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 ContentType="application/vnd.ms-excel"/>
  <Default Extension="xlsx" ContentType="application/vnd.openxmlformats-officedocument.spreadsheetml.sheet"/>
  <Default Extension="xml" ContentType="application/xml"/>
  <Override PartName="/word/document.xml" ContentType="application/vnd.openxmlformats-officedocument.wordprocessingml.document.main+xml"/>
  <Override PartName="/word/drawings/drawing2.xml" ContentType="application/vnd.openxmlformats-officedocument.drawingml.chartshapes+xml"/>
  <Override PartName="/word/drawings/drawing1.xml" ContentType="application/vnd.openxmlformats-officedocument.drawingml.chartshapes+xml"/>
  <Override PartName="/word/footer2.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theme/theme1.xml" ContentType="application/vnd.openxmlformats-officedocument.theme+xml"/>
  <Override PartName="/word/settings.xml" ContentType="application/vnd.openxmlformats-officedocument.wordprocessingml.settings+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styles.xml" ContentType="application/vnd.openxmlformats-officedocument.wordprocessingml.styles+xml"/>
  <Override PartName="/word/numbering.xml" ContentType="application/vnd.openxmlformats-officedocument.wordprocessingml.numbering+xml"/>
  <Override PartName="/word/fontTable.xml" ContentType="application/vnd.openxmlformats-officedocument.wordprocessingml.fontTable+xml"/>
  <Override PartName="/customXml/itemProps1.xml" ContentType="application/vnd.openxmlformats-officedocument.customXmlProperties+xml"/>
  <Override PartName="/word/people.xml" ContentType="application/vnd.openxmlformats-officedocument.wordprocessingml.people+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5D61FDD" w14:textId="77777777" w:rsidR="00D10060" w:rsidRDefault="00D10060" w:rsidP="00D10060">
      <w:pPr>
        <w:widowControl w:val="0"/>
        <w:pBdr>
          <w:top w:val="single" w:sz="4" w:space="1" w:color="auto"/>
          <w:left w:val="single" w:sz="4" w:space="4" w:color="auto"/>
          <w:bottom w:val="single" w:sz="4" w:space="1" w:color="auto"/>
          <w:right w:val="single" w:sz="4" w:space="4" w:color="auto"/>
        </w:pBdr>
        <w:tabs>
          <w:tab w:val="clear" w:pos="567"/>
        </w:tabs>
      </w:pPr>
      <w:r>
        <w:t xml:space="preserve">Detta </w:t>
      </w:r>
      <w:proofErr w:type="spellStart"/>
      <w:r>
        <w:t>dokument</w:t>
      </w:r>
      <w:proofErr w:type="spellEnd"/>
      <w:r>
        <w:t xml:space="preserve"> </w:t>
      </w:r>
      <w:proofErr w:type="spellStart"/>
      <w:r>
        <w:t>är</w:t>
      </w:r>
      <w:proofErr w:type="spellEnd"/>
      <w:r>
        <w:t xml:space="preserve"> den </w:t>
      </w:r>
      <w:proofErr w:type="spellStart"/>
      <w:r>
        <w:t>godkända</w:t>
      </w:r>
      <w:proofErr w:type="spellEnd"/>
      <w:r>
        <w:t xml:space="preserve"> </w:t>
      </w:r>
      <w:proofErr w:type="spellStart"/>
      <w:r>
        <w:t>produktinformationen</w:t>
      </w:r>
      <w:proofErr w:type="spellEnd"/>
      <w:r>
        <w:t xml:space="preserve"> för Xolair. De </w:t>
      </w:r>
      <w:proofErr w:type="spellStart"/>
      <w:r>
        <w:t>ändringar</w:t>
      </w:r>
      <w:proofErr w:type="spellEnd"/>
      <w:r>
        <w:t xml:space="preserve"> </w:t>
      </w:r>
      <w:proofErr w:type="spellStart"/>
      <w:r>
        <w:t>som</w:t>
      </w:r>
      <w:proofErr w:type="spellEnd"/>
      <w:r>
        <w:t xml:space="preserve"> </w:t>
      </w:r>
      <w:proofErr w:type="spellStart"/>
      <w:r>
        <w:t>gjorts</w:t>
      </w:r>
      <w:proofErr w:type="spellEnd"/>
      <w:r>
        <w:t xml:space="preserve"> sedan det </w:t>
      </w:r>
      <w:proofErr w:type="spellStart"/>
      <w:r>
        <w:t>tidigare</w:t>
      </w:r>
      <w:proofErr w:type="spellEnd"/>
      <w:r>
        <w:t xml:space="preserve"> </w:t>
      </w:r>
      <w:proofErr w:type="spellStart"/>
      <w:r>
        <w:t>förfarandet</w:t>
      </w:r>
      <w:proofErr w:type="spellEnd"/>
      <w:r>
        <w:t xml:space="preserve"> </w:t>
      </w:r>
      <w:proofErr w:type="spellStart"/>
      <w:r>
        <w:t>och</w:t>
      </w:r>
      <w:proofErr w:type="spellEnd"/>
      <w:r>
        <w:t xml:space="preserve"> </w:t>
      </w:r>
      <w:proofErr w:type="spellStart"/>
      <w:r>
        <w:t>som</w:t>
      </w:r>
      <w:proofErr w:type="spellEnd"/>
      <w:r>
        <w:t xml:space="preserve"> </w:t>
      </w:r>
      <w:proofErr w:type="spellStart"/>
      <w:r>
        <w:t>rör</w:t>
      </w:r>
      <w:proofErr w:type="spellEnd"/>
      <w:r>
        <w:t xml:space="preserve"> </w:t>
      </w:r>
      <w:proofErr w:type="spellStart"/>
      <w:r>
        <w:t>produktinformationen</w:t>
      </w:r>
      <w:proofErr w:type="spellEnd"/>
      <w:r>
        <w:t xml:space="preserve"> (</w:t>
      </w:r>
      <w:r>
        <w:rPr>
          <w:rFonts w:cs="Verdana"/>
          <w:color w:val="000000"/>
        </w:rPr>
        <w:t>EMEA/H/C/000606/IAIN/0129</w:t>
      </w:r>
      <w:r>
        <w:t xml:space="preserve">) </w:t>
      </w:r>
      <w:proofErr w:type="spellStart"/>
      <w:r>
        <w:t>har</w:t>
      </w:r>
      <w:proofErr w:type="spellEnd"/>
      <w:r>
        <w:t xml:space="preserve"> </w:t>
      </w:r>
      <w:proofErr w:type="spellStart"/>
      <w:r>
        <w:t>markerats</w:t>
      </w:r>
      <w:proofErr w:type="spellEnd"/>
      <w:r>
        <w:t>.</w:t>
      </w:r>
    </w:p>
    <w:p w14:paraId="62913E92" w14:textId="77777777" w:rsidR="00D10060" w:rsidRDefault="00D10060" w:rsidP="00D10060">
      <w:pPr>
        <w:widowControl w:val="0"/>
        <w:pBdr>
          <w:top w:val="single" w:sz="4" w:space="1" w:color="auto"/>
          <w:left w:val="single" w:sz="4" w:space="4" w:color="auto"/>
          <w:bottom w:val="single" w:sz="4" w:space="1" w:color="auto"/>
          <w:right w:val="single" w:sz="4" w:space="4" w:color="auto"/>
        </w:pBdr>
        <w:tabs>
          <w:tab w:val="clear" w:pos="567"/>
        </w:tabs>
      </w:pPr>
    </w:p>
    <w:p w14:paraId="6694AF0F" w14:textId="791A4658" w:rsidR="00D807A2" w:rsidRPr="00CD6ED1" w:rsidRDefault="00D10060" w:rsidP="00D10060">
      <w:pPr>
        <w:widowControl w:val="0"/>
        <w:pBdr>
          <w:top w:val="single" w:sz="4" w:space="1" w:color="auto"/>
          <w:left w:val="single" w:sz="4" w:space="4" w:color="auto"/>
          <w:bottom w:val="single" w:sz="4" w:space="1" w:color="auto"/>
          <w:right w:val="single" w:sz="4" w:space="4" w:color="auto"/>
        </w:pBdr>
        <w:tabs>
          <w:tab w:val="clear" w:pos="567"/>
        </w:tabs>
        <w:spacing w:line="240" w:lineRule="auto"/>
      </w:pPr>
      <w:r>
        <w:t xml:space="preserve">Mer information </w:t>
      </w:r>
      <w:proofErr w:type="spellStart"/>
      <w:r>
        <w:t>finns</w:t>
      </w:r>
      <w:proofErr w:type="spellEnd"/>
      <w:r>
        <w:t xml:space="preserve"> </w:t>
      </w:r>
      <w:proofErr w:type="spellStart"/>
      <w:r>
        <w:t>på</w:t>
      </w:r>
      <w:proofErr w:type="spellEnd"/>
      <w:r>
        <w:t xml:space="preserve"> </w:t>
      </w:r>
      <w:proofErr w:type="spellStart"/>
      <w:r>
        <w:t>Europeiska</w:t>
      </w:r>
      <w:proofErr w:type="spellEnd"/>
      <w:r>
        <w:t xml:space="preserve"> </w:t>
      </w:r>
      <w:proofErr w:type="spellStart"/>
      <w:r>
        <w:t>läkemedelsmyndighetens</w:t>
      </w:r>
      <w:proofErr w:type="spellEnd"/>
      <w:r>
        <w:t xml:space="preserve"> </w:t>
      </w:r>
      <w:proofErr w:type="spellStart"/>
      <w:r>
        <w:t>webbplats</w:t>
      </w:r>
      <w:proofErr w:type="spellEnd"/>
      <w:r>
        <w:t xml:space="preserve">: </w:t>
      </w:r>
      <w:hyperlink r:id="rId8" w:history="1">
        <w:r>
          <w:rPr>
            <w:rStyle w:val="Hyperlink"/>
          </w:rPr>
          <w:t>https://www.ema.europa.eu/en/medicines/human/EPAR/xolair</w:t>
        </w:r>
      </w:hyperlink>
    </w:p>
    <w:p w14:paraId="1C510F5D" w14:textId="77777777" w:rsidR="00471BF2" w:rsidRPr="00CD6ED1" w:rsidRDefault="00471BF2" w:rsidP="00B057AB">
      <w:pPr>
        <w:widowControl w:val="0"/>
        <w:tabs>
          <w:tab w:val="clear" w:pos="567"/>
        </w:tabs>
        <w:spacing w:line="240" w:lineRule="auto"/>
      </w:pPr>
    </w:p>
    <w:p w14:paraId="6CC7241F" w14:textId="77777777" w:rsidR="00471BF2" w:rsidRPr="00CD6ED1" w:rsidRDefault="00471BF2" w:rsidP="00B057AB">
      <w:pPr>
        <w:widowControl w:val="0"/>
        <w:tabs>
          <w:tab w:val="clear" w:pos="567"/>
        </w:tabs>
        <w:spacing w:line="240" w:lineRule="auto"/>
      </w:pPr>
    </w:p>
    <w:p w14:paraId="2EC1A216" w14:textId="77777777" w:rsidR="00471BF2" w:rsidRPr="00CD6ED1" w:rsidRDefault="00471BF2" w:rsidP="00B057AB">
      <w:pPr>
        <w:widowControl w:val="0"/>
        <w:tabs>
          <w:tab w:val="clear" w:pos="567"/>
        </w:tabs>
        <w:spacing w:line="240" w:lineRule="auto"/>
      </w:pPr>
    </w:p>
    <w:p w14:paraId="55740453" w14:textId="77777777" w:rsidR="00471BF2" w:rsidRPr="00CD6ED1" w:rsidRDefault="00471BF2" w:rsidP="00B057AB">
      <w:pPr>
        <w:widowControl w:val="0"/>
        <w:tabs>
          <w:tab w:val="clear" w:pos="567"/>
        </w:tabs>
        <w:spacing w:line="240" w:lineRule="auto"/>
      </w:pPr>
    </w:p>
    <w:p w14:paraId="5ED6D84A" w14:textId="77777777" w:rsidR="00471BF2" w:rsidRPr="00CD6ED1" w:rsidRDefault="00471BF2" w:rsidP="00B057AB">
      <w:pPr>
        <w:widowControl w:val="0"/>
        <w:tabs>
          <w:tab w:val="clear" w:pos="567"/>
        </w:tabs>
        <w:spacing w:line="240" w:lineRule="auto"/>
      </w:pPr>
    </w:p>
    <w:p w14:paraId="73347D8D" w14:textId="77777777" w:rsidR="00471BF2" w:rsidRPr="00CD6ED1" w:rsidRDefault="00471BF2" w:rsidP="00B057AB">
      <w:pPr>
        <w:widowControl w:val="0"/>
        <w:tabs>
          <w:tab w:val="clear" w:pos="567"/>
        </w:tabs>
        <w:spacing w:line="240" w:lineRule="auto"/>
      </w:pPr>
    </w:p>
    <w:p w14:paraId="3FC16EED" w14:textId="77777777" w:rsidR="00471BF2" w:rsidRPr="00CD6ED1" w:rsidRDefault="00471BF2" w:rsidP="00B057AB">
      <w:pPr>
        <w:widowControl w:val="0"/>
        <w:tabs>
          <w:tab w:val="clear" w:pos="567"/>
        </w:tabs>
        <w:spacing w:line="240" w:lineRule="auto"/>
      </w:pPr>
    </w:p>
    <w:p w14:paraId="7AC958BB" w14:textId="77777777" w:rsidR="00471BF2" w:rsidRPr="00CD6ED1" w:rsidRDefault="00471BF2" w:rsidP="00B057AB">
      <w:pPr>
        <w:widowControl w:val="0"/>
        <w:tabs>
          <w:tab w:val="clear" w:pos="567"/>
        </w:tabs>
        <w:spacing w:line="240" w:lineRule="auto"/>
      </w:pPr>
    </w:p>
    <w:p w14:paraId="195DE796" w14:textId="77777777" w:rsidR="00471BF2" w:rsidRPr="00CD6ED1" w:rsidRDefault="00471BF2" w:rsidP="00B057AB">
      <w:pPr>
        <w:widowControl w:val="0"/>
        <w:tabs>
          <w:tab w:val="clear" w:pos="567"/>
        </w:tabs>
        <w:spacing w:line="240" w:lineRule="auto"/>
      </w:pPr>
    </w:p>
    <w:p w14:paraId="428A1D77" w14:textId="77777777" w:rsidR="00471BF2" w:rsidRPr="00CD6ED1" w:rsidRDefault="00471BF2" w:rsidP="00B057AB">
      <w:pPr>
        <w:widowControl w:val="0"/>
        <w:tabs>
          <w:tab w:val="clear" w:pos="567"/>
        </w:tabs>
        <w:spacing w:line="240" w:lineRule="auto"/>
      </w:pPr>
    </w:p>
    <w:p w14:paraId="47992C02" w14:textId="77777777" w:rsidR="00471BF2" w:rsidRPr="00CD6ED1" w:rsidRDefault="00471BF2" w:rsidP="00B057AB">
      <w:pPr>
        <w:widowControl w:val="0"/>
        <w:tabs>
          <w:tab w:val="clear" w:pos="567"/>
        </w:tabs>
        <w:spacing w:line="240" w:lineRule="auto"/>
      </w:pPr>
    </w:p>
    <w:p w14:paraId="5A3A1108" w14:textId="77777777" w:rsidR="00471BF2" w:rsidRPr="00CD6ED1" w:rsidRDefault="00471BF2" w:rsidP="00B057AB">
      <w:pPr>
        <w:widowControl w:val="0"/>
        <w:tabs>
          <w:tab w:val="clear" w:pos="567"/>
        </w:tabs>
        <w:spacing w:line="240" w:lineRule="auto"/>
      </w:pPr>
    </w:p>
    <w:p w14:paraId="00AC449D" w14:textId="77777777" w:rsidR="00471BF2" w:rsidRPr="00CD6ED1" w:rsidRDefault="00471BF2" w:rsidP="00B057AB">
      <w:pPr>
        <w:widowControl w:val="0"/>
        <w:tabs>
          <w:tab w:val="clear" w:pos="567"/>
        </w:tabs>
        <w:spacing w:line="240" w:lineRule="auto"/>
      </w:pPr>
    </w:p>
    <w:p w14:paraId="6BD0F34E" w14:textId="77777777" w:rsidR="00471BF2" w:rsidRPr="00CD6ED1" w:rsidRDefault="00471BF2" w:rsidP="00B057AB">
      <w:pPr>
        <w:widowControl w:val="0"/>
        <w:tabs>
          <w:tab w:val="clear" w:pos="567"/>
        </w:tabs>
        <w:spacing w:line="240" w:lineRule="auto"/>
      </w:pPr>
    </w:p>
    <w:p w14:paraId="4A12E0FC" w14:textId="77777777" w:rsidR="00471BF2" w:rsidRPr="00CD6ED1" w:rsidRDefault="00471BF2" w:rsidP="00B057AB">
      <w:pPr>
        <w:widowControl w:val="0"/>
        <w:tabs>
          <w:tab w:val="clear" w:pos="567"/>
        </w:tabs>
        <w:spacing w:line="240" w:lineRule="auto"/>
      </w:pPr>
    </w:p>
    <w:p w14:paraId="514E0D45" w14:textId="77777777" w:rsidR="00471BF2" w:rsidRPr="00CD6ED1" w:rsidRDefault="00471BF2" w:rsidP="00B057AB">
      <w:pPr>
        <w:widowControl w:val="0"/>
        <w:tabs>
          <w:tab w:val="clear" w:pos="567"/>
        </w:tabs>
        <w:spacing w:line="240" w:lineRule="auto"/>
      </w:pPr>
    </w:p>
    <w:p w14:paraId="0E4F476E" w14:textId="77777777" w:rsidR="00471BF2" w:rsidRPr="00CD6ED1" w:rsidRDefault="00471BF2" w:rsidP="00B057AB">
      <w:pPr>
        <w:widowControl w:val="0"/>
        <w:tabs>
          <w:tab w:val="clear" w:pos="567"/>
        </w:tabs>
        <w:spacing w:line="240" w:lineRule="auto"/>
      </w:pPr>
    </w:p>
    <w:p w14:paraId="1273F186" w14:textId="77777777" w:rsidR="00471BF2" w:rsidRPr="00DC2BA7" w:rsidRDefault="00B60735" w:rsidP="00B057AB">
      <w:pPr>
        <w:widowControl w:val="0"/>
        <w:tabs>
          <w:tab w:val="clear" w:pos="567"/>
        </w:tabs>
        <w:spacing w:line="240" w:lineRule="auto"/>
        <w:jc w:val="center"/>
        <w:rPr>
          <w:b/>
          <w:bCs/>
          <w:lang w:val="sv-SE"/>
        </w:rPr>
      </w:pPr>
      <w:r w:rsidRPr="00DC2BA7">
        <w:rPr>
          <w:b/>
          <w:bCs/>
          <w:lang w:val="sv-SE"/>
        </w:rPr>
        <w:t>BILAGA I</w:t>
      </w:r>
    </w:p>
    <w:p w14:paraId="05055BC1" w14:textId="77777777" w:rsidR="00471BF2" w:rsidRPr="00DC2BA7" w:rsidRDefault="00471BF2" w:rsidP="00B057AB">
      <w:pPr>
        <w:widowControl w:val="0"/>
        <w:tabs>
          <w:tab w:val="clear" w:pos="567"/>
        </w:tabs>
        <w:spacing w:line="240" w:lineRule="auto"/>
        <w:jc w:val="center"/>
        <w:rPr>
          <w:lang w:val="sv-SE"/>
        </w:rPr>
      </w:pPr>
    </w:p>
    <w:p w14:paraId="399DA5D3" w14:textId="77777777" w:rsidR="00471BF2" w:rsidRPr="00DC2BA7" w:rsidRDefault="00B60735" w:rsidP="00B057AB">
      <w:pPr>
        <w:widowControl w:val="0"/>
        <w:tabs>
          <w:tab w:val="clear" w:pos="567"/>
        </w:tabs>
        <w:spacing w:line="240" w:lineRule="auto"/>
        <w:jc w:val="center"/>
        <w:outlineLvl w:val="0"/>
        <w:rPr>
          <w:b/>
          <w:bCs/>
          <w:lang w:val="sv-SE"/>
        </w:rPr>
      </w:pPr>
      <w:r w:rsidRPr="00DC2BA7">
        <w:rPr>
          <w:b/>
          <w:bCs/>
          <w:lang w:val="sv-SE"/>
        </w:rPr>
        <w:t>PRODUKTRESUMÉ</w:t>
      </w:r>
    </w:p>
    <w:p w14:paraId="6FEF57A8" w14:textId="77777777" w:rsidR="00D57536" w:rsidRPr="00D57536" w:rsidRDefault="00B60735" w:rsidP="00D57536">
      <w:pPr>
        <w:widowControl w:val="0"/>
        <w:tabs>
          <w:tab w:val="clear" w:pos="567"/>
        </w:tabs>
        <w:spacing w:line="240" w:lineRule="auto"/>
        <w:rPr>
          <w:noProof/>
          <w:lang w:val="sv-SE"/>
        </w:rPr>
      </w:pPr>
      <w:r w:rsidRPr="00D57536">
        <w:rPr>
          <w:lang w:val="sv-SE"/>
        </w:rPr>
        <w:br w:type="page"/>
      </w:r>
    </w:p>
    <w:p w14:paraId="4C02B739" w14:textId="77777777" w:rsidR="004F366B" w:rsidRPr="00DC2BA7" w:rsidRDefault="00B60735" w:rsidP="00B057AB">
      <w:pPr>
        <w:keepNext/>
        <w:tabs>
          <w:tab w:val="clear" w:pos="567"/>
        </w:tabs>
        <w:suppressAutoHyphens/>
        <w:spacing w:line="240" w:lineRule="auto"/>
        <w:rPr>
          <w:noProof/>
          <w:lang w:val="sv-SE"/>
        </w:rPr>
      </w:pPr>
      <w:r w:rsidRPr="00DC2BA7">
        <w:rPr>
          <w:b/>
          <w:noProof/>
          <w:lang w:val="sv-SE"/>
        </w:rPr>
        <w:lastRenderedPageBreak/>
        <w:t>1.</w:t>
      </w:r>
      <w:r w:rsidRPr="00DC2BA7">
        <w:rPr>
          <w:b/>
          <w:noProof/>
          <w:lang w:val="sv-SE"/>
        </w:rPr>
        <w:tab/>
        <w:t>LÄKEMEDLETS NAMN</w:t>
      </w:r>
    </w:p>
    <w:p w14:paraId="1F3BF4D4" w14:textId="77777777" w:rsidR="004F366B" w:rsidRPr="00DC2BA7" w:rsidRDefault="004F366B" w:rsidP="00B057AB">
      <w:pPr>
        <w:keepNext/>
        <w:suppressAutoHyphens/>
        <w:spacing w:line="240" w:lineRule="auto"/>
        <w:rPr>
          <w:noProof/>
          <w:lang w:val="sv-SE"/>
        </w:rPr>
      </w:pPr>
    </w:p>
    <w:p w14:paraId="5A2C2ACD" w14:textId="77777777" w:rsidR="004F366B" w:rsidRDefault="00B60735" w:rsidP="00B057AB">
      <w:pPr>
        <w:pStyle w:val="Text"/>
        <w:spacing w:before="0"/>
        <w:jc w:val="left"/>
        <w:rPr>
          <w:sz w:val="22"/>
          <w:lang w:val="sv-SE"/>
        </w:rPr>
      </w:pPr>
      <w:r w:rsidRPr="00DC2BA7">
        <w:rPr>
          <w:color w:val="000000"/>
          <w:sz w:val="22"/>
          <w:lang w:val="sv-SE"/>
        </w:rPr>
        <w:t xml:space="preserve">Xolair 75 mg </w:t>
      </w:r>
      <w:r w:rsidRPr="00DC2BA7">
        <w:rPr>
          <w:sz w:val="22"/>
          <w:lang w:val="sv-SE"/>
        </w:rPr>
        <w:t>injektionsvätska, lösning</w:t>
      </w:r>
      <w:r w:rsidR="00AC28A5" w:rsidRPr="00DC2BA7">
        <w:rPr>
          <w:sz w:val="22"/>
          <w:lang w:val="sv-SE"/>
        </w:rPr>
        <w:t xml:space="preserve"> i förfylld spruta</w:t>
      </w:r>
    </w:p>
    <w:p w14:paraId="6B72E6BE" w14:textId="77612532" w:rsidR="00D5297C" w:rsidRPr="00DC2BA7" w:rsidRDefault="00B60735" w:rsidP="00B057AB">
      <w:pPr>
        <w:pStyle w:val="Text"/>
        <w:spacing w:before="0"/>
        <w:jc w:val="left"/>
        <w:rPr>
          <w:color w:val="000000"/>
          <w:sz w:val="22"/>
          <w:lang w:val="sv-SE"/>
        </w:rPr>
      </w:pPr>
      <w:r w:rsidRPr="00DC2BA7">
        <w:rPr>
          <w:color w:val="000000"/>
          <w:sz w:val="22"/>
          <w:lang w:val="sv-SE"/>
        </w:rPr>
        <w:t xml:space="preserve">Xolair 75 mg </w:t>
      </w:r>
      <w:r w:rsidRPr="00DC2BA7">
        <w:rPr>
          <w:sz w:val="22"/>
          <w:lang w:val="sv-SE"/>
        </w:rPr>
        <w:t xml:space="preserve">injektionsvätska, lösning i förfylld </w:t>
      </w:r>
      <w:r w:rsidR="00B31E12">
        <w:rPr>
          <w:sz w:val="22"/>
          <w:lang w:val="sv-SE"/>
        </w:rPr>
        <w:t>injektions</w:t>
      </w:r>
      <w:r>
        <w:rPr>
          <w:sz w:val="22"/>
          <w:lang w:val="sv-SE"/>
        </w:rPr>
        <w:t>penna</w:t>
      </w:r>
    </w:p>
    <w:p w14:paraId="320AF2EC" w14:textId="77777777" w:rsidR="004F366B" w:rsidRPr="00DC2BA7" w:rsidRDefault="004F366B" w:rsidP="00B057AB">
      <w:pPr>
        <w:suppressAutoHyphens/>
        <w:spacing w:line="240" w:lineRule="auto"/>
        <w:rPr>
          <w:noProof/>
          <w:lang w:val="sv-SE"/>
        </w:rPr>
      </w:pPr>
    </w:p>
    <w:p w14:paraId="691610CA" w14:textId="77777777" w:rsidR="004F366B" w:rsidRPr="00DC2BA7" w:rsidRDefault="004F366B" w:rsidP="00B057AB">
      <w:pPr>
        <w:suppressAutoHyphens/>
        <w:spacing w:line="240" w:lineRule="auto"/>
        <w:rPr>
          <w:noProof/>
          <w:lang w:val="sv-SE"/>
        </w:rPr>
      </w:pPr>
    </w:p>
    <w:p w14:paraId="0E8EF30C" w14:textId="77777777" w:rsidR="004F366B" w:rsidRPr="00DC2BA7" w:rsidRDefault="00B60735" w:rsidP="00B057AB">
      <w:pPr>
        <w:keepNext/>
        <w:suppressAutoHyphens/>
        <w:spacing w:line="240" w:lineRule="auto"/>
        <w:ind w:left="567" w:hanging="567"/>
        <w:rPr>
          <w:noProof/>
          <w:lang w:val="sv-SE"/>
        </w:rPr>
      </w:pPr>
      <w:r w:rsidRPr="00DC2BA7">
        <w:rPr>
          <w:b/>
          <w:noProof/>
          <w:lang w:val="sv-SE"/>
        </w:rPr>
        <w:t>2.</w:t>
      </w:r>
      <w:r w:rsidRPr="00DC2BA7">
        <w:rPr>
          <w:b/>
          <w:noProof/>
          <w:lang w:val="sv-SE"/>
        </w:rPr>
        <w:tab/>
        <w:t>KVALITATIV OCH KVANTITATIV SAMMANSÄTTNING</w:t>
      </w:r>
    </w:p>
    <w:p w14:paraId="1D0EC8C9" w14:textId="77777777" w:rsidR="004F366B" w:rsidRPr="00DC2BA7" w:rsidRDefault="004F366B" w:rsidP="00B057AB">
      <w:pPr>
        <w:keepNext/>
        <w:suppressAutoHyphens/>
        <w:spacing w:line="240" w:lineRule="auto"/>
        <w:rPr>
          <w:noProof/>
          <w:lang w:val="sv-SE"/>
        </w:rPr>
      </w:pPr>
    </w:p>
    <w:p w14:paraId="5B398E0D" w14:textId="77777777" w:rsidR="001C4B98" w:rsidRPr="006C7FFD" w:rsidRDefault="00B60735" w:rsidP="006C7FFD">
      <w:pPr>
        <w:pStyle w:val="Text"/>
        <w:keepNext/>
        <w:keepLines/>
        <w:spacing w:before="0"/>
        <w:jc w:val="left"/>
        <w:rPr>
          <w:sz w:val="22"/>
          <w:u w:val="single"/>
          <w:lang w:val="sv-SE"/>
        </w:rPr>
      </w:pPr>
      <w:r w:rsidRPr="006C7FFD">
        <w:rPr>
          <w:color w:val="000000"/>
          <w:sz w:val="22"/>
          <w:u w:val="single"/>
          <w:lang w:val="sv-SE"/>
        </w:rPr>
        <w:t xml:space="preserve">Xolair 75 mg </w:t>
      </w:r>
      <w:r w:rsidRPr="006C7FFD">
        <w:rPr>
          <w:sz w:val="22"/>
          <w:u w:val="single"/>
          <w:lang w:val="sv-SE"/>
        </w:rPr>
        <w:t>injektionsvätska, lösning i förfylld spruta</w:t>
      </w:r>
    </w:p>
    <w:p w14:paraId="4A0B6A0E" w14:textId="77777777" w:rsidR="001C4B98" w:rsidRDefault="001C4B98" w:rsidP="006C7FFD">
      <w:pPr>
        <w:pStyle w:val="Text"/>
        <w:keepNext/>
        <w:keepLines/>
        <w:spacing w:before="0"/>
        <w:jc w:val="left"/>
        <w:rPr>
          <w:color w:val="000000"/>
          <w:sz w:val="22"/>
          <w:lang w:val="sv-SE"/>
        </w:rPr>
      </w:pPr>
    </w:p>
    <w:p w14:paraId="32F0730E" w14:textId="6AF0B0D6" w:rsidR="004F366B" w:rsidRPr="00DC2BA7" w:rsidRDefault="00B60735" w:rsidP="00B057AB">
      <w:pPr>
        <w:pStyle w:val="Text"/>
        <w:spacing w:before="0"/>
        <w:jc w:val="left"/>
        <w:rPr>
          <w:color w:val="000000"/>
          <w:sz w:val="22"/>
          <w:lang w:val="sv-SE"/>
        </w:rPr>
      </w:pPr>
      <w:r w:rsidRPr="00DC2BA7">
        <w:rPr>
          <w:color w:val="000000"/>
          <w:sz w:val="22"/>
          <w:lang w:val="sv-SE"/>
        </w:rPr>
        <w:t>Varje förfylld spruta innehåller 75 mg omalizumab</w:t>
      </w:r>
      <w:r w:rsidR="000B617C" w:rsidRPr="00DC2BA7">
        <w:rPr>
          <w:color w:val="000000"/>
          <w:sz w:val="22"/>
          <w:lang w:val="sv-SE"/>
        </w:rPr>
        <w:t>*</w:t>
      </w:r>
      <w:r w:rsidR="001C4B98">
        <w:rPr>
          <w:color w:val="000000"/>
          <w:sz w:val="22"/>
          <w:lang w:val="sv-SE"/>
        </w:rPr>
        <w:t xml:space="preserve"> i 0,5 ml lösning</w:t>
      </w:r>
      <w:r w:rsidRPr="00DC2BA7">
        <w:rPr>
          <w:color w:val="000000"/>
          <w:sz w:val="22"/>
          <w:lang w:val="sv-SE"/>
        </w:rPr>
        <w:t>.</w:t>
      </w:r>
    </w:p>
    <w:p w14:paraId="4D7A9D01" w14:textId="77777777" w:rsidR="004F366B" w:rsidRPr="00DC2BA7" w:rsidRDefault="004F366B" w:rsidP="00B057AB">
      <w:pPr>
        <w:pStyle w:val="Text"/>
        <w:spacing w:before="0"/>
        <w:jc w:val="left"/>
        <w:rPr>
          <w:color w:val="000000"/>
          <w:sz w:val="22"/>
          <w:lang w:val="sv-SE"/>
        </w:rPr>
      </w:pPr>
    </w:p>
    <w:p w14:paraId="73E5FCB0" w14:textId="4D44B757" w:rsidR="001C4B98" w:rsidRPr="006C7FFD" w:rsidRDefault="00B60735" w:rsidP="006C7FFD">
      <w:pPr>
        <w:pStyle w:val="Text"/>
        <w:keepNext/>
        <w:keepLines/>
        <w:spacing w:before="0"/>
        <w:jc w:val="left"/>
        <w:rPr>
          <w:sz w:val="22"/>
          <w:u w:val="single"/>
          <w:lang w:val="sv-SE"/>
        </w:rPr>
      </w:pPr>
      <w:r w:rsidRPr="006C7FFD">
        <w:rPr>
          <w:color w:val="000000"/>
          <w:sz w:val="22"/>
          <w:u w:val="single"/>
          <w:lang w:val="sv-SE"/>
        </w:rPr>
        <w:t xml:space="preserve">Xolair 75 mg </w:t>
      </w:r>
      <w:r w:rsidRPr="006C7FFD">
        <w:rPr>
          <w:sz w:val="22"/>
          <w:u w:val="single"/>
          <w:lang w:val="sv-SE"/>
        </w:rPr>
        <w:t xml:space="preserve">injektionsvätska, lösning i förfylld </w:t>
      </w:r>
      <w:r w:rsidR="008A386C">
        <w:rPr>
          <w:sz w:val="22"/>
          <w:u w:val="single"/>
          <w:lang w:val="sv-SE"/>
        </w:rPr>
        <w:t>injektions</w:t>
      </w:r>
      <w:r w:rsidRPr="006C7FFD">
        <w:rPr>
          <w:sz w:val="22"/>
          <w:u w:val="single"/>
          <w:lang w:val="sv-SE"/>
        </w:rPr>
        <w:t>penna</w:t>
      </w:r>
    </w:p>
    <w:p w14:paraId="591BD729" w14:textId="77777777" w:rsidR="001C4B98" w:rsidRDefault="001C4B98" w:rsidP="006C7FFD">
      <w:pPr>
        <w:pStyle w:val="Text"/>
        <w:keepNext/>
        <w:keepLines/>
        <w:spacing w:before="0"/>
        <w:jc w:val="left"/>
        <w:rPr>
          <w:sz w:val="22"/>
          <w:lang w:val="sv-SE"/>
        </w:rPr>
      </w:pPr>
    </w:p>
    <w:p w14:paraId="1C1A170A" w14:textId="4A16F627" w:rsidR="001C4B98" w:rsidRDefault="00B60735" w:rsidP="00B057AB">
      <w:pPr>
        <w:pStyle w:val="Text"/>
        <w:spacing w:before="0"/>
        <w:jc w:val="left"/>
        <w:rPr>
          <w:sz w:val="22"/>
          <w:lang w:val="sv-SE"/>
        </w:rPr>
      </w:pPr>
      <w:r>
        <w:rPr>
          <w:sz w:val="22"/>
          <w:lang w:val="sv-SE"/>
        </w:rPr>
        <w:t xml:space="preserve">Varje förfylld </w:t>
      </w:r>
      <w:r w:rsidR="00662E57">
        <w:rPr>
          <w:sz w:val="22"/>
          <w:lang w:val="sv-SE"/>
        </w:rPr>
        <w:t>injektions</w:t>
      </w:r>
      <w:r>
        <w:rPr>
          <w:sz w:val="22"/>
          <w:lang w:val="sv-SE"/>
        </w:rPr>
        <w:t>penna innehåller 75 mg omalizumab* i 0,5</w:t>
      </w:r>
      <w:r w:rsidR="009579BB">
        <w:rPr>
          <w:sz w:val="22"/>
          <w:lang w:val="sv-SE"/>
        </w:rPr>
        <w:t> </w:t>
      </w:r>
      <w:r>
        <w:rPr>
          <w:sz w:val="22"/>
          <w:lang w:val="sv-SE"/>
        </w:rPr>
        <w:t>ml lösning.</w:t>
      </w:r>
    </w:p>
    <w:p w14:paraId="2FF297A0" w14:textId="77777777" w:rsidR="001C4B98" w:rsidRDefault="001C4B98" w:rsidP="00B057AB">
      <w:pPr>
        <w:pStyle w:val="Text"/>
        <w:spacing w:before="0"/>
        <w:jc w:val="left"/>
        <w:rPr>
          <w:color w:val="000000"/>
          <w:sz w:val="22"/>
          <w:lang w:val="sv-SE"/>
        </w:rPr>
      </w:pPr>
    </w:p>
    <w:p w14:paraId="08AFA96C" w14:textId="2EBCE9F8" w:rsidR="004F366B" w:rsidRPr="00DC2BA7" w:rsidRDefault="00B60735" w:rsidP="00B057AB">
      <w:pPr>
        <w:pStyle w:val="Text"/>
        <w:spacing w:before="0"/>
        <w:jc w:val="left"/>
        <w:rPr>
          <w:color w:val="000000"/>
          <w:sz w:val="22"/>
          <w:lang w:val="sv-SE"/>
        </w:rPr>
      </w:pPr>
      <w:r w:rsidRPr="00DC2BA7">
        <w:rPr>
          <w:color w:val="000000"/>
          <w:sz w:val="22"/>
          <w:lang w:val="sv-SE"/>
        </w:rPr>
        <w:t>*Omalizumab är en humaniserad monoklonal antikropp, tillverkad i en CHO (Chinese hamster ovary)-cellinje</w:t>
      </w:r>
      <w:r w:rsidR="001C4B98">
        <w:rPr>
          <w:color w:val="000000"/>
          <w:sz w:val="22"/>
          <w:lang w:val="sv-SE"/>
        </w:rPr>
        <w:t xml:space="preserve"> </w:t>
      </w:r>
      <w:r w:rsidR="00FB594A">
        <w:rPr>
          <w:color w:val="000000"/>
          <w:sz w:val="22"/>
          <w:lang w:val="sv-SE"/>
        </w:rPr>
        <w:t>genom</w:t>
      </w:r>
      <w:r w:rsidR="001C4B98">
        <w:rPr>
          <w:color w:val="000000"/>
          <w:sz w:val="22"/>
          <w:lang w:val="sv-SE"/>
        </w:rPr>
        <w:t xml:space="preserve"> rekombinant DNA-tekn</w:t>
      </w:r>
      <w:r w:rsidR="00FB594A">
        <w:rPr>
          <w:color w:val="000000"/>
          <w:sz w:val="22"/>
          <w:lang w:val="sv-SE"/>
        </w:rPr>
        <w:t>ik</w:t>
      </w:r>
      <w:r w:rsidRPr="00DC2BA7">
        <w:rPr>
          <w:color w:val="000000"/>
          <w:sz w:val="22"/>
          <w:lang w:val="sv-SE"/>
        </w:rPr>
        <w:t>.</w:t>
      </w:r>
    </w:p>
    <w:p w14:paraId="560354F9" w14:textId="77777777" w:rsidR="004F366B" w:rsidRPr="00DC2BA7" w:rsidRDefault="004F366B" w:rsidP="00B057AB">
      <w:pPr>
        <w:pStyle w:val="Text"/>
        <w:spacing w:before="0"/>
        <w:jc w:val="left"/>
        <w:rPr>
          <w:color w:val="000000"/>
          <w:sz w:val="22"/>
          <w:lang w:val="sv-SE"/>
        </w:rPr>
      </w:pPr>
    </w:p>
    <w:p w14:paraId="58DFABE6" w14:textId="77777777" w:rsidR="004F366B" w:rsidRPr="00DC2BA7" w:rsidRDefault="00B60735" w:rsidP="00B057AB">
      <w:pPr>
        <w:suppressAutoHyphens/>
        <w:spacing w:line="240" w:lineRule="auto"/>
        <w:rPr>
          <w:noProof/>
          <w:lang w:val="sv-SE"/>
        </w:rPr>
      </w:pPr>
      <w:r w:rsidRPr="00DC2BA7">
        <w:rPr>
          <w:noProof/>
          <w:lang w:val="sv-SE"/>
        </w:rPr>
        <w:t>För fullständig förteckning över hjälpämnen, se avsnitt</w:t>
      </w:r>
      <w:r w:rsidR="003D2FDE" w:rsidRPr="00DC2BA7">
        <w:rPr>
          <w:noProof/>
          <w:lang w:val="sv-SE"/>
        </w:rPr>
        <w:t> </w:t>
      </w:r>
      <w:r w:rsidRPr="00DC2BA7">
        <w:rPr>
          <w:noProof/>
          <w:lang w:val="sv-SE"/>
        </w:rPr>
        <w:t>6.1.</w:t>
      </w:r>
    </w:p>
    <w:p w14:paraId="17D26F6C" w14:textId="77777777" w:rsidR="004F366B" w:rsidRPr="00DC2BA7" w:rsidRDefault="004F366B" w:rsidP="00B057AB">
      <w:pPr>
        <w:suppressAutoHyphens/>
        <w:spacing w:line="240" w:lineRule="auto"/>
        <w:rPr>
          <w:noProof/>
          <w:lang w:val="sv-SE"/>
        </w:rPr>
      </w:pPr>
    </w:p>
    <w:p w14:paraId="7F09460A" w14:textId="77777777" w:rsidR="004F366B" w:rsidRPr="00DC2BA7" w:rsidRDefault="004F366B" w:rsidP="00B057AB">
      <w:pPr>
        <w:suppressAutoHyphens/>
        <w:spacing w:line="240" w:lineRule="auto"/>
        <w:rPr>
          <w:noProof/>
          <w:lang w:val="sv-SE"/>
        </w:rPr>
      </w:pPr>
    </w:p>
    <w:p w14:paraId="21D0FC99" w14:textId="77777777" w:rsidR="004F366B" w:rsidRPr="00DC2BA7" w:rsidRDefault="00B60735" w:rsidP="00B057AB">
      <w:pPr>
        <w:keepNext/>
        <w:suppressAutoHyphens/>
        <w:spacing w:line="240" w:lineRule="auto"/>
        <w:ind w:left="567" w:hanging="567"/>
        <w:rPr>
          <w:b/>
          <w:noProof/>
          <w:lang w:val="sv-SE"/>
        </w:rPr>
      </w:pPr>
      <w:r w:rsidRPr="00DC2BA7">
        <w:rPr>
          <w:b/>
          <w:noProof/>
          <w:lang w:val="sv-SE"/>
        </w:rPr>
        <w:t>3.</w:t>
      </w:r>
      <w:r w:rsidRPr="00DC2BA7">
        <w:rPr>
          <w:b/>
          <w:noProof/>
          <w:lang w:val="sv-SE"/>
        </w:rPr>
        <w:tab/>
        <w:t>LÄKEMEDELSFORM</w:t>
      </w:r>
    </w:p>
    <w:p w14:paraId="697742EF" w14:textId="77777777" w:rsidR="004F366B" w:rsidRPr="00DC2BA7" w:rsidRDefault="004F366B" w:rsidP="00B057AB">
      <w:pPr>
        <w:keepNext/>
        <w:suppressAutoHyphens/>
        <w:spacing w:line="240" w:lineRule="auto"/>
        <w:ind w:left="567" w:hanging="567"/>
        <w:rPr>
          <w:noProof/>
          <w:lang w:val="sv-SE"/>
        </w:rPr>
      </w:pPr>
    </w:p>
    <w:p w14:paraId="1F4FC45C" w14:textId="683740BD" w:rsidR="004F366B" w:rsidRPr="00DC2BA7" w:rsidRDefault="00B60735" w:rsidP="00B057AB">
      <w:pPr>
        <w:suppressAutoHyphens/>
        <w:spacing w:line="240" w:lineRule="auto"/>
        <w:rPr>
          <w:noProof/>
          <w:lang w:val="sv-SE"/>
        </w:rPr>
      </w:pPr>
      <w:r w:rsidRPr="00DC2BA7">
        <w:rPr>
          <w:noProof/>
          <w:lang w:val="sv-SE"/>
        </w:rPr>
        <w:t>Injektionsvätska, lösning</w:t>
      </w:r>
      <w:r w:rsidR="00B52DBA" w:rsidRPr="00DC2BA7">
        <w:rPr>
          <w:noProof/>
          <w:lang w:val="sv-SE"/>
        </w:rPr>
        <w:t xml:space="preserve"> (injektionsvätska</w:t>
      </w:r>
      <w:r w:rsidR="00D11D53" w:rsidRPr="00DC2BA7">
        <w:rPr>
          <w:noProof/>
          <w:lang w:val="sv-SE"/>
        </w:rPr>
        <w:t>)</w:t>
      </w:r>
    </w:p>
    <w:p w14:paraId="522CC8B9" w14:textId="77777777" w:rsidR="004F366B" w:rsidRPr="00DC2BA7" w:rsidRDefault="004F366B" w:rsidP="00B057AB">
      <w:pPr>
        <w:suppressAutoHyphens/>
        <w:spacing w:line="240" w:lineRule="auto"/>
        <w:rPr>
          <w:noProof/>
          <w:lang w:val="sv-SE"/>
        </w:rPr>
      </w:pPr>
    </w:p>
    <w:p w14:paraId="1B1D501A" w14:textId="77777777" w:rsidR="004F366B" w:rsidRPr="00DC2BA7" w:rsidRDefault="00B60735" w:rsidP="00B057AB">
      <w:pPr>
        <w:suppressAutoHyphens/>
        <w:spacing w:line="240" w:lineRule="auto"/>
        <w:rPr>
          <w:noProof/>
          <w:lang w:val="sv-SE"/>
        </w:rPr>
      </w:pPr>
      <w:r w:rsidRPr="00DC2BA7">
        <w:rPr>
          <w:noProof/>
          <w:lang w:val="sv-SE"/>
        </w:rPr>
        <w:t xml:space="preserve">Klar till </w:t>
      </w:r>
      <w:r w:rsidR="00541DAD" w:rsidRPr="00DC2BA7">
        <w:rPr>
          <w:noProof/>
          <w:lang w:val="sv-SE"/>
        </w:rPr>
        <w:t xml:space="preserve">lätt </w:t>
      </w:r>
      <w:r w:rsidRPr="00DC2BA7">
        <w:rPr>
          <w:noProof/>
          <w:lang w:val="sv-SE"/>
        </w:rPr>
        <w:t xml:space="preserve">opalskimrande, </w:t>
      </w:r>
      <w:r w:rsidR="00541DAD" w:rsidRPr="00DC2BA7">
        <w:rPr>
          <w:noProof/>
          <w:lang w:val="sv-SE"/>
        </w:rPr>
        <w:t xml:space="preserve">ofärgad till </w:t>
      </w:r>
      <w:r w:rsidRPr="00DC2BA7">
        <w:rPr>
          <w:noProof/>
          <w:lang w:val="sv-SE"/>
        </w:rPr>
        <w:t>svagt brun</w:t>
      </w:r>
      <w:r w:rsidR="00541DAD" w:rsidRPr="00DC2BA7">
        <w:rPr>
          <w:noProof/>
          <w:lang w:val="sv-SE"/>
        </w:rPr>
        <w:t>-gul</w:t>
      </w:r>
      <w:r w:rsidRPr="00DC2BA7">
        <w:rPr>
          <w:noProof/>
          <w:lang w:val="sv-SE"/>
        </w:rPr>
        <w:t xml:space="preserve"> lösning.</w:t>
      </w:r>
    </w:p>
    <w:p w14:paraId="4E96C8B1" w14:textId="77777777" w:rsidR="004F366B" w:rsidRPr="00DC2BA7" w:rsidRDefault="004F366B" w:rsidP="00B057AB">
      <w:pPr>
        <w:suppressAutoHyphens/>
        <w:spacing w:line="240" w:lineRule="auto"/>
        <w:rPr>
          <w:noProof/>
          <w:lang w:val="sv-SE"/>
        </w:rPr>
      </w:pPr>
    </w:p>
    <w:p w14:paraId="099E0093" w14:textId="77777777" w:rsidR="004F366B" w:rsidRPr="00DC2BA7" w:rsidRDefault="004F366B" w:rsidP="00B057AB">
      <w:pPr>
        <w:suppressAutoHyphens/>
        <w:spacing w:line="240" w:lineRule="auto"/>
        <w:rPr>
          <w:noProof/>
          <w:lang w:val="sv-SE"/>
        </w:rPr>
      </w:pPr>
    </w:p>
    <w:p w14:paraId="0D88CBD1" w14:textId="77777777" w:rsidR="004F366B" w:rsidRPr="00DC2BA7" w:rsidRDefault="00B60735" w:rsidP="00B057AB">
      <w:pPr>
        <w:keepNext/>
        <w:suppressAutoHyphens/>
        <w:spacing w:line="240" w:lineRule="auto"/>
        <w:ind w:left="567" w:hanging="567"/>
        <w:rPr>
          <w:noProof/>
          <w:lang w:val="sv-SE"/>
        </w:rPr>
      </w:pPr>
      <w:r w:rsidRPr="00DC2BA7">
        <w:rPr>
          <w:b/>
          <w:noProof/>
          <w:lang w:val="sv-SE"/>
        </w:rPr>
        <w:t>4.</w:t>
      </w:r>
      <w:r w:rsidRPr="00DC2BA7">
        <w:rPr>
          <w:b/>
          <w:noProof/>
          <w:lang w:val="sv-SE"/>
        </w:rPr>
        <w:tab/>
        <w:t>KLINISKA UPPGIFTER</w:t>
      </w:r>
    </w:p>
    <w:p w14:paraId="53FFBE2E" w14:textId="77777777" w:rsidR="004F366B" w:rsidRPr="00DC2BA7" w:rsidRDefault="004F366B" w:rsidP="00B057AB">
      <w:pPr>
        <w:keepNext/>
        <w:suppressAutoHyphens/>
        <w:spacing w:line="240" w:lineRule="auto"/>
        <w:rPr>
          <w:noProof/>
          <w:lang w:val="sv-SE"/>
        </w:rPr>
      </w:pPr>
    </w:p>
    <w:p w14:paraId="152FDFD4" w14:textId="77777777" w:rsidR="004F366B" w:rsidRPr="00DC2BA7" w:rsidRDefault="00B60735" w:rsidP="00B057AB">
      <w:pPr>
        <w:keepNext/>
        <w:suppressAutoHyphens/>
        <w:spacing w:line="240" w:lineRule="auto"/>
        <w:ind w:left="567" w:hanging="567"/>
        <w:rPr>
          <w:b/>
          <w:noProof/>
          <w:lang w:val="sv-SE"/>
        </w:rPr>
      </w:pPr>
      <w:r w:rsidRPr="00DC2BA7">
        <w:rPr>
          <w:b/>
          <w:noProof/>
          <w:lang w:val="sv-SE"/>
        </w:rPr>
        <w:t>4.1</w:t>
      </w:r>
      <w:r w:rsidRPr="00DC2BA7">
        <w:rPr>
          <w:b/>
          <w:noProof/>
          <w:lang w:val="sv-SE"/>
        </w:rPr>
        <w:tab/>
        <w:t>Terapeutiska indikationer</w:t>
      </w:r>
    </w:p>
    <w:p w14:paraId="68AA77D1" w14:textId="77777777" w:rsidR="00930F77" w:rsidRPr="00DC2BA7" w:rsidRDefault="00930F77" w:rsidP="00B057AB">
      <w:pPr>
        <w:keepNext/>
        <w:suppressAutoHyphens/>
        <w:spacing w:line="240" w:lineRule="auto"/>
        <w:ind w:left="567" w:hanging="567"/>
        <w:rPr>
          <w:noProof/>
          <w:lang w:val="sv-SE"/>
        </w:rPr>
      </w:pPr>
    </w:p>
    <w:p w14:paraId="6EC388C8" w14:textId="77777777" w:rsidR="00930F77" w:rsidRPr="00DC2BA7" w:rsidRDefault="00B60735" w:rsidP="00B057AB">
      <w:pPr>
        <w:keepNext/>
        <w:widowControl w:val="0"/>
        <w:tabs>
          <w:tab w:val="clear" w:pos="567"/>
        </w:tabs>
        <w:spacing w:line="240" w:lineRule="auto"/>
        <w:ind w:left="567" w:hanging="567"/>
        <w:rPr>
          <w:u w:val="single"/>
          <w:lang w:val="sv-SE"/>
        </w:rPr>
      </w:pPr>
      <w:r w:rsidRPr="00DC2BA7">
        <w:rPr>
          <w:bCs/>
          <w:u w:val="single"/>
          <w:lang w:val="sv-SE"/>
        </w:rPr>
        <w:t>Allergisk astma</w:t>
      </w:r>
    </w:p>
    <w:p w14:paraId="5E634429" w14:textId="77777777" w:rsidR="007278B7" w:rsidRPr="00DC2BA7" w:rsidRDefault="007278B7" w:rsidP="00B057AB">
      <w:pPr>
        <w:keepNext/>
        <w:widowControl w:val="0"/>
        <w:spacing w:line="240" w:lineRule="auto"/>
        <w:rPr>
          <w:lang w:val="sv-SE"/>
        </w:rPr>
      </w:pPr>
    </w:p>
    <w:p w14:paraId="213ABB21" w14:textId="77777777" w:rsidR="000B617C" w:rsidRPr="00DC2BA7" w:rsidRDefault="00B60735" w:rsidP="00B057AB">
      <w:pPr>
        <w:widowControl w:val="0"/>
        <w:spacing w:line="240" w:lineRule="auto"/>
        <w:rPr>
          <w:lang w:val="sv-SE"/>
        </w:rPr>
      </w:pPr>
      <w:r w:rsidRPr="00DC2BA7">
        <w:rPr>
          <w:lang w:val="sv-SE"/>
        </w:rPr>
        <w:t xml:space="preserve">Xolair </w:t>
      </w:r>
      <w:r w:rsidRPr="00DC2BA7">
        <w:rPr>
          <w:color w:val="000000"/>
          <w:lang w:val="sv-SE"/>
        </w:rPr>
        <w:t>är avsett för vuxna, ungdomar och barn (</w:t>
      </w:r>
      <w:r w:rsidRPr="00DC2BA7">
        <w:rPr>
          <w:lang w:val="sv-SE"/>
        </w:rPr>
        <w:t>6 till &lt;12</w:t>
      </w:r>
      <w:r w:rsidR="00967231" w:rsidRPr="00DC2BA7">
        <w:rPr>
          <w:lang w:val="sv-SE"/>
        </w:rPr>
        <w:t> </w:t>
      </w:r>
      <w:r w:rsidRPr="00DC2BA7">
        <w:rPr>
          <w:lang w:val="sv-SE"/>
        </w:rPr>
        <w:t>år).</w:t>
      </w:r>
    </w:p>
    <w:p w14:paraId="6529997B" w14:textId="77777777" w:rsidR="000B617C" w:rsidRPr="00DC2BA7" w:rsidRDefault="000B617C" w:rsidP="00B057AB">
      <w:pPr>
        <w:widowControl w:val="0"/>
        <w:spacing w:line="240" w:lineRule="auto"/>
        <w:rPr>
          <w:lang w:val="sv-SE"/>
        </w:rPr>
      </w:pPr>
    </w:p>
    <w:p w14:paraId="07F2023E" w14:textId="77777777" w:rsidR="000B617C" w:rsidRPr="00DC2BA7" w:rsidRDefault="00B60735" w:rsidP="00B057AB">
      <w:pPr>
        <w:pStyle w:val="Char2"/>
        <w:widowControl w:val="0"/>
        <w:spacing w:before="0"/>
        <w:jc w:val="left"/>
        <w:rPr>
          <w:sz w:val="22"/>
          <w:szCs w:val="22"/>
          <w:lang w:val="sv-SE"/>
        </w:rPr>
      </w:pPr>
      <w:r w:rsidRPr="00DC2BA7">
        <w:rPr>
          <w:sz w:val="22"/>
          <w:szCs w:val="22"/>
          <w:lang w:val="sv-SE"/>
        </w:rPr>
        <w:t xml:space="preserve">Behandling med Xolair är endast avsedd för patienter med </w:t>
      </w:r>
      <w:r w:rsidR="001677C9" w:rsidRPr="00DC2BA7">
        <w:rPr>
          <w:sz w:val="22"/>
          <w:szCs w:val="22"/>
          <w:lang w:val="sv-SE"/>
        </w:rPr>
        <w:t>tydlig</w:t>
      </w:r>
      <w:r w:rsidRPr="00DC2BA7">
        <w:rPr>
          <w:sz w:val="22"/>
          <w:szCs w:val="22"/>
          <w:lang w:val="sv-SE"/>
        </w:rPr>
        <w:t xml:space="preserve"> IgE (immunglobulin E)-medierad astma (se avsnitt</w:t>
      </w:r>
      <w:r w:rsidR="003D2FDE" w:rsidRPr="00DC2BA7">
        <w:rPr>
          <w:sz w:val="22"/>
          <w:szCs w:val="22"/>
          <w:lang w:val="sv-SE"/>
        </w:rPr>
        <w:t> </w:t>
      </w:r>
      <w:r w:rsidRPr="00DC2BA7">
        <w:rPr>
          <w:sz w:val="22"/>
          <w:szCs w:val="22"/>
          <w:lang w:val="sv-SE"/>
        </w:rPr>
        <w:t>4.2).</w:t>
      </w:r>
    </w:p>
    <w:p w14:paraId="6A4CAFFB" w14:textId="77777777" w:rsidR="004F366B" w:rsidRPr="00DC2BA7" w:rsidRDefault="004F366B" w:rsidP="00B057AB">
      <w:pPr>
        <w:widowControl w:val="0"/>
        <w:suppressAutoHyphens/>
        <w:spacing w:line="240" w:lineRule="auto"/>
        <w:rPr>
          <w:noProof/>
          <w:lang w:val="sv-SE"/>
        </w:rPr>
      </w:pPr>
    </w:p>
    <w:p w14:paraId="1B081783" w14:textId="77777777" w:rsidR="00D54EFD" w:rsidRPr="00DC2BA7" w:rsidRDefault="00B60735" w:rsidP="00B057AB">
      <w:pPr>
        <w:keepNext/>
        <w:widowControl w:val="0"/>
        <w:spacing w:line="240" w:lineRule="auto"/>
        <w:rPr>
          <w:i/>
          <w:u w:val="single"/>
          <w:lang w:val="sv-SE"/>
        </w:rPr>
      </w:pPr>
      <w:r w:rsidRPr="00DC2BA7">
        <w:rPr>
          <w:i/>
          <w:u w:val="single"/>
          <w:lang w:val="sv-SE"/>
        </w:rPr>
        <w:t>Vuxna och ungdomar (från 12 års ålder)</w:t>
      </w:r>
    </w:p>
    <w:p w14:paraId="207AC293" w14:textId="77777777" w:rsidR="00D54EFD" w:rsidRPr="00DC2BA7" w:rsidRDefault="00B60735" w:rsidP="00B057AB">
      <w:pPr>
        <w:suppressAutoHyphens/>
        <w:spacing w:line="240" w:lineRule="auto"/>
        <w:rPr>
          <w:lang w:val="sv-SE"/>
        </w:rPr>
      </w:pPr>
      <w:r w:rsidRPr="00DC2BA7">
        <w:rPr>
          <w:lang w:val="sv-SE"/>
        </w:rPr>
        <w:t xml:space="preserve">Xolair är indicerat som tilläggsbehandling för bättre kontroll av astma hos patienter med svår, allergisk astma, som visat positivt hudtest eller </w:t>
      </w:r>
      <w:r w:rsidRPr="00DC2BA7">
        <w:rPr>
          <w:i/>
          <w:iCs/>
          <w:lang w:val="sv-SE"/>
        </w:rPr>
        <w:t>in vitro</w:t>
      </w:r>
      <w:r w:rsidRPr="00DC2BA7">
        <w:rPr>
          <w:lang w:val="sv-SE"/>
        </w:rPr>
        <w:t xml:space="preserve"> reaktion på perenn luftvägsallergen och som har nedsatt lungfunktion (FEV</w:t>
      </w:r>
      <w:r w:rsidRPr="00DC2BA7">
        <w:rPr>
          <w:vertAlign w:val="subscript"/>
          <w:lang w:val="sv-SE"/>
        </w:rPr>
        <w:t>1</w:t>
      </w:r>
      <w:r w:rsidRPr="00DC2BA7">
        <w:rPr>
          <w:lang w:val="sv-SE"/>
        </w:rPr>
        <w:t xml:space="preserve"> &lt;80 %) samt frekventa symtom dagtid eller nattliga uppvakningar och som upplevt flera svåra dokumenterade astmaexacerbationer, trots en daglig hög dos av inhalationssteroider plus en långverkande inhalations-beta2-agonist.</w:t>
      </w:r>
    </w:p>
    <w:p w14:paraId="20874DE8" w14:textId="77777777" w:rsidR="00D54EFD" w:rsidRPr="00DC2BA7" w:rsidRDefault="00D54EFD" w:rsidP="00B057AB">
      <w:pPr>
        <w:suppressAutoHyphens/>
        <w:spacing w:line="240" w:lineRule="auto"/>
        <w:rPr>
          <w:lang w:val="sv-SE"/>
        </w:rPr>
      </w:pPr>
    </w:p>
    <w:p w14:paraId="01C48238" w14:textId="77777777" w:rsidR="00D54EFD" w:rsidRPr="00DC2BA7" w:rsidRDefault="00B60735" w:rsidP="00B057AB">
      <w:pPr>
        <w:pStyle w:val="Char2"/>
        <w:keepNext/>
        <w:spacing w:before="0"/>
        <w:jc w:val="left"/>
        <w:rPr>
          <w:i/>
          <w:sz w:val="22"/>
          <w:szCs w:val="22"/>
          <w:u w:val="single"/>
          <w:lang w:val="sv-SE"/>
        </w:rPr>
      </w:pPr>
      <w:r w:rsidRPr="00DC2BA7">
        <w:rPr>
          <w:i/>
          <w:sz w:val="22"/>
          <w:szCs w:val="22"/>
          <w:u w:val="single"/>
          <w:lang w:val="sv-SE"/>
        </w:rPr>
        <w:t xml:space="preserve">Barn (från 6 till </w:t>
      </w:r>
      <w:r w:rsidR="00A20FEA" w:rsidRPr="00DC2BA7">
        <w:rPr>
          <w:i/>
          <w:sz w:val="22"/>
          <w:szCs w:val="22"/>
          <w:u w:val="single"/>
          <w:lang w:val="sv-SE"/>
        </w:rPr>
        <w:t>&lt;</w:t>
      </w:r>
      <w:r w:rsidRPr="00DC2BA7">
        <w:rPr>
          <w:i/>
          <w:sz w:val="22"/>
          <w:szCs w:val="22"/>
          <w:u w:val="single"/>
          <w:lang w:val="sv-SE"/>
        </w:rPr>
        <w:t>12 års ålder)</w:t>
      </w:r>
    </w:p>
    <w:p w14:paraId="6AC45603" w14:textId="77777777" w:rsidR="00D54EFD" w:rsidRPr="00DC2BA7" w:rsidRDefault="00B60735" w:rsidP="00B057AB">
      <w:pPr>
        <w:pStyle w:val="Char2"/>
        <w:spacing w:before="0"/>
        <w:jc w:val="left"/>
        <w:rPr>
          <w:sz w:val="22"/>
          <w:szCs w:val="22"/>
          <w:lang w:val="sv-SE"/>
        </w:rPr>
      </w:pPr>
      <w:r w:rsidRPr="00DC2BA7">
        <w:rPr>
          <w:sz w:val="22"/>
          <w:szCs w:val="22"/>
          <w:lang w:val="sv-SE"/>
        </w:rPr>
        <w:t xml:space="preserve">Xolair är indicerat som tilläggsbehandling för bättre kontroll av astma hos patienter med svår, allergisk astma, som visat positivt hudtest eller </w:t>
      </w:r>
      <w:r w:rsidRPr="00DC2BA7">
        <w:rPr>
          <w:i/>
          <w:iCs/>
          <w:sz w:val="22"/>
          <w:szCs w:val="22"/>
          <w:lang w:val="sv-SE"/>
        </w:rPr>
        <w:t>in vitro</w:t>
      </w:r>
      <w:r w:rsidRPr="00DC2BA7">
        <w:rPr>
          <w:sz w:val="22"/>
          <w:szCs w:val="22"/>
          <w:lang w:val="sv-SE"/>
        </w:rPr>
        <w:t xml:space="preserve">-reaktion på perenn luftvägsallergen samt frekventa symtom dagtid eller nattliga uppvakningar och som upplevt flera svåra dokumenterade astmaexacerbationer, trots en daglig </w:t>
      </w:r>
      <w:r w:rsidR="00581B5D" w:rsidRPr="00DC2BA7">
        <w:rPr>
          <w:sz w:val="22"/>
          <w:szCs w:val="22"/>
          <w:lang w:val="sv-SE"/>
        </w:rPr>
        <w:t>hög dos av inhalationssteroider</w:t>
      </w:r>
      <w:r w:rsidR="00560498" w:rsidRPr="00DC2BA7">
        <w:rPr>
          <w:sz w:val="22"/>
          <w:szCs w:val="22"/>
          <w:lang w:val="sv-SE"/>
        </w:rPr>
        <w:t xml:space="preserve"> plus en långverkande</w:t>
      </w:r>
      <w:r w:rsidRPr="00DC2BA7">
        <w:rPr>
          <w:sz w:val="22"/>
          <w:szCs w:val="22"/>
          <w:lang w:val="sv-SE"/>
        </w:rPr>
        <w:t xml:space="preserve"> inhalations-beta2-agonist.</w:t>
      </w:r>
    </w:p>
    <w:p w14:paraId="0924AFBA" w14:textId="77777777" w:rsidR="00353760" w:rsidRPr="00DC2BA7" w:rsidRDefault="00353760" w:rsidP="00B057AB">
      <w:pPr>
        <w:pStyle w:val="Char2"/>
        <w:spacing w:before="0"/>
        <w:jc w:val="left"/>
        <w:rPr>
          <w:sz w:val="22"/>
          <w:szCs w:val="22"/>
          <w:lang w:val="sv-SE"/>
        </w:rPr>
      </w:pPr>
    </w:p>
    <w:p w14:paraId="5F7615B6" w14:textId="77777777" w:rsidR="00353760" w:rsidRPr="00DC2BA7" w:rsidRDefault="00B60735" w:rsidP="00B057AB">
      <w:pPr>
        <w:pStyle w:val="Char2"/>
        <w:keepNext/>
        <w:spacing w:before="0"/>
        <w:jc w:val="left"/>
        <w:rPr>
          <w:sz w:val="22"/>
          <w:szCs w:val="22"/>
          <w:u w:val="single"/>
          <w:lang w:val="sv-SE"/>
        </w:rPr>
      </w:pPr>
      <w:r w:rsidRPr="00DC2BA7">
        <w:rPr>
          <w:sz w:val="22"/>
          <w:szCs w:val="22"/>
          <w:u w:val="single"/>
          <w:lang w:val="sv-SE"/>
        </w:rPr>
        <w:lastRenderedPageBreak/>
        <w:t>Kronisk rinosinuit med näspolyper</w:t>
      </w:r>
    </w:p>
    <w:p w14:paraId="502BC839" w14:textId="77777777" w:rsidR="00353760" w:rsidRPr="00DC2BA7" w:rsidRDefault="00353760" w:rsidP="00B057AB">
      <w:pPr>
        <w:pStyle w:val="Char2"/>
        <w:keepNext/>
        <w:spacing w:before="0"/>
        <w:jc w:val="left"/>
        <w:rPr>
          <w:sz w:val="22"/>
          <w:szCs w:val="22"/>
          <w:lang w:val="sv-SE"/>
        </w:rPr>
      </w:pPr>
    </w:p>
    <w:p w14:paraId="3AAD1C22" w14:textId="77777777" w:rsidR="00353760" w:rsidRPr="00DC2BA7" w:rsidRDefault="00B60735" w:rsidP="00B057AB">
      <w:pPr>
        <w:pStyle w:val="Char2"/>
        <w:spacing w:before="0"/>
        <w:jc w:val="left"/>
        <w:rPr>
          <w:sz w:val="22"/>
          <w:szCs w:val="22"/>
          <w:u w:val="single"/>
          <w:lang w:val="sv-SE"/>
        </w:rPr>
      </w:pPr>
      <w:r w:rsidRPr="00DC2BA7">
        <w:rPr>
          <w:sz w:val="22"/>
          <w:szCs w:val="22"/>
          <w:lang w:val="sv-SE"/>
        </w:rPr>
        <w:t>Xolair är indicerat som tilläggsbehandling tillsammans med intranasala kortikosteroider hos vuxna (från 18</w:t>
      </w:r>
      <w:r w:rsidRPr="00DC2BA7">
        <w:rPr>
          <w:i/>
          <w:sz w:val="22"/>
          <w:szCs w:val="22"/>
          <w:u w:val="single"/>
          <w:lang w:val="sv-SE"/>
        </w:rPr>
        <w:t> </w:t>
      </w:r>
      <w:r w:rsidRPr="00DC2BA7">
        <w:rPr>
          <w:sz w:val="22"/>
          <w:szCs w:val="22"/>
          <w:lang w:val="sv-SE"/>
        </w:rPr>
        <w:t>års ålder) med svår kronisk rinosinuit med näspolyper och för vilka behandling med</w:t>
      </w:r>
      <w:r w:rsidRPr="00DC2BA7">
        <w:rPr>
          <w:sz w:val="22"/>
          <w:szCs w:val="22"/>
          <w:u w:val="single"/>
          <w:lang w:val="sv-SE"/>
        </w:rPr>
        <w:t xml:space="preserve"> </w:t>
      </w:r>
      <w:r w:rsidRPr="00DC2BA7">
        <w:rPr>
          <w:sz w:val="22"/>
          <w:szCs w:val="22"/>
          <w:lang w:val="sv-SE"/>
        </w:rPr>
        <w:t>intranasala kortikosteroider inte leder till tillfredsställande sjukdomskontroll.</w:t>
      </w:r>
    </w:p>
    <w:p w14:paraId="1E1D0DA2" w14:textId="77777777" w:rsidR="00353760" w:rsidRPr="00DC2BA7" w:rsidRDefault="00353760" w:rsidP="00B057AB">
      <w:pPr>
        <w:pStyle w:val="Char2"/>
        <w:spacing w:before="0"/>
        <w:jc w:val="left"/>
        <w:rPr>
          <w:sz w:val="22"/>
          <w:szCs w:val="22"/>
          <w:lang w:val="sv-SE"/>
        </w:rPr>
      </w:pPr>
    </w:p>
    <w:p w14:paraId="5BA0CC0D" w14:textId="77777777" w:rsidR="007278B7" w:rsidRPr="00DC2BA7" w:rsidRDefault="007278B7" w:rsidP="00B057AB">
      <w:pPr>
        <w:pStyle w:val="Char2"/>
        <w:spacing w:before="0"/>
        <w:jc w:val="left"/>
        <w:rPr>
          <w:sz w:val="22"/>
          <w:szCs w:val="22"/>
          <w:lang w:val="sv-SE"/>
        </w:rPr>
      </w:pPr>
    </w:p>
    <w:p w14:paraId="42C10483" w14:textId="77777777" w:rsidR="004F366B" w:rsidRPr="00DC2BA7" w:rsidRDefault="00B60735" w:rsidP="00B057AB">
      <w:pPr>
        <w:keepNext/>
        <w:suppressAutoHyphens/>
        <w:spacing w:line="240" w:lineRule="auto"/>
        <w:ind w:left="567" w:hanging="567"/>
        <w:rPr>
          <w:b/>
          <w:noProof/>
          <w:lang w:val="sv-SE"/>
        </w:rPr>
      </w:pPr>
      <w:r w:rsidRPr="00DC2BA7">
        <w:rPr>
          <w:b/>
          <w:noProof/>
          <w:lang w:val="sv-SE"/>
        </w:rPr>
        <w:t>4.2</w:t>
      </w:r>
      <w:r w:rsidRPr="00DC2BA7">
        <w:rPr>
          <w:b/>
          <w:noProof/>
          <w:lang w:val="sv-SE"/>
        </w:rPr>
        <w:tab/>
        <w:t>Dosering och administreringssätt</w:t>
      </w:r>
    </w:p>
    <w:p w14:paraId="01D6DDC0" w14:textId="77777777" w:rsidR="004F366B" w:rsidRPr="00DC2BA7" w:rsidRDefault="004F366B" w:rsidP="00B057AB">
      <w:pPr>
        <w:keepNext/>
        <w:suppressAutoHyphens/>
        <w:spacing w:line="240" w:lineRule="auto"/>
        <w:ind w:left="567" w:hanging="567"/>
        <w:rPr>
          <w:noProof/>
          <w:lang w:val="sv-SE"/>
        </w:rPr>
      </w:pPr>
    </w:p>
    <w:p w14:paraId="2B05BF28" w14:textId="2ABB7E55" w:rsidR="004F366B" w:rsidRPr="00DC2BA7" w:rsidRDefault="00B60735" w:rsidP="00B057AB">
      <w:pPr>
        <w:pStyle w:val="Char2"/>
        <w:spacing w:before="0"/>
        <w:jc w:val="left"/>
        <w:rPr>
          <w:sz w:val="22"/>
          <w:szCs w:val="22"/>
          <w:lang w:val="sv-SE"/>
        </w:rPr>
      </w:pPr>
      <w:r w:rsidRPr="00DC2BA7">
        <w:rPr>
          <w:sz w:val="22"/>
          <w:szCs w:val="22"/>
          <w:lang w:val="sv-SE"/>
        </w:rPr>
        <w:t xml:space="preserve">Behandling skall initieras av läkare med erfarenhet </w:t>
      </w:r>
      <w:r w:rsidR="00A20FEA" w:rsidRPr="00DC2BA7">
        <w:rPr>
          <w:sz w:val="22"/>
          <w:szCs w:val="22"/>
          <w:lang w:val="sv-SE"/>
        </w:rPr>
        <w:t xml:space="preserve">av </w:t>
      </w:r>
      <w:r w:rsidRPr="00DC2BA7">
        <w:rPr>
          <w:sz w:val="22"/>
          <w:szCs w:val="22"/>
          <w:lang w:val="sv-SE"/>
        </w:rPr>
        <w:t>diagnostisering och behandling av svår astma</w:t>
      </w:r>
      <w:r w:rsidR="00353760" w:rsidRPr="00DC2BA7">
        <w:rPr>
          <w:sz w:val="22"/>
          <w:szCs w:val="22"/>
          <w:lang w:val="sv-SE"/>
        </w:rPr>
        <w:t xml:space="preserve"> eller kronisk rinosinuit med näspolyper</w:t>
      </w:r>
      <w:r w:rsidRPr="00DC2BA7">
        <w:rPr>
          <w:sz w:val="22"/>
          <w:szCs w:val="22"/>
          <w:lang w:val="sv-SE"/>
        </w:rPr>
        <w:t>.</w:t>
      </w:r>
    </w:p>
    <w:p w14:paraId="1683220D" w14:textId="77777777" w:rsidR="00900940" w:rsidRPr="00DC2BA7" w:rsidRDefault="00900940" w:rsidP="00B057AB">
      <w:pPr>
        <w:pStyle w:val="Char2"/>
        <w:spacing w:before="0"/>
        <w:jc w:val="left"/>
        <w:rPr>
          <w:sz w:val="22"/>
          <w:szCs w:val="22"/>
          <w:lang w:val="sv-SE"/>
        </w:rPr>
      </w:pPr>
    </w:p>
    <w:p w14:paraId="3FBDFFE6" w14:textId="77777777" w:rsidR="004F366B" w:rsidRPr="00DC2BA7" w:rsidRDefault="00B60735" w:rsidP="00B057AB">
      <w:pPr>
        <w:pStyle w:val="Char2"/>
        <w:keepNext/>
        <w:spacing w:before="0"/>
        <w:jc w:val="left"/>
        <w:rPr>
          <w:sz w:val="22"/>
          <w:szCs w:val="22"/>
          <w:u w:val="single"/>
          <w:lang w:val="sv-SE"/>
        </w:rPr>
      </w:pPr>
      <w:r w:rsidRPr="00DC2BA7">
        <w:rPr>
          <w:sz w:val="22"/>
          <w:szCs w:val="22"/>
          <w:u w:val="single"/>
          <w:lang w:val="sv-SE"/>
        </w:rPr>
        <w:t>Dosering</w:t>
      </w:r>
    </w:p>
    <w:p w14:paraId="770EF6B7" w14:textId="77777777" w:rsidR="003D2FDE" w:rsidRPr="00DC2BA7" w:rsidRDefault="003D2FDE" w:rsidP="00B057AB">
      <w:pPr>
        <w:pStyle w:val="Char2"/>
        <w:keepNext/>
        <w:spacing w:before="0"/>
        <w:jc w:val="left"/>
        <w:rPr>
          <w:sz w:val="22"/>
          <w:szCs w:val="22"/>
          <w:lang w:val="sv-SE"/>
        </w:rPr>
      </w:pPr>
    </w:p>
    <w:p w14:paraId="141BB45B" w14:textId="3B0DAF5A" w:rsidR="004F366B" w:rsidRPr="00DC2BA7" w:rsidRDefault="00B60735" w:rsidP="00B057AB">
      <w:pPr>
        <w:pStyle w:val="Char2"/>
        <w:spacing w:before="0"/>
        <w:jc w:val="left"/>
        <w:rPr>
          <w:sz w:val="22"/>
          <w:szCs w:val="22"/>
          <w:lang w:val="sv-SE"/>
        </w:rPr>
      </w:pPr>
      <w:r w:rsidRPr="00DC2BA7">
        <w:rPr>
          <w:sz w:val="22"/>
          <w:szCs w:val="22"/>
          <w:lang w:val="sv-SE"/>
        </w:rPr>
        <w:t xml:space="preserve">Dosering av allergisk astma och kronisk rinosinuit med näspolyper följer samma doseringsprinciper. Lämplig dos och doseringsintervall av </w:t>
      </w:r>
      <w:r w:rsidR="00FB594A">
        <w:rPr>
          <w:sz w:val="22"/>
          <w:szCs w:val="22"/>
          <w:lang w:val="sv-SE"/>
        </w:rPr>
        <w:t>omalizumab</w:t>
      </w:r>
      <w:r w:rsidRPr="00DC2BA7">
        <w:rPr>
          <w:sz w:val="22"/>
          <w:szCs w:val="22"/>
          <w:lang w:val="sv-SE"/>
        </w:rPr>
        <w:t xml:space="preserve"> </w:t>
      </w:r>
      <w:r w:rsidR="00F105BD" w:rsidRPr="00DC2BA7">
        <w:rPr>
          <w:sz w:val="22"/>
          <w:szCs w:val="22"/>
          <w:lang w:val="sv-SE"/>
        </w:rPr>
        <w:t xml:space="preserve">vid dessa sjukdomar </w:t>
      </w:r>
      <w:r w:rsidRPr="00DC2BA7">
        <w:rPr>
          <w:sz w:val="22"/>
          <w:szCs w:val="22"/>
          <w:lang w:val="sv-SE"/>
        </w:rPr>
        <w:t>bestäms utifrån utgångsvärdet av IgE (IE/ml), uppmätt före behandlingsstart, samt kroppsvikten (kg). Innan den första dosen ges skall patienten få sitt IgE-värde uppmätt med någon kommersiellt tillgänglig analysmetod för total-IgE i serum för dosbestämning. Baserat på dessa resultat kan 75</w:t>
      </w:r>
      <w:r w:rsidR="000B617C" w:rsidRPr="00DC2BA7">
        <w:rPr>
          <w:sz w:val="22"/>
          <w:szCs w:val="22"/>
          <w:lang w:val="sv-SE"/>
        </w:rPr>
        <w:t xml:space="preserve"> till</w:t>
      </w:r>
      <w:r w:rsidR="00967231" w:rsidRPr="00DC2BA7">
        <w:rPr>
          <w:sz w:val="22"/>
          <w:szCs w:val="22"/>
          <w:lang w:val="sv-SE"/>
        </w:rPr>
        <w:t xml:space="preserve"> </w:t>
      </w:r>
      <w:r w:rsidR="000613BD" w:rsidRPr="00DC2BA7">
        <w:rPr>
          <w:sz w:val="22"/>
          <w:szCs w:val="22"/>
          <w:lang w:val="sv-SE"/>
        </w:rPr>
        <w:t>600 </w:t>
      </w:r>
      <w:r w:rsidRPr="00DC2BA7">
        <w:rPr>
          <w:sz w:val="22"/>
          <w:szCs w:val="22"/>
          <w:lang w:val="sv-SE"/>
        </w:rPr>
        <w:t xml:space="preserve">mg </w:t>
      </w:r>
      <w:r w:rsidR="00FB594A">
        <w:rPr>
          <w:sz w:val="22"/>
          <w:szCs w:val="22"/>
          <w:lang w:val="sv-SE"/>
        </w:rPr>
        <w:t>omalizumab</w:t>
      </w:r>
      <w:r w:rsidRPr="00DC2BA7">
        <w:rPr>
          <w:sz w:val="22"/>
          <w:szCs w:val="22"/>
          <w:lang w:val="sv-SE"/>
        </w:rPr>
        <w:t xml:space="preserve"> behöva ges i form av 1</w:t>
      </w:r>
      <w:r w:rsidRPr="00DC2BA7">
        <w:rPr>
          <w:sz w:val="22"/>
          <w:szCs w:val="22"/>
          <w:lang w:val="sv-SE"/>
        </w:rPr>
        <w:noBreakHyphen/>
      </w:r>
      <w:r w:rsidR="000613BD" w:rsidRPr="00DC2BA7">
        <w:rPr>
          <w:sz w:val="22"/>
          <w:szCs w:val="22"/>
          <w:lang w:val="sv-SE"/>
        </w:rPr>
        <w:t>4</w:t>
      </w:r>
      <w:r w:rsidRPr="00DC2BA7">
        <w:rPr>
          <w:sz w:val="22"/>
          <w:szCs w:val="22"/>
          <w:lang w:val="sv-SE"/>
        </w:rPr>
        <w:t> injektioner vid varje administreringstillfälle.</w:t>
      </w:r>
    </w:p>
    <w:p w14:paraId="05E2D3DD" w14:textId="77777777" w:rsidR="004F366B" w:rsidRPr="00DC2BA7" w:rsidRDefault="004F366B" w:rsidP="00B057AB">
      <w:pPr>
        <w:pStyle w:val="Char2"/>
        <w:spacing w:before="0"/>
        <w:jc w:val="left"/>
        <w:rPr>
          <w:sz w:val="22"/>
          <w:szCs w:val="22"/>
          <w:lang w:val="sv-SE"/>
        </w:rPr>
      </w:pPr>
    </w:p>
    <w:p w14:paraId="69E67FBA" w14:textId="77777777" w:rsidR="004F366B" w:rsidRPr="00DC2BA7" w:rsidRDefault="00B60735" w:rsidP="00B057AB">
      <w:pPr>
        <w:pStyle w:val="Char2"/>
        <w:widowControl w:val="0"/>
        <w:spacing w:before="0"/>
        <w:jc w:val="left"/>
        <w:rPr>
          <w:sz w:val="22"/>
          <w:szCs w:val="22"/>
          <w:lang w:val="sv-SE"/>
        </w:rPr>
      </w:pPr>
      <w:r w:rsidRPr="00DC2BA7">
        <w:rPr>
          <w:sz w:val="22"/>
          <w:szCs w:val="22"/>
          <w:lang w:val="sv-SE"/>
        </w:rPr>
        <w:t xml:space="preserve">Patienter </w:t>
      </w:r>
      <w:r w:rsidR="00F105BD" w:rsidRPr="00DC2BA7">
        <w:rPr>
          <w:sz w:val="22"/>
          <w:szCs w:val="22"/>
          <w:lang w:val="sv-SE"/>
        </w:rPr>
        <w:t xml:space="preserve">med allergisk astma </w:t>
      </w:r>
      <w:r w:rsidRPr="00DC2BA7">
        <w:rPr>
          <w:sz w:val="22"/>
          <w:szCs w:val="22"/>
          <w:lang w:val="sv-SE"/>
        </w:rPr>
        <w:t xml:space="preserve">som hade </w:t>
      </w:r>
      <w:r w:rsidR="00DA11CD" w:rsidRPr="00DC2BA7">
        <w:rPr>
          <w:sz w:val="22"/>
          <w:szCs w:val="22"/>
          <w:lang w:val="sv-SE"/>
        </w:rPr>
        <w:t xml:space="preserve">ett utgångsvärde för </w:t>
      </w:r>
      <w:r w:rsidRPr="00DC2BA7">
        <w:rPr>
          <w:sz w:val="22"/>
          <w:szCs w:val="22"/>
          <w:lang w:val="sv-SE"/>
        </w:rPr>
        <w:t>IgE under 76 IE/ml hade lägre sannolikhet att ha nytta av behandlingen (se avsnitt</w:t>
      </w:r>
      <w:r w:rsidR="006E2067" w:rsidRPr="00DC2BA7">
        <w:rPr>
          <w:sz w:val="22"/>
          <w:szCs w:val="22"/>
          <w:lang w:val="sv-SE"/>
        </w:rPr>
        <w:t> </w:t>
      </w:r>
      <w:r w:rsidRPr="00DC2BA7">
        <w:rPr>
          <w:sz w:val="22"/>
          <w:szCs w:val="22"/>
          <w:lang w:val="sv-SE"/>
        </w:rPr>
        <w:t xml:space="preserve">5.1). Förskrivande läkare skall före behandling säkerställa att </w:t>
      </w:r>
      <w:r w:rsidR="00C84682" w:rsidRPr="00DC2BA7">
        <w:rPr>
          <w:sz w:val="22"/>
          <w:szCs w:val="22"/>
          <w:lang w:val="sv-SE"/>
        </w:rPr>
        <w:t xml:space="preserve">vuxna och ungdomar </w:t>
      </w:r>
      <w:r w:rsidRPr="00DC2BA7">
        <w:rPr>
          <w:sz w:val="22"/>
          <w:szCs w:val="22"/>
          <w:lang w:val="sv-SE"/>
        </w:rPr>
        <w:t xml:space="preserve">med IgE-värde under 76 IE/ml </w:t>
      </w:r>
      <w:r w:rsidR="00C84682" w:rsidRPr="00DC2BA7">
        <w:rPr>
          <w:sz w:val="22"/>
          <w:szCs w:val="22"/>
          <w:lang w:val="sv-SE"/>
        </w:rPr>
        <w:t xml:space="preserve">och barn (från 6 till </w:t>
      </w:r>
      <w:r w:rsidR="00A20FEA" w:rsidRPr="00DC2BA7">
        <w:rPr>
          <w:sz w:val="22"/>
          <w:szCs w:val="22"/>
          <w:lang w:val="sv-SE"/>
        </w:rPr>
        <w:t>&lt;</w:t>
      </w:r>
      <w:r w:rsidR="00C84682" w:rsidRPr="00DC2BA7">
        <w:rPr>
          <w:sz w:val="22"/>
          <w:szCs w:val="22"/>
          <w:lang w:val="sv-SE"/>
        </w:rPr>
        <w:t xml:space="preserve">12 års ålder) med IgE-värde under 200 IE/ml </w:t>
      </w:r>
      <w:r w:rsidRPr="00DC2BA7">
        <w:rPr>
          <w:sz w:val="22"/>
          <w:szCs w:val="22"/>
          <w:lang w:val="sv-SE"/>
        </w:rPr>
        <w:t xml:space="preserve">visar en tydlig </w:t>
      </w:r>
      <w:r w:rsidRPr="00DC2BA7">
        <w:rPr>
          <w:i/>
          <w:iCs/>
          <w:sz w:val="22"/>
          <w:szCs w:val="22"/>
          <w:lang w:val="sv-SE"/>
        </w:rPr>
        <w:t>in vitro</w:t>
      </w:r>
      <w:r w:rsidRPr="00DC2BA7">
        <w:rPr>
          <w:sz w:val="22"/>
          <w:szCs w:val="22"/>
          <w:lang w:val="sv-SE"/>
        </w:rPr>
        <w:t>-reaktion (RAST eller motsvarande) mot ett perenn allergen.</w:t>
      </w:r>
    </w:p>
    <w:p w14:paraId="4ABEF67C" w14:textId="77777777" w:rsidR="004F366B" w:rsidRPr="00DC2BA7" w:rsidRDefault="004F366B" w:rsidP="00B057AB">
      <w:pPr>
        <w:pStyle w:val="Char2"/>
        <w:spacing w:before="0"/>
        <w:jc w:val="left"/>
        <w:rPr>
          <w:sz w:val="22"/>
          <w:szCs w:val="22"/>
          <w:lang w:val="sv-SE"/>
        </w:rPr>
      </w:pPr>
    </w:p>
    <w:p w14:paraId="1B02CCD0" w14:textId="77777777" w:rsidR="004F366B" w:rsidRPr="00DC2BA7" w:rsidRDefault="00B60735" w:rsidP="00B057AB">
      <w:pPr>
        <w:pStyle w:val="Char2"/>
        <w:spacing w:before="0"/>
        <w:jc w:val="left"/>
        <w:rPr>
          <w:sz w:val="22"/>
          <w:szCs w:val="22"/>
          <w:lang w:val="sv-SE"/>
        </w:rPr>
      </w:pPr>
      <w:r w:rsidRPr="00DC2BA7">
        <w:rPr>
          <w:sz w:val="22"/>
          <w:szCs w:val="22"/>
          <w:lang w:val="sv-SE"/>
        </w:rPr>
        <w:t xml:space="preserve">Se </w:t>
      </w:r>
      <w:r w:rsidR="003D2FDE" w:rsidRPr="00DC2BA7">
        <w:rPr>
          <w:sz w:val="22"/>
          <w:szCs w:val="22"/>
          <w:lang w:val="sv-SE"/>
        </w:rPr>
        <w:t>t</w:t>
      </w:r>
      <w:r w:rsidRPr="00DC2BA7">
        <w:rPr>
          <w:sz w:val="22"/>
          <w:szCs w:val="22"/>
          <w:lang w:val="sv-SE"/>
        </w:rPr>
        <w:t xml:space="preserve">abell 1 för omräkning och </w:t>
      </w:r>
      <w:r w:rsidR="003D2FDE" w:rsidRPr="00DC2BA7">
        <w:rPr>
          <w:sz w:val="22"/>
          <w:szCs w:val="22"/>
          <w:lang w:val="sv-SE"/>
        </w:rPr>
        <w:t>t</w:t>
      </w:r>
      <w:r w:rsidRPr="00DC2BA7">
        <w:rPr>
          <w:sz w:val="22"/>
          <w:szCs w:val="22"/>
          <w:lang w:val="sv-SE"/>
        </w:rPr>
        <w:t>abell 2 och 3 för dosering</w:t>
      </w:r>
      <w:r w:rsidR="00DA11CD" w:rsidRPr="00DC2BA7">
        <w:rPr>
          <w:sz w:val="22"/>
          <w:szCs w:val="22"/>
          <w:lang w:val="sv-SE"/>
        </w:rPr>
        <w:t>.</w:t>
      </w:r>
    </w:p>
    <w:p w14:paraId="55781244" w14:textId="77777777" w:rsidR="004F366B" w:rsidRPr="00DC2BA7" w:rsidRDefault="004F366B" w:rsidP="00B057AB">
      <w:pPr>
        <w:pStyle w:val="Char2"/>
        <w:spacing w:before="0"/>
        <w:jc w:val="left"/>
        <w:rPr>
          <w:sz w:val="22"/>
          <w:szCs w:val="22"/>
          <w:lang w:val="sv-SE"/>
        </w:rPr>
      </w:pPr>
    </w:p>
    <w:p w14:paraId="7A619836" w14:textId="170CEA70" w:rsidR="004F366B" w:rsidRPr="00DC2BA7" w:rsidRDefault="00B60735" w:rsidP="00B057AB">
      <w:pPr>
        <w:pStyle w:val="Char2"/>
        <w:spacing w:before="0"/>
        <w:jc w:val="left"/>
        <w:rPr>
          <w:sz w:val="22"/>
          <w:szCs w:val="22"/>
          <w:lang w:val="sv-SE"/>
        </w:rPr>
      </w:pPr>
      <w:r w:rsidRPr="00DC2BA7">
        <w:rPr>
          <w:sz w:val="22"/>
          <w:szCs w:val="22"/>
          <w:lang w:val="sv-SE"/>
        </w:rPr>
        <w:t xml:space="preserve">Patienter vars utgångsvärde för IgE eller kroppsvikt i kilogram är utanför gränserna i doseringstabellen skall inte behandlas med </w:t>
      </w:r>
      <w:r w:rsidR="00FB594A">
        <w:rPr>
          <w:sz w:val="22"/>
          <w:szCs w:val="22"/>
          <w:lang w:val="sv-SE"/>
        </w:rPr>
        <w:t>omalizumab</w:t>
      </w:r>
      <w:r w:rsidRPr="00DC2BA7">
        <w:rPr>
          <w:sz w:val="22"/>
          <w:szCs w:val="22"/>
          <w:lang w:val="sv-SE"/>
        </w:rPr>
        <w:t>.</w:t>
      </w:r>
    </w:p>
    <w:p w14:paraId="0D1943D6" w14:textId="77777777" w:rsidR="004F366B" w:rsidRPr="00DC2BA7" w:rsidRDefault="004F366B" w:rsidP="00B057AB">
      <w:pPr>
        <w:pStyle w:val="Char2"/>
        <w:spacing w:before="0"/>
        <w:jc w:val="left"/>
        <w:rPr>
          <w:sz w:val="22"/>
          <w:szCs w:val="22"/>
          <w:lang w:val="sv-SE"/>
        </w:rPr>
      </w:pPr>
    </w:p>
    <w:p w14:paraId="1D4C11BB" w14:textId="77777777" w:rsidR="004F366B" w:rsidRPr="00DC2BA7" w:rsidRDefault="00B60735" w:rsidP="00B057AB">
      <w:pPr>
        <w:pStyle w:val="Char2"/>
        <w:spacing w:before="0"/>
        <w:jc w:val="left"/>
        <w:rPr>
          <w:sz w:val="22"/>
          <w:szCs w:val="22"/>
          <w:lang w:val="sv-SE"/>
        </w:rPr>
      </w:pPr>
      <w:r w:rsidRPr="00DC2BA7">
        <w:rPr>
          <w:sz w:val="22"/>
          <w:szCs w:val="22"/>
          <w:lang w:val="sv-SE"/>
        </w:rPr>
        <w:t xml:space="preserve">Den högsta rekommenderade dosen är </w:t>
      </w:r>
      <w:r w:rsidR="000613BD" w:rsidRPr="00DC2BA7">
        <w:rPr>
          <w:sz w:val="22"/>
          <w:szCs w:val="22"/>
          <w:lang w:val="sv-SE"/>
        </w:rPr>
        <w:t>600 </w:t>
      </w:r>
      <w:r w:rsidRPr="00DC2BA7">
        <w:rPr>
          <w:sz w:val="22"/>
          <w:szCs w:val="22"/>
          <w:lang w:val="sv-SE"/>
        </w:rPr>
        <w:t>mg omalizumab varannan vecka.</w:t>
      </w:r>
    </w:p>
    <w:p w14:paraId="0A50F420" w14:textId="77777777" w:rsidR="004F366B" w:rsidRPr="00DC2BA7" w:rsidRDefault="004F366B" w:rsidP="00B057AB">
      <w:pPr>
        <w:pStyle w:val="Char2"/>
        <w:spacing w:before="0"/>
        <w:jc w:val="left"/>
        <w:rPr>
          <w:sz w:val="22"/>
          <w:szCs w:val="22"/>
          <w:lang w:val="sv-SE"/>
        </w:rPr>
      </w:pPr>
    </w:p>
    <w:p w14:paraId="5EB22426" w14:textId="0BB8B4DC" w:rsidR="004F366B" w:rsidRPr="00DC2BA7" w:rsidRDefault="00B60735" w:rsidP="00B057AB">
      <w:pPr>
        <w:pStyle w:val="Char2"/>
        <w:keepNext/>
        <w:widowControl w:val="0"/>
        <w:spacing w:before="0"/>
        <w:ind w:left="1134" w:hanging="1134"/>
        <w:jc w:val="left"/>
        <w:rPr>
          <w:b/>
          <w:sz w:val="22"/>
          <w:szCs w:val="22"/>
          <w:lang w:val="sv-SE"/>
        </w:rPr>
      </w:pPr>
      <w:r w:rsidRPr="00DC2BA7">
        <w:rPr>
          <w:b/>
          <w:sz w:val="22"/>
          <w:szCs w:val="22"/>
          <w:lang w:val="sv-SE"/>
        </w:rPr>
        <w:t>Tabell 1</w:t>
      </w:r>
      <w:r w:rsidR="003D2FDE" w:rsidRPr="00DC2BA7">
        <w:rPr>
          <w:sz w:val="22"/>
          <w:szCs w:val="22"/>
          <w:lang w:val="sv-SE"/>
        </w:rPr>
        <w:tab/>
      </w:r>
      <w:r w:rsidRPr="00DC2BA7">
        <w:rPr>
          <w:b/>
          <w:sz w:val="22"/>
          <w:szCs w:val="22"/>
          <w:lang w:val="sv-SE"/>
        </w:rPr>
        <w:t xml:space="preserve">Omräkning från dos till antal </w:t>
      </w:r>
      <w:r w:rsidR="00FB594A">
        <w:rPr>
          <w:b/>
          <w:sz w:val="22"/>
          <w:szCs w:val="22"/>
          <w:lang w:val="sv-SE"/>
        </w:rPr>
        <w:t xml:space="preserve">förfyllda </w:t>
      </w:r>
      <w:r w:rsidRPr="00DC2BA7">
        <w:rPr>
          <w:b/>
          <w:sz w:val="22"/>
          <w:szCs w:val="22"/>
          <w:lang w:val="sv-SE"/>
        </w:rPr>
        <w:t>injektionssprutor</w:t>
      </w:r>
      <w:r w:rsidR="00FB594A">
        <w:rPr>
          <w:b/>
          <w:sz w:val="22"/>
          <w:szCs w:val="22"/>
          <w:lang w:val="sv-SE"/>
        </w:rPr>
        <w:t>/</w:t>
      </w:r>
      <w:r w:rsidR="003E648B">
        <w:rPr>
          <w:b/>
          <w:sz w:val="22"/>
          <w:szCs w:val="22"/>
          <w:lang w:val="sv-SE"/>
        </w:rPr>
        <w:t>injektions</w:t>
      </w:r>
      <w:r w:rsidR="00FB594A">
        <w:rPr>
          <w:b/>
          <w:sz w:val="22"/>
          <w:szCs w:val="22"/>
          <w:lang w:val="sv-SE"/>
        </w:rPr>
        <w:t>pennor</w:t>
      </w:r>
      <w:r w:rsidR="009579BB">
        <w:rPr>
          <w:b/>
          <w:sz w:val="22"/>
          <w:szCs w:val="22"/>
          <w:lang w:val="sv-SE"/>
        </w:rPr>
        <w:t>*</w:t>
      </w:r>
      <w:r w:rsidRPr="00DC2BA7">
        <w:rPr>
          <w:b/>
          <w:sz w:val="22"/>
          <w:szCs w:val="22"/>
          <w:lang w:val="sv-SE"/>
        </w:rPr>
        <w:t xml:space="preserve">, </w:t>
      </w:r>
      <w:r w:rsidRPr="00DC2BA7">
        <w:rPr>
          <w:b/>
          <w:bCs/>
          <w:sz w:val="22"/>
          <w:szCs w:val="22"/>
          <w:lang w:val="sv-SE"/>
        </w:rPr>
        <w:t>antal injektioner</w:t>
      </w:r>
      <w:r w:rsidR="00FB594A">
        <w:rPr>
          <w:b/>
          <w:bCs/>
          <w:sz w:val="22"/>
          <w:szCs w:val="22"/>
          <w:lang w:val="sv-SE"/>
        </w:rPr>
        <w:t>**</w:t>
      </w:r>
      <w:r w:rsidRPr="00DC2BA7">
        <w:rPr>
          <w:b/>
          <w:bCs/>
          <w:sz w:val="22"/>
          <w:szCs w:val="22"/>
          <w:lang w:val="sv-SE"/>
        </w:rPr>
        <w:t xml:space="preserve"> och total injektionsvolym vid varje administreringstillfälle</w:t>
      </w:r>
    </w:p>
    <w:p w14:paraId="7321AC4E" w14:textId="77777777" w:rsidR="004F366B" w:rsidRPr="00DC2BA7" w:rsidRDefault="004F366B" w:rsidP="00B057AB">
      <w:pPr>
        <w:pStyle w:val="Text"/>
        <w:keepNext/>
        <w:widowControl w:val="0"/>
        <w:spacing w:before="0"/>
        <w:jc w:val="left"/>
        <w:rPr>
          <w:sz w:val="22"/>
          <w:lang w:val="sv-SE"/>
        </w:rPr>
      </w:pPr>
    </w:p>
    <w:tbl>
      <w:tblPr>
        <w:tblW w:w="8988" w:type="dxa"/>
        <w:tblLayout w:type="fixed"/>
        <w:tblCellMar>
          <w:left w:w="57" w:type="dxa"/>
          <w:right w:w="57" w:type="dxa"/>
        </w:tblCellMar>
        <w:tblLook w:val="0000" w:firstRow="0" w:lastRow="0" w:firstColumn="0" w:lastColumn="0" w:noHBand="0" w:noVBand="0"/>
      </w:tblPr>
      <w:tblGrid>
        <w:gridCol w:w="846"/>
        <w:gridCol w:w="1134"/>
        <w:gridCol w:w="1196"/>
        <w:gridCol w:w="1134"/>
        <w:gridCol w:w="1984"/>
        <w:gridCol w:w="2694"/>
      </w:tblGrid>
      <w:tr w:rsidR="00211724" w14:paraId="48F4D20A" w14:textId="77777777" w:rsidTr="00561D6E">
        <w:trPr>
          <w:cantSplit/>
        </w:trPr>
        <w:tc>
          <w:tcPr>
            <w:tcW w:w="846" w:type="dxa"/>
            <w:tcBorders>
              <w:top w:val="single" w:sz="4" w:space="0" w:color="auto"/>
              <w:left w:val="single" w:sz="4" w:space="0" w:color="auto"/>
              <w:bottom w:val="single" w:sz="4" w:space="0" w:color="auto"/>
              <w:right w:val="single" w:sz="4" w:space="0" w:color="auto"/>
            </w:tcBorders>
          </w:tcPr>
          <w:p w14:paraId="6DDC18C1" w14:textId="77777777" w:rsidR="00FB594A"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Dos (mg)</w:t>
            </w:r>
          </w:p>
        </w:tc>
        <w:tc>
          <w:tcPr>
            <w:tcW w:w="3464" w:type="dxa"/>
            <w:gridSpan w:val="3"/>
            <w:tcBorders>
              <w:top w:val="single" w:sz="4" w:space="0" w:color="auto"/>
              <w:left w:val="single" w:sz="4" w:space="0" w:color="auto"/>
              <w:bottom w:val="single" w:sz="4" w:space="0" w:color="auto"/>
              <w:right w:val="single" w:sz="4" w:space="0" w:color="auto"/>
            </w:tcBorders>
            <w:shd w:val="clear" w:color="auto" w:fill="auto"/>
          </w:tcPr>
          <w:p w14:paraId="2FAE9E06" w14:textId="18421AE0"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sz w:val="22"/>
                <w:szCs w:val="22"/>
                <w:lang w:val="sv-SE"/>
              </w:rPr>
              <w:t>Antal</w:t>
            </w:r>
            <w:r w:rsidRPr="00DC2BA7">
              <w:rPr>
                <w:rFonts w:ascii="Times New Roman" w:hAnsi="Times New Roman"/>
                <w:sz w:val="22"/>
                <w:szCs w:val="22"/>
              </w:rPr>
              <w:t xml:space="preserve"> injektionssprutor</w:t>
            </w:r>
            <w:r>
              <w:rPr>
                <w:rFonts w:ascii="Times New Roman" w:hAnsi="Times New Roman"/>
                <w:sz w:val="22"/>
                <w:szCs w:val="22"/>
              </w:rPr>
              <w:t>/</w:t>
            </w:r>
            <w:r w:rsidR="003E648B" w:rsidRPr="00561D6E">
              <w:rPr>
                <w:rFonts w:ascii="Times New Roman" w:eastAsiaTheme="minorHAnsi" w:hAnsi="Times New Roman" w:cs="Times New Roman"/>
                <w:bCs/>
                <w:sz w:val="22"/>
                <w:szCs w:val="22"/>
                <w:lang w:val="sv-SE"/>
              </w:rPr>
              <w:t>injektions</w:t>
            </w:r>
            <w:r>
              <w:rPr>
                <w:rFonts w:ascii="Times New Roman" w:hAnsi="Times New Roman"/>
                <w:sz w:val="22"/>
                <w:szCs w:val="22"/>
              </w:rPr>
              <w:t>pennor</w:t>
            </w:r>
            <w:r w:rsidR="009579BB">
              <w:rPr>
                <w:rFonts w:ascii="Times New Roman" w:hAnsi="Times New Roman"/>
                <w:sz w:val="22"/>
                <w:szCs w:val="22"/>
              </w:rPr>
              <w:t>*</w:t>
            </w:r>
          </w:p>
        </w:tc>
        <w:tc>
          <w:tcPr>
            <w:tcW w:w="1984" w:type="dxa"/>
            <w:tcBorders>
              <w:top w:val="single" w:sz="4" w:space="0" w:color="auto"/>
              <w:left w:val="single" w:sz="4" w:space="0" w:color="auto"/>
              <w:bottom w:val="single" w:sz="4" w:space="0" w:color="auto"/>
              <w:right w:val="single" w:sz="4" w:space="0" w:color="auto"/>
            </w:tcBorders>
          </w:tcPr>
          <w:p w14:paraId="58F11409"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Antal injektioner</w:t>
            </w:r>
          </w:p>
        </w:tc>
        <w:tc>
          <w:tcPr>
            <w:tcW w:w="2694" w:type="dxa"/>
            <w:tcBorders>
              <w:top w:val="single" w:sz="4" w:space="0" w:color="auto"/>
              <w:left w:val="single" w:sz="4" w:space="0" w:color="auto"/>
              <w:bottom w:val="single" w:sz="4" w:space="0" w:color="auto"/>
              <w:right w:val="single" w:sz="4" w:space="0" w:color="auto"/>
            </w:tcBorders>
          </w:tcPr>
          <w:p w14:paraId="339A7E87"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Total injektionsvolym (ml)</w:t>
            </w:r>
          </w:p>
        </w:tc>
      </w:tr>
      <w:tr w:rsidR="00211724" w14:paraId="75F90262" w14:textId="77777777" w:rsidTr="00561D6E">
        <w:trPr>
          <w:cantSplit/>
        </w:trPr>
        <w:tc>
          <w:tcPr>
            <w:tcW w:w="846" w:type="dxa"/>
            <w:tcBorders>
              <w:top w:val="single" w:sz="4" w:space="0" w:color="auto"/>
              <w:left w:val="single" w:sz="4" w:space="0" w:color="auto"/>
              <w:bottom w:val="single" w:sz="4" w:space="0" w:color="auto"/>
              <w:right w:val="single" w:sz="4" w:space="0" w:color="auto"/>
            </w:tcBorders>
          </w:tcPr>
          <w:p w14:paraId="732AB108" w14:textId="77777777" w:rsidR="00FB594A" w:rsidRPr="00DC2BA7" w:rsidRDefault="00FB594A" w:rsidP="00B057AB">
            <w:pPr>
              <w:pStyle w:val="Table"/>
              <w:keepNext/>
              <w:keepLines w:val="0"/>
              <w:widowControl w:val="0"/>
              <w:spacing w:before="0" w:after="0"/>
              <w:rPr>
                <w:rFonts w:ascii="Times New Roman" w:hAnsi="Times New Roman"/>
                <w:color w:val="000000"/>
                <w:sz w:val="22"/>
                <w:szCs w:val="22"/>
              </w:rPr>
            </w:pPr>
          </w:p>
        </w:tc>
        <w:tc>
          <w:tcPr>
            <w:tcW w:w="1134" w:type="dxa"/>
            <w:tcBorders>
              <w:top w:val="single" w:sz="4" w:space="0" w:color="auto"/>
              <w:left w:val="single" w:sz="4" w:space="0" w:color="auto"/>
              <w:bottom w:val="single" w:sz="4" w:space="0" w:color="auto"/>
              <w:right w:val="single" w:sz="4" w:space="0" w:color="auto"/>
            </w:tcBorders>
            <w:shd w:val="clear" w:color="auto" w:fill="auto"/>
          </w:tcPr>
          <w:p w14:paraId="47D67339"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 mg</w:t>
            </w:r>
            <w:r w:rsidRPr="00DC2BA7">
              <w:rPr>
                <w:rFonts w:ascii="Times New Roman" w:hAnsi="Times New Roman"/>
                <w:color w:val="000000"/>
                <w:sz w:val="22"/>
                <w:szCs w:val="22"/>
                <w:vertAlign w:val="superscript"/>
              </w:rPr>
              <w:t xml:space="preserve"> </w:t>
            </w:r>
          </w:p>
        </w:tc>
        <w:tc>
          <w:tcPr>
            <w:tcW w:w="1196" w:type="dxa"/>
            <w:tcBorders>
              <w:top w:val="single" w:sz="4" w:space="0" w:color="auto"/>
              <w:left w:val="single" w:sz="4" w:space="0" w:color="auto"/>
              <w:bottom w:val="single" w:sz="4" w:space="0" w:color="auto"/>
              <w:right w:val="single" w:sz="4" w:space="0" w:color="auto"/>
            </w:tcBorders>
            <w:shd w:val="clear" w:color="auto" w:fill="auto"/>
          </w:tcPr>
          <w:p w14:paraId="090F1A2B"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 mg</w:t>
            </w:r>
            <w:r w:rsidRPr="00DC2BA7">
              <w:rPr>
                <w:rFonts w:ascii="Times New Roman" w:hAnsi="Times New Roman"/>
                <w:color w:val="000000"/>
                <w:sz w:val="22"/>
                <w:szCs w:val="22"/>
                <w:vertAlign w:val="superscript"/>
              </w:rPr>
              <w:t xml:space="preserve"> </w:t>
            </w:r>
          </w:p>
        </w:tc>
        <w:tc>
          <w:tcPr>
            <w:tcW w:w="1134" w:type="dxa"/>
            <w:tcBorders>
              <w:top w:val="single" w:sz="4" w:space="0" w:color="auto"/>
              <w:left w:val="single" w:sz="4" w:space="0" w:color="auto"/>
              <w:bottom w:val="single" w:sz="4" w:space="0" w:color="auto"/>
              <w:right w:val="single" w:sz="4" w:space="0" w:color="auto"/>
            </w:tcBorders>
          </w:tcPr>
          <w:p w14:paraId="236B8989"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300 mg*</w:t>
            </w:r>
          </w:p>
        </w:tc>
        <w:tc>
          <w:tcPr>
            <w:tcW w:w="1984" w:type="dxa"/>
            <w:tcBorders>
              <w:top w:val="single" w:sz="4" w:space="0" w:color="auto"/>
              <w:left w:val="single" w:sz="4" w:space="0" w:color="auto"/>
              <w:bottom w:val="single" w:sz="4" w:space="0" w:color="auto"/>
              <w:right w:val="single" w:sz="4" w:space="0" w:color="auto"/>
            </w:tcBorders>
          </w:tcPr>
          <w:p w14:paraId="6F882329" w14:textId="77777777" w:rsidR="00FB594A" w:rsidRPr="00DC2BA7" w:rsidRDefault="00FB594A" w:rsidP="00B057AB">
            <w:pPr>
              <w:pStyle w:val="Table"/>
              <w:keepNext/>
              <w:keepLines w:val="0"/>
              <w:widowControl w:val="0"/>
              <w:spacing w:before="0" w:after="0"/>
              <w:jc w:val="center"/>
              <w:rPr>
                <w:rFonts w:ascii="Times New Roman" w:hAnsi="Times New Roman"/>
                <w:color w:val="000000"/>
                <w:sz w:val="22"/>
                <w:szCs w:val="22"/>
              </w:rPr>
            </w:pPr>
          </w:p>
        </w:tc>
        <w:tc>
          <w:tcPr>
            <w:tcW w:w="2694" w:type="dxa"/>
            <w:tcBorders>
              <w:top w:val="single" w:sz="4" w:space="0" w:color="auto"/>
              <w:left w:val="single" w:sz="4" w:space="0" w:color="auto"/>
              <w:bottom w:val="single" w:sz="4" w:space="0" w:color="auto"/>
              <w:right w:val="single" w:sz="4" w:space="0" w:color="auto"/>
            </w:tcBorders>
          </w:tcPr>
          <w:p w14:paraId="54B9C64B" w14:textId="77777777" w:rsidR="00FB594A" w:rsidRPr="00DC2BA7" w:rsidRDefault="00FB594A" w:rsidP="00B057AB">
            <w:pPr>
              <w:pStyle w:val="Table"/>
              <w:keepNext/>
              <w:keepLines w:val="0"/>
              <w:widowControl w:val="0"/>
              <w:spacing w:before="0" w:after="0"/>
              <w:jc w:val="center"/>
              <w:rPr>
                <w:rFonts w:ascii="Times New Roman" w:hAnsi="Times New Roman"/>
                <w:color w:val="000000"/>
                <w:sz w:val="22"/>
                <w:szCs w:val="22"/>
              </w:rPr>
            </w:pPr>
          </w:p>
        </w:tc>
      </w:tr>
      <w:tr w:rsidR="00211724" w14:paraId="56B541F1" w14:textId="77777777" w:rsidTr="00561D6E">
        <w:trPr>
          <w:cantSplit/>
        </w:trPr>
        <w:tc>
          <w:tcPr>
            <w:tcW w:w="846" w:type="dxa"/>
            <w:tcBorders>
              <w:top w:val="single" w:sz="4" w:space="0" w:color="auto"/>
              <w:left w:val="single" w:sz="4" w:space="0" w:color="auto"/>
              <w:bottom w:val="single" w:sz="4" w:space="0" w:color="auto"/>
              <w:right w:val="single" w:sz="4" w:space="0" w:color="auto"/>
            </w:tcBorders>
          </w:tcPr>
          <w:p w14:paraId="6CDD7351" w14:textId="77777777" w:rsidR="00FB594A"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75</w:t>
            </w:r>
          </w:p>
        </w:tc>
        <w:tc>
          <w:tcPr>
            <w:tcW w:w="1134" w:type="dxa"/>
            <w:tcBorders>
              <w:top w:val="single" w:sz="4" w:space="0" w:color="auto"/>
              <w:left w:val="single" w:sz="4" w:space="0" w:color="auto"/>
              <w:bottom w:val="single" w:sz="4" w:space="0" w:color="auto"/>
              <w:right w:val="single" w:sz="4" w:space="0" w:color="auto"/>
            </w:tcBorders>
            <w:shd w:val="clear" w:color="auto" w:fill="auto"/>
          </w:tcPr>
          <w:p w14:paraId="069DE53D"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1196" w:type="dxa"/>
            <w:tcBorders>
              <w:top w:val="single" w:sz="4" w:space="0" w:color="auto"/>
              <w:left w:val="single" w:sz="4" w:space="0" w:color="auto"/>
              <w:bottom w:val="single" w:sz="4" w:space="0" w:color="auto"/>
              <w:right w:val="single" w:sz="4" w:space="0" w:color="auto"/>
            </w:tcBorders>
            <w:shd w:val="clear" w:color="auto" w:fill="auto"/>
          </w:tcPr>
          <w:p w14:paraId="726FFD8B"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0</w:t>
            </w:r>
          </w:p>
        </w:tc>
        <w:tc>
          <w:tcPr>
            <w:tcW w:w="1134" w:type="dxa"/>
            <w:tcBorders>
              <w:top w:val="single" w:sz="4" w:space="0" w:color="auto"/>
              <w:left w:val="single" w:sz="4" w:space="0" w:color="auto"/>
              <w:bottom w:val="single" w:sz="4" w:space="0" w:color="auto"/>
              <w:right w:val="single" w:sz="4" w:space="0" w:color="auto"/>
            </w:tcBorders>
          </w:tcPr>
          <w:p w14:paraId="4D5EBA07"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0</w:t>
            </w:r>
          </w:p>
        </w:tc>
        <w:tc>
          <w:tcPr>
            <w:tcW w:w="1984" w:type="dxa"/>
            <w:tcBorders>
              <w:top w:val="single" w:sz="4" w:space="0" w:color="auto"/>
              <w:left w:val="single" w:sz="4" w:space="0" w:color="auto"/>
              <w:bottom w:val="single" w:sz="4" w:space="0" w:color="auto"/>
              <w:right w:val="single" w:sz="4" w:space="0" w:color="auto"/>
            </w:tcBorders>
          </w:tcPr>
          <w:p w14:paraId="46137430"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2694" w:type="dxa"/>
            <w:tcBorders>
              <w:top w:val="single" w:sz="4" w:space="0" w:color="auto"/>
              <w:left w:val="single" w:sz="4" w:space="0" w:color="auto"/>
              <w:bottom w:val="single" w:sz="4" w:space="0" w:color="auto"/>
              <w:right w:val="single" w:sz="4" w:space="0" w:color="auto"/>
            </w:tcBorders>
          </w:tcPr>
          <w:p w14:paraId="735D2083"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0,5</w:t>
            </w:r>
          </w:p>
        </w:tc>
      </w:tr>
      <w:tr w:rsidR="00211724" w14:paraId="5454804F" w14:textId="77777777" w:rsidTr="00561D6E">
        <w:trPr>
          <w:cantSplit/>
        </w:trPr>
        <w:tc>
          <w:tcPr>
            <w:tcW w:w="846" w:type="dxa"/>
            <w:tcBorders>
              <w:top w:val="single" w:sz="4" w:space="0" w:color="auto"/>
              <w:left w:val="single" w:sz="4" w:space="0" w:color="auto"/>
              <w:bottom w:val="single" w:sz="4" w:space="0" w:color="auto"/>
              <w:right w:val="single" w:sz="4" w:space="0" w:color="auto"/>
            </w:tcBorders>
          </w:tcPr>
          <w:p w14:paraId="02AF9A3D" w14:textId="77777777" w:rsidR="00FB594A"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150</w:t>
            </w:r>
          </w:p>
        </w:tc>
        <w:tc>
          <w:tcPr>
            <w:tcW w:w="1134" w:type="dxa"/>
            <w:tcBorders>
              <w:top w:val="single" w:sz="4" w:space="0" w:color="auto"/>
              <w:left w:val="single" w:sz="4" w:space="0" w:color="auto"/>
              <w:bottom w:val="single" w:sz="4" w:space="0" w:color="auto"/>
              <w:right w:val="single" w:sz="4" w:space="0" w:color="auto"/>
            </w:tcBorders>
            <w:shd w:val="clear" w:color="auto" w:fill="auto"/>
          </w:tcPr>
          <w:p w14:paraId="25BCC7EA"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0</w:t>
            </w:r>
          </w:p>
        </w:tc>
        <w:tc>
          <w:tcPr>
            <w:tcW w:w="1196" w:type="dxa"/>
            <w:tcBorders>
              <w:top w:val="single" w:sz="4" w:space="0" w:color="auto"/>
              <w:left w:val="single" w:sz="4" w:space="0" w:color="auto"/>
              <w:bottom w:val="single" w:sz="4" w:space="0" w:color="auto"/>
              <w:right w:val="single" w:sz="4" w:space="0" w:color="auto"/>
            </w:tcBorders>
            <w:shd w:val="clear" w:color="auto" w:fill="auto"/>
          </w:tcPr>
          <w:p w14:paraId="564E26DD"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1134" w:type="dxa"/>
            <w:tcBorders>
              <w:top w:val="single" w:sz="4" w:space="0" w:color="auto"/>
              <w:left w:val="single" w:sz="4" w:space="0" w:color="auto"/>
              <w:bottom w:val="single" w:sz="4" w:space="0" w:color="auto"/>
              <w:right w:val="single" w:sz="4" w:space="0" w:color="auto"/>
            </w:tcBorders>
          </w:tcPr>
          <w:p w14:paraId="0F35C860"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0</w:t>
            </w:r>
          </w:p>
        </w:tc>
        <w:tc>
          <w:tcPr>
            <w:tcW w:w="1984" w:type="dxa"/>
            <w:tcBorders>
              <w:top w:val="single" w:sz="4" w:space="0" w:color="auto"/>
              <w:left w:val="single" w:sz="4" w:space="0" w:color="auto"/>
              <w:bottom w:val="single" w:sz="4" w:space="0" w:color="auto"/>
              <w:right w:val="single" w:sz="4" w:space="0" w:color="auto"/>
            </w:tcBorders>
          </w:tcPr>
          <w:p w14:paraId="1D54C76B"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2694" w:type="dxa"/>
            <w:tcBorders>
              <w:top w:val="single" w:sz="4" w:space="0" w:color="auto"/>
              <w:left w:val="single" w:sz="4" w:space="0" w:color="auto"/>
              <w:bottom w:val="single" w:sz="4" w:space="0" w:color="auto"/>
              <w:right w:val="single" w:sz="4" w:space="0" w:color="auto"/>
            </w:tcBorders>
          </w:tcPr>
          <w:p w14:paraId="587324B8"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1,0</w:t>
            </w:r>
          </w:p>
        </w:tc>
      </w:tr>
      <w:tr w:rsidR="00211724" w14:paraId="3FC65C25" w14:textId="77777777" w:rsidTr="00561D6E">
        <w:trPr>
          <w:cantSplit/>
        </w:trPr>
        <w:tc>
          <w:tcPr>
            <w:tcW w:w="846" w:type="dxa"/>
            <w:tcBorders>
              <w:top w:val="single" w:sz="4" w:space="0" w:color="auto"/>
              <w:left w:val="single" w:sz="4" w:space="0" w:color="auto"/>
              <w:bottom w:val="single" w:sz="4" w:space="0" w:color="auto"/>
              <w:right w:val="single" w:sz="4" w:space="0" w:color="auto"/>
            </w:tcBorders>
          </w:tcPr>
          <w:p w14:paraId="48CB2BE4" w14:textId="77777777" w:rsidR="00FB594A"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225</w:t>
            </w:r>
          </w:p>
        </w:tc>
        <w:tc>
          <w:tcPr>
            <w:tcW w:w="1134" w:type="dxa"/>
            <w:tcBorders>
              <w:top w:val="single" w:sz="4" w:space="0" w:color="auto"/>
              <w:left w:val="single" w:sz="4" w:space="0" w:color="auto"/>
              <w:bottom w:val="single" w:sz="4" w:space="0" w:color="auto"/>
              <w:right w:val="single" w:sz="4" w:space="0" w:color="auto"/>
            </w:tcBorders>
            <w:shd w:val="clear" w:color="auto" w:fill="auto"/>
          </w:tcPr>
          <w:p w14:paraId="355FB7D3"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1196" w:type="dxa"/>
            <w:tcBorders>
              <w:top w:val="single" w:sz="4" w:space="0" w:color="auto"/>
              <w:left w:val="single" w:sz="4" w:space="0" w:color="auto"/>
              <w:bottom w:val="single" w:sz="4" w:space="0" w:color="auto"/>
              <w:right w:val="single" w:sz="4" w:space="0" w:color="auto"/>
            </w:tcBorders>
            <w:shd w:val="clear" w:color="auto" w:fill="auto"/>
          </w:tcPr>
          <w:p w14:paraId="341BE601"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1134" w:type="dxa"/>
            <w:tcBorders>
              <w:top w:val="single" w:sz="4" w:space="0" w:color="auto"/>
              <w:left w:val="single" w:sz="4" w:space="0" w:color="auto"/>
              <w:bottom w:val="single" w:sz="4" w:space="0" w:color="auto"/>
              <w:right w:val="single" w:sz="4" w:space="0" w:color="auto"/>
            </w:tcBorders>
          </w:tcPr>
          <w:p w14:paraId="2D5391BA"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0</w:t>
            </w:r>
          </w:p>
        </w:tc>
        <w:tc>
          <w:tcPr>
            <w:tcW w:w="1984" w:type="dxa"/>
            <w:tcBorders>
              <w:top w:val="single" w:sz="4" w:space="0" w:color="auto"/>
              <w:left w:val="single" w:sz="4" w:space="0" w:color="auto"/>
              <w:bottom w:val="single" w:sz="4" w:space="0" w:color="auto"/>
              <w:right w:val="single" w:sz="4" w:space="0" w:color="auto"/>
            </w:tcBorders>
          </w:tcPr>
          <w:p w14:paraId="7A0A4C7B"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w:t>
            </w:r>
          </w:p>
        </w:tc>
        <w:tc>
          <w:tcPr>
            <w:tcW w:w="2694" w:type="dxa"/>
            <w:tcBorders>
              <w:top w:val="single" w:sz="4" w:space="0" w:color="auto"/>
              <w:left w:val="single" w:sz="4" w:space="0" w:color="auto"/>
              <w:bottom w:val="single" w:sz="4" w:space="0" w:color="auto"/>
              <w:right w:val="single" w:sz="4" w:space="0" w:color="auto"/>
            </w:tcBorders>
          </w:tcPr>
          <w:p w14:paraId="7825088F"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w:t>
            </w:r>
          </w:p>
        </w:tc>
      </w:tr>
      <w:tr w:rsidR="00211724" w14:paraId="0C46119C" w14:textId="77777777" w:rsidTr="00561D6E">
        <w:trPr>
          <w:cantSplit/>
        </w:trPr>
        <w:tc>
          <w:tcPr>
            <w:tcW w:w="846" w:type="dxa"/>
            <w:tcBorders>
              <w:top w:val="single" w:sz="4" w:space="0" w:color="auto"/>
              <w:left w:val="single" w:sz="4" w:space="0" w:color="auto"/>
              <w:bottom w:val="single" w:sz="4" w:space="0" w:color="auto"/>
              <w:right w:val="single" w:sz="4" w:space="0" w:color="auto"/>
            </w:tcBorders>
          </w:tcPr>
          <w:p w14:paraId="37C9DD92" w14:textId="77777777" w:rsidR="00FB594A"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300</w:t>
            </w:r>
          </w:p>
        </w:tc>
        <w:tc>
          <w:tcPr>
            <w:tcW w:w="1134" w:type="dxa"/>
            <w:tcBorders>
              <w:top w:val="single" w:sz="4" w:space="0" w:color="auto"/>
              <w:left w:val="single" w:sz="4" w:space="0" w:color="auto"/>
              <w:bottom w:val="single" w:sz="4" w:space="0" w:color="auto"/>
              <w:right w:val="single" w:sz="4" w:space="0" w:color="auto"/>
            </w:tcBorders>
            <w:shd w:val="clear" w:color="auto" w:fill="auto"/>
          </w:tcPr>
          <w:p w14:paraId="5645F39E"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0</w:t>
            </w:r>
          </w:p>
        </w:tc>
        <w:tc>
          <w:tcPr>
            <w:tcW w:w="1196" w:type="dxa"/>
            <w:tcBorders>
              <w:top w:val="single" w:sz="4" w:space="0" w:color="auto"/>
              <w:left w:val="single" w:sz="4" w:space="0" w:color="auto"/>
              <w:bottom w:val="single" w:sz="4" w:space="0" w:color="auto"/>
              <w:right w:val="single" w:sz="4" w:space="0" w:color="auto"/>
            </w:tcBorders>
            <w:shd w:val="clear" w:color="auto" w:fill="auto"/>
          </w:tcPr>
          <w:p w14:paraId="549FDC79" w14:textId="658A7CE3"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0</w:t>
            </w:r>
          </w:p>
        </w:tc>
        <w:tc>
          <w:tcPr>
            <w:tcW w:w="1134" w:type="dxa"/>
            <w:tcBorders>
              <w:top w:val="single" w:sz="4" w:space="0" w:color="auto"/>
              <w:left w:val="single" w:sz="4" w:space="0" w:color="auto"/>
              <w:bottom w:val="single" w:sz="4" w:space="0" w:color="auto"/>
              <w:right w:val="single" w:sz="4" w:space="0" w:color="auto"/>
            </w:tcBorders>
          </w:tcPr>
          <w:p w14:paraId="13D9F343"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1984" w:type="dxa"/>
            <w:tcBorders>
              <w:top w:val="single" w:sz="4" w:space="0" w:color="auto"/>
              <w:left w:val="single" w:sz="4" w:space="0" w:color="auto"/>
              <w:bottom w:val="single" w:sz="4" w:space="0" w:color="auto"/>
              <w:right w:val="single" w:sz="4" w:space="0" w:color="auto"/>
            </w:tcBorders>
          </w:tcPr>
          <w:p w14:paraId="2B561AFF" w14:textId="0CE60522"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2694" w:type="dxa"/>
            <w:tcBorders>
              <w:top w:val="single" w:sz="4" w:space="0" w:color="auto"/>
              <w:left w:val="single" w:sz="4" w:space="0" w:color="auto"/>
              <w:bottom w:val="single" w:sz="4" w:space="0" w:color="auto"/>
              <w:right w:val="single" w:sz="4" w:space="0" w:color="auto"/>
            </w:tcBorders>
          </w:tcPr>
          <w:p w14:paraId="21567152"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2,0</w:t>
            </w:r>
          </w:p>
        </w:tc>
      </w:tr>
      <w:tr w:rsidR="00211724" w14:paraId="417B0AD1" w14:textId="77777777" w:rsidTr="00561D6E">
        <w:trPr>
          <w:cantSplit/>
        </w:trPr>
        <w:tc>
          <w:tcPr>
            <w:tcW w:w="846" w:type="dxa"/>
            <w:tcBorders>
              <w:top w:val="single" w:sz="4" w:space="0" w:color="auto"/>
              <w:left w:val="single" w:sz="4" w:space="0" w:color="auto"/>
              <w:bottom w:val="single" w:sz="4" w:space="0" w:color="auto"/>
              <w:right w:val="single" w:sz="4" w:space="0" w:color="auto"/>
            </w:tcBorders>
          </w:tcPr>
          <w:p w14:paraId="771E57B3" w14:textId="77777777" w:rsidR="00FB594A"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375</w:t>
            </w:r>
          </w:p>
        </w:tc>
        <w:tc>
          <w:tcPr>
            <w:tcW w:w="1134" w:type="dxa"/>
            <w:tcBorders>
              <w:top w:val="single" w:sz="4" w:space="0" w:color="auto"/>
              <w:left w:val="single" w:sz="4" w:space="0" w:color="auto"/>
              <w:bottom w:val="single" w:sz="4" w:space="0" w:color="auto"/>
              <w:right w:val="single" w:sz="4" w:space="0" w:color="auto"/>
            </w:tcBorders>
            <w:shd w:val="clear" w:color="auto" w:fill="auto"/>
          </w:tcPr>
          <w:p w14:paraId="6217598C"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1196" w:type="dxa"/>
            <w:tcBorders>
              <w:top w:val="single" w:sz="4" w:space="0" w:color="auto"/>
              <w:left w:val="single" w:sz="4" w:space="0" w:color="auto"/>
              <w:bottom w:val="single" w:sz="4" w:space="0" w:color="auto"/>
              <w:right w:val="single" w:sz="4" w:space="0" w:color="auto"/>
            </w:tcBorders>
            <w:shd w:val="clear" w:color="auto" w:fill="auto"/>
          </w:tcPr>
          <w:p w14:paraId="34D342E0" w14:textId="6F5F95B5"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0</w:t>
            </w:r>
          </w:p>
        </w:tc>
        <w:tc>
          <w:tcPr>
            <w:tcW w:w="1134" w:type="dxa"/>
            <w:tcBorders>
              <w:top w:val="single" w:sz="4" w:space="0" w:color="auto"/>
              <w:left w:val="single" w:sz="4" w:space="0" w:color="auto"/>
              <w:bottom w:val="single" w:sz="4" w:space="0" w:color="auto"/>
              <w:right w:val="single" w:sz="4" w:space="0" w:color="auto"/>
            </w:tcBorders>
          </w:tcPr>
          <w:p w14:paraId="27B95E3F"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1984" w:type="dxa"/>
            <w:tcBorders>
              <w:top w:val="single" w:sz="4" w:space="0" w:color="auto"/>
              <w:left w:val="single" w:sz="4" w:space="0" w:color="auto"/>
              <w:bottom w:val="single" w:sz="4" w:space="0" w:color="auto"/>
              <w:right w:val="single" w:sz="4" w:space="0" w:color="auto"/>
            </w:tcBorders>
          </w:tcPr>
          <w:p w14:paraId="0D616CAF" w14:textId="40FF2EF9"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2</w:t>
            </w:r>
          </w:p>
        </w:tc>
        <w:tc>
          <w:tcPr>
            <w:tcW w:w="2694" w:type="dxa"/>
            <w:tcBorders>
              <w:top w:val="single" w:sz="4" w:space="0" w:color="auto"/>
              <w:left w:val="single" w:sz="4" w:space="0" w:color="auto"/>
              <w:bottom w:val="single" w:sz="4" w:space="0" w:color="auto"/>
              <w:right w:val="single" w:sz="4" w:space="0" w:color="auto"/>
            </w:tcBorders>
          </w:tcPr>
          <w:p w14:paraId="6D932839"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2,5</w:t>
            </w:r>
          </w:p>
        </w:tc>
      </w:tr>
      <w:tr w:rsidR="00211724" w14:paraId="49D94DD9" w14:textId="77777777" w:rsidTr="00561D6E">
        <w:trPr>
          <w:cantSplit/>
        </w:trPr>
        <w:tc>
          <w:tcPr>
            <w:tcW w:w="846" w:type="dxa"/>
            <w:tcBorders>
              <w:top w:val="single" w:sz="4" w:space="0" w:color="auto"/>
              <w:left w:val="single" w:sz="4" w:space="0" w:color="auto"/>
              <w:bottom w:val="single" w:sz="4" w:space="0" w:color="auto"/>
              <w:right w:val="single" w:sz="4" w:space="0" w:color="auto"/>
            </w:tcBorders>
          </w:tcPr>
          <w:p w14:paraId="285AD45C" w14:textId="77777777" w:rsidR="00FB594A"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450</w:t>
            </w:r>
          </w:p>
        </w:tc>
        <w:tc>
          <w:tcPr>
            <w:tcW w:w="1134" w:type="dxa"/>
            <w:tcBorders>
              <w:top w:val="single" w:sz="4" w:space="0" w:color="auto"/>
              <w:left w:val="single" w:sz="4" w:space="0" w:color="auto"/>
              <w:bottom w:val="single" w:sz="4" w:space="0" w:color="auto"/>
              <w:right w:val="single" w:sz="4" w:space="0" w:color="auto"/>
            </w:tcBorders>
            <w:shd w:val="clear" w:color="auto" w:fill="auto"/>
          </w:tcPr>
          <w:p w14:paraId="3F919E7F"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0</w:t>
            </w:r>
          </w:p>
        </w:tc>
        <w:tc>
          <w:tcPr>
            <w:tcW w:w="1196" w:type="dxa"/>
            <w:tcBorders>
              <w:top w:val="single" w:sz="4" w:space="0" w:color="auto"/>
              <w:left w:val="single" w:sz="4" w:space="0" w:color="auto"/>
              <w:bottom w:val="single" w:sz="4" w:space="0" w:color="auto"/>
              <w:right w:val="single" w:sz="4" w:space="0" w:color="auto"/>
            </w:tcBorders>
            <w:shd w:val="clear" w:color="auto" w:fill="auto"/>
          </w:tcPr>
          <w:p w14:paraId="507A3624" w14:textId="18B9E7CB"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1134" w:type="dxa"/>
            <w:tcBorders>
              <w:top w:val="single" w:sz="4" w:space="0" w:color="auto"/>
              <w:left w:val="single" w:sz="4" w:space="0" w:color="auto"/>
              <w:bottom w:val="single" w:sz="4" w:space="0" w:color="auto"/>
              <w:right w:val="single" w:sz="4" w:space="0" w:color="auto"/>
            </w:tcBorders>
          </w:tcPr>
          <w:p w14:paraId="7B7BF245"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1984" w:type="dxa"/>
            <w:tcBorders>
              <w:top w:val="single" w:sz="4" w:space="0" w:color="auto"/>
              <w:left w:val="single" w:sz="4" w:space="0" w:color="auto"/>
              <w:bottom w:val="single" w:sz="4" w:space="0" w:color="auto"/>
              <w:right w:val="single" w:sz="4" w:space="0" w:color="auto"/>
            </w:tcBorders>
          </w:tcPr>
          <w:p w14:paraId="5D0A302F" w14:textId="2EFE085A"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2</w:t>
            </w:r>
          </w:p>
        </w:tc>
        <w:tc>
          <w:tcPr>
            <w:tcW w:w="2694" w:type="dxa"/>
            <w:tcBorders>
              <w:top w:val="single" w:sz="4" w:space="0" w:color="auto"/>
              <w:left w:val="single" w:sz="4" w:space="0" w:color="auto"/>
              <w:bottom w:val="single" w:sz="4" w:space="0" w:color="auto"/>
              <w:right w:val="single" w:sz="4" w:space="0" w:color="auto"/>
            </w:tcBorders>
          </w:tcPr>
          <w:p w14:paraId="6AE7634C"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w:t>
            </w:r>
          </w:p>
        </w:tc>
      </w:tr>
      <w:tr w:rsidR="00211724" w14:paraId="705C7514" w14:textId="77777777" w:rsidTr="00561D6E">
        <w:trPr>
          <w:cantSplit/>
        </w:trPr>
        <w:tc>
          <w:tcPr>
            <w:tcW w:w="846" w:type="dxa"/>
            <w:tcBorders>
              <w:top w:val="single" w:sz="4" w:space="0" w:color="auto"/>
              <w:left w:val="single" w:sz="4" w:space="0" w:color="auto"/>
              <w:bottom w:val="single" w:sz="4" w:space="0" w:color="auto"/>
              <w:right w:val="single" w:sz="4" w:space="0" w:color="auto"/>
            </w:tcBorders>
          </w:tcPr>
          <w:p w14:paraId="308C65C2" w14:textId="77777777" w:rsidR="00FB594A"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525</w:t>
            </w:r>
          </w:p>
        </w:tc>
        <w:tc>
          <w:tcPr>
            <w:tcW w:w="1134" w:type="dxa"/>
            <w:tcBorders>
              <w:top w:val="single" w:sz="4" w:space="0" w:color="auto"/>
              <w:left w:val="single" w:sz="4" w:space="0" w:color="auto"/>
              <w:bottom w:val="single" w:sz="4" w:space="0" w:color="auto"/>
              <w:right w:val="single" w:sz="4" w:space="0" w:color="auto"/>
            </w:tcBorders>
            <w:shd w:val="clear" w:color="auto" w:fill="auto"/>
          </w:tcPr>
          <w:p w14:paraId="15289AD9"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1196" w:type="dxa"/>
            <w:tcBorders>
              <w:top w:val="single" w:sz="4" w:space="0" w:color="auto"/>
              <w:left w:val="single" w:sz="4" w:space="0" w:color="auto"/>
              <w:bottom w:val="single" w:sz="4" w:space="0" w:color="auto"/>
              <w:right w:val="single" w:sz="4" w:space="0" w:color="auto"/>
            </w:tcBorders>
            <w:shd w:val="clear" w:color="auto" w:fill="auto"/>
          </w:tcPr>
          <w:p w14:paraId="51C9225D" w14:textId="6293219C"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1134" w:type="dxa"/>
            <w:tcBorders>
              <w:top w:val="single" w:sz="4" w:space="0" w:color="auto"/>
              <w:left w:val="single" w:sz="4" w:space="0" w:color="auto"/>
              <w:bottom w:val="single" w:sz="4" w:space="0" w:color="auto"/>
              <w:right w:val="single" w:sz="4" w:space="0" w:color="auto"/>
            </w:tcBorders>
          </w:tcPr>
          <w:p w14:paraId="2C383815"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1984" w:type="dxa"/>
            <w:tcBorders>
              <w:top w:val="single" w:sz="4" w:space="0" w:color="auto"/>
              <w:left w:val="single" w:sz="4" w:space="0" w:color="auto"/>
              <w:bottom w:val="single" w:sz="4" w:space="0" w:color="auto"/>
              <w:right w:val="single" w:sz="4" w:space="0" w:color="auto"/>
            </w:tcBorders>
          </w:tcPr>
          <w:p w14:paraId="03CC3F7F" w14:textId="417D515D"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3</w:t>
            </w:r>
          </w:p>
        </w:tc>
        <w:tc>
          <w:tcPr>
            <w:tcW w:w="2694" w:type="dxa"/>
            <w:tcBorders>
              <w:top w:val="single" w:sz="4" w:space="0" w:color="auto"/>
              <w:left w:val="single" w:sz="4" w:space="0" w:color="auto"/>
              <w:bottom w:val="single" w:sz="4" w:space="0" w:color="auto"/>
              <w:right w:val="single" w:sz="4" w:space="0" w:color="auto"/>
            </w:tcBorders>
          </w:tcPr>
          <w:p w14:paraId="4DAC91A6" w14:textId="77777777" w:rsidR="00FB594A"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3,5</w:t>
            </w:r>
          </w:p>
        </w:tc>
      </w:tr>
      <w:tr w:rsidR="00211724" w14:paraId="1E3CB224" w14:textId="77777777" w:rsidTr="00561D6E">
        <w:trPr>
          <w:cantSplit/>
        </w:trPr>
        <w:tc>
          <w:tcPr>
            <w:tcW w:w="846" w:type="dxa"/>
            <w:tcBorders>
              <w:top w:val="single" w:sz="4" w:space="0" w:color="auto"/>
              <w:left w:val="single" w:sz="4" w:space="0" w:color="auto"/>
              <w:bottom w:val="single" w:sz="4" w:space="0" w:color="auto"/>
              <w:right w:val="single" w:sz="4" w:space="0" w:color="auto"/>
            </w:tcBorders>
          </w:tcPr>
          <w:p w14:paraId="2604700F" w14:textId="77777777" w:rsidR="00FB594A" w:rsidRPr="00DC2BA7" w:rsidRDefault="00B60735" w:rsidP="00B057AB">
            <w:pPr>
              <w:pStyle w:val="Table"/>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600</w:t>
            </w:r>
          </w:p>
        </w:tc>
        <w:tc>
          <w:tcPr>
            <w:tcW w:w="1134" w:type="dxa"/>
            <w:tcBorders>
              <w:top w:val="single" w:sz="4" w:space="0" w:color="auto"/>
              <w:left w:val="single" w:sz="4" w:space="0" w:color="auto"/>
              <w:bottom w:val="single" w:sz="4" w:space="0" w:color="auto"/>
              <w:right w:val="single" w:sz="4" w:space="0" w:color="auto"/>
            </w:tcBorders>
            <w:shd w:val="clear" w:color="auto" w:fill="auto"/>
          </w:tcPr>
          <w:p w14:paraId="134BC997" w14:textId="77777777" w:rsidR="00FB594A" w:rsidRPr="00DC2BA7" w:rsidRDefault="00B60735" w:rsidP="00B057AB">
            <w:pPr>
              <w:pStyle w:val="Table"/>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0</w:t>
            </w:r>
          </w:p>
        </w:tc>
        <w:tc>
          <w:tcPr>
            <w:tcW w:w="1196" w:type="dxa"/>
            <w:tcBorders>
              <w:top w:val="single" w:sz="4" w:space="0" w:color="auto"/>
              <w:left w:val="single" w:sz="4" w:space="0" w:color="auto"/>
              <w:bottom w:val="single" w:sz="4" w:space="0" w:color="auto"/>
              <w:right w:val="single" w:sz="4" w:space="0" w:color="auto"/>
            </w:tcBorders>
            <w:shd w:val="clear" w:color="auto" w:fill="auto"/>
          </w:tcPr>
          <w:p w14:paraId="5D816D09" w14:textId="7FA721A4" w:rsidR="00FB594A" w:rsidRPr="00DC2BA7" w:rsidRDefault="00B60735" w:rsidP="00B057AB">
            <w:pPr>
              <w:pStyle w:val="Table"/>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0</w:t>
            </w:r>
          </w:p>
        </w:tc>
        <w:tc>
          <w:tcPr>
            <w:tcW w:w="1134" w:type="dxa"/>
            <w:tcBorders>
              <w:top w:val="single" w:sz="4" w:space="0" w:color="auto"/>
              <w:left w:val="single" w:sz="4" w:space="0" w:color="auto"/>
              <w:bottom w:val="single" w:sz="4" w:space="0" w:color="auto"/>
              <w:right w:val="single" w:sz="4" w:space="0" w:color="auto"/>
            </w:tcBorders>
          </w:tcPr>
          <w:p w14:paraId="4940E18A" w14:textId="77777777" w:rsidR="00FB594A" w:rsidRPr="00DC2BA7" w:rsidRDefault="00B60735" w:rsidP="00B057AB">
            <w:pPr>
              <w:pStyle w:val="Table"/>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2</w:t>
            </w:r>
          </w:p>
        </w:tc>
        <w:tc>
          <w:tcPr>
            <w:tcW w:w="1984" w:type="dxa"/>
            <w:tcBorders>
              <w:top w:val="single" w:sz="4" w:space="0" w:color="auto"/>
              <w:left w:val="single" w:sz="4" w:space="0" w:color="auto"/>
              <w:bottom w:val="single" w:sz="4" w:space="0" w:color="auto"/>
              <w:right w:val="single" w:sz="4" w:space="0" w:color="auto"/>
            </w:tcBorders>
          </w:tcPr>
          <w:p w14:paraId="59193ADB" w14:textId="49C28E02" w:rsidR="00FB594A" w:rsidRPr="00DC2BA7" w:rsidRDefault="00B60735" w:rsidP="00B057AB">
            <w:pPr>
              <w:pStyle w:val="Table"/>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2</w:t>
            </w:r>
          </w:p>
        </w:tc>
        <w:tc>
          <w:tcPr>
            <w:tcW w:w="2694" w:type="dxa"/>
            <w:tcBorders>
              <w:top w:val="single" w:sz="4" w:space="0" w:color="auto"/>
              <w:left w:val="single" w:sz="4" w:space="0" w:color="auto"/>
              <w:bottom w:val="single" w:sz="4" w:space="0" w:color="auto"/>
              <w:right w:val="single" w:sz="4" w:space="0" w:color="auto"/>
            </w:tcBorders>
          </w:tcPr>
          <w:p w14:paraId="37F3C797" w14:textId="77777777" w:rsidR="00FB594A" w:rsidRPr="00DC2BA7" w:rsidRDefault="00B60735" w:rsidP="00B057AB">
            <w:pPr>
              <w:pStyle w:val="Table"/>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4,0</w:t>
            </w:r>
          </w:p>
        </w:tc>
      </w:tr>
    </w:tbl>
    <w:p w14:paraId="198AD118" w14:textId="7A16024D" w:rsidR="004F366B" w:rsidRDefault="00B60735" w:rsidP="00FB594A">
      <w:pPr>
        <w:widowControl w:val="0"/>
        <w:spacing w:line="240" w:lineRule="auto"/>
        <w:rPr>
          <w:bCs/>
          <w:color w:val="000000"/>
          <w:lang w:val="sv-SE"/>
        </w:rPr>
      </w:pPr>
      <w:r w:rsidRPr="004169A9">
        <w:rPr>
          <w:bCs/>
          <w:color w:val="000000"/>
          <w:lang w:val="sv-SE"/>
        </w:rPr>
        <w:t>*Xolair 300</w:t>
      </w:r>
      <w:r>
        <w:rPr>
          <w:bCs/>
          <w:color w:val="000000"/>
          <w:lang w:val="sv-SE"/>
        </w:rPr>
        <w:t xml:space="preserve"> mg förfylld spruta och alla styrkor av Xolair förfylld </w:t>
      </w:r>
      <w:r w:rsidR="00662E57">
        <w:rPr>
          <w:lang w:val="sv-SE"/>
        </w:rPr>
        <w:t>injektions</w:t>
      </w:r>
      <w:r>
        <w:rPr>
          <w:bCs/>
          <w:color w:val="000000"/>
          <w:lang w:val="sv-SE"/>
        </w:rPr>
        <w:t>penna är inte avsedda att användas hos patienter &lt;12</w:t>
      </w:r>
      <w:r w:rsidR="009579BB">
        <w:rPr>
          <w:bCs/>
          <w:color w:val="000000"/>
          <w:lang w:val="sv-SE"/>
        </w:rPr>
        <w:t> </w:t>
      </w:r>
      <w:r>
        <w:rPr>
          <w:bCs/>
          <w:color w:val="000000"/>
          <w:lang w:val="sv-SE"/>
        </w:rPr>
        <w:t>års ålder.</w:t>
      </w:r>
    </w:p>
    <w:p w14:paraId="7D843A2A" w14:textId="2185DF1F" w:rsidR="00FB594A" w:rsidRDefault="00B60735" w:rsidP="00FB594A">
      <w:pPr>
        <w:widowControl w:val="0"/>
        <w:spacing w:line="240" w:lineRule="auto"/>
        <w:rPr>
          <w:bCs/>
          <w:color w:val="000000"/>
          <w:lang w:val="sv-SE"/>
        </w:rPr>
      </w:pPr>
      <w:r>
        <w:rPr>
          <w:bCs/>
          <w:color w:val="000000"/>
          <w:lang w:val="sv-SE"/>
        </w:rPr>
        <w:t xml:space="preserve">**Denna tabell </w:t>
      </w:r>
      <w:r w:rsidR="00CF0DF9">
        <w:rPr>
          <w:bCs/>
          <w:color w:val="000000"/>
          <w:lang w:val="sv-SE"/>
        </w:rPr>
        <w:t>anger</w:t>
      </w:r>
      <w:r>
        <w:rPr>
          <w:bCs/>
          <w:color w:val="000000"/>
          <w:lang w:val="sv-SE"/>
        </w:rPr>
        <w:t xml:space="preserve"> det minsta antalet injektioner hos en patient</w:t>
      </w:r>
      <w:r w:rsidR="00CF0DF9">
        <w:rPr>
          <w:bCs/>
          <w:color w:val="000000"/>
          <w:lang w:val="sv-SE"/>
        </w:rPr>
        <w:t xml:space="preserve">. Det </w:t>
      </w:r>
      <w:r>
        <w:rPr>
          <w:bCs/>
          <w:color w:val="000000"/>
          <w:lang w:val="sv-SE"/>
        </w:rPr>
        <w:t>f</w:t>
      </w:r>
      <w:r w:rsidR="00560773">
        <w:rPr>
          <w:bCs/>
          <w:color w:val="000000"/>
          <w:lang w:val="sv-SE"/>
        </w:rPr>
        <w:t>i</w:t>
      </w:r>
      <w:r>
        <w:rPr>
          <w:bCs/>
          <w:color w:val="000000"/>
          <w:lang w:val="sv-SE"/>
        </w:rPr>
        <w:t>nns</w:t>
      </w:r>
      <w:r w:rsidR="00CF0DF9">
        <w:rPr>
          <w:bCs/>
          <w:color w:val="000000"/>
          <w:lang w:val="sv-SE"/>
        </w:rPr>
        <w:t xml:space="preserve"> även</w:t>
      </w:r>
      <w:r>
        <w:rPr>
          <w:bCs/>
          <w:color w:val="000000"/>
          <w:lang w:val="sv-SE"/>
        </w:rPr>
        <w:t xml:space="preserve"> andra </w:t>
      </w:r>
      <w:r w:rsidR="00CF0DF9">
        <w:rPr>
          <w:bCs/>
          <w:color w:val="000000"/>
          <w:lang w:val="sv-SE"/>
        </w:rPr>
        <w:t>dos</w:t>
      </w:r>
      <w:r>
        <w:rPr>
          <w:bCs/>
          <w:color w:val="000000"/>
          <w:lang w:val="sv-SE"/>
        </w:rPr>
        <w:t>kombinationer av spruta/</w:t>
      </w:r>
      <w:r w:rsidR="00662E57">
        <w:rPr>
          <w:lang w:val="sv-SE"/>
        </w:rPr>
        <w:t>injektions</w:t>
      </w:r>
      <w:r>
        <w:rPr>
          <w:bCs/>
          <w:color w:val="000000"/>
          <w:lang w:val="sv-SE"/>
        </w:rPr>
        <w:t>penna som är möjliga för att uppnå önskad dos.</w:t>
      </w:r>
    </w:p>
    <w:p w14:paraId="54B86327" w14:textId="77777777" w:rsidR="004169A9" w:rsidRPr="004169A9" w:rsidRDefault="004169A9" w:rsidP="00FB594A">
      <w:pPr>
        <w:widowControl w:val="0"/>
        <w:spacing w:line="240" w:lineRule="auto"/>
        <w:rPr>
          <w:bCs/>
          <w:color w:val="000000"/>
          <w:lang w:val="sv-SE"/>
        </w:rPr>
      </w:pPr>
    </w:p>
    <w:p w14:paraId="40C0BFC9" w14:textId="618C53B1" w:rsidR="004F366B" w:rsidRPr="00DC2BA7" w:rsidRDefault="00B60735" w:rsidP="00B057AB">
      <w:pPr>
        <w:pStyle w:val="Char2"/>
        <w:keepNext/>
        <w:keepLines/>
        <w:widowControl w:val="0"/>
        <w:spacing w:before="0"/>
        <w:ind w:left="1134" w:hanging="1134"/>
        <w:jc w:val="left"/>
        <w:rPr>
          <w:sz w:val="22"/>
          <w:szCs w:val="22"/>
          <w:lang w:val="sv-SE"/>
        </w:rPr>
      </w:pPr>
      <w:r w:rsidRPr="00DC2BA7">
        <w:rPr>
          <w:b/>
          <w:bCs/>
          <w:color w:val="000000"/>
          <w:sz w:val="22"/>
          <w:szCs w:val="22"/>
          <w:lang w:val="sv-SE"/>
        </w:rPr>
        <w:lastRenderedPageBreak/>
        <w:t>Tabell 2</w:t>
      </w:r>
      <w:r w:rsidR="003D2FDE" w:rsidRPr="00DC2BA7">
        <w:rPr>
          <w:b/>
          <w:bCs/>
          <w:color w:val="000000"/>
          <w:sz w:val="22"/>
          <w:szCs w:val="22"/>
          <w:lang w:val="sv-SE"/>
        </w:rPr>
        <w:tab/>
      </w:r>
      <w:r w:rsidRPr="00DC2BA7">
        <w:rPr>
          <w:b/>
          <w:bCs/>
          <w:sz w:val="22"/>
          <w:szCs w:val="22"/>
          <w:lang w:val="sv-SE"/>
        </w:rPr>
        <w:t xml:space="preserve">ADMINISTRERING VAR FJÄRDE VECKA. Dosering av </w:t>
      </w:r>
      <w:r w:rsidR="00514019">
        <w:rPr>
          <w:b/>
          <w:bCs/>
          <w:sz w:val="22"/>
          <w:szCs w:val="22"/>
          <w:lang w:val="sv-SE"/>
        </w:rPr>
        <w:t>o</w:t>
      </w:r>
      <w:r w:rsidR="00FB594A">
        <w:rPr>
          <w:b/>
          <w:bCs/>
          <w:sz w:val="22"/>
          <w:szCs w:val="22"/>
          <w:lang w:val="sv-SE"/>
        </w:rPr>
        <w:t>malizumab</w:t>
      </w:r>
      <w:r w:rsidRPr="00DC2BA7">
        <w:rPr>
          <w:b/>
          <w:bCs/>
          <w:sz w:val="22"/>
          <w:szCs w:val="22"/>
          <w:lang w:val="sv-SE"/>
        </w:rPr>
        <w:t xml:space="preserve"> (milligram per dos) givet som subkutan injektion var fjärde vecka</w:t>
      </w:r>
    </w:p>
    <w:p w14:paraId="3D8A5C15" w14:textId="77777777" w:rsidR="00ED655A" w:rsidRPr="00DC2BA7" w:rsidRDefault="00ED655A" w:rsidP="00B057AB">
      <w:pPr>
        <w:pStyle w:val="Text"/>
        <w:keepNext/>
        <w:spacing w:before="0"/>
        <w:jc w:val="left"/>
        <w:rPr>
          <w:bCs/>
          <w:color w:val="000000"/>
          <w:sz w:val="22"/>
          <w:lang w:val="sv-SE"/>
        </w:rPr>
      </w:pPr>
    </w:p>
    <w:tbl>
      <w:tblPr>
        <w:tblW w:w="9185" w:type="dxa"/>
        <w:tblInd w:w="108" w:type="dxa"/>
        <w:tblBorders>
          <w:top w:val="single" w:sz="4" w:space="0" w:color="auto"/>
          <w:bottom w:val="single" w:sz="4" w:space="0" w:color="auto"/>
        </w:tblBorders>
        <w:tblLayout w:type="fixed"/>
        <w:tblLook w:val="0000" w:firstRow="0" w:lastRow="0" w:firstColumn="0" w:lastColumn="0" w:noHBand="0" w:noVBand="0"/>
      </w:tblPr>
      <w:tblGrid>
        <w:gridCol w:w="1087"/>
        <w:gridCol w:w="808"/>
        <w:gridCol w:w="810"/>
        <w:gridCol w:w="810"/>
        <w:gridCol w:w="810"/>
        <w:gridCol w:w="810"/>
        <w:gridCol w:w="810"/>
        <w:gridCol w:w="810"/>
        <w:gridCol w:w="810"/>
        <w:gridCol w:w="810"/>
        <w:gridCol w:w="810"/>
      </w:tblGrid>
      <w:tr w:rsidR="00211724" w14:paraId="31DDD782" w14:textId="77777777" w:rsidTr="00B86B70">
        <w:trPr>
          <w:trHeight w:val="404"/>
        </w:trPr>
        <w:tc>
          <w:tcPr>
            <w:tcW w:w="1087" w:type="dxa"/>
            <w:tcBorders>
              <w:top w:val="single" w:sz="4" w:space="0" w:color="auto"/>
              <w:left w:val="single" w:sz="4" w:space="0" w:color="auto"/>
              <w:right w:val="single" w:sz="4" w:space="0" w:color="auto"/>
            </w:tcBorders>
            <w:shd w:val="clear" w:color="auto" w:fill="auto"/>
            <w:vAlign w:val="bottom"/>
          </w:tcPr>
          <w:p w14:paraId="7FFB7834" w14:textId="77777777" w:rsidR="00ED655A" w:rsidRPr="00DC2BA7" w:rsidRDefault="00ED655A" w:rsidP="00B057AB">
            <w:pPr>
              <w:pStyle w:val="Table"/>
              <w:keepNext/>
              <w:keepLines w:val="0"/>
              <w:spacing w:before="0" w:after="0"/>
              <w:rPr>
                <w:rFonts w:ascii="Times New Roman" w:hAnsi="Times New Roman"/>
                <w:b/>
                <w:color w:val="000000"/>
                <w:sz w:val="22"/>
                <w:szCs w:val="22"/>
                <w:lang w:val="sv-SE"/>
              </w:rPr>
            </w:pPr>
          </w:p>
        </w:tc>
        <w:tc>
          <w:tcPr>
            <w:tcW w:w="8098" w:type="dxa"/>
            <w:gridSpan w:val="10"/>
            <w:tcBorders>
              <w:top w:val="single" w:sz="4" w:space="0" w:color="auto"/>
              <w:left w:val="single" w:sz="4" w:space="0" w:color="auto"/>
              <w:bottom w:val="single" w:sz="4" w:space="0" w:color="auto"/>
              <w:right w:val="single" w:sz="4" w:space="0" w:color="auto"/>
            </w:tcBorders>
            <w:shd w:val="clear" w:color="auto" w:fill="auto"/>
            <w:vAlign w:val="bottom"/>
          </w:tcPr>
          <w:p w14:paraId="6D3F564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s="Times New Roman"/>
                <w:b/>
                <w:sz w:val="22"/>
                <w:szCs w:val="22"/>
                <w:lang w:val="sv-SE"/>
              </w:rPr>
              <w:t>Kroppsvikt (kg)</w:t>
            </w:r>
          </w:p>
        </w:tc>
      </w:tr>
      <w:tr w:rsidR="00211724" w14:paraId="56B9B324" w14:textId="77777777" w:rsidTr="00B86B70">
        <w:trPr>
          <w:trHeight w:val="700"/>
        </w:trPr>
        <w:tc>
          <w:tcPr>
            <w:tcW w:w="1087" w:type="dxa"/>
            <w:tcBorders>
              <w:top w:val="single" w:sz="4" w:space="0" w:color="auto"/>
              <w:left w:val="single" w:sz="4" w:space="0" w:color="auto"/>
              <w:right w:val="single" w:sz="4" w:space="0" w:color="auto"/>
            </w:tcBorders>
            <w:shd w:val="clear" w:color="auto" w:fill="auto"/>
            <w:vAlign w:val="bottom"/>
          </w:tcPr>
          <w:p w14:paraId="26A1577E" w14:textId="77777777" w:rsidR="00ED655A" w:rsidRPr="00DC2BA7" w:rsidRDefault="00B60735" w:rsidP="00B057AB">
            <w:pPr>
              <w:pStyle w:val="Table"/>
              <w:keepNext/>
              <w:keepLines w:val="0"/>
              <w:spacing w:before="0" w:after="0"/>
              <w:rPr>
                <w:rFonts w:ascii="Times New Roman" w:hAnsi="Times New Roman"/>
                <w:b/>
                <w:color w:val="000000"/>
                <w:sz w:val="22"/>
                <w:szCs w:val="22"/>
                <w:lang w:val="sv-SE"/>
              </w:rPr>
            </w:pPr>
            <w:r w:rsidRPr="00DC2BA7">
              <w:rPr>
                <w:rFonts w:ascii="Times New Roman" w:hAnsi="Times New Roman" w:cs="Times New Roman"/>
                <w:b/>
                <w:sz w:val="22"/>
                <w:szCs w:val="22"/>
                <w:lang w:val="sv-SE"/>
              </w:rPr>
              <w:t>Utgångs-värde för IgE (IE/ml)</w:t>
            </w:r>
          </w:p>
        </w:tc>
        <w:tc>
          <w:tcPr>
            <w:tcW w:w="808" w:type="dxa"/>
            <w:tcBorders>
              <w:top w:val="single" w:sz="4" w:space="0" w:color="auto"/>
              <w:left w:val="single" w:sz="4" w:space="0" w:color="auto"/>
              <w:bottom w:val="single" w:sz="4" w:space="0" w:color="auto"/>
              <w:right w:val="nil"/>
            </w:tcBorders>
            <w:shd w:val="clear" w:color="auto" w:fill="auto"/>
            <w:vAlign w:val="bottom"/>
          </w:tcPr>
          <w:p w14:paraId="16A63845" w14:textId="77777777" w:rsidR="002D309B"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Symbol" w:hAnsi="Symbol"/>
                <w:color w:val="000000"/>
                <w:sz w:val="22"/>
                <w:szCs w:val="22"/>
              </w:rPr>
              <w:sym w:font="Symbol" w:char="F0B3"/>
            </w:r>
            <w:r w:rsidR="00ED655A" w:rsidRPr="00DC2BA7">
              <w:rPr>
                <w:rFonts w:ascii="Times New Roman" w:hAnsi="Times New Roman"/>
                <w:color w:val="000000"/>
                <w:sz w:val="22"/>
                <w:szCs w:val="22"/>
                <w:lang w:val="sv-SE"/>
              </w:rPr>
              <w:t>20</w:t>
            </w:r>
            <w:r w:rsidR="00ED655A" w:rsidRPr="00DC2BA7">
              <w:rPr>
                <w:rFonts w:ascii="Times New Roman" w:hAnsi="Times New Roman"/>
                <w:color w:val="000000"/>
                <w:sz w:val="22"/>
                <w:szCs w:val="22"/>
                <w:lang w:val="sv-SE"/>
              </w:rPr>
              <w:noBreakHyphen/>
            </w:r>
          </w:p>
          <w:p w14:paraId="01C96B17" w14:textId="77777777" w:rsidR="00ED655A"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25</w:t>
            </w:r>
            <w:r w:rsidR="00B86B70" w:rsidRPr="00DC2BA7">
              <w:rPr>
                <w:rFonts w:ascii="Times New Roman" w:hAnsi="Times New Roman"/>
                <w:color w:val="000000"/>
                <w:sz w:val="22"/>
                <w:szCs w:val="22"/>
              </w:rPr>
              <w:t>*</w:t>
            </w:r>
          </w:p>
        </w:tc>
        <w:tc>
          <w:tcPr>
            <w:tcW w:w="810" w:type="dxa"/>
            <w:tcBorders>
              <w:top w:val="single" w:sz="4" w:space="0" w:color="auto"/>
              <w:left w:val="nil"/>
              <w:bottom w:val="single" w:sz="4" w:space="0" w:color="auto"/>
              <w:right w:val="nil"/>
            </w:tcBorders>
            <w:shd w:val="clear" w:color="auto" w:fill="auto"/>
            <w:vAlign w:val="bottom"/>
          </w:tcPr>
          <w:p w14:paraId="271DF16D" w14:textId="77777777" w:rsidR="002D309B"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&gt;25</w:t>
            </w:r>
            <w:r w:rsidRPr="00DC2BA7">
              <w:rPr>
                <w:rFonts w:ascii="Times New Roman" w:hAnsi="Times New Roman"/>
                <w:color w:val="000000"/>
                <w:sz w:val="22"/>
                <w:szCs w:val="22"/>
                <w:lang w:val="sv-SE"/>
              </w:rPr>
              <w:noBreakHyphen/>
            </w:r>
          </w:p>
          <w:p w14:paraId="42C3B28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30</w:t>
            </w:r>
            <w:r w:rsidR="008B0395" w:rsidRPr="00DC2BA7">
              <w:rPr>
                <w:rFonts w:ascii="Times New Roman" w:hAnsi="Times New Roman"/>
                <w:color w:val="000000"/>
                <w:sz w:val="22"/>
                <w:szCs w:val="22"/>
              </w:rPr>
              <w:t>*</w:t>
            </w:r>
          </w:p>
        </w:tc>
        <w:tc>
          <w:tcPr>
            <w:tcW w:w="810" w:type="dxa"/>
            <w:tcBorders>
              <w:top w:val="single" w:sz="4" w:space="0" w:color="auto"/>
              <w:left w:val="nil"/>
              <w:bottom w:val="single" w:sz="4" w:space="0" w:color="auto"/>
              <w:right w:val="nil"/>
            </w:tcBorders>
            <w:shd w:val="clear" w:color="auto" w:fill="auto"/>
            <w:vAlign w:val="bottom"/>
          </w:tcPr>
          <w:p w14:paraId="68A58E6E" w14:textId="77777777" w:rsidR="002D309B"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&gt;30</w:t>
            </w:r>
            <w:r w:rsidRPr="00DC2BA7">
              <w:rPr>
                <w:rFonts w:ascii="Times New Roman" w:hAnsi="Times New Roman"/>
                <w:color w:val="000000"/>
                <w:sz w:val="22"/>
                <w:szCs w:val="22"/>
                <w:lang w:val="sv-SE"/>
              </w:rPr>
              <w:noBreakHyphen/>
            </w:r>
          </w:p>
          <w:p w14:paraId="32560F8B" w14:textId="77777777" w:rsidR="00ED655A"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40</w:t>
            </w:r>
          </w:p>
        </w:tc>
        <w:tc>
          <w:tcPr>
            <w:tcW w:w="810" w:type="dxa"/>
            <w:tcBorders>
              <w:top w:val="single" w:sz="4" w:space="0" w:color="auto"/>
              <w:left w:val="nil"/>
              <w:bottom w:val="single" w:sz="4" w:space="0" w:color="auto"/>
              <w:right w:val="nil"/>
            </w:tcBorders>
            <w:shd w:val="clear" w:color="auto" w:fill="auto"/>
            <w:vAlign w:val="bottom"/>
          </w:tcPr>
          <w:p w14:paraId="2A9F0B75" w14:textId="77777777" w:rsidR="002D309B"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&gt;40</w:t>
            </w:r>
            <w:r w:rsidRPr="00DC2BA7">
              <w:rPr>
                <w:rFonts w:ascii="Times New Roman" w:hAnsi="Times New Roman"/>
                <w:color w:val="000000"/>
                <w:sz w:val="22"/>
                <w:szCs w:val="22"/>
                <w:lang w:val="sv-SE"/>
              </w:rPr>
              <w:noBreakHyphen/>
            </w:r>
          </w:p>
          <w:p w14:paraId="328757AE" w14:textId="77777777" w:rsidR="00ED655A"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50</w:t>
            </w:r>
          </w:p>
        </w:tc>
        <w:tc>
          <w:tcPr>
            <w:tcW w:w="810" w:type="dxa"/>
            <w:tcBorders>
              <w:top w:val="single" w:sz="4" w:space="0" w:color="auto"/>
              <w:left w:val="nil"/>
              <w:bottom w:val="single" w:sz="4" w:space="0" w:color="auto"/>
              <w:right w:val="nil"/>
            </w:tcBorders>
            <w:shd w:val="clear" w:color="auto" w:fill="auto"/>
            <w:vAlign w:val="bottom"/>
          </w:tcPr>
          <w:p w14:paraId="0D3B6F54" w14:textId="77777777" w:rsidR="002D309B"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&gt;50</w:t>
            </w:r>
            <w:r w:rsidRPr="00DC2BA7">
              <w:rPr>
                <w:rFonts w:ascii="Times New Roman" w:hAnsi="Times New Roman"/>
                <w:color w:val="000000"/>
                <w:sz w:val="22"/>
                <w:szCs w:val="22"/>
                <w:lang w:val="sv-SE"/>
              </w:rPr>
              <w:noBreakHyphen/>
            </w:r>
          </w:p>
          <w:p w14:paraId="3C2A9713" w14:textId="77777777" w:rsidR="00ED655A"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60</w:t>
            </w:r>
          </w:p>
        </w:tc>
        <w:tc>
          <w:tcPr>
            <w:tcW w:w="810" w:type="dxa"/>
            <w:tcBorders>
              <w:top w:val="single" w:sz="4" w:space="0" w:color="auto"/>
              <w:left w:val="nil"/>
              <w:bottom w:val="single" w:sz="4" w:space="0" w:color="auto"/>
              <w:right w:val="nil"/>
            </w:tcBorders>
            <w:shd w:val="clear" w:color="auto" w:fill="auto"/>
            <w:vAlign w:val="bottom"/>
          </w:tcPr>
          <w:p w14:paraId="48F27829" w14:textId="77777777" w:rsidR="002D309B"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&gt;60</w:t>
            </w:r>
            <w:r w:rsidRPr="00DC2BA7">
              <w:rPr>
                <w:rFonts w:ascii="Times New Roman" w:hAnsi="Times New Roman"/>
                <w:color w:val="000000"/>
                <w:sz w:val="22"/>
                <w:szCs w:val="22"/>
                <w:lang w:val="sv-SE"/>
              </w:rPr>
              <w:noBreakHyphen/>
            </w:r>
          </w:p>
          <w:p w14:paraId="18F8A8F2" w14:textId="77777777" w:rsidR="00ED655A"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70</w:t>
            </w:r>
          </w:p>
        </w:tc>
        <w:tc>
          <w:tcPr>
            <w:tcW w:w="810" w:type="dxa"/>
            <w:tcBorders>
              <w:top w:val="single" w:sz="4" w:space="0" w:color="auto"/>
              <w:left w:val="nil"/>
              <w:bottom w:val="single" w:sz="4" w:space="0" w:color="auto"/>
              <w:right w:val="nil"/>
            </w:tcBorders>
            <w:shd w:val="clear" w:color="auto" w:fill="auto"/>
            <w:vAlign w:val="bottom"/>
          </w:tcPr>
          <w:p w14:paraId="1675FC8C" w14:textId="77777777" w:rsidR="002D309B"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&gt;70</w:t>
            </w:r>
            <w:r w:rsidRPr="00DC2BA7">
              <w:rPr>
                <w:rFonts w:ascii="Times New Roman" w:hAnsi="Times New Roman"/>
                <w:color w:val="000000"/>
                <w:sz w:val="22"/>
                <w:szCs w:val="22"/>
                <w:lang w:val="sv-SE"/>
              </w:rPr>
              <w:noBreakHyphen/>
            </w:r>
          </w:p>
          <w:p w14:paraId="476635EA" w14:textId="77777777" w:rsidR="00ED655A"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80</w:t>
            </w:r>
          </w:p>
        </w:tc>
        <w:tc>
          <w:tcPr>
            <w:tcW w:w="810" w:type="dxa"/>
            <w:tcBorders>
              <w:top w:val="single" w:sz="4" w:space="0" w:color="auto"/>
              <w:left w:val="nil"/>
              <w:bottom w:val="single" w:sz="4" w:space="0" w:color="auto"/>
              <w:right w:val="nil"/>
            </w:tcBorders>
            <w:shd w:val="clear" w:color="auto" w:fill="auto"/>
            <w:vAlign w:val="bottom"/>
          </w:tcPr>
          <w:p w14:paraId="372F2E8C" w14:textId="77777777" w:rsidR="002D309B"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&gt;80</w:t>
            </w:r>
            <w:r w:rsidRPr="00DC2BA7">
              <w:rPr>
                <w:rFonts w:ascii="Times New Roman" w:hAnsi="Times New Roman"/>
                <w:color w:val="000000"/>
                <w:sz w:val="22"/>
                <w:szCs w:val="22"/>
                <w:lang w:val="sv-SE"/>
              </w:rPr>
              <w:noBreakHyphen/>
            </w:r>
          </w:p>
          <w:p w14:paraId="281970D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90</w:t>
            </w:r>
          </w:p>
        </w:tc>
        <w:tc>
          <w:tcPr>
            <w:tcW w:w="810" w:type="dxa"/>
            <w:tcBorders>
              <w:top w:val="single" w:sz="4" w:space="0" w:color="auto"/>
              <w:left w:val="nil"/>
              <w:bottom w:val="single" w:sz="4" w:space="0" w:color="auto"/>
              <w:right w:val="nil"/>
            </w:tcBorders>
            <w:shd w:val="clear" w:color="auto" w:fill="auto"/>
            <w:vAlign w:val="bottom"/>
          </w:tcPr>
          <w:p w14:paraId="730B135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&gt;90-125</w:t>
            </w:r>
          </w:p>
        </w:tc>
        <w:tc>
          <w:tcPr>
            <w:tcW w:w="810" w:type="dxa"/>
            <w:tcBorders>
              <w:top w:val="single" w:sz="4" w:space="0" w:color="auto"/>
              <w:left w:val="nil"/>
              <w:bottom w:val="single" w:sz="4" w:space="0" w:color="auto"/>
              <w:right w:val="single" w:sz="4" w:space="0" w:color="auto"/>
            </w:tcBorders>
            <w:shd w:val="clear" w:color="auto" w:fill="auto"/>
            <w:vAlign w:val="bottom"/>
          </w:tcPr>
          <w:p w14:paraId="0AF0E62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lang w:val="sv-SE"/>
              </w:rPr>
              <w:t>&gt;125-1</w:t>
            </w:r>
            <w:r w:rsidRPr="00DC2BA7">
              <w:rPr>
                <w:rFonts w:ascii="Times New Roman" w:hAnsi="Times New Roman"/>
                <w:color w:val="000000"/>
                <w:sz w:val="22"/>
                <w:szCs w:val="22"/>
              </w:rPr>
              <w:t>50</w:t>
            </w:r>
          </w:p>
        </w:tc>
      </w:tr>
      <w:tr w:rsidR="00211724" w14:paraId="4CA88B5D" w14:textId="77777777" w:rsidTr="00B86B70">
        <w:trPr>
          <w:trHeight w:val="454"/>
        </w:trPr>
        <w:tc>
          <w:tcPr>
            <w:tcW w:w="1087" w:type="dxa"/>
            <w:tcBorders>
              <w:top w:val="single" w:sz="4" w:space="0" w:color="auto"/>
              <w:left w:val="single" w:sz="4" w:space="0" w:color="auto"/>
              <w:right w:val="single" w:sz="4" w:space="0" w:color="auto"/>
            </w:tcBorders>
            <w:shd w:val="clear" w:color="auto" w:fill="auto"/>
          </w:tcPr>
          <w:p w14:paraId="2D1A5188"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Symbol" w:hAnsi="Symbol"/>
                <w:color w:val="000000"/>
                <w:sz w:val="22"/>
                <w:szCs w:val="22"/>
              </w:rPr>
              <w:sym w:font="Symbol" w:char="F0B3"/>
            </w:r>
            <w:r w:rsidRPr="00DC2BA7">
              <w:rPr>
                <w:rFonts w:ascii="Times New Roman" w:hAnsi="Times New Roman"/>
                <w:color w:val="000000"/>
                <w:sz w:val="22"/>
                <w:szCs w:val="22"/>
              </w:rPr>
              <w:t>30</w:t>
            </w:r>
            <w:r w:rsidRPr="00DC2BA7">
              <w:rPr>
                <w:rFonts w:ascii="Times New Roman" w:hAnsi="Times New Roman"/>
                <w:color w:val="000000"/>
                <w:sz w:val="22"/>
                <w:szCs w:val="22"/>
              </w:rPr>
              <w:noBreakHyphen/>
              <w:t>100</w:t>
            </w:r>
          </w:p>
        </w:tc>
        <w:tc>
          <w:tcPr>
            <w:tcW w:w="808" w:type="dxa"/>
            <w:tcBorders>
              <w:top w:val="single" w:sz="4" w:space="0" w:color="auto"/>
              <w:left w:val="single" w:sz="4" w:space="0" w:color="auto"/>
              <w:bottom w:val="nil"/>
              <w:right w:val="nil"/>
            </w:tcBorders>
            <w:shd w:val="clear" w:color="auto" w:fill="auto"/>
          </w:tcPr>
          <w:p w14:paraId="65B6A5FF"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w:t>
            </w:r>
          </w:p>
        </w:tc>
        <w:tc>
          <w:tcPr>
            <w:tcW w:w="810" w:type="dxa"/>
            <w:tcBorders>
              <w:top w:val="single" w:sz="4" w:space="0" w:color="auto"/>
              <w:left w:val="nil"/>
              <w:bottom w:val="nil"/>
            </w:tcBorders>
            <w:shd w:val="clear" w:color="auto" w:fill="auto"/>
          </w:tcPr>
          <w:p w14:paraId="2B0B0E7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w:t>
            </w:r>
          </w:p>
        </w:tc>
        <w:tc>
          <w:tcPr>
            <w:tcW w:w="810" w:type="dxa"/>
            <w:tcBorders>
              <w:top w:val="single" w:sz="4" w:space="0" w:color="auto"/>
              <w:bottom w:val="nil"/>
            </w:tcBorders>
            <w:shd w:val="clear" w:color="auto" w:fill="auto"/>
          </w:tcPr>
          <w:p w14:paraId="6235C09E"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w:t>
            </w:r>
          </w:p>
        </w:tc>
        <w:tc>
          <w:tcPr>
            <w:tcW w:w="810" w:type="dxa"/>
            <w:tcBorders>
              <w:top w:val="single" w:sz="4" w:space="0" w:color="auto"/>
              <w:bottom w:val="nil"/>
            </w:tcBorders>
            <w:shd w:val="clear" w:color="auto" w:fill="auto"/>
          </w:tcPr>
          <w:p w14:paraId="432B56BF"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70ABC60F"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08DA242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33A921C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7A8127E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47E3CE1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single" w:sz="4" w:space="0" w:color="auto"/>
              <w:bottom w:val="nil"/>
              <w:right w:val="single" w:sz="4" w:space="0" w:color="auto"/>
            </w:tcBorders>
            <w:shd w:val="clear" w:color="auto" w:fill="auto"/>
          </w:tcPr>
          <w:p w14:paraId="0966ED4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r>
      <w:tr w:rsidR="00211724" w14:paraId="74207A41" w14:textId="77777777" w:rsidTr="00B86B70">
        <w:trPr>
          <w:trHeight w:val="454"/>
        </w:trPr>
        <w:tc>
          <w:tcPr>
            <w:tcW w:w="1087" w:type="dxa"/>
            <w:tcBorders>
              <w:left w:val="single" w:sz="4" w:space="0" w:color="auto"/>
              <w:right w:val="single" w:sz="4" w:space="0" w:color="auto"/>
            </w:tcBorders>
          </w:tcPr>
          <w:p w14:paraId="78F743D3"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&gt;100</w:t>
            </w:r>
            <w:r w:rsidRPr="00DC2BA7">
              <w:rPr>
                <w:rFonts w:ascii="Times New Roman" w:hAnsi="Times New Roman"/>
                <w:color w:val="000000"/>
                <w:sz w:val="22"/>
                <w:szCs w:val="22"/>
              </w:rPr>
              <w:noBreakHyphen/>
              <w:t>200</w:t>
            </w:r>
          </w:p>
        </w:tc>
        <w:tc>
          <w:tcPr>
            <w:tcW w:w="808" w:type="dxa"/>
            <w:tcBorders>
              <w:top w:val="nil"/>
              <w:left w:val="single" w:sz="4" w:space="0" w:color="auto"/>
              <w:bottom w:val="nil"/>
              <w:right w:val="nil"/>
            </w:tcBorders>
          </w:tcPr>
          <w:p w14:paraId="40F1FC1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left w:val="nil"/>
              <w:bottom w:val="nil"/>
            </w:tcBorders>
          </w:tcPr>
          <w:p w14:paraId="1E6039A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bottom w:val="nil"/>
            </w:tcBorders>
          </w:tcPr>
          <w:p w14:paraId="6C90597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bottom w:val="nil"/>
            </w:tcBorders>
          </w:tcPr>
          <w:p w14:paraId="78C5F57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tcBorders>
          </w:tcPr>
          <w:p w14:paraId="5D67979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tcBorders>
          </w:tcPr>
          <w:p w14:paraId="6A2FA4AB"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tcBorders>
          </w:tcPr>
          <w:p w14:paraId="40CD170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right w:val="nil"/>
            </w:tcBorders>
          </w:tcPr>
          <w:p w14:paraId="16F93865"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71F52DC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right w:val="single" w:sz="4" w:space="0" w:color="auto"/>
            </w:tcBorders>
            <w:shd w:val="clear" w:color="auto" w:fill="auto"/>
          </w:tcPr>
          <w:p w14:paraId="65EA99F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r>
      <w:tr w:rsidR="00211724" w14:paraId="1449D86D" w14:textId="77777777" w:rsidTr="00B86B70">
        <w:trPr>
          <w:trHeight w:val="454"/>
        </w:trPr>
        <w:tc>
          <w:tcPr>
            <w:tcW w:w="1087" w:type="dxa"/>
            <w:tcBorders>
              <w:left w:val="single" w:sz="4" w:space="0" w:color="auto"/>
              <w:right w:val="single" w:sz="4" w:space="0" w:color="auto"/>
            </w:tcBorders>
          </w:tcPr>
          <w:p w14:paraId="1CFF094D"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&gt;200</w:t>
            </w:r>
            <w:r w:rsidRPr="00DC2BA7">
              <w:rPr>
                <w:rFonts w:ascii="Times New Roman" w:hAnsi="Times New Roman"/>
                <w:color w:val="000000"/>
                <w:sz w:val="22"/>
                <w:szCs w:val="22"/>
              </w:rPr>
              <w:noBreakHyphen/>
              <w:t>300</w:t>
            </w:r>
          </w:p>
        </w:tc>
        <w:tc>
          <w:tcPr>
            <w:tcW w:w="808" w:type="dxa"/>
            <w:tcBorders>
              <w:top w:val="nil"/>
              <w:left w:val="single" w:sz="4" w:space="0" w:color="auto"/>
              <w:bottom w:val="nil"/>
              <w:right w:val="nil"/>
            </w:tcBorders>
          </w:tcPr>
          <w:p w14:paraId="7F1481D8"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left w:val="nil"/>
              <w:bottom w:val="nil"/>
            </w:tcBorders>
          </w:tcPr>
          <w:p w14:paraId="50C6487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bottom w:val="nil"/>
              <w:right w:val="nil"/>
            </w:tcBorders>
          </w:tcPr>
          <w:p w14:paraId="61D7913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left w:val="nil"/>
              <w:bottom w:val="nil"/>
              <w:right w:val="nil"/>
            </w:tcBorders>
          </w:tcPr>
          <w:p w14:paraId="25E9DDF8"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right w:val="nil"/>
            </w:tcBorders>
          </w:tcPr>
          <w:p w14:paraId="17F52C6B"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33B5B6A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5D2BE2F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77AF7C4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right w:val="single" w:sz="4" w:space="0" w:color="auto"/>
            </w:tcBorders>
            <w:shd w:val="clear" w:color="auto" w:fill="auto"/>
          </w:tcPr>
          <w:p w14:paraId="223F28A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right w:val="single" w:sz="4" w:space="0" w:color="auto"/>
            </w:tcBorders>
            <w:shd w:val="clear" w:color="auto" w:fill="auto"/>
          </w:tcPr>
          <w:p w14:paraId="6C0844F2"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3C248D18" w14:textId="77777777" w:rsidTr="00B86B70">
        <w:trPr>
          <w:trHeight w:val="454"/>
        </w:trPr>
        <w:tc>
          <w:tcPr>
            <w:tcW w:w="1087" w:type="dxa"/>
            <w:tcBorders>
              <w:left w:val="single" w:sz="4" w:space="0" w:color="auto"/>
              <w:right w:val="single" w:sz="4" w:space="0" w:color="auto"/>
            </w:tcBorders>
          </w:tcPr>
          <w:p w14:paraId="70007F46"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&gt;300</w:t>
            </w:r>
            <w:r w:rsidRPr="00DC2BA7">
              <w:rPr>
                <w:rFonts w:ascii="Times New Roman" w:hAnsi="Times New Roman"/>
                <w:color w:val="000000"/>
                <w:sz w:val="22"/>
                <w:szCs w:val="22"/>
              </w:rPr>
              <w:noBreakHyphen/>
              <w:t>400</w:t>
            </w:r>
          </w:p>
        </w:tc>
        <w:tc>
          <w:tcPr>
            <w:tcW w:w="808" w:type="dxa"/>
            <w:tcBorders>
              <w:top w:val="nil"/>
              <w:left w:val="single" w:sz="4" w:space="0" w:color="auto"/>
              <w:bottom w:val="nil"/>
              <w:right w:val="nil"/>
            </w:tcBorders>
          </w:tcPr>
          <w:p w14:paraId="5E1F8AA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left w:val="nil"/>
              <w:bottom w:val="nil"/>
            </w:tcBorders>
          </w:tcPr>
          <w:p w14:paraId="7B17FE9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bottom w:val="nil"/>
              <w:right w:val="nil"/>
            </w:tcBorders>
          </w:tcPr>
          <w:p w14:paraId="628DD3D8"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right w:val="nil"/>
            </w:tcBorders>
            <w:shd w:val="clear" w:color="auto" w:fill="auto"/>
          </w:tcPr>
          <w:p w14:paraId="7604F748"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left w:val="nil"/>
              <w:bottom w:val="nil"/>
              <w:right w:val="nil"/>
            </w:tcBorders>
            <w:shd w:val="clear" w:color="auto" w:fill="auto"/>
          </w:tcPr>
          <w:p w14:paraId="378F81F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left w:val="nil"/>
              <w:bottom w:val="nil"/>
            </w:tcBorders>
            <w:shd w:val="clear" w:color="auto" w:fill="auto"/>
          </w:tcPr>
          <w:p w14:paraId="177A921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tcBorders>
            <w:shd w:val="clear" w:color="auto" w:fill="auto"/>
          </w:tcPr>
          <w:p w14:paraId="544250C5"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nil"/>
              <w:bottom w:val="single" w:sz="4" w:space="0" w:color="auto"/>
              <w:right w:val="single" w:sz="4" w:space="0" w:color="auto"/>
            </w:tcBorders>
            <w:shd w:val="clear" w:color="auto" w:fill="auto"/>
          </w:tcPr>
          <w:p w14:paraId="0F21710F"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10FAF79C"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single" w:sz="4" w:space="0" w:color="auto"/>
            </w:tcBorders>
            <w:shd w:val="clear" w:color="auto" w:fill="auto"/>
          </w:tcPr>
          <w:p w14:paraId="06F9E721"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32CC9DDA" w14:textId="77777777" w:rsidTr="00B86B70">
        <w:trPr>
          <w:trHeight w:val="454"/>
        </w:trPr>
        <w:tc>
          <w:tcPr>
            <w:tcW w:w="1087" w:type="dxa"/>
            <w:tcBorders>
              <w:left w:val="single" w:sz="4" w:space="0" w:color="auto"/>
              <w:right w:val="single" w:sz="4" w:space="0" w:color="auto"/>
            </w:tcBorders>
          </w:tcPr>
          <w:p w14:paraId="61459CB8"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&gt;400</w:t>
            </w:r>
            <w:r w:rsidRPr="00DC2BA7">
              <w:rPr>
                <w:rFonts w:ascii="Times New Roman" w:hAnsi="Times New Roman"/>
                <w:color w:val="000000"/>
                <w:sz w:val="22"/>
                <w:szCs w:val="22"/>
              </w:rPr>
              <w:noBreakHyphen/>
              <w:t>500</w:t>
            </w:r>
          </w:p>
        </w:tc>
        <w:tc>
          <w:tcPr>
            <w:tcW w:w="808" w:type="dxa"/>
            <w:tcBorders>
              <w:top w:val="nil"/>
              <w:left w:val="single" w:sz="4" w:space="0" w:color="auto"/>
              <w:bottom w:val="nil"/>
              <w:right w:val="nil"/>
            </w:tcBorders>
          </w:tcPr>
          <w:p w14:paraId="469A383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left w:val="nil"/>
              <w:bottom w:val="nil"/>
              <w:right w:val="nil"/>
            </w:tcBorders>
          </w:tcPr>
          <w:p w14:paraId="256BECC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3868453F"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1335546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7FF30CE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nil"/>
              <w:bottom w:val="single" w:sz="4" w:space="0" w:color="auto"/>
              <w:right w:val="single" w:sz="4" w:space="0" w:color="auto"/>
            </w:tcBorders>
            <w:shd w:val="clear" w:color="auto" w:fill="auto"/>
          </w:tcPr>
          <w:p w14:paraId="2A435AA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74F8A26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bottom w:val="nil"/>
            </w:tcBorders>
            <w:shd w:val="clear" w:color="auto" w:fill="auto"/>
          </w:tcPr>
          <w:p w14:paraId="017C7543"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1EAB4569"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single" w:sz="4" w:space="0" w:color="auto"/>
            </w:tcBorders>
            <w:shd w:val="clear" w:color="auto" w:fill="auto"/>
          </w:tcPr>
          <w:p w14:paraId="2B929E38"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1611C6E0" w14:textId="77777777" w:rsidTr="00B86B70">
        <w:trPr>
          <w:trHeight w:val="454"/>
        </w:trPr>
        <w:tc>
          <w:tcPr>
            <w:tcW w:w="1087" w:type="dxa"/>
            <w:tcBorders>
              <w:left w:val="single" w:sz="4" w:space="0" w:color="auto"/>
              <w:right w:val="single" w:sz="4" w:space="0" w:color="auto"/>
            </w:tcBorders>
          </w:tcPr>
          <w:p w14:paraId="6ED08BAC"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&gt;500</w:t>
            </w:r>
            <w:r w:rsidRPr="00DC2BA7">
              <w:rPr>
                <w:rFonts w:ascii="Times New Roman" w:hAnsi="Times New Roman"/>
                <w:color w:val="000000"/>
                <w:sz w:val="22"/>
                <w:szCs w:val="22"/>
              </w:rPr>
              <w:noBreakHyphen/>
              <w:t>600</w:t>
            </w:r>
          </w:p>
        </w:tc>
        <w:tc>
          <w:tcPr>
            <w:tcW w:w="808" w:type="dxa"/>
            <w:tcBorders>
              <w:top w:val="nil"/>
              <w:left w:val="single" w:sz="4" w:space="0" w:color="auto"/>
              <w:bottom w:val="nil"/>
              <w:right w:val="nil"/>
            </w:tcBorders>
          </w:tcPr>
          <w:p w14:paraId="518B350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single" w:sz="4" w:space="0" w:color="auto"/>
              <w:right w:val="nil"/>
            </w:tcBorders>
          </w:tcPr>
          <w:p w14:paraId="647DAF7F"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44C27B32"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73FD01C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nil"/>
              <w:bottom w:val="single" w:sz="4" w:space="0" w:color="auto"/>
              <w:right w:val="single" w:sz="4" w:space="0" w:color="auto"/>
            </w:tcBorders>
            <w:shd w:val="clear" w:color="auto" w:fill="auto"/>
          </w:tcPr>
          <w:p w14:paraId="4C394C1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4D28D550"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328C386D"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485D89A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4777E17B"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single" w:sz="4" w:space="0" w:color="auto"/>
            </w:tcBorders>
            <w:shd w:val="clear" w:color="auto" w:fill="auto"/>
          </w:tcPr>
          <w:p w14:paraId="5D11FC88"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7F08892F" w14:textId="77777777" w:rsidTr="00B86B70">
        <w:trPr>
          <w:trHeight w:val="454"/>
        </w:trPr>
        <w:tc>
          <w:tcPr>
            <w:tcW w:w="1087" w:type="dxa"/>
            <w:tcBorders>
              <w:left w:val="single" w:sz="4" w:space="0" w:color="auto"/>
              <w:right w:val="single" w:sz="4" w:space="0" w:color="auto"/>
            </w:tcBorders>
          </w:tcPr>
          <w:p w14:paraId="43072E35"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&gt;600</w:t>
            </w:r>
            <w:r w:rsidRPr="00DC2BA7">
              <w:rPr>
                <w:rFonts w:ascii="Times New Roman" w:hAnsi="Times New Roman"/>
                <w:color w:val="000000"/>
                <w:sz w:val="22"/>
                <w:szCs w:val="22"/>
              </w:rPr>
              <w:noBreakHyphen/>
              <w:t>700</w:t>
            </w:r>
          </w:p>
        </w:tc>
        <w:tc>
          <w:tcPr>
            <w:tcW w:w="808" w:type="dxa"/>
            <w:tcBorders>
              <w:top w:val="nil"/>
              <w:left w:val="single" w:sz="4" w:space="0" w:color="auto"/>
              <w:bottom w:val="single" w:sz="4" w:space="0" w:color="auto"/>
              <w:right w:val="single" w:sz="4" w:space="0" w:color="auto"/>
            </w:tcBorders>
          </w:tcPr>
          <w:p w14:paraId="05846EE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single" w:sz="4" w:space="0" w:color="auto"/>
              <w:left w:val="single" w:sz="4" w:space="0" w:color="auto"/>
              <w:bottom w:val="nil"/>
              <w:right w:val="single" w:sz="4" w:space="0" w:color="auto"/>
            </w:tcBorders>
            <w:shd w:val="clear" w:color="auto" w:fill="auto"/>
          </w:tcPr>
          <w:p w14:paraId="449EC6D1"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single" w:sz="4" w:space="0" w:color="auto"/>
              <w:bottom w:val="single" w:sz="4" w:space="0" w:color="auto"/>
            </w:tcBorders>
            <w:shd w:val="clear" w:color="auto" w:fill="auto"/>
          </w:tcPr>
          <w:p w14:paraId="1A3E1D4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right w:val="single" w:sz="4" w:space="0" w:color="auto"/>
            </w:tcBorders>
            <w:shd w:val="clear" w:color="auto" w:fill="auto"/>
          </w:tcPr>
          <w:p w14:paraId="5BF65FC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15C5ECA1"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651395F5"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3B6CBE0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55C4080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nil"/>
            </w:tcBorders>
            <w:shd w:val="clear" w:color="auto" w:fill="auto"/>
          </w:tcPr>
          <w:p w14:paraId="5C7613A5"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single" w:sz="4" w:space="0" w:color="auto"/>
            </w:tcBorders>
            <w:shd w:val="clear" w:color="auto" w:fill="auto"/>
          </w:tcPr>
          <w:p w14:paraId="38DC85D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42D008BA" w14:textId="77777777" w:rsidTr="00B86B70">
        <w:trPr>
          <w:trHeight w:val="454"/>
        </w:trPr>
        <w:tc>
          <w:tcPr>
            <w:tcW w:w="1087" w:type="dxa"/>
            <w:tcBorders>
              <w:left w:val="single" w:sz="4" w:space="0" w:color="auto"/>
              <w:right w:val="single" w:sz="4" w:space="0" w:color="auto"/>
            </w:tcBorders>
          </w:tcPr>
          <w:p w14:paraId="0583D3BA"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&gt;700-800</w:t>
            </w:r>
          </w:p>
        </w:tc>
        <w:tc>
          <w:tcPr>
            <w:tcW w:w="808" w:type="dxa"/>
            <w:tcBorders>
              <w:top w:val="single" w:sz="4" w:space="0" w:color="auto"/>
              <w:left w:val="single" w:sz="4" w:space="0" w:color="auto"/>
              <w:bottom w:val="nil"/>
              <w:right w:val="nil"/>
            </w:tcBorders>
          </w:tcPr>
          <w:p w14:paraId="2D5E3F98"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nil"/>
            </w:tcBorders>
            <w:shd w:val="clear" w:color="auto" w:fill="auto"/>
          </w:tcPr>
          <w:p w14:paraId="13BA667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nil"/>
              <w:bottom w:val="nil"/>
            </w:tcBorders>
            <w:shd w:val="clear" w:color="auto" w:fill="auto"/>
          </w:tcPr>
          <w:p w14:paraId="70F99834"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bottom w:val="nil"/>
            </w:tcBorders>
            <w:shd w:val="clear" w:color="auto" w:fill="auto"/>
          </w:tcPr>
          <w:p w14:paraId="3250ECD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659AC7F3"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7DF598EE"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51F8D2A1"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51B5412E"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nil"/>
            </w:tcBorders>
            <w:shd w:val="clear" w:color="auto" w:fill="auto"/>
          </w:tcPr>
          <w:p w14:paraId="3192619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single" w:sz="4" w:space="0" w:color="auto"/>
            </w:tcBorders>
            <w:shd w:val="clear" w:color="auto" w:fill="auto"/>
          </w:tcPr>
          <w:p w14:paraId="57B7D76B"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rsidRPr="00410B74" w14:paraId="2C88D82B" w14:textId="77777777" w:rsidTr="00B86B70">
        <w:trPr>
          <w:trHeight w:val="454"/>
        </w:trPr>
        <w:tc>
          <w:tcPr>
            <w:tcW w:w="1087" w:type="dxa"/>
            <w:tcBorders>
              <w:left w:val="single" w:sz="4" w:space="0" w:color="auto"/>
              <w:right w:val="single" w:sz="4" w:space="0" w:color="auto"/>
            </w:tcBorders>
          </w:tcPr>
          <w:p w14:paraId="41EB8DC7"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&gt;800-900</w:t>
            </w:r>
          </w:p>
        </w:tc>
        <w:tc>
          <w:tcPr>
            <w:tcW w:w="808" w:type="dxa"/>
            <w:tcBorders>
              <w:top w:val="nil"/>
              <w:left w:val="single" w:sz="4" w:space="0" w:color="auto"/>
              <w:bottom w:val="nil"/>
              <w:right w:val="nil"/>
            </w:tcBorders>
          </w:tcPr>
          <w:p w14:paraId="04AAECB4"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nil"/>
            </w:tcBorders>
            <w:shd w:val="clear" w:color="auto" w:fill="auto"/>
          </w:tcPr>
          <w:p w14:paraId="2C476DF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tcBorders>
            <w:shd w:val="clear" w:color="auto" w:fill="auto"/>
          </w:tcPr>
          <w:p w14:paraId="4B52558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30A7E9B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4050" w:type="dxa"/>
            <w:gridSpan w:val="5"/>
            <w:vMerge w:val="restart"/>
            <w:tcBorders>
              <w:top w:val="nil"/>
            </w:tcBorders>
            <w:shd w:val="clear" w:color="auto" w:fill="auto"/>
          </w:tcPr>
          <w:p w14:paraId="34BF05B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nb-NO"/>
              </w:rPr>
            </w:pPr>
            <w:r w:rsidRPr="00DC2BA7">
              <w:rPr>
                <w:rFonts w:ascii="Times New Roman" w:hAnsi="Times New Roman" w:cs="Times New Roman"/>
                <w:sz w:val="22"/>
                <w:szCs w:val="22"/>
                <w:lang w:val="sv-SE"/>
              </w:rPr>
              <w:t>FÖR ADMINISTRERING VARANNAN VECKA,SE TABELL 3</w:t>
            </w:r>
          </w:p>
        </w:tc>
        <w:tc>
          <w:tcPr>
            <w:tcW w:w="810" w:type="dxa"/>
            <w:tcBorders>
              <w:top w:val="nil"/>
              <w:left w:val="nil"/>
              <w:bottom w:val="nil"/>
              <w:right w:val="single" w:sz="4" w:space="0" w:color="auto"/>
            </w:tcBorders>
            <w:shd w:val="clear" w:color="auto" w:fill="auto"/>
          </w:tcPr>
          <w:p w14:paraId="1F4B7309" w14:textId="77777777" w:rsidR="00ED655A" w:rsidRPr="00DC2BA7" w:rsidRDefault="00ED655A" w:rsidP="00B057AB">
            <w:pPr>
              <w:pStyle w:val="Table"/>
              <w:keepNext/>
              <w:keepLines w:val="0"/>
              <w:spacing w:before="0" w:after="0"/>
              <w:jc w:val="center"/>
              <w:rPr>
                <w:rFonts w:ascii="Times New Roman" w:hAnsi="Times New Roman"/>
                <w:color w:val="000000"/>
                <w:sz w:val="22"/>
                <w:szCs w:val="22"/>
                <w:lang w:val="nb-NO"/>
              </w:rPr>
            </w:pPr>
          </w:p>
        </w:tc>
      </w:tr>
      <w:tr w:rsidR="00211724" w14:paraId="4531E4FC" w14:textId="77777777" w:rsidTr="00B86B70">
        <w:trPr>
          <w:trHeight w:val="454"/>
        </w:trPr>
        <w:tc>
          <w:tcPr>
            <w:tcW w:w="1087" w:type="dxa"/>
            <w:tcBorders>
              <w:left w:val="single" w:sz="4" w:space="0" w:color="auto"/>
              <w:right w:val="single" w:sz="4" w:space="0" w:color="auto"/>
            </w:tcBorders>
          </w:tcPr>
          <w:p w14:paraId="18D9B06E"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&gt;900-1</w:t>
            </w:r>
            <w:r w:rsidR="009579BB">
              <w:rPr>
                <w:rFonts w:ascii="Times New Roman" w:hAnsi="Times New Roman"/>
                <w:color w:val="000000"/>
                <w:sz w:val="22"/>
                <w:szCs w:val="22"/>
              </w:rPr>
              <w:t> </w:t>
            </w:r>
            <w:r w:rsidRPr="00DC2BA7">
              <w:rPr>
                <w:rFonts w:ascii="Times New Roman" w:hAnsi="Times New Roman"/>
                <w:color w:val="000000"/>
                <w:sz w:val="22"/>
                <w:szCs w:val="22"/>
              </w:rPr>
              <w:t>000</w:t>
            </w:r>
          </w:p>
        </w:tc>
        <w:tc>
          <w:tcPr>
            <w:tcW w:w="808" w:type="dxa"/>
            <w:tcBorders>
              <w:top w:val="nil"/>
              <w:left w:val="single" w:sz="4" w:space="0" w:color="auto"/>
              <w:bottom w:val="nil"/>
              <w:right w:val="nil"/>
            </w:tcBorders>
          </w:tcPr>
          <w:p w14:paraId="72523863"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nil"/>
            </w:tcBorders>
            <w:shd w:val="clear" w:color="auto" w:fill="auto"/>
          </w:tcPr>
          <w:p w14:paraId="574A124B"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tcBorders>
            <w:shd w:val="clear" w:color="auto" w:fill="auto"/>
          </w:tcPr>
          <w:p w14:paraId="4FACA97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2DEE8C2E"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4050" w:type="dxa"/>
            <w:gridSpan w:val="5"/>
            <w:vMerge/>
            <w:tcBorders>
              <w:bottom w:val="nil"/>
            </w:tcBorders>
            <w:shd w:val="clear" w:color="auto" w:fill="auto"/>
          </w:tcPr>
          <w:p w14:paraId="338498E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single" w:sz="4" w:space="0" w:color="auto"/>
            </w:tcBorders>
            <w:shd w:val="clear" w:color="auto" w:fill="auto"/>
          </w:tcPr>
          <w:p w14:paraId="00EAA7BE"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4E53871E" w14:textId="77777777" w:rsidTr="00B86B70">
        <w:trPr>
          <w:trHeight w:val="454"/>
        </w:trPr>
        <w:tc>
          <w:tcPr>
            <w:tcW w:w="1087" w:type="dxa"/>
            <w:tcBorders>
              <w:left w:val="single" w:sz="4" w:space="0" w:color="auto"/>
              <w:right w:val="single" w:sz="4" w:space="0" w:color="auto"/>
            </w:tcBorders>
          </w:tcPr>
          <w:p w14:paraId="262A83E5" w14:textId="77777777" w:rsidR="00ED655A" w:rsidRPr="00DC2BA7" w:rsidRDefault="00B60735" w:rsidP="00B057AB">
            <w:pPr>
              <w:pStyle w:val="Table"/>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&gt;1</w:t>
            </w:r>
            <w:r w:rsidR="009579BB">
              <w:rPr>
                <w:rFonts w:ascii="Times New Roman" w:hAnsi="Times New Roman"/>
                <w:color w:val="000000"/>
                <w:sz w:val="22"/>
                <w:szCs w:val="22"/>
              </w:rPr>
              <w:t> </w:t>
            </w:r>
            <w:r w:rsidRPr="00DC2BA7">
              <w:rPr>
                <w:rFonts w:ascii="Times New Roman" w:hAnsi="Times New Roman"/>
                <w:color w:val="000000"/>
                <w:sz w:val="22"/>
                <w:szCs w:val="22"/>
              </w:rPr>
              <w:t>000-1</w:t>
            </w:r>
            <w:r w:rsidR="009579BB">
              <w:rPr>
                <w:rFonts w:ascii="Times New Roman" w:hAnsi="Times New Roman"/>
                <w:color w:val="000000"/>
                <w:sz w:val="22"/>
                <w:szCs w:val="22"/>
              </w:rPr>
              <w:t> </w:t>
            </w:r>
            <w:r w:rsidRPr="00DC2BA7">
              <w:rPr>
                <w:rFonts w:ascii="Times New Roman" w:hAnsi="Times New Roman"/>
                <w:color w:val="000000"/>
                <w:sz w:val="22"/>
                <w:szCs w:val="22"/>
              </w:rPr>
              <w:t>100</w:t>
            </w:r>
          </w:p>
        </w:tc>
        <w:tc>
          <w:tcPr>
            <w:tcW w:w="808" w:type="dxa"/>
            <w:tcBorders>
              <w:top w:val="nil"/>
              <w:left w:val="single" w:sz="4" w:space="0" w:color="auto"/>
              <w:bottom w:val="single" w:sz="4" w:space="0" w:color="auto"/>
              <w:right w:val="nil"/>
            </w:tcBorders>
          </w:tcPr>
          <w:p w14:paraId="4812C028"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left w:val="nil"/>
              <w:bottom w:val="single" w:sz="4" w:space="0" w:color="auto"/>
              <w:right w:val="nil"/>
            </w:tcBorders>
            <w:shd w:val="clear" w:color="auto" w:fill="auto"/>
          </w:tcPr>
          <w:p w14:paraId="1262A1D0"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left w:val="nil"/>
              <w:bottom w:val="single" w:sz="4" w:space="0" w:color="auto"/>
            </w:tcBorders>
            <w:shd w:val="clear" w:color="auto" w:fill="auto"/>
          </w:tcPr>
          <w:p w14:paraId="6CE675E3"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604570B0"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6300E714"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34ADCD9F"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0AB6210F"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081EFD31"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right w:val="nil"/>
            </w:tcBorders>
            <w:shd w:val="clear" w:color="auto" w:fill="auto"/>
          </w:tcPr>
          <w:p w14:paraId="27E3F1E1"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left w:val="nil"/>
              <w:bottom w:val="single" w:sz="4" w:space="0" w:color="auto"/>
              <w:right w:val="single" w:sz="4" w:space="0" w:color="auto"/>
            </w:tcBorders>
            <w:shd w:val="clear" w:color="auto" w:fill="auto"/>
          </w:tcPr>
          <w:p w14:paraId="6EC31D9A"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r>
    </w:tbl>
    <w:p w14:paraId="75737292" w14:textId="77777777" w:rsidR="00B86B70" w:rsidRPr="00DC2BA7" w:rsidRDefault="00B60735" w:rsidP="00B057AB">
      <w:pPr>
        <w:spacing w:line="240" w:lineRule="auto"/>
        <w:ind w:left="283"/>
        <w:rPr>
          <w:color w:val="000000"/>
          <w:lang w:val="sv-SE"/>
        </w:rPr>
      </w:pPr>
      <w:r w:rsidRPr="00DC2BA7">
        <w:rPr>
          <w:color w:val="000000"/>
          <w:lang w:val="sv-SE"/>
        </w:rPr>
        <w:t xml:space="preserve">*Kroppsvikt under 30 kg studerades inte i de pivotala studierna på </w:t>
      </w:r>
      <w:r w:rsidRPr="00DC2BA7">
        <w:rPr>
          <w:lang w:val="sv-SE"/>
        </w:rPr>
        <w:t>kronisk rinosinuit med näspolyper</w:t>
      </w:r>
      <w:r w:rsidRPr="00DC2BA7">
        <w:rPr>
          <w:color w:val="000000"/>
          <w:lang w:val="sv-SE"/>
        </w:rPr>
        <w:t>.</w:t>
      </w:r>
    </w:p>
    <w:p w14:paraId="68FF41B9" w14:textId="77777777" w:rsidR="00ED655A" w:rsidRPr="00DC2BA7" w:rsidRDefault="00ED655A" w:rsidP="00B057AB">
      <w:pPr>
        <w:spacing w:line="240" w:lineRule="auto"/>
        <w:rPr>
          <w:color w:val="000000"/>
          <w:lang w:val="sv-SE"/>
        </w:rPr>
      </w:pPr>
    </w:p>
    <w:p w14:paraId="23894B9F" w14:textId="6EC679BB" w:rsidR="004F366B" w:rsidRPr="00DC2BA7" w:rsidRDefault="00B60735" w:rsidP="00B057AB">
      <w:pPr>
        <w:pStyle w:val="Char2"/>
        <w:keepNext/>
        <w:keepLines/>
        <w:widowControl w:val="0"/>
        <w:spacing w:before="0"/>
        <w:ind w:left="1134" w:hanging="1134"/>
        <w:jc w:val="left"/>
        <w:rPr>
          <w:sz w:val="22"/>
          <w:szCs w:val="22"/>
          <w:lang w:val="sv-SE"/>
        </w:rPr>
      </w:pPr>
      <w:r w:rsidRPr="00DC2BA7">
        <w:rPr>
          <w:b/>
          <w:bCs/>
          <w:color w:val="000000"/>
          <w:sz w:val="22"/>
          <w:szCs w:val="22"/>
          <w:lang w:val="sv-SE"/>
        </w:rPr>
        <w:lastRenderedPageBreak/>
        <w:t>Tabell 3</w:t>
      </w:r>
      <w:r w:rsidR="00111B7B" w:rsidRPr="00DC2BA7">
        <w:rPr>
          <w:b/>
          <w:bCs/>
          <w:color w:val="000000"/>
          <w:sz w:val="22"/>
          <w:szCs w:val="22"/>
          <w:lang w:val="sv-SE"/>
        </w:rPr>
        <w:tab/>
      </w:r>
      <w:r w:rsidRPr="00DC2BA7">
        <w:rPr>
          <w:b/>
          <w:bCs/>
          <w:sz w:val="22"/>
          <w:szCs w:val="22"/>
          <w:lang w:val="sv-SE"/>
        </w:rPr>
        <w:t xml:space="preserve">ADMINISTRERING VARANNAN VECKA. Dosering av </w:t>
      </w:r>
      <w:r w:rsidR="00514019">
        <w:rPr>
          <w:b/>
          <w:bCs/>
          <w:sz w:val="22"/>
          <w:szCs w:val="22"/>
          <w:lang w:val="sv-SE"/>
        </w:rPr>
        <w:t>o</w:t>
      </w:r>
      <w:r w:rsidR="00FB594A">
        <w:rPr>
          <w:b/>
          <w:bCs/>
          <w:sz w:val="22"/>
          <w:szCs w:val="22"/>
          <w:lang w:val="sv-SE"/>
        </w:rPr>
        <w:t>malizumab</w:t>
      </w:r>
      <w:r w:rsidRPr="00DC2BA7">
        <w:rPr>
          <w:b/>
          <w:bCs/>
          <w:sz w:val="22"/>
          <w:szCs w:val="22"/>
          <w:lang w:val="sv-SE"/>
        </w:rPr>
        <w:t xml:space="preserve"> (milligram per dos) givet som subkutan injektion varannan vecka</w:t>
      </w:r>
    </w:p>
    <w:p w14:paraId="6526DE70" w14:textId="77777777" w:rsidR="00ED655A" w:rsidRPr="00DC2BA7" w:rsidRDefault="00ED655A" w:rsidP="00B057AB">
      <w:pPr>
        <w:pStyle w:val="Text"/>
        <w:keepNext/>
        <w:spacing w:before="0"/>
        <w:jc w:val="left"/>
        <w:rPr>
          <w:bCs/>
          <w:color w:val="000000"/>
          <w:sz w:val="22"/>
          <w:lang w:val="sv-SE"/>
        </w:rPr>
      </w:pPr>
    </w:p>
    <w:tbl>
      <w:tblPr>
        <w:tblW w:w="9185" w:type="dxa"/>
        <w:tblInd w:w="108" w:type="dxa"/>
        <w:tblBorders>
          <w:right w:val="single" w:sz="4" w:space="0" w:color="auto"/>
        </w:tblBorders>
        <w:tblLayout w:type="fixed"/>
        <w:tblLook w:val="0000" w:firstRow="0" w:lastRow="0" w:firstColumn="0" w:lastColumn="0" w:noHBand="0" w:noVBand="0"/>
      </w:tblPr>
      <w:tblGrid>
        <w:gridCol w:w="1087"/>
        <w:gridCol w:w="809"/>
        <w:gridCol w:w="810"/>
        <w:gridCol w:w="810"/>
        <w:gridCol w:w="810"/>
        <w:gridCol w:w="810"/>
        <w:gridCol w:w="809"/>
        <w:gridCol w:w="810"/>
        <w:gridCol w:w="810"/>
        <w:gridCol w:w="810"/>
        <w:gridCol w:w="810"/>
      </w:tblGrid>
      <w:tr w:rsidR="00211724" w14:paraId="045EF44A" w14:textId="77777777" w:rsidTr="00652A62">
        <w:trPr>
          <w:trHeight w:val="404"/>
        </w:trPr>
        <w:tc>
          <w:tcPr>
            <w:tcW w:w="1087" w:type="dxa"/>
            <w:tcBorders>
              <w:top w:val="single" w:sz="4" w:space="0" w:color="auto"/>
              <w:left w:val="single" w:sz="4" w:space="0" w:color="auto"/>
              <w:bottom w:val="single" w:sz="4" w:space="0" w:color="auto"/>
              <w:right w:val="single" w:sz="4" w:space="0" w:color="auto"/>
            </w:tcBorders>
            <w:shd w:val="clear" w:color="auto" w:fill="auto"/>
            <w:vAlign w:val="bottom"/>
          </w:tcPr>
          <w:p w14:paraId="1F305A10" w14:textId="77777777" w:rsidR="00ED655A" w:rsidRPr="00DC2BA7" w:rsidRDefault="00ED655A" w:rsidP="00B057AB">
            <w:pPr>
              <w:pStyle w:val="Table"/>
              <w:keepNext/>
              <w:keepLines w:val="0"/>
              <w:spacing w:before="0" w:after="0"/>
              <w:ind w:left="176" w:hanging="176"/>
              <w:rPr>
                <w:rFonts w:ascii="Times New Roman" w:hAnsi="Times New Roman"/>
                <w:b/>
                <w:color w:val="000000"/>
                <w:sz w:val="22"/>
                <w:szCs w:val="22"/>
                <w:lang w:val="sv-SE"/>
              </w:rPr>
            </w:pPr>
          </w:p>
        </w:tc>
        <w:tc>
          <w:tcPr>
            <w:tcW w:w="8098" w:type="dxa"/>
            <w:gridSpan w:val="10"/>
            <w:tcBorders>
              <w:top w:val="single" w:sz="4" w:space="0" w:color="auto"/>
              <w:left w:val="single" w:sz="4" w:space="0" w:color="auto"/>
              <w:bottom w:val="single" w:sz="4" w:space="0" w:color="auto"/>
            </w:tcBorders>
            <w:shd w:val="clear" w:color="auto" w:fill="auto"/>
            <w:vAlign w:val="bottom"/>
          </w:tcPr>
          <w:p w14:paraId="1CFBD67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s="Times New Roman"/>
                <w:b/>
                <w:sz w:val="22"/>
                <w:szCs w:val="22"/>
                <w:lang w:val="sv-SE"/>
              </w:rPr>
              <w:t>Kroppsvikt (kg)</w:t>
            </w:r>
          </w:p>
        </w:tc>
      </w:tr>
      <w:tr w:rsidR="00211724" w14:paraId="30B35C88" w14:textId="77777777" w:rsidTr="00652A62">
        <w:trPr>
          <w:trHeight w:val="273"/>
        </w:trPr>
        <w:tc>
          <w:tcPr>
            <w:tcW w:w="1087" w:type="dxa"/>
            <w:tcBorders>
              <w:top w:val="single" w:sz="4" w:space="0" w:color="auto"/>
              <w:left w:val="single" w:sz="4" w:space="0" w:color="auto"/>
              <w:bottom w:val="single" w:sz="4" w:space="0" w:color="auto"/>
              <w:right w:val="single" w:sz="4" w:space="0" w:color="auto"/>
            </w:tcBorders>
            <w:shd w:val="clear" w:color="auto" w:fill="auto"/>
            <w:vAlign w:val="bottom"/>
          </w:tcPr>
          <w:p w14:paraId="49CE6DAF" w14:textId="77777777" w:rsidR="00ED655A" w:rsidRPr="00DC2BA7" w:rsidRDefault="00B60735" w:rsidP="00B057AB">
            <w:pPr>
              <w:pStyle w:val="Table"/>
              <w:keepNext/>
              <w:keepLines w:val="0"/>
              <w:spacing w:before="0" w:after="0"/>
              <w:rPr>
                <w:rFonts w:ascii="Times New Roman" w:hAnsi="Times New Roman"/>
                <w:b/>
                <w:color w:val="000000"/>
                <w:sz w:val="22"/>
                <w:szCs w:val="22"/>
                <w:lang w:val="sv-SE"/>
              </w:rPr>
            </w:pPr>
            <w:r w:rsidRPr="00DC2BA7">
              <w:rPr>
                <w:rFonts w:ascii="Times New Roman" w:hAnsi="Times New Roman" w:cs="Times New Roman"/>
                <w:b/>
                <w:sz w:val="22"/>
                <w:szCs w:val="22"/>
                <w:lang w:val="sv-SE"/>
              </w:rPr>
              <w:t>Utgångs-värde för IgE (IE/ml)</w:t>
            </w:r>
          </w:p>
        </w:tc>
        <w:tc>
          <w:tcPr>
            <w:tcW w:w="809" w:type="dxa"/>
            <w:tcBorders>
              <w:top w:val="single" w:sz="4" w:space="0" w:color="auto"/>
              <w:left w:val="single" w:sz="4" w:space="0" w:color="auto"/>
              <w:bottom w:val="single" w:sz="4" w:space="0" w:color="auto"/>
            </w:tcBorders>
            <w:shd w:val="clear" w:color="auto" w:fill="auto"/>
            <w:vAlign w:val="bottom"/>
          </w:tcPr>
          <w:p w14:paraId="0F52B243" w14:textId="77777777" w:rsidR="002D309B"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Symbol" w:hAnsi="Symbol"/>
                <w:color w:val="000000"/>
                <w:sz w:val="22"/>
                <w:szCs w:val="22"/>
              </w:rPr>
              <w:sym w:font="Symbol" w:char="F0B3"/>
            </w:r>
            <w:r w:rsidR="00ED655A" w:rsidRPr="00DC2BA7">
              <w:rPr>
                <w:rFonts w:ascii="Times New Roman" w:hAnsi="Times New Roman"/>
                <w:color w:val="000000"/>
                <w:sz w:val="22"/>
                <w:szCs w:val="22"/>
                <w:lang w:val="sv-SE"/>
              </w:rPr>
              <w:t>20</w:t>
            </w:r>
            <w:r w:rsidR="00ED655A" w:rsidRPr="00DC2BA7">
              <w:rPr>
                <w:rFonts w:ascii="Times New Roman" w:hAnsi="Times New Roman"/>
                <w:color w:val="000000"/>
                <w:sz w:val="22"/>
                <w:szCs w:val="22"/>
                <w:lang w:val="sv-SE"/>
              </w:rPr>
              <w:noBreakHyphen/>
            </w:r>
          </w:p>
          <w:p w14:paraId="728D6617" w14:textId="77777777" w:rsidR="00ED655A"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25</w:t>
            </w:r>
            <w:r w:rsidR="00652A62" w:rsidRPr="00DC2BA7">
              <w:rPr>
                <w:rFonts w:ascii="Times New Roman" w:hAnsi="Times New Roman"/>
                <w:color w:val="000000"/>
                <w:sz w:val="22"/>
                <w:szCs w:val="22"/>
              </w:rPr>
              <w:t>*</w:t>
            </w:r>
          </w:p>
        </w:tc>
        <w:tc>
          <w:tcPr>
            <w:tcW w:w="810" w:type="dxa"/>
            <w:tcBorders>
              <w:top w:val="single" w:sz="4" w:space="0" w:color="auto"/>
              <w:bottom w:val="single" w:sz="4" w:space="0" w:color="auto"/>
            </w:tcBorders>
            <w:shd w:val="clear" w:color="auto" w:fill="auto"/>
            <w:vAlign w:val="bottom"/>
          </w:tcPr>
          <w:p w14:paraId="35927193" w14:textId="77777777" w:rsidR="002D309B"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&gt;25</w:t>
            </w:r>
            <w:r w:rsidRPr="00DC2BA7">
              <w:rPr>
                <w:rFonts w:ascii="Times New Roman" w:hAnsi="Times New Roman"/>
                <w:color w:val="000000"/>
                <w:sz w:val="22"/>
                <w:szCs w:val="22"/>
                <w:lang w:val="sv-SE"/>
              </w:rPr>
              <w:noBreakHyphen/>
            </w:r>
          </w:p>
          <w:p w14:paraId="4E1BD99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30</w:t>
            </w:r>
            <w:r w:rsidR="00652A62" w:rsidRPr="00DC2BA7">
              <w:rPr>
                <w:rFonts w:ascii="Times New Roman" w:hAnsi="Times New Roman"/>
                <w:color w:val="000000"/>
                <w:sz w:val="22"/>
                <w:szCs w:val="22"/>
              </w:rPr>
              <w:t>*</w:t>
            </w:r>
          </w:p>
        </w:tc>
        <w:tc>
          <w:tcPr>
            <w:tcW w:w="810" w:type="dxa"/>
            <w:tcBorders>
              <w:top w:val="single" w:sz="4" w:space="0" w:color="auto"/>
              <w:bottom w:val="single" w:sz="4" w:space="0" w:color="auto"/>
            </w:tcBorders>
            <w:shd w:val="clear" w:color="auto" w:fill="auto"/>
            <w:vAlign w:val="bottom"/>
          </w:tcPr>
          <w:p w14:paraId="1D7635E4" w14:textId="77777777" w:rsidR="002D309B"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&gt;30</w:t>
            </w:r>
            <w:r w:rsidRPr="00DC2BA7">
              <w:rPr>
                <w:rFonts w:ascii="Times New Roman" w:hAnsi="Times New Roman"/>
                <w:color w:val="000000"/>
                <w:sz w:val="22"/>
                <w:szCs w:val="22"/>
                <w:lang w:val="sv-SE"/>
              </w:rPr>
              <w:noBreakHyphen/>
            </w:r>
          </w:p>
          <w:p w14:paraId="5AFE37BB" w14:textId="77777777" w:rsidR="00ED655A"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40</w:t>
            </w:r>
          </w:p>
        </w:tc>
        <w:tc>
          <w:tcPr>
            <w:tcW w:w="810" w:type="dxa"/>
            <w:tcBorders>
              <w:top w:val="single" w:sz="4" w:space="0" w:color="auto"/>
              <w:bottom w:val="single" w:sz="4" w:space="0" w:color="auto"/>
            </w:tcBorders>
            <w:shd w:val="clear" w:color="auto" w:fill="auto"/>
            <w:vAlign w:val="bottom"/>
          </w:tcPr>
          <w:p w14:paraId="65ACDAD8" w14:textId="77777777" w:rsidR="002D309B"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&gt;40</w:t>
            </w:r>
            <w:r w:rsidRPr="00DC2BA7">
              <w:rPr>
                <w:rFonts w:ascii="Times New Roman" w:hAnsi="Times New Roman"/>
                <w:color w:val="000000"/>
                <w:sz w:val="22"/>
                <w:szCs w:val="22"/>
                <w:lang w:val="sv-SE"/>
              </w:rPr>
              <w:noBreakHyphen/>
            </w:r>
          </w:p>
          <w:p w14:paraId="33548F79" w14:textId="77777777" w:rsidR="00ED655A"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50</w:t>
            </w:r>
          </w:p>
        </w:tc>
        <w:tc>
          <w:tcPr>
            <w:tcW w:w="810" w:type="dxa"/>
            <w:tcBorders>
              <w:top w:val="single" w:sz="4" w:space="0" w:color="auto"/>
              <w:bottom w:val="single" w:sz="4" w:space="0" w:color="auto"/>
            </w:tcBorders>
            <w:shd w:val="clear" w:color="auto" w:fill="auto"/>
            <w:vAlign w:val="bottom"/>
          </w:tcPr>
          <w:p w14:paraId="4E10EA3A" w14:textId="77777777" w:rsidR="002D309B"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&gt;50</w:t>
            </w:r>
            <w:r w:rsidRPr="00DC2BA7">
              <w:rPr>
                <w:rFonts w:ascii="Times New Roman" w:hAnsi="Times New Roman"/>
                <w:color w:val="000000"/>
                <w:sz w:val="22"/>
                <w:szCs w:val="22"/>
                <w:lang w:val="sv-SE"/>
              </w:rPr>
              <w:noBreakHyphen/>
            </w:r>
          </w:p>
          <w:p w14:paraId="79F681AB" w14:textId="77777777" w:rsidR="00ED655A"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60</w:t>
            </w:r>
          </w:p>
        </w:tc>
        <w:tc>
          <w:tcPr>
            <w:tcW w:w="809" w:type="dxa"/>
            <w:tcBorders>
              <w:top w:val="single" w:sz="4" w:space="0" w:color="auto"/>
              <w:bottom w:val="single" w:sz="4" w:space="0" w:color="auto"/>
            </w:tcBorders>
            <w:shd w:val="clear" w:color="auto" w:fill="auto"/>
            <w:vAlign w:val="bottom"/>
          </w:tcPr>
          <w:p w14:paraId="00D96BB8" w14:textId="77777777" w:rsidR="002D309B"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&gt;60</w:t>
            </w:r>
            <w:r w:rsidRPr="00DC2BA7">
              <w:rPr>
                <w:rFonts w:ascii="Times New Roman" w:hAnsi="Times New Roman"/>
                <w:color w:val="000000"/>
                <w:sz w:val="22"/>
                <w:szCs w:val="22"/>
                <w:lang w:val="sv-SE"/>
              </w:rPr>
              <w:noBreakHyphen/>
            </w:r>
          </w:p>
          <w:p w14:paraId="30062938" w14:textId="77777777" w:rsidR="00ED655A"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70</w:t>
            </w:r>
          </w:p>
        </w:tc>
        <w:tc>
          <w:tcPr>
            <w:tcW w:w="810" w:type="dxa"/>
            <w:tcBorders>
              <w:top w:val="single" w:sz="4" w:space="0" w:color="auto"/>
              <w:bottom w:val="single" w:sz="4" w:space="0" w:color="auto"/>
            </w:tcBorders>
            <w:shd w:val="clear" w:color="auto" w:fill="auto"/>
            <w:vAlign w:val="bottom"/>
          </w:tcPr>
          <w:p w14:paraId="776805BC" w14:textId="77777777" w:rsidR="002D309B"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&gt;70</w:t>
            </w:r>
            <w:r w:rsidRPr="00DC2BA7">
              <w:rPr>
                <w:rFonts w:ascii="Times New Roman" w:hAnsi="Times New Roman"/>
                <w:color w:val="000000"/>
                <w:sz w:val="22"/>
                <w:szCs w:val="22"/>
                <w:lang w:val="sv-SE"/>
              </w:rPr>
              <w:noBreakHyphen/>
            </w:r>
          </w:p>
          <w:p w14:paraId="6CB0F212" w14:textId="77777777" w:rsidR="00ED655A" w:rsidRPr="00DC2BA7" w:rsidRDefault="00B60735" w:rsidP="00B057AB">
            <w:pPr>
              <w:pStyle w:val="Table"/>
              <w:keepNext/>
              <w:keepLines w:val="0"/>
              <w:spacing w:before="0" w:after="0"/>
              <w:rPr>
                <w:rFonts w:ascii="Times New Roman" w:hAnsi="Times New Roman"/>
                <w:color w:val="000000"/>
                <w:sz w:val="22"/>
                <w:szCs w:val="22"/>
                <w:lang w:val="sv-SE"/>
              </w:rPr>
            </w:pPr>
            <w:r w:rsidRPr="00DC2BA7">
              <w:rPr>
                <w:rFonts w:ascii="Times New Roman" w:hAnsi="Times New Roman"/>
                <w:color w:val="000000"/>
                <w:sz w:val="22"/>
                <w:szCs w:val="22"/>
                <w:lang w:val="sv-SE"/>
              </w:rPr>
              <w:t>80</w:t>
            </w:r>
          </w:p>
        </w:tc>
        <w:tc>
          <w:tcPr>
            <w:tcW w:w="810" w:type="dxa"/>
            <w:tcBorders>
              <w:top w:val="single" w:sz="4" w:space="0" w:color="auto"/>
              <w:bottom w:val="single" w:sz="4" w:space="0" w:color="auto"/>
            </w:tcBorders>
            <w:shd w:val="clear" w:color="auto" w:fill="auto"/>
            <w:vAlign w:val="bottom"/>
          </w:tcPr>
          <w:p w14:paraId="5B438D01" w14:textId="77777777" w:rsidR="002D309B"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&gt;80</w:t>
            </w:r>
            <w:r w:rsidRPr="00DC2BA7">
              <w:rPr>
                <w:rFonts w:ascii="Times New Roman" w:hAnsi="Times New Roman"/>
                <w:color w:val="000000"/>
                <w:sz w:val="22"/>
                <w:szCs w:val="22"/>
                <w:lang w:val="sv-SE"/>
              </w:rPr>
              <w:noBreakHyphen/>
            </w:r>
          </w:p>
          <w:p w14:paraId="498551EE"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90</w:t>
            </w:r>
          </w:p>
        </w:tc>
        <w:tc>
          <w:tcPr>
            <w:tcW w:w="810" w:type="dxa"/>
            <w:tcBorders>
              <w:top w:val="single" w:sz="4" w:space="0" w:color="auto"/>
              <w:bottom w:val="single" w:sz="4" w:space="0" w:color="auto"/>
              <w:right w:val="nil"/>
            </w:tcBorders>
            <w:shd w:val="clear" w:color="auto" w:fill="auto"/>
            <w:vAlign w:val="bottom"/>
          </w:tcPr>
          <w:p w14:paraId="1AA4E6E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&gt;90-125</w:t>
            </w:r>
          </w:p>
        </w:tc>
        <w:tc>
          <w:tcPr>
            <w:tcW w:w="810" w:type="dxa"/>
            <w:tcBorders>
              <w:top w:val="single" w:sz="4" w:space="0" w:color="auto"/>
              <w:left w:val="nil"/>
              <w:bottom w:val="single" w:sz="4" w:space="0" w:color="auto"/>
              <w:right w:val="single" w:sz="4" w:space="0" w:color="auto"/>
            </w:tcBorders>
            <w:shd w:val="clear" w:color="auto" w:fill="auto"/>
            <w:vAlign w:val="bottom"/>
          </w:tcPr>
          <w:p w14:paraId="433A5A9F"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lang w:val="sv-SE"/>
              </w:rPr>
              <w:t>&gt;125-1</w:t>
            </w:r>
            <w:r w:rsidRPr="00DC2BA7">
              <w:rPr>
                <w:rFonts w:ascii="Times New Roman" w:hAnsi="Times New Roman"/>
                <w:color w:val="000000"/>
                <w:sz w:val="22"/>
                <w:szCs w:val="22"/>
              </w:rPr>
              <w:t>50</w:t>
            </w:r>
          </w:p>
        </w:tc>
      </w:tr>
      <w:tr w:rsidR="00211724" w:rsidRPr="00410B74" w14:paraId="632D0690" w14:textId="77777777" w:rsidTr="00652A62">
        <w:trPr>
          <w:trHeight w:val="454"/>
        </w:trPr>
        <w:tc>
          <w:tcPr>
            <w:tcW w:w="1087" w:type="dxa"/>
            <w:tcBorders>
              <w:top w:val="single" w:sz="4" w:space="0" w:color="auto"/>
              <w:left w:val="single" w:sz="4" w:space="0" w:color="auto"/>
              <w:right w:val="single" w:sz="4" w:space="0" w:color="auto"/>
            </w:tcBorders>
          </w:tcPr>
          <w:p w14:paraId="6BF18DEB"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Symbol" w:hAnsi="Symbol"/>
                <w:color w:val="000000"/>
                <w:sz w:val="22"/>
                <w:szCs w:val="22"/>
              </w:rPr>
              <w:sym w:font="Symbol" w:char="F0B3"/>
            </w:r>
            <w:r w:rsidRPr="00DC2BA7">
              <w:rPr>
                <w:rFonts w:ascii="Times New Roman" w:hAnsi="Times New Roman"/>
                <w:color w:val="000000"/>
                <w:sz w:val="22"/>
                <w:szCs w:val="22"/>
              </w:rPr>
              <w:t>30</w:t>
            </w:r>
            <w:r w:rsidRPr="00DC2BA7">
              <w:rPr>
                <w:rFonts w:ascii="Times New Roman" w:hAnsi="Times New Roman"/>
                <w:color w:val="000000"/>
                <w:sz w:val="22"/>
                <w:szCs w:val="22"/>
              </w:rPr>
              <w:noBreakHyphen/>
              <w:t>100</w:t>
            </w:r>
          </w:p>
        </w:tc>
        <w:tc>
          <w:tcPr>
            <w:tcW w:w="4049" w:type="dxa"/>
            <w:gridSpan w:val="5"/>
            <w:vMerge w:val="restart"/>
            <w:tcBorders>
              <w:top w:val="single" w:sz="4" w:space="0" w:color="auto"/>
              <w:left w:val="single" w:sz="4" w:space="0" w:color="auto"/>
            </w:tcBorders>
            <w:shd w:val="clear" w:color="auto" w:fill="auto"/>
          </w:tcPr>
          <w:p w14:paraId="2CDE594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nb-NO"/>
              </w:rPr>
            </w:pPr>
            <w:r w:rsidRPr="00DC2BA7">
              <w:rPr>
                <w:rFonts w:ascii="Times New Roman" w:hAnsi="Times New Roman" w:cs="Times New Roman"/>
                <w:sz w:val="22"/>
                <w:szCs w:val="22"/>
                <w:lang w:val="sv-SE"/>
              </w:rPr>
              <w:t>FÖR ADMINISTRERING VAR FJÄRDE VECKA,SE TABELL 2</w:t>
            </w:r>
          </w:p>
        </w:tc>
        <w:tc>
          <w:tcPr>
            <w:tcW w:w="809" w:type="dxa"/>
            <w:tcBorders>
              <w:top w:val="single" w:sz="4" w:space="0" w:color="auto"/>
            </w:tcBorders>
            <w:shd w:val="clear" w:color="auto" w:fill="auto"/>
          </w:tcPr>
          <w:p w14:paraId="6913914B" w14:textId="77777777" w:rsidR="00ED655A" w:rsidRPr="00DC2BA7" w:rsidRDefault="00ED655A" w:rsidP="00B057AB">
            <w:pPr>
              <w:pStyle w:val="Table"/>
              <w:keepNext/>
              <w:keepLines w:val="0"/>
              <w:spacing w:before="0" w:after="0"/>
              <w:jc w:val="center"/>
              <w:rPr>
                <w:rFonts w:ascii="Times New Roman" w:hAnsi="Times New Roman"/>
                <w:color w:val="000000"/>
                <w:sz w:val="22"/>
                <w:szCs w:val="22"/>
                <w:lang w:val="nb-NO"/>
              </w:rPr>
            </w:pPr>
          </w:p>
        </w:tc>
        <w:tc>
          <w:tcPr>
            <w:tcW w:w="810" w:type="dxa"/>
            <w:tcBorders>
              <w:top w:val="single" w:sz="4" w:space="0" w:color="auto"/>
            </w:tcBorders>
            <w:shd w:val="clear" w:color="auto" w:fill="auto"/>
          </w:tcPr>
          <w:p w14:paraId="2EB9D34C" w14:textId="77777777" w:rsidR="00ED655A" w:rsidRPr="00DC2BA7" w:rsidRDefault="00ED655A" w:rsidP="00B057AB">
            <w:pPr>
              <w:pStyle w:val="Table"/>
              <w:keepNext/>
              <w:keepLines w:val="0"/>
              <w:spacing w:before="0" w:after="0"/>
              <w:jc w:val="center"/>
              <w:rPr>
                <w:rFonts w:ascii="Times New Roman" w:hAnsi="Times New Roman"/>
                <w:color w:val="000000"/>
                <w:sz w:val="22"/>
                <w:szCs w:val="22"/>
                <w:lang w:val="nb-NO"/>
              </w:rPr>
            </w:pPr>
          </w:p>
        </w:tc>
        <w:tc>
          <w:tcPr>
            <w:tcW w:w="810" w:type="dxa"/>
            <w:tcBorders>
              <w:top w:val="single" w:sz="4" w:space="0" w:color="auto"/>
            </w:tcBorders>
            <w:shd w:val="clear" w:color="auto" w:fill="auto"/>
          </w:tcPr>
          <w:p w14:paraId="29EBD76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lang w:val="nb-NO"/>
              </w:rPr>
            </w:pPr>
          </w:p>
        </w:tc>
        <w:tc>
          <w:tcPr>
            <w:tcW w:w="810" w:type="dxa"/>
            <w:tcBorders>
              <w:top w:val="single" w:sz="4" w:space="0" w:color="auto"/>
            </w:tcBorders>
            <w:shd w:val="clear" w:color="auto" w:fill="auto"/>
          </w:tcPr>
          <w:p w14:paraId="57B3B7F3" w14:textId="77777777" w:rsidR="00ED655A" w:rsidRPr="00DC2BA7" w:rsidRDefault="00ED655A" w:rsidP="00B057AB">
            <w:pPr>
              <w:pStyle w:val="Table"/>
              <w:keepNext/>
              <w:keepLines w:val="0"/>
              <w:spacing w:before="0" w:after="0"/>
              <w:jc w:val="center"/>
              <w:rPr>
                <w:rFonts w:ascii="Times New Roman" w:hAnsi="Times New Roman"/>
                <w:color w:val="000000"/>
                <w:sz w:val="22"/>
                <w:szCs w:val="22"/>
                <w:lang w:val="nb-NO"/>
              </w:rPr>
            </w:pPr>
          </w:p>
        </w:tc>
        <w:tc>
          <w:tcPr>
            <w:tcW w:w="810" w:type="dxa"/>
            <w:tcBorders>
              <w:top w:val="single" w:sz="4" w:space="0" w:color="auto"/>
            </w:tcBorders>
            <w:shd w:val="clear" w:color="auto" w:fill="auto"/>
          </w:tcPr>
          <w:p w14:paraId="24A4D932" w14:textId="77777777" w:rsidR="00ED655A" w:rsidRPr="00DC2BA7" w:rsidRDefault="00ED655A" w:rsidP="00B057AB">
            <w:pPr>
              <w:pStyle w:val="Table"/>
              <w:keepNext/>
              <w:keepLines w:val="0"/>
              <w:spacing w:before="0" w:after="0"/>
              <w:jc w:val="center"/>
              <w:rPr>
                <w:rFonts w:ascii="Times New Roman" w:hAnsi="Times New Roman"/>
                <w:color w:val="000000"/>
                <w:sz w:val="22"/>
                <w:szCs w:val="22"/>
                <w:lang w:val="nb-NO"/>
              </w:rPr>
            </w:pPr>
          </w:p>
        </w:tc>
      </w:tr>
      <w:tr w:rsidR="00211724" w14:paraId="5D9D6BC4" w14:textId="77777777" w:rsidTr="00652A62">
        <w:trPr>
          <w:trHeight w:val="454"/>
        </w:trPr>
        <w:tc>
          <w:tcPr>
            <w:tcW w:w="1087" w:type="dxa"/>
            <w:tcBorders>
              <w:left w:val="single" w:sz="4" w:space="0" w:color="auto"/>
              <w:right w:val="single" w:sz="4" w:space="0" w:color="auto"/>
            </w:tcBorders>
          </w:tcPr>
          <w:p w14:paraId="5161B361"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&gt;100</w:t>
            </w:r>
            <w:r w:rsidRPr="00DC2BA7">
              <w:rPr>
                <w:rFonts w:ascii="Times New Roman" w:hAnsi="Times New Roman"/>
                <w:color w:val="000000"/>
                <w:sz w:val="22"/>
                <w:szCs w:val="22"/>
              </w:rPr>
              <w:noBreakHyphen/>
              <w:t>200</w:t>
            </w:r>
          </w:p>
        </w:tc>
        <w:tc>
          <w:tcPr>
            <w:tcW w:w="4049" w:type="dxa"/>
            <w:gridSpan w:val="5"/>
            <w:vMerge/>
            <w:tcBorders>
              <w:left w:val="single" w:sz="4" w:space="0" w:color="auto"/>
            </w:tcBorders>
            <w:shd w:val="clear" w:color="auto" w:fill="auto"/>
          </w:tcPr>
          <w:p w14:paraId="2C2B6DC0"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09" w:type="dxa"/>
            <w:shd w:val="clear" w:color="auto" w:fill="auto"/>
          </w:tcPr>
          <w:p w14:paraId="191E2C9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35A1DF38"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1DFD47EE"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18BD2E1C"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tcBorders>
            <w:shd w:val="clear" w:color="auto" w:fill="auto"/>
          </w:tcPr>
          <w:p w14:paraId="2C9EA7F0"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1995AAED" w14:textId="77777777" w:rsidTr="00652A62">
        <w:trPr>
          <w:trHeight w:val="454"/>
        </w:trPr>
        <w:tc>
          <w:tcPr>
            <w:tcW w:w="1087" w:type="dxa"/>
            <w:tcBorders>
              <w:left w:val="single" w:sz="4" w:space="0" w:color="auto"/>
              <w:right w:val="single" w:sz="4" w:space="0" w:color="auto"/>
            </w:tcBorders>
          </w:tcPr>
          <w:p w14:paraId="7B3C2646"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&gt;200</w:t>
            </w:r>
            <w:r w:rsidRPr="00DC2BA7">
              <w:rPr>
                <w:rFonts w:ascii="Times New Roman" w:hAnsi="Times New Roman"/>
                <w:color w:val="000000"/>
                <w:sz w:val="22"/>
                <w:szCs w:val="22"/>
              </w:rPr>
              <w:noBreakHyphen/>
              <w:t>300</w:t>
            </w:r>
          </w:p>
        </w:tc>
        <w:tc>
          <w:tcPr>
            <w:tcW w:w="809" w:type="dxa"/>
            <w:tcBorders>
              <w:left w:val="single" w:sz="4" w:space="0" w:color="auto"/>
            </w:tcBorders>
            <w:shd w:val="clear" w:color="auto" w:fill="auto"/>
          </w:tcPr>
          <w:p w14:paraId="4D955718"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753B23BC"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78D6D256"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645034E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740BB33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09" w:type="dxa"/>
            <w:shd w:val="clear" w:color="auto" w:fill="auto"/>
          </w:tcPr>
          <w:p w14:paraId="7FE7A251"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744AED24"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797877A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shd w:val="clear" w:color="auto" w:fill="auto"/>
          </w:tcPr>
          <w:p w14:paraId="1D946D49"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shd w:val="clear" w:color="auto" w:fill="auto"/>
          </w:tcPr>
          <w:p w14:paraId="623154F8"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r>
      <w:tr w:rsidR="00211724" w14:paraId="239A2281" w14:textId="77777777" w:rsidTr="00652A62">
        <w:trPr>
          <w:trHeight w:val="454"/>
        </w:trPr>
        <w:tc>
          <w:tcPr>
            <w:tcW w:w="1087" w:type="dxa"/>
            <w:tcBorders>
              <w:left w:val="single" w:sz="4" w:space="0" w:color="auto"/>
              <w:right w:val="single" w:sz="4" w:space="0" w:color="auto"/>
            </w:tcBorders>
          </w:tcPr>
          <w:p w14:paraId="1DCB111A"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&gt;300</w:t>
            </w:r>
            <w:r w:rsidRPr="00DC2BA7">
              <w:rPr>
                <w:rFonts w:ascii="Times New Roman" w:hAnsi="Times New Roman"/>
                <w:color w:val="000000"/>
                <w:sz w:val="22"/>
                <w:szCs w:val="22"/>
              </w:rPr>
              <w:noBreakHyphen/>
              <w:t>400</w:t>
            </w:r>
          </w:p>
        </w:tc>
        <w:tc>
          <w:tcPr>
            <w:tcW w:w="809" w:type="dxa"/>
            <w:tcBorders>
              <w:left w:val="single" w:sz="4" w:space="0" w:color="auto"/>
            </w:tcBorders>
            <w:shd w:val="clear" w:color="auto" w:fill="auto"/>
          </w:tcPr>
          <w:p w14:paraId="125BE578"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6A7EE9F5"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21E25324"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029C5E94"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43E506B8"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09" w:type="dxa"/>
            <w:shd w:val="clear" w:color="auto" w:fill="auto"/>
          </w:tcPr>
          <w:p w14:paraId="443F881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tcBorders>
            <w:shd w:val="clear" w:color="auto" w:fill="auto"/>
          </w:tcPr>
          <w:p w14:paraId="54553452"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shd w:val="clear" w:color="auto" w:fill="auto"/>
          </w:tcPr>
          <w:p w14:paraId="63C516B0"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shd w:val="clear" w:color="auto" w:fill="auto"/>
          </w:tcPr>
          <w:p w14:paraId="1B04432B"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shd w:val="clear" w:color="auto" w:fill="auto"/>
          </w:tcPr>
          <w:p w14:paraId="0D918B5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r>
      <w:tr w:rsidR="00211724" w14:paraId="6D3A7D46" w14:textId="77777777" w:rsidTr="00652A62">
        <w:trPr>
          <w:trHeight w:val="454"/>
        </w:trPr>
        <w:tc>
          <w:tcPr>
            <w:tcW w:w="1087" w:type="dxa"/>
            <w:tcBorders>
              <w:left w:val="single" w:sz="4" w:space="0" w:color="auto"/>
              <w:right w:val="single" w:sz="4" w:space="0" w:color="auto"/>
            </w:tcBorders>
          </w:tcPr>
          <w:p w14:paraId="6B2A694E"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&gt;400</w:t>
            </w:r>
            <w:r w:rsidRPr="00DC2BA7">
              <w:rPr>
                <w:rFonts w:ascii="Times New Roman" w:hAnsi="Times New Roman"/>
                <w:color w:val="000000"/>
                <w:sz w:val="22"/>
                <w:szCs w:val="22"/>
              </w:rPr>
              <w:noBreakHyphen/>
              <w:t>500</w:t>
            </w:r>
          </w:p>
        </w:tc>
        <w:tc>
          <w:tcPr>
            <w:tcW w:w="809" w:type="dxa"/>
            <w:tcBorders>
              <w:left w:val="single" w:sz="4" w:space="0" w:color="auto"/>
            </w:tcBorders>
            <w:shd w:val="clear" w:color="auto" w:fill="auto"/>
          </w:tcPr>
          <w:p w14:paraId="5516C940"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66337616"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5F46220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20943FE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7265820C"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09" w:type="dxa"/>
            <w:tcBorders>
              <w:bottom w:val="single" w:sz="4" w:space="0" w:color="auto"/>
              <w:right w:val="single" w:sz="4" w:space="0" w:color="auto"/>
            </w:tcBorders>
            <w:shd w:val="clear" w:color="auto" w:fill="auto"/>
          </w:tcPr>
          <w:p w14:paraId="3B3AF87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shd w:val="clear" w:color="auto" w:fill="auto"/>
          </w:tcPr>
          <w:p w14:paraId="605B2C5F"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10" w:type="dxa"/>
            <w:tcBorders>
              <w:top w:val="single" w:sz="4" w:space="0" w:color="auto"/>
            </w:tcBorders>
            <w:shd w:val="clear" w:color="auto" w:fill="auto"/>
          </w:tcPr>
          <w:p w14:paraId="24C2205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10" w:type="dxa"/>
            <w:tcBorders>
              <w:bottom w:val="nil"/>
            </w:tcBorders>
            <w:shd w:val="clear" w:color="auto" w:fill="auto"/>
          </w:tcPr>
          <w:p w14:paraId="4660602F"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tcBorders>
            <w:shd w:val="clear" w:color="auto" w:fill="auto"/>
          </w:tcPr>
          <w:p w14:paraId="7A56C11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r>
      <w:tr w:rsidR="00211724" w14:paraId="112DA552" w14:textId="77777777" w:rsidTr="00652A62">
        <w:trPr>
          <w:trHeight w:val="454"/>
        </w:trPr>
        <w:tc>
          <w:tcPr>
            <w:tcW w:w="1087" w:type="dxa"/>
            <w:tcBorders>
              <w:left w:val="single" w:sz="4" w:space="0" w:color="auto"/>
              <w:right w:val="single" w:sz="4" w:space="0" w:color="auto"/>
            </w:tcBorders>
          </w:tcPr>
          <w:p w14:paraId="77E4D240"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&gt;500</w:t>
            </w:r>
            <w:r w:rsidRPr="00DC2BA7">
              <w:rPr>
                <w:rFonts w:ascii="Times New Roman" w:hAnsi="Times New Roman"/>
                <w:color w:val="000000"/>
                <w:sz w:val="22"/>
                <w:szCs w:val="22"/>
              </w:rPr>
              <w:noBreakHyphen/>
              <w:t>600</w:t>
            </w:r>
          </w:p>
        </w:tc>
        <w:tc>
          <w:tcPr>
            <w:tcW w:w="809" w:type="dxa"/>
            <w:tcBorders>
              <w:left w:val="single" w:sz="4" w:space="0" w:color="auto"/>
            </w:tcBorders>
            <w:shd w:val="clear" w:color="auto" w:fill="auto"/>
          </w:tcPr>
          <w:p w14:paraId="2062C9C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tcBorders>
            <w:shd w:val="clear" w:color="auto" w:fill="auto"/>
          </w:tcPr>
          <w:p w14:paraId="08E399C2"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Pr>
          <w:p w14:paraId="1E8E5F60"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Pr>
          <w:p w14:paraId="56EDACAE"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tcPr>
          <w:p w14:paraId="770681F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09" w:type="dxa"/>
            <w:tcBorders>
              <w:top w:val="single" w:sz="4" w:space="0" w:color="auto"/>
              <w:left w:val="single" w:sz="4" w:space="0" w:color="auto"/>
            </w:tcBorders>
          </w:tcPr>
          <w:p w14:paraId="4FB61E5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10" w:type="dxa"/>
          </w:tcPr>
          <w:p w14:paraId="18B65EC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275DA43F"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single" w:sz="4" w:space="0" w:color="auto"/>
              <w:right w:val="single" w:sz="4" w:space="0" w:color="auto"/>
            </w:tcBorders>
          </w:tcPr>
          <w:p w14:paraId="4E72DD1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top w:val="single" w:sz="4" w:space="0" w:color="auto"/>
              <w:left w:val="single" w:sz="4" w:space="0" w:color="auto"/>
            </w:tcBorders>
            <w:shd w:val="clear" w:color="auto" w:fill="auto"/>
          </w:tcPr>
          <w:p w14:paraId="27981A1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2A148774" w14:textId="77777777" w:rsidTr="00652A62">
        <w:trPr>
          <w:trHeight w:val="454"/>
        </w:trPr>
        <w:tc>
          <w:tcPr>
            <w:tcW w:w="1087" w:type="dxa"/>
            <w:tcBorders>
              <w:left w:val="single" w:sz="4" w:space="0" w:color="auto"/>
              <w:right w:val="single" w:sz="4" w:space="0" w:color="auto"/>
            </w:tcBorders>
          </w:tcPr>
          <w:p w14:paraId="1F2C00C6"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&gt;600</w:t>
            </w:r>
            <w:r w:rsidRPr="00DC2BA7">
              <w:rPr>
                <w:rFonts w:ascii="Times New Roman" w:hAnsi="Times New Roman"/>
                <w:color w:val="000000"/>
                <w:sz w:val="22"/>
                <w:szCs w:val="22"/>
              </w:rPr>
              <w:noBreakHyphen/>
              <w:t>700</w:t>
            </w:r>
          </w:p>
        </w:tc>
        <w:tc>
          <w:tcPr>
            <w:tcW w:w="809" w:type="dxa"/>
            <w:tcBorders>
              <w:left w:val="single" w:sz="4" w:space="0" w:color="auto"/>
              <w:bottom w:val="single" w:sz="4" w:space="0" w:color="auto"/>
              <w:right w:val="single" w:sz="4" w:space="0" w:color="auto"/>
            </w:tcBorders>
            <w:shd w:val="clear" w:color="auto" w:fill="auto"/>
          </w:tcPr>
          <w:p w14:paraId="7626786E"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right w:val="single" w:sz="4" w:space="0" w:color="auto"/>
            </w:tcBorders>
          </w:tcPr>
          <w:p w14:paraId="3CE6FF42"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left w:val="single" w:sz="4" w:space="0" w:color="auto"/>
              <w:bottom w:val="single" w:sz="4" w:space="0" w:color="auto"/>
            </w:tcBorders>
          </w:tcPr>
          <w:p w14:paraId="04DB6504"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tcPr>
          <w:p w14:paraId="6FBEFC5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tcPr>
          <w:p w14:paraId="0CE407D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09" w:type="dxa"/>
          </w:tcPr>
          <w:p w14:paraId="230DF31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Pr>
          <w:p w14:paraId="69346CD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right w:val="single" w:sz="4" w:space="0" w:color="auto"/>
            </w:tcBorders>
          </w:tcPr>
          <w:p w14:paraId="1B411F2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top w:val="single" w:sz="4" w:space="0" w:color="auto"/>
              <w:left w:val="single" w:sz="4" w:space="0" w:color="auto"/>
            </w:tcBorders>
            <w:shd w:val="clear" w:color="auto" w:fill="auto"/>
          </w:tcPr>
          <w:p w14:paraId="2C54A582"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465E489D"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r>
      <w:tr w:rsidR="00211724" w14:paraId="75F0C747" w14:textId="77777777" w:rsidTr="00652A62">
        <w:trPr>
          <w:trHeight w:val="454"/>
        </w:trPr>
        <w:tc>
          <w:tcPr>
            <w:tcW w:w="1087" w:type="dxa"/>
            <w:tcBorders>
              <w:left w:val="single" w:sz="4" w:space="0" w:color="auto"/>
              <w:right w:val="single" w:sz="4" w:space="0" w:color="auto"/>
            </w:tcBorders>
          </w:tcPr>
          <w:p w14:paraId="709D2D80"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&gt;700</w:t>
            </w:r>
            <w:r w:rsidRPr="00DC2BA7">
              <w:rPr>
                <w:rFonts w:ascii="Times New Roman" w:hAnsi="Times New Roman"/>
                <w:bCs/>
                <w:color w:val="000000"/>
                <w:sz w:val="22"/>
                <w:szCs w:val="22"/>
              </w:rPr>
              <w:noBreakHyphen/>
              <w:t>800</w:t>
            </w:r>
          </w:p>
        </w:tc>
        <w:tc>
          <w:tcPr>
            <w:tcW w:w="809" w:type="dxa"/>
            <w:tcBorders>
              <w:top w:val="single" w:sz="4" w:space="0" w:color="auto"/>
              <w:left w:val="single" w:sz="4" w:space="0" w:color="auto"/>
            </w:tcBorders>
          </w:tcPr>
          <w:p w14:paraId="58E788D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4578F44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Borders>
              <w:top w:val="single" w:sz="4" w:space="0" w:color="auto"/>
            </w:tcBorders>
          </w:tcPr>
          <w:p w14:paraId="4C3FF14E"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Borders>
              <w:top w:val="single" w:sz="4" w:space="0" w:color="auto"/>
            </w:tcBorders>
          </w:tcPr>
          <w:p w14:paraId="4C1908F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7778C39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09" w:type="dxa"/>
          </w:tcPr>
          <w:p w14:paraId="6EF460F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30395108"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21E65D4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left w:val="single" w:sz="4" w:space="0" w:color="auto"/>
            </w:tcBorders>
            <w:shd w:val="clear" w:color="auto" w:fill="auto"/>
          </w:tcPr>
          <w:p w14:paraId="1D951734"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7BA7F862"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r>
      <w:tr w:rsidR="00211724" w14:paraId="0C2145C2" w14:textId="77777777" w:rsidTr="00652A62">
        <w:trPr>
          <w:trHeight w:val="454"/>
        </w:trPr>
        <w:tc>
          <w:tcPr>
            <w:tcW w:w="1087" w:type="dxa"/>
            <w:tcBorders>
              <w:left w:val="single" w:sz="4" w:space="0" w:color="auto"/>
              <w:right w:val="single" w:sz="4" w:space="0" w:color="auto"/>
            </w:tcBorders>
          </w:tcPr>
          <w:p w14:paraId="3119DC6A"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&gt;800</w:t>
            </w:r>
            <w:r w:rsidRPr="00DC2BA7">
              <w:rPr>
                <w:rFonts w:ascii="Times New Roman" w:hAnsi="Times New Roman"/>
                <w:bCs/>
                <w:color w:val="000000"/>
                <w:sz w:val="22"/>
                <w:szCs w:val="22"/>
              </w:rPr>
              <w:noBreakHyphen/>
              <w:t>900</w:t>
            </w:r>
          </w:p>
        </w:tc>
        <w:tc>
          <w:tcPr>
            <w:tcW w:w="809" w:type="dxa"/>
            <w:tcBorders>
              <w:left w:val="single" w:sz="4" w:space="0" w:color="auto"/>
            </w:tcBorders>
          </w:tcPr>
          <w:p w14:paraId="48299E75"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7FB0C112"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3AEBD63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0484B2A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71C66185"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09" w:type="dxa"/>
            <w:tcBorders>
              <w:bottom w:val="nil"/>
            </w:tcBorders>
          </w:tcPr>
          <w:p w14:paraId="629815A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7F8304D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top w:val="single" w:sz="4" w:space="0" w:color="auto"/>
              <w:left w:val="single" w:sz="4" w:space="0" w:color="auto"/>
            </w:tcBorders>
            <w:shd w:val="clear" w:color="auto" w:fill="auto"/>
          </w:tcPr>
          <w:p w14:paraId="605D0118"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6AFFEC07"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770EC179"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r>
      <w:tr w:rsidR="00211724" w14:paraId="11CD3802" w14:textId="77777777" w:rsidTr="00652A62">
        <w:trPr>
          <w:trHeight w:val="454"/>
        </w:trPr>
        <w:tc>
          <w:tcPr>
            <w:tcW w:w="1087" w:type="dxa"/>
            <w:tcBorders>
              <w:left w:val="single" w:sz="4" w:space="0" w:color="auto"/>
              <w:right w:val="single" w:sz="4" w:space="0" w:color="auto"/>
            </w:tcBorders>
          </w:tcPr>
          <w:p w14:paraId="737DCE42"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&gt;900-1</w:t>
            </w:r>
            <w:r w:rsidR="004A1004">
              <w:rPr>
                <w:rFonts w:ascii="Times New Roman" w:hAnsi="Times New Roman"/>
                <w:bCs/>
                <w:color w:val="000000"/>
                <w:sz w:val="22"/>
                <w:szCs w:val="22"/>
              </w:rPr>
              <w:t> </w:t>
            </w:r>
            <w:r w:rsidRPr="00DC2BA7">
              <w:rPr>
                <w:rFonts w:ascii="Times New Roman" w:hAnsi="Times New Roman"/>
                <w:bCs/>
                <w:color w:val="000000"/>
                <w:sz w:val="22"/>
                <w:szCs w:val="22"/>
              </w:rPr>
              <w:t>000</w:t>
            </w:r>
          </w:p>
        </w:tc>
        <w:tc>
          <w:tcPr>
            <w:tcW w:w="809" w:type="dxa"/>
            <w:tcBorders>
              <w:left w:val="single" w:sz="4" w:space="0" w:color="auto"/>
            </w:tcBorders>
          </w:tcPr>
          <w:p w14:paraId="3C5EAF5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17787B4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041E769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1FB834E2"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78D1742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09" w:type="dxa"/>
            <w:tcBorders>
              <w:bottom w:val="single" w:sz="4" w:space="0" w:color="auto"/>
              <w:right w:val="single" w:sz="4" w:space="0" w:color="auto"/>
            </w:tcBorders>
          </w:tcPr>
          <w:p w14:paraId="1661E2E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top w:val="single" w:sz="4" w:space="0" w:color="auto"/>
              <w:left w:val="single" w:sz="4" w:space="0" w:color="auto"/>
            </w:tcBorders>
            <w:shd w:val="clear" w:color="auto" w:fill="auto"/>
          </w:tcPr>
          <w:p w14:paraId="444A463B"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70751382"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567A4668"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2BEBD814"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r>
      <w:tr w:rsidR="00211724" w14:paraId="671E6E9A" w14:textId="77777777" w:rsidTr="00652A62">
        <w:trPr>
          <w:trHeight w:val="454"/>
        </w:trPr>
        <w:tc>
          <w:tcPr>
            <w:tcW w:w="1087" w:type="dxa"/>
            <w:tcBorders>
              <w:left w:val="single" w:sz="4" w:space="0" w:color="auto"/>
              <w:right w:val="single" w:sz="4" w:space="0" w:color="auto"/>
            </w:tcBorders>
          </w:tcPr>
          <w:p w14:paraId="08EA55CF"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4A1004">
              <w:rPr>
                <w:rFonts w:ascii="Times New Roman" w:hAnsi="Times New Roman"/>
                <w:bCs/>
                <w:color w:val="000000"/>
                <w:sz w:val="22"/>
                <w:szCs w:val="22"/>
              </w:rPr>
              <w:t> </w:t>
            </w:r>
            <w:r w:rsidRPr="00DC2BA7">
              <w:rPr>
                <w:rFonts w:ascii="Times New Roman" w:hAnsi="Times New Roman"/>
                <w:bCs/>
                <w:color w:val="000000"/>
                <w:sz w:val="22"/>
                <w:szCs w:val="22"/>
              </w:rPr>
              <w:t>000-1</w:t>
            </w:r>
            <w:r w:rsidR="004A1004">
              <w:rPr>
                <w:rFonts w:ascii="Times New Roman" w:hAnsi="Times New Roman"/>
                <w:bCs/>
                <w:color w:val="000000"/>
                <w:sz w:val="22"/>
                <w:szCs w:val="22"/>
              </w:rPr>
              <w:t> </w:t>
            </w:r>
            <w:r w:rsidRPr="00DC2BA7">
              <w:rPr>
                <w:rFonts w:ascii="Times New Roman" w:hAnsi="Times New Roman"/>
                <w:bCs/>
                <w:color w:val="000000"/>
                <w:sz w:val="22"/>
                <w:szCs w:val="22"/>
              </w:rPr>
              <w:t>100</w:t>
            </w:r>
          </w:p>
        </w:tc>
        <w:tc>
          <w:tcPr>
            <w:tcW w:w="809" w:type="dxa"/>
            <w:tcBorders>
              <w:left w:val="single" w:sz="4" w:space="0" w:color="auto"/>
            </w:tcBorders>
          </w:tcPr>
          <w:p w14:paraId="20EA98B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62F0F53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50FB8E2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5D88515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right w:val="single" w:sz="4" w:space="0" w:color="auto"/>
            </w:tcBorders>
          </w:tcPr>
          <w:p w14:paraId="51A5702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09" w:type="dxa"/>
            <w:tcBorders>
              <w:top w:val="single" w:sz="4" w:space="0" w:color="auto"/>
              <w:left w:val="single" w:sz="4" w:space="0" w:color="auto"/>
            </w:tcBorders>
            <w:shd w:val="clear" w:color="auto" w:fill="auto"/>
          </w:tcPr>
          <w:p w14:paraId="52CBE061"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726BD821"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2E4F6399"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36ACB6EE"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1AF293D7"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r>
      <w:tr w:rsidR="00211724" w:rsidRPr="00410B74" w14:paraId="364F2485" w14:textId="77777777" w:rsidTr="00652A62">
        <w:trPr>
          <w:trHeight w:val="454"/>
        </w:trPr>
        <w:tc>
          <w:tcPr>
            <w:tcW w:w="1087" w:type="dxa"/>
            <w:tcBorders>
              <w:left w:val="single" w:sz="4" w:space="0" w:color="auto"/>
              <w:right w:val="single" w:sz="4" w:space="0" w:color="auto"/>
            </w:tcBorders>
          </w:tcPr>
          <w:p w14:paraId="1585FF70"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4A1004">
              <w:rPr>
                <w:rFonts w:ascii="Times New Roman" w:hAnsi="Times New Roman"/>
                <w:bCs/>
                <w:color w:val="000000"/>
                <w:sz w:val="22"/>
                <w:szCs w:val="22"/>
              </w:rPr>
              <w:t> </w:t>
            </w:r>
            <w:r w:rsidRPr="00DC2BA7">
              <w:rPr>
                <w:rFonts w:ascii="Times New Roman" w:hAnsi="Times New Roman"/>
                <w:bCs/>
                <w:color w:val="000000"/>
                <w:sz w:val="22"/>
                <w:szCs w:val="22"/>
              </w:rPr>
              <w:t>100-1</w:t>
            </w:r>
            <w:r w:rsidR="004A1004">
              <w:rPr>
                <w:rFonts w:ascii="Times New Roman" w:hAnsi="Times New Roman"/>
                <w:bCs/>
                <w:color w:val="000000"/>
                <w:sz w:val="22"/>
                <w:szCs w:val="22"/>
              </w:rPr>
              <w:t> </w:t>
            </w:r>
            <w:r w:rsidRPr="00DC2BA7">
              <w:rPr>
                <w:rFonts w:ascii="Times New Roman" w:hAnsi="Times New Roman"/>
                <w:bCs/>
                <w:color w:val="000000"/>
                <w:sz w:val="22"/>
                <w:szCs w:val="22"/>
              </w:rPr>
              <w:t>200</w:t>
            </w:r>
          </w:p>
        </w:tc>
        <w:tc>
          <w:tcPr>
            <w:tcW w:w="809" w:type="dxa"/>
            <w:tcBorders>
              <w:left w:val="single" w:sz="4" w:space="0" w:color="auto"/>
            </w:tcBorders>
          </w:tcPr>
          <w:p w14:paraId="50A517F8"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68956C58"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476A515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54BF93F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549BE29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4049" w:type="dxa"/>
            <w:gridSpan w:val="5"/>
            <w:tcBorders>
              <w:left w:val="single" w:sz="4" w:space="0" w:color="auto"/>
            </w:tcBorders>
            <w:shd w:val="clear" w:color="auto" w:fill="auto"/>
          </w:tcPr>
          <w:p w14:paraId="7B4F8FDE" w14:textId="77777777" w:rsidR="00ED655A" w:rsidRPr="00DC2BA7" w:rsidRDefault="00B60735" w:rsidP="00B057AB">
            <w:pPr>
              <w:keepNext/>
              <w:spacing w:line="240" w:lineRule="auto"/>
              <w:rPr>
                <w:lang w:val="sv-SE"/>
              </w:rPr>
            </w:pPr>
            <w:r w:rsidRPr="00DC2BA7">
              <w:rPr>
                <w:lang w:val="sv-SE"/>
              </w:rPr>
              <w:t>Data är otillräcklig för en dosrekommendation</w:t>
            </w:r>
          </w:p>
        </w:tc>
      </w:tr>
      <w:tr w:rsidR="00211724" w14:paraId="6B129585" w14:textId="77777777" w:rsidTr="00652A62">
        <w:trPr>
          <w:trHeight w:val="454"/>
        </w:trPr>
        <w:tc>
          <w:tcPr>
            <w:tcW w:w="1087" w:type="dxa"/>
            <w:tcBorders>
              <w:left w:val="single" w:sz="4" w:space="0" w:color="auto"/>
              <w:right w:val="single" w:sz="4" w:space="0" w:color="auto"/>
            </w:tcBorders>
          </w:tcPr>
          <w:p w14:paraId="1538D950"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4A1004">
              <w:rPr>
                <w:rFonts w:ascii="Times New Roman" w:hAnsi="Times New Roman"/>
                <w:bCs/>
                <w:color w:val="000000"/>
                <w:sz w:val="22"/>
                <w:szCs w:val="22"/>
              </w:rPr>
              <w:t> </w:t>
            </w:r>
            <w:r w:rsidRPr="00DC2BA7">
              <w:rPr>
                <w:rFonts w:ascii="Times New Roman" w:hAnsi="Times New Roman"/>
                <w:bCs/>
                <w:color w:val="000000"/>
                <w:sz w:val="22"/>
                <w:szCs w:val="22"/>
              </w:rPr>
              <w:t>200-1</w:t>
            </w:r>
            <w:r w:rsidR="004A1004">
              <w:rPr>
                <w:rFonts w:ascii="Times New Roman" w:hAnsi="Times New Roman"/>
                <w:bCs/>
                <w:color w:val="000000"/>
                <w:sz w:val="22"/>
                <w:szCs w:val="22"/>
              </w:rPr>
              <w:t> </w:t>
            </w:r>
            <w:r w:rsidRPr="00DC2BA7">
              <w:rPr>
                <w:rFonts w:ascii="Times New Roman" w:hAnsi="Times New Roman"/>
                <w:bCs/>
                <w:color w:val="000000"/>
                <w:sz w:val="22"/>
                <w:szCs w:val="22"/>
              </w:rPr>
              <w:t>300</w:t>
            </w:r>
          </w:p>
        </w:tc>
        <w:tc>
          <w:tcPr>
            <w:tcW w:w="809" w:type="dxa"/>
            <w:tcBorders>
              <w:left w:val="single" w:sz="4" w:space="0" w:color="auto"/>
              <w:bottom w:val="nil"/>
            </w:tcBorders>
          </w:tcPr>
          <w:p w14:paraId="40F5811E"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Borders>
              <w:bottom w:val="nil"/>
            </w:tcBorders>
          </w:tcPr>
          <w:p w14:paraId="2567387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Borders>
              <w:bottom w:val="nil"/>
            </w:tcBorders>
          </w:tcPr>
          <w:p w14:paraId="03ECE0AE"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right w:val="single" w:sz="4" w:space="0" w:color="auto"/>
            </w:tcBorders>
          </w:tcPr>
          <w:p w14:paraId="31742B55"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top w:val="single" w:sz="4" w:space="0" w:color="auto"/>
              <w:left w:val="single" w:sz="4" w:space="0" w:color="auto"/>
              <w:bottom w:val="nil"/>
            </w:tcBorders>
            <w:shd w:val="clear" w:color="auto" w:fill="auto"/>
          </w:tcPr>
          <w:p w14:paraId="50AF379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09" w:type="dxa"/>
            <w:tcBorders>
              <w:bottom w:val="nil"/>
            </w:tcBorders>
            <w:shd w:val="clear" w:color="auto" w:fill="auto"/>
          </w:tcPr>
          <w:p w14:paraId="6CF48248"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7B36E99B"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04ACDD6B"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76B6F9F4"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64A00CA9"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r>
      <w:tr w:rsidR="00211724" w14:paraId="7E9D0212" w14:textId="77777777" w:rsidTr="00652A62">
        <w:trPr>
          <w:trHeight w:val="454"/>
        </w:trPr>
        <w:tc>
          <w:tcPr>
            <w:tcW w:w="1087" w:type="dxa"/>
            <w:tcBorders>
              <w:left w:val="single" w:sz="4" w:space="0" w:color="auto"/>
              <w:bottom w:val="single" w:sz="4" w:space="0" w:color="auto"/>
              <w:right w:val="single" w:sz="4" w:space="0" w:color="auto"/>
            </w:tcBorders>
          </w:tcPr>
          <w:p w14:paraId="42FEFF42" w14:textId="77777777" w:rsidR="00ED655A" w:rsidRPr="00DC2BA7" w:rsidRDefault="00B60735" w:rsidP="00B057AB">
            <w:pPr>
              <w:pStyle w:val="Table"/>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4A1004">
              <w:rPr>
                <w:rFonts w:ascii="Times New Roman" w:hAnsi="Times New Roman"/>
                <w:bCs/>
                <w:color w:val="000000"/>
                <w:sz w:val="22"/>
                <w:szCs w:val="22"/>
              </w:rPr>
              <w:t> </w:t>
            </w:r>
            <w:r w:rsidRPr="00DC2BA7">
              <w:rPr>
                <w:rFonts w:ascii="Times New Roman" w:hAnsi="Times New Roman"/>
                <w:bCs/>
                <w:color w:val="000000"/>
                <w:sz w:val="22"/>
                <w:szCs w:val="22"/>
              </w:rPr>
              <w:t>300-1</w:t>
            </w:r>
            <w:r w:rsidR="004A1004">
              <w:rPr>
                <w:rFonts w:ascii="Times New Roman" w:hAnsi="Times New Roman"/>
                <w:bCs/>
                <w:color w:val="000000"/>
                <w:sz w:val="22"/>
                <w:szCs w:val="22"/>
              </w:rPr>
              <w:t> </w:t>
            </w:r>
            <w:r w:rsidRPr="00DC2BA7">
              <w:rPr>
                <w:rFonts w:ascii="Times New Roman" w:hAnsi="Times New Roman"/>
                <w:bCs/>
                <w:color w:val="000000"/>
                <w:sz w:val="22"/>
                <w:szCs w:val="22"/>
              </w:rPr>
              <w:t>500</w:t>
            </w:r>
          </w:p>
        </w:tc>
        <w:tc>
          <w:tcPr>
            <w:tcW w:w="809" w:type="dxa"/>
            <w:tcBorders>
              <w:left w:val="single" w:sz="4" w:space="0" w:color="auto"/>
              <w:bottom w:val="single" w:sz="4" w:space="0" w:color="auto"/>
            </w:tcBorders>
          </w:tcPr>
          <w:p w14:paraId="4B936F34" w14:textId="77777777" w:rsidR="00ED655A" w:rsidRPr="00DC2BA7" w:rsidRDefault="00B60735" w:rsidP="00B057AB">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Borders>
              <w:bottom w:val="single" w:sz="4" w:space="0" w:color="auto"/>
            </w:tcBorders>
          </w:tcPr>
          <w:p w14:paraId="721DEAC4" w14:textId="77777777" w:rsidR="00ED655A" w:rsidRPr="00DC2BA7" w:rsidRDefault="00B60735" w:rsidP="00B057AB">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Borders>
              <w:bottom w:val="single" w:sz="4" w:space="0" w:color="auto"/>
            </w:tcBorders>
          </w:tcPr>
          <w:p w14:paraId="00C448FC" w14:textId="77777777" w:rsidR="00ED655A" w:rsidRPr="00DC2BA7" w:rsidRDefault="00B60735" w:rsidP="00B057AB">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05308EB1" w14:textId="77777777" w:rsidR="00ED655A" w:rsidRPr="00DC2BA7" w:rsidRDefault="00B60735" w:rsidP="00B057AB">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left w:val="single" w:sz="4" w:space="0" w:color="auto"/>
              <w:bottom w:val="single" w:sz="4" w:space="0" w:color="auto"/>
            </w:tcBorders>
            <w:shd w:val="clear" w:color="auto" w:fill="auto"/>
          </w:tcPr>
          <w:p w14:paraId="32DED70C"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09" w:type="dxa"/>
            <w:tcBorders>
              <w:bottom w:val="single" w:sz="4" w:space="0" w:color="auto"/>
            </w:tcBorders>
            <w:shd w:val="clear" w:color="auto" w:fill="auto"/>
          </w:tcPr>
          <w:p w14:paraId="29ECB5EB" w14:textId="77777777" w:rsidR="00ED655A" w:rsidRPr="00DC2BA7" w:rsidRDefault="00ED655A" w:rsidP="00B057AB">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790BC8A7" w14:textId="77777777" w:rsidR="00ED655A" w:rsidRPr="00DC2BA7" w:rsidRDefault="00ED655A" w:rsidP="00B057AB">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541DB3C7" w14:textId="77777777" w:rsidR="00ED655A" w:rsidRPr="00DC2BA7" w:rsidRDefault="00ED655A" w:rsidP="00B057AB">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1286BA54" w14:textId="77777777" w:rsidR="00ED655A" w:rsidRPr="00DC2BA7" w:rsidRDefault="00ED655A" w:rsidP="00B057AB">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55A6E49B" w14:textId="77777777" w:rsidR="00ED655A" w:rsidRPr="00DC2BA7" w:rsidRDefault="00ED655A" w:rsidP="00B057AB">
            <w:pPr>
              <w:pStyle w:val="Table"/>
              <w:keepLines w:val="0"/>
              <w:spacing w:before="0" w:after="0"/>
              <w:rPr>
                <w:rFonts w:ascii="Times New Roman" w:hAnsi="Times New Roman"/>
                <w:color w:val="000000"/>
                <w:sz w:val="22"/>
                <w:szCs w:val="22"/>
              </w:rPr>
            </w:pPr>
          </w:p>
        </w:tc>
      </w:tr>
    </w:tbl>
    <w:p w14:paraId="68655EBA" w14:textId="77777777" w:rsidR="00652A62" w:rsidRPr="00DC2BA7" w:rsidRDefault="00B60735" w:rsidP="00B057AB">
      <w:pPr>
        <w:spacing w:line="240" w:lineRule="auto"/>
        <w:ind w:left="283"/>
        <w:rPr>
          <w:color w:val="000000"/>
          <w:lang w:val="sv-SE"/>
        </w:rPr>
      </w:pPr>
      <w:r w:rsidRPr="00DC2BA7">
        <w:rPr>
          <w:color w:val="000000"/>
          <w:lang w:val="sv-SE"/>
        </w:rPr>
        <w:t xml:space="preserve">*Kroppsvikt under 30 kg studerades inte i de pivotala studierna på </w:t>
      </w:r>
      <w:r w:rsidRPr="00DC2BA7">
        <w:rPr>
          <w:lang w:val="sv-SE"/>
        </w:rPr>
        <w:t>kronisk rinosinuit med näspolyper</w:t>
      </w:r>
      <w:r w:rsidRPr="00DC2BA7">
        <w:rPr>
          <w:color w:val="000000"/>
          <w:lang w:val="sv-SE"/>
        </w:rPr>
        <w:t>.</w:t>
      </w:r>
    </w:p>
    <w:p w14:paraId="13EFFEE2" w14:textId="77777777" w:rsidR="00ED655A" w:rsidRPr="00DC2BA7" w:rsidRDefault="00ED655A" w:rsidP="00B057AB">
      <w:pPr>
        <w:pStyle w:val="Text"/>
        <w:spacing w:before="0"/>
        <w:jc w:val="left"/>
        <w:rPr>
          <w:i/>
          <w:color w:val="000000"/>
          <w:sz w:val="22"/>
          <w:lang w:val="sv-SE"/>
        </w:rPr>
      </w:pPr>
    </w:p>
    <w:p w14:paraId="7911DA7F" w14:textId="77777777" w:rsidR="000B617C" w:rsidRPr="00DC2BA7" w:rsidRDefault="00B60735" w:rsidP="00B057AB">
      <w:pPr>
        <w:keepNext/>
        <w:widowControl w:val="0"/>
        <w:spacing w:line="240" w:lineRule="auto"/>
        <w:rPr>
          <w:i/>
          <w:u w:val="single"/>
          <w:lang w:val="sv-SE"/>
        </w:rPr>
      </w:pPr>
      <w:r w:rsidRPr="00DC2BA7">
        <w:rPr>
          <w:i/>
          <w:u w:val="single"/>
          <w:lang w:val="sv-SE"/>
        </w:rPr>
        <w:t>Behandlingslängd, monitorering och dosjustering</w:t>
      </w:r>
    </w:p>
    <w:p w14:paraId="3CF83565" w14:textId="77777777" w:rsidR="004578C2" w:rsidRPr="00DC2BA7" w:rsidRDefault="00B60735" w:rsidP="00B057AB">
      <w:pPr>
        <w:keepNext/>
        <w:widowControl w:val="0"/>
        <w:spacing w:line="240" w:lineRule="auto"/>
        <w:rPr>
          <w:i/>
          <w:u w:val="single"/>
          <w:lang w:val="sv-SE"/>
        </w:rPr>
      </w:pPr>
      <w:r w:rsidRPr="00DC2BA7">
        <w:rPr>
          <w:i/>
          <w:lang w:val="sv-SE"/>
        </w:rPr>
        <w:t>Allergisk</w:t>
      </w:r>
      <w:r w:rsidRPr="00DC2BA7">
        <w:rPr>
          <w:i/>
          <w:u w:val="single"/>
          <w:lang w:val="sv-SE"/>
        </w:rPr>
        <w:t xml:space="preserve"> </w:t>
      </w:r>
      <w:r w:rsidRPr="00DC2BA7">
        <w:rPr>
          <w:i/>
          <w:lang w:val="sv-SE"/>
        </w:rPr>
        <w:t>astma</w:t>
      </w:r>
    </w:p>
    <w:p w14:paraId="192535E4" w14:textId="542A6BF3" w:rsidR="000B617C" w:rsidRPr="00DC2BA7" w:rsidRDefault="00B60735" w:rsidP="00B057AB">
      <w:pPr>
        <w:pStyle w:val="Char2"/>
        <w:widowControl w:val="0"/>
        <w:spacing w:before="0"/>
        <w:jc w:val="left"/>
        <w:rPr>
          <w:color w:val="000000"/>
          <w:sz w:val="22"/>
          <w:szCs w:val="22"/>
          <w:lang w:val="sv-SE"/>
        </w:rPr>
      </w:pPr>
      <w:r w:rsidRPr="00DC2BA7">
        <w:rPr>
          <w:sz w:val="22"/>
          <w:szCs w:val="22"/>
          <w:lang w:val="sv-SE"/>
        </w:rPr>
        <w:t>Xolair är avsett för långtidsbehandling. Kliniska prövningar har visat att det tar minst 12</w:t>
      </w:r>
      <w:r w:rsidRPr="00DC2BA7">
        <w:rPr>
          <w:sz w:val="22"/>
          <w:szCs w:val="22"/>
          <w:lang w:val="sv-SE"/>
        </w:rPr>
        <w:noBreakHyphen/>
        <w:t>16 veckor innan behandling</w:t>
      </w:r>
      <w:r w:rsidR="00ED6AC1">
        <w:rPr>
          <w:sz w:val="22"/>
          <w:szCs w:val="22"/>
          <w:lang w:val="sv-SE"/>
        </w:rPr>
        <w:t>en</w:t>
      </w:r>
      <w:r w:rsidRPr="00DC2BA7">
        <w:rPr>
          <w:sz w:val="22"/>
          <w:szCs w:val="22"/>
          <w:lang w:val="sv-SE"/>
        </w:rPr>
        <w:t xml:space="preserve"> uppvisar effekt. Efter 16 veckors behandling med Xolair skall patienterna bedömas av sin läkare avseende behandlingseffekt innan ytterligare injektioner ges. Ett beslut att fortsätta med </w:t>
      </w:r>
      <w:r w:rsidR="001A06A4">
        <w:rPr>
          <w:sz w:val="22"/>
          <w:szCs w:val="22"/>
          <w:lang w:val="sv-SE"/>
        </w:rPr>
        <w:t>behandling</w:t>
      </w:r>
      <w:r w:rsidRPr="00DC2BA7">
        <w:rPr>
          <w:sz w:val="22"/>
          <w:szCs w:val="22"/>
          <w:lang w:val="sv-SE"/>
        </w:rPr>
        <w:t xml:space="preserve"> skall baseras på om en markant förbättring av den totala astmakontrollen kan ses</w:t>
      </w:r>
      <w:r w:rsidR="009D3B2D" w:rsidRPr="00DC2BA7">
        <w:rPr>
          <w:sz w:val="22"/>
          <w:szCs w:val="22"/>
          <w:lang w:val="sv-SE"/>
        </w:rPr>
        <w:t>. Detta gäller både efter 16</w:t>
      </w:r>
      <w:r w:rsidR="00E508AD" w:rsidRPr="00DC2BA7">
        <w:rPr>
          <w:sz w:val="22"/>
          <w:szCs w:val="22"/>
          <w:lang w:val="sv-SE"/>
        </w:rPr>
        <w:t> </w:t>
      </w:r>
      <w:r w:rsidR="009D3B2D" w:rsidRPr="00DC2BA7">
        <w:rPr>
          <w:sz w:val="22"/>
          <w:szCs w:val="22"/>
          <w:lang w:val="sv-SE"/>
        </w:rPr>
        <w:t>veckors behandling samt vid efterföljande besök</w:t>
      </w:r>
      <w:r w:rsidRPr="00DC2BA7">
        <w:rPr>
          <w:sz w:val="22"/>
          <w:szCs w:val="22"/>
          <w:lang w:val="sv-SE"/>
        </w:rPr>
        <w:t xml:space="preserve"> (se avsnitt</w:t>
      </w:r>
      <w:r w:rsidR="006E2067" w:rsidRPr="00DC2BA7">
        <w:rPr>
          <w:sz w:val="22"/>
          <w:szCs w:val="22"/>
          <w:lang w:val="sv-SE"/>
        </w:rPr>
        <w:t> </w:t>
      </w:r>
      <w:r w:rsidRPr="00DC2BA7">
        <w:rPr>
          <w:sz w:val="22"/>
          <w:szCs w:val="22"/>
          <w:lang w:val="sv-SE"/>
        </w:rPr>
        <w:t>5.1, Prövarens totalbedömning av behandlingseffekten).</w:t>
      </w:r>
    </w:p>
    <w:p w14:paraId="43912945" w14:textId="77777777" w:rsidR="000B617C" w:rsidRPr="00DC2BA7" w:rsidRDefault="000B617C" w:rsidP="00B057AB">
      <w:pPr>
        <w:pStyle w:val="Char2"/>
        <w:widowControl w:val="0"/>
        <w:spacing w:before="0"/>
        <w:jc w:val="left"/>
        <w:rPr>
          <w:sz w:val="22"/>
          <w:szCs w:val="22"/>
          <w:lang w:val="sv-SE"/>
        </w:rPr>
      </w:pPr>
    </w:p>
    <w:p w14:paraId="32E913CF" w14:textId="77777777" w:rsidR="00EB7D2E" w:rsidRPr="00DC2BA7" w:rsidRDefault="00B60735" w:rsidP="00B057AB">
      <w:pPr>
        <w:pStyle w:val="Char2"/>
        <w:keepNext/>
        <w:spacing w:before="0"/>
        <w:jc w:val="left"/>
        <w:rPr>
          <w:i/>
          <w:sz w:val="22"/>
          <w:szCs w:val="22"/>
          <w:lang w:val="sv-SE"/>
        </w:rPr>
      </w:pPr>
      <w:r w:rsidRPr="00DC2BA7">
        <w:rPr>
          <w:i/>
          <w:sz w:val="22"/>
          <w:szCs w:val="22"/>
          <w:lang w:val="sv-SE"/>
        </w:rPr>
        <w:t>Kronisk rinosinuit med näspolyper</w:t>
      </w:r>
    </w:p>
    <w:p w14:paraId="32A9BA93" w14:textId="77777777" w:rsidR="00EB7D2E" w:rsidRPr="00DC2BA7" w:rsidRDefault="00B60735" w:rsidP="00B057AB">
      <w:pPr>
        <w:pStyle w:val="Char2"/>
        <w:spacing w:before="0"/>
        <w:jc w:val="left"/>
        <w:rPr>
          <w:sz w:val="22"/>
          <w:szCs w:val="22"/>
          <w:lang w:val="sv-SE"/>
        </w:rPr>
      </w:pPr>
      <w:r w:rsidRPr="00DC2BA7">
        <w:rPr>
          <w:sz w:val="22"/>
          <w:szCs w:val="22"/>
          <w:lang w:val="sv-SE"/>
        </w:rPr>
        <w:t xml:space="preserve">I kliniska studier på kronisk rinosinuit med näspolyper observerades förändringar efter 4 veckor i </w:t>
      </w:r>
      <w:r w:rsidR="005B7068" w:rsidRPr="00DC2BA7">
        <w:rPr>
          <w:sz w:val="22"/>
          <w:szCs w:val="22"/>
          <w:lang w:val="sv-SE"/>
        </w:rPr>
        <w:t>”</w:t>
      </w:r>
      <w:r w:rsidRPr="00DC2BA7">
        <w:rPr>
          <w:sz w:val="22"/>
          <w:szCs w:val="22"/>
          <w:lang w:val="sv-SE"/>
        </w:rPr>
        <w:t>nasal polyp score</w:t>
      </w:r>
      <w:r w:rsidR="005B7068" w:rsidRPr="00DC2BA7">
        <w:rPr>
          <w:sz w:val="22"/>
          <w:szCs w:val="22"/>
          <w:lang w:val="sv-SE"/>
        </w:rPr>
        <w:t>”</w:t>
      </w:r>
      <w:r w:rsidRPr="00DC2BA7">
        <w:rPr>
          <w:sz w:val="22"/>
          <w:szCs w:val="22"/>
          <w:lang w:val="sv-SE"/>
        </w:rPr>
        <w:t xml:space="preserve"> (NPS) samt </w:t>
      </w:r>
      <w:r w:rsidR="005B7068" w:rsidRPr="00DC2BA7">
        <w:rPr>
          <w:sz w:val="22"/>
          <w:szCs w:val="22"/>
          <w:lang w:val="sv-SE"/>
        </w:rPr>
        <w:t>”</w:t>
      </w:r>
      <w:r w:rsidRPr="00DC2BA7">
        <w:rPr>
          <w:sz w:val="22"/>
          <w:szCs w:val="22"/>
          <w:lang w:val="sv-SE"/>
        </w:rPr>
        <w:t>nasal congestion score</w:t>
      </w:r>
      <w:r w:rsidR="005B7068" w:rsidRPr="00DC2BA7">
        <w:rPr>
          <w:sz w:val="22"/>
          <w:szCs w:val="22"/>
          <w:lang w:val="sv-SE"/>
        </w:rPr>
        <w:t>”</w:t>
      </w:r>
      <w:r w:rsidRPr="00DC2BA7">
        <w:rPr>
          <w:sz w:val="22"/>
          <w:szCs w:val="22"/>
          <w:lang w:val="sv-SE"/>
        </w:rPr>
        <w:t xml:space="preserve"> (NCS). Behovet av kontinuerlig behandling ska utvärderas regelbundet baserat på allvarlighetsgraden av patientens sjukdom samt nivå av symtomkontroll.</w:t>
      </w:r>
    </w:p>
    <w:p w14:paraId="34677318" w14:textId="77777777" w:rsidR="00EB7D2E" w:rsidRPr="00DC2BA7" w:rsidRDefault="00EB7D2E" w:rsidP="00B057AB">
      <w:pPr>
        <w:pStyle w:val="Char2"/>
        <w:spacing w:before="0"/>
        <w:jc w:val="left"/>
        <w:rPr>
          <w:sz w:val="22"/>
          <w:szCs w:val="22"/>
          <w:lang w:val="sv-SE"/>
        </w:rPr>
      </w:pPr>
    </w:p>
    <w:p w14:paraId="7FB72373" w14:textId="77777777" w:rsidR="00EB7D2E" w:rsidRPr="00DC2BA7" w:rsidRDefault="00B60735" w:rsidP="00B057AB">
      <w:pPr>
        <w:pStyle w:val="Char2"/>
        <w:keepNext/>
        <w:spacing w:before="0"/>
        <w:jc w:val="left"/>
        <w:rPr>
          <w:sz w:val="22"/>
          <w:szCs w:val="22"/>
          <w:lang w:val="sv-SE"/>
        </w:rPr>
      </w:pPr>
      <w:r w:rsidRPr="00DC2BA7">
        <w:rPr>
          <w:i/>
          <w:sz w:val="22"/>
          <w:szCs w:val="22"/>
          <w:lang w:val="sv-SE"/>
        </w:rPr>
        <w:t>Allergisk astma och kronisk</w:t>
      </w:r>
      <w:r w:rsidRPr="00DC2BA7">
        <w:rPr>
          <w:sz w:val="22"/>
          <w:szCs w:val="22"/>
          <w:lang w:val="sv-SE"/>
        </w:rPr>
        <w:t xml:space="preserve"> </w:t>
      </w:r>
      <w:r w:rsidRPr="00DC2BA7">
        <w:rPr>
          <w:i/>
          <w:sz w:val="22"/>
          <w:szCs w:val="22"/>
          <w:lang w:val="sv-SE"/>
        </w:rPr>
        <w:t>rinosinuit med näspolyper</w:t>
      </w:r>
    </w:p>
    <w:p w14:paraId="2FD7FAC6" w14:textId="13EF549E" w:rsidR="000B617C" w:rsidRPr="00DC2BA7" w:rsidRDefault="00B60735" w:rsidP="00B057AB">
      <w:pPr>
        <w:pStyle w:val="Char2"/>
        <w:widowControl w:val="0"/>
        <w:spacing w:before="0"/>
        <w:jc w:val="left"/>
        <w:rPr>
          <w:sz w:val="22"/>
          <w:szCs w:val="22"/>
          <w:lang w:val="sv-SE"/>
        </w:rPr>
      </w:pPr>
      <w:r w:rsidRPr="00DC2BA7">
        <w:rPr>
          <w:sz w:val="22"/>
          <w:szCs w:val="22"/>
          <w:lang w:val="sv-SE"/>
        </w:rPr>
        <w:t xml:space="preserve">Utsättning av </w:t>
      </w:r>
      <w:r w:rsidR="00FB594A">
        <w:rPr>
          <w:sz w:val="22"/>
          <w:szCs w:val="22"/>
          <w:lang w:val="sv-SE"/>
        </w:rPr>
        <w:t>behandling</w:t>
      </w:r>
      <w:r w:rsidRPr="00DC2BA7">
        <w:rPr>
          <w:sz w:val="22"/>
          <w:szCs w:val="22"/>
          <w:lang w:val="sv-SE"/>
        </w:rPr>
        <w:t xml:space="preserve"> leder i allmänhet till återgång till förhöjda nivåer av fritt IgE och tillhörande symtom. De totala IgE-nivåerna är förhöjda under behandlingen och är fortsatt förhöjda i upp till ett år efter avslutad behandling. Därför kan inte förnyade analyser av IgE-värdena under behandling </w:t>
      </w:r>
      <w:r w:rsidRPr="00DC2BA7">
        <w:rPr>
          <w:sz w:val="22"/>
          <w:szCs w:val="22"/>
          <w:lang w:val="sv-SE"/>
        </w:rPr>
        <w:lastRenderedPageBreak/>
        <w:t xml:space="preserve">användas som vägledning för dosbestämning. Dosbestämning efter behandlingsavbrott under kortare tid än ett år skall baseras på de IgE-nivåer i serum som uppmättes vid den initiala dosbestämningen. Förnyad analys av totalnivåerna av serum-IgE kan utföras för dosbestämning i de fall behandlingen </w:t>
      </w:r>
      <w:r w:rsidR="00777DE9" w:rsidRPr="00DC2BA7">
        <w:rPr>
          <w:sz w:val="22"/>
          <w:szCs w:val="22"/>
          <w:lang w:val="sv-SE"/>
        </w:rPr>
        <w:t>varit avbruten</w:t>
      </w:r>
      <w:r w:rsidRPr="00DC2BA7">
        <w:rPr>
          <w:sz w:val="22"/>
          <w:szCs w:val="22"/>
          <w:lang w:val="sv-SE"/>
        </w:rPr>
        <w:t xml:space="preserve"> i ett år eller längre.</w:t>
      </w:r>
    </w:p>
    <w:p w14:paraId="0BBC4B7C" w14:textId="77777777" w:rsidR="000B617C" w:rsidRPr="00DC2BA7" w:rsidRDefault="000B617C" w:rsidP="00B057AB">
      <w:pPr>
        <w:pStyle w:val="Char2"/>
        <w:widowControl w:val="0"/>
        <w:spacing w:before="0"/>
        <w:jc w:val="left"/>
        <w:rPr>
          <w:sz w:val="22"/>
          <w:szCs w:val="22"/>
          <w:lang w:val="sv-SE"/>
        </w:rPr>
      </w:pPr>
    </w:p>
    <w:p w14:paraId="51A88772" w14:textId="77777777" w:rsidR="000B617C" w:rsidRPr="00DC2BA7" w:rsidRDefault="00B60735" w:rsidP="00B057AB">
      <w:pPr>
        <w:pStyle w:val="Char2"/>
        <w:widowControl w:val="0"/>
        <w:spacing w:before="0"/>
        <w:jc w:val="left"/>
        <w:rPr>
          <w:sz w:val="22"/>
          <w:szCs w:val="22"/>
          <w:lang w:val="sv-SE"/>
        </w:rPr>
      </w:pPr>
      <w:r w:rsidRPr="00DC2BA7">
        <w:rPr>
          <w:sz w:val="22"/>
          <w:szCs w:val="22"/>
          <w:lang w:val="sv-SE"/>
        </w:rPr>
        <w:t xml:space="preserve">Dosen skall justeras vid betydande förändringar av kroppsvikten (se </w:t>
      </w:r>
      <w:r w:rsidR="006E2067" w:rsidRPr="00DC2BA7">
        <w:rPr>
          <w:sz w:val="22"/>
          <w:szCs w:val="22"/>
          <w:lang w:val="sv-SE"/>
        </w:rPr>
        <w:t>t</w:t>
      </w:r>
      <w:r w:rsidRPr="00DC2BA7">
        <w:rPr>
          <w:sz w:val="22"/>
          <w:szCs w:val="22"/>
          <w:lang w:val="sv-SE"/>
        </w:rPr>
        <w:t>abell 2 och 3).</w:t>
      </w:r>
    </w:p>
    <w:p w14:paraId="4961117B" w14:textId="77777777" w:rsidR="00065A97" w:rsidRPr="00DC2BA7" w:rsidRDefault="00065A97" w:rsidP="00B057AB">
      <w:pPr>
        <w:pStyle w:val="Char2"/>
        <w:widowControl w:val="0"/>
        <w:spacing w:before="0"/>
        <w:jc w:val="left"/>
        <w:rPr>
          <w:sz w:val="22"/>
          <w:szCs w:val="22"/>
          <w:lang w:val="sv-SE"/>
        </w:rPr>
      </w:pPr>
    </w:p>
    <w:p w14:paraId="2BE87932" w14:textId="77777777" w:rsidR="00AC1647" w:rsidRPr="00DC2BA7" w:rsidRDefault="00B60735" w:rsidP="00B057AB">
      <w:pPr>
        <w:pStyle w:val="Char2"/>
        <w:keepNext/>
        <w:spacing w:before="0"/>
        <w:jc w:val="left"/>
        <w:rPr>
          <w:i/>
          <w:sz w:val="22"/>
          <w:szCs w:val="22"/>
          <w:u w:val="single"/>
          <w:lang w:val="sv-SE"/>
        </w:rPr>
      </w:pPr>
      <w:r w:rsidRPr="00DC2BA7">
        <w:rPr>
          <w:i/>
          <w:sz w:val="22"/>
          <w:szCs w:val="22"/>
          <w:u w:val="single"/>
          <w:lang w:val="sv-SE"/>
        </w:rPr>
        <w:t>Speciella patientpopulationer</w:t>
      </w:r>
    </w:p>
    <w:p w14:paraId="107E4105" w14:textId="77777777" w:rsidR="00AC1647" w:rsidRPr="00DC2BA7" w:rsidRDefault="00B60735" w:rsidP="00B057AB">
      <w:pPr>
        <w:keepNext/>
        <w:widowControl w:val="0"/>
        <w:spacing w:line="240" w:lineRule="auto"/>
        <w:rPr>
          <w:i/>
          <w:lang w:val="sv-SE"/>
        </w:rPr>
      </w:pPr>
      <w:r w:rsidRPr="00DC2BA7">
        <w:rPr>
          <w:i/>
          <w:lang w:val="sv-SE"/>
        </w:rPr>
        <w:t>Äldre (över 65 år)</w:t>
      </w:r>
    </w:p>
    <w:p w14:paraId="569105BA" w14:textId="5F8DF7D4" w:rsidR="00AC1647" w:rsidRPr="00DC2BA7" w:rsidRDefault="00B60735" w:rsidP="00B057AB">
      <w:pPr>
        <w:pStyle w:val="Char2"/>
        <w:widowControl w:val="0"/>
        <w:spacing w:before="0"/>
        <w:jc w:val="left"/>
        <w:rPr>
          <w:sz w:val="22"/>
          <w:szCs w:val="22"/>
          <w:lang w:val="sv-SE"/>
        </w:rPr>
      </w:pPr>
      <w:r w:rsidRPr="00DC2BA7">
        <w:rPr>
          <w:sz w:val="22"/>
          <w:szCs w:val="22"/>
          <w:lang w:val="sv-SE"/>
        </w:rPr>
        <w:t xml:space="preserve">Tillgängliga data avseende behandling av personer över 65 års ålder med </w:t>
      </w:r>
      <w:r w:rsidR="00FB594A">
        <w:rPr>
          <w:sz w:val="22"/>
          <w:szCs w:val="22"/>
          <w:lang w:val="sv-SE"/>
        </w:rPr>
        <w:t>omalizumab</w:t>
      </w:r>
      <w:r w:rsidRPr="00DC2BA7">
        <w:rPr>
          <w:sz w:val="22"/>
          <w:szCs w:val="22"/>
          <w:lang w:val="sv-SE"/>
        </w:rPr>
        <w:t xml:space="preserve"> är begränsade, men det finns inget som talar för att äldre patienter behöver annan dos än yngre vuxna patienter.</w:t>
      </w:r>
    </w:p>
    <w:p w14:paraId="14959128" w14:textId="77777777" w:rsidR="000B617C" w:rsidRPr="00DC2BA7" w:rsidRDefault="000B617C" w:rsidP="00B057AB">
      <w:pPr>
        <w:pStyle w:val="Text"/>
        <w:widowControl w:val="0"/>
        <w:spacing w:before="0"/>
        <w:jc w:val="left"/>
        <w:rPr>
          <w:sz w:val="22"/>
          <w:u w:val="single"/>
          <w:lang w:val="sv-SE"/>
        </w:rPr>
      </w:pPr>
    </w:p>
    <w:p w14:paraId="48EE642D" w14:textId="77777777" w:rsidR="00AC1647" w:rsidRPr="00DC2BA7" w:rsidRDefault="00B60735" w:rsidP="00B057AB">
      <w:pPr>
        <w:pStyle w:val="Char2"/>
        <w:keepNext/>
        <w:spacing w:before="0"/>
        <w:jc w:val="left"/>
        <w:rPr>
          <w:i/>
          <w:sz w:val="22"/>
          <w:szCs w:val="22"/>
          <w:lang w:val="sv-SE"/>
        </w:rPr>
      </w:pPr>
      <w:r w:rsidRPr="00DC2BA7">
        <w:rPr>
          <w:i/>
          <w:sz w:val="22"/>
          <w:szCs w:val="22"/>
          <w:lang w:val="sv-SE"/>
        </w:rPr>
        <w:t>Nedsatt njur- eller leverfunktion</w:t>
      </w:r>
    </w:p>
    <w:p w14:paraId="7C85F879" w14:textId="3CED4716" w:rsidR="00AC1647" w:rsidRPr="00DC2BA7" w:rsidRDefault="00B60735" w:rsidP="00B057AB">
      <w:pPr>
        <w:pStyle w:val="Char2"/>
        <w:spacing w:before="0"/>
        <w:jc w:val="left"/>
        <w:rPr>
          <w:sz w:val="22"/>
          <w:szCs w:val="22"/>
          <w:lang w:val="sv-SE"/>
        </w:rPr>
      </w:pPr>
      <w:r w:rsidRPr="00DC2BA7">
        <w:rPr>
          <w:sz w:val="22"/>
          <w:szCs w:val="22"/>
          <w:lang w:val="sv-SE"/>
        </w:rPr>
        <w:t xml:space="preserve">Inga studier har genomförts för att studera farmakokinetiken av </w:t>
      </w:r>
      <w:r w:rsidR="00FB594A">
        <w:rPr>
          <w:sz w:val="22"/>
          <w:szCs w:val="22"/>
          <w:lang w:val="sv-SE"/>
        </w:rPr>
        <w:t>omalizumab</w:t>
      </w:r>
      <w:r w:rsidRPr="00DC2BA7">
        <w:rPr>
          <w:sz w:val="22"/>
          <w:szCs w:val="22"/>
          <w:lang w:val="sv-SE"/>
        </w:rPr>
        <w:t xml:space="preserve"> hos patienter med nedsatt njur- eller leverfunktion. Eftersom clearance av omalizumab vid kliniska doser domineras av det retikuloendoteliala systemet (RES) torde det inte påverkas av nedsatt njur- eller leversjukdom. Trots att ingen dosjustering rekommenderas för dessa patienter skall </w:t>
      </w:r>
      <w:r w:rsidR="00FB594A">
        <w:rPr>
          <w:sz w:val="22"/>
          <w:szCs w:val="22"/>
          <w:lang w:val="sv-SE"/>
        </w:rPr>
        <w:t>omalizumab</w:t>
      </w:r>
      <w:r w:rsidRPr="00DC2BA7">
        <w:rPr>
          <w:sz w:val="22"/>
          <w:szCs w:val="22"/>
          <w:lang w:val="sv-SE"/>
        </w:rPr>
        <w:t xml:space="preserve"> administreras med försiktighet (se avsnitt</w:t>
      </w:r>
      <w:r w:rsidR="006E2067" w:rsidRPr="00DC2BA7">
        <w:rPr>
          <w:sz w:val="22"/>
          <w:szCs w:val="22"/>
          <w:lang w:val="sv-SE"/>
        </w:rPr>
        <w:t> </w:t>
      </w:r>
      <w:r w:rsidRPr="00DC2BA7">
        <w:rPr>
          <w:sz w:val="22"/>
          <w:szCs w:val="22"/>
          <w:lang w:val="sv-SE"/>
        </w:rPr>
        <w:t>4.4).</w:t>
      </w:r>
    </w:p>
    <w:p w14:paraId="3A9A29E7" w14:textId="77777777" w:rsidR="00AC1647" w:rsidRPr="0034227B" w:rsidRDefault="00AC1647" w:rsidP="00B057AB">
      <w:pPr>
        <w:pStyle w:val="Text"/>
        <w:widowControl w:val="0"/>
        <w:spacing w:before="0"/>
        <w:jc w:val="left"/>
        <w:rPr>
          <w:sz w:val="22"/>
          <w:u w:val="single"/>
          <w:lang w:val="sv-SE"/>
        </w:rPr>
      </w:pPr>
    </w:p>
    <w:p w14:paraId="474644C8" w14:textId="77777777" w:rsidR="00AC1647" w:rsidRPr="0034227B" w:rsidRDefault="00B60735" w:rsidP="00B057AB">
      <w:pPr>
        <w:keepNext/>
        <w:widowControl w:val="0"/>
        <w:spacing w:line="240" w:lineRule="auto"/>
        <w:rPr>
          <w:i/>
          <w:lang w:val="sv-SE"/>
        </w:rPr>
      </w:pPr>
      <w:r w:rsidRPr="0034227B">
        <w:rPr>
          <w:i/>
          <w:lang w:val="sv-SE"/>
        </w:rPr>
        <w:t>Pediatrisk population</w:t>
      </w:r>
    </w:p>
    <w:p w14:paraId="6DC97988" w14:textId="75CCF746" w:rsidR="00AC1647" w:rsidRPr="0034227B" w:rsidRDefault="00B60735" w:rsidP="00B057AB">
      <w:pPr>
        <w:widowControl w:val="0"/>
        <w:spacing w:line="240" w:lineRule="auto"/>
        <w:rPr>
          <w:lang w:val="sv-SE"/>
        </w:rPr>
      </w:pPr>
      <w:r w:rsidRPr="0034227B">
        <w:rPr>
          <w:lang w:val="sv-SE"/>
        </w:rPr>
        <w:t xml:space="preserve">Vid allergisk astma har säkerhet och effekt för </w:t>
      </w:r>
      <w:r w:rsidR="00FB594A" w:rsidRPr="0034227B">
        <w:rPr>
          <w:lang w:val="sv-SE"/>
        </w:rPr>
        <w:t>omalizumab</w:t>
      </w:r>
      <w:r w:rsidRPr="0034227B">
        <w:rPr>
          <w:lang w:val="sv-SE"/>
        </w:rPr>
        <w:t xml:space="preserve"> hos patienter under 6 år inte fastställts. Inga data finns tillgängliga.</w:t>
      </w:r>
    </w:p>
    <w:p w14:paraId="65483E2E" w14:textId="77777777" w:rsidR="00E21D06" w:rsidRPr="0034227B" w:rsidRDefault="00E21D06" w:rsidP="00B057AB">
      <w:pPr>
        <w:widowControl w:val="0"/>
        <w:spacing w:line="240" w:lineRule="auto"/>
        <w:rPr>
          <w:u w:val="single"/>
          <w:lang w:val="sv-SE"/>
        </w:rPr>
      </w:pPr>
    </w:p>
    <w:p w14:paraId="1F865A95" w14:textId="533721EE" w:rsidR="00E21D06" w:rsidRPr="0034227B" w:rsidRDefault="00B60735" w:rsidP="00B057AB">
      <w:pPr>
        <w:pStyle w:val="Char2"/>
        <w:widowControl w:val="0"/>
        <w:spacing w:before="0"/>
        <w:jc w:val="left"/>
        <w:rPr>
          <w:sz w:val="22"/>
          <w:szCs w:val="22"/>
          <w:lang w:val="sv-SE"/>
        </w:rPr>
      </w:pPr>
      <w:r w:rsidRPr="0034227B">
        <w:rPr>
          <w:sz w:val="22"/>
          <w:szCs w:val="22"/>
          <w:lang w:val="sv-SE"/>
        </w:rPr>
        <w:t xml:space="preserve">Vid kronisk rinosinuit med näspolyper har säkerhet och effekt för </w:t>
      </w:r>
      <w:r w:rsidR="00FB594A" w:rsidRPr="0034227B">
        <w:rPr>
          <w:sz w:val="22"/>
          <w:szCs w:val="22"/>
          <w:lang w:val="sv-SE"/>
        </w:rPr>
        <w:t>omalizumab</w:t>
      </w:r>
      <w:r w:rsidRPr="0034227B">
        <w:rPr>
          <w:sz w:val="22"/>
          <w:szCs w:val="22"/>
          <w:lang w:val="sv-SE"/>
        </w:rPr>
        <w:t xml:space="preserve"> hos patienter under 18 år inte fastställts.</w:t>
      </w:r>
      <w:r w:rsidR="00FB594A" w:rsidRPr="0034227B">
        <w:rPr>
          <w:sz w:val="22"/>
          <w:szCs w:val="22"/>
          <w:lang w:val="sv-SE"/>
        </w:rPr>
        <w:t xml:space="preserve"> Inga data finns tillgängliga.</w:t>
      </w:r>
    </w:p>
    <w:p w14:paraId="004DC0E0" w14:textId="77777777" w:rsidR="00AC1647" w:rsidRPr="0034227B" w:rsidRDefault="00AC1647" w:rsidP="00B057AB">
      <w:pPr>
        <w:pStyle w:val="Text"/>
        <w:widowControl w:val="0"/>
        <w:spacing w:before="0"/>
        <w:jc w:val="left"/>
        <w:rPr>
          <w:sz w:val="22"/>
          <w:u w:val="single"/>
          <w:lang w:val="sv-SE"/>
        </w:rPr>
      </w:pPr>
    </w:p>
    <w:p w14:paraId="41ED1470" w14:textId="77777777" w:rsidR="004F366B" w:rsidRPr="0034227B" w:rsidRDefault="00B60735" w:rsidP="00B057AB">
      <w:pPr>
        <w:pStyle w:val="Text"/>
        <w:keepNext/>
        <w:widowControl w:val="0"/>
        <w:spacing w:before="0"/>
        <w:jc w:val="left"/>
        <w:rPr>
          <w:sz w:val="22"/>
          <w:u w:val="single"/>
          <w:lang w:val="sv-SE"/>
        </w:rPr>
      </w:pPr>
      <w:r w:rsidRPr="0034227B">
        <w:rPr>
          <w:sz w:val="22"/>
          <w:u w:val="single"/>
          <w:lang w:val="sv-SE"/>
        </w:rPr>
        <w:t>Administrering</w:t>
      </w:r>
      <w:r w:rsidR="000B617C" w:rsidRPr="0034227B">
        <w:rPr>
          <w:sz w:val="22"/>
          <w:u w:val="single"/>
          <w:lang w:val="sv-SE"/>
        </w:rPr>
        <w:t>ssätt</w:t>
      </w:r>
    </w:p>
    <w:p w14:paraId="3F35D5F8" w14:textId="77777777" w:rsidR="00893BC4" w:rsidRPr="0034227B" w:rsidRDefault="00893BC4" w:rsidP="00B057AB">
      <w:pPr>
        <w:pStyle w:val="Text"/>
        <w:keepNext/>
        <w:widowControl w:val="0"/>
        <w:spacing w:before="0"/>
        <w:jc w:val="left"/>
        <w:rPr>
          <w:bCs/>
          <w:sz w:val="22"/>
          <w:lang w:val="sv-SE"/>
        </w:rPr>
      </w:pPr>
    </w:p>
    <w:p w14:paraId="0F5E65AF" w14:textId="051D77B7" w:rsidR="004F366B" w:rsidRPr="0034227B" w:rsidRDefault="00B60735" w:rsidP="00B057AB">
      <w:pPr>
        <w:pStyle w:val="Char2"/>
        <w:spacing w:before="0"/>
        <w:jc w:val="left"/>
        <w:rPr>
          <w:sz w:val="22"/>
          <w:szCs w:val="22"/>
          <w:lang w:val="sv-SE"/>
        </w:rPr>
      </w:pPr>
      <w:r w:rsidRPr="0034227B">
        <w:rPr>
          <w:sz w:val="22"/>
          <w:szCs w:val="22"/>
          <w:lang w:val="sv-SE"/>
        </w:rPr>
        <w:t xml:space="preserve">Enbart för subkutan administrering. </w:t>
      </w:r>
      <w:r w:rsidR="00FB594A" w:rsidRPr="0034227B">
        <w:rPr>
          <w:sz w:val="22"/>
          <w:szCs w:val="22"/>
          <w:lang w:val="sv-SE"/>
        </w:rPr>
        <w:t>Omalizumab</w:t>
      </w:r>
      <w:r w:rsidR="00556BBA" w:rsidRPr="0034227B">
        <w:rPr>
          <w:sz w:val="22"/>
          <w:szCs w:val="22"/>
          <w:lang w:val="sv-SE"/>
        </w:rPr>
        <w:t xml:space="preserve"> får inte a</w:t>
      </w:r>
      <w:r w:rsidRPr="0034227B">
        <w:rPr>
          <w:sz w:val="22"/>
          <w:szCs w:val="22"/>
          <w:lang w:val="sv-SE"/>
        </w:rPr>
        <w:t>dministrera</w:t>
      </w:r>
      <w:r w:rsidR="00556BBA" w:rsidRPr="0034227B">
        <w:rPr>
          <w:sz w:val="22"/>
          <w:szCs w:val="22"/>
          <w:lang w:val="sv-SE"/>
        </w:rPr>
        <w:t>s</w:t>
      </w:r>
      <w:r w:rsidRPr="0034227B">
        <w:rPr>
          <w:sz w:val="22"/>
          <w:szCs w:val="22"/>
          <w:lang w:val="sv-SE"/>
        </w:rPr>
        <w:t xml:space="preserve"> intravenöst eller intramuskulärt.</w:t>
      </w:r>
    </w:p>
    <w:p w14:paraId="336FB534" w14:textId="77777777" w:rsidR="00FB594A" w:rsidRPr="0034227B" w:rsidRDefault="00FB594A" w:rsidP="00B057AB">
      <w:pPr>
        <w:pStyle w:val="Char2"/>
        <w:spacing w:before="0"/>
        <w:jc w:val="left"/>
        <w:rPr>
          <w:sz w:val="22"/>
          <w:szCs w:val="22"/>
          <w:lang w:val="sv-SE"/>
        </w:rPr>
      </w:pPr>
    </w:p>
    <w:p w14:paraId="5F87626E" w14:textId="56864932" w:rsidR="00FB594A" w:rsidRPr="0034227B" w:rsidRDefault="00B60735" w:rsidP="00B057AB">
      <w:pPr>
        <w:pStyle w:val="Char2"/>
        <w:spacing w:before="0"/>
        <w:jc w:val="left"/>
        <w:rPr>
          <w:sz w:val="22"/>
          <w:szCs w:val="22"/>
          <w:lang w:val="sv-SE"/>
        </w:rPr>
      </w:pPr>
      <w:r w:rsidRPr="0034227B">
        <w:rPr>
          <w:bCs/>
          <w:sz w:val="22"/>
          <w:szCs w:val="22"/>
          <w:lang w:val="sv-SE"/>
        </w:rPr>
        <w:t>Xolair 300 mg förfylld spruta och alla styrkor av Xolair förfylld</w:t>
      </w:r>
      <w:r w:rsidR="00662E57">
        <w:rPr>
          <w:bCs/>
          <w:sz w:val="22"/>
          <w:szCs w:val="22"/>
          <w:lang w:val="sv-SE"/>
        </w:rPr>
        <w:t xml:space="preserve"> </w:t>
      </w:r>
      <w:r w:rsidR="00662E57">
        <w:rPr>
          <w:sz w:val="22"/>
          <w:lang w:val="sv-SE"/>
        </w:rPr>
        <w:t>injektions</w:t>
      </w:r>
      <w:r w:rsidRPr="0034227B">
        <w:rPr>
          <w:bCs/>
          <w:sz w:val="22"/>
          <w:szCs w:val="22"/>
          <w:lang w:val="sv-SE"/>
        </w:rPr>
        <w:t>penna är inte avsedda att användas hos patienter &lt;12</w:t>
      </w:r>
      <w:r w:rsidR="004A1004" w:rsidRPr="0034227B">
        <w:rPr>
          <w:bCs/>
          <w:sz w:val="22"/>
          <w:szCs w:val="22"/>
          <w:lang w:val="sv-SE"/>
        </w:rPr>
        <w:t> </w:t>
      </w:r>
      <w:r w:rsidRPr="0034227B">
        <w:rPr>
          <w:bCs/>
          <w:sz w:val="22"/>
          <w:szCs w:val="22"/>
          <w:lang w:val="sv-SE"/>
        </w:rPr>
        <w:t>års ålder. Xolair 75 mg förfylld spruta och Xolair 150 mg förfylld spruta kan användas hos barn 6 till 11 år med allergisk astma.</w:t>
      </w:r>
    </w:p>
    <w:p w14:paraId="67D80E4B" w14:textId="77777777" w:rsidR="00FB594A" w:rsidRPr="0034227B" w:rsidRDefault="00FB594A" w:rsidP="00B057AB">
      <w:pPr>
        <w:pStyle w:val="Char2"/>
        <w:spacing w:before="0"/>
        <w:jc w:val="left"/>
        <w:rPr>
          <w:sz w:val="22"/>
          <w:szCs w:val="22"/>
          <w:lang w:val="sv-SE"/>
        </w:rPr>
      </w:pPr>
    </w:p>
    <w:p w14:paraId="66A94882" w14:textId="0513D027" w:rsidR="005E44C6" w:rsidRPr="0034227B" w:rsidRDefault="00FB594A" w:rsidP="00B057AB">
      <w:pPr>
        <w:pStyle w:val="Char2"/>
        <w:spacing w:before="0"/>
        <w:jc w:val="left"/>
        <w:rPr>
          <w:sz w:val="22"/>
          <w:szCs w:val="22"/>
          <w:lang w:val="sv-SE"/>
        </w:rPr>
      </w:pPr>
      <w:r w:rsidRPr="0034227B">
        <w:rPr>
          <w:bCs/>
          <w:sz w:val="22"/>
          <w:szCs w:val="22"/>
          <w:lang w:val="sv-SE"/>
        </w:rPr>
        <w:t>Om mer än en injektion krävs för att uppnå önskad dos</w:t>
      </w:r>
      <w:r w:rsidR="0034227B" w:rsidRPr="0034227B">
        <w:rPr>
          <w:sz w:val="22"/>
          <w:szCs w:val="22"/>
          <w:lang w:val="sv-SE"/>
        </w:rPr>
        <w:t xml:space="preserve"> </w:t>
      </w:r>
      <w:r w:rsidR="00770F75" w:rsidRPr="0034227B">
        <w:rPr>
          <w:sz w:val="22"/>
          <w:szCs w:val="22"/>
          <w:lang w:val="sv-SE"/>
        </w:rPr>
        <w:t>s</w:t>
      </w:r>
      <w:r w:rsidR="00B60735" w:rsidRPr="0034227B">
        <w:rPr>
          <w:sz w:val="22"/>
          <w:szCs w:val="22"/>
          <w:lang w:val="sv-SE"/>
        </w:rPr>
        <w:t>ka</w:t>
      </w:r>
      <w:r w:rsidRPr="0034227B">
        <w:rPr>
          <w:sz w:val="22"/>
          <w:szCs w:val="22"/>
          <w:lang w:val="sv-SE"/>
        </w:rPr>
        <w:t xml:space="preserve"> injektionerna</w:t>
      </w:r>
      <w:r w:rsidR="00B60735" w:rsidRPr="0034227B">
        <w:rPr>
          <w:sz w:val="22"/>
          <w:szCs w:val="22"/>
          <w:lang w:val="sv-SE"/>
        </w:rPr>
        <w:t xml:space="preserve"> delas upp på två eller fler injektionsställen</w:t>
      </w:r>
      <w:r w:rsidRPr="0034227B">
        <w:rPr>
          <w:sz w:val="22"/>
          <w:szCs w:val="22"/>
          <w:lang w:val="sv-SE"/>
        </w:rPr>
        <w:t xml:space="preserve"> (Tabell 1)</w:t>
      </w:r>
      <w:r w:rsidR="00B60735" w:rsidRPr="0034227B">
        <w:rPr>
          <w:sz w:val="22"/>
          <w:szCs w:val="22"/>
          <w:lang w:val="sv-SE"/>
        </w:rPr>
        <w:t>.</w:t>
      </w:r>
    </w:p>
    <w:p w14:paraId="074F8756" w14:textId="77777777" w:rsidR="005E44C6" w:rsidRPr="0034227B" w:rsidRDefault="005E44C6" w:rsidP="00B057AB">
      <w:pPr>
        <w:pStyle w:val="Char2"/>
        <w:spacing w:before="0"/>
        <w:jc w:val="left"/>
        <w:rPr>
          <w:sz w:val="22"/>
          <w:szCs w:val="22"/>
          <w:lang w:val="sv-SE"/>
        </w:rPr>
      </w:pPr>
    </w:p>
    <w:p w14:paraId="11079522" w14:textId="77777777" w:rsidR="00556BBA" w:rsidRPr="00DC2BA7" w:rsidRDefault="00B60735" w:rsidP="00B057AB">
      <w:pPr>
        <w:pStyle w:val="Char2"/>
        <w:spacing w:before="0"/>
        <w:jc w:val="left"/>
        <w:rPr>
          <w:sz w:val="22"/>
          <w:szCs w:val="22"/>
          <w:lang w:val="sv-SE"/>
        </w:rPr>
      </w:pPr>
      <w:r w:rsidRPr="00DC2BA7">
        <w:rPr>
          <w:sz w:val="22"/>
          <w:szCs w:val="22"/>
          <w:lang w:val="sv-SE"/>
        </w:rPr>
        <w:t>Patienter utan anamnes på anafylaxi kan själv eller</w:t>
      </w:r>
      <w:r w:rsidR="00545D23" w:rsidRPr="00DC2BA7">
        <w:rPr>
          <w:sz w:val="22"/>
          <w:szCs w:val="22"/>
          <w:lang w:val="sv-SE"/>
        </w:rPr>
        <w:t xml:space="preserve"> med hjälp av en</w:t>
      </w:r>
      <w:r w:rsidR="00B30FB3" w:rsidRPr="00DC2BA7">
        <w:rPr>
          <w:sz w:val="22"/>
          <w:szCs w:val="22"/>
          <w:lang w:val="sv-SE"/>
        </w:rPr>
        <w:t xml:space="preserve"> annan person </w:t>
      </w:r>
      <w:r w:rsidR="006C2B04" w:rsidRPr="00DC2BA7">
        <w:rPr>
          <w:sz w:val="22"/>
          <w:szCs w:val="22"/>
          <w:lang w:val="sv-SE"/>
        </w:rPr>
        <w:t>(t </w:t>
      </w:r>
      <w:r w:rsidR="00B30FB3" w:rsidRPr="00DC2BA7">
        <w:rPr>
          <w:sz w:val="22"/>
          <w:szCs w:val="22"/>
          <w:lang w:val="sv-SE"/>
        </w:rPr>
        <w:t xml:space="preserve">ex anhörig) </w:t>
      </w:r>
      <w:r w:rsidR="000A5A96" w:rsidRPr="00DC2BA7">
        <w:rPr>
          <w:sz w:val="22"/>
          <w:szCs w:val="22"/>
          <w:lang w:val="sv-SE"/>
        </w:rPr>
        <w:t>administrera</w:t>
      </w:r>
      <w:r w:rsidRPr="00DC2BA7">
        <w:rPr>
          <w:sz w:val="22"/>
          <w:szCs w:val="22"/>
          <w:lang w:val="sv-SE"/>
        </w:rPr>
        <w:t xml:space="preserve"> Xolair från </w:t>
      </w:r>
      <w:r w:rsidR="00545D23" w:rsidRPr="00DC2BA7">
        <w:rPr>
          <w:sz w:val="22"/>
          <w:szCs w:val="22"/>
          <w:lang w:val="sv-SE"/>
        </w:rPr>
        <w:t xml:space="preserve">och med </w:t>
      </w:r>
      <w:r w:rsidRPr="00DC2BA7">
        <w:rPr>
          <w:sz w:val="22"/>
          <w:szCs w:val="22"/>
          <w:lang w:val="sv-SE"/>
        </w:rPr>
        <w:t xml:space="preserve">den 4:e dosen om behandlande läkare </w:t>
      </w:r>
      <w:r w:rsidR="009E3379" w:rsidRPr="00DC2BA7">
        <w:rPr>
          <w:sz w:val="22"/>
          <w:szCs w:val="22"/>
          <w:lang w:val="sv-SE"/>
        </w:rPr>
        <w:t>bedömer</w:t>
      </w:r>
      <w:r w:rsidRPr="00DC2BA7">
        <w:rPr>
          <w:sz w:val="22"/>
          <w:szCs w:val="22"/>
          <w:lang w:val="sv-SE"/>
        </w:rPr>
        <w:t xml:space="preserve"> detta lämpligt (se avsnitt 4.4). Patienten </w:t>
      </w:r>
      <w:r w:rsidR="00B30FB3" w:rsidRPr="00DC2BA7">
        <w:rPr>
          <w:sz w:val="22"/>
          <w:szCs w:val="22"/>
          <w:lang w:val="sv-SE"/>
        </w:rPr>
        <w:t>och</w:t>
      </w:r>
      <w:r w:rsidRPr="00DC2BA7">
        <w:rPr>
          <w:sz w:val="22"/>
          <w:szCs w:val="22"/>
          <w:lang w:val="sv-SE"/>
        </w:rPr>
        <w:t xml:space="preserve"> </w:t>
      </w:r>
      <w:r w:rsidR="00B30FB3" w:rsidRPr="00DC2BA7">
        <w:rPr>
          <w:sz w:val="22"/>
          <w:szCs w:val="22"/>
          <w:lang w:val="sv-SE"/>
        </w:rPr>
        <w:t xml:space="preserve">den som ger injektionen </w:t>
      </w:r>
      <w:r w:rsidRPr="00DC2BA7">
        <w:rPr>
          <w:sz w:val="22"/>
          <w:szCs w:val="22"/>
          <w:lang w:val="sv-SE"/>
        </w:rPr>
        <w:t xml:space="preserve">måste </w:t>
      </w:r>
      <w:r w:rsidR="0091440E" w:rsidRPr="00DC2BA7">
        <w:rPr>
          <w:sz w:val="22"/>
          <w:szCs w:val="22"/>
          <w:lang w:val="sv-SE"/>
        </w:rPr>
        <w:t>utbilda</w:t>
      </w:r>
      <w:r w:rsidRPr="00DC2BA7">
        <w:rPr>
          <w:sz w:val="22"/>
          <w:szCs w:val="22"/>
          <w:lang w:val="sv-SE"/>
        </w:rPr>
        <w:t xml:space="preserve">s i rätt injektionsteknik och </w:t>
      </w:r>
      <w:r w:rsidR="009E3379" w:rsidRPr="00DC2BA7">
        <w:rPr>
          <w:sz w:val="22"/>
          <w:szCs w:val="22"/>
          <w:lang w:val="sv-SE"/>
        </w:rPr>
        <w:t>lära sig</w:t>
      </w:r>
      <w:r w:rsidRPr="00DC2BA7">
        <w:rPr>
          <w:sz w:val="22"/>
          <w:szCs w:val="22"/>
          <w:lang w:val="sv-SE"/>
        </w:rPr>
        <w:t xml:space="preserve"> </w:t>
      </w:r>
      <w:r w:rsidR="00545D23" w:rsidRPr="00DC2BA7">
        <w:rPr>
          <w:sz w:val="22"/>
          <w:szCs w:val="22"/>
          <w:lang w:val="sv-SE"/>
        </w:rPr>
        <w:t xml:space="preserve">känna igen </w:t>
      </w:r>
      <w:r w:rsidRPr="00DC2BA7">
        <w:rPr>
          <w:sz w:val="22"/>
          <w:szCs w:val="22"/>
          <w:lang w:val="sv-SE"/>
        </w:rPr>
        <w:t>tidiga tecken och symtom på allvarliga allergiska reaktioner.</w:t>
      </w:r>
    </w:p>
    <w:p w14:paraId="6AF0F73D" w14:textId="77777777" w:rsidR="00556BBA" w:rsidRPr="00DC2BA7" w:rsidRDefault="00556BBA" w:rsidP="00B057AB">
      <w:pPr>
        <w:pStyle w:val="Char2"/>
        <w:spacing w:before="0"/>
        <w:jc w:val="left"/>
        <w:rPr>
          <w:sz w:val="22"/>
          <w:szCs w:val="22"/>
          <w:lang w:val="sv-SE"/>
        </w:rPr>
      </w:pPr>
    </w:p>
    <w:p w14:paraId="3949E0B6" w14:textId="77777777" w:rsidR="004F366B" w:rsidRPr="00DC2BA7" w:rsidRDefault="00B60735" w:rsidP="00B057AB">
      <w:pPr>
        <w:pStyle w:val="Char2"/>
        <w:spacing w:before="0"/>
        <w:jc w:val="left"/>
        <w:rPr>
          <w:sz w:val="22"/>
          <w:szCs w:val="22"/>
          <w:lang w:val="sv-SE"/>
        </w:rPr>
      </w:pPr>
      <w:r w:rsidRPr="00DC2BA7">
        <w:rPr>
          <w:sz w:val="22"/>
          <w:szCs w:val="22"/>
          <w:lang w:val="sv-SE"/>
        </w:rPr>
        <w:t>Den som injicerar</w:t>
      </w:r>
      <w:r w:rsidR="00556BBA" w:rsidRPr="00DC2BA7">
        <w:rPr>
          <w:sz w:val="22"/>
          <w:szCs w:val="22"/>
          <w:lang w:val="sv-SE"/>
        </w:rPr>
        <w:t xml:space="preserve"> </w:t>
      </w:r>
      <w:r w:rsidR="0091440E" w:rsidRPr="00DC2BA7">
        <w:rPr>
          <w:sz w:val="22"/>
          <w:szCs w:val="22"/>
          <w:lang w:val="sv-SE"/>
        </w:rPr>
        <w:t>ska</w:t>
      </w:r>
      <w:r w:rsidR="00556BBA" w:rsidRPr="00DC2BA7">
        <w:rPr>
          <w:sz w:val="22"/>
          <w:szCs w:val="22"/>
          <w:lang w:val="sv-SE"/>
        </w:rPr>
        <w:t xml:space="preserve"> instrueras att injicera </w:t>
      </w:r>
      <w:r w:rsidR="00545D23" w:rsidRPr="00DC2BA7">
        <w:rPr>
          <w:sz w:val="22"/>
          <w:szCs w:val="22"/>
          <w:lang w:val="sv-SE"/>
        </w:rPr>
        <w:t>hela mängden</w:t>
      </w:r>
      <w:r w:rsidR="0091440E" w:rsidRPr="00DC2BA7">
        <w:rPr>
          <w:sz w:val="22"/>
          <w:szCs w:val="22"/>
          <w:lang w:val="sv-SE"/>
        </w:rPr>
        <w:t xml:space="preserve"> av</w:t>
      </w:r>
      <w:r w:rsidR="00556BBA" w:rsidRPr="00DC2BA7">
        <w:rPr>
          <w:sz w:val="22"/>
          <w:szCs w:val="22"/>
          <w:lang w:val="sv-SE"/>
        </w:rPr>
        <w:t xml:space="preserve"> Xolair enligt </w:t>
      </w:r>
      <w:r w:rsidR="00FB594A">
        <w:rPr>
          <w:sz w:val="22"/>
          <w:szCs w:val="22"/>
          <w:lang w:val="sv-SE"/>
        </w:rPr>
        <w:t>användar</w:t>
      </w:r>
      <w:r w:rsidR="00556BBA" w:rsidRPr="00DC2BA7">
        <w:rPr>
          <w:sz w:val="22"/>
          <w:szCs w:val="22"/>
          <w:lang w:val="sv-SE"/>
        </w:rPr>
        <w:t>instruktionerna i bipacksedeln.</w:t>
      </w:r>
    </w:p>
    <w:p w14:paraId="623E8234" w14:textId="77777777" w:rsidR="004F366B" w:rsidRPr="00DC2BA7" w:rsidRDefault="004F366B" w:rsidP="00B057AB">
      <w:pPr>
        <w:suppressAutoHyphens/>
        <w:spacing w:line="240" w:lineRule="auto"/>
        <w:ind w:left="567" w:hanging="567"/>
        <w:rPr>
          <w:noProof/>
          <w:lang w:val="sv-SE"/>
        </w:rPr>
      </w:pPr>
    </w:p>
    <w:p w14:paraId="1315E7CD" w14:textId="77777777" w:rsidR="00BC07F9" w:rsidRPr="00DC2BA7" w:rsidRDefault="00B60735" w:rsidP="00B057AB">
      <w:pPr>
        <w:keepNext/>
        <w:widowControl w:val="0"/>
        <w:tabs>
          <w:tab w:val="clear" w:pos="567"/>
        </w:tabs>
        <w:spacing w:line="240" w:lineRule="auto"/>
        <w:ind w:left="567" w:hanging="567"/>
        <w:rPr>
          <w:lang w:val="sv-SE"/>
        </w:rPr>
      </w:pPr>
      <w:r w:rsidRPr="00DC2BA7">
        <w:rPr>
          <w:b/>
          <w:bCs/>
          <w:lang w:val="sv-SE"/>
        </w:rPr>
        <w:t>4.3</w:t>
      </w:r>
      <w:r w:rsidRPr="00DC2BA7">
        <w:rPr>
          <w:b/>
          <w:bCs/>
          <w:lang w:val="sv-SE"/>
        </w:rPr>
        <w:tab/>
        <w:t>Kontraindikationer</w:t>
      </w:r>
    </w:p>
    <w:p w14:paraId="4A6A4DF5" w14:textId="77777777" w:rsidR="00BC07F9" w:rsidRPr="00DC2BA7" w:rsidRDefault="00BC07F9" w:rsidP="00B057AB">
      <w:pPr>
        <w:pStyle w:val="Char2"/>
        <w:keepNext/>
        <w:spacing w:before="0"/>
        <w:jc w:val="left"/>
        <w:rPr>
          <w:sz w:val="22"/>
          <w:szCs w:val="22"/>
          <w:lang w:val="sv-SE"/>
        </w:rPr>
      </w:pPr>
    </w:p>
    <w:p w14:paraId="6B3D8977" w14:textId="77777777" w:rsidR="00BC07F9" w:rsidRPr="00DC2BA7" w:rsidRDefault="00B60735" w:rsidP="00B057AB">
      <w:pPr>
        <w:pStyle w:val="Char2"/>
        <w:spacing w:before="0"/>
        <w:jc w:val="left"/>
        <w:rPr>
          <w:sz w:val="22"/>
          <w:szCs w:val="22"/>
          <w:lang w:val="sv-SE"/>
        </w:rPr>
      </w:pPr>
      <w:r w:rsidRPr="00DC2BA7">
        <w:rPr>
          <w:sz w:val="22"/>
          <w:szCs w:val="22"/>
          <w:lang w:val="sv-SE"/>
        </w:rPr>
        <w:t>Överkänslighet mot den aktiva substansen eller mot något hjälpämne som anges i avsnitt</w:t>
      </w:r>
      <w:r w:rsidR="006E2067" w:rsidRPr="00DC2BA7">
        <w:rPr>
          <w:sz w:val="22"/>
          <w:szCs w:val="22"/>
          <w:lang w:val="sv-SE"/>
        </w:rPr>
        <w:t> </w:t>
      </w:r>
      <w:r w:rsidRPr="00DC2BA7">
        <w:rPr>
          <w:sz w:val="22"/>
          <w:szCs w:val="22"/>
          <w:lang w:val="sv-SE"/>
        </w:rPr>
        <w:t>6.1.</w:t>
      </w:r>
    </w:p>
    <w:p w14:paraId="32CF95CA" w14:textId="77777777" w:rsidR="00BC07F9" w:rsidRPr="00DC2BA7" w:rsidRDefault="00BC07F9" w:rsidP="00B057AB">
      <w:pPr>
        <w:pStyle w:val="Char2"/>
        <w:spacing w:before="0"/>
        <w:jc w:val="left"/>
        <w:rPr>
          <w:sz w:val="22"/>
          <w:szCs w:val="22"/>
          <w:lang w:val="sv-SE"/>
        </w:rPr>
      </w:pPr>
    </w:p>
    <w:p w14:paraId="60B22E16" w14:textId="77777777" w:rsidR="00BC07F9" w:rsidRPr="00DC2BA7" w:rsidRDefault="00B60735" w:rsidP="00B057AB">
      <w:pPr>
        <w:keepNext/>
        <w:widowControl w:val="0"/>
        <w:tabs>
          <w:tab w:val="clear" w:pos="567"/>
        </w:tabs>
        <w:spacing w:line="240" w:lineRule="auto"/>
        <w:ind w:left="567" w:hanging="567"/>
        <w:rPr>
          <w:lang w:val="sv-SE"/>
        </w:rPr>
      </w:pPr>
      <w:r w:rsidRPr="00DC2BA7">
        <w:rPr>
          <w:b/>
          <w:bCs/>
          <w:lang w:val="sv-SE"/>
        </w:rPr>
        <w:t>4.4</w:t>
      </w:r>
      <w:r w:rsidRPr="00DC2BA7">
        <w:rPr>
          <w:b/>
          <w:bCs/>
          <w:lang w:val="sv-SE"/>
        </w:rPr>
        <w:tab/>
        <w:t>Varningar och försiktighet</w:t>
      </w:r>
    </w:p>
    <w:p w14:paraId="2E9EFBAD" w14:textId="77777777" w:rsidR="00BC07F9" w:rsidRPr="00DC2BA7" w:rsidRDefault="00BC07F9" w:rsidP="00B057AB">
      <w:pPr>
        <w:pStyle w:val="Char2"/>
        <w:keepNext/>
        <w:spacing w:before="0"/>
        <w:jc w:val="left"/>
        <w:rPr>
          <w:sz w:val="22"/>
          <w:szCs w:val="22"/>
          <w:lang w:val="sv-SE"/>
        </w:rPr>
      </w:pPr>
    </w:p>
    <w:p w14:paraId="2429F517" w14:textId="77777777" w:rsidR="00CE72E7" w:rsidRPr="00DC2BA7" w:rsidRDefault="00B60735" w:rsidP="00B057AB">
      <w:pPr>
        <w:keepNext/>
        <w:tabs>
          <w:tab w:val="clear" w:pos="567"/>
        </w:tabs>
        <w:spacing w:line="240" w:lineRule="auto"/>
        <w:rPr>
          <w:snapToGrid/>
          <w:u w:val="single"/>
          <w:lang w:val="sv-SE"/>
        </w:rPr>
      </w:pPr>
      <w:r w:rsidRPr="00DC2BA7">
        <w:rPr>
          <w:snapToGrid/>
          <w:u w:val="single"/>
          <w:lang w:val="sv-SE"/>
        </w:rPr>
        <w:t>Spårbarhet</w:t>
      </w:r>
    </w:p>
    <w:p w14:paraId="78AC33A4" w14:textId="77777777" w:rsidR="00CE72E7" w:rsidRPr="00DC2BA7" w:rsidRDefault="00CE72E7" w:rsidP="00B057AB">
      <w:pPr>
        <w:keepNext/>
        <w:tabs>
          <w:tab w:val="clear" w:pos="567"/>
        </w:tabs>
        <w:spacing w:line="240" w:lineRule="auto"/>
        <w:rPr>
          <w:snapToGrid/>
          <w:lang w:val="sv-SE"/>
        </w:rPr>
      </w:pPr>
    </w:p>
    <w:p w14:paraId="014614F1" w14:textId="77777777" w:rsidR="00CE72E7" w:rsidRPr="00DC2BA7" w:rsidRDefault="00B60735" w:rsidP="00B057AB">
      <w:pPr>
        <w:tabs>
          <w:tab w:val="clear" w:pos="567"/>
        </w:tabs>
        <w:spacing w:line="240" w:lineRule="auto"/>
        <w:rPr>
          <w:snapToGrid/>
          <w:lang w:val="sv-SE"/>
        </w:rPr>
      </w:pPr>
      <w:r w:rsidRPr="00DC2BA7">
        <w:rPr>
          <w:snapToGrid/>
          <w:lang w:val="sv-SE"/>
        </w:rPr>
        <w:t>För att underlätta spårbarhet av biologiska läkemedel ska läkemedlets namn och tillverkningssatsnummer dokumenteras.</w:t>
      </w:r>
    </w:p>
    <w:p w14:paraId="789E067D" w14:textId="77777777" w:rsidR="00CE72E7" w:rsidRPr="00DC2BA7" w:rsidRDefault="00CE72E7" w:rsidP="00B057AB">
      <w:pPr>
        <w:tabs>
          <w:tab w:val="clear" w:pos="567"/>
        </w:tabs>
        <w:spacing w:line="240" w:lineRule="auto"/>
        <w:rPr>
          <w:snapToGrid/>
          <w:lang w:val="sv-SE"/>
        </w:rPr>
      </w:pPr>
    </w:p>
    <w:p w14:paraId="616BD84E" w14:textId="77777777" w:rsidR="00BC07F9" w:rsidRPr="00DC2BA7" w:rsidRDefault="00B60735" w:rsidP="00B057AB">
      <w:pPr>
        <w:keepNext/>
        <w:widowControl w:val="0"/>
        <w:spacing w:line="240" w:lineRule="auto"/>
        <w:rPr>
          <w:u w:val="single"/>
          <w:lang w:val="sv-SE"/>
        </w:rPr>
      </w:pPr>
      <w:r w:rsidRPr="00DC2BA7">
        <w:rPr>
          <w:u w:val="single"/>
          <w:lang w:val="sv-SE"/>
        </w:rPr>
        <w:lastRenderedPageBreak/>
        <w:t>Allmänt</w:t>
      </w:r>
    </w:p>
    <w:p w14:paraId="01560720" w14:textId="77777777" w:rsidR="00893BC4" w:rsidRPr="00DC2BA7" w:rsidRDefault="00893BC4" w:rsidP="00B057AB">
      <w:pPr>
        <w:keepNext/>
        <w:widowControl w:val="0"/>
        <w:spacing w:line="240" w:lineRule="auto"/>
        <w:rPr>
          <w:lang w:val="sv-SE"/>
        </w:rPr>
      </w:pPr>
    </w:p>
    <w:p w14:paraId="5C5C017C" w14:textId="64252A54" w:rsidR="00BC07F9" w:rsidRPr="00DC2BA7" w:rsidRDefault="00FB594A" w:rsidP="00B057AB">
      <w:pPr>
        <w:pStyle w:val="Char2"/>
        <w:widowControl w:val="0"/>
        <w:spacing w:before="0"/>
        <w:jc w:val="left"/>
        <w:rPr>
          <w:sz w:val="22"/>
          <w:szCs w:val="22"/>
          <w:lang w:val="sv-SE"/>
        </w:rPr>
      </w:pPr>
      <w:r>
        <w:rPr>
          <w:sz w:val="22"/>
          <w:szCs w:val="22"/>
          <w:lang w:val="sv-SE"/>
        </w:rPr>
        <w:t>Omalizumab</w:t>
      </w:r>
      <w:r w:rsidR="00B60735" w:rsidRPr="00DC2BA7">
        <w:rPr>
          <w:sz w:val="22"/>
          <w:szCs w:val="22"/>
          <w:lang w:val="sv-SE"/>
        </w:rPr>
        <w:t xml:space="preserve"> är inte indicerat för behandling av akuta astmaexacerbationer, akut bronkospasm eller </w:t>
      </w:r>
      <w:r w:rsidR="00B60735" w:rsidRPr="00DC2BA7">
        <w:rPr>
          <w:i/>
          <w:iCs/>
          <w:sz w:val="22"/>
          <w:szCs w:val="22"/>
          <w:lang w:val="sv-SE"/>
        </w:rPr>
        <w:t>status asthmaticus</w:t>
      </w:r>
      <w:r w:rsidR="00B60735" w:rsidRPr="00DC2BA7">
        <w:rPr>
          <w:sz w:val="22"/>
          <w:szCs w:val="22"/>
          <w:lang w:val="sv-SE"/>
        </w:rPr>
        <w:t>.</w:t>
      </w:r>
    </w:p>
    <w:p w14:paraId="50B1C7FD" w14:textId="77777777" w:rsidR="00BC07F9" w:rsidRPr="00DC2BA7" w:rsidRDefault="00BC07F9" w:rsidP="00B057AB">
      <w:pPr>
        <w:pStyle w:val="Char2"/>
        <w:widowControl w:val="0"/>
        <w:spacing w:before="0"/>
        <w:jc w:val="left"/>
        <w:rPr>
          <w:sz w:val="22"/>
          <w:szCs w:val="22"/>
          <w:lang w:val="sv-SE"/>
        </w:rPr>
      </w:pPr>
    </w:p>
    <w:p w14:paraId="4F522753" w14:textId="236424FF" w:rsidR="00BC07F9" w:rsidRPr="00DC2BA7" w:rsidRDefault="00B60735" w:rsidP="00B057AB">
      <w:pPr>
        <w:pStyle w:val="Char2"/>
        <w:widowControl w:val="0"/>
        <w:spacing w:before="0"/>
        <w:jc w:val="left"/>
        <w:rPr>
          <w:sz w:val="22"/>
          <w:szCs w:val="22"/>
          <w:lang w:val="sv-SE"/>
        </w:rPr>
      </w:pPr>
      <w:r>
        <w:rPr>
          <w:sz w:val="22"/>
          <w:szCs w:val="22"/>
          <w:lang w:val="sv-SE"/>
        </w:rPr>
        <w:t>Omalizumab</w:t>
      </w:r>
      <w:r w:rsidRPr="00DC2BA7">
        <w:rPr>
          <w:sz w:val="22"/>
          <w:szCs w:val="22"/>
          <w:lang w:val="sv-SE"/>
        </w:rPr>
        <w:t xml:space="preserve"> har inte studerats hos patienter med hyperimmunoglobulin E-syndrom eller allergisk bronkopulmonell aspergillos eller vid förebyggande behandling av anafylaktiska reaktioner, inkluderande sådana som framkallats av födoämnesallergi, atopisk dermatit eller allergisk rinit. </w:t>
      </w:r>
      <w:r>
        <w:rPr>
          <w:sz w:val="22"/>
          <w:szCs w:val="22"/>
          <w:lang w:val="sv-SE"/>
        </w:rPr>
        <w:t>Omalizumab</w:t>
      </w:r>
      <w:r w:rsidRPr="00DC2BA7">
        <w:rPr>
          <w:sz w:val="22"/>
          <w:szCs w:val="22"/>
          <w:lang w:val="sv-SE"/>
        </w:rPr>
        <w:t xml:space="preserve"> är inte indicerat vid dessa tillstånd.</w:t>
      </w:r>
    </w:p>
    <w:p w14:paraId="1DBB8301" w14:textId="77777777" w:rsidR="00BC07F9" w:rsidRPr="00DC2BA7" w:rsidRDefault="00BC07F9" w:rsidP="00B057AB">
      <w:pPr>
        <w:pStyle w:val="Char2"/>
        <w:widowControl w:val="0"/>
        <w:spacing w:before="0"/>
        <w:jc w:val="left"/>
        <w:rPr>
          <w:sz w:val="22"/>
          <w:szCs w:val="22"/>
          <w:lang w:val="sv-SE"/>
        </w:rPr>
      </w:pPr>
    </w:p>
    <w:p w14:paraId="3D9D8DC3" w14:textId="2304333B" w:rsidR="00BC07F9" w:rsidRPr="00DC2BA7" w:rsidRDefault="00FB594A" w:rsidP="00B057AB">
      <w:pPr>
        <w:pStyle w:val="Char2"/>
        <w:widowControl w:val="0"/>
        <w:spacing w:before="0"/>
        <w:jc w:val="left"/>
        <w:rPr>
          <w:sz w:val="22"/>
          <w:szCs w:val="22"/>
          <w:lang w:val="sv-SE"/>
        </w:rPr>
      </w:pPr>
      <w:r>
        <w:rPr>
          <w:sz w:val="22"/>
          <w:szCs w:val="22"/>
          <w:lang w:val="sv-SE"/>
        </w:rPr>
        <w:t>Omalizumab</w:t>
      </w:r>
      <w:r w:rsidR="00B60735" w:rsidRPr="00DC2BA7">
        <w:rPr>
          <w:sz w:val="22"/>
          <w:szCs w:val="22"/>
          <w:lang w:val="sv-SE"/>
        </w:rPr>
        <w:t xml:space="preserve"> har inte studerats hos patienter med autoimmuna sjukdomar, immunkomplexmedierade tillstånd eller med redan existerande nedsatt njur- eller leverfunktion (se avsnitt</w:t>
      </w:r>
      <w:r w:rsidR="006E2067" w:rsidRPr="00DC2BA7">
        <w:rPr>
          <w:sz w:val="22"/>
          <w:szCs w:val="22"/>
          <w:lang w:val="sv-SE"/>
        </w:rPr>
        <w:t> </w:t>
      </w:r>
      <w:r w:rsidR="00B60735" w:rsidRPr="00DC2BA7">
        <w:rPr>
          <w:sz w:val="22"/>
          <w:szCs w:val="22"/>
          <w:lang w:val="sv-SE"/>
        </w:rPr>
        <w:t xml:space="preserve">4.2). Försiktighet skall iakttas när </w:t>
      </w:r>
      <w:r>
        <w:rPr>
          <w:sz w:val="22"/>
          <w:szCs w:val="22"/>
          <w:lang w:val="sv-SE"/>
        </w:rPr>
        <w:t>omalizumab</w:t>
      </w:r>
      <w:r w:rsidR="00B60735" w:rsidRPr="00DC2BA7">
        <w:rPr>
          <w:sz w:val="22"/>
          <w:szCs w:val="22"/>
          <w:lang w:val="sv-SE"/>
        </w:rPr>
        <w:t xml:space="preserve"> ges till dessa patientgrupper.</w:t>
      </w:r>
    </w:p>
    <w:p w14:paraId="605447DB" w14:textId="77777777" w:rsidR="00BC07F9" w:rsidRPr="00DC2BA7" w:rsidRDefault="00BC07F9" w:rsidP="00B057AB">
      <w:pPr>
        <w:pStyle w:val="Char2"/>
        <w:widowControl w:val="0"/>
        <w:spacing w:before="0"/>
        <w:jc w:val="left"/>
        <w:rPr>
          <w:sz w:val="22"/>
          <w:szCs w:val="22"/>
          <w:lang w:val="sv-SE"/>
        </w:rPr>
      </w:pPr>
    </w:p>
    <w:p w14:paraId="1C558A7B" w14:textId="732E2E9B" w:rsidR="00BC07F9" w:rsidRPr="00DC2BA7" w:rsidRDefault="00B60735" w:rsidP="00B057AB">
      <w:pPr>
        <w:pStyle w:val="Char2"/>
        <w:widowControl w:val="0"/>
        <w:spacing w:before="0"/>
        <w:jc w:val="left"/>
        <w:rPr>
          <w:sz w:val="22"/>
          <w:szCs w:val="22"/>
          <w:lang w:val="sv-SE"/>
        </w:rPr>
      </w:pPr>
      <w:r w:rsidRPr="00DC2BA7">
        <w:rPr>
          <w:sz w:val="22"/>
          <w:szCs w:val="22"/>
          <w:lang w:val="sv-SE"/>
        </w:rPr>
        <w:t xml:space="preserve">Plötsligt avbrytande av behandling med systemiska eller inhalerade steroider efter insättande av </w:t>
      </w:r>
      <w:r w:rsidR="00FB594A">
        <w:rPr>
          <w:sz w:val="22"/>
          <w:szCs w:val="22"/>
          <w:lang w:val="sv-SE"/>
        </w:rPr>
        <w:t>omalizumab</w:t>
      </w:r>
      <w:r w:rsidRPr="00DC2BA7">
        <w:rPr>
          <w:sz w:val="22"/>
          <w:szCs w:val="22"/>
          <w:lang w:val="sv-SE"/>
        </w:rPr>
        <w:t xml:space="preserve"> </w:t>
      </w:r>
      <w:r w:rsidR="00CC0CAD" w:rsidRPr="00DC2BA7">
        <w:rPr>
          <w:sz w:val="22"/>
          <w:szCs w:val="22"/>
          <w:lang w:val="sv-SE"/>
        </w:rPr>
        <w:t xml:space="preserve">vid allergisk astma eller kronisk rinosinuit med näspolyper </w:t>
      </w:r>
      <w:r w:rsidRPr="00DC2BA7">
        <w:rPr>
          <w:sz w:val="22"/>
          <w:szCs w:val="22"/>
          <w:lang w:val="sv-SE"/>
        </w:rPr>
        <w:t>rekommenderas inte. Sänkning av steroiddosen skall göras under överinseende av läkare och kan behöva göras successivt.</w:t>
      </w:r>
    </w:p>
    <w:p w14:paraId="18AE5612" w14:textId="77777777" w:rsidR="00BC07F9" w:rsidRPr="00DC2BA7" w:rsidRDefault="00BC07F9" w:rsidP="00B057AB">
      <w:pPr>
        <w:pStyle w:val="Char2"/>
        <w:widowControl w:val="0"/>
        <w:spacing w:before="0"/>
        <w:jc w:val="left"/>
        <w:rPr>
          <w:sz w:val="22"/>
          <w:szCs w:val="22"/>
          <w:lang w:val="sv-SE"/>
        </w:rPr>
      </w:pPr>
    </w:p>
    <w:p w14:paraId="7328ABA8" w14:textId="77777777" w:rsidR="00BC07F9" w:rsidRPr="00DC2BA7" w:rsidRDefault="00B60735" w:rsidP="00B057AB">
      <w:pPr>
        <w:keepNext/>
        <w:widowControl w:val="0"/>
        <w:spacing w:line="240" w:lineRule="auto"/>
        <w:rPr>
          <w:u w:val="single"/>
          <w:lang w:val="sv-SE"/>
        </w:rPr>
      </w:pPr>
      <w:r w:rsidRPr="00DC2BA7">
        <w:rPr>
          <w:u w:val="single"/>
          <w:lang w:val="sv-SE"/>
        </w:rPr>
        <w:t>Immunsystemet</w:t>
      </w:r>
    </w:p>
    <w:p w14:paraId="7A4E31EE" w14:textId="77777777" w:rsidR="00893BC4" w:rsidRPr="00DC2BA7" w:rsidRDefault="00893BC4" w:rsidP="00B057AB">
      <w:pPr>
        <w:keepNext/>
        <w:widowControl w:val="0"/>
        <w:spacing w:line="240" w:lineRule="auto"/>
        <w:rPr>
          <w:lang w:val="sv-SE"/>
        </w:rPr>
      </w:pPr>
    </w:p>
    <w:p w14:paraId="24DE78DD" w14:textId="77777777" w:rsidR="00A851B4" w:rsidRPr="00DC2BA7" w:rsidRDefault="00B60735" w:rsidP="00B057AB">
      <w:pPr>
        <w:keepNext/>
        <w:widowControl w:val="0"/>
        <w:tabs>
          <w:tab w:val="clear" w:pos="567"/>
        </w:tabs>
        <w:spacing w:line="240" w:lineRule="auto"/>
        <w:rPr>
          <w:i/>
          <w:u w:val="single"/>
          <w:lang w:val="sv-SE"/>
        </w:rPr>
      </w:pPr>
      <w:r w:rsidRPr="00DC2BA7">
        <w:rPr>
          <w:i/>
          <w:u w:val="single"/>
          <w:lang w:val="sv-SE"/>
        </w:rPr>
        <w:t>Allergiska typ I-reaktioner</w:t>
      </w:r>
    </w:p>
    <w:p w14:paraId="05CF8470" w14:textId="7E996A86" w:rsidR="000A5A96" w:rsidRPr="00DC2BA7" w:rsidRDefault="00B60735" w:rsidP="00B057AB">
      <w:pPr>
        <w:pStyle w:val="Text"/>
        <w:spacing w:before="0"/>
        <w:jc w:val="left"/>
        <w:rPr>
          <w:sz w:val="22"/>
          <w:lang w:val="sv-SE"/>
        </w:rPr>
      </w:pPr>
      <w:r w:rsidRPr="00DC2BA7">
        <w:rPr>
          <w:sz w:val="22"/>
          <w:lang w:val="sv-SE"/>
        </w:rPr>
        <w:t xml:space="preserve">Lokala eller systemiska allergiska typ I-reaktioner, inkluderande anafylaxi och anafylaktisk chock, kan uppträda vid behandling med omalizumab även efter en lång tids användning. De flesta av dessa reaktioner inträffade emellertid inom 2 timmar efter den första eller de efterföljande injektionerna av </w:t>
      </w:r>
      <w:r w:rsidR="00FB594A">
        <w:rPr>
          <w:sz w:val="22"/>
          <w:lang w:val="sv-SE"/>
        </w:rPr>
        <w:t>omalizumab</w:t>
      </w:r>
      <w:r w:rsidRPr="00DC2BA7">
        <w:rPr>
          <w:sz w:val="22"/>
          <w:lang w:val="sv-SE"/>
        </w:rPr>
        <w:t>, men vissa inträffade 2 timmar, och till och med 24 timmar, efter injektion. Majoriteten av anafylaktiska reaktioner inträffade i samband med de första 3 d</w:t>
      </w:r>
      <w:r w:rsidR="00A875AD" w:rsidRPr="00DC2BA7">
        <w:rPr>
          <w:sz w:val="22"/>
          <w:lang w:val="sv-SE"/>
        </w:rPr>
        <w:t xml:space="preserve">oserna av </w:t>
      </w:r>
      <w:r w:rsidR="00FB594A">
        <w:rPr>
          <w:sz w:val="22"/>
          <w:lang w:val="sv-SE"/>
        </w:rPr>
        <w:t>omalizumab</w:t>
      </w:r>
      <w:r w:rsidR="00A875AD" w:rsidRPr="00DC2BA7">
        <w:rPr>
          <w:sz w:val="22"/>
          <w:lang w:val="sv-SE"/>
        </w:rPr>
        <w:t>. De första 3 doserna måste därför administreras av, eller under överinseende av, sjukvårdspersonal.</w:t>
      </w:r>
      <w:r w:rsidRPr="00DC2BA7">
        <w:rPr>
          <w:sz w:val="22"/>
          <w:lang w:val="sv-SE"/>
        </w:rPr>
        <w:t xml:space="preserve"> </w:t>
      </w:r>
      <w:r w:rsidRPr="00DC2BA7">
        <w:rPr>
          <w:color w:val="000000"/>
          <w:sz w:val="22"/>
          <w:lang w:val="sv-SE"/>
        </w:rPr>
        <w:t xml:space="preserve">Anamnes på anafylaxi, som inte relateras till omalizumab, kan vara en riskfaktor för anfylaxi i samband med </w:t>
      </w:r>
      <w:r w:rsidR="00FB594A">
        <w:rPr>
          <w:color w:val="000000"/>
          <w:sz w:val="22"/>
          <w:lang w:val="sv-SE"/>
        </w:rPr>
        <w:t>omalizumab</w:t>
      </w:r>
      <w:r w:rsidRPr="00DC2BA7">
        <w:rPr>
          <w:color w:val="000000"/>
          <w:sz w:val="22"/>
          <w:lang w:val="sv-SE"/>
        </w:rPr>
        <w:t xml:space="preserve">-behandling. </w:t>
      </w:r>
      <w:r w:rsidR="00E7258A" w:rsidRPr="00DC2BA7">
        <w:rPr>
          <w:color w:val="000000"/>
          <w:sz w:val="22"/>
          <w:lang w:val="sv-SE"/>
        </w:rPr>
        <w:t>Hos p</w:t>
      </w:r>
      <w:r w:rsidR="00A875AD" w:rsidRPr="00DC2BA7">
        <w:rPr>
          <w:color w:val="000000"/>
          <w:sz w:val="22"/>
          <w:lang w:val="sv-SE"/>
        </w:rPr>
        <w:t xml:space="preserve">atienter med anamnes på anafylaxi måste därför </w:t>
      </w:r>
      <w:r w:rsidR="00FB594A">
        <w:rPr>
          <w:color w:val="000000"/>
          <w:sz w:val="22"/>
          <w:lang w:val="sv-SE"/>
        </w:rPr>
        <w:t>omalizumab</w:t>
      </w:r>
      <w:r w:rsidR="00E7258A" w:rsidRPr="00DC2BA7">
        <w:rPr>
          <w:color w:val="000000"/>
          <w:sz w:val="22"/>
          <w:lang w:val="sv-SE"/>
        </w:rPr>
        <w:t xml:space="preserve"> administreras</w:t>
      </w:r>
      <w:r w:rsidR="00A875AD" w:rsidRPr="00DC2BA7">
        <w:rPr>
          <w:color w:val="000000"/>
          <w:sz w:val="22"/>
          <w:lang w:val="sv-SE"/>
        </w:rPr>
        <w:t xml:space="preserve"> av sjukvårdspersonal, </w:t>
      </w:r>
      <w:r w:rsidR="00A875AD" w:rsidRPr="00DC2BA7">
        <w:rPr>
          <w:sz w:val="22"/>
          <w:lang w:val="sv-SE"/>
        </w:rPr>
        <w:t xml:space="preserve">som alltid ska ha </w:t>
      </w:r>
      <w:r w:rsidRPr="00DC2BA7">
        <w:rPr>
          <w:sz w:val="22"/>
          <w:lang w:val="sv-SE"/>
        </w:rPr>
        <w:t xml:space="preserve">läkemedel för behandling av anafylaktiska reaktioner tillgängliga för omedelbar användning efter administrering av </w:t>
      </w:r>
      <w:r w:rsidR="00FB594A">
        <w:rPr>
          <w:sz w:val="22"/>
          <w:lang w:val="sv-SE"/>
        </w:rPr>
        <w:t>omalizumab</w:t>
      </w:r>
      <w:r w:rsidRPr="00DC2BA7">
        <w:rPr>
          <w:sz w:val="22"/>
          <w:lang w:val="sv-SE"/>
        </w:rPr>
        <w:t xml:space="preserve">. Om en anafylaktisk eller annan allvarlig allergisk reaktion inträffar, måste administrering av </w:t>
      </w:r>
      <w:r w:rsidR="00FB594A">
        <w:rPr>
          <w:sz w:val="22"/>
          <w:lang w:val="sv-SE"/>
        </w:rPr>
        <w:t>omalizumab</w:t>
      </w:r>
      <w:r w:rsidRPr="00DC2BA7">
        <w:rPr>
          <w:sz w:val="22"/>
          <w:lang w:val="sv-SE"/>
        </w:rPr>
        <w:t xml:space="preserve"> omedelbart avbrytas och lämplig behandling sättas in. Patienterna skall informeras om att sådana reaktioner kan uppträda och att man då omedelbart skall söka medicinsk </w:t>
      </w:r>
      <w:r w:rsidR="00E7258A" w:rsidRPr="00DC2BA7">
        <w:rPr>
          <w:sz w:val="22"/>
          <w:lang w:val="sv-SE"/>
        </w:rPr>
        <w:t>vård</w:t>
      </w:r>
      <w:r w:rsidRPr="00DC2BA7">
        <w:rPr>
          <w:sz w:val="22"/>
          <w:lang w:val="sv-SE"/>
        </w:rPr>
        <w:t>.</w:t>
      </w:r>
    </w:p>
    <w:p w14:paraId="0518817A" w14:textId="77777777" w:rsidR="00BC07F9" w:rsidRPr="00DC2BA7" w:rsidRDefault="00BC07F9" w:rsidP="00B057AB">
      <w:pPr>
        <w:pStyle w:val="Char2"/>
        <w:widowControl w:val="0"/>
        <w:spacing w:before="0"/>
        <w:jc w:val="left"/>
        <w:rPr>
          <w:sz w:val="22"/>
          <w:szCs w:val="22"/>
          <w:lang w:val="sv-SE"/>
        </w:rPr>
      </w:pPr>
    </w:p>
    <w:p w14:paraId="182BCF0F" w14:textId="77777777" w:rsidR="00BC07F9" w:rsidRPr="00DC2BA7" w:rsidRDefault="00B60735" w:rsidP="00B057AB">
      <w:pPr>
        <w:pStyle w:val="Char2"/>
        <w:widowControl w:val="0"/>
        <w:spacing w:before="0"/>
        <w:jc w:val="left"/>
        <w:rPr>
          <w:sz w:val="22"/>
          <w:szCs w:val="22"/>
          <w:lang w:val="sv-SE"/>
        </w:rPr>
      </w:pPr>
      <w:r w:rsidRPr="00DC2BA7">
        <w:rPr>
          <w:sz w:val="22"/>
          <w:szCs w:val="22"/>
          <w:lang w:val="sv-SE"/>
        </w:rPr>
        <w:t>Ett litet antal patienter har i kliniska studier uppvisat antikroppar mot omalizumab (se avsnitt</w:t>
      </w:r>
      <w:r w:rsidR="006E2067" w:rsidRPr="00DC2BA7">
        <w:rPr>
          <w:sz w:val="22"/>
          <w:szCs w:val="22"/>
          <w:lang w:val="sv-SE"/>
        </w:rPr>
        <w:t> </w:t>
      </w:r>
      <w:r w:rsidRPr="00DC2BA7">
        <w:rPr>
          <w:sz w:val="22"/>
          <w:szCs w:val="22"/>
          <w:lang w:val="sv-SE"/>
        </w:rPr>
        <w:t>4.8). Den kliniska betydelsen av dessa antikroppar är inte känd.</w:t>
      </w:r>
    </w:p>
    <w:p w14:paraId="63B32C97" w14:textId="77777777" w:rsidR="00BC07F9" w:rsidRPr="00DC2BA7" w:rsidRDefault="00BC07F9" w:rsidP="00B057AB">
      <w:pPr>
        <w:pStyle w:val="Char2"/>
        <w:spacing w:before="0"/>
        <w:jc w:val="left"/>
        <w:rPr>
          <w:sz w:val="22"/>
          <w:szCs w:val="22"/>
          <w:u w:val="single"/>
          <w:lang w:val="sv-SE"/>
        </w:rPr>
      </w:pPr>
    </w:p>
    <w:p w14:paraId="6BC29B42" w14:textId="77777777" w:rsidR="00BC07F9" w:rsidRPr="00DC2BA7" w:rsidRDefault="00B60735" w:rsidP="00B057AB">
      <w:pPr>
        <w:keepNext/>
        <w:widowControl w:val="0"/>
        <w:tabs>
          <w:tab w:val="clear" w:pos="567"/>
        </w:tabs>
        <w:spacing w:line="240" w:lineRule="auto"/>
        <w:rPr>
          <w:i/>
          <w:u w:val="single"/>
          <w:lang w:val="sv-SE"/>
        </w:rPr>
      </w:pPr>
      <w:r w:rsidRPr="00DC2BA7">
        <w:rPr>
          <w:i/>
          <w:u w:val="single"/>
          <w:lang w:val="sv-SE"/>
        </w:rPr>
        <w:t>Serumsjuka</w:t>
      </w:r>
    </w:p>
    <w:p w14:paraId="23CB1D3A" w14:textId="77777777" w:rsidR="00BC07F9" w:rsidRPr="00DC2BA7" w:rsidRDefault="00B60735" w:rsidP="00B057AB">
      <w:pPr>
        <w:pStyle w:val="Char2"/>
        <w:spacing w:before="0"/>
        <w:jc w:val="left"/>
        <w:rPr>
          <w:sz w:val="22"/>
          <w:szCs w:val="22"/>
          <w:lang w:val="sv-SE"/>
        </w:rPr>
      </w:pPr>
      <w:r w:rsidRPr="00DC2BA7">
        <w:rPr>
          <w:sz w:val="22"/>
          <w:szCs w:val="22"/>
          <w:lang w:val="sv-SE"/>
        </w:rPr>
        <w:t>Serumsjuka och serumsjukeliknande reaktioner, vilka är sena allergiska typ III-reaktioner, har setts hos patienter som behandlats med humaniserade monoklonala antikroppar inklusive omalizumab. Den föreslagna patofysiologiska mekanismen inkluderar immunkomplexbildning och depositon på grund av antikroppsbildning mot omalizumab. Reaktionen uppstår 1</w:t>
      </w:r>
      <w:r w:rsidRPr="00DC2BA7">
        <w:rPr>
          <w:sz w:val="22"/>
          <w:szCs w:val="22"/>
          <w:lang w:val="sv-SE"/>
        </w:rPr>
        <w:noBreakHyphen/>
        <w:t>5</w:t>
      </w:r>
      <w:r w:rsidRPr="00DC2BA7">
        <w:rPr>
          <w:bCs/>
          <w:sz w:val="22"/>
          <w:szCs w:val="22"/>
          <w:lang w:val="sv-SE" w:eastAsia="sv-SE"/>
        </w:rPr>
        <w:t> </w:t>
      </w:r>
      <w:r w:rsidRPr="00DC2BA7">
        <w:rPr>
          <w:sz w:val="22"/>
          <w:szCs w:val="22"/>
          <w:lang w:val="sv-SE"/>
        </w:rPr>
        <w:t>dagar efter den första eller de efterföljande injektionerna och kan inträffa även efter en längre tids användning. Symtom som tyder på serumsjuka inkluderar artrit/artralgi, hudutslag (urtikaria eller annan typ), feber och lymfadenopati. Antihistaminer och kortikosteroider kan användas för att förebygga eller behandla detta tillstånd och patienter ska uppmanas att rapportera alla misstänkta symtom.</w:t>
      </w:r>
    </w:p>
    <w:p w14:paraId="422D036D" w14:textId="77777777" w:rsidR="00BC07F9" w:rsidRPr="00DC2BA7" w:rsidRDefault="00BC07F9" w:rsidP="00B057AB">
      <w:pPr>
        <w:pStyle w:val="Char2"/>
        <w:spacing w:before="0"/>
        <w:jc w:val="left"/>
        <w:rPr>
          <w:sz w:val="22"/>
          <w:szCs w:val="22"/>
          <w:u w:val="single"/>
          <w:lang w:val="sv-SE"/>
        </w:rPr>
      </w:pPr>
    </w:p>
    <w:p w14:paraId="53E93FC4" w14:textId="77777777" w:rsidR="00BC07F9" w:rsidRPr="00DC2BA7" w:rsidRDefault="00B60735" w:rsidP="00B057AB">
      <w:pPr>
        <w:keepNext/>
        <w:widowControl w:val="0"/>
        <w:tabs>
          <w:tab w:val="clear" w:pos="567"/>
        </w:tabs>
        <w:spacing w:line="240" w:lineRule="auto"/>
        <w:rPr>
          <w:i/>
          <w:u w:val="single"/>
          <w:lang w:val="sv-SE"/>
        </w:rPr>
      </w:pPr>
      <w:r w:rsidRPr="00DC2BA7">
        <w:rPr>
          <w:i/>
          <w:u w:val="single"/>
          <w:lang w:val="sv-SE"/>
        </w:rPr>
        <w:t>Churg-Strauss syndrom och hypereosinofilt syndrom</w:t>
      </w:r>
    </w:p>
    <w:p w14:paraId="364033DF" w14:textId="77777777" w:rsidR="00BC07F9" w:rsidRPr="00DC2BA7" w:rsidRDefault="00B60735" w:rsidP="00B057AB">
      <w:pPr>
        <w:pStyle w:val="Char2"/>
        <w:spacing w:before="0"/>
        <w:jc w:val="left"/>
        <w:rPr>
          <w:sz w:val="22"/>
          <w:szCs w:val="22"/>
          <w:lang w:val="sv-SE"/>
        </w:rPr>
      </w:pPr>
      <w:r w:rsidRPr="00DC2BA7">
        <w:rPr>
          <w:sz w:val="22"/>
          <w:szCs w:val="22"/>
          <w:lang w:val="sv-SE"/>
        </w:rPr>
        <w:t>Patienter med svår astma kan i sällsynta fall uppvisa systemiskt hypereosinofilt syndrom eller allergisk eosinofil granulomatös vaskulit (Churg-Strauss syndrom), vilka båda vanligtvis behandlas med systemiska kortikosteroider.</w:t>
      </w:r>
    </w:p>
    <w:p w14:paraId="5812BA8B" w14:textId="77777777" w:rsidR="00BC07F9" w:rsidRPr="00DC2BA7" w:rsidRDefault="00BC07F9" w:rsidP="00B057AB">
      <w:pPr>
        <w:pStyle w:val="Char2"/>
        <w:spacing w:before="0"/>
        <w:jc w:val="left"/>
        <w:rPr>
          <w:sz w:val="22"/>
          <w:szCs w:val="22"/>
          <w:lang w:val="sv-SE"/>
        </w:rPr>
      </w:pPr>
    </w:p>
    <w:p w14:paraId="618B39BD" w14:textId="77777777" w:rsidR="00BC07F9" w:rsidRPr="00DC2BA7" w:rsidRDefault="00B60735" w:rsidP="00B057AB">
      <w:pPr>
        <w:pStyle w:val="Char2"/>
        <w:spacing w:before="0"/>
        <w:jc w:val="left"/>
        <w:rPr>
          <w:sz w:val="22"/>
          <w:szCs w:val="22"/>
          <w:lang w:val="sv-SE"/>
        </w:rPr>
      </w:pPr>
      <w:r w:rsidRPr="00DC2BA7">
        <w:rPr>
          <w:sz w:val="22"/>
          <w:szCs w:val="22"/>
          <w:lang w:val="sv-SE"/>
        </w:rPr>
        <w:t>I sällsynta fall kan patienter som behandlas med antiastmatiska läkemedel, inklusive omalizumab, uppvisa eller utveckla systemisk eosinofili och vaskulit. Dessa händelser är ofta kopplade till minskning av oral kortikosteroidterapi.</w:t>
      </w:r>
    </w:p>
    <w:p w14:paraId="3533004C" w14:textId="77777777" w:rsidR="00BC07F9" w:rsidRPr="00DC2BA7" w:rsidRDefault="00BC07F9" w:rsidP="00B057AB">
      <w:pPr>
        <w:pStyle w:val="Char2"/>
        <w:spacing w:before="0"/>
        <w:jc w:val="left"/>
        <w:rPr>
          <w:sz w:val="22"/>
          <w:szCs w:val="22"/>
          <w:lang w:val="sv-SE"/>
        </w:rPr>
      </w:pPr>
    </w:p>
    <w:p w14:paraId="009F2806" w14:textId="77777777" w:rsidR="00BC07F9" w:rsidRPr="00DC2BA7" w:rsidRDefault="00B60735" w:rsidP="00B057AB">
      <w:pPr>
        <w:pStyle w:val="Char2"/>
        <w:spacing w:before="0"/>
        <w:jc w:val="left"/>
        <w:rPr>
          <w:sz w:val="22"/>
          <w:szCs w:val="22"/>
          <w:u w:val="single"/>
          <w:lang w:val="sv-SE"/>
        </w:rPr>
      </w:pPr>
      <w:r w:rsidRPr="00DC2BA7">
        <w:rPr>
          <w:sz w:val="22"/>
          <w:szCs w:val="22"/>
          <w:lang w:val="sv-SE"/>
        </w:rPr>
        <w:lastRenderedPageBreak/>
        <w:t>Hos dessa patienter ska läkare vara uppmärksamma på uppkomst av uttalad eosinofili, utslag orsakade av vaskulit, försämrade pulmonella symtom, bihåleförändringar, kardiella komplikationer och/eller neuropati.</w:t>
      </w:r>
    </w:p>
    <w:p w14:paraId="74CF1B6F" w14:textId="77777777" w:rsidR="00BC07F9" w:rsidRPr="00DC2BA7" w:rsidRDefault="00BC07F9" w:rsidP="00B057AB">
      <w:pPr>
        <w:pStyle w:val="Char2"/>
        <w:spacing w:before="0"/>
        <w:jc w:val="left"/>
        <w:rPr>
          <w:sz w:val="22"/>
          <w:szCs w:val="22"/>
          <w:lang w:val="sv-SE"/>
        </w:rPr>
      </w:pPr>
    </w:p>
    <w:p w14:paraId="485C6670" w14:textId="77777777" w:rsidR="00BC07F9" w:rsidRPr="00DC2BA7" w:rsidRDefault="00B60735" w:rsidP="00B057AB">
      <w:pPr>
        <w:pStyle w:val="Char2"/>
        <w:spacing w:before="0"/>
        <w:jc w:val="left"/>
        <w:rPr>
          <w:sz w:val="22"/>
          <w:szCs w:val="22"/>
          <w:lang w:val="sv-SE"/>
        </w:rPr>
      </w:pPr>
      <w:r w:rsidRPr="00DC2BA7">
        <w:rPr>
          <w:sz w:val="22"/>
          <w:szCs w:val="22"/>
          <w:lang w:val="sv-SE"/>
        </w:rPr>
        <w:t>Vid alla svåra fall av immunsystempåverkan som nämnts ovan ska avbrytande av behandlingen med omalizumab övervägas.</w:t>
      </w:r>
    </w:p>
    <w:p w14:paraId="1BD2B879" w14:textId="77777777" w:rsidR="00BC07F9" w:rsidRPr="00DC2BA7" w:rsidRDefault="00BC07F9" w:rsidP="00B057AB">
      <w:pPr>
        <w:pStyle w:val="Char21"/>
        <w:spacing w:before="0"/>
        <w:jc w:val="left"/>
        <w:rPr>
          <w:sz w:val="22"/>
          <w:szCs w:val="22"/>
          <w:lang w:val="sv-SE"/>
        </w:rPr>
      </w:pPr>
    </w:p>
    <w:p w14:paraId="7DFBAF01" w14:textId="77777777" w:rsidR="00BC07F9" w:rsidRPr="00DC2BA7" w:rsidRDefault="00B60735" w:rsidP="00B057AB">
      <w:pPr>
        <w:keepNext/>
        <w:widowControl w:val="0"/>
        <w:spacing w:line="240" w:lineRule="auto"/>
        <w:rPr>
          <w:u w:val="single"/>
          <w:lang w:val="sv-SE"/>
        </w:rPr>
      </w:pPr>
      <w:r w:rsidRPr="00DC2BA7">
        <w:rPr>
          <w:u w:val="single"/>
          <w:lang w:val="sv-SE"/>
        </w:rPr>
        <w:t>Parasitinfektioner (helmint)</w:t>
      </w:r>
    </w:p>
    <w:p w14:paraId="3B75AA48" w14:textId="77777777" w:rsidR="00893BC4" w:rsidRPr="00DC2BA7" w:rsidRDefault="00893BC4" w:rsidP="00B057AB">
      <w:pPr>
        <w:keepNext/>
        <w:widowControl w:val="0"/>
        <w:spacing w:line="240" w:lineRule="auto"/>
        <w:rPr>
          <w:u w:val="single"/>
          <w:lang w:val="sv-SE"/>
        </w:rPr>
      </w:pPr>
    </w:p>
    <w:p w14:paraId="2C125BCE" w14:textId="5E98850C" w:rsidR="00BC07F9" w:rsidRPr="00DC2BA7" w:rsidRDefault="00B60735" w:rsidP="00B057AB">
      <w:pPr>
        <w:pStyle w:val="Char2"/>
        <w:spacing w:before="0"/>
        <w:jc w:val="left"/>
        <w:rPr>
          <w:sz w:val="22"/>
          <w:szCs w:val="22"/>
          <w:lang w:val="sv-SE"/>
        </w:rPr>
      </w:pPr>
      <w:r w:rsidRPr="00DC2BA7">
        <w:rPr>
          <w:sz w:val="22"/>
          <w:szCs w:val="22"/>
          <w:lang w:val="sv-SE"/>
        </w:rPr>
        <w:t xml:space="preserve">IgE kan involveras i den immunologiska reaktionen för vissa helmintinfektioner. Hos patienter med kronisk hög risk för helmintinfektion visade en placebokontrollerad studie en lätt ökning av antalet infektioner vid behandling med omalizumab, trots att förloppet, svårighetsgraden och svaret på infektionsbehandlingen var oförändrade. Antalet helmintinfektioner i det totala kliniska programmet, som inte var avsett för att upptäcka sådana infektioner, var mindre än 1 på 1 000 patienter. Försiktighet är emellertid berättigad hos patienter med hög risk att få helmintinfektion, i synnerhet vid resa i områden där helmintinfektion är en endemisk sjukdom. Om patienterna inte svarar på den rekommenderade antihelmintbehandlingen skall utsättning av </w:t>
      </w:r>
      <w:r w:rsidR="00863BE0">
        <w:rPr>
          <w:sz w:val="22"/>
          <w:szCs w:val="22"/>
          <w:lang w:val="sv-SE"/>
        </w:rPr>
        <w:t>omalizumab</w:t>
      </w:r>
      <w:r w:rsidRPr="00DC2BA7">
        <w:rPr>
          <w:sz w:val="22"/>
          <w:szCs w:val="22"/>
          <w:lang w:val="sv-SE"/>
        </w:rPr>
        <w:t xml:space="preserve"> övervägas.</w:t>
      </w:r>
    </w:p>
    <w:p w14:paraId="5758CAE5" w14:textId="77777777" w:rsidR="0066586E" w:rsidRPr="00DC2BA7" w:rsidRDefault="0066586E" w:rsidP="00B057AB">
      <w:pPr>
        <w:pStyle w:val="Char2"/>
        <w:spacing w:before="0"/>
        <w:jc w:val="left"/>
        <w:rPr>
          <w:sz w:val="22"/>
          <w:szCs w:val="22"/>
          <w:lang w:val="sv-SE"/>
        </w:rPr>
      </w:pPr>
    </w:p>
    <w:p w14:paraId="046CA3F6" w14:textId="77777777" w:rsidR="0066586E" w:rsidRPr="00DC2BA7" w:rsidRDefault="00B60735" w:rsidP="00B057AB">
      <w:pPr>
        <w:pStyle w:val="Char2"/>
        <w:keepNext/>
        <w:spacing w:before="0"/>
        <w:jc w:val="left"/>
        <w:rPr>
          <w:sz w:val="22"/>
          <w:szCs w:val="22"/>
          <w:u w:val="single"/>
          <w:lang w:val="sv-SE"/>
        </w:rPr>
      </w:pPr>
      <w:r w:rsidRPr="00DC2BA7">
        <w:rPr>
          <w:sz w:val="22"/>
          <w:szCs w:val="22"/>
          <w:u w:val="single"/>
          <w:lang w:val="sv-SE"/>
        </w:rPr>
        <w:t>Latex-känsliga personer</w:t>
      </w:r>
      <w:r w:rsidR="00863BE0">
        <w:rPr>
          <w:sz w:val="22"/>
          <w:szCs w:val="22"/>
          <w:u w:val="single"/>
          <w:lang w:val="sv-SE"/>
        </w:rPr>
        <w:t xml:space="preserve"> (förfylld spruta)</w:t>
      </w:r>
    </w:p>
    <w:p w14:paraId="56DAD601" w14:textId="77777777" w:rsidR="00893BC4" w:rsidRPr="00DC2BA7" w:rsidRDefault="00893BC4" w:rsidP="00B057AB">
      <w:pPr>
        <w:pStyle w:val="Char2"/>
        <w:keepNext/>
        <w:spacing w:before="0"/>
        <w:jc w:val="left"/>
        <w:rPr>
          <w:sz w:val="22"/>
          <w:szCs w:val="22"/>
          <w:u w:val="single"/>
          <w:lang w:val="sv-SE"/>
        </w:rPr>
      </w:pPr>
    </w:p>
    <w:p w14:paraId="2450C2B3" w14:textId="77777777" w:rsidR="00BC07F9" w:rsidRPr="00DC2BA7" w:rsidRDefault="00B60735" w:rsidP="00B057AB">
      <w:pPr>
        <w:pStyle w:val="Char2"/>
        <w:spacing w:before="0"/>
        <w:jc w:val="left"/>
        <w:rPr>
          <w:sz w:val="22"/>
          <w:szCs w:val="22"/>
          <w:lang w:val="sv-SE"/>
        </w:rPr>
      </w:pPr>
      <w:r w:rsidRPr="00DC2BA7">
        <w:rPr>
          <w:sz w:val="22"/>
          <w:szCs w:val="22"/>
          <w:lang w:val="sv-SE"/>
        </w:rPr>
        <w:t>Det löstagbara nålskyddet hos denna förfyl</w:t>
      </w:r>
      <w:r w:rsidR="00FF20B8" w:rsidRPr="00DC2BA7">
        <w:rPr>
          <w:sz w:val="22"/>
          <w:szCs w:val="22"/>
          <w:lang w:val="sv-SE"/>
        </w:rPr>
        <w:t>l</w:t>
      </w:r>
      <w:r w:rsidRPr="00DC2BA7">
        <w:rPr>
          <w:sz w:val="22"/>
          <w:szCs w:val="22"/>
          <w:lang w:val="sv-SE"/>
        </w:rPr>
        <w:t xml:space="preserve">da spruta innehåller ett derivat av naturgummilatex. Hittills har inget naturgummilatex påträffats i det löstagbara nålskyddet. Användningen av Xolair </w:t>
      </w:r>
      <w:r w:rsidR="00317F65" w:rsidRPr="00DC2BA7">
        <w:rPr>
          <w:sz w:val="22"/>
          <w:szCs w:val="22"/>
          <w:lang w:val="sv-SE"/>
        </w:rPr>
        <w:t>injektionsvätska,lösning</w:t>
      </w:r>
      <w:r w:rsidRPr="00DC2BA7">
        <w:rPr>
          <w:sz w:val="22"/>
          <w:szCs w:val="22"/>
          <w:lang w:val="sv-SE"/>
        </w:rPr>
        <w:t xml:space="preserve"> i förfylld</w:t>
      </w:r>
      <w:r w:rsidR="00FD07C9" w:rsidRPr="00DC2BA7">
        <w:rPr>
          <w:sz w:val="22"/>
          <w:szCs w:val="22"/>
          <w:lang w:val="sv-SE"/>
        </w:rPr>
        <w:t xml:space="preserve"> </w:t>
      </w:r>
      <w:r w:rsidRPr="00DC2BA7">
        <w:rPr>
          <w:sz w:val="22"/>
          <w:szCs w:val="22"/>
          <w:lang w:val="sv-SE"/>
        </w:rPr>
        <w:t xml:space="preserve">spruta hos </w:t>
      </w:r>
      <w:r w:rsidR="00FF20B8" w:rsidRPr="00DC2BA7">
        <w:rPr>
          <w:sz w:val="22"/>
          <w:szCs w:val="22"/>
          <w:lang w:val="sv-SE"/>
        </w:rPr>
        <w:t>l</w:t>
      </w:r>
      <w:r w:rsidRPr="00DC2BA7">
        <w:rPr>
          <w:sz w:val="22"/>
          <w:szCs w:val="22"/>
          <w:lang w:val="sv-SE"/>
        </w:rPr>
        <w:t>atex</w:t>
      </w:r>
      <w:r w:rsidR="00FF20B8" w:rsidRPr="00DC2BA7">
        <w:rPr>
          <w:sz w:val="22"/>
          <w:szCs w:val="22"/>
          <w:lang w:val="sv-SE"/>
        </w:rPr>
        <w:t>-</w:t>
      </w:r>
      <w:r w:rsidRPr="00DC2BA7">
        <w:rPr>
          <w:sz w:val="22"/>
          <w:szCs w:val="22"/>
          <w:lang w:val="sv-SE"/>
        </w:rPr>
        <w:t>känsliga personer har dock inte studerats och därför kan en potentiell risk för överkänslighetsreaktioner inte helt uteslutas.</w:t>
      </w:r>
    </w:p>
    <w:p w14:paraId="494A1ACD" w14:textId="77777777" w:rsidR="0066586E" w:rsidRPr="00DC2BA7" w:rsidRDefault="0066586E" w:rsidP="00B057AB">
      <w:pPr>
        <w:pStyle w:val="Char2"/>
        <w:spacing w:before="0"/>
        <w:jc w:val="left"/>
        <w:rPr>
          <w:sz w:val="22"/>
          <w:szCs w:val="22"/>
          <w:lang w:val="sv-SE"/>
        </w:rPr>
      </w:pPr>
    </w:p>
    <w:p w14:paraId="3AF31924" w14:textId="77777777" w:rsidR="00BC07F9" w:rsidRPr="00DC2BA7" w:rsidRDefault="00B60735" w:rsidP="00B057AB">
      <w:pPr>
        <w:keepNext/>
        <w:widowControl w:val="0"/>
        <w:tabs>
          <w:tab w:val="clear" w:pos="567"/>
        </w:tabs>
        <w:spacing w:line="240" w:lineRule="auto"/>
        <w:ind w:left="567" w:hanging="567"/>
        <w:rPr>
          <w:lang w:val="sv-SE"/>
        </w:rPr>
      </w:pPr>
      <w:r w:rsidRPr="00DC2BA7">
        <w:rPr>
          <w:b/>
          <w:bCs/>
          <w:lang w:val="sv-SE"/>
        </w:rPr>
        <w:t>4.5</w:t>
      </w:r>
      <w:r w:rsidRPr="00DC2BA7">
        <w:rPr>
          <w:b/>
          <w:bCs/>
          <w:lang w:val="sv-SE"/>
        </w:rPr>
        <w:tab/>
        <w:t>Interaktioner med andra läkemedel och övriga interaktioner</w:t>
      </w:r>
    </w:p>
    <w:p w14:paraId="1B185EC9" w14:textId="77777777" w:rsidR="00BC07F9" w:rsidRPr="00DC2BA7" w:rsidRDefault="00BC07F9" w:rsidP="00B057AB">
      <w:pPr>
        <w:pStyle w:val="Char2"/>
        <w:keepNext/>
        <w:spacing w:before="0"/>
        <w:jc w:val="left"/>
        <w:rPr>
          <w:sz w:val="22"/>
          <w:szCs w:val="22"/>
          <w:lang w:val="sv-SE"/>
        </w:rPr>
      </w:pPr>
    </w:p>
    <w:p w14:paraId="10F8FD4B" w14:textId="1C350CA1" w:rsidR="002D309B" w:rsidRPr="00DC2BA7" w:rsidRDefault="00B60735" w:rsidP="00B057AB">
      <w:pPr>
        <w:spacing w:line="240" w:lineRule="auto"/>
        <w:rPr>
          <w:lang w:val="sv-SE"/>
        </w:rPr>
      </w:pPr>
      <w:r w:rsidRPr="00DC2BA7">
        <w:rPr>
          <w:lang w:val="sv-SE"/>
        </w:rPr>
        <w:t xml:space="preserve">Eftersom IgE kan vara inblandad i den immunologiska reaktionen för vissa helmintinfektioner, kan </w:t>
      </w:r>
      <w:r w:rsidR="00863BE0">
        <w:rPr>
          <w:lang w:val="sv-SE"/>
        </w:rPr>
        <w:t>omalizumab</w:t>
      </w:r>
      <w:r w:rsidRPr="00DC2BA7">
        <w:rPr>
          <w:lang w:val="sv-SE"/>
        </w:rPr>
        <w:t xml:space="preserve"> möjlighen indirekt minska effekten av läkemedel för behandling av helmint- eller andra andra parasitinfektioner (se avsnitt</w:t>
      </w:r>
      <w:r w:rsidR="007327EF" w:rsidRPr="00DC2BA7">
        <w:rPr>
          <w:lang w:val="sv-SE"/>
        </w:rPr>
        <w:t> </w:t>
      </w:r>
      <w:r w:rsidRPr="00DC2BA7">
        <w:rPr>
          <w:lang w:val="sv-SE"/>
        </w:rPr>
        <w:t>4.4).</w:t>
      </w:r>
    </w:p>
    <w:p w14:paraId="3B19E988" w14:textId="77777777" w:rsidR="002D309B" w:rsidRPr="00DC2BA7" w:rsidRDefault="002D309B" w:rsidP="00B057AB">
      <w:pPr>
        <w:pStyle w:val="Char2"/>
        <w:widowControl w:val="0"/>
        <w:spacing w:before="0"/>
        <w:jc w:val="left"/>
        <w:rPr>
          <w:sz w:val="22"/>
          <w:szCs w:val="22"/>
          <w:lang w:val="sv-SE"/>
        </w:rPr>
      </w:pPr>
    </w:p>
    <w:p w14:paraId="6C20E497" w14:textId="36A297A6" w:rsidR="00BC07F9" w:rsidRPr="00DC2BA7" w:rsidRDefault="00B60735" w:rsidP="00B057AB">
      <w:pPr>
        <w:pStyle w:val="Char2"/>
        <w:widowControl w:val="0"/>
        <w:spacing w:before="0"/>
        <w:jc w:val="left"/>
        <w:rPr>
          <w:sz w:val="22"/>
          <w:szCs w:val="22"/>
          <w:lang w:val="sv-SE"/>
        </w:rPr>
      </w:pPr>
      <w:r w:rsidRPr="00DC2BA7">
        <w:rPr>
          <w:sz w:val="22"/>
          <w:szCs w:val="22"/>
          <w:lang w:val="sv-SE"/>
        </w:rPr>
        <w:t xml:space="preserve">Cytokrom P450-enzymer, effluxpumpar och proteinbindningsmekanismer är inte inblandade i clearance av omalizumab, och därmed finns liten potential för interaktioner. Läkemedels- eller vaccininteraktionsstudier har inte utförts med </w:t>
      </w:r>
      <w:r w:rsidR="00863BE0">
        <w:rPr>
          <w:sz w:val="22"/>
          <w:szCs w:val="22"/>
          <w:lang w:val="sv-SE"/>
        </w:rPr>
        <w:t>omalizumab</w:t>
      </w:r>
      <w:r w:rsidRPr="00DC2BA7">
        <w:rPr>
          <w:sz w:val="22"/>
          <w:szCs w:val="22"/>
          <w:lang w:val="sv-SE"/>
        </w:rPr>
        <w:t xml:space="preserve">. Det finns ingen farmakologisk anledning att förvänta sig att läkemedel som förskrivs ofta för behandling av astma </w:t>
      </w:r>
      <w:r w:rsidR="00656AD3" w:rsidRPr="00DC2BA7">
        <w:rPr>
          <w:sz w:val="22"/>
          <w:szCs w:val="22"/>
          <w:lang w:val="sv-SE"/>
        </w:rPr>
        <w:t xml:space="preserve">eller kronisk rinosinuit med näspolyper </w:t>
      </w:r>
      <w:r w:rsidRPr="00DC2BA7">
        <w:rPr>
          <w:sz w:val="22"/>
          <w:szCs w:val="22"/>
          <w:lang w:val="sv-SE"/>
        </w:rPr>
        <w:t>skulle interagera med omalizumab.</w:t>
      </w:r>
    </w:p>
    <w:p w14:paraId="44EE5B0F" w14:textId="77777777" w:rsidR="00BC07F9" w:rsidRPr="00DC2BA7" w:rsidRDefault="00BC07F9" w:rsidP="00B057AB">
      <w:pPr>
        <w:pStyle w:val="Char2"/>
        <w:widowControl w:val="0"/>
        <w:spacing w:before="0"/>
        <w:jc w:val="left"/>
        <w:rPr>
          <w:sz w:val="22"/>
          <w:szCs w:val="22"/>
          <w:lang w:val="sv-SE"/>
        </w:rPr>
      </w:pPr>
    </w:p>
    <w:p w14:paraId="07281F00" w14:textId="77777777" w:rsidR="00B47602" w:rsidRPr="00DC2BA7" w:rsidRDefault="00B60735" w:rsidP="00B057AB">
      <w:pPr>
        <w:pStyle w:val="Char2"/>
        <w:keepNext/>
        <w:spacing w:before="0"/>
        <w:jc w:val="left"/>
        <w:rPr>
          <w:sz w:val="22"/>
          <w:szCs w:val="22"/>
          <w:lang w:val="sv-SE"/>
        </w:rPr>
      </w:pPr>
      <w:r w:rsidRPr="00DC2BA7">
        <w:rPr>
          <w:sz w:val="22"/>
          <w:szCs w:val="22"/>
          <w:u w:val="single"/>
          <w:lang w:val="sv-SE"/>
        </w:rPr>
        <w:t>Allergisk astma</w:t>
      </w:r>
    </w:p>
    <w:p w14:paraId="293A0098" w14:textId="77777777" w:rsidR="00B47602" w:rsidRPr="00DC2BA7" w:rsidRDefault="00B47602" w:rsidP="00B057AB">
      <w:pPr>
        <w:pStyle w:val="Char2"/>
        <w:keepNext/>
        <w:spacing w:before="0"/>
        <w:jc w:val="left"/>
        <w:rPr>
          <w:sz w:val="22"/>
          <w:szCs w:val="22"/>
          <w:lang w:val="sv-SE"/>
        </w:rPr>
      </w:pPr>
    </w:p>
    <w:p w14:paraId="31358689" w14:textId="3170FDAE" w:rsidR="00BC07F9" w:rsidRPr="00DC2BA7" w:rsidRDefault="00B60735" w:rsidP="00B057AB">
      <w:pPr>
        <w:pStyle w:val="Char2"/>
        <w:spacing w:before="0"/>
        <w:jc w:val="left"/>
        <w:rPr>
          <w:sz w:val="22"/>
          <w:szCs w:val="22"/>
          <w:lang w:val="sv-SE"/>
        </w:rPr>
      </w:pPr>
      <w:r>
        <w:rPr>
          <w:sz w:val="22"/>
          <w:szCs w:val="22"/>
          <w:lang w:val="sv-SE"/>
        </w:rPr>
        <w:t>Omalizumab</w:t>
      </w:r>
      <w:r w:rsidRPr="00DC2BA7">
        <w:rPr>
          <w:sz w:val="22"/>
          <w:szCs w:val="22"/>
          <w:lang w:val="sv-SE"/>
        </w:rPr>
        <w:t xml:space="preserve"> har vanligtvis använts tillsammans med inhalations- och orala kortikosteroider, kort- och långverkande inhalations-beta-agonister, leukotrienmodifierare, teofylliner och orala antihistaminer i kliniska studier. Det fanns inga indikationer på att säkerheten hos </w:t>
      </w:r>
      <w:r>
        <w:rPr>
          <w:sz w:val="22"/>
          <w:szCs w:val="22"/>
          <w:lang w:val="sv-SE"/>
        </w:rPr>
        <w:t>omalizumab</w:t>
      </w:r>
      <w:r w:rsidRPr="00DC2BA7">
        <w:rPr>
          <w:sz w:val="22"/>
          <w:szCs w:val="22"/>
          <w:lang w:val="sv-SE"/>
        </w:rPr>
        <w:t xml:space="preserve"> förändrades vid användning tillsammans med dessa andra vanligen använda läkemedlen mot astma. Det finns begränsade data på samtidig användning av </w:t>
      </w:r>
      <w:r>
        <w:rPr>
          <w:sz w:val="22"/>
          <w:szCs w:val="22"/>
          <w:lang w:val="sv-SE"/>
        </w:rPr>
        <w:t>omalizumab</w:t>
      </w:r>
      <w:r w:rsidRPr="00DC2BA7">
        <w:rPr>
          <w:sz w:val="22"/>
          <w:szCs w:val="22"/>
          <w:lang w:val="sv-SE"/>
        </w:rPr>
        <w:t xml:space="preserve"> och specifik immunterapi (hyposensibiliseringsterapi). I en klinisk studie där </w:t>
      </w:r>
      <w:r>
        <w:rPr>
          <w:sz w:val="22"/>
          <w:szCs w:val="22"/>
          <w:lang w:val="sv-SE"/>
        </w:rPr>
        <w:t>omalizumab</w:t>
      </w:r>
      <w:r w:rsidRPr="00DC2BA7">
        <w:rPr>
          <w:sz w:val="22"/>
          <w:szCs w:val="22"/>
          <w:lang w:val="sv-SE"/>
        </w:rPr>
        <w:t xml:space="preserve"> gavs tillsammans med immunterapi sågs ingen skillnad i säkerhet och effekt för </w:t>
      </w:r>
      <w:r>
        <w:rPr>
          <w:sz w:val="22"/>
          <w:szCs w:val="22"/>
          <w:lang w:val="sv-SE"/>
        </w:rPr>
        <w:t>omalizumab</w:t>
      </w:r>
      <w:r w:rsidRPr="00DC2BA7">
        <w:rPr>
          <w:sz w:val="22"/>
          <w:szCs w:val="22"/>
          <w:lang w:val="sv-SE"/>
        </w:rPr>
        <w:t xml:space="preserve"> i kombination med specifik immunterapi, jämfört med </w:t>
      </w:r>
      <w:r>
        <w:rPr>
          <w:sz w:val="22"/>
          <w:szCs w:val="22"/>
          <w:lang w:val="sv-SE"/>
        </w:rPr>
        <w:t>omalizumab</w:t>
      </w:r>
      <w:r w:rsidRPr="00DC2BA7">
        <w:rPr>
          <w:sz w:val="22"/>
          <w:szCs w:val="22"/>
          <w:lang w:val="sv-SE"/>
        </w:rPr>
        <w:t xml:space="preserve"> givet ensamt.</w:t>
      </w:r>
    </w:p>
    <w:p w14:paraId="6D76FBE6" w14:textId="77777777" w:rsidR="00B47602" w:rsidRPr="00DC2BA7" w:rsidRDefault="00B47602" w:rsidP="00B057AB">
      <w:pPr>
        <w:pStyle w:val="Char2"/>
        <w:spacing w:before="0"/>
        <w:jc w:val="left"/>
        <w:rPr>
          <w:sz w:val="22"/>
          <w:szCs w:val="22"/>
          <w:lang w:val="sv-SE"/>
        </w:rPr>
      </w:pPr>
    </w:p>
    <w:p w14:paraId="08AAA75C" w14:textId="77777777" w:rsidR="00B47602" w:rsidRPr="00DC2BA7" w:rsidRDefault="00B60735" w:rsidP="00B057AB">
      <w:pPr>
        <w:pStyle w:val="Char2"/>
        <w:keepNext/>
        <w:spacing w:before="0"/>
        <w:jc w:val="left"/>
        <w:rPr>
          <w:sz w:val="22"/>
          <w:szCs w:val="22"/>
          <w:u w:val="single"/>
          <w:lang w:val="sv-SE"/>
        </w:rPr>
      </w:pPr>
      <w:r w:rsidRPr="00DC2BA7">
        <w:rPr>
          <w:sz w:val="22"/>
          <w:szCs w:val="22"/>
          <w:u w:val="single"/>
          <w:lang w:val="sv-SE"/>
        </w:rPr>
        <w:t>Kronisk rinosinuit med näspolyper</w:t>
      </w:r>
    </w:p>
    <w:p w14:paraId="15E33131" w14:textId="77777777" w:rsidR="00B47602" w:rsidRPr="00DC2BA7" w:rsidRDefault="00B47602" w:rsidP="00B057AB">
      <w:pPr>
        <w:pStyle w:val="Char2"/>
        <w:keepNext/>
        <w:spacing w:before="0"/>
        <w:jc w:val="left"/>
        <w:rPr>
          <w:sz w:val="22"/>
          <w:szCs w:val="22"/>
          <w:lang w:val="sv-SE"/>
        </w:rPr>
      </w:pPr>
    </w:p>
    <w:p w14:paraId="47E2E431" w14:textId="3BA78783" w:rsidR="00B47602" w:rsidRPr="00DC2BA7" w:rsidRDefault="00B60735" w:rsidP="00B057AB">
      <w:pPr>
        <w:widowControl w:val="0"/>
        <w:tabs>
          <w:tab w:val="clear" w:pos="567"/>
        </w:tabs>
        <w:spacing w:line="240" w:lineRule="auto"/>
        <w:rPr>
          <w:u w:val="single"/>
          <w:lang w:val="sv-SE"/>
        </w:rPr>
      </w:pPr>
      <w:r w:rsidRPr="00DC2BA7">
        <w:rPr>
          <w:bCs/>
          <w:lang w:val="sv-SE"/>
        </w:rPr>
        <w:t xml:space="preserve">I kliniska studier har </w:t>
      </w:r>
      <w:r w:rsidR="00863BE0">
        <w:rPr>
          <w:bCs/>
          <w:lang w:val="sv-SE"/>
        </w:rPr>
        <w:t>omalizumab</w:t>
      </w:r>
      <w:r w:rsidRPr="00DC2BA7">
        <w:rPr>
          <w:bCs/>
          <w:lang w:val="sv-SE"/>
        </w:rPr>
        <w:t xml:space="preserve"> enligt protokoll använts tillsammans med mometason nässpray. Andra läkemedel som vanligtvis användes samtidigt inkluderade andra intranasala kortikosteroider, bronkodilatorer, antihistaminer, leukotrienreceptorantagonister, adrenergika/sympatomimetika samt nasal lokalanestetika. Det fanns inga indikationer på att säkerheten hos </w:t>
      </w:r>
      <w:r w:rsidR="00863BE0">
        <w:rPr>
          <w:bCs/>
          <w:lang w:val="sv-SE"/>
        </w:rPr>
        <w:t>omalizumab</w:t>
      </w:r>
      <w:r w:rsidRPr="00DC2BA7">
        <w:rPr>
          <w:bCs/>
          <w:lang w:val="sv-SE"/>
        </w:rPr>
        <w:t xml:space="preserve"> förändrades vid samtidig användning av dessa vanligtvis använda läkemedel.</w:t>
      </w:r>
    </w:p>
    <w:p w14:paraId="6658F8E6" w14:textId="77777777" w:rsidR="00BC07F9" w:rsidRPr="00DC2BA7" w:rsidRDefault="00BC07F9" w:rsidP="00B057AB">
      <w:pPr>
        <w:pStyle w:val="Char2"/>
        <w:spacing w:before="0"/>
        <w:jc w:val="left"/>
        <w:rPr>
          <w:sz w:val="22"/>
          <w:szCs w:val="22"/>
          <w:lang w:val="sv-SE"/>
        </w:rPr>
      </w:pPr>
    </w:p>
    <w:p w14:paraId="7E518C3B" w14:textId="77777777" w:rsidR="00BC07F9" w:rsidRPr="00DC2BA7" w:rsidRDefault="00B60735" w:rsidP="00B057AB">
      <w:pPr>
        <w:keepNext/>
        <w:widowControl w:val="0"/>
        <w:tabs>
          <w:tab w:val="clear" w:pos="567"/>
        </w:tabs>
        <w:spacing w:line="240" w:lineRule="auto"/>
        <w:ind w:left="567" w:hanging="567"/>
        <w:rPr>
          <w:lang w:val="sv-SE"/>
        </w:rPr>
      </w:pPr>
      <w:r w:rsidRPr="00DC2BA7">
        <w:rPr>
          <w:b/>
          <w:bCs/>
          <w:lang w:val="sv-SE"/>
        </w:rPr>
        <w:lastRenderedPageBreak/>
        <w:t>4.6</w:t>
      </w:r>
      <w:r w:rsidRPr="00DC2BA7">
        <w:rPr>
          <w:b/>
          <w:bCs/>
          <w:lang w:val="sv-SE"/>
        </w:rPr>
        <w:tab/>
        <w:t>Fertilitet, graviditet och amning</w:t>
      </w:r>
    </w:p>
    <w:p w14:paraId="197DBD3B" w14:textId="77777777" w:rsidR="00BC07F9" w:rsidRPr="00DC2BA7" w:rsidRDefault="00BC07F9" w:rsidP="00B057AB">
      <w:pPr>
        <w:pStyle w:val="Char2"/>
        <w:keepNext/>
        <w:spacing w:before="0"/>
        <w:jc w:val="left"/>
        <w:rPr>
          <w:sz w:val="22"/>
          <w:szCs w:val="22"/>
          <w:lang w:val="sv-SE"/>
        </w:rPr>
      </w:pPr>
    </w:p>
    <w:p w14:paraId="07D13569" w14:textId="77777777" w:rsidR="00BC07F9" w:rsidRPr="00DC2BA7" w:rsidRDefault="00B60735" w:rsidP="00B057AB">
      <w:pPr>
        <w:pStyle w:val="Char2"/>
        <w:keepNext/>
        <w:spacing w:before="0"/>
        <w:jc w:val="left"/>
        <w:rPr>
          <w:sz w:val="22"/>
          <w:szCs w:val="22"/>
          <w:u w:val="single"/>
          <w:lang w:val="sv-SE"/>
        </w:rPr>
      </w:pPr>
      <w:r w:rsidRPr="00DC2BA7">
        <w:rPr>
          <w:sz w:val="22"/>
          <w:szCs w:val="22"/>
          <w:u w:val="single"/>
          <w:lang w:val="sv-SE"/>
        </w:rPr>
        <w:t>Graviditet</w:t>
      </w:r>
    </w:p>
    <w:p w14:paraId="7FFAC0BA" w14:textId="77777777" w:rsidR="00893BC4" w:rsidRPr="00DC2BA7" w:rsidRDefault="00893BC4" w:rsidP="00B057AB">
      <w:pPr>
        <w:pStyle w:val="Char2"/>
        <w:keepNext/>
        <w:spacing w:before="0"/>
        <w:jc w:val="left"/>
        <w:rPr>
          <w:sz w:val="22"/>
          <w:szCs w:val="22"/>
          <w:u w:val="single"/>
          <w:lang w:val="sv-SE"/>
        </w:rPr>
      </w:pPr>
    </w:p>
    <w:p w14:paraId="51C099A1" w14:textId="25067F76" w:rsidR="00A67F87" w:rsidRPr="00DC2BA7" w:rsidRDefault="00B60735" w:rsidP="00B057AB">
      <w:pPr>
        <w:pStyle w:val="Char2"/>
        <w:widowControl w:val="0"/>
        <w:spacing w:before="0"/>
        <w:jc w:val="left"/>
        <w:rPr>
          <w:sz w:val="22"/>
          <w:szCs w:val="22"/>
          <w:lang w:val="sv-SE"/>
        </w:rPr>
      </w:pPr>
      <w:r w:rsidRPr="00DC2BA7">
        <w:rPr>
          <w:sz w:val="22"/>
          <w:szCs w:val="22"/>
          <w:lang w:val="sv-SE"/>
        </w:rPr>
        <w:t xml:space="preserve">En måttlig mängd data från gravida kvinnor (mellan 300-1 000 graviditeter) baserade på graviditetsregister och spontana rapporter efter marknadsgodkännande, tyder inte på någon missbildnings- eller foster/neonatal toxicitet. En prospektiv registerstudie (EXPECT) på 250 gravida kvinnor med astma som behandlats med </w:t>
      </w:r>
      <w:r w:rsidR="00863BE0">
        <w:rPr>
          <w:sz w:val="22"/>
          <w:szCs w:val="22"/>
          <w:lang w:val="sv-SE"/>
        </w:rPr>
        <w:t>omalizumab</w:t>
      </w:r>
      <w:r w:rsidRPr="00DC2BA7">
        <w:rPr>
          <w:sz w:val="22"/>
          <w:szCs w:val="22"/>
          <w:lang w:val="sv-SE"/>
        </w:rPr>
        <w:t xml:space="preserve"> visade att prevalensen för allvarliga medfödda anomaliteter var jämförbar (8,1% mot 8,9%) mellan patienter behandlade med Xolair och patienter med motsvarande sjukdomstillstånd (måttlig till allvarlig astma). Tolkningen av data kan vara påverkad av metodologiska begränsningar i studien, inkluderande ett litet antal patienter och en icke-randomiserad studiedesign.</w:t>
      </w:r>
    </w:p>
    <w:p w14:paraId="64D28B47" w14:textId="77777777" w:rsidR="00A67F87" w:rsidRPr="00DC2BA7" w:rsidRDefault="00A67F87" w:rsidP="00B057AB">
      <w:pPr>
        <w:pStyle w:val="Char2"/>
        <w:widowControl w:val="0"/>
        <w:spacing w:before="0"/>
        <w:jc w:val="left"/>
        <w:rPr>
          <w:sz w:val="22"/>
          <w:szCs w:val="22"/>
          <w:lang w:val="sv-SE"/>
        </w:rPr>
      </w:pPr>
    </w:p>
    <w:p w14:paraId="7C36222B" w14:textId="77777777" w:rsidR="00A67F87" w:rsidRPr="00DC2BA7" w:rsidRDefault="00B60735" w:rsidP="00B057AB">
      <w:pPr>
        <w:pStyle w:val="Char2"/>
        <w:widowControl w:val="0"/>
        <w:spacing w:before="0"/>
        <w:jc w:val="left"/>
        <w:rPr>
          <w:sz w:val="22"/>
          <w:szCs w:val="22"/>
          <w:lang w:val="sv-SE"/>
        </w:rPr>
      </w:pPr>
      <w:r w:rsidRPr="00DC2BA7">
        <w:rPr>
          <w:sz w:val="22"/>
          <w:szCs w:val="22"/>
          <w:lang w:val="sv-SE"/>
        </w:rPr>
        <w:t>Omalizumab passerar placentabarriären, men d</w:t>
      </w:r>
      <w:r w:rsidR="00BC07F9" w:rsidRPr="00DC2BA7">
        <w:rPr>
          <w:sz w:val="22"/>
          <w:szCs w:val="22"/>
          <w:lang w:val="sv-SE"/>
        </w:rPr>
        <w:t xml:space="preserve">jurstudier tyder </w:t>
      </w:r>
      <w:r w:rsidRPr="00DC2BA7">
        <w:rPr>
          <w:sz w:val="22"/>
          <w:szCs w:val="22"/>
          <w:lang w:val="sv-SE"/>
        </w:rPr>
        <w:t>varken</w:t>
      </w:r>
      <w:r w:rsidR="00BC07F9" w:rsidRPr="00DC2BA7">
        <w:rPr>
          <w:sz w:val="22"/>
          <w:szCs w:val="22"/>
          <w:lang w:val="sv-SE"/>
        </w:rPr>
        <w:t xml:space="preserve"> på direkta eller indirekta reproduktionstoxikologiska effekter (se avsnitt</w:t>
      </w:r>
      <w:r w:rsidR="006E2067" w:rsidRPr="00DC2BA7">
        <w:rPr>
          <w:sz w:val="22"/>
          <w:szCs w:val="22"/>
          <w:lang w:val="sv-SE"/>
        </w:rPr>
        <w:t> </w:t>
      </w:r>
      <w:r w:rsidR="00BC07F9" w:rsidRPr="00DC2BA7">
        <w:rPr>
          <w:sz w:val="22"/>
          <w:szCs w:val="22"/>
          <w:lang w:val="sv-SE"/>
        </w:rPr>
        <w:t>5.3).</w:t>
      </w:r>
    </w:p>
    <w:p w14:paraId="43C9C3BB" w14:textId="77777777" w:rsidR="00A67F87" w:rsidRPr="00DC2BA7" w:rsidRDefault="00A67F87" w:rsidP="00B057AB">
      <w:pPr>
        <w:pStyle w:val="Char2"/>
        <w:widowControl w:val="0"/>
        <w:spacing w:before="0"/>
        <w:jc w:val="left"/>
        <w:rPr>
          <w:sz w:val="22"/>
          <w:szCs w:val="22"/>
          <w:lang w:val="sv-SE"/>
        </w:rPr>
      </w:pPr>
    </w:p>
    <w:p w14:paraId="2E66BD5E" w14:textId="77777777" w:rsidR="00685FCD" w:rsidRPr="00DC2BA7" w:rsidRDefault="00B60735" w:rsidP="00B057AB">
      <w:pPr>
        <w:pStyle w:val="Char2"/>
        <w:widowControl w:val="0"/>
        <w:spacing w:before="0"/>
        <w:jc w:val="left"/>
        <w:rPr>
          <w:sz w:val="22"/>
          <w:szCs w:val="22"/>
          <w:lang w:val="sv-SE"/>
        </w:rPr>
      </w:pPr>
      <w:r w:rsidRPr="00DC2BA7">
        <w:rPr>
          <w:sz w:val="22"/>
          <w:szCs w:val="22"/>
          <w:lang w:val="sv-SE"/>
        </w:rPr>
        <w:t>Omalizumab har förknippats med en åldersberoende minskning av antalet trombocyter hos primater, där unga djur är mer känsliga än äldre djur (se avsnitt</w:t>
      </w:r>
      <w:r w:rsidR="006E2067" w:rsidRPr="00DC2BA7">
        <w:rPr>
          <w:sz w:val="22"/>
          <w:szCs w:val="22"/>
          <w:lang w:val="sv-SE"/>
        </w:rPr>
        <w:t> </w:t>
      </w:r>
      <w:r w:rsidRPr="00DC2BA7">
        <w:rPr>
          <w:sz w:val="22"/>
          <w:szCs w:val="22"/>
          <w:lang w:val="sv-SE"/>
        </w:rPr>
        <w:t>5.3).</w:t>
      </w:r>
    </w:p>
    <w:p w14:paraId="367B9039" w14:textId="77777777" w:rsidR="00BC07F9" w:rsidRPr="00DC2BA7" w:rsidRDefault="00BC07F9" w:rsidP="00B057AB">
      <w:pPr>
        <w:pStyle w:val="Char2"/>
        <w:widowControl w:val="0"/>
        <w:spacing w:before="0"/>
        <w:jc w:val="left"/>
        <w:rPr>
          <w:sz w:val="22"/>
          <w:szCs w:val="22"/>
          <w:lang w:val="sv-SE"/>
        </w:rPr>
      </w:pPr>
    </w:p>
    <w:p w14:paraId="3D58A2B7" w14:textId="0554A7AA" w:rsidR="00A67F87" w:rsidRPr="00DC2BA7" w:rsidRDefault="00B60735" w:rsidP="00B057AB">
      <w:pPr>
        <w:pStyle w:val="Char2"/>
        <w:widowControl w:val="0"/>
        <w:spacing w:before="0"/>
        <w:jc w:val="left"/>
        <w:rPr>
          <w:sz w:val="22"/>
          <w:szCs w:val="22"/>
          <w:lang w:val="sv-SE"/>
        </w:rPr>
      </w:pPr>
      <w:r>
        <w:rPr>
          <w:sz w:val="22"/>
          <w:szCs w:val="22"/>
          <w:lang w:val="sv-SE"/>
        </w:rPr>
        <w:t>Omalizumab</w:t>
      </w:r>
      <w:r w:rsidRPr="00DC2BA7">
        <w:rPr>
          <w:sz w:val="22"/>
          <w:szCs w:val="22"/>
          <w:lang w:val="sv-SE"/>
        </w:rPr>
        <w:t xml:space="preserve"> kan övervägas under graviditet om det är kliniskt nödvändigt.</w:t>
      </w:r>
    </w:p>
    <w:p w14:paraId="0C670F50" w14:textId="77777777" w:rsidR="00A67F87" w:rsidRPr="00DC2BA7" w:rsidRDefault="00A67F87" w:rsidP="00B057AB">
      <w:pPr>
        <w:pStyle w:val="Char2"/>
        <w:widowControl w:val="0"/>
        <w:spacing w:before="0"/>
        <w:jc w:val="left"/>
        <w:rPr>
          <w:sz w:val="22"/>
          <w:szCs w:val="22"/>
          <w:lang w:val="sv-SE"/>
        </w:rPr>
      </w:pPr>
    </w:p>
    <w:p w14:paraId="68C338D1" w14:textId="77777777" w:rsidR="00BC07F9" w:rsidRPr="00DC2BA7" w:rsidRDefault="00B60735" w:rsidP="00B057AB">
      <w:pPr>
        <w:pStyle w:val="Char2"/>
        <w:keepNext/>
        <w:widowControl w:val="0"/>
        <w:spacing w:before="0"/>
        <w:jc w:val="left"/>
        <w:rPr>
          <w:sz w:val="22"/>
          <w:szCs w:val="22"/>
          <w:u w:val="single"/>
          <w:lang w:val="sv-SE"/>
        </w:rPr>
      </w:pPr>
      <w:r w:rsidRPr="00DC2BA7">
        <w:rPr>
          <w:sz w:val="22"/>
          <w:szCs w:val="22"/>
          <w:u w:val="single"/>
          <w:lang w:val="sv-SE"/>
        </w:rPr>
        <w:t>Amning</w:t>
      </w:r>
    </w:p>
    <w:p w14:paraId="24679214" w14:textId="77777777" w:rsidR="00893BC4" w:rsidRPr="00DC2BA7" w:rsidRDefault="00893BC4" w:rsidP="00B057AB">
      <w:pPr>
        <w:pStyle w:val="Char2"/>
        <w:keepNext/>
        <w:widowControl w:val="0"/>
        <w:spacing w:before="0"/>
        <w:jc w:val="left"/>
        <w:rPr>
          <w:sz w:val="22"/>
          <w:szCs w:val="22"/>
          <w:u w:val="single"/>
          <w:lang w:val="sv-SE"/>
        </w:rPr>
      </w:pPr>
    </w:p>
    <w:p w14:paraId="345BCF2D" w14:textId="77777777" w:rsidR="00685FCD" w:rsidRPr="00DC2BA7" w:rsidRDefault="00B60735" w:rsidP="00B057AB">
      <w:pPr>
        <w:pStyle w:val="Char2"/>
        <w:widowControl w:val="0"/>
        <w:spacing w:before="0"/>
        <w:jc w:val="left"/>
        <w:rPr>
          <w:sz w:val="22"/>
          <w:szCs w:val="22"/>
          <w:lang w:val="sv-SE"/>
        </w:rPr>
      </w:pPr>
      <w:r w:rsidRPr="00DC2BA7">
        <w:rPr>
          <w:sz w:val="22"/>
          <w:szCs w:val="22"/>
          <w:lang w:val="sv-SE"/>
        </w:rPr>
        <w:t xml:space="preserve"> Immunglobulin G (IgG) förekommer i bröstmjölk och det är därför förväntat att omalizumab förekommer i bröstmjölk.</w:t>
      </w:r>
      <w:r w:rsidR="00BC07F9" w:rsidRPr="00DC2BA7">
        <w:rPr>
          <w:sz w:val="22"/>
          <w:szCs w:val="22"/>
          <w:lang w:val="sv-SE"/>
        </w:rPr>
        <w:t xml:space="preserve"> Tillgängliga data har visat att omalizumab utsöndras i bröstmjölken hos </w:t>
      </w:r>
      <w:r w:rsidR="00CE62AB" w:rsidRPr="00DC2BA7">
        <w:rPr>
          <w:sz w:val="22"/>
          <w:szCs w:val="22"/>
          <w:lang w:val="sv-SE"/>
        </w:rPr>
        <w:t xml:space="preserve">icke-humana </w:t>
      </w:r>
      <w:r w:rsidR="00BC07F9" w:rsidRPr="00DC2BA7">
        <w:rPr>
          <w:sz w:val="22"/>
          <w:szCs w:val="22"/>
          <w:lang w:val="sv-SE"/>
        </w:rPr>
        <w:t>primater</w:t>
      </w:r>
      <w:r w:rsidR="00CE2962" w:rsidRPr="00DC2BA7">
        <w:rPr>
          <w:sz w:val="22"/>
          <w:szCs w:val="22"/>
          <w:lang w:val="sv-SE"/>
        </w:rPr>
        <w:t xml:space="preserve"> (se avsnitt</w:t>
      </w:r>
      <w:r w:rsidR="007327EF" w:rsidRPr="00DC2BA7">
        <w:rPr>
          <w:sz w:val="22"/>
          <w:szCs w:val="22"/>
          <w:lang w:val="sv-SE"/>
        </w:rPr>
        <w:t> </w:t>
      </w:r>
      <w:r w:rsidR="00CE2962" w:rsidRPr="00DC2BA7">
        <w:rPr>
          <w:sz w:val="22"/>
          <w:szCs w:val="22"/>
          <w:lang w:val="sv-SE"/>
        </w:rPr>
        <w:t>5.3)</w:t>
      </w:r>
      <w:r w:rsidR="00BC07F9" w:rsidRPr="00DC2BA7">
        <w:rPr>
          <w:sz w:val="22"/>
          <w:szCs w:val="22"/>
          <w:lang w:val="sv-SE"/>
        </w:rPr>
        <w:t>.</w:t>
      </w:r>
    </w:p>
    <w:p w14:paraId="4127B6E2" w14:textId="77777777" w:rsidR="00BC07F9" w:rsidRPr="00DC2BA7" w:rsidRDefault="00BC07F9" w:rsidP="00B057AB">
      <w:pPr>
        <w:pStyle w:val="Char2"/>
        <w:widowControl w:val="0"/>
        <w:spacing w:before="0"/>
        <w:jc w:val="left"/>
        <w:rPr>
          <w:sz w:val="22"/>
          <w:szCs w:val="22"/>
          <w:lang w:val="sv-SE"/>
        </w:rPr>
      </w:pPr>
    </w:p>
    <w:p w14:paraId="2B9FC529" w14:textId="1BB0D769" w:rsidR="00A67F87" w:rsidRPr="00DC2BA7" w:rsidRDefault="00B60735" w:rsidP="00B057AB">
      <w:pPr>
        <w:pStyle w:val="Char2"/>
        <w:spacing w:before="0"/>
        <w:jc w:val="left"/>
        <w:rPr>
          <w:sz w:val="22"/>
          <w:szCs w:val="22"/>
          <w:lang w:val="sv-SE"/>
        </w:rPr>
      </w:pPr>
      <w:r w:rsidRPr="00DC2BA7">
        <w:rPr>
          <w:sz w:val="22"/>
          <w:szCs w:val="22"/>
          <w:lang w:val="sv-SE"/>
        </w:rPr>
        <w:t xml:space="preserve">EXPECT-studien med 154 spädbarn som exponerats för </w:t>
      </w:r>
      <w:r w:rsidR="00863BE0">
        <w:rPr>
          <w:sz w:val="22"/>
          <w:szCs w:val="22"/>
          <w:lang w:val="sv-SE"/>
        </w:rPr>
        <w:t>omalizumab</w:t>
      </w:r>
      <w:r w:rsidRPr="00DC2BA7">
        <w:rPr>
          <w:sz w:val="22"/>
          <w:szCs w:val="22"/>
          <w:lang w:val="sv-SE"/>
        </w:rPr>
        <w:t xml:space="preserve"> under graviditet och genom amning indikerade inte biverkningar hos de spädbarn som ammats. Tolkningen av data kan vara påverkad av metodologiska begränsningar i studien, inkluderande ett litet antal patienter och en icke-randomiserad studiedesign.</w:t>
      </w:r>
    </w:p>
    <w:p w14:paraId="2B5B6D31" w14:textId="77777777" w:rsidR="00A67F87" w:rsidRPr="00DC2BA7" w:rsidRDefault="00A67F87" w:rsidP="00B057AB">
      <w:pPr>
        <w:pStyle w:val="Char2"/>
        <w:widowControl w:val="0"/>
        <w:spacing w:before="0"/>
        <w:jc w:val="left"/>
        <w:rPr>
          <w:sz w:val="22"/>
          <w:szCs w:val="22"/>
          <w:lang w:val="sv-SE"/>
        </w:rPr>
      </w:pPr>
    </w:p>
    <w:p w14:paraId="6D78CC96" w14:textId="6A44A8E4" w:rsidR="00A67F87" w:rsidRPr="00DC2BA7" w:rsidRDefault="00B60735" w:rsidP="00B057AB">
      <w:pPr>
        <w:pStyle w:val="Char2"/>
        <w:widowControl w:val="0"/>
        <w:spacing w:before="0"/>
        <w:jc w:val="left"/>
        <w:rPr>
          <w:sz w:val="22"/>
          <w:szCs w:val="22"/>
          <w:lang w:val="sv-SE"/>
        </w:rPr>
      </w:pPr>
      <w:r w:rsidRPr="00DC2BA7">
        <w:rPr>
          <w:sz w:val="22"/>
          <w:szCs w:val="22"/>
          <w:lang w:val="sv-SE"/>
        </w:rPr>
        <w:t xml:space="preserve">Immunglobulin G-proteiner genomgår intestinal proteolys och har låg biotillgänglighet när de ges oralt. Inga effekter förväntas på ammande nyfödda/spädbarn. Följaktligen kan användning av </w:t>
      </w:r>
      <w:r w:rsidR="00863BE0">
        <w:rPr>
          <w:sz w:val="22"/>
          <w:szCs w:val="22"/>
          <w:lang w:val="sv-SE"/>
        </w:rPr>
        <w:t>omalizumab</w:t>
      </w:r>
      <w:r w:rsidRPr="00DC2BA7">
        <w:rPr>
          <w:sz w:val="22"/>
          <w:szCs w:val="22"/>
          <w:lang w:val="sv-SE"/>
        </w:rPr>
        <w:t xml:space="preserve"> under amning övervägas om det är kliniskt nödvändigt.</w:t>
      </w:r>
    </w:p>
    <w:p w14:paraId="4E4D83E3" w14:textId="77777777" w:rsidR="00A67F87" w:rsidRPr="00DC2BA7" w:rsidRDefault="00A67F87" w:rsidP="00B057AB">
      <w:pPr>
        <w:pStyle w:val="Char2"/>
        <w:widowControl w:val="0"/>
        <w:spacing w:before="0"/>
        <w:jc w:val="left"/>
        <w:rPr>
          <w:sz w:val="22"/>
          <w:szCs w:val="22"/>
          <w:lang w:val="sv-SE"/>
        </w:rPr>
      </w:pPr>
    </w:p>
    <w:p w14:paraId="0EC97CCD" w14:textId="77777777" w:rsidR="00BC07F9" w:rsidRPr="00DC2BA7" w:rsidRDefault="00B60735" w:rsidP="00B057AB">
      <w:pPr>
        <w:pStyle w:val="Char2"/>
        <w:keepNext/>
        <w:spacing w:before="0"/>
        <w:jc w:val="left"/>
        <w:rPr>
          <w:sz w:val="22"/>
          <w:szCs w:val="22"/>
          <w:u w:val="single"/>
          <w:lang w:val="sv-SE"/>
        </w:rPr>
      </w:pPr>
      <w:r w:rsidRPr="00DC2BA7">
        <w:rPr>
          <w:sz w:val="22"/>
          <w:szCs w:val="22"/>
          <w:u w:val="single"/>
          <w:lang w:val="sv-SE"/>
        </w:rPr>
        <w:t>Fertilitet</w:t>
      </w:r>
    </w:p>
    <w:p w14:paraId="62C57613" w14:textId="77777777" w:rsidR="00893BC4" w:rsidRPr="00DC2BA7" w:rsidRDefault="00893BC4" w:rsidP="00B057AB">
      <w:pPr>
        <w:pStyle w:val="Char2"/>
        <w:keepNext/>
        <w:spacing w:before="0"/>
        <w:jc w:val="left"/>
        <w:rPr>
          <w:sz w:val="22"/>
          <w:szCs w:val="22"/>
          <w:u w:val="single"/>
          <w:lang w:val="sv-SE"/>
        </w:rPr>
      </w:pPr>
    </w:p>
    <w:p w14:paraId="4C4F9A2F" w14:textId="77777777" w:rsidR="00BC07F9" w:rsidRPr="00DC2BA7" w:rsidRDefault="00B60735" w:rsidP="00B057AB">
      <w:pPr>
        <w:pStyle w:val="Char2"/>
        <w:widowControl w:val="0"/>
        <w:spacing w:before="0"/>
        <w:jc w:val="left"/>
        <w:rPr>
          <w:sz w:val="22"/>
          <w:szCs w:val="22"/>
          <w:lang w:val="sv-SE"/>
        </w:rPr>
      </w:pPr>
      <w:r w:rsidRPr="00DC2BA7">
        <w:rPr>
          <w:sz w:val="22"/>
          <w:szCs w:val="22"/>
          <w:lang w:val="sv-SE"/>
        </w:rPr>
        <w:t>Det finns inga humandata för omalizumab avseende fertilitet. I särskilt utformade icke kliniska fertilitetsstudier</w:t>
      </w:r>
      <w:r w:rsidR="00A7597C" w:rsidRPr="00DC2BA7">
        <w:rPr>
          <w:sz w:val="22"/>
          <w:szCs w:val="22"/>
          <w:lang w:val="sv-SE"/>
        </w:rPr>
        <w:t xml:space="preserve"> hos icke-humana primater</w:t>
      </w:r>
      <w:r w:rsidRPr="00DC2BA7">
        <w:rPr>
          <w:sz w:val="22"/>
          <w:szCs w:val="22"/>
          <w:lang w:val="sv-SE"/>
        </w:rPr>
        <w:t xml:space="preserve">, innefattande parningsstudier, sågs ingen nedsatt fertilitet hos honor eller hanar efter upprepad dosering av omalizumab vid doser upp till 75 mg/kg. Inte heller observerades genotoxiska effekter i </w:t>
      </w:r>
      <w:r w:rsidR="00A851B4" w:rsidRPr="00DC2BA7">
        <w:rPr>
          <w:sz w:val="22"/>
          <w:szCs w:val="22"/>
          <w:lang w:val="sv-SE"/>
        </w:rPr>
        <w:t xml:space="preserve">en </w:t>
      </w:r>
      <w:r w:rsidRPr="00DC2BA7">
        <w:rPr>
          <w:sz w:val="22"/>
          <w:szCs w:val="22"/>
          <w:lang w:val="sv-SE"/>
        </w:rPr>
        <w:t>separat icke-klinisk genotoxicitetsstudie.</w:t>
      </w:r>
    </w:p>
    <w:p w14:paraId="24DACA67" w14:textId="77777777" w:rsidR="00BC07F9" w:rsidRPr="00DC2BA7" w:rsidRDefault="00BC07F9" w:rsidP="00B057AB">
      <w:pPr>
        <w:pStyle w:val="Char2"/>
        <w:widowControl w:val="0"/>
        <w:spacing w:before="0"/>
        <w:jc w:val="left"/>
        <w:rPr>
          <w:sz w:val="22"/>
          <w:szCs w:val="22"/>
          <w:lang w:val="sv-SE"/>
        </w:rPr>
      </w:pPr>
    </w:p>
    <w:p w14:paraId="78939646" w14:textId="77777777" w:rsidR="00BC07F9" w:rsidRPr="00DC2BA7" w:rsidRDefault="00B60735" w:rsidP="00B057AB">
      <w:pPr>
        <w:keepNext/>
        <w:widowControl w:val="0"/>
        <w:tabs>
          <w:tab w:val="clear" w:pos="567"/>
        </w:tabs>
        <w:spacing w:line="240" w:lineRule="auto"/>
        <w:ind w:left="567" w:hanging="567"/>
        <w:rPr>
          <w:lang w:val="sv-SE"/>
        </w:rPr>
      </w:pPr>
      <w:r w:rsidRPr="00DC2BA7">
        <w:rPr>
          <w:b/>
          <w:bCs/>
          <w:lang w:val="sv-SE"/>
        </w:rPr>
        <w:t>4.7</w:t>
      </w:r>
      <w:r w:rsidRPr="00DC2BA7">
        <w:rPr>
          <w:b/>
          <w:bCs/>
          <w:lang w:val="sv-SE"/>
        </w:rPr>
        <w:tab/>
        <w:t>Effekter på förmågan att framföra fordon och använda maskiner</w:t>
      </w:r>
    </w:p>
    <w:p w14:paraId="50F8F8DC" w14:textId="77777777" w:rsidR="00BC07F9" w:rsidRPr="00DC2BA7" w:rsidRDefault="00BC07F9" w:rsidP="00B057AB">
      <w:pPr>
        <w:pStyle w:val="Char2"/>
        <w:keepNext/>
        <w:spacing w:before="0"/>
        <w:jc w:val="left"/>
        <w:rPr>
          <w:sz w:val="22"/>
          <w:szCs w:val="22"/>
          <w:lang w:val="sv-SE"/>
        </w:rPr>
      </w:pPr>
    </w:p>
    <w:p w14:paraId="7A6FEC74" w14:textId="6710132F" w:rsidR="00BC07F9" w:rsidRPr="00DC2BA7" w:rsidRDefault="00B60735" w:rsidP="00B057AB">
      <w:pPr>
        <w:pStyle w:val="Char2"/>
        <w:spacing w:before="0"/>
        <w:jc w:val="left"/>
        <w:rPr>
          <w:sz w:val="22"/>
          <w:szCs w:val="22"/>
          <w:lang w:val="sv-SE"/>
        </w:rPr>
      </w:pPr>
      <w:r>
        <w:rPr>
          <w:sz w:val="22"/>
          <w:szCs w:val="22"/>
          <w:lang w:val="sv-SE"/>
        </w:rPr>
        <w:t>Omalizumab</w:t>
      </w:r>
      <w:r w:rsidRPr="00DC2BA7">
        <w:rPr>
          <w:sz w:val="22"/>
          <w:szCs w:val="22"/>
          <w:lang w:val="sv-SE"/>
        </w:rPr>
        <w:t xml:space="preserve"> har ingen </w:t>
      </w:r>
      <w:r w:rsidRPr="00DC2BA7">
        <w:rPr>
          <w:noProof/>
          <w:sz w:val="22"/>
          <w:szCs w:val="22"/>
          <w:lang w:val="sv-SE"/>
        </w:rPr>
        <w:t>eller försumbar effekt på förmågan att framföra fordon och använda maskiner.</w:t>
      </w:r>
    </w:p>
    <w:p w14:paraId="32CF2ADB" w14:textId="77777777" w:rsidR="00BC07F9" w:rsidRPr="00DC2BA7" w:rsidRDefault="00BC07F9" w:rsidP="00B057AB">
      <w:pPr>
        <w:pStyle w:val="Char2"/>
        <w:spacing w:before="0"/>
        <w:jc w:val="left"/>
        <w:rPr>
          <w:sz w:val="22"/>
          <w:szCs w:val="22"/>
          <w:lang w:val="sv-SE"/>
        </w:rPr>
      </w:pPr>
    </w:p>
    <w:p w14:paraId="50ABF231" w14:textId="77777777" w:rsidR="00BC07F9" w:rsidRPr="00DC2BA7" w:rsidRDefault="00B60735" w:rsidP="00B057AB">
      <w:pPr>
        <w:keepNext/>
        <w:widowControl w:val="0"/>
        <w:tabs>
          <w:tab w:val="clear" w:pos="567"/>
        </w:tabs>
        <w:spacing w:line="240" w:lineRule="auto"/>
        <w:ind w:left="567" w:hanging="567"/>
        <w:rPr>
          <w:b/>
          <w:bCs/>
          <w:lang w:val="sv-SE"/>
        </w:rPr>
      </w:pPr>
      <w:r w:rsidRPr="00DC2BA7">
        <w:rPr>
          <w:b/>
          <w:bCs/>
          <w:lang w:val="sv-SE"/>
        </w:rPr>
        <w:t>4.8</w:t>
      </w:r>
      <w:r w:rsidRPr="00DC2BA7">
        <w:rPr>
          <w:b/>
          <w:bCs/>
          <w:lang w:val="sv-SE"/>
        </w:rPr>
        <w:tab/>
        <w:t>Biverkningar</w:t>
      </w:r>
    </w:p>
    <w:p w14:paraId="6F772B72" w14:textId="77777777" w:rsidR="00BC07F9" w:rsidRPr="00DC2BA7" w:rsidRDefault="00BC07F9" w:rsidP="00B057AB">
      <w:pPr>
        <w:pStyle w:val="Char2"/>
        <w:keepNext/>
        <w:spacing w:before="0"/>
        <w:jc w:val="left"/>
        <w:rPr>
          <w:sz w:val="22"/>
          <w:szCs w:val="22"/>
          <w:lang w:val="sv-SE"/>
        </w:rPr>
      </w:pPr>
    </w:p>
    <w:p w14:paraId="49CAB8F6" w14:textId="77777777" w:rsidR="00850243" w:rsidRPr="00DC2BA7" w:rsidRDefault="00B60735" w:rsidP="00B057AB">
      <w:pPr>
        <w:pStyle w:val="Char2"/>
        <w:keepNext/>
        <w:spacing w:before="0"/>
        <w:jc w:val="left"/>
        <w:rPr>
          <w:sz w:val="22"/>
          <w:szCs w:val="22"/>
          <w:u w:val="single"/>
          <w:lang w:val="sv-SE"/>
        </w:rPr>
      </w:pPr>
      <w:r w:rsidRPr="00DC2BA7">
        <w:rPr>
          <w:bCs/>
          <w:sz w:val="22"/>
          <w:szCs w:val="22"/>
          <w:u w:val="single"/>
          <w:lang w:val="sv-SE"/>
        </w:rPr>
        <w:t>Allergisk astma och</w:t>
      </w:r>
      <w:r w:rsidRPr="00DC2BA7">
        <w:rPr>
          <w:b/>
          <w:bCs/>
          <w:sz w:val="22"/>
          <w:szCs w:val="22"/>
          <w:u w:val="single"/>
          <w:lang w:val="sv-SE"/>
        </w:rPr>
        <w:t xml:space="preserve"> </w:t>
      </w:r>
      <w:r w:rsidRPr="00DC2BA7">
        <w:rPr>
          <w:sz w:val="22"/>
          <w:szCs w:val="22"/>
          <w:u w:val="single"/>
          <w:lang w:val="sv-SE"/>
        </w:rPr>
        <w:t>kronisk rinosinuit med näspolyper</w:t>
      </w:r>
    </w:p>
    <w:p w14:paraId="01269BA6" w14:textId="77777777" w:rsidR="00850243" w:rsidRPr="00DC2BA7" w:rsidRDefault="00850243" w:rsidP="00B057AB">
      <w:pPr>
        <w:pStyle w:val="Char2"/>
        <w:keepNext/>
        <w:widowControl w:val="0"/>
        <w:spacing w:before="0"/>
        <w:jc w:val="left"/>
        <w:rPr>
          <w:sz w:val="22"/>
          <w:szCs w:val="22"/>
          <w:lang w:val="sv-SE"/>
        </w:rPr>
      </w:pPr>
    </w:p>
    <w:p w14:paraId="412DE075" w14:textId="77777777" w:rsidR="00AD781D" w:rsidRPr="00DC2BA7" w:rsidRDefault="00B60735" w:rsidP="00B057AB">
      <w:pPr>
        <w:pStyle w:val="Char2"/>
        <w:keepNext/>
        <w:widowControl w:val="0"/>
        <w:spacing w:before="0"/>
        <w:jc w:val="left"/>
        <w:rPr>
          <w:i/>
          <w:sz w:val="22"/>
          <w:szCs w:val="22"/>
          <w:u w:val="single"/>
          <w:lang w:val="sv-SE"/>
        </w:rPr>
      </w:pPr>
      <w:r w:rsidRPr="00DC2BA7">
        <w:rPr>
          <w:i/>
          <w:sz w:val="22"/>
          <w:szCs w:val="22"/>
          <w:u w:val="single"/>
          <w:lang w:val="sv-SE"/>
        </w:rPr>
        <w:t>Sammanfattning av säkerhetsprofilen</w:t>
      </w:r>
    </w:p>
    <w:p w14:paraId="1808C857" w14:textId="77777777" w:rsidR="00BC07F9" w:rsidRPr="00DC2BA7" w:rsidRDefault="00B60735" w:rsidP="00B057AB">
      <w:pPr>
        <w:pStyle w:val="Char2"/>
        <w:spacing w:before="0"/>
        <w:jc w:val="left"/>
        <w:rPr>
          <w:sz w:val="22"/>
          <w:szCs w:val="22"/>
          <w:lang w:val="sv-SE"/>
        </w:rPr>
      </w:pPr>
      <w:r w:rsidRPr="00DC2BA7">
        <w:rPr>
          <w:sz w:val="22"/>
          <w:szCs w:val="22"/>
          <w:lang w:val="sv-SE"/>
        </w:rPr>
        <w:t>I kliniska prövningar på</w:t>
      </w:r>
      <w:r w:rsidR="00850243" w:rsidRPr="00DC2BA7">
        <w:rPr>
          <w:sz w:val="22"/>
          <w:szCs w:val="22"/>
          <w:lang w:val="sv-SE"/>
        </w:rPr>
        <w:t xml:space="preserve"> allergisk astma hos</w:t>
      </w:r>
      <w:r w:rsidRPr="00DC2BA7">
        <w:rPr>
          <w:sz w:val="22"/>
          <w:szCs w:val="22"/>
          <w:lang w:val="sv-SE"/>
        </w:rPr>
        <w:t xml:space="preserve"> vuxna och ungdomar från 12 års ålder var de vanligast rapporterade biverkningarna </w:t>
      </w:r>
      <w:r w:rsidR="00541DAD" w:rsidRPr="00DC2BA7">
        <w:rPr>
          <w:sz w:val="22"/>
          <w:szCs w:val="22"/>
          <w:lang w:val="sv-SE"/>
        </w:rPr>
        <w:t xml:space="preserve">huvudvärk, </w:t>
      </w:r>
      <w:r w:rsidRPr="00DC2BA7">
        <w:rPr>
          <w:sz w:val="22"/>
          <w:szCs w:val="22"/>
          <w:lang w:val="sv-SE"/>
        </w:rPr>
        <w:t>reaktioner på injektionsstället, inklusive smärta på injektionsstället, svullnad, erytem och pruritus. I kliniska prövningar på barn från 6 till &lt;12 år var de vanligast rapporterade biverkningarna huvudvärk, feber och smärta i övre buken. De flesta reaktionerna var lätta eller måttliga i svårighetsgrad.</w:t>
      </w:r>
      <w:r w:rsidR="00850243" w:rsidRPr="00DC2BA7">
        <w:rPr>
          <w:sz w:val="22"/>
          <w:szCs w:val="22"/>
          <w:lang w:val="sv-SE"/>
        </w:rPr>
        <w:t xml:space="preserve"> I kliniska studier på patienter ≥18 års ålder vid </w:t>
      </w:r>
      <w:r w:rsidR="00850243" w:rsidRPr="00DC2BA7">
        <w:rPr>
          <w:sz w:val="22"/>
          <w:szCs w:val="22"/>
          <w:lang w:val="sv-SE"/>
        </w:rPr>
        <w:lastRenderedPageBreak/>
        <w:t>kronisk rinosinuit med näspolyper var de vanligast rapporterade biverkningarna huvudvärk, yrsel, artralgi, smärta i övre buken och reaktioner på injektionsstället.</w:t>
      </w:r>
    </w:p>
    <w:p w14:paraId="23FA7CC3" w14:textId="77777777" w:rsidR="00AD781D" w:rsidRPr="00DC2BA7" w:rsidRDefault="00AD781D" w:rsidP="00B057AB">
      <w:pPr>
        <w:pStyle w:val="Char2"/>
        <w:spacing w:before="0"/>
        <w:jc w:val="left"/>
        <w:rPr>
          <w:sz w:val="22"/>
          <w:szCs w:val="22"/>
          <w:lang w:val="sv-SE"/>
        </w:rPr>
      </w:pPr>
    </w:p>
    <w:p w14:paraId="5B90FF6F" w14:textId="77777777" w:rsidR="00BC07F9" w:rsidRPr="00DC2BA7" w:rsidRDefault="00B60735" w:rsidP="00B057AB">
      <w:pPr>
        <w:pStyle w:val="Char2"/>
        <w:keepNext/>
        <w:spacing w:before="0"/>
        <w:jc w:val="left"/>
        <w:rPr>
          <w:i/>
          <w:sz w:val="22"/>
          <w:szCs w:val="22"/>
          <w:u w:val="single"/>
          <w:lang w:val="sv-SE"/>
        </w:rPr>
      </w:pPr>
      <w:r w:rsidRPr="00DC2BA7">
        <w:rPr>
          <w:i/>
          <w:sz w:val="22"/>
          <w:szCs w:val="22"/>
          <w:u w:val="single"/>
          <w:lang w:val="sv-SE"/>
        </w:rPr>
        <w:t>Tabell över biverkningar</w:t>
      </w:r>
    </w:p>
    <w:p w14:paraId="64A420CF" w14:textId="77777777" w:rsidR="00BC07F9" w:rsidRPr="00DC2BA7" w:rsidRDefault="00B60735" w:rsidP="00B057AB">
      <w:pPr>
        <w:pStyle w:val="Char2"/>
        <w:spacing w:before="0"/>
        <w:jc w:val="left"/>
        <w:rPr>
          <w:sz w:val="22"/>
          <w:szCs w:val="22"/>
          <w:lang w:val="sv-SE"/>
        </w:rPr>
      </w:pPr>
      <w:r w:rsidRPr="00DC2BA7">
        <w:rPr>
          <w:sz w:val="22"/>
          <w:szCs w:val="22"/>
          <w:lang w:val="sv-SE"/>
        </w:rPr>
        <w:t xml:space="preserve">Tabell 4 tar upp de biverkningar som rapporterats vid kliniska prövningar i den totala säkerhetspopulationen </w:t>
      </w:r>
      <w:r w:rsidR="00C63CF0" w:rsidRPr="00DC2BA7">
        <w:rPr>
          <w:sz w:val="22"/>
          <w:szCs w:val="22"/>
          <w:lang w:val="sv-SE"/>
        </w:rPr>
        <w:t xml:space="preserve">vid allergisk astma och kronisk rinosinuit med näspolyper </w:t>
      </w:r>
      <w:r w:rsidRPr="00DC2BA7">
        <w:rPr>
          <w:sz w:val="22"/>
          <w:szCs w:val="22"/>
          <w:lang w:val="sv-SE"/>
        </w:rPr>
        <w:t xml:space="preserve">som behandlats med Xolair per organsystemklass enligt MedDRA och frekvens. </w:t>
      </w:r>
      <w:r w:rsidRPr="00DC2BA7">
        <w:rPr>
          <w:noProof/>
          <w:sz w:val="22"/>
          <w:szCs w:val="22"/>
          <w:lang w:val="sv-SE"/>
        </w:rPr>
        <w:t>Biverkningarna presenteras inom varje frekvensområde efter fallande allvarlighetsgrad.</w:t>
      </w:r>
      <w:r w:rsidRPr="00DC2BA7">
        <w:rPr>
          <w:sz w:val="22"/>
          <w:szCs w:val="22"/>
          <w:lang w:val="sv-SE"/>
        </w:rPr>
        <w:t xml:space="preserve"> Frekvenskategorierna definieras enligt följande: mycket vanliga (</w:t>
      </w:r>
      <w:r w:rsidRPr="00DC2BA7">
        <w:rPr>
          <w:color w:val="000000"/>
          <w:sz w:val="22"/>
          <w:szCs w:val="22"/>
          <w:lang w:val="sv-SE"/>
        </w:rPr>
        <w:t xml:space="preserve">≥1/10), </w:t>
      </w:r>
      <w:r w:rsidRPr="00DC2BA7">
        <w:rPr>
          <w:sz w:val="22"/>
          <w:szCs w:val="22"/>
          <w:lang w:val="sv-SE"/>
        </w:rPr>
        <w:t>vanliga (</w:t>
      </w:r>
      <w:r w:rsidRPr="00DC2BA7">
        <w:rPr>
          <w:color w:val="000000"/>
          <w:sz w:val="22"/>
          <w:szCs w:val="22"/>
          <w:lang w:val="sv-SE"/>
        </w:rPr>
        <w:t>≥</w:t>
      </w:r>
      <w:r w:rsidRPr="00DC2BA7">
        <w:rPr>
          <w:sz w:val="22"/>
          <w:szCs w:val="22"/>
          <w:lang w:val="sv-SE"/>
        </w:rPr>
        <w:t>1/100, &lt;1/10), mindre vanliga (</w:t>
      </w:r>
      <w:r w:rsidRPr="00DC2BA7">
        <w:rPr>
          <w:color w:val="000000"/>
          <w:sz w:val="22"/>
          <w:szCs w:val="22"/>
          <w:lang w:val="sv-SE"/>
        </w:rPr>
        <w:t>≥</w:t>
      </w:r>
      <w:r w:rsidRPr="00DC2BA7">
        <w:rPr>
          <w:sz w:val="22"/>
          <w:szCs w:val="22"/>
          <w:lang w:val="sv-SE"/>
        </w:rPr>
        <w:t>1/1 000, &lt;1/100), sällsynta (</w:t>
      </w:r>
      <w:r w:rsidRPr="00DC2BA7">
        <w:rPr>
          <w:color w:val="000000"/>
          <w:sz w:val="22"/>
          <w:szCs w:val="22"/>
          <w:lang w:val="sv-SE"/>
        </w:rPr>
        <w:t>≥1/10 000,</w:t>
      </w:r>
      <w:r w:rsidRPr="00DC2BA7">
        <w:rPr>
          <w:sz w:val="22"/>
          <w:szCs w:val="22"/>
          <w:lang w:val="sv-SE"/>
        </w:rPr>
        <w:t>&lt;1/1 000) och mycket sällsynta (&lt;1/10 000). Händelser rapporterade efter godkännande för försäljning anges med frekvensen ingen känd frekvens (kan inte beräknas från tillgängliga data).</w:t>
      </w:r>
    </w:p>
    <w:p w14:paraId="078B9D17" w14:textId="77777777" w:rsidR="00BC07F9" w:rsidRPr="00DC2BA7" w:rsidRDefault="00BC07F9" w:rsidP="00B057AB">
      <w:pPr>
        <w:pStyle w:val="Char2"/>
        <w:spacing w:before="0"/>
        <w:jc w:val="left"/>
        <w:rPr>
          <w:sz w:val="22"/>
          <w:szCs w:val="22"/>
          <w:lang w:val="sv-SE"/>
        </w:rPr>
      </w:pPr>
    </w:p>
    <w:p w14:paraId="12162073" w14:textId="77777777" w:rsidR="00BC07F9" w:rsidRPr="00DC2BA7" w:rsidRDefault="00B60735" w:rsidP="00B057AB">
      <w:pPr>
        <w:keepNext/>
        <w:widowControl w:val="0"/>
        <w:tabs>
          <w:tab w:val="clear" w:pos="567"/>
        </w:tabs>
        <w:spacing w:line="240" w:lineRule="auto"/>
        <w:ind w:left="567" w:hanging="567"/>
        <w:rPr>
          <w:lang w:val="sv-SE"/>
        </w:rPr>
      </w:pPr>
      <w:r w:rsidRPr="00DC2BA7">
        <w:rPr>
          <w:b/>
          <w:bCs/>
          <w:lang w:val="sv-SE"/>
        </w:rPr>
        <w:t>Tabell 4</w:t>
      </w:r>
      <w:r w:rsidR="00893BC4" w:rsidRPr="00DC2BA7">
        <w:rPr>
          <w:b/>
          <w:bCs/>
          <w:lang w:val="sv-SE"/>
        </w:rPr>
        <w:tab/>
      </w:r>
      <w:r w:rsidRPr="00DC2BA7">
        <w:rPr>
          <w:b/>
          <w:bCs/>
          <w:lang w:val="sv-SE"/>
        </w:rPr>
        <w:t>Biverkningar</w:t>
      </w:r>
      <w:r w:rsidR="00C63CF0" w:rsidRPr="00DC2BA7">
        <w:rPr>
          <w:b/>
          <w:bCs/>
          <w:lang w:val="sv-SE"/>
        </w:rPr>
        <w:t xml:space="preserve"> vid allergisk astma och </w:t>
      </w:r>
      <w:r w:rsidR="00C63CF0" w:rsidRPr="00DC2BA7">
        <w:rPr>
          <w:b/>
          <w:lang w:val="sv-SE"/>
        </w:rPr>
        <w:t>kronisk rinosinuit med näspolyper</w:t>
      </w:r>
    </w:p>
    <w:p w14:paraId="75E78BE1" w14:textId="77777777" w:rsidR="00BC07F9" w:rsidRPr="00DC2BA7" w:rsidRDefault="00BC07F9" w:rsidP="00B057AB">
      <w:pPr>
        <w:keepNext/>
        <w:widowControl w:val="0"/>
        <w:tabs>
          <w:tab w:val="clear" w:pos="567"/>
          <w:tab w:val="left" w:pos="720"/>
        </w:tabs>
        <w:spacing w:line="240" w:lineRule="auto"/>
        <w:ind w:left="567" w:hanging="567"/>
        <w:rPr>
          <w:color w:val="000000"/>
          <w:lang w:val="sv-SE"/>
        </w:rPr>
      </w:pPr>
    </w:p>
    <w:tbl>
      <w:tblPr>
        <w:tblW w:w="9356"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261"/>
        <w:gridCol w:w="6095"/>
      </w:tblGrid>
      <w:tr w:rsidR="00211724" w14:paraId="218566E8" w14:textId="77777777" w:rsidTr="00FB1584">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4EEE281B" w14:textId="77777777" w:rsidR="00BC07F9" w:rsidRPr="00DC2BA7" w:rsidRDefault="00B60735" w:rsidP="00B057AB">
            <w:pPr>
              <w:pStyle w:val="Text"/>
              <w:keepNext/>
              <w:widowControl w:val="0"/>
              <w:spacing w:before="0"/>
              <w:jc w:val="left"/>
              <w:rPr>
                <w:b/>
                <w:sz w:val="22"/>
                <w:lang w:val="sv-SE"/>
              </w:rPr>
            </w:pPr>
            <w:r w:rsidRPr="00DC2BA7">
              <w:rPr>
                <w:b/>
                <w:sz w:val="22"/>
                <w:lang w:val="sv-SE"/>
              </w:rPr>
              <w:t>Infektioner och infestationer</w:t>
            </w:r>
          </w:p>
        </w:tc>
      </w:tr>
      <w:tr w:rsidR="00211724" w14:paraId="3A6FDD98" w14:textId="77777777" w:rsidTr="00FB1584">
        <w:trPr>
          <w:trHeight w:val="283"/>
        </w:trPr>
        <w:tc>
          <w:tcPr>
            <w:tcW w:w="3261" w:type="dxa"/>
            <w:tcBorders>
              <w:top w:val="single" w:sz="4" w:space="0" w:color="auto"/>
              <w:left w:val="single" w:sz="4" w:space="0" w:color="auto"/>
              <w:bottom w:val="nil"/>
              <w:right w:val="single" w:sz="4" w:space="0" w:color="auto"/>
            </w:tcBorders>
            <w:shd w:val="clear" w:color="auto" w:fill="auto"/>
          </w:tcPr>
          <w:p w14:paraId="15C9969E" w14:textId="77777777" w:rsidR="00BC07F9" w:rsidRPr="00DC2BA7" w:rsidRDefault="00B60735" w:rsidP="00B057AB">
            <w:pPr>
              <w:pStyle w:val="Text"/>
              <w:keepNext/>
              <w:widowControl w:val="0"/>
              <w:spacing w:before="0"/>
              <w:jc w:val="left"/>
              <w:rPr>
                <w:sz w:val="22"/>
                <w:lang w:val="sv-SE"/>
              </w:rPr>
            </w:pPr>
            <w:r w:rsidRPr="00DC2BA7">
              <w:rPr>
                <w:sz w:val="22"/>
                <w:lang w:val="sv-SE"/>
              </w:rPr>
              <w:t>Mindre vanliga</w:t>
            </w:r>
          </w:p>
        </w:tc>
        <w:tc>
          <w:tcPr>
            <w:tcW w:w="6095" w:type="dxa"/>
            <w:tcBorders>
              <w:top w:val="single" w:sz="4" w:space="0" w:color="auto"/>
              <w:left w:val="single" w:sz="4" w:space="0" w:color="auto"/>
              <w:bottom w:val="nil"/>
              <w:right w:val="single" w:sz="4" w:space="0" w:color="auto"/>
            </w:tcBorders>
            <w:shd w:val="clear" w:color="auto" w:fill="auto"/>
          </w:tcPr>
          <w:p w14:paraId="71A3F80C" w14:textId="77777777" w:rsidR="00BC07F9" w:rsidRPr="00DC2BA7" w:rsidRDefault="00B60735" w:rsidP="00B057AB">
            <w:pPr>
              <w:pStyle w:val="Text"/>
              <w:keepNext/>
              <w:widowControl w:val="0"/>
              <w:spacing w:before="0"/>
              <w:jc w:val="left"/>
              <w:rPr>
                <w:sz w:val="22"/>
                <w:lang w:val="sv-SE"/>
              </w:rPr>
            </w:pPr>
            <w:r w:rsidRPr="00DC2BA7">
              <w:rPr>
                <w:sz w:val="22"/>
                <w:lang w:val="sv-SE"/>
              </w:rPr>
              <w:t>Faryngit</w:t>
            </w:r>
          </w:p>
        </w:tc>
      </w:tr>
      <w:tr w:rsidR="00211724" w14:paraId="3170E37D" w14:textId="77777777" w:rsidTr="00FB1584">
        <w:trPr>
          <w:trHeight w:val="264"/>
        </w:trPr>
        <w:tc>
          <w:tcPr>
            <w:tcW w:w="3261" w:type="dxa"/>
            <w:tcBorders>
              <w:top w:val="nil"/>
              <w:left w:val="single" w:sz="4" w:space="0" w:color="auto"/>
              <w:right w:val="single" w:sz="4" w:space="0" w:color="auto"/>
            </w:tcBorders>
            <w:shd w:val="clear" w:color="auto" w:fill="auto"/>
          </w:tcPr>
          <w:p w14:paraId="7094E629" w14:textId="77777777" w:rsidR="00BC07F9" w:rsidRPr="00DC2BA7" w:rsidRDefault="00B60735" w:rsidP="00B057AB">
            <w:pPr>
              <w:pStyle w:val="Text"/>
              <w:widowControl w:val="0"/>
              <w:spacing w:before="0"/>
              <w:jc w:val="left"/>
              <w:rPr>
                <w:sz w:val="22"/>
                <w:lang w:val="sv-SE"/>
              </w:rPr>
            </w:pPr>
            <w:r w:rsidRPr="00DC2BA7">
              <w:rPr>
                <w:sz w:val="22"/>
                <w:lang w:val="sv-SE"/>
              </w:rPr>
              <w:t>Sällsynta</w:t>
            </w:r>
          </w:p>
        </w:tc>
        <w:tc>
          <w:tcPr>
            <w:tcW w:w="6095" w:type="dxa"/>
            <w:tcBorders>
              <w:top w:val="nil"/>
              <w:left w:val="single" w:sz="4" w:space="0" w:color="auto"/>
              <w:right w:val="single" w:sz="4" w:space="0" w:color="auto"/>
            </w:tcBorders>
            <w:shd w:val="clear" w:color="auto" w:fill="auto"/>
          </w:tcPr>
          <w:p w14:paraId="1B4E99D9" w14:textId="77777777" w:rsidR="00BC07F9" w:rsidRPr="00DC2BA7" w:rsidRDefault="00B60735" w:rsidP="00B057AB">
            <w:pPr>
              <w:pStyle w:val="Text"/>
              <w:widowControl w:val="0"/>
              <w:spacing w:before="0"/>
              <w:jc w:val="left"/>
              <w:rPr>
                <w:sz w:val="22"/>
                <w:lang w:val="sv-SE"/>
              </w:rPr>
            </w:pPr>
            <w:r w:rsidRPr="00DC2BA7">
              <w:rPr>
                <w:sz w:val="22"/>
                <w:lang w:val="sv-SE"/>
              </w:rPr>
              <w:t>Parasitinfektion</w:t>
            </w:r>
          </w:p>
        </w:tc>
      </w:tr>
      <w:tr w:rsidR="00211724" w14:paraId="2954828A" w14:textId="77777777" w:rsidTr="00FB1584">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52D3FB17" w14:textId="77777777" w:rsidR="00BC07F9" w:rsidRPr="00DC2BA7" w:rsidRDefault="00B60735" w:rsidP="00B057AB">
            <w:pPr>
              <w:pStyle w:val="Text"/>
              <w:keepNext/>
              <w:widowControl w:val="0"/>
              <w:spacing w:before="0"/>
              <w:jc w:val="left"/>
              <w:rPr>
                <w:color w:val="000000"/>
                <w:sz w:val="22"/>
                <w:lang w:val="sv-SE"/>
              </w:rPr>
            </w:pPr>
            <w:r w:rsidRPr="00DC2BA7">
              <w:rPr>
                <w:b/>
                <w:sz w:val="22"/>
                <w:lang w:val="sv-SE"/>
              </w:rPr>
              <w:t>Blodet och lymfsystemet</w:t>
            </w:r>
          </w:p>
        </w:tc>
      </w:tr>
      <w:tr w:rsidR="00211724" w:rsidRPr="00410B74" w14:paraId="4A7F6773" w14:textId="77777777" w:rsidTr="00FB1584">
        <w:tc>
          <w:tcPr>
            <w:tcW w:w="3261" w:type="dxa"/>
            <w:tcBorders>
              <w:top w:val="nil"/>
              <w:left w:val="single" w:sz="4" w:space="0" w:color="auto"/>
              <w:bottom w:val="single" w:sz="4" w:space="0" w:color="auto"/>
              <w:right w:val="single" w:sz="4" w:space="0" w:color="auto"/>
            </w:tcBorders>
            <w:shd w:val="clear" w:color="auto" w:fill="auto"/>
          </w:tcPr>
          <w:p w14:paraId="2A20B22A" w14:textId="77777777" w:rsidR="00BC07F9" w:rsidRPr="00DC2BA7" w:rsidRDefault="00B60735" w:rsidP="00B057AB">
            <w:pPr>
              <w:pStyle w:val="Text"/>
              <w:widowControl w:val="0"/>
              <w:spacing w:before="0"/>
              <w:jc w:val="left"/>
              <w:rPr>
                <w:color w:val="000000"/>
                <w:sz w:val="22"/>
                <w:lang w:val="sv-SE"/>
              </w:rPr>
            </w:pPr>
            <w:r w:rsidRPr="00DC2BA7">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435FBA6B" w14:textId="77777777" w:rsidR="00BC07F9" w:rsidRPr="00DC2BA7" w:rsidRDefault="00B60735" w:rsidP="00B057AB">
            <w:pPr>
              <w:pStyle w:val="Text"/>
              <w:widowControl w:val="0"/>
              <w:spacing w:before="0"/>
              <w:jc w:val="left"/>
              <w:rPr>
                <w:color w:val="000000"/>
                <w:sz w:val="22"/>
                <w:lang w:val="sv-SE"/>
              </w:rPr>
            </w:pPr>
            <w:r w:rsidRPr="00DC2BA7">
              <w:rPr>
                <w:sz w:val="22"/>
                <w:lang w:val="sv-SE"/>
              </w:rPr>
              <w:t>Idiopatisk trombocytopeni, inklusive allvarliga fall</w:t>
            </w:r>
          </w:p>
        </w:tc>
      </w:tr>
      <w:tr w:rsidR="00211724" w14:paraId="502C5720" w14:textId="77777777" w:rsidTr="00FB1584">
        <w:tc>
          <w:tcPr>
            <w:tcW w:w="9356" w:type="dxa"/>
            <w:gridSpan w:val="2"/>
            <w:tcBorders>
              <w:top w:val="nil"/>
              <w:left w:val="single" w:sz="4" w:space="0" w:color="auto"/>
              <w:bottom w:val="single" w:sz="4" w:space="0" w:color="auto"/>
              <w:right w:val="single" w:sz="4" w:space="0" w:color="auto"/>
            </w:tcBorders>
            <w:shd w:val="clear" w:color="auto" w:fill="auto"/>
          </w:tcPr>
          <w:p w14:paraId="14B072AF" w14:textId="77777777" w:rsidR="00BC07F9" w:rsidRPr="00DC2BA7" w:rsidRDefault="00B60735" w:rsidP="00B057AB">
            <w:pPr>
              <w:pStyle w:val="Text"/>
              <w:keepNext/>
              <w:widowControl w:val="0"/>
              <w:spacing w:before="0"/>
              <w:jc w:val="left"/>
              <w:rPr>
                <w:b/>
                <w:sz w:val="22"/>
                <w:lang w:val="sv-SE"/>
              </w:rPr>
            </w:pPr>
            <w:r w:rsidRPr="00DC2BA7">
              <w:rPr>
                <w:b/>
                <w:sz w:val="22"/>
                <w:lang w:val="sv-SE"/>
              </w:rPr>
              <w:t>Immunsystemet</w:t>
            </w:r>
          </w:p>
        </w:tc>
      </w:tr>
      <w:tr w:rsidR="00211724" w:rsidRPr="00410B74" w14:paraId="6A10670E" w14:textId="77777777" w:rsidTr="00FB1584">
        <w:trPr>
          <w:trHeight w:val="253"/>
        </w:trPr>
        <w:tc>
          <w:tcPr>
            <w:tcW w:w="3261" w:type="dxa"/>
            <w:tcBorders>
              <w:top w:val="nil"/>
              <w:left w:val="single" w:sz="4" w:space="0" w:color="auto"/>
              <w:bottom w:val="nil"/>
              <w:right w:val="single" w:sz="4" w:space="0" w:color="auto"/>
            </w:tcBorders>
            <w:shd w:val="clear" w:color="auto" w:fill="auto"/>
          </w:tcPr>
          <w:p w14:paraId="50173F44" w14:textId="77777777" w:rsidR="00BC07F9" w:rsidRPr="00DC2BA7" w:rsidRDefault="00B60735" w:rsidP="00B057AB">
            <w:pPr>
              <w:pStyle w:val="Text"/>
              <w:keepNext/>
              <w:widowControl w:val="0"/>
              <w:spacing w:before="0"/>
              <w:jc w:val="left"/>
              <w:rPr>
                <w:b/>
                <w:sz w:val="22"/>
                <w:lang w:val="sv-SE"/>
              </w:rPr>
            </w:pPr>
            <w:r w:rsidRPr="00DC2BA7">
              <w:rPr>
                <w:sz w:val="22"/>
                <w:lang w:val="sv-SE"/>
              </w:rPr>
              <w:t>Sällsynta</w:t>
            </w:r>
          </w:p>
        </w:tc>
        <w:tc>
          <w:tcPr>
            <w:tcW w:w="6095" w:type="dxa"/>
            <w:tcBorders>
              <w:top w:val="nil"/>
              <w:left w:val="single" w:sz="4" w:space="0" w:color="auto"/>
              <w:bottom w:val="nil"/>
              <w:right w:val="single" w:sz="4" w:space="0" w:color="auto"/>
            </w:tcBorders>
            <w:shd w:val="clear" w:color="auto" w:fill="auto"/>
          </w:tcPr>
          <w:p w14:paraId="26E2E8F9" w14:textId="77777777" w:rsidR="00BC07F9" w:rsidRPr="00DC2BA7" w:rsidRDefault="00B60735" w:rsidP="00B057AB">
            <w:pPr>
              <w:pStyle w:val="Text"/>
              <w:keepNext/>
              <w:widowControl w:val="0"/>
              <w:spacing w:before="0"/>
              <w:jc w:val="left"/>
              <w:rPr>
                <w:b/>
                <w:sz w:val="22"/>
                <w:lang w:val="sv-SE"/>
              </w:rPr>
            </w:pPr>
            <w:r w:rsidRPr="00DC2BA7">
              <w:rPr>
                <w:sz w:val="22"/>
                <w:lang w:val="sv-SE"/>
              </w:rPr>
              <w:t>Anafylaktisk reaktion, andra allvarliga allergiska tillstånd, utveckling av antikroppar mot omalizumab</w:t>
            </w:r>
          </w:p>
        </w:tc>
      </w:tr>
      <w:tr w:rsidR="00211724" w:rsidRPr="00410B74" w14:paraId="17B7D8AC" w14:textId="77777777" w:rsidTr="00FB1584">
        <w:trPr>
          <w:trHeight w:val="264"/>
        </w:trPr>
        <w:tc>
          <w:tcPr>
            <w:tcW w:w="3261" w:type="dxa"/>
            <w:tcBorders>
              <w:top w:val="nil"/>
              <w:left w:val="single" w:sz="4" w:space="0" w:color="auto"/>
              <w:right w:val="single" w:sz="4" w:space="0" w:color="auto"/>
            </w:tcBorders>
            <w:shd w:val="clear" w:color="auto" w:fill="auto"/>
          </w:tcPr>
          <w:p w14:paraId="124E72AF" w14:textId="77777777" w:rsidR="00BC07F9" w:rsidRPr="00DC2BA7" w:rsidRDefault="00B60735" w:rsidP="00B057AB">
            <w:pPr>
              <w:pStyle w:val="Text"/>
              <w:widowControl w:val="0"/>
              <w:spacing w:before="0"/>
              <w:jc w:val="left"/>
              <w:rPr>
                <w:sz w:val="22"/>
                <w:lang w:val="sv-SE"/>
              </w:rPr>
            </w:pPr>
            <w:r w:rsidRPr="00DC2BA7">
              <w:rPr>
                <w:sz w:val="22"/>
                <w:lang w:val="sv-SE"/>
              </w:rPr>
              <w:t>Ingen känd frekvens</w:t>
            </w:r>
          </w:p>
        </w:tc>
        <w:tc>
          <w:tcPr>
            <w:tcW w:w="6095" w:type="dxa"/>
            <w:tcBorders>
              <w:top w:val="nil"/>
              <w:left w:val="single" w:sz="4" w:space="0" w:color="auto"/>
              <w:right w:val="single" w:sz="4" w:space="0" w:color="auto"/>
            </w:tcBorders>
            <w:shd w:val="clear" w:color="auto" w:fill="auto"/>
          </w:tcPr>
          <w:p w14:paraId="66925AF2" w14:textId="77777777" w:rsidR="00BC07F9" w:rsidRPr="00DC2BA7" w:rsidRDefault="00B60735" w:rsidP="00B057AB">
            <w:pPr>
              <w:pStyle w:val="Text"/>
              <w:widowControl w:val="0"/>
              <w:spacing w:before="0"/>
              <w:jc w:val="left"/>
              <w:rPr>
                <w:sz w:val="22"/>
                <w:lang w:val="sv-SE"/>
              </w:rPr>
            </w:pPr>
            <w:r w:rsidRPr="00DC2BA7">
              <w:rPr>
                <w:color w:val="000000"/>
                <w:sz w:val="22"/>
                <w:lang w:val="sv-SE"/>
              </w:rPr>
              <w:t>Serumsjuka, kan inkludera feber och lymfadenopati</w:t>
            </w:r>
          </w:p>
        </w:tc>
      </w:tr>
      <w:tr w:rsidR="00211724" w14:paraId="32426166" w14:textId="77777777" w:rsidTr="00FB1584">
        <w:tc>
          <w:tcPr>
            <w:tcW w:w="9356" w:type="dxa"/>
            <w:gridSpan w:val="2"/>
            <w:tcBorders>
              <w:top w:val="nil"/>
              <w:left w:val="single" w:sz="4" w:space="0" w:color="auto"/>
              <w:bottom w:val="single" w:sz="4" w:space="0" w:color="auto"/>
              <w:right w:val="single" w:sz="4" w:space="0" w:color="auto"/>
            </w:tcBorders>
            <w:shd w:val="clear" w:color="auto" w:fill="auto"/>
          </w:tcPr>
          <w:p w14:paraId="03000166" w14:textId="77777777" w:rsidR="00BC07F9" w:rsidRPr="00DC2BA7" w:rsidRDefault="00B60735" w:rsidP="00B057AB">
            <w:pPr>
              <w:pStyle w:val="Text"/>
              <w:keepNext/>
              <w:widowControl w:val="0"/>
              <w:spacing w:before="0"/>
              <w:jc w:val="left"/>
              <w:rPr>
                <w:b/>
                <w:sz w:val="22"/>
                <w:lang w:val="sv-SE"/>
              </w:rPr>
            </w:pPr>
            <w:r w:rsidRPr="00DC2BA7">
              <w:rPr>
                <w:b/>
                <w:sz w:val="22"/>
                <w:lang w:val="sv-SE"/>
              </w:rPr>
              <w:t>Centrala och perifera nervsystemet</w:t>
            </w:r>
          </w:p>
        </w:tc>
      </w:tr>
      <w:tr w:rsidR="00211724" w14:paraId="304298D8" w14:textId="77777777" w:rsidTr="00FB1584">
        <w:tc>
          <w:tcPr>
            <w:tcW w:w="3261" w:type="dxa"/>
            <w:tcBorders>
              <w:top w:val="single" w:sz="4" w:space="0" w:color="auto"/>
              <w:left w:val="single" w:sz="4" w:space="0" w:color="auto"/>
              <w:bottom w:val="nil"/>
              <w:right w:val="single" w:sz="4" w:space="0" w:color="auto"/>
            </w:tcBorders>
            <w:shd w:val="clear" w:color="auto" w:fill="auto"/>
          </w:tcPr>
          <w:p w14:paraId="379F5A81" w14:textId="77777777" w:rsidR="00BC07F9" w:rsidRPr="00DC2BA7" w:rsidRDefault="00B60735" w:rsidP="00B057AB">
            <w:pPr>
              <w:pStyle w:val="Text"/>
              <w:keepNext/>
              <w:widowControl w:val="0"/>
              <w:spacing w:before="0"/>
              <w:jc w:val="left"/>
              <w:rPr>
                <w:color w:val="000000"/>
                <w:sz w:val="22"/>
              </w:rPr>
            </w:pPr>
            <w:r w:rsidRPr="00DC2BA7">
              <w:rPr>
                <w:sz w:val="22"/>
                <w:lang w:val="sv-SE"/>
              </w:rPr>
              <w:t>Vanliga</w:t>
            </w:r>
          </w:p>
        </w:tc>
        <w:tc>
          <w:tcPr>
            <w:tcW w:w="6095" w:type="dxa"/>
            <w:tcBorders>
              <w:top w:val="single" w:sz="4" w:space="0" w:color="auto"/>
              <w:left w:val="single" w:sz="4" w:space="0" w:color="auto"/>
              <w:bottom w:val="nil"/>
              <w:right w:val="single" w:sz="4" w:space="0" w:color="auto"/>
            </w:tcBorders>
            <w:shd w:val="clear" w:color="auto" w:fill="auto"/>
          </w:tcPr>
          <w:p w14:paraId="775FC62D" w14:textId="77777777" w:rsidR="00BC07F9" w:rsidRPr="00DC2BA7" w:rsidRDefault="00B60735" w:rsidP="00B057AB">
            <w:pPr>
              <w:pStyle w:val="Text"/>
              <w:keepNext/>
              <w:widowControl w:val="0"/>
              <w:spacing w:before="0"/>
              <w:jc w:val="left"/>
              <w:rPr>
                <w:color w:val="000000"/>
                <w:sz w:val="22"/>
              </w:rPr>
            </w:pPr>
            <w:r w:rsidRPr="00DC2BA7">
              <w:rPr>
                <w:sz w:val="22"/>
                <w:lang w:val="sv-SE"/>
              </w:rPr>
              <w:t>Huvudvärk*</w:t>
            </w:r>
          </w:p>
        </w:tc>
      </w:tr>
      <w:tr w:rsidR="00211724" w14:paraId="4F195D07" w14:textId="77777777" w:rsidTr="00FB1584">
        <w:tc>
          <w:tcPr>
            <w:tcW w:w="3261" w:type="dxa"/>
            <w:tcBorders>
              <w:top w:val="nil"/>
              <w:left w:val="single" w:sz="4" w:space="0" w:color="auto"/>
              <w:bottom w:val="single" w:sz="4" w:space="0" w:color="auto"/>
              <w:right w:val="single" w:sz="4" w:space="0" w:color="auto"/>
            </w:tcBorders>
            <w:shd w:val="clear" w:color="auto" w:fill="auto"/>
          </w:tcPr>
          <w:p w14:paraId="05EE70E9" w14:textId="77777777" w:rsidR="00BC07F9" w:rsidRPr="00DC2BA7" w:rsidRDefault="00B60735" w:rsidP="00B057AB">
            <w:pPr>
              <w:pStyle w:val="Text"/>
              <w:widowControl w:val="0"/>
              <w:spacing w:before="0"/>
              <w:jc w:val="left"/>
              <w:rPr>
                <w:color w:val="000000"/>
                <w:sz w:val="22"/>
              </w:rPr>
            </w:pPr>
            <w:r w:rsidRPr="00DC2BA7">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276E5757" w14:textId="77777777" w:rsidR="00BC07F9" w:rsidRPr="00DC2BA7" w:rsidRDefault="00B60735" w:rsidP="00B057AB">
            <w:pPr>
              <w:pStyle w:val="Text"/>
              <w:widowControl w:val="0"/>
              <w:spacing w:before="0"/>
              <w:jc w:val="left"/>
              <w:rPr>
                <w:color w:val="000000"/>
                <w:sz w:val="22"/>
              </w:rPr>
            </w:pPr>
            <w:r w:rsidRPr="00DC2BA7">
              <w:rPr>
                <w:sz w:val="22"/>
                <w:lang w:val="sv-SE"/>
              </w:rPr>
              <w:t>Synkope, parestesi, somnolens, yrsel</w:t>
            </w:r>
            <w:r w:rsidR="008E5D94" w:rsidRPr="00DC2BA7">
              <w:rPr>
                <w:sz w:val="22"/>
                <w:vertAlign w:val="superscript"/>
              </w:rPr>
              <w:t>#</w:t>
            </w:r>
          </w:p>
        </w:tc>
      </w:tr>
      <w:tr w:rsidR="00211724" w14:paraId="35948326" w14:textId="77777777" w:rsidTr="00FB1584">
        <w:tc>
          <w:tcPr>
            <w:tcW w:w="9356" w:type="dxa"/>
            <w:gridSpan w:val="2"/>
            <w:tcBorders>
              <w:top w:val="nil"/>
              <w:left w:val="single" w:sz="4" w:space="0" w:color="auto"/>
              <w:bottom w:val="single" w:sz="4" w:space="0" w:color="auto"/>
              <w:right w:val="single" w:sz="4" w:space="0" w:color="auto"/>
            </w:tcBorders>
            <w:shd w:val="clear" w:color="auto" w:fill="auto"/>
          </w:tcPr>
          <w:p w14:paraId="1B12A6C5" w14:textId="77777777" w:rsidR="00BC07F9" w:rsidRPr="00DC2BA7" w:rsidRDefault="00B60735" w:rsidP="00B057AB">
            <w:pPr>
              <w:pStyle w:val="Text"/>
              <w:keepNext/>
              <w:widowControl w:val="0"/>
              <w:spacing w:before="0"/>
              <w:jc w:val="left"/>
              <w:rPr>
                <w:b/>
                <w:sz w:val="22"/>
                <w:lang w:val="sv-SE"/>
              </w:rPr>
            </w:pPr>
            <w:r w:rsidRPr="00DC2BA7">
              <w:rPr>
                <w:b/>
                <w:sz w:val="22"/>
                <w:lang w:val="sv-SE"/>
              </w:rPr>
              <w:t>Blodkärl</w:t>
            </w:r>
          </w:p>
        </w:tc>
      </w:tr>
      <w:tr w:rsidR="00211724" w14:paraId="12252C46" w14:textId="77777777" w:rsidTr="00FB1584">
        <w:tc>
          <w:tcPr>
            <w:tcW w:w="3261" w:type="dxa"/>
            <w:tcBorders>
              <w:top w:val="nil"/>
              <w:left w:val="single" w:sz="4" w:space="0" w:color="auto"/>
              <w:bottom w:val="single" w:sz="4" w:space="0" w:color="auto"/>
              <w:right w:val="single" w:sz="4" w:space="0" w:color="auto"/>
            </w:tcBorders>
            <w:shd w:val="clear" w:color="auto" w:fill="auto"/>
          </w:tcPr>
          <w:p w14:paraId="1D780965" w14:textId="77777777" w:rsidR="00BC07F9" w:rsidRPr="00DC2BA7" w:rsidRDefault="00B60735" w:rsidP="00B057AB">
            <w:pPr>
              <w:pStyle w:val="Text"/>
              <w:widowControl w:val="0"/>
              <w:spacing w:before="0"/>
              <w:jc w:val="left"/>
              <w:rPr>
                <w:b/>
                <w:sz w:val="22"/>
                <w:lang w:val="sv-SE"/>
              </w:rPr>
            </w:pPr>
            <w:r w:rsidRPr="00DC2BA7">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210D3133" w14:textId="77777777" w:rsidR="00BC07F9" w:rsidRPr="00DC2BA7" w:rsidRDefault="00B60735" w:rsidP="00B057AB">
            <w:pPr>
              <w:pStyle w:val="Text"/>
              <w:widowControl w:val="0"/>
              <w:spacing w:before="0"/>
              <w:jc w:val="left"/>
              <w:rPr>
                <w:b/>
                <w:sz w:val="22"/>
                <w:lang w:val="sv-SE"/>
              </w:rPr>
            </w:pPr>
            <w:r w:rsidRPr="00DC2BA7">
              <w:rPr>
                <w:sz w:val="22"/>
                <w:lang w:val="sv-SE"/>
              </w:rPr>
              <w:t>Postural hypotoni, rodnad</w:t>
            </w:r>
          </w:p>
        </w:tc>
      </w:tr>
      <w:tr w:rsidR="00211724" w14:paraId="6ABD770D" w14:textId="77777777" w:rsidTr="00FB1584">
        <w:tc>
          <w:tcPr>
            <w:tcW w:w="9356" w:type="dxa"/>
            <w:gridSpan w:val="2"/>
            <w:tcBorders>
              <w:top w:val="nil"/>
              <w:left w:val="single" w:sz="4" w:space="0" w:color="auto"/>
              <w:bottom w:val="single" w:sz="4" w:space="0" w:color="auto"/>
              <w:right w:val="single" w:sz="4" w:space="0" w:color="auto"/>
            </w:tcBorders>
            <w:shd w:val="clear" w:color="auto" w:fill="auto"/>
          </w:tcPr>
          <w:p w14:paraId="37203C7E" w14:textId="77777777" w:rsidR="00BC07F9" w:rsidRPr="00DC2BA7" w:rsidRDefault="00B60735" w:rsidP="00B057AB">
            <w:pPr>
              <w:pStyle w:val="Text"/>
              <w:keepNext/>
              <w:widowControl w:val="0"/>
              <w:spacing w:before="0"/>
              <w:jc w:val="left"/>
              <w:rPr>
                <w:b/>
                <w:sz w:val="22"/>
                <w:lang w:val="sv-SE"/>
              </w:rPr>
            </w:pPr>
            <w:r w:rsidRPr="00DC2BA7">
              <w:rPr>
                <w:b/>
                <w:sz w:val="22"/>
                <w:lang w:val="sv-SE"/>
              </w:rPr>
              <w:t>Andningsvägar, bröstkorg och mediastinum</w:t>
            </w:r>
          </w:p>
        </w:tc>
      </w:tr>
      <w:tr w:rsidR="00211724" w14:paraId="47594CDB" w14:textId="77777777" w:rsidTr="00FB1584">
        <w:tc>
          <w:tcPr>
            <w:tcW w:w="3261" w:type="dxa"/>
            <w:tcBorders>
              <w:top w:val="single" w:sz="4" w:space="0" w:color="auto"/>
              <w:left w:val="single" w:sz="4" w:space="0" w:color="auto"/>
              <w:bottom w:val="nil"/>
              <w:right w:val="single" w:sz="4" w:space="0" w:color="auto"/>
            </w:tcBorders>
            <w:shd w:val="clear" w:color="auto" w:fill="auto"/>
          </w:tcPr>
          <w:p w14:paraId="018D204B" w14:textId="77777777" w:rsidR="00BC07F9" w:rsidRPr="00DC2BA7" w:rsidRDefault="00B60735" w:rsidP="00B057AB">
            <w:pPr>
              <w:pStyle w:val="Text"/>
              <w:keepNext/>
              <w:widowControl w:val="0"/>
              <w:spacing w:before="0"/>
              <w:jc w:val="left"/>
              <w:rPr>
                <w:color w:val="000000"/>
                <w:sz w:val="22"/>
              </w:rPr>
            </w:pPr>
            <w:r w:rsidRPr="00DC2BA7">
              <w:rPr>
                <w:sz w:val="22"/>
                <w:lang w:val="sv-SE"/>
              </w:rPr>
              <w:t>Mindre vanliga</w:t>
            </w:r>
          </w:p>
        </w:tc>
        <w:tc>
          <w:tcPr>
            <w:tcW w:w="6095" w:type="dxa"/>
            <w:tcBorders>
              <w:top w:val="single" w:sz="4" w:space="0" w:color="auto"/>
              <w:left w:val="single" w:sz="4" w:space="0" w:color="auto"/>
              <w:bottom w:val="nil"/>
              <w:right w:val="single" w:sz="4" w:space="0" w:color="auto"/>
            </w:tcBorders>
            <w:shd w:val="clear" w:color="auto" w:fill="auto"/>
          </w:tcPr>
          <w:p w14:paraId="1E1C864F" w14:textId="77777777" w:rsidR="00BC07F9" w:rsidRPr="00DC2BA7" w:rsidRDefault="00B60735" w:rsidP="00B057AB">
            <w:pPr>
              <w:pStyle w:val="Text"/>
              <w:keepNext/>
              <w:widowControl w:val="0"/>
              <w:spacing w:before="0"/>
              <w:jc w:val="left"/>
              <w:rPr>
                <w:color w:val="000000"/>
                <w:sz w:val="22"/>
              </w:rPr>
            </w:pPr>
            <w:r w:rsidRPr="00DC2BA7">
              <w:rPr>
                <w:sz w:val="22"/>
                <w:lang w:val="sv-SE"/>
              </w:rPr>
              <w:t>Allergisk bronkospasm, hosta</w:t>
            </w:r>
          </w:p>
        </w:tc>
      </w:tr>
      <w:tr w:rsidR="00211724" w14:paraId="056302BA" w14:textId="77777777" w:rsidTr="00FB1584">
        <w:tc>
          <w:tcPr>
            <w:tcW w:w="3261" w:type="dxa"/>
            <w:tcBorders>
              <w:top w:val="nil"/>
              <w:left w:val="single" w:sz="4" w:space="0" w:color="auto"/>
              <w:bottom w:val="nil"/>
              <w:right w:val="single" w:sz="4" w:space="0" w:color="auto"/>
            </w:tcBorders>
            <w:shd w:val="clear" w:color="auto" w:fill="auto"/>
          </w:tcPr>
          <w:p w14:paraId="47E64FD4" w14:textId="77777777" w:rsidR="00BC07F9" w:rsidRPr="00DC2BA7" w:rsidRDefault="00B60735" w:rsidP="00B057AB">
            <w:pPr>
              <w:pStyle w:val="Text"/>
              <w:keepNext/>
              <w:widowControl w:val="0"/>
              <w:spacing w:before="0"/>
              <w:jc w:val="left"/>
              <w:rPr>
                <w:color w:val="000000"/>
                <w:sz w:val="22"/>
              </w:rPr>
            </w:pPr>
            <w:r w:rsidRPr="00DC2BA7">
              <w:rPr>
                <w:sz w:val="22"/>
                <w:lang w:val="sv-SE"/>
              </w:rPr>
              <w:t>Sällsynta</w:t>
            </w:r>
          </w:p>
        </w:tc>
        <w:tc>
          <w:tcPr>
            <w:tcW w:w="6095" w:type="dxa"/>
            <w:tcBorders>
              <w:top w:val="nil"/>
              <w:left w:val="single" w:sz="4" w:space="0" w:color="auto"/>
              <w:bottom w:val="nil"/>
              <w:right w:val="single" w:sz="4" w:space="0" w:color="auto"/>
            </w:tcBorders>
            <w:shd w:val="clear" w:color="auto" w:fill="auto"/>
          </w:tcPr>
          <w:p w14:paraId="69914723" w14:textId="77777777" w:rsidR="00BC07F9" w:rsidRPr="00DC2BA7" w:rsidRDefault="00B60735" w:rsidP="00B057AB">
            <w:pPr>
              <w:pStyle w:val="Text"/>
              <w:keepNext/>
              <w:widowControl w:val="0"/>
              <w:spacing w:before="0"/>
              <w:jc w:val="left"/>
              <w:rPr>
                <w:color w:val="000000"/>
                <w:sz w:val="22"/>
              </w:rPr>
            </w:pPr>
            <w:r w:rsidRPr="00DC2BA7">
              <w:rPr>
                <w:sz w:val="22"/>
                <w:lang w:val="sv-SE"/>
              </w:rPr>
              <w:t>Larynxödem</w:t>
            </w:r>
          </w:p>
        </w:tc>
      </w:tr>
      <w:tr w:rsidR="00211724" w:rsidRPr="00410B74" w14:paraId="44EEF1B9" w14:textId="77777777" w:rsidTr="00FB1584">
        <w:tc>
          <w:tcPr>
            <w:tcW w:w="3261" w:type="dxa"/>
            <w:tcBorders>
              <w:top w:val="nil"/>
              <w:left w:val="single" w:sz="4" w:space="0" w:color="auto"/>
              <w:bottom w:val="single" w:sz="4" w:space="0" w:color="auto"/>
              <w:right w:val="single" w:sz="4" w:space="0" w:color="auto"/>
            </w:tcBorders>
            <w:shd w:val="clear" w:color="auto" w:fill="auto"/>
          </w:tcPr>
          <w:p w14:paraId="426C5A75" w14:textId="77777777" w:rsidR="00BC07F9" w:rsidRPr="00DC2BA7" w:rsidRDefault="00B60735" w:rsidP="00B057AB">
            <w:pPr>
              <w:pStyle w:val="Text"/>
              <w:widowControl w:val="0"/>
              <w:spacing w:before="0"/>
              <w:jc w:val="left"/>
              <w:rPr>
                <w:color w:val="000000"/>
                <w:sz w:val="22"/>
              </w:rPr>
            </w:pPr>
            <w:r w:rsidRPr="00DC2BA7">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51D71FE2" w14:textId="77777777" w:rsidR="00BC07F9" w:rsidRPr="00DC2BA7" w:rsidRDefault="00B60735" w:rsidP="00B057AB">
            <w:pPr>
              <w:pStyle w:val="Text"/>
              <w:widowControl w:val="0"/>
              <w:spacing w:before="0"/>
              <w:jc w:val="left"/>
              <w:rPr>
                <w:color w:val="000000"/>
                <w:sz w:val="22"/>
                <w:lang w:val="sv-SE"/>
              </w:rPr>
            </w:pPr>
            <w:r w:rsidRPr="00DC2BA7">
              <w:rPr>
                <w:sz w:val="22"/>
                <w:lang w:val="sv-SE"/>
              </w:rPr>
              <w:t>Allergisk granulomatös vaskulit (d v s Churg-Strauss syndrom)</w:t>
            </w:r>
          </w:p>
        </w:tc>
      </w:tr>
      <w:tr w:rsidR="00211724" w14:paraId="57B5A08B" w14:textId="77777777" w:rsidTr="00FB1584">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1DBC3122" w14:textId="77777777" w:rsidR="00BC07F9" w:rsidRPr="00DC2BA7" w:rsidRDefault="00B60735" w:rsidP="00B057AB">
            <w:pPr>
              <w:pStyle w:val="Text"/>
              <w:keepNext/>
              <w:widowControl w:val="0"/>
              <w:spacing w:before="0"/>
              <w:jc w:val="left"/>
              <w:rPr>
                <w:b/>
                <w:sz w:val="22"/>
                <w:lang w:val="sv-SE"/>
              </w:rPr>
            </w:pPr>
            <w:r w:rsidRPr="00DC2BA7">
              <w:rPr>
                <w:b/>
                <w:sz w:val="22"/>
                <w:lang w:val="sv-SE"/>
              </w:rPr>
              <w:t>Magtarmkanalen</w:t>
            </w:r>
          </w:p>
        </w:tc>
      </w:tr>
      <w:tr w:rsidR="00211724" w14:paraId="268F1CA1" w14:textId="77777777" w:rsidTr="00FB1584">
        <w:tc>
          <w:tcPr>
            <w:tcW w:w="3261" w:type="dxa"/>
            <w:tcBorders>
              <w:top w:val="single" w:sz="4" w:space="0" w:color="auto"/>
              <w:left w:val="single" w:sz="4" w:space="0" w:color="auto"/>
              <w:bottom w:val="nil"/>
              <w:right w:val="single" w:sz="4" w:space="0" w:color="auto"/>
            </w:tcBorders>
            <w:shd w:val="clear" w:color="auto" w:fill="auto"/>
          </w:tcPr>
          <w:p w14:paraId="6DDCE15D" w14:textId="77777777" w:rsidR="00BC07F9" w:rsidRPr="00DC2BA7" w:rsidRDefault="00B60735" w:rsidP="00B057AB">
            <w:pPr>
              <w:pStyle w:val="Text"/>
              <w:keepNext/>
              <w:widowControl w:val="0"/>
              <w:spacing w:before="0"/>
              <w:jc w:val="left"/>
              <w:rPr>
                <w:sz w:val="22"/>
                <w:lang w:val="sv-SE"/>
              </w:rPr>
            </w:pPr>
            <w:r w:rsidRPr="00DC2BA7">
              <w:rPr>
                <w:sz w:val="22"/>
                <w:lang w:val="sv-SE"/>
              </w:rPr>
              <w:t>Vanliga</w:t>
            </w:r>
          </w:p>
        </w:tc>
        <w:tc>
          <w:tcPr>
            <w:tcW w:w="6095" w:type="dxa"/>
            <w:tcBorders>
              <w:top w:val="single" w:sz="4" w:space="0" w:color="auto"/>
              <w:left w:val="single" w:sz="4" w:space="0" w:color="auto"/>
              <w:bottom w:val="nil"/>
              <w:right w:val="single" w:sz="4" w:space="0" w:color="auto"/>
            </w:tcBorders>
            <w:shd w:val="clear" w:color="auto" w:fill="auto"/>
          </w:tcPr>
          <w:p w14:paraId="4DBEAA11" w14:textId="77777777" w:rsidR="00BC07F9" w:rsidRPr="00DC2BA7" w:rsidRDefault="00B60735" w:rsidP="00B057AB">
            <w:pPr>
              <w:pStyle w:val="Text"/>
              <w:keepNext/>
              <w:widowControl w:val="0"/>
              <w:spacing w:before="0"/>
              <w:jc w:val="left"/>
              <w:rPr>
                <w:sz w:val="22"/>
                <w:lang w:val="sv-SE"/>
              </w:rPr>
            </w:pPr>
            <w:r w:rsidRPr="00DC2BA7">
              <w:rPr>
                <w:sz w:val="22"/>
                <w:lang w:val="sv-SE"/>
              </w:rPr>
              <w:t>Smärta i övre buken**</w:t>
            </w:r>
            <w:r w:rsidR="002E6AE7">
              <w:rPr>
                <w:sz w:val="22"/>
                <w:vertAlign w:val="superscript"/>
                <w:lang w:val="sv-SE"/>
              </w:rPr>
              <w:t>,</w:t>
            </w:r>
            <w:r w:rsidR="00E96F3A" w:rsidRPr="00DC2BA7">
              <w:rPr>
                <w:sz w:val="22"/>
                <w:vertAlign w:val="superscript"/>
                <w:lang w:val="sv-SE"/>
              </w:rPr>
              <w:t>#</w:t>
            </w:r>
          </w:p>
        </w:tc>
      </w:tr>
      <w:tr w:rsidR="00211724" w:rsidRPr="00410B74" w14:paraId="243884DC" w14:textId="77777777" w:rsidTr="00FB1584">
        <w:tc>
          <w:tcPr>
            <w:tcW w:w="3261" w:type="dxa"/>
            <w:tcBorders>
              <w:top w:val="nil"/>
              <w:left w:val="single" w:sz="4" w:space="0" w:color="auto"/>
              <w:bottom w:val="single" w:sz="4" w:space="0" w:color="auto"/>
              <w:right w:val="single" w:sz="4" w:space="0" w:color="auto"/>
            </w:tcBorders>
            <w:shd w:val="clear" w:color="auto" w:fill="auto"/>
          </w:tcPr>
          <w:p w14:paraId="5B4A06C8" w14:textId="77777777" w:rsidR="00BC07F9" w:rsidRPr="00DC2BA7" w:rsidRDefault="00B60735" w:rsidP="00B057AB">
            <w:pPr>
              <w:pStyle w:val="Text"/>
              <w:widowControl w:val="0"/>
              <w:spacing w:before="0"/>
              <w:jc w:val="left"/>
              <w:rPr>
                <w:color w:val="000000"/>
                <w:sz w:val="22"/>
              </w:rPr>
            </w:pPr>
            <w:r w:rsidRPr="00DC2BA7">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41F30CA2" w14:textId="77777777" w:rsidR="00BC07F9" w:rsidRPr="00DC2BA7" w:rsidRDefault="00B60735" w:rsidP="00B057AB">
            <w:pPr>
              <w:pStyle w:val="Text"/>
              <w:widowControl w:val="0"/>
              <w:spacing w:before="0"/>
              <w:jc w:val="left"/>
              <w:rPr>
                <w:color w:val="000000"/>
                <w:sz w:val="22"/>
                <w:lang w:val="sv-SE"/>
              </w:rPr>
            </w:pPr>
            <w:r w:rsidRPr="00DC2BA7">
              <w:rPr>
                <w:sz w:val="22"/>
                <w:lang w:val="sv-SE"/>
              </w:rPr>
              <w:t>Tecken och symtom på dyspepsi, diarré, illamående</w:t>
            </w:r>
          </w:p>
        </w:tc>
      </w:tr>
      <w:tr w:rsidR="00211724" w14:paraId="6B4736ED" w14:textId="77777777" w:rsidTr="00FB1584">
        <w:tc>
          <w:tcPr>
            <w:tcW w:w="9356" w:type="dxa"/>
            <w:gridSpan w:val="2"/>
            <w:tcBorders>
              <w:top w:val="nil"/>
              <w:left w:val="single" w:sz="4" w:space="0" w:color="auto"/>
              <w:bottom w:val="single" w:sz="4" w:space="0" w:color="auto"/>
              <w:right w:val="single" w:sz="4" w:space="0" w:color="auto"/>
            </w:tcBorders>
            <w:shd w:val="clear" w:color="auto" w:fill="auto"/>
          </w:tcPr>
          <w:p w14:paraId="274DB5E1" w14:textId="77777777" w:rsidR="00BC07F9" w:rsidRPr="00DC2BA7" w:rsidRDefault="00B60735" w:rsidP="00B057AB">
            <w:pPr>
              <w:pStyle w:val="Text"/>
              <w:keepNext/>
              <w:widowControl w:val="0"/>
              <w:spacing w:before="0"/>
              <w:jc w:val="left"/>
              <w:rPr>
                <w:b/>
                <w:sz w:val="22"/>
                <w:lang w:val="sv-SE"/>
              </w:rPr>
            </w:pPr>
            <w:r w:rsidRPr="00DC2BA7">
              <w:rPr>
                <w:b/>
                <w:sz w:val="22"/>
                <w:lang w:val="sv-SE"/>
              </w:rPr>
              <w:t>Hud och subkutan vävnad</w:t>
            </w:r>
          </w:p>
        </w:tc>
      </w:tr>
      <w:tr w:rsidR="00211724" w14:paraId="6614BD8A" w14:textId="77777777" w:rsidTr="00FB1584">
        <w:tc>
          <w:tcPr>
            <w:tcW w:w="3261" w:type="dxa"/>
            <w:tcBorders>
              <w:top w:val="single" w:sz="4" w:space="0" w:color="auto"/>
              <w:left w:val="single" w:sz="4" w:space="0" w:color="auto"/>
              <w:bottom w:val="nil"/>
              <w:right w:val="single" w:sz="4" w:space="0" w:color="auto"/>
            </w:tcBorders>
            <w:shd w:val="clear" w:color="auto" w:fill="auto"/>
          </w:tcPr>
          <w:p w14:paraId="26131929" w14:textId="77777777" w:rsidR="00BC07F9" w:rsidRPr="00DC2BA7" w:rsidRDefault="00B60735" w:rsidP="00B057AB">
            <w:pPr>
              <w:pStyle w:val="Text"/>
              <w:keepNext/>
              <w:widowControl w:val="0"/>
              <w:spacing w:before="0"/>
              <w:jc w:val="left"/>
              <w:rPr>
                <w:color w:val="000000"/>
                <w:sz w:val="22"/>
              </w:rPr>
            </w:pPr>
            <w:r w:rsidRPr="00DC2BA7">
              <w:rPr>
                <w:sz w:val="22"/>
                <w:lang w:val="sv-SE"/>
              </w:rPr>
              <w:t>Mindre vanliga</w:t>
            </w:r>
          </w:p>
        </w:tc>
        <w:tc>
          <w:tcPr>
            <w:tcW w:w="6095" w:type="dxa"/>
            <w:tcBorders>
              <w:top w:val="single" w:sz="4" w:space="0" w:color="auto"/>
              <w:left w:val="single" w:sz="4" w:space="0" w:color="auto"/>
              <w:bottom w:val="nil"/>
              <w:right w:val="single" w:sz="4" w:space="0" w:color="auto"/>
            </w:tcBorders>
            <w:shd w:val="clear" w:color="auto" w:fill="auto"/>
          </w:tcPr>
          <w:p w14:paraId="45B9057F" w14:textId="77777777" w:rsidR="00BC07F9" w:rsidRPr="00DC2BA7" w:rsidRDefault="00B60735" w:rsidP="00B057AB">
            <w:pPr>
              <w:pStyle w:val="Text"/>
              <w:keepNext/>
              <w:widowControl w:val="0"/>
              <w:spacing w:before="0"/>
              <w:jc w:val="left"/>
              <w:rPr>
                <w:color w:val="000000"/>
                <w:sz w:val="22"/>
              </w:rPr>
            </w:pPr>
            <w:r w:rsidRPr="00DC2BA7">
              <w:rPr>
                <w:sz w:val="22"/>
                <w:lang w:val="sv-SE"/>
              </w:rPr>
              <w:t>Ljuskänslighet, urtikaria, hudutslag, pruritus</w:t>
            </w:r>
          </w:p>
        </w:tc>
      </w:tr>
      <w:tr w:rsidR="00211724" w14:paraId="0D7E3714" w14:textId="77777777" w:rsidTr="00FB1584">
        <w:tc>
          <w:tcPr>
            <w:tcW w:w="3261" w:type="dxa"/>
            <w:tcBorders>
              <w:top w:val="nil"/>
              <w:left w:val="single" w:sz="4" w:space="0" w:color="auto"/>
              <w:bottom w:val="nil"/>
              <w:right w:val="single" w:sz="4" w:space="0" w:color="auto"/>
            </w:tcBorders>
            <w:shd w:val="clear" w:color="auto" w:fill="auto"/>
          </w:tcPr>
          <w:p w14:paraId="44B84042" w14:textId="77777777" w:rsidR="00BC07F9" w:rsidRPr="00DC2BA7" w:rsidRDefault="00B60735" w:rsidP="00B057AB">
            <w:pPr>
              <w:pStyle w:val="Text"/>
              <w:keepNext/>
              <w:widowControl w:val="0"/>
              <w:spacing w:before="0"/>
              <w:jc w:val="left"/>
              <w:rPr>
                <w:color w:val="000000"/>
                <w:sz w:val="22"/>
              </w:rPr>
            </w:pPr>
            <w:r w:rsidRPr="00DC2BA7">
              <w:rPr>
                <w:sz w:val="22"/>
                <w:lang w:val="sv-SE"/>
              </w:rPr>
              <w:t>Sällsynta</w:t>
            </w:r>
          </w:p>
        </w:tc>
        <w:tc>
          <w:tcPr>
            <w:tcW w:w="6095" w:type="dxa"/>
            <w:tcBorders>
              <w:top w:val="nil"/>
              <w:left w:val="single" w:sz="4" w:space="0" w:color="auto"/>
              <w:bottom w:val="nil"/>
              <w:right w:val="single" w:sz="4" w:space="0" w:color="auto"/>
            </w:tcBorders>
            <w:shd w:val="clear" w:color="auto" w:fill="auto"/>
          </w:tcPr>
          <w:p w14:paraId="6B85F7BE" w14:textId="77777777" w:rsidR="00BC07F9" w:rsidRPr="00DC2BA7" w:rsidRDefault="00B60735" w:rsidP="00B057AB">
            <w:pPr>
              <w:pStyle w:val="Text"/>
              <w:keepNext/>
              <w:widowControl w:val="0"/>
              <w:spacing w:before="0"/>
              <w:jc w:val="left"/>
              <w:rPr>
                <w:color w:val="000000"/>
                <w:sz w:val="22"/>
              </w:rPr>
            </w:pPr>
            <w:r w:rsidRPr="00DC2BA7">
              <w:rPr>
                <w:sz w:val="22"/>
                <w:lang w:val="sv-SE"/>
              </w:rPr>
              <w:t>Angioödem</w:t>
            </w:r>
          </w:p>
        </w:tc>
      </w:tr>
      <w:tr w:rsidR="00211724" w14:paraId="61D9E254" w14:textId="77777777" w:rsidTr="00FB1584">
        <w:tc>
          <w:tcPr>
            <w:tcW w:w="3261" w:type="dxa"/>
            <w:tcBorders>
              <w:top w:val="nil"/>
              <w:left w:val="single" w:sz="4" w:space="0" w:color="auto"/>
              <w:bottom w:val="single" w:sz="4" w:space="0" w:color="auto"/>
              <w:right w:val="single" w:sz="4" w:space="0" w:color="auto"/>
            </w:tcBorders>
            <w:shd w:val="clear" w:color="auto" w:fill="auto"/>
          </w:tcPr>
          <w:p w14:paraId="3E13A1E7" w14:textId="77777777" w:rsidR="00BC07F9" w:rsidRPr="00610F76" w:rsidRDefault="00B60735" w:rsidP="00B057AB">
            <w:pPr>
              <w:pStyle w:val="Text"/>
              <w:widowControl w:val="0"/>
              <w:spacing w:before="0"/>
              <w:jc w:val="left"/>
              <w:rPr>
                <w:color w:val="000000"/>
                <w:sz w:val="22"/>
              </w:rPr>
            </w:pPr>
            <w:r w:rsidRPr="00610F76">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1236F822" w14:textId="77777777" w:rsidR="00BC07F9" w:rsidRPr="00610F76" w:rsidRDefault="00B60735" w:rsidP="00B057AB">
            <w:pPr>
              <w:pStyle w:val="Text"/>
              <w:widowControl w:val="0"/>
              <w:spacing w:before="0"/>
              <w:jc w:val="left"/>
              <w:rPr>
                <w:color w:val="000000"/>
                <w:sz w:val="22"/>
              </w:rPr>
            </w:pPr>
            <w:r w:rsidRPr="00610F76">
              <w:rPr>
                <w:color w:val="000000"/>
                <w:sz w:val="22"/>
              </w:rPr>
              <w:t>Alopeci</w:t>
            </w:r>
          </w:p>
        </w:tc>
      </w:tr>
      <w:tr w:rsidR="00211724" w14:paraId="08C7AC84" w14:textId="77777777" w:rsidTr="00B06809">
        <w:tc>
          <w:tcPr>
            <w:tcW w:w="9356" w:type="dxa"/>
            <w:gridSpan w:val="2"/>
            <w:tcBorders>
              <w:top w:val="nil"/>
              <w:left w:val="single" w:sz="4" w:space="0" w:color="auto"/>
              <w:bottom w:val="single" w:sz="4" w:space="0" w:color="auto"/>
              <w:right w:val="single" w:sz="4" w:space="0" w:color="auto"/>
            </w:tcBorders>
            <w:shd w:val="clear" w:color="auto" w:fill="auto"/>
          </w:tcPr>
          <w:p w14:paraId="7ECC9045" w14:textId="77777777" w:rsidR="00BC07F9" w:rsidRPr="00610F76" w:rsidRDefault="00B60735" w:rsidP="00B057AB">
            <w:pPr>
              <w:pStyle w:val="Text"/>
              <w:keepNext/>
              <w:widowControl w:val="0"/>
              <w:spacing w:before="0"/>
              <w:jc w:val="left"/>
              <w:rPr>
                <w:b/>
                <w:sz w:val="22"/>
                <w:lang w:val="sv-SE"/>
              </w:rPr>
            </w:pPr>
            <w:r w:rsidRPr="00610F76">
              <w:rPr>
                <w:b/>
                <w:sz w:val="22"/>
                <w:lang w:val="sv-SE"/>
              </w:rPr>
              <w:t>Muskuloskeletala systemet och bindväv</w:t>
            </w:r>
          </w:p>
        </w:tc>
      </w:tr>
      <w:tr w:rsidR="00211724" w14:paraId="6BC4C008" w14:textId="77777777" w:rsidTr="00B06809">
        <w:tc>
          <w:tcPr>
            <w:tcW w:w="3261" w:type="dxa"/>
            <w:tcBorders>
              <w:top w:val="single" w:sz="4" w:space="0" w:color="auto"/>
              <w:left w:val="single" w:sz="4" w:space="0" w:color="auto"/>
              <w:bottom w:val="nil"/>
              <w:right w:val="single" w:sz="4" w:space="0" w:color="auto"/>
            </w:tcBorders>
            <w:shd w:val="clear" w:color="auto" w:fill="auto"/>
          </w:tcPr>
          <w:p w14:paraId="6F320AC2" w14:textId="77777777" w:rsidR="00981866" w:rsidRPr="00610F76" w:rsidRDefault="00B60735" w:rsidP="00B057AB">
            <w:pPr>
              <w:pStyle w:val="Text"/>
              <w:keepNext/>
              <w:widowControl w:val="0"/>
              <w:spacing w:before="0"/>
              <w:jc w:val="left"/>
              <w:rPr>
                <w:sz w:val="22"/>
                <w:lang w:val="sv-SE"/>
              </w:rPr>
            </w:pPr>
            <w:r w:rsidRPr="00610F76">
              <w:rPr>
                <w:sz w:val="22"/>
                <w:lang w:val="sv-SE"/>
              </w:rPr>
              <w:t>Vanliga</w:t>
            </w:r>
          </w:p>
        </w:tc>
        <w:tc>
          <w:tcPr>
            <w:tcW w:w="6095" w:type="dxa"/>
            <w:tcBorders>
              <w:top w:val="single" w:sz="4" w:space="0" w:color="auto"/>
              <w:left w:val="single" w:sz="4" w:space="0" w:color="auto"/>
              <w:bottom w:val="nil"/>
              <w:right w:val="single" w:sz="4" w:space="0" w:color="auto"/>
            </w:tcBorders>
            <w:shd w:val="clear" w:color="auto" w:fill="auto"/>
          </w:tcPr>
          <w:p w14:paraId="6DD3A744" w14:textId="77777777" w:rsidR="00981866" w:rsidRPr="00610F76" w:rsidRDefault="00B60735" w:rsidP="00B057AB">
            <w:pPr>
              <w:pStyle w:val="Text"/>
              <w:keepNext/>
              <w:widowControl w:val="0"/>
              <w:spacing w:before="0"/>
              <w:jc w:val="left"/>
              <w:rPr>
                <w:sz w:val="22"/>
                <w:lang w:val="sv-SE"/>
              </w:rPr>
            </w:pPr>
            <w:r w:rsidRPr="00610F76">
              <w:rPr>
                <w:sz w:val="22"/>
                <w:lang w:val="sv-SE"/>
              </w:rPr>
              <w:t>Atralgi†</w:t>
            </w:r>
          </w:p>
        </w:tc>
      </w:tr>
      <w:tr w:rsidR="00211724" w14:paraId="006F858B" w14:textId="77777777" w:rsidTr="00B06809">
        <w:tc>
          <w:tcPr>
            <w:tcW w:w="3261" w:type="dxa"/>
            <w:tcBorders>
              <w:top w:val="single" w:sz="4" w:space="0" w:color="auto"/>
              <w:left w:val="single" w:sz="4" w:space="0" w:color="auto"/>
              <w:bottom w:val="nil"/>
              <w:right w:val="single" w:sz="4" w:space="0" w:color="auto"/>
            </w:tcBorders>
            <w:shd w:val="clear" w:color="auto" w:fill="auto"/>
          </w:tcPr>
          <w:p w14:paraId="7607D522" w14:textId="77777777" w:rsidR="00476CDC" w:rsidRPr="00610F76" w:rsidRDefault="00B60735" w:rsidP="00B057AB">
            <w:pPr>
              <w:pStyle w:val="Text"/>
              <w:keepNext/>
              <w:widowControl w:val="0"/>
              <w:spacing w:before="0"/>
              <w:jc w:val="left"/>
              <w:rPr>
                <w:sz w:val="22"/>
                <w:lang w:val="sv-SE"/>
              </w:rPr>
            </w:pPr>
            <w:r w:rsidRPr="00610F76">
              <w:rPr>
                <w:sz w:val="22"/>
                <w:lang w:val="sv-SE"/>
              </w:rPr>
              <w:t>Sällsynta</w:t>
            </w:r>
          </w:p>
        </w:tc>
        <w:tc>
          <w:tcPr>
            <w:tcW w:w="6095" w:type="dxa"/>
            <w:tcBorders>
              <w:top w:val="single" w:sz="4" w:space="0" w:color="auto"/>
              <w:left w:val="single" w:sz="4" w:space="0" w:color="auto"/>
              <w:bottom w:val="nil"/>
              <w:right w:val="single" w:sz="4" w:space="0" w:color="auto"/>
            </w:tcBorders>
            <w:shd w:val="clear" w:color="auto" w:fill="auto"/>
          </w:tcPr>
          <w:p w14:paraId="25887EA7" w14:textId="77777777" w:rsidR="00476CDC" w:rsidRPr="00610F76" w:rsidRDefault="00B60735" w:rsidP="00B057AB">
            <w:pPr>
              <w:pStyle w:val="Text"/>
              <w:keepNext/>
              <w:widowControl w:val="0"/>
              <w:spacing w:before="0"/>
              <w:jc w:val="left"/>
              <w:rPr>
                <w:sz w:val="22"/>
                <w:lang w:val="sv-SE"/>
              </w:rPr>
            </w:pPr>
            <w:r w:rsidRPr="00610F76">
              <w:rPr>
                <w:sz w:val="22"/>
                <w:lang w:val="sv-SE"/>
              </w:rPr>
              <w:t>Systemisk lupus erythematosus (SLE)</w:t>
            </w:r>
          </w:p>
        </w:tc>
      </w:tr>
      <w:tr w:rsidR="00211724" w14:paraId="3C6D3E63" w14:textId="77777777" w:rsidTr="00B06809">
        <w:tc>
          <w:tcPr>
            <w:tcW w:w="3261" w:type="dxa"/>
            <w:tcBorders>
              <w:top w:val="nil"/>
              <w:left w:val="single" w:sz="4" w:space="0" w:color="auto"/>
              <w:bottom w:val="single" w:sz="4" w:space="0" w:color="auto"/>
              <w:right w:val="single" w:sz="4" w:space="0" w:color="auto"/>
            </w:tcBorders>
            <w:shd w:val="clear" w:color="auto" w:fill="auto"/>
          </w:tcPr>
          <w:p w14:paraId="5162D3CD" w14:textId="77777777" w:rsidR="00BC07F9" w:rsidRPr="00610F76" w:rsidRDefault="00B60735" w:rsidP="00B057AB">
            <w:pPr>
              <w:pStyle w:val="Text"/>
              <w:widowControl w:val="0"/>
              <w:spacing w:before="0"/>
              <w:jc w:val="left"/>
              <w:rPr>
                <w:color w:val="000000"/>
                <w:sz w:val="22"/>
              </w:rPr>
            </w:pPr>
            <w:r w:rsidRPr="00610F76">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5764430D" w14:textId="77777777" w:rsidR="00BC07F9" w:rsidRPr="00610F76" w:rsidRDefault="00B60735" w:rsidP="00B057AB">
            <w:pPr>
              <w:pStyle w:val="Text"/>
              <w:widowControl w:val="0"/>
              <w:spacing w:before="0"/>
              <w:jc w:val="left"/>
              <w:rPr>
                <w:color w:val="000000"/>
                <w:sz w:val="22"/>
              </w:rPr>
            </w:pPr>
            <w:r w:rsidRPr="00610F76">
              <w:rPr>
                <w:sz w:val="22"/>
                <w:lang w:val="sv-SE"/>
              </w:rPr>
              <w:t>Myalgi, ledsvullnad</w:t>
            </w:r>
          </w:p>
        </w:tc>
      </w:tr>
      <w:tr w:rsidR="00211724" w:rsidRPr="00410B74" w14:paraId="69AEDDCB" w14:textId="77777777" w:rsidTr="00FB1584">
        <w:tc>
          <w:tcPr>
            <w:tcW w:w="9356" w:type="dxa"/>
            <w:gridSpan w:val="2"/>
            <w:tcBorders>
              <w:top w:val="nil"/>
              <w:left w:val="single" w:sz="4" w:space="0" w:color="auto"/>
              <w:bottom w:val="single" w:sz="4" w:space="0" w:color="auto"/>
              <w:right w:val="single" w:sz="4" w:space="0" w:color="auto"/>
            </w:tcBorders>
            <w:shd w:val="clear" w:color="auto" w:fill="auto"/>
          </w:tcPr>
          <w:p w14:paraId="45FF2EB0" w14:textId="77777777" w:rsidR="00BC07F9" w:rsidRPr="00610F76" w:rsidRDefault="00B60735" w:rsidP="00B057AB">
            <w:pPr>
              <w:pStyle w:val="Text"/>
              <w:keepNext/>
              <w:widowControl w:val="0"/>
              <w:spacing w:before="0"/>
              <w:jc w:val="left"/>
              <w:rPr>
                <w:b/>
                <w:sz w:val="22"/>
                <w:lang w:val="sv-SE"/>
              </w:rPr>
            </w:pPr>
            <w:r w:rsidRPr="00610F76">
              <w:rPr>
                <w:b/>
                <w:sz w:val="22"/>
                <w:lang w:val="sv-SE"/>
              </w:rPr>
              <w:t>Allmänna symtom och/eller symtom vid administreringsstället</w:t>
            </w:r>
          </w:p>
        </w:tc>
      </w:tr>
      <w:tr w:rsidR="00211724" w14:paraId="6F6531E5" w14:textId="77777777" w:rsidTr="00FB1584">
        <w:tc>
          <w:tcPr>
            <w:tcW w:w="3261" w:type="dxa"/>
            <w:tcBorders>
              <w:top w:val="single" w:sz="4" w:space="0" w:color="auto"/>
              <w:left w:val="single" w:sz="4" w:space="0" w:color="auto"/>
              <w:bottom w:val="nil"/>
              <w:right w:val="single" w:sz="4" w:space="0" w:color="auto"/>
            </w:tcBorders>
            <w:shd w:val="clear" w:color="auto" w:fill="auto"/>
          </w:tcPr>
          <w:p w14:paraId="747F9600" w14:textId="77777777" w:rsidR="00BC07F9" w:rsidRPr="00610F76" w:rsidRDefault="00B60735" w:rsidP="00B057AB">
            <w:pPr>
              <w:pStyle w:val="Text"/>
              <w:keepNext/>
              <w:widowControl w:val="0"/>
              <w:spacing w:before="0"/>
              <w:jc w:val="left"/>
              <w:rPr>
                <w:sz w:val="22"/>
                <w:lang w:val="sv-SE"/>
              </w:rPr>
            </w:pPr>
            <w:r w:rsidRPr="00610F76">
              <w:rPr>
                <w:sz w:val="22"/>
                <w:lang w:val="sv-SE"/>
              </w:rPr>
              <w:t>Mycket vanliga</w:t>
            </w:r>
          </w:p>
        </w:tc>
        <w:tc>
          <w:tcPr>
            <w:tcW w:w="6095" w:type="dxa"/>
            <w:tcBorders>
              <w:top w:val="single" w:sz="4" w:space="0" w:color="auto"/>
              <w:left w:val="single" w:sz="4" w:space="0" w:color="auto"/>
              <w:bottom w:val="nil"/>
              <w:right w:val="single" w:sz="4" w:space="0" w:color="auto"/>
            </w:tcBorders>
            <w:shd w:val="clear" w:color="auto" w:fill="auto"/>
          </w:tcPr>
          <w:p w14:paraId="5DAA755C" w14:textId="77777777" w:rsidR="00BC07F9" w:rsidRPr="00610F76" w:rsidRDefault="00B60735" w:rsidP="00B057AB">
            <w:pPr>
              <w:pStyle w:val="Text"/>
              <w:keepNext/>
              <w:widowControl w:val="0"/>
              <w:spacing w:before="0"/>
              <w:jc w:val="left"/>
              <w:rPr>
                <w:sz w:val="22"/>
                <w:lang w:val="sv-SE"/>
              </w:rPr>
            </w:pPr>
            <w:r w:rsidRPr="00610F76">
              <w:rPr>
                <w:sz w:val="22"/>
                <w:lang w:val="sv-SE"/>
              </w:rPr>
              <w:t>Feber**</w:t>
            </w:r>
          </w:p>
        </w:tc>
      </w:tr>
      <w:tr w:rsidR="00211724" w:rsidRPr="00410B74" w14:paraId="66F54DCF" w14:textId="77777777" w:rsidTr="00FB1584">
        <w:tc>
          <w:tcPr>
            <w:tcW w:w="3261" w:type="dxa"/>
            <w:tcBorders>
              <w:top w:val="nil"/>
              <w:left w:val="single" w:sz="4" w:space="0" w:color="auto"/>
              <w:bottom w:val="nil"/>
              <w:right w:val="single" w:sz="4" w:space="0" w:color="auto"/>
            </w:tcBorders>
            <w:shd w:val="clear" w:color="auto" w:fill="auto"/>
          </w:tcPr>
          <w:p w14:paraId="1838187A" w14:textId="77777777" w:rsidR="00BC07F9" w:rsidRPr="00610F76" w:rsidRDefault="00B60735" w:rsidP="00B057AB">
            <w:pPr>
              <w:pStyle w:val="Text"/>
              <w:keepNext/>
              <w:widowControl w:val="0"/>
              <w:spacing w:before="0"/>
              <w:jc w:val="left"/>
              <w:rPr>
                <w:color w:val="000000"/>
                <w:sz w:val="22"/>
              </w:rPr>
            </w:pPr>
            <w:r w:rsidRPr="00610F76">
              <w:rPr>
                <w:sz w:val="22"/>
                <w:lang w:val="sv-SE"/>
              </w:rPr>
              <w:t>Vanliga</w:t>
            </w:r>
          </w:p>
        </w:tc>
        <w:tc>
          <w:tcPr>
            <w:tcW w:w="6095" w:type="dxa"/>
            <w:tcBorders>
              <w:top w:val="nil"/>
              <w:left w:val="single" w:sz="4" w:space="0" w:color="auto"/>
              <w:bottom w:val="nil"/>
              <w:right w:val="single" w:sz="4" w:space="0" w:color="auto"/>
            </w:tcBorders>
            <w:shd w:val="clear" w:color="auto" w:fill="auto"/>
          </w:tcPr>
          <w:p w14:paraId="3B0FC495" w14:textId="77777777" w:rsidR="00BC07F9" w:rsidRPr="00610F76" w:rsidRDefault="00B60735" w:rsidP="00B057AB">
            <w:pPr>
              <w:pStyle w:val="Text"/>
              <w:keepNext/>
              <w:widowControl w:val="0"/>
              <w:spacing w:before="0"/>
              <w:jc w:val="left"/>
              <w:rPr>
                <w:color w:val="000000"/>
                <w:sz w:val="22"/>
                <w:lang w:val="sv-SE"/>
              </w:rPr>
            </w:pPr>
            <w:r w:rsidRPr="00610F76">
              <w:rPr>
                <w:sz w:val="22"/>
                <w:lang w:val="sv-SE"/>
              </w:rPr>
              <w:t>Reaktioner på injektionsstället, såsom svullnad, erytem, smärta, pruritus</w:t>
            </w:r>
          </w:p>
        </w:tc>
      </w:tr>
      <w:tr w:rsidR="00211724" w:rsidRPr="00410B74" w14:paraId="75B99EE6" w14:textId="77777777" w:rsidTr="00FB1584">
        <w:tc>
          <w:tcPr>
            <w:tcW w:w="3261" w:type="dxa"/>
            <w:tcBorders>
              <w:top w:val="nil"/>
              <w:left w:val="single" w:sz="4" w:space="0" w:color="auto"/>
              <w:bottom w:val="single" w:sz="4" w:space="0" w:color="auto"/>
              <w:right w:val="single" w:sz="4" w:space="0" w:color="auto"/>
            </w:tcBorders>
            <w:shd w:val="clear" w:color="auto" w:fill="auto"/>
          </w:tcPr>
          <w:p w14:paraId="6BB6FB8D" w14:textId="77777777" w:rsidR="00BC07F9" w:rsidRPr="00610F76" w:rsidRDefault="00B60735" w:rsidP="00B057AB">
            <w:pPr>
              <w:pStyle w:val="Text"/>
              <w:keepNext/>
              <w:widowControl w:val="0"/>
              <w:spacing w:before="0"/>
              <w:jc w:val="left"/>
              <w:rPr>
                <w:color w:val="000000"/>
                <w:sz w:val="22"/>
              </w:rPr>
            </w:pPr>
            <w:r w:rsidRPr="00610F76">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65DD4C01" w14:textId="77777777" w:rsidR="00BC07F9" w:rsidRPr="00610F76" w:rsidRDefault="00B60735" w:rsidP="00B057AB">
            <w:pPr>
              <w:pStyle w:val="Text"/>
              <w:keepNext/>
              <w:widowControl w:val="0"/>
              <w:spacing w:before="0"/>
              <w:jc w:val="left"/>
              <w:rPr>
                <w:color w:val="000000"/>
                <w:sz w:val="22"/>
                <w:lang w:val="sv-SE"/>
              </w:rPr>
            </w:pPr>
            <w:r w:rsidRPr="00610F76">
              <w:rPr>
                <w:sz w:val="22"/>
                <w:lang w:val="sv-SE"/>
              </w:rPr>
              <w:t>Influensaliknande sjukdom, svullna armar, viktökning, trötthet</w:t>
            </w:r>
          </w:p>
        </w:tc>
      </w:tr>
    </w:tbl>
    <w:p w14:paraId="6D11C3E8" w14:textId="77777777" w:rsidR="00BC07F9" w:rsidRPr="00610F76" w:rsidRDefault="00B60735" w:rsidP="00B057AB">
      <w:pPr>
        <w:pStyle w:val="Text"/>
        <w:keepNext/>
        <w:widowControl w:val="0"/>
        <w:spacing w:before="0"/>
        <w:jc w:val="left"/>
        <w:rPr>
          <w:color w:val="000000"/>
          <w:sz w:val="22"/>
          <w:lang w:val="sv-SE"/>
        </w:rPr>
      </w:pPr>
      <w:r w:rsidRPr="00610F76">
        <w:rPr>
          <w:color w:val="000000"/>
          <w:sz w:val="22"/>
          <w:lang w:val="sv-SE"/>
        </w:rPr>
        <w:t>*: Mycket vanliga hos barn från 6 till &lt;12 år</w:t>
      </w:r>
    </w:p>
    <w:p w14:paraId="5D9579EA" w14:textId="77777777" w:rsidR="00BC07F9" w:rsidRPr="00610F76" w:rsidRDefault="00B60735" w:rsidP="00B057AB">
      <w:pPr>
        <w:pStyle w:val="Text"/>
        <w:widowControl w:val="0"/>
        <w:spacing w:before="0"/>
        <w:jc w:val="left"/>
        <w:rPr>
          <w:color w:val="000000"/>
          <w:sz w:val="22"/>
          <w:lang w:val="sv-SE"/>
        </w:rPr>
      </w:pPr>
      <w:r w:rsidRPr="00610F76">
        <w:rPr>
          <w:color w:val="000000"/>
          <w:sz w:val="22"/>
          <w:lang w:val="sv-SE"/>
        </w:rPr>
        <w:t>**: Hos barn från 6 till &lt;12 år</w:t>
      </w:r>
    </w:p>
    <w:p w14:paraId="4A72EFBB" w14:textId="77777777" w:rsidR="00ED633E" w:rsidRPr="00610F76" w:rsidRDefault="00B60735" w:rsidP="00B057AB">
      <w:pPr>
        <w:pStyle w:val="Text"/>
        <w:keepNext/>
        <w:spacing w:before="0"/>
        <w:ind w:left="142"/>
        <w:jc w:val="left"/>
        <w:rPr>
          <w:sz w:val="22"/>
          <w:lang w:val="sv-SE"/>
        </w:rPr>
      </w:pPr>
      <w:r w:rsidRPr="00610F76">
        <w:rPr>
          <w:sz w:val="22"/>
          <w:vertAlign w:val="superscript"/>
          <w:lang w:val="sv-SE"/>
        </w:rPr>
        <w:t>#</w:t>
      </w:r>
      <w:r w:rsidRPr="00610F76">
        <w:rPr>
          <w:sz w:val="22"/>
          <w:lang w:val="sv-SE"/>
        </w:rPr>
        <w:t>: Vanlig i studier på näspolyper</w:t>
      </w:r>
    </w:p>
    <w:p w14:paraId="3663BE16" w14:textId="77777777" w:rsidR="00ED633E" w:rsidRPr="00610F76" w:rsidRDefault="00B60735" w:rsidP="00B057AB">
      <w:pPr>
        <w:widowControl w:val="0"/>
        <w:tabs>
          <w:tab w:val="clear" w:pos="567"/>
        </w:tabs>
        <w:spacing w:line="240" w:lineRule="auto"/>
        <w:ind w:left="142"/>
        <w:rPr>
          <w:lang w:val="sv-SE"/>
        </w:rPr>
      </w:pPr>
      <w:r w:rsidRPr="00610F76">
        <w:rPr>
          <w:lang w:val="sv-SE"/>
        </w:rPr>
        <w:t>†: Ingen känd frekvens i studier på allergisk astma</w:t>
      </w:r>
    </w:p>
    <w:p w14:paraId="2B803413" w14:textId="77777777" w:rsidR="00BC07F9" w:rsidRPr="00610F76" w:rsidRDefault="00BC07F9" w:rsidP="00B057AB">
      <w:pPr>
        <w:pStyle w:val="Text"/>
        <w:spacing w:before="0"/>
        <w:jc w:val="left"/>
        <w:rPr>
          <w:color w:val="000000"/>
          <w:sz w:val="22"/>
          <w:lang w:val="sv-SE"/>
        </w:rPr>
      </w:pPr>
    </w:p>
    <w:p w14:paraId="705A8DD3" w14:textId="77777777" w:rsidR="00AD781D" w:rsidRPr="00DC2BA7" w:rsidRDefault="00B60735" w:rsidP="00B057AB">
      <w:pPr>
        <w:pStyle w:val="Text"/>
        <w:keepNext/>
        <w:spacing w:before="0"/>
        <w:jc w:val="left"/>
        <w:rPr>
          <w:color w:val="000000"/>
          <w:sz w:val="22"/>
          <w:u w:val="single"/>
          <w:lang w:val="sv-SE"/>
        </w:rPr>
      </w:pPr>
      <w:r w:rsidRPr="00DC2BA7">
        <w:rPr>
          <w:color w:val="000000"/>
          <w:sz w:val="22"/>
          <w:u w:val="single"/>
          <w:lang w:val="sv-SE"/>
        </w:rPr>
        <w:lastRenderedPageBreak/>
        <w:t>Beskrivning av utvalda biverkningar</w:t>
      </w:r>
    </w:p>
    <w:p w14:paraId="5CFFB815" w14:textId="77777777" w:rsidR="00893BC4" w:rsidRPr="00561D6E" w:rsidRDefault="00893BC4" w:rsidP="00B057AB">
      <w:pPr>
        <w:pStyle w:val="Text"/>
        <w:keepNext/>
        <w:spacing w:before="0"/>
        <w:jc w:val="left"/>
        <w:rPr>
          <w:color w:val="000000"/>
          <w:sz w:val="22"/>
          <w:lang w:val="sv-SE"/>
        </w:rPr>
      </w:pPr>
    </w:p>
    <w:p w14:paraId="5945F523" w14:textId="77777777" w:rsidR="00BC07F9" w:rsidRPr="00DC2BA7" w:rsidRDefault="00B60735" w:rsidP="00B057AB">
      <w:pPr>
        <w:pStyle w:val="Text"/>
        <w:keepNext/>
        <w:spacing w:before="0"/>
        <w:jc w:val="left"/>
        <w:rPr>
          <w:i/>
          <w:color w:val="000000"/>
          <w:sz w:val="22"/>
          <w:u w:val="single"/>
          <w:lang w:val="sv-SE"/>
        </w:rPr>
      </w:pPr>
      <w:r w:rsidRPr="00DC2BA7">
        <w:rPr>
          <w:i/>
          <w:color w:val="000000"/>
          <w:sz w:val="22"/>
          <w:u w:val="single"/>
          <w:lang w:val="sv-SE"/>
        </w:rPr>
        <w:t>Immunsystemet</w:t>
      </w:r>
    </w:p>
    <w:p w14:paraId="6BDA350D" w14:textId="77777777" w:rsidR="00BC07F9" w:rsidRPr="00DC2BA7" w:rsidRDefault="00B60735" w:rsidP="00B057AB">
      <w:pPr>
        <w:pStyle w:val="Text"/>
        <w:spacing w:before="0"/>
        <w:jc w:val="left"/>
        <w:rPr>
          <w:color w:val="000000"/>
          <w:sz w:val="22"/>
          <w:lang w:val="sv-SE"/>
        </w:rPr>
      </w:pPr>
      <w:r w:rsidRPr="00DC2BA7">
        <w:rPr>
          <w:color w:val="000000"/>
          <w:sz w:val="22"/>
          <w:lang w:val="sv-SE"/>
        </w:rPr>
        <w:t>För ytterligare information, se avsnitt</w:t>
      </w:r>
      <w:r w:rsidR="006E2067" w:rsidRPr="00DC2BA7">
        <w:rPr>
          <w:color w:val="000000"/>
          <w:sz w:val="22"/>
          <w:lang w:val="sv-SE"/>
        </w:rPr>
        <w:t> </w:t>
      </w:r>
      <w:r w:rsidRPr="00DC2BA7">
        <w:rPr>
          <w:color w:val="000000"/>
          <w:sz w:val="22"/>
          <w:lang w:val="sv-SE"/>
        </w:rPr>
        <w:t>4.4.</w:t>
      </w:r>
    </w:p>
    <w:p w14:paraId="2D321ECC" w14:textId="77777777" w:rsidR="00BA2BD1" w:rsidRPr="00DC2BA7" w:rsidRDefault="00BA2BD1" w:rsidP="00B057AB">
      <w:pPr>
        <w:pStyle w:val="Text"/>
        <w:spacing w:before="0"/>
        <w:jc w:val="left"/>
        <w:rPr>
          <w:color w:val="000000"/>
          <w:sz w:val="22"/>
          <w:lang w:val="sv-SE"/>
        </w:rPr>
      </w:pPr>
    </w:p>
    <w:p w14:paraId="76D44150" w14:textId="77777777" w:rsidR="00BC426A" w:rsidRPr="00DC2BA7" w:rsidRDefault="00B60735" w:rsidP="00B057AB">
      <w:pPr>
        <w:pStyle w:val="Text"/>
        <w:keepNext/>
        <w:spacing w:before="0"/>
        <w:jc w:val="left"/>
        <w:rPr>
          <w:i/>
          <w:color w:val="000000"/>
          <w:sz w:val="22"/>
          <w:u w:val="single"/>
          <w:lang w:val="sv-SE"/>
        </w:rPr>
      </w:pPr>
      <w:r w:rsidRPr="00DC2BA7">
        <w:rPr>
          <w:i/>
          <w:color w:val="000000"/>
          <w:sz w:val="22"/>
          <w:u w:val="single"/>
          <w:lang w:val="sv-SE"/>
        </w:rPr>
        <w:t>Anafylaxi</w:t>
      </w:r>
    </w:p>
    <w:p w14:paraId="47DA85A9" w14:textId="77777777" w:rsidR="00BC426A" w:rsidRPr="00DC2BA7" w:rsidRDefault="00B60735" w:rsidP="00B057AB">
      <w:pPr>
        <w:pStyle w:val="Text"/>
        <w:spacing w:before="0"/>
        <w:jc w:val="left"/>
        <w:rPr>
          <w:color w:val="000000"/>
          <w:sz w:val="22"/>
          <w:lang w:val="sv-SE"/>
        </w:rPr>
      </w:pPr>
      <w:r w:rsidRPr="00DC2BA7">
        <w:rPr>
          <w:color w:val="000000"/>
          <w:sz w:val="22"/>
          <w:lang w:val="sv-SE"/>
        </w:rPr>
        <w:t>Anafylaktiska reaktioner var sällsynta i kliniska studier. Vid en kumulativ sökning i säkerhetsdatabasen fanns emellertid totalt 898 fall av anafylaxi rapporterade efter läkemedlets godkännande för försäljning. Baserat på en beräknad exponering om 566 923 patientår motsvarar detta en rapporteringsfrekvens på cirka 0,20 %.</w:t>
      </w:r>
    </w:p>
    <w:p w14:paraId="254677F1" w14:textId="77777777" w:rsidR="00BC07F9" w:rsidRPr="00DC2BA7" w:rsidRDefault="00BC07F9" w:rsidP="00B057AB">
      <w:pPr>
        <w:pStyle w:val="Text"/>
        <w:spacing w:before="0"/>
        <w:jc w:val="left"/>
        <w:rPr>
          <w:color w:val="000000"/>
          <w:sz w:val="22"/>
          <w:lang w:val="sv-SE"/>
        </w:rPr>
      </w:pPr>
    </w:p>
    <w:p w14:paraId="1B742056" w14:textId="77777777" w:rsidR="00BC07F9" w:rsidRPr="00DC2BA7" w:rsidRDefault="00B60735" w:rsidP="00B057AB">
      <w:pPr>
        <w:pStyle w:val="Char21"/>
        <w:keepNext/>
        <w:widowControl w:val="0"/>
        <w:spacing w:before="0"/>
        <w:jc w:val="left"/>
        <w:rPr>
          <w:i/>
          <w:sz w:val="22"/>
          <w:szCs w:val="22"/>
          <w:u w:val="single"/>
          <w:lang w:val="sv-SE"/>
        </w:rPr>
      </w:pPr>
      <w:r w:rsidRPr="00DC2BA7">
        <w:rPr>
          <w:i/>
          <w:sz w:val="22"/>
          <w:szCs w:val="22"/>
          <w:u w:val="single"/>
          <w:lang w:val="sv-SE"/>
        </w:rPr>
        <w:t>Arteriella tromboemboliska händelser</w:t>
      </w:r>
    </w:p>
    <w:p w14:paraId="5109372B" w14:textId="77777777" w:rsidR="00BC07F9" w:rsidRPr="00DC2BA7" w:rsidRDefault="00B60735" w:rsidP="00B057AB">
      <w:pPr>
        <w:pStyle w:val="Char21"/>
        <w:spacing w:before="0"/>
        <w:jc w:val="left"/>
        <w:rPr>
          <w:sz w:val="22"/>
          <w:szCs w:val="22"/>
          <w:lang w:val="sv-SE"/>
        </w:rPr>
      </w:pPr>
      <w:r w:rsidRPr="00DC2BA7">
        <w:rPr>
          <w:sz w:val="22"/>
          <w:szCs w:val="22"/>
          <w:lang w:val="sv-SE"/>
        </w:rPr>
        <w:t xml:space="preserve">I kontrollerade kliniska studier och vid en interimanalys av en observationsstudie sågs en numerisk obalans av antalet ATE. </w:t>
      </w:r>
      <w:r w:rsidR="00AD781D" w:rsidRPr="00DC2BA7">
        <w:rPr>
          <w:sz w:val="22"/>
          <w:szCs w:val="22"/>
          <w:lang w:val="sv-SE"/>
        </w:rPr>
        <w:t xml:space="preserve">Definitionen </w:t>
      </w:r>
      <w:r w:rsidR="00A7597C" w:rsidRPr="00DC2BA7">
        <w:rPr>
          <w:sz w:val="22"/>
          <w:szCs w:val="22"/>
          <w:lang w:val="sv-SE"/>
        </w:rPr>
        <w:t>på</w:t>
      </w:r>
      <w:r w:rsidR="00AD781D" w:rsidRPr="00DC2BA7">
        <w:rPr>
          <w:sz w:val="22"/>
          <w:szCs w:val="22"/>
          <w:lang w:val="sv-SE"/>
        </w:rPr>
        <w:t xml:space="preserve"> det sammansatta effektmåttet </w:t>
      </w:r>
      <w:r w:rsidR="00A7597C" w:rsidRPr="00DC2BA7">
        <w:rPr>
          <w:sz w:val="22"/>
          <w:szCs w:val="22"/>
          <w:lang w:val="sv-SE"/>
        </w:rPr>
        <w:t xml:space="preserve">av </w:t>
      </w:r>
      <w:r w:rsidR="00AD781D" w:rsidRPr="00DC2BA7">
        <w:rPr>
          <w:sz w:val="22"/>
          <w:szCs w:val="22"/>
          <w:lang w:val="sv-SE"/>
        </w:rPr>
        <w:t xml:space="preserve">ATE </w:t>
      </w:r>
      <w:r w:rsidRPr="00DC2BA7">
        <w:rPr>
          <w:sz w:val="22"/>
          <w:szCs w:val="22"/>
          <w:lang w:val="sv-SE"/>
        </w:rPr>
        <w:t>innefattade stroke, transitorisk ischemisk attack, hjärtinfarkt, instabil angina och kardiovaskulär död (inklusive dödsfall av okänd anledning). I den slutliga analysen av observationsstudien var andelen ATE per 1 000 patientår 7,52 (115/15 286 patientår) för Xolair-behandlade patienter och 5,12 (51/9 963 patientår) för patienter i kontrollgruppen. I en multivariantanalys som tog hänsyn till kardiovaskulära riskfaktorer vid baseline, var hazardkvoten 1,32 (95 % konfidensintervall 0,91</w:t>
      </w:r>
      <w:r w:rsidRPr="00DC2BA7">
        <w:rPr>
          <w:sz w:val="22"/>
          <w:szCs w:val="22"/>
          <w:lang w:val="sv-SE"/>
        </w:rPr>
        <w:noBreakHyphen/>
        <w:t xml:space="preserve">1,91). I en </w:t>
      </w:r>
      <w:r w:rsidR="00BA2BD1" w:rsidRPr="00DC2BA7">
        <w:rPr>
          <w:sz w:val="22"/>
          <w:szCs w:val="22"/>
          <w:lang w:val="sv-SE"/>
        </w:rPr>
        <w:t xml:space="preserve">separat </w:t>
      </w:r>
      <w:r w:rsidRPr="00DC2BA7">
        <w:rPr>
          <w:sz w:val="22"/>
          <w:szCs w:val="22"/>
          <w:lang w:val="sv-SE"/>
        </w:rPr>
        <w:t>poolad analys av kliniska prövningar, vilken inkluderar alla randomiserade dubbelblinda, placebo-kontrollerade kliniska studier som varat i 8 veckor eller mer, var andelen ATE per 1 000 patientår 2,69 (5/1 856 patientår) för Xolair-behandlade patienter och 2,38 (4/1 680 patientår) för placebobehandlade patienter (frekvenskvot 1,13; 95 % konfidensintervall 0,24</w:t>
      </w:r>
      <w:r w:rsidRPr="00DC2BA7">
        <w:rPr>
          <w:sz w:val="22"/>
          <w:szCs w:val="22"/>
          <w:lang w:val="sv-SE"/>
        </w:rPr>
        <w:noBreakHyphen/>
        <w:t>5,71).</w:t>
      </w:r>
    </w:p>
    <w:p w14:paraId="699641BD" w14:textId="77777777" w:rsidR="00BC07F9" w:rsidRPr="00DC2BA7" w:rsidRDefault="00BC07F9" w:rsidP="00B057AB">
      <w:pPr>
        <w:pStyle w:val="Char2"/>
        <w:spacing w:before="0"/>
        <w:jc w:val="left"/>
        <w:rPr>
          <w:sz w:val="22"/>
          <w:szCs w:val="22"/>
          <w:lang w:val="sv-SE"/>
        </w:rPr>
      </w:pPr>
    </w:p>
    <w:p w14:paraId="4464D6B0" w14:textId="77777777" w:rsidR="00BC07F9" w:rsidRPr="00DC2BA7" w:rsidRDefault="00B60735" w:rsidP="00B057AB">
      <w:pPr>
        <w:pStyle w:val="Text"/>
        <w:keepNext/>
        <w:spacing w:before="0"/>
        <w:jc w:val="left"/>
        <w:rPr>
          <w:i/>
          <w:color w:val="000000"/>
          <w:sz w:val="22"/>
          <w:u w:val="single"/>
          <w:lang w:val="sv-SE"/>
        </w:rPr>
      </w:pPr>
      <w:r w:rsidRPr="00DC2BA7">
        <w:rPr>
          <w:i/>
          <w:color w:val="000000"/>
          <w:sz w:val="22"/>
          <w:u w:val="single"/>
          <w:lang w:val="sv-SE"/>
        </w:rPr>
        <w:t>Trombocyter</w:t>
      </w:r>
    </w:p>
    <w:p w14:paraId="6B8CEE68" w14:textId="6D10A467" w:rsidR="00BC07F9" w:rsidRPr="00DC2BA7" w:rsidRDefault="00B60735" w:rsidP="00B057AB">
      <w:pPr>
        <w:pStyle w:val="Char2"/>
        <w:widowControl w:val="0"/>
        <w:spacing w:before="0"/>
        <w:jc w:val="left"/>
        <w:rPr>
          <w:sz w:val="22"/>
          <w:szCs w:val="22"/>
          <w:lang w:val="sv-SE"/>
        </w:rPr>
      </w:pPr>
      <w:r w:rsidRPr="00DC2BA7">
        <w:rPr>
          <w:sz w:val="22"/>
          <w:szCs w:val="22"/>
          <w:lang w:val="sv-SE"/>
        </w:rPr>
        <w:t xml:space="preserve">I kliniska studier var det få patienter som hade trombocytvärden under den nedre gränsen av normalvärdet. </w:t>
      </w:r>
      <w:r w:rsidR="001A06A4">
        <w:rPr>
          <w:sz w:val="22"/>
          <w:szCs w:val="22"/>
          <w:lang w:val="sv-SE"/>
        </w:rPr>
        <w:t>E</w:t>
      </w:r>
      <w:r w:rsidRPr="00DC2BA7">
        <w:rPr>
          <w:sz w:val="22"/>
          <w:szCs w:val="22"/>
          <w:lang w:val="sv-SE"/>
        </w:rPr>
        <w:t>nstaka fall av idiopatisk trombocytopeni, inklusive allvarliga fall, har rapporterats efter godkännande för försäljning.</w:t>
      </w:r>
    </w:p>
    <w:p w14:paraId="18A30F22" w14:textId="77777777" w:rsidR="00BC07F9" w:rsidRPr="00DC2BA7" w:rsidRDefault="00BC07F9" w:rsidP="00B057AB">
      <w:pPr>
        <w:pStyle w:val="Text"/>
        <w:spacing w:before="0"/>
        <w:jc w:val="left"/>
        <w:rPr>
          <w:color w:val="000000"/>
          <w:sz w:val="22"/>
          <w:lang w:val="sv-SE"/>
        </w:rPr>
      </w:pPr>
    </w:p>
    <w:p w14:paraId="42884EDD" w14:textId="77777777" w:rsidR="00BC07F9" w:rsidRPr="00DC2BA7" w:rsidRDefault="00B60735" w:rsidP="00B057AB">
      <w:pPr>
        <w:pStyle w:val="Text"/>
        <w:keepNext/>
        <w:spacing w:before="0"/>
        <w:jc w:val="left"/>
        <w:rPr>
          <w:i/>
          <w:color w:val="000000"/>
          <w:sz w:val="22"/>
          <w:u w:val="single"/>
          <w:lang w:val="sv-SE"/>
        </w:rPr>
      </w:pPr>
      <w:r w:rsidRPr="00DC2BA7">
        <w:rPr>
          <w:i/>
          <w:color w:val="000000"/>
          <w:sz w:val="22"/>
          <w:u w:val="single"/>
          <w:lang w:val="sv-SE"/>
        </w:rPr>
        <w:t>Parasitinfektioner</w:t>
      </w:r>
    </w:p>
    <w:p w14:paraId="02464104" w14:textId="77777777" w:rsidR="00BC07F9" w:rsidRPr="00DC2BA7" w:rsidRDefault="00B60735" w:rsidP="00B057AB">
      <w:pPr>
        <w:pStyle w:val="Char2"/>
        <w:spacing w:before="0"/>
        <w:jc w:val="left"/>
        <w:rPr>
          <w:sz w:val="22"/>
          <w:szCs w:val="22"/>
          <w:lang w:val="sv-SE"/>
        </w:rPr>
      </w:pPr>
      <w:r w:rsidRPr="00DC2BA7">
        <w:rPr>
          <w:sz w:val="22"/>
          <w:szCs w:val="22"/>
          <w:lang w:val="sv-SE"/>
        </w:rPr>
        <w:t>Hos patienter med kronisk hög risk för helmintinfektion visades i en placebokontrollerad studie en lätt numerär ökning av antalet infektioner med omalizumab, som inte var statistiskt signifikant. Förloppet, svårighetsgraden och reaktionen på infektionsbehandlingen var oförändrade (se avsnitt</w:t>
      </w:r>
      <w:r w:rsidR="006E2067" w:rsidRPr="00DC2BA7">
        <w:rPr>
          <w:sz w:val="22"/>
          <w:szCs w:val="22"/>
          <w:lang w:val="sv-SE"/>
        </w:rPr>
        <w:t> </w:t>
      </w:r>
      <w:r w:rsidRPr="00DC2BA7">
        <w:rPr>
          <w:sz w:val="22"/>
          <w:szCs w:val="22"/>
          <w:lang w:val="sv-SE"/>
        </w:rPr>
        <w:t>4.4).</w:t>
      </w:r>
    </w:p>
    <w:p w14:paraId="5C38E9ED" w14:textId="77777777" w:rsidR="00B06809" w:rsidRPr="00DC2BA7" w:rsidRDefault="00B06809" w:rsidP="00B057AB">
      <w:pPr>
        <w:pStyle w:val="Char2"/>
        <w:widowControl w:val="0"/>
        <w:spacing w:before="0"/>
        <w:jc w:val="left"/>
        <w:rPr>
          <w:sz w:val="22"/>
          <w:szCs w:val="22"/>
          <w:lang w:val="sv-SE"/>
        </w:rPr>
      </w:pPr>
    </w:p>
    <w:p w14:paraId="0E732123" w14:textId="77777777" w:rsidR="006D371A" w:rsidRPr="00DC2BA7" w:rsidRDefault="00B60735" w:rsidP="00B057AB">
      <w:pPr>
        <w:pStyle w:val="Char2"/>
        <w:keepNext/>
        <w:spacing w:before="0"/>
        <w:jc w:val="left"/>
        <w:rPr>
          <w:i/>
          <w:sz w:val="22"/>
          <w:szCs w:val="22"/>
          <w:u w:val="single"/>
          <w:lang w:val="sv-SE"/>
        </w:rPr>
      </w:pPr>
      <w:r w:rsidRPr="00DC2BA7">
        <w:rPr>
          <w:i/>
          <w:sz w:val="22"/>
          <w:szCs w:val="22"/>
          <w:u w:val="single"/>
          <w:lang w:val="sv-SE"/>
        </w:rPr>
        <w:t>Systemisk lupus erythematosus</w:t>
      </w:r>
    </w:p>
    <w:p w14:paraId="71CB05BE" w14:textId="77777777" w:rsidR="006D371A" w:rsidRPr="00DC2BA7" w:rsidRDefault="00B60735" w:rsidP="00B057AB">
      <w:pPr>
        <w:pStyle w:val="Char2"/>
        <w:widowControl w:val="0"/>
        <w:spacing w:before="0"/>
        <w:jc w:val="left"/>
        <w:rPr>
          <w:sz w:val="22"/>
          <w:szCs w:val="22"/>
          <w:lang w:val="sv-SE"/>
        </w:rPr>
      </w:pPr>
      <w:r w:rsidRPr="00DC2BA7">
        <w:rPr>
          <w:sz w:val="22"/>
          <w:szCs w:val="22"/>
          <w:lang w:val="sv-SE"/>
        </w:rPr>
        <w:t>Fall av systemisk lupus erythematosus (SLE) har rapporterats i kliniska prövningar och efter försäljningsgodkännande hos patienter med måttlig till svår astma och kronisk spontan urtikaria. Patogenesen av SLE är inte känd.</w:t>
      </w:r>
    </w:p>
    <w:p w14:paraId="14A8358C" w14:textId="77777777" w:rsidR="005B4783" w:rsidRPr="00535973" w:rsidRDefault="005B4783" w:rsidP="00535973">
      <w:pPr>
        <w:pStyle w:val="Char2"/>
        <w:spacing w:before="0"/>
        <w:jc w:val="left"/>
        <w:rPr>
          <w:sz w:val="22"/>
          <w:szCs w:val="22"/>
          <w:lang w:val="sv-SE"/>
        </w:rPr>
      </w:pPr>
    </w:p>
    <w:p w14:paraId="141B0884" w14:textId="77777777" w:rsidR="005B4783" w:rsidRPr="00535973" w:rsidRDefault="00B60735" w:rsidP="00535973">
      <w:pPr>
        <w:suppressLineNumbers/>
        <w:autoSpaceDE w:val="0"/>
        <w:autoSpaceDN w:val="0"/>
        <w:adjustRightInd w:val="0"/>
        <w:spacing w:line="240" w:lineRule="auto"/>
        <w:rPr>
          <w:noProof/>
          <w:u w:val="single"/>
          <w:lang w:val="sv-SE"/>
        </w:rPr>
      </w:pPr>
      <w:r w:rsidRPr="00535973">
        <w:rPr>
          <w:noProof/>
          <w:u w:val="single"/>
          <w:lang w:val="sv-SE"/>
        </w:rPr>
        <w:t>Rapportering av misstänkta biverkningar</w:t>
      </w:r>
    </w:p>
    <w:p w14:paraId="6C225C75" w14:textId="77777777" w:rsidR="00893BC4" w:rsidRPr="00535973" w:rsidRDefault="00893BC4" w:rsidP="00535973">
      <w:pPr>
        <w:suppressLineNumbers/>
        <w:autoSpaceDE w:val="0"/>
        <w:autoSpaceDN w:val="0"/>
        <w:adjustRightInd w:val="0"/>
        <w:spacing w:line="240" w:lineRule="auto"/>
        <w:rPr>
          <w:u w:val="single"/>
          <w:lang w:val="sv-SE"/>
        </w:rPr>
      </w:pPr>
    </w:p>
    <w:p w14:paraId="7D41F0A8" w14:textId="77777777" w:rsidR="005B4783" w:rsidRPr="00535973" w:rsidRDefault="00B60735" w:rsidP="00535973">
      <w:pPr>
        <w:pStyle w:val="Char2"/>
        <w:spacing w:before="0"/>
        <w:jc w:val="left"/>
        <w:rPr>
          <w:noProof/>
          <w:sz w:val="22"/>
          <w:szCs w:val="22"/>
          <w:lang w:val="sv-SE"/>
        </w:rPr>
      </w:pPr>
      <w:r w:rsidRPr="00535973">
        <w:rPr>
          <w:noProof/>
          <w:sz w:val="22"/>
          <w:szCs w:val="22"/>
          <w:lang w:val="sv-SE"/>
        </w:rPr>
        <w:t>Det är viktigt att rapportera misstänkta biverkningar efter att läkemedlet godkänts.</w:t>
      </w:r>
      <w:r w:rsidRPr="00535973">
        <w:rPr>
          <w:sz w:val="22"/>
          <w:szCs w:val="22"/>
          <w:lang w:val="sv-SE"/>
        </w:rPr>
        <w:t xml:space="preserve"> </w:t>
      </w:r>
      <w:r w:rsidRPr="00535973">
        <w:rPr>
          <w:noProof/>
          <w:sz w:val="22"/>
          <w:szCs w:val="22"/>
          <w:lang w:val="sv-SE"/>
        </w:rPr>
        <w:t>Det gör det möjligt att kontinuerligt övervaka läkemedlets nytta-riskförhållande.</w:t>
      </w:r>
      <w:r w:rsidRPr="00535973">
        <w:rPr>
          <w:sz w:val="22"/>
          <w:szCs w:val="22"/>
          <w:lang w:val="sv-SE"/>
        </w:rPr>
        <w:t xml:space="preserve"> </w:t>
      </w:r>
      <w:r w:rsidRPr="00535973">
        <w:rPr>
          <w:noProof/>
          <w:sz w:val="22"/>
          <w:szCs w:val="22"/>
          <w:lang w:val="sv-SE"/>
        </w:rPr>
        <w:t xml:space="preserve">Hälso- och sjukvårdspersonal uppmanas att rapportera varje misstänkt biverkning via </w:t>
      </w:r>
      <w:r w:rsidRPr="00535973">
        <w:rPr>
          <w:noProof/>
          <w:sz w:val="22"/>
          <w:szCs w:val="22"/>
          <w:shd w:val="pct15" w:color="auto" w:fill="auto"/>
          <w:lang w:val="sv-SE"/>
        </w:rPr>
        <w:t xml:space="preserve">det nationella rapporteringssystemet listat i </w:t>
      </w:r>
      <w:hyperlink r:id="rId9" w:history="1">
        <w:r w:rsidRPr="00535973">
          <w:rPr>
            <w:rStyle w:val="Hyperlink"/>
            <w:sz w:val="22"/>
            <w:szCs w:val="22"/>
            <w:shd w:val="pct15" w:color="auto" w:fill="auto"/>
            <w:lang w:val="sv-SE"/>
          </w:rPr>
          <w:t>bilaga V</w:t>
        </w:r>
      </w:hyperlink>
      <w:r w:rsidRPr="00535973">
        <w:rPr>
          <w:noProof/>
          <w:sz w:val="22"/>
          <w:szCs w:val="22"/>
          <w:lang w:val="sv-SE"/>
        </w:rPr>
        <w:t>.</w:t>
      </w:r>
    </w:p>
    <w:p w14:paraId="65BA5C7B" w14:textId="77777777" w:rsidR="00BC07F9" w:rsidRPr="00535973" w:rsidRDefault="00BC07F9" w:rsidP="00535973">
      <w:pPr>
        <w:pStyle w:val="Char2"/>
        <w:spacing w:before="0"/>
        <w:jc w:val="left"/>
        <w:rPr>
          <w:sz w:val="22"/>
          <w:szCs w:val="22"/>
          <w:lang w:val="sv-SE"/>
        </w:rPr>
      </w:pPr>
    </w:p>
    <w:p w14:paraId="397AD9D6" w14:textId="77777777" w:rsidR="00BC07F9" w:rsidRPr="00535973" w:rsidRDefault="00B60735" w:rsidP="00535973">
      <w:pPr>
        <w:keepNext/>
        <w:widowControl w:val="0"/>
        <w:tabs>
          <w:tab w:val="clear" w:pos="567"/>
        </w:tabs>
        <w:spacing w:line="240" w:lineRule="auto"/>
        <w:ind w:left="567" w:hanging="567"/>
        <w:rPr>
          <w:lang w:val="sv-SE"/>
        </w:rPr>
      </w:pPr>
      <w:r w:rsidRPr="00535973">
        <w:rPr>
          <w:b/>
          <w:bCs/>
          <w:lang w:val="sv-SE"/>
        </w:rPr>
        <w:t>4.9</w:t>
      </w:r>
      <w:r w:rsidRPr="00535973">
        <w:rPr>
          <w:b/>
          <w:bCs/>
          <w:lang w:val="sv-SE"/>
        </w:rPr>
        <w:tab/>
        <w:t>Överdosering</w:t>
      </w:r>
    </w:p>
    <w:p w14:paraId="3903C9F3" w14:textId="77777777" w:rsidR="00BC07F9" w:rsidRPr="00535973" w:rsidRDefault="00BC07F9" w:rsidP="00535973">
      <w:pPr>
        <w:pStyle w:val="Char2"/>
        <w:keepNext/>
        <w:spacing w:before="0"/>
        <w:jc w:val="left"/>
        <w:rPr>
          <w:sz w:val="22"/>
          <w:szCs w:val="22"/>
          <w:lang w:val="sv-SE"/>
        </w:rPr>
      </w:pPr>
    </w:p>
    <w:p w14:paraId="616735A2" w14:textId="77777777" w:rsidR="00BC07F9" w:rsidRPr="00535973" w:rsidRDefault="00B60735" w:rsidP="00535973">
      <w:pPr>
        <w:pStyle w:val="Char2"/>
        <w:widowControl w:val="0"/>
        <w:spacing w:before="0"/>
        <w:jc w:val="left"/>
        <w:rPr>
          <w:sz w:val="22"/>
          <w:szCs w:val="22"/>
          <w:lang w:val="sv-SE"/>
        </w:rPr>
      </w:pPr>
      <w:r w:rsidRPr="00535973">
        <w:rPr>
          <w:sz w:val="22"/>
          <w:szCs w:val="22"/>
          <w:lang w:val="sv-SE"/>
        </w:rPr>
        <w:t>Högsta tolererbara dos av Xolair har inte fastställts. Enstaka intravenösa doser på upp till 4 000 mg har givits till patienter utan tecken på dosbegränsande toxicitet. Den högsta kumulativa dosen som givits till patient var 44 000 mg under en 20-veckorsperiod, och den dosen ledde inte till några akuta biverkningar.</w:t>
      </w:r>
    </w:p>
    <w:p w14:paraId="4F817732" w14:textId="77777777" w:rsidR="00BC07F9" w:rsidRPr="00535973" w:rsidRDefault="00BC07F9" w:rsidP="00535973">
      <w:pPr>
        <w:pStyle w:val="Char2"/>
        <w:widowControl w:val="0"/>
        <w:spacing w:before="0"/>
        <w:jc w:val="left"/>
        <w:rPr>
          <w:sz w:val="22"/>
          <w:szCs w:val="22"/>
          <w:lang w:val="sv-SE"/>
        </w:rPr>
      </w:pPr>
    </w:p>
    <w:p w14:paraId="34C68FDB" w14:textId="77777777" w:rsidR="00BC07F9" w:rsidRPr="00535973" w:rsidRDefault="00B60735" w:rsidP="00535973">
      <w:pPr>
        <w:pStyle w:val="Char2"/>
        <w:widowControl w:val="0"/>
        <w:spacing w:before="0"/>
        <w:jc w:val="left"/>
        <w:rPr>
          <w:sz w:val="22"/>
          <w:szCs w:val="22"/>
          <w:lang w:val="sv-SE"/>
        </w:rPr>
      </w:pPr>
      <w:r w:rsidRPr="00535973">
        <w:rPr>
          <w:sz w:val="22"/>
          <w:szCs w:val="22"/>
          <w:lang w:val="sv-SE"/>
        </w:rPr>
        <w:t>Vid misstänkt överdos ska patienten övervakas avseende avvikande tecken och symtom och relevant medicinsk behandling sättas in.</w:t>
      </w:r>
    </w:p>
    <w:p w14:paraId="4089A478" w14:textId="77777777" w:rsidR="00BC07F9" w:rsidRPr="00DC2BA7" w:rsidRDefault="00BC07F9" w:rsidP="00B057AB">
      <w:pPr>
        <w:pStyle w:val="Char2"/>
        <w:spacing w:before="0"/>
        <w:jc w:val="left"/>
        <w:rPr>
          <w:sz w:val="22"/>
          <w:szCs w:val="22"/>
          <w:lang w:val="sv-SE"/>
        </w:rPr>
      </w:pPr>
    </w:p>
    <w:p w14:paraId="7B77563F" w14:textId="77777777" w:rsidR="00BC07F9" w:rsidRPr="00DC2BA7" w:rsidRDefault="00BC07F9" w:rsidP="00B057AB">
      <w:pPr>
        <w:pStyle w:val="Char2"/>
        <w:spacing w:before="0"/>
        <w:jc w:val="left"/>
        <w:rPr>
          <w:sz w:val="22"/>
          <w:szCs w:val="22"/>
          <w:lang w:val="sv-SE"/>
        </w:rPr>
      </w:pPr>
    </w:p>
    <w:p w14:paraId="2C34BA1B" w14:textId="77777777" w:rsidR="00BC07F9" w:rsidRPr="00DC2BA7" w:rsidRDefault="00B60735" w:rsidP="00B057AB">
      <w:pPr>
        <w:keepNext/>
        <w:widowControl w:val="0"/>
        <w:tabs>
          <w:tab w:val="clear" w:pos="567"/>
        </w:tabs>
        <w:spacing w:line="240" w:lineRule="auto"/>
        <w:ind w:left="567" w:hanging="567"/>
        <w:rPr>
          <w:lang w:val="sv-SE"/>
        </w:rPr>
      </w:pPr>
      <w:r w:rsidRPr="00DC2BA7">
        <w:rPr>
          <w:b/>
          <w:bCs/>
          <w:lang w:val="sv-SE"/>
        </w:rPr>
        <w:lastRenderedPageBreak/>
        <w:t>5.</w:t>
      </w:r>
      <w:r w:rsidRPr="00DC2BA7">
        <w:rPr>
          <w:b/>
          <w:bCs/>
          <w:lang w:val="sv-SE"/>
        </w:rPr>
        <w:tab/>
        <w:t>FARMAKOLOGISKA EGENSKAPER</w:t>
      </w:r>
    </w:p>
    <w:p w14:paraId="7DD4642A" w14:textId="77777777" w:rsidR="00BC07F9" w:rsidRPr="00DC2BA7" w:rsidRDefault="00BC07F9" w:rsidP="00B057AB">
      <w:pPr>
        <w:pStyle w:val="Char2"/>
        <w:keepNext/>
        <w:spacing w:before="0"/>
        <w:jc w:val="left"/>
        <w:rPr>
          <w:sz w:val="22"/>
          <w:szCs w:val="22"/>
          <w:lang w:val="sv-SE"/>
        </w:rPr>
      </w:pPr>
    </w:p>
    <w:p w14:paraId="58138E9A" w14:textId="77777777" w:rsidR="00BC07F9" w:rsidRPr="00DC2BA7" w:rsidRDefault="00B60735" w:rsidP="00B057AB">
      <w:pPr>
        <w:keepNext/>
        <w:widowControl w:val="0"/>
        <w:tabs>
          <w:tab w:val="clear" w:pos="567"/>
        </w:tabs>
        <w:spacing w:line="240" w:lineRule="auto"/>
        <w:ind w:left="567" w:hanging="567"/>
        <w:rPr>
          <w:lang w:val="sv-SE"/>
        </w:rPr>
      </w:pPr>
      <w:r w:rsidRPr="00DC2BA7">
        <w:rPr>
          <w:b/>
          <w:bCs/>
          <w:lang w:val="sv-SE"/>
        </w:rPr>
        <w:t>5.1</w:t>
      </w:r>
      <w:r w:rsidRPr="00DC2BA7">
        <w:rPr>
          <w:b/>
          <w:bCs/>
          <w:lang w:val="sv-SE"/>
        </w:rPr>
        <w:tab/>
        <w:t>Farmakodynamiska egenskaper</w:t>
      </w:r>
    </w:p>
    <w:p w14:paraId="015280CB" w14:textId="77777777" w:rsidR="00BC07F9" w:rsidRPr="00DC2BA7" w:rsidRDefault="00BC07F9" w:rsidP="00B057AB">
      <w:pPr>
        <w:pStyle w:val="Char2"/>
        <w:keepNext/>
        <w:spacing w:before="0"/>
        <w:jc w:val="left"/>
        <w:rPr>
          <w:sz w:val="22"/>
          <w:szCs w:val="22"/>
          <w:lang w:val="sv-SE"/>
        </w:rPr>
      </w:pPr>
    </w:p>
    <w:p w14:paraId="55238CDD" w14:textId="77777777" w:rsidR="00BC07F9" w:rsidRPr="00DC2BA7" w:rsidRDefault="00B60735" w:rsidP="00B057AB">
      <w:pPr>
        <w:pStyle w:val="Char2"/>
        <w:keepNext/>
        <w:widowControl w:val="0"/>
        <w:spacing w:before="0"/>
        <w:jc w:val="left"/>
        <w:rPr>
          <w:sz w:val="22"/>
          <w:szCs w:val="22"/>
          <w:lang w:val="sv-SE"/>
        </w:rPr>
      </w:pPr>
      <w:r w:rsidRPr="00DC2BA7">
        <w:rPr>
          <w:sz w:val="22"/>
          <w:szCs w:val="22"/>
          <w:lang w:val="sv-SE"/>
        </w:rPr>
        <w:t>Farmakoterapeutisk grupp: Medel vid obstruktiva lungsjukdomar, övriga systemiska medel för obstruktiva lungsjukdomar, ATC-kod:</w:t>
      </w:r>
      <w:r w:rsidRPr="00DC2BA7">
        <w:rPr>
          <w:noProof/>
          <w:sz w:val="22"/>
          <w:szCs w:val="22"/>
          <w:lang w:val="sv-SE"/>
        </w:rPr>
        <w:t xml:space="preserve"> </w:t>
      </w:r>
      <w:r w:rsidRPr="00DC2BA7">
        <w:rPr>
          <w:sz w:val="22"/>
          <w:szCs w:val="22"/>
          <w:lang w:val="sv-SE"/>
        </w:rPr>
        <w:t>R03DX05</w:t>
      </w:r>
    </w:p>
    <w:p w14:paraId="4FDFDF10" w14:textId="77777777" w:rsidR="00BC07F9" w:rsidRDefault="00BC07F9" w:rsidP="00B057AB">
      <w:pPr>
        <w:pStyle w:val="Char2"/>
        <w:widowControl w:val="0"/>
        <w:spacing w:before="0"/>
        <w:jc w:val="left"/>
        <w:rPr>
          <w:sz w:val="22"/>
          <w:szCs w:val="22"/>
          <w:lang w:val="sv-SE"/>
        </w:rPr>
      </w:pPr>
    </w:p>
    <w:p w14:paraId="5A7D59E1" w14:textId="77777777" w:rsidR="00257027" w:rsidRPr="00DC2BA7" w:rsidRDefault="00B60735" w:rsidP="00257027">
      <w:pPr>
        <w:pStyle w:val="Char2"/>
        <w:keepNext/>
        <w:widowControl w:val="0"/>
        <w:spacing w:before="0"/>
        <w:jc w:val="left"/>
        <w:rPr>
          <w:sz w:val="22"/>
          <w:szCs w:val="22"/>
          <w:u w:val="single"/>
          <w:lang w:val="sv-SE"/>
        </w:rPr>
      </w:pPr>
      <w:r w:rsidRPr="00DC2BA7">
        <w:rPr>
          <w:sz w:val="22"/>
          <w:szCs w:val="22"/>
          <w:u w:val="single"/>
          <w:lang w:val="sv-SE"/>
        </w:rPr>
        <w:t>Verkningsmekanism</w:t>
      </w:r>
    </w:p>
    <w:p w14:paraId="15EDEA40" w14:textId="77777777" w:rsidR="00257027" w:rsidRPr="00DC2BA7" w:rsidRDefault="00257027" w:rsidP="00561D6E">
      <w:pPr>
        <w:pStyle w:val="Char2"/>
        <w:keepNext/>
        <w:spacing w:before="0"/>
        <w:jc w:val="left"/>
        <w:rPr>
          <w:sz w:val="22"/>
          <w:szCs w:val="22"/>
          <w:lang w:val="sv-SE"/>
        </w:rPr>
      </w:pPr>
    </w:p>
    <w:p w14:paraId="093E5948" w14:textId="039AC281" w:rsidR="00257027" w:rsidRDefault="00B60735" w:rsidP="00B057AB">
      <w:pPr>
        <w:pStyle w:val="Char2"/>
        <w:widowControl w:val="0"/>
        <w:spacing w:before="0"/>
        <w:jc w:val="left"/>
        <w:rPr>
          <w:sz w:val="22"/>
          <w:szCs w:val="22"/>
          <w:lang w:val="sv-SE"/>
        </w:rPr>
      </w:pPr>
      <w:r w:rsidRPr="00DC2BA7">
        <w:rPr>
          <w:sz w:val="22"/>
          <w:szCs w:val="22"/>
          <w:lang w:val="sv-SE"/>
        </w:rPr>
        <w:t>Omalizumab är en rekombinant DNA-deriverad humaniserad monoklonal antikropp, som selektivt binds till humant immunoglobulin E (IgE)</w:t>
      </w:r>
      <w:r w:rsidR="00257027">
        <w:rPr>
          <w:sz w:val="22"/>
          <w:szCs w:val="22"/>
          <w:lang w:val="sv-SE"/>
        </w:rPr>
        <w:t xml:space="preserve"> </w:t>
      </w:r>
      <w:r w:rsidRPr="00DC2BA7">
        <w:rPr>
          <w:sz w:val="22"/>
          <w:szCs w:val="22"/>
          <w:lang w:val="sv-SE"/>
        </w:rPr>
        <w:t>och förhindrar att IgE binds till F</w:t>
      </w:r>
      <w:r w:rsidR="00BA2BD1" w:rsidRPr="00DC2BA7">
        <w:rPr>
          <w:sz w:val="22"/>
          <w:szCs w:val="22"/>
          <w:lang w:val="sv-SE"/>
        </w:rPr>
        <w:t>c</w:t>
      </w:r>
      <w:r w:rsidRPr="00DC2BA7">
        <w:rPr>
          <w:rFonts w:ascii="Symbol" w:hAnsi="Symbol"/>
          <w:sz w:val="22"/>
          <w:szCs w:val="22"/>
          <w:lang w:val="sv-SE"/>
        </w:rPr>
        <w:sym w:font="Symbol" w:char="F065"/>
      </w:r>
      <w:r w:rsidRPr="00DC2BA7">
        <w:rPr>
          <w:sz w:val="22"/>
          <w:szCs w:val="22"/>
          <w:lang w:val="sv-SE"/>
        </w:rPr>
        <w:t xml:space="preserve">RI (högaffinitets-IgE-receptorn) </w:t>
      </w:r>
      <w:r w:rsidR="007E4647" w:rsidRPr="00DC2BA7">
        <w:rPr>
          <w:sz w:val="22"/>
          <w:szCs w:val="22"/>
          <w:lang w:val="sv-SE"/>
        </w:rPr>
        <w:t xml:space="preserve">på basofiler och mastceller </w:t>
      </w:r>
      <w:r w:rsidRPr="00DC2BA7">
        <w:rPr>
          <w:sz w:val="22"/>
          <w:szCs w:val="22"/>
          <w:lang w:val="sv-SE"/>
        </w:rPr>
        <w:t xml:space="preserve">och reducerar därigenom mängden fritt IgE som är tillgängligt för att utlösa den allergiska kaskaden. </w:t>
      </w:r>
      <w:r w:rsidR="00A27453" w:rsidRPr="00DC2BA7">
        <w:rPr>
          <w:sz w:val="22"/>
          <w:szCs w:val="22"/>
          <w:lang w:val="sv-SE"/>
        </w:rPr>
        <w:t>Antikroppen är av IgG</w:t>
      </w:r>
      <w:r w:rsidR="00A27453" w:rsidRPr="00DC2BA7">
        <w:rPr>
          <w:sz w:val="22"/>
          <w:szCs w:val="22"/>
          <w:vertAlign w:val="subscript"/>
          <w:lang w:val="sv-SE"/>
        </w:rPr>
        <w:t>1</w:t>
      </w:r>
      <w:r w:rsidR="00A27453" w:rsidRPr="00DC2BA7">
        <w:rPr>
          <w:sz w:val="22"/>
          <w:szCs w:val="22"/>
          <w:lang w:val="sv-SE"/>
        </w:rPr>
        <w:t>-kappatyp och innehåller humana, strukturella regioner med samma bindningsställekarakteristika som en murin moderantikropp som binder till IgE.</w:t>
      </w:r>
    </w:p>
    <w:p w14:paraId="65439444" w14:textId="77777777" w:rsidR="00257027" w:rsidRDefault="00257027" w:rsidP="00B057AB">
      <w:pPr>
        <w:pStyle w:val="Char2"/>
        <w:widowControl w:val="0"/>
        <w:spacing w:before="0"/>
        <w:jc w:val="left"/>
        <w:rPr>
          <w:sz w:val="22"/>
          <w:szCs w:val="22"/>
          <w:lang w:val="sv-SE"/>
        </w:rPr>
      </w:pPr>
    </w:p>
    <w:p w14:paraId="6C9BE847" w14:textId="63248E1A" w:rsidR="007E4647" w:rsidRPr="00DC2BA7" w:rsidRDefault="00B60735" w:rsidP="00B057AB">
      <w:pPr>
        <w:pStyle w:val="Char2"/>
        <w:widowControl w:val="0"/>
        <w:spacing w:before="0"/>
        <w:jc w:val="left"/>
        <w:rPr>
          <w:sz w:val="22"/>
          <w:szCs w:val="22"/>
          <w:lang w:val="sv-SE"/>
        </w:rPr>
      </w:pPr>
      <w:r w:rsidRPr="00DC2BA7">
        <w:rPr>
          <w:sz w:val="22"/>
          <w:szCs w:val="22"/>
          <w:lang w:val="sv-SE"/>
        </w:rPr>
        <w:t>Behandling med omalizumab ledde till en markant nedreglering av antalet F</w:t>
      </w:r>
      <w:r w:rsidR="00BA2BD1" w:rsidRPr="00DC2BA7">
        <w:rPr>
          <w:sz w:val="22"/>
          <w:szCs w:val="22"/>
          <w:lang w:val="sv-SE"/>
        </w:rPr>
        <w:t>c</w:t>
      </w:r>
      <w:r w:rsidRPr="00DC2BA7">
        <w:rPr>
          <w:rFonts w:ascii="Symbol" w:hAnsi="Symbol"/>
          <w:sz w:val="22"/>
          <w:szCs w:val="22"/>
          <w:lang w:val="sv-SE"/>
        </w:rPr>
        <w:sym w:font="Symbol" w:char="F065"/>
      </w:r>
      <w:r w:rsidRPr="00DC2BA7">
        <w:rPr>
          <w:sz w:val="22"/>
          <w:szCs w:val="22"/>
          <w:lang w:val="sv-SE"/>
        </w:rPr>
        <w:t xml:space="preserve">RI-receptorer på de basofila cellerna hos atopiska individer. </w:t>
      </w:r>
      <w:r w:rsidR="00052F6E">
        <w:rPr>
          <w:sz w:val="22"/>
          <w:szCs w:val="22"/>
          <w:lang w:val="sv-SE"/>
        </w:rPr>
        <w:t>Omalizumab</w:t>
      </w:r>
      <w:r w:rsidRPr="00DC2BA7">
        <w:rPr>
          <w:sz w:val="22"/>
          <w:szCs w:val="22"/>
          <w:lang w:val="sv-SE"/>
        </w:rPr>
        <w:t xml:space="preserve"> hämmar IgE-medierad inflammation vilket påvisas av minskning av blod- och vävnadseosinofili och minskning av inflammatoriska mediatorer, inkluderande IL-4, IL-5 och IL-13 i medfödda, förvärvade och icke-immuna celler.</w:t>
      </w:r>
    </w:p>
    <w:p w14:paraId="342ADFC8" w14:textId="77777777" w:rsidR="00BC07F9" w:rsidRPr="00DC2BA7" w:rsidRDefault="00BC07F9" w:rsidP="00B057AB">
      <w:pPr>
        <w:pStyle w:val="Char2"/>
        <w:widowControl w:val="0"/>
        <w:spacing w:before="0"/>
        <w:jc w:val="left"/>
        <w:rPr>
          <w:sz w:val="22"/>
          <w:szCs w:val="22"/>
          <w:lang w:val="sv-SE"/>
        </w:rPr>
      </w:pPr>
    </w:p>
    <w:p w14:paraId="6BD7DC63" w14:textId="77777777" w:rsidR="00AD781D" w:rsidRPr="00DC2BA7" w:rsidRDefault="00B60735" w:rsidP="00B057AB">
      <w:pPr>
        <w:pStyle w:val="Char2"/>
        <w:keepNext/>
        <w:widowControl w:val="0"/>
        <w:spacing w:before="0"/>
        <w:jc w:val="left"/>
        <w:rPr>
          <w:sz w:val="22"/>
          <w:szCs w:val="22"/>
          <w:u w:val="single"/>
          <w:lang w:val="sv-SE"/>
        </w:rPr>
      </w:pPr>
      <w:r w:rsidRPr="00DC2BA7">
        <w:rPr>
          <w:sz w:val="22"/>
          <w:szCs w:val="22"/>
          <w:u w:val="single"/>
          <w:lang w:val="sv-SE"/>
        </w:rPr>
        <w:t>Farmakodymisk effekt</w:t>
      </w:r>
    </w:p>
    <w:p w14:paraId="532EAEE9" w14:textId="77777777" w:rsidR="00893BC4" w:rsidRPr="00DC2BA7" w:rsidRDefault="00893BC4" w:rsidP="00B057AB">
      <w:pPr>
        <w:pStyle w:val="Char2"/>
        <w:keepNext/>
        <w:widowControl w:val="0"/>
        <w:spacing w:before="0"/>
        <w:jc w:val="left"/>
        <w:rPr>
          <w:sz w:val="22"/>
          <w:szCs w:val="22"/>
          <w:lang w:val="sv-SE"/>
        </w:rPr>
      </w:pPr>
    </w:p>
    <w:p w14:paraId="40F8FEAE" w14:textId="77777777" w:rsidR="007E4647" w:rsidRPr="00DC2BA7" w:rsidRDefault="00B60735" w:rsidP="00B057AB">
      <w:pPr>
        <w:pStyle w:val="Char2"/>
        <w:keepNext/>
        <w:widowControl w:val="0"/>
        <w:spacing w:before="0"/>
        <w:jc w:val="left"/>
        <w:rPr>
          <w:sz w:val="22"/>
          <w:szCs w:val="22"/>
          <w:u w:val="single"/>
          <w:lang w:val="sv-SE"/>
        </w:rPr>
      </w:pPr>
      <w:r w:rsidRPr="00DC2BA7">
        <w:rPr>
          <w:i/>
          <w:sz w:val="22"/>
          <w:szCs w:val="22"/>
          <w:u w:val="single"/>
          <w:lang w:val="sv-SE"/>
        </w:rPr>
        <w:t>Allergisk astma</w:t>
      </w:r>
    </w:p>
    <w:p w14:paraId="2B4F317A" w14:textId="0C6C60FA" w:rsidR="00BC07F9" w:rsidRPr="00DC2BA7" w:rsidRDefault="00B60735" w:rsidP="00B057AB">
      <w:pPr>
        <w:pStyle w:val="Char2"/>
        <w:widowControl w:val="0"/>
        <w:spacing w:before="0"/>
        <w:jc w:val="left"/>
        <w:rPr>
          <w:sz w:val="22"/>
          <w:szCs w:val="22"/>
          <w:lang w:val="sv-SE"/>
        </w:rPr>
      </w:pPr>
      <w:r w:rsidRPr="00DC2BA7">
        <w:rPr>
          <w:sz w:val="22"/>
          <w:szCs w:val="22"/>
          <w:lang w:val="sv-SE"/>
        </w:rPr>
        <w:t xml:space="preserve">Histaminfrisättningen </w:t>
      </w:r>
      <w:r w:rsidRPr="00DC2BA7">
        <w:rPr>
          <w:i/>
          <w:iCs/>
          <w:sz w:val="22"/>
          <w:szCs w:val="22"/>
          <w:lang w:val="sv-SE"/>
        </w:rPr>
        <w:t xml:space="preserve">in vitro </w:t>
      </w:r>
      <w:r w:rsidRPr="00DC2BA7">
        <w:rPr>
          <w:sz w:val="22"/>
          <w:szCs w:val="22"/>
          <w:lang w:val="sv-SE"/>
        </w:rPr>
        <w:t xml:space="preserve">från basofila celler som isolerats från personer som behandlats med </w:t>
      </w:r>
      <w:r w:rsidR="00052F6E">
        <w:rPr>
          <w:sz w:val="22"/>
          <w:szCs w:val="22"/>
          <w:lang w:val="sv-SE"/>
        </w:rPr>
        <w:t>omalizumab</w:t>
      </w:r>
      <w:r w:rsidRPr="00DC2BA7">
        <w:rPr>
          <w:sz w:val="22"/>
          <w:szCs w:val="22"/>
          <w:lang w:val="sv-SE"/>
        </w:rPr>
        <w:t xml:space="preserve"> minskade med cirka 90 % efter stimulering med ett allergen, jämfört med värdena före behandlingen.</w:t>
      </w:r>
    </w:p>
    <w:p w14:paraId="1829EE1D" w14:textId="77777777" w:rsidR="00BC07F9" w:rsidRPr="00DC2BA7" w:rsidRDefault="00BC07F9" w:rsidP="00B057AB">
      <w:pPr>
        <w:pStyle w:val="Char2"/>
        <w:widowControl w:val="0"/>
        <w:spacing w:before="0"/>
        <w:jc w:val="left"/>
        <w:rPr>
          <w:sz w:val="22"/>
          <w:szCs w:val="22"/>
          <w:lang w:val="sv-SE"/>
        </w:rPr>
      </w:pPr>
    </w:p>
    <w:p w14:paraId="1BA08B61" w14:textId="34D10F04" w:rsidR="00BC07F9" w:rsidRPr="00DC2BA7" w:rsidRDefault="00B60735" w:rsidP="00B057AB">
      <w:pPr>
        <w:pStyle w:val="Char2"/>
        <w:widowControl w:val="0"/>
        <w:spacing w:before="0"/>
        <w:jc w:val="left"/>
        <w:rPr>
          <w:sz w:val="22"/>
          <w:szCs w:val="22"/>
          <w:lang w:val="sv-SE"/>
        </w:rPr>
      </w:pPr>
      <w:r w:rsidRPr="00DC2BA7">
        <w:rPr>
          <w:sz w:val="22"/>
          <w:szCs w:val="22"/>
          <w:lang w:val="sv-SE"/>
        </w:rPr>
        <w:t xml:space="preserve">I kliniska studier </w:t>
      </w:r>
      <w:r w:rsidR="007E4647" w:rsidRPr="00DC2BA7">
        <w:rPr>
          <w:sz w:val="22"/>
          <w:szCs w:val="22"/>
          <w:lang w:val="sv-SE"/>
        </w:rPr>
        <w:t xml:space="preserve">på patienter med allergisk astma </w:t>
      </w:r>
      <w:r w:rsidRPr="00DC2BA7">
        <w:rPr>
          <w:sz w:val="22"/>
          <w:szCs w:val="22"/>
          <w:lang w:val="sv-SE"/>
        </w:rPr>
        <w:t xml:space="preserve">reducerades nivåerna av fritt IgE i serum på ett dosberoende sätt inom en timme efter den första dosen och dessa nivåer kvarstod mellan doserna. Ett år efter utsättningen av </w:t>
      </w:r>
      <w:r w:rsidR="00052F6E">
        <w:rPr>
          <w:sz w:val="22"/>
          <w:szCs w:val="22"/>
          <w:lang w:val="sv-SE"/>
        </w:rPr>
        <w:t>omalizumab</w:t>
      </w:r>
      <w:r w:rsidRPr="00DC2BA7">
        <w:rPr>
          <w:sz w:val="22"/>
          <w:szCs w:val="22"/>
          <w:lang w:val="sv-SE"/>
        </w:rPr>
        <w:t xml:space="preserve"> hade IgE-nivåerna återgått till samma nivåer som före behandlingen utan observerad rebound-effekt vad avser IgE-nivåerna efter utsättningen av läkemedlet.</w:t>
      </w:r>
    </w:p>
    <w:p w14:paraId="790FCE98" w14:textId="77777777" w:rsidR="00130DC5" w:rsidRPr="00DC2BA7" w:rsidRDefault="00130DC5" w:rsidP="00B057AB">
      <w:pPr>
        <w:pStyle w:val="Char2"/>
        <w:widowControl w:val="0"/>
        <w:spacing w:before="0"/>
        <w:jc w:val="left"/>
        <w:rPr>
          <w:sz w:val="22"/>
          <w:szCs w:val="22"/>
          <w:lang w:val="sv-SE"/>
        </w:rPr>
      </w:pPr>
    </w:p>
    <w:p w14:paraId="6E758C8F" w14:textId="77777777" w:rsidR="00130DC5" w:rsidRPr="00DC2BA7" w:rsidRDefault="00B60735" w:rsidP="00B057AB">
      <w:pPr>
        <w:pStyle w:val="Char2"/>
        <w:keepNext/>
        <w:widowControl w:val="0"/>
        <w:spacing w:before="0"/>
        <w:jc w:val="left"/>
        <w:rPr>
          <w:i/>
          <w:sz w:val="22"/>
          <w:szCs w:val="22"/>
          <w:u w:val="single"/>
          <w:lang w:val="sv-SE"/>
        </w:rPr>
      </w:pPr>
      <w:r w:rsidRPr="00DC2BA7">
        <w:rPr>
          <w:i/>
          <w:sz w:val="22"/>
          <w:szCs w:val="22"/>
          <w:u w:val="single"/>
          <w:lang w:val="sv-SE"/>
        </w:rPr>
        <w:t>Kronisk rinosinuit med näspolyper</w:t>
      </w:r>
    </w:p>
    <w:p w14:paraId="2E9E4728" w14:textId="5339EF22" w:rsidR="00130DC5" w:rsidRPr="00DC2BA7" w:rsidRDefault="00B60735" w:rsidP="00B057AB">
      <w:pPr>
        <w:pStyle w:val="Char2"/>
        <w:widowControl w:val="0"/>
        <w:spacing w:before="0"/>
        <w:jc w:val="left"/>
        <w:rPr>
          <w:color w:val="222222"/>
          <w:sz w:val="22"/>
          <w:szCs w:val="22"/>
          <w:lang w:val="sv-SE"/>
        </w:rPr>
      </w:pPr>
      <w:r w:rsidRPr="00DC2BA7">
        <w:rPr>
          <w:color w:val="222222"/>
          <w:sz w:val="22"/>
          <w:szCs w:val="22"/>
          <w:lang w:val="sv-SE"/>
        </w:rPr>
        <w:t xml:space="preserve">I kliniska studier på patienter med </w:t>
      </w:r>
      <w:r w:rsidRPr="00DC2BA7">
        <w:rPr>
          <w:sz w:val="22"/>
          <w:szCs w:val="22"/>
          <w:lang w:val="sv-SE"/>
        </w:rPr>
        <w:t>kronisk rinosinuit med näspolyper</w:t>
      </w:r>
      <w:r w:rsidRPr="00DC2BA7">
        <w:rPr>
          <w:color w:val="222222"/>
          <w:sz w:val="22"/>
          <w:szCs w:val="22"/>
          <w:lang w:val="sv-SE"/>
        </w:rPr>
        <w:t xml:space="preserve"> ledde </w:t>
      </w:r>
      <w:r w:rsidR="00052F6E">
        <w:rPr>
          <w:color w:val="222222"/>
          <w:sz w:val="22"/>
          <w:szCs w:val="22"/>
          <w:lang w:val="sv-SE"/>
        </w:rPr>
        <w:t>omalizumab</w:t>
      </w:r>
      <w:r w:rsidRPr="00DC2BA7">
        <w:rPr>
          <w:color w:val="222222"/>
          <w:sz w:val="22"/>
          <w:szCs w:val="22"/>
          <w:lang w:val="sv-SE"/>
        </w:rPr>
        <w:t>-behandling till en minskning av serumfritt IgE (cirka 95%) och en ökning av totala IgE-nivåer i serum, i samma utsträckning som observerats hos patienter med allergisk astma. De totala IgE-nivåerna i serum ökade på grund av bildandet av omalizumab-IgE-komplex som har en långsammare eliminationsgrad jämfört med fritt IgE.</w:t>
      </w:r>
    </w:p>
    <w:p w14:paraId="091C9117" w14:textId="77777777" w:rsidR="00BC07F9" w:rsidRPr="00DC2BA7" w:rsidRDefault="00BC07F9" w:rsidP="00B057AB">
      <w:pPr>
        <w:pStyle w:val="Char2"/>
        <w:widowControl w:val="0"/>
        <w:spacing w:before="0"/>
        <w:jc w:val="left"/>
        <w:rPr>
          <w:sz w:val="22"/>
          <w:szCs w:val="22"/>
          <w:lang w:val="sv-SE"/>
        </w:rPr>
      </w:pPr>
    </w:p>
    <w:p w14:paraId="27F6E4BE" w14:textId="77777777" w:rsidR="00BC07F9" w:rsidRPr="00DC2BA7" w:rsidRDefault="00B60735" w:rsidP="00B057AB">
      <w:pPr>
        <w:keepNext/>
        <w:widowControl w:val="0"/>
        <w:tabs>
          <w:tab w:val="clear" w:pos="567"/>
        </w:tabs>
        <w:spacing w:line="240" w:lineRule="auto"/>
        <w:rPr>
          <w:u w:val="single"/>
          <w:lang w:val="sv-SE"/>
        </w:rPr>
      </w:pPr>
      <w:r w:rsidRPr="00DC2BA7">
        <w:rPr>
          <w:u w:val="single"/>
          <w:lang w:val="sv-SE"/>
        </w:rPr>
        <w:t>Klinisk effekt och säkerhet</w:t>
      </w:r>
    </w:p>
    <w:p w14:paraId="45B20824" w14:textId="77777777" w:rsidR="00893BC4" w:rsidRPr="00DC2BA7" w:rsidRDefault="00893BC4" w:rsidP="00B057AB">
      <w:pPr>
        <w:keepNext/>
        <w:widowControl w:val="0"/>
        <w:tabs>
          <w:tab w:val="clear" w:pos="567"/>
        </w:tabs>
        <w:spacing w:line="240" w:lineRule="auto"/>
        <w:rPr>
          <w:lang w:val="sv-SE"/>
        </w:rPr>
      </w:pPr>
    </w:p>
    <w:p w14:paraId="59EF32FB" w14:textId="77777777" w:rsidR="00130DC5" w:rsidRPr="00DC2BA7" w:rsidRDefault="00B60735" w:rsidP="00B057AB">
      <w:pPr>
        <w:keepNext/>
        <w:widowControl w:val="0"/>
        <w:tabs>
          <w:tab w:val="clear" w:pos="567"/>
        </w:tabs>
        <w:spacing w:line="240" w:lineRule="auto"/>
        <w:rPr>
          <w:u w:val="single"/>
          <w:lang w:val="sv-SE"/>
        </w:rPr>
      </w:pPr>
      <w:r w:rsidRPr="00DC2BA7">
        <w:rPr>
          <w:i/>
          <w:u w:val="single"/>
          <w:lang w:val="sv-SE"/>
        </w:rPr>
        <w:t>Allergisk astma</w:t>
      </w:r>
    </w:p>
    <w:p w14:paraId="4883A239" w14:textId="77777777" w:rsidR="00BC07F9" w:rsidRPr="00DC2BA7" w:rsidRDefault="00B60735" w:rsidP="00B057AB">
      <w:pPr>
        <w:pStyle w:val="Char2"/>
        <w:keepNext/>
        <w:widowControl w:val="0"/>
        <w:spacing w:before="0"/>
        <w:jc w:val="left"/>
        <w:rPr>
          <w:i/>
          <w:sz w:val="22"/>
          <w:szCs w:val="22"/>
          <w:lang w:val="sv-SE"/>
        </w:rPr>
      </w:pPr>
      <w:r w:rsidRPr="00DC2BA7">
        <w:rPr>
          <w:i/>
          <w:sz w:val="22"/>
          <w:szCs w:val="22"/>
          <w:lang w:val="sv-SE"/>
        </w:rPr>
        <w:t>Vuxna och ungdomar från 12 års ålder</w:t>
      </w:r>
    </w:p>
    <w:p w14:paraId="7CF332C7" w14:textId="0AB98BDD" w:rsidR="00BC07F9" w:rsidRPr="00DC2BA7" w:rsidRDefault="00B60735" w:rsidP="00B057AB">
      <w:pPr>
        <w:pStyle w:val="Char2"/>
        <w:widowControl w:val="0"/>
        <w:spacing w:before="0"/>
        <w:jc w:val="left"/>
        <w:rPr>
          <w:sz w:val="22"/>
          <w:szCs w:val="22"/>
          <w:lang w:val="sv-SE"/>
        </w:rPr>
      </w:pPr>
      <w:r w:rsidRPr="00DC2BA7">
        <w:rPr>
          <w:sz w:val="22"/>
          <w:szCs w:val="22"/>
          <w:lang w:val="sv-SE"/>
        </w:rPr>
        <w:t xml:space="preserve">Effekten och säkerheten av </w:t>
      </w:r>
      <w:r w:rsidR="00052F6E">
        <w:rPr>
          <w:sz w:val="22"/>
          <w:szCs w:val="22"/>
          <w:lang w:val="sv-SE"/>
        </w:rPr>
        <w:t>omalizumab</w:t>
      </w:r>
      <w:r w:rsidRPr="00DC2BA7">
        <w:rPr>
          <w:sz w:val="22"/>
          <w:szCs w:val="22"/>
          <w:lang w:val="sv-SE"/>
        </w:rPr>
        <w:t xml:space="preserve"> visades i en 28-veckors, dubbelblind, placebokontrollerad studie (studie 1) som inkluderade 419 svårt allergiska astmatiker i åldrarna 12</w:t>
      </w:r>
      <w:r w:rsidRPr="00DC2BA7">
        <w:rPr>
          <w:sz w:val="22"/>
          <w:szCs w:val="22"/>
          <w:lang w:val="sv-SE"/>
        </w:rPr>
        <w:noBreakHyphen/>
        <w:t>79 år, med nedsatt lungfunktion (FEV</w:t>
      </w:r>
      <w:r w:rsidRPr="00DC2BA7">
        <w:rPr>
          <w:sz w:val="22"/>
          <w:szCs w:val="22"/>
          <w:vertAlign w:val="subscript"/>
          <w:lang w:val="sv-SE"/>
        </w:rPr>
        <w:t>1</w:t>
      </w:r>
      <w:r w:rsidRPr="00DC2BA7">
        <w:rPr>
          <w:sz w:val="22"/>
          <w:szCs w:val="22"/>
          <w:lang w:val="sv-SE"/>
        </w:rPr>
        <w:t xml:space="preserve"> 40</w:t>
      </w:r>
      <w:r w:rsidRPr="00DC2BA7">
        <w:rPr>
          <w:sz w:val="22"/>
          <w:szCs w:val="22"/>
          <w:lang w:val="sv-SE"/>
        </w:rPr>
        <w:noBreakHyphen/>
        <w:t xml:space="preserve">80 % av beräknat normalvärde) och dålig kontroll av astmasymtomen, trots högdos inhalationssteroider och långverkande beta-2-agonist. Patienterna hade haft multipla astmaexacerbationer som krävde behandling med systemiska steroider eller hade varit intagna på sjukhus eller sökt akutmottagning på grund av svår astmaexacerbation under det senaste året, trots kontinuerlig behandling med högdos inhalationssteroider och en långverkande beta-2-agonist. Subkutant </w:t>
      </w:r>
      <w:r w:rsidR="00052F6E">
        <w:rPr>
          <w:sz w:val="22"/>
          <w:szCs w:val="22"/>
          <w:lang w:val="sv-SE"/>
        </w:rPr>
        <w:t>omalizumab</w:t>
      </w:r>
      <w:r w:rsidRPr="00DC2BA7">
        <w:rPr>
          <w:sz w:val="22"/>
          <w:szCs w:val="22"/>
          <w:lang w:val="sv-SE"/>
        </w:rPr>
        <w:t xml:space="preserve"> eller placebo gavs i kombination med &gt;1 000 mikrogram beklometasondipropionat (eller liknande) plus en långverkande beta-2-agonist. Underhållsbehandling med orala steroider, teofyllin och leukotrienmodifierare var tillåtet (22 %, 27 % respektive 35 % av patienterna).</w:t>
      </w:r>
    </w:p>
    <w:p w14:paraId="18F006D7" w14:textId="77777777" w:rsidR="00BC07F9" w:rsidRPr="00DC2BA7" w:rsidRDefault="00BC07F9" w:rsidP="00B057AB">
      <w:pPr>
        <w:pStyle w:val="Char2"/>
        <w:widowControl w:val="0"/>
        <w:spacing w:before="0"/>
        <w:jc w:val="left"/>
        <w:rPr>
          <w:sz w:val="22"/>
          <w:szCs w:val="22"/>
          <w:lang w:val="sv-SE"/>
        </w:rPr>
      </w:pPr>
    </w:p>
    <w:p w14:paraId="4B431409" w14:textId="0B374B12" w:rsidR="00BC07F9" w:rsidRPr="00DC2BA7" w:rsidRDefault="00B60735" w:rsidP="00B057AB">
      <w:pPr>
        <w:pStyle w:val="Char2"/>
        <w:widowControl w:val="0"/>
        <w:spacing w:before="0"/>
        <w:jc w:val="left"/>
        <w:rPr>
          <w:sz w:val="22"/>
          <w:szCs w:val="22"/>
          <w:lang w:val="sv-SE"/>
        </w:rPr>
      </w:pPr>
      <w:r w:rsidRPr="00DC2BA7">
        <w:rPr>
          <w:sz w:val="22"/>
          <w:szCs w:val="22"/>
          <w:lang w:val="sv-SE"/>
        </w:rPr>
        <w:t xml:space="preserve">Den primära effektvariablen var antalet astmaexacerbationer som krävde behandling med systemiska </w:t>
      </w:r>
      <w:r w:rsidRPr="00DC2BA7">
        <w:rPr>
          <w:sz w:val="22"/>
          <w:szCs w:val="22"/>
          <w:lang w:val="sv-SE"/>
        </w:rPr>
        <w:lastRenderedPageBreak/>
        <w:t xml:space="preserve">steroider. Omalizumab reducerade antalet astmaexacerbationer med 19 % (p = 0,153). Ytterligare utvärderingar som visade statistisk signifikans (p&lt;0,05) till förmån för </w:t>
      </w:r>
      <w:r w:rsidR="00052F6E">
        <w:rPr>
          <w:sz w:val="22"/>
          <w:szCs w:val="22"/>
          <w:lang w:val="sv-SE"/>
        </w:rPr>
        <w:t>omalizumab</w:t>
      </w:r>
      <w:r w:rsidRPr="00DC2BA7">
        <w:rPr>
          <w:sz w:val="22"/>
          <w:szCs w:val="22"/>
          <w:lang w:val="sv-SE"/>
        </w:rPr>
        <w:t xml:space="preserve"> inkluderade minskning av antalet svåra exacerbationer (där patientens lungfunktion var reducerad till mindre än 60 % av personbästa och krävde behandling med systemiska kortikosteroider) och astmarelaterade akutbesök (inkluderande intagning på sjukhus, besök på akutmottagningen samt oplanerade läkarbesök) samt förbättringar enligt prövarens totalbedömning av behandlingseffekten, astmarelaterad livskvalitet (AQL), astmasymtom och lungfunktion.</w:t>
      </w:r>
    </w:p>
    <w:p w14:paraId="6764845E" w14:textId="77777777" w:rsidR="00BC07F9" w:rsidRPr="00DC2BA7" w:rsidRDefault="00BC07F9" w:rsidP="00B057AB">
      <w:pPr>
        <w:pStyle w:val="Char2"/>
        <w:widowControl w:val="0"/>
        <w:spacing w:before="0"/>
        <w:jc w:val="left"/>
        <w:rPr>
          <w:sz w:val="22"/>
          <w:szCs w:val="22"/>
          <w:lang w:val="sv-SE"/>
        </w:rPr>
      </w:pPr>
    </w:p>
    <w:p w14:paraId="163707F5" w14:textId="7F6B57FF" w:rsidR="00BC07F9" w:rsidRPr="00DC2BA7" w:rsidRDefault="00B60735" w:rsidP="00B057AB">
      <w:pPr>
        <w:pStyle w:val="Char2"/>
        <w:widowControl w:val="0"/>
        <w:spacing w:before="0"/>
        <w:jc w:val="left"/>
        <w:rPr>
          <w:sz w:val="22"/>
          <w:szCs w:val="22"/>
          <w:lang w:val="sv-SE"/>
        </w:rPr>
      </w:pPr>
      <w:r w:rsidRPr="00DC2BA7">
        <w:rPr>
          <w:sz w:val="22"/>
          <w:szCs w:val="22"/>
          <w:lang w:val="sv-SE"/>
        </w:rPr>
        <w:t xml:space="preserve">I en subgruppsanalys hade patienter med ett totalt IgE-värde om ≥76 IE/ml före behandling större sannolikhet att erhålla kliniskt betydelsefull effekt av </w:t>
      </w:r>
      <w:r w:rsidR="00052F6E">
        <w:rPr>
          <w:sz w:val="22"/>
          <w:szCs w:val="22"/>
          <w:lang w:val="sv-SE"/>
        </w:rPr>
        <w:t>omalizumab</w:t>
      </w:r>
      <w:r w:rsidRPr="00DC2BA7">
        <w:rPr>
          <w:sz w:val="22"/>
          <w:szCs w:val="22"/>
          <w:lang w:val="sv-SE"/>
        </w:rPr>
        <w:t xml:space="preserve">. Hos dessa patienter i studie 1 minskade </w:t>
      </w:r>
      <w:r w:rsidR="00052F6E">
        <w:rPr>
          <w:sz w:val="22"/>
          <w:szCs w:val="22"/>
          <w:lang w:val="sv-SE"/>
        </w:rPr>
        <w:t>omalizumab</w:t>
      </w:r>
      <w:r w:rsidRPr="00DC2BA7">
        <w:rPr>
          <w:sz w:val="22"/>
          <w:szCs w:val="22"/>
          <w:lang w:val="sv-SE"/>
        </w:rPr>
        <w:t xml:space="preserve"> antalet astmaexacerbationer med 40 % (p = 0,002). Dessutom uppvisade fler patienter i populationen med totalt IgE-värde ≥76 IE/ml kliniskt betydelsefulla behandlingssvar genom hela </w:t>
      </w:r>
      <w:r w:rsidR="00052F6E">
        <w:rPr>
          <w:sz w:val="22"/>
          <w:szCs w:val="22"/>
          <w:lang w:val="sv-SE"/>
        </w:rPr>
        <w:t>omalizumab</w:t>
      </w:r>
      <w:r w:rsidRPr="00DC2BA7">
        <w:rPr>
          <w:sz w:val="22"/>
          <w:szCs w:val="22"/>
          <w:lang w:val="sv-SE"/>
        </w:rPr>
        <w:t>-programmet för behandling av svår astma. Tabell 5 inkluderar resultaten från studie 1-populationen.</w:t>
      </w:r>
    </w:p>
    <w:p w14:paraId="5838F481" w14:textId="77777777" w:rsidR="00BC07F9" w:rsidRPr="00DC2BA7" w:rsidRDefault="00BC07F9" w:rsidP="00B057AB">
      <w:pPr>
        <w:pStyle w:val="Char2"/>
        <w:widowControl w:val="0"/>
        <w:spacing w:before="0"/>
        <w:jc w:val="left"/>
        <w:rPr>
          <w:sz w:val="22"/>
          <w:szCs w:val="22"/>
          <w:lang w:val="sv-SE"/>
        </w:rPr>
      </w:pPr>
    </w:p>
    <w:p w14:paraId="1C08E30A" w14:textId="77777777" w:rsidR="00BC07F9" w:rsidRPr="00DC2BA7" w:rsidRDefault="00B60735" w:rsidP="00B057AB">
      <w:pPr>
        <w:keepNext/>
        <w:widowControl w:val="0"/>
        <w:tabs>
          <w:tab w:val="clear" w:pos="567"/>
        </w:tabs>
        <w:spacing w:line="240" w:lineRule="auto"/>
        <w:ind w:left="567" w:hanging="567"/>
        <w:rPr>
          <w:lang w:val="sv-SE"/>
        </w:rPr>
      </w:pPr>
      <w:r w:rsidRPr="00DC2BA7">
        <w:rPr>
          <w:b/>
          <w:bCs/>
          <w:lang w:val="sv-SE"/>
        </w:rPr>
        <w:t>Tabell 5</w:t>
      </w:r>
      <w:r w:rsidR="00893BC4" w:rsidRPr="00DC2BA7">
        <w:rPr>
          <w:b/>
          <w:bCs/>
          <w:lang w:val="sv-SE"/>
        </w:rPr>
        <w:tab/>
      </w:r>
      <w:r w:rsidRPr="00DC2BA7">
        <w:rPr>
          <w:b/>
          <w:bCs/>
          <w:lang w:val="sv-SE"/>
        </w:rPr>
        <w:t>Resultat från studie 1</w:t>
      </w:r>
    </w:p>
    <w:p w14:paraId="1BFAB8DF" w14:textId="77777777" w:rsidR="00BC07F9" w:rsidRPr="00DC2BA7" w:rsidRDefault="00BC07F9" w:rsidP="00B057AB">
      <w:pPr>
        <w:keepNext/>
        <w:keepLines/>
        <w:spacing w:line="240" w:lineRule="auto"/>
        <w:rPr>
          <w:lang w:val="sv-SE"/>
        </w:rPr>
      </w:pPr>
    </w:p>
    <w:tbl>
      <w:tblPr>
        <w:tblW w:w="6348" w:type="dxa"/>
        <w:tblBorders>
          <w:top w:val="single" w:sz="4" w:space="0" w:color="auto"/>
          <w:bottom w:val="single" w:sz="4" w:space="0" w:color="auto"/>
        </w:tblBorders>
        <w:tblLayout w:type="fixed"/>
        <w:tblLook w:val="0000" w:firstRow="0" w:lastRow="0" w:firstColumn="0" w:lastColumn="0" w:noHBand="0" w:noVBand="0"/>
      </w:tblPr>
      <w:tblGrid>
        <w:gridCol w:w="3348"/>
        <w:gridCol w:w="1560"/>
        <w:gridCol w:w="1440"/>
      </w:tblGrid>
      <w:tr w:rsidR="00211724" w14:paraId="45C6263E" w14:textId="77777777" w:rsidTr="00FB1584">
        <w:trPr>
          <w:tblHeader/>
        </w:trPr>
        <w:tc>
          <w:tcPr>
            <w:tcW w:w="3348" w:type="dxa"/>
            <w:tcBorders>
              <w:top w:val="single" w:sz="4" w:space="0" w:color="auto"/>
              <w:bottom w:val="nil"/>
            </w:tcBorders>
          </w:tcPr>
          <w:p w14:paraId="7C930C5D" w14:textId="77777777" w:rsidR="00BC07F9" w:rsidRPr="00DC2BA7" w:rsidRDefault="00BC07F9" w:rsidP="00B057AB">
            <w:pPr>
              <w:pStyle w:val="Table"/>
              <w:keepNext/>
              <w:keepLines w:val="0"/>
              <w:spacing w:before="0" w:after="0"/>
              <w:rPr>
                <w:rFonts w:ascii="Times New Roman" w:hAnsi="Times New Roman" w:cs="Times New Roman"/>
                <w:sz w:val="22"/>
                <w:szCs w:val="22"/>
                <w:lang w:val="sv-SE"/>
              </w:rPr>
            </w:pPr>
          </w:p>
        </w:tc>
        <w:tc>
          <w:tcPr>
            <w:tcW w:w="3000" w:type="dxa"/>
            <w:gridSpan w:val="2"/>
            <w:tcBorders>
              <w:top w:val="single" w:sz="4" w:space="0" w:color="auto"/>
              <w:bottom w:val="single" w:sz="4" w:space="0" w:color="auto"/>
            </w:tcBorders>
          </w:tcPr>
          <w:p w14:paraId="304E4552"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Hela studie 1-populationen</w:t>
            </w:r>
          </w:p>
        </w:tc>
      </w:tr>
      <w:tr w:rsidR="00211724" w14:paraId="5B08BE2F" w14:textId="77777777" w:rsidTr="00FB1584">
        <w:tc>
          <w:tcPr>
            <w:tcW w:w="3348" w:type="dxa"/>
            <w:tcBorders>
              <w:top w:val="nil"/>
            </w:tcBorders>
          </w:tcPr>
          <w:p w14:paraId="5DB5EEFD" w14:textId="77777777" w:rsidR="00BC07F9" w:rsidRPr="00DC2BA7" w:rsidRDefault="00BC07F9" w:rsidP="00B057AB">
            <w:pPr>
              <w:pStyle w:val="Table"/>
              <w:keepNext/>
              <w:keepLines w:val="0"/>
              <w:spacing w:before="0" w:after="0"/>
              <w:rPr>
                <w:rFonts w:ascii="Times New Roman" w:hAnsi="Times New Roman" w:cs="Times New Roman"/>
                <w:sz w:val="22"/>
                <w:szCs w:val="22"/>
                <w:lang w:val="sv-SE"/>
              </w:rPr>
            </w:pPr>
          </w:p>
        </w:tc>
        <w:tc>
          <w:tcPr>
            <w:tcW w:w="1560" w:type="dxa"/>
            <w:tcBorders>
              <w:top w:val="single" w:sz="4" w:space="0" w:color="auto"/>
              <w:bottom w:val="single" w:sz="4" w:space="0" w:color="auto"/>
            </w:tcBorders>
          </w:tcPr>
          <w:p w14:paraId="279E5147" w14:textId="541BC2DA"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Pr>
                <w:rFonts w:ascii="Times New Roman" w:hAnsi="Times New Roman" w:cs="Times New Roman"/>
                <w:sz w:val="22"/>
                <w:szCs w:val="22"/>
                <w:lang w:val="sv-SE"/>
              </w:rPr>
              <w:t>Omalizumab</w:t>
            </w:r>
          </w:p>
          <w:p w14:paraId="7FA0E3CF"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N = 209</w:t>
            </w:r>
          </w:p>
        </w:tc>
        <w:tc>
          <w:tcPr>
            <w:tcW w:w="1440" w:type="dxa"/>
            <w:tcBorders>
              <w:top w:val="single" w:sz="4" w:space="0" w:color="auto"/>
              <w:bottom w:val="single" w:sz="4" w:space="0" w:color="auto"/>
            </w:tcBorders>
          </w:tcPr>
          <w:p w14:paraId="5A50864A"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Placebo</w:t>
            </w:r>
          </w:p>
          <w:p w14:paraId="5E3CBC18"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N = 210</w:t>
            </w:r>
          </w:p>
        </w:tc>
      </w:tr>
      <w:tr w:rsidR="00211724" w14:paraId="575F3599" w14:textId="77777777" w:rsidTr="00FB1584">
        <w:tc>
          <w:tcPr>
            <w:tcW w:w="3348" w:type="dxa"/>
            <w:tcBorders>
              <w:top w:val="single" w:sz="4" w:space="0" w:color="auto"/>
            </w:tcBorders>
          </w:tcPr>
          <w:p w14:paraId="7974E644" w14:textId="77777777" w:rsidR="00BC07F9" w:rsidRPr="00DC2BA7" w:rsidRDefault="00B60735" w:rsidP="00B057AB">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Astmaexacerbationer</w:t>
            </w:r>
          </w:p>
        </w:tc>
        <w:tc>
          <w:tcPr>
            <w:tcW w:w="1560" w:type="dxa"/>
            <w:tcBorders>
              <w:top w:val="single" w:sz="4" w:space="0" w:color="auto"/>
            </w:tcBorders>
          </w:tcPr>
          <w:p w14:paraId="14B2ACB3" w14:textId="77777777" w:rsidR="00BC07F9" w:rsidRPr="00DC2BA7" w:rsidRDefault="00BC07F9" w:rsidP="00B057AB">
            <w:pPr>
              <w:pStyle w:val="Table"/>
              <w:keepNext/>
              <w:keepLines w:val="0"/>
              <w:spacing w:before="0" w:after="0"/>
              <w:rPr>
                <w:rFonts w:ascii="Times New Roman" w:hAnsi="Times New Roman" w:cs="Times New Roman"/>
                <w:sz w:val="22"/>
                <w:szCs w:val="22"/>
                <w:lang w:val="sv-SE"/>
              </w:rPr>
            </w:pPr>
          </w:p>
        </w:tc>
        <w:tc>
          <w:tcPr>
            <w:tcW w:w="1440" w:type="dxa"/>
            <w:tcBorders>
              <w:top w:val="single" w:sz="4" w:space="0" w:color="auto"/>
            </w:tcBorders>
          </w:tcPr>
          <w:p w14:paraId="25981B62" w14:textId="77777777" w:rsidR="00BC07F9" w:rsidRPr="00DC2BA7" w:rsidRDefault="00BC07F9" w:rsidP="00B057AB">
            <w:pPr>
              <w:pStyle w:val="Table"/>
              <w:keepNext/>
              <w:keepLines w:val="0"/>
              <w:spacing w:before="0" w:after="0"/>
              <w:rPr>
                <w:rFonts w:ascii="Times New Roman" w:hAnsi="Times New Roman" w:cs="Times New Roman"/>
                <w:sz w:val="22"/>
                <w:szCs w:val="22"/>
                <w:lang w:val="sv-SE"/>
              </w:rPr>
            </w:pPr>
          </w:p>
        </w:tc>
      </w:tr>
      <w:tr w:rsidR="00211724" w14:paraId="2639C75F" w14:textId="77777777" w:rsidTr="00FB1584">
        <w:tc>
          <w:tcPr>
            <w:tcW w:w="3348" w:type="dxa"/>
            <w:tcBorders>
              <w:bottom w:val="nil"/>
            </w:tcBorders>
          </w:tcPr>
          <w:p w14:paraId="7A9814DB" w14:textId="77777777" w:rsidR="00BC07F9"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Frekvens per 28-veckorsperiod</w:t>
            </w:r>
          </w:p>
        </w:tc>
        <w:tc>
          <w:tcPr>
            <w:tcW w:w="1560" w:type="dxa"/>
            <w:tcBorders>
              <w:bottom w:val="nil"/>
            </w:tcBorders>
          </w:tcPr>
          <w:p w14:paraId="37651370"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0,74</w:t>
            </w:r>
          </w:p>
        </w:tc>
        <w:tc>
          <w:tcPr>
            <w:tcW w:w="1440" w:type="dxa"/>
            <w:tcBorders>
              <w:bottom w:val="nil"/>
            </w:tcBorders>
          </w:tcPr>
          <w:p w14:paraId="3BA78F85"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0,92</w:t>
            </w:r>
          </w:p>
        </w:tc>
      </w:tr>
      <w:tr w:rsidR="00211724" w14:paraId="6B14346E" w14:textId="77777777" w:rsidTr="00FB1584">
        <w:tc>
          <w:tcPr>
            <w:tcW w:w="3348" w:type="dxa"/>
            <w:tcBorders>
              <w:top w:val="nil"/>
              <w:bottom w:val="single" w:sz="4" w:space="0" w:color="auto"/>
            </w:tcBorders>
          </w:tcPr>
          <w:p w14:paraId="11A24A20" w14:textId="77777777" w:rsidR="00BC07F9"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minskning, p-värde för frekvenskvot</w:t>
            </w:r>
          </w:p>
        </w:tc>
        <w:tc>
          <w:tcPr>
            <w:tcW w:w="3000" w:type="dxa"/>
            <w:gridSpan w:val="2"/>
            <w:tcBorders>
              <w:top w:val="nil"/>
              <w:bottom w:val="single" w:sz="4" w:space="0" w:color="auto"/>
            </w:tcBorders>
          </w:tcPr>
          <w:p w14:paraId="1A027376"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19,4 %, p = 0,153</w:t>
            </w:r>
          </w:p>
        </w:tc>
      </w:tr>
      <w:tr w:rsidR="00211724" w14:paraId="70F5D96F" w14:textId="77777777" w:rsidTr="00FB1584">
        <w:tc>
          <w:tcPr>
            <w:tcW w:w="3348" w:type="dxa"/>
            <w:tcBorders>
              <w:top w:val="single" w:sz="4" w:space="0" w:color="auto"/>
            </w:tcBorders>
          </w:tcPr>
          <w:p w14:paraId="012C5381" w14:textId="77777777" w:rsidR="00BC07F9" w:rsidRPr="00DC2BA7" w:rsidRDefault="00B60735" w:rsidP="00B057AB">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Svåra astmaexacerbationer</w:t>
            </w:r>
          </w:p>
        </w:tc>
        <w:tc>
          <w:tcPr>
            <w:tcW w:w="1560" w:type="dxa"/>
            <w:tcBorders>
              <w:top w:val="single" w:sz="4" w:space="0" w:color="auto"/>
            </w:tcBorders>
          </w:tcPr>
          <w:p w14:paraId="1C8C32F0" w14:textId="77777777" w:rsidR="00BC07F9" w:rsidRPr="00DC2BA7" w:rsidRDefault="00BC07F9" w:rsidP="00B057AB">
            <w:pPr>
              <w:pStyle w:val="Table"/>
              <w:keepNext/>
              <w:keepLines w:val="0"/>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498AE812" w14:textId="77777777" w:rsidR="00BC07F9" w:rsidRPr="00DC2BA7" w:rsidRDefault="00BC07F9" w:rsidP="00B057AB">
            <w:pPr>
              <w:pStyle w:val="Table"/>
              <w:keepNext/>
              <w:keepLines w:val="0"/>
              <w:spacing w:before="0" w:after="0"/>
              <w:jc w:val="center"/>
              <w:rPr>
                <w:rFonts w:ascii="Times New Roman" w:hAnsi="Times New Roman" w:cs="Times New Roman"/>
                <w:sz w:val="22"/>
                <w:szCs w:val="22"/>
                <w:lang w:val="sv-SE"/>
              </w:rPr>
            </w:pPr>
          </w:p>
        </w:tc>
      </w:tr>
      <w:tr w:rsidR="00211724" w14:paraId="1728AA8D" w14:textId="77777777" w:rsidTr="00FB1584">
        <w:tc>
          <w:tcPr>
            <w:tcW w:w="3348" w:type="dxa"/>
            <w:tcBorders>
              <w:bottom w:val="nil"/>
            </w:tcBorders>
          </w:tcPr>
          <w:p w14:paraId="22A36638" w14:textId="77777777" w:rsidR="00BC07F9"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Frekvens per 28-veckorsperiod</w:t>
            </w:r>
          </w:p>
        </w:tc>
        <w:tc>
          <w:tcPr>
            <w:tcW w:w="1560" w:type="dxa"/>
            <w:tcBorders>
              <w:bottom w:val="nil"/>
            </w:tcBorders>
          </w:tcPr>
          <w:p w14:paraId="71954596"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0,24</w:t>
            </w:r>
          </w:p>
        </w:tc>
        <w:tc>
          <w:tcPr>
            <w:tcW w:w="1440" w:type="dxa"/>
            <w:tcBorders>
              <w:bottom w:val="nil"/>
            </w:tcBorders>
          </w:tcPr>
          <w:p w14:paraId="069B8421"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0,48</w:t>
            </w:r>
          </w:p>
        </w:tc>
      </w:tr>
      <w:tr w:rsidR="00211724" w14:paraId="02E9A129" w14:textId="77777777" w:rsidTr="00FB1584">
        <w:tc>
          <w:tcPr>
            <w:tcW w:w="3348" w:type="dxa"/>
            <w:tcBorders>
              <w:top w:val="nil"/>
              <w:bottom w:val="single" w:sz="4" w:space="0" w:color="auto"/>
            </w:tcBorders>
          </w:tcPr>
          <w:p w14:paraId="0E239E6B" w14:textId="77777777" w:rsidR="00BC07F9"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minskning, p-värde för frekvenskvot</w:t>
            </w:r>
          </w:p>
        </w:tc>
        <w:tc>
          <w:tcPr>
            <w:tcW w:w="3000" w:type="dxa"/>
            <w:gridSpan w:val="2"/>
            <w:tcBorders>
              <w:top w:val="nil"/>
              <w:bottom w:val="single" w:sz="4" w:space="0" w:color="auto"/>
            </w:tcBorders>
          </w:tcPr>
          <w:p w14:paraId="07813562"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50,1 %, p = 0,002</w:t>
            </w:r>
          </w:p>
        </w:tc>
      </w:tr>
      <w:tr w:rsidR="00211724" w14:paraId="6F88F7EE" w14:textId="77777777" w:rsidTr="00FB1584">
        <w:tc>
          <w:tcPr>
            <w:tcW w:w="3348" w:type="dxa"/>
            <w:tcBorders>
              <w:top w:val="single" w:sz="4" w:space="0" w:color="auto"/>
            </w:tcBorders>
          </w:tcPr>
          <w:p w14:paraId="57D849FB" w14:textId="77777777" w:rsidR="00BC07F9" w:rsidRPr="00DC2BA7" w:rsidRDefault="00B60735" w:rsidP="00B057AB">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Akutbesök</w:t>
            </w:r>
          </w:p>
        </w:tc>
        <w:tc>
          <w:tcPr>
            <w:tcW w:w="1560" w:type="dxa"/>
            <w:tcBorders>
              <w:top w:val="single" w:sz="4" w:space="0" w:color="auto"/>
            </w:tcBorders>
          </w:tcPr>
          <w:p w14:paraId="1F9B02D9" w14:textId="77777777" w:rsidR="00BC07F9" w:rsidRPr="00DC2BA7" w:rsidRDefault="00BC07F9" w:rsidP="00B057AB">
            <w:pPr>
              <w:pStyle w:val="Table"/>
              <w:keepNext/>
              <w:keepLines w:val="0"/>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18C8EF17" w14:textId="77777777" w:rsidR="00BC07F9" w:rsidRPr="00DC2BA7" w:rsidRDefault="00BC07F9" w:rsidP="00B057AB">
            <w:pPr>
              <w:pStyle w:val="Table"/>
              <w:keepNext/>
              <w:keepLines w:val="0"/>
              <w:spacing w:before="0" w:after="0"/>
              <w:jc w:val="center"/>
              <w:rPr>
                <w:rFonts w:ascii="Times New Roman" w:hAnsi="Times New Roman" w:cs="Times New Roman"/>
                <w:sz w:val="22"/>
                <w:szCs w:val="22"/>
                <w:lang w:val="sv-SE"/>
              </w:rPr>
            </w:pPr>
          </w:p>
        </w:tc>
      </w:tr>
      <w:tr w:rsidR="00211724" w14:paraId="556AC2D1" w14:textId="77777777" w:rsidTr="00FB1584">
        <w:tc>
          <w:tcPr>
            <w:tcW w:w="3348" w:type="dxa"/>
            <w:tcBorders>
              <w:bottom w:val="nil"/>
            </w:tcBorders>
          </w:tcPr>
          <w:p w14:paraId="749C569A" w14:textId="77777777" w:rsidR="00BC07F9"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Frekvens per 28-veckorsperiod</w:t>
            </w:r>
          </w:p>
        </w:tc>
        <w:tc>
          <w:tcPr>
            <w:tcW w:w="1560" w:type="dxa"/>
            <w:tcBorders>
              <w:bottom w:val="nil"/>
            </w:tcBorders>
          </w:tcPr>
          <w:p w14:paraId="2CB33693"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0,24</w:t>
            </w:r>
          </w:p>
        </w:tc>
        <w:tc>
          <w:tcPr>
            <w:tcW w:w="1440" w:type="dxa"/>
            <w:tcBorders>
              <w:bottom w:val="nil"/>
            </w:tcBorders>
          </w:tcPr>
          <w:p w14:paraId="72417D24"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0,43</w:t>
            </w:r>
          </w:p>
        </w:tc>
      </w:tr>
      <w:tr w:rsidR="00211724" w14:paraId="3BB467EA" w14:textId="77777777" w:rsidTr="00FB1584">
        <w:tc>
          <w:tcPr>
            <w:tcW w:w="3348" w:type="dxa"/>
            <w:tcBorders>
              <w:top w:val="nil"/>
              <w:bottom w:val="single" w:sz="4" w:space="0" w:color="auto"/>
            </w:tcBorders>
          </w:tcPr>
          <w:p w14:paraId="7BC0A5C3" w14:textId="77777777" w:rsidR="00BC07F9"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minskning, p-värde för frekvenskvot</w:t>
            </w:r>
          </w:p>
        </w:tc>
        <w:tc>
          <w:tcPr>
            <w:tcW w:w="3000" w:type="dxa"/>
            <w:gridSpan w:val="2"/>
            <w:tcBorders>
              <w:top w:val="nil"/>
              <w:bottom w:val="single" w:sz="4" w:space="0" w:color="auto"/>
            </w:tcBorders>
          </w:tcPr>
          <w:p w14:paraId="28A421E0"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43,9 %, p = 0,038</w:t>
            </w:r>
          </w:p>
        </w:tc>
      </w:tr>
      <w:tr w:rsidR="00211724" w14:paraId="24682721" w14:textId="77777777" w:rsidTr="00FB1584">
        <w:tc>
          <w:tcPr>
            <w:tcW w:w="3348" w:type="dxa"/>
            <w:tcBorders>
              <w:top w:val="single" w:sz="4" w:space="0" w:color="auto"/>
            </w:tcBorders>
          </w:tcPr>
          <w:p w14:paraId="1303582C" w14:textId="77777777" w:rsidR="00BC07F9" w:rsidRPr="00DC2BA7" w:rsidRDefault="00B60735" w:rsidP="00B057AB">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Prövarens totalbedömning</w:t>
            </w:r>
          </w:p>
        </w:tc>
        <w:tc>
          <w:tcPr>
            <w:tcW w:w="1560" w:type="dxa"/>
            <w:tcBorders>
              <w:top w:val="single" w:sz="4" w:space="0" w:color="auto"/>
            </w:tcBorders>
          </w:tcPr>
          <w:p w14:paraId="025A5380" w14:textId="77777777" w:rsidR="00BC07F9" w:rsidRPr="00DC2BA7" w:rsidRDefault="00BC07F9" w:rsidP="00B057AB">
            <w:pPr>
              <w:pStyle w:val="Table"/>
              <w:keepNext/>
              <w:keepLines w:val="0"/>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5E41FBDD" w14:textId="77777777" w:rsidR="00BC07F9" w:rsidRPr="00DC2BA7" w:rsidRDefault="00BC07F9" w:rsidP="00B057AB">
            <w:pPr>
              <w:pStyle w:val="Table"/>
              <w:keepNext/>
              <w:keepLines w:val="0"/>
              <w:spacing w:before="0" w:after="0"/>
              <w:jc w:val="center"/>
              <w:rPr>
                <w:rFonts w:ascii="Times New Roman" w:hAnsi="Times New Roman" w:cs="Times New Roman"/>
                <w:sz w:val="22"/>
                <w:szCs w:val="22"/>
                <w:lang w:val="sv-SE"/>
              </w:rPr>
            </w:pPr>
          </w:p>
        </w:tc>
      </w:tr>
      <w:tr w:rsidR="00211724" w14:paraId="299E4E13" w14:textId="77777777" w:rsidTr="00FB1584">
        <w:tc>
          <w:tcPr>
            <w:tcW w:w="3348" w:type="dxa"/>
            <w:tcBorders>
              <w:bottom w:val="nil"/>
            </w:tcBorders>
          </w:tcPr>
          <w:p w14:paraId="4AB1DF4D" w14:textId="77777777" w:rsidR="00BC07F9"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respons*</w:t>
            </w:r>
          </w:p>
        </w:tc>
        <w:tc>
          <w:tcPr>
            <w:tcW w:w="1560" w:type="dxa"/>
            <w:tcBorders>
              <w:bottom w:val="nil"/>
            </w:tcBorders>
          </w:tcPr>
          <w:p w14:paraId="24D05D4C"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60,5 %</w:t>
            </w:r>
          </w:p>
        </w:tc>
        <w:tc>
          <w:tcPr>
            <w:tcW w:w="1440" w:type="dxa"/>
            <w:tcBorders>
              <w:bottom w:val="nil"/>
            </w:tcBorders>
          </w:tcPr>
          <w:p w14:paraId="6897FBA8"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42,8 %</w:t>
            </w:r>
          </w:p>
        </w:tc>
      </w:tr>
      <w:tr w:rsidR="00211724" w14:paraId="4470B273" w14:textId="77777777" w:rsidTr="00FB1584">
        <w:tc>
          <w:tcPr>
            <w:tcW w:w="3348" w:type="dxa"/>
            <w:tcBorders>
              <w:top w:val="nil"/>
              <w:bottom w:val="single" w:sz="4" w:space="0" w:color="auto"/>
            </w:tcBorders>
          </w:tcPr>
          <w:p w14:paraId="3925F3E9" w14:textId="77777777" w:rsidR="00BC07F9"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p-värde**</w:t>
            </w:r>
          </w:p>
        </w:tc>
        <w:tc>
          <w:tcPr>
            <w:tcW w:w="3000" w:type="dxa"/>
            <w:gridSpan w:val="2"/>
            <w:tcBorders>
              <w:top w:val="nil"/>
              <w:bottom w:val="single" w:sz="4" w:space="0" w:color="auto"/>
            </w:tcBorders>
          </w:tcPr>
          <w:p w14:paraId="000B16A7"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&lt;0,001</w:t>
            </w:r>
          </w:p>
        </w:tc>
      </w:tr>
      <w:tr w:rsidR="00211724" w14:paraId="57E0DFF6" w14:textId="77777777" w:rsidTr="00FB1584">
        <w:tc>
          <w:tcPr>
            <w:tcW w:w="3348" w:type="dxa"/>
            <w:tcBorders>
              <w:top w:val="single" w:sz="4" w:space="0" w:color="auto"/>
            </w:tcBorders>
          </w:tcPr>
          <w:p w14:paraId="327ABEF2" w14:textId="77777777" w:rsidR="00BC07F9" w:rsidRPr="00DC2BA7" w:rsidRDefault="00B60735" w:rsidP="00B057AB">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AQL-förbättring</w:t>
            </w:r>
          </w:p>
        </w:tc>
        <w:tc>
          <w:tcPr>
            <w:tcW w:w="1560" w:type="dxa"/>
            <w:tcBorders>
              <w:top w:val="single" w:sz="4" w:space="0" w:color="auto"/>
            </w:tcBorders>
          </w:tcPr>
          <w:p w14:paraId="29FC10DF" w14:textId="77777777" w:rsidR="00BC07F9" w:rsidRPr="00DC2BA7" w:rsidRDefault="00BC07F9" w:rsidP="00B057AB">
            <w:pPr>
              <w:pStyle w:val="Table"/>
              <w:keepNext/>
              <w:keepLines w:val="0"/>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46201560" w14:textId="77777777" w:rsidR="00BC07F9" w:rsidRPr="00DC2BA7" w:rsidRDefault="00BC07F9" w:rsidP="00B057AB">
            <w:pPr>
              <w:pStyle w:val="Table"/>
              <w:keepNext/>
              <w:keepLines w:val="0"/>
              <w:spacing w:before="0" w:after="0"/>
              <w:jc w:val="center"/>
              <w:rPr>
                <w:rFonts w:ascii="Times New Roman" w:hAnsi="Times New Roman" w:cs="Times New Roman"/>
                <w:sz w:val="22"/>
                <w:szCs w:val="22"/>
                <w:lang w:val="sv-SE"/>
              </w:rPr>
            </w:pPr>
          </w:p>
        </w:tc>
      </w:tr>
      <w:tr w:rsidR="00211724" w14:paraId="59572F2B" w14:textId="77777777" w:rsidTr="00FB1584">
        <w:tc>
          <w:tcPr>
            <w:tcW w:w="3348" w:type="dxa"/>
          </w:tcPr>
          <w:p w14:paraId="68FCC345" w14:textId="77777777" w:rsidR="00BC07F9"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patienter ≥0,5 förbättring</w:t>
            </w:r>
          </w:p>
        </w:tc>
        <w:tc>
          <w:tcPr>
            <w:tcW w:w="1560" w:type="dxa"/>
          </w:tcPr>
          <w:p w14:paraId="43DC2547"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60,8 %</w:t>
            </w:r>
          </w:p>
        </w:tc>
        <w:tc>
          <w:tcPr>
            <w:tcW w:w="1440" w:type="dxa"/>
          </w:tcPr>
          <w:p w14:paraId="6F8EEE41"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47,8 %</w:t>
            </w:r>
          </w:p>
        </w:tc>
      </w:tr>
      <w:tr w:rsidR="00211724" w14:paraId="586A8400" w14:textId="77777777" w:rsidTr="00FB1584">
        <w:tc>
          <w:tcPr>
            <w:tcW w:w="3348" w:type="dxa"/>
          </w:tcPr>
          <w:p w14:paraId="00B972B2" w14:textId="77777777" w:rsidR="00BC07F9"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p-värde</w:t>
            </w:r>
          </w:p>
        </w:tc>
        <w:tc>
          <w:tcPr>
            <w:tcW w:w="3000" w:type="dxa"/>
            <w:gridSpan w:val="2"/>
          </w:tcPr>
          <w:p w14:paraId="6571C39E" w14:textId="77777777" w:rsidR="00BC07F9"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0,008</w:t>
            </w:r>
          </w:p>
        </w:tc>
      </w:tr>
    </w:tbl>
    <w:p w14:paraId="0956E61F" w14:textId="77777777" w:rsidR="00BC07F9" w:rsidRPr="00DC2BA7" w:rsidRDefault="00B60735" w:rsidP="00535973">
      <w:pPr>
        <w:pStyle w:val="Char2"/>
        <w:keepNext/>
        <w:tabs>
          <w:tab w:val="left" w:pos="567"/>
        </w:tabs>
        <w:spacing w:before="0"/>
        <w:jc w:val="left"/>
        <w:rPr>
          <w:sz w:val="22"/>
          <w:szCs w:val="22"/>
          <w:lang w:val="sv-SE"/>
        </w:rPr>
      </w:pPr>
      <w:r w:rsidRPr="00DC2BA7">
        <w:rPr>
          <w:sz w:val="22"/>
          <w:szCs w:val="22"/>
          <w:lang w:val="sv-SE"/>
        </w:rPr>
        <w:t>*</w:t>
      </w:r>
      <w:r w:rsidRPr="00DC2BA7">
        <w:rPr>
          <w:sz w:val="22"/>
          <w:szCs w:val="22"/>
          <w:lang w:val="sv-SE"/>
        </w:rPr>
        <w:tab/>
        <w:t>Markant förbättring eller fullständig kontroll</w:t>
      </w:r>
    </w:p>
    <w:p w14:paraId="65C6D8E0" w14:textId="77777777" w:rsidR="00BC07F9" w:rsidRPr="00DC2BA7" w:rsidRDefault="00B60735" w:rsidP="00535973">
      <w:pPr>
        <w:pStyle w:val="Char2"/>
        <w:tabs>
          <w:tab w:val="left" w:pos="567"/>
        </w:tabs>
        <w:spacing w:before="0"/>
        <w:jc w:val="left"/>
        <w:rPr>
          <w:sz w:val="22"/>
          <w:szCs w:val="22"/>
          <w:lang w:val="sv-SE"/>
        </w:rPr>
      </w:pPr>
      <w:r w:rsidRPr="00DC2BA7">
        <w:rPr>
          <w:sz w:val="22"/>
          <w:szCs w:val="22"/>
          <w:lang w:val="sv-SE"/>
        </w:rPr>
        <w:t>**</w:t>
      </w:r>
      <w:r w:rsidRPr="00DC2BA7">
        <w:rPr>
          <w:sz w:val="22"/>
          <w:szCs w:val="22"/>
          <w:lang w:val="sv-SE"/>
        </w:rPr>
        <w:tab/>
        <w:t>p-värde för total bedömning</w:t>
      </w:r>
    </w:p>
    <w:p w14:paraId="187AEA43" w14:textId="77777777" w:rsidR="00BC07F9" w:rsidRPr="00DC2BA7" w:rsidRDefault="00BC07F9" w:rsidP="00535973">
      <w:pPr>
        <w:pStyle w:val="Char2"/>
        <w:widowControl w:val="0"/>
        <w:spacing w:before="0"/>
        <w:jc w:val="left"/>
        <w:rPr>
          <w:sz w:val="22"/>
          <w:szCs w:val="22"/>
          <w:lang w:val="sv-SE"/>
        </w:rPr>
      </w:pPr>
    </w:p>
    <w:p w14:paraId="3E79BA7F" w14:textId="05012F6D" w:rsidR="00BC07F9" w:rsidRPr="00DC2BA7" w:rsidRDefault="00B60735" w:rsidP="00535973">
      <w:pPr>
        <w:pStyle w:val="Char2"/>
        <w:spacing w:before="0"/>
        <w:jc w:val="left"/>
        <w:rPr>
          <w:color w:val="000000"/>
          <w:sz w:val="22"/>
          <w:szCs w:val="22"/>
          <w:lang w:val="sv-SE"/>
        </w:rPr>
      </w:pPr>
      <w:r w:rsidRPr="00DC2BA7">
        <w:rPr>
          <w:sz w:val="22"/>
          <w:szCs w:val="22"/>
          <w:lang w:val="sv-SE"/>
        </w:rPr>
        <w:t xml:space="preserve">Studie 2 bedömde effekten och säkerheten av </w:t>
      </w:r>
      <w:r w:rsidR="00052F6E">
        <w:rPr>
          <w:sz w:val="22"/>
          <w:szCs w:val="22"/>
          <w:lang w:val="sv-SE"/>
        </w:rPr>
        <w:t>omalizumab</w:t>
      </w:r>
      <w:r w:rsidRPr="00DC2BA7">
        <w:rPr>
          <w:sz w:val="22"/>
          <w:szCs w:val="22"/>
          <w:lang w:val="sv-SE"/>
        </w:rPr>
        <w:t xml:space="preserve"> i en population av 312 svårt allergiska astmatiker, som motsvarade populationen i studie 1. Behandlingen med </w:t>
      </w:r>
      <w:r w:rsidR="00052F6E">
        <w:rPr>
          <w:sz w:val="22"/>
          <w:szCs w:val="22"/>
          <w:lang w:val="sv-SE"/>
        </w:rPr>
        <w:t>omalizumab</w:t>
      </w:r>
      <w:r w:rsidRPr="00DC2BA7">
        <w:rPr>
          <w:sz w:val="22"/>
          <w:szCs w:val="22"/>
          <w:lang w:val="sv-SE"/>
        </w:rPr>
        <w:t xml:space="preserve"> i denna öppna studie resulterade i en minskning med 61 % av antalet kliniskt signifikanta astmaexacerbationer, jämfört med enbart gängse astmaterapi.</w:t>
      </w:r>
    </w:p>
    <w:p w14:paraId="5EF46FC7" w14:textId="77777777" w:rsidR="00BC07F9" w:rsidRPr="00DC2BA7" w:rsidRDefault="00BC07F9" w:rsidP="00535973">
      <w:pPr>
        <w:pStyle w:val="Char2"/>
        <w:widowControl w:val="0"/>
        <w:spacing w:before="0"/>
        <w:jc w:val="left"/>
        <w:rPr>
          <w:color w:val="000000"/>
          <w:sz w:val="22"/>
          <w:szCs w:val="22"/>
          <w:lang w:val="sv-SE"/>
        </w:rPr>
      </w:pPr>
    </w:p>
    <w:p w14:paraId="627116BC" w14:textId="19850E24" w:rsidR="00BC07F9" w:rsidRPr="00DC2BA7" w:rsidRDefault="00B60735" w:rsidP="00535973">
      <w:pPr>
        <w:pStyle w:val="Char2"/>
        <w:widowControl w:val="0"/>
        <w:spacing w:before="0"/>
        <w:jc w:val="left"/>
        <w:rPr>
          <w:sz w:val="22"/>
          <w:szCs w:val="22"/>
          <w:lang w:val="sv-SE"/>
        </w:rPr>
      </w:pPr>
      <w:r w:rsidRPr="00DC2BA7">
        <w:rPr>
          <w:sz w:val="22"/>
          <w:szCs w:val="22"/>
          <w:lang w:val="sv-SE"/>
        </w:rPr>
        <w:t xml:space="preserve">Ytterligare fyra stora, placebokontrollerade, stödjande studier under 28 till 52 veckors tid på 1 722 vuxna och ungdomar (studierna 3, 4, 5, 6) bedömde effekten och säkerheten av </w:t>
      </w:r>
      <w:r w:rsidR="00052F6E">
        <w:rPr>
          <w:sz w:val="22"/>
          <w:szCs w:val="22"/>
          <w:lang w:val="sv-SE"/>
        </w:rPr>
        <w:t>omalizumab</w:t>
      </w:r>
      <w:r w:rsidRPr="00DC2BA7">
        <w:rPr>
          <w:sz w:val="22"/>
          <w:szCs w:val="22"/>
          <w:lang w:val="sv-SE"/>
        </w:rPr>
        <w:t xml:space="preserve"> hos patienter med svår allergisk astma. De flesta patienterna kontrollerades otillräckligt men fick mindre samtidig astmabehandling än patienterna i studierna 1 eller 2. Studierna 3</w:t>
      </w:r>
      <w:r w:rsidRPr="00DC2BA7">
        <w:rPr>
          <w:sz w:val="22"/>
          <w:szCs w:val="22"/>
          <w:lang w:val="sv-SE"/>
        </w:rPr>
        <w:noBreakHyphen/>
        <w:t>5 använde exacerbation som primär effektvariabel, medan studie 6 primärt bedömde besparing av inhalationssteroider.</w:t>
      </w:r>
    </w:p>
    <w:p w14:paraId="2782044A" w14:textId="77777777" w:rsidR="00BC07F9" w:rsidRPr="00DC2BA7" w:rsidRDefault="00BC07F9" w:rsidP="00535973">
      <w:pPr>
        <w:pStyle w:val="Char2"/>
        <w:widowControl w:val="0"/>
        <w:spacing w:before="0"/>
        <w:jc w:val="left"/>
        <w:rPr>
          <w:color w:val="000000"/>
          <w:sz w:val="22"/>
          <w:szCs w:val="22"/>
          <w:lang w:val="sv-SE"/>
        </w:rPr>
      </w:pPr>
    </w:p>
    <w:p w14:paraId="41EB4421" w14:textId="207C2EA2" w:rsidR="00BC07F9" w:rsidRPr="00DC2BA7" w:rsidRDefault="00B60735" w:rsidP="00535973">
      <w:pPr>
        <w:pStyle w:val="Text"/>
        <w:widowControl w:val="0"/>
        <w:spacing w:before="0"/>
        <w:jc w:val="left"/>
        <w:rPr>
          <w:sz w:val="22"/>
          <w:lang w:val="sv-SE"/>
        </w:rPr>
      </w:pPr>
      <w:r w:rsidRPr="00DC2BA7">
        <w:rPr>
          <w:sz w:val="22"/>
          <w:lang w:val="sv-SE"/>
        </w:rPr>
        <w:t xml:space="preserve">De patienter som behandlades med </w:t>
      </w:r>
      <w:r w:rsidR="00052F6E">
        <w:rPr>
          <w:sz w:val="22"/>
          <w:lang w:val="sv-SE"/>
        </w:rPr>
        <w:t>omalizumab</w:t>
      </w:r>
      <w:r w:rsidRPr="00DC2BA7">
        <w:rPr>
          <w:sz w:val="22"/>
          <w:lang w:val="sv-SE"/>
        </w:rPr>
        <w:t xml:space="preserve"> i studierna 3, 4 och 5 hade en minskning av antalet astmaexacerbationer med 37,5 % (p=0,027), 40,3 % (p&lt;0,001) respektive 57,6 % (p&lt;0,001), jämfört med placebo.</w:t>
      </w:r>
    </w:p>
    <w:p w14:paraId="79A17722" w14:textId="77777777" w:rsidR="00BC07F9" w:rsidRPr="00DC2BA7" w:rsidRDefault="00BC07F9" w:rsidP="00535973">
      <w:pPr>
        <w:pStyle w:val="Char2"/>
        <w:widowControl w:val="0"/>
        <w:spacing w:before="0"/>
        <w:jc w:val="left"/>
        <w:rPr>
          <w:color w:val="000000"/>
          <w:sz w:val="22"/>
          <w:szCs w:val="22"/>
          <w:lang w:val="sv-SE"/>
        </w:rPr>
      </w:pPr>
    </w:p>
    <w:p w14:paraId="426448B1" w14:textId="5715AF21" w:rsidR="00BC07F9" w:rsidRPr="00DC2BA7" w:rsidRDefault="00B60735" w:rsidP="00B057AB">
      <w:pPr>
        <w:pStyle w:val="Char2"/>
        <w:widowControl w:val="0"/>
        <w:spacing w:before="0"/>
        <w:jc w:val="left"/>
        <w:rPr>
          <w:color w:val="000000"/>
          <w:sz w:val="22"/>
          <w:szCs w:val="22"/>
          <w:lang w:val="sv-SE"/>
        </w:rPr>
      </w:pPr>
      <w:r w:rsidRPr="00DC2BA7">
        <w:rPr>
          <w:color w:val="000000"/>
          <w:sz w:val="22"/>
          <w:szCs w:val="22"/>
          <w:lang w:val="sv-SE"/>
        </w:rPr>
        <w:t xml:space="preserve">I studie 6, kunde signifikant fler patienter med svår allergisk astma, som behandlades med </w:t>
      </w:r>
      <w:r w:rsidR="00052F6E">
        <w:rPr>
          <w:sz w:val="22"/>
          <w:szCs w:val="22"/>
          <w:lang w:val="sv-SE"/>
        </w:rPr>
        <w:lastRenderedPageBreak/>
        <w:t>omalizumab</w:t>
      </w:r>
      <w:r w:rsidRPr="00DC2BA7">
        <w:rPr>
          <w:color w:val="000000"/>
          <w:sz w:val="22"/>
          <w:szCs w:val="22"/>
          <w:lang w:val="sv-SE"/>
        </w:rPr>
        <w:t xml:space="preserve">, minska sin flutikasondos till </w:t>
      </w:r>
      <w:r w:rsidRPr="00DC2BA7">
        <w:rPr>
          <w:rFonts w:ascii="Symbol" w:hAnsi="Symbol"/>
          <w:color w:val="000000"/>
          <w:sz w:val="22"/>
          <w:szCs w:val="22"/>
          <w:lang w:val="sv-SE"/>
        </w:rPr>
        <w:sym w:font="Symbol" w:char="F0A3"/>
      </w:r>
      <w:r w:rsidRPr="00DC2BA7">
        <w:rPr>
          <w:color w:val="000000"/>
          <w:sz w:val="22"/>
          <w:szCs w:val="22"/>
          <w:lang w:val="sv-SE"/>
        </w:rPr>
        <w:t>500 mikrogram/dag utan att försämra astmakontrollen (60,3 %), jämfört med placebogruppen (45,8 %, p&lt;0,05).</w:t>
      </w:r>
    </w:p>
    <w:p w14:paraId="1C45732A" w14:textId="77777777" w:rsidR="00BC07F9" w:rsidRPr="00DC2BA7" w:rsidRDefault="00BC07F9" w:rsidP="00B057AB">
      <w:pPr>
        <w:pStyle w:val="Char2"/>
        <w:widowControl w:val="0"/>
        <w:spacing w:before="0"/>
        <w:jc w:val="left"/>
        <w:rPr>
          <w:color w:val="000000"/>
          <w:sz w:val="22"/>
          <w:szCs w:val="22"/>
          <w:lang w:val="sv-SE"/>
        </w:rPr>
      </w:pPr>
    </w:p>
    <w:p w14:paraId="2F5FC2F6" w14:textId="75EC5A41" w:rsidR="00BC07F9" w:rsidRPr="00DC2BA7" w:rsidRDefault="00B60735" w:rsidP="00B057AB">
      <w:pPr>
        <w:pStyle w:val="Char2"/>
        <w:widowControl w:val="0"/>
        <w:spacing w:before="0"/>
        <w:jc w:val="left"/>
        <w:rPr>
          <w:sz w:val="22"/>
          <w:szCs w:val="22"/>
          <w:lang w:val="sv-SE"/>
        </w:rPr>
      </w:pPr>
      <w:r w:rsidRPr="00DC2BA7">
        <w:rPr>
          <w:sz w:val="22"/>
          <w:szCs w:val="22"/>
          <w:lang w:val="sv-SE"/>
        </w:rPr>
        <w:t xml:space="preserve">Livskvalitetspoäng uppmättes med hjälp av Juniper Asthma-related Quality of Life Questionnaire. I alla sex studierna visades en statistiskt signifikant förbättring från utgångsvärdet i livskvalitetspoäng för </w:t>
      </w:r>
      <w:r w:rsidR="00052F6E">
        <w:rPr>
          <w:sz w:val="22"/>
          <w:szCs w:val="22"/>
          <w:lang w:val="sv-SE"/>
        </w:rPr>
        <w:t>omalizumab</w:t>
      </w:r>
      <w:r w:rsidRPr="00DC2BA7">
        <w:rPr>
          <w:sz w:val="22"/>
          <w:szCs w:val="22"/>
          <w:lang w:val="sv-SE"/>
        </w:rPr>
        <w:t>-patienterna, jämfört med placebo eller kontrollgruppen.</w:t>
      </w:r>
    </w:p>
    <w:p w14:paraId="07C733C2" w14:textId="77777777" w:rsidR="00BC07F9" w:rsidRPr="00DC2BA7" w:rsidRDefault="00BC07F9" w:rsidP="00B057AB">
      <w:pPr>
        <w:widowControl w:val="0"/>
        <w:tabs>
          <w:tab w:val="clear" w:pos="567"/>
        </w:tabs>
        <w:spacing w:line="240" w:lineRule="auto"/>
        <w:rPr>
          <w:color w:val="000000"/>
          <w:lang w:val="sv-SE"/>
        </w:rPr>
      </w:pPr>
    </w:p>
    <w:p w14:paraId="00194B88" w14:textId="77777777" w:rsidR="00BC07F9" w:rsidRPr="00DC2BA7" w:rsidRDefault="00B60735" w:rsidP="00B057AB">
      <w:pPr>
        <w:pStyle w:val="Char2"/>
        <w:keepNext/>
        <w:widowControl w:val="0"/>
        <w:spacing w:before="0"/>
        <w:jc w:val="left"/>
        <w:rPr>
          <w:color w:val="000000"/>
          <w:sz w:val="22"/>
          <w:szCs w:val="22"/>
          <w:lang w:val="sv-SE"/>
        </w:rPr>
      </w:pPr>
      <w:r w:rsidRPr="00DC2BA7">
        <w:rPr>
          <w:color w:val="000000"/>
          <w:sz w:val="22"/>
          <w:szCs w:val="22"/>
          <w:lang w:val="sv-SE"/>
        </w:rPr>
        <w:t>Prövarens totalbedömning av behandlingseffekten:</w:t>
      </w:r>
    </w:p>
    <w:p w14:paraId="657360C5" w14:textId="0BD24A13" w:rsidR="00BC07F9" w:rsidRPr="00DC2BA7" w:rsidRDefault="00B60735" w:rsidP="00B057AB">
      <w:pPr>
        <w:widowControl w:val="0"/>
        <w:tabs>
          <w:tab w:val="clear" w:pos="567"/>
        </w:tabs>
        <w:spacing w:line="240" w:lineRule="auto"/>
        <w:rPr>
          <w:lang w:val="sv-SE"/>
        </w:rPr>
      </w:pPr>
      <w:r w:rsidRPr="00DC2BA7">
        <w:rPr>
          <w:color w:val="000000"/>
          <w:lang w:val="sv-SE"/>
        </w:rPr>
        <w:t xml:space="preserve">En klinisk bedömning av behandlingseffekten utfördes av den behandlande läkaren i fem av studierna ovan såsom ett övergripande mått på astmakontroll. Läkarens bedömning inkluderade PEF (peak expiratory flow), dag- och nattsymtom, användning av </w:t>
      </w:r>
      <w:r w:rsidR="00782B4D">
        <w:rPr>
          <w:color w:val="000000"/>
          <w:lang w:val="sv-SE"/>
        </w:rPr>
        <w:t>akut medicinering</w:t>
      </w:r>
      <w:r w:rsidRPr="00DC2BA7">
        <w:rPr>
          <w:color w:val="000000"/>
          <w:lang w:val="sv-SE"/>
        </w:rPr>
        <w:t xml:space="preserve">, spirometri och exacerbationer. I alla fem studierna bedömdes en signifikant större andel </w:t>
      </w:r>
      <w:r w:rsidR="00052F6E">
        <w:rPr>
          <w:lang w:val="sv-SE"/>
        </w:rPr>
        <w:t>omalizumab</w:t>
      </w:r>
      <w:r w:rsidRPr="00DC2BA7">
        <w:rPr>
          <w:color w:val="000000"/>
          <w:lang w:val="sv-SE"/>
        </w:rPr>
        <w:t>-behandlade patienter ha uppnått antingen en markant förbättring eller fullständig kontroll av sin astma, jämfört med placebopatienter.</w:t>
      </w:r>
    </w:p>
    <w:p w14:paraId="16544089" w14:textId="77777777" w:rsidR="00BC07F9" w:rsidRPr="00DC2BA7" w:rsidRDefault="00BC07F9" w:rsidP="00B057AB">
      <w:pPr>
        <w:widowControl w:val="0"/>
        <w:tabs>
          <w:tab w:val="clear" w:pos="567"/>
        </w:tabs>
        <w:spacing w:line="240" w:lineRule="auto"/>
        <w:rPr>
          <w:u w:val="single"/>
          <w:lang w:val="sv-SE"/>
        </w:rPr>
      </w:pPr>
    </w:p>
    <w:p w14:paraId="393C7627" w14:textId="77777777" w:rsidR="00BC07F9" w:rsidRPr="00DC2BA7" w:rsidRDefault="00B60735" w:rsidP="00B057AB">
      <w:pPr>
        <w:keepNext/>
        <w:widowControl w:val="0"/>
        <w:tabs>
          <w:tab w:val="clear" w:pos="567"/>
        </w:tabs>
        <w:spacing w:line="240" w:lineRule="auto"/>
        <w:rPr>
          <w:i/>
          <w:lang w:val="sv-SE"/>
        </w:rPr>
      </w:pPr>
      <w:r w:rsidRPr="00DC2BA7">
        <w:rPr>
          <w:i/>
          <w:lang w:val="sv-SE"/>
        </w:rPr>
        <w:t>Barn från 6 till &lt;12 års ålder</w:t>
      </w:r>
    </w:p>
    <w:p w14:paraId="5F8D7A5A" w14:textId="1D70793F" w:rsidR="00BC07F9" w:rsidRPr="00DC2BA7" w:rsidRDefault="00B60735" w:rsidP="00B057AB">
      <w:pPr>
        <w:widowControl w:val="0"/>
        <w:tabs>
          <w:tab w:val="clear" w:pos="567"/>
        </w:tabs>
        <w:spacing w:line="240" w:lineRule="auto"/>
        <w:rPr>
          <w:lang w:val="sv-SE"/>
        </w:rPr>
      </w:pPr>
      <w:r w:rsidRPr="00DC2BA7">
        <w:rPr>
          <w:lang w:val="sv-SE"/>
        </w:rPr>
        <w:t xml:space="preserve">Underlaget för säkerhet och effekt av </w:t>
      </w:r>
      <w:r w:rsidR="00052F6E">
        <w:rPr>
          <w:lang w:val="sv-SE"/>
        </w:rPr>
        <w:t>omalizumab</w:t>
      </w:r>
      <w:r w:rsidRPr="00DC2BA7">
        <w:rPr>
          <w:lang w:val="sv-SE"/>
        </w:rPr>
        <w:t xml:space="preserve"> i åldersgruppen 6 till </w:t>
      </w:r>
      <w:r w:rsidRPr="00DC2BA7">
        <w:rPr>
          <w:color w:val="000000"/>
          <w:lang w:val="sv-SE"/>
        </w:rPr>
        <w:t>&lt;</w:t>
      </w:r>
      <w:r w:rsidRPr="00DC2BA7">
        <w:rPr>
          <w:lang w:val="sv-SE"/>
        </w:rPr>
        <w:t>12 år baseras på en randomiserad, dubbelblind, placebokontrollerad multicenterstudie (studie 7).</w:t>
      </w:r>
    </w:p>
    <w:p w14:paraId="519BB3C6" w14:textId="77777777" w:rsidR="00BC07F9" w:rsidRPr="00DC2BA7" w:rsidRDefault="00BC07F9" w:rsidP="00B057AB">
      <w:pPr>
        <w:widowControl w:val="0"/>
        <w:tabs>
          <w:tab w:val="clear" w:pos="567"/>
        </w:tabs>
        <w:spacing w:line="240" w:lineRule="auto"/>
        <w:rPr>
          <w:lang w:val="sv-SE"/>
        </w:rPr>
      </w:pPr>
    </w:p>
    <w:p w14:paraId="5D4C8E0B" w14:textId="77777777" w:rsidR="00BC07F9" w:rsidRPr="00DC2BA7" w:rsidRDefault="00B60735" w:rsidP="00B057AB">
      <w:pPr>
        <w:widowControl w:val="0"/>
        <w:tabs>
          <w:tab w:val="clear" w:pos="567"/>
        </w:tabs>
        <w:spacing w:line="240" w:lineRule="auto"/>
        <w:rPr>
          <w:lang w:val="sv-SE"/>
        </w:rPr>
      </w:pPr>
      <w:r w:rsidRPr="00DC2BA7">
        <w:rPr>
          <w:lang w:val="sv-SE"/>
        </w:rPr>
        <w:t xml:space="preserve">Studie 7 var en placebokontrollerad studie som inkluderade en specifik subgrupp av patienter (N=235) definierade enligt nuvarande indikation, som behandlades med inhalationssteroid i hög dos (motsvarande en dygndos på </w:t>
      </w:r>
      <w:r w:rsidRPr="00DC2BA7">
        <w:rPr>
          <w:rFonts w:ascii="Symbol" w:hAnsi="Symbol"/>
          <w:lang w:val="sv-SE"/>
        </w:rPr>
        <w:sym w:font="Symbol" w:char="F0B3"/>
      </w:r>
      <w:r w:rsidRPr="00DC2BA7">
        <w:rPr>
          <w:lang w:val="sv-SE"/>
        </w:rPr>
        <w:t>500 mikrogram flutikason) och långverkande beta-agonist.</w:t>
      </w:r>
    </w:p>
    <w:p w14:paraId="5CF2110A" w14:textId="77777777" w:rsidR="00BC07F9" w:rsidRPr="00DC2BA7" w:rsidRDefault="00BC07F9" w:rsidP="00B057AB">
      <w:pPr>
        <w:widowControl w:val="0"/>
        <w:tabs>
          <w:tab w:val="clear" w:pos="567"/>
        </w:tabs>
        <w:spacing w:line="240" w:lineRule="auto"/>
        <w:rPr>
          <w:lang w:val="sv-SE"/>
        </w:rPr>
      </w:pPr>
    </w:p>
    <w:p w14:paraId="4D848CB1" w14:textId="77777777" w:rsidR="00BC07F9" w:rsidRPr="00DC2BA7" w:rsidRDefault="00B60735" w:rsidP="00B057AB">
      <w:pPr>
        <w:widowControl w:val="0"/>
        <w:tabs>
          <w:tab w:val="clear" w:pos="567"/>
        </w:tabs>
        <w:spacing w:line="240" w:lineRule="auto"/>
        <w:rPr>
          <w:lang w:val="sv-SE"/>
        </w:rPr>
      </w:pPr>
      <w:r w:rsidRPr="00DC2BA7">
        <w:rPr>
          <w:lang w:val="sv-SE"/>
        </w:rPr>
        <w:t>En kliniskt signifikant exacerbation definierades som en försämring av astmasymtom som, enligt prövarens bedömning, krävde en fördubbling av utgångsdosen av inhalationssteroid under minst 3 dagar och/eller tillägg av systemiska kortikosteroider (oralt eller intravenöst) under minst 3 dagar.</w:t>
      </w:r>
    </w:p>
    <w:p w14:paraId="711636E4" w14:textId="77777777" w:rsidR="00BC07F9" w:rsidRPr="00DC2BA7" w:rsidRDefault="00BC07F9" w:rsidP="00B057AB">
      <w:pPr>
        <w:widowControl w:val="0"/>
        <w:tabs>
          <w:tab w:val="clear" w:pos="567"/>
        </w:tabs>
        <w:spacing w:line="240" w:lineRule="auto"/>
        <w:rPr>
          <w:lang w:val="sv-SE"/>
        </w:rPr>
      </w:pPr>
    </w:p>
    <w:p w14:paraId="7C44CBCD" w14:textId="77777777" w:rsidR="00BC07F9" w:rsidRPr="00DC2BA7" w:rsidRDefault="00B60735" w:rsidP="00B057AB">
      <w:pPr>
        <w:widowControl w:val="0"/>
        <w:tabs>
          <w:tab w:val="clear" w:pos="567"/>
        </w:tabs>
        <w:spacing w:line="240" w:lineRule="auto"/>
        <w:rPr>
          <w:lang w:val="sv-SE"/>
        </w:rPr>
      </w:pPr>
      <w:r w:rsidRPr="00DC2BA7">
        <w:rPr>
          <w:lang w:val="sv-SE"/>
        </w:rPr>
        <w:t>I den specifika subgrupp av patienter med inhalationssteroid i hög dos hade gruppen som fick omalizumab en statistiskt signifikant lägre frekvens av kliniskt signifikanta astmaexacerbationer jämfört med placebogruppen. Vid 24 veckor motsvarade skillnaden i frekvens mellan behandlingsgrupperna en minskning med 34 % (frekvenskvot 0,662, p=0,047) för patienterna med omalizumab jämfört med placebo. I den andra dubbelblinda behandlingsperioden på 28-veckor var skillnaden i frekvens mellan behandlingsgrupperna en minskning med 63 % (frekvenskvot 0,37, p&lt;0,001) för patienterna med omalizumab jämfört med placebo.</w:t>
      </w:r>
    </w:p>
    <w:p w14:paraId="764B64CA" w14:textId="77777777" w:rsidR="00BC07F9" w:rsidRPr="00DC2BA7" w:rsidRDefault="00BC07F9" w:rsidP="00B057AB">
      <w:pPr>
        <w:widowControl w:val="0"/>
        <w:tabs>
          <w:tab w:val="clear" w:pos="567"/>
        </w:tabs>
        <w:spacing w:line="240" w:lineRule="auto"/>
        <w:rPr>
          <w:lang w:val="sv-SE"/>
        </w:rPr>
      </w:pPr>
    </w:p>
    <w:p w14:paraId="45669A2F" w14:textId="77777777" w:rsidR="00BC07F9" w:rsidRPr="00DC2BA7" w:rsidRDefault="00B60735" w:rsidP="00B057AB">
      <w:pPr>
        <w:widowControl w:val="0"/>
        <w:tabs>
          <w:tab w:val="clear" w:pos="567"/>
        </w:tabs>
        <w:spacing w:line="240" w:lineRule="auto"/>
        <w:rPr>
          <w:lang w:val="sv-SE"/>
        </w:rPr>
      </w:pPr>
      <w:r w:rsidRPr="00DC2BA7">
        <w:rPr>
          <w:lang w:val="sv-SE"/>
        </w:rPr>
        <w:t>Under den 52 veckor dubbelblinda behandlingsperioden (som inkluderade en 24 veckorsperiod med fast steroiddos och en 28 veckorsperiod med justering av steroiddosen) motsvarade skillnaden i frekvens mellan behandlingsgrupperna en relativ minskning i exacerbationer med 50 % (frekvenskvot 0,504, p&lt;0,001) för patienterna med omalizumab.</w:t>
      </w:r>
    </w:p>
    <w:p w14:paraId="0C35E035" w14:textId="77777777" w:rsidR="00BC07F9" w:rsidRPr="00DC2BA7" w:rsidRDefault="00BC07F9" w:rsidP="00B057AB">
      <w:pPr>
        <w:widowControl w:val="0"/>
        <w:tabs>
          <w:tab w:val="clear" w:pos="567"/>
        </w:tabs>
        <w:spacing w:line="240" w:lineRule="auto"/>
        <w:rPr>
          <w:lang w:val="sv-SE"/>
        </w:rPr>
      </w:pPr>
    </w:p>
    <w:p w14:paraId="09E710A6" w14:textId="77777777" w:rsidR="00BC07F9" w:rsidRPr="00DC2BA7" w:rsidRDefault="00B60735" w:rsidP="00B057AB">
      <w:pPr>
        <w:widowControl w:val="0"/>
        <w:tabs>
          <w:tab w:val="clear" w:pos="567"/>
        </w:tabs>
        <w:spacing w:line="240" w:lineRule="auto"/>
        <w:rPr>
          <w:lang w:val="sv-SE"/>
        </w:rPr>
      </w:pPr>
      <w:r w:rsidRPr="00DC2BA7">
        <w:rPr>
          <w:lang w:val="sv-SE"/>
        </w:rPr>
        <w:t>Omalizumabgruppen uppvisade en större minskning av akut medicinering med beta-agonist jämfört med placebogruppen i slutet av den 52 veckor långa behandlingsperioden, men skillnaden mellan behandlingsgrupperna var inte statistiskt signifikant. I den sammantagna utvärderingen av behandlingseffekten i slutet av den 52 veckor långa dubbelblinda behandlingsperioden i subgruppen svåra patienter med inhalationssteroider i hög dos och långverkande beta-agonister, var andelen patienter vars behandlingseffekt klassats som ”utmärkt” högre, och andelen med ”måttlig” eller ”dålig” behandlingseffekt lägre, i omalizumabgruppen jämfört med placebogruppen. Denna skillnad mellan grupperna var statistiskt signifikant (p&lt;0,001), medan det inte förelåg någon skillnad mellan omalizumab- och placebogrupperna avseende patienternas subjektiva bedömning av livskvaliteten.</w:t>
      </w:r>
    </w:p>
    <w:p w14:paraId="0076570C" w14:textId="77777777" w:rsidR="00211600" w:rsidRPr="00DC2BA7" w:rsidRDefault="00211600" w:rsidP="00B057AB">
      <w:pPr>
        <w:widowControl w:val="0"/>
        <w:tabs>
          <w:tab w:val="clear" w:pos="567"/>
        </w:tabs>
        <w:spacing w:line="240" w:lineRule="auto"/>
        <w:rPr>
          <w:lang w:val="sv-SE"/>
        </w:rPr>
      </w:pPr>
    </w:p>
    <w:p w14:paraId="56F61750" w14:textId="77777777" w:rsidR="00211600" w:rsidRPr="00DC2BA7" w:rsidRDefault="00B60735" w:rsidP="00B057AB">
      <w:pPr>
        <w:keepNext/>
        <w:widowControl w:val="0"/>
        <w:tabs>
          <w:tab w:val="clear" w:pos="567"/>
        </w:tabs>
        <w:spacing w:line="240" w:lineRule="auto"/>
        <w:rPr>
          <w:i/>
          <w:u w:val="single"/>
          <w:lang w:val="sv-SE"/>
        </w:rPr>
      </w:pPr>
      <w:r w:rsidRPr="00DC2BA7">
        <w:rPr>
          <w:i/>
          <w:u w:val="single"/>
          <w:lang w:val="sv-SE"/>
        </w:rPr>
        <w:t>Kronisk rinosinuit med näspolyper</w:t>
      </w:r>
    </w:p>
    <w:p w14:paraId="39E93B7F" w14:textId="23C7990C" w:rsidR="00211600" w:rsidRPr="00DC2BA7" w:rsidRDefault="00B60735" w:rsidP="00B057AB">
      <w:pPr>
        <w:widowControl w:val="0"/>
        <w:tabs>
          <w:tab w:val="clear" w:pos="567"/>
        </w:tabs>
        <w:spacing w:line="240" w:lineRule="auto"/>
        <w:rPr>
          <w:i/>
          <w:u w:val="single"/>
          <w:lang w:val="sv-SE"/>
        </w:rPr>
      </w:pPr>
      <w:r w:rsidRPr="00DC2BA7">
        <w:rPr>
          <w:lang w:val="sv-SE"/>
        </w:rPr>
        <w:t xml:space="preserve">Säkerheten och effekten av </w:t>
      </w:r>
      <w:r w:rsidR="00052F6E">
        <w:rPr>
          <w:lang w:val="sv-SE"/>
        </w:rPr>
        <w:t>omalizumab</w:t>
      </w:r>
      <w:r w:rsidRPr="00DC2BA7">
        <w:rPr>
          <w:lang w:val="sv-SE"/>
        </w:rPr>
        <w:t xml:space="preserve"> utvärderades i två randomiserade, dubbelblinda, placebokontrollerade studier hos patienter med kronisk rinosinuit med näspolyper (tabell 7). Patienter fick </w:t>
      </w:r>
      <w:r w:rsidR="00052F6E">
        <w:rPr>
          <w:lang w:val="sv-SE"/>
        </w:rPr>
        <w:t>omalizumab</w:t>
      </w:r>
      <w:r w:rsidRPr="00DC2BA7">
        <w:rPr>
          <w:lang w:val="sv-SE"/>
        </w:rPr>
        <w:t xml:space="preserve"> eller placebo subkutant varannan eller 4:e vecka (se avsnitt 4.2). Samtliga patienter fick bakgrundsbehandling med intranasal mometason under hela studien. Tidigare sino-nasal kirurgi eller tidigare systemisk kortikosteroidanvändning krävdes inte för att inkluderas i studierna. Patienterna fick </w:t>
      </w:r>
      <w:r w:rsidR="00052F6E">
        <w:rPr>
          <w:lang w:val="sv-SE"/>
        </w:rPr>
        <w:t>omalizumab</w:t>
      </w:r>
      <w:r w:rsidRPr="00DC2BA7">
        <w:rPr>
          <w:lang w:val="sv-SE"/>
        </w:rPr>
        <w:t xml:space="preserve"> eller placebo i 24 veckor följt av en 4-veckors uppföljningsperiod. </w:t>
      </w:r>
      <w:r w:rsidRPr="00DC2BA7">
        <w:rPr>
          <w:lang w:val="sv-SE"/>
        </w:rPr>
        <w:lastRenderedPageBreak/>
        <w:t>Demografi och karaktäristika vid utgångsvärdet, inklusive allergiska komorbiditeter, beskrivs i tabell 6.</w:t>
      </w:r>
    </w:p>
    <w:p w14:paraId="439C3780" w14:textId="77777777" w:rsidR="00211600" w:rsidRPr="00DC2BA7" w:rsidRDefault="00211600" w:rsidP="00B057AB">
      <w:pPr>
        <w:widowControl w:val="0"/>
        <w:tabs>
          <w:tab w:val="clear" w:pos="567"/>
        </w:tabs>
        <w:spacing w:line="240" w:lineRule="auto"/>
        <w:rPr>
          <w:lang w:val="sv-SE"/>
        </w:rPr>
      </w:pPr>
    </w:p>
    <w:p w14:paraId="5B0A0476" w14:textId="77777777" w:rsidR="00211600" w:rsidRPr="00DC2BA7" w:rsidRDefault="00B60735" w:rsidP="00B057AB">
      <w:pPr>
        <w:keepNext/>
        <w:tabs>
          <w:tab w:val="clear" w:pos="567"/>
        </w:tabs>
        <w:spacing w:line="240" w:lineRule="auto"/>
        <w:rPr>
          <w:lang w:val="sv-SE"/>
        </w:rPr>
      </w:pPr>
      <w:r w:rsidRPr="00DC2BA7">
        <w:rPr>
          <w:b/>
          <w:color w:val="000000"/>
          <w:lang w:val="sv-SE"/>
        </w:rPr>
        <w:t>Tabell 6</w:t>
      </w:r>
      <w:r w:rsidRPr="00DC2BA7">
        <w:rPr>
          <w:b/>
          <w:lang w:val="sv-SE"/>
        </w:rPr>
        <w:tab/>
      </w:r>
      <w:r w:rsidRPr="00DC2BA7">
        <w:rPr>
          <w:b/>
          <w:color w:val="000000"/>
          <w:lang w:val="sv-SE"/>
        </w:rPr>
        <w:t>Demografi och karaktäristika vid studiestart från studier på näspolyper</w:t>
      </w:r>
    </w:p>
    <w:p w14:paraId="2A5A1057" w14:textId="77777777" w:rsidR="00211600" w:rsidRPr="00DC2BA7" w:rsidRDefault="00211600" w:rsidP="00B057AB">
      <w:pPr>
        <w:keepNext/>
        <w:tabs>
          <w:tab w:val="clear" w:pos="567"/>
        </w:tabs>
        <w:spacing w:line="240" w:lineRule="auto"/>
        <w:rPr>
          <w:lang w:val="sv-S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96"/>
        <w:gridCol w:w="2997"/>
        <w:gridCol w:w="2997"/>
      </w:tblGrid>
      <w:tr w:rsidR="00211724" w14:paraId="45C2422C" w14:textId="77777777" w:rsidTr="00DC4361">
        <w:trPr>
          <w:cantSplit/>
        </w:trPr>
        <w:tc>
          <w:tcPr>
            <w:tcW w:w="2996" w:type="dxa"/>
            <w:shd w:val="clear" w:color="auto" w:fill="auto"/>
          </w:tcPr>
          <w:p w14:paraId="5C319B8A" w14:textId="77777777" w:rsidR="00211600" w:rsidRPr="00DC2BA7" w:rsidRDefault="00B60735" w:rsidP="00B057AB">
            <w:pPr>
              <w:pStyle w:val="Paragraph"/>
              <w:keepNext/>
              <w:rPr>
                <w:b/>
                <w:sz w:val="22"/>
                <w:szCs w:val="22"/>
              </w:rPr>
            </w:pPr>
            <w:r w:rsidRPr="00DC2BA7">
              <w:rPr>
                <w:b/>
                <w:sz w:val="22"/>
                <w:szCs w:val="22"/>
              </w:rPr>
              <w:t>Parametrar</w:t>
            </w:r>
          </w:p>
        </w:tc>
        <w:tc>
          <w:tcPr>
            <w:tcW w:w="2997" w:type="dxa"/>
            <w:shd w:val="clear" w:color="auto" w:fill="auto"/>
          </w:tcPr>
          <w:p w14:paraId="7628F756" w14:textId="77777777" w:rsidR="00211600" w:rsidRPr="00DC2BA7" w:rsidRDefault="00B60735" w:rsidP="00B057AB">
            <w:pPr>
              <w:pStyle w:val="Paragraph"/>
              <w:keepNext/>
              <w:jc w:val="center"/>
              <w:rPr>
                <w:b/>
                <w:sz w:val="22"/>
                <w:szCs w:val="22"/>
              </w:rPr>
            </w:pPr>
            <w:r w:rsidRPr="00DC2BA7">
              <w:rPr>
                <w:b/>
                <w:sz w:val="22"/>
                <w:szCs w:val="22"/>
              </w:rPr>
              <w:t>Näspolyper studie 1</w:t>
            </w:r>
          </w:p>
          <w:p w14:paraId="1CA5A843" w14:textId="77777777" w:rsidR="00211600" w:rsidRPr="00DC2BA7" w:rsidRDefault="00B60735" w:rsidP="00B057AB">
            <w:pPr>
              <w:pStyle w:val="Paragraph"/>
              <w:keepNext/>
              <w:jc w:val="center"/>
              <w:rPr>
                <w:b/>
                <w:sz w:val="22"/>
                <w:szCs w:val="22"/>
              </w:rPr>
            </w:pPr>
            <w:r w:rsidRPr="00DC2BA7">
              <w:rPr>
                <w:b/>
                <w:sz w:val="22"/>
                <w:szCs w:val="22"/>
              </w:rPr>
              <w:t>N=138</w:t>
            </w:r>
          </w:p>
        </w:tc>
        <w:tc>
          <w:tcPr>
            <w:tcW w:w="2997" w:type="dxa"/>
            <w:shd w:val="clear" w:color="auto" w:fill="auto"/>
          </w:tcPr>
          <w:p w14:paraId="1A34DC4C" w14:textId="77777777" w:rsidR="00211600" w:rsidRPr="00DC2BA7" w:rsidRDefault="00B60735" w:rsidP="00B057AB">
            <w:pPr>
              <w:pStyle w:val="Paragraph"/>
              <w:keepNext/>
              <w:jc w:val="center"/>
              <w:rPr>
                <w:b/>
                <w:sz w:val="22"/>
                <w:szCs w:val="22"/>
              </w:rPr>
            </w:pPr>
            <w:r w:rsidRPr="00DC2BA7">
              <w:rPr>
                <w:b/>
                <w:sz w:val="22"/>
                <w:szCs w:val="22"/>
              </w:rPr>
              <w:t>Näspolyper studie 2</w:t>
            </w:r>
          </w:p>
          <w:p w14:paraId="78F40DCC" w14:textId="77777777" w:rsidR="00211600" w:rsidRPr="00DC2BA7" w:rsidRDefault="00B60735" w:rsidP="00B057AB">
            <w:pPr>
              <w:pStyle w:val="Paragraph"/>
              <w:keepNext/>
              <w:jc w:val="center"/>
              <w:rPr>
                <w:b/>
                <w:sz w:val="22"/>
                <w:szCs w:val="22"/>
              </w:rPr>
            </w:pPr>
            <w:r w:rsidRPr="00DC2BA7">
              <w:rPr>
                <w:b/>
                <w:sz w:val="22"/>
                <w:szCs w:val="22"/>
              </w:rPr>
              <w:t>N=127</w:t>
            </w:r>
          </w:p>
        </w:tc>
      </w:tr>
      <w:tr w:rsidR="00211724" w14:paraId="2CE6A832" w14:textId="77777777" w:rsidTr="00DC4361">
        <w:trPr>
          <w:cantSplit/>
        </w:trPr>
        <w:tc>
          <w:tcPr>
            <w:tcW w:w="2996" w:type="dxa"/>
            <w:shd w:val="clear" w:color="auto" w:fill="auto"/>
          </w:tcPr>
          <w:p w14:paraId="48715D96" w14:textId="77777777" w:rsidR="00211600" w:rsidRPr="00DC2BA7" w:rsidRDefault="00B60735" w:rsidP="00B057AB">
            <w:pPr>
              <w:pStyle w:val="Paragraph"/>
              <w:keepNext/>
              <w:rPr>
                <w:sz w:val="22"/>
                <w:szCs w:val="22"/>
              </w:rPr>
            </w:pPr>
            <w:r w:rsidRPr="00DC2BA7">
              <w:rPr>
                <w:sz w:val="22"/>
                <w:szCs w:val="22"/>
              </w:rPr>
              <w:t>Medelålder (år) (SD)</w:t>
            </w:r>
          </w:p>
        </w:tc>
        <w:tc>
          <w:tcPr>
            <w:tcW w:w="2997" w:type="dxa"/>
            <w:shd w:val="clear" w:color="auto" w:fill="auto"/>
          </w:tcPr>
          <w:p w14:paraId="402027E5" w14:textId="77777777" w:rsidR="00211600" w:rsidRPr="00DC2BA7" w:rsidRDefault="00B60735" w:rsidP="00B057AB">
            <w:pPr>
              <w:pStyle w:val="Paragraph"/>
              <w:keepNext/>
              <w:jc w:val="center"/>
              <w:rPr>
                <w:sz w:val="22"/>
                <w:szCs w:val="22"/>
              </w:rPr>
            </w:pPr>
            <w:r w:rsidRPr="00DC2BA7">
              <w:rPr>
                <w:sz w:val="22"/>
                <w:szCs w:val="22"/>
              </w:rPr>
              <w:t>51,0 (13,2)</w:t>
            </w:r>
          </w:p>
        </w:tc>
        <w:tc>
          <w:tcPr>
            <w:tcW w:w="2997" w:type="dxa"/>
            <w:shd w:val="clear" w:color="auto" w:fill="auto"/>
          </w:tcPr>
          <w:p w14:paraId="2CA76551" w14:textId="77777777" w:rsidR="00211600" w:rsidRPr="00DC2BA7" w:rsidRDefault="00B60735" w:rsidP="00B057AB">
            <w:pPr>
              <w:pStyle w:val="Paragraph"/>
              <w:keepNext/>
              <w:jc w:val="center"/>
              <w:rPr>
                <w:sz w:val="22"/>
                <w:szCs w:val="22"/>
              </w:rPr>
            </w:pPr>
            <w:r w:rsidRPr="00DC2BA7">
              <w:rPr>
                <w:sz w:val="22"/>
                <w:szCs w:val="22"/>
              </w:rPr>
              <w:t>50,1 (11,9)</w:t>
            </w:r>
          </w:p>
        </w:tc>
      </w:tr>
      <w:tr w:rsidR="00211724" w14:paraId="4A61CB53" w14:textId="77777777" w:rsidTr="00DC4361">
        <w:trPr>
          <w:cantSplit/>
        </w:trPr>
        <w:tc>
          <w:tcPr>
            <w:tcW w:w="2996" w:type="dxa"/>
            <w:shd w:val="clear" w:color="auto" w:fill="auto"/>
          </w:tcPr>
          <w:p w14:paraId="27CF62DA" w14:textId="77777777" w:rsidR="00211600" w:rsidRPr="00DC2BA7" w:rsidRDefault="00B60735" w:rsidP="00B057AB">
            <w:pPr>
              <w:pStyle w:val="Paragraph"/>
              <w:keepNext/>
              <w:rPr>
                <w:sz w:val="22"/>
                <w:szCs w:val="22"/>
              </w:rPr>
            </w:pPr>
            <w:r w:rsidRPr="00DC2BA7">
              <w:rPr>
                <w:sz w:val="22"/>
                <w:szCs w:val="22"/>
              </w:rPr>
              <w:t>% Män</w:t>
            </w:r>
          </w:p>
        </w:tc>
        <w:tc>
          <w:tcPr>
            <w:tcW w:w="2997" w:type="dxa"/>
            <w:shd w:val="clear" w:color="auto" w:fill="auto"/>
          </w:tcPr>
          <w:p w14:paraId="5A10131F" w14:textId="77777777" w:rsidR="00211600" w:rsidRPr="00DC2BA7" w:rsidRDefault="00B60735" w:rsidP="00B057AB">
            <w:pPr>
              <w:pStyle w:val="Paragraph"/>
              <w:keepNext/>
              <w:jc w:val="center"/>
              <w:rPr>
                <w:sz w:val="22"/>
                <w:szCs w:val="22"/>
              </w:rPr>
            </w:pPr>
            <w:r w:rsidRPr="00DC2BA7">
              <w:rPr>
                <w:sz w:val="22"/>
                <w:szCs w:val="22"/>
              </w:rPr>
              <w:t>63,8</w:t>
            </w:r>
          </w:p>
        </w:tc>
        <w:tc>
          <w:tcPr>
            <w:tcW w:w="2997" w:type="dxa"/>
            <w:shd w:val="clear" w:color="auto" w:fill="auto"/>
          </w:tcPr>
          <w:p w14:paraId="35BA6281" w14:textId="77777777" w:rsidR="00211600" w:rsidRPr="00DC2BA7" w:rsidRDefault="00B60735" w:rsidP="00B057AB">
            <w:pPr>
              <w:pStyle w:val="Paragraph"/>
              <w:keepNext/>
              <w:jc w:val="center"/>
              <w:rPr>
                <w:sz w:val="22"/>
                <w:szCs w:val="22"/>
              </w:rPr>
            </w:pPr>
            <w:r w:rsidRPr="00DC2BA7">
              <w:rPr>
                <w:sz w:val="22"/>
                <w:szCs w:val="22"/>
              </w:rPr>
              <w:t>65,4</w:t>
            </w:r>
          </w:p>
        </w:tc>
      </w:tr>
      <w:tr w:rsidR="00211724" w14:paraId="6A670790" w14:textId="77777777" w:rsidTr="00DC4361">
        <w:trPr>
          <w:cantSplit/>
        </w:trPr>
        <w:tc>
          <w:tcPr>
            <w:tcW w:w="2996" w:type="dxa"/>
            <w:shd w:val="clear" w:color="auto" w:fill="auto"/>
          </w:tcPr>
          <w:p w14:paraId="24C20E8A" w14:textId="77777777" w:rsidR="00211600" w:rsidRPr="00DC2BA7" w:rsidRDefault="00B60735" w:rsidP="00B057AB">
            <w:pPr>
              <w:pStyle w:val="Paragraph"/>
              <w:keepNext/>
              <w:rPr>
                <w:sz w:val="22"/>
                <w:szCs w:val="22"/>
                <w:lang w:val="sv-SE"/>
              </w:rPr>
            </w:pPr>
            <w:r w:rsidRPr="00DC2BA7">
              <w:rPr>
                <w:sz w:val="22"/>
                <w:szCs w:val="22"/>
                <w:lang w:val="sv-SE"/>
              </w:rPr>
              <w:t>Patienter som använt systemisk kortikosteroid under senaste året (%)</w:t>
            </w:r>
          </w:p>
        </w:tc>
        <w:tc>
          <w:tcPr>
            <w:tcW w:w="2997" w:type="dxa"/>
            <w:shd w:val="clear" w:color="auto" w:fill="auto"/>
          </w:tcPr>
          <w:p w14:paraId="43B48060" w14:textId="77777777" w:rsidR="00211600" w:rsidRPr="00DC2BA7" w:rsidRDefault="00B60735" w:rsidP="00B057AB">
            <w:pPr>
              <w:pStyle w:val="Paragraph"/>
              <w:keepNext/>
              <w:jc w:val="center"/>
              <w:rPr>
                <w:sz w:val="22"/>
                <w:szCs w:val="22"/>
              </w:rPr>
            </w:pPr>
            <w:r w:rsidRPr="00DC2BA7">
              <w:rPr>
                <w:sz w:val="22"/>
                <w:szCs w:val="22"/>
              </w:rPr>
              <w:t>18,8</w:t>
            </w:r>
          </w:p>
        </w:tc>
        <w:tc>
          <w:tcPr>
            <w:tcW w:w="2997" w:type="dxa"/>
            <w:shd w:val="clear" w:color="auto" w:fill="auto"/>
          </w:tcPr>
          <w:p w14:paraId="7EADBE36" w14:textId="77777777" w:rsidR="00211600" w:rsidRPr="00DC2BA7" w:rsidRDefault="00B60735" w:rsidP="00B057AB">
            <w:pPr>
              <w:pStyle w:val="Paragraph"/>
              <w:keepNext/>
              <w:jc w:val="center"/>
              <w:rPr>
                <w:sz w:val="22"/>
                <w:szCs w:val="22"/>
              </w:rPr>
            </w:pPr>
            <w:r w:rsidRPr="00DC2BA7">
              <w:rPr>
                <w:sz w:val="22"/>
                <w:szCs w:val="22"/>
              </w:rPr>
              <w:t>26,0</w:t>
            </w:r>
          </w:p>
        </w:tc>
      </w:tr>
      <w:tr w:rsidR="00211724" w14:paraId="24C1E909" w14:textId="77777777" w:rsidTr="00DC4361">
        <w:trPr>
          <w:cantSplit/>
        </w:trPr>
        <w:tc>
          <w:tcPr>
            <w:tcW w:w="2996" w:type="dxa"/>
            <w:shd w:val="clear" w:color="auto" w:fill="auto"/>
          </w:tcPr>
          <w:p w14:paraId="0D9A1986" w14:textId="77777777" w:rsidR="00211600" w:rsidRPr="00DC2BA7" w:rsidRDefault="00B60735" w:rsidP="00B057AB">
            <w:pPr>
              <w:pStyle w:val="Paragraph"/>
              <w:keepNext/>
              <w:rPr>
                <w:sz w:val="22"/>
                <w:szCs w:val="22"/>
                <w:lang w:val="sv-SE"/>
              </w:rPr>
            </w:pPr>
            <w:r w:rsidRPr="00DC2BA7">
              <w:rPr>
                <w:sz w:val="22"/>
                <w:szCs w:val="22"/>
                <w:lang w:val="sv-SE"/>
              </w:rPr>
              <w:t>Medelpoäng bilateral endoskopisk nasal polyp score (NPS) (SD), mellan 0-8</w:t>
            </w:r>
          </w:p>
        </w:tc>
        <w:tc>
          <w:tcPr>
            <w:tcW w:w="2997" w:type="dxa"/>
            <w:shd w:val="clear" w:color="auto" w:fill="auto"/>
          </w:tcPr>
          <w:p w14:paraId="6BD1E6F8" w14:textId="77777777" w:rsidR="00211600" w:rsidRPr="00DC2BA7" w:rsidRDefault="00B60735" w:rsidP="00B057AB">
            <w:pPr>
              <w:pStyle w:val="Paragraph"/>
              <w:keepNext/>
              <w:jc w:val="center"/>
              <w:rPr>
                <w:sz w:val="22"/>
                <w:szCs w:val="22"/>
              </w:rPr>
            </w:pPr>
            <w:r w:rsidRPr="00DC2BA7">
              <w:rPr>
                <w:sz w:val="22"/>
                <w:szCs w:val="22"/>
              </w:rPr>
              <w:t>6,2 (1,0)</w:t>
            </w:r>
          </w:p>
        </w:tc>
        <w:tc>
          <w:tcPr>
            <w:tcW w:w="2997" w:type="dxa"/>
            <w:shd w:val="clear" w:color="auto" w:fill="auto"/>
          </w:tcPr>
          <w:p w14:paraId="6E96A842" w14:textId="77777777" w:rsidR="00211600" w:rsidRPr="00DC2BA7" w:rsidRDefault="00B60735" w:rsidP="00B057AB">
            <w:pPr>
              <w:pStyle w:val="Paragraph"/>
              <w:keepNext/>
              <w:jc w:val="center"/>
              <w:rPr>
                <w:sz w:val="22"/>
                <w:szCs w:val="22"/>
              </w:rPr>
            </w:pPr>
            <w:r w:rsidRPr="00DC2BA7">
              <w:rPr>
                <w:sz w:val="22"/>
                <w:szCs w:val="22"/>
              </w:rPr>
              <w:t>6,3 (0,9)</w:t>
            </w:r>
          </w:p>
        </w:tc>
      </w:tr>
      <w:tr w:rsidR="00211724" w14:paraId="02559CF6" w14:textId="77777777" w:rsidTr="00DC4361">
        <w:trPr>
          <w:cantSplit/>
        </w:trPr>
        <w:tc>
          <w:tcPr>
            <w:tcW w:w="2996" w:type="dxa"/>
            <w:shd w:val="clear" w:color="auto" w:fill="auto"/>
          </w:tcPr>
          <w:p w14:paraId="3E15B7E4" w14:textId="77777777" w:rsidR="00211600" w:rsidRPr="00DC2BA7" w:rsidRDefault="00B60735" w:rsidP="00B057AB">
            <w:pPr>
              <w:pStyle w:val="Paragraph"/>
              <w:keepNext/>
              <w:rPr>
                <w:sz w:val="22"/>
                <w:szCs w:val="22"/>
                <w:lang w:val="sv-SE"/>
              </w:rPr>
            </w:pPr>
            <w:r w:rsidRPr="00DC2BA7">
              <w:rPr>
                <w:sz w:val="22"/>
                <w:szCs w:val="22"/>
                <w:lang w:val="sv-SE"/>
              </w:rPr>
              <w:t>Medelpoäng nasal congestion score (NCP) (SD), mellan 0-3</w:t>
            </w:r>
          </w:p>
        </w:tc>
        <w:tc>
          <w:tcPr>
            <w:tcW w:w="2997" w:type="dxa"/>
            <w:shd w:val="clear" w:color="auto" w:fill="auto"/>
          </w:tcPr>
          <w:p w14:paraId="623C7374" w14:textId="77777777" w:rsidR="00211600" w:rsidRPr="00DC2BA7" w:rsidRDefault="00B60735" w:rsidP="00B057AB">
            <w:pPr>
              <w:pStyle w:val="Paragraph"/>
              <w:keepNext/>
              <w:jc w:val="center"/>
              <w:rPr>
                <w:sz w:val="22"/>
                <w:szCs w:val="22"/>
              </w:rPr>
            </w:pPr>
            <w:r w:rsidRPr="00DC2BA7">
              <w:rPr>
                <w:sz w:val="22"/>
                <w:szCs w:val="22"/>
              </w:rPr>
              <w:t>2,4 (0,6)</w:t>
            </w:r>
          </w:p>
        </w:tc>
        <w:tc>
          <w:tcPr>
            <w:tcW w:w="2997" w:type="dxa"/>
            <w:shd w:val="clear" w:color="auto" w:fill="auto"/>
          </w:tcPr>
          <w:p w14:paraId="442609E0" w14:textId="77777777" w:rsidR="00211600" w:rsidRPr="00DC2BA7" w:rsidRDefault="00B60735" w:rsidP="00B057AB">
            <w:pPr>
              <w:pStyle w:val="Paragraph"/>
              <w:keepNext/>
              <w:jc w:val="center"/>
              <w:rPr>
                <w:sz w:val="22"/>
                <w:szCs w:val="22"/>
              </w:rPr>
            </w:pPr>
            <w:r w:rsidRPr="00DC2BA7">
              <w:rPr>
                <w:sz w:val="22"/>
                <w:szCs w:val="22"/>
              </w:rPr>
              <w:t>2,3 (0,7)</w:t>
            </w:r>
          </w:p>
        </w:tc>
      </w:tr>
      <w:tr w:rsidR="00211724" w14:paraId="28898F11" w14:textId="77777777" w:rsidTr="00DC4361">
        <w:trPr>
          <w:cantSplit/>
        </w:trPr>
        <w:tc>
          <w:tcPr>
            <w:tcW w:w="2996" w:type="dxa"/>
            <w:shd w:val="clear" w:color="auto" w:fill="auto"/>
          </w:tcPr>
          <w:p w14:paraId="297340E4" w14:textId="77777777" w:rsidR="00211600" w:rsidRPr="00DC2BA7" w:rsidRDefault="00B60735" w:rsidP="00B057AB">
            <w:pPr>
              <w:pStyle w:val="Paragraph"/>
              <w:keepNext/>
              <w:rPr>
                <w:sz w:val="22"/>
                <w:szCs w:val="22"/>
                <w:lang w:val="sv-SE"/>
              </w:rPr>
            </w:pPr>
            <w:r w:rsidRPr="00DC2BA7">
              <w:rPr>
                <w:sz w:val="22"/>
                <w:szCs w:val="22"/>
                <w:lang w:val="sv-SE"/>
              </w:rPr>
              <w:t>Medelpoäng luktsinne (SD), mellan 0-3</w:t>
            </w:r>
          </w:p>
        </w:tc>
        <w:tc>
          <w:tcPr>
            <w:tcW w:w="2997" w:type="dxa"/>
            <w:shd w:val="clear" w:color="auto" w:fill="auto"/>
          </w:tcPr>
          <w:p w14:paraId="458D3529" w14:textId="77777777" w:rsidR="00211600" w:rsidRPr="00DC2BA7" w:rsidRDefault="00B60735" w:rsidP="00B057AB">
            <w:pPr>
              <w:pStyle w:val="Paragraph"/>
              <w:keepNext/>
              <w:jc w:val="center"/>
              <w:rPr>
                <w:sz w:val="22"/>
                <w:szCs w:val="22"/>
              </w:rPr>
            </w:pPr>
            <w:r w:rsidRPr="00DC2BA7">
              <w:rPr>
                <w:sz w:val="22"/>
                <w:szCs w:val="22"/>
              </w:rPr>
              <w:t>2,7 (0,7)</w:t>
            </w:r>
          </w:p>
        </w:tc>
        <w:tc>
          <w:tcPr>
            <w:tcW w:w="2997" w:type="dxa"/>
            <w:shd w:val="clear" w:color="auto" w:fill="auto"/>
          </w:tcPr>
          <w:p w14:paraId="553D3791" w14:textId="77777777" w:rsidR="00211600" w:rsidRPr="00DC2BA7" w:rsidRDefault="00B60735" w:rsidP="00B057AB">
            <w:pPr>
              <w:pStyle w:val="Paragraph"/>
              <w:keepNext/>
              <w:jc w:val="center"/>
              <w:rPr>
                <w:sz w:val="22"/>
                <w:szCs w:val="22"/>
              </w:rPr>
            </w:pPr>
            <w:r w:rsidRPr="00DC2BA7">
              <w:rPr>
                <w:sz w:val="22"/>
                <w:szCs w:val="22"/>
              </w:rPr>
              <w:t>2,7 (0,7)</w:t>
            </w:r>
          </w:p>
        </w:tc>
      </w:tr>
      <w:tr w:rsidR="00211724" w14:paraId="7C1B893F" w14:textId="77777777" w:rsidTr="00DC4361">
        <w:trPr>
          <w:cantSplit/>
        </w:trPr>
        <w:tc>
          <w:tcPr>
            <w:tcW w:w="2996" w:type="dxa"/>
            <w:shd w:val="clear" w:color="auto" w:fill="auto"/>
          </w:tcPr>
          <w:p w14:paraId="40424D67" w14:textId="77777777" w:rsidR="00211600" w:rsidRPr="00DC2BA7" w:rsidRDefault="00B60735" w:rsidP="00B057AB">
            <w:pPr>
              <w:pStyle w:val="Paragraph"/>
              <w:keepNext/>
              <w:rPr>
                <w:sz w:val="22"/>
                <w:szCs w:val="22"/>
                <w:lang w:val="sv-SE"/>
              </w:rPr>
            </w:pPr>
            <w:r w:rsidRPr="00DC2BA7">
              <w:rPr>
                <w:sz w:val="22"/>
                <w:szCs w:val="22"/>
                <w:lang w:val="sv-SE"/>
              </w:rPr>
              <w:t>Medelpoäng SNOT-22 total (SD), mellan 0-110</w:t>
            </w:r>
          </w:p>
        </w:tc>
        <w:tc>
          <w:tcPr>
            <w:tcW w:w="2997" w:type="dxa"/>
            <w:shd w:val="clear" w:color="auto" w:fill="auto"/>
          </w:tcPr>
          <w:p w14:paraId="4AA0342C" w14:textId="77777777" w:rsidR="00211600" w:rsidRPr="00DC2BA7" w:rsidRDefault="00B60735" w:rsidP="00B057AB">
            <w:pPr>
              <w:pStyle w:val="Paragraph"/>
              <w:keepNext/>
              <w:jc w:val="center"/>
              <w:rPr>
                <w:sz w:val="22"/>
                <w:szCs w:val="22"/>
              </w:rPr>
            </w:pPr>
            <w:r w:rsidRPr="00DC2BA7">
              <w:rPr>
                <w:sz w:val="22"/>
                <w:szCs w:val="22"/>
              </w:rPr>
              <w:t>60,1 (17,7)</w:t>
            </w:r>
          </w:p>
        </w:tc>
        <w:tc>
          <w:tcPr>
            <w:tcW w:w="2997" w:type="dxa"/>
            <w:shd w:val="clear" w:color="auto" w:fill="auto"/>
          </w:tcPr>
          <w:p w14:paraId="7EFE47F5" w14:textId="77777777" w:rsidR="00211600" w:rsidRPr="00DC2BA7" w:rsidRDefault="00B60735" w:rsidP="00B057AB">
            <w:pPr>
              <w:pStyle w:val="Paragraph"/>
              <w:keepNext/>
              <w:jc w:val="center"/>
              <w:rPr>
                <w:sz w:val="22"/>
                <w:szCs w:val="22"/>
              </w:rPr>
            </w:pPr>
            <w:r w:rsidRPr="00DC2BA7">
              <w:rPr>
                <w:sz w:val="22"/>
                <w:szCs w:val="22"/>
              </w:rPr>
              <w:t>59,5 (19,3)</w:t>
            </w:r>
          </w:p>
        </w:tc>
      </w:tr>
      <w:tr w:rsidR="00211724" w14:paraId="3DEEBDBF" w14:textId="77777777" w:rsidTr="00DC4361">
        <w:trPr>
          <w:cantSplit/>
        </w:trPr>
        <w:tc>
          <w:tcPr>
            <w:tcW w:w="2996" w:type="dxa"/>
            <w:shd w:val="clear" w:color="auto" w:fill="auto"/>
          </w:tcPr>
          <w:p w14:paraId="476D30D8" w14:textId="77777777" w:rsidR="00211600" w:rsidRPr="00DC2BA7" w:rsidRDefault="00B60735" w:rsidP="00B057AB">
            <w:pPr>
              <w:pStyle w:val="Paragraph"/>
              <w:keepNext/>
              <w:rPr>
                <w:sz w:val="22"/>
                <w:szCs w:val="22"/>
                <w:lang w:val="sv-SE"/>
              </w:rPr>
            </w:pPr>
            <w:r w:rsidRPr="00DC2BA7">
              <w:rPr>
                <w:sz w:val="22"/>
                <w:szCs w:val="22"/>
                <w:lang w:val="sv-SE"/>
              </w:rPr>
              <w:t>Medeltal blodeosinofili (celler/µl), (SD)</w:t>
            </w:r>
          </w:p>
        </w:tc>
        <w:tc>
          <w:tcPr>
            <w:tcW w:w="2997" w:type="dxa"/>
            <w:shd w:val="clear" w:color="auto" w:fill="auto"/>
          </w:tcPr>
          <w:p w14:paraId="42F7AB28" w14:textId="77777777" w:rsidR="00211600" w:rsidRPr="00DC2BA7" w:rsidRDefault="00B60735" w:rsidP="00B057AB">
            <w:pPr>
              <w:pStyle w:val="Paragraph"/>
              <w:keepNext/>
              <w:jc w:val="center"/>
              <w:rPr>
                <w:sz w:val="22"/>
                <w:szCs w:val="22"/>
              </w:rPr>
            </w:pPr>
            <w:r w:rsidRPr="00DC2BA7">
              <w:rPr>
                <w:sz w:val="22"/>
                <w:szCs w:val="22"/>
              </w:rPr>
              <w:t>346,1 (284,1)</w:t>
            </w:r>
          </w:p>
        </w:tc>
        <w:tc>
          <w:tcPr>
            <w:tcW w:w="2997" w:type="dxa"/>
            <w:shd w:val="clear" w:color="auto" w:fill="auto"/>
          </w:tcPr>
          <w:p w14:paraId="326DEB75" w14:textId="77777777" w:rsidR="00211600" w:rsidRPr="00DC2BA7" w:rsidRDefault="00B60735" w:rsidP="00B057AB">
            <w:pPr>
              <w:pStyle w:val="Paragraph"/>
              <w:keepNext/>
              <w:jc w:val="center"/>
              <w:rPr>
                <w:sz w:val="22"/>
                <w:szCs w:val="22"/>
              </w:rPr>
            </w:pPr>
            <w:r w:rsidRPr="00DC2BA7">
              <w:rPr>
                <w:sz w:val="22"/>
                <w:szCs w:val="22"/>
              </w:rPr>
              <w:t>334,6 (187,6)</w:t>
            </w:r>
          </w:p>
        </w:tc>
      </w:tr>
      <w:tr w:rsidR="00211724" w14:paraId="18E22DD5" w14:textId="77777777" w:rsidTr="00DC4361">
        <w:trPr>
          <w:cantSplit/>
        </w:trPr>
        <w:tc>
          <w:tcPr>
            <w:tcW w:w="2996" w:type="dxa"/>
            <w:shd w:val="clear" w:color="auto" w:fill="auto"/>
          </w:tcPr>
          <w:p w14:paraId="0AF224DA" w14:textId="77777777" w:rsidR="00211600" w:rsidRPr="00DC2BA7" w:rsidRDefault="00B60735" w:rsidP="00B057AB">
            <w:pPr>
              <w:pStyle w:val="Paragraph"/>
              <w:keepNext/>
              <w:rPr>
                <w:sz w:val="22"/>
                <w:szCs w:val="22"/>
                <w:lang w:val="sv-SE"/>
              </w:rPr>
            </w:pPr>
            <w:r w:rsidRPr="00DC2BA7">
              <w:rPr>
                <w:sz w:val="22"/>
                <w:szCs w:val="22"/>
                <w:lang w:val="sv-SE"/>
              </w:rPr>
              <w:t>Medelvärde total IgE IU/ml, (SD)</w:t>
            </w:r>
          </w:p>
        </w:tc>
        <w:tc>
          <w:tcPr>
            <w:tcW w:w="2997" w:type="dxa"/>
            <w:shd w:val="clear" w:color="auto" w:fill="auto"/>
          </w:tcPr>
          <w:p w14:paraId="067C7838" w14:textId="77777777" w:rsidR="00211600" w:rsidRPr="00DC2BA7" w:rsidRDefault="00B60735" w:rsidP="00B057AB">
            <w:pPr>
              <w:pStyle w:val="Paragraph"/>
              <w:keepNext/>
              <w:jc w:val="center"/>
              <w:rPr>
                <w:sz w:val="22"/>
                <w:szCs w:val="22"/>
              </w:rPr>
            </w:pPr>
            <w:r w:rsidRPr="00DC2BA7">
              <w:rPr>
                <w:sz w:val="22"/>
                <w:szCs w:val="22"/>
              </w:rPr>
              <w:t>160,9 (139,6)</w:t>
            </w:r>
          </w:p>
        </w:tc>
        <w:tc>
          <w:tcPr>
            <w:tcW w:w="2997" w:type="dxa"/>
            <w:shd w:val="clear" w:color="auto" w:fill="auto"/>
          </w:tcPr>
          <w:p w14:paraId="701CB895" w14:textId="77777777" w:rsidR="00211600" w:rsidRPr="00DC2BA7" w:rsidRDefault="00B60735" w:rsidP="00B057AB">
            <w:pPr>
              <w:pStyle w:val="Paragraph"/>
              <w:keepNext/>
              <w:jc w:val="center"/>
              <w:rPr>
                <w:sz w:val="22"/>
                <w:szCs w:val="22"/>
              </w:rPr>
            </w:pPr>
            <w:r w:rsidRPr="00DC2BA7">
              <w:rPr>
                <w:sz w:val="22"/>
                <w:szCs w:val="22"/>
              </w:rPr>
              <w:t>190,2 (200,5)</w:t>
            </w:r>
          </w:p>
        </w:tc>
      </w:tr>
      <w:tr w:rsidR="00211724" w14:paraId="25CDD6AD" w14:textId="77777777" w:rsidTr="00DC4361">
        <w:trPr>
          <w:cantSplit/>
        </w:trPr>
        <w:tc>
          <w:tcPr>
            <w:tcW w:w="2996" w:type="dxa"/>
            <w:shd w:val="clear" w:color="auto" w:fill="auto"/>
          </w:tcPr>
          <w:p w14:paraId="3805080A" w14:textId="77777777" w:rsidR="00211600" w:rsidRPr="00DC2BA7" w:rsidRDefault="00B60735" w:rsidP="00B057AB">
            <w:pPr>
              <w:pStyle w:val="Paragraph"/>
              <w:keepNext/>
              <w:rPr>
                <w:sz w:val="22"/>
                <w:szCs w:val="22"/>
              </w:rPr>
            </w:pPr>
            <w:r w:rsidRPr="00DC2BA7">
              <w:rPr>
                <w:sz w:val="22"/>
                <w:szCs w:val="22"/>
              </w:rPr>
              <w:t>Astma (%)</w:t>
            </w:r>
          </w:p>
        </w:tc>
        <w:tc>
          <w:tcPr>
            <w:tcW w:w="2997" w:type="dxa"/>
            <w:shd w:val="clear" w:color="auto" w:fill="auto"/>
          </w:tcPr>
          <w:p w14:paraId="3412424C" w14:textId="77777777" w:rsidR="00211600" w:rsidRPr="00DC2BA7" w:rsidRDefault="00B60735" w:rsidP="00B057AB">
            <w:pPr>
              <w:pStyle w:val="Paragraph"/>
              <w:keepNext/>
              <w:jc w:val="center"/>
              <w:rPr>
                <w:sz w:val="22"/>
                <w:szCs w:val="22"/>
              </w:rPr>
            </w:pPr>
            <w:r w:rsidRPr="00DC2BA7">
              <w:rPr>
                <w:sz w:val="22"/>
                <w:szCs w:val="22"/>
              </w:rPr>
              <w:t>53,6</w:t>
            </w:r>
          </w:p>
        </w:tc>
        <w:tc>
          <w:tcPr>
            <w:tcW w:w="2997" w:type="dxa"/>
            <w:shd w:val="clear" w:color="auto" w:fill="auto"/>
          </w:tcPr>
          <w:p w14:paraId="3B862F35" w14:textId="77777777" w:rsidR="00211600" w:rsidRPr="00DC2BA7" w:rsidRDefault="00B60735" w:rsidP="00B057AB">
            <w:pPr>
              <w:pStyle w:val="Paragraph"/>
              <w:keepNext/>
              <w:jc w:val="center"/>
              <w:rPr>
                <w:sz w:val="22"/>
                <w:szCs w:val="22"/>
              </w:rPr>
            </w:pPr>
            <w:r w:rsidRPr="00DC2BA7">
              <w:rPr>
                <w:sz w:val="22"/>
                <w:szCs w:val="22"/>
              </w:rPr>
              <w:t>60,6</w:t>
            </w:r>
          </w:p>
        </w:tc>
      </w:tr>
      <w:tr w:rsidR="00211724" w14:paraId="508EFEC3" w14:textId="77777777" w:rsidTr="00DC4361">
        <w:trPr>
          <w:cantSplit/>
        </w:trPr>
        <w:tc>
          <w:tcPr>
            <w:tcW w:w="2996" w:type="dxa"/>
            <w:shd w:val="clear" w:color="auto" w:fill="auto"/>
          </w:tcPr>
          <w:p w14:paraId="64B17D31" w14:textId="77777777" w:rsidR="00211600" w:rsidRPr="00DC2BA7" w:rsidRDefault="00B60735" w:rsidP="00B057AB">
            <w:pPr>
              <w:pStyle w:val="Paragraph"/>
              <w:keepNext/>
              <w:ind w:left="284" w:hanging="284"/>
              <w:rPr>
                <w:sz w:val="22"/>
                <w:szCs w:val="22"/>
              </w:rPr>
            </w:pPr>
            <w:r w:rsidRPr="00DC2BA7">
              <w:rPr>
                <w:sz w:val="22"/>
                <w:szCs w:val="22"/>
              </w:rPr>
              <w:tab/>
              <w:t>Mild (%)</w:t>
            </w:r>
          </w:p>
        </w:tc>
        <w:tc>
          <w:tcPr>
            <w:tcW w:w="2997" w:type="dxa"/>
            <w:shd w:val="clear" w:color="auto" w:fill="auto"/>
          </w:tcPr>
          <w:p w14:paraId="081CB28C" w14:textId="77777777" w:rsidR="00211600" w:rsidRPr="00DC2BA7" w:rsidRDefault="00B60735" w:rsidP="00B057AB">
            <w:pPr>
              <w:pStyle w:val="Paragraph"/>
              <w:keepNext/>
              <w:jc w:val="center"/>
              <w:rPr>
                <w:sz w:val="22"/>
                <w:szCs w:val="22"/>
              </w:rPr>
            </w:pPr>
            <w:r w:rsidRPr="00DC2BA7">
              <w:rPr>
                <w:sz w:val="22"/>
                <w:szCs w:val="22"/>
              </w:rPr>
              <w:t>37,8</w:t>
            </w:r>
          </w:p>
        </w:tc>
        <w:tc>
          <w:tcPr>
            <w:tcW w:w="2997" w:type="dxa"/>
            <w:shd w:val="clear" w:color="auto" w:fill="auto"/>
          </w:tcPr>
          <w:p w14:paraId="4FFA4DFF" w14:textId="77777777" w:rsidR="00211600" w:rsidRPr="00DC2BA7" w:rsidRDefault="00B60735" w:rsidP="00B057AB">
            <w:pPr>
              <w:pStyle w:val="Paragraph"/>
              <w:keepNext/>
              <w:jc w:val="center"/>
              <w:rPr>
                <w:sz w:val="22"/>
                <w:szCs w:val="22"/>
              </w:rPr>
            </w:pPr>
            <w:r w:rsidRPr="00DC2BA7">
              <w:rPr>
                <w:sz w:val="22"/>
                <w:szCs w:val="22"/>
              </w:rPr>
              <w:t>32,5</w:t>
            </w:r>
          </w:p>
        </w:tc>
      </w:tr>
      <w:tr w:rsidR="00211724" w14:paraId="1A52D389" w14:textId="77777777" w:rsidTr="00DC4361">
        <w:trPr>
          <w:cantSplit/>
        </w:trPr>
        <w:tc>
          <w:tcPr>
            <w:tcW w:w="2996" w:type="dxa"/>
            <w:shd w:val="clear" w:color="auto" w:fill="auto"/>
          </w:tcPr>
          <w:p w14:paraId="18D0517D" w14:textId="77777777" w:rsidR="00211600" w:rsidRPr="00DC2BA7" w:rsidRDefault="00B60735" w:rsidP="00B057AB">
            <w:pPr>
              <w:pStyle w:val="Paragraph"/>
              <w:keepNext/>
              <w:ind w:left="284" w:hanging="284"/>
              <w:rPr>
                <w:sz w:val="22"/>
                <w:szCs w:val="22"/>
              </w:rPr>
            </w:pPr>
            <w:r w:rsidRPr="00DC2BA7">
              <w:rPr>
                <w:sz w:val="22"/>
                <w:szCs w:val="22"/>
              </w:rPr>
              <w:tab/>
              <w:t>Moderat (%)</w:t>
            </w:r>
          </w:p>
        </w:tc>
        <w:tc>
          <w:tcPr>
            <w:tcW w:w="2997" w:type="dxa"/>
            <w:shd w:val="clear" w:color="auto" w:fill="auto"/>
          </w:tcPr>
          <w:p w14:paraId="0AD2E94D" w14:textId="77777777" w:rsidR="00211600" w:rsidRPr="00DC2BA7" w:rsidRDefault="00B60735" w:rsidP="00B057AB">
            <w:pPr>
              <w:pStyle w:val="Paragraph"/>
              <w:keepNext/>
              <w:jc w:val="center"/>
              <w:rPr>
                <w:sz w:val="22"/>
                <w:szCs w:val="22"/>
              </w:rPr>
            </w:pPr>
            <w:r w:rsidRPr="00DC2BA7">
              <w:rPr>
                <w:sz w:val="22"/>
                <w:szCs w:val="22"/>
              </w:rPr>
              <w:t>58,1</w:t>
            </w:r>
          </w:p>
        </w:tc>
        <w:tc>
          <w:tcPr>
            <w:tcW w:w="2997" w:type="dxa"/>
            <w:shd w:val="clear" w:color="auto" w:fill="auto"/>
          </w:tcPr>
          <w:p w14:paraId="584CEDFC" w14:textId="77777777" w:rsidR="00211600" w:rsidRPr="00DC2BA7" w:rsidRDefault="00B60735" w:rsidP="00B057AB">
            <w:pPr>
              <w:pStyle w:val="Paragraph"/>
              <w:keepNext/>
              <w:jc w:val="center"/>
              <w:rPr>
                <w:sz w:val="22"/>
                <w:szCs w:val="22"/>
              </w:rPr>
            </w:pPr>
            <w:r w:rsidRPr="00DC2BA7">
              <w:rPr>
                <w:sz w:val="22"/>
                <w:szCs w:val="22"/>
              </w:rPr>
              <w:t>58,4</w:t>
            </w:r>
          </w:p>
        </w:tc>
      </w:tr>
      <w:tr w:rsidR="00211724" w14:paraId="3D8A0CCE" w14:textId="77777777" w:rsidTr="00DC4361">
        <w:trPr>
          <w:cantSplit/>
        </w:trPr>
        <w:tc>
          <w:tcPr>
            <w:tcW w:w="2996" w:type="dxa"/>
            <w:shd w:val="clear" w:color="auto" w:fill="auto"/>
          </w:tcPr>
          <w:p w14:paraId="7689F353" w14:textId="77777777" w:rsidR="00211600" w:rsidRPr="00DC2BA7" w:rsidRDefault="00B60735" w:rsidP="00B057AB">
            <w:pPr>
              <w:pStyle w:val="Paragraph"/>
              <w:keepNext/>
              <w:ind w:left="284" w:hanging="284"/>
              <w:rPr>
                <w:sz w:val="22"/>
                <w:szCs w:val="22"/>
              </w:rPr>
            </w:pPr>
            <w:r w:rsidRPr="00DC2BA7">
              <w:rPr>
                <w:sz w:val="22"/>
                <w:szCs w:val="22"/>
              </w:rPr>
              <w:tab/>
              <w:t>Allvarlig (%)</w:t>
            </w:r>
          </w:p>
        </w:tc>
        <w:tc>
          <w:tcPr>
            <w:tcW w:w="2997" w:type="dxa"/>
            <w:shd w:val="clear" w:color="auto" w:fill="auto"/>
          </w:tcPr>
          <w:p w14:paraId="2548BF13" w14:textId="77777777" w:rsidR="00211600" w:rsidRPr="00DC2BA7" w:rsidRDefault="00B60735" w:rsidP="00B057AB">
            <w:pPr>
              <w:pStyle w:val="Paragraph"/>
              <w:keepNext/>
              <w:jc w:val="center"/>
              <w:rPr>
                <w:sz w:val="22"/>
                <w:szCs w:val="22"/>
              </w:rPr>
            </w:pPr>
            <w:r w:rsidRPr="00DC2BA7">
              <w:rPr>
                <w:sz w:val="22"/>
                <w:szCs w:val="22"/>
              </w:rPr>
              <w:t>4,1</w:t>
            </w:r>
          </w:p>
        </w:tc>
        <w:tc>
          <w:tcPr>
            <w:tcW w:w="2997" w:type="dxa"/>
            <w:shd w:val="clear" w:color="auto" w:fill="auto"/>
          </w:tcPr>
          <w:p w14:paraId="72D7028F" w14:textId="77777777" w:rsidR="00211600" w:rsidRPr="00DC2BA7" w:rsidRDefault="00B60735" w:rsidP="00B057AB">
            <w:pPr>
              <w:pStyle w:val="Paragraph"/>
              <w:keepNext/>
              <w:jc w:val="center"/>
              <w:rPr>
                <w:sz w:val="22"/>
                <w:szCs w:val="22"/>
              </w:rPr>
            </w:pPr>
            <w:r w:rsidRPr="00DC2BA7">
              <w:rPr>
                <w:sz w:val="22"/>
                <w:szCs w:val="22"/>
              </w:rPr>
              <w:t>9,1</w:t>
            </w:r>
          </w:p>
        </w:tc>
      </w:tr>
      <w:tr w:rsidR="00211724" w14:paraId="47F21600" w14:textId="77777777" w:rsidTr="00DC4361">
        <w:trPr>
          <w:cantSplit/>
        </w:trPr>
        <w:tc>
          <w:tcPr>
            <w:tcW w:w="2996" w:type="dxa"/>
            <w:shd w:val="clear" w:color="auto" w:fill="auto"/>
          </w:tcPr>
          <w:p w14:paraId="741A0131" w14:textId="77777777" w:rsidR="00211600" w:rsidRPr="00DC2BA7" w:rsidRDefault="00B60735" w:rsidP="00B057AB">
            <w:pPr>
              <w:pStyle w:val="Paragraph"/>
              <w:keepNext/>
              <w:rPr>
                <w:sz w:val="22"/>
                <w:szCs w:val="22"/>
              </w:rPr>
            </w:pPr>
            <w:r w:rsidRPr="00DC2BA7">
              <w:rPr>
                <w:sz w:val="22"/>
                <w:szCs w:val="22"/>
              </w:rPr>
              <w:t>NSAID-utlöst luftvägssjukdom (%)</w:t>
            </w:r>
          </w:p>
        </w:tc>
        <w:tc>
          <w:tcPr>
            <w:tcW w:w="2997" w:type="dxa"/>
            <w:shd w:val="clear" w:color="auto" w:fill="auto"/>
          </w:tcPr>
          <w:p w14:paraId="24ACA425" w14:textId="77777777" w:rsidR="00211600" w:rsidRPr="00DC2BA7" w:rsidRDefault="00B60735" w:rsidP="00B057AB">
            <w:pPr>
              <w:pStyle w:val="Paragraph"/>
              <w:keepNext/>
              <w:jc w:val="center"/>
              <w:rPr>
                <w:sz w:val="22"/>
                <w:szCs w:val="22"/>
              </w:rPr>
            </w:pPr>
            <w:r w:rsidRPr="00DC2BA7">
              <w:rPr>
                <w:sz w:val="22"/>
                <w:szCs w:val="22"/>
              </w:rPr>
              <w:t>19,6</w:t>
            </w:r>
          </w:p>
        </w:tc>
        <w:tc>
          <w:tcPr>
            <w:tcW w:w="2997" w:type="dxa"/>
            <w:shd w:val="clear" w:color="auto" w:fill="auto"/>
          </w:tcPr>
          <w:p w14:paraId="0E21F649" w14:textId="77777777" w:rsidR="00211600" w:rsidRPr="00DC2BA7" w:rsidRDefault="00B60735" w:rsidP="00B057AB">
            <w:pPr>
              <w:pStyle w:val="Paragraph"/>
              <w:keepNext/>
              <w:jc w:val="center"/>
              <w:rPr>
                <w:sz w:val="22"/>
                <w:szCs w:val="22"/>
              </w:rPr>
            </w:pPr>
            <w:r w:rsidRPr="00DC2BA7">
              <w:rPr>
                <w:sz w:val="22"/>
                <w:szCs w:val="22"/>
              </w:rPr>
              <w:t>35,4</w:t>
            </w:r>
          </w:p>
        </w:tc>
      </w:tr>
      <w:tr w:rsidR="00211724" w14:paraId="4CD6287A" w14:textId="77777777" w:rsidTr="00DC4361">
        <w:trPr>
          <w:cantSplit/>
        </w:trPr>
        <w:tc>
          <w:tcPr>
            <w:tcW w:w="2996" w:type="dxa"/>
            <w:shd w:val="clear" w:color="auto" w:fill="auto"/>
          </w:tcPr>
          <w:p w14:paraId="2D42E2C8" w14:textId="77777777" w:rsidR="00211600" w:rsidRPr="00DC2BA7" w:rsidRDefault="00B60735" w:rsidP="00B057AB">
            <w:pPr>
              <w:pStyle w:val="Paragraph"/>
              <w:keepNext/>
              <w:rPr>
                <w:sz w:val="22"/>
                <w:szCs w:val="22"/>
              </w:rPr>
            </w:pPr>
            <w:r w:rsidRPr="00DC2BA7">
              <w:rPr>
                <w:sz w:val="22"/>
                <w:szCs w:val="22"/>
              </w:rPr>
              <w:t>Allergisk rinit</w:t>
            </w:r>
          </w:p>
        </w:tc>
        <w:tc>
          <w:tcPr>
            <w:tcW w:w="2997" w:type="dxa"/>
            <w:shd w:val="clear" w:color="auto" w:fill="auto"/>
          </w:tcPr>
          <w:p w14:paraId="7A02D1E4" w14:textId="77777777" w:rsidR="00211600" w:rsidRPr="00DC2BA7" w:rsidRDefault="00B60735" w:rsidP="00B057AB">
            <w:pPr>
              <w:pStyle w:val="Paragraph"/>
              <w:keepNext/>
              <w:jc w:val="center"/>
              <w:rPr>
                <w:sz w:val="22"/>
                <w:szCs w:val="22"/>
              </w:rPr>
            </w:pPr>
            <w:r w:rsidRPr="00DC2BA7">
              <w:rPr>
                <w:sz w:val="22"/>
                <w:szCs w:val="22"/>
              </w:rPr>
              <w:t>43,5</w:t>
            </w:r>
          </w:p>
        </w:tc>
        <w:tc>
          <w:tcPr>
            <w:tcW w:w="2997" w:type="dxa"/>
            <w:shd w:val="clear" w:color="auto" w:fill="auto"/>
          </w:tcPr>
          <w:p w14:paraId="593B23B8" w14:textId="77777777" w:rsidR="00211600" w:rsidRPr="00DC2BA7" w:rsidRDefault="00B60735" w:rsidP="00B057AB">
            <w:pPr>
              <w:pStyle w:val="Paragraph"/>
              <w:keepNext/>
              <w:jc w:val="center"/>
              <w:rPr>
                <w:sz w:val="22"/>
                <w:szCs w:val="22"/>
              </w:rPr>
            </w:pPr>
            <w:r w:rsidRPr="00DC2BA7">
              <w:rPr>
                <w:sz w:val="22"/>
                <w:szCs w:val="22"/>
              </w:rPr>
              <w:t>42,5</w:t>
            </w:r>
          </w:p>
        </w:tc>
      </w:tr>
    </w:tbl>
    <w:p w14:paraId="4EDBB9F8" w14:textId="77777777" w:rsidR="00211600" w:rsidRPr="00DC2BA7" w:rsidRDefault="00B60735" w:rsidP="00B057AB">
      <w:pPr>
        <w:pStyle w:val="Paragraph"/>
        <w:rPr>
          <w:sz w:val="22"/>
          <w:szCs w:val="22"/>
          <w:lang w:val="sv-SE"/>
        </w:rPr>
      </w:pPr>
      <w:r w:rsidRPr="00DC2BA7">
        <w:rPr>
          <w:sz w:val="22"/>
          <w:szCs w:val="22"/>
          <w:lang w:val="sv-SE"/>
        </w:rPr>
        <w:t>SD = standardavvikelse; SNOT-22 = 22-delars sinonasalt resultattest; IgE = Immunoglobulin E; IU = internationell enhet. För NPS, NCS, och SNOT-22 indikerar ett högre värde en högre svårighetsgrad av sjukdomen.</w:t>
      </w:r>
    </w:p>
    <w:p w14:paraId="5E7A3D47" w14:textId="77777777" w:rsidR="00211600" w:rsidRPr="00DC2BA7" w:rsidRDefault="00211600" w:rsidP="00B057AB">
      <w:pPr>
        <w:pStyle w:val="Paragraph"/>
        <w:rPr>
          <w:sz w:val="22"/>
          <w:szCs w:val="22"/>
          <w:lang w:val="sv-SE"/>
        </w:rPr>
      </w:pPr>
    </w:p>
    <w:p w14:paraId="128DB300" w14:textId="3B472F23" w:rsidR="00211600" w:rsidRPr="00DC2BA7" w:rsidRDefault="00B60735" w:rsidP="00B057AB">
      <w:pPr>
        <w:spacing w:line="240" w:lineRule="auto"/>
        <w:rPr>
          <w:color w:val="222222"/>
          <w:lang w:val="sv-SE"/>
        </w:rPr>
      </w:pPr>
      <w:r w:rsidRPr="00DC2BA7">
        <w:rPr>
          <w:color w:val="222222"/>
          <w:lang w:val="sv-SE"/>
        </w:rPr>
        <w:t xml:space="preserve">De kombinerade-primära effektmåtten var bilateral </w:t>
      </w:r>
      <w:r w:rsidR="00210B80" w:rsidRPr="00DC2BA7">
        <w:rPr>
          <w:color w:val="222222"/>
          <w:lang w:val="sv-SE"/>
        </w:rPr>
        <w:t>”</w:t>
      </w:r>
      <w:r w:rsidRPr="00DC2BA7">
        <w:rPr>
          <w:color w:val="222222"/>
          <w:lang w:val="sv-SE"/>
        </w:rPr>
        <w:t>nasal polyp score</w:t>
      </w:r>
      <w:r w:rsidR="00210B80" w:rsidRPr="00DC2BA7">
        <w:rPr>
          <w:color w:val="222222"/>
          <w:lang w:val="sv-SE"/>
        </w:rPr>
        <w:t>”</w:t>
      </w:r>
      <w:r w:rsidRPr="00DC2BA7">
        <w:rPr>
          <w:color w:val="222222"/>
          <w:lang w:val="sv-SE"/>
        </w:rPr>
        <w:t xml:space="preserve"> (NPS) och genomsnittlig daglig </w:t>
      </w:r>
      <w:r w:rsidR="00210B80" w:rsidRPr="00DC2BA7">
        <w:rPr>
          <w:color w:val="222222"/>
          <w:lang w:val="sv-SE"/>
        </w:rPr>
        <w:t>”</w:t>
      </w:r>
      <w:r w:rsidRPr="00DC2BA7">
        <w:rPr>
          <w:color w:val="222222"/>
          <w:lang w:val="sv-SE"/>
        </w:rPr>
        <w:t>nasal congestion score</w:t>
      </w:r>
      <w:r w:rsidR="00210B80" w:rsidRPr="00DC2BA7">
        <w:rPr>
          <w:color w:val="222222"/>
          <w:lang w:val="sv-SE"/>
        </w:rPr>
        <w:t>”</w:t>
      </w:r>
      <w:r w:rsidRPr="00DC2BA7">
        <w:rPr>
          <w:color w:val="222222"/>
          <w:lang w:val="sv-SE"/>
        </w:rPr>
        <w:t xml:space="preserve"> (NCS) vid vecka</w:t>
      </w:r>
      <w:r w:rsidRPr="00DC2BA7">
        <w:rPr>
          <w:color w:val="000000"/>
          <w:lang w:val="sv-SE" w:bidi="th-TH"/>
        </w:rPr>
        <w:t> </w:t>
      </w:r>
      <w:r w:rsidRPr="00DC2BA7">
        <w:rPr>
          <w:color w:val="222222"/>
          <w:lang w:val="sv-SE"/>
        </w:rPr>
        <w:t>24. I båda studierna</w:t>
      </w:r>
      <w:r w:rsidRPr="00DC2BA7">
        <w:rPr>
          <w:color w:val="000000"/>
          <w:lang w:val="sv-SE" w:bidi="th-TH"/>
        </w:rPr>
        <w:t> </w:t>
      </w:r>
      <w:r w:rsidRPr="00DC2BA7">
        <w:rPr>
          <w:color w:val="222222"/>
          <w:lang w:val="sv-SE"/>
        </w:rPr>
        <w:t xml:space="preserve">1 och 2 vid näspolyper hade patienter som fick </w:t>
      </w:r>
      <w:r w:rsidR="00052F6E">
        <w:rPr>
          <w:lang w:val="sv-SE"/>
        </w:rPr>
        <w:t>omalizumab</w:t>
      </w:r>
      <w:r w:rsidRPr="00DC2BA7">
        <w:rPr>
          <w:color w:val="222222"/>
          <w:lang w:val="sv-SE"/>
        </w:rPr>
        <w:t xml:space="preserve"> statistiskt signifikant större förbättringar från utgångsvärdet vid vecka</w:t>
      </w:r>
      <w:r w:rsidRPr="00DC2BA7">
        <w:rPr>
          <w:color w:val="000000"/>
          <w:lang w:val="sv-SE" w:bidi="th-TH"/>
        </w:rPr>
        <w:t> </w:t>
      </w:r>
      <w:r w:rsidRPr="00DC2BA7">
        <w:rPr>
          <w:color w:val="222222"/>
          <w:lang w:val="sv-SE"/>
        </w:rPr>
        <w:t>24 i NPS och genomsnittlig NCS per vecka än patienter som fick placebo. Resultat från studierna 1 och 2 vid näspolyper visas i tabell</w:t>
      </w:r>
      <w:r w:rsidRPr="00DC2BA7">
        <w:rPr>
          <w:color w:val="000000"/>
          <w:lang w:val="sv-SE" w:bidi="th-TH"/>
        </w:rPr>
        <w:t> </w:t>
      </w:r>
      <w:r w:rsidRPr="00DC2BA7">
        <w:rPr>
          <w:color w:val="222222"/>
          <w:lang w:val="sv-SE"/>
        </w:rPr>
        <w:t>7.</w:t>
      </w:r>
    </w:p>
    <w:p w14:paraId="6118B12F" w14:textId="77777777" w:rsidR="00211600" w:rsidRPr="00610F76" w:rsidRDefault="00211600" w:rsidP="00B057AB">
      <w:pPr>
        <w:spacing w:line="240" w:lineRule="auto"/>
        <w:rPr>
          <w:color w:val="000000"/>
          <w:lang w:val="sv-SE" w:bidi="th-TH"/>
        </w:rPr>
      </w:pPr>
    </w:p>
    <w:p w14:paraId="0B523C08" w14:textId="77777777" w:rsidR="00211600" w:rsidRPr="00610F76" w:rsidRDefault="00B60735" w:rsidP="00B057AB">
      <w:pPr>
        <w:keepNext/>
        <w:tabs>
          <w:tab w:val="clear" w:pos="567"/>
        </w:tabs>
        <w:spacing w:line="240" w:lineRule="auto"/>
        <w:ind w:left="1134" w:hanging="1134"/>
        <w:rPr>
          <w:lang w:val="sv-SE"/>
        </w:rPr>
      </w:pPr>
      <w:r w:rsidRPr="00610F76">
        <w:rPr>
          <w:b/>
          <w:color w:val="000000"/>
          <w:lang w:val="sv-SE"/>
        </w:rPr>
        <w:t>Table 7</w:t>
      </w:r>
      <w:r w:rsidRPr="00610F76">
        <w:rPr>
          <w:b/>
          <w:lang w:val="sv-SE"/>
        </w:rPr>
        <w:tab/>
      </w:r>
      <w:r w:rsidRPr="00610F76">
        <w:rPr>
          <w:b/>
          <w:color w:val="000000"/>
          <w:lang w:val="sv-SE"/>
        </w:rPr>
        <w:t>Förändring från utgångsvärdet vid vecka 24 i kliniska poäng från studie</w:t>
      </w:r>
      <w:r w:rsidRPr="00610F76">
        <w:rPr>
          <w:rFonts w:ascii="Arial" w:hAnsi="Arial" w:cs="Arial"/>
          <w:b/>
          <w:lang w:val="sv-SE"/>
        </w:rPr>
        <w:t> </w:t>
      </w:r>
      <w:r w:rsidRPr="00610F76">
        <w:rPr>
          <w:b/>
          <w:color w:val="000000"/>
          <w:lang w:val="sv-SE"/>
        </w:rPr>
        <w:t>1 samt studie</w:t>
      </w:r>
      <w:r w:rsidRPr="00610F76">
        <w:rPr>
          <w:rFonts w:ascii="Arial" w:hAnsi="Arial" w:cs="Arial"/>
          <w:b/>
          <w:lang w:val="sv-SE"/>
        </w:rPr>
        <w:t> </w:t>
      </w:r>
      <w:r w:rsidRPr="00610F76">
        <w:rPr>
          <w:b/>
          <w:color w:val="000000"/>
          <w:lang w:val="sv-SE"/>
        </w:rPr>
        <w:t>2 vid näspolyper, och poolade data</w:t>
      </w:r>
    </w:p>
    <w:p w14:paraId="6CD5BE38" w14:textId="77777777" w:rsidR="00211600" w:rsidRPr="00610F76" w:rsidRDefault="00211600" w:rsidP="00B057AB">
      <w:pPr>
        <w:pStyle w:val="Text"/>
        <w:keepNext/>
        <w:widowControl w:val="0"/>
        <w:spacing w:before="0"/>
        <w:jc w:val="left"/>
        <w:rPr>
          <w:sz w:val="22"/>
          <w:lang w:val="sv-SE"/>
        </w:rPr>
      </w:pPr>
    </w:p>
    <w:tbl>
      <w:tblPr>
        <w:tblW w:w="5335" w:type="pct"/>
        <w:tblInd w:w="108" w:type="dxa"/>
        <w:tblBorders>
          <w:top w:val="single" w:sz="4" w:space="0" w:color="auto"/>
          <w:left w:val="single" w:sz="4" w:space="0" w:color="auto"/>
          <w:bottom w:val="single" w:sz="4" w:space="0" w:color="auto"/>
          <w:right w:val="single" w:sz="4" w:space="0" w:color="auto"/>
          <w:insideH w:val="single" w:sz="4" w:space="0" w:color="auto"/>
        </w:tblBorders>
        <w:tblLayout w:type="fixed"/>
        <w:tblLook w:val="04A0" w:firstRow="1" w:lastRow="0" w:firstColumn="1" w:lastColumn="0" w:noHBand="0" w:noVBand="1"/>
      </w:tblPr>
      <w:tblGrid>
        <w:gridCol w:w="1972"/>
        <w:gridCol w:w="1133"/>
        <w:gridCol w:w="1460"/>
        <w:gridCol w:w="992"/>
        <w:gridCol w:w="955"/>
        <w:gridCol w:w="605"/>
        <w:gridCol w:w="994"/>
        <w:gridCol w:w="1557"/>
      </w:tblGrid>
      <w:tr w:rsidR="00211724" w14:paraId="1A5A781E" w14:textId="77777777" w:rsidTr="00561D6E">
        <w:trPr>
          <w:cantSplit/>
        </w:trPr>
        <w:tc>
          <w:tcPr>
            <w:tcW w:w="1020" w:type="pct"/>
            <w:shd w:val="clear" w:color="auto" w:fill="auto"/>
          </w:tcPr>
          <w:p w14:paraId="5EEF56D7" w14:textId="77777777" w:rsidR="00211600" w:rsidRPr="00610F76" w:rsidRDefault="00211600" w:rsidP="00B057AB">
            <w:pPr>
              <w:widowControl w:val="0"/>
              <w:tabs>
                <w:tab w:val="left" w:pos="284"/>
              </w:tabs>
              <w:spacing w:line="240" w:lineRule="auto"/>
              <w:rPr>
                <w:color w:val="000000"/>
                <w:lang w:val="sv-SE"/>
              </w:rPr>
            </w:pPr>
          </w:p>
        </w:tc>
        <w:tc>
          <w:tcPr>
            <w:tcW w:w="1341" w:type="pct"/>
            <w:gridSpan w:val="2"/>
            <w:shd w:val="clear" w:color="auto" w:fill="auto"/>
            <w:vAlign w:val="bottom"/>
          </w:tcPr>
          <w:p w14:paraId="1EE3508C" w14:textId="77777777" w:rsidR="00211600" w:rsidRPr="00610F76" w:rsidRDefault="00B60735" w:rsidP="00B057AB">
            <w:pPr>
              <w:widowControl w:val="0"/>
              <w:tabs>
                <w:tab w:val="left" w:pos="284"/>
              </w:tabs>
              <w:spacing w:line="240" w:lineRule="auto"/>
              <w:jc w:val="center"/>
              <w:rPr>
                <w:rFonts w:eastAsia="PMingLiU"/>
                <w:b/>
                <w:color w:val="000000"/>
                <w:lang w:eastAsia="zh-TW"/>
              </w:rPr>
            </w:pPr>
            <w:r w:rsidRPr="00610F76">
              <w:rPr>
                <w:rFonts w:eastAsia="PMingLiU"/>
                <w:b/>
                <w:color w:val="000000"/>
                <w:lang w:eastAsia="zh-TW"/>
              </w:rPr>
              <w:t>Näspolyper</w:t>
            </w:r>
          </w:p>
          <w:p w14:paraId="1195C78E" w14:textId="77777777" w:rsidR="00211600" w:rsidRPr="00610F76" w:rsidRDefault="00B60735" w:rsidP="00B057AB">
            <w:pPr>
              <w:widowControl w:val="0"/>
              <w:tabs>
                <w:tab w:val="left" w:pos="284"/>
              </w:tabs>
              <w:spacing w:line="240" w:lineRule="auto"/>
              <w:jc w:val="center"/>
              <w:rPr>
                <w:rFonts w:eastAsia="PMingLiU"/>
                <w:b/>
                <w:color w:val="000000"/>
                <w:lang w:eastAsia="zh-TW"/>
              </w:rPr>
            </w:pPr>
            <w:r w:rsidRPr="00610F76">
              <w:rPr>
                <w:rFonts w:eastAsia="PMingLiU"/>
                <w:b/>
                <w:color w:val="000000"/>
                <w:lang w:eastAsia="zh-TW"/>
              </w:rPr>
              <w:t>studie 1</w:t>
            </w:r>
          </w:p>
        </w:tc>
        <w:tc>
          <w:tcPr>
            <w:tcW w:w="1006" w:type="pct"/>
            <w:gridSpan w:val="2"/>
            <w:vAlign w:val="bottom"/>
          </w:tcPr>
          <w:p w14:paraId="3A154B02" w14:textId="77777777" w:rsidR="00211600" w:rsidRPr="00610F76" w:rsidRDefault="00B60735" w:rsidP="00B057AB">
            <w:pPr>
              <w:widowControl w:val="0"/>
              <w:tabs>
                <w:tab w:val="left" w:pos="284"/>
              </w:tabs>
              <w:spacing w:line="240" w:lineRule="auto"/>
              <w:jc w:val="center"/>
              <w:rPr>
                <w:rFonts w:eastAsia="PMingLiU"/>
                <w:b/>
                <w:color w:val="000000"/>
                <w:lang w:eastAsia="zh-TW"/>
              </w:rPr>
            </w:pPr>
            <w:r w:rsidRPr="00610F76">
              <w:rPr>
                <w:rFonts w:eastAsia="PMingLiU"/>
                <w:b/>
                <w:color w:val="000000"/>
                <w:lang w:eastAsia="zh-TW"/>
              </w:rPr>
              <w:t>Näspolyper</w:t>
            </w:r>
          </w:p>
          <w:p w14:paraId="5DEB5CF3" w14:textId="77777777" w:rsidR="00211600" w:rsidRPr="00610F76" w:rsidRDefault="00B60735" w:rsidP="00B057AB">
            <w:pPr>
              <w:widowControl w:val="0"/>
              <w:tabs>
                <w:tab w:val="left" w:pos="284"/>
              </w:tabs>
              <w:spacing w:line="240" w:lineRule="auto"/>
              <w:jc w:val="center"/>
              <w:rPr>
                <w:rFonts w:eastAsia="PMingLiU"/>
                <w:b/>
                <w:color w:val="000000"/>
                <w:lang w:eastAsia="zh-TW"/>
              </w:rPr>
            </w:pPr>
            <w:r w:rsidRPr="00610F76">
              <w:rPr>
                <w:rFonts w:eastAsia="PMingLiU"/>
                <w:b/>
                <w:color w:val="000000"/>
                <w:lang w:eastAsia="zh-TW"/>
              </w:rPr>
              <w:t>studie 2</w:t>
            </w:r>
          </w:p>
        </w:tc>
        <w:tc>
          <w:tcPr>
            <w:tcW w:w="1633" w:type="pct"/>
            <w:gridSpan w:val="3"/>
          </w:tcPr>
          <w:p w14:paraId="2959AC39" w14:textId="77777777" w:rsidR="00211600" w:rsidRPr="00610F76" w:rsidRDefault="00B60735" w:rsidP="00B057AB">
            <w:pPr>
              <w:widowControl w:val="0"/>
              <w:tabs>
                <w:tab w:val="left" w:pos="284"/>
              </w:tabs>
              <w:spacing w:line="240" w:lineRule="auto"/>
              <w:jc w:val="center"/>
              <w:rPr>
                <w:rFonts w:eastAsia="PMingLiU"/>
                <w:b/>
                <w:color w:val="000000"/>
                <w:lang w:eastAsia="zh-TW"/>
              </w:rPr>
            </w:pPr>
            <w:r w:rsidRPr="00610F76">
              <w:rPr>
                <w:rFonts w:eastAsia="PMingLiU"/>
                <w:b/>
                <w:color w:val="000000"/>
                <w:lang w:eastAsia="zh-TW"/>
              </w:rPr>
              <w:t>Näspolyper</w:t>
            </w:r>
          </w:p>
          <w:p w14:paraId="7030C74B" w14:textId="77777777" w:rsidR="00211600" w:rsidRPr="00610F76" w:rsidRDefault="00B60735" w:rsidP="00B057AB">
            <w:pPr>
              <w:widowControl w:val="0"/>
              <w:tabs>
                <w:tab w:val="left" w:pos="284"/>
              </w:tabs>
              <w:spacing w:line="240" w:lineRule="auto"/>
              <w:jc w:val="center"/>
              <w:rPr>
                <w:rFonts w:eastAsia="PMingLiU"/>
                <w:b/>
                <w:color w:val="000000"/>
                <w:lang w:eastAsia="zh-TW"/>
              </w:rPr>
            </w:pPr>
            <w:r w:rsidRPr="00610F76">
              <w:rPr>
                <w:rFonts w:eastAsia="PMingLiU"/>
                <w:b/>
                <w:color w:val="000000"/>
                <w:lang w:eastAsia="zh-TW"/>
              </w:rPr>
              <w:t>pooled results</w:t>
            </w:r>
          </w:p>
        </w:tc>
      </w:tr>
      <w:tr w:rsidR="00211724" w14:paraId="418EC7FF" w14:textId="77777777" w:rsidTr="00561D6E">
        <w:trPr>
          <w:cantSplit/>
        </w:trPr>
        <w:tc>
          <w:tcPr>
            <w:tcW w:w="1020" w:type="pct"/>
            <w:shd w:val="clear" w:color="auto" w:fill="auto"/>
          </w:tcPr>
          <w:p w14:paraId="1BBED1B8" w14:textId="77777777" w:rsidR="00211600" w:rsidRPr="00610F76" w:rsidRDefault="00211600" w:rsidP="00B057AB">
            <w:pPr>
              <w:widowControl w:val="0"/>
              <w:tabs>
                <w:tab w:val="left" w:pos="284"/>
              </w:tabs>
              <w:spacing w:line="240" w:lineRule="auto"/>
              <w:rPr>
                <w:color w:val="000000"/>
              </w:rPr>
            </w:pPr>
          </w:p>
        </w:tc>
        <w:tc>
          <w:tcPr>
            <w:tcW w:w="586" w:type="pct"/>
            <w:shd w:val="clear" w:color="auto" w:fill="auto"/>
            <w:vAlign w:val="bottom"/>
          </w:tcPr>
          <w:p w14:paraId="028049E1" w14:textId="77777777" w:rsidR="00211600" w:rsidRPr="00610F76" w:rsidRDefault="00B60735" w:rsidP="00B057AB">
            <w:pPr>
              <w:widowControl w:val="0"/>
              <w:tabs>
                <w:tab w:val="left" w:pos="284"/>
              </w:tabs>
              <w:spacing w:line="240" w:lineRule="auto"/>
              <w:jc w:val="center"/>
              <w:rPr>
                <w:rFonts w:eastAsia="PMingLiU"/>
                <w:b/>
                <w:color w:val="000000"/>
                <w:lang w:eastAsia="zh-TW"/>
              </w:rPr>
            </w:pPr>
            <w:r w:rsidRPr="00610F76">
              <w:rPr>
                <w:rFonts w:eastAsia="PMingLiU"/>
                <w:b/>
                <w:color w:val="000000"/>
                <w:lang w:eastAsia="zh-TW"/>
              </w:rPr>
              <w:t>Placebo</w:t>
            </w:r>
          </w:p>
        </w:tc>
        <w:tc>
          <w:tcPr>
            <w:tcW w:w="754" w:type="pct"/>
            <w:vAlign w:val="bottom"/>
          </w:tcPr>
          <w:p w14:paraId="0E9EDB8A" w14:textId="34E81A06" w:rsidR="00211600" w:rsidRPr="00610F76" w:rsidRDefault="00B60735" w:rsidP="00B057AB">
            <w:pPr>
              <w:widowControl w:val="0"/>
              <w:tabs>
                <w:tab w:val="left" w:pos="284"/>
              </w:tabs>
              <w:spacing w:line="240" w:lineRule="auto"/>
              <w:jc w:val="center"/>
              <w:rPr>
                <w:rFonts w:eastAsia="PMingLiU"/>
                <w:b/>
                <w:color w:val="000000"/>
                <w:lang w:eastAsia="zh-TW"/>
              </w:rPr>
            </w:pPr>
            <w:r w:rsidRPr="00610F76">
              <w:rPr>
                <w:b/>
                <w:bCs/>
                <w:lang w:val="sv-SE"/>
              </w:rPr>
              <w:t>Omalizumab</w:t>
            </w:r>
          </w:p>
        </w:tc>
        <w:tc>
          <w:tcPr>
            <w:tcW w:w="513" w:type="pct"/>
            <w:vAlign w:val="bottom"/>
          </w:tcPr>
          <w:p w14:paraId="7F58E358" w14:textId="77777777" w:rsidR="00211600" w:rsidRPr="00610F76" w:rsidRDefault="00B60735" w:rsidP="00B057AB">
            <w:pPr>
              <w:widowControl w:val="0"/>
              <w:tabs>
                <w:tab w:val="left" w:pos="284"/>
              </w:tabs>
              <w:spacing w:line="240" w:lineRule="auto"/>
              <w:jc w:val="center"/>
              <w:rPr>
                <w:rFonts w:eastAsia="PMingLiU"/>
                <w:b/>
                <w:color w:val="000000"/>
                <w:lang w:eastAsia="zh-TW"/>
              </w:rPr>
            </w:pPr>
            <w:r w:rsidRPr="00610F76">
              <w:rPr>
                <w:rFonts w:eastAsia="PMingLiU"/>
                <w:b/>
                <w:color w:val="000000"/>
                <w:lang w:eastAsia="zh-TW"/>
              </w:rPr>
              <w:t>Placebo</w:t>
            </w:r>
          </w:p>
        </w:tc>
        <w:tc>
          <w:tcPr>
            <w:tcW w:w="807" w:type="pct"/>
            <w:gridSpan w:val="2"/>
            <w:vAlign w:val="bottom"/>
          </w:tcPr>
          <w:p w14:paraId="1016B03E" w14:textId="473B1685" w:rsidR="00211600" w:rsidRPr="00610F76" w:rsidRDefault="00B60735" w:rsidP="00B057AB">
            <w:pPr>
              <w:widowControl w:val="0"/>
              <w:tabs>
                <w:tab w:val="left" w:pos="284"/>
              </w:tabs>
              <w:spacing w:line="240" w:lineRule="auto"/>
              <w:jc w:val="center"/>
              <w:rPr>
                <w:rFonts w:eastAsia="PMingLiU"/>
                <w:b/>
                <w:color w:val="000000"/>
                <w:lang w:eastAsia="zh-TW"/>
              </w:rPr>
            </w:pPr>
            <w:r w:rsidRPr="00610F76">
              <w:rPr>
                <w:rFonts w:eastAsia="PMingLiU"/>
                <w:b/>
                <w:color w:val="000000"/>
                <w:lang w:eastAsia="zh-TW"/>
              </w:rPr>
              <w:t>Omalizumab</w:t>
            </w:r>
          </w:p>
        </w:tc>
        <w:tc>
          <w:tcPr>
            <w:tcW w:w="514" w:type="pct"/>
          </w:tcPr>
          <w:p w14:paraId="5173E502" w14:textId="77777777" w:rsidR="00211600" w:rsidRPr="00610F76" w:rsidRDefault="00B60735" w:rsidP="00B057AB">
            <w:pPr>
              <w:widowControl w:val="0"/>
              <w:tabs>
                <w:tab w:val="left" w:pos="284"/>
              </w:tabs>
              <w:spacing w:line="240" w:lineRule="auto"/>
              <w:jc w:val="center"/>
              <w:rPr>
                <w:rFonts w:eastAsia="PMingLiU"/>
                <w:b/>
                <w:color w:val="000000"/>
                <w:lang w:eastAsia="zh-TW"/>
              </w:rPr>
            </w:pPr>
            <w:r w:rsidRPr="00610F76">
              <w:rPr>
                <w:rFonts w:eastAsia="PMingLiU"/>
                <w:b/>
                <w:color w:val="000000"/>
                <w:lang w:eastAsia="zh-TW"/>
              </w:rPr>
              <w:t>Placebo</w:t>
            </w:r>
          </w:p>
        </w:tc>
        <w:tc>
          <w:tcPr>
            <w:tcW w:w="806" w:type="pct"/>
          </w:tcPr>
          <w:p w14:paraId="66255730" w14:textId="40DBCAF3" w:rsidR="00211600" w:rsidRPr="00610F76" w:rsidRDefault="00B60735" w:rsidP="00B057AB">
            <w:pPr>
              <w:widowControl w:val="0"/>
              <w:tabs>
                <w:tab w:val="left" w:pos="284"/>
              </w:tabs>
              <w:spacing w:line="240" w:lineRule="auto"/>
              <w:jc w:val="center"/>
              <w:rPr>
                <w:rFonts w:eastAsia="PMingLiU"/>
                <w:b/>
                <w:color w:val="000000"/>
                <w:lang w:eastAsia="zh-TW"/>
              </w:rPr>
            </w:pPr>
            <w:r w:rsidRPr="00610F76">
              <w:rPr>
                <w:b/>
                <w:lang w:val="sv-SE"/>
              </w:rPr>
              <w:t>Omalizumab</w:t>
            </w:r>
          </w:p>
        </w:tc>
      </w:tr>
      <w:tr w:rsidR="00211724" w14:paraId="4008301A" w14:textId="77777777" w:rsidTr="00561D6E">
        <w:trPr>
          <w:cantSplit/>
        </w:trPr>
        <w:tc>
          <w:tcPr>
            <w:tcW w:w="1020" w:type="pct"/>
            <w:tcBorders>
              <w:bottom w:val="single" w:sz="4" w:space="0" w:color="auto"/>
            </w:tcBorders>
            <w:shd w:val="clear" w:color="auto" w:fill="auto"/>
          </w:tcPr>
          <w:p w14:paraId="1D9B4945" w14:textId="77777777" w:rsidR="00211600" w:rsidRPr="00610F76" w:rsidRDefault="00B60735" w:rsidP="00B057AB">
            <w:pPr>
              <w:widowControl w:val="0"/>
              <w:tabs>
                <w:tab w:val="left" w:pos="284"/>
              </w:tabs>
              <w:spacing w:line="240" w:lineRule="auto"/>
              <w:rPr>
                <w:color w:val="000000"/>
              </w:rPr>
            </w:pPr>
            <w:r w:rsidRPr="00610F76">
              <w:rPr>
                <w:color w:val="000000"/>
              </w:rPr>
              <w:t>N</w:t>
            </w:r>
          </w:p>
        </w:tc>
        <w:tc>
          <w:tcPr>
            <w:tcW w:w="586" w:type="pct"/>
            <w:tcBorders>
              <w:bottom w:val="single" w:sz="4" w:space="0" w:color="auto"/>
            </w:tcBorders>
            <w:shd w:val="clear" w:color="auto" w:fill="auto"/>
          </w:tcPr>
          <w:p w14:paraId="6956A86B" w14:textId="77777777" w:rsidR="00211600" w:rsidRPr="00610F76" w:rsidRDefault="00B60735" w:rsidP="00B057AB">
            <w:pPr>
              <w:widowControl w:val="0"/>
              <w:tabs>
                <w:tab w:val="left" w:pos="284"/>
              </w:tabs>
              <w:spacing w:line="240" w:lineRule="auto"/>
              <w:jc w:val="center"/>
              <w:rPr>
                <w:color w:val="000000"/>
              </w:rPr>
            </w:pPr>
            <w:r w:rsidRPr="00610F76">
              <w:rPr>
                <w:color w:val="000000"/>
              </w:rPr>
              <w:t>66</w:t>
            </w:r>
          </w:p>
        </w:tc>
        <w:tc>
          <w:tcPr>
            <w:tcW w:w="754" w:type="pct"/>
            <w:tcBorders>
              <w:bottom w:val="single" w:sz="4" w:space="0" w:color="auto"/>
            </w:tcBorders>
          </w:tcPr>
          <w:p w14:paraId="3C87EE3B" w14:textId="77777777" w:rsidR="00211600" w:rsidRPr="00610F76" w:rsidRDefault="00B60735" w:rsidP="00B057AB">
            <w:pPr>
              <w:widowControl w:val="0"/>
              <w:tabs>
                <w:tab w:val="left" w:pos="284"/>
              </w:tabs>
              <w:spacing w:line="240" w:lineRule="auto"/>
              <w:jc w:val="center"/>
              <w:rPr>
                <w:color w:val="000000"/>
              </w:rPr>
            </w:pPr>
            <w:r w:rsidRPr="00610F76">
              <w:rPr>
                <w:color w:val="000000"/>
              </w:rPr>
              <w:t>72</w:t>
            </w:r>
          </w:p>
        </w:tc>
        <w:tc>
          <w:tcPr>
            <w:tcW w:w="513" w:type="pct"/>
            <w:tcBorders>
              <w:bottom w:val="single" w:sz="4" w:space="0" w:color="auto"/>
            </w:tcBorders>
          </w:tcPr>
          <w:p w14:paraId="45CB33B6" w14:textId="77777777" w:rsidR="00211600" w:rsidRPr="00610F76" w:rsidRDefault="00B60735" w:rsidP="00B057AB">
            <w:pPr>
              <w:widowControl w:val="0"/>
              <w:tabs>
                <w:tab w:val="left" w:pos="284"/>
              </w:tabs>
              <w:spacing w:line="240" w:lineRule="auto"/>
              <w:jc w:val="center"/>
              <w:rPr>
                <w:color w:val="000000"/>
              </w:rPr>
            </w:pPr>
            <w:r w:rsidRPr="00610F76">
              <w:rPr>
                <w:color w:val="000000"/>
              </w:rPr>
              <w:t>65</w:t>
            </w:r>
          </w:p>
        </w:tc>
        <w:tc>
          <w:tcPr>
            <w:tcW w:w="494" w:type="pct"/>
            <w:tcBorders>
              <w:bottom w:val="single" w:sz="4" w:space="0" w:color="auto"/>
            </w:tcBorders>
          </w:tcPr>
          <w:p w14:paraId="1F8BA4A3" w14:textId="77777777" w:rsidR="00211600" w:rsidRPr="00610F76" w:rsidRDefault="00B60735" w:rsidP="00B057AB">
            <w:pPr>
              <w:widowControl w:val="0"/>
              <w:tabs>
                <w:tab w:val="left" w:pos="284"/>
              </w:tabs>
              <w:spacing w:line="240" w:lineRule="auto"/>
              <w:jc w:val="center"/>
              <w:rPr>
                <w:color w:val="000000"/>
              </w:rPr>
            </w:pPr>
            <w:r w:rsidRPr="00610F76">
              <w:rPr>
                <w:color w:val="000000"/>
              </w:rPr>
              <w:t>62</w:t>
            </w:r>
          </w:p>
        </w:tc>
        <w:tc>
          <w:tcPr>
            <w:tcW w:w="827" w:type="pct"/>
            <w:gridSpan w:val="2"/>
            <w:tcBorders>
              <w:bottom w:val="single" w:sz="4" w:space="0" w:color="auto"/>
            </w:tcBorders>
          </w:tcPr>
          <w:p w14:paraId="4B37BAAF" w14:textId="77777777" w:rsidR="00211600" w:rsidRPr="00610F76" w:rsidRDefault="00B60735" w:rsidP="00B057AB">
            <w:pPr>
              <w:widowControl w:val="0"/>
              <w:tabs>
                <w:tab w:val="left" w:pos="284"/>
              </w:tabs>
              <w:spacing w:line="240" w:lineRule="auto"/>
              <w:jc w:val="center"/>
              <w:rPr>
                <w:color w:val="000000"/>
              </w:rPr>
            </w:pPr>
            <w:r w:rsidRPr="00610F76">
              <w:rPr>
                <w:color w:val="000000"/>
              </w:rPr>
              <w:t>131</w:t>
            </w:r>
          </w:p>
        </w:tc>
        <w:tc>
          <w:tcPr>
            <w:tcW w:w="806" w:type="pct"/>
            <w:tcBorders>
              <w:bottom w:val="single" w:sz="4" w:space="0" w:color="auto"/>
            </w:tcBorders>
          </w:tcPr>
          <w:p w14:paraId="3401B1A1" w14:textId="77777777" w:rsidR="00211600" w:rsidRPr="00610F76" w:rsidRDefault="00B60735" w:rsidP="00B057AB">
            <w:pPr>
              <w:widowControl w:val="0"/>
              <w:tabs>
                <w:tab w:val="left" w:pos="284"/>
              </w:tabs>
              <w:spacing w:line="240" w:lineRule="auto"/>
              <w:jc w:val="center"/>
              <w:rPr>
                <w:color w:val="000000"/>
              </w:rPr>
            </w:pPr>
            <w:r w:rsidRPr="00610F76">
              <w:rPr>
                <w:color w:val="000000"/>
              </w:rPr>
              <w:t>134</w:t>
            </w:r>
          </w:p>
        </w:tc>
      </w:tr>
      <w:tr w:rsidR="00211724" w14:paraId="5CAAA8C6" w14:textId="77777777" w:rsidTr="00561D6E">
        <w:trPr>
          <w:cantSplit/>
        </w:trPr>
        <w:tc>
          <w:tcPr>
            <w:tcW w:w="1020" w:type="pct"/>
            <w:tcBorders>
              <w:bottom w:val="nil"/>
            </w:tcBorders>
            <w:shd w:val="clear" w:color="auto" w:fill="auto"/>
          </w:tcPr>
          <w:p w14:paraId="152A1B48" w14:textId="77777777" w:rsidR="00211600" w:rsidRPr="00610F76" w:rsidRDefault="00B60735" w:rsidP="00B057AB">
            <w:pPr>
              <w:widowControl w:val="0"/>
              <w:tabs>
                <w:tab w:val="left" w:pos="284"/>
              </w:tabs>
              <w:spacing w:line="240" w:lineRule="auto"/>
              <w:rPr>
                <w:color w:val="000000"/>
              </w:rPr>
            </w:pPr>
            <w:r w:rsidRPr="00610F76">
              <w:rPr>
                <w:color w:val="000000"/>
              </w:rPr>
              <w:t>Nasal polyp score</w:t>
            </w:r>
          </w:p>
        </w:tc>
        <w:tc>
          <w:tcPr>
            <w:tcW w:w="1341" w:type="pct"/>
            <w:gridSpan w:val="2"/>
            <w:tcBorders>
              <w:bottom w:val="nil"/>
            </w:tcBorders>
            <w:shd w:val="clear" w:color="auto" w:fill="auto"/>
          </w:tcPr>
          <w:p w14:paraId="0B6557BA" w14:textId="77777777" w:rsidR="00211600" w:rsidRPr="00610F76" w:rsidRDefault="00211600" w:rsidP="00B057AB">
            <w:pPr>
              <w:widowControl w:val="0"/>
              <w:tabs>
                <w:tab w:val="left" w:pos="284"/>
              </w:tabs>
              <w:spacing w:line="240" w:lineRule="auto"/>
              <w:jc w:val="center"/>
              <w:rPr>
                <w:rFonts w:eastAsia="PMingLiU"/>
                <w:color w:val="000000"/>
                <w:lang w:eastAsia="zh-TW"/>
              </w:rPr>
            </w:pPr>
          </w:p>
        </w:tc>
        <w:tc>
          <w:tcPr>
            <w:tcW w:w="1006" w:type="pct"/>
            <w:gridSpan w:val="2"/>
            <w:tcBorders>
              <w:bottom w:val="nil"/>
            </w:tcBorders>
          </w:tcPr>
          <w:p w14:paraId="49E32162" w14:textId="77777777" w:rsidR="00211600" w:rsidRPr="00610F76" w:rsidRDefault="00211600" w:rsidP="00B057AB">
            <w:pPr>
              <w:widowControl w:val="0"/>
              <w:tabs>
                <w:tab w:val="left" w:pos="284"/>
              </w:tabs>
              <w:spacing w:line="240" w:lineRule="auto"/>
              <w:jc w:val="center"/>
              <w:rPr>
                <w:rFonts w:eastAsia="PMingLiU"/>
                <w:color w:val="000000"/>
                <w:lang w:eastAsia="zh-TW"/>
              </w:rPr>
            </w:pPr>
          </w:p>
        </w:tc>
        <w:tc>
          <w:tcPr>
            <w:tcW w:w="1633" w:type="pct"/>
            <w:gridSpan w:val="3"/>
            <w:tcBorders>
              <w:bottom w:val="nil"/>
            </w:tcBorders>
          </w:tcPr>
          <w:p w14:paraId="298489E4" w14:textId="77777777" w:rsidR="00211600" w:rsidRPr="00610F76" w:rsidRDefault="00211600" w:rsidP="00B057AB">
            <w:pPr>
              <w:widowControl w:val="0"/>
              <w:tabs>
                <w:tab w:val="left" w:pos="284"/>
              </w:tabs>
              <w:spacing w:line="240" w:lineRule="auto"/>
              <w:jc w:val="center"/>
              <w:rPr>
                <w:rFonts w:eastAsia="PMingLiU"/>
                <w:color w:val="000000"/>
                <w:lang w:eastAsia="zh-TW"/>
              </w:rPr>
            </w:pPr>
          </w:p>
        </w:tc>
      </w:tr>
      <w:tr w:rsidR="00211724" w14:paraId="59C0CFCB" w14:textId="77777777" w:rsidTr="00561D6E">
        <w:trPr>
          <w:cantSplit/>
        </w:trPr>
        <w:tc>
          <w:tcPr>
            <w:tcW w:w="1020" w:type="pct"/>
            <w:tcBorders>
              <w:bottom w:val="nil"/>
            </w:tcBorders>
            <w:shd w:val="clear" w:color="auto" w:fill="auto"/>
          </w:tcPr>
          <w:p w14:paraId="1A198F92" w14:textId="77777777" w:rsidR="00211600" w:rsidRPr="00610F76" w:rsidRDefault="00B60735" w:rsidP="00B057AB">
            <w:pPr>
              <w:widowControl w:val="0"/>
              <w:tabs>
                <w:tab w:val="left" w:pos="284"/>
              </w:tabs>
              <w:spacing w:line="240" w:lineRule="auto"/>
              <w:rPr>
                <w:color w:val="000000"/>
              </w:rPr>
            </w:pPr>
            <w:r w:rsidRPr="00610F76">
              <w:rPr>
                <w:color w:val="000000"/>
              </w:rPr>
              <w:t>Medelvärde vid studiestart</w:t>
            </w:r>
          </w:p>
        </w:tc>
        <w:tc>
          <w:tcPr>
            <w:tcW w:w="586" w:type="pct"/>
            <w:tcBorders>
              <w:bottom w:val="nil"/>
            </w:tcBorders>
            <w:shd w:val="clear" w:color="auto" w:fill="auto"/>
          </w:tcPr>
          <w:p w14:paraId="61A58D22"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6,32</w:t>
            </w:r>
          </w:p>
        </w:tc>
        <w:tc>
          <w:tcPr>
            <w:tcW w:w="754" w:type="pct"/>
            <w:tcBorders>
              <w:bottom w:val="nil"/>
            </w:tcBorders>
          </w:tcPr>
          <w:p w14:paraId="27243AED"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6,19</w:t>
            </w:r>
          </w:p>
        </w:tc>
        <w:tc>
          <w:tcPr>
            <w:tcW w:w="513" w:type="pct"/>
            <w:tcBorders>
              <w:bottom w:val="nil"/>
            </w:tcBorders>
          </w:tcPr>
          <w:p w14:paraId="33F56D51"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6,09</w:t>
            </w:r>
          </w:p>
        </w:tc>
        <w:tc>
          <w:tcPr>
            <w:tcW w:w="494" w:type="pct"/>
            <w:tcBorders>
              <w:bottom w:val="nil"/>
            </w:tcBorders>
          </w:tcPr>
          <w:p w14:paraId="696F8062"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6,44</w:t>
            </w:r>
          </w:p>
        </w:tc>
        <w:tc>
          <w:tcPr>
            <w:tcW w:w="827" w:type="pct"/>
            <w:gridSpan w:val="2"/>
            <w:tcBorders>
              <w:bottom w:val="nil"/>
            </w:tcBorders>
          </w:tcPr>
          <w:p w14:paraId="759D2623"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6,21</w:t>
            </w:r>
          </w:p>
        </w:tc>
        <w:tc>
          <w:tcPr>
            <w:tcW w:w="806" w:type="pct"/>
            <w:tcBorders>
              <w:bottom w:val="nil"/>
            </w:tcBorders>
          </w:tcPr>
          <w:p w14:paraId="28CCF431"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6,31</w:t>
            </w:r>
          </w:p>
        </w:tc>
      </w:tr>
      <w:tr w:rsidR="00211724" w14:paraId="08BA78C6" w14:textId="77777777" w:rsidTr="00561D6E">
        <w:trPr>
          <w:cantSplit/>
        </w:trPr>
        <w:tc>
          <w:tcPr>
            <w:tcW w:w="1020" w:type="pct"/>
            <w:tcBorders>
              <w:top w:val="nil"/>
              <w:bottom w:val="single" w:sz="4" w:space="0" w:color="auto"/>
            </w:tcBorders>
            <w:shd w:val="clear" w:color="auto" w:fill="auto"/>
          </w:tcPr>
          <w:p w14:paraId="54F09056" w14:textId="77777777" w:rsidR="00211600" w:rsidRPr="00610F76" w:rsidRDefault="00B60735" w:rsidP="00B057AB">
            <w:pPr>
              <w:widowControl w:val="0"/>
              <w:tabs>
                <w:tab w:val="left" w:pos="284"/>
              </w:tabs>
              <w:spacing w:line="240" w:lineRule="auto"/>
              <w:rPr>
                <w:color w:val="000000"/>
                <w:lang w:val="sv-SE"/>
              </w:rPr>
            </w:pPr>
            <w:r w:rsidRPr="00610F76">
              <w:rPr>
                <w:color w:val="000000"/>
                <w:lang w:val="sv-SE"/>
              </w:rPr>
              <w:t>LS förändring i medeltal vid vecka 24</w:t>
            </w:r>
          </w:p>
        </w:tc>
        <w:tc>
          <w:tcPr>
            <w:tcW w:w="586" w:type="pct"/>
            <w:tcBorders>
              <w:top w:val="nil"/>
              <w:bottom w:val="single" w:sz="4" w:space="0" w:color="auto"/>
            </w:tcBorders>
            <w:shd w:val="clear" w:color="auto" w:fill="auto"/>
          </w:tcPr>
          <w:p w14:paraId="2BDE1B2B"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0,06</w:t>
            </w:r>
          </w:p>
        </w:tc>
        <w:tc>
          <w:tcPr>
            <w:tcW w:w="754" w:type="pct"/>
            <w:tcBorders>
              <w:top w:val="nil"/>
              <w:bottom w:val="single" w:sz="4" w:space="0" w:color="auto"/>
            </w:tcBorders>
          </w:tcPr>
          <w:p w14:paraId="02C517FE"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-1,08</w:t>
            </w:r>
          </w:p>
        </w:tc>
        <w:tc>
          <w:tcPr>
            <w:tcW w:w="513" w:type="pct"/>
            <w:tcBorders>
              <w:top w:val="nil"/>
              <w:bottom w:val="single" w:sz="4" w:space="0" w:color="auto"/>
            </w:tcBorders>
          </w:tcPr>
          <w:p w14:paraId="5E3616CE"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-0,31</w:t>
            </w:r>
          </w:p>
        </w:tc>
        <w:tc>
          <w:tcPr>
            <w:tcW w:w="494" w:type="pct"/>
            <w:tcBorders>
              <w:top w:val="nil"/>
              <w:bottom w:val="single" w:sz="4" w:space="0" w:color="auto"/>
            </w:tcBorders>
          </w:tcPr>
          <w:p w14:paraId="5C15CB22"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-0,90</w:t>
            </w:r>
          </w:p>
        </w:tc>
        <w:tc>
          <w:tcPr>
            <w:tcW w:w="827" w:type="pct"/>
            <w:gridSpan w:val="2"/>
            <w:tcBorders>
              <w:top w:val="nil"/>
              <w:bottom w:val="single" w:sz="4" w:space="0" w:color="auto"/>
            </w:tcBorders>
          </w:tcPr>
          <w:p w14:paraId="4B1EB037"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-0,13</w:t>
            </w:r>
          </w:p>
        </w:tc>
        <w:tc>
          <w:tcPr>
            <w:tcW w:w="806" w:type="pct"/>
            <w:tcBorders>
              <w:top w:val="nil"/>
              <w:bottom w:val="single" w:sz="4" w:space="0" w:color="auto"/>
            </w:tcBorders>
          </w:tcPr>
          <w:p w14:paraId="735B1827"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-0,99</w:t>
            </w:r>
          </w:p>
        </w:tc>
      </w:tr>
      <w:tr w:rsidR="00211724" w14:paraId="3B433E29" w14:textId="77777777" w:rsidTr="00561D6E">
        <w:trPr>
          <w:cantSplit/>
          <w:trHeight w:val="759"/>
        </w:trPr>
        <w:tc>
          <w:tcPr>
            <w:tcW w:w="1020" w:type="pct"/>
            <w:tcBorders>
              <w:bottom w:val="nil"/>
            </w:tcBorders>
            <w:shd w:val="clear" w:color="auto" w:fill="auto"/>
          </w:tcPr>
          <w:p w14:paraId="74B7E6EB" w14:textId="4B05B5ED" w:rsidR="00211600" w:rsidRPr="00610F76" w:rsidRDefault="00B60735" w:rsidP="00B057AB">
            <w:pPr>
              <w:widowControl w:val="0"/>
              <w:tabs>
                <w:tab w:val="clear" w:pos="567"/>
              </w:tabs>
              <w:spacing w:line="240" w:lineRule="auto"/>
              <w:ind w:hanging="3"/>
              <w:rPr>
                <w:rFonts w:eastAsia="PMingLiU"/>
                <w:color w:val="000000"/>
                <w:lang w:eastAsia="zh-TW"/>
              </w:rPr>
            </w:pPr>
            <w:r w:rsidRPr="00610F76">
              <w:rPr>
                <w:rFonts w:eastAsia="PMingLiU"/>
                <w:color w:val="000000"/>
                <w:lang w:eastAsia="zh-TW"/>
              </w:rPr>
              <w:lastRenderedPageBreak/>
              <w:t>Skillnad (95% CI</w:t>
            </w:r>
            <w:r w:rsidR="009C66CB">
              <w:rPr>
                <w:rFonts w:eastAsia="PMingLiU"/>
                <w:color w:val="000000"/>
                <w:lang w:eastAsia="zh-TW"/>
              </w:rPr>
              <w:t>)</w:t>
            </w:r>
            <w:r w:rsidRPr="00610F76">
              <w:rPr>
                <w:color w:val="000000"/>
                <w:vertAlign w:val="superscript"/>
              </w:rPr>
              <w:t xml:space="preserve"> </w:t>
            </w:r>
          </w:p>
        </w:tc>
        <w:tc>
          <w:tcPr>
            <w:tcW w:w="1341" w:type="pct"/>
            <w:gridSpan w:val="2"/>
            <w:tcBorders>
              <w:bottom w:val="nil"/>
            </w:tcBorders>
            <w:shd w:val="clear" w:color="auto" w:fill="auto"/>
          </w:tcPr>
          <w:p w14:paraId="4E22BEE7" w14:textId="77777777" w:rsidR="00211600" w:rsidRPr="00610F76" w:rsidRDefault="00B60735" w:rsidP="00B057AB">
            <w:pPr>
              <w:widowControl w:val="0"/>
              <w:tabs>
                <w:tab w:val="left" w:pos="284"/>
              </w:tabs>
              <w:spacing w:line="240" w:lineRule="auto"/>
              <w:jc w:val="center"/>
              <w:rPr>
                <w:color w:val="000000"/>
              </w:rPr>
            </w:pPr>
            <w:r w:rsidRPr="00610F76">
              <w:rPr>
                <w:color w:val="000000"/>
              </w:rPr>
              <w:t>-1,14 (-1,59, -069)</w:t>
            </w:r>
          </w:p>
          <w:p w14:paraId="260295BC" w14:textId="77777777" w:rsidR="00211600" w:rsidRPr="00610F76" w:rsidRDefault="00211600" w:rsidP="00B057AB">
            <w:pPr>
              <w:widowControl w:val="0"/>
              <w:tabs>
                <w:tab w:val="left" w:pos="284"/>
              </w:tabs>
              <w:spacing w:line="240" w:lineRule="auto"/>
              <w:jc w:val="center"/>
              <w:rPr>
                <w:color w:val="000000"/>
              </w:rPr>
            </w:pPr>
          </w:p>
        </w:tc>
        <w:tc>
          <w:tcPr>
            <w:tcW w:w="1006" w:type="pct"/>
            <w:gridSpan w:val="2"/>
            <w:tcBorders>
              <w:bottom w:val="nil"/>
            </w:tcBorders>
          </w:tcPr>
          <w:p w14:paraId="4C3723C4" w14:textId="77777777" w:rsidR="00211600" w:rsidRPr="00610F76" w:rsidRDefault="00B60735" w:rsidP="00B057AB">
            <w:pPr>
              <w:widowControl w:val="0"/>
              <w:tabs>
                <w:tab w:val="left" w:pos="284"/>
              </w:tabs>
              <w:spacing w:line="240" w:lineRule="auto"/>
              <w:jc w:val="center"/>
              <w:rPr>
                <w:color w:val="000000"/>
              </w:rPr>
            </w:pPr>
            <w:r w:rsidRPr="00610F76">
              <w:rPr>
                <w:color w:val="000000"/>
              </w:rPr>
              <w:t>-0,59 (-1,05, -012)</w:t>
            </w:r>
          </w:p>
          <w:p w14:paraId="7A63E134" w14:textId="77777777" w:rsidR="00211600" w:rsidRPr="00610F76" w:rsidRDefault="00211600" w:rsidP="00B057AB">
            <w:pPr>
              <w:widowControl w:val="0"/>
              <w:tabs>
                <w:tab w:val="left" w:pos="284"/>
              </w:tabs>
              <w:spacing w:line="240" w:lineRule="auto"/>
              <w:jc w:val="center"/>
              <w:rPr>
                <w:color w:val="000000"/>
              </w:rPr>
            </w:pPr>
          </w:p>
        </w:tc>
        <w:tc>
          <w:tcPr>
            <w:tcW w:w="1633" w:type="pct"/>
            <w:gridSpan w:val="3"/>
            <w:tcBorders>
              <w:bottom w:val="nil"/>
            </w:tcBorders>
          </w:tcPr>
          <w:p w14:paraId="64C38146" w14:textId="77777777" w:rsidR="00211600" w:rsidRPr="00610F76" w:rsidRDefault="00B60735" w:rsidP="00B057AB">
            <w:pPr>
              <w:widowControl w:val="0"/>
              <w:tabs>
                <w:tab w:val="left" w:pos="284"/>
              </w:tabs>
              <w:spacing w:line="240" w:lineRule="auto"/>
              <w:jc w:val="center"/>
              <w:rPr>
                <w:color w:val="000000"/>
              </w:rPr>
            </w:pPr>
            <w:r w:rsidRPr="00610F76">
              <w:rPr>
                <w:color w:val="000000"/>
              </w:rPr>
              <w:t>-0,86 (-1,18, -0,54)</w:t>
            </w:r>
          </w:p>
        </w:tc>
      </w:tr>
      <w:tr w:rsidR="00211724" w14:paraId="75968488" w14:textId="77777777" w:rsidTr="00561D6E">
        <w:trPr>
          <w:cantSplit/>
        </w:trPr>
        <w:tc>
          <w:tcPr>
            <w:tcW w:w="1020" w:type="pct"/>
            <w:tcBorders>
              <w:top w:val="nil"/>
              <w:bottom w:val="single" w:sz="4" w:space="0" w:color="auto"/>
            </w:tcBorders>
            <w:shd w:val="clear" w:color="auto" w:fill="auto"/>
          </w:tcPr>
          <w:p w14:paraId="1DB47BAB" w14:textId="77777777" w:rsidR="00211600" w:rsidRPr="00610F76" w:rsidRDefault="00B60735" w:rsidP="00B057AB">
            <w:pPr>
              <w:widowControl w:val="0"/>
              <w:tabs>
                <w:tab w:val="left" w:pos="284"/>
              </w:tabs>
              <w:spacing w:line="240" w:lineRule="auto"/>
              <w:ind w:left="267" w:hanging="270"/>
              <w:rPr>
                <w:rFonts w:eastAsia="PMingLiU"/>
                <w:color w:val="000000"/>
                <w:lang w:eastAsia="zh-TW"/>
              </w:rPr>
            </w:pPr>
            <w:r w:rsidRPr="00610F76">
              <w:rPr>
                <w:rFonts w:eastAsia="PMingLiU"/>
                <w:color w:val="000000"/>
                <w:lang w:eastAsia="zh-TW"/>
              </w:rPr>
              <w:t>p-värde</w:t>
            </w:r>
          </w:p>
        </w:tc>
        <w:tc>
          <w:tcPr>
            <w:tcW w:w="1341" w:type="pct"/>
            <w:gridSpan w:val="2"/>
            <w:tcBorders>
              <w:top w:val="nil"/>
              <w:bottom w:val="single" w:sz="4" w:space="0" w:color="auto"/>
            </w:tcBorders>
            <w:shd w:val="clear" w:color="auto" w:fill="auto"/>
          </w:tcPr>
          <w:p w14:paraId="2FF9219E" w14:textId="77777777" w:rsidR="00211600" w:rsidRPr="00610F76" w:rsidRDefault="00B60735" w:rsidP="00B057AB">
            <w:pPr>
              <w:widowControl w:val="0"/>
              <w:tabs>
                <w:tab w:val="left" w:pos="284"/>
              </w:tabs>
              <w:spacing w:line="240" w:lineRule="auto"/>
              <w:jc w:val="center"/>
              <w:rPr>
                <w:color w:val="000000"/>
              </w:rPr>
            </w:pPr>
            <w:r w:rsidRPr="00610F76">
              <w:rPr>
                <w:color w:val="000000"/>
              </w:rPr>
              <w:t>&lt;0,0001</w:t>
            </w:r>
          </w:p>
        </w:tc>
        <w:tc>
          <w:tcPr>
            <w:tcW w:w="1006" w:type="pct"/>
            <w:gridSpan w:val="2"/>
            <w:tcBorders>
              <w:top w:val="nil"/>
              <w:bottom w:val="single" w:sz="4" w:space="0" w:color="auto"/>
            </w:tcBorders>
          </w:tcPr>
          <w:p w14:paraId="038B83B8" w14:textId="77777777" w:rsidR="00211600" w:rsidRPr="00610F76" w:rsidRDefault="00B60735" w:rsidP="00B057AB">
            <w:pPr>
              <w:widowControl w:val="0"/>
              <w:tabs>
                <w:tab w:val="left" w:pos="284"/>
              </w:tabs>
              <w:spacing w:line="240" w:lineRule="auto"/>
              <w:jc w:val="center"/>
              <w:rPr>
                <w:color w:val="000000"/>
              </w:rPr>
            </w:pPr>
            <w:r w:rsidRPr="00610F76">
              <w:rPr>
                <w:color w:val="000000"/>
              </w:rPr>
              <w:t>0,0140</w:t>
            </w:r>
          </w:p>
        </w:tc>
        <w:tc>
          <w:tcPr>
            <w:tcW w:w="1633" w:type="pct"/>
            <w:gridSpan w:val="3"/>
            <w:tcBorders>
              <w:top w:val="nil"/>
              <w:bottom w:val="single" w:sz="4" w:space="0" w:color="auto"/>
            </w:tcBorders>
          </w:tcPr>
          <w:p w14:paraId="1A48CABD" w14:textId="77777777" w:rsidR="00211600" w:rsidRPr="00610F76" w:rsidRDefault="00B60735" w:rsidP="00B057AB">
            <w:pPr>
              <w:widowControl w:val="0"/>
              <w:tabs>
                <w:tab w:val="left" w:pos="284"/>
              </w:tabs>
              <w:spacing w:line="240" w:lineRule="auto"/>
              <w:jc w:val="center"/>
              <w:rPr>
                <w:color w:val="000000"/>
              </w:rPr>
            </w:pPr>
            <w:r w:rsidRPr="00610F76">
              <w:rPr>
                <w:color w:val="000000"/>
              </w:rPr>
              <w:t>&lt;0,0001</w:t>
            </w:r>
          </w:p>
        </w:tc>
      </w:tr>
      <w:tr w:rsidR="00211724" w:rsidRPr="00410B74" w14:paraId="0B8F6F3B" w14:textId="77777777" w:rsidTr="00561D6E">
        <w:trPr>
          <w:cantSplit/>
        </w:trPr>
        <w:tc>
          <w:tcPr>
            <w:tcW w:w="1020" w:type="pct"/>
            <w:tcBorders>
              <w:top w:val="single" w:sz="4" w:space="0" w:color="auto"/>
              <w:bottom w:val="nil"/>
            </w:tcBorders>
            <w:shd w:val="clear" w:color="auto" w:fill="auto"/>
            <w:vAlign w:val="center"/>
          </w:tcPr>
          <w:p w14:paraId="2A674760" w14:textId="77777777" w:rsidR="00211600" w:rsidRPr="00610F76" w:rsidRDefault="00B60735" w:rsidP="00B057AB">
            <w:pPr>
              <w:widowControl w:val="0"/>
              <w:tabs>
                <w:tab w:val="left" w:pos="284"/>
              </w:tabs>
              <w:spacing w:line="240" w:lineRule="auto"/>
              <w:rPr>
                <w:rFonts w:eastAsia="PMingLiU"/>
                <w:color w:val="000000"/>
                <w:lang w:val="sv-SE" w:eastAsia="zh-TW"/>
              </w:rPr>
            </w:pPr>
            <w:r w:rsidRPr="00610F76">
              <w:rPr>
                <w:color w:val="000000"/>
                <w:lang w:val="sv-SE"/>
              </w:rPr>
              <w:t>Medelpoäng över 7 dagars daglig nästäppa</w:t>
            </w:r>
          </w:p>
        </w:tc>
        <w:tc>
          <w:tcPr>
            <w:tcW w:w="1341" w:type="pct"/>
            <w:gridSpan w:val="2"/>
            <w:tcBorders>
              <w:top w:val="single" w:sz="4" w:space="0" w:color="auto"/>
              <w:bottom w:val="nil"/>
            </w:tcBorders>
            <w:shd w:val="clear" w:color="auto" w:fill="auto"/>
          </w:tcPr>
          <w:p w14:paraId="5729EBFD" w14:textId="77777777" w:rsidR="00211600" w:rsidRPr="00610F76" w:rsidRDefault="00211600" w:rsidP="00B057AB">
            <w:pPr>
              <w:widowControl w:val="0"/>
              <w:tabs>
                <w:tab w:val="left" w:pos="284"/>
              </w:tabs>
              <w:spacing w:line="240" w:lineRule="auto"/>
              <w:rPr>
                <w:rFonts w:eastAsia="PMingLiU"/>
                <w:color w:val="000000"/>
                <w:lang w:val="sv-SE" w:eastAsia="zh-TW"/>
              </w:rPr>
            </w:pPr>
          </w:p>
        </w:tc>
        <w:tc>
          <w:tcPr>
            <w:tcW w:w="1006" w:type="pct"/>
            <w:gridSpan w:val="2"/>
            <w:tcBorders>
              <w:top w:val="single" w:sz="4" w:space="0" w:color="auto"/>
              <w:bottom w:val="nil"/>
            </w:tcBorders>
          </w:tcPr>
          <w:p w14:paraId="7E4F3900" w14:textId="77777777" w:rsidR="00211600" w:rsidRPr="00610F76" w:rsidRDefault="00211600" w:rsidP="00B057AB">
            <w:pPr>
              <w:widowControl w:val="0"/>
              <w:tabs>
                <w:tab w:val="left" w:pos="284"/>
              </w:tabs>
              <w:spacing w:line="240" w:lineRule="auto"/>
              <w:rPr>
                <w:color w:val="000000"/>
                <w:lang w:val="sv-SE"/>
              </w:rPr>
            </w:pPr>
          </w:p>
        </w:tc>
        <w:tc>
          <w:tcPr>
            <w:tcW w:w="1633" w:type="pct"/>
            <w:gridSpan w:val="3"/>
            <w:tcBorders>
              <w:top w:val="single" w:sz="4" w:space="0" w:color="auto"/>
              <w:bottom w:val="nil"/>
            </w:tcBorders>
          </w:tcPr>
          <w:p w14:paraId="404AAB03" w14:textId="77777777" w:rsidR="00211600" w:rsidRPr="00610F76" w:rsidRDefault="00211600" w:rsidP="00B057AB">
            <w:pPr>
              <w:widowControl w:val="0"/>
              <w:tabs>
                <w:tab w:val="left" w:pos="284"/>
              </w:tabs>
              <w:spacing w:line="240" w:lineRule="auto"/>
              <w:rPr>
                <w:color w:val="000000"/>
                <w:lang w:val="sv-SE"/>
              </w:rPr>
            </w:pPr>
          </w:p>
        </w:tc>
      </w:tr>
      <w:tr w:rsidR="00211724" w14:paraId="3E03F435" w14:textId="77777777" w:rsidTr="00561D6E">
        <w:trPr>
          <w:cantSplit/>
        </w:trPr>
        <w:tc>
          <w:tcPr>
            <w:tcW w:w="1020" w:type="pct"/>
            <w:tcBorders>
              <w:top w:val="single" w:sz="4" w:space="0" w:color="auto"/>
              <w:bottom w:val="nil"/>
            </w:tcBorders>
            <w:shd w:val="clear" w:color="auto" w:fill="auto"/>
          </w:tcPr>
          <w:p w14:paraId="18AAD572" w14:textId="77777777" w:rsidR="00211600" w:rsidRPr="00610F76" w:rsidRDefault="00B60735" w:rsidP="00B057AB">
            <w:pPr>
              <w:widowControl w:val="0"/>
              <w:tabs>
                <w:tab w:val="left" w:pos="284"/>
              </w:tabs>
              <w:spacing w:line="240" w:lineRule="auto"/>
              <w:rPr>
                <w:color w:val="000000"/>
              </w:rPr>
            </w:pPr>
            <w:proofErr w:type="spellStart"/>
            <w:r w:rsidRPr="00610F76">
              <w:rPr>
                <w:color w:val="000000"/>
              </w:rPr>
              <w:t>Medelvärde</w:t>
            </w:r>
            <w:proofErr w:type="spellEnd"/>
            <w:r w:rsidRPr="00610F76">
              <w:rPr>
                <w:color w:val="000000"/>
              </w:rPr>
              <w:t xml:space="preserve"> vid </w:t>
            </w:r>
            <w:proofErr w:type="spellStart"/>
            <w:r w:rsidRPr="00610F76">
              <w:rPr>
                <w:color w:val="000000"/>
              </w:rPr>
              <w:t>studiestart</w:t>
            </w:r>
            <w:proofErr w:type="spellEnd"/>
          </w:p>
        </w:tc>
        <w:tc>
          <w:tcPr>
            <w:tcW w:w="586" w:type="pct"/>
            <w:tcBorders>
              <w:top w:val="single" w:sz="4" w:space="0" w:color="auto"/>
              <w:bottom w:val="nil"/>
            </w:tcBorders>
            <w:shd w:val="clear" w:color="auto" w:fill="auto"/>
          </w:tcPr>
          <w:p w14:paraId="6CCB33EE"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2,46</w:t>
            </w:r>
          </w:p>
        </w:tc>
        <w:tc>
          <w:tcPr>
            <w:tcW w:w="754" w:type="pct"/>
            <w:tcBorders>
              <w:top w:val="single" w:sz="4" w:space="0" w:color="auto"/>
              <w:bottom w:val="nil"/>
            </w:tcBorders>
          </w:tcPr>
          <w:p w14:paraId="4A94102C"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2,40</w:t>
            </w:r>
          </w:p>
        </w:tc>
        <w:tc>
          <w:tcPr>
            <w:tcW w:w="513" w:type="pct"/>
            <w:tcBorders>
              <w:top w:val="single" w:sz="4" w:space="0" w:color="auto"/>
              <w:bottom w:val="nil"/>
            </w:tcBorders>
          </w:tcPr>
          <w:p w14:paraId="2D3D323D"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2,29</w:t>
            </w:r>
          </w:p>
        </w:tc>
        <w:tc>
          <w:tcPr>
            <w:tcW w:w="494" w:type="pct"/>
            <w:tcBorders>
              <w:top w:val="single" w:sz="4" w:space="0" w:color="auto"/>
              <w:bottom w:val="nil"/>
            </w:tcBorders>
          </w:tcPr>
          <w:p w14:paraId="1FBD283A"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2,26</w:t>
            </w:r>
          </w:p>
        </w:tc>
        <w:tc>
          <w:tcPr>
            <w:tcW w:w="827" w:type="pct"/>
            <w:gridSpan w:val="2"/>
            <w:tcBorders>
              <w:top w:val="single" w:sz="4" w:space="0" w:color="auto"/>
              <w:bottom w:val="nil"/>
            </w:tcBorders>
          </w:tcPr>
          <w:p w14:paraId="36BCF949"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2,38</w:t>
            </w:r>
          </w:p>
        </w:tc>
        <w:tc>
          <w:tcPr>
            <w:tcW w:w="806" w:type="pct"/>
            <w:tcBorders>
              <w:top w:val="single" w:sz="4" w:space="0" w:color="auto"/>
              <w:bottom w:val="nil"/>
            </w:tcBorders>
          </w:tcPr>
          <w:p w14:paraId="0AB4328D" w14:textId="77777777" w:rsidR="00211600" w:rsidRPr="00610F76" w:rsidRDefault="00B60735" w:rsidP="00B057AB">
            <w:pPr>
              <w:widowControl w:val="0"/>
              <w:tabs>
                <w:tab w:val="left" w:pos="284"/>
              </w:tabs>
              <w:spacing w:line="240" w:lineRule="auto"/>
              <w:jc w:val="center"/>
              <w:rPr>
                <w:rFonts w:eastAsia="PMingLiU"/>
                <w:color w:val="000000"/>
                <w:lang w:eastAsia="zh-TW"/>
              </w:rPr>
            </w:pPr>
            <w:r w:rsidRPr="00610F76">
              <w:rPr>
                <w:rFonts w:eastAsia="PMingLiU"/>
                <w:color w:val="000000"/>
                <w:lang w:eastAsia="zh-TW"/>
              </w:rPr>
              <w:t>2,34</w:t>
            </w:r>
          </w:p>
        </w:tc>
      </w:tr>
      <w:tr w:rsidR="00211724" w14:paraId="33E24F4E" w14:textId="77777777" w:rsidTr="00561D6E">
        <w:trPr>
          <w:cantSplit/>
        </w:trPr>
        <w:tc>
          <w:tcPr>
            <w:tcW w:w="1020" w:type="pct"/>
            <w:tcBorders>
              <w:top w:val="nil"/>
              <w:bottom w:val="single" w:sz="4" w:space="0" w:color="auto"/>
            </w:tcBorders>
            <w:shd w:val="clear" w:color="auto" w:fill="auto"/>
          </w:tcPr>
          <w:p w14:paraId="38BC7CCE" w14:textId="77777777" w:rsidR="00211600" w:rsidRPr="00561D6E" w:rsidRDefault="00B60735" w:rsidP="00B057AB">
            <w:pPr>
              <w:widowControl w:val="0"/>
              <w:tabs>
                <w:tab w:val="left" w:pos="284"/>
              </w:tabs>
              <w:spacing w:line="240" w:lineRule="auto"/>
              <w:rPr>
                <w:color w:val="000000"/>
                <w:sz w:val="20"/>
                <w:szCs w:val="20"/>
                <w:lang w:val="sv-SE"/>
              </w:rPr>
            </w:pPr>
            <w:r w:rsidRPr="00561D6E">
              <w:rPr>
                <w:color w:val="000000"/>
                <w:sz w:val="20"/>
                <w:szCs w:val="20"/>
                <w:lang w:val="sv-SE"/>
              </w:rPr>
              <w:t>LS förändring i medeltal vid vecka 24</w:t>
            </w:r>
          </w:p>
        </w:tc>
        <w:tc>
          <w:tcPr>
            <w:tcW w:w="586" w:type="pct"/>
            <w:tcBorders>
              <w:top w:val="nil"/>
              <w:bottom w:val="single" w:sz="4" w:space="0" w:color="auto"/>
            </w:tcBorders>
            <w:shd w:val="clear" w:color="auto" w:fill="auto"/>
          </w:tcPr>
          <w:p w14:paraId="320CC5BA" w14:textId="77777777" w:rsidR="00211600" w:rsidRPr="00561D6E" w:rsidRDefault="00B60735" w:rsidP="00B057AB">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-0,35</w:t>
            </w:r>
          </w:p>
        </w:tc>
        <w:tc>
          <w:tcPr>
            <w:tcW w:w="754" w:type="pct"/>
            <w:tcBorders>
              <w:top w:val="nil"/>
              <w:bottom w:val="single" w:sz="4" w:space="0" w:color="auto"/>
            </w:tcBorders>
          </w:tcPr>
          <w:p w14:paraId="2F0A30B6" w14:textId="77777777" w:rsidR="00211600" w:rsidRPr="00561D6E" w:rsidRDefault="00B60735" w:rsidP="00B057AB">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-0,89</w:t>
            </w:r>
          </w:p>
        </w:tc>
        <w:tc>
          <w:tcPr>
            <w:tcW w:w="513" w:type="pct"/>
            <w:tcBorders>
              <w:top w:val="nil"/>
              <w:bottom w:val="single" w:sz="4" w:space="0" w:color="auto"/>
            </w:tcBorders>
          </w:tcPr>
          <w:p w14:paraId="34FB7C2D" w14:textId="77777777" w:rsidR="00211600" w:rsidRPr="00561D6E" w:rsidRDefault="00B60735" w:rsidP="00B057AB">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-0,20</w:t>
            </w:r>
          </w:p>
        </w:tc>
        <w:tc>
          <w:tcPr>
            <w:tcW w:w="494" w:type="pct"/>
            <w:tcBorders>
              <w:top w:val="nil"/>
              <w:bottom w:val="single" w:sz="4" w:space="0" w:color="auto"/>
            </w:tcBorders>
          </w:tcPr>
          <w:p w14:paraId="2ED79DD2" w14:textId="77777777" w:rsidR="00211600" w:rsidRPr="00561D6E" w:rsidRDefault="00B60735" w:rsidP="00B057AB">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-0,70</w:t>
            </w:r>
          </w:p>
        </w:tc>
        <w:tc>
          <w:tcPr>
            <w:tcW w:w="827" w:type="pct"/>
            <w:gridSpan w:val="2"/>
            <w:tcBorders>
              <w:top w:val="nil"/>
              <w:bottom w:val="single" w:sz="4" w:space="0" w:color="auto"/>
            </w:tcBorders>
          </w:tcPr>
          <w:p w14:paraId="20CE421B" w14:textId="77777777" w:rsidR="00211600" w:rsidRPr="00561D6E" w:rsidRDefault="00B60735" w:rsidP="00B057AB">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-0,28</w:t>
            </w:r>
          </w:p>
        </w:tc>
        <w:tc>
          <w:tcPr>
            <w:tcW w:w="806" w:type="pct"/>
            <w:tcBorders>
              <w:top w:val="nil"/>
              <w:bottom w:val="single" w:sz="4" w:space="0" w:color="auto"/>
            </w:tcBorders>
          </w:tcPr>
          <w:p w14:paraId="23CABDDB" w14:textId="77777777" w:rsidR="00211600" w:rsidRPr="00561D6E" w:rsidRDefault="00B60735" w:rsidP="00B057AB">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-0,80</w:t>
            </w:r>
          </w:p>
        </w:tc>
      </w:tr>
      <w:tr w:rsidR="00211724" w14:paraId="0C62A501" w14:textId="77777777" w:rsidTr="00561D6E">
        <w:trPr>
          <w:cantSplit/>
          <w:trHeight w:val="820"/>
        </w:trPr>
        <w:tc>
          <w:tcPr>
            <w:tcW w:w="1020" w:type="pct"/>
            <w:tcBorders>
              <w:top w:val="single" w:sz="4" w:space="0" w:color="auto"/>
              <w:bottom w:val="nil"/>
            </w:tcBorders>
            <w:shd w:val="clear" w:color="auto" w:fill="auto"/>
          </w:tcPr>
          <w:p w14:paraId="0C092786" w14:textId="35212349" w:rsidR="00211600" w:rsidRPr="00561D6E" w:rsidRDefault="00B60735" w:rsidP="00B057AB">
            <w:pPr>
              <w:widowControl w:val="0"/>
              <w:tabs>
                <w:tab w:val="clear" w:pos="567"/>
              </w:tabs>
              <w:spacing w:line="240" w:lineRule="auto"/>
              <w:ind w:hanging="3"/>
              <w:rPr>
                <w:rFonts w:eastAsia="PMingLiU"/>
                <w:color w:val="000000"/>
                <w:sz w:val="20"/>
                <w:szCs w:val="20"/>
                <w:lang w:eastAsia="zh-TW"/>
              </w:rPr>
            </w:pPr>
            <w:r w:rsidRPr="00561D6E">
              <w:rPr>
                <w:rFonts w:eastAsia="PMingLiU"/>
                <w:color w:val="000000"/>
                <w:sz w:val="20"/>
                <w:szCs w:val="20"/>
                <w:lang w:eastAsia="zh-TW"/>
              </w:rPr>
              <w:t>Skillnad (95% CI</w:t>
            </w:r>
            <w:r w:rsidR="009C66CB">
              <w:rPr>
                <w:rFonts w:eastAsia="PMingLiU"/>
                <w:color w:val="000000"/>
                <w:sz w:val="20"/>
                <w:szCs w:val="20"/>
                <w:lang w:eastAsia="zh-TW"/>
              </w:rPr>
              <w:t>)</w:t>
            </w:r>
          </w:p>
        </w:tc>
        <w:tc>
          <w:tcPr>
            <w:tcW w:w="1341" w:type="pct"/>
            <w:gridSpan w:val="2"/>
            <w:tcBorders>
              <w:top w:val="single" w:sz="4" w:space="0" w:color="auto"/>
              <w:bottom w:val="nil"/>
            </w:tcBorders>
            <w:shd w:val="clear" w:color="auto" w:fill="auto"/>
          </w:tcPr>
          <w:p w14:paraId="563DFE65"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-0,55 (-0,84, -0,25)</w:t>
            </w:r>
          </w:p>
          <w:p w14:paraId="235543CE" w14:textId="77777777" w:rsidR="00211600" w:rsidRPr="00561D6E" w:rsidRDefault="00211600" w:rsidP="00B057AB">
            <w:pPr>
              <w:widowControl w:val="0"/>
              <w:tabs>
                <w:tab w:val="left" w:pos="284"/>
              </w:tabs>
              <w:spacing w:line="240" w:lineRule="auto"/>
              <w:jc w:val="center"/>
              <w:rPr>
                <w:color w:val="000000"/>
                <w:sz w:val="20"/>
                <w:szCs w:val="20"/>
              </w:rPr>
            </w:pPr>
          </w:p>
        </w:tc>
        <w:tc>
          <w:tcPr>
            <w:tcW w:w="1006" w:type="pct"/>
            <w:gridSpan w:val="2"/>
            <w:tcBorders>
              <w:top w:val="single" w:sz="4" w:space="0" w:color="auto"/>
              <w:bottom w:val="nil"/>
            </w:tcBorders>
          </w:tcPr>
          <w:p w14:paraId="19170AE2"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-0,50 (-0,80, -0,19)</w:t>
            </w:r>
          </w:p>
          <w:p w14:paraId="240939CC" w14:textId="77777777" w:rsidR="00211600" w:rsidRPr="00561D6E" w:rsidRDefault="00211600" w:rsidP="00B057AB">
            <w:pPr>
              <w:widowControl w:val="0"/>
              <w:tabs>
                <w:tab w:val="left" w:pos="284"/>
              </w:tabs>
              <w:spacing w:line="240" w:lineRule="auto"/>
              <w:jc w:val="center"/>
              <w:rPr>
                <w:color w:val="000000"/>
                <w:sz w:val="20"/>
                <w:szCs w:val="20"/>
              </w:rPr>
            </w:pPr>
          </w:p>
        </w:tc>
        <w:tc>
          <w:tcPr>
            <w:tcW w:w="1633" w:type="pct"/>
            <w:gridSpan w:val="3"/>
            <w:tcBorders>
              <w:top w:val="single" w:sz="4" w:space="0" w:color="auto"/>
              <w:bottom w:val="nil"/>
            </w:tcBorders>
          </w:tcPr>
          <w:p w14:paraId="10FB1BB5"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-0,52 (-0,73, -0,31)</w:t>
            </w:r>
          </w:p>
        </w:tc>
      </w:tr>
      <w:tr w:rsidR="00211724" w14:paraId="79B13C2A" w14:textId="77777777" w:rsidTr="00561D6E">
        <w:trPr>
          <w:cantSplit/>
        </w:trPr>
        <w:tc>
          <w:tcPr>
            <w:tcW w:w="1020" w:type="pct"/>
            <w:tcBorders>
              <w:top w:val="nil"/>
              <w:bottom w:val="nil"/>
            </w:tcBorders>
            <w:shd w:val="clear" w:color="auto" w:fill="auto"/>
          </w:tcPr>
          <w:p w14:paraId="3F60DE52" w14:textId="77777777" w:rsidR="00211600" w:rsidRPr="00561D6E" w:rsidRDefault="00B60735" w:rsidP="00B057AB">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341" w:type="pct"/>
            <w:gridSpan w:val="2"/>
            <w:tcBorders>
              <w:top w:val="nil"/>
              <w:bottom w:val="nil"/>
            </w:tcBorders>
            <w:shd w:val="clear" w:color="auto" w:fill="auto"/>
          </w:tcPr>
          <w:p w14:paraId="023DCA28"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0,0004</w:t>
            </w:r>
          </w:p>
        </w:tc>
        <w:tc>
          <w:tcPr>
            <w:tcW w:w="1006" w:type="pct"/>
            <w:gridSpan w:val="2"/>
            <w:tcBorders>
              <w:top w:val="nil"/>
              <w:bottom w:val="nil"/>
            </w:tcBorders>
          </w:tcPr>
          <w:p w14:paraId="17811642"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0,0017</w:t>
            </w:r>
          </w:p>
        </w:tc>
        <w:tc>
          <w:tcPr>
            <w:tcW w:w="1633" w:type="pct"/>
            <w:gridSpan w:val="3"/>
            <w:tcBorders>
              <w:top w:val="nil"/>
              <w:bottom w:val="nil"/>
            </w:tcBorders>
          </w:tcPr>
          <w:p w14:paraId="4E3F9E85"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&lt;0,0001</w:t>
            </w:r>
          </w:p>
        </w:tc>
      </w:tr>
      <w:tr w:rsidR="00211724" w14:paraId="11783FD2" w14:textId="77777777" w:rsidTr="00561D6E">
        <w:trPr>
          <w:cantSplit/>
        </w:trPr>
        <w:tc>
          <w:tcPr>
            <w:tcW w:w="1020" w:type="pct"/>
            <w:tcBorders>
              <w:top w:val="single" w:sz="4" w:space="0" w:color="auto"/>
              <w:bottom w:val="single" w:sz="4" w:space="0" w:color="auto"/>
            </w:tcBorders>
            <w:shd w:val="clear" w:color="auto" w:fill="auto"/>
          </w:tcPr>
          <w:p w14:paraId="1F5E0E05" w14:textId="77777777" w:rsidR="00211600" w:rsidRPr="00561D6E" w:rsidRDefault="00B60735" w:rsidP="00B057AB">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TNSS</w:t>
            </w:r>
          </w:p>
        </w:tc>
        <w:tc>
          <w:tcPr>
            <w:tcW w:w="1341" w:type="pct"/>
            <w:gridSpan w:val="2"/>
            <w:tcBorders>
              <w:top w:val="single" w:sz="4" w:space="0" w:color="auto"/>
              <w:bottom w:val="single" w:sz="4" w:space="0" w:color="auto"/>
            </w:tcBorders>
            <w:shd w:val="clear" w:color="auto" w:fill="auto"/>
          </w:tcPr>
          <w:p w14:paraId="764CABE8" w14:textId="77777777" w:rsidR="00211600" w:rsidRPr="00561D6E" w:rsidRDefault="00211600" w:rsidP="00B057AB">
            <w:pPr>
              <w:widowControl w:val="0"/>
              <w:tabs>
                <w:tab w:val="left" w:pos="284"/>
              </w:tabs>
              <w:spacing w:line="240" w:lineRule="auto"/>
              <w:jc w:val="center"/>
              <w:rPr>
                <w:color w:val="000000"/>
                <w:sz w:val="20"/>
                <w:szCs w:val="20"/>
              </w:rPr>
            </w:pPr>
          </w:p>
        </w:tc>
        <w:tc>
          <w:tcPr>
            <w:tcW w:w="1006" w:type="pct"/>
            <w:gridSpan w:val="2"/>
            <w:tcBorders>
              <w:top w:val="single" w:sz="4" w:space="0" w:color="auto"/>
              <w:bottom w:val="single" w:sz="4" w:space="0" w:color="auto"/>
            </w:tcBorders>
          </w:tcPr>
          <w:p w14:paraId="766BD82B" w14:textId="77777777" w:rsidR="00211600" w:rsidRPr="00561D6E" w:rsidRDefault="00211600" w:rsidP="00B057AB">
            <w:pPr>
              <w:widowControl w:val="0"/>
              <w:tabs>
                <w:tab w:val="left" w:pos="284"/>
              </w:tabs>
              <w:spacing w:line="240" w:lineRule="auto"/>
              <w:jc w:val="center"/>
              <w:rPr>
                <w:color w:val="000000"/>
                <w:sz w:val="20"/>
                <w:szCs w:val="20"/>
              </w:rPr>
            </w:pPr>
          </w:p>
        </w:tc>
        <w:tc>
          <w:tcPr>
            <w:tcW w:w="1633" w:type="pct"/>
            <w:gridSpan w:val="3"/>
            <w:tcBorders>
              <w:top w:val="single" w:sz="4" w:space="0" w:color="auto"/>
              <w:bottom w:val="single" w:sz="4" w:space="0" w:color="auto"/>
            </w:tcBorders>
          </w:tcPr>
          <w:p w14:paraId="2250D140" w14:textId="77777777" w:rsidR="00211600" w:rsidRPr="00561D6E" w:rsidRDefault="00211600" w:rsidP="00B057AB">
            <w:pPr>
              <w:widowControl w:val="0"/>
              <w:tabs>
                <w:tab w:val="left" w:pos="284"/>
              </w:tabs>
              <w:spacing w:line="240" w:lineRule="auto"/>
              <w:jc w:val="center"/>
              <w:rPr>
                <w:color w:val="000000"/>
                <w:sz w:val="20"/>
                <w:szCs w:val="20"/>
              </w:rPr>
            </w:pPr>
          </w:p>
        </w:tc>
      </w:tr>
      <w:tr w:rsidR="00211724" w14:paraId="4066A7BB" w14:textId="77777777" w:rsidTr="00561D6E">
        <w:trPr>
          <w:cantSplit/>
        </w:trPr>
        <w:tc>
          <w:tcPr>
            <w:tcW w:w="1020" w:type="pct"/>
            <w:tcBorders>
              <w:top w:val="single" w:sz="4" w:space="0" w:color="auto"/>
              <w:bottom w:val="nil"/>
            </w:tcBorders>
            <w:shd w:val="clear" w:color="auto" w:fill="auto"/>
          </w:tcPr>
          <w:p w14:paraId="4D351E46" w14:textId="77777777" w:rsidR="00211600" w:rsidRPr="00561D6E" w:rsidRDefault="00B60735" w:rsidP="00B057AB">
            <w:pPr>
              <w:widowControl w:val="0"/>
              <w:tabs>
                <w:tab w:val="left" w:pos="284"/>
              </w:tabs>
              <w:spacing w:line="240" w:lineRule="auto"/>
              <w:ind w:left="267" w:hanging="270"/>
              <w:rPr>
                <w:color w:val="000000"/>
                <w:sz w:val="20"/>
                <w:szCs w:val="20"/>
              </w:rPr>
            </w:pPr>
            <w:r w:rsidRPr="00561D6E">
              <w:rPr>
                <w:color w:val="000000"/>
                <w:sz w:val="20"/>
                <w:szCs w:val="20"/>
              </w:rPr>
              <w:t>Medelvärde vid</w:t>
            </w:r>
          </w:p>
          <w:p w14:paraId="09D74C1C" w14:textId="77777777" w:rsidR="00211600" w:rsidRPr="00561D6E" w:rsidRDefault="00B60735" w:rsidP="00B057AB">
            <w:pPr>
              <w:widowControl w:val="0"/>
              <w:tabs>
                <w:tab w:val="left" w:pos="284"/>
              </w:tabs>
              <w:spacing w:line="240" w:lineRule="auto"/>
              <w:ind w:left="267" w:hanging="270"/>
              <w:rPr>
                <w:rFonts w:eastAsia="PMingLiU"/>
                <w:color w:val="000000"/>
                <w:sz w:val="20"/>
                <w:szCs w:val="20"/>
                <w:lang w:eastAsia="zh-TW"/>
              </w:rPr>
            </w:pPr>
            <w:r w:rsidRPr="00561D6E">
              <w:rPr>
                <w:color w:val="000000"/>
                <w:sz w:val="20"/>
                <w:szCs w:val="20"/>
              </w:rPr>
              <w:t>studiestart</w:t>
            </w:r>
          </w:p>
        </w:tc>
        <w:tc>
          <w:tcPr>
            <w:tcW w:w="586" w:type="pct"/>
            <w:tcBorders>
              <w:top w:val="single" w:sz="4" w:space="0" w:color="auto"/>
              <w:bottom w:val="nil"/>
            </w:tcBorders>
            <w:shd w:val="clear" w:color="auto" w:fill="auto"/>
          </w:tcPr>
          <w:p w14:paraId="238F7822"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9,33</w:t>
            </w:r>
          </w:p>
        </w:tc>
        <w:tc>
          <w:tcPr>
            <w:tcW w:w="754" w:type="pct"/>
            <w:tcBorders>
              <w:top w:val="single" w:sz="4" w:space="0" w:color="auto"/>
              <w:bottom w:val="nil"/>
            </w:tcBorders>
            <w:shd w:val="clear" w:color="auto" w:fill="auto"/>
          </w:tcPr>
          <w:p w14:paraId="52007F66"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8,56</w:t>
            </w:r>
          </w:p>
        </w:tc>
        <w:tc>
          <w:tcPr>
            <w:tcW w:w="513" w:type="pct"/>
            <w:tcBorders>
              <w:top w:val="single" w:sz="4" w:space="0" w:color="auto"/>
              <w:bottom w:val="nil"/>
            </w:tcBorders>
          </w:tcPr>
          <w:p w14:paraId="78245E18"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8,73</w:t>
            </w:r>
          </w:p>
        </w:tc>
        <w:tc>
          <w:tcPr>
            <w:tcW w:w="494" w:type="pct"/>
            <w:tcBorders>
              <w:top w:val="single" w:sz="4" w:space="0" w:color="auto"/>
              <w:bottom w:val="nil"/>
            </w:tcBorders>
          </w:tcPr>
          <w:p w14:paraId="263AAA18"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8,37</w:t>
            </w:r>
          </w:p>
        </w:tc>
        <w:tc>
          <w:tcPr>
            <w:tcW w:w="827" w:type="pct"/>
            <w:gridSpan w:val="2"/>
            <w:tcBorders>
              <w:top w:val="single" w:sz="4" w:space="0" w:color="auto"/>
              <w:bottom w:val="nil"/>
            </w:tcBorders>
          </w:tcPr>
          <w:p w14:paraId="339C196F"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9,03</w:t>
            </w:r>
          </w:p>
        </w:tc>
        <w:tc>
          <w:tcPr>
            <w:tcW w:w="806" w:type="pct"/>
            <w:tcBorders>
              <w:top w:val="single" w:sz="4" w:space="0" w:color="auto"/>
              <w:bottom w:val="nil"/>
            </w:tcBorders>
          </w:tcPr>
          <w:p w14:paraId="06889271"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8,47</w:t>
            </w:r>
          </w:p>
        </w:tc>
      </w:tr>
      <w:tr w:rsidR="00211724" w14:paraId="0B55B6B4" w14:textId="77777777" w:rsidTr="00561D6E">
        <w:trPr>
          <w:cantSplit/>
        </w:trPr>
        <w:tc>
          <w:tcPr>
            <w:tcW w:w="1020" w:type="pct"/>
            <w:tcBorders>
              <w:top w:val="nil"/>
              <w:bottom w:val="single" w:sz="4" w:space="0" w:color="auto"/>
            </w:tcBorders>
            <w:shd w:val="clear" w:color="auto" w:fill="auto"/>
          </w:tcPr>
          <w:p w14:paraId="3D3D90FE" w14:textId="77777777" w:rsidR="00211600" w:rsidRPr="00561D6E" w:rsidRDefault="00B60735" w:rsidP="00B057AB">
            <w:pPr>
              <w:widowControl w:val="0"/>
              <w:tabs>
                <w:tab w:val="left" w:pos="0"/>
              </w:tabs>
              <w:spacing w:line="240" w:lineRule="auto"/>
              <w:rPr>
                <w:rFonts w:eastAsia="PMingLiU"/>
                <w:color w:val="000000"/>
                <w:sz w:val="20"/>
                <w:szCs w:val="20"/>
                <w:lang w:val="sv-SE" w:eastAsia="zh-TW"/>
              </w:rPr>
            </w:pPr>
            <w:r w:rsidRPr="00561D6E">
              <w:rPr>
                <w:color w:val="000000"/>
                <w:sz w:val="20"/>
                <w:szCs w:val="20"/>
                <w:lang w:val="sv-SE"/>
              </w:rPr>
              <w:t>LS förändring i medeltal vid vecka 24</w:t>
            </w:r>
          </w:p>
        </w:tc>
        <w:tc>
          <w:tcPr>
            <w:tcW w:w="586" w:type="pct"/>
            <w:tcBorders>
              <w:top w:val="nil"/>
              <w:bottom w:val="single" w:sz="4" w:space="0" w:color="auto"/>
            </w:tcBorders>
            <w:shd w:val="clear" w:color="auto" w:fill="auto"/>
          </w:tcPr>
          <w:p w14:paraId="7DF034DD"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-1,06</w:t>
            </w:r>
          </w:p>
        </w:tc>
        <w:tc>
          <w:tcPr>
            <w:tcW w:w="754" w:type="pct"/>
            <w:tcBorders>
              <w:top w:val="nil"/>
              <w:bottom w:val="single" w:sz="4" w:space="0" w:color="auto"/>
            </w:tcBorders>
            <w:shd w:val="clear" w:color="auto" w:fill="auto"/>
          </w:tcPr>
          <w:p w14:paraId="03290544"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-2,97</w:t>
            </w:r>
          </w:p>
        </w:tc>
        <w:tc>
          <w:tcPr>
            <w:tcW w:w="513" w:type="pct"/>
            <w:tcBorders>
              <w:top w:val="nil"/>
              <w:bottom w:val="single" w:sz="4" w:space="0" w:color="auto"/>
            </w:tcBorders>
          </w:tcPr>
          <w:p w14:paraId="57BBA24C"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-0,44</w:t>
            </w:r>
          </w:p>
        </w:tc>
        <w:tc>
          <w:tcPr>
            <w:tcW w:w="494" w:type="pct"/>
            <w:tcBorders>
              <w:top w:val="nil"/>
              <w:bottom w:val="single" w:sz="4" w:space="0" w:color="auto"/>
            </w:tcBorders>
          </w:tcPr>
          <w:p w14:paraId="544E17F9"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-2,53</w:t>
            </w:r>
          </w:p>
        </w:tc>
        <w:tc>
          <w:tcPr>
            <w:tcW w:w="827" w:type="pct"/>
            <w:gridSpan w:val="2"/>
            <w:tcBorders>
              <w:top w:val="nil"/>
              <w:bottom w:val="single" w:sz="4" w:space="0" w:color="auto"/>
            </w:tcBorders>
          </w:tcPr>
          <w:p w14:paraId="52FA9E8C"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-0,77</w:t>
            </w:r>
          </w:p>
        </w:tc>
        <w:tc>
          <w:tcPr>
            <w:tcW w:w="806" w:type="pct"/>
            <w:tcBorders>
              <w:top w:val="nil"/>
              <w:bottom w:val="single" w:sz="4" w:space="0" w:color="auto"/>
            </w:tcBorders>
          </w:tcPr>
          <w:p w14:paraId="73A13AB2"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-2,75</w:t>
            </w:r>
          </w:p>
        </w:tc>
      </w:tr>
      <w:tr w:rsidR="00211724" w14:paraId="0310B640" w14:textId="77777777" w:rsidTr="00561D6E">
        <w:trPr>
          <w:cantSplit/>
        </w:trPr>
        <w:tc>
          <w:tcPr>
            <w:tcW w:w="1020" w:type="pct"/>
            <w:tcBorders>
              <w:top w:val="single" w:sz="4" w:space="0" w:color="auto"/>
              <w:bottom w:val="nil"/>
            </w:tcBorders>
            <w:shd w:val="clear" w:color="auto" w:fill="auto"/>
          </w:tcPr>
          <w:p w14:paraId="724ECA90" w14:textId="77777777" w:rsidR="00211600" w:rsidRPr="00561D6E" w:rsidRDefault="00B60735" w:rsidP="00B057AB">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Skillnad (95%</w:t>
            </w:r>
            <w:r w:rsidR="009C66CB">
              <w:rPr>
                <w:rFonts w:eastAsia="PMingLiU"/>
                <w:color w:val="000000"/>
                <w:sz w:val="20"/>
                <w:szCs w:val="20"/>
                <w:lang w:eastAsia="zh-TW"/>
              </w:rPr>
              <w:t xml:space="preserve"> CI</w:t>
            </w:r>
            <w:r w:rsidRPr="00561D6E">
              <w:rPr>
                <w:rFonts w:eastAsia="PMingLiU"/>
                <w:color w:val="000000"/>
                <w:sz w:val="20"/>
                <w:szCs w:val="20"/>
                <w:lang w:eastAsia="zh-TW"/>
              </w:rPr>
              <w:t>)</w:t>
            </w:r>
          </w:p>
        </w:tc>
        <w:tc>
          <w:tcPr>
            <w:tcW w:w="1341" w:type="pct"/>
            <w:gridSpan w:val="2"/>
            <w:tcBorders>
              <w:top w:val="single" w:sz="4" w:space="0" w:color="auto"/>
              <w:bottom w:val="nil"/>
            </w:tcBorders>
            <w:shd w:val="clear" w:color="auto" w:fill="auto"/>
          </w:tcPr>
          <w:p w14:paraId="53BDF8D6"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-1,91 (-2,85, -0,96)</w:t>
            </w:r>
          </w:p>
        </w:tc>
        <w:tc>
          <w:tcPr>
            <w:tcW w:w="1006" w:type="pct"/>
            <w:gridSpan w:val="2"/>
            <w:tcBorders>
              <w:top w:val="single" w:sz="4" w:space="0" w:color="auto"/>
              <w:bottom w:val="nil"/>
            </w:tcBorders>
          </w:tcPr>
          <w:p w14:paraId="3A0013C4"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 xml:space="preserve">-2,09 (-3,00, -1,18) </w:t>
            </w:r>
          </w:p>
        </w:tc>
        <w:tc>
          <w:tcPr>
            <w:tcW w:w="1633" w:type="pct"/>
            <w:gridSpan w:val="3"/>
            <w:tcBorders>
              <w:top w:val="single" w:sz="4" w:space="0" w:color="auto"/>
              <w:bottom w:val="nil"/>
            </w:tcBorders>
          </w:tcPr>
          <w:p w14:paraId="300320DE"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-1,98 (-2,63, -1,33)</w:t>
            </w:r>
          </w:p>
        </w:tc>
      </w:tr>
      <w:tr w:rsidR="00211724" w14:paraId="58365774" w14:textId="77777777" w:rsidTr="00561D6E">
        <w:trPr>
          <w:cantSplit/>
        </w:trPr>
        <w:tc>
          <w:tcPr>
            <w:tcW w:w="1020" w:type="pct"/>
            <w:tcBorders>
              <w:top w:val="nil"/>
              <w:bottom w:val="single" w:sz="4" w:space="0" w:color="auto"/>
            </w:tcBorders>
            <w:shd w:val="clear" w:color="auto" w:fill="auto"/>
          </w:tcPr>
          <w:p w14:paraId="332C614F" w14:textId="77777777" w:rsidR="00211600" w:rsidRPr="00561D6E" w:rsidRDefault="00B60735" w:rsidP="00B057AB">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341" w:type="pct"/>
            <w:gridSpan w:val="2"/>
            <w:tcBorders>
              <w:top w:val="nil"/>
              <w:bottom w:val="single" w:sz="4" w:space="0" w:color="auto"/>
            </w:tcBorders>
            <w:shd w:val="clear" w:color="auto" w:fill="auto"/>
          </w:tcPr>
          <w:p w14:paraId="489DE60C"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0,0001</w:t>
            </w:r>
          </w:p>
        </w:tc>
        <w:tc>
          <w:tcPr>
            <w:tcW w:w="1006" w:type="pct"/>
            <w:gridSpan w:val="2"/>
            <w:tcBorders>
              <w:top w:val="nil"/>
              <w:bottom w:val="single" w:sz="4" w:space="0" w:color="auto"/>
            </w:tcBorders>
          </w:tcPr>
          <w:p w14:paraId="6C8F3CBD"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&lt;0,0001</w:t>
            </w:r>
          </w:p>
        </w:tc>
        <w:tc>
          <w:tcPr>
            <w:tcW w:w="1633" w:type="pct"/>
            <w:gridSpan w:val="3"/>
            <w:tcBorders>
              <w:top w:val="nil"/>
              <w:bottom w:val="single" w:sz="4" w:space="0" w:color="auto"/>
            </w:tcBorders>
          </w:tcPr>
          <w:p w14:paraId="4E1A0B75"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&lt;0,0001</w:t>
            </w:r>
          </w:p>
        </w:tc>
      </w:tr>
      <w:tr w:rsidR="00211724" w14:paraId="244633D3" w14:textId="77777777" w:rsidTr="00561D6E">
        <w:trPr>
          <w:cantSplit/>
        </w:trPr>
        <w:tc>
          <w:tcPr>
            <w:tcW w:w="1020" w:type="pct"/>
            <w:tcBorders>
              <w:top w:val="nil"/>
              <w:bottom w:val="single" w:sz="4" w:space="0" w:color="auto"/>
            </w:tcBorders>
            <w:shd w:val="clear" w:color="auto" w:fill="auto"/>
          </w:tcPr>
          <w:p w14:paraId="37C5CFB6" w14:textId="77777777" w:rsidR="00211600" w:rsidRPr="00561D6E" w:rsidRDefault="00B60735" w:rsidP="00B057AB">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SNOT-22</w:t>
            </w:r>
          </w:p>
        </w:tc>
        <w:tc>
          <w:tcPr>
            <w:tcW w:w="1341" w:type="pct"/>
            <w:gridSpan w:val="2"/>
            <w:tcBorders>
              <w:top w:val="single" w:sz="4" w:space="0" w:color="auto"/>
              <w:bottom w:val="single" w:sz="4" w:space="0" w:color="auto"/>
            </w:tcBorders>
            <w:shd w:val="clear" w:color="auto" w:fill="auto"/>
          </w:tcPr>
          <w:p w14:paraId="3ABE5967" w14:textId="77777777" w:rsidR="00211600" w:rsidRPr="00561D6E" w:rsidRDefault="00211600" w:rsidP="00B057AB">
            <w:pPr>
              <w:widowControl w:val="0"/>
              <w:tabs>
                <w:tab w:val="left" w:pos="284"/>
              </w:tabs>
              <w:spacing w:line="240" w:lineRule="auto"/>
              <w:jc w:val="center"/>
              <w:rPr>
                <w:color w:val="000000"/>
                <w:sz w:val="20"/>
                <w:szCs w:val="20"/>
              </w:rPr>
            </w:pPr>
          </w:p>
        </w:tc>
        <w:tc>
          <w:tcPr>
            <w:tcW w:w="1006" w:type="pct"/>
            <w:gridSpan w:val="2"/>
            <w:tcBorders>
              <w:top w:val="single" w:sz="4" w:space="0" w:color="auto"/>
              <w:bottom w:val="single" w:sz="4" w:space="0" w:color="auto"/>
            </w:tcBorders>
          </w:tcPr>
          <w:p w14:paraId="3378878E" w14:textId="77777777" w:rsidR="00211600" w:rsidRPr="00561D6E" w:rsidRDefault="00211600" w:rsidP="00B057AB">
            <w:pPr>
              <w:widowControl w:val="0"/>
              <w:tabs>
                <w:tab w:val="left" w:pos="284"/>
              </w:tabs>
              <w:spacing w:line="240" w:lineRule="auto"/>
              <w:jc w:val="center"/>
              <w:rPr>
                <w:color w:val="000000"/>
                <w:sz w:val="20"/>
                <w:szCs w:val="20"/>
              </w:rPr>
            </w:pPr>
          </w:p>
        </w:tc>
        <w:tc>
          <w:tcPr>
            <w:tcW w:w="1633" w:type="pct"/>
            <w:gridSpan w:val="3"/>
            <w:tcBorders>
              <w:top w:val="single" w:sz="4" w:space="0" w:color="auto"/>
              <w:bottom w:val="single" w:sz="4" w:space="0" w:color="auto"/>
            </w:tcBorders>
          </w:tcPr>
          <w:p w14:paraId="31F522D6" w14:textId="77777777" w:rsidR="00211600" w:rsidRPr="00561D6E" w:rsidRDefault="00211600" w:rsidP="00B057AB">
            <w:pPr>
              <w:widowControl w:val="0"/>
              <w:tabs>
                <w:tab w:val="left" w:pos="284"/>
              </w:tabs>
              <w:spacing w:line="240" w:lineRule="auto"/>
              <w:jc w:val="center"/>
              <w:rPr>
                <w:color w:val="000000"/>
                <w:sz w:val="20"/>
                <w:szCs w:val="20"/>
              </w:rPr>
            </w:pPr>
          </w:p>
        </w:tc>
      </w:tr>
      <w:tr w:rsidR="00211724" w14:paraId="0DCFBCAB" w14:textId="77777777" w:rsidTr="00561D6E">
        <w:trPr>
          <w:cantSplit/>
        </w:trPr>
        <w:tc>
          <w:tcPr>
            <w:tcW w:w="1020" w:type="pct"/>
            <w:tcBorders>
              <w:top w:val="nil"/>
              <w:bottom w:val="nil"/>
            </w:tcBorders>
            <w:shd w:val="clear" w:color="auto" w:fill="auto"/>
          </w:tcPr>
          <w:p w14:paraId="343EF574" w14:textId="77777777" w:rsidR="00211600" w:rsidRPr="00561D6E" w:rsidRDefault="00B60735" w:rsidP="00B057AB">
            <w:pPr>
              <w:widowControl w:val="0"/>
              <w:tabs>
                <w:tab w:val="left" w:pos="284"/>
              </w:tabs>
              <w:spacing w:line="240" w:lineRule="auto"/>
              <w:ind w:left="267" w:hanging="270"/>
              <w:rPr>
                <w:color w:val="000000"/>
                <w:sz w:val="20"/>
                <w:szCs w:val="20"/>
              </w:rPr>
            </w:pPr>
            <w:r w:rsidRPr="00561D6E">
              <w:rPr>
                <w:color w:val="000000"/>
                <w:sz w:val="20"/>
                <w:szCs w:val="20"/>
              </w:rPr>
              <w:t>Medelvärde vid</w:t>
            </w:r>
          </w:p>
          <w:p w14:paraId="6E5B27C6" w14:textId="77777777" w:rsidR="00211600" w:rsidRPr="00561D6E" w:rsidRDefault="00B60735" w:rsidP="00B057AB">
            <w:pPr>
              <w:widowControl w:val="0"/>
              <w:tabs>
                <w:tab w:val="left" w:pos="284"/>
              </w:tabs>
              <w:spacing w:line="240" w:lineRule="auto"/>
              <w:ind w:left="267" w:hanging="270"/>
              <w:rPr>
                <w:rFonts w:eastAsia="PMingLiU"/>
                <w:color w:val="000000"/>
                <w:sz w:val="20"/>
                <w:szCs w:val="20"/>
                <w:lang w:eastAsia="zh-TW"/>
              </w:rPr>
            </w:pPr>
            <w:r w:rsidRPr="00561D6E">
              <w:rPr>
                <w:color w:val="000000"/>
                <w:sz w:val="20"/>
                <w:szCs w:val="20"/>
              </w:rPr>
              <w:t>studiestart</w:t>
            </w:r>
          </w:p>
        </w:tc>
        <w:tc>
          <w:tcPr>
            <w:tcW w:w="586" w:type="pct"/>
            <w:tcBorders>
              <w:top w:val="single" w:sz="4" w:space="0" w:color="auto"/>
              <w:bottom w:val="nil"/>
            </w:tcBorders>
            <w:shd w:val="clear" w:color="auto" w:fill="auto"/>
          </w:tcPr>
          <w:p w14:paraId="3A11BF75"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60,26</w:t>
            </w:r>
          </w:p>
        </w:tc>
        <w:tc>
          <w:tcPr>
            <w:tcW w:w="754" w:type="pct"/>
            <w:tcBorders>
              <w:top w:val="single" w:sz="4" w:space="0" w:color="auto"/>
              <w:bottom w:val="nil"/>
            </w:tcBorders>
            <w:shd w:val="clear" w:color="auto" w:fill="auto"/>
          </w:tcPr>
          <w:p w14:paraId="55EAADF7"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59,82</w:t>
            </w:r>
          </w:p>
        </w:tc>
        <w:tc>
          <w:tcPr>
            <w:tcW w:w="513" w:type="pct"/>
            <w:tcBorders>
              <w:top w:val="single" w:sz="4" w:space="0" w:color="auto"/>
              <w:bottom w:val="nil"/>
            </w:tcBorders>
          </w:tcPr>
          <w:p w14:paraId="2720BAFE"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59,80</w:t>
            </w:r>
          </w:p>
        </w:tc>
        <w:tc>
          <w:tcPr>
            <w:tcW w:w="494" w:type="pct"/>
            <w:tcBorders>
              <w:top w:val="single" w:sz="4" w:space="0" w:color="auto"/>
              <w:bottom w:val="nil"/>
            </w:tcBorders>
          </w:tcPr>
          <w:p w14:paraId="2DB26915"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59,21</w:t>
            </w:r>
          </w:p>
        </w:tc>
        <w:tc>
          <w:tcPr>
            <w:tcW w:w="827" w:type="pct"/>
            <w:gridSpan w:val="2"/>
            <w:tcBorders>
              <w:top w:val="single" w:sz="4" w:space="0" w:color="auto"/>
              <w:bottom w:val="nil"/>
            </w:tcBorders>
          </w:tcPr>
          <w:p w14:paraId="3076170F"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60,03</w:t>
            </w:r>
          </w:p>
        </w:tc>
        <w:tc>
          <w:tcPr>
            <w:tcW w:w="806" w:type="pct"/>
            <w:tcBorders>
              <w:top w:val="single" w:sz="4" w:space="0" w:color="auto"/>
              <w:bottom w:val="nil"/>
            </w:tcBorders>
          </w:tcPr>
          <w:p w14:paraId="3D5F586A"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59,54</w:t>
            </w:r>
          </w:p>
        </w:tc>
      </w:tr>
      <w:tr w:rsidR="00211724" w14:paraId="680EEBF4" w14:textId="77777777" w:rsidTr="00561D6E">
        <w:trPr>
          <w:cantSplit/>
        </w:trPr>
        <w:tc>
          <w:tcPr>
            <w:tcW w:w="1020" w:type="pct"/>
            <w:tcBorders>
              <w:top w:val="nil"/>
              <w:left w:val="single" w:sz="4" w:space="0" w:color="auto"/>
              <w:bottom w:val="single" w:sz="4" w:space="0" w:color="auto"/>
            </w:tcBorders>
            <w:shd w:val="clear" w:color="auto" w:fill="auto"/>
          </w:tcPr>
          <w:p w14:paraId="75859DA5" w14:textId="77777777" w:rsidR="00211600" w:rsidRPr="00561D6E" w:rsidRDefault="00B60735" w:rsidP="00B057AB">
            <w:pPr>
              <w:widowControl w:val="0"/>
              <w:tabs>
                <w:tab w:val="left" w:pos="0"/>
              </w:tabs>
              <w:spacing w:line="240" w:lineRule="auto"/>
              <w:rPr>
                <w:rFonts w:eastAsia="PMingLiU"/>
                <w:color w:val="000000"/>
                <w:sz w:val="20"/>
                <w:szCs w:val="20"/>
                <w:lang w:val="sv-SE" w:eastAsia="zh-TW"/>
              </w:rPr>
            </w:pPr>
            <w:r w:rsidRPr="00561D6E">
              <w:rPr>
                <w:color w:val="000000"/>
                <w:sz w:val="20"/>
                <w:szCs w:val="20"/>
                <w:lang w:val="sv-SE"/>
              </w:rPr>
              <w:t>LS förändring i medeltal vid vecka 24</w:t>
            </w:r>
          </w:p>
        </w:tc>
        <w:tc>
          <w:tcPr>
            <w:tcW w:w="586" w:type="pct"/>
            <w:tcBorders>
              <w:top w:val="nil"/>
              <w:bottom w:val="single" w:sz="4" w:space="0" w:color="auto"/>
            </w:tcBorders>
            <w:shd w:val="clear" w:color="auto" w:fill="auto"/>
          </w:tcPr>
          <w:p w14:paraId="21FDC59E"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-8,58</w:t>
            </w:r>
          </w:p>
        </w:tc>
        <w:tc>
          <w:tcPr>
            <w:tcW w:w="754" w:type="pct"/>
            <w:tcBorders>
              <w:top w:val="nil"/>
              <w:bottom w:val="single" w:sz="4" w:space="0" w:color="auto"/>
            </w:tcBorders>
            <w:shd w:val="clear" w:color="auto" w:fill="auto"/>
          </w:tcPr>
          <w:p w14:paraId="1F930FD9"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-24,70</w:t>
            </w:r>
          </w:p>
        </w:tc>
        <w:tc>
          <w:tcPr>
            <w:tcW w:w="513" w:type="pct"/>
            <w:tcBorders>
              <w:top w:val="nil"/>
              <w:bottom w:val="single" w:sz="4" w:space="0" w:color="auto"/>
            </w:tcBorders>
          </w:tcPr>
          <w:p w14:paraId="67D3BC50"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-6,55</w:t>
            </w:r>
          </w:p>
        </w:tc>
        <w:tc>
          <w:tcPr>
            <w:tcW w:w="494" w:type="pct"/>
            <w:tcBorders>
              <w:top w:val="nil"/>
              <w:bottom w:val="single" w:sz="4" w:space="0" w:color="auto"/>
            </w:tcBorders>
          </w:tcPr>
          <w:p w14:paraId="40EC4A04"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-21,59</w:t>
            </w:r>
          </w:p>
        </w:tc>
        <w:tc>
          <w:tcPr>
            <w:tcW w:w="827" w:type="pct"/>
            <w:gridSpan w:val="2"/>
            <w:tcBorders>
              <w:top w:val="nil"/>
              <w:bottom w:val="single" w:sz="4" w:space="0" w:color="auto"/>
            </w:tcBorders>
          </w:tcPr>
          <w:p w14:paraId="43E04615"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-7,73</w:t>
            </w:r>
          </w:p>
        </w:tc>
        <w:tc>
          <w:tcPr>
            <w:tcW w:w="806" w:type="pct"/>
            <w:tcBorders>
              <w:top w:val="nil"/>
              <w:bottom w:val="single" w:sz="4" w:space="0" w:color="auto"/>
            </w:tcBorders>
          </w:tcPr>
          <w:p w14:paraId="0DED6A2D"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-23,10</w:t>
            </w:r>
          </w:p>
        </w:tc>
      </w:tr>
      <w:tr w:rsidR="00211724" w14:paraId="48BB322B" w14:textId="77777777" w:rsidTr="00561D6E">
        <w:trPr>
          <w:cantSplit/>
        </w:trPr>
        <w:tc>
          <w:tcPr>
            <w:tcW w:w="1020" w:type="pct"/>
            <w:tcBorders>
              <w:top w:val="single" w:sz="4" w:space="0" w:color="auto"/>
              <w:left w:val="single" w:sz="4" w:space="0" w:color="auto"/>
              <w:bottom w:val="nil"/>
            </w:tcBorders>
            <w:shd w:val="clear" w:color="auto" w:fill="auto"/>
          </w:tcPr>
          <w:p w14:paraId="1F7EE4E8" w14:textId="77777777" w:rsidR="00211600" w:rsidRPr="00561D6E" w:rsidRDefault="00B60735" w:rsidP="00B057AB">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Skillnad (95%</w:t>
            </w:r>
            <w:r w:rsidR="009C66CB">
              <w:rPr>
                <w:rFonts w:eastAsia="PMingLiU"/>
                <w:color w:val="000000"/>
                <w:sz w:val="20"/>
                <w:szCs w:val="20"/>
                <w:lang w:eastAsia="zh-TW"/>
              </w:rPr>
              <w:t xml:space="preserve"> CI</w:t>
            </w:r>
            <w:r w:rsidRPr="00561D6E">
              <w:rPr>
                <w:rFonts w:eastAsia="PMingLiU"/>
                <w:color w:val="000000"/>
                <w:sz w:val="20"/>
                <w:szCs w:val="20"/>
                <w:lang w:eastAsia="zh-TW"/>
              </w:rPr>
              <w:t>)</w:t>
            </w:r>
          </w:p>
        </w:tc>
        <w:tc>
          <w:tcPr>
            <w:tcW w:w="1341" w:type="pct"/>
            <w:gridSpan w:val="2"/>
            <w:tcBorders>
              <w:top w:val="single" w:sz="4" w:space="0" w:color="auto"/>
              <w:bottom w:val="nil"/>
            </w:tcBorders>
            <w:shd w:val="clear" w:color="auto" w:fill="auto"/>
          </w:tcPr>
          <w:p w14:paraId="62205605"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-16,12 (-21,86, -10,38)</w:t>
            </w:r>
          </w:p>
        </w:tc>
        <w:tc>
          <w:tcPr>
            <w:tcW w:w="1006" w:type="pct"/>
            <w:gridSpan w:val="2"/>
            <w:tcBorders>
              <w:top w:val="single" w:sz="4" w:space="0" w:color="auto"/>
              <w:bottom w:val="nil"/>
              <w:right w:val="nil"/>
            </w:tcBorders>
          </w:tcPr>
          <w:p w14:paraId="0D90F16F"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-15,04 (-21,26, -8,82)</w:t>
            </w:r>
          </w:p>
        </w:tc>
        <w:tc>
          <w:tcPr>
            <w:tcW w:w="1633" w:type="pct"/>
            <w:gridSpan w:val="3"/>
            <w:tcBorders>
              <w:top w:val="single" w:sz="4" w:space="0" w:color="auto"/>
              <w:bottom w:val="nil"/>
            </w:tcBorders>
          </w:tcPr>
          <w:p w14:paraId="0C8AED38"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-15,36 (-19,57, -11,16)</w:t>
            </w:r>
          </w:p>
        </w:tc>
      </w:tr>
      <w:tr w:rsidR="00211724" w14:paraId="4274D37A" w14:textId="77777777" w:rsidTr="00561D6E">
        <w:trPr>
          <w:cantSplit/>
        </w:trPr>
        <w:tc>
          <w:tcPr>
            <w:tcW w:w="1020" w:type="pct"/>
            <w:tcBorders>
              <w:top w:val="nil"/>
              <w:bottom w:val="nil"/>
            </w:tcBorders>
            <w:shd w:val="clear" w:color="auto" w:fill="auto"/>
          </w:tcPr>
          <w:p w14:paraId="508077A2" w14:textId="77777777" w:rsidR="00211600" w:rsidRPr="00561D6E" w:rsidRDefault="00B60735" w:rsidP="00B057AB">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341" w:type="pct"/>
            <w:gridSpan w:val="2"/>
            <w:tcBorders>
              <w:top w:val="nil"/>
              <w:bottom w:val="nil"/>
            </w:tcBorders>
            <w:shd w:val="clear" w:color="auto" w:fill="auto"/>
          </w:tcPr>
          <w:p w14:paraId="6B7A5DC9"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&lt;0,0001</w:t>
            </w:r>
          </w:p>
        </w:tc>
        <w:tc>
          <w:tcPr>
            <w:tcW w:w="1006" w:type="pct"/>
            <w:gridSpan w:val="2"/>
            <w:tcBorders>
              <w:top w:val="nil"/>
              <w:bottom w:val="nil"/>
            </w:tcBorders>
          </w:tcPr>
          <w:p w14:paraId="506CE35A"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&lt;0,0001</w:t>
            </w:r>
          </w:p>
        </w:tc>
        <w:tc>
          <w:tcPr>
            <w:tcW w:w="1633" w:type="pct"/>
            <w:gridSpan w:val="3"/>
            <w:tcBorders>
              <w:top w:val="nil"/>
              <w:bottom w:val="nil"/>
            </w:tcBorders>
          </w:tcPr>
          <w:p w14:paraId="7C5ACCEE"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&lt;0,0001</w:t>
            </w:r>
          </w:p>
        </w:tc>
      </w:tr>
      <w:tr w:rsidR="00211724" w14:paraId="407BF7FF" w14:textId="77777777" w:rsidTr="00561D6E">
        <w:trPr>
          <w:cantSplit/>
        </w:trPr>
        <w:tc>
          <w:tcPr>
            <w:tcW w:w="1020" w:type="pct"/>
            <w:tcBorders>
              <w:top w:val="nil"/>
              <w:bottom w:val="single" w:sz="4" w:space="0" w:color="auto"/>
            </w:tcBorders>
            <w:shd w:val="clear" w:color="auto" w:fill="auto"/>
          </w:tcPr>
          <w:p w14:paraId="16E1C378" w14:textId="77777777" w:rsidR="00211600" w:rsidRPr="00561D6E" w:rsidRDefault="00B60735" w:rsidP="00B057AB">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(MID = 8,9)</w:t>
            </w:r>
          </w:p>
        </w:tc>
        <w:tc>
          <w:tcPr>
            <w:tcW w:w="1341" w:type="pct"/>
            <w:gridSpan w:val="2"/>
            <w:tcBorders>
              <w:top w:val="nil"/>
              <w:bottom w:val="single" w:sz="4" w:space="0" w:color="auto"/>
            </w:tcBorders>
            <w:shd w:val="clear" w:color="auto" w:fill="auto"/>
          </w:tcPr>
          <w:p w14:paraId="6E148565" w14:textId="77777777" w:rsidR="00211600" w:rsidRPr="00561D6E" w:rsidRDefault="00211600" w:rsidP="00B057AB">
            <w:pPr>
              <w:widowControl w:val="0"/>
              <w:tabs>
                <w:tab w:val="left" w:pos="284"/>
              </w:tabs>
              <w:spacing w:line="240" w:lineRule="auto"/>
              <w:jc w:val="center"/>
              <w:rPr>
                <w:color w:val="000000"/>
                <w:sz w:val="20"/>
                <w:szCs w:val="20"/>
              </w:rPr>
            </w:pPr>
          </w:p>
        </w:tc>
        <w:tc>
          <w:tcPr>
            <w:tcW w:w="1006" w:type="pct"/>
            <w:gridSpan w:val="2"/>
            <w:tcBorders>
              <w:top w:val="nil"/>
              <w:bottom w:val="single" w:sz="4" w:space="0" w:color="auto"/>
            </w:tcBorders>
          </w:tcPr>
          <w:p w14:paraId="244E5360" w14:textId="77777777" w:rsidR="00211600" w:rsidRPr="00561D6E" w:rsidRDefault="00211600" w:rsidP="00B057AB">
            <w:pPr>
              <w:widowControl w:val="0"/>
              <w:tabs>
                <w:tab w:val="left" w:pos="284"/>
              </w:tabs>
              <w:spacing w:line="240" w:lineRule="auto"/>
              <w:jc w:val="center"/>
              <w:rPr>
                <w:color w:val="000000"/>
                <w:sz w:val="20"/>
                <w:szCs w:val="20"/>
              </w:rPr>
            </w:pPr>
          </w:p>
        </w:tc>
        <w:tc>
          <w:tcPr>
            <w:tcW w:w="1633" w:type="pct"/>
            <w:gridSpan w:val="3"/>
            <w:tcBorders>
              <w:top w:val="nil"/>
              <w:bottom w:val="single" w:sz="4" w:space="0" w:color="auto"/>
            </w:tcBorders>
          </w:tcPr>
          <w:p w14:paraId="6BE16210" w14:textId="77777777" w:rsidR="00211600" w:rsidRPr="00561D6E" w:rsidRDefault="00211600" w:rsidP="00B057AB">
            <w:pPr>
              <w:widowControl w:val="0"/>
              <w:tabs>
                <w:tab w:val="left" w:pos="284"/>
              </w:tabs>
              <w:spacing w:line="240" w:lineRule="auto"/>
              <w:jc w:val="center"/>
              <w:rPr>
                <w:color w:val="000000"/>
                <w:sz w:val="20"/>
                <w:szCs w:val="20"/>
              </w:rPr>
            </w:pPr>
          </w:p>
        </w:tc>
      </w:tr>
      <w:tr w:rsidR="00211724" w14:paraId="40B1DC81" w14:textId="77777777" w:rsidTr="00561D6E">
        <w:trPr>
          <w:cantSplit/>
        </w:trPr>
        <w:tc>
          <w:tcPr>
            <w:tcW w:w="1020" w:type="pct"/>
            <w:tcBorders>
              <w:top w:val="single" w:sz="4" w:space="0" w:color="auto"/>
              <w:bottom w:val="single" w:sz="4" w:space="0" w:color="auto"/>
            </w:tcBorders>
            <w:shd w:val="clear" w:color="auto" w:fill="auto"/>
          </w:tcPr>
          <w:p w14:paraId="6EE5D8F6" w14:textId="77777777" w:rsidR="00211600" w:rsidRPr="00561D6E" w:rsidRDefault="00B60735" w:rsidP="00B057AB">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UPSIT</w:t>
            </w:r>
          </w:p>
        </w:tc>
        <w:tc>
          <w:tcPr>
            <w:tcW w:w="1341" w:type="pct"/>
            <w:gridSpan w:val="2"/>
            <w:tcBorders>
              <w:top w:val="single" w:sz="4" w:space="0" w:color="auto"/>
              <w:bottom w:val="single" w:sz="4" w:space="0" w:color="auto"/>
            </w:tcBorders>
            <w:shd w:val="clear" w:color="auto" w:fill="auto"/>
          </w:tcPr>
          <w:p w14:paraId="02C141B8" w14:textId="77777777" w:rsidR="00211600" w:rsidRPr="00561D6E" w:rsidRDefault="00211600" w:rsidP="00B057AB">
            <w:pPr>
              <w:widowControl w:val="0"/>
              <w:tabs>
                <w:tab w:val="left" w:pos="284"/>
              </w:tabs>
              <w:spacing w:line="240" w:lineRule="auto"/>
              <w:jc w:val="center"/>
              <w:rPr>
                <w:color w:val="000000"/>
                <w:sz w:val="20"/>
                <w:szCs w:val="20"/>
              </w:rPr>
            </w:pPr>
          </w:p>
        </w:tc>
        <w:tc>
          <w:tcPr>
            <w:tcW w:w="1006" w:type="pct"/>
            <w:gridSpan w:val="2"/>
            <w:tcBorders>
              <w:top w:val="single" w:sz="4" w:space="0" w:color="auto"/>
              <w:bottom w:val="single" w:sz="4" w:space="0" w:color="auto"/>
            </w:tcBorders>
          </w:tcPr>
          <w:p w14:paraId="4B02D622" w14:textId="77777777" w:rsidR="00211600" w:rsidRPr="00561D6E" w:rsidRDefault="00211600" w:rsidP="00B057AB">
            <w:pPr>
              <w:widowControl w:val="0"/>
              <w:tabs>
                <w:tab w:val="left" w:pos="284"/>
              </w:tabs>
              <w:spacing w:line="240" w:lineRule="auto"/>
              <w:jc w:val="center"/>
              <w:rPr>
                <w:color w:val="000000"/>
                <w:sz w:val="20"/>
                <w:szCs w:val="20"/>
              </w:rPr>
            </w:pPr>
          </w:p>
        </w:tc>
        <w:tc>
          <w:tcPr>
            <w:tcW w:w="1633" w:type="pct"/>
            <w:gridSpan w:val="3"/>
            <w:tcBorders>
              <w:top w:val="single" w:sz="4" w:space="0" w:color="auto"/>
              <w:bottom w:val="single" w:sz="4" w:space="0" w:color="auto"/>
            </w:tcBorders>
          </w:tcPr>
          <w:p w14:paraId="46DDA939" w14:textId="77777777" w:rsidR="00211600" w:rsidRPr="00561D6E" w:rsidRDefault="00211600" w:rsidP="00B057AB">
            <w:pPr>
              <w:widowControl w:val="0"/>
              <w:tabs>
                <w:tab w:val="left" w:pos="284"/>
              </w:tabs>
              <w:spacing w:line="240" w:lineRule="auto"/>
              <w:jc w:val="center"/>
              <w:rPr>
                <w:color w:val="000000"/>
                <w:sz w:val="20"/>
                <w:szCs w:val="20"/>
              </w:rPr>
            </w:pPr>
          </w:p>
        </w:tc>
      </w:tr>
      <w:tr w:rsidR="00211724" w14:paraId="2F98168D" w14:textId="77777777" w:rsidTr="00561D6E">
        <w:trPr>
          <w:cantSplit/>
        </w:trPr>
        <w:tc>
          <w:tcPr>
            <w:tcW w:w="1020" w:type="pct"/>
            <w:tcBorders>
              <w:top w:val="single" w:sz="4" w:space="0" w:color="auto"/>
              <w:bottom w:val="nil"/>
            </w:tcBorders>
            <w:shd w:val="clear" w:color="auto" w:fill="auto"/>
          </w:tcPr>
          <w:p w14:paraId="026510D1" w14:textId="77777777" w:rsidR="00211600" w:rsidRPr="00561D6E" w:rsidRDefault="00B60735" w:rsidP="00B057AB">
            <w:pPr>
              <w:widowControl w:val="0"/>
              <w:tabs>
                <w:tab w:val="left" w:pos="284"/>
              </w:tabs>
              <w:spacing w:line="240" w:lineRule="auto"/>
              <w:rPr>
                <w:rFonts w:eastAsia="PMingLiU"/>
                <w:color w:val="000000"/>
                <w:sz w:val="20"/>
                <w:szCs w:val="20"/>
                <w:lang w:eastAsia="zh-TW"/>
              </w:rPr>
            </w:pPr>
            <w:r w:rsidRPr="00561D6E">
              <w:rPr>
                <w:color w:val="000000"/>
                <w:sz w:val="20"/>
                <w:szCs w:val="20"/>
              </w:rPr>
              <w:t>Medelvärde vid studiestart</w:t>
            </w:r>
          </w:p>
        </w:tc>
        <w:tc>
          <w:tcPr>
            <w:tcW w:w="586" w:type="pct"/>
            <w:tcBorders>
              <w:top w:val="single" w:sz="4" w:space="0" w:color="auto"/>
              <w:bottom w:val="nil"/>
            </w:tcBorders>
            <w:shd w:val="clear" w:color="auto" w:fill="auto"/>
          </w:tcPr>
          <w:p w14:paraId="7A42CE21"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13,56</w:t>
            </w:r>
          </w:p>
        </w:tc>
        <w:tc>
          <w:tcPr>
            <w:tcW w:w="754" w:type="pct"/>
            <w:tcBorders>
              <w:top w:val="single" w:sz="4" w:space="0" w:color="auto"/>
              <w:bottom w:val="nil"/>
            </w:tcBorders>
            <w:shd w:val="clear" w:color="auto" w:fill="auto"/>
          </w:tcPr>
          <w:p w14:paraId="6FEACEA2"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12,78</w:t>
            </w:r>
          </w:p>
        </w:tc>
        <w:tc>
          <w:tcPr>
            <w:tcW w:w="513" w:type="pct"/>
            <w:tcBorders>
              <w:top w:val="single" w:sz="4" w:space="0" w:color="auto"/>
              <w:bottom w:val="nil"/>
            </w:tcBorders>
          </w:tcPr>
          <w:p w14:paraId="1E061D5B"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13,27</w:t>
            </w:r>
          </w:p>
        </w:tc>
        <w:tc>
          <w:tcPr>
            <w:tcW w:w="494" w:type="pct"/>
            <w:tcBorders>
              <w:top w:val="single" w:sz="4" w:space="0" w:color="auto"/>
              <w:bottom w:val="nil"/>
            </w:tcBorders>
          </w:tcPr>
          <w:p w14:paraId="6BA0F350"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12,87</w:t>
            </w:r>
          </w:p>
        </w:tc>
        <w:tc>
          <w:tcPr>
            <w:tcW w:w="827" w:type="pct"/>
            <w:gridSpan w:val="2"/>
            <w:tcBorders>
              <w:top w:val="single" w:sz="4" w:space="0" w:color="auto"/>
              <w:bottom w:val="nil"/>
            </w:tcBorders>
          </w:tcPr>
          <w:p w14:paraId="18A33A4D"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13,41</w:t>
            </w:r>
          </w:p>
        </w:tc>
        <w:tc>
          <w:tcPr>
            <w:tcW w:w="806" w:type="pct"/>
            <w:tcBorders>
              <w:top w:val="single" w:sz="4" w:space="0" w:color="auto"/>
              <w:bottom w:val="nil"/>
            </w:tcBorders>
          </w:tcPr>
          <w:p w14:paraId="490067BA"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12,82</w:t>
            </w:r>
          </w:p>
        </w:tc>
      </w:tr>
      <w:tr w:rsidR="00211724" w14:paraId="0188FE14" w14:textId="77777777" w:rsidTr="00561D6E">
        <w:trPr>
          <w:cantSplit/>
        </w:trPr>
        <w:tc>
          <w:tcPr>
            <w:tcW w:w="1020" w:type="pct"/>
            <w:tcBorders>
              <w:top w:val="nil"/>
              <w:left w:val="single" w:sz="4" w:space="0" w:color="auto"/>
              <w:bottom w:val="single" w:sz="4" w:space="0" w:color="auto"/>
            </w:tcBorders>
            <w:shd w:val="clear" w:color="auto" w:fill="auto"/>
          </w:tcPr>
          <w:p w14:paraId="78A5D9BD" w14:textId="77777777" w:rsidR="00211600" w:rsidRPr="00561D6E" w:rsidRDefault="00B60735" w:rsidP="00B057AB">
            <w:pPr>
              <w:widowControl w:val="0"/>
              <w:tabs>
                <w:tab w:val="left" w:pos="0"/>
              </w:tabs>
              <w:spacing w:line="240" w:lineRule="auto"/>
              <w:ind w:hanging="3"/>
              <w:rPr>
                <w:rFonts w:eastAsia="PMingLiU"/>
                <w:color w:val="000000"/>
                <w:sz w:val="20"/>
                <w:szCs w:val="20"/>
                <w:lang w:val="sv-SE" w:eastAsia="zh-TW"/>
              </w:rPr>
            </w:pPr>
            <w:r w:rsidRPr="00561D6E">
              <w:rPr>
                <w:color w:val="000000"/>
                <w:sz w:val="20"/>
                <w:szCs w:val="20"/>
                <w:lang w:val="sv-SE"/>
              </w:rPr>
              <w:t>LS förändring i medeltal vid vecka 24</w:t>
            </w:r>
          </w:p>
        </w:tc>
        <w:tc>
          <w:tcPr>
            <w:tcW w:w="586" w:type="pct"/>
            <w:tcBorders>
              <w:top w:val="nil"/>
              <w:bottom w:val="single" w:sz="4" w:space="0" w:color="auto"/>
            </w:tcBorders>
            <w:shd w:val="clear" w:color="auto" w:fill="auto"/>
          </w:tcPr>
          <w:p w14:paraId="0D9F228C"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0,63</w:t>
            </w:r>
          </w:p>
        </w:tc>
        <w:tc>
          <w:tcPr>
            <w:tcW w:w="754" w:type="pct"/>
            <w:tcBorders>
              <w:top w:val="nil"/>
              <w:bottom w:val="single" w:sz="4" w:space="0" w:color="auto"/>
            </w:tcBorders>
            <w:shd w:val="clear" w:color="auto" w:fill="auto"/>
          </w:tcPr>
          <w:p w14:paraId="2CFD0424"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4,44</w:t>
            </w:r>
          </w:p>
        </w:tc>
        <w:tc>
          <w:tcPr>
            <w:tcW w:w="513" w:type="pct"/>
            <w:tcBorders>
              <w:top w:val="nil"/>
              <w:bottom w:val="single" w:sz="4" w:space="0" w:color="auto"/>
            </w:tcBorders>
          </w:tcPr>
          <w:p w14:paraId="0194A429"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0,44</w:t>
            </w:r>
          </w:p>
        </w:tc>
        <w:tc>
          <w:tcPr>
            <w:tcW w:w="494" w:type="pct"/>
            <w:tcBorders>
              <w:top w:val="nil"/>
              <w:bottom w:val="single" w:sz="4" w:space="0" w:color="auto"/>
            </w:tcBorders>
          </w:tcPr>
          <w:p w14:paraId="3E6A6C85"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4,31</w:t>
            </w:r>
          </w:p>
        </w:tc>
        <w:tc>
          <w:tcPr>
            <w:tcW w:w="827" w:type="pct"/>
            <w:gridSpan w:val="2"/>
            <w:tcBorders>
              <w:top w:val="nil"/>
              <w:bottom w:val="single" w:sz="4" w:space="0" w:color="auto"/>
            </w:tcBorders>
          </w:tcPr>
          <w:p w14:paraId="13D209EE"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0,54</w:t>
            </w:r>
          </w:p>
        </w:tc>
        <w:tc>
          <w:tcPr>
            <w:tcW w:w="806" w:type="pct"/>
            <w:tcBorders>
              <w:top w:val="nil"/>
              <w:bottom w:val="single" w:sz="4" w:space="0" w:color="auto"/>
            </w:tcBorders>
          </w:tcPr>
          <w:p w14:paraId="7BD3A5B5"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4,38</w:t>
            </w:r>
          </w:p>
        </w:tc>
      </w:tr>
      <w:tr w:rsidR="00211724" w14:paraId="458D41EE" w14:textId="77777777" w:rsidTr="00561D6E">
        <w:trPr>
          <w:cantSplit/>
        </w:trPr>
        <w:tc>
          <w:tcPr>
            <w:tcW w:w="1020" w:type="pct"/>
            <w:tcBorders>
              <w:top w:val="single" w:sz="4" w:space="0" w:color="auto"/>
              <w:left w:val="single" w:sz="4" w:space="0" w:color="auto"/>
              <w:bottom w:val="nil"/>
            </w:tcBorders>
            <w:shd w:val="clear" w:color="auto" w:fill="auto"/>
          </w:tcPr>
          <w:p w14:paraId="7F87F956" w14:textId="77777777" w:rsidR="00211600" w:rsidRPr="00561D6E" w:rsidRDefault="00B60735" w:rsidP="00B057AB">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Skillnad (95%</w:t>
            </w:r>
            <w:r w:rsidR="009C66CB">
              <w:rPr>
                <w:rFonts w:eastAsia="PMingLiU"/>
                <w:color w:val="000000"/>
                <w:sz w:val="20"/>
                <w:szCs w:val="20"/>
                <w:lang w:eastAsia="zh-TW"/>
              </w:rPr>
              <w:t xml:space="preserve"> CI</w:t>
            </w:r>
            <w:r w:rsidRPr="00561D6E">
              <w:rPr>
                <w:rFonts w:eastAsia="PMingLiU"/>
                <w:color w:val="000000"/>
                <w:sz w:val="20"/>
                <w:szCs w:val="20"/>
                <w:lang w:eastAsia="zh-TW"/>
              </w:rPr>
              <w:t>)</w:t>
            </w:r>
          </w:p>
        </w:tc>
        <w:tc>
          <w:tcPr>
            <w:tcW w:w="1341" w:type="pct"/>
            <w:gridSpan w:val="2"/>
            <w:tcBorders>
              <w:top w:val="single" w:sz="4" w:space="0" w:color="auto"/>
              <w:bottom w:val="nil"/>
            </w:tcBorders>
            <w:shd w:val="clear" w:color="auto" w:fill="auto"/>
          </w:tcPr>
          <w:p w14:paraId="1E7561AA"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3,81 (1,38, 6,24)</w:t>
            </w:r>
          </w:p>
        </w:tc>
        <w:tc>
          <w:tcPr>
            <w:tcW w:w="1006" w:type="pct"/>
            <w:gridSpan w:val="2"/>
            <w:tcBorders>
              <w:top w:val="single" w:sz="4" w:space="0" w:color="auto"/>
              <w:bottom w:val="nil"/>
              <w:right w:val="nil"/>
            </w:tcBorders>
          </w:tcPr>
          <w:p w14:paraId="18307AB8"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3,86 (1,57, 6,15)</w:t>
            </w:r>
          </w:p>
        </w:tc>
        <w:tc>
          <w:tcPr>
            <w:tcW w:w="1633" w:type="pct"/>
            <w:gridSpan w:val="3"/>
            <w:tcBorders>
              <w:top w:val="single" w:sz="4" w:space="0" w:color="auto"/>
              <w:bottom w:val="nil"/>
            </w:tcBorders>
          </w:tcPr>
          <w:p w14:paraId="16E0B505"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3,84 (2,17, 5,51)</w:t>
            </w:r>
          </w:p>
        </w:tc>
      </w:tr>
      <w:tr w:rsidR="00211724" w14:paraId="022A037D" w14:textId="77777777" w:rsidTr="00561D6E">
        <w:trPr>
          <w:cantSplit/>
        </w:trPr>
        <w:tc>
          <w:tcPr>
            <w:tcW w:w="1020" w:type="pct"/>
            <w:tcBorders>
              <w:top w:val="nil"/>
              <w:bottom w:val="single" w:sz="4" w:space="0" w:color="auto"/>
            </w:tcBorders>
            <w:shd w:val="clear" w:color="auto" w:fill="auto"/>
          </w:tcPr>
          <w:p w14:paraId="57271B61" w14:textId="77777777" w:rsidR="00211600" w:rsidRPr="00561D6E" w:rsidRDefault="00B60735" w:rsidP="00B057AB">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341" w:type="pct"/>
            <w:gridSpan w:val="2"/>
            <w:tcBorders>
              <w:top w:val="nil"/>
              <w:bottom w:val="single" w:sz="4" w:space="0" w:color="auto"/>
            </w:tcBorders>
            <w:shd w:val="clear" w:color="auto" w:fill="auto"/>
          </w:tcPr>
          <w:p w14:paraId="125242DD"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0,0024</w:t>
            </w:r>
          </w:p>
        </w:tc>
        <w:tc>
          <w:tcPr>
            <w:tcW w:w="1006" w:type="pct"/>
            <w:gridSpan w:val="2"/>
            <w:tcBorders>
              <w:top w:val="nil"/>
              <w:bottom w:val="single" w:sz="4" w:space="0" w:color="auto"/>
            </w:tcBorders>
          </w:tcPr>
          <w:p w14:paraId="78DBDDF7"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0,0011</w:t>
            </w:r>
          </w:p>
        </w:tc>
        <w:tc>
          <w:tcPr>
            <w:tcW w:w="1633" w:type="pct"/>
            <w:gridSpan w:val="3"/>
            <w:tcBorders>
              <w:top w:val="nil"/>
              <w:bottom w:val="single" w:sz="4" w:space="0" w:color="auto"/>
            </w:tcBorders>
          </w:tcPr>
          <w:p w14:paraId="25DF4A16" w14:textId="77777777" w:rsidR="00211600" w:rsidRPr="00561D6E" w:rsidRDefault="00B60735" w:rsidP="00B057AB">
            <w:pPr>
              <w:widowControl w:val="0"/>
              <w:tabs>
                <w:tab w:val="left" w:pos="284"/>
              </w:tabs>
              <w:spacing w:line="240" w:lineRule="auto"/>
              <w:jc w:val="center"/>
              <w:rPr>
                <w:color w:val="000000"/>
                <w:sz w:val="20"/>
                <w:szCs w:val="20"/>
              </w:rPr>
            </w:pPr>
            <w:r w:rsidRPr="00561D6E">
              <w:rPr>
                <w:color w:val="000000"/>
                <w:sz w:val="20"/>
                <w:szCs w:val="20"/>
              </w:rPr>
              <w:t>&lt;0,0001</w:t>
            </w:r>
          </w:p>
        </w:tc>
      </w:tr>
    </w:tbl>
    <w:p w14:paraId="20D48F8E" w14:textId="77777777" w:rsidR="00211600" w:rsidRPr="00561D6E" w:rsidRDefault="00B60735" w:rsidP="00B057AB">
      <w:pPr>
        <w:pStyle w:val="Text"/>
        <w:spacing w:before="0"/>
        <w:ind w:left="142"/>
        <w:jc w:val="left"/>
        <w:rPr>
          <w:sz w:val="20"/>
          <w:szCs w:val="20"/>
          <w:lang w:val="sv-SE"/>
        </w:rPr>
      </w:pPr>
      <w:r w:rsidRPr="00561D6E">
        <w:rPr>
          <w:color w:val="000000"/>
          <w:sz w:val="20"/>
          <w:szCs w:val="20"/>
          <w:lang w:val="sv-SE"/>
        </w:rPr>
        <w:t xml:space="preserve">LS=minsta kvadrat; </w:t>
      </w:r>
      <w:r w:rsidRPr="00561D6E">
        <w:rPr>
          <w:sz w:val="20"/>
          <w:szCs w:val="20"/>
          <w:lang w:val="sv-SE"/>
        </w:rPr>
        <w:t>CI = konfidensintervall; TNSS = Total poäng nasala symtom; SNOT-22 = 22-delars sinonasalt resultattest; UPSIT = luktidentifieringstest enligt Pennsylvania-universitetet; MID = minsta betydelsefulla skillnaden.</w:t>
      </w:r>
    </w:p>
    <w:p w14:paraId="1593F675" w14:textId="77777777" w:rsidR="00211600" w:rsidRPr="00DC2BA7" w:rsidRDefault="00211600" w:rsidP="00B057AB">
      <w:pPr>
        <w:pStyle w:val="Text"/>
        <w:spacing w:before="0"/>
        <w:jc w:val="left"/>
        <w:rPr>
          <w:color w:val="000000"/>
          <w:sz w:val="22"/>
          <w:lang w:val="sv-SE" w:bidi="th-TH"/>
        </w:rPr>
      </w:pPr>
    </w:p>
    <w:p w14:paraId="6862B600" w14:textId="77777777" w:rsidR="00211600" w:rsidRPr="00DC2BA7" w:rsidRDefault="00B60735" w:rsidP="00B057AB">
      <w:pPr>
        <w:keepNext/>
        <w:keepLines/>
        <w:spacing w:line="240" w:lineRule="auto"/>
        <w:ind w:left="1134" w:hanging="1134"/>
        <w:rPr>
          <w:b/>
          <w:bCs/>
          <w:lang w:val="sv-SE"/>
        </w:rPr>
      </w:pPr>
      <w:r w:rsidRPr="00DC2BA7">
        <w:rPr>
          <w:b/>
          <w:bCs/>
          <w:lang w:val="sv-SE"/>
        </w:rPr>
        <w:lastRenderedPageBreak/>
        <w:t>Figure 1</w:t>
      </w:r>
      <w:r w:rsidRPr="00DC2BA7">
        <w:rPr>
          <w:b/>
          <w:bCs/>
          <w:lang w:val="sv-SE"/>
        </w:rPr>
        <w:tab/>
        <w:t>Förändring i medeltal från utgångsvärdet i nasal congestion score och förändring i medeltal från utgångsvärdet i nasal polyp score per patiengrupp i studie 1 och studie 2 vid näspolyper</w:t>
      </w:r>
    </w:p>
    <w:p w14:paraId="2DED137D" w14:textId="77777777" w:rsidR="00211600" w:rsidRPr="00DC2BA7" w:rsidRDefault="00211600" w:rsidP="00B057AB">
      <w:pPr>
        <w:keepNext/>
        <w:spacing w:line="240" w:lineRule="auto"/>
        <w:rPr>
          <w:lang w:val="sv-SE"/>
        </w:rPr>
      </w:pPr>
    </w:p>
    <w:p w14:paraId="7B11750E" w14:textId="77777777" w:rsidR="00211600" w:rsidRPr="00DC2BA7" w:rsidRDefault="00B60735" w:rsidP="00B057AB">
      <w:pPr>
        <w:pStyle w:val="Text"/>
        <w:spacing w:before="0"/>
        <w:jc w:val="left"/>
        <w:rPr>
          <w:sz w:val="22"/>
        </w:rPr>
      </w:pPr>
      <w:r w:rsidRPr="00DC2BA7">
        <w:rPr>
          <w:noProof/>
        </w:rPr>
        <mc:AlternateContent>
          <mc:Choice Requires="wps">
            <w:drawing>
              <wp:anchor distT="0" distB="0" distL="114300" distR="114300" simplePos="0" relativeHeight="251881472" behindDoc="0" locked="0" layoutInCell="1" allowOverlap="1" wp14:anchorId="432DFD12" wp14:editId="565272E8">
                <wp:simplePos x="0" y="0"/>
                <wp:positionH relativeFrom="margin">
                  <wp:posOffset>95250</wp:posOffset>
                </wp:positionH>
                <wp:positionV relativeFrom="paragraph">
                  <wp:posOffset>1454150</wp:posOffset>
                </wp:positionV>
                <wp:extent cx="355600" cy="182880"/>
                <wp:effectExtent l="0" t="0" r="0" b="0"/>
                <wp:wrapNone/>
                <wp:docPr id="61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78BC911" w14:textId="77777777" w:rsidR="00F904B9" w:rsidRPr="00820BF1" w:rsidRDefault="00B60735" w:rsidP="00211600">
                            <w:pPr>
                              <w:spacing w:line="240" w:lineRule="auto"/>
                              <w:jc w:val="right"/>
                              <w:rPr>
                                <w:b/>
                                <w:sz w:val="12"/>
                              </w:rPr>
                            </w:pPr>
                            <w:r w:rsidRPr="00820BF1">
                              <w:rPr>
                                <w:b/>
                                <w:sz w:val="12"/>
                              </w:rPr>
                              <w:t>-0.75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type w14:anchorId="432DFD12" id="_x0000_t202" coordsize="21600,21600" o:spt="202" path="m,l,21600r21600,l21600,xe">
                <v:stroke joinstyle="miter"/>
                <v:path gradientshapeok="t" o:connecttype="rect"/>
              </v:shapetype>
              <v:shape id="Text Box 24" o:spid="_x0000_s1026" type="#_x0000_t202" style="position:absolute;margin-left:7.5pt;margin-top:114.5pt;width:28pt;height:14.4pt;z-index:2518814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z8eD1AEAAIYDAAAOAAAAZHJzL2Uyb0RvYy54bWysU9uO0zAQfUfiHyy/0ySlXUrUdAW7WoS0&#10;LEgLHzBxnItIPGbsNilfz9jpdgu8IV4sz4xz5pwzk+31NPTioMl1aAqZLVIptFFYdaYp5Levd682&#10;UjgPpoIejS7kUTt5vXv5YjvaXC+xxb7SJBjEuHy0hWy9t3mSONXqAdwCrTZcrJEG8BxSk1QEI6MP&#10;fbJM06tkRKosodLOcfZ2LspdxK9rrfznunbai76QzM3Hk+JZhjPZbSFvCGzbqRMN+AcWA3SGm56h&#10;bsGD2FP3F9TQKUKHtV8oHBKs607pqIHVZOkfah5bsDpqYXOcPdvk/h+sejg82i8k/PQeJx5gFOHs&#10;ParvThi8acE0+h0Rjq2GihtnwbJktC4/fRqsdrkLIOX4CSseMuw9RqCppiG4wjoFo/MAjmfT9eSF&#10;4uTr9foq5YriUrZZbjZxKAnkTx9bcv6DxkGESyGJZxrB4XDvfCAD+dOT0MvgXdf3ca69+S3BD0Mm&#10;kg98Z+Z+Kid+HUSUWB1ZBuG8JrzWfGmRfkox8ooU0v3YA2kp+o+GrXibrVZhp2KwWr9ZckCXlfKy&#10;AkYxVCG9FPP1xs97uLfUNS13eraWhx11nRYzbNNlHDU8/z67XwAAAP//AwBQSwMEFAAGAAgAAAAh&#10;AAHD8Z3bAAAACQEAAA8AAABkcnMvZG93bnJldi54bWxMT01PwzAMvSPxHyIjcWPJKsq20nRCIK4g&#10;xofEzWu8tqJxqiZby7/HnOBkP/vpfZTb2ffqRGPsAltYLgwo4jq4jhsLb6+PV2tQMSE77AOThW+K&#10;sK3Oz0osXJj4hU671CgR4VighTalodA61i15jIswEMvvEEaPSeDYaDfiJOK+15kxN9pjx+LQ4kD3&#10;LdVfu6O38P50+Py4Ns/Ng8+HKcxGs99oay8v5rtbUInm9EeG3/gSHSrJtA9HdlH1gnOpkixk2UYW&#10;IayWMvdyyFdr0FWp/zeofgAAAP//AwBQSwECLQAUAAYACAAAACEAtoM4kv4AAADhAQAAEwAAAAAA&#10;AAAAAAAAAAAAAAAAW0NvbnRlbnRfVHlwZXNdLnhtbFBLAQItABQABgAIAAAAIQA4/SH/1gAAAJQB&#10;AAALAAAAAAAAAAAAAAAAAC8BAABfcmVscy8ucmVsc1BLAQItABQABgAIAAAAIQA5z8eD1AEAAIYD&#10;AAAOAAAAAAAAAAAAAAAAAC4CAABkcnMvZTJvRG9jLnhtbFBLAQItABQABgAIAAAAIQABw/Gd2wAA&#10;AAkBAAAPAAAAAAAAAAAAAAAAAC4EAABkcnMvZG93bnJldi54bWxQSwUGAAAAAAQABADzAAAANgUA&#10;AAAA&#10;" filled="f" stroked="f">
                <v:textbox>
                  <w:txbxContent>
                    <w:p w14:paraId="578BC911" w14:textId="77777777" w:rsidR="00F904B9" w:rsidRPr="00820BF1" w:rsidRDefault="00B60735" w:rsidP="00211600">
                      <w:pPr>
                        <w:spacing w:line="240" w:lineRule="auto"/>
                        <w:jc w:val="right"/>
                        <w:rPr>
                          <w:b/>
                          <w:sz w:val="12"/>
                        </w:rPr>
                      </w:pPr>
                      <w:r w:rsidRPr="00820BF1">
                        <w:rPr>
                          <w:b/>
                          <w:sz w:val="12"/>
                        </w:rPr>
                        <w:t>-0.75</w:t>
                      </w:r>
                    </w:p>
                  </w:txbxContent>
                </v:textbox>
                <w10:wrap anchorx="margin"/>
              </v:shape>
            </w:pict>
          </mc:Fallback>
        </mc:AlternateContent>
      </w:r>
      <w:r w:rsidRPr="00DC2BA7">
        <w:rPr>
          <w:noProof/>
        </w:rPr>
        <mc:AlternateContent>
          <mc:Choice Requires="wps">
            <w:drawing>
              <wp:anchor distT="0" distB="0" distL="114300" distR="114300" simplePos="0" relativeHeight="251858944" behindDoc="0" locked="0" layoutInCell="1" allowOverlap="1" wp14:anchorId="340F002E" wp14:editId="3E86ACA4">
                <wp:simplePos x="0" y="0"/>
                <wp:positionH relativeFrom="margin">
                  <wp:posOffset>2741267</wp:posOffset>
                </wp:positionH>
                <wp:positionV relativeFrom="paragraph">
                  <wp:posOffset>150909</wp:posOffset>
                </wp:positionV>
                <wp:extent cx="366395" cy="2536466"/>
                <wp:effectExtent l="0" t="0" r="0" b="0"/>
                <wp:wrapNone/>
                <wp:docPr id="618"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6395" cy="25364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B65F6A7" w14:textId="77777777" w:rsidR="00F904B9" w:rsidRPr="00FB6CED" w:rsidRDefault="00B60735" w:rsidP="00211600">
                            <w:pPr>
                              <w:jc w:val="center"/>
                              <w:rPr>
                                <w:b/>
                                <w:lang w:val="sv-SE"/>
                              </w:rPr>
                            </w:pPr>
                            <w:r w:rsidRPr="00FB6CED">
                              <w:rPr>
                                <w:sz w:val="14"/>
                                <w:lang w:val="sv-SE"/>
                              </w:rPr>
                              <w:t xml:space="preserve">Förändring i medelvärde från </w:t>
                            </w:r>
                            <w:r>
                              <w:rPr>
                                <w:sz w:val="14"/>
                                <w:lang w:val="sv-SE"/>
                              </w:rPr>
                              <w:t>utgångsvärde</w:t>
                            </w:r>
                            <w:r w:rsidRPr="00877D31">
                              <w:rPr>
                                <w:sz w:val="14"/>
                                <w:lang w:val="sv-SE"/>
                              </w:rPr>
                              <w:t xml:space="preserve"> </w:t>
                            </w:r>
                            <w:r>
                              <w:rPr>
                                <w:sz w:val="14"/>
                                <w:lang w:val="sv-SE"/>
                              </w:rPr>
                              <w:t>nasal congestion score</w:t>
                            </w:r>
                          </w:p>
                        </w:txbxContent>
                      </wps:txbx>
                      <wps:bodyPr rot="0" vert="vert270"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40F002E" id="Text Box 23" o:spid="_x0000_s1027" type="#_x0000_t202" style="position:absolute;margin-left:215.85pt;margin-top:11.9pt;width:28.85pt;height:199.7pt;z-index:2518589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y7FL2QEAAJEDAAAOAAAAZHJzL2Uyb0RvYy54bWysU9tu2zAMfR+wfxD0vjhxEnc14hRbiw4D&#10;ugvQ7gNkWb5gtqiRSuz8/SglTbP1bdiLIJLyIc/h8eZmGnqxN0gd2EIuZnMpjNVQdbYp5I+n+3fv&#10;pSCvbKV6sKaQB0PyZvv2zWZ0uUmhhb4yKBjEUj66QrbeuzxJSLdmUDQDZywXa8BBeQ6xSSpUI6MP&#10;fZLO51kyAlYOQRsizt4di3Ib8evaaP+trsl40ReSZ/PxxHiW4Uy2G5U3qFzb6dMY6h+mGFRnuekZ&#10;6k55JXbYvYIaOo1AUPuZhiGBuu60iRyYzWL+F5vHVjkTubA45M4y0f+D1V/3j+47Cj99hIkXGEmQ&#10;ewD9k4SF21bZxnxAhLE1quLGiyBZMjrKT58GqSmnAFKOX6DiJaudhwg01TgEVZinYHRewOEsupm8&#10;0JxcZtnyei2F5lK6XmarLIstVP78tUPynwwMIlwKibzUiK72D+TDNCp/fhKaWbjv+j4utrd/JPhh&#10;yMTpw8DH0f1UTqKrTtQCmRKqA9NBONqF7c2XcKZXTGFktxSSfu0UGin6z5ZVuV6sVsFeMVitr1IO&#10;8LJSXlaU1S2wCb0Ux+utP1py57BrWm72ojLvPTI8eTQY6zKObF7+pO1vAAAA//8DAFBLAwQUAAYA&#10;CAAAACEAtwXZR+EAAAAKAQAADwAAAGRycy9kb3ducmV2LnhtbEyPwU6DQBCG7ya+w2ZMvNmlQLRF&#10;lsZobOLFtKiH3hZ2BCI7i+y20Ld3POltJvPln+/PN7PtxQlH3zlSsFxEIJBqZzpqFLy/Pd+sQPig&#10;yejeESo4o4dNcXmR68y4ifZ4KkMjOIR8phW0IQyZlL5u0Wq/cAMS3z7daHXgdWykGfXE4baXcRTd&#10;Sqs74g+tHvCxxfqrPFoFH9Xrud8PySHqppfdvP3elU/bRqnrq/nhHkTAOfzB8KvP6lCwU+WOZLzo&#10;FaTJ8o5RBXHCFRhIV+sURMVDnMQgi1z+r1D8AAAA//8DAFBLAQItABQABgAIAAAAIQC2gziS/gAA&#10;AOEBAAATAAAAAAAAAAAAAAAAAAAAAABbQ29udGVudF9UeXBlc10ueG1sUEsBAi0AFAAGAAgAAAAh&#10;ADj9If/WAAAAlAEAAAsAAAAAAAAAAAAAAAAALwEAAF9yZWxzLy5yZWxzUEsBAi0AFAAGAAgAAAAh&#10;AFDLsUvZAQAAkQMAAA4AAAAAAAAAAAAAAAAALgIAAGRycy9lMm9Eb2MueG1sUEsBAi0AFAAGAAgA&#10;AAAhALcF2UfhAAAACgEAAA8AAAAAAAAAAAAAAAAAMwQAAGRycy9kb3ducmV2LnhtbFBLBQYAAAAA&#10;BAAEAPMAAABBBQAAAAA=&#10;" filled="f" stroked="f">
                <v:textbox style="layout-flow:vertical;mso-layout-flow-alt:bottom-to-top">
                  <w:txbxContent>
                    <w:p w14:paraId="3B65F6A7" w14:textId="77777777" w:rsidR="00F904B9" w:rsidRPr="00FB6CED" w:rsidRDefault="00B60735" w:rsidP="00211600">
                      <w:pPr>
                        <w:jc w:val="center"/>
                        <w:rPr>
                          <w:b/>
                          <w:lang w:val="sv-SE"/>
                        </w:rPr>
                      </w:pPr>
                      <w:r w:rsidRPr="00FB6CED">
                        <w:rPr>
                          <w:sz w:val="14"/>
                          <w:lang w:val="sv-SE"/>
                        </w:rPr>
                        <w:t xml:space="preserve">Förändring i medelvärde från </w:t>
                      </w:r>
                      <w:r>
                        <w:rPr>
                          <w:sz w:val="14"/>
                          <w:lang w:val="sv-SE"/>
                        </w:rPr>
                        <w:t>utgångsvärde</w:t>
                      </w:r>
                      <w:r w:rsidRPr="00877D31">
                        <w:rPr>
                          <w:sz w:val="14"/>
                          <w:lang w:val="sv-SE"/>
                        </w:rPr>
                        <w:t xml:space="preserve"> </w:t>
                      </w:r>
                      <w:r>
                        <w:rPr>
                          <w:sz w:val="14"/>
                          <w:lang w:val="sv-SE"/>
                        </w:rPr>
                        <w:t>nasal congestion score</w:t>
                      </w:r>
                    </w:p>
                  </w:txbxContent>
                </v:textbox>
                <w10:wrap anchorx="margin"/>
              </v:shape>
            </w:pict>
          </mc:Fallback>
        </mc:AlternateContent>
      </w:r>
      <w:r w:rsidRPr="00DC2BA7">
        <w:rPr>
          <w:noProof/>
        </w:rPr>
        <mc:AlternateContent>
          <mc:Choice Requires="wps">
            <w:drawing>
              <wp:anchor distT="0" distB="0" distL="114300" distR="114300" simplePos="0" relativeHeight="251860992" behindDoc="0" locked="0" layoutInCell="1" allowOverlap="1" wp14:anchorId="4F99F7CE" wp14:editId="60C466B6">
                <wp:simplePos x="0" y="0"/>
                <wp:positionH relativeFrom="margin">
                  <wp:posOffset>-57592</wp:posOffset>
                </wp:positionH>
                <wp:positionV relativeFrom="paragraph">
                  <wp:posOffset>166811</wp:posOffset>
                </wp:positionV>
                <wp:extent cx="366395" cy="2504661"/>
                <wp:effectExtent l="0" t="0" r="0" b="0"/>
                <wp:wrapNone/>
                <wp:docPr id="619"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6395" cy="2504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7745403" w14:textId="77777777" w:rsidR="00F904B9" w:rsidRPr="009E569E" w:rsidRDefault="00B60735" w:rsidP="00211600">
                            <w:pPr>
                              <w:jc w:val="center"/>
                              <w:rPr>
                                <w:lang w:val="sv-SE"/>
                              </w:rPr>
                            </w:pPr>
                            <w:r w:rsidRPr="009E569E">
                              <w:rPr>
                                <w:sz w:val="14"/>
                                <w:lang w:val="sv-SE"/>
                              </w:rPr>
                              <w:t xml:space="preserve">Förändring i medelvärde </w:t>
                            </w:r>
                            <w:r w:rsidRPr="00877D31">
                              <w:rPr>
                                <w:sz w:val="14"/>
                                <w:lang w:val="sv-SE"/>
                              </w:rPr>
                              <w:t xml:space="preserve">från </w:t>
                            </w:r>
                            <w:r>
                              <w:rPr>
                                <w:sz w:val="14"/>
                                <w:lang w:val="sv-SE"/>
                              </w:rPr>
                              <w:t>utgångsvärde</w:t>
                            </w:r>
                            <w:r w:rsidRPr="005D366E">
                              <w:rPr>
                                <w:sz w:val="14"/>
                                <w:lang w:val="sv-SE"/>
                              </w:rPr>
                              <w:t xml:space="preserve"> </w:t>
                            </w:r>
                            <w:r>
                              <w:rPr>
                                <w:sz w:val="14"/>
                                <w:lang w:val="sv-SE"/>
                              </w:rPr>
                              <w:t>nasal polyp score</w:t>
                            </w:r>
                          </w:p>
                        </w:txbxContent>
                      </wps:txbx>
                      <wps:bodyPr rot="0" vert="vert270"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F99F7CE" id="_x0000_s1028" type="#_x0000_t202" style="position:absolute;margin-left:-4.55pt;margin-top:13.15pt;width:28.85pt;height:197.2pt;z-index:25186099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4Igp2QEAAJEDAAAOAAAAZHJzL2Uyb0RvYy54bWysU9tu2zAMfR+wfxD0vthxk3Q14hRbiw4D&#10;ugvQ7QNoWb5gtqhRSuz8/Sg5TbPtbdiLIJLyIc/h8fZ2Gnpx0OQ6NIVcLlIptFFYdaYp5PdvD2/e&#10;SuE8mAp6NLqQR+3k7e71q+1oc51hi32lSTCIcfloC9l6b/MkcarVA7gFWm24WCMN4DmkJqkIRkYf&#10;+iRL000yIlWWUGnnOHs/F+Uu4te1Vv5LXTvtRV9Ins3Hk+JZhjPZbSFvCGzbqdMY8A9TDNAZbnqG&#10;ugcPYk/dX1BDpwgd1n6hcEiwrjulIwdms0z/YPPUgtWRC4vj7Fkm9/9g1efDk/1Kwk/vceIFRhLO&#10;PqL64YTBuxZMo98R4dhqqLjxMkiWjNblp0+D1C53AaQcP2HFS4a9xwg01TQEVZinYHRewPEsup68&#10;UJy82myubtZSKC5l63S12cwtIH/+2pLzHzQOIlwKSbzUiA6HR+fDNJA/PwnNDD50fR8X25vfEvww&#10;ZOL0YeB5dD+Vk+gq7h6oBTIlVkemQzjbhe3Nl3Bm10xhZLcU0v3cA2kp+o+GVblZrlbBXjFYra8z&#10;DuiyUl5WwKgW2YReivl652dL7i11TcvNXlTmvUeGJ48GY13Gkc3Ln7T7BQAA//8DAFBLAwQUAAYA&#10;CAAAACEAcDkW2+EAAAAIAQAADwAAAGRycy9kb3ducmV2LnhtbEyPwU7DMBBE70j8g7VI3Fq7KQpt&#10;iFMhEJW4oDbQAzcnXpIIex1it0n/HvcEp9FqRjNv881kDTvh4DtHEhZzAQypdrqjRsLH+8tsBcwH&#10;RVoZRyjhjB42xfVVrjLtRtrjqQwNiyXkMyWhDaHPOPd1i1b5ueuRovflBqtCPIeG60GNsdwangiR&#10;cqs6igut6vGpxfq7PFoJh+rtbPb98lN04+tu2v7syudtI+XtzfT4ACzgFP7CcMGP6FBEpsodSXtm&#10;JMzWi5iUkKRLYNG/W6XAqqiJuAde5Pz/A8UvAAAA//8DAFBLAQItABQABgAIAAAAIQC2gziS/gAA&#10;AOEBAAATAAAAAAAAAAAAAAAAAAAAAABbQ29udGVudF9UeXBlc10ueG1sUEsBAi0AFAAGAAgAAAAh&#10;ADj9If/WAAAAlAEAAAsAAAAAAAAAAAAAAAAALwEAAF9yZWxzLy5yZWxzUEsBAi0AFAAGAAgAAAAh&#10;AJ7giCnZAQAAkQMAAA4AAAAAAAAAAAAAAAAALgIAAGRycy9lMm9Eb2MueG1sUEsBAi0AFAAGAAgA&#10;AAAhAHA5FtvhAAAACAEAAA8AAAAAAAAAAAAAAAAAMwQAAGRycy9kb3ducmV2LnhtbFBLBQYAAAAA&#10;BAAEAPMAAABBBQAAAAA=&#10;" filled="f" stroked="f">
                <v:textbox style="layout-flow:vertical;mso-layout-flow-alt:bottom-to-top">
                  <w:txbxContent>
                    <w:p w14:paraId="57745403" w14:textId="77777777" w:rsidR="00F904B9" w:rsidRPr="009E569E" w:rsidRDefault="00B60735" w:rsidP="00211600">
                      <w:pPr>
                        <w:jc w:val="center"/>
                        <w:rPr>
                          <w:lang w:val="sv-SE"/>
                        </w:rPr>
                      </w:pPr>
                      <w:r w:rsidRPr="009E569E">
                        <w:rPr>
                          <w:sz w:val="14"/>
                          <w:lang w:val="sv-SE"/>
                        </w:rPr>
                        <w:t xml:space="preserve">Förändring i medelvärde </w:t>
                      </w:r>
                      <w:r w:rsidRPr="00877D31">
                        <w:rPr>
                          <w:sz w:val="14"/>
                          <w:lang w:val="sv-SE"/>
                        </w:rPr>
                        <w:t xml:space="preserve">från </w:t>
                      </w:r>
                      <w:r>
                        <w:rPr>
                          <w:sz w:val="14"/>
                          <w:lang w:val="sv-SE"/>
                        </w:rPr>
                        <w:t>utgångsvärde</w:t>
                      </w:r>
                      <w:r w:rsidRPr="005D366E">
                        <w:rPr>
                          <w:sz w:val="14"/>
                          <w:lang w:val="sv-SE"/>
                        </w:rPr>
                        <w:t xml:space="preserve"> </w:t>
                      </w:r>
                      <w:r>
                        <w:rPr>
                          <w:sz w:val="14"/>
                          <w:lang w:val="sv-SE"/>
                        </w:rPr>
                        <w:t>nasal polyp score</w:t>
                      </w:r>
                    </w:p>
                  </w:txbxContent>
                </v:textbox>
                <w10:wrap anchorx="margin"/>
              </v:shape>
            </w:pict>
          </mc:Fallback>
        </mc:AlternateContent>
      </w:r>
      <w:r w:rsidRPr="00DC2BA7">
        <w:rPr>
          <w:noProof/>
        </w:rPr>
        <mc:AlternateContent>
          <mc:Choice Requires="wps">
            <w:drawing>
              <wp:anchor distT="0" distB="0" distL="114300" distR="114300" simplePos="0" relativeHeight="251871232" behindDoc="0" locked="0" layoutInCell="1" allowOverlap="1" wp14:anchorId="69A53BE4" wp14:editId="02F789A0">
                <wp:simplePos x="0" y="0"/>
                <wp:positionH relativeFrom="margin">
                  <wp:posOffset>2929352</wp:posOffset>
                </wp:positionH>
                <wp:positionV relativeFrom="paragraph">
                  <wp:posOffset>716524</wp:posOffset>
                </wp:positionV>
                <wp:extent cx="355600" cy="182880"/>
                <wp:effectExtent l="0" t="0" r="0" b="0"/>
                <wp:wrapNone/>
                <wp:docPr id="620"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1342619" w14:textId="77777777" w:rsidR="00F904B9" w:rsidRPr="00820BF1" w:rsidRDefault="00B60735" w:rsidP="00211600">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9A53BE4" id="_x0000_s1029" type="#_x0000_t202" style="position:absolute;margin-left:230.65pt;margin-top:56.4pt;width:28pt;height:14.4pt;z-index:25187123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pnfI2AEAAI0DAAAOAAAAZHJzL2Uyb0RvYy54bWysU9uO0zAQfUfiHyy/0ySlXUrUdAW7WoS0&#10;LEgLH+A4zkUkHjPjNilfz9jpdgu8IV4sz4xz5pwzk+31NPTiYJA6sIXMFqkUxmqoOtsU8tvXu1cb&#10;KcgrW6kerCnk0ZC83r18sR1dbpbQQl8ZFAxiKR9dIVvvXZ4kpFszKFqAM5aLNeCgPIfYJBWqkdGH&#10;Plmm6VUyAlYOQRsizt7ORbmL+HVttP9c12S86AvJ3Hw8MZ5lOJPdVuUNKtd2+kRD/QOLQXWWm56h&#10;bpVXYo/dX1BDpxEIar/QMCRQ1502UQOrydI/1Dy2ypmohc0hd7aJ/h+sfjg8ui8o/PQeJh5gFEHu&#10;HvR3EhZuWmUb8w4RxtaoihtnwbJkdJSfPg1WU04BpBw/QcVDVnsPEWiqcQiusE7B6DyA49l0M3mh&#10;Ofl6vb5KuaK5lG2Wm00cSqLyp48dkv9gYBDhUkjkmUZwdbgnH8io/OlJ6GXhruv7ONfe/pbghyET&#10;yQe+M3M/lZPoKiYSlAUtJVRHVoMwbwtvN19awJ9SjLwphaQfe4VGiv6jZUfeZqtVWK0YrNZvlhzg&#10;ZaW8rCirGaqQXor5euPnddw77JqWOz07zDOP8k77GZbqMo5Snv+i3S8AAAD//wMAUEsDBBQABgAI&#10;AAAAIQDpW+Qw3QAAAAsBAAAPAAAAZHJzL2Rvd25yZXYueG1sTI/BTsMwEETvSPyDtUjcqO2SphDi&#10;VAjEFUShSNzceJtExOsodpvw9ywnOO7M0+xMuZl9L044xi6QAb1QIJDq4DpqDLy/PV3dgIjJkrN9&#10;IDTwjRE21flZaQsXJnrF0zY1gkMoFtZAm9JQSBnrFr2NizAgsXcIo7eJz7GRbrQTh/teLpXKpbcd&#10;8YfWDvjQYv21PXoDu+fD50emXppHvxqmMCtJ/lYac3kx39+BSDinPxh+63N1qLjTPhzJRdEbyHJ9&#10;zSgbeskbmFjpNSt7VjKdg6xK+X9D9QMAAP//AwBQSwECLQAUAAYACAAAACEAtoM4kv4AAADhAQAA&#10;EwAAAAAAAAAAAAAAAAAAAAAAW0NvbnRlbnRfVHlwZXNdLnhtbFBLAQItABQABgAIAAAAIQA4/SH/&#10;1gAAAJQBAAALAAAAAAAAAAAAAAAAAC8BAABfcmVscy8ucmVsc1BLAQItABQABgAIAAAAIQDipnfI&#10;2AEAAI0DAAAOAAAAAAAAAAAAAAAAAC4CAABkcnMvZTJvRG9jLnhtbFBLAQItABQABgAIAAAAIQDp&#10;W+Qw3QAAAAsBAAAPAAAAAAAAAAAAAAAAADIEAABkcnMvZG93bnJldi54bWxQSwUGAAAAAAQABADz&#10;AAAAPAUAAAAA&#10;" filled="f" stroked="f">
                <v:textbox>
                  <w:txbxContent>
                    <w:p w14:paraId="31342619" w14:textId="77777777" w:rsidR="00F904B9" w:rsidRPr="00820BF1" w:rsidRDefault="00B60735" w:rsidP="00211600">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1856896" behindDoc="0" locked="0" layoutInCell="1" allowOverlap="1" wp14:anchorId="6D6772E6" wp14:editId="34AFCF1A">
                <wp:simplePos x="0" y="0"/>
                <wp:positionH relativeFrom="column">
                  <wp:posOffset>3158099</wp:posOffset>
                </wp:positionH>
                <wp:positionV relativeFrom="paragraph">
                  <wp:posOffset>2438644</wp:posOffset>
                </wp:positionV>
                <wp:extent cx="541606" cy="173404"/>
                <wp:effectExtent l="0" t="0" r="0" b="0"/>
                <wp:wrapNone/>
                <wp:docPr id="6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1606" cy="173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9C45CD7" w14:textId="77777777" w:rsidR="00F904B9" w:rsidRPr="009B07F4" w:rsidRDefault="00B60735" w:rsidP="00211600">
                            <w:pPr>
                              <w:spacing w:line="240" w:lineRule="auto"/>
                              <w:jc w:val="center"/>
                              <w:rPr>
                                <w:b/>
                                <w:sz w:val="12"/>
                                <w:lang w:val="de-CH"/>
                              </w:rPr>
                            </w:pPr>
                            <w:r w:rsidRPr="009B07F4">
                              <w:rPr>
                                <w:b/>
                                <w:sz w:val="12"/>
                                <w:lang w:val="de-CH"/>
                              </w:rPr>
                              <w:t>Baselin</w:t>
                            </w:r>
                            <w:r>
                              <w:rPr>
                                <w:b/>
                                <w:sz w:val="12"/>
                                <w:lang w:val="de-CH"/>
                              </w:rPr>
                              <w:t>je</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D6772E6" id="Text Box 2" o:spid="_x0000_s1030" type="#_x0000_t202" style="position:absolute;margin-left:248.65pt;margin-top:192pt;width:42.65pt;height:13.65pt;z-index:251856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9B0q2AEAAI0DAAAOAAAAZHJzL2Uyb0RvYy54bWysU1Fv0zAQfkfiP1h+p0lK1kHUdIJNQ0hj&#10;IG38gIvjNBGJz5zdJuXXc3a6rrA3xIvlu3O++77vLuuraejFXpPr0JQyW6RSaKOw7sy2lN8fb9+8&#10;k8J5MDX0aHQpD9rJq83rV+vRFnqJLfa1JsEgxhWjLWXrvS2SxKlWD+AWaLXhYoM0gOeQtklNMDL6&#10;0CfLNF0lI1JtCZV2jrM3c1FuIn7TaOW/No3TXvSlZG4+nhTPKpzJZg3FlsC2nTrSgH9gMUBnuOkJ&#10;6gY8iB11L6CGThE6bPxC4ZBg03RKRw2sJkv/UvPQgtVRC5vj7Mkm9/9g1f3+wX4j4aePOPEAowhn&#10;71D9cMLgdQtmqz8Q4dhqqLlxFixLRuuK46fBale4AFKNX7DmIcPOYwSaGhqCK6xTMDoP4HAyXU9e&#10;KE5e5NkqXUmhuJRdvs3TPHaA4uljS85/0jiIcCkl8UwjOOzvnA9koHh6EnoZvO36Ps61N38k+GHI&#10;RPKB78zcT9UkurqUsW/QUmF9YDWE87bwdvOlRfolxcibUkr3cwekpeg/G3bkfZbnYbVikF9cLjmg&#10;80p1XgGjGKqUXor5eu3nddxZ6rYtd3p2mGce5R33MyzVeRylPP9Fm98AAAD//wMAUEsDBBQABgAI&#10;AAAAIQDU4YlA3wAAAAsBAAAPAAAAZHJzL2Rvd25yZXYueG1sTI/LTsMwEEX3SPyDNUjsqJ0mLWmI&#10;UyEQW1DLQ2LnxtMkIh5HsduEv2dYwXJ0j+6cW25n14szjqHzpCFZKBBItbcdNRreXp9uchAhGrKm&#10;94QavjHAtrq8KE1h/UQ7PO9jI7iEQmE0tDEOhZShbtGZsPADEmdHPzoT+RwbaUczcbnr5VKptXSm&#10;I/7QmgEfWqy/9ien4f35+PmRqZfm0a2Gyc9KkttIra+v5vs7EBHn+AfDrz6rQ8VOB38iG0SvIdvc&#10;poxqSPOMRzGxypdrEAeOkiQFWZXy/4bqBwAA//8DAFBLAQItABQABgAIAAAAIQC2gziS/gAAAOEB&#10;AAATAAAAAAAAAAAAAAAAAAAAAABbQ29udGVudF9UeXBlc10ueG1sUEsBAi0AFAAGAAgAAAAhADj9&#10;If/WAAAAlAEAAAsAAAAAAAAAAAAAAAAALwEAAF9yZWxzLy5yZWxzUEsBAi0AFAAGAAgAAAAhABv0&#10;HSrYAQAAjQMAAA4AAAAAAAAAAAAAAAAALgIAAGRycy9lMm9Eb2MueG1sUEsBAi0AFAAGAAgAAAAh&#10;ANThiUDfAAAACwEAAA8AAAAAAAAAAAAAAAAAMgQAAGRycy9kb3ducmV2LnhtbFBLBQYAAAAABAAE&#10;APMAAAA+BQAAAAA=&#10;" filled="f" stroked="f">
                <v:textbox>
                  <w:txbxContent>
                    <w:p w14:paraId="49C45CD7" w14:textId="77777777" w:rsidR="00F904B9" w:rsidRPr="009B07F4" w:rsidRDefault="00B60735" w:rsidP="00211600">
                      <w:pPr>
                        <w:spacing w:line="240" w:lineRule="auto"/>
                        <w:jc w:val="center"/>
                        <w:rPr>
                          <w:b/>
                          <w:sz w:val="12"/>
                          <w:lang w:val="de-CH"/>
                        </w:rPr>
                      </w:pPr>
                      <w:r w:rsidRPr="009B07F4">
                        <w:rPr>
                          <w:b/>
                          <w:sz w:val="12"/>
                          <w:lang w:val="de-CH"/>
                        </w:rPr>
                        <w:t>Baselin</w:t>
                      </w:r>
                      <w:r>
                        <w:rPr>
                          <w:b/>
                          <w:sz w:val="12"/>
                          <w:lang w:val="de-CH"/>
                        </w:rPr>
                        <w:t>je</w:t>
                      </w:r>
                    </w:p>
                  </w:txbxContent>
                </v:textbox>
              </v:shape>
            </w:pict>
          </mc:Fallback>
        </mc:AlternateContent>
      </w:r>
      <w:r w:rsidRPr="00DC2BA7">
        <w:rPr>
          <w:noProof/>
        </w:rPr>
        <mc:AlternateContent>
          <mc:Choice Requires="wps">
            <w:drawing>
              <wp:anchor distT="0" distB="0" distL="114300" distR="114300" simplePos="0" relativeHeight="251826176" behindDoc="0" locked="0" layoutInCell="1" allowOverlap="1" wp14:anchorId="57A8F86D" wp14:editId="084F6197">
                <wp:simplePos x="0" y="0"/>
                <wp:positionH relativeFrom="column">
                  <wp:posOffset>231775</wp:posOffset>
                </wp:positionH>
                <wp:positionV relativeFrom="paragraph">
                  <wp:posOffset>2438400</wp:posOffset>
                </wp:positionV>
                <wp:extent cx="669925" cy="166370"/>
                <wp:effectExtent l="0" t="0" r="0" b="5080"/>
                <wp:wrapNone/>
                <wp:docPr id="62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992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3089C33" w14:textId="77777777" w:rsidR="00F904B9" w:rsidRPr="009B07F4" w:rsidRDefault="00B60735" w:rsidP="00211600">
                            <w:pPr>
                              <w:spacing w:line="240" w:lineRule="auto"/>
                              <w:jc w:val="center"/>
                              <w:rPr>
                                <w:b/>
                                <w:sz w:val="12"/>
                                <w:lang w:val="de-CH"/>
                              </w:rPr>
                            </w:pPr>
                            <w:r w:rsidRPr="009B07F4">
                              <w:rPr>
                                <w:b/>
                                <w:sz w:val="12"/>
                                <w:lang w:val="de-CH"/>
                              </w:rPr>
                              <w:t>Baseli</w:t>
                            </w:r>
                            <w:r>
                              <w:rPr>
                                <w:b/>
                                <w:sz w:val="12"/>
                                <w:lang w:val="de-CH"/>
                              </w:rPr>
                              <w:t>nje</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7A8F86D" id="_x0000_s1031" type="#_x0000_t202" style="position:absolute;margin-left:18.25pt;margin-top:192pt;width:52.75pt;height:13.1pt;z-index:2518261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Bb52gEAAI0DAAAOAAAAZHJzL2Uyb0RvYy54bWysU9tu2zAMfR+wfxD0vjjOEncx4hRbiw4D&#10;ugvQ9QNkWY6N2aJGKrGzrx8lp2m2vRV7EURSPjznkN5cj30nDgapBVvIdDaXwlgNVWt3hXz8fvfm&#10;nRTkla1UB9YU8mhIXm9fv9oMLjcLaKCrDAoGsZQPrpCN9y5PEtKN6RXNwBnLxRqwV55D3CUVqoHR&#10;+y5ZzOdZMgBWDkEbIs7eTkW5jfh1bbT/WtdkvOgKydx8PDGeZTiT7UblO1SuafWJhnoBi161lpue&#10;oW6VV2KP7T9QfasRCGo/09AnUNetNlEDq0nnf6l5aJQzUQubQ+5sE/0/WP3l8OC+ofDjBxh5gFEE&#10;uXvQP0hYuGmU3Zn3iDA0RlXcOA2WJYOj/PRpsJpyCiDl8BkqHrLae4hAY419cIV1CkbnARzPppvR&#10;C83JLFuvFyspNJfSLHt7FYeSqPzpY4fkPxroRbgUEnmmEVwd7skHMip/ehJ6Wbhruy7OtbN/JPhh&#10;yETyge/E3I/lKNqqkKugLGgpoTqyGoRpW3i7+dIA/pJi4E0pJP3cKzRSdJ8sO7JOl8uwWjFYrq4W&#10;HOBlpbysKKsZqpBeiul646d13Dtsdw13enaYZx7lnfYzLNVlHKU8/0Xb3wAAAP//AwBQSwMEFAAG&#10;AAgAAAAhACgicBPeAAAACgEAAA8AAABkcnMvZG93bnJldi54bWxMj81uwjAQhO+V+g7WVuqt2KQB&#10;QYiDqla9toL+SNxMvCQR8TqKDUnfvssJTrurGc1+k69H14oz9qHxpGE6USCQSm8bqjR8f70/LUCE&#10;aMia1hNq+MMA6+L+LjeZ9QNt8LyNleAQCpnRUMfYZVKGskZnwsR3SKwdfO9M5LOvpO3NwOGulYlS&#10;c+lMQ/yhNh2+1lgetyen4efjsPtN1Wf15mbd4EclyS2l1o8P48sKRMQxXs1wwWd0KJhp709kg2g1&#10;PM9n7OS5SLnTxZAmvOw1pFOVgCxyeVuh+AcAAP//AwBQSwECLQAUAAYACAAAACEAtoM4kv4AAADh&#10;AQAAEwAAAAAAAAAAAAAAAAAAAAAAW0NvbnRlbnRfVHlwZXNdLnhtbFBLAQItABQABgAIAAAAIQA4&#10;/SH/1gAAAJQBAAALAAAAAAAAAAAAAAAAAC8BAABfcmVscy8ucmVsc1BLAQItABQABgAIAAAAIQD4&#10;+Bb52gEAAI0DAAAOAAAAAAAAAAAAAAAAAC4CAABkcnMvZTJvRG9jLnhtbFBLAQItABQABgAIAAAA&#10;IQAoInAT3gAAAAoBAAAPAAAAAAAAAAAAAAAAADQEAABkcnMvZG93bnJldi54bWxQSwUGAAAAAAQA&#10;BADzAAAAPwUAAAAA&#10;" filled="f" stroked="f">
                <v:textbox>
                  <w:txbxContent>
                    <w:p w14:paraId="23089C33" w14:textId="77777777" w:rsidR="00F904B9" w:rsidRPr="009B07F4" w:rsidRDefault="00B60735" w:rsidP="00211600">
                      <w:pPr>
                        <w:spacing w:line="240" w:lineRule="auto"/>
                        <w:jc w:val="center"/>
                        <w:rPr>
                          <w:b/>
                          <w:sz w:val="12"/>
                          <w:lang w:val="de-CH"/>
                        </w:rPr>
                      </w:pPr>
                      <w:r w:rsidRPr="009B07F4">
                        <w:rPr>
                          <w:b/>
                          <w:sz w:val="12"/>
                          <w:lang w:val="de-CH"/>
                        </w:rPr>
                        <w:t>Baseli</w:t>
                      </w:r>
                      <w:r>
                        <w:rPr>
                          <w:b/>
                          <w:sz w:val="12"/>
                          <w:lang w:val="de-CH"/>
                        </w:rPr>
                        <w:t>nje</w:t>
                      </w:r>
                    </w:p>
                  </w:txbxContent>
                </v:textbox>
              </v:shape>
            </w:pict>
          </mc:Fallback>
        </mc:AlternateContent>
      </w:r>
      <w:r w:rsidRPr="00DC2BA7">
        <w:rPr>
          <w:noProof/>
        </w:rPr>
        <mc:AlternateContent>
          <mc:Choice Requires="wps">
            <w:drawing>
              <wp:anchor distT="0" distB="0" distL="114300" distR="114300" simplePos="0" relativeHeight="251887616" behindDoc="0" locked="0" layoutInCell="1" allowOverlap="1" wp14:anchorId="685F9839" wp14:editId="365FAFA7">
                <wp:simplePos x="0" y="0"/>
                <wp:positionH relativeFrom="margin">
                  <wp:posOffset>124460</wp:posOffset>
                </wp:positionH>
                <wp:positionV relativeFrom="paragraph">
                  <wp:posOffset>2164715</wp:posOffset>
                </wp:positionV>
                <wp:extent cx="355600" cy="182880"/>
                <wp:effectExtent l="0" t="0" r="0" b="0"/>
                <wp:wrapNone/>
                <wp:docPr id="623"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371DD2F" w14:textId="77777777" w:rsidR="00F904B9" w:rsidRPr="00820BF1" w:rsidRDefault="00B60735" w:rsidP="00211600">
                            <w:pPr>
                              <w:spacing w:line="240" w:lineRule="auto"/>
                              <w:rPr>
                                <w:b/>
                                <w:sz w:val="12"/>
                                <w:lang w:val="de-CH"/>
                              </w:rPr>
                            </w:pPr>
                            <w:r w:rsidRPr="00820BF1">
                              <w:rPr>
                                <w:b/>
                                <w:sz w:val="12"/>
                                <w:lang w:val="de-CH"/>
                              </w:rPr>
                              <w:t>-1.25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85F9839" id="_x0000_s1032" type="#_x0000_t202" style="position:absolute;margin-left:9.8pt;margin-top:170.45pt;width:28pt;height:14.4pt;z-index:2518876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D5lU2QEAAI0DAAAOAAAAZHJzL2Uyb0RvYy54bWysU8GO0zAQvSPxD5bvNElpS4marmBXi5CW&#10;BWnZD3Acp4lIPGbGbVK+nrHT7Rb2hrhYnhnnzXtvJpurse/EwSC1YAuZzVIpjNVQtXZXyMfvt2/W&#10;UpBXtlIdWFPIoyF5tX39ajO43Myhga4yKBjEUj64QjbeuzxJSDemVzQDZywXa8BeeQ5xl1SoBkbv&#10;u2SepqtkAKwcgjZEnL2ZinIb8evaaP+1rsl40RWSufl4YjzLcCbbjcp3qFzT6hMN9Q8setVabnqG&#10;ulFeiT22L6D6ViMQ1H6moU+grlttogZWk6V/qXlolDNRC5tD7mwT/T9YfX94cN9Q+PEjjDzAKILc&#10;HegfJCxcN8ruzAdEGBqjKm6cBcuSwVF++jRYTTkFkHL4AhUPWe09RKCxxj64wjoFo/MAjmfTzeiF&#10;5uTb5XKVckVzKVvP1+s4lETlTx87JP/JQC/CpZDIM43g6nBHPpBR+dOT0MvCbdt1ca6d/SPBD0Mm&#10;kg98J+Z+LEfRVoVcBWVBSwnVkdUgTNvC282XBvCXFANvSiHp516hkaL7bNmR99liEVYrBovluzkH&#10;eFkpLyvKaoYqpJdiul77aR33Dttdw52eHeaZR3mn/QxLdRlHKc9/0fY3AAAA//8DAFBLAwQUAAYA&#10;CAAAACEAlAXChtwAAAAJAQAADwAAAGRycy9kb3ducmV2LnhtbEyPzU7DMBCE70i8g7VI3OgaaFMS&#10;4lQIxBVE+ZG4ufE2iYjXUew24e1ZTnCc2U+zM+Vm9r060hi7wAYuFxoUcR1cx42Bt9fHixtQMVl2&#10;tg9MBr4pwqY6PSlt4cLEL3TcpkZJCMfCGmhTGgrEWLfkbVyEgVhu+zB6m0SODbrRThLue7zSOkNv&#10;O5YPrR3ovqX6a3vwBt6f9p8fS/3cPPjVMIVZI/scjTk/m+9uQSWa0x8Mv/WlOlTSaRcO7KLqReeZ&#10;kAaulzoHJcB6JcZOjCxfA1Yl/l9Q/QAAAP//AwBQSwECLQAUAAYACAAAACEAtoM4kv4AAADhAQAA&#10;EwAAAAAAAAAAAAAAAAAAAAAAW0NvbnRlbnRfVHlwZXNdLnhtbFBLAQItABQABgAIAAAAIQA4/SH/&#10;1gAAAJQBAAALAAAAAAAAAAAAAAAAAC8BAABfcmVscy8ucmVsc1BLAQItABQABgAIAAAAIQD2D5lU&#10;2QEAAI0DAAAOAAAAAAAAAAAAAAAAAC4CAABkcnMvZTJvRG9jLnhtbFBLAQItABQABgAIAAAAIQCU&#10;BcKG3AAAAAkBAAAPAAAAAAAAAAAAAAAAADMEAABkcnMvZG93bnJldi54bWxQSwUGAAAAAAQABADz&#10;AAAAPAUAAAAA&#10;" filled="f" stroked="f">
                <v:textbox>
                  <w:txbxContent>
                    <w:p w14:paraId="0371DD2F" w14:textId="77777777" w:rsidR="00F904B9" w:rsidRPr="00820BF1" w:rsidRDefault="00B60735" w:rsidP="00211600">
                      <w:pPr>
                        <w:spacing w:line="240" w:lineRule="auto"/>
                        <w:rPr>
                          <w:b/>
                          <w:sz w:val="12"/>
                          <w:lang w:val="de-CH"/>
                        </w:rPr>
                      </w:pPr>
                      <w:r w:rsidRPr="00820BF1">
                        <w:rPr>
                          <w:b/>
                          <w:sz w:val="12"/>
                          <w:lang w:val="de-CH"/>
                        </w:rPr>
                        <w:t>-1.25</w:t>
                      </w:r>
                    </w:p>
                  </w:txbxContent>
                </v:textbox>
                <w10:wrap anchorx="margin"/>
              </v:shape>
            </w:pict>
          </mc:Fallback>
        </mc:AlternateContent>
      </w:r>
      <w:r w:rsidRPr="00DC2BA7">
        <w:rPr>
          <w:noProof/>
        </w:rPr>
        <mc:AlternateContent>
          <mc:Choice Requires="wps">
            <w:drawing>
              <wp:anchor distT="0" distB="0" distL="114300" distR="114300" simplePos="0" relativeHeight="251889664" behindDoc="0" locked="0" layoutInCell="1" allowOverlap="1" wp14:anchorId="0FE2778E" wp14:editId="7E114CE9">
                <wp:simplePos x="0" y="0"/>
                <wp:positionH relativeFrom="margin">
                  <wp:posOffset>2938780</wp:posOffset>
                </wp:positionH>
                <wp:positionV relativeFrom="paragraph">
                  <wp:posOffset>2172970</wp:posOffset>
                </wp:positionV>
                <wp:extent cx="355600" cy="182880"/>
                <wp:effectExtent l="0" t="0" r="0" b="0"/>
                <wp:wrapNone/>
                <wp:docPr id="62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08D71C" w14:textId="77777777" w:rsidR="00F904B9" w:rsidRPr="00820BF1" w:rsidRDefault="00B60735" w:rsidP="00211600">
                            <w:pPr>
                              <w:spacing w:line="240" w:lineRule="auto"/>
                              <w:rPr>
                                <w:b/>
                                <w:sz w:val="12"/>
                                <w:lang w:val="de-CH"/>
                              </w:rPr>
                            </w:pPr>
                            <w:r w:rsidRPr="00820BF1">
                              <w:rPr>
                                <w:b/>
                                <w:sz w:val="12"/>
                                <w:lang w:val="de-CH"/>
                              </w:rPr>
                              <w:t>-1.25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FE2778E" id="_x0000_s1033" type="#_x0000_t202" style="position:absolute;margin-left:231.4pt;margin-top:171.1pt;width:28pt;height:14.4pt;z-index:25188966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0H/O2QEAAI0DAAAOAAAAZHJzL2Uyb0RvYy54bWysU9uO0zAQfUfiHyy/0ySl3S1R0xXsahHS&#10;cpEWPmDiOBeReMzYbVK+nrHT7RZ4Q7xYnhnnzDlnJtubaejFQZPr0BQyW6RSaKOw6kxTyG9f719t&#10;pHAeTAU9Gl3Io3byZvfyxXa0uV5ii32lSTCIcfloC9l6b/MkcarVA7gFWm24WCMN4DmkJqkIRkYf&#10;+mSZplfJiFRZQqWd4+zdXJS7iF/XWvnPde20F30hmZuPJ8WzDGey20LeENi2Uyca8A8sBugMNz1D&#10;3YEHsafuL6ihU4QOa79QOCRY153SUQOrydI/1Dy2YHXUwuY4e7bJ/T9Y9enwaL+Q8NM7nHiAUYSz&#10;D6i+O2HwtgXT6LdEOLYaKm6cBcuS0br89Gmw2uUugJTjR6x4yLD3GIGmmobgCusUjM4DOJ5N15MX&#10;ipOv1+urlCuKS9lmudnEoSSQP31syfn3GgcRLoUknmkEh8OD84EM5E9PQi+D913fx7n25rcEPwyZ&#10;SD7wnZn7qZxEVxXyOigLWkqsjqyGcN4W3m6+tEg/pRh5UwrpfuyBtBT9B8OOvMlWq7BaMVitr5cc&#10;0GWlvKyAUQxVSC/FfL318zruLXVNy52eHeaZR3mn/QxLdRlHKc9/0e4XAAAA//8DAFBLAwQUAAYA&#10;CAAAACEAy93R9N4AAAALAQAADwAAAGRycy9kb3ducmV2LnhtbEyPy07DMBBF90j8gzVI7KidkJYS&#10;4lQIxBbUFpDYufE0iYjHUew24e87XdHlfejOmWI1uU4ccQitJw3JTIFAqrxtqdbwuX27W4II0ZA1&#10;nSfU8IcBVuX1VWFy60da43ETa8EjFHKjoYmxz6UMVYPOhJnvkTjb+8GZyHKopR3MyOOuk6lSC+lM&#10;S3yhMT2+NFj9bg5Ow9f7/uc7Ux/1q5v3o5+UJPcotb69mZ6fQESc4n8ZzviMDiUz7fyBbBCdhmyR&#10;MnrUcJ+lKQhuzJMlOzt2HhIFsizk5Q/lCQAA//8DAFBLAQItABQABgAIAAAAIQC2gziS/gAAAOEB&#10;AAATAAAAAAAAAAAAAAAAAAAAAABbQ29udGVudF9UeXBlc10ueG1sUEsBAi0AFAAGAAgAAAAhADj9&#10;If/WAAAAlAEAAAsAAAAAAAAAAAAAAAAALwEAAF9yZWxzLy5yZWxzUEsBAi0AFAAGAAgAAAAhAM3Q&#10;f87ZAQAAjQMAAA4AAAAAAAAAAAAAAAAALgIAAGRycy9lMm9Eb2MueG1sUEsBAi0AFAAGAAgAAAAh&#10;AMvd0fTeAAAACwEAAA8AAAAAAAAAAAAAAAAAMwQAAGRycy9kb3ducmV2LnhtbFBLBQYAAAAABAAE&#10;APMAAAA+BQAAAAA=&#10;" filled="f" stroked="f">
                <v:textbox>
                  <w:txbxContent>
                    <w:p w14:paraId="1A08D71C" w14:textId="77777777" w:rsidR="00F904B9" w:rsidRPr="00820BF1" w:rsidRDefault="00B60735" w:rsidP="00211600">
                      <w:pPr>
                        <w:spacing w:line="240" w:lineRule="auto"/>
                        <w:rPr>
                          <w:b/>
                          <w:sz w:val="12"/>
                          <w:lang w:val="de-CH"/>
                        </w:rPr>
                      </w:pPr>
                      <w:r w:rsidRPr="00820BF1">
                        <w:rPr>
                          <w:b/>
                          <w:sz w:val="12"/>
                          <w:lang w:val="de-CH"/>
                        </w:rPr>
                        <w:t>-1.25</w:t>
                      </w:r>
                    </w:p>
                  </w:txbxContent>
                </v:textbox>
                <w10:wrap anchorx="margin"/>
              </v:shape>
            </w:pict>
          </mc:Fallback>
        </mc:AlternateContent>
      </w:r>
      <w:r w:rsidRPr="00DC2BA7">
        <w:rPr>
          <w:noProof/>
        </w:rPr>
        <mc:AlternateContent>
          <mc:Choice Requires="wps">
            <w:drawing>
              <wp:anchor distT="0" distB="0" distL="114300" distR="114300" simplePos="0" relativeHeight="251885568" behindDoc="0" locked="0" layoutInCell="1" allowOverlap="1" wp14:anchorId="78C08E09" wp14:editId="0E15F82B">
                <wp:simplePos x="0" y="0"/>
                <wp:positionH relativeFrom="margin">
                  <wp:posOffset>2933065</wp:posOffset>
                </wp:positionH>
                <wp:positionV relativeFrom="paragraph">
                  <wp:posOffset>1819910</wp:posOffset>
                </wp:positionV>
                <wp:extent cx="355600" cy="182880"/>
                <wp:effectExtent l="0" t="0" r="0" b="0"/>
                <wp:wrapNone/>
                <wp:docPr id="625"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15E61D3" w14:textId="77777777" w:rsidR="00F904B9" w:rsidRPr="00820BF1" w:rsidRDefault="00B60735" w:rsidP="00211600">
                            <w:pPr>
                              <w:spacing w:line="240" w:lineRule="auto"/>
                              <w:rPr>
                                <w:b/>
                                <w:sz w:val="12"/>
                                <w:lang w:val="de-CH"/>
                              </w:rPr>
                            </w:pPr>
                            <w:r w:rsidRPr="00820BF1">
                              <w:rPr>
                                <w:b/>
                                <w:sz w:val="12"/>
                                <w:lang w:val="de-CH"/>
                              </w:rPr>
                              <w:t>-1.00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8C08E09" id="_x0000_s1034" type="#_x0000_t202" style="position:absolute;margin-left:230.95pt;margin-top:143.3pt;width:28pt;height:14.4pt;z-index:25188556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LT2w2AEAAI0DAAAOAAAAZHJzL2Uyb0RvYy54bWysU8GO0zAQvSPxD5bvNElplxA1XcGuFiEt&#10;C9LCBziO00QkHjPjNilfz9jpdgvcEBfLM+O8ee/NZHM9Db04GKQObCmzRSqFsRrqzu5K+e3r3atc&#10;CvLK1qoHa0p5NCSvty9fbEZXmCW00NcGBYNYKkZXytZ7VyQJ6dYMihbgjOViAzgozyHukhrVyOhD&#10;nyzT9CoZAWuHoA0RZ2/notxG/KYx2n9uGjJe9KVkbj6eGM8qnMl2o4odKtd2+kRD/QOLQXWWm56h&#10;bpVXYo/dX1BDpxEIGr/QMCTQNJ02UQOrydI/1Dy2ypmohc0hd7aJ/h+sfjg8ui8o/PQeJh5gFEHu&#10;HvR3EhZuWmV35h0ijK1RNTfOgmXJ6Kg4fRqspoICSDV+gpqHrPYeItDU4BBcYZ2C0XkAx7PpZvJC&#10;c/L1en2VckVzKcuXeR6Hkqji6WOH5D8YGES4lBJ5phFcHe7JBzKqeHoSelm46/o+zrW3vyX4YchE&#10;8oHvzNxP1SS6upR5UBa0VFAfWQ3CvC283XxpAX9KMfKmlJJ+7BUaKfqPlh15m61WYbVisFq/WXKA&#10;l5XqsqKsZqhSeinm642f13HvsNu13OnZYZ55lHfaz7BUl3GU8vwXbX8BAAD//wMAUEsDBBQABgAI&#10;AAAAIQBVzw1e3wAAAAsBAAAPAAAAZHJzL2Rvd25yZXYueG1sTI/BTsMwDIbvSLxDZCRuLOlou600&#10;nRCIK4jBkLhljddWNE7VZGt5e8wJjrY//f7+cju7XpxxDJ0nDclCgUCqve2o0fD+9nSzBhGiIWt6&#10;T6jhGwNsq8uL0hTWT/SK511sBIdQKIyGNsahkDLULToTFn5A4tvRj85EHsdG2tFMHO56uVQql850&#10;xB9aM+BDi/XX7uQ07J+Pnx+pemkeXTZMflaS3EZqfX0139+BiDjHPxh+9VkdKnY6+BPZIHoNaZ5s&#10;GNWwXOc5CCayZMWbg4bbJEtBVqX836H6AQAA//8DAFBLAQItABQABgAIAAAAIQC2gziS/gAAAOEB&#10;AAATAAAAAAAAAAAAAAAAAAAAAABbQ29udGVudF9UeXBlc10ueG1sUEsBAi0AFAAGAAgAAAAhADj9&#10;If/WAAAAlAEAAAsAAAAAAAAAAAAAAAAALwEAAF9yZWxzLy5yZWxzUEsBAi0AFAAGAAgAAAAhALAt&#10;PbDYAQAAjQMAAA4AAAAAAAAAAAAAAAAALgIAAGRycy9lMm9Eb2MueG1sUEsBAi0AFAAGAAgAAAAh&#10;AFXPDV7fAAAACwEAAA8AAAAAAAAAAAAAAAAAMgQAAGRycy9kb3ducmV2LnhtbFBLBQYAAAAABAAE&#10;APMAAAA+BQAAAAA=&#10;" filled="f" stroked="f">
                <v:textbox>
                  <w:txbxContent>
                    <w:p w14:paraId="415E61D3" w14:textId="77777777" w:rsidR="00F904B9" w:rsidRPr="00820BF1" w:rsidRDefault="00B60735" w:rsidP="00211600">
                      <w:pPr>
                        <w:spacing w:line="240" w:lineRule="auto"/>
                        <w:rPr>
                          <w:b/>
                          <w:sz w:val="12"/>
                          <w:lang w:val="de-CH"/>
                        </w:rPr>
                      </w:pPr>
                      <w:r w:rsidRPr="00820BF1">
                        <w:rPr>
                          <w:b/>
                          <w:sz w:val="12"/>
                          <w:lang w:val="de-CH"/>
                        </w:rPr>
                        <w:t>-1.00</w:t>
                      </w:r>
                    </w:p>
                  </w:txbxContent>
                </v:textbox>
                <w10:wrap anchorx="margin"/>
              </v:shape>
            </w:pict>
          </mc:Fallback>
        </mc:AlternateContent>
      </w:r>
      <w:r w:rsidRPr="00DC2BA7">
        <w:rPr>
          <w:noProof/>
        </w:rPr>
        <mc:AlternateContent>
          <mc:Choice Requires="wps">
            <w:drawing>
              <wp:anchor distT="0" distB="0" distL="114300" distR="114300" simplePos="0" relativeHeight="251883520" behindDoc="0" locked="0" layoutInCell="1" allowOverlap="1" wp14:anchorId="7BDE37B3" wp14:editId="170BC311">
                <wp:simplePos x="0" y="0"/>
                <wp:positionH relativeFrom="margin">
                  <wp:posOffset>124460</wp:posOffset>
                </wp:positionH>
                <wp:positionV relativeFrom="paragraph">
                  <wp:posOffset>1819910</wp:posOffset>
                </wp:positionV>
                <wp:extent cx="355600" cy="182880"/>
                <wp:effectExtent l="0" t="0" r="0" b="0"/>
                <wp:wrapNone/>
                <wp:docPr id="626"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58B04CE" w14:textId="77777777" w:rsidR="00F904B9" w:rsidRPr="00820BF1" w:rsidRDefault="00B60735" w:rsidP="00211600">
                            <w:pPr>
                              <w:spacing w:line="240" w:lineRule="auto"/>
                              <w:rPr>
                                <w:b/>
                                <w:sz w:val="12"/>
                                <w:lang w:val="de-CH"/>
                              </w:rPr>
                            </w:pPr>
                            <w:r w:rsidRPr="00820BF1">
                              <w:rPr>
                                <w:b/>
                                <w:sz w:val="12"/>
                                <w:lang w:val="de-CH"/>
                              </w:rPr>
                              <w:t>-1.00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BDE37B3" id="_x0000_s1035" type="#_x0000_t202" style="position:absolute;margin-left:9.8pt;margin-top:143.3pt;width:28pt;height:14.4pt;z-index:25188352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8tsq2QEAAI0DAAAOAAAAZHJzL2Uyb0RvYy54bWysU9uO0zAQfUfiHyy/0ySlXbpR0xXsahHS&#10;cpEWPmDiOBeReMzYbVK+nrHT7RZ4Q7xYnhnnzDlnJtubaejFQZPr0BQyW6RSaKOw6kxTyG9f719t&#10;pHAeTAU9Gl3Io3byZvfyxXa0uV5ii32lSTCIcfloC9l6b/MkcarVA7gFWm24WCMN4DmkJqkIRkYf&#10;+mSZplfJiFRZQqWd4+zdXJS7iF/XWvnPde20F30hmZuPJ8WzDGey20LeENi2Uyca8A8sBugMNz1D&#10;3YEHsafuL6ihU4QOa79QOCRY153SUQOrydI/1Dy2YHXUwuY4e7bJ/T9Y9enwaL+Q8NM7nHiAUYSz&#10;D6i+O2HwtgXT6LdEOLYaKm6cBcuS0br89Gmw2uUugJTjR6x4yLD3GIGmmobgCusUjM4DOJ5N15MX&#10;ipOv1+urlCuKS9lmudnEoSSQP31syfn3GgcRLoUknmkEh8OD84EM5E9PQi+D913fx7n25rcEPwyZ&#10;SD7wnZn7qZxEVxXyOigLWkqsjqyGcN4W3m6+tEg/pRh5UwrpfuyBtBT9B8OOXGerVVitGKzWb5Yc&#10;0GWlvKyAUQxVSC/FfL318zruLXVNy52eHeaZR3mn/QxLdRlHKc9/0e4XAAAA//8DAFBLAwQUAAYA&#10;CAAAACEAfdjPpd4AAAAJAQAADwAAAGRycy9kb3ducmV2LnhtbEyPzU7DMBCE70h9B2uReqN2f5K2&#10;IU6FQFxBFIrEzY23SdR4HcVuE96e5QSn3dGMZr/Nd6NrxRX70HjSMJ8pEEiltw1VGj7en+82IEI0&#10;ZE3rCTV8Y4BdMbnJTWb9QG943cdKcAmFzGioY+wyKUNZozNh5jsk9k6+dyay7CtpezNwuWvlQqlU&#10;OtMQX6hNh481luf9xWk4vJy+PlfqtXpySTf4UUlyW6n19HZ8uAcRcYx/YfjFZ3QomOnoL2SDaFlv&#10;U05qWGxSXjiwTngeNSznyQpkkcv/HxQ/AAAA//8DAFBLAQItABQABgAIAAAAIQC2gziS/gAAAOEB&#10;AAATAAAAAAAAAAAAAAAAAAAAAABbQ29udGVudF9UeXBlc10ueG1sUEsBAi0AFAAGAAgAAAAhADj9&#10;If/WAAAAlAEAAAsAAAAAAAAAAAAAAAAALwEAAF9yZWxzLy5yZWxzUEsBAi0AFAAGAAgAAAAhAIvy&#10;2yrZAQAAjQMAAA4AAAAAAAAAAAAAAAAALgIAAGRycy9lMm9Eb2MueG1sUEsBAi0AFAAGAAgAAAAh&#10;AH3Yz6XeAAAACQEAAA8AAAAAAAAAAAAAAAAAMwQAAGRycy9kb3ducmV2LnhtbFBLBQYAAAAABAAE&#10;APMAAAA+BQAAAAA=&#10;" filled="f" stroked="f">
                <v:textbox>
                  <w:txbxContent>
                    <w:p w14:paraId="758B04CE" w14:textId="77777777" w:rsidR="00F904B9" w:rsidRPr="00820BF1" w:rsidRDefault="00B60735" w:rsidP="00211600">
                      <w:pPr>
                        <w:spacing w:line="240" w:lineRule="auto"/>
                        <w:rPr>
                          <w:b/>
                          <w:sz w:val="12"/>
                          <w:lang w:val="de-CH"/>
                        </w:rPr>
                      </w:pPr>
                      <w:r w:rsidRPr="00820BF1">
                        <w:rPr>
                          <w:b/>
                          <w:sz w:val="12"/>
                          <w:lang w:val="de-CH"/>
                        </w:rPr>
                        <w:t>-1.00</w:t>
                      </w:r>
                    </w:p>
                  </w:txbxContent>
                </v:textbox>
                <w10:wrap anchorx="margin"/>
              </v:shape>
            </w:pict>
          </mc:Fallback>
        </mc:AlternateContent>
      </w:r>
      <w:r w:rsidRPr="00DC2BA7">
        <w:rPr>
          <w:noProof/>
        </w:rPr>
        <mc:AlternateContent>
          <mc:Choice Requires="wps">
            <w:drawing>
              <wp:anchor distT="0" distB="0" distL="114300" distR="114300" simplePos="0" relativeHeight="251879424" behindDoc="0" locked="0" layoutInCell="1" allowOverlap="1" wp14:anchorId="39473287" wp14:editId="7B6A263A">
                <wp:simplePos x="0" y="0"/>
                <wp:positionH relativeFrom="margin">
                  <wp:posOffset>2915285</wp:posOffset>
                </wp:positionH>
                <wp:positionV relativeFrom="paragraph">
                  <wp:posOffset>1470660</wp:posOffset>
                </wp:positionV>
                <wp:extent cx="355600" cy="182880"/>
                <wp:effectExtent l="0" t="0" r="0" b="0"/>
                <wp:wrapNone/>
                <wp:docPr id="62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1A4084" w14:textId="77777777" w:rsidR="00F904B9" w:rsidRPr="00820BF1" w:rsidRDefault="00B60735" w:rsidP="00211600">
                            <w:pPr>
                              <w:spacing w:line="240" w:lineRule="auto"/>
                              <w:jc w:val="right"/>
                              <w:rPr>
                                <w:b/>
                                <w:sz w:val="12"/>
                              </w:rPr>
                            </w:pPr>
                            <w:r w:rsidRPr="00820BF1">
                              <w:rPr>
                                <w:b/>
                                <w:sz w:val="12"/>
                              </w:rPr>
                              <w:t>-0.75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9473287" id="_x0000_s1036" type="#_x0000_t202" style="position:absolute;margin-left:229.55pt;margin-top:115.8pt;width:28pt;height:14.4pt;z-index:25187942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Qw5U2AEAAI4DAAAOAAAAZHJzL2Uyb0RvYy54bWysU9uO0zAQfUfiHyy/0ySlXUrUdAW7WoS0&#10;LEgLH+A4zkUkHjPjNilfz9jpdgu8IV4sz4xz5pwzk+31NPTiYJA6sIXMFqkUxmqoOtsU8tvXu1cb&#10;KcgrW6kerCnk0ZC83r18sR1dbpbQQl8ZFAxiKR9dIVvvXZ4kpFszKFqAM5aLNeCgPIfYJBWqkdGH&#10;Plmm6VUyAlYOQRsizt7ORbmL+HVttP9c12S86AvJ3Hw8MZ5lOJPdVuUNKtd2+kRD/QOLQXWWm56h&#10;bpVXYo/dX1BDpxEIar/QMCRQ1502UQOrydI/1Dy2ypmohc0hd7aJ/h+sfjg8ui8o/PQeJh5gFEHu&#10;HvR3EhZuWmUb8w4RxtaoihtnwbJkdJSfPg1WU04BpBw/QcVDVnsPEWiqcQiusE7B6DyA49l0M3mh&#10;Ofl6vb5KuaK5lG2Wm00cSqLyp48dkv9gYBDhUkjkmUZwdbgnH8io/OlJ6GXhruv7ONfe/pbghyET&#10;yQe+M3M/lZPoKm4eGwcxJVRHloMwrwuvN19awJ9SjLwqhaQfe4VGiv6jZUveZqtV2K0YrNZvlhzg&#10;ZaW8rCirGaqQXor5euPnfdw77JqWOz1bzEOP+k4LGrbqMo5ann+j3S8AAAD//wMAUEsDBBQABgAI&#10;AAAAIQD6o6bv3wAAAAsBAAAPAAAAZHJzL2Rvd25yZXYueG1sTI9NT8MwDIbvSPsPkZG4saSjrVhp&#10;Ok0grkyMD4lb1nhtReNUTbaWf493gqNfP3r9uNzMrhdnHEPnSUOyVCCQam87ajS8vz3f3oMI0ZA1&#10;vSfU8IMBNtXiqjSF9RO94nkfG8ElFAqjoY1xKKQMdYvOhKUfkHh39KMzkcexkXY0E5e7Xq6UyqUz&#10;HfGF1gz42GL9vT85DR8vx6/PVO2aJ5cNk5+VJLeWWt9cz9sHEBHn+AfDRZ/VoWKngz+RDaLXkGbr&#10;hFENq7skB8FElmScHDjJVQqyKuX/H6pfAAAA//8DAFBLAQItABQABgAIAAAAIQC2gziS/gAAAOEB&#10;AAATAAAAAAAAAAAAAAAAAAAAAABbQ29udGVudF9UeXBlc10ueG1sUEsBAi0AFAAGAAgAAAAhADj9&#10;If/WAAAAlAEAAAsAAAAAAAAAAAAAAAAALwEAAF9yZWxzLy5yZWxzUEsBAi0AFAAGAAgAAAAhAOVD&#10;DlTYAQAAjgMAAA4AAAAAAAAAAAAAAAAALgIAAGRycy9lMm9Eb2MueG1sUEsBAi0AFAAGAAgAAAAh&#10;APqjpu/fAAAACwEAAA8AAAAAAAAAAAAAAAAAMgQAAGRycy9kb3ducmV2LnhtbFBLBQYAAAAABAAE&#10;APMAAAA+BQAAAAA=&#10;" filled="f" stroked="f">
                <v:textbox>
                  <w:txbxContent>
                    <w:p w14:paraId="291A4084" w14:textId="77777777" w:rsidR="00F904B9" w:rsidRPr="00820BF1" w:rsidRDefault="00B60735" w:rsidP="00211600">
                      <w:pPr>
                        <w:spacing w:line="240" w:lineRule="auto"/>
                        <w:jc w:val="right"/>
                        <w:rPr>
                          <w:b/>
                          <w:sz w:val="12"/>
                        </w:rPr>
                      </w:pPr>
                      <w:r w:rsidRPr="00820BF1">
                        <w:rPr>
                          <w:b/>
                          <w:sz w:val="12"/>
                        </w:rPr>
                        <w:t>-0.75</w:t>
                      </w:r>
                    </w:p>
                  </w:txbxContent>
                </v:textbox>
                <w10:wrap anchorx="margin"/>
              </v:shape>
            </w:pict>
          </mc:Fallback>
        </mc:AlternateContent>
      </w:r>
      <w:r w:rsidRPr="00DC2BA7">
        <w:rPr>
          <w:noProof/>
        </w:rPr>
        <mc:AlternateContent>
          <mc:Choice Requires="wps">
            <w:drawing>
              <wp:anchor distT="0" distB="0" distL="114300" distR="114300" simplePos="0" relativeHeight="251877376" behindDoc="0" locked="0" layoutInCell="1" allowOverlap="1" wp14:anchorId="32498053" wp14:editId="48CCB05E">
                <wp:simplePos x="0" y="0"/>
                <wp:positionH relativeFrom="margin">
                  <wp:posOffset>2915285</wp:posOffset>
                </wp:positionH>
                <wp:positionV relativeFrom="paragraph">
                  <wp:posOffset>1121410</wp:posOffset>
                </wp:positionV>
                <wp:extent cx="355600" cy="182880"/>
                <wp:effectExtent l="0" t="0" r="0" b="0"/>
                <wp:wrapNone/>
                <wp:docPr id="628"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EE8958" w14:textId="77777777" w:rsidR="00F904B9" w:rsidRPr="00820BF1" w:rsidRDefault="00B60735" w:rsidP="00211600">
                            <w:pPr>
                              <w:spacing w:line="240" w:lineRule="auto"/>
                              <w:jc w:val="right"/>
                              <w:rPr>
                                <w:b/>
                                <w:sz w:val="12"/>
                              </w:rPr>
                            </w:pPr>
                            <w:r w:rsidRPr="00820BF1">
                              <w:rPr>
                                <w:b/>
                                <w:sz w:val="12"/>
                              </w:rPr>
                              <w:t>-0.50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2498053" id="_x0000_s1037" type="#_x0000_t202" style="position:absolute;margin-left:229.55pt;margin-top:88.3pt;width:28pt;height:14.4pt;z-index:25187737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nOjO2AEAAI4DAAAOAAAAZHJzL2Uyb0RvYy54bWysU9uO0zAQfUfiHyy/0ySlXUrUdAW7WoS0&#10;LEgLH+A4zkUkHjPjNilfz9jpdgu8IV4sz4xz5pwzk+31NPTiYJA6sIXMFqkUxmqoOtsU8tvXu1cb&#10;KcgrW6kerCnk0ZC83r18sR1dbpbQQl8ZFAxiKR9dIVvvXZ4kpFszKFqAM5aLNeCgPIfYJBWqkdGH&#10;Plmm6VUyAlYOQRsizt7ORbmL+HVttP9c12S86AvJ3Hw8MZ5lOJPdVuUNKtd2+kRD/QOLQXWWm56h&#10;bpVXYo/dX1BDpxEIar/QMCRQ1502UQOrydI/1Dy2ypmohc0hd7aJ/h+sfjg8ui8o/PQeJh5gFEHu&#10;HvR3EhZuWmUb8w4RxtaoihtnwbJkdJSfPg1WU04BpBw/QcVDVnsPEWiqcQiusE7B6DyA49l0M3mh&#10;Ofl6vb5KuaK5lG2Wm00cSqLyp48dkv9gYBDhUkjkmUZwdbgnH8io/OlJ6GXhruv7ONfe/pbghyET&#10;yQe+M3M/lZPoKm4epQUxJVRHloMwrwuvN19awJ9SjLwqhaQfe4VGiv6jZUveZqtV2K0YrNZvlhzg&#10;ZaW8rCirGaqQXor5euPnfdw77JqWOz1bzEOP+k4LGrbqMo5ann+j3S8AAAD//wMAUEsDBBQABgAI&#10;AAAAIQBiE6Dv3gAAAAsBAAAPAAAAZHJzL2Rvd25yZXYueG1sTI9NT8MwDIbvSPyHyEjcWNKpKaw0&#10;nRCIK4jxIXHLGq+taJyqydby7zEnONrvo9ePq+3iB3HCKfaBDGQrBQKpCa6n1sDb6+PVDYiYLDk7&#10;BEID3xhhW5+fVbZ0YaYXPO1SK7iEYmkNdCmNpZSx6dDbuAojEmeHMHmbeJxa6SY7c7kf5FqpQnrb&#10;E1/o7Ij3HTZfu6M38P50+PzI1XP74PU4h0VJ8htpzOXFcncLIuGS/mD41Wd1qNlpH47kohgM5HqT&#10;McrBdVGAYEJnmjd7A2ulc5B1Jf//UP8AAAD//wMAUEsBAi0AFAAGAAgAAAAhALaDOJL+AAAA4QEA&#10;ABMAAAAAAAAAAAAAAAAAAAAAAFtDb250ZW50X1R5cGVzXS54bWxQSwECLQAUAAYACAAAACEAOP0h&#10;/9YAAACUAQAACwAAAAAAAAAAAAAAAAAvAQAAX3JlbHMvLnJlbHNQSwECLQAUAAYACAAAACEA3pzo&#10;ztgBAACOAwAADgAAAAAAAAAAAAAAAAAuAgAAZHJzL2Uyb0RvYy54bWxQSwECLQAUAAYACAAAACEA&#10;YhOg794AAAALAQAADwAAAAAAAAAAAAAAAAAyBAAAZHJzL2Rvd25yZXYueG1sUEsFBgAAAAAEAAQA&#10;8wAAAD0FAAAAAA==&#10;" filled="f" stroked="f">
                <v:textbox>
                  <w:txbxContent>
                    <w:p w14:paraId="10EE8958" w14:textId="77777777" w:rsidR="00F904B9" w:rsidRPr="00820BF1" w:rsidRDefault="00B60735" w:rsidP="00211600">
                      <w:pPr>
                        <w:spacing w:line="240" w:lineRule="auto"/>
                        <w:jc w:val="right"/>
                        <w:rPr>
                          <w:b/>
                          <w:sz w:val="12"/>
                        </w:rPr>
                      </w:pPr>
                      <w:r w:rsidRPr="00820BF1">
                        <w:rPr>
                          <w:b/>
                          <w:sz w:val="12"/>
                        </w:rPr>
                        <w:t>-0.50</w:t>
                      </w:r>
                    </w:p>
                  </w:txbxContent>
                </v:textbox>
                <w10:wrap anchorx="margin"/>
              </v:shape>
            </w:pict>
          </mc:Fallback>
        </mc:AlternateContent>
      </w:r>
      <w:r w:rsidRPr="00DC2BA7">
        <w:rPr>
          <w:noProof/>
        </w:rPr>
        <mc:AlternateContent>
          <mc:Choice Requires="wps">
            <w:drawing>
              <wp:anchor distT="0" distB="0" distL="114300" distR="114300" simplePos="0" relativeHeight="251875328" behindDoc="0" locked="0" layoutInCell="1" allowOverlap="1" wp14:anchorId="6F96D32C" wp14:editId="083034B3">
                <wp:simplePos x="0" y="0"/>
                <wp:positionH relativeFrom="margin">
                  <wp:posOffset>115570</wp:posOffset>
                </wp:positionH>
                <wp:positionV relativeFrom="paragraph">
                  <wp:posOffset>1121410</wp:posOffset>
                </wp:positionV>
                <wp:extent cx="355600" cy="182880"/>
                <wp:effectExtent l="0" t="0" r="0" b="0"/>
                <wp:wrapNone/>
                <wp:docPr id="629"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48ED440" w14:textId="77777777" w:rsidR="00F904B9" w:rsidRPr="00820BF1" w:rsidRDefault="00B60735" w:rsidP="00211600">
                            <w:pPr>
                              <w:spacing w:line="240" w:lineRule="auto"/>
                              <w:jc w:val="right"/>
                              <w:rPr>
                                <w:b/>
                                <w:sz w:val="12"/>
                              </w:rPr>
                            </w:pPr>
                            <w:r w:rsidRPr="00820BF1">
                              <w:rPr>
                                <w:b/>
                                <w:sz w:val="12"/>
                              </w:rPr>
                              <w:t>-0.50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F96D32C" id="_x0000_s1038" type="#_x0000_t202" style="position:absolute;margin-left:9.1pt;margin-top:88.3pt;width:28pt;height:14.4pt;z-index:25187532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7K62QEAAI4DAAAOAAAAZHJzL2Uyb0RvYy54bWysU9uO0zAQfUfiHyy/01xolxI1XcGuFiEt&#10;C9LCB0wcp4lIPGbsNilfz9jpdgu8IV4sz4xz5pwzk831NPTioMl1aEqZLVIptFFYd2ZXym9f716t&#10;pXAeTA09Gl3Ko3byevvyxWa0hc6xxb7WJBjEuGK0pWy9t0WSONXqAdwCrTZcbJAG8BzSLqkJRkYf&#10;+iRP06tkRKotodLOcfZ2LsptxG8arfznpnHai76UzM3Hk+JZhTPZbqDYEdi2Uyca8A8sBugMNz1D&#10;3YIHsafuL6ihU4QOG79QOCTYNJ3SUQOrydI/1Dy2YHXUwuY4e7bJ/T9Y9XB4tF9I+Ok9TjzAKMLZ&#10;e1TfnTB404LZ6XdEOLYaam6cBcuS0bri9Gmw2hUugFTjJ6x5yLD3GIGmhobgCusUjM4DOJ5N15MX&#10;ipOvV6urlCuKS9k6X6/jUBIonj625PwHjYMIl1ISzzSCw+He+UAGiqcnoZfBu67v41x781uCH4ZM&#10;JB/4zsz9VE2iq7l5HqQFMRXWR5ZDOK8LrzdfWqSfUoy8KqV0P/ZAWor+o2FL3mbLZditGCxXb3IO&#10;6LJSXVbAKIYqpZdivt74eR/3lrpdy52eLeahR32nBQ1bdRlHLc+/0fYXAAAA//8DAFBLAwQUAAYA&#10;CAAAACEAUjlNpt0AAAAJAQAADwAAAGRycy9kb3ducmV2LnhtbEyPQU/DMAyF75P4D5GRdtsSqq4b&#10;pemEmLiCGDBpt6zx2orGqZpsLf8ec4KT9eyn5+8V28l14opDaD1puFsqEEiVty3VGj7enxcbECEa&#10;sqbzhBq+McC2vJkVJrd+pDe87mMtOIRCbjQ0Mfa5lKFq0Jmw9D0S385+cCayHGppBzNyuOtkolQm&#10;nWmJPzSmx6cGq6/9xWn4fDkfD6l6rXdu1Y9+UpLcvdR6fjs9PoCIOMU/M/ziMzqUzHTyF7JBdKw3&#10;CTt5rrMMBBvWKS9OGhK1SkGWhfzfoPwBAAD//wMAUEsBAi0AFAAGAAgAAAAhALaDOJL+AAAA4QEA&#10;ABMAAAAAAAAAAAAAAAAAAAAAAFtDb250ZW50X1R5cGVzXS54bWxQSwECLQAUAAYACAAAACEAOP0h&#10;/9YAAACUAQAACwAAAAAAAAAAAAAAAAAvAQAAX3JlbHMvLnJlbHNQSwECLQAUAAYACAAAACEA0vuy&#10;utkBAACOAwAADgAAAAAAAAAAAAAAAAAuAgAAZHJzL2Uyb0RvYy54bWxQSwECLQAUAAYACAAAACEA&#10;UjlNpt0AAAAJAQAADwAAAAAAAAAAAAAAAAAzBAAAZHJzL2Rvd25yZXYueG1sUEsFBgAAAAAEAAQA&#10;8wAAAD0FAAAAAA==&#10;" filled="f" stroked="f">
                <v:textbox>
                  <w:txbxContent>
                    <w:p w14:paraId="348ED440" w14:textId="77777777" w:rsidR="00F904B9" w:rsidRPr="00820BF1" w:rsidRDefault="00B60735" w:rsidP="00211600">
                      <w:pPr>
                        <w:spacing w:line="240" w:lineRule="auto"/>
                        <w:jc w:val="right"/>
                        <w:rPr>
                          <w:b/>
                          <w:sz w:val="12"/>
                        </w:rPr>
                      </w:pPr>
                      <w:r w:rsidRPr="00820BF1">
                        <w:rPr>
                          <w:b/>
                          <w:sz w:val="12"/>
                        </w:rPr>
                        <w:t>-0.50</w:t>
                      </w:r>
                    </w:p>
                  </w:txbxContent>
                </v:textbox>
                <w10:wrap anchorx="margin"/>
              </v:shape>
            </w:pict>
          </mc:Fallback>
        </mc:AlternateContent>
      </w:r>
      <w:r w:rsidRPr="00DC2BA7">
        <w:rPr>
          <w:noProof/>
        </w:rPr>
        <mc:AlternateContent>
          <mc:Choice Requires="wps">
            <w:drawing>
              <wp:anchor distT="0" distB="0" distL="114300" distR="114300" simplePos="0" relativeHeight="251873280" behindDoc="0" locked="0" layoutInCell="1" allowOverlap="1" wp14:anchorId="3C62784A" wp14:editId="28AD90BE">
                <wp:simplePos x="0" y="0"/>
                <wp:positionH relativeFrom="margin">
                  <wp:posOffset>115570</wp:posOffset>
                </wp:positionH>
                <wp:positionV relativeFrom="paragraph">
                  <wp:posOffset>777875</wp:posOffset>
                </wp:positionV>
                <wp:extent cx="355600" cy="182880"/>
                <wp:effectExtent l="0" t="0" r="0" b="0"/>
                <wp:wrapNone/>
                <wp:docPr id="630"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BEB152F" w14:textId="77777777" w:rsidR="00F904B9" w:rsidRPr="00820BF1" w:rsidRDefault="00B60735" w:rsidP="00211600">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C62784A" id="_x0000_s1039" type="#_x0000_t202" style="position:absolute;margin-left:9.1pt;margin-top:61.25pt;width:28pt;height:14.4pt;z-index:25187328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FQg2QEAAI4DAAAOAAAAZHJzL2Uyb0RvYy54bWysU9uO0zAQfUfiHyy/0yTddilR0xXsahHS&#10;cpEWPsBxnItIPGbGbVK+nrHT7RZ4Q7xYnhnnzDlnJtubaejFwSB1YAuZLVIpjNVQdbYp5Lev9682&#10;UpBXtlI9WFPIoyF5s3v5Yju63Cyhhb4yKBjEUj66QrbeuzxJSLdmULQAZywXa8BBeQ6xSSpUI6MP&#10;fbJM0+tkBKwcgjZEnL2bi3IX8evaaP+5rsl40ReSufl4YjzLcCa7rcobVK7t9ImG+gcWg+osNz1D&#10;3SmvxB67v6CGTiMQ1H6hYUigrjttogZWk6V/qHlslTNRC5tD7mwT/T9Y/enw6L6g8NM7mHiAUQS5&#10;B9DfSVi4bZVtzFtEGFujKm6cBcuS0VF++jRYTTkFkHL8CBUPWe09RKCpxiG4wjoFo/MAjmfTzeSF&#10;5uTVen2dckVzKdssN5s4lETlTx87JP/ewCDCpZDIM43g6vBAPpBR+dOT0MvCfdf3ca69/S3BD0Mm&#10;kg98Z+Z+KifRVdz8KkgLYkqojiwHYV4XXm++tIA/pRh5VQpJP/YKjRT9B8uWvMlWq7BbMVitXy85&#10;wMtKeVlRVjNUIb0U8/XWz/u4d9g1LXd6tpiHHvWdFjRs1WUctTz/RrtfAAAA//8DAFBLAwQUAAYA&#10;CAAAACEAzV5OytwAAAAJAQAADwAAAGRycy9kb3ducmV2LnhtbEyPT0/DMAzF70h8h8hI3FiyssIo&#10;TScE4gpi/JG4eY3XVjRO1WRr+faYE5ys9/z0/HO5mX2vjjTGLrCF5cKAIq6D67ix8Pb6eLEGFROy&#10;wz4wWfimCJvq9KTEwoWJX+i4TY2SEo4FWmhTGgqtY92Sx7gIA7Hs9mH0mESOjXYjTlLue50Zc6U9&#10;diwXWhzovqX6a3vwFt6f9p8fK/PcPPh8mMJsNPsbbe352Xx3CyrRnP7C8Isv6FAJ0y4c2EXVi15n&#10;kpSZZTkoCVyvxNiJkS8vQVel/v9B9QMAAP//AwBQSwECLQAUAAYACAAAACEAtoM4kv4AAADhAQAA&#10;EwAAAAAAAAAAAAAAAAAAAAAAW0NvbnRlbnRfVHlwZXNdLnhtbFBLAQItABQABgAIAAAAIQA4/SH/&#10;1gAAAJQBAAALAAAAAAAAAAAAAAAAAC8BAABfcmVscy8ucmVsc1BLAQItABQABgAIAAAAIQDpJFQg&#10;2QEAAI4DAAAOAAAAAAAAAAAAAAAAAC4CAABkcnMvZTJvRG9jLnhtbFBLAQItABQABgAIAAAAIQDN&#10;Xk7K3AAAAAkBAAAPAAAAAAAAAAAAAAAAADMEAABkcnMvZG93bnJldi54bWxQSwUGAAAAAAQABADz&#10;AAAAPAUAAAAA&#10;" filled="f" stroked="f">
                <v:textbox>
                  <w:txbxContent>
                    <w:p w14:paraId="3BEB152F" w14:textId="77777777" w:rsidR="00F904B9" w:rsidRPr="00820BF1" w:rsidRDefault="00B60735" w:rsidP="00211600">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1869184" behindDoc="0" locked="0" layoutInCell="1" allowOverlap="1" wp14:anchorId="2596850B" wp14:editId="1A7ABD6E">
                <wp:simplePos x="0" y="0"/>
                <wp:positionH relativeFrom="margin">
                  <wp:posOffset>2915285</wp:posOffset>
                </wp:positionH>
                <wp:positionV relativeFrom="paragraph">
                  <wp:posOffset>427990</wp:posOffset>
                </wp:positionV>
                <wp:extent cx="355600" cy="182880"/>
                <wp:effectExtent l="0" t="0" r="0" b="0"/>
                <wp:wrapNone/>
                <wp:docPr id="631"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9686DCC" w14:textId="77777777" w:rsidR="00F904B9" w:rsidRPr="00820BF1" w:rsidRDefault="00B60735" w:rsidP="00211600">
                            <w:pPr>
                              <w:spacing w:line="240" w:lineRule="auto"/>
                              <w:jc w:val="right"/>
                              <w:rPr>
                                <w:b/>
                                <w:sz w:val="12"/>
                              </w:rPr>
                            </w:pPr>
                            <w:r w:rsidRPr="00820BF1">
                              <w:rPr>
                                <w:b/>
                                <w:sz w:val="12"/>
                              </w:rPr>
                              <w:t>0</w:t>
                            </w:r>
                            <w:r>
                              <w:rPr>
                                <w:b/>
                                <w:sz w:val="12"/>
                              </w:rPr>
                              <w:t>.00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596850B" id="_x0000_s1040" type="#_x0000_t202" style="position:absolute;margin-left:229.55pt;margin-top:33.7pt;width:28pt;height:14.4pt;z-index:2518691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NQZS2QEAAI4DAAAOAAAAZHJzL2Uyb0RvYy54bWysU9uO0zAQfUfiHyy/0ySlXUrUdAW7WoS0&#10;LEgLHzBxnItIPGbsNilfz9jpdgu8IV4sz4xz5pwzk+31NPTioMl1aAqZLVIptFFYdaYp5Levd682&#10;UjgPpoIejS7kUTt5vXv5YjvaXC+xxb7SJBjEuHy0hWy9t3mSONXqAdwCrTZcrJEG8BxSk1QEI6MP&#10;fbJM06tkRKosodLOcfZ2LspdxK9rrfznunbai76QzM3Hk+JZhjPZbSFvCGzbqRMN+AcWA3SGm56h&#10;bsGD2FP3F9TQKUKHtV8oHBKs607pqIHVZOkfah5bsDpqYXOcPdvk/h+sejg82i8k/PQeJx5gFOHs&#10;ParvThi8acE0+h0Rjq2GihtnwbJktC4/fRqsdrkLIOX4CSseMuw9RqCppiG4wjoFo/MAjmfT9eSF&#10;4uTr9foq5YriUrZZbjZxKAnkTx9bcv6DxkGESyGJZxrB4XDvfCAD+dOT0MvgXdf3ca69+S3BD0Mm&#10;kg98Z+Z+KifRVdx8FaQFMSVWR5ZDOK8LrzdfWqSfUoy8KoV0P/ZAWor+o2FL3marVditGKzWb5Yc&#10;0GWlvKyAUQxVSC/FfL3x8z7uLXVNy52eLeahR32nBQ1bdRlHLc+/0e4XAAAA//8DAFBLAwQUAAYA&#10;CAAAACEA9S/lYt0AAAAJAQAADwAAAGRycy9kb3ducmV2LnhtbEyPwU7DMAyG70i8Q2Qkbizp1BZa&#10;6k4IxBXEgEm7ZY3XVjRO1WRreXvCCY62P/3+/mqz2EGcafK9Y4RkpUAQN8703CJ8vD/f3IHwQbPR&#10;g2NC+CYPm/ryotKlcTO/0XkbWhFD2JcaoQthLKX0TUdW+5UbiePt6CarQxynVppJzzHcDnKtVC6t&#10;7jl+6PRIjx01X9uTRfh8Oe53qXptn2w2zm5Rkm0hEa+vlod7EIGW8AfDr35Uhzo6HdyJjRcDQpoV&#10;SUQR8tsURASyJIuLA0KRr0HWlfzfoP4BAAD//wMAUEsBAi0AFAAGAAgAAAAhALaDOJL+AAAA4QEA&#10;ABMAAAAAAAAAAAAAAAAAAAAAAFtDb250ZW50X1R5cGVzXS54bWxQSwECLQAUAAYACAAAACEAOP0h&#10;/9YAAACUAQAACwAAAAAAAAAAAAAAAAAvAQAAX3JlbHMvLnJlbHNQSwECLQAUAAYACAAAACEAyjUG&#10;UtkBAACOAwAADgAAAAAAAAAAAAAAAAAuAgAAZHJzL2Uyb0RvYy54bWxQSwECLQAUAAYACAAAACEA&#10;9S/lYt0AAAAJAQAADwAAAAAAAAAAAAAAAAAzBAAAZHJzL2Rvd25yZXYueG1sUEsFBgAAAAAEAAQA&#10;8wAAAD0FAAAAAA==&#10;" filled="f" stroked="f">
                <v:textbox>
                  <w:txbxContent>
                    <w:p w14:paraId="79686DCC" w14:textId="77777777" w:rsidR="00F904B9" w:rsidRPr="00820BF1" w:rsidRDefault="00B60735" w:rsidP="00211600">
                      <w:pPr>
                        <w:spacing w:line="240" w:lineRule="auto"/>
                        <w:jc w:val="right"/>
                        <w:rPr>
                          <w:b/>
                          <w:sz w:val="12"/>
                        </w:rPr>
                      </w:pPr>
                      <w:r w:rsidRPr="00820BF1">
                        <w:rPr>
                          <w:b/>
                          <w:sz w:val="12"/>
                        </w:rPr>
                        <w:t>0</w:t>
                      </w:r>
                      <w:r>
                        <w:rPr>
                          <w:b/>
                          <w:sz w:val="12"/>
                        </w:rPr>
                        <w:t>.00</w:t>
                      </w:r>
                    </w:p>
                  </w:txbxContent>
                </v:textbox>
                <w10:wrap anchorx="margin"/>
              </v:shape>
            </w:pict>
          </mc:Fallback>
        </mc:AlternateContent>
      </w:r>
      <w:r w:rsidRPr="00DC2BA7">
        <w:rPr>
          <w:noProof/>
        </w:rPr>
        <mc:AlternateContent>
          <mc:Choice Requires="wps">
            <w:drawing>
              <wp:anchor distT="0" distB="0" distL="114300" distR="114300" simplePos="0" relativeHeight="251867136" behindDoc="0" locked="0" layoutInCell="1" allowOverlap="1" wp14:anchorId="71C1F4E8" wp14:editId="38DD6137">
                <wp:simplePos x="0" y="0"/>
                <wp:positionH relativeFrom="margin">
                  <wp:posOffset>115570</wp:posOffset>
                </wp:positionH>
                <wp:positionV relativeFrom="paragraph">
                  <wp:posOffset>424180</wp:posOffset>
                </wp:positionV>
                <wp:extent cx="355600" cy="182880"/>
                <wp:effectExtent l="0" t="0" r="0" b="0"/>
                <wp:wrapNone/>
                <wp:docPr id="632"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010C87" w14:textId="77777777" w:rsidR="00F904B9" w:rsidRPr="00820BF1" w:rsidRDefault="00B60735" w:rsidP="00211600">
                            <w:pPr>
                              <w:spacing w:line="240" w:lineRule="auto"/>
                              <w:jc w:val="right"/>
                              <w:rPr>
                                <w:b/>
                                <w:sz w:val="12"/>
                              </w:rPr>
                            </w:pPr>
                            <w:r w:rsidRPr="00820BF1">
                              <w:rPr>
                                <w:b/>
                                <w:sz w:val="12"/>
                              </w:rPr>
                              <w:t>0.00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1C1F4E8" id="_x0000_s1041" type="#_x0000_t202" style="position:absolute;margin-left:9.1pt;margin-top:33.4pt;width:28pt;height:14.4pt;z-index:2518671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6uDI2QEAAI4DAAAOAAAAZHJzL2Uyb0RvYy54bWysU9uO0zAQfUfiHyy/0ySlXUrUdAW7WoS0&#10;LEgLHzBxnItIPGbsNilfz9jpdgu8IV4sz4xz5pwzk+31NPTioMl1aAqZLVIptFFYdaYp5Levd682&#10;UjgPpoIejS7kUTt5vXv5YjvaXC+xxb7SJBjEuHy0hWy9t3mSONXqAdwCrTZcrJEG8BxSk1QEI6MP&#10;fbJM06tkRKosodLOcfZ2LspdxK9rrfznunbai76QzM3Hk+JZhjPZbSFvCGzbqRMN+AcWA3SGm56h&#10;bsGD2FP3F9TQKUKHtV8oHBKs607pqIHVZOkfah5bsDpqYXOcPdvk/h+sejg82i8k/PQeJx5gFOHs&#10;ParvThi8acE0+h0Rjq2GihtnwbJktC4/fRqsdrkLIOX4CSseMuw9RqCppiG4wjoFo/MAjmfT9eSF&#10;4uTr9foq5YriUrZZbjZxKAnkTx9bcv6DxkGESyGJZxrB4XDvfCAD+dOT0MvgXdf3ca69+S3BD0Mm&#10;kg98Z+Z+KifRVdx8HaQFMSVWR5ZDOK8LrzdfWqSfUoy8KoV0P/ZAWor+o2FL3marVditGKzWb5Yc&#10;0GWlvKyAUQxVSC/FfL3x8z7uLXVNy52eLeahR32nBQ1bdRlHLc+/0e4XAAAA//8DAFBLAwQUAAYA&#10;CAAAACEAVRha79sAAAAHAQAADwAAAGRycy9kb3ducmV2LnhtbEyPy07DMBBF90j8gzVI7OiYqg1t&#10;GqdCILYgykPqzo2nSUQ8jmK3CX/PsILl0b26c6bYTr5TZxpiG9jA7UyDIq6Ca7k28P72dLMCFZNl&#10;Z7vAZOCbImzLy4vC5i6M/ErnXaqVjHDMrYEmpT5HjFVD3sZZ6IklO4bB2yQ41OgGO8q473CudYbe&#10;tiwXGtvTQ0PV1+7kDXw8H/efC/1SP/plP4ZJI/s1GnN9Nd1vQCWa0l8ZfvVFHUpxOoQTu6g64dVc&#10;mgayTD6Q/G4hfDCwXmaAZYH//csfAAAA//8DAFBLAQItABQABgAIAAAAIQC2gziS/gAAAOEBAAAT&#10;AAAAAAAAAAAAAAAAAAAAAABbQ29udGVudF9UeXBlc10ueG1sUEsBAi0AFAAGAAgAAAAhADj9If/W&#10;AAAAlAEAAAsAAAAAAAAAAAAAAAAALwEAAF9yZWxzLy5yZWxzUEsBAi0AFAAGAAgAAAAhAPHq4MjZ&#10;AQAAjgMAAA4AAAAAAAAAAAAAAAAALgIAAGRycy9lMm9Eb2MueG1sUEsBAi0AFAAGAAgAAAAhAFUY&#10;Wu/bAAAABwEAAA8AAAAAAAAAAAAAAAAAMwQAAGRycy9kb3ducmV2LnhtbFBLBQYAAAAABAAEAPMA&#10;AAA7BQAAAAA=&#10;" filled="f" stroked="f">
                <v:textbox>
                  <w:txbxContent>
                    <w:p w14:paraId="1A010C87" w14:textId="77777777" w:rsidR="00F904B9" w:rsidRPr="00820BF1" w:rsidRDefault="00B60735" w:rsidP="00211600">
                      <w:pPr>
                        <w:spacing w:line="240" w:lineRule="auto"/>
                        <w:jc w:val="right"/>
                        <w:rPr>
                          <w:b/>
                          <w:sz w:val="12"/>
                        </w:rPr>
                      </w:pPr>
                      <w:r w:rsidRPr="00820BF1">
                        <w:rPr>
                          <w:b/>
                          <w:sz w:val="12"/>
                        </w:rPr>
                        <w:t>0.00</w:t>
                      </w:r>
                    </w:p>
                  </w:txbxContent>
                </v:textbox>
                <w10:wrap anchorx="margin"/>
              </v:shape>
            </w:pict>
          </mc:Fallback>
        </mc:AlternateContent>
      </w:r>
      <w:r w:rsidRPr="00DC2BA7">
        <w:rPr>
          <w:noProof/>
        </w:rPr>
        <mc:AlternateContent>
          <mc:Choice Requires="wps">
            <w:drawing>
              <wp:anchor distT="0" distB="0" distL="114300" distR="114300" simplePos="0" relativeHeight="251865088" behindDoc="0" locked="0" layoutInCell="1" allowOverlap="1" wp14:anchorId="1FE75B6A" wp14:editId="09AAC295">
                <wp:simplePos x="0" y="0"/>
                <wp:positionH relativeFrom="margin">
                  <wp:posOffset>115570</wp:posOffset>
                </wp:positionH>
                <wp:positionV relativeFrom="paragraph">
                  <wp:posOffset>79375</wp:posOffset>
                </wp:positionV>
                <wp:extent cx="355600" cy="182880"/>
                <wp:effectExtent l="0" t="0" r="0" b="0"/>
                <wp:wrapNone/>
                <wp:docPr id="633"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AB7F120" w14:textId="77777777" w:rsidR="00F904B9" w:rsidRPr="00820BF1" w:rsidRDefault="00B60735" w:rsidP="00211600">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FE75B6A" id="_x0000_s1042" type="#_x0000_t202" style="position:absolute;margin-left:9.1pt;margin-top:6.25pt;width:28pt;height:14.4pt;z-index:2518650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bq82QEAAI4DAAAOAAAAZHJzL2Uyb0RvYy54bWysU8GO0zAQvSPxD5bvNElpS4marmBXi5CW&#10;BWnZD3Acp4lIPGbGbVK+nrHT7Rb2hrhYnhnnzXtvJpurse/EwSC1YAuZzVIpjNVQtXZXyMfvt2/W&#10;UpBXtlIdWFPIoyF5tX39ajO43Myhga4yKBjEUj64QjbeuzxJSDemVzQDZywXa8BeeQ5xl1SoBkbv&#10;u2SepqtkAKwcgjZEnL2ZinIb8evaaP+1rsl40RWSufl4YjzLcCbbjcp3qFzT6hMN9Q8setVabnqG&#10;ulFeiT22L6D6ViMQ1H6moU+grlttogZWk6V/qXlolDNRC5tD7mwT/T9YfX94cN9Q+PEjjDzAKILc&#10;HegfJCxcN8ruzAdEGBqjKm6cBcuSwVF++jRYTTkFkHL4AhUPWe09RKCxxj64wjoFo/MAjmfTzeiF&#10;5uTb5XKVckVzKVvP1+s4lETlTx87JP/JQC/CpZDIM43g6nBHPpBR+dOT0MvCbdt1ca6d/SPBD0Mm&#10;kg98J+Z+LEfRVtx8FaQFMSVUR5aDMK0LrzdfGsBfUgy8KoWkn3uFRorus2VL3meLRditGCyW7+Yc&#10;4GWlvKwoqxmqkF6K6Xrtp33cO2x3DXd6tpiHHvWdFjRs1WUctTz/RtvfAAAA//8DAFBLAwQUAAYA&#10;CAAAACEAwiTPttoAAAAHAQAADwAAAGRycy9kb3ducmV2LnhtbEyOy07DMBBF90j8gzVI7KjdkEIJ&#10;cSoEYguiPCR203iaRMTjKHab8PcMK1iNju7VnVNuZt+rI42xC2xhuTCgiOvgOm4svL0+XqxBxYTs&#10;sA9MFr4pwqY6PSmxcGHiFzpuU6NkhGOBFtqUhkLrWLfkMS7CQCzZPowek+DYaDfiJOO+15kxV9pj&#10;x/KhxYHuW6q/tgdv4f1p//mRm+fmwa+GKcxGs7/R1p6fzXe3oBLN6a8Mv/qiDpU47cKBXVS98DqT&#10;ptxsBUry61x4ZyFfXoKuSv3fv/oBAAD//wMAUEsBAi0AFAAGAAgAAAAhALaDOJL+AAAA4QEAABMA&#10;AAAAAAAAAAAAAAAAAAAAAFtDb250ZW50X1R5cGVzXS54bWxQSwECLQAUAAYACAAAACEAOP0h/9YA&#10;AACUAQAACwAAAAAAAAAAAAAAAAAvAQAAX3JlbHMvLnJlbHNQSwECLQAUAAYACAAAACEA/Y26vNkB&#10;AACOAwAADgAAAAAAAAAAAAAAAAAuAgAAZHJzL2Uyb0RvYy54bWxQSwECLQAUAAYACAAAACEAwiTP&#10;ttoAAAAHAQAADwAAAAAAAAAAAAAAAAAzBAAAZHJzL2Rvd25yZXYueG1sUEsFBgAAAAAEAAQA8wAA&#10;ADoFAAAAAA==&#10;" filled="f" stroked="f">
                <v:textbox>
                  <w:txbxContent>
                    <w:p w14:paraId="0AB7F120" w14:textId="77777777" w:rsidR="00F904B9" w:rsidRPr="00820BF1" w:rsidRDefault="00B60735" w:rsidP="00211600">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1863040" behindDoc="0" locked="0" layoutInCell="1" allowOverlap="1" wp14:anchorId="76F79622" wp14:editId="1347858C">
                <wp:simplePos x="0" y="0"/>
                <wp:positionH relativeFrom="margin">
                  <wp:posOffset>2915285</wp:posOffset>
                </wp:positionH>
                <wp:positionV relativeFrom="paragraph">
                  <wp:posOffset>83820</wp:posOffset>
                </wp:positionV>
                <wp:extent cx="355600" cy="182880"/>
                <wp:effectExtent l="0" t="0" r="0" b="0"/>
                <wp:wrapNone/>
                <wp:docPr id="63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3AB427D" w14:textId="77777777" w:rsidR="00F904B9" w:rsidRPr="00820BF1" w:rsidRDefault="00B60735" w:rsidP="00211600">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6F79622" id="_x0000_s1043" type="#_x0000_t202" style="position:absolute;margin-left:229.55pt;margin-top:6.6pt;width:28pt;height:14.4pt;z-index:2518630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Ulwm2QEAAI4DAAAOAAAAZHJzL2Uyb0RvYy54bWysU9uO0zAQfUfiHyy/0ySl3S1R0xXsahHS&#10;cpEWPsBxnItIPGbGbVK+nrHT7RZ4Q7xYnhnnzDlnJtubaejFwSB1YAuZLVIpjNVQdbYp5Lev9682&#10;UpBXtlI9WFPIoyF5s3v5Yju63Cyhhb4yKBjEUj66QrbeuzxJSLdmULQAZywXa8BBeQ6xSSpUI6MP&#10;fbJM06tkBKwcgjZEnL2bi3IX8evaaP+5rsl40ReSufl4YjzLcCa7rcobVK7t9ImG+gcWg+osNz1D&#10;3SmvxB67v6CGTiMQ1H6hYUigrjttogZWk6V/qHlslTNRC5tD7mwT/T9Y/enw6L6g8NM7mHiAUQS5&#10;B9DfSVi4bZVtzFtEGFujKm6cBcuS0VF++jRYTTkFkHL8CBUPWe09RKCpxiG4wjoFo/MAjmfTzeSF&#10;5uTr9foq5YrmUrZZbjZxKInKnz52SP69gUGESyGRZxrB1eGBfCCj8qcnoZeF+67v41x7+1uCH4ZM&#10;JB/4zsz9VE6iq7j5dZAWxJRQHVkOwrwuvN58aQF/SjHyqhSSfuwVGin6D5YteZOtVmG3YrBaXy85&#10;wMtKeVlRVjNUIb0U8/XWz/u4d9g1LXd6tpiHHvWdFjRs1WUctTz/RrtfAAAA//8DAFBLAwQUAAYA&#10;CAAAACEAYRCmQdwAAAAJAQAADwAAAGRycy9kb3ducmV2LnhtbEyPwU7DMAyG70h7h8hI3FjSsqKt&#10;NJ0mEFcmBkziljVeW9E4VZOt5e3xTuxof79+fy7Wk+vEGYfQetKQzBUIpMrblmoNnx+v90sQIRqy&#10;pvOEGn4xwLqc3RQmt36kdzzvYi24hEJuNDQx9rmUoWrQmTD3PRKzox+ciTwOtbSDGbncdTJV6lE6&#10;0xJfaEyPzw1WP7uT0/D1dvzeL9S2fnFZP/pJSXIrqfXd7bR5AhFxiv9huOizOpTsdPAnskF0GhbZ&#10;KuEog4cUBAeyJOPFgUmqQJaFvP6g/AMAAP//AwBQSwECLQAUAAYACAAAACEAtoM4kv4AAADhAQAA&#10;EwAAAAAAAAAAAAAAAAAAAAAAW0NvbnRlbnRfVHlwZXNdLnhtbFBLAQItABQABgAIAAAAIQA4/SH/&#10;1gAAAJQBAAALAAAAAAAAAAAAAAAAAC8BAABfcmVscy8ucmVsc1BLAQItABQABgAIAAAAIQDGUlwm&#10;2QEAAI4DAAAOAAAAAAAAAAAAAAAAAC4CAABkcnMvZTJvRG9jLnhtbFBLAQItABQABgAIAAAAIQBh&#10;EKZB3AAAAAkBAAAPAAAAAAAAAAAAAAAAADMEAABkcnMvZG93bnJldi54bWxQSwUGAAAAAAQABADz&#10;AAAAPAUAAAAA&#10;" filled="f" stroked="f">
                <v:textbox>
                  <w:txbxContent>
                    <w:p w14:paraId="23AB427D" w14:textId="77777777" w:rsidR="00F904B9" w:rsidRPr="00820BF1" w:rsidRDefault="00B60735" w:rsidP="00211600">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1852800" behindDoc="0" locked="0" layoutInCell="1" allowOverlap="1" wp14:anchorId="39DB149E" wp14:editId="24B2B330">
                <wp:simplePos x="0" y="0"/>
                <wp:positionH relativeFrom="column">
                  <wp:posOffset>4017645</wp:posOffset>
                </wp:positionH>
                <wp:positionV relativeFrom="paragraph">
                  <wp:posOffset>2538095</wp:posOffset>
                </wp:positionV>
                <wp:extent cx="444500" cy="166370"/>
                <wp:effectExtent l="0" t="0" r="0" b="0"/>
                <wp:wrapNone/>
                <wp:docPr id="63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4500"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BE67274" w14:textId="77777777" w:rsidR="00F904B9" w:rsidRPr="009B07F4" w:rsidRDefault="00B60735" w:rsidP="00211600">
                            <w:pPr>
                              <w:spacing w:line="240" w:lineRule="auto"/>
                              <w:jc w:val="center"/>
                              <w:rPr>
                                <w:b/>
                                <w:sz w:val="12"/>
                                <w:lang w:val="de-CH"/>
                              </w:rPr>
                            </w:pPr>
                            <w:r>
                              <w:rPr>
                                <w:b/>
                                <w:sz w:val="12"/>
                                <w:lang w:val="de-CH"/>
                              </w:rPr>
                              <w:t>Vecka</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9DB149E" id="_x0000_s1044" type="#_x0000_t202" style="position:absolute;margin-left:316.35pt;margin-top:199.85pt;width:35pt;height:13.1pt;z-index:251852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xCH92QEAAI4DAAAOAAAAZHJzL2Uyb0RvYy54bWysU9tu2zAMfR+wfxD0vtjO3LQz4hRbiw4D&#10;ugvQ7gNoWY6N2aJGKbGzrx8lp2m2vg17EURSPjznkF5fT0Mv9ppch6aU2SKVQhuFdWe2pfz+ePfm&#10;SgrnwdTQo9GlPGgnrzevX61HW+glttjXmgSDGFeMtpSt97ZIEqdaPYBboNWGiw3SAJ5D2iY1wcjo&#10;Q58s03SVjEi1JVTaOc7ezkW5ifhNo5X/2jROe9GXkrn5eFI8q3AmmzUUWwLbdupIA/6BxQCd4aYn&#10;qFvwIHbUvYAaOkXosPELhUOCTdMpHTWwmiz9S81DC1ZHLWyOsyeb3P+DVV/2D/YbCT99wIkHGEU4&#10;e4/qhxMGb1owW/2eCMdWQ82Ns2BZMlpXHD8NVrvCBZBq/Iw1Dxl2HiPQ1NAQXGGdgtF5AIeT6Xry&#10;QnEyz/OLlCuKS9lq9fYyDiWB4uljS85/1DiIcCkl8UwjOOzvnQ9koHh6EnoZvOv6Ps61N38k+GHI&#10;RPKB78zcT9UkupqbXwVpQUyF9YHlEM7rwuvNlxbplxQjr0op3c8dkJai/2TYkndZnofdikF+cbnk&#10;gM4r1XkFjGKoUnop5uuNn/dxZ6nbttzp2WIeetR3XNCwVedx1PL8G21+AwAA//8DAFBLAwQUAAYA&#10;CAAAACEALpBmjN4AAAALAQAADwAAAGRycy9kb3ducmV2LnhtbEyPy07DMBBF90j8gzVI7KhN+iIh&#10;kwqB2IJaHhI7N5kmEfE4it0m/D3TFezmcXTnTL6ZXKdONITWM8LtzIAiLn3Vco3w/vZ8cwcqRMuV&#10;7TwTwg8F2BSXF7nNKj/ylk67WCsJ4ZBZhCbGPtM6lA05G2a+J5bdwQ/ORmmHWleDHSXcdToxZqWd&#10;bVkuNLanx4bK793RIXy8HL4+F+a1fnLLfvST0exSjXh9NT3cg4o0xT8YzvqiDoU47f2Rq6A6hNU8&#10;WQuKME9TKYRYm/Nkj7BIlinoItf/fyh+AQAA//8DAFBLAQItABQABgAIAAAAIQC2gziS/gAAAOEB&#10;AAATAAAAAAAAAAAAAAAAAAAAAABbQ29udGVudF9UeXBlc10ueG1sUEsBAi0AFAAGAAgAAAAhADj9&#10;If/WAAAAlAEAAAsAAAAAAAAAAAAAAAAALwEAAF9yZWxzLy5yZWxzUEsBAi0AFAAGAAgAAAAhAKDE&#10;If3ZAQAAjgMAAA4AAAAAAAAAAAAAAAAALgIAAGRycy9lMm9Eb2MueG1sUEsBAi0AFAAGAAgAAAAh&#10;AC6QZozeAAAACwEAAA8AAAAAAAAAAAAAAAAAMwQAAGRycy9kb3ducmV2LnhtbFBLBQYAAAAABAAE&#10;APMAAAA+BQAAAAA=&#10;" filled="f" stroked="f">
                <v:textbox>
                  <w:txbxContent>
                    <w:p w14:paraId="0BE67274" w14:textId="77777777" w:rsidR="00F904B9" w:rsidRPr="009B07F4" w:rsidRDefault="00B60735" w:rsidP="00211600">
                      <w:pPr>
                        <w:spacing w:line="240" w:lineRule="auto"/>
                        <w:jc w:val="center"/>
                        <w:rPr>
                          <w:b/>
                          <w:sz w:val="12"/>
                          <w:lang w:val="de-CH"/>
                        </w:rPr>
                      </w:pPr>
                      <w:r>
                        <w:rPr>
                          <w:b/>
                          <w:sz w:val="12"/>
                          <w:lang w:val="de-CH"/>
                        </w:rPr>
                        <w:t>Vecka</w:t>
                      </w:r>
                    </w:p>
                  </w:txbxContent>
                </v:textbox>
              </v:shape>
            </w:pict>
          </mc:Fallback>
        </mc:AlternateContent>
      </w:r>
      <w:r w:rsidRPr="00DC2BA7">
        <w:rPr>
          <w:noProof/>
        </w:rPr>
        <mc:AlternateContent>
          <mc:Choice Requires="wps">
            <w:drawing>
              <wp:anchor distT="0" distB="0" distL="114300" distR="114300" simplePos="0" relativeHeight="251854848" behindDoc="0" locked="0" layoutInCell="1" allowOverlap="1" wp14:anchorId="7690FE58" wp14:editId="337A61DE">
                <wp:simplePos x="0" y="0"/>
                <wp:positionH relativeFrom="column">
                  <wp:posOffset>1187450</wp:posOffset>
                </wp:positionH>
                <wp:positionV relativeFrom="paragraph">
                  <wp:posOffset>2545080</wp:posOffset>
                </wp:positionV>
                <wp:extent cx="444500" cy="166370"/>
                <wp:effectExtent l="0" t="0" r="0" b="0"/>
                <wp:wrapNone/>
                <wp:docPr id="63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4500"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77E0E9C" w14:textId="77777777" w:rsidR="00F904B9" w:rsidRPr="009B07F4" w:rsidRDefault="00B60735" w:rsidP="00211600">
                            <w:pPr>
                              <w:spacing w:line="240" w:lineRule="auto"/>
                              <w:jc w:val="center"/>
                              <w:rPr>
                                <w:b/>
                                <w:sz w:val="12"/>
                                <w:lang w:val="de-CH"/>
                              </w:rPr>
                            </w:pPr>
                            <w:r>
                              <w:rPr>
                                <w:b/>
                                <w:sz w:val="12"/>
                                <w:lang w:val="de-CH"/>
                              </w:rPr>
                              <w:t>Vecka</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690FE58" id="_x0000_s1045" type="#_x0000_t202" style="position:absolute;margin-left:93.5pt;margin-top:200.4pt;width:35pt;height:13.1pt;z-index:251854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G8dn2QEAAI4DAAAOAAAAZHJzL2Uyb0RvYy54bWysU9tu2zAMfR+wfxD0vjjO3HQ14hRbiw4D&#10;ugvQ9QNoWb5gtqhRSuzs60fJaZptb8VeBJGUD885pDfX09CLvSbXoSlkulhKoY3CqjNNIR+/3715&#10;J4XzYCro0ehCHrST19vXrzajzfUKW+wrTYJBjMtHW8jWe5sniVOtHsAt0GrDxRppAM8hNUlFMDL6&#10;0Cer5XKdjEiVJVTaOc7ezkW5jfh1rZX/WtdOe9EXkrn5eFI8y3Am2w3kDYFtO3WkAS9gMUBnuOkJ&#10;6hY8iB11/0ANnSJ0WPuFwiHBuu6UjhpYTbr8S81DC1ZHLWyOsyeb3P+DVV/2D/YbCT99wIkHGEU4&#10;e4/qhxMGb1owjX5PhGOroeLGabAsGa3Lj58Gq13uAkg5fsaKhww7jxFoqmkIrrBOweg8gMPJdD15&#10;oTiZZdnFkiuKS+l6/fYyDiWB/OljS85/1DiIcCkk8UwjOOzvnQ9kIH96EnoZvOv6Ps61N38k+GHI&#10;RPKB78zcT+UkuoqbXwVpQUyJ1YHlEM7rwuvNlxbplxQjr0oh3c8dkJai/2TYkqs0y8JuxSC7uFxx&#10;QOeV8rwCRjFUIb0U8/XGz/u4s9Q1LXd6tpiHHvUdFzRs1XkctTz/RtvfAAAA//8DAFBLAwQUAAYA&#10;CAAAACEA8gul9tsAAAALAQAADwAAAGRycy9kb3ducmV2LnhtbExPy07DMBC8I/EP1iJxozZRCyXE&#10;qRCIK4gClXrbxtskIl5HsduEv2d7oredh2ZnitXkO3WkIbaBLdzODCjiKriWawtfn683S1AxITvs&#10;ApOFX4qwKi8vCsxdGPmDjutUKwnhmKOFJqU+1zpWDXmMs9ATi7YPg8ckcKi1G3CUcN/pzJg77bFl&#10;+dBgT88NVT/rg7fw/bbfbubmvX7xi34Mk9HsH7S111fT0yOoRFP6N8OpvlSHUjrtwoFdVJ3g5b1s&#10;SRbmxsgGcWSLE7MTJpNDl4U+31D+AQAA//8DAFBLAQItABQABgAIAAAAIQC2gziS/gAAAOEBAAAT&#10;AAAAAAAAAAAAAAAAAAAAAABbQ29udGVudF9UeXBlc10ueG1sUEsBAi0AFAAGAAgAAAAhADj9If/W&#10;AAAAlAEAAAsAAAAAAAAAAAAAAAAALwEAAF9yZWxzLy5yZWxzUEsBAi0AFAAGAAgAAAAhAJsbx2fZ&#10;AQAAjgMAAA4AAAAAAAAAAAAAAAAALgIAAGRycy9lMm9Eb2MueG1sUEsBAi0AFAAGAAgAAAAhAPIL&#10;pfbbAAAACwEAAA8AAAAAAAAAAAAAAAAAMwQAAGRycy9kb3ducmV2LnhtbFBLBQYAAAAABAAEAPMA&#10;AAA7BQAAAAA=&#10;" filled="f" stroked="f">
                <v:textbox>
                  <w:txbxContent>
                    <w:p w14:paraId="477E0E9C" w14:textId="77777777" w:rsidR="00F904B9" w:rsidRPr="009B07F4" w:rsidRDefault="00B60735" w:rsidP="00211600">
                      <w:pPr>
                        <w:spacing w:line="240" w:lineRule="auto"/>
                        <w:jc w:val="center"/>
                        <w:rPr>
                          <w:b/>
                          <w:sz w:val="12"/>
                          <w:lang w:val="de-CH"/>
                        </w:rPr>
                      </w:pPr>
                      <w:r>
                        <w:rPr>
                          <w:b/>
                          <w:sz w:val="12"/>
                          <w:lang w:val="de-CH"/>
                        </w:rPr>
                        <w:t>Vecka</w:t>
                      </w:r>
                    </w:p>
                  </w:txbxContent>
                </v:textbox>
              </v:shape>
            </w:pict>
          </mc:Fallback>
        </mc:AlternateContent>
      </w:r>
      <w:r w:rsidRPr="00DC2BA7">
        <w:rPr>
          <w:noProof/>
        </w:rPr>
        <mc:AlternateContent>
          <mc:Choice Requires="wps">
            <w:drawing>
              <wp:anchor distT="0" distB="0" distL="114300" distR="114300" simplePos="0" relativeHeight="251850752" behindDoc="0" locked="0" layoutInCell="1" allowOverlap="1" wp14:anchorId="79094AB3" wp14:editId="7483B90C">
                <wp:simplePos x="0" y="0"/>
                <wp:positionH relativeFrom="column">
                  <wp:posOffset>2177415</wp:posOffset>
                </wp:positionH>
                <wp:positionV relativeFrom="paragraph">
                  <wp:posOffset>2444115</wp:posOffset>
                </wp:positionV>
                <wp:extent cx="267335" cy="166370"/>
                <wp:effectExtent l="0" t="0" r="0" b="0"/>
                <wp:wrapNone/>
                <wp:docPr id="63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5801909" w14:textId="77777777" w:rsidR="00F904B9" w:rsidRPr="00820BF1" w:rsidRDefault="00B60735" w:rsidP="00211600">
                            <w:pPr>
                              <w:spacing w:line="240" w:lineRule="auto"/>
                              <w:jc w:val="center"/>
                              <w:rPr>
                                <w:b/>
                                <w:sz w:val="12"/>
                                <w:lang w:val="de-CH"/>
                              </w:rPr>
                            </w:pPr>
                            <w:r w:rsidRPr="00820BF1">
                              <w:rPr>
                                <w:b/>
                                <w:sz w:val="12"/>
                                <w:lang w:val="de-CH"/>
                              </w:rPr>
                              <w:t>24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9094AB3" id="_x0000_s1046" type="#_x0000_t202" style="position:absolute;margin-left:171.45pt;margin-top:192.45pt;width:21.05pt;height:13.1pt;z-index:251850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oDb22QEAAI4DAAAOAAAAZHJzL2Uyb0RvYy54bWysU9tu2zAMfR+wfxD0vjhO0mQz4hRbiw4D&#10;ugvQ9QNkWb5gtqiRSuzs60fJaZqtb8NeBImUDs85pLbXY9+Jg0FqweYync2lMFZD2do6l4/f7968&#10;lYK8sqXqwJpcHg3J693rV9vBZWYBDXSlQcEglrLB5bLx3mVJQroxvaIZOGM5WQH2yvMR66RENTB6&#10;3yWL+XydDIClQ9CGiKO3U1LuIn5VGe2/VhUZL7pcMjcfV4xrEdZkt1VZjco1rT7RUP/Aolet5aJn&#10;qFvlldhj+wKqbzUCQeVnGvoEqqrVJmpgNen8LzUPjXImamFzyJ1tov8Hq78cHtw3FH78ACM3MIog&#10;dw/6BwkLN42ytXmPCENjVMmF02BZMjjKTk+D1ZRRACmGz1Byk9XeQwQaK+yDK6xTMDo34Hg23Yxe&#10;aA4u1pvl8koKzal0vV5uYlMSlT09dkj+o4FehE0ukXsawdXhnnwgo7KnK6GWhbu262JfO/tHgC+G&#10;SCQf+E7M/ViMoi2ZSCwcxBRQHlkOwjQuPN68aQB/STHwqOSSfu4VGim6T5YteZeuVmG24mF1tWEg&#10;gZeZ4jKjrGaoXHoppu2Nn+Zx77CtG670bDE3Peo7DWiYqstz1PL8jXa/AQAA//8DAFBLAwQUAAYA&#10;CAAAACEAKxHS/t8AAAALAQAADwAAAGRycy9kb3ducmV2LnhtbEyPzU7DMBCE70h9B2srcaN22hSl&#10;IU5VFXEFUX4kbm68TSLidRS7TXh7lhO9zWg/zc4U28l14oJDaD1pSBYKBFLlbUu1hve3p7sMRIiG&#10;rOk8oYYfDLAtZzeFya0f6RUvh1gLDqGQGw1NjH0uZagadCYsfI/Et5MfnIlsh1rawYwc7jq5VOpe&#10;OtMSf2hMj/sGq+/D2Wn4eD59fabqpX506370k5LkNlLr2/m0ewARcYr/MPzV5+pQcqejP5MNotOw&#10;SpcbRllkKQsmVtma1x01pEmSgCwLeb2h/AUAAP//AwBQSwECLQAUAAYACAAAACEAtoM4kv4AAADh&#10;AQAAEwAAAAAAAAAAAAAAAAAAAAAAW0NvbnRlbnRfVHlwZXNdLnhtbFBLAQItABQABgAIAAAAIQA4&#10;/SH/1gAAAJQBAAALAAAAAAAAAAAAAAAAAC8BAABfcmVscy8ucmVsc1BLAQItABQABgAIAAAAIQD9&#10;oDb22QEAAI4DAAAOAAAAAAAAAAAAAAAAAC4CAABkcnMvZTJvRG9jLnhtbFBLAQItABQABgAIAAAA&#10;IQArEdL+3wAAAAsBAAAPAAAAAAAAAAAAAAAAADMEAABkcnMvZG93bnJldi54bWxQSwUGAAAAAAQA&#10;BADzAAAAPwUAAAAA&#10;" filled="f" stroked="f">
                <v:textbox>
                  <w:txbxContent>
                    <w:p w14:paraId="25801909" w14:textId="77777777" w:rsidR="00F904B9" w:rsidRPr="00820BF1" w:rsidRDefault="00B60735" w:rsidP="00211600">
                      <w:pPr>
                        <w:spacing w:line="240" w:lineRule="auto"/>
                        <w:jc w:val="center"/>
                        <w:rPr>
                          <w:b/>
                          <w:sz w:val="12"/>
                          <w:lang w:val="de-CH"/>
                        </w:rPr>
                      </w:pPr>
                      <w:r w:rsidRPr="00820BF1">
                        <w:rPr>
                          <w:b/>
                          <w:sz w:val="12"/>
                          <w:lang w:val="de-CH"/>
                        </w:rPr>
                        <w:t>24</w:t>
                      </w:r>
                    </w:p>
                  </w:txbxContent>
                </v:textbox>
              </v:shape>
            </w:pict>
          </mc:Fallback>
        </mc:AlternateContent>
      </w:r>
      <w:r w:rsidRPr="00DC2BA7">
        <w:rPr>
          <w:noProof/>
        </w:rPr>
        <mc:AlternateContent>
          <mc:Choice Requires="wps">
            <w:drawing>
              <wp:anchor distT="0" distB="0" distL="114300" distR="114300" simplePos="0" relativeHeight="251848704" behindDoc="0" locked="0" layoutInCell="1" allowOverlap="1" wp14:anchorId="7C5F03A8" wp14:editId="641C3F70">
                <wp:simplePos x="0" y="0"/>
                <wp:positionH relativeFrom="column">
                  <wp:posOffset>1910080</wp:posOffset>
                </wp:positionH>
                <wp:positionV relativeFrom="paragraph">
                  <wp:posOffset>2440940</wp:posOffset>
                </wp:positionV>
                <wp:extent cx="267335" cy="166370"/>
                <wp:effectExtent l="0" t="0" r="0" b="0"/>
                <wp:wrapNone/>
                <wp:docPr id="63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A60CB43" w14:textId="77777777" w:rsidR="00F904B9" w:rsidRPr="00820BF1" w:rsidRDefault="00B60735" w:rsidP="00211600">
                            <w:pPr>
                              <w:spacing w:line="240" w:lineRule="auto"/>
                              <w:jc w:val="center"/>
                              <w:rPr>
                                <w:b/>
                                <w:sz w:val="12"/>
                                <w:lang w:val="de-CH"/>
                              </w:rPr>
                            </w:pPr>
                            <w:r w:rsidRPr="00820BF1">
                              <w:rPr>
                                <w:b/>
                                <w:sz w:val="12"/>
                                <w:lang w:val="de-CH"/>
                              </w:rPr>
                              <w:t>20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C5F03A8" id="_x0000_s1047" type="#_x0000_t202" style="position:absolute;margin-left:150.4pt;margin-top:192.2pt;width:21.05pt;height:13.1pt;z-index:251848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f9Bs2QEAAI4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sykSgtiCmgPLIchGldeL350gD+kmLgVckl/dwrNFJ0nyxb8i5drcJuxWB1tVlw&#10;gJeV4rKirGaoXHoppuuNn/Zx77CtG+70bDEPPeo7LWjYqss4ann+jXa/AQAA//8DAFBLAwQUAAYA&#10;CAAAACEAuP37j98AAAALAQAADwAAAGRycy9kb3ducmV2LnhtbEyPwU7DMBBE70j9B2uRuFG7rana&#10;EKeqQFxBtAWJmxtvk4h4HcVuE/6e5URvO9rRzJt8M/pWXLCPTSADs6kCgVQG11Bl4LB/uV+BiMmS&#10;s20gNPCDETbF5Ca3mQsDveNllyrBIRQza6BOqcukjGWN3sZp6JD4dwq9t4llX0nX24HDfSvnSi2l&#10;tw1xQ207fKqx/N6dvYGP19PXp1Zv1bN/6IYwKkl+LY25ux23jyASjunfDH/4jA4FMx3DmVwUrYGF&#10;Uoye+FhpDYIdCz1fgzga0DO1BFnk8npD8QsAAP//AwBQSwECLQAUAAYACAAAACEAtoM4kv4AAADh&#10;AQAAEwAAAAAAAAAAAAAAAAAAAAAAW0NvbnRlbnRfVHlwZXNdLnhtbFBLAQItABQABgAIAAAAIQA4&#10;/SH/1gAAAJQBAAALAAAAAAAAAAAAAAAAAC8BAABfcmVscy8ucmVsc1BLAQItABQABgAIAAAAIQDG&#10;f9Bs2QEAAI4DAAAOAAAAAAAAAAAAAAAAAC4CAABkcnMvZTJvRG9jLnhtbFBLAQItABQABgAIAAAA&#10;IQC4/fuP3wAAAAsBAAAPAAAAAAAAAAAAAAAAADMEAABkcnMvZG93bnJldi54bWxQSwUGAAAAAAQA&#10;BADzAAAAPwUAAAAA&#10;" filled="f" stroked="f">
                <v:textbox>
                  <w:txbxContent>
                    <w:p w14:paraId="0A60CB43" w14:textId="77777777" w:rsidR="00F904B9" w:rsidRPr="00820BF1" w:rsidRDefault="00B60735" w:rsidP="00211600">
                      <w:pPr>
                        <w:spacing w:line="240" w:lineRule="auto"/>
                        <w:jc w:val="center"/>
                        <w:rPr>
                          <w:b/>
                          <w:sz w:val="12"/>
                          <w:lang w:val="de-CH"/>
                        </w:rPr>
                      </w:pPr>
                      <w:r w:rsidRPr="00820BF1">
                        <w:rPr>
                          <w:b/>
                          <w:sz w:val="12"/>
                          <w:lang w:val="de-CH"/>
                        </w:rPr>
                        <w:t>20</w:t>
                      </w:r>
                    </w:p>
                  </w:txbxContent>
                </v:textbox>
              </v:shape>
            </w:pict>
          </mc:Fallback>
        </mc:AlternateContent>
      </w:r>
      <w:r w:rsidRPr="00DC2BA7">
        <w:rPr>
          <w:noProof/>
        </w:rPr>
        <mc:AlternateContent>
          <mc:Choice Requires="wps">
            <w:drawing>
              <wp:anchor distT="0" distB="0" distL="114300" distR="114300" simplePos="0" relativeHeight="251846656" behindDoc="0" locked="0" layoutInCell="1" allowOverlap="1" wp14:anchorId="2ABA8BD2" wp14:editId="5192D2DA">
                <wp:simplePos x="0" y="0"/>
                <wp:positionH relativeFrom="column">
                  <wp:posOffset>1593850</wp:posOffset>
                </wp:positionH>
                <wp:positionV relativeFrom="paragraph">
                  <wp:posOffset>2440940</wp:posOffset>
                </wp:positionV>
                <wp:extent cx="267335" cy="166370"/>
                <wp:effectExtent l="0" t="0" r="0" b="0"/>
                <wp:wrapNone/>
                <wp:docPr id="63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EF912F5" w14:textId="77777777" w:rsidR="00F904B9" w:rsidRPr="00820BF1" w:rsidRDefault="00B60735" w:rsidP="00211600">
                            <w:pPr>
                              <w:spacing w:line="240" w:lineRule="auto"/>
                              <w:jc w:val="center"/>
                              <w:rPr>
                                <w:b/>
                                <w:sz w:val="12"/>
                                <w:lang w:val="de-CH"/>
                              </w:rPr>
                            </w:pPr>
                            <w:r w:rsidRPr="00820BF1">
                              <w:rPr>
                                <w:b/>
                                <w:sz w:val="12"/>
                                <w:lang w:val="de-CH"/>
                              </w:rPr>
                              <w:t>16</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ABA8BD2" id="_x0000_s1048" type="#_x0000_t202" style="position:absolute;margin-left:125.5pt;margin-top:192.2pt;width:21.05pt;height:13.1pt;z-index:251846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GIoY2gEAAI4DAAAOAAAAZHJzL2Uyb0RvYy54bWysU9tu2zAMfR+wfxD0vjh20mQz4hRbiw4D&#10;ugvQ9QNoWY6N2aJGKbGzrx8lp2m2vg17EURSPjznkN5cj30nDppci6aQ6WwuhTYKq9bsCvn4/e7N&#10;WymcB1NBh0YX8qidvN6+frUZbK4zbLCrNAkGMS4fbCEb722eJE41ugc3Q6sNF2ukHjyHtEsqgoHR&#10;+y7J5vNVMiBVllBp5zh7OxXlNuLXtVb+a1077UVXSObm40nxLMOZbDeQ7whs06oTDfgHFj20hpue&#10;oW7Bg9hT+wKqbxWhw9rPFPYJ1nWrdNTAatL5X2oeGrA6amFznD3b5P4frPpyeLDfSPjxA448wCjC&#10;2XtUP5wweNOA2en3RDg0GipunAbLksG6/PRpsNrlLoCUw2eseMiw9xiBxpr64ArrFIzOAzieTdej&#10;F4qT2Wq9WFxJobiUrlaLdRxKAvnTx5ac/6ixF+FSSOKZRnA43DsfyED+9CT0MnjXdl2ca2f+SPDD&#10;kInkA9+JuR/LUbQVE8mCtCCmxOrIcgindeH15kuD9EuKgVelkO7nHkhL0X0ybMm7dLkMuxWD5dU6&#10;44AuK+VlBYxiqEJ6KabrjZ/2cW+p3TXc6dliHnrUd1rQsFWXcdTy/BttfwMAAP//AwBQSwMEFAAG&#10;AAgAAAAhAEz+2H/gAAAACwEAAA8AAABkcnMvZG93bnJldi54bWxMj81OwzAQhO9IfQdrK3GjdtK0&#10;akM2VVXEFUT5kbi58TaJiNdR7Dbh7TEnOI5mNPNNsZtsJ640+NYxQrJQIIgrZ1quEd5eH+82IHzQ&#10;bHTnmBC+ycOunN0UOjdu5Be6HkMtYgn7XCM0IfS5lL5qyGq/cD1x9M5usDpEOdTSDHqM5baTqVJr&#10;aXXLcaHRPR0aqr6OF4vw/nT+/MjUc/1gV/3oJiXZbiXi7Xza34MINIW/MPziR3QoI9PJXdh40SGk&#10;qyR+CQjLTZaBiIl0u0xAnBCyRK1BloX8/6H8AQAA//8DAFBLAQItABQABgAIAAAAIQC2gziS/gAA&#10;AOEBAAATAAAAAAAAAAAAAAAAAAAAAABbQ29udGVudF9UeXBlc10ueG1sUEsBAi0AFAAGAAgAAAAh&#10;ADj9If/WAAAAlAEAAAsAAAAAAAAAAAAAAAAALwEAAF9yZWxzLy5yZWxzUEsBAi0AFAAGAAgAAAAh&#10;AMoYihjaAQAAjgMAAA4AAAAAAAAAAAAAAAAALgIAAGRycy9lMm9Eb2MueG1sUEsBAi0AFAAGAAgA&#10;AAAhAEz+2H/gAAAACwEAAA8AAAAAAAAAAAAAAAAANAQAAGRycy9kb3ducmV2LnhtbFBLBQYAAAAA&#10;BAAEAPMAAABBBQAAAAA=&#10;" filled="f" stroked="f">
                <v:textbox>
                  <w:txbxContent>
                    <w:p w14:paraId="7EF912F5" w14:textId="77777777" w:rsidR="00F904B9" w:rsidRPr="00820BF1" w:rsidRDefault="00B60735" w:rsidP="00211600">
                      <w:pPr>
                        <w:spacing w:line="240" w:lineRule="auto"/>
                        <w:jc w:val="center"/>
                        <w:rPr>
                          <w:b/>
                          <w:sz w:val="12"/>
                          <w:lang w:val="de-CH"/>
                        </w:rPr>
                      </w:pPr>
                      <w:r w:rsidRPr="00820BF1">
                        <w:rPr>
                          <w:b/>
                          <w:sz w:val="12"/>
                          <w:lang w:val="de-CH"/>
                        </w:rPr>
                        <w:t>16</w:t>
                      </w:r>
                    </w:p>
                  </w:txbxContent>
                </v:textbox>
              </v:shape>
            </w:pict>
          </mc:Fallback>
        </mc:AlternateContent>
      </w:r>
      <w:r w:rsidRPr="00DC2BA7">
        <w:rPr>
          <w:noProof/>
        </w:rPr>
        <mc:AlternateContent>
          <mc:Choice Requires="wps">
            <w:drawing>
              <wp:anchor distT="0" distB="0" distL="114300" distR="114300" simplePos="0" relativeHeight="251844608" behindDoc="0" locked="0" layoutInCell="1" allowOverlap="1" wp14:anchorId="08AFCDB0" wp14:editId="5B72A045">
                <wp:simplePos x="0" y="0"/>
                <wp:positionH relativeFrom="column">
                  <wp:posOffset>1271270</wp:posOffset>
                </wp:positionH>
                <wp:positionV relativeFrom="paragraph">
                  <wp:posOffset>2444115</wp:posOffset>
                </wp:positionV>
                <wp:extent cx="267335" cy="166370"/>
                <wp:effectExtent l="0" t="0" r="0" b="0"/>
                <wp:wrapNone/>
                <wp:docPr id="64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0CCF83C" w14:textId="77777777" w:rsidR="00F904B9" w:rsidRPr="00820BF1" w:rsidRDefault="00B60735" w:rsidP="00211600">
                            <w:pPr>
                              <w:spacing w:line="240" w:lineRule="auto"/>
                              <w:jc w:val="center"/>
                              <w:rPr>
                                <w:b/>
                                <w:sz w:val="12"/>
                                <w:lang w:val="de-CH"/>
                              </w:rPr>
                            </w:pPr>
                            <w:r w:rsidRPr="00820BF1">
                              <w:rPr>
                                <w:b/>
                                <w:sz w:val="12"/>
                                <w:lang w:val="de-CH"/>
                              </w:rPr>
                              <w:t>12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8AFCDB0" id="_x0000_s1049" type="#_x0000_t202" style="position:absolute;margin-left:100.1pt;margin-top:192.45pt;width:21.05pt;height:13.1pt;z-index:2518446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x2yC2gEAAI4DAAAOAAAAZHJzL2Uyb0RvYy54bWysU9tu2zAMfR+wfxD0vjhO0mQz4hRbiw4D&#10;ugvQ9QNoWb5gtqhRSuzs60fJaZqtb8NeBJGUD885pLfXY9+JgybXosllOptLoY3CsjV1Lh+/3715&#10;K4XzYEro0OhcHrWT17vXr7aDzfQCG+xKTYJBjMsGm8vGe5sliVON7sHN0GrDxQqpB88h1UlJMDB6&#10;3yWL+XydDEilJVTaOc7eTkW5i/hVpZX/WlVOe9Hlkrn5eFI8i3Amuy1kNYFtWnWiAf/AoofWcNMz&#10;1C14EHtqX0D1rSJ0WPmZwj7BqmqVjhpYTTr/S81DA1ZHLWyOs2eb3P+DVV8OD/YbCT9+wJEHGEU4&#10;e4/qhxMGbxowtX5PhEOjoeTGabAsGazLTp8Gq13mAkgxfMaShwx7jxForKgPrrBOweg8gOPZdD16&#10;oTi5WG+WyyspFJfS9Xq5iUNJIHv62JLzHzX2IlxySTzTCA6He+cDGcienoReBu/arotz7cwfCX4Y&#10;MpF84Dsx92MxirZkIssgLYgpsDyyHMJpXXi9+dIg/ZJi4FXJpfu5B9JSdJ8MW/IuXa3CbsVgdbVZ&#10;cECXleKyAkYxVC69FNP1xk/7uLfU1g13eraYhx71nRY0bNVlHLU8/0a73wAAAP//AwBQSwMEFAAG&#10;AAgAAAAhAEeT4areAAAACwEAAA8AAABkcnMvZG93bnJldi54bWxMj01PwzAMQO9I/IfISNxY0q6g&#10;ras7IRBXEOND2i1rvbaicaomW8u/x5zgaPnp+bnYzq5XZxpD5xkhWRhQxJWvO24Q3t+eblagQrRc&#10;294zIXxTgG15eVHYvPYTv9J5FxslEg65RWhjHHKtQ9WSs2HhB2LZHf3obJRxbHQ92knkrtepMXfa&#10;2Y7lQmsHemip+tqdHMLH83H/mZmX5tHdDpOfjWa31ojXV/P9BlSkOf7B8Jsv6VBK08GfuA6qRxB7&#10;KijCcpWtQQmRZukS1AEhS5IEdFno/z+UPwAAAP//AwBQSwECLQAUAAYACAAAACEAtoM4kv4AAADh&#10;AQAAEwAAAAAAAAAAAAAAAAAAAAAAW0NvbnRlbnRfVHlwZXNdLnhtbFBLAQItABQABgAIAAAAIQA4&#10;/SH/1gAAAJQBAAALAAAAAAAAAAAAAAAAAC8BAABfcmVscy8ucmVsc1BLAQItABQABgAIAAAAIQDx&#10;x2yC2gEAAI4DAAAOAAAAAAAAAAAAAAAAAC4CAABkcnMvZTJvRG9jLnhtbFBLAQItABQABgAIAAAA&#10;IQBHk+Gq3gAAAAsBAAAPAAAAAAAAAAAAAAAAADQEAABkcnMvZG93bnJldi54bWxQSwUGAAAAAAQA&#10;BADzAAAAPwUAAAAA&#10;" filled="f" stroked="f">
                <v:textbox>
                  <w:txbxContent>
                    <w:p w14:paraId="00CCF83C" w14:textId="77777777" w:rsidR="00F904B9" w:rsidRPr="00820BF1" w:rsidRDefault="00B60735" w:rsidP="00211600">
                      <w:pPr>
                        <w:spacing w:line="240" w:lineRule="auto"/>
                        <w:jc w:val="center"/>
                        <w:rPr>
                          <w:b/>
                          <w:sz w:val="12"/>
                          <w:lang w:val="de-CH"/>
                        </w:rPr>
                      </w:pPr>
                      <w:r w:rsidRPr="00820BF1">
                        <w:rPr>
                          <w:b/>
                          <w:sz w:val="12"/>
                          <w:lang w:val="de-CH"/>
                        </w:rPr>
                        <w:t>12</w:t>
                      </w:r>
                    </w:p>
                  </w:txbxContent>
                </v:textbox>
              </v:shape>
            </w:pict>
          </mc:Fallback>
        </mc:AlternateContent>
      </w:r>
      <w:r w:rsidRPr="00DC2BA7">
        <w:rPr>
          <w:noProof/>
        </w:rPr>
        <mc:AlternateContent>
          <mc:Choice Requires="wps">
            <w:drawing>
              <wp:anchor distT="0" distB="0" distL="114300" distR="114300" simplePos="0" relativeHeight="251842560" behindDoc="0" locked="0" layoutInCell="1" allowOverlap="1" wp14:anchorId="577B4DE8" wp14:editId="3068AB21">
                <wp:simplePos x="0" y="0"/>
                <wp:positionH relativeFrom="column">
                  <wp:posOffset>1003935</wp:posOffset>
                </wp:positionH>
                <wp:positionV relativeFrom="paragraph">
                  <wp:posOffset>2444115</wp:posOffset>
                </wp:positionV>
                <wp:extent cx="267335" cy="166370"/>
                <wp:effectExtent l="0" t="0" r="0" b="0"/>
                <wp:wrapNone/>
                <wp:docPr id="64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0C450A4" w14:textId="77777777" w:rsidR="00F904B9" w:rsidRPr="00820BF1" w:rsidRDefault="00B60735" w:rsidP="00211600">
                            <w:pPr>
                              <w:spacing w:line="240" w:lineRule="auto"/>
                              <w:jc w:val="center"/>
                              <w:rPr>
                                <w:b/>
                                <w:sz w:val="12"/>
                                <w:lang w:val="de-CH"/>
                              </w:rPr>
                            </w:pPr>
                            <w:r w:rsidRPr="00820BF1">
                              <w:rPr>
                                <w:b/>
                                <w:sz w:val="12"/>
                                <w:lang w:val="de-CH"/>
                              </w:rPr>
                              <w:t>8</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77B4DE8" id="_x0000_s1050" type="#_x0000_t202" style="position:absolute;margin-left:79.05pt;margin-top:192.45pt;width:21.05pt;height:13.1pt;z-index:2518425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1j7w2gEAAI4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sykVWQFsQUUB5ZDsK0LrzefGkAf0kx8Krkkn7uFRopuk+WLXmXrlZht2Kwutos&#10;OMDLSnFZUVYzVC69FNP1xk/7uHfY1g13eraYhx71nRY0bNVlHLU8/0a73wAAAP//AwBQSwMEFAAG&#10;AAgAAAAhAPWDR2DeAAAACwEAAA8AAABkcnMvZG93bnJldi54bWxMj8tOwzAQRfdI/IM1SOyo7ZKi&#10;NI1TIRBbEOUhdefG0yQiHkex24S/Z1jB8mqO7j1TbmffizOOsQtkQC8UCKQ6uI4aA+9vTzc5iJgs&#10;OdsHQgPfGGFbXV6UtnBholc871IjuIRiYQ20KQ2FlLFu0du4CAMS345h9DZxHBvpRjtxue/lUqk7&#10;6W1HvNDaAR9arL92J2/g4/m4/8zUS/PoV8MUZiXJr6Ux11fz/QZEwjn9wfCrz+pQsdMhnMhF0XNe&#10;5ZpRA7d5tgbBBO8tQRwMZFprkFUp//9Q/QAAAP//AwBQSwECLQAUAAYACAAAACEAtoM4kv4AAADh&#10;AQAAEwAAAAAAAAAAAAAAAAAAAAAAW0NvbnRlbnRfVHlwZXNdLnhtbFBLAQItABQABgAIAAAAIQA4&#10;/SH/1gAAAJQBAAALAAAAAAAAAAAAAAAAAC8BAABfcmVscy8ucmVsc1BLAQItABQABgAIAAAAIQDS&#10;1j7w2gEAAI4DAAAOAAAAAAAAAAAAAAAAAC4CAABkcnMvZTJvRG9jLnhtbFBLAQItABQABgAIAAAA&#10;IQD1g0dg3gAAAAsBAAAPAAAAAAAAAAAAAAAAADQEAABkcnMvZG93bnJldi54bWxQSwUGAAAAAAQA&#10;BADzAAAAPwUAAAAA&#10;" filled="f" stroked="f">
                <v:textbox>
                  <w:txbxContent>
                    <w:p w14:paraId="50C450A4" w14:textId="77777777" w:rsidR="00F904B9" w:rsidRPr="00820BF1" w:rsidRDefault="00B60735" w:rsidP="00211600">
                      <w:pPr>
                        <w:spacing w:line="240" w:lineRule="auto"/>
                        <w:jc w:val="center"/>
                        <w:rPr>
                          <w:b/>
                          <w:sz w:val="12"/>
                          <w:lang w:val="de-CH"/>
                        </w:rPr>
                      </w:pPr>
                      <w:r w:rsidRPr="00820BF1">
                        <w:rPr>
                          <w:b/>
                          <w:sz w:val="12"/>
                          <w:lang w:val="de-CH"/>
                        </w:rPr>
                        <w:t>8</w:t>
                      </w:r>
                    </w:p>
                  </w:txbxContent>
                </v:textbox>
              </v:shape>
            </w:pict>
          </mc:Fallback>
        </mc:AlternateContent>
      </w:r>
      <w:r w:rsidRPr="00DC2BA7">
        <w:rPr>
          <w:noProof/>
        </w:rPr>
        <mc:AlternateContent>
          <mc:Choice Requires="wps">
            <w:drawing>
              <wp:anchor distT="0" distB="0" distL="114300" distR="114300" simplePos="0" relativeHeight="251840512" behindDoc="0" locked="0" layoutInCell="1" allowOverlap="1" wp14:anchorId="3A79CF67" wp14:editId="6E168805">
                <wp:simplePos x="0" y="0"/>
                <wp:positionH relativeFrom="column">
                  <wp:posOffset>694055</wp:posOffset>
                </wp:positionH>
                <wp:positionV relativeFrom="paragraph">
                  <wp:posOffset>2440940</wp:posOffset>
                </wp:positionV>
                <wp:extent cx="267335" cy="166370"/>
                <wp:effectExtent l="0" t="0" r="0" b="0"/>
                <wp:wrapNone/>
                <wp:docPr id="64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297943" w14:textId="77777777" w:rsidR="00F904B9" w:rsidRPr="00820BF1" w:rsidRDefault="00B60735" w:rsidP="00211600">
                            <w:pPr>
                              <w:spacing w:line="240" w:lineRule="auto"/>
                              <w:jc w:val="center"/>
                              <w:rPr>
                                <w:b/>
                                <w:sz w:val="12"/>
                                <w:lang w:val="de-CH"/>
                              </w:rPr>
                            </w:pPr>
                            <w:r w:rsidRPr="00820BF1">
                              <w:rPr>
                                <w:b/>
                                <w:sz w:val="12"/>
                                <w:lang w:val="de-CH"/>
                              </w:rPr>
                              <w:t>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A79CF67" id="_x0000_s1051" type="#_x0000_t202" style="position:absolute;margin-left:54.65pt;margin-top:192.2pt;width:21.05pt;height:13.1pt;z-index:2518405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Cdhq2AEAAI4DAAAOAAAAZHJzL2Uyb0RvYy54bWysU9uO0zAQfUfiHyy/0zS9QtR0BbtahLRc&#10;pIUPmDjORSQeM3ablK9n7HS7Bd4QL5ZnxjlzzpnJ7mbsO3HU5Fo0uUxncym0UVi2ps7lt6/3r15L&#10;4TyYEjo0Opcn7eTN/uWL3WAzvcAGu1KTYBDjssHmsvHeZkniVKN7cDO02nCxQurBc0h1UhIMjN53&#10;yWI+3yQDUmkJlXaOs3dTUe4jflVp5T9XldNedLlkbj6eFM8inMl+B1lNYJtWnWnAP7DooTXc9AJ1&#10;Bx7Egdq/oPpWETqs/Exhn2BVtUpHDawmnf+h5rEBq6MWNsfZi03u/8GqT8dH+4WEH9/hyAOMIpx9&#10;QPXdCYO3DZhavyXCodFQcuM0WJYM1mXnT4PVLnMBpBg+YslDhoPHCDRW1AdXWKdgdB7A6WK6Hr1Q&#10;nFxstsvlWgrFpXSzWW7jUBLInj625Px7jb0Il1wSzzSCw/HB+UAGsqcnoZfB+7br4lw781uCH4ZM&#10;JB/4Tsz9WIyiLZnIOkgLYgosTyyHcFoXXm++NEg/pRh4VXLpfhyAtBTdB8OWvElXq7BbMVittwsO&#10;6LpSXFfAKIbKpZdiut76aR8Pltq64U7PFvPQo77zgoatuo6jluffaP8LAAD//wMAUEsDBBQABgAI&#10;AAAAIQD4PfeY3gAAAAsBAAAPAAAAZHJzL2Rvd25yZXYueG1sTI9Nb8IwDIbvk/gPkZF2G0mhIOia&#10;IrRp16GxD2m30Ji2WuNUTaDdv8ectptf+dHrx/l2dK24YB8aTxqSmQKBVHrbUKXh4/3lYQ0iREPW&#10;tJ5Qwy8G2BaTu9xk1g/0hpdDrASXUMiMhjrGLpMylDU6E2a+Q+LdyffORI59JW1vBi53rZwrtZLO&#10;NMQXatPhU43lz+HsNHy+nr6/UrWvnt2yG/yoJLmN1Pp+Ou4eQUQc4x8MN31Wh4Kdjv5MNoiWs9os&#10;GNWwWKcpiBuxTHg4akgTtQJZ5PL/D8UVAAD//wMAUEsBAi0AFAAGAAgAAAAhALaDOJL+AAAA4QEA&#10;ABMAAAAAAAAAAAAAAAAAAAAAAFtDb250ZW50X1R5cGVzXS54bWxQSwECLQAUAAYACAAAACEAOP0h&#10;/9YAAACUAQAACwAAAAAAAAAAAAAAAAAvAQAAX3JlbHMvLnJlbHNQSwECLQAUAAYACAAAACEA6QnY&#10;atgBAACOAwAADgAAAAAAAAAAAAAAAAAuAgAAZHJzL2Uyb0RvYy54bWxQSwECLQAUAAYACAAAACEA&#10;+D33mN4AAAALAQAADwAAAAAAAAAAAAAAAAAyBAAAZHJzL2Rvd25yZXYueG1sUEsFBgAAAAAEAAQA&#10;8wAAAD0FAAAAAA==&#10;" filled="f" stroked="f">
                <v:textbox>
                  <w:txbxContent>
                    <w:p w14:paraId="29297943" w14:textId="77777777" w:rsidR="00F904B9" w:rsidRPr="00820BF1" w:rsidRDefault="00B60735" w:rsidP="00211600">
                      <w:pPr>
                        <w:spacing w:line="240" w:lineRule="auto"/>
                        <w:jc w:val="center"/>
                        <w:rPr>
                          <w:b/>
                          <w:sz w:val="12"/>
                          <w:lang w:val="de-CH"/>
                        </w:rPr>
                      </w:pPr>
                      <w:r w:rsidRPr="00820BF1">
                        <w:rPr>
                          <w:b/>
                          <w:sz w:val="12"/>
                          <w:lang w:val="de-CH"/>
                        </w:rPr>
                        <w:t>4</w:t>
                      </w:r>
                    </w:p>
                  </w:txbxContent>
                </v:textbox>
              </v:shape>
            </w:pict>
          </mc:Fallback>
        </mc:AlternateContent>
      </w:r>
      <w:r w:rsidRPr="00DC2BA7">
        <w:rPr>
          <w:noProof/>
        </w:rPr>
        <mc:AlternateContent>
          <mc:Choice Requires="wps">
            <w:drawing>
              <wp:anchor distT="0" distB="0" distL="114300" distR="114300" simplePos="0" relativeHeight="251838464" behindDoc="0" locked="0" layoutInCell="1" allowOverlap="1" wp14:anchorId="716D0D57" wp14:editId="7FA5C79A">
                <wp:simplePos x="0" y="0"/>
                <wp:positionH relativeFrom="column">
                  <wp:posOffset>3515995</wp:posOffset>
                </wp:positionH>
                <wp:positionV relativeFrom="paragraph">
                  <wp:posOffset>2444115</wp:posOffset>
                </wp:positionV>
                <wp:extent cx="267335" cy="166370"/>
                <wp:effectExtent l="0" t="0" r="0" b="0"/>
                <wp:wrapNone/>
                <wp:docPr id="64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4830CF" w14:textId="77777777" w:rsidR="00F904B9" w:rsidRPr="00820BF1" w:rsidRDefault="00B60735" w:rsidP="00211600">
                            <w:pPr>
                              <w:spacing w:line="240" w:lineRule="auto"/>
                              <w:jc w:val="center"/>
                              <w:rPr>
                                <w:b/>
                                <w:sz w:val="12"/>
                                <w:lang w:val="de-CH"/>
                              </w:rPr>
                            </w:pPr>
                            <w:r w:rsidRPr="00820BF1">
                              <w:rPr>
                                <w:b/>
                                <w:sz w:val="12"/>
                                <w:lang w:val="de-CH"/>
                              </w:rPr>
                              <w:t>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16D0D57" id="_x0000_s1052" type="#_x0000_t202" style="position:absolute;margin-left:276.85pt;margin-top:192.45pt;width:21.05pt;height:13.1pt;z-index:251838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boIe2QEAAI4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sGIkFaEFNAeWQ5CNO68HrzpQH8JcXAq5JL+rlXaKToPlm25F26WoXdisHqarPg&#10;AC8rxWVFWc1QufRSTNcbP+3j3mFbN9zp2WIeetR3WtCwVZdx1PL8G+1+AwAA//8DAFBLAwQUAAYA&#10;CAAAACEATe7du98AAAALAQAADwAAAGRycy9kb3ducmV2LnhtbEyPwU7DMBBE70j8g7VI3KgdmtAm&#10;ZFMhEFdQC0Xi5sZuEhGvo9htwt+znOC42qeZN+Vmdr042zF0nhCShQJhqfamowbh/e35Zg0iRE1G&#10;954swrcNsKkuL0pdGD/R1p53sREcQqHQCG2MQyFlqFvrdFj4wRL/jn50OvI5NtKMeuJw18tbpe6k&#10;0x1xQ6sH+9ja+mt3cgj7l+PnR6pemyeXDZOflSSXS8Trq/nhHkS0c/yD4Vef1aFip4M/kQmiR8iy&#10;5YpRhOU6zUEwkeUZjzkgpEmSgKxK+X9D9QMAAP//AwBQSwECLQAUAAYACAAAACEAtoM4kv4AAADh&#10;AQAAEwAAAAAAAAAAAAAAAAAAAAAAW0NvbnRlbnRfVHlwZXNdLnhtbFBLAQItABQABgAIAAAAIQA4&#10;/SH/1gAAAJQBAAALAAAAAAAAAAAAAAAAAC8BAABfcmVscy8ucmVsc1BLAQItABQABgAIAAAAIQDl&#10;boIe2QEAAI4DAAAOAAAAAAAAAAAAAAAAAC4CAABkcnMvZTJvRG9jLnhtbFBLAQItABQABgAIAAAA&#10;IQBN7t273wAAAAsBAAAPAAAAAAAAAAAAAAAAADMEAABkcnMvZG93bnJldi54bWxQSwUGAAAAAAQA&#10;BADzAAAAPwUAAAAA&#10;" filled="f" stroked="f">
                <v:textbox>
                  <w:txbxContent>
                    <w:p w14:paraId="294830CF" w14:textId="77777777" w:rsidR="00F904B9" w:rsidRPr="00820BF1" w:rsidRDefault="00B60735" w:rsidP="00211600">
                      <w:pPr>
                        <w:spacing w:line="240" w:lineRule="auto"/>
                        <w:jc w:val="center"/>
                        <w:rPr>
                          <w:b/>
                          <w:sz w:val="12"/>
                          <w:lang w:val="de-CH"/>
                        </w:rPr>
                      </w:pPr>
                      <w:r w:rsidRPr="00820BF1">
                        <w:rPr>
                          <w:b/>
                          <w:sz w:val="12"/>
                          <w:lang w:val="de-CH"/>
                        </w:rPr>
                        <w:t>4</w:t>
                      </w:r>
                    </w:p>
                  </w:txbxContent>
                </v:textbox>
              </v:shape>
            </w:pict>
          </mc:Fallback>
        </mc:AlternateContent>
      </w:r>
      <w:r w:rsidRPr="00DC2BA7">
        <w:rPr>
          <w:noProof/>
        </w:rPr>
        <mc:AlternateContent>
          <mc:Choice Requires="wps">
            <w:drawing>
              <wp:anchor distT="0" distB="0" distL="114300" distR="114300" simplePos="0" relativeHeight="251836416" behindDoc="0" locked="0" layoutInCell="1" allowOverlap="1" wp14:anchorId="15E748AC" wp14:editId="64DBAD59">
                <wp:simplePos x="0" y="0"/>
                <wp:positionH relativeFrom="column">
                  <wp:posOffset>3787775</wp:posOffset>
                </wp:positionH>
                <wp:positionV relativeFrom="paragraph">
                  <wp:posOffset>2444115</wp:posOffset>
                </wp:positionV>
                <wp:extent cx="267335" cy="166370"/>
                <wp:effectExtent l="0" t="0" r="0" b="0"/>
                <wp:wrapNone/>
                <wp:docPr id="64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4F104CE" w14:textId="77777777" w:rsidR="00F904B9" w:rsidRPr="00820BF1" w:rsidRDefault="00B60735" w:rsidP="00211600">
                            <w:pPr>
                              <w:spacing w:line="240" w:lineRule="auto"/>
                              <w:jc w:val="center"/>
                              <w:rPr>
                                <w:b/>
                                <w:sz w:val="12"/>
                                <w:lang w:val="de-CH"/>
                              </w:rPr>
                            </w:pPr>
                            <w:r w:rsidRPr="00820BF1">
                              <w:rPr>
                                <w:b/>
                                <w:sz w:val="12"/>
                                <w:lang w:val="de-CH"/>
                              </w:rPr>
                              <w:t>8</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5E748AC" id="_x0000_s1053" type="#_x0000_t202" style="position:absolute;margin-left:298.25pt;margin-top:192.45pt;width:21.05pt;height:13.1pt;z-index:2518364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sWSE2gEAAI4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sykU2QFsQUUB5ZDsK0LrzefGkAf0kx8Krkkn7uFRopuk+WLXmXrlZht2Kwutos&#10;OMDLSnFZUVYzVC69FNP1xk/7uHfY1g13eraYhx71nRY0bNVlHLU8/0a73wAAAP//AwBQSwMEFAAG&#10;AAgAAAAhAJlTolLgAAAACwEAAA8AAABkcnMvZG93bnJldi54bWxMj01Pg0AQhu8m/ofNmHizu1gg&#10;QBkao/GqsX4kvW1hCkR2lrDbgv/e9WSPk/fJ+z5TbhcziDNNrreMEK0UCOLaNj23CB/vz3cZCOc1&#10;N3qwTAg/5GBbXV+VumjszG903vlWhBJ2hUbovB8LKV3dkdFuZUfikB3tZLQP59TKZtJzKDeDvFcq&#10;lUb3HBY6PdJjR/X37mQQPl+O+69YvbZPJhlnuyjJJpeItzfLwwaEp8X/w/CnH9ShCk4He+LGiQEh&#10;ydMkoAjrLM5BBCJdZymIA0IcRRHIqpSXP1S/AAAA//8DAFBLAQItABQABgAIAAAAIQC2gziS/gAA&#10;AOEBAAATAAAAAAAAAAAAAAAAAAAAAABbQ29udGVudF9UeXBlc10ueG1sUEsBAi0AFAAGAAgAAAAh&#10;ADj9If/WAAAAlAEAAAsAAAAAAAAAAAAAAAAALwEAAF9yZWxzLy5yZWxzUEsBAi0AFAAGAAgAAAAh&#10;AN6xZITaAQAAjgMAAA4AAAAAAAAAAAAAAAAALgIAAGRycy9lMm9Eb2MueG1sUEsBAi0AFAAGAAgA&#10;AAAhAJlTolLgAAAACwEAAA8AAAAAAAAAAAAAAAAANAQAAGRycy9kb3ducmV2LnhtbFBLBQYAAAAA&#10;BAAEAPMAAABBBQAAAAA=&#10;" filled="f" stroked="f">
                <v:textbox>
                  <w:txbxContent>
                    <w:p w14:paraId="34F104CE" w14:textId="77777777" w:rsidR="00F904B9" w:rsidRPr="00820BF1" w:rsidRDefault="00B60735" w:rsidP="00211600">
                      <w:pPr>
                        <w:spacing w:line="240" w:lineRule="auto"/>
                        <w:jc w:val="center"/>
                        <w:rPr>
                          <w:b/>
                          <w:sz w:val="12"/>
                          <w:lang w:val="de-CH"/>
                        </w:rPr>
                      </w:pPr>
                      <w:r w:rsidRPr="00820BF1">
                        <w:rPr>
                          <w:b/>
                          <w:sz w:val="12"/>
                          <w:lang w:val="de-CH"/>
                        </w:rPr>
                        <w:t>8</w:t>
                      </w:r>
                    </w:p>
                  </w:txbxContent>
                </v:textbox>
              </v:shape>
            </w:pict>
          </mc:Fallback>
        </mc:AlternateContent>
      </w:r>
      <w:r w:rsidRPr="00DC2BA7">
        <w:rPr>
          <w:noProof/>
        </w:rPr>
        <mc:AlternateContent>
          <mc:Choice Requires="wps">
            <w:drawing>
              <wp:anchor distT="0" distB="0" distL="114300" distR="114300" simplePos="0" relativeHeight="251834368" behindDoc="0" locked="0" layoutInCell="1" allowOverlap="1" wp14:anchorId="5A961861" wp14:editId="4B323467">
                <wp:simplePos x="0" y="0"/>
                <wp:positionH relativeFrom="column">
                  <wp:posOffset>4098925</wp:posOffset>
                </wp:positionH>
                <wp:positionV relativeFrom="paragraph">
                  <wp:posOffset>2440940</wp:posOffset>
                </wp:positionV>
                <wp:extent cx="267335" cy="166370"/>
                <wp:effectExtent l="0" t="0" r="0" b="0"/>
                <wp:wrapNone/>
                <wp:docPr id="64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F80EA03" w14:textId="77777777" w:rsidR="00F904B9" w:rsidRPr="00820BF1" w:rsidRDefault="00B60735" w:rsidP="00211600">
                            <w:pPr>
                              <w:spacing w:line="240" w:lineRule="auto"/>
                              <w:jc w:val="center"/>
                              <w:rPr>
                                <w:b/>
                                <w:sz w:val="12"/>
                                <w:lang w:val="de-CH"/>
                              </w:rPr>
                            </w:pPr>
                            <w:r w:rsidRPr="00820BF1">
                              <w:rPr>
                                <w:b/>
                                <w:sz w:val="12"/>
                                <w:lang w:val="de-CH"/>
                              </w:rPr>
                              <w:t>12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A961861" id="_x0000_s1054" type="#_x0000_t202" style="position:absolute;margin-left:322.75pt;margin-top:192.2pt;width:21.05pt;height:13.1pt;z-index:2518343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TCb62gEAAI4DAAAOAAAAZHJzL2Uyb0RvYy54bWysU9uO0zAQfUfiHyy/0zRtt12ipivY1SKk&#10;ZUFa+ICJ41xE4jFjt0n5esZOt1vgDfFieWacM+ecmWxvxr4TB02uRZPLdDaXQhuFZWvqXH77ev/m&#10;WgrnwZTQodG5PGonb3avX20Hm+kFNtiVmgSDGJcNNpeN9zZLEqca3YObodWGixVSD55DqpOSYGD0&#10;vksW8/k6GZBKS6i0c5y9m4pyF/GrSiv/uaqc9qLLJXPz8aR4FuFMdlvIagLbtOpEA/6BRQ+t4aZn&#10;qDvwIPbU/gXVt4rQYeVnCvsEq6pVOmpgNen8DzVPDVgdtbA5zp5tcv8PVj0enuwXEn58jyMPMIpw&#10;9gHVdycM3jZgav2OCIdGQ8mN02BZMliXnT4NVrvMBZBi+IQlDxn2HiPQWFEfXGGdgtF5AMez6Xr0&#10;QnFysd4sl1dSKC6l6/VyE4eSQPb8sSXnP2jsRbjkknimERwOD84HMpA9Pwm9DN63XRfn2pnfEvww&#10;ZCL5wHdi7sdiFG3JRK6DtCCmwPLIcgindeH15kuD9FOKgVcll+7HHkhL0X00bMnbdLUKuxWD1dVm&#10;wQFdVorLChjFULn0UkzXWz/t495SWzfc6cViHnrUd1rQsFWXcdTy8hvtfgEAAP//AwBQSwMEFAAG&#10;AAgAAAAhAJqtCWPfAAAACwEAAA8AAABkcnMvZG93bnJldi54bWxMj8tOwzAQRfdI/IM1SOyoXXBC&#10;CJlUCMQWRHlI7Nx4mkTE4yh2m/D3mBUsR/fo3jPVZnGDONIUes8I65UCQdx423OL8Pb6eFGACNGw&#10;NYNnQvimAJv69KQypfUzv9BxG1uRSjiUBqGLcSylDE1HzoSVH4lTtveTMzGdUyvtZOZU7gZ5qVQu&#10;nek5LXRmpPuOmq/twSG8P+0/P7R6bh9cNs5+UZLdjUQ8P1vubkFEWuIfDL/6SR3q5LTzB7ZBDAi5&#10;zrKEIlwVWoNIRF5c5yB2CHqtcpB1Jf//UP8AAAD//wMAUEsBAi0AFAAGAAgAAAAhALaDOJL+AAAA&#10;4QEAABMAAAAAAAAAAAAAAAAAAAAAAFtDb250ZW50X1R5cGVzXS54bWxQSwECLQAUAAYACAAAACEA&#10;OP0h/9YAAACUAQAACwAAAAAAAAAAAAAAAAAvAQAAX3JlbHMvLnJlbHNQSwECLQAUAAYACAAAACEA&#10;o0wm+toBAACOAwAADgAAAAAAAAAAAAAAAAAuAgAAZHJzL2Uyb0RvYy54bWxQSwECLQAUAAYACAAA&#10;ACEAmq0JY98AAAALAQAADwAAAAAAAAAAAAAAAAA0BAAAZHJzL2Rvd25yZXYueG1sUEsFBgAAAAAE&#10;AAQA8wAAAEAFAAAAAA==&#10;" filled="f" stroked="f">
                <v:textbox>
                  <w:txbxContent>
                    <w:p w14:paraId="7F80EA03" w14:textId="77777777" w:rsidR="00F904B9" w:rsidRPr="00820BF1" w:rsidRDefault="00B60735" w:rsidP="00211600">
                      <w:pPr>
                        <w:spacing w:line="240" w:lineRule="auto"/>
                        <w:jc w:val="center"/>
                        <w:rPr>
                          <w:b/>
                          <w:sz w:val="12"/>
                          <w:lang w:val="de-CH"/>
                        </w:rPr>
                      </w:pPr>
                      <w:r w:rsidRPr="00820BF1">
                        <w:rPr>
                          <w:b/>
                          <w:sz w:val="12"/>
                          <w:lang w:val="de-CH"/>
                        </w:rPr>
                        <w:t>12</w:t>
                      </w:r>
                    </w:p>
                  </w:txbxContent>
                </v:textbox>
              </v:shape>
            </w:pict>
          </mc:Fallback>
        </mc:AlternateContent>
      </w:r>
      <w:r w:rsidRPr="00DC2BA7">
        <w:rPr>
          <w:noProof/>
        </w:rPr>
        <mc:AlternateContent>
          <mc:Choice Requires="wps">
            <w:drawing>
              <wp:anchor distT="0" distB="0" distL="114300" distR="114300" simplePos="0" relativeHeight="251817984" behindDoc="0" locked="0" layoutInCell="1" allowOverlap="1" wp14:anchorId="60113439" wp14:editId="0F0D62A0">
                <wp:simplePos x="0" y="0"/>
                <wp:positionH relativeFrom="column">
                  <wp:posOffset>4154170</wp:posOffset>
                </wp:positionH>
                <wp:positionV relativeFrom="paragraph">
                  <wp:posOffset>2188845</wp:posOffset>
                </wp:positionV>
                <wp:extent cx="753745" cy="259080"/>
                <wp:effectExtent l="0" t="0" r="0" b="0"/>
                <wp:wrapNone/>
                <wp:docPr id="64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5C1CA0A" w14:textId="77777777" w:rsidR="00F904B9" w:rsidRPr="007E0F48" w:rsidRDefault="00B60735" w:rsidP="00211600">
                            <w:pPr>
                              <w:spacing w:line="240" w:lineRule="auto"/>
                              <w:jc w:val="center"/>
                              <w:rPr>
                                <w:sz w:val="12"/>
                              </w:rPr>
                            </w:pPr>
                            <w:r>
                              <w:rPr>
                                <w:sz w:val="12"/>
                              </w:rPr>
                              <w:t>Sekundär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0113439" id="_x0000_s1055" type="#_x0000_t202" style="position:absolute;margin-left:327.1pt;margin-top:172.35pt;width:59.35pt;height:20.4pt;z-index:251817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SUxv2gEAAI4DAAAOAAAAZHJzL2Uyb0RvYy54bWysU9tu2zAMfR+wfxD0vtjJkqUx4hRbiw4D&#10;ugvQ9QNoWb5gtqhRSuzs60fJaZqtb8NeBJGUD885pLfXY9+JgybXosnlfJZKoY3CsjV1Lh+/3725&#10;ksJ5MCV0aHQuj9rJ693rV9vBZnqBDXalJsEgxmWDzWXjvc2SxKlG9+BmaLXhYoXUg+eQ6qQkGBi9&#10;75JFmr5LBqTSEirtHGdvp6LcRfyq0sp/rSqnvehyydx8PCmeRTiT3RaymsA2rTrRgH9g0UNruOkZ&#10;6hY8iD21L6D6VhE6rPxMYZ9gVbVKRw2sZp7+peahAaujFjbH2bNN7v/Bqi+HB/uNhB8/4MgDjCKc&#10;vUf1wwmDNw2YWr8nwqHRUHLjebAsGazLTp8Gq13mAkgxfMaShwx7jxForKgPrrBOweg8gOPZdD16&#10;oTi5Xr1dL1dSKC4tVpv0Kg4lgezpY0vOf9TYi3DJJfFMIzgc7p0PZCB7ehJ6Gbxruy7OtTN/JPhh&#10;yETyge/E3I/FKNqSm2+CtCCmwPLIcgindeH15kuD9EuKgVcll+7nHkhL0X0ybMlmvlyG3YrBcrVe&#10;cECXleKyAkYxVC69FNP1xk/7uLfU1g13eraYhx71nRY0bNVlHLU8/0a73wAAAP//AwBQSwMEFAAG&#10;AAgAAAAhAC3TctjfAAAACwEAAA8AAABkcnMvZG93bnJldi54bWxMj8FOwzAMhu9IvENkJG4sobTr&#10;VppOCMQVxGCTuGWN11Y0TtVka3l7zAmOtj/9/v5yM7tenHEMnScNtwsFAqn2tqNGw8f7880KRIiG&#10;rOk9oYZvDLCpLi9KU1g/0Ruet7ERHEKhMBraGIdCylC36ExY+AGJb0c/OhN5HBtpRzNxuOtlotRS&#10;OtMRf2jNgI8t1l/bk9Owezl+7lP12jy5bJj8rCS5tdT6+mp+uAcRcY5/MPzqszpU7HTwJ7JB9BqW&#10;WZowquEuTXMQTOR5sgZx4M0qy0BWpfzfofoBAAD//wMAUEsBAi0AFAAGAAgAAAAhALaDOJL+AAAA&#10;4QEAABMAAAAAAAAAAAAAAAAAAAAAAFtDb250ZW50X1R5cGVzXS54bWxQSwECLQAUAAYACAAAACEA&#10;OP0h/9YAAACUAQAACwAAAAAAAAAAAAAAAAAvAQAAX3JlbHMvLnJlbHNQSwECLQAUAAYACAAAACEA&#10;CUlMb9oBAACOAwAADgAAAAAAAAAAAAAAAAAuAgAAZHJzL2Uyb0RvYy54bWxQSwECLQAUAAYACAAA&#10;ACEALdNy2N8AAAALAQAADwAAAAAAAAAAAAAAAAA0BAAAZHJzL2Rvd25yZXYueG1sUEsFBgAAAAAE&#10;AAQA8wAAAEAFAAAAAA==&#10;" filled="f" stroked="f">
                <v:textbox>
                  <w:txbxContent>
                    <w:p w14:paraId="15C1CA0A" w14:textId="77777777" w:rsidR="00F904B9" w:rsidRPr="007E0F48" w:rsidRDefault="00B60735" w:rsidP="00211600">
                      <w:pPr>
                        <w:spacing w:line="240" w:lineRule="auto"/>
                        <w:jc w:val="center"/>
                        <w:rPr>
                          <w:sz w:val="12"/>
                        </w:rPr>
                      </w:pPr>
                      <w:r>
                        <w:rPr>
                          <w:sz w:val="12"/>
                        </w:rPr>
                        <w:t>Sekundär effektanalys</w:t>
                      </w:r>
                    </w:p>
                  </w:txbxContent>
                </v:textbox>
              </v:shape>
            </w:pict>
          </mc:Fallback>
        </mc:AlternateContent>
      </w:r>
      <w:r w:rsidRPr="00DC2BA7">
        <w:rPr>
          <w:noProof/>
        </w:rPr>
        <mc:AlternateContent>
          <mc:Choice Requires="wps">
            <w:drawing>
              <wp:anchor distT="0" distB="0" distL="114300" distR="114300" simplePos="0" relativeHeight="251832320" behindDoc="0" locked="0" layoutInCell="1" allowOverlap="1" wp14:anchorId="0F8D4787" wp14:editId="39FDD0BF">
                <wp:simplePos x="0" y="0"/>
                <wp:positionH relativeFrom="column">
                  <wp:posOffset>4398645</wp:posOffset>
                </wp:positionH>
                <wp:positionV relativeFrom="paragraph">
                  <wp:posOffset>2440940</wp:posOffset>
                </wp:positionV>
                <wp:extent cx="267335" cy="166370"/>
                <wp:effectExtent l="0" t="0" r="0" b="0"/>
                <wp:wrapNone/>
                <wp:docPr id="64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302B6DE" w14:textId="77777777" w:rsidR="00F904B9" w:rsidRPr="00820BF1" w:rsidRDefault="00B60735" w:rsidP="00211600">
                            <w:pPr>
                              <w:spacing w:line="240" w:lineRule="auto"/>
                              <w:jc w:val="center"/>
                              <w:rPr>
                                <w:b/>
                                <w:sz w:val="12"/>
                                <w:lang w:val="de-CH"/>
                              </w:rPr>
                            </w:pPr>
                            <w:r w:rsidRPr="00820BF1">
                              <w:rPr>
                                <w:b/>
                                <w:sz w:val="12"/>
                                <w:lang w:val="de-CH"/>
                              </w:rPr>
                              <w:t>16</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F8D4787" id="_x0000_s1056" type="#_x0000_t202" style="position:absolute;margin-left:346.35pt;margin-top:192.2pt;width:21.05pt;height:13.1pt;z-index:2518323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r6dH2gEAAI4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vmchkbBzEFlEeWgzCtC683XxrAX1IMvCq5pJ97hUaK7pNlS96lq1XYrRisrjYL&#10;DvCyUlxWlNUMlUsvxXS98dM+7h22dcOdni3moUd9pwUNW3UZRy3Pv9HuNwAAAP//AwBQSwMEFAAG&#10;AAgAAAAhAMnNJ3vgAAAACwEAAA8AAABkcnMvZG93bnJldi54bWxMj8tOwzAQRfdI/IM1SOyo3dak&#10;bcikQiC2oJaHxM6N3SQiHkex24S/Z1jBcjRH955bbCffibMbYhsIYT5TIBxVwbZUI7y9Pt2sQcRk&#10;yJoukEP4dhG25eVFYXIbRtq58z7VgkMo5gahSanPpYxV47yJs9A74t8xDN4kPoda2sGMHO47uVAq&#10;k960xA2N6d1D46qv/ckjvD8fPz+0eqkf/W0/hklJ8huJeH013d+BSG5KfzD86rM6lOx0CCeyUXQI&#10;2WaxYhRhudYaBBOrpeYxBwQ9VxnIspD/N5Q/AAAA//8DAFBLAQItABQABgAIAAAAIQC2gziS/gAA&#10;AOEBAAATAAAAAAAAAAAAAAAAAAAAAABbQ29udGVudF9UeXBlc10ueG1sUEsBAi0AFAAGAAgAAAAh&#10;ADj9If/WAAAAlAEAAAsAAAAAAAAAAAAAAAAALwEAAF9yZWxzLy5yZWxzUEsBAi0AFAAGAAgAAAAh&#10;AAavp0faAQAAjgMAAA4AAAAAAAAAAAAAAAAALgIAAGRycy9lMm9Eb2MueG1sUEsBAi0AFAAGAAgA&#10;AAAhAMnNJ3vgAAAACwEAAA8AAAAAAAAAAAAAAAAANAQAAGRycy9kb3ducmV2LnhtbFBLBQYAAAAA&#10;BAAEAPMAAABBBQAAAAA=&#10;" filled="f" stroked="f">
                <v:textbox>
                  <w:txbxContent>
                    <w:p w14:paraId="4302B6DE" w14:textId="77777777" w:rsidR="00F904B9" w:rsidRPr="00820BF1" w:rsidRDefault="00B60735" w:rsidP="00211600">
                      <w:pPr>
                        <w:spacing w:line="240" w:lineRule="auto"/>
                        <w:jc w:val="center"/>
                        <w:rPr>
                          <w:b/>
                          <w:sz w:val="12"/>
                          <w:lang w:val="de-CH"/>
                        </w:rPr>
                      </w:pPr>
                      <w:r w:rsidRPr="00820BF1">
                        <w:rPr>
                          <w:b/>
                          <w:sz w:val="12"/>
                          <w:lang w:val="de-CH"/>
                        </w:rPr>
                        <w:t>16</w:t>
                      </w:r>
                    </w:p>
                  </w:txbxContent>
                </v:textbox>
              </v:shape>
            </w:pict>
          </mc:Fallback>
        </mc:AlternateContent>
      </w:r>
      <w:r w:rsidRPr="00DC2BA7">
        <w:rPr>
          <w:noProof/>
        </w:rPr>
        <mc:AlternateContent>
          <mc:Choice Requires="wps">
            <w:drawing>
              <wp:anchor distT="0" distB="0" distL="114300" distR="114300" simplePos="0" relativeHeight="251830272" behindDoc="0" locked="0" layoutInCell="1" allowOverlap="1" wp14:anchorId="593E0CE5" wp14:editId="3C81A168">
                <wp:simplePos x="0" y="0"/>
                <wp:positionH relativeFrom="column">
                  <wp:posOffset>4704715</wp:posOffset>
                </wp:positionH>
                <wp:positionV relativeFrom="paragraph">
                  <wp:posOffset>2440940</wp:posOffset>
                </wp:positionV>
                <wp:extent cx="267335" cy="166370"/>
                <wp:effectExtent l="0" t="0" r="0" b="0"/>
                <wp:wrapNone/>
                <wp:docPr id="64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2D0BDF8" w14:textId="77777777" w:rsidR="00F904B9" w:rsidRPr="00820BF1" w:rsidRDefault="00B60735" w:rsidP="00211600">
                            <w:pPr>
                              <w:spacing w:line="240" w:lineRule="auto"/>
                              <w:jc w:val="center"/>
                              <w:rPr>
                                <w:b/>
                                <w:sz w:val="12"/>
                                <w:lang w:val="de-CH"/>
                              </w:rPr>
                            </w:pPr>
                            <w:r w:rsidRPr="00820BF1">
                              <w:rPr>
                                <w:b/>
                                <w:sz w:val="12"/>
                                <w:lang w:val="de-CH"/>
                              </w:rPr>
                              <w:t>20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93E0CE5" id="_x0000_s1057" type="#_x0000_t202" style="position:absolute;margin-left:370.45pt;margin-top:192.2pt;width:21.05pt;height:13.1pt;z-index:2518302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cEHd2gEAAI4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vmchmlBTEFlEeWgzCtC683XxrAX1IMvCq5pJ97hUaK7pNlS96lq1XYrRisrjYL&#10;DvCyUlxWlNUMlUsvxXS98dM+7h22dcOdni3moUd9pwUNW3UZRy3Pv9HuNwAAAP//AwBQSwMEFAAG&#10;AAgAAAAhAGCeccvfAAAACwEAAA8AAABkcnMvZG93bnJldi54bWxMj8FOwzAQRO9I/IO1SNyoXWra&#10;NGRTIRBXEIVW4ubG2yQiXkex24S/x5zguNqnmTfFZnKdONMQWs8I85kCQVx523KN8PH+fJOBCNGw&#10;NZ1nQvimAJvy8qIwufUjv9F5G2uRQjjkBqGJsc+lDFVDzoSZ74nT7+gHZ2I6h1rawYwp3HXyVqml&#10;dKbl1NCYnh4bqr62J4ewezl+7rV6rZ/cXT/6SUl2a4l4fTU93IOINMU/GH71kzqUyengT2yD6BBW&#10;Wq0TirDItAaRiFW2SOsOCHquliDLQv7fUP4AAAD//wMAUEsBAi0AFAAGAAgAAAAhALaDOJL+AAAA&#10;4QEAABMAAAAAAAAAAAAAAAAAAAAAAFtDb250ZW50X1R5cGVzXS54bWxQSwECLQAUAAYACAAAACEA&#10;OP0h/9YAAACUAQAACwAAAAAAAAAAAAAAAAAvAQAAX3JlbHMvLnJlbHNQSwECLQAUAAYACAAAACEA&#10;PXBB3doBAACOAwAADgAAAAAAAAAAAAAAAAAuAgAAZHJzL2Uyb0RvYy54bWxQSwECLQAUAAYACAAA&#10;ACEAYJ5xy98AAAALAQAADwAAAAAAAAAAAAAAAAA0BAAAZHJzL2Rvd25yZXYueG1sUEsFBgAAAAAE&#10;AAQA8wAAAEAFAAAAAA==&#10;" filled="f" stroked="f">
                <v:textbox>
                  <w:txbxContent>
                    <w:p w14:paraId="02D0BDF8" w14:textId="77777777" w:rsidR="00F904B9" w:rsidRPr="00820BF1" w:rsidRDefault="00B60735" w:rsidP="00211600">
                      <w:pPr>
                        <w:spacing w:line="240" w:lineRule="auto"/>
                        <w:jc w:val="center"/>
                        <w:rPr>
                          <w:b/>
                          <w:sz w:val="12"/>
                          <w:lang w:val="de-CH"/>
                        </w:rPr>
                      </w:pPr>
                      <w:r w:rsidRPr="00820BF1">
                        <w:rPr>
                          <w:b/>
                          <w:sz w:val="12"/>
                          <w:lang w:val="de-CH"/>
                        </w:rPr>
                        <w:t>20</w:t>
                      </w:r>
                    </w:p>
                  </w:txbxContent>
                </v:textbox>
              </v:shape>
            </w:pict>
          </mc:Fallback>
        </mc:AlternateContent>
      </w:r>
      <w:r w:rsidRPr="00DC2BA7">
        <w:rPr>
          <w:noProof/>
        </w:rPr>
        <mc:AlternateContent>
          <mc:Choice Requires="wps">
            <w:drawing>
              <wp:anchor distT="0" distB="0" distL="114300" distR="114300" simplePos="0" relativeHeight="251828224" behindDoc="0" locked="0" layoutInCell="1" allowOverlap="1" wp14:anchorId="5419E20E" wp14:editId="000213AC">
                <wp:simplePos x="0" y="0"/>
                <wp:positionH relativeFrom="column">
                  <wp:posOffset>4982210</wp:posOffset>
                </wp:positionH>
                <wp:positionV relativeFrom="paragraph">
                  <wp:posOffset>2444115</wp:posOffset>
                </wp:positionV>
                <wp:extent cx="267335" cy="166370"/>
                <wp:effectExtent l="0" t="0" r="0" b="0"/>
                <wp:wrapNone/>
                <wp:docPr id="64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9109B38" w14:textId="77777777" w:rsidR="00F904B9" w:rsidRPr="00820BF1" w:rsidRDefault="00B60735" w:rsidP="00211600">
                            <w:pPr>
                              <w:spacing w:line="240" w:lineRule="auto"/>
                              <w:jc w:val="center"/>
                              <w:rPr>
                                <w:b/>
                                <w:sz w:val="12"/>
                                <w:lang w:val="de-CH"/>
                              </w:rPr>
                            </w:pPr>
                            <w:r w:rsidRPr="00820BF1">
                              <w:rPr>
                                <w:b/>
                                <w:sz w:val="12"/>
                                <w:lang w:val="de-CH"/>
                              </w:rPr>
                              <w:t>24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419E20E" id="_x0000_s1058" type="#_x0000_t202" style="position:absolute;margin-left:392.3pt;margin-top:192.45pt;width:21.05pt;height:13.1pt;z-index:2518282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Fxup2wEAAI4DAAAOAAAAZHJzL2Uyb0RvYy54bWysU9tu2zAMfR+wfxD0vjh20mQz4hRbiw4D&#10;ugvQ9QNoWY6N2aJGKbGzrx8lp2m2vg17EURSPjznkN5cj30nDppci6aQ6WwuhTYKq9bsCvn4/e7N&#10;WymcB1NBh0YX8qidvN6+frUZbK4zbLCrNAkGMS4fbCEb722eJE41ugc3Q6sNF2ukHjyHtEsqgoHR&#10;+y7J5vNVMiBVllBp5zh7OxXlNuLXtVb+a1077UVXSObm40nxLMOZbDeQ7whs06oTDfgHFj20hpue&#10;oW7Bg9hT+wKqbxWhw9rPFPYJ1nWrdNTAatL5X2oeGrA6amFznD3b5P4frPpyeLDfSPjxA448wCjC&#10;2XtUP5wweNOA2en3RDg0GipunAbLksG6/PRpsNrlLoCUw2eseMiw9xiBxpr64ArrFIzOAzieTdej&#10;F4qT2Wq9WFxJobiUrlaLdRxKAvnTx5ac/6ixF+FSSOKZRnA43DsfyED+9CT0MnjXdl2ca2f+SPDD&#10;kInkA9+JuR/LUbRVIRdZkBbElFgdWQ7htC683nxpkH5JMfCqFNL93ANpKbpPhi15ly6XYbdisLxa&#10;ZxzQZaW8rIBRDFVIL8V0vfHTPu4ttbuGOz1bzEOP+k4LGrbqMo5ann+j7W8AAAD//wMAUEsDBBQA&#10;BgAIAAAAIQAdYn2r4AAAAAsBAAAPAAAAZHJzL2Rvd25yZXYueG1sTI/BTsMwEETvSPyDtUjcqJ0S&#10;0jRkUyEQVxCFVuLmxtskIl5HsduEv8ec4Liap5m35Wa2vTjT6DvHCMlCgSCunem4Qfh4f77JQfig&#10;2ejeMSF8k4dNdXlR6sK4id/ovA2NiCXsC43QhjAUUvq6Jav9wg3EMTu60eoQz7GRZtRTLLe9XCqV&#10;Sas7jgutHuixpfpre7IIu5fj5z5Vr82TvRsmNyvJdi0Rr6/mh3sQgebwB8OvflSHKjod3ImNFz3C&#10;Kk+ziCLc5ukaRCTyZbYCcUBIkyQBWZXy/w/VDwAAAP//AwBQSwECLQAUAAYACAAAACEAtoM4kv4A&#10;AADhAQAAEwAAAAAAAAAAAAAAAAAAAAAAW0NvbnRlbnRfVHlwZXNdLnhtbFBLAQItABQABgAIAAAA&#10;IQA4/SH/1gAAAJQBAAALAAAAAAAAAAAAAAAAAC8BAABfcmVscy8ucmVsc1BLAQItABQABgAIAAAA&#10;IQAxFxup2wEAAI4DAAAOAAAAAAAAAAAAAAAAAC4CAABkcnMvZTJvRG9jLnhtbFBLAQItABQABgAI&#10;AAAAIQAdYn2r4AAAAAsBAAAPAAAAAAAAAAAAAAAAADUEAABkcnMvZG93bnJldi54bWxQSwUGAAAA&#10;AAQABADzAAAAQgUAAAAA&#10;" filled="f" stroked="f">
                <v:textbox>
                  <w:txbxContent>
                    <w:p w14:paraId="39109B38" w14:textId="77777777" w:rsidR="00F904B9" w:rsidRPr="00820BF1" w:rsidRDefault="00B60735" w:rsidP="00211600">
                      <w:pPr>
                        <w:spacing w:line="240" w:lineRule="auto"/>
                        <w:jc w:val="center"/>
                        <w:rPr>
                          <w:b/>
                          <w:sz w:val="12"/>
                          <w:lang w:val="de-CH"/>
                        </w:rPr>
                      </w:pPr>
                      <w:r w:rsidRPr="00820BF1">
                        <w:rPr>
                          <w:b/>
                          <w:sz w:val="12"/>
                          <w:lang w:val="de-CH"/>
                        </w:rPr>
                        <w:t>24</w:t>
                      </w:r>
                    </w:p>
                  </w:txbxContent>
                </v:textbox>
              </v:shape>
            </w:pict>
          </mc:Fallback>
        </mc:AlternateContent>
      </w:r>
      <w:r w:rsidRPr="00DC2BA7">
        <w:rPr>
          <w:noProof/>
        </w:rPr>
        <mc:AlternateContent>
          <mc:Choice Requires="wps">
            <w:drawing>
              <wp:anchor distT="0" distB="0" distL="114300" distR="114300" simplePos="0" relativeHeight="251824128" behindDoc="0" locked="0" layoutInCell="1" allowOverlap="1" wp14:anchorId="6AB96621" wp14:editId="658FE61D">
                <wp:simplePos x="0" y="0"/>
                <wp:positionH relativeFrom="column">
                  <wp:posOffset>4737735</wp:posOffset>
                </wp:positionH>
                <wp:positionV relativeFrom="paragraph">
                  <wp:posOffset>2181860</wp:posOffset>
                </wp:positionV>
                <wp:extent cx="753745" cy="259080"/>
                <wp:effectExtent l="0" t="0" r="0" b="0"/>
                <wp:wrapNone/>
                <wp:docPr id="65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FA8DF8F" w14:textId="77777777" w:rsidR="00F904B9" w:rsidRPr="007E0F48" w:rsidRDefault="00B60735" w:rsidP="00211600">
                            <w:pPr>
                              <w:spacing w:line="240" w:lineRule="auto"/>
                              <w:jc w:val="center"/>
                              <w:rPr>
                                <w:sz w:val="12"/>
                              </w:rPr>
                            </w:pPr>
                            <w:r>
                              <w:rPr>
                                <w:sz w:val="12"/>
                              </w:rPr>
                              <w:t>Primär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AB96621" id="_x0000_s1059" type="#_x0000_t202" style="position:absolute;margin-left:373.05pt;margin-top:171.8pt;width:59.35pt;height:20.4pt;z-index:2518241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nE82gEAAI4DAAAOAAAAZHJzL2Uyb0RvYy54bWysU9uO0zAQfUfiHyy/06Q3uhs1XcGuFiEt&#10;C9LCB0wc5yISjxm7TcrXM3a63QJviBfLM+OcOefMZHsz9p04aHItmlzOZ6kU2igsW1Pn8tvX+zdX&#10;UjgPpoQOjc7lUTt5s3v9ajvYTC+wwa7UJBjEuGywuWy8t1mSONXoHtwMrTZcrJB68BxSnZQEA6P3&#10;XbJI07fJgFRaQqWd4+zdVJS7iF9VWvnPVeW0F10umZuPJ8WzCGey20JWE9imVSca8A8semgNNz1D&#10;3YEHsaf2L6i+VYQOKz9T2CdYVa3SUQOrmad/qHlqwOqohc1x9myT+3+w6vHwZL+Q8ON7HHmAUYSz&#10;D6i+O2HwtgFT63dEODQaSm48D5Ylg3XZ6dNgtctcACmGT1jykGHvMQKNFfXBFdYpGJ0HcDybrkcv&#10;FCc36+VmtZZCcWmxvk6v4lASyJ4/tuT8B429CJdcEs80gsPhwflABrLnJ6GXwfu26+JcO/Nbgh+G&#10;TCQf+E7M/ViMoi1zuVwGaUFMgeWR5RBO68LrzZcG6acUA69KLt2PPZCWovto2JLr+WoVdisGq/Vm&#10;wQFdVorLChjFULn0UkzXWz/t495SWzfc6cViHnrUd1rQsFWXcdTy8hvtfgEAAP//AwBQSwMEFAAG&#10;AAgAAAAhAIPpIu/eAAAACwEAAA8AAABkcnMvZG93bnJldi54bWxMj8FOwzAMhu9IvENkJG4sGQtd&#10;KU0nBOIKYjAkblnjtRWNUzXZWt4ec4Kj7U+/v7/czL4XJxxjF8jAcqFAINXBddQYeH97uspBxGTJ&#10;2T4QGvjGCJvq/Ky0hQsTveJpmxrBIRQLa6BNaSikjHWL3sZFGJD4dgijt4nHsZFutBOH+15eK5VJ&#10;bzviD60d8KHF+mt79AZ2z4fPD61emkd/M0xhVpL8rTTm8mK+vwORcE5/MPzqszpU7LQPR3JR9AbW&#10;OlsyamClVxkIJvJMc5k9b3KtQVal/N+h+gEAAP//AwBQSwECLQAUAAYACAAAACEAtoM4kv4AAADh&#10;AQAAEwAAAAAAAAAAAAAAAAAAAAAAW0NvbnRlbnRfVHlwZXNdLnhtbFBLAQItABQABgAIAAAAIQA4&#10;/SH/1gAAAJQBAAALAAAAAAAAAAAAAAAAAC8BAABfcmVscy8ucmVsc1BLAQItABQABgAIAAAAIQCb&#10;EnE82gEAAI4DAAAOAAAAAAAAAAAAAAAAAC4CAABkcnMvZTJvRG9jLnhtbFBLAQItABQABgAIAAAA&#10;IQCD6SLv3gAAAAsBAAAPAAAAAAAAAAAAAAAAADQEAABkcnMvZG93bnJldi54bWxQSwUGAAAAAAQA&#10;BADzAAAAPwUAAAAA&#10;" filled="f" stroked="f">
                <v:textbox>
                  <w:txbxContent>
                    <w:p w14:paraId="6FA8DF8F" w14:textId="77777777" w:rsidR="00F904B9" w:rsidRPr="007E0F48" w:rsidRDefault="00B60735" w:rsidP="00211600">
                      <w:pPr>
                        <w:spacing w:line="240" w:lineRule="auto"/>
                        <w:jc w:val="center"/>
                        <w:rPr>
                          <w:sz w:val="12"/>
                        </w:rPr>
                      </w:pPr>
                      <w:r>
                        <w:rPr>
                          <w:sz w:val="12"/>
                        </w:rPr>
                        <w:t>Primär effektanalys</w:t>
                      </w:r>
                    </w:p>
                  </w:txbxContent>
                </v:textbox>
              </v:shape>
            </w:pict>
          </mc:Fallback>
        </mc:AlternateContent>
      </w:r>
      <w:r w:rsidRPr="00DC2BA7">
        <w:rPr>
          <w:noProof/>
        </w:rPr>
        <mc:AlternateContent>
          <mc:Choice Requires="wps">
            <w:drawing>
              <wp:anchor distT="0" distB="0" distL="114300" distR="114300" simplePos="0" relativeHeight="251822080" behindDoc="0" locked="0" layoutInCell="1" allowOverlap="1" wp14:anchorId="5C7BE457" wp14:editId="17F3B679">
                <wp:simplePos x="0" y="0"/>
                <wp:positionH relativeFrom="column">
                  <wp:posOffset>1964055</wp:posOffset>
                </wp:positionH>
                <wp:positionV relativeFrom="paragraph">
                  <wp:posOffset>2181860</wp:posOffset>
                </wp:positionV>
                <wp:extent cx="753745" cy="259080"/>
                <wp:effectExtent l="0" t="0" r="0" b="0"/>
                <wp:wrapNone/>
                <wp:docPr id="65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825E719" w14:textId="77777777" w:rsidR="00F904B9" w:rsidRPr="007E0F48" w:rsidRDefault="00B60735" w:rsidP="00211600">
                            <w:pPr>
                              <w:spacing w:line="240" w:lineRule="auto"/>
                              <w:jc w:val="center"/>
                              <w:rPr>
                                <w:sz w:val="12"/>
                              </w:rPr>
                            </w:pPr>
                            <w:r>
                              <w:rPr>
                                <w:sz w:val="12"/>
                              </w:rPr>
                              <w:t>Primär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C7BE457" id="_x0000_s1060" type="#_x0000_t202" style="position:absolute;margin-left:154.65pt;margin-top:171.8pt;width:59.35pt;height:20.4pt;z-index:251822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AyNO2wEAAI4DAAAOAAAAZHJzL2Uyb0RvYy54bWysU9tu2zAMfR+wfxD0vthJk6U14hRbiw4D&#10;um5A1w+QZfmC2aJGKrGzrx8lp2m2vRV7EURSPjznkN5cj30n9gapBZvL+SyVwlgNZWvrXD59v3t3&#10;KQV5ZUvVgTW5PBiS19u3bzaDy8wCGuhKg4JBLGWDy2XjvcuShHRjekUzcMZysQLslecQ66RENTB6&#10;3yWLNH2fDIClQ9CGiLO3U1FuI35VGe2/VhUZL7pcMjcfT4xnEc5ku1FZjco1rT7SUK9g0avWctMT&#10;1K3ySuyw/QeqbzUCQeVnGvoEqqrVJmpgNfP0LzWPjXImamFzyJ1sov8Hqx/2j+4bCj9+hJEHGEWQ&#10;uwf9g4SFm0bZ2nxAhKExquTG82BZMjjKjp8GqymjAFIMX6DkIaudhwg0VtgHV1inYHQewOFkuhm9&#10;0Jxcry7Wy5UUmkuL1VV6GYeSqOz5Y4fkPxnoRbjkEnmmEVzt78kHMip7fhJ6Wbhruy7OtbN/JPhh&#10;yETyge/E3I/FKNoylxfLIC2IKaA8sByEaV14vfnSAP6SYuBVySX93Ck0UnSfLVtyNV8uw27FYLla&#10;LzjA80pxXlFWM1QuvRTT9cZP+7hz2NYNd3qxmIce9R0XNGzVeRy1vPxG298AAAD//wMAUEsDBBQA&#10;BgAIAAAAIQD9nI/H3gAAAAsBAAAPAAAAZHJzL2Rvd25yZXYueG1sTI9BT8MwDIXvSPyHyEjcWMIa&#10;pq40nRCIK4gBk3bLGq+taJyqydby7zEnuNl+T8/fKzez78UZx9gFMnC7UCCQ6uA6agx8vD/f5CBi&#10;suRsHwgNfGOETXV5UdrChYne8LxNjeAQioU10KY0FFLGukVv4yIMSKwdw+ht4nVspBvtxOG+l0ul&#10;VtLbjvhDawd8bLH+2p68gc+X436n1Wvz5O+GKcxKkl9LY66v5od7EAnn9GeGX3xGh4qZDuFELore&#10;QKbWGVt50NkKBDv0Mud2B77kWoOsSvm/Q/UDAAD//wMAUEsBAi0AFAAGAAgAAAAhALaDOJL+AAAA&#10;4QEAABMAAAAAAAAAAAAAAAAAAAAAAFtDb250ZW50X1R5cGVzXS54bWxQSwECLQAUAAYACAAAACEA&#10;OP0h/9YAAACUAQAACwAAAAAAAAAAAAAAAAAvAQAAX3JlbHMvLnJlbHNQSwECLQAUAAYACAAAACEA&#10;uAMjTtsBAACOAwAADgAAAAAAAAAAAAAAAAAuAgAAZHJzL2Uyb0RvYy54bWxQSwECLQAUAAYACAAA&#10;ACEA/ZyPx94AAAALAQAADwAAAAAAAAAAAAAAAAA1BAAAZHJzL2Rvd25yZXYueG1sUEsFBgAAAAAE&#10;AAQA8wAAAEAFAAAAAA==&#10;" filled="f" stroked="f">
                <v:textbox>
                  <w:txbxContent>
                    <w:p w14:paraId="1825E719" w14:textId="77777777" w:rsidR="00F904B9" w:rsidRPr="007E0F48" w:rsidRDefault="00B60735" w:rsidP="00211600">
                      <w:pPr>
                        <w:spacing w:line="240" w:lineRule="auto"/>
                        <w:jc w:val="center"/>
                        <w:rPr>
                          <w:sz w:val="12"/>
                        </w:rPr>
                      </w:pPr>
                      <w:r>
                        <w:rPr>
                          <w:sz w:val="12"/>
                        </w:rPr>
                        <w:t>Primär effektanalys</w:t>
                      </w:r>
                    </w:p>
                  </w:txbxContent>
                </v:textbox>
              </v:shape>
            </w:pict>
          </mc:Fallback>
        </mc:AlternateContent>
      </w:r>
      <w:r w:rsidRPr="00DC2BA7">
        <w:rPr>
          <w:noProof/>
        </w:rPr>
        <mc:AlternateContent>
          <mc:Choice Requires="wps">
            <w:drawing>
              <wp:anchor distT="0" distB="0" distL="114300" distR="114300" simplePos="0" relativeHeight="251820032" behindDoc="0" locked="0" layoutInCell="1" allowOverlap="1" wp14:anchorId="7BAC03C4" wp14:editId="11195ECE">
                <wp:simplePos x="0" y="0"/>
                <wp:positionH relativeFrom="column">
                  <wp:posOffset>1358265</wp:posOffset>
                </wp:positionH>
                <wp:positionV relativeFrom="paragraph">
                  <wp:posOffset>2181860</wp:posOffset>
                </wp:positionV>
                <wp:extent cx="753745" cy="259080"/>
                <wp:effectExtent l="0" t="0" r="0" b="0"/>
                <wp:wrapNone/>
                <wp:docPr id="65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0C79771" w14:textId="77777777" w:rsidR="00F904B9" w:rsidRPr="007E0F48" w:rsidRDefault="00B60735" w:rsidP="00211600">
                            <w:pPr>
                              <w:spacing w:line="240" w:lineRule="auto"/>
                              <w:jc w:val="center"/>
                              <w:rPr>
                                <w:sz w:val="12"/>
                              </w:rPr>
                            </w:pPr>
                            <w:r>
                              <w:rPr>
                                <w:sz w:val="12"/>
                              </w:rPr>
                              <w:t>Sekundär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BAC03C4" id="_x0000_s1061" type="#_x0000_t202" style="position:absolute;margin-left:106.95pt;margin-top:171.8pt;width:59.35pt;height:20.4pt;z-index:251820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3MXU2wEAAI4DAAAOAAAAZHJzL2Uyb0RvYy54bWysU9tu2zAMfR+wfxD0vthJk6U14hRbiw4D&#10;um5A1w+QZfmC2aJGKrGzrx8lp2m2vRV7EURSPjznkN5cj30n9gapBZvL+SyVwlgNZWvrXD59v3t3&#10;KQV5ZUvVgTW5PBiS19u3bzaDy8wCGuhKg4JBLGWDy2XjvcuShHRjekUzcMZysQLslecQ66RENTB6&#10;3yWLNH2fDIClQ9CGiLO3U1FuI35VGe2/VhUZL7pcMjcfT4xnEc5ku1FZjco1rT7SUK9g0avWctMT&#10;1K3ySuyw/QeqbzUCQeVnGvoEqqrVJmpgNfP0LzWPjXImamFzyJ1sov8Hqx/2j+4bCj9+hJEHGEWQ&#10;uwf9g4SFm0bZ2nxAhKExquTG82BZMjjKjp8GqymjAFIMX6DkIaudhwg0VtgHV1inYHQewOFkuhm9&#10;0Jxcry7Wy5UUmkuL1VV6GYeSqOz5Y4fkPxnoRbjkEnmmEVzt78kHMip7fhJ6Wbhruy7OtbN/JPhh&#10;yETyge/E3I/FKNoylxerIC2IKaA8sByEaV14vfnSAP6SYuBVySX93Ck0UnSfLVtyNV8uw27FYLla&#10;LzjA80pxXlFWM1QuvRTT9cZP+7hz2NYNd3qxmIce9R0XNGzVeRy1vPxG298AAAD//wMAUEsDBBQA&#10;BgAIAAAAIQD1+TuU3wAAAAsBAAAPAAAAZHJzL2Rvd25yZXYueG1sTI9NT8MwDIbvSPyHyEjcWLKm&#10;TFtpOiEQVxDjQ+KWNV5b0ThVk63l32NO7PZafvT6cbmdfS9OOMYukIHlQoFAqoPrqDHw/vZ0swYR&#10;kyVn+0Bo4AcjbKvLi9IWLkz0iqddagSXUCysgTaloZAy1i16GxdhQOLdIYzeJh7HRrrRTlzue5kp&#10;tZLedsQXWjvgQ4v19+7oDXw8H74+c/XSPPrbYQqzkuQ30pjrq/n+DkTCOf3D8KfP6lCx0z4cyUXR&#10;G8iWesOoAZ3rFQgmtM447Dms8xxkVcrzH6pfAAAA//8DAFBLAQItABQABgAIAAAAIQC2gziS/gAA&#10;AOEBAAATAAAAAAAAAAAAAAAAAAAAAABbQ29udGVudF9UeXBlc10ueG1sUEsBAi0AFAAGAAgAAAAh&#10;ADj9If/WAAAAlAEAAAsAAAAAAAAAAAAAAAAALwEAAF9yZWxzLy5yZWxzUEsBAi0AFAAGAAgAAAAh&#10;AIPcxdTbAQAAjgMAAA4AAAAAAAAAAAAAAAAALgIAAGRycy9lMm9Eb2MueG1sUEsBAi0AFAAGAAgA&#10;AAAhAPX5O5TfAAAACwEAAA8AAAAAAAAAAAAAAAAANQQAAGRycy9kb3ducmV2LnhtbFBLBQYAAAAA&#10;BAAEAPMAAABBBQAAAAA=&#10;" filled="f" stroked="f">
                <v:textbox>
                  <w:txbxContent>
                    <w:p w14:paraId="40C79771" w14:textId="77777777" w:rsidR="00F904B9" w:rsidRPr="007E0F48" w:rsidRDefault="00B60735" w:rsidP="00211600">
                      <w:pPr>
                        <w:spacing w:line="240" w:lineRule="auto"/>
                        <w:jc w:val="center"/>
                        <w:rPr>
                          <w:sz w:val="12"/>
                        </w:rPr>
                      </w:pPr>
                      <w:r>
                        <w:rPr>
                          <w:sz w:val="12"/>
                        </w:rPr>
                        <w:t>Sekundär effektanalys</w:t>
                      </w:r>
                    </w:p>
                  </w:txbxContent>
                </v:textbox>
              </v:shape>
            </w:pict>
          </mc:Fallback>
        </mc:AlternateContent>
      </w:r>
      <w:r w:rsidRPr="00DC2BA7">
        <w:rPr>
          <w:noProof/>
          <w:sz w:val="22"/>
        </w:rPr>
        <mc:AlternateContent>
          <mc:Choice Requires="wps">
            <w:drawing>
              <wp:anchor distT="0" distB="0" distL="114300" distR="114300" simplePos="0" relativeHeight="251815936" behindDoc="0" locked="0" layoutInCell="1" allowOverlap="1" wp14:anchorId="1556CE32" wp14:editId="3E3100F9">
                <wp:simplePos x="0" y="0"/>
                <wp:positionH relativeFrom="column">
                  <wp:posOffset>1833880</wp:posOffset>
                </wp:positionH>
                <wp:positionV relativeFrom="paragraph">
                  <wp:posOffset>66675</wp:posOffset>
                </wp:positionV>
                <wp:extent cx="1189355" cy="401320"/>
                <wp:effectExtent l="0" t="0" r="0" b="0"/>
                <wp:wrapNone/>
                <wp:docPr id="653"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639FB84" w14:textId="77777777" w:rsidR="00F904B9" w:rsidRPr="00B45BE9" w:rsidRDefault="00B60735" w:rsidP="00211600">
                            <w:pPr>
                              <w:spacing w:line="240" w:lineRule="auto"/>
                              <w:rPr>
                                <w:sz w:val="12"/>
                                <w:szCs w:val="12"/>
                                <w:lang w:val="de-CH"/>
                              </w:rPr>
                            </w:pPr>
                            <w:r w:rsidRPr="00B45BE9">
                              <w:rPr>
                                <w:sz w:val="12"/>
                                <w:szCs w:val="12"/>
                                <w:lang w:val="de-CH"/>
                              </w:rPr>
                              <w:t xml:space="preserve">Studie </w:t>
                            </w:r>
                            <w:r>
                              <w:rPr>
                                <w:sz w:val="12"/>
                                <w:szCs w:val="12"/>
                                <w:lang w:val="de-CH"/>
                              </w:rPr>
                              <w:t>2</w:t>
                            </w:r>
                            <w:r w:rsidRPr="00B45BE9">
                              <w:rPr>
                                <w:sz w:val="12"/>
                                <w:szCs w:val="12"/>
                                <w:lang w:val="de-CH"/>
                              </w:rPr>
                              <w:t xml:space="preserve"> / Placebo (N=65)</w:t>
                            </w:r>
                          </w:p>
                          <w:p w14:paraId="3972D66A" w14:textId="77777777" w:rsidR="00F904B9" w:rsidRPr="00B45BE9" w:rsidRDefault="00B60735" w:rsidP="00211600">
                            <w:pPr>
                              <w:rPr>
                                <w:sz w:val="12"/>
                                <w:szCs w:val="12"/>
                                <w:lang w:val="de-CH"/>
                              </w:rPr>
                            </w:pPr>
                            <w:r w:rsidRPr="00B45BE9">
                              <w:rPr>
                                <w:sz w:val="12"/>
                                <w:szCs w:val="12"/>
                                <w:lang w:val="de-CH"/>
                              </w:rPr>
                              <w:t>Studie 2 / Omalizumab (N=62)</w:t>
                            </w:r>
                          </w:p>
                          <w:p w14:paraId="059863B9" w14:textId="77777777" w:rsidR="00F904B9" w:rsidRPr="00B45BE9" w:rsidRDefault="00F904B9" w:rsidP="00211600">
                            <w:pPr>
                              <w:rPr>
                                <w:sz w:val="12"/>
                                <w:szCs w:val="12"/>
                                <w:lang w:val="de-CH"/>
                              </w:rPr>
                            </w:pP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556CE32" id="Text Box 42" o:spid="_x0000_s1062" type="#_x0000_t202" style="position:absolute;margin-left:144.4pt;margin-top:5.25pt;width:93.65pt;height:31.6pt;z-index:251815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VxOd2gEAAI8DAAAOAAAAZHJzL2Uyb0RvYy54bWysU9tu1DAQfUfiHyy/s9nspbTRZitoVYRU&#10;ClLpBziOcxGJx8x4N1m+nrGz3S7wVvFi2R7nzLlMNtdj34m9QWrB5jKdzaUwVkPZ2jqXT9/v3l1K&#10;QV7ZUnVgTS4PhuT19u2bzeAys4AGutKgYBBL2eBy2XjvsiQh3Zhe0QycsVysAHvl+Yh1UqIaGL3v&#10;ksV8fpEMgKVD0IaIb2+notxG/Koy2n+tKjJedLlkbj6uGNcirMl2o7IalWtafaShXsGiV63lpieo&#10;W+WV2GH7D1TfagSCys809AlUVatN1MBq0vlfah4b5UzUwuaQO9lE/w9WP+wf3TcUfvwIIwcYRZC7&#10;B/2DhIWbRtnafECEoTGq5MZpsCwZHGXHT4PVlFEAKYYvUHLIauchAo0V9sEV1ikYnQM4nEw3oxc6&#10;tEwvr5brtRSaa6t5ulzEVBKVPX/tkPwnA70Im1wihxrR1f6efGCjsucnoZmFu7brYrCd/eOCH4ab&#10;yD4Qnqj7sRhFW+ZyeRG0BTUFlAfWgzDNC883bxrAX1IMPCu5pJ87hUaK7rNlT67S1SoMVzys1u9Z&#10;gcDzSnFeUVYzVC69FNP2xk8DuXPY1g13evGYU4/6jhMaxur8HLW8/Efb3wAAAP//AwBQSwMEFAAG&#10;AAgAAAAhANTBNgDdAAAACQEAAA8AAABkcnMvZG93bnJldi54bWxMj81OwzAQhO9IfQdrkXqjdn8T&#10;QpwKgbiCKLQSNzfeJlHjdRS7TXh7lhMcRzOa+Sbfjq4VV+xD40nDfKZAIJXeNlRp+Px4uUtBhGjI&#10;mtYTavjGANticpObzPqB3vG6i5XgEgqZ0VDH2GVShrJGZ8LMd0jsnXzvTGTZV9L2ZuBy18qFUhvp&#10;TEO8UJsOn2osz7uL07B/PX0dVuqtenbrbvCjkuTupdbT2/HxAUTEMf6F4Ref0aFgpqO/kA2i1bBI&#10;U0aPbKg1CA6sks0cxFFDskxAFrn8/6D4AQAA//8DAFBLAQItABQABgAIAAAAIQC2gziS/gAAAOEB&#10;AAATAAAAAAAAAAAAAAAAAAAAAABbQ29udGVudF9UeXBlc10ueG1sUEsBAi0AFAAGAAgAAAAhADj9&#10;If/WAAAAlAEAAAsAAAAAAAAAAAAAAAAALwEAAF9yZWxzLy5yZWxzUEsBAi0AFAAGAAgAAAAhADpX&#10;E53aAQAAjwMAAA4AAAAAAAAAAAAAAAAALgIAAGRycy9lMm9Eb2MueG1sUEsBAi0AFAAGAAgAAAAh&#10;ANTBNgDdAAAACQEAAA8AAAAAAAAAAAAAAAAANAQAAGRycy9kb3ducmV2LnhtbFBLBQYAAAAABAAE&#10;APMAAAA+BQAAAAA=&#10;" filled="f" stroked="f">
                <v:textbox>
                  <w:txbxContent>
                    <w:p w14:paraId="4639FB84" w14:textId="77777777" w:rsidR="00F904B9" w:rsidRPr="00B45BE9" w:rsidRDefault="00B60735" w:rsidP="00211600">
                      <w:pPr>
                        <w:spacing w:line="240" w:lineRule="auto"/>
                        <w:rPr>
                          <w:sz w:val="12"/>
                          <w:szCs w:val="12"/>
                          <w:lang w:val="de-CH"/>
                        </w:rPr>
                      </w:pPr>
                      <w:r w:rsidRPr="00B45BE9">
                        <w:rPr>
                          <w:sz w:val="12"/>
                          <w:szCs w:val="12"/>
                          <w:lang w:val="de-CH"/>
                        </w:rPr>
                        <w:t xml:space="preserve">Studie </w:t>
                      </w:r>
                      <w:r>
                        <w:rPr>
                          <w:sz w:val="12"/>
                          <w:szCs w:val="12"/>
                          <w:lang w:val="de-CH"/>
                        </w:rPr>
                        <w:t>2</w:t>
                      </w:r>
                      <w:r w:rsidRPr="00B45BE9">
                        <w:rPr>
                          <w:sz w:val="12"/>
                          <w:szCs w:val="12"/>
                          <w:lang w:val="de-CH"/>
                        </w:rPr>
                        <w:t xml:space="preserve"> / Placebo (N=65)</w:t>
                      </w:r>
                    </w:p>
                    <w:p w14:paraId="3972D66A" w14:textId="77777777" w:rsidR="00F904B9" w:rsidRPr="00B45BE9" w:rsidRDefault="00B60735" w:rsidP="00211600">
                      <w:pPr>
                        <w:rPr>
                          <w:sz w:val="12"/>
                          <w:szCs w:val="12"/>
                          <w:lang w:val="de-CH"/>
                        </w:rPr>
                      </w:pPr>
                      <w:r w:rsidRPr="00B45BE9">
                        <w:rPr>
                          <w:sz w:val="12"/>
                          <w:szCs w:val="12"/>
                          <w:lang w:val="de-CH"/>
                        </w:rPr>
                        <w:t>Studie 2 / Omalizumab (N=62)</w:t>
                      </w:r>
                    </w:p>
                    <w:p w14:paraId="059863B9" w14:textId="77777777" w:rsidR="00F904B9" w:rsidRPr="00B45BE9" w:rsidRDefault="00F904B9" w:rsidP="00211600">
                      <w:pPr>
                        <w:rPr>
                          <w:sz w:val="12"/>
                          <w:szCs w:val="12"/>
                          <w:lang w:val="de-CH"/>
                        </w:rPr>
                      </w:pPr>
                    </w:p>
                  </w:txbxContent>
                </v:textbox>
              </v:shape>
            </w:pict>
          </mc:Fallback>
        </mc:AlternateContent>
      </w:r>
      <w:r w:rsidRPr="00DC2BA7">
        <w:rPr>
          <w:noProof/>
          <w:sz w:val="22"/>
        </w:rPr>
        <mc:AlternateContent>
          <mc:Choice Requires="wps">
            <w:drawing>
              <wp:anchor distT="0" distB="0" distL="114300" distR="114300" simplePos="0" relativeHeight="251813888" behindDoc="0" locked="0" layoutInCell="1" allowOverlap="1" wp14:anchorId="78FF1BC2" wp14:editId="6DD8D05E">
                <wp:simplePos x="0" y="0"/>
                <wp:positionH relativeFrom="column">
                  <wp:posOffset>4665980</wp:posOffset>
                </wp:positionH>
                <wp:positionV relativeFrom="paragraph">
                  <wp:posOffset>66675</wp:posOffset>
                </wp:positionV>
                <wp:extent cx="1189355" cy="401320"/>
                <wp:effectExtent l="0" t="0" r="0" b="0"/>
                <wp:wrapNone/>
                <wp:docPr id="654"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1118A1B" w14:textId="77777777" w:rsidR="00F904B9" w:rsidRPr="00B45BE9" w:rsidRDefault="00B60735" w:rsidP="00211600">
                            <w:pPr>
                              <w:spacing w:line="240" w:lineRule="auto"/>
                              <w:rPr>
                                <w:sz w:val="12"/>
                                <w:szCs w:val="12"/>
                                <w:lang w:val="de-CH"/>
                              </w:rPr>
                            </w:pPr>
                            <w:r w:rsidRPr="00B45BE9">
                              <w:rPr>
                                <w:sz w:val="12"/>
                                <w:szCs w:val="12"/>
                                <w:lang w:val="de-CH"/>
                              </w:rPr>
                              <w:t xml:space="preserve">Studie </w:t>
                            </w:r>
                            <w:r>
                              <w:rPr>
                                <w:sz w:val="12"/>
                                <w:szCs w:val="12"/>
                                <w:lang w:val="de-CH"/>
                              </w:rPr>
                              <w:t>2</w:t>
                            </w:r>
                            <w:r w:rsidRPr="00B45BE9">
                              <w:rPr>
                                <w:sz w:val="12"/>
                                <w:szCs w:val="12"/>
                                <w:lang w:val="de-CH"/>
                              </w:rPr>
                              <w:t xml:space="preserve"> / Placebo (N=65)</w:t>
                            </w:r>
                          </w:p>
                          <w:p w14:paraId="08EBEEED" w14:textId="77777777" w:rsidR="00F904B9" w:rsidRPr="00B45BE9" w:rsidRDefault="00B60735" w:rsidP="00211600">
                            <w:pPr>
                              <w:rPr>
                                <w:sz w:val="12"/>
                                <w:szCs w:val="12"/>
                                <w:lang w:val="de-CH"/>
                              </w:rPr>
                            </w:pPr>
                            <w:r w:rsidRPr="00B45BE9">
                              <w:rPr>
                                <w:sz w:val="12"/>
                                <w:szCs w:val="12"/>
                                <w:lang w:val="de-CH"/>
                              </w:rPr>
                              <w:t>Studie 2 / Omalizumab (N=62)</w:t>
                            </w:r>
                          </w:p>
                          <w:p w14:paraId="5E39A7A7" w14:textId="77777777" w:rsidR="00F904B9" w:rsidRPr="00B45BE9" w:rsidRDefault="00F904B9" w:rsidP="00211600">
                            <w:pPr>
                              <w:rPr>
                                <w:sz w:val="12"/>
                                <w:szCs w:val="12"/>
                                <w:lang w:val="de-CH"/>
                              </w:rPr>
                            </w:pP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8FF1BC2" id="_x0000_s1063" type="#_x0000_t202" style="position:absolute;margin-left:367.4pt;margin-top:5.25pt;width:93.65pt;height:31.6pt;z-index:251813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iPUH2gEAAI8DAAAOAAAAZHJzL2Uyb0RvYy54bWysU9tu1DAQfUfiHyy/s9nshbbRZitoVYRU&#10;ClLpB0wc5yISjxl7N1m+nrGz3S7wVvFi2R7nzLlMNtdj34m9JteiyWU6m0uhjcKyNXUun77fvbuU&#10;wnkwJXRodC4P2snr7ds3m8FmeoENdqUmwSDGZYPNZeO9zZLEqUb34GZoteFihdSD5yPVSUkwMHrf&#10;JYv5/H0yIJWWUGnn+PZ2KsptxK8qrfzXqnLaiy6XzM3HleJahDXZbiCrCWzTqiMNeAWLHlrDTU9Q&#10;t+BB7Kj9B6pvFaHDys8U9glWVat01MBq0vlfah4bsDpqYXOcPdnk/h+setg/2m8k/PgRRw4winD2&#10;HtUPJwzeNGBq/YEIh0ZDyY3TYFkyWJcdPw1Wu8wFkGL4giWHDDuPEWisqA+usE7B6BzA4WS6Hr1Q&#10;oWV6ebVcr6VQXFvN0+UippJA9vy1Jec/aexF2OSSONSIDvt75wMbyJ6fhGYG79qui8F25o8Lfhhu&#10;IvtAeKLux2IUbZnL5UXQFtQUWB5YD+E0LzzfvGmQfkkx8Kzk0v3cAWkpus+GPblKV6swXPGwWl+w&#10;AkHnleK8AkYxVC69FNP2xk8DubPU1g13evGYU4/6jhMaxur8HLW8/Efb3wAAAP//AwBQSwMEFAAG&#10;AAgAAAAhADdZKOfdAAAACQEAAA8AAABkcnMvZG93bnJldi54bWxMj8tOwzAQRfdI/IM1SOyo3dBS&#10;GuJUCMQWRHlI7KbxNImIx1HsNuHvma5gOTpX954pNpPv1JGG2Aa2MJ8ZUMRVcC3XFt7fnq5uQcWE&#10;7LALTBZ+KMKmPD8rMHdh5Fc6blOtpIRjjhaalPpc61g15DHOQk8sbB8Gj0nOodZuwFHKfaczY260&#10;x5ZlocGeHhqqvrcHb+Hjef/1uTAv9aNf9mOYjGa/1tZeXkz3d6ASTekvDCd9UYdSnHbhwC6qzsLq&#10;eiHqSYBZgpLAOsvmoHYnsgJdFvr/B+UvAAAA//8DAFBLAQItABQABgAIAAAAIQC2gziS/gAAAOEB&#10;AAATAAAAAAAAAAAAAAAAAAAAAABbQ29udGVudF9UeXBlc10ueG1sUEsBAi0AFAAGAAgAAAAhADj9&#10;If/WAAAAlAEAAAsAAAAAAAAAAAAAAAAALwEAAF9yZWxzLy5yZWxzUEsBAi0AFAAGAAgAAAAhAAGI&#10;9QfaAQAAjwMAAA4AAAAAAAAAAAAAAAAALgIAAGRycy9lMm9Eb2MueG1sUEsBAi0AFAAGAAgAAAAh&#10;ADdZKOfdAAAACQEAAA8AAAAAAAAAAAAAAAAANAQAAGRycy9kb3ducmV2LnhtbFBLBQYAAAAABAAE&#10;APMAAAA+BQAAAAA=&#10;" filled="f" stroked="f">
                <v:textbox>
                  <w:txbxContent>
                    <w:p w14:paraId="31118A1B" w14:textId="77777777" w:rsidR="00F904B9" w:rsidRPr="00B45BE9" w:rsidRDefault="00B60735" w:rsidP="00211600">
                      <w:pPr>
                        <w:spacing w:line="240" w:lineRule="auto"/>
                        <w:rPr>
                          <w:sz w:val="12"/>
                          <w:szCs w:val="12"/>
                          <w:lang w:val="de-CH"/>
                        </w:rPr>
                      </w:pPr>
                      <w:r w:rsidRPr="00B45BE9">
                        <w:rPr>
                          <w:sz w:val="12"/>
                          <w:szCs w:val="12"/>
                          <w:lang w:val="de-CH"/>
                        </w:rPr>
                        <w:t xml:space="preserve">Studie </w:t>
                      </w:r>
                      <w:r>
                        <w:rPr>
                          <w:sz w:val="12"/>
                          <w:szCs w:val="12"/>
                          <w:lang w:val="de-CH"/>
                        </w:rPr>
                        <w:t>2</w:t>
                      </w:r>
                      <w:r w:rsidRPr="00B45BE9">
                        <w:rPr>
                          <w:sz w:val="12"/>
                          <w:szCs w:val="12"/>
                          <w:lang w:val="de-CH"/>
                        </w:rPr>
                        <w:t xml:space="preserve"> / Placebo (N=65)</w:t>
                      </w:r>
                    </w:p>
                    <w:p w14:paraId="08EBEEED" w14:textId="77777777" w:rsidR="00F904B9" w:rsidRPr="00B45BE9" w:rsidRDefault="00B60735" w:rsidP="00211600">
                      <w:pPr>
                        <w:rPr>
                          <w:sz w:val="12"/>
                          <w:szCs w:val="12"/>
                          <w:lang w:val="de-CH"/>
                        </w:rPr>
                      </w:pPr>
                      <w:r w:rsidRPr="00B45BE9">
                        <w:rPr>
                          <w:sz w:val="12"/>
                          <w:szCs w:val="12"/>
                          <w:lang w:val="de-CH"/>
                        </w:rPr>
                        <w:t>Studie 2 / Omalizumab (N=62)</w:t>
                      </w:r>
                    </w:p>
                    <w:p w14:paraId="5E39A7A7" w14:textId="77777777" w:rsidR="00F904B9" w:rsidRPr="00B45BE9" w:rsidRDefault="00F904B9" w:rsidP="00211600">
                      <w:pPr>
                        <w:rPr>
                          <w:sz w:val="12"/>
                          <w:szCs w:val="12"/>
                          <w:lang w:val="de-CH"/>
                        </w:rPr>
                      </w:pPr>
                    </w:p>
                  </w:txbxContent>
                </v:textbox>
              </v:shape>
            </w:pict>
          </mc:Fallback>
        </mc:AlternateContent>
      </w:r>
      <w:r w:rsidRPr="00DC2BA7">
        <w:rPr>
          <w:noProof/>
          <w:sz w:val="22"/>
        </w:rPr>
        <mc:AlternateContent>
          <mc:Choice Requires="wps">
            <w:drawing>
              <wp:anchor distT="0" distB="0" distL="114300" distR="114300" simplePos="0" relativeHeight="251811840" behindDoc="0" locked="0" layoutInCell="1" allowOverlap="1" wp14:anchorId="31BE9FC2" wp14:editId="7903A7D2">
                <wp:simplePos x="0" y="0"/>
                <wp:positionH relativeFrom="column">
                  <wp:posOffset>3451225</wp:posOffset>
                </wp:positionH>
                <wp:positionV relativeFrom="paragraph">
                  <wp:posOffset>83820</wp:posOffset>
                </wp:positionV>
                <wp:extent cx="1189355" cy="401320"/>
                <wp:effectExtent l="0" t="0" r="0" b="0"/>
                <wp:wrapNone/>
                <wp:docPr id="655"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C84B774" w14:textId="77777777" w:rsidR="00F904B9" w:rsidRPr="00B45BE9" w:rsidRDefault="00B60735" w:rsidP="00211600">
                            <w:pPr>
                              <w:spacing w:line="240" w:lineRule="auto"/>
                              <w:rPr>
                                <w:sz w:val="12"/>
                                <w:szCs w:val="12"/>
                                <w:lang w:val="de-CH"/>
                              </w:rPr>
                            </w:pPr>
                            <w:r w:rsidRPr="00B45BE9">
                              <w:rPr>
                                <w:sz w:val="12"/>
                                <w:szCs w:val="12"/>
                                <w:lang w:val="de-CH"/>
                              </w:rPr>
                              <w:t>Studie 1 / Placebo (N=66)</w:t>
                            </w:r>
                          </w:p>
                          <w:p w14:paraId="7A7EB28E" w14:textId="77777777" w:rsidR="00F904B9" w:rsidRPr="00B45BE9" w:rsidRDefault="00B60735" w:rsidP="00211600">
                            <w:pPr>
                              <w:rPr>
                                <w:sz w:val="12"/>
                                <w:szCs w:val="12"/>
                                <w:lang w:val="de-CH"/>
                              </w:rPr>
                            </w:pPr>
                            <w:r w:rsidRPr="00B45BE9">
                              <w:rPr>
                                <w:sz w:val="12"/>
                                <w:szCs w:val="12"/>
                                <w:lang w:val="de-CH"/>
                              </w:rPr>
                              <w:t xml:space="preserve">Studie </w:t>
                            </w:r>
                            <w:r>
                              <w:rPr>
                                <w:sz w:val="12"/>
                                <w:szCs w:val="12"/>
                                <w:lang w:val="de-CH"/>
                              </w:rPr>
                              <w:t>1</w:t>
                            </w:r>
                            <w:r w:rsidRPr="00B45BE9">
                              <w:rPr>
                                <w:sz w:val="12"/>
                                <w:szCs w:val="12"/>
                                <w:lang w:val="de-CH"/>
                              </w:rPr>
                              <w:t xml:space="preserve"> / Omalizumab (N=72)</w:t>
                            </w:r>
                          </w:p>
                          <w:p w14:paraId="6994F47C" w14:textId="77777777" w:rsidR="00F904B9" w:rsidRPr="00B45BE9" w:rsidRDefault="00F904B9" w:rsidP="00211600">
                            <w:pPr>
                              <w:rPr>
                                <w:sz w:val="12"/>
                                <w:szCs w:val="12"/>
                                <w:lang w:val="de-CH"/>
                              </w:rPr>
                            </w:pP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1BE9FC2" id="_x0000_s1064" type="#_x0000_t202" style="position:absolute;margin-left:271.75pt;margin-top:6.6pt;width:93.65pt;height:31.6pt;z-index:2518118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dbd52gEAAI8DAAAOAAAAZHJzL2Uyb0RvYy54bWysU8lu2zAQvRfoPxC817K8tI5gOWgTpCiQ&#10;LkCaD6AoakElDjtDW3K/vkPKcdzmVvRCkBzqzVtG2+ux78TBILVgc5nO5lIYq6FsbZ3Lx+93bzZS&#10;kFe2VB1Yk8ujIXm9e/1qO7jMLKCBrjQoGMRSNrhcNt67LElIN6ZXNANnLBcrwF55PmKdlKgGRu+7&#10;ZDGfv00GwNIhaEPEt7dTUe4iflUZ7b9WFRkvulwyNx9XjGsR1mS3VVmNyjWtPtFQ/8CiV63lpmeo&#10;W+WV2GP7AqpvNQJB5Wca+gSqqtUmamA16fwvNQ+NciZqYXPInW2i/wervxwe3DcUfvwAIwcYRZC7&#10;B/2DhIWbRtnavEeEoTGq5MZpsCwZHGWnT4PVlFEAKYbPUHLIau8hAo0V9sEV1ikYnQM4nk03oxc6&#10;tEw3V8v1WgrNtdU8XS5iKonKnr52SP6jgV6ETS6RQ43o6nBPPrBR2dOT0MzCXdt1MdjO/nHBD8NN&#10;ZB8IT9T9WIyiLXO53ARtQU0B5ZH1IEzzwvPNmwbwlxQDz0ou6edeoZGi+2TZk6t0tQrDFQ+r9TtW&#10;IPCyUlxWlNUMlUsvxbS98dNA7h22dcOdnj3m1KO+04SGsbo8Ry3P/9HuNwAAAP//AwBQSwMEFAAG&#10;AAgAAAAhAMOyNLbdAAAACQEAAA8AAABkcnMvZG93bnJldi54bWxMj8FOwzAQRO9I/QdrK3GjNk3S&#10;QohTVSCuIApF4ubG2yRqvI5itwl/z3KC247maXam2EyuExccQutJw+1CgUCqvG2p1vDx/nxzByJE&#10;Q9Z0nlDDNwbYlLOrwuTWj/SGl12sBYdQyI2GJsY+lzJUDToTFr5HYu/oB2ciy6GWdjAjh7tOLpVa&#10;SWda4g+N6fGxweq0OzsN+5fj12eqXusnl/Wjn5Qkdy+1vp5P2wcQEaf4B8Nvfa4OJXc6+DPZIDoN&#10;WZpkjLKRLEEwsE4UbznwsUpBloX8v6D8AQAA//8DAFBLAQItABQABgAIAAAAIQC2gziS/gAAAOEB&#10;AAATAAAAAAAAAAAAAAAAAAAAAABbQ29udGVudF9UeXBlc10ueG1sUEsBAi0AFAAGAAgAAAAhADj9&#10;If/WAAAAlAEAAAsAAAAAAAAAAAAAAAAALwEAAF9yZWxzLy5yZWxzUEsBAi0AFAAGAAgAAAAhAHx1&#10;t3naAQAAjwMAAA4AAAAAAAAAAAAAAAAALgIAAGRycy9lMm9Eb2MueG1sUEsBAi0AFAAGAAgAAAAh&#10;AMOyNLbdAAAACQEAAA8AAAAAAAAAAAAAAAAANAQAAGRycy9kb3ducmV2LnhtbFBLBQYAAAAABAAE&#10;APMAAAA+BQAAAAA=&#10;" filled="f" stroked="f">
                <v:textbox>
                  <w:txbxContent>
                    <w:p w14:paraId="2C84B774" w14:textId="77777777" w:rsidR="00F904B9" w:rsidRPr="00B45BE9" w:rsidRDefault="00B60735" w:rsidP="00211600">
                      <w:pPr>
                        <w:spacing w:line="240" w:lineRule="auto"/>
                        <w:rPr>
                          <w:sz w:val="12"/>
                          <w:szCs w:val="12"/>
                          <w:lang w:val="de-CH"/>
                        </w:rPr>
                      </w:pPr>
                      <w:r w:rsidRPr="00B45BE9">
                        <w:rPr>
                          <w:sz w:val="12"/>
                          <w:szCs w:val="12"/>
                          <w:lang w:val="de-CH"/>
                        </w:rPr>
                        <w:t>Studie 1 / Placebo (N=66)</w:t>
                      </w:r>
                    </w:p>
                    <w:p w14:paraId="7A7EB28E" w14:textId="77777777" w:rsidR="00F904B9" w:rsidRPr="00B45BE9" w:rsidRDefault="00B60735" w:rsidP="00211600">
                      <w:pPr>
                        <w:rPr>
                          <w:sz w:val="12"/>
                          <w:szCs w:val="12"/>
                          <w:lang w:val="de-CH"/>
                        </w:rPr>
                      </w:pPr>
                      <w:r w:rsidRPr="00B45BE9">
                        <w:rPr>
                          <w:sz w:val="12"/>
                          <w:szCs w:val="12"/>
                          <w:lang w:val="de-CH"/>
                        </w:rPr>
                        <w:t xml:space="preserve">Studie </w:t>
                      </w:r>
                      <w:r>
                        <w:rPr>
                          <w:sz w:val="12"/>
                          <w:szCs w:val="12"/>
                          <w:lang w:val="de-CH"/>
                        </w:rPr>
                        <w:t>1</w:t>
                      </w:r>
                      <w:r w:rsidRPr="00B45BE9">
                        <w:rPr>
                          <w:sz w:val="12"/>
                          <w:szCs w:val="12"/>
                          <w:lang w:val="de-CH"/>
                        </w:rPr>
                        <w:t xml:space="preserve"> / Omalizumab (N=72)</w:t>
                      </w:r>
                    </w:p>
                    <w:p w14:paraId="6994F47C" w14:textId="77777777" w:rsidR="00F904B9" w:rsidRPr="00B45BE9" w:rsidRDefault="00F904B9" w:rsidP="00211600">
                      <w:pPr>
                        <w:rPr>
                          <w:sz w:val="12"/>
                          <w:szCs w:val="12"/>
                          <w:lang w:val="de-CH"/>
                        </w:rPr>
                      </w:pPr>
                    </w:p>
                  </w:txbxContent>
                </v:textbox>
              </v:shape>
            </w:pict>
          </mc:Fallback>
        </mc:AlternateContent>
      </w:r>
      <w:r w:rsidRPr="00DC2BA7">
        <w:rPr>
          <w:noProof/>
        </w:rPr>
        <mc:AlternateContent>
          <mc:Choice Requires="wps">
            <w:drawing>
              <wp:anchor distT="0" distB="0" distL="114300" distR="114300" simplePos="0" relativeHeight="251809792" behindDoc="0" locked="0" layoutInCell="1" allowOverlap="1" wp14:anchorId="1C4A1508" wp14:editId="6115A38E">
                <wp:simplePos x="0" y="0"/>
                <wp:positionH relativeFrom="column">
                  <wp:posOffset>626110</wp:posOffset>
                </wp:positionH>
                <wp:positionV relativeFrom="paragraph">
                  <wp:posOffset>83820</wp:posOffset>
                </wp:positionV>
                <wp:extent cx="1189355" cy="401320"/>
                <wp:effectExtent l="0" t="0" r="0" b="0"/>
                <wp:wrapNone/>
                <wp:docPr id="656"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97B75BC" w14:textId="77777777" w:rsidR="00F904B9" w:rsidRPr="00B45BE9" w:rsidRDefault="00B60735" w:rsidP="00211600">
                            <w:pPr>
                              <w:spacing w:line="240" w:lineRule="auto"/>
                              <w:rPr>
                                <w:sz w:val="12"/>
                                <w:szCs w:val="12"/>
                                <w:lang w:val="de-CH"/>
                              </w:rPr>
                            </w:pPr>
                            <w:r w:rsidRPr="00B45BE9">
                              <w:rPr>
                                <w:sz w:val="12"/>
                                <w:szCs w:val="12"/>
                                <w:lang w:val="de-CH"/>
                              </w:rPr>
                              <w:t>Studie 1 / Placebo (N=66)</w:t>
                            </w:r>
                          </w:p>
                          <w:p w14:paraId="40609419" w14:textId="77777777" w:rsidR="00F904B9" w:rsidRPr="00B45BE9" w:rsidRDefault="00B60735" w:rsidP="00211600">
                            <w:pPr>
                              <w:rPr>
                                <w:sz w:val="12"/>
                                <w:szCs w:val="12"/>
                                <w:lang w:val="de-CH"/>
                              </w:rPr>
                            </w:pPr>
                            <w:r w:rsidRPr="00B45BE9">
                              <w:rPr>
                                <w:sz w:val="12"/>
                                <w:szCs w:val="12"/>
                                <w:lang w:val="de-CH"/>
                              </w:rPr>
                              <w:t xml:space="preserve">Studie </w:t>
                            </w:r>
                            <w:r>
                              <w:rPr>
                                <w:sz w:val="12"/>
                                <w:szCs w:val="12"/>
                                <w:lang w:val="de-CH"/>
                              </w:rPr>
                              <w:t>1</w:t>
                            </w:r>
                            <w:r w:rsidRPr="00B45BE9">
                              <w:rPr>
                                <w:sz w:val="12"/>
                                <w:szCs w:val="12"/>
                                <w:lang w:val="de-CH"/>
                              </w:rPr>
                              <w:t xml:space="preserve"> / Omalizumab (N=72)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C4A1508" id="_x0000_s1065" type="#_x0000_t202" style="position:absolute;margin-left:49.3pt;margin-top:6.6pt;width:93.65pt;height:31.6pt;z-index:251809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qlHj2gEAAI8DAAAOAAAAZHJzL2Uyb0RvYy54bWysU8lu2zAQvRfoPxC817K8tLFgOWgTpCiQ&#10;LkCaDxhR1IJKHHZIW3K/vkPKcdzmVvRCkBzqzVtG2+ux78RBk2vR5DKdzaXQRmHZmjqXj9/v3lxJ&#10;4TyYEjo0OpdH7eT17vWr7WAzvcAGu1KTYBDjssHmsvHeZkniVKN7cDO02nCxQurB85HqpCQYGL3v&#10;ksV8/jYZkEpLqLRzfHs7FeUu4leVVv5rVTntRZdL5ubjSnEtwprstpDVBLZp1YkG/AOLHlrDTc9Q&#10;t+BB7Kl9AdW3itBh5WcK+wSrqlU6amA16fwvNQ8NWB21sDnOnm1y/w9WfTk82G8k/PgBRw4winD2&#10;HtUPJwzeNGBq/Z4Ih0ZDyY3TYFkyWJedPg1Wu8wFkGL4jCWHDHuPEWisqA+usE7B6BzA8Wy6Hr1Q&#10;oWV6tVmu11Iorq3m6XIRU0kge/rakvMfNfYibHJJHGpEh8O984ENZE9PQjODd23XxWA788cFPww3&#10;kX0gPFH3YzGKtszlchO0BTUFlkfWQzjNC883bxqkX1IMPCu5dD/3QFqK7pNhTzbpahWGKx5W63es&#10;QNBlpbisgFEMlUsvxbS98dNA7i21dcOdnj3m1KO+04SGsbo8Ry3P/9HuNwAAAP//AwBQSwMEFAAG&#10;AAgAAAAhAH4d/1LdAAAACAEAAA8AAABkcnMvZG93bnJldi54bWxMj8FOwzAQRO9I/IO1SNyoTWhD&#10;EuJUCMQV1EIrcXPjbRIRr6PYbcLfs5zgODujmbflena9OOMYOk8abhcKBFLtbUeNho/3l5sMRIiG&#10;rOk9oYZvDLCuLi9KU1g/0QbP29gILqFQGA1tjEMhZahbdCYs/IDE3tGPzkSWYyPtaCYud71MlEql&#10;Mx3xQmsGfGqx/tqenIbd6/Fzv1RvzbNbDZOflSSXS62vr+bHBxAR5/gXhl98RoeKmQ7+RDaIXkOe&#10;pZzk+10Cgv0kW+UgDhru0yXIqpT/H6h+AAAA//8DAFBLAQItABQABgAIAAAAIQC2gziS/gAAAOEB&#10;AAATAAAAAAAAAAAAAAAAAAAAAABbQ29udGVudF9UeXBlc10ueG1sUEsBAi0AFAAGAAgAAAAhADj9&#10;If/WAAAAlAEAAAsAAAAAAAAAAAAAAAAALwEAAF9yZWxzLy5yZWxzUEsBAi0AFAAGAAgAAAAhAEeq&#10;UePaAQAAjwMAAA4AAAAAAAAAAAAAAAAALgIAAGRycy9lMm9Eb2MueG1sUEsBAi0AFAAGAAgAAAAh&#10;AH4d/1LdAAAACAEAAA8AAAAAAAAAAAAAAAAANAQAAGRycy9kb3ducmV2LnhtbFBLBQYAAAAABAAE&#10;APMAAAA+BQAAAAA=&#10;" filled="f" stroked="f">
                <v:textbox>
                  <w:txbxContent>
                    <w:p w14:paraId="697B75BC" w14:textId="77777777" w:rsidR="00F904B9" w:rsidRPr="00B45BE9" w:rsidRDefault="00B60735" w:rsidP="00211600">
                      <w:pPr>
                        <w:spacing w:line="240" w:lineRule="auto"/>
                        <w:rPr>
                          <w:sz w:val="12"/>
                          <w:szCs w:val="12"/>
                          <w:lang w:val="de-CH"/>
                        </w:rPr>
                      </w:pPr>
                      <w:r w:rsidRPr="00B45BE9">
                        <w:rPr>
                          <w:sz w:val="12"/>
                          <w:szCs w:val="12"/>
                          <w:lang w:val="de-CH"/>
                        </w:rPr>
                        <w:t>Studie 1 / Placebo (N=66)</w:t>
                      </w:r>
                    </w:p>
                    <w:p w14:paraId="40609419" w14:textId="77777777" w:rsidR="00F904B9" w:rsidRPr="00B45BE9" w:rsidRDefault="00B60735" w:rsidP="00211600">
                      <w:pPr>
                        <w:rPr>
                          <w:sz w:val="12"/>
                          <w:szCs w:val="12"/>
                          <w:lang w:val="de-CH"/>
                        </w:rPr>
                      </w:pPr>
                      <w:r w:rsidRPr="00B45BE9">
                        <w:rPr>
                          <w:sz w:val="12"/>
                          <w:szCs w:val="12"/>
                          <w:lang w:val="de-CH"/>
                        </w:rPr>
                        <w:t xml:space="preserve">Studie </w:t>
                      </w:r>
                      <w:r>
                        <w:rPr>
                          <w:sz w:val="12"/>
                          <w:szCs w:val="12"/>
                          <w:lang w:val="de-CH"/>
                        </w:rPr>
                        <w:t>1</w:t>
                      </w:r>
                      <w:r w:rsidRPr="00B45BE9">
                        <w:rPr>
                          <w:sz w:val="12"/>
                          <w:szCs w:val="12"/>
                          <w:lang w:val="de-CH"/>
                        </w:rPr>
                        <w:t xml:space="preserve"> / Omalizumab (N=72)</w:t>
                      </w:r>
                    </w:p>
                  </w:txbxContent>
                </v:textbox>
              </v:shape>
            </w:pict>
          </mc:Fallback>
        </mc:AlternateContent>
      </w:r>
      <w:r w:rsidRPr="00DC2BA7">
        <w:rPr>
          <w:noProof/>
        </w:rPr>
        <w:drawing>
          <wp:inline distT="0" distB="0" distL="0" distR="0" wp14:anchorId="16305BA6" wp14:editId="5838B9B5">
            <wp:extent cx="5686425" cy="2790825"/>
            <wp:effectExtent l="0" t="0" r="0" b="0"/>
            <wp:docPr id="65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7" name="Picture 3"/>
                    <pic:cNvPicPr>
                      <a:picLocks noChangeAspect="1" noChangeArrowheads="1"/>
                    </pic:cNvPicPr>
                  </pic:nvPicPr>
                  <pic:blipFill>
                    <a:blip r:embed="rId10" cstate="print">
                      <a:extLst>
                        <a:ext uri="{28A0092B-C50C-407E-A947-70E740481C1C}">
                          <a14:useLocalDpi xmlns:a14="http://schemas.microsoft.com/office/drawing/2010/main" val="0"/>
                        </a:ext>
                      </a:extLst>
                    </a:blip>
                    <a:stretch>
                      <a:fillRect/>
                    </a:stretch>
                  </pic:blipFill>
                  <pic:spPr bwMode="auto">
                    <a:xfrm>
                      <a:off x="0" y="0"/>
                      <a:ext cx="5686425" cy="2790825"/>
                    </a:xfrm>
                    <a:prstGeom prst="rect">
                      <a:avLst/>
                    </a:prstGeom>
                    <a:noFill/>
                    <a:ln>
                      <a:noFill/>
                    </a:ln>
                  </pic:spPr>
                </pic:pic>
              </a:graphicData>
            </a:graphic>
          </wp:inline>
        </w:drawing>
      </w:r>
    </w:p>
    <w:p w14:paraId="67C48156" w14:textId="77777777" w:rsidR="00211600" w:rsidRPr="00DC2BA7" w:rsidRDefault="00211600" w:rsidP="00B057AB">
      <w:pPr>
        <w:widowControl w:val="0"/>
        <w:tabs>
          <w:tab w:val="clear" w:pos="567"/>
        </w:tabs>
        <w:spacing w:line="240" w:lineRule="auto"/>
      </w:pPr>
    </w:p>
    <w:p w14:paraId="78A2A5C4" w14:textId="3F18820C" w:rsidR="00211600" w:rsidRPr="00DC2BA7" w:rsidRDefault="00B60735" w:rsidP="00B057AB">
      <w:pPr>
        <w:widowControl w:val="0"/>
        <w:tabs>
          <w:tab w:val="clear" w:pos="567"/>
        </w:tabs>
        <w:spacing w:line="240" w:lineRule="auto"/>
        <w:rPr>
          <w:color w:val="222222"/>
          <w:lang w:val="sv-SE"/>
        </w:rPr>
      </w:pPr>
      <w:r w:rsidRPr="00DC2BA7">
        <w:rPr>
          <w:lang w:val="sv-SE"/>
        </w:rPr>
        <w:t>I en förutbestämd poolad analys av vidbehovsbehandling (</w:t>
      </w:r>
      <w:r w:rsidRPr="00DC2BA7">
        <w:rPr>
          <w:color w:val="222222"/>
          <w:lang w:val="sv-SE"/>
        </w:rPr>
        <w:t xml:space="preserve">systemiska kortikosteroider under </w:t>
      </w:r>
      <w:r w:rsidRPr="00DC2BA7">
        <w:rPr>
          <w:rFonts w:ascii="Symbol" w:eastAsia="Symbol" w:hAnsi="Symbol" w:cs="Symbol"/>
        </w:rPr>
        <w:sym w:font="Symbol" w:char="F0B3"/>
      </w:r>
      <w:r w:rsidRPr="00DC2BA7">
        <w:rPr>
          <w:lang w:val="sv-SE"/>
        </w:rPr>
        <w:t>3 </w:t>
      </w:r>
      <w:r w:rsidRPr="00DC2BA7">
        <w:rPr>
          <w:color w:val="222222"/>
          <w:lang w:val="sv-SE"/>
        </w:rPr>
        <w:t xml:space="preserve">dagar i följd eller nasal polypektomi) under den 24-veckor långa behandlingsperioden var andelen patienter som krävde </w:t>
      </w:r>
      <w:r w:rsidRPr="00DC2BA7">
        <w:rPr>
          <w:lang w:val="sv-SE"/>
        </w:rPr>
        <w:t>vidbehovsbehandling</w:t>
      </w:r>
      <w:r w:rsidRPr="00DC2BA7">
        <w:rPr>
          <w:color w:val="222222"/>
          <w:lang w:val="sv-SE"/>
        </w:rPr>
        <w:t xml:space="preserve"> lägre hos patienter behandlade med </w:t>
      </w:r>
      <w:r w:rsidR="00813DB6">
        <w:rPr>
          <w:rFonts w:eastAsia="PMingLiU"/>
          <w:bCs/>
          <w:color w:val="000000"/>
          <w:lang w:val="sv-SE" w:eastAsia="zh-TW"/>
        </w:rPr>
        <w:t>o</w:t>
      </w:r>
      <w:r w:rsidR="00813DB6">
        <w:rPr>
          <w:lang w:val="sv-SE"/>
        </w:rPr>
        <w:t>malizumab</w:t>
      </w:r>
      <w:r w:rsidRPr="00DC2BA7">
        <w:rPr>
          <w:color w:val="222222"/>
          <w:lang w:val="sv-SE"/>
        </w:rPr>
        <w:t xml:space="preserve"> jämfört med placebo (2,3% respektive 6,2%). Oddsförhållandet för att ha tagit </w:t>
      </w:r>
      <w:r w:rsidRPr="00DC2BA7">
        <w:rPr>
          <w:lang w:val="sv-SE"/>
        </w:rPr>
        <w:t>vidbehovsbehandling</w:t>
      </w:r>
      <w:r w:rsidRPr="00DC2BA7">
        <w:rPr>
          <w:color w:val="222222"/>
          <w:lang w:val="sv-SE"/>
        </w:rPr>
        <w:t xml:space="preserve"> i </w:t>
      </w:r>
      <w:r w:rsidR="00813DB6">
        <w:rPr>
          <w:rFonts w:eastAsia="PMingLiU"/>
          <w:bCs/>
          <w:color w:val="000000"/>
          <w:lang w:val="sv-SE" w:eastAsia="zh-TW"/>
        </w:rPr>
        <w:t>o</w:t>
      </w:r>
      <w:r w:rsidR="00813DB6">
        <w:rPr>
          <w:lang w:val="sv-SE"/>
        </w:rPr>
        <w:t>malizumab</w:t>
      </w:r>
      <w:r w:rsidRPr="00DC2BA7">
        <w:rPr>
          <w:color w:val="222222"/>
          <w:lang w:val="sv-SE"/>
        </w:rPr>
        <w:t>-armen jämfört med placebo var 0,38 (95% CI: 0,10, 1,49). Det fanns inga rapporter om sinonasala operationer i någon av studierna.</w:t>
      </w:r>
    </w:p>
    <w:p w14:paraId="12BE5521" w14:textId="77777777" w:rsidR="007B1922" w:rsidRPr="00DC2BA7" w:rsidRDefault="007B1922" w:rsidP="00B057AB">
      <w:pPr>
        <w:keepNext/>
        <w:keepLines/>
        <w:spacing w:line="240" w:lineRule="auto"/>
        <w:rPr>
          <w:lang w:val="sv-SE"/>
        </w:rPr>
      </w:pPr>
    </w:p>
    <w:p w14:paraId="2AD48F75" w14:textId="2A41EC0A" w:rsidR="00114566" w:rsidRPr="00DC2BA7" w:rsidRDefault="00B60735" w:rsidP="00B057AB">
      <w:pPr>
        <w:keepNext/>
        <w:keepLines/>
        <w:spacing w:line="240" w:lineRule="auto"/>
        <w:rPr>
          <w:i/>
          <w:iCs/>
          <w:lang w:val="sv-SE"/>
        </w:rPr>
      </w:pPr>
      <w:r w:rsidRPr="00DC2BA7">
        <w:rPr>
          <w:color w:val="222222"/>
          <w:lang w:val="sv-SE"/>
        </w:rPr>
        <w:t xml:space="preserve">Den långsiktiga effekten och säkerheten av </w:t>
      </w:r>
      <w:r w:rsidR="00813DB6">
        <w:rPr>
          <w:rFonts w:eastAsia="PMingLiU"/>
          <w:bCs/>
          <w:color w:val="000000"/>
          <w:lang w:val="sv-SE" w:eastAsia="zh-TW"/>
        </w:rPr>
        <w:t>o</w:t>
      </w:r>
      <w:r w:rsidR="00813DB6">
        <w:rPr>
          <w:lang w:val="sv-SE"/>
        </w:rPr>
        <w:t>malizumab</w:t>
      </w:r>
      <w:r w:rsidRPr="00DC2BA7">
        <w:rPr>
          <w:color w:val="222222"/>
          <w:lang w:val="sv-SE"/>
        </w:rPr>
        <w:t xml:space="preserve"> </w:t>
      </w:r>
      <w:r w:rsidRPr="00DC2BA7">
        <w:rPr>
          <w:lang w:val="sv-SE"/>
        </w:rPr>
        <w:t>utvärderades i en öppen förlängningsstudie</w:t>
      </w:r>
      <w:r w:rsidR="007B1922" w:rsidRPr="00DC2BA7">
        <w:rPr>
          <w:color w:val="222222"/>
          <w:lang w:val="sv-SE"/>
        </w:rPr>
        <w:t xml:space="preserve"> </w:t>
      </w:r>
      <w:r w:rsidRPr="00DC2BA7">
        <w:rPr>
          <w:color w:val="222222"/>
          <w:lang w:val="sv-SE"/>
        </w:rPr>
        <w:t>hos</w:t>
      </w:r>
      <w:r w:rsidR="006A5DC2" w:rsidRPr="00DC2BA7">
        <w:rPr>
          <w:color w:val="222222"/>
          <w:lang w:val="sv-SE"/>
        </w:rPr>
        <w:t xml:space="preserve"> </w:t>
      </w:r>
      <w:r w:rsidRPr="00DC2BA7">
        <w:rPr>
          <w:color w:val="222222"/>
          <w:lang w:val="sv-SE"/>
        </w:rPr>
        <w:t xml:space="preserve">patienter </w:t>
      </w:r>
      <w:r w:rsidRPr="00DC2BA7">
        <w:rPr>
          <w:lang w:val="sv-SE"/>
        </w:rPr>
        <w:t>med kronisk rinosinuit med näspolyper som hade deltagit i studierna 1 och 2 vid näspolyper</w:t>
      </w:r>
      <w:r w:rsidR="007B1922" w:rsidRPr="00DC2BA7">
        <w:rPr>
          <w:lang w:val="sv-SE"/>
        </w:rPr>
        <w:t xml:space="preserve">. </w:t>
      </w:r>
      <w:r w:rsidRPr="00DC2BA7">
        <w:rPr>
          <w:lang w:val="sv-SE"/>
        </w:rPr>
        <w:t>Effektdata från denna studie tyder på att klinisk betydelsefull effekt som erhållits vid vecka 24 kvarstod till och med vecka 52. Säkerhetsdata överrensstämnde över lag med den kända säkerhetsprofilen för omalizumab.</w:t>
      </w:r>
    </w:p>
    <w:p w14:paraId="37904562" w14:textId="77777777" w:rsidR="00BC07F9" w:rsidRPr="00DC2BA7" w:rsidRDefault="00BC07F9" w:rsidP="00B057AB">
      <w:pPr>
        <w:widowControl w:val="0"/>
        <w:tabs>
          <w:tab w:val="clear" w:pos="567"/>
        </w:tabs>
        <w:spacing w:line="240" w:lineRule="auto"/>
        <w:rPr>
          <w:u w:val="single"/>
          <w:lang w:val="sv-SE"/>
        </w:rPr>
      </w:pPr>
    </w:p>
    <w:p w14:paraId="34C29E30" w14:textId="77777777" w:rsidR="00BC07F9" w:rsidRPr="00DC2BA7" w:rsidRDefault="00B60735" w:rsidP="00B057AB">
      <w:pPr>
        <w:keepNext/>
        <w:widowControl w:val="0"/>
        <w:tabs>
          <w:tab w:val="clear" w:pos="567"/>
        </w:tabs>
        <w:spacing w:line="240" w:lineRule="auto"/>
        <w:ind w:left="567" w:hanging="567"/>
        <w:rPr>
          <w:lang w:val="sv-SE"/>
        </w:rPr>
      </w:pPr>
      <w:r w:rsidRPr="00DC2BA7">
        <w:rPr>
          <w:b/>
          <w:bCs/>
          <w:lang w:val="sv-SE"/>
        </w:rPr>
        <w:t>5.2</w:t>
      </w:r>
      <w:r w:rsidRPr="00DC2BA7">
        <w:rPr>
          <w:b/>
          <w:bCs/>
          <w:lang w:val="sv-SE"/>
        </w:rPr>
        <w:tab/>
        <w:t>Farmakokinetiska egenskaper</w:t>
      </w:r>
    </w:p>
    <w:p w14:paraId="293B6C42" w14:textId="77777777" w:rsidR="00BC07F9" w:rsidRPr="00DC2BA7" w:rsidRDefault="00BC07F9" w:rsidP="00B057AB">
      <w:pPr>
        <w:pStyle w:val="Char2"/>
        <w:keepNext/>
        <w:spacing w:before="0"/>
        <w:jc w:val="left"/>
        <w:rPr>
          <w:sz w:val="22"/>
          <w:szCs w:val="22"/>
          <w:lang w:val="sv-SE"/>
        </w:rPr>
      </w:pPr>
    </w:p>
    <w:p w14:paraId="67B4EB21" w14:textId="77777777" w:rsidR="00B04526" w:rsidRPr="00DC2BA7" w:rsidRDefault="00B60735" w:rsidP="00B057AB">
      <w:pPr>
        <w:widowControl w:val="0"/>
        <w:tabs>
          <w:tab w:val="clear" w:pos="567"/>
        </w:tabs>
        <w:spacing w:line="240" w:lineRule="auto"/>
        <w:rPr>
          <w:color w:val="000000"/>
          <w:lang w:val="sv-SE"/>
        </w:rPr>
      </w:pPr>
      <w:r w:rsidRPr="00DC2BA7">
        <w:rPr>
          <w:lang w:val="sv-SE"/>
        </w:rPr>
        <w:t>Farmakokinetiken av omalizumab har studerats hos vuxna och ungdomar med allergisk astma samt hos vuxna patienter med kronisk rinosinuit med näspolyper</w:t>
      </w:r>
      <w:r w:rsidRPr="00DC2BA7">
        <w:rPr>
          <w:i/>
          <w:lang w:val="sv-SE"/>
        </w:rPr>
        <w:t>.</w:t>
      </w:r>
      <w:r w:rsidRPr="00DC2BA7">
        <w:rPr>
          <w:lang w:val="sv-SE"/>
        </w:rPr>
        <w:t xml:space="preserve"> De generella farmakokinetiska egenskaperna av omalizumab är liknande i dessa patientpopulationer.</w:t>
      </w:r>
    </w:p>
    <w:p w14:paraId="22AD31F3" w14:textId="77777777" w:rsidR="00BC07F9" w:rsidRPr="00DC2BA7" w:rsidRDefault="00BC07F9" w:rsidP="00B057AB">
      <w:pPr>
        <w:pStyle w:val="Char2"/>
        <w:widowControl w:val="0"/>
        <w:spacing w:before="0"/>
        <w:jc w:val="left"/>
        <w:rPr>
          <w:sz w:val="22"/>
          <w:szCs w:val="22"/>
          <w:lang w:val="sv-SE"/>
        </w:rPr>
      </w:pPr>
    </w:p>
    <w:p w14:paraId="6961EC66" w14:textId="77777777" w:rsidR="00BC07F9" w:rsidRPr="00DC2BA7" w:rsidRDefault="00B60735" w:rsidP="00B057AB">
      <w:pPr>
        <w:keepNext/>
        <w:keepLines/>
        <w:spacing w:line="240" w:lineRule="auto"/>
        <w:rPr>
          <w:b/>
          <w:bCs/>
          <w:u w:val="single"/>
          <w:lang w:val="sv-SE"/>
        </w:rPr>
      </w:pPr>
      <w:r w:rsidRPr="00DC2BA7">
        <w:rPr>
          <w:u w:val="single"/>
          <w:lang w:val="sv-SE"/>
        </w:rPr>
        <w:t>Absorption</w:t>
      </w:r>
    </w:p>
    <w:p w14:paraId="6CB6FCF0" w14:textId="77777777" w:rsidR="00893BC4" w:rsidRPr="00DC2BA7" w:rsidRDefault="00893BC4" w:rsidP="00B057AB">
      <w:pPr>
        <w:keepNext/>
        <w:spacing w:line="240" w:lineRule="auto"/>
        <w:rPr>
          <w:lang w:val="sv-SE"/>
        </w:rPr>
      </w:pPr>
    </w:p>
    <w:p w14:paraId="43127501" w14:textId="77777777" w:rsidR="00BC07F9" w:rsidRPr="00DC2BA7" w:rsidRDefault="00B60735" w:rsidP="00B057AB">
      <w:pPr>
        <w:pStyle w:val="Char2"/>
        <w:spacing w:before="0"/>
        <w:jc w:val="left"/>
        <w:rPr>
          <w:sz w:val="22"/>
          <w:szCs w:val="22"/>
          <w:lang w:val="sv-SE"/>
        </w:rPr>
      </w:pPr>
      <w:r w:rsidRPr="00DC2BA7">
        <w:rPr>
          <w:sz w:val="22"/>
          <w:szCs w:val="22"/>
          <w:lang w:val="sv-SE"/>
        </w:rPr>
        <w:t>Efter subkutan administrering absorberas omalizumab med en genomsnittlig absolut biotillgänglighet på 62 %. Efter en subkutan dos hos vuxna och ungdomar med astma absorberades omalizumab långsamt och maximala serumkoncentrationer uppnåddes efter i genomsnitt 7</w:t>
      </w:r>
      <w:r w:rsidRPr="00DC2BA7">
        <w:rPr>
          <w:sz w:val="22"/>
          <w:szCs w:val="22"/>
          <w:lang w:val="sv-SE"/>
        </w:rPr>
        <w:noBreakHyphen/>
        <w:t>8 dagar. Farmakokinetiken hos omalizumab är linjär vid doser större än 0,5 mg/kg. Efter multipla doser av omalizumab var AUC från dag 0 till dag 14 vid steady state upp till 6 gånger högre än efter den första dosen.</w:t>
      </w:r>
    </w:p>
    <w:p w14:paraId="361F7DE8" w14:textId="77777777" w:rsidR="00BC07F9" w:rsidRPr="00DC2BA7" w:rsidRDefault="00BC07F9" w:rsidP="00B057AB">
      <w:pPr>
        <w:pStyle w:val="Char2"/>
        <w:spacing w:before="0"/>
        <w:jc w:val="left"/>
        <w:rPr>
          <w:sz w:val="22"/>
          <w:szCs w:val="22"/>
          <w:lang w:val="sv-SE"/>
        </w:rPr>
      </w:pPr>
    </w:p>
    <w:p w14:paraId="712DFF40" w14:textId="77777777" w:rsidR="00BC07F9" w:rsidRPr="00DC2BA7" w:rsidRDefault="00B60735" w:rsidP="00B057AB">
      <w:pPr>
        <w:pStyle w:val="Char2"/>
        <w:spacing w:before="0"/>
        <w:jc w:val="left"/>
        <w:rPr>
          <w:sz w:val="22"/>
          <w:szCs w:val="22"/>
          <w:lang w:val="sv-SE"/>
        </w:rPr>
      </w:pPr>
      <w:r w:rsidRPr="00DC2BA7">
        <w:rPr>
          <w:sz w:val="22"/>
          <w:szCs w:val="22"/>
          <w:lang w:val="sv-SE"/>
        </w:rPr>
        <w:t>Administrering av Xolair, tillverkad som frystorkad produkt eller lösning, gav liknande serumkoncentration-tidsprofil av omalizumab.</w:t>
      </w:r>
    </w:p>
    <w:p w14:paraId="0CA62F84" w14:textId="77777777" w:rsidR="00BC07F9" w:rsidRPr="00DC2BA7" w:rsidRDefault="00BC07F9" w:rsidP="00B057AB">
      <w:pPr>
        <w:pStyle w:val="Char2"/>
        <w:spacing w:before="0"/>
        <w:jc w:val="left"/>
        <w:rPr>
          <w:sz w:val="22"/>
          <w:szCs w:val="22"/>
          <w:lang w:val="sv-SE"/>
        </w:rPr>
      </w:pPr>
    </w:p>
    <w:p w14:paraId="5E7998C4" w14:textId="77777777" w:rsidR="00BC07F9" w:rsidRPr="00DC2BA7" w:rsidRDefault="00B60735" w:rsidP="00B057AB">
      <w:pPr>
        <w:keepNext/>
        <w:keepLines/>
        <w:spacing w:line="240" w:lineRule="auto"/>
        <w:rPr>
          <w:b/>
          <w:bCs/>
          <w:u w:val="single"/>
          <w:lang w:val="sv-SE"/>
        </w:rPr>
      </w:pPr>
      <w:r w:rsidRPr="00DC2BA7">
        <w:rPr>
          <w:u w:val="single"/>
          <w:lang w:val="sv-SE"/>
        </w:rPr>
        <w:t>Distribution</w:t>
      </w:r>
    </w:p>
    <w:p w14:paraId="79E691C8" w14:textId="77777777" w:rsidR="00893BC4" w:rsidRPr="00DC2BA7" w:rsidRDefault="00893BC4" w:rsidP="00B057AB">
      <w:pPr>
        <w:keepNext/>
        <w:spacing w:line="240" w:lineRule="auto"/>
        <w:rPr>
          <w:lang w:val="sv-SE"/>
        </w:rPr>
      </w:pPr>
    </w:p>
    <w:p w14:paraId="1D73AC28" w14:textId="77777777" w:rsidR="00BC07F9" w:rsidRPr="00DC2BA7" w:rsidRDefault="00B60735" w:rsidP="00B057AB">
      <w:pPr>
        <w:pStyle w:val="Char2"/>
        <w:widowControl w:val="0"/>
        <w:spacing w:before="0"/>
        <w:jc w:val="left"/>
        <w:rPr>
          <w:sz w:val="22"/>
          <w:szCs w:val="22"/>
          <w:lang w:val="sv-SE"/>
        </w:rPr>
      </w:pPr>
      <w:r w:rsidRPr="00DC2BA7">
        <w:rPr>
          <w:i/>
          <w:iCs/>
          <w:sz w:val="22"/>
          <w:szCs w:val="22"/>
          <w:lang w:val="sv-SE"/>
        </w:rPr>
        <w:t>In vitro</w:t>
      </w:r>
      <w:r w:rsidRPr="00DC2BA7">
        <w:rPr>
          <w:sz w:val="22"/>
          <w:szCs w:val="22"/>
          <w:lang w:val="sv-SE"/>
        </w:rPr>
        <w:t xml:space="preserve"> bildar omalizumab komplex av begränsad storlek med IgE. Utfallande komplex och komplex med molekylvikt högre än en miljon Dalton har inte iakttagits </w:t>
      </w:r>
      <w:r w:rsidRPr="00DC2BA7">
        <w:rPr>
          <w:i/>
          <w:iCs/>
          <w:sz w:val="22"/>
          <w:szCs w:val="22"/>
          <w:lang w:val="sv-SE"/>
        </w:rPr>
        <w:t>in vitro</w:t>
      </w:r>
      <w:r w:rsidRPr="00DC2BA7">
        <w:rPr>
          <w:sz w:val="22"/>
          <w:szCs w:val="22"/>
          <w:lang w:val="sv-SE"/>
        </w:rPr>
        <w:t xml:space="preserve"> eller </w:t>
      </w:r>
      <w:r w:rsidRPr="00DC2BA7">
        <w:rPr>
          <w:i/>
          <w:iCs/>
          <w:sz w:val="22"/>
          <w:szCs w:val="22"/>
          <w:lang w:val="sv-SE"/>
        </w:rPr>
        <w:t>in vivo</w:t>
      </w:r>
      <w:r w:rsidRPr="00DC2BA7">
        <w:rPr>
          <w:sz w:val="22"/>
          <w:szCs w:val="22"/>
          <w:lang w:val="sv-SE"/>
        </w:rPr>
        <w:t xml:space="preserve">. Skenbar </w:t>
      </w:r>
      <w:r w:rsidRPr="00DC2BA7">
        <w:rPr>
          <w:sz w:val="22"/>
          <w:szCs w:val="22"/>
          <w:lang w:val="sv-SE"/>
        </w:rPr>
        <w:lastRenderedPageBreak/>
        <w:t>distributionsvolym hos patienter efter subkutan administrering var 78 ± 32 ml/kg kroppsvikt.</w:t>
      </w:r>
    </w:p>
    <w:p w14:paraId="79A02FCD" w14:textId="77777777" w:rsidR="00BC07F9" w:rsidRPr="00DC2BA7" w:rsidRDefault="00BC07F9" w:rsidP="00B057AB">
      <w:pPr>
        <w:pStyle w:val="Char2"/>
        <w:widowControl w:val="0"/>
        <w:spacing w:before="0"/>
        <w:jc w:val="left"/>
        <w:rPr>
          <w:sz w:val="22"/>
          <w:szCs w:val="22"/>
          <w:lang w:val="sv-SE"/>
        </w:rPr>
      </w:pPr>
    </w:p>
    <w:p w14:paraId="1156D14C" w14:textId="77777777" w:rsidR="00BC07F9" w:rsidRPr="00DC2BA7" w:rsidRDefault="00B60735" w:rsidP="00B057AB">
      <w:pPr>
        <w:keepNext/>
        <w:keepLines/>
        <w:spacing w:line="240" w:lineRule="auto"/>
        <w:rPr>
          <w:b/>
          <w:bCs/>
          <w:u w:val="single"/>
          <w:lang w:val="sv-SE"/>
        </w:rPr>
      </w:pPr>
      <w:r w:rsidRPr="00DC2BA7">
        <w:rPr>
          <w:u w:val="single"/>
          <w:lang w:val="sv-SE"/>
        </w:rPr>
        <w:t>Eliminering</w:t>
      </w:r>
    </w:p>
    <w:p w14:paraId="4AA813F8" w14:textId="77777777" w:rsidR="00893BC4" w:rsidRPr="00DC2BA7" w:rsidRDefault="00893BC4" w:rsidP="00B057AB">
      <w:pPr>
        <w:keepNext/>
        <w:spacing w:line="240" w:lineRule="auto"/>
        <w:rPr>
          <w:lang w:val="sv-SE"/>
        </w:rPr>
      </w:pPr>
    </w:p>
    <w:p w14:paraId="2D12F640" w14:textId="77777777" w:rsidR="00BC07F9" w:rsidRPr="00DC2BA7" w:rsidRDefault="00B60735" w:rsidP="00B057AB">
      <w:pPr>
        <w:pStyle w:val="Char2"/>
        <w:spacing w:before="0"/>
        <w:jc w:val="left"/>
        <w:rPr>
          <w:sz w:val="22"/>
          <w:szCs w:val="22"/>
          <w:lang w:val="sv-SE"/>
        </w:rPr>
      </w:pPr>
      <w:r w:rsidRPr="00DC2BA7">
        <w:rPr>
          <w:sz w:val="22"/>
          <w:szCs w:val="22"/>
          <w:lang w:val="sv-SE"/>
        </w:rPr>
        <w:t>Omalizumabs clearance innefattar IgG-clearance-processer samt clearance via specifik bindning och komplexbildning med dess målligand, IgE. Eliminationen av IgG i levern innefattar nedbrytning i retikuloendotelsystemet och endotelcellerna. Intakt IgG utsöndras också i galla.</w:t>
      </w:r>
      <w:r w:rsidRPr="00DC2BA7">
        <w:rPr>
          <w:color w:val="000000"/>
          <w:sz w:val="22"/>
          <w:szCs w:val="22"/>
          <w:lang w:val="sv-SE"/>
        </w:rPr>
        <w:t xml:space="preserve"> </w:t>
      </w:r>
      <w:r w:rsidRPr="00DC2BA7">
        <w:rPr>
          <w:sz w:val="22"/>
          <w:szCs w:val="22"/>
          <w:lang w:val="sv-SE"/>
        </w:rPr>
        <w:t>Hos astmapatienter var eliminationshalveringstiden för omalizumab i serum i genomsnitt 26</w:t>
      </w:r>
      <w:r w:rsidRPr="00DC2BA7">
        <w:rPr>
          <w:color w:val="000000"/>
          <w:sz w:val="22"/>
          <w:szCs w:val="22"/>
          <w:lang w:val="sv-SE"/>
        </w:rPr>
        <w:t xml:space="preserve"> dagar, med skenbart clearance av i genomsnitt </w:t>
      </w:r>
      <w:r w:rsidRPr="00DC2BA7">
        <w:rPr>
          <w:sz w:val="22"/>
          <w:szCs w:val="22"/>
          <w:lang w:val="sv-SE"/>
        </w:rPr>
        <w:t>2,4 </w:t>
      </w:r>
      <w:r w:rsidRPr="00DC2BA7">
        <w:rPr>
          <w:rFonts w:ascii="Symbol" w:hAnsi="Symbol"/>
          <w:sz w:val="22"/>
          <w:szCs w:val="22"/>
          <w:lang w:val="sv-SE"/>
        </w:rPr>
        <w:sym w:font="Symbol" w:char="F0B1"/>
      </w:r>
      <w:r w:rsidRPr="00DC2BA7">
        <w:rPr>
          <w:sz w:val="22"/>
          <w:szCs w:val="22"/>
          <w:lang w:val="sv-SE"/>
        </w:rPr>
        <w:t> 1,1 ml/kg/dag. Fördubblad kroppsvikt gav ungefär en fördubbling av clearance.</w:t>
      </w:r>
    </w:p>
    <w:p w14:paraId="4B7DB0F8" w14:textId="77777777" w:rsidR="00BC07F9" w:rsidRPr="00DC2BA7" w:rsidRDefault="00BC07F9" w:rsidP="00B057AB">
      <w:pPr>
        <w:pStyle w:val="Char2"/>
        <w:spacing w:before="0"/>
        <w:jc w:val="left"/>
        <w:rPr>
          <w:sz w:val="22"/>
          <w:szCs w:val="22"/>
          <w:lang w:val="sv-SE"/>
        </w:rPr>
      </w:pPr>
    </w:p>
    <w:p w14:paraId="2FFAEB05" w14:textId="77777777" w:rsidR="00893BC4" w:rsidRPr="00DC2BA7" w:rsidRDefault="00B60735" w:rsidP="00610F76">
      <w:pPr>
        <w:keepNext/>
        <w:keepLines/>
        <w:spacing w:line="240" w:lineRule="auto"/>
        <w:rPr>
          <w:b/>
          <w:bCs/>
          <w:u w:val="single"/>
          <w:lang w:val="sv-SE"/>
        </w:rPr>
      </w:pPr>
      <w:r w:rsidRPr="00DC2BA7">
        <w:rPr>
          <w:u w:val="single"/>
          <w:lang w:val="sv-SE"/>
        </w:rPr>
        <w:t>Egenskaper hos patientpopulationer</w:t>
      </w:r>
    </w:p>
    <w:p w14:paraId="4816D8E3" w14:textId="77777777" w:rsidR="00FE695B" w:rsidRPr="00610F76" w:rsidRDefault="00FE695B" w:rsidP="00610F76">
      <w:pPr>
        <w:keepNext/>
        <w:keepLines/>
        <w:spacing w:line="240" w:lineRule="auto"/>
        <w:rPr>
          <w:color w:val="000000"/>
          <w:lang w:val="sv-SE"/>
        </w:rPr>
      </w:pPr>
    </w:p>
    <w:p w14:paraId="2F8B4D8A" w14:textId="77777777" w:rsidR="00BC07F9" w:rsidRPr="00610F76" w:rsidRDefault="00B60735" w:rsidP="00610F76">
      <w:pPr>
        <w:keepNext/>
        <w:keepLines/>
        <w:spacing w:line="240" w:lineRule="auto"/>
        <w:rPr>
          <w:i/>
          <w:iCs/>
          <w:u w:val="single"/>
          <w:lang w:val="sv-SE"/>
        </w:rPr>
      </w:pPr>
      <w:r w:rsidRPr="00610F76">
        <w:rPr>
          <w:i/>
          <w:iCs/>
          <w:u w:val="single"/>
          <w:lang w:val="sv-SE"/>
        </w:rPr>
        <w:t>Ålder, Ras/Etnisk tillhörighet, Kön, BMI (body mass index)</w:t>
      </w:r>
    </w:p>
    <w:p w14:paraId="0E2A6F24" w14:textId="3E0901C4" w:rsidR="00BC07F9" w:rsidRPr="00610F76" w:rsidRDefault="00B60735" w:rsidP="00B057AB">
      <w:pPr>
        <w:pStyle w:val="Char2"/>
        <w:widowControl w:val="0"/>
        <w:spacing w:before="0"/>
        <w:jc w:val="left"/>
        <w:rPr>
          <w:sz w:val="22"/>
          <w:szCs w:val="22"/>
          <w:lang w:val="sv-SE"/>
        </w:rPr>
      </w:pPr>
      <w:r w:rsidRPr="00610F76">
        <w:rPr>
          <w:sz w:val="22"/>
          <w:szCs w:val="22"/>
          <w:lang w:val="sv-SE"/>
        </w:rPr>
        <w:t xml:space="preserve">Effekterna av demografiska faktorer på </w:t>
      </w:r>
      <w:r w:rsidR="00813DB6" w:rsidRPr="00610F76">
        <w:rPr>
          <w:rFonts w:eastAsia="PMingLiU"/>
          <w:bCs/>
          <w:color w:val="000000"/>
          <w:sz w:val="22"/>
          <w:szCs w:val="22"/>
          <w:lang w:val="sv-SE" w:eastAsia="zh-TW"/>
        </w:rPr>
        <w:t>o</w:t>
      </w:r>
      <w:r w:rsidR="00813DB6" w:rsidRPr="00610F76">
        <w:rPr>
          <w:sz w:val="22"/>
          <w:szCs w:val="22"/>
          <w:lang w:val="sv-SE"/>
        </w:rPr>
        <w:t>malizumabs</w:t>
      </w:r>
      <w:r w:rsidRPr="00610F76">
        <w:rPr>
          <w:sz w:val="22"/>
          <w:szCs w:val="22"/>
          <w:lang w:val="sv-SE"/>
        </w:rPr>
        <w:t xml:space="preserve"> farmakokinetik utvärderades i populationsfarmakokinetisk analys. Analyserna av dessa begränsade data tyder på att dosjustering inte är nödvändig på grund av ålder (6</w:t>
      </w:r>
      <w:r w:rsidRPr="00610F76">
        <w:rPr>
          <w:sz w:val="22"/>
          <w:szCs w:val="22"/>
          <w:lang w:val="sv-SE"/>
        </w:rPr>
        <w:noBreakHyphen/>
        <w:t>76 år</w:t>
      </w:r>
      <w:r w:rsidR="00B04526" w:rsidRPr="00610F76">
        <w:rPr>
          <w:sz w:val="22"/>
          <w:szCs w:val="22"/>
          <w:lang w:val="sv-SE"/>
        </w:rPr>
        <w:t xml:space="preserve"> för patienter med allergisk astma, 18</w:t>
      </w:r>
      <w:r w:rsidR="00B04526" w:rsidRPr="00610F76">
        <w:rPr>
          <w:sz w:val="22"/>
          <w:szCs w:val="22"/>
          <w:lang w:val="sv-SE"/>
        </w:rPr>
        <w:noBreakHyphen/>
        <w:t>75 år för patienter med kronisk rinosinuit med näspolyper)</w:t>
      </w:r>
      <w:r w:rsidRPr="00610F76">
        <w:rPr>
          <w:sz w:val="22"/>
          <w:szCs w:val="22"/>
          <w:lang w:val="sv-SE"/>
        </w:rPr>
        <w:t>, ras/etnisk tillhörighet, kön eller BMI (se avsnitt</w:t>
      </w:r>
      <w:r w:rsidR="006E2067" w:rsidRPr="00610F76">
        <w:rPr>
          <w:sz w:val="22"/>
          <w:szCs w:val="22"/>
          <w:lang w:val="sv-SE"/>
        </w:rPr>
        <w:t> </w:t>
      </w:r>
      <w:r w:rsidRPr="00610F76">
        <w:rPr>
          <w:sz w:val="22"/>
          <w:szCs w:val="22"/>
          <w:lang w:val="sv-SE"/>
        </w:rPr>
        <w:t>4.2).</w:t>
      </w:r>
    </w:p>
    <w:p w14:paraId="0CF680E9" w14:textId="77777777" w:rsidR="00BC07F9" w:rsidRPr="00610F76" w:rsidRDefault="00BC07F9" w:rsidP="00B057AB">
      <w:pPr>
        <w:pStyle w:val="Char2"/>
        <w:widowControl w:val="0"/>
        <w:spacing w:before="0"/>
        <w:jc w:val="left"/>
        <w:rPr>
          <w:sz w:val="22"/>
          <w:szCs w:val="22"/>
          <w:lang w:val="sv-SE"/>
        </w:rPr>
      </w:pPr>
    </w:p>
    <w:p w14:paraId="67BC3366" w14:textId="77777777" w:rsidR="00BC07F9" w:rsidRPr="00610F76" w:rsidRDefault="00B60735" w:rsidP="00B057AB">
      <w:pPr>
        <w:keepNext/>
        <w:widowControl w:val="0"/>
        <w:spacing w:line="240" w:lineRule="auto"/>
        <w:rPr>
          <w:i/>
          <w:iCs/>
          <w:u w:val="single"/>
          <w:lang w:val="sv-SE"/>
        </w:rPr>
      </w:pPr>
      <w:r w:rsidRPr="00610F76">
        <w:rPr>
          <w:i/>
          <w:iCs/>
          <w:u w:val="single"/>
          <w:lang w:val="sv-SE"/>
        </w:rPr>
        <w:t>Nedsatt njur- och leverfunktion</w:t>
      </w:r>
    </w:p>
    <w:p w14:paraId="3A0CB835" w14:textId="77777777" w:rsidR="00BC07F9" w:rsidRPr="00610F76" w:rsidRDefault="00B60735" w:rsidP="00B057AB">
      <w:pPr>
        <w:pStyle w:val="Char2"/>
        <w:widowControl w:val="0"/>
        <w:spacing w:before="0"/>
        <w:jc w:val="left"/>
        <w:rPr>
          <w:sz w:val="22"/>
          <w:szCs w:val="22"/>
          <w:lang w:val="sv-SE"/>
        </w:rPr>
      </w:pPr>
      <w:r w:rsidRPr="00610F76">
        <w:rPr>
          <w:sz w:val="22"/>
          <w:szCs w:val="22"/>
          <w:lang w:val="sv-SE"/>
        </w:rPr>
        <w:t>Det finns inga farmakokinetiska eller farmakodynamiska data från patienter med nedsatt njur- eller leverfunktion (se avsnitt</w:t>
      </w:r>
      <w:r w:rsidR="006E2067" w:rsidRPr="00610F76">
        <w:rPr>
          <w:sz w:val="22"/>
          <w:szCs w:val="22"/>
          <w:lang w:val="sv-SE"/>
        </w:rPr>
        <w:t> </w:t>
      </w:r>
      <w:r w:rsidRPr="00610F76">
        <w:rPr>
          <w:sz w:val="22"/>
          <w:szCs w:val="22"/>
          <w:lang w:val="sv-SE"/>
        </w:rPr>
        <w:t>4.2 och 4.4).</w:t>
      </w:r>
    </w:p>
    <w:p w14:paraId="15038F2A" w14:textId="77777777" w:rsidR="00BC07F9" w:rsidRPr="00610F76" w:rsidRDefault="00BC07F9" w:rsidP="00B057AB">
      <w:pPr>
        <w:pStyle w:val="Char2"/>
        <w:spacing w:before="0"/>
        <w:jc w:val="left"/>
        <w:rPr>
          <w:sz w:val="22"/>
          <w:szCs w:val="22"/>
          <w:lang w:val="sv-SE"/>
        </w:rPr>
      </w:pPr>
    </w:p>
    <w:p w14:paraId="449803CB" w14:textId="77777777" w:rsidR="004F366B" w:rsidRPr="00610F76" w:rsidRDefault="00B60735" w:rsidP="00B057AB">
      <w:pPr>
        <w:keepNext/>
        <w:suppressAutoHyphens/>
        <w:spacing w:line="240" w:lineRule="auto"/>
        <w:ind w:left="567" w:hanging="567"/>
        <w:rPr>
          <w:noProof/>
          <w:lang w:val="sv-SE"/>
        </w:rPr>
      </w:pPr>
      <w:r w:rsidRPr="00610F76">
        <w:rPr>
          <w:b/>
          <w:noProof/>
          <w:lang w:val="sv-SE"/>
        </w:rPr>
        <w:t>5.3</w:t>
      </w:r>
      <w:r w:rsidRPr="00610F76">
        <w:rPr>
          <w:b/>
          <w:noProof/>
          <w:lang w:val="sv-SE"/>
        </w:rPr>
        <w:tab/>
        <w:t>Prekliniska säkerhetsuppgifter</w:t>
      </w:r>
    </w:p>
    <w:p w14:paraId="16D64BCE" w14:textId="77777777" w:rsidR="004F366B" w:rsidRPr="00610F76" w:rsidRDefault="004F366B" w:rsidP="00B057AB">
      <w:pPr>
        <w:keepNext/>
        <w:suppressAutoHyphens/>
        <w:spacing w:line="240" w:lineRule="auto"/>
        <w:rPr>
          <w:noProof/>
          <w:lang w:val="sv-SE"/>
        </w:rPr>
      </w:pPr>
    </w:p>
    <w:p w14:paraId="3626D522" w14:textId="77777777" w:rsidR="004F366B" w:rsidRPr="00610F76" w:rsidRDefault="00B60735" w:rsidP="00B057AB">
      <w:pPr>
        <w:pStyle w:val="Char2"/>
        <w:widowControl w:val="0"/>
        <w:spacing w:before="0"/>
        <w:jc w:val="left"/>
        <w:rPr>
          <w:sz w:val="22"/>
          <w:szCs w:val="22"/>
          <w:lang w:val="sv-SE"/>
        </w:rPr>
      </w:pPr>
      <w:r w:rsidRPr="00610F76">
        <w:rPr>
          <w:sz w:val="22"/>
          <w:szCs w:val="22"/>
          <w:lang w:val="sv-SE"/>
        </w:rPr>
        <w:t xml:space="preserve">Omalizumabs säkerhet har studerats </w:t>
      </w:r>
      <w:r w:rsidR="0021122A" w:rsidRPr="00610F76">
        <w:rPr>
          <w:sz w:val="22"/>
          <w:szCs w:val="22"/>
          <w:lang w:val="sv-SE"/>
        </w:rPr>
        <w:t xml:space="preserve">hos </w:t>
      </w:r>
      <w:r w:rsidRPr="00610F76">
        <w:rPr>
          <w:sz w:val="22"/>
          <w:szCs w:val="22"/>
          <w:lang w:val="sv-SE"/>
        </w:rPr>
        <w:t>cynomolgusapa, eftersom omalizumab binder till cynomolgus- och humant IgE med liknande affinitet. Antikroppar mot omalizumab upptäcktes hos några apor efter upprepad subkutan eller intravenös administrering. Ingen märkbar toxicitet, såsom immunkomplexmedierad sjukdom eller komplementberoende cytotoxicitet, har iakttagits. Det förelåg inga tecken på anafylaktisk reaktion på grund av mastcellsdegranulering hos cynomolgusapor.</w:t>
      </w:r>
    </w:p>
    <w:p w14:paraId="0ACB5524" w14:textId="77777777" w:rsidR="004F366B" w:rsidRPr="00610F76" w:rsidRDefault="004F366B" w:rsidP="00B057AB">
      <w:pPr>
        <w:pStyle w:val="Char2"/>
        <w:widowControl w:val="0"/>
        <w:spacing w:before="0"/>
        <w:jc w:val="left"/>
        <w:rPr>
          <w:sz w:val="22"/>
          <w:szCs w:val="22"/>
          <w:lang w:val="sv-SE"/>
        </w:rPr>
      </w:pPr>
    </w:p>
    <w:p w14:paraId="358E0D1C" w14:textId="77777777" w:rsidR="004F366B" w:rsidRPr="00610F76" w:rsidRDefault="00B60735" w:rsidP="00B057AB">
      <w:pPr>
        <w:pStyle w:val="Char2"/>
        <w:widowControl w:val="0"/>
        <w:spacing w:before="0"/>
        <w:jc w:val="left"/>
        <w:rPr>
          <w:sz w:val="22"/>
          <w:szCs w:val="22"/>
          <w:lang w:val="sv-SE"/>
        </w:rPr>
      </w:pPr>
      <w:r w:rsidRPr="00610F76">
        <w:rPr>
          <w:sz w:val="22"/>
          <w:szCs w:val="22"/>
          <w:lang w:val="sv-SE"/>
        </w:rPr>
        <w:t xml:space="preserve">Kronisk tillförsel av omalizumab </w:t>
      </w:r>
      <w:r w:rsidR="00973F32" w:rsidRPr="00610F76">
        <w:rPr>
          <w:sz w:val="22"/>
          <w:szCs w:val="22"/>
          <w:lang w:val="sv-SE"/>
        </w:rPr>
        <w:t>vid</w:t>
      </w:r>
      <w:r w:rsidRPr="00610F76">
        <w:rPr>
          <w:sz w:val="22"/>
          <w:szCs w:val="22"/>
          <w:lang w:val="sv-SE"/>
        </w:rPr>
        <w:t xml:space="preserve"> doser upp till 250 mg/kg</w:t>
      </w:r>
      <w:r w:rsidR="00973F32" w:rsidRPr="00610F76">
        <w:rPr>
          <w:sz w:val="22"/>
          <w:szCs w:val="22"/>
          <w:lang w:val="sv-SE"/>
        </w:rPr>
        <w:t xml:space="preserve"> (</w:t>
      </w:r>
      <w:r w:rsidR="00094E28" w:rsidRPr="00610F76">
        <w:rPr>
          <w:sz w:val="22"/>
          <w:szCs w:val="22"/>
          <w:lang w:val="sv-SE"/>
        </w:rPr>
        <w:t>minst</w:t>
      </w:r>
      <w:r w:rsidR="00973F32" w:rsidRPr="00610F76">
        <w:rPr>
          <w:sz w:val="22"/>
          <w:szCs w:val="22"/>
          <w:lang w:val="sv-SE"/>
        </w:rPr>
        <w:t xml:space="preserve"> 14</w:t>
      </w:r>
      <w:r w:rsidR="00A7597C" w:rsidRPr="00610F76">
        <w:rPr>
          <w:sz w:val="22"/>
          <w:szCs w:val="22"/>
          <w:lang w:val="sv-SE"/>
        </w:rPr>
        <w:t> </w:t>
      </w:r>
      <w:r w:rsidR="00973F32" w:rsidRPr="00610F76">
        <w:rPr>
          <w:sz w:val="22"/>
          <w:szCs w:val="22"/>
          <w:lang w:val="sv-SE"/>
        </w:rPr>
        <w:t xml:space="preserve">gånger den högsta </w:t>
      </w:r>
      <w:r w:rsidR="00094E28" w:rsidRPr="00610F76">
        <w:rPr>
          <w:sz w:val="22"/>
          <w:szCs w:val="22"/>
          <w:lang w:val="sv-SE"/>
        </w:rPr>
        <w:t>rekommenderade kliniska</w:t>
      </w:r>
      <w:r w:rsidR="00973F32" w:rsidRPr="00610F76">
        <w:rPr>
          <w:sz w:val="22"/>
          <w:szCs w:val="22"/>
          <w:lang w:val="sv-SE"/>
        </w:rPr>
        <w:t xml:space="preserve"> dosen </w:t>
      </w:r>
      <w:r w:rsidR="00094E28" w:rsidRPr="00610F76">
        <w:rPr>
          <w:sz w:val="22"/>
          <w:szCs w:val="22"/>
          <w:lang w:val="sv-SE"/>
        </w:rPr>
        <w:t>i</w:t>
      </w:r>
      <w:r w:rsidR="007327EF" w:rsidRPr="00610F76">
        <w:rPr>
          <w:sz w:val="22"/>
          <w:szCs w:val="22"/>
          <w:lang w:val="sv-SE"/>
        </w:rPr>
        <w:t xml:space="preserve"> </w:t>
      </w:r>
      <w:r w:rsidR="00973F32" w:rsidRPr="00610F76">
        <w:rPr>
          <w:sz w:val="22"/>
          <w:szCs w:val="22"/>
          <w:lang w:val="sv-SE"/>
        </w:rPr>
        <w:t>mg/kg enligt rekommenderad doseringstabell)</w:t>
      </w:r>
      <w:r w:rsidRPr="00610F76">
        <w:rPr>
          <w:sz w:val="22"/>
          <w:szCs w:val="22"/>
          <w:lang w:val="sv-SE"/>
        </w:rPr>
        <w:t xml:space="preserve"> </w:t>
      </w:r>
      <w:r w:rsidR="00F82FA8" w:rsidRPr="00610F76">
        <w:rPr>
          <w:sz w:val="22"/>
          <w:szCs w:val="22"/>
          <w:lang w:val="sv-SE"/>
        </w:rPr>
        <w:t>tolererades väl</w:t>
      </w:r>
      <w:r w:rsidRPr="00610F76">
        <w:rPr>
          <w:sz w:val="22"/>
          <w:szCs w:val="22"/>
          <w:lang w:val="sv-SE"/>
        </w:rPr>
        <w:t xml:space="preserve"> hos primater</w:t>
      </w:r>
      <w:r w:rsidR="006D2BBA" w:rsidRPr="00610F76">
        <w:rPr>
          <w:sz w:val="22"/>
          <w:szCs w:val="22"/>
          <w:lang w:val="sv-SE"/>
        </w:rPr>
        <w:t xml:space="preserve"> (både vuxna och juvenila)</w:t>
      </w:r>
      <w:r w:rsidRPr="00610F76">
        <w:rPr>
          <w:sz w:val="22"/>
          <w:szCs w:val="22"/>
          <w:lang w:val="sv-SE"/>
        </w:rPr>
        <w:t>, med undantag för en dosrelaterad och åldersberoende minskning av trombocyter, med en större känslighet hos unga djur. Den serumkoncentration som krävs för att uppnå trombocytfall med 50 % från utgångsvärdet hos vuxna cynomolgusapor var ungefär 4 till 20 gånger högre än förväntade maximala kliniska serumkoncentrationer.</w:t>
      </w:r>
      <w:r w:rsidR="006D2BBA" w:rsidRPr="00610F76">
        <w:rPr>
          <w:sz w:val="22"/>
          <w:szCs w:val="22"/>
          <w:lang w:val="sv-SE"/>
        </w:rPr>
        <w:t xml:space="preserve"> </w:t>
      </w:r>
      <w:r w:rsidRPr="00610F76">
        <w:rPr>
          <w:sz w:val="22"/>
          <w:szCs w:val="22"/>
          <w:lang w:val="sv-SE"/>
        </w:rPr>
        <w:t>Dessutom iakttogs akut blödning och inflammation på injektionsstället hos cynomolgusapor.</w:t>
      </w:r>
    </w:p>
    <w:p w14:paraId="2599CC81" w14:textId="77777777" w:rsidR="004F366B" w:rsidRPr="00610F76" w:rsidRDefault="004F366B" w:rsidP="00B057AB">
      <w:pPr>
        <w:pStyle w:val="Char2"/>
        <w:widowControl w:val="0"/>
        <w:spacing w:before="0"/>
        <w:jc w:val="left"/>
        <w:rPr>
          <w:sz w:val="22"/>
          <w:szCs w:val="22"/>
          <w:lang w:val="sv-SE"/>
        </w:rPr>
      </w:pPr>
    </w:p>
    <w:p w14:paraId="184748D5" w14:textId="77777777" w:rsidR="004F366B" w:rsidRPr="00610F76" w:rsidRDefault="00B60735" w:rsidP="00B057AB">
      <w:pPr>
        <w:pStyle w:val="Char2"/>
        <w:widowControl w:val="0"/>
        <w:spacing w:before="0"/>
        <w:jc w:val="left"/>
        <w:rPr>
          <w:sz w:val="22"/>
          <w:szCs w:val="22"/>
          <w:lang w:val="sv-SE"/>
        </w:rPr>
      </w:pPr>
      <w:r w:rsidRPr="00610F76">
        <w:rPr>
          <w:sz w:val="22"/>
          <w:szCs w:val="22"/>
          <w:lang w:val="sv-SE"/>
        </w:rPr>
        <w:t>Formella karcinogenicitetsstudier har inte genomförts med omalizumab.</w:t>
      </w:r>
    </w:p>
    <w:p w14:paraId="01C1D04D" w14:textId="77777777" w:rsidR="004F366B" w:rsidRPr="00610F76" w:rsidRDefault="004F366B" w:rsidP="00B057AB">
      <w:pPr>
        <w:pStyle w:val="Char2"/>
        <w:widowControl w:val="0"/>
        <w:spacing w:before="0"/>
        <w:jc w:val="left"/>
        <w:rPr>
          <w:sz w:val="22"/>
          <w:szCs w:val="22"/>
          <w:lang w:val="sv-SE"/>
        </w:rPr>
      </w:pPr>
    </w:p>
    <w:p w14:paraId="0360C0F0" w14:textId="77777777" w:rsidR="004F366B" w:rsidRPr="00610F76" w:rsidRDefault="00B60735" w:rsidP="00B057AB">
      <w:pPr>
        <w:pStyle w:val="Char2"/>
        <w:widowControl w:val="0"/>
        <w:spacing w:before="0"/>
        <w:jc w:val="left"/>
        <w:rPr>
          <w:sz w:val="22"/>
          <w:szCs w:val="22"/>
          <w:lang w:val="sv-SE"/>
        </w:rPr>
      </w:pPr>
      <w:r w:rsidRPr="00610F76">
        <w:rPr>
          <w:sz w:val="22"/>
          <w:szCs w:val="22"/>
          <w:lang w:val="sv-SE"/>
        </w:rPr>
        <w:t xml:space="preserve">I reproduktionsstudier på cynomolgusapor framkallades inte någon maternell toxicitet, embryotoxicitet eller teratogenicitet efter subkutana doser upp till 75 mg/kg </w:t>
      </w:r>
      <w:r w:rsidR="00094E28" w:rsidRPr="00610F76">
        <w:rPr>
          <w:sz w:val="22"/>
          <w:szCs w:val="22"/>
          <w:lang w:val="sv-SE"/>
        </w:rPr>
        <w:t xml:space="preserve">per vecka </w:t>
      </w:r>
      <w:r w:rsidRPr="00610F76">
        <w:rPr>
          <w:sz w:val="22"/>
          <w:szCs w:val="22"/>
          <w:lang w:val="sv-SE"/>
        </w:rPr>
        <w:t>(</w:t>
      </w:r>
      <w:r w:rsidR="00094E28" w:rsidRPr="00610F76">
        <w:rPr>
          <w:sz w:val="22"/>
          <w:szCs w:val="22"/>
          <w:lang w:val="sv-SE"/>
        </w:rPr>
        <w:t>minst</w:t>
      </w:r>
      <w:r w:rsidRPr="00610F76">
        <w:rPr>
          <w:sz w:val="22"/>
          <w:szCs w:val="22"/>
          <w:lang w:val="sv-SE"/>
        </w:rPr>
        <w:t xml:space="preserve"> </w:t>
      </w:r>
      <w:r w:rsidR="00094E28" w:rsidRPr="00610F76">
        <w:rPr>
          <w:sz w:val="22"/>
          <w:szCs w:val="22"/>
          <w:lang w:val="sv-SE"/>
        </w:rPr>
        <w:t>8</w:t>
      </w:r>
      <w:r w:rsidRPr="00610F76">
        <w:rPr>
          <w:sz w:val="22"/>
          <w:szCs w:val="22"/>
          <w:lang w:val="sv-SE"/>
        </w:rPr>
        <w:t xml:space="preserve"> gånger </w:t>
      </w:r>
      <w:r w:rsidR="00094E28" w:rsidRPr="00610F76">
        <w:rPr>
          <w:sz w:val="22"/>
          <w:szCs w:val="22"/>
          <w:lang w:val="sv-SE"/>
        </w:rPr>
        <w:t xml:space="preserve">den </w:t>
      </w:r>
      <w:r w:rsidRPr="00610F76">
        <w:rPr>
          <w:sz w:val="22"/>
          <w:szCs w:val="22"/>
          <w:lang w:val="sv-SE"/>
        </w:rPr>
        <w:t>hög</w:t>
      </w:r>
      <w:r w:rsidR="00094E28" w:rsidRPr="00610F76">
        <w:rPr>
          <w:sz w:val="22"/>
          <w:szCs w:val="22"/>
          <w:lang w:val="sv-SE"/>
        </w:rPr>
        <w:t xml:space="preserve">sta rekommenderade </w:t>
      </w:r>
      <w:r w:rsidRPr="00610F76">
        <w:rPr>
          <w:sz w:val="22"/>
          <w:szCs w:val="22"/>
          <w:lang w:val="sv-SE"/>
        </w:rPr>
        <w:t>klinisk</w:t>
      </w:r>
      <w:r w:rsidR="00094E28" w:rsidRPr="00610F76">
        <w:rPr>
          <w:sz w:val="22"/>
          <w:szCs w:val="22"/>
          <w:lang w:val="sv-SE"/>
        </w:rPr>
        <w:t>a</w:t>
      </w:r>
      <w:r w:rsidRPr="00610F76">
        <w:rPr>
          <w:sz w:val="22"/>
          <w:szCs w:val="22"/>
          <w:lang w:val="sv-SE"/>
        </w:rPr>
        <w:t xml:space="preserve"> dos</w:t>
      </w:r>
      <w:r w:rsidR="00094E28" w:rsidRPr="00610F76">
        <w:rPr>
          <w:sz w:val="22"/>
          <w:szCs w:val="22"/>
          <w:lang w:val="sv-SE"/>
        </w:rPr>
        <w:t>en i mg/kg under en 4-veckorsperiod</w:t>
      </w:r>
      <w:r w:rsidRPr="00610F76">
        <w:rPr>
          <w:sz w:val="22"/>
          <w:szCs w:val="22"/>
          <w:lang w:val="sv-SE"/>
        </w:rPr>
        <w:t>) när omalizumab gavs genom hela organogenesen. Omalizumab framkallade inte några biverkningar på fetal eller neonatal tillväxt när det gavs genom hela sena dräktighetsperioden, födelsen och diandet.</w:t>
      </w:r>
    </w:p>
    <w:p w14:paraId="31D67C0D" w14:textId="77777777" w:rsidR="004F366B" w:rsidRPr="00610F76" w:rsidRDefault="004F366B" w:rsidP="00B057AB">
      <w:pPr>
        <w:pStyle w:val="Char2"/>
        <w:widowControl w:val="0"/>
        <w:spacing w:before="0"/>
        <w:jc w:val="left"/>
        <w:rPr>
          <w:sz w:val="22"/>
          <w:szCs w:val="22"/>
          <w:lang w:val="sv-SE"/>
        </w:rPr>
      </w:pPr>
    </w:p>
    <w:p w14:paraId="0C61C66C" w14:textId="77777777" w:rsidR="004F366B" w:rsidRPr="00610F76" w:rsidRDefault="00B60735" w:rsidP="00B057AB">
      <w:pPr>
        <w:pStyle w:val="Char2"/>
        <w:spacing w:before="0"/>
        <w:jc w:val="left"/>
        <w:rPr>
          <w:sz w:val="22"/>
          <w:szCs w:val="22"/>
          <w:lang w:val="sv-SE"/>
        </w:rPr>
      </w:pPr>
      <w:r w:rsidRPr="00610F76">
        <w:rPr>
          <w:sz w:val="22"/>
          <w:szCs w:val="22"/>
          <w:lang w:val="sv-SE"/>
        </w:rPr>
        <w:t xml:space="preserve">Omalizumab utsöndras i bröstmjölk hos cynomolgusapor. Nivåerna av omalizumab i bröstmjölken var </w:t>
      </w:r>
      <w:r w:rsidR="002F14A6" w:rsidRPr="00610F76">
        <w:rPr>
          <w:sz w:val="22"/>
          <w:szCs w:val="22"/>
          <w:lang w:val="sv-SE"/>
        </w:rPr>
        <w:t>0,1</w:t>
      </w:r>
      <w:r w:rsidRPr="00610F76">
        <w:rPr>
          <w:sz w:val="22"/>
          <w:szCs w:val="22"/>
          <w:lang w:val="sv-SE"/>
        </w:rPr>
        <w:t xml:space="preserve">5 % av moderns </w:t>
      </w:r>
      <w:r w:rsidR="002F14A6" w:rsidRPr="00610F76">
        <w:rPr>
          <w:sz w:val="22"/>
          <w:szCs w:val="22"/>
          <w:lang w:val="sv-SE"/>
        </w:rPr>
        <w:t>serum</w:t>
      </w:r>
      <w:r w:rsidRPr="00610F76">
        <w:rPr>
          <w:sz w:val="22"/>
          <w:szCs w:val="22"/>
          <w:lang w:val="sv-SE"/>
        </w:rPr>
        <w:t>koncentration.</w:t>
      </w:r>
    </w:p>
    <w:p w14:paraId="1E05E14F" w14:textId="77777777" w:rsidR="004F366B" w:rsidRPr="00610F76" w:rsidRDefault="004F366B" w:rsidP="00B057AB">
      <w:pPr>
        <w:suppressAutoHyphens/>
        <w:spacing w:line="240" w:lineRule="auto"/>
        <w:rPr>
          <w:noProof/>
          <w:lang w:val="sv-SE"/>
        </w:rPr>
      </w:pPr>
    </w:p>
    <w:p w14:paraId="62A15B24" w14:textId="77777777" w:rsidR="004F366B" w:rsidRPr="00610F76" w:rsidRDefault="004F366B" w:rsidP="00B057AB">
      <w:pPr>
        <w:suppressAutoHyphens/>
        <w:spacing w:line="240" w:lineRule="auto"/>
        <w:rPr>
          <w:noProof/>
          <w:lang w:val="sv-SE"/>
        </w:rPr>
      </w:pPr>
    </w:p>
    <w:p w14:paraId="6332688D" w14:textId="77777777" w:rsidR="004F366B" w:rsidRPr="00DC2BA7" w:rsidRDefault="00B60735" w:rsidP="00B057AB">
      <w:pPr>
        <w:keepNext/>
        <w:suppressAutoHyphens/>
        <w:spacing w:line="240" w:lineRule="auto"/>
        <w:ind w:left="567" w:hanging="567"/>
        <w:rPr>
          <w:noProof/>
          <w:lang w:val="sv-SE"/>
        </w:rPr>
      </w:pPr>
      <w:r w:rsidRPr="00DC2BA7">
        <w:rPr>
          <w:b/>
          <w:noProof/>
          <w:lang w:val="sv-SE"/>
        </w:rPr>
        <w:lastRenderedPageBreak/>
        <w:t>6.</w:t>
      </w:r>
      <w:r w:rsidRPr="00DC2BA7">
        <w:rPr>
          <w:b/>
          <w:noProof/>
          <w:lang w:val="sv-SE"/>
        </w:rPr>
        <w:tab/>
        <w:t>FARMACEUTISKA UPPGIFTER</w:t>
      </w:r>
    </w:p>
    <w:p w14:paraId="1FE1E41B" w14:textId="77777777" w:rsidR="004F366B" w:rsidRPr="00DC2BA7" w:rsidRDefault="004F366B" w:rsidP="00B057AB">
      <w:pPr>
        <w:keepNext/>
        <w:suppressAutoHyphens/>
        <w:spacing w:line="240" w:lineRule="auto"/>
        <w:rPr>
          <w:noProof/>
          <w:lang w:val="sv-SE"/>
        </w:rPr>
      </w:pPr>
    </w:p>
    <w:p w14:paraId="37F8B574" w14:textId="77777777" w:rsidR="004F366B" w:rsidRPr="00DC2BA7" w:rsidRDefault="00B60735" w:rsidP="00B057AB">
      <w:pPr>
        <w:keepNext/>
        <w:suppressAutoHyphens/>
        <w:spacing w:line="240" w:lineRule="auto"/>
        <w:ind w:left="567" w:hanging="567"/>
        <w:rPr>
          <w:noProof/>
          <w:lang w:val="sv-SE"/>
        </w:rPr>
      </w:pPr>
      <w:r w:rsidRPr="00DC2BA7">
        <w:rPr>
          <w:b/>
          <w:noProof/>
          <w:lang w:val="sv-SE"/>
        </w:rPr>
        <w:t>6.1</w:t>
      </w:r>
      <w:r w:rsidRPr="00DC2BA7">
        <w:rPr>
          <w:b/>
          <w:noProof/>
          <w:lang w:val="sv-SE"/>
        </w:rPr>
        <w:tab/>
        <w:t>Förteckning över hjälpämnen</w:t>
      </w:r>
    </w:p>
    <w:p w14:paraId="5B55EE38" w14:textId="77777777" w:rsidR="004F366B" w:rsidRPr="00DC2BA7" w:rsidRDefault="004F366B" w:rsidP="00B057AB">
      <w:pPr>
        <w:keepNext/>
        <w:suppressAutoHyphens/>
        <w:spacing w:line="240" w:lineRule="auto"/>
        <w:rPr>
          <w:noProof/>
          <w:lang w:val="sv-SE"/>
        </w:rPr>
      </w:pPr>
    </w:p>
    <w:p w14:paraId="0AA0B456" w14:textId="7A9596A3" w:rsidR="004F366B" w:rsidRPr="00DC2BA7" w:rsidRDefault="00813DB6" w:rsidP="00B057AB">
      <w:pPr>
        <w:pStyle w:val="Char2"/>
        <w:keepNext/>
        <w:widowControl w:val="0"/>
        <w:spacing w:before="0"/>
        <w:jc w:val="left"/>
        <w:rPr>
          <w:sz w:val="22"/>
          <w:szCs w:val="22"/>
          <w:lang w:val="sv-SE"/>
        </w:rPr>
      </w:pPr>
      <w:r>
        <w:rPr>
          <w:sz w:val="22"/>
          <w:szCs w:val="22"/>
          <w:lang w:val="sv-SE"/>
        </w:rPr>
        <w:t>A</w:t>
      </w:r>
      <w:r w:rsidR="00B60735" w:rsidRPr="00DC2BA7">
        <w:rPr>
          <w:sz w:val="22"/>
          <w:szCs w:val="22"/>
          <w:lang w:val="sv-SE"/>
        </w:rPr>
        <w:t>rgininhydroklorid</w:t>
      </w:r>
    </w:p>
    <w:p w14:paraId="5233007D" w14:textId="57C0F4A2" w:rsidR="004F366B" w:rsidRPr="00DC2BA7" w:rsidRDefault="00813DB6" w:rsidP="00B057AB">
      <w:pPr>
        <w:pStyle w:val="Char2"/>
        <w:keepNext/>
        <w:widowControl w:val="0"/>
        <w:spacing w:before="0"/>
        <w:jc w:val="left"/>
        <w:rPr>
          <w:sz w:val="22"/>
          <w:szCs w:val="22"/>
          <w:lang w:val="sv-SE"/>
        </w:rPr>
      </w:pPr>
      <w:r>
        <w:rPr>
          <w:sz w:val="22"/>
          <w:szCs w:val="22"/>
          <w:lang w:val="sv-SE"/>
        </w:rPr>
        <w:t>H</w:t>
      </w:r>
      <w:r w:rsidR="00B60735" w:rsidRPr="00DC2BA7">
        <w:rPr>
          <w:sz w:val="22"/>
          <w:szCs w:val="22"/>
          <w:lang w:val="sv-SE"/>
        </w:rPr>
        <w:t>istidinhydroklorid</w:t>
      </w:r>
      <w:r w:rsidR="009C66CB">
        <w:rPr>
          <w:sz w:val="22"/>
          <w:szCs w:val="22"/>
          <w:lang w:val="sv-SE"/>
        </w:rPr>
        <w:t>monohydrat</w:t>
      </w:r>
    </w:p>
    <w:p w14:paraId="09A68C90" w14:textId="2075C9CA" w:rsidR="004F366B" w:rsidRPr="00DC2BA7" w:rsidRDefault="00813DB6" w:rsidP="00B057AB">
      <w:pPr>
        <w:pStyle w:val="Char2"/>
        <w:keepNext/>
        <w:widowControl w:val="0"/>
        <w:spacing w:before="0"/>
        <w:jc w:val="left"/>
        <w:rPr>
          <w:sz w:val="22"/>
          <w:szCs w:val="22"/>
          <w:lang w:val="sv-SE"/>
        </w:rPr>
      </w:pPr>
      <w:r>
        <w:rPr>
          <w:sz w:val="22"/>
          <w:szCs w:val="22"/>
          <w:lang w:val="sv-SE"/>
        </w:rPr>
        <w:t>H</w:t>
      </w:r>
      <w:r w:rsidR="00B60735" w:rsidRPr="00DC2BA7">
        <w:rPr>
          <w:sz w:val="22"/>
          <w:szCs w:val="22"/>
          <w:lang w:val="sv-SE"/>
        </w:rPr>
        <w:t>istidin</w:t>
      </w:r>
    </w:p>
    <w:p w14:paraId="556B18EC" w14:textId="77777777" w:rsidR="004F366B" w:rsidRPr="00DC2BA7" w:rsidRDefault="00B60735" w:rsidP="00B057AB">
      <w:pPr>
        <w:pStyle w:val="Char2"/>
        <w:keepNext/>
        <w:widowControl w:val="0"/>
        <w:spacing w:before="0"/>
        <w:jc w:val="left"/>
        <w:rPr>
          <w:sz w:val="22"/>
          <w:szCs w:val="22"/>
          <w:lang w:val="sv-SE"/>
        </w:rPr>
      </w:pPr>
      <w:r w:rsidRPr="00DC2BA7">
        <w:rPr>
          <w:sz w:val="22"/>
          <w:szCs w:val="22"/>
          <w:lang w:val="sv-SE"/>
        </w:rPr>
        <w:t>Polysorbat 20</w:t>
      </w:r>
    </w:p>
    <w:p w14:paraId="08A800D0" w14:textId="77777777" w:rsidR="004F366B" w:rsidRPr="00DC2BA7" w:rsidRDefault="00B60735" w:rsidP="00B057AB">
      <w:pPr>
        <w:pStyle w:val="Char2"/>
        <w:widowControl w:val="0"/>
        <w:spacing w:before="0"/>
        <w:jc w:val="left"/>
        <w:rPr>
          <w:sz w:val="22"/>
          <w:szCs w:val="22"/>
          <w:lang w:val="sv-SE"/>
        </w:rPr>
      </w:pPr>
      <w:r w:rsidRPr="00DC2BA7">
        <w:rPr>
          <w:sz w:val="22"/>
          <w:szCs w:val="22"/>
          <w:lang w:val="sv-SE"/>
        </w:rPr>
        <w:t>Vatten för injektionsvätskor</w:t>
      </w:r>
    </w:p>
    <w:p w14:paraId="3033CE55" w14:textId="77777777" w:rsidR="004F366B" w:rsidRPr="00DC2BA7" w:rsidRDefault="004F366B" w:rsidP="00B057AB">
      <w:pPr>
        <w:suppressAutoHyphens/>
        <w:spacing w:line="240" w:lineRule="auto"/>
        <w:rPr>
          <w:noProof/>
          <w:lang w:val="sv-SE"/>
        </w:rPr>
      </w:pPr>
    </w:p>
    <w:p w14:paraId="4E7F5125" w14:textId="77777777" w:rsidR="004F366B" w:rsidRPr="00DC2BA7" w:rsidRDefault="00B60735" w:rsidP="00B057AB">
      <w:pPr>
        <w:keepNext/>
        <w:suppressAutoHyphens/>
        <w:spacing w:line="240" w:lineRule="auto"/>
        <w:ind w:left="567" w:hanging="567"/>
        <w:rPr>
          <w:b/>
          <w:noProof/>
          <w:lang w:val="sv-SE"/>
        </w:rPr>
      </w:pPr>
      <w:r w:rsidRPr="00DC2BA7">
        <w:rPr>
          <w:b/>
          <w:noProof/>
          <w:lang w:val="sv-SE"/>
        </w:rPr>
        <w:t>6.2</w:t>
      </w:r>
      <w:r w:rsidRPr="00DC2BA7">
        <w:rPr>
          <w:b/>
          <w:noProof/>
          <w:lang w:val="sv-SE"/>
        </w:rPr>
        <w:tab/>
        <w:t>Inkompatibiliteter</w:t>
      </w:r>
    </w:p>
    <w:p w14:paraId="0558D01D" w14:textId="77777777" w:rsidR="004F366B" w:rsidRPr="00DC2BA7" w:rsidRDefault="004F366B" w:rsidP="00B057AB">
      <w:pPr>
        <w:keepNext/>
        <w:suppressAutoHyphens/>
        <w:spacing w:line="240" w:lineRule="auto"/>
        <w:rPr>
          <w:noProof/>
          <w:lang w:val="sv-SE"/>
        </w:rPr>
      </w:pPr>
    </w:p>
    <w:p w14:paraId="3B348994" w14:textId="77777777" w:rsidR="004F366B" w:rsidRPr="00DC2BA7" w:rsidRDefault="00B60735" w:rsidP="00B057AB">
      <w:pPr>
        <w:suppressAutoHyphens/>
        <w:spacing w:line="240" w:lineRule="auto"/>
        <w:rPr>
          <w:noProof/>
          <w:lang w:val="sv-SE"/>
        </w:rPr>
      </w:pPr>
      <w:r w:rsidRPr="00DC2BA7">
        <w:rPr>
          <w:noProof/>
          <w:lang w:val="sv-SE"/>
        </w:rPr>
        <w:t>Detta läkemedel får inte blandas med andra läkemedel.</w:t>
      </w:r>
    </w:p>
    <w:p w14:paraId="698ED093" w14:textId="77777777" w:rsidR="004F366B" w:rsidRPr="00DC2BA7" w:rsidRDefault="004F366B" w:rsidP="00B057AB">
      <w:pPr>
        <w:suppressAutoHyphens/>
        <w:spacing w:line="240" w:lineRule="auto"/>
        <w:rPr>
          <w:noProof/>
          <w:lang w:val="sv-SE"/>
        </w:rPr>
      </w:pPr>
    </w:p>
    <w:p w14:paraId="26E48121" w14:textId="77777777" w:rsidR="004F366B" w:rsidRPr="00DC2BA7" w:rsidRDefault="00B60735" w:rsidP="00B057AB">
      <w:pPr>
        <w:keepNext/>
        <w:suppressAutoHyphens/>
        <w:spacing w:line="240" w:lineRule="auto"/>
        <w:ind w:left="567" w:hanging="567"/>
        <w:rPr>
          <w:b/>
          <w:noProof/>
          <w:lang w:val="sv-SE"/>
        </w:rPr>
      </w:pPr>
      <w:r w:rsidRPr="00DC2BA7">
        <w:rPr>
          <w:b/>
          <w:noProof/>
          <w:lang w:val="sv-SE"/>
        </w:rPr>
        <w:t>6.3</w:t>
      </w:r>
      <w:r w:rsidRPr="00DC2BA7">
        <w:rPr>
          <w:b/>
          <w:noProof/>
          <w:lang w:val="sv-SE"/>
        </w:rPr>
        <w:tab/>
        <w:t>Hållbarhet</w:t>
      </w:r>
    </w:p>
    <w:p w14:paraId="273A8DC8" w14:textId="77777777" w:rsidR="007A3C79" w:rsidRPr="00DC2BA7" w:rsidRDefault="007A3C79" w:rsidP="00B057AB">
      <w:pPr>
        <w:keepNext/>
        <w:suppressAutoHyphens/>
        <w:spacing w:line="240" w:lineRule="auto"/>
        <w:rPr>
          <w:noProof/>
          <w:lang w:val="sv-SE"/>
        </w:rPr>
      </w:pPr>
    </w:p>
    <w:p w14:paraId="0C5DED61" w14:textId="77777777" w:rsidR="007A3C79" w:rsidRPr="00DC2BA7" w:rsidRDefault="00B60735" w:rsidP="00B057AB">
      <w:pPr>
        <w:suppressAutoHyphens/>
        <w:spacing w:line="240" w:lineRule="auto"/>
        <w:rPr>
          <w:noProof/>
          <w:lang w:val="sv-SE"/>
        </w:rPr>
      </w:pPr>
      <w:r w:rsidRPr="00DC2BA7">
        <w:rPr>
          <w:noProof/>
          <w:lang w:val="sv-SE"/>
        </w:rPr>
        <w:t>18 månader.</w:t>
      </w:r>
    </w:p>
    <w:p w14:paraId="0A684CCD" w14:textId="77777777" w:rsidR="007A3C79" w:rsidRPr="00DC2BA7" w:rsidRDefault="007A3C79" w:rsidP="00B057AB">
      <w:pPr>
        <w:suppressAutoHyphens/>
        <w:spacing w:line="240" w:lineRule="auto"/>
        <w:rPr>
          <w:noProof/>
          <w:lang w:val="sv-SE"/>
        </w:rPr>
      </w:pPr>
    </w:p>
    <w:p w14:paraId="5E570E8A" w14:textId="61CB032D" w:rsidR="007A3C79" w:rsidRPr="00DC2BA7" w:rsidRDefault="00B60735" w:rsidP="00B057AB">
      <w:pPr>
        <w:suppressAutoHyphens/>
        <w:spacing w:line="240" w:lineRule="auto"/>
        <w:rPr>
          <w:noProof/>
          <w:lang w:val="sv-SE"/>
        </w:rPr>
      </w:pPr>
      <w:r w:rsidRPr="00DC2BA7">
        <w:rPr>
          <w:noProof/>
          <w:lang w:val="sv-SE"/>
        </w:rPr>
        <w:t>Produkten kan förvaras under sammanlagt 48 timmar vid 25°C.</w:t>
      </w:r>
    </w:p>
    <w:p w14:paraId="4CD5BB91" w14:textId="77777777" w:rsidR="007A3C79" w:rsidRPr="00DC2BA7" w:rsidRDefault="007A3C79" w:rsidP="00B057AB">
      <w:pPr>
        <w:suppressAutoHyphens/>
        <w:spacing w:line="240" w:lineRule="auto"/>
        <w:rPr>
          <w:noProof/>
          <w:lang w:val="sv-SE"/>
        </w:rPr>
      </w:pPr>
    </w:p>
    <w:p w14:paraId="3E89980C" w14:textId="77777777" w:rsidR="004F366B" w:rsidRPr="00DC2BA7" w:rsidRDefault="00B60735" w:rsidP="00B057AB">
      <w:pPr>
        <w:keepNext/>
        <w:suppressAutoHyphens/>
        <w:spacing w:line="240" w:lineRule="auto"/>
        <w:ind w:left="567" w:hanging="567"/>
        <w:rPr>
          <w:b/>
          <w:noProof/>
          <w:lang w:val="sv-SE"/>
        </w:rPr>
      </w:pPr>
      <w:r w:rsidRPr="00DC2BA7">
        <w:rPr>
          <w:b/>
          <w:noProof/>
          <w:lang w:val="sv-SE"/>
        </w:rPr>
        <w:t>6.4</w:t>
      </w:r>
      <w:r w:rsidRPr="00DC2BA7">
        <w:rPr>
          <w:b/>
          <w:noProof/>
          <w:lang w:val="sv-SE"/>
        </w:rPr>
        <w:tab/>
        <w:t>Särskilda förvaringsanvisningar</w:t>
      </w:r>
    </w:p>
    <w:p w14:paraId="3F9ACD31" w14:textId="77777777" w:rsidR="004F366B" w:rsidRPr="00DC2BA7" w:rsidRDefault="004F366B" w:rsidP="00B057AB">
      <w:pPr>
        <w:keepNext/>
        <w:suppressAutoHyphens/>
        <w:spacing w:line="240" w:lineRule="auto"/>
        <w:rPr>
          <w:noProof/>
          <w:lang w:val="sv-SE"/>
        </w:rPr>
      </w:pPr>
    </w:p>
    <w:p w14:paraId="30BE998F" w14:textId="77777777" w:rsidR="004F366B" w:rsidRPr="00DC2BA7" w:rsidRDefault="00B60735" w:rsidP="00B057AB">
      <w:pPr>
        <w:pStyle w:val="Char2"/>
        <w:widowControl w:val="0"/>
        <w:spacing w:before="0"/>
        <w:jc w:val="left"/>
        <w:rPr>
          <w:sz w:val="22"/>
          <w:szCs w:val="22"/>
          <w:lang w:val="sv-SE"/>
        </w:rPr>
      </w:pPr>
      <w:r w:rsidRPr="00DC2BA7">
        <w:rPr>
          <w:sz w:val="22"/>
          <w:szCs w:val="22"/>
          <w:lang w:val="sv-SE"/>
        </w:rPr>
        <w:t>Förvaras i kylskåp (2</w:t>
      </w:r>
      <w:r w:rsidRPr="00DC2BA7">
        <w:rPr>
          <w:rFonts w:ascii="Symbol" w:hAnsi="Symbol"/>
          <w:sz w:val="22"/>
          <w:szCs w:val="22"/>
          <w:lang w:val="sv-SE"/>
        </w:rPr>
        <w:sym w:font="Symbol" w:char="F0B0"/>
      </w:r>
      <w:r w:rsidRPr="00DC2BA7">
        <w:rPr>
          <w:sz w:val="22"/>
          <w:szCs w:val="22"/>
          <w:lang w:val="sv-SE"/>
        </w:rPr>
        <w:t>C – 8</w:t>
      </w:r>
      <w:r w:rsidRPr="00DC2BA7">
        <w:rPr>
          <w:rFonts w:ascii="Symbol" w:hAnsi="Symbol"/>
          <w:sz w:val="22"/>
          <w:szCs w:val="22"/>
          <w:lang w:val="sv-SE"/>
        </w:rPr>
        <w:sym w:font="Symbol" w:char="F0B0"/>
      </w:r>
      <w:r w:rsidRPr="00DC2BA7">
        <w:rPr>
          <w:sz w:val="22"/>
          <w:szCs w:val="22"/>
          <w:lang w:val="sv-SE"/>
        </w:rPr>
        <w:t>C).</w:t>
      </w:r>
    </w:p>
    <w:p w14:paraId="1B15C4BD" w14:textId="77777777" w:rsidR="004F366B" w:rsidRPr="00DC2BA7" w:rsidRDefault="00B60735" w:rsidP="00B057AB">
      <w:pPr>
        <w:pStyle w:val="Char2"/>
        <w:widowControl w:val="0"/>
        <w:spacing w:before="0"/>
        <w:jc w:val="left"/>
        <w:rPr>
          <w:sz w:val="22"/>
          <w:szCs w:val="22"/>
          <w:lang w:val="sv-SE"/>
        </w:rPr>
      </w:pPr>
      <w:r w:rsidRPr="00DC2BA7">
        <w:rPr>
          <w:sz w:val="22"/>
          <w:szCs w:val="22"/>
          <w:lang w:val="sv-SE"/>
        </w:rPr>
        <w:t>Får ej frysas.</w:t>
      </w:r>
    </w:p>
    <w:p w14:paraId="2D294C92" w14:textId="77777777" w:rsidR="004F366B" w:rsidRPr="00DC2BA7" w:rsidRDefault="00B60735" w:rsidP="00B057AB">
      <w:pPr>
        <w:pStyle w:val="Char2"/>
        <w:widowControl w:val="0"/>
        <w:spacing w:before="0"/>
        <w:jc w:val="left"/>
        <w:rPr>
          <w:sz w:val="22"/>
          <w:szCs w:val="22"/>
          <w:lang w:val="sv-SE"/>
        </w:rPr>
      </w:pPr>
      <w:r w:rsidRPr="00DC2BA7">
        <w:rPr>
          <w:sz w:val="22"/>
          <w:szCs w:val="22"/>
          <w:lang w:val="sv-SE"/>
        </w:rPr>
        <w:t>Förvaras i originalförpackningen. Ljuskänsligt.</w:t>
      </w:r>
    </w:p>
    <w:p w14:paraId="246B4293" w14:textId="77777777" w:rsidR="004F366B" w:rsidRPr="00DC2BA7" w:rsidRDefault="004F366B" w:rsidP="00B057AB">
      <w:pPr>
        <w:suppressAutoHyphens/>
        <w:spacing w:line="240" w:lineRule="auto"/>
        <w:rPr>
          <w:noProof/>
          <w:lang w:val="sv-SE"/>
        </w:rPr>
      </w:pPr>
    </w:p>
    <w:p w14:paraId="41E5CA75" w14:textId="77777777" w:rsidR="004F366B" w:rsidRPr="00DC2BA7" w:rsidRDefault="00B60735" w:rsidP="00B057AB">
      <w:pPr>
        <w:keepNext/>
        <w:suppressAutoHyphens/>
        <w:spacing w:line="240" w:lineRule="auto"/>
        <w:ind w:left="567" w:hanging="567"/>
        <w:rPr>
          <w:b/>
          <w:noProof/>
          <w:lang w:val="sv-SE"/>
        </w:rPr>
      </w:pPr>
      <w:r w:rsidRPr="00DC2BA7">
        <w:rPr>
          <w:b/>
          <w:noProof/>
          <w:lang w:val="sv-SE"/>
        </w:rPr>
        <w:t>6.5</w:t>
      </w:r>
      <w:r w:rsidRPr="00DC2BA7">
        <w:rPr>
          <w:b/>
          <w:noProof/>
          <w:lang w:val="sv-SE"/>
        </w:rPr>
        <w:tab/>
        <w:t>Förpackningstyp och innehåll</w:t>
      </w:r>
    </w:p>
    <w:p w14:paraId="2794C82B" w14:textId="77777777" w:rsidR="004F366B" w:rsidRPr="00DC2BA7" w:rsidRDefault="004F366B" w:rsidP="00B057AB">
      <w:pPr>
        <w:keepNext/>
        <w:suppressAutoHyphens/>
        <w:spacing w:line="240" w:lineRule="auto"/>
        <w:rPr>
          <w:noProof/>
          <w:lang w:val="sv-SE"/>
        </w:rPr>
      </w:pPr>
    </w:p>
    <w:p w14:paraId="221B3797" w14:textId="77777777" w:rsidR="00774E33" w:rsidRPr="00E66096" w:rsidRDefault="00B60735" w:rsidP="00561D6E">
      <w:pPr>
        <w:keepNext/>
        <w:keepLines/>
        <w:suppressAutoHyphens/>
        <w:spacing w:line="240" w:lineRule="auto"/>
        <w:rPr>
          <w:noProof/>
          <w:u w:val="single"/>
          <w:lang w:val="sv-SE"/>
        </w:rPr>
      </w:pPr>
      <w:bookmarkStart w:id="0" w:name="_Hlk135820521"/>
      <w:r w:rsidRPr="00E66096">
        <w:rPr>
          <w:noProof/>
          <w:u w:val="single"/>
          <w:lang w:val="sv-SE"/>
        </w:rPr>
        <w:t>Xolair 75 mg injektionsvätska, lösning i förfylld spruta (26</w:t>
      </w:r>
      <w:r w:rsidR="005A7DAC" w:rsidRPr="00A15DC1">
        <w:rPr>
          <w:noProof/>
          <w:u w:val="single"/>
          <w:lang w:val="sv-SE"/>
        </w:rPr>
        <w:t> </w:t>
      </w:r>
      <w:r w:rsidRPr="00E66096">
        <w:rPr>
          <w:noProof/>
          <w:u w:val="single"/>
          <w:lang w:val="sv-SE"/>
        </w:rPr>
        <w:t xml:space="preserve">gauge </w:t>
      </w:r>
      <w:r w:rsidR="003D70BF" w:rsidRPr="00E66096">
        <w:rPr>
          <w:noProof/>
          <w:u w:val="single"/>
          <w:lang w:val="sv-SE"/>
        </w:rPr>
        <w:t>fast nål</w:t>
      </w:r>
      <w:r w:rsidRPr="00E66096">
        <w:rPr>
          <w:noProof/>
          <w:u w:val="single"/>
          <w:lang w:val="sv-SE"/>
        </w:rPr>
        <w:t>, blått nålskydd)</w:t>
      </w:r>
    </w:p>
    <w:p w14:paraId="7A788EA5" w14:textId="77777777" w:rsidR="003D70BF" w:rsidRPr="00A15DC1" w:rsidRDefault="003D70BF" w:rsidP="00561D6E">
      <w:pPr>
        <w:keepNext/>
        <w:keepLines/>
        <w:suppressAutoHyphens/>
        <w:spacing w:line="240" w:lineRule="auto"/>
        <w:rPr>
          <w:noProof/>
          <w:lang w:val="sv-SE"/>
        </w:rPr>
      </w:pPr>
    </w:p>
    <w:p w14:paraId="7E054679" w14:textId="77777777" w:rsidR="003D70BF" w:rsidRPr="00A15DC1" w:rsidRDefault="00B60735" w:rsidP="00B057AB">
      <w:pPr>
        <w:suppressAutoHyphens/>
        <w:spacing w:line="240" w:lineRule="auto"/>
        <w:rPr>
          <w:noProof/>
          <w:lang w:val="sv-SE"/>
        </w:rPr>
      </w:pPr>
      <w:r w:rsidRPr="00A15DC1">
        <w:rPr>
          <w:noProof/>
          <w:lang w:val="sv-SE"/>
        </w:rPr>
        <w:t xml:space="preserve">Xolair 75 mg injektionsvätska, lösning i förfylld spruta </w:t>
      </w:r>
      <w:r w:rsidR="00CF0DF9" w:rsidRPr="00A15DC1">
        <w:rPr>
          <w:noProof/>
          <w:lang w:val="sv-SE"/>
        </w:rPr>
        <w:t>tillhandahålls</w:t>
      </w:r>
      <w:r w:rsidRPr="00A15DC1">
        <w:rPr>
          <w:noProof/>
          <w:lang w:val="sv-SE"/>
        </w:rPr>
        <w:t xml:space="preserve"> som 0,5 ml lösning i en förfylld </w:t>
      </w:r>
      <w:r w:rsidR="00E320AC" w:rsidRPr="00A15DC1">
        <w:rPr>
          <w:noProof/>
          <w:lang w:val="sv-SE"/>
        </w:rPr>
        <w:t>spruta av cylindertyp</w:t>
      </w:r>
      <w:r w:rsidRPr="00A15DC1">
        <w:rPr>
          <w:noProof/>
          <w:lang w:val="sv-SE"/>
        </w:rPr>
        <w:t xml:space="preserve"> (typ I glas) med 26</w:t>
      </w:r>
      <w:r w:rsidR="005A7DAC" w:rsidRPr="00E66096">
        <w:rPr>
          <w:noProof/>
          <w:lang w:val="sv-SE"/>
        </w:rPr>
        <w:t> </w:t>
      </w:r>
      <w:r w:rsidRPr="00A15DC1">
        <w:rPr>
          <w:noProof/>
          <w:lang w:val="sv-SE"/>
        </w:rPr>
        <w:t>gauge fast nål (rostfritt stål), kolvpropp (typ I) och ett nålskydd.</w:t>
      </w:r>
    </w:p>
    <w:p w14:paraId="2B6D9DF3" w14:textId="77777777" w:rsidR="008F0621" w:rsidRPr="00A15DC1" w:rsidRDefault="008F0621" w:rsidP="00B057AB">
      <w:pPr>
        <w:suppressAutoHyphens/>
        <w:spacing w:line="240" w:lineRule="auto"/>
        <w:rPr>
          <w:noProof/>
          <w:lang w:val="sv-SE"/>
        </w:rPr>
      </w:pPr>
    </w:p>
    <w:p w14:paraId="27512ED9" w14:textId="77777777" w:rsidR="008F0621" w:rsidRPr="00762005" w:rsidRDefault="00B60735" w:rsidP="00B057AB">
      <w:pPr>
        <w:suppressAutoHyphens/>
        <w:spacing w:line="240" w:lineRule="auto"/>
        <w:rPr>
          <w:noProof/>
          <w:lang w:val="sv-SE"/>
        </w:rPr>
      </w:pPr>
      <w:r w:rsidRPr="00762005">
        <w:rPr>
          <w:noProof/>
          <w:lang w:val="sv-SE"/>
        </w:rPr>
        <w:t>Förpackningsstorlekar: förpackningar innehållande 1 förfylld spruta och multipack om 4</w:t>
      </w:r>
      <w:r w:rsidR="00892BFF" w:rsidRPr="00762005">
        <w:rPr>
          <w:noProof/>
          <w:lang w:val="sv-SE"/>
        </w:rPr>
        <w:t> </w:t>
      </w:r>
      <w:r w:rsidRPr="00762005">
        <w:rPr>
          <w:noProof/>
          <w:lang w:val="sv-SE"/>
        </w:rPr>
        <w:t>(4</w:t>
      </w:r>
      <w:r w:rsidR="00892BFF" w:rsidRPr="00762005">
        <w:rPr>
          <w:noProof/>
          <w:lang w:val="sv-SE"/>
        </w:rPr>
        <w:t> </w:t>
      </w:r>
      <w:r w:rsidRPr="00762005">
        <w:rPr>
          <w:noProof/>
          <w:lang w:val="sv-SE"/>
        </w:rPr>
        <w:t>x</w:t>
      </w:r>
      <w:r w:rsidR="00892BFF" w:rsidRPr="00762005">
        <w:rPr>
          <w:noProof/>
          <w:lang w:val="sv-SE"/>
        </w:rPr>
        <w:t> </w:t>
      </w:r>
      <w:r w:rsidRPr="00762005">
        <w:rPr>
          <w:noProof/>
          <w:lang w:val="sv-SE"/>
        </w:rPr>
        <w:t>1) eller 10</w:t>
      </w:r>
      <w:r w:rsidR="00892BFF" w:rsidRPr="00762005">
        <w:rPr>
          <w:noProof/>
          <w:lang w:val="sv-SE"/>
        </w:rPr>
        <w:t> </w:t>
      </w:r>
      <w:r w:rsidRPr="00762005">
        <w:rPr>
          <w:noProof/>
          <w:lang w:val="sv-SE"/>
        </w:rPr>
        <w:t>(10</w:t>
      </w:r>
      <w:r w:rsidR="00892BFF" w:rsidRPr="00762005">
        <w:rPr>
          <w:noProof/>
          <w:lang w:val="sv-SE"/>
        </w:rPr>
        <w:t> </w:t>
      </w:r>
      <w:r w:rsidRPr="00762005">
        <w:rPr>
          <w:noProof/>
          <w:lang w:val="sv-SE"/>
        </w:rPr>
        <w:t>x</w:t>
      </w:r>
      <w:r w:rsidR="00892BFF" w:rsidRPr="00762005">
        <w:rPr>
          <w:noProof/>
          <w:lang w:val="sv-SE"/>
        </w:rPr>
        <w:t> </w:t>
      </w:r>
      <w:r w:rsidRPr="00762005">
        <w:rPr>
          <w:noProof/>
          <w:lang w:val="sv-SE"/>
        </w:rPr>
        <w:t>1) förfyllda sprutor.</w:t>
      </w:r>
    </w:p>
    <w:bookmarkEnd w:id="0"/>
    <w:p w14:paraId="707EFDD1" w14:textId="77777777" w:rsidR="008F0621" w:rsidRPr="00762005" w:rsidRDefault="008F0621" w:rsidP="00B057AB">
      <w:pPr>
        <w:suppressAutoHyphens/>
        <w:spacing w:line="240" w:lineRule="auto"/>
        <w:rPr>
          <w:noProof/>
          <w:lang w:val="sv-SE"/>
        </w:rPr>
      </w:pPr>
    </w:p>
    <w:p w14:paraId="52DC239A" w14:textId="77777777" w:rsidR="007C5626" w:rsidRPr="00762005" w:rsidRDefault="00B60735" w:rsidP="00D25C60">
      <w:pPr>
        <w:keepNext/>
        <w:keepLines/>
        <w:suppressAutoHyphens/>
        <w:spacing w:line="240" w:lineRule="auto"/>
        <w:rPr>
          <w:noProof/>
          <w:u w:val="single"/>
          <w:lang w:val="sv-SE"/>
        </w:rPr>
      </w:pPr>
      <w:r w:rsidRPr="00762005">
        <w:rPr>
          <w:noProof/>
          <w:u w:val="single"/>
          <w:lang w:val="sv-SE"/>
        </w:rPr>
        <w:t>Xolair 75 mg injektionsvätska, lösning i förfylld spruta (27</w:t>
      </w:r>
      <w:r w:rsidR="005A7DAC" w:rsidRPr="00762005">
        <w:rPr>
          <w:noProof/>
          <w:u w:val="single"/>
          <w:lang w:val="sv-SE"/>
        </w:rPr>
        <w:t> </w:t>
      </w:r>
      <w:r w:rsidRPr="00762005">
        <w:rPr>
          <w:noProof/>
          <w:u w:val="single"/>
          <w:lang w:val="sv-SE"/>
        </w:rPr>
        <w:t>gauge fast nål, blå kolv)</w:t>
      </w:r>
    </w:p>
    <w:p w14:paraId="624E9B57" w14:textId="77777777" w:rsidR="008F0621" w:rsidRPr="00762005" w:rsidRDefault="008F0621" w:rsidP="00D25C60">
      <w:pPr>
        <w:keepNext/>
        <w:keepLines/>
        <w:suppressAutoHyphens/>
        <w:spacing w:line="240" w:lineRule="auto"/>
        <w:rPr>
          <w:noProof/>
          <w:lang w:val="sv-SE"/>
        </w:rPr>
      </w:pPr>
    </w:p>
    <w:p w14:paraId="7CAA54FC" w14:textId="77777777" w:rsidR="00466A8C" w:rsidRPr="00762005" w:rsidRDefault="00B60735" w:rsidP="00B057AB">
      <w:pPr>
        <w:suppressAutoHyphens/>
        <w:spacing w:line="240" w:lineRule="auto"/>
        <w:rPr>
          <w:noProof/>
          <w:lang w:val="sv-SE"/>
        </w:rPr>
      </w:pPr>
      <w:r w:rsidRPr="00561D6E">
        <w:rPr>
          <w:noProof/>
          <w:lang w:val="sv-SE"/>
        </w:rPr>
        <w:t xml:space="preserve">Xolair 75 mg injektionsvätska, lösning i förfylld spruta </w:t>
      </w:r>
      <w:r w:rsidR="00CF0DF9" w:rsidRPr="00561D6E">
        <w:rPr>
          <w:noProof/>
          <w:lang w:val="sv-SE"/>
        </w:rPr>
        <w:t>tillhandahålls</w:t>
      </w:r>
      <w:r w:rsidRPr="00561D6E">
        <w:rPr>
          <w:noProof/>
          <w:lang w:val="sv-SE"/>
        </w:rPr>
        <w:t xml:space="preserve"> som </w:t>
      </w:r>
      <w:r w:rsidRPr="00762005">
        <w:rPr>
          <w:noProof/>
          <w:lang w:val="sv-SE"/>
        </w:rPr>
        <w:t xml:space="preserve">0,5 ml lösning i en förfylld </w:t>
      </w:r>
      <w:r w:rsidR="00E320AC" w:rsidRPr="00762005">
        <w:rPr>
          <w:noProof/>
          <w:lang w:val="sv-SE"/>
        </w:rPr>
        <w:t>spruta av cylindertyp</w:t>
      </w:r>
      <w:r w:rsidRPr="00762005">
        <w:rPr>
          <w:noProof/>
          <w:lang w:val="sv-SE"/>
        </w:rPr>
        <w:t xml:space="preserve"> (typ I glas) med 27</w:t>
      </w:r>
      <w:r w:rsidR="005A7DAC" w:rsidRPr="00762005">
        <w:rPr>
          <w:noProof/>
          <w:lang w:val="sv-SE"/>
        </w:rPr>
        <w:t> </w:t>
      </w:r>
      <w:r w:rsidRPr="00762005">
        <w:rPr>
          <w:noProof/>
          <w:lang w:val="sv-SE"/>
        </w:rPr>
        <w:t>gauge fast nål (rostfritt stål), kolvpropp (typ I) och ett nålskydd.</w:t>
      </w:r>
    </w:p>
    <w:p w14:paraId="2D8B3578" w14:textId="77777777" w:rsidR="007C5626" w:rsidRPr="00762005" w:rsidRDefault="007C5626" w:rsidP="00B057AB">
      <w:pPr>
        <w:suppressAutoHyphens/>
        <w:spacing w:line="240" w:lineRule="auto"/>
        <w:rPr>
          <w:noProof/>
          <w:lang w:val="sv-SE"/>
        </w:rPr>
      </w:pPr>
    </w:p>
    <w:p w14:paraId="508F020D" w14:textId="77777777" w:rsidR="007C5626" w:rsidRPr="00762005" w:rsidRDefault="00B60735" w:rsidP="007C5626">
      <w:pPr>
        <w:suppressAutoHyphens/>
        <w:spacing w:line="240" w:lineRule="auto"/>
        <w:rPr>
          <w:noProof/>
          <w:lang w:val="sv-SE"/>
        </w:rPr>
      </w:pPr>
      <w:r w:rsidRPr="00762005">
        <w:rPr>
          <w:noProof/>
          <w:lang w:val="sv-SE"/>
        </w:rPr>
        <w:t>Förpackningsstorlekar: förpackningar innehållande 1 förfylld spruta och multipack om 3</w:t>
      </w:r>
      <w:r w:rsidR="00892BFF" w:rsidRPr="00762005">
        <w:rPr>
          <w:noProof/>
          <w:lang w:val="sv-SE"/>
        </w:rPr>
        <w:t> </w:t>
      </w:r>
      <w:r w:rsidRPr="00762005">
        <w:rPr>
          <w:noProof/>
          <w:lang w:val="sv-SE"/>
        </w:rPr>
        <w:t>(3</w:t>
      </w:r>
      <w:r w:rsidR="00892BFF" w:rsidRPr="00762005">
        <w:rPr>
          <w:noProof/>
          <w:lang w:val="sv-SE"/>
        </w:rPr>
        <w:t> </w:t>
      </w:r>
      <w:r w:rsidRPr="00762005">
        <w:rPr>
          <w:noProof/>
          <w:lang w:val="sv-SE"/>
        </w:rPr>
        <w:t>x</w:t>
      </w:r>
      <w:r w:rsidR="00892BFF" w:rsidRPr="00762005">
        <w:rPr>
          <w:noProof/>
          <w:lang w:val="sv-SE"/>
        </w:rPr>
        <w:t> </w:t>
      </w:r>
      <w:r w:rsidRPr="00762005">
        <w:rPr>
          <w:noProof/>
          <w:lang w:val="sv-SE"/>
        </w:rPr>
        <w:t>1) eller 6</w:t>
      </w:r>
      <w:r w:rsidR="00892BFF" w:rsidRPr="00762005">
        <w:rPr>
          <w:noProof/>
          <w:lang w:val="sv-SE"/>
        </w:rPr>
        <w:t> </w:t>
      </w:r>
      <w:r w:rsidRPr="00762005">
        <w:rPr>
          <w:noProof/>
          <w:lang w:val="sv-SE"/>
        </w:rPr>
        <w:t>(6</w:t>
      </w:r>
      <w:r w:rsidR="00892BFF" w:rsidRPr="00762005">
        <w:rPr>
          <w:noProof/>
          <w:lang w:val="sv-SE"/>
        </w:rPr>
        <w:t> </w:t>
      </w:r>
      <w:r w:rsidRPr="00762005">
        <w:rPr>
          <w:noProof/>
          <w:lang w:val="sv-SE"/>
        </w:rPr>
        <w:t>x</w:t>
      </w:r>
      <w:r w:rsidR="00892BFF" w:rsidRPr="00762005">
        <w:rPr>
          <w:noProof/>
          <w:lang w:val="sv-SE"/>
        </w:rPr>
        <w:t> 1</w:t>
      </w:r>
      <w:r w:rsidRPr="00762005">
        <w:rPr>
          <w:noProof/>
          <w:lang w:val="sv-SE"/>
        </w:rPr>
        <w:t>) förfyllda sprutor.</w:t>
      </w:r>
    </w:p>
    <w:p w14:paraId="194E952D" w14:textId="77777777" w:rsidR="007C5626" w:rsidRPr="00762005" w:rsidRDefault="007C5626" w:rsidP="007C5626">
      <w:pPr>
        <w:suppressAutoHyphens/>
        <w:spacing w:line="240" w:lineRule="auto"/>
        <w:rPr>
          <w:noProof/>
          <w:lang w:val="sv-SE"/>
        </w:rPr>
      </w:pPr>
    </w:p>
    <w:p w14:paraId="76BD9AC3" w14:textId="4FA83EB6" w:rsidR="007C5626" w:rsidRPr="00237A47" w:rsidRDefault="00B60735" w:rsidP="00012FE6">
      <w:pPr>
        <w:keepNext/>
        <w:keepLines/>
        <w:suppressAutoHyphens/>
        <w:spacing w:line="240" w:lineRule="auto"/>
        <w:rPr>
          <w:noProof/>
          <w:u w:val="single"/>
          <w:lang w:val="sv-SE"/>
        </w:rPr>
      </w:pPr>
      <w:r w:rsidRPr="00237A47">
        <w:rPr>
          <w:noProof/>
          <w:u w:val="single"/>
          <w:lang w:val="sv-SE"/>
        </w:rPr>
        <w:t xml:space="preserve">Xolair 75 mg injektionsvätska, lösning i förfylld </w:t>
      </w:r>
      <w:r w:rsidR="00662E57" w:rsidRPr="00237A47">
        <w:rPr>
          <w:u w:val="single"/>
          <w:lang w:val="sv-SE"/>
        </w:rPr>
        <w:t>injektions</w:t>
      </w:r>
      <w:r w:rsidRPr="00237A47">
        <w:rPr>
          <w:noProof/>
          <w:u w:val="single"/>
          <w:lang w:val="sv-SE"/>
        </w:rPr>
        <w:t>penna</w:t>
      </w:r>
    </w:p>
    <w:p w14:paraId="62E72C9D" w14:textId="77777777" w:rsidR="007C5626" w:rsidRPr="00762005" w:rsidRDefault="007C5626" w:rsidP="00012FE6">
      <w:pPr>
        <w:keepNext/>
        <w:keepLines/>
        <w:suppressAutoHyphens/>
        <w:spacing w:line="240" w:lineRule="auto"/>
        <w:rPr>
          <w:noProof/>
          <w:lang w:val="sv-SE"/>
        </w:rPr>
      </w:pPr>
    </w:p>
    <w:p w14:paraId="59A773F3" w14:textId="42E55D74" w:rsidR="007C5626" w:rsidRDefault="00B60735" w:rsidP="007C5626">
      <w:pPr>
        <w:suppressAutoHyphens/>
        <w:spacing w:line="240" w:lineRule="auto"/>
        <w:rPr>
          <w:noProof/>
          <w:lang w:val="sv-SE"/>
        </w:rPr>
      </w:pPr>
      <w:r w:rsidRPr="00561D6E">
        <w:rPr>
          <w:noProof/>
          <w:lang w:val="sv-SE"/>
        </w:rPr>
        <w:t xml:space="preserve">Xolair 75 mg injektionsvätska, lösning i förfylld </w:t>
      </w:r>
      <w:r w:rsidR="00662E57" w:rsidRPr="00762005">
        <w:rPr>
          <w:lang w:val="sv-SE"/>
        </w:rPr>
        <w:t>injektions</w:t>
      </w:r>
      <w:r w:rsidRPr="00561D6E">
        <w:rPr>
          <w:noProof/>
          <w:lang w:val="sv-SE"/>
        </w:rPr>
        <w:t xml:space="preserve">penna </w:t>
      </w:r>
      <w:r w:rsidR="00CF0DF9" w:rsidRPr="00561D6E">
        <w:rPr>
          <w:noProof/>
          <w:lang w:val="sv-SE"/>
        </w:rPr>
        <w:t>tillhandahålls</w:t>
      </w:r>
      <w:r w:rsidRPr="00561D6E">
        <w:rPr>
          <w:noProof/>
          <w:lang w:val="sv-SE"/>
        </w:rPr>
        <w:t xml:space="preserve"> som </w:t>
      </w:r>
      <w:r w:rsidRPr="00762005">
        <w:rPr>
          <w:noProof/>
          <w:lang w:val="sv-SE"/>
        </w:rPr>
        <w:t xml:space="preserve">0,5 ml lösning i en förfylld </w:t>
      </w:r>
      <w:r w:rsidR="008A386C" w:rsidRPr="00762005">
        <w:rPr>
          <w:noProof/>
          <w:lang w:val="sv-SE"/>
        </w:rPr>
        <w:t>injektions</w:t>
      </w:r>
      <w:r w:rsidR="009C66CB" w:rsidRPr="00762005">
        <w:rPr>
          <w:noProof/>
          <w:lang w:val="sv-SE"/>
        </w:rPr>
        <w:t>penna</w:t>
      </w:r>
      <w:r w:rsidR="00E320AC" w:rsidRPr="00762005">
        <w:rPr>
          <w:noProof/>
          <w:lang w:val="sv-SE"/>
        </w:rPr>
        <w:t xml:space="preserve"> av cylindertyp</w:t>
      </w:r>
      <w:r w:rsidRPr="00762005">
        <w:rPr>
          <w:noProof/>
          <w:lang w:val="sv-SE"/>
        </w:rPr>
        <w:t xml:space="preserve"> (typ I glas) med 27</w:t>
      </w:r>
      <w:r w:rsidR="005A7DAC" w:rsidRPr="00762005">
        <w:rPr>
          <w:noProof/>
          <w:lang w:val="sv-SE"/>
        </w:rPr>
        <w:t> </w:t>
      </w:r>
      <w:r w:rsidRPr="00762005">
        <w:rPr>
          <w:noProof/>
          <w:lang w:val="sv-SE"/>
        </w:rPr>
        <w:t>gauge fast nål (rostfritt stål), kolvpropp (typ I) och ett nålskydd</w:t>
      </w:r>
      <w:r>
        <w:rPr>
          <w:noProof/>
          <w:lang w:val="sv-SE"/>
        </w:rPr>
        <w:t>.</w:t>
      </w:r>
    </w:p>
    <w:p w14:paraId="08182738" w14:textId="77777777" w:rsidR="007C5626" w:rsidRDefault="007C5626" w:rsidP="007C5626">
      <w:pPr>
        <w:suppressAutoHyphens/>
        <w:spacing w:line="240" w:lineRule="auto"/>
        <w:rPr>
          <w:noProof/>
          <w:lang w:val="sv-SE"/>
        </w:rPr>
      </w:pPr>
    </w:p>
    <w:p w14:paraId="21A53F13" w14:textId="77BE091F" w:rsidR="007C5626" w:rsidRDefault="00B60735" w:rsidP="007C5626">
      <w:pPr>
        <w:suppressAutoHyphens/>
        <w:spacing w:line="240" w:lineRule="auto"/>
        <w:rPr>
          <w:noProof/>
          <w:lang w:val="sv-SE"/>
        </w:rPr>
      </w:pPr>
      <w:r>
        <w:rPr>
          <w:noProof/>
          <w:lang w:val="sv-SE"/>
        </w:rPr>
        <w:t xml:space="preserve">Förpackningsstorlekar: förpackningar innehållande 1 förfylld </w:t>
      </w:r>
      <w:r w:rsidR="00662E57">
        <w:rPr>
          <w:lang w:val="sv-SE"/>
        </w:rPr>
        <w:t>injektions</w:t>
      </w:r>
      <w:r>
        <w:rPr>
          <w:noProof/>
          <w:lang w:val="sv-SE"/>
        </w:rPr>
        <w:t>penna och multipack om 3</w:t>
      </w:r>
      <w:r w:rsidR="00892BFF">
        <w:rPr>
          <w:noProof/>
          <w:lang w:val="sv-SE"/>
        </w:rPr>
        <w:t> </w:t>
      </w:r>
      <w:r>
        <w:rPr>
          <w:noProof/>
          <w:lang w:val="sv-SE"/>
        </w:rPr>
        <w:t>(3</w:t>
      </w:r>
      <w:r w:rsidR="00892BFF">
        <w:rPr>
          <w:noProof/>
          <w:lang w:val="sv-SE"/>
        </w:rPr>
        <w:t> </w:t>
      </w:r>
      <w:r>
        <w:rPr>
          <w:noProof/>
          <w:lang w:val="sv-SE"/>
        </w:rPr>
        <w:t>x</w:t>
      </w:r>
      <w:r w:rsidR="00892BFF">
        <w:rPr>
          <w:noProof/>
          <w:lang w:val="sv-SE"/>
        </w:rPr>
        <w:t> </w:t>
      </w:r>
      <w:r>
        <w:rPr>
          <w:noProof/>
          <w:lang w:val="sv-SE"/>
        </w:rPr>
        <w:t>1) eller 6</w:t>
      </w:r>
      <w:r w:rsidR="00892BFF">
        <w:rPr>
          <w:noProof/>
          <w:lang w:val="sv-SE"/>
        </w:rPr>
        <w:t> </w:t>
      </w:r>
      <w:r>
        <w:rPr>
          <w:noProof/>
          <w:lang w:val="sv-SE"/>
        </w:rPr>
        <w:t>(6</w:t>
      </w:r>
      <w:r w:rsidR="00892BFF">
        <w:rPr>
          <w:noProof/>
          <w:lang w:val="sv-SE"/>
        </w:rPr>
        <w:t> </w:t>
      </w:r>
      <w:r>
        <w:rPr>
          <w:noProof/>
          <w:lang w:val="sv-SE"/>
        </w:rPr>
        <w:t>x</w:t>
      </w:r>
      <w:r w:rsidR="00892BFF">
        <w:rPr>
          <w:noProof/>
          <w:lang w:val="sv-SE"/>
        </w:rPr>
        <w:t> </w:t>
      </w:r>
      <w:r>
        <w:rPr>
          <w:noProof/>
          <w:lang w:val="sv-SE"/>
        </w:rPr>
        <w:t xml:space="preserve">1) förfyllda </w:t>
      </w:r>
      <w:r w:rsidR="003E648B" w:rsidRPr="00FD04A9">
        <w:rPr>
          <w:rFonts w:eastAsiaTheme="minorHAnsi"/>
          <w:bCs/>
          <w:lang w:val="sv-SE"/>
        </w:rPr>
        <w:t>injektions</w:t>
      </w:r>
      <w:r>
        <w:rPr>
          <w:noProof/>
          <w:lang w:val="sv-SE"/>
        </w:rPr>
        <w:t>pennor.</w:t>
      </w:r>
    </w:p>
    <w:p w14:paraId="5B718A6D" w14:textId="77777777" w:rsidR="007C5626" w:rsidRPr="00DC2BA7" w:rsidRDefault="007C5626" w:rsidP="00B057AB">
      <w:pPr>
        <w:suppressAutoHyphens/>
        <w:spacing w:line="240" w:lineRule="auto"/>
        <w:rPr>
          <w:noProof/>
          <w:lang w:val="sv-SE"/>
        </w:rPr>
      </w:pPr>
    </w:p>
    <w:p w14:paraId="2DD85F3A" w14:textId="77777777" w:rsidR="004F366B" w:rsidRPr="00DC2BA7" w:rsidRDefault="00B60735" w:rsidP="00B057AB">
      <w:pPr>
        <w:suppressAutoHyphens/>
        <w:spacing w:line="240" w:lineRule="auto"/>
        <w:rPr>
          <w:noProof/>
          <w:lang w:val="sv-SE"/>
        </w:rPr>
      </w:pPr>
      <w:r w:rsidRPr="00DC2BA7">
        <w:rPr>
          <w:noProof/>
          <w:lang w:val="sv-SE"/>
        </w:rPr>
        <w:t>Eventuellt kommer inte alla förpackningsstorlekar att marknadsföras.</w:t>
      </w:r>
    </w:p>
    <w:p w14:paraId="60C9EF90" w14:textId="77777777" w:rsidR="004F366B" w:rsidRPr="00DC2BA7" w:rsidRDefault="004F366B" w:rsidP="00B057AB">
      <w:pPr>
        <w:suppressAutoHyphens/>
        <w:spacing w:line="240" w:lineRule="auto"/>
        <w:rPr>
          <w:noProof/>
          <w:lang w:val="sv-SE"/>
        </w:rPr>
      </w:pPr>
    </w:p>
    <w:p w14:paraId="3DF849B2" w14:textId="77777777" w:rsidR="004F366B" w:rsidRPr="00DC2BA7" w:rsidRDefault="00B60735" w:rsidP="00B057AB">
      <w:pPr>
        <w:keepNext/>
        <w:suppressAutoHyphens/>
        <w:spacing w:line="240" w:lineRule="auto"/>
        <w:ind w:left="567" w:hanging="567"/>
        <w:rPr>
          <w:b/>
          <w:noProof/>
          <w:lang w:val="sv-SE"/>
        </w:rPr>
      </w:pPr>
      <w:r w:rsidRPr="00DC2BA7">
        <w:rPr>
          <w:b/>
          <w:noProof/>
          <w:lang w:val="sv-SE"/>
        </w:rPr>
        <w:lastRenderedPageBreak/>
        <w:t>6.6</w:t>
      </w:r>
      <w:r w:rsidRPr="00DC2BA7">
        <w:rPr>
          <w:b/>
          <w:noProof/>
          <w:lang w:val="sv-SE"/>
        </w:rPr>
        <w:tab/>
        <w:t>Särskilda anvisningar för destruktion och övrig hantering</w:t>
      </w:r>
    </w:p>
    <w:p w14:paraId="792FF818" w14:textId="77777777" w:rsidR="004F366B" w:rsidRPr="00DC2BA7" w:rsidRDefault="004F366B" w:rsidP="00012FE6">
      <w:pPr>
        <w:keepNext/>
        <w:keepLines/>
        <w:suppressAutoHyphens/>
        <w:spacing w:line="240" w:lineRule="auto"/>
        <w:rPr>
          <w:noProof/>
          <w:lang w:val="sv-SE"/>
        </w:rPr>
      </w:pPr>
    </w:p>
    <w:p w14:paraId="404DA708" w14:textId="77777777" w:rsidR="00845D0F" w:rsidRPr="00E66096" w:rsidRDefault="00B60735" w:rsidP="00012FE6">
      <w:pPr>
        <w:pStyle w:val="Text"/>
        <w:keepNext/>
        <w:keepLines/>
        <w:spacing w:before="0"/>
        <w:jc w:val="left"/>
        <w:rPr>
          <w:color w:val="000000"/>
          <w:sz w:val="22"/>
          <w:u w:val="single"/>
          <w:lang w:val="sv-SE"/>
        </w:rPr>
      </w:pPr>
      <w:bookmarkStart w:id="1" w:name="_Hlk135820565"/>
      <w:r w:rsidRPr="00E66096">
        <w:rPr>
          <w:color w:val="000000"/>
          <w:sz w:val="22"/>
          <w:u w:val="single"/>
          <w:lang w:val="sv-SE"/>
        </w:rPr>
        <w:t>Förfylld spruta</w:t>
      </w:r>
    </w:p>
    <w:p w14:paraId="7E0DB08C" w14:textId="77777777" w:rsidR="00845D0F" w:rsidRDefault="00845D0F" w:rsidP="00012FE6">
      <w:pPr>
        <w:pStyle w:val="Text"/>
        <w:keepNext/>
        <w:keepLines/>
        <w:spacing w:before="0"/>
        <w:jc w:val="left"/>
        <w:rPr>
          <w:color w:val="000000"/>
          <w:sz w:val="22"/>
          <w:lang w:val="sv-SE"/>
        </w:rPr>
      </w:pPr>
    </w:p>
    <w:p w14:paraId="6E3AF879" w14:textId="76750C80" w:rsidR="004F366B" w:rsidRPr="00DC2BA7" w:rsidRDefault="00B60735" w:rsidP="00B057AB">
      <w:pPr>
        <w:pStyle w:val="Text"/>
        <w:spacing w:before="0"/>
        <w:jc w:val="left"/>
        <w:rPr>
          <w:color w:val="000000"/>
          <w:sz w:val="22"/>
          <w:lang w:val="sv-SE"/>
        </w:rPr>
      </w:pPr>
      <w:r>
        <w:rPr>
          <w:color w:val="000000"/>
          <w:sz w:val="22"/>
          <w:lang w:val="sv-SE"/>
        </w:rPr>
        <w:t xml:space="preserve">Den </w:t>
      </w:r>
      <w:r w:rsidR="00A851B4" w:rsidRPr="00DC2BA7">
        <w:rPr>
          <w:sz w:val="22"/>
          <w:lang w:val="sv-SE"/>
        </w:rPr>
        <w:t>förfylld</w:t>
      </w:r>
      <w:r>
        <w:rPr>
          <w:sz w:val="22"/>
          <w:lang w:val="sv-SE"/>
        </w:rPr>
        <w:t>a</w:t>
      </w:r>
      <w:r w:rsidR="00A851B4" w:rsidRPr="00DC2BA7">
        <w:rPr>
          <w:sz w:val="22"/>
          <w:lang w:val="sv-SE"/>
        </w:rPr>
        <w:t xml:space="preserve"> spruta</w:t>
      </w:r>
      <w:r>
        <w:rPr>
          <w:sz w:val="22"/>
          <w:lang w:val="sv-SE"/>
        </w:rPr>
        <w:t>n</w:t>
      </w:r>
      <w:r w:rsidR="00A851B4" w:rsidRPr="00DC2BA7">
        <w:rPr>
          <w:sz w:val="22"/>
          <w:lang w:val="sv-SE"/>
        </w:rPr>
        <w:t xml:space="preserve"> </w:t>
      </w:r>
      <w:r>
        <w:rPr>
          <w:sz w:val="22"/>
          <w:lang w:val="sv-SE"/>
        </w:rPr>
        <w:t xml:space="preserve">är </w:t>
      </w:r>
      <w:r w:rsidR="00E320AC">
        <w:rPr>
          <w:sz w:val="22"/>
          <w:lang w:val="sv-SE"/>
        </w:rPr>
        <w:t xml:space="preserve">avsedd </w:t>
      </w:r>
      <w:r w:rsidR="00A851B4" w:rsidRPr="00DC2BA7">
        <w:rPr>
          <w:sz w:val="22"/>
          <w:lang w:val="sv-SE"/>
        </w:rPr>
        <w:t xml:space="preserve">för engångsbruk. </w:t>
      </w:r>
      <w:r>
        <w:rPr>
          <w:sz w:val="22"/>
          <w:lang w:val="sv-SE"/>
        </w:rPr>
        <w:t>Den</w:t>
      </w:r>
      <w:r w:rsidR="00A851B4" w:rsidRPr="00DC2BA7">
        <w:rPr>
          <w:sz w:val="22"/>
          <w:lang w:val="sv-SE"/>
        </w:rPr>
        <w:t xml:space="preserve"> ska tas ut ur kylskåpet </w:t>
      </w:r>
      <w:r>
        <w:rPr>
          <w:sz w:val="22"/>
          <w:lang w:val="sv-SE"/>
        </w:rPr>
        <w:t>30</w:t>
      </w:r>
      <w:r w:rsidR="000A5A96" w:rsidRPr="00DC2BA7">
        <w:rPr>
          <w:sz w:val="22"/>
          <w:lang w:val="sv-SE"/>
        </w:rPr>
        <w:t> </w:t>
      </w:r>
      <w:r w:rsidR="00A851B4" w:rsidRPr="00DC2BA7">
        <w:rPr>
          <w:sz w:val="22"/>
          <w:lang w:val="sv-SE"/>
        </w:rPr>
        <w:t xml:space="preserve">min före injektion </w:t>
      </w:r>
      <w:r w:rsidR="00854126" w:rsidRPr="00DC2BA7">
        <w:rPr>
          <w:sz w:val="22"/>
          <w:lang w:val="sv-SE"/>
        </w:rPr>
        <w:t>så att</w:t>
      </w:r>
      <w:r w:rsidR="00A851B4" w:rsidRPr="00DC2BA7">
        <w:rPr>
          <w:sz w:val="22"/>
          <w:lang w:val="sv-SE"/>
        </w:rPr>
        <w:t xml:space="preserve"> </w:t>
      </w:r>
      <w:r w:rsidR="00854126" w:rsidRPr="00DC2BA7">
        <w:rPr>
          <w:sz w:val="22"/>
          <w:lang w:val="sv-SE"/>
        </w:rPr>
        <w:t xml:space="preserve">den uppnår </w:t>
      </w:r>
      <w:r w:rsidR="00A851B4" w:rsidRPr="00DC2BA7">
        <w:rPr>
          <w:sz w:val="22"/>
          <w:lang w:val="sv-SE"/>
        </w:rPr>
        <w:t>rumstemperatur.</w:t>
      </w:r>
    </w:p>
    <w:p w14:paraId="675B1F7C" w14:textId="77777777" w:rsidR="004F366B" w:rsidRDefault="004F366B" w:rsidP="00B057AB">
      <w:pPr>
        <w:pStyle w:val="Listlevel1"/>
        <w:spacing w:before="0" w:after="0"/>
        <w:ind w:left="0" w:firstLine="0"/>
        <w:rPr>
          <w:color w:val="000000"/>
          <w:sz w:val="22"/>
          <w:szCs w:val="22"/>
          <w:lang w:val="sv-SE"/>
        </w:rPr>
      </w:pPr>
    </w:p>
    <w:p w14:paraId="2DD3B6AF" w14:textId="6BAB9D32" w:rsidR="00845D0F" w:rsidRPr="00237A47" w:rsidRDefault="00B60735" w:rsidP="00012FE6">
      <w:pPr>
        <w:pStyle w:val="Text"/>
        <w:keepNext/>
        <w:keepLines/>
        <w:spacing w:before="0"/>
        <w:jc w:val="left"/>
        <w:rPr>
          <w:color w:val="000000"/>
          <w:sz w:val="22"/>
          <w:u w:val="single"/>
          <w:lang w:val="sv-SE"/>
        </w:rPr>
      </w:pPr>
      <w:r w:rsidRPr="00237A47">
        <w:rPr>
          <w:color w:val="000000"/>
          <w:sz w:val="22"/>
          <w:u w:val="single"/>
          <w:lang w:val="sv-SE"/>
        </w:rPr>
        <w:t xml:space="preserve">Förfylld </w:t>
      </w:r>
      <w:r w:rsidR="00662E57" w:rsidRPr="00237A47">
        <w:rPr>
          <w:sz w:val="22"/>
          <w:u w:val="single"/>
          <w:lang w:val="sv-SE"/>
        </w:rPr>
        <w:t>injektions</w:t>
      </w:r>
      <w:r w:rsidRPr="00237A47">
        <w:rPr>
          <w:color w:val="000000"/>
          <w:sz w:val="22"/>
          <w:u w:val="single"/>
          <w:lang w:val="sv-SE"/>
        </w:rPr>
        <w:t>penna</w:t>
      </w:r>
    </w:p>
    <w:p w14:paraId="2E141ADC" w14:textId="77777777" w:rsidR="00E66096" w:rsidRPr="00012FE6" w:rsidRDefault="00E66096" w:rsidP="00012FE6">
      <w:pPr>
        <w:pStyle w:val="Text"/>
        <w:keepNext/>
        <w:keepLines/>
        <w:spacing w:before="0"/>
        <w:jc w:val="left"/>
        <w:rPr>
          <w:color w:val="000000"/>
          <w:sz w:val="22"/>
          <w:lang w:val="sv-SE"/>
        </w:rPr>
      </w:pPr>
    </w:p>
    <w:p w14:paraId="5457481B" w14:textId="6EA52DA8" w:rsidR="00845D0F" w:rsidRDefault="00B60735" w:rsidP="00B057AB">
      <w:pPr>
        <w:pStyle w:val="Listlevel1"/>
        <w:spacing w:before="0" w:after="0"/>
        <w:ind w:left="0" w:firstLine="0"/>
        <w:rPr>
          <w:color w:val="000000"/>
          <w:sz w:val="22"/>
          <w:szCs w:val="22"/>
          <w:lang w:val="sv-SE"/>
        </w:rPr>
      </w:pPr>
      <w:r>
        <w:rPr>
          <w:sz w:val="22"/>
          <w:lang w:val="sv-SE"/>
        </w:rPr>
        <w:t xml:space="preserve">Den </w:t>
      </w:r>
      <w:r w:rsidRPr="00DC2BA7">
        <w:rPr>
          <w:sz w:val="22"/>
          <w:lang w:val="sv-SE"/>
        </w:rPr>
        <w:t>förfylld</w:t>
      </w:r>
      <w:r>
        <w:rPr>
          <w:sz w:val="22"/>
          <w:lang w:val="sv-SE"/>
        </w:rPr>
        <w:t>a</w:t>
      </w:r>
      <w:r w:rsidRPr="00DC2BA7">
        <w:rPr>
          <w:sz w:val="22"/>
          <w:lang w:val="sv-SE"/>
        </w:rPr>
        <w:t xml:space="preserve"> </w:t>
      </w:r>
      <w:r w:rsidR="00662E57">
        <w:rPr>
          <w:sz w:val="22"/>
          <w:lang w:val="sv-SE"/>
        </w:rPr>
        <w:t>injektions</w:t>
      </w:r>
      <w:r>
        <w:rPr>
          <w:sz w:val="22"/>
          <w:lang w:val="sv-SE"/>
        </w:rPr>
        <w:t>pennan</w:t>
      </w:r>
      <w:r w:rsidRPr="00DC2BA7">
        <w:rPr>
          <w:sz w:val="22"/>
          <w:lang w:val="sv-SE"/>
        </w:rPr>
        <w:t xml:space="preserve"> </w:t>
      </w:r>
      <w:r>
        <w:rPr>
          <w:sz w:val="22"/>
          <w:lang w:val="sv-SE"/>
        </w:rPr>
        <w:t xml:space="preserve">är </w:t>
      </w:r>
      <w:r w:rsidR="00E320AC">
        <w:rPr>
          <w:sz w:val="22"/>
          <w:lang w:val="sv-SE"/>
        </w:rPr>
        <w:t xml:space="preserve">avsedd </w:t>
      </w:r>
      <w:r w:rsidRPr="00DC2BA7">
        <w:rPr>
          <w:sz w:val="22"/>
          <w:lang w:val="sv-SE"/>
        </w:rPr>
        <w:t>för engångsbruk</w:t>
      </w:r>
      <w:r>
        <w:rPr>
          <w:sz w:val="22"/>
          <w:lang w:val="sv-SE"/>
        </w:rPr>
        <w:t>. Den</w:t>
      </w:r>
      <w:r w:rsidRPr="00DC2BA7">
        <w:rPr>
          <w:sz w:val="22"/>
          <w:lang w:val="sv-SE"/>
        </w:rPr>
        <w:t xml:space="preserve"> ska tas ut ur kylskåpet </w:t>
      </w:r>
      <w:r>
        <w:rPr>
          <w:sz w:val="22"/>
          <w:lang w:val="sv-SE"/>
        </w:rPr>
        <w:t>30</w:t>
      </w:r>
      <w:r w:rsidRPr="00DC2BA7">
        <w:rPr>
          <w:sz w:val="22"/>
          <w:lang w:val="sv-SE"/>
        </w:rPr>
        <w:t> min före injektion så att den uppnår rumstemperatur.</w:t>
      </w:r>
    </w:p>
    <w:bookmarkEnd w:id="1"/>
    <w:p w14:paraId="33761A03" w14:textId="77777777" w:rsidR="00845D0F" w:rsidRPr="00DC2BA7" w:rsidRDefault="00845D0F" w:rsidP="00B057AB">
      <w:pPr>
        <w:pStyle w:val="Listlevel1"/>
        <w:spacing w:before="0" w:after="0"/>
        <w:ind w:left="0" w:firstLine="0"/>
        <w:rPr>
          <w:color w:val="000000"/>
          <w:sz w:val="22"/>
          <w:szCs w:val="22"/>
          <w:lang w:val="sv-SE"/>
        </w:rPr>
      </w:pPr>
    </w:p>
    <w:p w14:paraId="54D0B5A3" w14:textId="77777777" w:rsidR="004F366B" w:rsidRPr="00DC2BA7" w:rsidRDefault="00B60735" w:rsidP="00B057AB">
      <w:pPr>
        <w:pStyle w:val="Text"/>
        <w:keepNext/>
        <w:spacing w:before="0"/>
        <w:jc w:val="left"/>
        <w:rPr>
          <w:color w:val="000000"/>
          <w:sz w:val="22"/>
          <w:u w:val="single"/>
          <w:lang w:val="sv-SE"/>
        </w:rPr>
      </w:pPr>
      <w:r w:rsidRPr="00DC2BA7">
        <w:rPr>
          <w:color w:val="000000"/>
          <w:sz w:val="22"/>
          <w:u w:val="single"/>
          <w:lang w:val="sv-SE"/>
        </w:rPr>
        <w:t>Destruktionsanvisningar</w:t>
      </w:r>
    </w:p>
    <w:p w14:paraId="65D5122B" w14:textId="77777777" w:rsidR="00893BC4" w:rsidRPr="00DC2BA7" w:rsidRDefault="00893BC4" w:rsidP="00B057AB">
      <w:pPr>
        <w:pStyle w:val="Text"/>
        <w:keepNext/>
        <w:spacing w:before="0"/>
        <w:jc w:val="left"/>
        <w:rPr>
          <w:color w:val="000000"/>
          <w:sz w:val="22"/>
          <w:u w:val="single"/>
          <w:lang w:val="sv-SE"/>
        </w:rPr>
      </w:pPr>
    </w:p>
    <w:p w14:paraId="3A26E14D" w14:textId="03DD1FFA" w:rsidR="004F366B" w:rsidRPr="00DC2BA7" w:rsidRDefault="00B60735" w:rsidP="00B057AB">
      <w:pPr>
        <w:pStyle w:val="Text"/>
        <w:spacing w:before="0"/>
        <w:jc w:val="left"/>
        <w:rPr>
          <w:color w:val="000000"/>
          <w:sz w:val="22"/>
          <w:lang w:val="sv-SE"/>
        </w:rPr>
      </w:pPr>
      <w:r w:rsidRPr="00DC2BA7">
        <w:rPr>
          <w:color w:val="000000"/>
          <w:sz w:val="22"/>
          <w:lang w:val="sv-SE"/>
        </w:rPr>
        <w:t>Kassera omedelbart använd spruta</w:t>
      </w:r>
      <w:r w:rsidR="00845D0F">
        <w:rPr>
          <w:color w:val="000000"/>
          <w:sz w:val="22"/>
          <w:lang w:val="sv-SE"/>
        </w:rPr>
        <w:t xml:space="preserve"> eller </w:t>
      </w:r>
      <w:r w:rsidR="00662E57">
        <w:rPr>
          <w:sz w:val="22"/>
          <w:lang w:val="sv-SE"/>
        </w:rPr>
        <w:t>injektions</w:t>
      </w:r>
      <w:r w:rsidR="00845D0F">
        <w:rPr>
          <w:color w:val="000000"/>
          <w:sz w:val="22"/>
          <w:lang w:val="sv-SE"/>
        </w:rPr>
        <w:t>penna</w:t>
      </w:r>
      <w:r w:rsidRPr="00DC2BA7">
        <w:rPr>
          <w:color w:val="000000"/>
          <w:sz w:val="22"/>
          <w:lang w:val="sv-SE"/>
        </w:rPr>
        <w:t xml:space="preserve"> i en kanylburk.</w:t>
      </w:r>
    </w:p>
    <w:p w14:paraId="009E0D1C" w14:textId="77777777" w:rsidR="002F14A6" w:rsidRPr="00DC2BA7" w:rsidRDefault="002F14A6" w:rsidP="00B057AB">
      <w:pPr>
        <w:pStyle w:val="Text"/>
        <w:spacing w:before="0"/>
        <w:jc w:val="left"/>
        <w:rPr>
          <w:color w:val="000000"/>
          <w:sz w:val="22"/>
          <w:lang w:val="sv-SE"/>
        </w:rPr>
      </w:pPr>
    </w:p>
    <w:p w14:paraId="4A699F3F" w14:textId="77777777" w:rsidR="002F14A6" w:rsidRPr="00DC2BA7" w:rsidRDefault="00B60735" w:rsidP="00B057AB">
      <w:pPr>
        <w:pStyle w:val="Text"/>
        <w:spacing w:before="0"/>
        <w:jc w:val="left"/>
        <w:rPr>
          <w:color w:val="000000"/>
          <w:sz w:val="22"/>
          <w:lang w:val="sv-SE"/>
        </w:rPr>
      </w:pPr>
      <w:r w:rsidRPr="00DC2BA7">
        <w:rPr>
          <w:color w:val="000000"/>
          <w:sz w:val="22"/>
          <w:lang w:val="sv-SE"/>
        </w:rPr>
        <w:t>Ej använt läkemedel och avfall skall kasseras enligt gällande anvisningar.</w:t>
      </w:r>
    </w:p>
    <w:p w14:paraId="510F16F1" w14:textId="77777777" w:rsidR="004F366B" w:rsidRPr="00DC2BA7" w:rsidRDefault="004F366B" w:rsidP="00B057AB">
      <w:pPr>
        <w:suppressAutoHyphens/>
        <w:spacing w:line="240" w:lineRule="auto"/>
        <w:rPr>
          <w:noProof/>
          <w:lang w:val="sv-SE"/>
        </w:rPr>
      </w:pPr>
    </w:p>
    <w:p w14:paraId="4AF005CC" w14:textId="77777777" w:rsidR="004F366B" w:rsidRPr="00DC2BA7" w:rsidRDefault="004F366B" w:rsidP="00B057AB">
      <w:pPr>
        <w:suppressAutoHyphens/>
        <w:spacing w:line="240" w:lineRule="auto"/>
        <w:rPr>
          <w:noProof/>
          <w:lang w:val="sv-SE"/>
        </w:rPr>
      </w:pPr>
    </w:p>
    <w:p w14:paraId="751B52AD" w14:textId="77777777" w:rsidR="004F366B" w:rsidRPr="00DC2BA7" w:rsidRDefault="00B60735" w:rsidP="00B057AB">
      <w:pPr>
        <w:keepNext/>
        <w:suppressAutoHyphens/>
        <w:spacing w:line="240" w:lineRule="auto"/>
        <w:ind w:left="567" w:hanging="567"/>
        <w:rPr>
          <w:noProof/>
          <w:lang w:val="sv-SE"/>
        </w:rPr>
      </w:pPr>
      <w:r w:rsidRPr="00DC2BA7">
        <w:rPr>
          <w:b/>
          <w:noProof/>
          <w:lang w:val="sv-SE"/>
        </w:rPr>
        <w:t>7.</w:t>
      </w:r>
      <w:r w:rsidRPr="00DC2BA7">
        <w:rPr>
          <w:b/>
          <w:noProof/>
          <w:lang w:val="sv-SE"/>
        </w:rPr>
        <w:tab/>
        <w:t>INNEHAVARE AV GODKÄNNANDE FÖR FÖRSÄLJNING</w:t>
      </w:r>
    </w:p>
    <w:p w14:paraId="343FA272" w14:textId="77777777" w:rsidR="004F366B" w:rsidRPr="00DC2BA7" w:rsidRDefault="004F366B" w:rsidP="00B057AB">
      <w:pPr>
        <w:keepNext/>
        <w:suppressAutoHyphens/>
        <w:spacing w:line="240" w:lineRule="auto"/>
        <w:rPr>
          <w:noProof/>
          <w:lang w:val="sv-SE"/>
        </w:rPr>
      </w:pPr>
    </w:p>
    <w:p w14:paraId="0847C2F6" w14:textId="77777777" w:rsidR="004F366B" w:rsidRPr="00DC2BA7" w:rsidRDefault="00B60735" w:rsidP="00B057AB">
      <w:pPr>
        <w:keepNext/>
        <w:suppressAutoHyphens/>
        <w:spacing w:line="240" w:lineRule="auto"/>
        <w:rPr>
          <w:noProof/>
          <w:lang w:val="sv-SE"/>
        </w:rPr>
      </w:pPr>
      <w:r w:rsidRPr="00DC2BA7">
        <w:rPr>
          <w:noProof/>
          <w:lang w:val="sv-SE"/>
        </w:rPr>
        <w:t>Novartis Europharm Limited</w:t>
      </w:r>
    </w:p>
    <w:p w14:paraId="440F1F26" w14:textId="77777777" w:rsidR="0053539A" w:rsidRPr="00DC2BA7" w:rsidRDefault="00B60735" w:rsidP="00B057AB">
      <w:pPr>
        <w:keepNext/>
        <w:widowControl w:val="0"/>
        <w:spacing w:line="240" w:lineRule="auto"/>
        <w:rPr>
          <w:lang w:val="en-US"/>
        </w:rPr>
      </w:pPr>
      <w:r w:rsidRPr="00DC2BA7">
        <w:rPr>
          <w:lang w:val="en-US"/>
        </w:rPr>
        <w:t>Vista Building</w:t>
      </w:r>
    </w:p>
    <w:p w14:paraId="132ACF19" w14:textId="77777777" w:rsidR="0053539A" w:rsidRPr="00DC2BA7" w:rsidRDefault="00B60735" w:rsidP="00B057AB">
      <w:pPr>
        <w:keepNext/>
        <w:widowControl w:val="0"/>
        <w:spacing w:line="240" w:lineRule="auto"/>
      </w:pPr>
      <w:r w:rsidRPr="00DC2BA7">
        <w:t>Elm Park, Merrion Road</w:t>
      </w:r>
    </w:p>
    <w:p w14:paraId="6C57A0D6" w14:textId="77777777" w:rsidR="0053539A" w:rsidRPr="00DC2BA7" w:rsidRDefault="00B60735" w:rsidP="00B057AB">
      <w:pPr>
        <w:keepNext/>
        <w:widowControl w:val="0"/>
        <w:spacing w:line="240" w:lineRule="auto"/>
        <w:rPr>
          <w:lang w:val="sv-SE"/>
        </w:rPr>
      </w:pPr>
      <w:r w:rsidRPr="00DC2BA7">
        <w:rPr>
          <w:lang w:val="sv-SE"/>
        </w:rPr>
        <w:t>Dublin 4</w:t>
      </w:r>
    </w:p>
    <w:p w14:paraId="78C218C4" w14:textId="77777777" w:rsidR="0053539A" w:rsidRPr="00DC2BA7" w:rsidRDefault="00B60735" w:rsidP="00B057AB">
      <w:pPr>
        <w:spacing w:line="240" w:lineRule="auto"/>
        <w:rPr>
          <w:lang w:val="sv-SE"/>
        </w:rPr>
      </w:pPr>
      <w:r w:rsidRPr="00DC2BA7">
        <w:rPr>
          <w:lang w:val="sv-SE"/>
        </w:rPr>
        <w:t>Irland</w:t>
      </w:r>
    </w:p>
    <w:p w14:paraId="493D0E1D" w14:textId="77777777" w:rsidR="004F366B" w:rsidRPr="00DC2BA7" w:rsidRDefault="004F366B" w:rsidP="00B057AB">
      <w:pPr>
        <w:suppressAutoHyphens/>
        <w:spacing w:line="240" w:lineRule="auto"/>
        <w:rPr>
          <w:noProof/>
          <w:lang w:val="sv-SE"/>
        </w:rPr>
      </w:pPr>
    </w:p>
    <w:p w14:paraId="46535290" w14:textId="77777777" w:rsidR="004F366B" w:rsidRPr="00DC2BA7" w:rsidRDefault="004F366B" w:rsidP="00B057AB">
      <w:pPr>
        <w:suppressAutoHyphens/>
        <w:spacing w:line="240" w:lineRule="auto"/>
        <w:rPr>
          <w:noProof/>
          <w:lang w:val="sv-SE"/>
        </w:rPr>
      </w:pPr>
    </w:p>
    <w:p w14:paraId="05934AF6" w14:textId="77777777" w:rsidR="004F366B" w:rsidRPr="00DC2BA7" w:rsidRDefault="00B60735" w:rsidP="00B057AB">
      <w:pPr>
        <w:keepNext/>
        <w:suppressAutoHyphens/>
        <w:spacing w:line="240" w:lineRule="auto"/>
        <w:ind w:left="567" w:hanging="567"/>
        <w:rPr>
          <w:b/>
          <w:noProof/>
          <w:lang w:val="sv-SE"/>
        </w:rPr>
      </w:pPr>
      <w:r w:rsidRPr="00DC2BA7">
        <w:rPr>
          <w:b/>
          <w:noProof/>
          <w:lang w:val="sv-SE"/>
        </w:rPr>
        <w:t>8.</w:t>
      </w:r>
      <w:r w:rsidRPr="00DC2BA7">
        <w:rPr>
          <w:b/>
          <w:noProof/>
          <w:lang w:val="sv-SE"/>
        </w:rPr>
        <w:tab/>
        <w:t>NUMMER PÅ GODKÄNNANDE FÖR FÖRSÄLJNING</w:t>
      </w:r>
    </w:p>
    <w:p w14:paraId="7EAF8160" w14:textId="77777777" w:rsidR="004F366B" w:rsidRPr="00DC2BA7" w:rsidRDefault="004F366B" w:rsidP="00B057AB">
      <w:pPr>
        <w:keepNext/>
        <w:suppressAutoHyphens/>
        <w:spacing w:line="240" w:lineRule="auto"/>
        <w:rPr>
          <w:noProof/>
          <w:lang w:val="sv-SE"/>
        </w:rPr>
      </w:pPr>
    </w:p>
    <w:p w14:paraId="2E03410E" w14:textId="77777777" w:rsidR="00845D0F" w:rsidRPr="00E66096" w:rsidRDefault="00B60735" w:rsidP="00B057AB">
      <w:pPr>
        <w:pStyle w:val="Text"/>
        <w:keepNext/>
        <w:spacing w:before="0"/>
        <w:jc w:val="left"/>
        <w:rPr>
          <w:noProof/>
          <w:sz w:val="22"/>
          <w:u w:val="single"/>
          <w:lang w:val="sv-SE"/>
        </w:rPr>
      </w:pPr>
      <w:r w:rsidRPr="00E66096">
        <w:rPr>
          <w:noProof/>
          <w:sz w:val="22"/>
          <w:u w:val="single"/>
          <w:lang w:val="sv-SE"/>
        </w:rPr>
        <w:t>Xolair 75 mg injektionsvätska, lösning i förfylld spruta</w:t>
      </w:r>
    </w:p>
    <w:p w14:paraId="4DE36F41" w14:textId="77777777" w:rsidR="00845D0F" w:rsidRDefault="00845D0F" w:rsidP="00B057AB">
      <w:pPr>
        <w:pStyle w:val="Text"/>
        <w:keepNext/>
        <w:spacing w:before="0"/>
        <w:jc w:val="left"/>
        <w:rPr>
          <w:noProof/>
          <w:sz w:val="22"/>
          <w:lang w:val="sv-SE"/>
        </w:rPr>
      </w:pPr>
    </w:p>
    <w:p w14:paraId="29300128" w14:textId="1634DD8B" w:rsidR="0092268B" w:rsidRPr="00DC2BA7" w:rsidRDefault="00B60735" w:rsidP="00B057AB">
      <w:pPr>
        <w:pStyle w:val="Text"/>
        <w:keepNext/>
        <w:spacing w:before="0"/>
        <w:jc w:val="left"/>
        <w:rPr>
          <w:color w:val="000000"/>
          <w:sz w:val="22"/>
          <w:lang w:val="sv-SE"/>
        </w:rPr>
      </w:pPr>
      <w:r w:rsidRPr="00DC2BA7">
        <w:rPr>
          <w:noProof/>
          <w:sz w:val="22"/>
          <w:lang w:val="sv-SE"/>
        </w:rPr>
        <w:t>EU/1/05/319/00</w:t>
      </w:r>
      <w:r w:rsidRPr="00DC2BA7">
        <w:rPr>
          <w:color w:val="000000"/>
          <w:sz w:val="22"/>
          <w:lang w:val="sv-SE"/>
        </w:rPr>
        <w:t>5</w:t>
      </w:r>
    </w:p>
    <w:p w14:paraId="31A92EA1" w14:textId="77777777" w:rsidR="0092268B" w:rsidRPr="00DC2BA7" w:rsidRDefault="00B60735" w:rsidP="00B057AB">
      <w:pPr>
        <w:pStyle w:val="Text"/>
        <w:keepNext/>
        <w:spacing w:before="0"/>
        <w:jc w:val="left"/>
        <w:rPr>
          <w:color w:val="000000"/>
          <w:sz w:val="22"/>
          <w:lang w:val="sv-SE"/>
        </w:rPr>
      </w:pPr>
      <w:r w:rsidRPr="00DC2BA7">
        <w:rPr>
          <w:color w:val="000000"/>
          <w:sz w:val="22"/>
          <w:lang w:val="sv-SE"/>
        </w:rPr>
        <w:t>EU/1/05/319/006</w:t>
      </w:r>
    </w:p>
    <w:p w14:paraId="426E9AD3" w14:textId="77777777" w:rsidR="0092268B" w:rsidRDefault="00B60735" w:rsidP="00012FE6">
      <w:pPr>
        <w:pStyle w:val="Text"/>
        <w:keepNext/>
        <w:keepLines/>
        <w:spacing w:before="0"/>
        <w:jc w:val="left"/>
        <w:rPr>
          <w:color w:val="000000"/>
          <w:sz w:val="22"/>
          <w:lang w:val="sv-SE"/>
        </w:rPr>
      </w:pPr>
      <w:r w:rsidRPr="00DC2BA7">
        <w:rPr>
          <w:color w:val="000000"/>
          <w:sz w:val="22"/>
          <w:lang w:val="sv-SE"/>
        </w:rPr>
        <w:t>EU/1/05/319/007</w:t>
      </w:r>
    </w:p>
    <w:p w14:paraId="28365D4E" w14:textId="77777777" w:rsidR="00845D0F" w:rsidRDefault="00B60735" w:rsidP="00012FE6">
      <w:pPr>
        <w:pStyle w:val="Text"/>
        <w:keepNext/>
        <w:keepLines/>
        <w:spacing w:before="0"/>
        <w:jc w:val="left"/>
        <w:rPr>
          <w:color w:val="000000"/>
          <w:sz w:val="22"/>
          <w:lang w:val="sv-SE"/>
        </w:rPr>
      </w:pPr>
      <w:r w:rsidRPr="00DC2BA7">
        <w:rPr>
          <w:color w:val="000000"/>
          <w:sz w:val="22"/>
          <w:lang w:val="sv-SE"/>
        </w:rPr>
        <w:t>EU/1/05/319/</w:t>
      </w:r>
      <w:r w:rsidR="001312EB">
        <w:rPr>
          <w:color w:val="000000"/>
          <w:sz w:val="22"/>
          <w:lang w:val="sv-SE"/>
        </w:rPr>
        <w:t>018</w:t>
      </w:r>
    </w:p>
    <w:p w14:paraId="48A64C35" w14:textId="77777777" w:rsidR="00845D0F" w:rsidRPr="00DC2BA7" w:rsidRDefault="00B60735" w:rsidP="00012FE6">
      <w:pPr>
        <w:pStyle w:val="Text"/>
        <w:keepNext/>
        <w:keepLines/>
        <w:spacing w:before="0"/>
        <w:jc w:val="left"/>
        <w:rPr>
          <w:color w:val="000000"/>
          <w:sz w:val="22"/>
          <w:lang w:val="sv-SE"/>
        </w:rPr>
      </w:pPr>
      <w:r w:rsidRPr="00DC2BA7">
        <w:rPr>
          <w:color w:val="000000"/>
          <w:sz w:val="22"/>
          <w:lang w:val="sv-SE"/>
        </w:rPr>
        <w:t>EU/1/05/319/</w:t>
      </w:r>
      <w:r w:rsidR="001312EB">
        <w:rPr>
          <w:color w:val="000000"/>
          <w:sz w:val="22"/>
          <w:lang w:val="sv-SE"/>
        </w:rPr>
        <w:t>019</w:t>
      </w:r>
    </w:p>
    <w:p w14:paraId="2EC6630C" w14:textId="77777777" w:rsidR="00845D0F" w:rsidRPr="00DC2BA7" w:rsidRDefault="00B60735" w:rsidP="00845D0F">
      <w:pPr>
        <w:pStyle w:val="Text"/>
        <w:spacing w:before="0"/>
        <w:jc w:val="left"/>
        <w:rPr>
          <w:color w:val="000000"/>
          <w:sz w:val="22"/>
          <w:lang w:val="sv-SE"/>
        </w:rPr>
      </w:pPr>
      <w:r w:rsidRPr="00DC2BA7">
        <w:rPr>
          <w:color w:val="000000"/>
          <w:sz w:val="22"/>
          <w:lang w:val="sv-SE"/>
        </w:rPr>
        <w:t>EU/1/05/319/</w:t>
      </w:r>
      <w:r w:rsidR="001312EB">
        <w:rPr>
          <w:color w:val="000000"/>
          <w:sz w:val="22"/>
          <w:lang w:val="sv-SE"/>
        </w:rPr>
        <w:t>020</w:t>
      </w:r>
    </w:p>
    <w:p w14:paraId="0BD29C61" w14:textId="77777777" w:rsidR="00845D0F" w:rsidRPr="00DC2BA7" w:rsidRDefault="00845D0F" w:rsidP="00B057AB">
      <w:pPr>
        <w:pStyle w:val="Text"/>
        <w:spacing w:before="0"/>
        <w:jc w:val="left"/>
        <w:rPr>
          <w:color w:val="000000"/>
          <w:sz w:val="22"/>
          <w:lang w:val="sv-SE"/>
        </w:rPr>
      </w:pPr>
    </w:p>
    <w:p w14:paraId="29C5E0A0" w14:textId="6F11D42E" w:rsidR="00845D0F" w:rsidRPr="00237A47" w:rsidRDefault="00B60735" w:rsidP="00012FE6">
      <w:pPr>
        <w:pStyle w:val="Text"/>
        <w:keepNext/>
        <w:keepLines/>
        <w:spacing w:before="0"/>
        <w:jc w:val="left"/>
        <w:rPr>
          <w:noProof/>
          <w:sz w:val="22"/>
          <w:u w:val="single"/>
          <w:lang w:val="sv-SE"/>
        </w:rPr>
      </w:pPr>
      <w:r w:rsidRPr="00237A47">
        <w:rPr>
          <w:noProof/>
          <w:sz w:val="22"/>
          <w:u w:val="single"/>
          <w:lang w:val="sv-SE"/>
        </w:rPr>
        <w:t xml:space="preserve">Xolair 75 mg injektionsvätska, lösning i förfylld </w:t>
      </w:r>
      <w:r w:rsidR="00662E57" w:rsidRPr="00237A47">
        <w:rPr>
          <w:sz w:val="22"/>
          <w:u w:val="single"/>
          <w:lang w:val="sv-SE"/>
        </w:rPr>
        <w:t>injektions</w:t>
      </w:r>
      <w:r w:rsidRPr="00237A47">
        <w:rPr>
          <w:noProof/>
          <w:sz w:val="22"/>
          <w:u w:val="single"/>
          <w:lang w:val="sv-SE"/>
        </w:rPr>
        <w:t>penna</w:t>
      </w:r>
    </w:p>
    <w:p w14:paraId="2747141F" w14:textId="77777777" w:rsidR="004F366B" w:rsidRDefault="004F366B" w:rsidP="00012FE6">
      <w:pPr>
        <w:keepNext/>
        <w:keepLines/>
        <w:suppressAutoHyphens/>
        <w:spacing w:line="240" w:lineRule="auto"/>
        <w:rPr>
          <w:noProof/>
          <w:lang w:val="sv-SE"/>
        </w:rPr>
      </w:pPr>
    </w:p>
    <w:p w14:paraId="6CDBB35D" w14:textId="77777777" w:rsidR="00845D0F" w:rsidRPr="001E7BE4" w:rsidRDefault="00B60735" w:rsidP="00845D0F">
      <w:pPr>
        <w:pStyle w:val="Text"/>
        <w:keepNext/>
        <w:spacing w:before="0"/>
        <w:jc w:val="left"/>
        <w:rPr>
          <w:color w:val="000000"/>
          <w:sz w:val="22"/>
          <w:lang w:val="pt-PT"/>
        </w:rPr>
      </w:pPr>
      <w:r w:rsidRPr="001E7BE4">
        <w:rPr>
          <w:color w:val="000000"/>
          <w:sz w:val="22"/>
          <w:lang w:val="pt-PT"/>
        </w:rPr>
        <w:t>EU/1/05/319/</w:t>
      </w:r>
      <w:r w:rsidR="001312EB">
        <w:rPr>
          <w:color w:val="000000"/>
          <w:sz w:val="22"/>
          <w:lang w:val="pt-PT"/>
        </w:rPr>
        <w:t>021</w:t>
      </w:r>
    </w:p>
    <w:p w14:paraId="437CE947" w14:textId="77777777" w:rsidR="00845D0F" w:rsidRPr="001E7BE4" w:rsidRDefault="00B60735" w:rsidP="00845D0F">
      <w:pPr>
        <w:pStyle w:val="Text"/>
        <w:keepNext/>
        <w:spacing w:before="0"/>
        <w:jc w:val="left"/>
        <w:rPr>
          <w:color w:val="000000"/>
          <w:sz w:val="22"/>
          <w:lang w:val="pt-PT"/>
        </w:rPr>
      </w:pPr>
      <w:r w:rsidRPr="001E7BE4">
        <w:rPr>
          <w:color w:val="000000"/>
          <w:sz w:val="22"/>
          <w:lang w:val="pt-PT"/>
        </w:rPr>
        <w:t>EU/1/05/319/</w:t>
      </w:r>
      <w:r w:rsidR="001312EB">
        <w:rPr>
          <w:color w:val="000000"/>
          <w:sz w:val="22"/>
          <w:lang w:val="pt-PT"/>
        </w:rPr>
        <w:t>022</w:t>
      </w:r>
    </w:p>
    <w:p w14:paraId="2A0E1140" w14:textId="77777777" w:rsidR="00845D0F" w:rsidRDefault="00B60735" w:rsidP="00012FE6">
      <w:pPr>
        <w:pStyle w:val="Text"/>
        <w:widowControl w:val="0"/>
        <w:spacing w:before="0"/>
        <w:jc w:val="left"/>
        <w:rPr>
          <w:color w:val="000000"/>
          <w:sz w:val="22"/>
          <w:lang w:val="pt-PT"/>
        </w:rPr>
      </w:pPr>
      <w:r w:rsidRPr="001E7BE4">
        <w:rPr>
          <w:color w:val="000000"/>
          <w:sz w:val="22"/>
          <w:lang w:val="pt-PT"/>
        </w:rPr>
        <w:t>EU/1/05/319/</w:t>
      </w:r>
      <w:r w:rsidR="001312EB">
        <w:rPr>
          <w:color w:val="000000"/>
          <w:sz w:val="22"/>
          <w:lang w:val="pt-PT"/>
        </w:rPr>
        <w:t>023</w:t>
      </w:r>
    </w:p>
    <w:p w14:paraId="78B89086" w14:textId="77777777" w:rsidR="00845D0F" w:rsidRPr="00E66096" w:rsidRDefault="00845D0F" w:rsidP="00B057AB">
      <w:pPr>
        <w:suppressAutoHyphens/>
        <w:spacing w:line="240" w:lineRule="auto"/>
        <w:rPr>
          <w:noProof/>
          <w:lang w:val="pt-PT"/>
        </w:rPr>
      </w:pPr>
    </w:p>
    <w:p w14:paraId="5B8D616F" w14:textId="77777777" w:rsidR="004F366B" w:rsidRPr="00DC2BA7" w:rsidRDefault="004F366B" w:rsidP="00B057AB">
      <w:pPr>
        <w:suppressAutoHyphens/>
        <w:spacing w:line="240" w:lineRule="auto"/>
        <w:rPr>
          <w:noProof/>
          <w:lang w:val="sv-SE"/>
        </w:rPr>
      </w:pPr>
    </w:p>
    <w:p w14:paraId="59DFC9CC" w14:textId="77777777" w:rsidR="004F366B" w:rsidRPr="00DC2BA7" w:rsidRDefault="00B60735" w:rsidP="00B057AB">
      <w:pPr>
        <w:keepNext/>
        <w:suppressAutoHyphens/>
        <w:spacing w:line="240" w:lineRule="auto"/>
        <w:ind w:left="567" w:hanging="567"/>
        <w:rPr>
          <w:b/>
          <w:noProof/>
          <w:lang w:val="sv-SE"/>
        </w:rPr>
      </w:pPr>
      <w:r w:rsidRPr="00DC2BA7">
        <w:rPr>
          <w:b/>
          <w:noProof/>
          <w:lang w:val="sv-SE"/>
        </w:rPr>
        <w:t>9.</w:t>
      </w:r>
      <w:r w:rsidRPr="00DC2BA7">
        <w:rPr>
          <w:b/>
          <w:noProof/>
          <w:lang w:val="sv-SE"/>
        </w:rPr>
        <w:tab/>
        <w:t>DATUM FÖR FÖRSTA GODKÄNNANDE/FÖRNYAT GODKÄNNANDE</w:t>
      </w:r>
    </w:p>
    <w:p w14:paraId="794D7537" w14:textId="77777777" w:rsidR="004F366B" w:rsidRPr="00DC2BA7" w:rsidRDefault="004F366B" w:rsidP="00B057AB">
      <w:pPr>
        <w:keepNext/>
        <w:suppressAutoHyphens/>
        <w:spacing w:line="240" w:lineRule="auto"/>
        <w:rPr>
          <w:noProof/>
          <w:lang w:val="sv-SE"/>
        </w:rPr>
      </w:pPr>
    </w:p>
    <w:p w14:paraId="2B96C494" w14:textId="77777777" w:rsidR="004F366B" w:rsidRPr="00DC2BA7" w:rsidRDefault="00B60735" w:rsidP="00B057AB">
      <w:pPr>
        <w:keepNext/>
        <w:suppressAutoHyphens/>
        <w:spacing w:line="240" w:lineRule="auto"/>
        <w:ind w:left="567" w:hanging="567"/>
        <w:rPr>
          <w:noProof/>
          <w:lang w:val="sv-SE"/>
        </w:rPr>
      </w:pPr>
      <w:r w:rsidRPr="00DC2BA7">
        <w:rPr>
          <w:color w:val="000000"/>
          <w:lang w:val="sv-SE"/>
        </w:rPr>
        <w:t xml:space="preserve">Datum för </w:t>
      </w:r>
      <w:r w:rsidR="00DF7858" w:rsidRPr="00DC2BA7">
        <w:rPr>
          <w:color w:val="000000"/>
          <w:lang w:val="sv-SE"/>
        </w:rPr>
        <w:t xml:space="preserve">det </w:t>
      </w:r>
      <w:r w:rsidRPr="00DC2BA7">
        <w:rPr>
          <w:color w:val="000000"/>
          <w:lang w:val="sv-SE"/>
        </w:rPr>
        <w:t>första godkännande</w:t>
      </w:r>
      <w:r w:rsidR="00DF7858" w:rsidRPr="00DC2BA7">
        <w:rPr>
          <w:color w:val="000000"/>
          <w:lang w:val="sv-SE"/>
        </w:rPr>
        <w:t>t</w:t>
      </w:r>
      <w:r w:rsidRPr="00DC2BA7">
        <w:rPr>
          <w:color w:val="000000"/>
          <w:lang w:val="sv-SE"/>
        </w:rPr>
        <w:t xml:space="preserve">: </w:t>
      </w:r>
      <w:r w:rsidRPr="00DC2BA7">
        <w:rPr>
          <w:noProof/>
          <w:lang w:val="sv-SE"/>
        </w:rPr>
        <w:t>25</w:t>
      </w:r>
      <w:r w:rsidR="00DF7858" w:rsidRPr="00DC2BA7">
        <w:rPr>
          <w:noProof/>
          <w:lang w:val="sv-SE"/>
        </w:rPr>
        <w:t xml:space="preserve"> oktober </w:t>
      </w:r>
      <w:r w:rsidRPr="00DC2BA7">
        <w:rPr>
          <w:noProof/>
          <w:lang w:val="sv-SE"/>
        </w:rPr>
        <w:t>2005</w:t>
      </w:r>
    </w:p>
    <w:p w14:paraId="52003682" w14:textId="77777777" w:rsidR="004F366B" w:rsidRPr="00DC2BA7" w:rsidRDefault="00B60735" w:rsidP="00B057AB">
      <w:pPr>
        <w:suppressAutoHyphens/>
        <w:spacing w:line="240" w:lineRule="auto"/>
        <w:rPr>
          <w:noProof/>
          <w:lang w:val="sv-SE"/>
        </w:rPr>
      </w:pPr>
      <w:r w:rsidRPr="00DC2BA7">
        <w:rPr>
          <w:color w:val="000000"/>
          <w:lang w:val="sv-SE"/>
        </w:rPr>
        <w:t xml:space="preserve">Datum för </w:t>
      </w:r>
      <w:r w:rsidR="00DF7858" w:rsidRPr="00DC2BA7">
        <w:rPr>
          <w:color w:val="000000"/>
          <w:lang w:val="sv-SE"/>
        </w:rPr>
        <w:t xml:space="preserve">den senaste </w:t>
      </w:r>
      <w:r w:rsidRPr="00DC2BA7">
        <w:rPr>
          <w:color w:val="000000"/>
          <w:lang w:val="sv-SE"/>
        </w:rPr>
        <w:t>förny</w:t>
      </w:r>
      <w:r w:rsidR="00DF7858" w:rsidRPr="00DC2BA7">
        <w:rPr>
          <w:color w:val="000000"/>
          <w:lang w:val="sv-SE"/>
        </w:rPr>
        <w:t>elsen</w:t>
      </w:r>
      <w:r w:rsidRPr="00DC2BA7">
        <w:rPr>
          <w:color w:val="000000"/>
          <w:lang w:val="sv-SE"/>
        </w:rPr>
        <w:t>:</w:t>
      </w:r>
      <w:r w:rsidR="004852E9" w:rsidRPr="00DC2BA7">
        <w:rPr>
          <w:color w:val="000000"/>
          <w:lang w:val="sv-SE"/>
        </w:rPr>
        <w:t xml:space="preserve"> </w:t>
      </w:r>
      <w:r w:rsidR="00DF5053" w:rsidRPr="00DC2BA7">
        <w:rPr>
          <w:lang w:val="sv-SE"/>
        </w:rPr>
        <w:t>22 juni 2015</w:t>
      </w:r>
    </w:p>
    <w:p w14:paraId="6D3803C6" w14:textId="77777777" w:rsidR="004F366B" w:rsidRPr="00DC2BA7" w:rsidRDefault="004F366B" w:rsidP="00B057AB">
      <w:pPr>
        <w:suppressAutoHyphens/>
        <w:spacing w:line="240" w:lineRule="auto"/>
        <w:rPr>
          <w:noProof/>
          <w:lang w:val="sv-SE"/>
        </w:rPr>
      </w:pPr>
    </w:p>
    <w:p w14:paraId="18F5A803" w14:textId="77777777" w:rsidR="00435BC3" w:rsidRPr="00DC2BA7" w:rsidRDefault="00435BC3" w:rsidP="00B057AB">
      <w:pPr>
        <w:suppressAutoHyphens/>
        <w:spacing w:line="240" w:lineRule="auto"/>
        <w:rPr>
          <w:noProof/>
          <w:lang w:val="sv-SE"/>
        </w:rPr>
      </w:pPr>
    </w:p>
    <w:p w14:paraId="233B2FEB" w14:textId="77777777" w:rsidR="004F366B" w:rsidRPr="00DC2BA7" w:rsidRDefault="00B60735" w:rsidP="00B057AB">
      <w:pPr>
        <w:keepNext/>
        <w:suppressAutoHyphens/>
        <w:spacing w:line="240" w:lineRule="auto"/>
        <w:ind w:left="567" w:hanging="567"/>
        <w:rPr>
          <w:b/>
          <w:noProof/>
          <w:lang w:val="sv-SE"/>
        </w:rPr>
      </w:pPr>
      <w:r w:rsidRPr="00DC2BA7">
        <w:rPr>
          <w:b/>
          <w:noProof/>
          <w:lang w:val="sv-SE"/>
        </w:rPr>
        <w:t>10.</w:t>
      </w:r>
      <w:r w:rsidRPr="00DC2BA7">
        <w:rPr>
          <w:b/>
          <w:noProof/>
          <w:lang w:val="sv-SE"/>
        </w:rPr>
        <w:tab/>
        <w:t>DATUM FÖR ÖVERSYN AV PRODUKTRESUMÉN</w:t>
      </w:r>
    </w:p>
    <w:p w14:paraId="30AA0005" w14:textId="77777777" w:rsidR="00435BC3" w:rsidRPr="00DC2BA7" w:rsidRDefault="00435BC3" w:rsidP="00B057AB">
      <w:pPr>
        <w:keepNext/>
        <w:suppressAutoHyphens/>
        <w:spacing w:line="240" w:lineRule="auto"/>
        <w:ind w:left="567" w:hanging="567"/>
        <w:rPr>
          <w:noProof/>
          <w:lang w:val="sv-SE"/>
        </w:rPr>
      </w:pPr>
    </w:p>
    <w:p w14:paraId="04CF9BC2" w14:textId="77777777" w:rsidR="00093BB2" w:rsidRPr="00DC2BA7" w:rsidRDefault="00093BB2" w:rsidP="00B057AB">
      <w:pPr>
        <w:keepNext/>
        <w:widowControl w:val="0"/>
        <w:tabs>
          <w:tab w:val="clear" w:pos="567"/>
        </w:tabs>
        <w:spacing w:line="240" w:lineRule="auto"/>
        <w:rPr>
          <w:noProof/>
          <w:lang w:val="sv-SE"/>
        </w:rPr>
      </w:pPr>
    </w:p>
    <w:p w14:paraId="2B971015" w14:textId="77777777" w:rsidR="00D06FD9" w:rsidRPr="00561D6E" w:rsidRDefault="00B60735" w:rsidP="00B057AB">
      <w:pPr>
        <w:tabs>
          <w:tab w:val="clear" w:pos="567"/>
          <w:tab w:val="left" w:pos="-6946"/>
        </w:tabs>
        <w:suppressAutoHyphens/>
        <w:spacing w:line="240" w:lineRule="auto"/>
        <w:rPr>
          <w:bCs/>
          <w:noProof/>
          <w:lang w:val="sv-SE"/>
        </w:rPr>
      </w:pPr>
      <w:r w:rsidRPr="00DC2BA7">
        <w:rPr>
          <w:noProof/>
          <w:szCs w:val="24"/>
          <w:lang w:val="sv-SE"/>
        </w:rPr>
        <w:t>Ytterligare information om detta läkemedel finns på Europeiska läkemedelsmyndighetens webbplats</w:t>
      </w:r>
      <w:r w:rsidR="00331521" w:rsidRPr="00DC2BA7">
        <w:rPr>
          <w:noProof/>
          <w:szCs w:val="24"/>
          <w:lang w:val="sv-SE"/>
        </w:rPr>
        <w:t xml:space="preserve"> </w:t>
      </w:r>
      <w:hyperlink r:id="rId11" w:history="1">
        <w:r w:rsidRPr="00DC2BA7">
          <w:rPr>
            <w:rStyle w:val="Hyperlink"/>
            <w:noProof/>
            <w:lang w:val="sv-SE"/>
          </w:rPr>
          <w:t>http://www.ema.europa.eu</w:t>
        </w:r>
      </w:hyperlink>
    </w:p>
    <w:p w14:paraId="5D50CEB8" w14:textId="77777777" w:rsidR="00C45DCE" w:rsidRPr="00DC2BA7" w:rsidRDefault="00B60735" w:rsidP="00561D6E">
      <w:pPr>
        <w:widowControl w:val="0"/>
        <w:tabs>
          <w:tab w:val="clear" w:pos="567"/>
        </w:tabs>
        <w:suppressAutoHyphens/>
        <w:spacing w:line="240" w:lineRule="auto"/>
        <w:rPr>
          <w:noProof/>
          <w:lang w:val="sv-SE"/>
        </w:rPr>
      </w:pPr>
      <w:r w:rsidRPr="00DC2BA7">
        <w:rPr>
          <w:noProof/>
          <w:lang w:val="sv-SE"/>
        </w:rPr>
        <w:br w:type="page"/>
      </w:r>
      <w:r w:rsidRPr="00DC2BA7">
        <w:rPr>
          <w:b/>
          <w:noProof/>
          <w:lang w:val="sv-SE"/>
        </w:rPr>
        <w:lastRenderedPageBreak/>
        <w:t>1.</w:t>
      </w:r>
      <w:r w:rsidRPr="00DC2BA7">
        <w:rPr>
          <w:b/>
          <w:noProof/>
          <w:lang w:val="sv-SE"/>
        </w:rPr>
        <w:tab/>
        <w:t>LÄKEMEDLETS NAMN</w:t>
      </w:r>
    </w:p>
    <w:p w14:paraId="00174190" w14:textId="77777777" w:rsidR="00C45DCE" w:rsidRPr="00DC2BA7" w:rsidRDefault="00C45DCE" w:rsidP="00B057AB">
      <w:pPr>
        <w:keepNext/>
        <w:suppressAutoHyphens/>
        <w:spacing w:line="240" w:lineRule="auto"/>
        <w:rPr>
          <w:noProof/>
          <w:lang w:val="sv-SE"/>
        </w:rPr>
      </w:pPr>
    </w:p>
    <w:p w14:paraId="173AE730" w14:textId="77777777" w:rsidR="00C45DCE" w:rsidRPr="00DC2BA7" w:rsidRDefault="00B60735" w:rsidP="00B057AB">
      <w:pPr>
        <w:spacing w:line="240" w:lineRule="auto"/>
        <w:rPr>
          <w:lang w:val="sv-SE"/>
        </w:rPr>
      </w:pPr>
      <w:r w:rsidRPr="00DC2BA7">
        <w:rPr>
          <w:lang w:val="sv-SE"/>
        </w:rPr>
        <w:t>Xolair 150 mg injektionsvätska, lösning</w:t>
      </w:r>
      <w:r w:rsidR="00D11D53" w:rsidRPr="00DC2BA7">
        <w:rPr>
          <w:lang w:val="sv-SE"/>
        </w:rPr>
        <w:t xml:space="preserve"> i förfylld spruta</w:t>
      </w:r>
    </w:p>
    <w:p w14:paraId="49C3E6EB" w14:textId="77777777" w:rsidR="00845D0F" w:rsidRPr="00DC2BA7" w:rsidRDefault="00B60735" w:rsidP="00845D0F">
      <w:pPr>
        <w:spacing w:line="240" w:lineRule="auto"/>
        <w:rPr>
          <w:lang w:val="sv-SE"/>
        </w:rPr>
      </w:pPr>
      <w:r w:rsidRPr="00DC2BA7">
        <w:rPr>
          <w:lang w:val="sv-SE"/>
        </w:rPr>
        <w:t xml:space="preserve">Xolair </w:t>
      </w:r>
      <w:r>
        <w:rPr>
          <w:lang w:val="sv-SE"/>
        </w:rPr>
        <w:t>30</w:t>
      </w:r>
      <w:r w:rsidRPr="00DC2BA7">
        <w:rPr>
          <w:lang w:val="sv-SE"/>
        </w:rPr>
        <w:t>0 mg injektionsvätska, lösning i förfylld spruta</w:t>
      </w:r>
    </w:p>
    <w:p w14:paraId="7B7E9BA1" w14:textId="1F6D85D5" w:rsidR="00845D0F" w:rsidRPr="00DC2BA7" w:rsidRDefault="00B60735" w:rsidP="00845D0F">
      <w:pPr>
        <w:spacing w:line="240" w:lineRule="auto"/>
        <w:rPr>
          <w:lang w:val="sv-SE"/>
        </w:rPr>
      </w:pPr>
      <w:r w:rsidRPr="00DC2BA7">
        <w:rPr>
          <w:lang w:val="sv-SE"/>
        </w:rPr>
        <w:t xml:space="preserve">Xolair 150 mg injektionsvätska, lösning i förfylld </w:t>
      </w:r>
      <w:r w:rsidR="00662E57">
        <w:rPr>
          <w:lang w:val="sv-SE"/>
        </w:rPr>
        <w:t>injektions</w:t>
      </w:r>
      <w:r>
        <w:rPr>
          <w:lang w:val="sv-SE"/>
        </w:rPr>
        <w:t>penna</w:t>
      </w:r>
    </w:p>
    <w:p w14:paraId="43256A72" w14:textId="5C3E057A" w:rsidR="00845D0F" w:rsidRPr="00DC2BA7" w:rsidRDefault="00B60735" w:rsidP="00845D0F">
      <w:pPr>
        <w:spacing w:line="240" w:lineRule="auto"/>
        <w:rPr>
          <w:lang w:val="sv-SE"/>
        </w:rPr>
      </w:pPr>
      <w:r w:rsidRPr="00DC2BA7">
        <w:rPr>
          <w:lang w:val="sv-SE"/>
        </w:rPr>
        <w:t xml:space="preserve">Xolair </w:t>
      </w:r>
      <w:r>
        <w:rPr>
          <w:lang w:val="sv-SE"/>
        </w:rPr>
        <w:t>30</w:t>
      </w:r>
      <w:r w:rsidRPr="00DC2BA7">
        <w:rPr>
          <w:lang w:val="sv-SE"/>
        </w:rPr>
        <w:t xml:space="preserve">0 mg injektionsvätska, lösning i förfylld </w:t>
      </w:r>
      <w:r w:rsidR="00662E57">
        <w:rPr>
          <w:lang w:val="sv-SE"/>
        </w:rPr>
        <w:t>injektions</w:t>
      </w:r>
      <w:r>
        <w:rPr>
          <w:lang w:val="sv-SE"/>
        </w:rPr>
        <w:t>penna</w:t>
      </w:r>
    </w:p>
    <w:p w14:paraId="0D71741B" w14:textId="77777777" w:rsidR="00C45DCE" w:rsidRPr="00610F76" w:rsidRDefault="00C45DCE" w:rsidP="00B057AB">
      <w:pPr>
        <w:suppressAutoHyphens/>
        <w:spacing w:line="240" w:lineRule="auto"/>
        <w:rPr>
          <w:noProof/>
          <w:lang w:val="sv-SE"/>
        </w:rPr>
      </w:pPr>
    </w:p>
    <w:p w14:paraId="547FD75F" w14:textId="77777777" w:rsidR="00C45DCE" w:rsidRPr="00610F76" w:rsidRDefault="00C45DCE" w:rsidP="00B057AB">
      <w:pPr>
        <w:suppressAutoHyphens/>
        <w:spacing w:line="240" w:lineRule="auto"/>
        <w:rPr>
          <w:noProof/>
          <w:lang w:val="sv-SE"/>
        </w:rPr>
      </w:pPr>
    </w:p>
    <w:p w14:paraId="47762DC1" w14:textId="77777777" w:rsidR="00C45DCE" w:rsidRPr="00610F76" w:rsidRDefault="00B60735" w:rsidP="00B057AB">
      <w:pPr>
        <w:keepNext/>
        <w:suppressAutoHyphens/>
        <w:spacing w:line="240" w:lineRule="auto"/>
        <w:ind w:left="567" w:hanging="567"/>
        <w:rPr>
          <w:noProof/>
          <w:lang w:val="sv-SE"/>
        </w:rPr>
      </w:pPr>
      <w:r w:rsidRPr="00610F76">
        <w:rPr>
          <w:b/>
          <w:noProof/>
          <w:lang w:val="sv-SE"/>
        </w:rPr>
        <w:t>2.</w:t>
      </w:r>
      <w:r w:rsidRPr="00610F76">
        <w:rPr>
          <w:b/>
          <w:noProof/>
          <w:lang w:val="sv-SE"/>
        </w:rPr>
        <w:tab/>
        <w:t>KVALITATIV OCH KVANTITATIV SAMMANSÄTTNING</w:t>
      </w:r>
    </w:p>
    <w:p w14:paraId="1BC62194" w14:textId="77777777" w:rsidR="00C45DCE" w:rsidRPr="00610F76" w:rsidRDefault="00C45DCE" w:rsidP="00B057AB">
      <w:pPr>
        <w:keepNext/>
        <w:suppressAutoHyphens/>
        <w:spacing w:line="240" w:lineRule="auto"/>
        <w:rPr>
          <w:noProof/>
          <w:lang w:val="sv-SE"/>
        </w:rPr>
      </w:pPr>
    </w:p>
    <w:p w14:paraId="1B02E3CA" w14:textId="77777777" w:rsidR="004C77AC" w:rsidRPr="00610F76" w:rsidRDefault="00B60735" w:rsidP="00012FE6">
      <w:pPr>
        <w:pStyle w:val="Text"/>
        <w:keepNext/>
        <w:keepLines/>
        <w:spacing w:before="0"/>
        <w:jc w:val="left"/>
        <w:rPr>
          <w:sz w:val="22"/>
          <w:u w:val="single"/>
          <w:lang w:val="sv-SE"/>
        </w:rPr>
      </w:pPr>
      <w:r w:rsidRPr="00610F76">
        <w:rPr>
          <w:color w:val="000000"/>
          <w:sz w:val="22"/>
          <w:u w:val="single"/>
          <w:lang w:val="sv-SE"/>
        </w:rPr>
        <w:t xml:space="preserve">Xolair 150 mg </w:t>
      </w:r>
      <w:r w:rsidRPr="00610F76">
        <w:rPr>
          <w:sz w:val="22"/>
          <w:u w:val="single"/>
          <w:lang w:val="sv-SE"/>
        </w:rPr>
        <w:t>injektionsvätska, lösning i förfylld spruta</w:t>
      </w:r>
    </w:p>
    <w:p w14:paraId="58E978A0" w14:textId="77777777" w:rsidR="004C77AC" w:rsidRPr="00610F76" w:rsidRDefault="004C77AC" w:rsidP="00012FE6">
      <w:pPr>
        <w:keepNext/>
        <w:keepLines/>
        <w:spacing w:line="240" w:lineRule="auto"/>
        <w:rPr>
          <w:color w:val="000000"/>
          <w:lang w:val="sv-SE"/>
        </w:rPr>
      </w:pPr>
    </w:p>
    <w:p w14:paraId="0FC56D77" w14:textId="51676F78" w:rsidR="00C45DCE" w:rsidRPr="00610F76" w:rsidRDefault="00B60735" w:rsidP="00B057AB">
      <w:pPr>
        <w:spacing w:line="240" w:lineRule="auto"/>
        <w:rPr>
          <w:lang w:val="sv-SE"/>
        </w:rPr>
      </w:pPr>
      <w:r w:rsidRPr="00610F76">
        <w:rPr>
          <w:color w:val="000000"/>
          <w:lang w:val="sv-SE"/>
        </w:rPr>
        <w:t xml:space="preserve">Varje förfylld spruta innehåller </w:t>
      </w:r>
      <w:r w:rsidRPr="00610F76">
        <w:rPr>
          <w:lang w:val="sv-SE"/>
        </w:rPr>
        <w:t>150 mg omalizumab</w:t>
      </w:r>
      <w:r w:rsidR="00300FFA" w:rsidRPr="00610F76">
        <w:rPr>
          <w:lang w:val="sv-SE"/>
        </w:rPr>
        <w:t>*</w:t>
      </w:r>
      <w:r w:rsidR="004C77AC" w:rsidRPr="00610F76">
        <w:rPr>
          <w:lang w:val="sv-SE"/>
        </w:rPr>
        <w:t xml:space="preserve"> i 1 ml lösning</w:t>
      </w:r>
      <w:r w:rsidRPr="00610F76">
        <w:rPr>
          <w:lang w:val="sv-SE"/>
        </w:rPr>
        <w:t>.</w:t>
      </w:r>
    </w:p>
    <w:p w14:paraId="240531D1" w14:textId="77777777" w:rsidR="004C77AC" w:rsidRPr="00610F76" w:rsidRDefault="004C77AC" w:rsidP="00B057AB">
      <w:pPr>
        <w:spacing w:line="240" w:lineRule="auto"/>
        <w:rPr>
          <w:lang w:val="sv-SE"/>
        </w:rPr>
      </w:pPr>
    </w:p>
    <w:p w14:paraId="7654F29E" w14:textId="77777777" w:rsidR="004C77AC" w:rsidRPr="00610F76" w:rsidRDefault="00B60735" w:rsidP="00012FE6">
      <w:pPr>
        <w:pStyle w:val="Text"/>
        <w:keepNext/>
        <w:keepLines/>
        <w:spacing w:before="0"/>
        <w:jc w:val="left"/>
        <w:rPr>
          <w:sz w:val="22"/>
          <w:u w:val="single"/>
          <w:lang w:val="sv-SE"/>
        </w:rPr>
      </w:pPr>
      <w:r w:rsidRPr="00610F76">
        <w:rPr>
          <w:color w:val="000000"/>
          <w:sz w:val="22"/>
          <w:u w:val="single"/>
          <w:lang w:val="sv-SE"/>
        </w:rPr>
        <w:t xml:space="preserve">Xolair 300 mg </w:t>
      </w:r>
      <w:r w:rsidRPr="00610F76">
        <w:rPr>
          <w:sz w:val="22"/>
          <w:u w:val="single"/>
          <w:lang w:val="sv-SE"/>
        </w:rPr>
        <w:t>injektionsvätska, lösning i förfylld spruta</w:t>
      </w:r>
    </w:p>
    <w:p w14:paraId="33EC937B" w14:textId="77777777" w:rsidR="00892BFF" w:rsidRPr="00610F76" w:rsidRDefault="00892BFF" w:rsidP="00012FE6">
      <w:pPr>
        <w:keepNext/>
        <w:keepLines/>
        <w:spacing w:line="240" w:lineRule="auto"/>
        <w:rPr>
          <w:lang w:val="sv-SE"/>
        </w:rPr>
      </w:pPr>
    </w:p>
    <w:p w14:paraId="15E2A7BC" w14:textId="77777777" w:rsidR="00C45DCE" w:rsidRPr="00610F76" w:rsidRDefault="00B60735" w:rsidP="00B057AB">
      <w:pPr>
        <w:pStyle w:val="Text"/>
        <w:spacing w:before="0"/>
        <w:jc w:val="left"/>
        <w:rPr>
          <w:sz w:val="22"/>
          <w:lang w:val="sv-SE"/>
        </w:rPr>
      </w:pPr>
      <w:r w:rsidRPr="00610F76">
        <w:rPr>
          <w:color w:val="000000"/>
          <w:sz w:val="22"/>
          <w:lang w:val="sv-SE"/>
        </w:rPr>
        <w:t xml:space="preserve">Varje förfylld spruta innehåller </w:t>
      </w:r>
      <w:r w:rsidRPr="00610F76">
        <w:rPr>
          <w:sz w:val="22"/>
          <w:lang w:val="sv-SE"/>
        </w:rPr>
        <w:t>300 mg omalizumab* i 2 ml lösning</w:t>
      </w:r>
    </w:p>
    <w:p w14:paraId="334986CD" w14:textId="77777777" w:rsidR="004C77AC" w:rsidRPr="00610F76" w:rsidRDefault="004C77AC" w:rsidP="00B057AB">
      <w:pPr>
        <w:pStyle w:val="Text"/>
        <w:spacing w:before="0"/>
        <w:jc w:val="left"/>
        <w:rPr>
          <w:color w:val="000000"/>
          <w:sz w:val="22"/>
          <w:lang w:val="sv-SE"/>
        </w:rPr>
      </w:pPr>
    </w:p>
    <w:p w14:paraId="26C54675" w14:textId="61B4B677" w:rsidR="004C77AC" w:rsidRPr="00EB1369" w:rsidRDefault="00B60735" w:rsidP="00012FE6">
      <w:pPr>
        <w:pStyle w:val="Text"/>
        <w:keepNext/>
        <w:keepLines/>
        <w:spacing w:before="0"/>
        <w:jc w:val="left"/>
        <w:rPr>
          <w:sz w:val="22"/>
          <w:u w:val="single"/>
          <w:lang w:val="sv-SE"/>
        </w:rPr>
      </w:pPr>
      <w:r w:rsidRPr="00EB1369">
        <w:rPr>
          <w:color w:val="000000"/>
          <w:sz w:val="22"/>
          <w:u w:val="single"/>
          <w:lang w:val="sv-SE"/>
        </w:rPr>
        <w:t xml:space="preserve">Xolair 150 mg </w:t>
      </w:r>
      <w:r w:rsidRPr="00EB1369">
        <w:rPr>
          <w:sz w:val="22"/>
          <w:u w:val="single"/>
          <w:lang w:val="sv-SE"/>
        </w:rPr>
        <w:t xml:space="preserve">injektionsvätska, lösning i förfylld </w:t>
      </w:r>
      <w:r w:rsidR="00662E57" w:rsidRPr="00EB1369">
        <w:rPr>
          <w:sz w:val="22"/>
          <w:u w:val="single"/>
          <w:lang w:val="sv-SE"/>
        </w:rPr>
        <w:t>injektions</w:t>
      </w:r>
      <w:r w:rsidRPr="00EB1369">
        <w:rPr>
          <w:sz w:val="22"/>
          <w:u w:val="single"/>
          <w:lang w:val="sv-SE"/>
        </w:rPr>
        <w:t>penna</w:t>
      </w:r>
    </w:p>
    <w:p w14:paraId="792CC420" w14:textId="77777777" w:rsidR="004C77AC" w:rsidRPr="00610F76" w:rsidRDefault="004C77AC" w:rsidP="00012FE6">
      <w:pPr>
        <w:pStyle w:val="Text"/>
        <w:keepNext/>
        <w:keepLines/>
        <w:spacing w:before="0"/>
        <w:jc w:val="left"/>
        <w:rPr>
          <w:sz w:val="22"/>
          <w:lang w:val="sv-SE"/>
        </w:rPr>
      </w:pPr>
    </w:p>
    <w:p w14:paraId="456D06B9" w14:textId="55DBBB54" w:rsidR="004C77AC" w:rsidRPr="00610F76" w:rsidRDefault="00B60735" w:rsidP="004C77AC">
      <w:pPr>
        <w:spacing w:line="240" w:lineRule="auto"/>
        <w:rPr>
          <w:lang w:val="sv-SE"/>
        </w:rPr>
      </w:pPr>
      <w:r w:rsidRPr="00610F76">
        <w:rPr>
          <w:color w:val="000000"/>
          <w:lang w:val="sv-SE"/>
        </w:rPr>
        <w:t xml:space="preserve">Varje förfylld </w:t>
      </w:r>
      <w:r w:rsidR="00662E57">
        <w:rPr>
          <w:lang w:val="sv-SE"/>
        </w:rPr>
        <w:t>injektions</w:t>
      </w:r>
      <w:r w:rsidRPr="00610F76">
        <w:rPr>
          <w:color w:val="000000"/>
          <w:lang w:val="sv-SE"/>
        </w:rPr>
        <w:t xml:space="preserve">penna innehåller </w:t>
      </w:r>
      <w:r w:rsidRPr="00610F76">
        <w:rPr>
          <w:lang w:val="sv-SE"/>
        </w:rPr>
        <w:t>150 mg omalizumab* i 1 ml lösning.</w:t>
      </w:r>
    </w:p>
    <w:p w14:paraId="02A7ADDE" w14:textId="77777777" w:rsidR="004C77AC" w:rsidRPr="00610F76" w:rsidRDefault="004C77AC" w:rsidP="004C77AC">
      <w:pPr>
        <w:pStyle w:val="Text"/>
        <w:spacing w:before="0"/>
        <w:jc w:val="left"/>
        <w:rPr>
          <w:sz w:val="22"/>
          <w:lang w:val="sv-SE"/>
        </w:rPr>
      </w:pPr>
    </w:p>
    <w:p w14:paraId="75C5DC23" w14:textId="0019392C" w:rsidR="004C77AC" w:rsidRPr="00EB1369" w:rsidRDefault="00B60735" w:rsidP="00012FE6">
      <w:pPr>
        <w:pStyle w:val="Text"/>
        <w:keepNext/>
        <w:keepLines/>
        <w:spacing w:before="0"/>
        <w:jc w:val="left"/>
        <w:rPr>
          <w:sz w:val="22"/>
          <w:u w:val="single"/>
          <w:lang w:val="sv-SE"/>
        </w:rPr>
      </w:pPr>
      <w:r w:rsidRPr="00EB1369">
        <w:rPr>
          <w:color w:val="000000"/>
          <w:sz w:val="22"/>
          <w:u w:val="single"/>
          <w:lang w:val="sv-SE"/>
        </w:rPr>
        <w:t xml:space="preserve">Xolair 300 mg </w:t>
      </w:r>
      <w:r w:rsidRPr="00EB1369">
        <w:rPr>
          <w:sz w:val="22"/>
          <w:u w:val="single"/>
          <w:lang w:val="sv-SE"/>
        </w:rPr>
        <w:t xml:space="preserve">injektionsvätska, lösning i förfylld </w:t>
      </w:r>
      <w:r w:rsidR="00662E57" w:rsidRPr="00EB1369">
        <w:rPr>
          <w:sz w:val="22"/>
          <w:u w:val="single"/>
          <w:lang w:val="sv-SE"/>
        </w:rPr>
        <w:t>injektions</w:t>
      </w:r>
      <w:r w:rsidRPr="00EB1369">
        <w:rPr>
          <w:sz w:val="22"/>
          <w:u w:val="single"/>
          <w:lang w:val="sv-SE"/>
        </w:rPr>
        <w:t>penna</w:t>
      </w:r>
    </w:p>
    <w:p w14:paraId="429B174A" w14:textId="77777777" w:rsidR="004C77AC" w:rsidRPr="00610F76" w:rsidRDefault="004C77AC" w:rsidP="00012FE6">
      <w:pPr>
        <w:pStyle w:val="Text"/>
        <w:keepNext/>
        <w:keepLines/>
        <w:spacing w:before="0"/>
        <w:jc w:val="left"/>
        <w:rPr>
          <w:sz w:val="22"/>
          <w:lang w:val="sv-SE"/>
        </w:rPr>
      </w:pPr>
    </w:p>
    <w:p w14:paraId="52D943EE" w14:textId="570E3FFB" w:rsidR="004C77AC" w:rsidRPr="00610F76" w:rsidRDefault="00B60735" w:rsidP="004C77AC">
      <w:pPr>
        <w:spacing w:line="240" w:lineRule="auto"/>
        <w:rPr>
          <w:lang w:val="sv-SE"/>
        </w:rPr>
      </w:pPr>
      <w:r w:rsidRPr="00610F76">
        <w:rPr>
          <w:color w:val="000000"/>
          <w:lang w:val="sv-SE"/>
        </w:rPr>
        <w:t xml:space="preserve">Varje förfylld </w:t>
      </w:r>
      <w:r w:rsidR="00662E57">
        <w:rPr>
          <w:lang w:val="sv-SE"/>
        </w:rPr>
        <w:t>injektions</w:t>
      </w:r>
      <w:r w:rsidRPr="00610F76">
        <w:rPr>
          <w:color w:val="000000"/>
          <w:lang w:val="sv-SE"/>
        </w:rPr>
        <w:t xml:space="preserve">penna innehåller </w:t>
      </w:r>
      <w:r w:rsidRPr="00610F76">
        <w:rPr>
          <w:lang w:val="sv-SE"/>
        </w:rPr>
        <w:t>300 mg omalizumab* i 2 ml lösning.</w:t>
      </w:r>
    </w:p>
    <w:p w14:paraId="740FD753" w14:textId="77777777" w:rsidR="004C77AC" w:rsidRPr="00610F76" w:rsidRDefault="004C77AC" w:rsidP="004C77AC">
      <w:pPr>
        <w:pStyle w:val="Text"/>
        <w:spacing w:before="0"/>
        <w:jc w:val="left"/>
        <w:rPr>
          <w:sz w:val="22"/>
          <w:lang w:val="sv-SE"/>
        </w:rPr>
      </w:pPr>
    </w:p>
    <w:p w14:paraId="1EC49180" w14:textId="77777777" w:rsidR="004C77AC" w:rsidRPr="00610F76" w:rsidRDefault="004C77AC" w:rsidP="00B057AB">
      <w:pPr>
        <w:pStyle w:val="Text"/>
        <w:spacing w:before="0"/>
        <w:jc w:val="left"/>
        <w:rPr>
          <w:color w:val="000000"/>
          <w:sz w:val="22"/>
          <w:lang w:val="sv-SE"/>
        </w:rPr>
      </w:pPr>
    </w:p>
    <w:p w14:paraId="760EA933" w14:textId="082C327A" w:rsidR="00C45DCE" w:rsidRPr="00610F76" w:rsidRDefault="00B60735" w:rsidP="00B057AB">
      <w:pPr>
        <w:pStyle w:val="Text"/>
        <w:spacing w:before="0"/>
        <w:jc w:val="left"/>
        <w:rPr>
          <w:color w:val="000000"/>
          <w:sz w:val="22"/>
          <w:lang w:val="sv-SE"/>
        </w:rPr>
      </w:pPr>
      <w:r w:rsidRPr="00610F76">
        <w:rPr>
          <w:color w:val="000000"/>
          <w:sz w:val="22"/>
          <w:lang w:val="sv-SE"/>
        </w:rPr>
        <w:t>*Omalizumab är en humaniserad monoklonal antikropp, tillverkad i en CHO (Chinese hamster ovary)-cellinje</w:t>
      </w:r>
      <w:r w:rsidR="00D27A99" w:rsidRPr="00610F76">
        <w:rPr>
          <w:color w:val="000000"/>
          <w:sz w:val="22"/>
          <w:lang w:val="sv-SE"/>
        </w:rPr>
        <w:t xml:space="preserve"> genom rekombinant DNA-teknik</w:t>
      </w:r>
      <w:r w:rsidRPr="00610F76">
        <w:rPr>
          <w:color w:val="000000"/>
          <w:sz w:val="22"/>
          <w:lang w:val="sv-SE"/>
        </w:rPr>
        <w:t>.</w:t>
      </w:r>
    </w:p>
    <w:p w14:paraId="2B7DF13B" w14:textId="77777777" w:rsidR="00C45DCE" w:rsidRPr="00610F76" w:rsidRDefault="00C45DCE" w:rsidP="00B057AB">
      <w:pPr>
        <w:pStyle w:val="Text"/>
        <w:spacing w:before="0"/>
        <w:jc w:val="left"/>
        <w:rPr>
          <w:color w:val="000000"/>
          <w:sz w:val="22"/>
          <w:lang w:val="sv-SE"/>
        </w:rPr>
      </w:pPr>
    </w:p>
    <w:p w14:paraId="199C26E6" w14:textId="77777777" w:rsidR="00C45DCE" w:rsidRPr="00610F76" w:rsidRDefault="00B60735" w:rsidP="00B057AB">
      <w:pPr>
        <w:suppressAutoHyphens/>
        <w:spacing w:line="240" w:lineRule="auto"/>
        <w:rPr>
          <w:noProof/>
          <w:lang w:val="sv-SE"/>
        </w:rPr>
      </w:pPr>
      <w:r w:rsidRPr="00610F76">
        <w:rPr>
          <w:noProof/>
          <w:lang w:val="sv-SE"/>
        </w:rPr>
        <w:t>För fullständig förteckning över hjälpämnen, se avsnitt</w:t>
      </w:r>
      <w:r w:rsidR="000774F2" w:rsidRPr="00610F76">
        <w:rPr>
          <w:noProof/>
          <w:lang w:val="sv-SE"/>
        </w:rPr>
        <w:t> </w:t>
      </w:r>
      <w:r w:rsidRPr="00610F76">
        <w:rPr>
          <w:noProof/>
          <w:lang w:val="sv-SE"/>
        </w:rPr>
        <w:t>6.1.</w:t>
      </w:r>
    </w:p>
    <w:p w14:paraId="168CFD74" w14:textId="77777777" w:rsidR="00C45DCE" w:rsidRPr="00610F76" w:rsidRDefault="00C45DCE" w:rsidP="00B057AB">
      <w:pPr>
        <w:suppressAutoHyphens/>
        <w:spacing w:line="240" w:lineRule="auto"/>
        <w:rPr>
          <w:noProof/>
          <w:lang w:val="sv-SE"/>
        </w:rPr>
      </w:pPr>
    </w:p>
    <w:p w14:paraId="39E411F3" w14:textId="77777777" w:rsidR="00C45DCE" w:rsidRPr="00610F76" w:rsidRDefault="00C45DCE" w:rsidP="00B057AB">
      <w:pPr>
        <w:suppressAutoHyphens/>
        <w:spacing w:line="240" w:lineRule="auto"/>
        <w:rPr>
          <w:noProof/>
          <w:lang w:val="sv-SE"/>
        </w:rPr>
      </w:pPr>
    </w:p>
    <w:p w14:paraId="7D9163B3" w14:textId="77777777" w:rsidR="00C45DCE" w:rsidRPr="00610F76" w:rsidRDefault="00B60735" w:rsidP="00B057AB">
      <w:pPr>
        <w:keepNext/>
        <w:suppressAutoHyphens/>
        <w:spacing w:line="240" w:lineRule="auto"/>
        <w:ind w:left="567" w:hanging="567"/>
        <w:rPr>
          <w:b/>
          <w:noProof/>
          <w:lang w:val="sv-SE"/>
        </w:rPr>
      </w:pPr>
      <w:r w:rsidRPr="00610F76">
        <w:rPr>
          <w:b/>
          <w:noProof/>
          <w:lang w:val="sv-SE"/>
        </w:rPr>
        <w:t>3.</w:t>
      </w:r>
      <w:r w:rsidRPr="00610F76">
        <w:rPr>
          <w:b/>
          <w:noProof/>
          <w:lang w:val="sv-SE"/>
        </w:rPr>
        <w:tab/>
        <w:t>LÄKEMEDELSFORM</w:t>
      </w:r>
    </w:p>
    <w:p w14:paraId="4DAAD4B8" w14:textId="77777777" w:rsidR="00C45DCE" w:rsidRPr="00610F76" w:rsidRDefault="00C45DCE" w:rsidP="00B057AB">
      <w:pPr>
        <w:keepNext/>
        <w:suppressAutoHyphens/>
        <w:spacing w:line="240" w:lineRule="auto"/>
        <w:ind w:left="567" w:hanging="567"/>
        <w:rPr>
          <w:noProof/>
          <w:lang w:val="sv-SE"/>
        </w:rPr>
      </w:pPr>
    </w:p>
    <w:p w14:paraId="2DAF7914" w14:textId="6906AC5F" w:rsidR="00C45DCE" w:rsidRPr="00DC2BA7" w:rsidRDefault="00B60735" w:rsidP="00B057AB">
      <w:pPr>
        <w:suppressAutoHyphens/>
        <w:spacing w:line="240" w:lineRule="auto"/>
        <w:rPr>
          <w:noProof/>
          <w:lang w:val="sv-SE"/>
        </w:rPr>
      </w:pPr>
      <w:r w:rsidRPr="00DC2BA7">
        <w:rPr>
          <w:noProof/>
          <w:lang w:val="sv-SE"/>
        </w:rPr>
        <w:t>Injektionsvätska, lösning</w:t>
      </w:r>
      <w:r w:rsidR="00D11D53" w:rsidRPr="00DC2BA7">
        <w:rPr>
          <w:noProof/>
          <w:lang w:val="sv-SE"/>
        </w:rPr>
        <w:t xml:space="preserve"> (injektion</w:t>
      </w:r>
      <w:r w:rsidR="00B52DBA" w:rsidRPr="00DC2BA7">
        <w:rPr>
          <w:noProof/>
          <w:lang w:val="sv-SE"/>
        </w:rPr>
        <w:t>svätska</w:t>
      </w:r>
      <w:r w:rsidR="00D11D53" w:rsidRPr="00DC2BA7">
        <w:rPr>
          <w:noProof/>
          <w:lang w:val="sv-SE"/>
        </w:rPr>
        <w:t>)</w:t>
      </w:r>
    </w:p>
    <w:p w14:paraId="3FC4ACC3" w14:textId="77777777" w:rsidR="00C45DCE" w:rsidRPr="00DC2BA7" w:rsidRDefault="00C45DCE" w:rsidP="00B057AB">
      <w:pPr>
        <w:suppressAutoHyphens/>
        <w:spacing w:line="240" w:lineRule="auto"/>
        <w:rPr>
          <w:noProof/>
          <w:lang w:val="sv-SE"/>
        </w:rPr>
      </w:pPr>
    </w:p>
    <w:p w14:paraId="77248D07" w14:textId="77777777" w:rsidR="00C45DCE" w:rsidRPr="00DC2BA7" w:rsidRDefault="00B60735" w:rsidP="00B057AB">
      <w:pPr>
        <w:suppressAutoHyphens/>
        <w:spacing w:line="240" w:lineRule="auto"/>
        <w:rPr>
          <w:noProof/>
          <w:lang w:val="sv-SE"/>
        </w:rPr>
      </w:pPr>
      <w:r w:rsidRPr="00DC2BA7">
        <w:rPr>
          <w:noProof/>
          <w:lang w:val="sv-SE"/>
        </w:rPr>
        <w:t xml:space="preserve">Klar till </w:t>
      </w:r>
      <w:r w:rsidR="00BC426A" w:rsidRPr="00DC2BA7">
        <w:rPr>
          <w:noProof/>
          <w:lang w:val="sv-SE"/>
        </w:rPr>
        <w:t xml:space="preserve">lätt </w:t>
      </w:r>
      <w:r w:rsidRPr="00DC2BA7">
        <w:rPr>
          <w:noProof/>
          <w:lang w:val="sv-SE"/>
        </w:rPr>
        <w:t xml:space="preserve">opalskimrande, </w:t>
      </w:r>
      <w:r w:rsidR="00BC426A" w:rsidRPr="00DC2BA7">
        <w:rPr>
          <w:noProof/>
          <w:lang w:val="sv-SE"/>
        </w:rPr>
        <w:t xml:space="preserve">ofärgad till </w:t>
      </w:r>
      <w:r w:rsidRPr="00DC2BA7">
        <w:rPr>
          <w:noProof/>
          <w:lang w:val="sv-SE"/>
        </w:rPr>
        <w:t>svagt brun</w:t>
      </w:r>
      <w:r w:rsidR="00AD78F8" w:rsidRPr="00DC2BA7">
        <w:rPr>
          <w:noProof/>
          <w:lang w:val="sv-SE"/>
        </w:rPr>
        <w:t>-gul</w:t>
      </w:r>
      <w:r w:rsidRPr="00DC2BA7">
        <w:rPr>
          <w:noProof/>
          <w:lang w:val="sv-SE"/>
        </w:rPr>
        <w:t xml:space="preserve"> lösning.</w:t>
      </w:r>
    </w:p>
    <w:p w14:paraId="50433DBA" w14:textId="77777777" w:rsidR="00C45DCE" w:rsidRPr="00DC2BA7" w:rsidRDefault="00C45DCE" w:rsidP="00B057AB">
      <w:pPr>
        <w:suppressAutoHyphens/>
        <w:spacing w:line="240" w:lineRule="auto"/>
        <w:rPr>
          <w:noProof/>
          <w:lang w:val="sv-SE"/>
        </w:rPr>
      </w:pPr>
    </w:p>
    <w:p w14:paraId="3EA3EFE6" w14:textId="77777777" w:rsidR="00C45DCE" w:rsidRPr="00DC2BA7" w:rsidRDefault="00C45DCE" w:rsidP="00B057AB">
      <w:pPr>
        <w:suppressAutoHyphens/>
        <w:spacing w:line="240" w:lineRule="auto"/>
        <w:rPr>
          <w:noProof/>
          <w:lang w:val="sv-SE"/>
        </w:rPr>
      </w:pPr>
    </w:p>
    <w:p w14:paraId="3237108A" w14:textId="77777777" w:rsidR="00CF0094" w:rsidRPr="00DC2BA7" w:rsidRDefault="00B60735" w:rsidP="00B057AB">
      <w:pPr>
        <w:keepNext/>
        <w:suppressAutoHyphens/>
        <w:spacing w:line="240" w:lineRule="auto"/>
        <w:ind w:left="567" w:hanging="567"/>
        <w:rPr>
          <w:noProof/>
          <w:lang w:val="sv-SE"/>
        </w:rPr>
      </w:pPr>
      <w:r w:rsidRPr="00DC2BA7">
        <w:rPr>
          <w:b/>
          <w:noProof/>
          <w:lang w:val="sv-SE"/>
        </w:rPr>
        <w:t>4.</w:t>
      </w:r>
      <w:r w:rsidRPr="00DC2BA7">
        <w:rPr>
          <w:b/>
          <w:noProof/>
          <w:lang w:val="sv-SE"/>
        </w:rPr>
        <w:tab/>
        <w:t>KLINISKA UPPGIFTER</w:t>
      </w:r>
    </w:p>
    <w:p w14:paraId="05824AA3" w14:textId="77777777" w:rsidR="00CF0094" w:rsidRPr="00DC2BA7" w:rsidRDefault="00CF0094" w:rsidP="00B057AB">
      <w:pPr>
        <w:keepNext/>
        <w:suppressAutoHyphens/>
        <w:spacing w:line="240" w:lineRule="auto"/>
        <w:rPr>
          <w:noProof/>
          <w:lang w:val="sv-SE"/>
        </w:rPr>
      </w:pPr>
    </w:p>
    <w:p w14:paraId="72761425" w14:textId="77777777" w:rsidR="00CF0094" w:rsidRPr="00DC2BA7" w:rsidRDefault="00B60735" w:rsidP="00B057AB">
      <w:pPr>
        <w:keepNext/>
        <w:suppressAutoHyphens/>
        <w:spacing w:line="240" w:lineRule="auto"/>
        <w:ind w:left="567" w:hanging="567"/>
        <w:rPr>
          <w:noProof/>
          <w:lang w:val="sv-SE"/>
        </w:rPr>
      </w:pPr>
      <w:r w:rsidRPr="00DC2BA7">
        <w:rPr>
          <w:b/>
          <w:noProof/>
          <w:lang w:val="sv-SE"/>
        </w:rPr>
        <w:t>4.1</w:t>
      </w:r>
      <w:r w:rsidRPr="00DC2BA7">
        <w:rPr>
          <w:b/>
          <w:noProof/>
          <w:lang w:val="sv-SE"/>
        </w:rPr>
        <w:tab/>
        <w:t>Terapeutiska indikationer</w:t>
      </w:r>
    </w:p>
    <w:p w14:paraId="36EFD3D7" w14:textId="77777777" w:rsidR="00CF0094" w:rsidRPr="00DC2BA7" w:rsidRDefault="00CF0094" w:rsidP="00B057AB">
      <w:pPr>
        <w:keepNext/>
        <w:widowControl w:val="0"/>
        <w:spacing w:line="240" w:lineRule="auto"/>
        <w:rPr>
          <w:lang w:val="sv-SE"/>
        </w:rPr>
      </w:pPr>
    </w:p>
    <w:p w14:paraId="299EB773" w14:textId="77777777" w:rsidR="00643C65" w:rsidRPr="00DC2BA7" w:rsidRDefault="00B60735" w:rsidP="00B057AB">
      <w:pPr>
        <w:keepNext/>
        <w:widowControl w:val="0"/>
        <w:spacing w:line="240" w:lineRule="auto"/>
        <w:rPr>
          <w:u w:val="single"/>
          <w:lang w:val="sv-SE"/>
        </w:rPr>
      </w:pPr>
      <w:r w:rsidRPr="00DC2BA7">
        <w:rPr>
          <w:u w:val="single"/>
          <w:lang w:val="sv-SE"/>
        </w:rPr>
        <w:t>Allergisk astma</w:t>
      </w:r>
    </w:p>
    <w:p w14:paraId="48F0702C" w14:textId="77777777" w:rsidR="000774F2" w:rsidRPr="00DC2BA7" w:rsidRDefault="000774F2" w:rsidP="00B057AB">
      <w:pPr>
        <w:keepNext/>
        <w:widowControl w:val="0"/>
        <w:spacing w:line="240" w:lineRule="auto"/>
        <w:rPr>
          <w:u w:val="single"/>
          <w:lang w:val="sv-SE"/>
        </w:rPr>
      </w:pPr>
    </w:p>
    <w:p w14:paraId="4B0C2711" w14:textId="77777777" w:rsidR="00CF0094" w:rsidRPr="00DC2BA7" w:rsidRDefault="00B60735" w:rsidP="00B057AB">
      <w:pPr>
        <w:widowControl w:val="0"/>
        <w:spacing w:line="240" w:lineRule="auto"/>
        <w:rPr>
          <w:lang w:val="sv-SE"/>
        </w:rPr>
      </w:pPr>
      <w:r w:rsidRPr="00DC2BA7">
        <w:rPr>
          <w:lang w:val="sv-SE"/>
        </w:rPr>
        <w:t xml:space="preserve">Xolair </w:t>
      </w:r>
      <w:r w:rsidRPr="00DC2BA7">
        <w:rPr>
          <w:color w:val="000000"/>
          <w:lang w:val="sv-SE"/>
        </w:rPr>
        <w:t>är avsett för vuxna, ungdomar och barn (</w:t>
      </w:r>
      <w:r w:rsidRPr="00DC2BA7">
        <w:rPr>
          <w:lang w:val="sv-SE"/>
        </w:rPr>
        <w:t>6 till &lt;12 år).</w:t>
      </w:r>
    </w:p>
    <w:p w14:paraId="2C43A446" w14:textId="77777777" w:rsidR="00CF0094" w:rsidRPr="00DC2BA7" w:rsidRDefault="00CF0094" w:rsidP="00B057AB">
      <w:pPr>
        <w:widowControl w:val="0"/>
        <w:spacing w:line="240" w:lineRule="auto"/>
        <w:rPr>
          <w:lang w:val="sv-SE"/>
        </w:rPr>
      </w:pPr>
    </w:p>
    <w:p w14:paraId="3A01D6E4" w14:textId="77777777" w:rsidR="00CF0094" w:rsidRPr="00DC2BA7" w:rsidRDefault="00B60735" w:rsidP="00B057AB">
      <w:pPr>
        <w:pStyle w:val="Char2"/>
        <w:widowControl w:val="0"/>
        <w:spacing w:before="0"/>
        <w:jc w:val="left"/>
        <w:rPr>
          <w:sz w:val="22"/>
          <w:szCs w:val="22"/>
          <w:lang w:val="sv-SE"/>
        </w:rPr>
      </w:pPr>
      <w:r w:rsidRPr="00DC2BA7">
        <w:rPr>
          <w:sz w:val="22"/>
          <w:szCs w:val="22"/>
          <w:lang w:val="sv-SE"/>
        </w:rPr>
        <w:t>Behandling med Xolair är endast avsedd för patienter med tydlig IgE (immunglobulin E)-medierad astma (se avsnitt</w:t>
      </w:r>
      <w:r w:rsidR="000774F2" w:rsidRPr="00DC2BA7">
        <w:rPr>
          <w:sz w:val="22"/>
          <w:szCs w:val="22"/>
          <w:lang w:val="sv-SE"/>
        </w:rPr>
        <w:t> </w:t>
      </w:r>
      <w:r w:rsidRPr="00DC2BA7">
        <w:rPr>
          <w:sz w:val="22"/>
          <w:szCs w:val="22"/>
          <w:lang w:val="sv-SE"/>
        </w:rPr>
        <w:t>4.2).</w:t>
      </w:r>
    </w:p>
    <w:p w14:paraId="739DAAE9" w14:textId="77777777" w:rsidR="00CF0094" w:rsidRPr="00DC2BA7" w:rsidRDefault="00CF0094" w:rsidP="00B057AB">
      <w:pPr>
        <w:widowControl w:val="0"/>
        <w:suppressAutoHyphens/>
        <w:spacing w:line="240" w:lineRule="auto"/>
        <w:rPr>
          <w:noProof/>
          <w:lang w:val="sv-SE"/>
        </w:rPr>
      </w:pPr>
    </w:p>
    <w:p w14:paraId="02B2B4CB" w14:textId="77777777" w:rsidR="00CF0094" w:rsidRPr="00DC2BA7" w:rsidRDefault="00B60735" w:rsidP="00B057AB">
      <w:pPr>
        <w:keepNext/>
        <w:widowControl w:val="0"/>
        <w:spacing w:line="240" w:lineRule="auto"/>
        <w:rPr>
          <w:i/>
          <w:u w:val="single"/>
          <w:lang w:val="sv-SE"/>
        </w:rPr>
      </w:pPr>
      <w:r w:rsidRPr="00DC2BA7">
        <w:rPr>
          <w:i/>
          <w:u w:val="single"/>
          <w:lang w:val="sv-SE"/>
        </w:rPr>
        <w:t>Vuxna och ungdomar (från 12 års ålder)</w:t>
      </w:r>
    </w:p>
    <w:p w14:paraId="1CCE84DF" w14:textId="77777777" w:rsidR="00CF0094" w:rsidRPr="00DC2BA7" w:rsidRDefault="00B60735" w:rsidP="00B057AB">
      <w:pPr>
        <w:suppressAutoHyphens/>
        <w:spacing w:line="240" w:lineRule="auto"/>
        <w:rPr>
          <w:lang w:val="sv-SE"/>
        </w:rPr>
      </w:pPr>
      <w:r w:rsidRPr="00DC2BA7">
        <w:rPr>
          <w:lang w:val="sv-SE"/>
        </w:rPr>
        <w:t xml:space="preserve">Xolair är indicerat som tilläggsbehandling för bättre kontroll av astma hos patienter med svår, allergisk astma, som visat positivt hudtest eller </w:t>
      </w:r>
      <w:r w:rsidRPr="00DC2BA7">
        <w:rPr>
          <w:i/>
          <w:iCs/>
          <w:lang w:val="sv-SE"/>
        </w:rPr>
        <w:t>in vitro</w:t>
      </w:r>
      <w:r w:rsidRPr="00DC2BA7">
        <w:rPr>
          <w:lang w:val="sv-SE"/>
        </w:rPr>
        <w:t xml:space="preserve"> reaktion på perenn luftvägsallergen och som har nedsatt lungfunktion (FEV</w:t>
      </w:r>
      <w:r w:rsidRPr="00DC2BA7">
        <w:rPr>
          <w:vertAlign w:val="subscript"/>
          <w:lang w:val="sv-SE"/>
        </w:rPr>
        <w:t>1</w:t>
      </w:r>
      <w:r w:rsidRPr="00DC2BA7">
        <w:rPr>
          <w:lang w:val="sv-SE"/>
        </w:rPr>
        <w:t xml:space="preserve"> &lt;80 %) samt frekventa symtom dagtid eller nattliga uppvakningar och som upplevt flera svåra dokumenterade astmaexacerbationer, trots en daglig hög dos av inhalationssteroider plus en långverkande inhalations-beta2-agonist.</w:t>
      </w:r>
    </w:p>
    <w:p w14:paraId="39CC3089" w14:textId="77777777" w:rsidR="00CF0094" w:rsidRPr="00DC2BA7" w:rsidRDefault="00CF0094" w:rsidP="00B057AB">
      <w:pPr>
        <w:suppressAutoHyphens/>
        <w:spacing w:line="240" w:lineRule="auto"/>
        <w:rPr>
          <w:lang w:val="sv-SE"/>
        </w:rPr>
      </w:pPr>
    </w:p>
    <w:p w14:paraId="696EDA39" w14:textId="77777777" w:rsidR="00CF0094" w:rsidRPr="00DC2BA7" w:rsidRDefault="00B60735" w:rsidP="00B057AB">
      <w:pPr>
        <w:pStyle w:val="Char2"/>
        <w:keepNext/>
        <w:spacing w:before="0"/>
        <w:jc w:val="left"/>
        <w:rPr>
          <w:i/>
          <w:sz w:val="22"/>
          <w:szCs w:val="22"/>
          <w:u w:val="single"/>
          <w:lang w:val="sv-SE"/>
        </w:rPr>
      </w:pPr>
      <w:r w:rsidRPr="00DC2BA7">
        <w:rPr>
          <w:i/>
          <w:sz w:val="22"/>
          <w:szCs w:val="22"/>
          <w:u w:val="single"/>
          <w:lang w:val="sv-SE"/>
        </w:rPr>
        <w:t>Barn (från 6 till &lt;12 års ålder)</w:t>
      </w:r>
    </w:p>
    <w:p w14:paraId="5CB6B078" w14:textId="77777777" w:rsidR="00CF0094" w:rsidRPr="00DC2BA7" w:rsidRDefault="00B60735" w:rsidP="00B057AB">
      <w:pPr>
        <w:pStyle w:val="Char2"/>
        <w:spacing w:before="0"/>
        <w:jc w:val="left"/>
        <w:rPr>
          <w:sz w:val="22"/>
          <w:szCs w:val="22"/>
          <w:lang w:val="sv-SE"/>
        </w:rPr>
      </w:pPr>
      <w:r w:rsidRPr="00DC2BA7">
        <w:rPr>
          <w:sz w:val="22"/>
          <w:szCs w:val="22"/>
          <w:lang w:val="sv-SE"/>
        </w:rPr>
        <w:t xml:space="preserve">Xolair är indicerat som tilläggsbehandling för bättre kontroll av astma hos patienter med svår, allergisk astma, som visat positivt hudtest eller </w:t>
      </w:r>
      <w:r w:rsidRPr="00DC2BA7">
        <w:rPr>
          <w:i/>
          <w:iCs/>
          <w:sz w:val="22"/>
          <w:szCs w:val="22"/>
          <w:lang w:val="sv-SE"/>
        </w:rPr>
        <w:t>in vitro</w:t>
      </w:r>
      <w:r w:rsidRPr="00DC2BA7">
        <w:rPr>
          <w:sz w:val="22"/>
          <w:szCs w:val="22"/>
          <w:lang w:val="sv-SE"/>
        </w:rPr>
        <w:t>-reaktion på perenn luftvägsallergen samt frekventa symtom dagtid eller nattliga uppvakningar och som upplevt flera svåra dokumenterade astmaexacerbationer, trots en daglig hög dos av inhalationssteroider plus en långverkande inhalations-beta2-agonist.</w:t>
      </w:r>
    </w:p>
    <w:p w14:paraId="679CDDC8" w14:textId="77777777" w:rsidR="00643C65" w:rsidRPr="00DC2BA7" w:rsidRDefault="00643C65" w:rsidP="00B057AB">
      <w:pPr>
        <w:pStyle w:val="Text"/>
        <w:spacing w:before="0"/>
        <w:jc w:val="left"/>
        <w:rPr>
          <w:color w:val="000000"/>
          <w:sz w:val="22"/>
          <w:lang w:val="sv-SE"/>
        </w:rPr>
      </w:pPr>
    </w:p>
    <w:p w14:paraId="07F53AF8" w14:textId="77777777" w:rsidR="0040162D" w:rsidRPr="00DC2BA7" w:rsidRDefault="00B60735" w:rsidP="00B057AB">
      <w:pPr>
        <w:pStyle w:val="Char2"/>
        <w:keepNext/>
        <w:spacing w:before="0"/>
        <w:jc w:val="left"/>
        <w:rPr>
          <w:sz w:val="22"/>
          <w:szCs w:val="22"/>
          <w:u w:val="single"/>
          <w:lang w:val="sv-SE"/>
        </w:rPr>
      </w:pPr>
      <w:r w:rsidRPr="00DC2BA7">
        <w:rPr>
          <w:sz w:val="22"/>
          <w:szCs w:val="22"/>
          <w:u w:val="single"/>
          <w:lang w:val="sv-SE"/>
        </w:rPr>
        <w:t>Kronisk rinosinuit med näspolyper</w:t>
      </w:r>
    </w:p>
    <w:p w14:paraId="65E3F27D" w14:textId="77777777" w:rsidR="0040162D" w:rsidRPr="00DC2BA7" w:rsidRDefault="0040162D" w:rsidP="00B057AB">
      <w:pPr>
        <w:pStyle w:val="Char2"/>
        <w:keepNext/>
        <w:spacing w:before="0"/>
        <w:jc w:val="left"/>
        <w:rPr>
          <w:sz w:val="22"/>
          <w:szCs w:val="22"/>
          <w:lang w:val="sv-SE"/>
        </w:rPr>
      </w:pPr>
    </w:p>
    <w:p w14:paraId="74DAA0AA" w14:textId="77777777" w:rsidR="0040162D" w:rsidRPr="00DC2BA7" w:rsidRDefault="00B60735" w:rsidP="00B057AB">
      <w:pPr>
        <w:pStyle w:val="Char2"/>
        <w:spacing w:before="0"/>
        <w:jc w:val="left"/>
        <w:rPr>
          <w:sz w:val="22"/>
          <w:szCs w:val="22"/>
          <w:lang w:val="sv-SE"/>
        </w:rPr>
      </w:pPr>
      <w:r w:rsidRPr="00DC2BA7">
        <w:rPr>
          <w:sz w:val="22"/>
          <w:szCs w:val="22"/>
          <w:lang w:val="sv-SE"/>
        </w:rPr>
        <w:t>Xolair är indicerat som tilläggsbehandling tillsammans med intranasala kortikosteroider hos vuxna (från 18</w:t>
      </w:r>
      <w:r w:rsidRPr="00DC2BA7">
        <w:rPr>
          <w:i/>
          <w:sz w:val="22"/>
          <w:szCs w:val="22"/>
          <w:u w:val="single"/>
          <w:lang w:val="sv-SE"/>
        </w:rPr>
        <w:t> </w:t>
      </w:r>
      <w:r w:rsidRPr="00DC2BA7">
        <w:rPr>
          <w:sz w:val="22"/>
          <w:szCs w:val="22"/>
          <w:lang w:val="sv-SE"/>
        </w:rPr>
        <w:t>års ålder) med svår kronisk rinosinuit med näspolyper och för vilka behandling med intranasala kortikosteroider inte leder till tillfredsställande sjukdomskontroll.</w:t>
      </w:r>
    </w:p>
    <w:p w14:paraId="0252923F" w14:textId="77777777" w:rsidR="0040162D" w:rsidRPr="00DC2BA7" w:rsidRDefault="0040162D" w:rsidP="00B057AB">
      <w:pPr>
        <w:pStyle w:val="Text"/>
        <w:spacing w:before="0"/>
        <w:jc w:val="left"/>
        <w:rPr>
          <w:sz w:val="22"/>
          <w:lang w:val="sv-SE"/>
        </w:rPr>
      </w:pPr>
    </w:p>
    <w:p w14:paraId="34C1315C" w14:textId="77777777" w:rsidR="00643C65" w:rsidRPr="00DC2BA7" w:rsidRDefault="00B60735" w:rsidP="00B057AB">
      <w:pPr>
        <w:keepNext/>
        <w:widowControl w:val="0"/>
        <w:tabs>
          <w:tab w:val="clear" w:pos="567"/>
        </w:tabs>
        <w:spacing w:line="240" w:lineRule="auto"/>
        <w:ind w:left="567" w:hanging="567"/>
        <w:rPr>
          <w:u w:val="single"/>
          <w:lang w:val="sv-SE"/>
        </w:rPr>
      </w:pPr>
      <w:r w:rsidRPr="00DC2BA7">
        <w:rPr>
          <w:u w:val="single"/>
          <w:lang w:val="sv-SE"/>
        </w:rPr>
        <w:t>Kronisk spontan urtikaria</w:t>
      </w:r>
    </w:p>
    <w:p w14:paraId="728F7249" w14:textId="77777777" w:rsidR="000774F2" w:rsidRPr="00DC2BA7" w:rsidRDefault="000774F2" w:rsidP="00B057AB">
      <w:pPr>
        <w:keepNext/>
        <w:widowControl w:val="0"/>
        <w:tabs>
          <w:tab w:val="clear" w:pos="567"/>
        </w:tabs>
        <w:spacing w:line="240" w:lineRule="auto"/>
        <w:ind w:left="567" w:hanging="567"/>
        <w:rPr>
          <w:u w:val="single"/>
          <w:lang w:val="sv-SE"/>
        </w:rPr>
      </w:pPr>
    </w:p>
    <w:p w14:paraId="04203F87" w14:textId="77777777" w:rsidR="00643C65" w:rsidRPr="00DC2BA7" w:rsidRDefault="00B60735" w:rsidP="00B057AB">
      <w:pPr>
        <w:pStyle w:val="Text"/>
        <w:spacing w:before="0"/>
        <w:jc w:val="left"/>
        <w:rPr>
          <w:sz w:val="28"/>
          <w:lang w:val="sv-SE"/>
        </w:rPr>
      </w:pPr>
      <w:r w:rsidRPr="00DC2BA7">
        <w:rPr>
          <w:rFonts w:eastAsia="Verdana"/>
          <w:sz w:val="22"/>
          <w:szCs w:val="18"/>
          <w:lang w:val="sv-SE" w:eastAsia="en-GB"/>
        </w:rPr>
        <w:t>Xolair är indicerat som tilläggsbehandling vid behandling av kronisk spontan urtikaria hos vuxna och ungdomar (från 12 års ålder) med otillräcklig effekt av antihistamin H1-behandling.</w:t>
      </w:r>
    </w:p>
    <w:p w14:paraId="6431CBD3" w14:textId="77777777" w:rsidR="00CF0094" w:rsidRPr="00DC2BA7" w:rsidRDefault="00CF0094" w:rsidP="00B057AB">
      <w:pPr>
        <w:pStyle w:val="Char2"/>
        <w:spacing w:before="0"/>
        <w:jc w:val="left"/>
        <w:rPr>
          <w:sz w:val="22"/>
          <w:szCs w:val="22"/>
          <w:lang w:val="sv-SE"/>
        </w:rPr>
      </w:pPr>
    </w:p>
    <w:p w14:paraId="656536D1" w14:textId="77777777" w:rsidR="00CF0094" w:rsidRPr="00DC2BA7" w:rsidRDefault="00B60735" w:rsidP="00B057AB">
      <w:pPr>
        <w:keepNext/>
        <w:suppressAutoHyphens/>
        <w:spacing w:line="240" w:lineRule="auto"/>
        <w:ind w:left="567" w:hanging="567"/>
        <w:rPr>
          <w:b/>
          <w:noProof/>
          <w:lang w:val="sv-SE"/>
        </w:rPr>
      </w:pPr>
      <w:r w:rsidRPr="00DC2BA7">
        <w:rPr>
          <w:b/>
          <w:noProof/>
          <w:lang w:val="sv-SE"/>
        </w:rPr>
        <w:t>4.2</w:t>
      </w:r>
      <w:r w:rsidRPr="00DC2BA7">
        <w:rPr>
          <w:b/>
          <w:noProof/>
          <w:lang w:val="sv-SE"/>
        </w:rPr>
        <w:tab/>
        <w:t>Dosering och administreringssätt</w:t>
      </w:r>
    </w:p>
    <w:p w14:paraId="76F4CF9B" w14:textId="77777777" w:rsidR="00CF0094" w:rsidRPr="00DC2BA7" w:rsidRDefault="00CF0094" w:rsidP="00B057AB">
      <w:pPr>
        <w:keepNext/>
        <w:suppressAutoHyphens/>
        <w:spacing w:line="240" w:lineRule="auto"/>
        <w:ind w:left="567" w:hanging="567"/>
        <w:rPr>
          <w:noProof/>
          <w:lang w:val="sv-SE"/>
        </w:rPr>
      </w:pPr>
    </w:p>
    <w:p w14:paraId="28CD6BCA" w14:textId="400FB8F0" w:rsidR="00CF0094" w:rsidRPr="00DC2BA7" w:rsidRDefault="00B60735" w:rsidP="00B057AB">
      <w:pPr>
        <w:pStyle w:val="Char2"/>
        <w:spacing w:before="0"/>
        <w:jc w:val="left"/>
        <w:rPr>
          <w:sz w:val="22"/>
          <w:szCs w:val="22"/>
          <w:lang w:val="sv-SE"/>
        </w:rPr>
      </w:pPr>
      <w:r w:rsidRPr="00DC2BA7">
        <w:rPr>
          <w:sz w:val="22"/>
          <w:szCs w:val="22"/>
          <w:lang w:val="sv-SE"/>
        </w:rPr>
        <w:t>Behandling skall initieras av läkare med erfarenhet av diagnostisering och behandling av svår astma</w:t>
      </w:r>
      <w:r w:rsidR="005002B3" w:rsidRPr="00DC2BA7">
        <w:rPr>
          <w:sz w:val="22"/>
          <w:szCs w:val="22"/>
          <w:lang w:val="sv-SE"/>
        </w:rPr>
        <w:t xml:space="preserve">, kronisk rinosinuit med näspolyper </w:t>
      </w:r>
      <w:r w:rsidR="00643C65" w:rsidRPr="00DC2BA7">
        <w:rPr>
          <w:sz w:val="22"/>
          <w:szCs w:val="22"/>
          <w:lang w:val="sv-SE"/>
        </w:rPr>
        <w:t>eller kronisk spontan urtikaria</w:t>
      </w:r>
      <w:r w:rsidRPr="00DC2BA7">
        <w:rPr>
          <w:sz w:val="22"/>
          <w:szCs w:val="22"/>
          <w:lang w:val="sv-SE"/>
        </w:rPr>
        <w:t>.</w:t>
      </w:r>
    </w:p>
    <w:p w14:paraId="6BACEF3C" w14:textId="77777777" w:rsidR="00637743" w:rsidRPr="00DC2BA7" w:rsidRDefault="00637743" w:rsidP="00B057AB">
      <w:pPr>
        <w:pStyle w:val="Char2"/>
        <w:spacing w:before="0"/>
        <w:jc w:val="left"/>
        <w:rPr>
          <w:sz w:val="22"/>
          <w:szCs w:val="22"/>
          <w:lang w:val="sv-SE"/>
        </w:rPr>
      </w:pPr>
    </w:p>
    <w:p w14:paraId="6462BC3E" w14:textId="77777777" w:rsidR="006935FF" w:rsidRPr="00DC2BA7" w:rsidRDefault="00B60735" w:rsidP="00B057AB">
      <w:pPr>
        <w:pStyle w:val="Char2"/>
        <w:keepNext/>
        <w:spacing w:before="0"/>
        <w:jc w:val="left"/>
        <w:rPr>
          <w:sz w:val="22"/>
          <w:szCs w:val="22"/>
          <w:u w:val="single"/>
          <w:lang w:val="sv-SE"/>
        </w:rPr>
      </w:pPr>
      <w:r w:rsidRPr="00DC2BA7">
        <w:rPr>
          <w:sz w:val="22"/>
          <w:szCs w:val="22"/>
          <w:u w:val="single"/>
          <w:lang w:val="sv-SE"/>
        </w:rPr>
        <w:t>Dosering</w:t>
      </w:r>
    </w:p>
    <w:p w14:paraId="3ADC82A5" w14:textId="77777777" w:rsidR="00CF0094" w:rsidRPr="00DC2BA7" w:rsidRDefault="00CF0094" w:rsidP="00B057AB">
      <w:pPr>
        <w:pStyle w:val="Char2"/>
        <w:keepNext/>
        <w:spacing w:before="0"/>
        <w:jc w:val="left"/>
        <w:rPr>
          <w:sz w:val="22"/>
          <w:szCs w:val="22"/>
          <w:lang w:val="sv-SE"/>
        </w:rPr>
      </w:pPr>
    </w:p>
    <w:p w14:paraId="388CD1E7" w14:textId="77777777" w:rsidR="000774F2" w:rsidRPr="00DC2BA7" w:rsidRDefault="00B60735" w:rsidP="00B057AB">
      <w:pPr>
        <w:keepNext/>
        <w:widowControl w:val="0"/>
        <w:spacing w:line="240" w:lineRule="auto"/>
        <w:rPr>
          <w:u w:val="single"/>
          <w:lang w:val="sv-SE"/>
        </w:rPr>
      </w:pPr>
      <w:r w:rsidRPr="00DC2BA7">
        <w:rPr>
          <w:i/>
          <w:lang w:val="sv-SE"/>
        </w:rPr>
        <w:t>Allergisk astma</w:t>
      </w:r>
      <w:r w:rsidR="00F0326E" w:rsidRPr="00DC2BA7">
        <w:rPr>
          <w:u w:val="single"/>
          <w:lang w:val="sv-SE"/>
        </w:rPr>
        <w:t xml:space="preserve"> </w:t>
      </w:r>
      <w:r w:rsidR="00F0326E" w:rsidRPr="00DC2BA7">
        <w:rPr>
          <w:i/>
          <w:lang w:val="sv-SE"/>
        </w:rPr>
        <w:t>och kronisk rinosinuit med näspolyper</w:t>
      </w:r>
    </w:p>
    <w:p w14:paraId="0D5D5C38" w14:textId="6BE7ED3A" w:rsidR="00CF0094" w:rsidRPr="00DC2BA7" w:rsidRDefault="00B60735" w:rsidP="00B057AB">
      <w:pPr>
        <w:pStyle w:val="Char2"/>
        <w:spacing w:before="0"/>
        <w:jc w:val="left"/>
        <w:rPr>
          <w:sz w:val="22"/>
          <w:szCs w:val="22"/>
          <w:lang w:val="sv-SE"/>
        </w:rPr>
      </w:pPr>
      <w:r w:rsidRPr="00DC2BA7">
        <w:rPr>
          <w:sz w:val="22"/>
          <w:szCs w:val="22"/>
          <w:lang w:val="sv-SE"/>
        </w:rPr>
        <w:t xml:space="preserve">Dosering av allergisk astma och kronisk rinosinuit med näspolyper följer samma doseringsprinciper. Lämplig dos och doseringsintervall av </w:t>
      </w:r>
      <w:r w:rsidR="006A6412">
        <w:rPr>
          <w:sz w:val="22"/>
          <w:szCs w:val="22"/>
          <w:lang w:val="sv-SE"/>
        </w:rPr>
        <w:t>omalizumab</w:t>
      </w:r>
      <w:r w:rsidRPr="00DC2BA7">
        <w:rPr>
          <w:sz w:val="22"/>
          <w:szCs w:val="22"/>
          <w:lang w:val="sv-SE"/>
        </w:rPr>
        <w:t xml:space="preserve"> vid dessa sjukdomar bestäms utifrån utgångsvärdet av IgE (IE/ml), uppmätt före behandlingsstart, samt kroppsvikten (kg). Innan den första dosen ges skall patienten få sitt IgE-värde uppmätt med någon kommersiellt tillgänglig analysmetod för total-IgE i serum för dosbestämning. Baserat på dessa resultat kan 75 till 600 mg </w:t>
      </w:r>
      <w:r w:rsidR="006A6412">
        <w:rPr>
          <w:sz w:val="22"/>
          <w:szCs w:val="22"/>
          <w:lang w:val="sv-SE"/>
        </w:rPr>
        <w:t>omalizumab</w:t>
      </w:r>
      <w:r w:rsidRPr="00DC2BA7">
        <w:rPr>
          <w:sz w:val="22"/>
          <w:szCs w:val="22"/>
          <w:lang w:val="sv-SE"/>
        </w:rPr>
        <w:t xml:space="preserve"> behöva ges i form av 1</w:t>
      </w:r>
      <w:r w:rsidRPr="00DC2BA7">
        <w:rPr>
          <w:sz w:val="22"/>
          <w:szCs w:val="22"/>
          <w:lang w:val="sv-SE"/>
        </w:rPr>
        <w:noBreakHyphen/>
        <w:t>4 injektioner vid varje administreringstillfälle.</w:t>
      </w:r>
    </w:p>
    <w:p w14:paraId="51A786E4" w14:textId="77777777" w:rsidR="00CF0094" w:rsidRPr="00DC2BA7" w:rsidRDefault="00CF0094" w:rsidP="00B057AB">
      <w:pPr>
        <w:pStyle w:val="Char2"/>
        <w:spacing w:before="0"/>
        <w:jc w:val="left"/>
        <w:rPr>
          <w:sz w:val="22"/>
          <w:szCs w:val="22"/>
          <w:lang w:val="sv-SE"/>
        </w:rPr>
      </w:pPr>
    </w:p>
    <w:p w14:paraId="22EEBBA9" w14:textId="77777777" w:rsidR="00CF0094" w:rsidRPr="00DC2BA7" w:rsidRDefault="00B60735" w:rsidP="00B057AB">
      <w:pPr>
        <w:pStyle w:val="Char2"/>
        <w:widowControl w:val="0"/>
        <w:spacing w:before="0"/>
        <w:jc w:val="left"/>
        <w:rPr>
          <w:sz w:val="22"/>
          <w:szCs w:val="22"/>
          <w:lang w:val="sv-SE"/>
        </w:rPr>
      </w:pPr>
      <w:r w:rsidRPr="00DC2BA7">
        <w:rPr>
          <w:sz w:val="22"/>
          <w:szCs w:val="22"/>
          <w:lang w:val="sv-SE"/>
        </w:rPr>
        <w:t xml:space="preserve">Patienter </w:t>
      </w:r>
      <w:r w:rsidR="0069608C" w:rsidRPr="00DC2BA7">
        <w:rPr>
          <w:sz w:val="22"/>
          <w:szCs w:val="22"/>
          <w:lang w:val="sv-SE"/>
        </w:rPr>
        <w:t xml:space="preserve">med allergisk astma </w:t>
      </w:r>
      <w:r w:rsidRPr="00DC2BA7">
        <w:rPr>
          <w:sz w:val="22"/>
          <w:szCs w:val="22"/>
          <w:lang w:val="sv-SE"/>
        </w:rPr>
        <w:t xml:space="preserve">som hade </w:t>
      </w:r>
      <w:r w:rsidR="0069608C" w:rsidRPr="00DC2BA7">
        <w:rPr>
          <w:sz w:val="22"/>
          <w:szCs w:val="22"/>
          <w:lang w:val="sv-SE"/>
        </w:rPr>
        <w:t xml:space="preserve">ett utgångsvärde för </w:t>
      </w:r>
      <w:r w:rsidRPr="00DC2BA7">
        <w:rPr>
          <w:sz w:val="22"/>
          <w:szCs w:val="22"/>
          <w:lang w:val="sv-SE"/>
        </w:rPr>
        <w:t>IgE under 76 IE/ml hade lägre sannolikhet att ha nytta av behandlingen (se avsnitt</w:t>
      </w:r>
      <w:r w:rsidR="006E2067" w:rsidRPr="00DC2BA7">
        <w:rPr>
          <w:sz w:val="22"/>
          <w:szCs w:val="22"/>
          <w:lang w:val="sv-SE"/>
        </w:rPr>
        <w:t> </w:t>
      </w:r>
      <w:r w:rsidRPr="00DC2BA7">
        <w:rPr>
          <w:sz w:val="22"/>
          <w:szCs w:val="22"/>
          <w:lang w:val="sv-SE"/>
        </w:rPr>
        <w:t xml:space="preserve">5.1). Förskrivande läkare skall före behandling säkerställa att vuxna och ungdomar med IgE-värde under 76 IE/ml och barn (från 6 till &lt;12 års ålder) med IgE-värde under 200 IE/ml visar en tydlig </w:t>
      </w:r>
      <w:r w:rsidRPr="00DC2BA7">
        <w:rPr>
          <w:i/>
          <w:iCs/>
          <w:sz w:val="22"/>
          <w:szCs w:val="22"/>
          <w:lang w:val="sv-SE"/>
        </w:rPr>
        <w:t>in vitro</w:t>
      </w:r>
      <w:r w:rsidRPr="00DC2BA7">
        <w:rPr>
          <w:sz w:val="22"/>
          <w:szCs w:val="22"/>
          <w:lang w:val="sv-SE"/>
        </w:rPr>
        <w:t>-reaktion (RAST eller motsvarande) mot ett perenn allergen.</w:t>
      </w:r>
    </w:p>
    <w:p w14:paraId="3BA20C46" w14:textId="77777777" w:rsidR="00CF0094" w:rsidRPr="00DC2BA7" w:rsidRDefault="00CF0094" w:rsidP="00B057AB">
      <w:pPr>
        <w:pStyle w:val="Char2"/>
        <w:spacing w:before="0"/>
        <w:jc w:val="left"/>
        <w:rPr>
          <w:sz w:val="22"/>
          <w:szCs w:val="22"/>
          <w:lang w:val="sv-SE"/>
        </w:rPr>
      </w:pPr>
    </w:p>
    <w:p w14:paraId="52BDB704" w14:textId="77777777" w:rsidR="00CF0094" w:rsidRPr="00DC2BA7" w:rsidRDefault="00B60735" w:rsidP="00B057AB">
      <w:pPr>
        <w:pStyle w:val="Char2"/>
        <w:spacing w:before="0"/>
        <w:jc w:val="left"/>
        <w:rPr>
          <w:sz w:val="22"/>
          <w:szCs w:val="22"/>
          <w:lang w:val="sv-SE"/>
        </w:rPr>
      </w:pPr>
      <w:r w:rsidRPr="00DC2BA7">
        <w:rPr>
          <w:sz w:val="22"/>
          <w:szCs w:val="22"/>
          <w:lang w:val="sv-SE"/>
        </w:rPr>
        <w:t xml:space="preserve">Se </w:t>
      </w:r>
      <w:r w:rsidR="000774F2" w:rsidRPr="00DC2BA7">
        <w:rPr>
          <w:sz w:val="22"/>
          <w:szCs w:val="22"/>
          <w:lang w:val="sv-SE"/>
        </w:rPr>
        <w:t>t</w:t>
      </w:r>
      <w:r w:rsidRPr="00DC2BA7">
        <w:rPr>
          <w:sz w:val="22"/>
          <w:szCs w:val="22"/>
          <w:lang w:val="sv-SE"/>
        </w:rPr>
        <w:t xml:space="preserve">abell 1 för omräkning och </w:t>
      </w:r>
      <w:r w:rsidR="000774F2" w:rsidRPr="00DC2BA7">
        <w:rPr>
          <w:sz w:val="22"/>
          <w:szCs w:val="22"/>
          <w:lang w:val="sv-SE"/>
        </w:rPr>
        <w:t>t</w:t>
      </w:r>
      <w:r w:rsidRPr="00DC2BA7">
        <w:rPr>
          <w:sz w:val="22"/>
          <w:szCs w:val="22"/>
          <w:lang w:val="sv-SE"/>
        </w:rPr>
        <w:t>abell 2 och 3 för dosering</w:t>
      </w:r>
      <w:r w:rsidR="0069608C" w:rsidRPr="00DC2BA7">
        <w:rPr>
          <w:sz w:val="22"/>
          <w:szCs w:val="22"/>
          <w:lang w:val="sv-SE"/>
        </w:rPr>
        <w:t>.</w:t>
      </w:r>
    </w:p>
    <w:p w14:paraId="5322E945" w14:textId="77777777" w:rsidR="00CF0094" w:rsidRPr="00DC2BA7" w:rsidRDefault="00CF0094" w:rsidP="00B057AB">
      <w:pPr>
        <w:pStyle w:val="Char2"/>
        <w:spacing w:before="0"/>
        <w:jc w:val="left"/>
        <w:rPr>
          <w:sz w:val="22"/>
          <w:szCs w:val="22"/>
          <w:lang w:val="sv-SE"/>
        </w:rPr>
      </w:pPr>
    </w:p>
    <w:p w14:paraId="7D5BED94" w14:textId="3B84BFC9" w:rsidR="00CF0094" w:rsidRPr="00DC2BA7" w:rsidRDefault="00B60735" w:rsidP="00B057AB">
      <w:pPr>
        <w:pStyle w:val="Char2"/>
        <w:spacing w:before="0"/>
        <w:jc w:val="left"/>
        <w:rPr>
          <w:sz w:val="22"/>
          <w:szCs w:val="22"/>
          <w:lang w:val="sv-SE"/>
        </w:rPr>
      </w:pPr>
      <w:r w:rsidRPr="00DC2BA7">
        <w:rPr>
          <w:sz w:val="22"/>
          <w:szCs w:val="22"/>
          <w:lang w:val="sv-SE"/>
        </w:rPr>
        <w:t xml:space="preserve">Patienter vars utgångsvärde för IgE eller kroppsvikt i kilogram är utanför gränserna i doseringstabellen skall inte behandlas med </w:t>
      </w:r>
      <w:r w:rsidR="006A6412">
        <w:rPr>
          <w:sz w:val="22"/>
          <w:szCs w:val="22"/>
          <w:lang w:val="sv-SE"/>
        </w:rPr>
        <w:t>omalizumab</w:t>
      </w:r>
      <w:r w:rsidRPr="00DC2BA7">
        <w:rPr>
          <w:sz w:val="22"/>
          <w:szCs w:val="22"/>
          <w:lang w:val="sv-SE"/>
        </w:rPr>
        <w:t>.</w:t>
      </w:r>
    </w:p>
    <w:p w14:paraId="4AB64E16" w14:textId="77777777" w:rsidR="00CF0094" w:rsidRPr="00DC2BA7" w:rsidRDefault="00CF0094" w:rsidP="00B057AB">
      <w:pPr>
        <w:pStyle w:val="Char2"/>
        <w:spacing w:before="0"/>
        <w:jc w:val="left"/>
        <w:rPr>
          <w:sz w:val="22"/>
          <w:szCs w:val="22"/>
          <w:lang w:val="sv-SE"/>
        </w:rPr>
      </w:pPr>
    </w:p>
    <w:p w14:paraId="4EDE7DA1" w14:textId="77777777" w:rsidR="00CF0094" w:rsidRPr="00DC2BA7" w:rsidRDefault="00B60735" w:rsidP="00B057AB">
      <w:pPr>
        <w:pStyle w:val="Char2"/>
        <w:spacing w:before="0"/>
        <w:jc w:val="left"/>
        <w:rPr>
          <w:sz w:val="22"/>
          <w:szCs w:val="22"/>
          <w:lang w:val="sv-SE"/>
        </w:rPr>
      </w:pPr>
      <w:r w:rsidRPr="00DC2BA7">
        <w:rPr>
          <w:sz w:val="22"/>
          <w:szCs w:val="22"/>
          <w:lang w:val="sv-SE"/>
        </w:rPr>
        <w:t>Den högsta rekommenderade dosen är 600 mg omalizumab varannan vecka.</w:t>
      </w:r>
    </w:p>
    <w:p w14:paraId="488668F2" w14:textId="77777777" w:rsidR="00CF0094" w:rsidRPr="00DC2BA7" w:rsidRDefault="00CF0094" w:rsidP="00B057AB">
      <w:pPr>
        <w:pStyle w:val="Char2"/>
        <w:spacing w:before="0"/>
        <w:jc w:val="left"/>
        <w:rPr>
          <w:sz w:val="22"/>
          <w:szCs w:val="22"/>
          <w:lang w:val="sv-SE"/>
        </w:rPr>
      </w:pPr>
    </w:p>
    <w:p w14:paraId="6774F57C" w14:textId="74514AFC" w:rsidR="00CF0094" w:rsidRPr="00DC2BA7" w:rsidRDefault="00B60735" w:rsidP="00012FE6">
      <w:pPr>
        <w:pStyle w:val="Char2"/>
        <w:keepNext/>
        <w:keepLines/>
        <w:spacing w:before="0"/>
        <w:ind w:left="1130" w:hanging="1130"/>
        <w:jc w:val="left"/>
        <w:rPr>
          <w:b/>
          <w:sz w:val="22"/>
          <w:szCs w:val="22"/>
          <w:lang w:val="sv-SE"/>
        </w:rPr>
      </w:pPr>
      <w:r w:rsidRPr="00DC2BA7">
        <w:rPr>
          <w:b/>
          <w:sz w:val="22"/>
          <w:szCs w:val="22"/>
          <w:lang w:val="sv-SE"/>
        </w:rPr>
        <w:lastRenderedPageBreak/>
        <w:t>Tabell 1</w:t>
      </w:r>
      <w:r w:rsidR="000774F2" w:rsidRPr="00DC2BA7">
        <w:rPr>
          <w:sz w:val="22"/>
          <w:szCs w:val="22"/>
          <w:lang w:val="sv-SE"/>
        </w:rPr>
        <w:tab/>
      </w:r>
      <w:r w:rsidRPr="00DC2BA7">
        <w:rPr>
          <w:b/>
          <w:sz w:val="22"/>
          <w:szCs w:val="22"/>
          <w:lang w:val="sv-SE"/>
        </w:rPr>
        <w:t xml:space="preserve">Omräkning från dos till antal </w:t>
      </w:r>
      <w:r w:rsidR="006A6412">
        <w:rPr>
          <w:b/>
          <w:sz w:val="22"/>
          <w:szCs w:val="22"/>
          <w:lang w:val="sv-SE"/>
        </w:rPr>
        <w:t xml:space="preserve">förfyllda </w:t>
      </w:r>
      <w:r w:rsidRPr="00DC2BA7">
        <w:rPr>
          <w:b/>
          <w:sz w:val="22"/>
          <w:szCs w:val="22"/>
          <w:lang w:val="sv-SE"/>
        </w:rPr>
        <w:t>injektionssprutor</w:t>
      </w:r>
      <w:r w:rsidR="006A6412">
        <w:rPr>
          <w:b/>
          <w:sz w:val="22"/>
          <w:szCs w:val="22"/>
          <w:lang w:val="sv-SE"/>
        </w:rPr>
        <w:t>/</w:t>
      </w:r>
      <w:r w:rsidR="003E648B">
        <w:rPr>
          <w:b/>
          <w:sz w:val="22"/>
          <w:szCs w:val="22"/>
          <w:lang w:val="sv-SE"/>
        </w:rPr>
        <w:t>injektions</w:t>
      </w:r>
      <w:r w:rsidR="006A6412">
        <w:rPr>
          <w:b/>
          <w:sz w:val="22"/>
          <w:szCs w:val="22"/>
          <w:lang w:val="sv-SE"/>
        </w:rPr>
        <w:t>pennor*</w:t>
      </w:r>
      <w:r w:rsidRPr="00DC2BA7">
        <w:rPr>
          <w:b/>
          <w:sz w:val="22"/>
          <w:szCs w:val="22"/>
          <w:lang w:val="sv-SE"/>
        </w:rPr>
        <w:t xml:space="preserve">, </w:t>
      </w:r>
      <w:r w:rsidRPr="00DC2BA7">
        <w:rPr>
          <w:b/>
          <w:bCs/>
          <w:sz w:val="22"/>
          <w:szCs w:val="22"/>
          <w:lang w:val="sv-SE"/>
        </w:rPr>
        <w:t>antal injektioner</w:t>
      </w:r>
      <w:r w:rsidR="006A6412">
        <w:rPr>
          <w:b/>
          <w:bCs/>
          <w:sz w:val="22"/>
          <w:szCs w:val="22"/>
          <w:lang w:val="sv-SE"/>
        </w:rPr>
        <w:t>**</w:t>
      </w:r>
      <w:r w:rsidRPr="00DC2BA7">
        <w:rPr>
          <w:b/>
          <w:bCs/>
          <w:sz w:val="22"/>
          <w:szCs w:val="22"/>
          <w:lang w:val="sv-SE"/>
        </w:rPr>
        <w:t xml:space="preserve"> och total injektionsvolym vid varje administreringstillfälle</w:t>
      </w:r>
    </w:p>
    <w:p w14:paraId="0CFA93A1" w14:textId="77777777" w:rsidR="00CF0094" w:rsidRPr="00DC2BA7" w:rsidRDefault="00CF0094" w:rsidP="00012FE6">
      <w:pPr>
        <w:pStyle w:val="Text"/>
        <w:keepNext/>
        <w:keepLines/>
        <w:spacing w:before="0"/>
        <w:jc w:val="left"/>
        <w:rPr>
          <w:sz w:val="22"/>
          <w:lang w:val="sv-SE"/>
        </w:rPr>
      </w:pPr>
    </w:p>
    <w:tbl>
      <w:tblPr>
        <w:tblW w:w="94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000" w:firstRow="0" w:lastRow="0" w:firstColumn="0" w:lastColumn="0" w:noHBand="0" w:noVBand="0"/>
      </w:tblPr>
      <w:tblGrid>
        <w:gridCol w:w="846"/>
        <w:gridCol w:w="1338"/>
        <w:gridCol w:w="1213"/>
        <w:gridCol w:w="1418"/>
        <w:gridCol w:w="1843"/>
        <w:gridCol w:w="2835"/>
      </w:tblGrid>
      <w:tr w:rsidR="00211724" w14:paraId="6134E887" w14:textId="77777777" w:rsidTr="00561D6E">
        <w:trPr>
          <w:cantSplit/>
        </w:trPr>
        <w:tc>
          <w:tcPr>
            <w:tcW w:w="846" w:type="dxa"/>
          </w:tcPr>
          <w:p w14:paraId="03FE4B74" w14:textId="77777777" w:rsidR="006A6412"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Dos (mg)</w:t>
            </w:r>
          </w:p>
        </w:tc>
        <w:tc>
          <w:tcPr>
            <w:tcW w:w="3969" w:type="dxa"/>
            <w:gridSpan w:val="3"/>
            <w:shd w:val="clear" w:color="auto" w:fill="auto"/>
          </w:tcPr>
          <w:p w14:paraId="4DA14AF3" w14:textId="6DB6ADD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sz w:val="22"/>
                <w:szCs w:val="22"/>
                <w:lang w:val="sv-SE"/>
              </w:rPr>
              <w:t>Antal</w:t>
            </w:r>
            <w:r w:rsidRPr="00DC2BA7">
              <w:rPr>
                <w:rFonts w:ascii="Times New Roman" w:hAnsi="Times New Roman"/>
                <w:sz w:val="22"/>
                <w:szCs w:val="22"/>
              </w:rPr>
              <w:t xml:space="preserve"> injektionssprutor</w:t>
            </w:r>
            <w:r>
              <w:rPr>
                <w:rFonts w:ascii="Times New Roman" w:hAnsi="Times New Roman"/>
                <w:sz w:val="22"/>
                <w:szCs w:val="22"/>
              </w:rPr>
              <w:t>/</w:t>
            </w:r>
            <w:r w:rsidR="003E648B" w:rsidRPr="00561D6E">
              <w:rPr>
                <w:rFonts w:ascii="Times New Roman" w:eastAsiaTheme="minorHAnsi" w:hAnsi="Times New Roman" w:cs="Times New Roman"/>
                <w:bCs/>
                <w:sz w:val="22"/>
                <w:szCs w:val="22"/>
                <w:lang w:val="sv-SE"/>
              </w:rPr>
              <w:t>injektions</w:t>
            </w:r>
            <w:r>
              <w:rPr>
                <w:rFonts w:ascii="Times New Roman" w:hAnsi="Times New Roman"/>
                <w:sz w:val="22"/>
                <w:szCs w:val="22"/>
              </w:rPr>
              <w:t>pennor</w:t>
            </w:r>
            <w:r w:rsidR="00ED6AC1">
              <w:rPr>
                <w:rFonts w:ascii="Times New Roman" w:hAnsi="Times New Roman"/>
                <w:sz w:val="22"/>
                <w:szCs w:val="22"/>
              </w:rPr>
              <w:t>*</w:t>
            </w:r>
          </w:p>
        </w:tc>
        <w:tc>
          <w:tcPr>
            <w:tcW w:w="1843" w:type="dxa"/>
          </w:tcPr>
          <w:p w14:paraId="3FC533C1"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Antal injektioner</w:t>
            </w:r>
          </w:p>
        </w:tc>
        <w:tc>
          <w:tcPr>
            <w:tcW w:w="2835" w:type="dxa"/>
          </w:tcPr>
          <w:p w14:paraId="0B5F4709"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Total injektionsvolym (ml)</w:t>
            </w:r>
          </w:p>
        </w:tc>
      </w:tr>
      <w:tr w:rsidR="00211724" w14:paraId="46111FD9" w14:textId="77777777" w:rsidTr="00561D6E">
        <w:trPr>
          <w:cantSplit/>
        </w:trPr>
        <w:tc>
          <w:tcPr>
            <w:tcW w:w="846" w:type="dxa"/>
          </w:tcPr>
          <w:p w14:paraId="45C96F17" w14:textId="77777777" w:rsidR="006A6412" w:rsidRPr="00DC2BA7" w:rsidRDefault="006A6412" w:rsidP="00B057AB">
            <w:pPr>
              <w:pStyle w:val="Table"/>
              <w:keepNext/>
              <w:keepLines w:val="0"/>
              <w:widowControl w:val="0"/>
              <w:spacing w:before="0" w:after="0"/>
              <w:rPr>
                <w:rFonts w:ascii="Times New Roman" w:hAnsi="Times New Roman"/>
                <w:color w:val="000000"/>
                <w:sz w:val="22"/>
                <w:szCs w:val="22"/>
              </w:rPr>
            </w:pPr>
          </w:p>
        </w:tc>
        <w:tc>
          <w:tcPr>
            <w:tcW w:w="1338" w:type="dxa"/>
            <w:shd w:val="clear" w:color="auto" w:fill="auto"/>
          </w:tcPr>
          <w:p w14:paraId="5BB79C59"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 mg</w:t>
            </w:r>
            <w:r w:rsidRPr="00DC2BA7">
              <w:rPr>
                <w:rFonts w:ascii="Times New Roman" w:hAnsi="Times New Roman"/>
                <w:color w:val="000000"/>
                <w:sz w:val="22"/>
                <w:szCs w:val="22"/>
                <w:vertAlign w:val="superscript"/>
              </w:rPr>
              <w:t xml:space="preserve"> </w:t>
            </w:r>
          </w:p>
        </w:tc>
        <w:tc>
          <w:tcPr>
            <w:tcW w:w="1213" w:type="dxa"/>
            <w:shd w:val="clear" w:color="auto" w:fill="auto"/>
          </w:tcPr>
          <w:p w14:paraId="2DF5D7C0"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 mg</w:t>
            </w:r>
            <w:r w:rsidRPr="00DC2BA7">
              <w:rPr>
                <w:rFonts w:ascii="Times New Roman" w:hAnsi="Times New Roman"/>
                <w:color w:val="000000"/>
                <w:sz w:val="22"/>
                <w:szCs w:val="22"/>
                <w:vertAlign w:val="superscript"/>
              </w:rPr>
              <w:t xml:space="preserve"> </w:t>
            </w:r>
          </w:p>
        </w:tc>
        <w:tc>
          <w:tcPr>
            <w:tcW w:w="1418" w:type="dxa"/>
          </w:tcPr>
          <w:p w14:paraId="4B62BD49"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300 mg*</w:t>
            </w:r>
          </w:p>
        </w:tc>
        <w:tc>
          <w:tcPr>
            <w:tcW w:w="1843" w:type="dxa"/>
          </w:tcPr>
          <w:p w14:paraId="26047FE0" w14:textId="77777777" w:rsidR="006A6412" w:rsidRPr="00DC2BA7" w:rsidRDefault="006A6412" w:rsidP="00B057AB">
            <w:pPr>
              <w:pStyle w:val="Table"/>
              <w:keepNext/>
              <w:keepLines w:val="0"/>
              <w:widowControl w:val="0"/>
              <w:spacing w:before="0" w:after="0"/>
              <w:jc w:val="center"/>
              <w:rPr>
                <w:rFonts w:ascii="Times New Roman" w:hAnsi="Times New Roman"/>
                <w:color w:val="000000"/>
                <w:sz w:val="22"/>
                <w:szCs w:val="22"/>
              </w:rPr>
            </w:pPr>
          </w:p>
        </w:tc>
        <w:tc>
          <w:tcPr>
            <w:tcW w:w="2835" w:type="dxa"/>
          </w:tcPr>
          <w:p w14:paraId="15AA6C80" w14:textId="77777777" w:rsidR="006A6412" w:rsidRPr="00DC2BA7" w:rsidRDefault="006A6412" w:rsidP="00B057AB">
            <w:pPr>
              <w:pStyle w:val="Table"/>
              <w:keepNext/>
              <w:keepLines w:val="0"/>
              <w:widowControl w:val="0"/>
              <w:spacing w:before="0" w:after="0"/>
              <w:jc w:val="center"/>
              <w:rPr>
                <w:rFonts w:ascii="Times New Roman" w:hAnsi="Times New Roman"/>
                <w:color w:val="000000"/>
                <w:sz w:val="22"/>
                <w:szCs w:val="22"/>
              </w:rPr>
            </w:pPr>
          </w:p>
        </w:tc>
      </w:tr>
      <w:tr w:rsidR="00211724" w14:paraId="2534F544" w14:textId="77777777" w:rsidTr="00561D6E">
        <w:trPr>
          <w:cantSplit/>
        </w:trPr>
        <w:tc>
          <w:tcPr>
            <w:tcW w:w="846" w:type="dxa"/>
          </w:tcPr>
          <w:p w14:paraId="19FFAE43" w14:textId="77777777" w:rsidR="006A6412"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75</w:t>
            </w:r>
          </w:p>
        </w:tc>
        <w:tc>
          <w:tcPr>
            <w:tcW w:w="1338" w:type="dxa"/>
            <w:shd w:val="clear" w:color="auto" w:fill="auto"/>
          </w:tcPr>
          <w:p w14:paraId="00CCFF6F"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1213" w:type="dxa"/>
            <w:shd w:val="clear" w:color="auto" w:fill="auto"/>
          </w:tcPr>
          <w:p w14:paraId="536FF68D"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0</w:t>
            </w:r>
          </w:p>
        </w:tc>
        <w:tc>
          <w:tcPr>
            <w:tcW w:w="1418" w:type="dxa"/>
          </w:tcPr>
          <w:p w14:paraId="09526607"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0</w:t>
            </w:r>
          </w:p>
        </w:tc>
        <w:tc>
          <w:tcPr>
            <w:tcW w:w="1843" w:type="dxa"/>
          </w:tcPr>
          <w:p w14:paraId="3920E193"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2835" w:type="dxa"/>
          </w:tcPr>
          <w:p w14:paraId="3D7AA5BC"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0,5</w:t>
            </w:r>
          </w:p>
        </w:tc>
      </w:tr>
      <w:tr w:rsidR="00211724" w14:paraId="09171772" w14:textId="77777777" w:rsidTr="00561D6E">
        <w:trPr>
          <w:cantSplit/>
        </w:trPr>
        <w:tc>
          <w:tcPr>
            <w:tcW w:w="846" w:type="dxa"/>
          </w:tcPr>
          <w:p w14:paraId="7BB1EE9E" w14:textId="77777777" w:rsidR="006A6412"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150</w:t>
            </w:r>
          </w:p>
        </w:tc>
        <w:tc>
          <w:tcPr>
            <w:tcW w:w="1338" w:type="dxa"/>
            <w:shd w:val="clear" w:color="auto" w:fill="auto"/>
          </w:tcPr>
          <w:p w14:paraId="741C1716"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0</w:t>
            </w:r>
          </w:p>
        </w:tc>
        <w:tc>
          <w:tcPr>
            <w:tcW w:w="1213" w:type="dxa"/>
            <w:shd w:val="clear" w:color="auto" w:fill="auto"/>
          </w:tcPr>
          <w:p w14:paraId="74AE9236"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1418" w:type="dxa"/>
          </w:tcPr>
          <w:p w14:paraId="682C1F1F"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0</w:t>
            </w:r>
          </w:p>
        </w:tc>
        <w:tc>
          <w:tcPr>
            <w:tcW w:w="1843" w:type="dxa"/>
          </w:tcPr>
          <w:p w14:paraId="7FB2CBB0"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2835" w:type="dxa"/>
          </w:tcPr>
          <w:p w14:paraId="093D2091"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1,0</w:t>
            </w:r>
          </w:p>
        </w:tc>
      </w:tr>
      <w:tr w:rsidR="00211724" w14:paraId="644A2211" w14:textId="77777777" w:rsidTr="00561D6E">
        <w:trPr>
          <w:cantSplit/>
        </w:trPr>
        <w:tc>
          <w:tcPr>
            <w:tcW w:w="846" w:type="dxa"/>
          </w:tcPr>
          <w:p w14:paraId="55EB2FCD" w14:textId="77777777" w:rsidR="006A6412"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225</w:t>
            </w:r>
          </w:p>
        </w:tc>
        <w:tc>
          <w:tcPr>
            <w:tcW w:w="1338" w:type="dxa"/>
            <w:shd w:val="clear" w:color="auto" w:fill="auto"/>
          </w:tcPr>
          <w:p w14:paraId="3A95BEF0"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1213" w:type="dxa"/>
            <w:shd w:val="clear" w:color="auto" w:fill="auto"/>
          </w:tcPr>
          <w:p w14:paraId="1DCAD382"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1418" w:type="dxa"/>
          </w:tcPr>
          <w:p w14:paraId="0920DF4C"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0</w:t>
            </w:r>
          </w:p>
        </w:tc>
        <w:tc>
          <w:tcPr>
            <w:tcW w:w="1843" w:type="dxa"/>
          </w:tcPr>
          <w:p w14:paraId="4D231B82"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w:t>
            </w:r>
          </w:p>
        </w:tc>
        <w:tc>
          <w:tcPr>
            <w:tcW w:w="2835" w:type="dxa"/>
          </w:tcPr>
          <w:p w14:paraId="56E32D35"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w:t>
            </w:r>
          </w:p>
        </w:tc>
      </w:tr>
      <w:tr w:rsidR="00211724" w14:paraId="6E842E52" w14:textId="77777777" w:rsidTr="00561D6E">
        <w:trPr>
          <w:cantSplit/>
        </w:trPr>
        <w:tc>
          <w:tcPr>
            <w:tcW w:w="846" w:type="dxa"/>
          </w:tcPr>
          <w:p w14:paraId="0B09E1E3" w14:textId="77777777" w:rsidR="006A6412"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300</w:t>
            </w:r>
          </w:p>
        </w:tc>
        <w:tc>
          <w:tcPr>
            <w:tcW w:w="1338" w:type="dxa"/>
            <w:shd w:val="clear" w:color="auto" w:fill="auto"/>
          </w:tcPr>
          <w:p w14:paraId="152B70AC"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0</w:t>
            </w:r>
          </w:p>
        </w:tc>
        <w:tc>
          <w:tcPr>
            <w:tcW w:w="1213" w:type="dxa"/>
            <w:shd w:val="clear" w:color="auto" w:fill="auto"/>
          </w:tcPr>
          <w:p w14:paraId="3E8E3A98" w14:textId="6EBE4348"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0</w:t>
            </w:r>
          </w:p>
        </w:tc>
        <w:tc>
          <w:tcPr>
            <w:tcW w:w="1418" w:type="dxa"/>
          </w:tcPr>
          <w:p w14:paraId="716AB753"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1843" w:type="dxa"/>
          </w:tcPr>
          <w:p w14:paraId="2607F0C0" w14:textId="14280304"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2835" w:type="dxa"/>
          </w:tcPr>
          <w:p w14:paraId="19ABCA7F"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2,0</w:t>
            </w:r>
          </w:p>
        </w:tc>
      </w:tr>
      <w:tr w:rsidR="00211724" w14:paraId="4E7DB2C9" w14:textId="77777777" w:rsidTr="00561D6E">
        <w:trPr>
          <w:cantSplit/>
        </w:trPr>
        <w:tc>
          <w:tcPr>
            <w:tcW w:w="846" w:type="dxa"/>
          </w:tcPr>
          <w:p w14:paraId="5FF1E4DE" w14:textId="77777777" w:rsidR="006A6412"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375</w:t>
            </w:r>
          </w:p>
        </w:tc>
        <w:tc>
          <w:tcPr>
            <w:tcW w:w="1338" w:type="dxa"/>
            <w:shd w:val="clear" w:color="auto" w:fill="auto"/>
          </w:tcPr>
          <w:p w14:paraId="5DE5F3D6"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1213" w:type="dxa"/>
            <w:shd w:val="clear" w:color="auto" w:fill="auto"/>
          </w:tcPr>
          <w:p w14:paraId="59C834C1" w14:textId="5E086C9E"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0</w:t>
            </w:r>
          </w:p>
        </w:tc>
        <w:tc>
          <w:tcPr>
            <w:tcW w:w="1418" w:type="dxa"/>
          </w:tcPr>
          <w:p w14:paraId="709CAC0C"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1843" w:type="dxa"/>
          </w:tcPr>
          <w:p w14:paraId="458143B1" w14:textId="043BE423"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2</w:t>
            </w:r>
          </w:p>
        </w:tc>
        <w:tc>
          <w:tcPr>
            <w:tcW w:w="2835" w:type="dxa"/>
          </w:tcPr>
          <w:p w14:paraId="0B0EB68B"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2,5</w:t>
            </w:r>
          </w:p>
        </w:tc>
      </w:tr>
      <w:tr w:rsidR="00211724" w14:paraId="116F23AF" w14:textId="77777777" w:rsidTr="00561D6E">
        <w:trPr>
          <w:cantSplit/>
        </w:trPr>
        <w:tc>
          <w:tcPr>
            <w:tcW w:w="846" w:type="dxa"/>
          </w:tcPr>
          <w:p w14:paraId="47409D04" w14:textId="77777777" w:rsidR="006A6412"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450</w:t>
            </w:r>
          </w:p>
        </w:tc>
        <w:tc>
          <w:tcPr>
            <w:tcW w:w="1338" w:type="dxa"/>
            <w:shd w:val="clear" w:color="auto" w:fill="auto"/>
          </w:tcPr>
          <w:p w14:paraId="14D46DAF"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0</w:t>
            </w:r>
          </w:p>
        </w:tc>
        <w:tc>
          <w:tcPr>
            <w:tcW w:w="1213" w:type="dxa"/>
            <w:shd w:val="clear" w:color="auto" w:fill="auto"/>
          </w:tcPr>
          <w:p w14:paraId="34809423" w14:textId="08ABB410"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1418" w:type="dxa"/>
          </w:tcPr>
          <w:p w14:paraId="43BFDA15"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1843" w:type="dxa"/>
          </w:tcPr>
          <w:p w14:paraId="321E2987" w14:textId="3E2776C5"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2</w:t>
            </w:r>
          </w:p>
        </w:tc>
        <w:tc>
          <w:tcPr>
            <w:tcW w:w="2835" w:type="dxa"/>
          </w:tcPr>
          <w:p w14:paraId="4A2BE7F9"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w:t>
            </w:r>
          </w:p>
        </w:tc>
      </w:tr>
      <w:tr w:rsidR="00211724" w14:paraId="3404C91E" w14:textId="77777777" w:rsidTr="00561D6E">
        <w:trPr>
          <w:cantSplit/>
        </w:trPr>
        <w:tc>
          <w:tcPr>
            <w:tcW w:w="846" w:type="dxa"/>
          </w:tcPr>
          <w:p w14:paraId="6FB8BD73" w14:textId="77777777" w:rsidR="006A6412" w:rsidRPr="00DC2BA7" w:rsidRDefault="00B60735" w:rsidP="00B057AB">
            <w:pPr>
              <w:pStyle w:val="Table"/>
              <w:keepNext/>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525</w:t>
            </w:r>
          </w:p>
        </w:tc>
        <w:tc>
          <w:tcPr>
            <w:tcW w:w="1338" w:type="dxa"/>
            <w:shd w:val="clear" w:color="auto" w:fill="auto"/>
          </w:tcPr>
          <w:p w14:paraId="1D48CC8E"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w:t>
            </w:r>
          </w:p>
        </w:tc>
        <w:tc>
          <w:tcPr>
            <w:tcW w:w="1213" w:type="dxa"/>
            <w:shd w:val="clear" w:color="auto" w:fill="auto"/>
          </w:tcPr>
          <w:p w14:paraId="0CDC2D18" w14:textId="0B043CCF"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1418" w:type="dxa"/>
          </w:tcPr>
          <w:p w14:paraId="75BAAC76"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1</w:t>
            </w:r>
          </w:p>
        </w:tc>
        <w:tc>
          <w:tcPr>
            <w:tcW w:w="1843" w:type="dxa"/>
          </w:tcPr>
          <w:p w14:paraId="1577144B" w14:textId="3C9D917D"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3</w:t>
            </w:r>
          </w:p>
        </w:tc>
        <w:tc>
          <w:tcPr>
            <w:tcW w:w="2835" w:type="dxa"/>
          </w:tcPr>
          <w:p w14:paraId="14524A9B" w14:textId="77777777" w:rsidR="006A6412" w:rsidRPr="00DC2BA7" w:rsidRDefault="00B60735" w:rsidP="00B057AB">
            <w:pPr>
              <w:pStyle w:val="Table"/>
              <w:keepNext/>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3,5</w:t>
            </w:r>
          </w:p>
        </w:tc>
      </w:tr>
      <w:tr w:rsidR="00211724" w14:paraId="1784019D" w14:textId="77777777" w:rsidTr="00561D6E">
        <w:trPr>
          <w:cantSplit/>
        </w:trPr>
        <w:tc>
          <w:tcPr>
            <w:tcW w:w="846" w:type="dxa"/>
          </w:tcPr>
          <w:p w14:paraId="36A44F34" w14:textId="77777777" w:rsidR="006A6412" w:rsidRPr="00DC2BA7" w:rsidRDefault="00B60735" w:rsidP="00B057AB">
            <w:pPr>
              <w:pStyle w:val="Table"/>
              <w:keepLines w:val="0"/>
              <w:widowControl w:val="0"/>
              <w:spacing w:before="0" w:after="0"/>
              <w:rPr>
                <w:rFonts w:ascii="Times New Roman" w:hAnsi="Times New Roman"/>
                <w:color w:val="000000"/>
                <w:sz w:val="22"/>
                <w:szCs w:val="22"/>
              </w:rPr>
            </w:pPr>
            <w:r w:rsidRPr="00DC2BA7">
              <w:rPr>
                <w:rFonts w:ascii="Times New Roman" w:hAnsi="Times New Roman"/>
                <w:color w:val="000000"/>
                <w:sz w:val="22"/>
                <w:szCs w:val="22"/>
              </w:rPr>
              <w:t>600</w:t>
            </w:r>
          </w:p>
        </w:tc>
        <w:tc>
          <w:tcPr>
            <w:tcW w:w="1338" w:type="dxa"/>
            <w:shd w:val="clear" w:color="auto" w:fill="auto"/>
          </w:tcPr>
          <w:p w14:paraId="587F466C" w14:textId="77777777" w:rsidR="006A6412" w:rsidRPr="00DC2BA7" w:rsidRDefault="00B60735" w:rsidP="00B057AB">
            <w:pPr>
              <w:pStyle w:val="Table"/>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0</w:t>
            </w:r>
          </w:p>
        </w:tc>
        <w:tc>
          <w:tcPr>
            <w:tcW w:w="1213" w:type="dxa"/>
            <w:shd w:val="clear" w:color="auto" w:fill="auto"/>
          </w:tcPr>
          <w:p w14:paraId="25BD707B" w14:textId="03E33C69" w:rsidR="006A6412" w:rsidRPr="00DC2BA7" w:rsidRDefault="00B60735" w:rsidP="00B057AB">
            <w:pPr>
              <w:pStyle w:val="Table"/>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0</w:t>
            </w:r>
          </w:p>
        </w:tc>
        <w:tc>
          <w:tcPr>
            <w:tcW w:w="1418" w:type="dxa"/>
          </w:tcPr>
          <w:p w14:paraId="6F90F0F4" w14:textId="77777777" w:rsidR="006A6412" w:rsidRPr="00DC2BA7" w:rsidRDefault="00B60735" w:rsidP="00B057AB">
            <w:pPr>
              <w:pStyle w:val="Table"/>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2</w:t>
            </w:r>
          </w:p>
        </w:tc>
        <w:tc>
          <w:tcPr>
            <w:tcW w:w="1843" w:type="dxa"/>
          </w:tcPr>
          <w:p w14:paraId="2678AB6A" w14:textId="3F912D02" w:rsidR="006A6412" w:rsidRPr="00DC2BA7" w:rsidRDefault="00B60735" w:rsidP="00B057AB">
            <w:pPr>
              <w:pStyle w:val="Table"/>
              <w:keepLines w:val="0"/>
              <w:widowControl w:val="0"/>
              <w:spacing w:before="0" w:after="0"/>
              <w:jc w:val="center"/>
              <w:rPr>
                <w:rFonts w:ascii="Times New Roman" w:hAnsi="Times New Roman"/>
                <w:color w:val="000000"/>
                <w:sz w:val="22"/>
                <w:szCs w:val="22"/>
              </w:rPr>
            </w:pPr>
            <w:r>
              <w:rPr>
                <w:rFonts w:ascii="Times New Roman" w:hAnsi="Times New Roman"/>
                <w:color w:val="000000"/>
                <w:sz w:val="22"/>
                <w:szCs w:val="22"/>
              </w:rPr>
              <w:t>2</w:t>
            </w:r>
          </w:p>
        </w:tc>
        <w:tc>
          <w:tcPr>
            <w:tcW w:w="2835" w:type="dxa"/>
          </w:tcPr>
          <w:p w14:paraId="7E54D533" w14:textId="77777777" w:rsidR="006A6412" w:rsidRPr="00DC2BA7" w:rsidRDefault="00B60735" w:rsidP="00B057AB">
            <w:pPr>
              <w:pStyle w:val="Table"/>
              <w:keepLines w:val="0"/>
              <w:widowControl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4,0</w:t>
            </w:r>
          </w:p>
        </w:tc>
      </w:tr>
    </w:tbl>
    <w:p w14:paraId="3E3E8FB8" w14:textId="11710247" w:rsidR="00CF0DF9" w:rsidRDefault="00B60735" w:rsidP="00CF0DF9">
      <w:pPr>
        <w:widowControl w:val="0"/>
        <w:spacing w:line="240" w:lineRule="auto"/>
        <w:rPr>
          <w:bCs/>
          <w:color w:val="000000"/>
          <w:lang w:val="sv-SE"/>
        </w:rPr>
      </w:pPr>
      <w:r w:rsidRPr="00086517">
        <w:rPr>
          <w:bCs/>
          <w:color w:val="000000"/>
          <w:lang w:val="sv-SE"/>
        </w:rPr>
        <w:t>*Xolair 300</w:t>
      </w:r>
      <w:r>
        <w:rPr>
          <w:bCs/>
          <w:color w:val="000000"/>
          <w:lang w:val="sv-SE"/>
        </w:rPr>
        <w:t xml:space="preserve"> mg förfylld spruta och alla styrkor av Xolair förfylld </w:t>
      </w:r>
      <w:r w:rsidR="00662E57">
        <w:rPr>
          <w:lang w:val="sv-SE"/>
        </w:rPr>
        <w:t>injektions</w:t>
      </w:r>
      <w:r>
        <w:rPr>
          <w:bCs/>
          <w:color w:val="000000"/>
          <w:lang w:val="sv-SE"/>
        </w:rPr>
        <w:t>penna är inte avsedda att användas hos patienter &lt;12</w:t>
      </w:r>
      <w:r w:rsidR="00ED6AC1">
        <w:rPr>
          <w:bCs/>
          <w:color w:val="000000"/>
          <w:lang w:val="sv-SE"/>
        </w:rPr>
        <w:t> </w:t>
      </w:r>
      <w:r>
        <w:rPr>
          <w:bCs/>
          <w:color w:val="000000"/>
          <w:lang w:val="sv-SE"/>
        </w:rPr>
        <w:t>års ålder.</w:t>
      </w:r>
    </w:p>
    <w:p w14:paraId="011C5BB7" w14:textId="6A71C6D4" w:rsidR="00CF0DF9" w:rsidRPr="00086517" w:rsidRDefault="00B60735" w:rsidP="00CF0DF9">
      <w:pPr>
        <w:widowControl w:val="0"/>
        <w:spacing w:line="240" w:lineRule="auto"/>
        <w:rPr>
          <w:bCs/>
          <w:color w:val="000000"/>
          <w:lang w:val="sv-SE"/>
        </w:rPr>
      </w:pPr>
      <w:r>
        <w:rPr>
          <w:bCs/>
          <w:color w:val="000000"/>
          <w:lang w:val="sv-SE"/>
        </w:rPr>
        <w:t>**Denna tabell anger det minsta antalet injektioner hos en patient. Det f</w:t>
      </w:r>
      <w:r w:rsidR="005C0E8D">
        <w:rPr>
          <w:bCs/>
          <w:color w:val="000000"/>
          <w:lang w:val="sv-SE"/>
        </w:rPr>
        <w:t>i</w:t>
      </w:r>
      <w:r>
        <w:rPr>
          <w:bCs/>
          <w:color w:val="000000"/>
          <w:lang w:val="sv-SE"/>
        </w:rPr>
        <w:t>nns även andra doskombinationer av spruta/</w:t>
      </w:r>
      <w:r w:rsidR="00662E57">
        <w:rPr>
          <w:lang w:val="sv-SE"/>
        </w:rPr>
        <w:t>injektions</w:t>
      </w:r>
      <w:r>
        <w:rPr>
          <w:bCs/>
          <w:color w:val="000000"/>
          <w:lang w:val="sv-SE"/>
        </w:rPr>
        <w:t>penna som är möjliga för att uppnå önskad dos.</w:t>
      </w:r>
    </w:p>
    <w:p w14:paraId="37F7351A" w14:textId="77777777" w:rsidR="00CF0094" w:rsidRPr="00872CC4" w:rsidRDefault="00CF0094" w:rsidP="00B057AB">
      <w:pPr>
        <w:widowControl w:val="0"/>
        <w:spacing w:line="240" w:lineRule="auto"/>
        <w:rPr>
          <w:bCs/>
          <w:color w:val="000000"/>
          <w:lang w:val="sv-SE"/>
        </w:rPr>
      </w:pPr>
    </w:p>
    <w:p w14:paraId="21BCF413" w14:textId="0EDF170A" w:rsidR="00CF0094" w:rsidRPr="00DC2BA7" w:rsidRDefault="00B60735" w:rsidP="00B057AB">
      <w:pPr>
        <w:pStyle w:val="Char2"/>
        <w:keepNext/>
        <w:keepLines/>
        <w:widowControl w:val="0"/>
        <w:spacing w:before="0"/>
        <w:ind w:left="1130" w:hanging="1130"/>
        <w:jc w:val="left"/>
        <w:rPr>
          <w:sz w:val="22"/>
          <w:szCs w:val="22"/>
          <w:lang w:val="sv-SE"/>
        </w:rPr>
      </w:pPr>
      <w:r w:rsidRPr="00DC2BA7">
        <w:rPr>
          <w:b/>
          <w:bCs/>
          <w:color w:val="000000"/>
          <w:sz w:val="22"/>
          <w:szCs w:val="22"/>
          <w:lang w:val="sv-SE"/>
        </w:rPr>
        <w:t>Tabell 2</w:t>
      </w:r>
      <w:r w:rsidR="000774F2" w:rsidRPr="00DC2BA7">
        <w:rPr>
          <w:b/>
          <w:bCs/>
          <w:color w:val="000000"/>
          <w:sz w:val="22"/>
          <w:szCs w:val="22"/>
          <w:lang w:val="sv-SE"/>
        </w:rPr>
        <w:tab/>
      </w:r>
      <w:r w:rsidRPr="00DC2BA7">
        <w:rPr>
          <w:b/>
          <w:bCs/>
          <w:sz w:val="22"/>
          <w:szCs w:val="22"/>
          <w:lang w:val="sv-SE"/>
        </w:rPr>
        <w:t xml:space="preserve">ADMINISTRERING VAR FJÄRDE VECKA. Dosering av </w:t>
      </w:r>
      <w:r w:rsidR="008A386C">
        <w:rPr>
          <w:b/>
          <w:bCs/>
          <w:sz w:val="22"/>
          <w:szCs w:val="22"/>
          <w:lang w:val="sv-SE"/>
        </w:rPr>
        <w:t>o</w:t>
      </w:r>
      <w:r w:rsidR="006A6412">
        <w:rPr>
          <w:b/>
          <w:bCs/>
          <w:sz w:val="22"/>
          <w:szCs w:val="22"/>
          <w:lang w:val="sv-SE"/>
        </w:rPr>
        <w:t>malizumab</w:t>
      </w:r>
      <w:r w:rsidRPr="00DC2BA7">
        <w:rPr>
          <w:b/>
          <w:bCs/>
          <w:sz w:val="22"/>
          <w:szCs w:val="22"/>
          <w:lang w:val="sv-SE"/>
        </w:rPr>
        <w:t xml:space="preserve"> (milligram per dos) givet som subkutan injektion var fjärde vecka</w:t>
      </w:r>
    </w:p>
    <w:p w14:paraId="68EC42BC" w14:textId="77777777" w:rsidR="00ED655A" w:rsidRPr="00DC2BA7" w:rsidRDefault="00ED655A" w:rsidP="00B057AB">
      <w:pPr>
        <w:pStyle w:val="Text"/>
        <w:keepNext/>
        <w:spacing w:before="0"/>
        <w:jc w:val="left"/>
        <w:rPr>
          <w:bCs/>
          <w:color w:val="000000"/>
          <w:sz w:val="22"/>
          <w:lang w:val="sv-SE"/>
        </w:rPr>
      </w:pPr>
    </w:p>
    <w:tbl>
      <w:tblPr>
        <w:tblW w:w="9185" w:type="dxa"/>
        <w:tblInd w:w="108" w:type="dxa"/>
        <w:tblBorders>
          <w:top w:val="single" w:sz="4" w:space="0" w:color="auto"/>
          <w:bottom w:val="single" w:sz="4" w:space="0" w:color="auto"/>
        </w:tblBorders>
        <w:tblLayout w:type="fixed"/>
        <w:tblLook w:val="0000" w:firstRow="0" w:lastRow="0" w:firstColumn="0" w:lastColumn="0" w:noHBand="0" w:noVBand="0"/>
      </w:tblPr>
      <w:tblGrid>
        <w:gridCol w:w="1087"/>
        <w:gridCol w:w="808"/>
        <w:gridCol w:w="810"/>
        <w:gridCol w:w="810"/>
        <w:gridCol w:w="810"/>
        <w:gridCol w:w="810"/>
        <w:gridCol w:w="810"/>
        <w:gridCol w:w="810"/>
        <w:gridCol w:w="810"/>
        <w:gridCol w:w="810"/>
        <w:gridCol w:w="810"/>
      </w:tblGrid>
      <w:tr w:rsidR="00211724" w14:paraId="7C91B72B" w14:textId="77777777" w:rsidTr="00DC4361">
        <w:trPr>
          <w:trHeight w:val="404"/>
        </w:trPr>
        <w:tc>
          <w:tcPr>
            <w:tcW w:w="1087" w:type="dxa"/>
            <w:tcBorders>
              <w:top w:val="single" w:sz="4" w:space="0" w:color="auto"/>
              <w:left w:val="single" w:sz="4" w:space="0" w:color="auto"/>
              <w:right w:val="single" w:sz="4" w:space="0" w:color="auto"/>
            </w:tcBorders>
            <w:shd w:val="clear" w:color="auto" w:fill="auto"/>
            <w:vAlign w:val="bottom"/>
          </w:tcPr>
          <w:p w14:paraId="4AC90B3A" w14:textId="77777777" w:rsidR="00ED655A" w:rsidRPr="00DC2BA7" w:rsidRDefault="00ED655A" w:rsidP="00B057AB">
            <w:pPr>
              <w:pStyle w:val="Table"/>
              <w:keepNext/>
              <w:keepLines w:val="0"/>
              <w:spacing w:before="0" w:after="0"/>
              <w:rPr>
                <w:rFonts w:ascii="Times New Roman" w:hAnsi="Times New Roman"/>
                <w:b/>
                <w:color w:val="000000"/>
                <w:sz w:val="22"/>
                <w:szCs w:val="22"/>
                <w:lang w:val="sv-SE"/>
              </w:rPr>
            </w:pPr>
          </w:p>
        </w:tc>
        <w:tc>
          <w:tcPr>
            <w:tcW w:w="8098" w:type="dxa"/>
            <w:gridSpan w:val="10"/>
            <w:tcBorders>
              <w:top w:val="single" w:sz="4" w:space="0" w:color="auto"/>
              <w:left w:val="single" w:sz="4" w:space="0" w:color="auto"/>
              <w:bottom w:val="single" w:sz="4" w:space="0" w:color="auto"/>
              <w:right w:val="single" w:sz="4" w:space="0" w:color="auto"/>
            </w:tcBorders>
            <w:shd w:val="clear" w:color="auto" w:fill="auto"/>
            <w:vAlign w:val="bottom"/>
          </w:tcPr>
          <w:p w14:paraId="1DC07D4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s="Times New Roman"/>
                <w:b/>
                <w:sz w:val="22"/>
                <w:szCs w:val="22"/>
                <w:lang w:val="sv-SE"/>
              </w:rPr>
              <w:t>Kroppsvikt (kg)</w:t>
            </w:r>
          </w:p>
        </w:tc>
      </w:tr>
      <w:tr w:rsidR="00211724" w14:paraId="18DC46D7" w14:textId="77777777" w:rsidTr="00DC4361">
        <w:trPr>
          <w:trHeight w:val="700"/>
        </w:trPr>
        <w:tc>
          <w:tcPr>
            <w:tcW w:w="1087" w:type="dxa"/>
            <w:tcBorders>
              <w:top w:val="single" w:sz="4" w:space="0" w:color="auto"/>
              <w:left w:val="single" w:sz="4" w:space="0" w:color="auto"/>
              <w:right w:val="single" w:sz="4" w:space="0" w:color="auto"/>
            </w:tcBorders>
            <w:shd w:val="clear" w:color="auto" w:fill="auto"/>
            <w:vAlign w:val="bottom"/>
          </w:tcPr>
          <w:p w14:paraId="7D2CF24A" w14:textId="77777777" w:rsidR="00ED655A" w:rsidRPr="00DC2BA7" w:rsidRDefault="00B60735" w:rsidP="00B057AB">
            <w:pPr>
              <w:pStyle w:val="Table"/>
              <w:keepNext/>
              <w:keepLines w:val="0"/>
              <w:spacing w:before="0" w:after="0"/>
              <w:rPr>
                <w:rFonts w:ascii="Times New Roman" w:hAnsi="Times New Roman"/>
                <w:b/>
                <w:color w:val="000000"/>
                <w:sz w:val="22"/>
                <w:szCs w:val="22"/>
                <w:lang w:val="sv-SE"/>
              </w:rPr>
            </w:pPr>
            <w:r w:rsidRPr="00DC2BA7">
              <w:rPr>
                <w:rFonts w:ascii="Times New Roman" w:hAnsi="Times New Roman" w:cs="Times New Roman"/>
                <w:b/>
                <w:sz w:val="22"/>
                <w:szCs w:val="22"/>
                <w:lang w:val="sv-SE"/>
              </w:rPr>
              <w:t>Utgångs-värde för IgE (IE/ml)</w:t>
            </w:r>
          </w:p>
        </w:tc>
        <w:tc>
          <w:tcPr>
            <w:tcW w:w="808" w:type="dxa"/>
            <w:tcBorders>
              <w:top w:val="single" w:sz="4" w:space="0" w:color="auto"/>
              <w:left w:val="single" w:sz="4" w:space="0" w:color="auto"/>
              <w:bottom w:val="single" w:sz="4" w:space="0" w:color="auto"/>
              <w:right w:val="nil"/>
            </w:tcBorders>
            <w:shd w:val="clear" w:color="auto" w:fill="auto"/>
            <w:vAlign w:val="bottom"/>
          </w:tcPr>
          <w:p w14:paraId="405802E2"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Symbol" w:hAnsi="Symbol"/>
                <w:color w:val="000000"/>
                <w:sz w:val="22"/>
                <w:szCs w:val="22"/>
              </w:rPr>
              <w:sym w:font="Symbol" w:char="F0B3"/>
            </w:r>
            <w:r w:rsidR="00ED655A" w:rsidRPr="00DC2BA7">
              <w:rPr>
                <w:rFonts w:ascii="Times New Roman" w:hAnsi="Times New Roman"/>
                <w:color w:val="000000"/>
                <w:sz w:val="22"/>
                <w:szCs w:val="22"/>
                <w:lang w:val="sv-SE"/>
              </w:rPr>
              <w:t>20</w:t>
            </w:r>
            <w:r w:rsidR="00ED655A" w:rsidRPr="00DC2BA7">
              <w:rPr>
                <w:rFonts w:ascii="Times New Roman" w:hAnsi="Times New Roman"/>
                <w:color w:val="000000"/>
                <w:sz w:val="22"/>
                <w:szCs w:val="22"/>
                <w:lang w:val="sv-SE"/>
              </w:rPr>
              <w:noBreakHyphen/>
            </w:r>
          </w:p>
          <w:p w14:paraId="0B7377A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25</w:t>
            </w:r>
            <w:r w:rsidR="00DC4361" w:rsidRPr="00DC2BA7">
              <w:rPr>
                <w:rFonts w:ascii="Times New Roman" w:hAnsi="Times New Roman"/>
                <w:color w:val="000000"/>
                <w:sz w:val="22"/>
                <w:szCs w:val="22"/>
              </w:rPr>
              <w:t>*</w:t>
            </w:r>
          </w:p>
        </w:tc>
        <w:tc>
          <w:tcPr>
            <w:tcW w:w="810" w:type="dxa"/>
            <w:tcBorders>
              <w:top w:val="single" w:sz="4" w:space="0" w:color="auto"/>
              <w:left w:val="nil"/>
              <w:bottom w:val="single" w:sz="4" w:space="0" w:color="auto"/>
              <w:right w:val="nil"/>
            </w:tcBorders>
            <w:shd w:val="clear" w:color="auto" w:fill="auto"/>
            <w:vAlign w:val="bottom"/>
          </w:tcPr>
          <w:p w14:paraId="67C17264"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&gt;25</w:t>
            </w:r>
            <w:r w:rsidRPr="00DC2BA7">
              <w:rPr>
                <w:rFonts w:ascii="Times New Roman" w:hAnsi="Times New Roman"/>
                <w:color w:val="000000"/>
                <w:sz w:val="22"/>
                <w:szCs w:val="22"/>
                <w:lang w:val="sv-SE"/>
              </w:rPr>
              <w:noBreakHyphen/>
            </w:r>
          </w:p>
          <w:p w14:paraId="034E5FC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30</w:t>
            </w:r>
            <w:r w:rsidR="00DC4361" w:rsidRPr="00DC2BA7">
              <w:rPr>
                <w:rFonts w:ascii="Times New Roman" w:hAnsi="Times New Roman"/>
                <w:color w:val="000000"/>
                <w:sz w:val="22"/>
                <w:szCs w:val="22"/>
              </w:rPr>
              <w:t>*</w:t>
            </w:r>
          </w:p>
        </w:tc>
        <w:tc>
          <w:tcPr>
            <w:tcW w:w="810" w:type="dxa"/>
            <w:tcBorders>
              <w:top w:val="single" w:sz="4" w:space="0" w:color="auto"/>
              <w:left w:val="nil"/>
              <w:bottom w:val="single" w:sz="4" w:space="0" w:color="auto"/>
              <w:right w:val="nil"/>
            </w:tcBorders>
            <w:shd w:val="clear" w:color="auto" w:fill="auto"/>
            <w:vAlign w:val="bottom"/>
          </w:tcPr>
          <w:p w14:paraId="70BD8CB7"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&gt;30</w:t>
            </w:r>
            <w:r w:rsidRPr="00DC2BA7">
              <w:rPr>
                <w:rFonts w:ascii="Times New Roman" w:hAnsi="Times New Roman"/>
                <w:color w:val="000000"/>
                <w:sz w:val="22"/>
                <w:szCs w:val="22"/>
                <w:lang w:val="sv-SE"/>
              </w:rPr>
              <w:noBreakHyphen/>
            </w:r>
          </w:p>
          <w:p w14:paraId="32CC3B8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40</w:t>
            </w:r>
          </w:p>
        </w:tc>
        <w:tc>
          <w:tcPr>
            <w:tcW w:w="810" w:type="dxa"/>
            <w:tcBorders>
              <w:top w:val="single" w:sz="4" w:space="0" w:color="auto"/>
              <w:left w:val="nil"/>
              <w:bottom w:val="single" w:sz="4" w:space="0" w:color="auto"/>
              <w:right w:val="nil"/>
            </w:tcBorders>
            <w:shd w:val="clear" w:color="auto" w:fill="auto"/>
            <w:vAlign w:val="bottom"/>
          </w:tcPr>
          <w:p w14:paraId="60136102"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&gt;40</w:t>
            </w:r>
            <w:r w:rsidRPr="00DC2BA7">
              <w:rPr>
                <w:rFonts w:ascii="Times New Roman" w:hAnsi="Times New Roman"/>
                <w:color w:val="000000"/>
                <w:sz w:val="22"/>
                <w:szCs w:val="22"/>
                <w:lang w:val="sv-SE"/>
              </w:rPr>
              <w:noBreakHyphen/>
            </w:r>
          </w:p>
          <w:p w14:paraId="627D7CD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50</w:t>
            </w:r>
          </w:p>
        </w:tc>
        <w:tc>
          <w:tcPr>
            <w:tcW w:w="810" w:type="dxa"/>
            <w:tcBorders>
              <w:top w:val="single" w:sz="4" w:space="0" w:color="auto"/>
              <w:left w:val="nil"/>
              <w:bottom w:val="single" w:sz="4" w:space="0" w:color="auto"/>
              <w:right w:val="nil"/>
            </w:tcBorders>
            <w:shd w:val="clear" w:color="auto" w:fill="auto"/>
            <w:vAlign w:val="bottom"/>
          </w:tcPr>
          <w:p w14:paraId="032A37C5"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&gt;50</w:t>
            </w:r>
            <w:r w:rsidRPr="00DC2BA7">
              <w:rPr>
                <w:rFonts w:ascii="Times New Roman" w:hAnsi="Times New Roman"/>
                <w:color w:val="000000"/>
                <w:sz w:val="22"/>
                <w:szCs w:val="22"/>
                <w:lang w:val="sv-SE"/>
              </w:rPr>
              <w:noBreakHyphen/>
            </w:r>
          </w:p>
          <w:p w14:paraId="05AA2BE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60</w:t>
            </w:r>
          </w:p>
        </w:tc>
        <w:tc>
          <w:tcPr>
            <w:tcW w:w="810" w:type="dxa"/>
            <w:tcBorders>
              <w:top w:val="single" w:sz="4" w:space="0" w:color="auto"/>
              <w:left w:val="nil"/>
              <w:bottom w:val="single" w:sz="4" w:space="0" w:color="auto"/>
              <w:right w:val="nil"/>
            </w:tcBorders>
            <w:shd w:val="clear" w:color="auto" w:fill="auto"/>
            <w:vAlign w:val="bottom"/>
          </w:tcPr>
          <w:p w14:paraId="6C6209C4"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&gt;60</w:t>
            </w:r>
            <w:r w:rsidRPr="00DC2BA7">
              <w:rPr>
                <w:rFonts w:ascii="Times New Roman" w:hAnsi="Times New Roman"/>
                <w:color w:val="000000"/>
                <w:sz w:val="22"/>
                <w:szCs w:val="22"/>
                <w:lang w:val="sv-SE"/>
              </w:rPr>
              <w:noBreakHyphen/>
            </w:r>
          </w:p>
          <w:p w14:paraId="081D896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70</w:t>
            </w:r>
          </w:p>
        </w:tc>
        <w:tc>
          <w:tcPr>
            <w:tcW w:w="810" w:type="dxa"/>
            <w:tcBorders>
              <w:top w:val="single" w:sz="4" w:space="0" w:color="auto"/>
              <w:left w:val="nil"/>
              <w:bottom w:val="single" w:sz="4" w:space="0" w:color="auto"/>
              <w:right w:val="nil"/>
            </w:tcBorders>
            <w:shd w:val="clear" w:color="auto" w:fill="auto"/>
            <w:vAlign w:val="bottom"/>
          </w:tcPr>
          <w:p w14:paraId="702DCE12"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&gt;70</w:t>
            </w:r>
            <w:r w:rsidRPr="00DC2BA7">
              <w:rPr>
                <w:rFonts w:ascii="Times New Roman" w:hAnsi="Times New Roman"/>
                <w:color w:val="000000"/>
                <w:sz w:val="22"/>
                <w:szCs w:val="22"/>
                <w:lang w:val="sv-SE"/>
              </w:rPr>
              <w:noBreakHyphen/>
            </w:r>
          </w:p>
          <w:p w14:paraId="2847809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80</w:t>
            </w:r>
          </w:p>
        </w:tc>
        <w:tc>
          <w:tcPr>
            <w:tcW w:w="810" w:type="dxa"/>
            <w:tcBorders>
              <w:top w:val="single" w:sz="4" w:space="0" w:color="auto"/>
              <w:left w:val="nil"/>
              <w:bottom w:val="single" w:sz="4" w:space="0" w:color="auto"/>
              <w:right w:val="nil"/>
            </w:tcBorders>
            <w:shd w:val="clear" w:color="auto" w:fill="auto"/>
            <w:vAlign w:val="bottom"/>
          </w:tcPr>
          <w:p w14:paraId="5A1C60F1"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&gt;80</w:t>
            </w:r>
            <w:r w:rsidRPr="00DC2BA7">
              <w:rPr>
                <w:rFonts w:ascii="Times New Roman" w:hAnsi="Times New Roman"/>
                <w:color w:val="000000"/>
                <w:sz w:val="22"/>
                <w:szCs w:val="22"/>
                <w:lang w:val="sv-SE"/>
              </w:rPr>
              <w:noBreakHyphen/>
            </w:r>
          </w:p>
          <w:p w14:paraId="0DBFD9B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90</w:t>
            </w:r>
          </w:p>
        </w:tc>
        <w:tc>
          <w:tcPr>
            <w:tcW w:w="810" w:type="dxa"/>
            <w:tcBorders>
              <w:top w:val="single" w:sz="4" w:space="0" w:color="auto"/>
              <w:left w:val="nil"/>
              <w:bottom w:val="single" w:sz="4" w:space="0" w:color="auto"/>
              <w:right w:val="nil"/>
            </w:tcBorders>
            <w:shd w:val="clear" w:color="auto" w:fill="auto"/>
            <w:vAlign w:val="bottom"/>
          </w:tcPr>
          <w:p w14:paraId="141004FE"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&gt;90-125</w:t>
            </w:r>
          </w:p>
        </w:tc>
        <w:tc>
          <w:tcPr>
            <w:tcW w:w="810" w:type="dxa"/>
            <w:tcBorders>
              <w:top w:val="single" w:sz="4" w:space="0" w:color="auto"/>
              <w:left w:val="nil"/>
              <w:bottom w:val="single" w:sz="4" w:space="0" w:color="auto"/>
              <w:right w:val="single" w:sz="4" w:space="0" w:color="auto"/>
            </w:tcBorders>
            <w:shd w:val="clear" w:color="auto" w:fill="auto"/>
            <w:vAlign w:val="bottom"/>
          </w:tcPr>
          <w:p w14:paraId="459C510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lang w:val="sv-SE"/>
              </w:rPr>
              <w:t>&gt;125-1</w:t>
            </w:r>
            <w:r w:rsidRPr="00DC2BA7">
              <w:rPr>
                <w:rFonts w:ascii="Times New Roman" w:hAnsi="Times New Roman"/>
                <w:color w:val="000000"/>
                <w:sz w:val="22"/>
                <w:szCs w:val="22"/>
              </w:rPr>
              <w:t>50</w:t>
            </w:r>
          </w:p>
        </w:tc>
      </w:tr>
      <w:tr w:rsidR="00211724" w14:paraId="6FD1C834" w14:textId="77777777" w:rsidTr="00DC4361">
        <w:trPr>
          <w:trHeight w:val="454"/>
        </w:trPr>
        <w:tc>
          <w:tcPr>
            <w:tcW w:w="1087" w:type="dxa"/>
            <w:tcBorders>
              <w:top w:val="single" w:sz="4" w:space="0" w:color="auto"/>
              <w:left w:val="single" w:sz="4" w:space="0" w:color="auto"/>
              <w:right w:val="single" w:sz="4" w:space="0" w:color="auto"/>
            </w:tcBorders>
            <w:shd w:val="clear" w:color="auto" w:fill="auto"/>
          </w:tcPr>
          <w:p w14:paraId="559677C7"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Symbol" w:hAnsi="Symbol"/>
                <w:color w:val="000000"/>
                <w:sz w:val="22"/>
                <w:szCs w:val="22"/>
              </w:rPr>
              <w:sym w:font="Symbol" w:char="F0B3"/>
            </w:r>
            <w:r w:rsidRPr="00DC2BA7">
              <w:rPr>
                <w:rFonts w:ascii="Times New Roman" w:hAnsi="Times New Roman"/>
                <w:color w:val="000000"/>
                <w:sz w:val="22"/>
                <w:szCs w:val="22"/>
              </w:rPr>
              <w:t>30</w:t>
            </w:r>
            <w:r w:rsidRPr="00DC2BA7">
              <w:rPr>
                <w:rFonts w:ascii="Times New Roman" w:hAnsi="Times New Roman"/>
                <w:color w:val="000000"/>
                <w:sz w:val="22"/>
                <w:szCs w:val="22"/>
              </w:rPr>
              <w:noBreakHyphen/>
              <w:t>100</w:t>
            </w:r>
          </w:p>
        </w:tc>
        <w:tc>
          <w:tcPr>
            <w:tcW w:w="808" w:type="dxa"/>
            <w:tcBorders>
              <w:top w:val="single" w:sz="4" w:space="0" w:color="auto"/>
              <w:left w:val="single" w:sz="4" w:space="0" w:color="auto"/>
              <w:bottom w:val="nil"/>
              <w:right w:val="nil"/>
            </w:tcBorders>
            <w:shd w:val="clear" w:color="auto" w:fill="auto"/>
          </w:tcPr>
          <w:p w14:paraId="087DE6B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w:t>
            </w:r>
          </w:p>
        </w:tc>
        <w:tc>
          <w:tcPr>
            <w:tcW w:w="810" w:type="dxa"/>
            <w:tcBorders>
              <w:top w:val="single" w:sz="4" w:space="0" w:color="auto"/>
              <w:left w:val="nil"/>
              <w:bottom w:val="nil"/>
            </w:tcBorders>
            <w:shd w:val="clear" w:color="auto" w:fill="auto"/>
          </w:tcPr>
          <w:p w14:paraId="610795C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w:t>
            </w:r>
          </w:p>
        </w:tc>
        <w:tc>
          <w:tcPr>
            <w:tcW w:w="810" w:type="dxa"/>
            <w:tcBorders>
              <w:top w:val="single" w:sz="4" w:space="0" w:color="auto"/>
              <w:bottom w:val="nil"/>
            </w:tcBorders>
            <w:shd w:val="clear" w:color="auto" w:fill="auto"/>
          </w:tcPr>
          <w:p w14:paraId="7B0AA53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w:t>
            </w:r>
          </w:p>
        </w:tc>
        <w:tc>
          <w:tcPr>
            <w:tcW w:w="810" w:type="dxa"/>
            <w:tcBorders>
              <w:top w:val="single" w:sz="4" w:space="0" w:color="auto"/>
              <w:bottom w:val="nil"/>
            </w:tcBorders>
            <w:shd w:val="clear" w:color="auto" w:fill="auto"/>
          </w:tcPr>
          <w:p w14:paraId="62716E0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3497A36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386415C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72A48D6B"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2DD2341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74241CC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single" w:sz="4" w:space="0" w:color="auto"/>
              <w:bottom w:val="nil"/>
              <w:right w:val="single" w:sz="4" w:space="0" w:color="auto"/>
            </w:tcBorders>
            <w:shd w:val="clear" w:color="auto" w:fill="auto"/>
          </w:tcPr>
          <w:p w14:paraId="28701B3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r>
      <w:tr w:rsidR="00211724" w14:paraId="49D0EAE0" w14:textId="77777777" w:rsidTr="00DC4361">
        <w:trPr>
          <w:trHeight w:val="454"/>
        </w:trPr>
        <w:tc>
          <w:tcPr>
            <w:tcW w:w="1087" w:type="dxa"/>
            <w:tcBorders>
              <w:left w:val="single" w:sz="4" w:space="0" w:color="auto"/>
              <w:right w:val="single" w:sz="4" w:space="0" w:color="auto"/>
            </w:tcBorders>
          </w:tcPr>
          <w:p w14:paraId="5DFA52F2"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&gt;100</w:t>
            </w:r>
            <w:r w:rsidRPr="00DC2BA7">
              <w:rPr>
                <w:rFonts w:ascii="Times New Roman" w:hAnsi="Times New Roman"/>
                <w:color w:val="000000"/>
                <w:sz w:val="22"/>
                <w:szCs w:val="22"/>
              </w:rPr>
              <w:noBreakHyphen/>
              <w:t>200</w:t>
            </w:r>
          </w:p>
        </w:tc>
        <w:tc>
          <w:tcPr>
            <w:tcW w:w="808" w:type="dxa"/>
            <w:tcBorders>
              <w:top w:val="nil"/>
              <w:left w:val="single" w:sz="4" w:space="0" w:color="auto"/>
              <w:bottom w:val="nil"/>
              <w:right w:val="nil"/>
            </w:tcBorders>
          </w:tcPr>
          <w:p w14:paraId="674D0905"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left w:val="nil"/>
              <w:bottom w:val="nil"/>
            </w:tcBorders>
          </w:tcPr>
          <w:p w14:paraId="115FEF5E"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bottom w:val="nil"/>
            </w:tcBorders>
          </w:tcPr>
          <w:p w14:paraId="286EA7D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bottom w:val="nil"/>
            </w:tcBorders>
          </w:tcPr>
          <w:p w14:paraId="382AA46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tcBorders>
          </w:tcPr>
          <w:p w14:paraId="56F1B21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tcBorders>
          </w:tcPr>
          <w:p w14:paraId="114A4925"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tcBorders>
          </w:tcPr>
          <w:p w14:paraId="69E4BEA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right w:val="nil"/>
            </w:tcBorders>
          </w:tcPr>
          <w:p w14:paraId="0773A91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7B2AEB0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right w:val="single" w:sz="4" w:space="0" w:color="auto"/>
            </w:tcBorders>
            <w:shd w:val="clear" w:color="auto" w:fill="auto"/>
          </w:tcPr>
          <w:p w14:paraId="3887B8FF"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r>
      <w:tr w:rsidR="00211724" w14:paraId="650ECBE2" w14:textId="77777777" w:rsidTr="00DC4361">
        <w:trPr>
          <w:trHeight w:val="454"/>
        </w:trPr>
        <w:tc>
          <w:tcPr>
            <w:tcW w:w="1087" w:type="dxa"/>
            <w:tcBorders>
              <w:left w:val="single" w:sz="4" w:space="0" w:color="auto"/>
              <w:right w:val="single" w:sz="4" w:space="0" w:color="auto"/>
            </w:tcBorders>
          </w:tcPr>
          <w:p w14:paraId="6ECF5DDA"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&gt;200</w:t>
            </w:r>
            <w:r w:rsidRPr="00DC2BA7">
              <w:rPr>
                <w:rFonts w:ascii="Times New Roman" w:hAnsi="Times New Roman"/>
                <w:color w:val="000000"/>
                <w:sz w:val="22"/>
                <w:szCs w:val="22"/>
              </w:rPr>
              <w:noBreakHyphen/>
              <w:t>300</w:t>
            </w:r>
          </w:p>
        </w:tc>
        <w:tc>
          <w:tcPr>
            <w:tcW w:w="808" w:type="dxa"/>
            <w:tcBorders>
              <w:top w:val="nil"/>
              <w:left w:val="single" w:sz="4" w:space="0" w:color="auto"/>
              <w:bottom w:val="nil"/>
              <w:right w:val="nil"/>
            </w:tcBorders>
          </w:tcPr>
          <w:p w14:paraId="2450632B"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left w:val="nil"/>
              <w:bottom w:val="nil"/>
            </w:tcBorders>
          </w:tcPr>
          <w:p w14:paraId="3AF91C8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bottom w:val="nil"/>
              <w:right w:val="nil"/>
            </w:tcBorders>
          </w:tcPr>
          <w:p w14:paraId="01C8FBFB"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left w:val="nil"/>
              <w:bottom w:val="nil"/>
              <w:right w:val="nil"/>
            </w:tcBorders>
          </w:tcPr>
          <w:p w14:paraId="16778CD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right w:val="nil"/>
            </w:tcBorders>
          </w:tcPr>
          <w:p w14:paraId="0363315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0F67715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0E735DE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7AE5940B"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right w:val="single" w:sz="4" w:space="0" w:color="auto"/>
            </w:tcBorders>
            <w:shd w:val="clear" w:color="auto" w:fill="auto"/>
          </w:tcPr>
          <w:p w14:paraId="546D6E3E"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right w:val="single" w:sz="4" w:space="0" w:color="auto"/>
            </w:tcBorders>
            <w:shd w:val="clear" w:color="auto" w:fill="auto"/>
          </w:tcPr>
          <w:p w14:paraId="052B314B"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16E0E639" w14:textId="77777777" w:rsidTr="00DC4361">
        <w:trPr>
          <w:trHeight w:val="454"/>
        </w:trPr>
        <w:tc>
          <w:tcPr>
            <w:tcW w:w="1087" w:type="dxa"/>
            <w:tcBorders>
              <w:left w:val="single" w:sz="4" w:space="0" w:color="auto"/>
              <w:right w:val="single" w:sz="4" w:space="0" w:color="auto"/>
            </w:tcBorders>
          </w:tcPr>
          <w:p w14:paraId="03B07B71"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&gt;300</w:t>
            </w:r>
            <w:r w:rsidRPr="00DC2BA7">
              <w:rPr>
                <w:rFonts w:ascii="Times New Roman" w:hAnsi="Times New Roman"/>
                <w:color w:val="000000"/>
                <w:sz w:val="22"/>
                <w:szCs w:val="22"/>
              </w:rPr>
              <w:noBreakHyphen/>
              <w:t>400</w:t>
            </w:r>
          </w:p>
        </w:tc>
        <w:tc>
          <w:tcPr>
            <w:tcW w:w="808" w:type="dxa"/>
            <w:tcBorders>
              <w:top w:val="nil"/>
              <w:left w:val="single" w:sz="4" w:space="0" w:color="auto"/>
              <w:bottom w:val="nil"/>
              <w:right w:val="nil"/>
            </w:tcBorders>
          </w:tcPr>
          <w:p w14:paraId="247C457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left w:val="nil"/>
              <w:bottom w:val="nil"/>
            </w:tcBorders>
          </w:tcPr>
          <w:p w14:paraId="4E81AE8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bottom w:val="nil"/>
              <w:right w:val="nil"/>
            </w:tcBorders>
          </w:tcPr>
          <w:p w14:paraId="6011A27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right w:val="nil"/>
            </w:tcBorders>
            <w:shd w:val="clear" w:color="auto" w:fill="auto"/>
          </w:tcPr>
          <w:p w14:paraId="1F92DA98"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left w:val="nil"/>
              <w:bottom w:val="nil"/>
              <w:right w:val="nil"/>
            </w:tcBorders>
            <w:shd w:val="clear" w:color="auto" w:fill="auto"/>
          </w:tcPr>
          <w:p w14:paraId="5FD8BC8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left w:val="nil"/>
              <w:bottom w:val="nil"/>
            </w:tcBorders>
            <w:shd w:val="clear" w:color="auto" w:fill="auto"/>
          </w:tcPr>
          <w:p w14:paraId="18C47F0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tcBorders>
            <w:shd w:val="clear" w:color="auto" w:fill="auto"/>
          </w:tcPr>
          <w:p w14:paraId="454AD59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nil"/>
              <w:bottom w:val="single" w:sz="4" w:space="0" w:color="auto"/>
              <w:right w:val="single" w:sz="4" w:space="0" w:color="auto"/>
            </w:tcBorders>
            <w:shd w:val="clear" w:color="auto" w:fill="auto"/>
          </w:tcPr>
          <w:p w14:paraId="62EFC5D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23866CE1"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single" w:sz="4" w:space="0" w:color="auto"/>
            </w:tcBorders>
            <w:shd w:val="clear" w:color="auto" w:fill="auto"/>
          </w:tcPr>
          <w:p w14:paraId="770BB30D"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4B21580E" w14:textId="77777777" w:rsidTr="00DC4361">
        <w:trPr>
          <w:trHeight w:val="454"/>
        </w:trPr>
        <w:tc>
          <w:tcPr>
            <w:tcW w:w="1087" w:type="dxa"/>
            <w:tcBorders>
              <w:left w:val="single" w:sz="4" w:space="0" w:color="auto"/>
              <w:right w:val="single" w:sz="4" w:space="0" w:color="auto"/>
            </w:tcBorders>
          </w:tcPr>
          <w:p w14:paraId="4CECCCC8"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&gt;400</w:t>
            </w:r>
            <w:r w:rsidRPr="00DC2BA7">
              <w:rPr>
                <w:rFonts w:ascii="Times New Roman" w:hAnsi="Times New Roman"/>
                <w:color w:val="000000"/>
                <w:sz w:val="22"/>
                <w:szCs w:val="22"/>
              </w:rPr>
              <w:noBreakHyphen/>
              <w:t>500</w:t>
            </w:r>
          </w:p>
        </w:tc>
        <w:tc>
          <w:tcPr>
            <w:tcW w:w="808" w:type="dxa"/>
            <w:tcBorders>
              <w:top w:val="nil"/>
              <w:left w:val="single" w:sz="4" w:space="0" w:color="auto"/>
              <w:bottom w:val="nil"/>
              <w:right w:val="nil"/>
            </w:tcBorders>
          </w:tcPr>
          <w:p w14:paraId="3378F7B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left w:val="nil"/>
              <w:bottom w:val="nil"/>
              <w:right w:val="nil"/>
            </w:tcBorders>
          </w:tcPr>
          <w:p w14:paraId="42C3DFE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6F71722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6E34A505"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74AB97D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nil"/>
              <w:bottom w:val="single" w:sz="4" w:space="0" w:color="auto"/>
              <w:right w:val="single" w:sz="4" w:space="0" w:color="auto"/>
            </w:tcBorders>
            <w:shd w:val="clear" w:color="auto" w:fill="auto"/>
          </w:tcPr>
          <w:p w14:paraId="75ED0A0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21A61F7C"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bottom w:val="nil"/>
            </w:tcBorders>
            <w:shd w:val="clear" w:color="auto" w:fill="auto"/>
          </w:tcPr>
          <w:p w14:paraId="7D129E6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4E53C4C3"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single" w:sz="4" w:space="0" w:color="auto"/>
            </w:tcBorders>
            <w:shd w:val="clear" w:color="auto" w:fill="auto"/>
          </w:tcPr>
          <w:p w14:paraId="7EB043AE"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7241867A" w14:textId="77777777" w:rsidTr="00DC4361">
        <w:trPr>
          <w:trHeight w:val="454"/>
        </w:trPr>
        <w:tc>
          <w:tcPr>
            <w:tcW w:w="1087" w:type="dxa"/>
            <w:tcBorders>
              <w:left w:val="single" w:sz="4" w:space="0" w:color="auto"/>
              <w:right w:val="single" w:sz="4" w:space="0" w:color="auto"/>
            </w:tcBorders>
          </w:tcPr>
          <w:p w14:paraId="593BF603"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&gt;500</w:t>
            </w:r>
            <w:r w:rsidRPr="00DC2BA7">
              <w:rPr>
                <w:rFonts w:ascii="Times New Roman" w:hAnsi="Times New Roman"/>
                <w:color w:val="000000"/>
                <w:sz w:val="22"/>
                <w:szCs w:val="22"/>
              </w:rPr>
              <w:noBreakHyphen/>
              <w:t>600</w:t>
            </w:r>
          </w:p>
        </w:tc>
        <w:tc>
          <w:tcPr>
            <w:tcW w:w="808" w:type="dxa"/>
            <w:tcBorders>
              <w:top w:val="nil"/>
              <w:left w:val="single" w:sz="4" w:space="0" w:color="auto"/>
              <w:bottom w:val="nil"/>
              <w:right w:val="nil"/>
            </w:tcBorders>
          </w:tcPr>
          <w:p w14:paraId="6C59C4A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single" w:sz="4" w:space="0" w:color="auto"/>
              <w:right w:val="nil"/>
            </w:tcBorders>
          </w:tcPr>
          <w:p w14:paraId="4AD931C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0957585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76E3D7A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nil"/>
              <w:bottom w:val="single" w:sz="4" w:space="0" w:color="auto"/>
              <w:right w:val="single" w:sz="4" w:space="0" w:color="auto"/>
            </w:tcBorders>
            <w:shd w:val="clear" w:color="auto" w:fill="auto"/>
          </w:tcPr>
          <w:p w14:paraId="1DD5967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25F9F088"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008D45B6"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46B8025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1C3F091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single" w:sz="4" w:space="0" w:color="auto"/>
            </w:tcBorders>
            <w:shd w:val="clear" w:color="auto" w:fill="auto"/>
          </w:tcPr>
          <w:p w14:paraId="394DA1B6"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25B2D8B3" w14:textId="77777777" w:rsidTr="00DC4361">
        <w:trPr>
          <w:trHeight w:val="454"/>
        </w:trPr>
        <w:tc>
          <w:tcPr>
            <w:tcW w:w="1087" w:type="dxa"/>
            <w:tcBorders>
              <w:left w:val="single" w:sz="4" w:space="0" w:color="auto"/>
              <w:right w:val="single" w:sz="4" w:space="0" w:color="auto"/>
            </w:tcBorders>
          </w:tcPr>
          <w:p w14:paraId="56D0DB79"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&gt;600</w:t>
            </w:r>
            <w:r w:rsidRPr="00DC2BA7">
              <w:rPr>
                <w:rFonts w:ascii="Times New Roman" w:hAnsi="Times New Roman"/>
                <w:color w:val="000000"/>
                <w:sz w:val="22"/>
                <w:szCs w:val="22"/>
              </w:rPr>
              <w:noBreakHyphen/>
              <w:t>700</w:t>
            </w:r>
          </w:p>
        </w:tc>
        <w:tc>
          <w:tcPr>
            <w:tcW w:w="808" w:type="dxa"/>
            <w:tcBorders>
              <w:top w:val="nil"/>
              <w:left w:val="single" w:sz="4" w:space="0" w:color="auto"/>
              <w:bottom w:val="single" w:sz="4" w:space="0" w:color="auto"/>
              <w:right w:val="single" w:sz="4" w:space="0" w:color="auto"/>
            </w:tcBorders>
          </w:tcPr>
          <w:p w14:paraId="2580933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single" w:sz="4" w:space="0" w:color="auto"/>
              <w:left w:val="single" w:sz="4" w:space="0" w:color="auto"/>
              <w:bottom w:val="nil"/>
              <w:right w:val="single" w:sz="4" w:space="0" w:color="auto"/>
            </w:tcBorders>
            <w:shd w:val="clear" w:color="auto" w:fill="auto"/>
          </w:tcPr>
          <w:p w14:paraId="509B774C"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single" w:sz="4" w:space="0" w:color="auto"/>
              <w:bottom w:val="single" w:sz="4" w:space="0" w:color="auto"/>
            </w:tcBorders>
            <w:shd w:val="clear" w:color="auto" w:fill="auto"/>
          </w:tcPr>
          <w:p w14:paraId="773C76C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right w:val="single" w:sz="4" w:space="0" w:color="auto"/>
            </w:tcBorders>
            <w:shd w:val="clear" w:color="auto" w:fill="auto"/>
          </w:tcPr>
          <w:p w14:paraId="65A6684B"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3BFBEC93"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4AAF8963"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4B36677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012C2B88"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nil"/>
            </w:tcBorders>
            <w:shd w:val="clear" w:color="auto" w:fill="auto"/>
          </w:tcPr>
          <w:p w14:paraId="168EB815"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single" w:sz="4" w:space="0" w:color="auto"/>
            </w:tcBorders>
            <w:shd w:val="clear" w:color="auto" w:fill="auto"/>
          </w:tcPr>
          <w:p w14:paraId="7C38AF8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2469BE87" w14:textId="77777777" w:rsidTr="00DC4361">
        <w:trPr>
          <w:trHeight w:val="454"/>
        </w:trPr>
        <w:tc>
          <w:tcPr>
            <w:tcW w:w="1087" w:type="dxa"/>
            <w:tcBorders>
              <w:left w:val="single" w:sz="4" w:space="0" w:color="auto"/>
              <w:right w:val="single" w:sz="4" w:space="0" w:color="auto"/>
            </w:tcBorders>
          </w:tcPr>
          <w:p w14:paraId="593016A1"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&gt;700-800</w:t>
            </w:r>
          </w:p>
        </w:tc>
        <w:tc>
          <w:tcPr>
            <w:tcW w:w="808" w:type="dxa"/>
            <w:tcBorders>
              <w:top w:val="single" w:sz="4" w:space="0" w:color="auto"/>
              <w:left w:val="single" w:sz="4" w:space="0" w:color="auto"/>
              <w:bottom w:val="nil"/>
              <w:right w:val="nil"/>
            </w:tcBorders>
          </w:tcPr>
          <w:p w14:paraId="24E102E5"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nil"/>
            </w:tcBorders>
            <w:shd w:val="clear" w:color="auto" w:fill="auto"/>
          </w:tcPr>
          <w:p w14:paraId="6738CDF3"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nil"/>
              <w:bottom w:val="nil"/>
            </w:tcBorders>
            <w:shd w:val="clear" w:color="auto" w:fill="auto"/>
          </w:tcPr>
          <w:p w14:paraId="0941DD6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bottom w:val="nil"/>
            </w:tcBorders>
            <w:shd w:val="clear" w:color="auto" w:fill="auto"/>
          </w:tcPr>
          <w:p w14:paraId="3ED7E1D5"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7AFF764D"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356A6494"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4DA15E4D"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42AB9653"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nil"/>
            </w:tcBorders>
            <w:shd w:val="clear" w:color="auto" w:fill="auto"/>
          </w:tcPr>
          <w:p w14:paraId="4BB2CCA3"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single" w:sz="4" w:space="0" w:color="auto"/>
            </w:tcBorders>
            <w:shd w:val="clear" w:color="auto" w:fill="auto"/>
          </w:tcPr>
          <w:p w14:paraId="256164EE"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rsidRPr="00410B74" w14:paraId="4899CE2E" w14:textId="77777777" w:rsidTr="00DC4361">
        <w:trPr>
          <w:trHeight w:val="454"/>
        </w:trPr>
        <w:tc>
          <w:tcPr>
            <w:tcW w:w="1087" w:type="dxa"/>
            <w:tcBorders>
              <w:left w:val="single" w:sz="4" w:space="0" w:color="auto"/>
              <w:right w:val="single" w:sz="4" w:space="0" w:color="auto"/>
            </w:tcBorders>
          </w:tcPr>
          <w:p w14:paraId="07BF0023"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&gt;800-900</w:t>
            </w:r>
          </w:p>
        </w:tc>
        <w:tc>
          <w:tcPr>
            <w:tcW w:w="808" w:type="dxa"/>
            <w:tcBorders>
              <w:top w:val="nil"/>
              <w:left w:val="single" w:sz="4" w:space="0" w:color="auto"/>
              <w:bottom w:val="nil"/>
              <w:right w:val="nil"/>
            </w:tcBorders>
          </w:tcPr>
          <w:p w14:paraId="4574EFF1"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nil"/>
            </w:tcBorders>
            <w:shd w:val="clear" w:color="auto" w:fill="auto"/>
          </w:tcPr>
          <w:p w14:paraId="3225D75B"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tcBorders>
            <w:shd w:val="clear" w:color="auto" w:fill="auto"/>
          </w:tcPr>
          <w:p w14:paraId="70C379A0"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161DD87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4050" w:type="dxa"/>
            <w:gridSpan w:val="5"/>
            <w:vMerge w:val="restart"/>
            <w:tcBorders>
              <w:top w:val="nil"/>
            </w:tcBorders>
            <w:shd w:val="clear" w:color="auto" w:fill="auto"/>
          </w:tcPr>
          <w:p w14:paraId="120682C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nb-NO"/>
              </w:rPr>
            </w:pPr>
            <w:r w:rsidRPr="00DC2BA7">
              <w:rPr>
                <w:rFonts w:ascii="Times New Roman" w:hAnsi="Times New Roman" w:cs="Times New Roman"/>
                <w:sz w:val="22"/>
                <w:szCs w:val="22"/>
                <w:lang w:val="sv-SE"/>
              </w:rPr>
              <w:t>FÖR ADMINISTRERING VARANNAN VECKA,SE TABELL 3</w:t>
            </w:r>
          </w:p>
        </w:tc>
        <w:tc>
          <w:tcPr>
            <w:tcW w:w="810" w:type="dxa"/>
            <w:tcBorders>
              <w:top w:val="nil"/>
              <w:left w:val="nil"/>
              <w:bottom w:val="nil"/>
              <w:right w:val="single" w:sz="4" w:space="0" w:color="auto"/>
            </w:tcBorders>
            <w:shd w:val="clear" w:color="auto" w:fill="auto"/>
          </w:tcPr>
          <w:p w14:paraId="1ED410EB" w14:textId="77777777" w:rsidR="00ED655A" w:rsidRPr="00DC2BA7" w:rsidRDefault="00ED655A" w:rsidP="00B057AB">
            <w:pPr>
              <w:pStyle w:val="Table"/>
              <w:keepNext/>
              <w:keepLines w:val="0"/>
              <w:spacing w:before="0" w:after="0"/>
              <w:jc w:val="center"/>
              <w:rPr>
                <w:rFonts w:ascii="Times New Roman" w:hAnsi="Times New Roman"/>
                <w:color w:val="000000"/>
                <w:sz w:val="22"/>
                <w:szCs w:val="22"/>
                <w:lang w:val="nb-NO"/>
              </w:rPr>
            </w:pPr>
          </w:p>
        </w:tc>
      </w:tr>
      <w:tr w:rsidR="00211724" w14:paraId="1670F6BD" w14:textId="77777777" w:rsidTr="00DC4361">
        <w:trPr>
          <w:trHeight w:val="454"/>
        </w:trPr>
        <w:tc>
          <w:tcPr>
            <w:tcW w:w="1087" w:type="dxa"/>
            <w:tcBorders>
              <w:left w:val="single" w:sz="4" w:space="0" w:color="auto"/>
              <w:right w:val="single" w:sz="4" w:space="0" w:color="auto"/>
            </w:tcBorders>
          </w:tcPr>
          <w:p w14:paraId="4F878723"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&gt;900-1</w:t>
            </w:r>
            <w:r w:rsidR="00ED6AC1">
              <w:rPr>
                <w:rFonts w:ascii="Times New Roman" w:hAnsi="Times New Roman"/>
                <w:color w:val="000000"/>
                <w:sz w:val="22"/>
                <w:szCs w:val="22"/>
              </w:rPr>
              <w:t> </w:t>
            </w:r>
            <w:r w:rsidRPr="00DC2BA7">
              <w:rPr>
                <w:rFonts w:ascii="Times New Roman" w:hAnsi="Times New Roman"/>
                <w:color w:val="000000"/>
                <w:sz w:val="22"/>
                <w:szCs w:val="22"/>
              </w:rPr>
              <w:t>000</w:t>
            </w:r>
          </w:p>
        </w:tc>
        <w:tc>
          <w:tcPr>
            <w:tcW w:w="808" w:type="dxa"/>
            <w:tcBorders>
              <w:top w:val="nil"/>
              <w:left w:val="single" w:sz="4" w:space="0" w:color="auto"/>
              <w:bottom w:val="nil"/>
              <w:right w:val="nil"/>
            </w:tcBorders>
          </w:tcPr>
          <w:p w14:paraId="1D582E0C"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nil"/>
            </w:tcBorders>
            <w:shd w:val="clear" w:color="auto" w:fill="auto"/>
          </w:tcPr>
          <w:p w14:paraId="5AEB3E2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tcBorders>
            <w:shd w:val="clear" w:color="auto" w:fill="auto"/>
          </w:tcPr>
          <w:p w14:paraId="0DBC3610"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0872B9C4"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4050" w:type="dxa"/>
            <w:gridSpan w:val="5"/>
            <w:vMerge/>
            <w:tcBorders>
              <w:bottom w:val="nil"/>
            </w:tcBorders>
            <w:shd w:val="clear" w:color="auto" w:fill="auto"/>
          </w:tcPr>
          <w:p w14:paraId="344D3F4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single" w:sz="4" w:space="0" w:color="auto"/>
            </w:tcBorders>
            <w:shd w:val="clear" w:color="auto" w:fill="auto"/>
          </w:tcPr>
          <w:p w14:paraId="1281BE5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365CE201" w14:textId="77777777" w:rsidTr="00DC4361">
        <w:trPr>
          <w:trHeight w:val="454"/>
        </w:trPr>
        <w:tc>
          <w:tcPr>
            <w:tcW w:w="1087" w:type="dxa"/>
            <w:tcBorders>
              <w:left w:val="single" w:sz="4" w:space="0" w:color="auto"/>
              <w:right w:val="single" w:sz="4" w:space="0" w:color="auto"/>
            </w:tcBorders>
          </w:tcPr>
          <w:p w14:paraId="06B67B4B" w14:textId="77777777" w:rsidR="00ED655A" w:rsidRPr="00DC2BA7" w:rsidRDefault="00B60735" w:rsidP="00B057AB">
            <w:pPr>
              <w:pStyle w:val="Table"/>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&gt;1</w:t>
            </w:r>
            <w:r w:rsidR="00ED6AC1">
              <w:rPr>
                <w:rFonts w:ascii="Times New Roman" w:hAnsi="Times New Roman"/>
                <w:color w:val="000000"/>
                <w:sz w:val="22"/>
                <w:szCs w:val="22"/>
              </w:rPr>
              <w:t> </w:t>
            </w:r>
            <w:r w:rsidRPr="00DC2BA7">
              <w:rPr>
                <w:rFonts w:ascii="Times New Roman" w:hAnsi="Times New Roman"/>
                <w:color w:val="000000"/>
                <w:sz w:val="22"/>
                <w:szCs w:val="22"/>
              </w:rPr>
              <w:t>000-1</w:t>
            </w:r>
            <w:r w:rsidR="00ED6AC1">
              <w:rPr>
                <w:rFonts w:ascii="Times New Roman" w:hAnsi="Times New Roman"/>
                <w:color w:val="000000"/>
                <w:sz w:val="22"/>
                <w:szCs w:val="22"/>
              </w:rPr>
              <w:t> </w:t>
            </w:r>
            <w:r w:rsidRPr="00DC2BA7">
              <w:rPr>
                <w:rFonts w:ascii="Times New Roman" w:hAnsi="Times New Roman"/>
                <w:color w:val="000000"/>
                <w:sz w:val="22"/>
                <w:szCs w:val="22"/>
              </w:rPr>
              <w:t>100</w:t>
            </w:r>
          </w:p>
        </w:tc>
        <w:tc>
          <w:tcPr>
            <w:tcW w:w="808" w:type="dxa"/>
            <w:tcBorders>
              <w:top w:val="nil"/>
              <w:left w:val="single" w:sz="4" w:space="0" w:color="auto"/>
              <w:bottom w:val="single" w:sz="4" w:space="0" w:color="auto"/>
              <w:right w:val="nil"/>
            </w:tcBorders>
          </w:tcPr>
          <w:p w14:paraId="21A49C6D"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left w:val="nil"/>
              <w:bottom w:val="single" w:sz="4" w:space="0" w:color="auto"/>
              <w:right w:val="nil"/>
            </w:tcBorders>
            <w:shd w:val="clear" w:color="auto" w:fill="auto"/>
          </w:tcPr>
          <w:p w14:paraId="4311D392"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left w:val="nil"/>
              <w:bottom w:val="single" w:sz="4" w:space="0" w:color="auto"/>
            </w:tcBorders>
            <w:shd w:val="clear" w:color="auto" w:fill="auto"/>
          </w:tcPr>
          <w:p w14:paraId="1DEE56F1"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5B8A194A"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5BF91F7F"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7F3A2F63"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7638EA83"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0089A60B"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right w:val="nil"/>
            </w:tcBorders>
            <w:shd w:val="clear" w:color="auto" w:fill="auto"/>
          </w:tcPr>
          <w:p w14:paraId="3BB3B09D"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10" w:type="dxa"/>
            <w:tcBorders>
              <w:top w:val="nil"/>
              <w:left w:val="nil"/>
              <w:bottom w:val="single" w:sz="4" w:space="0" w:color="auto"/>
              <w:right w:val="single" w:sz="4" w:space="0" w:color="auto"/>
            </w:tcBorders>
            <w:shd w:val="clear" w:color="auto" w:fill="auto"/>
          </w:tcPr>
          <w:p w14:paraId="778B4ED9"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r>
    </w:tbl>
    <w:p w14:paraId="24570DEB" w14:textId="77777777" w:rsidR="00DC4361" w:rsidRPr="00DC2BA7" w:rsidRDefault="00B60735" w:rsidP="00B057AB">
      <w:pPr>
        <w:spacing w:line="240" w:lineRule="auto"/>
        <w:ind w:left="283"/>
        <w:rPr>
          <w:color w:val="000000"/>
          <w:lang w:val="sv-SE"/>
        </w:rPr>
      </w:pPr>
      <w:r w:rsidRPr="00DC2BA7">
        <w:rPr>
          <w:color w:val="000000"/>
          <w:lang w:val="sv-SE"/>
        </w:rPr>
        <w:t xml:space="preserve">*Kroppsvikt under 30 kg studerades inte i de pivotala studierna på </w:t>
      </w:r>
      <w:r w:rsidRPr="00DC2BA7">
        <w:rPr>
          <w:lang w:val="sv-SE"/>
        </w:rPr>
        <w:t>kronisk rinosinuit med näspolyper</w:t>
      </w:r>
      <w:r w:rsidRPr="00DC2BA7">
        <w:rPr>
          <w:color w:val="000000"/>
          <w:lang w:val="sv-SE"/>
        </w:rPr>
        <w:t>.</w:t>
      </w:r>
    </w:p>
    <w:p w14:paraId="3ABDA3C6" w14:textId="77777777" w:rsidR="00ED655A" w:rsidRPr="00DC2BA7" w:rsidRDefault="00ED655A" w:rsidP="00B057AB">
      <w:pPr>
        <w:spacing w:line="240" w:lineRule="auto"/>
        <w:rPr>
          <w:color w:val="000000"/>
          <w:lang w:val="sv-SE"/>
        </w:rPr>
      </w:pPr>
    </w:p>
    <w:p w14:paraId="1840ADA3" w14:textId="13BEE78E" w:rsidR="00CF0094" w:rsidRPr="00DC2BA7" w:rsidRDefault="00B60735" w:rsidP="00B057AB">
      <w:pPr>
        <w:pStyle w:val="Char2"/>
        <w:keepNext/>
        <w:keepLines/>
        <w:widowControl w:val="0"/>
        <w:spacing w:before="0"/>
        <w:ind w:left="1130" w:hanging="1130"/>
        <w:jc w:val="left"/>
        <w:rPr>
          <w:sz w:val="22"/>
          <w:szCs w:val="22"/>
          <w:lang w:val="sv-SE"/>
        </w:rPr>
      </w:pPr>
      <w:r w:rsidRPr="00DC2BA7">
        <w:rPr>
          <w:b/>
          <w:bCs/>
          <w:color w:val="000000"/>
          <w:sz w:val="22"/>
          <w:szCs w:val="22"/>
          <w:lang w:val="sv-SE"/>
        </w:rPr>
        <w:lastRenderedPageBreak/>
        <w:t>Tabell 3</w:t>
      </w:r>
      <w:r w:rsidR="000774F2" w:rsidRPr="00DC2BA7">
        <w:rPr>
          <w:b/>
          <w:bCs/>
          <w:color w:val="000000"/>
          <w:sz w:val="22"/>
          <w:szCs w:val="22"/>
          <w:lang w:val="sv-SE"/>
        </w:rPr>
        <w:tab/>
      </w:r>
      <w:r w:rsidRPr="00DC2BA7">
        <w:rPr>
          <w:b/>
          <w:bCs/>
          <w:sz w:val="22"/>
          <w:szCs w:val="22"/>
          <w:lang w:val="sv-SE"/>
        </w:rPr>
        <w:t xml:space="preserve">ADMINISTRERING VARANNAN VECKA. Dosering av </w:t>
      </w:r>
      <w:r w:rsidR="008A386C">
        <w:rPr>
          <w:b/>
          <w:bCs/>
          <w:sz w:val="22"/>
          <w:szCs w:val="22"/>
          <w:lang w:val="sv-SE"/>
        </w:rPr>
        <w:t>o</w:t>
      </w:r>
      <w:r w:rsidR="006A6412">
        <w:rPr>
          <w:b/>
          <w:bCs/>
          <w:sz w:val="22"/>
          <w:szCs w:val="22"/>
          <w:lang w:val="sv-SE"/>
        </w:rPr>
        <w:t>malizumab</w:t>
      </w:r>
      <w:r w:rsidRPr="00DC2BA7">
        <w:rPr>
          <w:b/>
          <w:bCs/>
          <w:sz w:val="22"/>
          <w:szCs w:val="22"/>
          <w:lang w:val="sv-SE"/>
        </w:rPr>
        <w:t xml:space="preserve"> (milligram per dos) givet som subkutan injektion varannan vecka</w:t>
      </w:r>
    </w:p>
    <w:p w14:paraId="0451FD5E" w14:textId="77777777" w:rsidR="00ED655A" w:rsidRPr="00DC2BA7" w:rsidRDefault="00ED655A" w:rsidP="00B057AB">
      <w:pPr>
        <w:pStyle w:val="Text"/>
        <w:keepNext/>
        <w:spacing w:before="0"/>
        <w:jc w:val="left"/>
        <w:rPr>
          <w:bCs/>
          <w:color w:val="000000"/>
          <w:sz w:val="22"/>
          <w:lang w:val="sv-SE"/>
        </w:rPr>
      </w:pPr>
    </w:p>
    <w:tbl>
      <w:tblPr>
        <w:tblW w:w="9185" w:type="dxa"/>
        <w:tblInd w:w="108" w:type="dxa"/>
        <w:tblBorders>
          <w:right w:val="single" w:sz="4" w:space="0" w:color="auto"/>
        </w:tblBorders>
        <w:tblLayout w:type="fixed"/>
        <w:tblLook w:val="0000" w:firstRow="0" w:lastRow="0" w:firstColumn="0" w:lastColumn="0" w:noHBand="0" w:noVBand="0"/>
      </w:tblPr>
      <w:tblGrid>
        <w:gridCol w:w="1087"/>
        <w:gridCol w:w="809"/>
        <w:gridCol w:w="810"/>
        <w:gridCol w:w="810"/>
        <w:gridCol w:w="810"/>
        <w:gridCol w:w="810"/>
        <w:gridCol w:w="809"/>
        <w:gridCol w:w="810"/>
        <w:gridCol w:w="810"/>
        <w:gridCol w:w="810"/>
        <w:gridCol w:w="810"/>
      </w:tblGrid>
      <w:tr w:rsidR="00211724" w14:paraId="3157BDFE" w14:textId="77777777" w:rsidTr="00DC4361">
        <w:trPr>
          <w:trHeight w:val="404"/>
        </w:trPr>
        <w:tc>
          <w:tcPr>
            <w:tcW w:w="1087" w:type="dxa"/>
            <w:tcBorders>
              <w:top w:val="single" w:sz="4" w:space="0" w:color="auto"/>
              <w:left w:val="single" w:sz="4" w:space="0" w:color="auto"/>
              <w:bottom w:val="single" w:sz="4" w:space="0" w:color="auto"/>
              <w:right w:val="single" w:sz="4" w:space="0" w:color="auto"/>
            </w:tcBorders>
            <w:shd w:val="clear" w:color="auto" w:fill="auto"/>
            <w:vAlign w:val="bottom"/>
          </w:tcPr>
          <w:p w14:paraId="5871A6A2" w14:textId="77777777" w:rsidR="00ED655A" w:rsidRPr="00DC2BA7" w:rsidRDefault="00ED655A" w:rsidP="00B057AB">
            <w:pPr>
              <w:pStyle w:val="Table"/>
              <w:keepNext/>
              <w:keepLines w:val="0"/>
              <w:spacing w:before="0" w:after="0"/>
              <w:ind w:left="176" w:hanging="176"/>
              <w:rPr>
                <w:rFonts w:ascii="Times New Roman" w:hAnsi="Times New Roman"/>
                <w:b/>
                <w:color w:val="000000"/>
                <w:sz w:val="22"/>
                <w:szCs w:val="22"/>
                <w:lang w:val="sv-SE"/>
              </w:rPr>
            </w:pPr>
          </w:p>
        </w:tc>
        <w:tc>
          <w:tcPr>
            <w:tcW w:w="8098" w:type="dxa"/>
            <w:gridSpan w:val="10"/>
            <w:tcBorders>
              <w:top w:val="single" w:sz="4" w:space="0" w:color="auto"/>
              <w:left w:val="single" w:sz="4" w:space="0" w:color="auto"/>
              <w:bottom w:val="single" w:sz="4" w:space="0" w:color="auto"/>
            </w:tcBorders>
            <w:shd w:val="clear" w:color="auto" w:fill="auto"/>
            <w:vAlign w:val="bottom"/>
          </w:tcPr>
          <w:p w14:paraId="1B128A7E"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s="Times New Roman"/>
                <w:b/>
                <w:sz w:val="22"/>
                <w:szCs w:val="22"/>
                <w:lang w:val="sv-SE"/>
              </w:rPr>
              <w:t>Kroppsvikt (kg)</w:t>
            </w:r>
          </w:p>
        </w:tc>
      </w:tr>
      <w:tr w:rsidR="00211724" w14:paraId="120697C7" w14:textId="77777777" w:rsidTr="00DC4361">
        <w:trPr>
          <w:trHeight w:val="273"/>
        </w:trPr>
        <w:tc>
          <w:tcPr>
            <w:tcW w:w="1087" w:type="dxa"/>
            <w:tcBorders>
              <w:top w:val="single" w:sz="4" w:space="0" w:color="auto"/>
              <w:left w:val="single" w:sz="4" w:space="0" w:color="auto"/>
              <w:bottom w:val="single" w:sz="4" w:space="0" w:color="auto"/>
              <w:right w:val="single" w:sz="4" w:space="0" w:color="auto"/>
            </w:tcBorders>
            <w:shd w:val="clear" w:color="auto" w:fill="auto"/>
            <w:vAlign w:val="bottom"/>
          </w:tcPr>
          <w:p w14:paraId="0E209849" w14:textId="77777777" w:rsidR="00ED655A" w:rsidRPr="00DC2BA7" w:rsidRDefault="00B60735" w:rsidP="00B057AB">
            <w:pPr>
              <w:pStyle w:val="Table"/>
              <w:keepNext/>
              <w:keepLines w:val="0"/>
              <w:spacing w:before="0" w:after="0"/>
              <w:rPr>
                <w:rFonts w:ascii="Times New Roman" w:hAnsi="Times New Roman"/>
                <w:b/>
                <w:color w:val="000000"/>
                <w:sz w:val="22"/>
                <w:szCs w:val="22"/>
                <w:lang w:val="sv-SE"/>
              </w:rPr>
            </w:pPr>
            <w:r w:rsidRPr="00DC2BA7">
              <w:rPr>
                <w:rFonts w:ascii="Times New Roman" w:hAnsi="Times New Roman" w:cs="Times New Roman"/>
                <w:b/>
                <w:sz w:val="22"/>
                <w:szCs w:val="22"/>
                <w:lang w:val="sv-SE"/>
              </w:rPr>
              <w:t>Utgångs-värde för IgE (IE/ml)</w:t>
            </w:r>
          </w:p>
        </w:tc>
        <w:tc>
          <w:tcPr>
            <w:tcW w:w="809" w:type="dxa"/>
            <w:tcBorders>
              <w:top w:val="single" w:sz="4" w:space="0" w:color="auto"/>
              <w:left w:val="single" w:sz="4" w:space="0" w:color="auto"/>
              <w:bottom w:val="single" w:sz="4" w:space="0" w:color="auto"/>
            </w:tcBorders>
            <w:shd w:val="clear" w:color="auto" w:fill="auto"/>
            <w:vAlign w:val="bottom"/>
          </w:tcPr>
          <w:p w14:paraId="137EE849"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Symbol" w:hAnsi="Symbol"/>
                <w:color w:val="000000"/>
                <w:sz w:val="22"/>
                <w:szCs w:val="22"/>
              </w:rPr>
              <w:sym w:font="Symbol" w:char="F0B3"/>
            </w:r>
            <w:r w:rsidR="00ED655A" w:rsidRPr="00DC2BA7">
              <w:rPr>
                <w:rFonts w:ascii="Times New Roman" w:hAnsi="Times New Roman"/>
                <w:color w:val="000000"/>
                <w:sz w:val="22"/>
                <w:szCs w:val="22"/>
                <w:lang w:val="sv-SE"/>
              </w:rPr>
              <w:t>20</w:t>
            </w:r>
            <w:r w:rsidR="00ED655A" w:rsidRPr="00DC2BA7">
              <w:rPr>
                <w:rFonts w:ascii="Times New Roman" w:hAnsi="Times New Roman"/>
                <w:color w:val="000000"/>
                <w:sz w:val="22"/>
                <w:szCs w:val="22"/>
                <w:lang w:val="sv-SE"/>
              </w:rPr>
              <w:noBreakHyphen/>
            </w:r>
          </w:p>
          <w:p w14:paraId="06A2021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25</w:t>
            </w:r>
            <w:r w:rsidR="00DC4361" w:rsidRPr="00DC2BA7">
              <w:rPr>
                <w:rFonts w:ascii="Times New Roman" w:hAnsi="Times New Roman"/>
                <w:color w:val="000000"/>
                <w:sz w:val="22"/>
                <w:szCs w:val="22"/>
              </w:rPr>
              <w:t>*</w:t>
            </w:r>
          </w:p>
        </w:tc>
        <w:tc>
          <w:tcPr>
            <w:tcW w:w="810" w:type="dxa"/>
            <w:tcBorders>
              <w:top w:val="single" w:sz="4" w:space="0" w:color="auto"/>
              <w:bottom w:val="single" w:sz="4" w:space="0" w:color="auto"/>
            </w:tcBorders>
            <w:shd w:val="clear" w:color="auto" w:fill="auto"/>
            <w:vAlign w:val="bottom"/>
          </w:tcPr>
          <w:p w14:paraId="10376129"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&gt;25</w:t>
            </w:r>
            <w:r w:rsidRPr="00DC2BA7">
              <w:rPr>
                <w:rFonts w:ascii="Times New Roman" w:hAnsi="Times New Roman"/>
                <w:color w:val="000000"/>
                <w:sz w:val="22"/>
                <w:szCs w:val="22"/>
                <w:lang w:val="sv-SE"/>
              </w:rPr>
              <w:noBreakHyphen/>
            </w:r>
          </w:p>
          <w:p w14:paraId="379720D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30</w:t>
            </w:r>
            <w:r w:rsidR="00DC4361" w:rsidRPr="00DC2BA7">
              <w:rPr>
                <w:rFonts w:ascii="Times New Roman" w:hAnsi="Times New Roman"/>
                <w:color w:val="000000"/>
                <w:sz w:val="22"/>
                <w:szCs w:val="22"/>
              </w:rPr>
              <w:t>*</w:t>
            </w:r>
          </w:p>
        </w:tc>
        <w:tc>
          <w:tcPr>
            <w:tcW w:w="810" w:type="dxa"/>
            <w:tcBorders>
              <w:top w:val="single" w:sz="4" w:space="0" w:color="auto"/>
              <w:bottom w:val="single" w:sz="4" w:space="0" w:color="auto"/>
            </w:tcBorders>
            <w:shd w:val="clear" w:color="auto" w:fill="auto"/>
            <w:vAlign w:val="bottom"/>
          </w:tcPr>
          <w:p w14:paraId="3BD37B66"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&gt;30</w:t>
            </w:r>
            <w:r w:rsidRPr="00DC2BA7">
              <w:rPr>
                <w:rFonts w:ascii="Times New Roman" w:hAnsi="Times New Roman"/>
                <w:color w:val="000000"/>
                <w:sz w:val="22"/>
                <w:szCs w:val="22"/>
                <w:lang w:val="sv-SE"/>
              </w:rPr>
              <w:noBreakHyphen/>
            </w:r>
          </w:p>
          <w:p w14:paraId="3B31C0B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40</w:t>
            </w:r>
          </w:p>
        </w:tc>
        <w:tc>
          <w:tcPr>
            <w:tcW w:w="810" w:type="dxa"/>
            <w:tcBorders>
              <w:top w:val="single" w:sz="4" w:space="0" w:color="auto"/>
              <w:bottom w:val="single" w:sz="4" w:space="0" w:color="auto"/>
            </w:tcBorders>
            <w:shd w:val="clear" w:color="auto" w:fill="auto"/>
            <w:vAlign w:val="bottom"/>
          </w:tcPr>
          <w:p w14:paraId="7EBBCD7A"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&gt;40</w:t>
            </w:r>
            <w:r w:rsidRPr="00DC2BA7">
              <w:rPr>
                <w:rFonts w:ascii="Times New Roman" w:hAnsi="Times New Roman"/>
                <w:color w:val="000000"/>
                <w:sz w:val="22"/>
                <w:szCs w:val="22"/>
                <w:lang w:val="sv-SE"/>
              </w:rPr>
              <w:noBreakHyphen/>
            </w:r>
          </w:p>
          <w:p w14:paraId="05C6B1B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50</w:t>
            </w:r>
          </w:p>
        </w:tc>
        <w:tc>
          <w:tcPr>
            <w:tcW w:w="810" w:type="dxa"/>
            <w:tcBorders>
              <w:top w:val="single" w:sz="4" w:space="0" w:color="auto"/>
              <w:bottom w:val="single" w:sz="4" w:space="0" w:color="auto"/>
            </w:tcBorders>
            <w:shd w:val="clear" w:color="auto" w:fill="auto"/>
            <w:vAlign w:val="bottom"/>
          </w:tcPr>
          <w:p w14:paraId="329C7EA4"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&gt;50</w:t>
            </w:r>
            <w:r w:rsidRPr="00DC2BA7">
              <w:rPr>
                <w:rFonts w:ascii="Times New Roman" w:hAnsi="Times New Roman"/>
                <w:color w:val="000000"/>
                <w:sz w:val="22"/>
                <w:szCs w:val="22"/>
                <w:lang w:val="sv-SE"/>
              </w:rPr>
              <w:noBreakHyphen/>
            </w:r>
          </w:p>
          <w:p w14:paraId="38B32628"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60</w:t>
            </w:r>
          </w:p>
        </w:tc>
        <w:tc>
          <w:tcPr>
            <w:tcW w:w="809" w:type="dxa"/>
            <w:tcBorders>
              <w:top w:val="single" w:sz="4" w:space="0" w:color="auto"/>
              <w:bottom w:val="single" w:sz="4" w:space="0" w:color="auto"/>
            </w:tcBorders>
            <w:shd w:val="clear" w:color="auto" w:fill="auto"/>
            <w:vAlign w:val="bottom"/>
          </w:tcPr>
          <w:p w14:paraId="4BCB986F"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&gt;60</w:t>
            </w:r>
            <w:r w:rsidRPr="00DC2BA7">
              <w:rPr>
                <w:rFonts w:ascii="Times New Roman" w:hAnsi="Times New Roman"/>
                <w:color w:val="000000"/>
                <w:sz w:val="22"/>
                <w:szCs w:val="22"/>
                <w:lang w:val="sv-SE"/>
              </w:rPr>
              <w:noBreakHyphen/>
            </w:r>
          </w:p>
          <w:p w14:paraId="5CA3B43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70</w:t>
            </w:r>
          </w:p>
        </w:tc>
        <w:tc>
          <w:tcPr>
            <w:tcW w:w="810" w:type="dxa"/>
            <w:tcBorders>
              <w:top w:val="single" w:sz="4" w:space="0" w:color="auto"/>
              <w:bottom w:val="single" w:sz="4" w:space="0" w:color="auto"/>
            </w:tcBorders>
            <w:shd w:val="clear" w:color="auto" w:fill="auto"/>
            <w:vAlign w:val="bottom"/>
          </w:tcPr>
          <w:p w14:paraId="0F4660CE"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&gt;70</w:t>
            </w:r>
            <w:r w:rsidRPr="00DC2BA7">
              <w:rPr>
                <w:rFonts w:ascii="Times New Roman" w:hAnsi="Times New Roman"/>
                <w:color w:val="000000"/>
                <w:sz w:val="22"/>
                <w:szCs w:val="22"/>
                <w:lang w:val="sv-SE"/>
              </w:rPr>
              <w:noBreakHyphen/>
            </w:r>
          </w:p>
          <w:p w14:paraId="19FC6DBE"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80</w:t>
            </w:r>
          </w:p>
        </w:tc>
        <w:tc>
          <w:tcPr>
            <w:tcW w:w="810" w:type="dxa"/>
            <w:tcBorders>
              <w:top w:val="single" w:sz="4" w:space="0" w:color="auto"/>
              <w:bottom w:val="single" w:sz="4" w:space="0" w:color="auto"/>
            </w:tcBorders>
            <w:shd w:val="clear" w:color="auto" w:fill="auto"/>
            <w:vAlign w:val="bottom"/>
          </w:tcPr>
          <w:p w14:paraId="040AE0A1" w14:textId="77777777" w:rsidR="00B3137C"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&gt;80</w:t>
            </w:r>
            <w:r w:rsidRPr="00DC2BA7">
              <w:rPr>
                <w:rFonts w:ascii="Times New Roman" w:hAnsi="Times New Roman"/>
                <w:color w:val="000000"/>
                <w:sz w:val="22"/>
                <w:szCs w:val="22"/>
                <w:lang w:val="sv-SE"/>
              </w:rPr>
              <w:noBreakHyphen/>
            </w:r>
          </w:p>
          <w:p w14:paraId="3058225B"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90</w:t>
            </w:r>
          </w:p>
        </w:tc>
        <w:tc>
          <w:tcPr>
            <w:tcW w:w="810" w:type="dxa"/>
            <w:tcBorders>
              <w:top w:val="single" w:sz="4" w:space="0" w:color="auto"/>
              <w:bottom w:val="single" w:sz="4" w:space="0" w:color="auto"/>
              <w:right w:val="nil"/>
            </w:tcBorders>
            <w:shd w:val="clear" w:color="auto" w:fill="auto"/>
            <w:vAlign w:val="bottom"/>
          </w:tcPr>
          <w:p w14:paraId="402ADACB"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&gt;90-125</w:t>
            </w:r>
          </w:p>
        </w:tc>
        <w:tc>
          <w:tcPr>
            <w:tcW w:w="810" w:type="dxa"/>
            <w:tcBorders>
              <w:top w:val="single" w:sz="4" w:space="0" w:color="auto"/>
              <w:left w:val="nil"/>
              <w:bottom w:val="single" w:sz="4" w:space="0" w:color="auto"/>
              <w:right w:val="single" w:sz="4" w:space="0" w:color="auto"/>
            </w:tcBorders>
            <w:shd w:val="clear" w:color="auto" w:fill="auto"/>
            <w:vAlign w:val="bottom"/>
          </w:tcPr>
          <w:p w14:paraId="4718808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lang w:val="sv-SE"/>
              </w:rPr>
              <w:t>&gt;125-1</w:t>
            </w:r>
            <w:r w:rsidRPr="00DC2BA7">
              <w:rPr>
                <w:rFonts w:ascii="Times New Roman" w:hAnsi="Times New Roman"/>
                <w:color w:val="000000"/>
                <w:sz w:val="22"/>
                <w:szCs w:val="22"/>
              </w:rPr>
              <w:t>50</w:t>
            </w:r>
          </w:p>
        </w:tc>
      </w:tr>
      <w:tr w:rsidR="00211724" w:rsidRPr="00410B74" w14:paraId="5E71843A" w14:textId="77777777" w:rsidTr="00DC4361">
        <w:trPr>
          <w:trHeight w:val="454"/>
        </w:trPr>
        <w:tc>
          <w:tcPr>
            <w:tcW w:w="1087" w:type="dxa"/>
            <w:tcBorders>
              <w:top w:val="single" w:sz="4" w:space="0" w:color="auto"/>
              <w:left w:val="single" w:sz="4" w:space="0" w:color="auto"/>
              <w:right w:val="single" w:sz="4" w:space="0" w:color="auto"/>
            </w:tcBorders>
          </w:tcPr>
          <w:p w14:paraId="21F968A3"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Symbol" w:hAnsi="Symbol"/>
                <w:color w:val="000000"/>
                <w:sz w:val="22"/>
                <w:szCs w:val="22"/>
              </w:rPr>
              <w:sym w:font="Symbol" w:char="F0B3"/>
            </w:r>
            <w:r w:rsidRPr="00DC2BA7">
              <w:rPr>
                <w:rFonts w:ascii="Times New Roman" w:hAnsi="Times New Roman"/>
                <w:color w:val="000000"/>
                <w:sz w:val="22"/>
                <w:szCs w:val="22"/>
              </w:rPr>
              <w:t>30</w:t>
            </w:r>
            <w:r w:rsidRPr="00DC2BA7">
              <w:rPr>
                <w:rFonts w:ascii="Times New Roman" w:hAnsi="Times New Roman"/>
                <w:color w:val="000000"/>
                <w:sz w:val="22"/>
                <w:szCs w:val="22"/>
              </w:rPr>
              <w:noBreakHyphen/>
              <w:t>100</w:t>
            </w:r>
          </w:p>
        </w:tc>
        <w:tc>
          <w:tcPr>
            <w:tcW w:w="4049" w:type="dxa"/>
            <w:gridSpan w:val="5"/>
            <w:vMerge w:val="restart"/>
            <w:tcBorders>
              <w:top w:val="single" w:sz="4" w:space="0" w:color="auto"/>
              <w:left w:val="single" w:sz="4" w:space="0" w:color="auto"/>
            </w:tcBorders>
            <w:shd w:val="clear" w:color="auto" w:fill="auto"/>
          </w:tcPr>
          <w:p w14:paraId="783009A8" w14:textId="77777777" w:rsidR="00ED655A" w:rsidRPr="00DC2BA7" w:rsidRDefault="00B60735" w:rsidP="00B057AB">
            <w:pPr>
              <w:pStyle w:val="Table"/>
              <w:keepNext/>
              <w:keepLines w:val="0"/>
              <w:spacing w:before="0" w:after="0"/>
              <w:jc w:val="center"/>
              <w:rPr>
                <w:rFonts w:ascii="Times New Roman" w:hAnsi="Times New Roman"/>
                <w:color w:val="000000"/>
                <w:sz w:val="22"/>
                <w:szCs w:val="22"/>
                <w:lang w:val="nb-NO"/>
              </w:rPr>
            </w:pPr>
            <w:r w:rsidRPr="00DC2BA7">
              <w:rPr>
                <w:rFonts w:ascii="Times New Roman" w:hAnsi="Times New Roman" w:cs="Times New Roman"/>
                <w:sz w:val="22"/>
                <w:szCs w:val="22"/>
                <w:lang w:val="sv-SE"/>
              </w:rPr>
              <w:t>FÖR ADMINISTRERING VAR FJÄRDE VECKA,SE TABELL 2</w:t>
            </w:r>
          </w:p>
        </w:tc>
        <w:tc>
          <w:tcPr>
            <w:tcW w:w="809" w:type="dxa"/>
            <w:tcBorders>
              <w:top w:val="single" w:sz="4" w:space="0" w:color="auto"/>
            </w:tcBorders>
            <w:shd w:val="clear" w:color="auto" w:fill="auto"/>
          </w:tcPr>
          <w:p w14:paraId="65EF6711" w14:textId="77777777" w:rsidR="00ED655A" w:rsidRPr="00DC2BA7" w:rsidRDefault="00ED655A" w:rsidP="00B057AB">
            <w:pPr>
              <w:pStyle w:val="Table"/>
              <w:keepNext/>
              <w:keepLines w:val="0"/>
              <w:spacing w:before="0" w:after="0"/>
              <w:jc w:val="center"/>
              <w:rPr>
                <w:rFonts w:ascii="Times New Roman" w:hAnsi="Times New Roman"/>
                <w:color w:val="000000"/>
                <w:sz w:val="22"/>
                <w:szCs w:val="22"/>
                <w:lang w:val="nb-NO"/>
              </w:rPr>
            </w:pPr>
          </w:p>
        </w:tc>
        <w:tc>
          <w:tcPr>
            <w:tcW w:w="810" w:type="dxa"/>
            <w:tcBorders>
              <w:top w:val="single" w:sz="4" w:space="0" w:color="auto"/>
            </w:tcBorders>
            <w:shd w:val="clear" w:color="auto" w:fill="auto"/>
          </w:tcPr>
          <w:p w14:paraId="2C51ECE4" w14:textId="77777777" w:rsidR="00ED655A" w:rsidRPr="00DC2BA7" w:rsidRDefault="00ED655A" w:rsidP="00B057AB">
            <w:pPr>
              <w:pStyle w:val="Table"/>
              <w:keepNext/>
              <w:keepLines w:val="0"/>
              <w:spacing w:before="0" w:after="0"/>
              <w:jc w:val="center"/>
              <w:rPr>
                <w:rFonts w:ascii="Times New Roman" w:hAnsi="Times New Roman"/>
                <w:color w:val="000000"/>
                <w:sz w:val="22"/>
                <w:szCs w:val="22"/>
                <w:lang w:val="nb-NO"/>
              </w:rPr>
            </w:pPr>
          </w:p>
        </w:tc>
        <w:tc>
          <w:tcPr>
            <w:tcW w:w="810" w:type="dxa"/>
            <w:tcBorders>
              <w:top w:val="single" w:sz="4" w:space="0" w:color="auto"/>
            </w:tcBorders>
            <w:shd w:val="clear" w:color="auto" w:fill="auto"/>
          </w:tcPr>
          <w:p w14:paraId="5DF9A804" w14:textId="77777777" w:rsidR="00ED655A" w:rsidRPr="00DC2BA7" w:rsidRDefault="00ED655A" w:rsidP="00B057AB">
            <w:pPr>
              <w:pStyle w:val="Table"/>
              <w:keepNext/>
              <w:keepLines w:val="0"/>
              <w:spacing w:before="0" w:after="0"/>
              <w:jc w:val="center"/>
              <w:rPr>
                <w:rFonts w:ascii="Times New Roman" w:hAnsi="Times New Roman"/>
                <w:color w:val="000000"/>
                <w:sz w:val="22"/>
                <w:szCs w:val="22"/>
                <w:lang w:val="nb-NO"/>
              </w:rPr>
            </w:pPr>
          </w:p>
        </w:tc>
        <w:tc>
          <w:tcPr>
            <w:tcW w:w="810" w:type="dxa"/>
            <w:tcBorders>
              <w:top w:val="single" w:sz="4" w:space="0" w:color="auto"/>
            </w:tcBorders>
            <w:shd w:val="clear" w:color="auto" w:fill="auto"/>
          </w:tcPr>
          <w:p w14:paraId="4DAF7C5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lang w:val="nb-NO"/>
              </w:rPr>
            </w:pPr>
          </w:p>
        </w:tc>
        <w:tc>
          <w:tcPr>
            <w:tcW w:w="810" w:type="dxa"/>
            <w:tcBorders>
              <w:top w:val="single" w:sz="4" w:space="0" w:color="auto"/>
            </w:tcBorders>
            <w:shd w:val="clear" w:color="auto" w:fill="auto"/>
          </w:tcPr>
          <w:p w14:paraId="6041FC1B" w14:textId="77777777" w:rsidR="00ED655A" w:rsidRPr="00DC2BA7" w:rsidRDefault="00ED655A" w:rsidP="00B057AB">
            <w:pPr>
              <w:pStyle w:val="Table"/>
              <w:keepNext/>
              <w:keepLines w:val="0"/>
              <w:spacing w:before="0" w:after="0"/>
              <w:jc w:val="center"/>
              <w:rPr>
                <w:rFonts w:ascii="Times New Roman" w:hAnsi="Times New Roman"/>
                <w:color w:val="000000"/>
                <w:sz w:val="22"/>
                <w:szCs w:val="22"/>
                <w:lang w:val="nb-NO"/>
              </w:rPr>
            </w:pPr>
          </w:p>
        </w:tc>
      </w:tr>
      <w:tr w:rsidR="00211724" w14:paraId="45483BE3" w14:textId="77777777" w:rsidTr="00DC4361">
        <w:trPr>
          <w:trHeight w:val="454"/>
        </w:trPr>
        <w:tc>
          <w:tcPr>
            <w:tcW w:w="1087" w:type="dxa"/>
            <w:tcBorders>
              <w:left w:val="single" w:sz="4" w:space="0" w:color="auto"/>
              <w:right w:val="single" w:sz="4" w:space="0" w:color="auto"/>
            </w:tcBorders>
          </w:tcPr>
          <w:p w14:paraId="43EA9EE7"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&gt;100</w:t>
            </w:r>
            <w:r w:rsidRPr="00DC2BA7">
              <w:rPr>
                <w:rFonts w:ascii="Times New Roman" w:hAnsi="Times New Roman"/>
                <w:color w:val="000000"/>
                <w:sz w:val="22"/>
                <w:szCs w:val="22"/>
              </w:rPr>
              <w:noBreakHyphen/>
              <w:t>200</w:t>
            </w:r>
          </w:p>
        </w:tc>
        <w:tc>
          <w:tcPr>
            <w:tcW w:w="4049" w:type="dxa"/>
            <w:gridSpan w:val="5"/>
            <w:vMerge/>
            <w:tcBorders>
              <w:left w:val="single" w:sz="4" w:space="0" w:color="auto"/>
            </w:tcBorders>
            <w:shd w:val="clear" w:color="auto" w:fill="auto"/>
          </w:tcPr>
          <w:p w14:paraId="1ADEEB19"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09" w:type="dxa"/>
            <w:shd w:val="clear" w:color="auto" w:fill="auto"/>
          </w:tcPr>
          <w:p w14:paraId="74EDD620"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633C84BB"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23BCE48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209907A3"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tcBorders>
            <w:shd w:val="clear" w:color="auto" w:fill="auto"/>
          </w:tcPr>
          <w:p w14:paraId="29C6A8D8"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0A123848" w14:textId="77777777" w:rsidTr="00DC4361">
        <w:trPr>
          <w:trHeight w:val="454"/>
        </w:trPr>
        <w:tc>
          <w:tcPr>
            <w:tcW w:w="1087" w:type="dxa"/>
            <w:tcBorders>
              <w:left w:val="single" w:sz="4" w:space="0" w:color="auto"/>
              <w:right w:val="single" w:sz="4" w:space="0" w:color="auto"/>
            </w:tcBorders>
          </w:tcPr>
          <w:p w14:paraId="7F2E4FFF"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&gt;200</w:t>
            </w:r>
            <w:r w:rsidRPr="00DC2BA7">
              <w:rPr>
                <w:rFonts w:ascii="Times New Roman" w:hAnsi="Times New Roman"/>
                <w:color w:val="000000"/>
                <w:sz w:val="22"/>
                <w:szCs w:val="22"/>
              </w:rPr>
              <w:noBreakHyphen/>
              <w:t>300</w:t>
            </w:r>
          </w:p>
        </w:tc>
        <w:tc>
          <w:tcPr>
            <w:tcW w:w="809" w:type="dxa"/>
            <w:tcBorders>
              <w:left w:val="single" w:sz="4" w:space="0" w:color="auto"/>
            </w:tcBorders>
            <w:shd w:val="clear" w:color="auto" w:fill="auto"/>
          </w:tcPr>
          <w:p w14:paraId="2EBFF65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155AB955"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5484B52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0226EA72"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29FCD741"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09" w:type="dxa"/>
            <w:shd w:val="clear" w:color="auto" w:fill="auto"/>
          </w:tcPr>
          <w:p w14:paraId="63DAA929"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569884DA"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342D7BC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shd w:val="clear" w:color="auto" w:fill="auto"/>
          </w:tcPr>
          <w:p w14:paraId="4FF37B28"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shd w:val="clear" w:color="auto" w:fill="auto"/>
          </w:tcPr>
          <w:p w14:paraId="4AC887E5"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r>
      <w:tr w:rsidR="00211724" w14:paraId="60AEA9B7" w14:textId="77777777" w:rsidTr="00DC4361">
        <w:trPr>
          <w:trHeight w:val="454"/>
        </w:trPr>
        <w:tc>
          <w:tcPr>
            <w:tcW w:w="1087" w:type="dxa"/>
            <w:tcBorders>
              <w:left w:val="single" w:sz="4" w:space="0" w:color="auto"/>
              <w:right w:val="single" w:sz="4" w:space="0" w:color="auto"/>
            </w:tcBorders>
          </w:tcPr>
          <w:p w14:paraId="7805DEB2"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&gt;300</w:t>
            </w:r>
            <w:r w:rsidRPr="00DC2BA7">
              <w:rPr>
                <w:rFonts w:ascii="Times New Roman" w:hAnsi="Times New Roman"/>
                <w:color w:val="000000"/>
                <w:sz w:val="22"/>
                <w:szCs w:val="22"/>
              </w:rPr>
              <w:noBreakHyphen/>
              <w:t>400</w:t>
            </w:r>
          </w:p>
        </w:tc>
        <w:tc>
          <w:tcPr>
            <w:tcW w:w="809" w:type="dxa"/>
            <w:tcBorders>
              <w:left w:val="single" w:sz="4" w:space="0" w:color="auto"/>
            </w:tcBorders>
            <w:shd w:val="clear" w:color="auto" w:fill="auto"/>
          </w:tcPr>
          <w:p w14:paraId="143D49E1"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0E47EFEB"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78CBC02B"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3B981B7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5563A3F0"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09" w:type="dxa"/>
            <w:shd w:val="clear" w:color="auto" w:fill="auto"/>
          </w:tcPr>
          <w:p w14:paraId="6A950EFE"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tcBorders>
            <w:shd w:val="clear" w:color="auto" w:fill="auto"/>
          </w:tcPr>
          <w:p w14:paraId="736D1A2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shd w:val="clear" w:color="auto" w:fill="auto"/>
          </w:tcPr>
          <w:p w14:paraId="3B927D34"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shd w:val="clear" w:color="auto" w:fill="auto"/>
          </w:tcPr>
          <w:p w14:paraId="7DD9FEBE"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shd w:val="clear" w:color="auto" w:fill="auto"/>
          </w:tcPr>
          <w:p w14:paraId="2F0EAA7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r>
      <w:tr w:rsidR="00211724" w14:paraId="0FC8C4A8" w14:textId="77777777" w:rsidTr="00DC4361">
        <w:trPr>
          <w:trHeight w:val="454"/>
        </w:trPr>
        <w:tc>
          <w:tcPr>
            <w:tcW w:w="1087" w:type="dxa"/>
            <w:tcBorders>
              <w:left w:val="single" w:sz="4" w:space="0" w:color="auto"/>
              <w:right w:val="single" w:sz="4" w:space="0" w:color="auto"/>
            </w:tcBorders>
          </w:tcPr>
          <w:p w14:paraId="27B1AF71"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&gt;400</w:t>
            </w:r>
            <w:r w:rsidRPr="00DC2BA7">
              <w:rPr>
                <w:rFonts w:ascii="Times New Roman" w:hAnsi="Times New Roman"/>
                <w:color w:val="000000"/>
                <w:sz w:val="22"/>
                <w:szCs w:val="22"/>
              </w:rPr>
              <w:noBreakHyphen/>
              <w:t>500</w:t>
            </w:r>
          </w:p>
        </w:tc>
        <w:tc>
          <w:tcPr>
            <w:tcW w:w="809" w:type="dxa"/>
            <w:tcBorders>
              <w:left w:val="single" w:sz="4" w:space="0" w:color="auto"/>
            </w:tcBorders>
            <w:shd w:val="clear" w:color="auto" w:fill="auto"/>
          </w:tcPr>
          <w:p w14:paraId="66A45359"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491E5A3E"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2C78DF5B"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341D6FF0"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685C27C5"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09" w:type="dxa"/>
            <w:tcBorders>
              <w:bottom w:val="single" w:sz="4" w:space="0" w:color="auto"/>
              <w:right w:val="single" w:sz="4" w:space="0" w:color="auto"/>
            </w:tcBorders>
            <w:shd w:val="clear" w:color="auto" w:fill="auto"/>
          </w:tcPr>
          <w:p w14:paraId="326EABC0"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shd w:val="clear" w:color="auto" w:fill="auto"/>
          </w:tcPr>
          <w:p w14:paraId="5ABFAFE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10" w:type="dxa"/>
            <w:tcBorders>
              <w:top w:val="single" w:sz="4" w:space="0" w:color="auto"/>
            </w:tcBorders>
            <w:shd w:val="clear" w:color="auto" w:fill="auto"/>
          </w:tcPr>
          <w:p w14:paraId="06CC11E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10" w:type="dxa"/>
            <w:tcBorders>
              <w:bottom w:val="nil"/>
            </w:tcBorders>
            <w:shd w:val="clear" w:color="auto" w:fill="auto"/>
          </w:tcPr>
          <w:p w14:paraId="5DD699D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tcBorders>
            <w:shd w:val="clear" w:color="auto" w:fill="auto"/>
          </w:tcPr>
          <w:p w14:paraId="0CD984D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r>
      <w:tr w:rsidR="00211724" w14:paraId="47BD71C9" w14:textId="77777777" w:rsidTr="00DC4361">
        <w:trPr>
          <w:trHeight w:val="454"/>
        </w:trPr>
        <w:tc>
          <w:tcPr>
            <w:tcW w:w="1087" w:type="dxa"/>
            <w:tcBorders>
              <w:left w:val="single" w:sz="4" w:space="0" w:color="auto"/>
              <w:right w:val="single" w:sz="4" w:space="0" w:color="auto"/>
            </w:tcBorders>
          </w:tcPr>
          <w:p w14:paraId="242D1123"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&gt;500</w:t>
            </w:r>
            <w:r w:rsidRPr="00DC2BA7">
              <w:rPr>
                <w:rFonts w:ascii="Times New Roman" w:hAnsi="Times New Roman"/>
                <w:color w:val="000000"/>
                <w:sz w:val="22"/>
                <w:szCs w:val="22"/>
              </w:rPr>
              <w:noBreakHyphen/>
              <w:t>600</w:t>
            </w:r>
          </w:p>
        </w:tc>
        <w:tc>
          <w:tcPr>
            <w:tcW w:w="809" w:type="dxa"/>
            <w:tcBorders>
              <w:left w:val="single" w:sz="4" w:space="0" w:color="auto"/>
            </w:tcBorders>
            <w:shd w:val="clear" w:color="auto" w:fill="auto"/>
          </w:tcPr>
          <w:p w14:paraId="6FF736B7"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tcBorders>
            <w:shd w:val="clear" w:color="auto" w:fill="auto"/>
          </w:tcPr>
          <w:p w14:paraId="79FB03DC"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Pr>
          <w:p w14:paraId="2DD01904"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Pr>
          <w:p w14:paraId="235C7F4E"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tcPr>
          <w:p w14:paraId="2E8C8670"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09" w:type="dxa"/>
            <w:tcBorders>
              <w:top w:val="single" w:sz="4" w:space="0" w:color="auto"/>
              <w:left w:val="single" w:sz="4" w:space="0" w:color="auto"/>
            </w:tcBorders>
          </w:tcPr>
          <w:p w14:paraId="600E4BE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10" w:type="dxa"/>
          </w:tcPr>
          <w:p w14:paraId="1F81E4B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5530CCA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single" w:sz="4" w:space="0" w:color="auto"/>
              <w:right w:val="single" w:sz="4" w:space="0" w:color="auto"/>
            </w:tcBorders>
          </w:tcPr>
          <w:p w14:paraId="4C27D9A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top w:val="single" w:sz="4" w:space="0" w:color="auto"/>
              <w:left w:val="single" w:sz="4" w:space="0" w:color="auto"/>
            </w:tcBorders>
            <w:shd w:val="clear" w:color="auto" w:fill="auto"/>
          </w:tcPr>
          <w:p w14:paraId="2FD63509"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r>
      <w:tr w:rsidR="00211724" w14:paraId="31F1A988" w14:textId="77777777" w:rsidTr="00DC4361">
        <w:trPr>
          <w:trHeight w:val="454"/>
        </w:trPr>
        <w:tc>
          <w:tcPr>
            <w:tcW w:w="1087" w:type="dxa"/>
            <w:tcBorders>
              <w:left w:val="single" w:sz="4" w:space="0" w:color="auto"/>
              <w:right w:val="single" w:sz="4" w:space="0" w:color="auto"/>
            </w:tcBorders>
          </w:tcPr>
          <w:p w14:paraId="49C30BDA"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&gt;600</w:t>
            </w:r>
            <w:r w:rsidRPr="00DC2BA7">
              <w:rPr>
                <w:rFonts w:ascii="Times New Roman" w:hAnsi="Times New Roman"/>
                <w:color w:val="000000"/>
                <w:sz w:val="22"/>
                <w:szCs w:val="22"/>
              </w:rPr>
              <w:noBreakHyphen/>
              <w:t>700</w:t>
            </w:r>
          </w:p>
        </w:tc>
        <w:tc>
          <w:tcPr>
            <w:tcW w:w="809" w:type="dxa"/>
            <w:tcBorders>
              <w:left w:val="single" w:sz="4" w:space="0" w:color="auto"/>
              <w:bottom w:val="single" w:sz="4" w:space="0" w:color="auto"/>
              <w:right w:val="single" w:sz="4" w:space="0" w:color="auto"/>
            </w:tcBorders>
            <w:shd w:val="clear" w:color="auto" w:fill="auto"/>
          </w:tcPr>
          <w:p w14:paraId="5AAA903F"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right w:val="single" w:sz="4" w:space="0" w:color="auto"/>
            </w:tcBorders>
          </w:tcPr>
          <w:p w14:paraId="5C6CA9D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left w:val="single" w:sz="4" w:space="0" w:color="auto"/>
              <w:bottom w:val="single" w:sz="4" w:space="0" w:color="auto"/>
            </w:tcBorders>
          </w:tcPr>
          <w:p w14:paraId="4FBD491E"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tcPr>
          <w:p w14:paraId="2BAAE8D4"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tcPr>
          <w:p w14:paraId="56B2DA3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09" w:type="dxa"/>
          </w:tcPr>
          <w:p w14:paraId="2669671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Pr>
          <w:p w14:paraId="34A4964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right w:val="single" w:sz="4" w:space="0" w:color="auto"/>
            </w:tcBorders>
          </w:tcPr>
          <w:p w14:paraId="2926E39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top w:val="single" w:sz="4" w:space="0" w:color="auto"/>
              <w:left w:val="single" w:sz="4" w:space="0" w:color="auto"/>
            </w:tcBorders>
            <w:shd w:val="clear" w:color="auto" w:fill="auto"/>
          </w:tcPr>
          <w:p w14:paraId="53F6B721"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3ADC5690"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r>
      <w:tr w:rsidR="00211724" w14:paraId="13C0B8F9" w14:textId="77777777" w:rsidTr="00DC4361">
        <w:trPr>
          <w:trHeight w:val="454"/>
        </w:trPr>
        <w:tc>
          <w:tcPr>
            <w:tcW w:w="1087" w:type="dxa"/>
            <w:tcBorders>
              <w:left w:val="single" w:sz="4" w:space="0" w:color="auto"/>
              <w:right w:val="single" w:sz="4" w:space="0" w:color="auto"/>
            </w:tcBorders>
          </w:tcPr>
          <w:p w14:paraId="1F018A5E"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&gt;700</w:t>
            </w:r>
            <w:r w:rsidRPr="00DC2BA7">
              <w:rPr>
                <w:rFonts w:ascii="Times New Roman" w:hAnsi="Times New Roman"/>
                <w:bCs/>
                <w:color w:val="000000"/>
                <w:sz w:val="22"/>
                <w:szCs w:val="22"/>
              </w:rPr>
              <w:noBreakHyphen/>
              <w:t>800</w:t>
            </w:r>
          </w:p>
        </w:tc>
        <w:tc>
          <w:tcPr>
            <w:tcW w:w="809" w:type="dxa"/>
            <w:tcBorders>
              <w:top w:val="single" w:sz="4" w:space="0" w:color="auto"/>
              <w:left w:val="single" w:sz="4" w:space="0" w:color="auto"/>
            </w:tcBorders>
          </w:tcPr>
          <w:p w14:paraId="1926085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631A194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Borders>
              <w:top w:val="single" w:sz="4" w:space="0" w:color="auto"/>
            </w:tcBorders>
          </w:tcPr>
          <w:p w14:paraId="7B48199F"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Borders>
              <w:top w:val="single" w:sz="4" w:space="0" w:color="auto"/>
            </w:tcBorders>
          </w:tcPr>
          <w:p w14:paraId="180BD36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18B942B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09" w:type="dxa"/>
          </w:tcPr>
          <w:p w14:paraId="1641912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6C6AEFEA"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5D82E748"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left w:val="single" w:sz="4" w:space="0" w:color="auto"/>
            </w:tcBorders>
            <w:shd w:val="clear" w:color="auto" w:fill="auto"/>
          </w:tcPr>
          <w:p w14:paraId="01EF97FE"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5FA68ECA"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r>
      <w:tr w:rsidR="00211724" w14:paraId="41D1DC0A" w14:textId="77777777" w:rsidTr="00DC4361">
        <w:trPr>
          <w:trHeight w:val="454"/>
        </w:trPr>
        <w:tc>
          <w:tcPr>
            <w:tcW w:w="1087" w:type="dxa"/>
            <w:tcBorders>
              <w:left w:val="single" w:sz="4" w:space="0" w:color="auto"/>
              <w:right w:val="single" w:sz="4" w:space="0" w:color="auto"/>
            </w:tcBorders>
          </w:tcPr>
          <w:p w14:paraId="6384EDEA"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&gt;800</w:t>
            </w:r>
            <w:r w:rsidRPr="00DC2BA7">
              <w:rPr>
                <w:rFonts w:ascii="Times New Roman" w:hAnsi="Times New Roman"/>
                <w:bCs/>
                <w:color w:val="000000"/>
                <w:sz w:val="22"/>
                <w:szCs w:val="22"/>
              </w:rPr>
              <w:noBreakHyphen/>
              <w:t>900</w:t>
            </w:r>
          </w:p>
        </w:tc>
        <w:tc>
          <w:tcPr>
            <w:tcW w:w="809" w:type="dxa"/>
            <w:tcBorders>
              <w:left w:val="single" w:sz="4" w:space="0" w:color="auto"/>
            </w:tcBorders>
          </w:tcPr>
          <w:p w14:paraId="7DA81274"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33D8F44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25207002"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6875CE3F"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0A7638B5"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09" w:type="dxa"/>
            <w:tcBorders>
              <w:bottom w:val="nil"/>
            </w:tcBorders>
          </w:tcPr>
          <w:p w14:paraId="746A27DB"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2787EDE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top w:val="single" w:sz="4" w:space="0" w:color="auto"/>
              <w:left w:val="single" w:sz="4" w:space="0" w:color="auto"/>
            </w:tcBorders>
            <w:shd w:val="clear" w:color="auto" w:fill="auto"/>
          </w:tcPr>
          <w:p w14:paraId="24BF7032"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5F3FF27F"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3346E527"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r>
      <w:tr w:rsidR="00211724" w14:paraId="45F57C23" w14:textId="77777777" w:rsidTr="00DC4361">
        <w:trPr>
          <w:trHeight w:val="454"/>
        </w:trPr>
        <w:tc>
          <w:tcPr>
            <w:tcW w:w="1087" w:type="dxa"/>
            <w:tcBorders>
              <w:left w:val="single" w:sz="4" w:space="0" w:color="auto"/>
              <w:right w:val="single" w:sz="4" w:space="0" w:color="auto"/>
            </w:tcBorders>
          </w:tcPr>
          <w:p w14:paraId="2AF3416D"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&gt;900-1</w:t>
            </w:r>
            <w:r w:rsidR="00ED6AC1">
              <w:rPr>
                <w:rFonts w:ascii="Times New Roman" w:hAnsi="Times New Roman"/>
                <w:bCs/>
                <w:color w:val="000000"/>
                <w:sz w:val="22"/>
                <w:szCs w:val="22"/>
              </w:rPr>
              <w:t> </w:t>
            </w:r>
            <w:r w:rsidRPr="00DC2BA7">
              <w:rPr>
                <w:rFonts w:ascii="Times New Roman" w:hAnsi="Times New Roman"/>
                <w:bCs/>
                <w:color w:val="000000"/>
                <w:sz w:val="22"/>
                <w:szCs w:val="22"/>
              </w:rPr>
              <w:t>000</w:t>
            </w:r>
          </w:p>
        </w:tc>
        <w:tc>
          <w:tcPr>
            <w:tcW w:w="809" w:type="dxa"/>
            <w:tcBorders>
              <w:left w:val="single" w:sz="4" w:space="0" w:color="auto"/>
            </w:tcBorders>
          </w:tcPr>
          <w:p w14:paraId="5121CB9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188D17C9"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77D63403"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6F96478E"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7344052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09" w:type="dxa"/>
            <w:tcBorders>
              <w:bottom w:val="single" w:sz="4" w:space="0" w:color="auto"/>
              <w:right w:val="single" w:sz="4" w:space="0" w:color="auto"/>
            </w:tcBorders>
          </w:tcPr>
          <w:p w14:paraId="138678AC"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top w:val="single" w:sz="4" w:space="0" w:color="auto"/>
              <w:left w:val="single" w:sz="4" w:space="0" w:color="auto"/>
            </w:tcBorders>
            <w:shd w:val="clear" w:color="auto" w:fill="auto"/>
          </w:tcPr>
          <w:p w14:paraId="28D00752"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4FB5AE67"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07F0888D"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31B3489D"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r>
      <w:tr w:rsidR="00211724" w14:paraId="0F1FE471" w14:textId="77777777" w:rsidTr="00DC4361">
        <w:trPr>
          <w:trHeight w:val="454"/>
        </w:trPr>
        <w:tc>
          <w:tcPr>
            <w:tcW w:w="1087" w:type="dxa"/>
            <w:tcBorders>
              <w:left w:val="single" w:sz="4" w:space="0" w:color="auto"/>
              <w:right w:val="single" w:sz="4" w:space="0" w:color="auto"/>
            </w:tcBorders>
          </w:tcPr>
          <w:p w14:paraId="75A82107"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ED6AC1">
              <w:rPr>
                <w:rFonts w:ascii="Times New Roman" w:hAnsi="Times New Roman"/>
                <w:bCs/>
                <w:color w:val="000000"/>
                <w:sz w:val="22"/>
                <w:szCs w:val="22"/>
              </w:rPr>
              <w:t> </w:t>
            </w:r>
            <w:r w:rsidRPr="00DC2BA7">
              <w:rPr>
                <w:rFonts w:ascii="Times New Roman" w:hAnsi="Times New Roman"/>
                <w:bCs/>
                <w:color w:val="000000"/>
                <w:sz w:val="22"/>
                <w:szCs w:val="22"/>
              </w:rPr>
              <w:t>000-1</w:t>
            </w:r>
            <w:r w:rsidR="00ED6AC1">
              <w:rPr>
                <w:rFonts w:ascii="Times New Roman" w:hAnsi="Times New Roman"/>
                <w:bCs/>
                <w:color w:val="000000"/>
                <w:sz w:val="22"/>
                <w:szCs w:val="22"/>
              </w:rPr>
              <w:t> </w:t>
            </w:r>
            <w:r w:rsidRPr="00DC2BA7">
              <w:rPr>
                <w:rFonts w:ascii="Times New Roman" w:hAnsi="Times New Roman"/>
                <w:bCs/>
                <w:color w:val="000000"/>
                <w:sz w:val="22"/>
                <w:szCs w:val="22"/>
              </w:rPr>
              <w:t>100</w:t>
            </w:r>
          </w:p>
        </w:tc>
        <w:tc>
          <w:tcPr>
            <w:tcW w:w="809" w:type="dxa"/>
            <w:tcBorders>
              <w:left w:val="single" w:sz="4" w:space="0" w:color="auto"/>
            </w:tcBorders>
          </w:tcPr>
          <w:p w14:paraId="4E08135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26DAA595"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2D0F08B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34CE282D"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right w:val="single" w:sz="4" w:space="0" w:color="auto"/>
            </w:tcBorders>
          </w:tcPr>
          <w:p w14:paraId="63E81C1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09" w:type="dxa"/>
            <w:tcBorders>
              <w:top w:val="single" w:sz="4" w:space="0" w:color="auto"/>
              <w:left w:val="single" w:sz="4" w:space="0" w:color="auto"/>
            </w:tcBorders>
            <w:shd w:val="clear" w:color="auto" w:fill="auto"/>
          </w:tcPr>
          <w:p w14:paraId="5A898A39"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69888293"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35062163"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473BA097"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shd w:val="clear" w:color="auto" w:fill="auto"/>
          </w:tcPr>
          <w:p w14:paraId="558CA196"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r>
      <w:tr w:rsidR="00211724" w:rsidRPr="00410B74" w14:paraId="1FC30954" w14:textId="77777777" w:rsidTr="00DC4361">
        <w:trPr>
          <w:trHeight w:val="454"/>
        </w:trPr>
        <w:tc>
          <w:tcPr>
            <w:tcW w:w="1087" w:type="dxa"/>
            <w:tcBorders>
              <w:left w:val="single" w:sz="4" w:space="0" w:color="auto"/>
              <w:right w:val="single" w:sz="4" w:space="0" w:color="auto"/>
            </w:tcBorders>
          </w:tcPr>
          <w:p w14:paraId="558B7A92"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ED6AC1">
              <w:rPr>
                <w:rFonts w:ascii="Times New Roman" w:hAnsi="Times New Roman"/>
                <w:bCs/>
                <w:color w:val="000000"/>
                <w:sz w:val="22"/>
                <w:szCs w:val="22"/>
              </w:rPr>
              <w:t> </w:t>
            </w:r>
            <w:r w:rsidRPr="00DC2BA7">
              <w:rPr>
                <w:rFonts w:ascii="Times New Roman" w:hAnsi="Times New Roman"/>
                <w:bCs/>
                <w:color w:val="000000"/>
                <w:sz w:val="22"/>
                <w:szCs w:val="22"/>
              </w:rPr>
              <w:t>100-1</w:t>
            </w:r>
            <w:r w:rsidR="00ED6AC1">
              <w:rPr>
                <w:rFonts w:ascii="Times New Roman" w:hAnsi="Times New Roman"/>
                <w:bCs/>
                <w:color w:val="000000"/>
                <w:sz w:val="22"/>
                <w:szCs w:val="22"/>
              </w:rPr>
              <w:t> </w:t>
            </w:r>
            <w:r w:rsidRPr="00DC2BA7">
              <w:rPr>
                <w:rFonts w:ascii="Times New Roman" w:hAnsi="Times New Roman"/>
                <w:bCs/>
                <w:color w:val="000000"/>
                <w:sz w:val="22"/>
                <w:szCs w:val="22"/>
              </w:rPr>
              <w:t>200</w:t>
            </w:r>
          </w:p>
        </w:tc>
        <w:tc>
          <w:tcPr>
            <w:tcW w:w="809" w:type="dxa"/>
            <w:tcBorders>
              <w:left w:val="single" w:sz="4" w:space="0" w:color="auto"/>
            </w:tcBorders>
          </w:tcPr>
          <w:p w14:paraId="62EA23BB"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4B699DF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2DDDEF3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362DD1D7"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16D7F0F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4049" w:type="dxa"/>
            <w:gridSpan w:val="5"/>
            <w:tcBorders>
              <w:left w:val="single" w:sz="4" w:space="0" w:color="auto"/>
            </w:tcBorders>
            <w:shd w:val="clear" w:color="auto" w:fill="auto"/>
          </w:tcPr>
          <w:p w14:paraId="7542D3C4" w14:textId="77777777" w:rsidR="00ED655A" w:rsidRPr="00DC2BA7" w:rsidRDefault="00B60735" w:rsidP="00B057AB">
            <w:pPr>
              <w:keepNext/>
              <w:spacing w:line="240" w:lineRule="auto"/>
              <w:rPr>
                <w:lang w:val="sv-SE"/>
              </w:rPr>
            </w:pPr>
            <w:r w:rsidRPr="00DC2BA7">
              <w:rPr>
                <w:lang w:val="sv-SE"/>
              </w:rPr>
              <w:t>Data är otillräcklig för en dosrekommendation</w:t>
            </w:r>
          </w:p>
        </w:tc>
      </w:tr>
      <w:tr w:rsidR="00211724" w14:paraId="0323C634" w14:textId="77777777" w:rsidTr="00DC4361">
        <w:trPr>
          <w:trHeight w:val="454"/>
        </w:trPr>
        <w:tc>
          <w:tcPr>
            <w:tcW w:w="1087" w:type="dxa"/>
            <w:tcBorders>
              <w:left w:val="single" w:sz="4" w:space="0" w:color="auto"/>
              <w:right w:val="single" w:sz="4" w:space="0" w:color="auto"/>
            </w:tcBorders>
          </w:tcPr>
          <w:p w14:paraId="1849B090" w14:textId="77777777" w:rsidR="00ED655A" w:rsidRPr="00DC2BA7" w:rsidRDefault="00B60735" w:rsidP="00B057AB">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ED6AC1">
              <w:rPr>
                <w:rFonts w:ascii="Times New Roman" w:hAnsi="Times New Roman"/>
                <w:bCs/>
                <w:color w:val="000000"/>
                <w:sz w:val="22"/>
                <w:szCs w:val="22"/>
              </w:rPr>
              <w:t> </w:t>
            </w:r>
            <w:r w:rsidRPr="00DC2BA7">
              <w:rPr>
                <w:rFonts w:ascii="Times New Roman" w:hAnsi="Times New Roman"/>
                <w:bCs/>
                <w:color w:val="000000"/>
                <w:sz w:val="22"/>
                <w:szCs w:val="22"/>
              </w:rPr>
              <w:t>200-1</w:t>
            </w:r>
            <w:r w:rsidR="00ED6AC1">
              <w:rPr>
                <w:rFonts w:ascii="Times New Roman" w:hAnsi="Times New Roman"/>
                <w:bCs/>
                <w:color w:val="000000"/>
                <w:sz w:val="22"/>
                <w:szCs w:val="22"/>
              </w:rPr>
              <w:t> </w:t>
            </w:r>
            <w:r w:rsidRPr="00DC2BA7">
              <w:rPr>
                <w:rFonts w:ascii="Times New Roman" w:hAnsi="Times New Roman"/>
                <w:bCs/>
                <w:color w:val="000000"/>
                <w:sz w:val="22"/>
                <w:szCs w:val="22"/>
              </w:rPr>
              <w:t>300</w:t>
            </w:r>
          </w:p>
        </w:tc>
        <w:tc>
          <w:tcPr>
            <w:tcW w:w="809" w:type="dxa"/>
            <w:tcBorders>
              <w:left w:val="single" w:sz="4" w:space="0" w:color="auto"/>
              <w:bottom w:val="nil"/>
            </w:tcBorders>
          </w:tcPr>
          <w:p w14:paraId="5E073E01"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Borders>
              <w:bottom w:val="nil"/>
            </w:tcBorders>
          </w:tcPr>
          <w:p w14:paraId="56E2A752"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Borders>
              <w:bottom w:val="nil"/>
            </w:tcBorders>
          </w:tcPr>
          <w:p w14:paraId="5039D166"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right w:val="single" w:sz="4" w:space="0" w:color="auto"/>
            </w:tcBorders>
          </w:tcPr>
          <w:p w14:paraId="55232360" w14:textId="77777777" w:rsidR="00ED655A" w:rsidRPr="00DC2BA7" w:rsidRDefault="00B60735" w:rsidP="00B057AB">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top w:val="single" w:sz="4" w:space="0" w:color="auto"/>
              <w:left w:val="single" w:sz="4" w:space="0" w:color="auto"/>
              <w:bottom w:val="nil"/>
            </w:tcBorders>
            <w:shd w:val="clear" w:color="auto" w:fill="auto"/>
          </w:tcPr>
          <w:p w14:paraId="4010F43D" w14:textId="77777777" w:rsidR="00ED655A" w:rsidRPr="00DC2BA7" w:rsidRDefault="00ED655A" w:rsidP="00B057AB">
            <w:pPr>
              <w:pStyle w:val="Table"/>
              <w:keepNext/>
              <w:keepLines w:val="0"/>
              <w:spacing w:before="0" w:after="0"/>
              <w:jc w:val="center"/>
              <w:rPr>
                <w:rFonts w:ascii="Times New Roman" w:hAnsi="Times New Roman"/>
                <w:color w:val="000000"/>
                <w:sz w:val="22"/>
                <w:szCs w:val="22"/>
              </w:rPr>
            </w:pPr>
          </w:p>
        </w:tc>
        <w:tc>
          <w:tcPr>
            <w:tcW w:w="809" w:type="dxa"/>
            <w:tcBorders>
              <w:bottom w:val="nil"/>
            </w:tcBorders>
            <w:shd w:val="clear" w:color="auto" w:fill="auto"/>
          </w:tcPr>
          <w:p w14:paraId="6576A43F"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1387E7CC"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5FD42798"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68FFCBAE"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3835CDC5" w14:textId="77777777" w:rsidR="00ED655A" w:rsidRPr="00DC2BA7" w:rsidRDefault="00ED655A" w:rsidP="00B057AB">
            <w:pPr>
              <w:pStyle w:val="Table"/>
              <w:keepNext/>
              <w:keepLines w:val="0"/>
              <w:spacing w:before="0" w:after="0"/>
              <w:rPr>
                <w:rFonts w:ascii="Times New Roman" w:hAnsi="Times New Roman"/>
                <w:color w:val="000000"/>
                <w:sz w:val="22"/>
                <w:szCs w:val="22"/>
              </w:rPr>
            </w:pPr>
          </w:p>
        </w:tc>
      </w:tr>
      <w:tr w:rsidR="00211724" w14:paraId="07537918" w14:textId="77777777" w:rsidTr="00DC4361">
        <w:trPr>
          <w:trHeight w:val="454"/>
        </w:trPr>
        <w:tc>
          <w:tcPr>
            <w:tcW w:w="1087" w:type="dxa"/>
            <w:tcBorders>
              <w:left w:val="single" w:sz="4" w:space="0" w:color="auto"/>
              <w:bottom w:val="single" w:sz="4" w:space="0" w:color="auto"/>
              <w:right w:val="single" w:sz="4" w:space="0" w:color="auto"/>
            </w:tcBorders>
          </w:tcPr>
          <w:p w14:paraId="0E775EE2" w14:textId="77777777" w:rsidR="00ED655A" w:rsidRPr="00DC2BA7" w:rsidRDefault="00B60735" w:rsidP="00B057AB">
            <w:pPr>
              <w:pStyle w:val="Table"/>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ED6AC1">
              <w:rPr>
                <w:rFonts w:ascii="Times New Roman" w:hAnsi="Times New Roman"/>
                <w:bCs/>
                <w:color w:val="000000"/>
                <w:sz w:val="22"/>
                <w:szCs w:val="22"/>
              </w:rPr>
              <w:t> </w:t>
            </w:r>
            <w:r w:rsidRPr="00DC2BA7">
              <w:rPr>
                <w:rFonts w:ascii="Times New Roman" w:hAnsi="Times New Roman"/>
                <w:bCs/>
                <w:color w:val="000000"/>
                <w:sz w:val="22"/>
                <w:szCs w:val="22"/>
              </w:rPr>
              <w:t>300-1</w:t>
            </w:r>
            <w:r w:rsidR="00ED6AC1">
              <w:rPr>
                <w:rFonts w:ascii="Times New Roman" w:hAnsi="Times New Roman"/>
                <w:bCs/>
                <w:color w:val="000000"/>
                <w:sz w:val="22"/>
                <w:szCs w:val="22"/>
              </w:rPr>
              <w:t> </w:t>
            </w:r>
            <w:r w:rsidRPr="00DC2BA7">
              <w:rPr>
                <w:rFonts w:ascii="Times New Roman" w:hAnsi="Times New Roman"/>
                <w:bCs/>
                <w:color w:val="000000"/>
                <w:sz w:val="22"/>
                <w:szCs w:val="22"/>
              </w:rPr>
              <w:t>500</w:t>
            </w:r>
          </w:p>
        </w:tc>
        <w:tc>
          <w:tcPr>
            <w:tcW w:w="809" w:type="dxa"/>
            <w:tcBorders>
              <w:left w:val="single" w:sz="4" w:space="0" w:color="auto"/>
              <w:bottom w:val="single" w:sz="4" w:space="0" w:color="auto"/>
            </w:tcBorders>
          </w:tcPr>
          <w:p w14:paraId="147FBB1B" w14:textId="77777777" w:rsidR="00ED655A" w:rsidRPr="00DC2BA7" w:rsidRDefault="00B60735" w:rsidP="00B057AB">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Borders>
              <w:bottom w:val="single" w:sz="4" w:space="0" w:color="auto"/>
            </w:tcBorders>
          </w:tcPr>
          <w:p w14:paraId="0339AB5E" w14:textId="77777777" w:rsidR="00ED655A" w:rsidRPr="00DC2BA7" w:rsidRDefault="00B60735" w:rsidP="00B057AB">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Borders>
              <w:bottom w:val="single" w:sz="4" w:space="0" w:color="auto"/>
            </w:tcBorders>
          </w:tcPr>
          <w:p w14:paraId="566FDD3C" w14:textId="77777777" w:rsidR="00ED655A" w:rsidRPr="00DC2BA7" w:rsidRDefault="00B60735" w:rsidP="00B057AB">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1C872776" w14:textId="77777777" w:rsidR="00ED655A" w:rsidRPr="00DC2BA7" w:rsidRDefault="00B60735" w:rsidP="00B057AB">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left w:val="single" w:sz="4" w:space="0" w:color="auto"/>
              <w:bottom w:val="single" w:sz="4" w:space="0" w:color="auto"/>
            </w:tcBorders>
            <w:shd w:val="clear" w:color="auto" w:fill="auto"/>
          </w:tcPr>
          <w:p w14:paraId="08018A20" w14:textId="77777777" w:rsidR="00ED655A" w:rsidRPr="00DC2BA7" w:rsidRDefault="00ED655A" w:rsidP="00B057AB">
            <w:pPr>
              <w:pStyle w:val="Table"/>
              <w:keepLines w:val="0"/>
              <w:spacing w:before="0" w:after="0"/>
              <w:jc w:val="center"/>
              <w:rPr>
                <w:rFonts w:ascii="Times New Roman" w:hAnsi="Times New Roman"/>
                <w:color w:val="000000"/>
                <w:sz w:val="22"/>
                <w:szCs w:val="22"/>
              </w:rPr>
            </w:pPr>
          </w:p>
        </w:tc>
        <w:tc>
          <w:tcPr>
            <w:tcW w:w="809" w:type="dxa"/>
            <w:tcBorders>
              <w:bottom w:val="single" w:sz="4" w:space="0" w:color="auto"/>
            </w:tcBorders>
            <w:shd w:val="clear" w:color="auto" w:fill="auto"/>
          </w:tcPr>
          <w:p w14:paraId="3E1CA034" w14:textId="77777777" w:rsidR="00ED655A" w:rsidRPr="00DC2BA7" w:rsidRDefault="00ED655A" w:rsidP="00B057AB">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6B3AB5AB" w14:textId="77777777" w:rsidR="00ED655A" w:rsidRPr="00DC2BA7" w:rsidRDefault="00ED655A" w:rsidP="00B057AB">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4658459A" w14:textId="77777777" w:rsidR="00ED655A" w:rsidRPr="00DC2BA7" w:rsidRDefault="00ED655A" w:rsidP="00B057AB">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4372EEC0" w14:textId="77777777" w:rsidR="00ED655A" w:rsidRPr="00DC2BA7" w:rsidRDefault="00ED655A" w:rsidP="00B057AB">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2B3E125E" w14:textId="77777777" w:rsidR="00ED655A" w:rsidRPr="00DC2BA7" w:rsidRDefault="00ED655A" w:rsidP="00B057AB">
            <w:pPr>
              <w:pStyle w:val="Table"/>
              <w:keepLines w:val="0"/>
              <w:spacing w:before="0" w:after="0"/>
              <w:rPr>
                <w:rFonts w:ascii="Times New Roman" w:hAnsi="Times New Roman"/>
                <w:color w:val="000000"/>
                <w:sz w:val="22"/>
                <w:szCs w:val="22"/>
              </w:rPr>
            </w:pPr>
          </w:p>
        </w:tc>
      </w:tr>
    </w:tbl>
    <w:p w14:paraId="28593223" w14:textId="77777777" w:rsidR="00DC4361" w:rsidRPr="00DC2BA7" w:rsidRDefault="00B60735" w:rsidP="00B057AB">
      <w:pPr>
        <w:tabs>
          <w:tab w:val="clear" w:pos="567"/>
        </w:tabs>
        <w:spacing w:line="240" w:lineRule="auto"/>
        <w:ind w:left="90"/>
        <w:rPr>
          <w:color w:val="000000"/>
          <w:lang w:val="sv-SE"/>
        </w:rPr>
      </w:pPr>
      <w:r w:rsidRPr="00DC2BA7">
        <w:rPr>
          <w:color w:val="000000"/>
          <w:lang w:val="sv-SE"/>
        </w:rPr>
        <w:t xml:space="preserve">*Kroppsvikt under 30 kg studerades inte i de pivotala studierna på </w:t>
      </w:r>
      <w:r w:rsidRPr="00DC2BA7">
        <w:rPr>
          <w:lang w:val="sv-SE"/>
        </w:rPr>
        <w:t>kronisk rinosinuit med näspolyper</w:t>
      </w:r>
      <w:r w:rsidRPr="00DC2BA7">
        <w:rPr>
          <w:color w:val="000000"/>
          <w:lang w:val="sv-SE"/>
        </w:rPr>
        <w:t>.</w:t>
      </w:r>
    </w:p>
    <w:p w14:paraId="00E526D6" w14:textId="77777777" w:rsidR="00ED655A" w:rsidRPr="00DC2BA7" w:rsidRDefault="00ED655A" w:rsidP="00B057AB">
      <w:pPr>
        <w:pStyle w:val="Text"/>
        <w:spacing w:before="0"/>
        <w:jc w:val="left"/>
        <w:rPr>
          <w:i/>
          <w:color w:val="000000"/>
          <w:sz w:val="22"/>
          <w:lang w:val="sv-SE"/>
        </w:rPr>
      </w:pPr>
    </w:p>
    <w:p w14:paraId="720F831B" w14:textId="77777777" w:rsidR="00CF0094" w:rsidRPr="00DC2BA7" w:rsidRDefault="00B60735" w:rsidP="00B057AB">
      <w:pPr>
        <w:keepNext/>
        <w:widowControl w:val="0"/>
        <w:spacing w:line="240" w:lineRule="auto"/>
        <w:rPr>
          <w:i/>
          <w:u w:val="single"/>
          <w:lang w:val="sv-SE"/>
        </w:rPr>
      </w:pPr>
      <w:r w:rsidRPr="00DC2BA7">
        <w:rPr>
          <w:i/>
          <w:u w:val="single"/>
          <w:lang w:val="sv-SE"/>
        </w:rPr>
        <w:t>Behandlingslängd, monitorering och dosjustering</w:t>
      </w:r>
    </w:p>
    <w:p w14:paraId="582598D2" w14:textId="77777777" w:rsidR="00471509" w:rsidRPr="00DC2BA7" w:rsidRDefault="00471509" w:rsidP="00B057AB">
      <w:pPr>
        <w:pStyle w:val="Char2"/>
        <w:keepNext/>
        <w:widowControl w:val="0"/>
        <w:spacing w:before="0"/>
        <w:jc w:val="left"/>
        <w:rPr>
          <w:sz w:val="22"/>
          <w:szCs w:val="22"/>
          <w:lang w:val="sv-SE"/>
        </w:rPr>
      </w:pPr>
    </w:p>
    <w:p w14:paraId="356498F7" w14:textId="77777777" w:rsidR="002C43ED" w:rsidRPr="00DC2BA7" w:rsidRDefault="00B60735" w:rsidP="00B057AB">
      <w:pPr>
        <w:pStyle w:val="Char2"/>
        <w:keepNext/>
        <w:widowControl w:val="0"/>
        <w:spacing w:before="0"/>
        <w:jc w:val="left"/>
        <w:rPr>
          <w:i/>
          <w:sz w:val="22"/>
          <w:szCs w:val="22"/>
          <w:lang w:val="sv-SE"/>
        </w:rPr>
      </w:pPr>
      <w:r w:rsidRPr="00DC2BA7">
        <w:rPr>
          <w:i/>
          <w:sz w:val="22"/>
          <w:szCs w:val="22"/>
          <w:lang w:val="sv-SE"/>
        </w:rPr>
        <w:t>Allergisk astma</w:t>
      </w:r>
    </w:p>
    <w:p w14:paraId="6F4D0C0D" w14:textId="4E3FACA7" w:rsidR="00CF0094" w:rsidRPr="00DC2BA7" w:rsidRDefault="00B60735" w:rsidP="00B057AB">
      <w:pPr>
        <w:pStyle w:val="Char2"/>
        <w:widowControl w:val="0"/>
        <w:spacing w:before="0"/>
        <w:jc w:val="left"/>
        <w:rPr>
          <w:color w:val="000000"/>
          <w:sz w:val="22"/>
          <w:szCs w:val="22"/>
          <w:lang w:val="sv-SE"/>
        </w:rPr>
      </w:pPr>
      <w:r w:rsidRPr="00DC2BA7">
        <w:rPr>
          <w:sz w:val="22"/>
          <w:szCs w:val="22"/>
          <w:lang w:val="sv-SE"/>
        </w:rPr>
        <w:t>Xolair är avsett för långtidsbehandling. Kliniska prövningar har visat att det tar minst 12</w:t>
      </w:r>
      <w:r w:rsidRPr="00DC2BA7">
        <w:rPr>
          <w:sz w:val="22"/>
          <w:szCs w:val="22"/>
          <w:lang w:val="sv-SE"/>
        </w:rPr>
        <w:noBreakHyphen/>
        <w:t>16 veckor innan behandling</w:t>
      </w:r>
      <w:r w:rsidR="00ED6AC1">
        <w:rPr>
          <w:sz w:val="22"/>
          <w:szCs w:val="22"/>
          <w:lang w:val="sv-SE"/>
        </w:rPr>
        <w:t>en</w:t>
      </w:r>
      <w:r w:rsidRPr="00DC2BA7">
        <w:rPr>
          <w:sz w:val="22"/>
          <w:szCs w:val="22"/>
          <w:lang w:val="sv-SE"/>
        </w:rPr>
        <w:t xml:space="preserve"> uppvisar effekt. Efter 16 veckors behandling med Xolair skall patienterna bedömas av sin läkare avseende behandlingseffekt innan ytterligare injektioner ges. Ett beslut att fortsätta med </w:t>
      </w:r>
      <w:r w:rsidR="006A6412">
        <w:rPr>
          <w:sz w:val="22"/>
          <w:szCs w:val="22"/>
          <w:lang w:val="sv-SE"/>
        </w:rPr>
        <w:t>behandling</w:t>
      </w:r>
      <w:r w:rsidRPr="00DC2BA7">
        <w:rPr>
          <w:sz w:val="22"/>
          <w:szCs w:val="22"/>
          <w:lang w:val="sv-SE"/>
        </w:rPr>
        <w:t xml:space="preserve"> skall baseras på om en markant förbättring av den totala astmakontrollen kan ses. Detta gäller både efter 16 veckors behandling samt vid efterföljande besök (se avsnitt</w:t>
      </w:r>
      <w:r w:rsidR="006E2067" w:rsidRPr="00DC2BA7">
        <w:rPr>
          <w:sz w:val="22"/>
          <w:szCs w:val="22"/>
          <w:lang w:val="sv-SE"/>
        </w:rPr>
        <w:t> </w:t>
      </w:r>
      <w:r w:rsidRPr="00DC2BA7">
        <w:rPr>
          <w:sz w:val="22"/>
          <w:szCs w:val="22"/>
          <w:lang w:val="sv-SE"/>
        </w:rPr>
        <w:t>5.1, Prövarens totalbedömning av behandlingseffekten).</w:t>
      </w:r>
    </w:p>
    <w:p w14:paraId="79D44422" w14:textId="77777777" w:rsidR="00CF0094" w:rsidRPr="00DC2BA7" w:rsidRDefault="00CF0094" w:rsidP="00B057AB">
      <w:pPr>
        <w:pStyle w:val="Char2"/>
        <w:widowControl w:val="0"/>
        <w:spacing w:before="0"/>
        <w:jc w:val="left"/>
        <w:rPr>
          <w:sz w:val="22"/>
          <w:szCs w:val="22"/>
          <w:lang w:val="sv-SE"/>
        </w:rPr>
      </w:pPr>
    </w:p>
    <w:p w14:paraId="5F46BE77" w14:textId="77777777" w:rsidR="00DA3DB5" w:rsidRPr="00DC2BA7" w:rsidRDefault="00B60735" w:rsidP="00B057AB">
      <w:pPr>
        <w:pStyle w:val="Char2"/>
        <w:keepNext/>
        <w:spacing w:before="0"/>
        <w:jc w:val="left"/>
        <w:rPr>
          <w:i/>
          <w:sz w:val="22"/>
          <w:szCs w:val="22"/>
          <w:lang w:val="sv-SE"/>
        </w:rPr>
      </w:pPr>
      <w:r w:rsidRPr="00DC2BA7">
        <w:rPr>
          <w:i/>
          <w:sz w:val="22"/>
          <w:szCs w:val="22"/>
          <w:lang w:val="sv-SE"/>
        </w:rPr>
        <w:t>Kronisk rinosinuit med näspolyper</w:t>
      </w:r>
    </w:p>
    <w:p w14:paraId="3805CDA6" w14:textId="77777777" w:rsidR="00DA3DB5" w:rsidRPr="00DC2BA7" w:rsidRDefault="00B60735" w:rsidP="00B057AB">
      <w:pPr>
        <w:pStyle w:val="Char2"/>
        <w:spacing w:before="0"/>
        <w:jc w:val="left"/>
        <w:rPr>
          <w:sz w:val="22"/>
          <w:szCs w:val="22"/>
          <w:lang w:val="sv-SE"/>
        </w:rPr>
      </w:pPr>
      <w:r w:rsidRPr="00DC2BA7">
        <w:rPr>
          <w:sz w:val="22"/>
          <w:szCs w:val="22"/>
          <w:lang w:val="sv-SE"/>
        </w:rPr>
        <w:t xml:space="preserve">I kliniska studier på kronisk rinosinuit med näspolyper observerades förändringar efter 4 veckor i </w:t>
      </w:r>
      <w:r w:rsidR="00137B76" w:rsidRPr="00DC2BA7">
        <w:rPr>
          <w:sz w:val="22"/>
          <w:szCs w:val="22"/>
          <w:lang w:val="sv-SE"/>
        </w:rPr>
        <w:t>”</w:t>
      </w:r>
      <w:r w:rsidRPr="00DC2BA7">
        <w:rPr>
          <w:sz w:val="22"/>
          <w:szCs w:val="22"/>
          <w:lang w:val="sv-SE"/>
        </w:rPr>
        <w:t>nasal polyp score</w:t>
      </w:r>
      <w:r w:rsidR="00137B76" w:rsidRPr="00DC2BA7">
        <w:rPr>
          <w:sz w:val="22"/>
          <w:szCs w:val="22"/>
          <w:lang w:val="sv-SE"/>
        </w:rPr>
        <w:t>”</w:t>
      </w:r>
      <w:r w:rsidRPr="00DC2BA7">
        <w:rPr>
          <w:sz w:val="22"/>
          <w:szCs w:val="22"/>
          <w:lang w:val="sv-SE"/>
        </w:rPr>
        <w:t xml:space="preserve"> (NPS) samt </w:t>
      </w:r>
      <w:r w:rsidR="00137B76" w:rsidRPr="00DC2BA7">
        <w:rPr>
          <w:sz w:val="22"/>
          <w:szCs w:val="22"/>
          <w:lang w:val="sv-SE"/>
        </w:rPr>
        <w:t>”</w:t>
      </w:r>
      <w:r w:rsidRPr="00DC2BA7">
        <w:rPr>
          <w:sz w:val="22"/>
          <w:szCs w:val="22"/>
          <w:lang w:val="sv-SE"/>
        </w:rPr>
        <w:t>nasal congestion score</w:t>
      </w:r>
      <w:r w:rsidR="00137B76" w:rsidRPr="00DC2BA7">
        <w:rPr>
          <w:sz w:val="22"/>
          <w:szCs w:val="22"/>
          <w:lang w:val="sv-SE"/>
        </w:rPr>
        <w:t>”</w:t>
      </w:r>
      <w:r w:rsidRPr="00DC2BA7">
        <w:rPr>
          <w:sz w:val="22"/>
          <w:szCs w:val="22"/>
          <w:lang w:val="sv-SE"/>
        </w:rPr>
        <w:t xml:space="preserve"> (NCS). Behovet av kontinuerlig behandling ska utvärderas regelbundet baserat på allvarlighetsgraden av patientens sjukdom samt nivå av symtomkontroll.</w:t>
      </w:r>
    </w:p>
    <w:p w14:paraId="51AF1ACB" w14:textId="77777777" w:rsidR="00DA3DB5" w:rsidRPr="00DC2BA7" w:rsidRDefault="00DA3DB5" w:rsidP="00B057AB">
      <w:pPr>
        <w:pStyle w:val="Char2"/>
        <w:spacing w:before="0"/>
        <w:jc w:val="left"/>
        <w:rPr>
          <w:sz w:val="22"/>
          <w:szCs w:val="22"/>
          <w:lang w:val="sv-SE"/>
        </w:rPr>
      </w:pPr>
    </w:p>
    <w:p w14:paraId="45A3AE25" w14:textId="77777777" w:rsidR="00092F45" w:rsidRPr="00DC2BA7" w:rsidRDefault="00B60735" w:rsidP="00B057AB">
      <w:pPr>
        <w:pStyle w:val="Char2"/>
        <w:keepNext/>
        <w:spacing w:before="0"/>
        <w:jc w:val="left"/>
        <w:rPr>
          <w:sz w:val="22"/>
          <w:szCs w:val="22"/>
          <w:lang w:val="sv-SE"/>
        </w:rPr>
      </w:pPr>
      <w:r w:rsidRPr="00DC2BA7">
        <w:rPr>
          <w:i/>
          <w:sz w:val="22"/>
          <w:szCs w:val="22"/>
          <w:lang w:val="sv-SE"/>
        </w:rPr>
        <w:t>Allergisk astma och kronisk</w:t>
      </w:r>
      <w:r w:rsidRPr="00DC2BA7">
        <w:rPr>
          <w:sz w:val="22"/>
          <w:szCs w:val="22"/>
          <w:lang w:val="sv-SE"/>
        </w:rPr>
        <w:t xml:space="preserve"> </w:t>
      </w:r>
      <w:r w:rsidRPr="00DC2BA7">
        <w:rPr>
          <w:i/>
          <w:sz w:val="22"/>
          <w:szCs w:val="22"/>
          <w:lang w:val="sv-SE"/>
        </w:rPr>
        <w:t>rinosinuit med näspolyper</w:t>
      </w:r>
    </w:p>
    <w:p w14:paraId="335C9776" w14:textId="5117189B" w:rsidR="00CF0094" w:rsidRPr="00DC2BA7" w:rsidRDefault="00B60735" w:rsidP="00B057AB">
      <w:pPr>
        <w:pStyle w:val="Char2"/>
        <w:widowControl w:val="0"/>
        <w:spacing w:before="0"/>
        <w:jc w:val="left"/>
        <w:rPr>
          <w:sz w:val="22"/>
          <w:szCs w:val="22"/>
          <w:lang w:val="sv-SE"/>
        </w:rPr>
      </w:pPr>
      <w:r w:rsidRPr="00DC2BA7">
        <w:rPr>
          <w:sz w:val="22"/>
          <w:szCs w:val="22"/>
          <w:lang w:val="sv-SE"/>
        </w:rPr>
        <w:t xml:space="preserve">Utsättning av </w:t>
      </w:r>
      <w:r w:rsidR="00770F75">
        <w:rPr>
          <w:sz w:val="22"/>
          <w:szCs w:val="22"/>
          <w:lang w:val="sv-SE"/>
        </w:rPr>
        <w:t>behandling</w:t>
      </w:r>
      <w:r w:rsidRPr="00DC2BA7">
        <w:rPr>
          <w:sz w:val="22"/>
          <w:szCs w:val="22"/>
          <w:lang w:val="sv-SE"/>
        </w:rPr>
        <w:t xml:space="preserve"> leder i allmänhet till återgång till förhöjda nivåer av fritt IgE och tillhörande symtom. De totala IgE-nivåerna är förhöjda under behandlingen och är fortsatt förhöjda i upp till ett år efter avslutad behandling. Därför kan inte förnyade analyser av IgE-värdena under behandling </w:t>
      </w:r>
      <w:r w:rsidRPr="00DC2BA7">
        <w:rPr>
          <w:sz w:val="22"/>
          <w:szCs w:val="22"/>
          <w:lang w:val="sv-SE"/>
        </w:rPr>
        <w:lastRenderedPageBreak/>
        <w:t>användas som vägledning för dosbestämning. Dosbestämning efter behandlingsavbrott under kortare tid än ett år skall baseras på de IgE-nivåer i serum som uppmättes vid den initiala dosbestämningen. Förnyad analys av totalnivåerna av serum-IgE kan utföras för dosbestämning i de fall behandlingen varit avbruten i ett år eller längre.</w:t>
      </w:r>
    </w:p>
    <w:p w14:paraId="022B516E" w14:textId="77777777" w:rsidR="00CF0094" w:rsidRPr="00DC2BA7" w:rsidRDefault="00CF0094" w:rsidP="00B057AB">
      <w:pPr>
        <w:pStyle w:val="Char2"/>
        <w:widowControl w:val="0"/>
        <w:spacing w:before="0"/>
        <w:jc w:val="left"/>
        <w:rPr>
          <w:sz w:val="22"/>
          <w:szCs w:val="22"/>
          <w:lang w:val="sv-SE"/>
        </w:rPr>
      </w:pPr>
    </w:p>
    <w:p w14:paraId="52DF87FB" w14:textId="77777777" w:rsidR="00CF0094" w:rsidRPr="00DC2BA7" w:rsidRDefault="00B60735" w:rsidP="00B057AB">
      <w:pPr>
        <w:pStyle w:val="Char2"/>
        <w:widowControl w:val="0"/>
        <w:spacing w:before="0"/>
        <w:jc w:val="left"/>
        <w:rPr>
          <w:sz w:val="22"/>
          <w:szCs w:val="22"/>
          <w:lang w:val="sv-SE"/>
        </w:rPr>
      </w:pPr>
      <w:r w:rsidRPr="00DC2BA7">
        <w:rPr>
          <w:sz w:val="22"/>
          <w:szCs w:val="22"/>
          <w:lang w:val="sv-SE"/>
        </w:rPr>
        <w:t xml:space="preserve">Dosen skall justeras vid betydande förändringar av kroppsvikten (se </w:t>
      </w:r>
      <w:r w:rsidR="006E2067" w:rsidRPr="00DC2BA7">
        <w:rPr>
          <w:sz w:val="22"/>
          <w:szCs w:val="22"/>
          <w:lang w:val="sv-SE"/>
        </w:rPr>
        <w:t>t</w:t>
      </w:r>
      <w:r w:rsidRPr="00DC2BA7">
        <w:rPr>
          <w:sz w:val="22"/>
          <w:szCs w:val="22"/>
          <w:lang w:val="sv-SE"/>
        </w:rPr>
        <w:t>abell 2 och 3).</w:t>
      </w:r>
    </w:p>
    <w:p w14:paraId="647089AA" w14:textId="77777777" w:rsidR="00643C65" w:rsidRPr="00DC2BA7" w:rsidRDefault="00643C65" w:rsidP="00B057AB">
      <w:pPr>
        <w:pStyle w:val="Char2"/>
        <w:widowControl w:val="0"/>
        <w:spacing w:before="0"/>
        <w:jc w:val="left"/>
        <w:rPr>
          <w:sz w:val="22"/>
          <w:szCs w:val="22"/>
          <w:lang w:val="sv-SE"/>
        </w:rPr>
      </w:pPr>
    </w:p>
    <w:p w14:paraId="4C5E3BAA" w14:textId="77777777" w:rsidR="00643C65" w:rsidRPr="00DC2BA7" w:rsidRDefault="00B60735" w:rsidP="00B057AB">
      <w:pPr>
        <w:keepNext/>
        <w:widowControl w:val="0"/>
        <w:tabs>
          <w:tab w:val="clear" w:pos="567"/>
        </w:tabs>
        <w:spacing w:line="240" w:lineRule="auto"/>
        <w:ind w:left="567" w:hanging="567"/>
        <w:rPr>
          <w:i/>
          <w:u w:val="single"/>
          <w:lang w:val="sv-SE"/>
        </w:rPr>
      </w:pPr>
      <w:r w:rsidRPr="00DC2BA7">
        <w:rPr>
          <w:i/>
          <w:u w:val="single"/>
          <w:lang w:val="sv-SE"/>
        </w:rPr>
        <w:t>Kronisk spontan urtikaria</w:t>
      </w:r>
    </w:p>
    <w:p w14:paraId="5623BABA" w14:textId="77777777" w:rsidR="00643C65" w:rsidRPr="00DC2BA7" w:rsidRDefault="00B60735" w:rsidP="00B057AB">
      <w:pPr>
        <w:pStyle w:val="Char2"/>
        <w:widowControl w:val="0"/>
        <w:spacing w:before="0"/>
        <w:jc w:val="left"/>
        <w:rPr>
          <w:sz w:val="22"/>
          <w:szCs w:val="22"/>
          <w:lang w:val="sv-SE"/>
        </w:rPr>
      </w:pPr>
      <w:r w:rsidRPr="00DC2BA7">
        <w:rPr>
          <w:sz w:val="22"/>
          <w:szCs w:val="22"/>
          <w:lang w:val="sv-SE"/>
        </w:rPr>
        <w:t>Rekommenderad dos är 300 mg som subkutan injektion var fjärde vecka.</w:t>
      </w:r>
      <w:r w:rsidR="00770F75">
        <w:rPr>
          <w:sz w:val="22"/>
          <w:szCs w:val="22"/>
          <w:lang w:val="sv-SE"/>
        </w:rPr>
        <w:t xml:space="preserve"> Varje 300 mg dos ges som en subkutan injektion på 300 mg eller som två subkutana injektioner på 150 mg.</w:t>
      </w:r>
    </w:p>
    <w:p w14:paraId="33BF66D6" w14:textId="77777777" w:rsidR="00643C65" w:rsidRPr="00DC2BA7" w:rsidRDefault="00643C65" w:rsidP="00B057AB">
      <w:pPr>
        <w:pStyle w:val="Char2"/>
        <w:widowControl w:val="0"/>
        <w:spacing w:before="0"/>
        <w:jc w:val="left"/>
        <w:rPr>
          <w:sz w:val="22"/>
          <w:szCs w:val="22"/>
          <w:lang w:val="sv-SE"/>
        </w:rPr>
      </w:pPr>
    </w:p>
    <w:p w14:paraId="50D8DD7B" w14:textId="77777777" w:rsidR="00643C65" w:rsidRPr="00DC2BA7" w:rsidRDefault="00B60735" w:rsidP="00B057AB">
      <w:pPr>
        <w:pStyle w:val="Char2"/>
        <w:widowControl w:val="0"/>
        <w:spacing w:before="0"/>
        <w:jc w:val="left"/>
        <w:rPr>
          <w:sz w:val="22"/>
          <w:szCs w:val="22"/>
          <w:lang w:val="sv-SE"/>
        </w:rPr>
      </w:pPr>
      <w:r w:rsidRPr="00DC2BA7">
        <w:rPr>
          <w:sz w:val="22"/>
          <w:szCs w:val="22"/>
          <w:lang w:val="sv-SE"/>
        </w:rPr>
        <w:t>Förskrivare rekommenderas att regelbundet ompröva behovet av fortsatt behandling.</w:t>
      </w:r>
    </w:p>
    <w:p w14:paraId="2AB5AB4D" w14:textId="77777777" w:rsidR="00643C65" w:rsidRPr="00DC2BA7" w:rsidRDefault="00643C65" w:rsidP="00B057AB">
      <w:pPr>
        <w:pStyle w:val="Char2"/>
        <w:widowControl w:val="0"/>
        <w:spacing w:before="0"/>
        <w:jc w:val="left"/>
        <w:rPr>
          <w:sz w:val="22"/>
          <w:szCs w:val="22"/>
          <w:lang w:val="sv-SE"/>
        </w:rPr>
      </w:pPr>
    </w:p>
    <w:p w14:paraId="167966DE" w14:textId="77777777" w:rsidR="00643C65" w:rsidRPr="00DC2BA7" w:rsidRDefault="00B60735" w:rsidP="00B057AB">
      <w:pPr>
        <w:pStyle w:val="Char2"/>
        <w:widowControl w:val="0"/>
        <w:spacing w:before="0"/>
        <w:jc w:val="left"/>
        <w:rPr>
          <w:sz w:val="22"/>
          <w:szCs w:val="22"/>
          <w:lang w:val="sv-SE"/>
        </w:rPr>
      </w:pPr>
      <w:r w:rsidRPr="00DC2BA7">
        <w:rPr>
          <w:sz w:val="22"/>
          <w:szCs w:val="22"/>
          <w:lang w:val="sv-SE"/>
        </w:rPr>
        <w:t>Erfarenhet från kliniska studier avseende långtidsbehandling för denna indikation finns beskrivet i avsnitt 5.1.</w:t>
      </w:r>
    </w:p>
    <w:p w14:paraId="4A6C0779" w14:textId="77777777" w:rsidR="00CF0094" w:rsidRPr="00DC2BA7" w:rsidRDefault="00CF0094" w:rsidP="00B057AB">
      <w:pPr>
        <w:pStyle w:val="Char2"/>
        <w:widowControl w:val="0"/>
        <w:spacing w:before="0"/>
        <w:jc w:val="left"/>
        <w:rPr>
          <w:sz w:val="22"/>
          <w:szCs w:val="22"/>
          <w:lang w:val="sv-SE"/>
        </w:rPr>
      </w:pPr>
    </w:p>
    <w:p w14:paraId="2D6788F8" w14:textId="77777777" w:rsidR="00CF0094" w:rsidRPr="00DC2BA7" w:rsidRDefault="00B60735" w:rsidP="00B057AB">
      <w:pPr>
        <w:pStyle w:val="Char2"/>
        <w:keepNext/>
        <w:spacing w:before="0"/>
        <w:jc w:val="left"/>
        <w:rPr>
          <w:i/>
          <w:sz w:val="22"/>
          <w:szCs w:val="22"/>
          <w:u w:val="single"/>
          <w:lang w:val="sv-SE"/>
        </w:rPr>
      </w:pPr>
      <w:r w:rsidRPr="00DC2BA7">
        <w:rPr>
          <w:i/>
          <w:sz w:val="22"/>
          <w:szCs w:val="22"/>
          <w:u w:val="single"/>
          <w:lang w:val="sv-SE"/>
        </w:rPr>
        <w:t>Speciella patientpopulationer</w:t>
      </w:r>
    </w:p>
    <w:p w14:paraId="77FE6E07" w14:textId="77777777" w:rsidR="00CF0094" w:rsidRPr="00DC2BA7" w:rsidRDefault="00B60735" w:rsidP="00B057AB">
      <w:pPr>
        <w:keepNext/>
        <w:widowControl w:val="0"/>
        <w:spacing w:line="240" w:lineRule="auto"/>
        <w:rPr>
          <w:i/>
          <w:lang w:val="sv-SE"/>
        </w:rPr>
      </w:pPr>
      <w:r w:rsidRPr="00DC2BA7">
        <w:rPr>
          <w:i/>
          <w:lang w:val="sv-SE"/>
        </w:rPr>
        <w:t>Äldre (över 65 år)</w:t>
      </w:r>
    </w:p>
    <w:p w14:paraId="76CFFDDF" w14:textId="7E17DFDA" w:rsidR="00CF0094" w:rsidRPr="00DC2BA7" w:rsidRDefault="00B60735" w:rsidP="00B057AB">
      <w:pPr>
        <w:pStyle w:val="Char2"/>
        <w:widowControl w:val="0"/>
        <w:spacing w:before="0"/>
        <w:jc w:val="left"/>
        <w:rPr>
          <w:sz w:val="22"/>
          <w:szCs w:val="22"/>
          <w:lang w:val="sv-SE"/>
        </w:rPr>
      </w:pPr>
      <w:r w:rsidRPr="00DC2BA7">
        <w:rPr>
          <w:sz w:val="22"/>
          <w:szCs w:val="22"/>
          <w:lang w:val="sv-SE"/>
        </w:rPr>
        <w:t xml:space="preserve">Tillgängliga data avseende behandling av personer över 65 års ålder med </w:t>
      </w:r>
      <w:r w:rsidR="00770F75">
        <w:rPr>
          <w:sz w:val="22"/>
          <w:szCs w:val="22"/>
          <w:lang w:val="sv-SE"/>
        </w:rPr>
        <w:t>omalizumab</w:t>
      </w:r>
      <w:r w:rsidRPr="00DC2BA7">
        <w:rPr>
          <w:sz w:val="22"/>
          <w:szCs w:val="22"/>
          <w:lang w:val="sv-SE"/>
        </w:rPr>
        <w:t xml:space="preserve"> är begränsade, men det finns inget som talar för att äldre patienter behöver annan dos än yngre vuxna patienter.</w:t>
      </w:r>
    </w:p>
    <w:p w14:paraId="244B539E" w14:textId="77777777" w:rsidR="00CF0094" w:rsidRPr="00DC2BA7" w:rsidRDefault="00CF0094" w:rsidP="00B057AB">
      <w:pPr>
        <w:pStyle w:val="Text"/>
        <w:widowControl w:val="0"/>
        <w:spacing w:before="0"/>
        <w:jc w:val="left"/>
        <w:rPr>
          <w:sz w:val="22"/>
          <w:u w:val="single"/>
          <w:lang w:val="sv-SE"/>
        </w:rPr>
      </w:pPr>
    </w:p>
    <w:p w14:paraId="78D394C2" w14:textId="77777777" w:rsidR="00CF0094" w:rsidRPr="00DC2BA7" w:rsidRDefault="00B60735" w:rsidP="00B057AB">
      <w:pPr>
        <w:pStyle w:val="Char2"/>
        <w:keepNext/>
        <w:spacing w:before="0"/>
        <w:jc w:val="left"/>
        <w:rPr>
          <w:i/>
          <w:sz w:val="22"/>
          <w:szCs w:val="22"/>
          <w:lang w:val="sv-SE"/>
        </w:rPr>
      </w:pPr>
      <w:r w:rsidRPr="00DC2BA7">
        <w:rPr>
          <w:i/>
          <w:sz w:val="22"/>
          <w:szCs w:val="22"/>
          <w:lang w:val="sv-SE"/>
        </w:rPr>
        <w:t>Nedsatt njur- eller leverfunktion</w:t>
      </w:r>
    </w:p>
    <w:p w14:paraId="67FED7CD" w14:textId="74F39D76" w:rsidR="00CF0094" w:rsidRPr="00DC2BA7" w:rsidRDefault="00B60735" w:rsidP="00B057AB">
      <w:pPr>
        <w:pStyle w:val="Char2"/>
        <w:spacing w:before="0"/>
        <w:jc w:val="left"/>
        <w:rPr>
          <w:sz w:val="22"/>
          <w:szCs w:val="22"/>
          <w:lang w:val="sv-SE"/>
        </w:rPr>
      </w:pPr>
      <w:r w:rsidRPr="00DC2BA7">
        <w:rPr>
          <w:sz w:val="22"/>
          <w:szCs w:val="22"/>
          <w:lang w:val="sv-SE"/>
        </w:rPr>
        <w:t xml:space="preserve">Inga studier har genomförts för att studera farmakokinetiken av </w:t>
      </w:r>
      <w:r w:rsidR="00643C65" w:rsidRPr="00DC2BA7">
        <w:rPr>
          <w:sz w:val="22"/>
          <w:szCs w:val="22"/>
          <w:lang w:val="sv-SE"/>
        </w:rPr>
        <w:t xml:space="preserve">omalizumab </w:t>
      </w:r>
      <w:r w:rsidRPr="00DC2BA7">
        <w:rPr>
          <w:sz w:val="22"/>
          <w:szCs w:val="22"/>
          <w:lang w:val="sv-SE"/>
        </w:rPr>
        <w:t xml:space="preserve">hos patienter med nedsatt njur- eller leverfunktion. Eftersom clearance av omalizumab vid kliniska doser domineras av det retikuloendoteliala systemet (RES) torde det inte påverkas av nedsatt njur- eller leversjukdom. Trots att ingen dosjustering rekommenderas för dessa patienter skall </w:t>
      </w:r>
      <w:r w:rsidR="00770F75">
        <w:rPr>
          <w:sz w:val="22"/>
          <w:szCs w:val="22"/>
          <w:lang w:val="sv-SE"/>
        </w:rPr>
        <w:t>omalizumab</w:t>
      </w:r>
      <w:r w:rsidRPr="00DC2BA7">
        <w:rPr>
          <w:sz w:val="22"/>
          <w:szCs w:val="22"/>
          <w:lang w:val="sv-SE"/>
        </w:rPr>
        <w:t xml:space="preserve"> administreras med försiktighet (se avsnitt</w:t>
      </w:r>
      <w:r w:rsidR="006E2067" w:rsidRPr="00DC2BA7">
        <w:rPr>
          <w:sz w:val="22"/>
          <w:szCs w:val="22"/>
          <w:lang w:val="sv-SE"/>
        </w:rPr>
        <w:t> </w:t>
      </w:r>
      <w:r w:rsidRPr="00DC2BA7">
        <w:rPr>
          <w:sz w:val="22"/>
          <w:szCs w:val="22"/>
          <w:lang w:val="sv-SE"/>
        </w:rPr>
        <w:t>4.4).</w:t>
      </w:r>
    </w:p>
    <w:p w14:paraId="36A9C118" w14:textId="77777777" w:rsidR="00CF0094" w:rsidRPr="00DC2BA7" w:rsidRDefault="00CF0094" w:rsidP="00B057AB">
      <w:pPr>
        <w:pStyle w:val="Text"/>
        <w:widowControl w:val="0"/>
        <w:spacing w:before="0"/>
        <w:jc w:val="left"/>
        <w:rPr>
          <w:sz w:val="22"/>
          <w:u w:val="single"/>
          <w:lang w:val="sv-SE"/>
        </w:rPr>
      </w:pPr>
    </w:p>
    <w:p w14:paraId="29618598" w14:textId="77777777" w:rsidR="00CF0094" w:rsidRPr="00DC2BA7" w:rsidRDefault="00B60735" w:rsidP="00B057AB">
      <w:pPr>
        <w:keepNext/>
        <w:widowControl w:val="0"/>
        <w:spacing w:line="240" w:lineRule="auto"/>
        <w:rPr>
          <w:i/>
          <w:lang w:val="sv-SE"/>
        </w:rPr>
      </w:pPr>
      <w:r w:rsidRPr="00DC2BA7">
        <w:rPr>
          <w:i/>
          <w:lang w:val="sv-SE"/>
        </w:rPr>
        <w:t>Pediatrisk population</w:t>
      </w:r>
    </w:p>
    <w:p w14:paraId="1D4EE3D3" w14:textId="52DD2D9D" w:rsidR="00643C65" w:rsidRPr="00DC2BA7" w:rsidRDefault="00B60735" w:rsidP="00B057AB">
      <w:pPr>
        <w:pStyle w:val="Char2"/>
        <w:widowControl w:val="0"/>
        <w:spacing w:before="0"/>
        <w:jc w:val="left"/>
        <w:rPr>
          <w:sz w:val="22"/>
          <w:szCs w:val="22"/>
          <w:lang w:val="sv-SE"/>
        </w:rPr>
      </w:pPr>
      <w:r w:rsidRPr="00DC2BA7">
        <w:rPr>
          <w:sz w:val="22"/>
          <w:szCs w:val="22"/>
          <w:lang w:val="sv-SE"/>
        </w:rPr>
        <w:t>Vid allergisk astma har s</w:t>
      </w:r>
      <w:r w:rsidR="00CF0094" w:rsidRPr="00DC2BA7">
        <w:rPr>
          <w:sz w:val="22"/>
          <w:szCs w:val="22"/>
          <w:lang w:val="sv-SE"/>
        </w:rPr>
        <w:t xml:space="preserve">äkerhet och effekt för </w:t>
      </w:r>
      <w:r w:rsidR="00770F75">
        <w:rPr>
          <w:sz w:val="22"/>
          <w:szCs w:val="22"/>
          <w:lang w:val="sv-SE"/>
        </w:rPr>
        <w:t>omalizumab</w:t>
      </w:r>
      <w:r w:rsidR="00CF0094" w:rsidRPr="00DC2BA7">
        <w:rPr>
          <w:sz w:val="22"/>
          <w:szCs w:val="22"/>
          <w:lang w:val="sv-SE"/>
        </w:rPr>
        <w:t xml:space="preserve"> </w:t>
      </w:r>
      <w:r w:rsidR="00816C47" w:rsidRPr="00DC2BA7">
        <w:rPr>
          <w:sz w:val="22"/>
          <w:szCs w:val="22"/>
          <w:lang w:val="sv-SE"/>
        </w:rPr>
        <w:t>hos patienter</w:t>
      </w:r>
      <w:r w:rsidR="00CF0094" w:rsidRPr="00DC2BA7">
        <w:rPr>
          <w:sz w:val="22"/>
          <w:szCs w:val="22"/>
          <w:lang w:val="sv-SE"/>
        </w:rPr>
        <w:t xml:space="preserve"> under 6 år inte fastställts. Inga data finns tillgängliga.</w:t>
      </w:r>
    </w:p>
    <w:p w14:paraId="7686D3B1" w14:textId="77777777" w:rsidR="00643C65" w:rsidRPr="00610F76" w:rsidRDefault="00643C65" w:rsidP="00B057AB">
      <w:pPr>
        <w:pStyle w:val="Char2"/>
        <w:widowControl w:val="0"/>
        <w:spacing w:before="0"/>
        <w:jc w:val="left"/>
        <w:rPr>
          <w:sz w:val="22"/>
          <w:szCs w:val="22"/>
          <w:lang w:val="sv-SE"/>
        </w:rPr>
      </w:pPr>
    </w:p>
    <w:p w14:paraId="2D74166D" w14:textId="0A2BCF88" w:rsidR="009C4B40" w:rsidRPr="00610F76" w:rsidRDefault="00B60735" w:rsidP="00B057AB">
      <w:pPr>
        <w:pStyle w:val="Char2"/>
        <w:widowControl w:val="0"/>
        <w:spacing w:before="0"/>
        <w:jc w:val="left"/>
        <w:rPr>
          <w:sz w:val="22"/>
          <w:szCs w:val="22"/>
          <w:lang w:val="sv-SE"/>
        </w:rPr>
      </w:pPr>
      <w:r w:rsidRPr="00610F76">
        <w:rPr>
          <w:sz w:val="22"/>
          <w:szCs w:val="22"/>
          <w:lang w:val="sv-SE"/>
        </w:rPr>
        <w:t xml:space="preserve">Vid kronisk rinosinuit med näspolyper har säkerhet och effekt för </w:t>
      </w:r>
      <w:r w:rsidR="00770F75" w:rsidRPr="00610F76">
        <w:rPr>
          <w:sz w:val="22"/>
          <w:szCs w:val="22"/>
          <w:lang w:val="sv-SE"/>
        </w:rPr>
        <w:t>omalizumab</w:t>
      </w:r>
      <w:r w:rsidRPr="00610F76">
        <w:rPr>
          <w:sz w:val="22"/>
          <w:szCs w:val="22"/>
          <w:lang w:val="sv-SE"/>
        </w:rPr>
        <w:t xml:space="preserve"> hos patienter under 18 år inte fastställts.</w:t>
      </w:r>
      <w:r w:rsidR="00ED6AC1" w:rsidRPr="00610F76">
        <w:rPr>
          <w:sz w:val="22"/>
          <w:szCs w:val="22"/>
          <w:lang w:val="sv-SE"/>
        </w:rPr>
        <w:t xml:space="preserve"> Inga data finns tillgängliga.</w:t>
      </w:r>
    </w:p>
    <w:p w14:paraId="598D2771" w14:textId="77777777" w:rsidR="009C4B40" w:rsidRPr="00610F76" w:rsidRDefault="009C4B40" w:rsidP="00B057AB">
      <w:pPr>
        <w:pStyle w:val="Char2"/>
        <w:widowControl w:val="0"/>
        <w:spacing w:before="0"/>
        <w:jc w:val="left"/>
        <w:rPr>
          <w:sz w:val="22"/>
          <w:szCs w:val="22"/>
          <w:lang w:val="sv-SE"/>
        </w:rPr>
      </w:pPr>
    </w:p>
    <w:p w14:paraId="172EFDB5" w14:textId="4DC552AC" w:rsidR="00CF0094" w:rsidRPr="00610F76" w:rsidRDefault="00B60735" w:rsidP="00B057AB">
      <w:pPr>
        <w:widowControl w:val="0"/>
        <w:spacing w:line="240" w:lineRule="auto"/>
        <w:rPr>
          <w:u w:val="single"/>
          <w:lang w:val="sv-SE"/>
        </w:rPr>
      </w:pPr>
      <w:r w:rsidRPr="00610F76">
        <w:rPr>
          <w:lang w:val="sv-SE"/>
        </w:rPr>
        <w:t xml:space="preserve">Vid kronisk spontan urtikaria har säkerhet och effekt för </w:t>
      </w:r>
      <w:r w:rsidR="00770F75" w:rsidRPr="00610F76">
        <w:rPr>
          <w:lang w:val="sv-SE"/>
        </w:rPr>
        <w:t>omalizumab</w:t>
      </w:r>
      <w:r w:rsidRPr="00610F76">
        <w:rPr>
          <w:lang w:val="sv-SE"/>
        </w:rPr>
        <w:t xml:space="preserve"> </w:t>
      </w:r>
      <w:r w:rsidR="009C4B40" w:rsidRPr="00610F76">
        <w:rPr>
          <w:lang w:val="sv-SE"/>
        </w:rPr>
        <w:t>hos patienter</w:t>
      </w:r>
      <w:r w:rsidRPr="00610F76">
        <w:rPr>
          <w:lang w:val="sv-SE"/>
        </w:rPr>
        <w:t xml:space="preserve"> under 12 år inte fastställts.</w:t>
      </w:r>
      <w:r w:rsidR="00770F75" w:rsidRPr="00610F76">
        <w:rPr>
          <w:lang w:val="sv-SE"/>
        </w:rPr>
        <w:t xml:space="preserve"> Inga data finns tillgängliga.</w:t>
      </w:r>
    </w:p>
    <w:p w14:paraId="00C7D290" w14:textId="77777777" w:rsidR="00CF0094" w:rsidRPr="00610F76" w:rsidRDefault="00CF0094" w:rsidP="00B057AB">
      <w:pPr>
        <w:pStyle w:val="Text"/>
        <w:widowControl w:val="0"/>
        <w:spacing w:before="0"/>
        <w:jc w:val="left"/>
        <w:rPr>
          <w:sz w:val="22"/>
          <w:u w:val="single"/>
          <w:lang w:val="sv-SE"/>
        </w:rPr>
      </w:pPr>
    </w:p>
    <w:p w14:paraId="0CE58E92" w14:textId="77777777" w:rsidR="00CF0094" w:rsidRPr="00610F76" w:rsidRDefault="00B60735" w:rsidP="00B057AB">
      <w:pPr>
        <w:pStyle w:val="Text"/>
        <w:keepNext/>
        <w:widowControl w:val="0"/>
        <w:spacing w:before="0"/>
        <w:jc w:val="left"/>
        <w:rPr>
          <w:sz w:val="22"/>
          <w:u w:val="single"/>
          <w:lang w:val="sv-SE"/>
        </w:rPr>
      </w:pPr>
      <w:r w:rsidRPr="00610F76">
        <w:rPr>
          <w:sz w:val="22"/>
          <w:u w:val="single"/>
          <w:lang w:val="sv-SE"/>
        </w:rPr>
        <w:t>Administreringssätt</w:t>
      </w:r>
    </w:p>
    <w:p w14:paraId="5D9B299E" w14:textId="77777777" w:rsidR="000774F2" w:rsidRPr="00610F76" w:rsidRDefault="000774F2" w:rsidP="00B057AB">
      <w:pPr>
        <w:pStyle w:val="Text"/>
        <w:keepNext/>
        <w:widowControl w:val="0"/>
        <w:spacing w:before="0"/>
        <w:jc w:val="left"/>
        <w:rPr>
          <w:bCs/>
          <w:color w:val="000000"/>
          <w:sz w:val="22"/>
          <w:lang w:val="sv-SE"/>
        </w:rPr>
      </w:pPr>
    </w:p>
    <w:p w14:paraId="249868AE" w14:textId="26016827" w:rsidR="00545D23" w:rsidRPr="00610F76" w:rsidRDefault="00B60735" w:rsidP="00B057AB">
      <w:pPr>
        <w:pStyle w:val="Char2"/>
        <w:spacing w:before="0"/>
        <w:jc w:val="left"/>
        <w:rPr>
          <w:sz w:val="22"/>
          <w:szCs w:val="22"/>
          <w:lang w:val="sv-SE"/>
        </w:rPr>
      </w:pPr>
      <w:r w:rsidRPr="00610F76">
        <w:rPr>
          <w:sz w:val="22"/>
          <w:szCs w:val="22"/>
          <w:lang w:val="sv-SE"/>
        </w:rPr>
        <w:t xml:space="preserve">Enbart för subkutan administrering. </w:t>
      </w:r>
      <w:r w:rsidR="00770F75" w:rsidRPr="00610F76">
        <w:rPr>
          <w:sz w:val="22"/>
          <w:szCs w:val="22"/>
          <w:lang w:val="sv-SE"/>
        </w:rPr>
        <w:t>Omalizumab</w:t>
      </w:r>
      <w:r w:rsidRPr="00610F76">
        <w:rPr>
          <w:sz w:val="22"/>
          <w:szCs w:val="22"/>
          <w:lang w:val="sv-SE"/>
        </w:rPr>
        <w:t xml:space="preserve"> får inte administreras intravenöst eller intramuskulärt.</w:t>
      </w:r>
    </w:p>
    <w:p w14:paraId="05F4A7F1" w14:textId="77777777" w:rsidR="00545D23" w:rsidRPr="00610F76" w:rsidRDefault="00545D23" w:rsidP="00B057AB">
      <w:pPr>
        <w:pStyle w:val="Char2"/>
        <w:spacing w:before="0"/>
        <w:jc w:val="left"/>
        <w:rPr>
          <w:sz w:val="22"/>
          <w:szCs w:val="22"/>
          <w:lang w:val="sv-SE"/>
        </w:rPr>
      </w:pPr>
    </w:p>
    <w:p w14:paraId="15DB7C08" w14:textId="612E5EDA" w:rsidR="00770F75" w:rsidRPr="00610F76" w:rsidRDefault="00B60735" w:rsidP="00770F75">
      <w:pPr>
        <w:pStyle w:val="Char2"/>
        <w:spacing w:before="0"/>
        <w:jc w:val="left"/>
        <w:rPr>
          <w:bCs/>
          <w:color w:val="000000"/>
          <w:sz w:val="22"/>
          <w:szCs w:val="22"/>
          <w:lang w:val="sv-SE"/>
        </w:rPr>
      </w:pPr>
      <w:r w:rsidRPr="00610F76">
        <w:rPr>
          <w:bCs/>
          <w:color w:val="000000"/>
          <w:sz w:val="22"/>
          <w:szCs w:val="22"/>
          <w:lang w:val="sv-SE"/>
        </w:rPr>
        <w:t xml:space="preserve">Xolair 300 mg förfylld spruta och alla dosstyrkor av Xolair förfylld </w:t>
      </w:r>
      <w:r w:rsidR="00662E57">
        <w:rPr>
          <w:sz w:val="22"/>
          <w:lang w:val="sv-SE"/>
        </w:rPr>
        <w:t>injektions</w:t>
      </w:r>
      <w:r w:rsidRPr="00610F76">
        <w:rPr>
          <w:bCs/>
          <w:color w:val="000000"/>
          <w:sz w:val="22"/>
          <w:szCs w:val="22"/>
          <w:lang w:val="sv-SE"/>
        </w:rPr>
        <w:t>penna är inte avsedda att användas hos patienter &lt;12</w:t>
      </w:r>
      <w:r w:rsidR="00ED6AC1" w:rsidRPr="00610F76">
        <w:rPr>
          <w:bCs/>
          <w:color w:val="000000"/>
          <w:sz w:val="22"/>
          <w:szCs w:val="22"/>
          <w:lang w:val="sv-SE"/>
        </w:rPr>
        <w:t> </w:t>
      </w:r>
      <w:r w:rsidRPr="00610F76">
        <w:rPr>
          <w:bCs/>
          <w:color w:val="000000"/>
          <w:sz w:val="22"/>
          <w:szCs w:val="22"/>
          <w:lang w:val="sv-SE"/>
        </w:rPr>
        <w:t>års ålder. Xolair 75 mg förfylld spruta och Xolair 150 mg förfylld spruta kan användas hos barn 6 till 11 år med allergisk astma.</w:t>
      </w:r>
    </w:p>
    <w:p w14:paraId="2031EA38" w14:textId="77777777" w:rsidR="00770F75" w:rsidRPr="00610F76" w:rsidRDefault="00770F75" w:rsidP="00B057AB">
      <w:pPr>
        <w:pStyle w:val="Char2"/>
        <w:spacing w:before="0"/>
        <w:jc w:val="left"/>
        <w:rPr>
          <w:sz w:val="22"/>
          <w:szCs w:val="22"/>
          <w:lang w:val="sv-SE"/>
        </w:rPr>
      </w:pPr>
    </w:p>
    <w:p w14:paraId="35F3195F" w14:textId="1F056794" w:rsidR="00545D23" w:rsidRPr="00610F76" w:rsidRDefault="00770F75" w:rsidP="00B057AB">
      <w:pPr>
        <w:pStyle w:val="Char2"/>
        <w:spacing w:before="0"/>
        <w:jc w:val="left"/>
        <w:rPr>
          <w:sz w:val="22"/>
          <w:szCs w:val="22"/>
          <w:lang w:val="sv-SE"/>
        </w:rPr>
      </w:pPr>
      <w:r w:rsidRPr="00610F76">
        <w:rPr>
          <w:bCs/>
          <w:color w:val="000000"/>
          <w:sz w:val="22"/>
          <w:szCs w:val="22"/>
          <w:lang w:val="sv-SE"/>
        </w:rPr>
        <w:t>Om mer än en injektion krävs för att uppnå önskad dos</w:t>
      </w:r>
      <w:r w:rsidRPr="00610F76">
        <w:rPr>
          <w:sz w:val="22"/>
          <w:szCs w:val="22"/>
          <w:lang w:val="sv-SE"/>
        </w:rPr>
        <w:t xml:space="preserve"> </w:t>
      </w:r>
      <w:r w:rsidR="00B60735" w:rsidRPr="00610F76">
        <w:rPr>
          <w:sz w:val="22"/>
          <w:szCs w:val="22"/>
          <w:lang w:val="sv-SE"/>
        </w:rPr>
        <w:t xml:space="preserve">ska </w:t>
      </w:r>
      <w:r w:rsidRPr="00610F76">
        <w:rPr>
          <w:sz w:val="22"/>
          <w:szCs w:val="22"/>
          <w:lang w:val="sv-SE"/>
        </w:rPr>
        <w:t xml:space="preserve">injektionerna </w:t>
      </w:r>
      <w:r w:rsidR="00B60735" w:rsidRPr="00610F76">
        <w:rPr>
          <w:sz w:val="22"/>
          <w:szCs w:val="22"/>
          <w:lang w:val="sv-SE"/>
        </w:rPr>
        <w:t>delas upp på två eller fler injektionsställen</w:t>
      </w:r>
      <w:r w:rsidRPr="00610F76">
        <w:rPr>
          <w:sz w:val="22"/>
          <w:szCs w:val="22"/>
          <w:lang w:val="sv-SE"/>
        </w:rPr>
        <w:t xml:space="preserve"> (Tabell 1)</w:t>
      </w:r>
      <w:r w:rsidR="00B60735" w:rsidRPr="00610F76">
        <w:rPr>
          <w:sz w:val="22"/>
          <w:szCs w:val="22"/>
          <w:lang w:val="sv-SE"/>
        </w:rPr>
        <w:t>.</w:t>
      </w:r>
    </w:p>
    <w:p w14:paraId="4A211FBD" w14:textId="77777777" w:rsidR="00545D23" w:rsidRPr="00610F76" w:rsidRDefault="00545D23" w:rsidP="00B057AB">
      <w:pPr>
        <w:pStyle w:val="Char2"/>
        <w:spacing w:before="0"/>
        <w:jc w:val="left"/>
        <w:rPr>
          <w:sz w:val="22"/>
          <w:szCs w:val="22"/>
          <w:lang w:val="sv-SE"/>
        </w:rPr>
      </w:pPr>
    </w:p>
    <w:p w14:paraId="73CB6169" w14:textId="77777777" w:rsidR="00545D23" w:rsidRPr="00610F76" w:rsidRDefault="00B60735" w:rsidP="00B057AB">
      <w:pPr>
        <w:pStyle w:val="Char2"/>
        <w:spacing w:before="0"/>
        <w:jc w:val="left"/>
        <w:rPr>
          <w:sz w:val="22"/>
          <w:szCs w:val="22"/>
          <w:lang w:val="sv-SE"/>
        </w:rPr>
      </w:pPr>
      <w:r w:rsidRPr="00610F76">
        <w:rPr>
          <w:sz w:val="22"/>
          <w:szCs w:val="22"/>
          <w:lang w:val="sv-SE"/>
        </w:rPr>
        <w:t>Patienter utan anamnes på anafylaxi kan själv eller med hjälp av en annan person (t ex anhörig) administrera Xolair från och med den 4:e dosen om behandlande läkare bedömer detta lämpligt (se avsnitt 4.4). Patienten och den som ger injektionen måste utbildas i rätt injektionsteknik och lära sig känna igen tidiga tecken och symtom på allvarliga allergiska reaktioner.</w:t>
      </w:r>
    </w:p>
    <w:p w14:paraId="5C64EB7C" w14:textId="77777777" w:rsidR="00545D23" w:rsidRPr="00610F76" w:rsidRDefault="00545D23" w:rsidP="00B057AB">
      <w:pPr>
        <w:pStyle w:val="Char2"/>
        <w:spacing w:before="0"/>
        <w:jc w:val="left"/>
        <w:rPr>
          <w:sz w:val="22"/>
          <w:szCs w:val="22"/>
          <w:lang w:val="sv-SE"/>
        </w:rPr>
      </w:pPr>
    </w:p>
    <w:p w14:paraId="26AAD515" w14:textId="77777777" w:rsidR="00545D23" w:rsidRPr="00610F76" w:rsidRDefault="00B60735" w:rsidP="00B057AB">
      <w:pPr>
        <w:pStyle w:val="Char2"/>
        <w:spacing w:before="0"/>
        <w:jc w:val="left"/>
        <w:rPr>
          <w:sz w:val="22"/>
          <w:szCs w:val="22"/>
          <w:lang w:val="sv-SE"/>
        </w:rPr>
      </w:pPr>
      <w:r w:rsidRPr="00610F76">
        <w:rPr>
          <w:sz w:val="22"/>
          <w:szCs w:val="22"/>
          <w:lang w:val="sv-SE"/>
        </w:rPr>
        <w:t xml:space="preserve">Den som injicerar ska instrueras att injicera hela mängden av Xolair enligt </w:t>
      </w:r>
      <w:r w:rsidR="00770F75" w:rsidRPr="00610F76">
        <w:rPr>
          <w:sz w:val="22"/>
          <w:szCs w:val="22"/>
          <w:lang w:val="sv-SE"/>
        </w:rPr>
        <w:t>användar</w:t>
      </w:r>
      <w:r w:rsidRPr="00610F76">
        <w:rPr>
          <w:sz w:val="22"/>
          <w:szCs w:val="22"/>
          <w:lang w:val="sv-SE"/>
        </w:rPr>
        <w:t>instruktionerna i bipacksedeln.</w:t>
      </w:r>
    </w:p>
    <w:p w14:paraId="02BD42BA" w14:textId="77777777" w:rsidR="00CF0094" w:rsidRPr="00DC2BA7" w:rsidRDefault="00CF0094" w:rsidP="00B057AB">
      <w:pPr>
        <w:suppressAutoHyphens/>
        <w:spacing w:line="240" w:lineRule="auto"/>
        <w:ind w:left="567" w:hanging="567"/>
        <w:rPr>
          <w:noProof/>
          <w:lang w:val="sv-SE"/>
        </w:rPr>
      </w:pPr>
    </w:p>
    <w:p w14:paraId="31B5809C" w14:textId="77777777" w:rsidR="00766995" w:rsidRPr="00DC2BA7" w:rsidRDefault="00B60735" w:rsidP="00B057AB">
      <w:pPr>
        <w:keepNext/>
        <w:widowControl w:val="0"/>
        <w:tabs>
          <w:tab w:val="clear" w:pos="567"/>
        </w:tabs>
        <w:spacing w:line="240" w:lineRule="auto"/>
        <w:ind w:left="567" w:hanging="567"/>
        <w:rPr>
          <w:lang w:val="sv-SE"/>
        </w:rPr>
      </w:pPr>
      <w:r w:rsidRPr="00DC2BA7">
        <w:rPr>
          <w:b/>
          <w:bCs/>
          <w:lang w:val="sv-SE"/>
        </w:rPr>
        <w:t>4.3</w:t>
      </w:r>
      <w:r w:rsidRPr="00DC2BA7">
        <w:rPr>
          <w:b/>
          <w:bCs/>
          <w:lang w:val="sv-SE"/>
        </w:rPr>
        <w:tab/>
        <w:t>Kontraindikationer</w:t>
      </w:r>
    </w:p>
    <w:p w14:paraId="1B13AC81" w14:textId="77777777" w:rsidR="00766995" w:rsidRPr="00DC2BA7" w:rsidRDefault="00766995" w:rsidP="00B057AB">
      <w:pPr>
        <w:pStyle w:val="Char2"/>
        <w:keepNext/>
        <w:spacing w:before="0"/>
        <w:jc w:val="left"/>
        <w:rPr>
          <w:sz w:val="22"/>
          <w:szCs w:val="22"/>
          <w:lang w:val="sv-SE"/>
        </w:rPr>
      </w:pPr>
    </w:p>
    <w:p w14:paraId="5CCD9472" w14:textId="77777777" w:rsidR="00766995" w:rsidRPr="00DC2BA7" w:rsidRDefault="00B60735" w:rsidP="00B057AB">
      <w:pPr>
        <w:pStyle w:val="Char2"/>
        <w:spacing w:before="0"/>
        <w:jc w:val="left"/>
        <w:rPr>
          <w:sz w:val="22"/>
          <w:szCs w:val="22"/>
          <w:lang w:val="sv-SE"/>
        </w:rPr>
      </w:pPr>
      <w:r w:rsidRPr="00DC2BA7">
        <w:rPr>
          <w:sz w:val="22"/>
          <w:szCs w:val="22"/>
          <w:lang w:val="sv-SE"/>
        </w:rPr>
        <w:t>Överkänslighet mot den aktiva substansen eller mot något hjälpämne som anges i avsnitt</w:t>
      </w:r>
      <w:r w:rsidR="006E2067" w:rsidRPr="00DC2BA7">
        <w:rPr>
          <w:sz w:val="22"/>
          <w:szCs w:val="22"/>
          <w:lang w:val="sv-SE"/>
        </w:rPr>
        <w:t> </w:t>
      </w:r>
      <w:r w:rsidRPr="00DC2BA7">
        <w:rPr>
          <w:sz w:val="22"/>
          <w:szCs w:val="22"/>
          <w:lang w:val="sv-SE"/>
        </w:rPr>
        <w:t>6.1.</w:t>
      </w:r>
    </w:p>
    <w:p w14:paraId="55C4D379" w14:textId="77777777" w:rsidR="00766995" w:rsidRPr="00610F76" w:rsidRDefault="00766995" w:rsidP="00B057AB">
      <w:pPr>
        <w:pStyle w:val="Char2"/>
        <w:spacing w:before="0"/>
        <w:jc w:val="left"/>
        <w:rPr>
          <w:sz w:val="22"/>
          <w:szCs w:val="22"/>
          <w:lang w:val="sv-SE"/>
        </w:rPr>
      </w:pPr>
    </w:p>
    <w:p w14:paraId="7AF19EAC" w14:textId="77777777" w:rsidR="00766995" w:rsidRPr="00610F76" w:rsidRDefault="00B60735" w:rsidP="00B057AB">
      <w:pPr>
        <w:keepNext/>
        <w:widowControl w:val="0"/>
        <w:tabs>
          <w:tab w:val="clear" w:pos="567"/>
        </w:tabs>
        <w:spacing w:line="240" w:lineRule="auto"/>
        <w:ind w:left="567" w:hanging="567"/>
        <w:rPr>
          <w:lang w:val="sv-SE"/>
        </w:rPr>
      </w:pPr>
      <w:r w:rsidRPr="00610F76">
        <w:rPr>
          <w:b/>
          <w:bCs/>
          <w:lang w:val="sv-SE"/>
        </w:rPr>
        <w:t>4.4</w:t>
      </w:r>
      <w:r w:rsidRPr="00610F76">
        <w:rPr>
          <w:b/>
          <w:bCs/>
          <w:lang w:val="sv-SE"/>
        </w:rPr>
        <w:tab/>
        <w:t>Varningar och försiktighet</w:t>
      </w:r>
    </w:p>
    <w:p w14:paraId="226124E5" w14:textId="77777777" w:rsidR="00766995" w:rsidRPr="00610F76" w:rsidRDefault="00766995" w:rsidP="00B057AB">
      <w:pPr>
        <w:pStyle w:val="Char2"/>
        <w:keepNext/>
        <w:spacing w:before="0"/>
        <w:jc w:val="left"/>
        <w:rPr>
          <w:sz w:val="22"/>
          <w:szCs w:val="22"/>
          <w:lang w:val="sv-SE"/>
        </w:rPr>
      </w:pPr>
    </w:p>
    <w:p w14:paraId="03D13B23" w14:textId="77777777" w:rsidR="003A34FD" w:rsidRPr="00610F76" w:rsidRDefault="00B60735" w:rsidP="00B057AB">
      <w:pPr>
        <w:keepNext/>
        <w:tabs>
          <w:tab w:val="clear" w:pos="567"/>
        </w:tabs>
        <w:spacing w:line="240" w:lineRule="auto"/>
        <w:rPr>
          <w:snapToGrid/>
          <w:u w:val="single"/>
          <w:lang w:val="sv-SE"/>
        </w:rPr>
      </w:pPr>
      <w:r w:rsidRPr="00610F76">
        <w:rPr>
          <w:snapToGrid/>
          <w:u w:val="single"/>
          <w:lang w:val="sv-SE"/>
        </w:rPr>
        <w:t>Spårbarhet</w:t>
      </w:r>
    </w:p>
    <w:p w14:paraId="0CD66E4E" w14:textId="77777777" w:rsidR="003A34FD" w:rsidRPr="00610F76" w:rsidRDefault="003A34FD" w:rsidP="00B057AB">
      <w:pPr>
        <w:keepNext/>
        <w:tabs>
          <w:tab w:val="clear" w:pos="567"/>
        </w:tabs>
        <w:spacing w:line="240" w:lineRule="auto"/>
        <w:rPr>
          <w:snapToGrid/>
          <w:lang w:val="sv-SE"/>
        </w:rPr>
      </w:pPr>
    </w:p>
    <w:p w14:paraId="19526FD8" w14:textId="77777777" w:rsidR="003A34FD" w:rsidRPr="00610F76" w:rsidRDefault="00B60735" w:rsidP="00B057AB">
      <w:pPr>
        <w:tabs>
          <w:tab w:val="clear" w:pos="567"/>
        </w:tabs>
        <w:spacing w:line="240" w:lineRule="auto"/>
        <w:rPr>
          <w:snapToGrid/>
          <w:lang w:val="sv-SE"/>
        </w:rPr>
      </w:pPr>
      <w:r w:rsidRPr="00610F76">
        <w:rPr>
          <w:snapToGrid/>
          <w:lang w:val="sv-SE"/>
        </w:rPr>
        <w:t>För att underlätta spårbarhet av biologiska läkemedel ska läkemedlets namn och tillverkningssatsnummer dokumenteras.</w:t>
      </w:r>
    </w:p>
    <w:p w14:paraId="0A996C37" w14:textId="77777777" w:rsidR="003A34FD" w:rsidRPr="00610F76" w:rsidRDefault="003A34FD" w:rsidP="00B057AB">
      <w:pPr>
        <w:tabs>
          <w:tab w:val="clear" w:pos="567"/>
        </w:tabs>
        <w:spacing w:line="240" w:lineRule="auto"/>
        <w:rPr>
          <w:lang w:val="sv-SE"/>
        </w:rPr>
      </w:pPr>
    </w:p>
    <w:p w14:paraId="3AD93D0B" w14:textId="77777777" w:rsidR="00766995" w:rsidRPr="00610F76" w:rsidRDefault="00B60735" w:rsidP="00B057AB">
      <w:pPr>
        <w:keepNext/>
        <w:widowControl w:val="0"/>
        <w:spacing w:line="240" w:lineRule="auto"/>
        <w:rPr>
          <w:u w:val="single"/>
          <w:lang w:val="sv-SE"/>
        </w:rPr>
      </w:pPr>
      <w:r w:rsidRPr="00610F76">
        <w:rPr>
          <w:u w:val="single"/>
          <w:lang w:val="sv-SE"/>
        </w:rPr>
        <w:t>Allmänt</w:t>
      </w:r>
    </w:p>
    <w:p w14:paraId="3B079847" w14:textId="77777777" w:rsidR="000774F2" w:rsidRPr="00610F76" w:rsidRDefault="000774F2" w:rsidP="00B057AB">
      <w:pPr>
        <w:keepNext/>
        <w:widowControl w:val="0"/>
        <w:spacing w:line="240" w:lineRule="auto"/>
        <w:rPr>
          <w:lang w:val="sv-SE"/>
        </w:rPr>
      </w:pPr>
    </w:p>
    <w:p w14:paraId="2D69A7FF" w14:textId="2D635037" w:rsidR="00766995" w:rsidRPr="00610F76" w:rsidRDefault="00770F75" w:rsidP="00B057AB">
      <w:pPr>
        <w:pStyle w:val="Char2"/>
        <w:widowControl w:val="0"/>
        <w:spacing w:before="0"/>
        <w:jc w:val="left"/>
        <w:rPr>
          <w:sz w:val="22"/>
          <w:szCs w:val="22"/>
          <w:lang w:val="sv-SE"/>
        </w:rPr>
      </w:pPr>
      <w:r w:rsidRPr="00610F76">
        <w:rPr>
          <w:sz w:val="22"/>
          <w:szCs w:val="22"/>
          <w:lang w:val="sv-SE"/>
        </w:rPr>
        <w:t>Omalizumab</w:t>
      </w:r>
      <w:r w:rsidR="00B60735" w:rsidRPr="00610F76">
        <w:rPr>
          <w:sz w:val="22"/>
          <w:szCs w:val="22"/>
          <w:lang w:val="sv-SE"/>
        </w:rPr>
        <w:t xml:space="preserve"> är inte indicerat för behandling av akuta astmaexacerbationer, akut bronkospasm eller </w:t>
      </w:r>
      <w:r w:rsidR="00B60735" w:rsidRPr="00610F76">
        <w:rPr>
          <w:i/>
          <w:iCs/>
          <w:sz w:val="22"/>
          <w:szCs w:val="22"/>
          <w:lang w:val="sv-SE"/>
        </w:rPr>
        <w:t>status asthmaticus</w:t>
      </w:r>
      <w:r w:rsidR="00B60735" w:rsidRPr="00610F76">
        <w:rPr>
          <w:sz w:val="22"/>
          <w:szCs w:val="22"/>
          <w:lang w:val="sv-SE"/>
        </w:rPr>
        <w:t>.</w:t>
      </w:r>
    </w:p>
    <w:p w14:paraId="495EB10F" w14:textId="77777777" w:rsidR="00766995" w:rsidRPr="00610F76" w:rsidRDefault="00766995" w:rsidP="00B057AB">
      <w:pPr>
        <w:pStyle w:val="Char2"/>
        <w:widowControl w:val="0"/>
        <w:spacing w:before="0"/>
        <w:jc w:val="left"/>
        <w:rPr>
          <w:sz w:val="22"/>
          <w:szCs w:val="22"/>
          <w:lang w:val="sv-SE"/>
        </w:rPr>
      </w:pPr>
    </w:p>
    <w:p w14:paraId="50BB7AF8" w14:textId="34EB1BC2" w:rsidR="00766995" w:rsidRPr="00610F76" w:rsidRDefault="00B60735" w:rsidP="00B057AB">
      <w:pPr>
        <w:pStyle w:val="Char2"/>
        <w:widowControl w:val="0"/>
        <w:spacing w:before="0"/>
        <w:jc w:val="left"/>
        <w:rPr>
          <w:sz w:val="22"/>
          <w:szCs w:val="22"/>
          <w:lang w:val="sv-SE"/>
        </w:rPr>
      </w:pPr>
      <w:r w:rsidRPr="00610F76">
        <w:rPr>
          <w:sz w:val="22"/>
          <w:szCs w:val="22"/>
          <w:lang w:val="sv-SE"/>
        </w:rPr>
        <w:t>Omalizumab har inte studerats hos patienter med hyperimmunoglobulin E-syndrom eller allergisk bronkopulmonell aspergillos eller vid förebyggande behandling av anafylaktiska reaktioner, inkluderande sådana som framkallats av födoämnesallergi, atopisk dermatit eller allergisk rinit. Omalizumab är inte indicerat vid dessa tillstånd.</w:t>
      </w:r>
    </w:p>
    <w:p w14:paraId="436952DC" w14:textId="77777777" w:rsidR="00766995" w:rsidRPr="00610F76" w:rsidRDefault="00766995" w:rsidP="00B057AB">
      <w:pPr>
        <w:pStyle w:val="Char2"/>
        <w:widowControl w:val="0"/>
        <w:spacing w:before="0"/>
        <w:jc w:val="left"/>
        <w:rPr>
          <w:sz w:val="22"/>
          <w:szCs w:val="22"/>
          <w:lang w:val="sv-SE"/>
        </w:rPr>
      </w:pPr>
    </w:p>
    <w:p w14:paraId="3A9CA8CD" w14:textId="781F15DE" w:rsidR="00766995" w:rsidRPr="00610F76" w:rsidRDefault="00770F75" w:rsidP="00B057AB">
      <w:pPr>
        <w:pStyle w:val="Char2"/>
        <w:widowControl w:val="0"/>
        <w:spacing w:before="0"/>
        <w:jc w:val="left"/>
        <w:rPr>
          <w:sz w:val="22"/>
          <w:szCs w:val="22"/>
          <w:lang w:val="sv-SE"/>
        </w:rPr>
      </w:pPr>
      <w:r w:rsidRPr="00610F76">
        <w:rPr>
          <w:sz w:val="22"/>
          <w:szCs w:val="22"/>
          <w:lang w:val="sv-SE"/>
        </w:rPr>
        <w:t>Omalizumab</w:t>
      </w:r>
      <w:r w:rsidR="00B60735" w:rsidRPr="00610F76">
        <w:rPr>
          <w:sz w:val="22"/>
          <w:szCs w:val="22"/>
          <w:lang w:val="sv-SE"/>
        </w:rPr>
        <w:t xml:space="preserve"> har inte studerats hos patienter med autoimmuna sjukdomar, immunkomplexmedierade tillstånd eller med redan existerande nedsatt njur- eller leverfunktion (se avsnitt</w:t>
      </w:r>
      <w:r w:rsidR="006E2067" w:rsidRPr="00610F76">
        <w:rPr>
          <w:sz w:val="22"/>
          <w:szCs w:val="22"/>
          <w:lang w:val="sv-SE"/>
        </w:rPr>
        <w:t> </w:t>
      </w:r>
      <w:r w:rsidR="00B60735" w:rsidRPr="00610F76">
        <w:rPr>
          <w:sz w:val="22"/>
          <w:szCs w:val="22"/>
          <w:lang w:val="sv-SE"/>
        </w:rPr>
        <w:t xml:space="preserve">4.2). Försiktighet skall iakttas när </w:t>
      </w:r>
      <w:r w:rsidRPr="00610F76">
        <w:rPr>
          <w:sz w:val="22"/>
          <w:szCs w:val="22"/>
          <w:lang w:val="sv-SE"/>
        </w:rPr>
        <w:t>omalizumab</w:t>
      </w:r>
      <w:r w:rsidR="00B60735" w:rsidRPr="00610F76">
        <w:rPr>
          <w:sz w:val="22"/>
          <w:szCs w:val="22"/>
          <w:lang w:val="sv-SE"/>
        </w:rPr>
        <w:t xml:space="preserve"> ges till dessa patientgrupper.</w:t>
      </w:r>
    </w:p>
    <w:p w14:paraId="27048303" w14:textId="77777777" w:rsidR="00766995" w:rsidRPr="00610F76" w:rsidRDefault="00766995" w:rsidP="00B057AB">
      <w:pPr>
        <w:pStyle w:val="Char2"/>
        <w:widowControl w:val="0"/>
        <w:spacing w:before="0"/>
        <w:jc w:val="left"/>
        <w:rPr>
          <w:sz w:val="22"/>
          <w:szCs w:val="22"/>
          <w:lang w:val="sv-SE"/>
        </w:rPr>
      </w:pPr>
    </w:p>
    <w:p w14:paraId="7322C8F4" w14:textId="5B96EC71" w:rsidR="00766995" w:rsidRPr="00610F76" w:rsidRDefault="00B60735" w:rsidP="00B057AB">
      <w:pPr>
        <w:pStyle w:val="Char2"/>
        <w:widowControl w:val="0"/>
        <w:spacing w:before="0"/>
        <w:jc w:val="left"/>
        <w:rPr>
          <w:sz w:val="22"/>
          <w:szCs w:val="22"/>
          <w:lang w:val="sv-SE"/>
        </w:rPr>
      </w:pPr>
      <w:r w:rsidRPr="00610F76">
        <w:rPr>
          <w:sz w:val="22"/>
          <w:szCs w:val="22"/>
          <w:lang w:val="sv-SE"/>
        </w:rPr>
        <w:t xml:space="preserve">Plötsligt avbrytande av behandling med systemiska eller inhalerade steroider efter insättande av </w:t>
      </w:r>
      <w:r w:rsidR="00770F75" w:rsidRPr="00610F76">
        <w:rPr>
          <w:sz w:val="22"/>
          <w:szCs w:val="22"/>
          <w:lang w:val="sv-SE"/>
        </w:rPr>
        <w:t>omalizumab</w:t>
      </w:r>
      <w:r w:rsidRPr="00610F76">
        <w:rPr>
          <w:sz w:val="22"/>
          <w:szCs w:val="22"/>
          <w:lang w:val="sv-SE"/>
        </w:rPr>
        <w:t xml:space="preserve"> </w:t>
      </w:r>
      <w:r w:rsidR="00A3307F" w:rsidRPr="00610F76">
        <w:rPr>
          <w:sz w:val="22"/>
          <w:szCs w:val="22"/>
          <w:lang w:val="sv-SE"/>
        </w:rPr>
        <w:t xml:space="preserve">vid allergisk astma eller kronisk rinosinuit med näspolyper </w:t>
      </w:r>
      <w:r w:rsidRPr="00610F76">
        <w:rPr>
          <w:sz w:val="22"/>
          <w:szCs w:val="22"/>
          <w:lang w:val="sv-SE"/>
        </w:rPr>
        <w:t>rekommenderas inte. Sänkning av steroiddosen skall göras under överinseende av läkare och kan behöva göras successivt.</w:t>
      </w:r>
    </w:p>
    <w:p w14:paraId="188421B1" w14:textId="77777777" w:rsidR="00766995" w:rsidRPr="00610F76" w:rsidRDefault="00766995" w:rsidP="00B057AB">
      <w:pPr>
        <w:pStyle w:val="Char2"/>
        <w:widowControl w:val="0"/>
        <w:spacing w:before="0"/>
        <w:jc w:val="left"/>
        <w:rPr>
          <w:sz w:val="22"/>
          <w:szCs w:val="22"/>
          <w:lang w:val="sv-SE"/>
        </w:rPr>
      </w:pPr>
    </w:p>
    <w:p w14:paraId="200D5041" w14:textId="77777777" w:rsidR="00766995" w:rsidRPr="00610F76" w:rsidRDefault="00B60735" w:rsidP="00B057AB">
      <w:pPr>
        <w:keepNext/>
        <w:widowControl w:val="0"/>
        <w:spacing w:line="240" w:lineRule="auto"/>
        <w:rPr>
          <w:u w:val="single"/>
          <w:lang w:val="sv-SE"/>
        </w:rPr>
      </w:pPr>
      <w:r w:rsidRPr="00610F76">
        <w:rPr>
          <w:u w:val="single"/>
          <w:lang w:val="sv-SE"/>
        </w:rPr>
        <w:t>Immunsystemet</w:t>
      </w:r>
    </w:p>
    <w:p w14:paraId="39CC95FF" w14:textId="77777777" w:rsidR="000774F2" w:rsidRPr="00610F76" w:rsidRDefault="000774F2" w:rsidP="00B057AB">
      <w:pPr>
        <w:keepNext/>
        <w:widowControl w:val="0"/>
        <w:spacing w:line="240" w:lineRule="auto"/>
        <w:rPr>
          <w:lang w:val="sv-SE"/>
        </w:rPr>
      </w:pPr>
    </w:p>
    <w:p w14:paraId="78A31CF1" w14:textId="77777777" w:rsidR="00E7258A" w:rsidRPr="00610F76" w:rsidRDefault="00B60735" w:rsidP="00B057AB">
      <w:pPr>
        <w:keepNext/>
        <w:widowControl w:val="0"/>
        <w:tabs>
          <w:tab w:val="clear" w:pos="567"/>
        </w:tabs>
        <w:spacing w:line="240" w:lineRule="auto"/>
        <w:rPr>
          <w:i/>
          <w:u w:val="single"/>
          <w:lang w:val="sv-SE"/>
        </w:rPr>
      </w:pPr>
      <w:r w:rsidRPr="00610F76">
        <w:rPr>
          <w:i/>
          <w:u w:val="single"/>
          <w:lang w:val="sv-SE"/>
        </w:rPr>
        <w:t>Allergiska typ I-reaktioner</w:t>
      </w:r>
    </w:p>
    <w:p w14:paraId="249A4A6E" w14:textId="721AEB1B" w:rsidR="00E7258A" w:rsidRPr="00610F76" w:rsidRDefault="00B60735" w:rsidP="00B057AB">
      <w:pPr>
        <w:pStyle w:val="Text"/>
        <w:spacing w:before="0"/>
        <w:jc w:val="left"/>
        <w:rPr>
          <w:sz w:val="22"/>
          <w:lang w:val="sv-SE"/>
        </w:rPr>
      </w:pPr>
      <w:r w:rsidRPr="00610F76">
        <w:rPr>
          <w:sz w:val="22"/>
          <w:lang w:val="sv-SE"/>
        </w:rPr>
        <w:t xml:space="preserve">Lokala eller systemiska allergiska typ I-reaktioner, inkluderande anafylaxi och anafylaktisk chock, kan uppträda vid behandling med omalizumab även efter en lång tids användning. De flesta av dessa reaktioner inträffade emellertid inom 2 timmar efter den första eller de efterföljande injektionerna av </w:t>
      </w:r>
      <w:r w:rsidR="00770F75" w:rsidRPr="00610F76">
        <w:rPr>
          <w:sz w:val="22"/>
          <w:lang w:val="sv-SE"/>
        </w:rPr>
        <w:t>omalizumab</w:t>
      </w:r>
      <w:r w:rsidRPr="00610F76">
        <w:rPr>
          <w:sz w:val="22"/>
          <w:lang w:val="sv-SE"/>
        </w:rPr>
        <w:t xml:space="preserve">, men vissa inträffade 2 timmar, och till och med 24 timmar, efter injektion. Majoriteten av anafylaktiska reaktioner inträffade i samband med de första 3 doserna av </w:t>
      </w:r>
      <w:r w:rsidR="00770F75" w:rsidRPr="00610F76">
        <w:rPr>
          <w:sz w:val="22"/>
          <w:lang w:val="sv-SE"/>
        </w:rPr>
        <w:t>omalizumab</w:t>
      </w:r>
      <w:r w:rsidRPr="00610F76">
        <w:rPr>
          <w:sz w:val="22"/>
          <w:lang w:val="sv-SE"/>
        </w:rPr>
        <w:t xml:space="preserve">. De första 3 doserna måste därför administreras av, eller under överinseende av, sjukvårdspersonal. </w:t>
      </w:r>
      <w:r w:rsidRPr="00610F76">
        <w:rPr>
          <w:color w:val="000000"/>
          <w:sz w:val="22"/>
          <w:lang w:val="sv-SE"/>
        </w:rPr>
        <w:t xml:space="preserve">Anamnes på anafylaxi, som inte relateras till omalizumab, kan vara en riskfaktor för anfylaxi i samband med </w:t>
      </w:r>
      <w:r w:rsidR="006A0CDF" w:rsidRPr="00610F76">
        <w:rPr>
          <w:color w:val="000000"/>
          <w:sz w:val="22"/>
          <w:lang w:val="sv-SE"/>
        </w:rPr>
        <w:t>omalizumab</w:t>
      </w:r>
      <w:r w:rsidRPr="00610F76">
        <w:rPr>
          <w:color w:val="000000"/>
          <w:sz w:val="22"/>
          <w:lang w:val="sv-SE"/>
        </w:rPr>
        <w:t xml:space="preserve">-behandling. Hos patienter med anamnes på anafylaxi måste därför </w:t>
      </w:r>
      <w:r w:rsidR="004E5701" w:rsidRPr="00610F76">
        <w:rPr>
          <w:sz w:val="22"/>
          <w:lang w:val="sv-SE"/>
        </w:rPr>
        <w:t>omalizumab</w:t>
      </w:r>
      <w:r w:rsidRPr="00610F76">
        <w:rPr>
          <w:color w:val="000000"/>
          <w:sz w:val="22"/>
          <w:lang w:val="sv-SE"/>
        </w:rPr>
        <w:t xml:space="preserve"> administreras av sjukvårdspersonal, </w:t>
      </w:r>
      <w:r w:rsidRPr="00610F76">
        <w:rPr>
          <w:sz w:val="22"/>
          <w:lang w:val="sv-SE"/>
        </w:rPr>
        <w:t xml:space="preserve">som alltid ska ha läkemedel för behandling av anafylaktiska reaktioner tillgängliga för omedelbar användning efter administrering av </w:t>
      </w:r>
      <w:r w:rsidR="004E5701" w:rsidRPr="00610F76">
        <w:rPr>
          <w:sz w:val="22"/>
          <w:lang w:val="sv-SE"/>
        </w:rPr>
        <w:t>omalizumab</w:t>
      </w:r>
      <w:r w:rsidRPr="00610F76">
        <w:rPr>
          <w:sz w:val="22"/>
          <w:lang w:val="sv-SE"/>
        </w:rPr>
        <w:t xml:space="preserve">. Om en anafylaktisk eller annan allvarlig allergisk reaktion inträffar, måste administrering av </w:t>
      </w:r>
      <w:r w:rsidR="004E5701" w:rsidRPr="00610F76">
        <w:rPr>
          <w:sz w:val="22"/>
          <w:lang w:val="sv-SE"/>
        </w:rPr>
        <w:t>omalizumab</w:t>
      </w:r>
      <w:r w:rsidRPr="00610F76">
        <w:rPr>
          <w:sz w:val="22"/>
          <w:lang w:val="sv-SE"/>
        </w:rPr>
        <w:t xml:space="preserve"> omedelbart avbrytas och lämplig behandling sättas in. Patienterna skall informeras om att sådana reaktioner kan uppträda och att man då omedelbart skall söka medicinsk vård.</w:t>
      </w:r>
    </w:p>
    <w:p w14:paraId="4E26219F" w14:textId="77777777" w:rsidR="00766995" w:rsidRPr="00610F76" w:rsidRDefault="00766995" w:rsidP="00B057AB">
      <w:pPr>
        <w:pStyle w:val="Char2"/>
        <w:widowControl w:val="0"/>
        <w:spacing w:before="0"/>
        <w:jc w:val="left"/>
        <w:rPr>
          <w:sz w:val="22"/>
          <w:szCs w:val="22"/>
          <w:lang w:val="sv-SE"/>
        </w:rPr>
      </w:pPr>
    </w:p>
    <w:p w14:paraId="27E4AB6D" w14:textId="77777777" w:rsidR="00766995" w:rsidRPr="00DC2BA7" w:rsidRDefault="00B60735" w:rsidP="00B057AB">
      <w:pPr>
        <w:pStyle w:val="Char2"/>
        <w:widowControl w:val="0"/>
        <w:spacing w:before="0"/>
        <w:jc w:val="left"/>
        <w:rPr>
          <w:sz w:val="22"/>
          <w:szCs w:val="22"/>
          <w:lang w:val="sv-SE"/>
        </w:rPr>
      </w:pPr>
      <w:r w:rsidRPr="00DC2BA7">
        <w:rPr>
          <w:sz w:val="22"/>
          <w:szCs w:val="22"/>
          <w:lang w:val="sv-SE"/>
        </w:rPr>
        <w:t>Ett litet antal patienter har i kliniska studier uppvisat antikroppar mot omalizumab (se avsnitt</w:t>
      </w:r>
      <w:r w:rsidR="000774F2" w:rsidRPr="00DC2BA7">
        <w:rPr>
          <w:sz w:val="22"/>
          <w:szCs w:val="22"/>
          <w:lang w:val="sv-SE"/>
        </w:rPr>
        <w:t> </w:t>
      </w:r>
      <w:r w:rsidRPr="00DC2BA7">
        <w:rPr>
          <w:sz w:val="22"/>
          <w:szCs w:val="22"/>
          <w:lang w:val="sv-SE"/>
        </w:rPr>
        <w:t>4.8). Den kliniska betydelsen av dessa antikroppar är inte känd.</w:t>
      </w:r>
    </w:p>
    <w:p w14:paraId="0A914633" w14:textId="77777777" w:rsidR="00766995" w:rsidRPr="00DC2BA7" w:rsidRDefault="00766995" w:rsidP="00B057AB">
      <w:pPr>
        <w:pStyle w:val="Char2"/>
        <w:spacing w:before="0"/>
        <w:jc w:val="left"/>
        <w:rPr>
          <w:sz w:val="22"/>
          <w:szCs w:val="22"/>
          <w:u w:val="single"/>
          <w:lang w:val="sv-SE"/>
        </w:rPr>
      </w:pPr>
    </w:p>
    <w:p w14:paraId="023EBE97" w14:textId="77777777" w:rsidR="00766995" w:rsidRPr="00DC2BA7" w:rsidRDefault="00B60735" w:rsidP="00B057AB">
      <w:pPr>
        <w:keepNext/>
        <w:widowControl w:val="0"/>
        <w:tabs>
          <w:tab w:val="clear" w:pos="567"/>
        </w:tabs>
        <w:spacing w:line="240" w:lineRule="auto"/>
        <w:rPr>
          <w:i/>
          <w:u w:val="single"/>
          <w:lang w:val="sv-SE"/>
        </w:rPr>
      </w:pPr>
      <w:r w:rsidRPr="00DC2BA7">
        <w:rPr>
          <w:i/>
          <w:u w:val="single"/>
          <w:lang w:val="sv-SE"/>
        </w:rPr>
        <w:t>Serumsjuka</w:t>
      </w:r>
    </w:p>
    <w:p w14:paraId="3C2252D7" w14:textId="77777777" w:rsidR="00766995" w:rsidRPr="00DC2BA7" w:rsidRDefault="00B60735" w:rsidP="00B057AB">
      <w:pPr>
        <w:pStyle w:val="Char2"/>
        <w:spacing w:before="0"/>
        <w:jc w:val="left"/>
        <w:rPr>
          <w:sz w:val="22"/>
          <w:szCs w:val="22"/>
          <w:lang w:val="sv-SE"/>
        </w:rPr>
      </w:pPr>
      <w:r w:rsidRPr="00DC2BA7">
        <w:rPr>
          <w:sz w:val="22"/>
          <w:szCs w:val="22"/>
          <w:lang w:val="sv-SE"/>
        </w:rPr>
        <w:t>Serumsjuka och serumsjukeliknande reaktioner, vilka är sena allergiska typ III-reaktioner, har setts hos patienter som behandlats med humaniserade monoklonala antikroppar inklusive omalizumab. Den föreslagna patofysiologiska mekanismen inkluderar immunkomplexbildning och depositon på grund av antikroppsbildning mot omalizumab. Reaktionen uppstår 1</w:t>
      </w:r>
      <w:r w:rsidRPr="00DC2BA7">
        <w:rPr>
          <w:sz w:val="22"/>
          <w:szCs w:val="22"/>
          <w:lang w:val="sv-SE"/>
        </w:rPr>
        <w:noBreakHyphen/>
        <w:t>5</w:t>
      </w:r>
      <w:r w:rsidRPr="00DC2BA7">
        <w:rPr>
          <w:bCs/>
          <w:sz w:val="22"/>
          <w:szCs w:val="22"/>
          <w:lang w:val="sv-SE" w:eastAsia="sv-SE"/>
        </w:rPr>
        <w:t> </w:t>
      </w:r>
      <w:r w:rsidRPr="00DC2BA7">
        <w:rPr>
          <w:sz w:val="22"/>
          <w:szCs w:val="22"/>
          <w:lang w:val="sv-SE"/>
        </w:rPr>
        <w:t xml:space="preserve">dagar efter den första eller de efterföljande injektionerna och kan inträffa även efter en längre tids användning. Symtom som tyder på serumsjuka inkluderar artrit/artralgi, hudutslag (urtikaria eller annan typ), feber och lymfadenopati. </w:t>
      </w:r>
      <w:r w:rsidRPr="00DC2BA7">
        <w:rPr>
          <w:sz w:val="22"/>
          <w:szCs w:val="22"/>
          <w:lang w:val="sv-SE"/>
        </w:rPr>
        <w:lastRenderedPageBreak/>
        <w:t>Antihistaminer och kortikosteroider kan användas för att förebygga eller behandla detta tillstånd och patienter ska uppmanas att rapportera alla misstänkta symtom.</w:t>
      </w:r>
    </w:p>
    <w:p w14:paraId="0BD0CD7D" w14:textId="77777777" w:rsidR="00766995" w:rsidRPr="00DC2BA7" w:rsidRDefault="00766995" w:rsidP="00B057AB">
      <w:pPr>
        <w:pStyle w:val="Char2"/>
        <w:spacing w:before="0"/>
        <w:jc w:val="left"/>
        <w:rPr>
          <w:sz w:val="22"/>
          <w:szCs w:val="22"/>
          <w:u w:val="single"/>
          <w:lang w:val="sv-SE"/>
        </w:rPr>
      </w:pPr>
    </w:p>
    <w:p w14:paraId="6467F48C" w14:textId="77777777" w:rsidR="00766995" w:rsidRPr="00DC2BA7" w:rsidRDefault="00B60735" w:rsidP="00B057AB">
      <w:pPr>
        <w:keepNext/>
        <w:widowControl w:val="0"/>
        <w:tabs>
          <w:tab w:val="clear" w:pos="567"/>
        </w:tabs>
        <w:spacing w:line="240" w:lineRule="auto"/>
        <w:rPr>
          <w:i/>
          <w:u w:val="single"/>
          <w:lang w:val="sv-SE"/>
        </w:rPr>
      </w:pPr>
      <w:r w:rsidRPr="00DC2BA7">
        <w:rPr>
          <w:i/>
          <w:u w:val="single"/>
          <w:lang w:val="sv-SE"/>
        </w:rPr>
        <w:t>Churg-Strauss syndrom och hypereosinofilt syndrom</w:t>
      </w:r>
    </w:p>
    <w:p w14:paraId="031D8B49" w14:textId="77777777" w:rsidR="00766995" w:rsidRPr="00DC2BA7" w:rsidRDefault="00B60735" w:rsidP="00B057AB">
      <w:pPr>
        <w:pStyle w:val="Char2"/>
        <w:spacing w:before="0"/>
        <w:jc w:val="left"/>
        <w:rPr>
          <w:sz w:val="22"/>
          <w:szCs w:val="22"/>
          <w:lang w:val="sv-SE"/>
        </w:rPr>
      </w:pPr>
      <w:r w:rsidRPr="00DC2BA7">
        <w:rPr>
          <w:sz w:val="22"/>
          <w:szCs w:val="22"/>
          <w:lang w:val="sv-SE"/>
        </w:rPr>
        <w:t>Patienter med svår astma kan i sällsynta fall uppvisa systemiskt hypereosinofilt syndrom eller allergisk eosinofil granulomatös vaskulit (Churg-Strauss syndrom), vilka båda vanligtvis behandlas med systemiska kortikosteroider.</w:t>
      </w:r>
    </w:p>
    <w:p w14:paraId="1F751CA1" w14:textId="77777777" w:rsidR="00766995" w:rsidRPr="00DC2BA7" w:rsidRDefault="00766995" w:rsidP="00B057AB">
      <w:pPr>
        <w:pStyle w:val="Char2"/>
        <w:spacing w:before="0"/>
        <w:jc w:val="left"/>
        <w:rPr>
          <w:sz w:val="22"/>
          <w:szCs w:val="22"/>
          <w:lang w:val="sv-SE"/>
        </w:rPr>
      </w:pPr>
    </w:p>
    <w:p w14:paraId="6AD80D4D" w14:textId="77777777" w:rsidR="00766995" w:rsidRPr="00DC2BA7" w:rsidRDefault="00B60735" w:rsidP="00B057AB">
      <w:pPr>
        <w:pStyle w:val="Char2"/>
        <w:spacing w:before="0"/>
        <w:jc w:val="left"/>
        <w:rPr>
          <w:sz w:val="22"/>
          <w:szCs w:val="22"/>
          <w:lang w:val="sv-SE"/>
        </w:rPr>
      </w:pPr>
      <w:r w:rsidRPr="00DC2BA7">
        <w:rPr>
          <w:sz w:val="22"/>
          <w:szCs w:val="22"/>
          <w:lang w:val="sv-SE"/>
        </w:rPr>
        <w:t>I sällsynta fall kan patienter som behandlas med antiastmatiska läkemedel, inklusive omalizumab, uppvisa eller utveckla systemisk eosinofili och vaskulit. Dessa händelser är ofta kopplade till minskning av oral kortikosteroidterapi.</w:t>
      </w:r>
    </w:p>
    <w:p w14:paraId="7D833862" w14:textId="77777777" w:rsidR="00766995" w:rsidRPr="00DC2BA7" w:rsidRDefault="00766995" w:rsidP="00B057AB">
      <w:pPr>
        <w:pStyle w:val="Char2"/>
        <w:spacing w:before="0"/>
        <w:jc w:val="left"/>
        <w:rPr>
          <w:sz w:val="22"/>
          <w:szCs w:val="22"/>
          <w:lang w:val="sv-SE"/>
        </w:rPr>
      </w:pPr>
    </w:p>
    <w:p w14:paraId="2E16F9B8" w14:textId="77777777" w:rsidR="00766995" w:rsidRPr="00DC2BA7" w:rsidRDefault="00B60735" w:rsidP="00B057AB">
      <w:pPr>
        <w:pStyle w:val="Char2"/>
        <w:spacing w:before="0"/>
        <w:jc w:val="left"/>
        <w:rPr>
          <w:sz w:val="22"/>
          <w:szCs w:val="22"/>
          <w:u w:val="single"/>
          <w:lang w:val="sv-SE"/>
        </w:rPr>
      </w:pPr>
      <w:r w:rsidRPr="00DC2BA7">
        <w:rPr>
          <w:sz w:val="22"/>
          <w:szCs w:val="22"/>
          <w:lang w:val="sv-SE"/>
        </w:rPr>
        <w:t>Hos dessa patienter ska läkare vara uppmärksamma på uppkomst av uttalad eosinofili, utslag orsakade av vaskulit, försämrade pulmonella symtom, bihåleförändringar, kardiella komplikationer och/eller neuropati.</w:t>
      </w:r>
    </w:p>
    <w:p w14:paraId="4276D3E5" w14:textId="77777777" w:rsidR="00766995" w:rsidRPr="00DC2BA7" w:rsidRDefault="00766995" w:rsidP="00B057AB">
      <w:pPr>
        <w:pStyle w:val="Char2"/>
        <w:spacing w:before="0"/>
        <w:jc w:val="left"/>
        <w:rPr>
          <w:sz w:val="22"/>
          <w:szCs w:val="22"/>
          <w:lang w:val="sv-SE"/>
        </w:rPr>
      </w:pPr>
    </w:p>
    <w:p w14:paraId="63ABE00A" w14:textId="77777777" w:rsidR="00766995" w:rsidRPr="00DC2BA7" w:rsidRDefault="00B60735" w:rsidP="00B057AB">
      <w:pPr>
        <w:pStyle w:val="Char2"/>
        <w:spacing w:before="0"/>
        <w:jc w:val="left"/>
        <w:rPr>
          <w:sz w:val="22"/>
          <w:szCs w:val="22"/>
          <w:lang w:val="sv-SE"/>
        </w:rPr>
      </w:pPr>
      <w:r w:rsidRPr="00DC2BA7">
        <w:rPr>
          <w:sz w:val="22"/>
          <w:szCs w:val="22"/>
          <w:lang w:val="sv-SE"/>
        </w:rPr>
        <w:t>Vid alla svåra fall av immunsystempåverkan som nämnts ovan ska avbrytande av behandlingen med omalizumab övervägas.</w:t>
      </w:r>
    </w:p>
    <w:p w14:paraId="53BED665" w14:textId="77777777" w:rsidR="00766995" w:rsidRPr="00DC2BA7" w:rsidRDefault="00766995" w:rsidP="00B057AB">
      <w:pPr>
        <w:pStyle w:val="Char21"/>
        <w:spacing w:before="0"/>
        <w:jc w:val="left"/>
        <w:rPr>
          <w:sz w:val="22"/>
          <w:szCs w:val="22"/>
          <w:lang w:val="sv-SE"/>
        </w:rPr>
      </w:pPr>
    </w:p>
    <w:p w14:paraId="5B33B6B5" w14:textId="77777777" w:rsidR="00766995" w:rsidRPr="00DC2BA7" w:rsidRDefault="00B60735" w:rsidP="00B057AB">
      <w:pPr>
        <w:keepNext/>
        <w:widowControl w:val="0"/>
        <w:spacing w:line="240" w:lineRule="auto"/>
        <w:rPr>
          <w:u w:val="single"/>
          <w:lang w:val="sv-SE"/>
        </w:rPr>
      </w:pPr>
      <w:r w:rsidRPr="00DC2BA7">
        <w:rPr>
          <w:u w:val="single"/>
          <w:lang w:val="sv-SE"/>
        </w:rPr>
        <w:t>Parasitinfektioner (helmint)</w:t>
      </w:r>
    </w:p>
    <w:p w14:paraId="69F52BAC" w14:textId="77777777" w:rsidR="000774F2" w:rsidRPr="00DC2BA7" w:rsidRDefault="000774F2" w:rsidP="00B057AB">
      <w:pPr>
        <w:keepNext/>
        <w:widowControl w:val="0"/>
        <w:spacing w:line="240" w:lineRule="auto"/>
        <w:rPr>
          <w:lang w:val="sv-SE"/>
        </w:rPr>
      </w:pPr>
    </w:p>
    <w:p w14:paraId="7D99513A" w14:textId="0DBA5FA0" w:rsidR="00766995" w:rsidRPr="00DC2BA7" w:rsidRDefault="00B60735" w:rsidP="00B057AB">
      <w:pPr>
        <w:pStyle w:val="Char2"/>
        <w:spacing w:before="0"/>
        <w:jc w:val="left"/>
        <w:rPr>
          <w:sz w:val="22"/>
          <w:szCs w:val="22"/>
          <w:lang w:val="sv-SE"/>
        </w:rPr>
      </w:pPr>
      <w:r w:rsidRPr="00DC2BA7">
        <w:rPr>
          <w:sz w:val="22"/>
          <w:szCs w:val="22"/>
          <w:lang w:val="sv-SE"/>
        </w:rPr>
        <w:t xml:space="preserve">IgE kan involveras i den immunologiska reaktionen för vissa helmintinfektioner. Hos patienter med kronisk hög risk för helmintinfektion visade en placebokontrollerad studie på allergiska patienter en lätt ökning av antalet infektioner vid behandling med omalizumab, trots att förloppet, svårighetsgraden och svaret på infektionsbehandlingen var oförändrade. Antalet helmintinfektioner i det totala kliniska programmet, som inte var avsett för att upptäcka sådana infektioner, var mindre än 1 på 1 000 patienter. Försiktighet är emellertid berättigad hos patienter med hög risk att få helmintinfektion, i synnerhet vid resa i områden där helmintinfektion är en endemisk sjukdom. Om patienterna inte svarar på den rekommenderade antihelmintbehandlingen skall utsättning av </w:t>
      </w:r>
      <w:r w:rsidR="004E5701">
        <w:rPr>
          <w:sz w:val="22"/>
          <w:szCs w:val="22"/>
          <w:lang w:val="sv-SE"/>
        </w:rPr>
        <w:t>omalizumab</w:t>
      </w:r>
      <w:r w:rsidRPr="00DC2BA7">
        <w:rPr>
          <w:sz w:val="22"/>
          <w:szCs w:val="22"/>
          <w:lang w:val="sv-SE"/>
        </w:rPr>
        <w:t xml:space="preserve"> övervägas.</w:t>
      </w:r>
    </w:p>
    <w:p w14:paraId="7DCE25E9" w14:textId="77777777" w:rsidR="00C02182" w:rsidRPr="00DC2BA7" w:rsidRDefault="00C02182" w:rsidP="00B057AB">
      <w:pPr>
        <w:pStyle w:val="Char2"/>
        <w:spacing w:before="0"/>
        <w:jc w:val="left"/>
        <w:rPr>
          <w:sz w:val="22"/>
          <w:szCs w:val="22"/>
          <w:lang w:val="sv-SE"/>
        </w:rPr>
      </w:pPr>
    </w:p>
    <w:p w14:paraId="689167FC" w14:textId="77777777" w:rsidR="00C02182" w:rsidRPr="00DC2BA7" w:rsidRDefault="00B60735" w:rsidP="00B057AB">
      <w:pPr>
        <w:pStyle w:val="Char2"/>
        <w:keepNext/>
        <w:spacing w:before="0"/>
        <w:jc w:val="left"/>
        <w:rPr>
          <w:sz w:val="22"/>
          <w:szCs w:val="22"/>
          <w:u w:val="single"/>
          <w:lang w:val="sv-SE"/>
        </w:rPr>
      </w:pPr>
      <w:r w:rsidRPr="00DC2BA7">
        <w:rPr>
          <w:sz w:val="22"/>
          <w:szCs w:val="22"/>
          <w:u w:val="single"/>
          <w:lang w:val="sv-SE"/>
        </w:rPr>
        <w:t>Latex-känsliga personer</w:t>
      </w:r>
      <w:r w:rsidR="004E5701">
        <w:rPr>
          <w:sz w:val="22"/>
          <w:szCs w:val="22"/>
          <w:u w:val="single"/>
          <w:lang w:val="sv-SE"/>
        </w:rPr>
        <w:t xml:space="preserve"> (förfylld spruta)</w:t>
      </w:r>
    </w:p>
    <w:p w14:paraId="2D4F10A1" w14:textId="77777777" w:rsidR="000774F2" w:rsidRPr="00DC2BA7" w:rsidRDefault="000774F2" w:rsidP="00B057AB">
      <w:pPr>
        <w:pStyle w:val="Char2"/>
        <w:keepNext/>
        <w:spacing w:before="0"/>
        <w:jc w:val="left"/>
        <w:rPr>
          <w:sz w:val="22"/>
          <w:szCs w:val="22"/>
          <w:u w:val="single"/>
          <w:lang w:val="sv-SE"/>
        </w:rPr>
      </w:pPr>
    </w:p>
    <w:p w14:paraId="4D3DC169" w14:textId="77777777" w:rsidR="00C02182" w:rsidRPr="00DC2BA7" w:rsidRDefault="00B60735" w:rsidP="00B057AB">
      <w:pPr>
        <w:pStyle w:val="Char2"/>
        <w:spacing w:before="0"/>
        <w:jc w:val="left"/>
        <w:rPr>
          <w:sz w:val="22"/>
          <w:szCs w:val="22"/>
          <w:lang w:val="sv-SE"/>
        </w:rPr>
      </w:pPr>
      <w:r w:rsidRPr="00DC2BA7">
        <w:rPr>
          <w:sz w:val="22"/>
          <w:szCs w:val="22"/>
          <w:lang w:val="sv-SE"/>
        </w:rPr>
        <w:t>Det löstagbara nålskyddet hos denna förfyllda spruta innehåller ett derivat av naturgummilatex. Hittills har inget naturgummilatex påträffats i det löstagbara nålskyddet. Användningen av Xolair injektionsvätska,lösning i förfylld spruta hos latex-känsliga personer har dock inte studerats och därför kan en potentiell risk för överkänslighetsreaktioner inte helt uteslutas.</w:t>
      </w:r>
    </w:p>
    <w:p w14:paraId="5531B994" w14:textId="77777777" w:rsidR="00766995" w:rsidRPr="00DC2BA7" w:rsidRDefault="00766995" w:rsidP="00B057AB">
      <w:pPr>
        <w:pStyle w:val="Char2"/>
        <w:spacing w:before="0"/>
        <w:jc w:val="left"/>
        <w:rPr>
          <w:sz w:val="22"/>
          <w:szCs w:val="22"/>
          <w:lang w:val="sv-SE"/>
        </w:rPr>
      </w:pPr>
    </w:p>
    <w:p w14:paraId="6FA933D6" w14:textId="77777777" w:rsidR="00766995" w:rsidRPr="00DC2BA7" w:rsidRDefault="00B60735" w:rsidP="00B057AB">
      <w:pPr>
        <w:keepNext/>
        <w:widowControl w:val="0"/>
        <w:tabs>
          <w:tab w:val="clear" w:pos="567"/>
        </w:tabs>
        <w:spacing w:line="240" w:lineRule="auto"/>
        <w:ind w:left="567" w:hanging="567"/>
        <w:rPr>
          <w:lang w:val="sv-SE"/>
        </w:rPr>
      </w:pPr>
      <w:r w:rsidRPr="00DC2BA7">
        <w:rPr>
          <w:b/>
          <w:bCs/>
          <w:lang w:val="sv-SE"/>
        </w:rPr>
        <w:t>4.5</w:t>
      </w:r>
      <w:r w:rsidRPr="00DC2BA7">
        <w:rPr>
          <w:b/>
          <w:bCs/>
          <w:lang w:val="sv-SE"/>
        </w:rPr>
        <w:tab/>
        <w:t>Interaktioner med andra läkemedel och övriga interaktioner</w:t>
      </w:r>
    </w:p>
    <w:p w14:paraId="4936871D" w14:textId="77777777" w:rsidR="00766995" w:rsidRPr="00DC2BA7" w:rsidRDefault="00766995" w:rsidP="00B057AB">
      <w:pPr>
        <w:pStyle w:val="Char2"/>
        <w:keepNext/>
        <w:spacing w:before="0"/>
        <w:jc w:val="left"/>
        <w:rPr>
          <w:sz w:val="22"/>
          <w:szCs w:val="22"/>
          <w:lang w:val="sv-SE"/>
        </w:rPr>
      </w:pPr>
    </w:p>
    <w:p w14:paraId="4BEA2C71" w14:textId="2AA4C9B9" w:rsidR="00F712E6" w:rsidRPr="00DC2BA7" w:rsidRDefault="00B60735" w:rsidP="00B057AB">
      <w:pPr>
        <w:pStyle w:val="Char2"/>
        <w:widowControl w:val="0"/>
        <w:spacing w:before="0"/>
        <w:jc w:val="left"/>
        <w:rPr>
          <w:sz w:val="22"/>
          <w:szCs w:val="22"/>
          <w:lang w:val="sv-SE"/>
        </w:rPr>
      </w:pPr>
      <w:r w:rsidRPr="00DC2BA7">
        <w:rPr>
          <w:sz w:val="22"/>
          <w:szCs w:val="22"/>
          <w:lang w:val="sv-SE"/>
        </w:rPr>
        <w:t xml:space="preserve">Eftersom IgE kan vara inblandad i den immunologiska reaktionen för vissa helmintinfektioner, kan </w:t>
      </w:r>
      <w:r w:rsidR="004E5701">
        <w:rPr>
          <w:sz w:val="22"/>
          <w:szCs w:val="22"/>
          <w:lang w:val="sv-SE"/>
        </w:rPr>
        <w:t>omalizumab</w:t>
      </w:r>
      <w:r w:rsidRPr="00DC2BA7">
        <w:rPr>
          <w:sz w:val="22"/>
          <w:szCs w:val="22"/>
          <w:lang w:val="sv-SE"/>
        </w:rPr>
        <w:t xml:space="preserve"> möjligen indirekt minska effekten av läkemedel för behandling av helmint- eller andra andra parasitinfektioner (se avsnitt</w:t>
      </w:r>
      <w:r w:rsidR="00466A8C" w:rsidRPr="00DC2BA7">
        <w:rPr>
          <w:sz w:val="22"/>
          <w:szCs w:val="22"/>
          <w:lang w:val="sv-SE"/>
        </w:rPr>
        <w:t> </w:t>
      </w:r>
      <w:r w:rsidRPr="00DC2BA7">
        <w:rPr>
          <w:sz w:val="22"/>
          <w:szCs w:val="22"/>
          <w:lang w:val="sv-SE"/>
        </w:rPr>
        <w:t>4.4).</w:t>
      </w:r>
    </w:p>
    <w:p w14:paraId="71B7BAC6" w14:textId="77777777" w:rsidR="00F712E6" w:rsidRPr="00DC2BA7" w:rsidRDefault="00F712E6" w:rsidP="00B057AB">
      <w:pPr>
        <w:pStyle w:val="Char2"/>
        <w:widowControl w:val="0"/>
        <w:spacing w:before="0"/>
        <w:jc w:val="left"/>
        <w:rPr>
          <w:sz w:val="22"/>
          <w:szCs w:val="22"/>
          <w:lang w:val="sv-SE"/>
        </w:rPr>
      </w:pPr>
    </w:p>
    <w:p w14:paraId="308521F6" w14:textId="14405144" w:rsidR="00766995" w:rsidRPr="00DC2BA7" w:rsidRDefault="00B60735" w:rsidP="00B057AB">
      <w:pPr>
        <w:pStyle w:val="Char2"/>
        <w:widowControl w:val="0"/>
        <w:spacing w:before="0"/>
        <w:jc w:val="left"/>
        <w:rPr>
          <w:sz w:val="22"/>
          <w:szCs w:val="22"/>
          <w:lang w:val="sv-SE"/>
        </w:rPr>
      </w:pPr>
      <w:r w:rsidRPr="00DC2BA7">
        <w:rPr>
          <w:sz w:val="22"/>
          <w:szCs w:val="22"/>
          <w:lang w:val="sv-SE"/>
        </w:rPr>
        <w:t xml:space="preserve">Cytokrom P450-enzymer, effluxpumpar och proteinbindningsmekanismer är inte inblandade i clearance av omalizumab, och därmed finns liten potential för interaktioner. Läkemedels- eller vaccininteraktionsstudier har inte utförts med </w:t>
      </w:r>
      <w:r w:rsidR="004E5701">
        <w:rPr>
          <w:sz w:val="22"/>
          <w:szCs w:val="22"/>
          <w:lang w:val="sv-SE"/>
        </w:rPr>
        <w:t>omalizumab</w:t>
      </w:r>
      <w:r w:rsidRPr="00DC2BA7">
        <w:rPr>
          <w:sz w:val="22"/>
          <w:szCs w:val="22"/>
          <w:lang w:val="sv-SE"/>
        </w:rPr>
        <w:t>. Det finns ingen farmakologisk anledning att förvänta sig att läkemedel som förskrivs ofta för behandling av astma</w:t>
      </w:r>
      <w:r w:rsidR="00A3307F" w:rsidRPr="00DC2BA7">
        <w:rPr>
          <w:sz w:val="22"/>
          <w:szCs w:val="22"/>
          <w:lang w:val="sv-SE"/>
        </w:rPr>
        <w:t>, kronisk rinosinuit med näspolyper</w:t>
      </w:r>
      <w:r w:rsidR="00965971" w:rsidRPr="00DC2BA7">
        <w:rPr>
          <w:sz w:val="22"/>
          <w:szCs w:val="22"/>
          <w:lang w:val="sv-SE"/>
        </w:rPr>
        <w:t xml:space="preserve"> </w:t>
      </w:r>
      <w:r w:rsidRPr="00DC2BA7">
        <w:rPr>
          <w:sz w:val="22"/>
          <w:szCs w:val="22"/>
          <w:lang w:val="sv-SE"/>
        </w:rPr>
        <w:t>eller kronisk spontan urtikaria skulle interagera med omalizumab.</w:t>
      </w:r>
    </w:p>
    <w:p w14:paraId="7E74A0B9" w14:textId="77777777" w:rsidR="00766995" w:rsidRPr="00DC2BA7" w:rsidRDefault="00766995" w:rsidP="00B057AB">
      <w:pPr>
        <w:pStyle w:val="Char2"/>
        <w:widowControl w:val="0"/>
        <w:spacing w:before="0"/>
        <w:jc w:val="left"/>
        <w:rPr>
          <w:sz w:val="22"/>
          <w:szCs w:val="22"/>
          <w:lang w:val="sv-SE"/>
        </w:rPr>
      </w:pPr>
    </w:p>
    <w:p w14:paraId="5B46C88D" w14:textId="77777777" w:rsidR="00766995" w:rsidRPr="00DC2BA7" w:rsidRDefault="00B60735" w:rsidP="00B057AB">
      <w:pPr>
        <w:keepNext/>
        <w:widowControl w:val="0"/>
        <w:spacing w:line="240" w:lineRule="auto"/>
        <w:rPr>
          <w:u w:val="single"/>
          <w:lang w:val="sv-SE"/>
        </w:rPr>
      </w:pPr>
      <w:r w:rsidRPr="00DC2BA7">
        <w:rPr>
          <w:u w:val="single"/>
          <w:lang w:val="sv-SE"/>
        </w:rPr>
        <w:t>Allergisk astma</w:t>
      </w:r>
    </w:p>
    <w:p w14:paraId="4588A011" w14:textId="77777777" w:rsidR="000774F2" w:rsidRPr="00DC2BA7" w:rsidRDefault="000774F2" w:rsidP="00B057AB">
      <w:pPr>
        <w:keepNext/>
        <w:widowControl w:val="0"/>
        <w:spacing w:line="240" w:lineRule="auto"/>
        <w:rPr>
          <w:u w:val="single"/>
          <w:lang w:val="sv-SE"/>
        </w:rPr>
      </w:pPr>
    </w:p>
    <w:p w14:paraId="257173A9" w14:textId="3C44F80B" w:rsidR="00766995" w:rsidRPr="00DC2BA7" w:rsidRDefault="00B60735" w:rsidP="00B057AB">
      <w:pPr>
        <w:pStyle w:val="Char2"/>
        <w:spacing w:before="0"/>
        <w:jc w:val="left"/>
        <w:rPr>
          <w:sz w:val="22"/>
          <w:szCs w:val="22"/>
          <w:lang w:val="sv-SE"/>
        </w:rPr>
      </w:pPr>
      <w:r w:rsidRPr="00EB1369">
        <w:rPr>
          <w:sz w:val="22"/>
          <w:szCs w:val="22"/>
          <w:lang w:val="sv-SE"/>
        </w:rPr>
        <w:t>Omalizumab</w:t>
      </w:r>
      <w:r w:rsidRPr="00DC2BA7">
        <w:rPr>
          <w:sz w:val="22"/>
          <w:szCs w:val="22"/>
          <w:lang w:val="sv-SE"/>
        </w:rPr>
        <w:t xml:space="preserve"> har vanligtvis använts tillsammans med inhalations- och orala kortikosteroider, kort- och långverkande inhalations-beta-agonister, leukotrienmodifierare, teofylliner och orala antihistaminer i kliniska studier. Det fanns inga indikationer på att säkerheten hos </w:t>
      </w:r>
      <w:r w:rsidR="006A0CDF">
        <w:rPr>
          <w:sz w:val="22"/>
          <w:szCs w:val="22"/>
          <w:lang w:val="sv-SE"/>
        </w:rPr>
        <w:t>omalizumab</w:t>
      </w:r>
      <w:r w:rsidRPr="00DC2BA7">
        <w:rPr>
          <w:sz w:val="22"/>
          <w:szCs w:val="22"/>
          <w:lang w:val="sv-SE"/>
        </w:rPr>
        <w:t xml:space="preserve"> förändrades vid användning tillsammans med dessa andra vanligen använda läkemedlen mot astma. Det finns begränsade data på samtidig användning av </w:t>
      </w:r>
      <w:r w:rsidR="006A0CDF">
        <w:rPr>
          <w:sz w:val="22"/>
          <w:szCs w:val="22"/>
          <w:lang w:val="sv-SE"/>
        </w:rPr>
        <w:t>omalizumab</w:t>
      </w:r>
      <w:r w:rsidRPr="00DC2BA7">
        <w:rPr>
          <w:sz w:val="22"/>
          <w:szCs w:val="22"/>
          <w:lang w:val="sv-SE"/>
        </w:rPr>
        <w:t xml:space="preserve"> och specifik immunterapi (hyposensibiliseringsterapi). I en klinisk studie där </w:t>
      </w:r>
      <w:r w:rsidR="006A0CDF">
        <w:rPr>
          <w:sz w:val="22"/>
          <w:szCs w:val="22"/>
          <w:lang w:val="sv-SE"/>
        </w:rPr>
        <w:t>omalizumab</w:t>
      </w:r>
      <w:r w:rsidRPr="00DC2BA7">
        <w:rPr>
          <w:sz w:val="22"/>
          <w:szCs w:val="22"/>
          <w:lang w:val="sv-SE"/>
        </w:rPr>
        <w:t xml:space="preserve"> gavs tillsammans med immunterapi </w:t>
      </w:r>
      <w:r w:rsidRPr="00DC2BA7">
        <w:rPr>
          <w:sz w:val="22"/>
          <w:szCs w:val="22"/>
          <w:lang w:val="sv-SE"/>
        </w:rPr>
        <w:lastRenderedPageBreak/>
        <w:t xml:space="preserve">sågs ingen skillnad i säkerhet och effekt för </w:t>
      </w:r>
      <w:r>
        <w:rPr>
          <w:sz w:val="22"/>
          <w:szCs w:val="22"/>
          <w:lang w:val="sv-SE"/>
        </w:rPr>
        <w:t>omalizumab</w:t>
      </w:r>
      <w:r w:rsidRPr="00DC2BA7">
        <w:rPr>
          <w:sz w:val="22"/>
          <w:szCs w:val="22"/>
          <w:lang w:val="sv-SE"/>
        </w:rPr>
        <w:t xml:space="preserve"> i kombination med specifik immunterapi, jämfört med </w:t>
      </w:r>
      <w:r w:rsidR="006A0CDF">
        <w:rPr>
          <w:sz w:val="22"/>
          <w:szCs w:val="22"/>
          <w:lang w:val="sv-SE"/>
        </w:rPr>
        <w:t>omalizumab</w:t>
      </w:r>
      <w:r w:rsidRPr="00DC2BA7">
        <w:rPr>
          <w:sz w:val="22"/>
          <w:szCs w:val="22"/>
          <w:lang w:val="sv-SE"/>
        </w:rPr>
        <w:t xml:space="preserve"> givet ensamt.</w:t>
      </w:r>
    </w:p>
    <w:p w14:paraId="0C6ED8D0" w14:textId="77777777" w:rsidR="00766995" w:rsidRPr="00DC2BA7" w:rsidRDefault="00766995" w:rsidP="00B057AB">
      <w:pPr>
        <w:pStyle w:val="Char2"/>
        <w:spacing w:before="0"/>
        <w:jc w:val="left"/>
        <w:rPr>
          <w:sz w:val="22"/>
          <w:szCs w:val="22"/>
          <w:lang w:val="sv-SE"/>
        </w:rPr>
      </w:pPr>
    </w:p>
    <w:p w14:paraId="138062CE" w14:textId="77777777" w:rsidR="00A3307F" w:rsidRPr="00DC2BA7" w:rsidRDefault="00B60735" w:rsidP="00B057AB">
      <w:pPr>
        <w:pStyle w:val="Char2"/>
        <w:keepNext/>
        <w:spacing w:before="0"/>
        <w:jc w:val="left"/>
        <w:rPr>
          <w:sz w:val="22"/>
          <w:szCs w:val="22"/>
          <w:u w:val="single"/>
          <w:lang w:val="sv-SE"/>
        </w:rPr>
      </w:pPr>
      <w:r w:rsidRPr="00DC2BA7">
        <w:rPr>
          <w:sz w:val="22"/>
          <w:szCs w:val="22"/>
          <w:u w:val="single"/>
          <w:lang w:val="sv-SE"/>
        </w:rPr>
        <w:t>Kronisk rinosinuit med näspolyper</w:t>
      </w:r>
    </w:p>
    <w:p w14:paraId="3F5B3800" w14:textId="77777777" w:rsidR="00A3307F" w:rsidRPr="00DC2BA7" w:rsidRDefault="00A3307F" w:rsidP="00B057AB">
      <w:pPr>
        <w:pStyle w:val="Char2"/>
        <w:keepNext/>
        <w:spacing w:before="0"/>
        <w:jc w:val="left"/>
        <w:rPr>
          <w:sz w:val="22"/>
          <w:szCs w:val="22"/>
          <w:lang w:val="sv-SE"/>
        </w:rPr>
      </w:pPr>
    </w:p>
    <w:p w14:paraId="29803690" w14:textId="5AC92714" w:rsidR="00A3307F" w:rsidRPr="00DC2BA7" w:rsidRDefault="00B60735" w:rsidP="00B057AB">
      <w:pPr>
        <w:widowControl w:val="0"/>
        <w:tabs>
          <w:tab w:val="clear" w:pos="567"/>
        </w:tabs>
        <w:spacing w:line="240" w:lineRule="auto"/>
        <w:rPr>
          <w:bCs/>
          <w:lang w:val="sv-SE"/>
        </w:rPr>
      </w:pPr>
      <w:r w:rsidRPr="00DC2BA7">
        <w:rPr>
          <w:bCs/>
          <w:lang w:val="sv-SE"/>
        </w:rPr>
        <w:t xml:space="preserve">I kliniska studier har </w:t>
      </w:r>
      <w:r w:rsidR="004E5701">
        <w:rPr>
          <w:bCs/>
          <w:lang w:val="sv-SE"/>
        </w:rPr>
        <w:t>omalizumab</w:t>
      </w:r>
      <w:r w:rsidRPr="00DC2BA7">
        <w:rPr>
          <w:bCs/>
          <w:lang w:val="sv-SE"/>
        </w:rPr>
        <w:t xml:space="preserve"> enligt protokoll använts tillsammans med mometason nässpray. Andra läkemedel som vanligtvis användes samtidigt inkluderade andra intranasala kortikosteroider, bronkodilatorer, antihistaminer, leukotrienreceptorantagonister, adrenergika/sympatomimetika samt nasal lokalanestetika. Det fanns inga indikationer på att säkerheten hos </w:t>
      </w:r>
      <w:r w:rsidR="004E5701">
        <w:rPr>
          <w:bCs/>
          <w:lang w:val="sv-SE"/>
        </w:rPr>
        <w:t>omalizumab</w:t>
      </w:r>
      <w:r w:rsidRPr="00DC2BA7">
        <w:rPr>
          <w:bCs/>
          <w:lang w:val="sv-SE"/>
        </w:rPr>
        <w:t xml:space="preserve"> förändrades vid samtidig användning av dessa vanligtvis använda läkemedel.</w:t>
      </w:r>
    </w:p>
    <w:p w14:paraId="36B9EEA1" w14:textId="77777777" w:rsidR="00A3307F" w:rsidRPr="00610F76" w:rsidRDefault="00A3307F" w:rsidP="00B057AB">
      <w:pPr>
        <w:widowControl w:val="0"/>
        <w:tabs>
          <w:tab w:val="clear" w:pos="567"/>
        </w:tabs>
        <w:spacing w:line="240" w:lineRule="auto"/>
        <w:rPr>
          <w:u w:val="single"/>
          <w:lang w:val="sv-SE"/>
        </w:rPr>
      </w:pPr>
    </w:p>
    <w:p w14:paraId="160478CC" w14:textId="77777777" w:rsidR="00766995" w:rsidRPr="00610F76" w:rsidRDefault="00B60735" w:rsidP="00B057AB">
      <w:pPr>
        <w:keepNext/>
        <w:widowControl w:val="0"/>
        <w:tabs>
          <w:tab w:val="clear" w:pos="567"/>
        </w:tabs>
        <w:spacing w:line="240" w:lineRule="auto"/>
        <w:ind w:left="567" w:hanging="567"/>
        <w:rPr>
          <w:u w:val="single"/>
          <w:lang w:val="sv-SE"/>
        </w:rPr>
      </w:pPr>
      <w:r w:rsidRPr="00610F76">
        <w:rPr>
          <w:u w:val="single"/>
          <w:lang w:val="sv-SE"/>
        </w:rPr>
        <w:t>Kronisk spontan urtikaria</w:t>
      </w:r>
    </w:p>
    <w:p w14:paraId="449AE993" w14:textId="77777777" w:rsidR="000774F2" w:rsidRPr="00610F76" w:rsidRDefault="000774F2" w:rsidP="00B057AB">
      <w:pPr>
        <w:keepNext/>
        <w:widowControl w:val="0"/>
        <w:tabs>
          <w:tab w:val="clear" w:pos="567"/>
        </w:tabs>
        <w:spacing w:line="240" w:lineRule="auto"/>
        <w:ind w:left="567" w:hanging="567"/>
        <w:rPr>
          <w:u w:val="single"/>
          <w:lang w:val="sv-SE"/>
        </w:rPr>
      </w:pPr>
    </w:p>
    <w:p w14:paraId="05FF807A" w14:textId="71ED0B38" w:rsidR="00766995" w:rsidRPr="00610F76" w:rsidRDefault="00B60735" w:rsidP="00B057AB">
      <w:pPr>
        <w:pStyle w:val="Char2"/>
        <w:spacing w:before="0"/>
        <w:jc w:val="left"/>
        <w:rPr>
          <w:sz w:val="22"/>
          <w:szCs w:val="22"/>
          <w:lang w:val="sv-SE"/>
        </w:rPr>
      </w:pPr>
      <w:r w:rsidRPr="00610F76">
        <w:rPr>
          <w:sz w:val="22"/>
          <w:szCs w:val="22"/>
          <w:lang w:val="sv-SE"/>
        </w:rPr>
        <w:t xml:space="preserve">I kliniska studier på kronisk spontan urtikaria användes </w:t>
      </w:r>
      <w:r w:rsidR="004E5701" w:rsidRPr="00610F76">
        <w:rPr>
          <w:bCs/>
          <w:sz w:val="22"/>
          <w:szCs w:val="22"/>
          <w:lang w:val="sv-SE"/>
        </w:rPr>
        <w:t>omalizumab</w:t>
      </w:r>
      <w:r w:rsidRPr="00610F76">
        <w:rPr>
          <w:sz w:val="22"/>
          <w:szCs w:val="22"/>
          <w:lang w:val="sv-SE"/>
        </w:rPr>
        <w:t xml:space="preserve"> i kombination med antihistaminer (H1-, H2-antagonister) och leukotrienreceptorantagonister. Jämfört med den kända säkerhetsprofilen för omalizumab vid allergisk astma finns inget som tyder på en förändrad säkerhet vid användning med dessa läkemedel. Dessutom visar en populationsfarmakokinetisk analys ingen relevant effekt av H2-antagonister eller leukotrienreceptorantagonister på omalizumabs farmakokinetik (se avsnitt 5.2).</w:t>
      </w:r>
    </w:p>
    <w:p w14:paraId="35F07428" w14:textId="77777777" w:rsidR="00766995" w:rsidRPr="00610F76" w:rsidRDefault="00766995" w:rsidP="00B057AB">
      <w:pPr>
        <w:pStyle w:val="Char2"/>
        <w:spacing w:before="0"/>
        <w:jc w:val="left"/>
        <w:rPr>
          <w:sz w:val="22"/>
          <w:szCs w:val="22"/>
          <w:lang w:val="sv-SE"/>
        </w:rPr>
      </w:pPr>
    </w:p>
    <w:p w14:paraId="64A4DFF8" w14:textId="77777777" w:rsidR="00766995" w:rsidRPr="00610F76" w:rsidRDefault="00B60735" w:rsidP="00B057AB">
      <w:pPr>
        <w:keepNext/>
        <w:widowControl w:val="0"/>
        <w:spacing w:line="240" w:lineRule="auto"/>
        <w:rPr>
          <w:u w:val="single"/>
          <w:lang w:val="sv-SE"/>
        </w:rPr>
      </w:pPr>
      <w:r w:rsidRPr="00610F76">
        <w:rPr>
          <w:u w:val="single"/>
          <w:lang w:val="sv-SE"/>
        </w:rPr>
        <w:t>Pediatrisk population</w:t>
      </w:r>
    </w:p>
    <w:p w14:paraId="24312B33" w14:textId="77777777" w:rsidR="00692759" w:rsidRPr="00610F76" w:rsidRDefault="00692759" w:rsidP="00B057AB">
      <w:pPr>
        <w:keepNext/>
        <w:widowControl w:val="0"/>
        <w:spacing w:line="240" w:lineRule="auto"/>
        <w:rPr>
          <w:lang w:val="sv-SE"/>
        </w:rPr>
      </w:pPr>
    </w:p>
    <w:p w14:paraId="0D5311E8" w14:textId="2DD46532" w:rsidR="00766995" w:rsidRPr="00610F76" w:rsidRDefault="00B60735" w:rsidP="00B057AB">
      <w:pPr>
        <w:pStyle w:val="Char2"/>
        <w:spacing w:before="0"/>
        <w:jc w:val="left"/>
        <w:rPr>
          <w:sz w:val="22"/>
          <w:szCs w:val="22"/>
          <w:lang w:val="sv-SE"/>
        </w:rPr>
      </w:pPr>
      <w:r w:rsidRPr="00610F76">
        <w:rPr>
          <w:sz w:val="22"/>
          <w:szCs w:val="22"/>
          <w:lang w:val="sv-SE"/>
        </w:rPr>
        <w:t xml:space="preserve">Kliniska studier på kronisk spontan urtikaria med </w:t>
      </w:r>
      <w:r w:rsidR="004E5701" w:rsidRPr="00610F76">
        <w:rPr>
          <w:bCs/>
          <w:sz w:val="22"/>
          <w:szCs w:val="22"/>
          <w:lang w:val="sv-SE"/>
        </w:rPr>
        <w:t>omalizumab</w:t>
      </w:r>
      <w:r w:rsidRPr="00610F76">
        <w:rPr>
          <w:sz w:val="22"/>
          <w:szCs w:val="22"/>
          <w:lang w:val="sv-SE"/>
        </w:rPr>
        <w:t xml:space="preserve"> i kombination med antihistaminer (H1-, H2-antagonister) och leukotrienreceptorantagonister inkluderade patienter i åldern 12 till 17 år. Inga studier har utförts på barn under 12 år.</w:t>
      </w:r>
    </w:p>
    <w:p w14:paraId="46E2A49B" w14:textId="77777777" w:rsidR="00766995" w:rsidRPr="00610F76" w:rsidRDefault="00766995" w:rsidP="00B057AB">
      <w:pPr>
        <w:pStyle w:val="Char2"/>
        <w:spacing w:before="0"/>
        <w:jc w:val="left"/>
        <w:rPr>
          <w:sz w:val="22"/>
          <w:szCs w:val="22"/>
          <w:lang w:val="sv-SE"/>
        </w:rPr>
      </w:pPr>
    </w:p>
    <w:p w14:paraId="7FD1B867" w14:textId="77777777" w:rsidR="00766995" w:rsidRPr="00610F76" w:rsidRDefault="00B60735" w:rsidP="00B057AB">
      <w:pPr>
        <w:keepNext/>
        <w:widowControl w:val="0"/>
        <w:tabs>
          <w:tab w:val="clear" w:pos="567"/>
        </w:tabs>
        <w:spacing w:line="240" w:lineRule="auto"/>
        <w:ind w:left="567" w:hanging="567"/>
        <w:rPr>
          <w:lang w:val="sv-SE"/>
        </w:rPr>
      </w:pPr>
      <w:r w:rsidRPr="00610F76">
        <w:rPr>
          <w:b/>
          <w:bCs/>
          <w:lang w:val="sv-SE"/>
        </w:rPr>
        <w:t>4.6</w:t>
      </w:r>
      <w:r w:rsidRPr="00610F76">
        <w:rPr>
          <w:b/>
          <w:bCs/>
          <w:lang w:val="sv-SE"/>
        </w:rPr>
        <w:tab/>
        <w:t>Fertilitet, graviditet och amning</w:t>
      </w:r>
    </w:p>
    <w:p w14:paraId="2B9C4F6A" w14:textId="77777777" w:rsidR="00766995" w:rsidRPr="00610F76" w:rsidRDefault="00766995" w:rsidP="00B057AB">
      <w:pPr>
        <w:pStyle w:val="Char2"/>
        <w:keepNext/>
        <w:spacing w:before="0"/>
        <w:jc w:val="left"/>
        <w:rPr>
          <w:sz w:val="22"/>
          <w:szCs w:val="22"/>
          <w:lang w:val="sv-SE"/>
        </w:rPr>
      </w:pPr>
    </w:p>
    <w:p w14:paraId="269F630F" w14:textId="77777777" w:rsidR="00766995" w:rsidRPr="00610F76" w:rsidRDefault="00B60735" w:rsidP="00B057AB">
      <w:pPr>
        <w:pStyle w:val="Char2"/>
        <w:keepNext/>
        <w:widowControl w:val="0"/>
        <w:spacing w:before="0"/>
        <w:jc w:val="left"/>
        <w:rPr>
          <w:sz w:val="22"/>
          <w:szCs w:val="22"/>
          <w:u w:val="single"/>
          <w:lang w:val="sv-SE"/>
        </w:rPr>
      </w:pPr>
      <w:r w:rsidRPr="00610F76">
        <w:rPr>
          <w:sz w:val="22"/>
          <w:szCs w:val="22"/>
          <w:u w:val="single"/>
          <w:lang w:val="sv-SE"/>
        </w:rPr>
        <w:t>Graviditet</w:t>
      </w:r>
    </w:p>
    <w:p w14:paraId="4BA81037" w14:textId="77777777" w:rsidR="000774F2" w:rsidRPr="00610F76" w:rsidRDefault="000774F2" w:rsidP="00B057AB">
      <w:pPr>
        <w:pStyle w:val="Char2"/>
        <w:keepNext/>
        <w:widowControl w:val="0"/>
        <w:spacing w:before="0"/>
        <w:jc w:val="left"/>
        <w:rPr>
          <w:sz w:val="22"/>
          <w:szCs w:val="22"/>
          <w:lang w:val="sv-SE"/>
        </w:rPr>
      </w:pPr>
    </w:p>
    <w:p w14:paraId="0982D8B0" w14:textId="483B00C3" w:rsidR="003A2386" w:rsidRPr="00610F76" w:rsidRDefault="00B60735" w:rsidP="00B057AB">
      <w:pPr>
        <w:pStyle w:val="Char2"/>
        <w:widowControl w:val="0"/>
        <w:spacing w:before="0"/>
        <w:jc w:val="left"/>
        <w:rPr>
          <w:sz w:val="22"/>
          <w:szCs w:val="22"/>
          <w:lang w:val="sv-SE"/>
        </w:rPr>
      </w:pPr>
      <w:r w:rsidRPr="00610F76">
        <w:rPr>
          <w:sz w:val="22"/>
          <w:szCs w:val="22"/>
          <w:lang w:val="sv-SE"/>
        </w:rPr>
        <w:t xml:space="preserve">En måttlig mängd data från gravida kvinnor (mellan 300-1 000 graviditeter) baserade på graviditetsregister och spontana rapporter efter marknadsgodkännande, tyder inte på någon missbildnings- eller foster/neonatal toxicitet. En prospektiv registerstudie (EXPECT) på 250 gravida kvinnor med astma som behandlats med </w:t>
      </w:r>
      <w:r w:rsidR="004E5701" w:rsidRPr="00610F76">
        <w:rPr>
          <w:bCs/>
          <w:sz w:val="22"/>
          <w:szCs w:val="22"/>
          <w:lang w:val="sv-SE"/>
        </w:rPr>
        <w:t>omalizumab</w:t>
      </w:r>
      <w:r w:rsidRPr="00610F76">
        <w:rPr>
          <w:sz w:val="22"/>
          <w:szCs w:val="22"/>
          <w:lang w:val="sv-SE"/>
        </w:rPr>
        <w:t xml:space="preserve"> visade att prevalensen för allvarliga medfödda anomaliteter var jämförbar (8,1% mot 8,9%) mellan patienter behandlade med Xolair och patienter med motsvarande sjukdomstillstånd (måttlig till allvarlig astma). Tolkningen av data kan vara påverkad av metodologiska begränsningar i studien, inkluderande ett litet antal patienter och en icke-randomiserad studiedesign.</w:t>
      </w:r>
    </w:p>
    <w:p w14:paraId="7BBF8F15" w14:textId="77777777" w:rsidR="003A2386" w:rsidRPr="00610F76" w:rsidRDefault="003A2386" w:rsidP="00B057AB">
      <w:pPr>
        <w:pStyle w:val="Char2"/>
        <w:widowControl w:val="0"/>
        <w:spacing w:before="0"/>
        <w:jc w:val="left"/>
        <w:rPr>
          <w:sz w:val="22"/>
          <w:szCs w:val="22"/>
          <w:lang w:val="sv-SE"/>
        </w:rPr>
      </w:pPr>
    </w:p>
    <w:p w14:paraId="7EE10CD7" w14:textId="77777777" w:rsidR="003A2386" w:rsidRPr="00610F76" w:rsidRDefault="00B60735" w:rsidP="00B057AB">
      <w:pPr>
        <w:pStyle w:val="Char2"/>
        <w:widowControl w:val="0"/>
        <w:spacing w:before="0"/>
        <w:jc w:val="left"/>
        <w:rPr>
          <w:sz w:val="22"/>
          <w:szCs w:val="22"/>
          <w:lang w:val="sv-SE"/>
        </w:rPr>
      </w:pPr>
      <w:r w:rsidRPr="00610F76">
        <w:rPr>
          <w:sz w:val="22"/>
          <w:szCs w:val="22"/>
          <w:lang w:val="sv-SE"/>
        </w:rPr>
        <w:t>Omalizumab passerar placentabarriären, men d</w:t>
      </w:r>
      <w:r w:rsidR="00766995" w:rsidRPr="00610F76">
        <w:rPr>
          <w:sz w:val="22"/>
          <w:szCs w:val="22"/>
          <w:lang w:val="sv-SE"/>
        </w:rPr>
        <w:t xml:space="preserve">jurstudier tyder </w:t>
      </w:r>
      <w:r w:rsidRPr="00610F76">
        <w:rPr>
          <w:sz w:val="22"/>
          <w:szCs w:val="22"/>
          <w:lang w:val="sv-SE"/>
        </w:rPr>
        <w:t>varken</w:t>
      </w:r>
      <w:r w:rsidR="00766995" w:rsidRPr="00610F76">
        <w:rPr>
          <w:sz w:val="22"/>
          <w:szCs w:val="22"/>
          <w:lang w:val="sv-SE"/>
        </w:rPr>
        <w:t xml:space="preserve"> på direkta eller indirekta reproduktionstoxikologiska effekter (se avsnitt</w:t>
      </w:r>
      <w:r w:rsidR="006E2067" w:rsidRPr="00610F76">
        <w:rPr>
          <w:sz w:val="22"/>
          <w:szCs w:val="22"/>
          <w:lang w:val="sv-SE"/>
        </w:rPr>
        <w:t> </w:t>
      </w:r>
      <w:r w:rsidR="00766995" w:rsidRPr="00610F76">
        <w:rPr>
          <w:sz w:val="22"/>
          <w:szCs w:val="22"/>
          <w:lang w:val="sv-SE"/>
        </w:rPr>
        <w:t>5.3).</w:t>
      </w:r>
    </w:p>
    <w:p w14:paraId="1AB689D2" w14:textId="77777777" w:rsidR="003A2386" w:rsidRPr="00610F76" w:rsidRDefault="003A2386" w:rsidP="00B057AB">
      <w:pPr>
        <w:pStyle w:val="Char2"/>
        <w:widowControl w:val="0"/>
        <w:spacing w:before="0"/>
        <w:jc w:val="left"/>
        <w:rPr>
          <w:sz w:val="22"/>
          <w:szCs w:val="22"/>
          <w:lang w:val="sv-SE"/>
        </w:rPr>
      </w:pPr>
    </w:p>
    <w:p w14:paraId="67D1FE8D" w14:textId="77777777" w:rsidR="00A67F87" w:rsidRPr="00610F76" w:rsidRDefault="00B60735" w:rsidP="00B057AB">
      <w:pPr>
        <w:pStyle w:val="Char2"/>
        <w:widowControl w:val="0"/>
        <w:spacing w:before="0"/>
        <w:jc w:val="left"/>
        <w:rPr>
          <w:sz w:val="22"/>
          <w:szCs w:val="22"/>
          <w:lang w:val="sv-SE"/>
        </w:rPr>
      </w:pPr>
      <w:r w:rsidRPr="00610F76">
        <w:rPr>
          <w:sz w:val="22"/>
          <w:szCs w:val="22"/>
          <w:lang w:val="sv-SE"/>
        </w:rPr>
        <w:t>Omalizumab har förknippats med en åldersberoende minskning av antalet trombocyter hos primater, där unga djur är mer känsliga än äldre djur (se avsnitt</w:t>
      </w:r>
      <w:r w:rsidR="000774F2" w:rsidRPr="00610F76">
        <w:rPr>
          <w:sz w:val="22"/>
          <w:szCs w:val="22"/>
          <w:lang w:val="sv-SE"/>
        </w:rPr>
        <w:t> </w:t>
      </w:r>
      <w:r w:rsidRPr="00610F76">
        <w:rPr>
          <w:sz w:val="22"/>
          <w:szCs w:val="22"/>
          <w:lang w:val="sv-SE"/>
        </w:rPr>
        <w:t>5.3).</w:t>
      </w:r>
    </w:p>
    <w:p w14:paraId="7E1F4913" w14:textId="77777777" w:rsidR="00A67F87" w:rsidRPr="00610F76" w:rsidRDefault="00A67F87" w:rsidP="00B057AB">
      <w:pPr>
        <w:pStyle w:val="Char2"/>
        <w:widowControl w:val="0"/>
        <w:spacing w:before="0"/>
        <w:jc w:val="left"/>
        <w:rPr>
          <w:sz w:val="22"/>
          <w:szCs w:val="22"/>
          <w:lang w:val="sv-SE"/>
        </w:rPr>
      </w:pPr>
    </w:p>
    <w:p w14:paraId="114366A6" w14:textId="7C51DBAF" w:rsidR="00766995" w:rsidRPr="00610F76" w:rsidRDefault="00B60735" w:rsidP="00B057AB">
      <w:pPr>
        <w:pStyle w:val="Char2"/>
        <w:widowControl w:val="0"/>
        <w:spacing w:before="0"/>
        <w:jc w:val="left"/>
        <w:rPr>
          <w:sz w:val="22"/>
          <w:szCs w:val="22"/>
          <w:lang w:val="sv-SE"/>
        </w:rPr>
      </w:pPr>
      <w:r w:rsidRPr="00610F76">
        <w:rPr>
          <w:bCs/>
          <w:sz w:val="22"/>
          <w:szCs w:val="22"/>
          <w:lang w:val="sv-SE"/>
        </w:rPr>
        <w:t>Omalizumab</w:t>
      </w:r>
      <w:r w:rsidR="003A2386" w:rsidRPr="00610F76">
        <w:rPr>
          <w:sz w:val="22"/>
          <w:szCs w:val="22"/>
          <w:lang w:val="sv-SE"/>
        </w:rPr>
        <w:t xml:space="preserve"> kan övervägas under graviditet om det är kliniskt nödvändigt.</w:t>
      </w:r>
    </w:p>
    <w:p w14:paraId="61C5B4CF" w14:textId="77777777" w:rsidR="003A2386" w:rsidRPr="00610F76" w:rsidRDefault="003A2386" w:rsidP="00B057AB">
      <w:pPr>
        <w:pStyle w:val="Char2"/>
        <w:widowControl w:val="0"/>
        <w:spacing w:before="0"/>
        <w:jc w:val="left"/>
        <w:rPr>
          <w:sz w:val="22"/>
          <w:szCs w:val="22"/>
          <w:lang w:val="sv-SE"/>
        </w:rPr>
      </w:pPr>
    </w:p>
    <w:p w14:paraId="78B6667A" w14:textId="77777777" w:rsidR="00766995" w:rsidRPr="00DC2BA7" w:rsidRDefault="00B60735" w:rsidP="00B057AB">
      <w:pPr>
        <w:pStyle w:val="Char2"/>
        <w:keepNext/>
        <w:spacing w:before="0"/>
        <w:jc w:val="left"/>
        <w:rPr>
          <w:sz w:val="22"/>
          <w:szCs w:val="22"/>
          <w:u w:val="single"/>
          <w:lang w:val="sv-SE"/>
        </w:rPr>
      </w:pPr>
      <w:r w:rsidRPr="00DC2BA7">
        <w:rPr>
          <w:sz w:val="22"/>
          <w:szCs w:val="22"/>
          <w:u w:val="single"/>
          <w:lang w:val="sv-SE"/>
        </w:rPr>
        <w:t>Amning</w:t>
      </w:r>
    </w:p>
    <w:p w14:paraId="08864B23" w14:textId="77777777" w:rsidR="000774F2" w:rsidRPr="00DC2BA7" w:rsidRDefault="000774F2" w:rsidP="00B057AB">
      <w:pPr>
        <w:pStyle w:val="Char2"/>
        <w:keepNext/>
        <w:spacing w:before="0"/>
        <w:jc w:val="left"/>
        <w:rPr>
          <w:sz w:val="22"/>
          <w:szCs w:val="22"/>
          <w:lang w:val="sv-SE"/>
        </w:rPr>
      </w:pPr>
    </w:p>
    <w:p w14:paraId="22FD3816" w14:textId="77777777" w:rsidR="00766995" w:rsidRPr="00DC2BA7" w:rsidRDefault="00B60735" w:rsidP="00B057AB">
      <w:pPr>
        <w:pStyle w:val="Char2"/>
        <w:widowControl w:val="0"/>
        <w:spacing w:before="0"/>
        <w:jc w:val="left"/>
        <w:rPr>
          <w:sz w:val="22"/>
          <w:szCs w:val="22"/>
          <w:lang w:val="sv-SE"/>
        </w:rPr>
      </w:pPr>
      <w:r w:rsidRPr="00DC2BA7">
        <w:rPr>
          <w:sz w:val="22"/>
          <w:szCs w:val="22"/>
          <w:lang w:val="sv-SE"/>
        </w:rPr>
        <w:t xml:space="preserve">Immunglobulin G (IgG) förekommer i bröstmjölk och det är därför förväntat att omalizumab förekommer i bröstmjölk. Tillgängliga data har visat att omalizumab utsöndras i bröstmjölken hos </w:t>
      </w:r>
      <w:r w:rsidR="00357689" w:rsidRPr="00DC2BA7">
        <w:rPr>
          <w:sz w:val="22"/>
          <w:szCs w:val="22"/>
          <w:lang w:val="sv-SE"/>
        </w:rPr>
        <w:t xml:space="preserve">icke-humana </w:t>
      </w:r>
      <w:r w:rsidRPr="00DC2BA7">
        <w:rPr>
          <w:sz w:val="22"/>
          <w:szCs w:val="22"/>
          <w:lang w:val="sv-SE"/>
        </w:rPr>
        <w:t>primater</w:t>
      </w:r>
      <w:r w:rsidR="00F712E6" w:rsidRPr="00DC2BA7">
        <w:rPr>
          <w:sz w:val="22"/>
          <w:szCs w:val="22"/>
          <w:lang w:val="sv-SE"/>
        </w:rPr>
        <w:t xml:space="preserve"> (se avsnitt</w:t>
      </w:r>
      <w:r w:rsidR="00466A8C" w:rsidRPr="00DC2BA7">
        <w:rPr>
          <w:sz w:val="22"/>
          <w:szCs w:val="22"/>
          <w:lang w:val="sv-SE"/>
        </w:rPr>
        <w:t> </w:t>
      </w:r>
      <w:r w:rsidR="00F712E6" w:rsidRPr="00DC2BA7">
        <w:rPr>
          <w:sz w:val="22"/>
          <w:szCs w:val="22"/>
          <w:lang w:val="sv-SE"/>
        </w:rPr>
        <w:t>5.3)</w:t>
      </w:r>
      <w:r w:rsidRPr="00DC2BA7">
        <w:rPr>
          <w:sz w:val="22"/>
          <w:szCs w:val="22"/>
          <w:lang w:val="sv-SE"/>
        </w:rPr>
        <w:t>.</w:t>
      </w:r>
    </w:p>
    <w:p w14:paraId="675D6A93" w14:textId="77777777" w:rsidR="003A2386" w:rsidRPr="00610F76" w:rsidRDefault="003A2386" w:rsidP="00B057AB">
      <w:pPr>
        <w:pStyle w:val="Char2"/>
        <w:widowControl w:val="0"/>
        <w:spacing w:before="0"/>
        <w:jc w:val="left"/>
        <w:rPr>
          <w:sz w:val="22"/>
          <w:szCs w:val="22"/>
          <w:lang w:val="sv-SE"/>
        </w:rPr>
      </w:pPr>
    </w:p>
    <w:p w14:paraId="05CE674B" w14:textId="6B65BA50" w:rsidR="003A2386" w:rsidRPr="00610F76" w:rsidRDefault="00B60735" w:rsidP="00B057AB">
      <w:pPr>
        <w:pStyle w:val="Char2"/>
        <w:widowControl w:val="0"/>
        <w:spacing w:before="0"/>
        <w:jc w:val="left"/>
        <w:rPr>
          <w:sz w:val="22"/>
          <w:szCs w:val="22"/>
          <w:lang w:val="sv-SE"/>
        </w:rPr>
      </w:pPr>
      <w:r w:rsidRPr="00610F76">
        <w:rPr>
          <w:sz w:val="22"/>
          <w:szCs w:val="22"/>
          <w:lang w:val="sv-SE"/>
        </w:rPr>
        <w:t xml:space="preserve">EXPECT-studien med 154 spädbarn som exponerats för </w:t>
      </w:r>
      <w:r w:rsidR="004E5701" w:rsidRPr="00610F76">
        <w:rPr>
          <w:bCs/>
          <w:sz w:val="22"/>
          <w:szCs w:val="22"/>
          <w:lang w:val="sv-SE"/>
        </w:rPr>
        <w:t>omalizumab</w:t>
      </w:r>
      <w:r w:rsidRPr="00610F76">
        <w:rPr>
          <w:sz w:val="22"/>
          <w:szCs w:val="22"/>
          <w:lang w:val="sv-SE"/>
        </w:rPr>
        <w:t xml:space="preserve"> under graviditet och genom amning indikerade inte biverkningar hos de spädbarn som ammats. Tolkningen av data kan vara påverkad av metodologiska begränsningar i studien, inkluderande ett litet antal patienter och en icke-randomiserad studiedesign.</w:t>
      </w:r>
    </w:p>
    <w:p w14:paraId="5A5D4C36" w14:textId="77777777" w:rsidR="003A2386" w:rsidRPr="00610F76" w:rsidRDefault="003A2386" w:rsidP="00B057AB">
      <w:pPr>
        <w:pStyle w:val="Char2"/>
        <w:widowControl w:val="0"/>
        <w:spacing w:before="0"/>
        <w:jc w:val="left"/>
        <w:rPr>
          <w:sz w:val="22"/>
          <w:szCs w:val="22"/>
          <w:lang w:val="sv-SE"/>
        </w:rPr>
      </w:pPr>
    </w:p>
    <w:p w14:paraId="484194A6" w14:textId="38A98513" w:rsidR="003A2386" w:rsidRPr="00610F76" w:rsidRDefault="00B60735" w:rsidP="00B057AB">
      <w:pPr>
        <w:pStyle w:val="Char2"/>
        <w:widowControl w:val="0"/>
        <w:spacing w:before="0"/>
        <w:jc w:val="left"/>
        <w:rPr>
          <w:sz w:val="22"/>
          <w:szCs w:val="22"/>
          <w:lang w:val="sv-SE"/>
        </w:rPr>
      </w:pPr>
      <w:r w:rsidRPr="00610F76">
        <w:rPr>
          <w:sz w:val="22"/>
          <w:szCs w:val="22"/>
          <w:lang w:val="sv-SE"/>
        </w:rPr>
        <w:lastRenderedPageBreak/>
        <w:t xml:space="preserve">Immunglobulin G-proteiner genomgår intestinal proteolys och har låg biotillgänglighet när de ges oralt. Inga effekter förväntas på ammande nyfödda/spädbarn. Följaktligen kan användning av </w:t>
      </w:r>
      <w:r w:rsidR="004E5701" w:rsidRPr="00610F76">
        <w:rPr>
          <w:bCs/>
          <w:sz w:val="22"/>
          <w:szCs w:val="22"/>
          <w:lang w:val="sv-SE"/>
        </w:rPr>
        <w:t>omalizumab</w:t>
      </w:r>
      <w:r w:rsidRPr="00610F76">
        <w:rPr>
          <w:sz w:val="22"/>
          <w:szCs w:val="22"/>
          <w:lang w:val="sv-SE"/>
        </w:rPr>
        <w:t xml:space="preserve"> under amning övervägas om det är kliniskt nödvändigt.</w:t>
      </w:r>
    </w:p>
    <w:p w14:paraId="16F086C3" w14:textId="77777777" w:rsidR="00766995" w:rsidRPr="00610F76" w:rsidRDefault="00766995" w:rsidP="00B057AB">
      <w:pPr>
        <w:pStyle w:val="Char2"/>
        <w:widowControl w:val="0"/>
        <w:spacing w:before="0"/>
        <w:jc w:val="left"/>
        <w:rPr>
          <w:sz w:val="22"/>
          <w:szCs w:val="22"/>
          <w:lang w:val="sv-SE"/>
        </w:rPr>
      </w:pPr>
    </w:p>
    <w:p w14:paraId="246EB43E" w14:textId="77777777" w:rsidR="00766995" w:rsidRPr="00610F76" w:rsidRDefault="00B60735" w:rsidP="00B057AB">
      <w:pPr>
        <w:pStyle w:val="Char2"/>
        <w:keepNext/>
        <w:spacing w:before="0"/>
        <w:jc w:val="left"/>
        <w:rPr>
          <w:sz w:val="22"/>
          <w:szCs w:val="22"/>
          <w:u w:val="single"/>
          <w:lang w:val="sv-SE"/>
        </w:rPr>
      </w:pPr>
      <w:r w:rsidRPr="00610F76">
        <w:rPr>
          <w:sz w:val="22"/>
          <w:szCs w:val="22"/>
          <w:u w:val="single"/>
          <w:lang w:val="sv-SE"/>
        </w:rPr>
        <w:t>Fertilitet</w:t>
      </w:r>
    </w:p>
    <w:p w14:paraId="46057A5A" w14:textId="77777777" w:rsidR="000774F2" w:rsidRPr="00610F76" w:rsidRDefault="000774F2" w:rsidP="00B057AB">
      <w:pPr>
        <w:pStyle w:val="Char2"/>
        <w:keepNext/>
        <w:spacing w:before="0"/>
        <w:jc w:val="left"/>
        <w:rPr>
          <w:sz w:val="22"/>
          <w:szCs w:val="22"/>
          <w:lang w:val="sv-SE"/>
        </w:rPr>
      </w:pPr>
    </w:p>
    <w:p w14:paraId="5B33A1A4" w14:textId="77777777" w:rsidR="00766995" w:rsidRPr="00610F76" w:rsidRDefault="00B60735" w:rsidP="00B057AB">
      <w:pPr>
        <w:pStyle w:val="Char2"/>
        <w:widowControl w:val="0"/>
        <w:spacing w:before="0"/>
        <w:jc w:val="left"/>
        <w:rPr>
          <w:sz w:val="22"/>
          <w:szCs w:val="22"/>
          <w:lang w:val="sv-SE"/>
        </w:rPr>
      </w:pPr>
      <w:r w:rsidRPr="00610F76">
        <w:rPr>
          <w:sz w:val="22"/>
          <w:szCs w:val="22"/>
          <w:lang w:val="sv-SE"/>
        </w:rPr>
        <w:t>Det finns inga humandata för omalizumab avseende fertilitet. I särskilt utformade icke kliniska fertilitetsstudier</w:t>
      </w:r>
      <w:r w:rsidR="00A92354" w:rsidRPr="00610F76">
        <w:rPr>
          <w:sz w:val="22"/>
          <w:szCs w:val="22"/>
          <w:lang w:val="sv-SE"/>
        </w:rPr>
        <w:t xml:space="preserve"> i icke-</w:t>
      </w:r>
      <w:r w:rsidR="006D42EC" w:rsidRPr="00610F76">
        <w:rPr>
          <w:sz w:val="22"/>
          <w:szCs w:val="22"/>
          <w:lang w:val="sv-SE"/>
        </w:rPr>
        <w:t>humana</w:t>
      </w:r>
      <w:r w:rsidR="00A92354" w:rsidRPr="00610F76">
        <w:rPr>
          <w:sz w:val="22"/>
          <w:szCs w:val="22"/>
          <w:lang w:val="sv-SE"/>
        </w:rPr>
        <w:t xml:space="preserve"> primater</w:t>
      </w:r>
      <w:r w:rsidRPr="00610F76">
        <w:rPr>
          <w:sz w:val="22"/>
          <w:szCs w:val="22"/>
          <w:lang w:val="sv-SE"/>
        </w:rPr>
        <w:t xml:space="preserve">, innefattande parningsstudier, sågs ingen nedsatt fertilitet hos honor eller hanar efter upprepad dosering av omalizumab vid doser upp till 75 mg/kg. Inte heller observerades genotoxiska effekter i </w:t>
      </w:r>
      <w:r w:rsidR="00283CFE" w:rsidRPr="00610F76">
        <w:rPr>
          <w:sz w:val="22"/>
          <w:szCs w:val="22"/>
          <w:lang w:val="sv-SE"/>
        </w:rPr>
        <w:t xml:space="preserve">en </w:t>
      </w:r>
      <w:r w:rsidRPr="00610F76">
        <w:rPr>
          <w:sz w:val="22"/>
          <w:szCs w:val="22"/>
          <w:lang w:val="sv-SE"/>
        </w:rPr>
        <w:t>separat icke-klinisk genotoxicitetsstudie.</w:t>
      </w:r>
    </w:p>
    <w:p w14:paraId="66CCED56" w14:textId="77777777" w:rsidR="00766995" w:rsidRPr="00610F76" w:rsidRDefault="00766995" w:rsidP="00B057AB">
      <w:pPr>
        <w:pStyle w:val="Char2"/>
        <w:widowControl w:val="0"/>
        <w:spacing w:before="0"/>
        <w:jc w:val="left"/>
        <w:rPr>
          <w:sz w:val="22"/>
          <w:szCs w:val="22"/>
          <w:lang w:val="sv-SE"/>
        </w:rPr>
      </w:pPr>
    </w:p>
    <w:p w14:paraId="5EB9F77F" w14:textId="77777777" w:rsidR="00766995" w:rsidRPr="00610F76" w:rsidRDefault="00B60735" w:rsidP="00B057AB">
      <w:pPr>
        <w:keepNext/>
        <w:widowControl w:val="0"/>
        <w:tabs>
          <w:tab w:val="clear" w:pos="567"/>
        </w:tabs>
        <w:spacing w:line="240" w:lineRule="auto"/>
        <w:ind w:left="567" w:hanging="567"/>
        <w:rPr>
          <w:lang w:val="sv-SE"/>
        </w:rPr>
      </w:pPr>
      <w:r w:rsidRPr="00610F76">
        <w:rPr>
          <w:b/>
          <w:bCs/>
          <w:lang w:val="sv-SE"/>
        </w:rPr>
        <w:t>4.7</w:t>
      </w:r>
      <w:r w:rsidRPr="00610F76">
        <w:rPr>
          <w:b/>
          <w:bCs/>
          <w:lang w:val="sv-SE"/>
        </w:rPr>
        <w:tab/>
        <w:t>Effekter på förmågan att framföra fordon och använda maskiner</w:t>
      </w:r>
    </w:p>
    <w:p w14:paraId="1F58BBA0" w14:textId="77777777" w:rsidR="00766995" w:rsidRPr="00610F76" w:rsidRDefault="00766995" w:rsidP="00B057AB">
      <w:pPr>
        <w:pStyle w:val="Char2"/>
        <w:keepNext/>
        <w:spacing w:before="0"/>
        <w:jc w:val="left"/>
        <w:rPr>
          <w:sz w:val="22"/>
          <w:szCs w:val="22"/>
          <w:lang w:val="sv-SE"/>
        </w:rPr>
      </w:pPr>
    </w:p>
    <w:p w14:paraId="2A229F99" w14:textId="5A630709" w:rsidR="00766995" w:rsidRPr="00610F76" w:rsidRDefault="00B60735" w:rsidP="00B057AB">
      <w:pPr>
        <w:pStyle w:val="Char2"/>
        <w:spacing w:before="0"/>
        <w:jc w:val="left"/>
        <w:rPr>
          <w:sz w:val="22"/>
          <w:szCs w:val="22"/>
          <w:lang w:val="sv-SE"/>
        </w:rPr>
      </w:pPr>
      <w:r w:rsidRPr="00610F76">
        <w:rPr>
          <w:bCs/>
          <w:sz w:val="22"/>
          <w:szCs w:val="22"/>
          <w:lang w:val="sv-SE"/>
        </w:rPr>
        <w:t>Omalizumab</w:t>
      </w:r>
      <w:r w:rsidRPr="00610F76">
        <w:rPr>
          <w:sz w:val="22"/>
          <w:szCs w:val="22"/>
          <w:lang w:val="sv-SE"/>
        </w:rPr>
        <w:t xml:space="preserve"> har ingen </w:t>
      </w:r>
      <w:r w:rsidRPr="00610F76">
        <w:rPr>
          <w:noProof/>
          <w:sz w:val="22"/>
          <w:szCs w:val="22"/>
          <w:lang w:val="sv-SE"/>
        </w:rPr>
        <w:t>eller försumbar effekt på förmågan att framföra fordon och använda maskiner.</w:t>
      </w:r>
    </w:p>
    <w:p w14:paraId="0D518C73" w14:textId="77777777" w:rsidR="00766995" w:rsidRPr="00610F76" w:rsidRDefault="00766995" w:rsidP="00B057AB">
      <w:pPr>
        <w:pStyle w:val="Char2"/>
        <w:spacing w:before="0"/>
        <w:jc w:val="left"/>
        <w:rPr>
          <w:sz w:val="22"/>
          <w:szCs w:val="22"/>
          <w:lang w:val="sv-SE"/>
        </w:rPr>
      </w:pPr>
    </w:p>
    <w:p w14:paraId="0C85BF6B" w14:textId="77777777" w:rsidR="00766995" w:rsidRPr="00610F76" w:rsidRDefault="00B60735" w:rsidP="00B057AB">
      <w:pPr>
        <w:keepNext/>
        <w:widowControl w:val="0"/>
        <w:tabs>
          <w:tab w:val="clear" w:pos="567"/>
        </w:tabs>
        <w:spacing w:line="240" w:lineRule="auto"/>
        <w:ind w:left="567" w:hanging="567"/>
        <w:rPr>
          <w:b/>
          <w:bCs/>
          <w:lang w:val="sv-SE"/>
        </w:rPr>
      </w:pPr>
      <w:r w:rsidRPr="00610F76">
        <w:rPr>
          <w:b/>
          <w:bCs/>
          <w:lang w:val="sv-SE"/>
        </w:rPr>
        <w:t>4.8</w:t>
      </w:r>
      <w:r w:rsidRPr="00610F76">
        <w:rPr>
          <w:b/>
          <w:bCs/>
          <w:lang w:val="sv-SE"/>
        </w:rPr>
        <w:tab/>
        <w:t>Biverkningar</w:t>
      </w:r>
    </w:p>
    <w:p w14:paraId="020D22B9" w14:textId="77777777" w:rsidR="00766995" w:rsidRPr="00610F76" w:rsidRDefault="00766995" w:rsidP="00B057AB">
      <w:pPr>
        <w:pStyle w:val="Char2"/>
        <w:keepNext/>
        <w:spacing w:before="0"/>
        <w:jc w:val="left"/>
        <w:rPr>
          <w:sz w:val="22"/>
          <w:szCs w:val="22"/>
          <w:lang w:val="sv-SE"/>
        </w:rPr>
      </w:pPr>
    </w:p>
    <w:p w14:paraId="4CF9C52F" w14:textId="77777777" w:rsidR="005F3914" w:rsidRPr="00610F76" w:rsidRDefault="00B60735" w:rsidP="00B057AB">
      <w:pPr>
        <w:keepNext/>
        <w:widowControl w:val="0"/>
        <w:spacing w:line="240" w:lineRule="auto"/>
        <w:rPr>
          <w:u w:val="single"/>
          <w:lang w:val="sv-SE"/>
        </w:rPr>
      </w:pPr>
      <w:r w:rsidRPr="00610F76">
        <w:rPr>
          <w:u w:val="single"/>
          <w:lang w:val="sv-SE"/>
        </w:rPr>
        <w:t xml:space="preserve">Allergisk astma </w:t>
      </w:r>
      <w:r w:rsidRPr="00610F76">
        <w:rPr>
          <w:bCs/>
          <w:u w:val="single"/>
          <w:lang w:val="sv-SE"/>
        </w:rPr>
        <w:t>och</w:t>
      </w:r>
      <w:r w:rsidRPr="00610F76">
        <w:rPr>
          <w:b/>
          <w:bCs/>
          <w:u w:val="single"/>
          <w:lang w:val="sv-SE"/>
        </w:rPr>
        <w:t xml:space="preserve"> </w:t>
      </w:r>
      <w:r w:rsidRPr="00610F76">
        <w:rPr>
          <w:u w:val="single"/>
          <w:lang w:val="sv-SE"/>
        </w:rPr>
        <w:t>kronisk rinosinuit med näspolyper</w:t>
      </w:r>
    </w:p>
    <w:p w14:paraId="250E7BD6" w14:textId="77777777" w:rsidR="000774F2" w:rsidRPr="00610F76" w:rsidRDefault="000774F2" w:rsidP="00B057AB">
      <w:pPr>
        <w:keepNext/>
        <w:widowControl w:val="0"/>
        <w:spacing w:line="240" w:lineRule="auto"/>
        <w:rPr>
          <w:u w:val="single"/>
          <w:lang w:val="sv-SE"/>
        </w:rPr>
      </w:pPr>
    </w:p>
    <w:p w14:paraId="37B19077" w14:textId="77777777" w:rsidR="00DD3684" w:rsidRPr="00DC2BA7" w:rsidRDefault="00B60735" w:rsidP="00B057AB">
      <w:pPr>
        <w:pStyle w:val="Char2"/>
        <w:keepNext/>
        <w:spacing w:before="0"/>
        <w:jc w:val="left"/>
        <w:rPr>
          <w:i/>
          <w:sz w:val="22"/>
          <w:szCs w:val="22"/>
          <w:u w:val="single"/>
          <w:lang w:val="sv-SE"/>
        </w:rPr>
      </w:pPr>
      <w:r w:rsidRPr="00DC2BA7">
        <w:rPr>
          <w:i/>
          <w:sz w:val="22"/>
          <w:szCs w:val="22"/>
          <w:u w:val="single"/>
          <w:lang w:val="sv-SE"/>
        </w:rPr>
        <w:t>Sammanfattning av säkerhetsprofilen</w:t>
      </w:r>
    </w:p>
    <w:p w14:paraId="32000943" w14:textId="77777777" w:rsidR="005F3914" w:rsidRPr="00DC2BA7" w:rsidRDefault="00B60735" w:rsidP="00B057AB">
      <w:pPr>
        <w:pStyle w:val="Char2"/>
        <w:spacing w:before="0"/>
        <w:jc w:val="left"/>
        <w:rPr>
          <w:sz w:val="22"/>
          <w:szCs w:val="22"/>
          <w:lang w:val="sv-SE"/>
        </w:rPr>
      </w:pPr>
      <w:r w:rsidRPr="00DC2BA7">
        <w:rPr>
          <w:sz w:val="22"/>
          <w:szCs w:val="22"/>
          <w:lang w:val="sv-SE"/>
        </w:rPr>
        <w:t xml:space="preserve">I kliniska prövningar på allergisk astma hos vuxna och ungdomar från 12 års ålder var de vanligast rapporterade biverkningarna </w:t>
      </w:r>
      <w:r w:rsidR="00476EB4" w:rsidRPr="00DC2BA7">
        <w:rPr>
          <w:sz w:val="22"/>
          <w:szCs w:val="22"/>
          <w:lang w:val="sv-SE"/>
        </w:rPr>
        <w:t xml:space="preserve">huvudvärk, </w:t>
      </w:r>
      <w:r w:rsidRPr="00DC2BA7">
        <w:rPr>
          <w:sz w:val="22"/>
          <w:szCs w:val="22"/>
          <w:lang w:val="sv-SE"/>
        </w:rPr>
        <w:t xml:space="preserve">reaktioner på injektionsstället, inklusive smärta på injektionsstället, svullnad, erytem </w:t>
      </w:r>
      <w:r w:rsidR="00476EB4" w:rsidRPr="00DC2BA7">
        <w:rPr>
          <w:sz w:val="22"/>
          <w:szCs w:val="22"/>
          <w:lang w:val="sv-SE"/>
        </w:rPr>
        <w:t xml:space="preserve">och </w:t>
      </w:r>
      <w:r w:rsidRPr="00DC2BA7">
        <w:rPr>
          <w:sz w:val="22"/>
          <w:szCs w:val="22"/>
          <w:lang w:val="sv-SE"/>
        </w:rPr>
        <w:t xml:space="preserve">pruritus. I kliniska prövningar på barn från 6 till &lt;12 år var de vanligast rapporterade biverkningarna huvudvärk, feber och smärta i övre buken. De flesta reaktionerna var lätta eller måttliga i svårighetsgrad. I kliniska studier på patienter </w:t>
      </w:r>
      <w:r w:rsidRPr="00DC2BA7">
        <w:rPr>
          <w:color w:val="000000"/>
          <w:sz w:val="22"/>
          <w:szCs w:val="22"/>
          <w:lang w:val="sv-SE"/>
        </w:rPr>
        <w:t xml:space="preserve">≥18 års ålder vid </w:t>
      </w:r>
      <w:r w:rsidRPr="00DC2BA7">
        <w:rPr>
          <w:sz w:val="22"/>
          <w:szCs w:val="22"/>
          <w:lang w:val="sv-SE"/>
        </w:rPr>
        <w:t>kronisk rinosinuit med näspolyper</w:t>
      </w:r>
      <w:r w:rsidRPr="00DC2BA7">
        <w:rPr>
          <w:color w:val="000000"/>
          <w:sz w:val="22"/>
          <w:szCs w:val="22"/>
          <w:lang w:val="sv-SE"/>
        </w:rPr>
        <w:t xml:space="preserve"> var de vanligast rapporterade biverkningarna huvudvärk, yrsel, artralgi, smärta i övre buken och reaktioner på injektionsstället.</w:t>
      </w:r>
    </w:p>
    <w:p w14:paraId="4670159F" w14:textId="77777777" w:rsidR="00766995" w:rsidRPr="00DC2BA7" w:rsidRDefault="00766995" w:rsidP="00B057AB">
      <w:pPr>
        <w:pStyle w:val="Char2"/>
        <w:spacing w:before="0"/>
        <w:jc w:val="left"/>
        <w:rPr>
          <w:sz w:val="22"/>
          <w:szCs w:val="22"/>
          <w:lang w:val="sv-SE"/>
        </w:rPr>
      </w:pPr>
    </w:p>
    <w:p w14:paraId="54FA5D23" w14:textId="77777777" w:rsidR="00DD3684" w:rsidRPr="00DC2BA7" w:rsidRDefault="00B60735" w:rsidP="00B057AB">
      <w:pPr>
        <w:pStyle w:val="Char2"/>
        <w:keepNext/>
        <w:spacing w:before="0"/>
        <w:jc w:val="left"/>
        <w:rPr>
          <w:i/>
          <w:sz w:val="22"/>
          <w:szCs w:val="22"/>
          <w:u w:val="single"/>
          <w:lang w:val="sv-SE"/>
        </w:rPr>
      </w:pPr>
      <w:r w:rsidRPr="00DC2BA7">
        <w:rPr>
          <w:i/>
          <w:sz w:val="22"/>
          <w:szCs w:val="22"/>
          <w:u w:val="single"/>
          <w:lang w:val="sv-SE"/>
        </w:rPr>
        <w:t>Tabell över biverkningar</w:t>
      </w:r>
    </w:p>
    <w:p w14:paraId="23D3E288" w14:textId="77777777" w:rsidR="00766995" w:rsidRPr="00DC2BA7" w:rsidRDefault="00B60735" w:rsidP="00B057AB">
      <w:pPr>
        <w:pStyle w:val="Char2"/>
        <w:spacing w:before="0"/>
        <w:jc w:val="left"/>
        <w:rPr>
          <w:sz w:val="22"/>
          <w:szCs w:val="22"/>
          <w:lang w:val="sv-SE"/>
        </w:rPr>
      </w:pPr>
      <w:r w:rsidRPr="00DC2BA7">
        <w:rPr>
          <w:sz w:val="22"/>
          <w:szCs w:val="22"/>
          <w:lang w:val="sv-SE"/>
        </w:rPr>
        <w:t xml:space="preserve">Tabell 4 tar upp de biverkningar som rapporterats vid kliniska prövningar i den totala säkerhetspopulationen </w:t>
      </w:r>
      <w:r w:rsidR="00C36F1D" w:rsidRPr="00DC2BA7">
        <w:rPr>
          <w:sz w:val="22"/>
          <w:szCs w:val="22"/>
          <w:lang w:val="sv-SE"/>
        </w:rPr>
        <w:t xml:space="preserve">vid allergisk astma och kronisk rinosinuit med näspolyper </w:t>
      </w:r>
      <w:r w:rsidRPr="00DC2BA7">
        <w:rPr>
          <w:sz w:val="22"/>
          <w:szCs w:val="22"/>
          <w:lang w:val="sv-SE"/>
        </w:rPr>
        <w:t xml:space="preserve">som behandlats med Xolair per organsystemklass enligt MedDRA och frekvens. </w:t>
      </w:r>
      <w:r w:rsidRPr="00DC2BA7">
        <w:rPr>
          <w:noProof/>
          <w:sz w:val="22"/>
          <w:szCs w:val="22"/>
          <w:lang w:val="sv-SE"/>
        </w:rPr>
        <w:t>Biverkningarna presenteras inom varje frekvensområde efter fallande allvarlighetsgrad.</w:t>
      </w:r>
      <w:r w:rsidRPr="00DC2BA7">
        <w:rPr>
          <w:sz w:val="22"/>
          <w:szCs w:val="22"/>
          <w:lang w:val="sv-SE"/>
        </w:rPr>
        <w:t xml:space="preserve"> Frekvenskategorierna definieras enligt följande: mycket vanliga (</w:t>
      </w:r>
      <w:r w:rsidRPr="00DC2BA7">
        <w:rPr>
          <w:color w:val="000000"/>
          <w:sz w:val="22"/>
          <w:szCs w:val="22"/>
          <w:lang w:val="sv-SE"/>
        </w:rPr>
        <w:t xml:space="preserve">≥1/10), </w:t>
      </w:r>
      <w:r w:rsidRPr="00DC2BA7">
        <w:rPr>
          <w:sz w:val="22"/>
          <w:szCs w:val="22"/>
          <w:lang w:val="sv-SE"/>
        </w:rPr>
        <w:t>vanliga (</w:t>
      </w:r>
      <w:r w:rsidRPr="00DC2BA7">
        <w:rPr>
          <w:color w:val="000000"/>
          <w:sz w:val="22"/>
          <w:szCs w:val="22"/>
          <w:lang w:val="sv-SE"/>
        </w:rPr>
        <w:t>≥</w:t>
      </w:r>
      <w:r w:rsidRPr="00DC2BA7">
        <w:rPr>
          <w:sz w:val="22"/>
          <w:szCs w:val="22"/>
          <w:lang w:val="sv-SE"/>
        </w:rPr>
        <w:t>1/100, &lt;1/10), mindre vanliga (</w:t>
      </w:r>
      <w:r w:rsidRPr="00DC2BA7">
        <w:rPr>
          <w:color w:val="000000"/>
          <w:sz w:val="22"/>
          <w:szCs w:val="22"/>
          <w:lang w:val="sv-SE"/>
        </w:rPr>
        <w:t>≥</w:t>
      </w:r>
      <w:r w:rsidRPr="00DC2BA7">
        <w:rPr>
          <w:sz w:val="22"/>
          <w:szCs w:val="22"/>
          <w:lang w:val="sv-SE"/>
        </w:rPr>
        <w:t>1/1 000, &lt;1/100), sällsynta (</w:t>
      </w:r>
      <w:r w:rsidRPr="00DC2BA7">
        <w:rPr>
          <w:color w:val="000000"/>
          <w:sz w:val="22"/>
          <w:szCs w:val="22"/>
          <w:lang w:val="sv-SE"/>
        </w:rPr>
        <w:t>≥1/10 000,</w:t>
      </w:r>
      <w:r w:rsidRPr="00DC2BA7">
        <w:rPr>
          <w:sz w:val="22"/>
          <w:szCs w:val="22"/>
          <w:lang w:val="sv-SE"/>
        </w:rPr>
        <w:t>&lt;1/1 000) och mycket sällsynta (&lt;1/10 000). Händelser rapporterade efter godkännande för försäljning anges med frekvensen ingen känd frekvens (kan inte beräknas från tillgängliga data).</w:t>
      </w:r>
    </w:p>
    <w:p w14:paraId="12A63494" w14:textId="77777777" w:rsidR="00766995" w:rsidRPr="00DC2BA7" w:rsidRDefault="00766995" w:rsidP="00B057AB">
      <w:pPr>
        <w:pStyle w:val="Char2"/>
        <w:spacing w:before="0"/>
        <w:jc w:val="left"/>
        <w:rPr>
          <w:sz w:val="22"/>
          <w:szCs w:val="22"/>
          <w:lang w:val="sv-SE"/>
        </w:rPr>
      </w:pPr>
    </w:p>
    <w:p w14:paraId="0D3BDBF3" w14:textId="77777777" w:rsidR="00C36F1D" w:rsidRPr="00DC2BA7" w:rsidRDefault="00B60735" w:rsidP="00B057AB">
      <w:pPr>
        <w:keepNext/>
        <w:widowControl w:val="0"/>
        <w:tabs>
          <w:tab w:val="clear" w:pos="567"/>
        </w:tabs>
        <w:spacing w:line="240" w:lineRule="auto"/>
        <w:ind w:left="567" w:hanging="567"/>
        <w:rPr>
          <w:b/>
          <w:lang w:val="sv-SE"/>
        </w:rPr>
      </w:pPr>
      <w:r w:rsidRPr="00DC2BA7">
        <w:rPr>
          <w:b/>
          <w:bCs/>
          <w:lang w:val="sv-SE"/>
        </w:rPr>
        <w:t>Tabell 4</w:t>
      </w:r>
      <w:r w:rsidR="000774F2" w:rsidRPr="00DC2BA7">
        <w:rPr>
          <w:b/>
          <w:bCs/>
          <w:lang w:val="sv-SE"/>
        </w:rPr>
        <w:tab/>
      </w:r>
      <w:r w:rsidRPr="00DC2BA7">
        <w:rPr>
          <w:b/>
          <w:bCs/>
          <w:lang w:val="sv-SE"/>
        </w:rPr>
        <w:t xml:space="preserve">Biverkningar vid allergisk astma och </w:t>
      </w:r>
      <w:r w:rsidRPr="00DC2BA7">
        <w:rPr>
          <w:b/>
          <w:lang w:val="sv-SE"/>
        </w:rPr>
        <w:t>kronisk rinosinuit med näspolyper</w:t>
      </w:r>
    </w:p>
    <w:p w14:paraId="4C71A602" w14:textId="77777777" w:rsidR="00766995" w:rsidRPr="00DC2BA7" w:rsidRDefault="00766995" w:rsidP="00B057AB">
      <w:pPr>
        <w:keepNext/>
        <w:widowControl w:val="0"/>
        <w:tabs>
          <w:tab w:val="clear" w:pos="567"/>
          <w:tab w:val="left" w:pos="720"/>
        </w:tabs>
        <w:spacing w:line="240" w:lineRule="auto"/>
        <w:ind w:left="567" w:hanging="567"/>
        <w:rPr>
          <w:color w:val="000000"/>
          <w:lang w:val="sv-SE"/>
        </w:rPr>
      </w:pPr>
    </w:p>
    <w:tbl>
      <w:tblPr>
        <w:tblW w:w="9356"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261"/>
        <w:gridCol w:w="6095"/>
      </w:tblGrid>
      <w:tr w:rsidR="00211724" w14:paraId="2BDD7340" w14:textId="77777777" w:rsidTr="0010025B">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3EFA856D" w14:textId="77777777" w:rsidR="00766995" w:rsidRPr="00DC2BA7" w:rsidRDefault="00B60735" w:rsidP="00B057AB">
            <w:pPr>
              <w:pStyle w:val="Text"/>
              <w:keepNext/>
              <w:widowControl w:val="0"/>
              <w:spacing w:before="0"/>
              <w:jc w:val="left"/>
              <w:rPr>
                <w:b/>
                <w:sz w:val="22"/>
                <w:lang w:val="sv-SE"/>
              </w:rPr>
            </w:pPr>
            <w:r w:rsidRPr="00DC2BA7">
              <w:rPr>
                <w:b/>
                <w:sz w:val="22"/>
                <w:lang w:val="sv-SE"/>
              </w:rPr>
              <w:t>Infektioner och infestationer</w:t>
            </w:r>
          </w:p>
        </w:tc>
      </w:tr>
      <w:tr w:rsidR="00211724" w14:paraId="15B11A1B" w14:textId="77777777" w:rsidTr="0010025B">
        <w:trPr>
          <w:trHeight w:val="283"/>
        </w:trPr>
        <w:tc>
          <w:tcPr>
            <w:tcW w:w="3261" w:type="dxa"/>
            <w:tcBorders>
              <w:top w:val="single" w:sz="4" w:space="0" w:color="auto"/>
              <w:left w:val="single" w:sz="4" w:space="0" w:color="auto"/>
              <w:bottom w:val="nil"/>
              <w:right w:val="single" w:sz="4" w:space="0" w:color="auto"/>
            </w:tcBorders>
            <w:shd w:val="clear" w:color="auto" w:fill="auto"/>
          </w:tcPr>
          <w:p w14:paraId="699B311E" w14:textId="77777777" w:rsidR="00766995" w:rsidRPr="00DC2BA7" w:rsidRDefault="00B60735" w:rsidP="00B057AB">
            <w:pPr>
              <w:pStyle w:val="Text"/>
              <w:keepNext/>
              <w:widowControl w:val="0"/>
              <w:spacing w:before="0"/>
              <w:jc w:val="left"/>
              <w:rPr>
                <w:sz w:val="22"/>
                <w:lang w:val="sv-SE"/>
              </w:rPr>
            </w:pPr>
            <w:r w:rsidRPr="00DC2BA7">
              <w:rPr>
                <w:sz w:val="22"/>
                <w:lang w:val="sv-SE"/>
              </w:rPr>
              <w:t>Mindre vanliga</w:t>
            </w:r>
          </w:p>
        </w:tc>
        <w:tc>
          <w:tcPr>
            <w:tcW w:w="6095" w:type="dxa"/>
            <w:tcBorders>
              <w:top w:val="single" w:sz="4" w:space="0" w:color="auto"/>
              <w:left w:val="single" w:sz="4" w:space="0" w:color="auto"/>
              <w:bottom w:val="nil"/>
              <w:right w:val="single" w:sz="4" w:space="0" w:color="auto"/>
            </w:tcBorders>
            <w:shd w:val="clear" w:color="auto" w:fill="auto"/>
          </w:tcPr>
          <w:p w14:paraId="01B8480F" w14:textId="77777777" w:rsidR="00766995" w:rsidRPr="00DC2BA7" w:rsidRDefault="00B60735" w:rsidP="00B057AB">
            <w:pPr>
              <w:pStyle w:val="Text"/>
              <w:keepNext/>
              <w:widowControl w:val="0"/>
              <w:spacing w:before="0"/>
              <w:jc w:val="left"/>
              <w:rPr>
                <w:sz w:val="22"/>
                <w:lang w:val="sv-SE"/>
              </w:rPr>
            </w:pPr>
            <w:r w:rsidRPr="00DC2BA7">
              <w:rPr>
                <w:sz w:val="22"/>
                <w:lang w:val="sv-SE"/>
              </w:rPr>
              <w:t>Faryngit</w:t>
            </w:r>
          </w:p>
        </w:tc>
      </w:tr>
      <w:tr w:rsidR="00211724" w14:paraId="4C2DF04C" w14:textId="77777777" w:rsidTr="0010025B">
        <w:trPr>
          <w:trHeight w:val="264"/>
        </w:trPr>
        <w:tc>
          <w:tcPr>
            <w:tcW w:w="3261" w:type="dxa"/>
            <w:tcBorders>
              <w:top w:val="nil"/>
              <w:left w:val="single" w:sz="4" w:space="0" w:color="auto"/>
              <w:right w:val="single" w:sz="4" w:space="0" w:color="auto"/>
            </w:tcBorders>
            <w:shd w:val="clear" w:color="auto" w:fill="auto"/>
          </w:tcPr>
          <w:p w14:paraId="46432932" w14:textId="77777777" w:rsidR="00766995" w:rsidRPr="00DC2BA7" w:rsidRDefault="00B60735" w:rsidP="00B057AB">
            <w:pPr>
              <w:pStyle w:val="Text"/>
              <w:widowControl w:val="0"/>
              <w:spacing w:before="0"/>
              <w:jc w:val="left"/>
              <w:rPr>
                <w:sz w:val="22"/>
                <w:lang w:val="sv-SE"/>
              </w:rPr>
            </w:pPr>
            <w:r w:rsidRPr="00DC2BA7">
              <w:rPr>
                <w:sz w:val="22"/>
                <w:lang w:val="sv-SE"/>
              </w:rPr>
              <w:t>Sällsynta</w:t>
            </w:r>
          </w:p>
        </w:tc>
        <w:tc>
          <w:tcPr>
            <w:tcW w:w="6095" w:type="dxa"/>
            <w:tcBorders>
              <w:top w:val="nil"/>
              <w:left w:val="single" w:sz="4" w:space="0" w:color="auto"/>
              <w:right w:val="single" w:sz="4" w:space="0" w:color="auto"/>
            </w:tcBorders>
            <w:shd w:val="clear" w:color="auto" w:fill="auto"/>
          </w:tcPr>
          <w:p w14:paraId="1990342A" w14:textId="77777777" w:rsidR="00766995" w:rsidRPr="00DC2BA7" w:rsidRDefault="00B60735" w:rsidP="00B057AB">
            <w:pPr>
              <w:pStyle w:val="Text"/>
              <w:widowControl w:val="0"/>
              <w:spacing w:before="0"/>
              <w:jc w:val="left"/>
              <w:rPr>
                <w:sz w:val="22"/>
                <w:lang w:val="sv-SE"/>
              </w:rPr>
            </w:pPr>
            <w:r w:rsidRPr="00DC2BA7">
              <w:rPr>
                <w:sz w:val="22"/>
                <w:lang w:val="sv-SE"/>
              </w:rPr>
              <w:t>Parasitinfektion</w:t>
            </w:r>
          </w:p>
        </w:tc>
      </w:tr>
      <w:tr w:rsidR="00211724" w14:paraId="544D3CB1" w14:textId="77777777" w:rsidTr="0010025B">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19686090" w14:textId="77777777" w:rsidR="00766995" w:rsidRPr="00DC2BA7" w:rsidRDefault="00B60735" w:rsidP="00B057AB">
            <w:pPr>
              <w:pStyle w:val="Text"/>
              <w:keepNext/>
              <w:widowControl w:val="0"/>
              <w:spacing w:before="0"/>
              <w:jc w:val="left"/>
              <w:rPr>
                <w:color w:val="000000"/>
                <w:sz w:val="22"/>
                <w:lang w:val="sv-SE"/>
              </w:rPr>
            </w:pPr>
            <w:r w:rsidRPr="00DC2BA7">
              <w:rPr>
                <w:b/>
                <w:sz w:val="22"/>
                <w:lang w:val="sv-SE"/>
              </w:rPr>
              <w:t>Blodet och lymfsystemet</w:t>
            </w:r>
          </w:p>
        </w:tc>
      </w:tr>
      <w:tr w:rsidR="00211724" w:rsidRPr="00410B74" w14:paraId="1E6E3B1F" w14:textId="77777777" w:rsidTr="0010025B">
        <w:tc>
          <w:tcPr>
            <w:tcW w:w="3261" w:type="dxa"/>
            <w:tcBorders>
              <w:top w:val="nil"/>
              <w:left w:val="single" w:sz="4" w:space="0" w:color="auto"/>
              <w:bottom w:val="single" w:sz="4" w:space="0" w:color="auto"/>
              <w:right w:val="single" w:sz="4" w:space="0" w:color="auto"/>
            </w:tcBorders>
            <w:shd w:val="clear" w:color="auto" w:fill="auto"/>
          </w:tcPr>
          <w:p w14:paraId="321E3DF9" w14:textId="77777777" w:rsidR="00766995" w:rsidRPr="00DC2BA7" w:rsidRDefault="00B60735" w:rsidP="00B057AB">
            <w:pPr>
              <w:pStyle w:val="Text"/>
              <w:widowControl w:val="0"/>
              <w:spacing w:before="0"/>
              <w:jc w:val="left"/>
              <w:rPr>
                <w:color w:val="000000"/>
                <w:sz w:val="22"/>
                <w:lang w:val="sv-SE"/>
              </w:rPr>
            </w:pPr>
            <w:r w:rsidRPr="00DC2BA7">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4D3C53F8" w14:textId="77777777" w:rsidR="00766995" w:rsidRPr="00DC2BA7" w:rsidRDefault="00B60735" w:rsidP="00B057AB">
            <w:pPr>
              <w:pStyle w:val="Text"/>
              <w:widowControl w:val="0"/>
              <w:spacing w:before="0"/>
              <w:jc w:val="left"/>
              <w:rPr>
                <w:color w:val="000000"/>
                <w:sz w:val="22"/>
                <w:lang w:val="sv-SE"/>
              </w:rPr>
            </w:pPr>
            <w:r w:rsidRPr="00DC2BA7">
              <w:rPr>
                <w:sz w:val="22"/>
                <w:lang w:val="sv-SE"/>
              </w:rPr>
              <w:t>Idiopatisk trombocytopeni, inklusive allvarliga fall</w:t>
            </w:r>
          </w:p>
        </w:tc>
      </w:tr>
      <w:tr w:rsidR="00211724" w14:paraId="4EC10DE9" w14:textId="77777777" w:rsidTr="0010025B">
        <w:tc>
          <w:tcPr>
            <w:tcW w:w="9356" w:type="dxa"/>
            <w:gridSpan w:val="2"/>
            <w:tcBorders>
              <w:top w:val="nil"/>
              <w:left w:val="single" w:sz="4" w:space="0" w:color="auto"/>
              <w:bottom w:val="single" w:sz="4" w:space="0" w:color="auto"/>
              <w:right w:val="single" w:sz="4" w:space="0" w:color="auto"/>
            </w:tcBorders>
            <w:shd w:val="clear" w:color="auto" w:fill="auto"/>
          </w:tcPr>
          <w:p w14:paraId="05DEC891" w14:textId="77777777" w:rsidR="00766995" w:rsidRPr="00DC2BA7" w:rsidRDefault="00B60735" w:rsidP="00B057AB">
            <w:pPr>
              <w:pStyle w:val="Text"/>
              <w:keepNext/>
              <w:widowControl w:val="0"/>
              <w:spacing w:before="0"/>
              <w:jc w:val="left"/>
              <w:rPr>
                <w:b/>
                <w:sz w:val="22"/>
                <w:lang w:val="sv-SE"/>
              </w:rPr>
            </w:pPr>
            <w:r w:rsidRPr="00DC2BA7">
              <w:rPr>
                <w:b/>
                <w:sz w:val="22"/>
                <w:lang w:val="sv-SE"/>
              </w:rPr>
              <w:t>Immunsystemet</w:t>
            </w:r>
          </w:p>
        </w:tc>
      </w:tr>
      <w:tr w:rsidR="00211724" w:rsidRPr="00410B74" w14:paraId="649BAC0E" w14:textId="77777777" w:rsidTr="0010025B">
        <w:trPr>
          <w:trHeight w:val="253"/>
        </w:trPr>
        <w:tc>
          <w:tcPr>
            <w:tcW w:w="3261" w:type="dxa"/>
            <w:tcBorders>
              <w:top w:val="nil"/>
              <w:left w:val="single" w:sz="4" w:space="0" w:color="auto"/>
              <w:bottom w:val="nil"/>
              <w:right w:val="single" w:sz="4" w:space="0" w:color="auto"/>
            </w:tcBorders>
            <w:shd w:val="clear" w:color="auto" w:fill="auto"/>
          </w:tcPr>
          <w:p w14:paraId="5F3F7610" w14:textId="77777777" w:rsidR="00766995" w:rsidRPr="00DC2BA7" w:rsidRDefault="00B60735" w:rsidP="00B057AB">
            <w:pPr>
              <w:pStyle w:val="Text"/>
              <w:keepNext/>
              <w:widowControl w:val="0"/>
              <w:spacing w:before="0"/>
              <w:jc w:val="left"/>
              <w:rPr>
                <w:b/>
                <w:sz w:val="22"/>
                <w:lang w:val="sv-SE"/>
              </w:rPr>
            </w:pPr>
            <w:r w:rsidRPr="00DC2BA7">
              <w:rPr>
                <w:sz w:val="22"/>
                <w:lang w:val="sv-SE"/>
              </w:rPr>
              <w:t>Sällsynta</w:t>
            </w:r>
          </w:p>
        </w:tc>
        <w:tc>
          <w:tcPr>
            <w:tcW w:w="6095" w:type="dxa"/>
            <w:tcBorders>
              <w:top w:val="nil"/>
              <w:left w:val="single" w:sz="4" w:space="0" w:color="auto"/>
              <w:bottom w:val="nil"/>
              <w:right w:val="single" w:sz="4" w:space="0" w:color="auto"/>
            </w:tcBorders>
            <w:shd w:val="clear" w:color="auto" w:fill="auto"/>
          </w:tcPr>
          <w:p w14:paraId="20A13C86" w14:textId="77777777" w:rsidR="00766995" w:rsidRPr="00DC2BA7" w:rsidRDefault="00B60735" w:rsidP="00B057AB">
            <w:pPr>
              <w:pStyle w:val="Text"/>
              <w:keepNext/>
              <w:widowControl w:val="0"/>
              <w:spacing w:before="0"/>
              <w:jc w:val="left"/>
              <w:rPr>
                <w:b/>
                <w:sz w:val="22"/>
                <w:lang w:val="sv-SE"/>
              </w:rPr>
            </w:pPr>
            <w:r w:rsidRPr="00DC2BA7">
              <w:rPr>
                <w:sz w:val="22"/>
                <w:lang w:val="sv-SE"/>
              </w:rPr>
              <w:t>Anafylaktisk reaktion, andra allvarliga allergiska tillstånd, utveckling av antikroppar mot omalizumab</w:t>
            </w:r>
          </w:p>
        </w:tc>
      </w:tr>
      <w:tr w:rsidR="00211724" w:rsidRPr="00410B74" w14:paraId="72065110" w14:textId="77777777" w:rsidTr="0010025B">
        <w:trPr>
          <w:trHeight w:val="264"/>
        </w:trPr>
        <w:tc>
          <w:tcPr>
            <w:tcW w:w="3261" w:type="dxa"/>
            <w:tcBorders>
              <w:top w:val="nil"/>
              <w:left w:val="single" w:sz="4" w:space="0" w:color="auto"/>
              <w:right w:val="single" w:sz="4" w:space="0" w:color="auto"/>
            </w:tcBorders>
            <w:shd w:val="clear" w:color="auto" w:fill="auto"/>
          </w:tcPr>
          <w:p w14:paraId="43248AF3" w14:textId="77777777" w:rsidR="00766995" w:rsidRPr="00DC2BA7" w:rsidRDefault="00B60735" w:rsidP="00B057AB">
            <w:pPr>
              <w:pStyle w:val="Text"/>
              <w:widowControl w:val="0"/>
              <w:spacing w:before="0"/>
              <w:jc w:val="left"/>
              <w:rPr>
                <w:sz w:val="22"/>
                <w:lang w:val="sv-SE"/>
              </w:rPr>
            </w:pPr>
            <w:r w:rsidRPr="00DC2BA7">
              <w:rPr>
                <w:sz w:val="22"/>
                <w:lang w:val="sv-SE"/>
              </w:rPr>
              <w:t>Ingen känd frekvens</w:t>
            </w:r>
          </w:p>
        </w:tc>
        <w:tc>
          <w:tcPr>
            <w:tcW w:w="6095" w:type="dxa"/>
            <w:tcBorders>
              <w:top w:val="nil"/>
              <w:left w:val="single" w:sz="4" w:space="0" w:color="auto"/>
              <w:right w:val="single" w:sz="4" w:space="0" w:color="auto"/>
            </w:tcBorders>
            <w:shd w:val="clear" w:color="auto" w:fill="auto"/>
          </w:tcPr>
          <w:p w14:paraId="6BF35B66" w14:textId="77777777" w:rsidR="00766995" w:rsidRPr="00DC2BA7" w:rsidRDefault="00B60735" w:rsidP="00B057AB">
            <w:pPr>
              <w:pStyle w:val="Text"/>
              <w:widowControl w:val="0"/>
              <w:spacing w:before="0"/>
              <w:jc w:val="left"/>
              <w:rPr>
                <w:sz w:val="22"/>
                <w:lang w:val="sv-SE"/>
              </w:rPr>
            </w:pPr>
            <w:r w:rsidRPr="00DC2BA7">
              <w:rPr>
                <w:color w:val="000000"/>
                <w:sz w:val="22"/>
                <w:lang w:val="sv-SE"/>
              </w:rPr>
              <w:t>Serumsjuka, kan inkludera feber och lymfadenopati</w:t>
            </w:r>
          </w:p>
        </w:tc>
      </w:tr>
      <w:tr w:rsidR="00211724" w14:paraId="54D1BD23" w14:textId="77777777" w:rsidTr="0010025B">
        <w:tc>
          <w:tcPr>
            <w:tcW w:w="9356" w:type="dxa"/>
            <w:gridSpan w:val="2"/>
            <w:tcBorders>
              <w:top w:val="nil"/>
              <w:left w:val="single" w:sz="4" w:space="0" w:color="auto"/>
              <w:bottom w:val="single" w:sz="4" w:space="0" w:color="auto"/>
              <w:right w:val="single" w:sz="4" w:space="0" w:color="auto"/>
            </w:tcBorders>
            <w:shd w:val="clear" w:color="auto" w:fill="auto"/>
          </w:tcPr>
          <w:p w14:paraId="7760BA23" w14:textId="77777777" w:rsidR="00766995" w:rsidRPr="00DC2BA7" w:rsidRDefault="00B60735" w:rsidP="00B057AB">
            <w:pPr>
              <w:pStyle w:val="Text"/>
              <w:keepNext/>
              <w:widowControl w:val="0"/>
              <w:spacing w:before="0"/>
              <w:jc w:val="left"/>
              <w:rPr>
                <w:b/>
                <w:sz w:val="22"/>
                <w:lang w:val="sv-SE"/>
              </w:rPr>
            </w:pPr>
            <w:r w:rsidRPr="00DC2BA7">
              <w:rPr>
                <w:b/>
                <w:sz w:val="22"/>
                <w:lang w:val="sv-SE"/>
              </w:rPr>
              <w:t>Centrala och perifera nervsystemet</w:t>
            </w:r>
          </w:p>
        </w:tc>
      </w:tr>
      <w:tr w:rsidR="00211724" w14:paraId="26C29C8D" w14:textId="77777777" w:rsidTr="0010025B">
        <w:tc>
          <w:tcPr>
            <w:tcW w:w="3261" w:type="dxa"/>
            <w:tcBorders>
              <w:top w:val="single" w:sz="4" w:space="0" w:color="auto"/>
              <w:left w:val="single" w:sz="4" w:space="0" w:color="auto"/>
              <w:bottom w:val="nil"/>
              <w:right w:val="single" w:sz="4" w:space="0" w:color="auto"/>
            </w:tcBorders>
            <w:shd w:val="clear" w:color="auto" w:fill="auto"/>
          </w:tcPr>
          <w:p w14:paraId="0D51BB43" w14:textId="77777777" w:rsidR="00766995" w:rsidRPr="00DC2BA7" w:rsidRDefault="00B60735" w:rsidP="00B057AB">
            <w:pPr>
              <w:pStyle w:val="Text"/>
              <w:keepNext/>
              <w:widowControl w:val="0"/>
              <w:spacing w:before="0"/>
              <w:jc w:val="left"/>
              <w:rPr>
                <w:color w:val="000000"/>
                <w:sz w:val="22"/>
              </w:rPr>
            </w:pPr>
            <w:r w:rsidRPr="00DC2BA7">
              <w:rPr>
                <w:sz w:val="22"/>
                <w:lang w:val="sv-SE"/>
              </w:rPr>
              <w:t>Vanliga</w:t>
            </w:r>
          </w:p>
        </w:tc>
        <w:tc>
          <w:tcPr>
            <w:tcW w:w="6095" w:type="dxa"/>
            <w:tcBorders>
              <w:top w:val="single" w:sz="4" w:space="0" w:color="auto"/>
              <w:left w:val="single" w:sz="4" w:space="0" w:color="auto"/>
              <w:bottom w:val="nil"/>
              <w:right w:val="single" w:sz="4" w:space="0" w:color="auto"/>
            </w:tcBorders>
            <w:shd w:val="clear" w:color="auto" w:fill="auto"/>
          </w:tcPr>
          <w:p w14:paraId="1389C120" w14:textId="77777777" w:rsidR="00766995" w:rsidRPr="00DC2BA7" w:rsidRDefault="00B60735" w:rsidP="00B057AB">
            <w:pPr>
              <w:pStyle w:val="Text"/>
              <w:keepNext/>
              <w:widowControl w:val="0"/>
              <w:spacing w:before="0"/>
              <w:jc w:val="left"/>
              <w:rPr>
                <w:color w:val="000000"/>
                <w:sz w:val="22"/>
              </w:rPr>
            </w:pPr>
            <w:r w:rsidRPr="00DC2BA7">
              <w:rPr>
                <w:sz w:val="22"/>
                <w:lang w:val="sv-SE"/>
              </w:rPr>
              <w:t>Huvudvärk*</w:t>
            </w:r>
          </w:p>
        </w:tc>
      </w:tr>
      <w:tr w:rsidR="00211724" w14:paraId="17267954" w14:textId="77777777" w:rsidTr="0010025B">
        <w:tc>
          <w:tcPr>
            <w:tcW w:w="3261" w:type="dxa"/>
            <w:tcBorders>
              <w:top w:val="nil"/>
              <w:left w:val="single" w:sz="4" w:space="0" w:color="auto"/>
              <w:bottom w:val="single" w:sz="4" w:space="0" w:color="auto"/>
              <w:right w:val="single" w:sz="4" w:space="0" w:color="auto"/>
            </w:tcBorders>
            <w:shd w:val="clear" w:color="auto" w:fill="auto"/>
          </w:tcPr>
          <w:p w14:paraId="12FCA258" w14:textId="77777777" w:rsidR="00766995" w:rsidRPr="00DC2BA7" w:rsidRDefault="00B60735" w:rsidP="00B057AB">
            <w:pPr>
              <w:pStyle w:val="Text"/>
              <w:widowControl w:val="0"/>
              <w:spacing w:before="0"/>
              <w:jc w:val="left"/>
              <w:rPr>
                <w:color w:val="000000"/>
                <w:sz w:val="22"/>
              </w:rPr>
            </w:pPr>
            <w:r w:rsidRPr="00DC2BA7">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00ECCAA3" w14:textId="77777777" w:rsidR="00766995" w:rsidRPr="00DC2BA7" w:rsidRDefault="00B60735" w:rsidP="00B057AB">
            <w:pPr>
              <w:pStyle w:val="Text"/>
              <w:widowControl w:val="0"/>
              <w:spacing w:before="0"/>
              <w:jc w:val="left"/>
              <w:rPr>
                <w:color w:val="000000"/>
                <w:sz w:val="22"/>
              </w:rPr>
            </w:pPr>
            <w:r w:rsidRPr="00DC2BA7">
              <w:rPr>
                <w:sz w:val="22"/>
                <w:lang w:val="sv-SE"/>
              </w:rPr>
              <w:t>Synkope, parestesi, somnolens, yrsel</w:t>
            </w:r>
            <w:r w:rsidR="00C36F1D" w:rsidRPr="00DC2BA7">
              <w:rPr>
                <w:sz w:val="22"/>
                <w:vertAlign w:val="superscript"/>
              </w:rPr>
              <w:t>#</w:t>
            </w:r>
          </w:p>
        </w:tc>
      </w:tr>
      <w:tr w:rsidR="00211724" w14:paraId="103B2E05" w14:textId="77777777" w:rsidTr="0010025B">
        <w:tc>
          <w:tcPr>
            <w:tcW w:w="9356" w:type="dxa"/>
            <w:gridSpan w:val="2"/>
            <w:tcBorders>
              <w:top w:val="nil"/>
              <w:left w:val="single" w:sz="4" w:space="0" w:color="auto"/>
              <w:bottom w:val="single" w:sz="4" w:space="0" w:color="auto"/>
              <w:right w:val="single" w:sz="4" w:space="0" w:color="auto"/>
            </w:tcBorders>
            <w:shd w:val="clear" w:color="auto" w:fill="auto"/>
          </w:tcPr>
          <w:p w14:paraId="3A094224" w14:textId="77777777" w:rsidR="00766995" w:rsidRPr="00DC2BA7" w:rsidRDefault="00B60735" w:rsidP="00B057AB">
            <w:pPr>
              <w:pStyle w:val="Text"/>
              <w:keepNext/>
              <w:widowControl w:val="0"/>
              <w:spacing w:before="0"/>
              <w:jc w:val="left"/>
              <w:rPr>
                <w:b/>
                <w:sz w:val="22"/>
                <w:lang w:val="sv-SE"/>
              </w:rPr>
            </w:pPr>
            <w:r w:rsidRPr="00DC2BA7">
              <w:rPr>
                <w:b/>
                <w:sz w:val="22"/>
                <w:lang w:val="sv-SE"/>
              </w:rPr>
              <w:t>Blodkärl</w:t>
            </w:r>
          </w:p>
        </w:tc>
      </w:tr>
      <w:tr w:rsidR="00211724" w14:paraId="027B25BF" w14:textId="77777777" w:rsidTr="0010025B">
        <w:tc>
          <w:tcPr>
            <w:tcW w:w="3261" w:type="dxa"/>
            <w:tcBorders>
              <w:top w:val="nil"/>
              <w:left w:val="single" w:sz="4" w:space="0" w:color="auto"/>
              <w:bottom w:val="single" w:sz="4" w:space="0" w:color="auto"/>
              <w:right w:val="single" w:sz="4" w:space="0" w:color="auto"/>
            </w:tcBorders>
            <w:shd w:val="clear" w:color="auto" w:fill="auto"/>
          </w:tcPr>
          <w:p w14:paraId="496123D2" w14:textId="77777777" w:rsidR="00766995" w:rsidRPr="00DC2BA7" w:rsidRDefault="00B60735" w:rsidP="00B057AB">
            <w:pPr>
              <w:pStyle w:val="Text"/>
              <w:widowControl w:val="0"/>
              <w:spacing w:before="0"/>
              <w:jc w:val="left"/>
              <w:rPr>
                <w:b/>
                <w:sz w:val="22"/>
                <w:lang w:val="sv-SE"/>
              </w:rPr>
            </w:pPr>
            <w:r w:rsidRPr="00DC2BA7">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2EA81D5C" w14:textId="77777777" w:rsidR="00766995" w:rsidRPr="00DC2BA7" w:rsidRDefault="00B60735" w:rsidP="00B057AB">
            <w:pPr>
              <w:pStyle w:val="Text"/>
              <w:widowControl w:val="0"/>
              <w:spacing w:before="0"/>
              <w:jc w:val="left"/>
              <w:rPr>
                <w:b/>
                <w:sz w:val="22"/>
                <w:lang w:val="sv-SE"/>
              </w:rPr>
            </w:pPr>
            <w:r w:rsidRPr="00DC2BA7">
              <w:rPr>
                <w:sz w:val="22"/>
                <w:lang w:val="sv-SE"/>
              </w:rPr>
              <w:t>Postural hypotoni, rodnad</w:t>
            </w:r>
          </w:p>
        </w:tc>
      </w:tr>
      <w:tr w:rsidR="00211724" w14:paraId="1346C7FF" w14:textId="77777777" w:rsidTr="0010025B">
        <w:tc>
          <w:tcPr>
            <w:tcW w:w="9356" w:type="dxa"/>
            <w:gridSpan w:val="2"/>
            <w:tcBorders>
              <w:top w:val="nil"/>
              <w:left w:val="single" w:sz="4" w:space="0" w:color="auto"/>
              <w:bottom w:val="single" w:sz="4" w:space="0" w:color="auto"/>
              <w:right w:val="single" w:sz="4" w:space="0" w:color="auto"/>
            </w:tcBorders>
            <w:shd w:val="clear" w:color="auto" w:fill="auto"/>
          </w:tcPr>
          <w:p w14:paraId="4963C343" w14:textId="77777777" w:rsidR="00766995" w:rsidRPr="00DC2BA7" w:rsidRDefault="00B60735" w:rsidP="00B057AB">
            <w:pPr>
              <w:pStyle w:val="Text"/>
              <w:keepNext/>
              <w:widowControl w:val="0"/>
              <w:spacing w:before="0"/>
              <w:jc w:val="left"/>
              <w:rPr>
                <w:b/>
                <w:sz w:val="22"/>
                <w:lang w:val="sv-SE"/>
              </w:rPr>
            </w:pPr>
            <w:r w:rsidRPr="00DC2BA7">
              <w:rPr>
                <w:b/>
                <w:sz w:val="22"/>
                <w:lang w:val="sv-SE"/>
              </w:rPr>
              <w:lastRenderedPageBreak/>
              <w:t>Andningsvägar, bröstkorg och mediastinum</w:t>
            </w:r>
          </w:p>
        </w:tc>
      </w:tr>
      <w:tr w:rsidR="00211724" w14:paraId="5A1F629B" w14:textId="77777777" w:rsidTr="0010025B">
        <w:tc>
          <w:tcPr>
            <w:tcW w:w="3261" w:type="dxa"/>
            <w:tcBorders>
              <w:top w:val="single" w:sz="4" w:space="0" w:color="auto"/>
              <w:left w:val="single" w:sz="4" w:space="0" w:color="auto"/>
              <w:bottom w:val="nil"/>
              <w:right w:val="single" w:sz="4" w:space="0" w:color="auto"/>
            </w:tcBorders>
            <w:shd w:val="clear" w:color="auto" w:fill="auto"/>
          </w:tcPr>
          <w:p w14:paraId="1D734646" w14:textId="77777777" w:rsidR="00766995" w:rsidRPr="00DC2BA7" w:rsidRDefault="00B60735" w:rsidP="00B057AB">
            <w:pPr>
              <w:pStyle w:val="Text"/>
              <w:keepNext/>
              <w:widowControl w:val="0"/>
              <w:spacing w:before="0"/>
              <w:jc w:val="left"/>
              <w:rPr>
                <w:color w:val="000000"/>
                <w:sz w:val="22"/>
              </w:rPr>
            </w:pPr>
            <w:r w:rsidRPr="00DC2BA7">
              <w:rPr>
                <w:sz w:val="22"/>
                <w:lang w:val="sv-SE"/>
              </w:rPr>
              <w:t>Mindre vanliga</w:t>
            </w:r>
          </w:p>
        </w:tc>
        <w:tc>
          <w:tcPr>
            <w:tcW w:w="6095" w:type="dxa"/>
            <w:tcBorders>
              <w:top w:val="single" w:sz="4" w:space="0" w:color="auto"/>
              <w:left w:val="single" w:sz="4" w:space="0" w:color="auto"/>
              <w:bottom w:val="nil"/>
              <w:right w:val="single" w:sz="4" w:space="0" w:color="auto"/>
            </w:tcBorders>
            <w:shd w:val="clear" w:color="auto" w:fill="auto"/>
          </w:tcPr>
          <w:p w14:paraId="6A5BAD97" w14:textId="77777777" w:rsidR="00766995" w:rsidRPr="00DC2BA7" w:rsidRDefault="00B60735" w:rsidP="00B057AB">
            <w:pPr>
              <w:pStyle w:val="Text"/>
              <w:keepNext/>
              <w:widowControl w:val="0"/>
              <w:spacing w:before="0"/>
              <w:jc w:val="left"/>
              <w:rPr>
                <w:color w:val="000000"/>
                <w:sz w:val="22"/>
              </w:rPr>
            </w:pPr>
            <w:r w:rsidRPr="00DC2BA7">
              <w:rPr>
                <w:sz w:val="22"/>
                <w:lang w:val="sv-SE"/>
              </w:rPr>
              <w:t>Allergisk bronkospasm, hosta</w:t>
            </w:r>
          </w:p>
        </w:tc>
      </w:tr>
      <w:tr w:rsidR="00211724" w14:paraId="7635466D" w14:textId="77777777" w:rsidTr="0010025B">
        <w:tc>
          <w:tcPr>
            <w:tcW w:w="3261" w:type="dxa"/>
            <w:tcBorders>
              <w:top w:val="nil"/>
              <w:left w:val="single" w:sz="4" w:space="0" w:color="auto"/>
              <w:bottom w:val="nil"/>
              <w:right w:val="single" w:sz="4" w:space="0" w:color="auto"/>
            </w:tcBorders>
            <w:shd w:val="clear" w:color="auto" w:fill="auto"/>
          </w:tcPr>
          <w:p w14:paraId="0116AB9B" w14:textId="77777777" w:rsidR="00766995" w:rsidRPr="00DC2BA7" w:rsidRDefault="00B60735" w:rsidP="00B057AB">
            <w:pPr>
              <w:pStyle w:val="Text"/>
              <w:keepNext/>
              <w:widowControl w:val="0"/>
              <w:spacing w:before="0"/>
              <w:jc w:val="left"/>
              <w:rPr>
                <w:color w:val="000000"/>
                <w:sz w:val="22"/>
              </w:rPr>
            </w:pPr>
            <w:r w:rsidRPr="00DC2BA7">
              <w:rPr>
                <w:sz w:val="22"/>
                <w:lang w:val="sv-SE"/>
              </w:rPr>
              <w:t>Sällsynta</w:t>
            </w:r>
          </w:p>
        </w:tc>
        <w:tc>
          <w:tcPr>
            <w:tcW w:w="6095" w:type="dxa"/>
            <w:tcBorders>
              <w:top w:val="nil"/>
              <w:left w:val="single" w:sz="4" w:space="0" w:color="auto"/>
              <w:bottom w:val="nil"/>
              <w:right w:val="single" w:sz="4" w:space="0" w:color="auto"/>
            </w:tcBorders>
            <w:shd w:val="clear" w:color="auto" w:fill="auto"/>
          </w:tcPr>
          <w:p w14:paraId="5DC1FDDF" w14:textId="77777777" w:rsidR="00766995" w:rsidRPr="00DC2BA7" w:rsidRDefault="00B60735" w:rsidP="00B057AB">
            <w:pPr>
              <w:pStyle w:val="Text"/>
              <w:keepNext/>
              <w:widowControl w:val="0"/>
              <w:spacing w:before="0"/>
              <w:jc w:val="left"/>
              <w:rPr>
                <w:color w:val="000000"/>
                <w:sz w:val="22"/>
              </w:rPr>
            </w:pPr>
            <w:r w:rsidRPr="00DC2BA7">
              <w:rPr>
                <w:sz w:val="22"/>
                <w:lang w:val="sv-SE"/>
              </w:rPr>
              <w:t>Larynxödem</w:t>
            </w:r>
          </w:p>
        </w:tc>
      </w:tr>
      <w:tr w:rsidR="00211724" w:rsidRPr="00410B74" w14:paraId="55965C95" w14:textId="77777777" w:rsidTr="0010025B">
        <w:tc>
          <w:tcPr>
            <w:tcW w:w="3261" w:type="dxa"/>
            <w:tcBorders>
              <w:top w:val="nil"/>
              <w:left w:val="single" w:sz="4" w:space="0" w:color="auto"/>
              <w:bottom w:val="single" w:sz="4" w:space="0" w:color="auto"/>
              <w:right w:val="single" w:sz="4" w:space="0" w:color="auto"/>
            </w:tcBorders>
            <w:shd w:val="clear" w:color="auto" w:fill="auto"/>
          </w:tcPr>
          <w:p w14:paraId="74DBB6E9" w14:textId="77777777" w:rsidR="00766995" w:rsidRPr="00DC2BA7" w:rsidRDefault="00B60735" w:rsidP="00B057AB">
            <w:pPr>
              <w:pStyle w:val="Text"/>
              <w:widowControl w:val="0"/>
              <w:spacing w:before="0"/>
              <w:jc w:val="left"/>
              <w:rPr>
                <w:color w:val="000000"/>
                <w:sz w:val="22"/>
              </w:rPr>
            </w:pPr>
            <w:r w:rsidRPr="00DC2BA7">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2C04F777" w14:textId="77777777" w:rsidR="00766995" w:rsidRPr="00DC2BA7" w:rsidRDefault="00B60735" w:rsidP="00B057AB">
            <w:pPr>
              <w:pStyle w:val="Text"/>
              <w:widowControl w:val="0"/>
              <w:spacing w:before="0"/>
              <w:jc w:val="left"/>
              <w:rPr>
                <w:color w:val="000000"/>
                <w:sz w:val="22"/>
                <w:lang w:val="sv-SE"/>
              </w:rPr>
            </w:pPr>
            <w:r w:rsidRPr="00DC2BA7">
              <w:rPr>
                <w:sz w:val="22"/>
                <w:lang w:val="sv-SE"/>
              </w:rPr>
              <w:t>Allergisk granulomatös vaskulit (d v s Churg-Strauss syndrom)</w:t>
            </w:r>
          </w:p>
        </w:tc>
      </w:tr>
      <w:tr w:rsidR="00211724" w14:paraId="0928AAB1" w14:textId="77777777" w:rsidTr="0010025B">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046A9D7E" w14:textId="77777777" w:rsidR="00766995" w:rsidRPr="00DC2BA7" w:rsidRDefault="00B60735" w:rsidP="00B057AB">
            <w:pPr>
              <w:pStyle w:val="Text"/>
              <w:keepNext/>
              <w:widowControl w:val="0"/>
              <w:spacing w:before="0"/>
              <w:jc w:val="left"/>
              <w:rPr>
                <w:b/>
                <w:sz w:val="22"/>
                <w:lang w:val="sv-SE"/>
              </w:rPr>
            </w:pPr>
            <w:r w:rsidRPr="00DC2BA7">
              <w:rPr>
                <w:b/>
                <w:sz w:val="22"/>
                <w:lang w:val="sv-SE"/>
              </w:rPr>
              <w:t>Magtarmkanalen</w:t>
            </w:r>
          </w:p>
        </w:tc>
      </w:tr>
      <w:tr w:rsidR="00211724" w14:paraId="51D65495" w14:textId="77777777" w:rsidTr="0010025B">
        <w:tc>
          <w:tcPr>
            <w:tcW w:w="3261" w:type="dxa"/>
            <w:tcBorders>
              <w:top w:val="single" w:sz="4" w:space="0" w:color="auto"/>
              <w:left w:val="single" w:sz="4" w:space="0" w:color="auto"/>
              <w:bottom w:val="nil"/>
              <w:right w:val="single" w:sz="4" w:space="0" w:color="auto"/>
            </w:tcBorders>
            <w:shd w:val="clear" w:color="auto" w:fill="auto"/>
          </w:tcPr>
          <w:p w14:paraId="7828F973" w14:textId="77777777" w:rsidR="00766995" w:rsidRPr="00DC2BA7" w:rsidRDefault="00B60735" w:rsidP="00B057AB">
            <w:pPr>
              <w:pStyle w:val="Text"/>
              <w:keepNext/>
              <w:widowControl w:val="0"/>
              <w:spacing w:before="0"/>
              <w:jc w:val="left"/>
              <w:rPr>
                <w:sz w:val="22"/>
                <w:lang w:val="sv-SE"/>
              </w:rPr>
            </w:pPr>
            <w:r w:rsidRPr="00DC2BA7">
              <w:rPr>
                <w:sz w:val="22"/>
                <w:lang w:val="sv-SE"/>
              </w:rPr>
              <w:t>Vanliga</w:t>
            </w:r>
          </w:p>
        </w:tc>
        <w:tc>
          <w:tcPr>
            <w:tcW w:w="6095" w:type="dxa"/>
            <w:tcBorders>
              <w:top w:val="single" w:sz="4" w:space="0" w:color="auto"/>
              <w:left w:val="single" w:sz="4" w:space="0" w:color="auto"/>
              <w:bottom w:val="nil"/>
              <w:right w:val="single" w:sz="4" w:space="0" w:color="auto"/>
            </w:tcBorders>
            <w:shd w:val="clear" w:color="auto" w:fill="auto"/>
          </w:tcPr>
          <w:p w14:paraId="56F6B6F9" w14:textId="77777777" w:rsidR="00766995" w:rsidRPr="00DC2BA7" w:rsidRDefault="00B60735" w:rsidP="00B057AB">
            <w:pPr>
              <w:pStyle w:val="Text"/>
              <w:keepNext/>
              <w:widowControl w:val="0"/>
              <w:spacing w:before="0"/>
              <w:jc w:val="left"/>
              <w:rPr>
                <w:sz w:val="22"/>
                <w:lang w:val="sv-SE"/>
              </w:rPr>
            </w:pPr>
            <w:r w:rsidRPr="00DC2BA7">
              <w:rPr>
                <w:sz w:val="22"/>
                <w:lang w:val="sv-SE"/>
              </w:rPr>
              <w:t>Smärta i övre buken**</w:t>
            </w:r>
            <w:r w:rsidR="004E5701">
              <w:rPr>
                <w:sz w:val="22"/>
                <w:lang w:val="sv-SE"/>
              </w:rPr>
              <w:t>,</w:t>
            </w:r>
            <w:r w:rsidR="00C36F1D" w:rsidRPr="00DC2BA7">
              <w:rPr>
                <w:sz w:val="22"/>
                <w:vertAlign w:val="superscript"/>
              </w:rPr>
              <w:t>#</w:t>
            </w:r>
          </w:p>
        </w:tc>
      </w:tr>
      <w:tr w:rsidR="00211724" w:rsidRPr="00410B74" w14:paraId="1B5F6657" w14:textId="77777777" w:rsidTr="0010025B">
        <w:tc>
          <w:tcPr>
            <w:tcW w:w="3261" w:type="dxa"/>
            <w:tcBorders>
              <w:top w:val="nil"/>
              <w:left w:val="single" w:sz="4" w:space="0" w:color="auto"/>
              <w:bottom w:val="single" w:sz="4" w:space="0" w:color="auto"/>
              <w:right w:val="single" w:sz="4" w:space="0" w:color="auto"/>
            </w:tcBorders>
            <w:shd w:val="clear" w:color="auto" w:fill="auto"/>
          </w:tcPr>
          <w:p w14:paraId="2677C813" w14:textId="77777777" w:rsidR="00766995" w:rsidRPr="00DC2BA7" w:rsidRDefault="00B60735" w:rsidP="00B057AB">
            <w:pPr>
              <w:pStyle w:val="Text"/>
              <w:widowControl w:val="0"/>
              <w:spacing w:before="0"/>
              <w:jc w:val="left"/>
              <w:rPr>
                <w:color w:val="000000"/>
                <w:sz w:val="22"/>
              </w:rPr>
            </w:pPr>
            <w:r w:rsidRPr="00DC2BA7">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5C43429D" w14:textId="77777777" w:rsidR="00766995" w:rsidRPr="00DC2BA7" w:rsidRDefault="00B60735" w:rsidP="00B057AB">
            <w:pPr>
              <w:pStyle w:val="Text"/>
              <w:widowControl w:val="0"/>
              <w:spacing w:before="0"/>
              <w:jc w:val="left"/>
              <w:rPr>
                <w:color w:val="000000"/>
                <w:sz w:val="22"/>
                <w:lang w:val="sv-SE"/>
              </w:rPr>
            </w:pPr>
            <w:r w:rsidRPr="00DC2BA7">
              <w:rPr>
                <w:sz w:val="22"/>
                <w:lang w:val="sv-SE"/>
              </w:rPr>
              <w:t>Tecken och symtom på dyspepsi, diarré, illamående</w:t>
            </w:r>
          </w:p>
        </w:tc>
      </w:tr>
      <w:tr w:rsidR="00211724" w14:paraId="4EFF9005" w14:textId="77777777" w:rsidTr="0010025B">
        <w:tc>
          <w:tcPr>
            <w:tcW w:w="9356" w:type="dxa"/>
            <w:gridSpan w:val="2"/>
            <w:tcBorders>
              <w:top w:val="nil"/>
              <w:left w:val="single" w:sz="4" w:space="0" w:color="auto"/>
              <w:bottom w:val="single" w:sz="4" w:space="0" w:color="auto"/>
              <w:right w:val="single" w:sz="4" w:space="0" w:color="auto"/>
            </w:tcBorders>
            <w:shd w:val="clear" w:color="auto" w:fill="auto"/>
          </w:tcPr>
          <w:p w14:paraId="35E5E143" w14:textId="77777777" w:rsidR="00766995" w:rsidRPr="00DC2BA7" w:rsidRDefault="00B60735" w:rsidP="00B057AB">
            <w:pPr>
              <w:pStyle w:val="Text"/>
              <w:keepNext/>
              <w:widowControl w:val="0"/>
              <w:spacing w:before="0"/>
              <w:jc w:val="left"/>
              <w:rPr>
                <w:b/>
                <w:sz w:val="22"/>
                <w:lang w:val="sv-SE"/>
              </w:rPr>
            </w:pPr>
            <w:r w:rsidRPr="00DC2BA7">
              <w:rPr>
                <w:b/>
                <w:sz w:val="22"/>
                <w:lang w:val="sv-SE"/>
              </w:rPr>
              <w:t>Hud och subkutan vävnad</w:t>
            </w:r>
          </w:p>
        </w:tc>
      </w:tr>
      <w:tr w:rsidR="00211724" w14:paraId="24BD9311" w14:textId="77777777" w:rsidTr="0010025B">
        <w:tc>
          <w:tcPr>
            <w:tcW w:w="3261" w:type="dxa"/>
            <w:tcBorders>
              <w:top w:val="single" w:sz="4" w:space="0" w:color="auto"/>
              <w:left w:val="single" w:sz="4" w:space="0" w:color="auto"/>
              <w:bottom w:val="nil"/>
              <w:right w:val="single" w:sz="4" w:space="0" w:color="auto"/>
            </w:tcBorders>
            <w:shd w:val="clear" w:color="auto" w:fill="auto"/>
          </w:tcPr>
          <w:p w14:paraId="3D44F100" w14:textId="77777777" w:rsidR="00766995" w:rsidRPr="00DC2BA7" w:rsidRDefault="00B60735" w:rsidP="00B057AB">
            <w:pPr>
              <w:pStyle w:val="Text"/>
              <w:keepNext/>
              <w:widowControl w:val="0"/>
              <w:spacing w:before="0"/>
              <w:jc w:val="left"/>
              <w:rPr>
                <w:color w:val="000000"/>
                <w:sz w:val="22"/>
              </w:rPr>
            </w:pPr>
            <w:r w:rsidRPr="00DC2BA7">
              <w:rPr>
                <w:sz w:val="22"/>
                <w:lang w:val="sv-SE"/>
              </w:rPr>
              <w:t>Mindre vanliga</w:t>
            </w:r>
          </w:p>
        </w:tc>
        <w:tc>
          <w:tcPr>
            <w:tcW w:w="6095" w:type="dxa"/>
            <w:tcBorders>
              <w:top w:val="single" w:sz="4" w:space="0" w:color="auto"/>
              <w:left w:val="single" w:sz="4" w:space="0" w:color="auto"/>
              <w:bottom w:val="nil"/>
              <w:right w:val="single" w:sz="4" w:space="0" w:color="auto"/>
            </w:tcBorders>
            <w:shd w:val="clear" w:color="auto" w:fill="auto"/>
          </w:tcPr>
          <w:p w14:paraId="18DE5708" w14:textId="77777777" w:rsidR="00766995" w:rsidRPr="00DC2BA7" w:rsidRDefault="00B60735" w:rsidP="00B057AB">
            <w:pPr>
              <w:pStyle w:val="Text"/>
              <w:keepNext/>
              <w:widowControl w:val="0"/>
              <w:spacing w:before="0"/>
              <w:jc w:val="left"/>
              <w:rPr>
                <w:color w:val="000000"/>
                <w:sz w:val="22"/>
              </w:rPr>
            </w:pPr>
            <w:r w:rsidRPr="00DC2BA7">
              <w:rPr>
                <w:sz w:val="22"/>
                <w:lang w:val="sv-SE"/>
              </w:rPr>
              <w:t>Ljuskänslighet, urtikaria, hudutslag, pruritus</w:t>
            </w:r>
          </w:p>
        </w:tc>
      </w:tr>
      <w:tr w:rsidR="00211724" w14:paraId="6115425E" w14:textId="77777777" w:rsidTr="0010025B">
        <w:tc>
          <w:tcPr>
            <w:tcW w:w="3261" w:type="dxa"/>
            <w:tcBorders>
              <w:top w:val="nil"/>
              <w:left w:val="single" w:sz="4" w:space="0" w:color="auto"/>
              <w:bottom w:val="nil"/>
              <w:right w:val="single" w:sz="4" w:space="0" w:color="auto"/>
            </w:tcBorders>
            <w:shd w:val="clear" w:color="auto" w:fill="auto"/>
          </w:tcPr>
          <w:p w14:paraId="17BFBFC1" w14:textId="77777777" w:rsidR="00766995" w:rsidRPr="00DC2BA7" w:rsidRDefault="00B60735" w:rsidP="00B057AB">
            <w:pPr>
              <w:pStyle w:val="Text"/>
              <w:keepNext/>
              <w:widowControl w:val="0"/>
              <w:spacing w:before="0"/>
              <w:jc w:val="left"/>
              <w:rPr>
                <w:color w:val="000000"/>
                <w:sz w:val="22"/>
              </w:rPr>
            </w:pPr>
            <w:r w:rsidRPr="00DC2BA7">
              <w:rPr>
                <w:sz w:val="22"/>
                <w:lang w:val="sv-SE"/>
              </w:rPr>
              <w:t>Sällsynta</w:t>
            </w:r>
          </w:p>
        </w:tc>
        <w:tc>
          <w:tcPr>
            <w:tcW w:w="6095" w:type="dxa"/>
            <w:tcBorders>
              <w:top w:val="nil"/>
              <w:left w:val="single" w:sz="4" w:space="0" w:color="auto"/>
              <w:bottom w:val="nil"/>
              <w:right w:val="single" w:sz="4" w:space="0" w:color="auto"/>
            </w:tcBorders>
            <w:shd w:val="clear" w:color="auto" w:fill="auto"/>
          </w:tcPr>
          <w:p w14:paraId="322C1B04" w14:textId="77777777" w:rsidR="00766995" w:rsidRPr="00DC2BA7" w:rsidRDefault="00B60735" w:rsidP="00B057AB">
            <w:pPr>
              <w:pStyle w:val="Text"/>
              <w:keepNext/>
              <w:widowControl w:val="0"/>
              <w:spacing w:before="0"/>
              <w:jc w:val="left"/>
              <w:rPr>
                <w:color w:val="000000"/>
                <w:sz w:val="22"/>
              </w:rPr>
            </w:pPr>
            <w:r w:rsidRPr="00DC2BA7">
              <w:rPr>
                <w:sz w:val="22"/>
                <w:lang w:val="sv-SE"/>
              </w:rPr>
              <w:t>Angioödem</w:t>
            </w:r>
          </w:p>
        </w:tc>
      </w:tr>
      <w:tr w:rsidR="00211724" w14:paraId="027F6F46" w14:textId="77777777" w:rsidTr="00B06809">
        <w:tc>
          <w:tcPr>
            <w:tcW w:w="3261" w:type="dxa"/>
            <w:tcBorders>
              <w:top w:val="nil"/>
              <w:left w:val="single" w:sz="4" w:space="0" w:color="auto"/>
              <w:bottom w:val="single" w:sz="4" w:space="0" w:color="auto"/>
              <w:right w:val="single" w:sz="4" w:space="0" w:color="auto"/>
            </w:tcBorders>
            <w:shd w:val="clear" w:color="auto" w:fill="auto"/>
          </w:tcPr>
          <w:p w14:paraId="079FE8CB" w14:textId="77777777" w:rsidR="00766995" w:rsidRPr="00DC2BA7" w:rsidRDefault="00B60735" w:rsidP="00B057AB">
            <w:pPr>
              <w:pStyle w:val="Text"/>
              <w:widowControl w:val="0"/>
              <w:spacing w:before="0"/>
              <w:jc w:val="left"/>
              <w:rPr>
                <w:color w:val="000000"/>
                <w:sz w:val="22"/>
              </w:rPr>
            </w:pPr>
            <w:r w:rsidRPr="00DC2BA7">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1CB262A7" w14:textId="77777777" w:rsidR="00766995" w:rsidRPr="00DC2BA7" w:rsidRDefault="00B60735" w:rsidP="00B057AB">
            <w:pPr>
              <w:pStyle w:val="Text"/>
              <w:widowControl w:val="0"/>
              <w:spacing w:before="0"/>
              <w:jc w:val="left"/>
              <w:rPr>
                <w:color w:val="000000"/>
                <w:sz w:val="22"/>
              </w:rPr>
            </w:pPr>
            <w:r w:rsidRPr="00DC2BA7">
              <w:rPr>
                <w:color w:val="000000"/>
                <w:sz w:val="22"/>
              </w:rPr>
              <w:t>Alopeci</w:t>
            </w:r>
          </w:p>
        </w:tc>
      </w:tr>
      <w:tr w:rsidR="00211724" w14:paraId="3D19AB59" w14:textId="77777777" w:rsidTr="00B06809">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6DDC724B" w14:textId="77777777" w:rsidR="00766995" w:rsidRPr="00DC2BA7" w:rsidRDefault="00B60735" w:rsidP="00B057AB">
            <w:pPr>
              <w:pStyle w:val="Text"/>
              <w:keepNext/>
              <w:widowControl w:val="0"/>
              <w:spacing w:before="0"/>
              <w:jc w:val="left"/>
              <w:rPr>
                <w:b/>
                <w:sz w:val="22"/>
                <w:lang w:val="sv-SE"/>
              </w:rPr>
            </w:pPr>
            <w:r w:rsidRPr="00DC2BA7">
              <w:rPr>
                <w:b/>
                <w:sz w:val="22"/>
                <w:lang w:val="sv-SE"/>
              </w:rPr>
              <w:t>Muskuloskeletala systemet och bindväv</w:t>
            </w:r>
          </w:p>
        </w:tc>
      </w:tr>
      <w:tr w:rsidR="00211724" w14:paraId="64399FD2" w14:textId="77777777" w:rsidTr="00B06809">
        <w:tc>
          <w:tcPr>
            <w:tcW w:w="3261" w:type="dxa"/>
            <w:tcBorders>
              <w:top w:val="single" w:sz="4" w:space="0" w:color="auto"/>
              <w:left w:val="single" w:sz="4" w:space="0" w:color="auto"/>
              <w:bottom w:val="nil"/>
              <w:right w:val="single" w:sz="4" w:space="0" w:color="auto"/>
            </w:tcBorders>
            <w:shd w:val="clear" w:color="auto" w:fill="auto"/>
          </w:tcPr>
          <w:p w14:paraId="1CCF48BB" w14:textId="77777777" w:rsidR="00C36F1D" w:rsidRPr="00610F76" w:rsidRDefault="00B60735" w:rsidP="00B057AB">
            <w:pPr>
              <w:pStyle w:val="Text"/>
              <w:keepNext/>
              <w:widowControl w:val="0"/>
              <w:spacing w:before="0"/>
              <w:jc w:val="left"/>
              <w:rPr>
                <w:sz w:val="22"/>
                <w:lang w:val="sv-SE"/>
              </w:rPr>
            </w:pPr>
            <w:r w:rsidRPr="00610F76">
              <w:rPr>
                <w:sz w:val="22"/>
                <w:lang w:val="sv-SE"/>
              </w:rPr>
              <w:t>Vanliga</w:t>
            </w:r>
          </w:p>
        </w:tc>
        <w:tc>
          <w:tcPr>
            <w:tcW w:w="6095" w:type="dxa"/>
            <w:tcBorders>
              <w:top w:val="single" w:sz="4" w:space="0" w:color="auto"/>
              <w:left w:val="single" w:sz="4" w:space="0" w:color="auto"/>
              <w:bottom w:val="nil"/>
              <w:right w:val="single" w:sz="4" w:space="0" w:color="auto"/>
            </w:tcBorders>
            <w:shd w:val="clear" w:color="auto" w:fill="auto"/>
          </w:tcPr>
          <w:p w14:paraId="5725E7C7" w14:textId="77777777" w:rsidR="00C36F1D" w:rsidRPr="00610F76" w:rsidRDefault="00B60735" w:rsidP="00B057AB">
            <w:pPr>
              <w:pStyle w:val="Text"/>
              <w:keepNext/>
              <w:widowControl w:val="0"/>
              <w:spacing w:before="0"/>
              <w:jc w:val="left"/>
              <w:rPr>
                <w:sz w:val="22"/>
                <w:lang w:val="sv-SE"/>
              </w:rPr>
            </w:pPr>
            <w:r w:rsidRPr="00610F76">
              <w:rPr>
                <w:sz w:val="22"/>
                <w:lang w:val="sv-SE"/>
              </w:rPr>
              <w:t>Atralgi†</w:t>
            </w:r>
          </w:p>
        </w:tc>
      </w:tr>
      <w:tr w:rsidR="00211724" w14:paraId="70FA16C8" w14:textId="77777777" w:rsidTr="00B06809">
        <w:tc>
          <w:tcPr>
            <w:tcW w:w="3261" w:type="dxa"/>
            <w:tcBorders>
              <w:top w:val="single" w:sz="4" w:space="0" w:color="auto"/>
              <w:left w:val="single" w:sz="4" w:space="0" w:color="auto"/>
              <w:bottom w:val="nil"/>
              <w:right w:val="single" w:sz="4" w:space="0" w:color="auto"/>
            </w:tcBorders>
            <w:shd w:val="clear" w:color="auto" w:fill="auto"/>
          </w:tcPr>
          <w:p w14:paraId="11B53606" w14:textId="77777777" w:rsidR="00476CDC" w:rsidRPr="00610F76" w:rsidRDefault="00B60735" w:rsidP="00B057AB">
            <w:pPr>
              <w:pStyle w:val="Text"/>
              <w:keepNext/>
              <w:widowControl w:val="0"/>
              <w:spacing w:before="0"/>
              <w:jc w:val="left"/>
              <w:rPr>
                <w:sz w:val="22"/>
                <w:lang w:val="sv-SE"/>
              </w:rPr>
            </w:pPr>
            <w:r w:rsidRPr="00610F76">
              <w:rPr>
                <w:sz w:val="22"/>
                <w:lang w:val="sv-SE"/>
              </w:rPr>
              <w:t>Sällsynta</w:t>
            </w:r>
          </w:p>
        </w:tc>
        <w:tc>
          <w:tcPr>
            <w:tcW w:w="6095" w:type="dxa"/>
            <w:tcBorders>
              <w:top w:val="single" w:sz="4" w:space="0" w:color="auto"/>
              <w:left w:val="single" w:sz="4" w:space="0" w:color="auto"/>
              <w:bottom w:val="nil"/>
              <w:right w:val="single" w:sz="4" w:space="0" w:color="auto"/>
            </w:tcBorders>
            <w:shd w:val="clear" w:color="auto" w:fill="auto"/>
          </w:tcPr>
          <w:p w14:paraId="6FE64BE2" w14:textId="77777777" w:rsidR="00476CDC" w:rsidRPr="00610F76" w:rsidRDefault="00B60735" w:rsidP="00B057AB">
            <w:pPr>
              <w:pStyle w:val="Text"/>
              <w:keepNext/>
              <w:widowControl w:val="0"/>
              <w:spacing w:before="0"/>
              <w:jc w:val="left"/>
              <w:rPr>
                <w:sz w:val="22"/>
                <w:lang w:val="sv-SE"/>
              </w:rPr>
            </w:pPr>
            <w:r w:rsidRPr="00610F76">
              <w:rPr>
                <w:sz w:val="22"/>
                <w:lang w:val="sv-SE"/>
              </w:rPr>
              <w:t>Systemisk lupus erythematosus (SLE)</w:t>
            </w:r>
          </w:p>
        </w:tc>
      </w:tr>
      <w:tr w:rsidR="00211724" w14:paraId="22525C5B" w14:textId="77777777" w:rsidTr="00B06809">
        <w:tc>
          <w:tcPr>
            <w:tcW w:w="3261" w:type="dxa"/>
            <w:tcBorders>
              <w:top w:val="nil"/>
              <w:left w:val="single" w:sz="4" w:space="0" w:color="auto"/>
              <w:bottom w:val="single" w:sz="4" w:space="0" w:color="auto"/>
              <w:right w:val="single" w:sz="4" w:space="0" w:color="auto"/>
            </w:tcBorders>
            <w:shd w:val="clear" w:color="auto" w:fill="auto"/>
          </w:tcPr>
          <w:p w14:paraId="4548F642" w14:textId="77777777" w:rsidR="00766995" w:rsidRPr="00610F76" w:rsidRDefault="00B60735" w:rsidP="00B057AB">
            <w:pPr>
              <w:pStyle w:val="Text"/>
              <w:widowControl w:val="0"/>
              <w:spacing w:before="0"/>
              <w:jc w:val="left"/>
              <w:rPr>
                <w:color w:val="000000"/>
                <w:sz w:val="22"/>
              </w:rPr>
            </w:pPr>
            <w:r w:rsidRPr="00610F76">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1B1C28B5" w14:textId="77777777" w:rsidR="00766995" w:rsidRPr="00610F76" w:rsidRDefault="00B60735" w:rsidP="00B057AB">
            <w:pPr>
              <w:pStyle w:val="Text"/>
              <w:widowControl w:val="0"/>
              <w:spacing w:before="0"/>
              <w:jc w:val="left"/>
              <w:rPr>
                <w:color w:val="000000"/>
                <w:sz w:val="22"/>
              </w:rPr>
            </w:pPr>
            <w:r w:rsidRPr="00610F76">
              <w:rPr>
                <w:sz w:val="22"/>
                <w:lang w:val="sv-SE"/>
              </w:rPr>
              <w:t>Myalgi, ledsvullnad</w:t>
            </w:r>
          </w:p>
        </w:tc>
      </w:tr>
      <w:tr w:rsidR="00211724" w:rsidRPr="00410B74" w14:paraId="43FDF18F" w14:textId="77777777" w:rsidTr="00423F61">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4CADD62A" w14:textId="77777777" w:rsidR="00766995" w:rsidRPr="00610F76" w:rsidRDefault="00B60735" w:rsidP="00B057AB">
            <w:pPr>
              <w:pStyle w:val="Text"/>
              <w:keepNext/>
              <w:widowControl w:val="0"/>
              <w:spacing w:before="0"/>
              <w:jc w:val="left"/>
              <w:rPr>
                <w:b/>
                <w:sz w:val="22"/>
                <w:lang w:val="sv-SE"/>
              </w:rPr>
            </w:pPr>
            <w:r w:rsidRPr="00610F76">
              <w:rPr>
                <w:b/>
                <w:sz w:val="22"/>
                <w:lang w:val="sv-SE"/>
              </w:rPr>
              <w:t>Allmänna symtom och/eller symtom vid administreringsstället</w:t>
            </w:r>
          </w:p>
        </w:tc>
      </w:tr>
      <w:tr w:rsidR="00211724" w14:paraId="59B1AA39" w14:textId="77777777" w:rsidTr="0010025B">
        <w:tc>
          <w:tcPr>
            <w:tcW w:w="3261" w:type="dxa"/>
            <w:tcBorders>
              <w:top w:val="single" w:sz="4" w:space="0" w:color="auto"/>
              <w:left w:val="single" w:sz="4" w:space="0" w:color="auto"/>
              <w:bottom w:val="nil"/>
              <w:right w:val="single" w:sz="4" w:space="0" w:color="auto"/>
            </w:tcBorders>
            <w:shd w:val="clear" w:color="auto" w:fill="auto"/>
          </w:tcPr>
          <w:p w14:paraId="0028CECC" w14:textId="77777777" w:rsidR="00766995" w:rsidRPr="00610F76" w:rsidRDefault="00B60735" w:rsidP="00B057AB">
            <w:pPr>
              <w:pStyle w:val="Text"/>
              <w:keepNext/>
              <w:widowControl w:val="0"/>
              <w:spacing w:before="0"/>
              <w:jc w:val="left"/>
              <w:rPr>
                <w:sz w:val="22"/>
                <w:lang w:val="sv-SE"/>
              </w:rPr>
            </w:pPr>
            <w:r w:rsidRPr="00610F76">
              <w:rPr>
                <w:sz w:val="22"/>
                <w:lang w:val="sv-SE"/>
              </w:rPr>
              <w:t>Mycket vanliga</w:t>
            </w:r>
          </w:p>
        </w:tc>
        <w:tc>
          <w:tcPr>
            <w:tcW w:w="6095" w:type="dxa"/>
            <w:tcBorders>
              <w:top w:val="single" w:sz="4" w:space="0" w:color="auto"/>
              <w:left w:val="single" w:sz="4" w:space="0" w:color="auto"/>
              <w:bottom w:val="nil"/>
              <w:right w:val="single" w:sz="4" w:space="0" w:color="auto"/>
            </w:tcBorders>
            <w:shd w:val="clear" w:color="auto" w:fill="auto"/>
          </w:tcPr>
          <w:p w14:paraId="38922567" w14:textId="77777777" w:rsidR="00766995" w:rsidRPr="00610F76" w:rsidRDefault="00B60735" w:rsidP="00B057AB">
            <w:pPr>
              <w:pStyle w:val="Text"/>
              <w:keepNext/>
              <w:widowControl w:val="0"/>
              <w:spacing w:before="0"/>
              <w:jc w:val="left"/>
              <w:rPr>
                <w:sz w:val="22"/>
                <w:lang w:val="sv-SE"/>
              </w:rPr>
            </w:pPr>
            <w:r w:rsidRPr="00610F76">
              <w:rPr>
                <w:sz w:val="22"/>
                <w:lang w:val="sv-SE"/>
              </w:rPr>
              <w:t>Feber**</w:t>
            </w:r>
          </w:p>
        </w:tc>
      </w:tr>
      <w:tr w:rsidR="00211724" w:rsidRPr="00410B74" w14:paraId="7F93CE80" w14:textId="77777777" w:rsidTr="0010025B">
        <w:tc>
          <w:tcPr>
            <w:tcW w:w="3261" w:type="dxa"/>
            <w:tcBorders>
              <w:top w:val="nil"/>
              <w:left w:val="single" w:sz="4" w:space="0" w:color="auto"/>
              <w:bottom w:val="nil"/>
              <w:right w:val="single" w:sz="4" w:space="0" w:color="auto"/>
            </w:tcBorders>
            <w:shd w:val="clear" w:color="auto" w:fill="auto"/>
          </w:tcPr>
          <w:p w14:paraId="0FDC31B7" w14:textId="77777777" w:rsidR="00766995" w:rsidRPr="00610F76" w:rsidRDefault="00B60735" w:rsidP="00B057AB">
            <w:pPr>
              <w:pStyle w:val="Text"/>
              <w:keepNext/>
              <w:widowControl w:val="0"/>
              <w:spacing w:before="0"/>
              <w:jc w:val="left"/>
              <w:rPr>
                <w:color w:val="000000"/>
                <w:sz w:val="22"/>
              </w:rPr>
            </w:pPr>
            <w:r w:rsidRPr="00610F76">
              <w:rPr>
                <w:sz w:val="22"/>
                <w:lang w:val="sv-SE"/>
              </w:rPr>
              <w:t>Vanliga</w:t>
            </w:r>
          </w:p>
        </w:tc>
        <w:tc>
          <w:tcPr>
            <w:tcW w:w="6095" w:type="dxa"/>
            <w:tcBorders>
              <w:top w:val="nil"/>
              <w:left w:val="single" w:sz="4" w:space="0" w:color="auto"/>
              <w:bottom w:val="nil"/>
              <w:right w:val="single" w:sz="4" w:space="0" w:color="auto"/>
            </w:tcBorders>
            <w:shd w:val="clear" w:color="auto" w:fill="auto"/>
          </w:tcPr>
          <w:p w14:paraId="0D6BE744" w14:textId="77777777" w:rsidR="00766995" w:rsidRPr="00610F76" w:rsidRDefault="00B60735" w:rsidP="00B057AB">
            <w:pPr>
              <w:pStyle w:val="Text"/>
              <w:keepNext/>
              <w:widowControl w:val="0"/>
              <w:spacing w:before="0"/>
              <w:jc w:val="left"/>
              <w:rPr>
                <w:color w:val="000000"/>
                <w:sz w:val="22"/>
                <w:lang w:val="sv-SE"/>
              </w:rPr>
            </w:pPr>
            <w:r w:rsidRPr="00610F76">
              <w:rPr>
                <w:sz w:val="22"/>
                <w:lang w:val="sv-SE"/>
              </w:rPr>
              <w:t>Reaktioner på injektionsstället, såsom svullnad, erytem, smärta, pruritus</w:t>
            </w:r>
          </w:p>
        </w:tc>
      </w:tr>
      <w:tr w:rsidR="00211724" w:rsidRPr="00410B74" w14:paraId="1B2A458C" w14:textId="77777777" w:rsidTr="0010025B">
        <w:tc>
          <w:tcPr>
            <w:tcW w:w="3261" w:type="dxa"/>
            <w:tcBorders>
              <w:top w:val="nil"/>
              <w:left w:val="single" w:sz="4" w:space="0" w:color="auto"/>
              <w:bottom w:val="single" w:sz="4" w:space="0" w:color="auto"/>
              <w:right w:val="single" w:sz="4" w:space="0" w:color="auto"/>
            </w:tcBorders>
            <w:shd w:val="clear" w:color="auto" w:fill="auto"/>
          </w:tcPr>
          <w:p w14:paraId="64660A8B" w14:textId="77777777" w:rsidR="00766995" w:rsidRPr="00610F76" w:rsidRDefault="00B60735" w:rsidP="00B057AB">
            <w:pPr>
              <w:pStyle w:val="Text"/>
              <w:keepNext/>
              <w:widowControl w:val="0"/>
              <w:spacing w:before="0"/>
              <w:jc w:val="left"/>
              <w:rPr>
                <w:color w:val="000000"/>
                <w:sz w:val="22"/>
              </w:rPr>
            </w:pPr>
            <w:r w:rsidRPr="00610F76">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39AF750D" w14:textId="77777777" w:rsidR="00766995" w:rsidRPr="00610F76" w:rsidRDefault="00B60735" w:rsidP="00B057AB">
            <w:pPr>
              <w:pStyle w:val="Text"/>
              <w:keepNext/>
              <w:widowControl w:val="0"/>
              <w:spacing w:before="0"/>
              <w:jc w:val="left"/>
              <w:rPr>
                <w:color w:val="000000"/>
                <w:sz w:val="22"/>
                <w:lang w:val="sv-SE"/>
              </w:rPr>
            </w:pPr>
            <w:r w:rsidRPr="00610F76">
              <w:rPr>
                <w:sz w:val="22"/>
                <w:lang w:val="sv-SE"/>
              </w:rPr>
              <w:t>Influensaliknande sjukdom, svullna armar, viktökning, trötthet</w:t>
            </w:r>
          </w:p>
        </w:tc>
      </w:tr>
    </w:tbl>
    <w:p w14:paraId="3FBACCD3" w14:textId="77777777" w:rsidR="00766995" w:rsidRPr="00610F76" w:rsidRDefault="00B60735" w:rsidP="00B057AB">
      <w:pPr>
        <w:pStyle w:val="Text"/>
        <w:keepNext/>
        <w:widowControl w:val="0"/>
        <w:spacing w:before="0"/>
        <w:jc w:val="left"/>
        <w:rPr>
          <w:color w:val="000000"/>
          <w:sz w:val="22"/>
          <w:lang w:val="sv-SE"/>
        </w:rPr>
      </w:pPr>
      <w:r w:rsidRPr="00610F76">
        <w:rPr>
          <w:color w:val="000000"/>
          <w:sz w:val="22"/>
          <w:lang w:val="sv-SE"/>
        </w:rPr>
        <w:t>*: Mycket vanliga hos barn från 6 till &lt;12 år</w:t>
      </w:r>
    </w:p>
    <w:p w14:paraId="7C5080A2" w14:textId="77777777" w:rsidR="00766995" w:rsidRPr="00610F76" w:rsidRDefault="00B60735" w:rsidP="00B057AB">
      <w:pPr>
        <w:pStyle w:val="Text"/>
        <w:keepNext/>
        <w:widowControl w:val="0"/>
        <w:spacing w:before="0"/>
        <w:jc w:val="left"/>
        <w:rPr>
          <w:color w:val="000000"/>
          <w:sz w:val="22"/>
          <w:lang w:val="sv-SE"/>
        </w:rPr>
      </w:pPr>
      <w:r w:rsidRPr="00610F76">
        <w:rPr>
          <w:color w:val="000000"/>
          <w:sz w:val="22"/>
          <w:lang w:val="sv-SE"/>
        </w:rPr>
        <w:t>**: Hos barn från 6 till &lt;12 år</w:t>
      </w:r>
    </w:p>
    <w:p w14:paraId="3763B9B8" w14:textId="77777777" w:rsidR="00966D99" w:rsidRPr="00610F76" w:rsidRDefault="00B60735" w:rsidP="00B057AB">
      <w:pPr>
        <w:pStyle w:val="Text"/>
        <w:keepNext/>
        <w:spacing w:before="0"/>
        <w:ind w:left="142"/>
        <w:jc w:val="left"/>
        <w:rPr>
          <w:sz w:val="22"/>
          <w:lang w:val="sv-SE"/>
        </w:rPr>
      </w:pPr>
      <w:r w:rsidRPr="00610F76">
        <w:rPr>
          <w:sz w:val="22"/>
          <w:vertAlign w:val="superscript"/>
          <w:lang w:val="sv-SE"/>
        </w:rPr>
        <w:t>#</w:t>
      </w:r>
      <w:r w:rsidRPr="00610F76">
        <w:rPr>
          <w:sz w:val="22"/>
          <w:lang w:val="sv-SE"/>
        </w:rPr>
        <w:t>: Vanlig i studier på näspolyper</w:t>
      </w:r>
    </w:p>
    <w:p w14:paraId="07D88CDB" w14:textId="77777777" w:rsidR="00966D99" w:rsidRPr="00610F76" w:rsidRDefault="00B60735" w:rsidP="00B057AB">
      <w:pPr>
        <w:widowControl w:val="0"/>
        <w:tabs>
          <w:tab w:val="clear" w:pos="567"/>
        </w:tabs>
        <w:spacing w:line="240" w:lineRule="auto"/>
        <w:ind w:left="142"/>
        <w:rPr>
          <w:lang w:val="sv-SE"/>
        </w:rPr>
      </w:pPr>
      <w:r w:rsidRPr="00610F76">
        <w:rPr>
          <w:lang w:val="sv-SE"/>
        </w:rPr>
        <w:t>†: Ingen känd frekvens i studier på allergisk astma</w:t>
      </w:r>
    </w:p>
    <w:p w14:paraId="19A06C34" w14:textId="77777777" w:rsidR="00766995" w:rsidRPr="00610F76" w:rsidRDefault="00766995" w:rsidP="00B057AB">
      <w:pPr>
        <w:pStyle w:val="Text"/>
        <w:spacing w:before="0"/>
        <w:jc w:val="left"/>
        <w:rPr>
          <w:color w:val="000000"/>
          <w:sz w:val="22"/>
          <w:lang w:val="sv-SE"/>
        </w:rPr>
      </w:pPr>
    </w:p>
    <w:p w14:paraId="3A63B4AC" w14:textId="77777777" w:rsidR="00766995" w:rsidRPr="00610F76" w:rsidRDefault="00B60735" w:rsidP="00B057AB">
      <w:pPr>
        <w:keepNext/>
        <w:widowControl w:val="0"/>
        <w:tabs>
          <w:tab w:val="clear" w:pos="567"/>
        </w:tabs>
        <w:spacing w:line="240" w:lineRule="auto"/>
        <w:ind w:left="567" w:hanging="567"/>
        <w:rPr>
          <w:u w:val="single"/>
          <w:lang w:val="sv-SE"/>
        </w:rPr>
      </w:pPr>
      <w:r w:rsidRPr="00610F76">
        <w:rPr>
          <w:u w:val="single"/>
          <w:lang w:val="sv-SE"/>
        </w:rPr>
        <w:t>Kronisk spontan urtikaria</w:t>
      </w:r>
    </w:p>
    <w:p w14:paraId="1E1703A7" w14:textId="77777777" w:rsidR="000774F2" w:rsidRPr="00610F76" w:rsidRDefault="000774F2" w:rsidP="00B057AB">
      <w:pPr>
        <w:keepNext/>
        <w:widowControl w:val="0"/>
        <w:tabs>
          <w:tab w:val="clear" w:pos="567"/>
        </w:tabs>
        <w:spacing w:line="240" w:lineRule="auto"/>
        <w:ind w:left="567" w:hanging="567"/>
        <w:rPr>
          <w:lang w:val="sv-SE"/>
        </w:rPr>
      </w:pPr>
    </w:p>
    <w:p w14:paraId="73F3D6FC" w14:textId="77777777" w:rsidR="008800B7" w:rsidRPr="00610F76" w:rsidRDefault="00B60735" w:rsidP="00B057AB">
      <w:pPr>
        <w:keepNext/>
        <w:widowControl w:val="0"/>
        <w:tabs>
          <w:tab w:val="clear" w:pos="567"/>
        </w:tabs>
        <w:spacing w:line="240" w:lineRule="auto"/>
        <w:ind w:left="567" w:hanging="567"/>
        <w:rPr>
          <w:i/>
          <w:u w:val="single"/>
          <w:lang w:val="sv-SE"/>
        </w:rPr>
      </w:pPr>
      <w:r w:rsidRPr="00610F76">
        <w:rPr>
          <w:i/>
          <w:u w:val="single"/>
          <w:lang w:val="sv-SE"/>
        </w:rPr>
        <w:t>Sammanfattning av säkerhetsprofilen</w:t>
      </w:r>
    </w:p>
    <w:p w14:paraId="6C8B8006" w14:textId="77777777" w:rsidR="00766995" w:rsidRPr="00610F76" w:rsidRDefault="00B60735" w:rsidP="00B057AB">
      <w:pPr>
        <w:widowControl w:val="0"/>
        <w:spacing w:line="240" w:lineRule="auto"/>
        <w:rPr>
          <w:rFonts w:eastAsia="MS Gothic"/>
          <w:lang w:val="sv-SE"/>
        </w:rPr>
      </w:pPr>
      <w:r w:rsidRPr="00610F76">
        <w:rPr>
          <w:rFonts w:eastAsia="MS Gothic"/>
          <w:lang w:val="sv-SE"/>
        </w:rPr>
        <w:t xml:space="preserve">Säkerhet och tolerabilitet av omalizumab, i doser om 75 mg, 150 mg och 300 mg var fjärde vecka, undersöktes hos 975 patienter med </w:t>
      </w:r>
      <w:r w:rsidRPr="00610F76">
        <w:rPr>
          <w:lang w:val="sv-SE"/>
        </w:rPr>
        <w:t>kronisk spontan urtikaria</w:t>
      </w:r>
      <w:r w:rsidRPr="00610F76">
        <w:rPr>
          <w:rFonts w:eastAsia="MS Gothic"/>
          <w:lang w:val="sv-SE"/>
        </w:rPr>
        <w:t xml:space="preserve"> varav 242 fick placebo. Totalt behandlades 733 patienter med omalizumab i upp till 12 veckor och 490 patienter i upp till 24 veckor. Av dessa behandlades 412 patienter i upp till 12 veckor och 333 patienter i upp till 24 veckor med med en dos om 300 mg.</w:t>
      </w:r>
    </w:p>
    <w:p w14:paraId="3EBB5766" w14:textId="77777777" w:rsidR="00766995" w:rsidRPr="00610F76" w:rsidRDefault="00766995" w:rsidP="00B057AB">
      <w:pPr>
        <w:widowControl w:val="0"/>
        <w:spacing w:line="240" w:lineRule="auto"/>
        <w:rPr>
          <w:rFonts w:eastAsia="MS Gothic"/>
          <w:lang w:val="sv-SE"/>
        </w:rPr>
      </w:pPr>
    </w:p>
    <w:p w14:paraId="3414A937" w14:textId="77777777" w:rsidR="008800B7" w:rsidRPr="00610F76" w:rsidRDefault="00B60735" w:rsidP="00B057AB">
      <w:pPr>
        <w:keepNext/>
        <w:widowControl w:val="0"/>
        <w:spacing w:line="240" w:lineRule="auto"/>
        <w:rPr>
          <w:rFonts w:eastAsia="MS Gothic"/>
          <w:i/>
          <w:u w:val="single"/>
          <w:lang w:val="sv-SE"/>
        </w:rPr>
      </w:pPr>
      <w:r w:rsidRPr="00610F76">
        <w:rPr>
          <w:rFonts w:eastAsia="MS Gothic"/>
          <w:i/>
          <w:u w:val="single"/>
          <w:lang w:val="sv-SE"/>
        </w:rPr>
        <w:t>Tabell över biverkningar</w:t>
      </w:r>
    </w:p>
    <w:p w14:paraId="17AC6F8F" w14:textId="2411DC02" w:rsidR="00766995" w:rsidRPr="00610F76" w:rsidRDefault="00B60735" w:rsidP="00B057AB">
      <w:pPr>
        <w:widowControl w:val="0"/>
        <w:spacing w:line="240" w:lineRule="auto"/>
        <w:rPr>
          <w:rFonts w:eastAsia="MS Gothic"/>
          <w:lang w:val="sv-SE"/>
        </w:rPr>
      </w:pPr>
      <w:r w:rsidRPr="00610F76">
        <w:rPr>
          <w:rFonts w:eastAsia="MS Gothic"/>
          <w:lang w:val="sv-SE"/>
        </w:rPr>
        <w:t>Till följd av skillnader i dos och patientpopulation (med väsentligt olika riskfaktorer, komorbiditeter, samtidig medicinering och ålder [astmastudier inkluderade t.ex. barn i åldern 6</w:t>
      </w:r>
      <w:r w:rsidRPr="00610F76">
        <w:rPr>
          <w:rFonts w:eastAsia="MS Gothic"/>
          <w:lang w:val="sv-SE"/>
        </w:rPr>
        <w:noBreakHyphen/>
        <w:t>12 år]) redovisas biverkningar för kronisk spontan urtikaria i en separat tabell (tabell 5).</w:t>
      </w:r>
    </w:p>
    <w:p w14:paraId="4D408CDA" w14:textId="77777777" w:rsidR="00766995" w:rsidRPr="00610F76" w:rsidRDefault="00766995" w:rsidP="00B057AB">
      <w:pPr>
        <w:widowControl w:val="0"/>
        <w:spacing w:line="240" w:lineRule="auto"/>
        <w:rPr>
          <w:rFonts w:eastAsia="MS Gothic"/>
          <w:lang w:val="sv-SE"/>
        </w:rPr>
      </w:pPr>
    </w:p>
    <w:p w14:paraId="4068611C" w14:textId="77777777" w:rsidR="00766995" w:rsidRPr="00610F76" w:rsidRDefault="00B60735" w:rsidP="00B057AB">
      <w:pPr>
        <w:widowControl w:val="0"/>
        <w:spacing w:line="240" w:lineRule="auto"/>
        <w:rPr>
          <w:rFonts w:eastAsia="MS Gothic"/>
          <w:lang w:val="sv-SE"/>
        </w:rPr>
      </w:pPr>
      <w:r w:rsidRPr="00610F76">
        <w:rPr>
          <w:rFonts w:eastAsia="MS Gothic"/>
          <w:lang w:val="sv-SE"/>
        </w:rPr>
        <w:t>Tabell 5 anger biverkningar (förekomst hos ≥1 % av patienterna i någon av behandlingsgrupperna samt hos ≥2 % i någon av omalizumabgrupperna jämfört med placebo (efter medicinsk utvärdering)) för 300 mg från tre sammanslagna fas III-studier. Biverkningarna är indelade i två grupper: de som identifierades i den 12 veckor respektive 24 veckor långa behandlingsperioden.</w:t>
      </w:r>
    </w:p>
    <w:p w14:paraId="7F6247CF" w14:textId="77777777" w:rsidR="00766995" w:rsidRPr="00610F76" w:rsidRDefault="00766995" w:rsidP="00B057AB">
      <w:pPr>
        <w:widowControl w:val="0"/>
        <w:spacing w:line="240" w:lineRule="auto"/>
        <w:rPr>
          <w:rFonts w:eastAsia="MS Gothic"/>
          <w:lang w:val="sv-SE"/>
        </w:rPr>
      </w:pPr>
    </w:p>
    <w:p w14:paraId="7869CBD4" w14:textId="77777777" w:rsidR="00766995" w:rsidRPr="00610F76" w:rsidRDefault="00B60735" w:rsidP="00B057AB">
      <w:pPr>
        <w:widowControl w:val="0"/>
        <w:spacing w:line="240" w:lineRule="auto"/>
        <w:rPr>
          <w:rFonts w:eastAsia="MS Gothic"/>
          <w:lang w:val="sv-SE"/>
        </w:rPr>
      </w:pPr>
      <w:r w:rsidRPr="00610F76">
        <w:rPr>
          <w:rFonts w:eastAsia="MS Gothic"/>
          <w:lang w:val="sv-SE"/>
        </w:rPr>
        <w:t xml:space="preserve">Biverkningarna anges enligt MedDRAs organsystem. Inom varje organsystemklass presenteras biverkningarna efter frekvens med de vanligast reaktionerna först. </w:t>
      </w:r>
      <w:r w:rsidRPr="00610F76">
        <w:rPr>
          <w:lang w:val="sv-SE"/>
        </w:rPr>
        <w:t>Frekvenskategorierna definieras enligt följande: mycket vanliga (</w:t>
      </w:r>
      <w:r w:rsidRPr="00610F76">
        <w:rPr>
          <w:color w:val="000000"/>
          <w:lang w:val="sv-SE"/>
        </w:rPr>
        <w:t xml:space="preserve">≥1/10), </w:t>
      </w:r>
      <w:r w:rsidRPr="00610F76">
        <w:rPr>
          <w:lang w:val="sv-SE"/>
        </w:rPr>
        <w:t>vanliga (</w:t>
      </w:r>
      <w:r w:rsidRPr="00610F76">
        <w:rPr>
          <w:color w:val="000000"/>
          <w:lang w:val="sv-SE"/>
        </w:rPr>
        <w:t>≥</w:t>
      </w:r>
      <w:r w:rsidRPr="00610F76">
        <w:rPr>
          <w:lang w:val="sv-SE"/>
        </w:rPr>
        <w:t>1/100, &lt;1/10), mindre vanliga (</w:t>
      </w:r>
      <w:r w:rsidRPr="00610F76">
        <w:rPr>
          <w:color w:val="000000"/>
          <w:lang w:val="sv-SE"/>
        </w:rPr>
        <w:t>≥</w:t>
      </w:r>
      <w:r w:rsidRPr="00610F76">
        <w:rPr>
          <w:lang w:val="sv-SE"/>
        </w:rPr>
        <w:t>1/1 000, &lt;1/100), sällsynta (</w:t>
      </w:r>
      <w:r w:rsidRPr="00610F76">
        <w:rPr>
          <w:color w:val="000000"/>
          <w:lang w:val="sv-SE"/>
        </w:rPr>
        <w:t xml:space="preserve">≥1/10 000, </w:t>
      </w:r>
      <w:r w:rsidRPr="00610F76">
        <w:rPr>
          <w:lang w:val="sv-SE"/>
        </w:rPr>
        <w:t>&lt;1/1 000), mycket sällsynta (&lt;1/10 000)</w:t>
      </w:r>
      <w:r w:rsidRPr="00610F76">
        <w:rPr>
          <w:rFonts w:eastAsia="MS Gothic"/>
          <w:lang w:val="sv-SE"/>
        </w:rPr>
        <w:t>och ingen känd frekvens (kan inte beräknas från tillgängliga data).</w:t>
      </w:r>
    </w:p>
    <w:p w14:paraId="0DBD7922" w14:textId="77777777" w:rsidR="00766995" w:rsidRPr="00610F76" w:rsidRDefault="00766995" w:rsidP="00B057AB">
      <w:pPr>
        <w:widowControl w:val="0"/>
        <w:spacing w:line="240" w:lineRule="auto"/>
        <w:rPr>
          <w:rFonts w:eastAsia="MS Gothic"/>
          <w:lang w:val="sv-SE"/>
        </w:rPr>
      </w:pPr>
    </w:p>
    <w:p w14:paraId="38DCBD3B" w14:textId="77777777" w:rsidR="00766995" w:rsidRPr="00DC2BA7" w:rsidRDefault="00B60735" w:rsidP="00B057AB">
      <w:pPr>
        <w:keepNext/>
        <w:keepLines/>
        <w:spacing w:line="240" w:lineRule="auto"/>
        <w:ind w:left="1134" w:hanging="1134"/>
        <w:rPr>
          <w:b/>
          <w:bCs/>
          <w:i/>
          <w:lang w:val="sv-SE"/>
        </w:rPr>
      </w:pPr>
      <w:r w:rsidRPr="00DC2BA7">
        <w:rPr>
          <w:b/>
          <w:bCs/>
          <w:lang w:val="sv-SE"/>
        </w:rPr>
        <w:lastRenderedPageBreak/>
        <w:t>Tabell 5</w:t>
      </w:r>
      <w:r w:rsidR="000774F2" w:rsidRPr="00DC2BA7">
        <w:rPr>
          <w:b/>
          <w:bCs/>
          <w:lang w:val="sv-SE"/>
        </w:rPr>
        <w:tab/>
      </w:r>
      <w:r w:rsidRPr="00DC2BA7">
        <w:rPr>
          <w:b/>
          <w:bCs/>
          <w:lang w:val="sv-SE"/>
        </w:rPr>
        <w:t>Biverkningar från den sammanslagna säkerhetsdatabasen för kronisk spontan urtikaria (dag 1 till vecka 24) med 300 mg omalizumab</w:t>
      </w:r>
    </w:p>
    <w:p w14:paraId="07545CE6" w14:textId="77777777" w:rsidR="00766995" w:rsidRPr="00DC2BA7" w:rsidRDefault="00766995" w:rsidP="00B057AB">
      <w:pPr>
        <w:keepNext/>
        <w:spacing w:line="240" w:lineRule="auto"/>
        <w:rPr>
          <w:lang w:val="sv-SE"/>
        </w:rPr>
      </w:pPr>
    </w:p>
    <w:tbl>
      <w:tblPr>
        <w:tblW w:w="5000" w:type="pct"/>
        <w:tblBorders>
          <w:top w:val="single" w:sz="4" w:space="0" w:color="auto"/>
          <w:bottom w:val="single" w:sz="4" w:space="0" w:color="auto"/>
        </w:tblBorders>
        <w:tblLayout w:type="fixed"/>
        <w:tblLook w:val="0000" w:firstRow="0" w:lastRow="0" w:firstColumn="0" w:lastColumn="0" w:noHBand="0" w:noVBand="0"/>
      </w:tblPr>
      <w:tblGrid>
        <w:gridCol w:w="2455"/>
        <w:gridCol w:w="2215"/>
        <w:gridCol w:w="1948"/>
        <w:gridCol w:w="2444"/>
        <w:gridCol w:w="9"/>
      </w:tblGrid>
      <w:tr w:rsidR="00211724" w14:paraId="70419DC2" w14:textId="77777777" w:rsidTr="0010025B">
        <w:trPr>
          <w:gridAfter w:val="1"/>
          <w:wAfter w:w="5" w:type="dxa"/>
        </w:trPr>
        <w:tc>
          <w:tcPr>
            <w:tcW w:w="1353" w:type="pct"/>
            <w:vMerge w:val="restart"/>
            <w:tcBorders>
              <w:top w:val="single" w:sz="4" w:space="0" w:color="auto"/>
            </w:tcBorders>
            <w:shd w:val="clear" w:color="auto" w:fill="auto"/>
            <w:vAlign w:val="center"/>
          </w:tcPr>
          <w:p w14:paraId="4A7C9C93" w14:textId="77777777" w:rsidR="00766995" w:rsidRPr="00DC2BA7" w:rsidRDefault="00B60735" w:rsidP="00B057AB">
            <w:pPr>
              <w:keepNext/>
              <w:tabs>
                <w:tab w:val="left" w:pos="284"/>
              </w:tabs>
              <w:spacing w:line="240" w:lineRule="auto"/>
              <w:rPr>
                <w:b/>
              </w:rPr>
            </w:pPr>
            <w:r w:rsidRPr="00DC2BA7">
              <w:rPr>
                <w:b/>
              </w:rPr>
              <w:t>12 veckor</w:t>
            </w:r>
          </w:p>
        </w:tc>
        <w:tc>
          <w:tcPr>
            <w:tcW w:w="2295" w:type="pct"/>
            <w:gridSpan w:val="2"/>
            <w:tcBorders>
              <w:top w:val="single" w:sz="4" w:space="0" w:color="auto"/>
              <w:bottom w:val="single" w:sz="4" w:space="0" w:color="auto"/>
            </w:tcBorders>
            <w:shd w:val="clear" w:color="auto" w:fill="auto"/>
          </w:tcPr>
          <w:p w14:paraId="298F9602" w14:textId="77777777" w:rsidR="00766995" w:rsidRPr="00DC2BA7" w:rsidRDefault="00B60735" w:rsidP="00B057AB">
            <w:pPr>
              <w:pStyle w:val="Table"/>
              <w:keepNext/>
              <w:keepLines w:val="0"/>
              <w:spacing w:before="0" w:after="0"/>
              <w:jc w:val="center"/>
              <w:rPr>
                <w:rFonts w:ascii="Times New Roman" w:hAnsi="Times New Roman"/>
                <w:sz w:val="22"/>
                <w:szCs w:val="22"/>
                <w:lang w:val="sv-SE"/>
              </w:rPr>
            </w:pPr>
            <w:r w:rsidRPr="00DC2BA7">
              <w:rPr>
                <w:rFonts w:ascii="Times New Roman" w:hAnsi="Times New Roman"/>
                <w:b/>
                <w:sz w:val="22"/>
                <w:szCs w:val="22"/>
                <w:lang w:val="sv-SE"/>
              </w:rPr>
              <w:t>Poolade data från omalizumabstudierna 1, 2 och 3</w:t>
            </w:r>
          </w:p>
        </w:tc>
        <w:tc>
          <w:tcPr>
            <w:tcW w:w="1347" w:type="pct"/>
            <w:tcBorders>
              <w:top w:val="single" w:sz="4" w:space="0" w:color="auto"/>
              <w:bottom w:val="single" w:sz="4" w:space="0" w:color="auto"/>
            </w:tcBorders>
            <w:shd w:val="clear" w:color="auto" w:fill="auto"/>
          </w:tcPr>
          <w:p w14:paraId="047AA611" w14:textId="77777777" w:rsidR="00766995" w:rsidRPr="00DC2BA7" w:rsidRDefault="00B60735" w:rsidP="00B057AB">
            <w:pPr>
              <w:keepNext/>
              <w:tabs>
                <w:tab w:val="left" w:pos="284"/>
              </w:tabs>
              <w:spacing w:line="240" w:lineRule="auto"/>
              <w:jc w:val="center"/>
              <w:rPr>
                <w:b/>
              </w:rPr>
            </w:pPr>
            <w:r w:rsidRPr="00DC2BA7">
              <w:rPr>
                <w:b/>
              </w:rPr>
              <w:t>Frekvens</w:t>
            </w:r>
          </w:p>
        </w:tc>
      </w:tr>
      <w:tr w:rsidR="00211724" w14:paraId="6DC33DB2" w14:textId="77777777" w:rsidTr="0010025B">
        <w:tc>
          <w:tcPr>
            <w:tcW w:w="1353" w:type="pct"/>
            <w:vMerge/>
            <w:shd w:val="clear" w:color="auto" w:fill="auto"/>
          </w:tcPr>
          <w:p w14:paraId="204E1589" w14:textId="77777777" w:rsidR="00766995" w:rsidRPr="00DC2BA7" w:rsidRDefault="00766995" w:rsidP="00B057AB">
            <w:pPr>
              <w:keepNext/>
              <w:tabs>
                <w:tab w:val="left" w:pos="284"/>
              </w:tabs>
              <w:spacing w:line="240" w:lineRule="auto"/>
              <w:rPr>
                <w:b/>
                <w:bCs/>
              </w:rPr>
            </w:pPr>
          </w:p>
        </w:tc>
        <w:tc>
          <w:tcPr>
            <w:tcW w:w="1221" w:type="pct"/>
            <w:tcBorders>
              <w:top w:val="single" w:sz="4" w:space="0" w:color="auto"/>
            </w:tcBorders>
            <w:shd w:val="clear" w:color="auto" w:fill="auto"/>
          </w:tcPr>
          <w:p w14:paraId="6E9CFE8F" w14:textId="77777777" w:rsidR="00766995" w:rsidRPr="00DC2BA7" w:rsidRDefault="00B60735" w:rsidP="00B057AB">
            <w:pPr>
              <w:keepNext/>
              <w:tabs>
                <w:tab w:val="left" w:pos="284"/>
              </w:tabs>
              <w:spacing w:line="240" w:lineRule="auto"/>
              <w:jc w:val="center"/>
              <w:rPr>
                <w:b/>
                <w:bCs/>
              </w:rPr>
            </w:pPr>
            <w:r w:rsidRPr="00DC2BA7">
              <w:t>placebo, N=242</w:t>
            </w:r>
          </w:p>
        </w:tc>
        <w:tc>
          <w:tcPr>
            <w:tcW w:w="1074" w:type="pct"/>
            <w:tcBorders>
              <w:top w:val="single" w:sz="4" w:space="0" w:color="auto"/>
            </w:tcBorders>
            <w:shd w:val="clear" w:color="auto" w:fill="auto"/>
            <w:vAlign w:val="center"/>
          </w:tcPr>
          <w:p w14:paraId="17DEB355" w14:textId="77777777" w:rsidR="00766995" w:rsidRPr="00DC2BA7" w:rsidRDefault="00B60735" w:rsidP="00B057AB">
            <w:pPr>
              <w:keepNext/>
              <w:tabs>
                <w:tab w:val="left" w:pos="284"/>
              </w:tabs>
              <w:spacing w:line="240" w:lineRule="auto"/>
              <w:jc w:val="center"/>
            </w:pPr>
            <w:r w:rsidRPr="00DC2BA7">
              <w:t>300 mg, N=412</w:t>
            </w:r>
          </w:p>
        </w:tc>
        <w:tc>
          <w:tcPr>
            <w:tcW w:w="1352" w:type="pct"/>
            <w:gridSpan w:val="2"/>
            <w:tcBorders>
              <w:top w:val="single" w:sz="4" w:space="0" w:color="auto"/>
            </w:tcBorders>
            <w:shd w:val="clear" w:color="auto" w:fill="auto"/>
          </w:tcPr>
          <w:p w14:paraId="55926F43" w14:textId="77777777" w:rsidR="00766995" w:rsidRPr="00DC2BA7" w:rsidRDefault="00766995" w:rsidP="00B057AB">
            <w:pPr>
              <w:keepNext/>
              <w:tabs>
                <w:tab w:val="left" w:pos="284"/>
              </w:tabs>
              <w:spacing w:line="240" w:lineRule="auto"/>
              <w:rPr>
                <w:b/>
                <w:bCs/>
              </w:rPr>
            </w:pPr>
          </w:p>
        </w:tc>
      </w:tr>
      <w:tr w:rsidR="00211724" w14:paraId="2F17D28E" w14:textId="77777777" w:rsidTr="0010025B">
        <w:trPr>
          <w:gridAfter w:val="1"/>
          <w:wAfter w:w="5" w:type="dxa"/>
        </w:trPr>
        <w:tc>
          <w:tcPr>
            <w:tcW w:w="4995" w:type="pct"/>
            <w:gridSpan w:val="4"/>
            <w:tcBorders>
              <w:top w:val="single" w:sz="4" w:space="0" w:color="auto"/>
            </w:tcBorders>
            <w:shd w:val="clear" w:color="auto" w:fill="auto"/>
          </w:tcPr>
          <w:p w14:paraId="7622C621" w14:textId="77777777" w:rsidR="00766995" w:rsidRPr="00DC2BA7" w:rsidRDefault="00B60735" w:rsidP="00B057AB">
            <w:pPr>
              <w:keepNext/>
              <w:tabs>
                <w:tab w:val="left" w:pos="284"/>
              </w:tabs>
              <w:spacing w:line="240" w:lineRule="auto"/>
              <w:rPr>
                <w:b/>
                <w:bCs/>
              </w:rPr>
            </w:pPr>
            <w:r w:rsidRPr="00DC2BA7">
              <w:rPr>
                <w:b/>
                <w:lang w:val="sv-SE"/>
              </w:rPr>
              <w:t>Infektioner och infestationer</w:t>
            </w:r>
          </w:p>
        </w:tc>
      </w:tr>
      <w:tr w:rsidR="00211724" w14:paraId="5F55C4C3" w14:textId="77777777" w:rsidTr="0010025B">
        <w:tc>
          <w:tcPr>
            <w:tcW w:w="1353" w:type="pct"/>
            <w:shd w:val="clear" w:color="auto" w:fill="auto"/>
            <w:vAlign w:val="center"/>
          </w:tcPr>
          <w:p w14:paraId="3FF56116" w14:textId="77777777" w:rsidR="00766995" w:rsidRPr="00DC2BA7" w:rsidRDefault="00B60735" w:rsidP="00B057AB">
            <w:pPr>
              <w:keepNext/>
              <w:tabs>
                <w:tab w:val="left" w:pos="284"/>
              </w:tabs>
              <w:spacing w:line="240" w:lineRule="auto"/>
            </w:pPr>
            <w:r w:rsidRPr="00DC2BA7">
              <w:t>Sinuit</w:t>
            </w:r>
          </w:p>
        </w:tc>
        <w:tc>
          <w:tcPr>
            <w:tcW w:w="1221" w:type="pct"/>
            <w:shd w:val="clear" w:color="auto" w:fill="auto"/>
          </w:tcPr>
          <w:p w14:paraId="439A581E" w14:textId="77777777" w:rsidR="00766995" w:rsidRPr="00DC2BA7" w:rsidRDefault="00B60735" w:rsidP="00B057AB">
            <w:pPr>
              <w:keepNext/>
              <w:tabs>
                <w:tab w:val="left" w:pos="284"/>
              </w:tabs>
              <w:spacing w:line="240" w:lineRule="auto"/>
              <w:jc w:val="center"/>
            </w:pPr>
            <w:r w:rsidRPr="00DC2BA7">
              <w:t>5 (2,1 %)</w:t>
            </w:r>
          </w:p>
        </w:tc>
        <w:tc>
          <w:tcPr>
            <w:tcW w:w="1074" w:type="pct"/>
            <w:shd w:val="clear" w:color="auto" w:fill="auto"/>
            <w:vAlign w:val="center"/>
          </w:tcPr>
          <w:p w14:paraId="1333498C" w14:textId="77777777" w:rsidR="00766995" w:rsidRPr="00DC2BA7" w:rsidRDefault="00B60735" w:rsidP="00B057AB">
            <w:pPr>
              <w:keepNext/>
              <w:tabs>
                <w:tab w:val="left" w:pos="284"/>
              </w:tabs>
              <w:spacing w:line="240" w:lineRule="auto"/>
              <w:jc w:val="center"/>
            </w:pPr>
            <w:r w:rsidRPr="00DC2BA7">
              <w:t>20 (4,9 %)</w:t>
            </w:r>
          </w:p>
        </w:tc>
        <w:tc>
          <w:tcPr>
            <w:tcW w:w="1352" w:type="pct"/>
            <w:gridSpan w:val="2"/>
            <w:shd w:val="clear" w:color="auto" w:fill="auto"/>
            <w:vAlign w:val="center"/>
          </w:tcPr>
          <w:p w14:paraId="319940C0" w14:textId="77777777" w:rsidR="00766995" w:rsidRPr="00DC2BA7" w:rsidRDefault="00B60735" w:rsidP="00B057AB">
            <w:pPr>
              <w:keepNext/>
              <w:tabs>
                <w:tab w:val="left" w:pos="284"/>
              </w:tabs>
              <w:spacing w:line="240" w:lineRule="auto"/>
              <w:jc w:val="center"/>
            </w:pPr>
            <w:r w:rsidRPr="00DC2BA7">
              <w:t>Vanliga</w:t>
            </w:r>
          </w:p>
        </w:tc>
      </w:tr>
      <w:tr w:rsidR="00211724" w14:paraId="24848094" w14:textId="77777777" w:rsidTr="0010025B">
        <w:trPr>
          <w:gridAfter w:val="1"/>
          <w:wAfter w:w="5" w:type="dxa"/>
        </w:trPr>
        <w:tc>
          <w:tcPr>
            <w:tcW w:w="4995" w:type="pct"/>
            <w:gridSpan w:val="4"/>
            <w:shd w:val="clear" w:color="auto" w:fill="auto"/>
          </w:tcPr>
          <w:p w14:paraId="786A63D3" w14:textId="77777777" w:rsidR="00766995" w:rsidRPr="00DC2BA7" w:rsidRDefault="00B60735" w:rsidP="00B057AB">
            <w:pPr>
              <w:keepNext/>
              <w:tabs>
                <w:tab w:val="left" w:pos="284"/>
              </w:tabs>
              <w:spacing w:line="240" w:lineRule="auto"/>
              <w:rPr>
                <w:b/>
                <w:bCs/>
              </w:rPr>
            </w:pPr>
            <w:r w:rsidRPr="00DC2BA7">
              <w:rPr>
                <w:b/>
                <w:lang w:val="sv-SE"/>
              </w:rPr>
              <w:t>Centrala och perifera nervsystemet</w:t>
            </w:r>
          </w:p>
        </w:tc>
      </w:tr>
      <w:tr w:rsidR="00211724" w14:paraId="353022B1" w14:textId="77777777" w:rsidTr="0010025B">
        <w:tc>
          <w:tcPr>
            <w:tcW w:w="1353" w:type="pct"/>
            <w:shd w:val="clear" w:color="auto" w:fill="auto"/>
            <w:vAlign w:val="center"/>
          </w:tcPr>
          <w:p w14:paraId="0A45690A" w14:textId="77777777" w:rsidR="00766995" w:rsidRPr="00DC2BA7" w:rsidRDefault="00B60735" w:rsidP="00B057AB">
            <w:pPr>
              <w:keepNext/>
              <w:tabs>
                <w:tab w:val="left" w:pos="284"/>
              </w:tabs>
              <w:spacing w:line="240" w:lineRule="auto"/>
            </w:pPr>
            <w:r w:rsidRPr="00DC2BA7">
              <w:t>Huvudvärk</w:t>
            </w:r>
          </w:p>
        </w:tc>
        <w:tc>
          <w:tcPr>
            <w:tcW w:w="1221" w:type="pct"/>
            <w:shd w:val="clear" w:color="auto" w:fill="auto"/>
          </w:tcPr>
          <w:p w14:paraId="23DB4BBF" w14:textId="77777777" w:rsidR="00766995" w:rsidRPr="00DC2BA7" w:rsidRDefault="00B60735" w:rsidP="00B057AB">
            <w:pPr>
              <w:keepNext/>
              <w:tabs>
                <w:tab w:val="left" w:pos="284"/>
              </w:tabs>
              <w:spacing w:line="240" w:lineRule="auto"/>
              <w:jc w:val="center"/>
            </w:pPr>
            <w:r w:rsidRPr="00DC2BA7">
              <w:t>7 (2,9 %)</w:t>
            </w:r>
          </w:p>
        </w:tc>
        <w:tc>
          <w:tcPr>
            <w:tcW w:w="1074" w:type="pct"/>
            <w:shd w:val="clear" w:color="auto" w:fill="auto"/>
            <w:vAlign w:val="center"/>
          </w:tcPr>
          <w:p w14:paraId="2EF5B12F" w14:textId="77777777" w:rsidR="00766995" w:rsidRPr="00DC2BA7" w:rsidRDefault="00B60735" w:rsidP="00B057AB">
            <w:pPr>
              <w:keepNext/>
              <w:tabs>
                <w:tab w:val="left" w:pos="284"/>
              </w:tabs>
              <w:spacing w:line="240" w:lineRule="auto"/>
              <w:jc w:val="center"/>
            </w:pPr>
            <w:r w:rsidRPr="00DC2BA7">
              <w:t>25 (6,1 %)</w:t>
            </w:r>
          </w:p>
        </w:tc>
        <w:tc>
          <w:tcPr>
            <w:tcW w:w="1352" w:type="pct"/>
            <w:gridSpan w:val="2"/>
            <w:shd w:val="clear" w:color="auto" w:fill="auto"/>
            <w:vAlign w:val="center"/>
          </w:tcPr>
          <w:p w14:paraId="229B26E7" w14:textId="77777777" w:rsidR="00766995" w:rsidRPr="00DC2BA7" w:rsidRDefault="00B60735" w:rsidP="00B057AB">
            <w:pPr>
              <w:keepNext/>
              <w:tabs>
                <w:tab w:val="left" w:pos="284"/>
              </w:tabs>
              <w:spacing w:line="240" w:lineRule="auto"/>
              <w:jc w:val="center"/>
            </w:pPr>
            <w:r w:rsidRPr="00DC2BA7">
              <w:t>Vanliga</w:t>
            </w:r>
          </w:p>
        </w:tc>
      </w:tr>
      <w:tr w:rsidR="00211724" w14:paraId="793FF75C" w14:textId="77777777" w:rsidTr="0010025B">
        <w:trPr>
          <w:gridAfter w:val="1"/>
          <w:wAfter w:w="5" w:type="dxa"/>
        </w:trPr>
        <w:tc>
          <w:tcPr>
            <w:tcW w:w="4995" w:type="pct"/>
            <w:gridSpan w:val="4"/>
            <w:shd w:val="clear" w:color="auto" w:fill="auto"/>
          </w:tcPr>
          <w:p w14:paraId="12AFB1AD" w14:textId="77777777" w:rsidR="00766995" w:rsidRPr="00DC2BA7" w:rsidRDefault="00B60735" w:rsidP="00B057AB">
            <w:pPr>
              <w:keepNext/>
              <w:tabs>
                <w:tab w:val="left" w:pos="284"/>
              </w:tabs>
              <w:spacing w:line="240" w:lineRule="auto"/>
              <w:rPr>
                <w:b/>
                <w:bCs/>
              </w:rPr>
            </w:pPr>
            <w:r w:rsidRPr="00DC2BA7">
              <w:rPr>
                <w:b/>
                <w:lang w:val="sv-SE"/>
              </w:rPr>
              <w:t>Muskuloskeletala systemet och bindväv</w:t>
            </w:r>
          </w:p>
        </w:tc>
      </w:tr>
      <w:tr w:rsidR="00211724" w14:paraId="56C4A44E" w14:textId="77777777" w:rsidTr="0010025B">
        <w:tc>
          <w:tcPr>
            <w:tcW w:w="1353" w:type="pct"/>
            <w:tcBorders>
              <w:bottom w:val="nil"/>
            </w:tcBorders>
            <w:shd w:val="clear" w:color="auto" w:fill="auto"/>
            <w:vAlign w:val="center"/>
          </w:tcPr>
          <w:p w14:paraId="2601897F" w14:textId="77777777" w:rsidR="00766995" w:rsidRPr="00DC2BA7" w:rsidRDefault="00B60735" w:rsidP="00B057AB">
            <w:pPr>
              <w:keepNext/>
              <w:tabs>
                <w:tab w:val="left" w:pos="284"/>
              </w:tabs>
              <w:spacing w:line="240" w:lineRule="auto"/>
            </w:pPr>
            <w:r w:rsidRPr="00DC2BA7">
              <w:t>Artralgi</w:t>
            </w:r>
          </w:p>
        </w:tc>
        <w:tc>
          <w:tcPr>
            <w:tcW w:w="1221" w:type="pct"/>
            <w:tcBorders>
              <w:bottom w:val="nil"/>
            </w:tcBorders>
            <w:shd w:val="clear" w:color="auto" w:fill="auto"/>
          </w:tcPr>
          <w:p w14:paraId="24049765" w14:textId="77777777" w:rsidR="00766995" w:rsidRPr="00DC2BA7" w:rsidRDefault="00B60735" w:rsidP="00B057AB">
            <w:pPr>
              <w:keepNext/>
              <w:tabs>
                <w:tab w:val="left" w:pos="284"/>
              </w:tabs>
              <w:spacing w:line="240" w:lineRule="auto"/>
              <w:jc w:val="center"/>
            </w:pPr>
            <w:r w:rsidRPr="00DC2BA7">
              <w:t>1 (0,4 %)</w:t>
            </w:r>
          </w:p>
        </w:tc>
        <w:tc>
          <w:tcPr>
            <w:tcW w:w="1074" w:type="pct"/>
            <w:tcBorders>
              <w:bottom w:val="nil"/>
            </w:tcBorders>
            <w:shd w:val="clear" w:color="auto" w:fill="auto"/>
            <w:vAlign w:val="center"/>
          </w:tcPr>
          <w:p w14:paraId="5F30B164" w14:textId="77777777" w:rsidR="00766995" w:rsidRPr="00DC2BA7" w:rsidRDefault="00B60735" w:rsidP="00B057AB">
            <w:pPr>
              <w:keepNext/>
              <w:tabs>
                <w:tab w:val="left" w:pos="284"/>
              </w:tabs>
              <w:spacing w:line="240" w:lineRule="auto"/>
              <w:jc w:val="center"/>
            </w:pPr>
            <w:r w:rsidRPr="00DC2BA7">
              <w:t>12 (2,9 %)</w:t>
            </w:r>
          </w:p>
        </w:tc>
        <w:tc>
          <w:tcPr>
            <w:tcW w:w="1352" w:type="pct"/>
            <w:gridSpan w:val="2"/>
            <w:tcBorders>
              <w:bottom w:val="nil"/>
            </w:tcBorders>
            <w:shd w:val="clear" w:color="auto" w:fill="auto"/>
            <w:vAlign w:val="center"/>
          </w:tcPr>
          <w:p w14:paraId="6A122FE7" w14:textId="77777777" w:rsidR="00766995" w:rsidRPr="00DC2BA7" w:rsidRDefault="00B60735" w:rsidP="00B057AB">
            <w:pPr>
              <w:keepNext/>
              <w:tabs>
                <w:tab w:val="left" w:pos="284"/>
              </w:tabs>
              <w:spacing w:line="240" w:lineRule="auto"/>
              <w:jc w:val="center"/>
            </w:pPr>
            <w:r w:rsidRPr="00DC2BA7">
              <w:t>Vanliga</w:t>
            </w:r>
          </w:p>
        </w:tc>
      </w:tr>
      <w:tr w:rsidR="00211724" w:rsidRPr="00410B74" w14:paraId="451FC5E9" w14:textId="77777777" w:rsidTr="0010025B">
        <w:tc>
          <w:tcPr>
            <w:tcW w:w="5000" w:type="pct"/>
            <w:gridSpan w:val="5"/>
            <w:tcBorders>
              <w:top w:val="nil"/>
              <w:bottom w:val="nil"/>
            </w:tcBorders>
            <w:shd w:val="clear" w:color="auto" w:fill="auto"/>
          </w:tcPr>
          <w:p w14:paraId="50E03A0C" w14:textId="77777777" w:rsidR="00766995" w:rsidRPr="00DC2BA7" w:rsidRDefault="00B60735" w:rsidP="00B057AB">
            <w:pPr>
              <w:keepNext/>
              <w:tabs>
                <w:tab w:val="left" w:pos="284"/>
              </w:tabs>
              <w:spacing w:line="240" w:lineRule="auto"/>
              <w:rPr>
                <w:b/>
                <w:bCs/>
                <w:lang w:val="sv-SE"/>
              </w:rPr>
            </w:pPr>
            <w:r w:rsidRPr="00DC2BA7">
              <w:rPr>
                <w:b/>
                <w:bCs/>
                <w:lang w:val="sv-SE"/>
              </w:rPr>
              <w:t>Allmänna symtom och/eller symtom vid administreringsstället</w:t>
            </w:r>
          </w:p>
        </w:tc>
      </w:tr>
      <w:tr w:rsidR="00211724" w14:paraId="0DC2C41A" w14:textId="77777777" w:rsidTr="0010025B">
        <w:tc>
          <w:tcPr>
            <w:tcW w:w="1353" w:type="pct"/>
            <w:tcBorders>
              <w:top w:val="nil"/>
              <w:bottom w:val="single" w:sz="12" w:space="0" w:color="auto"/>
            </w:tcBorders>
            <w:shd w:val="clear" w:color="auto" w:fill="auto"/>
            <w:vAlign w:val="center"/>
          </w:tcPr>
          <w:p w14:paraId="6EF85688" w14:textId="77777777" w:rsidR="00766995" w:rsidRPr="00DC2BA7" w:rsidRDefault="00B60735" w:rsidP="00B057AB">
            <w:pPr>
              <w:keepNext/>
              <w:tabs>
                <w:tab w:val="left" w:pos="284"/>
              </w:tabs>
              <w:spacing w:line="240" w:lineRule="auto"/>
            </w:pPr>
            <w:r w:rsidRPr="00DC2BA7">
              <w:rPr>
                <w:lang w:val="sv-SE"/>
              </w:rPr>
              <w:t>Reaktion vid injektionsstället</w:t>
            </w:r>
            <w:r w:rsidRPr="00DC2BA7">
              <w:t>*</w:t>
            </w:r>
          </w:p>
        </w:tc>
        <w:tc>
          <w:tcPr>
            <w:tcW w:w="1221" w:type="pct"/>
            <w:tcBorders>
              <w:top w:val="nil"/>
              <w:bottom w:val="single" w:sz="12" w:space="0" w:color="auto"/>
            </w:tcBorders>
            <w:shd w:val="clear" w:color="auto" w:fill="auto"/>
            <w:vAlign w:val="center"/>
          </w:tcPr>
          <w:p w14:paraId="481C85E8" w14:textId="77777777" w:rsidR="00766995" w:rsidRPr="00DC2BA7" w:rsidRDefault="00B60735" w:rsidP="00B057AB">
            <w:pPr>
              <w:keepNext/>
              <w:tabs>
                <w:tab w:val="left" w:pos="284"/>
              </w:tabs>
              <w:spacing w:line="240" w:lineRule="auto"/>
              <w:jc w:val="center"/>
            </w:pPr>
            <w:r w:rsidRPr="00DC2BA7">
              <w:t>2 (0,8 %)</w:t>
            </w:r>
          </w:p>
        </w:tc>
        <w:tc>
          <w:tcPr>
            <w:tcW w:w="1074" w:type="pct"/>
            <w:tcBorders>
              <w:top w:val="nil"/>
              <w:bottom w:val="single" w:sz="12" w:space="0" w:color="auto"/>
            </w:tcBorders>
            <w:shd w:val="clear" w:color="auto" w:fill="auto"/>
            <w:vAlign w:val="center"/>
          </w:tcPr>
          <w:p w14:paraId="094A01B5" w14:textId="77777777" w:rsidR="00766995" w:rsidRPr="00DC2BA7" w:rsidRDefault="00B60735" w:rsidP="00B057AB">
            <w:pPr>
              <w:keepNext/>
              <w:tabs>
                <w:tab w:val="left" w:pos="284"/>
              </w:tabs>
              <w:spacing w:line="240" w:lineRule="auto"/>
              <w:jc w:val="center"/>
            </w:pPr>
            <w:r w:rsidRPr="00DC2BA7">
              <w:t>11 (2,7 %)</w:t>
            </w:r>
          </w:p>
        </w:tc>
        <w:tc>
          <w:tcPr>
            <w:tcW w:w="1352" w:type="pct"/>
            <w:gridSpan w:val="2"/>
            <w:tcBorders>
              <w:top w:val="nil"/>
              <w:bottom w:val="single" w:sz="12" w:space="0" w:color="auto"/>
            </w:tcBorders>
            <w:shd w:val="clear" w:color="auto" w:fill="auto"/>
            <w:vAlign w:val="center"/>
          </w:tcPr>
          <w:p w14:paraId="773029DC" w14:textId="77777777" w:rsidR="00766995" w:rsidRPr="00DC2BA7" w:rsidRDefault="00B60735" w:rsidP="00B057AB">
            <w:pPr>
              <w:keepNext/>
              <w:tabs>
                <w:tab w:val="left" w:pos="284"/>
              </w:tabs>
              <w:spacing w:line="240" w:lineRule="auto"/>
              <w:jc w:val="center"/>
            </w:pPr>
            <w:r w:rsidRPr="00DC2BA7">
              <w:t>Vanliga</w:t>
            </w:r>
          </w:p>
        </w:tc>
      </w:tr>
      <w:tr w:rsidR="00211724" w14:paraId="54D608C8" w14:textId="77777777" w:rsidTr="0010025B">
        <w:trPr>
          <w:gridAfter w:val="1"/>
          <w:wAfter w:w="5" w:type="dxa"/>
        </w:trPr>
        <w:tc>
          <w:tcPr>
            <w:tcW w:w="1353" w:type="pct"/>
            <w:vMerge w:val="restart"/>
            <w:tcBorders>
              <w:top w:val="single" w:sz="12" w:space="0" w:color="auto"/>
            </w:tcBorders>
            <w:shd w:val="clear" w:color="auto" w:fill="auto"/>
            <w:vAlign w:val="center"/>
          </w:tcPr>
          <w:p w14:paraId="03E9D192" w14:textId="77777777" w:rsidR="00766995" w:rsidRPr="00DC2BA7" w:rsidRDefault="00B60735" w:rsidP="00B057AB">
            <w:pPr>
              <w:keepNext/>
              <w:tabs>
                <w:tab w:val="left" w:pos="284"/>
              </w:tabs>
              <w:spacing w:line="240" w:lineRule="auto"/>
            </w:pPr>
            <w:r w:rsidRPr="00DC2BA7">
              <w:rPr>
                <w:b/>
              </w:rPr>
              <w:t>24 veckor</w:t>
            </w:r>
          </w:p>
        </w:tc>
        <w:tc>
          <w:tcPr>
            <w:tcW w:w="2295" w:type="pct"/>
            <w:gridSpan w:val="2"/>
            <w:tcBorders>
              <w:top w:val="single" w:sz="12" w:space="0" w:color="auto"/>
              <w:bottom w:val="single" w:sz="4" w:space="0" w:color="auto"/>
            </w:tcBorders>
            <w:shd w:val="clear" w:color="auto" w:fill="auto"/>
          </w:tcPr>
          <w:p w14:paraId="3C198363" w14:textId="77777777" w:rsidR="00766995" w:rsidRPr="00DC2BA7" w:rsidRDefault="00B60735" w:rsidP="00B057AB">
            <w:pPr>
              <w:keepNext/>
              <w:tabs>
                <w:tab w:val="left" w:pos="284"/>
              </w:tabs>
              <w:spacing w:line="240" w:lineRule="auto"/>
              <w:jc w:val="center"/>
              <w:rPr>
                <w:lang w:val="sv-SE"/>
              </w:rPr>
            </w:pPr>
            <w:r w:rsidRPr="00DC2BA7">
              <w:rPr>
                <w:b/>
                <w:lang w:val="sv-SE"/>
              </w:rPr>
              <w:t>Poolade data från omalizumabstudierna 1 och 3</w:t>
            </w:r>
          </w:p>
        </w:tc>
        <w:tc>
          <w:tcPr>
            <w:tcW w:w="1347" w:type="pct"/>
            <w:tcBorders>
              <w:top w:val="single" w:sz="12" w:space="0" w:color="auto"/>
              <w:bottom w:val="single" w:sz="4" w:space="0" w:color="auto"/>
            </w:tcBorders>
            <w:shd w:val="clear" w:color="auto" w:fill="auto"/>
          </w:tcPr>
          <w:p w14:paraId="39D25364" w14:textId="77777777" w:rsidR="00766995" w:rsidRPr="00DC2BA7" w:rsidRDefault="00B60735" w:rsidP="00B057AB">
            <w:pPr>
              <w:keepNext/>
              <w:tabs>
                <w:tab w:val="left" w:pos="284"/>
              </w:tabs>
              <w:spacing w:line="240" w:lineRule="auto"/>
              <w:jc w:val="center"/>
            </w:pPr>
            <w:r w:rsidRPr="00DC2BA7">
              <w:rPr>
                <w:b/>
              </w:rPr>
              <w:t>Frekvens</w:t>
            </w:r>
          </w:p>
        </w:tc>
      </w:tr>
      <w:tr w:rsidR="00211724" w14:paraId="618A4C2E" w14:textId="77777777" w:rsidTr="0010025B">
        <w:tc>
          <w:tcPr>
            <w:tcW w:w="1353" w:type="pct"/>
            <w:vMerge/>
            <w:tcBorders>
              <w:bottom w:val="single" w:sz="4" w:space="0" w:color="auto"/>
            </w:tcBorders>
            <w:shd w:val="clear" w:color="auto" w:fill="auto"/>
            <w:vAlign w:val="center"/>
          </w:tcPr>
          <w:p w14:paraId="321BB840" w14:textId="77777777" w:rsidR="00766995" w:rsidRPr="00DC2BA7" w:rsidRDefault="00766995" w:rsidP="00B057AB">
            <w:pPr>
              <w:keepNext/>
              <w:tabs>
                <w:tab w:val="left" w:pos="284"/>
              </w:tabs>
              <w:spacing w:line="240" w:lineRule="auto"/>
            </w:pPr>
          </w:p>
        </w:tc>
        <w:tc>
          <w:tcPr>
            <w:tcW w:w="1221" w:type="pct"/>
            <w:tcBorders>
              <w:top w:val="single" w:sz="4" w:space="0" w:color="auto"/>
              <w:bottom w:val="single" w:sz="4" w:space="0" w:color="auto"/>
            </w:tcBorders>
            <w:shd w:val="clear" w:color="auto" w:fill="auto"/>
          </w:tcPr>
          <w:p w14:paraId="6C782FB0" w14:textId="77777777" w:rsidR="00766995" w:rsidRPr="00DC2BA7" w:rsidRDefault="00B60735" w:rsidP="00B057AB">
            <w:pPr>
              <w:keepNext/>
              <w:tabs>
                <w:tab w:val="left" w:pos="284"/>
              </w:tabs>
              <w:spacing w:line="240" w:lineRule="auto"/>
              <w:jc w:val="center"/>
            </w:pPr>
            <w:r w:rsidRPr="00DC2BA7">
              <w:t>placebo, N=163</w:t>
            </w:r>
          </w:p>
        </w:tc>
        <w:tc>
          <w:tcPr>
            <w:tcW w:w="1074" w:type="pct"/>
            <w:tcBorders>
              <w:top w:val="single" w:sz="4" w:space="0" w:color="auto"/>
              <w:bottom w:val="single" w:sz="4" w:space="0" w:color="auto"/>
            </w:tcBorders>
            <w:shd w:val="clear" w:color="auto" w:fill="auto"/>
            <w:vAlign w:val="center"/>
          </w:tcPr>
          <w:p w14:paraId="59CA54DE" w14:textId="77777777" w:rsidR="00766995" w:rsidRPr="00DC2BA7" w:rsidRDefault="00B60735" w:rsidP="00B057AB">
            <w:pPr>
              <w:keepNext/>
              <w:tabs>
                <w:tab w:val="left" w:pos="284"/>
              </w:tabs>
              <w:spacing w:line="240" w:lineRule="auto"/>
              <w:jc w:val="center"/>
            </w:pPr>
            <w:r w:rsidRPr="00DC2BA7">
              <w:t>300 mg, N=333</w:t>
            </w:r>
          </w:p>
        </w:tc>
        <w:tc>
          <w:tcPr>
            <w:tcW w:w="1352" w:type="pct"/>
            <w:gridSpan w:val="2"/>
            <w:tcBorders>
              <w:top w:val="nil"/>
              <w:bottom w:val="single" w:sz="4" w:space="0" w:color="auto"/>
            </w:tcBorders>
            <w:shd w:val="clear" w:color="auto" w:fill="auto"/>
            <w:vAlign w:val="center"/>
          </w:tcPr>
          <w:p w14:paraId="4226B213" w14:textId="77777777" w:rsidR="00766995" w:rsidRPr="00DC2BA7" w:rsidRDefault="00766995" w:rsidP="00B057AB">
            <w:pPr>
              <w:keepNext/>
              <w:tabs>
                <w:tab w:val="left" w:pos="284"/>
              </w:tabs>
              <w:spacing w:line="240" w:lineRule="auto"/>
              <w:jc w:val="center"/>
            </w:pPr>
          </w:p>
        </w:tc>
      </w:tr>
      <w:tr w:rsidR="00211724" w14:paraId="46E83A38" w14:textId="77777777" w:rsidTr="0010025B">
        <w:trPr>
          <w:gridAfter w:val="1"/>
          <w:wAfter w:w="5" w:type="dxa"/>
        </w:trPr>
        <w:tc>
          <w:tcPr>
            <w:tcW w:w="4995" w:type="pct"/>
            <w:gridSpan w:val="4"/>
            <w:tcBorders>
              <w:top w:val="single" w:sz="4" w:space="0" w:color="auto"/>
            </w:tcBorders>
            <w:shd w:val="clear" w:color="auto" w:fill="auto"/>
          </w:tcPr>
          <w:p w14:paraId="11997348" w14:textId="77777777" w:rsidR="00766995" w:rsidRPr="00DC2BA7" w:rsidRDefault="00B60735" w:rsidP="00B057AB">
            <w:pPr>
              <w:keepNext/>
              <w:tabs>
                <w:tab w:val="left" w:pos="284"/>
              </w:tabs>
              <w:spacing w:line="240" w:lineRule="auto"/>
            </w:pPr>
            <w:r w:rsidRPr="00DC2BA7">
              <w:rPr>
                <w:b/>
                <w:lang w:val="sv-SE"/>
              </w:rPr>
              <w:t>Infektioner och infestationer</w:t>
            </w:r>
          </w:p>
        </w:tc>
      </w:tr>
      <w:tr w:rsidR="00211724" w14:paraId="0D6302DC" w14:textId="77777777" w:rsidTr="0010025B">
        <w:tc>
          <w:tcPr>
            <w:tcW w:w="1353" w:type="pct"/>
            <w:shd w:val="clear" w:color="auto" w:fill="auto"/>
            <w:vAlign w:val="center"/>
          </w:tcPr>
          <w:p w14:paraId="560E3E80" w14:textId="77777777" w:rsidR="00766995" w:rsidRPr="00DC2BA7" w:rsidRDefault="00B60735" w:rsidP="00B057AB">
            <w:pPr>
              <w:keepNext/>
              <w:tabs>
                <w:tab w:val="left" w:pos="284"/>
              </w:tabs>
              <w:spacing w:line="240" w:lineRule="auto"/>
            </w:pPr>
            <w:r w:rsidRPr="00DC2BA7">
              <w:t>Övre luftvägsinfektion</w:t>
            </w:r>
          </w:p>
        </w:tc>
        <w:tc>
          <w:tcPr>
            <w:tcW w:w="1221" w:type="pct"/>
            <w:shd w:val="clear" w:color="auto" w:fill="auto"/>
            <w:vAlign w:val="center"/>
          </w:tcPr>
          <w:p w14:paraId="7B808B43" w14:textId="77777777" w:rsidR="00766995" w:rsidRPr="00DC2BA7" w:rsidRDefault="00B60735" w:rsidP="00B057AB">
            <w:pPr>
              <w:keepNext/>
              <w:tabs>
                <w:tab w:val="left" w:pos="284"/>
              </w:tabs>
              <w:spacing w:line="240" w:lineRule="auto"/>
              <w:jc w:val="center"/>
            </w:pPr>
            <w:r w:rsidRPr="00DC2BA7">
              <w:t>5 (3,1 %)</w:t>
            </w:r>
          </w:p>
        </w:tc>
        <w:tc>
          <w:tcPr>
            <w:tcW w:w="1074" w:type="pct"/>
            <w:shd w:val="clear" w:color="auto" w:fill="auto"/>
            <w:vAlign w:val="center"/>
          </w:tcPr>
          <w:p w14:paraId="0D6B9695" w14:textId="77777777" w:rsidR="00766995" w:rsidRPr="00DC2BA7" w:rsidRDefault="00B60735" w:rsidP="00B057AB">
            <w:pPr>
              <w:keepNext/>
              <w:tabs>
                <w:tab w:val="left" w:pos="284"/>
              </w:tabs>
              <w:spacing w:line="240" w:lineRule="auto"/>
              <w:jc w:val="center"/>
            </w:pPr>
            <w:r w:rsidRPr="00DC2BA7">
              <w:t>19 (5,7 %)</w:t>
            </w:r>
          </w:p>
        </w:tc>
        <w:tc>
          <w:tcPr>
            <w:tcW w:w="1352" w:type="pct"/>
            <w:gridSpan w:val="2"/>
            <w:shd w:val="clear" w:color="auto" w:fill="auto"/>
            <w:vAlign w:val="center"/>
          </w:tcPr>
          <w:p w14:paraId="737C94BD" w14:textId="77777777" w:rsidR="00766995" w:rsidRPr="00DC2BA7" w:rsidRDefault="00B60735" w:rsidP="00B057AB">
            <w:pPr>
              <w:keepNext/>
              <w:tabs>
                <w:tab w:val="left" w:pos="284"/>
              </w:tabs>
              <w:spacing w:line="240" w:lineRule="auto"/>
              <w:jc w:val="center"/>
            </w:pPr>
            <w:r w:rsidRPr="00DC2BA7">
              <w:t>Vanliga</w:t>
            </w:r>
          </w:p>
        </w:tc>
      </w:tr>
    </w:tbl>
    <w:p w14:paraId="2A71707D" w14:textId="77777777" w:rsidR="00766995" w:rsidRPr="00DC2BA7" w:rsidRDefault="00B60735" w:rsidP="00B057AB">
      <w:pPr>
        <w:pStyle w:val="Legend"/>
        <w:keepLines w:val="0"/>
        <w:spacing w:before="0" w:after="0"/>
        <w:rPr>
          <w:rFonts w:ascii="Times New Roman" w:hAnsi="Times New Roman"/>
          <w:sz w:val="22"/>
          <w:szCs w:val="22"/>
          <w:lang w:val="sv-SE"/>
        </w:rPr>
      </w:pPr>
      <w:r w:rsidRPr="00DC2BA7">
        <w:rPr>
          <w:rFonts w:ascii="Times New Roman" w:hAnsi="Times New Roman"/>
          <w:sz w:val="22"/>
          <w:szCs w:val="22"/>
          <w:lang w:val="sv-SE"/>
        </w:rPr>
        <w:t>* Trots att det inte är en 2 %-ig skillnad mot placebo bedömdes reaktion vid injektionsstället i samtliga fall vara kausalt relaterade till studiebehandlingen.</w:t>
      </w:r>
    </w:p>
    <w:p w14:paraId="5CF53896" w14:textId="77777777" w:rsidR="00766995" w:rsidRPr="00535973" w:rsidRDefault="00766995" w:rsidP="00535973">
      <w:pPr>
        <w:pStyle w:val="Text"/>
        <w:spacing w:before="0"/>
        <w:jc w:val="left"/>
        <w:rPr>
          <w:sz w:val="22"/>
          <w:lang w:val="sv-SE"/>
        </w:rPr>
      </w:pPr>
    </w:p>
    <w:p w14:paraId="4688AFC7" w14:textId="77777777" w:rsidR="00634581" w:rsidRPr="00535973" w:rsidRDefault="00B60735" w:rsidP="00535973">
      <w:pPr>
        <w:pStyle w:val="Text"/>
        <w:spacing w:before="0"/>
        <w:jc w:val="left"/>
        <w:rPr>
          <w:sz w:val="22"/>
          <w:lang w:val="sv-SE"/>
        </w:rPr>
      </w:pPr>
      <w:r w:rsidRPr="00535973">
        <w:rPr>
          <w:sz w:val="22"/>
          <w:lang w:val="sv-SE"/>
        </w:rPr>
        <w:t>I en 48 veckor lång studie fick 81 patienter med kronisk spontan urtikaria 300 mg omalizumab var fjärde</w:t>
      </w:r>
      <w:r w:rsidR="00624E99" w:rsidRPr="00535973">
        <w:rPr>
          <w:sz w:val="22"/>
          <w:lang w:val="sv-SE"/>
        </w:rPr>
        <w:t xml:space="preserve"> </w:t>
      </w:r>
      <w:r w:rsidRPr="00535973">
        <w:rPr>
          <w:sz w:val="22"/>
          <w:lang w:val="sv-SE"/>
        </w:rPr>
        <w:t>vecka (se avnitt 5.1). Säkerhetsprofilen vid långtidsanvändning liknade den säkerhetsprofil som observerades i en 24-veckors studie på kronisk spontan urtikaria.</w:t>
      </w:r>
    </w:p>
    <w:p w14:paraId="04CC449B" w14:textId="77777777" w:rsidR="00634581" w:rsidRPr="00535973" w:rsidRDefault="00634581" w:rsidP="00535973">
      <w:pPr>
        <w:pStyle w:val="Text"/>
        <w:spacing w:before="0"/>
        <w:jc w:val="left"/>
        <w:rPr>
          <w:sz w:val="22"/>
          <w:lang w:val="sv-SE"/>
        </w:rPr>
      </w:pPr>
    </w:p>
    <w:p w14:paraId="2B70A396" w14:textId="77777777" w:rsidR="00766995" w:rsidRPr="00535973" w:rsidRDefault="00B60735" w:rsidP="00535973">
      <w:pPr>
        <w:pStyle w:val="Text"/>
        <w:keepNext/>
        <w:widowControl w:val="0"/>
        <w:spacing w:before="0"/>
        <w:jc w:val="left"/>
        <w:rPr>
          <w:sz w:val="20"/>
          <w:lang w:val="sv-SE"/>
        </w:rPr>
      </w:pPr>
      <w:r w:rsidRPr="00535973">
        <w:rPr>
          <w:sz w:val="22"/>
          <w:u w:val="single"/>
          <w:lang w:val="sv-SE"/>
        </w:rPr>
        <w:t xml:space="preserve">Beskrivning av </w:t>
      </w:r>
      <w:r w:rsidR="008800B7" w:rsidRPr="00535973">
        <w:rPr>
          <w:sz w:val="22"/>
          <w:u w:val="single"/>
          <w:lang w:val="sv-SE"/>
        </w:rPr>
        <w:t>utvalda biverkningar</w:t>
      </w:r>
    </w:p>
    <w:p w14:paraId="1B406A97" w14:textId="77777777" w:rsidR="00766995" w:rsidRPr="00535973" w:rsidRDefault="00766995" w:rsidP="00535973">
      <w:pPr>
        <w:pStyle w:val="Text"/>
        <w:keepNext/>
        <w:spacing w:before="0"/>
        <w:jc w:val="left"/>
        <w:rPr>
          <w:sz w:val="22"/>
          <w:lang w:val="sv-SE"/>
        </w:rPr>
      </w:pPr>
    </w:p>
    <w:p w14:paraId="1145E612" w14:textId="77777777" w:rsidR="00766995" w:rsidRPr="00535973" w:rsidRDefault="00B60735" w:rsidP="00535973">
      <w:pPr>
        <w:pStyle w:val="Text"/>
        <w:keepNext/>
        <w:spacing w:before="0"/>
        <w:jc w:val="left"/>
        <w:rPr>
          <w:i/>
          <w:sz w:val="22"/>
          <w:lang w:val="sv-SE"/>
        </w:rPr>
      </w:pPr>
      <w:r w:rsidRPr="00535973">
        <w:rPr>
          <w:i/>
          <w:sz w:val="22"/>
          <w:lang w:val="sv-SE"/>
        </w:rPr>
        <w:t>Immunsystemet</w:t>
      </w:r>
    </w:p>
    <w:p w14:paraId="4197F164" w14:textId="77777777" w:rsidR="00766995" w:rsidRPr="00535973" w:rsidRDefault="00B60735" w:rsidP="00535973">
      <w:pPr>
        <w:pStyle w:val="Text"/>
        <w:spacing w:before="0"/>
        <w:jc w:val="left"/>
        <w:rPr>
          <w:sz w:val="22"/>
          <w:lang w:val="sv-SE"/>
        </w:rPr>
      </w:pPr>
      <w:r w:rsidRPr="00535973">
        <w:rPr>
          <w:sz w:val="22"/>
          <w:lang w:val="sv-SE"/>
        </w:rPr>
        <w:t>För ytterligare information, se avsnitt</w:t>
      </w:r>
      <w:r w:rsidR="000774F2" w:rsidRPr="00535973">
        <w:rPr>
          <w:sz w:val="22"/>
          <w:lang w:val="sv-SE"/>
        </w:rPr>
        <w:t> </w:t>
      </w:r>
      <w:r w:rsidRPr="00535973">
        <w:rPr>
          <w:sz w:val="22"/>
          <w:lang w:val="sv-SE"/>
        </w:rPr>
        <w:t>4.4.</w:t>
      </w:r>
    </w:p>
    <w:p w14:paraId="7D1473A6" w14:textId="77777777" w:rsidR="00476EB4" w:rsidRPr="00535973" w:rsidRDefault="00476EB4" w:rsidP="00535973">
      <w:pPr>
        <w:pStyle w:val="Text"/>
        <w:spacing w:before="0"/>
        <w:jc w:val="left"/>
        <w:rPr>
          <w:sz w:val="22"/>
          <w:lang w:val="sv-SE"/>
        </w:rPr>
      </w:pPr>
    </w:p>
    <w:p w14:paraId="14A59DD8" w14:textId="77777777" w:rsidR="00476EB4" w:rsidRPr="00535973" w:rsidRDefault="00B60735" w:rsidP="00535973">
      <w:pPr>
        <w:pStyle w:val="Text"/>
        <w:keepNext/>
        <w:spacing w:before="0"/>
        <w:jc w:val="left"/>
        <w:rPr>
          <w:i/>
          <w:sz w:val="22"/>
          <w:lang w:val="sv-SE"/>
        </w:rPr>
      </w:pPr>
      <w:r w:rsidRPr="00535973">
        <w:rPr>
          <w:i/>
          <w:sz w:val="22"/>
          <w:lang w:val="sv-SE"/>
        </w:rPr>
        <w:t>Anafylaxi</w:t>
      </w:r>
    </w:p>
    <w:p w14:paraId="30A528BC" w14:textId="77777777" w:rsidR="00476EB4" w:rsidRPr="00535973" w:rsidRDefault="00B60735" w:rsidP="00535973">
      <w:pPr>
        <w:pStyle w:val="Text"/>
        <w:spacing w:before="0"/>
        <w:jc w:val="left"/>
        <w:rPr>
          <w:sz w:val="22"/>
          <w:lang w:val="sv-SE"/>
        </w:rPr>
      </w:pPr>
      <w:r w:rsidRPr="00535973">
        <w:rPr>
          <w:sz w:val="22"/>
          <w:lang w:val="sv-SE"/>
        </w:rPr>
        <w:t>Anafylaktiska reaktioner var sällsynta i kliniska studier. Vid en kumulativ sökning i säkerhetsdatabasen fanns emellertid totalt 898 fall av anafylaxi rapporterade efter läkemedlets godkännande för försäljning. Baserat på en beräknad exponering om 566 923 patientår motsvarar detta en rapporteringsfrekvens på cirka 0,20 %.</w:t>
      </w:r>
    </w:p>
    <w:p w14:paraId="4B186FCA" w14:textId="77777777" w:rsidR="00766995" w:rsidRPr="00535973" w:rsidRDefault="00766995" w:rsidP="00535973">
      <w:pPr>
        <w:pStyle w:val="Text"/>
        <w:spacing w:before="0"/>
        <w:jc w:val="left"/>
        <w:rPr>
          <w:sz w:val="22"/>
          <w:lang w:val="sv-SE"/>
        </w:rPr>
      </w:pPr>
    </w:p>
    <w:p w14:paraId="03857AC5" w14:textId="77777777" w:rsidR="00766995" w:rsidRPr="00535973" w:rsidRDefault="00B60735" w:rsidP="00535973">
      <w:pPr>
        <w:pStyle w:val="Char21"/>
        <w:keepNext/>
        <w:spacing w:before="0"/>
        <w:jc w:val="left"/>
        <w:rPr>
          <w:i/>
          <w:sz w:val="22"/>
          <w:szCs w:val="22"/>
          <w:lang w:val="sv-SE"/>
        </w:rPr>
      </w:pPr>
      <w:r w:rsidRPr="00535973">
        <w:rPr>
          <w:i/>
          <w:sz w:val="22"/>
          <w:szCs w:val="22"/>
          <w:lang w:val="sv-SE"/>
        </w:rPr>
        <w:t>Arteriella tromboemboliska händelser</w:t>
      </w:r>
    </w:p>
    <w:p w14:paraId="32C377A3" w14:textId="77777777" w:rsidR="00766995" w:rsidRPr="00535973" w:rsidRDefault="00B60735" w:rsidP="00535973">
      <w:pPr>
        <w:pStyle w:val="Char21"/>
        <w:spacing w:before="0"/>
        <w:jc w:val="left"/>
        <w:rPr>
          <w:sz w:val="22"/>
          <w:szCs w:val="22"/>
          <w:lang w:val="sv-SE"/>
        </w:rPr>
      </w:pPr>
      <w:r w:rsidRPr="00535973">
        <w:rPr>
          <w:sz w:val="22"/>
          <w:szCs w:val="22"/>
          <w:lang w:val="sv-SE"/>
        </w:rPr>
        <w:t xml:space="preserve">I kontrollerade kliniska studier och vid en interimanalys av en observationsstudie sågs en numerisk obalans av antalet ATE. </w:t>
      </w:r>
      <w:r w:rsidR="008800B7" w:rsidRPr="00535973">
        <w:rPr>
          <w:sz w:val="22"/>
          <w:szCs w:val="22"/>
          <w:lang w:val="sv-SE"/>
        </w:rPr>
        <w:t xml:space="preserve">Definitionen </w:t>
      </w:r>
      <w:r w:rsidR="006D42EC" w:rsidRPr="00535973">
        <w:rPr>
          <w:sz w:val="22"/>
          <w:szCs w:val="22"/>
          <w:lang w:val="sv-SE"/>
        </w:rPr>
        <w:t>på</w:t>
      </w:r>
      <w:r w:rsidR="008800B7" w:rsidRPr="00535973">
        <w:rPr>
          <w:sz w:val="22"/>
          <w:szCs w:val="22"/>
          <w:lang w:val="sv-SE"/>
        </w:rPr>
        <w:t xml:space="preserve"> det sammansatta effektmåttet </w:t>
      </w:r>
      <w:r w:rsidR="006D42EC" w:rsidRPr="00535973">
        <w:rPr>
          <w:sz w:val="22"/>
          <w:szCs w:val="22"/>
          <w:lang w:val="sv-SE"/>
        </w:rPr>
        <w:t xml:space="preserve">av </w:t>
      </w:r>
      <w:r w:rsidR="008800B7" w:rsidRPr="00535973">
        <w:rPr>
          <w:sz w:val="22"/>
          <w:szCs w:val="22"/>
          <w:lang w:val="sv-SE"/>
        </w:rPr>
        <w:t>ATE</w:t>
      </w:r>
      <w:r w:rsidRPr="00535973">
        <w:rPr>
          <w:sz w:val="22"/>
          <w:szCs w:val="22"/>
          <w:lang w:val="sv-SE"/>
        </w:rPr>
        <w:t xml:space="preserve"> innefattade stroke, transitorisk ischemisk attack, hjärtinfarkt, instabil angina och kardiovaskulär död (inklusive dödsfall av okänd anledning). I den slutliga analysen av observationsstudien var andelen ATE per 1 000 patientår 7,52 (115/15 286 patientår) för Xolair-behandlade patienter och 5,12 (51/9 963 patientår) för patienter i kontrollgruppen. I en multivariantanalys som tog hänsyn till kardiovaskulära riskfaktorer vid baseline, var hazardkvoten 1,32 (95 % konfidensintervall 0,91</w:t>
      </w:r>
      <w:r w:rsidRPr="00535973">
        <w:rPr>
          <w:sz w:val="22"/>
          <w:szCs w:val="22"/>
          <w:lang w:val="sv-SE"/>
        </w:rPr>
        <w:noBreakHyphen/>
        <w:t xml:space="preserve">1,91). I en </w:t>
      </w:r>
      <w:r w:rsidR="00A9424F" w:rsidRPr="00535973">
        <w:rPr>
          <w:sz w:val="22"/>
          <w:szCs w:val="22"/>
          <w:lang w:val="sv-SE"/>
        </w:rPr>
        <w:t xml:space="preserve">separat </w:t>
      </w:r>
      <w:r w:rsidRPr="00535973">
        <w:rPr>
          <w:sz w:val="22"/>
          <w:szCs w:val="22"/>
          <w:lang w:val="sv-SE"/>
        </w:rPr>
        <w:t>poolad analys av kliniska prövningar, vilken inkluderar alla randomiserade dubbelblinda, placebo-kontrollerade kliniska studier som varat i 8 veckor eller mer, var andelen ATE per 1 000 patientår 2,69 (5/1 856 patientår) för Xolair-behandlade patienter och 2,38 (4/1 680 patientår) för placebobehandlade patienter (frekvenskvot 1,13; 95 % konfidensintervall 0,24</w:t>
      </w:r>
      <w:r w:rsidRPr="00535973">
        <w:rPr>
          <w:sz w:val="22"/>
          <w:szCs w:val="22"/>
          <w:lang w:val="sv-SE"/>
        </w:rPr>
        <w:noBreakHyphen/>
        <w:t>5,71).</w:t>
      </w:r>
    </w:p>
    <w:p w14:paraId="0FD1782B" w14:textId="77777777" w:rsidR="00766995" w:rsidRPr="00535973" w:rsidRDefault="00766995" w:rsidP="00535973">
      <w:pPr>
        <w:pStyle w:val="Char2"/>
        <w:spacing w:before="0"/>
        <w:jc w:val="left"/>
        <w:rPr>
          <w:sz w:val="22"/>
          <w:szCs w:val="22"/>
          <w:lang w:val="sv-SE"/>
        </w:rPr>
      </w:pPr>
    </w:p>
    <w:p w14:paraId="71FBB5D3" w14:textId="77777777" w:rsidR="00766995" w:rsidRPr="00535973" w:rsidRDefault="00B60735" w:rsidP="00535973">
      <w:pPr>
        <w:pStyle w:val="Text"/>
        <w:keepNext/>
        <w:spacing w:before="0"/>
        <w:jc w:val="left"/>
        <w:rPr>
          <w:i/>
          <w:sz w:val="22"/>
          <w:lang w:val="sv-SE"/>
        </w:rPr>
      </w:pPr>
      <w:r w:rsidRPr="00535973">
        <w:rPr>
          <w:i/>
          <w:sz w:val="22"/>
          <w:lang w:val="sv-SE"/>
        </w:rPr>
        <w:t>Trombocyter</w:t>
      </w:r>
    </w:p>
    <w:p w14:paraId="607B664C" w14:textId="7C7D73C8" w:rsidR="00766995" w:rsidRPr="00DC2BA7" w:rsidRDefault="00B60735" w:rsidP="00535973">
      <w:pPr>
        <w:pStyle w:val="Char2"/>
        <w:widowControl w:val="0"/>
        <w:spacing w:before="0"/>
        <w:jc w:val="left"/>
        <w:rPr>
          <w:sz w:val="22"/>
          <w:szCs w:val="22"/>
          <w:lang w:val="sv-SE"/>
        </w:rPr>
      </w:pPr>
      <w:r w:rsidRPr="00535973">
        <w:rPr>
          <w:sz w:val="22"/>
          <w:szCs w:val="22"/>
          <w:lang w:val="sv-SE"/>
        </w:rPr>
        <w:t xml:space="preserve">I kliniska studier var det få patienter som hade trombocytvärden under den nedre gränsen av normalvärdet. </w:t>
      </w:r>
      <w:r w:rsidR="00BF54DB">
        <w:rPr>
          <w:sz w:val="22"/>
          <w:szCs w:val="22"/>
          <w:lang w:val="sv-SE"/>
        </w:rPr>
        <w:t>E</w:t>
      </w:r>
      <w:r w:rsidRPr="00535973">
        <w:rPr>
          <w:sz w:val="22"/>
          <w:szCs w:val="22"/>
          <w:lang w:val="sv-SE"/>
        </w:rPr>
        <w:t xml:space="preserve">nstaka fall av idiopatisk trombocytopeni, inklusive allvarliga fall, har rapporterats efter godkännande för </w:t>
      </w:r>
      <w:r w:rsidRPr="00DC2BA7">
        <w:rPr>
          <w:sz w:val="22"/>
          <w:szCs w:val="22"/>
          <w:lang w:val="sv-SE"/>
        </w:rPr>
        <w:t>försäljning.</w:t>
      </w:r>
    </w:p>
    <w:p w14:paraId="79105B2E" w14:textId="77777777" w:rsidR="00766995" w:rsidRPr="00DC2BA7" w:rsidRDefault="00766995" w:rsidP="00B057AB">
      <w:pPr>
        <w:pStyle w:val="Text"/>
        <w:spacing w:before="0"/>
        <w:jc w:val="left"/>
        <w:rPr>
          <w:color w:val="000000"/>
          <w:sz w:val="22"/>
          <w:lang w:val="sv-SE"/>
        </w:rPr>
      </w:pPr>
    </w:p>
    <w:p w14:paraId="0386F14B" w14:textId="77777777" w:rsidR="00766995" w:rsidRPr="00DC2BA7" w:rsidRDefault="00B60735" w:rsidP="00B057AB">
      <w:pPr>
        <w:pStyle w:val="Text"/>
        <w:keepNext/>
        <w:spacing w:before="0"/>
        <w:jc w:val="left"/>
        <w:rPr>
          <w:i/>
          <w:color w:val="000000"/>
          <w:sz w:val="22"/>
          <w:lang w:val="sv-SE"/>
        </w:rPr>
      </w:pPr>
      <w:r w:rsidRPr="00DC2BA7">
        <w:rPr>
          <w:i/>
          <w:color w:val="000000"/>
          <w:sz w:val="22"/>
          <w:lang w:val="sv-SE"/>
        </w:rPr>
        <w:lastRenderedPageBreak/>
        <w:t>Parasitinfektioner</w:t>
      </w:r>
    </w:p>
    <w:p w14:paraId="6AE38E34" w14:textId="77777777" w:rsidR="00766995" w:rsidRPr="00DC2BA7" w:rsidRDefault="00B60735" w:rsidP="00B057AB">
      <w:pPr>
        <w:pStyle w:val="Char2"/>
        <w:widowControl w:val="0"/>
        <w:spacing w:before="0"/>
        <w:jc w:val="left"/>
        <w:rPr>
          <w:sz w:val="22"/>
          <w:szCs w:val="22"/>
          <w:lang w:val="sv-SE"/>
        </w:rPr>
      </w:pPr>
      <w:r w:rsidRPr="00DC2BA7">
        <w:rPr>
          <w:sz w:val="22"/>
          <w:szCs w:val="22"/>
          <w:lang w:val="sv-SE"/>
        </w:rPr>
        <w:t>Hos allergiska patienter med kronisk hög risk för helmintinfektion visades i en placebokontrollerad studie en lätt numerär ökning av antalet infektioner med omalizumab, som inte var statistiskt signifikant. Förloppet, svårighetsgraden och reaktionen på infektionsbehandlingen var oförändrade (se avsnitt</w:t>
      </w:r>
      <w:r w:rsidR="006E2067" w:rsidRPr="00DC2BA7">
        <w:rPr>
          <w:sz w:val="22"/>
          <w:szCs w:val="22"/>
          <w:lang w:val="sv-SE"/>
        </w:rPr>
        <w:t> </w:t>
      </w:r>
      <w:r w:rsidRPr="00DC2BA7">
        <w:rPr>
          <w:sz w:val="22"/>
          <w:szCs w:val="22"/>
          <w:lang w:val="sv-SE"/>
        </w:rPr>
        <w:t>4.4).</w:t>
      </w:r>
    </w:p>
    <w:p w14:paraId="36D3576E" w14:textId="77777777" w:rsidR="00766995" w:rsidRPr="00DC2BA7" w:rsidRDefault="00766995" w:rsidP="00B057AB">
      <w:pPr>
        <w:pStyle w:val="Char2"/>
        <w:spacing w:before="0"/>
        <w:jc w:val="left"/>
        <w:rPr>
          <w:sz w:val="22"/>
          <w:szCs w:val="22"/>
          <w:lang w:val="sv-SE"/>
        </w:rPr>
      </w:pPr>
    </w:p>
    <w:p w14:paraId="64CDD839" w14:textId="77777777" w:rsidR="006D371A" w:rsidRPr="00535973" w:rsidRDefault="00B60735" w:rsidP="00535973">
      <w:pPr>
        <w:pStyle w:val="Char2"/>
        <w:keepNext/>
        <w:spacing w:before="0"/>
        <w:jc w:val="left"/>
        <w:rPr>
          <w:i/>
          <w:sz w:val="22"/>
          <w:szCs w:val="22"/>
          <w:lang w:val="sv-SE"/>
        </w:rPr>
      </w:pPr>
      <w:r w:rsidRPr="00535973">
        <w:rPr>
          <w:i/>
          <w:sz w:val="22"/>
          <w:szCs w:val="22"/>
          <w:lang w:val="sv-SE"/>
        </w:rPr>
        <w:t>Systemisk lupus erythematosus</w:t>
      </w:r>
    </w:p>
    <w:p w14:paraId="47ECE490" w14:textId="77777777" w:rsidR="006D371A" w:rsidRPr="00535973" w:rsidRDefault="00B60735" w:rsidP="00535973">
      <w:pPr>
        <w:pStyle w:val="Char2"/>
        <w:spacing w:before="0"/>
        <w:jc w:val="left"/>
        <w:rPr>
          <w:sz w:val="22"/>
          <w:szCs w:val="22"/>
          <w:lang w:val="sv-SE"/>
        </w:rPr>
      </w:pPr>
      <w:r w:rsidRPr="00535973">
        <w:rPr>
          <w:sz w:val="22"/>
          <w:szCs w:val="22"/>
          <w:lang w:val="sv-SE"/>
        </w:rPr>
        <w:t>Fall av systemisk lupus erythematosus (SLE) har rapporterats i kliniska prövningar och efter försäljningsgodkännande hos patienter med måttlig till svår astma och kronisk spontan urtikaria. Patogenesen av SLE är inte känd.</w:t>
      </w:r>
    </w:p>
    <w:p w14:paraId="66094AB1" w14:textId="77777777" w:rsidR="006D371A" w:rsidRPr="00535973" w:rsidRDefault="006D371A" w:rsidP="00535973">
      <w:pPr>
        <w:pStyle w:val="Char2"/>
        <w:spacing w:before="0"/>
        <w:jc w:val="left"/>
        <w:rPr>
          <w:sz w:val="22"/>
          <w:szCs w:val="22"/>
          <w:lang w:val="sv-SE"/>
        </w:rPr>
      </w:pPr>
    </w:p>
    <w:p w14:paraId="0D83551A" w14:textId="77777777" w:rsidR="00766995" w:rsidRPr="00535973" w:rsidRDefault="00B60735" w:rsidP="00535973">
      <w:pPr>
        <w:suppressLineNumbers/>
        <w:autoSpaceDE w:val="0"/>
        <w:autoSpaceDN w:val="0"/>
        <w:adjustRightInd w:val="0"/>
        <w:spacing w:line="240" w:lineRule="auto"/>
        <w:rPr>
          <w:noProof/>
          <w:u w:val="single"/>
          <w:lang w:val="sv-SE"/>
        </w:rPr>
      </w:pPr>
      <w:r w:rsidRPr="00535973">
        <w:rPr>
          <w:noProof/>
          <w:u w:val="single"/>
          <w:lang w:val="sv-SE"/>
        </w:rPr>
        <w:t>Rapportering av misstänkta biverkningar</w:t>
      </w:r>
    </w:p>
    <w:p w14:paraId="02647009" w14:textId="77777777" w:rsidR="000774F2" w:rsidRPr="00535973" w:rsidRDefault="000774F2" w:rsidP="00535973">
      <w:pPr>
        <w:suppressLineNumbers/>
        <w:autoSpaceDE w:val="0"/>
        <w:autoSpaceDN w:val="0"/>
        <w:adjustRightInd w:val="0"/>
        <w:spacing w:line="240" w:lineRule="auto"/>
        <w:rPr>
          <w:u w:val="single"/>
          <w:lang w:val="sv-SE"/>
        </w:rPr>
      </w:pPr>
    </w:p>
    <w:p w14:paraId="622AB57A" w14:textId="77777777" w:rsidR="00766995" w:rsidRPr="00535973" w:rsidRDefault="00B60735" w:rsidP="00535973">
      <w:pPr>
        <w:pStyle w:val="Char2"/>
        <w:spacing w:before="0"/>
        <w:jc w:val="left"/>
        <w:rPr>
          <w:noProof/>
          <w:sz w:val="22"/>
          <w:szCs w:val="22"/>
          <w:lang w:val="sv-SE"/>
        </w:rPr>
      </w:pPr>
      <w:r w:rsidRPr="00535973">
        <w:rPr>
          <w:noProof/>
          <w:sz w:val="22"/>
          <w:szCs w:val="22"/>
          <w:lang w:val="sv-SE"/>
        </w:rPr>
        <w:t>Det är viktigt att rapportera misstänkta biverkningar efter att läkemedlet godkänts.</w:t>
      </w:r>
      <w:r w:rsidRPr="00535973">
        <w:rPr>
          <w:sz w:val="22"/>
          <w:szCs w:val="22"/>
          <w:lang w:val="sv-SE"/>
        </w:rPr>
        <w:t xml:space="preserve"> </w:t>
      </w:r>
      <w:r w:rsidRPr="00535973">
        <w:rPr>
          <w:noProof/>
          <w:sz w:val="22"/>
          <w:szCs w:val="22"/>
          <w:lang w:val="sv-SE"/>
        </w:rPr>
        <w:t>Det gör det möjligt att kontinuerligt övervaka läkemedlets nytta-riskförhållande.</w:t>
      </w:r>
      <w:r w:rsidRPr="00535973">
        <w:rPr>
          <w:sz w:val="22"/>
          <w:szCs w:val="22"/>
          <w:lang w:val="sv-SE"/>
        </w:rPr>
        <w:t xml:space="preserve"> </w:t>
      </w:r>
      <w:r w:rsidRPr="00535973">
        <w:rPr>
          <w:noProof/>
          <w:sz w:val="22"/>
          <w:szCs w:val="22"/>
          <w:lang w:val="sv-SE"/>
        </w:rPr>
        <w:t xml:space="preserve">Hälso- och sjukvårdspersonal uppmanas att rapportera varje misstänkt biverkning via </w:t>
      </w:r>
      <w:r w:rsidRPr="00535973">
        <w:rPr>
          <w:noProof/>
          <w:sz w:val="22"/>
          <w:szCs w:val="22"/>
          <w:shd w:val="pct15" w:color="auto" w:fill="auto"/>
          <w:lang w:val="sv-SE"/>
        </w:rPr>
        <w:t xml:space="preserve">det nationella rapporteringssystemet listat i </w:t>
      </w:r>
      <w:hyperlink r:id="rId12" w:history="1">
        <w:r w:rsidRPr="00535973">
          <w:rPr>
            <w:rStyle w:val="Hyperlink"/>
            <w:sz w:val="22"/>
            <w:szCs w:val="22"/>
            <w:shd w:val="pct15" w:color="auto" w:fill="auto"/>
            <w:lang w:val="sv-SE"/>
          </w:rPr>
          <w:t>bilaga V</w:t>
        </w:r>
      </w:hyperlink>
      <w:r w:rsidRPr="00535973">
        <w:rPr>
          <w:noProof/>
          <w:sz w:val="22"/>
          <w:szCs w:val="22"/>
          <w:lang w:val="sv-SE"/>
        </w:rPr>
        <w:t>.</w:t>
      </w:r>
    </w:p>
    <w:p w14:paraId="1B80E99C" w14:textId="77777777" w:rsidR="00766995" w:rsidRPr="00535973" w:rsidRDefault="00766995" w:rsidP="00535973">
      <w:pPr>
        <w:pStyle w:val="Char2"/>
        <w:spacing w:before="0"/>
        <w:jc w:val="left"/>
        <w:rPr>
          <w:sz w:val="22"/>
          <w:szCs w:val="22"/>
          <w:lang w:val="sv-SE"/>
        </w:rPr>
      </w:pPr>
    </w:p>
    <w:p w14:paraId="3B8EB973" w14:textId="77777777" w:rsidR="00766995" w:rsidRPr="00535973" w:rsidRDefault="00B60735" w:rsidP="00535973">
      <w:pPr>
        <w:keepNext/>
        <w:widowControl w:val="0"/>
        <w:tabs>
          <w:tab w:val="clear" w:pos="567"/>
        </w:tabs>
        <w:spacing w:line="240" w:lineRule="auto"/>
        <w:ind w:left="567" w:hanging="567"/>
        <w:rPr>
          <w:lang w:val="sv-SE"/>
        </w:rPr>
      </w:pPr>
      <w:r w:rsidRPr="00535973">
        <w:rPr>
          <w:b/>
          <w:bCs/>
          <w:lang w:val="sv-SE"/>
        </w:rPr>
        <w:t>4.9</w:t>
      </w:r>
      <w:r w:rsidRPr="00535973">
        <w:rPr>
          <w:b/>
          <w:bCs/>
          <w:lang w:val="sv-SE"/>
        </w:rPr>
        <w:tab/>
        <w:t>Överdosering</w:t>
      </w:r>
    </w:p>
    <w:p w14:paraId="6D6D37F5" w14:textId="77777777" w:rsidR="00766995" w:rsidRPr="00535973" w:rsidRDefault="00766995" w:rsidP="00535973">
      <w:pPr>
        <w:pStyle w:val="Char2"/>
        <w:keepNext/>
        <w:spacing w:before="0"/>
        <w:jc w:val="left"/>
        <w:rPr>
          <w:sz w:val="22"/>
          <w:szCs w:val="22"/>
          <w:lang w:val="sv-SE"/>
        </w:rPr>
      </w:pPr>
    </w:p>
    <w:p w14:paraId="1208A147" w14:textId="77777777" w:rsidR="00766995" w:rsidRPr="00535973" w:rsidRDefault="00B60735" w:rsidP="00535973">
      <w:pPr>
        <w:pStyle w:val="Char2"/>
        <w:widowControl w:val="0"/>
        <w:spacing w:before="0"/>
        <w:jc w:val="left"/>
        <w:rPr>
          <w:sz w:val="22"/>
          <w:szCs w:val="22"/>
          <w:lang w:val="sv-SE"/>
        </w:rPr>
      </w:pPr>
      <w:r w:rsidRPr="00535973">
        <w:rPr>
          <w:sz w:val="22"/>
          <w:szCs w:val="22"/>
          <w:lang w:val="sv-SE"/>
        </w:rPr>
        <w:t>Högsta tolererbara dos av Xolair har inte fastställts. Enstaka intravenösa doser på upp till 4 000 mg har givits till patienter utan tecken på dosbegränsande toxicitet. Den högsta kumulativa dosen som givits till patient var 44 000 mg under en 20-veckorsperiod, och den dosen ledde inte till några akuta biverkningar.</w:t>
      </w:r>
    </w:p>
    <w:p w14:paraId="701FCA3A" w14:textId="77777777" w:rsidR="00766995" w:rsidRPr="00535973" w:rsidRDefault="00766995" w:rsidP="00535973">
      <w:pPr>
        <w:pStyle w:val="Char2"/>
        <w:widowControl w:val="0"/>
        <w:spacing w:before="0"/>
        <w:jc w:val="left"/>
        <w:rPr>
          <w:sz w:val="22"/>
          <w:szCs w:val="22"/>
          <w:lang w:val="sv-SE"/>
        </w:rPr>
      </w:pPr>
    </w:p>
    <w:p w14:paraId="0E9DFE12" w14:textId="77777777" w:rsidR="00766995" w:rsidRPr="00535973" w:rsidRDefault="00B60735" w:rsidP="00535973">
      <w:pPr>
        <w:pStyle w:val="Char2"/>
        <w:widowControl w:val="0"/>
        <w:spacing w:before="0"/>
        <w:jc w:val="left"/>
        <w:rPr>
          <w:sz w:val="22"/>
          <w:szCs w:val="22"/>
          <w:lang w:val="sv-SE"/>
        </w:rPr>
      </w:pPr>
      <w:r w:rsidRPr="00535973">
        <w:rPr>
          <w:sz w:val="22"/>
          <w:szCs w:val="22"/>
          <w:lang w:val="sv-SE"/>
        </w:rPr>
        <w:t>Vid misstänkt överdos ska patienten övervakas avseende avvikande tecken och symtom och relevant medicinsk behandling sättas in.</w:t>
      </w:r>
    </w:p>
    <w:p w14:paraId="5E28BAB3" w14:textId="77777777" w:rsidR="00766995" w:rsidRPr="00535973" w:rsidRDefault="00766995" w:rsidP="00535973">
      <w:pPr>
        <w:pStyle w:val="Char2"/>
        <w:spacing w:before="0"/>
        <w:jc w:val="left"/>
        <w:rPr>
          <w:sz w:val="22"/>
          <w:szCs w:val="22"/>
          <w:lang w:val="sv-SE"/>
        </w:rPr>
      </w:pPr>
    </w:p>
    <w:p w14:paraId="5B8F4DC7" w14:textId="77777777" w:rsidR="00766995" w:rsidRPr="00535973" w:rsidRDefault="00766995" w:rsidP="00535973">
      <w:pPr>
        <w:pStyle w:val="Char2"/>
        <w:spacing w:before="0"/>
        <w:jc w:val="left"/>
        <w:rPr>
          <w:sz w:val="22"/>
          <w:szCs w:val="22"/>
          <w:lang w:val="sv-SE"/>
        </w:rPr>
      </w:pPr>
    </w:p>
    <w:p w14:paraId="23A7A296" w14:textId="77777777" w:rsidR="00766995" w:rsidRPr="00535973" w:rsidRDefault="00B60735" w:rsidP="00535973">
      <w:pPr>
        <w:keepNext/>
        <w:widowControl w:val="0"/>
        <w:tabs>
          <w:tab w:val="clear" w:pos="567"/>
        </w:tabs>
        <w:spacing w:line="240" w:lineRule="auto"/>
        <w:ind w:left="567" w:hanging="567"/>
        <w:rPr>
          <w:lang w:val="sv-SE"/>
        </w:rPr>
      </w:pPr>
      <w:r w:rsidRPr="00535973">
        <w:rPr>
          <w:b/>
          <w:bCs/>
          <w:lang w:val="sv-SE"/>
        </w:rPr>
        <w:t>5.</w:t>
      </w:r>
      <w:r w:rsidRPr="00535973">
        <w:rPr>
          <w:b/>
          <w:bCs/>
          <w:lang w:val="sv-SE"/>
        </w:rPr>
        <w:tab/>
        <w:t>FARMAKOLOGISKA EGENSKAPER</w:t>
      </w:r>
    </w:p>
    <w:p w14:paraId="71151F6B" w14:textId="77777777" w:rsidR="00766995" w:rsidRPr="00535973" w:rsidRDefault="00766995" w:rsidP="00535973">
      <w:pPr>
        <w:pStyle w:val="Char2"/>
        <w:keepNext/>
        <w:spacing w:before="0"/>
        <w:jc w:val="left"/>
        <w:rPr>
          <w:sz w:val="22"/>
          <w:szCs w:val="22"/>
          <w:lang w:val="sv-SE"/>
        </w:rPr>
      </w:pPr>
    </w:p>
    <w:p w14:paraId="52633E49" w14:textId="77777777" w:rsidR="00766995" w:rsidRPr="00535973" w:rsidRDefault="00B60735" w:rsidP="00535973">
      <w:pPr>
        <w:keepNext/>
        <w:widowControl w:val="0"/>
        <w:tabs>
          <w:tab w:val="clear" w:pos="567"/>
        </w:tabs>
        <w:spacing w:line="240" w:lineRule="auto"/>
        <w:ind w:left="567" w:hanging="567"/>
        <w:rPr>
          <w:lang w:val="sv-SE"/>
        </w:rPr>
      </w:pPr>
      <w:r w:rsidRPr="00535973">
        <w:rPr>
          <w:b/>
          <w:bCs/>
          <w:lang w:val="sv-SE"/>
        </w:rPr>
        <w:t>5.1</w:t>
      </w:r>
      <w:r w:rsidRPr="00535973">
        <w:rPr>
          <w:b/>
          <w:bCs/>
          <w:lang w:val="sv-SE"/>
        </w:rPr>
        <w:tab/>
        <w:t>Farmakodynamiska egenskaper</w:t>
      </w:r>
    </w:p>
    <w:p w14:paraId="44595E72" w14:textId="77777777" w:rsidR="00766995" w:rsidRPr="00535973" w:rsidRDefault="00766995" w:rsidP="00535973">
      <w:pPr>
        <w:pStyle w:val="Char2"/>
        <w:keepNext/>
        <w:spacing w:before="0"/>
        <w:jc w:val="left"/>
        <w:rPr>
          <w:sz w:val="22"/>
          <w:szCs w:val="22"/>
          <w:lang w:val="sv-SE"/>
        </w:rPr>
      </w:pPr>
    </w:p>
    <w:p w14:paraId="338912C8" w14:textId="77777777" w:rsidR="00766995" w:rsidRPr="00535973" w:rsidRDefault="00B60735" w:rsidP="00535973">
      <w:pPr>
        <w:pStyle w:val="Char2"/>
        <w:keepNext/>
        <w:keepLines/>
        <w:widowControl w:val="0"/>
        <w:spacing w:before="0"/>
        <w:jc w:val="left"/>
        <w:rPr>
          <w:sz w:val="22"/>
          <w:szCs w:val="22"/>
          <w:lang w:val="sv-SE"/>
        </w:rPr>
      </w:pPr>
      <w:r w:rsidRPr="00535973">
        <w:rPr>
          <w:sz w:val="22"/>
          <w:szCs w:val="22"/>
          <w:lang w:val="sv-SE"/>
        </w:rPr>
        <w:t>Farmakoterapeutisk grupp: Medel vid obstruktiva lungsjukdomar, övriga systemiska medel för obstruktiva lungsjukdomar, ATC-kod:</w:t>
      </w:r>
      <w:r w:rsidRPr="00535973">
        <w:rPr>
          <w:noProof/>
          <w:sz w:val="22"/>
          <w:szCs w:val="22"/>
          <w:lang w:val="sv-SE"/>
        </w:rPr>
        <w:t xml:space="preserve"> </w:t>
      </w:r>
      <w:r w:rsidRPr="00535973">
        <w:rPr>
          <w:sz w:val="22"/>
          <w:szCs w:val="22"/>
          <w:lang w:val="sv-SE"/>
        </w:rPr>
        <w:t>R03DX05</w:t>
      </w:r>
    </w:p>
    <w:p w14:paraId="21D28E57" w14:textId="77777777" w:rsidR="00766995" w:rsidRPr="00535973" w:rsidRDefault="00766995" w:rsidP="00535973">
      <w:pPr>
        <w:pStyle w:val="Char2"/>
        <w:widowControl w:val="0"/>
        <w:spacing w:before="0"/>
        <w:jc w:val="left"/>
        <w:rPr>
          <w:sz w:val="22"/>
          <w:szCs w:val="22"/>
          <w:lang w:val="sv-SE"/>
        </w:rPr>
      </w:pPr>
    </w:p>
    <w:p w14:paraId="60B00C96" w14:textId="77777777" w:rsidR="00766995" w:rsidRPr="00535973" w:rsidRDefault="00B60735" w:rsidP="00535973">
      <w:pPr>
        <w:keepNext/>
        <w:widowControl w:val="0"/>
        <w:spacing w:line="240" w:lineRule="auto"/>
        <w:rPr>
          <w:u w:val="single"/>
          <w:lang w:val="sv-SE"/>
        </w:rPr>
      </w:pPr>
      <w:r w:rsidRPr="00535973">
        <w:rPr>
          <w:u w:val="single"/>
          <w:lang w:val="sv-SE"/>
        </w:rPr>
        <w:t>Allergisk astma</w:t>
      </w:r>
      <w:r w:rsidR="001F3785" w:rsidRPr="00535973">
        <w:rPr>
          <w:u w:val="single"/>
          <w:lang w:val="sv-SE"/>
        </w:rPr>
        <w:t xml:space="preserve"> och kronisk rinosinuit med näspolyper</w:t>
      </w:r>
    </w:p>
    <w:p w14:paraId="5CDFBE44" w14:textId="77777777" w:rsidR="000774F2" w:rsidRPr="00535973" w:rsidRDefault="000774F2" w:rsidP="00535973">
      <w:pPr>
        <w:keepNext/>
        <w:widowControl w:val="0"/>
        <w:spacing w:line="240" w:lineRule="auto"/>
        <w:rPr>
          <w:lang w:val="sv-SE"/>
        </w:rPr>
      </w:pPr>
    </w:p>
    <w:p w14:paraId="0E932680" w14:textId="77777777" w:rsidR="008800B7" w:rsidRPr="00535973" w:rsidRDefault="00B60735" w:rsidP="00535973">
      <w:pPr>
        <w:pStyle w:val="Char2"/>
        <w:keepNext/>
        <w:widowControl w:val="0"/>
        <w:spacing w:before="0"/>
        <w:jc w:val="left"/>
        <w:rPr>
          <w:i/>
          <w:sz w:val="22"/>
          <w:szCs w:val="22"/>
          <w:u w:val="single"/>
          <w:lang w:val="sv-SE"/>
        </w:rPr>
      </w:pPr>
      <w:r w:rsidRPr="00535973">
        <w:rPr>
          <w:i/>
          <w:sz w:val="22"/>
          <w:szCs w:val="22"/>
          <w:u w:val="single"/>
          <w:lang w:val="sv-SE"/>
        </w:rPr>
        <w:t>Verkningsmekanism</w:t>
      </w:r>
    </w:p>
    <w:p w14:paraId="3E38B047" w14:textId="25033422" w:rsidR="00A27453" w:rsidRDefault="00B60735" w:rsidP="00535973">
      <w:pPr>
        <w:pStyle w:val="Char2"/>
        <w:widowControl w:val="0"/>
        <w:spacing w:before="0"/>
        <w:jc w:val="left"/>
        <w:rPr>
          <w:sz w:val="22"/>
          <w:szCs w:val="22"/>
          <w:lang w:val="sv-SE"/>
        </w:rPr>
      </w:pPr>
      <w:r w:rsidRPr="00535973">
        <w:rPr>
          <w:sz w:val="22"/>
          <w:szCs w:val="22"/>
          <w:lang w:val="sv-SE"/>
        </w:rPr>
        <w:t>Omalizumab är en rekombinant DNA-deriverad humaniserad monoklonal antikropp, som selektivt binds till humant immunoglobulin E (IgE) och förhindrar att IgE binds till F</w:t>
      </w:r>
      <w:r w:rsidR="00A9424F" w:rsidRPr="00535973">
        <w:rPr>
          <w:sz w:val="22"/>
          <w:szCs w:val="22"/>
          <w:lang w:val="sv-SE"/>
        </w:rPr>
        <w:t>c</w:t>
      </w:r>
      <w:r w:rsidRPr="00535973">
        <w:rPr>
          <w:rFonts w:ascii="Symbol" w:hAnsi="Symbol"/>
          <w:sz w:val="22"/>
          <w:szCs w:val="22"/>
          <w:lang w:val="sv-SE"/>
        </w:rPr>
        <w:sym w:font="Symbol" w:char="F065"/>
      </w:r>
      <w:r w:rsidRPr="00535973">
        <w:rPr>
          <w:sz w:val="22"/>
          <w:szCs w:val="22"/>
          <w:lang w:val="sv-SE"/>
        </w:rPr>
        <w:t>RI (högaffinitets-IgE-receptorn) på basofiler och mastceller och reducerar därigenom mängden fritt IgE som är tillgängligt för att utlösa den allergiska kaskaden. Antikroppen är av IgG</w:t>
      </w:r>
      <w:r w:rsidRPr="00535973">
        <w:rPr>
          <w:sz w:val="22"/>
          <w:szCs w:val="22"/>
          <w:vertAlign w:val="subscript"/>
          <w:lang w:val="sv-SE"/>
        </w:rPr>
        <w:t>1</w:t>
      </w:r>
      <w:r w:rsidRPr="00535973">
        <w:rPr>
          <w:sz w:val="22"/>
          <w:szCs w:val="22"/>
          <w:lang w:val="sv-SE"/>
        </w:rPr>
        <w:t>-kappatyp och innehåller humana, strukturella regioner med samma bindningsställekarakteristika som en murin moderantikropp som binder till IgE.</w:t>
      </w:r>
    </w:p>
    <w:p w14:paraId="1FCF5AFA" w14:textId="77777777" w:rsidR="00A27453" w:rsidRDefault="00A27453" w:rsidP="00535973">
      <w:pPr>
        <w:pStyle w:val="Char2"/>
        <w:widowControl w:val="0"/>
        <w:spacing w:before="0"/>
        <w:jc w:val="left"/>
        <w:rPr>
          <w:sz w:val="22"/>
          <w:szCs w:val="22"/>
          <w:lang w:val="sv-SE"/>
        </w:rPr>
      </w:pPr>
    </w:p>
    <w:p w14:paraId="70E1F1B9" w14:textId="06F3B96C" w:rsidR="001F3785" w:rsidRPr="00535973" w:rsidRDefault="00B60735" w:rsidP="00535973">
      <w:pPr>
        <w:pStyle w:val="Char2"/>
        <w:widowControl w:val="0"/>
        <w:spacing w:before="0"/>
        <w:jc w:val="left"/>
        <w:rPr>
          <w:sz w:val="22"/>
          <w:szCs w:val="22"/>
          <w:lang w:val="sv-SE"/>
        </w:rPr>
      </w:pPr>
      <w:r w:rsidRPr="00535973">
        <w:rPr>
          <w:sz w:val="22"/>
          <w:szCs w:val="22"/>
          <w:lang w:val="sv-SE"/>
        </w:rPr>
        <w:t>Behandling med omalizumab ledde till en markant nedreglering av antalet F</w:t>
      </w:r>
      <w:r w:rsidR="00A9424F" w:rsidRPr="00535973">
        <w:rPr>
          <w:sz w:val="22"/>
          <w:szCs w:val="22"/>
          <w:lang w:val="sv-SE"/>
        </w:rPr>
        <w:t>c</w:t>
      </w:r>
      <w:r w:rsidRPr="00535973">
        <w:rPr>
          <w:rFonts w:ascii="Symbol" w:hAnsi="Symbol"/>
          <w:sz w:val="22"/>
          <w:szCs w:val="22"/>
          <w:lang w:val="sv-SE"/>
        </w:rPr>
        <w:sym w:font="Symbol" w:char="F065"/>
      </w:r>
      <w:r w:rsidRPr="00535973">
        <w:rPr>
          <w:sz w:val="22"/>
          <w:szCs w:val="22"/>
          <w:lang w:val="sv-SE"/>
        </w:rPr>
        <w:t xml:space="preserve">RI-receptorer på de basofila cellerna hos atopiska individer. </w:t>
      </w:r>
      <w:r w:rsidR="004E5701" w:rsidRPr="00535973">
        <w:rPr>
          <w:bCs/>
          <w:sz w:val="22"/>
          <w:szCs w:val="22"/>
          <w:lang w:val="sv-SE"/>
        </w:rPr>
        <w:t>Omalizumab</w:t>
      </w:r>
      <w:r w:rsidRPr="00535973">
        <w:rPr>
          <w:sz w:val="22"/>
          <w:szCs w:val="22"/>
          <w:lang w:val="sv-SE"/>
        </w:rPr>
        <w:t xml:space="preserve"> hämmar IgE-medierad inflammation vilket påvisas av minskning av blod- och vävnadseosinofili och minskning av inflammatoriska mediatorer, inkluderande IL-4, IL-5 och IL-13 i medfödda, förvärvade och icke-immuna celler.</w:t>
      </w:r>
    </w:p>
    <w:p w14:paraId="27033C4C" w14:textId="77777777" w:rsidR="00766995" w:rsidRPr="00535973" w:rsidRDefault="00766995" w:rsidP="00535973">
      <w:pPr>
        <w:pStyle w:val="Char2"/>
        <w:widowControl w:val="0"/>
        <w:spacing w:before="0"/>
        <w:jc w:val="left"/>
        <w:rPr>
          <w:sz w:val="22"/>
          <w:szCs w:val="22"/>
          <w:lang w:val="sv-SE"/>
        </w:rPr>
      </w:pPr>
    </w:p>
    <w:p w14:paraId="422CED47" w14:textId="77777777" w:rsidR="008800B7" w:rsidRPr="00DC2BA7" w:rsidRDefault="00B60735" w:rsidP="00B057AB">
      <w:pPr>
        <w:pStyle w:val="Char2"/>
        <w:keepNext/>
        <w:widowControl w:val="0"/>
        <w:spacing w:before="0"/>
        <w:jc w:val="left"/>
        <w:rPr>
          <w:i/>
          <w:sz w:val="22"/>
          <w:szCs w:val="22"/>
          <w:u w:val="single"/>
          <w:lang w:val="sv-SE"/>
        </w:rPr>
      </w:pPr>
      <w:r w:rsidRPr="00DC2BA7">
        <w:rPr>
          <w:i/>
          <w:sz w:val="22"/>
          <w:szCs w:val="22"/>
          <w:u w:val="single"/>
          <w:lang w:val="sv-SE"/>
        </w:rPr>
        <w:t>Farmakodynamisk effekt</w:t>
      </w:r>
    </w:p>
    <w:p w14:paraId="50978313" w14:textId="77777777" w:rsidR="001F3785" w:rsidRPr="00DC2BA7" w:rsidRDefault="00B60735" w:rsidP="00B057AB">
      <w:pPr>
        <w:pStyle w:val="Char2"/>
        <w:keepNext/>
        <w:widowControl w:val="0"/>
        <w:spacing w:before="0"/>
        <w:jc w:val="left"/>
        <w:rPr>
          <w:sz w:val="22"/>
          <w:szCs w:val="22"/>
          <w:u w:val="single"/>
          <w:lang w:val="sv-SE"/>
        </w:rPr>
      </w:pPr>
      <w:r w:rsidRPr="00DC2BA7">
        <w:rPr>
          <w:i/>
          <w:sz w:val="22"/>
          <w:szCs w:val="22"/>
          <w:lang w:val="sv-SE"/>
        </w:rPr>
        <w:t>Allergisk astma</w:t>
      </w:r>
    </w:p>
    <w:p w14:paraId="5F8C5847" w14:textId="4F1D1922" w:rsidR="00766995" w:rsidRPr="00DC2BA7" w:rsidRDefault="00B60735" w:rsidP="00B057AB">
      <w:pPr>
        <w:pStyle w:val="Char2"/>
        <w:widowControl w:val="0"/>
        <w:spacing w:before="0"/>
        <w:jc w:val="left"/>
        <w:rPr>
          <w:sz w:val="22"/>
          <w:szCs w:val="22"/>
          <w:lang w:val="sv-SE"/>
        </w:rPr>
      </w:pPr>
      <w:r w:rsidRPr="00DC2BA7">
        <w:rPr>
          <w:sz w:val="22"/>
          <w:szCs w:val="22"/>
          <w:lang w:val="sv-SE"/>
        </w:rPr>
        <w:t xml:space="preserve">Histaminfrisättningen </w:t>
      </w:r>
      <w:r w:rsidRPr="00DC2BA7">
        <w:rPr>
          <w:i/>
          <w:iCs/>
          <w:sz w:val="22"/>
          <w:szCs w:val="22"/>
          <w:lang w:val="sv-SE"/>
        </w:rPr>
        <w:t xml:space="preserve">in vitro </w:t>
      </w:r>
      <w:r w:rsidRPr="00DC2BA7">
        <w:rPr>
          <w:sz w:val="22"/>
          <w:szCs w:val="22"/>
          <w:lang w:val="sv-SE"/>
        </w:rPr>
        <w:t xml:space="preserve">från basofila celler som isolerats från personer som behandlats med </w:t>
      </w:r>
      <w:r w:rsidR="00F1426B">
        <w:rPr>
          <w:sz w:val="22"/>
          <w:szCs w:val="22"/>
          <w:lang w:val="sv-SE"/>
        </w:rPr>
        <w:t>omalizumab</w:t>
      </w:r>
      <w:r w:rsidRPr="00DC2BA7">
        <w:rPr>
          <w:sz w:val="22"/>
          <w:szCs w:val="22"/>
          <w:lang w:val="sv-SE"/>
        </w:rPr>
        <w:t xml:space="preserve"> minskade med cirka 90 % efter stimulering med ett allergen, jämfört med värdena före behandlingen.</w:t>
      </w:r>
    </w:p>
    <w:p w14:paraId="2623769C" w14:textId="77777777" w:rsidR="00766995" w:rsidRPr="00610F76" w:rsidRDefault="00766995" w:rsidP="00B057AB">
      <w:pPr>
        <w:pStyle w:val="Char2"/>
        <w:widowControl w:val="0"/>
        <w:spacing w:before="0"/>
        <w:jc w:val="left"/>
        <w:rPr>
          <w:sz w:val="22"/>
          <w:szCs w:val="22"/>
          <w:lang w:val="sv-SE"/>
        </w:rPr>
      </w:pPr>
    </w:p>
    <w:p w14:paraId="3989F7D8" w14:textId="2A5A1055" w:rsidR="00766995" w:rsidRPr="00610F76" w:rsidRDefault="00B60735" w:rsidP="00B057AB">
      <w:pPr>
        <w:pStyle w:val="Char2"/>
        <w:widowControl w:val="0"/>
        <w:spacing w:before="0"/>
        <w:jc w:val="left"/>
        <w:rPr>
          <w:sz w:val="22"/>
          <w:szCs w:val="22"/>
          <w:lang w:val="sv-SE"/>
        </w:rPr>
      </w:pPr>
      <w:r w:rsidRPr="00610F76">
        <w:rPr>
          <w:sz w:val="22"/>
          <w:szCs w:val="22"/>
          <w:lang w:val="sv-SE"/>
        </w:rPr>
        <w:t xml:space="preserve">I kliniska studier på patienter med allergisk astma reducerades nivåerna av fritt IgE i serum på ett </w:t>
      </w:r>
      <w:r w:rsidRPr="00610F76">
        <w:rPr>
          <w:sz w:val="22"/>
          <w:szCs w:val="22"/>
          <w:lang w:val="sv-SE"/>
        </w:rPr>
        <w:lastRenderedPageBreak/>
        <w:t xml:space="preserve">dosberoende sätt inom en timme efter den första dosen och dessa nivåer kvarstod mellan doserna. Ett år efter utsättningen av </w:t>
      </w:r>
      <w:r w:rsidR="00F1426B" w:rsidRPr="00610F76">
        <w:rPr>
          <w:bCs/>
          <w:sz w:val="22"/>
          <w:szCs w:val="22"/>
          <w:lang w:val="sv-SE"/>
        </w:rPr>
        <w:t>omalizumab</w:t>
      </w:r>
      <w:r w:rsidRPr="00610F76">
        <w:rPr>
          <w:sz w:val="22"/>
          <w:szCs w:val="22"/>
          <w:lang w:val="sv-SE"/>
        </w:rPr>
        <w:t xml:space="preserve"> hade IgE-nivåerna återgått till samma nivåer som före behandlingen utan observerad rebound-effekt vad avser IgE-nivåerna efter utsättningen av läkemedlet.</w:t>
      </w:r>
    </w:p>
    <w:p w14:paraId="7CF5E3A5" w14:textId="77777777" w:rsidR="00056A2E" w:rsidRPr="00610F76" w:rsidRDefault="00056A2E" w:rsidP="00B057AB">
      <w:pPr>
        <w:pStyle w:val="Char2"/>
        <w:widowControl w:val="0"/>
        <w:spacing w:before="0"/>
        <w:jc w:val="left"/>
        <w:rPr>
          <w:sz w:val="22"/>
          <w:szCs w:val="22"/>
          <w:lang w:val="sv-SE"/>
        </w:rPr>
      </w:pPr>
    </w:p>
    <w:p w14:paraId="002B2A68" w14:textId="77777777" w:rsidR="00056A2E" w:rsidRPr="00610F76" w:rsidRDefault="00B60735" w:rsidP="00B057AB">
      <w:pPr>
        <w:pStyle w:val="Char2"/>
        <w:keepNext/>
        <w:widowControl w:val="0"/>
        <w:spacing w:before="0"/>
        <w:jc w:val="left"/>
        <w:rPr>
          <w:i/>
          <w:sz w:val="22"/>
          <w:szCs w:val="22"/>
          <w:lang w:val="sv-SE"/>
        </w:rPr>
      </w:pPr>
      <w:r w:rsidRPr="00610F76">
        <w:rPr>
          <w:i/>
          <w:sz w:val="22"/>
          <w:szCs w:val="22"/>
          <w:lang w:val="sv-SE"/>
        </w:rPr>
        <w:t>Kronisk rinosinuit med näspolyper</w:t>
      </w:r>
    </w:p>
    <w:p w14:paraId="130675D5" w14:textId="5C3164B2" w:rsidR="00056A2E" w:rsidRPr="00610F76" w:rsidRDefault="00B60735" w:rsidP="00B057AB">
      <w:pPr>
        <w:pStyle w:val="Char2"/>
        <w:widowControl w:val="0"/>
        <w:spacing w:before="0"/>
        <w:jc w:val="left"/>
        <w:rPr>
          <w:color w:val="222222"/>
          <w:sz w:val="22"/>
          <w:szCs w:val="22"/>
          <w:lang w:val="sv-SE"/>
        </w:rPr>
      </w:pPr>
      <w:r w:rsidRPr="00610F76">
        <w:rPr>
          <w:color w:val="222222"/>
          <w:sz w:val="22"/>
          <w:szCs w:val="22"/>
          <w:lang w:val="sv-SE"/>
        </w:rPr>
        <w:t xml:space="preserve">I kliniska studier på patienter med </w:t>
      </w:r>
      <w:r w:rsidRPr="00610F76">
        <w:rPr>
          <w:sz w:val="22"/>
          <w:szCs w:val="22"/>
          <w:lang w:val="sv-SE"/>
        </w:rPr>
        <w:t>kronisk rinosinuit med näspolyper</w:t>
      </w:r>
      <w:r w:rsidRPr="00610F76">
        <w:rPr>
          <w:color w:val="222222"/>
          <w:sz w:val="22"/>
          <w:szCs w:val="22"/>
          <w:lang w:val="sv-SE"/>
        </w:rPr>
        <w:t xml:space="preserve"> ledde </w:t>
      </w:r>
      <w:r w:rsidR="00F1426B" w:rsidRPr="00610F76">
        <w:rPr>
          <w:bCs/>
          <w:sz w:val="22"/>
          <w:szCs w:val="22"/>
          <w:lang w:val="sv-SE"/>
        </w:rPr>
        <w:t>omalizumab</w:t>
      </w:r>
      <w:r w:rsidRPr="00610F76">
        <w:rPr>
          <w:color w:val="222222"/>
          <w:sz w:val="22"/>
          <w:szCs w:val="22"/>
          <w:lang w:val="sv-SE"/>
        </w:rPr>
        <w:t>-behandling till en minskning av serumfritt IgE (cirka 95%) och en ökning av totala IgE-nivåer i serum, i samma utsträckning som observerats hos patienter med allergisk astma. De totala IgE-nivåerna i serum ökade på grund av bildandet av omalizumab-IgE-komplex som har en långsammare eliminationsgrad jämfört med fritt IgE.</w:t>
      </w:r>
    </w:p>
    <w:p w14:paraId="79E319A2" w14:textId="77777777" w:rsidR="00766995" w:rsidRPr="00610F76" w:rsidRDefault="00766995" w:rsidP="00B057AB">
      <w:pPr>
        <w:pStyle w:val="Char2"/>
        <w:widowControl w:val="0"/>
        <w:spacing w:before="0"/>
        <w:jc w:val="left"/>
        <w:rPr>
          <w:sz w:val="22"/>
          <w:szCs w:val="22"/>
          <w:lang w:val="sv-SE"/>
        </w:rPr>
      </w:pPr>
    </w:p>
    <w:p w14:paraId="185B5F56" w14:textId="77777777" w:rsidR="00766995" w:rsidRPr="00610F76" w:rsidRDefault="00B60735" w:rsidP="00B057AB">
      <w:pPr>
        <w:keepNext/>
        <w:widowControl w:val="0"/>
        <w:tabs>
          <w:tab w:val="clear" w:pos="567"/>
        </w:tabs>
        <w:spacing w:line="240" w:lineRule="auto"/>
        <w:ind w:left="567" w:hanging="567"/>
        <w:rPr>
          <w:u w:val="single"/>
          <w:lang w:val="sv-SE"/>
        </w:rPr>
      </w:pPr>
      <w:r w:rsidRPr="00610F76">
        <w:rPr>
          <w:u w:val="single"/>
          <w:lang w:val="sv-SE"/>
        </w:rPr>
        <w:t>Kronisk spontan urtikaria</w:t>
      </w:r>
    </w:p>
    <w:p w14:paraId="0465191F" w14:textId="77777777" w:rsidR="000774F2" w:rsidRPr="00610F76" w:rsidRDefault="000774F2" w:rsidP="00B057AB">
      <w:pPr>
        <w:keepNext/>
        <w:widowControl w:val="0"/>
        <w:tabs>
          <w:tab w:val="clear" w:pos="567"/>
        </w:tabs>
        <w:spacing w:line="240" w:lineRule="auto"/>
        <w:ind w:left="567" w:hanging="567"/>
        <w:rPr>
          <w:lang w:val="sv-SE"/>
        </w:rPr>
      </w:pPr>
    </w:p>
    <w:p w14:paraId="35817A8D" w14:textId="77777777" w:rsidR="008800B7" w:rsidRPr="00610F76" w:rsidRDefault="00B60735" w:rsidP="00B057AB">
      <w:pPr>
        <w:pStyle w:val="Char2"/>
        <w:keepNext/>
        <w:widowControl w:val="0"/>
        <w:spacing w:before="0"/>
        <w:jc w:val="left"/>
        <w:rPr>
          <w:i/>
          <w:sz w:val="22"/>
          <w:szCs w:val="22"/>
          <w:u w:val="single"/>
          <w:lang w:val="sv-SE"/>
        </w:rPr>
      </w:pPr>
      <w:r w:rsidRPr="00610F76">
        <w:rPr>
          <w:i/>
          <w:sz w:val="22"/>
          <w:szCs w:val="22"/>
          <w:u w:val="single"/>
          <w:lang w:val="sv-SE"/>
        </w:rPr>
        <w:t>Verkningsmekanism</w:t>
      </w:r>
    </w:p>
    <w:p w14:paraId="43474738" w14:textId="6DF0D601" w:rsidR="00766995" w:rsidRPr="00610F76" w:rsidRDefault="00B60735" w:rsidP="00B057AB">
      <w:pPr>
        <w:pStyle w:val="Char2"/>
        <w:widowControl w:val="0"/>
        <w:spacing w:before="0"/>
        <w:jc w:val="left"/>
        <w:rPr>
          <w:sz w:val="22"/>
          <w:szCs w:val="22"/>
          <w:lang w:val="sv-SE"/>
        </w:rPr>
      </w:pPr>
      <w:r w:rsidRPr="00F314C3">
        <w:rPr>
          <w:sz w:val="22"/>
          <w:szCs w:val="22"/>
          <w:lang w:val="sv-SE"/>
        </w:rPr>
        <w:t>Omalizumab är en rekombinant DNA-deriverad humaniserad monoklonal antikropp, som selektivt binds till humant immunoglobulin E (IgE)</w:t>
      </w:r>
      <w:r w:rsidR="001312EB">
        <w:rPr>
          <w:sz w:val="22"/>
          <w:szCs w:val="22"/>
          <w:lang w:val="sv-SE"/>
        </w:rPr>
        <w:t xml:space="preserve"> och sänker nivåerna av fritt IgE</w:t>
      </w:r>
      <w:r w:rsidRPr="00F314C3">
        <w:rPr>
          <w:sz w:val="22"/>
          <w:szCs w:val="22"/>
          <w:lang w:val="sv-SE"/>
        </w:rPr>
        <w:t>.</w:t>
      </w:r>
      <w:r w:rsidRPr="00E2664D">
        <w:rPr>
          <w:color w:val="000000"/>
          <w:sz w:val="22"/>
          <w:szCs w:val="22"/>
          <w:lang w:val="sv-SE"/>
        </w:rPr>
        <w:t xml:space="preserve"> </w:t>
      </w:r>
      <w:r w:rsidRPr="00535973">
        <w:rPr>
          <w:sz w:val="22"/>
          <w:szCs w:val="22"/>
          <w:lang w:val="sv-SE"/>
        </w:rPr>
        <w:t>Antikroppen är av IgG</w:t>
      </w:r>
      <w:r w:rsidRPr="00535973">
        <w:rPr>
          <w:sz w:val="22"/>
          <w:szCs w:val="22"/>
          <w:vertAlign w:val="subscript"/>
          <w:lang w:val="sv-SE"/>
        </w:rPr>
        <w:t>1</w:t>
      </w:r>
      <w:r w:rsidRPr="00535973">
        <w:rPr>
          <w:sz w:val="22"/>
          <w:szCs w:val="22"/>
          <w:lang w:val="sv-SE"/>
        </w:rPr>
        <w:t>-kappatyp och innehåller humana, strukturella regioner med samma bindningsställekarakteristika som en murin moderantikropp som binder till IgE.</w:t>
      </w:r>
      <w:r w:rsidRPr="00610F76">
        <w:rPr>
          <w:sz w:val="22"/>
          <w:szCs w:val="22"/>
          <w:lang w:val="sv-SE"/>
        </w:rPr>
        <w:t xml:space="preserve"> Följaktligen nedregleras IgE-receptorerna (Fc</w:t>
      </w:r>
      <w:r w:rsidRPr="00610F76">
        <w:rPr>
          <w:bCs/>
          <w:sz w:val="22"/>
          <w:szCs w:val="22"/>
        </w:rPr>
        <w:t>ε</w:t>
      </w:r>
      <w:r w:rsidRPr="00610F76">
        <w:rPr>
          <w:sz w:val="22"/>
          <w:szCs w:val="22"/>
          <w:lang w:val="sv-SE"/>
        </w:rPr>
        <w:t>RI) på cellerna. Det är inte helt klarlagt hur detta resulterar i en förbättring av symtomen vid kronisk spontan urtikaria.</w:t>
      </w:r>
    </w:p>
    <w:p w14:paraId="2083FA93" w14:textId="77777777" w:rsidR="00766995" w:rsidRPr="00610F76" w:rsidRDefault="00766995" w:rsidP="00B057AB">
      <w:pPr>
        <w:pStyle w:val="Char2"/>
        <w:widowControl w:val="0"/>
        <w:spacing w:before="0"/>
        <w:jc w:val="left"/>
        <w:rPr>
          <w:sz w:val="22"/>
          <w:szCs w:val="22"/>
          <w:lang w:val="sv-SE"/>
        </w:rPr>
      </w:pPr>
    </w:p>
    <w:p w14:paraId="02309AF8" w14:textId="77777777" w:rsidR="00357689" w:rsidRPr="00610F76" w:rsidRDefault="00B60735" w:rsidP="00B057AB">
      <w:pPr>
        <w:pStyle w:val="Char2"/>
        <w:keepNext/>
        <w:widowControl w:val="0"/>
        <w:spacing w:before="0"/>
        <w:jc w:val="left"/>
        <w:rPr>
          <w:i/>
          <w:sz w:val="22"/>
          <w:szCs w:val="22"/>
          <w:u w:val="single"/>
          <w:lang w:val="sv-SE"/>
        </w:rPr>
      </w:pPr>
      <w:r w:rsidRPr="00610F76">
        <w:rPr>
          <w:i/>
          <w:sz w:val="22"/>
          <w:szCs w:val="22"/>
          <w:u w:val="single"/>
          <w:lang w:val="sv-SE"/>
        </w:rPr>
        <w:t>Farmakodynamisk effekt</w:t>
      </w:r>
    </w:p>
    <w:p w14:paraId="1DB5CD19" w14:textId="4B4EE04B" w:rsidR="00766995" w:rsidRPr="00610F76" w:rsidRDefault="00B60735" w:rsidP="00B057AB">
      <w:pPr>
        <w:pStyle w:val="Char2"/>
        <w:widowControl w:val="0"/>
        <w:spacing w:before="0"/>
        <w:jc w:val="left"/>
        <w:rPr>
          <w:sz w:val="22"/>
          <w:szCs w:val="22"/>
          <w:lang w:val="sv-SE"/>
        </w:rPr>
      </w:pPr>
      <w:r w:rsidRPr="00610F76">
        <w:rPr>
          <w:sz w:val="22"/>
          <w:szCs w:val="22"/>
          <w:lang w:val="sv-SE"/>
        </w:rPr>
        <w:t xml:space="preserve">I kliniska studier på patienter med kronisk spontan urtikaria sågs en maximal minskning av fritt IgE 3 dagar efter den första subkutana dosen. Efter upprepad dosering en gång var fjärde vecka var nivåerna i serum av fritt IgE före injektion fortsatt stabila mellan 12 och 24 veckors behandling. Efter utsättning av </w:t>
      </w:r>
      <w:r w:rsidR="00F1426B" w:rsidRPr="00610F76">
        <w:rPr>
          <w:bCs/>
          <w:sz w:val="22"/>
          <w:szCs w:val="22"/>
          <w:lang w:val="sv-SE"/>
        </w:rPr>
        <w:t>omalizumab</w:t>
      </w:r>
      <w:r w:rsidRPr="00610F76">
        <w:rPr>
          <w:sz w:val="22"/>
          <w:szCs w:val="22"/>
          <w:lang w:val="sv-SE"/>
        </w:rPr>
        <w:t xml:space="preserve"> ökade nivåerna av fritt IgE under en 16 veckor behandlingsfri uppföljningsperiod till nivåer som hade uppmätts före behandlingen.</w:t>
      </w:r>
    </w:p>
    <w:p w14:paraId="628A09FB" w14:textId="77777777" w:rsidR="00766995" w:rsidRPr="00610F76" w:rsidRDefault="00766995" w:rsidP="00B057AB">
      <w:pPr>
        <w:pStyle w:val="Char2"/>
        <w:widowControl w:val="0"/>
        <w:spacing w:before="0"/>
        <w:jc w:val="left"/>
        <w:rPr>
          <w:sz w:val="22"/>
          <w:szCs w:val="22"/>
          <w:lang w:val="sv-SE"/>
        </w:rPr>
      </w:pPr>
    </w:p>
    <w:p w14:paraId="64ADC11E" w14:textId="77777777" w:rsidR="00766995" w:rsidRPr="00610F76" w:rsidRDefault="00B60735" w:rsidP="00B057AB">
      <w:pPr>
        <w:keepNext/>
        <w:widowControl w:val="0"/>
        <w:tabs>
          <w:tab w:val="clear" w:pos="567"/>
        </w:tabs>
        <w:spacing w:line="240" w:lineRule="auto"/>
        <w:rPr>
          <w:u w:val="single"/>
          <w:lang w:val="sv-SE"/>
        </w:rPr>
      </w:pPr>
      <w:r w:rsidRPr="00610F76">
        <w:rPr>
          <w:u w:val="single"/>
          <w:lang w:val="sv-SE"/>
        </w:rPr>
        <w:t>Klinisk effekt och säkerhet</w:t>
      </w:r>
    </w:p>
    <w:p w14:paraId="78D67B0E" w14:textId="77777777" w:rsidR="000774F2" w:rsidRPr="00610F76" w:rsidRDefault="000774F2" w:rsidP="00B057AB">
      <w:pPr>
        <w:keepNext/>
        <w:widowControl w:val="0"/>
        <w:tabs>
          <w:tab w:val="clear" w:pos="567"/>
        </w:tabs>
        <w:spacing w:line="240" w:lineRule="auto"/>
        <w:rPr>
          <w:lang w:val="sv-SE"/>
        </w:rPr>
      </w:pPr>
    </w:p>
    <w:p w14:paraId="573BBC26" w14:textId="77777777" w:rsidR="00056A2E" w:rsidRPr="00610F76" w:rsidRDefault="00B60735" w:rsidP="00B057AB">
      <w:pPr>
        <w:keepNext/>
        <w:widowControl w:val="0"/>
        <w:tabs>
          <w:tab w:val="clear" w:pos="567"/>
        </w:tabs>
        <w:spacing w:line="240" w:lineRule="auto"/>
        <w:rPr>
          <w:i/>
          <w:u w:val="single"/>
          <w:lang w:val="sv-SE"/>
        </w:rPr>
      </w:pPr>
      <w:r w:rsidRPr="00610F76">
        <w:rPr>
          <w:i/>
          <w:u w:val="single"/>
          <w:lang w:val="sv-SE"/>
        </w:rPr>
        <w:t>Allergisk astma</w:t>
      </w:r>
    </w:p>
    <w:p w14:paraId="29ADE595" w14:textId="77777777" w:rsidR="00766995" w:rsidRPr="00610F76" w:rsidRDefault="00B60735" w:rsidP="00B057AB">
      <w:pPr>
        <w:pStyle w:val="Char2"/>
        <w:keepNext/>
        <w:widowControl w:val="0"/>
        <w:spacing w:before="0"/>
        <w:jc w:val="left"/>
        <w:rPr>
          <w:i/>
          <w:sz w:val="22"/>
          <w:szCs w:val="22"/>
          <w:lang w:val="sv-SE"/>
        </w:rPr>
      </w:pPr>
      <w:r w:rsidRPr="00610F76">
        <w:rPr>
          <w:i/>
          <w:sz w:val="22"/>
          <w:szCs w:val="22"/>
          <w:lang w:val="sv-SE"/>
        </w:rPr>
        <w:t>Vuxna och ungdomar från 12 års ålder</w:t>
      </w:r>
    </w:p>
    <w:p w14:paraId="0F4D4E90" w14:textId="050C3BB3" w:rsidR="00766995" w:rsidRPr="00610F76" w:rsidRDefault="00B60735" w:rsidP="00B057AB">
      <w:pPr>
        <w:pStyle w:val="Char2"/>
        <w:widowControl w:val="0"/>
        <w:spacing w:before="0"/>
        <w:jc w:val="left"/>
        <w:rPr>
          <w:sz w:val="22"/>
          <w:szCs w:val="22"/>
          <w:lang w:val="sv-SE"/>
        </w:rPr>
      </w:pPr>
      <w:r w:rsidRPr="00610F76">
        <w:rPr>
          <w:sz w:val="22"/>
          <w:szCs w:val="22"/>
          <w:lang w:val="sv-SE"/>
        </w:rPr>
        <w:t xml:space="preserve">Effekten och säkerheten av </w:t>
      </w:r>
      <w:r w:rsidR="00F1426B" w:rsidRPr="00610F76">
        <w:rPr>
          <w:bCs/>
          <w:sz w:val="22"/>
          <w:szCs w:val="22"/>
          <w:lang w:val="sv-SE"/>
        </w:rPr>
        <w:t>omalizumab</w:t>
      </w:r>
      <w:r w:rsidRPr="00610F76">
        <w:rPr>
          <w:sz w:val="22"/>
          <w:szCs w:val="22"/>
          <w:lang w:val="sv-SE"/>
        </w:rPr>
        <w:t xml:space="preserve"> visades i en 28-veckors, dubbelblind, placebokontrollerad studie (studie 1) som inkluderade 419 svårt allergiska astmatiker i åldrarna 12</w:t>
      </w:r>
      <w:r w:rsidRPr="00610F76">
        <w:rPr>
          <w:sz w:val="22"/>
          <w:szCs w:val="22"/>
          <w:lang w:val="sv-SE"/>
        </w:rPr>
        <w:noBreakHyphen/>
        <w:t>79 år, med nedsatt lungfunktion (FEV</w:t>
      </w:r>
      <w:r w:rsidRPr="00610F76">
        <w:rPr>
          <w:sz w:val="22"/>
          <w:szCs w:val="22"/>
          <w:vertAlign w:val="subscript"/>
          <w:lang w:val="sv-SE"/>
        </w:rPr>
        <w:t>1</w:t>
      </w:r>
      <w:r w:rsidRPr="00610F76">
        <w:rPr>
          <w:sz w:val="22"/>
          <w:szCs w:val="22"/>
          <w:lang w:val="sv-SE"/>
        </w:rPr>
        <w:t xml:space="preserve"> 40</w:t>
      </w:r>
      <w:r w:rsidRPr="00610F76">
        <w:rPr>
          <w:sz w:val="22"/>
          <w:szCs w:val="22"/>
          <w:lang w:val="sv-SE"/>
        </w:rPr>
        <w:noBreakHyphen/>
        <w:t xml:space="preserve">80 % av beräknat normalvärde) och dålig kontroll av astmasymtomen, trots högdos inhalationssteroider och långverkande beta-2-agonist. Patienterna hade haft multipla astmaexacerbationer som krävde behandling med systemiska steroider eller hade varit intagna på sjukhus eller sökt akutmottagning på grund av svår astmaexacerbation under det senaste året, trots kontinuerlig behandling med högdos inhalationssteroider och en långverkande beta-2-agonist. Subkutant </w:t>
      </w:r>
      <w:r w:rsidR="00F1426B" w:rsidRPr="00610F76">
        <w:rPr>
          <w:bCs/>
          <w:sz w:val="22"/>
          <w:szCs w:val="22"/>
          <w:lang w:val="sv-SE"/>
        </w:rPr>
        <w:t>omalizumab</w:t>
      </w:r>
      <w:r w:rsidRPr="00610F76">
        <w:rPr>
          <w:sz w:val="22"/>
          <w:szCs w:val="22"/>
          <w:lang w:val="sv-SE"/>
        </w:rPr>
        <w:t xml:space="preserve"> eller placebo gavs i kombination med &gt;1 000 mikrogram beklometasondipropionat (eller liknande) plus en långverkande beta-2-agonist. Underhållsbehandling med orala steroider, teofyllin och leukotrienmodifierare var tillåtet (22 %, 27 % respektive 35 % av patienterna).</w:t>
      </w:r>
    </w:p>
    <w:p w14:paraId="23CB9E17" w14:textId="77777777" w:rsidR="00766995" w:rsidRPr="00610F76" w:rsidRDefault="00766995" w:rsidP="00B057AB">
      <w:pPr>
        <w:pStyle w:val="Char2"/>
        <w:widowControl w:val="0"/>
        <w:spacing w:before="0"/>
        <w:jc w:val="left"/>
        <w:rPr>
          <w:sz w:val="22"/>
          <w:szCs w:val="22"/>
          <w:lang w:val="sv-SE"/>
        </w:rPr>
      </w:pPr>
    </w:p>
    <w:p w14:paraId="557C9F89" w14:textId="415AF2A8" w:rsidR="00766995" w:rsidRPr="00610F76" w:rsidRDefault="00B60735" w:rsidP="00B057AB">
      <w:pPr>
        <w:pStyle w:val="Char2"/>
        <w:widowControl w:val="0"/>
        <w:spacing w:before="0"/>
        <w:jc w:val="left"/>
        <w:rPr>
          <w:sz w:val="22"/>
          <w:szCs w:val="22"/>
          <w:lang w:val="sv-SE"/>
        </w:rPr>
      </w:pPr>
      <w:r w:rsidRPr="00610F76">
        <w:rPr>
          <w:sz w:val="22"/>
          <w:szCs w:val="22"/>
          <w:lang w:val="sv-SE"/>
        </w:rPr>
        <w:t xml:space="preserve">Den primära effektvariablen var antalet astmaexacerbationer som krävde behandling med systemiska steroider. Omalizumab reducerade antalet astmaexacerbationer med 19 % (p = 0,153). Ytterligare utvärderingar som visade statistisk signifikans (p&lt;0,05) till förmån för </w:t>
      </w:r>
      <w:r w:rsidR="00F1426B" w:rsidRPr="00610F76">
        <w:rPr>
          <w:bCs/>
          <w:sz w:val="22"/>
          <w:szCs w:val="22"/>
          <w:lang w:val="sv-SE"/>
        </w:rPr>
        <w:t>omalizumab</w:t>
      </w:r>
      <w:r w:rsidRPr="00610F76">
        <w:rPr>
          <w:sz w:val="22"/>
          <w:szCs w:val="22"/>
          <w:lang w:val="sv-SE"/>
        </w:rPr>
        <w:t xml:space="preserve"> inkluderade minskning av antalet svåra exacerbationer (där patientens lungfunktion var reducerad till mindre än 60 % av personbästa och krävde behandling med systemiska kortikosteroider) och astmarelaterade akutbesök (inkluderande intagning på sjukhus, besök på akutmottagningen samt oplanerade läkarbesök) samt förbättringar enligt prövarens totalbedömning av behandlingseffekten, astmarelaterad livskvalitet (AQL), astmasymtom och lungfunktion.</w:t>
      </w:r>
    </w:p>
    <w:p w14:paraId="29013A0A" w14:textId="77777777" w:rsidR="00766995" w:rsidRPr="00610F76" w:rsidRDefault="00766995" w:rsidP="00B057AB">
      <w:pPr>
        <w:pStyle w:val="Char2"/>
        <w:widowControl w:val="0"/>
        <w:spacing w:before="0"/>
        <w:jc w:val="left"/>
        <w:rPr>
          <w:sz w:val="22"/>
          <w:szCs w:val="22"/>
          <w:lang w:val="sv-SE"/>
        </w:rPr>
      </w:pPr>
    </w:p>
    <w:p w14:paraId="2F1C615C" w14:textId="14BFE76B" w:rsidR="00766995" w:rsidRPr="00610F76" w:rsidRDefault="00B60735" w:rsidP="00B057AB">
      <w:pPr>
        <w:pStyle w:val="Char2"/>
        <w:widowControl w:val="0"/>
        <w:spacing w:before="0"/>
        <w:jc w:val="left"/>
        <w:rPr>
          <w:sz w:val="22"/>
          <w:szCs w:val="22"/>
          <w:lang w:val="sv-SE"/>
        </w:rPr>
      </w:pPr>
      <w:r w:rsidRPr="00610F76">
        <w:rPr>
          <w:sz w:val="22"/>
          <w:szCs w:val="22"/>
          <w:lang w:val="sv-SE"/>
        </w:rPr>
        <w:t xml:space="preserve">I en subgruppsanalys hade patienter med ett totalt IgE-värde om ≥76 IE/ml före behandling större sannolikhet att erhålla kliniskt betydelsefull effekt av </w:t>
      </w:r>
      <w:r w:rsidR="00F1426B" w:rsidRPr="00610F76">
        <w:rPr>
          <w:bCs/>
          <w:sz w:val="22"/>
          <w:szCs w:val="22"/>
          <w:lang w:val="sv-SE"/>
        </w:rPr>
        <w:t>omalizumab</w:t>
      </w:r>
      <w:r w:rsidRPr="00610F76">
        <w:rPr>
          <w:sz w:val="22"/>
          <w:szCs w:val="22"/>
          <w:lang w:val="sv-SE"/>
        </w:rPr>
        <w:t xml:space="preserve">. Hos dessa patienter i studie 1 minskade </w:t>
      </w:r>
      <w:r w:rsidR="00F1426B" w:rsidRPr="00610F76">
        <w:rPr>
          <w:bCs/>
          <w:sz w:val="22"/>
          <w:szCs w:val="22"/>
          <w:lang w:val="sv-SE"/>
        </w:rPr>
        <w:t>omalizumab</w:t>
      </w:r>
      <w:r w:rsidRPr="00610F76">
        <w:rPr>
          <w:sz w:val="22"/>
          <w:szCs w:val="22"/>
          <w:lang w:val="sv-SE"/>
        </w:rPr>
        <w:t xml:space="preserve"> antalet astmaexacerbationer med 40 % (p = 0,002). Dessutom uppvisade fler patienter i populationen med totalt IgE-värde ≥76 IE/ml kliniskt betydelsefulla behandlingssvar genom </w:t>
      </w:r>
      <w:r w:rsidRPr="00610F76">
        <w:rPr>
          <w:sz w:val="22"/>
          <w:szCs w:val="22"/>
          <w:lang w:val="sv-SE"/>
        </w:rPr>
        <w:lastRenderedPageBreak/>
        <w:t xml:space="preserve">hela </w:t>
      </w:r>
      <w:r w:rsidR="00F1426B" w:rsidRPr="00610F76">
        <w:rPr>
          <w:bCs/>
          <w:sz w:val="22"/>
          <w:szCs w:val="22"/>
          <w:lang w:val="sv-SE"/>
        </w:rPr>
        <w:t>omalizumab</w:t>
      </w:r>
      <w:r w:rsidRPr="00610F76">
        <w:rPr>
          <w:sz w:val="22"/>
          <w:szCs w:val="22"/>
          <w:lang w:val="sv-SE"/>
        </w:rPr>
        <w:t>-programmet för behandling av svår astma. Tabell 6 inkluderar resultaten från studie 1-populationen.</w:t>
      </w:r>
    </w:p>
    <w:p w14:paraId="6ECFC416" w14:textId="77777777" w:rsidR="00766995" w:rsidRPr="00610F76" w:rsidRDefault="00766995" w:rsidP="00B057AB">
      <w:pPr>
        <w:pStyle w:val="Char2"/>
        <w:widowControl w:val="0"/>
        <w:spacing w:before="0"/>
        <w:jc w:val="left"/>
        <w:rPr>
          <w:sz w:val="22"/>
          <w:szCs w:val="22"/>
          <w:lang w:val="sv-SE"/>
        </w:rPr>
      </w:pPr>
    </w:p>
    <w:p w14:paraId="33A26CA4" w14:textId="77777777" w:rsidR="00766995" w:rsidRPr="00610F76" w:rsidRDefault="00B60735" w:rsidP="00B057AB">
      <w:pPr>
        <w:keepNext/>
        <w:widowControl w:val="0"/>
        <w:tabs>
          <w:tab w:val="clear" w:pos="567"/>
        </w:tabs>
        <w:spacing w:line="240" w:lineRule="auto"/>
        <w:ind w:left="567" w:hanging="567"/>
        <w:rPr>
          <w:lang w:val="sv-SE"/>
        </w:rPr>
      </w:pPr>
      <w:r w:rsidRPr="00610F76">
        <w:rPr>
          <w:b/>
          <w:bCs/>
          <w:lang w:val="sv-SE"/>
        </w:rPr>
        <w:t>Tabell 6</w:t>
      </w:r>
      <w:r w:rsidR="000774F2" w:rsidRPr="00610F76">
        <w:rPr>
          <w:b/>
          <w:bCs/>
          <w:lang w:val="sv-SE"/>
        </w:rPr>
        <w:tab/>
      </w:r>
      <w:r w:rsidRPr="00610F76">
        <w:rPr>
          <w:b/>
          <w:bCs/>
          <w:lang w:val="sv-SE"/>
        </w:rPr>
        <w:t>Resultat från studie 1</w:t>
      </w:r>
    </w:p>
    <w:p w14:paraId="792E91BD" w14:textId="77777777" w:rsidR="00766995" w:rsidRPr="00610F76" w:rsidRDefault="00766995" w:rsidP="00B057AB">
      <w:pPr>
        <w:keepNext/>
        <w:keepLines/>
        <w:spacing w:line="240" w:lineRule="auto"/>
        <w:rPr>
          <w:lang w:val="sv-SE"/>
        </w:rPr>
      </w:pPr>
    </w:p>
    <w:tbl>
      <w:tblPr>
        <w:tblW w:w="6348" w:type="dxa"/>
        <w:tblBorders>
          <w:top w:val="single" w:sz="4" w:space="0" w:color="auto"/>
          <w:bottom w:val="single" w:sz="4" w:space="0" w:color="auto"/>
        </w:tblBorders>
        <w:tblLayout w:type="fixed"/>
        <w:tblLook w:val="0000" w:firstRow="0" w:lastRow="0" w:firstColumn="0" w:lastColumn="0" w:noHBand="0" w:noVBand="0"/>
      </w:tblPr>
      <w:tblGrid>
        <w:gridCol w:w="3348"/>
        <w:gridCol w:w="1560"/>
        <w:gridCol w:w="1440"/>
      </w:tblGrid>
      <w:tr w:rsidR="00211724" w14:paraId="3D75E25C" w14:textId="77777777" w:rsidTr="0010025B">
        <w:trPr>
          <w:tblHeader/>
        </w:trPr>
        <w:tc>
          <w:tcPr>
            <w:tcW w:w="3348" w:type="dxa"/>
            <w:tcBorders>
              <w:top w:val="single" w:sz="4" w:space="0" w:color="auto"/>
              <w:bottom w:val="nil"/>
            </w:tcBorders>
          </w:tcPr>
          <w:p w14:paraId="0A99E86A" w14:textId="77777777" w:rsidR="00766995" w:rsidRPr="00DC2BA7" w:rsidRDefault="00766995" w:rsidP="00B057AB">
            <w:pPr>
              <w:pStyle w:val="Table"/>
              <w:keepNext/>
              <w:keepLines w:val="0"/>
              <w:spacing w:before="0" w:after="0"/>
              <w:rPr>
                <w:rFonts w:ascii="Times New Roman" w:hAnsi="Times New Roman" w:cs="Times New Roman"/>
                <w:sz w:val="22"/>
                <w:szCs w:val="22"/>
                <w:lang w:val="sv-SE"/>
              </w:rPr>
            </w:pPr>
          </w:p>
        </w:tc>
        <w:tc>
          <w:tcPr>
            <w:tcW w:w="3000" w:type="dxa"/>
            <w:gridSpan w:val="2"/>
            <w:tcBorders>
              <w:top w:val="single" w:sz="4" w:space="0" w:color="auto"/>
              <w:bottom w:val="single" w:sz="4" w:space="0" w:color="auto"/>
            </w:tcBorders>
          </w:tcPr>
          <w:p w14:paraId="4D75DB96"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Hela studie 1-populationen</w:t>
            </w:r>
          </w:p>
        </w:tc>
      </w:tr>
      <w:tr w:rsidR="00211724" w14:paraId="0C26899E" w14:textId="77777777" w:rsidTr="0010025B">
        <w:tc>
          <w:tcPr>
            <w:tcW w:w="3348" w:type="dxa"/>
            <w:tcBorders>
              <w:top w:val="nil"/>
            </w:tcBorders>
          </w:tcPr>
          <w:p w14:paraId="6E79A73B" w14:textId="77777777" w:rsidR="00766995" w:rsidRPr="00DC2BA7" w:rsidRDefault="00766995" w:rsidP="00B057AB">
            <w:pPr>
              <w:pStyle w:val="Table"/>
              <w:keepNext/>
              <w:keepLines w:val="0"/>
              <w:spacing w:before="0" w:after="0"/>
              <w:rPr>
                <w:rFonts w:ascii="Times New Roman" w:hAnsi="Times New Roman" w:cs="Times New Roman"/>
                <w:sz w:val="22"/>
                <w:szCs w:val="22"/>
                <w:lang w:val="sv-SE"/>
              </w:rPr>
            </w:pPr>
          </w:p>
        </w:tc>
        <w:tc>
          <w:tcPr>
            <w:tcW w:w="1560" w:type="dxa"/>
            <w:tcBorders>
              <w:top w:val="single" w:sz="4" w:space="0" w:color="auto"/>
              <w:bottom w:val="single" w:sz="4" w:space="0" w:color="auto"/>
            </w:tcBorders>
          </w:tcPr>
          <w:p w14:paraId="4C116B08" w14:textId="211DABFF"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Pr>
                <w:rFonts w:ascii="Times New Roman" w:hAnsi="Times New Roman" w:cs="Times New Roman"/>
                <w:sz w:val="22"/>
                <w:szCs w:val="22"/>
                <w:lang w:val="sv-SE"/>
              </w:rPr>
              <w:t>Omalizumab</w:t>
            </w:r>
          </w:p>
          <w:p w14:paraId="534401A0"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N = 209</w:t>
            </w:r>
          </w:p>
        </w:tc>
        <w:tc>
          <w:tcPr>
            <w:tcW w:w="1440" w:type="dxa"/>
            <w:tcBorders>
              <w:top w:val="single" w:sz="4" w:space="0" w:color="auto"/>
              <w:bottom w:val="single" w:sz="4" w:space="0" w:color="auto"/>
            </w:tcBorders>
          </w:tcPr>
          <w:p w14:paraId="72FF2A4B"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Placebo</w:t>
            </w:r>
          </w:p>
          <w:p w14:paraId="420670EA"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N = 210</w:t>
            </w:r>
          </w:p>
        </w:tc>
      </w:tr>
      <w:tr w:rsidR="00211724" w14:paraId="3F4489FD" w14:textId="77777777" w:rsidTr="0010025B">
        <w:tc>
          <w:tcPr>
            <w:tcW w:w="3348" w:type="dxa"/>
            <w:tcBorders>
              <w:top w:val="single" w:sz="4" w:space="0" w:color="auto"/>
            </w:tcBorders>
          </w:tcPr>
          <w:p w14:paraId="3D7A2640" w14:textId="77777777" w:rsidR="00766995" w:rsidRPr="00DC2BA7" w:rsidRDefault="00B60735" w:rsidP="00B057AB">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Astmaexacerbationer</w:t>
            </w:r>
          </w:p>
        </w:tc>
        <w:tc>
          <w:tcPr>
            <w:tcW w:w="1560" w:type="dxa"/>
            <w:tcBorders>
              <w:top w:val="single" w:sz="4" w:space="0" w:color="auto"/>
            </w:tcBorders>
          </w:tcPr>
          <w:p w14:paraId="121A3367" w14:textId="77777777" w:rsidR="00766995" w:rsidRPr="00DC2BA7" w:rsidRDefault="00766995" w:rsidP="00B057AB">
            <w:pPr>
              <w:pStyle w:val="Table"/>
              <w:keepNext/>
              <w:keepLines w:val="0"/>
              <w:spacing w:before="0" w:after="0"/>
              <w:rPr>
                <w:rFonts w:ascii="Times New Roman" w:hAnsi="Times New Roman" w:cs="Times New Roman"/>
                <w:sz w:val="22"/>
                <w:szCs w:val="22"/>
                <w:lang w:val="sv-SE"/>
              </w:rPr>
            </w:pPr>
          </w:p>
        </w:tc>
        <w:tc>
          <w:tcPr>
            <w:tcW w:w="1440" w:type="dxa"/>
            <w:tcBorders>
              <w:top w:val="single" w:sz="4" w:space="0" w:color="auto"/>
            </w:tcBorders>
          </w:tcPr>
          <w:p w14:paraId="1232BB35" w14:textId="77777777" w:rsidR="00766995" w:rsidRPr="00DC2BA7" w:rsidRDefault="00766995" w:rsidP="00B057AB">
            <w:pPr>
              <w:pStyle w:val="Table"/>
              <w:keepNext/>
              <w:keepLines w:val="0"/>
              <w:spacing w:before="0" w:after="0"/>
              <w:rPr>
                <w:rFonts w:ascii="Times New Roman" w:hAnsi="Times New Roman" w:cs="Times New Roman"/>
                <w:sz w:val="22"/>
                <w:szCs w:val="22"/>
                <w:lang w:val="sv-SE"/>
              </w:rPr>
            </w:pPr>
          </w:p>
        </w:tc>
      </w:tr>
      <w:tr w:rsidR="00211724" w14:paraId="5DF3C965" w14:textId="77777777" w:rsidTr="0010025B">
        <w:tc>
          <w:tcPr>
            <w:tcW w:w="3348" w:type="dxa"/>
            <w:tcBorders>
              <w:bottom w:val="nil"/>
            </w:tcBorders>
          </w:tcPr>
          <w:p w14:paraId="436E8F6B" w14:textId="77777777" w:rsidR="00766995"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Frekvens per 28-veckorsperiod</w:t>
            </w:r>
          </w:p>
        </w:tc>
        <w:tc>
          <w:tcPr>
            <w:tcW w:w="1560" w:type="dxa"/>
            <w:tcBorders>
              <w:bottom w:val="nil"/>
            </w:tcBorders>
          </w:tcPr>
          <w:p w14:paraId="0380D3EA"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0,74</w:t>
            </w:r>
          </w:p>
        </w:tc>
        <w:tc>
          <w:tcPr>
            <w:tcW w:w="1440" w:type="dxa"/>
            <w:tcBorders>
              <w:bottom w:val="nil"/>
            </w:tcBorders>
          </w:tcPr>
          <w:p w14:paraId="004E7BE6"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0,92</w:t>
            </w:r>
          </w:p>
        </w:tc>
      </w:tr>
      <w:tr w:rsidR="00211724" w14:paraId="68D917FC" w14:textId="77777777" w:rsidTr="0010025B">
        <w:tc>
          <w:tcPr>
            <w:tcW w:w="3348" w:type="dxa"/>
            <w:tcBorders>
              <w:top w:val="nil"/>
              <w:bottom w:val="single" w:sz="4" w:space="0" w:color="auto"/>
            </w:tcBorders>
          </w:tcPr>
          <w:p w14:paraId="6C82134A" w14:textId="77777777" w:rsidR="00766995"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minskning, p-värde för frekvenskvot</w:t>
            </w:r>
          </w:p>
        </w:tc>
        <w:tc>
          <w:tcPr>
            <w:tcW w:w="3000" w:type="dxa"/>
            <w:gridSpan w:val="2"/>
            <w:tcBorders>
              <w:top w:val="nil"/>
              <w:bottom w:val="single" w:sz="4" w:space="0" w:color="auto"/>
            </w:tcBorders>
          </w:tcPr>
          <w:p w14:paraId="552ADFD0"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19,4 %, p = 0,153</w:t>
            </w:r>
          </w:p>
        </w:tc>
      </w:tr>
      <w:tr w:rsidR="00211724" w14:paraId="56F77869" w14:textId="77777777" w:rsidTr="0010025B">
        <w:tc>
          <w:tcPr>
            <w:tcW w:w="3348" w:type="dxa"/>
            <w:tcBorders>
              <w:top w:val="single" w:sz="4" w:space="0" w:color="auto"/>
            </w:tcBorders>
          </w:tcPr>
          <w:p w14:paraId="6B7A0E30" w14:textId="77777777" w:rsidR="00766995" w:rsidRPr="00DC2BA7" w:rsidRDefault="00B60735" w:rsidP="00B057AB">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Svåra astmaexacerbationer</w:t>
            </w:r>
          </w:p>
        </w:tc>
        <w:tc>
          <w:tcPr>
            <w:tcW w:w="1560" w:type="dxa"/>
            <w:tcBorders>
              <w:top w:val="single" w:sz="4" w:space="0" w:color="auto"/>
            </w:tcBorders>
          </w:tcPr>
          <w:p w14:paraId="447F3A01" w14:textId="77777777" w:rsidR="00766995" w:rsidRPr="00DC2BA7" w:rsidRDefault="00766995" w:rsidP="00B057AB">
            <w:pPr>
              <w:pStyle w:val="Table"/>
              <w:keepNext/>
              <w:keepLines w:val="0"/>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5FE107DC" w14:textId="77777777" w:rsidR="00766995" w:rsidRPr="00DC2BA7" w:rsidRDefault="00766995" w:rsidP="00B057AB">
            <w:pPr>
              <w:pStyle w:val="Table"/>
              <w:keepNext/>
              <w:keepLines w:val="0"/>
              <w:spacing w:before="0" w:after="0"/>
              <w:jc w:val="center"/>
              <w:rPr>
                <w:rFonts w:ascii="Times New Roman" w:hAnsi="Times New Roman" w:cs="Times New Roman"/>
                <w:sz w:val="22"/>
                <w:szCs w:val="22"/>
                <w:lang w:val="sv-SE"/>
              </w:rPr>
            </w:pPr>
          </w:p>
        </w:tc>
      </w:tr>
      <w:tr w:rsidR="00211724" w14:paraId="7655ADCB" w14:textId="77777777" w:rsidTr="0010025B">
        <w:tc>
          <w:tcPr>
            <w:tcW w:w="3348" w:type="dxa"/>
            <w:tcBorders>
              <w:bottom w:val="nil"/>
            </w:tcBorders>
          </w:tcPr>
          <w:p w14:paraId="6ED326CA" w14:textId="77777777" w:rsidR="00766995"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Frekvens per 28-veckorsperiod</w:t>
            </w:r>
          </w:p>
        </w:tc>
        <w:tc>
          <w:tcPr>
            <w:tcW w:w="1560" w:type="dxa"/>
            <w:tcBorders>
              <w:bottom w:val="nil"/>
            </w:tcBorders>
          </w:tcPr>
          <w:p w14:paraId="3583FAA3"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0,24</w:t>
            </w:r>
          </w:p>
        </w:tc>
        <w:tc>
          <w:tcPr>
            <w:tcW w:w="1440" w:type="dxa"/>
            <w:tcBorders>
              <w:bottom w:val="nil"/>
            </w:tcBorders>
          </w:tcPr>
          <w:p w14:paraId="2332FE62"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0,48</w:t>
            </w:r>
          </w:p>
        </w:tc>
      </w:tr>
      <w:tr w:rsidR="00211724" w14:paraId="2D37C5A3" w14:textId="77777777" w:rsidTr="0010025B">
        <w:tc>
          <w:tcPr>
            <w:tcW w:w="3348" w:type="dxa"/>
            <w:tcBorders>
              <w:top w:val="nil"/>
              <w:bottom w:val="single" w:sz="4" w:space="0" w:color="auto"/>
            </w:tcBorders>
          </w:tcPr>
          <w:p w14:paraId="4FF94DCA" w14:textId="77777777" w:rsidR="00766995"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minskning, p-värde för frekvenskvot</w:t>
            </w:r>
          </w:p>
        </w:tc>
        <w:tc>
          <w:tcPr>
            <w:tcW w:w="3000" w:type="dxa"/>
            <w:gridSpan w:val="2"/>
            <w:tcBorders>
              <w:top w:val="nil"/>
              <w:bottom w:val="single" w:sz="4" w:space="0" w:color="auto"/>
            </w:tcBorders>
          </w:tcPr>
          <w:p w14:paraId="2A2A20C4"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50,1 %, p = 0,002</w:t>
            </w:r>
          </w:p>
        </w:tc>
      </w:tr>
      <w:tr w:rsidR="00211724" w14:paraId="7D66091B" w14:textId="77777777" w:rsidTr="0010025B">
        <w:tc>
          <w:tcPr>
            <w:tcW w:w="3348" w:type="dxa"/>
            <w:tcBorders>
              <w:top w:val="single" w:sz="4" w:space="0" w:color="auto"/>
            </w:tcBorders>
          </w:tcPr>
          <w:p w14:paraId="4FA5CE2A" w14:textId="77777777" w:rsidR="00766995" w:rsidRPr="00DC2BA7" w:rsidRDefault="00B60735" w:rsidP="00B057AB">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Akutbesök</w:t>
            </w:r>
          </w:p>
        </w:tc>
        <w:tc>
          <w:tcPr>
            <w:tcW w:w="1560" w:type="dxa"/>
            <w:tcBorders>
              <w:top w:val="single" w:sz="4" w:space="0" w:color="auto"/>
            </w:tcBorders>
          </w:tcPr>
          <w:p w14:paraId="26E2F3D5" w14:textId="77777777" w:rsidR="00766995" w:rsidRPr="00DC2BA7" w:rsidRDefault="00766995" w:rsidP="00B057AB">
            <w:pPr>
              <w:pStyle w:val="Table"/>
              <w:keepNext/>
              <w:keepLines w:val="0"/>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6BB0EC4C" w14:textId="77777777" w:rsidR="00766995" w:rsidRPr="00DC2BA7" w:rsidRDefault="00766995" w:rsidP="00B057AB">
            <w:pPr>
              <w:pStyle w:val="Table"/>
              <w:keepNext/>
              <w:keepLines w:val="0"/>
              <w:spacing w:before="0" w:after="0"/>
              <w:jc w:val="center"/>
              <w:rPr>
                <w:rFonts w:ascii="Times New Roman" w:hAnsi="Times New Roman" w:cs="Times New Roman"/>
                <w:sz w:val="22"/>
                <w:szCs w:val="22"/>
                <w:lang w:val="sv-SE"/>
              </w:rPr>
            </w:pPr>
          </w:p>
        </w:tc>
      </w:tr>
      <w:tr w:rsidR="00211724" w14:paraId="0F6878C0" w14:textId="77777777" w:rsidTr="0010025B">
        <w:tc>
          <w:tcPr>
            <w:tcW w:w="3348" w:type="dxa"/>
            <w:tcBorders>
              <w:bottom w:val="nil"/>
            </w:tcBorders>
          </w:tcPr>
          <w:p w14:paraId="4E78476B" w14:textId="77777777" w:rsidR="00766995"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Frekvens per 28-veckorsperiod</w:t>
            </w:r>
          </w:p>
        </w:tc>
        <w:tc>
          <w:tcPr>
            <w:tcW w:w="1560" w:type="dxa"/>
            <w:tcBorders>
              <w:bottom w:val="nil"/>
            </w:tcBorders>
          </w:tcPr>
          <w:p w14:paraId="7758C263"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0,24</w:t>
            </w:r>
          </w:p>
        </w:tc>
        <w:tc>
          <w:tcPr>
            <w:tcW w:w="1440" w:type="dxa"/>
            <w:tcBorders>
              <w:bottom w:val="nil"/>
            </w:tcBorders>
          </w:tcPr>
          <w:p w14:paraId="23264D19"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0,43</w:t>
            </w:r>
          </w:p>
        </w:tc>
      </w:tr>
      <w:tr w:rsidR="00211724" w14:paraId="56933114" w14:textId="77777777" w:rsidTr="0010025B">
        <w:tc>
          <w:tcPr>
            <w:tcW w:w="3348" w:type="dxa"/>
            <w:tcBorders>
              <w:top w:val="nil"/>
              <w:bottom w:val="single" w:sz="4" w:space="0" w:color="auto"/>
            </w:tcBorders>
          </w:tcPr>
          <w:p w14:paraId="35ED07DC" w14:textId="77777777" w:rsidR="00766995"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minskning, p-värde för frekvenskvot</w:t>
            </w:r>
          </w:p>
        </w:tc>
        <w:tc>
          <w:tcPr>
            <w:tcW w:w="3000" w:type="dxa"/>
            <w:gridSpan w:val="2"/>
            <w:tcBorders>
              <w:top w:val="nil"/>
              <w:bottom w:val="single" w:sz="4" w:space="0" w:color="auto"/>
            </w:tcBorders>
          </w:tcPr>
          <w:p w14:paraId="61535FE8"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43,9 %, p = 0,038</w:t>
            </w:r>
          </w:p>
        </w:tc>
      </w:tr>
      <w:tr w:rsidR="00211724" w14:paraId="1FF9039B" w14:textId="77777777" w:rsidTr="0010025B">
        <w:tc>
          <w:tcPr>
            <w:tcW w:w="3348" w:type="dxa"/>
            <w:tcBorders>
              <w:top w:val="single" w:sz="4" w:space="0" w:color="auto"/>
            </w:tcBorders>
          </w:tcPr>
          <w:p w14:paraId="67CEB863" w14:textId="77777777" w:rsidR="00766995" w:rsidRPr="00DC2BA7" w:rsidRDefault="00B60735" w:rsidP="00B057AB">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Prövarens totalbedömning</w:t>
            </w:r>
          </w:p>
        </w:tc>
        <w:tc>
          <w:tcPr>
            <w:tcW w:w="1560" w:type="dxa"/>
            <w:tcBorders>
              <w:top w:val="single" w:sz="4" w:space="0" w:color="auto"/>
            </w:tcBorders>
          </w:tcPr>
          <w:p w14:paraId="00848BEE" w14:textId="77777777" w:rsidR="00766995" w:rsidRPr="00DC2BA7" w:rsidRDefault="00766995" w:rsidP="00B057AB">
            <w:pPr>
              <w:pStyle w:val="Table"/>
              <w:keepNext/>
              <w:keepLines w:val="0"/>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77F8D464" w14:textId="77777777" w:rsidR="00766995" w:rsidRPr="00DC2BA7" w:rsidRDefault="00766995" w:rsidP="00B057AB">
            <w:pPr>
              <w:pStyle w:val="Table"/>
              <w:keepNext/>
              <w:keepLines w:val="0"/>
              <w:spacing w:before="0" w:after="0"/>
              <w:jc w:val="center"/>
              <w:rPr>
                <w:rFonts w:ascii="Times New Roman" w:hAnsi="Times New Roman" w:cs="Times New Roman"/>
                <w:sz w:val="22"/>
                <w:szCs w:val="22"/>
                <w:lang w:val="sv-SE"/>
              </w:rPr>
            </w:pPr>
          </w:p>
        </w:tc>
      </w:tr>
      <w:tr w:rsidR="00211724" w14:paraId="0A7F332A" w14:textId="77777777" w:rsidTr="0010025B">
        <w:tc>
          <w:tcPr>
            <w:tcW w:w="3348" w:type="dxa"/>
            <w:tcBorders>
              <w:bottom w:val="nil"/>
            </w:tcBorders>
          </w:tcPr>
          <w:p w14:paraId="2F0C1951" w14:textId="77777777" w:rsidR="00766995"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respons*</w:t>
            </w:r>
          </w:p>
        </w:tc>
        <w:tc>
          <w:tcPr>
            <w:tcW w:w="1560" w:type="dxa"/>
            <w:tcBorders>
              <w:bottom w:val="nil"/>
            </w:tcBorders>
          </w:tcPr>
          <w:p w14:paraId="7E340141"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60,5 %</w:t>
            </w:r>
          </w:p>
        </w:tc>
        <w:tc>
          <w:tcPr>
            <w:tcW w:w="1440" w:type="dxa"/>
            <w:tcBorders>
              <w:bottom w:val="nil"/>
            </w:tcBorders>
          </w:tcPr>
          <w:p w14:paraId="2C2109BC"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42,8 %</w:t>
            </w:r>
          </w:p>
        </w:tc>
      </w:tr>
      <w:tr w:rsidR="00211724" w14:paraId="6FD1CA65" w14:textId="77777777" w:rsidTr="0010025B">
        <w:tc>
          <w:tcPr>
            <w:tcW w:w="3348" w:type="dxa"/>
            <w:tcBorders>
              <w:top w:val="nil"/>
              <w:bottom w:val="single" w:sz="4" w:space="0" w:color="auto"/>
            </w:tcBorders>
          </w:tcPr>
          <w:p w14:paraId="4CDA78C5" w14:textId="77777777" w:rsidR="00766995"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p-värde**</w:t>
            </w:r>
          </w:p>
        </w:tc>
        <w:tc>
          <w:tcPr>
            <w:tcW w:w="3000" w:type="dxa"/>
            <w:gridSpan w:val="2"/>
            <w:tcBorders>
              <w:top w:val="nil"/>
              <w:bottom w:val="single" w:sz="4" w:space="0" w:color="auto"/>
            </w:tcBorders>
          </w:tcPr>
          <w:p w14:paraId="74580557"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&lt;0,001</w:t>
            </w:r>
          </w:p>
        </w:tc>
      </w:tr>
      <w:tr w:rsidR="00211724" w14:paraId="45BF66C6" w14:textId="77777777" w:rsidTr="0010025B">
        <w:tc>
          <w:tcPr>
            <w:tcW w:w="3348" w:type="dxa"/>
            <w:tcBorders>
              <w:top w:val="single" w:sz="4" w:space="0" w:color="auto"/>
            </w:tcBorders>
          </w:tcPr>
          <w:p w14:paraId="5E4E8531" w14:textId="77777777" w:rsidR="00766995" w:rsidRPr="00DC2BA7" w:rsidRDefault="00B60735" w:rsidP="00B057AB">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AQL-förbättring</w:t>
            </w:r>
          </w:p>
        </w:tc>
        <w:tc>
          <w:tcPr>
            <w:tcW w:w="1560" w:type="dxa"/>
            <w:tcBorders>
              <w:top w:val="single" w:sz="4" w:space="0" w:color="auto"/>
            </w:tcBorders>
          </w:tcPr>
          <w:p w14:paraId="0558966D" w14:textId="77777777" w:rsidR="00766995" w:rsidRPr="00DC2BA7" w:rsidRDefault="00766995" w:rsidP="00B057AB">
            <w:pPr>
              <w:pStyle w:val="Table"/>
              <w:keepNext/>
              <w:keepLines w:val="0"/>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328F7D1C" w14:textId="77777777" w:rsidR="00766995" w:rsidRPr="00DC2BA7" w:rsidRDefault="00766995" w:rsidP="00B057AB">
            <w:pPr>
              <w:pStyle w:val="Table"/>
              <w:keepNext/>
              <w:keepLines w:val="0"/>
              <w:spacing w:before="0" w:after="0"/>
              <w:jc w:val="center"/>
              <w:rPr>
                <w:rFonts w:ascii="Times New Roman" w:hAnsi="Times New Roman" w:cs="Times New Roman"/>
                <w:sz w:val="22"/>
                <w:szCs w:val="22"/>
                <w:lang w:val="sv-SE"/>
              </w:rPr>
            </w:pPr>
          </w:p>
        </w:tc>
      </w:tr>
      <w:tr w:rsidR="00211724" w14:paraId="18373331" w14:textId="77777777" w:rsidTr="0010025B">
        <w:tc>
          <w:tcPr>
            <w:tcW w:w="3348" w:type="dxa"/>
          </w:tcPr>
          <w:p w14:paraId="5AD69E55" w14:textId="77777777" w:rsidR="00766995"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patienter ≥0,5 förbättring</w:t>
            </w:r>
          </w:p>
        </w:tc>
        <w:tc>
          <w:tcPr>
            <w:tcW w:w="1560" w:type="dxa"/>
          </w:tcPr>
          <w:p w14:paraId="76850C00"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60,8 %</w:t>
            </w:r>
          </w:p>
        </w:tc>
        <w:tc>
          <w:tcPr>
            <w:tcW w:w="1440" w:type="dxa"/>
          </w:tcPr>
          <w:p w14:paraId="692A5622"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47,8 %</w:t>
            </w:r>
          </w:p>
        </w:tc>
      </w:tr>
      <w:tr w:rsidR="00211724" w14:paraId="7536FCAA" w14:textId="77777777" w:rsidTr="0010025B">
        <w:tc>
          <w:tcPr>
            <w:tcW w:w="3348" w:type="dxa"/>
          </w:tcPr>
          <w:p w14:paraId="18B3944D" w14:textId="77777777" w:rsidR="00766995" w:rsidRPr="00DC2BA7" w:rsidRDefault="00B60735" w:rsidP="00B057AB">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p-värde</w:t>
            </w:r>
          </w:p>
        </w:tc>
        <w:tc>
          <w:tcPr>
            <w:tcW w:w="3000" w:type="dxa"/>
            <w:gridSpan w:val="2"/>
          </w:tcPr>
          <w:p w14:paraId="3C4D1BF9" w14:textId="77777777" w:rsidR="00766995" w:rsidRPr="00DC2BA7" w:rsidRDefault="00B60735" w:rsidP="00B057AB">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0,008</w:t>
            </w:r>
          </w:p>
        </w:tc>
      </w:tr>
    </w:tbl>
    <w:p w14:paraId="59880476" w14:textId="77777777" w:rsidR="00766995" w:rsidRPr="00535973" w:rsidRDefault="00B60735" w:rsidP="00535973">
      <w:pPr>
        <w:pStyle w:val="Char2"/>
        <w:keepNext/>
        <w:tabs>
          <w:tab w:val="left" w:pos="567"/>
        </w:tabs>
        <w:spacing w:before="0"/>
        <w:jc w:val="left"/>
        <w:rPr>
          <w:sz w:val="22"/>
          <w:szCs w:val="22"/>
          <w:lang w:val="sv-SE"/>
        </w:rPr>
      </w:pPr>
      <w:r w:rsidRPr="00535973">
        <w:rPr>
          <w:sz w:val="22"/>
          <w:szCs w:val="22"/>
          <w:lang w:val="sv-SE"/>
        </w:rPr>
        <w:t>*</w:t>
      </w:r>
      <w:r w:rsidRPr="00535973">
        <w:rPr>
          <w:sz w:val="22"/>
          <w:szCs w:val="22"/>
          <w:lang w:val="sv-SE"/>
        </w:rPr>
        <w:tab/>
        <w:t>Markant förbättring eller fullständig kontroll</w:t>
      </w:r>
    </w:p>
    <w:p w14:paraId="522002B3" w14:textId="77777777" w:rsidR="00766995" w:rsidRPr="00535973" w:rsidRDefault="00B60735" w:rsidP="00535973">
      <w:pPr>
        <w:pStyle w:val="Char2"/>
        <w:tabs>
          <w:tab w:val="left" w:pos="567"/>
        </w:tabs>
        <w:spacing w:before="0"/>
        <w:jc w:val="left"/>
        <w:rPr>
          <w:sz w:val="22"/>
          <w:szCs w:val="22"/>
          <w:lang w:val="sv-SE"/>
        </w:rPr>
      </w:pPr>
      <w:r w:rsidRPr="00535973">
        <w:rPr>
          <w:sz w:val="22"/>
          <w:szCs w:val="22"/>
          <w:lang w:val="sv-SE"/>
        </w:rPr>
        <w:t>**</w:t>
      </w:r>
      <w:r w:rsidRPr="00535973">
        <w:rPr>
          <w:sz w:val="22"/>
          <w:szCs w:val="22"/>
          <w:lang w:val="sv-SE"/>
        </w:rPr>
        <w:tab/>
        <w:t>p-värde för total bedömning</w:t>
      </w:r>
    </w:p>
    <w:p w14:paraId="31147315" w14:textId="77777777" w:rsidR="00766995" w:rsidRPr="00535973" w:rsidRDefault="00766995" w:rsidP="00535973">
      <w:pPr>
        <w:pStyle w:val="Char2"/>
        <w:widowControl w:val="0"/>
        <w:spacing w:before="0"/>
        <w:jc w:val="left"/>
        <w:rPr>
          <w:sz w:val="22"/>
          <w:szCs w:val="22"/>
          <w:lang w:val="sv-SE"/>
        </w:rPr>
      </w:pPr>
    </w:p>
    <w:p w14:paraId="788FAF3D" w14:textId="081E4BFA" w:rsidR="00766995" w:rsidRPr="00535973" w:rsidRDefault="00B60735" w:rsidP="00535973">
      <w:pPr>
        <w:pStyle w:val="Char2"/>
        <w:widowControl w:val="0"/>
        <w:spacing w:before="0"/>
        <w:jc w:val="left"/>
        <w:rPr>
          <w:sz w:val="22"/>
          <w:szCs w:val="22"/>
          <w:lang w:val="sv-SE"/>
        </w:rPr>
      </w:pPr>
      <w:r w:rsidRPr="00535973">
        <w:rPr>
          <w:sz w:val="22"/>
          <w:szCs w:val="22"/>
          <w:lang w:val="sv-SE"/>
        </w:rPr>
        <w:t xml:space="preserve">Studie 2 bedömde effekten och säkerheten av </w:t>
      </w:r>
      <w:r w:rsidR="00F1426B" w:rsidRPr="00535973">
        <w:rPr>
          <w:bCs/>
          <w:sz w:val="22"/>
          <w:szCs w:val="22"/>
          <w:lang w:val="sv-SE"/>
        </w:rPr>
        <w:t>omalizumab</w:t>
      </w:r>
      <w:r w:rsidRPr="00535973">
        <w:rPr>
          <w:sz w:val="22"/>
          <w:szCs w:val="22"/>
          <w:lang w:val="sv-SE"/>
        </w:rPr>
        <w:t xml:space="preserve"> i en population av 312 svårt allergiska astmatiker, som motsvarade populationen i studie 1. Behandlingen med </w:t>
      </w:r>
      <w:r w:rsidR="00F1426B" w:rsidRPr="00535973">
        <w:rPr>
          <w:bCs/>
          <w:sz w:val="22"/>
          <w:szCs w:val="22"/>
          <w:lang w:val="sv-SE"/>
        </w:rPr>
        <w:t>omalizumab</w:t>
      </w:r>
      <w:r w:rsidRPr="00535973">
        <w:rPr>
          <w:sz w:val="22"/>
          <w:szCs w:val="22"/>
          <w:lang w:val="sv-SE"/>
        </w:rPr>
        <w:t xml:space="preserve"> i denna öppna studie resulterade i en minskning med 61 % av antalet kliniskt signifikanta astmaexacerbationer, jämfört med enbart gängse astmaterapi.</w:t>
      </w:r>
    </w:p>
    <w:p w14:paraId="3B42A35B" w14:textId="77777777" w:rsidR="00766995" w:rsidRPr="00535973" w:rsidRDefault="00766995" w:rsidP="00535973">
      <w:pPr>
        <w:pStyle w:val="Char2"/>
        <w:widowControl w:val="0"/>
        <w:spacing w:before="0"/>
        <w:jc w:val="left"/>
        <w:rPr>
          <w:sz w:val="22"/>
          <w:szCs w:val="22"/>
          <w:lang w:val="sv-SE"/>
        </w:rPr>
      </w:pPr>
    </w:p>
    <w:p w14:paraId="0681BEFE" w14:textId="0D5574EA" w:rsidR="00766995" w:rsidRPr="00535973" w:rsidRDefault="00B60735" w:rsidP="00535973">
      <w:pPr>
        <w:pStyle w:val="Char2"/>
        <w:widowControl w:val="0"/>
        <w:spacing w:before="0"/>
        <w:jc w:val="left"/>
        <w:rPr>
          <w:sz w:val="22"/>
          <w:szCs w:val="22"/>
          <w:lang w:val="sv-SE"/>
        </w:rPr>
      </w:pPr>
      <w:r w:rsidRPr="00535973">
        <w:rPr>
          <w:sz w:val="22"/>
          <w:szCs w:val="22"/>
          <w:lang w:val="sv-SE"/>
        </w:rPr>
        <w:t xml:space="preserve">Ytterligare fyra stora, placebokontrollerade, stödjande studier under 28 till 52 veckors tid på 1 722 vuxna och ungdomar (studierna 3, 4, 5, 6) bedömde effekten och säkerheten av </w:t>
      </w:r>
      <w:r w:rsidR="00F1426B" w:rsidRPr="00535973">
        <w:rPr>
          <w:bCs/>
          <w:sz w:val="22"/>
          <w:szCs w:val="22"/>
          <w:lang w:val="sv-SE"/>
        </w:rPr>
        <w:t>omalizumab</w:t>
      </w:r>
      <w:r w:rsidRPr="00535973">
        <w:rPr>
          <w:sz w:val="22"/>
          <w:szCs w:val="22"/>
          <w:lang w:val="sv-SE"/>
        </w:rPr>
        <w:t xml:space="preserve"> hos patienter med svår allergisk astma. De flesta patienterna kontrollerades otillräckligt men fick mindre samtidig astmabehandling än patienterna i studierna 1 eller 2. Studierna 3</w:t>
      </w:r>
      <w:r w:rsidRPr="00535973">
        <w:rPr>
          <w:sz w:val="22"/>
          <w:szCs w:val="22"/>
          <w:lang w:val="sv-SE"/>
        </w:rPr>
        <w:noBreakHyphen/>
        <w:t>5 använde exacerbation som primär effektvariabel, medan studie 6 primärt bedömde besparing av inhalationssteroider.</w:t>
      </w:r>
    </w:p>
    <w:p w14:paraId="3A88BD16" w14:textId="77777777" w:rsidR="00766995" w:rsidRPr="00535973" w:rsidRDefault="00766995" w:rsidP="00535973">
      <w:pPr>
        <w:pStyle w:val="Char2"/>
        <w:widowControl w:val="0"/>
        <w:spacing w:before="0"/>
        <w:jc w:val="left"/>
        <w:rPr>
          <w:sz w:val="22"/>
          <w:szCs w:val="22"/>
          <w:lang w:val="sv-SE"/>
        </w:rPr>
      </w:pPr>
    </w:p>
    <w:p w14:paraId="2ACAD248" w14:textId="2272E63D" w:rsidR="00766995" w:rsidRPr="00535973" w:rsidRDefault="00B60735" w:rsidP="00535973">
      <w:pPr>
        <w:pStyle w:val="Text"/>
        <w:widowControl w:val="0"/>
        <w:spacing w:before="0"/>
        <w:jc w:val="left"/>
        <w:rPr>
          <w:sz w:val="22"/>
          <w:lang w:val="sv-SE"/>
        </w:rPr>
      </w:pPr>
      <w:r w:rsidRPr="00535973">
        <w:rPr>
          <w:sz w:val="22"/>
          <w:lang w:val="sv-SE"/>
        </w:rPr>
        <w:t xml:space="preserve">De patienter som behandlades med </w:t>
      </w:r>
      <w:r w:rsidR="00F1426B" w:rsidRPr="00535973">
        <w:rPr>
          <w:bCs/>
          <w:sz w:val="22"/>
          <w:lang w:val="sv-SE"/>
        </w:rPr>
        <w:t>omalizumab</w:t>
      </w:r>
      <w:r w:rsidRPr="00535973">
        <w:rPr>
          <w:sz w:val="22"/>
          <w:lang w:val="sv-SE"/>
        </w:rPr>
        <w:t xml:space="preserve"> i studierna 3, 4 och 5 hade en minskning av antalet astmaexacerbationer med 37,5 % (p=0,027), 40,3 % (p&lt;0,001) respektive 57,6 % (p&lt;0,001), jämfört med placebo.</w:t>
      </w:r>
    </w:p>
    <w:p w14:paraId="41F1CD1A" w14:textId="77777777" w:rsidR="00766995" w:rsidRPr="00535973" w:rsidRDefault="00766995" w:rsidP="00535973">
      <w:pPr>
        <w:pStyle w:val="Char2"/>
        <w:widowControl w:val="0"/>
        <w:spacing w:before="0"/>
        <w:jc w:val="left"/>
        <w:rPr>
          <w:sz w:val="22"/>
          <w:szCs w:val="22"/>
          <w:lang w:val="sv-SE"/>
        </w:rPr>
      </w:pPr>
    </w:p>
    <w:p w14:paraId="74563A14" w14:textId="2CF7729A" w:rsidR="00766995" w:rsidRPr="00535973" w:rsidRDefault="00B60735" w:rsidP="00535973">
      <w:pPr>
        <w:pStyle w:val="Char2"/>
        <w:widowControl w:val="0"/>
        <w:spacing w:before="0"/>
        <w:jc w:val="left"/>
        <w:rPr>
          <w:sz w:val="22"/>
          <w:szCs w:val="22"/>
          <w:lang w:val="sv-SE"/>
        </w:rPr>
      </w:pPr>
      <w:r w:rsidRPr="00535973">
        <w:rPr>
          <w:sz w:val="22"/>
          <w:szCs w:val="22"/>
          <w:lang w:val="sv-SE"/>
        </w:rPr>
        <w:t xml:space="preserve">I studie 6, kunde signifikant fler patienter med svår allergisk astma, som behandlades med </w:t>
      </w:r>
      <w:r w:rsidR="00F1426B" w:rsidRPr="00535973">
        <w:rPr>
          <w:bCs/>
          <w:sz w:val="22"/>
          <w:szCs w:val="22"/>
          <w:lang w:val="sv-SE"/>
        </w:rPr>
        <w:t>omalizumab</w:t>
      </w:r>
      <w:r w:rsidRPr="00535973">
        <w:rPr>
          <w:sz w:val="22"/>
          <w:szCs w:val="22"/>
          <w:lang w:val="sv-SE"/>
        </w:rPr>
        <w:t xml:space="preserve">, minska sin flutikasondos till </w:t>
      </w:r>
      <w:r w:rsidRPr="00535973">
        <w:rPr>
          <w:rFonts w:ascii="Symbol" w:hAnsi="Symbol"/>
          <w:sz w:val="22"/>
          <w:szCs w:val="22"/>
          <w:lang w:val="sv-SE"/>
        </w:rPr>
        <w:sym w:font="Symbol" w:char="F0A3"/>
      </w:r>
      <w:r w:rsidRPr="00535973">
        <w:rPr>
          <w:sz w:val="22"/>
          <w:szCs w:val="22"/>
          <w:lang w:val="sv-SE"/>
        </w:rPr>
        <w:t>500 mikrogram/dag utan att försämra astmakontrollen (60,3 %), jämfört med placebogruppen (45,8 %, p&lt;0,05).</w:t>
      </w:r>
    </w:p>
    <w:p w14:paraId="2AFF1717" w14:textId="77777777" w:rsidR="00766995" w:rsidRPr="00535973" w:rsidRDefault="00766995" w:rsidP="00535973">
      <w:pPr>
        <w:pStyle w:val="Char2"/>
        <w:widowControl w:val="0"/>
        <w:spacing w:before="0"/>
        <w:jc w:val="left"/>
        <w:rPr>
          <w:sz w:val="22"/>
          <w:szCs w:val="22"/>
          <w:lang w:val="sv-SE"/>
        </w:rPr>
      </w:pPr>
    </w:p>
    <w:p w14:paraId="172590B8" w14:textId="2BF43984" w:rsidR="00766995" w:rsidRPr="00535973" w:rsidRDefault="00B60735" w:rsidP="00535973">
      <w:pPr>
        <w:pStyle w:val="Char2"/>
        <w:widowControl w:val="0"/>
        <w:spacing w:before="0"/>
        <w:jc w:val="left"/>
        <w:rPr>
          <w:sz w:val="22"/>
          <w:szCs w:val="22"/>
          <w:lang w:val="sv-SE"/>
        </w:rPr>
      </w:pPr>
      <w:r w:rsidRPr="00535973">
        <w:rPr>
          <w:sz w:val="22"/>
          <w:szCs w:val="22"/>
          <w:lang w:val="sv-SE"/>
        </w:rPr>
        <w:t xml:space="preserve">Livskvalitetspoäng uppmättes med hjälp av Juniper Asthma-related Quality of Life Questionnaire. I alla sex studierna visades en statistiskt signifikant förbättring från utgångsvärdet i livskvalitetspoäng för </w:t>
      </w:r>
      <w:r w:rsidR="00F1426B" w:rsidRPr="00535973">
        <w:rPr>
          <w:bCs/>
          <w:sz w:val="22"/>
          <w:szCs w:val="22"/>
          <w:lang w:val="sv-SE"/>
        </w:rPr>
        <w:t>omalizumab</w:t>
      </w:r>
      <w:r w:rsidRPr="00535973">
        <w:rPr>
          <w:sz w:val="22"/>
          <w:szCs w:val="22"/>
          <w:lang w:val="sv-SE"/>
        </w:rPr>
        <w:t>-patienterna, jämfört med placebo eller kontrollgruppen.</w:t>
      </w:r>
    </w:p>
    <w:p w14:paraId="172DA1A3" w14:textId="77777777" w:rsidR="00766995" w:rsidRPr="00535973" w:rsidRDefault="00766995" w:rsidP="00535973">
      <w:pPr>
        <w:widowControl w:val="0"/>
        <w:tabs>
          <w:tab w:val="clear" w:pos="567"/>
        </w:tabs>
        <w:spacing w:line="240" w:lineRule="auto"/>
        <w:rPr>
          <w:lang w:val="sv-SE"/>
        </w:rPr>
      </w:pPr>
    </w:p>
    <w:p w14:paraId="4C9EA5EF" w14:textId="77777777" w:rsidR="00766995" w:rsidRPr="00535973" w:rsidRDefault="00B60735" w:rsidP="00535973">
      <w:pPr>
        <w:pStyle w:val="Char2"/>
        <w:keepNext/>
        <w:widowControl w:val="0"/>
        <w:spacing w:before="0"/>
        <w:jc w:val="left"/>
        <w:rPr>
          <w:sz w:val="22"/>
          <w:szCs w:val="22"/>
          <w:lang w:val="sv-SE"/>
        </w:rPr>
      </w:pPr>
      <w:r w:rsidRPr="00535973">
        <w:rPr>
          <w:sz w:val="22"/>
          <w:szCs w:val="22"/>
          <w:lang w:val="sv-SE"/>
        </w:rPr>
        <w:t>Prövarens totalbedömning av behandlingseffekten:</w:t>
      </w:r>
    </w:p>
    <w:p w14:paraId="7D5092BE" w14:textId="2254C2DD" w:rsidR="00766995" w:rsidRPr="00DC2BA7" w:rsidRDefault="00B60735" w:rsidP="00535973">
      <w:pPr>
        <w:widowControl w:val="0"/>
        <w:tabs>
          <w:tab w:val="clear" w:pos="567"/>
        </w:tabs>
        <w:spacing w:line="240" w:lineRule="auto"/>
        <w:rPr>
          <w:lang w:val="sv-SE"/>
        </w:rPr>
      </w:pPr>
      <w:r w:rsidRPr="00535973">
        <w:rPr>
          <w:lang w:val="sv-SE"/>
        </w:rPr>
        <w:t xml:space="preserve">En klinisk bedömning av behandlingseffekten utfördes av den behandlande läkaren i fem av studierna </w:t>
      </w:r>
      <w:r w:rsidRPr="00DC2BA7">
        <w:rPr>
          <w:color w:val="000000"/>
          <w:lang w:val="sv-SE"/>
        </w:rPr>
        <w:t xml:space="preserve">ovan såsom ett övergripande mått på astmakontroll. Läkarens bedömning inkluderade PEF (peak expiratory flow), dag- och nattsymtom, användning av </w:t>
      </w:r>
      <w:r w:rsidR="00DA46CC">
        <w:rPr>
          <w:color w:val="000000"/>
          <w:lang w:val="sv-SE"/>
        </w:rPr>
        <w:t>akut medicinering</w:t>
      </w:r>
      <w:r w:rsidRPr="00DC2BA7">
        <w:rPr>
          <w:color w:val="000000"/>
          <w:lang w:val="sv-SE"/>
        </w:rPr>
        <w:t xml:space="preserve"> spirometri och exacerbationer. I alla fem studierna bedömdes en signifikant större andel </w:t>
      </w:r>
      <w:r w:rsidR="00F1426B">
        <w:rPr>
          <w:bCs/>
          <w:lang w:val="sv-SE"/>
        </w:rPr>
        <w:t>omalizumab</w:t>
      </w:r>
      <w:r w:rsidRPr="00DC2BA7">
        <w:rPr>
          <w:color w:val="000000"/>
          <w:lang w:val="sv-SE"/>
        </w:rPr>
        <w:t xml:space="preserve">-behandlade </w:t>
      </w:r>
      <w:r w:rsidRPr="00DC2BA7">
        <w:rPr>
          <w:color w:val="000000"/>
          <w:lang w:val="sv-SE"/>
        </w:rPr>
        <w:lastRenderedPageBreak/>
        <w:t>patienter ha uppnått antingen en markant förbättring eller fullständig kontroll av sin astma, jämfört med placebopatienter.</w:t>
      </w:r>
    </w:p>
    <w:p w14:paraId="171A89D2" w14:textId="77777777" w:rsidR="00766995" w:rsidRPr="00DC2BA7" w:rsidRDefault="00766995" w:rsidP="00B057AB">
      <w:pPr>
        <w:widowControl w:val="0"/>
        <w:tabs>
          <w:tab w:val="clear" w:pos="567"/>
        </w:tabs>
        <w:spacing w:line="240" w:lineRule="auto"/>
        <w:rPr>
          <w:u w:val="single"/>
          <w:lang w:val="sv-SE"/>
        </w:rPr>
      </w:pPr>
    </w:p>
    <w:p w14:paraId="70260E6F" w14:textId="77777777" w:rsidR="00766995" w:rsidRPr="00DC2BA7" w:rsidRDefault="00B60735" w:rsidP="00B057AB">
      <w:pPr>
        <w:keepNext/>
        <w:widowControl w:val="0"/>
        <w:tabs>
          <w:tab w:val="clear" w:pos="567"/>
        </w:tabs>
        <w:spacing w:line="240" w:lineRule="auto"/>
        <w:rPr>
          <w:i/>
          <w:lang w:val="sv-SE"/>
        </w:rPr>
      </w:pPr>
      <w:r w:rsidRPr="00DC2BA7">
        <w:rPr>
          <w:i/>
          <w:lang w:val="sv-SE"/>
        </w:rPr>
        <w:t>Barn från 6 till &lt;12 års ålder</w:t>
      </w:r>
    </w:p>
    <w:p w14:paraId="7F04ADA9" w14:textId="28C4689C" w:rsidR="00766995" w:rsidRPr="00DC2BA7" w:rsidRDefault="00B60735" w:rsidP="00B057AB">
      <w:pPr>
        <w:widowControl w:val="0"/>
        <w:tabs>
          <w:tab w:val="clear" w:pos="567"/>
        </w:tabs>
        <w:spacing w:line="240" w:lineRule="auto"/>
        <w:rPr>
          <w:lang w:val="sv-SE"/>
        </w:rPr>
      </w:pPr>
      <w:r w:rsidRPr="00DC2BA7">
        <w:rPr>
          <w:lang w:val="sv-SE"/>
        </w:rPr>
        <w:t xml:space="preserve">Underlaget för säkerhet och effekt av </w:t>
      </w:r>
      <w:r w:rsidR="00F1426B">
        <w:rPr>
          <w:bCs/>
          <w:lang w:val="sv-SE"/>
        </w:rPr>
        <w:t>omalizumab</w:t>
      </w:r>
      <w:r w:rsidRPr="00DC2BA7">
        <w:rPr>
          <w:lang w:val="sv-SE"/>
        </w:rPr>
        <w:t xml:space="preserve"> i åldersgruppen 6 till </w:t>
      </w:r>
      <w:r w:rsidRPr="00DC2BA7">
        <w:rPr>
          <w:color w:val="000000"/>
          <w:lang w:val="sv-SE"/>
        </w:rPr>
        <w:t>&lt;</w:t>
      </w:r>
      <w:r w:rsidRPr="00DC2BA7">
        <w:rPr>
          <w:lang w:val="sv-SE"/>
        </w:rPr>
        <w:t>12 år baseras på en randomiserad, dubbelblind, placebokontrollerad multicenterstudie (studie 7).</w:t>
      </w:r>
    </w:p>
    <w:p w14:paraId="7187179D" w14:textId="77777777" w:rsidR="00766995" w:rsidRPr="00DC2BA7" w:rsidRDefault="00766995" w:rsidP="00B057AB">
      <w:pPr>
        <w:widowControl w:val="0"/>
        <w:tabs>
          <w:tab w:val="clear" w:pos="567"/>
        </w:tabs>
        <w:spacing w:line="240" w:lineRule="auto"/>
        <w:rPr>
          <w:lang w:val="sv-SE"/>
        </w:rPr>
      </w:pPr>
    </w:p>
    <w:p w14:paraId="66A1DF8A" w14:textId="77777777" w:rsidR="00766995" w:rsidRPr="00DC2BA7" w:rsidRDefault="00B60735" w:rsidP="00B057AB">
      <w:pPr>
        <w:widowControl w:val="0"/>
        <w:tabs>
          <w:tab w:val="clear" w:pos="567"/>
        </w:tabs>
        <w:spacing w:line="240" w:lineRule="auto"/>
        <w:rPr>
          <w:lang w:val="sv-SE"/>
        </w:rPr>
      </w:pPr>
      <w:r w:rsidRPr="00DC2BA7">
        <w:rPr>
          <w:lang w:val="sv-SE"/>
        </w:rPr>
        <w:t xml:space="preserve">Studie 7 var en placebokontrollerad studie som inkluderade en specifik subgrupp av patienter (N=235) definierade enligt nuvarande indikation, som behandlades med inhalationssteroid i hög dos (motsvarande en dygndos på </w:t>
      </w:r>
      <w:r w:rsidRPr="00DC2BA7">
        <w:rPr>
          <w:rFonts w:ascii="Symbol" w:hAnsi="Symbol"/>
          <w:lang w:val="sv-SE"/>
        </w:rPr>
        <w:sym w:font="Symbol" w:char="F0B3"/>
      </w:r>
      <w:r w:rsidRPr="00DC2BA7">
        <w:rPr>
          <w:lang w:val="sv-SE"/>
        </w:rPr>
        <w:t>500 mikrogram flutikason) och långverkande beta-agonist.</w:t>
      </w:r>
    </w:p>
    <w:p w14:paraId="6B09948F" w14:textId="77777777" w:rsidR="00766995" w:rsidRPr="00DC2BA7" w:rsidRDefault="00766995" w:rsidP="00B057AB">
      <w:pPr>
        <w:widowControl w:val="0"/>
        <w:tabs>
          <w:tab w:val="clear" w:pos="567"/>
        </w:tabs>
        <w:spacing w:line="240" w:lineRule="auto"/>
        <w:rPr>
          <w:lang w:val="sv-SE"/>
        </w:rPr>
      </w:pPr>
    </w:p>
    <w:p w14:paraId="69953393" w14:textId="77777777" w:rsidR="00766995" w:rsidRPr="00DC2BA7" w:rsidRDefault="00B60735" w:rsidP="00B057AB">
      <w:pPr>
        <w:widowControl w:val="0"/>
        <w:tabs>
          <w:tab w:val="clear" w:pos="567"/>
        </w:tabs>
        <w:spacing w:line="240" w:lineRule="auto"/>
        <w:rPr>
          <w:lang w:val="sv-SE"/>
        </w:rPr>
      </w:pPr>
      <w:r w:rsidRPr="00DC2BA7">
        <w:rPr>
          <w:lang w:val="sv-SE"/>
        </w:rPr>
        <w:t>En kliniskt signifikant exacerbation definierades som en försämring av astmasymtom som, enligt prövarens bedömning, krävde en fördubbling av utgångsdosen av inhalationssteroid under minst 3 dagar och/eller tillägg av systemiska kortikosteroider (oralt eller intravenöst) under minst 3 dagar.</w:t>
      </w:r>
    </w:p>
    <w:p w14:paraId="1BE87189" w14:textId="77777777" w:rsidR="00766995" w:rsidRPr="00DC2BA7" w:rsidRDefault="00766995" w:rsidP="00B057AB">
      <w:pPr>
        <w:widowControl w:val="0"/>
        <w:tabs>
          <w:tab w:val="clear" w:pos="567"/>
        </w:tabs>
        <w:spacing w:line="240" w:lineRule="auto"/>
        <w:rPr>
          <w:lang w:val="sv-SE"/>
        </w:rPr>
      </w:pPr>
    </w:p>
    <w:p w14:paraId="3F585429" w14:textId="77777777" w:rsidR="00766995" w:rsidRPr="00DC2BA7" w:rsidRDefault="00B60735" w:rsidP="00B057AB">
      <w:pPr>
        <w:widowControl w:val="0"/>
        <w:tabs>
          <w:tab w:val="clear" w:pos="567"/>
        </w:tabs>
        <w:spacing w:line="240" w:lineRule="auto"/>
        <w:rPr>
          <w:lang w:val="sv-SE"/>
        </w:rPr>
      </w:pPr>
      <w:r w:rsidRPr="00DC2BA7">
        <w:rPr>
          <w:lang w:val="sv-SE"/>
        </w:rPr>
        <w:t>I den specifika subgrupp av patienter med inhalationssteroid i hög dos hade gruppen som fick omalizumab en statistiskt signifikant lägre frekvens av kliniskt signifikanta astmaexacerbationer jämfört med placebogruppen. Vid 24 veckor motsvarade skillnaden i frekvens mellan behandlingsgrupperna en minskning med 34 % (frekvenskvot 0,662, p=0,047) för patienterna med omalizumab jämfört med placebo. I den andra dubbelblinda behandlingsperioden på 28-veckor var skillnaden i frekvens mellan behandlingsgrupperna en minskning med 63 % (frekvenskvot 0,37, p&lt;0,001) för patienterna med omalizumab jämfört med placebo.</w:t>
      </w:r>
    </w:p>
    <w:p w14:paraId="3AA175FF" w14:textId="77777777" w:rsidR="00766995" w:rsidRPr="00DC2BA7" w:rsidRDefault="00766995" w:rsidP="00B057AB">
      <w:pPr>
        <w:widowControl w:val="0"/>
        <w:tabs>
          <w:tab w:val="clear" w:pos="567"/>
        </w:tabs>
        <w:spacing w:line="240" w:lineRule="auto"/>
        <w:rPr>
          <w:lang w:val="sv-SE"/>
        </w:rPr>
      </w:pPr>
    </w:p>
    <w:p w14:paraId="5F388DF4" w14:textId="77777777" w:rsidR="00766995" w:rsidRPr="00DC2BA7" w:rsidRDefault="00B60735" w:rsidP="00B057AB">
      <w:pPr>
        <w:widowControl w:val="0"/>
        <w:tabs>
          <w:tab w:val="clear" w:pos="567"/>
        </w:tabs>
        <w:spacing w:line="240" w:lineRule="auto"/>
        <w:rPr>
          <w:lang w:val="sv-SE"/>
        </w:rPr>
      </w:pPr>
      <w:r w:rsidRPr="00DC2BA7">
        <w:rPr>
          <w:lang w:val="sv-SE"/>
        </w:rPr>
        <w:t>Under den 52 veckor dubbelblinda behandlingsperioden (som inkluderade en 24 veckorsperiod med fast steroiddos och en 28 veckorsperiod med justering av steroiddosen) motsvarade skillnaden i frekvens mellan behandlingsgrupperna en relativ minskning i exacerbationer med 50 % (frekvenskvot 0,504, p&lt;0,001) för patienterna med omalizumab.</w:t>
      </w:r>
    </w:p>
    <w:p w14:paraId="17AAAD13" w14:textId="77777777" w:rsidR="00766995" w:rsidRPr="00DC2BA7" w:rsidRDefault="00766995" w:rsidP="00B057AB">
      <w:pPr>
        <w:widowControl w:val="0"/>
        <w:tabs>
          <w:tab w:val="clear" w:pos="567"/>
        </w:tabs>
        <w:spacing w:line="240" w:lineRule="auto"/>
        <w:rPr>
          <w:lang w:val="sv-SE"/>
        </w:rPr>
      </w:pPr>
    </w:p>
    <w:p w14:paraId="09BE66CE" w14:textId="77777777" w:rsidR="00766995" w:rsidRPr="00DC2BA7" w:rsidRDefault="00B60735" w:rsidP="00B057AB">
      <w:pPr>
        <w:widowControl w:val="0"/>
        <w:tabs>
          <w:tab w:val="clear" w:pos="567"/>
        </w:tabs>
        <w:spacing w:line="240" w:lineRule="auto"/>
        <w:rPr>
          <w:lang w:val="sv-SE"/>
        </w:rPr>
      </w:pPr>
      <w:r w:rsidRPr="00DC2BA7">
        <w:rPr>
          <w:lang w:val="sv-SE"/>
        </w:rPr>
        <w:t>Omalizumabgruppen uppvisade en större minskning av akut medicinering med beta-agonist jämfört med placebogruppen i slutet av den 52 veckor långa behandlingsperioden, men skillnaden mellan behandlingsgrupperna var inte statistiskt signifikant. I den sammantagna utvärderingen av behandlingseffekten i slutet av den 52 veckor långa dubbelblinda behandlingsperioden i subgruppen svåra patienter med inhalationssteroider i hög dos och långverkande beta-agonister, var andelen patienter vars behandlingseffekt klassats som ”utmärkt” högre, och andelen med ”måttlig” eller ”dålig” behandlingseffekt lägre, i omalizumabgruppen jämfört med placebogruppen. Denna skillnad mellan grupperna var statistiskt signifikant (p&lt;0,001), medan det inte förelåg någon skillnad mellan omalizumab- och placebogrupperna avseende patienternas subjektiva bedömning av livskvaliteten.</w:t>
      </w:r>
    </w:p>
    <w:p w14:paraId="687AA973" w14:textId="77777777" w:rsidR="00776F49" w:rsidRPr="00DC2BA7" w:rsidRDefault="00776F49" w:rsidP="00B057AB">
      <w:pPr>
        <w:widowControl w:val="0"/>
        <w:tabs>
          <w:tab w:val="clear" w:pos="567"/>
        </w:tabs>
        <w:spacing w:line="240" w:lineRule="auto"/>
        <w:rPr>
          <w:lang w:val="sv-SE"/>
        </w:rPr>
      </w:pPr>
    </w:p>
    <w:p w14:paraId="44C39EF5" w14:textId="77777777" w:rsidR="00776F49" w:rsidRPr="00DC2BA7" w:rsidRDefault="00B60735" w:rsidP="00B057AB">
      <w:pPr>
        <w:keepNext/>
        <w:widowControl w:val="0"/>
        <w:tabs>
          <w:tab w:val="clear" w:pos="567"/>
        </w:tabs>
        <w:spacing w:line="240" w:lineRule="auto"/>
        <w:rPr>
          <w:i/>
          <w:u w:val="single"/>
          <w:lang w:val="sv-SE"/>
        </w:rPr>
      </w:pPr>
      <w:r w:rsidRPr="00DC2BA7">
        <w:rPr>
          <w:i/>
          <w:u w:val="single"/>
          <w:lang w:val="sv-SE"/>
        </w:rPr>
        <w:t>Kronisk rinosinuit med näspolyper</w:t>
      </w:r>
    </w:p>
    <w:p w14:paraId="1FB5F259" w14:textId="08B0AC7A" w:rsidR="00776F49" w:rsidRPr="00DC2BA7" w:rsidRDefault="00B60735" w:rsidP="00B057AB">
      <w:pPr>
        <w:widowControl w:val="0"/>
        <w:tabs>
          <w:tab w:val="clear" w:pos="567"/>
        </w:tabs>
        <w:spacing w:line="240" w:lineRule="auto"/>
        <w:rPr>
          <w:color w:val="222222"/>
          <w:lang w:val="sv-SE"/>
        </w:rPr>
      </w:pPr>
      <w:r w:rsidRPr="00DC2BA7">
        <w:rPr>
          <w:color w:val="222222"/>
          <w:lang w:val="sv-SE"/>
        </w:rPr>
        <w:t xml:space="preserve">Säkerheten och effekten av </w:t>
      </w:r>
      <w:r w:rsidR="00F1426B">
        <w:rPr>
          <w:bCs/>
          <w:lang w:val="sv-SE"/>
        </w:rPr>
        <w:t>omalizumab</w:t>
      </w:r>
      <w:r w:rsidRPr="00DC2BA7">
        <w:rPr>
          <w:color w:val="222222"/>
          <w:lang w:val="sv-SE"/>
        </w:rPr>
        <w:t xml:space="preserve"> utvärderades i två randomiserade, dubbelblinda, placebokontrollerade studier hos patienter med </w:t>
      </w:r>
      <w:r w:rsidRPr="00DC2BA7">
        <w:rPr>
          <w:lang w:val="sv-SE"/>
        </w:rPr>
        <w:t>kronisk rinosinuit med näspolyper</w:t>
      </w:r>
      <w:r w:rsidRPr="00DC2BA7">
        <w:rPr>
          <w:color w:val="222222"/>
          <w:lang w:val="sv-SE"/>
        </w:rPr>
        <w:t xml:space="preserve"> (tabell</w:t>
      </w:r>
      <w:r w:rsidRPr="00DC2BA7">
        <w:rPr>
          <w:lang w:val="sv-SE"/>
        </w:rPr>
        <w:t> </w:t>
      </w:r>
      <w:r w:rsidRPr="00DC2BA7">
        <w:rPr>
          <w:color w:val="222222"/>
          <w:lang w:val="sv-SE"/>
        </w:rPr>
        <w:t xml:space="preserve">8). Patienter fick </w:t>
      </w:r>
      <w:r w:rsidR="00F1426B">
        <w:rPr>
          <w:bCs/>
          <w:lang w:val="sv-SE"/>
        </w:rPr>
        <w:t>omalizumab</w:t>
      </w:r>
      <w:r w:rsidRPr="00DC2BA7">
        <w:rPr>
          <w:color w:val="222222"/>
          <w:lang w:val="sv-SE"/>
        </w:rPr>
        <w:t xml:space="preserve"> eller placebo subkutant varannan eller 4:e vecka (se avsnitt</w:t>
      </w:r>
      <w:r w:rsidRPr="00DC2BA7">
        <w:rPr>
          <w:lang w:val="sv-SE"/>
        </w:rPr>
        <w:t> </w:t>
      </w:r>
      <w:r w:rsidRPr="00DC2BA7">
        <w:rPr>
          <w:color w:val="222222"/>
          <w:lang w:val="sv-SE"/>
        </w:rPr>
        <w:t xml:space="preserve">4.2). Samtliga patienter fick bakgrundsbehandling med intranasal mometason under hela studien. Tidigare sino-nasal kirurgi eller tidigare systemisk kortikosteroidanvändning krävdes inte för att inkluderas i studierna. Patienterna fick </w:t>
      </w:r>
      <w:r w:rsidR="00F1426B">
        <w:rPr>
          <w:bCs/>
          <w:lang w:val="sv-SE"/>
        </w:rPr>
        <w:t>omalizumab</w:t>
      </w:r>
      <w:r w:rsidRPr="00DC2BA7">
        <w:rPr>
          <w:color w:val="222222"/>
          <w:lang w:val="sv-SE"/>
        </w:rPr>
        <w:t xml:space="preserve"> eller placebo i 24</w:t>
      </w:r>
      <w:r w:rsidRPr="00DC2BA7">
        <w:rPr>
          <w:lang w:val="sv-SE"/>
        </w:rPr>
        <w:t> </w:t>
      </w:r>
      <w:r w:rsidRPr="00DC2BA7">
        <w:rPr>
          <w:color w:val="222222"/>
          <w:lang w:val="sv-SE"/>
        </w:rPr>
        <w:t>veckor följt av en 4-veckors uppföljningsperiod. Demografi och karaktäristika vid utgångsvärdet, inklusive allergiska komorbiditeter, beskrivs i tabell</w:t>
      </w:r>
      <w:r w:rsidRPr="00DC2BA7">
        <w:rPr>
          <w:lang w:val="sv-SE"/>
        </w:rPr>
        <w:t> </w:t>
      </w:r>
      <w:r w:rsidRPr="00DC2BA7">
        <w:rPr>
          <w:color w:val="222222"/>
          <w:lang w:val="sv-SE"/>
        </w:rPr>
        <w:t>7.</w:t>
      </w:r>
    </w:p>
    <w:p w14:paraId="221F15E7" w14:textId="77777777" w:rsidR="00776F49" w:rsidRPr="00DC2BA7" w:rsidRDefault="00776F49" w:rsidP="00B057AB">
      <w:pPr>
        <w:widowControl w:val="0"/>
        <w:tabs>
          <w:tab w:val="clear" w:pos="567"/>
        </w:tabs>
        <w:spacing w:line="240" w:lineRule="auto"/>
        <w:rPr>
          <w:color w:val="222222"/>
          <w:lang w:val="sv-SE"/>
        </w:rPr>
      </w:pPr>
    </w:p>
    <w:p w14:paraId="1D980308" w14:textId="77777777" w:rsidR="00776F49" w:rsidRPr="00DC2BA7" w:rsidRDefault="00B60735" w:rsidP="00B057AB">
      <w:pPr>
        <w:keepNext/>
        <w:tabs>
          <w:tab w:val="clear" w:pos="567"/>
        </w:tabs>
        <w:spacing w:line="240" w:lineRule="auto"/>
        <w:rPr>
          <w:lang w:val="sv-SE"/>
        </w:rPr>
      </w:pPr>
      <w:r w:rsidRPr="00DC2BA7">
        <w:rPr>
          <w:b/>
          <w:color w:val="000000"/>
          <w:lang w:val="sv-SE"/>
        </w:rPr>
        <w:lastRenderedPageBreak/>
        <w:t>Tabell 7</w:t>
      </w:r>
      <w:r w:rsidRPr="00DC2BA7">
        <w:rPr>
          <w:b/>
          <w:lang w:val="sv-SE"/>
        </w:rPr>
        <w:tab/>
      </w:r>
      <w:r w:rsidRPr="00DC2BA7">
        <w:rPr>
          <w:b/>
          <w:color w:val="000000"/>
          <w:lang w:val="sv-SE"/>
        </w:rPr>
        <w:t>Demografi och karaktäristika vid studiestart från studier på näspolyper</w:t>
      </w:r>
    </w:p>
    <w:p w14:paraId="6BB901A7" w14:textId="77777777" w:rsidR="00776F49" w:rsidRPr="00DC2BA7" w:rsidRDefault="00776F49" w:rsidP="00B057AB">
      <w:pPr>
        <w:keepNext/>
        <w:tabs>
          <w:tab w:val="clear" w:pos="567"/>
        </w:tabs>
        <w:spacing w:line="240" w:lineRule="auto"/>
        <w:rPr>
          <w:lang w:val="sv-S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96"/>
        <w:gridCol w:w="2997"/>
        <w:gridCol w:w="2997"/>
      </w:tblGrid>
      <w:tr w:rsidR="00211724" w14:paraId="2AA6432D" w14:textId="77777777" w:rsidTr="000C2756">
        <w:trPr>
          <w:cantSplit/>
        </w:trPr>
        <w:tc>
          <w:tcPr>
            <w:tcW w:w="2996" w:type="dxa"/>
            <w:shd w:val="clear" w:color="auto" w:fill="auto"/>
          </w:tcPr>
          <w:p w14:paraId="338142E7" w14:textId="77777777" w:rsidR="00776F49" w:rsidRPr="00DC2BA7" w:rsidRDefault="00B60735" w:rsidP="00B057AB">
            <w:pPr>
              <w:pStyle w:val="Paragraph"/>
              <w:keepNext/>
              <w:rPr>
                <w:b/>
                <w:sz w:val="22"/>
                <w:szCs w:val="22"/>
              </w:rPr>
            </w:pPr>
            <w:r w:rsidRPr="00DC2BA7">
              <w:rPr>
                <w:b/>
                <w:sz w:val="22"/>
                <w:szCs w:val="22"/>
              </w:rPr>
              <w:t>Parametrar</w:t>
            </w:r>
          </w:p>
        </w:tc>
        <w:tc>
          <w:tcPr>
            <w:tcW w:w="2997" w:type="dxa"/>
            <w:shd w:val="clear" w:color="auto" w:fill="auto"/>
          </w:tcPr>
          <w:p w14:paraId="00F06CAB" w14:textId="77777777" w:rsidR="00776F49" w:rsidRPr="00DC2BA7" w:rsidRDefault="00B60735" w:rsidP="00B057AB">
            <w:pPr>
              <w:pStyle w:val="Paragraph"/>
              <w:keepNext/>
              <w:jc w:val="center"/>
              <w:rPr>
                <w:b/>
                <w:sz w:val="22"/>
                <w:szCs w:val="22"/>
              </w:rPr>
            </w:pPr>
            <w:r w:rsidRPr="00DC2BA7">
              <w:rPr>
                <w:b/>
                <w:sz w:val="22"/>
                <w:szCs w:val="22"/>
              </w:rPr>
              <w:t>Näspolyper studie 1</w:t>
            </w:r>
          </w:p>
          <w:p w14:paraId="228579F2" w14:textId="77777777" w:rsidR="00776F49" w:rsidRPr="00DC2BA7" w:rsidRDefault="00B60735" w:rsidP="00B057AB">
            <w:pPr>
              <w:pStyle w:val="Paragraph"/>
              <w:keepNext/>
              <w:jc w:val="center"/>
              <w:rPr>
                <w:b/>
                <w:sz w:val="22"/>
                <w:szCs w:val="22"/>
              </w:rPr>
            </w:pPr>
            <w:r w:rsidRPr="00DC2BA7">
              <w:rPr>
                <w:b/>
                <w:sz w:val="22"/>
                <w:szCs w:val="22"/>
              </w:rPr>
              <w:t>N=138</w:t>
            </w:r>
          </w:p>
        </w:tc>
        <w:tc>
          <w:tcPr>
            <w:tcW w:w="2997" w:type="dxa"/>
            <w:shd w:val="clear" w:color="auto" w:fill="auto"/>
          </w:tcPr>
          <w:p w14:paraId="75A3F7A1" w14:textId="77777777" w:rsidR="00776F49" w:rsidRPr="00DC2BA7" w:rsidRDefault="00B60735" w:rsidP="00B057AB">
            <w:pPr>
              <w:pStyle w:val="Paragraph"/>
              <w:keepNext/>
              <w:jc w:val="center"/>
              <w:rPr>
                <w:b/>
                <w:sz w:val="22"/>
                <w:szCs w:val="22"/>
              </w:rPr>
            </w:pPr>
            <w:r w:rsidRPr="00DC2BA7">
              <w:rPr>
                <w:b/>
                <w:sz w:val="22"/>
                <w:szCs w:val="22"/>
              </w:rPr>
              <w:t>Näspolyper studie 2</w:t>
            </w:r>
          </w:p>
          <w:p w14:paraId="2E5FC21B" w14:textId="77777777" w:rsidR="00776F49" w:rsidRPr="00DC2BA7" w:rsidRDefault="00B60735" w:rsidP="00B057AB">
            <w:pPr>
              <w:pStyle w:val="Paragraph"/>
              <w:keepNext/>
              <w:jc w:val="center"/>
              <w:rPr>
                <w:b/>
                <w:sz w:val="22"/>
                <w:szCs w:val="22"/>
              </w:rPr>
            </w:pPr>
            <w:r w:rsidRPr="00DC2BA7">
              <w:rPr>
                <w:b/>
                <w:sz w:val="22"/>
                <w:szCs w:val="22"/>
              </w:rPr>
              <w:t>N=127</w:t>
            </w:r>
          </w:p>
        </w:tc>
      </w:tr>
      <w:tr w:rsidR="00211724" w14:paraId="63A47F00" w14:textId="77777777" w:rsidTr="000C2756">
        <w:trPr>
          <w:cantSplit/>
        </w:trPr>
        <w:tc>
          <w:tcPr>
            <w:tcW w:w="2996" w:type="dxa"/>
            <w:shd w:val="clear" w:color="auto" w:fill="auto"/>
          </w:tcPr>
          <w:p w14:paraId="476BE61F" w14:textId="77777777" w:rsidR="00776F49" w:rsidRPr="00DC2BA7" w:rsidRDefault="00B60735" w:rsidP="00B057AB">
            <w:pPr>
              <w:pStyle w:val="Paragraph"/>
              <w:keepNext/>
              <w:rPr>
                <w:sz w:val="22"/>
                <w:szCs w:val="22"/>
              </w:rPr>
            </w:pPr>
            <w:r w:rsidRPr="00DC2BA7">
              <w:rPr>
                <w:sz w:val="22"/>
                <w:szCs w:val="22"/>
              </w:rPr>
              <w:t>Medelålder (år) (SD)</w:t>
            </w:r>
          </w:p>
        </w:tc>
        <w:tc>
          <w:tcPr>
            <w:tcW w:w="2997" w:type="dxa"/>
            <w:shd w:val="clear" w:color="auto" w:fill="auto"/>
          </w:tcPr>
          <w:p w14:paraId="116805C3" w14:textId="77777777" w:rsidR="00776F49" w:rsidRPr="00DC2BA7" w:rsidRDefault="00B60735" w:rsidP="00B057AB">
            <w:pPr>
              <w:pStyle w:val="Paragraph"/>
              <w:keepNext/>
              <w:jc w:val="center"/>
              <w:rPr>
                <w:sz w:val="22"/>
                <w:szCs w:val="22"/>
              </w:rPr>
            </w:pPr>
            <w:r w:rsidRPr="00DC2BA7">
              <w:rPr>
                <w:sz w:val="22"/>
                <w:szCs w:val="22"/>
              </w:rPr>
              <w:t>51,0 (13,2)</w:t>
            </w:r>
          </w:p>
        </w:tc>
        <w:tc>
          <w:tcPr>
            <w:tcW w:w="2997" w:type="dxa"/>
            <w:shd w:val="clear" w:color="auto" w:fill="auto"/>
          </w:tcPr>
          <w:p w14:paraId="5EB1BCCA" w14:textId="77777777" w:rsidR="00776F49" w:rsidRPr="00DC2BA7" w:rsidRDefault="00B60735" w:rsidP="00B057AB">
            <w:pPr>
              <w:pStyle w:val="Paragraph"/>
              <w:keepNext/>
              <w:jc w:val="center"/>
              <w:rPr>
                <w:sz w:val="22"/>
                <w:szCs w:val="22"/>
              </w:rPr>
            </w:pPr>
            <w:r w:rsidRPr="00DC2BA7">
              <w:rPr>
                <w:sz w:val="22"/>
                <w:szCs w:val="22"/>
              </w:rPr>
              <w:t>50,1 (11,9)</w:t>
            </w:r>
          </w:p>
        </w:tc>
      </w:tr>
      <w:tr w:rsidR="00211724" w14:paraId="5231E0A6" w14:textId="77777777" w:rsidTr="000C2756">
        <w:trPr>
          <w:cantSplit/>
        </w:trPr>
        <w:tc>
          <w:tcPr>
            <w:tcW w:w="2996" w:type="dxa"/>
            <w:shd w:val="clear" w:color="auto" w:fill="auto"/>
          </w:tcPr>
          <w:p w14:paraId="38A9193D" w14:textId="77777777" w:rsidR="00776F49" w:rsidRPr="00DC2BA7" w:rsidRDefault="00B60735" w:rsidP="00B057AB">
            <w:pPr>
              <w:pStyle w:val="Paragraph"/>
              <w:keepNext/>
              <w:rPr>
                <w:sz w:val="22"/>
                <w:szCs w:val="22"/>
              </w:rPr>
            </w:pPr>
            <w:r w:rsidRPr="00DC2BA7">
              <w:rPr>
                <w:sz w:val="22"/>
                <w:szCs w:val="22"/>
              </w:rPr>
              <w:t>% Män</w:t>
            </w:r>
          </w:p>
        </w:tc>
        <w:tc>
          <w:tcPr>
            <w:tcW w:w="2997" w:type="dxa"/>
            <w:shd w:val="clear" w:color="auto" w:fill="auto"/>
          </w:tcPr>
          <w:p w14:paraId="4A3A04C3" w14:textId="77777777" w:rsidR="00776F49" w:rsidRPr="00DC2BA7" w:rsidRDefault="00B60735" w:rsidP="00B057AB">
            <w:pPr>
              <w:pStyle w:val="Paragraph"/>
              <w:keepNext/>
              <w:jc w:val="center"/>
              <w:rPr>
                <w:sz w:val="22"/>
                <w:szCs w:val="22"/>
              </w:rPr>
            </w:pPr>
            <w:r w:rsidRPr="00DC2BA7">
              <w:rPr>
                <w:sz w:val="22"/>
                <w:szCs w:val="22"/>
              </w:rPr>
              <w:t>63,8</w:t>
            </w:r>
          </w:p>
        </w:tc>
        <w:tc>
          <w:tcPr>
            <w:tcW w:w="2997" w:type="dxa"/>
            <w:shd w:val="clear" w:color="auto" w:fill="auto"/>
          </w:tcPr>
          <w:p w14:paraId="2ED5913F" w14:textId="77777777" w:rsidR="00776F49" w:rsidRPr="00DC2BA7" w:rsidRDefault="00B60735" w:rsidP="00B057AB">
            <w:pPr>
              <w:pStyle w:val="Paragraph"/>
              <w:keepNext/>
              <w:jc w:val="center"/>
              <w:rPr>
                <w:sz w:val="22"/>
                <w:szCs w:val="22"/>
              </w:rPr>
            </w:pPr>
            <w:r w:rsidRPr="00DC2BA7">
              <w:rPr>
                <w:sz w:val="22"/>
                <w:szCs w:val="22"/>
              </w:rPr>
              <w:t>65,4</w:t>
            </w:r>
          </w:p>
        </w:tc>
      </w:tr>
      <w:tr w:rsidR="00211724" w14:paraId="208845E7" w14:textId="77777777" w:rsidTr="000C2756">
        <w:trPr>
          <w:cantSplit/>
        </w:trPr>
        <w:tc>
          <w:tcPr>
            <w:tcW w:w="2996" w:type="dxa"/>
            <w:shd w:val="clear" w:color="auto" w:fill="auto"/>
          </w:tcPr>
          <w:p w14:paraId="5E841413" w14:textId="77777777" w:rsidR="00776F49" w:rsidRPr="00DC2BA7" w:rsidRDefault="00B60735" w:rsidP="00B057AB">
            <w:pPr>
              <w:pStyle w:val="Paragraph"/>
              <w:keepNext/>
              <w:rPr>
                <w:sz w:val="22"/>
                <w:szCs w:val="22"/>
                <w:lang w:val="sv-SE"/>
              </w:rPr>
            </w:pPr>
            <w:r w:rsidRPr="00DC2BA7">
              <w:rPr>
                <w:sz w:val="22"/>
                <w:szCs w:val="22"/>
                <w:lang w:val="sv-SE"/>
              </w:rPr>
              <w:t>Patienter som använt systemisk kortikosteroid under senaste året (%)</w:t>
            </w:r>
          </w:p>
        </w:tc>
        <w:tc>
          <w:tcPr>
            <w:tcW w:w="2997" w:type="dxa"/>
            <w:shd w:val="clear" w:color="auto" w:fill="auto"/>
          </w:tcPr>
          <w:p w14:paraId="0C02F998" w14:textId="77777777" w:rsidR="00776F49" w:rsidRPr="00DC2BA7" w:rsidRDefault="00B60735" w:rsidP="00B057AB">
            <w:pPr>
              <w:pStyle w:val="Paragraph"/>
              <w:keepNext/>
              <w:jc w:val="center"/>
              <w:rPr>
                <w:sz w:val="22"/>
                <w:szCs w:val="22"/>
              </w:rPr>
            </w:pPr>
            <w:r w:rsidRPr="00DC2BA7">
              <w:rPr>
                <w:sz w:val="22"/>
                <w:szCs w:val="22"/>
              </w:rPr>
              <w:t>18,8</w:t>
            </w:r>
          </w:p>
        </w:tc>
        <w:tc>
          <w:tcPr>
            <w:tcW w:w="2997" w:type="dxa"/>
            <w:shd w:val="clear" w:color="auto" w:fill="auto"/>
          </w:tcPr>
          <w:p w14:paraId="692DE3C7" w14:textId="77777777" w:rsidR="00776F49" w:rsidRPr="00DC2BA7" w:rsidRDefault="00B60735" w:rsidP="00B057AB">
            <w:pPr>
              <w:pStyle w:val="Paragraph"/>
              <w:keepNext/>
              <w:jc w:val="center"/>
              <w:rPr>
                <w:sz w:val="22"/>
                <w:szCs w:val="22"/>
              </w:rPr>
            </w:pPr>
            <w:r w:rsidRPr="00DC2BA7">
              <w:rPr>
                <w:sz w:val="22"/>
                <w:szCs w:val="22"/>
              </w:rPr>
              <w:t>26,0</w:t>
            </w:r>
          </w:p>
        </w:tc>
      </w:tr>
      <w:tr w:rsidR="00211724" w14:paraId="1E6206AC" w14:textId="77777777" w:rsidTr="000C2756">
        <w:trPr>
          <w:cantSplit/>
        </w:trPr>
        <w:tc>
          <w:tcPr>
            <w:tcW w:w="2996" w:type="dxa"/>
            <w:shd w:val="clear" w:color="auto" w:fill="auto"/>
          </w:tcPr>
          <w:p w14:paraId="26EE6505" w14:textId="77777777" w:rsidR="00776F49" w:rsidRPr="00DC2BA7" w:rsidRDefault="00B60735" w:rsidP="00B057AB">
            <w:pPr>
              <w:pStyle w:val="Paragraph"/>
              <w:keepNext/>
              <w:rPr>
                <w:sz w:val="22"/>
                <w:szCs w:val="22"/>
                <w:lang w:val="sv-SE"/>
              </w:rPr>
            </w:pPr>
            <w:r w:rsidRPr="00DC2BA7">
              <w:rPr>
                <w:sz w:val="22"/>
                <w:szCs w:val="22"/>
                <w:lang w:val="sv-SE"/>
              </w:rPr>
              <w:t>Medelpoäng bilateral endoskopisk nasal polyp score (NPS) (SD), mellan 0-8</w:t>
            </w:r>
          </w:p>
        </w:tc>
        <w:tc>
          <w:tcPr>
            <w:tcW w:w="2997" w:type="dxa"/>
            <w:shd w:val="clear" w:color="auto" w:fill="auto"/>
          </w:tcPr>
          <w:p w14:paraId="22A629D7" w14:textId="77777777" w:rsidR="00776F49" w:rsidRPr="00DC2BA7" w:rsidRDefault="00B60735" w:rsidP="00B057AB">
            <w:pPr>
              <w:pStyle w:val="Paragraph"/>
              <w:keepNext/>
              <w:jc w:val="center"/>
              <w:rPr>
                <w:sz w:val="22"/>
                <w:szCs w:val="22"/>
              </w:rPr>
            </w:pPr>
            <w:r w:rsidRPr="00DC2BA7">
              <w:rPr>
                <w:sz w:val="22"/>
                <w:szCs w:val="22"/>
              </w:rPr>
              <w:t>6,2 (1,0)</w:t>
            </w:r>
          </w:p>
        </w:tc>
        <w:tc>
          <w:tcPr>
            <w:tcW w:w="2997" w:type="dxa"/>
            <w:shd w:val="clear" w:color="auto" w:fill="auto"/>
          </w:tcPr>
          <w:p w14:paraId="5B9FD959" w14:textId="77777777" w:rsidR="00776F49" w:rsidRPr="00DC2BA7" w:rsidRDefault="00B60735" w:rsidP="00B057AB">
            <w:pPr>
              <w:pStyle w:val="Paragraph"/>
              <w:keepNext/>
              <w:jc w:val="center"/>
              <w:rPr>
                <w:sz w:val="22"/>
                <w:szCs w:val="22"/>
              </w:rPr>
            </w:pPr>
            <w:r w:rsidRPr="00DC2BA7">
              <w:rPr>
                <w:sz w:val="22"/>
                <w:szCs w:val="22"/>
              </w:rPr>
              <w:t>6,3 (0,9)</w:t>
            </w:r>
          </w:p>
        </w:tc>
      </w:tr>
      <w:tr w:rsidR="00211724" w14:paraId="3E800F00" w14:textId="77777777" w:rsidTr="000C2756">
        <w:trPr>
          <w:cantSplit/>
        </w:trPr>
        <w:tc>
          <w:tcPr>
            <w:tcW w:w="2996" w:type="dxa"/>
            <w:shd w:val="clear" w:color="auto" w:fill="auto"/>
          </w:tcPr>
          <w:p w14:paraId="31A6B812" w14:textId="77777777" w:rsidR="00776F49" w:rsidRPr="00DC2BA7" w:rsidRDefault="00B60735" w:rsidP="00B057AB">
            <w:pPr>
              <w:pStyle w:val="Paragraph"/>
              <w:keepNext/>
              <w:rPr>
                <w:sz w:val="22"/>
                <w:szCs w:val="22"/>
                <w:lang w:val="sv-SE"/>
              </w:rPr>
            </w:pPr>
            <w:r w:rsidRPr="00DC2BA7">
              <w:rPr>
                <w:sz w:val="22"/>
                <w:szCs w:val="22"/>
                <w:lang w:val="sv-SE"/>
              </w:rPr>
              <w:t>Medelpoäng nasal congestion score (NCP) (SD), mellan 0-3</w:t>
            </w:r>
          </w:p>
        </w:tc>
        <w:tc>
          <w:tcPr>
            <w:tcW w:w="2997" w:type="dxa"/>
            <w:shd w:val="clear" w:color="auto" w:fill="auto"/>
          </w:tcPr>
          <w:p w14:paraId="63F05E3B" w14:textId="77777777" w:rsidR="00776F49" w:rsidRPr="00DC2BA7" w:rsidRDefault="00B60735" w:rsidP="00B057AB">
            <w:pPr>
              <w:pStyle w:val="Paragraph"/>
              <w:keepNext/>
              <w:jc w:val="center"/>
              <w:rPr>
                <w:sz w:val="22"/>
                <w:szCs w:val="22"/>
              </w:rPr>
            </w:pPr>
            <w:r w:rsidRPr="00DC2BA7">
              <w:rPr>
                <w:sz w:val="22"/>
                <w:szCs w:val="22"/>
              </w:rPr>
              <w:t>2,4 (0,6)</w:t>
            </w:r>
          </w:p>
        </w:tc>
        <w:tc>
          <w:tcPr>
            <w:tcW w:w="2997" w:type="dxa"/>
            <w:shd w:val="clear" w:color="auto" w:fill="auto"/>
          </w:tcPr>
          <w:p w14:paraId="175BF985" w14:textId="77777777" w:rsidR="00776F49" w:rsidRPr="00DC2BA7" w:rsidRDefault="00B60735" w:rsidP="00B057AB">
            <w:pPr>
              <w:pStyle w:val="Paragraph"/>
              <w:keepNext/>
              <w:jc w:val="center"/>
              <w:rPr>
                <w:sz w:val="22"/>
                <w:szCs w:val="22"/>
              </w:rPr>
            </w:pPr>
            <w:r w:rsidRPr="00DC2BA7">
              <w:rPr>
                <w:sz w:val="22"/>
                <w:szCs w:val="22"/>
              </w:rPr>
              <w:t>2,3 (0,7)</w:t>
            </w:r>
          </w:p>
        </w:tc>
      </w:tr>
      <w:tr w:rsidR="00211724" w14:paraId="459B190D" w14:textId="77777777" w:rsidTr="000C2756">
        <w:trPr>
          <w:cantSplit/>
        </w:trPr>
        <w:tc>
          <w:tcPr>
            <w:tcW w:w="2996" w:type="dxa"/>
            <w:shd w:val="clear" w:color="auto" w:fill="auto"/>
          </w:tcPr>
          <w:p w14:paraId="51CC48DE" w14:textId="77777777" w:rsidR="00776F49" w:rsidRPr="00DC2BA7" w:rsidRDefault="00B60735" w:rsidP="00B057AB">
            <w:pPr>
              <w:pStyle w:val="Paragraph"/>
              <w:keepNext/>
              <w:rPr>
                <w:sz w:val="22"/>
                <w:szCs w:val="22"/>
                <w:lang w:val="sv-SE"/>
              </w:rPr>
            </w:pPr>
            <w:r w:rsidRPr="00DC2BA7">
              <w:rPr>
                <w:sz w:val="22"/>
                <w:szCs w:val="22"/>
                <w:lang w:val="sv-SE"/>
              </w:rPr>
              <w:t>Medelpoäng luktsinne (SD), mellan 0-3</w:t>
            </w:r>
          </w:p>
        </w:tc>
        <w:tc>
          <w:tcPr>
            <w:tcW w:w="2997" w:type="dxa"/>
            <w:shd w:val="clear" w:color="auto" w:fill="auto"/>
          </w:tcPr>
          <w:p w14:paraId="25144CA2" w14:textId="77777777" w:rsidR="00776F49" w:rsidRPr="00DC2BA7" w:rsidRDefault="00B60735" w:rsidP="00B057AB">
            <w:pPr>
              <w:pStyle w:val="Paragraph"/>
              <w:keepNext/>
              <w:jc w:val="center"/>
              <w:rPr>
                <w:sz w:val="22"/>
                <w:szCs w:val="22"/>
              </w:rPr>
            </w:pPr>
            <w:r w:rsidRPr="00DC2BA7">
              <w:rPr>
                <w:sz w:val="22"/>
                <w:szCs w:val="22"/>
              </w:rPr>
              <w:t>2,7 (0,7)</w:t>
            </w:r>
          </w:p>
        </w:tc>
        <w:tc>
          <w:tcPr>
            <w:tcW w:w="2997" w:type="dxa"/>
            <w:shd w:val="clear" w:color="auto" w:fill="auto"/>
          </w:tcPr>
          <w:p w14:paraId="16CCB07B" w14:textId="77777777" w:rsidR="00776F49" w:rsidRPr="00DC2BA7" w:rsidRDefault="00B60735" w:rsidP="00B057AB">
            <w:pPr>
              <w:pStyle w:val="Paragraph"/>
              <w:keepNext/>
              <w:jc w:val="center"/>
              <w:rPr>
                <w:sz w:val="22"/>
                <w:szCs w:val="22"/>
              </w:rPr>
            </w:pPr>
            <w:r w:rsidRPr="00DC2BA7">
              <w:rPr>
                <w:sz w:val="22"/>
                <w:szCs w:val="22"/>
              </w:rPr>
              <w:t>2,7 (0,7)</w:t>
            </w:r>
          </w:p>
        </w:tc>
      </w:tr>
      <w:tr w:rsidR="00211724" w14:paraId="6BAA071E" w14:textId="77777777" w:rsidTr="000C2756">
        <w:trPr>
          <w:cantSplit/>
        </w:trPr>
        <w:tc>
          <w:tcPr>
            <w:tcW w:w="2996" w:type="dxa"/>
            <w:shd w:val="clear" w:color="auto" w:fill="auto"/>
          </w:tcPr>
          <w:p w14:paraId="6A1CF4AB" w14:textId="77777777" w:rsidR="00776F49" w:rsidRPr="00DC2BA7" w:rsidRDefault="00B60735" w:rsidP="00B057AB">
            <w:pPr>
              <w:pStyle w:val="Paragraph"/>
              <w:keepNext/>
              <w:rPr>
                <w:sz w:val="22"/>
                <w:szCs w:val="22"/>
                <w:lang w:val="sv-SE"/>
              </w:rPr>
            </w:pPr>
            <w:r w:rsidRPr="00DC2BA7">
              <w:rPr>
                <w:sz w:val="22"/>
                <w:szCs w:val="22"/>
                <w:lang w:val="sv-SE"/>
              </w:rPr>
              <w:t>Medelpoäng SNOT-22 total (SD), mellan 0-110</w:t>
            </w:r>
          </w:p>
        </w:tc>
        <w:tc>
          <w:tcPr>
            <w:tcW w:w="2997" w:type="dxa"/>
            <w:shd w:val="clear" w:color="auto" w:fill="auto"/>
          </w:tcPr>
          <w:p w14:paraId="73E32201" w14:textId="77777777" w:rsidR="00776F49" w:rsidRPr="00DC2BA7" w:rsidRDefault="00B60735" w:rsidP="00B057AB">
            <w:pPr>
              <w:pStyle w:val="Paragraph"/>
              <w:keepNext/>
              <w:jc w:val="center"/>
              <w:rPr>
                <w:sz w:val="22"/>
                <w:szCs w:val="22"/>
              </w:rPr>
            </w:pPr>
            <w:r w:rsidRPr="00DC2BA7">
              <w:rPr>
                <w:sz w:val="22"/>
                <w:szCs w:val="22"/>
              </w:rPr>
              <w:t>60,1 (17,7)</w:t>
            </w:r>
          </w:p>
        </w:tc>
        <w:tc>
          <w:tcPr>
            <w:tcW w:w="2997" w:type="dxa"/>
            <w:shd w:val="clear" w:color="auto" w:fill="auto"/>
          </w:tcPr>
          <w:p w14:paraId="6B9C710E" w14:textId="77777777" w:rsidR="00776F49" w:rsidRPr="00DC2BA7" w:rsidRDefault="00B60735" w:rsidP="00B057AB">
            <w:pPr>
              <w:pStyle w:val="Paragraph"/>
              <w:keepNext/>
              <w:jc w:val="center"/>
              <w:rPr>
                <w:sz w:val="22"/>
                <w:szCs w:val="22"/>
              </w:rPr>
            </w:pPr>
            <w:r w:rsidRPr="00DC2BA7">
              <w:rPr>
                <w:sz w:val="22"/>
                <w:szCs w:val="22"/>
              </w:rPr>
              <w:t>59,5 (19,3)</w:t>
            </w:r>
          </w:p>
        </w:tc>
      </w:tr>
      <w:tr w:rsidR="00211724" w14:paraId="061CF794" w14:textId="77777777" w:rsidTr="000C2756">
        <w:trPr>
          <w:cantSplit/>
        </w:trPr>
        <w:tc>
          <w:tcPr>
            <w:tcW w:w="2996" w:type="dxa"/>
            <w:shd w:val="clear" w:color="auto" w:fill="auto"/>
          </w:tcPr>
          <w:p w14:paraId="74DFEC6D" w14:textId="77777777" w:rsidR="00776F49" w:rsidRPr="00DC2BA7" w:rsidRDefault="00B60735" w:rsidP="00B057AB">
            <w:pPr>
              <w:pStyle w:val="Paragraph"/>
              <w:keepNext/>
              <w:rPr>
                <w:sz w:val="22"/>
                <w:szCs w:val="22"/>
                <w:lang w:val="sv-SE"/>
              </w:rPr>
            </w:pPr>
            <w:r w:rsidRPr="00DC2BA7">
              <w:rPr>
                <w:sz w:val="22"/>
                <w:szCs w:val="22"/>
                <w:lang w:val="sv-SE"/>
              </w:rPr>
              <w:t>Medeltal blodeosinofili (celler/µl), (SD)</w:t>
            </w:r>
          </w:p>
        </w:tc>
        <w:tc>
          <w:tcPr>
            <w:tcW w:w="2997" w:type="dxa"/>
            <w:shd w:val="clear" w:color="auto" w:fill="auto"/>
          </w:tcPr>
          <w:p w14:paraId="4D7E0C68" w14:textId="77777777" w:rsidR="00776F49" w:rsidRPr="00DC2BA7" w:rsidRDefault="00B60735" w:rsidP="00B057AB">
            <w:pPr>
              <w:pStyle w:val="Paragraph"/>
              <w:keepNext/>
              <w:jc w:val="center"/>
              <w:rPr>
                <w:sz w:val="22"/>
                <w:szCs w:val="22"/>
              </w:rPr>
            </w:pPr>
            <w:r w:rsidRPr="00DC2BA7">
              <w:rPr>
                <w:sz w:val="22"/>
                <w:szCs w:val="22"/>
              </w:rPr>
              <w:t>346,1 (284,1)</w:t>
            </w:r>
          </w:p>
        </w:tc>
        <w:tc>
          <w:tcPr>
            <w:tcW w:w="2997" w:type="dxa"/>
            <w:shd w:val="clear" w:color="auto" w:fill="auto"/>
          </w:tcPr>
          <w:p w14:paraId="77AEC087" w14:textId="77777777" w:rsidR="00776F49" w:rsidRPr="00DC2BA7" w:rsidRDefault="00B60735" w:rsidP="00B057AB">
            <w:pPr>
              <w:pStyle w:val="Paragraph"/>
              <w:keepNext/>
              <w:jc w:val="center"/>
              <w:rPr>
                <w:sz w:val="22"/>
                <w:szCs w:val="22"/>
              </w:rPr>
            </w:pPr>
            <w:r w:rsidRPr="00DC2BA7">
              <w:rPr>
                <w:sz w:val="22"/>
                <w:szCs w:val="22"/>
              </w:rPr>
              <w:t>334,6 (187,6)</w:t>
            </w:r>
          </w:p>
        </w:tc>
      </w:tr>
      <w:tr w:rsidR="00211724" w14:paraId="78432D74" w14:textId="77777777" w:rsidTr="000C2756">
        <w:trPr>
          <w:cantSplit/>
        </w:trPr>
        <w:tc>
          <w:tcPr>
            <w:tcW w:w="2996" w:type="dxa"/>
            <w:shd w:val="clear" w:color="auto" w:fill="auto"/>
          </w:tcPr>
          <w:p w14:paraId="2052980C" w14:textId="77777777" w:rsidR="00776F49" w:rsidRPr="00DC2BA7" w:rsidRDefault="00B60735" w:rsidP="00B057AB">
            <w:pPr>
              <w:pStyle w:val="Paragraph"/>
              <w:keepNext/>
              <w:rPr>
                <w:sz w:val="22"/>
                <w:szCs w:val="22"/>
                <w:lang w:val="sv-SE"/>
              </w:rPr>
            </w:pPr>
            <w:r w:rsidRPr="00DC2BA7">
              <w:rPr>
                <w:sz w:val="22"/>
                <w:szCs w:val="22"/>
                <w:lang w:val="sv-SE"/>
              </w:rPr>
              <w:t>Medelvärde total IgE IU/ml, (SD)</w:t>
            </w:r>
          </w:p>
        </w:tc>
        <w:tc>
          <w:tcPr>
            <w:tcW w:w="2997" w:type="dxa"/>
            <w:shd w:val="clear" w:color="auto" w:fill="auto"/>
          </w:tcPr>
          <w:p w14:paraId="1B9FCF71" w14:textId="77777777" w:rsidR="00776F49" w:rsidRPr="00DC2BA7" w:rsidRDefault="00B60735" w:rsidP="00B057AB">
            <w:pPr>
              <w:pStyle w:val="Paragraph"/>
              <w:keepNext/>
              <w:jc w:val="center"/>
              <w:rPr>
                <w:sz w:val="22"/>
                <w:szCs w:val="22"/>
              </w:rPr>
            </w:pPr>
            <w:r w:rsidRPr="00DC2BA7">
              <w:rPr>
                <w:sz w:val="22"/>
                <w:szCs w:val="22"/>
              </w:rPr>
              <w:t>160,9 (139,6)</w:t>
            </w:r>
          </w:p>
        </w:tc>
        <w:tc>
          <w:tcPr>
            <w:tcW w:w="2997" w:type="dxa"/>
            <w:shd w:val="clear" w:color="auto" w:fill="auto"/>
          </w:tcPr>
          <w:p w14:paraId="5CE5D5AD" w14:textId="77777777" w:rsidR="00776F49" w:rsidRPr="00DC2BA7" w:rsidRDefault="00B60735" w:rsidP="00B057AB">
            <w:pPr>
              <w:pStyle w:val="Paragraph"/>
              <w:keepNext/>
              <w:jc w:val="center"/>
              <w:rPr>
                <w:sz w:val="22"/>
                <w:szCs w:val="22"/>
              </w:rPr>
            </w:pPr>
            <w:r w:rsidRPr="00DC2BA7">
              <w:rPr>
                <w:sz w:val="22"/>
                <w:szCs w:val="22"/>
              </w:rPr>
              <w:t>190,2 (200,5)</w:t>
            </w:r>
          </w:p>
        </w:tc>
      </w:tr>
      <w:tr w:rsidR="00211724" w14:paraId="0EC6B6B1" w14:textId="77777777" w:rsidTr="000C2756">
        <w:trPr>
          <w:cantSplit/>
        </w:trPr>
        <w:tc>
          <w:tcPr>
            <w:tcW w:w="2996" w:type="dxa"/>
            <w:shd w:val="clear" w:color="auto" w:fill="auto"/>
          </w:tcPr>
          <w:p w14:paraId="4433B2A7" w14:textId="77777777" w:rsidR="00776F49" w:rsidRPr="00DC2BA7" w:rsidRDefault="00B60735" w:rsidP="00B057AB">
            <w:pPr>
              <w:pStyle w:val="Paragraph"/>
              <w:keepNext/>
              <w:rPr>
                <w:sz w:val="22"/>
                <w:szCs w:val="22"/>
              </w:rPr>
            </w:pPr>
            <w:r w:rsidRPr="00DC2BA7">
              <w:rPr>
                <w:sz w:val="22"/>
                <w:szCs w:val="22"/>
              </w:rPr>
              <w:t>Astma (%)</w:t>
            </w:r>
          </w:p>
        </w:tc>
        <w:tc>
          <w:tcPr>
            <w:tcW w:w="2997" w:type="dxa"/>
            <w:shd w:val="clear" w:color="auto" w:fill="auto"/>
          </w:tcPr>
          <w:p w14:paraId="0E597FB8" w14:textId="77777777" w:rsidR="00776F49" w:rsidRPr="00DC2BA7" w:rsidRDefault="00B60735" w:rsidP="00B057AB">
            <w:pPr>
              <w:pStyle w:val="Paragraph"/>
              <w:keepNext/>
              <w:jc w:val="center"/>
              <w:rPr>
                <w:sz w:val="22"/>
                <w:szCs w:val="22"/>
              </w:rPr>
            </w:pPr>
            <w:r w:rsidRPr="00DC2BA7">
              <w:rPr>
                <w:sz w:val="22"/>
                <w:szCs w:val="22"/>
              </w:rPr>
              <w:t>53,6</w:t>
            </w:r>
          </w:p>
        </w:tc>
        <w:tc>
          <w:tcPr>
            <w:tcW w:w="2997" w:type="dxa"/>
            <w:shd w:val="clear" w:color="auto" w:fill="auto"/>
          </w:tcPr>
          <w:p w14:paraId="1A858186" w14:textId="77777777" w:rsidR="00776F49" w:rsidRPr="00DC2BA7" w:rsidRDefault="00B60735" w:rsidP="00B057AB">
            <w:pPr>
              <w:pStyle w:val="Paragraph"/>
              <w:keepNext/>
              <w:jc w:val="center"/>
              <w:rPr>
                <w:sz w:val="22"/>
                <w:szCs w:val="22"/>
              </w:rPr>
            </w:pPr>
            <w:r w:rsidRPr="00DC2BA7">
              <w:rPr>
                <w:sz w:val="22"/>
                <w:szCs w:val="22"/>
              </w:rPr>
              <w:t>60,6</w:t>
            </w:r>
          </w:p>
        </w:tc>
      </w:tr>
      <w:tr w:rsidR="00211724" w14:paraId="24FBF892" w14:textId="77777777" w:rsidTr="000C2756">
        <w:trPr>
          <w:cantSplit/>
        </w:trPr>
        <w:tc>
          <w:tcPr>
            <w:tcW w:w="2996" w:type="dxa"/>
            <w:shd w:val="clear" w:color="auto" w:fill="auto"/>
          </w:tcPr>
          <w:p w14:paraId="785B62F0" w14:textId="77777777" w:rsidR="00776F49" w:rsidRPr="00DC2BA7" w:rsidRDefault="00B60735" w:rsidP="00B057AB">
            <w:pPr>
              <w:pStyle w:val="Paragraph"/>
              <w:keepNext/>
              <w:ind w:left="284" w:hanging="284"/>
              <w:rPr>
                <w:sz w:val="22"/>
                <w:szCs w:val="22"/>
              </w:rPr>
            </w:pPr>
            <w:r w:rsidRPr="00DC2BA7">
              <w:rPr>
                <w:sz w:val="22"/>
                <w:szCs w:val="22"/>
              </w:rPr>
              <w:tab/>
              <w:t>Mild (%)</w:t>
            </w:r>
          </w:p>
        </w:tc>
        <w:tc>
          <w:tcPr>
            <w:tcW w:w="2997" w:type="dxa"/>
            <w:shd w:val="clear" w:color="auto" w:fill="auto"/>
          </w:tcPr>
          <w:p w14:paraId="64EF8BB1" w14:textId="77777777" w:rsidR="00776F49" w:rsidRPr="00DC2BA7" w:rsidRDefault="00B60735" w:rsidP="00B057AB">
            <w:pPr>
              <w:pStyle w:val="Paragraph"/>
              <w:keepNext/>
              <w:jc w:val="center"/>
              <w:rPr>
                <w:sz w:val="22"/>
                <w:szCs w:val="22"/>
              </w:rPr>
            </w:pPr>
            <w:r w:rsidRPr="00DC2BA7">
              <w:rPr>
                <w:sz w:val="22"/>
                <w:szCs w:val="22"/>
              </w:rPr>
              <w:t>37,8</w:t>
            </w:r>
          </w:p>
        </w:tc>
        <w:tc>
          <w:tcPr>
            <w:tcW w:w="2997" w:type="dxa"/>
            <w:shd w:val="clear" w:color="auto" w:fill="auto"/>
          </w:tcPr>
          <w:p w14:paraId="54CF04E7" w14:textId="77777777" w:rsidR="00776F49" w:rsidRPr="00DC2BA7" w:rsidRDefault="00B60735" w:rsidP="00B057AB">
            <w:pPr>
              <w:pStyle w:val="Paragraph"/>
              <w:keepNext/>
              <w:jc w:val="center"/>
              <w:rPr>
                <w:sz w:val="22"/>
                <w:szCs w:val="22"/>
              </w:rPr>
            </w:pPr>
            <w:r w:rsidRPr="00DC2BA7">
              <w:rPr>
                <w:sz w:val="22"/>
                <w:szCs w:val="22"/>
              </w:rPr>
              <w:t>32,5</w:t>
            </w:r>
          </w:p>
        </w:tc>
      </w:tr>
      <w:tr w:rsidR="00211724" w14:paraId="248AB22E" w14:textId="77777777" w:rsidTr="000C2756">
        <w:trPr>
          <w:cantSplit/>
        </w:trPr>
        <w:tc>
          <w:tcPr>
            <w:tcW w:w="2996" w:type="dxa"/>
            <w:shd w:val="clear" w:color="auto" w:fill="auto"/>
          </w:tcPr>
          <w:p w14:paraId="717BCD08" w14:textId="77777777" w:rsidR="00776F49" w:rsidRPr="00DC2BA7" w:rsidRDefault="00B60735" w:rsidP="00B057AB">
            <w:pPr>
              <w:pStyle w:val="Paragraph"/>
              <w:keepNext/>
              <w:ind w:left="284" w:hanging="284"/>
              <w:rPr>
                <w:sz w:val="22"/>
                <w:szCs w:val="22"/>
              </w:rPr>
            </w:pPr>
            <w:r w:rsidRPr="00DC2BA7">
              <w:rPr>
                <w:sz w:val="22"/>
                <w:szCs w:val="22"/>
              </w:rPr>
              <w:tab/>
              <w:t>Moderat (%)</w:t>
            </w:r>
          </w:p>
        </w:tc>
        <w:tc>
          <w:tcPr>
            <w:tcW w:w="2997" w:type="dxa"/>
            <w:shd w:val="clear" w:color="auto" w:fill="auto"/>
          </w:tcPr>
          <w:p w14:paraId="35759D80" w14:textId="77777777" w:rsidR="00776F49" w:rsidRPr="00DC2BA7" w:rsidRDefault="00B60735" w:rsidP="00B057AB">
            <w:pPr>
              <w:pStyle w:val="Paragraph"/>
              <w:keepNext/>
              <w:jc w:val="center"/>
              <w:rPr>
                <w:sz w:val="22"/>
                <w:szCs w:val="22"/>
              </w:rPr>
            </w:pPr>
            <w:r w:rsidRPr="00DC2BA7">
              <w:rPr>
                <w:sz w:val="22"/>
                <w:szCs w:val="22"/>
              </w:rPr>
              <w:t>58,1</w:t>
            </w:r>
          </w:p>
        </w:tc>
        <w:tc>
          <w:tcPr>
            <w:tcW w:w="2997" w:type="dxa"/>
            <w:shd w:val="clear" w:color="auto" w:fill="auto"/>
          </w:tcPr>
          <w:p w14:paraId="7C27F90F" w14:textId="77777777" w:rsidR="00776F49" w:rsidRPr="00DC2BA7" w:rsidRDefault="00B60735" w:rsidP="00B057AB">
            <w:pPr>
              <w:pStyle w:val="Paragraph"/>
              <w:keepNext/>
              <w:jc w:val="center"/>
              <w:rPr>
                <w:sz w:val="22"/>
                <w:szCs w:val="22"/>
              </w:rPr>
            </w:pPr>
            <w:r w:rsidRPr="00DC2BA7">
              <w:rPr>
                <w:sz w:val="22"/>
                <w:szCs w:val="22"/>
              </w:rPr>
              <w:t>58,4</w:t>
            </w:r>
          </w:p>
        </w:tc>
      </w:tr>
      <w:tr w:rsidR="00211724" w14:paraId="00839903" w14:textId="77777777" w:rsidTr="000C2756">
        <w:trPr>
          <w:cantSplit/>
        </w:trPr>
        <w:tc>
          <w:tcPr>
            <w:tcW w:w="2996" w:type="dxa"/>
            <w:shd w:val="clear" w:color="auto" w:fill="auto"/>
          </w:tcPr>
          <w:p w14:paraId="77E260C1" w14:textId="77777777" w:rsidR="00776F49" w:rsidRPr="00DC2BA7" w:rsidRDefault="00B60735" w:rsidP="00B057AB">
            <w:pPr>
              <w:pStyle w:val="Paragraph"/>
              <w:keepNext/>
              <w:ind w:left="284" w:hanging="284"/>
              <w:rPr>
                <w:sz w:val="22"/>
                <w:szCs w:val="22"/>
              </w:rPr>
            </w:pPr>
            <w:r w:rsidRPr="00DC2BA7">
              <w:rPr>
                <w:sz w:val="22"/>
                <w:szCs w:val="22"/>
              </w:rPr>
              <w:tab/>
              <w:t>Allvarlig (%)</w:t>
            </w:r>
          </w:p>
        </w:tc>
        <w:tc>
          <w:tcPr>
            <w:tcW w:w="2997" w:type="dxa"/>
            <w:shd w:val="clear" w:color="auto" w:fill="auto"/>
          </w:tcPr>
          <w:p w14:paraId="42A6C858" w14:textId="77777777" w:rsidR="00776F49" w:rsidRPr="00DC2BA7" w:rsidRDefault="00B60735" w:rsidP="00B057AB">
            <w:pPr>
              <w:pStyle w:val="Paragraph"/>
              <w:keepNext/>
              <w:jc w:val="center"/>
              <w:rPr>
                <w:sz w:val="22"/>
                <w:szCs w:val="22"/>
              </w:rPr>
            </w:pPr>
            <w:r w:rsidRPr="00DC2BA7">
              <w:rPr>
                <w:sz w:val="22"/>
                <w:szCs w:val="22"/>
              </w:rPr>
              <w:t>4,1</w:t>
            </w:r>
          </w:p>
        </w:tc>
        <w:tc>
          <w:tcPr>
            <w:tcW w:w="2997" w:type="dxa"/>
            <w:shd w:val="clear" w:color="auto" w:fill="auto"/>
          </w:tcPr>
          <w:p w14:paraId="1360B81B" w14:textId="77777777" w:rsidR="00776F49" w:rsidRPr="00DC2BA7" w:rsidRDefault="00B60735" w:rsidP="00B057AB">
            <w:pPr>
              <w:pStyle w:val="Paragraph"/>
              <w:keepNext/>
              <w:jc w:val="center"/>
              <w:rPr>
                <w:sz w:val="22"/>
                <w:szCs w:val="22"/>
              </w:rPr>
            </w:pPr>
            <w:r w:rsidRPr="00DC2BA7">
              <w:rPr>
                <w:sz w:val="22"/>
                <w:szCs w:val="22"/>
              </w:rPr>
              <w:t>9,1</w:t>
            </w:r>
          </w:p>
        </w:tc>
      </w:tr>
      <w:tr w:rsidR="00211724" w14:paraId="7D6C55FE" w14:textId="77777777" w:rsidTr="000C2756">
        <w:trPr>
          <w:cantSplit/>
        </w:trPr>
        <w:tc>
          <w:tcPr>
            <w:tcW w:w="2996" w:type="dxa"/>
            <w:shd w:val="clear" w:color="auto" w:fill="auto"/>
          </w:tcPr>
          <w:p w14:paraId="5391BA37" w14:textId="77777777" w:rsidR="00776F49" w:rsidRPr="00DC2BA7" w:rsidRDefault="00B60735" w:rsidP="00B057AB">
            <w:pPr>
              <w:pStyle w:val="Paragraph"/>
              <w:keepNext/>
              <w:rPr>
                <w:sz w:val="22"/>
                <w:szCs w:val="22"/>
              </w:rPr>
            </w:pPr>
            <w:r w:rsidRPr="00DC2BA7">
              <w:rPr>
                <w:sz w:val="22"/>
                <w:szCs w:val="22"/>
              </w:rPr>
              <w:t>NSAID-utlöst luftvägssjukdom (%)</w:t>
            </w:r>
          </w:p>
        </w:tc>
        <w:tc>
          <w:tcPr>
            <w:tcW w:w="2997" w:type="dxa"/>
            <w:shd w:val="clear" w:color="auto" w:fill="auto"/>
          </w:tcPr>
          <w:p w14:paraId="18A1BDAE" w14:textId="77777777" w:rsidR="00776F49" w:rsidRPr="00DC2BA7" w:rsidRDefault="00B60735" w:rsidP="00B057AB">
            <w:pPr>
              <w:pStyle w:val="Paragraph"/>
              <w:keepNext/>
              <w:jc w:val="center"/>
              <w:rPr>
                <w:sz w:val="22"/>
                <w:szCs w:val="22"/>
              </w:rPr>
            </w:pPr>
            <w:r w:rsidRPr="00DC2BA7">
              <w:rPr>
                <w:sz w:val="22"/>
                <w:szCs w:val="22"/>
              </w:rPr>
              <w:t>19,6</w:t>
            </w:r>
          </w:p>
        </w:tc>
        <w:tc>
          <w:tcPr>
            <w:tcW w:w="2997" w:type="dxa"/>
            <w:shd w:val="clear" w:color="auto" w:fill="auto"/>
          </w:tcPr>
          <w:p w14:paraId="0FF67828" w14:textId="77777777" w:rsidR="00776F49" w:rsidRPr="00DC2BA7" w:rsidRDefault="00B60735" w:rsidP="00B057AB">
            <w:pPr>
              <w:pStyle w:val="Paragraph"/>
              <w:keepNext/>
              <w:jc w:val="center"/>
              <w:rPr>
                <w:sz w:val="22"/>
                <w:szCs w:val="22"/>
              </w:rPr>
            </w:pPr>
            <w:r w:rsidRPr="00DC2BA7">
              <w:rPr>
                <w:sz w:val="22"/>
                <w:szCs w:val="22"/>
              </w:rPr>
              <w:t>35,4</w:t>
            </w:r>
          </w:p>
        </w:tc>
      </w:tr>
      <w:tr w:rsidR="00211724" w14:paraId="09D6F74E" w14:textId="77777777" w:rsidTr="000C2756">
        <w:trPr>
          <w:cantSplit/>
        </w:trPr>
        <w:tc>
          <w:tcPr>
            <w:tcW w:w="2996" w:type="dxa"/>
            <w:shd w:val="clear" w:color="auto" w:fill="auto"/>
          </w:tcPr>
          <w:p w14:paraId="402BEBB5" w14:textId="77777777" w:rsidR="00776F49" w:rsidRPr="00DC2BA7" w:rsidRDefault="00B60735" w:rsidP="00B057AB">
            <w:pPr>
              <w:pStyle w:val="Paragraph"/>
              <w:keepNext/>
              <w:rPr>
                <w:sz w:val="22"/>
                <w:szCs w:val="22"/>
              </w:rPr>
            </w:pPr>
            <w:r w:rsidRPr="00DC2BA7">
              <w:rPr>
                <w:sz w:val="22"/>
                <w:szCs w:val="22"/>
              </w:rPr>
              <w:t>Allergisk rinit</w:t>
            </w:r>
          </w:p>
        </w:tc>
        <w:tc>
          <w:tcPr>
            <w:tcW w:w="2997" w:type="dxa"/>
            <w:shd w:val="clear" w:color="auto" w:fill="auto"/>
          </w:tcPr>
          <w:p w14:paraId="6FFE5119" w14:textId="77777777" w:rsidR="00776F49" w:rsidRPr="00DC2BA7" w:rsidRDefault="00B60735" w:rsidP="00B057AB">
            <w:pPr>
              <w:pStyle w:val="Paragraph"/>
              <w:keepNext/>
              <w:jc w:val="center"/>
              <w:rPr>
                <w:sz w:val="22"/>
                <w:szCs w:val="22"/>
              </w:rPr>
            </w:pPr>
            <w:r w:rsidRPr="00DC2BA7">
              <w:rPr>
                <w:sz w:val="22"/>
                <w:szCs w:val="22"/>
              </w:rPr>
              <w:t>43,5</w:t>
            </w:r>
          </w:p>
        </w:tc>
        <w:tc>
          <w:tcPr>
            <w:tcW w:w="2997" w:type="dxa"/>
            <w:shd w:val="clear" w:color="auto" w:fill="auto"/>
          </w:tcPr>
          <w:p w14:paraId="0A7A1DD4" w14:textId="77777777" w:rsidR="00776F49" w:rsidRPr="00DC2BA7" w:rsidRDefault="00B60735" w:rsidP="00B057AB">
            <w:pPr>
              <w:pStyle w:val="Paragraph"/>
              <w:keepNext/>
              <w:jc w:val="center"/>
              <w:rPr>
                <w:sz w:val="22"/>
                <w:szCs w:val="22"/>
              </w:rPr>
            </w:pPr>
            <w:r w:rsidRPr="00DC2BA7">
              <w:rPr>
                <w:sz w:val="22"/>
                <w:szCs w:val="22"/>
              </w:rPr>
              <w:t>42,5</w:t>
            </w:r>
          </w:p>
        </w:tc>
      </w:tr>
    </w:tbl>
    <w:p w14:paraId="16DA2209" w14:textId="77777777" w:rsidR="00776F49" w:rsidRPr="00DC2BA7" w:rsidRDefault="00B60735" w:rsidP="00B057AB">
      <w:pPr>
        <w:pStyle w:val="Paragraph"/>
        <w:rPr>
          <w:sz w:val="22"/>
          <w:szCs w:val="22"/>
          <w:lang w:val="sv-SE"/>
        </w:rPr>
      </w:pPr>
      <w:r w:rsidRPr="00DC2BA7">
        <w:rPr>
          <w:sz w:val="22"/>
          <w:szCs w:val="22"/>
          <w:lang w:val="sv-SE"/>
        </w:rPr>
        <w:t>SD = standardavvikelse; SNOT-22 = 22-delars sinonasalt resultattest; IgE = Immunoglobulin E; IU = internationell enhet. För NPS, NCS, och SNOT-22 indikerar ett högre värde en högre svårighetsgrad av sjukdomen.</w:t>
      </w:r>
    </w:p>
    <w:p w14:paraId="49587DAC" w14:textId="77777777" w:rsidR="00776F49" w:rsidRPr="00DC2BA7" w:rsidRDefault="00776F49" w:rsidP="00B057AB">
      <w:pPr>
        <w:pStyle w:val="Paragraph"/>
        <w:rPr>
          <w:sz w:val="22"/>
          <w:szCs w:val="22"/>
          <w:lang w:val="sv-SE"/>
        </w:rPr>
      </w:pPr>
    </w:p>
    <w:p w14:paraId="62DA177C" w14:textId="7CD58308" w:rsidR="00776F49" w:rsidRPr="00DC2BA7" w:rsidRDefault="00B60735" w:rsidP="00B057AB">
      <w:pPr>
        <w:spacing w:line="240" w:lineRule="auto"/>
        <w:rPr>
          <w:lang w:val="sv-SE" w:bidi="th-TH"/>
        </w:rPr>
      </w:pPr>
      <w:r w:rsidRPr="00DC2BA7">
        <w:rPr>
          <w:lang w:val="sv-SE"/>
        </w:rPr>
        <w:t xml:space="preserve">De kombinerade-primära effektmåtten var poäng bilateral </w:t>
      </w:r>
      <w:r w:rsidR="00F66B85" w:rsidRPr="00DC2BA7">
        <w:rPr>
          <w:lang w:val="sv-SE"/>
        </w:rPr>
        <w:t>”</w:t>
      </w:r>
      <w:r w:rsidRPr="00DC2BA7">
        <w:rPr>
          <w:lang w:val="sv-SE"/>
        </w:rPr>
        <w:t>nasal polyp score</w:t>
      </w:r>
      <w:r w:rsidR="00F66B85" w:rsidRPr="00DC2BA7">
        <w:rPr>
          <w:lang w:val="sv-SE"/>
        </w:rPr>
        <w:t>”</w:t>
      </w:r>
      <w:r w:rsidRPr="00DC2BA7">
        <w:rPr>
          <w:lang w:val="sv-SE"/>
        </w:rPr>
        <w:t xml:space="preserve"> (NPS) och genomsnittlig daglig </w:t>
      </w:r>
      <w:r w:rsidR="00F66B85" w:rsidRPr="00DC2BA7">
        <w:rPr>
          <w:lang w:val="sv-SE"/>
        </w:rPr>
        <w:t>”</w:t>
      </w:r>
      <w:r w:rsidRPr="00DC2BA7">
        <w:rPr>
          <w:lang w:val="sv-SE"/>
        </w:rPr>
        <w:t>nasal congestion score</w:t>
      </w:r>
      <w:r w:rsidR="00F66B85" w:rsidRPr="00DC2BA7">
        <w:rPr>
          <w:lang w:val="sv-SE"/>
        </w:rPr>
        <w:t>”</w:t>
      </w:r>
      <w:r w:rsidRPr="00DC2BA7">
        <w:rPr>
          <w:lang w:val="sv-SE"/>
        </w:rPr>
        <w:t xml:space="preserve"> (NCS) vid vecka</w:t>
      </w:r>
      <w:r w:rsidRPr="00DC2BA7">
        <w:rPr>
          <w:lang w:val="sv-SE" w:bidi="th-TH"/>
        </w:rPr>
        <w:t> </w:t>
      </w:r>
      <w:r w:rsidRPr="00DC2BA7">
        <w:rPr>
          <w:lang w:val="sv-SE"/>
        </w:rPr>
        <w:t>24. I båda studierna</w:t>
      </w:r>
      <w:r w:rsidRPr="00DC2BA7">
        <w:rPr>
          <w:lang w:val="sv-SE" w:bidi="th-TH"/>
        </w:rPr>
        <w:t> </w:t>
      </w:r>
      <w:r w:rsidRPr="00DC2BA7">
        <w:rPr>
          <w:lang w:val="sv-SE"/>
        </w:rPr>
        <w:t xml:space="preserve">1 och 2 vid näspolyper hade patienter som fick </w:t>
      </w:r>
      <w:r w:rsidR="00F1426B">
        <w:rPr>
          <w:bCs/>
          <w:lang w:val="sv-SE"/>
        </w:rPr>
        <w:t>omalizumab</w:t>
      </w:r>
      <w:r w:rsidRPr="00DC2BA7">
        <w:rPr>
          <w:lang w:val="sv-SE"/>
        </w:rPr>
        <w:t xml:space="preserve"> statistiskt signifikant större förbättringar från utgångsvärdet vid vecka</w:t>
      </w:r>
      <w:r w:rsidRPr="00DC2BA7">
        <w:rPr>
          <w:lang w:val="sv-SE" w:bidi="th-TH"/>
        </w:rPr>
        <w:t> </w:t>
      </w:r>
      <w:r w:rsidRPr="00DC2BA7">
        <w:rPr>
          <w:lang w:val="sv-SE"/>
        </w:rPr>
        <w:t>24 i NPS och genomsnittlig NCS per vecka än patienter som fick placebo. Resultat från studierna 1 och 2 vid näspolyper visas i tabell</w:t>
      </w:r>
      <w:r w:rsidRPr="00DC2BA7">
        <w:rPr>
          <w:lang w:val="sv-SE" w:bidi="th-TH"/>
        </w:rPr>
        <w:t> </w:t>
      </w:r>
      <w:r w:rsidRPr="00DC2BA7">
        <w:rPr>
          <w:lang w:val="sv-SE"/>
        </w:rPr>
        <w:t>8.</w:t>
      </w:r>
    </w:p>
    <w:p w14:paraId="63C3CE61" w14:textId="77777777" w:rsidR="00776F49" w:rsidRPr="00DC2BA7" w:rsidRDefault="00776F49" w:rsidP="00B057AB">
      <w:pPr>
        <w:widowControl w:val="0"/>
        <w:tabs>
          <w:tab w:val="clear" w:pos="567"/>
        </w:tabs>
        <w:spacing w:line="240" w:lineRule="auto"/>
        <w:rPr>
          <w:lang w:val="sv-SE"/>
        </w:rPr>
      </w:pPr>
    </w:p>
    <w:p w14:paraId="69D15360" w14:textId="77777777" w:rsidR="00776F49" w:rsidRPr="00610F76" w:rsidRDefault="00B60735" w:rsidP="00535973">
      <w:pPr>
        <w:keepNext/>
        <w:tabs>
          <w:tab w:val="clear" w:pos="567"/>
        </w:tabs>
        <w:spacing w:line="240" w:lineRule="auto"/>
        <w:ind w:left="1134" w:hanging="1134"/>
        <w:rPr>
          <w:lang w:val="sv-SE"/>
        </w:rPr>
      </w:pPr>
      <w:r w:rsidRPr="00610F76">
        <w:rPr>
          <w:b/>
          <w:color w:val="000000"/>
          <w:lang w:val="sv-SE"/>
        </w:rPr>
        <w:lastRenderedPageBreak/>
        <w:t>Table 8</w:t>
      </w:r>
      <w:r w:rsidRPr="00610F76">
        <w:rPr>
          <w:b/>
          <w:lang w:val="sv-SE"/>
        </w:rPr>
        <w:tab/>
      </w:r>
      <w:r w:rsidRPr="00610F76">
        <w:rPr>
          <w:b/>
          <w:color w:val="000000"/>
          <w:lang w:val="sv-SE"/>
        </w:rPr>
        <w:t>Förändring från utgångsvärdet vid vecka 24 i kliniska poäng från studie</w:t>
      </w:r>
      <w:r w:rsidRPr="00610F76">
        <w:rPr>
          <w:rFonts w:ascii="Arial" w:hAnsi="Arial" w:cs="Arial"/>
          <w:b/>
          <w:lang w:val="sv-SE"/>
        </w:rPr>
        <w:t> </w:t>
      </w:r>
      <w:r w:rsidRPr="00610F76">
        <w:rPr>
          <w:b/>
          <w:color w:val="000000"/>
          <w:lang w:val="sv-SE"/>
        </w:rPr>
        <w:t>1 samt studie</w:t>
      </w:r>
      <w:r w:rsidRPr="00610F76">
        <w:rPr>
          <w:rFonts w:ascii="Arial" w:hAnsi="Arial" w:cs="Arial"/>
          <w:b/>
          <w:lang w:val="sv-SE"/>
        </w:rPr>
        <w:t> </w:t>
      </w:r>
      <w:r w:rsidRPr="00610F76">
        <w:rPr>
          <w:b/>
          <w:color w:val="000000"/>
          <w:lang w:val="sv-SE"/>
        </w:rPr>
        <w:t>2 vid näspolyper, och poolade data</w:t>
      </w:r>
    </w:p>
    <w:p w14:paraId="1E78788C" w14:textId="77777777" w:rsidR="00776F49" w:rsidRPr="00610F76" w:rsidRDefault="00776F49" w:rsidP="00535973">
      <w:pPr>
        <w:pStyle w:val="Text"/>
        <w:keepNext/>
        <w:widowControl w:val="0"/>
        <w:spacing w:before="0"/>
        <w:jc w:val="left"/>
        <w:rPr>
          <w:sz w:val="22"/>
          <w:lang w:val="sv-SE"/>
        </w:rPr>
      </w:pPr>
    </w:p>
    <w:tbl>
      <w:tblPr>
        <w:tblW w:w="4940" w:type="pct"/>
        <w:tblInd w:w="108" w:type="dxa"/>
        <w:tblBorders>
          <w:top w:val="single" w:sz="4" w:space="0" w:color="auto"/>
          <w:left w:val="single" w:sz="4" w:space="0" w:color="auto"/>
          <w:bottom w:val="single" w:sz="4" w:space="0" w:color="auto"/>
          <w:right w:val="single" w:sz="4" w:space="0" w:color="auto"/>
          <w:insideH w:val="single" w:sz="4" w:space="0" w:color="auto"/>
        </w:tblBorders>
        <w:tblLayout w:type="fixed"/>
        <w:tblLook w:val="04A0" w:firstRow="1" w:lastRow="0" w:firstColumn="1" w:lastColumn="0" w:noHBand="0" w:noVBand="1"/>
      </w:tblPr>
      <w:tblGrid>
        <w:gridCol w:w="2012"/>
        <w:gridCol w:w="1157"/>
        <w:gridCol w:w="1157"/>
        <w:gridCol w:w="1157"/>
        <w:gridCol w:w="1157"/>
        <w:gridCol w:w="1157"/>
        <w:gridCol w:w="1155"/>
      </w:tblGrid>
      <w:tr w:rsidR="00211724" w14:paraId="58795169" w14:textId="77777777" w:rsidTr="000C2756">
        <w:trPr>
          <w:cantSplit/>
        </w:trPr>
        <w:tc>
          <w:tcPr>
            <w:tcW w:w="1124" w:type="pct"/>
            <w:shd w:val="clear" w:color="auto" w:fill="auto"/>
          </w:tcPr>
          <w:p w14:paraId="0EB55134" w14:textId="77777777" w:rsidR="00776F49" w:rsidRPr="00561D6E" w:rsidRDefault="00776F49" w:rsidP="00B057AB">
            <w:pPr>
              <w:keepNext/>
              <w:widowControl w:val="0"/>
              <w:tabs>
                <w:tab w:val="left" w:pos="284"/>
              </w:tabs>
              <w:spacing w:line="240" w:lineRule="auto"/>
              <w:rPr>
                <w:color w:val="000000"/>
                <w:sz w:val="20"/>
                <w:szCs w:val="20"/>
                <w:lang w:val="sv-SE"/>
              </w:rPr>
            </w:pPr>
          </w:p>
        </w:tc>
        <w:tc>
          <w:tcPr>
            <w:tcW w:w="1292" w:type="pct"/>
            <w:gridSpan w:val="2"/>
            <w:shd w:val="clear" w:color="auto" w:fill="auto"/>
            <w:vAlign w:val="bottom"/>
          </w:tcPr>
          <w:p w14:paraId="5CF8F029" w14:textId="77777777" w:rsidR="00776F49" w:rsidRPr="00561D6E" w:rsidRDefault="00B60735" w:rsidP="00B057AB">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Näspolyper</w:t>
            </w:r>
            <w:r w:rsidRPr="00561D6E">
              <w:rPr>
                <w:rFonts w:eastAsia="PMingLiU"/>
                <w:b/>
                <w:color w:val="000000"/>
                <w:sz w:val="20"/>
                <w:szCs w:val="20"/>
                <w:lang w:eastAsia="zh-TW"/>
              </w:rPr>
              <w:br/>
              <w:t>studie 1</w:t>
            </w:r>
          </w:p>
        </w:tc>
        <w:tc>
          <w:tcPr>
            <w:tcW w:w="1292" w:type="pct"/>
            <w:gridSpan w:val="2"/>
            <w:vAlign w:val="bottom"/>
          </w:tcPr>
          <w:p w14:paraId="55223E8B" w14:textId="77777777" w:rsidR="00776F49" w:rsidRPr="00561D6E" w:rsidRDefault="00B60735" w:rsidP="00B057AB">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Näspolyper</w:t>
            </w:r>
            <w:r w:rsidRPr="00561D6E">
              <w:rPr>
                <w:rFonts w:eastAsia="PMingLiU"/>
                <w:b/>
                <w:color w:val="000000"/>
                <w:sz w:val="20"/>
                <w:szCs w:val="20"/>
                <w:lang w:eastAsia="zh-TW"/>
              </w:rPr>
              <w:br/>
              <w:t>studie 2</w:t>
            </w:r>
          </w:p>
        </w:tc>
        <w:tc>
          <w:tcPr>
            <w:tcW w:w="1291" w:type="pct"/>
            <w:gridSpan w:val="2"/>
          </w:tcPr>
          <w:p w14:paraId="1DC638AF" w14:textId="77777777" w:rsidR="00776F49" w:rsidRPr="00561D6E" w:rsidRDefault="00B60735" w:rsidP="00B057AB">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Näspolyper</w:t>
            </w:r>
            <w:r w:rsidRPr="00561D6E">
              <w:rPr>
                <w:rFonts w:eastAsia="PMingLiU"/>
                <w:b/>
                <w:color w:val="000000"/>
                <w:sz w:val="20"/>
                <w:szCs w:val="20"/>
                <w:lang w:eastAsia="zh-TW"/>
              </w:rPr>
              <w:br/>
              <w:t>pooled results</w:t>
            </w:r>
          </w:p>
        </w:tc>
      </w:tr>
      <w:tr w:rsidR="00211724" w14:paraId="2CF7463E" w14:textId="77777777" w:rsidTr="000C2756">
        <w:trPr>
          <w:cantSplit/>
        </w:trPr>
        <w:tc>
          <w:tcPr>
            <w:tcW w:w="1124" w:type="pct"/>
            <w:shd w:val="clear" w:color="auto" w:fill="auto"/>
          </w:tcPr>
          <w:p w14:paraId="4135200E" w14:textId="77777777" w:rsidR="00776F49" w:rsidRPr="00561D6E" w:rsidRDefault="00776F49" w:rsidP="00B057AB">
            <w:pPr>
              <w:keepNext/>
              <w:widowControl w:val="0"/>
              <w:tabs>
                <w:tab w:val="left" w:pos="284"/>
              </w:tabs>
              <w:spacing w:line="240" w:lineRule="auto"/>
              <w:rPr>
                <w:color w:val="000000"/>
                <w:sz w:val="20"/>
                <w:szCs w:val="20"/>
              </w:rPr>
            </w:pPr>
          </w:p>
        </w:tc>
        <w:tc>
          <w:tcPr>
            <w:tcW w:w="646" w:type="pct"/>
            <w:shd w:val="clear" w:color="auto" w:fill="auto"/>
            <w:vAlign w:val="bottom"/>
          </w:tcPr>
          <w:p w14:paraId="2E1B9D0B" w14:textId="77777777" w:rsidR="00776F49" w:rsidRPr="00561D6E" w:rsidRDefault="00B60735" w:rsidP="00B057AB">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Placebo</w:t>
            </w:r>
          </w:p>
        </w:tc>
        <w:tc>
          <w:tcPr>
            <w:tcW w:w="646" w:type="pct"/>
            <w:vAlign w:val="bottom"/>
          </w:tcPr>
          <w:p w14:paraId="74646E4F" w14:textId="2610CB62" w:rsidR="00776F49" w:rsidRPr="00561D6E" w:rsidRDefault="00B60735" w:rsidP="00B057AB">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Omalizumab</w:t>
            </w:r>
          </w:p>
        </w:tc>
        <w:tc>
          <w:tcPr>
            <w:tcW w:w="646" w:type="pct"/>
            <w:vAlign w:val="bottom"/>
          </w:tcPr>
          <w:p w14:paraId="4BE8B932" w14:textId="77777777" w:rsidR="00776F49" w:rsidRPr="00561D6E" w:rsidRDefault="00B60735" w:rsidP="00B057AB">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Placebo</w:t>
            </w:r>
          </w:p>
        </w:tc>
        <w:tc>
          <w:tcPr>
            <w:tcW w:w="646" w:type="pct"/>
            <w:vAlign w:val="bottom"/>
          </w:tcPr>
          <w:p w14:paraId="3A158D9A" w14:textId="6D5743A5" w:rsidR="00776F49" w:rsidRPr="00561D6E" w:rsidRDefault="00B60735" w:rsidP="00B057AB">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Omalizumab</w:t>
            </w:r>
          </w:p>
        </w:tc>
        <w:tc>
          <w:tcPr>
            <w:tcW w:w="646" w:type="pct"/>
          </w:tcPr>
          <w:p w14:paraId="67E63000" w14:textId="77777777" w:rsidR="00776F49" w:rsidRPr="00561D6E" w:rsidRDefault="00B60735" w:rsidP="00B057AB">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Placebo</w:t>
            </w:r>
          </w:p>
        </w:tc>
        <w:tc>
          <w:tcPr>
            <w:tcW w:w="645" w:type="pct"/>
          </w:tcPr>
          <w:p w14:paraId="04CC4ECA" w14:textId="47CAF100" w:rsidR="00776F49" w:rsidRPr="00561D6E" w:rsidRDefault="00B60735" w:rsidP="00B057AB">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Omalizumab</w:t>
            </w:r>
          </w:p>
        </w:tc>
      </w:tr>
      <w:tr w:rsidR="00211724" w14:paraId="7CDDC21B" w14:textId="77777777" w:rsidTr="000C2756">
        <w:trPr>
          <w:cantSplit/>
        </w:trPr>
        <w:tc>
          <w:tcPr>
            <w:tcW w:w="1124" w:type="pct"/>
            <w:tcBorders>
              <w:bottom w:val="single" w:sz="4" w:space="0" w:color="auto"/>
            </w:tcBorders>
            <w:shd w:val="clear" w:color="auto" w:fill="auto"/>
          </w:tcPr>
          <w:p w14:paraId="254E8E78" w14:textId="77777777" w:rsidR="00776F49" w:rsidRPr="00561D6E" w:rsidRDefault="00B60735" w:rsidP="00B057AB">
            <w:pPr>
              <w:keepNext/>
              <w:widowControl w:val="0"/>
              <w:tabs>
                <w:tab w:val="left" w:pos="284"/>
              </w:tabs>
              <w:spacing w:line="240" w:lineRule="auto"/>
              <w:rPr>
                <w:color w:val="000000"/>
                <w:sz w:val="20"/>
                <w:szCs w:val="20"/>
              </w:rPr>
            </w:pPr>
            <w:r w:rsidRPr="00561D6E">
              <w:rPr>
                <w:color w:val="000000"/>
                <w:sz w:val="20"/>
                <w:szCs w:val="20"/>
              </w:rPr>
              <w:t>N</w:t>
            </w:r>
          </w:p>
        </w:tc>
        <w:tc>
          <w:tcPr>
            <w:tcW w:w="646" w:type="pct"/>
            <w:tcBorders>
              <w:bottom w:val="single" w:sz="4" w:space="0" w:color="auto"/>
            </w:tcBorders>
            <w:shd w:val="clear" w:color="auto" w:fill="auto"/>
          </w:tcPr>
          <w:p w14:paraId="51BC522E"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66</w:t>
            </w:r>
          </w:p>
        </w:tc>
        <w:tc>
          <w:tcPr>
            <w:tcW w:w="646" w:type="pct"/>
            <w:tcBorders>
              <w:bottom w:val="single" w:sz="4" w:space="0" w:color="auto"/>
            </w:tcBorders>
          </w:tcPr>
          <w:p w14:paraId="40A99E94"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72</w:t>
            </w:r>
          </w:p>
        </w:tc>
        <w:tc>
          <w:tcPr>
            <w:tcW w:w="646" w:type="pct"/>
            <w:tcBorders>
              <w:bottom w:val="single" w:sz="4" w:space="0" w:color="auto"/>
            </w:tcBorders>
          </w:tcPr>
          <w:p w14:paraId="463574DF"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65</w:t>
            </w:r>
          </w:p>
        </w:tc>
        <w:tc>
          <w:tcPr>
            <w:tcW w:w="646" w:type="pct"/>
            <w:tcBorders>
              <w:bottom w:val="single" w:sz="4" w:space="0" w:color="auto"/>
            </w:tcBorders>
          </w:tcPr>
          <w:p w14:paraId="0BD17870"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62</w:t>
            </w:r>
          </w:p>
        </w:tc>
        <w:tc>
          <w:tcPr>
            <w:tcW w:w="646" w:type="pct"/>
            <w:tcBorders>
              <w:bottom w:val="single" w:sz="4" w:space="0" w:color="auto"/>
            </w:tcBorders>
          </w:tcPr>
          <w:p w14:paraId="7E0629F7"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131</w:t>
            </w:r>
          </w:p>
        </w:tc>
        <w:tc>
          <w:tcPr>
            <w:tcW w:w="645" w:type="pct"/>
            <w:tcBorders>
              <w:bottom w:val="single" w:sz="4" w:space="0" w:color="auto"/>
            </w:tcBorders>
          </w:tcPr>
          <w:p w14:paraId="4D84DB4C"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134</w:t>
            </w:r>
          </w:p>
        </w:tc>
      </w:tr>
      <w:tr w:rsidR="00211724" w14:paraId="7AE65E1E" w14:textId="77777777" w:rsidTr="000C2756">
        <w:trPr>
          <w:cantSplit/>
        </w:trPr>
        <w:tc>
          <w:tcPr>
            <w:tcW w:w="1124" w:type="pct"/>
            <w:tcBorders>
              <w:bottom w:val="nil"/>
            </w:tcBorders>
            <w:shd w:val="clear" w:color="auto" w:fill="auto"/>
          </w:tcPr>
          <w:p w14:paraId="626C7B4B" w14:textId="77777777" w:rsidR="00776F49" w:rsidRPr="00561D6E" w:rsidRDefault="00B60735" w:rsidP="00B057AB">
            <w:pPr>
              <w:keepNext/>
              <w:widowControl w:val="0"/>
              <w:tabs>
                <w:tab w:val="left" w:pos="284"/>
              </w:tabs>
              <w:spacing w:line="240" w:lineRule="auto"/>
              <w:rPr>
                <w:color w:val="000000"/>
                <w:sz w:val="20"/>
                <w:szCs w:val="20"/>
              </w:rPr>
            </w:pPr>
            <w:r w:rsidRPr="00561D6E">
              <w:rPr>
                <w:color w:val="000000"/>
                <w:sz w:val="20"/>
                <w:szCs w:val="20"/>
              </w:rPr>
              <w:t>Nasal polyp score</w:t>
            </w:r>
          </w:p>
        </w:tc>
        <w:tc>
          <w:tcPr>
            <w:tcW w:w="1292" w:type="pct"/>
            <w:gridSpan w:val="2"/>
            <w:tcBorders>
              <w:bottom w:val="nil"/>
            </w:tcBorders>
            <w:shd w:val="clear" w:color="auto" w:fill="auto"/>
          </w:tcPr>
          <w:p w14:paraId="76C2E541" w14:textId="77777777" w:rsidR="00776F49" w:rsidRPr="00561D6E" w:rsidRDefault="00776F49" w:rsidP="00B057AB">
            <w:pPr>
              <w:keepNext/>
              <w:widowControl w:val="0"/>
              <w:tabs>
                <w:tab w:val="left" w:pos="284"/>
              </w:tabs>
              <w:spacing w:line="240" w:lineRule="auto"/>
              <w:jc w:val="center"/>
              <w:rPr>
                <w:rFonts w:eastAsia="PMingLiU"/>
                <w:color w:val="000000"/>
                <w:sz w:val="20"/>
                <w:szCs w:val="20"/>
                <w:lang w:eastAsia="zh-TW"/>
              </w:rPr>
            </w:pPr>
          </w:p>
        </w:tc>
        <w:tc>
          <w:tcPr>
            <w:tcW w:w="1292" w:type="pct"/>
            <w:gridSpan w:val="2"/>
            <w:tcBorders>
              <w:bottom w:val="nil"/>
            </w:tcBorders>
          </w:tcPr>
          <w:p w14:paraId="2DE1D5DE" w14:textId="77777777" w:rsidR="00776F49" w:rsidRPr="00561D6E" w:rsidRDefault="00776F49" w:rsidP="00B057AB">
            <w:pPr>
              <w:keepNext/>
              <w:widowControl w:val="0"/>
              <w:tabs>
                <w:tab w:val="left" w:pos="284"/>
              </w:tabs>
              <w:spacing w:line="240" w:lineRule="auto"/>
              <w:jc w:val="center"/>
              <w:rPr>
                <w:rFonts w:eastAsia="PMingLiU"/>
                <w:color w:val="000000"/>
                <w:sz w:val="20"/>
                <w:szCs w:val="20"/>
                <w:lang w:eastAsia="zh-TW"/>
              </w:rPr>
            </w:pPr>
          </w:p>
        </w:tc>
        <w:tc>
          <w:tcPr>
            <w:tcW w:w="1291" w:type="pct"/>
            <w:gridSpan w:val="2"/>
            <w:tcBorders>
              <w:bottom w:val="nil"/>
            </w:tcBorders>
          </w:tcPr>
          <w:p w14:paraId="4BD664D0" w14:textId="77777777" w:rsidR="00776F49" w:rsidRPr="00561D6E" w:rsidRDefault="00776F49" w:rsidP="00B057AB">
            <w:pPr>
              <w:keepNext/>
              <w:widowControl w:val="0"/>
              <w:tabs>
                <w:tab w:val="left" w:pos="284"/>
              </w:tabs>
              <w:spacing w:line="240" w:lineRule="auto"/>
              <w:jc w:val="center"/>
              <w:rPr>
                <w:rFonts w:eastAsia="PMingLiU"/>
                <w:color w:val="000000"/>
                <w:sz w:val="20"/>
                <w:szCs w:val="20"/>
                <w:lang w:eastAsia="zh-TW"/>
              </w:rPr>
            </w:pPr>
          </w:p>
        </w:tc>
      </w:tr>
      <w:tr w:rsidR="00211724" w14:paraId="64843644" w14:textId="77777777" w:rsidTr="000C2756">
        <w:trPr>
          <w:cantSplit/>
        </w:trPr>
        <w:tc>
          <w:tcPr>
            <w:tcW w:w="1124" w:type="pct"/>
            <w:tcBorders>
              <w:bottom w:val="nil"/>
            </w:tcBorders>
            <w:shd w:val="clear" w:color="auto" w:fill="auto"/>
          </w:tcPr>
          <w:p w14:paraId="72B5ADF1" w14:textId="77777777" w:rsidR="00776F49" w:rsidRPr="00561D6E" w:rsidRDefault="00B60735" w:rsidP="00B057AB">
            <w:pPr>
              <w:keepNext/>
              <w:widowControl w:val="0"/>
              <w:tabs>
                <w:tab w:val="left" w:pos="284"/>
              </w:tabs>
              <w:spacing w:line="240" w:lineRule="auto"/>
              <w:rPr>
                <w:color w:val="000000"/>
                <w:sz w:val="20"/>
                <w:szCs w:val="20"/>
              </w:rPr>
            </w:pPr>
            <w:r w:rsidRPr="00561D6E">
              <w:rPr>
                <w:color w:val="000000"/>
                <w:sz w:val="20"/>
                <w:szCs w:val="20"/>
              </w:rPr>
              <w:t>Medelvärde vid studiestart</w:t>
            </w:r>
          </w:p>
        </w:tc>
        <w:tc>
          <w:tcPr>
            <w:tcW w:w="646" w:type="pct"/>
            <w:tcBorders>
              <w:bottom w:val="nil"/>
            </w:tcBorders>
            <w:shd w:val="clear" w:color="auto" w:fill="auto"/>
          </w:tcPr>
          <w:p w14:paraId="3EDED8EF"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6,32</w:t>
            </w:r>
          </w:p>
        </w:tc>
        <w:tc>
          <w:tcPr>
            <w:tcW w:w="646" w:type="pct"/>
            <w:tcBorders>
              <w:bottom w:val="nil"/>
            </w:tcBorders>
          </w:tcPr>
          <w:p w14:paraId="06350F56"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6,19</w:t>
            </w:r>
          </w:p>
        </w:tc>
        <w:tc>
          <w:tcPr>
            <w:tcW w:w="646" w:type="pct"/>
            <w:tcBorders>
              <w:bottom w:val="nil"/>
            </w:tcBorders>
          </w:tcPr>
          <w:p w14:paraId="3C9A06CC"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6,09</w:t>
            </w:r>
          </w:p>
        </w:tc>
        <w:tc>
          <w:tcPr>
            <w:tcW w:w="646" w:type="pct"/>
            <w:tcBorders>
              <w:bottom w:val="nil"/>
            </w:tcBorders>
          </w:tcPr>
          <w:p w14:paraId="7C038E8E"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6,44</w:t>
            </w:r>
          </w:p>
        </w:tc>
        <w:tc>
          <w:tcPr>
            <w:tcW w:w="646" w:type="pct"/>
            <w:tcBorders>
              <w:bottom w:val="nil"/>
            </w:tcBorders>
          </w:tcPr>
          <w:p w14:paraId="2F80E49C"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6,21</w:t>
            </w:r>
          </w:p>
        </w:tc>
        <w:tc>
          <w:tcPr>
            <w:tcW w:w="645" w:type="pct"/>
            <w:tcBorders>
              <w:bottom w:val="nil"/>
            </w:tcBorders>
          </w:tcPr>
          <w:p w14:paraId="7ECEF46F"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6,31</w:t>
            </w:r>
          </w:p>
        </w:tc>
      </w:tr>
      <w:tr w:rsidR="00211724" w14:paraId="0E1256CA" w14:textId="77777777" w:rsidTr="000C2756">
        <w:trPr>
          <w:cantSplit/>
        </w:trPr>
        <w:tc>
          <w:tcPr>
            <w:tcW w:w="1124" w:type="pct"/>
            <w:tcBorders>
              <w:top w:val="nil"/>
              <w:bottom w:val="single" w:sz="4" w:space="0" w:color="auto"/>
            </w:tcBorders>
            <w:shd w:val="clear" w:color="auto" w:fill="auto"/>
          </w:tcPr>
          <w:p w14:paraId="3F22B6EE" w14:textId="77777777" w:rsidR="00776F49" w:rsidRPr="00561D6E" w:rsidRDefault="00B60735" w:rsidP="00B057AB">
            <w:pPr>
              <w:keepNext/>
              <w:widowControl w:val="0"/>
              <w:tabs>
                <w:tab w:val="left" w:pos="284"/>
              </w:tabs>
              <w:spacing w:line="240" w:lineRule="auto"/>
              <w:rPr>
                <w:color w:val="000000"/>
                <w:sz w:val="20"/>
                <w:szCs w:val="20"/>
                <w:lang w:val="sv-SE"/>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31D09557"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0,06</w:t>
            </w:r>
          </w:p>
        </w:tc>
        <w:tc>
          <w:tcPr>
            <w:tcW w:w="646" w:type="pct"/>
            <w:tcBorders>
              <w:top w:val="nil"/>
              <w:bottom w:val="single" w:sz="4" w:space="0" w:color="auto"/>
            </w:tcBorders>
          </w:tcPr>
          <w:p w14:paraId="29FDEC05"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-1,08</w:t>
            </w:r>
          </w:p>
        </w:tc>
        <w:tc>
          <w:tcPr>
            <w:tcW w:w="646" w:type="pct"/>
            <w:tcBorders>
              <w:top w:val="nil"/>
              <w:bottom w:val="single" w:sz="4" w:space="0" w:color="auto"/>
            </w:tcBorders>
          </w:tcPr>
          <w:p w14:paraId="0D544540"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-0,31</w:t>
            </w:r>
          </w:p>
        </w:tc>
        <w:tc>
          <w:tcPr>
            <w:tcW w:w="646" w:type="pct"/>
            <w:tcBorders>
              <w:top w:val="nil"/>
              <w:bottom w:val="single" w:sz="4" w:space="0" w:color="auto"/>
            </w:tcBorders>
          </w:tcPr>
          <w:p w14:paraId="74F15C06"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-0,90</w:t>
            </w:r>
          </w:p>
        </w:tc>
        <w:tc>
          <w:tcPr>
            <w:tcW w:w="646" w:type="pct"/>
            <w:tcBorders>
              <w:top w:val="nil"/>
              <w:bottom w:val="single" w:sz="4" w:space="0" w:color="auto"/>
            </w:tcBorders>
          </w:tcPr>
          <w:p w14:paraId="6A643FB9"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-0,13</w:t>
            </w:r>
          </w:p>
        </w:tc>
        <w:tc>
          <w:tcPr>
            <w:tcW w:w="645" w:type="pct"/>
            <w:tcBorders>
              <w:top w:val="nil"/>
              <w:bottom w:val="single" w:sz="4" w:space="0" w:color="auto"/>
            </w:tcBorders>
          </w:tcPr>
          <w:p w14:paraId="22ED8BA1"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-0,99</w:t>
            </w:r>
          </w:p>
        </w:tc>
      </w:tr>
      <w:tr w:rsidR="00211724" w14:paraId="27AAA7BF" w14:textId="77777777" w:rsidTr="000C2756">
        <w:trPr>
          <w:cantSplit/>
          <w:trHeight w:val="759"/>
        </w:trPr>
        <w:tc>
          <w:tcPr>
            <w:tcW w:w="1124" w:type="pct"/>
            <w:tcBorders>
              <w:bottom w:val="nil"/>
            </w:tcBorders>
            <w:shd w:val="clear" w:color="auto" w:fill="auto"/>
          </w:tcPr>
          <w:p w14:paraId="709838CE" w14:textId="4F8C61BE" w:rsidR="00776F49" w:rsidRPr="00561D6E" w:rsidRDefault="00B60735" w:rsidP="00B057AB">
            <w:pPr>
              <w:keepNext/>
              <w:widowControl w:val="0"/>
              <w:tabs>
                <w:tab w:val="clear" w:pos="567"/>
              </w:tabs>
              <w:spacing w:line="240" w:lineRule="auto"/>
              <w:ind w:hanging="3"/>
              <w:rPr>
                <w:rFonts w:eastAsia="PMingLiU"/>
                <w:color w:val="000000"/>
                <w:sz w:val="20"/>
                <w:szCs w:val="20"/>
                <w:lang w:eastAsia="zh-TW"/>
              </w:rPr>
            </w:pPr>
            <w:r w:rsidRPr="00561D6E">
              <w:rPr>
                <w:rFonts w:eastAsia="PMingLiU"/>
                <w:color w:val="000000"/>
                <w:sz w:val="20"/>
                <w:szCs w:val="20"/>
                <w:lang w:eastAsia="zh-TW"/>
              </w:rPr>
              <w:t>Skillnad (95% CI</w:t>
            </w:r>
            <w:r w:rsidR="00BB61B5">
              <w:rPr>
                <w:rFonts w:eastAsia="PMingLiU"/>
                <w:color w:val="000000"/>
                <w:sz w:val="20"/>
                <w:szCs w:val="20"/>
                <w:lang w:eastAsia="zh-TW"/>
              </w:rPr>
              <w:t>)</w:t>
            </w:r>
            <w:r w:rsidRPr="00561D6E">
              <w:rPr>
                <w:color w:val="000000"/>
                <w:sz w:val="20"/>
                <w:szCs w:val="20"/>
                <w:vertAlign w:val="superscript"/>
              </w:rPr>
              <w:t xml:space="preserve"> </w:t>
            </w:r>
          </w:p>
        </w:tc>
        <w:tc>
          <w:tcPr>
            <w:tcW w:w="1292" w:type="pct"/>
            <w:gridSpan w:val="2"/>
            <w:tcBorders>
              <w:bottom w:val="nil"/>
            </w:tcBorders>
            <w:shd w:val="clear" w:color="auto" w:fill="auto"/>
          </w:tcPr>
          <w:p w14:paraId="1AC8243C"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-1,14 (-1,59, -069)</w:t>
            </w:r>
          </w:p>
          <w:p w14:paraId="0B22CCC5" w14:textId="77777777" w:rsidR="00776F49" w:rsidRPr="00561D6E" w:rsidRDefault="00776F49" w:rsidP="00B057AB">
            <w:pPr>
              <w:keepNext/>
              <w:widowControl w:val="0"/>
              <w:tabs>
                <w:tab w:val="left" w:pos="284"/>
              </w:tabs>
              <w:spacing w:line="240" w:lineRule="auto"/>
              <w:jc w:val="center"/>
              <w:rPr>
                <w:color w:val="000000"/>
                <w:sz w:val="20"/>
                <w:szCs w:val="20"/>
              </w:rPr>
            </w:pPr>
          </w:p>
        </w:tc>
        <w:tc>
          <w:tcPr>
            <w:tcW w:w="1292" w:type="pct"/>
            <w:gridSpan w:val="2"/>
            <w:tcBorders>
              <w:bottom w:val="nil"/>
            </w:tcBorders>
          </w:tcPr>
          <w:p w14:paraId="5116532B"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-0,59 (-1,05, -012)</w:t>
            </w:r>
          </w:p>
          <w:p w14:paraId="60817BE6" w14:textId="77777777" w:rsidR="00776F49" w:rsidRPr="00561D6E" w:rsidRDefault="00776F49" w:rsidP="00B057AB">
            <w:pPr>
              <w:keepNext/>
              <w:widowControl w:val="0"/>
              <w:tabs>
                <w:tab w:val="left" w:pos="284"/>
              </w:tabs>
              <w:spacing w:line="240" w:lineRule="auto"/>
              <w:jc w:val="center"/>
              <w:rPr>
                <w:color w:val="000000"/>
                <w:sz w:val="20"/>
                <w:szCs w:val="20"/>
              </w:rPr>
            </w:pPr>
          </w:p>
        </w:tc>
        <w:tc>
          <w:tcPr>
            <w:tcW w:w="1291" w:type="pct"/>
            <w:gridSpan w:val="2"/>
            <w:tcBorders>
              <w:bottom w:val="nil"/>
            </w:tcBorders>
          </w:tcPr>
          <w:p w14:paraId="627B1A3E"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-0,86 (-1,18, -0,54)</w:t>
            </w:r>
          </w:p>
        </w:tc>
      </w:tr>
      <w:tr w:rsidR="00211724" w14:paraId="49981765" w14:textId="77777777" w:rsidTr="000C2756">
        <w:trPr>
          <w:cantSplit/>
        </w:trPr>
        <w:tc>
          <w:tcPr>
            <w:tcW w:w="1124" w:type="pct"/>
            <w:tcBorders>
              <w:top w:val="nil"/>
              <w:bottom w:val="single" w:sz="4" w:space="0" w:color="auto"/>
            </w:tcBorders>
            <w:shd w:val="clear" w:color="auto" w:fill="auto"/>
          </w:tcPr>
          <w:p w14:paraId="58F22174"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single" w:sz="4" w:space="0" w:color="auto"/>
            </w:tcBorders>
            <w:shd w:val="clear" w:color="auto" w:fill="auto"/>
          </w:tcPr>
          <w:p w14:paraId="5BFA3B87"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&lt;0,0001</w:t>
            </w:r>
          </w:p>
        </w:tc>
        <w:tc>
          <w:tcPr>
            <w:tcW w:w="1292" w:type="pct"/>
            <w:gridSpan w:val="2"/>
            <w:tcBorders>
              <w:top w:val="nil"/>
              <w:bottom w:val="single" w:sz="4" w:space="0" w:color="auto"/>
            </w:tcBorders>
          </w:tcPr>
          <w:p w14:paraId="29CA8276"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0,0140</w:t>
            </w:r>
          </w:p>
        </w:tc>
        <w:tc>
          <w:tcPr>
            <w:tcW w:w="1291" w:type="pct"/>
            <w:gridSpan w:val="2"/>
            <w:tcBorders>
              <w:top w:val="nil"/>
              <w:bottom w:val="single" w:sz="4" w:space="0" w:color="auto"/>
            </w:tcBorders>
          </w:tcPr>
          <w:p w14:paraId="58FBA93B"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&lt;0,0001</w:t>
            </w:r>
          </w:p>
        </w:tc>
      </w:tr>
      <w:tr w:rsidR="00211724" w:rsidRPr="00410B74" w14:paraId="5715E78E" w14:textId="77777777" w:rsidTr="000C2756">
        <w:trPr>
          <w:cantSplit/>
        </w:trPr>
        <w:tc>
          <w:tcPr>
            <w:tcW w:w="1124" w:type="pct"/>
            <w:tcBorders>
              <w:top w:val="single" w:sz="4" w:space="0" w:color="auto"/>
              <w:bottom w:val="nil"/>
            </w:tcBorders>
            <w:shd w:val="clear" w:color="auto" w:fill="auto"/>
            <w:vAlign w:val="center"/>
          </w:tcPr>
          <w:p w14:paraId="6AC66B29" w14:textId="77777777" w:rsidR="00776F49" w:rsidRPr="00561D6E" w:rsidRDefault="00B60735" w:rsidP="00B057AB">
            <w:pPr>
              <w:keepNext/>
              <w:widowControl w:val="0"/>
              <w:tabs>
                <w:tab w:val="left" w:pos="284"/>
              </w:tabs>
              <w:spacing w:line="240" w:lineRule="auto"/>
              <w:rPr>
                <w:rFonts w:eastAsia="PMingLiU"/>
                <w:color w:val="000000"/>
                <w:sz w:val="20"/>
                <w:szCs w:val="20"/>
                <w:lang w:val="sv-SE" w:eastAsia="zh-TW"/>
              </w:rPr>
            </w:pPr>
            <w:r w:rsidRPr="00561D6E">
              <w:rPr>
                <w:color w:val="000000"/>
                <w:sz w:val="20"/>
                <w:szCs w:val="20"/>
                <w:lang w:val="sv-SE"/>
              </w:rPr>
              <w:t>Medelpoäng över 7 dagars daglig nästäppa</w:t>
            </w:r>
          </w:p>
        </w:tc>
        <w:tc>
          <w:tcPr>
            <w:tcW w:w="1292" w:type="pct"/>
            <w:gridSpan w:val="2"/>
            <w:tcBorders>
              <w:top w:val="single" w:sz="4" w:space="0" w:color="auto"/>
              <w:bottom w:val="nil"/>
            </w:tcBorders>
            <w:shd w:val="clear" w:color="auto" w:fill="auto"/>
          </w:tcPr>
          <w:p w14:paraId="5909EC32" w14:textId="77777777" w:rsidR="00776F49" w:rsidRPr="00561D6E" w:rsidRDefault="00776F49" w:rsidP="00B057AB">
            <w:pPr>
              <w:keepNext/>
              <w:widowControl w:val="0"/>
              <w:tabs>
                <w:tab w:val="left" w:pos="284"/>
              </w:tabs>
              <w:spacing w:line="240" w:lineRule="auto"/>
              <w:rPr>
                <w:rFonts w:eastAsia="PMingLiU"/>
                <w:color w:val="000000"/>
                <w:sz w:val="20"/>
                <w:szCs w:val="20"/>
                <w:lang w:val="sv-SE" w:eastAsia="zh-TW"/>
              </w:rPr>
            </w:pPr>
          </w:p>
        </w:tc>
        <w:tc>
          <w:tcPr>
            <w:tcW w:w="1292" w:type="pct"/>
            <w:gridSpan w:val="2"/>
            <w:tcBorders>
              <w:top w:val="single" w:sz="4" w:space="0" w:color="auto"/>
              <w:bottom w:val="nil"/>
            </w:tcBorders>
          </w:tcPr>
          <w:p w14:paraId="6CB70E02" w14:textId="77777777" w:rsidR="00776F49" w:rsidRPr="00561D6E" w:rsidRDefault="00776F49" w:rsidP="00B057AB">
            <w:pPr>
              <w:keepNext/>
              <w:widowControl w:val="0"/>
              <w:tabs>
                <w:tab w:val="left" w:pos="284"/>
              </w:tabs>
              <w:spacing w:line="240" w:lineRule="auto"/>
              <w:rPr>
                <w:color w:val="000000"/>
                <w:sz w:val="20"/>
                <w:szCs w:val="20"/>
                <w:lang w:val="sv-SE"/>
              </w:rPr>
            </w:pPr>
          </w:p>
        </w:tc>
        <w:tc>
          <w:tcPr>
            <w:tcW w:w="1291" w:type="pct"/>
            <w:gridSpan w:val="2"/>
            <w:tcBorders>
              <w:top w:val="single" w:sz="4" w:space="0" w:color="auto"/>
              <w:bottom w:val="nil"/>
            </w:tcBorders>
          </w:tcPr>
          <w:p w14:paraId="45A14662" w14:textId="77777777" w:rsidR="00776F49" w:rsidRPr="00561D6E" w:rsidRDefault="00776F49" w:rsidP="00B057AB">
            <w:pPr>
              <w:keepNext/>
              <w:widowControl w:val="0"/>
              <w:tabs>
                <w:tab w:val="left" w:pos="284"/>
              </w:tabs>
              <w:spacing w:line="240" w:lineRule="auto"/>
              <w:rPr>
                <w:color w:val="000000"/>
                <w:sz w:val="20"/>
                <w:szCs w:val="20"/>
                <w:lang w:val="sv-SE"/>
              </w:rPr>
            </w:pPr>
          </w:p>
        </w:tc>
      </w:tr>
      <w:tr w:rsidR="00211724" w14:paraId="13076780" w14:textId="77777777" w:rsidTr="000C2756">
        <w:trPr>
          <w:cantSplit/>
        </w:trPr>
        <w:tc>
          <w:tcPr>
            <w:tcW w:w="1124" w:type="pct"/>
            <w:tcBorders>
              <w:top w:val="single" w:sz="4" w:space="0" w:color="auto"/>
              <w:bottom w:val="nil"/>
            </w:tcBorders>
            <w:shd w:val="clear" w:color="auto" w:fill="auto"/>
          </w:tcPr>
          <w:p w14:paraId="7E611723" w14:textId="77777777" w:rsidR="00776F49" w:rsidRPr="00561D6E" w:rsidRDefault="00B60735" w:rsidP="00B057AB">
            <w:pPr>
              <w:keepNext/>
              <w:widowControl w:val="0"/>
              <w:tabs>
                <w:tab w:val="left" w:pos="284"/>
              </w:tabs>
              <w:spacing w:line="240" w:lineRule="auto"/>
              <w:rPr>
                <w:color w:val="000000"/>
                <w:sz w:val="20"/>
                <w:szCs w:val="20"/>
              </w:rPr>
            </w:pPr>
            <w:proofErr w:type="spellStart"/>
            <w:r w:rsidRPr="00561D6E">
              <w:rPr>
                <w:color w:val="000000"/>
                <w:sz w:val="20"/>
                <w:szCs w:val="20"/>
              </w:rPr>
              <w:t>Medelvärde</w:t>
            </w:r>
            <w:proofErr w:type="spellEnd"/>
            <w:r w:rsidRPr="00561D6E">
              <w:rPr>
                <w:color w:val="000000"/>
                <w:sz w:val="20"/>
                <w:szCs w:val="20"/>
              </w:rPr>
              <w:t xml:space="preserve"> vid </w:t>
            </w:r>
            <w:proofErr w:type="spellStart"/>
            <w:r w:rsidRPr="00561D6E">
              <w:rPr>
                <w:color w:val="000000"/>
                <w:sz w:val="20"/>
                <w:szCs w:val="20"/>
              </w:rPr>
              <w:t>studiestart</w:t>
            </w:r>
            <w:proofErr w:type="spellEnd"/>
          </w:p>
        </w:tc>
        <w:tc>
          <w:tcPr>
            <w:tcW w:w="646" w:type="pct"/>
            <w:tcBorders>
              <w:top w:val="single" w:sz="4" w:space="0" w:color="auto"/>
              <w:bottom w:val="nil"/>
            </w:tcBorders>
            <w:shd w:val="clear" w:color="auto" w:fill="auto"/>
          </w:tcPr>
          <w:p w14:paraId="6DC190C6"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2,46</w:t>
            </w:r>
          </w:p>
        </w:tc>
        <w:tc>
          <w:tcPr>
            <w:tcW w:w="646" w:type="pct"/>
            <w:tcBorders>
              <w:top w:val="single" w:sz="4" w:space="0" w:color="auto"/>
              <w:bottom w:val="nil"/>
            </w:tcBorders>
          </w:tcPr>
          <w:p w14:paraId="35DBEDE6"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2,40</w:t>
            </w:r>
          </w:p>
        </w:tc>
        <w:tc>
          <w:tcPr>
            <w:tcW w:w="646" w:type="pct"/>
            <w:tcBorders>
              <w:top w:val="single" w:sz="4" w:space="0" w:color="auto"/>
              <w:bottom w:val="nil"/>
            </w:tcBorders>
          </w:tcPr>
          <w:p w14:paraId="51424EAB"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2,29</w:t>
            </w:r>
          </w:p>
        </w:tc>
        <w:tc>
          <w:tcPr>
            <w:tcW w:w="646" w:type="pct"/>
            <w:tcBorders>
              <w:top w:val="single" w:sz="4" w:space="0" w:color="auto"/>
              <w:bottom w:val="nil"/>
            </w:tcBorders>
          </w:tcPr>
          <w:p w14:paraId="77D0E636"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2,26</w:t>
            </w:r>
          </w:p>
        </w:tc>
        <w:tc>
          <w:tcPr>
            <w:tcW w:w="646" w:type="pct"/>
            <w:tcBorders>
              <w:top w:val="single" w:sz="4" w:space="0" w:color="auto"/>
              <w:bottom w:val="nil"/>
            </w:tcBorders>
          </w:tcPr>
          <w:p w14:paraId="241C9BA2"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2,38</w:t>
            </w:r>
          </w:p>
        </w:tc>
        <w:tc>
          <w:tcPr>
            <w:tcW w:w="645" w:type="pct"/>
            <w:tcBorders>
              <w:top w:val="single" w:sz="4" w:space="0" w:color="auto"/>
              <w:bottom w:val="nil"/>
            </w:tcBorders>
          </w:tcPr>
          <w:p w14:paraId="788B4C9F"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2,34</w:t>
            </w:r>
          </w:p>
        </w:tc>
      </w:tr>
      <w:tr w:rsidR="00211724" w14:paraId="5DCE58D3" w14:textId="77777777" w:rsidTr="000C2756">
        <w:trPr>
          <w:cantSplit/>
        </w:trPr>
        <w:tc>
          <w:tcPr>
            <w:tcW w:w="1124" w:type="pct"/>
            <w:tcBorders>
              <w:top w:val="nil"/>
              <w:bottom w:val="single" w:sz="4" w:space="0" w:color="auto"/>
            </w:tcBorders>
            <w:shd w:val="clear" w:color="auto" w:fill="auto"/>
          </w:tcPr>
          <w:p w14:paraId="1E1A572B" w14:textId="77777777" w:rsidR="00776F49" w:rsidRPr="00561D6E" w:rsidRDefault="00B60735" w:rsidP="00B057AB">
            <w:pPr>
              <w:keepNext/>
              <w:widowControl w:val="0"/>
              <w:tabs>
                <w:tab w:val="left" w:pos="284"/>
              </w:tabs>
              <w:spacing w:line="240" w:lineRule="auto"/>
              <w:rPr>
                <w:color w:val="000000"/>
                <w:sz w:val="20"/>
                <w:szCs w:val="20"/>
                <w:lang w:val="sv-SE"/>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738ED2E7"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-0,35</w:t>
            </w:r>
          </w:p>
        </w:tc>
        <w:tc>
          <w:tcPr>
            <w:tcW w:w="646" w:type="pct"/>
            <w:tcBorders>
              <w:top w:val="nil"/>
              <w:bottom w:val="single" w:sz="4" w:space="0" w:color="auto"/>
            </w:tcBorders>
          </w:tcPr>
          <w:p w14:paraId="493DD04B"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-0,89</w:t>
            </w:r>
          </w:p>
        </w:tc>
        <w:tc>
          <w:tcPr>
            <w:tcW w:w="646" w:type="pct"/>
            <w:tcBorders>
              <w:top w:val="nil"/>
              <w:bottom w:val="single" w:sz="4" w:space="0" w:color="auto"/>
            </w:tcBorders>
          </w:tcPr>
          <w:p w14:paraId="636CA822"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-0,20</w:t>
            </w:r>
          </w:p>
        </w:tc>
        <w:tc>
          <w:tcPr>
            <w:tcW w:w="646" w:type="pct"/>
            <w:tcBorders>
              <w:top w:val="nil"/>
              <w:bottom w:val="single" w:sz="4" w:space="0" w:color="auto"/>
            </w:tcBorders>
          </w:tcPr>
          <w:p w14:paraId="5A7B06DA"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-0,70</w:t>
            </w:r>
          </w:p>
        </w:tc>
        <w:tc>
          <w:tcPr>
            <w:tcW w:w="646" w:type="pct"/>
            <w:tcBorders>
              <w:top w:val="nil"/>
              <w:bottom w:val="single" w:sz="4" w:space="0" w:color="auto"/>
            </w:tcBorders>
          </w:tcPr>
          <w:p w14:paraId="3CC2C59E"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-0,28</w:t>
            </w:r>
          </w:p>
        </w:tc>
        <w:tc>
          <w:tcPr>
            <w:tcW w:w="645" w:type="pct"/>
            <w:tcBorders>
              <w:top w:val="nil"/>
              <w:bottom w:val="single" w:sz="4" w:space="0" w:color="auto"/>
            </w:tcBorders>
          </w:tcPr>
          <w:p w14:paraId="172411DF" w14:textId="77777777" w:rsidR="00776F49" w:rsidRPr="00561D6E" w:rsidRDefault="00B60735" w:rsidP="00B057AB">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-0,80</w:t>
            </w:r>
          </w:p>
        </w:tc>
      </w:tr>
      <w:tr w:rsidR="00211724" w14:paraId="298E2DF9" w14:textId="77777777" w:rsidTr="000C2756">
        <w:trPr>
          <w:cantSplit/>
          <w:trHeight w:val="820"/>
        </w:trPr>
        <w:tc>
          <w:tcPr>
            <w:tcW w:w="1124" w:type="pct"/>
            <w:tcBorders>
              <w:top w:val="single" w:sz="4" w:space="0" w:color="auto"/>
              <w:bottom w:val="nil"/>
            </w:tcBorders>
            <w:shd w:val="clear" w:color="auto" w:fill="auto"/>
          </w:tcPr>
          <w:p w14:paraId="50327510" w14:textId="578EA092" w:rsidR="00776F49" w:rsidRPr="00561D6E" w:rsidRDefault="00B60735" w:rsidP="00B057AB">
            <w:pPr>
              <w:keepNext/>
              <w:widowControl w:val="0"/>
              <w:tabs>
                <w:tab w:val="clear" w:pos="567"/>
              </w:tabs>
              <w:spacing w:line="240" w:lineRule="auto"/>
              <w:ind w:hanging="3"/>
              <w:rPr>
                <w:rFonts w:eastAsia="PMingLiU"/>
                <w:color w:val="000000"/>
                <w:sz w:val="20"/>
                <w:szCs w:val="20"/>
                <w:lang w:eastAsia="zh-TW"/>
              </w:rPr>
            </w:pPr>
            <w:r w:rsidRPr="00561D6E">
              <w:rPr>
                <w:rFonts w:eastAsia="PMingLiU"/>
                <w:color w:val="000000"/>
                <w:sz w:val="20"/>
                <w:szCs w:val="20"/>
                <w:lang w:eastAsia="zh-TW"/>
              </w:rPr>
              <w:t>Skillnad (95% CI</w:t>
            </w:r>
            <w:r w:rsidR="00BB61B5">
              <w:rPr>
                <w:rFonts w:eastAsia="PMingLiU"/>
                <w:color w:val="000000"/>
                <w:sz w:val="20"/>
                <w:szCs w:val="20"/>
                <w:lang w:eastAsia="zh-TW"/>
              </w:rPr>
              <w:t>)</w:t>
            </w:r>
          </w:p>
        </w:tc>
        <w:tc>
          <w:tcPr>
            <w:tcW w:w="1292" w:type="pct"/>
            <w:gridSpan w:val="2"/>
            <w:tcBorders>
              <w:top w:val="single" w:sz="4" w:space="0" w:color="auto"/>
              <w:bottom w:val="nil"/>
            </w:tcBorders>
            <w:shd w:val="clear" w:color="auto" w:fill="auto"/>
          </w:tcPr>
          <w:p w14:paraId="3AC1BB8F"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-0,55 (-0,84, -0,25)</w:t>
            </w:r>
          </w:p>
          <w:p w14:paraId="35452123" w14:textId="77777777" w:rsidR="00776F49" w:rsidRPr="00561D6E" w:rsidRDefault="00776F49" w:rsidP="00B057AB">
            <w:pPr>
              <w:keepNext/>
              <w:widowControl w:val="0"/>
              <w:tabs>
                <w:tab w:val="left" w:pos="284"/>
              </w:tabs>
              <w:spacing w:line="240" w:lineRule="auto"/>
              <w:jc w:val="center"/>
              <w:rPr>
                <w:color w:val="000000"/>
                <w:sz w:val="20"/>
                <w:szCs w:val="20"/>
              </w:rPr>
            </w:pPr>
          </w:p>
        </w:tc>
        <w:tc>
          <w:tcPr>
            <w:tcW w:w="1292" w:type="pct"/>
            <w:gridSpan w:val="2"/>
            <w:tcBorders>
              <w:top w:val="single" w:sz="4" w:space="0" w:color="auto"/>
              <w:bottom w:val="nil"/>
            </w:tcBorders>
          </w:tcPr>
          <w:p w14:paraId="3814FA6E"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-0,50 (-0,80, -0,19)</w:t>
            </w:r>
          </w:p>
          <w:p w14:paraId="17D82914" w14:textId="77777777" w:rsidR="00776F49" w:rsidRPr="00561D6E" w:rsidRDefault="00776F49" w:rsidP="00B057AB">
            <w:pPr>
              <w:keepNext/>
              <w:widowControl w:val="0"/>
              <w:tabs>
                <w:tab w:val="left" w:pos="284"/>
              </w:tabs>
              <w:spacing w:line="240" w:lineRule="auto"/>
              <w:jc w:val="center"/>
              <w:rPr>
                <w:color w:val="000000"/>
                <w:sz w:val="20"/>
                <w:szCs w:val="20"/>
              </w:rPr>
            </w:pPr>
          </w:p>
        </w:tc>
        <w:tc>
          <w:tcPr>
            <w:tcW w:w="1291" w:type="pct"/>
            <w:gridSpan w:val="2"/>
            <w:tcBorders>
              <w:top w:val="single" w:sz="4" w:space="0" w:color="auto"/>
              <w:bottom w:val="nil"/>
            </w:tcBorders>
          </w:tcPr>
          <w:p w14:paraId="5AAC92F2"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-0,52 (-0,73, -0,31)</w:t>
            </w:r>
          </w:p>
        </w:tc>
      </w:tr>
      <w:tr w:rsidR="00211724" w14:paraId="3A7E2FEA" w14:textId="77777777" w:rsidTr="000C2756">
        <w:trPr>
          <w:cantSplit/>
        </w:trPr>
        <w:tc>
          <w:tcPr>
            <w:tcW w:w="1124" w:type="pct"/>
            <w:tcBorders>
              <w:top w:val="nil"/>
              <w:bottom w:val="nil"/>
            </w:tcBorders>
            <w:shd w:val="clear" w:color="auto" w:fill="auto"/>
          </w:tcPr>
          <w:p w14:paraId="4E867E0D"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nil"/>
            </w:tcBorders>
            <w:shd w:val="clear" w:color="auto" w:fill="auto"/>
          </w:tcPr>
          <w:p w14:paraId="189E9556"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0,0004</w:t>
            </w:r>
          </w:p>
        </w:tc>
        <w:tc>
          <w:tcPr>
            <w:tcW w:w="1292" w:type="pct"/>
            <w:gridSpan w:val="2"/>
            <w:tcBorders>
              <w:top w:val="nil"/>
              <w:bottom w:val="nil"/>
            </w:tcBorders>
          </w:tcPr>
          <w:p w14:paraId="16D3CB34"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0,0017</w:t>
            </w:r>
          </w:p>
        </w:tc>
        <w:tc>
          <w:tcPr>
            <w:tcW w:w="1291" w:type="pct"/>
            <w:gridSpan w:val="2"/>
            <w:tcBorders>
              <w:top w:val="nil"/>
              <w:bottom w:val="nil"/>
            </w:tcBorders>
          </w:tcPr>
          <w:p w14:paraId="56273DE4"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&lt;0,0001</w:t>
            </w:r>
          </w:p>
        </w:tc>
      </w:tr>
      <w:tr w:rsidR="00211724" w14:paraId="1EEBA782" w14:textId="77777777" w:rsidTr="000C2756">
        <w:trPr>
          <w:cantSplit/>
        </w:trPr>
        <w:tc>
          <w:tcPr>
            <w:tcW w:w="1124" w:type="pct"/>
            <w:tcBorders>
              <w:top w:val="single" w:sz="4" w:space="0" w:color="auto"/>
              <w:bottom w:val="single" w:sz="4" w:space="0" w:color="auto"/>
            </w:tcBorders>
            <w:shd w:val="clear" w:color="auto" w:fill="auto"/>
          </w:tcPr>
          <w:p w14:paraId="160106EB"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TNSS</w:t>
            </w:r>
          </w:p>
        </w:tc>
        <w:tc>
          <w:tcPr>
            <w:tcW w:w="1292" w:type="pct"/>
            <w:gridSpan w:val="2"/>
            <w:tcBorders>
              <w:top w:val="single" w:sz="4" w:space="0" w:color="auto"/>
              <w:bottom w:val="single" w:sz="4" w:space="0" w:color="auto"/>
            </w:tcBorders>
            <w:shd w:val="clear" w:color="auto" w:fill="auto"/>
          </w:tcPr>
          <w:p w14:paraId="40730FDB" w14:textId="77777777" w:rsidR="00776F49" w:rsidRPr="00561D6E" w:rsidRDefault="00776F49" w:rsidP="00B057AB">
            <w:pPr>
              <w:keepNext/>
              <w:widowControl w:val="0"/>
              <w:tabs>
                <w:tab w:val="left" w:pos="284"/>
              </w:tabs>
              <w:spacing w:line="240" w:lineRule="auto"/>
              <w:jc w:val="center"/>
              <w:rPr>
                <w:color w:val="000000"/>
                <w:sz w:val="20"/>
                <w:szCs w:val="20"/>
              </w:rPr>
            </w:pPr>
          </w:p>
        </w:tc>
        <w:tc>
          <w:tcPr>
            <w:tcW w:w="1292" w:type="pct"/>
            <w:gridSpan w:val="2"/>
            <w:tcBorders>
              <w:top w:val="single" w:sz="4" w:space="0" w:color="auto"/>
              <w:bottom w:val="single" w:sz="4" w:space="0" w:color="auto"/>
            </w:tcBorders>
          </w:tcPr>
          <w:p w14:paraId="19341E07" w14:textId="77777777" w:rsidR="00776F49" w:rsidRPr="00561D6E" w:rsidRDefault="00776F49" w:rsidP="00B057AB">
            <w:pPr>
              <w:keepNext/>
              <w:widowControl w:val="0"/>
              <w:tabs>
                <w:tab w:val="left" w:pos="284"/>
              </w:tabs>
              <w:spacing w:line="240" w:lineRule="auto"/>
              <w:jc w:val="center"/>
              <w:rPr>
                <w:color w:val="000000"/>
                <w:sz w:val="20"/>
                <w:szCs w:val="20"/>
              </w:rPr>
            </w:pPr>
          </w:p>
        </w:tc>
        <w:tc>
          <w:tcPr>
            <w:tcW w:w="1291" w:type="pct"/>
            <w:gridSpan w:val="2"/>
            <w:tcBorders>
              <w:top w:val="single" w:sz="4" w:space="0" w:color="auto"/>
              <w:bottom w:val="single" w:sz="4" w:space="0" w:color="auto"/>
            </w:tcBorders>
          </w:tcPr>
          <w:p w14:paraId="7F70A15F" w14:textId="77777777" w:rsidR="00776F49" w:rsidRPr="00561D6E" w:rsidRDefault="00776F49" w:rsidP="00B057AB">
            <w:pPr>
              <w:keepNext/>
              <w:widowControl w:val="0"/>
              <w:tabs>
                <w:tab w:val="left" w:pos="284"/>
              </w:tabs>
              <w:spacing w:line="240" w:lineRule="auto"/>
              <w:jc w:val="center"/>
              <w:rPr>
                <w:color w:val="000000"/>
                <w:sz w:val="20"/>
                <w:szCs w:val="20"/>
              </w:rPr>
            </w:pPr>
          </w:p>
        </w:tc>
      </w:tr>
      <w:tr w:rsidR="00211724" w14:paraId="36F69382" w14:textId="77777777" w:rsidTr="000C2756">
        <w:trPr>
          <w:cantSplit/>
        </w:trPr>
        <w:tc>
          <w:tcPr>
            <w:tcW w:w="1124" w:type="pct"/>
            <w:tcBorders>
              <w:top w:val="single" w:sz="4" w:space="0" w:color="auto"/>
              <w:bottom w:val="nil"/>
            </w:tcBorders>
            <w:shd w:val="clear" w:color="auto" w:fill="auto"/>
          </w:tcPr>
          <w:p w14:paraId="5185F294" w14:textId="77777777" w:rsidR="00776F49" w:rsidRPr="00561D6E" w:rsidRDefault="00B60735" w:rsidP="00B057AB">
            <w:pPr>
              <w:keepNext/>
              <w:widowControl w:val="0"/>
              <w:tabs>
                <w:tab w:val="left" w:pos="284"/>
              </w:tabs>
              <w:spacing w:line="240" w:lineRule="auto"/>
              <w:ind w:left="267" w:hanging="270"/>
              <w:rPr>
                <w:color w:val="000000"/>
                <w:sz w:val="20"/>
                <w:szCs w:val="20"/>
              </w:rPr>
            </w:pPr>
            <w:r w:rsidRPr="00561D6E">
              <w:rPr>
                <w:color w:val="000000"/>
                <w:sz w:val="20"/>
                <w:szCs w:val="20"/>
              </w:rPr>
              <w:t>Medelvärde vid</w:t>
            </w:r>
          </w:p>
          <w:p w14:paraId="1AB7F521"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color w:val="000000"/>
                <w:sz w:val="20"/>
                <w:szCs w:val="20"/>
              </w:rPr>
              <w:t>studiestart</w:t>
            </w:r>
          </w:p>
        </w:tc>
        <w:tc>
          <w:tcPr>
            <w:tcW w:w="646" w:type="pct"/>
            <w:tcBorders>
              <w:top w:val="single" w:sz="4" w:space="0" w:color="auto"/>
              <w:bottom w:val="nil"/>
            </w:tcBorders>
            <w:shd w:val="clear" w:color="auto" w:fill="auto"/>
          </w:tcPr>
          <w:p w14:paraId="1E43B2E8"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9,33</w:t>
            </w:r>
          </w:p>
        </w:tc>
        <w:tc>
          <w:tcPr>
            <w:tcW w:w="646" w:type="pct"/>
            <w:tcBorders>
              <w:top w:val="single" w:sz="4" w:space="0" w:color="auto"/>
              <w:bottom w:val="nil"/>
            </w:tcBorders>
            <w:shd w:val="clear" w:color="auto" w:fill="auto"/>
          </w:tcPr>
          <w:p w14:paraId="26331F70"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8,56</w:t>
            </w:r>
          </w:p>
        </w:tc>
        <w:tc>
          <w:tcPr>
            <w:tcW w:w="646" w:type="pct"/>
            <w:tcBorders>
              <w:top w:val="single" w:sz="4" w:space="0" w:color="auto"/>
              <w:bottom w:val="nil"/>
            </w:tcBorders>
          </w:tcPr>
          <w:p w14:paraId="1249C529"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8,73</w:t>
            </w:r>
          </w:p>
        </w:tc>
        <w:tc>
          <w:tcPr>
            <w:tcW w:w="646" w:type="pct"/>
            <w:tcBorders>
              <w:top w:val="single" w:sz="4" w:space="0" w:color="auto"/>
              <w:bottom w:val="nil"/>
            </w:tcBorders>
          </w:tcPr>
          <w:p w14:paraId="331D7596"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8,37</w:t>
            </w:r>
          </w:p>
        </w:tc>
        <w:tc>
          <w:tcPr>
            <w:tcW w:w="646" w:type="pct"/>
            <w:tcBorders>
              <w:top w:val="single" w:sz="4" w:space="0" w:color="auto"/>
              <w:bottom w:val="nil"/>
            </w:tcBorders>
          </w:tcPr>
          <w:p w14:paraId="0C34BE1B"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9,03</w:t>
            </w:r>
          </w:p>
        </w:tc>
        <w:tc>
          <w:tcPr>
            <w:tcW w:w="645" w:type="pct"/>
            <w:tcBorders>
              <w:top w:val="single" w:sz="4" w:space="0" w:color="auto"/>
              <w:bottom w:val="nil"/>
            </w:tcBorders>
          </w:tcPr>
          <w:p w14:paraId="5E6DD7A4"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8,47</w:t>
            </w:r>
          </w:p>
        </w:tc>
      </w:tr>
      <w:tr w:rsidR="00211724" w14:paraId="7A18B1CB" w14:textId="77777777" w:rsidTr="000C2756">
        <w:trPr>
          <w:cantSplit/>
        </w:trPr>
        <w:tc>
          <w:tcPr>
            <w:tcW w:w="1124" w:type="pct"/>
            <w:tcBorders>
              <w:top w:val="nil"/>
              <w:bottom w:val="single" w:sz="4" w:space="0" w:color="auto"/>
            </w:tcBorders>
            <w:shd w:val="clear" w:color="auto" w:fill="auto"/>
          </w:tcPr>
          <w:p w14:paraId="2C85AF67" w14:textId="77777777" w:rsidR="00776F49" w:rsidRPr="00561D6E" w:rsidRDefault="00B60735" w:rsidP="00B057AB">
            <w:pPr>
              <w:keepNext/>
              <w:widowControl w:val="0"/>
              <w:tabs>
                <w:tab w:val="left" w:pos="0"/>
              </w:tabs>
              <w:spacing w:line="240" w:lineRule="auto"/>
              <w:rPr>
                <w:rFonts w:eastAsia="PMingLiU"/>
                <w:color w:val="000000"/>
                <w:sz w:val="20"/>
                <w:szCs w:val="20"/>
                <w:lang w:val="sv-SE" w:eastAsia="zh-TW"/>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1FA6DFB5"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-1,06</w:t>
            </w:r>
          </w:p>
        </w:tc>
        <w:tc>
          <w:tcPr>
            <w:tcW w:w="646" w:type="pct"/>
            <w:tcBorders>
              <w:top w:val="nil"/>
              <w:bottom w:val="single" w:sz="4" w:space="0" w:color="auto"/>
            </w:tcBorders>
            <w:shd w:val="clear" w:color="auto" w:fill="auto"/>
          </w:tcPr>
          <w:p w14:paraId="5FE0DBB3"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-2,97</w:t>
            </w:r>
          </w:p>
        </w:tc>
        <w:tc>
          <w:tcPr>
            <w:tcW w:w="646" w:type="pct"/>
            <w:tcBorders>
              <w:top w:val="nil"/>
              <w:bottom w:val="single" w:sz="4" w:space="0" w:color="auto"/>
            </w:tcBorders>
          </w:tcPr>
          <w:p w14:paraId="50593DAA"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-0,44</w:t>
            </w:r>
          </w:p>
        </w:tc>
        <w:tc>
          <w:tcPr>
            <w:tcW w:w="646" w:type="pct"/>
            <w:tcBorders>
              <w:top w:val="nil"/>
              <w:bottom w:val="single" w:sz="4" w:space="0" w:color="auto"/>
            </w:tcBorders>
          </w:tcPr>
          <w:p w14:paraId="0A9F8238"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-2,53</w:t>
            </w:r>
          </w:p>
        </w:tc>
        <w:tc>
          <w:tcPr>
            <w:tcW w:w="646" w:type="pct"/>
            <w:tcBorders>
              <w:top w:val="nil"/>
              <w:bottom w:val="single" w:sz="4" w:space="0" w:color="auto"/>
            </w:tcBorders>
          </w:tcPr>
          <w:p w14:paraId="2453618E"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-0,77</w:t>
            </w:r>
          </w:p>
        </w:tc>
        <w:tc>
          <w:tcPr>
            <w:tcW w:w="645" w:type="pct"/>
            <w:tcBorders>
              <w:top w:val="nil"/>
              <w:bottom w:val="single" w:sz="4" w:space="0" w:color="auto"/>
            </w:tcBorders>
          </w:tcPr>
          <w:p w14:paraId="2DD25BCE"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-2,75</w:t>
            </w:r>
          </w:p>
        </w:tc>
      </w:tr>
      <w:tr w:rsidR="00211724" w14:paraId="2F7A2BE4" w14:textId="77777777" w:rsidTr="000C2756">
        <w:trPr>
          <w:cantSplit/>
        </w:trPr>
        <w:tc>
          <w:tcPr>
            <w:tcW w:w="1124" w:type="pct"/>
            <w:tcBorders>
              <w:top w:val="single" w:sz="4" w:space="0" w:color="auto"/>
              <w:bottom w:val="nil"/>
            </w:tcBorders>
            <w:shd w:val="clear" w:color="auto" w:fill="auto"/>
          </w:tcPr>
          <w:p w14:paraId="2069AF49"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Skillnad (95%</w:t>
            </w:r>
            <w:r w:rsidR="00BB61B5">
              <w:rPr>
                <w:rFonts w:eastAsia="PMingLiU"/>
                <w:color w:val="000000"/>
                <w:sz w:val="20"/>
                <w:szCs w:val="20"/>
                <w:lang w:eastAsia="zh-TW"/>
              </w:rPr>
              <w:t xml:space="preserve"> CI</w:t>
            </w:r>
            <w:r w:rsidRPr="00561D6E">
              <w:rPr>
                <w:rFonts w:eastAsia="PMingLiU"/>
                <w:color w:val="000000"/>
                <w:sz w:val="20"/>
                <w:szCs w:val="20"/>
                <w:lang w:eastAsia="zh-TW"/>
              </w:rPr>
              <w:t>)</w:t>
            </w:r>
          </w:p>
        </w:tc>
        <w:tc>
          <w:tcPr>
            <w:tcW w:w="1292" w:type="pct"/>
            <w:gridSpan w:val="2"/>
            <w:tcBorders>
              <w:top w:val="single" w:sz="4" w:space="0" w:color="auto"/>
              <w:bottom w:val="nil"/>
            </w:tcBorders>
            <w:shd w:val="clear" w:color="auto" w:fill="auto"/>
          </w:tcPr>
          <w:p w14:paraId="117644C9"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-1,91 (-2,85, -0,96)</w:t>
            </w:r>
          </w:p>
        </w:tc>
        <w:tc>
          <w:tcPr>
            <w:tcW w:w="1292" w:type="pct"/>
            <w:gridSpan w:val="2"/>
            <w:tcBorders>
              <w:top w:val="single" w:sz="4" w:space="0" w:color="auto"/>
              <w:bottom w:val="nil"/>
            </w:tcBorders>
          </w:tcPr>
          <w:p w14:paraId="01398E84"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 xml:space="preserve">-2,09 (-3,00, -1,18) </w:t>
            </w:r>
          </w:p>
        </w:tc>
        <w:tc>
          <w:tcPr>
            <w:tcW w:w="1291" w:type="pct"/>
            <w:gridSpan w:val="2"/>
            <w:tcBorders>
              <w:top w:val="single" w:sz="4" w:space="0" w:color="auto"/>
              <w:bottom w:val="nil"/>
            </w:tcBorders>
          </w:tcPr>
          <w:p w14:paraId="181D19F9"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-1,98 (-2,63, -1,33)</w:t>
            </w:r>
          </w:p>
        </w:tc>
      </w:tr>
      <w:tr w:rsidR="00211724" w14:paraId="5ACB05AE" w14:textId="77777777" w:rsidTr="000C2756">
        <w:trPr>
          <w:cantSplit/>
        </w:trPr>
        <w:tc>
          <w:tcPr>
            <w:tcW w:w="1124" w:type="pct"/>
            <w:tcBorders>
              <w:top w:val="nil"/>
              <w:bottom w:val="single" w:sz="4" w:space="0" w:color="auto"/>
            </w:tcBorders>
            <w:shd w:val="clear" w:color="auto" w:fill="auto"/>
          </w:tcPr>
          <w:p w14:paraId="7CF2A546"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single" w:sz="4" w:space="0" w:color="auto"/>
            </w:tcBorders>
            <w:shd w:val="clear" w:color="auto" w:fill="auto"/>
          </w:tcPr>
          <w:p w14:paraId="03BB7604"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0,0001</w:t>
            </w:r>
          </w:p>
        </w:tc>
        <w:tc>
          <w:tcPr>
            <w:tcW w:w="1292" w:type="pct"/>
            <w:gridSpan w:val="2"/>
            <w:tcBorders>
              <w:top w:val="nil"/>
              <w:bottom w:val="single" w:sz="4" w:space="0" w:color="auto"/>
            </w:tcBorders>
          </w:tcPr>
          <w:p w14:paraId="49AB31D2"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&lt;0,0001</w:t>
            </w:r>
          </w:p>
        </w:tc>
        <w:tc>
          <w:tcPr>
            <w:tcW w:w="1291" w:type="pct"/>
            <w:gridSpan w:val="2"/>
            <w:tcBorders>
              <w:top w:val="nil"/>
              <w:bottom w:val="single" w:sz="4" w:space="0" w:color="auto"/>
            </w:tcBorders>
          </w:tcPr>
          <w:p w14:paraId="47A3323C"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&lt;0,0001</w:t>
            </w:r>
          </w:p>
        </w:tc>
      </w:tr>
      <w:tr w:rsidR="00211724" w14:paraId="45DC49DB" w14:textId="77777777" w:rsidTr="000C2756">
        <w:trPr>
          <w:cantSplit/>
        </w:trPr>
        <w:tc>
          <w:tcPr>
            <w:tcW w:w="1124" w:type="pct"/>
            <w:tcBorders>
              <w:top w:val="nil"/>
              <w:bottom w:val="single" w:sz="4" w:space="0" w:color="auto"/>
            </w:tcBorders>
            <w:shd w:val="clear" w:color="auto" w:fill="auto"/>
          </w:tcPr>
          <w:p w14:paraId="39A5D4E7"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SNOT-22</w:t>
            </w:r>
          </w:p>
        </w:tc>
        <w:tc>
          <w:tcPr>
            <w:tcW w:w="1292" w:type="pct"/>
            <w:gridSpan w:val="2"/>
            <w:tcBorders>
              <w:top w:val="single" w:sz="4" w:space="0" w:color="auto"/>
              <w:bottom w:val="single" w:sz="4" w:space="0" w:color="auto"/>
            </w:tcBorders>
            <w:shd w:val="clear" w:color="auto" w:fill="auto"/>
          </w:tcPr>
          <w:p w14:paraId="29E582F4" w14:textId="77777777" w:rsidR="00776F49" w:rsidRPr="00561D6E" w:rsidRDefault="00776F49" w:rsidP="00B057AB">
            <w:pPr>
              <w:keepNext/>
              <w:widowControl w:val="0"/>
              <w:tabs>
                <w:tab w:val="left" w:pos="284"/>
              </w:tabs>
              <w:spacing w:line="240" w:lineRule="auto"/>
              <w:jc w:val="center"/>
              <w:rPr>
                <w:color w:val="000000"/>
                <w:sz w:val="20"/>
                <w:szCs w:val="20"/>
              </w:rPr>
            </w:pPr>
          </w:p>
        </w:tc>
        <w:tc>
          <w:tcPr>
            <w:tcW w:w="1292" w:type="pct"/>
            <w:gridSpan w:val="2"/>
            <w:tcBorders>
              <w:top w:val="single" w:sz="4" w:space="0" w:color="auto"/>
              <w:bottom w:val="single" w:sz="4" w:space="0" w:color="auto"/>
            </w:tcBorders>
          </w:tcPr>
          <w:p w14:paraId="64DD86BB" w14:textId="77777777" w:rsidR="00776F49" w:rsidRPr="00561D6E" w:rsidRDefault="00776F49" w:rsidP="00B057AB">
            <w:pPr>
              <w:keepNext/>
              <w:widowControl w:val="0"/>
              <w:tabs>
                <w:tab w:val="left" w:pos="284"/>
              </w:tabs>
              <w:spacing w:line="240" w:lineRule="auto"/>
              <w:jc w:val="center"/>
              <w:rPr>
                <w:color w:val="000000"/>
                <w:sz w:val="20"/>
                <w:szCs w:val="20"/>
              </w:rPr>
            </w:pPr>
          </w:p>
        </w:tc>
        <w:tc>
          <w:tcPr>
            <w:tcW w:w="1291" w:type="pct"/>
            <w:gridSpan w:val="2"/>
            <w:tcBorders>
              <w:top w:val="single" w:sz="4" w:space="0" w:color="auto"/>
              <w:bottom w:val="single" w:sz="4" w:space="0" w:color="auto"/>
            </w:tcBorders>
          </w:tcPr>
          <w:p w14:paraId="2186A7B3" w14:textId="77777777" w:rsidR="00776F49" w:rsidRPr="00561D6E" w:rsidRDefault="00776F49" w:rsidP="00B057AB">
            <w:pPr>
              <w:keepNext/>
              <w:widowControl w:val="0"/>
              <w:tabs>
                <w:tab w:val="left" w:pos="284"/>
              </w:tabs>
              <w:spacing w:line="240" w:lineRule="auto"/>
              <w:jc w:val="center"/>
              <w:rPr>
                <w:color w:val="000000"/>
                <w:sz w:val="20"/>
                <w:szCs w:val="20"/>
              </w:rPr>
            </w:pPr>
          </w:p>
        </w:tc>
      </w:tr>
      <w:tr w:rsidR="00211724" w14:paraId="085CAF2D" w14:textId="77777777" w:rsidTr="000C2756">
        <w:trPr>
          <w:cantSplit/>
        </w:trPr>
        <w:tc>
          <w:tcPr>
            <w:tcW w:w="1124" w:type="pct"/>
            <w:tcBorders>
              <w:top w:val="nil"/>
              <w:bottom w:val="nil"/>
            </w:tcBorders>
            <w:shd w:val="clear" w:color="auto" w:fill="auto"/>
          </w:tcPr>
          <w:p w14:paraId="2F0A2981" w14:textId="77777777" w:rsidR="00776F49" w:rsidRPr="00561D6E" w:rsidRDefault="00B60735" w:rsidP="00B057AB">
            <w:pPr>
              <w:keepNext/>
              <w:widowControl w:val="0"/>
              <w:tabs>
                <w:tab w:val="left" w:pos="284"/>
              </w:tabs>
              <w:spacing w:line="240" w:lineRule="auto"/>
              <w:ind w:left="267" w:hanging="270"/>
              <w:rPr>
                <w:color w:val="000000"/>
                <w:sz w:val="20"/>
                <w:szCs w:val="20"/>
              </w:rPr>
            </w:pPr>
            <w:r w:rsidRPr="00561D6E">
              <w:rPr>
                <w:color w:val="000000"/>
                <w:sz w:val="20"/>
                <w:szCs w:val="20"/>
              </w:rPr>
              <w:t>Medelvärde vid</w:t>
            </w:r>
          </w:p>
          <w:p w14:paraId="33E716A0"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color w:val="000000"/>
                <w:sz w:val="20"/>
                <w:szCs w:val="20"/>
              </w:rPr>
              <w:t>studiestart</w:t>
            </w:r>
          </w:p>
        </w:tc>
        <w:tc>
          <w:tcPr>
            <w:tcW w:w="646" w:type="pct"/>
            <w:tcBorders>
              <w:top w:val="single" w:sz="4" w:space="0" w:color="auto"/>
              <w:bottom w:val="nil"/>
            </w:tcBorders>
            <w:shd w:val="clear" w:color="auto" w:fill="auto"/>
          </w:tcPr>
          <w:p w14:paraId="435BCD05"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60,26</w:t>
            </w:r>
          </w:p>
        </w:tc>
        <w:tc>
          <w:tcPr>
            <w:tcW w:w="646" w:type="pct"/>
            <w:tcBorders>
              <w:top w:val="single" w:sz="4" w:space="0" w:color="auto"/>
              <w:bottom w:val="nil"/>
            </w:tcBorders>
            <w:shd w:val="clear" w:color="auto" w:fill="auto"/>
          </w:tcPr>
          <w:p w14:paraId="33D50AF0"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59,82</w:t>
            </w:r>
          </w:p>
        </w:tc>
        <w:tc>
          <w:tcPr>
            <w:tcW w:w="646" w:type="pct"/>
            <w:tcBorders>
              <w:top w:val="single" w:sz="4" w:space="0" w:color="auto"/>
              <w:bottom w:val="nil"/>
            </w:tcBorders>
          </w:tcPr>
          <w:p w14:paraId="0F117607"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59,80</w:t>
            </w:r>
          </w:p>
        </w:tc>
        <w:tc>
          <w:tcPr>
            <w:tcW w:w="646" w:type="pct"/>
            <w:tcBorders>
              <w:top w:val="single" w:sz="4" w:space="0" w:color="auto"/>
              <w:bottom w:val="nil"/>
            </w:tcBorders>
          </w:tcPr>
          <w:p w14:paraId="2BE9A00B"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59,21</w:t>
            </w:r>
          </w:p>
        </w:tc>
        <w:tc>
          <w:tcPr>
            <w:tcW w:w="646" w:type="pct"/>
            <w:tcBorders>
              <w:top w:val="single" w:sz="4" w:space="0" w:color="auto"/>
              <w:bottom w:val="nil"/>
            </w:tcBorders>
          </w:tcPr>
          <w:p w14:paraId="3CAD93FF"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60,03</w:t>
            </w:r>
          </w:p>
        </w:tc>
        <w:tc>
          <w:tcPr>
            <w:tcW w:w="645" w:type="pct"/>
            <w:tcBorders>
              <w:top w:val="single" w:sz="4" w:space="0" w:color="auto"/>
              <w:bottom w:val="nil"/>
            </w:tcBorders>
          </w:tcPr>
          <w:p w14:paraId="6A137AD8"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59,54</w:t>
            </w:r>
          </w:p>
        </w:tc>
      </w:tr>
      <w:tr w:rsidR="00211724" w14:paraId="3DF10CA4" w14:textId="77777777" w:rsidTr="000C2756">
        <w:trPr>
          <w:cantSplit/>
        </w:trPr>
        <w:tc>
          <w:tcPr>
            <w:tcW w:w="1124" w:type="pct"/>
            <w:tcBorders>
              <w:top w:val="nil"/>
              <w:left w:val="single" w:sz="4" w:space="0" w:color="auto"/>
              <w:bottom w:val="single" w:sz="4" w:space="0" w:color="auto"/>
            </w:tcBorders>
            <w:shd w:val="clear" w:color="auto" w:fill="auto"/>
          </w:tcPr>
          <w:p w14:paraId="66B90ABE" w14:textId="77777777" w:rsidR="00776F49" w:rsidRPr="00561D6E" w:rsidRDefault="00B60735" w:rsidP="00B057AB">
            <w:pPr>
              <w:keepNext/>
              <w:widowControl w:val="0"/>
              <w:tabs>
                <w:tab w:val="left" w:pos="0"/>
              </w:tabs>
              <w:spacing w:line="240" w:lineRule="auto"/>
              <w:rPr>
                <w:rFonts w:eastAsia="PMingLiU"/>
                <w:color w:val="000000"/>
                <w:sz w:val="20"/>
                <w:szCs w:val="20"/>
                <w:lang w:val="sv-SE" w:eastAsia="zh-TW"/>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63DDFA1B"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-8,58</w:t>
            </w:r>
          </w:p>
        </w:tc>
        <w:tc>
          <w:tcPr>
            <w:tcW w:w="646" w:type="pct"/>
            <w:tcBorders>
              <w:top w:val="nil"/>
              <w:bottom w:val="single" w:sz="4" w:space="0" w:color="auto"/>
            </w:tcBorders>
            <w:shd w:val="clear" w:color="auto" w:fill="auto"/>
          </w:tcPr>
          <w:p w14:paraId="55D0CAE7"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-24,70</w:t>
            </w:r>
          </w:p>
        </w:tc>
        <w:tc>
          <w:tcPr>
            <w:tcW w:w="646" w:type="pct"/>
            <w:tcBorders>
              <w:top w:val="nil"/>
              <w:bottom w:val="single" w:sz="4" w:space="0" w:color="auto"/>
            </w:tcBorders>
          </w:tcPr>
          <w:p w14:paraId="4604EBBD"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-6,55</w:t>
            </w:r>
          </w:p>
        </w:tc>
        <w:tc>
          <w:tcPr>
            <w:tcW w:w="646" w:type="pct"/>
            <w:tcBorders>
              <w:top w:val="nil"/>
              <w:bottom w:val="single" w:sz="4" w:space="0" w:color="auto"/>
            </w:tcBorders>
          </w:tcPr>
          <w:p w14:paraId="45D49A1C"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-21,59</w:t>
            </w:r>
          </w:p>
        </w:tc>
        <w:tc>
          <w:tcPr>
            <w:tcW w:w="646" w:type="pct"/>
            <w:tcBorders>
              <w:top w:val="nil"/>
              <w:bottom w:val="single" w:sz="4" w:space="0" w:color="auto"/>
            </w:tcBorders>
          </w:tcPr>
          <w:p w14:paraId="082905F5"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-7,73</w:t>
            </w:r>
          </w:p>
        </w:tc>
        <w:tc>
          <w:tcPr>
            <w:tcW w:w="645" w:type="pct"/>
            <w:tcBorders>
              <w:top w:val="nil"/>
              <w:bottom w:val="single" w:sz="4" w:space="0" w:color="auto"/>
            </w:tcBorders>
          </w:tcPr>
          <w:p w14:paraId="28D63D0E"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-23,10</w:t>
            </w:r>
          </w:p>
        </w:tc>
      </w:tr>
      <w:tr w:rsidR="00211724" w14:paraId="3CAD8A80" w14:textId="77777777" w:rsidTr="000C2756">
        <w:trPr>
          <w:cantSplit/>
        </w:trPr>
        <w:tc>
          <w:tcPr>
            <w:tcW w:w="1124" w:type="pct"/>
            <w:tcBorders>
              <w:top w:val="single" w:sz="4" w:space="0" w:color="auto"/>
              <w:left w:val="single" w:sz="4" w:space="0" w:color="auto"/>
              <w:bottom w:val="nil"/>
            </w:tcBorders>
            <w:shd w:val="clear" w:color="auto" w:fill="auto"/>
          </w:tcPr>
          <w:p w14:paraId="637EBF26"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Skillnad (95%</w:t>
            </w:r>
            <w:r w:rsidR="00BB61B5">
              <w:rPr>
                <w:rFonts w:eastAsia="PMingLiU"/>
                <w:color w:val="000000"/>
                <w:sz w:val="20"/>
                <w:szCs w:val="20"/>
                <w:lang w:eastAsia="zh-TW"/>
              </w:rPr>
              <w:t xml:space="preserve"> CI</w:t>
            </w:r>
            <w:r w:rsidRPr="00561D6E">
              <w:rPr>
                <w:rFonts w:eastAsia="PMingLiU"/>
                <w:color w:val="000000"/>
                <w:sz w:val="20"/>
                <w:szCs w:val="20"/>
                <w:lang w:eastAsia="zh-TW"/>
              </w:rPr>
              <w:t>)</w:t>
            </w:r>
          </w:p>
        </w:tc>
        <w:tc>
          <w:tcPr>
            <w:tcW w:w="1292" w:type="pct"/>
            <w:gridSpan w:val="2"/>
            <w:tcBorders>
              <w:top w:val="single" w:sz="4" w:space="0" w:color="auto"/>
              <w:bottom w:val="nil"/>
            </w:tcBorders>
            <w:shd w:val="clear" w:color="auto" w:fill="auto"/>
          </w:tcPr>
          <w:p w14:paraId="10781144"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-16,12 (-21,86, -10,38)</w:t>
            </w:r>
          </w:p>
        </w:tc>
        <w:tc>
          <w:tcPr>
            <w:tcW w:w="1292" w:type="pct"/>
            <w:gridSpan w:val="2"/>
            <w:tcBorders>
              <w:top w:val="single" w:sz="4" w:space="0" w:color="auto"/>
              <w:bottom w:val="nil"/>
              <w:right w:val="nil"/>
            </w:tcBorders>
          </w:tcPr>
          <w:p w14:paraId="693B05DD"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-15,04 (-21,26, -8,82)</w:t>
            </w:r>
          </w:p>
        </w:tc>
        <w:tc>
          <w:tcPr>
            <w:tcW w:w="1291" w:type="pct"/>
            <w:gridSpan w:val="2"/>
            <w:tcBorders>
              <w:top w:val="single" w:sz="4" w:space="0" w:color="auto"/>
              <w:bottom w:val="nil"/>
            </w:tcBorders>
          </w:tcPr>
          <w:p w14:paraId="185CD6EA"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-15,36 (-19,57, -11,16)</w:t>
            </w:r>
          </w:p>
        </w:tc>
      </w:tr>
      <w:tr w:rsidR="00211724" w14:paraId="64D9A8A9" w14:textId="77777777" w:rsidTr="000C2756">
        <w:trPr>
          <w:cantSplit/>
        </w:trPr>
        <w:tc>
          <w:tcPr>
            <w:tcW w:w="1124" w:type="pct"/>
            <w:tcBorders>
              <w:top w:val="nil"/>
              <w:bottom w:val="nil"/>
            </w:tcBorders>
            <w:shd w:val="clear" w:color="auto" w:fill="auto"/>
          </w:tcPr>
          <w:p w14:paraId="68A732E1"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nil"/>
            </w:tcBorders>
            <w:shd w:val="clear" w:color="auto" w:fill="auto"/>
          </w:tcPr>
          <w:p w14:paraId="7157CE88"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&lt;0,0001</w:t>
            </w:r>
          </w:p>
        </w:tc>
        <w:tc>
          <w:tcPr>
            <w:tcW w:w="1292" w:type="pct"/>
            <w:gridSpan w:val="2"/>
            <w:tcBorders>
              <w:top w:val="nil"/>
              <w:bottom w:val="nil"/>
            </w:tcBorders>
          </w:tcPr>
          <w:p w14:paraId="509B2DB8"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&lt;0,0001</w:t>
            </w:r>
          </w:p>
        </w:tc>
        <w:tc>
          <w:tcPr>
            <w:tcW w:w="1291" w:type="pct"/>
            <w:gridSpan w:val="2"/>
            <w:tcBorders>
              <w:top w:val="nil"/>
              <w:bottom w:val="nil"/>
            </w:tcBorders>
          </w:tcPr>
          <w:p w14:paraId="6C35BE7D"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&lt;0,0001</w:t>
            </w:r>
          </w:p>
        </w:tc>
      </w:tr>
      <w:tr w:rsidR="00211724" w14:paraId="7B16263E" w14:textId="77777777" w:rsidTr="000C2756">
        <w:trPr>
          <w:cantSplit/>
        </w:trPr>
        <w:tc>
          <w:tcPr>
            <w:tcW w:w="1124" w:type="pct"/>
            <w:tcBorders>
              <w:top w:val="nil"/>
              <w:bottom w:val="single" w:sz="4" w:space="0" w:color="auto"/>
            </w:tcBorders>
            <w:shd w:val="clear" w:color="auto" w:fill="auto"/>
          </w:tcPr>
          <w:p w14:paraId="0D2840ED"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(MID = 8,9)</w:t>
            </w:r>
          </w:p>
        </w:tc>
        <w:tc>
          <w:tcPr>
            <w:tcW w:w="1292" w:type="pct"/>
            <w:gridSpan w:val="2"/>
            <w:tcBorders>
              <w:top w:val="nil"/>
              <w:bottom w:val="single" w:sz="4" w:space="0" w:color="auto"/>
            </w:tcBorders>
            <w:shd w:val="clear" w:color="auto" w:fill="auto"/>
          </w:tcPr>
          <w:p w14:paraId="5C4F7C4B" w14:textId="77777777" w:rsidR="00776F49" w:rsidRPr="00561D6E" w:rsidRDefault="00776F49" w:rsidP="00B057AB">
            <w:pPr>
              <w:keepNext/>
              <w:widowControl w:val="0"/>
              <w:tabs>
                <w:tab w:val="left" w:pos="284"/>
              </w:tabs>
              <w:spacing w:line="240" w:lineRule="auto"/>
              <w:jc w:val="center"/>
              <w:rPr>
                <w:color w:val="000000"/>
                <w:sz w:val="20"/>
                <w:szCs w:val="20"/>
              </w:rPr>
            </w:pPr>
          </w:p>
        </w:tc>
        <w:tc>
          <w:tcPr>
            <w:tcW w:w="1292" w:type="pct"/>
            <w:gridSpan w:val="2"/>
            <w:tcBorders>
              <w:top w:val="nil"/>
              <w:bottom w:val="single" w:sz="4" w:space="0" w:color="auto"/>
            </w:tcBorders>
          </w:tcPr>
          <w:p w14:paraId="70602BED" w14:textId="77777777" w:rsidR="00776F49" w:rsidRPr="00561D6E" w:rsidRDefault="00776F49" w:rsidP="00B057AB">
            <w:pPr>
              <w:keepNext/>
              <w:widowControl w:val="0"/>
              <w:tabs>
                <w:tab w:val="left" w:pos="284"/>
              </w:tabs>
              <w:spacing w:line="240" w:lineRule="auto"/>
              <w:jc w:val="center"/>
              <w:rPr>
                <w:color w:val="000000"/>
                <w:sz w:val="20"/>
                <w:szCs w:val="20"/>
              </w:rPr>
            </w:pPr>
          </w:p>
        </w:tc>
        <w:tc>
          <w:tcPr>
            <w:tcW w:w="1291" w:type="pct"/>
            <w:gridSpan w:val="2"/>
            <w:tcBorders>
              <w:top w:val="nil"/>
              <w:bottom w:val="single" w:sz="4" w:space="0" w:color="auto"/>
            </w:tcBorders>
          </w:tcPr>
          <w:p w14:paraId="34820568" w14:textId="77777777" w:rsidR="00776F49" w:rsidRPr="00561D6E" w:rsidRDefault="00776F49" w:rsidP="00B057AB">
            <w:pPr>
              <w:keepNext/>
              <w:widowControl w:val="0"/>
              <w:tabs>
                <w:tab w:val="left" w:pos="284"/>
              </w:tabs>
              <w:spacing w:line="240" w:lineRule="auto"/>
              <w:jc w:val="center"/>
              <w:rPr>
                <w:color w:val="000000"/>
                <w:sz w:val="20"/>
                <w:szCs w:val="20"/>
              </w:rPr>
            </w:pPr>
          </w:p>
        </w:tc>
      </w:tr>
      <w:tr w:rsidR="00211724" w14:paraId="6D792D8A" w14:textId="77777777" w:rsidTr="000C2756">
        <w:trPr>
          <w:cantSplit/>
        </w:trPr>
        <w:tc>
          <w:tcPr>
            <w:tcW w:w="1124" w:type="pct"/>
            <w:tcBorders>
              <w:top w:val="single" w:sz="4" w:space="0" w:color="auto"/>
              <w:bottom w:val="single" w:sz="4" w:space="0" w:color="auto"/>
            </w:tcBorders>
            <w:shd w:val="clear" w:color="auto" w:fill="auto"/>
          </w:tcPr>
          <w:p w14:paraId="1BC612F5"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UPSIT</w:t>
            </w:r>
          </w:p>
        </w:tc>
        <w:tc>
          <w:tcPr>
            <w:tcW w:w="1292" w:type="pct"/>
            <w:gridSpan w:val="2"/>
            <w:tcBorders>
              <w:top w:val="single" w:sz="4" w:space="0" w:color="auto"/>
              <w:bottom w:val="single" w:sz="4" w:space="0" w:color="auto"/>
            </w:tcBorders>
            <w:shd w:val="clear" w:color="auto" w:fill="auto"/>
          </w:tcPr>
          <w:p w14:paraId="18D2135A" w14:textId="77777777" w:rsidR="00776F49" w:rsidRPr="00561D6E" w:rsidRDefault="00776F49" w:rsidP="00B057AB">
            <w:pPr>
              <w:keepNext/>
              <w:widowControl w:val="0"/>
              <w:tabs>
                <w:tab w:val="left" w:pos="284"/>
              </w:tabs>
              <w:spacing w:line="240" w:lineRule="auto"/>
              <w:jc w:val="center"/>
              <w:rPr>
                <w:color w:val="000000"/>
                <w:sz w:val="20"/>
                <w:szCs w:val="20"/>
              </w:rPr>
            </w:pPr>
          </w:p>
        </w:tc>
        <w:tc>
          <w:tcPr>
            <w:tcW w:w="1292" w:type="pct"/>
            <w:gridSpan w:val="2"/>
            <w:tcBorders>
              <w:top w:val="single" w:sz="4" w:space="0" w:color="auto"/>
              <w:bottom w:val="single" w:sz="4" w:space="0" w:color="auto"/>
            </w:tcBorders>
          </w:tcPr>
          <w:p w14:paraId="4E3D2F13" w14:textId="77777777" w:rsidR="00776F49" w:rsidRPr="00561D6E" w:rsidRDefault="00776F49" w:rsidP="00B057AB">
            <w:pPr>
              <w:keepNext/>
              <w:widowControl w:val="0"/>
              <w:tabs>
                <w:tab w:val="left" w:pos="284"/>
              </w:tabs>
              <w:spacing w:line="240" w:lineRule="auto"/>
              <w:jc w:val="center"/>
              <w:rPr>
                <w:color w:val="000000"/>
                <w:sz w:val="20"/>
                <w:szCs w:val="20"/>
              </w:rPr>
            </w:pPr>
          </w:p>
        </w:tc>
        <w:tc>
          <w:tcPr>
            <w:tcW w:w="1291" w:type="pct"/>
            <w:gridSpan w:val="2"/>
            <w:tcBorders>
              <w:top w:val="single" w:sz="4" w:space="0" w:color="auto"/>
              <w:bottom w:val="single" w:sz="4" w:space="0" w:color="auto"/>
            </w:tcBorders>
          </w:tcPr>
          <w:p w14:paraId="1C43BB67" w14:textId="77777777" w:rsidR="00776F49" w:rsidRPr="00561D6E" w:rsidRDefault="00776F49" w:rsidP="00B057AB">
            <w:pPr>
              <w:keepNext/>
              <w:widowControl w:val="0"/>
              <w:tabs>
                <w:tab w:val="left" w:pos="284"/>
              </w:tabs>
              <w:spacing w:line="240" w:lineRule="auto"/>
              <w:jc w:val="center"/>
              <w:rPr>
                <w:color w:val="000000"/>
                <w:sz w:val="20"/>
                <w:szCs w:val="20"/>
              </w:rPr>
            </w:pPr>
          </w:p>
        </w:tc>
      </w:tr>
      <w:tr w:rsidR="00211724" w14:paraId="0822E7BD" w14:textId="77777777" w:rsidTr="000C2756">
        <w:trPr>
          <w:cantSplit/>
        </w:trPr>
        <w:tc>
          <w:tcPr>
            <w:tcW w:w="1124" w:type="pct"/>
            <w:tcBorders>
              <w:top w:val="single" w:sz="4" w:space="0" w:color="auto"/>
              <w:bottom w:val="nil"/>
            </w:tcBorders>
            <w:shd w:val="clear" w:color="auto" w:fill="auto"/>
          </w:tcPr>
          <w:p w14:paraId="5CD50024" w14:textId="77777777" w:rsidR="00776F49" w:rsidRPr="00561D6E" w:rsidRDefault="00B60735" w:rsidP="004169A9">
            <w:pPr>
              <w:keepNext/>
              <w:widowControl w:val="0"/>
              <w:tabs>
                <w:tab w:val="clear" w:pos="567"/>
              </w:tabs>
              <w:spacing w:line="240" w:lineRule="auto"/>
              <w:ind w:hanging="3"/>
              <w:rPr>
                <w:rFonts w:eastAsia="PMingLiU"/>
                <w:color w:val="000000"/>
                <w:sz w:val="20"/>
                <w:szCs w:val="20"/>
                <w:lang w:eastAsia="zh-TW"/>
              </w:rPr>
            </w:pPr>
            <w:r w:rsidRPr="00561D6E">
              <w:rPr>
                <w:color w:val="000000"/>
                <w:sz w:val="20"/>
                <w:szCs w:val="20"/>
              </w:rPr>
              <w:t>Medelvärde vid studiestart</w:t>
            </w:r>
          </w:p>
        </w:tc>
        <w:tc>
          <w:tcPr>
            <w:tcW w:w="646" w:type="pct"/>
            <w:tcBorders>
              <w:top w:val="single" w:sz="4" w:space="0" w:color="auto"/>
              <w:bottom w:val="nil"/>
            </w:tcBorders>
            <w:shd w:val="clear" w:color="auto" w:fill="auto"/>
          </w:tcPr>
          <w:p w14:paraId="72734C67"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13,56</w:t>
            </w:r>
          </w:p>
        </w:tc>
        <w:tc>
          <w:tcPr>
            <w:tcW w:w="646" w:type="pct"/>
            <w:tcBorders>
              <w:top w:val="single" w:sz="4" w:space="0" w:color="auto"/>
              <w:bottom w:val="nil"/>
            </w:tcBorders>
            <w:shd w:val="clear" w:color="auto" w:fill="auto"/>
          </w:tcPr>
          <w:p w14:paraId="4C46F7C4"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12,78</w:t>
            </w:r>
          </w:p>
        </w:tc>
        <w:tc>
          <w:tcPr>
            <w:tcW w:w="646" w:type="pct"/>
            <w:tcBorders>
              <w:top w:val="single" w:sz="4" w:space="0" w:color="auto"/>
              <w:bottom w:val="nil"/>
            </w:tcBorders>
          </w:tcPr>
          <w:p w14:paraId="599BE6DB"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13,27</w:t>
            </w:r>
          </w:p>
        </w:tc>
        <w:tc>
          <w:tcPr>
            <w:tcW w:w="646" w:type="pct"/>
            <w:tcBorders>
              <w:top w:val="single" w:sz="4" w:space="0" w:color="auto"/>
              <w:bottom w:val="nil"/>
            </w:tcBorders>
          </w:tcPr>
          <w:p w14:paraId="4CF4326E"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12,87</w:t>
            </w:r>
          </w:p>
        </w:tc>
        <w:tc>
          <w:tcPr>
            <w:tcW w:w="646" w:type="pct"/>
            <w:tcBorders>
              <w:top w:val="single" w:sz="4" w:space="0" w:color="auto"/>
              <w:bottom w:val="nil"/>
            </w:tcBorders>
          </w:tcPr>
          <w:p w14:paraId="4F3F7BC1"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13,41</w:t>
            </w:r>
          </w:p>
        </w:tc>
        <w:tc>
          <w:tcPr>
            <w:tcW w:w="645" w:type="pct"/>
            <w:tcBorders>
              <w:top w:val="single" w:sz="4" w:space="0" w:color="auto"/>
              <w:bottom w:val="nil"/>
            </w:tcBorders>
          </w:tcPr>
          <w:p w14:paraId="517B7421"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12,82</w:t>
            </w:r>
          </w:p>
        </w:tc>
      </w:tr>
      <w:tr w:rsidR="00211724" w14:paraId="0A528319" w14:textId="77777777" w:rsidTr="000C2756">
        <w:trPr>
          <w:cantSplit/>
        </w:trPr>
        <w:tc>
          <w:tcPr>
            <w:tcW w:w="1124" w:type="pct"/>
            <w:tcBorders>
              <w:top w:val="nil"/>
              <w:left w:val="single" w:sz="4" w:space="0" w:color="auto"/>
              <w:bottom w:val="single" w:sz="4" w:space="0" w:color="auto"/>
            </w:tcBorders>
            <w:shd w:val="clear" w:color="auto" w:fill="auto"/>
          </w:tcPr>
          <w:p w14:paraId="3E20F7A8" w14:textId="77777777" w:rsidR="00776F49" w:rsidRPr="00561D6E" w:rsidRDefault="00B60735" w:rsidP="00B057AB">
            <w:pPr>
              <w:keepNext/>
              <w:widowControl w:val="0"/>
              <w:tabs>
                <w:tab w:val="left" w:pos="0"/>
              </w:tabs>
              <w:spacing w:line="240" w:lineRule="auto"/>
              <w:ind w:hanging="3"/>
              <w:rPr>
                <w:rFonts w:eastAsia="PMingLiU"/>
                <w:color w:val="000000"/>
                <w:sz w:val="20"/>
                <w:szCs w:val="20"/>
                <w:lang w:val="sv-SE" w:eastAsia="zh-TW"/>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11C9B223"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0,63</w:t>
            </w:r>
          </w:p>
        </w:tc>
        <w:tc>
          <w:tcPr>
            <w:tcW w:w="646" w:type="pct"/>
            <w:tcBorders>
              <w:top w:val="nil"/>
              <w:bottom w:val="single" w:sz="4" w:space="0" w:color="auto"/>
            </w:tcBorders>
            <w:shd w:val="clear" w:color="auto" w:fill="auto"/>
          </w:tcPr>
          <w:p w14:paraId="01C3B4D9"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4,44</w:t>
            </w:r>
          </w:p>
        </w:tc>
        <w:tc>
          <w:tcPr>
            <w:tcW w:w="646" w:type="pct"/>
            <w:tcBorders>
              <w:top w:val="nil"/>
              <w:bottom w:val="single" w:sz="4" w:space="0" w:color="auto"/>
            </w:tcBorders>
          </w:tcPr>
          <w:p w14:paraId="4BFD8AED"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0,44</w:t>
            </w:r>
          </w:p>
        </w:tc>
        <w:tc>
          <w:tcPr>
            <w:tcW w:w="646" w:type="pct"/>
            <w:tcBorders>
              <w:top w:val="nil"/>
              <w:bottom w:val="single" w:sz="4" w:space="0" w:color="auto"/>
            </w:tcBorders>
          </w:tcPr>
          <w:p w14:paraId="58C77260"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4,31</w:t>
            </w:r>
          </w:p>
        </w:tc>
        <w:tc>
          <w:tcPr>
            <w:tcW w:w="646" w:type="pct"/>
            <w:tcBorders>
              <w:top w:val="nil"/>
              <w:bottom w:val="single" w:sz="4" w:space="0" w:color="auto"/>
            </w:tcBorders>
          </w:tcPr>
          <w:p w14:paraId="767BBA44"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0,54</w:t>
            </w:r>
          </w:p>
        </w:tc>
        <w:tc>
          <w:tcPr>
            <w:tcW w:w="645" w:type="pct"/>
            <w:tcBorders>
              <w:top w:val="nil"/>
              <w:bottom w:val="single" w:sz="4" w:space="0" w:color="auto"/>
            </w:tcBorders>
          </w:tcPr>
          <w:p w14:paraId="03A5CA67"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4,38</w:t>
            </w:r>
          </w:p>
        </w:tc>
      </w:tr>
      <w:tr w:rsidR="00211724" w14:paraId="3468E354" w14:textId="77777777" w:rsidTr="000C2756">
        <w:trPr>
          <w:cantSplit/>
        </w:trPr>
        <w:tc>
          <w:tcPr>
            <w:tcW w:w="1124" w:type="pct"/>
            <w:tcBorders>
              <w:top w:val="single" w:sz="4" w:space="0" w:color="auto"/>
              <w:left w:val="single" w:sz="4" w:space="0" w:color="auto"/>
              <w:bottom w:val="nil"/>
            </w:tcBorders>
            <w:shd w:val="clear" w:color="auto" w:fill="auto"/>
          </w:tcPr>
          <w:p w14:paraId="1A7C19F8"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Skillnad (95%</w:t>
            </w:r>
            <w:r w:rsidR="00BB61B5">
              <w:rPr>
                <w:rFonts w:eastAsia="PMingLiU"/>
                <w:color w:val="000000"/>
                <w:sz w:val="20"/>
                <w:szCs w:val="20"/>
                <w:lang w:eastAsia="zh-TW"/>
              </w:rPr>
              <w:t xml:space="preserve"> CI</w:t>
            </w:r>
            <w:r w:rsidRPr="00561D6E">
              <w:rPr>
                <w:rFonts w:eastAsia="PMingLiU"/>
                <w:color w:val="000000"/>
                <w:sz w:val="20"/>
                <w:szCs w:val="20"/>
                <w:lang w:eastAsia="zh-TW"/>
              </w:rPr>
              <w:t>)</w:t>
            </w:r>
          </w:p>
        </w:tc>
        <w:tc>
          <w:tcPr>
            <w:tcW w:w="1292" w:type="pct"/>
            <w:gridSpan w:val="2"/>
            <w:tcBorders>
              <w:top w:val="single" w:sz="4" w:space="0" w:color="auto"/>
              <w:bottom w:val="nil"/>
            </w:tcBorders>
            <w:shd w:val="clear" w:color="auto" w:fill="auto"/>
          </w:tcPr>
          <w:p w14:paraId="25FD084D"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3,81 (1,38, 6,24)</w:t>
            </w:r>
          </w:p>
        </w:tc>
        <w:tc>
          <w:tcPr>
            <w:tcW w:w="1292" w:type="pct"/>
            <w:gridSpan w:val="2"/>
            <w:tcBorders>
              <w:top w:val="single" w:sz="4" w:space="0" w:color="auto"/>
              <w:bottom w:val="nil"/>
              <w:right w:val="nil"/>
            </w:tcBorders>
          </w:tcPr>
          <w:p w14:paraId="77343734"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3,86 (1,57, 6,15)</w:t>
            </w:r>
          </w:p>
        </w:tc>
        <w:tc>
          <w:tcPr>
            <w:tcW w:w="1291" w:type="pct"/>
            <w:gridSpan w:val="2"/>
            <w:tcBorders>
              <w:top w:val="single" w:sz="4" w:space="0" w:color="auto"/>
              <w:bottom w:val="nil"/>
            </w:tcBorders>
          </w:tcPr>
          <w:p w14:paraId="2936BFCD"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3,84 (2,17, 5,51)</w:t>
            </w:r>
          </w:p>
        </w:tc>
      </w:tr>
      <w:tr w:rsidR="00211724" w14:paraId="232F1686" w14:textId="77777777" w:rsidTr="000C2756">
        <w:trPr>
          <w:cantSplit/>
        </w:trPr>
        <w:tc>
          <w:tcPr>
            <w:tcW w:w="1124" w:type="pct"/>
            <w:tcBorders>
              <w:top w:val="nil"/>
              <w:bottom w:val="single" w:sz="4" w:space="0" w:color="auto"/>
            </w:tcBorders>
            <w:shd w:val="clear" w:color="auto" w:fill="auto"/>
          </w:tcPr>
          <w:p w14:paraId="36E5EEC6" w14:textId="77777777" w:rsidR="00776F49" w:rsidRPr="00561D6E" w:rsidRDefault="00B60735" w:rsidP="00B057AB">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single" w:sz="4" w:space="0" w:color="auto"/>
            </w:tcBorders>
            <w:shd w:val="clear" w:color="auto" w:fill="auto"/>
          </w:tcPr>
          <w:p w14:paraId="2E05F2EE"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0,0024</w:t>
            </w:r>
          </w:p>
        </w:tc>
        <w:tc>
          <w:tcPr>
            <w:tcW w:w="1292" w:type="pct"/>
            <w:gridSpan w:val="2"/>
            <w:tcBorders>
              <w:top w:val="nil"/>
              <w:bottom w:val="single" w:sz="4" w:space="0" w:color="auto"/>
            </w:tcBorders>
          </w:tcPr>
          <w:p w14:paraId="35455580"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0,0011</w:t>
            </w:r>
          </w:p>
        </w:tc>
        <w:tc>
          <w:tcPr>
            <w:tcW w:w="1291" w:type="pct"/>
            <w:gridSpan w:val="2"/>
            <w:tcBorders>
              <w:top w:val="nil"/>
              <w:bottom w:val="single" w:sz="4" w:space="0" w:color="auto"/>
            </w:tcBorders>
          </w:tcPr>
          <w:p w14:paraId="3FEDDC74" w14:textId="77777777" w:rsidR="00776F49" w:rsidRPr="00561D6E" w:rsidRDefault="00B60735" w:rsidP="00B057AB">
            <w:pPr>
              <w:keepNext/>
              <w:widowControl w:val="0"/>
              <w:tabs>
                <w:tab w:val="left" w:pos="284"/>
              </w:tabs>
              <w:spacing w:line="240" w:lineRule="auto"/>
              <w:jc w:val="center"/>
              <w:rPr>
                <w:color w:val="000000"/>
                <w:sz w:val="20"/>
                <w:szCs w:val="20"/>
              </w:rPr>
            </w:pPr>
            <w:r w:rsidRPr="00561D6E">
              <w:rPr>
                <w:color w:val="000000"/>
                <w:sz w:val="20"/>
                <w:szCs w:val="20"/>
              </w:rPr>
              <w:t>&lt;0,0001</w:t>
            </w:r>
          </w:p>
        </w:tc>
      </w:tr>
    </w:tbl>
    <w:p w14:paraId="607FD7FD" w14:textId="77777777" w:rsidR="00776F49" w:rsidRPr="00DC2BA7" w:rsidRDefault="00B60735" w:rsidP="00B057AB">
      <w:pPr>
        <w:pStyle w:val="Text"/>
        <w:spacing w:before="0"/>
        <w:ind w:left="142"/>
        <w:jc w:val="left"/>
        <w:rPr>
          <w:sz w:val="22"/>
          <w:lang w:val="sv-SE"/>
        </w:rPr>
      </w:pPr>
      <w:r w:rsidRPr="00DC2BA7">
        <w:rPr>
          <w:color w:val="000000"/>
          <w:sz w:val="22"/>
          <w:lang w:val="sv-SE"/>
        </w:rPr>
        <w:t xml:space="preserve">LS=minsta kvadrat; </w:t>
      </w:r>
      <w:r w:rsidRPr="00DC2BA7">
        <w:rPr>
          <w:sz w:val="22"/>
          <w:lang w:val="sv-SE"/>
        </w:rPr>
        <w:t>CI = konfidensintervall; TNSS = Total poäng nasala symtom; SNOT-22 = 22-delars sinonasalt resultattest; UPSIT = luktidentifieringstest enligt Pennsylvania-universitetet; MID = minsta betydelsefulla skillnaden.</w:t>
      </w:r>
    </w:p>
    <w:p w14:paraId="238DDF6D" w14:textId="77777777" w:rsidR="00776F49" w:rsidRPr="00DC2BA7" w:rsidRDefault="00776F49" w:rsidP="00B057AB">
      <w:pPr>
        <w:widowControl w:val="0"/>
        <w:tabs>
          <w:tab w:val="clear" w:pos="567"/>
        </w:tabs>
        <w:spacing w:line="240" w:lineRule="auto"/>
        <w:rPr>
          <w:color w:val="222222"/>
          <w:lang w:val="sv-SE"/>
        </w:rPr>
      </w:pPr>
    </w:p>
    <w:p w14:paraId="14C11C43" w14:textId="77777777" w:rsidR="00776F49" w:rsidRPr="00DC2BA7" w:rsidRDefault="00B60735" w:rsidP="00B057AB">
      <w:pPr>
        <w:keepNext/>
        <w:keepLines/>
        <w:spacing w:line="240" w:lineRule="auto"/>
        <w:ind w:left="1134" w:hanging="1134"/>
        <w:rPr>
          <w:b/>
          <w:bCs/>
          <w:lang w:val="sv-SE"/>
        </w:rPr>
      </w:pPr>
      <w:r w:rsidRPr="00DC2BA7">
        <w:rPr>
          <w:b/>
          <w:bCs/>
          <w:lang w:val="sv-SE"/>
        </w:rPr>
        <w:lastRenderedPageBreak/>
        <w:t>Figure 1</w:t>
      </w:r>
      <w:r w:rsidRPr="00DC2BA7">
        <w:rPr>
          <w:b/>
          <w:bCs/>
          <w:lang w:val="sv-SE"/>
        </w:rPr>
        <w:tab/>
        <w:t xml:space="preserve">Förändring i medeltal från utgångsvärdet i nasal </w:t>
      </w:r>
      <w:r w:rsidR="00E91972" w:rsidRPr="00DC2BA7">
        <w:rPr>
          <w:b/>
          <w:bCs/>
          <w:lang w:val="sv-SE"/>
        </w:rPr>
        <w:t>congestion</w:t>
      </w:r>
      <w:r w:rsidRPr="00DC2BA7">
        <w:rPr>
          <w:b/>
          <w:bCs/>
          <w:lang w:val="sv-SE"/>
        </w:rPr>
        <w:t xml:space="preserve"> score och förändring i medeltal från utgångsvärdet i nasal </w:t>
      </w:r>
      <w:r w:rsidR="00E91972" w:rsidRPr="00DC2BA7">
        <w:rPr>
          <w:b/>
          <w:bCs/>
          <w:lang w:val="sv-SE"/>
        </w:rPr>
        <w:t>polyp</w:t>
      </w:r>
      <w:r w:rsidRPr="00DC2BA7">
        <w:rPr>
          <w:b/>
          <w:bCs/>
          <w:lang w:val="sv-SE"/>
        </w:rPr>
        <w:t xml:space="preserve"> score per patiengrupp i studie 1 och studie 2 vid näspolyper</w:t>
      </w:r>
    </w:p>
    <w:p w14:paraId="4F65EAA4" w14:textId="77777777" w:rsidR="00776F49" w:rsidRPr="00DC2BA7" w:rsidRDefault="00776F49" w:rsidP="00B057AB">
      <w:pPr>
        <w:keepNext/>
        <w:spacing w:line="240" w:lineRule="auto"/>
        <w:rPr>
          <w:lang w:val="sv-SE"/>
        </w:rPr>
      </w:pPr>
    </w:p>
    <w:p w14:paraId="13E7672E" w14:textId="77777777" w:rsidR="00776F49" w:rsidRPr="00DC2BA7" w:rsidRDefault="00B60735" w:rsidP="00B057AB">
      <w:pPr>
        <w:pStyle w:val="Text"/>
        <w:spacing w:before="0"/>
        <w:jc w:val="left"/>
        <w:rPr>
          <w:sz w:val="22"/>
        </w:rPr>
      </w:pPr>
      <w:r w:rsidRPr="00DC2BA7">
        <w:rPr>
          <w:noProof/>
        </w:rPr>
        <mc:AlternateContent>
          <mc:Choice Requires="wps">
            <w:drawing>
              <wp:anchor distT="0" distB="0" distL="114300" distR="114300" simplePos="0" relativeHeight="251963392" behindDoc="0" locked="0" layoutInCell="1" allowOverlap="1" wp14:anchorId="13393CC2" wp14:editId="15DC9673">
                <wp:simplePos x="0" y="0"/>
                <wp:positionH relativeFrom="margin">
                  <wp:posOffset>95250</wp:posOffset>
                </wp:positionH>
                <wp:positionV relativeFrom="paragraph">
                  <wp:posOffset>1454150</wp:posOffset>
                </wp:positionV>
                <wp:extent cx="355600" cy="182880"/>
                <wp:effectExtent l="0" t="0" r="0" b="0"/>
                <wp:wrapNone/>
                <wp:docPr id="658"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20E6A5D" w14:textId="77777777" w:rsidR="00F904B9" w:rsidRPr="00820BF1" w:rsidRDefault="00B60735" w:rsidP="00776F49">
                            <w:pPr>
                              <w:spacing w:line="240" w:lineRule="auto"/>
                              <w:jc w:val="right"/>
                              <w:rPr>
                                <w:b/>
                                <w:sz w:val="12"/>
                              </w:rPr>
                            </w:pPr>
                            <w:r w:rsidRPr="00820BF1">
                              <w:rPr>
                                <w:b/>
                                <w:sz w:val="12"/>
                              </w:rPr>
                              <w:t>-0.75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3393CC2" id="_x0000_s1066" type="#_x0000_t202" style="position:absolute;margin-left:7.5pt;margin-top:114.5pt;width:28pt;height:14.4pt;z-index:25196339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eUhO2AEAAI4DAAAOAAAAZHJzL2Uyb0RvYy54bWysU9uO0zAQfUfiHyy/0ySlXUrUdAW7WoS0&#10;LEgLH+A4zkUkHjPjNilfz9jpdgu8IV4sz0x85pwzk+31NPTiYJA6sIXMFqkUxmqoOtsU8tvXu1cb&#10;KcgrW6kerCnk0ZC83r18sR1dbpbQQl8ZFAxiKR9dIVvvXZ4kpFszKFqAM5aLNeCgPIfYJBWqkdGH&#10;Plmm6VUyAlYOQRsizt7ORbmL+HVttP9c12S86AvJ3Hw8MZ5lOJPdVuUNKtd2+kRD/QOLQXWWm56h&#10;bpVXYo/dX1BDpxEIar/QMCRQ1502UQOrydI/1Dy2ypmohc0hd7aJ/h+sfjg8ui8o/PQeJh5gFEHu&#10;HvR3EhZuWmUb8w4RxtaoihtnwbJkdJSfngarKacAUo6foOIhq72HCDTVOARXWKdgdB7A8Wy6mbzQ&#10;nHy9Xl+lXNFcyjbLzSYOJVH502OH5D8YGES4FBJ5phFcHe7JBzIqf/ok9LJw1/V9nGtvf0vwhyET&#10;yQe+M3M/lZPoqkKuYuMgpoTqyHIQ5nXh9eZLC/hTipFXpZD0Y6/QSNF/tGzJ22zFb4WPwWr9ZskB&#10;XlbKy4qymqEK6aWYrzd+3se9w65pudOzxTz0qO+0oGGrLuOo5fk32v0CAAD//wMAUEsDBBQABgAI&#10;AAAAIQABw/Gd2wAAAAkBAAAPAAAAZHJzL2Rvd25yZXYueG1sTE9NT8MwDL0j8R8iI3FjySrKttJ0&#10;QiCuIMaHxM1rvLaicaomW8u/x5zgZD/76X2U29n36kRj7AJbWC4MKOI6uI4bC2+vj1drUDEhO+wD&#10;k4VvirCtzs9KLFyY+IVOu9QoEeFYoIU2paHQOtYteYyLMBDL7xBGj0ng2Gg34iTivteZMTfaY8fi&#10;0OJA9y3VX7ujt/D+dPj8uDbPzYPPhynMRrPfaGsvL+a7W1CJ5vRHht/4Eh0qybQPR3ZR9YJzqZIs&#10;ZNlGFiGsljL3cshXa9BVqf83qH4AAAD//wMAUEsBAi0AFAAGAAgAAAAhALaDOJL+AAAA4QEAABMA&#10;AAAAAAAAAAAAAAAAAAAAAFtDb250ZW50X1R5cGVzXS54bWxQSwECLQAUAAYACAAAACEAOP0h/9YA&#10;AACUAQAACwAAAAAAAAAAAAAAAAAvAQAAX3JlbHMvLnJlbHNQSwECLQAUAAYACAAAACEAMXlITtgB&#10;AACOAwAADgAAAAAAAAAAAAAAAAAuAgAAZHJzL2Uyb0RvYy54bWxQSwECLQAUAAYACAAAACEAAcPx&#10;ndsAAAAJAQAADwAAAAAAAAAAAAAAAAAyBAAAZHJzL2Rvd25yZXYueG1sUEsFBgAAAAAEAAQA8wAA&#10;ADoFAAAAAA==&#10;" filled="f" stroked="f">
                <v:textbox>
                  <w:txbxContent>
                    <w:p w14:paraId="420E6A5D" w14:textId="77777777" w:rsidR="00F904B9" w:rsidRPr="00820BF1" w:rsidRDefault="00B60735" w:rsidP="00776F49">
                      <w:pPr>
                        <w:spacing w:line="240" w:lineRule="auto"/>
                        <w:jc w:val="right"/>
                        <w:rPr>
                          <w:b/>
                          <w:sz w:val="12"/>
                        </w:rPr>
                      </w:pPr>
                      <w:r w:rsidRPr="00820BF1">
                        <w:rPr>
                          <w:b/>
                          <w:sz w:val="12"/>
                        </w:rPr>
                        <w:t>-0.75</w:t>
                      </w:r>
                    </w:p>
                  </w:txbxContent>
                </v:textbox>
                <w10:wrap anchorx="margin"/>
              </v:shape>
            </w:pict>
          </mc:Fallback>
        </mc:AlternateContent>
      </w:r>
      <w:r w:rsidRPr="00DC2BA7">
        <w:rPr>
          <w:noProof/>
        </w:rPr>
        <mc:AlternateContent>
          <mc:Choice Requires="wps">
            <w:drawing>
              <wp:anchor distT="0" distB="0" distL="114300" distR="114300" simplePos="0" relativeHeight="251940864" behindDoc="0" locked="0" layoutInCell="1" allowOverlap="1" wp14:anchorId="4A84878D" wp14:editId="59511AE4">
                <wp:simplePos x="0" y="0"/>
                <wp:positionH relativeFrom="margin">
                  <wp:posOffset>2741267</wp:posOffset>
                </wp:positionH>
                <wp:positionV relativeFrom="paragraph">
                  <wp:posOffset>150909</wp:posOffset>
                </wp:positionV>
                <wp:extent cx="366395" cy="2536466"/>
                <wp:effectExtent l="0" t="0" r="0" b="0"/>
                <wp:wrapNone/>
                <wp:docPr id="659"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6395" cy="25364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418563" w14:textId="77777777" w:rsidR="00F904B9" w:rsidRPr="00FB6CED" w:rsidRDefault="00B60735" w:rsidP="00776F49">
                            <w:pPr>
                              <w:jc w:val="center"/>
                              <w:rPr>
                                <w:b/>
                                <w:lang w:val="sv-SE"/>
                              </w:rPr>
                            </w:pPr>
                            <w:r w:rsidRPr="00FB6CED">
                              <w:rPr>
                                <w:sz w:val="14"/>
                                <w:lang w:val="sv-SE"/>
                              </w:rPr>
                              <w:t xml:space="preserve">Förändring i medelvärde från </w:t>
                            </w:r>
                            <w:r>
                              <w:rPr>
                                <w:sz w:val="14"/>
                                <w:lang w:val="sv-SE"/>
                              </w:rPr>
                              <w:t>utgångsvärde</w:t>
                            </w:r>
                            <w:r w:rsidRPr="00877D31">
                              <w:rPr>
                                <w:sz w:val="14"/>
                                <w:lang w:val="sv-SE"/>
                              </w:rPr>
                              <w:t xml:space="preserve"> </w:t>
                            </w:r>
                            <w:r>
                              <w:rPr>
                                <w:sz w:val="14"/>
                                <w:lang w:val="sv-SE"/>
                              </w:rPr>
                              <w:t>nasal congestion score</w:t>
                            </w:r>
                          </w:p>
                        </w:txbxContent>
                      </wps:txbx>
                      <wps:bodyPr rot="0" vert="vert270"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A84878D" id="_x0000_s1067" type="#_x0000_t202" style="position:absolute;margin-left:215.85pt;margin-top:11.9pt;width:28.85pt;height:199.7pt;z-index:25194086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YtD2wEAAJIDAAAOAAAAZHJzL2Uyb0RvYy54bWysU9tu2zAMfR+wfxD0vjhxHHc14hRbiw4D&#10;ugvQ7gNkWbaF2aJGKbHz96PkNM3Wt2EvgkjKhzyHx9ubaejZQaHTYEq+Wiw5U0ZCrU1b8h9P9+/e&#10;c+a8MLXowaiSH5XjN7u3b7ajLVQKHfS1QkYgxhWjLXnnvS2SxMlODcItwCpDxQZwEJ5CbJMaxUjo&#10;Q5+ky2WejIC1RZDKOcrezUW+i/hNo6T/1jROedaXnGbz8cR4VuFMdltRtChsp+VpDPEPUwxCG2p6&#10;hroTXrA96ldQg5YIDhq/kDAk0DRaqsiB2KyWf7F57IRVkQuJ4+xZJvf/YOXXw6P9jsxPH2GiBUYS&#10;zj6A/OmYgdtOmFZ9QISxU6KmxqsgWTJaV5w+DVK7wgWQavwCNS1Z7D1EoKnBIahCPBmh0wKOZ9HV&#10;5Jmk5DrP19cbziSV0s06z/I8thDF89cWnf+kYGDhUnKkpUZ0cXhwPkwjiucnoZmBe933cbG9+SNB&#10;D0MmTh8Gnkf3UzUxXZc8i9wCmwrqI/FBmP1C/qZLONMr4jCSXUrufu0FKs76z4ZkuV5lWfBXDLLN&#10;VUoBXlaqy4owsgNyoedsvt762ZN7i7rtqNmLzLT4SPFk0uCsyzjSefmVdr8BAAD//wMAUEsDBBQA&#10;BgAIAAAAIQC3BdlH4QAAAAoBAAAPAAAAZHJzL2Rvd25yZXYueG1sTI/BToNAEIbvJr7DZky82aVA&#10;tEWWxmhs4sW0qIfeFnYEIjuL7LbQt3c86W0m8+Wf7883s+3FCUffOVKwXEQgkGpnOmoUvL8936xA&#10;+KDJ6N4RKjijh01xeZHrzLiJ9ngqQyM4hHymFbQhDJmUvm7Rar9wAxLfPt1odeB1bKQZ9cThtpdx&#10;FN1KqzviD60e8LHF+qs8WgUf1eu53w/JIeqml928/d6VT9tGqeur+eEeRMA5/MHwq8/qULBT5Y5k&#10;vOgVpMnyjlEFccIVGEhX6xRExUOcxCCLXP6vUPwAAAD//wMAUEsBAi0AFAAGAAgAAAAhALaDOJL+&#10;AAAA4QEAABMAAAAAAAAAAAAAAAAAAAAAAFtDb250ZW50X1R5cGVzXS54bWxQSwECLQAUAAYACAAA&#10;ACEAOP0h/9YAAACUAQAACwAAAAAAAAAAAAAAAAAvAQAAX3JlbHMvLnJlbHNQSwECLQAUAAYACAAA&#10;ACEAfz2LQ9sBAACSAwAADgAAAAAAAAAAAAAAAAAuAgAAZHJzL2Uyb0RvYy54bWxQSwECLQAUAAYA&#10;CAAAACEAtwXZR+EAAAAKAQAADwAAAAAAAAAAAAAAAAA1BAAAZHJzL2Rvd25yZXYueG1sUEsFBgAA&#10;AAAEAAQA8wAAAEMFAAAAAA==&#10;" filled="f" stroked="f">
                <v:textbox style="layout-flow:vertical;mso-layout-flow-alt:bottom-to-top">
                  <w:txbxContent>
                    <w:p w14:paraId="29418563" w14:textId="77777777" w:rsidR="00F904B9" w:rsidRPr="00FB6CED" w:rsidRDefault="00B60735" w:rsidP="00776F49">
                      <w:pPr>
                        <w:jc w:val="center"/>
                        <w:rPr>
                          <w:b/>
                          <w:lang w:val="sv-SE"/>
                        </w:rPr>
                      </w:pPr>
                      <w:r w:rsidRPr="00FB6CED">
                        <w:rPr>
                          <w:sz w:val="14"/>
                          <w:lang w:val="sv-SE"/>
                        </w:rPr>
                        <w:t xml:space="preserve">Förändring i medelvärde från </w:t>
                      </w:r>
                      <w:r>
                        <w:rPr>
                          <w:sz w:val="14"/>
                          <w:lang w:val="sv-SE"/>
                        </w:rPr>
                        <w:t>utgångsvärde</w:t>
                      </w:r>
                      <w:r w:rsidRPr="00877D31">
                        <w:rPr>
                          <w:sz w:val="14"/>
                          <w:lang w:val="sv-SE"/>
                        </w:rPr>
                        <w:t xml:space="preserve"> </w:t>
                      </w:r>
                      <w:r>
                        <w:rPr>
                          <w:sz w:val="14"/>
                          <w:lang w:val="sv-SE"/>
                        </w:rPr>
                        <w:t>nasal congestion score</w:t>
                      </w:r>
                    </w:p>
                  </w:txbxContent>
                </v:textbox>
                <w10:wrap anchorx="margin"/>
              </v:shape>
            </w:pict>
          </mc:Fallback>
        </mc:AlternateContent>
      </w:r>
      <w:r w:rsidRPr="00DC2BA7">
        <w:rPr>
          <w:noProof/>
        </w:rPr>
        <mc:AlternateContent>
          <mc:Choice Requires="wps">
            <w:drawing>
              <wp:anchor distT="0" distB="0" distL="114300" distR="114300" simplePos="0" relativeHeight="251942912" behindDoc="0" locked="0" layoutInCell="1" allowOverlap="1" wp14:anchorId="17818189" wp14:editId="5E531D0A">
                <wp:simplePos x="0" y="0"/>
                <wp:positionH relativeFrom="margin">
                  <wp:posOffset>-57592</wp:posOffset>
                </wp:positionH>
                <wp:positionV relativeFrom="paragraph">
                  <wp:posOffset>166811</wp:posOffset>
                </wp:positionV>
                <wp:extent cx="366395" cy="2504661"/>
                <wp:effectExtent l="0" t="0" r="0" b="0"/>
                <wp:wrapNone/>
                <wp:docPr id="660"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6395" cy="2504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CC74704" w14:textId="77777777" w:rsidR="00F904B9" w:rsidRPr="009E569E" w:rsidRDefault="00B60735" w:rsidP="00776F49">
                            <w:pPr>
                              <w:jc w:val="center"/>
                              <w:rPr>
                                <w:lang w:val="sv-SE"/>
                              </w:rPr>
                            </w:pPr>
                            <w:r w:rsidRPr="009E569E">
                              <w:rPr>
                                <w:sz w:val="14"/>
                                <w:lang w:val="sv-SE"/>
                              </w:rPr>
                              <w:t xml:space="preserve">Förändring i medelvärde </w:t>
                            </w:r>
                            <w:r w:rsidRPr="00877D31">
                              <w:rPr>
                                <w:sz w:val="14"/>
                                <w:lang w:val="sv-SE"/>
                              </w:rPr>
                              <w:t xml:space="preserve">från </w:t>
                            </w:r>
                            <w:r>
                              <w:rPr>
                                <w:sz w:val="14"/>
                                <w:lang w:val="sv-SE"/>
                              </w:rPr>
                              <w:t>utgångsvärde</w:t>
                            </w:r>
                            <w:r w:rsidRPr="005D366E">
                              <w:rPr>
                                <w:sz w:val="14"/>
                                <w:lang w:val="sv-SE"/>
                              </w:rPr>
                              <w:t xml:space="preserve"> </w:t>
                            </w:r>
                            <w:r>
                              <w:rPr>
                                <w:sz w:val="14"/>
                                <w:lang w:val="sv-SE"/>
                              </w:rPr>
                              <w:t>nasal polyp score</w:t>
                            </w:r>
                          </w:p>
                        </w:txbxContent>
                      </wps:txbx>
                      <wps:bodyPr rot="0" vert="vert270"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7818189" id="_x0000_s1068" type="#_x0000_t202" style="position:absolute;margin-left:-4.55pt;margin-top:13.15pt;width:28.85pt;height:197.2pt;z-index:2519429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NV+H2wEAAJIDAAAOAAAAZHJzL2Uyb0RvYy54bWysU9tu2zAMfR+wfxD0vthxHXc14hRbiw4D&#10;ugvQ7QNkWbaF2aJGKbHz96PkNM22t2EvgkjKhzyHx9vbeRzYQaHTYCq+XqWcKSOh0aar+PdvD2/e&#10;cua8MI0YwKiKH5Xjt7vXr7aTLVUGPQyNQkYgxpWTrXjvvS2TxMlejcKtwCpDxRZwFJ5C7JIGxUTo&#10;45BkaVokE2BjEaRyjrL3S5HvIn7bKum/tK1Tng0Vp9l8PDGedTiT3VaUHQrba3kaQ/zDFKPQhpqe&#10;oe6FF2yP+i+oUUsEB61fSRgTaFstVeRAbNbpH2yeemFV5ELiOHuWyf0/WPn58GS/IvPze5hpgZGE&#10;s48gfzhm4K4XplPvEGHqlWio8TpIlkzWladPg9SudAGknj5BQ0sWew8RaG5xDKoQT0botIDjWXQ1&#10;eyYpeVUUVzcbziSVsk2aF8XSQpTPX1t0/oOCkYVLxZGWGtHF4dH5MI0on5+EZgYe9DDExQ7mtwQ9&#10;DJk4fRh4Gd3P9cx0U/E8C9wCmxqaI/FBWPxC/qZLOLNr4jCRXSrufu4FKs6Gj4ZkuVnnefBXDPLN&#10;dUYBXlbqy4owsgdyoedsud75xZN7i7rrqdmLzLT4SPFk0uCsyzjSefmVdr8AAAD//wMAUEsDBBQA&#10;BgAIAAAAIQBwORbb4QAAAAgBAAAPAAAAZHJzL2Rvd25yZXYueG1sTI/BTsMwEETvSPyDtUjcWrsp&#10;Cm2IUyEQlbigNtADNydekgh7HWK3Sf8e9wSn0WpGM2/zzWQNO+HgO0cSFnMBDKl2uqNGwsf7y2wF&#10;zAdFWhlHKOGMHjbF9VWuMu1G2uOpDA2LJeQzJaENoc8493WLVvm565Gi9+UGq0I8h4brQY2x3Bqe&#10;CJFyqzqKC63q8anF+rs8WgmH6u1s9v3yU3Tj627a/uzK520j5e3N9PgALOAU/sJwwY/oUESmyh1J&#10;e2YkzNaLmJSQpEtg0b9bpcCqqIm4B17k/P8DxS8AAAD//wMAUEsBAi0AFAAGAAgAAAAhALaDOJL+&#10;AAAA4QEAABMAAAAAAAAAAAAAAAAAAAAAAFtDb250ZW50X1R5cGVzXS54bWxQSwECLQAUAAYACAAA&#10;ACEAOP0h/9YAAACUAQAACwAAAAAAAAAAAAAAAAAvAQAAX3JlbHMvLnJlbHNQSwECLQAUAAYACAAA&#10;ACEAnzVfh9sBAACSAwAADgAAAAAAAAAAAAAAAAAuAgAAZHJzL2Uyb0RvYy54bWxQSwECLQAUAAYA&#10;CAAAACEAcDkW2+EAAAAIAQAADwAAAAAAAAAAAAAAAAA1BAAAZHJzL2Rvd25yZXYueG1sUEsFBgAA&#10;AAAEAAQA8wAAAEMFAAAAAA==&#10;" filled="f" stroked="f">
                <v:textbox style="layout-flow:vertical;mso-layout-flow-alt:bottom-to-top">
                  <w:txbxContent>
                    <w:p w14:paraId="1CC74704" w14:textId="77777777" w:rsidR="00F904B9" w:rsidRPr="009E569E" w:rsidRDefault="00B60735" w:rsidP="00776F49">
                      <w:pPr>
                        <w:jc w:val="center"/>
                        <w:rPr>
                          <w:lang w:val="sv-SE"/>
                        </w:rPr>
                      </w:pPr>
                      <w:r w:rsidRPr="009E569E">
                        <w:rPr>
                          <w:sz w:val="14"/>
                          <w:lang w:val="sv-SE"/>
                        </w:rPr>
                        <w:t xml:space="preserve">Förändring i medelvärde </w:t>
                      </w:r>
                      <w:r w:rsidRPr="00877D31">
                        <w:rPr>
                          <w:sz w:val="14"/>
                          <w:lang w:val="sv-SE"/>
                        </w:rPr>
                        <w:t xml:space="preserve">från </w:t>
                      </w:r>
                      <w:r>
                        <w:rPr>
                          <w:sz w:val="14"/>
                          <w:lang w:val="sv-SE"/>
                        </w:rPr>
                        <w:t>utgångsvärde</w:t>
                      </w:r>
                      <w:r w:rsidRPr="005D366E">
                        <w:rPr>
                          <w:sz w:val="14"/>
                          <w:lang w:val="sv-SE"/>
                        </w:rPr>
                        <w:t xml:space="preserve"> </w:t>
                      </w:r>
                      <w:r>
                        <w:rPr>
                          <w:sz w:val="14"/>
                          <w:lang w:val="sv-SE"/>
                        </w:rPr>
                        <w:t>nasal polyp score</w:t>
                      </w:r>
                    </w:p>
                  </w:txbxContent>
                </v:textbox>
                <w10:wrap anchorx="margin"/>
              </v:shape>
            </w:pict>
          </mc:Fallback>
        </mc:AlternateContent>
      </w:r>
      <w:r w:rsidRPr="00DC2BA7">
        <w:rPr>
          <w:noProof/>
        </w:rPr>
        <mc:AlternateContent>
          <mc:Choice Requires="wps">
            <w:drawing>
              <wp:anchor distT="0" distB="0" distL="114300" distR="114300" simplePos="0" relativeHeight="251953152" behindDoc="0" locked="0" layoutInCell="1" allowOverlap="1" wp14:anchorId="358DF248" wp14:editId="21949258">
                <wp:simplePos x="0" y="0"/>
                <wp:positionH relativeFrom="margin">
                  <wp:posOffset>2929352</wp:posOffset>
                </wp:positionH>
                <wp:positionV relativeFrom="paragraph">
                  <wp:posOffset>716524</wp:posOffset>
                </wp:positionV>
                <wp:extent cx="355600" cy="182880"/>
                <wp:effectExtent l="0" t="0" r="0" b="0"/>
                <wp:wrapNone/>
                <wp:docPr id="661"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48653B9" w14:textId="77777777" w:rsidR="00F904B9" w:rsidRPr="00820BF1" w:rsidRDefault="00B60735" w:rsidP="00776F49">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58DF248" id="_x0000_s1069" type="#_x0000_t202" style="position:absolute;margin-left:230.65pt;margin-top:56.4pt;width:28pt;height:14.4pt;z-index:25195315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HhI62QEAAI4DAAAOAAAAZHJzL2Uyb0RvYy54bWysU9uO0zAQfUfiHyy/0yTddilR0xXsahHS&#10;cpEWPsBxnItIPGbGbVK+nrHT7RZ4Q7xYnhnnzDlnJtubaejFwSB1YAuZLVIpjNVQdbYp5Lev9682&#10;UpBXtlI9WFPIoyF5s3v5Yju63Cyhhb4yKBjEUj66QrbeuzxJSLdmULQAZywXa8BBeQ6xSSpUI6MP&#10;fbJM0+tkBKwcgjZEnL2bi3IX8evaaP+5rsl40ReSufl4YjzLcCa7rcobVK7t9ImG+gcWg+osNz1D&#10;3SmvxB67v6CGTiMQ1H6hYUigrjttogZWk6V/qHlslTNRC5tD7mwT/T9Y/enw6L6g8NM7mHiAUQS5&#10;B9DfSVi4bZVtzFtEGFujKm6cBcuS0VF++jRYTTkFkHL8CBUPWe09RKCpxiG4wjoFo/MAjmfTzeSF&#10;5uTVen2dckVzKdssN5s4lETlTx87JP/ewCDCpZDIM43g6vBAPpBR+dOT0MvCfdf3ca69/S3BD0Mm&#10;kg98Z+Z+KifRVYVcXQVpQUwJ1ZHlIMzrwuvNlxbwpxQjr0oh6cdeoZGi/2DZkjfZahV2Kwar9esl&#10;B3hZKS8rymqGKqSXYr7e+nkf9w67puVOzxbz0KO+04KGrbqMo5bn32j3CwAA//8DAFBLAwQUAAYA&#10;CAAAACEA6VvkMN0AAAALAQAADwAAAGRycy9kb3ducmV2LnhtbEyPwU7DMBBE70j8g7VI3KjtkqYQ&#10;4lQIxBVEoUjc3HibRMTrKHab8PcsJzjuzNPsTLmZfS9OOMYukAG9UCCQ6uA6agy8vz1d3YCIyZKz&#10;fSA08I0RNtX5WWkLFyZ6xdM2NYJDKBbWQJvSUEgZ6xa9jYswILF3CKO3ic+xkW60E4f7Xi6VyqW3&#10;HfGH1g740GL9tT16A7vnw+dHpl6aR78apjArSf5WGnN5Md/fgUg4pz8Yfutzdai40z4cyUXRG8hy&#10;fc0oG3rJG5hY6TUre1YynYOsSvl/Q/UDAAD//wMAUEsBAi0AFAAGAAgAAAAhALaDOJL+AAAA4QEA&#10;ABMAAAAAAAAAAAAAAAAAAAAAAFtDb250ZW50X1R5cGVzXS54bWxQSwECLQAUAAYACAAAACEAOP0h&#10;/9YAAACUAQAACwAAAAAAAAAAAAAAAAAvAQAAX3JlbHMvLnJlbHNQSwECLQAUAAYACAAAACEAPR4S&#10;OtkBAACOAwAADgAAAAAAAAAAAAAAAAAuAgAAZHJzL2Uyb0RvYy54bWxQSwECLQAUAAYACAAAACEA&#10;6VvkMN0AAAALAQAADwAAAAAAAAAAAAAAAAAzBAAAZHJzL2Rvd25yZXYueG1sUEsFBgAAAAAEAAQA&#10;8wAAAD0FAAAAAA==&#10;" filled="f" stroked="f">
                <v:textbox>
                  <w:txbxContent>
                    <w:p w14:paraId="548653B9" w14:textId="77777777" w:rsidR="00F904B9" w:rsidRPr="00820BF1" w:rsidRDefault="00B60735" w:rsidP="00776F49">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1938816" behindDoc="0" locked="0" layoutInCell="1" allowOverlap="1" wp14:anchorId="5BBEF9CE" wp14:editId="48824ABF">
                <wp:simplePos x="0" y="0"/>
                <wp:positionH relativeFrom="column">
                  <wp:posOffset>3158099</wp:posOffset>
                </wp:positionH>
                <wp:positionV relativeFrom="paragraph">
                  <wp:posOffset>2438644</wp:posOffset>
                </wp:positionV>
                <wp:extent cx="541606" cy="173404"/>
                <wp:effectExtent l="0" t="0" r="0" b="0"/>
                <wp:wrapNone/>
                <wp:docPr id="66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1606" cy="173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57C8A2E" w14:textId="77777777" w:rsidR="00F904B9" w:rsidRPr="009B07F4" w:rsidRDefault="00B60735" w:rsidP="00776F49">
                            <w:pPr>
                              <w:spacing w:line="240" w:lineRule="auto"/>
                              <w:jc w:val="center"/>
                              <w:rPr>
                                <w:b/>
                                <w:sz w:val="12"/>
                                <w:lang w:val="de-CH"/>
                              </w:rPr>
                            </w:pPr>
                            <w:r w:rsidRPr="009B07F4">
                              <w:rPr>
                                <w:b/>
                                <w:sz w:val="12"/>
                                <w:lang w:val="de-CH"/>
                              </w:rPr>
                              <w:t>Baselin</w:t>
                            </w:r>
                            <w:r>
                              <w:rPr>
                                <w:b/>
                                <w:sz w:val="12"/>
                                <w:lang w:val="de-CH"/>
                              </w:rPr>
                              <w:t>je</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BBEF9CE" id="_x0000_s1070" type="#_x0000_t202" style="position:absolute;margin-left:248.65pt;margin-top:192pt;width:42.65pt;height:13.65pt;z-index:251938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DNYu2QEAAI4DAAAOAAAAZHJzL2Uyb0RvYy54bWysU1Fv0zAQfkfiP1h+p0lK1kHUdIJNQ0hj&#10;IG38gIvjNBGJz5zdJuXXc3a6rrA3xIvlu3O++77vLuuraejFXpPr0JQyW6RSaKOw7sy2lN8fb9+8&#10;k8J5MDX0aHQpD9rJq83rV+vRFnqJLfa1JsEgxhWjLWXrvS2SxKlWD+AWaLXhYoM0gOeQtklNMDL6&#10;0CfLNF0lI1JtCZV2jrM3c1FuIn7TaOW/No3TXvSlZG4+nhTPKpzJZg3FlsC2nTrSgH9gMUBnuOkJ&#10;6gY8iB11L6CGThE6bPxC4ZBg03RKRw2sJkv/UvPQgtVRC5vj7Mkm9/9g1f3+wX4j4aePOPEAowhn&#10;71D9cMLgdQtmqz8Q4dhqqLlxFixLRuuK46fBale4AFKNX7DmIcPOYwSaGhqCK6xTMDoP4HAyXU9e&#10;KE5e5NkqXUmhuJRdvs3TPHaA4uljS85/0jiIcCkl8UwjOOzvnA9koHh6EnoZvO36Ps61N38k+GHI&#10;RPKB78zcT9UkurqUeWwcxFRYH1gO4bwuvN58aZF+STHyqpTS/dwBaSn6z4YteZ/leditGOQXl0sO&#10;6LxSnVfAKIYqpZdivl77eR93lrpty52eLeahR33HBQ1bdR5HLc+/0eY3AAAA//8DAFBLAwQUAAYA&#10;CAAAACEA1OGJQN8AAAALAQAADwAAAGRycy9kb3ducmV2LnhtbEyPy07DMBBF90j8gzVI7KidJi1p&#10;iFMhEFtQy0Ni58bTJCIeR7HbhL9nWMFydI/unFtuZ9eLM46h86QhWSgQSLW3HTUa3l6fbnIQIRqy&#10;pveEGr4xwLa6vChNYf1EOzzvYyO4hEJhNLQxDoWUoW7RmbDwAxJnRz86E/kcG2lHM3G56+VSqbV0&#10;piP+0JoBH1qsv/Ynp+H9+fj5kamX5tGthsnPSpLbSK2vr+b7OxAR5/gHw68+q0PFTgd/IhtEryHb&#10;3KaMakjzjEcxscqXaxAHjpIkBVmV8v+G6gcAAP//AwBQSwECLQAUAAYACAAAACEAtoM4kv4AAADh&#10;AQAAEwAAAAAAAAAAAAAAAAAAAAAAW0NvbnRlbnRfVHlwZXNdLnhtbFBLAQItABQABgAIAAAAIQA4&#10;/SH/1gAAAJQBAAALAAAAAAAAAAAAAAAAAC8BAABfcmVscy8ucmVsc1BLAQItABQABgAIAAAAIQCX&#10;DNYu2QEAAI4DAAAOAAAAAAAAAAAAAAAAAC4CAABkcnMvZTJvRG9jLnhtbFBLAQItABQABgAIAAAA&#10;IQDU4YlA3wAAAAsBAAAPAAAAAAAAAAAAAAAAADMEAABkcnMvZG93bnJldi54bWxQSwUGAAAAAAQA&#10;BADzAAAAPwUAAAAA&#10;" filled="f" stroked="f">
                <v:textbox>
                  <w:txbxContent>
                    <w:p w14:paraId="757C8A2E" w14:textId="77777777" w:rsidR="00F904B9" w:rsidRPr="009B07F4" w:rsidRDefault="00B60735" w:rsidP="00776F49">
                      <w:pPr>
                        <w:spacing w:line="240" w:lineRule="auto"/>
                        <w:jc w:val="center"/>
                        <w:rPr>
                          <w:b/>
                          <w:sz w:val="12"/>
                          <w:lang w:val="de-CH"/>
                        </w:rPr>
                      </w:pPr>
                      <w:r w:rsidRPr="009B07F4">
                        <w:rPr>
                          <w:b/>
                          <w:sz w:val="12"/>
                          <w:lang w:val="de-CH"/>
                        </w:rPr>
                        <w:t>Baselin</w:t>
                      </w:r>
                      <w:r>
                        <w:rPr>
                          <w:b/>
                          <w:sz w:val="12"/>
                          <w:lang w:val="de-CH"/>
                        </w:rPr>
                        <w:t>je</w:t>
                      </w:r>
                    </w:p>
                  </w:txbxContent>
                </v:textbox>
              </v:shape>
            </w:pict>
          </mc:Fallback>
        </mc:AlternateContent>
      </w:r>
      <w:r w:rsidRPr="00DC2BA7">
        <w:rPr>
          <w:noProof/>
        </w:rPr>
        <mc:AlternateContent>
          <mc:Choice Requires="wps">
            <w:drawing>
              <wp:anchor distT="0" distB="0" distL="114300" distR="114300" simplePos="0" relativeHeight="251908096" behindDoc="0" locked="0" layoutInCell="1" allowOverlap="1" wp14:anchorId="497A6557" wp14:editId="778EA048">
                <wp:simplePos x="0" y="0"/>
                <wp:positionH relativeFrom="column">
                  <wp:posOffset>231775</wp:posOffset>
                </wp:positionH>
                <wp:positionV relativeFrom="paragraph">
                  <wp:posOffset>2438400</wp:posOffset>
                </wp:positionV>
                <wp:extent cx="669925" cy="166370"/>
                <wp:effectExtent l="0" t="0" r="0" b="5080"/>
                <wp:wrapNone/>
                <wp:docPr id="66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992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89D6AE" w14:textId="77777777" w:rsidR="00F904B9" w:rsidRPr="009B07F4" w:rsidRDefault="00B60735" w:rsidP="00776F49">
                            <w:pPr>
                              <w:spacing w:line="240" w:lineRule="auto"/>
                              <w:jc w:val="center"/>
                              <w:rPr>
                                <w:b/>
                                <w:sz w:val="12"/>
                                <w:lang w:val="de-CH"/>
                              </w:rPr>
                            </w:pPr>
                            <w:r w:rsidRPr="009B07F4">
                              <w:rPr>
                                <w:b/>
                                <w:sz w:val="12"/>
                                <w:lang w:val="de-CH"/>
                              </w:rPr>
                              <w:t>Baseli</w:t>
                            </w:r>
                            <w:r>
                              <w:rPr>
                                <w:b/>
                                <w:sz w:val="12"/>
                                <w:lang w:val="de-CH"/>
                              </w:rPr>
                              <w:t>nje</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97A6557" id="_x0000_s1071" type="#_x0000_t202" style="position:absolute;margin-left:18.25pt;margin-top:192pt;width:52.75pt;height:13.1pt;z-index:251908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ZHE82wEAAI4DAAAOAAAAZHJzL2Uyb0RvYy54bWysU9tu2zAMfR+wfxD0vjjOEncx4hRbiw4D&#10;ugvQ9QNoWY6N2aJGKbGzrx8lp2m2vRV7EURSPjznkN5cj30nDppci6aQ6WwuhTYKq9bsCvn4/e7N&#10;OymcB1NBh0YX8qidvN6+frUZbK4X2GBXaRIMYlw+2EI23ts8SZxqdA9uhlYbLtZIPXgOaZdUBAOj&#10;912ymM+zZECqLKHSznH2dirKbcSva63817p22ouukMzNx5PiWYYz2W4g3xHYplUnGvACFj20hpue&#10;oW7Bg9hT+w9U3ypCh7WfKewTrOtW6aiB1aTzv9Q8NGB11MLmOHu2yf0/WPXl8GC/kfDjBxx5gFGE&#10;s/eofjhh8KYBs9PviXBoNFTcOA2WJYN1+enTYLXLXQAph89Y8ZBh7zECjTX1wRXWKRidB3A8m65H&#10;LxQns2y9XqykUFxKs+ztVRxKAvnTx5ac/6ixF+FSSOKZRnA43DsfyED+9CT0MnjXdl2ca2f+SPDD&#10;kInkA9+JuR/LUbRVIZerIC2IKbE6shzCaV14vfnSIP2SYuBVKaT7uQfSUnSfDFuyTpfLsFsxWK6u&#10;FhzQZaW8rIBRDFVIL8V0vfHTPu4ttbuGOz1bzEOP+k4LGrbqMo5ann+j7W8AAAD//wMAUEsDBBQA&#10;BgAIAAAAIQAoInAT3gAAAAoBAAAPAAAAZHJzL2Rvd25yZXYueG1sTI/NbsIwEITvlfoO1lbqrdik&#10;AUGIg6pWvbaC/kjcTLwkEfE6ig1J377LCU67qxnNfpOvR9eKM/ah8aRhOlEgkEpvG6o0fH+9Py1A&#10;hGjImtYTavjDAOvi/i43mfUDbfC8jZXgEAqZ0VDH2GVShrJGZ8LEd0isHXzvTOSzr6TtzcDhrpWJ&#10;UnPpTEP8oTYdvtZYHrcnp+Hn47D7TdVn9eZm3eBHJcktpdaPD+PLCkTEMV7NcMFndCiYae9PZINo&#10;NTzPZ+zkuUi508WQJrzsNaRTlYAscnlbofgHAAD//wMAUEsBAi0AFAAGAAgAAAAhALaDOJL+AAAA&#10;4QEAABMAAAAAAAAAAAAAAAAAAAAAAFtDb250ZW50X1R5cGVzXS54bWxQSwECLQAUAAYACAAAACEA&#10;OP0h/9YAAACUAQAACwAAAAAAAAAAAAAAAAAvAQAAX3JlbHMvLnJlbHNQSwECLQAUAAYACAAAACEA&#10;mWRxPNsBAACOAwAADgAAAAAAAAAAAAAAAAAuAgAAZHJzL2Uyb0RvYy54bWxQSwECLQAUAAYACAAA&#10;ACEAKCJwE94AAAAKAQAADwAAAAAAAAAAAAAAAAA1BAAAZHJzL2Rvd25yZXYueG1sUEsFBgAAAAAE&#10;AAQA8wAAAEAFAAAAAA==&#10;" filled="f" stroked="f">
                <v:textbox>
                  <w:txbxContent>
                    <w:p w14:paraId="7A89D6AE" w14:textId="77777777" w:rsidR="00F904B9" w:rsidRPr="009B07F4" w:rsidRDefault="00B60735" w:rsidP="00776F49">
                      <w:pPr>
                        <w:spacing w:line="240" w:lineRule="auto"/>
                        <w:jc w:val="center"/>
                        <w:rPr>
                          <w:b/>
                          <w:sz w:val="12"/>
                          <w:lang w:val="de-CH"/>
                        </w:rPr>
                      </w:pPr>
                      <w:r w:rsidRPr="009B07F4">
                        <w:rPr>
                          <w:b/>
                          <w:sz w:val="12"/>
                          <w:lang w:val="de-CH"/>
                        </w:rPr>
                        <w:t>Baseli</w:t>
                      </w:r>
                      <w:r>
                        <w:rPr>
                          <w:b/>
                          <w:sz w:val="12"/>
                          <w:lang w:val="de-CH"/>
                        </w:rPr>
                        <w:t>nje</w:t>
                      </w:r>
                    </w:p>
                  </w:txbxContent>
                </v:textbox>
              </v:shape>
            </w:pict>
          </mc:Fallback>
        </mc:AlternateContent>
      </w:r>
      <w:r w:rsidRPr="00DC2BA7">
        <w:rPr>
          <w:noProof/>
        </w:rPr>
        <mc:AlternateContent>
          <mc:Choice Requires="wps">
            <w:drawing>
              <wp:anchor distT="0" distB="0" distL="114300" distR="114300" simplePos="0" relativeHeight="251969536" behindDoc="0" locked="0" layoutInCell="1" allowOverlap="1" wp14:anchorId="35A7D6A7" wp14:editId="02E29F1C">
                <wp:simplePos x="0" y="0"/>
                <wp:positionH relativeFrom="margin">
                  <wp:posOffset>124460</wp:posOffset>
                </wp:positionH>
                <wp:positionV relativeFrom="paragraph">
                  <wp:posOffset>2164715</wp:posOffset>
                </wp:positionV>
                <wp:extent cx="355600" cy="182880"/>
                <wp:effectExtent l="0" t="0" r="0" b="0"/>
                <wp:wrapNone/>
                <wp:docPr id="66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EDF10B" w14:textId="77777777" w:rsidR="00F904B9" w:rsidRPr="00820BF1" w:rsidRDefault="00B60735" w:rsidP="00776F49">
                            <w:pPr>
                              <w:spacing w:line="240" w:lineRule="auto"/>
                              <w:rPr>
                                <w:b/>
                                <w:sz w:val="12"/>
                                <w:lang w:val="de-CH"/>
                              </w:rPr>
                            </w:pPr>
                            <w:r w:rsidRPr="00820BF1">
                              <w:rPr>
                                <w:b/>
                                <w:sz w:val="12"/>
                                <w:lang w:val="de-CH"/>
                              </w:rPr>
                              <w:t>-1.25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5A7D6A7" id="_x0000_s1072" type="#_x0000_t202" style="position:absolute;margin-left:9.8pt;margin-top:170.45pt;width:28pt;height:14.4pt;z-index:2519695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t/ym2QEAAI4DAAAOAAAAZHJzL2Uyb0RvYy54bWysU8GO0zAQvSPxD5bvNElpS4marmBXi5CW&#10;BWnZD5g4ThOReMzYbVK+nrHT7Rb2hrhYnhnnzXtvJpurse/EQZNr0RQym6VSaKOwas2ukI/fb9+s&#10;pXAeTAUdGl3Io3byavv61WawuZ5jg12lSTCIcflgC9l4b/MkcarRPbgZWm24WCP14DmkXVIRDIze&#10;d8k8TVfJgFRZQqWd4+zNVJTbiF/XWvmvde20F10hmZuPJ8WzDGey3UC+I7BNq0404B9Y9NAabnqG&#10;ugEPYk/tC6i+VYQOaz9T2CdY163SUQOrydK/1Dw0YHXUwuY4e7bJ/T9YdX94sN9I+PEjjjzAKMLZ&#10;O1Q/nDB43YDZ6Q9EODQaKm6cBcuSwbr89Gmw2uUugJTDF6x4yLD3GIHGmvrgCusUjM4DOJ5N16MX&#10;ipNvl8tVyhXFpWw9X6/jUBLInz625Pwnjb0Il0ISzzSCw+HO+UAG8qcnoZfB27br4lw780eCH4ZM&#10;JB/4Tsz9WI6irQq5WAVpQUyJ1ZHlEE7rwuvNlwbplxQDr0oh3c89kJai+2zYkvfZYhF2KwaL5bs5&#10;B3RZKS8rYBRDFdJLMV2v/bSPe0vtruFOzxbz0KO+04KGrbqMo5bn32j7GwAA//8DAFBLAwQUAAYA&#10;CAAAACEAlAXChtwAAAAJAQAADwAAAGRycy9kb3ducmV2LnhtbEyPzU7DMBCE70i8g7VI3OgaaFMS&#10;4lQIxBVE+ZG4ufE2iYjXUew24e1ZTnCc2U+zM+Vm9r060hi7wAYuFxoUcR1cx42Bt9fHixtQMVl2&#10;tg9MBr4pwqY6PSlt4cLEL3TcpkZJCMfCGmhTGgrEWLfkbVyEgVhu+zB6m0SODbrRThLue7zSOkNv&#10;O5YPrR3ovqX6a3vwBt6f9p8fS/3cPPjVMIVZI/scjTk/m+9uQSWa0x8Mv/WlOlTSaRcO7KLqReeZ&#10;kAaulzoHJcB6JcZOjCxfA1Yl/l9Q/QAAAP//AwBQSwECLQAUAAYACAAAACEAtoM4kv4AAADhAQAA&#10;EwAAAAAAAAAAAAAAAAAAAAAAW0NvbnRlbnRfVHlwZXNdLnhtbFBLAQItABQABgAIAAAAIQA4/SH/&#10;1gAAAJQBAAALAAAAAAAAAAAAAAAAAC8BAABfcmVscy8ucmVsc1BLAQItABQABgAIAAAAIQApt/ym&#10;2QEAAI4DAAAOAAAAAAAAAAAAAAAAAC4CAABkcnMvZTJvRG9jLnhtbFBLAQItABQABgAIAAAAIQCU&#10;BcKG3AAAAAkBAAAPAAAAAAAAAAAAAAAAADMEAABkcnMvZG93bnJldi54bWxQSwUGAAAAAAQABADz&#10;AAAAPAUAAAAA&#10;" filled="f" stroked="f">
                <v:textbox>
                  <w:txbxContent>
                    <w:p w14:paraId="29EDF10B" w14:textId="77777777" w:rsidR="00F904B9" w:rsidRPr="00820BF1" w:rsidRDefault="00B60735" w:rsidP="00776F49">
                      <w:pPr>
                        <w:spacing w:line="240" w:lineRule="auto"/>
                        <w:rPr>
                          <w:b/>
                          <w:sz w:val="12"/>
                          <w:lang w:val="de-CH"/>
                        </w:rPr>
                      </w:pPr>
                      <w:r w:rsidRPr="00820BF1">
                        <w:rPr>
                          <w:b/>
                          <w:sz w:val="12"/>
                          <w:lang w:val="de-CH"/>
                        </w:rPr>
                        <w:t>-1.25</w:t>
                      </w:r>
                    </w:p>
                  </w:txbxContent>
                </v:textbox>
                <w10:wrap anchorx="margin"/>
              </v:shape>
            </w:pict>
          </mc:Fallback>
        </mc:AlternateContent>
      </w:r>
      <w:r w:rsidRPr="00DC2BA7">
        <w:rPr>
          <w:noProof/>
        </w:rPr>
        <mc:AlternateContent>
          <mc:Choice Requires="wps">
            <w:drawing>
              <wp:anchor distT="0" distB="0" distL="114300" distR="114300" simplePos="0" relativeHeight="251971584" behindDoc="0" locked="0" layoutInCell="1" allowOverlap="1" wp14:anchorId="4AFEB1DD" wp14:editId="27FA4A13">
                <wp:simplePos x="0" y="0"/>
                <wp:positionH relativeFrom="margin">
                  <wp:posOffset>2938780</wp:posOffset>
                </wp:positionH>
                <wp:positionV relativeFrom="paragraph">
                  <wp:posOffset>2172970</wp:posOffset>
                </wp:positionV>
                <wp:extent cx="355600" cy="182880"/>
                <wp:effectExtent l="0" t="0" r="0" b="0"/>
                <wp:wrapNone/>
                <wp:docPr id="665"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A506029" w14:textId="77777777" w:rsidR="00F904B9" w:rsidRPr="00820BF1" w:rsidRDefault="00B60735" w:rsidP="00776F49">
                            <w:pPr>
                              <w:spacing w:line="240" w:lineRule="auto"/>
                              <w:rPr>
                                <w:b/>
                                <w:sz w:val="12"/>
                                <w:lang w:val="de-CH"/>
                              </w:rPr>
                            </w:pPr>
                            <w:r w:rsidRPr="00820BF1">
                              <w:rPr>
                                <w:b/>
                                <w:sz w:val="12"/>
                                <w:lang w:val="de-CH"/>
                              </w:rPr>
                              <w:t>-1.25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AFEB1DD" id="_x0000_s1073" type="#_x0000_t202" style="position:absolute;margin-left:231.4pt;margin-top:171.1pt;width:28pt;height:14.4pt;z-index:2519715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aBo82QEAAI4DAAAOAAAAZHJzL2Uyb0RvYy54bWysU9uO0zAQfUfiHyy/0ySl3S1R0xXsahHS&#10;cpEWPmDiOBeReMzYbVK+nrHT7RZ4Q7xYnhnnzDlnJtubaejFQZPr0BQyW6RSaKOw6kxTyG9f719t&#10;pHAeTAU9Gl3Io3byZvfyxXa0uV5ii32lSTCIcfloC9l6b/MkcarVA7gFWm24WCMN4DmkJqkIRkYf&#10;+mSZplfJiFRZQqWd4+zdXJS7iF/XWvnPde20F30hmZuPJ8WzDGey20LeENi2Uyca8A8sBugMNz1D&#10;3YEHsafuL6ihU4QOa79QOCRY153SUQOrydI/1Dy2YHXUwuY4e7bJ/T9Y9enwaL+Q8NM7nHiAUYSz&#10;D6i+O2HwtgXT6LdEOLYaKm6cBcuS0br89Gmw2uUugJTjR6x4yLD3GIGmmobgCusUjM4DOJ5N15MX&#10;ipOv1+urlCuKS9lmudnEoSSQP31syfn3GgcRLoUknmkEh8OD84EM5E9PQi+D913fx7n25rcEPwyZ&#10;SD7wnZn7qZxEVxVydR2kBTElVkeWQzivC683X1qkn1KMvCqFdD/2QFqK/oNhS95kq1XYrRis1tdL&#10;DuiyUl5WwCiGKqSXYr7e+nkf95a6puVOzxbz0KO+04KGrbqMo5bn32j3CwAA//8DAFBLAwQUAAYA&#10;CAAAACEAy93R9N4AAAALAQAADwAAAGRycy9kb3ducmV2LnhtbEyPy07DMBBF90j8gzVI7KidkJYS&#10;4lQIxBbUFpDYufE0iYjHUew24e87XdHlfejOmWI1uU4ccQitJw3JTIFAqrxtqdbwuX27W4II0ZA1&#10;nSfU8IcBVuX1VWFy60da43ETa8EjFHKjoYmxz6UMVYPOhJnvkTjb+8GZyHKopR3MyOOuk6lSC+lM&#10;S3yhMT2+NFj9bg5Ow9f7/uc7Ux/1q5v3o5+UJPcotb69mZ6fQESc4n8ZzviMDiUz7fyBbBCdhmyR&#10;MnrUcJ+lKQhuzJMlOzt2HhIFsizk5Q/lCQAA//8DAFBLAQItABQABgAIAAAAIQC2gziS/gAAAOEB&#10;AAATAAAAAAAAAAAAAAAAAAAAAABbQ29udGVudF9UeXBlc10ueG1sUEsBAi0AFAAGAAgAAAAhADj9&#10;If/WAAAAlAEAAAsAAAAAAAAAAAAAAAAALwEAAF9yZWxzLy5yZWxzUEsBAi0AFAAGAAgAAAAhABJo&#10;GjzZAQAAjgMAAA4AAAAAAAAAAAAAAAAALgIAAGRycy9lMm9Eb2MueG1sUEsBAi0AFAAGAAgAAAAh&#10;AMvd0fTeAAAACwEAAA8AAAAAAAAAAAAAAAAAMwQAAGRycy9kb3ducmV2LnhtbFBLBQYAAAAABAAE&#10;APMAAAA+BQAAAAA=&#10;" filled="f" stroked="f">
                <v:textbox>
                  <w:txbxContent>
                    <w:p w14:paraId="5A506029" w14:textId="77777777" w:rsidR="00F904B9" w:rsidRPr="00820BF1" w:rsidRDefault="00B60735" w:rsidP="00776F49">
                      <w:pPr>
                        <w:spacing w:line="240" w:lineRule="auto"/>
                        <w:rPr>
                          <w:b/>
                          <w:sz w:val="12"/>
                          <w:lang w:val="de-CH"/>
                        </w:rPr>
                      </w:pPr>
                      <w:r w:rsidRPr="00820BF1">
                        <w:rPr>
                          <w:b/>
                          <w:sz w:val="12"/>
                          <w:lang w:val="de-CH"/>
                        </w:rPr>
                        <w:t>-1.25</w:t>
                      </w:r>
                    </w:p>
                  </w:txbxContent>
                </v:textbox>
                <w10:wrap anchorx="margin"/>
              </v:shape>
            </w:pict>
          </mc:Fallback>
        </mc:AlternateContent>
      </w:r>
      <w:r w:rsidRPr="00DC2BA7">
        <w:rPr>
          <w:noProof/>
        </w:rPr>
        <mc:AlternateContent>
          <mc:Choice Requires="wps">
            <w:drawing>
              <wp:anchor distT="0" distB="0" distL="114300" distR="114300" simplePos="0" relativeHeight="251967488" behindDoc="0" locked="0" layoutInCell="1" allowOverlap="1" wp14:anchorId="47F87CC4" wp14:editId="22D73815">
                <wp:simplePos x="0" y="0"/>
                <wp:positionH relativeFrom="margin">
                  <wp:posOffset>2933065</wp:posOffset>
                </wp:positionH>
                <wp:positionV relativeFrom="paragraph">
                  <wp:posOffset>1819910</wp:posOffset>
                </wp:positionV>
                <wp:extent cx="355600" cy="182880"/>
                <wp:effectExtent l="0" t="0" r="0" b="0"/>
                <wp:wrapNone/>
                <wp:docPr id="666"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31035BF" w14:textId="77777777" w:rsidR="00F904B9" w:rsidRPr="00820BF1" w:rsidRDefault="00B60735" w:rsidP="00776F49">
                            <w:pPr>
                              <w:spacing w:line="240" w:lineRule="auto"/>
                              <w:rPr>
                                <w:b/>
                                <w:sz w:val="12"/>
                                <w:lang w:val="de-CH"/>
                              </w:rPr>
                            </w:pPr>
                            <w:r w:rsidRPr="00820BF1">
                              <w:rPr>
                                <w:b/>
                                <w:sz w:val="12"/>
                                <w:lang w:val="de-CH"/>
                              </w:rPr>
                              <w:t>-1.00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7F87CC4" id="_x0000_s1074" type="#_x0000_t202" style="position:absolute;margin-left:230.95pt;margin-top:143.3pt;width:28pt;height:14.4pt;z-index:2519674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lVhC2QEAAI4DAAAOAAAAZHJzL2Uyb0RvYy54bWysU8GO0zAQvSPxD5bvNElplxA1XcGuFiEt&#10;C9LCB0wcp4lIPGbsNilfz9jpdgvcEBfLM+O8ee/NZHM9Db04aHIdmlJmi1QKbRTWndmV8tvXu1e5&#10;FM6DqaFHo0t51E5eb1++2Iy20Etssa81CQYxrhhtKVvvbZEkTrV6ALdAqw0XG6QBPIe0S2qCkdGH&#10;Plmm6VUyItWWUGnnOHs7F+U24jeNVv5z0zjtRV9K5ubjSfGswplsN1DsCGzbqRMN+AcWA3SGm56h&#10;bsGD2FP3F9TQKUKHjV8oHBJsmk7pqIHVZOkfah5bsDpqYXOcPdvk/h+sejg82i8k/PQeJx5gFOHs&#10;ParvThi8acHs9DsiHFsNNTfOgmXJaF1x+jRY7QoXQKrxE9Y8ZNh7jEBTQ0NwhXUKRucBHM+m68kL&#10;xcnX6/VVyhXFpSxf5nkcSgLF08eWnP+gcRDhUkrimUZwONw7H8hA8fQk9DJ41/V9nGtvfkvww5CJ&#10;5APfmbmfqkl0dSlXeZAWxFRYH1kO4bwuvN58aZF+SjHyqpTS/dgDaSn6j4YteZutVmG3YrBav1ly&#10;QJeV6rICRjFUKb0U8/XGz/u4t9TtWu70bDEPPeo7LWjYqss4ann+jba/AAAA//8DAFBLAwQUAAYA&#10;CAAAACEAVc8NXt8AAAALAQAADwAAAGRycy9kb3ducmV2LnhtbEyPwU7DMAyG70i8Q2QkbizpaLut&#10;NJ0QiCuIwZC4ZY3XVjRO1WRreXvMCY62P/3+/nI7u16ccQydJw3JQoFAqr3tqNHw/vZ0swYRoiFr&#10;ek+o4RsDbKvLi9IU1k/0iuddbASHUCiMhjbGoZAy1C06ExZ+QOLb0Y/ORB7HRtrRTBzuerlUKpfO&#10;dMQfWjPgQ4v11+7kNOyfj58fqXppHl02TH5WktxGan19Nd/fgYg4xz8YfvVZHSp2OvgT2SB6DWme&#10;bBjVsFznOQgmsmTFm4OG2yRLQVal/N+h+gEAAP//AwBQSwECLQAUAAYACAAAACEAtoM4kv4AAADh&#10;AQAAEwAAAAAAAAAAAAAAAAAAAAAAW0NvbnRlbnRfVHlwZXNdLnhtbFBLAQItABQABgAIAAAAIQA4&#10;/SH/1gAAAJQBAAALAAAAAAAAAAAAAAAAAC8BAABfcmVscy8ucmVsc1BLAQItABQABgAIAAAAIQBv&#10;lVhC2QEAAI4DAAAOAAAAAAAAAAAAAAAAAC4CAABkcnMvZTJvRG9jLnhtbFBLAQItABQABgAIAAAA&#10;IQBVzw1e3wAAAAsBAAAPAAAAAAAAAAAAAAAAADMEAABkcnMvZG93bnJldi54bWxQSwUGAAAAAAQA&#10;BADzAAAAPwUAAAAA&#10;" filled="f" stroked="f">
                <v:textbox>
                  <w:txbxContent>
                    <w:p w14:paraId="431035BF" w14:textId="77777777" w:rsidR="00F904B9" w:rsidRPr="00820BF1" w:rsidRDefault="00B60735" w:rsidP="00776F49">
                      <w:pPr>
                        <w:spacing w:line="240" w:lineRule="auto"/>
                        <w:rPr>
                          <w:b/>
                          <w:sz w:val="12"/>
                          <w:lang w:val="de-CH"/>
                        </w:rPr>
                      </w:pPr>
                      <w:r w:rsidRPr="00820BF1">
                        <w:rPr>
                          <w:b/>
                          <w:sz w:val="12"/>
                          <w:lang w:val="de-CH"/>
                        </w:rPr>
                        <w:t>-1.00</w:t>
                      </w:r>
                    </w:p>
                  </w:txbxContent>
                </v:textbox>
                <w10:wrap anchorx="margin"/>
              </v:shape>
            </w:pict>
          </mc:Fallback>
        </mc:AlternateContent>
      </w:r>
      <w:r w:rsidRPr="00DC2BA7">
        <w:rPr>
          <w:noProof/>
        </w:rPr>
        <mc:AlternateContent>
          <mc:Choice Requires="wps">
            <w:drawing>
              <wp:anchor distT="0" distB="0" distL="114300" distR="114300" simplePos="0" relativeHeight="251965440" behindDoc="0" locked="0" layoutInCell="1" allowOverlap="1" wp14:anchorId="358F3F0B" wp14:editId="5372526D">
                <wp:simplePos x="0" y="0"/>
                <wp:positionH relativeFrom="margin">
                  <wp:posOffset>124460</wp:posOffset>
                </wp:positionH>
                <wp:positionV relativeFrom="paragraph">
                  <wp:posOffset>1819910</wp:posOffset>
                </wp:positionV>
                <wp:extent cx="355600" cy="182880"/>
                <wp:effectExtent l="0" t="0" r="0" b="0"/>
                <wp:wrapNone/>
                <wp:docPr id="66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6DD099E" w14:textId="77777777" w:rsidR="00F904B9" w:rsidRPr="00820BF1" w:rsidRDefault="00B60735" w:rsidP="00776F49">
                            <w:pPr>
                              <w:spacing w:line="240" w:lineRule="auto"/>
                              <w:rPr>
                                <w:b/>
                                <w:sz w:val="12"/>
                                <w:lang w:val="de-CH"/>
                              </w:rPr>
                            </w:pPr>
                            <w:r w:rsidRPr="00820BF1">
                              <w:rPr>
                                <w:b/>
                                <w:sz w:val="12"/>
                                <w:lang w:val="de-CH"/>
                              </w:rPr>
                              <w:t>-1.00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58F3F0B" id="_x0000_s1075" type="#_x0000_t202" style="position:absolute;margin-left:9.8pt;margin-top:143.3pt;width:28pt;height:14.4pt;z-index:2519654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Sr7Y2QEAAI4DAAAOAAAAZHJzL2Uyb0RvYy54bWysU9uO0zAQfUfiHyy/0ySlXbpR0xXsahHS&#10;cpEWPsBxnItIPGbGbVK+nrHT7RZ4Q7xYnhnnzDlnJtubaejFwSB1YAuZLVIpjNVQdbYp5Lev9682&#10;UpBXtlI9WFPIoyF5s3v5Yju63Cyhhb4yKBjEUj66QrbeuzxJSLdmULQAZywXa8BBeQ6xSSpUI6MP&#10;fbJM06tkBKwcgjZEnL2bi3IX8evaaP+5rsl40ReSufl4YjzLcCa7rcobVK7t9ImG+gcWg+osNz1D&#10;3SmvxB67v6CGTiMQ1H6hYUigrjttogZWk6V/qHlslTNRC5tD7mwT/T9Y/enw6L6g8NM7mHiAUQS5&#10;B9DfSVi4bZVtzFtEGFujKm6cBcuS0VF++jRYTTkFkHL8CBUPWe09RKCpxiG4wjoFo/MAjmfTzeSF&#10;5uTr9foq5YrmUrZZbjZxKInKnz52SP69gUGESyGRZxrB1eGBfCCj8qcnoZeF+67v41x7+1uCH4ZM&#10;JB/4zsz9VE6iqwq5ug7SgpgSqiPLQZjXhdebLy3gTylGXpVC0o+9QiNF/8GyJdfZahV2Kwar9Zsl&#10;B3hZKS8rymqGKqSXYr7e+nkf9w67puVOzxbz0KO+04KGrbqMo5bn32j3CwAA//8DAFBLAwQUAAYA&#10;CAAAACEAfdjPpd4AAAAJAQAADwAAAGRycy9kb3ducmV2LnhtbEyPzU7DMBCE70h9B2uReqN2f5K2&#10;IU6FQFxBFIrEzY23SdR4HcVuE96e5QSn3dGMZr/Nd6NrxRX70HjSMJ8pEEiltw1VGj7en+82IEI0&#10;ZE3rCTV8Y4BdMbnJTWb9QG943cdKcAmFzGioY+wyKUNZozNh5jsk9k6+dyay7CtpezNwuWvlQqlU&#10;OtMQX6hNh481luf9xWk4vJy+PlfqtXpySTf4UUlyW6n19HZ8uAcRcYx/YfjFZ3QomOnoL2SDaFlv&#10;U05qWGxSXjiwTngeNSznyQpkkcv/HxQ/AAAA//8DAFBLAQItABQABgAIAAAAIQC2gziS/gAAAOEB&#10;AAATAAAAAAAAAAAAAAAAAAAAAABbQ29udGVudF9UeXBlc10ueG1sUEsBAi0AFAAGAAgAAAAhADj9&#10;If/WAAAAlAEAAAsAAAAAAAAAAAAAAAAALwEAAF9yZWxzLy5yZWxzUEsBAi0AFAAGAAgAAAAhAFRK&#10;vtjZAQAAjgMAAA4AAAAAAAAAAAAAAAAALgIAAGRycy9lMm9Eb2MueG1sUEsBAi0AFAAGAAgAAAAh&#10;AH3Yz6XeAAAACQEAAA8AAAAAAAAAAAAAAAAAMwQAAGRycy9kb3ducmV2LnhtbFBLBQYAAAAABAAE&#10;APMAAAA+BQAAAAA=&#10;" filled="f" stroked="f">
                <v:textbox>
                  <w:txbxContent>
                    <w:p w14:paraId="46DD099E" w14:textId="77777777" w:rsidR="00F904B9" w:rsidRPr="00820BF1" w:rsidRDefault="00B60735" w:rsidP="00776F49">
                      <w:pPr>
                        <w:spacing w:line="240" w:lineRule="auto"/>
                        <w:rPr>
                          <w:b/>
                          <w:sz w:val="12"/>
                          <w:lang w:val="de-CH"/>
                        </w:rPr>
                      </w:pPr>
                      <w:r w:rsidRPr="00820BF1">
                        <w:rPr>
                          <w:b/>
                          <w:sz w:val="12"/>
                          <w:lang w:val="de-CH"/>
                        </w:rPr>
                        <w:t>-1.00</w:t>
                      </w:r>
                    </w:p>
                  </w:txbxContent>
                </v:textbox>
                <w10:wrap anchorx="margin"/>
              </v:shape>
            </w:pict>
          </mc:Fallback>
        </mc:AlternateContent>
      </w:r>
      <w:r w:rsidRPr="00DC2BA7">
        <w:rPr>
          <w:noProof/>
        </w:rPr>
        <mc:AlternateContent>
          <mc:Choice Requires="wps">
            <w:drawing>
              <wp:anchor distT="0" distB="0" distL="114300" distR="114300" simplePos="0" relativeHeight="251961344" behindDoc="0" locked="0" layoutInCell="1" allowOverlap="1" wp14:anchorId="63D0F9BC" wp14:editId="63098ED7">
                <wp:simplePos x="0" y="0"/>
                <wp:positionH relativeFrom="margin">
                  <wp:posOffset>2915285</wp:posOffset>
                </wp:positionH>
                <wp:positionV relativeFrom="paragraph">
                  <wp:posOffset>1470660</wp:posOffset>
                </wp:positionV>
                <wp:extent cx="355600" cy="182880"/>
                <wp:effectExtent l="0" t="0" r="0" b="0"/>
                <wp:wrapNone/>
                <wp:docPr id="668"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B7414BB" w14:textId="77777777" w:rsidR="00F904B9" w:rsidRPr="00820BF1" w:rsidRDefault="00B60735" w:rsidP="00776F49">
                            <w:pPr>
                              <w:spacing w:line="240" w:lineRule="auto"/>
                              <w:jc w:val="right"/>
                              <w:rPr>
                                <w:b/>
                                <w:sz w:val="12"/>
                              </w:rPr>
                            </w:pPr>
                            <w:r w:rsidRPr="00820BF1">
                              <w:rPr>
                                <w:b/>
                                <w:sz w:val="12"/>
                              </w:rPr>
                              <w:t>-0.75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3D0F9BC" id="_x0000_s1076" type="#_x0000_t202" style="position:absolute;margin-left:229.55pt;margin-top:115.8pt;width:28pt;height:14.4pt;z-index:2519613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dtn/2AEAAI4DAAAOAAAAZHJzL2Uyb0RvYy54bWysU9uO0zAQfUfiHyy/0ySlXUrUdAW7WoS0&#10;LEgLH+A4zkUkHjPjNilfz9jpdgu8IV4sz4xz5pwzk+31NPTiYJA6sIXMFqkUxmqoOtsU8tvXu1cb&#10;KcgrW6kerCnk0ZC83r18sR1dbpbQQl8ZFAxiKR9dIVvvXZ4kpFszKFqAM5aLNeCgPIfYJBWqkdGH&#10;Plmm6VUyAlYOQRsizt7ORbmL+HVttP9c12S86AvJ3Hw8MZ5lOJPdVuUNKtd2+kRD/QOLQXWWm56h&#10;bpVXYo/dX1BDpxEIar/QMCRQ1502UQOrydI/1Dy2ypmohc0hd7aJ/h+sfjg8ui8o/PQeJh5gFEHu&#10;HvR3EhZuWmUb8w4RxtaoihtnwbJkdJSfPg1WU04BpBw/QcVDVnsPEWiqcQiusE7B6DyA49l0M3mh&#10;Ofl6vb5KuaK5lG2Wm00cSqLyp48dkv9gYBDhUkjkmUZwdbgnH8io/OlJ6GXhruv7ONfe/pbghyET&#10;yQe+M3M/lZPoqkKuY+MgpoTqyHIQ5nXh9eZLC/hTipFXpZD0Y6/QSNF/tGzJ22y1CrsVg9X6zZID&#10;vKyUlxVlNUMV0ksxX2/8vI97h13Tcqdni3noUd9pQcNWXcZRy/NvtPsFAAD//wMAUEsDBBQABgAI&#10;AAAAIQD6o6bv3wAAAAsBAAAPAAAAZHJzL2Rvd25yZXYueG1sTI9NT8MwDIbvSPsPkZG4saSjrVhp&#10;Ok0grkyMD4lb1nhtReNUTbaWf493gqNfP3r9uNzMrhdnHEPnSUOyVCCQam87ajS8vz3f3oMI0ZA1&#10;vSfU8IMBNtXiqjSF9RO94nkfG8ElFAqjoY1xKKQMdYvOhKUfkHh39KMzkcexkXY0E5e7Xq6UyqUz&#10;HfGF1gz42GL9vT85DR8vx6/PVO2aJ5cNk5+VJLeWWt9cz9sHEBHn+AfDRZ/VoWKngz+RDaLXkGbr&#10;hFENq7skB8FElmScHDjJVQqyKuX/H6pfAAAA//8DAFBLAQItABQABgAIAAAAIQC2gziS/gAAAOEB&#10;AAATAAAAAAAAAAAAAAAAAAAAAABbQ29udGVudF9UeXBlc10ueG1sUEsBAi0AFAAGAAgAAAAhADj9&#10;If/WAAAAlAEAAAsAAAAAAAAAAAAAAAAALwEAAF9yZWxzLy5yZWxzUEsBAi0AFAAGAAgAAAAhAMp2&#10;2f/YAQAAjgMAAA4AAAAAAAAAAAAAAAAALgIAAGRycy9lMm9Eb2MueG1sUEsBAi0AFAAGAAgAAAAh&#10;APqjpu/fAAAACwEAAA8AAAAAAAAAAAAAAAAAMgQAAGRycy9kb3ducmV2LnhtbFBLBQYAAAAABAAE&#10;APMAAAA+BQAAAAA=&#10;" filled="f" stroked="f">
                <v:textbox>
                  <w:txbxContent>
                    <w:p w14:paraId="3B7414BB" w14:textId="77777777" w:rsidR="00F904B9" w:rsidRPr="00820BF1" w:rsidRDefault="00B60735" w:rsidP="00776F49">
                      <w:pPr>
                        <w:spacing w:line="240" w:lineRule="auto"/>
                        <w:jc w:val="right"/>
                        <w:rPr>
                          <w:b/>
                          <w:sz w:val="12"/>
                        </w:rPr>
                      </w:pPr>
                      <w:r w:rsidRPr="00820BF1">
                        <w:rPr>
                          <w:b/>
                          <w:sz w:val="12"/>
                        </w:rPr>
                        <w:t>-0.75</w:t>
                      </w:r>
                    </w:p>
                  </w:txbxContent>
                </v:textbox>
                <w10:wrap anchorx="margin"/>
              </v:shape>
            </w:pict>
          </mc:Fallback>
        </mc:AlternateContent>
      </w:r>
      <w:r w:rsidRPr="00DC2BA7">
        <w:rPr>
          <w:noProof/>
        </w:rPr>
        <mc:AlternateContent>
          <mc:Choice Requires="wps">
            <w:drawing>
              <wp:anchor distT="0" distB="0" distL="114300" distR="114300" simplePos="0" relativeHeight="251959296" behindDoc="0" locked="0" layoutInCell="1" allowOverlap="1" wp14:anchorId="00B9BD61" wp14:editId="70A2DB99">
                <wp:simplePos x="0" y="0"/>
                <wp:positionH relativeFrom="margin">
                  <wp:posOffset>2915285</wp:posOffset>
                </wp:positionH>
                <wp:positionV relativeFrom="paragraph">
                  <wp:posOffset>1121410</wp:posOffset>
                </wp:positionV>
                <wp:extent cx="355600" cy="182880"/>
                <wp:effectExtent l="0" t="0" r="0" b="0"/>
                <wp:wrapNone/>
                <wp:docPr id="669"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43D5D2A" w14:textId="77777777" w:rsidR="00F904B9" w:rsidRPr="00820BF1" w:rsidRDefault="00B60735" w:rsidP="00776F49">
                            <w:pPr>
                              <w:spacing w:line="240" w:lineRule="auto"/>
                              <w:jc w:val="right"/>
                              <w:rPr>
                                <w:b/>
                                <w:sz w:val="12"/>
                              </w:rPr>
                            </w:pPr>
                            <w:r w:rsidRPr="00820BF1">
                              <w:rPr>
                                <w:b/>
                                <w:sz w:val="12"/>
                              </w:rPr>
                              <w:t>-0.50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0B9BD61" id="_x0000_s1077" type="#_x0000_t202" style="position:absolute;margin-left:229.55pt;margin-top:88.3pt;width:28pt;height:14.4pt;z-index:25195929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T9l2AEAAI4DAAAOAAAAZHJzL2Uyb0RvYy54bWysU9uO0zAQfUfiHyy/0ySlXUrUdAW7WoS0&#10;LEgLH+A4zkUkHjPjNilfz9jpdgu8IV4sz4xz5pwzk+31NPTiYJA6sIXMFqkUxmqoOtsU8tvXu1cb&#10;KcgrW6kerCnk0ZC83r18sR1dbpbQQl8ZFAxiKR9dIVvvXZ4kpFszKFqAM5aLNeCgPIfYJBWqkdGH&#10;Plmm6VUyAlYOQRsizt7ORbmL+HVttP9c12S86AvJ3Hw8MZ5lOJPdVuUNKtd2+kRD/QOLQXWWm56h&#10;bpVXYo/dX1BDpxEIar/QMCRQ1502UQOrydI/1Dy2ypmohc0hd7aJ/h+sfjg8ui8o/PQeJh5gFEHu&#10;HvR3EhZuWmUb8w4RxtaoihtnwbJkdJSfPg1WU04BpBw/QcVDVnsPEWiqcQiusE7B6DyA49l0M3mh&#10;Ofl6vb5KuaK5lG2Wm00cSqLyp48dkv9gYBDhUkjkmUZwdbgnH8io/OlJ6GXhruv7ONfe/pbghyET&#10;yQe+M3M/lZPoqkKuo7QgpoTqyHIQ5nXh9eZLC/hTipFXpZD0Y6/QSNF/tGzJ22y1CrsVg9X6zZID&#10;vKyUlxVlNUMV0ksxX2/8vI97h13Tcqdni3noUd9pQcNWXcZRy/NvtPsFAAD//wMAUEsDBBQABgAI&#10;AAAAIQBiE6Dv3gAAAAsBAAAPAAAAZHJzL2Rvd25yZXYueG1sTI9NT8MwDIbvSPyHyEjcWNKpKaw0&#10;nRCIK4jxIXHLGq+taJyqydby7zEnONrvo9ePq+3iB3HCKfaBDGQrBQKpCa6n1sDb6+PVDYiYLDk7&#10;BEID3xhhW5+fVbZ0YaYXPO1SK7iEYmkNdCmNpZSx6dDbuAojEmeHMHmbeJxa6SY7c7kf5FqpQnrb&#10;E1/o7Ij3HTZfu6M38P50+PzI1XP74PU4h0VJ8htpzOXFcncLIuGS/mD41Wd1qNlpH47kohgM5HqT&#10;McrBdVGAYEJnmjd7A2ulc5B1Jf//UP8AAAD//wMAUEsBAi0AFAAGAAgAAAAhALaDOJL+AAAA4QEA&#10;ABMAAAAAAAAAAAAAAAAAAAAAAFtDb250ZW50X1R5cGVzXS54bWxQSwECLQAUAAYACAAAACEAOP0h&#10;/9YAAACUAQAACwAAAAAAAAAAAAAAAAAvAQAAX3JlbHMvLnJlbHNQSwECLQAUAAYACAAAACEA8ak/&#10;ZdgBAACOAwAADgAAAAAAAAAAAAAAAAAuAgAAZHJzL2Uyb0RvYy54bWxQSwECLQAUAAYACAAAACEA&#10;YhOg794AAAALAQAADwAAAAAAAAAAAAAAAAAyBAAAZHJzL2Rvd25yZXYueG1sUEsFBgAAAAAEAAQA&#10;8wAAAD0FAAAAAA==&#10;" filled="f" stroked="f">
                <v:textbox>
                  <w:txbxContent>
                    <w:p w14:paraId="743D5D2A" w14:textId="77777777" w:rsidR="00F904B9" w:rsidRPr="00820BF1" w:rsidRDefault="00B60735" w:rsidP="00776F49">
                      <w:pPr>
                        <w:spacing w:line="240" w:lineRule="auto"/>
                        <w:jc w:val="right"/>
                        <w:rPr>
                          <w:b/>
                          <w:sz w:val="12"/>
                        </w:rPr>
                      </w:pPr>
                      <w:r w:rsidRPr="00820BF1">
                        <w:rPr>
                          <w:b/>
                          <w:sz w:val="12"/>
                        </w:rPr>
                        <w:t>-0.50</w:t>
                      </w:r>
                    </w:p>
                  </w:txbxContent>
                </v:textbox>
                <w10:wrap anchorx="margin"/>
              </v:shape>
            </w:pict>
          </mc:Fallback>
        </mc:AlternateContent>
      </w:r>
      <w:r w:rsidRPr="00DC2BA7">
        <w:rPr>
          <w:noProof/>
        </w:rPr>
        <mc:AlternateContent>
          <mc:Choice Requires="wps">
            <w:drawing>
              <wp:anchor distT="0" distB="0" distL="114300" distR="114300" simplePos="0" relativeHeight="251957248" behindDoc="0" locked="0" layoutInCell="1" allowOverlap="1" wp14:anchorId="32CF609D" wp14:editId="58BA38EE">
                <wp:simplePos x="0" y="0"/>
                <wp:positionH relativeFrom="margin">
                  <wp:posOffset>115570</wp:posOffset>
                </wp:positionH>
                <wp:positionV relativeFrom="paragraph">
                  <wp:posOffset>1121410</wp:posOffset>
                </wp:positionV>
                <wp:extent cx="355600" cy="182880"/>
                <wp:effectExtent l="0" t="0" r="0" b="0"/>
                <wp:wrapNone/>
                <wp:docPr id="670"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669D060" w14:textId="77777777" w:rsidR="00F904B9" w:rsidRPr="00820BF1" w:rsidRDefault="00B60735" w:rsidP="00776F49">
                            <w:pPr>
                              <w:spacing w:line="240" w:lineRule="auto"/>
                              <w:jc w:val="right"/>
                              <w:rPr>
                                <w:b/>
                                <w:sz w:val="12"/>
                              </w:rPr>
                            </w:pPr>
                            <w:r w:rsidRPr="00820BF1">
                              <w:rPr>
                                <w:b/>
                                <w:sz w:val="12"/>
                              </w:rPr>
                              <w:t>-0.50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2CF609D" id="_x0000_s1078" type="#_x0000_t202" style="position:absolute;margin-left:9.1pt;margin-top:88.3pt;width:28pt;height:14.4pt;z-index:2519572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zmUR2QEAAI4DAAAOAAAAZHJzL2Uyb0RvYy54bWysU9uO0zAQfUfiHyy/01xolxI1XcGuFiEt&#10;C9LCB0wcp4lIPGbsNilfz9jpdgu8IV4sz4xz5pwzk831NPTioMl1aEqZLVIptFFYd2ZXym9f716t&#10;pXAeTA09Gl3Ko3byevvyxWa0hc6xxb7WJBjEuGK0pWy9t0WSONXqAdwCrTZcbJAG8BzSLqkJRkYf&#10;+iRP06tkRKotodLOcfZ2LsptxG8arfznpnHai76UzM3Hk+JZhTPZbqDYEdi2Uyca8A8sBugMNz1D&#10;3YIHsafuL6ihU4QOG79QOCTYNJ3SUQOrydI/1Dy2YHXUwuY4e7bJ/T9Y9XB4tF9I+Ok9TjzAKMLZ&#10;e1TfnTB404LZ6XdEOLYaam6cBcuS0bri9Gmw2hUugFTjJ6x5yLD3GIGmhobgCusUjM4DOJ5N15MX&#10;ipOvV6urlCuKS9k6X6/jUBIonj625PwHjYMIl1ISzzSCw+He+UAGiqcnoZfBu67v41x781uCH4ZM&#10;JB/4zsz9VE2iq0u5yoO0IKbC+shyCOd14fXmS4v0U4qRV6WU7sceSEvRfzRsydtsuQy7FYPl6k3O&#10;AV1WqssKGMVQpfRSzNcbP+/j3lK3a7nTs8U89KjvtKBhqy7jqOX5N9r+AgAA//8DAFBLAwQUAAYA&#10;CAAAACEAUjlNpt0AAAAJAQAADwAAAGRycy9kb3ducmV2LnhtbEyPQU/DMAyF75P4D5GRdtsSqq4b&#10;pemEmLiCGDBpt6zx2orGqZpsLf8ec4KT9eyn5+8V28l14opDaD1puFsqEEiVty3VGj7enxcbECEa&#10;sqbzhBq+McC2vJkVJrd+pDe87mMtOIRCbjQ0Mfa5lKFq0Jmw9D0S385+cCayHGppBzNyuOtkolQm&#10;nWmJPzSmx6cGq6/9xWn4fDkfD6l6rXdu1Y9+UpLcvdR6fjs9PoCIOMU/M/ziMzqUzHTyF7JBdKw3&#10;CTt5rrMMBBvWKS9OGhK1SkGWhfzfoPwBAAD//wMAUEsBAi0AFAAGAAgAAAAhALaDOJL+AAAA4QEA&#10;ABMAAAAAAAAAAAAAAAAAAAAAAFtDb250ZW50X1R5cGVzXS54bWxQSwECLQAUAAYACAAAACEAOP0h&#10;/9YAAACUAQAACwAAAAAAAAAAAAAAAAAvAQAAX3JlbHMvLnJlbHNQSwECLQAUAAYACAAAACEA/c5l&#10;EdkBAACOAwAADgAAAAAAAAAAAAAAAAAuAgAAZHJzL2Uyb0RvYy54bWxQSwECLQAUAAYACAAAACEA&#10;UjlNpt0AAAAJAQAADwAAAAAAAAAAAAAAAAAzBAAAZHJzL2Rvd25yZXYueG1sUEsFBgAAAAAEAAQA&#10;8wAAAD0FAAAAAA==&#10;" filled="f" stroked="f">
                <v:textbox>
                  <w:txbxContent>
                    <w:p w14:paraId="0669D060" w14:textId="77777777" w:rsidR="00F904B9" w:rsidRPr="00820BF1" w:rsidRDefault="00B60735" w:rsidP="00776F49">
                      <w:pPr>
                        <w:spacing w:line="240" w:lineRule="auto"/>
                        <w:jc w:val="right"/>
                        <w:rPr>
                          <w:b/>
                          <w:sz w:val="12"/>
                        </w:rPr>
                      </w:pPr>
                      <w:r w:rsidRPr="00820BF1">
                        <w:rPr>
                          <w:b/>
                          <w:sz w:val="12"/>
                        </w:rPr>
                        <w:t>-0.50</w:t>
                      </w:r>
                    </w:p>
                  </w:txbxContent>
                </v:textbox>
                <w10:wrap anchorx="margin"/>
              </v:shape>
            </w:pict>
          </mc:Fallback>
        </mc:AlternateContent>
      </w:r>
      <w:r w:rsidRPr="00DC2BA7">
        <w:rPr>
          <w:noProof/>
        </w:rPr>
        <mc:AlternateContent>
          <mc:Choice Requires="wps">
            <w:drawing>
              <wp:anchor distT="0" distB="0" distL="114300" distR="114300" simplePos="0" relativeHeight="251955200" behindDoc="0" locked="0" layoutInCell="1" allowOverlap="1" wp14:anchorId="7B26F0C1" wp14:editId="1FEF0457">
                <wp:simplePos x="0" y="0"/>
                <wp:positionH relativeFrom="margin">
                  <wp:posOffset>115570</wp:posOffset>
                </wp:positionH>
                <wp:positionV relativeFrom="paragraph">
                  <wp:posOffset>777875</wp:posOffset>
                </wp:positionV>
                <wp:extent cx="355600" cy="182880"/>
                <wp:effectExtent l="0" t="0" r="0" b="0"/>
                <wp:wrapNone/>
                <wp:docPr id="671"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583F96" w14:textId="77777777" w:rsidR="00F904B9" w:rsidRPr="00820BF1" w:rsidRDefault="00B60735" w:rsidP="00776F49">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B26F0C1" id="_x0000_s1079" type="#_x0000_t202" style="position:absolute;margin-left:9.1pt;margin-top:61.25pt;width:28pt;height:14.4pt;z-index:25195520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EYOL2QEAAI4DAAAOAAAAZHJzL2Uyb0RvYy54bWysU9uO0zAQfUfiHyy/0yTddilR0xXsahHS&#10;cpEWPsBxnItIPGbGbVK+nrHT7RZ4Q7xYnhnnzDlnJtubaejFwSB1YAuZLVIpjNVQdbYp5Lev9682&#10;UpBXtlI9WFPIoyF5s3v5Yju63Cyhhb4yKBjEUj66QrbeuzxJSLdmULQAZywXa8BBeQ6xSSpUI6MP&#10;fbJM0+tkBKwcgjZEnL2bi3IX8evaaP+5rsl40ReSufl4YjzLcCa7rcobVK7t9ImG+gcWg+osNz1D&#10;3SmvxB67v6CGTiMQ1H6hYUigrjttogZWk6V/qHlslTNRC5tD7mwT/T9Y/enw6L6g8NM7mHiAUQS5&#10;B9DfSVi4bZVtzFtEGFujKm6cBcuS0VF++jRYTTkFkHL8CBUPWe09RKCpxiG4wjoFo/MAjmfTzeSF&#10;5uTVen2dckVzKdssN5s4lETlTx87JP/ewCDCpZDIM43g6vBAPpBR+dOT0MvCfdf3ca69/S3BD0Mm&#10;kg98Z+Z+KifRVYVcXwVpQUwJ1ZHlIMzrwuvNlxbwpxQjr0oh6cdeoZGi/2DZkjfZahV2Kwar9esl&#10;B3hZKS8rymqGKqSXYr7e+nkf9w67puVOzxbz0KO+04KGrbqMo5bn32j3CwAA//8DAFBLAwQUAAYA&#10;CAAAACEAzV5OytwAAAAJAQAADwAAAGRycy9kb3ducmV2LnhtbEyPT0/DMAzF70h8h8hI3FiyssIo&#10;TScE4gpi/JG4eY3XVjRO1WRr+faYE5ys9/z0/HO5mX2vjjTGLrCF5cKAIq6D67ix8Pb6eLEGFROy&#10;wz4wWfimCJvq9KTEwoWJX+i4TY2SEo4FWmhTGgqtY92Sx7gIA7Hs9mH0mESOjXYjTlLue50Zc6U9&#10;diwXWhzovqX6a3vwFt6f9p8fK/PcPPh8mMJsNPsbbe352Xx3CyrRnP7C8Isv6FAJ0y4c2EXVi15n&#10;kpSZZTkoCVyvxNiJkS8vQVel/v9B9QMAAP//AwBQSwECLQAUAAYACAAAACEAtoM4kv4AAADhAQAA&#10;EwAAAAAAAAAAAAAAAAAAAAAAW0NvbnRlbnRfVHlwZXNdLnhtbFBLAQItABQABgAIAAAAIQA4/SH/&#10;1gAAAJQBAAALAAAAAAAAAAAAAAAAAC8BAABfcmVscy8ucmVsc1BLAQItABQABgAIAAAAIQDGEYOL&#10;2QEAAI4DAAAOAAAAAAAAAAAAAAAAAC4CAABkcnMvZTJvRG9jLnhtbFBLAQItABQABgAIAAAAIQDN&#10;Xk7K3AAAAAkBAAAPAAAAAAAAAAAAAAAAADMEAABkcnMvZG93bnJldi54bWxQSwUGAAAAAAQABADz&#10;AAAAPAUAAAAA&#10;" filled="f" stroked="f">
                <v:textbox>
                  <w:txbxContent>
                    <w:p w14:paraId="7A583F96" w14:textId="77777777" w:rsidR="00F904B9" w:rsidRPr="00820BF1" w:rsidRDefault="00B60735" w:rsidP="00776F49">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1951104" behindDoc="0" locked="0" layoutInCell="1" allowOverlap="1" wp14:anchorId="2F864A8F" wp14:editId="4DE71854">
                <wp:simplePos x="0" y="0"/>
                <wp:positionH relativeFrom="margin">
                  <wp:posOffset>2915285</wp:posOffset>
                </wp:positionH>
                <wp:positionV relativeFrom="paragraph">
                  <wp:posOffset>427990</wp:posOffset>
                </wp:positionV>
                <wp:extent cx="355600" cy="182880"/>
                <wp:effectExtent l="0" t="0" r="0" b="0"/>
                <wp:wrapNone/>
                <wp:docPr id="672"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B7B6AE" w14:textId="77777777" w:rsidR="00F904B9" w:rsidRPr="00820BF1" w:rsidRDefault="00B60735" w:rsidP="00776F49">
                            <w:pPr>
                              <w:spacing w:line="240" w:lineRule="auto"/>
                              <w:jc w:val="right"/>
                              <w:rPr>
                                <w:b/>
                                <w:sz w:val="12"/>
                              </w:rPr>
                            </w:pPr>
                            <w:r w:rsidRPr="00820BF1">
                              <w:rPr>
                                <w:b/>
                                <w:sz w:val="12"/>
                              </w:rPr>
                              <w:t>0</w:t>
                            </w:r>
                            <w:r>
                              <w:rPr>
                                <w:b/>
                                <w:sz w:val="12"/>
                              </w:rPr>
                              <w:t>.00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F864A8F" id="_x0000_s1080" type="#_x0000_t202" style="position:absolute;margin-left:229.55pt;margin-top:33.7pt;width:28pt;height:14.4pt;z-index:25195110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ANH52QEAAI4DAAAOAAAAZHJzL2Uyb0RvYy54bWysU9uO0zAQfUfiHyy/0ySlXUrUdAW7WoS0&#10;LEgLH+A4zkUkHjPjNilfz9jpdgu8IV4sz4xz5pwzk+31NPTiYJA6sIXMFqkUxmqoOtsU8tvXu1cb&#10;KcgrW6kerCnk0ZC83r18sR1dbpbQQl8ZFAxiKR9dIVvvXZ4kpFszKFqAM5aLNeCgPIfYJBWqkdGH&#10;Plmm6VUyAlYOQRsizt7ORbmL+HVttP9c12S86AvJ3Hw8MZ5lOJPdVuUNKtd2+kRD/QOLQXWWm56h&#10;bpVXYo/dX1BDpxEIar/QMCRQ1502UQOrydI/1Dy2ypmohc0hd7aJ/h+sfjg8ui8o/PQeJh5gFEHu&#10;HvR3EhZuWmUb8w4RxtaoihtnwbJkdJSfPg1WU04BpBw/QcVDVnsPEWiqcQiusE7B6DyA49l0M3mh&#10;Ofl6vb5KuaK5lG2Wm00cSqLyp48dkv9gYBDhUkjkmUZwdbgnH8io/OlJ6GXhruv7ONfe/pbghyET&#10;yQe+M3M/lZPoqkKuV0FaEFNCdWQ5CPO68HrzpQX8KcXIq1JI+rFXaKToP1q25G22WoXdisFq/WbJ&#10;AV5WysuKspqhCumlmK83ft7HvcOuabnTs8U89KjvtKBhqy7jqOX5N9r9AgAA//8DAFBLAwQUAAYA&#10;CAAAACEA9S/lYt0AAAAJAQAADwAAAGRycy9kb3ducmV2LnhtbEyPwU7DMAyG70i8Q2Qkbizp1BZa&#10;6k4IxBXEgEm7ZY3XVjRO1WRreXvCCY62P/3+/mqz2EGcafK9Y4RkpUAQN8703CJ8vD/f3IHwQbPR&#10;g2NC+CYPm/ryotKlcTO/0XkbWhFD2JcaoQthLKX0TUdW+5UbiePt6CarQxynVppJzzHcDnKtVC6t&#10;7jl+6PRIjx01X9uTRfh8Oe53qXptn2w2zm5Rkm0hEa+vlod7EIGW8AfDr35Uhzo6HdyJjRcDQpoV&#10;SUQR8tsURASyJIuLA0KRr0HWlfzfoP4BAAD//wMAUEsBAi0AFAAGAAgAAAAhALaDOJL+AAAA4QEA&#10;ABMAAAAAAAAAAAAAAAAAAAAAAFtDb250ZW50X1R5cGVzXS54bWxQSwECLQAUAAYACAAAACEAOP0h&#10;/9YAAACUAQAACwAAAAAAAAAAAAAAAAAvAQAAX3JlbHMvLnJlbHNQSwECLQAUAAYACAAAACEA5QDR&#10;+dkBAACOAwAADgAAAAAAAAAAAAAAAAAuAgAAZHJzL2Uyb0RvYy54bWxQSwECLQAUAAYACAAAACEA&#10;9S/lYt0AAAAJAQAADwAAAAAAAAAAAAAAAAAzBAAAZHJzL2Rvd25yZXYueG1sUEsFBgAAAAAEAAQA&#10;8wAAAD0FAAAAAA==&#10;" filled="f" stroked="f">
                <v:textbox>
                  <w:txbxContent>
                    <w:p w14:paraId="4AB7B6AE" w14:textId="77777777" w:rsidR="00F904B9" w:rsidRPr="00820BF1" w:rsidRDefault="00B60735" w:rsidP="00776F49">
                      <w:pPr>
                        <w:spacing w:line="240" w:lineRule="auto"/>
                        <w:jc w:val="right"/>
                        <w:rPr>
                          <w:b/>
                          <w:sz w:val="12"/>
                        </w:rPr>
                      </w:pPr>
                      <w:r w:rsidRPr="00820BF1">
                        <w:rPr>
                          <w:b/>
                          <w:sz w:val="12"/>
                        </w:rPr>
                        <w:t>0</w:t>
                      </w:r>
                      <w:r>
                        <w:rPr>
                          <w:b/>
                          <w:sz w:val="12"/>
                        </w:rPr>
                        <w:t>.00</w:t>
                      </w:r>
                    </w:p>
                  </w:txbxContent>
                </v:textbox>
                <w10:wrap anchorx="margin"/>
              </v:shape>
            </w:pict>
          </mc:Fallback>
        </mc:AlternateContent>
      </w:r>
      <w:r w:rsidRPr="00DC2BA7">
        <w:rPr>
          <w:noProof/>
        </w:rPr>
        <mc:AlternateContent>
          <mc:Choice Requires="wps">
            <w:drawing>
              <wp:anchor distT="0" distB="0" distL="114300" distR="114300" simplePos="0" relativeHeight="251949056" behindDoc="0" locked="0" layoutInCell="1" allowOverlap="1" wp14:anchorId="359D3A30" wp14:editId="6BCE1DF3">
                <wp:simplePos x="0" y="0"/>
                <wp:positionH relativeFrom="margin">
                  <wp:posOffset>115570</wp:posOffset>
                </wp:positionH>
                <wp:positionV relativeFrom="paragraph">
                  <wp:posOffset>424180</wp:posOffset>
                </wp:positionV>
                <wp:extent cx="355600" cy="182880"/>
                <wp:effectExtent l="0" t="0" r="0" b="0"/>
                <wp:wrapNone/>
                <wp:docPr id="673"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197ADC7" w14:textId="77777777" w:rsidR="00F904B9" w:rsidRPr="00820BF1" w:rsidRDefault="00B60735" w:rsidP="00776F49">
                            <w:pPr>
                              <w:spacing w:line="240" w:lineRule="auto"/>
                              <w:jc w:val="right"/>
                              <w:rPr>
                                <w:b/>
                                <w:sz w:val="12"/>
                              </w:rPr>
                            </w:pPr>
                            <w:r w:rsidRPr="00820BF1">
                              <w:rPr>
                                <w:b/>
                                <w:sz w:val="12"/>
                              </w:rPr>
                              <w:t>0.00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59D3A30" id="_x0000_s1081" type="#_x0000_t202" style="position:absolute;margin-left:9.1pt;margin-top:33.4pt;width:28pt;height:14.4pt;z-index:2519490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3zdj2QEAAI4DAAAOAAAAZHJzL2Uyb0RvYy54bWysU9uO0zAQfUfiHyy/0ySlXUrUdAW7WoS0&#10;LEgLH+A4zkUkHjPjNilfz9jpdgu8IV4sz4xz5pwzk+31NPTiYJA6sIXMFqkUxmqoOtsU8tvXu1cb&#10;KcgrW6kerCnk0ZC83r18sR1dbpbQQl8ZFAxiKR9dIVvvXZ4kpFszKFqAM5aLNeCgPIfYJBWqkdGH&#10;Plmm6VUyAlYOQRsizt7ORbmL+HVttP9c12S86AvJ3Hw8MZ5lOJPdVuUNKtd2+kRD/QOLQXWWm56h&#10;bpVXYo/dX1BDpxEIar/QMCRQ1502UQOrydI/1Dy2ypmohc0hd7aJ/h+sfjg8ui8o/PQeJh5gFEHu&#10;HvR3EhZuWmUb8w4RxtaoihtnwbJkdJSfPg1WU04BpBw/QcVDVnsPEWiqcQiusE7B6DyA49l0M3mh&#10;Ofl6vb5KuaK5lG2Wm00cSqLyp48dkv9gYBDhUkjkmUZwdbgnH8io/OlJ6GXhruv7ONfe/pbghyET&#10;yQe+M3M/lZPoqkKu10FaEFNCdWQ5CPO68HrzpQX8KcXIq1JI+rFXaKToP1q25G22WoXdisFq/WbJ&#10;AV5WysuKspqhCumlmK83ft7HvcOuabnTs8U89KjvtKBhqy7jqOX5N9r9AgAA//8DAFBLAwQUAAYA&#10;CAAAACEAVRha79sAAAAHAQAADwAAAGRycy9kb3ducmV2LnhtbEyPy07DMBBF90j8gzVI7OiYqg1t&#10;GqdCILYgykPqzo2nSUQ8jmK3CX/PsILl0b26c6bYTr5TZxpiG9jA7UyDIq6Ca7k28P72dLMCFZNl&#10;Z7vAZOCbImzLy4vC5i6M/ErnXaqVjHDMrYEmpT5HjFVD3sZZ6IklO4bB2yQ41OgGO8q473CudYbe&#10;tiwXGtvTQ0PV1+7kDXw8H/efC/1SP/plP4ZJI/s1GnN9Nd1vQCWa0l8ZfvVFHUpxOoQTu6g64dVc&#10;mgayTD6Q/G4hfDCwXmaAZYH//csfAAAA//8DAFBLAQItABQABgAIAAAAIQC2gziS/gAAAOEBAAAT&#10;AAAAAAAAAAAAAAAAAAAAAABbQ29udGVudF9UeXBlc10ueG1sUEsBAi0AFAAGAAgAAAAhADj9If/W&#10;AAAAlAEAAAsAAAAAAAAAAAAAAAAALwEAAF9yZWxzLy5yZWxzUEsBAi0AFAAGAAgAAAAhAN7fN2PZ&#10;AQAAjgMAAA4AAAAAAAAAAAAAAAAALgIAAGRycy9lMm9Eb2MueG1sUEsBAi0AFAAGAAgAAAAhAFUY&#10;Wu/bAAAABwEAAA8AAAAAAAAAAAAAAAAAMwQAAGRycy9kb3ducmV2LnhtbFBLBQYAAAAABAAEAPMA&#10;AAA7BQAAAAA=&#10;" filled="f" stroked="f">
                <v:textbox>
                  <w:txbxContent>
                    <w:p w14:paraId="7197ADC7" w14:textId="77777777" w:rsidR="00F904B9" w:rsidRPr="00820BF1" w:rsidRDefault="00B60735" w:rsidP="00776F49">
                      <w:pPr>
                        <w:spacing w:line="240" w:lineRule="auto"/>
                        <w:jc w:val="right"/>
                        <w:rPr>
                          <w:b/>
                          <w:sz w:val="12"/>
                        </w:rPr>
                      </w:pPr>
                      <w:r w:rsidRPr="00820BF1">
                        <w:rPr>
                          <w:b/>
                          <w:sz w:val="12"/>
                        </w:rPr>
                        <w:t>0.00</w:t>
                      </w:r>
                    </w:p>
                  </w:txbxContent>
                </v:textbox>
                <w10:wrap anchorx="margin"/>
              </v:shape>
            </w:pict>
          </mc:Fallback>
        </mc:AlternateContent>
      </w:r>
      <w:r w:rsidRPr="00DC2BA7">
        <w:rPr>
          <w:noProof/>
        </w:rPr>
        <mc:AlternateContent>
          <mc:Choice Requires="wps">
            <w:drawing>
              <wp:anchor distT="0" distB="0" distL="114300" distR="114300" simplePos="0" relativeHeight="251947008" behindDoc="0" locked="0" layoutInCell="1" allowOverlap="1" wp14:anchorId="5D5FDD4D" wp14:editId="41B9ADB6">
                <wp:simplePos x="0" y="0"/>
                <wp:positionH relativeFrom="margin">
                  <wp:posOffset>115570</wp:posOffset>
                </wp:positionH>
                <wp:positionV relativeFrom="paragraph">
                  <wp:posOffset>79375</wp:posOffset>
                </wp:positionV>
                <wp:extent cx="355600" cy="182880"/>
                <wp:effectExtent l="0" t="0" r="0" b="0"/>
                <wp:wrapNone/>
                <wp:docPr id="67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B2FC6F7" w14:textId="77777777" w:rsidR="00F904B9" w:rsidRPr="00820BF1" w:rsidRDefault="00B60735" w:rsidP="00776F49">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D5FDD4D" id="_x0000_s1082" type="#_x0000_t202" style="position:absolute;margin-left:9.1pt;margin-top:6.25pt;width:28pt;height:14.4pt;z-index:25194700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uG0X2QEAAI4DAAAOAAAAZHJzL2Uyb0RvYy54bWysU8GO0zAQvSPxD5bvNElpS4marmBXi5CW&#10;BWnZD3Acp4lIPGbGbVK+nrHT7Rb2hrhYnhnnzXtvJpurse/EwSC1YAuZzVIpjNVQtXZXyMfvt2/W&#10;UpBXtlIdWFPIoyF5tX39ajO43Myhga4yKBjEUj64QjbeuzxJSDemVzQDZywXa8BeeQ5xl1SoBkbv&#10;u2SepqtkAKwcgjZEnL2ZinIb8evaaP+1rsl40RWSufl4YjzLcCbbjcp3qFzT6hMN9Q8setVabnqG&#10;ulFeiT22L6D6ViMQ1H6moU+grlttogZWk6V/qXlolDNRC5tD7mwT/T9YfX94cN9Q+PEjjDzAKILc&#10;HegfJCxcN8ruzAdEGBqjKm6cBcuSwVF++jRYTTkFkHL4AhUPWe09RKCxxj64wjoFo/MAjmfTzeiF&#10;5uTb5XKVckVzKVvP1+s4lETlTx87JP/JQC/CpZDIM43g6nBHPpBR+dOT0MvCbdt1ca6d/SPBD0Mm&#10;kg98J+Z+LEfRVoVcroK0IKaE6shyEKZ14fXmSwP4S4qBV6WQ9HOv0EjRfbZsyftssQi7FYPF8t2c&#10;A7yslJcVZTVDFdJLMV2v/bSPe4ftruFOzxbz0KO+04KGrbqMo5bn32j7GwAA//8DAFBLAwQUAAYA&#10;CAAAACEAwiTPttoAAAAHAQAADwAAAGRycy9kb3ducmV2LnhtbEyOy07DMBBF90j8gzVI7KjdkEIJ&#10;cSoEYguiPCR203iaRMTjKHab8PcMK1iNju7VnVNuZt+rI42xC2xhuTCgiOvgOm4svL0+XqxBxYTs&#10;sA9MFr4pwqY6PSmxcGHiFzpuU6NkhGOBFtqUhkLrWLfkMS7CQCzZPowek+DYaDfiJOO+15kxV9pj&#10;x/KhxYHuW6q/tgdv4f1p//mRm+fmwa+GKcxGs7/R1p6fzXe3oBLN6a8Mv/qiDpU47cKBXVS98DqT&#10;ptxsBUry61x4ZyFfXoKuSv3fv/oBAAD//wMAUEsBAi0AFAAGAAgAAAAhALaDOJL+AAAA4QEAABMA&#10;AAAAAAAAAAAAAAAAAAAAAFtDb250ZW50X1R5cGVzXS54bWxQSwECLQAUAAYACAAAACEAOP0h/9YA&#10;AACUAQAACwAAAAAAAAAAAAAAAAAvAQAAX3JlbHMvLnJlbHNQSwECLQAUAAYACAAAACEA0rhtF9kB&#10;AACOAwAADgAAAAAAAAAAAAAAAAAuAgAAZHJzL2Uyb0RvYy54bWxQSwECLQAUAAYACAAAACEAwiTP&#10;ttoAAAAHAQAADwAAAAAAAAAAAAAAAAAzBAAAZHJzL2Rvd25yZXYueG1sUEsFBgAAAAAEAAQA8wAA&#10;ADoFAAAAAA==&#10;" filled="f" stroked="f">
                <v:textbox>
                  <w:txbxContent>
                    <w:p w14:paraId="6B2FC6F7" w14:textId="77777777" w:rsidR="00F904B9" w:rsidRPr="00820BF1" w:rsidRDefault="00B60735" w:rsidP="00776F49">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1944960" behindDoc="0" locked="0" layoutInCell="1" allowOverlap="1" wp14:anchorId="0B49F7B0" wp14:editId="2FAFC2E0">
                <wp:simplePos x="0" y="0"/>
                <wp:positionH relativeFrom="margin">
                  <wp:posOffset>2915285</wp:posOffset>
                </wp:positionH>
                <wp:positionV relativeFrom="paragraph">
                  <wp:posOffset>83820</wp:posOffset>
                </wp:positionV>
                <wp:extent cx="355600" cy="182880"/>
                <wp:effectExtent l="0" t="0" r="0" b="0"/>
                <wp:wrapNone/>
                <wp:docPr id="675"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915214A" w14:textId="77777777" w:rsidR="00F904B9" w:rsidRPr="00820BF1" w:rsidRDefault="00B60735" w:rsidP="00776F49">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B49F7B0" id="_x0000_s1083" type="#_x0000_t202" style="position:absolute;margin-left:229.55pt;margin-top:6.6pt;width:28pt;height:14.4pt;z-index:2519449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Z4uN2QEAAI4DAAAOAAAAZHJzL2Uyb0RvYy54bWysU9uO0zAQfUfiHyy/0ySl3S1R0xXsahHS&#10;cpEWPmDiOBeReMzYbVK+nrHT7RZ4Q7xYnhnnzDlnJtubaejFQZPr0BQyW6RSaKOw6kxTyG9f719t&#10;pHAeTAU9Gl3Io3byZvfyxXa0uV5ii32lSTCIcfloC9l6b/MkcarVA7gFWm24WCMN4DmkJqkIRkYf&#10;+mSZplfJiFRZQqWd4+zdXJS7iF/XWvnPde20F30hmZuPJ8WzDGey20LeENi2Uyca8A8sBugMNz1D&#10;3YEHsafuL6ihU4QOa79QOCRY153SUQOrydI/1Dy2YHXUwuY4e7bJ/T9Y9enwaL+Q8NM7nHiAUYSz&#10;D6i+O2HwtgXT6LdEOLYaKm6cBcuS0br89Gmw2uUugJTjR6x4yLD3GIGmmobgCusUjM4DOJ5N15MX&#10;ipOv1+urlCuKS9lmudnEoSSQP31syfn3GgcRLoUknmkEh8OD84EM5E9PQi+D913fx7n25rcEPwyZ&#10;SD7wnZn7qZxEVxVyfR2kBTElVkeWQzivC683X1qkn1KMvCqFdD/2QFqK/oNhS95kq1XYrRis1tdL&#10;DuiyUl5WwCiGKqSXYr7e+nkf95a6puVOzxbz0KO+04KGrbqMo5bn32j3CwAA//8DAFBLAwQUAAYA&#10;CAAAACEAYRCmQdwAAAAJAQAADwAAAGRycy9kb3ducmV2LnhtbEyPwU7DMAyG70h7h8hI3FjSsqKt&#10;NJ0mEFcmBkziljVeW9E4VZOt5e3xTuxof79+fy7Wk+vEGYfQetKQzBUIpMrblmoNnx+v90sQIRqy&#10;pvOEGn4xwLqc3RQmt36kdzzvYi24hEJuNDQx9rmUoWrQmTD3PRKzox+ciTwOtbSDGbncdTJV6lE6&#10;0xJfaEyPzw1WP7uT0/D1dvzeL9S2fnFZP/pJSXIrqfXd7bR5AhFxiv9huOizOpTsdPAnskF0GhbZ&#10;KuEog4cUBAeyJOPFgUmqQJaFvP6g/AMAAP//AwBQSwECLQAUAAYACAAAACEAtoM4kv4AAADhAQAA&#10;EwAAAAAAAAAAAAAAAAAAAAAAW0NvbnRlbnRfVHlwZXNdLnhtbFBLAQItABQABgAIAAAAIQA4/SH/&#10;1gAAAJQBAAALAAAAAAAAAAAAAAAAAC8BAABfcmVscy8ucmVsc1BLAQItABQABgAIAAAAIQDpZ4uN&#10;2QEAAI4DAAAOAAAAAAAAAAAAAAAAAC4CAABkcnMvZTJvRG9jLnhtbFBLAQItABQABgAIAAAAIQBh&#10;EKZB3AAAAAkBAAAPAAAAAAAAAAAAAAAAADMEAABkcnMvZG93bnJldi54bWxQSwUGAAAAAAQABADz&#10;AAAAPAUAAAAA&#10;" filled="f" stroked="f">
                <v:textbox>
                  <w:txbxContent>
                    <w:p w14:paraId="3915214A" w14:textId="77777777" w:rsidR="00F904B9" w:rsidRPr="00820BF1" w:rsidRDefault="00B60735" w:rsidP="00776F49">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1934720" behindDoc="0" locked="0" layoutInCell="1" allowOverlap="1" wp14:anchorId="04D3DE1A" wp14:editId="4EFC2CF0">
                <wp:simplePos x="0" y="0"/>
                <wp:positionH relativeFrom="column">
                  <wp:posOffset>4017645</wp:posOffset>
                </wp:positionH>
                <wp:positionV relativeFrom="paragraph">
                  <wp:posOffset>2538095</wp:posOffset>
                </wp:positionV>
                <wp:extent cx="444500" cy="166370"/>
                <wp:effectExtent l="0" t="0" r="0" b="0"/>
                <wp:wrapNone/>
                <wp:docPr id="67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4500"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8C48BC8" w14:textId="77777777" w:rsidR="00F904B9" w:rsidRPr="009B07F4" w:rsidRDefault="00B60735" w:rsidP="00776F49">
                            <w:pPr>
                              <w:spacing w:line="240" w:lineRule="auto"/>
                              <w:jc w:val="center"/>
                              <w:rPr>
                                <w:b/>
                                <w:sz w:val="12"/>
                                <w:lang w:val="de-CH"/>
                              </w:rPr>
                            </w:pPr>
                            <w:r>
                              <w:rPr>
                                <w:b/>
                                <w:sz w:val="12"/>
                                <w:lang w:val="de-CH"/>
                              </w:rPr>
                              <w:t>Vecka</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4D3DE1A" id="_x0000_s1084" type="#_x0000_t202" style="position:absolute;margin-left:316.35pt;margin-top:199.85pt;width:35pt;height:13.1pt;z-index:251934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8fZW2gEAAI4DAAAOAAAAZHJzL2Uyb0RvYy54bWysU9uO0zAQfUfiHyy/0yQl7S5R0xXsahHS&#10;cpEWPsBxnCYi8ZgZt0n5esZOt1vgDfFieWacM+ecmWxupqEXB4PUgS1ltkilMFZD3dldKb99vX91&#10;LQV5ZWvVgzWlPBqSN9uXLzajK8wSWuhrg4JBLBWjK2XrvSuShHRrBkULcMZysQEclOcQd0mNamT0&#10;oU+WabpORsDaIWhDxNm7uSi3Eb9pjPafm4aMF30pmZuPJ8azCmey3ahih8q1nT7RUP/AYlCd5aZn&#10;qDvlldhj9xfU0GkEgsYvNAwJNE2nTdTAarL0DzWPrXImamFzyJ1tov8Hqz8dHt0XFH56BxMPMIog&#10;9wD6OwkLt62yO/MWEcbWqJobZ8GyZHRUnD4NVlNBAaQaP0LNQ1Z7DxFoanAIrrBOweg8gOPZdDN5&#10;oTmZ5/kq5YrmUrZev76KQ0lU8fSxQ/LvDQwiXEqJPNMIrg4P5AMZVTw9Cb0s3Hd9H+fa298S/DBk&#10;IvnAd2bup2oSXV3K1XWQFsRUUB9ZDsK8LrzefGkBf0ox8qqUkn7sFRop+g+WLXmT5XnYrRjkq6sl&#10;B3hZqS4rymqGKqWXYr7e+nkf9w67Xcudni3moUd9pwUNW3UZRy3Pv9H2FwAAAP//AwBQSwMEFAAG&#10;AAgAAAAhAC6QZozeAAAACwEAAA8AAABkcnMvZG93bnJldi54bWxMj8tOwzAQRfdI/IM1SOyoTfoi&#10;IZMKgdiCWh4SOzeZJhHxOIrdJvw90xXs5nF050y+mVynTjSE1jPC7cyAIi591XKN8P72fHMHKkTL&#10;le08E8IPBdgUlxe5zSo/8pZOu1grCeGQWYQmxj7TOpQNORtmvieW3cEPzkZph1pXgx0l3HU6MWal&#10;nW1ZLjS2p8eGyu/d0SF8vBy+PhfmtX5yy370k9HsUo14fTU93IOKNMU/GM76og6FOO39kaugOoTV&#10;PFkLijBPUymEWJvzZI+wSJYp6CLX/38ofgEAAP//AwBQSwECLQAUAAYACAAAACEAtoM4kv4AAADh&#10;AQAAEwAAAAAAAAAAAAAAAAAAAAAAW0NvbnRlbnRfVHlwZXNdLnhtbFBLAQItABQABgAIAAAAIQA4&#10;/SH/1gAAAJQBAAALAAAAAAAAAAAAAAAAAC8BAABfcmVscy8ucmVsc1BLAQItABQABgAIAAAAIQCP&#10;8fZW2gEAAI4DAAAOAAAAAAAAAAAAAAAAAC4CAABkcnMvZTJvRG9jLnhtbFBLAQItABQABgAIAAAA&#10;IQAukGaM3gAAAAsBAAAPAAAAAAAAAAAAAAAAADQEAABkcnMvZG93bnJldi54bWxQSwUGAAAAAAQA&#10;BADzAAAAPwUAAAAA&#10;" filled="f" stroked="f">
                <v:textbox>
                  <w:txbxContent>
                    <w:p w14:paraId="08C48BC8" w14:textId="77777777" w:rsidR="00F904B9" w:rsidRPr="009B07F4" w:rsidRDefault="00B60735" w:rsidP="00776F49">
                      <w:pPr>
                        <w:spacing w:line="240" w:lineRule="auto"/>
                        <w:jc w:val="center"/>
                        <w:rPr>
                          <w:b/>
                          <w:sz w:val="12"/>
                          <w:lang w:val="de-CH"/>
                        </w:rPr>
                      </w:pPr>
                      <w:r>
                        <w:rPr>
                          <w:b/>
                          <w:sz w:val="12"/>
                          <w:lang w:val="de-CH"/>
                        </w:rPr>
                        <w:t>Vecka</w:t>
                      </w:r>
                    </w:p>
                  </w:txbxContent>
                </v:textbox>
              </v:shape>
            </w:pict>
          </mc:Fallback>
        </mc:AlternateContent>
      </w:r>
      <w:r w:rsidRPr="00DC2BA7">
        <w:rPr>
          <w:noProof/>
        </w:rPr>
        <mc:AlternateContent>
          <mc:Choice Requires="wps">
            <w:drawing>
              <wp:anchor distT="0" distB="0" distL="114300" distR="114300" simplePos="0" relativeHeight="251936768" behindDoc="0" locked="0" layoutInCell="1" allowOverlap="1" wp14:anchorId="3B54D472" wp14:editId="4066EA69">
                <wp:simplePos x="0" y="0"/>
                <wp:positionH relativeFrom="column">
                  <wp:posOffset>1187450</wp:posOffset>
                </wp:positionH>
                <wp:positionV relativeFrom="paragraph">
                  <wp:posOffset>2545080</wp:posOffset>
                </wp:positionV>
                <wp:extent cx="444500" cy="166370"/>
                <wp:effectExtent l="0" t="0" r="0" b="0"/>
                <wp:wrapNone/>
                <wp:docPr id="67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4500"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BC28BF" w14:textId="77777777" w:rsidR="00F904B9" w:rsidRPr="009B07F4" w:rsidRDefault="00B60735" w:rsidP="00776F49">
                            <w:pPr>
                              <w:spacing w:line="240" w:lineRule="auto"/>
                              <w:jc w:val="center"/>
                              <w:rPr>
                                <w:b/>
                                <w:sz w:val="12"/>
                                <w:lang w:val="de-CH"/>
                              </w:rPr>
                            </w:pPr>
                            <w:r>
                              <w:rPr>
                                <w:b/>
                                <w:sz w:val="12"/>
                                <w:lang w:val="de-CH"/>
                              </w:rPr>
                              <w:t>Vecka</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B54D472" id="_x0000_s1085" type="#_x0000_t202" style="position:absolute;margin-left:93.5pt;margin-top:200.4pt;width:35pt;height:13.1pt;z-index:2519367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LhDM2QEAAI4DAAAOAAAAZHJzL2Uyb0RvYy54bWysU9uO0zAQfUfiHyy/0zQl7bJR0xXsahHS&#10;cpEWPsBxnItIPGbGbVK+nrHT7RZ4Q7xYnhnnzDlnJtubaejFwSB1YAuZLpZSGKuh6mxTyG9f71+9&#10;kYK8spXqwZpCHg3Jm93LF9vR5WYFLfSVQcEglvLRFbL13uVJQro1g6IFOGO5WAMOynOITVKhGhl9&#10;6JPVcrlJRsDKIWhDxNm7uSh3Eb+ujfaf65qMF30hmZuPJ8azDGey26q8QeXaTp9oqH9gMajOctMz&#10;1J3ySuyx+wtq6DQCQe0XGoYE6rrTJmpgNenyDzWPrXImamFzyJ1tov8Hqz8dHt0XFH56BxMPMIog&#10;9wD6OwkLt62yjXmLCGNrVMWN02BZMjrKT58GqymnAFKOH6HiIau9hwg01TgEV1inYHQewPFsupm8&#10;0JzMsmy95IrmUrrZvL6KQ0lU/vSxQ/LvDQwiXAqJPNMIrg4P5AMZlT89Cb0s3Hd9H+fa298S/DBk&#10;IvnAd2bup3ISXVXI9XWQFsSUUB1ZDsK8LrzefGkBf0ox8qoUkn7sFRop+g+WLblOsyzsVgyy9dWK&#10;A7yslJcVZTVDFdJLMV9v/byPe4dd03KnZ4t56FHfaUHDVl3GUcvzb7T7BQAA//8DAFBLAwQUAAYA&#10;CAAAACEA8gul9tsAAAALAQAADwAAAGRycy9kb3ducmV2LnhtbExPy07DMBC8I/EP1iJxozZRCyXE&#10;qRCIK4gClXrbxtskIl5HsduEv2d7oredh2ZnitXkO3WkIbaBLdzODCjiKriWawtfn683S1AxITvs&#10;ApOFX4qwKi8vCsxdGPmDjutUKwnhmKOFJqU+1zpWDXmMs9ATi7YPg8ckcKi1G3CUcN/pzJg77bFl&#10;+dBgT88NVT/rg7fw/bbfbubmvX7xi34Mk9HsH7S111fT0yOoRFP6N8OpvlSHUjrtwoFdVJ3g5b1s&#10;SRbmxsgGcWSLE7MTJpNDl4U+31D+AQAA//8DAFBLAQItABQABgAIAAAAIQC2gziS/gAAAOEBAAAT&#10;AAAAAAAAAAAAAAAAAAAAAABbQ29udGVudF9UeXBlc10ueG1sUEsBAi0AFAAGAAgAAAAhADj9If/W&#10;AAAAlAEAAAsAAAAAAAAAAAAAAAAALwEAAF9yZWxzLy5yZWxzUEsBAi0AFAAGAAgAAAAhALQuEMzZ&#10;AQAAjgMAAA4AAAAAAAAAAAAAAAAALgIAAGRycy9lMm9Eb2MueG1sUEsBAi0AFAAGAAgAAAAhAPIL&#10;pfbbAAAACwEAAA8AAAAAAAAAAAAAAAAAMwQAAGRycy9kb3ducmV2LnhtbFBLBQYAAAAABAAEAPMA&#10;AAA7BQAAAAA=&#10;" filled="f" stroked="f">
                <v:textbox>
                  <w:txbxContent>
                    <w:p w14:paraId="7ABC28BF" w14:textId="77777777" w:rsidR="00F904B9" w:rsidRPr="009B07F4" w:rsidRDefault="00B60735" w:rsidP="00776F49">
                      <w:pPr>
                        <w:spacing w:line="240" w:lineRule="auto"/>
                        <w:jc w:val="center"/>
                        <w:rPr>
                          <w:b/>
                          <w:sz w:val="12"/>
                          <w:lang w:val="de-CH"/>
                        </w:rPr>
                      </w:pPr>
                      <w:r>
                        <w:rPr>
                          <w:b/>
                          <w:sz w:val="12"/>
                          <w:lang w:val="de-CH"/>
                        </w:rPr>
                        <w:t>Vecka</w:t>
                      </w:r>
                    </w:p>
                  </w:txbxContent>
                </v:textbox>
              </v:shape>
            </w:pict>
          </mc:Fallback>
        </mc:AlternateContent>
      </w:r>
      <w:r w:rsidRPr="00DC2BA7">
        <w:rPr>
          <w:noProof/>
        </w:rPr>
        <mc:AlternateContent>
          <mc:Choice Requires="wps">
            <w:drawing>
              <wp:anchor distT="0" distB="0" distL="114300" distR="114300" simplePos="0" relativeHeight="251932672" behindDoc="0" locked="0" layoutInCell="1" allowOverlap="1" wp14:anchorId="473BA58C" wp14:editId="564AB8CF">
                <wp:simplePos x="0" y="0"/>
                <wp:positionH relativeFrom="column">
                  <wp:posOffset>2177415</wp:posOffset>
                </wp:positionH>
                <wp:positionV relativeFrom="paragraph">
                  <wp:posOffset>2444115</wp:posOffset>
                </wp:positionV>
                <wp:extent cx="267335" cy="166370"/>
                <wp:effectExtent l="0" t="0" r="0" b="0"/>
                <wp:wrapNone/>
                <wp:docPr id="67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491BE84" w14:textId="77777777" w:rsidR="00F904B9" w:rsidRPr="00820BF1" w:rsidRDefault="00B60735" w:rsidP="00776F49">
                            <w:pPr>
                              <w:spacing w:line="240" w:lineRule="auto"/>
                              <w:jc w:val="center"/>
                              <w:rPr>
                                <w:b/>
                                <w:sz w:val="12"/>
                                <w:lang w:val="de-CH"/>
                              </w:rPr>
                            </w:pPr>
                            <w:r w:rsidRPr="00820BF1">
                              <w:rPr>
                                <w:b/>
                                <w:sz w:val="12"/>
                                <w:lang w:val="de-CH"/>
                              </w:rPr>
                              <w:t>24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73BA58C" id="_x0000_s1086" type="#_x0000_t202" style="position:absolute;margin-left:171.45pt;margin-top:192.45pt;width:21.05pt;height:13.1pt;z-index:251932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leFd2gEAAI4DAAAOAAAAZHJzL2Uyb0RvYy54bWysU9tu2zAMfR+wfxD0vjhO0mQz4hRbiw4D&#10;ugvQ9QNoWb5gtqhRSuzs60fJaZqtb8NeBJGUD885pLfXY9+JgybXosllOptLoY3CsjV1Lh+/3715&#10;K4XzYEro0OhcHrWT17vXr7aDzfQCG+xKTYJBjMsGm8vGe5sliVON7sHN0GrDxQqpB88h1UlJMDB6&#10;3yWL+XydDEilJVTaOc7eTkW5i/hVpZX/WlVOe9Hlkrn5eFI8i3Amuy1kNYFtWnWiAf/AoofWcNMz&#10;1C14EHtqX0D1rSJ0WPmZwj7BqmqVjhpYTTr/S81DA1ZHLWyOs2eb3P+DVV8OD/YbCT9+wJEHGEU4&#10;e4/qhxMGbxowtX5PhEOjoeTGabAsGazLTp8Gq13mAkgxfMaShwx7jxForKgPrrBOweg8gOPZdD16&#10;oTi5WG+WyyspFJfS9Xq5iUNJIHv62JLzHzX2IlxySTzTCA6He+cDGcienoReBu/arotz7cwfCX4Y&#10;MpF84Dsx92MxirbM5To2DmIKLI8sh3BaF15vvjRIv6QYeFVy6X7ugbQU3SfDlrxLV6uwWzFYXW0W&#10;HNBlpbisgFEMlUsvxXS98dM+7i21dcOdni3moUd9pwUNW3UZRy3Pv9HuNwAAAP//AwBQSwMEFAAG&#10;AAgAAAAhACsR0v7fAAAACwEAAA8AAABkcnMvZG93bnJldi54bWxMj81OwzAQhO9IfQdrK3GjdtoU&#10;pSFOVRVxBVF+JG5uvE0i4nUUu014e5YTvc1oP83OFNvJdeKCQ2g9aUgWCgRS5W1LtYb3t6e7DESI&#10;hqzpPKGGHwywLWc3hcmtH+kVL4dYCw6hkBsNTYx9LmWoGnQmLHyPxLeTH5yJbIda2sGMHO46uVTq&#10;XjrTEn9oTI/7Bqvvw9lp+Hg+fX2m6qV+dOt+9JOS5DZS69v5tHsAEXGK/zD81efqUHKnoz+TDaLT&#10;sEqXG0ZZZCkLJlbZmtcdNaRJkoAsC3m9ofwFAAD//wMAUEsBAi0AFAAGAAgAAAAhALaDOJL+AAAA&#10;4QEAABMAAAAAAAAAAAAAAAAAAAAAAFtDb250ZW50X1R5cGVzXS54bWxQSwECLQAUAAYACAAAACEA&#10;OP0h/9YAAACUAQAACwAAAAAAAAAAAAAAAAAvAQAAX3JlbHMvLnJlbHNQSwECLQAUAAYACAAAACEA&#10;0pXhXdoBAACOAwAADgAAAAAAAAAAAAAAAAAuAgAAZHJzL2Uyb0RvYy54bWxQSwECLQAUAAYACAAA&#10;ACEAKxHS/t8AAAALAQAADwAAAAAAAAAAAAAAAAA0BAAAZHJzL2Rvd25yZXYueG1sUEsFBgAAAAAE&#10;AAQA8wAAAEAFAAAAAA==&#10;" filled="f" stroked="f">
                <v:textbox>
                  <w:txbxContent>
                    <w:p w14:paraId="3491BE84" w14:textId="77777777" w:rsidR="00F904B9" w:rsidRPr="00820BF1" w:rsidRDefault="00B60735" w:rsidP="00776F49">
                      <w:pPr>
                        <w:spacing w:line="240" w:lineRule="auto"/>
                        <w:jc w:val="center"/>
                        <w:rPr>
                          <w:b/>
                          <w:sz w:val="12"/>
                          <w:lang w:val="de-CH"/>
                        </w:rPr>
                      </w:pPr>
                      <w:r w:rsidRPr="00820BF1">
                        <w:rPr>
                          <w:b/>
                          <w:sz w:val="12"/>
                          <w:lang w:val="de-CH"/>
                        </w:rPr>
                        <w:t>24</w:t>
                      </w:r>
                    </w:p>
                  </w:txbxContent>
                </v:textbox>
              </v:shape>
            </w:pict>
          </mc:Fallback>
        </mc:AlternateContent>
      </w:r>
      <w:r w:rsidRPr="00DC2BA7">
        <w:rPr>
          <w:noProof/>
        </w:rPr>
        <mc:AlternateContent>
          <mc:Choice Requires="wps">
            <w:drawing>
              <wp:anchor distT="0" distB="0" distL="114300" distR="114300" simplePos="0" relativeHeight="251930624" behindDoc="0" locked="0" layoutInCell="1" allowOverlap="1" wp14:anchorId="0BA0CBF2" wp14:editId="32BCC839">
                <wp:simplePos x="0" y="0"/>
                <wp:positionH relativeFrom="column">
                  <wp:posOffset>1910080</wp:posOffset>
                </wp:positionH>
                <wp:positionV relativeFrom="paragraph">
                  <wp:posOffset>2440940</wp:posOffset>
                </wp:positionV>
                <wp:extent cx="267335" cy="166370"/>
                <wp:effectExtent l="0" t="0" r="0" b="0"/>
                <wp:wrapNone/>
                <wp:docPr id="67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1BBA351" w14:textId="77777777" w:rsidR="00F904B9" w:rsidRPr="00820BF1" w:rsidRDefault="00B60735" w:rsidP="00776F49">
                            <w:pPr>
                              <w:spacing w:line="240" w:lineRule="auto"/>
                              <w:jc w:val="center"/>
                              <w:rPr>
                                <w:b/>
                                <w:sz w:val="12"/>
                                <w:lang w:val="de-CH"/>
                              </w:rPr>
                            </w:pPr>
                            <w:r w:rsidRPr="00820BF1">
                              <w:rPr>
                                <w:b/>
                                <w:sz w:val="12"/>
                                <w:lang w:val="de-CH"/>
                              </w:rPr>
                              <w:t>20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BA0CBF2" id="_x0000_s1087" type="#_x0000_t202" style="position:absolute;margin-left:150.4pt;margin-top:192.2pt;width:21.05pt;height:13.1pt;z-index:251930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SgfH2gEAAI4DAAAOAAAAZHJzL2Uyb0RvYy54bWysU9tu2zAMfR+wfxD0vjhO0mQz4hRbiw4D&#10;ugvQ9QNoWb5gtqhRSuzs60fJaZqtb8NeBJGUD885pLfXY9+JgybXosllOptLoY3CsjV1Lh+/3715&#10;K4XzYEro0OhcHrWT17vXr7aDzfQCG+xKTYJBjMsGm8vGe5sliVON7sHN0GrDxQqpB88h1UlJMDB6&#10;3yWL+XydDEilJVTaOc7eTkW5i/hVpZX/WlVOe9Hlkrn5eFI8i3Amuy1kNYFtWnWiAf/AoofWcNMz&#10;1C14EHtqX0D1rSJ0WPmZwj7BqmqVjhpYTTr/S81DA1ZHLWyOs2eb3P+DVV8OD/YbCT9+wJEHGEU4&#10;e4/qhxMGbxowtX5PhEOjoeTGabAsGazLTp8Gq13mAkgxfMaShwx7jxForKgPrrBOweg8gOPZdD16&#10;oTi5WG+WyyspFJfS9Xq5iUNJIHv62JLzHzX2IlxySTzTCA6He+cDGcienoReBu/arotz7cwfCX4Y&#10;MpF84Dsx92MxirbM5TpKC2IKLI8sh3BaF15vvjRIv6QYeFVy6X7ugbQU3SfDlrxLV6uwWzFYXW0W&#10;HNBlpbisgFEMlUsvxXS98dM+7i21dcOdni3moUd9pwUNW3UZRy3Pv9HuNwAAAP//AwBQSwMEFAAG&#10;AAgAAAAhALj9+4/fAAAACwEAAA8AAABkcnMvZG93bnJldi54bWxMj8FOwzAQRO9I/QdrkbhRu62p&#10;2hCnqkBcQbQFiZsbb5OIeB3FbhP+nuVEbzva0cybfDP6Vlywj00gA7OpAoFUBtdQZeCwf7lfgYjJ&#10;krNtIDTwgxE2xeQmt5kLA73jZZcqwSEUM2ugTqnLpIxljd7GaeiQ+HcKvbeJZV9J19uBw30r50ot&#10;pbcNcUNtO3yqsfzenb2Bj9fT16dWb9Wzf+iGMCpJfi2Nubsdt48gEo7p3wx/+IwOBTMdw5lcFK2B&#10;hVKMnvhYaQ2CHQs9X4M4GtAztQRZ5PJ6Q/ELAAD//wMAUEsBAi0AFAAGAAgAAAAhALaDOJL+AAAA&#10;4QEAABMAAAAAAAAAAAAAAAAAAAAAAFtDb250ZW50X1R5cGVzXS54bWxQSwECLQAUAAYACAAAACEA&#10;OP0h/9YAAACUAQAACwAAAAAAAAAAAAAAAAAvAQAAX3JlbHMvLnJlbHNQSwECLQAUAAYACAAAACEA&#10;6UoHx9oBAACOAwAADgAAAAAAAAAAAAAAAAAuAgAAZHJzL2Uyb0RvYy54bWxQSwECLQAUAAYACAAA&#10;ACEAuP37j98AAAALAQAADwAAAAAAAAAAAAAAAAA0BAAAZHJzL2Rvd25yZXYueG1sUEsFBgAAAAAE&#10;AAQA8wAAAEAFAAAAAA==&#10;" filled="f" stroked="f">
                <v:textbox>
                  <w:txbxContent>
                    <w:p w14:paraId="31BBA351" w14:textId="77777777" w:rsidR="00F904B9" w:rsidRPr="00820BF1" w:rsidRDefault="00B60735" w:rsidP="00776F49">
                      <w:pPr>
                        <w:spacing w:line="240" w:lineRule="auto"/>
                        <w:jc w:val="center"/>
                        <w:rPr>
                          <w:b/>
                          <w:sz w:val="12"/>
                          <w:lang w:val="de-CH"/>
                        </w:rPr>
                      </w:pPr>
                      <w:r w:rsidRPr="00820BF1">
                        <w:rPr>
                          <w:b/>
                          <w:sz w:val="12"/>
                          <w:lang w:val="de-CH"/>
                        </w:rPr>
                        <w:t>20</w:t>
                      </w:r>
                    </w:p>
                  </w:txbxContent>
                </v:textbox>
              </v:shape>
            </w:pict>
          </mc:Fallback>
        </mc:AlternateContent>
      </w:r>
      <w:r w:rsidRPr="00DC2BA7">
        <w:rPr>
          <w:noProof/>
        </w:rPr>
        <mc:AlternateContent>
          <mc:Choice Requires="wps">
            <w:drawing>
              <wp:anchor distT="0" distB="0" distL="114300" distR="114300" simplePos="0" relativeHeight="251928576" behindDoc="0" locked="0" layoutInCell="1" allowOverlap="1" wp14:anchorId="0F5A0D39" wp14:editId="0CBA075F">
                <wp:simplePos x="0" y="0"/>
                <wp:positionH relativeFrom="column">
                  <wp:posOffset>1593850</wp:posOffset>
                </wp:positionH>
                <wp:positionV relativeFrom="paragraph">
                  <wp:posOffset>2440940</wp:posOffset>
                </wp:positionV>
                <wp:extent cx="267335" cy="166370"/>
                <wp:effectExtent l="0" t="0" r="0" b="0"/>
                <wp:wrapNone/>
                <wp:docPr id="68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6EE046E" w14:textId="77777777" w:rsidR="00F904B9" w:rsidRPr="00820BF1" w:rsidRDefault="00B60735" w:rsidP="00776F49">
                            <w:pPr>
                              <w:spacing w:line="240" w:lineRule="auto"/>
                              <w:jc w:val="center"/>
                              <w:rPr>
                                <w:b/>
                                <w:sz w:val="12"/>
                                <w:lang w:val="de-CH"/>
                              </w:rPr>
                            </w:pPr>
                            <w:r w:rsidRPr="00820BF1">
                              <w:rPr>
                                <w:b/>
                                <w:sz w:val="12"/>
                                <w:lang w:val="de-CH"/>
                              </w:rPr>
                              <w:t>16</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F5A0D39" id="_x0000_s1088" type="#_x0000_t202" style="position:absolute;margin-left:125.5pt;margin-top:192.2pt;width:21.05pt;height:13.1pt;z-index:251928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LV2z2wEAAI4DAAAOAAAAZHJzL2Uyb0RvYy54bWysU9tu2zAMfR+wfxD0vjh2Umcz4hRbiw4D&#10;ugvQ9QNkWbaF2aJGKbGzrx8lp2m2vg17EURSPjznkN5eT0PPDgqdBlPydLHkTBkJtTZtyR+/3715&#10;y5nzwtSiB6NKflSOX+9ev9qOtlAZdNDXChmBGFeMtuSd97ZIEic7NQi3AKsMFRvAQXgKsU1qFCOh&#10;D32SLZd5MgLWFkEq5yh7Oxf5LuI3jZL+a9M45VlfcuLm44nxrMKZ7LaiaFHYTssTDfEPLAahDTU9&#10;Q90KL9ge9QuoQUsEB41fSBgSaBotVdRAatLlX2oeOmFV1ELmOHu2yf0/WPnl8GC/IfPTB5hogFGE&#10;s/cgfzhm4KYTplXvEWHslKipcRosS0britOnwWpXuABSjZ+hpiGLvYcINDU4BFdIJyN0GsDxbLqa&#10;PJOUzPLNanXFmaRSmuerTRxKIoqnjy06/1HBwMKl5EgzjeDicO98ICOKpyehl4E73fdxrr35I0EP&#10;QyaSD3xn5n6qJqbrkudZkBbEVFAfSQ7CvC603nTpAH9xNtKqlNz93AtUnPWfDFnyLl2vw27FYH21&#10;ySjAy0p1WRFGElTJPWfz9cbP+7i3qNuOOj1bTEOP+k4LGrbqMo5ann+j3W8AAAD//wMAUEsDBBQA&#10;BgAIAAAAIQBM/th/4AAAAAsBAAAPAAAAZHJzL2Rvd25yZXYueG1sTI/NTsMwEITvSH0Haytxo3bS&#10;tGpDNlVVxBVE+ZG4ufE2iYjXUew24e0xJziOZjTzTbGbbCeuNPjWMUKyUCCIK2darhHeXh/vNiB8&#10;0Gx055gQvsnDrpzdFDo3buQXuh5DLWIJ+1wjNCH0uZS+ashqv3A9cfTObrA6RDnU0gx6jOW2k6lS&#10;a2l1y3Gh0T0dGqq+jheL8P50/vzI1HP9YFf96CYl2W4l4u182t+DCDSFvzD84kd0KCPTyV3YeNEh&#10;pKskfgkIy02WgYiJdLtMQJwQskStQZaF/P+h/AEAAP//AwBQSwECLQAUAAYACAAAACEAtoM4kv4A&#10;AADhAQAAEwAAAAAAAAAAAAAAAAAAAAAAW0NvbnRlbnRfVHlwZXNdLnhtbFBLAQItABQABgAIAAAA&#10;IQA4/SH/1gAAAJQBAAALAAAAAAAAAAAAAAAAAC8BAABfcmVscy8ucmVsc1BLAQItABQABgAIAAAA&#10;IQDlLV2z2wEAAI4DAAAOAAAAAAAAAAAAAAAAAC4CAABkcnMvZTJvRG9jLnhtbFBLAQItABQABgAI&#10;AAAAIQBM/th/4AAAAAsBAAAPAAAAAAAAAAAAAAAAADUEAABkcnMvZG93bnJldi54bWxQSwUGAAAA&#10;AAQABADzAAAAQgUAAAAA&#10;" filled="f" stroked="f">
                <v:textbox>
                  <w:txbxContent>
                    <w:p w14:paraId="06EE046E" w14:textId="77777777" w:rsidR="00F904B9" w:rsidRPr="00820BF1" w:rsidRDefault="00B60735" w:rsidP="00776F49">
                      <w:pPr>
                        <w:spacing w:line="240" w:lineRule="auto"/>
                        <w:jc w:val="center"/>
                        <w:rPr>
                          <w:b/>
                          <w:sz w:val="12"/>
                          <w:lang w:val="de-CH"/>
                        </w:rPr>
                      </w:pPr>
                      <w:r w:rsidRPr="00820BF1">
                        <w:rPr>
                          <w:b/>
                          <w:sz w:val="12"/>
                          <w:lang w:val="de-CH"/>
                        </w:rPr>
                        <w:t>16</w:t>
                      </w:r>
                    </w:p>
                  </w:txbxContent>
                </v:textbox>
              </v:shape>
            </w:pict>
          </mc:Fallback>
        </mc:AlternateContent>
      </w:r>
      <w:r w:rsidRPr="00DC2BA7">
        <w:rPr>
          <w:noProof/>
        </w:rPr>
        <mc:AlternateContent>
          <mc:Choice Requires="wps">
            <w:drawing>
              <wp:anchor distT="0" distB="0" distL="114300" distR="114300" simplePos="0" relativeHeight="251926528" behindDoc="0" locked="0" layoutInCell="1" allowOverlap="1" wp14:anchorId="57B97BD0" wp14:editId="01CFAC2A">
                <wp:simplePos x="0" y="0"/>
                <wp:positionH relativeFrom="column">
                  <wp:posOffset>1271270</wp:posOffset>
                </wp:positionH>
                <wp:positionV relativeFrom="paragraph">
                  <wp:posOffset>2444115</wp:posOffset>
                </wp:positionV>
                <wp:extent cx="267335" cy="166370"/>
                <wp:effectExtent l="0" t="0" r="0" b="0"/>
                <wp:wrapNone/>
                <wp:docPr id="68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86ACD9D" w14:textId="77777777" w:rsidR="00F904B9" w:rsidRPr="00820BF1" w:rsidRDefault="00B60735" w:rsidP="00776F49">
                            <w:pPr>
                              <w:spacing w:line="240" w:lineRule="auto"/>
                              <w:jc w:val="center"/>
                              <w:rPr>
                                <w:b/>
                                <w:sz w:val="12"/>
                                <w:lang w:val="de-CH"/>
                              </w:rPr>
                            </w:pPr>
                            <w:r w:rsidRPr="00820BF1">
                              <w:rPr>
                                <w:b/>
                                <w:sz w:val="12"/>
                                <w:lang w:val="de-CH"/>
                              </w:rPr>
                              <w:t>12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7B97BD0" id="_x0000_s1089" type="#_x0000_t202" style="position:absolute;margin-left:100.1pt;margin-top:192.45pt;width:21.05pt;height:13.1pt;z-index:251926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rsp2gEAAI4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vmcr0M0oKYAsojy0GY1oXXmy8N4C8pBl6VXNLPvUIjRffJsiXv0tUq7FYMVleb&#10;BQd4WSkuK8pqhsqll2K63vhpH/cO27rhTs8W89CjvtOChq26jKOW599o9xsAAP//AwBQSwMEFAAG&#10;AAgAAAAhAEeT4areAAAACwEAAA8AAABkcnMvZG93bnJldi54bWxMj01PwzAMQO9I/IfISNxY0q6g&#10;ras7IRBXEOND2i1rvbaicaomW8u/x5zgaPnp+bnYzq5XZxpD5xkhWRhQxJWvO24Q3t+eblagQrRc&#10;294zIXxTgG15eVHYvPYTv9J5FxslEg65RWhjHHKtQ9WSs2HhB2LZHf3obJRxbHQ92knkrtepMXfa&#10;2Y7lQmsHemip+tqdHMLH83H/mZmX5tHdDpOfjWa31ojXV/P9BlSkOf7B8Jsv6VBK08GfuA6qRxB7&#10;KijCcpWtQQmRZukS1AEhS5IEdFno/z+UPwAAAP//AwBQSwECLQAUAAYACAAAACEAtoM4kv4AAADh&#10;AQAAEwAAAAAAAAAAAAAAAAAAAAAAW0NvbnRlbnRfVHlwZXNdLnhtbFBLAQItABQABgAIAAAAIQA4&#10;/SH/1gAAAJQBAAALAAAAAAAAAAAAAAAAAC8BAABfcmVscy8ucmVsc1BLAQItABQABgAIAAAAIQDe&#10;8rsp2gEAAI4DAAAOAAAAAAAAAAAAAAAAAC4CAABkcnMvZTJvRG9jLnhtbFBLAQItABQABgAIAAAA&#10;IQBHk+Gq3gAAAAsBAAAPAAAAAAAAAAAAAAAAADQEAABkcnMvZG93bnJldi54bWxQSwUGAAAAAAQA&#10;BADzAAAAPwUAAAAA&#10;" filled="f" stroked="f">
                <v:textbox>
                  <w:txbxContent>
                    <w:p w14:paraId="286ACD9D" w14:textId="77777777" w:rsidR="00F904B9" w:rsidRPr="00820BF1" w:rsidRDefault="00B60735" w:rsidP="00776F49">
                      <w:pPr>
                        <w:spacing w:line="240" w:lineRule="auto"/>
                        <w:jc w:val="center"/>
                        <w:rPr>
                          <w:b/>
                          <w:sz w:val="12"/>
                          <w:lang w:val="de-CH"/>
                        </w:rPr>
                      </w:pPr>
                      <w:r w:rsidRPr="00820BF1">
                        <w:rPr>
                          <w:b/>
                          <w:sz w:val="12"/>
                          <w:lang w:val="de-CH"/>
                        </w:rPr>
                        <w:t>12</w:t>
                      </w:r>
                    </w:p>
                  </w:txbxContent>
                </v:textbox>
              </v:shape>
            </w:pict>
          </mc:Fallback>
        </mc:AlternateContent>
      </w:r>
      <w:r w:rsidRPr="00DC2BA7">
        <w:rPr>
          <w:noProof/>
        </w:rPr>
        <mc:AlternateContent>
          <mc:Choice Requires="wps">
            <w:drawing>
              <wp:anchor distT="0" distB="0" distL="114300" distR="114300" simplePos="0" relativeHeight="251924480" behindDoc="0" locked="0" layoutInCell="1" allowOverlap="1" wp14:anchorId="170C7352" wp14:editId="53B0BCC6">
                <wp:simplePos x="0" y="0"/>
                <wp:positionH relativeFrom="column">
                  <wp:posOffset>1003935</wp:posOffset>
                </wp:positionH>
                <wp:positionV relativeFrom="paragraph">
                  <wp:posOffset>2444115</wp:posOffset>
                </wp:positionV>
                <wp:extent cx="267335" cy="166370"/>
                <wp:effectExtent l="0" t="0" r="0" b="0"/>
                <wp:wrapNone/>
                <wp:docPr id="68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BB98716" w14:textId="77777777" w:rsidR="00F904B9" w:rsidRPr="00820BF1" w:rsidRDefault="00B60735" w:rsidP="00776F49">
                            <w:pPr>
                              <w:spacing w:line="240" w:lineRule="auto"/>
                              <w:jc w:val="center"/>
                              <w:rPr>
                                <w:b/>
                                <w:sz w:val="12"/>
                                <w:lang w:val="de-CH"/>
                              </w:rPr>
                            </w:pPr>
                            <w:r w:rsidRPr="00820BF1">
                              <w:rPr>
                                <w:b/>
                                <w:sz w:val="12"/>
                                <w:lang w:val="de-CH"/>
                              </w:rPr>
                              <w:t>8</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70C7352" id="_x0000_s1090" type="#_x0000_t202" style="position:absolute;margin-left:79.05pt;margin-top:192.45pt;width:21.05pt;height:13.1pt;z-index:251924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4+lb2gEAAI4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vmcr0K0oKYAsojy0GY1oXXmy8N4C8pBl6VXNLPvUIjRffJsiXv0tUq7FYMVleb&#10;BQd4WSkuK8pqhsqll2K63vhpH/cO27rhTs8W89CjvtOChq26jKOW599o9xsAAP//AwBQSwMEFAAG&#10;AAgAAAAhAPWDR2DeAAAACwEAAA8AAABkcnMvZG93bnJldi54bWxMj8tOwzAQRfdI/IM1SOyo7ZKi&#10;NI1TIRBbEOUhdefG0yQiHkex24S/Z1jB8mqO7j1TbmffizOOsQtkQC8UCKQ6uI4aA+9vTzc5iJgs&#10;OdsHQgPfGGFbXV6UtnBholc871IjuIRiYQ20KQ2FlLFu0du4CAMS345h9DZxHBvpRjtxue/lUqk7&#10;6W1HvNDaAR9arL92J2/g4/m4/8zUS/PoV8MUZiXJr6Ux11fz/QZEwjn9wfCrz+pQsdMhnMhF0XNe&#10;5ZpRA7d5tgbBBO8tQRwMZFprkFUp//9Q/QAAAP//AwBQSwECLQAUAAYACAAAACEAtoM4kv4AAADh&#10;AQAAEwAAAAAAAAAAAAAAAAAAAAAAW0NvbnRlbnRfVHlwZXNdLnhtbFBLAQItABQABgAIAAAAIQA4&#10;/SH/1gAAAJQBAAALAAAAAAAAAAAAAAAAAC8BAABfcmVscy8ucmVsc1BLAQItABQABgAIAAAAIQD9&#10;4+lb2gEAAI4DAAAOAAAAAAAAAAAAAAAAAC4CAABkcnMvZTJvRG9jLnhtbFBLAQItABQABgAIAAAA&#10;IQD1g0dg3gAAAAsBAAAPAAAAAAAAAAAAAAAAADQEAABkcnMvZG93bnJldi54bWxQSwUGAAAAAAQA&#10;BADzAAAAPwUAAAAA&#10;" filled="f" stroked="f">
                <v:textbox>
                  <w:txbxContent>
                    <w:p w14:paraId="4BB98716" w14:textId="77777777" w:rsidR="00F904B9" w:rsidRPr="00820BF1" w:rsidRDefault="00B60735" w:rsidP="00776F49">
                      <w:pPr>
                        <w:spacing w:line="240" w:lineRule="auto"/>
                        <w:jc w:val="center"/>
                        <w:rPr>
                          <w:b/>
                          <w:sz w:val="12"/>
                          <w:lang w:val="de-CH"/>
                        </w:rPr>
                      </w:pPr>
                      <w:r w:rsidRPr="00820BF1">
                        <w:rPr>
                          <w:b/>
                          <w:sz w:val="12"/>
                          <w:lang w:val="de-CH"/>
                        </w:rPr>
                        <w:t>8</w:t>
                      </w:r>
                    </w:p>
                  </w:txbxContent>
                </v:textbox>
              </v:shape>
            </w:pict>
          </mc:Fallback>
        </mc:AlternateContent>
      </w:r>
      <w:r w:rsidRPr="00DC2BA7">
        <w:rPr>
          <w:noProof/>
        </w:rPr>
        <mc:AlternateContent>
          <mc:Choice Requires="wps">
            <w:drawing>
              <wp:anchor distT="0" distB="0" distL="114300" distR="114300" simplePos="0" relativeHeight="251922432" behindDoc="0" locked="0" layoutInCell="1" allowOverlap="1" wp14:anchorId="3E46DA50" wp14:editId="3F31F57F">
                <wp:simplePos x="0" y="0"/>
                <wp:positionH relativeFrom="column">
                  <wp:posOffset>694055</wp:posOffset>
                </wp:positionH>
                <wp:positionV relativeFrom="paragraph">
                  <wp:posOffset>2440940</wp:posOffset>
                </wp:positionV>
                <wp:extent cx="267335" cy="166370"/>
                <wp:effectExtent l="0" t="0" r="0" b="0"/>
                <wp:wrapNone/>
                <wp:docPr id="68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6B046CC" w14:textId="77777777" w:rsidR="00F904B9" w:rsidRPr="00820BF1" w:rsidRDefault="00B60735" w:rsidP="00776F49">
                            <w:pPr>
                              <w:spacing w:line="240" w:lineRule="auto"/>
                              <w:jc w:val="center"/>
                              <w:rPr>
                                <w:b/>
                                <w:sz w:val="12"/>
                                <w:lang w:val="de-CH"/>
                              </w:rPr>
                            </w:pPr>
                            <w:r w:rsidRPr="00820BF1">
                              <w:rPr>
                                <w:b/>
                                <w:sz w:val="12"/>
                                <w:lang w:val="de-CH"/>
                              </w:rPr>
                              <w:t>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E46DA50" id="_x0000_s1091" type="#_x0000_t202" style="position:absolute;margin-left:54.65pt;margin-top:192.2pt;width:21.05pt;height:13.1pt;z-index:251922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PA/B2gEAAI4DAAAOAAAAZHJzL2Uyb0RvYy54bWysU9uO0zAQfUfiHyy/0zS9pBA1XcGuFiEt&#10;F2nhAxzHaSISj5lxm5SvZ+x0uwXeEC+WZ8Y5c86ZyfZm7DtxNEgt2EKms7kUxmqoWrsv5Lev969e&#10;S0Fe2Up1YE0hT4bkze7li+3gcrOABrrKoGAQS/ngCtl47/IkId2YXtEMnLFcrAF75TnEfVKhGhi9&#10;75LFfJ4lA2DlELQh4uzdVJS7iF/XRvvPdU3Gi66QzM3HE+NZhjPZbVW+R+WaVp9pqH9g0avWctML&#10;1J3yShyw/QuqbzUCQe1nGvoE6rrVJmpgNen8DzWPjXImamFzyF1sov8Hqz8dH90XFH58ByMPMIog&#10;9wD6OwkLt42ye/MWEYbGqIobp8GyZHCUnz8NVlNOAaQcPkLFQ1YHDxForLEPrrBOweg8gNPFdDN6&#10;oTm5yDbL5VoKzaU0y5abOJRE5U8fOyT/3kAvwqWQyDON4Or4QD6QUfnTk9DLwn3bdXGunf0twQ9D&#10;JpIPfCfmfixH0VaFzNZBWhBTQnViOQjTuvB686UB/CnFwKtSSPpxUGik6D5YtuRNulqF3YrBar1Z&#10;cIDXlfK6oqxmqEJ6KabrrZ/28eCw3Tfc6dliHnrUd17QsFXXcdTy/BvtfgEAAP//AwBQSwMEFAAG&#10;AAgAAAAhAPg995jeAAAACwEAAA8AAABkcnMvZG93bnJldi54bWxMj01vwjAMhu+T+A+RkXYbSaEg&#10;6JoitGnXobEPabfQmLZa41RNoN2/x5y2m1/50evH+XZ0rbhgHxpPGpKZAoFUettQpeHj/eVhDSJE&#10;Q9a0nlDDLwbYFpO73GTWD/SGl0OsBJdQyIyGOsYukzKUNToTZr5D4t3J985Ejn0lbW8GLnetnCu1&#10;ks40xBdq0+FTjeXP4ew0fL6evr9Sta+e3bIb/KgkuY3U+n467h5BRBzjHww3fVaHgp2O/kw2iJaz&#10;2iwY1bBYpymIG7FMeDhqSBO1Alnk8v8PxRUAAP//AwBQSwECLQAUAAYACAAAACEAtoM4kv4AAADh&#10;AQAAEwAAAAAAAAAAAAAAAAAAAAAAW0NvbnRlbnRfVHlwZXNdLnhtbFBLAQItABQABgAIAAAAIQA4&#10;/SH/1gAAAJQBAAALAAAAAAAAAAAAAAAAAC8BAABfcmVscy8ucmVsc1BLAQItABQABgAIAAAAIQDG&#10;PA/B2gEAAI4DAAAOAAAAAAAAAAAAAAAAAC4CAABkcnMvZTJvRG9jLnhtbFBLAQItABQABgAIAAAA&#10;IQD4PfeY3gAAAAsBAAAPAAAAAAAAAAAAAAAAADQEAABkcnMvZG93bnJldi54bWxQSwUGAAAAAAQA&#10;BADzAAAAPwUAAAAA&#10;" filled="f" stroked="f">
                <v:textbox>
                  <w:txbxContent>
                    <w:p w14:paraId="26B046CC" w14:textId="77777777" w:rsidR="00F904B9" w:rsidRPr="00820BF1" w:rsidRDefault="00B60735" w:rsidP="00776F49">
                      <w:pPr>
                        <w:spacing w:line="240" w:lineRule="auto"/>
                        <w:jc w:val="center"/>
                        <w:rPr>
                          <w:b/>
                          <w:sz w:val="12"/>
                          <w:lang w:val="de-CH"/>
                        </w:rPr>
                      </w:pPr>
                      <w:r w:rsidRPr="00820BF1">
                        <w:rPr>
                          <w:b/>
                          <w:sz w:val="12"/>
                          <w:lang w:val="de-CH"/>
                        </w:rPr>
                        <w:t>4</w:t>
                      </w:r>
                    </w:p>
                  </w:txbxContent>
                </v:textbox>
              </v:shape>
            </w:pict>
          </mc:Fallback>
        </mc:AlternateContent>
      </w:r>
      <w:r w:rsidRPr="00DC2BA7">
        <w:rPr>
          <w:noProof/>
        </w:rPr>
        <mc:AlternateContent>
          <mc:Choice Requires="wps">
            <w:drawing>
              <wp:anchor distT="0" distB="0" distL="114300" distR="114300" simplePos="0" relativeHeight="251920384" behindDoc="0" locked="0" layoutInCell="1" allowOverlap="1" wp14:anchorId="7AA3D915" wp14:editId="7ACBF38F">
                <wp:simplePos x="0" y="0"/>
                <wp:positionH relativeFrom="column">
                  <wp:posOffset>3515995</wp:posOffset>
                </wp:positionH>
                <wp:positionV relativeFrom="paragraph">
                  <wp:posOffset>2444115</wp:posOffset>
                </wp:positionV>
                <wp:extent cx="267335" cy="166370"/>
                <wp:effectExtent l="0" t="0" r="0" b="0"/>
                <wp:wrapNone/>
                <wp:docPr id="68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82146F8" w14:textId="77777777" w:rsidR="00F904B9" w:rsidRPr="00820BF1" w:rsidRDefault="00B60735" w:rsidP="00776F49">
                            <w:pPr>
                              <w:spacing w:line="240" w:lineRule="auto"/>
                              <w:jc w:val="center"/>
                              <w:rPr>
                                <w:b/>
                                <w:sz w:val="12"/>
                                <w:lang w:val="de-CH"/>
                              </w:rPr>
                            </w:pPr>
                            <w:r w:rsidRPr="00820BF1">
                              <w:rPr>
                                <w:b/>
                                <w:sz w:val="12"/>
                                <w:lang w:val="de-CH"/>
                              </w:rPr>
                              <w:t>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AA3D915" id="_x0000_s1092" type="#_x0000_t202" style="position:absolute;margin-left:276.85pt;margin-top:192.45pt;width:21.05pt;height:13.1pt;z-index:251920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W1W12wEAAI4DAAAOAAAAZHJzL2Uyb0RvYy54bWysU9tu2zAMfR+wfxD0vjhOUmcz4hRbiw4D&#10;ugvQ9QNkWY6N2aJGKrGzrx8lp2m2vg17EURSPjznkN5cj30nDgapBVvIdDaXwlgNVWt3hXz8fvfm&#10;rRTkla1UB9YU8mhIXm9fv9oMLjcLaKCrDAoGsZQPrpCN9y5PEtKN6RXNwBnLxRqwV55D3CUVqoHR&#10;+y5ZzOdZMgBWDkEbIs7eTkW5jfh1bbT/WtdkvOgKydx8PDGeZTiT7UblO1SuafWJhvoHFr1qLTc9&#10;Q90qr8Qe2xdQfasRCGo/09AnUNetNlEDq0nnf6l5aJQzUQubQ+5sE/0/WP3l8OC+ofDjBxh5gFEE&#10;uXvQP0hYuGmU3Zn3iDA0RlXcOA2WJYOj/PRpsJpyCiDl8BkqHrLae4hAY419cIV1CkbnARzPppvR&#10;C83JRbZeLq+k0FxKs2y5jkNJVP70sUPyHw30IlwKiTzTCK4O9+QDGZU/PQm9LNy1XRfn2tk/Evww&#10;ZCL5wHdi7sdyFG1VyCwL0oKYEqojy0GY1oXXmy8N4C8pBl6VQtLPvUIjRffJsiXv0tUq7FYMVlfr&#10;BQd4WSkvK8pqhiqkl2K63vhpH/cO213DnZ4t5qFHfacFDVt1GUctz7/R9jcAAAD//wMAUEsDBBQA&#10;BgAIAAAAIQBN7t273wAAAAsBAAAPAAAAZHJzL2Rvd25yZXYueG1sTI/BTsMwEETvSPyDtUjcqB2a&#10;0CZkUyEQV1ALReLmxm4SEa+j2G3C37Oc4Ljap5k35WZ2vTjbMXSeEJKFAmGp9qajBuH97flmDSJE&#10;TUb3nizCtw2wqS4vSl0YP9HWnnexERxCodAIbYxDIWWoW+t0WPjBEv+OfnQ68jk20ox64nDXy1ul&#10;7qTTHXFDqwf72Nr6a3dyCPuX4+dHql6bJ5cNk5+VJJdLxOur+eEeRLRz/IPhV5/VoWKngz+RCaJH&#10;yLLlilGE5TrNQTCR5RmPOSCkSZKArEr5f0P1AwAA//8DAFBLAQItABQABgAIAAAAIQC2gziS/gAA&#10;AOEBAAATAAAAAAAAAAAAAAAAAAAAAABbQ29udGVudF9UeXBlc10ueG1sUEsBAi0AFAAGAAgAAAAh&#10;ADj9If/WAAAAlAEAAAsAAAAAAAAAAAAAAAAALwEAAF9yZWxzLy5yZWxzUEsBAi0AFAAGAAgAAAAh&#10;AMpbVbXbAQAAjgMAAA4AAAAAAAAAAAAAAAAALgIAAGRycy9lMm9Eb2MueG1sUEsBAi0AFAAGAAgA&#10;AAAhAE3u3bvfAAAACwEAAA8AAAAAAAAAAAAAAAAANQQAAGRycy9kb3ducmV2LnhtbFBLBQYAAAAA&#10;BAAEAPMAAABBBQAAAAA=&#10;" filled="f" stroked="f">
                <v:textbox>
                  <w:txbxContent>
                    <w:p w14:paraId="182146F8" w14:textId="77777777" w:rsidR="00F904B9" w:rsidRPr="00820BF1" w:rsidRDefault="00B60735" w:rsidP="00776F49">
                      <w:pPr>
                        <w:spacing w:line="240" w:lineRule="auto"/>
                        <w:jc w:val="center"/>
                        <w:rPr>
                          <w:b/>
                          <w:sz w:val="12"/>
                          <w:lang w:val="de-CH"/>
                        </w:rPr>
                      </w:pPr>
                      <w:r w:rsidRPr="00820BF1">
                        <w:rPr>
                          <w:b/>
                          <w:sz w:val="12"/>
                          <w:lang w:val="de-CH"/>
                        </w:rPr>
                        <w:t>4</w:t>
                      </w:r>
                    </w:p>
                  </w:txbxContent>
                </v:textbox>
              </v:shape>
            </w:pict>
          </mc:Fallback>
        </mc:AlternateContent>
      </w:r>
      <w:r w:rsidRPr="00DC2BA7">
        <w:rPr>
          <w:noProof/>
        </w:rPr>
        <mc:AlternateContent>
          <mc:Choice Requires="wps">
            <w:drawing>
              <wp:anchor distT="0" distB="0" distL="114300" distR="114300" simplePos="0" relativeHeight="251918336" behindDoc="0" locked="0" layoutInCell="1" allowOverlap="1" wp14:anchorId="7D4BBBBE" wp14:editId="5D6E5F88">
                <wp:simplePos x="0" y="0"/>
                <wp:positionH relativeFrom="column">
                  <wp:posOffset>3787775</wp:posOffset>
                </wp:positionH>
                <wp:positionV relativeFrom="paragraph">
                  <wp:posOffset>2444115</wp:posOffset>
                </wp:positionV>
                <wp:extent cx="267335" cy="166370"/>
                <wp:effectExtent l="0" t="0" r="0" b="0"/>
                <wp:wrapNone/>
                <wp:docPr id="68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9E6B005" w14:textId="77777777" w:rsidR="00F904B9" w:rsidRPr="00820BF1" w:rsidRDefault="00B60735" w:rsidP="00776F49">
                            <w:pPr>
                              <w:spacing w:line="240" w:lineRule="auto"/>
                              <w:jc w:val="center"/>
                              <w:rPr>
                                <w:b/>
                                <w:sz w:val="12"/>
                                <w:lang w:val="de-CH"/>
                              </w:rPr>
                            </w:pPr>
                            <w:r w:rsidRPr="00820BF1">
                              <w:rPr>
                                <w:b/>
                                <w:sz w:val="12"/>
                                <w:lang w:val="de-CH"/>
                              </w:rPr>
                              <w:t>8</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D4BBBBE" id="_x0000_s1093" type="#_x0000_t202" style="position:absolute;margin-left:298.25pt;margin-top:192.45pt;width:21.05pt;height:13.1pt;z-index:251918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hLMv2gEAAI4DAAAOAAAAZHJzL2Uyb0RvYy54bWysU9tu2zAMfR+wfxD0vjhO0mQz4hRbiw4D&#10;ugvQ9QNoWb5gtqhRSuzs60fJaZqtb8NeBJGUD885pLfXY9+JgybXosllOptLoY3CsjV1Lh+/3715&#10;K4XzYEro0OhcHrWT17vXr7aDzfQCG+xKTYJBjMsGm8vGe5sliVON7sHN0GrDxQqpB88h1UlJMDB6&#10;3yWL+XydDEilJVTaOc7eTkW5i/hVpZX/WlVOe9Hlkrn5eFI8i3Amuy1kNYFtWnWiAf/AoofWcNMz&#10;1C14EHtqX0D1rSJ0WPmZwj7BqmqVjhpYTTr/S81DA1ZHLWyOs2eb3P+DVV8OD/YbCT9+wJEHGEU4&#10;e4/qhxMGbxowtX5PhEOjoeTGabAsGazLTp8Gq13mAkgxfMaShwx7jxForKgPrrBOweg8gOPZdD16&#10;oTi5WG+WyyspFJfS9Xq5iUNJIHv62JLzHzX2IlxySTzTCA6He+cDGcienoReBu/arotz7cwfCX4Y&#10;MpF84Dsx92MxirbM5XoTpAUxBZZHlkM4rQuvN18apF9SDLwquXQ/90Baiu6TYUvepatV2K0YrK42&#10;Cw7oslJcVsAohsqll2K63vhpH/eW2rrhTs8W89CjvtOChq26jKOW599o9xsAAP//AwBQSwMEFAAG&#10;AAgAAAAhAJlTolLgAAAACwEAAA8AAABkcnMvZG93bnJldi54bWxMj01Pg0AQhu8m/ofNmHizu1gg&#10;QBkao/GqsX4kvW1hCkR2lrDbgv/e9WSPk/fJ+z5TbhcziDNNrreMEK0UCOLaNj23CB/vz3cZCOc1&#10;N3qwTAg/5GBbXV+VumjszG903vlWhBJ2hUbovB8LKV3dkdFuZUfikB3tZLQP59TKZtJzKDeDvFcq&#10;lUb3HBY6PdJjR/X37mQQPl+O+69YvbZPJhlnuyjJJpeItzfLwwaEp8X/w/CnH9ShCk4He+LGiQEh&#10;ydMkoAjrLM5BBCJdZymIA0IcRRHIqpSXP1S/AAAA//8DAFBLAQItABQABgAIAAAAIQC2gziS/gAA&#10;AOEBAAATAAAAAAAAAAAAAAAAAAAAAABbQ29udGVudF9UeXBlc10ueG1sUEsBAi0AFAAGAAgAAAAh&#10;ADj9If/WAAAAlAEAAAsAAAAAAAAAAAAAAAAALwEAAF9yZWxzLy5yZWxzUEsBAi0AFAAGAAgAAAAh&#10;APGEsy/aAQAAjgMAAA4AAAAAAAAAAAAAAAAALgIAAGRycy9lMm9Eb2MueG1sUEsBAi0AFAAGAAgA&#10;AAAhAJlTolLgAAAACwEAAA8AAAAAAAAAAAAAAAAANAQAAGRycy9kb3ducmV2LnhtbFBLBQYAAAAA&#10;BAAEAPMAAABBBQAAAAA=&#10;" filled="f" stroked="f">
                <v:textbox>
                  <w:txbxContent>
                    <w:p w14:paraId="59E6B005" w14:textId="77777777" w:rsidR="00F904B9" w:rsidRPr="00820BF1" w:rsidRDefault="00B60735" w:rsidP="00776F49">
                      <w:pPr>
                        <w:spacing w:line="240" w:lineRule="auto"/>
                        <w:jc w:val="center"/>
                        <w:rPr>
                          <w:b/>
                          <w:sz w:val="12"/>
                          <w:lang w:val="de-CH"/>
                        </w:rPr>
                      </w:pPr>
                      <w:r w:rsidRPr="00820BF1">
                        <w:rPr>
                          <w:b/>
                          <w:sz w:val="12"/>
                          <w:lang w:val="de-CH"/>
                        </w:rPr>
                        <w:t>8</w:t>
                      </w:r>
                    </w:p>
                  </w:txbxContent>
                </v:textbox>
              </v:shape>
            </w:pict>
          </mc:Fallback>
        </mc:AlternateContent>
      </w:r>
      <w:r w:rsidRPr="00DC2BA7">
        <w:rPr>
          <w:noProof/>
        </w:rPr>
        <mc:AlternateContent>
          <mc:Choice Requires="wps">
            <w:drawing>
              <wp:anchor distT="0" distB="0" distL="114300" distR="114300" simplePos="0" relativeHeight="251916288" behindDoc="0" locked="0" layoutInCell="1" allowOverlap="1" wp14:anchorId="6E53D9D1" wp14:editId="21D818F8">
                <wp:simplePos x="0" y="0"/>
                <wp:positionH relativeFrom="column">
                  <wp:posOffset>4098925</wp:posOffset>
                </wp:positionH>
                <wp:positionV relativeFrom="paragraph">
                  <wp:posOffset>2440940</wp:posOffset>
                </wp:positionV>
                <wp:extent cx="267335" cy="166370"/>
                <wp:effectExtent l="0" t="0" r="0" b="0"/>
                <wp:wrapNone/>
                <wp:docPr id="68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BD8664F" w14:textId="77777777" w:rsidR="00F904B9" w:rsidRPr="00820BF1" w:rsidRDefault="00B60735" w:rsidP="00776F49">
                            <w:pPr>
                              <w:spacing w:line="240" w:lineRule="auto"/>
                              <w:jc w:val="center"/>
                              <w:rPr>
                                <w:b/>
                                <w:sz w:val="12"/>
                                <w:lang w:val="de-CH"/>
                              </w:rPr>
                            </w:pPr>
                            <w:r w:rsidRPr="00820BF1">
                              <w:rPr>
                                <w:b/>
                                <w:sz w:val="12"/>
                                <w:lang w:val="de-CH"/>
                              </w:rPr>
                              <w:t>12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E53D9D1" id="_x0000_s1094" type="#_x0000_t202" style="position:absolute;margin-left:322.75pt;margin-top:192.2pt;width:21.05pt;height:13.1pt;z-index:251916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efFR2wEAAI4DAAAOAAAAZHJzL2Uyb0RvYy54bWysU9uO0zAQfUfiHyy/0zRtt12ipivY1SKk&#10;ZUFa+ICJ41xE4jFjt0n5esZOt1vgDfFieWacM+ecmWxvxr4TB02uRZPLdDaXQhuFZWvqXH77ev/m&#10;WgrnwZTQodG5PGonb3avX20Hm+kFNtiVmgSDGJcNNpeN9zZLEqca3YObodWGixVSD55DqpOSYGD0&#10;vksW8/k6GZBKS6i0c5y9m4pyF/GrSiv/uaqc9qLLJXPz8aR4FuFMdlvIagLbtOpEA/6BRQ+t4aZn&#10;qDvwIPbU/gXVt4rQYeVnCvsEq6pVOmpgNen8DzVPDVgdtbA5zp5tcv8PVj0enuwXEn58jyMPMIpw&#10;9gHVdycM3jZgav2OCIdGQ8mN02BZMliXnT4NVrvMBZBi+IQlDxn2HiPQWFEfXGGdgtF5AMez6Xr0&#10;QnFysd4sl1dSKC6l6/VyE4eSQPb8sSXnP2jsRbjkknimERwOD84HMpA9Pwm9DN63XRfn2pnfEvww&#10;ZCL5wHdi7sdiFG2Zy/V1kBbEFFgeWQ7htC683nxpkH5KMfCq5NL92ANpKbqPhi15m65WYbdisLra&#10;LDigy0pxWQGjGCqXXorpeuunfdxbauuGO71YzEOP+k4LGrbqMo5aXn6j3S8AAAD//wMAUEsDBBQA&#10;BgAIAAAAIQCarQlj3wAAAAsBAAAPAAAAZHJzL2Rvd25yZXYueG1sTI/LTsMwEEX3SPyDNUjsqF1w&#10;QgiZVAjEFkR5SOzceJpExOModpvw95gVLEf36N4z1WZxgzjSFHrPCOuVAkHceNtzi/D2+nhRgAjR&#10;sDWDZ0L4pgCb+vSkMqX1M7/QcRtbkUo4lAahi3EspQxNR86ElR+JU7b3kzMxnVMr7WTmVO4GealU&#10;Lp3pOS10ZqT7jpqv7cEhvD/tPz+0em4fXDbOflGS3Y1EPD9b7m5BRFriHwy/+kkd6uS08we2QQwI&#10;uc6yhCJcFVqDSEReXOcgdgh6rXKQdSX//1D/AAAA//8DAFBLAQItABQABgAIAAAAIQC2gziS/gAA&#10;AOEBAAATAAAAAAAAAAAAAAAAAAAAAABbQ29udGVudF9UeXBlc10ueG1sUEsBAi0AFAAGAAgAAAAh&#10;ADj9If/WAAAAlAEAAAsAAAAAAAAAAAAAAAAALwEAAF9yZWxzLy5yZWxzUEsBAi0AFAAGAAgAAAAh&#10;AIx58VHbAQAAjgMAAA4AAAAAAAAAAAAAAAAALgIAAGRycy9lMm9Eb2MueG1sUEsBAi0AFAAGAAgA&#10;AAAhAJqtCWPfAAAACwEAAA8AAAAAAAAAAAAAAAAANQQAAGRycy9kb3ducmV2LnhtbFBLBQYAAAAA&#10;BAAEAPMAAABBBQAAAAA=&#10;" filled="f" stroked="f">
                <v:textbox>
                  <w:txbxContent>
                    <w:p w14:paraId="7BD8664F" w14:textId="77777777" w:rsidR="00F904B9" w:rsidRPr="00820BF1" w:rsidRDefault="00B60735" w:rsidP="00776F49">
                      <w:pPr>
                        <w:spacing w:line="240" w:lineRule="auto"/>
                        <w:jc w:val="center"/>
                        <w:rPr>
                          <w:b/>
                          <w:sz w:val="12"/>
                          <w:lang w:val="de-CH"/>
                        </w:rPr>
                      </w:pPr>
                      <w:r w:rsidRPr="00820BF1">
                        <w:rPr>
                          <w:b/>
                          <w:sz w:val="12"/>
                          <w:lang w:val="de-CH"/>
                        </w:rPr>
                        <w:t>12</w:t>
                      </w:r>
                    </w:p>
                  </w:txbxContent>
                </v:textbox>
              </v:shape>
            </w:pict>
          </mc:Fallback>
        </mc:AlternateContent>
      </w:r>
      <w:r w:rsidRPr="00DC2BA7">
        <w:rPr>
          <w:noProof/>
        </w:rPr>
        <mc:AlternateContent>
          <mc:Choice Requires="wps">
            <w:drawing>
              <wp:anchor distT="0" distB="0" distL="114300" distR="114300" simplePos="0" relativeHeight="251899904" behindDoc="0" locked="0" layoutInCell="1" allowOverlap="1" wp14:anchorId="7A42A740" wp14:editId="6A173530">
                <wp:simplePos x="0" y="0"/>
                <wp:positionH relativeFrom="column">
                  <wp:posOffset>4154170</wp:posOffset>
                </wp:positionH>
                <wp:positionV relativeFrom="paragraph">
                  <wp:posOffset>2188845</wp:posOffset>
                </wp:positionV>
                <wp:extent cx="753745" cy="259080"/>
                <wp:effectExtent l="0" t="0" r="0" b="0"/>
                <wp:wrapNone/>
                <wp:docPr id="68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3CD3F23" w14:textId="77777777" w:rsidR="00F904B9" w:rsidRPr="007E0F48" w:rsidRDefault="00B60735" w:rsidP="00776F49">
                            <w:pPr>
                              <w:spacing w:line="240" w:lineRule="auto"/>
                              <w:jc w:val="center"/>
                              <w:rPr>
                                <w:sz w:val="12"/>
                              </w:rPr>
                            </w:pPr>
                            <w:r>
                              <w:rPr>
                                <w:sz w:val="12"/>
                              </w:rPr>
                              <w:t>Sekundär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A42A740" id="_x0000_s1095" type="#_x0000_t202" style="position:absolute;margin-left:327.1pt;margin-top:172.35pt;width:59.35pt;height:20.4pt;z-index:2518999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fJvE2wEAAI4DAAAOAAAAZHJzL2Uyb0RvYy54bWysU9uO0zAQfUfiHyy/06Sl3W6jpivY1SKk&#10;ZUFa+ADHcS4i8ZgZt0n5esZOt1vgDfFieWacM+ecmWxvxr4TB4PUgs3lfJZKYayGsrV1Lr99vX9z&#10;LQV5ZUvVgTW5PBqSN7vXr7aDy8wCGuhKg4JBLGWDy2XjvcuShHRjekUzcMZysQLslecQ66RENTB6&#10;3yWLNL1KBsDSIWhDxNm7qSh3Eb+qjPafq4qMF10umZuPJ8azCGey26qsRuWaVp9oqH9g0avWctMz&#10;1J3ySuyx/QuqbzUCQeVnGvoEqqrVJmpgNfP0DzVPjXImamFzyJ1tov8Hqx8PT+4LCj++h5EHGEWQ&#10;ewD9nYSF20bZ2rxDhKExquTG82BZMjjKTp8GqymjAFIMn6DkIau9hwg0VtgHV1inYHQewPFsuhm9&#10;0Jxcr96ulyspNJcWq016HYeSqOz5Y4fkPxjoRbjkEnmmEVwdHsgHMip7fhJ6Wbhvuy7OtbO/Jfhh&#10;yETyge/E3I/FKNoyl1ebIC2IKaA8shyEaV14vfnSAP6UYuBVySX92Cs0UnQfLVuymS+XYbdisFyt&#10;FxzgZaW4rCirGSqXXorpeuunfdw7bOuGO71YzEOP+k4LGrbqMo5aXn6j3S8AAAD//wMAUEsDBBQA&#10;BgAIAAAAIQAt03LY3wAAAAsBAAAPAAAAZHJzL2Rvd25yZXYueG1sTI/BTsMwDIbvSLxDZCRuLKG0&#10;61aaTgjEFcRgk7hljddWNE7VZGt5e8wJjrY//f7+cjO7XpxxDJ0nDbcLBQKp9rajRsPH+/PNCkSI&#10;hqzpPaGGbwywqS4vSlNYP9EbnrexERxCoTAa2hiHQspQt+hMWPgBiW9HPzoTeRwbaUczcbjrZaLU&#10;UjrTEX9ozYCPLdZf25PTsHs5fu5T9do8uWyY/KwkubXU+vpqfrgHEXGOfzD86rM6VOx08CeyQfQa&#10;llmaMKrhLk1zEEzkebIGceDNKstAVqX836H6AQAA//8DAFBLAQItABQABgAIAAAAIQC2gziS/gAA&#10;AOEBAAATAAAAAAAAAAAAAAAAAAAAAABbQ29udGVudF9UeXBlc10ueG1sUEsBAi0AFAAGAAgAAAAh&#10;ADj9If/WAAAAlAEAAAsAAAAAAAAAAAAAAAAALwEAAF9yZWxzLy5yZWxzUEsBAi0AFAAGAAgAAAAh&#10;ACZ8m8TbAQAAjgMAAA4AAAAAAAAAAAAAAAAALgIAAGRycy9lMm9Eb2MueG1sUEsBAi0AFAAGAAgA&#10;AAAhAC3TctjfAAAACwEAAA8AAAAAAAAAAAAAAAAANQQAAGRycy9kb3ducmV2LnhtbFBLBQYAAAAA&#10;BAAEAPMAAABBBQAAAAA=&#10;" filled="f" stroked="f">
                <v:textbox>
                  <w:txbxContent>
                    <w:p w14:paraId="53CD3F23" w14:textId="77777777" w:rsidR="00F904B9" w:rsidRPr="007E0F48" w:rsidRDefault="00B60735" w:rsidP="00776F49">
                      <w:pPr>
                        <w:spacing w:line="240" w:lineRule="auto"/>
                        <w:jc w:val="center"/>
                        <w:rPr>
                          <w:sz w:val="12"/>
                        </w:rPr>
                      </w:pPr>
                      <w:r>
                        <w:rPr>
                          <w:sz w:val="12"/>
                        </w:rPr>
                        <w:t>Sekundär effektanalys</w:t>
                      </w:r>
                    </w:p>
                  </w:txbxContent>
                </v:textbox>
              </v:shape>
            </w:pict>
          </mc:Fallback>
        </mc:AlternateContent>
      </w:r>
      <w:r w:rsidRPr="00DC2BA7">
        <w:rPr>
          <w:noProof/>
        </w:rPr>
        <mc:AlternateContent>
          <mc:Choice Requires="wps">
            <w:drawing>
              <wp:anchor distT="0" distB="0" distL="114300" distR="114300" simplePos="0" relativeHeight="251914240" behindDoc="0" locked="0" layoutInCell="1" allowOverlap="1" wp14:anchorId="176064DB" wp14:editId="6809E70B">
                <wp:simplePos x="0" y="0"/>
                <wp:positionH relativeFrom="column">
                  <wp:posOffset>4398645</wp:posOffset>
                </wp:positionH>
                <wp:positionV relativeFrom="paragraph">
                  <wp:posOffset>2440940</wp:posOffset>
                </wp:positionV>
                <wp:extent cx="267335" cy="166370"/>
                <wp:effectExtent l="0" t="0" r="0" b="0"/>
                <wp:wrapNone/>
                <wp:docPr id="68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BF2680" w14:textId="77777777" w:rsidR="00F904B9" w:rsidRPr="00820BF1" w:rsidRDefault="00B60735" w:rsidP="00776F49">
                            <w:pPr>
                              <w:spacing w:line="240" w:lineRule="auto"/>
                              <w:jc w:val="center"/>
                              <w:rPr>
                                <w:b/>
                                <w:sz w:val="12"/>
                                <w:lang w:val="de-CH"/>
                              </w:rPr>
                            </w:pPr>
                            <w:r w:rsidRPr="00820BF1">
                              <w:rPr>
                                <w:b/>
                                <w:sz w:val="12"/>
                                <w:lang w:val="de-CH"/>
                              </w:rPr>
                              <w:t>16</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76064DB" id="_x0000_s1096" type="#_x0000_t202" style="position:absolute;margin-left:346.35pt;margin-top:192.2pt;width:21.05pt;height:13.1pt;z-index:251914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nDs2QEAAI4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vmcmocxBRQHlkOwrQuvN58aQB/STHwquSSfu4VGim6T5YteZeuVmG3YrC62iw4&#10;wMtKcVlRVjNULr0U0/XGT/u4d9jWDXd6tpiHHvWdFjRs1WUctTz/RrvfAAAA//8DAFBLAwQUAAYA&#10;CAAAACEAyc0ne+AAAAALAQAADwAAAGRycy9kb3ducmV2LnhtbEyPy07DMBBF90j8gzVI7Kjd1qRt&#10;yKRCILaglofEzo3dJCIeR7HbhL9nWMFyNEf3nltsJ9+JsxtiGwhhPlMgHFXBtlQjvL0+3axBxGTI&#10;mi6QQ/h2Ebbl5UVhchtG2rnzPtWCQyjmBqFJqc+ljFXjvImz0Dvi3zEM3iQ+h1rawYwc7ju5UCqT&#10;3rTEDY3p3UPjqq/9ySO8Px8/P7R6qR/9bT+GSUnyG4l4fTXd34FIbkp/MPzqszqU7HQIJ7JRdAjZ&#10;ZrFiFGG51hoEE6ul5jEHBD1XGciykP83lD8AAAD//wMAUEsBAi0AFAAGAAgAAAAhALaDOJL+AAAA&#10;4QEAABMAAAAAAAAAAAAAAAAAAAAAAFtDb250ZW50X1R5cGVzXS54bWxQSwECLQAUAAYACAAAACEA&#10;OP0h/9YAAACUAQAACwAAAAAAAAAAAAAAAAAvAQAAX3JlbHMvLnJlbHNQSwECLQAUAAYACAAAACEA&#10;KZpw7NkBAACOAwAADgAAAAAAAAAAAAAAAAAuAgAAZHJzL2Uyb0RvYy54bWxQSwECLQAUAAYACAAA&#10;ACEAyc0ne+AAAAALAQAADwAAAAAAAAAAAAAAAAAzBAAAZHJzL2Rvd25yZXYueG1sUEsFBgAAAAAE&#10;AAQA8wAAAEAFAAAAAA==&#10;" filled="f" stroked="f">
                <v:textbox>
                  <w:txbxContent>
                    <w:p w14:paraId="09BF2680" w14:textId="77777777" w:rsidR="00F904B9" w:rsidRPr="00820BF1" w:rsidRDefault="00B60735" w:rsidP="00776F49">
                      <w:pPr>
                        <w:spacing w:line="240" w:lineRule="auto"/>
                        <w:jc w:val="center"/>
                        <w:rPr>
                          <w:b/>
                          <w:sz w:val="12"/>
                          <w:lang w:val="de-CH"/>
                        </w:rPr>
                      </w:pPr>
                      <w:r w:rsidRPr="00820BF1">
                        <w:rPr>
                          <w:b/>
                          <w:sz w:val="12"/>
                          <w:lang w:val="de-CH"/>
                        </w:rPr>
                        <w:t>16</w:t>
                      </w:r>
                    </w:p>
                  </w:txbxContent>
                </v:textbox>
              </v:shape>
            </w:pict>
          </mc:Fallback>
        </mc:AlternateContent>
      </w:r>
      <w:r w:rsidRPr="00DC2BA7">
        <w:rPr>
          <w:noProof/>
        </w:rPr>
        <mc:AlternateContent>
          <mc:Choice Requires="wps">
            <w:drawing>
              <wp:anchor distT="0" distB="0" distL="114300" distR="114300" simplePos="0" relativeHeight="251912192" behindDoc="0" locked="0" layoutInCell="1" allowOverlap="1" wp14:anchorId="5EF187C2" wp14:editId="72F1F37E">
                <wp:simplePos x="0" y="0"/>
                <wp:positionH relativeFrom="column">
                  <wp:posOffset>4704715</wp:posOffset>
                </wp:positionH>
                <wp:positionV relativeFrom="paragraph">
                  <wp:posOffset>2440940</wp:posOffset>
                </wp:positionV>
                <wp:extent cx="267335" cy="166370"/>
                <wp:effectExtent l="0" t="0" r="0" b="0"/>
                <wp:wrapNone/>
                <wp:docPr id="68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77E14A3" w14:textId="77777777" w:rsidR="00F904B9" w:rsidRPr="00820BF1" w:rsidRDefault="00B60735" w:rsidP="00776F49">
                            <w:pPr>
                              <w:spacing w:line="240" w:lineRule="auto"/>
                              <w:jc w:val="center"/>
                              <w:rPr>
                                <w:b/>
                                <w:sz w:val="12"/>
                                <w:lang w:val="de-CH"/>
                              </w:rPr>
                            </w:pPr>
                            <w:r w:rsidRPr="00820BF1">
                              <w:rPr>
                                <w:b/>
                                <w:sz w:val="12"/>
                                <w:lang w:val="de-CH"/>
                              </w:rPr>
                              <w:t>20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EF187C2" id="_x0000_s1097" type="#_x0000_t202" style="position:absolute;margin-left:370.45pt;margin-top:192.2pt;width:21.05pt;height:13.1pt;z-index:251912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RZZ22gEAAI4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vmchOlBTEFlEeWgzCtC683XxrAX1IMvCq5pJ97hUaK7pNlS96lq1XYrRisrjYL&#10;DvCyUlxWlNUMlUsvxXS98dM+7h22dcOdni3moUd9pwUNW3UZRy3Pv9HuNwAAAP//AwBQSwMEFAAG&#10;AAgAAAAhAGCeccvfAAAACwEAAA8AAABkcnMvZG93bnJldi54bWxMj8FOwzAQRO9I/IO1SNyoXWra&#10;NGRTIRBXEIVW4ubG2yQiXkex24S/x5zguNqnmTfFZnKdONMQWs8I85kCQVx523KN8PH+fJOBCNGw&#10;NZ1nQvimAJvy8qIwufUjv9F5G2uRQjjkBqGJsc+lDFVDzoSZ74nT7+gHZ2I6h1rawYwp3HXyVqml&#10;dKbl1NCYnh4bqr62J4ewezl+7rV6rZ/cXT/6SUl2a4l4fTU93IOINMU/GH71kzqUyengT2yD6BBW&#10;Wq0TirDItAaRiFW2SOsOCHquliDLQv7fUP4AAAD//wMAUEsBAi0AFAAGAAgAAAAhALaDOJL+AAAA&#10;4QEAABMAAAAAAAAAAAAAAAAAAAAAAFtDb250ZW50X1R5cGVzXS54bWxQSwECLQAUAAYACAAAACEA&#10;OP0h/9YAAACUAQAACwAAAAAAAAAAAAAAAAAvAQAAX3JlbHMvLnJlbHNQSwECLQAUAAYACAAAACEA&#10;EkWWdtoBAACOAwAADgAAAAAAAAAAAAAAAAAuAgAAZHJzL2Uyb0RvYy54bWxQSwECLQAUAAYACAAA&#10;ACEAYJ5xy98AAAALAQAADwAAAAAAAAAAAAAAAAA0BAAAZHJzL2Rvd25yZXYueG1sUEsFBgAAAAAE&#10;AAQA8wAAAEAFAAAAAA==&#10;" filled="f" stroked="f">
                <v:textbox>
                  <w:txbxContent>
                    <w:p w14:paraId="077E14A3" w14:textId="77777777" w:rsidR="00F904B9" w:rsidRPr="00820BF1" w:rsidRDefault="00B60735" w:rsidP="00776F49">
                      <w:pPr>
                        <w:spacing w:line="240" w:lineRule="auto"/>
                        <w:jc w:val="center"/>
                        <w:rPr>
                          <w:b/>
                          <w:sz w:val="12"/>
                          <w:lang w:val="de-CH"/>
                        </w:rPr>
                      </w:pPr>
                      <w:r w:rsidRPr="00820BF1">
                        <w:rPr>
                          <w:b/>
                          <w:sz w:val="12"/>
                          <w:lang w:val="de-CH"/>
                        </w:rPr>
                        <w:t>20</w:t>
                      </w:r>
                    </w:p>
                  </w:txbxContent>
                </v:textbox>
              </v:shape>
            </w:pict>
          </mc:Fallback>
        </mc:AlternateContent>
      </w:r>
      <w:r w:rsidRPr="00DC2BA7">
        <w:rPr>
          <w:noProof/>
        </w:rPr>
        <mc:AlternateContent>
          <mc:Choice Requires="wps">
            <w:drawing>
              <wp:anchor distT="0" distB="0" distL="114300" distR="114300" simplePos="0" relativeHeight="251910144" behindDoc="0" locked="0" layoutInCell="1" allowOverlap="1" wp14:anchorId="471716B1" wp14:editId="5BCE701F">
                <wp:simplePos x="0" y="0"/>
                <wp:positionH relativeFrom="column">
                  <wp:posOffset>4982210</wp:posOffset>
                </wp:positionH>
                <wp:positionV relativeFrom="paragraph">
                  <wp:posOffset>2444115</wp:posOffset>
                </wp:positionV>
                <wp:extent cx="267335" cy="166370"/>
                <wp:effectExtent l="0" t="0" r="0" b="0"/>
                <wp:wrapNone/>
                <wp:docPr id="69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BE22023" w14:textId="77777777" w:rsidR="00F904B9" w:rsidRPr="00820BF1" w:rsidRDefault="00B60735" w:rsidP="00776F49">
                            <w:pPr>
                              <w:spacing w:line="240" w:lineRule="auto"/>
                              <w:jc w:val="center"/>
                              <w:rPr>
                                <w:b/>
                                <w:sz w:val="12"/>
                                <w:lang w:val="de-CH"/>
                              </w:rPr>
                            </w:pPr>
                            <w:r w:rsidRPr="00820BF1">
                              <w:rPr>
                                <w:b/>
                                <w:sz w:val="12"/>
                                <w:lang w:val="de-CH"/>
                              </w:rPr>
                              <w:t>24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71716B1" id="_x0000_s1098" type="#_x0000_t202" style="position:absolute;margin-left:392.3pt;margin-top:192.45pt;width:21.05pt;height:13.1pt;z-index:251910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swC2wEAAI4DAAAOAAAAZHJzL2Uyb0RvYy54bWysU9tu2zAMfR+wfxD0vjh20mQz4hRbiw4D&#10;ugvQ9QNoWY6N2aJGKbGzrx8lp2m2vg17EURSPjznkN5cj30nDppci6aQ6WwuhTYKq9bsCvn4/e7N&#10;WymcB1NBh0YX8qidvN6+frUZbK4zbLCrNAkGMS4fbCEb722eJE41ugc3Q6sNF2ukHjyHtEsqgoHR&#10;+y7J5vNVMiBVllBp5zh7OxXlNuLXtVb+a1077UVXSObm40nxLMOZbDeQ7whs06oTDfgHFj20hpue&#10;oW7Bg9hT+wKqbxWhw9rPFPYJ1nWrdNTAatL5X2oeGrA6amFznD3b5P4frPpyeLDfSPjxA448wCjC&#10;2XtUP5wweNOA2en3RDg0GipunAbLksG6/PRpsNrlLoCUw2eseMiw9xiBxpr64ArrFIzOAzieTdej&#10;F4qT2Wq9WFxJobiUrlaLdRxKAvnTx5ac/6ixF+FSSOKZRnA43DsfyED+9CT0MnjXdl2ca2f+SPDD&#10;kInkA9+JuR/LUbRVIddZkBbElFgdWQ7htC683nxpkH5JMfCqFNL93ANpKbpPhi15ly6XYbdisLxa&#10;ZxzQZaW8rIBRDFVIL8V0vfHTPu4ttbuGOz1bzEOP+k4LGrbqMo5ann+j7W8AAAD//wMAUEsDBBQA&#10;BgAIAAAAIQAdYn2r4AAAAAsBAAAPAAAAZHJzL2Rvd25yZXYueG1sTI/BTsMwEETvSPyDtUjcqJ0S&#10;0jRkUyEQVxCFVuLmxtskIl5HsduEv8ec4Liap5m35Wa2vTjT6DvHCMlCgSCunem4Qfh4f77JQfig&#10;2ejeMSF8k4dNdXlR6sK4id/ovA2NiCXsC43QhjAUUvq6Jav9wg3EMTu60eoQz7GRZtRTLLe9XCqV&#10;Sas7jgutHuixpfpre7IIu5fj5z5Vr82TvRsmNyvJdi0Rr6/mh3sQgebwB8OvflSHKjod3ImNFz3C&#10;Kk+ziCLc5ukaRCTyZbYCcUBIkyQBWZXy/w/VDwAAAP//AwBQSwECLQAUAAYACAAAACEAtoM4kv4A&#10;AADhAQAAEwAAAAAAAAAAAAAAAAAAAAAAW0NvbnRlbnRfVHlwZXNdLnhtbFBLAQItABQABgAIAAAA&#10;IQA4/SH/1gAAAJQBAAALAAAAAAAAAAAAAAAAAC8BAABfcmVscy8ucmVsc1BLAQItABQABgAIAAAA&#10;IQAeIswC2wEAAI4DAAAOAAAAAAAAAAAAAAAAAC4CAABkcnMvZTJvRG9jLnhtbFBLAQItABQABgAI&#10;AAAAIQAdYn2r4AAAAAsBAAAPAAAAAAAAAAAAAAAAADUEAABkcnMvZG93bnJldi54bWxQSwUGAAAA&#10;AAQABADzAAAAQgUAAAAA&#10;" filled="f" stroked="f">
                <v:textbox>
                  <w:txbxContent>
                    <w:p w14:paraId="6BE22023" w14:textId="77777777" w:rsidR="00F904B9" w:rsidRPr="00820BF1" w:rsidRDefault="00B60735" w:rsidP="00776F49">
                      <w:pPr>
                        <w:spacing w:line="240" w:lineRule="auto"/>
                        <w:jc w:val="center"/>
                        <w:rPr>
                          <w:b/>
                          <w:sz w:val="12"/>
                          <w:lang w:val="de-CH"/>
                        </w:rPr>
                      </w:pPr>
                      <w:r w:rsidRPr="00820BF1">
                        <w:rPr>
                          <w:b/>
                          <w:sz w:val="12"/>
                          <w:lang w:val="de-CH"/>
                        </w:rPr>
                        <w:t>24</w:t>
                      </w:r>
                    </w:p>
                  </w:txbxContent>
                </v:textbox>
              </v:shape>
            </w:pict>
          </mc:Fallback>
        </mc:AlternateContent>
      </w:r>
      <w:r w:rsidRPr="00DC2BA7">
        <w:rPr>
          <w:noProof/>
        </w:rPr>
        <mc:AlternateContent>
          <mc:Choice Requires="wps">
            <w:drawing>
              <wp:anchor distT="0" distB="0" distL="114300" distR="114300" simplePos="0" relativeHeight="251906048" behindDoc="0" locked="0" layoutInCell="1" allowOverlap="1" wp14:anchorId="19B03DB7" wp14:editId="193C50E7">
                <wp:simplePos x="0" y="0"/>
                <wp:positionH relativeFrom="column">
                  <wp:posOffset>4737735</wp:posOffset>
                </wp:positionH>
                <wp:positionV relativeFrom="paragraph">
                  <wp:posOffset>2181860</wp:posOffset>
                </wp:positionV>
                <wp:extent cx="753745" cy="259080"/>
                <wp:effectExtent l="0" t="0" r="0" b="0"/>
                <wp:wrapNone/>
                <wp:docPr id="69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1A9D1B0" w14:textId="77777777" w:rsidR="00F904B9" w:rsidRPr="007E0F48" w:rsidRDefault="00B60735" w:rsidP="00776F49">
                            <w:pPr>
                              <w:spacing w:line="240" w:lineRule="auto"/>
                              <w:jc w:val="center"/>
                              <w:rPr>
                                <w:sz w:val="12"/>
                              </w:rPr>
                            </w:pPr>
                            <w:r>
                              <w:rPr>
                                <w:sz w:val="12"/>
                              </w:rPr>
                              <w:t>Primär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9B03DB7" id="_x0000_s1099" type="#_x0000_t202" style="position:absolute;margin-left:373.05pt;margin-top:171.8pt;width:59.35pt;height:20.4pt;z-index:251906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J6aX2gEAAI4DAAAOAAAAZHJzL2Uyb0RvYy54bWysU9tu2zAMfR+wfxD0vthJk6U14hRbiw4D&#10;um5A1w+QZfmC2aJGKrGzrx8lp2m2vRV7EURSPjznkN5cj30n9gapBZvL+SyVwlgNZWvrXD59v3t3&#10;KQV5ZUvVgTW5PBiS19u3bzaDy8wCGuhKg4JBLGWDy2XjvcuShHRjekUzcMZysQLslecQ66RENTB6&#10;3yWLNH2fDIClQ9CGiLO3U1FuI35VGe2/VhUZL7pcMjcfT4xnEc5ku1FZjco1rT7SUK9g0avWctMT&#10;1K3ySuyw/QeqbzUCQeVnGvoEqqrVJmpgNfP0LzWPjXImamFzyJ1sov8Hqx/2j+4bCj9+hJEHGEWQ&#10;uwf9g4SFm0bZ2nxAhKExquTG82BZMjjKjp8GqymjAFIMX6DkIaudhwg0VtgHV1inYHQewOFkuhm9&#10;0Jxcry7Wy5UUmkuL1VV6GYeSqOz5Y4fkPxnoRbjkEnmmEVzt78kHMip7fhJ6Wbhruy7OtbN/JPhh&#10;yETyge/E3I/FKNqSiVwEaUFMAeWB5SBM68LrzZcG8JcUA69KLunnTqGRovts2ZKr+XIZdisGy9V6&#10;wQGeV4rzirKaoXLppZiuN37ax53Dtm6404vFPPSo77igYavO46jl5Tfa/gYAAP//AwBQSwMEFAAG&#10;AAgAAAAhAIPpIu/eAAAACwEAAA8AAABkcnMvZG93bnJldi54bWxMj8FOwzAMhu9IvENkJG4sGQtd&#10;KU0nBOIKYjAkblnjtRWNUzXZWt4ec4Kj7U+/v7/czL4XJxxjF8jAcqFAINXBddQYeH97uspBxGTJ&#10;2T4QGvjGCJvq/Ky0hQsTveJpmxrBIRQLa6BNaSikjHWL3sZFGJD4dgijt4nHsZFutBOH+15eK5VJ&#10;bzviD60d8KHF+mt79AZ2z4fPD61emkd/M0xhVpL8rTTm8mK+vwORcE5/MPzqszpU7LQPR3JR9AbW&#10;OlsyamClVxkIJvJMc5k9b3KtQVal/N+h+gEAAP//AwBQSwECLQAUAAYACAAAACEAtoM4kv4AAADh&#10;AQAAEwAAAAAAAAAAAAAAAAAAAAAAW0NvbnRlbnRfVHlwZXNdLnhtbFBLAQItABQABgAIAAAAIQA4&#10;/SH/1gAAAJQBAAALAAAAAAAAAAAAAAAAAC8BAABfcmVscy8ucmVsc1BLAQItABQABgAIAAAAIQC0&#10;J6aX2gEAAI4DAAAOAAAAAAAAAAAAAAAAAC4CAABkcnMvZTJvRG9jLnhtbFBLAQItABQABgAIAAAA&#10;IQCD6SLv3gAAAAsBAAAPAAAAAAAAAAAAAAAAADQEAABkcnMvZG93bnJldi54bWxQSwUGAAAAAAQA&#10;BADzAAAAPwUAAAAA&#10;" filled="f" stroked="f">
                <v:textbox>
                  <w:txbxContent>
                    <w:p w14:paraId="71A9D1B0" w14:textId="77777777" w:rsidR="00F904B9" w:rsidRPr="007E0F48" w:rsidRDefault="00B60735" w:rsidP="00776F49">
                      <w:pPr>
                        <w:spacing w:line="240" w:lineRule="auto"/>
                        <w:jc w:val="center"/>
                        <w:rPr>
                          <w:sz w:val="12"/>
                        </w:rPr>
                      </w:pPr>
                      <w:r>
                        <w:rPr>
                          <w:sz w:val="12"/>
                        </w:rPr>
                        <w:t>Primär effektanalys</w:t>
                      </w:r>
                    </w:p>
                  </w:txbxContent>
                </v:textbox>
              </v:shape>
            </w:pict>
          </mc:Fallback>
        </mc:AlternateContent>
      </w:r>
      <w:r w:rsidRPr="00DC2BA7">
        <w:rPr>
          <w:noProof/>
        </w:rPr>
        <mc:AlternateContent>
          <mc:Choice Requires="wps">
            <w:drawing>
              <wp:anchor distT="0" distB="0" distL="114300" distR="114300" simplePos="0" relativeHeight="251904000" behindDoc="0" locked="0" layoutInCell="1" allowOverlap="1" wp14:anchorId="39F862F8" wp14:editId="08F98EA7">
                <wp:simplePos x="0" y="0"/>
                <wp:positionH relativeFrom="column">
                  <wp:posOffset>1964055</wp:posOffset>
                </wp:positionH>
                <wp:positionV relativeFrom="paragraph">
                  <wp:posOffset>2181860</wp:posOffset>
                </wp:positionV>
                <wp:extent cx="753745" cy="259080"/>
                <wp:effectExtent l="0" t="0" r="0" b="0"/>
                <wp:wrapNone/>
                <wp:docPr id="69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0BDDA2A" w14:textId="77777777" w:rsidR="00F904B9" w:rsidRPr="007E0F48" w:rsidRDefault="00B60735" w:rsidP="00776F49">
                            <w:pPr>
                              <w:spacing w:line="240" w:lineRule="auto"/>
                              <w:jc w:val="center"/>
                              <w:rPr>
                                <w:sz w:val="12"/>
                              </w:rPr>
                            </w:pPr>
                            <w:r>
                              <w:rPr>
                                <w:sz w:val="12"/>
                              </w:rPr>
                              <w:t>Primär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9F862F8" id="_x0000_s1100" type="#_x0000_t202" style="position:absolute;margin-left:154.65pt;margin-top:171.8pt;width:59.35pt;height:20.4pt;z-index:251904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NvTl2gEAAI4DAAAOAAAAZHJzL2Uyb0RvYy54bWysU9uO0zAQfUfiHyy/06QlpbtR0xXsahHS&#10;cpEWPsBxnItIPGbGbVK+nrHT7RZ4Q7xYnhnnzDlnJtubaejFwSB1YAu5XKRSGKuh6mxTyG9f719d&#10;SUFe2Ur1YE0hj4bkze7li+3ocrOCFvrKoGAQS/noCtl67/IkId2aQdECnLFcrAEH5TnEJqlQjYw+&#10;9MkqTd8kI2DlELQh4uzdXJS7iF/XRvvPdU3Gi76QzM3HE+NZhjPZbVXeoHJtp0801D+wGFRnuekZ&#10;6k55JfbY/QU1dBqBoPYLDUMCdd1pEzWwmmX6h5rHVjkTtbA55M420f+D1Z8Oj+4LCj+9g4kHGEWQ&#10;ewD9nYSF21bZxrxFhLE1quLGy2BZMjrKT58GqymnAFKOH6HiIau9hwg01TgEV1inYHQewPFsupm8&#10;0JzcrF9vsrUUmkur9XV6FYeSqPzpY4fk3xsYRLgUEnmmEVwdHsgHMip/ehJ6Wbjv+j7Otbe/Jfhh&#10;yETyge/M3E/lJLqKiWRBWhBTQnVkOQjzuvB686UF/CnFyKtSSPqxV2ik6D9YtuR6mWVht2KQrTcr&#10;DvCyUl5WlNUMVUgvxXy99fM+7h12Tcudni3moUd9pwUNW3UZRy3Pv9HuFwAAAP//AwBQSwMEFAAG&#10;AAgAAAAhAP2cj8feAAAACwEAAA8AAABkcnMvZG93bnJldi54bWxMj0FPwzAMhe9I/IfISNxYwhqm&#10;rjSdEIgriAGTdssar61onKrJ1vLvMSe42X5Pz98rN7PvxRnH2AUycLtQIJDq4DpqDHy8P9/kIGKy&#10;5GwfCA18Y4RNdXlR2sKFid7wvE2N4BCKhTXQpjQUUsa6RW/jIgxIrB3D6G3idWykG+3E4b6XS6VW&#10;0tuO+ENrB3xssf7anryBz5fjfqfVa/Pk74YpzEqSX0tjrq/mh3sQCef0Z4ZffEaHipkO4UQuit5A&#10;ptYZW3nQ2QoEO/Qy53YHvuRag6xK+b9D9QMAAP//AwBQSwECLQAUAAYACAAAACEAtoM4kv4AAADh&#10;AQAAEwAAAAAAAAAAAAAAAAAAAAAAW0NvbnRlbnRfVHlwZXNdLnhtbFBLAQItABQABgAIAAAAIQA4&#10;/SH/1gAAAJQBAAALAAAAAAAAAAAAAAAAAC8BAABfcmVscy8ucmVsc1BLAQItABQABgAIAAAAIQCX&#10;NvTl2gEAAI4DAAAOAAAAAAAAAAAAAAAAAC4CAABkcnMvZTJvRG9jLnhtbFBLAQItABQABgAIAAAA&#10;IQD9nI/H3gAAAAsBAAAPAAAAAAAAAAAAAAAAADQEAABkcnMvZG93bnJldi54bWxQSwUGAAAAAAQA&#10;BADzAAAAPwUAAAAA&#10;" filled="f" stroked="f">
                <v:textbox>
                  <w:txbxContent>
                    <w:p w14:paraId="70BDDA2A" w14:textId="77777777" w:rsidR="00F904B9" w:rsidRPr="007E0F48" w:rsidRDefault="00B60735" w:rsidP="00776F49">
                      <w:pPr>
                        <w:spacing w:line="240" w:lineRule="auto"/>
                        <w:jc w:val="center"/>
                        <w:rPr>
                          <w:sz w:val="12"/>
                        </w:rPr>
                      </w:pPr>
                      <w:r>
                        <w:rPr>
                          <w:sz w:val="12"/>
                        </w:rPr>
                        <w:t>Primär effektanalys</w:t>
                      </w:r>
                    </w:p>
                  </w:txbxContent>
                </v:textbox>
              </v:shape>
            </w:pict>
          </mc:Fallback>
        </mc:AlternateContent>
      </w:r>
      <w:r w:rsidRPr="00DC2BA7">
        <w:rPr>
          <w:noProof/>
        </w:rPr>
        <mc:AlternateContent>
          <mc:Choice Requires="wps">
            <w:drawing>
              <wp:anchor distT="0" distB="0" distL="114300" distR="114300" simplePos="0" relativeHeight="251901952" behindDoc="0" locked="0" layoutInCell="1" allowOverlap="1" wp14:anchorId="68E245E0" wp14:editId="4B9F9ED5">
                <wp:simplePos x="0" y="0"/>
                <wp:positionH relativeFrom="column">
                  <wp:posOffset>1358265</wp:posOffset>
                </wp:positionH>
                <wp:positionV relativeFrom="paragraph">
                  <wp:posOffset>2181860</wp:posOffset>
                </wp:positionV>
                <wp:extent cx="753745" cy="259080"/>
                <wp:effectExtent l="0" t="0" r="0" b="0"/>
                <wp:wrapNone/>
                <wp:docPr id="69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7BD9820" w14:textId="77777777" w:rsidR="00F904B9" w:rsidRPr="007E0F48" w:rsidRDefault="00B60735" w:rsidP="00776F49">
                            <w:pPr>
                              <w:spacing w:line="240" w:lineRule="auto"/>
                              <w:jc w:val="center"/>
                              <w:rPr>
                                <w:sz w:val="12"/>
                              </w:rPr>
                            </w:pPr>
                            <w:r>
                              <w:rPr>
                                <w:sz w:val="12"/>
                              </w:rPr>
                              <w:t>Sekundär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8E245E0" id="_x0000_s1101" type="#_x0000_t202" style="position:absolute;margin-left:106.95pt;margin-top:171.8pt;width:59.35pt;height:20.4pt;z-index:251901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6RJ/2QEAAI4DAAAOAAAAZHJzL2Uyb0RvYy54bWysU9uO0zAQfUfiHyy/07SlpbtR0xXsahHS&#10;cpEWPsBxnMQi8ZgZt0n5esZOt1vgDfFieWacM+ecmWxvxr4TB4NkwRVyMZtLYZyGyrqmkN++3r+6&#10;koKCcpXqwJlCHg3Jm93LF9vB52YJLXSVQcEgjvLBF7INwedZRro1vaIZeOO4WAP2KnCITVahGhi9&#10;77LlfP4mGwArj6ANEWfvpqLcJfy6Njp8rmsyQXSFZG4hnZjOMp7ZbqvyBpVvrT7RUP/AolfWcdMz&#10;1J0KSuzR/gXVW41AUIeZhj6DurbaJA2sZjH/Q81jq7xJWtgc8meb6P/B6k+HR/8FRRjfwcgDTCLI&#10;P4D+TsLBbatcY94iwtAaVXHjRbQsGzzlp0+j1ZRTBCmHj1DxkNU+QAIaa+yjK6xTMDoP4Hg23YxB&#10;aE5u1q83q7UUmkvL9fX8Kg0lU/nTxx4pvDfQi3gpJPJME7g6PFCIZFT+9CT2cnBvuy7NtXO/Jfhh&#10;zCTyke/EPIzlKGwViURpUUwJ1ZHlIEzrwuvNlxbwpxQDr0oh6cdeoZGi++DYkuvFahV3KwWr9WbJ&#10;AV5WysuKcpqhChmkmK63YdrHvUfbtNzp2WIeetJ3WtC4VZdx0vL8G+1+AQAA//8DAFBLAwQUAAYA&#10;CAAAACEA9fk7lN8AAAALAQAADwAAAGRycy9kb3ducmV2LnhtbEyPTU/DMAyG70j8h8hI3Fiypkxb&#10;aTohEFcQ40PiljVeW9E4VZOt5d9jTuz2Wn70+nG5nX0vTjjGLpCB5UKBQKqD66gx8P72dLMGEZMl&#10;Z/tAaOAHI2yry4vSFi5M9IqnXWoEl1AsrIE2paGQMtYtehsXYUDi3SGM3iYex0a60U5c7nuZKbWS&#10;3nbEF1o74EOL9ffu6A18PB++PnP10jz622EKs5LkN9KY66v5/g5Ewjn9w/Cnz+pQsdM+HMlF0RvI&#10;lnrDqAGd6xUIJrTOOOw5rPMcZFXK8x+qXwAAAP//AwBQSwECLQAUAAYACAAAACEAtoM4kv4AAADh&#10;AQAAEwAAAAAAAAAAAAAAAAAAAAAAW0NvbnRlbnRfVHlwZXNdLnhtbFBLAQItABQABgAIAAAAIQA4&#10;/SH/1gAAAJQBAAALAAAAAAAAAAAAAAAAAC8BAABfcmVscy8ucmVsc1BLAQItABQABgAIAAAAIQCs&#10;6RJ/2QEAAI4DAAAOAAAAAAAAAAAAAAAAAC4CAABkcnMvZTJvRG9jLnhtbFBLAQItABQABgAIAAAA&#10;IQD1+TuU3wAAAAsBAAAPAAAAAAAAAAAAAAAAADMEAABkcnMvZG93bnJldi54bWxQSwUGAAAAAAQA&#10;BADzAAAAPwUAAAAA&#10;" filled="f" stroked="f">
                <v:textbox>
                  <w:txbxContent>
                    <w:p w14:paraId="57BD9820" w14:textId="77777777" w:rsidR="00F904B9" w:rsidRPr="007E0F48" w:rsidRDefault="00B60735" w:rsidP="00776F49">
                      <w:pPr>
                        <w:spacing w:line="240" w:lineRule="auto"/>
                        <w:jc w:val="center"/>
                        <w:rPr>
                          <w:sz w:val="12"/>
                        </w:rPr>
                      </w:pPr>
                      <w:r>
                        <w:rPr>
                          <w:sz w:val="12"/>
                        </w:rPr>
                        <w:t>Sekundär effektanalys</w:t>
                      </w:r>
                    </w:p>
                  </w:txbxContent>
                </v:textbox>
              </v:shape>
            </w:pict>
          </mc:Fallback>
        </mc:AlternateContent>
      </w:r>
      <w:r w:rsidRPr="00DC2BA7">
        <w:rPr>
          <w:noProof/>
          <w:sz w:val="22"/>
        </w:rPr>
        <mc:AlternateContent>
          <mc:Choice Requires="wps">
            <w:drawing>
              <wp:anchor distT="0" distB="0" distL="114300" distR="114300" simplePos="0" relativeHeight="251897856" behindDoc="0" locked="0" layoutInCell="1" allowOverlap="1" wp14:anchorId="459D1FE7" wp14:editId="37DDC88B">
                <wp:simplePos x="0" y="0"/>
                <wp:positionH relativeFrom="column">
                  <wp:posOffset>1833880</wp:posOffset>
                </wp:positionH>
                <wp:positionV relativeFrom="paragraph">
                  <wp:posOffset>66675</wp:posOffset>
                </wp:positionV>
                <wp:extent cx="1189355" cy="401320"/>
                <wp:effectExtent l="0" t="0" r="0" b="0"/>
                <wp:wrapNone/>
                <wp:docPr id="694"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65A100A" w14:textId="77777777" w:rsidR="00F904B9" w:rsidRPr="00B2457E" w:rsidRDefault="00B60735" w:rsidP="00776F49">
                            <w:pPr>
                              <w:spacing w:line="240" w:lineRule="auto"/>
                              <w:rPr>
                                <w:sz w:val="12"/>
                                <w:szCs w:val="12"/>
                                <w:lang w:val="de-CH"/>
                              </w:rPr>
                            </w:pPr>
                            <w:r w:rsidRPr="00B2457E">
                              <w:rPr>
                                <w:sz w:val="12"/>
                                <w:szCs w:val="12"/>
                                <w:lang w:val="de-CH"/>
                              </w:rPr>
                              <w:t xml:space="preserve">Studie </w:t>
                            </w:r>
                            <w:r>
                              <w:rPr>
                                <w:sz w:val="12"/>
                                <w:szCs w:val="12"/>
                                <w:lang w:val="de-CH"/>
                              </w:rPr>
                              <w:t>2</w:t>
                            </w:r>
                            <w:r w:rsidRPr="00B2457E">
                              <w:rPr>
                                <w:sz w:val="12"/>
                                <w:szCs w:val="12"/>
                                <w:lang w:val="de-CH"/>
                              </w:rPr>
                              <w:t xml:space="preserve"> / Placebo (N=65)</w:t>
                            </w:r>
                          </w:p>
                          <w:p w14:paraId="08262DE5" w14:textId="77777777" w:rsidR="00F904B9" w:rsidRPr="00B2457E" w:rsidRDefault="00B60735" w:rsidP="00776F49">
                            <w:pPr>
                              <w:rPr>
                                <w:sz w:val="12"/>
                                <w:szCs w:val="12"/>
                                <w:lang w:val="de-CH"/>
                              </w:rPr>
                            </w:pPr>
                            <w:r w:rsidRPr="00B2457E">
                              <w:rPr>
                                <w:sz w:val="12"/>
                                <w:szCs w:val="12"/>
                                <w:lang w:val="de-CH"/>
                              </w:rPr>
                              <w:t>Studie 2 / Omalizumab (N=62)</w:t>
                            </w:r>
                          </w:p>
                          <w:p w14:paraId="3BBB7100" w14:textId="77777777" w:rsidR="00F904B9" w:rsidRPr="00B2457E" w:rsidRDefault="00F904B9" w:rsidP="00776F49">
                            <w:pPr>
                              <w:rPr>
                                <w:sz w:val="12"/>
                                <w:szCs w:val="12"/>
                                <w:lang w:val="de-CH"/>
                              </w:rPr>
                            </w:pP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59D1FE7" id="_x0000_s1102" type="#_x0000_t202" style="position:absolute;margin-left:144.4pt;margin-top:5.25pt;width:93.65pt;height:31.6pt;z-index:2518978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YsQ22gEAAI8DAAAOAAAAZHJzL2Uyb0RvYy54bWysU9uO0zAQfUfiHyy/0yTddi9R0xXsahHS&#10;cpEWPmDiOBeReMzYbVK+nrHT7RZ4Q7xYtsc5cy6Tze009GKvyXVoCpktUim0UVh1pinkt68Pb66l&#10;cB5MBT0aXciDdvJ2+/rVZrS5XmKLfaVJMIhx+WgL2Xpv8yRxqtUDuAVabbhYIw3g+UhNUhGMjD70&#10;yTJNL5MRqbKESjvHt/dzUW4jfl1r5T/XtdNe9IVkbj6uFNcyrMl2A3lDYNtOHWnAP7AYoDPc9AR1&#10;Dx7Ejrq/oIZOETqs/ULhkGBdd0pHDawmS/9Q89SC1VELm+PsySb3/2DVp/2T/ULCT+9w4gCjCGcf&#10;UX13wuBdC6bRb4lwbDVU3DgLliWjdfnx02C1y10AKcePWHHIsPMYgaaahuAK6xSMzgEcTqbryQsV&#10;WmbXNxfrtRSKa6s0u1jGVBLIn7+25Px7jYMIm0IShxrRYf/ofGAD+fOT0MzgQ9f3Mdje/HbBD8NN&#10;ZB8Iz9T9VE6iqwp5dRm0BTUlVgfWQzjPC883b1qkn1KMPCuFdD92QFqK/oNhT26y1SoMVzys1les&#10;QNB5pTyvgFEMVUgvxby98/NA7ix1TcudXjzm1KO+44SGsTo/Ry0v/9H2FwAAAP//AwBQSwMEFAAG&#10;AAgAAAAhANTBNgDdAAAACQEAAA8AAABkcnMvZG93bnJldi54bWxMj81OwzAQhO9IfQdrkXqjdn8T&#10;QpwKgbiCKLQSNzfeJlHjdRS7TXh7lhMcRzOa+Sbfjq4VV+xD40nDfKZAIJXeNlRp+Px4uUtBhGjI&#10;mtYTavjGANticpObzPqB3vG6i5XgEgqZ0VDH2GVShrJGZ8LMd0jsnXzvTGTZV9L2ZuBy18qFUhvp&#10;TEO8UJsOn2osz7uL07B/PX0dVuqtenbrbvCjkuTupdbT2/HxAUTEMf6F4Ref0aFgpqO/kA2i1bBI&#10;U0aPbKg1CA6sks0cxFFDskxAFrn8/6D4AQAA//8DAFBLAQItABQABgAIAAAAIQC2gziS/gAAAOEB&#10;AAATAAAAAAAAAAAAAAAAAAAAAABbQ29udGVudF9UeXBlc10ueG1sUEsBAi0AFAAGAAgAAAAhADj9&#10;If/WAAAAlAEAAAsAAAAAAAAAAAAAAAAALwEAAF9yZWxzLy5yZWxzUEsBAi0AFAAGAAgAAAAhABVi&#10;xDbaAQAAjwMAAA4AAAAAAAAAAAAAAAAALgIAAGRycy9lMm9Eb2MueG1sUEsBAi0AFAAGAAgAAAAh&#10;ANTBNgDdAAAACQEAAA8AAAAAAAAAAAAAAAAANAQAAGRycy9kb3ducmV2LnhtbFBLBQYAAAAABAAE&#10;APMAAAA+BQAAAAA=&#10;" filled="f" stroked="f">
                <v:textbox>
                  <w:txbxContent>
                    <w:p w14:paraId="465A100A" w14:textId="77777777" w:rsidR="00F904B9" w:rsidRPr="00B2457E" w:rsidRDefault="00B60735" w:rsidP="00776F49">
                      <w:pPr>
                        <w:spacing w:line="240" w:lineRule="auto"/>
                        <w:rPr>
                          <w:sz w:val="12"/>
                          <w:szCs w:val="12"/>
                          <w:lang w:val="de-CH"/>
                        </w:rPr>
                      </w:pPr>
                      <w:r w:rsidRPr="00B2457E">
                        <w:rPr>
                          <w:sz w:val="12"/>
                          <w:szCs w:val="12"/>
                          <w:lang w:val="de-CH"/>
                        </w:rPr>
                        <w:t xml:space="preserve">Studie </w:t>
                      </w:r>
                      <w:r>
                        <w:rPr>
                          <w:sz w:val="12"/>
                          <w:szCs w:val="12"/>
                          <w:lang w:val="de-CH"/>
                        </w:rPr>
                        <w:t>2</w:t>
                      </w:r>
                      <w:r w:rsidRPr="00B2457E">
                        <w:rPr>
                          <w:sz w:val="12"/>
                          <w:szCs w:val="12"/>
                          <w:lang w:val="de-CH"/>
                        </w:rPr>
                        <w:t xml:space="preserve"> / Placebo (N=65)</w:t>
                      </w:r>
                    </w:p>
                    <w:p w14:paraId="08262DE5" w14:textId="77777777" w:rsidR="00F904B9" w:rsidRPr="00B2457E" w:rsidRDefault="00B60735" w:rsidP="00776F49">
                      <w:pPr>
                        <w:rPr>
                          <w:sz w:val="12"/>
                          <w:szCs w:val="12"/>
                          <w:lang w:val="de-CH"/>
                        </w:rPr>
                      </w:pPr>
                      <w:r w:rsidRPr="00B2457E">
                        <w:rPr>
                          <w:sz w:val="12"/>
                          <w:szCs w:val="12"/>
                          <w:lang w:val="de-CH"/>
                        </w:rPr>
                        <w:t>Studie 2 / Omalizumab (N=62)</w:t>
                      </w:r>
                    </w:p>
                    <w:p w14:paraId="3BBB7100" w14:textId="77777777" w:rsidR="00F904B9" w:rsidRPr="00B2457E" w:rsidRDefault="00F904B9" w:rsidP="00776F49">
                      <w:pPr>
                        <w:rPr>
                          <w:sz w:val="12"/>
                          <w:szCs w:val="12"/>
                          <w:lang w:val="de-CH"/>
                        </w:rPr>
                      </w:pPr>
                    </w:p>
                  </w:txbxContent>
                </v:textbox>
              </v:shape>
            </w:pict>
          </mc:Fallback>
        </mc:AlternateContent>
      </w:r>
      <w:r w:rsidRPr="00DC2BA7">
        <w:rPr>
          <w:noProof/>
          <w:sz w:val="22"/>
        </w:rPr>
        <mc:AlternateContent>
          <mc:Choice Requires="wps">
            <w:drawing>
              <wp:anchor distT="0" distB="0" distL="114300" distR="114300" simplePos="0" relativeHeight="251895808" behindDoc="0" locked="0" layoutInCell="1" allowOverlap="1" wp14:anchorId="52635E5A" wp14:editId="49278513">
                <wp:simplePos x="0" y="0"/>
                <wp:positionH relativeFrom="column">
                  <wp:posOffset>4665980</wp:posOffset>
                </wp:positionH>
                <wp:positionV relativeFrom="paragraph">
                  <wp:posOffset>66675</wp:posOffset>
                </wp:positionV>
                <wp:extent cx="1189355" cy="401320"/>
                <wp:effectExtent l="0" t="0" r="0" b="0"/>
                <wp:wrapNone/>
                <wp:docPr id="695"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CDD7C40" w14:textId="77777777" w:rsidR="00F904B9" w:rsidRPr="00B2457E" w:rsidRDefault="00B60735" w:rsidP="00776F49">
                            <w:pPr>
                              <w:spacing w:line="240" w:lineRule="auto"/>
                              <w:rPr>
                                <w:sz w:val="12"/>
                                <w:szCs w:val="12"/>
                                <w:lang w:val="de-CH"/>
                              </w:rPr>
                            </w:pPr>
                            <w:r w:rsidRPr="00B2457E">
                              <w:rPr>
                                <w:sz w:val="12"/>
                                <w:szCs w:val="12"/>
                                <w:lang w:val="de-CH"/>
                              </w:rPr>
                              <w:t xml:space="preserve">Studie </w:t>
                            </w:r>
                            <w:r>
                              <w:rPr>
                                <w:sz w:val="12"/>
                                <w:szCs w:val="12"/>
                                <w:lang w:val="de-CH"/>
                              </w:rPr>
                              <w:t>2</w:t>
                            </w:r>
                            <w:r w:rsidRPr="00B2457E">
                              <w:rPr>
                                <w:sz w:val="12"/>
                                <w:szCs w:val="12"/>
                                <w:lang w:val="de-CH"/>
                              </w:rPr>
                              <w:t xml:space="preserve"> / Placebo (N=65)</w:t>
                            </w:r>
                          </w:p>
                          <w:p w14:paraId="07F4A1A8" w14:textId="77777777" w:rsidR="00F904B9" w:rsidRPr="00B2457E" w:rsidRDefault="00B60735" w:rsidP="00776F49">
                            <w:pPr>
                              <w:rPr>
                                <w:sz w:val="12"/>
                                <w:szCs w:val="12"/>
                                <w:lang w:val="de-CH"/>
                              </w:rPr>
                            </w:pPr>
                            <w:r w:rsidRPr="00B2457E">
                              <w:rPr>
                                <w:sz w:val="12"/>
                                <w:szCs w:val="12"/>
                                <w:lang w:val="de-CH"/>
                              </w:rPr>
                              <w:t>Studie 2 / Omalizumab (N=62)</w:t>
                            </w:r>
                          </w:p>
                          <w:p w14:paraId="4EEA6DFE" w14:textId="77777777" w:rsidR="00F904B9" w:rsidRPr="00B2457E" w:rsidRDefault="00F904B9" w:rsidP="00776F49">
                            <w:pPr>
                              <w:rPr>
                                <w:sz w:val="12"/>
                                <w:szCs w:val="12"/>
                                <w:lang w:val="de-CH"/>
                              </w:rPr>
                            </w:pP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2635E5A" id="_x0000_s1103" type="#_x0000_t202" style="position:absolute;margin-left:367.4pt;margin-top:5.25pt;width:93.65pt;height:31.6pt;z-index:2518958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vSKs2gEAAI8DAAAOAAAAZHJzL2Uyb0RvYy54bWysU91u0zAUvkfiHSzf0zRdS7eo6QSbhpDG&#10;QBp7gBPH+RGJjzl2m5Sn59jpugJ3EzeW7eN85/s52VyPfSf2mlyLJpfpbC6FNgrL1tS5fPp+9+5S&#10;CufBlNCh0bk8aCevt2/fbAab6QU22JWaBIMYlw02l433NksSpxrdg5uh1YaLFVIPno9UJyXBwOh9&#10;lyzm8/fJgFRaQqWd49vbqSi3Eb+qtPJfq8ppL7pcMjcfV4prEdZku4GsJrBNq4404BUsemgNNz1B&#10;3YIHsaP2H6i+VYQOKz9T2CdYVa3SUQOrSed/qXlswOqohc1x9mST+3+w6mH/aL+R8ONHHDnAKMLZ&#10;e1Q/nDB404Cp9QciHBoNJTdOg2XJYF12/DRY7TIXQIrhC5YcMuw8RqCxoj64wjoFo3MAh5PpevRC&#10;hZbp5dXFaiWF4tpynl4sYioJZM9fW3L+k8ZehE0uiUON6LC/dz6wgez5SWhm8K7tuhhsZ/644Ifh&#10;JrIPhCfqfixG0Za5XK+DtqCmwPLAegineeH55k2D9EuKgWcll+7nDkhL0X027MlVulyG4YqH5WrN&#10;CgSdV4rzChjFULn0UkzbGz8N5M5SWzfc6cVjTj3qO05oGKvzc9Ty8h9tfwMAAP//AwBQSwMEFAAG&#10;AAgAAAAhADdZKOfdAAAACQEAAA8AAABkcnMvZG93bnJldi54bWxMj8tOwzAQRfdI/IM1SOyo3dBS&#10;GuJUCMQWRHlI7KbxNImIx1HsNuHvma5gOTpX954pNpPv1JGG2Aa2MJ8ZUMRVcC3XFt7fnq5uQcWE&#10;7LALTBZ+KMKmPD8rMHdh5Fc6blOtpIRjjhaalPpc61g15DHOQk8sbB8Gj0nOodZuwFHKfaczY260&#10;x5ZlocGeHhqqvrcHb+Hjef/1uTAv9aNf9mOYjGa/1tZeXkz3d6ASTekvDCd9UYdSnHbhwC6qzsLq&#10;eiHqSYBZgpLAOsvmoHYnsgJdFvr/B+UvAAAA//8DAFBLAQItABQABgAIAAAAIQC2gziS/gAAAOEB&#10;AAATAAAAAAAAAAAAAAAAAAAAAABbQ29udGVudF9UeXBlc10ueG1sUEsBAi0AFAAGAAgAAAAhADj9&#10;If/WAAAAlAEAAAsAAAAAAAAAAAAAAAAALwEAAF9yZWxzLy5yZWxzUEsBAi0AFAAGAAgAAAAhAC69&#10;IqzaAQAAjwMAAA4AAAAAAAAAAAAAAAAALgIAAGRycy9lMm9Eb2MueG1sUEsBAi0AFAAGAAgAAAAh&#10;ADdZKOfdAAAACQEAAA8AAAAAAAAAAAAAAAAANAQAAGRycy9kb3ducmV2LnhtbFBLBQYAAAAABAAE&#10;APMAAAA+BQAAAAA=&#10;" filled="f" stroked="f">
                <v:textbox>
                  <w:txbxContent>
                    <w:p w14:paraId="6CDD7C40" w14:textId="77777777" w:rsidR="00F904B9" w:rsidRPr="00B2457E" w:rsidRDefault="00B60735" w:rsidP="00776F49">
                      <w:pPr>
                        <w:spacing w:line="240" w:lineRule="auto"/>
                        <w:rPr>
                          <w:sz w:val="12"/>
                          <w:szCs w:val="12"/>
                          <w:lang w:val="de-CH"/>
                        </w:rPr>
                      </w:pPr>
                      <w:r w:rsidRPr="00B2457E">
                        <w:rPr>
                          <w:sz w:val="12"/>
                          <w:szCs w:val="12"/>
                          <w:lang w:val="de-CH"/>
                        </w:rPr>
                        <w:t xml:space="preserve">Studie </w:t>
                      </w:r>
                      <w:r>
                        <w:rPr>
                          <w:sz w:val="12"/>
                          <w:szCs w:val="12"/>
                          <w:lang w:val="de-CH"/>
                        </w:rPr>
                        <w:t>2</w:t>
                      </w:r>
                      <w:r w:rsidRPr="00B2457E">
                        <w:rPr>
                          <w:sz w:val="12"/>
                          <w:szCs w:val="12"/>
                          <w:lang w:val="de-CH"/>
                        </w:rPr>
                        <w:t xml:space="preserve"> / Placebo (N=65)</w:t>
                      </w:r>
                    </w:p>
                    <w:p w14:paraId="07F4A1A8" w14:textId="77777777" w:rsidR="00F904B9" w:rsidRPr="00B2457E" w:rsidRDefault="00B60735" w:rsidP="00776F49">
                      <w:pPr>
                        <w:rPr>
                          <w:sz w:val="12"/>
                          <w:szCs w:val="12"/>
                          <w:lang w:val="de-CH"/>
                        </w:rPr>
                      </w:pPr>
                      <w:r w:rsidRPr="00B2457E">
                        <w:rPr>
                          <w:sz w:val="12"/>
                          <w:szCs w:val="12"/>
                          <w:lang w:val="de-CH"/>
                        </w:rPr>
                        <w:t>Studie 2 / Omalizumab (N=62)</w:t>
                      </w:r>
                    </w:p>
                    <w:p w14:paraId="4EEA6DFE" w14:textId="77777777" w:rsidR="00F904B9" w:rsidRPr="00B2457E" w:rsidRDefault="00F904B9" w:rsidP="00776F49">
                      <w:pPr>
                        <w:rPr>
                          <w:sz w:val="12"/>
                          <w:szCs w:val="12"/>
                          <w:lang w:val="de-CH"/>
                        </w:rPr>
                      </w:pPr>
                    </w:p>
                  </w:txbxContent>
                </v:textbox>
              </v:shape>
            </w:pict>
          </mc:Fallback>
        </mc:AlternateContent>
      </w:r>
      <w:r w:rsidRPr="00DC2BA7">
        <w:rPr>
          <w:noProof/>
          <w:sz w:val="22"/>
        </w:rPr>
        <mc:AlternateContent>
          <mc:Choice Requires="wps">
            <w:drawing>
              <wp:anchor distT="0" distB="0" distL="114300" distR="114300" simplePos="0" relativeHeight="251893760" behindDoc="0" locked="0" layoutInCell="1" allowOverlap="1" wp14:anchorId="0C2916B4" wp14:editId="1F58A0FA">
                <wp:simplePos x="0" y="0"/>
                <wp:positionH relativeFrom="column">
                  <wp:posOffset>3451225</wp:posOffset>
                </wp:positionH>
                <wp:positionV relativeFrom="paragraph">
                  <wp:posOffset>83820</wp:posOffset>
                </wp:positionV>
                <wp:extent cx="1189355" cy="401320"/>
                <wp:effectExtent l="0" t="0" r="0" b="0"/>
                <wp:wrapNone/>
                <wp:docPr id="696"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9898BBF" w14:textId="77777777" w:rsidR="00F904B9" w:rsidRPr="00B2457E" w:rsidRDefault="00B60735" w:rsidP="00776F49">
                            <w:pPr>
                              <w:spacing w:line="240" w:lineRule="auto"/>
                              <w:rPr>
                                <w:sz w:val="12"/>
                                <w:szCs w:val="12"/>
                                <w:lang w:val="de-CH"/>
                              </w:rPr>
                            </w:pPr>
                            <w:r w:rsidRPr="00B2457E">
                              <w:rPr>
                                <w:sz w:val="12"/>
                                <w:szCs w:val="12"/>
                                <w:lang w:val="de-CH"/>
                              </w:rPr>
                              <w:t>Studie 1 / Placebo (N=66)</w:t>
                            </w:r>
                          </w:p>
                          <w:p w14:paraId="2CC30903" w14:textId="77777777" w:rsidR="00F904B9" w:rsidRPr="00B2457E" w:rsidRDefault="00B60735" w:rsidP="00776F49">
                            <w:pPr>
                              <w:rPr>
                                <w:sz w:val="12"/>
                                <w:szCs w:val="12"/>
                                <w:lang w:val="de-CH"/>
                              </w:rPr>
                            </w:pPr>
                            <w:r w:rsidRPr="00B2457E">
                              <w:rPr>
                                <w:sz w:val="12"/>
                                <w:szCs w:val="12"/>
                                <w:lang w:val="de-CH"/>
                              </w:rPr>
                              <w:t xml:space="preserve">Studie </w:t>
                            </w:r>
                            <w:r>
                              <w:rPr>
                                <w:sz w:val="12"/>
                                <w:szCs w:val="12"/>
                                <w:lang w:val="de-CH"/>
                              </w:rPr>
                              <w:t>1</w:t>
                            </w:r>
                            <w:r w:rsidRPr="00B2457E">
                              <w:rPr>
                                <w:sz w:val="12"/>
                                <w:szCs w:val="12"/>
                                <w:lang w:val="de-CH"/>
                              </w:rPr>
                              <w:t xml:space="preserve"> / Omalizumab (N=72)</w:t>
                            </w:r>
                          </w:p>
                          <w:p w14:paraId="513D7DD9" w14:textId="77777777" w:rsidR="00F904B9" w:rsidRPr="00B2457E" w:rsidRDefault="00F904B9" w:rsidP="00776F49">
                            <w:pPr>
                              <w:rPr>
                                <w:sz w:val="12"/>
                                <w:szCs w:val="12"/>
                                <w:lang w:val="de-CH"/>
                              </w:rPr>
                            </w:pP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C2916B4" id="_x0000_s1104" type="#_x0000_t202" style="position:absolute;margin-left:271.75pt;margin-top:6.6pt;width:93.65pt;height:31.6pt;z-index:2518937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QGDS2gEAAI8DAAAOAAAAZHJzL2Uyb0RvYy54bWysU91u0zAUvkfiHSzf0zRdy7qo6QSbhpDG&#10;QBp7AMdxfkTiY85xm5Sn59jpugJ3EzeW7eN85/s52VyPfSf2BqkFm8t0NpfCWA1la+tcPn2/e7eW&#10;gryyperAmlweDMnr7ds3m8FlZgENdKVBwSCWssHlsvHeZUlCujG9ohk4Y7lYAfbK8xHrpEQ1MHrf&#10;JYv5/H0yAJYOQRsivr2dinIb8avKaP+1qsh40eWSufm4YlyLsCbbjcpqVK5p9ZGGegWLXrWWm56g&#10;bpVXYoftP1B9qxEIKj/T0CdQVa02UQOrSed/qXlslDNRC5tD7mQT/T9Y/bB/dN9Q+PEjjBxgFEHu&#10;HvQPEhZuGmVr8wERhsaokhunwbJkcJQdPw1WU0YBpBi+QMkhq52HCDRW2AdXWKdgdA7gcDLdjF7o&#10;0DJdX12sVlJori3n6cUippKo7Plrh+Q/GehF2OQSOdSIrvb35AMblT0/Cc0s3LVdF4Pt7B8X/DDc&#10;RPaB8ETdj8Uo2jKXl+ugLagpoDywHoRpXni+edMA/pJi4FnJJf3cKTRSdJ8te3KVLpdhuOJhubpk&#10;BQLPK8V5RVnNULn0UkzbGz8N5M5hWzfc6cVjTj3qO05oGKvzc9Ty8h9tfwMAAP//AwBQSwMEFAAG&#10;AAgAAAAhAMOyNLbdAAAACQEAAA8AAABkcnMvZG93bnJldi54bWxMj8FOwzAQRO9I/QdrK3GjNk3S&#10;QohTVSCuIApF4ubG2yRqvI5itwl/z3KC247maXam2EyuExccQutJw+1CgUCqvG2p1vDx/nxzByJE&#10;Q9Z0nlDDNwbYlLOrwuTWj/SGl12sBYdQyI2GJsY+lzJUDToTFr5HYu/oB2ciy6GWdjAjh7tOLpVa&#10;SWda4g+N6fGxweq0OzsN+5fj12eqXusnl/Wjn5Qkdy+1vp5P2wcQEaf4B8Nvfa4OJXc6+DPZIDoN&#10;WZpkjLKRLEEwsE4UbznwsUpBloX8v6D8AQAA//8DAFBLAQItABQABgAIAAAAIQC2gziS/gAAAOEB&#10;AAATAAAAAAAAAAAAAAAAAAAAAABbQ29udGVudF9UeXBlc10ueG1sUEsBAi0AFAAGAAgAAAAhADj9&#10;If/WAAAAlAEAAAsAAAAAAAAAAAAAAAAALwEAAF9yZWxzLy5yZWxzUEsBAi0AFAAGAAgAAAAhAFNA&#10;YNLaAQAAjwMAAA4AAAAAAAAAAAAAAAAALgIAAGRycy9lMm9Eb2MueG1sUEsBAi0AFAAGAAgAAAAh&#10;AMOyNLbdAAAACQEAAA8AAAAAAAAAAAAAAAAANAQAAGRycy9kb3ducmV2LnhtbFBLBQYAAAAABAAE&#10;APMAAAA+BQAAAAA=&#10;" filled="f" stroked="f">
                <v:textbox>
                  <w:txbxContent>
                    <w:p w14:paraId="79898BBF" w14:textId="77777777" w:rsidR="00F904B9" w:rsidRPr="00B2457E" w:rsidRDefault="00B60735" w:rsidP="00776F49">
                      <w:pPr>
                        <w:spacing w:line="240" w:lineRule="auto"/>
                        <w:rPr>
                          <w:sz w:val="12"/>
                          <w:szCs w:val="12"/>
                          <w:lang w:val="de-CH"/>
                        </w:rPr>
                      </w:pPr>
                      <w:r w:rsidRPr="00B2457E">
                        <w:rPr>
                          <w:sz w:val="12"/>
                          <w:szCs w:val="12"/>
                          <w:lang w:val="de-CH"/>
                        </w:rPr>
                        <w:t>Studie 1 / Placebo (N=66)</w:t>
                      </w:r>
                    </w:p>
                    <w:p w14:paraId="2CC30903" w14:textId="77777777" w:rsidR="00F904B9" w:rsidRPr="00B2457E" w:rsidRDefault="00B60735" w:rsidP="00776F49">
                      <w:pPr>
                        <w:rPr>
                          <w:sz w:val="12"/>
                          <w:szCs w:val="12"/>
                          <w:lang w:val="de-CH"/>
                        </w:rPr>
                      </w:pPr>
                      <w:r w:rsidRPr="00B2457E">
                        <w:rPr>
                          <w:sz w:val="12"/>
                          <w:szCs w:val="12"/>
                          <w:lang w:val="de-CH"/>
                        </w:rPr>
                        <w:t xml:space="preserve">Studie </w:t>
                      </w:r>
                      <w:r>
                        <w:rPr>
                          <w:sz w:val="12"/>
                          <w:szCs w:val="12"/>
                          <w:lang w:val="de-CH"/>
                        </w:rPr>
                        <w:t>1</w:t>
                      </w:r>
                      <w:r w:rsidRPr="00B2457E">
                        <w:rPr>
                          <w:sz w:val="12"/>
                          <w:szCs w:val="12"/>
                          <w:lang w:val="de-CH"/>
                        </w:rPr>
                        <w:t xml:space="preserve"> / Omalizumab (N=72)</w:t>
                      </w:r>
                    </w:p>
                    <w:p w14:paraId="513D7DD9" w14:textId="77777777" w:rsidR="00F904B9" w:rsidRPr="00B2457E" w:rsidRDefault="00F904B9" w:rsidP="00776F49">
                      <w:pPr>
                        <w:rPr>
                          <w:sz w:val="12"/>
                          <w:szCs w:val="12"/>
                          <w:lang w:val="de-CH"/>
                        </w:rPr>
                      </w:pPr>
                    </w:p>
                  </w:txbxContent>
                </v:textbox>
              </v:shape>
            </w:pict>
          </mc:Fallback>
        </mc:AlternateContent>
      </w:r>
      <w:r w:rsidRPr="00DC2BA7">
        <w:rPr>
          <w:noProof/>
        </w:rPr>
        <mc:AlternateContent>
          <mc:Choice Requires="wps">
            <w:drawing>
              <wp:anchor distT="0" distB="0" distL="114300" distR="114300" simplePos="0" relativeHeight="251891712" behindDoc="0" locked="0" layoutInCell="1" allowOverlap="1" wp14:anchorId="26246965" wp14:editId="5DEC019C">
                <wp:simplePos x="0" y="0"/>
                <wp:positionH relativeFrom="column">
                  <wp:posOffset>626110</wp:posOffset>
                </wp:positionH>
                <wp:positionV relativeFrom="paragraph">
                  <wp:posOffset>83820</wp:posOffset>
                </wp:positionV>
                <wp:extent cx="1189355" cy="401320"/>
                <wp:effectExtent l="0" t="0" r="0" b="0"/>
                <wp:wrapNone/>
                <wp:docPr id="697"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1A90EE9" w14:textId="77777777" w:rsidR="00F904B9" w:rsidRPr="00B2457E" w:rsidRDefault="00B60735" w:rsidP="00776F49">
                            <w:pPr>
                              <w:spacing w:line="240" w:lineRule="auto"/>
                              <w:rPr>
                                <w:sz w:val="12"/>
                                <w:szCs w:val="12"/>
                                <w:lang w:val="de-CH"/>
                              </w:rPr>
                            </w:pPr>
                            <w:r w:rsidRPr="00B2457E">
                              <w:rPr>
                                <w:sz w:val="12"/>
                                <w:szCs w:val="12"/>
                                <w:lang w:val="de-CH"/>
                              </w:rPr>
                              <w:t>Studie 1 / Placebo (N=66)</w:t>
                            </w:r>
                          </w:p>
                          <w:p w14:paraId="4DADBD1C" w14:textId="77777777" w:rsidR="00F904B9" w:rsidRPr="00B2457E" w:rsidRDefault="00B60735" w:rsidP="00776F49">
                            <w:pPr>
                              <w:rPr>
                                <w:sz w:val="12"/>
                                <w:szCs w:val="12"/>
                                <w:lang w:val="de-CH"/>
                              </w:rPr>
                            </w:pPr>
                            <w:r w:rsidRPr="00B2457E">
                              <w:rPr>
                                <w:sz w:val="12"/>
                                <w:szCs w:val="12"/>
                                <w:lang w:val="de-CH"/>
                              </w:rPr>
                              <w:t xml:space="preserve">Studie </w:t>
                            </w:r>
                            <w:r>
                              <w:rPr>
                                <w:sz w:val="12"/>
                                <w:szCs w:val="12"/>
                                <w:lang w:val="de-CH"/>
                              </w:rPr>
                              <w:t>1</w:t>
                            </w:r>
                            <w:r w:rsidRPr="00B2457E">
                              <w:rPr>
                                <w:sz w:val="12"/>
                                <w:szCs w:val="12"/>
                                <w:lang w:val="de-CH"/>
                              </w:rPr>
                              <w:t xml:space="preserve"> / Omalizumab (N=72)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6246965" id="_x0000_s1105" type="#_x0000_t202" style="position:absolute;margin-left:49.3pt;margin-top:6.6pt;width:93.65pt;height:31.6pt;z-index:2518917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n4ZI2gEAAI8DAAAOAAAAZHJzL2Uyb0RvYy54bWysU91u0zAUvkfiHSzf0zRdy9ao6QSbhpDG&#10;QBp7AMdxfkTiY85xm5Sn59jpugJ3EzeW7eN85/s52VyPfSf2BqkFm8t0NpfCWA1la+tcPn2/e3cl&#10;BXllS9WBNbk8GJLX27dvNoPLzAIa6EqDgkEsZYPLZeO9y5KEdGN6RTNwxnKxAuyV5yPWSYlqYPS+&#10;Sxbz+ftkACwdgjZEfHs7FeU24leV0f5rVZHxosslc/NxxbgWYU22G5XVqFzT6iMN9QoWvWotNz1B&#10;3SqvxA7bf6D6ViMQVH6moU+gqlptogZWk87/UvPYKGeiFjaH3Mkm+n+w+mH/6L6h8ONHGDnAKILc&#10;PegfJCzcNMrW5gMiDI1RJTdOg2XJ4Cg7fhqspowCSDF8gZJDVjsPEWissA+usE7B6BzA4WS6Gb3Q&#10;oWV6tb5YraTQXFvO04tFTCVR2fPXDsl/MtCLsMklcqgRXe3vyQc2Knt+EppZuGu7Lgbb2T8u+GG4&#10;iewD4Ym6H4tRtGUuL9dBW1BTQHlgPQjTvPB886YB/CXFwLOSS/q5U2ik6D5b9mSdLpdhuOJhubpk&#10;BQLPK8V5RVnNULn0UkzbGz8N5M5hWzfc6cVjTj3qO05oGKvzc9Ty8h9tfwMAAP//AwBQSwMEFAAG&#10;AAgAAAAhAH4d/1LdAAAACAEAAA8AAABkcnMvZG93bnJldi54bWxMj8FOwzAQRO9I/IO1SNyoTWhD&#10;EuJUCMQV1EIrcXPjbRIRr6PYbcLfs5zgODujmbflena9OOMYOk8abhcKBFLtbUeNho/3l5sMRIiG&#10;rOk9oYZvDLCuLi9KU1g/0QbP29gILqFQGA1tjEMhZahbdCYs/IDE3tGPzkSWYyPtaCYud71MlEql&#10;Mx3xQmsGfGqx/tqenIbd6/Fzv1RvzbNbDZOflSSXS62vr+bHBxAR5/gXhl98RoeKmQ7+RDaIXkOe&#10;pZzk+10Cgv0kW+UgDhru0yXIqpT/H6h+AAAA//8DAFBLAQItABQABgAIAAAAIQC2gziS/gAAAOEB&#10;AAATAAAAAAAAAAAAAAAAAAAAAABbQ29udGVudF9UeXBlc10ueG1sUEsBAi0AFAAGAAgAAAAhADj9&#10;If/WAAAAlAEAAAsAAAAAAAAAAAAAAAAALwEAAF9yZWxzLy5yZWxzUEsBAi0AFAAGAAgAAAAhAGif&#10;hkjaAQAAjwMAAA4AAAAAAAAAAAAAAAAALgIAAGRycy9lMm9Eb2MueG1sUEsBAi0AFAAGAAgAAAAh&#10;AH4d/1LdAAAACAEAAA8AAAAAAAAAAAAAAAAANAQAAGRycy9kb3ducmV2LnhtbFBLBQYAAAAABAAE&#10;APMAAAA+BQAAAAA=&#10;" filled="f" stroked="f">
                <v:textbox>
                  <w:txbxContent>
                    <w:p w14:paraId="01A90EE9" w14:textId="77777777" w:rsidR="00F904B9" w:rsidRPr="00B2457E" w:rsidRDefault="00B60735" w:rsidP="00776F49">
                      <w:pPr>
                        <w:spacing w:line="240" w:lineRule="auto"/>
                        <w:rPr>
                          <w:sz w:val="12"/>
                          <w:szCs w:val="12"/>
                          <w:lang w:val="de-CH"/>
                        </w:rPr>
                      </w:pPr>
                      <w:r w:rsidRPr="00B2457E">
                        <w:rPr>
                          <w:sz w:val="12"/>
                          <w:szCs w:val="12"/>
                          <w:lang w:val="de-CH"/>
                        </w:rPr>
                        <w:t>Studie 1 / Placebo (N=66)</w:t>
                      </w:r>
                    </w:p>
                    <w:p w14:paraId="4DADBD1C" w14:textId="77777777" w:rsidR="00F904B9" w:rsidRPr="00B2457E" w:rsidRDefault="00B60735" w:rsidP="00776F49">
                      <w:pPr>
                        <w:rPr>
                          <w:sz w:val="12"/>
                          <w:szCs w:val="12"/>
                          <w:lang w:val="de-CH"/>
                        </w:rPr>
                      </w:pPr>
                      <w:r w:rsidRPr="00B2457E">
                        <w:rPr>
                          <w:sz w:val="12"/>
                          <w:szCs w:val="12"/>
                          <w:lang w:val="de-CH"/>
                        </w:rPr>
                        <w:t xml:space="preserve">Studie </w:t>
                      </w:r>
                      <w:r>
                        <w:rPr>
                          <w:sz w:val="12"/>
                          <w:szCs w:val="12"/>
                          <w:lang w:val="de-CH"/>
                        </w:rPr>
                        <w:t>1</w:t>
                      </w:r>
                      <w:r w:rsidRPr="00B2457E">
                        <w:rPr>
                          <w:sz w:val="12"/>
                          <w:szCs w:val="12"/>
                          <w:lang w:val="de-CH"/>
                        </w:rPr>
                        <w:t xml:space="preserve"> / Omalizumab (N=72)</w:t>
                      </w:r>
                    </w:p>
                  </w:txbxContent>
                </v:textbox>
              </v:shape>
            </w:pict>
          </mc:Fallback>
        </mc:AlternateContent>
      </w:r>
      <w:r w:rsidRPr="00DC2BA7">
        <w:rPr>
          <w:noProof/>
        </w:rPr>
        <w:drawing>
          <wp:inline distT="0" distB="0" distL="0" distR="0" wp14:anchorId="4206A72C" wp14:editId="1448133C">
            <wp:extent cx="5686425" cy="2790825"/>
            <wp:effectExtent l="0" t="0" r="0" b="0"/>
            <wp:docPr id="69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8" name="Picture 3"/>
                    <pic:cNvPicPr>
                      <a:picLocks noChangeAspect="1" noChangeArrowheads="1"/>
                    </pic:cNvPicPr>
                  </pic:nvPicPr>
                  <pic:blipFill>
                    <a:blip r:embed="rId10" cstate="print">
                      <a:extLst>
                        <a:ext uri="{28A0092B-C50C-407E-A947-70E740481C1C}">
                          <a14:useLocalDpi xmlns:a14="http://schemas.microsoft.com/office/drawing/2010/main" val="0"/>
                        </a:ext>
                      </a:extLst>
                    </a:blip>
                    <a:stretch>
                      <a:fillRect/>
                    </a:stretch>
                  </pic:blipFill>
                  <pic:spPr bwMode="auto">
                    <a:xfrm>
                      <a:off x="0" y="0"/>
                      <a:ext cx="5686425" cy="2790825"/>
                    </a:xfrm>
                    <a:prstGeom prst="rect">
                      <a:avLst/>
                    </a:prstGeom>
                    <a:noFill/>
                    <a:ln>
                      <a:noFill/>
                    </a:ln>
                  </pic:spPr>
                </pic:pic>
              </a:graphicData>
            </a:graphic>
          </wp:inline>
        </w:drawing>
      </w:r>
    </w:p>
    <w:p w14:paraId="2F6DFBC5" w14:textId="77777777" w:rsidR="00776F49" w:rsidRPr="00DC2BA7" w:rsidRDefault="00776F49" w:rsidP="00B057AB">
      <w:pPr>
        <w:widowControl w:val="0"/>
        <w:tabs>
          <w:tab w:val="clear" w:pos="567"/>
        </w:tabs>
        <w:spacing w:line="240" w:lineRule="auto"/>
      </w:pPr>
    </w:p>
    <w:p w14:paraId="296086EA" w14:textId="0B32E804" w:rsidR="00776F49" w:rsidRPr="00DC2BA7" w:rsidRDefault="00B60735" w:rsidP="00B057AB">
      <w:pPr>
        <w:widowControl w:val="0"/>
        <w:tabs>
          <w:tab w:val="clear" w:pos="567"/>
        </w:tabs>
        <w:spacing w:line="240" w:lineRule="auto"/>
        <w:rPr>
          <w:color w:val="222222"/>
          <w:lang w:val="sv-SE"/>
        </w:rPr>
      </w:pPr>
      <w:r w:rsidRPr="00DC2BA7">
        <w:rPr>
          <w:lang w:val="sv-SE"/>
        </w:rPr>
        <w:t>I en förutbestämd poolad analys av vidbehovsbehandling (</w:t>
      </w:r>
      <w:r w:rsidRPr="00DC2BA7">
        <w:rPr>
          <w:color w:val="222222"/>
          <w:lang w:val="sv-SE"/>
        </w:rPr>
        <w:t xml:space="preserve">systemiska kortikosteroider under </w:t>
      </w:r>
      <w:r w:rsidRPr="00DC2BA7">
        <w:rPr>
          <w:rFonts w:eastAsia="Symbol"/>
        </w:rPr>
        <w:t></w:t>
      </w:r>
      <w:r w:rsidRPr="00DC2BA7">
        <w:rPr>
          <w:lang w:val="sv-SE"/>
        </w:rPr>
        <w:t>3 </w:t>
      </w:r>
      <w:r w:rsidRPr="00DC2BA7">
        <w:rPr>
          <w:color w:val="222222"/>
          <w:lang w:val="sv-SE"/>
        </w:rPr>
        <w:t xml:space="preserve">dagar i följd eller nasal polypektomi) under den 24-veckor långa behandlingsperioden var andelen patienter som krävde </w:t>
      </w:r>
      <w:r w:rsidRPr="00DC2BA7">
        <w:rPr>
          <w:lang w:val="sv-SE"/>
        </w:rPr>
        <w:t>vidbehovsbehandling</w:t>
      </w:r>
      <w:r w:rsidRPr="00DC2BA7">
        <w:rPr>
          <w:color w:val="222222"/>
          <w:lang w:val="sv-SE"/>
        </w:rPr>
        <w:t xml:space="preserve"> lägre hos patienter behandlade med </w:t>
      </w:r>
      <w:r w:rsidR="00F1426B">
        <w:rPr>
          <w:bCs/>
          <w:lang w:val="sv-SE"/>
        </w:rPr>
        <w:t>omalizumab</w:t>
      </w:r>
      <w:r w:rsidRPr="00DC2BA7">
        <w:rPr>
          <w:color w:val="222222"/>
          <w:lang w:val="sv-SE"/>
        </w:rPr>
        <w:t xml:space="preserve"> jämfört med placebo (2,3% respektive 6,2%). Oddsförhållandet för att ha tagit </w:t>
      </w:r>
      <w:r w:rsidRPr="00DC2BA7">
        <w:rPr>
          <w:lang w:val="sv-SE"/>
        </w:rPr>
        <w:t>vidbehovsbehandling</w:t>
      </w:r>
      <w:r w:rsidRPr="00DC2BA7">
        <w:rPr>
          <w:color w:val="222222"/>
          <w:lang w:val="sv-SE"/>
        </w:rPr>
        <w:t xml:space="preserve"> i </w:t>
      </w:r>
      <w:r w:rsidR="00F1426B">
        <w:rPr>
          <w:bCs/>
          <w:lang w:val="sv-SE"/>
        </w:rPr>
        <w:t>omalizumab</w:t>
      </w:r>
      <w:r w:rsidRPr="00DC2BA7">
        <w:rPr>
          <w:color w:val="222222"/>
          <w:lang w:val="sv-SE"/>
        </w:rPr>
        <w:t>-armen jämfört med placebo var 0,38 (95% CI: 0,10, 1,49). Det fanns inga rapporter om sinonasala operationer i någon av studierna.</w:t>
      </w:r>
    </w:p>
    <w:p w14:paraId="77248A62" w14:textId="77777777" w:rsidR="00265296" w:rsidRPr="00DC2BA7" w:rsidRDefault="00265296" w:rsidP="00B057AB">
      <w:pPr>
        <w:keepNext/>
        <w:keepLines/>
        <w:spacing w:line="240" w:lineRule="auto"/>
        <w:rPr>
          <w:lang w:val="sv-SE"/>
        </w:rPr>
      </w:pPr>
    </w:p>
    <w:p w14:paraId="4FDDC777" w14:textId="3AFB9022" w:rsidR="00FC2B6C" w:rsidRPr="00DC2BA7" w:rsidRDefault="00B60735" w:rsidP="00B057AB">
      <w:pPr>
        <w:keepNext/>
        <w:keepLines/>
        <w:spacing w:line="240" w:lineRule="auto"/>
        <w:rPr>
          <w:i/>
          <w:iCs/>
          <w:lang w:val="sv-SE"/>
        </w:rPr>
      </w:pPr>
      <w:r w:rsidRPr="00DC2BA7">
        <w:rPr>
          <w:color w:val="222222"/>
          <w:lang w:val="sv-SE"/>
        </w:rPr>
        <w:t xml:space="preserve">Den långsiktiga effekten och säkerheten av </w:t>
      </w:r>
      <w:r w:rsidR="00F1426B">
        <w:rPr>
          <w:bCs/>
          <w:lang w:val="sv-SE"/>
        </w:rPr>
        <w:t>omalizumab</w:t>
      </w:r>
      <w:r w:rsidRPr="00DC2BA7">
        <w:rPr>
          <w:color w:val="222222"/>
          <w:lang w:val="sv-SE"/>
        </w:rPr>
        <w:t xml:space="preserve"> </w:t>
      </w:r>
      <w:r w:rsidRPr="00DC2BA7">
        <w:rPr>
          <w:lang w:val="sv-SE"/>
        </w:rPr>
        <w:t>utvärderades i en öppen förlängningsstudie</w:t>
      </w:r>
      <w:r w:rsidR="006A5DC2" w:rsidRPr="00DC2BA7">
        <w:rPr>
          <w:color w:val="222222"/>
          <w:lang w:val="sv-SE"/>
        </w:rPr>
        <w:t xml:space="preserve"> </w:t>
      </w:r>
      <w:r w:rsidRPr="00DC2BA7">
        <w:rPr>
          <w:color w:val="222222"/>
          <w:lang w:val="sv-SE"/>
        </w:rPr>
        <w:t>hos</w:t>
      </w:r>
      <w:r w:rsidR="006A5DC2" w:rsidRPr="00DC2BA7">
        <w:rPr>
          <w:color w:val="222222"/>
          <w:lang w:val="sv-SE"/>
        </w:rPr>
        <w:t xml:space="preserve"> </w:t>
      </w:r>
      <w:r w:rsidRPr="00DC2BA7">
        <w:rPr>
          <w:color w:val="222222"/>
          <w:lang w:val="sv-SE"/>
        </w:rPr>
        <w:t xml:space="preserve">patienter </w:t>
      </w:r>
      <w:r w:rsidRPr="00DC2BA7">
        <w:rPr>
          <w:lang w:val="sv-SE"/>
        </w:rPr>
        <w:t>med kronisk rinosinuit med näspolyper som hade deltagit i studierna 1 och 2 vid näspolyper</w:t>
      </w:r>
      <w:r w:rsidR="00265296" w:rsidRPr="00DC2BA7">
        <w:rPr>
          <w:lang w:val="sv-SE"/>
        </w:rPr>
        <w:t xml:space="preserve">. </w:t>
      </w:r>
      <w:r w:rsidRPr="00DC2BA7">
        <w:rPr>
          <w:lang w:val="sv-SE"/>
        </w:rPr>
        <w:t>Effektdata från denna studie tyder på att klinisk betydelsefull effekt som erhållits vid vecka 24 kvarstod till och med vecka 52. Säkerhetsdata överrensstämnde över lag med den kända säkerhetsprofilen för omalizumab.</w:t>
      </w:r>
    </w:p>
    <w:p w14:paraId="0A39EF6F" w14:textId="77777777" w:rsidR="00776F49" w:rsidRPr="00DC2BA7" w:rsidRDefault="00776F49" w:rsidP="00B057AB">
      <w:pPr>
        <w:widowControl w:val="0"/>
        <w:tabs>
          <w:tab w:val="clear" w:pos="567"/>
        </w:tabs>
        <w:spacing w:line="240" w:lineRule="auto"/>
        <w:rPr>
          <w:lang w:val="sv-SE"/>
        </w:rPr>
      </w:pPr>
    </w:p>
    <w:p w14:paraId="6BA32893" w14:textId="77777777" w:rsidR="00766995" w:rsidRPr="00DC2BA7" w:rsidRDefault="00B60735" w:rsidP="00B057AB">
      <w:pPr>
        <w:keepNext/>
        <w:widowControl w:val="0"/>
        <w:tabs>
          <w:tab w:val="clear" w:pos="567"/>
        </w:tabs>
        <w:spacing w:line="240" w:lineRule="auto"/>
        <w:rPr>
          <w:u w:val="single"/>
          <w:lang w:val="sv-SE"/>
        </w:rPr>
      </w:pPr>
      <w:r w:rsidRPr="00DC2BA7">
        <w:rPr>
          <w:u w:val="single"/>
          <w:lang w:val="sv-SE"/>
        </w:rPr>
        <w:t>Kronisk spontan urtikaria</w:t>
      </w:r>
    </w:p>
    <w:p w14:paraId="6D587288" w14:textId="77777777" w:rsidR="000774F2" w:rsidRPr="00DC2BA7" w:rsidRDefault="000774F2" w:rsidP="00B057AB">
      <w:pPr>
        <w:keepNext/>
        <w:widowControl w:val="0"/>
        <w:tabs>
          <w:tab w:val="clear" w:pos="567"/>
        </w:tabs>
        <w:spacing w:line="240" w:lineRule="auto"/>
        <w:rPr>
          <w:lang w:val="sv-SE"/>
        </w:rPr>
      </w:pPr>
    </w:p>
    <w:p w14:paraId="752EB13B" w14:textId="1447B8BE" w:rsidR="00766995" w:rsidRPr="00DC2BA7" w:rsidRDefault="00B60735" w:rsidP="00B057AB">
      <w:pPr>
        <w:widowControl w:val="0"/>
        <w:tabs>
          <w:tab w:val="clear" w:pos="567"/>
        </w:tabs>
        <w:spacing w:line="240" w:lineRule="auto"/>
        <w:rPr>
          <w:lang w:val="sv-SE"/>
        </w:rPr>
      </w:pPr>
      <w:r w:rsidRPr="00DC2BA7">
        <w:rPr>
          <w:lang w:val="sv-SE"/>
        </w:rPr>
        <w:t xml:space="preserve">Effekt och säkerhet av </w:t>
      </w:r>
      <w:r w:rsidR="00F1426B">
        <w:rPr>
          <w:bCs/>
          <w:lang w:val="sv-SE"/>
        </w:rPr>
        <w:t>omalizumab</w:t>
      </w:r>
      <w:r w:rsidRPr="00DC2BA7">
        <w:rPr>
          <w:lang w:val="sv-SE"/>
        </w:rPr>
        <w:t xml:space="preserve"> utvärderades i två randomiserade, placebokontrollerade fas III-studier (studie 1 och 2) på patienter med kronisk spontan urtikaria, vilka förblev symtomatiska trots behandling med en H1-antagonist i godkänd dos. En tredje studie (studie 3) utvärderade i första hand säkerheten av </w:t>
      </w:r>
      <w:r w:rsidR="00F1426B">
        <w:rPr>
          <w:bCs/>
          <w:lang w:val="sv-SE"/>
        </w:rPr>
        <w:t>omalizumab</w:t>
      </w:r>
      <w:r w:rsidRPr="00DC2BA7">
        <w:rPr>
          <w:lang w:val="sv-SE"/>
        </w:rPr>
        <w:t xml:space="preserve"> hos patienter med kronisk spontan urtikaria, vilka förblev symtomatiska trots behandling med en H1-antagonist i upp till fyra gånger godkänd dos samt behandling med H2-antagonister och/eller leukotrienreceptorantagonister. De tre studierna inkluderade 975 patienter mellan 12 och 75 år (medelåldern var 42,3 år, 39 patienter var 12</w:t>
      </w:r>
      <w:r w:rsidRPr="00DC2BA7">
        <w:rPr>
          <w:lang w:val="sv-SE"/>
        </w:rPr>
        <w:noBreakHyphen/>
        <w:t>17 år, 54 patienter var ≥65 år, 259 patienter var män och 716 var kvinnor). Alla patienter hade otillräcklig symtomkontroll, vilket bedömdes med UAS7 ≥16 (Urticaria Activity Score under 1 vecka, intervall 0</w:t>
      </w:r>
      <w:r w:rsidRPr="00DC2BA7">
        <w:rPr>
          <w:lang w:val="sv-SE"/>
        </w:rPr>
        <w:noBreakHyphen/>
        <w:t>42) och svårighetsgrad av klåda ≥8 (del av UAS7, intervall 0</w:t>
      </w:r>
      <w:r w:rsidRPr="00DC2BA7">
        <w:rPr>
          <w:lang w:val="sv-SE"/>
        </w:rPr>
        <w:noBreakHyphen/>
        <w:t>21) under 7 dagar före randomisering, trots användning av ett antihistamin under minst 2 veckor tidigare.</w:t>
      </w:r>
    </w:p>
    <w:p w14:paraId="1B521EF2" w14:textId="77777777" w:rsidR="00766995" w:rsidRPr="00DC2BA7" w:rsidRDefault="00766995" w:rsidP="00B057AB">
      <w:pPr>
        <w:widowControl w:val="0"/>
        <w:tabs>
          <w:tab w:val="clear" w:pos="567"/>
        </w:tabs>
        <w:spacing w:line="240" w:lineRule="auto"/>
        <w:rPr>
          <w:lang w:val="sv-SE"/>
        </w:rPr>
      </w:pPr>
    </w:p>
    <w:p w14:paraId="3879DCCB" w14:textId="1E870746" w:rsidR="00766995" w:rsidRPr="00DC2BA7" w:rsidRDefault="00B60735" w:rsidP="00B057AB">
      <w:pPr>
        <w:widowControl w:val="0"/>
        <w:tabs>
          <w:tab w:val="clear" w:pos="567"/>
        </w:tabs>
        <w:spacing w:line="240" w:lineRule="auto"/>
        <w:rPr>
          <w:lang w:val="sv-SE"/>
        </w:rPr>
      </w:pPr>
      <w:r w:rsidRPr="00DC2BA7">
        <w:rPr>
          <w:lang w:val="sv-SE"/>
        </w:rPr>
        <w:t>I studie 1 och 2 hade patienterna ett genomsnittligt utgångsvärde av svårighetsgrad av klåda under en vecka på mellan 13,7 och 14,5 och ett genomsnittligt UAS7 på 29,5 respektive 31,7. Patienter i säkerhetsstudie 3 hade ett genomsnittligt utgångsvärde av svårighetsgrad av klåda under en vecka på 13,8 och ett genomsnittligt UAS7 på 31,2. I alla tre studierna rapporterade patienterna användning av i genomsnitt 4</w:t>
      </w:r>
      <w:r w:rsidRPr="00DC2BA7">
        <w:rPr>
          <w:lang w:val="sv-SE"/>
        </w:rPr>
        <w:noBreakHyphen/>
        <w:t xml:space="preserve">6 läkemedel (inklusive antihistamin H1-behandling) för sina symtom på kronisk spontan urtikaria före inklusion i studien. Patienterna fick 75 mg, 150 mg eller 300 mg </w:t>
      </w:r>
      <w:r w:rsidR="00F1426B">
        <w:rPr>
          <w:bCs/>
          <w:lang w:val="sv-SE"/>
        </w:rPr>
        <w:t>omalizumab</w:t>
      </w:r>
      <w:r w:rsidRPr="00DC2BA7">
        <w:rPr>
          <w:lang w:val="sv-SE"/>
        </w:rPr>
        <w:t xml:space="preserve"> eller placebo som subkutan injektion var fjärde vecka i 24 respektive 12 veckor i studie 1 och 2. I studie 3 fick de 300 mg eller placebo som subkutan injektion var fjärde vecka i 24 veckor. Samtliga studier </w:t>
      </w:r>
      <w:r w:rsidRPr="00DC2BA7">
        <w:rPr>
          <w:lang w:val="sv-SE"/>
        </w:rPr>
        <w:lastRenderedPageBreak/>
        <w:t>hade en 16 veckors behandlingsfri uppföljningsperiod.</w:t>
      </w:r>
    </w:p>
    <w:p w14:paraId="36181809" w14:textId="77777777" w:rsidR="00766995" w:rsidRPr="00DC2BA7" w:rsidRDefault="00766995" w:rsidP="00B057AB">
      <w:pPr>
        <w:widowControl w:val="0"/>
        <w:tabs>
          <w:tab w:val="clear" w:pos="567"/>
        </w:tabs>
        <w:spacing w:line="240" w:lineRule="auto"/>
        <w:rPr>
          <w:lang w:val="sv-SE"/>
        </w:rPr>
      </w:pPr>
    </w:p>
    <w:p w14:paraId="555EE543" w14:textId="77777777" w:rsidR="00766995" w:rsidRPr="00DC2BA7" w:rsidRDefault="00B60735" w:rsidP="00B057AB">
      <w:pPr>
        <w:widowControl w:val="0"/>
        <w:tabs>
          <w:tab w:val="clear" w:pos="567"/>
        </w:tabs>
        <w:spacing w:line="240" w:lineRule="auto"/>
        <w:rPr>
          <w:lang w:val="sv-SE"/>
        </w:rPr>
      </w:pPr>
      <w:r w:rsidRPr="00DC2BA7">
        <w:rPr>
          <w:lang w:val="sv-SE"/>
        </w:rPr>
        <w:t>Det primära effektmåttet var förändring av svårighetsgrad av klåda under en vecka från utgångsvärdet till vecka 12. Med 300 mg omalizumab minskade svårighetsgraden av klåda med 8,55</w:t>
      </w:r>
      <w:r w:rsidRPr="00DC2BA7">
        <w:rPr>
          <w:lang w:val="sv-SE"/>
        </w:rPr>
        <w:noBreakHyphen/>
        <w:t>9,77 (p&lt;0,0001) jämfört med en minskning med 3,63</w:t>
      </w:r>
      <w:r w:rsidRPr="00DC2BA7">
        <w:rPr>
          <w:lang w:val="sv-SE"/>
        </w:rPr>
        <w:noBreakHyphen/>
        <w:t>5,14 för placebo (se tabell </w:t>
      </w:r>
      <w:r w:rsidR="00965971" w:rsidRPr="00DC2BA7">
        <w:rPr>
          <w:lang w:val="sv-SE"/>
        </w:rPr>
        <w:t>9</w:t>
      </w:r>
      <w:r w:rsidRPr="00DC2BA7">
        <w:rPr>
          <w:lang w:val="sv-SE"/>
        </w:rPr>
        <w:t>). Även UAS7 ≤6 (vid vecka 12) var statistiskt signifikant och 300 mg gav ett bättre behandlingssvar på 52</w:t>
      </w:r>
      <w:r w:rsidRPr="00DC2BA7">
        <w:rPr>
          <w:lang w:val="sv-SE"/>
        </w:rPr>
        <w:noBreakHyphen/>
        <w:t>66 %, jämfört med 11</w:t>
      </w:r>
      <w:r w:rsidRPr="00DC2BA7">
        <w:rPr>
          <w:lang w:val="sv-SE"/>
        </w:rPr>
        <w:noBreakHyphen/>
        <w:t>19 % för placebo (p&lt;0,0001). Fullständigt svar (UAS7 =0) uppnåddes hos 34</w:t>
      </w:r>
      <w:r w:rsidRPr="00DC2BA7">
        <w:rPr>
          <w:lang w:val="sv-SE"/>
        </w:rPr>
        <w:noBreakHyphen/>
        <w:t>44 % av patienterna som behandlades med 300 mg, jämfört med 5</w:t>
      </w:r>
      <w:r w:rsidRPr="00DC2BA7">
        <w:rPr>
          <w:lang w:val="sv-SE"/>
        </w:rPr>
        <w:noBreakHyphen/>
        <w:t>9 % av patienterna som fick placebo (p&lt;0,0001). Patienter som fick 300 mg uppnådde den högsta genomsnittliga andelen dagar utan angioödem från vecka 4 till vecka 12 (91,0</w:t>
      </w:r>
      <w:r w:rsidRPr="00DC2BA7">
        <w:rPr>
          <w:lang w:val="sv-SE"/>
        </w:rPr>
        <w:noBreakHyphen/>
        <w:t>96,1 %, p&lt;0,001) jämfört med motsvarande placebogrupper (88,1</w:t>
      </w:r>
      <w:r w:rsidRPr="00DC2BA7">
        <w:rPr>
          <w:lang w:val="sv-SE"/>
        </w:rPr>
        <w:noBreakHyphen/>
        <w:t>89,2 %). Genomsnittlig förändring av total livskvalitet, mätt med DLQI från utgångsvärdet till vecka 12, var större för 300 mg än för placebo (p&lt;0,001) och visade en förbättring på 9,7</w:t>
      </w:r>
      <w:r w:rsidRPr="00DC2BA7">
        <w:rPr>
          <w:lang w:val="sv-SE"/>
        </w:rPr>
        <w:noBreakHyphen/>
        <w:t>10,3 poäng, jämfört med 5,1</w:t>
      </w:r>
      <w:r w:rsidRPr="00DC2BA7">
        <w:rPr>
          <w:lang w:val="sv-SE"/>
        </w:rPr>
        <w:noBreakHyphen/>
        <w:t>6,1 poäng för motsvarande placebogrupper.</w:t>
      </w:r>
    </w:p>
    <w:p w14:paraId="348E2CEF" w14:textId="77777777" w:rsidR="00766995" w:rsidRPr="00DC2BA7" w:rsidRDefault="00766995" w:rsidP="00B057AB">
      <w:pPr>
        <w:widowControl w:val="0"/>
        <w:tabs>
          <w:tab w:val="clear" w:pos="567"/>
        </w:tabs>
        <w:spacing w:line="240" w:lineRule="auto"/>
        <w:rPr>
          <w:u w:val="single"/>
          <w:lang w:val="sv-SE"/>
        </w:rPr>
      </w:pPr>
    </w:p>
    <w:p w14:paraId="4D5E8E63" w14:textId="77777777" w:rsidR="00766995" w:rsidRPr="00DC2BA7" w:rsidRDefault="00B60735" w:rsidP="00B057AB">
      <w:pPr>
        <w:keepNext/>
        <w:keepLines/>
        <w:spacing w:line="240" w:lineRule="auto"/>
        <w:ind w:left="1134" w:hanging="1134"/>
        <w:rPr>
          <w:b/>
          <w:bCs/>
          <w:i/>
          <w:lang w:val="sv-SE"/>
        </w:rPr>
      </w:pPr>
      <w:r w:rsidRPr="00DC2BA7">
        <w:rPr>
          <w:b/>
          <w:bCs/>
          <w:lang w:val="sv-SE"/>
        </w:rPr>
        <w:t>Tabell </w:t>
      </w:r>
      <w:r w:rsidR="009D1F71" w:rsidRPr="00DC2BA7">
        <w:rPr>
          <w:b/>
          <w:bCs/>
          <w:lang w:val="sv-SE"/>
        </w:rPr>
        <w:t>9</w:t>
      </w:r>
      <w:r w:rsidR="000774F2" w:rsidRPr="00DC2BA7">
        <w:rPr>
          <w:b/>
          <w:bCs/>
          <w:lang w:val="sv-SE"/>
        </w:rPr>
        <w:tab/>
      </w:r>
      <w:r w:rsidRPr="00DC2BA7">
        <w:rPr>
          <w:b/>
          <w:bCs/>
          <w:lang w:val="sv-SE"/>
        </w:rPr>
        <w:t>Förändring av svårighetsgrad av klåda från utgångsvärdet till vecka 12, studie 1, 2 och 3 (mITT-population*)</w:t>
      </w:r>
    </w:p>
    <w:p w14:paraId="3F894355" w14:textId="77777777" w:rsidR="00766995" w:rsidRPr="00DC2BA7" w:rsidRDefault="00766995" w:rsidP="00B057AB">
      <w:pPr>
        <w:keepNext/>
        <w:spacing w:line="240" w:lineRule="auto"/>
        <w:rPr>
          <w:lang w:val="sv-SE"/>
        </w:rPr>
      </w:pPr>
    </w:p>
    <w:tbl>
      <w:tblPr>
        <w:tblW w:w="4114" w:type="pct"/>
        <w:tblLook w:val="04A0" w:firstRow="1" w:lastRow="0" w:firstColumn="1" w:lastColumn="0" w:noHBand="0" w:noVBand="1"/>
      </w:tblPr>
      <w:tblGrid>
        <w:gridCol w:w="4211"/>
        <w:gridCol w:w="1524"/>
        <w:gridCol w:w="1729"/>
      </w:tblGrid>
      <w:tr w:rsidR="00211724" w14:paraId="50806AC6" w14:textId="77777777" w:rsidTr="0010025B">
        <w:tc>
          <w:tcPr>
            <w:tcW w:w="2821" w:type="pct"/>
            <w:tcBorders>
              <w:top w:val="single" w:sz="4" w:space="0" w:color="auto"/>
              <w:bottom w:val="single" w:sz="4" w:space="0" w:color="auto"/>
            </w:tcBorders>
            <w:shd w:val="clear" w:color="auto" w:fill="auto"/>
          </w:tcPr>
          <w:p w14:paraId="0FE8E5C7" w14:textId="77777777" w:rsidR="00766995" w:rsidRPr="00DC2BA7" w:rsidRDefault="00766995" w:rsidP="00B057AB">
            <w:pPr>
              <w:pStyle w:val="Table"/>
              <w:keepNext/>
              <w:keepLines w:val="0"/>
              <w:spacing w:before="0" w:after="0"/>
              <w:rPr>
                <w:rFonts w:ascii="Times New Roman" w:hAnsi="Times New Roman"/>
                <w:sz w:val="22"/>
                <w:szCs w:val="22"/>
                <w:lang w:val="sv-SE"/>
              </w:rPr>
            </w:pPr>
          </w:p>
        </w:tc>
        <w:tc>
          <w:tcPr>
            <w:tcW w:w="1021" w:type="pct"/>
            <w:tcBorders>
              <w:top w:val="single" w:sz="4" w:space="0" w:color="auto"/>
              <w:bottom w:val="single" w:sz="4" w:space="0" w:color="auto"/>
            </w:tcBorders>
            <w:shd w:val="clear" w:color="auto" w:fill="auto"/>
            <w:vAlign w:val="bottom"/>
          </w:tcPr>
          <w:p w14:paraId="74C3CB39" w14:textId="77777777" w:rsidR="00766995" w:rsidRPr="00DC2BA7" w:rsidRDefault="00B60735" w:rsidP="00B057AB">
            <w:pPr>
              <w:pStyle w:val="Table"/>
              <w:keepNext/>
              <w:keepLines w:val="0"/>
              <w:spacing w:before="0" w:after="0"/>
              <w:jc w:val="center"/>
              <w:rPr>
                <w:rFonts w:ascii="Times New Roman" w:eastAsia="PMingLiU" w:hAnsi="Times New Roman"/>
                <w:b/>
                <w:sz w:val="22"/>
                <w:szCs w:val="22"/>
                <w:lang w:eastAsia="zh-TW"/>
              </w:rPr>
            </w:pPr>
            <w:r w:rsidRPr="00DC2BA7">
              <w:rPr>
                <w:rFonts w:ascii="Times New Roman" w:eastAsia="PMingLiU" w:hAnsi="Times New Roman"/>
                <w:b/>
                <w:sz w:val="22"/>
                <w:szCs w:val="22"/>
                <w:lang w:eastAsia="zh-TW"/>
              </w:rPr>
              <w:t>placebo</w:t>
            </w:r>
          </w:p>
        </w:tc>
        <w:tc>
          <w:tcPr>
            <w:tcW w:w="1158" w:type="pct"/>
            <w:tcBorders>
              <w:top w:val="single" w:sz="4" w:space="0" w:color="auto"/>
              <w:bottom w:val="single" w:sz="4" w:space="0" w:color="auto"/>
            </w:tcBorders>
            <w:shd w:val="clear" w:color="auto" w:fill="auto"/>
            <w:vAlign w:val="bottom"/>
          </w:tcPr>
          <w:p w14:paraId="165831EF" w14:textId="77777777" w:rsidR="00766995" w:rsidRPr="00DC2BA7" w:rsidRDefault="00B60735" w:rsidP="00B057AB">
            <w:pPr>
              <w:pStyle w:val="Table"/>
              <w:keepNext/>
              <w:keepLines w:val="0"/>
              <w:spacing w:before="0" w:after="0"/>
              <w:jc w:val="center"/>
              <w:rPr>
                <w:rFonts w:ascii="Times New Roman" w:eastAsia="PMingLiU" w:hAnsi="Times New Roman"/>
                <w:b/>
                <w:sz w:val="22"/>
                <w:szCs w:val="22"/>
                <w:lang w:eastAsia="zh-TW"/>
              </w:rPr>
            </w:pPr>
            <w:r w:rsidRPr="00DC2BA7">
              <w:rPr>
                <w:rFonts w:ascii="Times New Roman" w:eastAsia="PMingLiU" w:hAnsi="Times New Roman"/>
                <w:b/>
                <w:sz w:val="22"/>
                <w:szCs w:val="22"/>
                <w:lang w:eastAsia="zh-TW"/>
              </w:rPr>
              <w:t>300 mg omalizumab</w:t>
            </w:r>
          </w:p>
        </w:tc>
      </w:tr>
      <w:tr w:rsidR="00211724" w14:paraId="4F8AB305" w14:textId="77777777" w:rsidTr="0010025B">
        <w:tc>
          <w:tcPr>
            <w:tcW w:w="2821" w:type="pct"/>
            <w:tcBorders>
              <w:top w:val="single" w:sz="4" w:space="0" w:color="auto"/>
            </w:tcBorders>
            <w:shd w:val="clear" w:color="auto" w:fill="auto"/>
          </w:tcPr>
          <w:p w14:paraId="698D1CAC" w14:textId="77777777" w:rsidR="00766995" w:rsidRPr="00DC2BA7" w:rsidRDefault="00B60735" w:rsidP="00B057AB">
            <w:pPr>
              <w:pStyle w:val="Table"/>
              <w:keepNext/>
              <w:keepLines w:val="0"/>
              <w:spacing w:before="0" w:after="0"/>
              <w:rPr>
                <w:rFonts w:ascii="Times New Roman" w:hAnsi="Times New Roman"/>
                <w:b/>
                <w:sz w:val="22"/>
                <w:szCs w:val="22"/>
              </w:rPr>
            </w:pPr>
            <w:r w:rsidRPr="00DC2BA7">
              <w:rPr>
                <w:rFonts w:ascii="Times New Roman" w:hAnsi="Times New Roman"/>
                <w:b/>
                <w:sz w:val="22"/>
                <w:szCs w:val="22"/>
              </w:rPr>
              <w:t>Studie 1</w:t>
            </w:r>
          </w:p>
        </w:tc>
        <w:tc>
          <w:tcPr>
            <w:tcW w:w="1021" w:type="pct"/>
            <w:tcBorders>
              <w:top w:val="single" w:sz="4" w:space="0" w:color="auto"/>
            </w:tcBorders>
            <w:shd w:val="clear" w:color="auto" w:fill="auto"/>
          </w:tcPr>
          <w:p w14:paraId="6591DE28" w14:textId="77777777" w:rsidR="00766995" w:rsidRPr="00DC2BA7" w:rsidRDefault="00766995" w:rsidP="00B057AB">
            <w:pPr>
              <w:pStyle w:val="Table"/>
              <w:keepNext/>
              <w:keepLines w:val="0"/>
              <w:spacing w:before="0" w:after="0"/>
              <w:jc w:val="center"/>
              <w:rPr>
                <w:rFonts w:ascii="Times New Roman" w:hAnsi="Times New Roman"/>
                <w:sz w:val="22"/>
                <w:szCs w:val="22"/>
              </w:rPr>
            </w:pPr>
          </w:p>
        </w:tc>
        <w:tc>
          <w:tcPr>
            <w:tcW w:w="1158" w:type="pct"/>
            <w:tcBorders>
              <w:top w:val="single" w:sz="4" w:space="0" w:color="auto"/>
            </w:tcBorders>
            <w:shd w:val="clear" w:color="auto" w:fill="auto"/>
          </w:tcPr>
          <w:p w14:paraId="28047F0C" w14:textId="77777777" w:rsidR="00766995" w:rsidRPr="00DC2BA7" w:rsidRDefault="00766995" w:rsidP="00B057AB">
            <w:pPr>
              <w:pStyle w:val="Table"/>
              <w:keepNext/>
              <w:keepLines w:val="0"/>
              <w:spacing w:before="0" w:after="0"/>
              <w:jc w:val="center"/>
              <w:rPr>
                <w:rFonts w:ascii="Times New Roman" w:hAnsi="Times New Roman"/>
                <w:sz w:val="22"/>
                <w:szCs w:val="22"/>
              </w:rPr>
            </w:pPr>
          </w:p>
        </w:tc>
      </w:tr>
      <w:tr w:rsidR="00211724" w14:paraId="457D111D" w14:textId="77777777" w:rsidTr="0010025B">
        <w:tc>
          <w:tcPr>
            <w:tcW w:w="2821" w:type="pct"/>
            <w:shd w:val="clear" w:color="auto" w:fill="auto"/>
          </w:tcPr>
          <w:p w14:paraId="1702A17C" w14:textId="77777777" w:rsidR="00766995" w:rsidRPr="00DC2BA7" w:rsidRDefault="00B60735" w:rsidP="00B057AB">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N</w:t>
            </w:r>
          </w:p>
        </w:tc>
        <w:tc>
          <w:tcPr>
            <w:tcW w:w="1021" w:type="pct"/>
            <w:shd w:val="clear" w:color="auto" w:fill="auto"/>
          </w:tcPr>
          <w:p w14:paraId="5AF9BD47"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80</w:t>
            </w:r>
          </w:p>
        </w:tc>
        <w:tc>
          <w:tcPr>
            <w:tcW w:w="1158" w:type="pct"/>
            <w:shd w:val="clear" w:color="auto" w:fill="auto"/>
          </w:tcPr>
          <w:p w14:paraId="39DF4594"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81</w:t>
            </w:r>
          </w:p>
        </w:tc>
      </w:tr>
      <w:tr w:rsidR="00211724" w14:paraId="0267A158" w14:textId="77777777" w:rsidTr="0010025B">
        <w:tc>
          <w:tcPr>
            <w:tcW w:w="2821" w:type="pct"/>
            <w:shd w:val="clear" w:color="auto" w:fill="auto"/>
          </w:tcPr>
          <w:p w14:paraId="6A0650E9" w14:textId="77777777" w:rsidR="00766995" w:rsidRPr="00DC2BA7" w:rsidRDefault="00B60735" w:rsidP="00B057AB">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Medelvärde (standardavvikelse)</w:t>
            </w:r>
          </w:p>
        </w:tc>
        <w:tc>
          <w:tcPr>
            <w:tcW w:w="1021" w:type="pct"/>
            <w:shd w:val="clear" w:color="auto" w:fill="auto"/>
          </w:tcPr>
          <w:p w14:paraId="0F5AF083" w14:textId="77777777" w:rsidR="00766995" w:rsidRPr="00DC2BA7" w:rsidRDefault="00B60735" w:rsidP="00B057AB">
            <w:pPr>
              <w:pStyle w:val="Table"/>
              <w:keepNext/>
              <w:keepLines w:val="0"/>
              <w:spacing w:before="0" w:after="0"/>
              <w:jc w:val="center"/>
              <w:rPr>
                <w:rFonts w:ascii="Times New Roman" w:eastAsia="PMingLiU" w:hAnsi="Times New Roman"/>
                <w:sz w:val="22"/>
                <w:szCs w:val="22"/>
                <w:lang w:eastAsia="zh-TW"/>
              </w:rPr>
            </w:pPr>
            <w:r w:rsidRPr="00DC2BA7">
              <w:rPr>
                <w:rFonts w:ascii="Times New Roman" w:hAnsi="Times New Roman"/>
                <w:sz w:val="22"/>
                <w:szCs w:val="22"/>
                <w:lang w:val="en-GB"/>
              </w:rPr>
              <w:t>−</w:t>
            </w:r>
            <w:r w:rsidRPr="00DC2BA7">
              <w:rPr>
                <w:rFonts w:ascii="Times New Roman" w:eastAsia="PMingLiU" w:hAnsi="Times New Roman"/>
                <w:sz w:val="22"/>
                <w:szCs w:val="22"/>
                <w:lang w:eastAsia="zh-TW"/>
              </w:rPr>
              <w:t>3,63 (5,22)</w:t>
            </w:r>
          </w:p>
        </w:tc>
        <w:tc>
          <w:tcPr>
            <w:tcW w:w="1158" w:type="pct"/>
            <w:shd w:val="clear" w:color="auto" w:fill="auto"/>
          </w:tcPr>
          <w:p w14:paraId="2EC97A5A" w14:textId="77777777" w:rsidR="00766995" w:rsidRPr="00DC2BA7" w:rsidRDefault="00B60735" w:rsidP="00B057AB">
            <w:pPr>
              <w:pStyle w:val="Table"/>
              <w:keepNext/>
              <w:keepLines w:val="0"/>
              <w:spacing w:before="0" w:after="0"/>
              <w:jc w:val="center"/>
              <w:rPr>
                <w:rFonts w:ascii="Times New Roman" w:eastAsia="PMingLiU" w:hAnsi="Times New Roman"/>
                <w:sz w:val="22"/>
                <w:szCs w:val="22"/>
                <w:lang w:eastAsia="zh-TW"/>
              </w:rPr>
            </w:pPr>
            <w:r w:rsidRPr="00DC2BA7">
              <w:rPr>
                <w:rFonts w:ascii="Times New Roman" w:hAnsi="Times New Roman"/>
                <w:sz w:val="22"/>
                <w:szCs w:val="22"/>
                <w:lang w:val="en-GB"/>
              </w:rPr>
              <w:t>−</w:t>
            </w:r>
            <w:r w:rsidRPr="00DC2BA7">
              <w:rPr>
                <w:rFonts w:ascii="Times New Roman" w:eastAsia="PMingLiU" w:hAnsi="Times New Roman"/>
                <w:sz w:val="22"/>
                <w:szCs w:val="22"/>
                <w:lang w:eastAsia="zh-TW"/>
              </w:rPr>
              <w:t>9,40 (5,73)</w:t>
            </w:r>
          </w:p>
        </w:tc>
      </w:tr>
      <w:tr w:rsidR="00211724" w14:paraId="0085BA6C" w14:textId="77777777" w:rsidTr="0010025B">
        <w:tc>
          <w:tcPr>
            <w:tcW w:w="2821" w:type="pct"/>
            <w:shd w:val="clear" w:color="auto" w:fill="auto"/>
          </w:tcPr>
          <w:p w14:paraId="5CA56DDB" w14:textId="77777777" w:rsidR="00766995" w:rsidRPr="00DC2BA7" w:rsidRDefault="00B60735" w:rsidP="00B057AB">
            <w:pPr>
              <w:pStyle w:val="Table"/>
              <w:keepNext/>
              <w:keepLines w:val="0"/>
              <w:spacing w:before="0" w:after="0"/>
              <w:ind w:left="284" w:hanging="284"/>
              <w:rPr>
                <w:rFonts w:ascii="Times New Roman" w:hAnsi="Times New Roman"/>
                <w:sz w:val="22"/>
                <w:szCs w:val="22"/>
                <w:lang w:val="sv-SE"/>
              </w:rPr>
            </w:pPr>
            <w:r w:rsidRPr="00DC2BA7">
              <w:rPr>
                <w:rFonts w:ascii="Times New Roman" w:eastAsia="PMingLiU" w:hAnsi="Times New Roman"/>
                <w:sz w:val="22"/>
                <w:szCs w:val="22"/>
                <w:lang w:val="sv-SE" w:eastAsia="zh-TW"/>
              </w:rPr>
              <w:tab/>
              <w:t>Skillnad i minsta kvadratmedelvärde (LSM) mot placebo</w:t>
            </w:r>
            <w:r w:rsidRPr="00DC2BA7">
              <w:rPr>
                <w:rFonts w:ascii="Times New Roman" w:eastAsia="PMingLiU" w:hAnsi="Times New Roman"/>
                <w:sz w:val="22"/>
                <w:szCs w:val="22"/>
                <w:vertAlign w:val="superscript"/>
                <w:lang w:val="sv-SE" w:eastAsia="zh-TW"/>
              </w:rPr>
              <w:t>1</w:t>
            </w:r>
          </w:p>
        </w:tc>
        <w:tc>
          <w:tcPr>
            <w:tcW w:w="1021" w:type="pct"/>
            <w:shd w:val="clear" w:color="auto" w:fill="auto"/>
          </w:tcPr>
          <w:p w14:paraId="51744FF0" w14:textId="77777777" w:rsidR="00766995" w:rsidRPr="00DC2BA7" w:rsidRDefault="00B60735" w:rsidP="00B057AB">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w:t>
            </w:r>
          </w:p>
        </w:tc>
        <w:tc>
          <w:tcPr>
            <w:tcW w:w="1158" w:type="pct"/>
            <w:shd w:val="clear" w:color="auto" w:fill="auto"/>
          </w:tcPr>
          <w:p w14:paraId="762B91CF"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lang w:val="en-GB"/>
              </w:rPr>
              <w:t>−</w:t>
            </w:r>
            <w:r w:rsidRPr="00DC2BA7">
              <w:rPr>
                <w:rFonts w:ascii="Times New Roman" w:hAnsi="Times New Roman"/>
                <w:sz w:val="22"/>
                <w:szCs w:val="22"/>
              </w:rPr>
              <w:t>5,80</w:t>
            </w:r>
          </w:p>
        </w:tc>
      </w:tr>
      <w:tr w:rsidR="00211724" w14:paraId="4E2E46D3" w14:textId="77777777" w:rsidTr="0010025B">
        <w:tc>
          <w:tcPr>
            <w:tcW w:w="2821" w:type="pct"/>
            <w:shd w:val="clear" w:color="auto" w:fill="auto"/>
          </w:tcPr>
          <w:p w14:paraId="254D7D67" w14:textId="77777777" w:rsidR="00766995" w:rsidRPr="00DC2BA7" w:rsidRDefault="00B60735" w:rsidP="00B057AB">
            <w:pPr>
              <w:pStyle w:val="Table"/>
              <w:keepNext/>
              <w:keepLines w:val="0"/>
              <w:spacing w:before="0" w:after="0"/>
              <w:rPr>
                <w:rFonts w:ascii="Times New Roman" w:eastAsia="PMingLiU" w:hAnsi="Times New Roman"/>
                <w:sz w:val="22"/>
                <w:szCs w:val="22"/>
                <w:lang w:eastAsia="zh-TW"/>
              </w:rPr>
            </w:pPr>
            <w:r w:rsidRPr="00DC2BA7">
              <w:rPr>
                <w:rFonts w:ascii="Times New Roman" w:eastAsia="PMingLiU" w:hAnsi="Times New Roman"/>
                <w:sz w:val="22"/>
                <w:szCs w:val="22"/>
                <w:lang w:eastAsia="zh-TW"/>
              </w:rPr>
              <w:tab/>
              <w:t>95% KI för skillnaden</w:t>
            </w:r>
          </w:p>
        </w:tc>
        <w:tc>
          <w:tcPr>
            <w:tcW w:w="1021" w:type="pct"/>
            <w:shd w:val="clear" w:color="auto" w:fill="auto"/>
          </w:tcPr>
          <w:p w14:paraId="28D0ACCA" w14:textId="77777777" w:rsidR="00766995" w:rsidRPr="00DC2BA7" w:rsidRDefault="00B60735" w:rsidP="00B057AB">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w:t>
            </w:r>
          </w:p>
        </w:tc>
        <w:tc>
          <w:tcPr>
            <w:tcW w:w="1158" w:type="pct"/>
            <w:shd w:val="clear" w:color="auto" w:fill="auto"/>
          </w:tcPr>
          <w:p w14:paraId="68819497"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lang w:val="en-GB"/>
              </w:rPr>
              <w:t>−7,49;−4,10</w:t>
            </w:r>
          </w:p>
        </w:tc>
      </w:tr>
      <w:tr w:rsidR="00211724" w14:paraId="7C143B73" w14:textId="77777777" w:rsidTr="0010025B">
        <w:tc>
          <w:tcPr>
            <w:tcW w:w="2821" w:type="pct"/>
            <w:tcBorders>
              <w:bottom w:val="single" w:sz="4" w:space="0" w:color="auto"/>
            </w:tcBorders>
            <w:shd w:val="clear" w:color="auto" w:fill="auto"/>
          </w:tcPr>
          <w:p w14:paraId="605FE644" w14:textId="77777777" w:rsidR="00766995" w:rsidRPr="00DC2BA7" w:rsidRDefault="00B60735" w:rsidP="00B057AB">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p-värde mot placebo</w:t>
            </w:r>
            <w:r w:rsidRPr="00DC2BA7">
              <w:rPr>
                <w:rFonts w:ascii="Times New Roman" w:hAnsi="Times New Roman"/>
                <w:sz w:val="22"/>
                <w:szCs w:val="22"/>
                <w:vertAlign w:val="superscript"/>
              </w:rPr>
              <w:t>2</w:t>
            </w:r>
          </w:p>
        </w:tc>
        <w:tc>
          <w:tcPr>
            <w:tcW w:w="1021" w:type="pct"/>
            <w:tcBorders>
              <w:bottom w:val="single" w:sz="4" w:space="0" w:color="auto"/>
            </w:tcBorders>
            <w:shd w:val="clear" w:color="auto" w:fill="auto"/>
          </w:tcPr>
          <w:p w14:paraId="5A11A1D5"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w:t>
            </w:r>
          </w:p>
        </w:tc>
        <w:tc>
          <w:tcPr>
            <w:tcW w:w="1158" w:type="pct"/>
            <w:tcBorders>
              <w:bottom w:val="single" w:sz="4" w:space="0" w:color="auto"/>
            </w:tcBorders>
            <w:shd w:val="clear" w:color="auto" w:fill="auto"/>
          </w:tcPr>
          <w:p w14:paraId="717A4E21"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&lt;0,0001</w:t>
            </w:r>
          </w:p>
        </w:tc>
      </w:tr>
      <w:tr w:rsidR="00211724" w14:paraId="5752AB11" w14:textId="77777777" w:rsidTr="0010025B">
        <w:tc>
          <w:tcPr>
            <w:tcW w:w="2821" w:type="pct"/>
            <w:tcBorders>
              <w:top w:val="single" w:sz="4" w:space="0" w:color="auto"/>
            </w:tcBorders>
            <w:shd w:val="clear" w:color="auto" w:fill="auto"/>
          </w:tcPr>
          <w:p w14:paraId="2F39A789" w14:textId="77777777" w:rsidR="00766995" w:rsidRPr="00DC2BA7" w:rsidRDefault="00B60735" w:rsidP="00B057AB">
            <w:pPr>
              <w:pStyle w:val="Table"/>
              <w:keepNext/>
              <w:keepLines w:val="0"/>
              <w:spacing w:before="0" w:after="0"/>
              <w:rPr>
                <w:rFonts w:ascii="Times New Roman" w:hAnsi="Times New Roman"/>
                <w:b/>
                <w:sz w:val="22"/>
                <w:szCs w:val="22"/>
              </w:rPr>
            </w:pPr>
            <w:r w:rsidRPr="00DC2BA7">
              <w:rPr>
                <w:rFonts w:ascii="Times New Roman" w:hAnsi="Times New Roman"/>
                <w:b/>
                <w:sz w:val="22"/>
                <w:szCs w:val="22"/>
              </w:rPr>
              <w:t>Studie 2</w:t>
            </w:r>
          </w:p>
        </w:tc>
        <w:tc>
          <w:tcPr>
            <w:tcW w:w="1021" w:type="pct"/>
            <w:tcBorders>
              <w:top w:val="single" w:sz="4" w:space="0" w:color="auto"/>
            </w:tcBorders>
            <w:shd w:val="clear" w:color="auto" w:fill="auto"/>
          </w:tcPr>
          <w:p w14:paraId="51DCF6E1" w14:textId="77777777" w:rsidR="00766995" w:rsidRPr="00DC2BA7" w:rsidRDefault="00766995" w:rsidP="00B057AB">
            <w:pPr>
              <w:pStyle w:val="Table"/>
              <w:keepNext/>
              <w:keepLines w:val="0"/>
              <w:spacing w:before="0" w:after="0"/>
              <w:jc w:val="center"/>
              <w:rPr>
                <w:rFonts w:ascii="Times New Roman" w:hAnsi="Times New Roman"/>
                <w:sz w:val="22"/>
                <w:szCs w:val="22"/>
              </w:rPr>
            </w:pPr>
          </w:p>
        </w:tc>
        <w:tc>
          <w:tcPr>
            <w:tcW w:w="1158" w:type="pct"/>
            <w:tcBorders>
              <w:top w:val="single" w:sz="4" w:space="0" w:color="auto"/>
            </w:tcBorders>
            <w:shd w:val="clear" w:color="auto" w:fill="auto"/>
          </w:tcPr>
          <w:p w14:paraId="24F7F3DA" w14:textId="77777777" w:rsidR="00766995" w:rsidRPr="00DC2BA7" w:rsidRDefault="00766995" w:rsidP="00B057AB">
            <w:pPr>
              <w:pStyle w:val="Table"/>
              <w:keepNext/>
              <w:keepLines w:val="0"/>
              <w:spacing w:before="0" w:after="0"/>
              <w:jc w:val="center"/>
              <w:rPr>
                <w:rFonts w:ascii="Times New Roman" w:hAnsi="Times New Roman"/>
                <w:sz w:val="22"/>
                <w:szCs w:val="22"/>
              </w:rPr>
            </w:pPr>
          </w:p>
        </w:tc>
      </w:tr>
      <w:tr w:rsidR="00211724" w14:paraId="343256B0" w14:textId="77777777" w:rsidTr="0010025B">
        <w:tc>
          <w:tcPr>
            <w:tcW w:w="2821" w:type="pct"/>
            <w:shd w:val="clear" w:color="auto" w:fill="auto"/>
          </w:tcPr>
          <w:p w14:paraId="19797FD9" w14:textId="77777777" w:rsidR="00766995" w:rsidRPr="00DC2BA7" w:rsidRDefault="00B60735" w:rsidP="00B057AB">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N</w:t>
            </w:r>
          </w:p>
        </w:tc>
        <w:tc>
          <w:tcPr>
            <w:tcW w:w="1021" w:type="pct"/>
            <w:shd w:val="clear" w:color="auto" w:fill="auto"/>
          </w:tcPr>
          <w:p w14:paraId="652A650C"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eastAsia="PMingLiU" w:hAnsi="Times New Roman"/>
                <w:sz w:val="22"/>
                <w:szCs w:val="22"/>
                <w:lang w:eastAsia="zh-TW"/>
              </w:rPr>
              <w:t>79</w:t>
            </w:r>
          </w:p>
        </w:tc>
        <w:tc>
          <w:tcPr>
            <w:tcW w:w="1158" w:type="pct"/>
            <w:shd w:val="clear" w:color="auto" w:fill="auto"/>
          </w:tcPr>
          <w:p w14:paraId="26736690"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eastAsia="PMingLiU" w:hAnsi="Times New Roman"/>
                <w:sz w:val="22"/>
                <w:szCs w:val="22"/>
                <w:lang w:eastAsia="zh-TW"/>
              </w:rPr>
              <w:t>79</w:t>
            </w:r>
          </w:p>
        </w:tc>
      </w:tr>
      <w:tr w:rsidR="00211724" w14:paraId="5BBAB70A" w14:textId="77777777" w:rsidTr="0010025B">
        <w:tc>
          <w:tcPr>
            <w:tcW w:w="2821" w:type="pct"/>
            <w:shd w:val="clear" w:color="auto" w:fill="auto"/>
          </w:tcPr>
          <w:p w14:paraId="0A347682" w14:textId="77777777" w:rsidR="00766995" w:rsidRPr="00DC2BA7" w:rsidRDefault="00B60735" w:rsidP="00B057AB">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Medelvärde (standardavvikelse)</w:t>
            </w:r>
          </w:p>
        </w:tc>
        <w:tc>
          <w:tcPr>
            <w:tcW w:w="1021" w:type="pct"/>
            <w:shd w:val="clear" w:color="auto" w:fill="auto"/>
          </w:tcPr>
          <w:p w14:paraId="19B3012A" w14:textId="77777777" w:rsidR="00766995" w:rsidRPr="00DC2BA7" w:rsidRDefault="00B60735" w:rsidP="00B057AB">
            <w:pPr>
              <w:pStyle w:val="Table"/>
              <w:keepNext/>
              <w:keepLines w:val="0"/>
              <w:spacing w:before="0" w:after="0"/>
              <w:jc w:val="center"/>
              <w:rPr>
                <w:rFonts w:ascii="Times New Roman" w:eastAsia="PMingLiU" w:hAnsi="Times New Roman"/>
                <w:sz w:val="22"/>
                <w:szCs w:val="22"/>
                <w:lang w:eastAsia="zh-TW"/>
              </w:rPr>
            </w:pPr>
            <w:r w:rsidRPr="00DC2BA7">
              <w:rPr>
                <w:rFonts w:ascii="Times New Roman" w:hAnsi="Times New Roman"/>
                <w:sz w:val="22"/>
                <w:szCs w:val="22"/>
                <w:lang w:val="en-GB"/>
              </w:rPr>
              <w:t>−</w:t>
            </w:r>
            <w:r w:rsidRPr="00DC2BA7">
              <w:rPr>
                <w:rFonts w:ascii="Times New Roman" w:eastAsia="PMingLiU" w:hAnsi="Times New Roman"/>
                <w:sz w:val="22"/>
                <w:szCs w:val="22"/>
                <w:lang w:eastAsia="zh-TW"/>
              </w:rPr>
              <w:t>5,14 (5,58)</w:t>
            </w:r>
          </w:p>
        </w:tc>
        <w:tc>
          <w:tcPr>
            <w:tcW w:w="1158" w:type="pct"/>
            <w:shd w:val="clear" w:color="auto" w:fill="auto"/>
          </w:tcPr>
          <w:p w14:paraId="03407AFC" w14:textId="77777777" w:rsidR="00766995" w:rsidRPr="00DC2BA7" w:rsidRDefault="00B60735" w:rsidP="00B057AB">
            <w:pPr>
              <w:pStyle w:val="Table"/>
              <w:keepNext/>
              <w:keepLines w:val="0"/>
              <w:spacing w:before="0" w:after="0"/>
              <w:jc w:val="center"/>
              <w:rPr>
                <w:rFonts w:ascii="Times New Roman" w:eastAsia="PMingLiU" w:hAnsi="Times New Roman"/>
                <w:sz w:val="22"/>
                <w:szCs w:val="22"/>
                <w:lang w:eastAsia="zh-TW"/>
              </w:rPr>
            </w:pPr>
            <w:r w:rsidRPr="00DC2BA7">
              <w:rPr>
                <w:rFonts w:ascii="Times New Roman" w:hAnsi="Times New Roman"/>
                <w:sz w:val="22"/>
                <w:szCs w:val="22"/>
                <w:lang w:val="en-GB"/>
              </w:rPr>
              <w:t>−</w:t>
            </w:r>
            <w:r w:rsidRPr="00DC2BA7">
              <w:rPr>
                <w:rFonts w:ascii="Times New Roman" w:eastAsia="PMingLiU" w:hAnsi="Times New Roman"/>
                <w:sz w:val="22"/>
                <w:szCs w:val="22"/>
                <w:lang w:eastAsia="zh-TW"/>
              </w:rPr>
              <w:t>9,77 (5,95)</w:t>
            </w:r>
          </w:p>
        </w:tc>
      </w:tr>
      <w:tr w:rsidR="00211724" w14:paraId="661AEA8B" w14:textId="77777777" w:rsidTr="0010025B">
        <w:tc>
          <w:tcPr>
            <w:tcW w:w="2821" w:type="pct"/>
            <w:shd w:val="clear" w:color="auto" w:fill="auto"/>
          </w:tcPr>
          <w:p w14:paraId="250CDBE5" w14:textId="77777777" w:rsidR="00766995" w:rsidRPr="00DC2BA7" w:rsidRDefault="00B60735" w:rsidP="00B057AB">
            <w:pPr>
              <w:pStyle w:val="Table"/>
              <w:keepNext/>
              <w:keepLines w:val="0"/>
              <w:spacing w:before="0" w:after="0"/>
              <w:ind w:left="284" w:hanging="284"/>
              <w:rPr>
                <w:rFonts w:ascii="Times New Roman" w:hAnsi="Times New Roman"/>
                <w:sz w:val="22"/>
                <w:szCs w:val="22"/>
                <w:lang w:val="sv-SE"/>
              </w:rPr>
            </w:pPr>
            <w:r w:rsidRPr="00DC2BA7">
              <w:rPr>
                <w:rFonts w:ascii="Times New Roman" w:eastAsia="PMingLiU" w:hAnsi="Times New Roman"/>
                <w:sz w:val="22"/>
                <w:szCs w:val="22"/>
                <w:lang w:val="sv-SE" w:eastAsia="zh-TW"/>
              </w:rPr>
              <w:tab/>
              <w:t>Skillnad i minsta kvadratmedelvärde (LSM) mot placebo</w:t>
            </w:r>
            <w:r w:rsidRPr="00DC2BA7">
              <w:rPr>
                <w:rFonts w:ascii="Times New Roman" w:eastAsia="PMingLiU" w:hAnsi="Times New Roman"/>
                <w:sz w:val="22"/>
                <w:szCs w:val="22"/>
                <w:vertAlign w:val="superscript"/>
                <w:lang w:val="sv-SE" w:eastAsia="zh-TW"/>
              </w:rPr>
              <w:t>1</w:t>
            </w:r>
          </w:p>
        </w:tc>
        <w:tc>
          <w:tcPr>
            <w:tcW w:w="1021" w:type="pct"/>
            <w:shd w:val="clear" w:color="auto" w:fill="auto"/>
          </w:tcPr>
          <w:p w14:paraId="795CA1D3" w14:textId="77777777" w:rsidR="00766995" w:rsidRPr="00DC2BA7" w:rsidRDefault="00B60735" w:rsidP="00B057AB">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w:t>
            </w:r>
          </w:p>
        </w:tc>
        <w:tc>
          <w:tcPr>
            <w:tcW w:w="1158" w:type="pct"/>
            <w:shd w:val="clear" w:color="auto" w:fill="auto"/>
          </w:tcPr>
          <w:p w14:paraId="71B92059"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lang w:val="en-GB"/>
              </w:rPr>
              <w:t>−</w:t>
            </w:r>
            <w:r w:rsidRPr="00DC2BA7">
              <w:rPr>
                <w:rFonts w:ascii="Times New Roman" w:hAnsi="Times New Roman"/>
                <w:sz w:val="22"/>
                <w:szCs w:val="22"/>
              </w:rPr>
              <w:t>4,81</w:t>
            </w:r>
          </w:p>
        </w:tc>
      </w:tr>
      <w:tr w:rsidR="00211724" w14:paraId="21EE68B6" w14:textId="77777777" w:rsidTr="0010025B">
        <w:tc>
          <w:tcPr>
            <w:tcW w:w="2821" w:type="pct"/>
            <w:shd w:val="clear" w:color="auto" w:fill="auto"/>
          </w:tcPr>
          <w:p w14:paraId="31A4CC36" w14:textId="77777777" w:rsidR="00766995" w:rsidRPr="00DC2BA7" w:rsidRDefault="00B60735" w:rsidP="00B057AB">
            <w:pPr>
              <w:pStyle w:val="Table"/>
              <w:keepNext/>
              <w:keepLines w:val="0"/>
              <w:spacing w:before="0" w:after="0"/>
              <w:rPr>
                <w:rFonts w:ascii="Times New Roman" w:eastAsia="PMingLiU" w:hAnsi="Times New Roman"/>
                <w:sz w:val="22"/>
                <w:szCs w:val="22"/>
                <w:lang w:eastAsia="zh-TW"/>
              </w:rPr>
            </w:pPr>
            <w:r w:rsidRPr="00DC2BA7">
              <w:rPr>
                <w:rFonts w:ascii="Times New Roman" w:eastAsia="PMingLiU" w:hAnsi="Times New Roman"/>
                <w:sz w:val="22"/>
                <w:szCs w:val="22"/>
                <w:lang w:eastAsia="zh-TW"/>
              </w:rPr>
              <w:tab/>
              <w:t>95% KI för skillnaden</w:t>
            </w:r>
          </w:p>
        </w:tc>
        <w:tc>
          <w:tcPr>
            <w:tcW w:w="1021" w:type="pct"/>
            <w:shd w:val="clear" w:color="auto" w:fill="auto"/>
          </w:tcPr>
          <w:p w14:paraId="1A3AF4CF" w14:textId="77777777" w:rsidR="00766995" w:rsidRPr="00DC2BA7" w:rsidRDefault="00B60735" w:rsidP="00B057AB">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w:t>
            </w:r>
          </w:p>
        </w:tc>
        <w:tc>
          <w:tcPr>
            <w:tcW w:w="1158" w:type="pct"/>
            <w:shd w:val="clear" w:color="auto" w:fill="auto"/>
          </w:tcPr>
          <w:p w14:paraId="62CE5DB9"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lang w:val="en-GB"/>
              </w:rPr>
              <w:t>−6,49;−3,13</w:t>
            </w:r>
          </w:p>
        </w:tc>
      </w:tr>
      <w:tr w:rsidR="00211724" w14:paraId="42A475DB" w14:textId="77777777" w:rsidTr="0010025B">
        <w:tc>
          <w:tcPr>
            <w:tcW w:w="2821" w:type="pct"/>
            <w:tcBorders>
              <w:bottom w:val="single" w:sz="4" w:space="0" w:color="auto"/>
            </w:tcBorders>
            <w:shd w:val="clear" w:color="auto" w:fill="auto"/>
          </w:tcPr>
          <w:p w14:paraId="5233D42D" w14:textId="77777777" w:rsidR="00766995" w:rsidRPr="00DC2BA7" w:rsidRDefault="00B60735" w:rsidP="00B057AB">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p-värde mot placebo</w:t>
            </w:r>
            <w:r w:rsidRPr="00DC2BA7">
              <w:rPr>
                <w:rFonts w:ascii="Times New Roman" w:hAnsi="Times New Roman"/>
                <w:sz w:val="22"/>
                <w:szCs w:val="22"/>
                <w:vertAlign w:val="superscript"/>
              </w:rPr>
              <w:t>2</w:t>
            </w:r>
          </w:p>
        </w:tc>
        <w:tc>
          <w:tcPr>
            <w:tcW w:w="1021" w:type="pct"/>
            <w:tcBorders>
              <w:bottom w:val="single" w:sz="4" w:space="0" w:color="auto"/>
            </w:tcBorders>
            <w:shd w:val="clear" w:color="auto" w:fill="auto"/>
          </w:tcPr>
          <w:p w14:paraId="295F95D2"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w:t>
            </w:r>
          </w:p>
        </w:tc>
        <w:tc>
          <w:tcPr>
            <w:tcW w:w="1158" w:type="pct"/>
            <w:tcBorders>
              <w:bottom w:val="single" w:sz="4" w:space="0" w:color="auto"/>
            </w:tcBorders>
            <w:shd w:val="clear" w:color="auto" w:fill="auto"/>
          </w:tcPr>
          <w:p w14:paraId="53035A1A"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&lt;0,0001</w:t>
            </w:r>
          </w:p>
        </w:tc>
      </w:tr>
      <w:tr w:rsidR="00211724" w14:paraId="6C1C7BCD" w14:textId="77777777" w:rsidTr="0010025B">
        <w:tc>
          <w:tcPr>
            <w:tcW w:w="2821" w:type="pct"/>
            <w:tcBorders>
              <w:top w:val="single" w:sz="4" w:space="0" w:color="auto"/>
            </w:tcBorders>
            <w:shd w:val="clear" w:color="auto" w:fill="auto"/>
          </w:tcPr>
          <w:p w14:paraId="3A4A274E" w14:textId="77777777" w:rsidR="00766995" w:rsidRPr="00DC2BA7" w:rsidRDefault="00B60735" w:rsidP="00B057AB">
            <w:pPr>
              <w:pStyle w:val="Table"/>
              <w:keepNext/>
              <w:keepLines w:val="0"/>
              <w:spacing w:before="0" w:after="0"/>
              <w:rPr>
                <w:rFonts w:ascii="Times New Roman" w:hAnsi="Times New Roman"/>
                <w:b/>
                <w:sz w:val="22"/>
                <w:szCs w:val="22"/>
              </w:rPr>
            </w:pPr>
            <w:r w:rsidRPr="00DC2BA7">
              <w:rPr>
                <w:rFonts w:ascii="Times New Roman" w:hAnsi="Times New Roman"/>
                <w:b/>
                <w:sz w:val="22"/>
                <w:szCs w:val="22"/>
              </w:rPr>
              <w:t>Studie 3</w:t>
            </w:r>
          </w:p>
        </w:tc>
        <w:tc>
          <w:tcPr>
            <w:tcW w:w="1021" w:type="pct"/>
            <w:tcBorders>
              <w:top w:val="single" w:sz="4" w:space="0" w:color="auto"/>
            </w:tcBorders>
            <w:shd w:val="clear" w:color="auto" w:fill="auto"/>
          </w:tcPr>
          <w:p w14:paraId="49D29F85" w14:textId="77777777" w:rsidR="00766995" w:rsidRPr="00DC2BA7" w:rsidRDefault="00766995" w:rsidP="00B057AB">
            <w:pPr>
              <w:pStyle w:val="Table"/>
              <w:keepNext/>
              <w:keepLines w:val="0"/>
              <w:spacing w:before="0" w:after="0"/>
              <w:jc w:val="center"/>
              <w:rPr>
                <w:rFonts w:ascii="Times New Roman" w:hAnsi="Times New Roman"/>
                <w:sz w:val="22"/>
                <w:szCs w:val="22"/>
              </w:rPr>
            </w:pPr>
          </w:p>
        </w:tc>
        <w:tc>
          <w:tcPr>
            <w:tcW w:w="1158" w:type="pct"/>
            <w:tcBorders>
              <w:top w:val="single" w:sz="4" w:space="0" w:color="auto"/>
            </w:tcBorders>
            <w:shd w:val="clear" w:color="auto" w:fill="auto"/>
          </w:tcPr>
          <w:p w14:paraId="303E9665" w14:textId="77777777" w:rsidR="00766995" w:rsidRPr="00DC2BA7" w:rsidRDefault="00766995" w:rsidP="00B057AB">
            <w:pPr>
              <w:pStyle w:val="Table"/>
              <w:keepNext/>
              <w:keepLines w:val="0"/>
              <w:spacing w:before="0" w:after="0"/>
              <w:jc w:val="center"/>
              <w:rPr>
                <w:rFonts w:ascii="Times New Roman" w:hAnsi="Times New Roman"/>
                <w:sz w:val="22"/>
                <w:szCs w:val="22"/>
              </w:rPr>
            </w:pPr>
          </w:p>
        </w:tc>
      </w:tr>
      <w:tr w:rsidR="00211724" w14:paraId="0CD5C6E5" w14:textId="77777777" w:rsidTr="0010025B">
        <w:tc>
          <w:tcPr>
            <w:tcW w:w="2821" w:type="pct"/>
            <w:shd w:val="clear" w:color="auto" w:fill="auto"/>
          </w:tcPr>
          <w:p w14:paraId="1BC662E2" w14:textId="77777777" w:rsidR="00766995" w:rsidRPr="00DC2BA7" w:rsidRDefault="00B60735" w:rsidP="00B057AB">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N</w:t>
            </w:r>
          </w:p>
        </w:tc>
        <w:tc>
          <w:tcPr>
            <w:tcW w:w="1021" w:type="pct"/>
            <w:shd w:val="clear" w:color="auto" w:fill="auto"/>
          </w:tcPr>
          <w:p w14:paraId="24CC31E0"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83</w:t>
            </w:r>
          </w:p>
        </w:tc>
        <w:tc>
          <w:tcPr>
            <w:tcW w:w="1158" w:type="pct"/>
            <w:shd w:val="clear" w:color="auto" w:fill="auto"/>
          </w:tcPr>
          <w:p w14:paraId="48A21393"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252</w:t>
            </w:r>
          </w:p>
        </w:tc>
      </w:tr>
      <w:tr w:rsidR="00211724" w14:paraId="1DDEA50B" w14:textId="77777777" w:rsidTr="0010025B">
        <w:tc>
          <w:tcPr>
            <w:tcW w:w="2821" w:type="pct"/>
            <w:shd w:val="clear" w:color="auto" w:fill="auto"/>
          </w:tcPr>
          <w:p w14:paraId="003C0687" w14:textId="77777777" w:rsidR="00766995" w:rsidRPr="00DC2BA7" w:rsidRDefault="00B60735" w:rsidP="00B057AB">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Medelvärde (standardavvikelse)</w:t>
            </w:r>
          </w:p>
        </w:tc>
        <w:tc>
          <w:tcPr>
            <w:tcW w:w="1021" w:type="pct"/>
            <w:shd w:val="clear" w:color="auto" w:fill="auto"/>
          </w:tcPr>
          <w:p w14:paraId="19D31986"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eastAsia="PMingLiU" w:hAnsi="Times New Roman"/>
                <w:sz w:val="22"/>
                <w:szCs w:val="22"/>
                <w:lang w:eastAsia="zh-TW"/>
              </w:rPr>
              <w:t>−</w:t>
            </w:r>
            <w:r w:rsidRPr="00DC2BA7">
              <w:rPr>
                <w:rFonts w:ascii="Times New Roman" w:hAnsi="Times New Roman"/>
                <w:sz w:val="22"/>
                <w:szCs w:val="22"/>
              </w:rPr>
              <w:t>4,01 (5,87)</w:t>
            </w:r>
          </w:p>
        </w:tc>
        <w:tc>
          <w:tcPr>
            <w:tcW w:w="1158" w:type="pct"/>
            <w:shd w:val="clear" w:color="auto" w:fill="auto"/>
          </w:tcPr>
          <w:p w14:paraId="5286F129"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eastAsia="PMingLiU" w:hAnsi="Times New Roman"/>
                <w:sz w:val="22"/>
                <w:szCs w:val="22"/>
                <w:lang w:eastAsia="zh-TW"/>
              </w:rPr>
              <w:t>−</w:t>
            </w:r>
            <w:r w:rsidRPr="00DC2BA7">
              <w:rPr>
                <w:rFonts w:ascii="Times New Roman" w:hAnsi="Times New Roman"/>
                <w:sz w:val="22"/>
                <w:szCs w:val="22"/>
              </w:rPr>
              <w:t>8,55 (6,01)</w:t>
            </w:r>
          </w:p>
        </w:tc>
      </w:tr>
      <w:tr w:rsidR="00211724" w14:paraId="22444B9D" w14:textId="77777777" w:rsidTr="0010025B">
        <w:tc>
          <w:tcPr>
            <w:tcW w:w="2821" w:type="pct"/>
            <w:shd w:val="clear" w:color="auto" w:fill="auto"/>
          </w:tcPr>
          <w:p w14:paraId="016E5950" w14:textId="77777777" w:rsidR="00766995" w:rsidRPr="00DC2BA7" w:rsidRDefault="00B60735" w:rsidP="00B057AB">
            <w:pPr>
              <w:pStyle w:val="Table"/>
              <w:keepNext/>
              <w:keepLines w:val="0"/>
              <w:spacing w:before="0" w:after="0"/>
              <w:ind w:left="284" w:hanging="284"/>
              <w:rPr>
                <w:rFonts w:ascii="Times New Roman" w:hAnsi="Times New Roman"/>
                <w:sz w:val="22"/>
                <w:szCs w:val="22"/>
                <w:lang w:val="sv-SE"/>
              </w:rPr>
            </w:pPr>
            <w:r w:rsidRPr="00DC2BA7">
              <w:rPr>
                <w:rFonts w:ascii="Times New Roman" w:eastAsia="PMingLiU" w:hAnsi="Times New Roman"/>
                <w:sz w:val="22"/>
                <w:szCs w:val="22"/>
                <w:lang w:val="sv-SE" w:eastAsia="zh-TW"/>
              </w:rPr>
              <w:tab/>
              <w:t>Skillnad i minsta kvadratmedelvärde (LSM) mot placebo</w:t>
            </w:r>
            <w:r w:rsidRPr="00DC2BA7">
              <w:rPr>
                <w:rFonts w:ascii="Times New Roman" w:eastAsia="PMingLiU" w:hAnsi="Times New Roman"/>
                <w:sz w:val="22"/>
                <w:szCs w:val="22"/>
                <w:vertAlign w:val="superscript"/>
                <w:lang w:val="sv-SE" w:eastAsia="zh-TW"/>
              </w:rPr>
              <w:t>1</w:t>
            </w:r>
          </w:p>
        </w:tc>
        <w:tc>
          <w:tcPr>
            <w:tcW w:w="1021" w:type="pct"/>
            <w:shd w:val="clear" w:color="auto" w:fill="auto"/>
          </w:tcPr>
          <w:p w14:paraId="0164FC07" w14:textId="77777777" w:rsidR="00766995" w:rsidRPr="00DC2BA7" w:rsidRDefault="00B60735" w:rsidP="00B057AB">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w:t>
            </w:r>
          </w:p>
        </w:tc>
        <w:tc>
          <w:tcPr>
            <w:tcW w:w="1158" w:type="pct"/>
            <w:shd w:val="clear" w:color="auto" w:fill="auto"/>
          </w:tcPr>
          <w:p w14:paraId="1A25413C" w14:textId="77777777" w:rsidR="00766995" w:rsidRPr="00DC2BA7" w:rsidRDefault="00B60735" w:rsidP="00B057AB">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noBreakHyphen/>
              <w:t>4,52</w:t>
            </w:r>
          </w:p>
        </w:tc>
      </w:tr>
      <w:tr w:rsidR="00211724" w14:paraId="31845400" w14:textId="77777777" w:rsidTr="0010025B">
        <w:tc>
          <w:tcPr>
            <w:tcW w:w="2821" w:type="pct"/>
            <w:shd w:val="clear" w:color="auto" w:fill="auto"/>
          </w:tcPr>
          <w:p w14:paraId="311582B1" w14:textId="77777777" w:rsidR="00766995" w:rsidRPr="00DC2BA7" w:rsidRDefault="00B60735" w:rsidP="00B057AB">
            <w:pPr>
              <w:pStyle w:val="Table"/>
              <w:keepNext/>
              <w:keepLines w:val="0"/>
              <w:spacing w:before="0" w:after="0"/>
              <w:rPr>
                <w:rFonts w:ascii="Times New Roman" w:eastAsia="PMingLiU" w:hAnsi="Times New Roman"/>
                <w:sz w:val="22"/>
                <w:szCs w:val="22"/>
                <w:lang w:eastAsia="zh-TW"/>
              </w:rPr>
            </w:pPr>
            <w:r w:rsidRPr="00DC2BA7">
              <w:rPr>
                <w:rFonts w:ascii="Times New Roman" w:eastAsia="PMingLiU" w:hAnsi="Times New Roman"/>
                <w:sz w:val="22"/>
                <w:szCs w:val="22"/>
                <w:lang w:eastAsia="zh-TW"/>
              </w:rPr>
              <w:tab/>
              <w:t>95% KI för skillnaden</w:t>
            </w:r>
          </w:p>
        </w:tc>
        <w:tc>
          <w:tcPr>
            <w:tcW w:w="1021" w:type="pct"/>
            <w:shd w:val="clear" w:color="auto" w:fill="auto"/>
          </w:tcPr>
          <w:p w14:paraId="2143886C" w14:textId="77777777" w:rsidR="00766995" w:rsidRPr="00DC2BA7" w:rsidRDefault="00B60735" w:rsidP="00B057AB">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w:t>
            </w:r>
          </w:p>
        </w:tc>
        <w:tc>
          <w:tcPr>
            <w:tcW w:w="1158" w:type="pct"/>
            <w:shd w:val="clear" w:color="auto" w:fill="auto"/>
          </w:tcPr>
          <w:p w14:paraId="36D55756" w14:textId="77777777" w:rsidR="00766995" w:rsidRPr="00DC2BA7" w:rsidRDefault="00B60735" w:rsidP="00B057AB">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−5,97; −3,08</w:t>
            </w:r>
          </w:p>
        </w:tc>
      </w:tr>
      <w:tr w:rsidR="00211724" w14:paraId="2A58F956" w14:textId="77777777" w:rsidTr="0010025B">
        <w:tc>
          <w:tcPr>
            <w:tcW w:w="2821" w:type="pct"/>
            <w:tcBorders>
              <w:bottom w:val="single" w:sz="4" w:space="0" w:color="auto"/>
            </w:tcBorders>
            <w:shd w:val="clear" w:color="auto" w:fill="auto"/>
          </w:tcPr>
          <w:p w14:paraId="3C974663" w14:textId="77777777" w:rsidR="00766995" w:rsidRPr="00DC2BA7" w:rsidRDefault="00B60735" w:rsidP="00B057AB">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p-värde mot placebo</w:t>
            </w:r>
            <w:r w:rsidRPr="00DC2BA7">
              <w:rPr>
                <w:rFonts w:ascii="Times New Roman" w:hAnsi="Times New Roman"/>
                <w:sz w:val="22"/>
                <w:szCs w:val="22"/>
                <w:vertAlign w:val="superscript"/>
              </w:rPr>
              <w:t>2</w:t>
            </w:r>
          </w:p>
        </w:tc>
        <w:tc>
          <w:tcPr>
            <w:tcW w:w="1021" w:type="pct"/>
            <w:tcBorders>
              <w:bottom w:val="single" w:sz="4" w:space="0" w:color="auto"/>
            </w:tcBorders>
            <w:shd w:val="clear" w:color="auto" w:fill="auto"/>
          </w:tcPr>
          <w:p w14:paraId="12741B42"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w:t>
            </w:r>
          </w:p>
        </w:tc>
        <w:tc>
          <w:tcPr>
            <w:tcW w:w="1158" w:type="pct"/>
            <w:tcBorders>
              <w:bottom w:val="single" w:sz="4" w:space="0" w:color="auto"/>
            </w:tcBorders>
            <w:shd w:val="clear" w:color="auto" w:fill="auto"/>
          </w:tcPr>
          <w:p w14:paraId="0B467DE9" w14:textId="77777777" w:rsidR="00766995" w:rsidRPr="00DC2BA7" w:rsidRDefault="00B60735" w:rsidP="00B057AB">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&lt;0,0001</w:t>
            </w:r>
          </w:p>
        </w:tc>
      </w:tr>
    </w:tbl>
    <w:p w14:paraId="326219BB" w14:textId="77777777" w:rsidR="00766995" w:rsidRPr="00DC2BA7" w:rsidRDefault="00B60735" w:rsidP="00B057AB">
      <w:pPr>
        <w:pStyle w:val="Legend"/>
        <w:keepNext/>
        <w:keepLines w:val="0"/>
        <w:spacing w:before="0" w:after="0"/>
        <w:rPr>
          <w:rFonts w:ascii="Times New Roman" w:hAnsi="Times New Roman"/>
          <w:sz w:val="22"/>
          <w:szCs w:val="22"/>
          <w:lang w:val="sv-SE"/>
        </w:rPr>
      </w:pPr>
      <w:r w:rsidRPr="00DC2BA7">
        <w:rPr>
          <w:rFonts w:ascii="Times New Roman" w:hAnsi="Times New Roman"/>
          <w:sz w:val="22"/>
          <w:szCs w:val="22"/>
          <w:lang w:val="sv-SE"/>
        </w:rPr>
        <w:t>*Modifierad intent-to-treat-(mITT)-population: inkluderar alla patienter som randomiserades och som fick minst en dos av studieläkemedlet.</w:t>
      </w:r>
    </w:p>
    <w:p w14:paraId="7881EB54" w14:textId="77777777" w:rsidR="00766995" w:rsidRPr="00DC2BA7" w:rsidRDefault="00B60735" w:rsidP="00B057AB">
      <w:pPr>
        <w:pStyle w:val="Legend"/>
        <w:keepNext/>
        <w:keepLines w:val="0"/>
        <w:spacing w:before="0" w:after="0"/>
        <w:rPr>
          <w:rFonts w:ascii="Times New Roman" w:hAnsi="Times New Roman"/>
          <w:sz w:val="22"/>
          <w:szCs w:val="22"/>
          <w:lang w:val="sv-SE"/>
        </w:rPr>
      </w:pPr>
      <w:r w:rsidRPr="00DC2BA7">
        <w:rPr>
          <w:rFonts w:ascii="Times New Roman" w:hAnsi="Times New Roman"/>
          <w:sz w:val="22"/>
          <w:szCs w:val="22"/>
          <w:lang w:val="sv-SE"/>
        </w:rPr>
        <w:t>BOCF (Baseline Observation Carried Forward) användes för att imputera saknade uppgifter.</w:t>
      </w:r>
    </w:p>
    <w:p w14:paraId="2B2DF1E6" w14:textId="77777777" w:rsidR="00766995" w:rsidRPr="00DC2BA7" w:rsidRDefault="00B60735" w:rsidP="00B057AB">
      <w:pPr>
        <w:pStyle w:val="Legend"/>
        <w:keepNext/>
        <w:keepLines w:val="0"/>
        <w:spacing w:before="0" w:after="0"/>
        <w:rPr>
          <w:rFonts w:ascii="Times New Roman" w:hAnsi="Times New Roman"/>
          <w:sz w:val="22"/>
          <w:szCs w:val="22"/>
          <w:lang w:val="sv-SE"/>
        </w:rPr>
      </w:pPr>
      <w:r w:rsidRPr="00DC2BA7">
        <w:rPr>
          <w:rFonts w:ascii="Times New Roman" w:hAnsi="Times New Roman"/>
          <w:sz w:val="22"/>
          <w:szCs w:val="22"/>
          <w:vertAlign w:val="superscript"/>
          <w:lang w:val="sv-SE"/>
        </w:rPr>
        <w:t>1</w:t>
      </w:r>
      <w:r w:rsidRPr="00DC2BA7">
        <w:rPr>
          <w:rFonts w:ascii="Times New Roman" w:hAnsi="Times New Roman"/>
          <w:sz w:val="22"/>
          <w:szCs w:val="22"/>
          <w:lang w:val="sv-SE"/>
        </w:rPr>
        <w:t xml:space="preserve"> </w:t>
      </w:r>
      <w:r w:rsidRPr="00DC2BA7">
        <w:rPr>
          <w:rFonts w:ascii="Times New Roman" w:eastAsia="PMingLiU" w:hAnsi="Times New Roman"/>
          <w:sz w:val="22"/>
          <w:szCs w:val="22"/>
          <w:lang w:val="sv-SE" w:eastAsia="zh-TW"/>
        </w:rPr>
        <w:t xml:space="preserve">Minsta kvadratmedelvärdet </w:t>
      </w:r>
      <w:r w:rsidRPr="00DC2BA7">
        <w:rPr>
          <w:rFonts w:ascii="Times New Roman" w:hAnsi="Times New Roman"/>
          <w:sz w:val="22"/>
          <w:szCs w:val="22"/>
          <w:lang w:val="sv-SE"/>
        </w:rPr>
        <w:t>beräknades med hjälp av en ANCOVA-modell. Strata var utgångsvärdet av svårighetsgrad av klåda under en vecka (&lt;13 mot ≥13) och utgångsvärdet av vikten (&lt;80 kg mot ≥80 kg).</w:t>
      </w:r>
    </w:p>
    <w:p w14:paraId="1CA5CC1D" w14:textId="77777777" w:rsidR="00766995" w:rsidRPr="00DC2BA7" w:rsidRDefault="00B60735" w:rsidP="00B057AB">
      <w:pPr>
        <w:pStyle w:val="Legend"/>
        <w:keepLines w:val="0"/>
        <w:spacing w:before="0" w:after="0"/>
        <w:rPr>
          <w:rFonts w:ascii="Times New Roman" w:hAnsi="Times New Roman"/>
          <w:sz w:val="22"/>
          <w:szCs w:val="22"/>
          <w:lang w:val="sv-SE"/>
        </w:rPr>
      </w:pPr>
      <w:r w:rsidRPr="00DC2BA7">
        <w:rPr>
          <w:rFonts w:ascii="Times New Roman" w:hAnsi="Times New Roman"/>
          <w:sz w:val="22"/>
          <w:szCs w:val="22"/>
          <w:vertAlign w:val="superscript"/>
          <w:lang w:val="sv-SE"/>
        </w:rPr>
        <w:t>2</w:t>
      </w:r>
      <w:r w:rsidRPr="00DC2BA7">
        <w:rPr>
          <w:rFonts w:ascii="Times New Roman" w:hAnsi="Times New Roman"/>
          <w:sz w:val="22"/>
          <w:szCs w:val="22"/>
          <w:lang w:val="sv-SE"/>
        </w:rPr>
        <w:t xml:space="preserve"> p</w:t>
      </w:r>
      <w:r w:rsidRPr="00DC2BA7">
        <w:rPr>
          <w:rFonts w:ascii="Times New Roman" w:hAnsi="Times New Roman"/>
          <w:sz w:val="22"/>
          <w:szCs w:val="22"/>
          <w:lang w:val="sv-SE" w:eastAsia="zh-TW"/>
        </w:rPr>
        <w:t>-värden kommer från ANCOVA t-test.</w:t>
      </w:r>
    </w:p>
    <w:p w14:paraId="1F9439EC" w14:textId="77777777" w:rsidR="00766995" w:rsidRPr="00DC2BA7" w:rsidRDefault="00766995" w:rsidP="00B057AB">
      <w:pPr>
        <w:widowControl w:val="0"/>
        <w:tabs>
          <w:tab w:val="clear" w:pos="567"/>
        </w:tabs>
        <w:spacing w:line="240" w:lineRule="auto"/>
        <w:rPr>
          <w:u w:val="single"/>
          <w:lang w:val="sv-SE"/>
        </w:rPr>
      </w:pPr>
    </w:p>
    <w:p w14:paraId="147ECDDB" w14:textId="77777777" w:rsidR="00766995" w:rsidRPr="00DC2BA7" w:rsidRDefault="00B60735" w:rsidP="00B057AB">
      <w:pPr>
        <w:widowControl w:val="0"/>
        <w:tabs>
          <w:tab w:val="clear" w:pos="567"/>
        </w:tabs>
        <w:spacing w:line="240" w:lineRule="auto"/>
        <w:rPr>
          <w:lang w:val="sv-SE"/>
        </w:rPr>
      </w:pPr>
      <w:r w:rsidRPr="00DC2BA7">
        <w:rPr>
          <w:lang w:val="sv-SE"/>
        </w:rPr>
        <w:t>Figur </w:t>
      </w:r>
      <w:r w:rsidR="000F6B3D" w:rsidRPr="00DC2BA7">
        <w:rPr>
          <w:lang w:val="sv-SE"/>
        </w:rPr>
        <w:t xml:space="preserve">2 </w:t>
      </w:r>
      <w:r w:rsidRPr="00DC2BA7">
        <w:rPr>
          <w:lang w:val="sv-SE"/>
        </w:rPr>
        <w:t>visar den genomsnittliga svårighetsgraden av klåda över tid i studie 1. Det genomsnittliga värdet för svårighetsgraden av klåda minskade signifikant med en maximal effekt runt vecka 12, vilken kvartod under den 24 veckor långa behandlingsperioden. Jämförbara resultat sågs i studie 3.</w:t>
      </w:r>
    </w:p>
    <w:p w14:paraId="5FAC0A19" w14:textId="77777777" w:rsidR="00766995" w:rsidRPr="00DC2BA7" w:rsidRDefault="00766995" w:rsidP="00B057AB">
      <w:pPr>
        <w:widowControl w:val="0"/>
        <w:tabs>
          <w:tab w:val="clear" w:pos="567"/>
        </w:tabs>
        <w:spacing w:line="240" w:lineRule="auto"/>
        <w:rPr>
          <w:lang w:val="sv-SE"/>
        </w:rPr>
      </w:pPr>
    </w:p>
    <w:p w14:paraId="660C3C1E" w14:textId="77777777" w:rsidR="00766995" w:rsidRPr="00DC2BA7" w:rsidRDefault="00B60735" w:rsidP="00B057AB">
      <w:pPr>
        <w:widowControl w:val="0"/>
        <w:tabs>
          <w:tab w:val="clear" w:pos="567"/>
        </w:tabs>
        <w:spacing w:line="240" w:lineRule="auto"/>
        <w:rPr>
          <w:lang w:val="sv-SE"/>
        </w:rPr>
      </w:pPr>
      <w:r w:rsidRPr="00DC2BA7">
        <w:rPr>
          <w:lang w:val="sv-SE"/>
        </w:rPr>
        <w:t>I samtliga tre studier ökade den genomsnittliga svårighetsgraden av klåda gradvis under den 16 veckor behandlingsfria uppföljningsperioden, samtidigt som symtomen återkom. Medelvärden vid slutet av uppföljningsperioden var jämförbara med placebo, men lägre än motsvarande genomsnittliga utgångsvärden.</w:t>
      </w:r>
    </w:p>
    <w:p w14:paraId="7E6B3F55" w14:textId="77777777" w:rsidR="00766995" w:rsidRPr="00DC2BA7" w:rsidRDefault="00766995" w:rsidP="00B057AB">
      <w:pPr>
        <w:widowControl w:val="0"/>
        <w:tabs>
          <w:tab w:val="clear" w:pos="567"/>
        </w:tabs>
        <w:spacing w:line="240" w:lineRule="auto"/>
        <w:rPr>
          <w:u w:val="single"/>
          <w:lang w:val="sv-SE"/>
        </w:rPr>
      </w:pPr>
    </w:p>
    <w:p w14:paraId="7369AA6B" w14:textId="77777777" w:rsidR="00766995" w:rsidRPr="00DC2BA7" w:rsidRDefault="00B60735" w:rsidP="00B057AB">
      <w:pPr>
        <w:keepNext/>
        <w:keepLines/>
        <w:spacing w:line="240" w:lineRule="auto"/>
        <w:ind w:left="1134" w:hanging="1134"/>
        <w:rPr>
          <w:b/>
          <w:bCs/>
          <w:i/>
          <w:lang w:val="sv-SE"/>
        </w:rPr>
      </w:pPr>
      <w:r w:rsidRPr="00DC2BA7">
        <w:rPr>
          <w:b/>
          <w:bCs/>
          <w:lang w:val="sv-SE"/>
        </w:rPr>
        <w:lastRenderedPageBreak/>
        <w:t>Figur </w:t>
      </w:r>
      <w:r w:rsidR="000F6B3D" w:rsidRPr="00DC2BA7">
        <w:rPr>
          <w:b/>
          <w:bCs/>
          <w:lang w:val="sv-SE"/>
        </w:rPr>
        <w:t>2</w:t>
      </w:r>
      <w:r w:rsidRPr="00DC2BA7">
        <w:rPr>
          <w:b/>
          <w:bCs/>
          <w:lang w:val="sv-SE"/>
        </w:rPr>
        <w:tab/>
        <w:t>Genomsnittlig svårighetsgrad av klåda över tid, studie 1 (mITT-population)</w:t>
      </w:r>
    </w:p>
    <w:p w14:paraId="37BBC588" w14:textId="77777777" w:rsidR="00766995" w:rsidRPr="00DC2BA7" w:rsidRDefault="00766995" w:rsidP="00B057AB">
      <w:pPr>
        <w:keepNext/>
        <w:widowControl w:val="0"/>
        <w:spacing w:line="240" w:lineRule="auto"/>
        <w:rPr>
          <w:lang w:val="sv-SE"/>
        </w:rPr>
      </w:pPr>
    </w:p>
    <w:p w14:paraId="3995B338" w14:textId="77777777" w:rsidR="00766995" w:rsidRPr="00DC2BA7" w:rsidRDefault="00B60735" w:rsidP="00B057AB">
      <w:pPr>
        <w:keepNext/>
        <w:widowControl w:val="0"/>
        <w:spacing w:line="240" w:lineRule="auto"/>
        <w:rPr>
          <w:lang w:val="sv-SE"/>
        </w:rPr>
      </w:pPr>
      <w:r w:rsidRPr="00DC2BA7">
        <w:rPr>
          <w:noProof/>
          <w:u w:val="single"/>
          <w:lang w:val="en-US"/>
        </w:rPr>
        <mc:AlternateContent>
          <mc:Choice Requires="wps">
            <w:drawing>
              <wp:anchor distT="0" distB="0" distL="114300" distR="114300" simplePos="0" relativeHeight="251664384" behindDoc="0" locked="0" layoutInCell="1" allowOverlap="1" wp14:anchorId="2C16ACE1" wp14:editId="7CF30389">
                <wp:simplePos x="0" y="0"/>
                <wp:positionH relativeFrom="column">
                  <wp:posOffset>234315</wp:posOffset>
                </wp:positionH>
                <wp:positionV relativeFrom="paragraph">
                  <wp:posOffset>50165</wp:posOffset>
                </wp:positionV>
                <wp:extent cx="484505" cy="2524125"/>
                <wp:effectExtent l="0" t="0" r="0" b="0"/>
                <wp:wrapNone/>
                <wp:docPr id="200" name="Text Box 8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505" cy="252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6545CC1" w14:textId="77777777" w:rsidR="00F904B9" w:rsidRPr="00FD4883" w:rsidRDefault="00B60735" w:rsidP="00766995">
                            <w:pPr>
                              <w:rPr>
                                <w:lang w:val="sv-SE"/>
                              </w:rPr>
                            </w:pPr>
                            <w:r>
                              <w:rPr>
                                <w:color w:val="000000"/>
                                <w:kern w:val="24"/>
                                <w:lang w:val="sv-SE"/>
                              </w:rPr>
                              <w:t xml:space="preserve">Genomsnittlig </w:t>
                            </w:r>
                            <w:r w:rsidRPr="007D3811">
                              <w:rPr>
                                <w:color w:val="000000"/>
                                <w:kern w:val="24"/>
                                <w:lang w:val="sv-SE"/>
                              </w:rPr>
                              <w:t>svårighetsgrad</w:t>
                            </w:r>
                            <w:r>
                              <w:rPr>
                                <w:color w:val="000000"/>
                                <w:kern w:val="24"/>
                                <w:lang w:val="sv-SE"/>
                              </w:rPr>
                              <w:t xml:space="preserve"> a</w:t>
                            </w:r>
                            <w:r w:rsidRPr="005C0DAF">
                              <w:rPr>
                                <w:color w:val="000000"/>
                                <w:kern w:val="24"/>
                                <w:lang w:val="sv-SE"/>
                              </w:rPr>
                              <w:t>v klåda</w:t>
                            </w:r>
                            <w:r w:rsidRPr="00FD4883">
                              <w:rPr>
                                <w:lang w:val="sv-SE"/>
                              </w:rPr>
                              <w:t xml:space="preserve"> under en vecka</w:t>
                            </w:r>
                          </w:p>
                        </w:txbxContent>
                      </wps:txbx>
                      <wps:bodyPr rot="0" vert="vert270"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C16ACE1" id="Text Box 80" o:spid="_x0000_s1106" type="#_x0000_t202" style="position:absolute;margin-left:18.45pt;margin-top:3.95pt;width:38.15pt;height:198.75pt;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qprK2gEAAJIDAAAOAAAAZHJzL2Uyb0RvYy54bWysU9tu2zAMfR+wfxD0vvgCZ82MOMXWosOA&#10;bh3Q9QNkWbaF2aJGKbHz96PkNM3Wt2EvgkjKhzyHx9vreRzYQaHTYCqerVLOlJHQaNNV/OnH3bsN&#10;Z84L04gBjKr4UTl+vXv7ZjvZUuXQw9AoZARiXDnZivfe2zJJnOzVKNwKrDJUbAFH4SnELmlQTIQ+&#10;Dkmepu+TCbCxCFI5R9nbpch3Eb9tlfQPbeuUZ0PFaTYfT4xnHc5ktxVlh8L2Wp7GEP8wxSi0oaZn&#10;qFvhBdujfgU1aongoPUrCWMCbaulihyITZb+xeaxF1ZFLiSOs2eZ3P+Dld8Oj/Y7Mj9/gpkWGEk4&#10;ew/yp2MGbnphOvUREaZeiYYaZ0GyZLKuPH0apHalCyD19BUaWrLYe4hAc4tjUIV4MkKnBRzPoqvZ&#10;M0nJYlOs0zVnkkr5Oi+yfB1biPL5a4vOf1YwsnCpONJSI7o43DsfphHl85PQzMCdHoa42MH8kaCH&#10;IROnDwMvo/u5npluKr6JdghsamiOxAdh8Qv5my7hzK+Iw0R2qbj7tReoOBu+GJLlQ1YUwV8xKNZX&#10;OQV4WakvK8LIHsiFnrPleuMXT+4t6q6nZi8y0+IjxZNJg7Mu40jn5Vfa/QYAAP//AwBQSwMEFAAG&#10;AAgAAAAhAO4+zU3gAAAACAEAAA8AAABkcnMvZG93bnJldi54bWxMj8FOwzAQRO9I/IO1SNyo3aYU&#10;CNlUCEQlLqgNcODmJEsSYa9D7Dbp3+Oe4DRazWjmbbaerBEHGnznGGE+UyCIK1d33CC8vz1f3YLw&#10;QXOtjWNCOJKHdX5+lum0diPv6FCERsQS9qlGaEPoUyl91ZLVfuZ64uh9ucHqEM+hkfWgx1hujVwo&#10;tZJWdxwXWt3TY0vVd7G3CB/l69Hs+uRTdePLdtr8bIunTYN4eTE93IMINIW/MJzwIzrkkal0e669&#10;MAjJ6i4mEW6inOx5sgBRIizV9RJknsn/D+S/AAAA//8DAFBLAQItABQABgAIAAAAIQC2gziS/gAA&#10;AOEBAAATAAAAAAAAAAAAAAAAAAAAAABbQ29udGVudF9UeXBlc10ueG1sUEsBAi0AFAAGAAgAAAAh&#10;ADj9If/WAAAAlAEAAAsAAAAAAAAAAAAAAAAALwEAAF9yZWxzLy5yZWxzUEsBAi0AFAAGAAgAAAAh&#10;AN2qmsraAQAAkgMAAA4AAAAAAAAAAAAAAAAALgIAAGRycy9lMm9Eb2MueG1sUEsBAi0AFAAGAAgA&#10;AAAhAO4+zU3gAAAACAEAAA8AAAAAAAAAAAAAAAAANAQAAGRycy9kb3ducmV2LnhtbFBLBQYAAAAA&#10;BAAEAPMAAABBBQAAAAA=&#10;" filled="f" stroked="f">
                <v:textbox style="layout-flow:vertical;mso-layout-flow-alt:bottom-to-top">
                  <w:txbxContent>
                    <w:p w14:paraId="06545CC1" w14:textId="77777777" w:rsidR="00F904B9" w:rsidRPr="00FD4883" w:rsidRDefault="00B60735" w:rsidP="00766995">
                      <w:pPr>
                        <w:rPr>
                          <w:lang w:val="sv-SE"/>
                        </w:rPr>
                      </w:pPr>
                      <w:r>
                        <w:rPr>
                          <w:color w:val="000000"/>
                          <w:kern w:val="24"/>
                          <w:lang w:val="sv-SE"/>
                        </w:rPr>
                        <w:t xml:space="preserve">Genomsnittlig </w:t>
                      </w:r>
                      <w:r w:rsidRPr="007D3811">
                        <w:rPr>
                          <w:color w:val="000000"/>
                          <w:kern w:val="24"/>
                          <w:lang w:val="sv-SE"/>
                        </w:rPr>
                        <w:t>svårighetsgrad</w:t>
                      </w:r>
                      <w:r>
                        <w:rPr>
                          <w:color w:val="000000"/>
                          <w:kern w:val="24"/>
                          <w:lang w:val="sv-SE"/>
                        </w:rPr>
                        <w:t xml:space="preserve"> a</w:t>
                      </w:r>
                      <w:r w:rsidRPr="005C0DAF">
                        <w:rPr>
                          <w:color w:val="000000"/>
                          <w:kern w:val="24"/>
                          <w:lang w:val="sv-SE"/>
                        </w:rPr>
                        <w:t>v klåda</w:t>
                      </w:r>
                      <w:r w:rsidRPr="00FD4883">
                        <w:rPr>
                          <w:lang w:val="sv-SE"/>
                        </w:rPr>
                        <w:t xml:space="preserve"> under en vecka</w:t>
                      </w:r>
                    </w:p>
                  </w:txbxContent>
                </v:textbox>
              </v:shape>
            </w:pict>
          </mc:Fallback>
        </mc:AlternateContent>
      </w:r>
      <w:r w:rsidRPr="00DC2BA7">
        <w:rPr>
          <w:noProof/>
          <w:lang w:val="en-US"/>
        </w:rPr>
        <mc:AlternateContent>
          <mc:Choice Requires="wps">
            <w:drawing>
              <wp:anchor distT="0" distB="0" distL="114300" distR="114300" simplePos="0" relativeHeight="251660288" behindDoc="0" locked="0" layoutInCell="1" allowOverlap="1" wp14:anchorId="11DB89C5" wp14:editId="2E410CBB">
                <wp:simplePos x="0" y="0"/>
                <wp:positionH relativeFrom="column">
                  <wp:posOffset>1861820</wp:posOffset>
                </wp:positionH>
                <wp:positionV relativeFrom="paragraph">
                  <wp:posOffset>50165</wp:posOffset>
                </wp:positionV>
                <wp:extent cx="853440" cy="609600"/>
                <wp:effectExtent l="0" t="0" r="0" b="0"/>
                <wp:wrapNone/>
                <wp:docPr id="199" name="Text Box 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53440" cy="609600"/>
                        </a:xfrm>
                        <a:prstGeom prst="rect">
                          <a:avLst/>
                        </a:prstGeom>
                        <a:solidFill>
                          <a:srgbClr val="FFFFFF"/>
                        </a:solidFill>
                        <a:ln w="9525">
                          <a:solidFill>
                            <a:srgbClr val="000000"/>
                          </a:solidFill>
                          <a:miter lim="800000"/>
                          <a:headEnd/>
                          <a:tailEnd/>
                        </a:ln>
                      </wps:spPr>
                      <wps:txbx>
                        <w:txbxContent>
                          <w:p w14:paraId="54189957" w14:textId="77777777" w:rsidR="00F904B9" w:rsidRPr="000C370A" w:rsidRDefault="00B60735" w:rsidP="00766995">
                            <w:pPr>
                              <w:jc w:val="center"/>
                            </w:pPr>
                            <w:r>
                              <w:t>Vecka</w:t>
                            </w:r>
                            <w:r w:rsidRPr="005C1AC5">
                              <w:t> </w:t>
                            </w:r>
                            <w:r>
                              <w:t xml:space="preserve">12 </w:t>
                            </w:r>
                            <w:r w:rsidRPr="005C1AC5">
                              <w:t>Prim</w:t>
                            </w:r>
                            <w:r>
                              <w:t>ärt</w:t>
                            </w:r>
                            <w:r w:rsidRPr="005C1AC5">
                              <w:t xml:space="preserve"> </w:t>
                            </w:r>
                            <w:r>
                              <w:t>Effektmått</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1DB89C5" id="Text Box 78" o:spid="_x0000_s1107" type="#_x0000_t202" style="position:absolute;margin-left:146.6pt;margin-top:3.95pt;width:67.2pt;height:48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EQdWDAIAABgEAAAOAAAAZHJzL2Uyb0RvYy54bWysU9uO0zAQfUfiHyy/06SlLduo6Qq6FCEt&#10;F2nhAxzHaSwcjxm7TZav37HT7VYLvCD8YHk89pk5Z2bW10Nn2FGh12BLPp3knCkrodZ2X/Lv33av&#10;rjjzQdhaGLCq5PfK8+vNyxfr3hVqBi2YWiEjEOuL3pW8DcEVWeZlqzrhJ+CUJWcD2IlAJu6zGkVP&#10;6J3JZnm+zHrA2iFI5T3d3oxOvkn4TaNk+NI0XgVmSk65hbRj2qu4Z5u1KPYoXKvlKQ3xD1l0QlsK&#10;eoa6EUGwA+rfoDotETw0YSKhy6BptFSJA7GZ5s/Y3LXCqcSFxPHuLJP/f7Dy8/HOfUUWhncwUAET&#10;Ce9uQf7wzMK2FXav3iJC3ypRU+BplCzrnS9OX6PUvvARpOo/QU1FFocACWhosIuqEE9G6FSA+7Po&#10;aghM0uXV4vV8Th5JrmW+WuapKJkoHj879OGDgo7FQ8mRaprAxfHWh5iMKB6fxFgejK532phk4L7a&#10;GmRHQfXfpZXyf/bMWNaXfLWYLUb+f4XI0/oTRKcDNbLRHTE6PxJFVO29rVObBaHNeKaUjT3JGJUb&#10;NQxDNTBdE0ASOcpaQX1PwiKMjUuDRocW8BdnPTVtyf3Pg0DFmfloqTiraZIyJGO+eDMjXfHSU116&#10;hJUEVfLA2XjchnEyDg71vqVIT8Wm9ktKn0Yl9velnbg8DfTmAQAA//8DAFBLAwQUAAYACAAAACEA&#10;j/Cwhd8AAAAJAQAADwAAAGRycy9kb3ducmV2LnhtbEyPwU7DMBBE70j8g7VIXBB1SKqkCXEqhASC&#10;WylVubqxm0TY62C7afh7lhMcV/M087Zez9awSfswOBRwt0iAaWydGrATsHt/ul0BC1GiksahFvCt&#10;A6yby4taVsqd8U1P29gxKsFQSQF9jGPFeWh7bWVYuFEjZUfnrYx0+o4rL89Ubg1PkyTnVg5IC70c&#10;9WOv28/tyQpYLV+mj/CabfZtfjRlvCmm5y8vxPXV/HAPLOo5/sHwq0/q0JDTwZ1QBWYEpGWWEiqg&#10;KIFRvkyLHNiBwCQrgTc1//9B8wMAAP//AwBQSwECLQAUAAYACAAAACEAtoM4kv4AAADhAQAAEwAA&#10;AAAAAAAAAAAAAAAAAAAAW0NvbnRlbnRfVHlwZXNdLnhtbFBLAQItABQABgAIAAAAIQA4/SH/1gAA&#10;AJQBAAALAAAAAAAAAAAAAAAAAC8BAABfcmVscy8ucmVsc1BLAQItABQABgAIAAAAIQBDEQdWDAIA&#10;ABgEAAAOAAAAAAAAAAAAAAAAAC4CAABkcnMvZTJvRG9jLnhtbFBLAQItABQABgAIAAAAIQCP8LCF&#10;3wAAAAkBAAAPAAAAAAAAAAAAAAAAAGYEAABkcnMvZG93bnJldi54bWxQSwUGAAAAAAQABADzAAAA&#10;cgUAAAAA&#10;">
                <v:textbox>
                  <w:txbxContent>
                    <w:p w14:paraId="54189957" w14:textId="77777777" w:rsidR="00F904B9" w:rsidRPr="000C370A" w:rsidRDefault="00B60735" w:rsidP="00766995">
                      <w:pPr>
                        <w:jc w:val="center"/>
                      </w:pPr>
                      <w:r>
                        <w:t>Vecka</w:t>
                      </w:r>
                      <w:r w:rsidRPr="005C1AC5">
                        <w:t> </w:t>
                      </w:r>
                      <w:r>
                        <w:t xml:space="preserve">12 </w:t>
                      </w:r>
                      <w:r w:rsidRPr="005C1AC5">
                        <w:t>Prim</w:t>
                      </w:r>
                      <w:r>
                        <w:t>ärt</w:t>
                      </w:r>
                      <w:r w:rsidRPr="005C1AC5">
                        <w:t xml:space="preserve"> </w:t>
                      </w:r>
                      <w:r>
                        <w:t>Effektmått</w:t>
                      </w:r>
                    </w:p>
                  </w:txbxContent>
                </v:textbox>
              </v:shape>
            </w:pict>
          </mc:Fallback>
        </mc:AlternateContent>
      </w:r>
      <w:r w:rsidRPr="00DC2BA7">
        <w:rPr>
          <w:noProof/>
          <w:u w:val="single"/>
          <w:lang w:val="en-US"/>
        </w:rPr>
        <mc:AlternateContent>
          <mc:Choice Requires="wps">
            <w:drawing>
              <wp:anchor distT="0" distB="0" distL="114300" distR="114300" simplePos="0" relativeHeight="251662336" behindDoc="0" locked="0" layoutInCell="1" allowOverlap="1" wp14:anchorId="10922453" wp14:editId="51883514">
                <wp:simplePos x="0" y="0"/>
                <wp:positionH relativeFrom="column">
                  <wp:posOffset>4429125</wp:posOffset>
                </wp:positionH>
                <wp:positionV relativeFrom="paragraph">
                  <wp:posOffset>403225</wp:posOffset>
                </wp:positionV>
                <wp:extent cx="1442085" cy="399415"/>
                <wp:effectExtent l="0" t="0" r="0" b="0"/>
                <wp:wrapNone/>
                <wp:docPr id="198" name="Text Box 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42085" cy="399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29324D" w14:textId="77777777" w:rsidR="00F904B9" w:rsidRPr="005F0443" w:rsidRDefault="00B60735" w:rsidP="00766995">
                            <w:r>
                              <w:t>300 mg omalizumab</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0922453" id="Text Box 79" o:spid="_x0000_s1108" type="#_x0000_t202" style="position:absolute;margin-left:348.75pt;margin-top:31.75pt;width:113.55pt;height:31.45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vXnV2gEAAI8DAAAOAAAAZHJzL2Uyb0RvYy54bWysU9uO0zAQfUfiHyy/07ShhTZquoJdLUJa&#10;FqRlP8BxnItIPGbGbVK+nrHT7RZ4W/FieTz2OXPOjLdXY9+Jg0FqweZyMZtLYayGsrV1Lh+/375Z&#10;S0Fe2VJ1YE0uj4bk1e71q+3gMpNCA11pUDCIpWxwuWy8d1mSkG5Mr2gGzlhOVoC98hxinZSoBkbv&#10;uySdz98lA2DpELQh4tObKSl3Eb+qjPZfq4qMF10uuTYfV4xrEdZkt1VZjco1rT6VoV5QRa9ay6Rn&#10;qBvlldhj+w9U32oEgsrPNPQJVFWrTdTAahbzv9Q8NMqZqIXNIXe2if4frL4/PLhvKPz4EUZuYBRB&#10;7g70DxIWrhtla/MBEYbGqJKJF8GyZHCUnZ4GqymjAFIMX6DkJqu9hwg0VtgHV1inYHRuwPFsuhm9&#10;0IFyuUzn65UUmnNvN5vlYhUpVPb02iH5TwZ6ETa5RG5qRFeHO/KhGpU9XQlkFm7brouN7ewfB3wx&#10;nMTqQ8FT6X4sRtGWuVyngTioKaA8sh6EaV54vnnTAP6SYuBZySX93Cs0UnSfLXuyYQ1huGKwXL1P&#10;OcDLTHGZUVYzVC69FNP22k8DuXfY1g0zPXvMXY/6ThMaxuoyjlqe/9HuNwAAAP//AwBQSwMEFAAG&#10;AAgAAAAhAMxU5+XeAAAACgEAAA8AAABkcnMvZG93bnJldi54bWxMj01PwzAMhu9I/IfISNxYQukK&#10;7ZpOCMQVxPiQdssar61onKrJ1vLv553gZFt+9PpxuZ5dL444hs6ThtuFAoFUe9tRo+Hz4+XmAUSI&#10;hqzpPaGGXwywri4vSlNYP9E7HjexERxCoTAa2hiHQspQt+hMWPgBiXd7PzoTeRwbaUczcbjrZaJU&#10;Jp3piC+0ZsCnFuufzcFp+Hrdb79T9dY8u+Uw+VlJcrnU+vpqflyBiDjHPxjO+qwOFTvt/IFsEL2G&#10;LL9fMsrNHVcG8iTNQOyYTLIUZFXK/y9UJwAAAP//AwBQSwECLQAUAAYACAAAACEAtoM4kv4AAADh&#10;AQAAEwAAAAAAAAAAAAAAAAAAAAAAW0NvbnRlbnRfVHlwZXNdLnhtbFBLAQItABQABgAIAAAAIQA4&#10;/SH/1gAAAJQBAAALAAAAAAAAAAAAAAAAAC8BAABfcmVscy8ucmVsc1BLAQItABQABgAIAAAAIQDn&#10;vXnV2gEAAI8DAAAOAAAAAAAAAAAAAAAAAC4CAABkcnMvZTJvRG9jLnhtbFBLAQItABQABgAIAAAA&#10;IQDMVOfl3gAAAAoBAAAPAAAAAAAAAAAAAAAAADQEAABkcnMvZG93bnJldi54bWxQSwUGAAAAAAQA&#10;BADzAAAAPwUAAAAA&#10;" filled="f" stroked="f">
                <v:textbox>
                  <w:txbxContent>
                    <w:p w14:paraId="2929324D" w14:textId="77777777" w:rsidR="00F904B9" w:rsidRPr="005F0443" w:rsidRDefault="00B60735" w:rsidP="00766995">
                      <w:r>
                        <w:t>300 mg omalizumab</w:t>
                      </w:r>
                    </w:p>
                  </w:txbxContent>
                </v:textbox>
              </v:shape>
            </w:pict>
          </mc:Fallback>
        </mc:AlternateContent>
      </w:r>
      <w:r w:rsidRPr="00DC2BA7">
        <w:rPr>
          <w:noProof/>
          <w:lang w:val="en-US"/>
        </w:rPr>
        <mc:AlternateContent>
          <mc:Choice Requires="wpg">
            <w:drawing>
              <wp:anchor distT="0" distB="0" distL="114300" distR="114300" simplePos="0" relativeHeight="251658240" behindDoc="0" locked="0" layoutInCell="1" allowOverlap="1" wp14:anchorId="7169318E" wp14:editId="6B9F0700">
                <wp:simplePos x="0" y="0"/>
                <wp:positionH relativeFrom="column">
                  <wp:posOffset>473075</wp:posOffset>
                </wp:positionH>
                <wp:positionV relativeFrom="paragraph">
                  <wp:posOffset>-5715</wp:posOffset>
                </wp:positionV>
                <wp:extent cx="5398135" cy="3035935"/>
                <wp:effectExtent l="0" t="0" r="0" b="0"/>
                <wp:wrapNone/>
                <wp:docPr id="157" name="Group 70"/>
                <wp:cNvGraphicFramePr/>
                <a:graphic xmlns:a="http://schemas.openxmlformats.org/drawingml/2006/main">
                  <a:graphicData uri="http://schemas.microsoft.com/office/word/2010/wordprocessingGroup">
                    <wpg:wgp>
                      <wpg:cNvGrpSpPr/>
                      <wpg:grpSpPr>
                        <a:xfrm>
                          <a:off x="0" y="0"/>
                          <a:ext cx="5398135" cy="3035935"/>
                          <a:chOff x="2163" y="3977"/>
                          <a:chExt cx="8501" cy="4781"/>
                        </a:xfrm>
                      </wpg:grpSpPr>
                      <wpg:graphicFrame>
                        <wpg:cNvPr id="158" name="Chart 2"/>
                        <wpg:cNvFrPr/>
                        <wpg:xfrm>
                          <a:off x="2163" y="3977"/>
                          <a:ext cx="8501" cy="4636"/>
                        </wpg:xfrm>
                        <a:graphic>
                          <a:graphicData uri="http://schemas.openxmlformats.org/drawingml/2006/chart">
                            <c:chart xmlns:c="http://schemas.openxmlformats.org/drawingml/2006/chart" xmlns:r="http://schemas.openxmlformats.org/officeDocument/2006/relationships" r:id="rId13"/>
                          </a:graphicData>
                        </a:graphic>
                      </wpg:graphicFrame>
                      <wps:wsp>
                        <wps:cNvPr id="192" name="Up Arrow 5"/>
                        <wps:cNvSpPr>
                          <a:spLocks noChangeArrowheads="1"/>
                        </wps:cNvSpPr>
                        <wps:spPr bwMode="auto">
                          <a:xfrm>
                            <a:off x="2610" y="8332"/>
                            <a:ext cx="161" cy="426"/>
                          </a:xfrm>
                          <a:prstGeom prst="upArrow">
                            <a:avLst>
                              <a:gd name="adj1" fmla="val 50000"/>
                              <a:gd name="adj2" fmla="val 50812"/>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5D03B1BD" w14:textId="77777777" w:rsidR="00F904B9" w:rsidRDefault="00F904B9" w:rsidP="00766995"/>
                          </w:txbxContent>
                        </wps:txbx>
                        <wps:bodyPr rot="0" vert="horz" wrap="square" lIns="91440" tIns="45720" rIns="91440" bIns="45720" anchor="t" anchorCtr="0" upright="1"/>
                      </wps:wsp>
                      <wps:wsp>
                        <wps:cNvPr id="193" name="Up Arrow 6"/>
                        <wps:cNvSpPr>
                          <a:spLocks noChangeArrowheads="1"/>
                        </wps:cNvSpPr>
                        <wps:spPr bwMode="auto">
                          <a:xfrm>
                            <a:off x="4126" y="8332"/>
                            <a:ext cx="160" cy="426"/>
                          </a:xfrm>
                          <a:prstGeom prst="upArrow">
                            <a:avLst>
                              <a:gd name="adj1" fmla="val 50000"/>
                              <a:gd name="adj2" fmla="val 51130"/>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5029DC3B" w14:textId="77777777" w:rsidR="00F904B9" w:rsidRDefault="00F904B9" w:rsidP="00766995"/>
                          </w:txbxContent>
                        </wps:txbx>
                        <wps:bodyPr rot="0" vert="horz" wrap="square" lIns="91440" tIns="45720" rIns="91440" bIns="45720" anchor="t" anchorCtr="0" upright="1"/>
                      </wps:wsp>
                      <wps:wsp>
                        <wps:cNvPr id="194" name="Up Arrow 8"/>
                        <wps:cNvSpPr>
                          <a:spLocks noChangeArrowheads="1"/>
                        </wps:cNvSpPr>
                        <wps:spPr bwMode="auto">
                          <a:xfrm>
                            <a:off x="4918" y="8332"/>
                            <a:ext cx="161" cy="426"/>
                          </a:xfrm>
                          <a:prstGeom prst="upArrow">
                            <a:avLst>
                              <a:gd name="adj1" fmla="val 50000"/>
                              <a:gd name="adj2" fmla="val 50812"/>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32106C7D" w14:textId="77777777" w:rsidR="00F904B9" w:rsidRDefault="00F904B9" w:rsidP="00766995"/>
                          </w:txbxContent>
                        </wps:txbx>
                        <wps:bodyPr rot="0" vert="horz" wrap="square" lIns="91440" tIns="45720" rIns="91440" bIns="45720" anchor="t" anchorCtr="0" upright="1"/>
                      </wps:wsp>
                      <wps:wsp>
                        <wps:cNvPr id="195" name="Up Arrow 9"/>
                        <wps:cNvSpPr>
                          <a:spLocks noChangeArrowheads="1"/>
                        </wps:cNvSpPr>
                        <wps:spPr bwMode="auto">
                          <a:xfrm>
                            <a:off x="5694" y="8332"/>
                            <a:ext cx="160" cy="426"/>
                          </a:xfrm>
                          <a:prstGeom prst="upArrow">
                            <a:avLst>
                              <a:gd name="adj1" fmla="val 50000"/>
                              <a:gd name="adj2" fmla="val 51130"/>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71FCAE3B" w14:textId="77777777" w:rsidR="00F904B9" w:rsidRDefault="00F904B9" w:rsidP="00766995"/>
                          </w:txbxContent>
                        </wps:txbx>
                        <wps:bodyPr rot="0" vert="horz" wrap="square" lIns="91440" tIns="45720" rIns="91440" bIns="45720" anchor="t" anchorCtr="0" upright="1"/>
                      </wps:wsp>
                      <wps:wsp>
                        <wps:cNvPr id="196" name="Up Arrow 10"/>
                        <wps:cNvSpPr>
                          <a:spLocks noChangeArrowheads="1"/>
                        </wps:cNvSpPr>
                        <wps:spPr bwMode="auto">
                          <a:xfrm>
                            <a:off x="6419" y="8332"/>
                            <a:ext cx="160" cy="426"/>
                          </a:xfrm>
                          <a:prstGeom prst="upArrow">
                            <a:avLst>
                              <a:gd name="adj1" fmla="val 50000"/>
                              <a:gd name="adj2" fmla="val 51130"/>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6BAB4A37" w14:textId="77777777" w:rsidR="00F904B9" w:rsidRDefault="00F904B9" w:rsidP="00766995"/>
                          </w:txbxContent>
                        </wps:txbx>
                        <wps:bodyPr rot="0" vert="horz" wrap="square" lIns="91440" tIns="45720" rIns="91440" bIns="45720" anchor="t" anchorCtr="0" upright="1"/>
                      </wps:wsp>
                      <wps:wsp>
                        <wps:cNvPr id="197" name="Up Arrow 11"/>
                        <wps:cNvSpPr>
                          <a:spLocks noChangeArrowheads="1"/>
                        </wps:cNvSpPr>
                        <wps:spPr bwMode="auto">
                          <a:xfrm>
                            <a:off x="3377" y="8332"/>
                            <a:ext cx="160" cy="426"/>
                          </a:xfrm>
                          <a:prstGeom prst="upArrow">
                            <a:avLst>
                              <a:gd name="adj1" fmla="val 50000"/>
                              <a:gd name="adj2" fmla="val 51130"/>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0A812F1F" w14:textId="77777777" w:rsidR="00F904B9" w:rsidRDefault="00F904B9" w:rsidP="00766995"/>
                          </w:txbxContent>
                        </wps:txbx>
                        <wps:bodyPr rot="0" vert="horz" wrap="square" lIns="91440" tIns="45720" rIns="91440" bIns="45720" anchor="t" anchorCtr="0" upright="1"/>
                      </wps:wsp>
                    </wpg:wgp>
                  </a:graphicData>
                </a:graphic>
                <wp14:sizeRelH relativeFrom="page">
                  <wp14:pctWidth>0</wp14:pctWidth>
                </wp14:sizeRelH>
                <wp14:sizeRelV relativeFrom="page">
                  <wp14:pctHeight>0</wp14:pctHeight>
                </wp14:sizeRelV>
              </wp:anchor>
            </w:drawing>
          </mc:Choice>
          <mc:Fallback>
            <w:pict>
              <v:group w14:anchorId="7169318E" id="Group 70" o:spid="_x0000_s1109" style="position:absolute;margin-left:37.25pt;margin-top:-.45pt;width:425.05pt;height:239.05pt;z-index:251658240" coordorigin="2163,3977" coordsize="8501,4781" o:gfxdata="UEsDBBQABgAIAAAAIQAOc/wrZwEAAAQEAAATAAAAW0NvbnRlbnRfVHlwZXNdLnhtbKSTy07DMBBF&#10;90j8Q+QtStx2gRBq2gUpS0AIPsByJg8RP+Rx0/TvmbgpIhVRi7qJFdt37plre7nuVBO14LA2OmXz&#10;ZMYi0NLktS5T9vnxHD+wCL3QuWiMhpTtAdl6dXuz/NhbwIjUGlNWeW8fOUdZgRKYGAuaVgrjlPD0&#10;60puhfwSJfDFbHbPpdEetI99X4OtlhkUYtv4aNPR9IHE6pJFT4d9vVXKatXr+3n+p8JBgycSYW1T&#10;S+GpN97q/IQrHpgSUoY9WNUW7wh8wqFrsPufgymKWkJu5FZRvwlaByLHCsCrJgnjlBVBjNv/3cuA&#10;+Ern5uocojfh/ItQFBLPHXJYmMzIpN81XaPPQ2F8IEwyh5ugOrY/VVtW5IU8DPMLLMZXYbD7CSR3&#10;Ykc3jcIIBc+Ze7pewMP3yHc9w6jcOYIBGCnnQH69/UkEWAl6E2cxzE47aC/If3TEGcneoT1W5+EN&#10;r74BAAD//wMAUEsDBBQABgAIAAAAIQA4/SH/1gAAAJQBAAALAAAAX3JlbHMvLnJlbHOkkMFqwzAM&#10;hu+DvYPRfXGawxijTi+j0GvpHsDYimMaW0Yy2fr2M4PBMnrbUb/Q94l/f/hMi1qRJVI2sOt6UJgd&#10;+ZiDgffL8ekFlFSbvV0oo4EbChzGx4f9GRdb25HMsYhqlCwG5lrLq9biZkxWOiqY22YiTra2kYMu&#10;1l1tQD30/bPm3wwYN0x18gb45AdQl1tp5j/sFB2T0FQ7R0nTNEV3j6o9feQzro1iOWA14Fm+Q8a1&#10;a8+Bvu/d/dMb2JY5uiPbhG/ktn4cqGU/er3pcvwCAAD//wMAUEsDBBQABgAIAAAAIQDZ/qxJygMA&#10;AKsOAAAZAAAAZHJzL2RyYXdpbmdzL2RyYXdpbmcxLnhtbNRXW2/bNhT+K4LeHYm6UBfEBjzZKQq0&#10;QzAPe2co2iImkQJFO06H/fcdklJc111bOCna+kUkpXPhuXzn8y0t9wNTm4b0bPCOXSuGks79Ruu+&#10;DIKBNqwjw43smYB3W6k6omGrdkGtyCMXu64NojDEAW2I0v7iltaqVKzd8A9sKWgj1aSzVtdqXTlL&#10;o/Ktkp0zc1yENzhJMb4NjNWjO32CUxRlKHKnTwv3PIlpeRLP4ji7kI5wnH8iPcn0nDphcbjn9F65&#10;Df39cK88Xs/92PcE6djch7d6r5gX+cHpGyMBW+vtmYKHlvd3vG0Xt6Q06zFm5IqIdYQLf5T/pojL&#10;7ZZTtpJ03zGhXTIhgURzKYaG94PvqZJ1Dwyup97WCNJASnbU7wY9rry94nP/nyhfhmER/Tar0rCa&#10;JWG2ni2LJJtl4TpLwiRHFar+NdIoMSX3TlLSrno+3RUlF7ftOFVykFt9Q2UXOEenugNHURi42x5I&#10;O/dDE+nAujY9rYtwZEJqfB0U/YNRPVm8sPf1Knf29NxPsySNjUXQqhXTtHmpVqNqCzVgPHQ3GRWP&#10;BXOqEVPsQw8V9/D4XtZQbGSvpU3Lcau61/ADQu0doZpxlsRZ5ntPsM5xnufuxpB9j8L7FFIQJb5H&#10;4X2CcJgmYw6MH+Y+vRr0GyZf7JNnFEH5QWjsPckBUuuCNJkw5oQ0TfTSANiktuKlak4OOUdbMSbS&#10;pG5cWjixcHAGmQ4xzo5GbyD1V1StxeYvoygA5gUOhhGKxtOvoWiYfgaE4yIunNJJ/FthFGrKwaib&#10;KhBAU/MGZh3oQmVxCgDy9zSxrkdKIauGiB1bDj1U19xHtoTPzf3SgG0n0A9EKdMHr45LaYbD0OIS&#10;EIAEn8NSUhQFSh0sxWmBi/RHwpItnp+w5+MIp/FFz0comxjR1LSfZ05xBLPhQjxP8uh/ep4exab3&#10;OgIjfe4DipsWE4fKnF7yKDwBwEYrwneN9iopBDQo8EmbzbFBn8VJafW/LiZsDCn+86mHEXsGC89W&#10;R2B43huvvt9k9pQ0AIWBb8PP97ZAa/4yrpkWG0d2AVw8d52BMCoQ/mRkoyKCkQ0fmJmdhvCpm07f&#10;aWK3XLBfZmJ7j3O/SKPUOjzIltcTJx/U7qFqleeIpgu/i9vZZ0ruRQ3npGwYqdfjWhPeujVQUcMC&#10;Jvr8GgzDUDFHv4uwWOfrPJklEV4D/V6tZsu7KpnhO5Slq3hVVSs00e+G1zUTH5Ol69m3uY8jXjYi&#10;QO5P2iciPj0dIZ+6ZCRBtnHH9RnnMWcf/Tld/AcAAP//AwBQSwMEFAAGAAgAAAAhAFbEZpzHAAAA&#10;qwEAACQAAABkcnMvZHJhd2luZ3MvX3JlbHMvZHJhd2luZzEueG1sLnJlbHO8kMFKBDEMhu+C71By&#10;t5mZg4hsZy+ysFdZHyC0mU5xmpa2K+7bWxDBhQVvHpPwf/9HdvvPuKkPLjUkMTDqARSLTS6IN/B2&#10;Ojw8gaqNxNGWhA1cuMJ+vr/bvfJGrYfqGnJVnSLVwNpafkasduVIVafM0i9LKpFaH4vHTPadPOM0&#10;DI9YfjNgvmKqozNQjm4Cdbrk3vw3Oy1LsPyS7DmytBsVGGLv7kAqnpsBrTGyC/S9n3QWD3hbY/w3&#10;jfFHA69ePH8BAAD//wMAUEsDBBQABgAIAAAAIQCyN970oAMAAOoTAAAOAAAAZHJzL2Uyb0RvYy54&#10;bWzsmG1v3CgQgL9X6n9AfG+8XntfbMWpTsklqtTeVer1B7AYv9zZhgIbb/rrOwy2s9lNdW2lppU2&#10;+8ELBoZh5pkBfP561zbkVmhTyy6j4dmMEtFxmdddmdGP/1y/WlNiLOty1shOZPROGPr64uWL816l&#10;Yi4r2eRCExDSmbRXGa2sVWkQGF6JlpkzqUQHjYXULbNQ1WWQa9aD9LYJ5rPZMuilzpWWXBgDb698&#10;I71A+UUhuP27KIywpMko6GbxqfG5cc/g4pylpWaqqvmgBvsBLVpWdzDpJOqKWUa2uj4S1dZcSyML&#10;e8ZlG8iiqLnANcBqwtnBam603CpcS5n2pZrMBKY9sNMPi+V/3d5o9UG912CJXpVgC6y5tewK3bp/&#10;0JLs0GR3k8nEzhIOLxdRsg6jBSUc2qJZtEiggkblFVjejZuHy4gS15ysVmPbn8P49WIW+sHxah26&#10;1mCcOHigjq+gn641a4XXFtR/r0mdA3oLIK2DhoxeVkxbMnfC3Cjoc62n9R0s6hHlxqXtqbaMlqia&#10;EzcKGKD5Fqf/P8XcqQye5imWBk/zIz9/q6RBAIB+AMojAjyEV5JvW9FZH1VaNMxCSJuqVoYSnToT&#10;6zf56KFh8Q5z9NhkjMFpD/0EoW3u6TVHSn0XvR8qpgQGhXGuHd2fzEf3f1TkD61lTxDEXmE3R7hz&#10;lVFvJf/PkE4CJV0psGclWA5a+cU9GOAqBoaSTf9O5sAW21oJk4+MTsExX4aQXgDydRQheSwdOQqX&#10;I+FzT9H9YKWNvRGyJa6Q0a1CdVA+u31rLMKVD1iz/F8QVLQNJKhb1pDFDH4+nsq9PmCH/T7rENWB&#10;qBokQmmcFg0imzq/rpsGK7rcXDaagHiIdPwNIWn2uzWd69xJN8xHrHsDrvfGcmFnUrvb7DAy15GP&#10;RJNuZH4HttTSp2HYNqBQSf2Zkh5ScEbNpy3TgpLmTQf+SMI4djkbK/FiNYeK3m/Z7LewjoOojFpK&#10;fPHS+jy/VbouK5jp3r+Ao1fyCbiE3OfT0sQlUvAAs5/HZRwCdF/jEuzp0nb8C7gMwwjZ/ZVcxifN&#10;ZXzE5Xq0B6TVn50v4ySE/fo5X7rN5TBfTvvWSeZLOEse5MvkCblcLBMIjK9weeL5ctq3TpJL2EYP&#10;uIQTH14xnuSAuYzD5BnMxw+YeKt0B6qTBHN1DCaedJ/ohBlFcKt/zph4TTzcyacT1e8FJl7S4YPS&#10;/tX90av8/Se6iy8AAAD//wMAUEsDBBQABgAIAAAAIQDROfyZAwwAAAAwAAAVAAAAZHJzL2NoYXJ0&#10;cy9jaGFydDEueG1s7Fptb9s4Ev5+wP0Hn9GvlsUXvRlNFond3i2u3RZNux/umywziS6y5JXkNuli&#10;//s9lEhKdjtOurt32AM2KFCZIqmZZ4Yz5MN5/t39tph8VHWTV+XZlHn+dKLKrNrk5c3Z9MP7l7N4&#10;OmnatNykRVWqs+mDaqbfnf/1L8+zRXab1u3VLs3UBJOUzSI7m9627W4xnzfZrdqmjVftVIl311W9&#10;TVv8rG/mmzr9hMm3xZz7fjjvJpmaCdJfMcE2zUs7vn7K+Or6Os/Uqsr2W1W2vRS1KtIWCDS3+a6x&#10;s2UsrPkXM27zrK6a6rr1smo77yezSmEyFsydVucAaZO2iiW+nHxMi7OpP53rxiItb/oGVc4+XPWN&#10;dbUvN2qzrOoS5hj132aLi6JVdYmpllXZQmqD1/ZJiG/T+m6/m0HcHZRc50XePnRqT8+fY+7lbQU8&#10;Ju/UT/u8Vs3ZNGNygEB+KwB+NI/n3NgVyjK5aNqHQvUKMZ9rbefuu50IL9OiWKfZncZm1Nl1Hd7r&#10;gcdg6FFZUb9Od28+1pP1DTubFi2bTtp7PG3u8LS+gR2Llus2PG3u8JRmGYBED/NgW/C+b3F9hG0R&#10;tg9A6fsAqP4hsC2BbQltSzid3BZ5eQcg9X/TyXVV/KNvsE+9A3RLQSuT7tvqfd4WaqUK1arNyBey&#10;xa6o2otapbpjkT5U+1Y/bdNynxav3O/+zfu0vlFtPzwv4Vb9h+5fVxtjD7W5UX3jw9ca7/uxgRcm&#10;jAsexTLyQxbFL2adbbLFg5HN4yIO4yQJhC9YnMRB0M/6yb5PsNixDhIR+Qn3A5/172/t+5CxRMTS&#10;F0EcSsGS3vbHis3HOjdZ2mJZLHUY0hiY31eDtwFl9RrebxX/mNYPy6qoDpYXBqpaj883Rl2zSqt6&#10;o2ojXy9te999p63fqWv9dH1+datUy/727PIZew7hutamrZcpAqDusWuXWNbGBEbnXTvBp3Qw0D0+&#10;nr8tEELXlR7/EUtDD+r+G+ZBG350H8WjkWL3FlKni6KcfELgjpMownzpoqmKfPMyL4ruh47DalkY&#10;NbAitCLzo167umlXaWNs0U1guhWlnkVdX6usfdW0eixE6b6sTaOR7RB52K4rpBEd4rK8zgrjU03+&#10;2fiZ7AHshx59vksWjwrZi3KgnZbb6bYGinffrp3TBw+DQvc/psAvW5T77RemvnjGF88unknuDI5e&#10;zuB9qltigZ3/XWHFpUXXrUuAXeuxU0jCK3w9bvAH7RW92zDjNp3Dfa0DNx06Ab/WQZgOgvqENB0k&#10;1SEwHQKqQ2g6hFQH7axav4jqEJsOMdUhMR0SqgOzC4zRWDowSTSZhZOReDILKCMRRUrt9WUkpsyC&#10;ykhUmYWVkbgyCywjkWUWWkZiyyy4jESXW3Q5iS636HISXW7R5SS63KLLSXS5RZeT6HKLLifR5RZd&#10;TqLLLbqcRJdbdDmJLrfochJdYdEVJLrCoitIdIVFV5DoCouuINEVFl1BoissuoJEV1h0BYmusOgK&#10;El1h0RUkusKiK0h0pUVXHqGLkDsE8/6Hzbo2JTycSA2XOjVc/tdTA5OeCOOIhNo6BuOekCIOJAv7&#10;PxJW6yeMeZz7sRj+qOBq3Yb5XhCFMnBjSKmsF+EbLHqSVNap8A3fjxm9cq1rJV4ifeYP+pIeYD0N&#10;U/MwZIP8pPjW8bTCnHGZ2D/SEa0fYkTIRwMSUqpRxvJExBNrtzAkLcecsSGX3l6TCgyJzPciIU86&#10;0Mi6iT9yoJBU1iU42CCKRi5ExziX8DBEwLq++yPjzJAA4RK0P7gkmHhSymjAMSJDpUuKiRdKPzwx&#10;tzUrOkYHViWldqkS4uD4AxsZTek07lJn4okA4gzuRmrgUmni+cItASz8iAy4LrUmHuM4uA02IP3N&#10;pdrYS0IxhJYwIr3apd7EC8JkiBTiRM4fVnQ0LALoQnq3y8yJFwWDHr5P78lcpoYlxxFM0C7rMje+&#10;ErE4GsxCYuwyeeLFI90FIjMZW0drmssTS9rldx3GxovuCfkeQ5gYq026r8v/WKd+MEoPJzQYh+7Q&#10;H42hNyKDyRFwxmuWxmkUxRkb+wkZptz+AboEBxGWVt8ueCDmJy7P6RRJGdDtLzBEBsmX4eTEPsPu&#10;L5ptVbWWHulPz+peH8L1OQJPk32dn01/XgoR+8ulnAWr8MVM+slydvlC8NmLiK94EolALJe/DHQe&#10;WKkjivYxPlOOqLxwsS/zn/bqe0NJ/Wwj9mzlLy9nUq747EKGECaKXvpLtMV+9Et3KO9k7ugDqwUw&#10;MMTLMf9iuKUR/2LOyDT/svoN/MubbVrkn/fbdD0Rvj/Z3hyaVcvpGJ3+h90TfgsTU9+sHVfh+xHQ&#10;eZys2ICUWVWt6agZEP3935t+eZpkX+FfmqeMBNl0IDg0+JNnMVSO3RKTsceGUTLt2aBJph8bIsmE&#10;bve1ZMi04Y/M76Nd6+HKGXFWLqOR25dhe0qmiD95lq8zgm6z+CfP0mVHy5S63Rq9oXO7sz95lgPo&#10;3D7pD8mzrDTPsvpf8CwsiXClhSup7oGOTJas9uIQVAUXvgx4GMmYDJqWcQk9mfiRHP6Rod6eyUPs&#10;24PY5xJ3ct0DKZVNL/jGIFCEi7bH842X8ANNyOxgE1CAAwg2x4HAHZ8MA58ORTYjBR6LOU53vsTF&#10;Hx4C8hs2RQX6aDcMCOmjnc1ZgRfj/MSlle0Eh28pwQDEgpS4wEzCyI9ilpAGcdSLxGFQX29GPBYJ&#10;TusnqHdrdunFByNOEDzW7gF4J5w/ojCQQj+EZM53XAwg9nkc+2EAGELOJLkLcFxM4MHVu8tc0AFR&#10;EJ24rxib3ireIUAjNtg+SCRIiiAUkfaziPRhx8tI8IwHXkzrYq0v4ZNYgtrj+2+RgjmGBqbEaRWM&#10;JhMMDBkWGbWlcUkXgtljUP8/veYH67OAxaN/5Ees8aWmuyKUl4Qy9HEKl+Q+yhE0miTGqdj9+SRg&#10;jqCRmojzQ1zjx7jpjwRNl7m7EvgLDk2SsYDzUICrIGOLY2hCjyedB1tXpjG2Kz9EXOXW8bthJGLW&#10;+JFnvV4kCcMCJRFze4AYlhwsT9/fuJsXMG1wXWeUEzcb1vKgmvSqcmMkCZe7mNG0A6omhn8kXI6o&#10;wRAhh0gR0aHCXdxgiDWhiX4Uwu4iRws2Jl3oGOYudjAE+XSsDPkVa3o9JLZJRa9MMlS4ix8MCcfK&#10;kICNeRrUrLjc5R/nIhxaqXuh/0e+hv02vmbzal00moZqbqtPr9SNKjf/VLYSqKeq9BtclB1Uz+i2&#10;Zdr+kG5NUYips9HtV6r+avtbVesyrS/mudyv14W6cvUlPZmCcjsrWnpvSSoG+h/ekIS9ZKMXHa8C&#10;LY7qiFDGctEV+oy6Hs6BESgtutEQVHUO+briwV7IbV6+Tu/7b21TU1EER+sK//BypIomc4aZNl2x&#10;1+g1CsHu31amEnDdTwAvfLltUUKmCyp1PcnZ1JSZoEyz2gOsV6gxUxtUBFkR/l3V7/PsTtdB9ZOj&#10;ZMxJc/yuRJFn/7LFGIDpBCjB272vzLv7vvZoXW0e3taTump1NZMuI8XDbVV/1t3A+zRtV4zV/djp&#10;FlOztFHX7zCu+QwxsV1EgV43HnwmZtmfTTspUHZa53dQsKyuuid0Sxula7r62qnjMqJDNkrnYi3G&#10;cbGTLvQsJ+3DTl2j7Ops+j7fqmbyg/o0eVehiq6XXKWP9cia0z3w2V7LTgKjNxbK27ROte66BBSV&#10;iGq2emGkBEBwiLaDFgWNKDJtLoz7GFt2baq5MMthhrzdeVXXfqnaT0oZ99rmG6y0/u02hQd8KHMz&#10;qqvEwoecl7uHkbv3I0fO+TQ3xy6yE+jXu3nRT/BHdPPOi5/o0pq3g/8/4mqTXd5mty/TbV486BK+&#10;6USXgDaqW03d50562WPDf18XPIyAxhX7gKLrVf+lahMcvskbO4cZvBFP4/pW/fxj3rwpC5NdzELY&#10;5M3uEivorrkw4fEm3RmfRTJZ6STwBtEIgXgUTzG5K7G1hYg9q11WumASiB+T1XY9pos+1D3dB6JE&#10;aIEw4bevfURaXe1drNI2ndSoSz2b1t9v+i2kxvrDTleVH2o2HqPz0h6XKle36Q6xzc3QS2RQ6Ar3&#10;z/8DAAD//wMAUEsDBBQABgAIAAAAIQAjbAUngAYAAFQbAAAcAAAAZHJzL3RoZW1lL3RoZW1lT3Zl&#10;cnJpZGUxLnhtbOxZTW8bRRi+I/EfRntvYyd2Gkd1qtixG0jTRrFb1ON4d7w7zezOamac1DfUHpGQ&#10;EAVxoBI3Dgio1Epcyq8JFEGR+hd4Z2Z3vROvSdJGUEF9SLyzz7zf7zMfvnrtfszQIRGS8qTt1S/X&#10;PEQSnwc0Cdve7WH/0pqHpMJJgBlPSNubEuld23j/vat4XUUkJrdgrqABQSAnkeu47UVKpetLS9KH&#10;11he5ilJ4N2YixgreBThUiDwEciP2dJyrba6FGOaeBsg0GdioGcRlOAYdN0aj6lPzKvgoK4Rciq7&#10;TKBDzNoeiAj40ZDcVx5iWCp40fZq5uMtbVxdwuvZJKYWzC3N65tPNi+bEBwsG50iHBVK6/1G68pW&#10;Id8AmJrH9Xq9bq9eyDMA7PskyWwpy2z01+qdXGYJZL/Oy+7WmrWGiy/JX5mzudXpdJqtzBYr1IDs&#10;18Ycfq222thcdvAGZPHNOXyjs9ntrjp4A7L41Tl8/0prteHiDShiNDmYQ+uE9vuZ9AIy5my7Er4G&#10;8LVaBp+hoBqK6tIqxjxRi2otxve46ANAAxlWNEFqmpIx9qEmuzgeCYq1ArxOcOmNHfLl3JDWhaQv&#10;aKra3ocpTrwS5NXz7189f4qOHzw7fvDT8cOHxw9+tIKcWds4CcuzXn772Z+PP0Z/PP3m5aMvqvGy&#10;jP/1h09++fnzaiC0z8y9F18++e3Zkxdfffr7d48q4JsCj8rwIY2JRDfJEdrnMThmouJaTkbifDOG&#10;EablGZtJKHGCtZYK+T0VOeibU8yy7Dh2dIgbwTsC6KMKeH1yzzF4EImJohWad6LYAe5yzjpcVEZh&#10;R+sqhXk4ScJq5WJSxu1jfFilu4sTJ7+9SQq8mZel43g3Io6ZewwnCockIQrpd/yAkArv7lLqxHWX&#10;+oJLPlboLkUdTCtDMqQjp5pmk7ZpDHmZVvkM+XZis3sHdTir8nqLHLpI6ArMKowfEuaE8TqeKBxX&#10;iRzimJUDfgOrqMrIwVT4ZVxPKsh0SBhHvYBIWTXnlgB/S0nfwcBYlWnfZdPYRQpFD6pk3sCcl5Fb&#10;/KAb4Titwg5oEpWxH8gDKFGM9riqgu9yt0P0M+QBJwvTfYcSJ92ns8FtGjomzQpEv5mIilxeJ9yp&#10;38GUjTExVAOk7nB1TJO/I25GgbmthosjbqDKF18/rrD7baXsTVi9qnpm+wRRL8KdpOcuFwF9+9l5&#10;C0+SPQINMb9EvSPnd+Ts/efJeVE/Xzwlz1gYCFrvRexG22y744W77jFlbKCmjNyQZuMtYe0J+jCo&#10;55nDJClOYWkEX3UngwIHFwps5iDB1UdURYMIp7Bpr3taSCgz0aFEKZdwWDTDlbI1Hjb+yh41m/oQ&#10;YplDYrXLAzu8oofzs0YhxlgVSqvRKlrRAs6qbOVKJhR8ex1ldW3UmbXVjWmGFB1thcs6xOZQDiEv&#10;XIPBIpqwqUGwFYIor8JxXquGww5mJNBxtznK02JicpEpkhGGqwdzHdDUfs/nqG6SlNfKnCPaD5sj&#10;fXA8JWolbS0t9g20nSVJZXWNBery7L1JlvIKnmUJpJ1sR5aUm5Ml6KjttZrLTQ/5OG17Yzgnw9c4&#10;haxLvY/ELIT7JF8JW/anNrMujbLDuWNuE9Th6sPGfc5hhwdSIdUWlpEtDfMqKwGWaE3W/uUmhPWi&#10;HKhgo7NZsbIGxfCvWQFxdFNLxmPiq3KySyM6dvYxo1I+UUQMouAIjdhE7GNIvy5V8CegEq47DCPo&#10;B7ib09E2r1xyzpqufCNmcHYcszTCGd3qFs072cINIRU2mKeSeeBbpe3GufO7Ylr+glwpl/H/zBW9&#10;nsDtw0qgM+DDRa/ASHdK2+NCRRxYKI2o3xewcTDcAdUC97vwGooK7qDNf0EO9X/bc1aGaWs4RKp9&#10;GiJBYT1SkSBkD2jJVN8pwurZ2mVFskyQqaiSuTK1Zo/IIWFDzYGrem33UASlbtgkowGDO1l/7nPW&#10;QaNQb3LK/eYwWbH22h74p3c+tpnBKZeHzYYmj39hYrE9mK2qdr6Znq+9ZUf0i9k2q5F3hbsUtLK2&#10;f00TzrnUWsaa83i5mRsHWZz3GAaLDVEKd0hI/4H1jwqf2V8w9II65PvArQh+vNDCoGygqi/ZjQfS&#10;BGkHR7BxsoO2mLQoG9ps66Sjli/WF7zTLfSeCLa27Cz5Pmewi82Zq87pxYsMdhZhJ9Z2bGGoIbMn&#10;WxSGxvlBxiTG+SVs4y8AAAD//wMAUEsDBAoAAAAAAAAAIQCtUfaEsTEAALExAAAtAAAAZHJzL2Vt&#10;YmVkZGluZ3MvTWljcm9zb2Z0X0V4Y2VsX1dvcmtzaGVldC54bHN4UEsDBBQABgAIAAAAIQA3Mb2R&#10;ewEAAIQFAAATAAgCW0NvbnRlbnRfVHlwZXNdLnhtbCCiBAIooAAC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CsVEtvwjAMvk/af6hynWhgh2ma&#10;KBz2OG5IsB8QGreNaJMoNgz+/dzw0DQBFYJLoybx97AdD8frpk5WENA4m4lB2hcJ2NxpY8tMfM8+&#10;es8iQVJWq9pZyMQGUIxH93fD2cYDJhxtMRMVkX+REvMKGoWp82D5pHChUcS/oZRe5QtVgnzs959k&#10;7iyBpR61GGI0fINCLWtK3te8vVUyN1Ykr9t7LVUmlPe1yRWxULmy+h9JzxWFyUG7fNkwdIo+gNJY&#10;AVBTpz4YZgxTIGJjKORRzgA1Xka6c5VyZBSGlfH4wNZPMLQnp13t4r64HMFoSCYq0Kdq2Ltc1/LH&#10;hcXcuUV6HuTS1MQUpY0ydq/7DH+8jDIugxsLaf1F4A4dxD0GMn6vlxBhOgiRNjXgrdMeQbuYKxVA&#10;T4m7t7y5gL/YXSlXc86ApHa5ddkj6Dl+ftKT4Dzy1AhweRX2T7SN7nkGgkAGDo/0WLMfGHnkXF12&#10;aGeaBn2EW8YZOvoFAAD//wMAUEsDBBQABgAIAAAAIQC1VTAj9AAAAEwCAAALAAgCX3JlbHMvLnJl&#10;bHMgogQCKKAAAg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rJJNT8MwDIbvSPyHyPfV3ZAQQkt3QUi7IVR+gEncD7WNoyQb3b8nHBBUGoMDR3+9&#10;fvzK2908jerIIfbiNKyLEhQ7I7Z3rYaX+nF1ByomcpZGcazhxBF21fXV9plHSnkodr2PKqu4qKFL&#10;yd8jRtPxRLEQzy5XGgkTpRyGFj2ZgVrGTVneYviuAdVCU+2thrC3N6Dqk8+bf9eWpukNP4g5TOzS&#10;mRXIc2Jn2a58yGwh9fkaVVNoOWmwYp5yOiJ5X2RswPNEm78T/XwtTpzIUiI0Evgyz0fHJaD1f1q0&#10;NPHLnXnENwnDq8jwyYKLH6jeAQAA//8DAFBLAwQUAAYACAAAACEAgT6Ul/MAAAC6AgAAGgAIAXhs&#10;L19yZWxzL3dvcmtib29rLnhtbC5yZWxzIKIEASigAAE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rFJNS8QwEL0L/ocwd5t2FRHZdC8i7FXrDwjJtCnbJiEzfvTfGyq6XVjWSy8Db4Z5783Hdvc1&#10;DuIDE/XBK6iKEgR6E2zvOwVvzfPNAwhi7a0egkcFExLs6uur7QsOmnMTuT6SyCyeFDjm+CglGYej&#10;piJE9LnShjRqzjB1Mmpz0B3KTVney7TkgPqEU+ytgrS3tyCaKWbl/7lD2/YGn4J5H9HzGQlJPA15&#10;ANHo1CEr+MFF9gjyvPxmTXnOa8Gj+gzlHKtLHqo1PXyGdCCHyEcffymSc+WimbtV7+F0QvvKKb/b&#10;8izL9O9m5MnH1d8AAAD//wMAUEsDBBQABgAIAAAAIQDGWnaXnAEAAN4CAAAPAAAAeGwvd29ya2Jv&#10;b2sueG1sjJJNb9swDIbvA/YfBN0TWYWTBUGcYsM2LJdhQLv2rEh0TEQfhiQ3zX79KHvuNvTSE0WR&#10;eshX5O722Vn2BDFh8A2Xy4oz8DoY9KeG/7z/uthwlrLyRtngoeFXSPx2//7d7hLi+RjCmRHAp4Z3&#10;OfdbIZLuwKm0DD14irQhOpXJjSeR+gjKpA4gOytuqmotnELPJ8I2voUR2hY1fA56cODzBIlgVab2&#10;U4d9mmlOvwXnVDwP/UIH1xPiiBbzdYRy5vT2cPIhqqMl2c9yNZPp+ArtUMeQQpuXhBJTk6/0ykpI&#10;OUne71q08DB9O1N9/125UsVyZlXKXwxmMA1fkxsu8N9FHPpPA1qKyrq+qbjYv4ziR2QGWjXYfE9D&#10;mPGUuK4rKUtmGdgDwiX9fVRc9oTpj3qShsZAmcojehMuDV/IFW3F9cWtN+RexuAjmtw1fLOp6Hum&#10;q2+Apy43fFV/WJWS4p+a4+yp9miZHzXflX2QtGTFHooszuIW6RAPZmxazM+0spo0FlMSR+3Bwh3+&#10;AhahbfjHKX9ezf1vAAAA//8DAFBLAwQUAAYACAAAACEAKsUHqsIAAAARAQAAFAAAAHhsL3NoYXJl&#10;ZFN0cmluZ3MueG1sfI+xTgMxEER7JP7B2j6xQwAhZDsFEm0oANFu7pY7S/b6uF0j4Os5hKI0iPLN&#10;zCvG7z5KNu80S6ocYLN2YIi72iceAjw93q9uwIgi95grU4BPEtjF8zMvomZxWQKMqtOttdKNVFDW&#10;dSJemtc6F9QF58HKNBP2MhJpyfbCuWtbMDGYrjbWAJdgGqe3RndHjl5S9BpfVs+YG4m3Gr39yX7z&#10;fcGcvlrBg9lcOVOGfwZb99fgIWNHh3ry7HIpfgMAAP//AwBQSwMEFAAGAAgAAAAhAEG/+GDZAAAA&#10;ygEAACMAAAB4bC93b3Jrc2hlZXRzL19yZWxzL3NoZWV0MS54bWwucmVsc6yRwU7DMAxA70j8Q+Q7&#10;SbsDQmjpLghpVxgf4KVuG9E6UWwQ+3uCdqHTJC6cLNvy85O93X0ts/mkIjGxh9Y2YIhD6iOPHt4O&#10;z3cPYESRe5wTk4cTCey625vtC82odUimmMVUCouHSTU/OidhogXFpkxcO0MqC2pNy+gyhnccyW2a&#10;5t6V3wzoVkyz7z2Ufb8BczjluvlvdhqGGOgphY+FWK+scIrHmSoQy0jqwdpzRc6htVUW3HWP9j89&#10;comsVF5JtR5aVkYXPXeRt/YY+UfSrT7QfQMAAP//AwBQSwMEFAAGAAgAAAAhAHU+mWmTBgAAjBoA&#10;ABMAAAB4bC90aGVtZS90aGVtZTEueG1s7Flbi9tGFH4v9D8IvTu+SbK9xBts2U7a7CYh66TkcWyP&#10;rcmONEYz3o0JgZI89aVQSEtfCn3rQykNNNDQl/6YhYQ2/RE9M5KtmfU4m8umtCVrWKTRd858c87R&#10;NxddvHQvps4RTjlhSdutXqi4Dk7GbEKSWdu9NRyUmq7DBUomiLIEt90l5u6l3Y8/uoh2RIRj7IB9&#10;wndQ242EmO+Uy3wMzYhfYHOcwLMpS2Mk4DadlScpOga/MS3XKpWgHCOSuE6CYnB7fTolY+wMpUt3&#10;d+W8T+E2EVw2jGl6IF1jw0JhJ4dVieBLHtLUOUK07UI/E3Y8xPeE61DEBTxouxX155Z3L5bRTm5E&#10;xRZbzW6g/nK73GByWFN9prPRulPP872gs/avAFRs4vqNftAP1v4UAI3HMNKMi+7T77a6PT/HaqDs&#10;0uK71+jVqwZe81/f4Nzx5c/AK1Dm39vADwYhRNHAK1CG9y0xadRCz8ArUIYPNvCNSqfnNQy8AkWU&#10;JIcb6Iof1MPVaNeQKaNXrPCW7w0atdx5gYJqWFeX7GLKErGt1mJ0l6UDAEggRYIkjljO8RSNoYpD&#10;RMkoJc4emUVQeHOUMA7NlVplUKnDf/nz1JWKCNrBSLOWvIAJ32iSfBw+TslctN1PwaurQZ4/e3by&#10;8OnJw19PHj06efhz3rdyZdhdQclMt3v5w1d/ffe58+cv3798/HXW9Wk81/EvfvrixW+/v8o9jLgI&#10;xfNvnrx4+uT5t1/+8eNji/dOikY6fEhizJ1r+Ni5yWIYoIU/HqVvZjGMEDEsUAS+La77IjKA15aI&#10;2nBdbIbwdgoqYwNeXtw1uB5E6UIQS89Xo9gA7jNGuyy1BuCq7EuL8HCRzOydpwsddxOhI1vfIUqM&#10;BPcXc5BXYnMZRtigeYOiRKAZTrBw5DN2iLFldHcIMeK6T8Yp42wqnDvE6SJiDcmQjIxCKoyukBjy&#10;srQRhFQbsdm/7XQZtY26h49MJLwWiFrIDzE1wngZLQSKbS6HKKZ6wPeQiGwkD5bpWMf1uYBMzzBl&#10;Tn+CObfZXE9hvFrSr4LC2NO+T5exiUwFObT53EOM6cgeOwwjFM+tnEkS6dhP+CGUKHJuMGGD7zPz&#10;DZH3kAeUbE33bYKNdJ8tBLdAXHVKRYHIJ4vUksvLmJnv45JOEVYqA9pvSHpMkjP1/ZSy+/+Msts1&#10;+hw03e74XdS8kxLrO3XllIZvw/0HlbuHFskNDC/L5sz1Qbg/CLf7vxfube/y+ct1odAg3sVaXa3c&#10;460L9ymh9EAsKd7jau3OYV6aDKBRbSrUznK9kZtHcJlvEwzcLEXKxkmZ+IyI6CBCc1jgV9U2dMZz&#10;1zPuzBmHdb9qVhtifMq32j0s4n02yfar1arcm2biwZEo2iv+uh32GiJDB41iD7Z2r3a1M7VXXhGQ&#10;tm9CQuvMJFG3kGisGiELryKhRnYuLFoWFk3pfpWqVRbXoQBq66zAwsmB5Vbb9b3sHAC2VIjiicxT&#10;diSwyq5MzrlmelswqV4BsIpYVUCR6ZbkunV4cnRZqb1Gpg0SWrmZJLQyjNAE59WpH5ycZ65bRUoN&#10;ejIUq7ehoNFovo9cSxE5pQ000ZWCJs5x2w3qPpyNjdG87U5h3w+X8Rxqh8sFL6IzODwbizR74d9G&#10;WeYpFz3EoyzgSnQyNYiJwKlDSdx25fDX1UATpSGKW7UGgvCvJdcCWfm3kYOkm0nG0ykeCz3tWouM&#10;dHYLCp9phfWpMn97sLRkC0j3QTQ5dkZ0kd5EUGJ+oyoDOCEcjn+qWTQnBM4z10JW1N+piSmXXf1A&#10;UdVQ1o7oPEL5jKKLeQZXIrqmo+7WMdDu8jFDQDdDOJrJCfadZ92zp2oZOU00iznTUBU5a9rF9P1N&#10;8hqrYhI1WGXSrbYNvNC61krroFCts8QZs+5rTAgataIzg5pkvCnDUrPzVpPaOS4ItEgEW+K2niOs&#10;kXjbmR/sTletnCBW60pV+OrDh/5tgo3ugnj04BR4QQVXqYQvDymCRV92jpzJBrwi90S+RoQrZ5GS&#10;tnu/4ne8sOaHpUrT75e8ulcpNf1OvdTx/Xq171crvW7tAUwsIoqrfvbRZQAHUXSZf3pR7RufX+LV&#10;WduFMYvLTH1eKSvi6vNLtbb984tDQHTuB7VBq97qBqVWvTMoeb1us9QKg26pF4SN3qAX+s3W4IHr&#10;HCmw16mHXtBvloJqGJa8oCLpN1ulhlerdbxGp9n3Og/yZQyMPJOPPBYQXsVr928AAAD//wMAUEsD&#10;BBQABgAIAAAAIQCOHpmj7QIAAFQHAAANAAAAeGwvc3R5bGVzLnhtbKRVXW/TMBR9R+I/WH7PnGRN&#10;aaskiK6LhAQIaZvEq5s4rYU/IscdKYj/zrWTtJmGoIyXxr65Pj733JPb9G0nBXpkpuVaZTi6CjFi&#10;qtQVV7sMP9wXwQKj1lJVUaEVy/CRtfht/vpV2tqjYHd7xiwCCNVmeG9tsyKkLfdM0vZKN0zBm1ob&#10;SS1szY60jWG0at0hKUgchnMiKVe4R1jJ8hIQSc3XQxOUWjbU8i0X3B49FkayXL3fKW3oVgDVLprR&#10;EnXR3MTjDT707BLJS6NbXdsrACW6rnnJnnNdkiWh5RkJYF+GFCUkjPvC87TWyrao1AdlQX5Ad6RX&#10;X5X+pgr3ygX7rDxtv6NHKiASYZKnpRbaIAtiQ60+oqhkfcYNFXxruEurqeTi2IdjF/D9GfIkB7Vc&#10;kDgew6OFQ1yIE6vYEYBAnoLglhlVwAYN6/tjA9cr8EYP4/P+kr0z9BjFyeQA8Rfm6VabCrx41mMM&#10;5algtQWihu/27ml1A79bbS20LE8rTndaUeFK6UFOCyinZELcOb9+qZ9gdzVSB1lI+77KMDjfiTAu&#10;oZBh2eP1G4c/ReuxJ7BOrH+HRV19wv+P04g2jTiuvYiDJzxb4DcR4YkEp2KQc0+GP7nPVYAPB0Jo&#10;e+DCcvWb8gGz6p4KCvuxY2hsyUPjtR23G3C2C/QdhdkCbcmw3cMYGD3NVcU6Bi2JvGGJa/3Q+Yvy&#10;vUe8RS5KByuNTroovzfd1Gi+bOLEgFvd8PFmO+kMzqpYTQ/C3p9eZvi8/sgqfpAwpIasz/xRWw+R&#10;4fP6g3N+NHdfDevshxYkgSc6GJ7hH7frN8vNbREHi3C9CGbXLAmWyXoTJLOb9WZTLMM4vPk5mYL/&#10;MQP9xAaTR7NVK2BSmqHYgfzdOZbhyaan7795oD3lvozn4bskCoPiOoyC2ZwugsX8OgmKJIo389n6&#10;NimSCffkhVM3JFE0Tt0uSlaWSya4Gns1dmgahSbB9g9FkLET5Px3mP8CAAD//wMAUEsDBBQABgAI&#10;AAAAIQDP1AoBCgkAAAIjAAAYAAAAeGwvd29ya3NoZWV0cy9zaGVldDEueG1slFrbbuPIEX0PkH8Q&#10;9L6tvjfbsL1YW1hkHgIsssnmWZZpWxhJVCR6Ln+f0xeSraI5GAqDXbl41KzqrqpTVeTtr98O+8WX&#10;+nzZNce7pWB8uaiP2+Z5d3y9W/7n37//Ui0Xl3ZzfN7sm2N9t/xeX5a/3v/9b7dfm/Pny1tdtwus&#10;cLzcLd/a9nSzWl22b/Vhc2HNqT7iyktzPmxa/Hl+XV1O53rzHH902K8k53Z12OyOy7TCzfln1mhe&#10;Xnbbet1s3w/1sU2LnOv9poX+l7fd6dKtdtj+zHKHzfnz++mXbXM4YYmn3X7Xfo+LLheH7c2n12Nz&#10;3jztYfc3oTfbbu34x2j5w257bi7NS8uw3CopOrbZr/wKK93fPu9gQdj2xbl+uVv+Jm7WWi5X97dx&#10;g/7a1V8vxfdFu3n6s97X27Z+xjktF2H/n5rmcwB+gohjyUsEhCUv/+sW/fSXNUbZsPCqX7n83t3l&#10;93hSf5wXz/XL5n3f/qv5+o969/rW4nYGlocNuHn+vq4vW+w8bsikCatumz2WwH8Xh11wIezc5tvd&#10;UkPF3XP7BglE2/dL2xz+mwVRmfS7qNJ6027ub8/N1wV8AOjLaRM8StxgkY/vixsG7G8BHH8ChS7Y&#10;gS/3/Hb1BeZtM+JhjFDXiMcxQlwj1mOE7BErqN3rLufoLj/UN0mFZspWzhBV+4vcK3px3V8U3hnF&#10;K6vjlwlV1RxVVVSVbMtDlkqmtKqMFjZ9HFE6wzirjOA9yhLb1glWscpyXknFtZHW6cp/vNPwjJ/3&#10;Eh3VHzYi+s5DkgrBpOSVGj5E/QTzjBtROe27D3GRhLJMe+708G8w8spPEE8/r72J2hOvfUhSwZlx&#10;Vptef+oxCVYxJ5wbrNRktXWCWSaUqbjU1qcvE75j56hvo/qahGWSYvOF+5HvJJhnqtKy0L8iu59g&#10;2P3BbZwQfrjp1e67Oeq7qD7Z1ockxe7DV4Wkm56uwpUrjTDl3YfswTovzby88vnBuCutAxH/dF6s&#10;otaWbHqSeuY1LyLRDSEWA+MxwRzzNqaZrL6gm55ghknnK2WU515bw+WQJa7U93PU91F9kkgekhSb&#10;Lq0Vg8/T3c8/ZpK7cDbd7pPwXyeYYaKSTliuvQpfzMTuCxRGM2gpsPGXe7JjD1gkiEPQSiGHXEJw&#10;jxnnmOZS+i6vWkfOc51xhjms15tgxRDdV0cQiHiGDSIqS5zjAYtkG6wsTPDUiTLOMeFVYYQhuHXG&#10;GRZiRSLKkzOJidQjZlEs0ElZWhR0coZ7DhtsKXXl31sWiGhIsjTg1xlnGHKnrozx1gXn8xPpX8wi&#10;X6CjEZR+Ozm86YNy4DFftsxkXk7/M5R3M04zEAS3wslKeRO+fEy8YhbzAh11p9zbyTlzSn9Q6OTr&#10;iACFKqjPoHwUAWl9zaor3YuDvI6AWcSLsjcqT6m3k3PmeVH32FEYp987ZozWrnczMyovE84gK3Bf&#10;OWu0Cl/sYOy1EbPoV2SmpQSc5SCDsjBQchTHHbdWg/+jVhqHQMIhn3JZVdwaxLOVQk+50SwSFplv&#10;KQ1nOYxQRabnnBj7mHFIRqYv4MIXWgZlnGEonaWqbIVlnXFiopAQszgZ6OhOlJU7OYqJUSWRrzmm&#10;vB88CB5CO5SBjLvwjXE8lYBmsbHIxEv5OMs906V7W0f8+zHjYERZZiPuqREdJRuvlRbGKhcKIzfV&#10;bM2iZJm5l3JylntmNbej/c9XkURRSgyE7WktlHEa1fhVCTrh/XIWEwMdHYdScZZDdRBn4dfU+zMO&#10;Rhj484Ck+59xGhUd6C4U0OkUJpxIzut2E+VK2p9jlWAcnMhdVZtEuceMAxWj0sRBTZV1GQc645Kj&#10;NxJKgF/Q0kx07LOoWCYqLmrc1EpmOfoUMGexwzQSMg6lNQrmH9SmGQd3GqgvfJtohuUsTgY67Lik&#10;nJzl6HRx7EPNQKvOx4wLtGaKgyiUi5uyzjiNpCvQ+vf/Jg5iFjVj9BRtoNSc5Z4JycsNpoVdxqG+&#10;IDkoX9AhFzvJhdVogjiGGxNaz+JimThSUi7O8godlxrmKHbUmGWcY1aGmqn3DVpQZFyYIYniw6ey&#10;0SwulomLaap8yHKPerMolVH70xlW1x3LsolTapSNEk4HbufWY81KO6cKdrkevc3iYpn4UlIuznKP&#10;eUlZNY/mcF0njXFJMTkaFUV5OdQTCkWJEEZKqzASmKgn5CxaBjrGAKXlLIcNZkiTnBddYWrze5yx&#10;5VzO0kY54yyT6OSKAnUio6pZtAx0NILScpaD28rp1rg87XGoj4opHg2xdcZZjBdlV2DHSvvjuFaz&#10;CBroaAQl6CzHSbir2SHlth7nq7LPpLX4OuMQ/7m6RlUY5noTyUnNImiggxGKEnSWe4xvS1+nI8TH&#10;Akdyar5Sgc0GPpYTgxY1bzCdCFmNRtP90FmGERxJQbhHnmEgyxcMSz0/48CIKEJ7Ligy1VUGUrNY&#10;GOi43ZSFszxMuUqHVjSNZlyI8oIyRsX3usfZ0Mn0VuiJFKRm0TDQ0QhKw1kOI4Qq45dWpgNOCYPu&#10;t3MwysoDjitX/JtKQbNYGQ/HohGUlbMczSUvVMOzDupNucNG/1bWTXQcsM7rYVOUHrp8N9Xmq1ms&#10;DHQ0gnbIWR4m1RYFcR/BI3dKv4/GFla40Un0k++OzPLAayKPzmJllWiVlgIPWR5SUDFHsW50ErnD&#10;Dm5XJtLRo6Yeh6AuPhP1kZpFy0DHk6C0nOUhJkR5Vzo1GnB4jFROK2hW7cfheNpXBsXHJ6Fn0TLQ&#10;0QhKy1kON0EuKQanNLAzLrgd+uHBXLIp6wHnqu4BQujaJlp+PYuWgY5GUFrO8qAchs0/ePLXj7oF&#10;iLb4kJMY1rNlUEwkJzzkn/PoMrGypqyMVTKFaRP7YZKUhuuoOn90AP06vhqe4fDRY5D07kB6UH/a&#10;vNb/3Jxfd8fLYl+/xHcBkKzO6WUBjHSXi7Y5hTcEHNjkqWnx6L/76w1vgNR4co8kuFy8NE3b/YE3&#10;CcK6f9bt+2nRnHd4xyC+1HG3PDXn9rzZtbjDzQ5vOpw/PYvwBgHeiNjXf2zO7WWxbd7DKwnhvHrp&#10;gI5vVawGOF4P6N9euf8/AAAA//8DAFBLAwQUAAYACAAAACEAId5Y5G4BAACgAgAAEQAIAWRvY1By&#10;b3BzL2NvcmUueG1sIKIEASigAAE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fJJfa4MwFMXf&#10;B/sOkuelidp2q6iFbvRphcIcHXsLyW0baqIk2bp++0VbnfvDwJd4zv3lnEvS+Ycqg3cwVlY6Q+GI&#10;ogA0r4TUuww9F0t8hwLrmBasrDRk6AQWzfPrq5TXCa8MrE1Vg3ESbOBJ2ia8ztDeuTohxPI9KGZH&#10;3qG9uK2MYs4fzY7UjB/YDkhE6ZQocEwwx0gDxHVPRBek4D2yfjNlCxCcQAkKtLMkHIXky+vAKPvn&#10;QKsMnEq6U+07XeIO2YKfxd79YWVvPB6Po2PcxvD5Q/Kyenxqq2Kpm11xQHkqeMINMFeZfAUi2Bjp&#10;r0/J4HezwpJZt/Lb3koQi1O+MFIfFNP6JliDMywlvz3d2Np7HYg8ouEY0xDTWRHOkug2Caev/Vxn&#10;8nHa9udMPo/vk5zbd8omvn8olqjhxZiOcUwLOksm/os878d80+8MVJf0/xIjiukU00lD9CHpZEDs&#10;AHkb+vubyj8BAAD//wMAUEsDBBQABgAIAAAAIQCTpd1KMgEAABYCAAAUAAAAeGwvdGFibGVzL3Rh&#10;YmxlMS54bWxskdtOAjEQhu9NfIem99CCeCIsRCUkJEaNoPF22J1lm/SwabsCPr2zu2Cykcv+/Wb6&#10;zXQy2xvNvtEH5WzCB33JGdrUZcpuE/6xXvTuOAsRbAbaWUz4AQOfTS8vJhE2GhlV25DwIsZyLERI&#10;CzQQ+q5ESze58wYiHf1WhNIjZKFAjEaLoZQ3woCynKmMnuXMgqHu67opnTIVSg2Hl07oMU/4w2A8&#10;Hw05iy6CDu9utyrcjszJuzF6dD5DP9/nS+or+bT1fHK6Mjaw1FU2JnzUzbsOX71P0BWNKTrFDXR/&#10;En3TkOLGnWNuT8yrAa1+KgMbNriWzGzP0Tdn6Ct5okUz09H+qLOKB41LmzsWaPSF8iG2QLOEOnuG&#10;f1G9qOhVifRZtN+aaov+Ulnbte9NfwEAAP//AwBQSwMEFAAGAAgAAAAhAEki1/YdBwAAQB8AACcA&#10;AAB4bC9wcmludGVyU2V0dGluZ3MvcHJpbnRlclNldHRpbmdzMS5iaW7sVn9wFNUdf0mUZKiWYAph&#10;aidUOgpYCQkkGQYUuN8/cne73t4ZQPRm7+7lspO9fefuW3KBIoxYbGNbVHQAhxbLwABTaxEElGHE&#10;YImI/JAWUauONpWGANWGKYIRk37fbnJyoYzY8Y92ZneTffv9/f1+3vf7buej+YhHXhRFAnLBOgnW&#10;alSLqlDNFRIeBUFSDbKpaPAquA4Nex8lK4T+pUUFqACdHk5KkrCOQHMKC1AhPIuACiCMKNwYqTnL&#10;//6lYMCUrYXsfZAxxCUf9t3TWfUtBBziYoxBl45nN0Ls37w2F/9k+NWiGXmC8FRZKZpfX4SaHNfl&#10;VBluQ69Rfe110/OYl+v0o35Dlm9nUlf6Kh7wU2igxZ75d37sq4D57cNoebwGBIbuxmbYTCEY8TPT&#10;UrS62AvT+0OYXgVJaIExXxoSkQw8HmZNAj41nimDI8BzAujVokqY44ngw8s7SSLqE6I+FFF1jFwC&#10;TE1E0DMZolKcNJlenlMlrFCRSkQBk8soHtRUUaI5bpiAGq6eVoXcoqxhxBONCglVylCHrlGS5sUU&#10;FqSFeEDs1DMyziJzCZGIno7LGJyF8QKsaphTk1h1E/iTkzGBSjTRNJiSHWvUIxNNQ07cKOoyRT4l&#10;o1NBJhTdHtUwWKUjqtgaEU2PLISUgNz8JB4S05iDAKqUxEhocDegXFoBVyTiCht0GKdYvSiAxaSk&#10;pFzJFEYoiJOSGGnNYGSLRjjINMeIqBgvkHALTzJ6xszSQWQZIpqE3xHw8rwqKZRT7IQ2CRBcC4qK&#10;Lspy6wAcoONKEIWkCSRmAsjpFMqySwqy6ZQggYqAWIBAJSy5EFHAPc5Sm2aXxUTzgJFNplhVIHQA&#10;U3jzQgVfRQhjjci6YV5XVZXMSAjCukWNgsB06OUdRNH0NFYHNy2DVbMKo4C7IWeJtnpUApXydxtr&#10;bEoN8oe9Tp+iUagIeodRXGMjYBSC/XBKjY1uSdUog9rRRKTEAC4ACnBc2QTOsJw0t2R0gIN3VVfV&#10;gHG+1KdAPY0iGAtNpCVfdoVygLS4lORV2PdASUO9IweBtoASsDrQ6y6F9U/Y1iBkCJGhDQb7D+aG&#10;V0mGgamrCewUqQjuHGKc5c8aDIU9dmgAogKmjnQSOYJz631KM4OYkf4ww5gNj0I1Rnmdbl2WmQ9m&#10;JKRFlRpbnoadTuSxY4YGZ8IVY30JrqhK5MFRiIWg+cV8X/lGXlFupKx3BoYn5sRUlHIWQdZ/Di7A&#10;hWNBzgkfBpclFWPtFgthHXKXPTBhuQmMGS3IKdDOVxp8TUSjXtN1DrevcjMGfIIGkon5riF+pklK&#10;aN8on5zRNeWU0/4mefFNhJL/nFTNJLMr8iAy9a8pH1P1a5Ph/QGXkiDs5ELRiHsa4AYnny2RILpC&#10;GRNozm5zOCIxYw1FYp4wF+VDtiDbbztRFU6BrmansZ1zmub2VvCROzn9dj87AU23DYSHM8r4EeEF&#10;myyllDT8ZAwOc0Awh9nYZq8eh8Ma05jgc8am1E2N2WGtra6JeQ26dnCLbRprL9Pn/9nXwqkyhHxR&#10;3jsGvu2ya/+xhmsus43pWBec3bZq2MKRez5ef3zZT/c9tOT2g08H/hKf9/a8qmcq2t71/jbtfyK+&#10;6NHikXsfKv+091b1X0XZUX/YuO6Vlb1nG8s70ieWRuK7j07eM2PG0UNn7zi0rqXrcM8P+Nq+g7dO&#10;K5n4ZtsLouKtDv36wPCmc6d5PT5JFjxLK5YUTD+wr/31/Z/d8M8/j5OX3LLdVRdyz/z9ps/bZ76R&#10;bbvrBangN/2uD+O7j13sunnFouN1O7dO7S4fWda+8fOexZ2Thy1rJ1uCnV1Pb/L3Xug4/9RnnuuH&#10;768OHey64b7XppxYXfmrM7PXOj7JfDziYu1bHZUXtlS0/K78xRndq24SZi9s7t5UMx7vnNl81ysv&#10;T55z/qYPKnc9kFp+m3PfjUfKWt5vD5Q8PmPbpZ+Vdp4tWbX6rxPX//LMOys6xy66s+HJ6hXBPW3H&#10;K3fcVjhvzfg3N7izi3/evPLBxQ8MS+4/5Dn2izfeXr899cjUDfXNLq3jo8fmPXNxTWnX2u/vfPHE&#10;q95IsWf+F9Hnvhi9o+i5vooLD99Z2jFr5pOnZt08SohV3Vh2pnvOwb1b6Z6TXE/5a0cu1H+5wX/9&#10;rp47znWne89910NW/Wju3468/Oqxs9vk45X9j0k//lPRia3ao5ktY2ouJpdNH71+UVHP3u1Hnx+x&#10;t2vf5m19cw+MPXNsVv3yDy+NOzrho3HLn+29f+Pung292Xffezbbd/rkRm7Hrk+eb/3y5HuHX/LU&#10;jwjVvvNg//nDb3369w+eWnnv2PpH1i3u72tL1V0auWK0veSWh0vh8cfv9XzH87q60Po2thCwELAQ&#10;sBCwELAQsBCwELAQsBCwELAQsBCwELAQsBD4H0Hg3wAAAP//AwBQSwMEFAAGAAgAAAAhABHgegGT&#10;AQAAKQMAABAACAFkb2NQcm9wcy9hcHAueG1sIKIEASigAAE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nJJNb9swDIbvA/YfDN0bOd1QDIGsokg39LBhAeK2Z1WmY6GyJIiskfTXT7LRxFl76o0f&#10;L14+IiWu970tBohovKvYclGyApz2jXG7it3Xvy5+sAJJuUZZ76BiB0B2Lb9+EZvoA0QygEWycFix&#10;jiisOEfdQa9wkdoudVofe0UpjTvu29ZouPX6pQdH/LIsrzjsCVwDzUU4GrLJcTXQZ00brzMfPtSH&#10;kIClqD0pW5seZCn4KRE3IVijFaXXyz9GR4++peLnXoMVfN4UiXoL+iUaOmSPeSq2WllYp4GyVRZB&#10;8FNB3IHKy9woE1GKgVYDaPKxQPOa1nnJiieFkDErNqholKOEm2VTMsY2IEX56OMzdgCEgifBVBzD&#10;uXYem+9yOQpScC7MBhNIapwj1oYs4N92oyJ9QLycE48ME++Es81808w53/jkNOk/77Xvg3KH1DhG&#10;v417xvtQ+1tF8LbO86LYdipCky5wXPexIO7SJqPNJutOuR00b5r3jXz8h+nny+XVovxWprvOaoKf&#10;/rj8BwAA//8DAFBLAQItABQABgAIAAAAIQA3Mb2RewEAAIQFAAATAAAAAAAAAAAAAAAAAAAAAABb&#10;Q29udGVudF9UeXBlc10ueG1sUEsBAi0AFAAGAAgAAAAhALVVMCP0AAAATAIAAAsAAAAAAAAAAAAA&#10;AAAAtAMAAF9yZWxzLy5yZWxzUEsBAi0AFAAGAAgAAAAhAIE+lJfzAAAAugIAABoAAAAAAAAAAAAA&#10;AAAA2QYAAHhsL19yZWxzL3dvcmtib29rLnhtbC5yZWxzUEsBAi0AFAAGAAgAAAAhAMZadpecAQAA&#10;3gIAAA8AAAAAAAAAAAAAAAAADAkAAHhsL3dvcmtib29rLnhtbFBLAQItABQABgAIAAAAIQAqxQeq&#10;wgAAABEBAAAUAAAAAAAAAAAAAAAAANUKAAB4bC9zaGFyZWRTdHJpbmdzLnhtbFBLAQItABQABgAI&#10;AAAAIQBBv/hg2QAAAMoBAAAjAAAAAAAAAAAAAAAAAMkLAAB4bC93b3Jrc2hlZXRzL19yZWxzL3No&#10;ZWV0MS54bWwucmVsc1BLAQItABQABgAIAAAAIQB1PplpkwYAAIwaAAATAAAAAAAAAAAAAAAAAOMM&#10;AAB4bC90aGVtZS90aGVtZTEueG1sUEsBAi0AFAAGAAgAAAAhAI4emaPtAgAAVAcAAA0AAAAAAAAA&#10;AAAAAAAApxMAAHhsL3N0eWxlcy54bWxQSwECLQAUAAYACAAAACEAz9QKAQoJAAACIwAAGAAAAAAA&#10;AAAAAAAAAAC/FgAAeGwvd29ya3NoZWV0cy9zaGVldDEueG1sUEsBAi0AFAAGAAgAAAAhACHeWORu&#10;AQAAoAIAABEAAAAAAAAAAAAAAAAA/x8AAGRvY1Byb3BzL2NvcmUueG1sUEsBAi0AFAAGAAgAAAAh&#10;AJOl3UoyAQAAFgIAABQAAAAAAAAAAAAAAAAApCIAAHhsL3RhYmxlcy90YWJsZTEueG1sUEsBAi0A&#10;FAAGAAgAAAAhAEki1/YdBwAAQB8AACcAAAAAAAAAAAAAAAAACCQAAHhsL3ByaW50ZXJTZXR0aW5n&#10;cy9wcmludGVyU2V0dGluZ3MxLmJpblBLAQItABQABgAIAAAAIQAR4HoBkwEAACkDAAAQAAAAAAAA&#10;AAAAAAAAAGorAABkb2NQcm9wcy9hcHAueG1sUEsFBgAAAAANAA0AaAMAADMuAAAAAFBLAwQKAAAA&#10;AAAAACEA0ziDSr0CAAC9AgAAFAAAAGRycy9tZWRpYS9pbWFnZTEucG5niVBORw0KGgoAAAANSUhE&#10;UgAAACoAAABSCAIAAACt0NGgAAAAAXNSR0IArs4c6QAAAAlwSFlzAAAOxAAADsQBlSsOGwAAAmJJ&#10;REFUaEPtmD9I43AUx22p1njSIRQOl8OKYB0LLgpCO6gd7yYnxaGIDh0qNx7YgoOIdBDlcHHW5VBB&#10;GnDQG8txtIpDwL+DclRasfaaizRYfxoJRT1/L+GVgLwfoYTyfd/ve5/8SNI6qtVqg33LaV/0QzLF&#10;28if4BN8mwjQ1rMJ/Du76Waz2cDjkiQJSpQ9cFFWJpPxer16qsfjSaVSENsGiAiiCYVCtRP7/X5I&#10;FSg+GAxCYZrRPdhCeoRofD5fbbQgCJAqtNtOIpEQRVHvwO12RyIREAhIj0BNMpnUI6PRKLDEQa+a&#10;oKtUFxHa1rPWHcVb44ZSRfBRMFozIfjWuKFUvS/4u/mDzdwvOBjkB27H9kRRK18MrTQ7GyFNYMJf&#10;/5O+qpRu77TFky1INtOA4uPyKpNO7i+rd5XZwx//+4wdrBQrSllTp+XVa015Q2k4oMFno49lFlg8&#10;a/SDqzneNfy18zOXAVo8u+qnSs7IE5taITsABJ87xJlyea4WamUlTZVL59xCtOm5Sa8KcKa3lg3d&#10;+ZbduYU0PRdR/QQEv35suc4En4uofgKCj8U2e/E3MP+bHZJ8BfREe+Cy7IHv+/lyhQV7BNfaaHfY&#10;//RH1xutoF37qY1jPZutm39abP0YAgAUH1rac8R+soOdGKZx6cw4Z9/vHF3X5sk55ZngpQPTo8Hv&#10;mEmfFlSjA6HRqcz1cwGApue6MEEi3C62PP20cLuckd42SBVa/EjPx2+Dn/TI8b62hS+dkHg0+JCw&#10;lxq06SnePAGCb54ZWgXBR0Np3ojgm2eGVkHw0VCaNyL45pmhVdwDL826+er5m3kAAAAASUVORK5C&#10;YIJQSwMECgAAAAAAAAAhACD3WtepAwAAqQMAABQAAABkcnMvbWVkaWEvaW1hZ2UyLnBuZ4lQTkcN&#10;ChoKAAAADUlIRFIAAABSAAAAOwgGAAAA6NfdCQAAAAFzUkdCAK7OHOkAAAAEZ0FNQQAAsY8L/GEF&#10;AAAACXBIWXMAABcRAAAXEQHKJvM/AAADPklEQVR4Xu2Yyyv0URjHRy5l1CyUlJJcNtO4RLOwslTY&#10;yY4RSRZyy+UvkCZl4RI1pZSaxWBhhZpiVmNrJaUMQphBmXHn+/acxtu83l9vmp4zvT89n/quZs6p&#10;8+k55zznZ4HAgohkQkQyISKZEJFMiEgmRCQTIpIJEcmEiGRCRDIhIpkQkUyISCZEJBMikgkRyYSI&#10;ZEJEMiEimRCRTIhIJkQkEyKSCRHJhIhk4seI/Pj4wMvLC56envD8/Iy3t7f4L6nhR4gkaQcHB1hf&#10;X4fH48Hy8jICgQDOzs6U4FRgepFUffv7+1hYWEBLSwuqqqpQV1eHgYEBrK6u4vj4OCXVaWqRJHFv&#10;bw9TU1Oor69HXl4eLBYLMjMzYbfb4XK54PV6EQqF8Pr6Gh+lB1OLPDw8xMzMjKpAq9WqJH4mIyMD&#10;BQUFaGtrU5V5cXERH6UH04qMRqPw+Xxobm6GzWb7Q2JiiouL0dvbi2AwGB+pB20i6ZB/fHzE3d0d&#10;wuEwrq+vWeP3+9HT04OSkhKkpaUZSqSkp6ejuroak5OTqoKN5ko2tK6bmxu1Rm0iSeLu7q7aeqOj&#10;o+jr62MNVWJZWRmysrIMBSYmJycHtbW16O7uNpwr2YyNjcHtdmN+fl6fyPv7e6ysrKC1tRWVlZUo&#10;LS1lTX5+/rckfoa2f1FRkeFcyYY6hMbGRnR0dOitSDqXpqenMTw8rM4pzjQ0NPy+pb+TiooKdHZ2&#10;Gs6VbEZGRjAxMYG5uTn9Z+Tt7S2urq5weXnJmrW1NTQ1NSE7O9tQXGJyc3PVoqnfNJor2dA5GYlE&#10;1Bq1idQNNdrj4+Ooqan5p0xqi5xOJ5aWluIj9WBakXRbbm1tYXBwEOXl5ep2/iqRBNONTf/Z3t7W&#10;2pSbViR9oDg/P1fv666uLhQWFv4l0uFwYGhoCJubmzg9PdX6VDStSILO4ZOTE/UMbG9vV+0Q3eYU&#10;2s79/f3Y2NhQfd77+3t8lB5MLZKgKjs6OlLCZmdnVeNNWVxcxM7OjroUUoHpRRKf3yIfHh4Qi8VU&#10;qGPQ/aEikR8h8n9ARDIhIpkQkUyISCZEJBMikgkRyYSIZEJEMiEimRCRTIhIJkQkEyKSCRHJAvAL&#10;Byy25u0sn+sAAAAASUVORK5CYIJQSwMEFAAGAAgAAAAhAAXU52rgAAAACAEAAA8AAABkcnMvZG93&#10;bnJldi54bWxMj0Frg0AUhO+F/oflFXpLVq2JjfUZQmh7CoEmhdLbRl9U4r4Vd6Pm33d7ao/DDDPf&#10;ZOtJt2Kg3jaGEcJ5AIK4MGXDFcLn8W32DMI6xaVqDRPCjSys8/u7TKWlGfmDhoOrhC9hmyqE2rku&#10;ldIWNWll56Yj9t7Z9Fo5L/tKlr0afbluZRQES6lVw36hVh1tayouh6tGeB/VuHkKX4fd5by9fR8X&#10;+69dSIiPD9PmBYSjyf2F4Rffo0PumU7myqUVLUISL3wSYbYC4e1VFC9BnBDiJIlA5pn8fyD/AQAA&#10;//8DAFBLAwQUAAYACAAAACEAqxbNRrkAAAAiAQAAGQAAAGRycy9fcmVscy9lMm9Eb2MueG1sLnJl&#10;bHOEj80KwjAQhO+C7xD2btN6EJEmvYjQq9QHWNLtD7ZJyEaxb2/Qi4LgcXaYb3bK6jFP4k6BR2cV&#10;FFkOgqxx7Wh7BZfmtNmD4Ii2xclZUrAQQ6XXq/JME8YU4mH0LBLFsoIhRn+Qks1AM3LmPNnkdC7M&#10;GJMMvfRortiT3Ob5ToZPBugvpqhbBaFuCxDN4lPzf7brutHQ0ZnbTDb+qJBmwBATEENPUcFL8vta&#10;ZOlTkLqUX8v0EwAA//8DAFBLAwQUAAYACAAAACEAYcgMRwoBAABsAgAAIAAAAGRycy9jaGFydHMv&#10;X3JlbHMvY2hhcnQxLnhtbC5yZWxzrJJNS8QwEIbvgv8hzN2kXUFENt2LCnsQQbt4XGIybcK2SchE&#10;7f57o6hYWPGytxle5p1nPparaRzYKyZywUuoeQUMvQ7G+V7Cpr09uwRGWXmjhuBRwh4JVs3pyfIB&#10;B5VLEVkXiRUXTxJszvFKCNIWR0U8RPRF6UIaVS5p6kVUeqd6FIuquhDptwc0M0+2NhLS2pwDa/ex&#10;dP7fO3Sd03gd9MuIPh9oIbRVKW8I06NVsUzCWpV6zBI4FyaptzI1fQc1L+ggDlMtjkn1tZMZDY7P&#10;aD6uQOLO6RQodHl7M2kctk8h7cgiZj4NNP1FWB+TMJd74n15k+QMzjg/FTHTfxYnZj/SvAMAAP//&#10;AwBQSwECLQAUAAYACAAAACEADnP8K2cBAAAEBAAAEwAAAAAAAAAAAAAAAAAAAAAAW0NvbnRlbnRf&#10;VHlwZXNdLnhtbFBLAQItABQABgAIAAAAIQA4/SH/1gAAAJQBAAALAAAAAAAAAAAAAAAAAJgBAABf&#10;cmVscy8ucmVsc1BLAQItABQABgAIAAAAIQDZ/qxJygMAAKsOAAAZAAAAAAAAAAAAAAAAAJcCAABk&#10;cnMvZHJhd2luZ3MvZHJhd2luZzEueG1sUEsBAi0AFAAGAAgAAAAhAFbEZpzHAAAAqwEAACQAAAAA&#10;AAAAAAAAAAAAmAYAAGRycy9kcmF3aW5ncy9fcmVscy9kcmF3aW5nMS54bWwucmVsc1BLAQItABQA&#10;BgAIAAAAIQCyN970oAMAAOoTAAAOAAAAAAAAAAAAAAAAAKEHAABkcnMvZTJvRG9jLnhtbFBLAQIt&#10;ABQABgAIAAAAIQDROfyZAwwAAAAwAAAVAAAAAAAAAAAAAAAAAG0LAABkcnMvY2hhcnRzL2NoYXJ0&#10;MS54bWxQSwECLQAUAAYACAAAACEAI2wFJ4AGAABUGwAAHAAAAAAAAAAAAAAAAACjFwAAZHJzL3Ro&#10;ZW1lL3RoZW1lT3ZlcnJpZGUxLnhtbFBLAQItAAoAAAAAAAAAIQCtUfaEsTEAALExAAAtAAAAAAAA&#10;AAAAAAAAAF0eAABkcnMvZW1iZWRkaW5ncy9NaWNyb3NvZnRfRXhjZWxfV29ya3NoZWV0Lnhsc3hQ&#10;SwECLQAKAAAAAAAAACEA0ziDSr0CAAC9AgAAFAAAAAAAAAAAAAAAAABZUAAAZHJzL21lZGlhL2lt&#10;YWdlMS5wbmdQSwECLQAKAAAAAAAAACEAIPda16kDAACpAwAAFAAAAAAAAAAAAAAAAABIUwAAZHJz&#10;L21lZGlhL2ltYWdlMi5wbmdQSwECLQAUAAYACAAAACEABdTnauAAAAAIAQAADwAAAAAAAAAAAAAA&#10;AAAjVwAAZHJzL2Rvd25yZXYueG1sUEsBAi0AFAAGAAgAAAAhAKsWzUa5AAAAIgEAABkAAAAAAAAA&#10;AAAAAAAAMFgAAGRycy9fcmVscy9lMm9Eb2MueG1sLnJlbHNQSwECLQAUAAYACAAAACEAYcgMRwoB&#10;AABsAgAAIAAAAAAAAAAAAAAAAAAgWQAAZHJzL2NoYXJ0cy9fcmVscy9jaGFydDEueG1sLnJlbHNQ&#10;SwUGAAAAAA0ADQCNAwAAaFo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Chart 2" o:spid="_x0000_s1110" type="#_x0000_t75" style="position:absolute;left:2163;top:3977;width:8506;height:4637;visibility:visib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E7FFxQAAANwAAAAPAAAAZHJzL2Rvd25yZXYueG1sRI9Ba8Mw&#10;DIXvg/0Ho8Fuq7PBSknrllIY22Ewmm70KmLVThvLIfaadL9+OhR6k3hP731arMbQqjP1qYls4HlS&#10;gCKuo23YGfjevT3NQKWMbLGNTAYulGC1vL9bYGnjwFs6V9kpCeFUogGfc1dqnWpPAdMkdsSiHWIf&#10;MMvaO217HCQ8tPqlKKY6YMPS4LGjjaf6VP0GA4N7r37yn9tdKvKfp9mR269ib8zjw7ieg8o05pv5&#10;ev1hBf9VaOUZmUAv/wEAAP//AwBQSwECLQAUAAYACAAAACEA2+H2y+4AAACFAQAAEwAAAAAAAAAA&#10;AAAAAAAAAAAAW0NvbnRlbnRfVHlwZXNdLnhtbFBLAQItABQABgAIAAAAIQBa9CxbvwAAABUBAAAL&#10;AAAAAAAAAAAAAAAAAB8BAABfcmVscy8ucmVsc1BLAQItABQABgAIAAAAIQBVE7FFxQAAANwAAAAP&#10;AAAAAAAAAAAAAAAAAAcCAABkcnMvZG93bnJldi54bWxQSwUGAAAAAAMAAwC3AAAA+QIAAAAA&#10;">
                  <v:imagedata r:id="rId14" o:title=""/>
                  <o:lock v:ext="edit" aspectratio="f"/>
                </v:shape>
                <v:shapetype id="_x0000_t68" coordsize="21600,21600" o:spt="68" adj="5400,5400" path="m0@0l@1@0@1,21600@2,21600@2@0,21600@0,10800,xe">
                  <v:stroke joinstyle="miter"/>
                  <v:formulas>
                    <v:f eqn="val #0"/>
                    <v:f eqn="val #1"/>
                    <v:f eqn="sum 21600 0 #1"/>
                    <v:f eqn="prod #0 #1 10800"/>
                    <v:f eqn="sum #0 0 @3"/>
                  </v:formulas>
                  <v:path o:connecttype="custom" o:connectlocs="10800,0;0,@0;10800,21600;21600,@0" o:connectangles="270,180,90,0" textboxrect="@1,@4,@2,21600"/>
                  <v:handles>
                    <v:h position="#1,#0" xrange="0,10800" yrange="0,21600"/>
                  </v:handles>
                </v:shapetype>
                <v:shape id="Up Arrow 5" o:spid="_x0000_s1111" type="#_x0000_t68" style="position:absolute;left:2610;top:8332;width:161;height:4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d9McxAAAANwAAAAPAAAAZHJzL2Rvd25yZXYueG1sRI9Pi8Iw&#10;EMXvwn6HMAt701QR/3SNsizIKnhp9eJtbGabYjMpTdT67Y0geJvhvXm/N4tVZ2txpdZXjhUMBwkI&#10;4sLpiksFh/26PwPhA7LG2jEpuJOH1fKjt8BUuxtndM1DKWII+xQVmBCaVEpfGLLoB64hjtq/ay2G&#10;uLal1C3eYrit5ShJJtJixZFgsKFfQ8U5v1gFZ3PMku1wvPkb77NTs5vMppGr1Ndn9/MNIlAX3ubX&#10;9UbH+vMRPJ+JE8jlAwAA//8DAFBLAQItABQABgAIAAAAIQDb4fbL7gAAAIUBAAATAAAAAAAAAAAA&#10;AAAAAAAAAABbQ29udGVudF9UeXBlc10ueG1sUEsBAi0AFAAGAAgAAAAhAFr0LFu/AAAAFQEAAAsA&#10;AAAAAAAAAAAAAAAAHwEAAF9yZWxzLy5yZWxzUEsBAi0AFAAGAAgAAAAhAOx30xzEAAAA3AAAAA8A&#10;AAAAAAAAAAAAAAAABwIAAGRycy9kb3ducmV2LnhtbFBLBQYAAAAAAwADALcAAAD4AgAAAAA=&#10;" adj="4148" fillcolor="black" stroked="f">
                  <v:stroke joinstyle="round"/>
                  <v:textbox>
                    <w:txbxContent>
                      <w:p w14:paraId="5D03B1BD" w14:textId="77777777" w:rsidR="00F904B9" w:rsidRDefault="00F904B9" w:rsidP="00766995"/>
                    </w:txbxContent>
                  </v:textbox>
                </v:shape>
                <v:shape id="Up Arrow 6" o:spid="_x0000_s1112" type="#_x0000_t68" style="position:absolute;left:4126;top:8332;width:160;height:4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O3aHxgAAANwAAAAPAAAAZHJzL2Rvd25yZXYueG1sRI9Ba8JA&#10;EIXvBf/DMkJvzSYqNqauQQSphV6ivfQ2ZqfZYHY2ZFdN/323UOhthvfmfW/W5Wg7caPBt44VZEkK&#10;grh2uuVGwcdp/5SD8AFZY+eYFHyTh3IzeVhjod2dK7odQyNiCPsCFZgQ+kJKXxuy6BPXE0ftyw0W&#10;Q1yHRuoB7zHcdnKWpktpseVIMNjTzlB9OV6tgov5rNK3bHF4XZyqc/++zJ8jV6nH6bh9ARFoDP/m&#10;v+uDjvVXc/h9Jk4gNz8AAAD//wMAUEsBAi0AFAAGAAgAAAAhANvh9svuAAAAhQEAABMAAAAAAAAA&#10;AAAAAAAAAAAAAFtDb250ZW50X1R5cGVzXS54bWxQSwECLQAUAAYACAAAACEAWvQsW78AAAAVAQAA&#10;CwAAAAAAAAAAAAAAAAAfAQAAX3JlbHMvLnJlbHNQSwECLQAUAAYACAAAACEAgzt2h8YAAADcAAAA&#10;DwAAAAAAAAAAAAAAAAAHAgAAZHJzL2Rvd25yZXYueG1sUEsFBgAAAAADAAMAtwAAAPoCAAAAAA==&#10;" adj="4148" fillcolor="black" stroked="f">
                  <v:stroke joinstyle="round"/>
                  <v:textbox>
                    <w:txbxContent>
                      <w:p w14:paraId="5029DC3B" w14:textId="77777777" w:rsidR="00F904B9" w:rsidRDefault="00F904B9" w:rsidP="00766995"/>
                    </w:txbxContent>
                  </v:textbox>
                </v:shape>
                <v:shape id="Up Arrow 8" o:spid="_x0000_s1113" type="#_x0000_t68" style="position:absolute;left:4918;top:8332;width:161;height:4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0u7zxAAAANwAAAAPAAAAZHJzL2Rvd25yZXYueG1sRI9Bi8Iw&#10;EIXvC/6HMIK3NVWKq9UoIogueKl68TY2Y1NsJqWJ2v33mwVhbzO8N+97s1h1thZPan3lWMFomIAg&#10;LpyuuFRwPm0/pyB8QNZYOyYFP+Rhtex9LDDT7sU5PY+hFDGEfYYKTAhNJqUvDFn0Q9cQR+3mWosh&#10;rm0pdYuvGG5rOU6SibRYcSQYbGhjqLgfH1bB3Vzy5HuU7nfpKb82h8n0K3KVGvS79RxEoC78m9/X&#10;ex3rz1L4eyZOIJe/AAAA//8DAFBLAQItABQABgAIAAAAIQDb4fbL7gAAAIUBAAATAAAAAAAAAAAA&#10;AAAAAAAAAABbQ29udGVudF9UeXBlc10ueG1sUEsBAi0AFAAGAAgAAAAhAFr0LFu/AAAAFQEAAAsA&#10;AAAAAAAAAAAAAAAAHwEAAF9yZWxzLy5yZWxzUEsBAi0AFAAGAAgAAAAhAAzS7vPEAAAA3AAAAA8A&#10;AAAAAAAAAAAAAAAABwIAAGRycy9kb3ducmV2LnhtbFBLBQYAAAAAAwADALcAAAD4AgAAAAA=&#10;" adj="4148" fillcolor="black" stroked="f">
                  <v:stroke joinstyle="round"/>
                  <v:textbox>
                    <w:txbxContent>
                      <w:p w14:paraId="32106C7D" w14:textId="77777777" w:rsidR="00F904B9" w:rsidRDefault="00F904B9" w:rsidP="00766995"/>
                    </w:txbxContent>
                  </v:textbox>
                </v:shape>
                <v:shape id="Up Arrow 9" o:spid="_x0000_s1114" type="#_x0000_t68" style="position:absolute;left:5694;top:8332;width:160;height:4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nktoxAAAANwAAAAPAAAAZHJzL2Rvd25yZXYueG1sRI9Pi8Iw&#10;EMXvwn6HMAt701Txb9coIiwqeKnuZW9jM9sUm0lpotZvbwTB2wzvzfu9mS9bW4krNb50rKDfS0AQ&#10;506XXCj4Pf50pyB8QNZYOSYFd/KwXHx05phqd+OMrodQiBjCPkUFJoQ6ldLnhiz6nquJo/bvGosh&#10;rk0hdYO3GG4rOUiSsbRYciQYrGltKD8fLlbB2fxlya4/3G6Gx+xU78fTSeQq9fXZrr5BBGrD2/y6&#10;3upYfzaC5zNxArl4AAAA//8DAFBLAQItABQABgAIAAAAIQDb4fbL7gAAAIUBAAATAAAAAAAAAAAA&#10;AAAAAAAAAABbQ29udGVudF9UeXBlc10ueG1sUEsBAi0AFAAGAAgAAAAhAFr0LFu/AAAAFQEAAAsA&#10;AAAAAAAAAAAAAAAAHwEAAF9yZWxzLy5yZWxzUEsBAi0AFAAGAAgAAAAhAGOeS2jEAAAA3AAAAA8A&#10;AAAAAAAAAAAAAAAABwIAAGRycy9kb3ducmV2LnhtbFBLBQYAAAAAAwADALcAAAD4AgAAAAA=&#10;" adj="4148" fillcolor="black" stroked="f">
                  <v:stroke joinstyle="round"/>
                  <v:textbox>
                    <w:txbxContent>
                      <w:p w14:paraId="71FCAE3B" w14:textId="77777777" w:rsidR="00F904B9" w:rsidRDefault="00F904B9" w:rsidP="00766995"/>
                    </w:txbxContent>
                  </v:textbox>
                </v:shape>
                <v:shape id="Up Arrow 10" o:spid="_x0000_s1115" type="#_x0000_t68" style="position:absolute;left:6419;top:8332;width:160;height:4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TNUfxgAAANwAAAAPAAAAZHJzL2Rvd25yZXYueG1sRI9Ba8Mw&#10;DIXvg/4Ho0Fvi9NRsjSrE8qgtINd0vbSmxZrcWgsh9hts38/Dwa7Sbyn9z2tq8n24kaj7xwrWCQp&#10;COLG6Y5bBafj9ikH4QOyxt4xKfgmD1U5e1hjod2da7odQitiCPsCFZgQhkJK3xiy6BM3EEfty40W&#10;Q1zHVuoR7zHc9vI5TTNpseNIMDjQm6HmcrhaBRdzrtP3xXK/Wx7rz+Ejy18iV6n547R5BRFoCv/m&#10;v+u9jvVXGfw+EyeQ5Q8AAAD//wMAUEsBAi0AFAAGAAgAAAAhANvh9svuAAAAhQEAABMAAAAAAAAA&#10;AAAAAAAAAAAAAFtDb250ZW50X1R5cGVzXS54bWxQSwECLQAUAAYACAAAACEAWvQsW78AAAAVAQAA&#10;CwAAAAAAAAAAAAAAAAAfAQAAX3JlbHMvLnJlbHNQSwECLQAUAAYACAAAACEAk0zVH8YAAADcAAAA&#10;DwAAAAAAAAAAAAAAAAAHAgAAZHJzL2Rvd25yZXYueG1sUEsFBgAAAAADAAMAtwAAAPoCAAAAAA==&#10;" adj="4148" fillcolor="black" stroked="f">
                  <v:stroke joinstyle="round"/>
                  <v:textbox>
                    <w:txbxContent>
                      <w:p w14:paraId="6BAB4A37" w14:textId="77777777" w:rsidR="00F904B9" w:rsidRDefault="00F904B9" w:rsidP="00766995"/>
                    </w:txbxContent>
                  </v:textbox>
                </v:shape>
                <v:shape id="Up Arrow 11" o:spid="_x0000_s1116" type="#_x0000_t68" style="position:absolute;left:3377;top:8332;width:160;height:4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AHCExAAAANwAAAAPAAAAZHJzL2Rvd25yZXYueG1sRI9Pi8Iw&#10;EMXvwn6HMAt701QR/3SNsiyICl5avXgbm9mm2ExKE7X77Y0geJvhvXm/N4tVZ2txo9ZXjhUMBwkI&#10;4sLpiksFx8O6PwPhA7LG2jEp+CcPq+VHb4GpdnfO6JaHUsQQ9ikqMCE0qZS+MGTRD1xDHLU/11oM&#10;cW1LqVu8x3Bby1GSTKTFiiPBYEO/hopLfrUKLuaUJbvheLsZH7Jzs5/MppGr1Ndn9/MNIlAX3ubX&#10;9VbH+vMpPJ+JE8jlAwAA//8DAFBLAQItABQABgAIAAAAIQDb4fbL7gAAAIUBAAATAAAAAAAAAAAA&#10;AAAAAAAAAABbQ29udGVudF9UeXBlc10ueG1sUEsBAi0AFAAGAAgAAAAhAFr0LFu/AAAAFQEAAAsA&#10;AAAAAAAAAAAAAAAAHwEAAF9yZWxzLy5yZWxzUEsBAi0AFAAGAAgAAAAhAPwAcITEAAAA3AAAAA8A&#10;AAAAAAAAAAAAAAAABwIAAGRycy9kb3ducmV2LnhtbFBLBQYAAAAAAwADALcAAAD4AgAAAAA=&#10;" adj="4148" fillcolor="black" stroked="f">
                  <v:stroke joinstyle="round"/>
                  <v:textbox>
                    <w:txbxContent>
                      <w:p w14:paraId="0A812F1F" w14:textId="77777777" w:rsidR="00F904B9" w:rsidRDefault="00F904B9" w:rsidP="00766995"/>
                    </w:txbxContent>
                  </v:textbox>
                </v:shape>
              </v:group>
              <o:OLEObject Type="Embed" ProgID="Excel.Chart.8" ShapeID="Chart 2" DrawAspect="Content" ObjectID="_1805889502" r:id="rId15">
                <o:FieldCodes>\s</o:FieldCodes>
              </o:OLEObject>
            </w:pict>
          </mc:Fallback>
        </mc:AlternateContent>
      </w:r>
    </w:p>
    <w:p w14:paraId="3F0949C1" w14:textId="77777777" w:rsidR="00766995" w:rsidRPr="00DC2BA7" w:rsidRDefault="00B60735" w:rsidP="00B057AB">
      <w:pPr>
        <w:keepNext/>
        <w:widowControl w:val="0"/>
        <w:spacing w:line="240" w:lineRule="auto"/>
        <w:rPr>
          <w:lang w:val="sv-SE"/>
        </w:rPr>
      </w:pPr>
      <w:r w:rsidRPr="00DC2BA7">
        <w:rPr>
          <w:noProof/>
          <w:snapToGrid/>
          <w:u w:val="single"/>
          <w:lang w:val="en-US"/>
        </w:rPr>
        <mc:AlternateContent>
          <mc:Choice Requires="wps">
            <w:drawing>
              <wp:anchor distT="0" distB="0" distL="114300" distR="114300" simplePos="0" relativeHeight="251670528" behindDoc="0" locked="0" layoutInCell="1" allowOverlap="1" wp14:anchorId="4EDC72ED" wp14:editId="7A31C589">
                <wp:simplePos x="0" y="0"/>
                <wp:positionH relativeFrom="column">
                  <wp:posOffset>4429125</wp:posOffset>
                </wp:positionH>
                <wp:positionV relativeFrom="paragraph">
                  <wp:posOffset>8255</wp:posOffset>
                </wp:positionV>
                <wp:extent cx="838200" cy="266700"/>
                <wp:effectExtent l="0" t="0" r="0" b="0"/>
                <wp:wrapNone/>
                <wp:docPr id="156" name="Text Box 8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38200" cy="26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AB5C493" w14:textId="77777777" w:rsidR="00F904B9" w:rsidRPr="005F0443" w:rsidRDefault="00B60735" w:rsidP="00766995">
                            <w:r w:rsidRPr="003C4373">
                              <w:t>placebo</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EDC72ED" id="Text Box 83" o:spid="_x0000_s1117" type="#_x0000_t202" style="position:absolute;margin-left:348.75pt;margin-top:.65pt;width:66pt;height:21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0Rqx1wEAAI4DAAAOAAAAZHJzL2Uyb0RvYy54bWysU9uO0zAQfUfiHyy/07SldLtR0xXsahHS&#10;cpEWPsBxnMQi8ZgZt0n5esZOt1vgDfFizcU+M+fMeHsz9p04GCQLrpCL2VwK4zRU1jWF/Pb1/tVG&#10;CgrKVaoDZwp5NCRvdi9fbAefmyW00FUGBYM4ygdfyDYEn2cZ6db0imbgjeNkDdirwC42WYVqYPS+&#10;y5bz+TobACuPoA0RR++mpNwl/Lo2OnyuazJBdIXk3kI6MZ1lPLPdVuUNKt9afWpD/UMXvbKOi56h&#10;7lRQYo/2L6jeagSCOsw09BnUtdUmcWA2i/kfbB5b5U3iwuKQP8tE/w9Wfzo8+i8owvgORh5gIkH+&#10;AfR3Eg5uW+Ua8xYRhtaoigsvomTZ4Ck/PY1SU04RpBw+QsVDVvsACWissY+qME/B6DyA41l0Mwah&#10;Obh5veFBSqE5tVyvr9iOFVT+9NgjhfcGehGNQiLPNIGrwwOF6erTlVjLwb3tujTXzv0WYMwYSc3H&#10;fqfOw1iOwlbcyHUsHMmUUB2ZDsK0LrzebLSAP6UYeFUKST/2Co0U3QfHklwvVqu4W8lZvblasoOX&#10;mfIyo5xmqEIGKSbzNkz7uPdom5YrPUvMQ09SnBY0btWln7g8f6PdLwAAAP//AwBQSwMEFAAGAAgA&#10;AAAhAHg+L3PcAAAACAEAAA8AAABkcnMvZG93bnJldi54bWxMj8tOwzAQRfdI/QdrKrGjNk1fCXGq&#10;CsQWRKFI7Nx4mkSNx1HsNuHvGVawvDpXd87k29G14op9aDxpuJ8pEEiltw1VGj7en+82IEI0ZE3r&#10;CTV8Y4BtMbnJTWb9QG943cdK8AiFzGioY+wyKUNZozNh5jskZiffOxM59pW0vRl43LVyrtRKOtMQ&#10;X6hNh481luf9xWk4vJy+PhfqtXpyy27wo5LkUqn17XTcPYCIOMa/MvzqszoU7HT0F7JBtBpW6XrJ&#10;VQYJCOabecr5qGGRJCCLXP5/oPgBAAD//wMAUEsBAi0AFAAGAAgAAAAhALaDOJL+AAAA4QEAABMA&#10;AAAAAAAAAAAAAAAAAAAAAFtDb250ZW50X1R5cGVzXS54bWxQSwECLQAUAAYACAAAACEAOP0h/9YA&#10;AACUAQAACwAAAAAAAAAAAAAAAAAvAQAAX3JlbHMvLnJlbHNQSwECLQAUAAYACAAAACEAfdEasdcB&#10;AACOAwAADgAAAAAAAAAAAAAAAAAuAgAAZHJzL2Uyb0RvYy54bWxQSwECLQAUAAYACAAAACEAeD4v&#10;c9wAAAAIAQAADwAAAAAAAAAAAAAAAAAxBAAAZHJzL2Rvd25yZXYueG1sUEsFBgAAAAAEAAQA8wAA&#10;ADoFAAAAAA==&#10;" filled="f" stroked="f">
                <v:textbox>
                  <w:txbxContent>
                    <w:p w14:paraId="5AB5C493" w14:textId="77777777" w:rsidR="00F904B9" w:rsidRPr="005F0443" w:rsidRDefault="00B60735" w:rsidP="00766995">
                      <w:r w:rsidRPr="003C4373">
                        <w:t>placebo</w:t>
                      </w:r>
                    </w:p>
                  </w:txbxContent>
                </v:textbox>
              </v:shape>
            </w:pict>
          </mc:Fallback>
        </mc:AlternateContent>
      </w:r>
    </w:p>
    <w:p w14:paraId="625F45DB" w14:textId="77777777" w:rsidR="00766995" w:rsidRPr="00DC2BA7" w:rsidRDefault="00766995" w:rsidP="00B057AB">
      <w:pPr>
        <w:keepNext/>
        <w:widowControl w:val="0"/>
        <w:spacing w:line="240" w:lineRule="auto"/>
        <w:rPr>
          <w:lang w:val="sv-SE"/>
        </w:rPr>
      </w:pPr>
    </w:p>
    <w:p w14:paraId="7C07CD1A" w14:textId="77777777" w:rsidR="00766995" w:rsidRPr="00DC2BA7" w:rsidRDefault="00766995" w:rsidP="00B057AB">
      <w:pPr>
        <w:keepNext/>
        <w:widowControl w:val="0"/>
        <w:spacing w:line="240" w:lineRule="auto"/>
        <w:rPr>
          <w:lang w:val="sv-SE"/>
        </w:rPr>
      </w:pPr>
    </w:p>
    <w:p w14:paraId="525469E3" w14:textId="77777777" w:rsidR="00766995" w:rsidRPr="00DC2BA7" w:rsidRDefault="00766995" w:rsidP="00B057AB">
      <w:pPr>
        <w:keepNext/>
        <w:widowControl w:val="0"/>
        <w:spacing w:line="240" w:lineRule="auto"/>
        <w:rPr>
          <w:lang w:val="sv-SE"/>
        </w:rPr>
      </w:pPr>
    </w:p>
    <w:p w14:paraId="0B6F04A8" w14:textId="77777777" w:rsidR="00766995" w:rsidRPr="00DC2BA7" w:rsidRDefault="00766995" w:rsidP="00B057AB">
      <w:pPr>
        <w:keepNext/>
        <w:widowControl w:val="0"/>
        <w:spacing w:line="240" w:lineRule="auto"/>
        <w:rPr>
          <w:lang w:val="sv-SE"/>
        </w:rPr>
      </w:pPr>
    </w:p>
    <w:p w14:paraId="3D1256AE" w14:textId="77777777" w:rsidR="00766995" w:rsidRPr="00DC2BA7" w:rsidRDefault="00766995" w:rsidP="00B057AB">
      <w:pPr>
        <w:keepNext/>
        <w:widowControl w:val="0"/>
        <w:spacing w:line="240" w:lineRule="auto"/>
        <w:rPr>
          <w:lang w:val="sv-SE"/>
        </w:rPr>
      </w:pPr>
    </w:p>
    <w:p w14:paraId="03942D27" w14:textId="77777777" w:rsidR="00766995" w:rsidRPr="00DC2BA7" w:rsidRDefault="00766995" w:rsidP="00B057AB">
      <w:pPr>
        <w:keepNext/>
        <w:widowControl w:val="0"/>
        <w:spacing w:line="240" w:lineRule="auto"/>
        <w:rPr>
          <w:lang w:val="sv-SE"/>
        </w:rPr>
      </w:pPr>
    </w:p>
    <w:p w14:paraId="6694DFC5" w14:textId="77777777" w:rsidR="00766995" w:rsidRPr="00DC2BA7" w:rsidRDefault="00766995" w:rsidP="00B057AB">
      <w:pPr>
        <w:keepNext/>
        <w:widowControl w:val="0"/>
        <w:spacing w:line="240" w:lineRule="auto"/>
        <w:rPr>
          <w:lang w:val="sv-SE"/>
        </w:rPr>
      </w:pPr>
    </w:p>
    <w:p w14:paraId="78598804" w14:textId="77777777" w:rsidR="00766995" w:rsidRPr="00DC2BA7" w:rsidRDefault="00766995" w:rsidP="00B057AB">
      <w:pPr>
        <w:keepNext/>
        <w:widowControl w:val="0"/>
        <w:spacing w:line="240" w:lineRule="auto"/>
        <w:rPr>
          <w:lang w:val="sv-SE"/>
        </w:rPr>
      </w:pPr>
    </w:p>
    <w:p w14:paraId="1DC40089" w14:textId="77777777" w:rsidR="00766995" w:rsidRPr="00DC2BA7" w:rsidRDefault="00766995" w:rsidP="00B057AB">
      <w:pPr>
        <w:keepNext/>
        <w:widowControl w:val="0"/>
        <w:spacing w:line="240" w:lineRule="auto"/>
        <w:rPr>
          <w:lang w:val="sv-SE"/>
        </w:rPr>
      </w:pPr>
    </w:p>
    <w:p w14:paraId="03553DA6" w14:textId="77777777" w:rsidR="00766995" w:rsidRPr="00DC2BA7" w:rsidRDefault="00766995" w:rsidP="00B057AB">
      <w:pPr>
        <w:keepNext/>
        <w:widowControl w:val="0"/>
        <w:spacing w:line="240" w:lineRule="auto"/>
        <w:rPr>
          <w:lang w:val="sv-SE"/>
        </w:rPr>
      </w:pPr>
    </w:p>
    <w:p w14:paraId="782AAD6B" w14:textId="77777777" w:rsidR="00766995" w:rsidRPr="00DC2BA7" w:rsidRDefault="00766995" w:rsidP="00B057AB">
      <w:pPr>
        <w:keepNext/>
        <w:widowControl w:val="0"/>
        <w:spacing w:line="240" w:lineRule="auto"/>
        <w:rPr>
          <w:lang w:val="sv-SE"/>
        </w:rPr>
      </w:pPr>
    </w:p>
    <w:p w14:paraId="184BD0D8" w14:textId="77777777" w:rsidR="00766995" w:rsidRPr="00DC2BA7" w:rsidRDefault="00766995" w:rsidP="00B057AB">
      <w:pPr>
        <w:keepNext/>
        <w:widowControl w:val="0"/>
        <w:spacing w:line="240" w:lineRule="auto"/>
        <w:rPr>
          <w:lang w:val="sv-SE"/>
        </w:rPr>
      </w:pPr>
    </w:p>
    <w:p w14:paraId="2F97B953" w14:textId="77777777" w:rsidR="00766995" w:rsidRPr="00DC2BA7" w:rsidRDefault="00766995" w:rsidP="00B057AB">
      <w:pPr>
        <w:keepNext/>
        <w:widowControl w:val="0"/>
        <w:spacing w:line="240" w:lineRule="auto"/>
        <w:rPr>
          <w:lang w:val="sv-SE"/>
        </w:rPr>
      </w:pPr>
    </w:p>
    <w:p w14:paraId="6AAD6A3C" w14:textId="77777777" w:rsidR="00766995" w:rsidRPr="00DC2BA7" w:rsidRDefault="00766995" w:rsidP="00B057AB">
      <w:pPr>
        <w:keepNext/>
        <w:widowControl w:val="0"/>
        <w:spacing w:line="240" w:lineRule="auto"/>
        <w:rPr>
          <w:lang w:val="sv-SE"/>
        </w:rPr>
      </w:pPr>
    </w:p>
    <w:p w14:paraId="19D16BC5" w14:textId="77777777" w:rsidR="00766995" w:rsidRPr="00DC2BA7" w:rsidRDefault="00766995" w:rsidP="00B057AB">
      <w:pPr>
        <w:keepNext/>
        <w:widowControl w:val="0"/>
        <w:spacing w:line="240" w:lineRule="auto"/>
        <w:rPr>
          <w:lang w:val="sv-SE"/>
        </w:rPr>
      </w:pPr>
    </w:p>
    <w:p w14:paraId="12203498" w14:textId="77777777" w:rsidR="00766995" w:rsidRPr="00DC2BA7" w:rsidRDefault="00B60735" w:rsidP="00B057AB">
      <w:pPr>
        <w:keepNext/>
        <w:widowControl w:val="0"/>
        <w:spacing w:line="240" w:lineRule="auto"/>
        <w:rPr>
          <w:lang w:val="sv-SE"/>
        </w:rPr>
      </w:pPr>
      <w:r w:rsidRPr="00DC2BA7">
        <w:rPr>
          <w:noProof/>
          <w:lang w:val="en-US"/>
        </w:rPr>
        <mc:AlternateContent>
          <mc:Choice Requires="wps">
            <w:drawing>
              <wp:anchor distT="0" distB="0" distL="114300" distR="114300" simplePos="0" relativeHeight="251666432" behindDoc="0" locked="0" layoutInCell="1" allowOverlap="1" wp14:anchorId="627417FF" wp14:editId="1AC97BF6">
                <wp:simplePos x="0" y="0"/>
                <wp:positionH relativeFrom="column">
                  <wp:posOffset>5052695</wp:posOffset>
                </wp:positionH>
                <wp:positionV relativeFrom="paragraph">
                  <wp:posOffset>-38735</wp:posOffset>
                </wp:positionV>
                <wp:extent cx="600075" cy="255905"/>
                <wp:effectExtent l="0" t="0" r="0" b="0"/>
                <wp:wrapNone/>
                <wp:docPr id="155" name="Text Box 8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0075" cy="2559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6ECE813" w14:textId="77777777" w:rsidR="00F904B9" w:rsidRDefault="00B60735" w:rsidP="00766995">
                            <w:r>
                              <w:t>Vecka</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27417FF" id="Text Box 81" o:spid="_x0000_s1118" type="#_x0000_t202" style="position:absolute;margin-left:397.85pt;margin-top:-3.05pt;width:47.25pt;height:20.15pt;z-index:251666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5lSu7AEAALcDAAAOAAAAZHJzL2Uyb0RvYy54bWysU8GO0zAQvSPxD5bvNGnV7tKo6Qq6KkJa&#10;WKSFD3AcJ7FwPGbsNilfz9jpdgvcEDlYHo/9Zt6bl83d2Bt2VOg12JLPZzlnykqotW1L/u3r/s1b&#10;znwQthYGrCr5SXl+t339ajO4Qi2gA1MrZARifTG4knchuCLLvOxUL/wMnLKUbAB7ESjENqtRDITe&#10;m2yR5zfZAFg7BKm8p9P7Kcm3Cb9plAyPTeNVYKbk1FtIK6a1imu23YiiReE6Lc9tiH/oohfaUtEL&#10;1L0Igh1Q/wXVa4ngoQkzCX0GTaOlShyIzTz/g81TJ5xKXEgc7y4y+f8HKz8fn9wXZGF8DyMNMJHw&#10;7gHkd88s7DphW/UOEYZOiZoKz6Nk2eB8cX4apfaFjyDV8AlqGrI4BEhAY4N9VIV4MkKnAZwuoqsx&#10;MEmHN3me3644k5RarFbrfJUqiOL5sUMfPijoWdyUHGmmCVwcH3yIzYji+Uqs5cHoeq+NSQG21c4g&#10;Owqa/z59Z/TfrhkbL1uIzybEeJJYRmITxTBWI9N1ydfJNpF1BfWJeCNMvqL/gDYd4E/OBvJUyf2P&#10;g0DFmfloSbv1fLmMJkzBcnW7oACvM9V1RlhJUCUPnE3bXZiMe3Co244qvcyC3JGEODs52u86Tlxe&#10;/rftLwAAAP//AwBQSwMEFAAGAAgAAAAhAHmTRyHfAAAACQEAAA8AAABkcnMvZG93bnJldi54bWxM&#10;j9FOg0AQRd9N/IfNmPhi2qXYQkGWRk00vrb2AwZ2CkR2lrDbQv/e9ck+Tu7JvWeK3Wx6caHRdZYV&#10;rJYRCOLa6o4bBcfvj8UWhPPIGnvLpOBKDnbl/V2BubYT7+ly8I0IJexyVNB6P+RSurolg25pB+KQ&#10;nexo0IdzbKQecQrlppdxFCXSYMdhocWB3luqfw5no+D0NT1tsqn69Md0v07esEsre1Xq8WF+fQHh&#10;afb/MPzpB3Uog1Nlz6yd6BWk2SYNqIJFsgIRgG0WxSAqBc/rGGRZyNsPyl8AAAD//wMAUEsBAi0A&#10;FAAGAAgAAAAhALaDOJL+AAAA4QEAABMAAAAAAAAAAAAAAAAAAAAAAFtDb250ZW50X1R5cGVzXS54&#10;bWxQSwECLQAUAAYACAAAACEAOP0h/9YAAACUAQAACwAAAAAAAAAAAAAAAAAvAQAAX3JlbHMvLnJl&#10;bHNQSwECLQAUAAYACAAAACEAEeZUruwBAAC3AwAADgAAAAAAAAAAAAAAAAAuAgAAZHJzL2Uyb0Rv&#10;Yy54bWxQSwECLQAUAAYACAAAACEAeZNHId8AAAAJAQAADwAAAAAAAAAAAAAAAABGBAAAZHJzL2Rv&#10;d25yZXYueG1sUEsFBgAAAAAEAAQA8wAAAFIFAAAAAA==&#10;" stroked="f">
                <v:textbox>
                  <w:txbxContent>
                    <w:p w14:paraId="46ECE813" w14:textId="77777777" w:rsidR="00F904B9" w:rsidRDefault="00B60735" w:rsidP="00766995">
                      <w:r>
                        <w:t>Vecka</w:t>
                      </w:r>
                    </w:p>
                  </w:txbxContent>
                </v:textbox>
              </v:shape>
            </w:pict>
          </mc:Fallback>
        </mc:AlternateContent>
      </w:r>
    </w:p>
    <w:p w14:paraId="788E5E64" w14:textId="77777777" w:rsidR="00766995" w:rsidRPr="00DC2BA7" w:rsidRDefault="00766995" w:rsidP="00B057AB">
      <w:pPr>
        <w:keepNext/>
        <w:widowControl w:val="0"/>
        <w:spacing w:line="240" w:lineRule="auto"/>
        <w:rPr>
          <w:lang w:val="sv-SE"/>
        </w:rPr>
      </w:pPr>
    </w:p>
    <w:p w14:paraId="08C824DB" w14:textId="77777777" w:rsidR="00766995" w:rsidRPr="00DC2BA7" w:rsidRDefault="00B60735" w:rsidP="00B057AB">
      <w:pPr>
        <w:widowControl w:val="0"/>
        <w:tabs>
          <w:tab w:val="clear" w:pos="567"/>
        </w:tabs>
        <w:spacing w:line="240" w:lineRule="auto"/>
        <w:rPr>
          <w:u w:val="single"/>
          <w:lang w:val="sv-SE"/>
        </w:rPr>
      </w:pPr>
      <w:r w:rsidRPr="00DC2BA7">
        <w:rPr>
          <w:noProof/>
          <w:u w:val="single"/>
          <w:lang w:val="en-US"/>
        </w:rPr>
        <mc:AlternateContent>
          <mc:Choice Requires="wps">
            <w:drawing>
              <wp:anchor distT="0" distB="0" distL="114300" distR="114300" simplePos="0" relativeHeight="251668480" behindDoc="0" locked="0" layoutInCell="1" allowOverlap="1" wp14:anchorId="3EA55C8A" wp14:editId="68DC019B">
                <wp:simplePos x="0" y="0"/>
                <wp:positionH relativeFrom="column">
                  <wp:posOffset>718820</wp:posOffset>
                </wp:positionH>
                <wp:positionV relativeFrom="paragraph">
                  <wp:posOffset>5715</wp:posOffset>
                </wp:positionV>
                <wp:extent cx="3448050" cy="255905"/>
                <wp:effectExtent l="0" t="0" r="0" b="0"/>
                <wp:wrapNone/>
                <wp:docPr id="154" name="Text Box 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448050" cy="2559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AB65298" w14:textId="77777777" w:rsidR="00F904B9" w:rsidRPr="005F0443" w:rsidRDefault="00B60735" w:rsidP="00766995">
                            <w:pPr>
                              <w:jc w:val="center"/>
                            </w:pPr>
                            <w:r w:rsidRPr="007D3811">
                              <w:rPr>
                                <w:color w:val="000000"/>
                                <w:kern w:val="24"/>
                                <w:lang w:val="sv-SE"/>
                              </w:rPr>
                              <w:t xml:space="preserve">Administrering av omalizumab </w:t>
                            </w:r>
                            <w:r>
                              <w:rPr>
                                <w:color w:val="000000"/>
                                <w:kern w:val="24"/>
                                <w:lang w:val="sv-SE"/>
                              </w:rPr>
                              <w:t>eller</w:t>
                            </w:r>
                            <w:r w:rsidRPr="007D3811">
                              <w:rPr>
                                <w:color w:val="000000"/>
                                <w:kern w:val="24"/>
                                <w:lang w:val="sv-SE"/>
                              </w:rPr>
                              <w:t xml:space="preserve"> placebo</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EA55C8A" id="Text Box 82" o:spid="_x0000_s1119" type="#_x0000_t202" style="position:absolute;margin-left:56.6pt;margin-top:.45pt;width:271.5pt;height:20.15pt;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nZB7AEAALgDAAAOAAAAZHJzL2Uyb0RvYy54bWysU8GO0zAQvSPxD5bvNGlpYRs1XUFXRUjL&#10;grTwAY7jJBaOx4zdJuXrGTvdboEbIgfL47HfzHvzsrkde8OOCr0GW/L5LOdMWQm1tm3Jv33dv7rh&#10;zAdha2HAqpKflOe325cvNoMr1AI6MLVCRiDWF4MreReCK7LMy071ws/AKUvJBrAXgUJssxrFQOi9&#10;yRZ5/iYbAGuHIJX3dHo3Jfk24TeNkuFz03gVmCk59RbSimmt4pptN6JoUbhOy3Mb4h+66IW2VPQC&#10;dSeCYAfUf0H1WiJ4aMJMQp9B02ipEgdiM8//YPPYCacSFxLHu4tM/v/Byofjo/uCLIzvYaQBJhLe&#10;3YP87pmFXSdsq94hwtApUVPheZQsG5wvzk+j1L7wEaQaPkFNQxaHAAlobLCPqhBPRug0gNNFdDUG&#10;Junw9XJ5k68oJSm3WK3W+SqVEMXTa4c+fFDQs7gpOdJQE7o43vsQuxHF05VYzIPR9V4bkwJsq51B&#10;dhRkgH36zui/XTM2XrYQn02I8STRjMwmjmGsRqbrkq+TCJF2BfWJiCNMxqIfgTYd4E/OBjJVyf2P&#10;g0DFmfloSbz1fLmMLkzBcvV2QQFeZ6rrjLCSoEoeOJu2uzA59+BQtx1Veh4G2SMJcbZy9N91nLg8&#10;/3DbXwAAAP//AwBQSwMEFAAGAAgAAAAhADwjs8raAAAABwEAAA8AAABkcnMvZG93bnJldi54bWxM&#10;jsFOg0AURfcm/sPkmbgxdgBbapGhURON29Z+wANegci8Icy00L/3ubLLk3tz78m3s+3VmUbfOTYQ&#10;LyJQxJWrO24MHL4/Hp9B+YBcY++YDFzIw7a4vckxq93EOzrvQ6NkhH2GBtoQhkxrX7Vk0S/cQCzZ&#10;0Y0Wg+DY6HrEScZtr5MoSrXFjuWhxYHeW6p+9idr4Pg1Paw2U/kZDuvdMn3Dbl26izH3d/PrC6hA&#10;c/gvw5++qEMhTqU7ce1VLxw/JVI1sAElcbpKBUsDyzgBXeT62r/4BQAA//8DAFBLAQItABQABgAI&#10;AAAAIQC2gziS/gAAAOEBAAATAAAAAAAAAAAAAAAAAAAAAABbQ29udGVudF9UeXBlc10ueG1sUEsB&#10;Ai0AFAAGAAgAAAAhADj9If/WAAAAlAEAAAsAAAAAAAAAAAAAAAAALwEAAF9yZWxzLy5yZWxzUEsB&#10;Ai0AFAAGAAgAAAAhAH4qdkHsAQAAuAMAAA4AAAAAAAAAAAAAAAAALgIAAGRycy9lMm9Eb2MueG1s&#10;UEsBAi0AFAAGAAgAAAAhADwjs8raAAAABwEAAA8AAAAAAAAAAAAAAAAARgQAAGRycy9kb3ducmV2&#10;LnhtbFBLBQYAAAAABAAEAPMAAABNBQAAAAA=&#10;" stroked="f">
                <v:textbox>
                  <w:txbxContent>
                    <w:p w14:paraId="1AB65298" w14:textId="77777777" w:rsidR="00F904B9" w:rsidRPr="005F0443" w:rsidRDefault="00B60735" w:rsidP="00766995">
                      <w:pPr>
                        <w:jc w:val="center"/>
                      </w:pPr>
                      <w:r w:rsidRPr="007D3811">
                        <w:rPr>
                          <w:color w:val="000000"/>
                          <w:kern w:val="24"/>
                          <w:lang w:val="sv-SE"/>
                        </w:rPr>
                        <w:t xml:space="preserve">Administrering av omalizumab </w:t>
                      </w:r>
                      <w:r>
                        <w:rPr>
                          <w:color w:val="000000"/>
                          <w:kern w:val="24"/>
                          <w:lang w:val="sv-SE"/>
                        </w:rPr>
                        <w:t>eller</w:t>
                      </w:r>
                      <w:r w:rsidRPr="007D3811">
                        <w:rPr>
                          <w:color w:val="000000"/>
                          <w:kern w:val="24"/>
                          <w:lang w:val="sv-SE"/>
                        </w:rPr>
                        <w:t xml:space="preserve"> placebo</w:t>
                      </w:r>
                    </w:p>
                  </w:txbxContent>
                </v:textbox>
              </v:shape>
            </w:pict>
          </mc:Fallback>
        </mc:AlternateContent>
      </w:r>
    </w:p>
    <w:p w14:paraId="013AA939" w14:textId="77777777" w:rsidR="00766995" w:rsidRPr="00DC2BA7" w:rsidRDefault="00766995" w:rsidP="00B057AB">
      <w:pPr>
        <w:widowControl w:val="0"/>
        <w:tabs>
          <w:tab w:val="clear" w:pos="567"/>
        </w:tabs>
        <w:spacing w:line="240" w:lineRule="auto"/>
        <w:rPr>
          <w:u w:val="single"/>
          <w:lang w:val="sv-SE"/>
        </w:rPr>
      </w:pPr>
    </w:p>
    <w:p w14:paraId="427AA402" w14:textId="77777777" w:rsidR="00766995" w:rsidRPr="00610F76" w:rsidRDefault="00B60735" w:rsidP="00B057AB">
      <w:pPr>
        <w:pStyle w:val="NormalWeb"/>
        <w:spacing w:line="240" w:lineRule="auto"/>
        <w:rPr>
          <w:sz w:val="22"/>
          <w:szCs w:val="22"/>
        </w:rPr>
      </w:pPr>
      <w:r w:rsidRPr="00DC2BA7">
        <w:rPr>
          <w:color w:val="000000"/>
          <w:kern w:val="24"/>
          <w:sz w:val="16"/>
          <w:szCs w:val="16"/>
        </w:rPr>
        <w:t>BOCF=baseline observation carried forward; mITT=modifierad intention-to-treat population</w:t>
      </w:r>
    </w:p>
    <w:p w14:paraId="75F2B252" w14:textId="77777777" w:rsidR="00766995" w:rsidRPr="00610F76" w:rsidRDefault="00766995" w:rsidP="00B057AB">
      <w:pPr>
        <w:widowControl w:val="0"/>
        <w:tabs>
          <w:tab w:val="clear" w:pos="567"/>
        </w:tabs>
        <w:spacing w:line="240" w:lineRule="auto"/>
        <w:rPr>
          <w:u w:val="single"/>
          <w:lang w:val="en-US"/>
        </w:rPr>
      </w:pPr>
    </w:p>
    <w:p w14:paraId="7AAFF809" w14:textId="77777777" w:rsidR="00766995" w:rsidRPr="00610F76" w:rsidRDefault="00B60735" w:rsidP="00B057AB">
      <w:pPr>
        <w:widowControl w:val="0"/>
        <w:tabs>
          <w:tab w:val="clear" w:pos="567"/>
        </w:tabs>
        <w:spacing w:line="240" w:lineRule="auto"/>
        <w:rPr>
          <w:lang w:val="sv-SE"/>
        </w:rPr>
      </w:pPr>
      <w:r w:rsidRPr="00610F76">
        <w:rPr>
          <w:lang w:val="sv-SE"/>
        </w:rPr>
        <w:t>Storleken på de observerade effektmåtten av behandlingen vid vecka 24 var jämförbara med de som observerades vid vecka 12:</w:t>
      </w:r>
    </w:p>
    <w:p w14:paraId="4BCB6209" w14:textId="77777777" w:rsidR="00766995" w:rsidRPr="00610F76" w:rsidRDefault="00B60735" w:rsidP="00B057AB">
      <w:pPr>
        <w:widowControl w:val="0"/>
        <w:tabs>
          <w:tab w:val="clear" w:pos="567"/>
        </w:tabs>
        <w:spacing w:line="240" w:lineRule="auto"/>
        <w:rPr>
          <w:lang w:val="sv-SE"/>
        </w:rPr>
      </w:pPr>
      <w:r w:rsidRPr="00610F76">
        <w:rPr>
          <w:lang w:val="sv-SE"/>
        </w:rPr>
        <w:t>I studie 1 och 3 var den genomsnittliga minskningen från utgångsvärdet av svårighetsgrad av klåda under en vecka 9,8 respektive 8,6 för 300 mg. Andelen patienter med UAS7 ≤6 var 61,7 % respektive 55,6 % och andelen patienter med fullständigt svar (UAS7 =0) var 48,1 % respektive 42,5 %, (p&lt;0,0001 för samtliga jämförelser med placebo).</w:t>
      </w:r>
    </w:p>
    <w:p w14:paraId="547CDB58" w14:textId="77777777" w:rsidR="00766995" w:rsidRPr="00610F76" w:rsidRDefault="00766995" w:rsidP="00B057AB">
      <w:pPr>
        <w:widowControl w:val="0"/>
        <w:tabs>
          <w:tab w:val="clear" w:pos="567"/>
        </w:tabs>
        <w:spacing w:line="240" w:lineRule="auto"/>
        <w:rPr>
          <w:lang w:val="sv-SE"/>
        </w:rPr>
      </w:pPr>
    </w:p>
    <w:p w14:paraId="54F7A445" w14:textId="77777777" w:rsidR="00766995" w:rsidRPr="00610F76" w:rsidRDefault="00B60735" w:rsidP="00B057AB">
      <w:pPr>
        <w:widowControl w:val="0"/>
        <w:tabs>
          <w:tab w:val="clear" w:pos="567"/>
        </w:tabs>
        <w:spacing w:line="240" w:lineRule="auto"/>
        <w:rPr>
          <w:lang w:val="sv-SE"/>
        </w:rPr>
      </w:pPr>
      <w:r w:rsidRPr="00610F76">
        <w:rPr>
          <w:rStyle w:val="hps"/>
          <w:color w:val="222222"/>
          <w:lang w:val="sv-SE"/>
        </w:rPr>
        <w:t>Data från kliniska</w:t>
      </w:r>
      <w:r w:rsidRPr="00610F76">
        <w:rPr>
          <w:color w:val="222222"/>
          <w:lang w:val="sv-SE"/>
        </w:rPr>
        <w:t xml:space="preserve"> </w:t>
      </w:r>
      <w:r w:rsidRPr="00610F76">
        <w:rPr>
          <w:rStyle w:val="hps"/>
          <w:color w:val="222222"/>
          <w:lang w:val="sv-SE"/>
        </w:rPr>
        <w:t>prövningar</w:t>
      </w:r>
      <w:r w:rsidRPr="00610F76">
        <w:rPr>
          <w:color w:val="222222"/>
          <w:lang w:val="sv-SE"/>
        </w:rPr>
        <w:t xml:space="preserve"> </w:t>
      </w:r>
      <w:r w:rsidRPr="00610F76">
        <w:rPr>
          <w:rStyle w:val="hps"/>
          <w:color w:val="222222"/>
          <w:lang w:val="sv-SE"/>
        </w:rPr>
        <w:t>hos</w:t>
      </w:r>
      <w:r w:rsidRPr="00610F76">
        <w:rPr>
          <w:color w:val="222222"/>
          <w:lang w:val="sv-SE"/>
        </w:rPr>
        <w:t xml:space="preserve"> </w:t>
      </w:r>
      <w:r w:rsidRPr="00610F76">
        <w:rPr>
          <w:rStyle w:val="hps"/>
          <w:color w:val="222222"/>
          <w:lang w:val="sv-SE"/>
        </w:rPr>
        <w:t>ungdomar (12</w:t>
      </w:r>
      <w:r w:rsidRPr="00610F76">
        <w:rPr>
          <w:color w:val="222222"/>
          <w:lang w:val="sv-SE"/>
        </w:rPr>
        <w:noBreakHyphen/>
      </w:r>
      <w:r w:rsidRPr="00610F76">
        <w:rPr>
          <w:rStyle w:val="hps"/>
          <w:color w:val="222222"/>
          <w:lang w:val="sv-SE"/>
        </w:rPr>
        <w:t>17 år)</w:t>
      </w:r>
      <w:r w:rsidRPr="00610F76">
        <w:rPr>
          <w:color w:val="222222"/>
          <w:lang w:val="sv-SE"/>
        </w:rPr>
        <w:t xml:space="preserve"> </w:t>
      </w:r>
      <w:r w:rsidRPr="00610F76">
        <w:rPr>
          <w:rStyle w:val="hps"/>
          <w:color w:val="222222"/>
          <w:lang w:val="sv-SE"/>
        </w:rPr>
        <w:t>innefattar</w:t>
      </w:r>
      <w:r w:rsidRPr="00610F76">
        <w:rPr>
          <w:color w:val="222222"/>
          <w:lang w:val="sv-SE"/>
        </w:rPr>
        <w:t xml:space="preserve"> </w:t>
      </w:r>
      <w:r w:rsidRPr="00610F76">
        <w:rPr>
          <w:rStyle w:val="hps"/>
          <w:color w:val="222222"/>
          <w:lang w:val="sv-SE"/>
        </w:rPr>
        <w:t>totalt 39</w:t>
      </w:r>
      <w:r w:rsidRPr="00610F76">
        <w:rPr>
          <w:color w:val="222222"/>
          <w:lang w:val="sv-SE"/>
        </w:rPr>
        <w:t> </w:t>
      </w:r>
      <w:r w:rsidRPr="00610F76">
        <w:rPr>
          <w:rStyle w:val="hps"/>
          <w:color w:val="222222"/>
          <w:lang w:val="sv-SE"/>
        </w:rPr>
        <w:t>patienter</w:t>
      </w:r>
      <w:r w:rsidRPr="00610F76">
        <w:rPr>
          <w:color w:val="222222"/>
          <w:lang w:val="sv-SE"/>
        </w:rPr>
        <w:t xml:space="preserve">, </w:t>
      </w:r>
      <w:r w:rsidRPr="00610F76">
        <w:rPr>
          <w:rStyle w:val="hps"/>
          <w:color w:val="222222"/>
          <w:lang w:val="sv-SE"/>
        </w:rPr>
        <w:t>varav</w:t>
      </w:r>
      <w:r w:rsidRPr="00610F76">
        <w:rPr>
          <w:color w:val="222222"/>
          <w:lang w:val="sv-SE"/>
        </w:rPr>
        <w:t xml:space="preserve"> </w:t>
      </w:r>
      <w:r w:rsidRPr="00610F76">
        <w:rPr>
          <w:rStyle w:val="hps"/>
          <w:color w:val="222222"/>
          <w:lang w:val="sv-SE"/>
        </w:rPr>
        <w:t>11</w:t>
      </w:r>
      <w:r w:rsidRPr="00610F76">
        <w:rPr>
          <w:color w:val="222222"/>
          <w:lang w:val="sv-SE"/>
        </w:rPr>
        <w:t xml:space="preserve"> </w:t>
      </w:r>
      <w:r w:rsidRPr="00610F76">
        <w:rPr>
          <w:rStyle w:val="hps"/>
          <w:color w:val="222222"/>
          <w:lang w:val="sv-SE"/>
        </w:rPr>
        <w:t>fick</w:t>
      </w:r>
      <w:r w:rsidRPr="00610F76">
        <w:rPr>
          <w:color w:val="222222"/>
          <w:lang w:val="sv-SE"/>
        </w:rPr>
        <w:t xml:space="preserve"> </w:t>
      </w:r>
      <w:r w:rsidRPr="00610F76">
        <w:rPr>
          <w:rStyle w:val="hps"/>
          <w:color w:val="222222"/>
          <w:lang w:val="sv-SE"/>
        </w:rPr>
        <w:t>dosen</w:t>
      </w:r>
      <w:r w:rsidRPr="00610F76">
        <w:rPr>
          <w:color w:val="222222"/>
          <w:lang w:val="sv-SE"/>
        </w:rPr>
        <w:t xml:space="preserve"> </w:t>
      </w:r>
      <w:r w:rsidRPr="00610F76">
        <w:rPr>
          <w:rStyle w:val="hps"/>
          <w:color w:val="222222"/>
          <w:lang w:val="sv-SE"/>
        </w:rPr>
        <w:t>300</w:t>
      </w:r>
      <w:r w:rsidRPr="00610F76">
        <w:rPr>
          <w:color w:val="222222"/>
          <w:lang w:val="sv-SE"/>
        </w:rPr>
        <w:t> </w:t>
      </w:r>
      <w:r w:rsidRPr="00610F76">
        <w:rPr>
          <w:rStyle w:val="hps"/>
          <w:color w:val="222222"/>
          <w:lang w:val="sv-SE"/>
        </w:rPr>
        <w:t>mg</w:t>
      </w:r>
      <w:r w:rsidRPr="00610F76">
        <w:rPr>
          <w:color w:val="222222"/>
          <w:lang w:val="sv-SE"/>
        </w:rPr>
        <w:t>. R</w:t>
      </w:r>
      <w:r w:rsidRPr="00610F76">
        <w:rPr>
          <w:rStyle w:val="hps"/>
          <w:color w:val="222222"/>
          <w:lang w:val="sv-SE"/>
        </w:rPr>
        <w:t>esultaten för</w:t>
      </w:r>
      <w:r w:rsidRPr="00610F76">
        <w:rPr>
          <w:color w:val="222222"/>
          <w:lang w:val="sv-SE"/>
        </w:rPr>
        <w:t xml:space="preserve"> </w:t>
      </w:r>
      <w:r w:rsidRPr="00610F76">
        <w:rPr>
          <w:rStyle w:val="hps"/>
          <w:color w:val="222222"/>
          <w:lang w:val="sv-SE"/>
        </w:rPr>
        <w:t>300</w:t>
      </w:r>
      <w:r w:rsidRPr="00610F76">
        <w:rPr>
          <w:color w:val="222222"/>
          <w:lang w:val="sv-SE"/>
        </w:rPr>
        <w:t> </w:t>
      </w:r>
      <w:r w:rsidRPr="00610F76">
        <w:rPr>
          <w:rStyle w:val="hps"/>
          <w:color w:val="222222"/>
          <w:lang w:val="sv-SE"/>
        </w:rPr>
        <w:t>mg,</w:t>
      </w:r>
      <w:r w:rsidRPr="00610F76">
        <w:rPr>
          <w:color w:val="222222"/>
          <w:lang w:val="sv-SE"/>
        </w:rPr>
        <w:t xml:space="preserve"> </w:t>
      </w:r>
      <w:r w:rsidRPr="00610F76">
        <w:rPr>
          <w:rStyle w:val="hps"/>
          <w:color w:val="222222"/>
          <w:lang w:val="sv-SE"/>
        </w:rPr>
        <w:t>9</w:t>
      </w:r>
      <w:r w:rsidRPr="00610F76">
        <w:rPr>
          <w:color w:val="222222"/>
          <w:lang w:val="sv-SE"/>
        </w:rPr>
        <w:t> </w:t>
      </w:r>
      <w:r w:rsidRPr="00610F76">
        <w:rPr>
          <w:rStyle w:val="hps"/>
          <w:color w:val="222222"/>
          <w:lang w:val="sv-SE"/>
        </w:rPr>
        <w:t>patienter vid</w:t>
      </w:r>
      <w:r w:rsidRPr="00610F76">
        <w:rPr>
          <w:color w:val="222222"/>
          <w:lang w:val="sv-SE"/>
        </w:rPr>
        <w:t xml:space="preserve"> </w:t>
      </w:r>
      <w:r w:rsidRPr="00610F76">
        <w:rPr>
          <w:rStyle w:val="hps"/>
          <w:color w:val="222222"/>
          <w:lang w:val="sv-SE"/>
        </w:rPr>
        <w:t>vecka</w:t>
      </w:r>
      <w:r w:rsidRPr="00610F76">
        <w:rPr>
          <w:color w:val="222222"/>
          <w:lang w:val="sv-SE"/>
        </w:rPr>
        <w:t> </w:t>
      </w:r>
      <w:r w:rsidRPr="00610F76">
        <w:rPr>
          <w:rStyle w:val="hps"/>
          <w:color w:val="222222"/>
          <w:lang w:val="sv-SE"/>
        </w:rPr>
        <w:t>12</w:t>
      </w:r>
      <w:r w:rsidRPr="00610F76">
        <w:rPr>
          <w:color w:val="222222"/>
          <w:lang w:val="sv-SE"/>
        </w:rPr>
        <w:t xml:space="preserve"> </w:t>
      </w:r>
      <w:r w:rsidRPr="00610F76">
        <w:rPr>
          <w:rStyle w:val="hps"/>
          <w:color w:val="222222"/>
          <w:lang w:val="sv-SE"/>
        </w:rPr>
        <w:t>och</w:t>
      </w:r>
      <w:r w:rsidRPr="00610F76">
        <w:rPr>
          <w:color w:val="222222"/>
          <w:lang w:val="sv-SE"/>
        </w:rPr>
        <w:t xml:space="preserve"> </w:t>
      </w:r>
      <w:r w:rsidRPr="00610F76">
        <w:rPr>
          <w:rStyle w:val="hps"/>
          <w:color w:val="222222"/>
          <w:lang w:val="sv-SE"/>
        </w:rPr>
        <w:t>6</w:t>
      </w:r>
      <w:r w:rsidRPr="00610F76">
        <w:rPr>
          <w:color w:val="222222"/>
          <w:lang w:val="sv-SE"/>
        </w:rPr>
        <w:t> </w:t>
      </w:r>
      <w:r w:rsidRPr="00610F76">
        <w:rPr>
          <w:rStyle w:val="hps"/>
          <w:color w:val="222222"/>
          <w:lang w:val="sv-SE"/>
        </w:rPr>
        <w:t>patienter vid</w:t>
      </w:r>
      <w:r w:rsidRPr="00610F76">
        <w:rPr>
          <w:color w:val="222222"/>
          <w:lang w:val="sv-SE"/>
        </w:rPr>
        <w:t xml:space="preserve"> </w:t>
      </w:r>
      <w:r w:rsidRPr="00610F76">
        <w:rPr>
          <w:rStyle w:val="hps"/>
          <w:color w:val="222222"/>
          <w:lang w:val="sv-SE"/>
        </w:rPr>
        <w:t>vecka</w:t>
      </w:r>
      <w:r w:rsidRPr="00610F76">
        <w:rPr>
          <w:color w:val="222222"/>
          <w:lang w:val="sv-SE"/>
        </w:rPr>
        <w:t> </w:t>
      </w:r>
      <w:r w:rsidRPr="00610F76">
        <w:rPr>
          <w:rStyle w:val="hps"/>
          <w:color w:val="222222"/>
          <w:lang w:val="sv-SE"/>
        </w:rPr>
        <w:t>24,</w:t>
      </w:r>
      <w:r w:rsidRPr="00610F76">
        <w:rPr>
          <w:color w:val="222222"/>
          <w:lang w:val="sv-SE"/>
        </w:rPr>
        <w:t xml:space="preserve"> </w:t>
      </w:r>
      <w:r w:rsidRPr="00610F76">
        <w:rPr>
          <w:rStyle w:val="hps"/>
          <w:color w:val="222222"/>
          <w:lang w:val="sv-SE"/>
        </w:rPr>
        <w:t>visar</w:t>
      </w:r>
      <w:r w:rsidRPr="00610F76">
        <w:rPr>
          <w:color w:val="222222"/>
          <w:lang w:val="sv-SE"/>
        </w:rPr>
        <w:t xml:space="preserve"> </w:t>
      </w:r>
      <w:r w:rsidRPr="00610F76">
        <w:rPr>
          <w:lang w:val="sv-SE"/>
        </w:rPr>
        <w:t xml:space="preserve">liknande behandlingsresultat </w:t>
      </w:r>
      <w:r w:rsidRPr="00610F76">
        <w:rPr>
          <w:rStyle w:val="hps"/>
          <w:color w:val="222222"/>
          <w:lang w:val="sv-SE"/>
        </w:rPr>
        <w:t>som hos vuxna</w:t>
      </w:r>
      <w:r w:rsidRPr="00610F76">
        <w:rPr>
          <w:color w:val="222222"/>
          <w:lang w:val="sv-SE"/>
        </w:rPr>
        <w:t xml:space="preserve">. </w:t>
      </w:r>
      <w:r w:rsidRPr="00610F76">
        <w:rPr>
          <w:rStyle w:val="hps"/>
          <w:color w:val="222222"/>
          <w:lang w:val="sv-SE"/>
        </w:rPr>
        <w:t>Genomsnittlig förändring</w:t>
      </w:r>
      <w:r w:rsidRPr="00610F76">
        <w:rPr>
          <w:color w:val="222222"/>
          <w:lang w:val="sv-SE"/>
        </w:rPr>
        <w:t xml:space="preserve"> </w:t>
      </w:r>
      <w:r w:rsidRPr="00610F76">
        <w:rPr>
          <w:rStyle w:val="hps"/>
          <w:color w:val="222222"/>
          <w:lang w:val="sv-SE"/>
        </w:rPr>
        <w:t>från</w:t>
      </w:r>
      <w:r w:rsidRPr="00610F76">
        <w:rPr>
          <w:color w:val="222222"/>
          <w:lang w:val="sv-SE"/>
        </w:rPr>
        <w:t xml:space="preserve"> </w:t>
      </w:r>
      <w:r w:rsidRPr="00610F76">
        <w:rPr>
          <w:rStyle w:val="hps"/>
          <w:color w:val="222222"/>
          <w:lang w:val="sv-SE"/>
        </w:rPr>
        <w:t xml:space="preserve">utgångsvärdet </w:t>
      </w:r>
      <w:r w:rsidRPr="00610F76">
        <w:rPr>
          <w:lang w:val="sv-SE"/>
        </w:rPr>
        <w:t>av svårighetsgrad av klåda</w:t>
      </w:r>
      <w:r w:rsidRPr="00610F76">
        <w:rPr>
          <w:color w:val="222222"/>
          <w:lang w:val="sv-SE"/>
        </w:rPr>
        <w:t xml:space="preserve"> under en vecka </w:t>
      </w:r>
      <w:r w:rsidRPr="00610F76">
        <w:rPr>
          <w:rStyle w:val="hps"/>
          <w:color w:val="222222"/>
          <w:lang w:val="sv-SE"/>
        </w:rPr>
        <w:t>visade en</w:t>
      </w:r>
      <w:r w:rsidRPr="00610F76">
        <w:rPr>
          <w:color w:val="222222"/>
          <w:lang w:val="sv-SE"/>
        </w:rPr>
        <w:t xml:space="preserve"> </w:t>
      </w:r>
      <w:r w:rsidRPr="00610F76">
        <w:rPr>
          <w:rStyle w:val="hps"/>
          <w:color w:val="222222"/>
          <w:lang w:val="sv-SE"/>
        </w:rPr>
        <w:t>minskning med</w:t>
      </w:r>
      <w:r w:rsidRPr="00610F76">
        <w:rPr>
          <w:color w:val="222222"/>
          <w:lang w:val="sv-SE"/>
        </w:rPr>
        <w:t xml:space="preserve"> </w:t>
      </w:r>
      <w:r w:rsidRPr="00610F76">
        <w:rPr>
          <w:rStyle w:val="hps"/>
          <w:color w:val="222222"/>
          <w:lang w:val="sv-SE"/>
        </w:rPr>
        <w:t>8,25</w:t>
      </w:r>
      <w:r w:rsidRPr="00610F76">
        <w:rPr>
          <w:color w:val="222222"/>
          <w:lang w:val="sv-SE"/>
        </w:rPr>
        <w:t xml:space="preserve"> </w:t>
      </w:r>
      <w:r w:rsidRPr="00610F76">
        <w:rPr>
          <w:rStyle w:val="hps"/>
          <w:color w:val="222222"/>
          <w:lang w:val="sv-SE"/>
        </w:rPr>
        <w:t>vid</w:t>
      </w:r>
      <w:r w:rsidRPr="00610F76">
        <w:rPr>
          <w:color w:val="222222"/>
          <w:lang w:val="sv-SE"/>
        </w:rPr>
        <w:t xml:space="preserve"> </w:t>
      </w:r>
      <w:r w:rsidRPr="00610F76">
        <w:rPr>
          <w:rStyle w:val="hps"/>
          <w:color w:val="222222"/>
          <w:lang w:val="sv-SE"/>
        </w:rPr>
        <w:t>vecka</w:t>
      </w:r>
      <w:r w:rsidRPr="00610F76">
        <w:rPr>
          <w:color w:val="222222"/>
          <w:lang w:val="sv-SE"/>
        </w:rPr>
        <w:t> </w:t>
      </w:r>
      <w:r w:rsidRPr="00610F76">
        <w:rPr>
          <w:rStyle w:val="hps"/>
          <w:color w:val="222222"/>
          <w:lang w:val="sv-SE"/>
        </w:rPr>
        <w:t>12</w:t>
      </w:r>
      <w:r w:rsidRPr="00610F76">
        <w:rPr>
          <w:color w:val="222222"/>
          <w:lang w:val="sv-SE"/>
        </w:rPr>
        <w:t xml:space="preserve"> </w:t>
      </w:r>
      <w:r w:rsidRPr="00610F76">
        <w:rPr>
          <w:rStyle w:val="hps"/>
          <w:color w:val="222222"/>
          <w:lang w:val="sv-SE"/>
        </w:rPr>
        <w:t>och</w:t>
      </w:r>
      <w:r w:rsidRPr="00610F76">
        <w:rPr>
          <w:color w:val="222222"/>
          <w:lang w:val="sv-SE"/>
        </w:rPr>
        <w:t xml:space="preserve"> </w:t>
      </w:r>
      <w:r w:rsidRPr="00610F76">
        <w:rPr>
          <w:rStyle w:val="hps"/>
          <w:color w:val="222222"/>
          <w:lang w:val="sv-SE"/>
        </w:rPr>
        <w:t>8,95</w:t>
      </w:r>
      <w:r w:rsidRPr="00610F76">
        <w:rPr>
          <w:color w:val="222222"/>
          <w:lang w:val="sv-SE"/>
        </w:rPr>
        <w:t xml:space="preserve"> </w:t>
      </w:r>
      <w:r w:rsidRPr="00610F76">
        <w:rPr>
          <w:rStyle w:val="hps"/>
          <w:color w:val="222222"/>
          <w:lang w:val="sv-SE"/>
        </w:rPr>
        <w:t>vid vecka</w:t>
      </w:r>
      <w:r w:rsidRPr="00610F76">
        <w:rPr>
          <w:color w:val="222222"/>
          <w:lang w:val="sv-SE"/>
        </w:rPr>
        <w:t> </w:t>
      </w:r>
      <w:r w:rsidRPr="00610F76">
        <w:rPr>
          <w:rStyle w:val="hps"/>
          <w:color w:val="222222"/>
          <w:lang w:val="sv-SE"/>
        </w:rPr>
        <w:t>24</w:t>
      </w:r>
      <w:r w:rsidRPr="00610F76">
        <w:rPr>
          <w:color w:val="222222"/>
          <w:lang w:val="sv-SE"/>
        </w:rPr>
        <w:t xml:space="preserve">. </w:t>
      </w:r>
      <w:r w:rsidRPr="00610F76">
        <w:rPr>
          <w:rStyle w:val="hps"/>
          <w:color w:val="222222"/>
          <w:lang w:val="sv-SE"/>
        </w:rPr>
        <w:t>Andelen patienter som hade UAS7</w:t>
      </w:r>
      <w:r w:rsidRPr="00610F76">
        <w:rPr>
          <w:color w:val="222222"/>
          <w:lang w:val="sv-SE"/>
        </w:rPr>
        <w:t xml:space="preserve"> </w:t>
      </w:r>
      <w:r w:rsidRPr="00610F76">
        <w:rPr>
          <w:rStyle w:val="hps"/>
          <w:color w:val="222222"/>
          <w:lang w:val="sv-SE"/>
        </w:rPr>
        <w:t>=0 var</w:t>
      </w:r>
      <w:r w:rsidRPr="00610F76">
        <w:rPr>
          <w:color w:val="222222"/>
          <w:lang w:val="sv-SE"/>
        </w:rPr>
        <w:t xml:space="preserve"> </w:t>
      </w:r>
      <w:r w:rsidRPr="00610F76">
        <w:rPr>
          <w:rStyle w:val="hps"/>
          <w:color w:val="222222"/>
          <w:lang w:val="sv-SE"/>
        </w:rPr>
        <w:t>33 </w:t>
      </w:r>
      <w:r w:rsidRPr="00610F76">
        <w:rPr>
          <w:color w:val="222222"/>
          <w:lang w:val="sv-SE"/>
        </w:rPr>
        <w:t xml:space="preserve">% </w:t>
      </w:r>
      <w:r w:rsidRPr="00610F76">
        <w:rPr>
          <w:rStyle w:val="hps"/>
          <w:color w:val="222222"/>
          <w:lang w:val="sv-SE"/>
        </w:rPr>
        <w:t>vid vecka</w:t>
      </w:r>
      <w:r w:rsidRPr="00610F76">
        <w:rPr>
          <w:color w:val="222222"/>
          <w:lang w:val="sv-SE"/>
        </w:rPr>
        <w:t> </w:t>
      </w:r>
      <w:r w:rsidRPr="00610F76">
        <w:rPr>
          <w:rStyle w:val="hps"/>
          <w:color w:val="222222"/>
          <w:lang w:val="sv-SE"/>
        </w:rPr>
        <w:t>12 och 67 </w:t>
      </w:r>
      <w:r w:rsidRPr="00610F76">
        <w:rPr>
          <w:color w:val="222222"/>
          <w:lang w:val="sv-SE"/>
        </w:rPr>
        <w:t xml:space="preserve">% </w:t>
      </w:r>
      <w:r w:rsidRPr="00610F76">
        <w:rPr>
          <w:rStyle w:val="hps"/>
          <w:color w:val="222222"/>
          <w:lang w:val="sv-SE"/>
        </w:rPr>
        <w:t>vid vecka</w:t>
      </w:r>
      <w:r w:rsidRPr="00610F76">
        <w:rPr>
          <w:color w:val="222222"/>
          <w:lang w:val="sv-SE"/>
        </w:rPr>
        <w:t> </w:t>
      </w:r>
      <w:r w:rsidRPr="00610F76">
        <w:rPr>
          <w:rStyle w:val="hps"/>
          <w:color w:val="222222"/>
          <w:lang w:val="sv-SE"/>
        </w:rPr>
        <w:t>24</w:t>
      </w:r>
      <w:r w:rsidRPr="00610F76">
        <w:rPr>
          <w:color w:val="222222"/>
          <w:lang w:val="sv-SE"/>
        </w:rPr>
        <w:t xml:space="preserve"> och andelen som hade </w:t>
      </w:r>
      <w:r w:rsidRPr="00610F76">
        <w:rPr>
          <w:rStyle w:val="hps"/>
          <w:color w:val="222222"/>
          <w:lang w:val="sv-SE"/>
        </w:rPr>
        <w:t>UAS7</w:t>
      </w:r>
      <w:r w:rsidRPr="00610F76">
        <w:rPr>
          <w:color w:val="222222"/>
          <w:lang w:val="sv-SE"/>
        </w:rPr>
        <w:t xml:space="preserve"> </w:t>
      </w:r>
      <w:r w:rsidRPr="00610F76">
        <w:rPr>
          <w:rStyle w:val="hps"/>
          <w:color w:val="222222"/>
          <w:lang w:val="sv-SE"/>
        </w:rPr>
        <w:t>≤6 var 56 </w:t>
      </w:r>
      <w:r w:rsidRPr="00610F76">
        <w:rPr>
          <w:color w:val="222222"/>
          <w:lang w:val="sv-SE"/>
        </w:rPr>
        <w:t xml:space="preserve">% </w:t>
      </w:r>
      <w:r w:rsidRPr="00610F76">
        <w:rPr>
          <w:rStyle w:val="hps"/>
          <w:color w:val="222222"/>
          <w:lang w:val="sv-SE"/>
        </w:rPr>
        <w:t>vid vecka</w:t>
      </w:r>
      <w:r w:rsidRPr="00610F76">
        <w:rPr>
          <w:color w:val="222222"/>
          <w:lang w:val="sv-SE"/>
        </w:rPr>
        <w:t> </w:t>
      </w:r>
      <w:r w:rsidRPr="00610F76">
        <w:rPr>
          <w:rStyle w:val="hps"/>
          <w:color w:val="222222"/>
          <w:lang w:val="sv-SE"/>
        </w:rPr>
        <w:t>12</w:t>
      </w:r>
      <w:r w:rsidRPr="00610F76">
        <w:rPr>
          <w:color w:val="222222"/>
          <w:lang w:val="sv-SE"/>
        </w:rPr>
        <w:t xml:space="preserve"> </w:t>
      </w:r>
      <w:r w:rsidRPr="00610F76">
        <w:rPr>
          <w:rStyle w:val="hps"/>
          <w:color w:val="222222"/>
          <w:lang w:val="sv-SE"/>
        </w:rPr>
        <w:t>och</w:t>
      </w:r>
      <w:r w:rsidRPr="00610F76">
        <w:rPr>
          <w:color w:val="222222"/>
          <w:lang w:val="sv-SE"/>
        </w:rPr>
        <w:t xml:space="preserve"> </w:t>
      </w:r>
      <w:r w:rsidRPr="00610F76">
        <w:rPr>
          <w:rStyle w:val="hps"/>
          <w:color w:val="222222"/>
          <w:lang w:val="sv-SE"/>
        </w:rPr>
        <w:t>67 </w:t>
      </w:r>
      <w:r w:rsidRPr="00610F76">
        <w:rPr>
          <w:color w:val="222222"/>
          <w:lang w:val="sv-SE"/>
        </w:rPr>
        <w:t xml:space="preserve">% </w:t>
      </w:r>
      <w:r w:rsidRPr="00610F76">
        <w:rPr>
          <w:rStyle w:val="hps"/>
          <w:color w:val="222222"/>
          <w:lang w:val="sv-SE"/>
        </w:rPr>
        <w:t>vid vecka</w:t>
      </w:r>
      <w:r w:rsidRPr="00610F76">
        <w:rPr>
          <w:color w:val="222222"/>
          <w:lang w:val="sv-SE"/>
        </w:rPr>
        <w:t> </w:t>
      </w:r>
      <w:r w:rsidRPr="00610F76">
        <w:rPr>
          <w:rStyle w:val="hps"/>
          <w:color w:val="222222"/>
          <w:lang w:val="sv-SE"/>
        </w:rPr>
        <w:t>24</w:t>
      </w:r>
      <w:r w:rsidRPr="00610F76">
        <w:rPr>
          <w:color w:val="222222"/>
          <w:lang w:val="sv-SE"/>
        </w:rPr>
        <w:t>.</w:t>
      </w:r>
    </w:p>
    <w:p w14:paraId="3B65DB16" w14:textId="77777777" w:rsidR="00766995" w:rsidRPr="00610F76" w:rsidRDefault="00766995" w:rsidP="00535973">
      <w:pPr>
        <w:widowControl w:val="0"/>
        <w:tabs>
          <w:tab w:val="clear" w:pos="567"/>
        </w:tabs>
        <w:spacing w:line="240" w:lineRule="auto"/>
        <w:rPr>
          <w:u w:val="single"/>
          <w:lang w:val="sv-SE"/>
        </w:rPr>
      </w:pPr>
    </w:p>
    <w:p w14:paraId="4D92A3AC" w14:textId="3D2ECF63" w:rsidR="00634581" w:rsidRPr="00610F76" w:rsidRDefault="00B60735" w:rsidP="00535973">
      <w:pPr>
        <w:widowControl w:val="0"/>
        <w:tabs>
          <w:tab w:val="clear" w:pos="567"/>
        </w:tabs>
        <w:spacing w:line="240" w:lineRule="auto"/>
        <w:rPr>
          <w:lang w:val="sv-SE"/>
        </w:rPr>
      </w:pPr>
      <w:r w:rsidRPr="00610F76">
        <w:rPr>
          <w:lang w:val="sv-SE"/>
        </w:rPr>
        <w:t xml:space="preserve">I en 48 veckor lång studie inkluderades 206 patienter mellan </w:t>
      </w:r>
      <w:r w:rsidR="00BB61B5">
        <w:rPr>
          <w:lang w:val="sv-SE"/>
        </w:rPr>
        <w:t>12</w:t>
      </w:r>
      <w:r w:rsidRPr="00610F76">
        <w:rPr>
          <w:lang w:val="sv-SE"/>
        </w:rPr>
        <w:t xml:space="preserve"> och 75 år i en 24</w:t>
      </w:r>
      <w:r w:rsidR="00624E99" w:rsidRPr="00610F76">
        <w:rPr>
          <w:lang w:val="sv-SE"/>
        </w:rPr>
        <w:t> </w:t>
      </w:r>
      <w:r w:rsidRPr="00610F76">
        <w:rPr>
          <w:lang w:val="sv-SE"/>
        </w:rPr>
        <w:t>veckor öppen behandlingsperiod med 300 mg omalizumab var fjärde vecka. Patienter som svarade på behandling i den öppna behandlingsperioden randomiserades sedan till att få 300 mg omalizumab (81 patienter) eller placebo (53 patienter) var fjärde vecka i ytterligare 24 veckor.</w:t>
      </w:r>
    </w:p>
    <w:p w14:paraId="0D9DDEAB" w14:textId="77777777" w:rsidR="00634581" w:rsidRPr="00610F76" w:rsidRDefault="00634581" w:rsidP="00535973">
      <w:pPr>
        <w:pStyle w:val="Text"/>
        <w:spacing w:before="0"/>
        <w:jc w:val="left"/>
        <w:rPr>
          <w:sz w:val="22"/>
          <w:lang w:val="sv-SE"/>
        </w:rPr>
      </w:pPr>
    </w:p>
    <w:p w14:paraId="7C741026" w14:textId="77777777" w:rsidR="00634581" w:rsidRPr="00610F76" w:rsidRDefault="00B60735" w:rsidP="00535973">
      <w:pPr>
        <w:pStyle w:val="Text"/>
        <w:spacing w:before="0"/>
        <w:jc w:val="left"/>
        <w:rPr>
          <w:sz w:val="22"/>
          <w:lang w:val="sv-SE"/>
        </w:rPr>
      </w:pPr>
      <w:r w:rsidRPr="00610F76">
        <w:rPr>
          <w:sz w:val="22"/>
          <w:lang w:val="sv-SE"/>
        </w:rPr>
        <w:t xml:space="preserve">Av patienterna som fortsatte på behandling med omalizumab i 48 veckor upplevde 21% klinisk försämring (UAS7-poäng </w:t>
      </w:r>
      <w:r w:rsidRPr="00610F76">
        <w:rPr>
          <w:rFonts w:ascii="Symbol" w:hAnsi="Symbol"/>
          <w:sz w:val="22"/>
        </w:rPr>
        <w:sym w:font="Symbol" w:char="F0B3"/>
      </w:r>
      <w:r w:rsidRPr="00610F76">
        <w:rPr>
          <w:sz w:val="22"/>
          <w:lang w:val="sv-SE"/>
        </w:rPr>
        <w:t>12 under minst två på varandra följande veckor efter randomisering mellan vecka</w:t>
      </w:r>
      <w:r w:rsidR="00624E99" w:rsidRPr="00610F76">
        <w:rPr>
          <w:sz w:val="22"/>
          <w:lang w:val="sv-SE"/>
        </w:rPr>
        <w:t> </w:t>
      </w:r>
      <w:r w:rsidRPr="00610F76">
        <w:rPr>
          <w:sz w:val="22"/>
          <w:lang w:val="sv-SE"/>
        </w:rPr>
        <w:t xml:space="preserve">24 och 48), jämfört med 60,4% av de som behandlades med placebo vid vecka 48 (skillnad </w:t>
      </w:r>
      <w:r w:rsidR="00624E99" w:rsidRPr="00610F76">
        <w:rPr>
          <w:sz w:val="22"/>
          <w:lang w:val="sv-SE"/>
        </w:rPr>
        <w:noBreakHyphen/>
      </w:r>
      <w:r w:rsidRPr="00610F76">
        <w:rPr>
          <w:sz w:val="22"/>
          <w:lang w:val="sv-SE"/>
        </w:rPr>
        <w:t>39,4%, p&lt;0,0001, 95% KI: -54,5%, -22,5%).</w:t>
      </w:r>
    </w:p>
    <w:p w14:paraId="0B9C6D55" w14:textId="77777777" w:rsidR="00634581" w:rsidRPr="00610F76" w:rsidRDefault="00634581" w:rsidP="00535973">
      <w:pPr>
        <w:widowControl w:val="0"/>
        <w:tabs>
          <w:tab w:val="clear" w:pos="567"/>
        </w:tabs>
        <w:spacing w:line="240" w:lineRule="auto"/>
        <w:rPr>
          <w:u w:val="single"/>
          <w:lang w:val="sv-SE"/>
        </w:rPr>
      </w:pPr>
    </w:p>
    <w:p w14:paraId="0B1AFC2C" w14:textId="77777777" w:rsidR="00766995" w:rsidRPr="00610F76" w:rsidRDefault="00B60735" w:rsidP="00535973">
      <w:pPr>
        <w:keepNext/>
        <w:widowControl w:val="0"/>
        <w:tabs>
          <w:tab w:val="clear" w:pos="567"/>
        </w:tabs>
        <w:spacing w:line="240" w:lineRule="auto"/>
        <w:ind w:left="567" w:hanging="567"/>
        <w:rPr>
          <w:lang w:val="sv-SE"/>
        </w:rPr>
      </w:pPr>
      <w:r w:rsidRPr="00610F76">
        <w:rPr>
          <w:b/>
          <w:bCs/>
          <w:lang w:val="sv-SE"/>
        </w:rPr>
        <w:t>5.2</w:t>
      </w:r>
      <w:r w:rsidRPr="00610F76">
        <w:rPr>
          <w:b/>
          <w:bCs/>
          <w:lang w:val="sv-SE"/>
        </w:rPr>
        <w:tab/>
        <w:t>Farmakokinetiska egenskaper</w:t>
      </w:r>
    </w:p>
    <w:p w14:paraId="2548D07E" w14:textId="77777777" w:rsidR="00766995" w:rsidRPr="00610F76" w:rsidRDefault="00766995" w:rsidP="00535973">
      <w:pPr>
        <w:pStyle w:val="Char2"/>
        <w:keepNext/>
        <w:spacing w:before="0"/>
        <w:jc w:val="left"/>
        <w:rPr>
          <w:sz w:val="22"/>
          <w:szCs w:val="22"/>
          <w:lang w:val="sv-SE"/>
        </w:rPr>
      </w:pPr>
    </w:p>
    <w:p w14:paraId="75734790" w14:textId="77777777" w:rsidR="00766995" w:rsidRPr="00610F76" w:rsidRDefault="00B60735" w:rsidP="00535973">
      <w:pPr>
        <w:pStyle w:val="Char2"/>
        <w:spacing w:before="0"/>
        <w:jc w:val="left"/>
        <w:rPr>
          <w:color w:val="000000"/>
          <w:sz w:val="22"/>
          <w:szCs w:val="22"/>
          <w:lang w:val="sv-SE"/>
        </w:rPr>
      </w:pPr>
      <w:r w:rsidRPr="00610F76">
        <w:rPr>
          <w:sz w:val="22"/>
          <w:szCs w:val="22"/>
          <w:lang w:val="sv-SE"/>
        </w:rPr>
        <w:t xml:space="preserve">Farmakokinetiken av omalizumab har studerats hos vuxna och ungdomar med allergisk astma såväl som hos vuxna </w:t>
      </w:r>
      <w:r w:rsidR="00F24F7B" w:rsidRPr="00610F76">
        <w:rPr>
          <w:sz w:val="22"/>
          <w:szCs w:val="22"/>
          <w:lang w:val="sv-SE"/>
        </w:rPr>
        <w:t xml:space="preserve">patienter med kronisk rinosinuit med näspolyper </w:t>
      </w:r>
      <w:r w:rsidRPr="00610F76">
        <w:rPr>
          <w:sz w:val="22"/>
          <w:szCs w:val="22"/>
          <w:lang w:val="sv-SE"/>
        </w:rPr>
        <w:t>och ungdomar med kronisk spontan urtikaria. De farmakokinetiska egenskaperna för omalizumab är i stort sett jämförbara i dessa populationer.</w:t>
      </w:r>
    </w:p>
    <w:p w14:paraId="628D5EB0" w14:textId="77777777" w:rsidR="00766995" w:rsidRPr="00610F76" w:rsidRDefault="00766995" w:rsidP="00535973">
      <w:pPr>
        <w:pStyle w:val="Char2"/>
        <w:widowControl w:val="0"/>
        <w:spacing w:before="0"/>
        <w:jc w:val="left"/>
        <w:rPr>
          <w:sz w:val="22"/>
          <w:szCs w:val="22"/>
          <w:lang w:val="sv-SE"/>
        </w:rPr>
      </w:pPr>
    </w:p>
    <w:p w14:paraId="64767E0C" w14:textId="77777777" w:rsidR="00766995" w:rsidRPr="00DC2BA7" w:rsidRDefault="00B60735" w:rsidP="00B057AB">
      <w:pPr>
        <w:keepNext/>
        <w:keepLines/>
        <w:spacing w:line="240" w:lineRule="auto"/>
        <w:rPr>
          <w:b/>
          <w:bCs/>
          <w:u w:val="single"/>
          <w:lang w:val="sv-SE"/>
        </w:rPr>
      </w:pPr>
      <w:r w:rsidRPr="00DC2BA7">
        <w:rPr>
          <w:u w:val="single"/>
          <w:lang w:val="sv-SE"/>
        </w:rPr>
        <w:lastRenderedPageBreak/>
        <w:t>Absorption</w:t>
      </w:r>
    </w:p>
    <w:p w14:paraId="30CE72B8" w14:textId="77777777" w:rsidR="000774F2" w:rsidRPr="00DC2BA7" w:rsidRDefault="000774F2" w:rsidP="00B057AB">
      <w:pPr>
        <w:keepNext/>
        <w:spacing w:line="240" w:lineRule="auto"/>
        <w:rPr>
          <w:lang w:val="sv-SE"/>
        </w:rPr>
      </w:pPr>
    </w:p>
    <w:p w14:paraId="7B13C6F2" w14:textId="77777777" w:rsidR="00766995" w:rsidRPr="00DC2BA7" w:rsidRDefault="00B60735" w:rsidP="00B057AB">
      <w:pPr>
        <w:pStyle w:val="Char2"/>
        <w:spacing w:before="0"/>
        <w:jc w:val="left"/>
        <w:rPr>
          <w:sz w:val="22"/>
          <w:szCs w:val="22"/>
          <w:lang w:val="sv-SE"/>
        </w:rPr>
      </w:pPr>
      <w:r w:rsidRPr="00DC2BA7">
        <w:rPr>
          <w:sz w:val="22"/>
          <w:szCs w:val="22"/>
          <w:lang w:val="sv-SE"/>
        </w:rPr>
        <w:t>Efter subkutan administrering absorberas omalizumab med en genomsnittlig absolut biotillgänglighet på 62 %. Efter en subkutan dos hos vuxna och ungdomar med astma eller kronisk spontan urtikaria absorberades omalizumab långsamt och maximala serumkoncentrationer uppnåddes efter i genomsnitt 6</w:t>
      </w:r>
      <w:r w:rsidRPr="00DC2BA7">
        <w:rPr>
          <w:sz w:val="22"/>
          <w:szCs w:val="22"/>
          <w:lang w:val="sv-SE"/>
        </w:rPr>
        <w:noBreakHyphen/>
        <w:t>8 dagar. Efter multipla doser av omalizumab var AUC från dag 0 till dag 14 vid steady state upp till 6 gånger högre än efter den första dosen hos patienter med astma.</w:t>
      </w:r>
    </w:p>
    <w:p w14:paraId="40C42468" w14:textId="77777777" w:rsidR="00766995" w:rsidRPr="00DC2BA7" w:rsidRDefault="00766995" w:rsidP="00B057AB">
      <w:pPr>
        <w:pStyle w:val="Char2"/>
        <w:spacing w:before="0"/>
        <w:jc w:val="left"/>
        <w:rPr>
          <w:sz w:val="22"/>
          <w:szCs w:val="22"/>
          <w:lang w:val="sv-SE"/>
        </w:rPr>
      </w:pPr>
    </w:p>
    <w:p w14:paraId="3FB5723D" w14:textId="77777777" w:rsidR="00766995" w:rsidRPr="00DC2BA7" w:rsidRDefault="00B60735" w:rsidP="00B057AB">
      <w:pPr>
        <w:pStyle w:val="Char2"/>
        <w:spacing w:before="0"/>
        <w:jc w:val="left"/>
        <w:rPr>
          <w:sz w:val="22"/>
          <w:szCs w:val="22"/>
          <w:lang w:val="sv-SE"/>
        </w:rPr>
      </w:pPr>
      <w:r w:rsidRPr="00DC2BA7">
        <w:rPr>
          <w:sz w:val="22"/>
          <w:szCs w:val="22"/>
          <w:lang w:val="sv-SE"/>
        </w:rPr>
        <w:t>Farmakokinetiken av omalizumab är linjär vid doser högre än 0,5 mg/kg. Efter doser på 75 mg, 150 mg eller 300 mg var fjärde vecka hos patienter med kronisk spontan urtikaria ökade dalkoncentrationerna av omalizumab i serum proportionellt mot dosen.</w:t>
      </w:r>
    </w:p>
    <w:p w14:paraId="2EEC5A70" w14:textId="77777777" w:rsidR="00766995" w:rsidRPr="00DC2BA7" w:rsidRDefault="00766995" w:rsidP="00B057AB">
      <w:pPr>
        <w:pStyle w:val="Char2"/>
        <w:spacing w:before="0"/>
        <w:jc w:val="left"/>
        <w:rPr>
          <w:sz w:val="22"/>
          <w:szCs w:val="22"/>
          <w:lang w:val="sv-SE"/>
        </w:rPr>
      </w:pPr>
    </w:p>
    <w:p w14:paraId="3C565115" w14:textId="77777777" w:rsidR="00766995" w:rsidRPr="00DC2BA7" w:rsidRDefault="00B60735" w:rsidP="00B057AB">
      <w:pPr>
        <w:pStyle w:val="Char2"/>
        <w:spacing w:before="0"/>
        <w:jc w:val="left"/>
        <w:rPr>
          <w:sz w:val="22"/>
          <w:szCs w:val="22"/>
          <w:lang w:val="sv-SE"/>
        </w:rPr>
      </w:pPr>
      <w:r w:rsidRPr="00DC2BA7">
        <w:rPr>
          <w:sz w:val="22"/>
          <w:szCs w:val="22"/>
          <w:lang w:val="sv-SE"/>
        </w:rPr>
        <w:t>Administrering av Xolair, tillverkad som frystorkad produkt eller lösning, gav liknande serumkoncentration-tidsprofil av omalizumab.</w:t>
      </w:r>
    </w:p>
    <w:p w14:paraId="567156AA" w14:textId="77777777" w:rsidR="00766995" w:rsidRPr="00DC2BA7" w:rsidRDefault="00766995" w:rsidP="00B057AB">
      <w:pPr>
        <w:pStyle w:val="Char2"/>
        <w:spacing w:before="0"/>
        <w:jc w:val="left"/>
        <w:rPr>
          <w:sz w:val="22"/>
          <w:szCs w:val="22"/>
          <w:lang w:val="sv-SE"/>
        </w:rPr>
      </w:pPr>
    </w:p>
    <w:p w14:paraId="55168EE6" w14:textId="77777777" w:rsidR="00766995" w:rsidRPr="00DC2BA7" w:rsidRDefault="00B60735" w:rsidP="00B057AB">
      <w:pPr>
        <w:keepNext/>
        <w:keepLines/>
        <w:spacing w:line="240" w:lineRule="auto"/>
        <w:rPr>
          <w:b/>
          <w:bCs/>
          <w:u w:val="single"/>
          <w:lang w:val="sv-SE"/>
        </w:rPr>
      </w:pPr>
      <w:r w:rsidRPr="00DC2BA7">
        <w:rPr>
          <w:u w:val="single"/>
          <w:lang w:val="sv-SE"/>
        </w:rPr>
        <w:t>Distribution</w:t>
      </w:r>
    </w:p>
    <w:p w14:paraId="5D74F0E8" w14:textId="77777777" w:rsidR="000774F2" w:rsidRPr="00DC2BA7" w:rsidRDefault="000774F2" w:rsidP="00B057AB">
      <w:pPr>
        <w:keepNext/>
        <w:spacing w:line="240" w:lineRule="auto"/>
        <w:rPr>
          <w:lang w:val="sv-SE"/>
        </w:rPr>
      </w:pPr>
    </w:p>
    <w:p w14:paraId="6A4AEEF0" w14:textId="77777777" w:rsidR="00766995" w:rsidRPr="00DC2BA7" w:rsidRDefault="00B60735" w:rsidP="00B057AB">
      <w:pPr>
        <w:pStyle w:val="Char2"/>
        <w:widowControl w:val="0"/>
        <w:spacing w:before="0"/>
        <w:jc w:val="left"/>
        <w:rPr>
          <w:sz w:val="22"/>
          <w:szCs w:val="22"/>
          <w:lang w:val="sv-SE"/>
        </w:rPr>
      </w:pPr>
      <w:r w:rsidRPr="00DC2BA7">
        <w:rPr>
          <w:i/>
          <w:iCs/>
          <w:sz w:val="22"/>
          <w:szCs w:val="22"/>
          <w:lang w:val="sv-SE"/>
        </w:rPr>
        <w:t>In vitro</w:t>
      </w:r>
      <w:r w:rsidRPr="00DC2BA7">
        <w:rPr>
          <w:sz w:val="22"/>
          <w:szCs w:val="22"/>
          <w:lang w:val="sv-SE"/>
        </w:rPr>
        <w:t xml:space="preserve"> bildar omalizumab komplex av begränsad storlek med IgE. Utfallande komplex och komplex med molekylvikt högre än en miljon Dalton har inte iakttagits </w:t>
      </w:r>
      <w:r w:rsidRPr="00DC2BA7">
        <w:rPr>
          <w:i/>
          <w:iCs/>
          <w:sz w:val="22"/>
          <w:szCs w:val="22"/>
          <w:lang w:val="sv-SE"/>
        </w:rPr>
        <w:t>in vitro</w:t>
      </w:r>
      <w:r w:rsidRPr="00DC2BA7">
        <w:rPr>
          <w:sz w:val="22"/>
          <w:szCs w:val="22"/>
          <w:lang w:val="sv-SE"/>
        </w:rPr>
        <w:t xml:space="preserve"> eller </w:t>
      </w:r>
      <w:r w:rsidRPr="00DC2BA7">
        <w:rPr>
          <w:i/>
          <w:iCs/>
          <w:sz w:val="22"/>
          <w:szCs w:val="22"/>
          <w:lang w:val="sv-SE"/>
        </w:rPr>
        <w:t>in vivo</w:t>
      </w:r>
      <w:r w:rsidRPr="00DC2BA7">
        <w:rPr>
          <w:sz w:val="22"/>
          <w:szCs w:val="22"/>
          <w:lang w:val="sv-SE"/>
        </w:rPr>
        <w:t>. Baserat på populationsfarmakokinetik var distributionen av omalizumab likartad hos patienter med allergisk astma och kronisk spontan urtikaria.Skenbar distributionsvolym hos patienter med astma efter subkutan administrering var 78 ± 32 ml/kg kroppsvikt.</w:t>
      </w:r>
    </w:p>
    <w:p w14:paraId="57BD544A" w14:textId="77777777" w:rsidR="00766995" w:rsidRPr="00DC2BA7" w:rsidRDefault="00766995" w:rsidP="00B057AB">
      <w:pPr>
        <w:pStyle w:val="Char2"/>
        <w:widowControl w:val="0"/>
        <w:spacing w:before="0"/>
        <w:jc w:val="left"/>
        <w:rPr>
          <w:sz w:val="22"/>
          <w:szCs w:val="22"/>
          <w:lang w:val="sv-SE"/>
        </w:rPr>
      </w:pPr>
    </w:p>
    <w:p w14:paraId="15577254" w14:textId="77777777" w:rsidR="00766995" w:rsidRPr="00DC2BA7" w:rsidRDefault="00B60735" w:rsidP="00B057AB">
      <w:pPr>
        <w:keepNext/>
        <w:keepLines/>
        <w:spacing w:line="240" w:lineRule="auto"/>
        <w:rPr>
          <w:b/>
          <w:bCs/>
          <w:u w:val="single"/>
          <w:lang w:val="sv-SE"/>
        </w:rPr>
      </w:pPr>
      <w:r w:rsidRPr="00DC2BA7">
        <w:rPr>
          <w:u w:val="single"/>
          <w:lang w:val="sv-SE"/>
        </w:rPr>
        <w:t>Eliminering</w:t>
      </w:r>
    </w:p>
    <w:p w14:paraId="56C9B304" w14:textId="77777777" w:rsidR="000774F2" w:rsidRPr="00DC2BA7" w:rsidRDefault="000774F2" w:rsidP="00B057AB">
      <w:pPr>
        <w:keepNext/>
        <w:spacing w:line="240" w:lineRule="auto"/>
        <w:rPr>
          <w:lang w:val="sv-SE"/>
        </w:rPr>
      </w:pPr>
    </w:p>
    <w:p w14:paraId="12E58AA1" w14:textId="77777777" w:rsidR="00766995" w:rsidRPr="00DC2BA7" w:rsidRDefault="00B60735" w:rsidP="00B057AB">
      <w:pPr>
        <w:pStyle w:val="Char2"/>
        <w:spacing w:before="0"/>
        <w:jc w:val="left"/>
        <w:rPr>
          <w:sz w:val="22"/>
          <w:szCs w:val="22"/>
          <w:lang w:val="sv-SE"/>
        </w:rPr>
      </w:pPr>
      <w:r w:rsidRPr="00DC2BA7">
        <w:rPr>
          <w:sz w:val="22"/>
          <w:szCs w:val="22"/>
          <w:lang w:val="sv-SE"/>
        </w:rPr>
        <w:t>Omalizumabs clearance innefattar IgG-clearance-processer samt clearance via specifik bindning och komplexbildning med dess målligand, IgE. Eliminationen av IgG i levern innefattar nedbrytning i retikuloendotelsystemet och endotelcellerna. Intakt IgG utsöndras också i galla.</w:t>
      </w:r>
      <w:r w:rsidRPr="00DC2BA7">
        <w:rPr>
          <w:color w:val="000000"/>
          <w:sz w:val="22"/>
          <w:szCs w:val="22"/>
          <w:lang w:val="sv-SE"/>
        </w:rPr>
        <w:t xml:space="preserve"> </w:t>
      </w:r>
      <w:r w:rsidRPr="00DC2BA7">
        <w:rPr>
          <w:sz w:val="22"/>
          <w:szCs w:val="22"/>
          <w:lang w:val="sv-SE"/>
        </w:rPr>
        <w:t>Hos astmapatienter var eliminationshalveringstiden för omalizumab i serum i genomsnitt 26</w:t>
      </w:r>
      <w:r w:rsidRPr="00DC2BA7">
        <w:rPr>
          <w:color w:val="000000"/>
          <w:sz w:val="22"/>
          <w:szCs w:val="22"/>
          <w:lang w:val="sv-SE"/>
        </w:rPr>
        <w:t xml:space="preserve"> dagar, med skenbart clearance av i genomsnitt </w:t>
      </w:r>
      <w:r w:rsidRPr="00DC2BA7">
        <w:rPr>
          <w:sz w:val="22"/>
          <w:szCs w:val="22"/>
          <w:lang w:val="sv-SE"/>
        </w:rPr>
        <w:t>2,4 </w:t>
      </w:r>
      <w:r w:rsidRPr="00DC2BA7">
        <w:rPr>
          <w:rFonts w:ascii="Symbol" w:hAnsi="Symbol"/>
          <w:sz w:val="22"/>
          <w:szCs w:val="22"/>
          <w:lang w:val="sv-SE"/>
        </w:rPr>
        <w:sym w:font="Symbol" w:char="F0B1"/>
      </w:r>
      <w:r w:rsidRPr="00DC2BA7">
        <w:rPr>
          <w:sz w:val="22"/>
          <w:szCs w:val="22"/>
          <w:lang w:val="sv-SE"/>
        </w:rPr>
        <w:t> 1,1 ml/kg/dag. Fördubblad kroppsvikt gav ungefär en fördubbling av clearance.</w:t>
      </w:r>
      <w:r w:rsidRPr="00DC2BA7">
        <w:rPr>
          <w:rFonts w:ascii="Arial" w:hAnsi="Arial" w:cs="Arial"/>
          <w:color w:val="222222"/>
          <w:sz w:val="22"/>
          <w:szCs w:val="22"/>
          <w:lang w:val="sv-SE"/>
        </w:rPr>
        <w:t xml:space="preserve"> </w:t>
      </w:r>
      <w:r w:rsidRPr="00DC2BA7">
        <w:rPr>
          <w:color w:val="222222"/>
          <w:sz w:val="22"/>
          <w:szCs w:val="22"/>
          <w:lang w:val="sv-SE"/>
        </w:rPr>
        <w:t>B</w:t>
      </w:r>
      <w:r w:rsidRPr="00DC2BA7">
        <w:rPr>
          <w:sz w:val="22"/>
          <w:szCs w:val="22"/>
          <w:lang w:val="sv-SE"/>
        </w:rPr>
        <w:t>aserat på populationsfarmakokinetiska simuleringar hos kronisk spontan urtikaria patienter var halveringstiden för omalizumab i serum vid steady state i genomsnitt 24 dagar och clearance för en patient på 80 kg 3,0 ml/kg/dag.</w:t>
      </w:r>
    </w:p>
    <w:p w14:paraId="0B0404BA" w14:textId="77777777" w:rsidR="00766995" w:rsidRPr="00DC2BA7" w:rsidRDefault="00766995" w:rsidP="00B057AB">
      <w:pPr>
        <w:pStyle w:val="Char2"/>
        <w:spacing w:before="0"/>
        <w:jc w:val="left"/>
        <w:rPr>
          <w:sz w:val="22"/>
          <w:szCs w:val="22"/>
          <w:lang w:val="sv-SE"/>
        </w:rPr>
      </w:pPr>
    </w:p>
    <w:p w14:paraId="34361CED" w14:textId="77777777" w:rsidR="000774F2" w:rsidRPr="00DC2BA7" w:rsidRDefault="00B60735" w:rsidP="00B057AB">
      <w:pPr>
        <w:keepNext/>
        <w:spacing w:line="240" w:lineRule="auto"/>
        <w:rPr>
          <w:bCs/>
          <w:color w:val="000000"/>
          <w:u w:val="single"/>
          <w:lang w:val="sv-SE"/>
        </w:rPr>
      </w:pPr>
      <w:r w:rsidRPr="00DC2BA7">
        <w:rPr>
          <w:bCs/>
          <w:color w:val="000000"/>
          <w:u w:val="single"/>
          <w:lang w:val="sv-SE"/>
        </w:rPr>
        <w:t>Egenskaper hos patientpopulationer</w:t>
      </w:r>
    </w:p>
    <w:p w14:paraId="1B008345" w14:textId="77777777" w:rsidR="00FE695B" w:rsidRPr="00DC2BA7" w:rsidRDefault="00FE695B" w:rsidP="00B057AB">
      <w:pPr>
        <w:keepNext/>
        <w:spacing w:line="240" w:lineRule="auto"/>
        <w:rPr>
          <w:color w:val="000000"/>
          <w:lang w:val="sv-SE"/>
        </w:rPr>
      </w:pPr>
    </w:p>
    <w:p w14:paraId="7DB8B95E" w14:textId="77777777" w:rsidR="002B38AA" w:rsidRPr="00DC2BA7" w:rsidRDefault="00B60735" w:rsidP="00B057AB">
      <w:pPr>
        <w:keepNext/>
        <w:widowControl w:val="0"/>
        <w:spacing w:line="240" w:lineRule="auto"/>
        <w:rPr>
          <w:i/>
          <w:iCs/>
          <w:u w:val="single"/>
          <w:lang w:val="sv-SE"/>
        </w:rPr>
      </w:pPr>
      <w:r w:rsidRPr="00DC2BA7">
        <w:rPr>
          <w:i/>
          <w:iCs/>
          <w:u w:val="single"/>
          <w:lang w:val="sv-SE"/>
        </w:rPr>
        <w:t>Ålder, Ras/Etnisk tillhörighet, Kön, BMI (body mass index)</w:t>
      </w:r>
    </w:p>
    <w:p w14:paraId="32AC3A0B" w14:textId="77777777" w:rsidR="002B38AA" w:rsidRPr="00DC2BA7" w:rsidRDefault="00B60735" w:rsidP="00B057AB">
      <w:pPr>
        <w:pStyle w:val="Char2"/>
        <w:keepNext/>
        <w:widowControl w:val="0"/>
        <w:spacing w:before="0"/>
        <w:jc w:val="left"/>
        <w:rPr>
          <w:i/>
          <w:sz w:val="22"/>
          <w:szCs w:val="22"/>
          <w:lang w:val="sv-SE"/>
        </w:rPr>
      </w:pPr>
      <w:r w:rsidRPr="00DC2BA7">
        <w:rPr>
          <w:i/>
          <w:sz w:val="22"/>
          <w:szCs w:val="22"/>
          <w:lang w:val="sv-SE"/>
        </w:rPr>
        <w:t>Patienter med allergisk astma och kronisk rinosinuit med näspolyper</w:t>
      </w:r>
    </w:p>
    <w:p w14:paraId="143B8B3F" w14:textId="77777777" w:rsidR="00766995" w:rsidRPr="00DC2BA7" w:rsidRDefault="00B60735" w:rsidP="00B057AB">
      <w:pPr>
        <w:pStyle w:val="Char2"/>
        <w:widowControl w:val="0"/>
        <w:spacing w:before="0"/>
        <w:jc w:val="left"/>
        <w:rPr>
          <w:sz w:val="22"/>
          <w:szCs w:val="22"/>
          <w:lang w:val="sv-SE"/>
        </w:rPr>
      </w:pPr>
      <w:r w:rsidRPr="00DC2BA7">
        <w:rPr>
          <w:sz w:val="22"/>
          <w:szCs w:val="22"/>
          <w:lang w:val="sv-SE"/>
        </w:rPr>
        <w:t>Effekterna av demografiska faktorer på omalizumabsfarmakokinetik utvärderades i populationsfarmakokinetisk analys. Analyserna av dessa begränsade data tyder på att dosjustering inte är nödvändig hos patienter med avseende på ålder (6</w:t>
      </w:r>
      <w:r w:rsidRPr="00DC2BA7">
        <w:rPr>
          <w:sz w:val="22"/>
          <w:szCs w:val="22"/>
          <w:lang w:val="sv-SE"/>
        </w:rPr>
        <w:noBreakHyphen/>
        <w:t>76 år</w:t>
      </w:r>
      <w:r w:rsidR="0020661F" w:rsidRPr="00DC2BA7">
        <w:rPr>
          <w:sz w:val="22"/>
          <w:szCs w:val="22"/>
          <w:lang w:val="sv-SE"/>
        </w:rPr>
        <w:t xml:space="preserve"> för patienter med allergisk astma, 18</w:t>
      </w:r>
      <w:r w:rsidR="0020661F" w:rsidRPr="00DC2BA7">
        <w:rPr>
          <w:sz w:val="22"/>
          <w:szCs w:val="22"/>
          <w:lang w:val="sv-SE"/>
        </w:rPr>
        <w:noBreakHyphen/>
        <w:t xml:space="preserve">75 år för patienter med </w:t>
      </w:r>
      <w:r w:rsidR="0020661F" w:rsidRPr="008C4737">
        <w:rPr>
          <w:sz w:val="22"/>
          <w:szCs w:val="22"/>
          <w:lang w:val="sv-SE"/>
        </w:rPr>
        <w:t>kronisk rinosinuit med näspolyper</w:t>
      </w:r>
      <w:r w:rsidR="0020661F" w:rsidRPr="00DC2BA7">
        <w:rPr>
          <w:sz w:val="22"/>
          <w:szCs w:val="22"/>
          <w:lang w:val="sv-SE"/>
        </w:rPr>
        <w:t>)</w:t>
      </w:r>
      <w:r w:rsidR="006E1F4D" w:rsidRPr="00DC2BA7">
        <w:rPr>
          <w:sz w:val="22"/>
          <w:szCs w:val="22"/>
          <w:lang w:val="sv-SE"/>
        </w:rPr>
        <w:t xml:space="preserve">, </w:t>
      </w:r>
      <w:r w:rsidRPr="00DC2BA7">
        <w:rPr>
          <w:sz w:val="22"/>
          <w:szCs w:val="22"/>
          <w:lang w:val="sv-SE"/>
        </w:rPr>
        <w:t>ras/etnisk tillhörighet, kön eller BMI (se avsnitt</w:t>
      </w:r>
      <w:r w:rsidR="000774F2" w:rsidRPr="00DC2BA7">
        <w:rPr>
          <w:sz w:val="22"/>
          <w:szCs w:val="22"/>
          <w:lang w:val="sv-SE"/>
        </w:rPr>
        <w:t> </w:t>
      </w:r>
      <w:r w:rsidRPr="00DC2BA7">
        <w:rPr>
          <w:sz w:val="22"/>
          <w:szCs w:val="22"/>
          <w:lang w:val="sv-SE"/>
        </w:rPr>
        <w:t>4.2).</w:t>
      </w:r>
    </w:p>
    <w:p w14:paraId="4B599BCB" w14:textId="77777777" w:rsidR="00766995" w:rsidRPr="00DC2BA7" w:rsidRDefault="00766995" w:rsidP="00B057AB">
      <w:pPr>
        <w:pStyle w:val="Char2"/>
        <w:widowControl w:val="0"/>
        <w:spacing w:before="0"/>
        <w:jc w:val="left"/>
        <w:rPr>
          <w:sz w:val="22"/>
          <w:szCs w:val="22"/>
          <w:lang w:val="sv-SE"/>
        </w:rPr>
      </w:pPr>
    </w:p>
    <w:p w14:paraId="47BAA585" w14:textId="77777777" w:rsidR="000774F2" w:rsidRPr="00DC2BA7" w:rsidRDefault="00B60735" w:rsidP="00B057AB">
      <w:pPr>
        <w:pStyle w:val="Char2"/>
        <w:keepNext/>
        <w:widowControl w:val="0"/>
        <w:spacing w:before="0"/>
        <w:jc w:val="left"/>
        <w:rPr>
          <w:sz w:val="22"/>
          <w:szCs w:val="22"/>
          <w:u w:val="single"/>
          <w:lang w:val="sv-SE"/>
        </w:rPr>
      </w:pPr>
      <w:r w:rsidRPr="00DC2BA7">
        <w:rPr>
          <w:i/>
          <w:sz w:val="22"/>
          <w:szCs w:val="22"/>
          <w:u w:val="single"/>
          <w:lang w:val="sv-SE"/>
        </w:rPr>
        <w:t>Patienter med kronisk spontan urtikaria</w:t>
      </w:r>
    </w:p>
    <w:p w14:paraId="5E6CB2EF" w14:textId="77777777" w:rsidR="00766995" w:rsidRPr="00DC2BA7" w:rsidRDefault="00B60735" w:rsidP="00B057AB">
      <w:pPr>
        <w:pStyle w:val="Char2"/>
        <w:widowControl w:val="0"/>
        <w:spacing w:before="0"/>
        <w:jc w:val="left"/>
        <w:rPr>
          <w:sz w:val="22"/>
          <w:szCs w:val="22"/>
          <w:lang w:val="sv-SE"/>
        </w:rPr>
      </w:pPr>
      <w:r w:rsidRPr="00DC2BA7">
        <w:rPr>
          <w:sz w:val="22"/>
          <w:szCs w:val="22"/>
          <w:lang w:val="sv-SE"/>
        </w:rPr>
        <w:t>Effekterna av demografiska egenskaper och andra faktorer på exponering för omalizumab utvärderades baserat på populationsfarmakokinetik. Kovariateffekter utvärderas dessutom genom analys av förhållandet mellan omalizumabkoncentrationer och kliniskt svar. Dessa analyser tyder på att dosjustering inte är nödvändig hos patienter med kronisk spontan urtikaria med avseende på ålder (12</w:t>
      </w:r>
      <w:r w:rsidRPr="00DC2BA7">
        <w:rPr>
          <w:sz w:val="22"/>
          <w:szCs w:val="22"/>
          <w:lang w:val="sv-SE"/>
        </w:rPr>
        <w:noBreakHyphen/>
        <w:t>75</w:t>
      </w:r>
      <w:r w:rsidR="001178C9" w:rsidRPr="00DC2BA7">
        <w:rPr>
          <w:sz w:val="22"/>
          <w:szCs w:val="22"/>
          <w:lang w:val="sv-SE"/>
        </w:rPr>
        <w:t> </w:t>
      </w:r>
      <w:r w:rsidRPr="00DC2BA7">
        <w:rPr>
          <w:sz w:val="22"/>
          <w:szCs w:val="22"/>
          <w:lang w:val="sv-SE"/>
        </w:rPr>
        <w:t>år), ras/etnicitet, kön, kroppsvikt, BMI, utgångsvärdet av IgE, anti-Fc</w:t>
      </w:r>
      <w:r w:rsidRPr="00DC2BA7">
        <w:rPr>
          <w:rFonts w:ascii="Symbol" w:hAnsi="Symbol"/>
          <w:sz w:val="22"/>
          <w:szCs w:val="22"/>
          <w:lang w:val="sv-SE"/>
        </w:rPr>
        <w:sym w:font="Symbol" w:char="F065"/>
      </w:r>
      <w:r w:rsidRPr="00DC2BA7">
        <w:rPr>
          <w:sz w:val="22"/>
          <w:szCs w:val="22"/>
          <w:lang w:val="sv-SE"/>
        </w:rPr>
        <w:t>RI-autoantikroppar eller samtidig behandling med H2-antagonister eller leukotrienreceptorantagonister.</w:t>
      </w:r>
    </w:p>
    <w:p w14:paraId="0B196FF1" w14:textId="77777777" w:rsidR="00766995" w:rsidRPr="00DC2BA7" w:rsidRDefault="00766995" w:rsidP="00B057AB">
      <w:pPr>
        <w:pStyle w:val="Char2"/>
        <w:widowControl w:val="0"/>
        <w:spacing w:before="0"/>
        <w:jc w:val="left"/>
        <w:rPr>
          <w:sz w:val="22"/>
          <w:szCs w:val="22"/>
          <w:lang w:val="sv-SE"/>
        </w:rPr>
      </w:pPr>
    </w:p>
    <w:p w14:paraId="69E8205A" w14:textId="77777777" w:rsidR="00766995" w:rsidRPr="00DC2BA7" w:rsidRDefault="00B60735" w:rsidP="00B057AB">
      <w:pPr>
        <w:keepNext/>
        <w:widowControl w:val="0"/>
        <w:spacing w:line="240" w:lineRule="auto"/>
        <w:rPr>
          <w:i/>
          <w:iCs/>
          <w:u w:val="single"/>
          <w:lang w:val="sv-SE"/>
        </w:rPr>
      </w:pPr>
      <w:r w:rsidRPr="00DC2BA7">
        <w:rPr>
          <w:i/>
          <w:iCs/>
          <w:u w:val="single"/>
          <w:lang w:val="sv-SE"/>
        </w:rPr>
        <w:t>Nedsatt njur- och leverfunktion</w:t>
      </w:r>
    </w:p>
    <w:p w14:paraId="092E188E" w14:textId="77777777" w:rsidR="00766995" w:rsidRPr="00DC2BA7" w:rsidRDefault="00B60735" w:rsidP="00B057AB">
      <w:pPr>
        <w:pStyle w:val="Char2"/>
        <w:widowControl w:val="0"/>
        <w:spacing w:before="0"/>
        <w:jc w:val="left"/>
        <w:rPr>
          <w:sz w:val="22"/>
          <w:szCs w:val="22"/>
          <w:lang w:val="sv-SE"/>
        </w:rPr>
      </w:pPr>
      <w:r w:rsidRPr="00DC2BA7">
        <w:rPr>
          <w:sz w:val="22"/>
          <w:szCs w:val="22"/>
          <w:lang w:val="sv-SE"/>
        </w:rPr>
        <w:t>Det finns inga farmakokinetiska eller farmakodynamiska data från patienter med allergisk astma eller kronisk spontan urtikaria och nedsatt njur- eller leverfunktion (se avsnitt</w:t>
      </w:r>
      <w:r w:rsidR="000774F2" w:rsidRPr="00DC2BA7">
        <w:rPr>
          <w:sz w:val="22"/>
          <w:szCs w:val="22"/>
          <w:lang w:val="sv-SE"/>
        </w:rPr>
        <w:t> </w:t>
      </w:r>
      <w:r w:rsidRPr="00DC2BA7">
        <w:rPr>
          <w:sz w:val="22"/>
          <w:szCs w:val="22"/>
          <w:lang w:val="sv-SE"/>
        </w:rPr>
        <w:t>4.2 och 4.4).</w:t>
      </w:r>
    </w:p>
    <w:p w14:paraId="4870BCBA" w14:textId="77777777" w:rsidR="00766995" w:rsidRPr="00DC2BA7" w:rsidRDefault="00766995" w:rsidP="00B057AB">
      <w:pPr>
        <w:pStyle w:val="Char2"/>
        <w:spacing w:before="0"/>
        <w:jc w:val="left"/>
        <w:rPr>
          <w:sz w:val="22"/>
          <w:szCs w:val="22"/>
          <w:lang w:val="sv-SE"/>
        </w:rPr>
      </w:pPr>
    </w:p>
    <w:p w14:paraId="28050DCE" w14:textId="77777777" w:rsidR="00CF0094" w:rsidRPr="00DC2BA7" w:rsidRDefault="00B60735" w:rsidP="00B057AB">
      <w:pPr>
        <w:keepNext/>
        <w:suppressAutoHyphens/>
        <w:spacing w:line="240" w:lineRule="auto"/>
        <w:ind w:left="567" w:hanging="567"/>
        <w:rPr>
          <w:noProof/>
          <w:lang w:val="sv-SE"/>
        </w:rPr>
      </w:pPr>
      <w:r w:rsidRPr="00DC2BA7">
        <w:rPr>
          <w:b/>
          <w:noProof/>
          <w:lang w:val="sv-SE"/>
        </w:rPr>
        <w:lastRenderedPageBreak/>
        <w:t>5.3</w:t>
      </w:r>
      <w:r w:rsidRPr="00DC2BA7">
        <w:rPr>
          <w:b/>
          <w:noProof/>
          <w:lang w:val="sv-SE"/>
        </w:rPr>
        <w:tab/>
        <w:t>Prekliniska säkerhetsuppgifter</w:t>
      </w:r>
    </w:p>
    <w:p w14:paraId="64EF5054" w14:textId="77777777" w:rsidR="00CF0094" w:rsidRPr="00DC2BA7" w:rsidRDefault="00CF0094" w:rsidP="00B057AB">
      <w:pPr>
        <w:keepNext/>
        <w:suppressAutoHyphens/>
        <w:spacing w:line="240" w:lineRule="auto"/>
        <w:rPr>
          <w:noProof/>
          <w:lang w:val="sv-SE"/>
        </w:rPr>
      </w:pPr>
    </w:p>
    <w:p w14:paraId="4BE9A512" w14:textId="77777777" w:rsidR="00CF0094" w:rsidRPr="00DC2BA7" w:rsidRDefault="00B60735" w:rsidP="00B057AB">
      <w:pPr>
        <w:pStyle w:val="Char2"/>
        <w:widowControl w:val="0"/>
        <w:spacing w:before="0"/>
        <w:jc w:val="left"/>
        <w:rPr>
          <w:sz w:val="22"/>
          <w:szCs w:val="22"/>
          <w:lang w:val="sv-SE"/>
        </w:rPr>
      </w:pPr>
      <w:r w:rsidRPr="00DC2BA7">
        <w:rPr>
          <w:sz w:val="22"/>
          <w:szCs w:val="22"/>
          <w:lang w:val="sv-SE"/>
        </w:rPr>
        <w:t>Omalizumabs säkerhet har studerats hos cynomolgusapa, eftersom omalizumab binder till cynomolgus- och humant IgE med liknande affinitet. Antikroppar mot omalizumab upptäcktes hos några apor efter upprepad subkutan eller intravenös administrering. Ingen märkbar toxicitet, såsom immunkomplexmedierad sjukdom eller komplementberoende cytotoxicitet, har iakttagits. Det förelåg inga tecken på anafylaktisk reaktion på grund av mastcellsdegranulering hos cynomolgusapor.</w:t>
      </w:r>
    </w:p>
    <w:p w14:paraId="5D6E755C" w14:textId="77777777" w:rsidR="00CF0094" w:rsidRPr="00DC2BA7" w:rsidRDefault="00CF0094" w:rsidP="00B057AB">
      <w:pPr>
        <w:pStyle w:val="Char2"/>
        <w:widowControl w:val="0"/>
        <w:spacing w:before="0"/>
        <w:jc w:val="left"/>
        <w:rPr>
          <w:sz w:val="22"/>
          <w:szCs w:val="22"/>
          <w:lang w:val="sv-SE"/>
        </w:rPr>
      </w:pPr>
    </w:p>
    <w:p w14:paraId="719931BF" w14:textId="77777777" w:rsidR="00CF0094" w:rsidRPr="00DC2BA7" w:rsidRDefault="00B60735" w:rsidP="00B057AB">
      <w:pPr>
        <w:pStyle w:val="Char2"/>
        <w:widowControl w:val="0"/>
        <w:spacing w:before="0"/>
        <w:jc w:val="left"/>
        <w:rPr>
          <w:sz w:val="22"/>
          <w:szCs w:val="22"/>
          <w:lang w:val="sv-SE"/>
        </w:rPr>
      </w:pPr>
      <w:r w:rsidRPr="00DC2BA7">
        <w:rPr>
          <w:sz w:val="22"/>
          <w:szCs w:val="22"/>
          <w:lang w:val="sv-SE"/>
        </w:rPr>
        <w:t xml:space="preserve">Kronisk tillförsel av omalizumab </w:t>
      </w:r>
      <w:r w:rsidR="00973F32" w:rsidRPr="00DC2BA7">
        <w:rPr>
          <w:sz w:val="22"/>
          <w:szCs w:val="22"/>
          <w:lang w:val="sv-SE"/>
        </w:rPr>
        <w:t>vid</w:t>
      </w:r>
      <w:r w:rsidRPr="00DC2BA7">
        <w:rPr>
          <w:sz w:val="22"/>
          <w:szCs w:val="22"/>
          <w:lang w:val="sv-SE"/>
        </w:rPr>
        <w:t xml:space="preserve"> doser upp till 250 mg/kg </w:t>
      </w:r>
      <w:r w:rsidR="00973F32" w:rsidRPr="00DC2BA7">
        <w:rPr>
          <w:sz w:val="22"/>
          <w:szCs w:val="22"/>
          <w:lang w:val="sv-SE"/>
        </w:rPr>
        <w:t>(</w:t>
      </w:r>
      <w:r w:rsidR="008800B7" w:rsidRPr="00DC2BA7">
        <w:rPr>
          <w:sz w:val="22"/>
          <w:szCs w:val="22"/>
          <w:lang w:val="sv-SE"/>
        </w:rPr>
        <w:t>minst</w:t>
      </w:r>
      <w:r w:rsidR="00973F32" w:rsidRPr="00DC2BA7">
        <w:rPr>
          <w:sz w:val="22"/>
          <w:szCs w:val="22"/>
          <w:lang w:val="sv-SE"/>
        </w:rPr>
        <w:t xml:space="preserve"> 14</w:t>
      </w:r>
      <w:r w:rsidR="006D42EC" w:rsidRPr="00DC2BA7">
        <w:rPr>
          <w:sz w:val="22"/>
          <w:szCs w:val="22"/>
          <w:lang w:val="sv-SE"/>
        </w:rPr>
        <w:t> </w:t>
      </w:r>
      <w:r w:rsidR="00973F32" w:rsidRPr="00DC2BA7">
        <w:rPr>
          <w:sz w:val="22"/>
          <w:szCs w:val="22"/>
          <w:lang w:val="sv-SE"/>
        </w:rPr>
        <w:t xml:space="preserve">gånger den högsta </w:t>
      </w:r>
      <w:r w:rsidR="008800B7" w:rsidRPr="00DC2BA7">
        <w:rPr>
          <w:sz w:val="22"/>
          <w:szCs w:val="22"/>
          <w:lang w:val="sv-SE"/>
        </w:rPr>
        <w:t>rekommenderade kliniska</w:t>
      </w:r>
      <w:r w:rsidR="00973F32" w:rsidRPr="00DC2BA7">
        <w:rPr>
          <w:sz w:val="22"/>
          <w:szCs w:val="22"/>
          <w:lang w:val="sv-SE"/>
        </w:rPr>
        <w:t xml:space="preserve"> dosen </w:t>
      </w:r>
      <w:r w:rsidR="008800B7" w:rsidRPr="00DC2BA7">
        <w:rPr>
          <w:sz w:val="22"/>
          <w:szCs w:val="22"/>
          <w:lang w:val="sv-SE"/>
        </w:rPr>
        <w:t xml:space="preserve">i </w:t>
      </w:r>
      <w:r w:rsidR="00973F32" w:rsidRPr="00DC2BA7">
        <w:rPr>
          <w:sz w:val="22"/>
          <w:szCs w:val="22"/>
          <w:lang w:val="sv-SE"/>
        </w:rPr>
        <w:t xml:space="preserve">mg/kg enligt rekommenderad doseringstabell) </w:t>
      </w:r>
      <w:r w:rsidRPr="00DC2BA7">
        <w:rPr>
          <w:sz w:val="22"/>
          <w:szCs w:val="22"/>
          <w:lang w:val="sv-SE"/>
        </w:rPr>
        <w:t>tolererades väl hos primater (både vuxna och juvenila), med undantag för en dosrelaterad och åldersberoende minskning av trombocyter, med en större känslighet hos unga djur. Den serumkoncentration som krävs för att uppnå trombocytfall med 50 % från utgångsvärdet hos vuxna cynomolgusapor var ungefär 4 till 20 gånger högre än förväntade maximala kliniska serumkoncentrationer. Dessutom iakttogs akut blödning och inflammation på injektionsstället hos cynomolgusapor.</w:t>
      </w:r>
    </w:p>
    <w:p w14:paraId="1D1658BC" w14:textId="77777777" w:rsidR="00CF0094" w:rsidRPr="00DC2BA7" w:rsidRDefault="00CF0094" w:rsidP="00B057AB">
      <w:pPr>
        <w:pStyle w:val="Char2"/>
        <w:widowControl w:val="0"/>
        <w:spacing w:before="0"/>
        <w:jc w:val="left"/>
        <w:rPr>
          <w:sz w:val="22"/>
          <w:szCs w:val="22"/>
          <w:lang w:val="sv-SE"/>
        </w:rPr>
      </w:pPr>
    </w:p>
    <w:p w14:paraId="7D56F0F2" w14:textId="77777777" w:rsidR="00CF0094" w:rsidRPr="00DC2BA7" w:rsidRDefault="00B60735" w:rsidP="00B057AB">
      <w:pPr>
        <w:pStyle w:val="Char2"/>
        <w:widowControl w:val="0"/>
        <w:spacing w:before="0"/>
        <w:jc w:val="left"/>
        <w:rPr>
          <w:sz w:val="22"/>
          <w:szCs w:val="22"/>
          <w:lang w:val="sv-SE"/>
        </w:rPr>
      </w:pPr>
      <w:r w:rsidRPr="00DC2BA7">
        <w:rPr>
          <w:sz w:val="22"/>
          <w:szCs w:val="22"/>
          <w:lang w:val="sv-SE"/>
        </w:rPr>
        <w:t>Formella karcinogenicitetsstudier har inte genomförts med omalizumab.</w:t>
      </w:r>
    </w:p>
    <w:p w14:paraId="0B666D27" w14:textId="77777777" w:rsidR="00CF0094" w:rsidRPr="00DC2BA7" w:rsidRDefault="00CF0094" w:rsidP="00B057AB">
      <w:pPr>
        <w:pStyle w:val="Char2"/>
        <w:widowControl w:val="0"/>
        <w:spacing w:before="0"/>
        <w:jc w:val="left"/>
        <w:rPr>
          <w:sz w:val="22"/>
          <w:szCs w:val="22"/>
          <w:lang w:val="sv-SE"/>
        </w:rPr>
      </w:pPr>
    </w:p>
    <w:p w14:paraId="737620BF" w14:textId="77777777" w:rsidR="00CF0094" w:rsidRPr="00DC2BA7" w:rsidRDefault="00B60735" w:rsidP="00B057AB">
      <w:pPr>
        <w:pStyle w:val="Char2"/>
        <w:widowControl w:val="0"/>
        <w:spacing w:before="0"/>
        <w:jc w:val="left"/>
        <w:rPr>
          <w:sz w:val="22"/>
          <w:szCs w:val="22"/>
          <w:lang w:val="sv-SE"/>
        </w:rPr>
      </w:pPr>
      <w:r w:rsidRPr="00DC2BA7">
        <w:rPr>
          <w:sz w:val="22"/>
          <w:szCs w:val="22"/>
          <w:lang w:val="sv-SE"/>
        </w:rPr>
        <w:t>I reproduktionsstudier på cynomolgusapor framkallades inte någon maternell toxicitet, embryotoxicitet eller teratogenicitet efter subkutana doser upp till 75 mg/kg</w:t>
      </w:r>
      <w:r w:rsidR="005A6A3C" w:rsidRPr="00DC2BA7">
        <w:rPr>
          <w:sz w:val="22"/>
          <w:szCs w:val="22"/>
          <w:lang w:val="sv-SE"/>
        </w:rPr>
        <w:t xml:space="preserve"> per vecka</w:t>
      </w:r>
      <w:r w:rsidRPr="00DC2BA7">
        <w:rPr>
          <w:sz w:val="22"/>
          <w:szCs w:val="22"/>
          <w:lang w:val="sv-SE"/>
        </w:rPr>
        <w:t xml:space="preserve"> (</w:t>
      </w:r>
      <w:r w:rsidR="005A6A3C" w:rsidRPr="00DC2BA7">
        <w:rPr>
          <w:sz w:val="22"/>
          <w:szCs w:val="22"/>
          <w:lang w:val="sv-SE"/>
        </w:rPr>
        <w:t>minst</w:t>
      </w:r>
      <w:r w:rsidRPr="00DC2BA7">
        <w:rPr>
          <w:sz w:val="22"/>
          <w:szCs w:val="22"/>
          <w:lang w:val="sv-SE"/>
        </w:rPr>
        <w:t xml:space="preserve"> </w:t>
      </w:r>
      <w:r w:rsidR="005A6A3C" w:rsidRPr="00DC2BA7">
        <w:rPr>
          <w:sz w:val="22"/>
          <w:szCs w:val="22"/>
          <w:lang w:val="sv-SE"/>
        </w:rPr>
        <w:t>8</w:t>
      </w:r>
      <w:r w:rsidRPr="00DC2BA7">
        <w:rPr>
          <w:sz w:val="22"/>
          <w:szCs w:val="22"/>
          <w:lang w:val="sv-SE"/>
        </w:rPr>
        <w:t xml:space="preserve"> gånger </w:t>
      </w:r>
      <w:r w:rsidR="005A6A3C" w:rsidRPr="00DC2BA7">
        <w:rPr>
          <w:sz w:val="22"/>
          <w:szCs w:val="22"/>
          <w:lang w:val="sv-SE"/>
        </w:rPr>
        <w:t xml:space="preserve">den </w:t>
      </w:r>
      <w:r w:rsidRPr="00DC2BA7">
        <w:rPr>
          <w:sz w:val="22"/>
          <w:szCs w:val="22"/>
          <w:lang w:val="sv-SE"/>
        </w:rPr>
        <w:t>hög</w:t>
      </w:r>
      <w:r w:rsidR="005A6A3C" w:rsidRPr="00DC2BA7">
        <w:rPr>
          <w:sz w:val="22"/>
          <w:szCs w:val="22"/>
          <w:lang w:val="sv-SE"/>
        </w:rPr>
        <w:t>starekommenderade</w:t>
      </w:r>
      <w:r w:rsidRPr="00DC2BA7">
        <w:rPr>
          <w:sz w:val="22"/>
          <w:szCs w:val="22"/>
          <w:lang w:val="sv-SE"/>
        </w:rPr>
        <w:t xml:space="preserve"> klinisk</w:t>
      </w:r>
      <w:r w:rsidR="005A6A3C" w:rsidRPr="00DC2BA7">
        <w:rPr>
          <w:sz w:val="22"/>
          <w:szCs w:val="22"/>
          <w:lang w:val="sv-SE"/>
        </w:rPr>
        <w:t>a</w:t>
      </w:r>
      <w:r w:rsidRPr="00DC2BA7">
        <w:rPr>
          <w:sz w:val="22"/>
          <w:szCs w:val="22"/>
          <w:lang w:val="sv-SE"/>
        </w:rPr>
        <w:t xml:space="preserve"> dos</w:t>
      </w:r>
      <w:r w:rsidR="005A6A3C" w:rsidRPr="00DC2BA7">
        <w:rPr>
          <w:sz w:val="22"/>
          <w:szCs w:val="22"/>
          <w:lang w:val="sv-SE"/>
        </w:rPr>
        <w:t>en i mg/kg under en 4-veckorsperiod</w:t>
      </w:r>
      <w:r w:rsidRPr="00DC2BA7">
        <w:rPr>
          <w:sz w:val="22"/>
          <w:szCs w:val="22"/>
          <w:lang w:val="sv-SE"/>
        </w:rPr>
        <w:t>) när omalizumab gavs genom hela organogenesen. Omalizumab framkallade inte några biverkningar på fetal eller neonatal tillväxt när det gavs genom hela sena dräktighetsperioden, födelsen och diandet.</w:t>
      </w:r>
    </w:p>
    <w:p w14:paraId="15D32657" w14:textId="77777777" w:rsidR="00CF0094" w:rsidRPr="00DC2BA7" w:rsidRDefault="00CF0094" w:rsidP="00B057AB">
      <w:pPr>
        <w:pStyle w:val="Char2"/>
        <w:widowControl w:val="0"/>
        <w:spacing w:before="0"/>
        <w:jc w:val="left"/>
        <w:rPr>
          <w:sz w:val="22"/>
          <w:szCs w:val="22"/>
          <w:lang w:val="sv-SE"/>
        </w:rPr>
      </w:pPr>
    </w:p>
    <w:p w14:paraId="6072A142" w14:textId="77777777" w:rsidR="00CF0094" w:rsidRPr="00DC2BA7" w:rsidRDefault="00B60735" w:rsidP="00B057AB">
      <w:pPr>
        <w:pStyle w:val="Char2"/>
        <w:spacing w:before="0"/>
        <w:jc w:val="left"/>
        <w:rPr>
          <w:sz w:val="22"/>
          <w:szCs w:val="22"/>
          <w:lang w:val="sv-SE"/>
        </w:rPr>
      </w:pPr>
      <w:r w:rsidRPr="00DC2BA7">
        <w:rPr>
          <w:sz w:val="22"/>
          <w:szCs w:val="22"/>
          <w:lang w:val="sv-SE"/>
        </w:rPr>
        <w:t xml:space="preserve">Omalizumab utsöndras i bröstmjölk hos cynomolgusapor. Nivåerna av omalizumab i bröstmjölken var </w:t>
      </w:r>
      <w:r w:rsidR="005A6A3C" w:rsidRPr="00DC2BA7">
        <w:rPr>
          <w:sz w:val="22"/>
          <w:szCs w:val="22"/>
          <w:lang w:val="sv-SE"/>
        </w:rPr>
        <w:t>0</w:t>
      </w:r>
      <w:r w:rsidRPr="00DC2BA7">
        <w:rPr>
          <w:sz w:val="22"/>
          <w:szCs w:val="22"/>
          <w:lang w:val="sv-SE"/>
        </w:rPr>
        <w:t>,</w:t>
      </w:r>
      <w:r w:rsidR="005A6A3C" w:rsidRPr="00DC2BA7">
        <w:rPr>
          <w:sz w:val="22"/>
          <w:szCs w:val="22"/>
          <w:lang w:val="sv-SE"/>
        </w:rPr>
        <w:t>1</w:t>
      </w:r>
      <w:r w:rsidRPr="00DC2BA7">
        <w:rPr>
          <w:sz w:val="22"/>
          <w:szCs w:val="22"/>
          <w:lang w:val="sv-SE"/>
        </w:rPr>
        <w:t xml:space="preserve">5% av moderns </w:t>
      </w:r>
      <w:r w:rsidR="005A6A3C" w:rsidRPr="00DC2BA7">
        <w:rPr>
          <w:sz w:val="22"/>
          <w:szCs w:val="22"/>
          <w:lang w:val="sv-SE"/>
        </w:rPr>
        <w:t>serum</w:t>
      </w:r>
      <w:r w:rsidRPr="00DC2BA7">
        <w:rPr>
          <w:sz w:val="22"/>
          <w:szCs w:val="22"/>
          <w:lang w:val="sv-SE"/>
        </w:rPr>
        <w:t>koncentration.</w:t>
      </w:r>
    </w:p>
    <w:p w14:paraId="28A15006" w14:textId="77777777" w:rsidR="00CF0094" w:rsidRPr="00DC2BA7" w:rsidRDefault="00CF0094" w:rsidP="00B057AB">
      <w:pPr>
        <w:suppressAutoHyphens/>
        <w:spacing w:line="240" w:lineRule="auto"/>
        <w:rPr>
          <w:noProof/>
          <w:lang w:val="sv-SE"/>
        </w:rPr>
      </w:pPr>
    </w:p>
    <w:p w14:paraId="4F87B0FF" w14:textId="77777777" w:rsidR="00CF0094" w:rsidRPr="00DC2BA7" w:rsidRDefault="00CF0094" w:rsidP="00B057AB">
      <w:pPr>
        <w:suppressAutoHyphens/>
        <w:spacing w:line="240" w:lineRule="auto"/>
        <w:rPr>
          <w:noProof/>
          <w:lang w:val="sv-SE"/>
        </w:rPr>
      </w:pPr>
    </w:p>
    <w:p w14:paraId="239E1708" w14:textId="77777777" w:rsidR="00C45DCE" w:rsidRPr="00DC2BA7" w:rsidRDefault="00B60735" w:rsidP="00B057AB">
      <w:pPr>
        <w:keepNext/>
        <w:suppressAutoHyphens/>
        <w:spacing w:line="240" w:lineRule="auto"/>
        <w:ind w:left="567" w:hanging="567"/>
        <w:rPr>
          <w:noProof/>
          <w:lang w:val="sv-SE"/>
        </w:rPr>
      </w:pPr>
      <w:r w:rsidRPr="00DC2BA7">
        <w:rPr>
          <w:b/>
          <w:noProof/>
          <w:lang w:val="sv-SE"/>
        </w:rPr>
        <w:t>6.</w:t>
      </w:r>
      <w:r w:rsidRPr="00DC2BA7">
        <w:rPr>
          <w:b/>
          <w:noProof/>
          <w:lang w:val="sv-SE"/>
        </w:rPr>
        <w:tab/>
        <w:t>FARMACEUTISKA UPPGIFTER</w:t>
      </w:r>
    </w:p>
    <w:p w14:paraId="02E65312" w14:textId="77777777" w:rsidR="00C45DCE" w:rsidRPr="00DC2BA7" w:rsidRDefault="00C45DCE" w:rsidP="00B057AB">
      <w:pPr>
        <w:keepNext/>
        <w:suppressAutoHyphens/>
        <w:spacing w:line="240" w:lineRule="auto"/>
        <w:rPr>
          <w:noProof/>
          <w:lang w:val="sv-SE"/>
        </w:rPr>
      </w:pPr>
    </w:p>
    <w:p w14:paraId="590D7FC0" w14:textId="77777777" w:rsidR="00C45DCE" w:rsidRPr="00DC2BA7" w:rsidRDefault="00B60735" w:rsidP="00B057AB">
      <w:pPr>
        <w:keepNext/>
        <w:suppressAutoHyphens/>
        <w:spacing w:line="240" w:lineRule="auto"/>
        <w:ind w:left="567" w:hanging="567"/>
        <w:rPr>
          <w:noProof/>
          <w:lang w:val="sv-SE"/>
        </w:rPr>
      </w:pPr>
      <w:r w:rsidRPr="00DC2BA7">
        <w:rPr>
          <w:b/>
          <w:noProof/>
          <w:lang w:val="sv-SE"/>
        </w:rPr>
        <w:t>6.1</w:t>
      </w:r>
      <w:r w:rsidRPr="00DC2BA7">
        <w:rPr>
          <w:b/>
          <w:noProof/>
          <w:lang w:val="sv-SE"/>
        </w:rPr>
        <w:tab/>
        <w:t>Förteckning över hjälpämnen</w:t>
      </w:r>
    </w:p>
    <w:p w14:paraId="75EADB04" w14:textId="77777777" w:rsidR="00C45DCE" w:rsidRPr="00DC2BA7" w:rsidRDefault="00C45DCE" w:rsidP="00B057AB">
      <w:pPr>
        <w:keepNext/>
        <w:suppressAutoHyphens/>
        <w:spacing w:line="240" w:lineRule="auto"/>
        <w:rPr>
          <w:noProof/>
          <w:lang w:val="sv-SE"/>
        </w:rPr>
      </w:pPr>
    </w:p>
    <w:p w14:paraId="4DE1195F" w14:textId="47D6E354" w:rsidR="00C45DCE" w:rsidRPr="00DC2BA7" w:rsidRDefault="00F1426B" w:rsidP="00B057AB">
      <w:pPr>
        <w:pStyle w:val="Char2"/>
        <w:keepNext/>
        <w:widowControl w:val="0"/>
        <w:spacing w:before="0"/>
        <w:jc w:val="left"/>
        <w:rPr>
          <w:sz w:val="22"/>
          <w:szCs w:val="22"/>
          <w:lang w:val="sv-SE"/>
        </w:rPr>
      </w:pPr>
      <w:r>
        <w:rPr>
          <w:sz w:val="22"/>
          <w:szCs w:val="22"/>
          <w:lang w:val="sv-SE"/>
        </w:rPr>
        <w:t>A</w:t>
      </w:r>
      <w:r w:rsidR="00B60735" w:rsidRPr="00DC2BA7">
        <w:rPr>
          <w:sz w:val="22"/>
          <w:szCs w:val="22"/>
          <w:lang w:val="sv-SE"/>
        </w:rPr>
        <w:t>rgininhydroklorid</w:t>
      </w:r>
    </w:p>
    <w:p w14:paraId="4F972129" w14:textId="19DBE99B" w:rsidR="00C45DCE" w:rsidRPr="00DC2BA7" w:rsidRDefault="00F1426B" w:rsidP="00B057AB">
      <w:pPr>
        <w:pStyle w:val="Char2"/>
        <w:keepNext/>
        <w:widowControl w:val="0"/>
        <w:spacing w:before="0"/>
        <w:jc w:val="left"/>
        <w:rPr>
          <w:sz w:val="22"/>
          <w:szCs w:val="22"/>
          <w:lang w:val="sv-SE"/>
        </w:rPr>
      </w:pPr>
      <w:r>
        <w:rPr>
          <w:sz w:val="22"/>
          <w:szCs w:val="22"/>
          <w:lang w:val="sv-SE"/>
        </w:rPr>
        <w:t>H</w:t>
      </w:r>
      <w:r w:rsidR="00B60735" w:rsidRPr="00DC2BA7">
        <w:rPr>
          <w:sz w:val="22"/>
          <w:szCs w:val="22"/>
          <w:lang w:val="sv-SE"/>
        </w:rPr>
        <w:t>istidinhydroklorid</w:t>
      </w:r>
      <w:r w:rsidR="00BB61B5">
        <w:rPr>
          <w:sz w:val="22"/>
          <w:szCs w:val="22"/>
          <w:lang w:val="sv-SE"/>
        </w:rPr>
        <w:t>monohydrat</w:t>
      </w:r>
    </w:p>
    <w:p w14:paraId="73DFFEF4" w14:textId="249D9BDA" w:rsidR="00C45DCE" w:rsidRPr="00DC2BA7" w:rsidRDefault="00F1426B" w:rsidP="00B057AB">
      <w:pPr>
        <w:pStyle w:val="Char2"/>
        <w:keepNext/>
        <w:widowControl w:val="0"/>
        <w:spacing w:before="0"/>
        <w:jc w:val="left"/>
        <w:rPr>
          <w:sz w:val="22"/>
          <w:szCs w:val="22"/>
          <w:lang w:val="sv-SE"/>
        </w:rPr>
      </w:pPr>
      <w:r>
        <w:rPr>
          <w:sz w:val="22"/>
          <w:szCs w:val="22"/>
          <w:lang w:val="sv-SE"/>
        </w:rPr>
        <w:t>H</w:t>
      </w:r>
      <w:r w:rsidR="00B60735" w:rsidRPr="00DC2BA7">
        <w:rPr>
          <w:sz w:val="22"/>
          <w:szCs w:val="22"/>
          <w:lang w:val="sv-SE"/>
        </w:rPr>
        <w:t>istidin</w:t>
      </w:r>
    </w:p>
    <w:p w14:paraId="7344C768" w14:textId="77777777" w:rsidR="00C45DCE" w:rsidRPr="00DC2BA7" w:rsidRDefault="00B60735" w:rsidP="00B057AB">
      <w:pPr>
        <w:pStyle w:val="Char2"/>
        <w:keepNext/>
        <w:widowControl w:val="0"/>
        <w:spacing w:before="0"/>
        <w:jc w:val="left"/>
        <w:rPr>
          <w:sz w:val="22"/>
          <w:szCs w:val="22"/>
          <w:lang w:val="sv-SE"/>
        </w:rPr>
      </w:pPr>
      <w:r w:rsidRPr="00DC2BA7">
        <w:rPr>
          <w:sz w:val="22"/>
          <w:szCs w:val="22"/>
          <w:lang w:val="sv-SE"/>
        </w:rPr>
        <w:t>Polysorbat 20</w:t>
      </w:r>
    </w:p>
    <w:p w14:paraId="30A2C8DC" w14:textId="77777777" w:rsidR="00C45DCE" w:rsidRPr="00DC2BA7" w:rsidRDefault="00B60735" w:rsidP="00B057AB">
      <w:pPr>
        <w:pStyle w:val="Char2"/>
        <w:widowControl w:val="0"/>
        <w:spacing w:before="0"/>
        <w:jc w:val="left"/>
        <w:rPr>
          <w:sz w:val="22"/>
          <w:szCs w:val="22"/>
          <w:lang w:val="sv-SE"/>
        </w:rPr>
      </w:pPr>
      <w:r w:rsidRPr="00DC2BA7">
        <w:rPr>
          <w:sz w:val="22"/>
          <w:szCs w:val="22"/>
          <w:lang w:val="sv-SE"/>
        </w:rPr>
        <w:t>Vatten för injektionsvätskor</w:t>
      </w:r>
    </w:p>
    <w:p w14:paraId="70005EEF" w14:textId="77777777" w:rsidR="00C45DCE" w:rsidRPr="00DC2BA7" w:rsidRDefault="00C45DCE" w:rsidP="00B057AB">
      <w:pPr>
        <w:suppressAutoHyphens/>
        <w:spacing w:line="240" w:lineRule="auto"/>
        <w:rPr>
          <w:noProof/>
          <w:lang w:val="sv-SE"/>
        </w:rPr>
      </w:pPr>
    </w:p>
    <w:p w14:paraId="5946EDCF" w14:textId="77777777" w:rsidR="00C45DCE" w:rsidRPr="00DC2BA7" w:rsidRDefault="00B60735" w:rsidP="00B057AB">
      <w:pPr>
        <w:keepNext/>
        <w:suppressAutoHyphens/>
        <w:spacing w:line="240" w:lineRule="auto"/>
        <w:ind w:left="567" w:hanging="567"/>
        <w:rPr>
          <w:noProof/>
          <w:lang w:val="sv-SE"/>
        </w:rPr>
      </w:pPr>
      <w:r w:rsidRPr="00DC2BA7">
        <w:rPr>
          <w:b/>
          <w:noProof/>
          <w:lang w:val="sv-SE"/>
        </w:rPr>
        <w:t>6.2</w:t>
      </w:r>
      <w:r w:rsidRPr="00DC2BA7">
        <w:rPr>
          <w:b/>
          <w:noProof/>
          <w:lang w:val="sv-SE"/>
        </w:rPr>
        <w:tab/>
        <w:t>Inkompatibiliteter</w:t>
      </w:r>
    </w:p>
    <w:p w14:paraId="111E0920" w14:textId="77777777" w:rsidR="00C45DCE" w:rsidRPr="00DC2BA7" w:rsidRDefault="00C45DCE" w:rsidP="00B057AB">
      <w:pPr>
        <w:keepNext/>
        <w:suppressAutoHyphens/>
        <w:spacing w:line="240" w:lineRule="auto"/>
        <w:rPr>
          <w:noProof/>
          <w:lang w:val="sv-SE"/>
        </w:rPr>
      </w:pPr>
    </w:p>
    <w:p w14:paraId="4850CBD1" w14:textId="77777777" w:rsidR="00C45DCE" w:rsidRPr="00DC2BA7" w:rsidRDefault="00B60735" w:rsidP="00B057AB">
      <w:pPr>
        <w:suppressAutoHyphens/>
        <w:spacing w:line="240" w:lineRule="auto"/>
        <w:rPr>
          <w:noProof/>
          <w:lang w:val="sv-SE"/>
        </w:rPr>
      </w:pPr>
      <w:r w:rsidRPr="00DC2BA7">
        <w:rPr>
          <w:noProof/>
          <w:lang w:val="sv-SE"/>
        </w:rPr>
        <w:t>Detta läkemedel får inte blandas med andra läkemedel.</w:t>
      </w:r>
    </w:p>
    <w:p w14:paraId="5EA7FDCC" w14:textId="77777777" w:rsidR="00C45DCE" w:rsidRPr="00DC2BA7" w:rsidRDefault="00C45DCE" w:rsidP="00B057AB">
      <w:pPr>
        <w:suppressAutoHyphens/>
        <w:spacing w:line="240" w:lineRule="auto"/>
        <w:rPr>
          <w:noProof/>
          <w:lang w:val="sv-SE"/>
        </w:rPr>
      </w:pPr>
    </w:p>
    <w:p w14:paraId="6DC05206" w14:textId="77777777" w:rsidR="00C45DCE" w:rsidRPr="00DC2BA7" w:rsidRDefault="00B60735" w:rsidP="00B057AB">
      <w:pPr>
        <w:keepNext/>
        <w:suppressAutoHyphens/>
        <w:spacing w:line="240" w:lineRule="auto"/>
        <w:ind w:left="567" w:hanging="567"/>
        <w:rPr>
          <w:noProof/>
          <w:lang w:val="sv-SE"/>
        </w:rPr>
      </w:pPr>
      <w:r w:rsidRPr="00DC2BA7">
        <w:rPr>
          <w:b/>
          <w:noProof/>
          <w:lang w:val="sv-SE"/>
        </w:rPr>
        <w:t>6.3</w:t>
      </w:r>
      <w:r w:rsidRPr="00DC2BA7">
        <w:rPr>
          <w:b/>
          <w:noProof/>
          <w:lang w:val="sv-SE"/>
        </w:rPr>
        <w:tab/>
        <w:t>Hållbarhet</w:t>
      </w:r>
    </w:p>
    <w:p w14:paraId="0617A4FF" w14:textId="77777777" w:rsidR="007A3C79" w:rsidRPr="00DC2BA7" w:rsidRDefault="007A3C79" w:rsidP="00B057AB">
      <w:pPr>
        <w:keepNext/>
        <w:suppressAutoHyphens/>
        <w:spacing w:line="240" w:lineRule="auto"/>
        <w:rPr>
          <w:noProof/>
          <w:lang w:val="sv-SE"/>
        </w:rPr>
      </w:pPr>
    </w:p>
    <w:p w14:paraId="54218501" w14:textId="77777777" w:rsidR="007A3C79" w:rsidRPr="00DC2BA7" w:rsidRDefault="00B60735" w:rsidP="00B057AB">
      <w:pPr>
        <w:suppressAutoHyphens/>
        <w:spacing w:line="240" w:lineRule="auto"/>
        <w:rPr>
          <w:noProof/>
          <w:lang w:val="sv-SE"/>
        </w:rPr>
      </w:pPr>
      <w:r w:rsidRPr="00DC2BA7">
        <w:rPr>
          <w:noProof/>
          <w:lang w:val="sv-SE"/>
        </w:rPr>
        <w:t>18 månader.</w:t>
      </w:r>
    </w:p>
    <w:p w14:paraId="24F86450" w14:textId="77777777" w:rsidR="007A3C79" w:rsidRPr="00DC2BA7" w:rsidRDefault="007A3C79" w:rsidP="00B057AB">
      <w:pPr>
        <w:suppressAutoHyphens/>
        <w:spacing w:line="240" w:lineRule="auto"/>
        <w:rPr>
          <w:noProof/>
          <w:lang w:val="sv-SE"/>
        </w:rPr>
      </w:pPr>
    </w:p>
    <w:p w14:paraId="682D0895" w14:textId="4D70CB0B" w:rsidR="007A3C79" w:rsidRPr="00DC2BA7" w:rsidRDefault="00B60735" w:rsidP="00B057AB">
      <w:pPr>
        <w:suppressAutoHyphens/>
        <w:spacing w:line="240" w:lineRule="auto"/>
        <w:rPr>
          <w:noProof/>
          <w:lang w:val="sv-SE"/>
        </w:rPr>
      </w:pPr>
      <w:r w:rsidRPr="00DC2BA7">
        <w:rPr>
          <w:noProof/>
          <w:lang w:val="sv-SE"/>
        </w:rPr>
        <w:t>Produkten kan förvaras under sammanlagt 48 timmar vid 25°C.</w:t>
      </w:r>
    </w:p>
    <w:p w14:paraId="22AF2CD3" w14:textId="77777777" w:rsidR="007A3C79" w:rsidRPr="00DC2BA7" w:rsidRDefault="007A3C79" w:rsidP="00B057AB">
      <w:pPr>
        <w:suppressAutoHyphens/>
        <w:spacing w:line="240" w:lineRule="auto"/>
        <w:rPr>
          <w:noProof/>
          <w:lang w:val="sv-SE"/>
        </w:rPr>
      </w:pPr>
    </w:p>
    <w:p w14:paraId="35575552" w14:textId="77777777" w:rsidR="00C45DCE" w:rsidRPr="00DC2BA7" w:rsidRDefault="00B60735" w:rsidP="00B057AB">
      <w:pPr>
        <w:keepNext/>
        <w:suppressAutoHyphens/>
        <w:spacing w:line="240" w:lineRule="auto"/>
        <w:ind w:left="567" w:hanging="567"/>
        <w:rPr>
          <w:noProof/>
          <w:lang w:val="sv-SE"/>
        </w:rPr>
      </w:pPr>
      <w:r w:rsidRPr="00DC2BA7">
        <w:rPr>
          <w:b/>
          <w:noProof/>
          <w:lang w:val="sv-SE"/>
        </w:rPr>
        <w:t>6.4</w:t>
      </w:r>
      <w:r w:rsidRPr="00DC2BA7">
        <w:rPr>
          <w:b/>
          <w:noProof/>
          <w:lang w:val="sv-SE"/>
        </w:rPr>
        <w:tab/>
        <w:t>Särskilda förvaringsanvisningar</w:t>
      </w:r>
    </w:p>
    <w:p w14:paraId="72710D3E" w14:textId="77777777" w:rsidR="00C45DCE" w:rsidRPr="00DC2BA7" w:rsidRDefault="00C45DCE" w:rsidP="00B057AB">
      <w:pPr>
        <w:pStyle w:val="Char2"/>
        <w:keepNext/>
        <w:widowControl w:val="0"/>
        <w:spacing w:before="0"/>
        <w:jc w:val="left"/>
        <w:rPr>
          <w:sz w:val="22"/>
          <w:szCs w:val="22"/>
          <w:lang w:val="sv-SE"/>
        </w:rPr>
      </w:pPr>
    </w:p>
    <w:p w14:paraId="7615F749" w14:textId="77777777" w:rsidR="00C45DCE" w:rsidRPr="00DC2BA7" w:rsidRDefault="00B60735" w:rsidP="00B057AB">
      <w:pPr>
        <w:pStyle w:val="Char2"/>
        <w:widowControl w:val="0"/>
        <w:spacing w:before="0"/>
        <w:jc w:val="left"/>
        <w:rPr>
          <w:sz w:val="22"/>
          <w:szCs w:val="22"/>
          <w:lang w:val="sv-SE"/>
        </w:rPr>
      </w:pPr>
      <w:r w:rsidRPr="00DC2BA7">
        <w:rPr>
          <w:sz w:val="22"/>
          <w:szCs w:val="22"/>
          <w:lang w:val="sv-SE"/>
        </w:rPr>
        <w:t>Förvaras i kylskåp (2</w:t>
      </w:r>
      <w:r w:rsidRPr="00DC2BA7">
        <w:rPr>
          <w:rFonts w:ascii="Symbol" w:hAnsi="Symbol"/>
          <w:sz w:val="22"/>
          <w:szCs w:val="22"/>
          <w:lang w:val="sv-SE"/>
        </w:rPr>
        <w:sym w:font="Symbol" w:char="F0B0"/>
      </w:r>
      <w:r w:rsidRPr="00DC2BA7">
        <w:rPr>
          <w:sz w:val="22"/>
          <w:szCs w:val="22"/>
          <w:lang w:val="sv-SE"/>
        </w:rPr>
        <w:t>C – 8</w:t>
      </w:r>
      <w:r w:rsidRPr="00DC2BA7">
        <w:rPr>
          <w:rFonts w:ascii="Symbol" w:hAnsi="Symbol"/>
          <w:sz w:val="22"/>
          <w:szCs w:val="22"/>
          <w:lang w:val="sv-SE"/>
        </w:rPr>
        <w:sym w:font="Symbol" w:char="F0B0"/>
      </w:r>
      <w:r w:rsidRPr="00DC2BA7">
        <w:rPr>
          <w:sz w:val="22"/>
          <w:szCs w:val="22"/>
          <w:lang w:val="sv-SE"/>
        </w:rPr>
        <w:t>C).</w:t>
      </w:r>
    </w:p>
    <w:p w14:paraId="43BC9DC9" w14:textId="77777777" w:rsidR="00C45DCE" w:rsidRPr="00DC2BA7" w:rsidRDefault="00B60735" w:rsidP="00B057AB">
      <w:pPr>
        <w:pStyle w:val="Char2"/>
        <w:widowControl w:val="0"/>
        <w:spacing w:before="0"/>
        <w:jc w:val="left"/>
        <w:rPr>
          <w:sz w:val="22"/>
          <w:szCs w:val="22"/>
          <w:lang w:val="sv-SE"/>
        </w:rPr>
      </w:pPr>
      <w:r w:rsidRPr="00DC2BA7">
        <w:rPr>
          <w:sz w:val="22"/>
          <w:szCs w:val="22"/>
          <w:lang w:val="sv-SE"/>
        </w:rPr>
        <w:t>Får ej frysas.</w:t>
      </w:r>
    </w:p>
    <w:p w14:paraId="35FE0202" w14:textId="77777777" w:rsidR="00C45DCE" w:rsidRPr="00DC2BA7" w:rsidRDefault="00B60735" w:rsidP="00B057AB">
      <w:pPr>
        <w:pStyle w:val="Char2"/>
        <w:widowControl w:val="0"/>
        <w:spacing w:before="0"/>
        <w:jc w:val="left"/>
        <w:rPr>
          <w:sz w:val="22"/>
          <w:szCs w:val="22"/>
          <w:lang w:val="sv-SE"/>
        </w:rPr>
      </w:pPr>
      <w:r w:rsidRPr="00DC2BA7">
        <w:rPr>
          <w:sz w:val="22"/>
          <w:szCs w:val="22"/>
          <w:lang w:val="sv-SE"/>
        </w:rPr>
        <w:t>Förvaras i originalförpackningen. Ljuskänsligt.</w:t>
      </w:r>
    </w:p>
    <w:p w14:paraId="6C9FE655" w14:textId="77777777" w:rsidR="00C45DCE" w:rsidRPr="00DC2BA7" w:rsidRDefault="00C45DCE" w:rsidP="00B057AB">
      <w:pPr>
        <w:suppressAutoHyphens/>
        <w:spacing w:line="240" w:lineRule="auto"/>
        <w:rPr>
          <w:noProof/>
          <w:lang w:val="sv-SE"/>
        </w:rPr>
      </w:pPr>
    </w:p>
    <w:p w14:paraId="4D544264" w14:textId="77777777" w:rsidR="00C45DCE" w:rsidRPr="00DC2BA7" w:rsidRDefault="00B60735" w:rsidP="00B057AB">
      <w:pPr>
        <w:keepNext/>
        <w:suppressAutoHyphens/>
        <w:spacing w:line="240" w:lineRule="auto"/>
        <w:ind w:left="567" w:hanging="567"/>
        <w:rPr>
          <w:b/>
          <w:noProof/>
          <w:lang w:val="sv-SE"/>
        </w:rPr>
      </w:pPr>
      <w:r w:rsidRPr="00DC2BA7">
        <w:rPr>
          <w:b/>
          <w:noProof/>
          <w:lang w:val="sv-SE"/>
        </w:rPr>
        <w:lastRenderedPageBreak/>
        <w:t>6.5</w:t>
      </w:r>
      <w:r w:rsidRPr="00DC2BA7">
        <w:rPr>
          <w:b/>
          <w:noProof/>
          <w:lang w:val="sv-SE"/>
        </w:rPr>
        <w:tab/>
        <w:t>Förpackningstyp och innehåll</w:t>
      </w:r>
    </w:p>
    <w:p w14:paraId="3483C561" w14:textId="77777777" w:rsidR="00C45DCE" w:rsidRDefault="00C45DCE" w:rsidP="00B057AB">
      <w:pPr>
        <w:keepNext/>
        <w:suppressAutoHyphens/>
        <w:spacing w:line="240" w:lineRule="auto"/>
        <w:ind w:left="567" w:hanging="567"/>
        <w:rPr>
          <w:noProof/>
          <w:lang w:val="sv-SE"/>
        </w:rPr>
      </w:pPr>
    </w:p>
    <w:p w14:paraId="3E37E5EB" w14:textId="77777777" w:rsidR="00A22ABA" w:rsidRPr="00E314E2" w:rsidRDefault="00B60735" w:rsidP="00872154">
      <w:pPr>
        <w:keepNext/>
        <w:keepLines/>
        <w:suppressAutoHyphens/>
        <w:spacing w:line="240" w:lineRule="auto"/>
        <w:rPr>
          <w:noProof/>
          <w:u w:val="single"/>
          <w:lang w:val="sv-SE"/>
        </w:rPr>
      </w:pPr>
      <w:r w:rsidRPr="00921316">
        <w:rPr>
          <w:noProof/>
          <w:u w:val="single"/>
          <w:lang w:val="sv-SE"/>
        </w:rPr>
        <w:t xml:space="preserve">Xolair </w:t>
      </w:r>
      <w:r>
        <w:rPr>
          <w:noProof/>
          <w:u w:val="single"/>
          <w:lang w:val="sv-SE"/>
        </w:rPr>
        <w:t>1</w:t>
      </w:r>
      <w:r w:rsidRPr="00921316">
        <w:rPr>
          <w:noProof/>
          <w:u w:val="single"/>
          <w:lang w:val="sv-SE"/>
        </w:rPr>
        <w:t>5</w:t>
      </w:r>
      <w:r>
        <w:rPr>
          <w:noProof/>
          <w:u w:val="single"/>
          <w:lang w:val="sv-SE"/>
        </w:rPr>
        <w:t>0</w:t>
      </w:r>
      <w:r w:rsidRPr="00921316">
        <w:rPr>
          <w:noProof/>
          <w:u w:val="single"/>
          <w:lang w:val="sv-SE"/>
        </w:rPr>
        <w:t> mg injektionsvätska, lösning i förfylld spruta (26</w:t>
      </w:r>
      <w:r w:rsidR="005A7DAC">
        <w:rPr>
          <w:noProof/>
          <w:u w:val="single"/>
          <w:lang w:val="sv-SE"/>
        </w:rPr>
        <w:t> </w:t>
      </w:r>
      <w:r w:rsidRPr="004169A9">
        <w:rPr>
          <w:noProof/>
          <w:u w:val="single"/>
          <w:lang w:val="sv-SE"/>
        </w:rPr>
        <w:t xml:space="preserve">gauge </w:t>
      </w:r>
      <w:r w:rsidRPr="00E314E2">
        <w:rPr>
          <w:noProof/>
          <w:u w:val="single"/>
          <w:lang w:val="sv-SE"/>
        </w:rPr>
        <w:t xml:space="preserve">fast nål, </w:t>
      </w:r>
      <w:r w:rsidR="00633AC4" w:rsidRPr="00E314E2">
        <w:rPr>
          <w:noProof/>
          <w:u w:val="single"/>
          <w:lang w:val="sv-SE"/>
        </w:rPr>
        <w:t>lila</w:t>
      </w:r>
      <w:r w:rsidRPr="00E314E2">
        <w:rPr>
          <w:noProof/>
          <w:u w:val="single"/>
          <w:lang w:val="sv-SE"/>
        </w:rPr>
        <w:t xml:space="preserve"> nålskydd)</w:t>
      </w:r>
    </w:p>
    <w:p w14:paraId="017C2D62" w14:textId="77777777" w:rsidR="00A22ABA" w:rsidRPr="00E314E2" w:rsidRDefault="00A22ABA" w:rsidP="00872154">
      <w:pPr>
        <w:keepNext/>
        <w:keepLines/>
        <w:suppressAutoHyphens/>
        <w:spacing w:line="240" w:lineRule="auto"/>
        <w:rPr>
          <w:noProof/>
          <w:lang w:val="sv-SE"/>
        </w:rPr>
      </w:pPr>
    </w:p>
    <w:p w14:paraId="13E5C73F" w14:textId="77777777" w:rsidR="00A22ABA" w:rsidRPr="00E314E2" w:rsidRDefault="00B60735" w:rsidP="00A22ABA">
      <w:pPr>
        <w:suppressAutoHyphens/>
        <w:spacing w:line="240" w:lineRule="auto"/>
        <w:rPr>
          <w:noProof/>
          <w:lang w:val="sv-SE"/>
        </w:rPr>
      </w:pPr>
      <w:r w:rsidRPr="00E314E2">
        <w:rPr>
          <w:noProof/>
          <w:lang w:val="sv-SE"/>
        </w:rPr>
        <w:t xml:space="preserve">Xolair </w:t>
      </w:r>
      <w:r w:rsidR="00633AC4" w:rsidRPr="00E314E2">
        <w:rPr>
          <w:noProof/>
          <w:lang w:val="sv-SE"/>
        </w:rPr>
        <w:t>1</w:t>
      </w:r>
      <w:r w:rsidRPr="00E314E2">
        <w:rPr>
          <w:noProof/>
          <w:lang w:val="sv-SE"/>
        </w:rPr>
        <w:t>5</w:t>
      </w:r>
      <w:r w:rsidR="00633AC4" w:rsidRPr="00E314E2">
        <w:rPr>
          <w:noProof/>
          <w:lang w:val="sv-SE"/>
        </w:rPr>
        <w:t>0</w:t>
      </w:r>
      <w:r w:rsidRPr="00E314E2">
        <w:rPr>
          <w:noProof/>
          <w:lang w:val="sv-SE"/>
        </w:rPr>
        <w:t xml:space="preserve"> mg injektionsvätska, lösning i förfylld spruta </w:t>
      </w:r>
      <w:r w:rsidR="00D27A99" w:rsidRPr="00E314E2">
        <w:rPr>
          <w:noProof/>
          <w:lang w:val="sv-SE"/>
        </w:rPr>
        <w:t>tillhandahålls</w:t>
      </w:r>
      <w:r w:rsidRPr="00E314E2">
        <w:rPr>
          <w:noProof/>
          <w:lang w:val="sv-SE"/>
        </w:rPr>
        <w:t xml:space="preserve"> som </w:t>
      </w:r>
      <w:r w:rsidR="00633AC4" w:rsidRPr="00E314E2">
        <w:rPr>
          <w:noProof/>
          <w:lang w:val="sv-SE"/>
        </w:rPr>
        <w:t>1</w:t>
      </w:r>
      <w:r w:rsidRPr="00E314E2">
        <w:rPr>
          <w:noProof/>
          <w:lang w:val="sv-SE"/>
        </w:rPr>
        <w:t xml:space="preserve"> ml lösning i en </w:t>
      </w:r>
      <w:r w:rsidRPr="004169A9">
        <w:rPr>
          <w:noProof/>
          <w:lang w:val="sv-SE"/>
        </w:rPr>
        <w:t xml:space="preserve">förfylld </w:t>
      </w:r>
      <w:r w:rsidR="00D27A99" w:rsidRPr="00E314E2">
        <w:rPr>
          <w:noProof/>
          <w:lang w:val="sv-SE"/>
        </w:rPr>
        <w:t>spruta av cylindertyp</w:t>
      </w:r>
      <w:r w:rsidRPr="00E314E2">
        <w:rPr>
          <w:noProof/>
          <w:lang w:val="sv-SE"/>
        </w:rPr>
        <w:t xml:space="preserve"> (typ I glas) med </w:t>
      </w:r>
      <w:r w:rsidRPr="004169A9">
        <w:rPr>
          <w:noProof/>
          <w:lang w:val="sv-SE"/>
        </w:rPr>
        <w:t>26</w:t>
      </w:r>
      <w:r w:rsidR="00E314E2">
        <w:rPr>
          <w:noProof/>
          <w:lang w:val="sv-SE"/>
        </w:rPr>
        <w:t> </w:t>
      </w:r>
      <w:r w:rsidRPr="004169A9">
        <w:rPr>
          <w:noProof/>
          <w:lang w:val="sv-SE"/>
        </w:rPr>
        <w:t xml:space="preserve">gauge </w:t>
      </w:r>
      <w:r w:rsidRPr="00E314E2">
        <w:rPr>
          <w:noProof/>
          <w:lang w:val="sv-SE"/>
        </w:rPr>
        <w:t>fast nål (rostfritt stål), kolvpropp (typ I) och ett nålskydd.</w:t>
      </w:r>
    </w:p>
    <w:p w14:paraId="711969AB" w14:textId="77777777" w:rsidR="00A22ABA" w:rsidRPr="00E314E2" w:rsidRDefault="00A22ABA" w:rsidP="00A22ABA">
      <w:pPr>
        <w:suppressAutoHyphens/>
        <w:spacing w:line="240" w:lineRule="auto"/>
        <w:rPr>
          <w:noProof/>
          <w:lang w:val="sv-SE"/>
        </w:rPr>
      </w:pPr>
    </w:p>
    <w:p w14:paraId="76F7A9C9" w14:textId="77777777" w:rsidR="00A22ABA" w:rsidRPr="00E314E2" w:rsidRDefault="00B60735" w:rsidP="00A22ABA">
      <w:pPr>
        <w:suppressAutoHyphens/>
        <w:spacing w:line="240" w:lineRule="auto"/>
        <w:rPr>
          <w:noProof/>
          <w:lang w:val="sv-SE"/>
        </w:rPr>
      </w:pPr>
      <w:r w:rsidRPr="00E314E2">
        <w:rPr>
          <w:noProof/>
          <w:lang w:val="sv-SE"/>
        </w:rPr>
        <w:t>Förpackningsstorlekar: förpackningar innehållande 1 förfylld spruta och multipack om 4</w:t>
      </w:r>
      <w:r w:rsidR="00E314E2">
        <w:rPr>
          <w:noProof/>
          <w:lang w:val="sv-SE"/>
        </w:rPr>
        <w:t> </w:t>
      </w:r>
      <w:r w:rsidRPr="00E314E2">
        <w:rPr>
          <w:noProof/>
          <w:lang w:val="sv-SE"/>
        </w:rPr>
        <w:t>(4</w:t>
      </w:r>
      <w:r w:rsidR="00E314E2">
        <w:rPr>
          <w:noProof/>
          <w:lang w:val="sv-SE"/>
        </w:rPr>
        <w:t> </w:t>
      </w:r>
      <w:r w:rsidRPr="00E314E2">
        <w:rPr>
          <w:noProof/>
          <w:lang w:val="sv-SE"/>
        </w:rPr>
        <w:t>x</w:t>
      </w:r>
      <w:r w:rsidR="00E314E2">
        <w:rPr>
          <w:noProof/>
          <w:lang w:val="sv-SE"/>
        </w:rPr>
        <w:t> </w:t>
      </w:r>
      <w:r w:rsidRPr="00E314E2">
        <w:rPr>
          <w:noProof/>
          <w:lang w:val="sv-SE"/>
        </w:rPr>
        <w:t>1)</w:t>
      </w:r>
      <w:r w:rsidR="00633AC4" w:rsidRPr="00E314E2">
        <w:rPr>
          <w:noProof/>
          <w:lang w:val="sv-SE"/>
        </w:rPr>
        <w:t>; 6(</w:t>
      </w:r>
      <w:r w:rsidR="008733F2">
        <w:rPr>
          <w:noProof/>
          <w:lang w:val="sv-SE"/>
        </w:rPr>
        <w:t>6</w:t>
      </w:r>
      <w:r w:rsidR="00633AC4" w:rsidRPr="00E314E2">
        <w:rPr>
          <w:noProof/>
          <w:lang w:val="sv-SE"/>
        </w:rPr>
        <w:t> x 1)</w:t>
      </w:r>
      <w:r w:rsidRPr="00E314E2">
        <w:rPr>
          <w:noProof/>
          <w:lang w:val="sv-SE"/>
        </w:rPr>
        <w:t xml:space="preserve"> eller 10</w:t>
      </w:r>
      <w:r w:rsidR="00E314E2">
        <w:rPr>
          <w:noProof/>
          <w:lang w:val="sv-SE"/>
        </w:rPr>
        <w:t> </w:t>
      </w:r>
      <w:r w:rsidRPr="00E314E2">
        <w:rPr>
          <w:noProof/>
          <w:lang w:val="sv-SE"/>
        </w:rPr>
        <w:t>(10</w:t>
      </w:r>
      <w:r w:rsidR="00E314E2">
        <w:rPr>
          <w:noProof/>
          <w:lang w:val="sv-SE"/>
        </w:rPr>
        <w:t> </w:t>
      </w:r>
      <w:r w:rsidRPr="00E314E2">
        <w:rPr>
          <w:noProof/>
          <w:lang w:val="sv-SE"/>
        </w:rPr>
        <w:t>x</w:t>
      </w:r>
      <w:r w:rsidR="00E314E2">
        <w:rPr>
          <w:noProof/>
          <w:lang w:val="sv-SE"/>
        </w:rPr>
        <w:t> </w:t>
      </w:r>
      <w:r w:rsidRPr="00E314E2">
        <w:rPr>
          <w:noProof/>
          <w:lang w:val="sv-SE"/>
        </w:rPr>
        <w:t>1) förfyllda sprutor.</w:t>
      </w:r>
    </w:p>
    <w:p w14:paraId="16397264" w14:textId="77777777" w:rsidR="00A22ABA" w:rsidRPr="00E314E2" w:rsidRDefault="00A22ABA" w:rsidP="00A22ABA">
      <w:pPr>
        <w:suppressAutoHyphens/>
        <w:spacing w:line="240" w:lineRule="auto"/>
        <w:rPr>
          <w:noProof/>
          <w:lang w:val="sv-SE"/>
        </w:rPr>
      </w:pPr>
    </w:p>
    <w:p w14:paraId="34E62F3C" w14:textId="77777777" w:rsidR="00A22ABA" w:rsidRPr="00E314E2" w:rsidRDefault="00B60735" w:rsidP="00872154">
      <w:pPr>
        <w:keepNext/>
        <w:keepLines/>
        <w:suppressAutoHyphens/>
        <w:spacing w:line="240" w:lineRule="auto"/>
        <w:rPr>
          <w:noProof/>
          <w:u w:val="single"/>
          <w:lang w:val="sv-SE"/>
        </w:rPr>
      </w:pPr>
      <w:r w:rsidRPr="00E314E2">
        <w:rPr>
          <w:noProof/>
          <w:u w:val="single"/>
          <w:lang w:val="sv-SE"/>
        </w:rPr>
        <w:t xml:space="preserve">Xolair </w:t>
      </w:r>
      <w:r w:rsidR="00633AC4" w:rsidRPr="00E314E2">
        <w:rPr>
          <w:noProof/>
          <w:u w:val="single"/>
          <w:lang w:val="sv-SE"/>
        </w:rPr>
        <w:t>1</w:t>
      </w:r>
      <w:r w:rsidRPr="00E314E2">
        <w:rPr>
          <w:noProof/>
          <w:u w:val="single"/>
          <w:lang w:val="sv-SE"/>
        </w:rPr>
        <w:t>5</w:t>
      </w:r>
      <w:r w:rsidR="00633AC4" w:rsidRPr="00E314E2">
        <w:rPr>
          <w:noProof/>
          <w:u w:val="single"/>
          <w:lang w:val="sv-SE"/>
        </w:rPr>
        <w:t>0</w:t>
      </w:r>
      <w:r w:rsidRPr="00E314E2">
        <w:rPr>
          <w:noProof/>
          <w:u w:val="single"/>
          <w:lang w:val="sv-SE"/>
        </w:rPr>
        <w:t> mg injektionsvätska, lösning i förfylld spruta (27</w:t>
      </w:r>
      <w:r w:rsidR="005A7DAC" w:rsidRPr="00E314E2">
        <w:rPr>
          <w:noProof/>
          <w:u w:val="single"/>
          <w:lang w:val="sv-SE"/>
        </w:rPr>
        <w:t> </w:t>
      </w:r>
      <w:r w:rsidRPr="004169A9">
        <w:rPr>
          <w:noProof/>
          <w:u w:val="single"/>
          <w:lang w:val="sv-SE"/>
        </w:rPr>
        <w:t xml:space="preserve">gauge </w:t>
      </w:r>
      <w:r w:rsidRPr="00E314E2">
        <w:rPr>
          <w:noProof/>
          <w:u w:val="single"/>
          <w:lang w:val="sv-SE"/>
        </w:rPr>
        <w:t xml:space="preserve">fast nål, </w:t>
      </w:r>
      <w:r w:rsidR="00633AC4" w:rsidRPr="00E314E2">
        <w:rPr>
          <w:noProof/>
          <w:u w:val="single"/>
          <w:lang w:val="sv-SE"/>
        </w:rPr>
        <w:t>lila</w:t>
      </w:r>
      <w:r w:rsidRPr="00E314E2">
        <w:rPr>
          <w:noProof/>
          <w:u w:val="single"/>
          <w:lang w:val="sv-SE"/>
        </w:rPr>
        <w:t xml:space="preserve"> kolv)</w:t>
      </w:r>
    </w:p>
    <w:p w14:paraId="7DAEE084" w14:textId="77777777" w:rsidR="00A22ABA" w:rsidRPr="00E314E2" w:rsidRDefault="00A22ABA" w:rsidP="00872154">
      <w:pPr>
        <w:keepNext/>
        <w:keepLines/>
        <w:suppressAutoHyphens/>
        <w:spacing w:line="240" w:lineRule="auto"/>
        <w:rPr>
          <w:noProof/>
          <w:lang w:val="sv-SE"/>
        </w:rPr>
      </w:pPr>
    </w:p>
    <w:p w14:paraId="38E83259" w14:textId="77777777" w:rsidR="00A22ABA" w:rsidRPr="00E314E2" w:rsidRDefault="00B60735" w:rsidP="00A22ABA">
      <w:pPr>
        <w:suppressAutoHyphens/>
        <w:spacing w:line="240" w:lineRule="auto"/>
        <w:rPr>
          <w:noProof/>
          <w:lang w:val="sv-SE"/>
        </w:rPr>
      </w:pPr>
      <w:r w:rsidRPr="004169A9">
        <w:rPr>
          <w:noProof/>
          <w:lang w:val="sv-SE"/>
        </w:rPr>
        <w:t xml:space="preserve">Xolair </w:t>
      </w:r>
      <w:r w:rsidR="00633AC4" w:rsidRPr="004169A9">
        <w:rPr>
          <w:noProof/>
          <w:lang w:val="sv-SE"/>
        </w:rPr>
        <w:t>1</w:t>
      </w:r>
      <w:r w:rsidRPr="004169A9">
        <w:rPr>
          <w:noProof/>
          <w:lang w:val="sv-SE"/>
        </w:rPr>
        <w:t>5</w:t>
      </w:r>
      <w:r w:rsidR="00633AC4" w:rsidRPr="004169A9">
        <w:rPr>
          <w:noProof/>
          <w:lang w:val="sv-SE"/>
        </w:rPr>
        <w:t>0</w:t>
      </w:r>
      <w:r w:rsidRPr="004169A9">
        <w:rPr>
          <w:noProof/>
          <w:lang w:val="sv-SE"/>
        </w:rPr>
        <w:t xml:space="preserve"> mg injektionsvätska, lösning i förfylld spruta </w:t>
      </w:r>
      <w:r w:rsidR="00D27A99" w:rsidRPr="004169A9">
        <w:rPr>
          <w:noProof/>
          <w:lang w:val="sv-SE"/>
        </w:rPr>
        <w:t>tillhandahålls</w:t>
      </w:r>
      <w:r w:rsidRPr="004169A9">
        <w:rPr>
          <w:noProof/>
          <w:lang w:val="sv-SE"/>
        </w:rPr>
        <w:t xml:space="preserve"> som</w:t>
      </w:r>
      <w:r w:rsidRPr="00E314E2">
        <w:rPr>
          <w:noProof/>
          <w:u w:val="single"/>
          <w:lang w:val="sv-SE"/>
        </w:rPr>
        <w:t xml:space="preserve"> </w:t>
      </w:r>
      <w:r w:rsidR="00633AC4" w:rsidRPr="00E314E2">
        <w:rPr>
          <w:noProof/>
          <w:lang w:val="sv-SE"/>
        </w:rPr>
        <w:t>1 </w:t>
      </w:r>
      <w:r w:rsidRPr="00E314E2">
        <w:rPr>
          <w:noProof/>
          <w:lang w:val="sv-SE"/>
        </w:rPr>
        <w:t xml:space="preserve">ml lösning i en </w:t>
      </w:r>
      <w:r w:rsidRPr="004169A9">
        <w:rPr>
          <w:noProof/>
          <w:lang w:val="sv-SE"/>
        </w:rPr>
        <w:t xml:space="preserve">förfylld </w:t>
      </w:r>
      <w:r w:rsidR="00D27A99" w:rsidRPr="00E314E2">
        <w:rPr>
          <w:noProof/>
          <w:lang w:val="sv-SE"/>
        </w:rPr>
        <w:t>spruta av cylindertyp</w:t>
      </w:r>
      <w:r w:rsidRPr="00E314E2">
        <w:rPr>
          <w:noProof/>
          <w:lang w:val="sv-SE"/>
        </w:rPr>
        <w:t xml:space="preserve"> (typ I glas) med </w:t>
      </w:r>
      <w:r w:rsidRPr="004169A9">
        <w:rPr>
          <w:noProof/>
          <w:lang w:val="sv-SE"/>
        </w:rPr>
        <w:t>27</w:t>
      </w:r>
      <w:r w:rsidR="005A7DAC" w:rsidRPr="004169A9">
        <w:rPr>
          <w:noProof/>
          <w:lang w:val="sv-SE"/>
        </w:rPr>
        <w:t> </w:t>
      </w:r>
      <w:r w:rsidRPr="004169A9">
        <w:rPr>
          <w:noProof/>
          <w:lang w:val="sv-SE"/>
        </w:rPr>
        <w:t xml:space="preserve">gauge </w:t>
      </w:r>
      <w:r w:rsidRPr="00E314E2">
        <w:rPr>
          <w:noProof/>
          <w:lang w:val="sv-SE"/>
        </w:rPr>
        <w:t>fast nål (rostfritt stål), kolvpropp (typ I) och ett nålskydd.</w:t>
      </w:r>
    </w:p>
    <w:p w14:paraId="3EE046B1" w14:textId="77777777" w:rsidR="00A22ABA" w:rsidRPr="00E314E2" w:rsidRDefault="00A22ABA" w:rsidP="00A22ABA">
      <w:pPr>
        <w:suppressAutoHyphens/>
        <w:spacing w:line="240" w:lineRule="auto"/>
        <w:rPr>
          <w:noProof/>
          <w:lang w:val="sv-SE"/>
        </w:rPr>
      </w:pPr>
    </w:p>
    <w:p w14:paraId="3D04BD48" w14:textId="77777777" w:rsidR="00A22ABA" w:rsidRPr="00E314E2" w:rsidRDefault="00B60735" w:rsidP="00A22ABA">
      <w:pPr>
        <w:suppressAutoHyphens/>
        <w:spacing w:line="240" w:lineRule="auto"/>
        <w:rPr>
          <w:noProof/>
          <w:lang w:val="sv-SE"/>
        </w:rPr>
      </w:pPr>
      <w:r w:rsidRPr="00E314E2">
        <w:rPr>
          <w:noProof/>
          <w:lang w:val="sv-SE"/>
        </w:rPr>
        <w:t>Förpackningsstorlekar: förpackningar innehållande 1 förfylld spruta och multipack om 3</w:t>
      </w:r>
      <w:r w:rsidR="00E314E2">
        <w:rPr>
          <w:noProof/>
          <w:lang w:val="sv-SE"/>
        </w:rPr>
        <w:t> </w:t>
      </w:r>
      <w:r w:rsidRPr="00E314E2">
        <w:rPr>
          <w:noProof/>
          <w:lang w:val="sv-SE"/>
        </w:rPr>
        <w:t>(3</w:t>
      </w:r>
      <w:r w:rsidR="00E314E2">
        <w:rPr>
          <w:noProof/>
          <w:lang w:val="sv-SE"/>
        </w:rPr>
        <w:t> </w:t>
      </w:r>
      <w:r w:rsidRPr="00E314E2">
        <w:rPr>
          <w:noProof/>
          <w:lang w:val="sv-SE"/>
        </w:rPr>
        <w:t>x</w:t>
      </w:r>
      <w:r w:rsidR="00E314E2">
        <w:rPr>
          <w:noProof/>
          <w:lang w:val="sv-SE"/>
        </w:rPr>
        <w:t> </w:t>
      </w:r>
      <w:r w:rsidRPr="00E314E2">
        <w:rPr>
          <w:noProof/>
          <w:lang w:val="sv-SE"/>
        </w:rPr>
        <w:t>1) eller 6</w:t>
      </w:r>
      <w:r w:rsidR="00E314E2">
        <w:rPr>
          <w:noProof/>
          <w:lang w:val="sv-SE"/>
        </w:rPr>
        <w:t> </w:t>
      </w:r>
      <w:r w:rsidRPr="00E314E2">
        <w:rPr>
          <w:noProof/>
          <w:lang w:val="sv-SE"/>
        </w:rPr>
        <w:t>(6</w:t>
      </w:r>
      <w:r w:rsidR="00E314E2">
        <w:rPr>
          <w:noProof/>
          <w:lang w:val="sv-SE"/>
        </w:rPr>
        <w:t> </w:t>
      </w:r>
      <w:r w:rsidRPr="00E314E2">
        <w:rPr>
          <w:noProof/>
          <w:lang w:val="sv-SE"/>
        </w:rPr>
        <w:t>x</w:t>
      </w:r>
      <w:r w:rsidR="00E314E2">
        <w:rPr>
          <w:noProof/>
          <w:lang w:val="sv-SE"/>
        </w:rPr>
        <w:t> </w:t>
      </w:r>
      <w:r w:rsidRPr="00E314E2">
        <w:rPr>
          <w:noProof/>
          <w:lang w:val="sv-SE"/>
        </w:rPr>
        <w:t>1) förfyllda sprutor.</w:t>
      </w:r>
    </w:p>
    <w:p w14:paraId="79DE49D8" w14:textId="77777777" w:rsidR="00A22ABA" w:rsidRPr="00E314E2" w:rsidRDefault="00A22ABA" w:rsidP="00A22ABA">
      <w:pPr>
        <w:suppressAutoHyphens/>
        <w:spacing w:line="240" w:lineRule="auto"/>
        <w:rPr>
          <w:noProof/>
          <w:lang w:val="sv-SE"/>
        </w:rPr>
      </w:pPr>
    </w:p>
    <w:p w14:paraId="5FC3E9BD" w14:textId="77777777" w:rsidR="00A22ABA" w:rsidRPr="00E314E2" w:rsidRDefault="00B60735" w:rsidP="00872154">
      <w:pPr>
        <w:keepNext/>
        <w:keepLines/>
        <w:suppressAutoHyphens/>
        <w:spacing w:line="240" w:lineRule="auto"/>
        <w:rPr>
          <w:noProof/>
          <w:u w:val="single"/>
          <w:lang w:val="sv-SE"/>
        </w:rPr>
      </w:pPr>
      <w:r w:rsidRPr="00E314E2">
        <w:rPr>
          <w:noProof/>
          <w:u w:val="single"/>
          <w:lang w:val="sv-SE"/>
        </w:rPr>
        <w:t xml:space="preserve">Xolair </w:t>
      </w:r>
      <w:r w:rsidR="00633AC4" w:rsidRPr="00E314E2">
        <w:rPr>
          <w:noProof/>
          <w:u w:val="single"/>
          <w:lang w:val="sv-SE"/>
        </w:rPr>
        <w:t>300</w:t>
      </w:r>
      <w:r w:rsidRPr="00E314E2">
        <w:rPr>
          <w:noProof/>
          <w:u w:val="single"/>
          <w:lang w:val="sv-SE"/>
        </w:rPr>
        <w:t xml:space="preserve"> mg injektionsvätska, lösning i förfylld </w:t>
      </w:r>
      <w:r w:rsidR="00633AC4" w:rsidRPr="00E314E2">
        <w:rPr>
          <w:noProof/>
          <w:u w:val="single"/>
          <w:lang w:val="sv-SE"/>
        </w:rPr>
        <w:t>spruta</w:t>
      </w:r>
    </w:p>
    <w:p w14:paraId="79EAE4AD" w14:textId="77777777" w:rsidR="00A22ABA" w:rsidRPr="00E314E2" w:rsidRDefault="00A22ABA" w:rsidP="00872154">
      <w:pPr>
        <w:keepNext/>
        <w:keepLines/>
        <w:suppressAutoHyphens/>
        <w:spacing w:line="240" w:lineRule="auto"/>
        <w:rPr>
          <w:noProof/>
          <w:lang w:val="sv-SE"/>
        </w:rPr>
      </w:pPr>
    </w:p>
    <w:p w14:paraId="4353CC11" w14:textId="77777777" w:rsidR="00A22ABA" w:rsidRPr="00E314E2" w:rsidRDefault="00B60735" w:rsidP="00A22ABA">
      <w:pPr>
        <w:suppressAutoHyphens/>
        <w:spacing w:line="240" w:lineRule="auto"/>
        <w:rPr>
          <w:noProof/>
          <w:lang w:val="sv-SE"/>
        </w:rPr>
      </w:pPr>
      <w:r w:rsidRPr="004169A9">
        <w:rPr>
          <w:noProof/>
          <w:lang w:val="sv-SE"/>
        </w:rPr>
        <w:t xml:space="preserve">Xolair </w:t>
      </w:r>
      <w:r w:rsidR="00633AC4" w:rsidRPr="004169A9">
        <w:rPr>
          <w:noProof/>
          <w:lang w:val="sv-SE"/>
        </w:rPr>
        <w:t>300</w:t>
      </w:r>
      <w:r w:rsidRPr="004169A9">
        <w:rPr>
          <w:noProof/>
          <w:lang w:val="sv-SE"/>
        </w:rPr>
        <w:t xml:space="preserve"> mg injektionsvätska, lösning i förfylld </w:t>
      </w:r>
      <w:r w:rsidR="00633AC4" w:rsidRPr="004169A9">
        <w:rPr>
          <w:noProof/>
          <w:lang w:val="sv-SE"/>
        </w:rPr>
        <w:t>spruta</w:t>
      </w:r>
      <w:r w:rsidRPr="004169A9">
        <w:rPr>
          <w:noProof/>
          <w:lang w:val="sv-SE"/>
        </w:rPr>
        <w:t xml:space="preserve"> </w:t>
      </w:r>
      <w:r w:rsidR="00D27A99" w:rsidRPr="004169A9">
        <w:rPr>
          <w:noProof/>
          <w:lang w:val="sv-SE"/>
        </w:rPr>
        <w:t>tillhandahålls</w:t>
      </w:r>
      <w:r w:rsidRPr="004169A9">
        <w:rPr>
          <w:noProof/>
          <w:lang w:val="sv-SE"/>
        </w:rPr>
        <w:t xml:space="preserve"> som</w:t>
      </w:r>
      <w:r w:rsidRPr="00E314E2">
        <w:rPr>
          <w:noProof/>
          <w:u w:val="single"/>
          <w:lang w:val="sv-SE"/>
        </w:rPr>
        <w:t xml:space="preserve"> </w:t>
      </w:r>
      <w:r w:rsidR="00633AC4" w:rsidRPr="00E314E2">
        <w:rPr>
          <w:noProof/>
          <w:lang w:val="sv-SE"/>
        </w:rPr>
        <w:t>2 </w:t>
      </w:r>
      <w:r w:rsidRPr="00E314E2">
        <w:rPr>
          <w:noProof/>
          <w:lang w:val="sv-SE"/>
        </w:rPr>
        <w:t xml:space="preserve">ml lösning i en </w:t>
      </w:r>
      <w:r w:rsidRPr="004169A9">
        <w:rPr>
          <w:noProof/>
          <w:lang w:val="sv-SE"/>
        </w:rPr>
        <w:t xml:space="preserve">förfylld </w:t>
      </w:r>
      <w:r w:rsidR="00D27A99" w:rsidRPr="00E314E2">
        <w:rPr>
          <w:noProof/>
          <w:lang w:val="sv-SE"/>
        </w:rPr>
        <w:t>spruta av cylindertyp</w:t>
      </w:r>
      <w:r w:rsidRPr="00E314E2">
        <w:rPr>
          <w:noProof/>
          <w:lang w:val="sv-SE"/>
        </w:rPr>
        <w:t xml:space="preserve"> (typ I glas) med </w:t>
      </w:r>
      <w:r w:rsidRPr="004169A9">
        <w:rPr>
          <w:noProof/>
          <w:lang w:val="sv-SE"/>
        </w:rPr>
        <w:t>27</w:t>
      </w:r>
      <w:r w:rsidR="005A7DAC" w:rsidRPr="004169A9">
        <w:rPr>
          <w:noProof/>
          <w:lang w:val="sv-SE"/>
        </w:rPr>
        <w:t> </w:t>
      </w:r>
      <w:r w:rsidRPr="004169A9">
        <w:rPr>
          <w:noProof/>
          <w:lang w:val="sv-SE"/>
        </w:rPr>
        <w:t xml:space="preserve">gauge </w:t>
      </w:r>
      <w:r w:rsidRPr="00E314E2">
        <w:rPr>
          <w:noProof/>
          <w:lang w:val="sv-SE"/>
        </w:rPr>
        <w:t>fast nål (rostfritt stål), kolvpropp (typ I) och ett nålskydd.</w:t>
      </w:r>
    </w:p>
    <w:p w14:paraId="00C86E8A" w14:textId="77777777" w:rsidR="00A22ABA" w:rsidRPr="00E314E2" w:rsidRDefault="00A22ABA" w:rsidP="00A22ABA">
      <w:pPr>
        <w:suppressAutoHyphens/>
        <w:spacing w:line="240" w:lineRule="auto"/>
        <w:rPr>
          <w:noProof/>
          <w:lang w:val="sv-SE"/>
        </w:rPr>
      </w:pPr>
    </w:p>
    <w:p w14:paraId="244546C0" w14:textId="77777777" w:rsidR="00A22ABA" w:rsidRPr="00E314E2" w:rsidRDefault="00B60735" w:rsidP="00A22ABA">
      <w:pPr>
        <w:suppressAutoHyphens/>
        <w:spacing w:line="240" w:lineRule="auto"/>
        <w:rPr>
          <w:noProof/>
          <w:lang w:val="sv-SE"/>
        </w:rPr>
      </w:pPr>
      <w:r w:rsidRPr="00E314E2">
        <w:rPr>
          <w:noProof/>
          <w:lang w:val="sv-SE"/>
        </w:rPr>
        <w:t xml:space="preserve">Förpackningsstorlekar: förpackningar innehållande 1 förfylld </w:t>
      </w:r>
      <w:r w:rsidR="00633AC4" w:rsidRPr="00E314E2">
        <w:rPr>
          <w:noProof/>
          <w:lang w:val="sv-SE"/>
        </w:rPr>
        <w:t>spruta</w:t>
      </w:r>
      <w:r w:rsidRPr="00E314E2">
        <w:rPr>
          <w:noProof/>
          <w:lang w:val="sv-SE"/>
        </w:rPr>
        <w:t xml:space="preserve"> och multipack om 3</w:t>
      </w:r>
      <w:r w:rsidR="00E314E2">
        <w:rPr>
          <w:noProof/>
          <w:lang w:val="sv-SE"/>
        </w:rPr>
        <w:t> </w:t>
      </w:r>
      <w:r w:rsidRPr="00E314E2">
        <w:rPr>
          <w:noProof/>
          <w:lang w:val="sv-SE"/>
        </w:rPr>
        <w:t>(3</w:t>
      </w:r>
      <w:r w:rsidR="00E314E2">
        <w:rPr>
          <w:noProof/>
          <w:lang w:val="sv-SE"/>
        </w:rPr>
        <w:t> </w:t>
      </w:r>
      <w:r w:rsidRPr="00E314E2">
        <w:rPr>
          <w:noProof/>
          <w:lang w:val="sv-SE"/>
        </w:rPr>
        <w:t>x</w:t>
      </w:r>
      <w:r w:rsidR="00E314E2">
        <w:rPr>
          <w:noProof/>
          <w:lang w:val="sv-SE"/>
        </w:rPr>
        <w:t> </w:t>
      </w:r>
      <w:r w:rsidRPr="00E314E2">
        <w:rPr>
          <w:noProof/>
          <w:lang w:val="sv-SE"/>
        </w:rPr>
        <w:t>1) eller 6</w:t>
      </w:r>
      <w:r w:rsidR="00E314E2">
        <w:rPr>
          <w:noProof/>
          <w:lang w:val="sv-SE"/>
        </w:rPr>
        <w:t> </w:t>
      </w:r>
      <w:r w:rsidRPr="00E314E2">
        <w:rPr>
          <w:noProof/>
          <w:lang w:val="sv-SE"/>
        </w:rPr>
        <w:t>(6</w:t>
      </w:r>
      <w:r w:rsidR="00E314E2">
        <w:rPr>
          <w:noProof/>
          <w:lang w:val="sv-SE"/>
        </w:rPr>
        <w:t> </w:t>
      </w:r>
      <w:r w:rsidRPr="00E314E2">
        <w:rPr>
          <w:noProof/>
          <w:lang w:val="sv-SE"/>
        </w:rPr>
        <w:t>x</w:t>
      </w:r>
      <w:r w:rsidR="00E314E2">
        <w:rPr>
          <w:noProof/>
          <w:lang w:val="sv-SE"/>
        </w:rPr>
        <w:t> </w:t>
      </w:r>
      <w:r w:rsidRPr="00E314E2">
        <w:rPr>
          <w:noProof/>
          <w:lang w:val="sv-SE"/>
        </w:rPr>
        <w:t xml:space="preserve">1) förfyllda </w:t>
      </w:r>
      <w:r w:rsidR="00633AC4" w:rsidRPr="00E314E2">
        <w:rPr>
          <w:noProof/>
          <w:lang w:val="sv-SE"/>
        </w:rPr>
        <w:t>sprutor</w:t>
      </w:r>
      <w:r w:rsidRPr="00E314E2">
        <w:rPr>
          <w:noProof/>
          <w:lang w:val="sv-SE"/>
        </w:rPr>
        <w:t>.</w:t>
      </w:r>
    </w:p>
    <w:p w14:paraId="10B80A72" w14:textId="77777777" w:rsidR="00A22ABA" w:rsidRPr="00E314E2" w:rsidRDefault="00A22ABA" w:rsidP="00872154">
      <w:pPr>
        <w:widowControl w:val="0"/>
        <w:suppressAutoHyphens/>
        <w:spacing w:line="240" w:lineRule="auto"/>
        <w:ind w:left="562" w:hanging="562"/>
        <w:rPr>
          <w:noProof/>
          <w:lang w:val="sv-SE"/>
        </w:rPr>
      </w:pPr>
    </w:p>
    <w:p w14:paraId="7F757C75" w14:textId="78BD3318" w:rsidR="00633AC4" w:rsidRPr="00EB1369" w:rsidRDefault="00B60735" w:rsidP="00872154">
      <w:pPr>
        <w:keepNext/>
        <w:keepLines/>
        <w:suppressAutoHyphens/>
        <w:spacing w:line="240" w:lineRule="auto"/>
        <w:rPr>
          <w:noProof/>
          <w:u w:val="single"/>
          <w:lang w:val="sv-SE"/>
        </w:rPr>
      </w:pPr>
      <w:r w:rsidRPr="00EB1369">
        <w:rPr>
          <w:noProof/>
          <w:u w:val="single"/>
          <w:lang w:val="sv-SE"/>
        </w:rPr>
        <w:t xml:space="preserve">Xolair 150 mg injektionsvätska, lösning i förfylld </w:t>
      </w:r>
      <w:r w:rsidR="00662E57" w:rsidRPr="00EB1369">
        <w:rPr>
          <w:u w:val="single"/>
          <w:lang w:val="sv-SE"/>
        </w:rPr>
        <w:t>injektions</w:t>
      </w:r>
      <w:r w:rsidRPr="00EB1369">
        <w:rPr>
          <w:noProof/>
          <w:u w:val="single"/>
          <w:lang w:val="sv-SE"/>
        </w:rPr>
        <w:t>penna</w:t>
      </w:r>
    </w:p>
    <w:p w14:paraId="5934902C" w14:textId="77777777" w:rsidR="00633AC4" w:rsidRPr="00E314E2" w:rsidRDefault="00633AC4" w:rsidP="00872154">
      <w:pPr>
        <w:keepNext/>
        <w:keepLines/>
        <w:suppressAutoHyphens/>
        <w:spacing w:line="240" w:lineRule="auto"/>
        <w:rPr>
          <w:noProof/>
          <w:lang w:val="sv-SE"/>
        </w:rPr>
      </w:pPr>
    </w:p>
    <w:p w14:paraId="508BCD5D" w14:textId="484274DB" w:rsidR="00633AC4" w:rsidRPr="00E314E2" w:rsidRDefault="00B60735" w:rsidP="00633AC4">
      <w:pPr>
        <w:suppressAutoHyphens/>
        <w:spacing w:line="240" w:lineRule="auto"/>
        <w:rPr>
          <w:noProof/>
          <w:lang w:val="sv-SE"/>
        </w:rPr>
      </w:pPr>
      <w:r w:rsidRPr="004169A9">
        <w:rPr>
          <w:noProof/>
          <w:lang w:val="sv-SE"/>
        </w:rPr>
        <w:t xml:space="preserve">Xolair 150 mg injektionsvätska, lösning i förfylld </w:t>
      </w:r>
      <w:r w:rsidR="00662E57">
        <w:rPr>
          <w:lang w:val="sv-SE"/>
        </w:rPr>
        <w:t>injektions</w:t>
      </w:r>
      <w:r w:rsidRPr="004169A9">
        <w:rPr>
          <w:noProof/>
          <w:lang w:val="sv-SE"/>
        </w:rPr>
        <w:t xml:space="preserve">penna </w:t>
      </w:r>
      <w:r w:rsidR="00D27A99" w:rsidRPr="004169A9">
        <w:rPr>
          <w:noProof/>
          <w:lang w:val="sv-SE"/>
        </w:rPr>
        <w:t>tillhandahålls</w:t>
      </w:r>
      <w:r w:rsidRPr="004169A9">
        <w:rPr>
          <w:noProof/>
          <w:lang w:val="sv-SE"/>
        </w:rPr>
        <w:t xml:space="preserve"> som</w:t>
      </w:r>
      <w:r w:rsidRPr="00E314E2">
        <w:rPr>
          <w:noProof/>
          <w:u w:val="single"/>
          <w:lang w:val="sv-SE"/>
        </w:rPr>
        <w:t xml:space="preserve"> </w:t>
      </w:r>
      <w:r w:rsidR="00675008" w:rsidRPr="00E314E2">
        <w:rPr>
          <w:noProof/>
          <w:lang w:val="sv-SE"/>
        </w:rPr>
        <w:t>1</w:t>
      </w:r>
      <w:r w:rsidRPr="00E314E2">
        <w:rPr>
          <w:noProof/>
          <w:lang w:val="sv-SE"/>
        </w:rPr>
        <w:t xml:space="preserve"> ml lösning i en </w:t>
      </w:r>
      <w:r w:rsidRPr="004169A9">
        <w:rPr>
          <w:noProof/>
          <w:lang w:val="sv-SE"/>
        </w:rPr>
        <w:t xml:space="preserve">förfylld </w:t>
      </w:r>
      <w:r w:rsidR="00662E57">
        <w:rPr>
          <w:lang w:val="sv-SE"/>
        </w:rPr>
        <w:t>injektions</w:t>
      </w:r>
      <w:r w:rsidR="00C03E1C" w:rsidRPr="00E314E2">
        <w:rPr>
          <w:noProof/>
          <w:lang w:val="sv-SE"/>
        </w:rPr>
        <w:t xml:space="preserve">penna av cylindertyp </w:t>
      </w:r>
      <w:r w:rsidRPr="00E314E2">
        <w:rPr>
          <w:noProof/>
          <w:lang w:val="sv-SE"/>
        </w:rPr>
        <w:t xml:space="preserve">(typ I glas) med </w:t>
      </w:r>
      <w:r w:rsidRPr="004169A9">
        <w:rPr>
          <w:noProof/>
          <w:lang w:val="sv-SE"/>
        </w:rPr>
        <w:t>27</w:t>
      </w:r>
      <w:r w:rsidR="005A7DAC" w:rsidRPr="004169A9">
        <w:rPr>
          <w:noProof/>
          <w:lang w:val="sv-SE"/>
        </w:rPr>
        <w:t> </w:t>
      </w:r>
      <w:r w:rsidRPr="004169A9">
        <w:rPr>
          <w:noProof/>
          <w:lang w:val="sv-SE"/>
        </w:rPr>
        <w:t xml:space="preserve">gauge </w:t>
      </w:r>
      <w:r w:rsidRPr="00E314E2">
        <w:rPr>
          <w:noProof/>
          <w:lang w:val="sv-SE"/>
        </w:rPr>
        <w:t>fast nål (rostfritt stål), kolvpropp (typ I) och ett nålskydd.</w:t>
      </w:r>
    </w:p>
    <w:p w14:paraId="1E523969" w14:textId="77777777" w:rsidR="00633AC4" w:rsidRPr="00E314E2" w:rsidRDefault="00633AC4" w:rsidP="00633AC4">
      <w:pPr>
        <w:suppressAutoHyphens/>
        <w:spacing w:line="240" w:lineRule="auto"/>
        <w:rPr>
          <w:noProof/>
          <w:lang w:val="sv-SE"/>
        </w:rPr>
      </w:pPr>
    </w:p>
    <w:p w14:paraId="537135B4" w14:textId="0B42E530" w:rsidR="00633AC4" w:rsidRPr="00E314E2" w:rsidRDefault="00B60735" w:rsidP="00633AC4">
      <w:pPr>
        <w:suppressAutoHyphens/>
        <w:spacing w:line="240" w:lineRule="auto"/>
        <w:rPr>
          <w:noProof/>
          <w:lang w:val="sv-SE"/>
        </w:rPr>
      </w:pPr>
      <w:r w:rsidRPr="00E314E2">
        <w:rPr>
          <w:noProof/>
          <w:lang w:val="sv-SE"/>
        </w:rPr>
        <w:t xml:space="preserve">Förpackningsstorlekar: förpackningar innehållande 1 förfylld </w:t>
      </w:r>
      <w:r w:rsidR="00662E57">
        <w:rPr>
          <w:lang w:val="sv-SE"/>
        </w:rPr>
        <w:t>injektions</w:t>
      </w:r>
      <w:r w:rsidRPr="00E314E2">
        <w:rPr>
          <w:noProof/>
          <w:lang w:val="sv-SE"/>
        </w:rPr>
        <w:t>penna och multipack om 3</w:t>
      </w:r>
      <w:r w:rsidR="00E314E2">
        <w:rPr>
          <w:noProof/>
          <w:lang w:val="sv-SE"/>
        </w:rPr>
        <w:t> </w:t>
      </w:r>
      <w:r w:rsidRPr="00E314E2">
        <w:rPr>
          <w:noProof/>
          <w:lang w:val="sv-SE"/>
        </w:rPr>
        <w:t>(3</w:t>
      </w:r>
      <w:r w:rsidR="00E314E2">
        <w:rPr>
          <w:noProof/>
          <w:lang w:val="sv-SE"/>
        </w:rPr>
        <w:t> </w:t>
      </w:r>
      <w:r w:rsidRPr="00E314E2">
        <w:rPr>
          <w:noProof/>
          <w:lang w:val="sv-SE"/>
        </w:rPr>
        <w:t>x</w:t>
      </w:r>
      <w:r w:rsidR="00E314E2">
        <w:rPr>
          <w:noProof/>
          <w:lang w:val="sv-SE"/>
        </w:rPr>
        <w:t> </w:t>
      </w:r>
      <w:r w:rsidRPr="00E314E2">
        <w:rPr>
          <w:noProof/>
          <w:lang w:val="sv-SE"/>
        </w:rPr>
        <w:t>1)</w:t>
      </w:r>
      <w:ins w:id="2" w:author="Author">
        <w:r w:rsidR="00E85B07">
          <w:rPr>
            <w:noProof/>
            <w:lang w:val="sv-SE"/>
          </w:rPr>
          <w:t>,</w:t>
        </w:r>
      </w:ins>
      <w:del w:id="3" w:author="Author">
        <w:r w:rsidRPr="00E314E2" w:rsidDel="00E85B07">
          <w:rPr>
            <w:noProof/>
            <w:lang w:val="sv-SE"/>
          </w:rPr>
          <w:delText xml:space="preserve"> eller</w:delText>
        </w:r>
      </w:del>
      <w:r w:rsidRPr="00E314E2">
        <w:rPr>
          <w:noProof/>
          <w:lang w:val="sv-SE"/>
        </w:rPr>
        <w:t xml:space="preserve"> 6</w:t>
      </w:r>
      <w:r w:rsidR="00E314E2">
        <w:rPr>
          <w:noProof/>
          <w:lang w:val="sv-SE"/>
        </w:rPr>
        <w:t> </w:t>
      </w:r>
      <w:r w:rsidRPr="00E314E2">
        <w:rPr>
          <w:noProof/>
          <w:lang w:val="sv-SE"/>
        </w:rPr>
        <w:t>(6</w:t>
      </w:r>
      <w:r w:rsidR="00E314E2">
        <w:rPr>
          <w:noProof/>
          <w:lang w:val="sv-SE"/>
        </w:rPr>
        <w:t> </w:t>
      </w:r>
      <w:r w:rsidRPr="00E314E2">
        <w:rPr>
          <w:noProof/>
          <w:lang w:val="sv-SE"/>
        </w:rPr>
        <w:t>x</w:t>
      </w:r>
      <w:r w:rsidR="00E314E2">
        <w:rPr>
          <w:noProof/>
          <w:lang w:val="sv-SE"/>
        </w:rPr>
        <w:t> </w:t>
      </w:r>
      <w:r w:rsidRPr="00E314E2">
        <w:rPr>
          <w:noProof/>
          <w:lang w:val="sv-SE"/>
        </w:rPr>
        <w:t>1)</w:t>
      </w:r>
      <w:ins w:id="4" w:author="Author">
        <w:r w:rsidR="00E85B07">
          <w:rPr>
            <w:noProof/>
            <w:lang w:val="sv-SE"/>
          </w:rPr>
          <w:t> </w:t>
        </w:r>
      </w:ins>
      <w:del w:id="5" w:author="Author">
        <w:r w:rsidRPr="00E314E2" w:rsidDel="00E85B07">
          <w:rPr>
            <w:noProof/>
            <w:lang w:val="sv-SE"/>
          </w:rPr>
          <w:delText xml:space="preserve"> </w:delText>
        </w:r>
      </w:del>
      <w:ins w:id="6" w:author="Author">
        <w:r w:rsidR="00E85B07">
          <w:rPr>
            <w:noProof/>
            <w:lang w:val="sv-SE"/>
          </w:rPr>
          <w:t>eller 10 (10 x 1) </w:t>
        </w:r>
      </w:ins>
      <w:r w:rsidRPr="00E314E2">
        <w:rPr>
          <w:noProof/>
          <w:lang w:val="sv-SE"/>
        </w:rPr>
        <w:t xml:space="preserve">förfyllda </w:t>
      </w:r>
      <w:r w:rsidR="003E648B" w:rsidRPr="00FD04A9">
        <w:rPr>
          <w:rFonts w:eastAsiaTheme="minorHAnsi"/>
          <w:bCs/>
          <w:lang w:val="sv-SE"/>
        </w:rPr>
        <w:t>injektions</w:t>
      </w:r>
      <w:r w:rsidRPr="00E314E2">
        <w:rPr>
          <w:noProof/>
          <w:lang w:val="sv-SE"/>
        </w:rPr>
        <w:t>pennor.</w:t>
      </w:r>
    </w:p>
    <w:p w14:paraId="39261BF3" w14:textId="77777777" w:rsidR="00675008" w:rsidRPr="00E314E2" w:rsidRDefault="00675008" w:rsidP="00633AC4">
      <w:pPr>
        <w:suppressAutoHyphens/>
        <w:spacing w:line="240" w:lineRule="auto"/>
        <w:rPr>
          <w:noProof/>
          <w:lang w:val="sv-SE"/>
        </w:rPr>
      </w:pPr>
    </w:p>
    <w:p w14:paraId="060AFFCA" w14:textId="745B3F33" w:rsidR="00675008" w:rsidRPr="00EB1369" w:rsidRDefault="00B60735" w:rsidP="00872154">
      <w:pPr>
        <w:keepNext/>
        <w:keepLines/>
        <w:suppressAutoHyphens/>
        <w:spacing w:line="240" w:lineRule="auto"/>
        <w:rPr>
          <w:noProof/>
          <w:u w:val="single"/>
          <w:lang w:val="sv-SE"/>
        </w:rPr>
      </w:pPr>
      <w:r w:rsidRPr="00EB1369">
        <w:rPr>
          <w:noProof/>
          <w:u w:val="single"/>
          <w:lang w:val="sv-SE"/>
        </w:rPr>
        <w:t xml:space="preserve">Xolair 300 mg injektionsvätska, lösning i förfylld </w:t>
      </w:r>
      <w:r w:rsidR="00662E57" w:rsidRPr="00EB1369">
        <w:rPr>
          <w:u w:val="single"/>
          <w:lang w:val="sv-SE"/>
        </w:rPr>
        <w:t>injektions</w:t>
      </w:r>
      <w:r w:rsidRPr="00EB1369">
        <w:rPr>
          <w:noProof/>
          <w:u w:val="single"/>
          <w:lang w:val="sv-SE"/>
        </w:rPr>
        <w:t>penna</w:t>
      </w:r>
    </w:p>
    <w:p w14:paraId="6F0398EF" w14:textId="77777777" w:rsidR="00675008" w:rsidRPr="00E314E2" w:rsidRDefault="00675008" w:rsidP="00872154">
      <w:pPr>
        <w:keepNext/>
        <w:keepLines/>
        <w:suppressAutoHyphens/>
        <w:spacing w:line="240" w:lineRule="auto"/>
        <w:rPr>
          <w:noProof/>
          <w:lang w:val="sv-SE"/>
        </w:rPr>
      </w:pPr>
    </w:p>
    <w:p w14:paraId="780EFDA2" w14:textId="4D4C8AD8" w:rsidR="00675008" w:rsidRPr="00E314E2" w:rsidRDefault="00B60735" w:rsidP="00675008">
      <w:pPr>
        <w:suppressAutoHyphens/>
        <w:spacing w:line="240" w:lineRule="auto"/>
        <w:rPr>
          <w:noProof/>
          <w:lang w:val="sv-SE"/>
        </w:rPr>
      </w:pPr>
      <w:r w:rsidRPr="004169A9">
        <w:rPr>
          <w:noProof/>
          <w:lang w:val="sv-SE"/>
        </w:rPr>
        <w:t xml:space="preserve">Xolair 300 mg injektionsvätska, lösning i förfylld </w:t>
      </w:r>
      <w:r w:rsidR="00662E57">
        <w:rPr>
          <w:lang w:val="sv-SE"/>
        </w:rPr>
        <w:t>injektions</w:t>
      </w:r>
      <w:r w:rsidRPr="004169A9">
        <w:rPr>
          <w:noProof/>
          <w:lang w:val="sv-SE"/>
        </w:rPr>
        <w:t xml:space="preserve">penna </w:t>
      </w:r>
      <w:r w:rsidR="00D27A99" w:rsidRPr="004169A9">
        <w:rPr>
          <w:noProof/>
          <w:lang w:val="sv-SE"/>
        </w:rPr>
        <w:t>tillhandahålls</w:t>
      </w:r>
      <w:r w:rsidRPr="004169A9">
        <w:rPr>
          <w:noProof/>
          <w:lang w:val="sv-SE"/>
        </w:rPr>
        <w:t xml:space="preserve"> som</w:t>
      </w:r>
      <w:r w:rsidRPr="00E314E2">
        <w:rPr>
          <w:noProof/>
          <w:u w:val="single"/>
          <w:lang w:val="sv-SE"/>
        </w:rPr>
        <w:t xml:space="preserve"> </w:t>
      </w:r>
      <w:r w:rsidRPr="00E314E2">
        <w:rPr>
          <w:noProof/>
          <w:lang w:val="sv-SE"/>
        </w:rPr>
        <w:t xml:space="preserve">2 ml lösning i en </w:t>
      </w:r>
      <w:r w:rsidRPr="004169A9">
        <w:rPr>
          <w:noProof/>
          <w:lang w:val="sv-SE"/>
        </w:rPr>
        <w:t xml:space="preserve">förfylld </w:t>
      </w:r>
      <w:r w:rsidR="00662E57">
        <w:rPr>
          <w:lang w:val="sv-SE"/>
        </w:rPr>
        <w:t>injektions</w:t>
      </w:r>
      <w:r w:rsidR="00C03E1C" w:rsidRPr="00E314E2">
        <w:rPr>
          <w:noProof/>
          <w:lang w:val="sv-SE"/>
        </w:rPr>
        <w:t>penna av cylindertyp</w:t>
      </w:r>
      <w:r w:rsidRPr="00E314E2">
        <w:rPr>
          <w:noProof/>
          <w:lang w:val="sv-SE"/>
        </w:rPr>
        <w:t xml:space="preserve"> (typ I glas) med </w:t>
      </w:r>
      <w:r w:rsidRPr="004169A9">
        <w:rPr>
          <w:noProof/>
          <w:lang w:val="sv-SE"/>
        </w:rPr>
        <w:t>27</w:t>
      </w:r>
      <w:r w:rsidR="00E314E2">
        <w:rPr>
          <w:noProof/>
          <w:lang w:val="sv-SE"/>
        </w:rPr>
        <w:t> </w:t>
      </w:r>
      <w:r w:rsidRPr="004169A9">
        <w:rPr>
          <w:noProof/>
          <w:lang w:val="sv-SE"/>
        </w:rPr>
        <w:t xml:space="preserve">gauge </w:t>
      </w:r>
      <w:r w:rsidRPr="00E314E2">
        <w:rPr>
          <w:noProof/>
          <w:lang w:val="sv-SE"/>
        </w:rPr>
        <w:t>fast nål (rostfritt stål), kolvpropp (typ I) och ett nålskydd.</w:t>
      </w:r>
    </w:p>
    <w:p w14:paraId="722536F2" w14:textId="77777777" w:rsidR="00675008" w:rsidRPr="00E314E2" w:rsidRDefault="00675008" w:rsidP="00675008">
      <w:pPr>
        <w:suppressAutoHyphens/>
        <w:spacing w:line="240" w:lineRule="auto"/>
        <w:rPr>
          <w:noProof/>
          <w:lang w:val="sv-SE"/>
        </w:rPr>
      </w:pPr>
    </w:p>
    <w:p w14:paraId="18B9CEF0" w14:textId="6574D8EE" w:rsidR="00675008" w:rsidRDefault="00B60735" w:rsidP="00633AC4">
      <w:pPr>
        <w:suppressAutoHyphens/>
        <w:spacing w:line="240" w:lineRule="auto"/>
        <w:rPr>
          <w:noProof/>
          <w:lang w:val="sv-SE"/>
        </w:rPr>
      </w:pPr>
      <w:r w:rsidRPr="00E314E2">
        <w:rPr>
          <w:noProof/>
          <w:lang w:val="sv-SE"/>
        </w:rPr>
        <w:t xml:space="preserve">Förpackningsstorlekar: förpackningar innehållande 1 förfylld </w:t>
      </w:r>
      <w:r w:rsidR="00662E57">
        <w:rPr>
          <w:lang w:val="sv-SE"/>
        </w:rPr>
        <w:t>injektions</w:t>
      </w:r>
      <w:r w:rsidRPr="00E314E2">
        <w:rPr>
          <w:noProof/>
          <w:lang w:val="sv-SE"/>
        </w:rPr>
        <w:t>penna och multipack om 3</w:t>
      </w:r>
      <w:r w:rsidR="00E314E2">
        <w:rPr>
          <w:noProof/>
          <w:lang w:val="sv-SE"/>
        </w:rPr>
        <w:t> </w:t>
      </w:r>
      <w:r w:rsidRPr="00E314E2">
        <w:rPr>
          <w:noProof/>
          <w:lang w:val="sv-SE"/>
        </w:rPr>
        <w:t>(3</w:t>
      </w:r>
      <w:r w:rsidR="00E314E2">
        <w:rPr>
          <w:noProof/>
          <w:lang w:val="sv-SE"/>
        </w:rPr>
        <w:t> </w:t>
      </w:r>
      <w:r w:rsidRPr="00E314E2">
        <w:rPr>
          <w:noProof/>
          <w:lang w:val="sv-SE"/>
        </w:rPr>
        <w:t>x</w:t>
      </w:r>
      <w:r w:rsidR="00E314E2">
        <w:rPr>
          <w:noProof/>
          <w:lang w:val="sv-SE"/>
        </w:rPr>
        <w:t> </w:t>
      </w:r>
      <w:r w:rsidRPr="00E314E2">
        <w:rPr>
          <w:noProof/>
          <w:lang w:val="sv-SE"/>
        </w:rPr>
        <w:t>1) eller 6</w:t>
      </w:r>
      <w:r w:rsidR="00E314E2">
        <w:rPr>
          <w:noProof/>
          <w:lang w:val="sv-SE"/>
        </w:rPr>
        <w:t> </w:t>
      </w:r>
      <w:r w:rsidRPr="00E314E2">
        <w:rPr>
          <w:noProof/>
          <w:lang w:val="sv-SE"/>
        </w:rPr>
        <w:t>(6</w:t>
      </w:r>
      <w:r w:rsidR="00E314E2">
        <w:rPr>
          <w:noProof/>
          <w:lang w:val="sv-SE"/>
        </w:rPr>
        <w:t> </w:t>
      </w:r>
      <w:r w:rsidRPr="00E314E2">
        <w:rPr>
          <w:noProof/>
          <w:lang w:val="sv-SE"/>
        </w:rPr>
        <w:t>x</w:t>
      </w:r>
      <w:r w:rsidR="00E314E2">
        <w:rPr>
          <w:noProof/>
          <w:lang w:val="sv-SE"/>
        </w:rPr>
        <w:t> </w:t>
      </w:r>
      <w:r w:rsidRPr="00E314E2">
        <w:rPr>
          <w:noProof/>
          <w:lang w:val="sv-SE"/>
        </w:rPr>
        <w:t xml:space="preserve">1) förfyllda </w:t>
      </w:r>
      <w:r w:rsidR="003E648B" w:rsidRPr="00FD04A9">
        <w:rPr>
          <w:rFonts w:eastAsiaTheme="minorHAnsi"/>
          <w:bCs/>
          <w:lang w:val="sv-SE"/>
        </w:rPr>
        <w:t>injektions</w:t>
      </w:r>
      <w:r w:rsidRPr="00E314E2">
        <w:rPr>
          <w:noProof/>
          <w:lang w:val="sv-SE"/>
        </w:rPr>
        <w:t>pennor.</w:t>
      </w:r>
    </w:p>
    <w:p w14:paraId="759E0759" w14:textId="77777777" w:rsidR="0009003C" w:rsidRPr="00DC2BA7" w:rsidRDefault="0009003C" w:rsidP="00B057AB">
      <w:pPr>
        <w:suppressAutoHyphens/>
        <w:spacing w:line="240" w:lineRule="auto"/>
        <w:rPr>
          <w:noProof/>
          <w:lang w:val="sv-SE"/>
        </w:rPr>
      </w:pPr>
    </w:p>
    <w:p w14:paraId="3245220C" w14:textId="77777777" w:rsidR="00C45DCE" w:rsidRPr="00DC2BA7" w:rsidRDefault="00B60735" w:rsidP="00B057AB">
      <w:pPr>
        <w:suppressAutoHyphens/>
        <w:spacing w:line="240" w:lineRule="auto"/>
        <w:rPr>
          <w:noProof/>
          <w:lang w:val="sv-SE"/>
        </w:rPr>
      </w:pPr>
      <w:r w:rsidRPr="00DC2BA7">
        <w:rPr>
          <w:noProof/>
          <w:lang w:val="sv-SE"/>
        </w:rPr>
        <w:t>Eventuellt kommer inte alla förpackningsstorlekar att marknadsföras.</w:t>
      </w:r>
    </w:p>
    <w:p w14:paraId="2137E24E" w14:textId="77777777" w:rsidR="00C45DCE" w:rsidRPr="00DC2BA7" w:rsidRDefault="00C45DCE" w:rsidP="00B057AB">
      <w:pPr>
        <w:suppressAutoHyphens/>
        <w:spacing w:line="240" w:lineRule="auto"/>
        <w:rPr>
          <w:noProof/>
          <w:lang w:val="sv-SE"/>
        </w:rPr>
      </w:pPr>
    </w:p>
    <w:p w14:paraId="77F189CC" w14:textId="77777777" w:rsidR="00C45DCE" w:rsidRPr="00DC2BA7" w:rsidRDefault="00B60735" w:rsidP="00B057AB">
      <w:pPr>
        <w:keepNext/>
        <w:suppressAutoHyphens/>
        <w:spacing w:line="240" w:lineRule="auto"/>
        <w:ind w:left="570" w:hanging="570"/>
        <w:rPr>
          <w:noProof/>
          <w:lang w:val="sv-SE"/>
        </w:rPr>
      </w:pPr>
      <w:r w:rsidRPr="00DC2BA7">
        <w:rPr>
          <w:b/>
          <w:noProof/>
          <w:lang w:val="sv-SE"/>
        </w:rPr>
        <w:t>6.6</w:t>
      </w:r>
      <w:r w:rsidRPr="00DC2BA7">
        <w:rPr>
          <w:b/>
          <w:noProof/>
          <w:lang w:val="sv-SE"/>
        </w:rPr>
        <w:tab/>
        <w:t>Särskilda anvisningar för destruktion och övrig hantering</w:t>
      </w:r>
    </w:p>
    <w:p w14:paraId="0840518C" w14:textId="77777777" w:rsidR="00C45DCE" w:rsidRDefault="00C45DCE" w:rsidP="00B057AB">
      <w:pPr>
        <w:keepNext/>
        <w:suppressAutoHyphens/>
        <w:spacing w:line="240" w:lineRule="auto"/>
        <w:rPr>
          <w:noProof/>
          <w:lang w:val="sv-SE"/>
        </w:rPr>
      </w:pPr>
    </w:p>
    <w:p w14:paraId="268513D8" w14:textId="77777777" w:rsidR="00497ADA" w:rsidRDefault="00B60735" w:rsidP="00B057AB">
      <w:pPr>
        <w:keepNext/>
        <w:suppressAutoHyphens/>
        <w:spacing w:line="240" w:lineRule="auto"/>
        <w:rPr>
          <w:noProof/>
          <w:u w:val="single"/>
          <w:lang w:val="sv-SE"/>
        </w:rPr>
      </w:pPr>
      <w:r w:rsidRPr="00872154">
        <w:rPr>
          <w:noProof/>
          <w:u w:val="single"/>
          <w:lang w:val="sv-SE"/>
        </w:rPr>
        <w:t>Förfylld spruta</w:t>
      </w:r>
    </w:p>
    <w:p w14:paraId="5A5710D8" w14:textId="77777777" w:rsidR="00497ADA" w:rsidRPr="00872154" w:rsidRDefault="00497ADA" w:rsidP="00B057AB">
      <w:pPr>
        <w:keepNext/>
        <w:suppressAutoHyphens/>
        <w:spacing w:line="240" w:lineRule="auto"/>
        <w:rPr>
          <w:noProof/>
          <w:lang w:val="sv-SE"/>
        </w:rPr>
      </w:pPr>
    </w:p>
    <w:p w14:paraId="592E2454" w14:textId="2162FCA1" w:rsidR="00C45DCE" w:rsidRPr="00DC2BA7" w:rsidRDefault="00B60735" w:rsidP="00B057AB">
      <w:pPr>
        <w:pStyle w:val="Text"/>
        <w:spacing w:before="0"/>
        <w:jc w:val="left"/>
        <w:rPr>
          <w:bCs/>
          <w:color w:val="000000"/>
          <w:sz w:val="22"/>
          <w:lang w:val="sv-SE"/>
        </w:rPr>
      </w:pPr>
      <w:r>
        <w:rPr>
          <w:color w:val="000000"/>
          <w:sz w:val="22"/>
          <w:lang w:val="sv-SE"/>
        </w:rPr>
        <w:t>Den</w:t>
      </w:r>
      <w:r w:rsidR="00A22EFB" w:rsidRPr="00DC2BA7">
        <w:rPr>
          <w:sz w:val="22"/>
          <w:lang w:val="sv-SE"/>
        </w:rPr>
        <w:t xml:space="preserve"> förfylld</w:t>
      </w:r>
      <w:r>
        <w:rPr>
          <w:sz w:val="22"/>
          <w:lang w:val="sv-SE"/>
        </w:rPr>
        <w:t>a</w:t>
      </w:r>
      <w:r w:rsidR="00A22EFB" w:rsidRPr="00DC2BA7">
        <w:rPr>
          <w:sz w:val="22"/>
          <w:lang w:val="sv-SE"/>
        </w:rPr>
        <w:t xml:space="preserve"> spruta</w:t>
      </w:r>
      <w:r>
        <w:rPr>
          <w:sz w:val="22"/>
          <w:lang w:val="sv-SE"/>
        </w:rPr>
        <w:t xml:space="preserve">n är </w:t>
      </w:r>
      <w:r w:rsidR="00C03E1C">
        <w:rPr>
          <w:sz w:val="22"/>
          <w:lang w:val="sv-SE"/>
        </w:rPr>
        <w:t xml:space="preserve">avsedd </w:t>
      </w:r>
      <w:r w:rsidR="00C62453" w:rsidRPr="00DC2BA7">
        <w:rPr>
          <w:sz w:val="22"/>
          <w:lang w:val="sv-SE"/>
        </w:rPr>
        <w:t xml:space="preserve">för engångsbruk. </w:t>
      </w:r>
      <w:r w:rsidR="000C5324">
        <w:rPr>
          <w:sz w:val="22"/>
          <w:lang w:val="sv-SE"/>
        </w:rPr>
        <w:t>Den</w:t>
      </w:r>
      <w:r w:rsidR="00C62453" w:rsidRPr="00DC2BA7">
        <w:rPr>
          <w:sz w:val="22"/>
          <w:lang w:val="sv-SE"/>
        </w:rPr>
        <w:t xml:space="preserve"> ska tas ut ur kylskåpet </w:t>
      </w:r>
      <w:r w:rsidR="000C5324">
        <w:rPr>
          <w:sz w:val="22"/>
          <w:lang w:val="sv-SE"/>
        </w:rPr>
        <w:t>3</w:t>
      </w:r>
      <w:r w:rsidR="00C62453" w:rsidRPr="00DC2BA7">
        <w:rPr>
          <w:sz w:val="22"/>
          <w:lang w:val="sv-SE"/>
        </w:rPr>
        <w:t>0 min före injektion så att den uppnår rumstemperatur.</w:t>
      </w:r>
    </w:p>
    <w:p w14:paraId="5A34A000" w14:textId="77777777" w:rsidR="00C45DCE" w:rsidRDefault="00C45DCE" w:rsidP="00B057AB">
      <w:pPr>
        <w:pStyle w:val="Listlevel1"/>
        <w:spacing w:before="0" w:after="0"/>
        <w:ind w:left="0" w:firstLine="0"/>
        <w:rPr>
          <w:color w:val="000000"/>
          <w:sz w:val="22"/>
          <w:szCs w:val="22"/>
          <w:lang w:val="sv-SE"/>
        </w:rPr>
      </w:pPr>
    </w:p>
    <w:p w14:paraId="2FEB1903" w14:textId="3171B814" w:rsidR="000C5324" w:rsidRPr="00EB1369" w:rsidRDefault="00B60735" w:rsidP="00872154">
      <w:pPr>
        <w:pStyle w:val="Listlevel1"/>
        <w:keepNext/>
        <w:keepLines/>
        <w:spacing w:before="0" w:after="0"/>
        <w:ind w:left="0" w:firstLine="0"/>
        <w:rPr>
          <w:color w:val="000000"/>
          <w:sz w:val="22"/>
          <w:szCs w:val="22"/>
          <w:u w:val="single"/>
          <w:lang w:val="sv-SE"/>
        </w:rPr>
      </w:pPr>
      <w:r w:rsidRPr="00EB1369">
        <w:rPr>
          <w:color w:val="000000"/>
          <w:sz w:val="22"/>
          <w:szCs w:val="22"/>
          <w:u w:val="single"/>
          <w:lang w:val="sv-SE"/>
        </w:rPr>
        <w:lastRenderedPageBreak/>
        <w:t xml:space="preserve">Förfylld </w:t>
      </w:r>
      <w:r w:rsidR="00662E57" w:rsidRPr="00EB1369">
        <w:rPr>
          <w:sz w:val="22"/>
          <w:u w:val="single"/>
          <w:lang w:val="sv-SE"/>
        </w:rPr>
        <w:t>injektions</w:t>
      </w:r>
      <w:r w:rsidRPr="00EB1369">
        <w:rPr>
          <w:color w:val="000000"/>
          <w:sz w:val="22"/>
          <w:szCs w:val="22"/>
          <w:u w:val="single"/>
          <w:lang w:val="sv-SE"/>
        </w:rPr>
        <w:t>penna</w:t>
      </w:r>
    </w:p>
    <w:p w14:paraId="692B48FA" w14:textId="77777777" w:rsidR="00E94FB2" w:rsidRPr="00872154" w:rsidRDefault="00E94FB2" w:rsidP="00872154">
      <w:pPr>
        <w:pStyle w:val="Listlevel1"/>
        <w:keepNext/>
        <w:keepLines/>
        <w:spacing w:before="0" w:after="0"/>
        <w:ind w:left="0" w:firstLine="0"/>
        <w:rPr>
          <w:color w:val="000000"/>
          <w:sz w:val="22"/>
          <w:szCs w:val="22"/>
          <w:lang w:val="sv-SE"/>
        </w:rPr>
      </w:pPr>
    </w:p>
    <w:p w14:paraId="3C9B8433" w14:textId="4A92B126" w:rsidR="000C5324" w:rsidRDefault="00B60735" w:rsidP="000C5324">
      <w:pPr>
        <w:pStyle w:val="Listlevel1"/>
        <w:spacing w:before="0" w:after="0"/>
        <w:ind w:left="0" w:firstLine="0"/>
        <w:rPr>
          <w:color w:val="000000"/>
          <w:sz w:val="22"/>
          <w:szCs w:val="22"/>
          <w:lang w:val="sv-SE"/>
        </w:rPr>
      </w:pPr>
      <w:r>
        <w:rPr>
          <w:sz w:val="22"/>
          <w:lang w:val="sv-SE"/>
        </w:rPr>
        <w:t xml:space="preserve">Den </w:t>
      </w:r>
      <w:r w:rsidRPr="00DC2BA7">
        <w:rPr>
          <w:sz w:val="22"/>
          <w:lang w:val="sv-SE"/>
        </w:rPr>
        <w:t>förfylld</w:t>
      </w:r>
      <w:r>
        <w:rPr>
          <w:sz w:val="22"/>
          <w:lang w:val="sv-SE"/>
        </w:rPr>
        <w:t>a</w:t>
      </w:r>
      <w:r w:rsidRPr="00DC2BA7">
        <w:rPr>
          <w:sz w:val="22"/>
          <w:lang w:val="sv-SE"/>
        </w:rPr>
        <w:t xml:space="preserve"> </w:t>
      </w:r>
      <w:r w:rsidR="00662E57">
        <w:rPr>
          <w:sz w:val="22"/>
          <w:lang w:val="sv-SE"/>
        </w:rPr>
        <w:t>injektions</w:t>
      </w:r>
      <w:r>
        <w:rPr>
          <w:sz w:val="22"/>
          <w:lang w:val="sv-SE"/>
        </w:rPr>
        <w:t>pennan</w:t>
      </w:r>
      <w:r w:rsidRPr="00DC2BA7">
        <w:rPr>
          <w:sz w:val="22"/>
          <w:lang w:val="sv-SE"/>
        </w:rPr>
        <w:t xml:space="preserve"> </w:t>
      </w:r>
      <w:r>
        <w:rPr>
          <w:sz w:val="22"/>
          <w:lang w:val="sv-SE"/>
        </w:rPr>
        <w:t xml:space="preserve">är </w:t>
      </w:r>
      <w:r w:rsidR="00C03E1C">
        <w:rPr>
          <w:sz w:val="22"/>
          <w:lang w:val="sv-SE"/>
        </w:rPr>
        <w:t xml:space="preserve">avsedd </w:t>
      </w:r>
      <w:r w:rsidRPr="00DC2BA7">
        <w:rPr>
          <w:sz w:val="22"/>
          <w:lang w:val="sv-SE"/>
        </w:rPr>
        <w:t>för engångsbruk</w:t>
      </w:r>
      <w:r>
        <w:rPr>
          <w:sz w:val="22"/>
          <w:lang w:val="sv-SE"/>
        </w:rPr>
        <w:t>. Den</w:t>
      </w:r>
      <w:r w:rsidRPr="00DC2BA7">
        <w:rPr>
          <w:sz w:val="22"/>
          <w:lang w:val="sv-SE"/>
        </w:rPr>
        <w:t xml:space="preserve"> ska tas ut ur kylskåpet </w:t>
      </w:r>
      <w:r>
        <w:rPr>
          <w:sz w:val="22"/>
          <w:lang w:val="sv-SE"/>
        </w:rPr>
        <w:t>30</w:t>
      </w:r>
      <w:r w:rsidRPr="00DC2BA7">
        <w:rPr>
          <w:sz w:val="22"/>
          <w:lang w:val="sv-SE"/>
        </w:rPr>
        <w:t> min före injektion så att den uppnår rumstemperatur.</w:t>
      </w:r>
    </w:p>
    <w:p w14:paraId="352B6927" w14:textId="77777777" w:rsidR="000C5324" w:rsidRPr="00DC2BA7" w:rsidRDefault="000C5324" w:rsidP="00B057AB">
      <w:pPr>
        <w:pStyle w:val="Listlevel1"/>
        <w:spacing w:before="0" w:after="0"/>
        <w:ind w:left="0" w:firstLine="0"/>
        <w:rPr>
          <w:color w:val="000000"/>
          <w:sz w:val="22"/>
          <w:szCs w:val="22"/>
          <w:lang w:val="sv-SE"/>
        </w:rPr>
      </w:pPr>
    </w:p>
    <w:p w14:paraId="5D6DC1BA" w14:textId="77777777" w:rsidR="00C45DCE" w:rsidRPr="00DC2BA7" w:rsidRDefault="00B60735" w:rsidP="00B057AB">
      <w:pPr>
        <w:pStyle w:val="Text"/>
        <w:keepNext/>
        <w:spacing w:before="0"/>
        <w:jc w:val="left"/>
        <w:rPr>
          <w:color w:val="000000"/>
          <w:sz w:val="22"/>
          <w:u w:val="single"/>
          <w:lang w:val="sv-SE"/>
        </w:rPr>
      </w:pPr>
      <w:r w:rsidRPr="00DC2BA7">
        <w:rPr>
          <w:color w:val="000000"/>
          <w:sz w:val="22"/>
          <w:u w:val="single"/>
          <w:lang w:val="sv-SE"/>
        </w:rPr>
        <w:t>Destruktionsanvisningar</w:t>
      </w:r>
    </w:p>
    <w:p w14:paraId="56ADDE20" w14:textId="77777777" w:rsidR="004F0E1E" w:rsidRPr="00DC2BA7" w:rsidRDefault="004F0E1E" w:rsidP="00B057AB">
      <w:pPr>
        <w:pStyle w:val="Text"/>
        <w:keepNext/>
        <w:spacing w:before="0"/>
        <w:jc w:val="left"/>
        <w:rPr>
          <w:color w:val="000000"/>
          <w:sz w:val="22"/>
          <w:u w:val="single"/>
          <w:lang w:val="sv-SE"/>
        </w:rPr>
      </w:pPr>
    </w:p>
    <w:p w14:paraId="672F5E7E" w14:textId="6DFE1957" w:rsidR="00C45DCE" w:rsidRPr="00DC2BA7" w:rsidRDefault="00B60735" w:rsidP="00B057AB">
      <w:pPr>
        <w:pStyle w:val="Text"/>
        <w:spacing w:before="0"/>
        <w:jc w:val="left"/>
        <w:rPr>
          <w:color w:val="000000"/>
          <w:sz w:val="22"/>
          <w:lang w:val="sv-SE"/>
        </w:rPr>
      </w:pPr>
      <w:r w:rsidRPr="00DC2BA7">
        <w:rPr>
          <w:color w:val="000000"/>
          <w:sz w:val="22"/>
          <w:lang w:val="sv-SE"/>
        </w:rPr>
        <w:t>Kassera omedelbart använd spruta</w:t>
      </w:r>
      <w:r w:rsidR="000C5324">
        <w:rPr>
          <w:color w:val="000000"/>
          <w:sz w:val="22"/>
          <w:lang w:val="sv-SE"/>
        </w:rPr>
        <w:t xml:space="preserve"> eller </w:t>
      </w:r>
      <w:r w:rsidR="00662E57">
        <w:rPr>
          <w:sz w:val="22"/>
          <w:lang w:val="sv-SE"/>
        </w:rPr>
        <w:t>injektions</w:t>
      </w:r>
      <w:r w:rsidR="000C5324">
        <w:rPr>
          <w:color w:val="000000"/>
          <w:sz w:val="22"/>
          <w:lang w:val="sv-SE"/>
        </w:rPr>
        <w:t>penna</w:t>
      </w:r>
      <w:r w:rsidRPr="00DC2BA7">
        <w:rPr>
          <w:color w:val="000000"/>
          <w:sz w:val="22"/>
          <w:lang w:val="sv-SE"/>
        </w:rPr>
        <w:t xml:space="preserve"> i en kanylburk.</w:t>
      </w:r>
    </w:p>
    <w:p w14:paraId="1F49050E" w14:textId="77777777" w:rsidR="00466A8C" w:rsidRPr="00DC2BA7" w:rsidRDefault="00466A8C" w:rsidP="00B057AB">
      <w:pPr>
        <w:pStyle w:val="Text"/>
        <w:spacing w:before="0"/>
        <w:jc w:val="left"/>
        <w:rPr>
          <w:color w:val="000000"/>
          <w:sz w:val="22"/>
          <w:lang w:val="sv-SE"/>
        </w:rPr>
      </w:pPr>
    </w:p>
    <w:p w14:paraId="4F53B889" w14:textId="77777777" w:rsidR="0074354C" w:rsidRPr="00DC2BA7" w:rsidRDefault="00B60735" w:rsidP="00B057AB">
      <w:pPr>
        <w:pStyle w:val="Text"/>
        <w:spacing w:before="0"/>
        <w:jc w:val="left"/>
        <w:rPr>
          <w:color w:val="000000"/>
          <w:sz w:val="22"/>
          <w:lang w:val="sv-SE"/>
        </w:rPr>
      </w:pPr>
      <w:r w:rsidRPr="00DC2BA7">
        <w:rPr>
          <w:color w:val="000000"/>
          <w:sz w:val="22"/>
          <w:lang w:val="sv-SE"/>
        </w:rPr>
        <w:t>Ej använt läkemedel och avfall skall kasseras enligt gällande anvisningar.</w:t>
      </w:r>
    </w:p>
    <w:p w14:paraId="59DB406D" w14:textId="77777777" w:rsidR="00C45DCE" w:rsidRPr="00DC2BA7" w:rsidRDefault="00C45DCE" w:rsidP="00B057AB">
      <w:pPr>
        <w:suppressAutoHyphens/>
        <w:spacing w:line="240" w:lineRule="auto"/>
        <w:rPr>
          <w:noProof/>
          <w:lang w:val="sv-SE"/>
        </w:rPr>
      </w:pPr>
    </w:p>
    <w:p w14:paraId="4B437B93" w14:textId="77777777" w:rsidR="00C45DCE" w:rsidRPr="00DC2BA7" w:rsidRDefault="00C45DCE" w:rsidP="00B057AB">
      <w:pPr>
        <w:suppressAutoHyphens/>
        <w:spacing w:line="240" w:lineRule="auto"/>
        <w:rPr>
          <w:noProof/>
          <w:lang w:val="sv-SE"/>
        </w:rPr>
      </w:pPr>
    </w:p>
    <w:p w14:paraId="76E89868" w14:textId="77777777" w:rsidR="00C45DCE" w:rsidRPr="00DC2BA7" w:rsidRDefault="00B60735" w:rsidP="00B057AB">
      <w:pPr>
        <w:keepNext/>
        <w:suppressAutoHyphens/>
        <w:spacing w:line="240" w:lineRule="auto"/>
        <w:ind w:left="567" w:hanging="567"/>
        <w:rPr>
          <w:noProof/>
          <w:lang w:val="sv-SE"/>
        </w:rPr>
      </w:pPr>
      <w:r w:rsidRPr="00DC2BA7">
        <w:rPr>
          <w:b/>
          <w:noProof/>
          <w:lang w:val="sv-SE"/>
        </w:rPr>
        <w:t>7.</w:t>
      </w:r>
      <w:r w:rsidRPr="00DC2BA7">
        <w:rPr>
          <w:b/>
          <w:noProof/>
          <w:lang w:val="sv-SE"/>
        </w:rPr>
        <w:tab/>
        <w:t>INNEHAVARE AV GODKÄNNANDE FÖR FÖRSÄLJNING</w:t>
      </w:r>
    </w:p>
    <w:p w14:paraId="542BBE19" w14:textId="77777777" w:rsidR="00C45DCE" w:rsidRPr="00DC2BA7" w:rsidRDefault="00C45DCE" w:rsidP="00B057AB">
      <w:pPr>
        <w:keepNext/>
        <w:suppressAutoHyphens/>
        <w:spacing w:line="240" w:lineRule="auto"/>
        <w:rPr>
          <w:noProof/>
          <w:lang w:val="sv-SE"/>
        </w:rPr>
      </w:pPr>
    </w:p>
    <w:p w14:paraId="2D28A9B6" w14:textId="77777777" w:rsidR="00C45DCE" w:rsidRPr="00DC2BA7" w:rsidRDefault="00B60735" w:rsidP="00B057AB">
      <w:pPr>
        <w:keepNext/>
        <w:widowControl w:val="0"/>
        <w:spacing w:line="240" w:lineRule="auto"/>
        <w:rPr>
          <w:lang w:val="sv-SE"/>
        </w:rPr>
      </w:pPr>
      <w:r w:rsidRPr="00DC2BA7">
        <w:rPr>
          <w:lang w:val="sv-SE"/>
        </w:rPr>
        <w:t>Novartis Europharm Limited</w:t>
      </w:r>
    </w:p>
    <w:p w14:paraId="0C0382C9" w14:textId="77777777" w:rsidR="0053539A" w:rsidRPr="00DC2BA7" w:rsidRDefault="00B60735" w:rsidP="00B057AB">
      <w:pPr>
        <w:keepNext/>
        <w:widowControl w:val="0"/>
        <w:spacing w:line="240" w:lineRule="auto"/>
        <w:rPr>
          <w:lang w:val="en-US"/>
        </w:rPr>
      </w:pPr>
      <w:r w:rsidRPr="00DC2BA7">
        <w:rPr>
          <w:lang w:val="en-US"/>
        </w:rPr>
        <w:t>Vista Building</w:t>
      </w:r>
    </w:p>
    <w:p w14:paraId="7DBD206C" w14:textId="77777777" w:rsidR="0053539A" w:rsidRPr="00DC2BA7" w:rsidRDefault="00B60735" w:rsidP="00B057AB">
      <w:pPr>
        <w:keepNext/>
        <w:widowControl w:val="0"/>
        <w:spacing w:line="240" w:lineRule="auto"/>
      </w:pPr>
      <w:r w:rsidRPr="00DC2BA7">
        <w:t>Elm Park, Merrion Road</w:t>
      </w:r>
    </w:p>
    <w:p w14:paraId="5B91D368" w14:textId="77777777" w:rsidR="0053539A" w:rsidRPr="00DC2BA7" w:rsidRDefault="00B60735" w:rsidP="00B057AB">
      <w:pPr>
        <w:keepNext/>
        <w:widowControl w:val="0"/>
        <w:spacing w:line="240" w:lineRule="auto"/>
        <w:rPr>
          <w:lang w:val="sv-SE"/>
        </w:rPr>
      </w:pPr>
      <w:r w:rsidRPr="00DC2BA7">
        <w:rPr>
          <w:lang w:val="sv-SE"/>
        </w:rPr>
        <w:t>Dublin 4</w:t>
      </w:r>
    </w:p>
    <w:p w14:paraId="04682682" w14:textId="77777777" w:rsidR="0053539A" w:rsidRPr="00DC2BA7" w:rsidRDefault="00B60735" w:rsidP="00B057AB">
      <w:pPr>
        <w:spacing w:line="240" w:lineRule="auto"/>
        <w:rPr>
          <w:lang w:val="sv-SE"/>
        </w:rPr>
      </w:pPr>
      <w:r w:rsidRPr="00DC2BA7">
        <w:rPr>
          <w:lang w:val="sv-SE"/>
        </w:rPr>
        <w:t>Irland</w:t>
      </w:r>
    </w:p>
    <w:p w14:paraId="2A9A0805" w14:textId="77777777" w:rsidR="00C45DCE" w:rsidRPr="00DC2BA7" w:rsidRDefault="00C45DCE" w:rsidP="00B057AB">
      <w:pPr>
        <w:suppressAutoHyphens/>
        <w:spacing w:line="240" w:lineRule="auto"/>
        <w:rPr>
          <w:noProof/>
          <w:lang w:val="sv-SE"/>
        </w:rPr>
      </w:pPr>
    </w:p>
    <w:p w14:paraId="72326388" w14:textId="77777777" w:rsidR="00C45DCE" w:rsidRPr="00DC2BA7" w:rsidRDefault="00C45DCE" w:rsidP="00B057AB">
      <w:pPr>
        <w:suppressAutoHyphens/>
        <w:spacing w:line="240" w:lineRule="auto"/>
        <w:rPr>
          <w:noProof/>
          <w:lang w:val="sv-SE"/>
        </w:rPr>
      </w:pPr>
    </w:p>
    <w:p w14:paraId="12214FB2" w14:textId="77777777" w:rsidR="00C45DCE" w:rsidRPr="00DC2BA7" w:rsidRDefault="00B60735" w:rsidP="00B057AB">
      <w:pPr>
        <w:keepNext/>
        <w:suppressAutoHyphens/>
        <w:spacing w:line="240" w:lineRule="auto"/>
        <w:ind w:left="567" w:hanging="567"/>
        <w:rPr>
          <w:noProof/>
          <w:lang w:val="sv-SE"/>
        </w:rPr>
      </w:pPr>
      <w:r w:rsidRPr="00DC2BA7">
        <w:rPr>
          <w:b/>
          <w:noProof/>
          <w:lang w:val="sv-SE"/>
        </w:rPr>
        <w:t>8.</w:t>
      </w:r>
      <w:r w:rsidRPr="00DC2BA7">
        <w:rPr>
          <w:b/>
          <w:noProof/>
          <w:lang w:val="sv-SE"/>
        </w:rPr>
        <w:tab/>
        <w:t>NUMMER PÅ GODKÄNNANDE FÖR FÖRSÄLJNING</w:t>
      </w:r>
    </w:p>
    <w:p w14:paraId="22FB19BC" w14:textId="77777777" w:rsidR="00C45DCE" w:rsidRDefault="00C45DCE" w:rsidP="00B057AB">
      <w:pPr>
        <w:keepNext/>
        <w:suppressAutoHyphens/>
        <w:spacing w:line="240" w:lineRule="auto"/>
        <w:rPr>
          <w:noProof/>
          <w:lang w:val="sv-SE"/>
        </w:rPr>
      </w:pPr>
    </w:p>
    <w:p w14:paraId="1617125F" w14:textId="77777777" w:rsidR="000C5324" w:rsidRPr="00921316" w:rsidRDefault="00B60735" w:rsidP="000C5324">
      <w:pPr>
        <w:pStyle w:val="Text"/>
        <w:keepNext/>
        <w:spacing w:before="0"/>
        <w:jc w:val="left"/>
        <w:rPr>
          <w:noProof/>
          <w:sz w:val="22"/>
          <w:u w:val="single"/>
          <w:lang w:val="sv-SE"/>
        </w:rPr>
      </w:pPr>
      <w:r w:rsidRPr="00921316">
        <w:rPr>
          <w:noProof/>
          <w:sz w:val="22"/>
          <w:u w:val="single"/>
          <w:lang w:val="sv-SE"/>
        </w:rPr>
        <w:t xml:space="preserve">Xolair </w:t>
      </w:r>
      <w:r>
        <w:rPr>
          <w:noProof/>
          <w:sz w:val="22"/>
          <w:u w:val="single"/>
          <w:lang w:val="sv-SE"/>
        </w:rPr>
        <w:t>1</w:t>
      </w:r>
      <w:r w:rsidRPr="00921316">
        <w:rPr>
          <w:noProof/>
          <w:sz w:val="22"/>
          <w:u w:val="single"/>
          <w:lang w:val="sv-SE"/>
        </w:rPr>
        <w:t>5</w:t>
      </w:r>
      <w:r>
        <w:rPr>
          <w:noProof/>
          <w:sz w:val="22"/>
          <w:u w:val="single"/>
          <w:lang w:val="sv-SE"/>
        </w:rPr>
        <w:t>0</w:t>
      </w:r>
      <w:r w:rsidRPr="00921316">
        <w:rPr>
          <w:noProof/>
          <w:sz w:val="22"/>
          <w:u w:val="single"/>
          <w:lang w:val="sv-SE"/>
        </w:rPr>
        <w:t> mg injektionsvätska, lösning i förfylld spruta</w:t>
      </w:r>
    </w:p>
    <w:p w14:paraId="0E288E85" w14:textId="77777777" w:rsidR="000C5324" w:rsidRPr="00DC2BA7" w:rsidRDefault="000C5324" w:rsidP="00B057AB">
      <w:pPr>
        <w:keepNext/>
        <w:suppressAutoHyphens/>
        <w:spacing w:line="240" w:lineRule="auto"/>
        <w:rPr>
          <w:noProof/>
          <w:lang w:val="sv-SE"/>
        </w:rPr>
      </w:pPr>
    </w:p>
    <w:p w14:paraId="44F04D26" w14:textId="77777777" w:rsidR="0092268B" w:rsidRPr="00DC2BA7" w:rsidRDefault="00B60735" w:rsidP="00B057AB">
      <w:pPr>
        <w:pStyle w:val="Text"/>
        <w:keepNext/>
        <w:spacing w:before="0"/>
        <w:jc w:val="left"/>
        <w:rPr>
          <w:color w:val="000000"/>
          <w:sz w:val="22"/>
          <w:lang w:val="sv-SE"/>
        </w:rPr>
      </w:pPr>
      <w:r w:rsidRPr="00DC2BA7">
        <w:rPr>
          <w:noProof/>
          <w:sz w:val="22"/>
          <w:lang w:val="sv-SE"/>
        </w:rPr>
        <w:t>EU/1/05/319/00/</w:t>
      </w:r>
      <w:r w:rsidRPr="00DC2BA7">
        <w:rPr>
          <w:color w:val="000000"/>
          <w:sz w:val="22"/>
          <w:lang w:val="sv-SE"/>
        </w:rPr>
        <w:t>8</w:t>
      </w:r>
    </w:p>
    <w:p w14:paraId="51CC738F" w14:textId="77777777" w:rsidR="0092268B" w:rsidRPr="00DC2BA7" w:rsidRDefault="00B60735" w:rsidP="00B057AB">
      <w:pPr>
        <w:pStyle w:val="Text"/>
        <w:keepNext/>
        <w:spacing w:before="0"/>
        <w:jc w:val="left"/>
        <w:rPr>
          <w:color w:val="000000"/>
          <w:sz w:val="22"/>
          <w:lang w:val="sv-SE"/>
        </w:rPr>
      </w:pPr>
      <w:r w:rsidRPr="00DC2BA7">
        <w:rPr>
          <w:color w:val="000000"/>
          <w:sz w:val="22"/>
          <w:lang w:val="sv-SE"/>
        </w:rPr>
        <w:t>EU/1/05/319/009</w:t>
      </w:r>
    </w:p>
    <w:p w14:paraId="2B7A1D1A" w14:textId="77777777" w:rsidR="0092268B" w:rsidRPr="00DC2BA7" w:rsidRDefault="00B60735" w:rsidP="00B057AB">
      <w:pPr>
        <w:pStyle w:val="Text"/>
        <w:keepNext/>
        <w:spacing w:before="0"/>
        <w:jc w:val="left"/>
        <w:rPr>
          <w:color w:val="000000"/>
          <w:sz w:val="22"/>
          <w:lang w:val="sv-SE"/>
        </w:rPr>
      </w:pPr>
      <w:r w:rsidRPr="00DC2BA7">
        <w:rPr>
          <w:color w:val="000000"/>
          <w:sz w:val="22"/>
          <w:lang w:val="sv-SE"/>
        </w:rPr>
        <w:t>EU/1/05/319/010</w:t>
      </w:r>
    </w:p>
    <w:p w14:paraId="06BB345B" w14:textId="77777777" w:rsidR="00D836BD" w:rsidRDefault="00B60735" w:rsidP="00872154">
      <w:pPr>
        <w:pStyle w:val="Text"/>
        <w:keepNext/>
        <w:keepLines/>
        <w:spacing w:before="0"/>
        <w:jc w:val="left"/>
        <w:rPr>
          <w:color w:val="000000"/>
          <w:sz w:val="22"/>
          <w:lang w:val="sv-SE"/>
        </w:rPr>
      </w:pPr>
      <w:r w:rsidRPr="00DC2BA7">
        <w:rPr>
          <w:color w:val="000000"/>
          <w:sz w:val="22"/>
          <w:lang w:val="sv-SE"/>
        </w:rPr>
        <w:t>EU/1/05/319/011</w:t>
      </w:r>
    </w:p>
    <w:p w14:paraId="56D44C97" w14:textId="77777777" w:rsidR="000C5324" w:rsidRPr="00A53915" w:rsidRDefault="00B60735" w:rsidP="000C5324">
      <w:pPr>
        <w:keepNext/>
        <w:keepLines/>
        <w:tabs>
          <w:tab w:val="clear" w:pos="567"/>
        </w:tabs>
        <w:spacing w:line="240" w:lineRule="auto"/>
        <w:rPr>
          <w:rFonts w:eastAsia="SimSun"/>
          <w:lang w:val="de-CH"/>
        </w:rPr>
      </w:pPr>
      <w:r w:rsidRPr="00A53915">
        <w:rPr>
          <w:rFonts w:eastAsia="SimSun"/>
          <w:lang w:val="de-CH"/>
        </w:rPr>
        <w:t>EU/1/05/319/</w:t>
      </w:r>
      <w:r w:rsidR="001312EB">
        <w:rPr>
          <w:rFonts w:eastAsia="SimSun"/>
          <w:lang w:val="de-CH"/>
        </w:rPr>
        <w:t>024</w:t>
      </w:r>
    </w:p>
    <w:p w14:paraId="298B2C47" w14:textId="77777777" w:rsidR="000C5324" w:rsidRPr="00A53915" w:rsidRDefault="00B60735" w:rsidP="000C5324">
      <w:pPr>
        <w:keepNext/>
        <w:keepLines/>
        <w:tabs>
          <w:tab w:val="clear" w:pos="567"/>
        </w:tabs>
        <w:spacing w:line="240" w:lineRule="auto"/>
        <w:rPr>
          <w:rFonts w:eastAsia="SimSun"/>
          <w:lang w:val="de-CH"/>
        </w:rPr>
      </w:pPr>
      <w:r w:rsidRPr="00A53915">
        <w:rPr>
          <w:rFonts w:eastAsia="SimSun"/>
          <w:lang w:val="de-CH"/>
        </w:rPr>
        <w:t>EU/1/05/319/</w:t>
      </w:r>
      <w:r w:rsidR="001312EB">
        <w:rPr>
          <w:rFonts w:eastAsia="SimSun"/>
          <w:lang w:val="de-CH"/>
        </w:rPr>
        <w:t>025</w:t>
      </w:r>
    </w:p>
    <w:p w14:paraId="5B2E5717" w14:textId="77777777" w:rsidR="000C5324" w:rsidRPr="00A53915" w:rsidRDefault="00B60735" w:rsidP="00872154">
      <w:pPr>
        <w:widowControl w:val="0"/>
        <w:tabs>
          <w:tab w:val="clear" w:pos="567"/>
        </w:tabs>
        <w:spacing w:line="240" w:lineRule="auto"/>
        <w:rPr>
          <w:rFonts w:eastAsia="SimSun"/>
          <w:lang w:val="de-CH"/>
        </w:rPr>
      </w:pPr>
      <w:r w:rsidRPr="00A53915">
        <w:rPr>
          <w:rFonts w:eastAsia="SimSun"/>
          <w:lang w:val="de-CH"/>
        </w:rPr>
        <w:t>EU/1/05/319/</w:t>
      </w:r>
      <w:r w:rsidR="001312EB">
        <w:rPr>
          <w:rFonts w:eastAsia="SimSun"/>
          <w:lang w:val="de-CH"/>
        </w:rPr>
        <w:t>026</w:t>
      </w:r>
    </w:p>
    <w:p w14:paraId="1BCFE925" w14:textId="77777777" w:rsidR="000C5324" w:rsidRDefault="000C5324" w:rsidP="00872154">
      <w:pPr>
        <w:widowControl w:val="0"/>
        <w:tabs>
          <w:tab w:val="clear" w:pos="567"/>
        </w:tabs>
        <w:spacing w:line="240" w:lineRule="auto"/>
        <w:rPr>
          <w:rFonts w:eastAsia="SimSun"/>
          <w:lang w:val="de-CH"/>
        </w:rPr>
      </w:pPr>
    </w:p>
    <w:p w14:paraId="122FF77A" w14:textId="77777777" w:rsidR="000C5324" w:rsidRPr="000C5324" w:rsidRDefault="00B60735" w:rsidP="000C5324">
      <w:pPr>
        <w:keepNext/>
        <w:keepLines/>
        <w:spacing w:line="240" w:lineRule="auto"/>
        <w:rPr>
          <w:u w:val="single"/>
          <w:lang w:val="sv-SE"/>
        </w:rPr>
      </w:pPr>
      <w:r w:rsidRPr="000C5324">
        <w:rPr>
          <w:u w:val="single"/>
          <w:lang w:val="sv-SE"/>
        </w:rPr>
        <w:t xml:space="preserve">Xolair 300 mg </w:t>
      </w:r>
      <w:r w:rsidRPr="00921316">
        <w:rPr>
          <w:noProof/>
          <w:u w:val="single"/>
          <w:lang w:val="sv-SE"/>
        </w:rPr>
        <w:t>injektionsvätska, lösning i förfylld spruta</w:t>
      </w:r>
    </w:p>
    <w:p w14:paraId="5535BE4A" w14:textId="77777777" w:rsidR="000C5324" w:rsidRPr="000C5324" w:rsidRDefault="000C5324" w:rsidP="000C5324">
      <w:pPr>
        <w:keepNext/>
        <w:keepLines/>
        <w:spacing w:line="240" w:lineRule="auto"/>
        <w:rPr>
          <w:lang w:val="sv-SE"/>
        </w:rPr>
      </w:pPr>
    </w:p>
    <w:p w14:paraId="09D1F4DA" w14:textId="77777777" w:rsidR="000C5324" w:rsidRPr="00A53915" w:rsidRDefault="00B60735" w:rsidP="000C5324">
      <w:pPr>
        <w:keepNext/>
        <w:keepLines/>
        <w:tabs>
          <w:tab w:val="clear" w:pos="567"/>
        </w:tabs>
        <w:spacing w:line="240" w:lineRule="auto"/>
        <w:rPr>
          <w:rFonts w:eastAsia="SimSun"/>
          <w:lang w:val="de-CH"/>
        </w:rPr>
      </w:pPr>
      <w:r w:rsidRPr="00A53915">
        <w:rPr>
          <w:rFonts w:eastAsia="SimSun"/>
          <w:lang w:val="de-CH"/>
        </w:rPr>
        <w:t>EU/1/05/319/</w:t>
      </w:r>
      <w:r w:rsidR="001312EB">
        <w:rPr>
          <w:rFonts w:eastAsia="SimSun"/>
          <w:lang w:val="de-CH"/>
        </w:rPr>
        <w:t>012</w:t>
      </w:r>
    </w:p>
    <w:p w14:paraId="56AB0C1C" w14:textId="77777777" w:rsidR="000C5324" w:rsidRPr="00A53915" w:rsidRDefault="00B60735" w:rsidP="000C5324">
      <w:pPr>
        <w:keepNext/>
        <w:keepLines/>
        <w:tabs>
          <w:tab w:val="clear" w:pos="567"/>
        </w:tabs>
        <w:spacing w:line="240" w:lineRule="auto"/>
        <w:rPr>
          <w:rFonts w:eastAsia="SimSun"/>
          <w:lang w:val="de-CH"/>
        </w:rPr>
      </w:pPr>
      <w:r w:rsidRPr="00A53915">
        <w:rPr>
          <w:rFonts w:eastAsia="SimSun"/>
          <w:lang w:val="de-CH"/>
        </w:rPr>
        <w:t>EU/1/05/319/</w:t>
      </w:r>
      <w:r w:rsidR="001312EB">
        <w:rPr>
          <w:rFonts w:eastAsia="SimSun"/>
          <w:lang w:val="de-CH"/>
        </w:rPr>
        <w:t>013</w:t>
      </w:r>
    </w:p>
    <w:p w14:paraId="7AFC81DC" w14:textId="77777777" w:rsidR="000C5324" w:rsidRPr="00A53915" w:rsidRDefault="00B60735" w:rsidP="000C5324">
      <w:pPr>
        <w:tabs>
          <w:tab w:val="clear" w:pos="567"/>
        </w:tabs>
        <w:spacing w:line="240" w:lineRule="auto"/>
        <w:rPr>
          <w:lang w:val="de-CH"/>
        </w:rPr>
      </w:pPr>
      <w:r w:rsidRPr="00A53915">
        <w:rPr>
          <w:rFonts w:eastAsia="SimSun"/>
          <w:lang w:val="de-CH"/>
        </w:rPr>
        <w:t>EU/1/05/319/</w:t>
      </w:r>
      <w:r w:rsidR="001312EB">
        <w:rPr>
          <w:rFonts w:eastAsia="SimSun"/>
          <w:lang w:val="de-CH"/>
        </w:rPr>
        <w:t>014</w:t>
      </w:r>
    </w:p>
    <w:p w14:paraId="440EC025" w14:textId="77777777" w:rsidR="000C5324" w:rsidRPr="00A53915" w:rsidRDefault="000C5324" w:rsidP="000C5324">
      <w:pPr>
        <w:pStyle w:val="Text"/>
        <w:spacing w:before="0"/>
        <w:jc w:val="left"/>
        <w:rPr>
          <w:sz w:val="22"/>
          <w:lang w:val="de-CH"/>
        </w:rPr>
      </w:pPr>
    </w:p>
    <w:p w14:paraId="04EE2296" w14:textId="1F807FC5" w:rsidR="000C5324" w:rsidRPr="00EB1369" w:rsidRDefault="00B60735" w:rsidP="000C5324">
      <w:pPr>
        <w:keepNext/>
        <w:keepLines/>
        <w:spacing w:line="240" w:lineRule="auto"/>
        <w:rPr>
          <w:u w:val="single"/>
          <w:lang w:val="sv-SE"/>
        </w:rPr>
      </w:pPr>
      <w:r w:rsidRPr="00EB1369">
        <w:rPr>
          <w:u w:val="single"/>
          <w:lang w:val="sv-SE"/>
        </w:rPr>
        <w:t xml:space="preserve">Xolair 150 mg </w:t>
      </w:r>
      <w:r w:rsidRPr="00EB1369">
        <w:rPr>
          <w:noProof/>
          <w:u w:val="single"/>
          <w:lang w:val="sv-SE"/>
        </w:rPr>
        <w:t xml:space="preserve">injektionsvätska, lösning i förfylld </w:t>
      </w:r>
      <w:r w:rsidR="00662E57" w:rsidRPr="00EB1369">
        <w:rPr>
          <w:u w:val="single"/>
          <w:lang w:val="sv-SE"/>
        </w:rPr>
        <w:t>injektions</w:t>
      </w:r>
      <w:r w:rsidRPr="00EB1369">
        <w:rPr>
          <w:noProof/>
          <w:u w:val="single"/>
          <w:lang w:val="sv-SE"/>
        </w:rPr>
        <w:t>penna</w:t>
      </w:r>
    </w:p>
    <w:p w14:paraId="3EB1917C" w14:textId="77777777" w:rsidR="000C5324" w:rsidRPr="004169A9" w:rsidRDefault="000C5324" w:rsidP="000C5324">
      <w:pPr>
        <w:pStyle w:val="Text"/>
        <w:keepNext/>
        <w:keepLines/>
        <w:spacing w:before="0"/>
        <w:jc w:val="left"/>
        <w:rPr>
          <w:sz w:val="22"/>
          <w:lang w:val="sv-SE"/>
        </w:rPr>
      </w:pPr>
    </w:p>
    <w:p w14:paraId="3D271657" w14:textId="77777777" w:rsidR="000C5324" w:rsidRPr="00A53915" w:rsidRDefault="00B60735" w:rsidP="000C5324">
      <w:pPr>
        <w:keepNext/>
        <w:keepLines/>
        <w:tabs>
          <w:tab w:val="clear" w:pos="567"/>
        </w:tabs>
        <w:spacing w:line="240" w:lineRule="auto"/>
        <w:rPr>
          <w:rFonts w:eastAsia="SimSun"/>
          <w:lang w:val="de-CH"/>
        </w:rPr>
      </w:pPr>
      <w:r w:rsidRPr="00A53915">
        <w:rPr>
          <w:rFonts w:eastAsia="SimSun"/>
          <w:lang w:val="de-CH"/>
        </w:rPr>
        <w:t>EU/1/05/319/</w:t>
      </w:r>
      <w:r w:rsidR="001312EB">
        <w:rPr>
          <w:rFonts w:eastAsia="SimSun"/>
          <w:lang w:val="de-CH"/>
        </w:rPr>
        <w:t>027</w:t>
      </w:r>
    </w:p>
    <w:p w14:paraId="1F90EEB6" w14:textId="77777777" w:rsidR="000C5324" w:rsidRPr="00A53915" w:rsidRDefault="00B60735" w:rsidP="000C5324">
      <w:pPr>
        <w:keepNext/>
        <w:keepLines/>
        <w:tabs>
          <w:tab w:val="clear" w:pos="567"/>
        </w:tabs>
        <w:spacing w:line="240" w:lineRule="auto"/>
        <w:rPr>
          <w:rFonts w:eastAsia="SimSun"/>
          <w:lang w:val="de-CH"/>
        </w:rPr>
      </w:pPr>
      <w:r w:rsidRPr="00A53915">
        <w:rPr>
          <w:rFonts w:eastAsia="SimSun"/>
          <w:lang w:val="de-CH"/>
        </w:rPr>
        <w:t>EU/1/05/319/</w:t>
      </w:r>
      <w:r w:rsidR="001312EB">
        <w:rPr>
          <w:rFonts w:eastAsia="SimSun"/>
          <w:lang w:val="de-CH"/>
        </w:rPr>
        <w:t>028</w:t>
      </w:r>
    </w:p>
    <w:p w14:paraId="16226D33" w14:textId="77777777" w:rsidR="000C5324" w:rsidRDefault="00B60735" w:rsidP="000C5324">
      <w:pPr>
        <w:tabs>
          <w:tab w:val="clear" w:pos="567"/>
        </w:tabs>
        <w:spacing w:line="240" w:lineRule="auto"/>
        <w:rPr>
          <w:ins w:id="7" w:author="Author"/>
          <w:rFonts w:eastAsia="SimSun"/>
          <w:lang w:val="de-CH"/>
        </w:rPr>
      </w:pPr>
      <w:r w:rsidRPr="00A53915">
        <w:rPr>
          <w:rFonts w:eastAsia="SimSun"/>
          <w:lang w:val="de-CH"/>
        </w:rPr>
        <w:t>EU/1/05/319/</w:t>
      </w:r>
      <w:r w:rsidR="001312EB">
        <w:rPr>
          <w:rFonts w:eastAsia="SimSun"/>
          <w:lang w:val="de-CH"/>
        </w:rPr>
        <w:t>029</w:t>
      </w:r>
    </w:p>
    <w:p w14:paraId="2A781801" w14:textId="2F6383AD" w:rsidR="00FD7DD5" w:rsidRPr="00A53915" w:rsidRDefault="00FD7DD5" w:rsidP="000C5324">
      <w:pPr>
        <w:tabs>
          <w:tab w:val="clear" w:pos="567"/>
        </w:tabs>
        <w:spacing w:line="240" w:lineRule="auto"/>
        <w:rPr>
          <w:rFonts w:eastAsia="SimSun"/>
          <w:lang w:val="de-CH"/>
        </w:rPr>
      </w:pPr>
      <w:ins w:id="8" w:author="Author">
        <w:r>
          <w:rPr>
            <w:rFonts w:eastAsia="SimSun"/>
            <w:lang w:val="de-CH"/>
          </w:rPr>
          <w:t>EU/1/05/319/030</w:t>
        </w:r>
      </w:ins>
    </w:p>
    <w:p w14:paraId="41C3F007" w14:textId="77777777" w:rsidR="000C5324" w:rsidRPr="00A53915" w:rsidRDefault="000C5324" w:rsidP="000C5324">
      <w:pPr>
        <w:spacing w:line="240" w:lineRule="auto"/>
        <w:rPr>
          <w:lang w:val="de-CH"/>
        </w:rPr>
      </w:pPr>
    </w:p>
    <w:p w14:paraId="14DC26B8" w14:textId="6DBC8215" w:rsidR="000C5324" w:rsidRPr="00EB1369" w:rsidRDefault="00B60735" w:rsidP="000C5324">
      <w:pPr>
        <w:keepNext/>
        <w:keepLines/>
        <w:spacing w:line="240" w:lineRule="auto"/>
        <w:rPr>
          <w:u w:val="single"/>
          <w:lang w:val="sv-SE"/>
        </w:rPr>
      </w:pPr>
      <w:r w:rsidRPr="00EB1369">
        <w:rPr>
          <w:u w:val="single"/>
          <w:lang w:val="sv-SE"/>
        </w:rPr>
        <w:t xml:space="preserve">Xolair 300 mg </w:t>
      </w:r>
      <w:r w:rsidRPr="00EB1369">
        <w:rPr>
          <w:noProof/>
          <w:u w:val="single"/>
          <w:lang w:val="sv-SE"/>
        </w:rPr>
        <w:t xml:space="preserve">injektionsvätska, lösning i förfylld </w:t>
      </w:r>
      <w:r w:rsidR="00662E57" w:rsidRPr="00EB1369">
        <w:rPr>
          <w:u w:val="single"/>
          <w:lang w:val="sv-SE"/>
        </w:rPr>
        <w:t>injektions</w:t>
      </w:r>
      <w:r w:rsidRPr="00EB1369">
        <w:rPr>
          <w:noProof/>
          <w:u w:val="single"/>
          <w:lang w:val="sv-SE"/>
        </w:rPr>
        <w:t>penna</w:t>
      </w:r>
    </w:p>
    <w:p w14:paraId="5CC62314" w14:textId="77777777" w:rsidR="000C5324" w:rsidRPr="00FA5E03" w:rsidRDefault="000C5324" w:rsidP="000C5324">
      <w:pPr>
        <w:pStyle w:val="Text"/>
        <w:keepNext/>
        <w:keepLines/>
        <w:spacing w:before="0"/>
        <w:jc w:val="left"/>
        <w:rPr>
          <w:sz w:val="22"/>
          <w:lang w:val="pt-PT"/>
        </w:rPr>
      </w:pPr>
    </w:p>
    <w:p w14:paraId="383CA5FC" w14:textId="77777777" w:rsidR="000C5324" w:rsidRPr="00A53915" w:rsidRDefault="00B60735" w:rsidP="000C5324">
      <w:pPr>
        <w:keepNext/>
        <w:keepLines/>
        <w:tabs>
          <w:tab w:val="clear" w:pos="567"/>
        </w:tabs>
        <w:spacing w:line="240" w:lineRule="auto"/>
        <w:rPr>
          <w:rFonts w:eastAsia="SimSun"/>
          <w:lang w:val="de-CH"/>
        </w:rPr>
      </w:pPr>
      <w:r w:rsidRPr="00A53915">
        <w:rPr>
          <w:rFonts w:eastAsia="SimSun"/>
          <w:lang w:val="de-CH"/>
        </w:rPr>
        <w:t>EU/1/05/319/</w:t>
      </w:r>
      <w:r w:rsidR="001312EB">
        <w:rPr>
          <w:rFonts w:eastAsia="SimSun"/>
          <w:lang w:val="de-CH"/>
        </w:rPr>
        <w:t>015</w:t>
      </w:r>
    </w:p>
    <w:p w14:paraId="09B887B9" w14:textId="77777777" w:rsidR="000C5324" w:rsidRPr="00A53915" w:rsidRDefault="00B60735" w:rsidP="000C5324">
      <w:pPr>
        <w:keepNext/>
        <w:keepLines/>
        <w:tabs>
          <w:tab w:val="clear" w:pos="567"/>
        </w:tabs>
        <w:spacing w:line="240" w:lineRule="auto"/>
        <w:rPr>
          <w:rFonts w:eastAsia="SimSun"/>
          <w:lang w:val="de-CH"/>
        </w:rPr>
      </w:pPr>
      <w:r w:rsidRPr="00A53915">
        <w:rPr>
          <w:rFonts w:eastAsia="SimSun"/>
          <w:lang w:val="de-CH"/>
        </w:rPr>
        <w:t>EU/1/05/319/</w:t>
      </w:r>
      <w:r w:rsidR="001312EB">
        <w:rPr>
          <w:rFonts w:eastAsia="SimSun"/>
          <w:lang w:val="de-CH"/>
        </w:rPr>
        <w:t>016</w:t>
      </w:r>
    </w:p>
    <w:p w14:paraId="073B6927" w14:textId="77777777" w:rsidR="000C5324" w:rsidRPr="00A53915" w:rsidRDefault="00B60735" w:rsidP="000C5324">
      <w:pPr>
        <w:tabs>
          <w:tab w:val="clear" w:pos="567"/>
        </w:tabs>
        <w:spacing w:line="240" w:lineRule="auto"/>
        <w:rPr>
          <w:rFonts w:eastAsia="SimSun"/>
          <w:lang w:val="de-CH"/>
        </w:rPr>
      </w:pPr>
      <w:r w:rsidRPr="00A53915">
        <w:rPr>
          <w:rFonts w:eastAsia="SimSun"/>
          <w:lang w:val="de-CH"/>
        </w:rPr>
        <w:t>EU/1/05/319/</w:t>
      </w:r>
      <w:r w:rsidR="001312EB">
        <w:rPr>
          <w:rFonts w:eastAsia="SimSun"/>
          <w:lang w:val="de-CH"/>
        </w:rPr>
        <w:t>017</w:t>
      </w:r>
    </w:p>
    <w:p w14:paraId="0D3D9F57" w14:textId="77777777" w:rsidR="00C45DCE" w:rsidRPr="00DC2BA7" w:rsidRDefault="00C45DCE" w:rsidP="00B057AB">
      <w:pPr>
        <w:suppressAutoHyphens/>
        <w:spacing w:line="240" w:lineRule="auto"/>
        <w:rPr>
          <w:noProof/>
          <w:lang w:val="sv-SE"/>
        </w:rPr>
      </w:pPr>
    </w:p>
    <w:p w14:paraId="1016797E" w14:textId="77777777" w:rsidR="00C45DCE" w:rsidRPr="00DC2BA7" w:rsidRDefault="00C45DCE" w:rsidP="00B057AB">
      <w:pPr>
        <w:suppressAutoHyphens/>
        <w:spacing w:line="240" w:lineRule="auto"/>
        <w:rPr>
          <w:noProof/>
          <w:lang w:val="sv-SE"/>
        </w:rPr>
      </w:pPr>
    </w:p>
    <w:p w14:paraId="493F82AE" w14:textId="77777777" w:rsidR="00C45DCE" w:rsidRPr="00DC2BA7" w:rsidRDefault="00B60735" w:rsidP="00B057AB">
      <w:pPr>
        <w:keepNext/>
        <w:suppressAutoHyphens/>
        <w:spacing w:line="240" w:lineRule="auto"/>
        <w:ind w:left="567" w:hanging="567"/>
        <w:rPr>
          <w:b/>
          <w:noProof/>
          <w:lang w:val="sv-SE"/>
        </w:rPr>
      </w:pPr>
      <w:r w:rsidRPr="00DC2BA7">
        <w:rPr>
          <w:b/>
          <w:noProof/>
          <w:lang w:val="sv-SE"/>
        </w:rPr>
        <w:t>9.</w:t>
      </w:r>
      <w:r w:rsidRPr="00DC2BA7">
        <w:rPr>
          <w:b/>
          <w:noProof/>
          <w:lang w:val="sv-SE"/>
        </w:rPr>
        <w:tab/>
        <w:t>DATUM FÖR FÖRSTA GODKÄNNANDE/FÖRNYAT GODKÄNNANDE</w:t>
      </w:r>
    </w:p>
    <w:p w14:paraId="248537FC" w14:textId="77777777" w:rsidR="00C45DCE" w:rsidRPr="00DC2BA7" w:rsidRDefault="00C45DCE" w:rsidP="00B057AB">
      <w:pPr>
        <w:keepNext/>
        <w:suppressAutoHyphens/>
        <w:spacing w:line="240" w:lineRule="auto"/>
        <w:ind w:left="567" w:hanging="567"/>
        <w:rPr>
          <w:noProof/>
          <w:lang w:val="sv-SE"/>
        </w:rPr>
      </w:pPr>
    </w:p>
    <w:p w14:paraId="25C1922B" w14:textId="77777777" w:rsidR="00C45DCE" w:rsidRPr="00DC2BA7" w:rsidRDefault="00B60735" w:rsidP="00B057AB">
      <w:pPr>
        <w:keepNext/>
        <w:suppressAutoHyphens/>
        <w:spacing w:line="240" w:lineRule="auto"/>
        <w:ind w:left="567" w:hanging="567"/>
        <w:rPr>
          <w:noProof/>
          <w:lang w:val="sv-SE"/>
        </w:rPr>
      </w:pPr>
      <w:r w:rsidRPr="00DC2BA7">
        <w:rPr>
          <w:noProof/>
          <w:lang w:val="sv-SE"/>
        </w:rPr>
        <w:t xml:space="preserve">Datum för </w:t>
      </w:r>
      <w:r w:rsidR="008D6A6C" w:rsidRPr="00DC2BA7">
        <w:rPr>
          <w:noProof/>
          <w:lang w:val="sv-SE"/>
        </w:rPr>
        <w:t xml:space="preserve">det </w:t>
      </w:r>
      <w:r w:rsidRPr="00DC2BA7">
        <w:rPr>
          <w:noProof/>
          <w:lang w:val="sv-SE"/>
        </w:rPr>
        <w:t>första godkännande</w:t>
      </w:r>
      <w:r w:rsidR="008D6A6C" w:rsidRPr="00DC2BA7">
        <w:rPr>
          <w:noProof/>
          <w:lang w:val="sv-SE"/>
        </w:rPr>
        <w:t>t</w:t>
      </w:r>
      <w:r w:rsidRPr="00DC2BA7">
        <w:rPr>
          <w:noProof/>
          <w:lang w:val="sv-SE"/>
        </w:rPr>
        <w:t>: 25</w:t>
      </w:r>
      <w:r w:rsidR="008D6A6C" w:rsidRPr="00DC2BA7">
        <w:rPr>
          <w:noProof/>
          <w:lang w:val="sv-SE"/>
        </w:rPr>
        <w:t xml:space="preserve"> oktober </w:t>
      </w:r>
      <w:r w:rsidRPr="00DC2BA7">
        <w:rPr>
          <w:noProof/>
          <w:lang w:val="sv-SE"/>
        </w:rPr>
        <w:t>2005</w:t>
      </w:r>
    </w:p>
    <w:p w14:paraId="0E114A60" w14:textId="77777777" w:rsidR="00C45DCE" w:rsidRPr="00DC2BA7" w:rsidRDefault="00B60735" w:rsidP="00B057AB">
      <w:pPr>
        <w:suppressAutoHyphens/>
        <w:spacing w:line="240" w:lineRule="auto"/>
        <w:rPr>
          <w:noProof/>
          <w:lang w:val="sv-SE"/>
        </w:rPr>
      </w:pPr>
      <w:r w:rsidRPr="00DC2BA7">
        <w:rPr>
          <w:noProof/>
          <w:lang w:val="sv-SE"/>
        </w:rPr>
        <w:t xml:space="preserve">Datum för </w:t>
      </w:r>
      <w:r w:rsidR="008D6A6C" w:rsidRPr="00DC2BA7">
        <w:rPr>
          <w:color w:val="000000"/>
          <w:lang w:val="sv-SE"/>
        </w:rPr>
        <w:t xml:space="preserve">den senaste </w:t>
      </w:r>
      <w:r w:rsidRPr="00DC2BA7">
        <w:rPr>
          <w:noProof/>
          <w:lang w:val="sv-SE"/>
        </w:rPr>
        <w:t>förny</w:t>
      </w:r>
      <w:r w:rsidR="008D6A6C" w:rsidRPr="00DC2BA7">
        <w:rPr>
          <w:noProof/>
          <w:lang w:val="sv-SE"/>
        </w:rPr>
        <w:t>elsen</w:t>
      </w:r>
      <w:r w:rsidRPr="00DC2BA7">
        <w:rPr>
          <w:noProof/>
          <w:lang w:val="sv-SE"/>
        </w:rPr>
        <w:t>:</w:t>
      </w:r>
      <w:r w:rsidR="004852E9" w:rsidRPr="00DC2BA7">
        <w:rPr>
          <w:noProof/>
          <w:lang w:val="sv-SE"/>
        </w:rPr>
        <w:t xml:space="preserve"> </w:t>
      </w:r>
      <w:r w:rsidR="00DF5053" w:rsidRPr="00DC2BA7">
        <w:rPr>
          <w:lang w:val="sv-SE"/>
        </w:rPr>
        <w:t>22 juni 2015</w:t>
      </w:r>
    </w:p>
    <w:p w14:paraId="485EF4AE" w14:textId="77777777" w:rsidR="00E62DE1" w:rsidRPr="00DC2BA7" w:rsidRDefault="00E62DE1" w:rsidP="00B057AB">
      <w:pPr>
        <w:suppressAutoHyphens/>
        <w:spacing w:line="240" w:lineRule="auto"/>
        <w:rPr>
          <w:noProof/>
          <w:lang w:val="sv-SE"/>
        </w:rPr>
      </w:pPr>
    </w:p>
    <w:p w14:paraId="7DDD8CB3" w14:textId="77777777" w:rsidR="00C45DCE" w:rsidRPr="00DC2BA7" w:rsidRDefault="00C45DCE" w:rsidP="00B057AB">
      <w:pPr>
        <w:suppressAutoHyphens/>
        <w:spacing w:line="240" w:lineRule="auto"/>
        <w:rPr>
          <w:noProof/>
          <w:lang w:val="sv-SE"/>
        </w:rPr>
      </w:pPr>
    </w:p>
    <w:p w14:paraId="376BB8E5" w14:textId="77777777" w:rsidR="00C45DCE" w:rsidRPr="00DC2BA7" w:rsidRDefault="00B60735" w:rsidP="00B057AB">
      <w:pPr>
        <w:keepNext/>
        <w:suppressAutoHyphens/>
        <w:spacing w:line="240" w:lineRule="auto"/>
        <w:ind w:left="567" w:hanging="567"/>
        <w:rPr>
          <w:b/>
          <w:noProof/>
          <w:lang w:val="sv-SE"/>
        </w:rPr>
      </w:pPr>
      <w:r w:rsidRPr="00DC2BA7">
        <w:rPr>
          <w:b/>
          <w:noProof/>
          <w:lang w:val="sv-SE"/>
        </w:rPr>
        <w:t>10.</w:t>
      </w:r>
      <w:r w:rsidRPr="00DC2BA7">
        <w:rPr>
          <w:b/>
          <w:noProof/>
          <w:lang w:val="sv-SE"/>
        </w:rPr>
        <w:tab/>
        <w:t>DATUM FÖR ÖVERSYN AV PRODUKTRESUMÉN</w:t>
      </w:r>
    </w:p>
    <w:p w14:paraId="3AA10B6C" w14:textId="77777777" w:rsidR="00C42403" w:rsidRPr="00DC2BA7" w:rsidRDefault="00C42403" w:rsidP="00B057AB">
      <w:pPr>
        <w:keepNext/>
        <w:suppressAutoHyphens/>
        <w:spacing w:line="240" w:lineRule="auto"/>
        <w:ind w:left="567" w:hanging="567"/>
        <w:rPr>
          <w:noProof/>
          <w:lang w:val="sv-SE"/>
        </w:rPr>
      </w:pPr>
    </w:p>
    <w:p w14:paraId="4F400D18" w14:textId="77777777" w:rsidR="00670FBC" w:rsidRPr="00DC2BA7" w:rsidRDefault="00670FBC" w:rsidP="00B057AB">
      <w:pPr>
        <w:keepNext/>
        <w:suppressAutoHyphens/>
        <w:spacing w:line="240" w:lineRule="auto"/>
        <w:ind w:left="567" w:hanging="567"/>
        <w:rPr>
          <w:noProof/>
          <w:lang w:val="sv-SE"/>
        </w:rPr>
      </w:pPr>
    </w:p>
    <w:p w14:paraId="674329E8" w14:textId="77777777" w:rsidR="00692759" w:rsidRPr="00DC2BA7" w:rsidRDefault="00B60735" w:rsidP="00B057AB">
      <w:pPr>
        <w:tabs>
          <w:tab w:val="clear" w:pos="567"/>
          <w:tab w:val="left" w:pos="-6946"/>
        </w:tabs>
        <w:suppressAutoHyphens/>
        <w:spacing w:line="240" w:lineRule="auto"/>
        <w:rPr>
          <w:noProof/>
          <w:lang w:val="sv-SE"/>
        </w:rPr>
      </w:pPr>
      <w:r w:rsidRPr="00DC2BA7">
        <w:rPr>
          <w:noProof/>
          <w:szCs w:val="24"/>
          <w:lang w:val="sv-SE"/>
        </w:rPr>
        <w:t>Ytterligare information om detta läkemedel finns på Europeiska läkemedelsmyndighetens webbplats</w:t>
      </w:r>
      <w:r w:rsidR="00331521" w:rsidRPr="00DC2BA7">
        <w:rPr>
          <w:noProof/>
          <w:szCs w:val="24"/>
          <w:lang w:val="sv-SE"/>
        </w:rPr>
        <w:t xml:space="preserve"> </w:t>
      </w:r>
      <w:hyperlink r:id="rId16" w:history="1">
        <w:r w:rsidRPr="00DC2BA7">
          <w:rPr>
            <w:rStyle w:val="Hyperlink"/>
            <w:noProof/>
            <w:lang w:val="sv-SE"/>
          </w:rPr>
          <w:t>http://www.ema.europa.eu</w:t>
        </w:r>
      </w:hyperlink>
    </w:p>
    <w:p w14:paraId="16ABA178" w14:textId="77777777" w:rsidR="00471BF2" w:rsidRPr="00DC2BA7" w:rsidRDefault="00B60735" w:rsidP="00B057AB">
      <w:pPr>
        <w:spacing w:line="240" w:lineRule="auto"/>
        <w:ind w:right="1416"/>
        <w:rPr>
          <w:lang w:val="sv-SE"/>
        </w:rPr>
      </w:pPr>
      <w:r w:rsidRPr="00DC2BA7">
        <w:rPr>
          <w:noProof/>
          <w:lang w:val="sv-SE"/>
        </w:rPr>
        <w:br w:type="page"/>
      </w:r>
    </w:p>
    <w:p w14:paraId="515E398E" w14:textId="77777777" w:rsidR="00D57536" w:rsidRPr="00DC2BA7" w:rsidRDefault="00B60735" w:rsidP="00D57536">
      <w:pPr>
        <w:keepNext/>
        <w:widowControl w:val="0"/>
        <w:tabs>
          <w:tab w:val="clear" w:pos="567"/>
        </w:tabs>
        <w:spacing w:line="240" w:lineRule="auto"/>
        <w:rPr>
          <w:lang w:val="sv-SE"/>
        </w:rPr>
      </w:pPr>
      <w:r w:rsidRPr="00DC2BA7">
        <w:rPr>
          <w:b/>
          <w:bCs/>
          <w:lang w:val="sv-SE"/>
        </w:rPr>
        <w:lastRenderedPageBreak/>
        <w:t>1.</w:t>
      </w:r>
      <w:r w:rsidRPr="00DC2BA7">
        <w:rPr>
          <w:b/>
          <w:bCs/>
          <w:lang w:val="sv-SE"/>
        </w:rPr>
        <w:tab/>
        <w:t>LÄKEMEDLETS NAMN</w:t>
      </w:r>
    </w:p>
    <w:p w14:paraId="26D2E8EF" w14:textId="77777777" w:rsidR="00D57536" w:rsidRPr="00DC2BA7" w:rsidRDefault="00D57536" w:rsidP="00D57536">
      <w:pPr>
        <w:pStyle w:val="Char2"/>
        <w:keepNext/>
        <w:spacing w:before="0"/>
        <w:jc w:val="left"/>
        <w:rPr>
          <w:sz w:val="22"/>
          <w:szCs w:val="22"/>
          <w:lang w:val="sv-SE"/>
        </w:rPr>
      </w:pPr>
    </w:p>
    <w:p w14:paraId="043EE554" w14:textId="77777777" w:rsidR="00D57536" w:rsidRPr="00DC2BA7" w:rsidRDefault="00B60735" w:rsidP="00D57536">
      <w:pPr>
        <w:pStyle w:val="Char2"/>
        <w:spacing w:before="0"/>
        <w:jc w:val="left"/>
        <w:rPr>
          <w:sz w:val="22"/>
          <w:szCs w:val="22"/>
          <w:lang w:val="sv-SE"/>
        </w:rPr>
      </w:pPr>
      <w:r w:rsidRPr="002A5B34">
        <w:rPr>
          <w:sz w:val="22"/>
          <w:szCs w:val="22"/>
          <w:lang w:val="sv-SE"/>
        </w:rPr>
        <w:t>Xolair 75 mg pulver och vätska till injektionsvätska, lösning</w:t>
      </w:r>
    </w:p>
    <w:p w14:paraId="7BF08C72" w14:textId="77777777" w:rsidR="00D57536" w:rsidRPr="00DC2BA7" w:rsidRDefault="00D57536" w:rsidP="00D57536">
      <w:pPr>
        <w:pStyle w:val="Char2"/>
        <w:spacing w:before="0"/>
        <w:jc w:val="left"/>
        <w:rPr>
          <w:sz w:val="22"/>
          <w:szCs w:val="22"/>
          <w:lang w:val="sv-SE"/>
        </w:rPr>
      </w:pPr>
    </w:p>
    <w:p w14:paraId="5648F5D0" w14:textId="77777777" w:rsidR="00D57536" w:rsidRPr="00DC2BA7" w:rsidRDefault="00D57536" w:rsidP="00D57536">
      <w:pPr>
        <w:pStyle w:val="Char2"/>
        <w:spacing w:before="0"/>
        <w:jc w:val="left"/>
        <w:rPr>
          <w:sz w:val="22"/>
          <w:szCs w:val="22"/>
          <w:lang w:val="sv-SE"/>
        </w:rPr>
      </w:pPr>
    </w:p>
    <w:p w14:paraId="480B04E7"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2.</w:t>
      </w:r>
      <w:r w:rsidRPr="00DC2BA7">
        <w:rPr>
          <w:b/>
          <w:bCs/>
          <w:lang w:val="sv-SE"/>
        </w:rPr>
        <w:tab/>
        <w:t>KVALITATIV OCH KVANTITATIV SAMMANSÄTTNING</w:t>
      </w:r>
    </w:p>
    <w:p w14:paraId="69C7F1AD" w14:textId="77777777" w:rsidR="00D57536" w:rsidRPr="00DC2BA7" w:rsidRDefault="00D57536" w:rsidP="00D57536">
      <w:pPr>
        <w:pStyle w:val="Char2"/>
        <w:keepNext/>
        <w:spacing w:before="0"/>
        <w:jc w:val="left"/>
        <w:rPr>
          <w:sz w:val="22"/>
          <w:szCs w:val="22"/>
          <w:lang w:val="sv-SE"/>
        </w:rPr>
      </w:pPr>
    </w:p>
    <w:p w14:paraId="368F58EF" w14:textId="77777777" w:rsidR="00D57536" w:rsidRPr="00DC2BA7" w:rsidRDefault="00B60735" w:rsidP="00D57536">
      <w:pPr>
        <w:pStyle w:val="Char2"/>
        <w:spacing w:before="0"/>
        <w:jc w:val="left"/>
        <w:rPr>
          <w:sz w:val="22"/>
          <w:szCs w:val="22"/>
          <w:lang w:val="sv-SE"/>
        </w:rPr>
      </w:pPr>
      <w:r w:rsidRPr="00DC2BA7">
        <w:rPr>
          <w:sz w:val="22"/>
          <w:szCs w:val="22"/>
          <w:lang w:val="sv-SE"/>
        </w:rPr>
        <w:t>En injektionsflaska innehåller 75 mg omalizumab*.</w:t>
      </w:r>
    </w:p>
    <w:p w14:paraId="34538F8F" w14:textId="77777777" w:rsidR="00D57536" w:rsidRPr="00DC2BA7" w:rsidRDefault="00D57536" w:rsidP="00D57536">
      <w:pPr>
        <w:pStyle w:val="Char2"/>
        <w:spacing w:before="0"/>
        <w:jc w:val="left"/>
        <w:rPr>
          <w:sz w:val="22"/>
          <w:szCs w:val="22"/>
          <w:lang w:val="sv-SE"/>
        </w:rPr>
      </w:pPr>
    </w:p>
    <w:p w14:paraId="04B72669" w14:textId="77777777" w:rsidR="00D57536" w:rsidRPr="00DC2BA7" w:rsidRDefault="00B60735" w:rsidP="00D57536">
      <w:pPr>
        <w:pStyle w:val="Char2"/>
        <w:spacing w:before="0"/>
        <w:jc w:val="left"/>
        <w:rPr>
          <w:sz w:val="22"/>
          <w:szCs w:val="22"/>
          <w:lang w:val="sv-SE"/>
        </w:rPr>
      </w:pPr>
      <w:r w:rsidRPr="00DC2BA7">
        <w:rPr>
          <w:sz w:val="22"/>
          <w:szCs w:val="22"/>
          <w:lang w:val="sv-SE"/>
        </w:rPr>
        <w:t>Efter beredning innehåller en injektionsflaska 125 mg/ml omalizumab (75 mg i 0,6 ml).</w:t>
      </w:r>
    </w:p>
    <w:p w14:paraId="01494C3C" w14:textId="77777777" w:rsidR="00D57536" w:rsidRPr="00DC2BA7" w:rsidRDefault="00D57536" w:rsidP="00D57536">
      <w:pPr>
        <w:pStyle w:val="Char2"/>
        <w:spacing w:before="0"/>
        <w:jc w:val="left"/>
        <w:rPr>
          <w:sz w:val="22"/>
          <w:szCs w:val="22"/>
          <w:lang w:val="sv-SE"/>
        </w:rPr>
      </w:pPr>
    </w:p>
    <w:p w14:paraId="73FE5536" w14:textId="6D82825B" w:rsidR="00D57536" w:rsidRPr="00DC2BA7" w:rsidRDefault="00B60735" w:rsidP="00D57536">
      <w:pPr>
        <w:pStyle w:val="Char2"/>
        <w:spacing w:before="0"/>
        <w:jc w:val="left"/>
        <w:rPr>
          <w:sz w:val="22"/>
          <w:szCs w:val="22"/>
          <w:lang w:val="sv-SE"/>
        </w:rPr>
      </w:pPr>
      <w:r w:rsidRPr="00DC2BA7">
        <w:rPr>
          <w:sz w:val="22"/>
          <w:szCs w:val="22"/>
          <w:lang w:val="sv-SE"/>
        </w:rPr>
        <w:t xml:space="preserve">*Omalizumab är en humaniserad, monoklonal antikropp, tillverkad i </w:t>
      </w:r>
      <w:r w:rsidR="00EF6459">
        <w:rPr>
          <w:sz w:val="22"/>
          <w:szCs w:val="22"/>
          <w:lang w:val="sv-SE"/>
        </w:rPr>
        <w:t xml:space="preserve">en </w:t>
      </w:r>
      <w:r w:rsidRPr="00DC2BA7">
        <w:rPr>
          <w:sz w:val="22"/>
          <w:szCs w:val="22"/>
          <w:lang w:val="sv-SE"/>
        </w:rPr>
        <w:t>CHO (Chinese hamster ovary) -cellinje</w:t>
      </w:r>
      <w:r w:rsidR="002A5B34">
        <w:rPr>
          <w:sz w:val="22"/>
          <w:szCs w:val="22"/>
          <w:lang w:val="sv-SE"/>
        </w:rPr>
        <w:t xml:space="preserve"> </w:t>
      </w:r>
      <w:r w:rsidR="002A5B34">
        <w:rPr>
          <w:color w:val="000000"/>
          <w:sz w:val="22"/>
          <w:lang w:val="sv-SE"/>
        </w:rPr>
        <w:t>genom rekombinant DNA-teknik</w:t>
      </w:r>
      <w:r w:rsidRPr="00DC2BA7">
        <w:rPr>
          <w:sz w:val="22"/>
          <w:szCs w:val="22"/>
          <w:lang w:val="sv-SE"/>
        </w:rPr>
        <w:t>.</w:t>
      </w:r>
    </w:p>
    <w:p w14:paraId="7F17FA64" w14:textId="77777777" w:rsidR="00D57536" w:rsidRPr="00DC2BA7" w:rsidRDefault="00D57536" w:rsidP="00D57536">
      <w:pPr>
        <w:pStyle w:val="Char2"/>
        <w:spacing w:before="0"/>
        <w:jc w:val="left"/>
        <w:rPr>
          <w:sz w:val="22"/>
          <w:szCs w:val="22"/>
          <w:lang w:val="sv-SE"/>
        </w:rPr>
      </w:pPr>
    </w:p>
    <w:p w14:paraId="55EDCAC8" w14:textId="77777777" w:rsidR="00D57536" w:rsidRPr="00DC2BA7" w:rsidRDefault="00B60735" w:rsidP="00D57536">
      <w:pPr>
        <w:pStyle w:val="Char2"/>
        <w:spacing w:before="0"/>
        <w:jc w:val="left"/>
        <w:rPr>
          <w:sz w:val="22"/>
          <w:szCs w:val="22"/>
          <w:lang w:val="sv-SE"/>
        </w:rPr>
      </w:pPr>
      <w:r w:rsidRPr="00DC2BA7">
        <w:rPr>
          <w:sz w:val="22"/>
          <w:szCs w:val="22"/>
          <w:lang w:val="sv-SE"/>
        </w:rPr>
        <w:t>För fullständig förteckning över hjälpämnen, se avsnitt 6.1.</w:t>
      </w:r>
    </w:p>
    <w:p w14:paraId="1E894F9F" w14:textId="77777777" w:rsidR="00D57536" w:rsidRPr="00DC2BA7" w:rsidRDefault="00D57536" w:rsidP="00D57536">
      <w:pPr>
        <w:pStyle w:val="Char2"/>
        <w:spacing w:before="0"/>
        <w:jc w:val="left"/>
        <w:rPr>
          <w:sz w:val="22"/>
          <w:szCs w:val="22"/>
          <w:lang w:val="sv-SE"/>
        </w:rPr>
      </w:pPr>
    </w:p>
    <w:p w14:paraId="14C04EFF" w14:textId="77777777" w:rsidR="00D57536" w:rsidRPr="00DC2BA7" w:rsidRDefault="00D57536" w:rsidP="00D57536">
      <w:pPr>
        <w:pStyle w:val="Char2"/>
        <w:spacing w:before="0"/>
        <w:jc w:val="left"/>
        <w:rPr>
          <w:sz w:val="22"/>
          <w:szCs w:val="22"/>
          <w:lang w:val="sv-SE"/>
        </w:rPr>
      </w:pPr>
    </w:p>
    <w:p w14:paraId="30A34403" w14:textId="77777777" w:rsidR="00D57536" w:rsidRPr="00DC2BA7" w:rsidRDefault="00B60735" w:rsidP="00D57536">
      <w:pPr>
        <w:keepNext/>
        <w:widowControl w:val="0"/>
        <w:tabs>
          <w:tab w:val="clear" w:pos="567"/>
        </w:tabs>
        <w:spacing w:line="240" w:lineRule="auto"/>
        <w:ind w:left="567" w:hanging="567"/>
        <w:rPr>
          <w:caps/>
          <w:lang w:val="sv-SE"/>
        </w:rPr>
      </w:pPr>
      <w:r w:rsidRPr="00DC2BA7">
        <w:rPr>
          <w:b/>
          <w:bCs/>
          <w:lang w:val="sv-SE"/>
        </w:rPr>
        <w:t>3.</w:t>
      </w:r>
      <w:r w:rsidRPr="00DC2BA7">
        <w:rPr>
          <w:b/>
          <w:bCs/>
          <w:lang w:val="sv-SE"/>
        </w:rPr>
        <w:tab/>
        <w:t>LÄKEMEDELSFORM</w:t>
      </w:r>
    </w:p>
    <w:p w14:paraId="0274E37C" w14:textId="77777777" w:rsidR="00D57536" w:rsidRPr="00DC2BA7" w:rsidRDefault="00D57536" w:rsidP="00D57536">
      <w:pPr>
        <w:pStyle w:val="Char2"/>
        <w:keepNext/>
        <w:spacing w:before="0"/>
        <w:jc w:val="left"/>
        <w:rPr>
          <w:sz w:val="22"/>
          <w:szCs w:val="22"/>
          <w:lang w:val="sv-SE"/>
        </w:rPr>
      </w:pPr>
    </w:p>
    <w:p w14:paraId="5947CEF5" w14:textId="77777777" w:rsidR="00D57536" w:rsidRPr="00DC2BA7" w:rsidRDefault="00B60735" w:rsidP="00D57536">
      <w:pPr>
        <w:pStyle w:val="Char2"/>
        <w:spacing w:before="0"/>
        <w:jc w:val="left"/>
        <w:rPr>
          <w:sz w:val="22"/>
          <w:szCs w:val="22"/>
          <w:lang w:val="sv-SE"/>
        </w:rPr>
      </w:pPr>
      <w:r w:rsidRPr="00DC2BA7">
        <w:rPr>
          <w:sz w:val="22"/>
          <w:szCs w:val="22"/>
          <w:lang w:val="sv-SE"/>
        </w:rPr>
        <w:t>Pulver och vätska till injektionsvätska, lösning</w:t>
      </w:r>
    </w:p>
    <w:p w14:paraId="32DB6EB7" w14:textId="77777777" w:rsidR="00D57536" w:rsidRPr="00DC2BA7" w:rsidRDefault="00D57536" w:rsidP="00D57536">
      <w:pPr>
        <w:pStyle w:val="Char2"/>
        <w:spacing w:before="0"/>
        <w:jc w:val="left"/>
        <w:rPr>
          <w:sz w:val="22"/>
          <w:szCs w:val="22"/>
          <w:lang w:val="sv-SE"/>
        </w:rPr>
      </w:pPr>
    </w:p>
    <w:p w14:paraId="27332791" w14:textId="77777777" w:rsidR="00D57536" w:rsidRPr="00DC2BA7" w:rsidRDefault="00B60735" w:rsidP="00D57536">
      <w:pPr>
        <w:pStyle w:val="Char2"/>
        <w:spacing w:before="0"/>
        <w:jc w:val="left"/>
        <w:rPr>
          <w:sz w:val="22"/>
          <w:szCs w:val="22"/>
          <w:lang w:val="sv-SE"/>
        </w:rPr>
      </w:pPr>
      <w:r w:rsidRPr="00DC2BA7">
        <w:rPr>
          <w:sz w:val="22"/>
          <w:szCs w:val="22"/>
          <w:lang w:val="sv-SE"/>
        </w:rPr>
        <w:t>Pulver: vitt till benvitt frystorkat pulver</w:t>
      </w:r>
    </w:p>
    <w:p w14:paraId="7081AB48" w14:textId="77777777" w:rsidR="00D57536" w:rsidRPr="00DC2BA7" w:rsidRDefault="00B60735" w:rsidP="00D57536">
      <w:pPr>
        <w:pStyle w:val="Char2"/>
        <w:spacing w:before="0"/>
        <w:jc w:val="left"/>
        <w:rPr>
          <w:sz w:val="22"/>
          <w:szCs w:val="22"/>
          <w:lang w:val="sv-SE"/>
        </w:rPr>
      </w:pPr>
      <w:r w:rsidRPr="00DC2BA7">
        <w:rPr>
          <w:sz w:val="22"/>
          <w:szCs w:val="22"/>
          <w:lang w:val="sv-SE"/>
        </w:rPr>
        <w:t>Spädningsvätska: klar och ofärgad lösning</w:t>
      </w:r>
    </w:p>
    <w:p w14:paraId="3994DF8B" w14:textId="77777777" w:rsidR="00D57536" w:rsidRPr="00DC2BA7" w:rsidRDefault="00D57536" w:rsidP="00D57536">
      <w:pPr>
        <w:pStyle w:val="Char2"/>
        <w:spacing w:before="0"/>
        <w:jc w:val="left"/>
        <w:rPr>
          <w:sz w:val="22"/>
          <w:szCs w:val="22"/>
          <w:lang w:val="sv-SE"/>
        </w:rPr>
      </w:pPr>
    </w:p>
    <w:p w14:paraId="1F50B10A" w14:textId="77777777" w:rsidR="00D57536" w:rsidRPr="00DC2BA7" w:rsidRDefault="00D57536" w:rsidP="00D57536">
      <w:pPr>
        <w:pStyle w:val="Char2"/>
        <w:spacing w:before="0"/>
        <w:jc w:val="left"/>
        <w:rPr>
          <w:sz w:val="22"/>
          <w:szCs w:val="22"/>
          <w:lang w:val="sv-SE"/>
        </w:rPr>
      </w:pPr>
    </w:p>
    <w:p w14:paraId="75A4826E" w14:textId="77777777" w:rsidR="00D57536" w:rsidRPr="00DC2BA7" w:rsidRDefault="00B60735" w:rsidP="00D57536">
      <w:pPr>
        <w:keepNext/>
        <w:widowControl w:val="0"/>
        <w:tabs>
          <w:tab w:val="clear" w:pos="567"/>
        </w:tabs>
        <w:spacing w:line="240" w:lineRule="auto"/>
        <w:ind w:left="567" w:hanging="567"/>
        <w:rPr>
          <w:caps/>
          <w:lang w:val="sv-SE"/>
        </w:rPr>
      </w:pPr>
      <w:r w:rsidRPr="00DC2BA7">
        <w:rPr>
          <w:b/>
          <w:bCs/>
          <w:caps/>
          <w:lang w:val="sv-SE"/>
        </w:rPr>
        <w:t>4.</w:t>
      </w:r>
      <w:r w:rsidRPr="00DC2BA7">
        <w:rPr>
          <w:b/>
          <w:bCs/>
          <w:caps/>
          <w:lang w:val="sv-SE"/>
        </w:rPr>
        <w:tab/>
        <w:t>KLINISKA UPPGIFTER</w:t>
      </w:r>
    </w:p>
    <w:p w14:paraId="432C9FD6" w14:textId="77777777" w:rsidR="00D57536" w:rsidRPr="00DC2BA7" w:rsidRDefault="00D57536" w:rsidP="00D57536">
      <w:pPr>
        <w:keepNext/>
        <w:widowControl w:val="0"/>
        <w:tabs>
          <w:tab w:val="clear" w:pos="567"/>
        </w:tabs>
        <w:spacing w:line="240" w:lineRule="auto"/>
        <w:rPr>
          <w:lang w:val="sv-SE"/>
        </w:rPr>
      </w:pPr>
    </w:p>
    <w:p w14:paraId="21FCA18C"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4.1</w:t>
      </w:r>
      <w:r w:rsidRPr="00DC2BA7">
        <w:rPr>
          <w:b/>
          <w:bCs/>
          <w:lang w:val="sv-SE"/>
        </w:rPr>
        <w:tab/>
        <w:t>Terapeutiska indikationer</w:t>
      </w:r>
    </w:p>
    <w:p w14:paraId="73CE324D" w14:textId="77777777" w:rsidR="00D57536" w:rsidRPr="00DC2BA7" w:rsidRDefault="00D57536" w:rsidP="00D57536">
      <w:pPr>
        <w:keepNext/>
        <w:widowControl w:val="0"/>
        <w:tabs>
          <w:tab w:val="clear" w:pos="567"/>
        </w:tabs>
        <w:spacing w:line="240" w:lineRule="auto"/>
        <w:ind w:left="567" w:hanging="567"/>
        <w:rPr>
          <w:bCs/>
          <w:lang w:val="sv-SE"/>
        </w:rPr>
      </w:pPr>
    </w:p>
    <w:p w14:paraId="486CA7E3" w14:textId="77777777" w:rsidR="00D57536" w:rsidRPr="00DC2BA7" w:rsidRDefault="00B60735" w:rsidP="00D57536">
      <w:pPr>
        <w:keepNext/>
        <w:widowControl w:val="0"/>
        <w:tabs>
          <w:tab w:val="clear" w:pos="567"/>
        </w:tabs>
        <w:spacing w:line="240" w:lineRule="auto"/>
        <w:ind w:left="567" w:hanging="567"/>
        <w:rPr>
          <w:u w:val="single"/>
          <w:lang w:val="sv-SE"/>
        </w:rPr>
      </w:pPr>
      <w:r w:rsidRPr="00DC2BA7">
        <w:rPr>
          <w:bCs/>
          <w:u w:val="single"/>
          <w:lang w:val="sv-SE"/>
        </w:rPr>
        <w:t>Allergisk astma</w:t>
      </w:r>
    </w:p>
    <w:p w14:paraId="0B71894F" w14:textId="77777777" w:rsidR="00D57536" w:rsidRPr="00DC2BA7" w:rsidRDefault="00D57536" w:rsidP="00D57536">
      <w:pPr>
        <w:pStyle w:val="Char2"/>
        <w:keepNext/>
        <w:spacing w:before="0"/>
        <w:jc w:val="left"/>
        <w:rPr>
          <w:sz w:val="22"/>
          <w:szCs w:val="22"/>
          <w:lang w:val="sv-SE"/>
        </w:rPr>
      </w:pPr>
    </w:p>
    <w:p w14:paraId="1DAD4703" w14:textId="77777777" w:rsidR="00D57536" w:rsidRPr="00DC2BA7" w:rsidRDefault="00B60735" w:rsidP="00D57536">
      <w:pPr>
        <w:keepNext/>
        <w:widowControl w:val="0"/>
        <w:spacing w:line="240" w:lineRule="auto"/>
        <w:rPr>
          <w:lang w:val="sv-SE"/>
        </w:rPr>
      </w:pPr>
      <w:bookmarkStart w:id="9" w:name="OLE_LINK1"/>
      <w:r w:rsidRPr="00DC2BA7">
        <w:rPr>
          <w:lang w:val="sv-SE"/>
        </w:rPr>
        <w:t xml:space="preserve">Xolair </w:t>
      </w:r>
      <w:r w:rsidRPr="00DC2BA7">
        <w:rPr>
          <w:color w:val="000000"/>
          <w:lang w:val="sv-SE"/>
        </w:rPr>
        <w:t>är avsett för vuxna, ungdomar och barn (</w:t>
      </w:r>
      <w:r w:rsidRPr="00DC2BA7">
        <w:rPr>
          <w:lang w:val="sv-SE"/>
        </w:rPr>
        <w:t>6 till &lt;12 år).</w:t>
      </w:r>
    </w:p>
    <w:p w14:paraId="1B89F11E" w14:textId="77777777" w:rsidR="00D57536" w:rsidRPr="00DC2BA7" w:rsidRDefault="00D57536" w:rsidP="00D57536">
      <w:pPr>
        <w:keepNext/>
        <w:widowControl w:val="0"/>
        <w:spacing w:line="240" w:lineRule="auto"/>
        <w:rPr>
          <w:lang w:val="sv-SE"/>
        </w:rPr>
      </w:pPr>
    </w:p>
    <w:p w14:paraId="15F3DA20" w14:textId="77777777" w:rsidR="00D57536" w:rsidRPr="00DC2BA7" w:rsidRDefault="00B60735" w:rsidP="00D57536">
      <w:pPr>
        <w:pStyle w:val="Char2"/>
        <w:spacing w:before="0"/>
        <w:jc w:val="left"/>
        <w:rPr>
          <w:sz w:val="22"/>
          <w:szCs w:val="22"/>
          <w:lang w:val="sv-SE"/>
        </w:rPr>
      </w:pPr>
      <w:r w:rsidRPr="00DC2BA7">
        <w:rPr>
          <w:sz w:val="22"/>
          <w:szCs w:val="22"/>
          <w:lang w:val="sv-SE"/>
        </w:rPr>
        <w:t>Behandling med Xolair är endast avsedd för patienter med tydlig IgE (immunglobulin E)-medierad astma (se avsnitt 4.2).</w:t>
      </w:r>
    </w:p>
    <w:p w14:paraId="4703C961" w14:textId="77777777" w:rsidR="00D57536" w:rsidRPr="00DC2BA7" w:rsidRDefault="00D57536" w:rsidP="00D57536">
      <w:pPr>
        <w:widowControl w:val="0"/>
        <w:spacing w:line="240" w:lineRule="auto"/>
        <w:rPr>
          <w:lang w:val="sv-SE"/>
        </w:rPr>
      </w:pPr>
    </w:p>
    <w:p w14:paraId="77515A36" w14:textId="77777777" w:rsidR="00D57536" w:rsidRPr="00DC2BA7" w:rsidRDefault="00B60735" w:rsidP="00D57536">
      <w:pPr>
        <w:keepNext/>
        <w:widowControl w:val="0"/>
        <w:spacing w:line="240" w:lineRule="auto"/>
        <w:rPr>
          <w:i/>
          <w:u w:val="single"/>
          <w:lang w:val="sv-SE"/>
        </w:rPr>
      </w:pPr>
      <w:r w:rsidRPr="00DC2BA7">
        <w:rPr>
          <w:i/>
          <w:u w:val="single"/>
          <w:lang w:val="sv-SE"/>
        </w:rPr>
        <w:t>Vuxna och ungdomar (från 12 års ålder)</w:t>
      </w:r>
    </w:p>
    <w:p w14:paraId="06FED0DE" w14:textId="77777777" w:rsidR="00D57536" w:rsidRPr="00DC2BA7" w:rsidRDefault="00B60735" w:rsidP="00D57536">
      <w:pPr>
        <w:pStyle w:val="Char2"/>
        <w:spacing w:before="0"/>
        <w:jc w:val="left"/>
        <w:rPr>
          <w:sz w:val="22"/>
          <w:szCs w:val="22"/>
          <w:lang w:val="sv-SE"/>
        </w:rPr>
      </w:pPr>
      <w:r w:rsidRPr="00DC2BA7">
        <w:rPr>
          <w:sz w:val="22"/>
          <w:szCs w:val="22"/>
          <w:lang w:val="sv-SE"/>
        </w:rPr>
        <w:t xml:space="preserve">Xolair är indicerat som tilläggsbehandling för bättre kontroll av astma hos patienter med svår, allergisk astma, som visat positivt hudtest eller </w:t>
      </w:r>
      <w:r w:rsidRPr="00DC2BA7">
        <w:rPr>
          <w:i/>
          <w:iCs/>
          <w:sz w:val="22"/>
          <w:szCs w:val="22"/>
          <w:lang w:val="sv-SE"/>
        </w:rPr>
        <w:t>in vitro</w:t>
      </w:r>
      <w:r w:rsidRPr="00DC2BA7">
        <w:rPr>
          <w:sz w:val="22"/>
          <w:szCs w:val="22"/>
          <w:lang w:val="sv-SE"/>
        </w:rPr>
        <w:t>-reaktion på perenn luftvägsallergen och som har nedsatt lungfunktion (FEV</w:t>
      </w:r>
      <w:r w:rsidRPr="00DC2BA7">
        <w:rPr>
          <w:sz w:val="22"/>
          <w:szCs w:val="22"/>
          <w:vertAlign w:val="subscript"/>
          <w:lang w:val="sv-SE"/>
        </w:rPr>
        <w:t>1</w:t>
      </w:r>
      <w:r w:rsidRPr="00DC2BA7">
        <w:rPr>
          <w:sz w:val="22"/>
          <w:szCs w:val="22"/>
          <w:lang w:val="sv-SE"/>
        </w:rPr>
        <w:t xml:space="preserve"> &lt;80 %) samt frekventa symtom dagtid eller nattliga uppvakningar och som upplevt flera svåra dokumenterade astmaexacerbationer, trots en daglig hög dos av inhalationssteroider plus en långverkande inhalations-beta2-agonist.</w:t>
      </w:r>
    </w:p>
    <w:p w14:paraId="789F82E0" w14:textId="77777777" w:rsidR="00D57536" w:rsidRPr="00DC2BA7" w:rsidRDefault="00D57536" w:rsidP="00D57536">
      <w:pPr>
        <w:pStyle w:val="Char2"/>
        <w:spacing w:before="0"/>
        <w:jc w:val="left"/>
        <w:rPr>
          <w:sz w:val="22"/>
          <w:szCs w:val="22"/>
          <w:u w:val="single"/>
          <w:lang w:val="sv-SE"/>
        </w:rPr>
      </w:pPr>
    </w:p>
    <w:p w14:paraId="1A6CCE5A" w14:textId="77777777" w:rsidR="00D57536" w:rsidRPr="00DC2BA7" w:rsidRDefault="00B60735" w:rsidP="00D57536">
      <w:pPr>
        <w:pStyle w:val="Char2"/>
        <w:keepNext/>
        <w:spacing w:before="0"/>
        <w:jc w:val="left"/>
        <w:rPr>
          <w:i/>
          <w:sz w:val="22"/>
          <w:szCs w:val="22"/>
          <w:u w:val="single"/>
          <w:lang w:val="sv-SE"/>
        </w:rPr>
      </w:pPr>
      <w:r w:rsidRPr="00DC2BA7">
        <w:rPr>
          <w:i/>
          <w:sz w:val="22"/>
          <w:szCs w:val="22"/>
          <w:u w:val="single"/>
          <w:lang w:val="sv-SE"/>
        </w:rPr>
        <w:t>Barn (från 6 till &lt;12 års ålder)</w:t>
      </w:r>
    </w:p>
    <w:p w14:paraId="5B3519A7" w14:textId="77777777" w:rsidR="00D57536" w:rsidRPr="00DC2BA7" w:rsidRDefault="00B60735" w:rsidP="00D57536">
      <w:pPr>
        <w:pStyle w:val="Char2"/>
        <w:spacing w:before="0"/>
        <w:jc w:val="left"/>
        <w:rPr>
          <w:sz w:val="22"/>
          <w:szCs w:val="22"/>
          <w:lang w:val="sv-SE"/>
        </w:rPr>
      </w:pPr>
      <w:r w:rsidRPr="00DC2BA7">
        <w:rPr>
          <w:sz w:val="22"/>
          <w:szCs w:val="22"/>
          <w:lang w:val="sv-SE"/>
        </w:rPr>
        <w:t xml:space="preserve">Xolair är indicerat som tilläggsbehandling för bättre kontroll av astma hos patienter med svår, allergisk astma, som visat positivt hudtest eller </w:t>
      </w:r>
      <w:r w:rsidRPr="00DC2BA7">
        <w:rPr>
          <w:i/>
          <w:iCs/>
          <w:sz w:val="22"/>
          <w:szCs w:val="22"/>
          <w:lang w:val="sv-SE"/>
        </w:rPr>
        <w:t>in vitro</w:t>
      </w:r>
      <w:r w:rsidRPr="00DC2BA7">
        <w:rPr>
          <w:sz w:val="22"/>
          <w:szCs w:val="22"/>
          <w:lang w:val="sv-SE"/>
        </w:rPr>
        <w:t>-reaktion på perenn luftvägsallergen samt frekventa symtom dagtid eller nattliga uppvakningar och som upplevt flera svåra dokumenterade astmaexacerbationer, trots en daglig hög dos av inhalationssteroider plus en långverkande inhalations-beta2-agonist.</w:t>
      </w:r>
    </w:p>
    <w:p w14:paraId="1F25F609" w14:textId="77777777" w:rsidR="00D57536" w:rsidRPr="00DC2BA7" w:rsidRDefault="00D57536" w:rsidP="00D57536">
      <w:pPr>
        <w:pStyle w:val="Char2"/>
        <w:spacing w:before="0"/>
        <w:jc w:val="left"/>
        <w:rPr>
          <w:sz w:val="22"/>
          <w:szCs w:val="22"/>
          <w:lang w:val="sv-SE"/>
        </w:rPr>
      </w:pPr>
    </w:p>
    <w:p w14:paraId="0E5C6CFF"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Kronisk rinosinuit med näspolyper</w:t>
      </w:r>
    </w:p>
    <w:p w14:paraId="0ACE2F2F" w14:textId="77777777" w:rsidR="00D57536" w:rsidRPr="00DC2BA7" w:rsidRDefault="00D57536" w:rsidP="00D57536">
      <w:pPr>
        <w:pStyle w:val="Char2"/>
        <w:keepNext/>
        <w:spacing w:before="0"/>
        <w:jc w:val="left"/>
        <w:rPr>
          <w:sz w:val="22"/>
          <w:szCs w:val="22"/>
          <w:lang w:val="sv-SE"/>
        </w:rPr>
      </w:pPr>
    </w:p>
    <w:p w14:paraId="22F4C890" w14:textId="77777777" w:rsidR="00D57536" w:rsidRPr="00DC2BA7" w:rsidRDefault="00B60735" w:rsidP="00D57536">
      <w:pPr>
        <w:pStyle w:val="Char2"/>
        <w:spacing w:before="0"/>
        <w:jc w:val="left"/>
        <w:rPr>
          <w:sz w:val="22"/>
          <w:szCs w:val="22"/>
          <w:u w:val="single"/>
          <w:lang w:val="sv-SE"/>
        </w:rPr>
      </w:pPr>
      <w:r w:rsidRPr="00DC2BA7">
        <w:rPr>
          <w:sz w:val="22"/>
          <w:szCs w:val="22"/>
          <w:lang w:val="sv-SE"/>
        </w:rPr>
        <w:t>Xolair är indicerat som tilläggsbehandling tillsammans med intranasala kortikosteroider hos vuxna (från 18</w:t>
      </w:r>
      <w:r w:rsidRPr="00DC2BA7">
        <w:rPr>
          <w:i/>
          <w:sz w:val="22"/>
          <w:szCs w:val="22"/>
          <w:u w:val="single"/>
          <w:lang w:val="sv-SE"/>
        </w:rPr>
        <w:t> </w:t>
      </w:r>
      <w:r w:rsidRPr="00DC2BA7">
        <w:rPr>
          <w:sz w:val="22"/>
          <w:szCs w:val="22"/>
          <w:lang w:val="sv-SE"/>
        </w:rPr>
        <w:t>års ålder) med svår kronisk rinosinuit med näspolyper och för vilka behandling med</w:t>
      </w:r>
      <w:r w:rsidRPr="00DC2BA7">
        <w:rPr>
          <w:sz w:val="22"/>
          <w:szCs w:val="22"/>
          <w:u w:val="single"/>
          <w:lang w:val="sv-SE"/>
        </w:rPr>
        <w:t xml:space="preserve"> </w:t>
      </w:r>
      <w:r w:rsidRPr="00DC2BA7">
        <w:rPr>
          <w:sz w:val="22"/>
          <w:szCs w:val="22"/>
          <w:lang w:val="sv-SE"/>
        </w:rPr>
        <w:t>intranasala kortikosteroider inte leder till tillfredsställande sjukdomskontroll.</w:t>
      </w:r>
    </w:p>
    <w:p w14:paraId="23BEEF6A" w14:textId="77777777" w:rsidR="00D57536" w:rsidRPr="00DC2BA7" w:rsidRDefault="00D57536" w:rsidP="00D57536">
      <w:pPr>
        <w:pStyle w:val="Char2"/>
        <w:spacing w:before="0"/>
        <w:jc w:val="left"/>
        <w:rPr>
          <w:sz w:val="22"/>
          <w:szCs w:val="22"/>
          <w:lang w:val="sv-SE"/>
        </w:rPr>
      </w:pPr>
    </w:p>
    <w:bookmarkEnd w:id="9"/>
    <w:p w14:paraId="6EF38AB3"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lastRenderedPageBreak/>
        <w:t>4.2</w:t>
      </w:r>
      <w:r w:rsidRPr="00DC2BA7">
        <w:rPr>
          <w:b/>
          <w:bCs/>
          <w:lang w:val="sv-SE"/>
        </w:rPr>
        <w:tab/>
        <w:t>Dosering och administreringssätt</w:t>
      </w:r>
    </w:p>
    <w:p w14:paraId="101CE306" w14:textId="77777777" w:rsidR="00D57536" w:rsidRPr="00DC2BA7" w:rsidRDefault="00D57536" w:rsidP="00D57536">
      <w:pPr>
        <w:keepNext/>
        <w:widowControl w:val="0"/>
        <w:tabs>
          <w:tab w:val="clear" w:pos="567"/>
        </w:tabs>
        <w:spacing w:line="240" w:lineRule="auto"/>
        <w:rPr>
          <w:lang w:val="sv-SE"/>
        </w:rPr>
      </w:pPr>
    </w:p>
    <w:p w14:paraId="3F3E2988" w14:textId="42CFBD0B" w:rsidR="00D57536" w:rsidRPr="00DC2BA7" w:rsidRDefault="00B60735" w:rsidP="00D57536">
      <w:pPr>
        <w:pStyle w:val="Char2"/>
        <w:spacing w:before="0"/>
        <w:jc w:val="left"/>
        <w:rPr>
          <w:sz w:val="22"/>
          <w:szCs w:val="22"/>
          <w:lang w:val="sv-SE"/>
        </w:rPr>
      </w:pPr>
      <w:r w:rsidRPr="00DC2BA7">
        <w:rPr>
          <w:sz w:val="22"/>
          <w:szCs w:val="22"/>
          <w:lang w:val="sv-SE"/>
        </w:rPr>
        <w:t>Behandling skall initieras av läkare med erfarenhet av diagnostisering och behandling av svår astma eller kronisk rinosinuit med näspolyper.</w:t>
      </w:r>
    </w:p>
    <w:p w14:paraId="4ECC23C4" w14:textId="77777777" w:rsidR="00D57536" w:rsidRPr="00DC2BA7" w:rsidRDefault="00D57536" w:rsidP="00D57536">
      <w:pPr>
        <w:pStyle w:val="Char2"/>
        <w:spacing w:before="0"/>
        <w:jc w:val="left"/>
        <w:rPr>
          <w:sz w:val="22"/>
          <w:szCs w:val="22"/>
          <w:lang w:val="sv-SE"/>
        </w:rPr>
      </w:pPr>
    </w:p>
    <w:p w14:paraId="0884FC7C"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Dosering</w:t>
      </w:r>
    </w:p>
    <w:p w14:paraId="70D6D232" w14:textId="77777777" w:rsidR="00D57536" w:rsidRPr="00DC2BA7" w:rsidRDefault="00D57536" w:rsidP="00D57536">
      <w:pPr>
        <w:pStyle w:val="Char2"/>
        <w:keepNext/>
        <w:spacing w:before="0"/>
        <w:jc w:val="left"/>
        <w:rPr>
          <w:sz w:val="22"/>
          <w:szCs w:val="22"/>
          <w:lang w:val="sv-SE"/>
        </w:rPr>
      </w:pPr>
    </w:p>
    <w:p w14:paraId="7C4ACE5B" w14:textId="6B1DC05D" w:rsidR="00D57536" w:rsidRPr="00DC2BA7" w:rsidRDefault="00B60735" w:rsidP="00D57536">
      <w:pPr>
        <w:pStyle w:val="Char2"/>
        <w:spacing w:before="0"/>
        <w:jc w:val="left"/>
        <w:rPr>
          <w:sz w:val="22"/>
          <w:szCs w:val="22"/>
          <w:lang w:val="sv-SE"/>
        </w:rPr>
      </w:pPr>
      <w:r w:rsidRPr="00DC2BA7">
        <w:rPr>
          <w:sz w:val="22"/>
          <w:szCs w:val="22"/>
          <w:lang w:val="sv-SE"/>
        </w:rPr>
        <w:t xml:space="preserve">Dosering av allergisk astma och kronisk rinosinuit med näspolyper följer samma doseringsprinciper. Lämplig dos och doseringsintervall av </w:t>
      </w:r>
      <w:r w:rsidR="00E46D09">
        <w:rPr>
          <w:sz w:val="22"/>
          <w:szCs w:val="22"/>
          <w:lang w:val="sv-SE"/>
        </w:rPr>
        <w:t>omalizumab</w:t>
      </w:r>
      <w:r w:rsidRPr="00DC2BA7">
        <w:rPr>
          <w:sz w:val="22"/>
          <w:szCs w:val="22"/>
          <w:lang w:val="sv-SE"/>
        </w:rPr>
        <w:t xml:space="preserve"> vid dessa sjukdomar bestäms utifrån utgångsvärdet för IgE (IE/ml), uppmätt före behandlingsstart, samt av kroppsvikten (kg). Innan den första dosen ges skall patienten få sitt IgE-värde uppmätt med någon kommersiellt tillgänglig analysmetod för total-IgE i serum för dosbestämning. Baserat på dessa resultat kan 75 till 600 mg </w:t>
      </w:r>
      <w:r w:rsidR="00E46D09">
        <w:rPr>
          <w:sz w:val="22"/>
          <w:szCs w:val="22"/>
          <w:lang w:val="sv-SE"/>
        </w:rPr>
        <w:t>omalizumab</w:t>
      </w:r>
      <w:r w:rsidRPr="00DC2BA7">
        <w:rPr>
          <w:sz w:val="22"/>
          <w:szCs w:val="22"/>
          <w:lang w:val="sv-SE"/>
        </w:rPr>
        <w:t xml:space="preserve"> behöva ges i form av 1</w:t>
      </w:r>
      <w:r w:rsidRPr="00DC2BA7">
        <w:rPr>
          <w:sz w:val="22"/>
          <w:szCs w:val="22"/>
          <w:lang w:val="sv-SE"/>
        </w:rPr>
        <w:noBreakHyphen/>
        <w:t>4 injektioner vid varje administreringstillfälle.</w:t>
      </w:r>
    </w:p>
    <w:p w14:paraId="5CDB858C" w14:textId="77777777" w:rsidR="00D57536" w:rsidRPr="00DC2BA7" w:rsidRDefault="00D57536" w:rsidP="00D57536">
      <w:pPr>
        <w:pStyle w:val="Char2"/>
        <w:spacing w:before="0"/>
        <w:jc w:val="left"/>
        <w:rPr>
          <w:sz w:val="22"/>
          <w:szCs w:val="22"/>
          <w:lang w:val="sv-SE"/>
        </w:rPr>
      </w:pPr>
    </w:p>
    <w:p w14:paraId="6C9F3BE0" w14:textId="77777777" w:rsidR="00D57536" w:rsidRPr="00DC2BA7" w:rsidRDefault="00B60735" w:rsidP="00D57536">
      <w:pPr>
        <w:pStyle w:val="Char2"/>
        <w:keepNext/>
        <w:spacing w:before="0"/>
        <w:jc w:val="left"/>
        <w:rPr>
          <w:sz w:val="22"/>
          <w:szCs w:val="22"/>
          <w:lang w:val="sv-SE"/>
        </w:rPr>
      </w:pPr>
      <w:r w:rsidRPr="00DC2BA7">
        <w:rPr>
          <w:sz w:val="22"/>
          <w:szCs w:val="22"/>
          <w:lang w:val="sv-SE"/>
        </w:rPr>
        <w:t xml:space="preserve">Patienter med allergisk astma som hade ett utgångsvärde för IgE under 76 IE/ml hade lägre sannolikhet att ha nytta av behandlingen (se avsnitt 5.1). Förskrivande läkare skall före behandling säkerställa att vuxna och ungdomar med IgE-värde under 76 IE/ml och barn (från 6 till &lt;12 års ålder) med IgE-värde under 200 IE/ml visar en tydlig </w:t>
      </w:r>
      <w:r w:rsidRPr="00DC2BA7">
        <w:rPr>
          <w:i/>
          <w:iCs/>
          <w:sz w:val="22"/>
          <w:szCs w:val="22"/>
          <w:lang w:val="sv-SE"/>
        </w:rPr>
        <w:t>in vitro</w:t>
      </w:r>
      <w:r w:rsidRPr="00DC2BA7">
        <w:rPr>
          <w:sz w:val="22"/>
          <w:szCs w:val="22"/>
          <w:lang w:val="sv-SE"/>
        </w:rPr>
        <w:t>-reaktion (RAST eller motsvarande) mot ett perenn allergen.</w:t>
      </w:r>
    </w:p>
    <w:p w14:paraId="33C8EF6B" w14:textId="77777777" w:rsidR="00D57536" w:rsidRPr="00DC2BA7" w:rsidRDefault="00D57536" w:rsidP="00D57536">
      <w:pPr>
        <w:pStyle w:val="Char2"/>
        <w:spacing w:before="0"/>
        <w:jc w:val="left"/>
        <w:rPr>
          <w:sz w:val="22"/>
          <w:szCs w:val="22"/>
          <w:lang w:val="sv-SE"/>
        </w:rPr>
      </w:pPr>
    </w:p>
    <w:p w14:paraId="3E95BD34" w14:textId="77777777" w:rsidR="00D57536" w:rsidRPr="00DC2BA7" w:rsidRDefault="00B60735" w:rsidP="00D57536">
      <w:pPr>
        <w:pStyle w:val="Char2"/>
        <w:spacing w:before="0"/>
        <w:jc w:val="left"/>
        <w:rPr>
          <w:sz w:val="22"/>
          <w:szCs w:val="22"/>
          <w:lang w:val="sv-SE"/>
        </w:rPr>
      </w:pPr>
      <w:r w:rsidRPr="00DC2BA7">
        <w:rPr>
          <w:sz w:val="22"/>
          <w:szCs w:val="22"/>
          <w:lang w:val="sv-SE"/>
        </w:rPr>
        <w:t>Se tabell 1 för omräkning och tabell 2 och 3 för dosering.</w:t>
      </w:r>
    </w:p>
    <w:p w14:paraId="11884BDC" w14:textId="77777777" w:rsidR="00D57536" w:rsidRPr="00DC2BA7" w:rsidRDefault="00D57536" w:rsidP="00D57536">
      <w:pPr>
        <w:pStyle w:val="Char2"/>
        <w:spacing w:before="0"/>
        <w:jc w:val="left"/>
        <w:rPr>
          <w:sz w:val="22"/>
          <w:szCs w:val="22"/>
          <w:lang w:val="sv-SE"/>
        </w:rPr>
      </w:pPr>
    </w:p>
    <w:p w14:paraId="34D2F3D7" w14:textId="6F69989B" w:rsidR="00D57536" w:rsidRPr="00DC2BA7" w:rsidRDefault="00B60735" w:rsidP="00D57536">
      <w:pPr>
        <w:pStyle w:val="Char2"/>
        <w:spacing w:before="0"/>
        <w:jc w:val="left"/>
        <w:rPr>
          <w:sz w:val="22"/>
          <w:szCs w:val="22"/>
          <w:lang w:val="sv-SE"/>
        </w:rPr>
      </w:pPr>
      <w:r w:rsidRPr="00DC2BA7">
        <w:rPr>
          <w:sz w:val="22"/>
          <w:szCs w:val="22"/>
          <w:lang w:val="sv-SE"/>
        </w:rPr>
        <w:t xml:space="preserve">Patienter vars utgångsvärde för IgE eller kroppsvikt i kilogram är utanför gränserna i doseringstabellen skall inte behandlas med </w:t>
      </w:r>
      <w:r w:rsidR="00E46D09">
        <w:rPr>
          <w:sz w:val="22"/>
          <w:szCs w:val="22"/>
          <w:lang w:val="sv-SE"/>
        </w:rPr>
        <w:t>omalizumab</w:t>
      </w:r>
      <w:r w:rsidRPr="00DC2BA7">
        <w:rPr>
          <w:sz w:val="22"/>
          <w:szCs w:val="22"/>
          <w:lang w:val="sv-SE"/>
        </w:rPr>
        <w:t>.</w:t>
      </w:r>
    </w:p>
    <w:p w14:paraId="1BE14C6F" w14:textId="77777777" w:rsidR="00D57536" w:rsidRPr="00DC2BA7" w:rsidRDefault="00D57536" w:rsidP="00D57536">
      <w:pPr>
        <w:pStyle w:val="Char2"/>
        <w:spacing w:before="0"/>
        <w:jc w:val="left"/>
        <w:rPr>
          <w:sz w:val="22"/>
          <w:szCs w:val="22"/>
          <w:lang w:val="sv-SE"/>
        </w:rPr>
      </w:pPr>
    </w:p>
    <w:p w14:paraId="2D3E032F" w14:textId="77777777" w:rsidR="00D57536" w:rsidRPr="00DC2BA7" w:rsidRDefault="00B60735" w:rsidP="00D57536">
      <w:pPr>
        <w:pStyle w:val="Char2"/>
        <w:spacing w:before="0"/>
        <w:jc w:val="left"/>
        <w:rPr>
          <w:sz w:val="22"/>
          <w:szCs w:val="22"/>
          <w:lang w:val="sv-SE"/>
        </w:rPr>
      </w:pPr>
      <w:r w:rsidRPr="00DC2BA7">
        <w:rPr>
          <w:sz w:val="22"/>
          <w:szCs w:val="22"/>
          <w:lang w:val="sv-SE"/>
        </w:rPr>
        <w:t>Den högsta rekommenderade dosen är 600 mg omalizumab varannan vecka.</w:t>
      </w:r>
    </w:p>
    <w:p w14:paraId="3F0CF924" w14:textId="77777777" w:rsidR="00D57536" w:rsidRPr="00DC2BA7" w:rsidRDefault="00D57536" w:rsidP="00D57536">
      <w:pPr>
        <w:pStyle w:val="Char2"/>
        <w:spacing w:before="0"/>
        <w:jc w:val="left"/>
        <w:rPr>
          <w:sz w:val="22"/>
          <w:szCs w:val="22"/>
          <w:lang w:val="sv-SE"/>
        </w:rPr>
      </w:pPr>
    </w:p>
    <w:p w14:paraId="6FBEB676" w14:textId="77777777" w:rsidR="00D57536" w:rsidRPr="00DC2BA7" w:rsidRDefault="00B60735" w:rsidP="00D57536">
      <w:pPr>
        <w:pStyle w:val="Char2"/>
        <w:keepNext/>
        <w:widowControl w:val="0"/>
        <w:spacing w:before="0"/>
        <w:ind w:left="1134" w:hanging="1134"/>
        <w:jc w:val="left"/>
        <w:rPr>
          <w:sz w:val="22"/>
          <w:szCs w:val="22"/>
          <w:lang w:val="sv-SE"/>
        </w:rPr>
      </w:pPr>
      <w:r w:rsidRPr="00DC2BA7">
        <w:rPr>
          <w:b/>
          <w:bCs/>
          <w:sz w:val="22"/>
          <w:szCs w:val="22"/>
          <w:lang w:val="sv-SE"/>
        </w:rPr>
        <w:t>Tabell 1</w:t>
      </w:r>
      <w:r w:rsidRPr="00DC2BA7">
        <w:rPr>
          <w:b/>
          <w:bCs/>
          <w:sz w:val="22"/>
          <w:szCs w:val="22"/>
          <w:lang w:val="sv-SE"/>
        </w:rPr>
        <w:tab/>
        <w:t>Omräkning från dos till antal injektionsflaskor, antal injektioner och total injektionsvolym för varje administreringstillfälle</w:t>
      </w:r>
    </w:p>
    <w:p w14:paraId="026ACBA6" w14:textId="77777777" w:rsidR="00D57536" w:rsidRPr="00DC2BA7" w:rsidRDefault="00D57536" w:rsidP="00D57536">
      <w:pPr>
        <w:keepNext/>
        <w:widowControl w:val="0"/>
        <w:spacing w:line="240" w:lineRule="auto"/>
        <w:rPr>
          <w:lang w:val="sv-SE"/>
        </w:rPr>
      </w:pPr>
    </w:p>
    <w:tbl>
      <w:tblPr>
        <w:tblW w:w="0" w:type="auto"/>
        <w:tblLayout w:type="fixed"/>
        <w:tblCellMar>
          <w:left w:w="57" w:type="dxa"/>
          <w:right w:w="57" w:type="dxa"/>
        </w:tblCellMar>
        <w:tblLook w:val="0000" w:firstRow="0" w:lastRow="0" w:firstColumn="0" w:lastColumn="0" w:noHBand="0" w:noVBand="0"/>
      </w:tblPr>
      <w:tblGrid>
        <w:gridCol w:w="1134"/>
        <w:gridCol w:w="1050"/>
        <w:gridCol w:w="992"/>
        <w:gridCol w:w="2410"/>
        <w:gridCol w:w="3260"/>
      </w:tblGrid>
      <w:tr w:rsidR="00211724" w14:paraId="5BEB0BF4" w14:textId="77777777" w:rsidTr="001C4B98">
        <w:trPr>
          <w:cantSplit/>
        </w:trPr>
        <w:tc>
          <w:tcPr>
            <w:tcW w:w="1134" w:type="dxa"/>
            <w:tcBorders>
              <w:top w:val="single" w:sz="4" w:space="0" w:color="auto"/>
              <w:left w:val="single" w:sz="4" w:space="0" w:color="auto"/>
            </w:tcBorders>
          </w:tcPr>
          <w:p w14:paraId="56135FAB"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lang w:val="sv-SE"/>
              </w:rPr>
            </w:pPr>
            <w:r w:rsidRPr="00DC2BA7">
              <w:rPr>
                <w:rFonts w:ascii="Times New Roman" w:hAnsi="Times New Roman" w:cs="Times New Roman"/>
                <w:sz w:val="22"/>
                <w:szCs w:val="22"/>
              </w:rPr>
              <w:t>Dos (mg)</w:t>
            </w:r>
          </w:p>
        </w:tc>
        <w:tc>
          <w:tcPr>
            <w:tcW w:w="2042" w:type="dxa"/>
            <w:gridSpan w:val="2"/>
            <w:tcBorders>
              <w:top w:val="single" w:sz="4" w:space="0" w:color="auto"/>
            </w:tcBorders>
          </w:tcPr>
          <w:p w14:paraId="4049FE16"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Antal</w:t>
            </w:r>
            <w:r w:rsidRPr="00DC2BA7">
              <w:rPr>
                <w:rFonts w:ascii="Times New Roman" w:hAnsi="Times New Roman" w:cs="Times New Roman"/>
                <w:sz w:val="22"/>
                <w:szCs w:val="22"/>
              </w:rPr>
              <w:t xml:space="preserve"> injektionsflaskor</w:t>
            </w:r>
          </w:p>
        </w:tc>
        <w:tc>
          <w:tcPr>
            <w:tcW w:w="2410" w:type="dxa"/>
            <w:tcBorders>
              <w:top w:val="single" w:sz="4" w:space="0" w:color="auto"/>
            </w:tcBorders>
          </w:tcPr>
          <w:p w14:paraId="71A57019"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lang w:val="sv-SE"/>
              </w:rPr>
              <w:t>Antal injektioner</w:t>
            </w:r>
          </w:p>
        </w:tc>
        <w:tc>
          <w:tcPr>
            <w:tcW w:w="3260" w:type="dxa"/>
            <w:tcBorders>
              <w:top w:val="single" w:sz="4" w:space="0" w:color="auto"/>
              <w:right w:val="single" w:sz="4" w:space="0" w:color="auto"/>
            </w:tcBorders>
          </w:tcPr>
          <w:p w14:paraId="72CA74AD"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Total</w:t>
            </w:r>
            <w:r w:rsidRPr="00DC2BA7">
              <w:rPr>
                <w:rFonts w:ascii="Times New Roman" w:hAnsi="Times New Roman" w:cs="Times New Roman"/>
                <w:sz w:val="22"/>
                <w:szCs w:val="22"/>
                <w:lang w:val="sv-SE"/>
              </w:rPr>
              <w:t xml:space="preserve"> injektionsvolym</w:t>
            </w:r>
            <w:r w:rsidRPr="00DC2BA7">
              <w:rPr>
                <w:rFonts w:ascii="Times New Roman" w:hAnsi="Times New Roman" w:cs="Times New Roman"/>
                <w:sz w:val="22"/>
                <w:szCs w:val="22"/>
              </w:rPr>
              <w:t xml:space="preserve"> (ml)</w:t>
            </w:r>
          </w:p>
        </w:tc>
      </w:tr>
      <w:tr w:rsidR="00211724" w14:paraId="72467AEA" w14:textId="77777777" w:rsidTr="001C4B98">
        <w:trPr>
          <w:cantSplit/>
        </w:trPr>
        <w:tc>
          <w:tcPr>
            <w:tcW w:w="1134" w:type="dxa"/>
            <w:tcBorders>
              <w:left w:val="single" w:sz="4" w:space="0" w:color="auto"/>
              <w:bottom w:val="single" w:sz="4" w:space="0" w:color="auto"/>
            </w:tcBorders>
          </w:tcPr>
          <w:p w14:paraId="63367A43" w14:textId="77777777" w:rsidR="00D57536" w:rsidRPr="00DC2BA7" w:rsidRDefault="00D57536" w:rsidP="001C4B98">
            <w:pPr>
              <w:pStyle w:val="Table"/>
              <w:keepNext/>
              <w:keepLines w:val="0"/>
              <w:widowControl w:val="0"/>
              <w:spacing w:before="0" w:after="0"/>
              <w:rPr>
                <w:rFonts w:ascii="Times New Roman" w:hAnsi="Times New Roman" w:cs="Times New Roman"/>
                <w:sz w:val="22"/>
                <w:szCs w:val="22"/>
              </w:rPr>
            </w:pPr>
          </w:p>
        </w:tc>
        <w:tc>
          <w:tcPr>
            <w:tcW w:w="1050" w:type="dxa"/>
            <w:tcBorders>
              <w:bottom w:val="single" w:sz="4" w:space="0" w:color="auto"/>
            </w:tcBorders>
          </w:tcPr>
          <w:p w14:paraId="3BFD4863"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75 mg</w:t>
            </w:r>
            <w:r w:rsidRPr="00DC2BA7">
              <w:rPr>
                <w:rFonts w:ascii="Times New Roman" w:hAnsi="Times New Roman" w:cs="Times New Roman"/>
                <w:sz w:val="22"/>
                <w:szCs w:val="22"/>
                <w:vertAlign w:val="superscript"/>
              </w:rPr>
              <w:t xml:space="preserve"> a</w:t>
            </w:r>
          </w:p>
        </w:tc>
        <w:tc>
          <w:tcPr>
            <w:tcW w:w="992" w:type="dxa"/>
            <w:tcBorders>
              <w:bottom w:val="single" w:sz="4" w:space="0" w:color="auto"/>
            </w:tcBorders>
          </w:tcPr>
          <w:p w14:paraId="7ECED4F4"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150 mg</w:t>
            </w:r>
            <w:r w:rsidRPr="00DC2BA7">
              <w:rPr>
                <w:rFonts w:ascii="Times New Roman" w:hAnsi="Times New Roman" w:cs="Times New Roman"/>
                <w:sz w:val="22"/>
                <w:szCs w:val="22"/>
                <w:vertAlign w:val="superscript"/>
              </w:rPr>
              <w:t xml:space="preserve"> b</w:t>
            </w:r>
          </w:p>
        </w:tc>
        <w:tc>
          <w:tcPr>
            <w:tcW w:w="2410" w:type="dxa"/>
            <w:tcBorders>
              <w:bottom w:val="single" w:sz="4" w:space="0" w:color="auto"/>
            </w:tcBorders>
          </w:tcPr>
          <w:p w14:paraId="5FCC906C" w14:textId="77777777" w:rsidR="00D57536" w:rsidRPr="00DC2BA7" w:rsidRDefault="00D57536" w:rsidP="001C4B98">
            <w:pPr>
              <w:pStyle w:val="Table"/>
              <w:keepNext/>
              <w:keepLines w:val="0"/>
              <w:widowControl w:val="0"/>
              <w:spacing w:before="0" w:after="0"/>
              <w:jc w:val="center"/>
              <w:rPr>
                <w:rFonts w:ascii="Times New Roman" w:hAnsi="Times New Roman" w:cs="Times New Roman"/>
                <w:sz w:val="22"/>
                <w:szCs w:val="22"/>
              </w:rPr>
            </w:pPr>
          </w:p>
        </w:tc>
        <w:tc>
          <w:tcPr>
            <w:tcW w:w="3260" w:type="dxa"/>
            <w:tcBorders>
              <w:bottom w:val="single" w:sz="4" w:space="0" w:color="auto"/>
              <w:right w:val="single" w:sz="4" w:space="0" w:color="auto"/>
            </w:tcBorders>
          </w:tcPr>
          <w:p w14:paraId="45CD5BC5" w14:textId="77777777" w:rsidR="00D57536" w:rsidRPr="00DC2BA7" w:rsidRDefault="00D57536" w:rsidP="001C4B98">
            <w:pPr>
              <w:pStyle w:val="Table"/>
              <w:keepNext/>
              <w:keepLines w:val="0"/>
              <w:widowControl w:val="0"/>
              <w:spacing w:before="0" w:after="0"/>
              <w:jc w:val="center"/>
              <w:rPr>
                <w:rFonts w:ascii="Times New Roman" w:hAnsi="Times New Roman" w:cs="Times New Roman"/>
                <w:sz w:val="22"/>
                <w:szCs w:val="22"/>
              </w:rPr>
            </w:pPr>
          </w:p>
        </w:tc>
      </w:tr>
      <w:tr w:rsidR="00211724" w14:paraId="1B9A8191" w14:textId="77777777" w:rsidTr="001C4B98">
        <w:trPr>
          <w:cantSplit/>
        </w:trPr>
        <w:tc>
          <w:tcPr>
            <w:tcW w:w="1134" w:type="dxa"/>
            <w:tcBorders>
              <w:top w:val="single" w:sz="4" w:space="0" w:color="auto"/>
              <w:left w:val="single" w:sz="8" w:space="0" w:color="auto"/>
            </w:tcBorders>
          </w:tcPr>
          <w:p w14:paraId="14E667DC"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75</w:t>
            </w:r>
          </w:p>
        </w:tc>
        <w:tc>
          <w:tcPr>
            <w:tcW w:w="1050" w:type="dxa"/>
            <w:tcBorders>
              <w:top w:val="single" w:sz="4" w:space="0" w:color="auto"/>
            </w:tcBorders>
          </w:tcPr>
          <w:p w14:paraId="662B1858"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r w:rsidRPr="00DC2BA7">
              <w:rPr>
                <w:rFonts w:ascii="Times New Roman" w:hAnsi="Times New Roman" w:cs="Times New Roman"/>
                <w:sz w:val="22"/>
                <w:szCs w:val="22"/>
                <w:vertAlign w:val="superscript"/>
              </w:rPr>
              <w:t>c</w:t>
            </w:r>
          </w:p>
        </w:tc>
        <w:tc>
          <w:tcPr>
            <w:tcW w:w="992" w:type="dxa"/>
            <w:tcBorders>
              <w:top w:val="single" w:sz="4" w:space="0" w:color="auto"/>
            </w:tcBorders>
          </w:tcPr>
          <w:p w14:paraId="1E51D55E"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0</w:t>
            </w:r>
          </w:p>
        </w:tc>
        <w:tc>
          <w:tcPr>
            <w:tcW w:w="2410" w:type="dxa"/>
            <w:tcBorders>
              <w:top w:val="single" w:sz="4" w:space="0" w:color="auto"/>
            </w:tcBorders>
          </w:tcPr>
          <w:p w14:paraId="4473321E"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p>
        </w:tc>
        <w:tc>
          <w:tcPr>
            <w:tcW w:w="3260" w:type="dxa"/>
            <w:tcBorders>
              <w:top w:val="single" w:sz="4" w:space="0" w:color="auto"/>
              <w:right w:val="single" w:sz="8" w:space="0" w:color="auto"/>
            </w:tcBorders>
          </w:tcPr>
          <w:p w14:paraId="125680DE"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0,6</w:t>
            </w:r>
          </w:p>
        </w:tc>
      </w:tr>
      <w:tr w:rsidR="00211724" w14:paraId="5C5956D5" w14:textId="77777777" w:rsidTr="001C4B98">
        <w:trPr>
          <w:cantSplit/>
        </w:trPr>
        <w:tc>
          <w:tcPr>
            <w:tcW w:w="1134" w:type="dxa"/>
            <w:tcBorders>
              <w:left w:val="single" w:sz="8" w:space="0" w:color="auto"/>
            </w:tcBorders>
          </w:tcPr>
          <w:p w14:paraId="11696501"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150</w:t>
            </w:r>
          </w:p>
        </w:tc>
        <w:tc>
          <w:tcPr>
            <w:tcW w:w="1050" w:type="dxa"/>
          </w:tcPr>
          <w:p w14:paraId="13549C3A"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0</w:t>
            </w:r>
          </w:p>
        </w:tc>
        <w:tc>
          <w:tcPr>
            <w:tcW w:w="992" w:type="dxa"/>
          </w:tcPr>
          <w:p w14:paraId="2FFA0DC6"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p>
        </w:tc>
        <w:tc>
          <w:tcPr>
            <w:tcW w:w="2410" w:type="dxa"/>
          </w:tcPr>
          <w:p w14:paraId="26EF4151"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p>
        </w:tc>
        <w:tc>
          <w:tcPr>
            <w:tcW w:w="3260" w:type="dxa"/>
            <w:tcBorders>
              <w:right w:val="single" w:sz="8" w:space="0" w:color="auto"/>
            </w:tcBorders>
          </w:tcPr>
          <w:p w14:paraId="43A998D7"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1,2</w:t>
            </w:r>
          </w:p>
        </w:tc>
      </w:tr>
      <w:tr w:rsidR="00211724" w14:paraId="314AFB72" w14:textId="77777777" w:rsidTr="001C4B98">
        <w:trPr>
          <w:cantSplit/>
        </w:trPr>
        <w:tc>
          <w:tcPr>
            <w:tcW w:w="1134" w:type="dxa"/>
            <w:tcBorders>
              <w:left w:val="single" w:sz="8" w:space="0" w:color="auto"/>
            </w:tcBorders>
          </w:tcPr>
          <w:p w14:paraId="6A650457"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225</w:t>
            </w:r>
          </w:p>
        </w:tc>
        <w:tc>
          <w:tcPr>
            <w:tcW w:w="1050" w:type="dxa"/>
          </w:tcPr>
          <w:p w14:paraId="40646B13"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r w:rsidRPr="00DC2BA7">
              <w:rPr>
                <w:rFonts w:ascii="Times New Roman" w:hAnsi="Times New Roman" w:cs="Times New Roman"/>
                <w:sz w:val="22"/>
                <w:szCs w:val="22"/>
                <w:vertAlign w:val="superscript"/>
              </w:rPr>
              <w:t>c</w:t>
            </w:r>
          </w:p>
        </w:tc>
        <w:tc>
          <w:tcPr>
            <w:tcW w:w="992" w:type="dxa"/>
          </w:tcPr>
          <w:p w14:paraId="676CA033"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p>
        </w:tc>
        <w:tc>
          <w:tcPr>
            <w:tcW w:w="2410" w:type="dxa"/>
          </w:tcPr>
          <w:p w14:paraId="4D4ABEBC"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2</w:t>
            </w:r>
          </w:p>
        </w:tc>
        <w:tc>
          <w:tcPr>
            <w:tcW w:w="3260" w:type="dxa"/>
            <w:tcBorders>
              <w:right w:val="single" w:sz="8" w:space="0" w:color="auto"/>
            </w:tcBorders>
          </w:tcPr>
          <w:p w14:paraId="478415F4"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1,8</w:t>
            </w:r>
          </w:p>
        </w:tc>
      </w:tr>
      <w:tr w:rsidR="00211724" w14:paraId="0D097635" w14:textId="77777777" w:rsidTr="001C4B98">
        <w:trPr>
          <w:cantSplit/>
        </w:trPr>
        <w:tc>
          <w:tcPr>
            <w:tcW w:w="1134" w:type="dxa"/>
            <w:tcBorders>
              <w:left w:val="single" w:sz="8" w:space="0" w:color="auto"/>
            </w:tcBorders>
          </w:tcPr>
          <w:p w14:paraId="249D1B08"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300</w:t>
            </w:r>
          </w:p>
        </w:tc>
        <w:tc>
          <w:tcPr>
            <w:tcW w:w="1050" w:type="dxa"/>
          </w:tcPr>
          <w:p w14:paraId="3A22DAD9"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0</w:t>
            </w:r>
          </w:p>
        </w:tc>
        <w:tc>
          <w:tcPr>
            <w:tcW w:w="992" w:type="dxa"/>
          </w:tcPr>
          <w:p w14:paraId="6632819C"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2</w:t>
            </w:r>
          </w:p>
        </w:tc>
        <w:tc>
          <w:tcPr>
            <w:tcW w:w="2410" w:type="dxa"/>
          </w:tcPr>
          <w:p w14:paraId="3AA32227"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2</w:t>
            </w:r>
          </w:p>
        </w:tc>
        <w:tc>
          <w:tcPr>
            <w:tcW w:w="3260" w:type="dxa"/>
            <w:tcBorders>
              <w:right w:val="single" w:sz="8" w:space="0" w:color="auto"/>
            </w:tcBorders>
          </w:tcPr>
          <w:p w14:paraId="1F61FBE6"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2,4</w:t>
            </w:r>
          </w:p>
        </w:tc>
      </w:tr>
      <w:tr w:rsidR="00211724" w14:paraId="77858D1A" w14:textId="77777777" w:rsidTr="001C4B98">
        <w:trPr>
          <w:cantSplit/>
        </w:trPr>
        <w:tc>
          <w:tcPr>
            <w:tcW w:w="1134" w:type="dxa"/>
            <w:tcBorders>
              <w:left w:val="single" w:sz="8" w:space="0" w:color="auto"/>
            </w:tcBorders>
          </w:tcPr>
          <w:p w14:paraId="3F0885F4"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375</w:t>
            </w:r>
          </w:p>
        </w:tc>
        <w:tc>
          <w:tcPr>
            <w:tcW w:w="1050" w:type="dxa"/>
          </w:tcPr>
          <w:p w14:paraId="4507AC0B"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r w:rsidRPr="00DC2BA7">
              <w:rPr>
                <w:rFonts w:ascii="Times New Roman" w:hAnsi="Times New Roman" w:cs="Times New Roman"/>
                <w:sz w:val="22"/>
                <w:szCs w:val="22"/>
                <w:vertAlign w:val="superscript"/>
              </w:rPr>
              <w:t>c</w:t>
            </w:r>
          </w:p>
        </w:tc>
        <w:tc>
          <w:tcPr>
            <w:tcW w:w="992" w:type="dxa"/>
          </w:tcPr>
          <w:p w14:paraId="526009FF"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2</w:t>
            </w:r>
          </w:p>
        </w:tc>
        <w:tc>
          <w:tcPr>
            <w:tcW w:w="2410" w:type="dxa"/>
          </w:tcPr>
          <w:p w14:paraId="496C59F9"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3</w:t>
            </w:r>
          </w:p>
        </w:tc>
        <w:tc>
          <w:tcPr>
            <w:tcW w:w="3260" w:type="dxa"/>
            <w:tcBorders>
              <w:right w:val="single" w:sz="8" w:space="0" w:color="auto"/>
            </w:tcBorders>
          </w:tcPr>
          <w:p w14:paraId="5CC4733B"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3,0</w:t>
            </w:r>
          </w:p>
        </w:tc>
      </w:tr>
      <w:tr w:rsidR="00211724" w14:paraId="367E31E4" w14:textId="77777777" w:rsidTr="001C4B98">
        <w:trPr>
          <w:cantSplit/>
        </w:trPr>
        <w:tc>
          <w:tcPr>
            <w:tcW w:w="1134" w:type="dxa"/>
            <w:tcBorders>
              <w:left w:val="single" w:sz="8" w:space="0" w:color="auto"/>
            </w:tcBorders>
          </w:tcPr>
          <w:p w14:paraId="59830326"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450</w:t>
            </w:r>
          </w:p>
        </w:tc>
        <w:tc>
          <w:tcPr>
            <w:tcW w:w="1050" w:type="dxa"/>
          </w:tcPr>
          <w:p w14:paraId="121CA771"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0</w:t>
            </w:r>
          </w:p>
        </w:tc>
        <w:tc>
          <w:tcPr>
            <w:tcW w:w="992" w:type="dxa"/>
          </w:tcPr>
          <w:p w14:paraId="70505D55"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3</w:t>
            </w:r>
          </w:p>
        </w:tc>
        <w:tc>
          <w:tcPr>
            <w:tcW w:w="2410" w:type="dxa"/>
          </w:tcPr>
          <w:p w14:paraId="56198A6D"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3</w:t>
            </w:r>
          </w:p>
        </w:tc>
        <w:tc>
          <w:tcPr>
            <w:tcW w:w="3260" w:type="dxa"/>
            <w:tcBorders>
              <w:right w:val="single" w:sz="8" w:space="0" w:color="auto"/>
            </w:tcBorders>
          </w:tcPr>
          <w:p w14:paraId="2CE05DE0"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3,6</w:t>
            </w:r>
          </w:p>
        </w:tc>
      </w:tr>
      <w:tr w:rsidR="00211724" w14:paraId="03E8F6B9" w14:textId="77777777" w:rsidTr="001C4B98">
        <w:trPr>
          <w:cantSplit/>
        </w:trPr>
        <w:tc>
          <w:tcPr>
            <w:tcW w:w="1134" w:type="dxa"/>
            <w:tcBorders>
              <w:left w:val="single" w:sz="8" w:space="0" w:color="auto"/>
            </w:tcBorders>
          </w:tcPr>
          <w:p w14:paraId="224CD7AA"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525</w:t>
            </w:r>
          </w:p>
        </w:tc>
        <w:tc>
          <w:tcPr>
            <w:tcW w:w="1050" w:type="dxa"/>
          </w:tcPr>
          <w:p w14:paraId="78FA5472"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r w:rsidRPr="00DC2BA7">
              <w:rPr>
                <w:rFonts w:ascii="Times New Roman" w:hAnsi="Times New Roman" w:cs="Times New Roman"/>
                <w:sz w:val="22"/>
                <w:szCs w:val="22"/>
                <w:vertAlign w:val="superscript"/>
              </w:rPr>
              <w:t>c</w:t>
            </w:r>
          </w:p>
        </w:tc>
        <w:tc>
          <w:tcPr>
            <w:tcW w:w="992" w:type="dxa"/>
          </w:tcPr>
          <w:p w14:paraId="36868264"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3</w:t>
            </w:r>
          </w:p>
        </w:tc>
        <w:tc>
          <w:tcPr>
            <w:tcW w:w="2410" w:type="dxa"/>
          </w:tcPr>
          <w:p w14:paraId="6144FC3C"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4</w:t>
            </w:r>
          </w:p>
        </w:tc>
        <w:tc>
          <w:tcPr>
            <w:tcW w:w="3260" w:type="dxa"/>
            <w:tcBorders>
              <w:right w:val="single" w:sz="8" w:space="0" w:color="auto"/>
            </w:tcBorders>
          </w:tcPr>
          <w:p w14:paraId="2E8D75B2"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4,2</w:t>
            </w:r>
          </w:p>
        </w:tc>
      </w:tr>
      <w:tr w:rsidR="00211724" w14:paraId="638A713E" w14:textId="77777777" w:rsidTr="001C4B98">
        <w:trPr>
          <w:cantSplit/>
        </w:trPr>
        <w:tc>
          <w:tcPr>
            <w:tcW w:w="1134" w:type="dxa"/>
            <w:tcBorders>
              <w:left w:val="single" w:sz="8" w:space="0" w:color="auto"/>
              <w:bottom w:val="single" w:sz="4" w:space="0" w:color="auto"/>
            </w:tcBorders>
          </w:tcPr>
          <w:p w14:paraId="1B4DCE82"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600</w:t>
            </w:r>
          </w:p>
        </w:tc>
        <w:tc>
          <w:tcPr>
            <w:tcW w:w="1050" w:type="dxa"/>
            <w:tcBorders>
              <w:bottom w:val="single" w:sz="4" w:space="0" w:color="auto"/>
            </w:tcBorders>
          </w:tcPr>
          <w:p w14:paraId="12F806A7"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0</w:t>
            </w:r>
          </w:p>
        </w:tc>
        <w:tc>
          <w:tcPr>
            <w:tcW w:w="992" w:type="dxa"/>
            <w:tcBorders>
              <w:bottom w:val="single" w:sz="4" w:space="0" w:color="auto"/>
            </w:tcBorders>
          </w:tcPr>
          <w:p w14:paraId="5023FBB3"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4</w:t>
            </w:r>
          </w:p>
        </w:tc>
        <w:tc>
          <w:tcPr>
            <w:tcW w:w="2410" w:type="dxa"/>
            <w:tcBorders>
              <w:bottom w:val="single" w:sz="4" w:space="0" w:color="auto"/>
            </w:tcBorders>
          </w:tcPr>
          <w:p w14:paraId="0F7BE35D"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4</w:t>
            </w:r>
          </w:p>
        </w:tc>
        <w:tc>
          <w:tcPr>
            <w:tcW w:w="3260" w:type="dxa"/>
            <w:tcBorders>
              <w:bottom w:val="single" w:sz="4" w:space="0" w:color="auto"/>
              <w:right w:val="single" w:sz="8" w:space="0" w:color="auto"/>
            </w:tcBorders>
          </w:tcPr>
          <w:p w14:paraId="1ECE1864"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4,8</w:t>
            </w:r>
          </w:p>
        </w:tc>
      </w:tr>
      <w:tr w:rsidR="00211724" w:rsidRPr="00410B74" w14:paraId="6B7D41D6" w14:textId="77777777" w:rsidTr="001C4B98">
        <w:trPr>
          <w:cantSplit/>
        </w:trPr>
        <w:tc>
          <w:tcPr>
            <w:tcW w:w="8846" w:type="dxa"/>
            <w:gridSpan w:val="5"/>
          </w:tcPr>
          <w:p w14:paraId="51274B36"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lang w:val="sv-SE"/>
              </w:rPr>
            </w:pPr>
            <w:r w:rsidRPr="00DC2BA7">
              <w:rPr>
                <w:rFonts w:ascii="Times New Roman" w:hAnsi="Times New Roman" w:cs="Times New Roman"/>
                <w:sz w:val="22"/>
                <w:szCs w:val="22"/>
                <w:vertAlign w:val="superscript"/>
                <w:lang w:val="sv-SE"/>
              </w:rPr>
              <w:t xml:space="preserve">a </w:t>
            </w:r>
            <w:r w:rsidRPr="00DC2BA7">
              <w:rPr>
                <w:rFonts w:ascii="Times New Roman" w:hAnsi="Times New Roman" w:cs="Times New Roman"/>
                <w:sz w:val="22"/>
                <w:szCs w:val="22"/>
                <w:lang w:val="sv-SE"/>
              </w:rPr>
              <w:t>0,6 ml = maximalt erhållen volym per injektionsflaska (Xolair 75 mg).</w:t>
            </w:r>
          </w:p>
        </w:tc>
      </w:tr>
      <w:tr w:rsidR="00211724" w:rsidRPr="00410B74" w14:paraId="0800F086" w14:textId="77777777" w:rsidTr="001C4B98">
        <w:trPr>
          <w:cantSplit/>
        </w:trPr>
        <w:tc>
          <w:tcPr>
            <w:tcW w:w="8846" w:type="dxa"/>
            <w:gridSpan w:val="5"/>
          </w:tcPr>
          <w:p w14:paraId="3F53AC2C"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vertAlign w:val="superscript"/>
                <w:lang w:val="sv-SE"/>
              </w:rPr>
            </w:pPr>
            <w:r w:rsidRPr="00DC2BA7">
              <w:rPr>
                <w:rFonts w:ascii="Times New Roman" w:hAnsi="Times New Roman" w:cs="Times New Roman"/>
                <w:sz w:val="22"/>
                <w:szCs w:val="22"/>
                <w:vertAlign w:val="superscript"/>
                <w:lang w:val="sv-SE"/>
              </w:rPr>
              <w:t xml:space="preserve">b </w:t>
            </w:r>
            <w:r w:rsidRPr="00DC2BA7">
              <w:rPr>
                <w:rFonts w:ascii="Times New Roman" w:hAnsi="Times New Roman" w:cs="Times New Roman"/>
                <w:sz w:val="22"/>
                <w:szCs w:val="22"/>
                <w:lang w:val="sv-SE"/>
              </w:rPr>
              <w:t>1,2 ml = maximalt erhållen volym per injektionsflaska (Xolair 150 mg).</w:t>
            </w:r>
          </w:p>
        </w:tc>
      </w:tr>
      <w:tr w:rsidR="00211724" w:rsidRPr="00410B74" w14:paraId="5F77F29B" w14:textId="77777777" w:rsidTr="001C4B98">
        <w:trPr>
          <w:cantSplit/>
        </w:trPr>
        <w:tc>
          <w:tcPr>
            <w:tcW w:w="8846" w:type="dxa"/>
            <w:gridSpan w:val="5"/>
          </w:tcPr>
          <w:p w14:paraId="271804AC" w14:textId="77777777" w:rsidR="00D57536" w:rsidRPr="00DC2BA7" w:rsidRDefault="00B60735" w:rsidP="001C4B98">
            <w:pPr>
              <w:pStyle w:val="Table"/>
              <w:keepLines w:val="0"/>
              <w:widowControl w:val="0"/>
              <w:spacing w:before="0" w:after="0"/>
              <w:rPr>
                <w:rFonts w:ascii="Times New Roman" w:hAnsi="Times New Roman" w:cs="Times New Roman"/>
                <w:sz w:val="22"/>
                <w:szCs w:val="22"/>
                <w:vertAlign w:val="superscript"/>
                <w:lang w:val="sv-SE"/>
              </w:rPr>
            </w:pPr>
            <w:r w:rsidRPr="00DC2BA7">
              <w:rPr>
                <w:rFonts w:ascii="Times New Roman" w:hAnsi="Times New Roman" w:cs="Times New Roman"/>
                <w:sz w:val="22"/>
                <w:szCs w:val="22"/>
                <w:vertAlign w:val="superscript"/>
                <w:lang w:val="sv-SE"/>
              </w:rPr>
              <w:t xml:space="preserve">c </w:t>
            </w:r>
            <w:r w:rsidRPr="00DC2BA7">
              <w:rPr>
                <w:rFonts w:ascii="Times New Roman" w:hAnsi="Times New Roman" w:cs="Times New Roman"/>
                <w:sz w:val="22"/>
                <w:szCs w:val="22"/>
                <w:lang w:val="sv-SE"/>
              </w:rPr>
              <w:t>eller 0,6 ml från en 150 mg injektionsflaska.</w:t>
            </w:r>
          </w:p>
        </w:tc>
      </w:tr>
    </w:tbl>
    <w:p w14:paraId="17A30006" w14:textId="77777777" w:rsidR="00D57536" w:rsidRPr="00DC2BA7" w:rsidRDefault="00D57536" w:rsidP="00D57536">
      <w:pPr>
        <w:pStyle w:val="Char2"/>
        <w:widowControl w:val="0"/>
        <w:spacing w:before="0"/>
        <w:jc w:val="left"/>
        <w:rPr>
          <w:sz w:val="22"/>
          <w:szCs w:val="22"/>
          <w:lang w:val="sv-SE"/>
        </w:rPr>
      </w:pPr>
    </w:p>
    <w:p w14:paraId="6344A63E" w14:textId="2FB25594" w:rsidR="00D57536" w:rsidRPr="00DC2BA7" w:rsidRDefault="00B60735" w:rsidP="00D57536">
      <w:pPr>
        <w:pStyle w:val="Char2"/>
        <w:keepNext/>
        <w:keepLines/>
        <w:widowControl w:val="0"/>
        <w:spacing w:before="0"/>
        <w:ind w:left="1134" w:hanging="1134"/>
        <w:jc w:val="left"/>
        <w:rPr>
          <w:sz w:val="22"/>
          <w:szCs w:val="22"/>
          <w:lang w:val="sv-SE"/>
        </w:rPr>
      </w:pPr>
      <w:r w:rsidRPr="00DC2BA7">
        <w:rPr>
          <w:b/>
          <w:bCs/>
          <w:sz w:val="22"/>
          <w:szCs w:val="22"/>
          <w:lang w:val="sv-SE"/>
        </w:rPr>
        <w:lastRenderedPageBreak/>
        <w:t>Tabell 2</w:t>
      </w:r>
      <w:r w:rsidRPr="00DC2BA7">
        <w:rPr>
          <w:b/>
          <w:bCs/>
          <w:sz w:val="22"/>
          <w:szCs w:val="22"/>
          <w:lang w:val="sv-SE"/>
        </w:rPr>
        <w:tab/>
        <w:t xml:space="preserve">ADMINISTRERING VAR FJÄRDE VECKA. Dosering av </w:t>
      </w:r>
      <w:r w:rsidR="008A386C">
        <w:rPr>
          <w:b/>
          <w:bCs/>
          <w:sz w:val="22"/>
          <w:szCs w:val="22"/>
          <w:lang w:val="sv-SE"/>
        </w:rPr>
        <w:t>o</w:t>
      </w:r>
      <w:r w:rsidR="00E46D09">
        <w:rPr>
          <w:b/>
          <w:bCs/>
          <w:sz w:val="22"/>
          <w:szCs w:val="22"/>
          <w:lang w:val="sv-SE"/>
        </w:rPr>
        <w:t>malizumab</w:t>
      </w:r>
      <w:r w:rsidRPr="00DC2BA7">
        <w:rPr>
          <w:b/>
          <w:bCs/>
          <w:sz w:val="22"/>
          <w:szCs w:val="22"/>
          <w:lang w:val="sv-SE"/>
        </w:rPr>
        <w:t xml:space="preserve"> (milligram per dos) som ges genom subkutan injektion var fjärde vecka</w:t>
      </w:r>
    </w:p>
    <w:p w14:paraId="5BAA7DFA" w14:textId="77777777" w:rsidR="00D57536" w:rsidRPr="00DC2BA7" w:rsidRDefault="00D57536" w:rsidP="00D57536">
      <w:pPr>
        <w:pStyle w:val="Text"/>
        <w:keepNext/>
        <w:spacing w:before="0"/>
        <w:jc w:val="left"/>
        <w:rPr>
          <w:bCs/>
          <w:color w:val="000000"/>
          <w:sz w:val="22"/>
          <w:lang w:val="sv-SE"/>
        </w:rPr>
      </w:pPr>
    </w:p>
    <w:tbl>
      <w:tblPr>
        <w:tblW w:w="9185" w:type="dxa"/>
        <w:tblInd w:w="108" w:type="dxa"/>
        <w:tblBorders>
          <w:top w:val="single" w:sz="4" w:space="0" w:color="auto"/>
          <w:bottom w:val="single" w:sz="4" w:space="0" w:color="auto"/>
        </w:tblBorders>
        <w:tblLayout w:type="fixed"/>
        <w:tblLook w:val="0000" w:firstRow="0" w:lastRow="0" w:firstColumn="0" w:lastColumn="0" w:noHBand="0" w:noVBand="0"/>
      </w:tblPr>
      <w:tblGrid>
        <w:gridCol w:w="1147"/>
        <w:gridCol w:w="630"/>
        <w:gridCol w:w="928"/>
        <w:gridCol w:w="810"/>
        <w:gridCol w:w="810"/>
        <w:gridCol w:w="810"/>
        <w:gridCol w:w="810"/>
        <w:gridCol w:w="810"/>
        <w:gridCol w:w="810"/>
        <w:gridCol w:w="810"/>
        <w:gridCol w:w="810"/>
      </w:tblGrid>
      <w:tr w:rsidR="00211724" w14:paraId="67B5AED8" w14:textId="77777777" w:rsidTr="001C4B98">
        <w:trPr>
          <w:trHeight w:val="404"/>
        </w:trPr>
        <w:tc>
          <w:tcPr>
            <w:tcW w:w="1147" w:type="dxa"/>
            <w:tcBorders>
              <w:top w:val="single" w:sz="4" w:space="0" w:color="auto"/>
              <w:left w:val="single" w:sz="4" w:space="0" w:color="auto"/>
              <w:right w:val="single" w:sz="4" w:space="0" w:color="auto"/>
            </w:tcBorders>
            <w:shd w:val="clear" w:color="auto" w:fill="auto"/>
            <w:vAlign w:val="bottom"/>
          </w:tcPr>
          <w:p w14:paraId="36AFB76A" w14:textId="77777777" w:rsidR="00D57536" w:rsidRPr="00DC2BA7" w:rsidRDefault="00D57536" w:rsidP="001C4B98">
            <w:pPr>
              <w:pStyle w:val="Table"/>
              <w:keepNext/>
              <w:keepLines w:val="0"/>
              <w:spacing w:before="0" w:after="0"/>
              <w:rPr>
                <w:rFonts w:ascii="Times New Roman" w:hAnsi="Times New Roman"/>
                <w:b/>
                <w:color w:val="000000"/>
                <w:sz w:val="22"/>
                <w:szCs w:val="22"/>
                <w:lang w:val="sv-SE"/>
              </w:rPr>
            </w:pPr>
          </w:p>
        </w:tc>
        <w:tc>
          <w:tcPr>
            <w:tcW w:w="8038" w:type="dxa"/>
            <w:gridSpan w:val="10"/>
            <w:tcBorders>
              <w:top w:val="single" w:sz="4" w:space="0" w:color="auto"/>
              <w:left w:val="single" w:sz="4" w:space="0" w:color="auto"/>
              <w:bottom w:val="single" w:sz="4" w:space="0" w:color="auto"/>
              <w:right w:val="single" w:sz="4" w:space="0" w:color="auto"/>
            </w:tcBorders>
            <w:shd w:val="clear" w:color="auto" w:fill="auto"/>
            <w:vAlign w:val="bottom"/>
          </w:tcPr>
          <w:p w14:paraId="0E1C1DF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s="Times New Roman"/>
                <w:b/>
                <w:sz w:val="22"/>
                <w:szCs w:val="22"/>
                <w:lang w:val="sv-SE"/>
              </w:rPr>
              <w:t>Kroppsvikt</w:t>
            </w:r>
            <w:r w:rsidRPr="00DC2BA7">
              <w:rPr>
                <w:rFonts w:ascii="Times New Roman" w:hAnsi="Times New Roman" w:cs="Times New Roman"/>
                <w:b/>
                <w:sz w:val="22"/>
                <w:szCs w:val="22"/>
              </w:rPr>
              <w:t xml:space="preserve"> (kg)</w:t>
            </w:r>
          </w:p>
        </w:tc>
      </w:tr>
      <w:tr w:rsidR="00211724" w14:paraId="7E3AB2C0" w14:textId="77777777" w:rsidTr="001C4B98">
        <w:trPr>
          <w:trHeight w:val="700"/>
        </w:trPr>
        <w:tc>
          <w:tcPr>
            <w:tcW w:w="1147" w:type="dxa"/>
            <w:tcBorders>
              <w:top w:val="single" w:sz="4" w:space="0" w:color="auto"/>
              <w:left w:val="single" w:sz="4" w:space="0" w:color="auto"/>
              <w:right w:val="single" w:sz="4" w:space="0" w:color="auto"/>
            </w:tcBorders>
            <w:shd w:val="clear" w:color="auto" w:fill="auto"/>
            <w:vAlign w:val="bottom"/>
          </w:tcPr>
          <w:p w14:paraId="40017DD1" w14:textId="77777777" w:rsidR="00D57536" w:rsidRPr="00DC2BA7" w:rsidRDefault="00B60735" w:rsidP="001C4B98">
            <w:pPr>
              <w:pStyle w:val="Table"/>
              <w:keepNext/>
              <w:keepLines w:val="0"/>
              <w:spacing w:before="0" w:after="0"/>
              <w:rPr>
                <w:rFonts w:ascii="Times New Roman" w:hAnsi="Times New Roman"/>
                <w:b/>
                <w:color w:val="000000"/>
                <w:sz w:val="22"/>
                <w:szCs w:val="22"/>
                <w:lang w:val="sv-SE"/>
              </w:rPr>
            </w:pPr>
            <w:r w:rsidRPr="00DC2BA7">
              <w:rPr>
                <w:rFonts w:ascii="Times New Roman" w:hAnsi="Times New Roman" w:cs="Times New Roman"/>
                <w:b/>
                <w:sz w:val="22"/>
                <w:szCs w:val="22"/>
                <w:lang w:val="sv-SE"/>
              </w:rPr>
              <w:t>Utgångs-värde för IgE (IE/ml)</w:t>
            </w:r>
          </w:p>
        </w:tc>
        <w:tc>
          <w:tcPr>
            <w:tcW w:w="630" w:type="dxa"/>
            <w:tcBorders>
              <w:top w:val="single" w:sz="4" w:space="0" w:color="auto"/>
              <w:left w:val="single" w:sz="4" w:space="0" w:color="auto"/>
              <w:bottom w:val="single" w:sz="4" w:space="0" w:color="auto"/>
              <w:right w:val="nil"/>
            </w:tcBorders>
            <w:shd w:val="clear" w:color="auto" w:fill="auto"/>
            <w:vAlign w:val="bottom"/>
          </w:tcPr>
          <w:p w14:paraId="1444A39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Symbol" w:hAnsi="Symbol"/>
                <w:color w:val="000000"/>
                <w:sz w:val="22"/>
                <w:szCs w:val="22"/>
              </w:rPr>
              <w:sym w:font="Symbol" w:char="F0B3"/>
            </w:r>
            <w:r w:rsidRPr="00DC2BA7">
              <w:rPr>
                <w:rFonts w:ascii="Times New Roman" w:hAnsi="Times New Roman"/>
                <w:color w:val="000000"/>
                <w:sz w:val="22"/>
                <w:szCs w:val="22"/>
              </w:rPr>
              <w:t>20</w:t>
            </w:r>
            <w:r w:rsidRPr="00DC2BA7">
              <w:rPr>
                <w:rFonts w:ascii="Times New Roman" w:hAnsi="Times New Roman"/>
                <w:color w:val="000000"/>
                <w:sz w:val="22"/>
                <w:szCs w:val="22"/>
              </w:rPr>
              <w:noBreakHyphen/>
              <w:t>25*</w:t>
            </w:r>
          </w:p>
        </w:tc>
        <w:tc>
          <w:tcPr>
            <w:tcW w:w="928" w:type="dxa"/>
            <w:tcBorders>
              <w:top w:val="single" w:sz="4" w:space="0" w:color="auto"/>
              <w:left w:val="nil"/>
              <w:bottom w:val="single" w:sz="4" w:space="0" w:color="auto"/>
              <w:right w:val="nil"/>
            </w:tcBorders>
            <w:shd w:val="clear" w:color="auto" w:fill="auto"/>
            <w:vAlign w:val="bottom"/>
          </w:tcPr>
          <w:p w14:paraId="28451B4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&gt;25</w:t>
            </w:r>
            <w:r w:rsidRPr="00DC2BA7">
              <w:rPr>
                <w:rFonts w:ascii="Times New Roman" w:hAnsi="Times New Roman"/>
                <w:color w:val="000000"/>
                <w:sz w:val="22"/>
                <w:szCs w:val="22"/>
              </w:rPr>
              <w:noBreakHyphen/>
              <w:t xml:space="preserve"> 30*</w:t>
            </w:r>
          </w:p>
        </w:tc>
        <w:tc>
          <w:tcPr>
            <w:tcW w:w="810" w:type="dxa"/>
            <w:tcBorders>
              <w:top w:val="single" w:sz="4" w:space="0" w:color="auto"/>
              <w:left w:val="nil"/>
              <w:bottom w:val="single" w:sz="4" w:space="0" w:color="auto"/>
              <w:right w:val="nil"/>
            </w:tcBorders>
            <w:shd w:val="clear" w:color="auto" w:fill="auto"/>
            <w:vAlign w:val="bottom"/>
          </w:tcPr>
          <w:p w14:paraId="7E33F51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&gt;30</w:t>
            </w:r>
            <w:r w:rsidRPr="00DC2BA7">
              <w:rPr>
                <w:rFonts w:ascii="Times New Roman" w:hAnsi="Times New Roman"/>
                <w:color w:val="000000"/>
                <w:sz w:val="22"/>
                <w:szCs w:val="22"/>
              </w:rPr>
              <w:noBreakHyphen/>
              <w:t xml:space="preserve"> 40</w:t>
            </w:r>
          </w:p>
        </w:tc>
        <w:tc>
          <w:tcPr>
            <w:tcW w:w="810" w:type="dxa"/>
            <w:tcBorders>
              <w:top w:val="single" w:sz="4" w:space="0" w:color="auto"/>
              <w:left w:val="nil"/>
              <w:bottom w:val="single" w:sz="4" w:space="0" w:color="auto"/>
              <w:right w:val="nil"/>
            </w:tcBorders>
            <w:shd w:val="clear" w:color="auto" w:fill="auto"/>
            <w:vAlign w:val="bottom"/>
          </w:tcPr>
          <w:p w14:paraId="2A4F4B94"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&gt;40</w:t>
            </w:r>
            <w:r w:rsidRPr="00DC2BA7">
              <w:rPr>
                <w:rFonts w:ascii="Times New Roman" w:hAnsi="Times New Roman"/>
                <w:color w:val="000000"/>
                <w:sz w:val="22"/>
                <w:szCs w:val="22"/>
              </w:rPr>
              <w:noBreakHyphen/>
              <w:t xml:space="preserve"> 50</w:t>
            </w:r>
          </w:p>
        </w:tc>
        <w:tc>
          <w:tcPr>
            <w:tcW w:w="810" w:type="dxa"/>
            <w:tcBorders>
              <w:top w:val="single" w:sz="4" w:space="0" w:color="auto"/>
              <w:left w:val="nil"/>
              <w:bottom w:val="single" w:sz="4" w:space="0" w:color="auto"/>
              <w:right w:val="nil"/>
            </w:tcBorders>
            <w:shd w:val="clear" w:color="auto" w:fill="auto"/>
            <w:vAlign w:val="bottom"/>
          </w:tcPr>
          <w:p w14:paraId="3F1331E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&gt;50</w:t>
            </w:r>
            <w:r w:rsidRPr="00DC2BA7">
              <w:rPr>
                <w:rFonts w:ascii="Times New Roman" w:hAnsi="Times New Roman"/>
                <w:color w:val="000000"/>
                <w:sz w:val="22"/>
                <w:szCs w:val="22"/>
              </w:rPr>
              <w:noBreakHyphen/>
              <w:t xml:space="preserve"> 60</w:t>
            </w:r>
          </w:p>
        </w:tc>
        <w:tc>
          <w:tcPr>
            <w:tcW w:w="810" w:type="dxa"/>
            <w:tcBorders>
              <w:top w:val="single" w:sz="4" w:space="0" w:color="auto"/>
              <w:left w:val="nil"/>
              <w:bottom w:val="single" w:sz="4" w:space="0" w:color="auto"/>
              <w:right w:val="nil"/>
            </w:tcBorders>
            <w:shd w:val="clear" w:color="auto" w:fill="auto"/>
            <w:vAlign w:val="bottom"/>
          </w:tcPr>
          <w:p w14:paraId="5E6F1DAC"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&gt;60</w:t>
            </w:r>
            <w:r w:rsidRPr="00DC2BA7">
              <w:rPr>
                <w:rFonts w:ascii="Times New Roman" w:hAnsi="Times New Roman"/>
                <w:color w:val="000000"/>
                <w:sz w:val="22"/>
                <w:szCs w:val="22"/>
              </w:rPr>
              <w:noBreakHyphen/>
              <w:t xml:space="preserve"> 70</w:t>
            </w:r>
          </w:p>
        </w:tc>
        <w:tc>
          <w:tcPr>
            <w:tcW w:w="810" w:type="dxa"/>
            <w:tcBorders>
              <w:top w:val="single" w:sz="4" w:space="0" w:color="auto"/>
              <w:left w:val="nil"/>
              <w:bottom w:val="single" w:sz="4" w:space="0" w:color="auto"/>
              <w:right w:val="nil"/>
            </w:tcBorders>
            <w:shd w:val="clear" w:color="auto" w:fill="auto"/>
            <w:vAlign w:val="bottom"/>
          </w:tcPr>
          <w:p w14:paraId="67D241B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&gt;70</w:t>
            </w:r>
            <w:r w:rsidRPr="00DC2BA7">
              <w:rPr>
                <w:rFonts w:ascii="Times New Roman" w:hAnsi="Times New Roman"/>
                <w:color w:val="000000"/>
                <w:sz w:val="22"/>
                <w:szCs w:val="22"/>
              </w:rPr>
              <w:noBreakHyphen/>
              <w:t xml:space="preserve"> 80</w:t>
            </w:r>
          </w:p>
        </w:tc>
        <w:tc>
          <w:tcPr>
            <w:tcW w:w="810" w:type="dxa"/>
            <w:tcBorders>
              <w:top w:val="single" w:sz="4" w:space="0" w:color="auto"/>
              <w:left w:val="nil"/>
              <w:bottom w:val="single" w:sz="4" w:space="0" w:color="auto"/>
              <w:right w:val="nil"/>
            </w:tcBorders>
            <w:shd w:val="clear" w:color="auto" w:fill="auto"/>
            <w:vAlign w:val="bottom"/>
          </w:tcPr>
          <w:p w14:paraId="08313CA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&gt;80</w:t>
            </w:r>
            <w:r w:rsidRPr="00DC2BA7">
              <w:rPr>
                <w:rFonts w:ascii="Times New Roman" w:hAnsi="Times New Roman"/>
                <w:color w:val="000000"/>
                <w:sz w:val="22"/>
                <w:szCs w:val="22"/>
              </w:rPr>
              <w:noBreakHyphen/>
              <w:t xml:space="preserve"> 90</w:t>
            </w:r>
          </w:p>
        </w:tc>
        <w:tc>
          <w:tcPr>
            <w:tcW w:w="810" w:type="dxa"/>
            <w:tcBorders>
              <w:top w:val="single" w:sz="4" w:space="0" w:color="auto"/>
              <w:left w:val="nil"/>
              <w:bottom w:val="single" w:sz="4" w:space="0" w:color="auto"/>
              <w:right w:val="nil"/>
            </w:tcBorders>
            <w:shd w:val="clear" w:color="auto" w:fill="auto"/>
            <w:vAlign w:val="bottom"/>
          </w:tcPr>
          <w:p w14:paraId="63F11E6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&gt;90-125</w:t>
            </w:r>
          </w:p>
        </w:tc>
        <w:tc>
          <w:tcPr>
            <w:tcW w:w="810" w:type="dxa"/>
            <w:tcBorders>
              <w:top w:val="single" w:sz="4" w:space="0" w:color="auto"/>
              <w:left w:val="nil"/>
              <w:bottom w:val="single" w:sz="4" w:space="0" w:color="auto"/>
              <w:right w:val="single" w:sz="4" w:space="0" w:color="auto"/>
            </w:tcBorders>
            <w:shd w:val="clear" w:color="auto" w:fill="auto"/>
            <w:vAlign w:val="bottom"/>
          </w:tcPr>
          <w:p w14:paraId="3428045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&gt;125-150</w:t>
            </w:r>
          </w:p>
        </w:tc>
      </w:tr>
      <w:tr w:rsidR="00211724" w14:paraId="06A67810" w14:textId="77777777" w:rsidTr="001C4B98">
        <w:trPr>
          <w:trHeight w:val="454"/>
        </w:trPr>
        <w:tc>
          <w:tcPr>
            <w:tcW w:w="1147" w:type="dxa"/>
            <w:tcBorders>
              <w:top w:val="single" w:sz="4" w:space="0" w:color="auto"/>
              <w:left w:val="single" w:sz="4" w:space="0" w:color="auto"/>
              <w:right w:val="single" w:sz="4" w:space="0" w:color="auto"/>
            </w:tcBorders>
            <w:shd w:val="clear" w:color="auto" w:fill="auto"/>
          </w:tcPr>
          <w:p w14:paraId="2CE85E58"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Symbol" w:hAnsi="Symbol"/>
                <w:color w:val="000000"/>
                <w:sz w:val="22"/>
                <w:szCs w:val="22"/>
              </w:rPr>
              <w:sym w:font="Symbol" w:char="F0B3"/>
            </w:r>
            <w:r w:rsidRPr="00DC2BA7">
              <w:rPr>
                <w:rFonts w:ascii="Times New Roman" w:hAnsi="Times New Roman"/>
                <w:color w:val="000000"/>
                <w:sz w:val="22"/>
                <w:szCs w:val="22"/>
              </w:rPr>
              <w:t>30</w:t>
            </w:r>
            <w:r w:rsidRPr="00DC2BA7">
              <w:rPr>
                <w:rFonts w:ascii="Times New Roman" w:hAnsi="Times New Roman"/>
                <w:color w:val="000000"/>
                <w:sz w:val="22"/>
                <w:szCs w:val="22"/>
              </w:rPr>
              <w:noBreakHyphen/>
              <w:t>100</w:t>
            </w:r>
          </w:p>
        </w:tc>
        <w:tc>
          <w:tcPr>
            <w:tcW w:w="630" w:type="dxa"/>
            <w:tcBorders>
              <w:top w:val="single" w:sz="4" w:space="0" w:color="auto"/>
              <w:left w:val="single" w:sz="4" w:space="0" w:color="auto"/>
              <w:bottom w:val="nil"/>
              <w:right w:val="nil"/>
            </w:tcBorders>
            <w:shd w:val="clear" w:color="auto" w:fill="auto"/>
          </w:tcPr>
          <w:p w14:paraId="697833B4"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w:t>
            </w:r>
          </w:p>
        </w:tc>
        <w:tc>
          <w:tcPr>
            <w:tcW w:w="928" w:type="dxa"/>
            <w:tcBorders>
              <w:top w:val="single" w:sz="4" w:space="0" w:color="auto"/>
              <w:left w:val="nil"/>
              <w:bottom w:val="nil"/>
            </w:tcBorders>
            <w:shd w:val="clear" w:color="auto" w:fill="auto"/>
          </w:tcPr>
          <w:p w14:paraId="4364632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w:t>
            </w:r>
          </w:p>
        </w:tc>
        <w:tc>
          <w:tcPr>
            <w:tcW w:w="810" w:type="dxa"/>
            <w:tcBorders>
              <w:top w:val="single" w:sz="4" w:space="0" w:color="auto"/>
              <w:bottom w:val="nil"/>
            </w:tcBorders>
            <w:shd w:val="clear" w:color="auto" w:fill="auto"/>
          </w:tcPr>
          <w:p w14:paraId="7D3C6BB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w:t>
            </w:r>
          </w:p>
        </w:tc>
        <w:tc>
          <w:tcPr>
            <w:tcW w:w="810" w:type="dxa"/>
            <w:tcBorders>
              <w:top w:val="single" w:sz="4" w:space="0" w:color="auto"/>
              <w:bottom w:val="nil"/>
            </w:tcBorders>
            <w:shd w:val="clear" w:color="auto" w:fill="auto"/>
          </w:tcPr>
          <w:p w14:paraId="11FD2D3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38BB5EE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0733D2C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6A29EB7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653C1A6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4DCD2B1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single" w:sz="4" w:space="0" w:color="auto"/>
              <w:bottom w:val="nil"/>
              <w:right w:val="single" w:sz="4" w:space="0" w:color="auto"/>
            </w:tcBorders>
            <w:shd w:val="clear" w:color="auto" w:fill="auto"/>
          </w:tcPr>
          <w:p w14:paraId="52FB1D7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r>
      <w:tr w:rsidR="00211724" w14:paraId="1DD94E4F" w14:textId="77777777" w:rsidTr="001C4B98">
        <w:trPr>
          <w:trHeight w:val="454"/>
        </w:trPr>
        <w:tc>
          <w:tcPr>
            <w:tcW w:w="1147" w:type="dxa"/>
            <w:tcBorders>
              <w:left w:val="single" w:sz="4" w:space="0" w:color="auto"/>
              <w:right w:val="single" w:sz="4" w:space="0" w:color="auto"/>
            </w:tcBorders>
          </w:tcPr>
          <w:p w14:paraId="3B58ADC4"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&gt;100</w:t>
            </w:r>
            <w:r w:rsidRPr="00DC2BA7">
              <w:rPr>
                <w:rFonts w:ascii="Times New Roman" w:hAnsi="Times New Roman"/>
                <w:color w:val="000000"/>
                <w:sz w:val="22"/>
                <w:szCs w:val="22"/>
              </w:rPr>
              <w:noBreakHyphen/>
              <w:t>200</w:t>
            </w:r>
          </w:p>
        </w:tc>
        <w:tc>
          <w:tcPr>
            <w:tcW w:w="630" w:type="dxa"/>
            <w:tcBorders>
              <w:top w:val="nil"/>
              <w:left w:val="single" w:sz="4" w:space="0" w:color="auto"/>
              <w:bottom w:val="nil"/>
              <w:right w:val="nil"/>
            </w:tcBorders>
          </w:tcPr>
          <w:p w14:paraId="540F1BA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928" w:type="dxa"/>
            <w:tcBorders>
              <w:top w:val="nil"/>
              <w:left w:val="nil"/>
              <w:bottom w:val="nil"/>
            </w:tcBorders>
          </w:tcPr>
          <w:p w14:paraId="62A3F11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bottom w:val="nil"/>
            </w:tcBorders>
          </w:tcPr>
          <w:p w14:paraId="4665C884"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bottom w:val="nil"/>
            </w:tcBorders>
          </w:tcPr>
          <w:p w14:paraId="49CA47C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tcBorders>
          </w:tcPr>
          <w:p w14:paraId="703025E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tcBorders>
          </w:tcPr>
          <w:p w14:paraId="022B3137"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tcBorders>
          </w:tcPr>
          <w:p w14:paraId="4E0BCF3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right w:val="nil"/>
            </w:tcBorders>
          </w:tcPr>
          <w:p w14:paraId="361A433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2891364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right w:val="single" w:sz="4" w:space="0" w:color="auto"/>
            </w:tcBorders>
            <w:shd w:val="clear" w:color="auto" w:fill="auto"/>
          </w:tcPr>
          <w:p w14:paraId="65DB019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r>
      <w:tr w:rsidR="00211724" w14:paraId="78E2FB85" w14:textId="77777777" w:rsidTr="001C4B98">
        <w:trPr>
          <w:trHeight w:val="454"/>
        </w:trPr>
        <w:tc>
          <w:tcPr>
            <w:tcW w:w="1147" w:type="dxa"/>
            <w:tcBorders>
              <w:left w:val="single" w:sz="4" w:space="0" w:color="auto"/>
              <w:right w:val="single" w:sz="4" w:space="0" w:color="auto"/>
            </w:tcBorders>
          </w:tcPr>
          <w:p w14:paraId="349DEC9D"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&gt;200</w:t>
            </w:r>
            <w:r w:rsidRPr="00DC2BA7">
              <w:rPr>
                <w:rFonts w:ascii="Times New Roman" w:hAnsi="Times New Roman"/>
                <w:color w:val="000000"/>
                <w:sz w:val="22"/>
                <w:szCs w:val="22"/>
              </w:rPr>
              <w:noBreakHyphen/>
              <w:t>300</w:t>
            </w:r>
          </w:p>
        </w:tc>
        <w:tc>
          <w:tcPr>
            <w:tcW w:w="630" w:type="dxa"/>
            <w:tcBorders>
              <w:top w:val="nil"/>
              <w:left w:val="single" w:sz="4" w:space="0" w:color="auto"/>
              <w:bottom w:val="nil"/>
              <w:right w:val="nil"/>
            </w:tcBorders>
          </w:tcPr>
          <w:p w14:paraId="298B1A8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928" w:type="dxa"/>
            <w:tcBorders>
              <w:top w:val="nil"/>
              <w:left w:val="nil"/>
              <w:bottom w:val="nil"/>
            </w:tcBorders>
          </w:tcPr>
          <w:p w14:paraId="5886730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bottom w:val="nil"/>
              <w:right w:val="nil"/>
            </w:tcBorders>
          </w:tcPr>
          <w:p w14:paraId="38F8C624"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left w:val="nil"/>
              <w:bottom w:val="nil"/>
              <w:right w:val="nil"/>
            </w:tcBorders>
          </w:tcPr>
          <w:p w14:paraId="3AD615B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right w:val="nil"/>
            </w:tcBorders>
          </w:tcPr>
          <w:p w14:paraId="420AED2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3838164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5ABB955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695CBB2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right w:val="single" w:sz="4" w:space="0" w:color="auto"/>
            </w:tcBorders>
            <w:shd w:val="clear" w:color="auto" w:fill="auto"/>
          </w:tcPr>
          <w:p w14:paraId="2585199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right w:val="single" w:sz="4" w:space="0" w:color="auto"/>
            </w:tcBorders>
            <w:shd w:val="clear" w:color="auto" w:fill="auto"/>
          </w:tcPr>
          <w:p w14:paraId="7E32AB4F"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5063049A" w14:textId="77777777" w:rsidTr="001C4B98">
        <w:trPr>
          <w:trHeight w:val="454"/>
        </w:trPr>
        <w:tc>
          <w:tcPr>
            <w:tcW w:w="1147" w:type="dxa"/>
            <w:tcBorders>
              <w:left w:val="single" w:sz="4" w:space="0" w:color="auto"/>
              <w:right w:val="single" w:sz="4" w:space="0" w:color="auto"/>
            </w:tcBorders>
          </w:tcPr>
          <w:p w14:paraId="36D8070B"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&gt;300</w:t>
            </w:r>
            <w:r w:rsidRPr="00DC2BA7">
              <w:rPr>
                <w:rFonts w:ascii="Times New Roman" w:hAnsi="Times New Roman"/>
                <w:color w:val="000000"/>
                <w:sz w:val="22"/>
                <w:szCs w:val="22"/>
              </w:rPr>
              <w:noBreakHyphen/>
              <w:t>400</w:t>
            </w:r>
          </w:p>
        </w:tc>
        <w:tc>
          <w:tcPr>
            <w:tcW w:w="630" w:type="dxa"/>
            <w:tcBorders>
              <w:top w:val="nil"/>
              <w:left w:val="single" w:sz="4" w:space="0" w:color="auto"/>
              <w:bottom w:val="nil"/>
              <w:right w:val="nil"/>
            </w:tcBorders>
          </w:tcPr>
          <w:p w14:paraId="1892EFD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928" w:type="dxa"/>
            <w:tcBorders>
              <w:top w:val="nil"/>
              <w:left w:val="nil"/>
              <w:bottom w:val="nil"/>
            </w:tcBorders>
          </w:tcPr>
          <w:p w14:paraId="5808B3F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bottom w:val="nil"/>
              <w:right w:val="nil"/>
            </w:tcBorders>
          </w:tcPr>
          <w:p w14:paraId="60ED244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right w:val="nil"/>
            </w:tcBorders>
            <w:shd w:val="clear" w:color="auto" w:fill="auto"/>
          </w:tcPr>
          <w:p w14:paraId="0494D8C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left w:val="nil"/>
              <w:bottom w:val="nil"/>
              <w:right w:val="nil"/>
            </w:tcBorders>
            <w:shd w:val="clear" w:color="auto" w:fill="auto"/>
          </w:tcPr>
          <w:p w14:paraId="5D4D649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left w:val="nil"/>
              <w:bottom w:val="nil"/>
            </w:tcBorders>
            <w:shd w:val="clear" w:color="auto" w:fill="auto"/>
          </w:tcPr>
          <w:p w14:paraId="7D180EC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tcBorders>
            <w:shd w:val="clear" w:color="auto" w:fill="auto"/>
          </w:tcPr>
          <w:p w14:paraId="1EFCBF8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nil"/>
              <w:bottom w:val="single" w:sz="4" w:space="0" w:color="auto"/>
              <w:right w:val="single" w:sz="4" w:space="0" w:color="auto"/>
            </w:tcBorders>
            <w:shd w:val="clear" w:color="auto" w:fill="auto"/>
          </w:tcPr>
          <w:p w14:paraId="614CEEB7"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5F6EDDA9"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single" w:sz="4" w:space="0" w:color="auto"/>
            </w:tcBorders>
            <w:shd w:val="clear" w:color="auto" w:fill="auto"/>
          </w:tcPr>
          <w:p w14:paraId="3B3A8DE9"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6242F472" w14:textId="77777777" w:rsidTr="001C4B98">
        <w:trPr>
          <w:trHeight w:val="454"/>
        </w:trPr>
        <w:tc>
          <w:tcPr>
            <w:tcW w:w="1147" w:type="dxa"/>
            <w:tcBorders>
              <w:left w:val="single" w:sz="4" w:space="0" w:color="auto"/>
              <w:right w:val="single" w:sz="4" w:space="0" w:color="auto"/>
            </w:tcBorders>
          </w:tcPr>
          <w:p w14:paraId="01B46370"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&gt;400</w:t>
            </w:r>
            <w:r w:rsidRPr="00DC2BA7">
              <w:rPr>
                <w:rFonts w:ascii="Times New Roman" w:hAnsi="Times New Roman"/>
                <w:color w:val="000000"/>
                <w:sz w:val="22"/>
                <w:szCs w:val="22"/>
              </w:rPr>
              <w:noBreakHyphen/>
              <w:t>500</w:t>
            </w:r>
          </w:p>
        </w:tc>
        <w:tc>
          <w:tcPr>
            <w:tcW w:w="630" w:type="dxa"/>
            <w:tcBorders>
              <w:top w:val="nil"/>
              <w:left w:val="single" w:sz="4" w:space="0" w:color="auto"/>
              <w:bottom w:val="nil"/>
              <w:right w:val="nil"/>
            </w:tcBorders>
          </w:tcPr>
          <w:p w14:paraId="00576AD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928" w:type="dxa"/>
            <w:tcBorders>
              <w:top w:val="nil"/>
              <w:left w:val="nil"/>
              <w:bottom w:val="nil"/>
              <w:right w:val="nil"/>
            </w:tcBorders>
          </w:tcPr>
          <w:p w14:paraId="34AAD24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185227F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22D4C697"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57D352B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nil"/>
              <w:bottom w:val="single" w:sz="4" w:space="0" w:color="auto"/>
              <w:right w:val="single" w:sz="4" w:space="0" w:color="auto"/>
            </w:tcBorders>
            <w:shd w:val="clear" w:color="auto" w:fill="auto"/>
          </w:tcPr>
          <w:p w14:paraId="611A0C3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3F53F8AB"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bottom w:val="nil"/>
            </w:tcBorders>
            <w:shd w:val="clear" w:color="auto" w:fill="auto"/>
          </w:tcPr>
          <w:p w14:paraId="13778BAB"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6C35E6E6"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single" w:sz="4" w:space="0" w:color="auto"/>
            </w:tcBorders>
            <w:shd w:val="clear" w:color="auto" w:fill="auto"/>
          </w:tcPr>
          <w:p w14:paraId="6AE80634"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1D73227C" w14:textId="77777777" w:rsidTr="001C4B98">
        <w:trPr>
          <w:trHeight w:val="454"/>
        </w:trPr>
        <w:tc>
          <w:tcPr>
            <w:tcW w:w="1147" w:type="dxa"/>
            <w:tcBorders>
              <w:left w:val="single" w:sz="4" w:space="0" w:color="auto"/>
              <w:right w:val="single" w:sz="4" w:space="0" w:color="auto"/>
            </w:tcBorders>
          </w:tcPr>
          <w:p w14:paraId="3DA8A77C"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&gt;500</w:t>
            </w:r>
            <w:r w:rsidRPr="00DC2BA7">
              <w:rPr>
                <w:rFonts w:ascii="Times New Roman" w:hAnsi="Times New Roman"/>
                <w:color w:val="000000"/>
                <w:sz w:val="22"/>
                <w:szCs w:val="22"/>
              </w:rPr>
              <w:noBreakHyphen/>
              <w:t>600</w:t>
            </w:r>
          </w:p>
        </w:tc>
        <w:tc>
          <w:tcPr>
            <w:tcW w:w="630" w:type="dxa"/>
            <w:tcBorders>
              <w:top w:val="nil"/>
              <w:left w:val="single" w:sz="4" w:space="0" w:color="auto"/>
              <w:bottom w:val="nil"/>
              <w:right w:val="nil"/>
            </w:tcBorders>
          </w:tcPr>
          <w:p w14:paraId="0A2E135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928" w:type="dxa"/>
            <w:tcBorders>
              <w:top w:val="nil"/>
              <w:left w:val="nil"/>
              <w:bottom w:val="single" w:sz="4" w:space="0" w:color="auto"/>
              <w:right w:val="nil"/>
            </w:tcBorders>
          </w:tcPr>
          <w:p w14:paraId="24A9D664"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22927A9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6876D364"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nil"/>
              <w:bottom w:val="single" w:sz="4" w:space="0" w:color="auto"/>
              <w:right w:val="single" w:sz="4" w:space="0" w:color="auto"/>
            </w:tcBorders>
            <w:shd w:val="clear" w:color="auto" w:fill="auto"/>
          </w:tcPr>
          <w:p w14:paraId="319894EC"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4595E34C"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223DB1FA"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33E195B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70397BC6"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single" w:sz="4" w:space="0" w:color="auto"/>
            </w:tcBorders>
            <w:shd w:val="clear" w:color="auto" w:fill="auto"/>
          </w:tcPr>
          <w:p w14:paraId="684E4327"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2ED5423D" w14:textId="77777777" w:rsidTr="001C4B98">
        <w:trPr>
          <w:trHeight w:val="454"/>
        </w:trPr>
        <w:tc>
          <w:tcPr>
            <w:tcW w:w="1147" w:type="dxa"/>
            <w:tcBorders>
              <w:left w:val="single" w:sz="4" w:space="0" w:color="auto"/>
              <w:right w:val="single" w:sz="4" w:space="0" w:color="auto"/>
            </w:tcBorders>
          </w:tcPr>
          <w:p w14:paraId="64FEB76D"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&gt;600</w:t>
            </w:r>
            <w:r w:rsidRPr="00DC2BA7">
              <w:rPr>
                <w:rFonts w:ascii="Times New Roman" w:hAnsi="Times New Roman"/>
                <w:color w:val="000000"/>
                <w:sz w:val="22"/>
                <w:szCs w:val="22"/>
              </w:rPr>
              <w:noBreakHyphen/>
              <w:t>700</w:t>
            </w:r>
          </w:p>
        </w:tc>
        <w:tc>
          <w:tcPr>
            <w:tcW w:w="630" w:type="dxa"/>
            <w:tcBorders>
              <w:top w:val="nil"/>
              <w:left w:val="single" w:sz="4" w:space="0" w:color="auto"/>
              <w:bottom w:val="single" w:sz="4" w:space="0" w:color="auto"/>
              <w:right w:val="single" w:sz="4" w:space="0" w:color="auto"/>
            </w:tcBorders>
          </w:tcPr>
          <w:p w14:paraId="1ACFBC4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928" w:type="dxa"/>
            <w:tcBorders>
              <w:top w:val="single" w:sz="4" w:space="0" w:color="auto"/>
              <w:left w:val="single" w:sz="4" w:space="0" w:color="auto"/>
              <w:bottom w:val="nil"/>
              <w:right w:val="single" w:sz="4" w:space="0" w:color="auto"/>
            </w:tcBorders>
            <w:shd w:val="clear" w:color="auto" w:fill="auto"/>
          </w:tcPr>
          <w:p w14:paraId="2E767D95"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single" w:sz="4" w:space="0" w:color="auto"/>
              <w:bottom w:val="single" w:sz="4" w:space="0" w:color="auto"/>
            </w:tcBorders>
            <w:shd w:val="clear" w:color="auto" w:fill="auto"/>
          </w:tcPr>
          <w:p w14:paraId="12BC80C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right w:val="single" w:sz="4" w:space="0" w:color="auto"/>
            </w:tcBorders>
            <w:shd w:val="clear" w:color="auto" w:fill="auto"/>
          </w:tcPr>
          <w:p w14:paraId="64A5A00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40F9BDF5"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47F9326D"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3E1051F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13247C4C"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nil"/>
            </w:tcBorders>
            <w:shd w:val="clear" w:color="auto" w:fill="auto"/>
          </w:tcPr>
          <w:p w14:paraId="79C118BE"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single" w:sz="4" w:space="0" w:color="auto"/>
            </w:tcBorders>
            <w:shd w:val="clear" w:color="auto" w:fill="auto"/>
          </w:tcPr>
          <w:p w14:paraId="7FDF268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42D10D63" w14:textId="77777777" w:rsidTr="001C4B98">
        <w:trPr>
          <w:trHeight w:val="454"/>
        </w:trPr>
        <w:tc>
          <w:tcPr>
            <w:tcW w:w="1147" w:type="dxa"/>
            <w:tcBorders>
              <w:left w:val="single" w:sz="4" w:space="0" w:color="auto"/>
              <w:right w:val="single" w:sz="4" w:space="0" w:color="auto"/>
            </w:tcBorders>
          </w:tcPr>
          <w:p w14:paraId="465ADF1F"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&gt;700-800</w:t>
            </w:r>
          </w:p>
        </w:tc>
        <w:tc>
          <w:tcPr>
            <w:tcW w:w="630" w:type="dxa"/>
            <w:tcBorders>
              <w:top w:val="single" w:sz="4" w:space="0" w:color="auto"/>
              <w:left w:val="single" w:sz="4" w:space="0" w:color="auto"/>
              <w:bottom w:val="nil"/>
              <w:right w:val="nil"/>
            </w:tcBorders>
          </w:tcPr>
          <w:p w14:paraId="272E949C"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928" w:type="dxa"/>
            <w:tcBorders>
              <w:top w:val="nil"/>
              <w:left w:val="nil"/>
              <w:bottom w:val="nil"/>
              <w:right w:val="nil"/>
            </w:tcBorders>
            <w:shd w:val="clear" w:color="auto" w:fill="auto"/>
          </w:tcPr>
          <w:p w14:paraId="4107F12D"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nil"/>
              <w:bottom w:val="nil"/>
            </w:tcBorders>
            <w:shd w:val="clear" w:color="auto" w:fill="auto"/>
          </w:tcPr>
          <w:p w14:paraId="68BC104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bottom w:val="nil"/>
            </w:tcBorders>
            <w:shd w:val="clear" w:color="auto" w:fill="auto"/>
          </w:tcPr>
          <w:p w14:paraId="11C9783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7914C81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2D4C0CF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599A430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0E09976B"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nil"/>
            </w:tcBorders>
            <w:shd w:val="clear" w:color="auto" w:fill="auto"/>
          </w:tcPr>
          <w:p w14:paraId="2102A8BB"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single" w:sz="4" w:space="0" w:color="auto"/>
            </w:tcBorders>
            <w:shd w:val="clear" w:color="auto" w:fill="auto"/>
          </w:tcPr>
          <w:p w14:paraId="7E0FE4FF"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rsidRPr="00410B74" w14:paraId="29CD2FB1" w14:textId="77777777" w:rsidTr="001C4B98">
        <w:trPr>
          <w:trHeight w:val="454"/>
        </w:trPr>
        <w:tc>
          <w:tcPr>
            <w:tcW w:w="1147" w:type="dxa"/>
            <w:tcBorders>
              <w:left w:val="single" w:sz="4" w:space="0" w:color="auto"/>
              <w:right w:val="single" w:sz="4" w:space="0" w:color="auto"/>
            </w:tcBorders>
          </w:tcPr>
          <w:p w14:paraId="68FB6774"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&gt;800-900</w:t>
            </w:r>
          </w:p>
        </w:tc>
        <w:tc>
          <w:tcPr>
            <w:tcW w:w="630" w:type="dxa"/>
            <w:tcBorders>
              <w:top w:val="nil"/>
              <w:left w:val="single" w:sz="4" w:space="0" w:color="auto"/>
              <w:bottom w:val="nil"/>
              <w:right w:val="nil"/>
            </w:tcBorders>
          </w:tcPr>
          <w:p w14:paraId="0FBCBAD7"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928" w:type="dxa"/>
            <w:tcBorders>
              <w:top w:val="nil"/>
              <w:left w:val="nil"/>
              <w:bottom w:val="nil"/>
              <w:right w:val="nil"/>
            </w:tcBorders>
            <w:shd w:val="clear" w:color="auto" w:fill="auto"/>
          </w:tcPr>
          <w:p w14:paraId="56587A95"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tcBorders>
            <w:shd w:val="clear" w:color="auto" w:fill="auto"/>
          </w:tcPr>
          <w:p w14:paraId="1B6393FA"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56309C3C"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4050" w:type="dxa"/>
            <w:gridSpan w:val="5"/>
            <w:vMerge w:val="restart"/>
            <w:tcBorders>
              <w:top w:val="nil"/>
            </w:tcBorders>
            <w:shd w:val="clear" w:color="auto" w:fill="auto"/>
          </w:tcPr>
          <w:p w14:paraId="21E68F67"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nb-NO"/>
              </w:rPr>
            </w:pPr>
            <w:r w:rsidRPr="00DC2BA7">
              <w:rPr>
                <w:rFonts w:ascii="Times New Roman" w:hAnsi="Times New Roman" w:cs="Times New Roman"/>
                <w:sz w:val="22"/>
                <w:szCs w:val="22"/>
                <w:lang w:val="sv-SE"/>
              </w:rPr>
              <w:t>FÖR ADMINISTRERING VARANNAN VECKA,SE TABELL 3</w:t>
            </w:r>
          </w:p>
        </w:tc>
        <w:tc>
          <w:tcPr>
            <w:tcW w:w="810" w:type="dxa"/>
            <w:tcBorders>
              <w:top w:val="nil"/>
              <w:left w:val="nil"/>
              <w:bottom w:val="nil"/>
              <w:right w:val="single" w:sz="4" w:space="0" w:color="auto"/>
            </w:tcBorders>
            <w:shd w:val="clear" w:color="auto" w:fill="auto"/>
          </w:tcPr>
          <w:p w14:paraId="25182196" w14:textId="77777777" w:rsidR="00D57536" w:rsidRPr="00DC2BA7" w:rsidRDefault="00D57536" w:rsidP="001C4B98">
            <w:pPr>
              <w:pStyle w:val="Table"/>
              <w:keepNext/>
              <w:keepLines w:val="0"/>
              <w:spacing w:before="0" w:after="0"/>
              <w:jc w:val="center"/>
              <w:rPr>
                <w:rFonts w:ascii="Times New Roman" w:hAnsi="Times New Roman"/>
                <w:color w:val="000000"/>
                <w:sz w:val="22"/>
                <w:szCs w:val="22"/>
                <w:lang w:val="nb-NO"/>
              </w:rPr>
            </w:pPr>
          </w:p>
        </w:tc>
      </w:tr>
      <w:tr w:rsidR="00211724" w14:paraId="4B6897A8" w14:textId="77777777" w:rsidTr="001C4B98">
        <w:trPr>
          <w:trHeight w:val="454"/>
        </w:trPr>
        <w:tc>
          <w:tcPr>
            <w:tcW w:w="1147" w:type="dxa"/>
            <w:tcBorders>
              <w:left w:val="single" w:sz="4" w:space="0" w:color="auto"/>
              <w:right w:val="single" w:sz="4" w:space="0" w:color="auto"/>
            </w:tcBorders>
          </w:tcPr>
          <w:p w14:paraId="3FAB559E"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&gt;900-1</w:t>
            </w:r>
            <w:r w:rsidR="00E46D09">
              <w:rPr>
                <w:rFonts w:ascii="Times New Roman" w:hAnsi="Times New Roman"/>
                <w:color w:val="000000"/>
                <w:sz w:val="22"/>
                <w:szCs w:val="22"/>
              </w:rPr>
              <w:t> </w:t>
            </w:r>
            <w:r w:rsidRPr="00DC2BA7">
              <w:rPr>
                <w:rFonts w:ascii="Times New Roman" w:hAnsi="Times New Roman"/>
                <w:color w:val="000000"/>
                <w:sz w:val="22"/>
                <w:szCs w:val="22"/>
              </w:rPr>
              <w:t>000</w:t>
            </w:r>
          </w:p>
        </w:tc>
        <w:tc>
          <w:tcPr>
            <w:tcW w:w="630" w:type="dxa"/>
            <w:tcBorders>
              <w:top w:val="nil"/>
              <w:left w:val="single" w:sz="4" w:space="0" w:color="auto"/>
              <w:bottom w:val="nil"/>
              <w:right w:val="nil"/>
            </w:tcBorders>
          </w:tcPr>
          <w:p w14:paraId="2B0070B5"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928" w:type="dxa"/>
            <w:tcBorders>
              <w:top w:val="nil"/>
              <w:left w:val="nil"/>
              <w:bottom w:val="nil"/>
              <w:right w:val="nil"/>
            </w:tcBorders>
            <w:shd w:val="clear" w:color="auto" w:fill="auto"/>
          </w:tcPr>
          <w:p w14:paraId="4AF08F3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tcBorders>
            <w:shd w:val="clear" w:color="auto" w:fill="auto"/>
          </w:tcPr>
          <w:p w14:paraId="09B32B6B"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399553B4"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4050" w:type="dxa"/>
            <w:gridSpan w:val="5"/>
            <w:vMerge/>
            <w:tcBorders>
              <w:bottom w:val="nil"/>
            </w:tcBorders>
            <w:shd w:val="clear" w:color="auto" w:fill="auto"/>
          </w:tcPr>
          <w:p w14:paraId="30B9043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single" w:sz="4" w:space="0" w:color="auto"/>
            </w:tcBorders>
            <w:shd w:val="clear" w:color="auto" w:fill="auto"/>
          </w:tcPr>
          <w:p w14:paraId="44E2C9E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79A6A9F9" w14:textId="77777777" w:rsidTr="001C4B98">
        <w:trPr>
          <w:trHeight w:val="454"/>
        </w:trPr>
        <w:tc>
          <w:tcPr>
            <w:tcW w:w="1147" w:type="dxa"/>
            <w:tcBorders>
              <w:left w:val="single" w:sz="4" w:space="0" w:color="auto"/>
              <w:right w:val="single" w:sz="4" w:space="0" w:color="auto"/>
            </w:tcBorders>
          </w:tcPr>
          <w:p w14:paraId="068EE1B9" w14:textId="77777777" w:rsidR="00D57536" w:rsidRPr="00DC2BA7" w:rsidRDefault="00B60735" w:rsidP="001C4B98">
            <w:pPr>
              <w:pStyle w:val="Table"/>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&gt;1</w:t>
            </w:r>
            <w:r w:rsidR="00E46D09">
              <w:rPr>
                <w:rFonts w:ascii="Times New Roman" w:hAnsi="Times New Roman"/>
                <w:color w:val="000000"/>
                <w:sz w:val="22"/>
                <w:szCs w:val="22"/>
              </w:rPr>
              <w:t> </w:t>
            </w:r>
            <w:r w:rsidRPr="00DC2BA7">
              <w:rPr>
                <w:rFonts w:ascii="Times New Roman" w:hAnsi="Times New Roman"/>
                <w:color w:val="000000"/>
                <w:sz w:val="22"/>
                <w:szCs w:val="22"/>
              </w:rPr>
              <w:t>000-1</w:t>
            </w:r>
            <w:r w:rsidR="00E46D09">
              <w:rPr>
                <w:rFonts w:ascii="Times New Roman" w:hAnsi="Times New Roman"/>
                <w:color w:val="000000"/>
                <w:sz w:val="22"/>
                <w:szCs w:val="22"/>
              </w:rPr>
              <w:t> </w:t>
            </w:r>
            <w:r w:rsidRPr="00DC2BA7">
              <w:rPr>
                <w:rFonts w:ascii="Times New Roman" w:hAnsi="Times New Roman"/>
                <w:color w:val="000000"/>
                <w:sz w:val="22"/>
                <w:szCs w:val="22"/>
              </w:rPr>
              <w:t>100</w:t>
            </w:r>
          </w:p>
        </w:tc>
        <w:tc>
          <w:tcPr>
            <w:tcW w:w="630" w:type="dxa"/>
            <w:tcBorders>
              <w:top w:val="nil"/>
              <w:left w:val="single" w:sz="4" w:space="0" w:color="auto"/>
              <w:bottom w:val="single" w:sz="4" w:space="0" w:color="auto"/>
              <w:right w:val="nil"/>
            </w:tcBorders>
          </w:tcPr>
          <w:p w14:paraId="327639F2"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928" w:type="dxa"/>
            <w:tcBorders>
              <w:top w:val="nil"/>
              <w:left w:val="nil"/>
              <w:bottom w:val="single" w:sz="4" w:space="0" w:color="auto"/>
              <w:right w:val="nil"/>
            </w:tcBorders>
            <w:shd w:val="clear" w:color="auto" w:fill="auto"/>
          </w:tcPr>
          <w:p w14:paraId="7C99B42E"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left w:val="nil"/>
              <w:bottom w:val="single" w:sz="4" w:space="0" w:color="auto"/>
            </w:tcBorders>
            <w:shd w:val="clear" w:color="auto" w:fill="auto"/>
          </w:tcPr>
          <w:p w14:paraId="2FA23C8D"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7DF9C02A"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714E0E61"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5A8A9AA5"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125B8C14"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5D199077"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right w:val="nil"/>
            </w:tcBorders>
            <w:shd w:val="clear" w:color="auto" w:fill="auto"/>
          </w:tcPr>
          <w:p w14:paraId="38C7FDB9"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left w:val="nil"/>
              <w:bottom w:val="single" w:sz="4" w:space="0" w:color="auto"/>
              <w:right w:val="single" w:sz="4" w:space="0" w:color="auto"/>
            </w:tcBorders>
            <w:shd w:val="clear" w:color="auto" w:fill="auto"/>
          </w:tcPr>
          <w:p w14:paraId="6B5D6989"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r>
    </w:tbl>
    <w:p w14:paraId="09D3A361" w14:textId="77777777" w:rsidR="00D57536" w:rsidRPr="00DC2BA7" w:rsidRDefault="00B60735" w:rsidP="00D57536">
      <w:pPr>
        <w:spacing w:line="240" w:lineRule="auto"/>
        <w:ind w:left="283"/>
        <w:rPr>
          <w:color w:val="000000"/>
          <w:lang w:val="sv-SE"/>
        </w:rPr>
      </w:pPr>
      <w:r w:rsidRPr="00DC2BA7">
        <w:rPr>
          <w:color w:val="000000"/>
          <w:lang w:val="sv-SE"/>
        </w:rPr>
        <w:t xml:space="preserve">*Kroppsvikt under 30 kg studerades inte i de pivotala studierna på </w:t>
      </w:r>
      <w:r w:rsidRPr="00DC2BA7">
        <w:rPr>
          <w:lang w:val="sv-SE"/>
        </w:rPr>
        <w:t>kronisk rinosinuit med näspolyper</w:t>
      </w:r>
      <w:r w:rsidRPr="00DC2BA7">
        <w:rPr>
          <w:color w:val="000000"/>
          <w:lang w:val="sv-SE"/>
        </w:rPr>
        <w:t>.</w:t>
      </w:r>
    </w:p>
    <w:p w14:paraId="172F85B3" w14:textId="77777777" w:rsidR="00D57536" w:rsidRPr="00DC2BA7" w:rsidRDefault="00D57536" w:rsidP="00D57536">
      <w:pPr>
        <w:spacing w:line="240" w:lineRule="auto"/>
        <w:ind w:left="283"/>
        <w:rPr>
          <w:color w:val="000000"/>
          <w:lang w:val="sv-SE"/>
        </w:rPr>
      </w:pPr>
    </w:p>
    <w:p w14:paraId="1528E61E" w14:textId="2F180637" w:rsidR="00D57536" w:rsidRPr="00DC2BA7" w:rsidRDefault="00B60735" w:rsidP="00D57536">
      <w:pPr>
        <w:pStyle w:val="Char2"/>
        <w:keepNext/>
        <w:keepLines/>
        <w:widowControl w:val="0"/>
        <w:spacing w:before="0"/>
        <w:ind w:left="1134" w:hanging="1134"/>
        <w:jc w:val="left"/>
        <w:rPr>
          <w:sz w:val="22"/>
          <w:szCs w:val="22"/>
          <w:lang w:val="sv-SE"/>
        </w:rPr>
      </w:pPr>
      <w:r w:rsidRPr="00DC2BA7">
        <w:rPr>
          <w:b/>
          <w:bCs/>
          <w:sz w:val="22"/>
          <w:szCs w:val="22"/>
          <w:lang w:val="sv-SE"/>
        </w:rPr>
        <w:lastRenderedPageBreak/>
        <w:t>Tabell 3</w:t>
      </w:r>
      <w:r w:rsidRPr="00DC2BA7">
        <w:rPr>
          <w:b/>
          <w:bCs/>
          <w:sz w:val="22"/>
          <w:szCs w:val="22"/>
          <w:lang w:val="sv-SE"/>
        </w:rPr>
        <w:tab/>
        <w:t xml:space="preserve">ADMINISTRERING VARANNAN VECKA. Dosering av </w:t>
      </w:r>
      <w:r w:rsidR="008A386C">
        <w:rPr>
          <w:b/>
          <w:bCs/>
          <w:sz w:val="22"/>
          <w:szCs w:val="22"/>
          <w:lang w:val="sv-SE"/>
        </w:rPr>
        <w:t>o</w:t>
      </w:r>
      <w:r w:rsidR="00E46D09">
        <w:rPr>
          <w:b/>
          <w:bCs/>
          <w:sz w:val="22"/>
          <w:szCs w:val="22"/>
          <w:lang w:val="sv-SE"/>
        </w:rPr>
        <w:t>malizumab</w:t>
      </w:r>
      <w:r w:rsidRPr="00DC2BA7">
        <w:rPr>
          <w:b/>
          <w:bCs/>
          <w:sz w:val="22"/>
          <w:szCs w:val="22"/>
          <w:lang w:val="sv-SE"/>
        </w:rPr>
        <w:t xml:space="preserve"> (milligram per dos) som ges genom subkutan injektion varannan vecka</w:t>
      </w:r>
    </w:p>
    <w:p w14:paraId="5D10C851" w14:textId="77777777" w:rsidR="00D57536" w:rsidRPr="00DC2BA7" w:rsidRDefault="00D57536" w:rsidP="00D57536">
      <w:pPr>
        <w:pStyle w:val="Text"/>
        <w:keepNext/>
        <w:spacing w:before="0"/>
        <w:jc w:val="left"/>
        <w:rPr>
          <w:bCs/>
          <w:color w:val="000000"/>
          <w:sz w:val="22"/>
          <w:lang w:val="sv-SE"/>
        </w:rPr>
      </w:pPr>
    </w:p>
    <w:tbl>
      <w:tblPr>
        <w:tblW w:w="9185" w:type="dxa"/>
        <w:tblInd w:w="108" w:type="dxa"/>
        <w:tblBorders>
          <w:right w:val="single" w:sz="4" w:space="0" w:color="auto"/>
        </w:tblBorders>
        <w:tblLayout w:type="fixed"/>
        <w:tblLook w:val="0000" w:firstRow="0" w:lastRow="0" w:firstColumn="0" w:lastColumn="0" w:noHBand="0" w:noVBand="0"/>
      </w:tblPr>
      <w:tblGrid>
        <w:gridCol w:w="1087"/>
        <w:gridCol w:w="809"/>
        <w:gridCol w:w="810"/>
        <w:gridCol w:w="810"/>
        <w:gridCol w:w="810"/>
        <w:gridCol w:w="810"/>
        <w:gridCol w:w="809"/>
        <w:gridCol w:w="810"/>
        <w:gridCol w:w="810"/>
        <w:gridCol w:w="810"/>
        <w:gridCol w:w="810"/>
      </w:tblGrid>
      <w:tr w:rsidR="00211724" w14:paraId="2A8532F8" w14:textId="77777777" w:rsidTr="001C4B98">
        <w:trPr>
          <w:trHeight w:val="404"/>
        </w:trPr>
        <w:tc>
          <w:tcPr>
            <w:tcW w:w="1087" w:type="dxa"/>
            <w:tcBorders>
              <w:top w:val="single" w:sz="4" w:space="0" w:color="auto"/>
              <w:left w:val="single" w:sz="4" w:space="0" w:color="auto"/>
              <w:bottom w:val="single" w:sz="4" w:space="0" w:color="auto"/>
              <w:right w:val="single" w:sz="4" w:space="0" w:color="auto"/>
            </w:tcBorders>
            <w:shd w:val="clear" w:color="auto" w:fill="auto"/>
            <w:vAlign w:val="bottom"/>
          </w:tcPr>
          <w:p w14:paraId="67E1A6D6" w14:textId="77777777" w:rsidR="00D57536" w:rsidRPr="00DC2BA7" w:rsidRDefault="00D57536" w:rsidP="001C4B98">
            <w:pPr>
              <w:pStyle w:val="Table"/>
              <w:keepNext/>
              <w:keepLines w:val="0"/>
              <w:spacing w:before="0" w:after="0"/>
              <w:ind w:left="176" w:hanging="176"/>
              <w:rPr>
                <w:rFonts w:ascii="Times New Roman" w:hAnsi="Times New Roman"/>
                <w:b/>
                <w:color w:val="000000"/>
                <w:sz w:val="22"/>
                <w:szCs w:val="22"/>
                <w:lang w:val="sv-SE"/>
              </w:rPr>
            </w:pPr>
          </w:p>
        </w:tc>
        <w:tc>
          <w:tcPr>
            <w:tcW w:w="8098" w:type="dxa"/>
            <w:gridSpan w:val="10"/>
            <w:tcBorders>
              <w:top w:val="single" w:sz="4" w:space="0" w:color="auto"/>
              <w:left w:val="single" w:sz="4" w:space="0" w:color="auto"/>
              <w:bottom w:val="single" w:sz="4" w:space="0" w:color="auto"/>
            </w:tcBorders>
            <w:shd w:val="clear" w:color="auto" w:fill="auto"/>
            <w:vAlign w:val="bottom"/>
          </w:tcPr>
          <w:p w14:paraId="56CA50A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s="Times New Roman"/>
                <w:b/>
                <w:sz w:val="22"/>
                <w:szCs w:val="22"/>
                <w:lang w:val="sv-SE"/>
              </w:rPr>
              <w:t>Kroppsvikt (kg)</w:t>
            </w:r>
          </w:p>
        </w:tc>
      </w:tr>
      <w:tr w:rsidR="00211724" w14:paraId="697D9727" w14:textId="77777777" w:rsidTr="001C4B98">
        <w:trPr>
          <w:trHeight w:val="273"/>
        </w:trPr>
        <w:tc>
          <w:tcPr>
            <w:tcW w:w="1087" w:type="dxa"/>
            <w:tcBorders>
              <w:top w:val="single" w:sz="4" w:space="0" w:color="auto"/>
              <w:left w:val="single" w:sz="4" w:space="0" w:color="auto"/>
              <w:bottom w:val="single" w:sz="4" w:space="0" w:color="auto"/>
              <w:right w:val="single" w:sz="4" w:space="0" w:color="auto"/>
            </w:tcBorders>
            <w:shd w:val="clear" w:color="auto" w:fill="auto"/>
            <w:vAlign w:val="bottom"/>
          </w:tcPr>
          <w:p w14:paraId="53012A2F" w14:textId="77777777" w:rsidR="00D57536" w:rsidRPr="00DC2BA7" w:rsidRDefault="00B60735" w:rsidP="001C4B98">
            <w:pPr>
              <w:pStyle w:val="Table"/>
              <w:keepNext/>
              <w:keepLines w:val="0"/>
              <w:spacing w:before="0" w:after="0"/>
              <w:rPr>
                <w:rFonts w:ascii="Times New Roman" w:hAnsi="Times New Roman"/>
                <w:b/>
                <w:color w:val="000000"/>
                <w:sz w:val="22"/>
                <w:szCs w:val="22"/>
                <w:lang w:val="sv-SE"/>
              </w:rPr>
            </w:pPr>
            <w:r w:rsidRPr="00DC2BA7">
              <w:rPr>
                <w:rFonts w:ascii="Times New Roman" w:hAnsi="Times New Roman" w:cs="Times New Roman"/>
                <w:b/>
                <w:sz w:val="22"/>
                <w:szCs w:val="22"/>
                <w:lang w:val="sv-SE"/>
              </w:rPr>
              <w:t>Utgångs-värde för IgE (IE/ml)</w:t>
            </w:r>
          </w:p>
        </w:tc>
        <w:tc>
          <w:tcPr>
            <w:tcW w:w="809" w:type="dxa"/>
            <w:tcBorders>
              <w:top w:val="single" w:sz="4" w:space="0" w:color="auto"/>
              <w:left w:val="single" w:sz="4" w:space="0" w:color="auto"/>
              <w:bottom w:val="single" w:sz="4" w:space="0" w:color="auto"/>
            </w:tcBorders>
            <w:shd w:val="clear" w:color="auto" w:fill="auto"/>
            <w:vAlign w:val="bottom"/>
          </w:tcPr>
          <w:p w14:paraId="6EBC41F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Symbol" w:hAnsi="Symbol"/>
                <w:color w:val="000000"/>
                <w:sz w:val="22"/>
                <w:szCs w:val="22"/>
              </w:rPr>
              <w:sym w:font="Symbol" w:char="F0B3"/>
            </w:r>
            <w:r w:rsidRPr="00DC2BA7">
              <w:rPr>
                <w:rFonts w:ascii="Times New Roman" w:hAnsi="Times New Roman"/>
                <w:color w:val="000000"/>
                <w:sz w:val="22"/>
                <w:szCs w:val="22"/>
                <w:lang w:val="sv-SE"/>
              </w:rPr>
              <w:t>20</w:t>
            </w:r>
            <w:r w:rsidRPr="00DC2BA7">
              <w:rPr>
                <w:rFonts w:ascii="Times New Roman" w:hAnsi="Times New Roman"/>
                <w:color w:val="000000"/>
                <w:sz w:val="22"/>
                <w:szCs w:val="22"/>
                <w:lang w:val="sv-SE"/>
              </w:rPr>
              <w:noBreakHyphen/>
            </w:r>
          </w:p>
          <w:p w14:paraId="473B61F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25</w:t>
            </w:r>
            <w:r w:rsidRPr="00DC2BA7">
              <w:rPr>
                <w:rFonts w:ascii="Times New Roman" w:hAnsi="Times New Roman"/>
                <w:color w:val="000000"/>
                <w:sz w:val="22"/>
                <w:szCs w:val="22"/>
              </w:rPr>
              <w:t>*</w:t>
            </w:r>
          </w:p>
        </w:tc>
        <w:tc>
          <w:tcPr>
            <w:tcW w:w="810" w:type="dxa"/>
            <w:tcBorders>
              <w:top w:val="single" w:sz="4" w:space="0" w:color="auto"/>
              <w:bottom w:val="single" w:sz="4" w:space="0" w:color="auto"/>
            </w:tcBorders>
            <w:shd w:val="clear" w:color="auto" w:fill="auto"/>
            <w:vAlign w:val="bottom"/>
          </w:tcPr>
          <w:p w14:paraId="4C2B2F34"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&gt;25</w:t>
            </w:r>
            <w:r w:rsidRPr="00DC2BA7">
              <w:rPr>
                <w:rFonts w:ascii="Times New Roman" w:hAnsi="Times New Roman"/>
                <w:color w:val="000000"/>
                <w:sz w:val="22"/>
                <w:szCs w:val="22"/>
                <w:lang w:val="sv-SE"/>
              </w:rPr>
              <w:noBreakHyphen/>
            </w:r>
          </w:p>
          <w:p w14:paraId="2FBEC73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30</w:t>
            </w:r>
            <w:r w:rsidRPr="00DC2BA7">
              <w:rPr>
                <w:rFonts w:ascii="Times New Roman" w:hAnsi="Times New Roman"/>
                <w:color w:val="000000"/>
                <w:sz w:val="22"/>
                <w:szCs w:val="22"/>
              </w:rPr>
              <w:t>*</w:t>
            </w:r>
          </w:p>
        </w:tc>
        <w:tc>
          <w:tcPr>
            <w:tcW w:w="810" w:type="dxa"/>
            <w:tcBorders>
              <w:top w:val="single" w:sz="4" w:space="0" w:color="auto"/>
              <w:bottom w:val="single" w:sz="4" w:space="0" w:color="auto"/>
            </w:tcBorders>
            <w:shd w:val="clear" w:color="auto" w:fill="auto"/>
            <w:vAlign w:val="bottom"/>
          </w:tcPr>
          <w:p w14:paraId="44EE57D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&gt;30</w:t>
            </w:r>
            <w:r w:rsidRPr="00DC2BA7">
              <w:rPr>
                <w:rFonts w:ascii="Times New Roman" w:hAnsi="Times New Roman"/>
                <w:color w:val="000000"/>
                <w:sz w:val="22"/>
                <w:szCs w:val="22"/>
                <w:lang w:val="sv-SE"/>
              </w:rPr>
              <w:noBreakHyphen/>
            </w:r>
          </w:p>
          <w:p w14:paraId="06AC7D1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40</w:t>
            </w:r>
          </w:p>
        </w:tc>
        <w:tc>
          <w:tcPr>
            <w:tcW w:w="810" w:type="dxa"/>
            <w:tcBorders>
              <w:top w:val="single" w:sz="4" w:space="0" w:color="auto"/>
              <w:bottom w:val="single" w:sz="4" w:space="0" w:color="auto"/>
            </w:tcBorders>
            <w:shd w:val="clear" w:color="auto" w:fill="auto"/>
            <w:vAlign w:val="bottom"/>
          </w:tcPr>
          <w:p w14:paraId="2246C43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&gt;40</w:t>
            </w:r>
            <w:r w:rsidRPr="00DC2BA7">
              <w:rPr>
                <w:rFonts w:ascii="Times New Roman" w:hAnsi="Times New Roman"/>
                <w:color w:val="000000"/>
                <w:sz w:val="22"/>
                <w:szCs w:val="22"/>
                <w:lang w:val="sv-SE"/>
              </w:rPr>
              <w:noBreakHyphen/>
            </w:r>
          </w:p>
          <w:p w14:paraId="0FE2B0C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50</w:t>
            </w:r>
          </w:p>
        </w:tc>
        <w:tc>
          <w:tcPr>
            <w:tcW w:w="810" w:type="dxa"/>
            <w:tcBorders>
              <w:top w:val="single" w:sz="4" w:space="0" w:color="auto"/>
              <w:bottom w:val="single" w:sz="4" w:space="0" w:color="auto"/>
            </w:tcBorders>
            <w:shd w:val="clear" w:color="auto" w:fill="auto"/>
            <w:vAlign w:val="bottom"/>
          </w:tcPr>
          <w:p w14:paraId="06A37AC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&gt;50</w:t>
            </w:r>
            <w:r w:rsidRPr="00DC2BA7">
              <w:rPr>
                <w:rFonts w:ascii="Times New Roman" w:hAnsi="Times New Roman"/>
                <w:color w:val="000000"/>
                <w:sz w:val="22"/>
                <w:szCs w:val="22"/>
                <w:lang w:val="sv-SE"/>
              </w:rPr>
              <w:noBreakHyphen/>
            </w:r>
          </w:p>
          <w:p w14:paraId="48A9497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60</w:t>
            </w:r>
          </w:p>
        </w:tc>
        <w:tc>
          <w:tcPr>
            <w:tcW w:w="809" w:type="dxa"/>
            <w:tcBorders>
              <w:top w:val="single" w:sz="4" w:space="0" w:color="auto"/>
              <w:bottom w:val="single" w:sz="4" w:space="0" w:color="auto"/>
            </w:tcBorders>
            <w:shd w:val="clear" w:color="auto" w:fill="auto"/>
            <w:vAlign w:val="bottom"/>
          </w:tcPr>
          <w:p w14:paraId="2174C7D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&gt;60</w:t>
            </w:r>
            <w:r w:rsidRPr="00DC2BA7">
              <w:rPr>
                <w:rFonts w:ascii="Times New Roman" w:hAnsi="Times New Roman"/>
                <w:color w:val="000000"/>
                <w:sz w:val="22"/>
                <w:szCs w:val="22"/>
                <w:lang w:val="sv-SE"/>
              </w:rPr>
              <w:noBreakHyphen/>
            </w:r>
          </w:p>
          <w:p w14:paraId="1822E92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70</w:t>
            </w:r>
          </w:p>
        </w:tc>
        <w:tc>
          <w:tcPr>
            <w:tcW w:w="810" w:type="dxa"/>
            <w:tcBorders>
              <w:top w:val="single" w:sz="4" w:space="0" w:color="auto"/>
              <w:bottom w:val="single" w:sz="4" w:space="0" w:color="auto"/>
            </w:tcBorders>
            <w:shd w:val="clear" w:color="auto" w:fill="auto"/>
            <w:vAlign w:val="bottom"/>
          </w:tcPr>
          <w:p w14:paraId="0E58696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&gt;70</w:t>
            </w:r>
            <w:r w:rsidRPr="00DC2BA7">
              <w:rPr>
                <w:rFonts w:ascii="Times New Roman" w:hAnsi="Times New Roman"/>
                <w:color w:val="000000"/>
                <w:sz w:val="22"/>
                <w:szCs w:val="22"/>
                <w:lang w:val="sv-SE"/>
              </w:rPr>
              <w:noBreakHyphen/>
            </w:r>
          </w:p>
          <w:p w14:paraId="70D01FC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80</w:t>
            </w:r>
          </w:p>
        </w:tc>
        <w:tc>
          <w:tcPr>
            <w:tcW w:w="810" w:type="dxa"/>
            <w:tcBorders>
              <w:top w:val="single" w:sz="4" w:space="0" w:color="auto"/>
              <w:bottom w:val="single" w:sz="4" w:space="0" w:color="auto"/>
            </w:tcBorders>
            <w:shd w:val="clear" w:color="auto" w:fill="auto"/>
            <w:vAlign w:val="bottom"/>
          </w:tcPr>
          <w:p w14:paraId="7B61130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&gt;80</w:t>
            </w:r>
            <w:r w:rsidRPr="00DC2BA7">
              <w:rPr>
                <w:rFonts w:ascii="Times New Roman" w:hAnsi="Times New Roman"/>
                <w:color w:val="000000"/>
                <w:sz w:val="22"/>
                <w:szCs w:val="22"/>
                <w:lang w:val="sv-SE"/>
              </w:rPr>
              <w:noBreakHyphen/>
            </w:r>
          </w:p>
          <w:p w14:paraId="5624C53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90</w:t>
            </w:r>
          </w:p>
        </w:tc>
        <w:tc>
          <w:tcPr>
            <w:tcW w:w="810" w:type="dxa"/>
            <w:tcBorders>
              <w:top w:val="single" w:sz="4" w:space="0" w:color="auto"/>
              <w:bottom w:val="single" w:sz="4" w:space="0" w:color="auto"/>
              <w:right w:val="nil"/>
            </w:tcBorders>
            <w:shd w:val="clear" w:color="auto" w:fill="auto"/>
            <w:vAlign w:val="bottom"/>
          </w:tcPr>
          <w:p w14:paraId="5BAFCE8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&gt;90-125</w:t>
            </w:r>
          </w:p>
        </w:tc>
        <w:tc>
          <w:tcPr>
            <w:tcW w:w="810" w:type="dxa"/>
            <w:tcBorders>
              <w:top w:val="single" w:sz="4" w:space="0" w:color="auto"/>
              <w:left w:val="nil"/>
              <w:bottom w:val="single" w:sz="4" w:space="0" w:color="auto"/>
              <w:right w:val="single" w:sz="4" w:space="0" w:color="auto"/>
            </w:tcBorders>
            <w:shd w:val="clear" w:color="auto" w:fill="auto"/>
            <w:vAlign w:val="bottom"/>
          </w:tcPr>
          <w:p w14:paraId="0293570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&gt;125-150</w:t>
            </w:r>
          </w:p>
        </w:tc>
      </w:tr>
      <w:tr w:rsidR="00211724" w:rsidRPr="00410B74" w14:paraId="026E8622" w14:textId="77777777" w:rsidTr="001C4B98">
        <w:trPr>
          <w:trHeight w:val="454"/>
        </w:trPr>
        <w:tc>
          <w:tcPr>
            <w:tcW w:w="1087" w:type="dxa"/>
            <w:tcBorders>
              <w:top w:val="single" w:sz="4" w:space="0" w:color="auto"/>
              <w:left w:val="single" w:sz="4" w:space="0" w:color="auto"/>
              <w:right w:val="single" w:sz="4" w:space="0" w:color="auto"/>
            </w:tcBorders>
          </w:tcPr>
          <w:p w14:paraId="121CB28D"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Symbol" w:hAnsi="Symbol"/>
                <w:color w:val="000000"/>
                <w:sz w:val="22"/>
                <w:szCs w:val="22"/>
              </w:rPr>
              <w:sym w:font="Symbol" w:char="F0B3"/>
            </w:r>
            <w:r w:rsidRPr="00DC2BA7">
              <w:rPr>
                <w:rFonts w:ascii="Times New Roman" w:hAnsi="Times New Roman"/>
                <w:color w:val="000000"/>
                <w:sz w:val="22"/>
                <w:szCs w:val="22"/>
                <w:lang w:val="sv-SE"/>
              </w:rPr>
              <w:t>30</w:t>
            </w:r>
            <w:r w:rsidRPr="00DC2BA7">
              <w:rPr>
                <w:rFonts w:ascii="Times New Roman" w:hAnsi="Times New Roman"/>
                <w:color w:val="000000"/>
                <w:sz w:val="22"/>
                <w:szCs w:val="22"/>
                <w:lang w:val="sv-SE"/>
              </w:rPr>
              <w:noBreakHyphen/>
            </w:r>
            <w:r w:rsidRPr="00DC2BA7">
              <w:rPr>
                <w:rFonts w:ascii="Times New Roman" w:hAnsi="Times New Roman"/>
                <w:color w:val="000000"/>
                <w:sz w:val="22"/>
                <w:szCs w:val="22"/>
              </w:rPr>
              <w:t>100</w:t>
            </w:r>
          </w:p>
        </w:tc>
        <w:tc>
          <w:tcPr>
            <w:tcW w:w="4049" w:type="dxa"/>
            <w:gridSpan w:val="5"/>
            <w:vMerge w:val="restart"/>
            <w:tcBorders>
              <w:top w:val="single" w:sz="4" w:space="0" w:color="auto"/>
              <w:left w:val="single" w:sz="4" w:space="0" w:color="auto"/>
            </w:tcBorders>
            <w:shd w:val="clear" w:color="auto" w:fill="auto"/>
          </w:tcPr>
          <w:p w14:paraId="71FA8D9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s="Times New Roman"/>
                <w:sz w:val="22"/>
                <w:szCs w:val="22"/>
                <w:lang w:val="sv-SE"/>
              </w:rPr>
              <w:t>FÖR ADMINISTRERING VAR FJÄRDE VECKA,SE TABELL 2</w:t>
            </w:r>
          </w:p>
        </w:tc>
        <w:tc>
          <w:tcPr>
            <w:tcW w:w="809" w:type="dxa"/>
            <w:tcBorders>
              <w:top w:val="single" w:sz="4" w:space="0" w:color="auto"/>
            </w:tcBorders>
            <w:shd w:val="clear" w:color="auto" w:fill="auto"/>
          </w:tcPr>
          <w:p w14:paraId="341770F7" w14:textId="77777777" w:rsidR="00D57536" w:rsidRPr="00DC2BA7" w:rsidRDefault="00D57536" w:rsidP="001C4B98">
            <w:pPr>
              <w:pStyle w:val="Table"/>
              <w:keepNext/>
              <w:keepLines w:val="0"/>
              <w:spacing w:before="0" w:after="0"/>
              <w:jc w:val="center"/>
              <w:rPr>
                <w:rFonts w:ascii="Times New Roman" w:hAnsi="Times New Roman"/>
                <w:color w:val="000000"/>
                <w:sz w:val="22"/>
                <w:szCs w:val="22"/>
                <w:lang w:val="sv-SE"/>
              </w:rPr>
            </w:pPr>
          </w:p>
        </w:tc>
        <w:tc>
          <w:tcPr>
            <w:tcW w:w="810" w:type="dxa"/>
            <w:tcBorders>
              <w:top w:val="single" w:sz="4" w:space="0" w:color="auto"/>
            </w:tcBorders>
            <w:shd w:val="clear" w:color="auto" w:fill="auto"/>
          </w:tcPr>
          <w:p w14:paraId="02557EBD" w14:textId="77777777" w:rsidR="00D57536" w:rsidRPr="00DC2BA7" w:rsidRDefault="00D57536" w:rsidP="001C4B98">
            <w:pPr>
              <w:pStyle w:val="Table"/>
              <w:keepNext/>
              <w:keepLines w:val="0"/>
              <w:spacing w:before="0" w:after="0"/>
              <w:jc w:val="center"/>
              <w:rPr>
                <w:rFonts w:ascii="Times New Roman" w:hAnsi="Times New Roman"/>
                <w:color w:val="000000"/>
                <w:sz w:val="22"/>
                <w:szCs w:val="22"/>
                <w:lang w:val="sv-SE"/>
              </w:rPr>
            </w:pPr>
          </w:p>
        </w:tc>
        <w:tc>
          <w:tcPr>
            <w:tcW w:w="810" w:type="dxa"/>
            <w:tcBorders>
              <w:top w:val="single" w:sz="4" w:space="0" w:color="auto"/>
            </w:tcBorders>
            <w:shd w:val="clear" w:color="auto" w:fill="auto"/>
          </w:tcPr>
          <w:p w14:paraId="24EBC55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lang w:val="sv-SE"/>
              </w:rPr>
            </w:pPr>
          </w:p>
        </w:tc>
        <w:tc>
          <w:tcPr>
            <w:tcW w:w="810" w:type="dxa"/>
            <w:tcBorders>
              <w:top w:val="single" w:sz="4" w:space="0" w:color="auto"/>
            </w:tcBorders>
            <w:shd w:val="clear" w:color="auto" w:fill="auto"/>
          </w:tcPr>
          <w:p w14:paraId="03FD9829" w14:textId="77777777" w:rsidR="00D57536" w:rsidRPr="00DC2BA7" w:rsidRDefault="00D57536" w:rsidP="001C4B98">
            <w:pPr>
              <w:pStyle w:val="Table"/>
              <w:keepNext/>
              <w:keepLines w:val="0"/>
              <w:spacing w:before="0" w:after="0"/>
              <w:jc w:val="center"/>
              <w:rPr>
                <w:rFonts w:ascii="Times New Roman" w:hAnsi="Times New Roman"/>
                <w:color w:val="000000"/>
                <w:sz w:val="22"/>
                <w:szCs w:val="22"/>
                <w:lang w:val="sv-SE"/>
              </w:rPr>
            </w:pPr>
          </w:p>
        </w:tc>
        <w:tc>
          <w:tcPr>
            <w:tcW w:w="810" w:type="dxa"/>
            <w:tcBorders>
              <w:top w:val="single" w:sz="4" w:space="0" w:color="auto"/>
            </w:tcBorders>
            <w:shd w:val="clear" w:color="auto" w:fill="auto"/>
          </w:tcPr>
          <w:p w14:paraId="32C31E4F" w14:textId="77777777" w:rsidR="00D57536" w:rsidRPr="00DC2BA7" w:rsidRDefault="00D57536" w:rsidP="001C4B98">
            <w:pPr>
              <w:pStyle w:val="Table"/>
              <w:keepNext/>
              <w:keepLines w:val="0"/>
              <w:spacing w:before="0" w:after="0"/>
              <w:jc w:val="center"/>
              <w:rPr>
                <w:rFonts w:ascii="Times New Roman" w:hAnsi="Times New Roman"/>
                <w:color w:val="000000"/>
                <w:sz w:val="22"/>
                <w:szCs w:val="22"/>
                <w:lang w:val="sv-SE"/>
              </w:rPr>
            </w:pPr>
          </w:p>
        </w:tc>
      </w:tr>
      <w:tr w:rsidR="00211724" w14:paraId="221E1ACD" w14:textId="77777777" w:rsidTr="001C4B98">
        <w:trPr>
          <w:trHeight w:val="454"/>
        </w:trPr>
        <w:tc>
          <w:tcPr>
            <w:tcW w:w="1087" w:type="dxa"/>
            <w:tcBorders>
              <w:left w:val="single" w:sz="4" w:space="0" w:color="auto"/>
              <w:right w:val="single" w:sz="4" w:space="0" w:color="auto"/>
            </w:tcBorders>
          </w:tcPr>
          <w:p w14:paraId="651C7A20"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&gt;100</w:t>
            </w:r>
            <w:r w:rsidRPr="00DC2BA7">
              <w:rPr>
                <w:rFonts w:ascii="Times New Roman" w:hAnsi="Times New Roman"/>
                <w:color w:val="000000"/>
                <w:sz w:val="22"/>
                <w:szCs w:val="22"/>
              </w:rPr>
              <w:noBreakHyphen/>
              <w:t>200</w:t>
            </w:r>
          </w:p>
        </w:tc>
        <w:tc>
          <w:tcPr>
            <w:tcW w:w="4049" w:type="dxa"/>
            <w:gridSpan w:val="5"/>
            <w:vMerge/>
            <w:tcBorders>
              <w:left w:val="single" w:sz="4" w:space="0" w:color="auto"/>
            </w:tcBorders>
            <w:shd w:val="clear" w:color="auto" w:fill="auto"/>
          </w:tcPr>
          <w:p w14:paraId="10860B2D"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09" w:type="dxa"/>
            <w:shd w:val="clear" w:color="auto" w:fill="auto"/>
          </w:tcPr>
          <w:p w14:paraId="016776E6"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7948F5D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7F0C6AAF"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1A65B3B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tcBorders>
            <w:shd w:val="clear" w:color="auto" w:fill="auto"/>
          </w:tcPr>
          <w:p w14:paraId="4AAB210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44DE4967" w14:textId="77777777" w:rsidTr="001C4B98">
        <w:trPr>
          <w:trHeight w:val="454"/>
        </w:trPr>
        <w:tc>
          <w:tcPr>
            <w:tcW w:w="1087" w:type="dxa"/>
            <w:tcBorders>
              <w:left w:val="single" w:sz="4" w:space="0" w:color="auto"/>
              <w:right w:val="single" w:sz="4" w:space="0" w:color="auto"/>
            </w:tcBorders>
          </w:tcPr>
          <w:p w14:paraId="77F6F27A"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&gt;200</w:t>
            </w:r>
            <w:r w:rsidRPr="00DC2BA7">
              <w:rPr>
                <w:rFonts w:ascii="Times New Roman" w:hAnsi="Times New Roman"/>
                <w:color w:val="000000"/>
                <w:sz w:val="22"/>
                <w:szCs w:val="22"/>
              </w:rPr>
              <w:noBreakHyphen/>
              <w:t>300</w:t>
            </w:r>
          </w:p>
        </w:tc>
        <w:tc>
          <w:tcPr>
            <w:tcW w:w="809" w:type="dxa"/>
            <w:tcBorders>
              <w:left w:val="single" w:sz="4" w:space="0" w:color="auto"/>
            </w:tcBorders>
            <w:shd w:val="clear" w:color="auto" w:fill="auto"/>
          </w:tcPr>
          <w:p w14:paraId="57C12183"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272F8DB6"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665C40E7"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7C32CA3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43837F56"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09" w:type="dxa"/>
            <w:shd w:val="clear" w:color="auto" w:fill="auto"/>
          </w:tcPr>
          <w:p w14:paraId="26B8CF4D"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1AF57446"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557A56DA"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shd w:val="clear" w:color="auto" w:fill="auto"/>
          </w:tcPr>
          <w:p w14:paraId="5162D697"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shd w:val="clear" w:color="auto" w:fill="auto"/>
          </w:tcPr>
          <w:p w14:paraId="57CF403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r>
      <w:tr w:rsidR="00211724" w14:paraId="72AEEEDD" w14:textId="77777777" w:rsidTr="001C4B98">
        <w:trPr>
          <w:trHeight w:val="454"/>
        </w:trPr>
        <w:tc>
          <w:tcPr>
            <w:tcW w:w="1087" w:type="dxa"/>
            <w:tcBorders>
              <w:left w:val="single" w:sz="4" w:space="0" w:color="auto"/>
              <w:right w:val="single" w:sz="4" w:space="0" w:color="auto"/>
            </w:tcBorders>
          </w:tcPr>
          <w:p w14:paraId="1EB2D7B3"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&gt;300</w:t>
            </w:r>
            <w:r w:rsidRPr="00DC2BA7">
              <w:rPr>
                <w:rFonts w:ascii="Times New Roman" w:hAnsi="Times New Roman"/>
                <w:color w:val="000000"/>
                <w:sz w:val="22"/>
                <w:szCs w:val="22"/>
              </w:rPr>
              <w:noBreakHyphen/>
              <w:t>400</w:t>
            </w:r>
          </w:p>
        </w:tc>
        <w:tc>
          <w:tcPr>
            <w:tcW w:w="809" w:type="dxa"/>
            <w:tcBorders>
              <w:left w:val="single" w:sz="4" w:space="0" w:color="auto"/>
            </w:tcBorders>
            <w:shd w:val="clear" w:color="auto" w:fill="auto"/>
          </w:tcPr>
          <w:p w14:paraId="4E09BB5A"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666556EA"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58C44C7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7DB5411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2D8E4E5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09" w:type="dxa"/>
            <w:shd w:val="clear" w:color="auto" w:fill="auto"/>
          </w:tcPr>
          <w:p w14:paraId="475F6027"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tcBorders>
            <w:shd w:val="clear" w:color="auto" w:fill="auto"/>
          </w:tcPr>
          <w:p w14:paraId="30F8932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shd w:val="clear" w:color="auto" w:fill="auto"/>
          </w:tcPr>
          <w:p w14:paraId="4B314675"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shd w:val="clear" w:color="auto" w:fill="auto"/>
          </w:tcPr>
          <w:p w14:paraId="3C68DEC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shd w:val="clear" w:color="auto" w:fill="auto"/>
          </w:tcPr>
          <w:p w14:paraId="1E3858A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r>
      <w:tr w:rsidR="00211724" w14:paraId="6C399F87" w14:textId="77777777" w:rsidTr="001C4B98">
        <w:trPr>
          <w:trHeight w:val="454"/>
        </w:trPr>
        <w:tc>
          <w:tcPr>
            <w:tcW w:w="1087" w:type="dxa"/>
            <w:tcBorders>
              <w:left w:val="single" w:sz="4" w:space="0" w:color="auto"/>
              <w:right w:val="single" w:sz="4" w:space="0" w:color="auto"/>
            </w:tcBorders>
          </w:tcPr>
          <w:p w14:paraId="3C0E8474"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&gt;400</w:t>
            </w:r>
            <w:r w:rsidRPr="00DC2BA7">
              <w:rPr>
                <w:rFonts w:ascii="Times New Roman" w:hAnsi="Times New Roman"/>
                <w:color w:val="000000"/>
                <w:sz w:val="22"/>
                <w:szCs w:val="22"/>
              </w:rPr>
              <w:noBreakHyphen/>
              <w:t>500</w:t>
            </w:r>
          </w:p>
        </w:tc>
        <w:tc>
          <w:tcPr>
            <w:tcW w:w="809" w:type="dxa"/>
            <w:tcBorders>
              <w:left w:val="single" w:sz="4" w:space="0" w:color="auto"/>
            </w:tcBorders>
            <w:shd w:val="clear" w:color="auto" w:fill="auto"/>
          </w:tcPr>
          <w:p w14:paraId="13FC2CD6"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4C50C749"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51FA288A"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04F21AFD"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5702221E"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09" w:type="dxa"/>
            <w:tcBorders>
              <w:bottom w:val="single" w:sz="4" w:space="0" w:color="auto"/>
              <w:right w:val="single" w:sz="4" w:space="0" w:color="auto"/>
            </w:tcBorders>
            <w:shd w:val="clear" w:color="auto" w:fill="auto"/>
          </w:tcPr>
          <w:p w14:paraId="07E3BA4F"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shd w:val="clear" w:color="auto" w:fill="auto"/>
          </w:tcPr>
          <w:p w14:paraId="466F214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10" w:type="dxa"/>
            <w:tcBorders>
              <w:top w:val="single" w:sz="4" w:space="0" w:color="auto"/>
            </w:tcBorders>
            <w:shd w:val="clear" w:color="auto" w:fill="auto"/>
          </w:tcPr>
          <w:p w14:paraId="305C333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10" w:type="dxa"/>
            <w:tcBorders>
              <w:bottom w:val="nil"/>
            </w:tcBorders>
            <w:shd w:val="clear" w:color="auto" w:fill="auto"/>
          </w:tcPr>
          <w:p w14:paraId="5C2605C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tcBorders>
            <w:shd w:val="clear" w:color="auto" w:fill="auto"/>
          </w:tcPr>
          <w:p w14:paraId="39B83E4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r>
      <w:tr w:rsidR="00211724" w14:paraId="014C131E" w14:textId="77777777" w:rsidTr="001C4B98">
        <w:trPr>
          <w:trHeight w:val="454"/>
        </w:trPr>
        <w:tc>
          <w:tcPr>
            <w:tcW w:w="1087" w:type="dxa"/>
            <w:tcBorders>
              <w:left w:val="single" w:sz="4" w:space="0" w:color="auto"/>
              <w:right w:val="single" w:sz="4" w:space="0" w:color="auto"/>
            </w:tcBorders>
          </w:tcPr>
          <w:p w14:paraId="79A9DC4D"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&gt;500</w:t>
            </w:r>
            <w:r w:rsidRPr="00DC2BA7">
              <w:rPr>
                <w:rFonts w:ascii="Times New Roman" w:hAnsi="Times New Roman"/>
                <w:color w:val="000000"/>
                <w:sz w:val="22"/>
                <w:szCs w:val="22"/>
              </w:rPr>
              <w:noBreakHyphen/>
              <w:t>600</w:t>
            </w:r>
          </w:p>
        </w:tc>
        <w:tc>
          <w:tcPr>
            <w:tcW w:w="809" w:type="dxa"/>
            <w:tcBorders>
              <w:left w:val="single" w:sz="4" w:space="0" w:color="auto"/>
            </w:tcBorders>
            <w:shd w:val="clear" w:color="auto" w:fill="auto"/>
          </w:tcPr>
          <w:p w14:paraId="0475634C"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tcBorders>
            <w:shd w:val="clear" w:color="auto" w:fill="auto"/>
          </w:tcPr>
          <w:p w14:paraId="266F0EB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Pr>
          <w:p w14:paraId="0D9332A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Pr>
          <w:p w14:paraId="630A2945"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tcPr>
          <w:p w14:paraId="17DE33A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09" w:type="dxa"/>
            <w:tcBorders>
              <w:top w:val="single" w:sz="4" w:space="0" w:color="auto"/>
              <w:left w:val="single" w:sz="4" w:space="0" w:color="auto"/>
            </w:tcBorders>
          </w:tcPr>
          <w:p w14:paraId="4270639C"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10" w:type="dxa"/>
          </w:tcPr>
          <w:p w14:paraId="6CAA3E9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5A3149A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single" w:sz="4" w:space="0" w:color="auto"/>
              <w:right w:val="single" w:sz="4" w:space="0" w:color="auto"/>
            </w:tcBorders>
          </w:tcPr>
          <w:p w14:paraId="2FE286AC"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top w:val="single" w:sz="4" w:space="0" w:color="auto"/>
              <w:left w:val="single" w:sz="4" w:space="0" w:color="auto"/>
            </w:tcBorders>
            <w:shd w:val="clear" w:color="auto" w:fill="auto"/>
          </w:tcPr>
          <w:p w14:paraId="20553E84"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58274982" w14:textId="77777777" w:rsidTr="001C4B98">
        <w:trPr>
          <w:trHeight w:val="454"/>
        </w:trPr>
        <w:tc>
          <w:tcPr>
            <w:tcW w:w="1087" w:type="dxa"/>
            <w:tcBorders>
              <w:left w:val="single" w:sz="4" w:space="0" w:color="auto"/>
              <w:right w:val="single" w:sz="4" w:space="0" w:color="auto"/>
            </w:tcBorders>
          </w:tcPr>
          <w:p w14:paraId="5E860C1C"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&gt;600</w:t>
            </w:r>
            <w:r w:rsidRPr="00DC2BA7">
              <w:rPr>
                <w:rFonts w:ascii="Times New Roman" w:hAnsi="Times New Roman"/>
                <w:color w:val="000000"/>
                <w:sz w:val="22"/>
                <w:szCs w:val="22"/>
              </w:rPr>
              <w:noBreakHyphen/>
              <w:t>700</w:t>
            </w:r>
          </w:p>
        </w:tc>
        <w:tc>
          <w:tcPr>
            <w:tcW w:w="809" w:type="dxa"/>
            <w:tcBorders>
              <w:left w:val="single" w:sz="4" w:space="0" w:color="auto"/>
              <w:bottom w:val="single" w:sz="4" w:space="0" w:color="auto"/>
              <w:right w:val="single" w:sz="4" w:space="0" w:color="auto"/>
            </w:tcBorders>
            <w:shd w:val="clear" w:color="auto" w:fill="auto"/>
          </w:tcPr>
          <w:p w14:paraId="578B807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right w:val="single" w:sz="4" w:space="0" w:color="auto"/>
            </w:tcBorders>
          </w:tcPr>
          <w:p w14:paraId="1DCB2E1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left w:val="single" w:sz="4" w:space="0" w:color="auto"/>
              <w:bottom w:val="single" w:sz="4" w:space="0" w:color="auto"/>
            </w:tcBorders>
          </w:tcPr>
          <w:p w14:paraId="16B312CD"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tcPr>
          <w:p w14:paraId="6EE5070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tcPr>
          <w:p w14:paraId="634B9F7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09" w:type="dxa"/>
          </w:tcPr>
          <w:p w14:paraId="67315EE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Pr>
          <w:p w14:paraId="6C120F5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right w:val="single" w:sz="4" w:space="0" w:color="auto"/>
            </w:tcBorders>
          </w:tcPr>
          <w:p w14:paraId="0BE2830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top w:val="single" w:sz="4" w:space="0" w:color="auto"/>
              <w:left w:val="single" w:sz="4" w:space="0" w:color="auto"/>
            </w:tcBorders>
            <w:shd w:val="clear" w:color="auto" w:fill="auto"/>
          </w:tcPr>
          <w:p w14:paraId="0BC8521F"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1F032ECE"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r>
      <w:tr w:rsidR="00211724" w14:paraId="05A2BCBC" w14:textId="77777777" w:rsidTr="001C4B98">
        <w:trPr>
          <w:trHeight w:val="454"/>
        </w:trPr>
        <w:tc>
          <w:tcPr>
            <w:tcW w:w="1087" w:type="dxa"/>
            <w:tcBorders>
              <w:left w:val="single" w:sz="4" w:space="0" w:color="auto"/>
              <w:right w:val="single" w:sz="4" w:space="0" w:color="auto"/>
            </w:tcBorders>
          </w:tcPr>
          <w:p w14:paraId="763BF4AA"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&gt;700</w:t>
            </w:r>
            <w:r w:rsidRPr="00DC2BA7">
              <w:rPr>
                <w:rFonts w:ascii="Times New Roman" w:hAnsi="Times New Roman"/>
                <w:bCs/>
                <w:color w:val="000000"/>
                <w:sz w:val="22"/>
                <w:szCs w:val="22"/>
              </w:rPr>
              <w:noBreakHyphen/>
              <w:t>800</w:t>
            </w:r>
          </w:p>
        </w:tc>
        <w:tc>
          <w:tcPr>
            <w:tcW w:w="809" w:type="dxa"/>
            <w:tcBorders>
              <w:top w:val="single" w:sz="4" w:space="0" w:color="auto"/>
              <w:left w:val="single" w:sz="4" w:space="0" w:color="auto"/>
            </w:tcBorders>
          </w:tcPr>
          <w:p w14:paraId="752601E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4E25287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Borders>
              <w:top w:val="single" w:sz="4" w:space="0" w:color="auto"/>
            </w:tcBorders>
          </w:tcPr>
          <w:p w14:paraId="028EDDD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Borders>
              <w:top w:val="single" w:sz="4" w:space="0" w:color="auto"/>
            </w:tcBorders>
          </w:tcPr>
          <w:p w14:paraId="3DE21F5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26D8D4A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09" w:type="dxa"/>
          </w:tcPr>
          <w:p w14:paraId="6761D95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2FDAAE1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7354EAD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left w:val="single" w:sz="4" w:space="0" w:color="auto"/>
            </w:tcBorders>
            <w:shd w:val="clear" w:color="auto" w:fill="auto"/>
          </w:tcPr>
          <w:p w14:paraId="1BC20F14"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7EC92523"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r>
      <w:tr w:rsidR="00211724" w14:paraId="40BA1499" w14:textId="77777777" w:rsidTr="001C4B98">
        <w:trPr>
          <w:trHeight w:val="454"/>
        </w:trPr>
        <w:tc>
          <w:tcPr>
            <w:tcW w:w="1087" w:type="dxa"/>
            <w:tcBorders>
              <w:left w:val="single" w:sz="4" w:space="0" w:color="auto"/>
              <w:right w:val="single" w:sz="4" w:space="0" w:color="auto"/>
            </w:tcBorders>
          </w:tcPr>
          <w:p w14:paraId="4F2F2614"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&gt;800</w:t>
            </w:r>
            <w:r w:rsidRPr="00DC2BA7">
              <w:rPr>
                <w:rFonts w:ascii="Times New Roman" w:hAnsi="Times New Roman"/>
                <w:bCs/>
                <w:color w:val="000000"/>
                <w:sz w:val="22"/>
                <w:szCs w:val="22"/>
              </w:rPr>
              <w:noBreakHyphen/>
              <w:t>900</w:t>
            </w:r>
          </w:p>
        </w:tc>
        <w:tc>
          <w:tcPr>
            <w:tcW w:w="809" w:type="dxa"/>
            <w:tcBorders>
              <w:left w:val="single" w:sz="4" w:space="0" w:color="auto"/>
            </w:tcBorders>
          </w:tcPr>
          <w:p w14:paraId="5ED4A66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1F01A9A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1DD5F70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3473C54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5865066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09" w:type="dxa"/>
            <w:tcBorders>
              <w:bottom w:val="nil"/>
            </w:tcBorders>
          </w:tcPr>
          <w:p w14:paraId="36B422D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37A9887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top w:val="single" w:sz="4" w:space="0" w:color="auto"/>
              <w:left w:val="single" w:sz="4" w:space="0" w:color="auto"/>
            </w:tcBorders>
            <w:shd w:val="clear" w:color="auto" w:fill="auto"/>
          </w:tcPr>
          <w:p w14:paraId="7DE6234F"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00E5903A"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01DAC4BC"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r>
      <w:tr w:rsidR="00211724" w14:paraId="7818B2A8" w14:textId="77777777" w:rsidTr="001C4B98">
        <w:trPr>
          <w:trHeight w:val="454"/>
        </w:trPr>
        <w:tc>
          <w:tcPr>
            <w:tcW w:w="1087" w:type="dxa"/>
            <w:tcBorders>
              <w:left w:val="single" w:sz="4" w:space="0" w:color="auto"/>
              <w:right w:val="single" w:sz="4" w:space="0" w:color="auto"/>
            </w:tcBorders>
          </w:tcPr>
          <w:p w14:paraId="3DB50EAE"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&gt;900-1</w:t>
            </w:r>
            <w:r w:rsidR="00E46D09">
              <w:rPr>
                <w:rFonts w:ascii="Times New Roman" w:hAnsi="Times New Roman"/>
                <w:bCs/>
                <w:color w:val="000000"/>
                <w:sz w:val="22"/>
                <w:szCs w:val="22"/>
              </w:rPr>
              <w:t> </w:t>
            </w:r>
            <w:r w:rsidRPr="00DC2BA7">
              <w:rPr>
                <w:rFonts w:ascii="Times New Roman" w:hAnsi="Times New Roman"/>
                <w:bCs/>
                <w:color w:val="000000"/>
                <w:sz w:val="22"/>
                <w:szCs w:val="22"/>
              </w:rPr>
              <w:t>000</w:t>
            </w:r>
          </w:p>
        </w:tc>
        <w:tc>
          <w:tcPr>
            <w:tcW w:w="809" w:type="dxa"/>
            <w:tcBorders>
              <w:left w:val="single" w:sz="4" w:space="0" w:color="auto"/>
            </w:tcBorders>
          </w:tcPr>
          <w:p w14:paraId="6600F35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4D83368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3DD0AE0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09B1A847"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7F915BD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09" w:type="dxa"/>
            <w:tcBorders>
              <w:bottom w:val="single" w:sz="4" w:space="0" w:color="auto"/>
              <w:right w:val="single" w:sz="4" w:space="0" w:color="auto"/>
            </w:tcBorders>
          </w:tcPr>
          <w:p w14:paraId="067C71B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top w:val="single" w:sz="4" w:space="0" w:color="auto"/>
              <w:left w:val="single" w:sz="4" w:space="0" w:color="auto"/>
            </w:tcBorders>
            <w:shd w:val="clear" w:color="auto" w:fill="auto"/>
          </w:tcPr>
          <w:p w14:paraId="6F224414"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109A96A0"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15912635"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7C738DED"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r>
      <w:tr w:rsidR="00211724" w14:paraId="68B7A9E7" w14:textId="77777777" w:rsidTr="001C4B98">
        <w:trPr>
          <w:trHeight w:val="454"/>
        </w:trPr>
        <w:tc>
          <w:tcPr>
            <w:tcW w:w="1087" w:type="dxa"/>
            <w:tcBorders>
              <w:left w:val="single" w:sz="4" w:space="0" w:color="auto"/>
              <w:right w:val="single" w:sz="4" w:space="0" w:color="auto"/>
            </w:tcBorders>
          </w:tcPr>
          <w:p w14:paraId="668AD715"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E46D09">
              <w:rPr>
                <w:rFonts w:ascii="Times New Roman" w:hAnsi="Times New Roman"/>
                <w:bCs/>
                <w:color w:val="000000"/>
                <w:sz w:val="22"/>
                <w:szCs w:val="22"/>
              </w:rPr>
              <w:t> </w:t>
            </w:r>
            <w:r w:rsidRPr="00DC2BA7">
              <w:rPr>
                <w:rFonts w:ascii="Times New Roman" w:hAnsi="Times New Roman"/>
                <w:bCs/>
                <w:color w:val="000000"/>
                <w:sz w:val="22"/>
                <w:szCs w:val="22"/>
              </w:rPr>
              <w:t>000-1</w:t>
            </w:r>
            <w:r w:rsidR="00E46D09">
              <w:rPr>
                <w:rFonts w:ascii="Times New Roman" w:hAnsi="Times New Roman"/>
                <w:bCs/>
                <w:color w:val="000000"/>
                <w:sz w:val="22"/>
                <w:szCs w:val="22"/>
              </w:rPr>
              <w:t> </w:t>
            </w:r>
            <w:r w:rsidRPr="00DC2BA7">
              <w:rPr>
                <w:rFonts w:ascii="Times New Roman" w:hAnsi="Times New Roman"/>
                <w:bCs/>
                <w:color w:val="000000"/>
                <w:sz w:val="22"/>
                <w:szCs w:val="22"/>
              </w:rPr>
              <w:t>100</w:t>
            </w:r>
          </w:p>
        </w:tc>
        <w:tc>
          <w:tcPr>
            <w:tcW w:w="809" w:type="dxa"/>
            <w:tcBorders>
              <w:left w:val="single" w:sz="4" w:space="0" w:color="auto"/>
            </w:tcBorders>
          </w:tcPr>
          <w:p w14:paraId="776A2AC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3EF8E31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6D2C194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4FD1CC2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right w:val="single" w:sz="4" w:space="0" w:color="auto"/>
            </w:tcBorders>
          </w:tcPr>
          <w:p w14:paraId="3E91994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09" w:type="dxa"/>
            <w:tcBorders>
              <w:top w:val="single" w:sz="4" w:space="0" w:color="auto"/>
              <w:left w:val="single" w:sz="4" w:space="0" w:color="auto"/>
            </w:tcBorders>
            <w:shd w:val="clear" w:color="auto" w:fill="auto"/>
          </w:tcPr>
          <w:p w14:paraId="72B14F71"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1741936C"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49C142F7"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1632E86E"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3A0B909D"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r>
      <w:tr w:rsidR="00211724" w:rsidRPr="00410B74" w14:paraId="14DBB924" w14:textId="77777777" w:rsidTr="001C4B98">
        <w:trPr>
          <w:trHeight w:val="454"/>
        </w:trPr>
        <w:tc>
          <w:tcPr>
            <w:tcW w:w="1087" w:type="dxa"/>
            <w:tcBorders>
              <w:left w:val="single" w:sz="4" w:space="0" w:color="auto"/>
              <w:right w:val="single" w:sz="4" w:space="0" w:color="auto"/>
            </w:tcBorders>
          </w:tcPr>
          <w:p w14:paraId="68FDFF12"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E46D09">
              <w:rPr>
                <w:rFonts w:ascii="Times New Roman" w:hAnsi="Times New Roman"/>
                <w:bCs/>
                <w:color w:val="000000"/>
                <w:sz w:val="22"/>
                <w:szCs w:val="22"/>
              </w:rPr>
              <w:t> </w:t>
            </w:r>
            <w:r w:rsidRPr="00DC2BA7">
              <w:rPr>
                <w:rFonts w:ascii="Times New Roman" w:hAnsi="Times New Roman"/>
                <w:bCs/>
                <w:color w:val="000000"/>
                <w:sz w:val="22"/>
                <w:szCs w:val="22"/>
              </w:rPr>
              <w:t>100-1</w:t>
            </w:r>
            <w:r w:rsidR="00E46D09">
              <w:rPr>
                <w:rFonts w:ascii="Times New Roman" w:hAnsi="Times New Roman"/>
                <w:bCs/>
                <w:color w:val="000000"/>
                <w:sz w:val="22"/>
                <w:szCs w:val="22"/>
              </w:rPr>
              <w:t> </w:t>
            </w:r>
            <w:r w:rsidRPr="00DC2BA7">
              <w:rPr>
                <w:rFonts w:ascii="Times New Roman" w:hAnsi="Times New Roman"/>
                <w:bCs/>
                <w:color w:val="000000"/>
                <w:sz w:val="22"/>
                <w:szCs w:val="22"/>
              </w:rPr>
              <w:t>200</w:t>
            </w:r>
          </w:p>
        </w:tc>
        <w:tc>
          <w:tcPr>
            <w:tcW w:w="809" w:type="dxa"/>
            <w:tcBorders>
              <w:left w:val="single" w:sz="4" w:space="0" w:color="auto"/>
            </w:tcBorders>
          </w:tcPr>
          <w:p w14:paraId="732F54E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79D98D1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2A07985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006BC60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4198C98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4049" w:type="dxa"/>
            <w:gridSpan w:val="5"/>
            <w:tcBorders>
              <w:left w:val="single" w:sz="4" w:space="0" w:color="auto"/>
            </w:tcBorders>
            <w:shd w:val="clear" w:color="auto" w:fill="auto"/>
          </w:tcPr>
          <w:p w14:paraId="1D77B807" w14:textId="77777777" w:rsidR="00D57536" w:rsidRPr="00DC2BA7" w:rsidRDefault="00B60735" w:rsidP="001C4B98">
            <w:pPr>
              <w:keepNext/>
              <w:spacing w:line="240" w:lineRule="auto"/>
              <w:rPr>
                <w:lang w:val="sv-SE"/>
              </w:rPr>
            </w:pPr>
            <w:r w:rsidRPr="00DC2BA7">
              <w:rPr>
                <w:lang w:val="sv-SE"/>
              </w:rPr>
              <w:t>Data är otillräcklig för en dosrekommendation</w:t>
            </w:r>
          </w:p>
        </w:tc>
      </w:tr>
      <w:tr w:rsidR="00211724" w14:paraId="0432B39E" w14:textId="77777777" w:rsidTr="001C4B98">
        <w:trPr>
          <w:trHeight w:val="454"/>
        </w:trPr>
        <w:tc>
          <w:tcPr>
            <w:tcW w:w="1087" w:type="dxa"/>
            <w:tcBorders>
              <w:left w:val="single" w:sz="4" w:space="0" w:color="auto"/>
              <w:right w:val="single" w:sz="4" w:space="0" w:color="auto"/>
            </w:tcBorders>
          </w:tcPr>
          <w:p w14:paraId="4C5A5053"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E46D09">
              <w:rPr>
                <w:rFonts w:ascii="Times New Roman" w:hAnsi="Times New Roman"/>
                <w:bCs/>
                <w:color w:val="000000"/>
                <w:sz w:val="22"/>
                <w:szCs w:val="22"/>
              </w:rPr>
              <w:t> </w:t>
            </w:r>
            <w:r w:rsidRPr="00DC2BA7">
              <w:rPr>
                <w:rFonts w:ascii="Times New Roman" w:hAnsi="Times New Roman"/>
                <w:bCs/>
                <w:color w:val="000000"/>
                <w:sz w:val="22"/>
                <w:szCs w:val="22"/>
              </w:rPr>
              <w:t>200-1</w:t>
            </w:r>
            <w:r w:rsidR="00E46D09">
              <w:rPr>
                <w:rFonts w:ascii="Times New Roman" w:hAnsi="Times New Roman"/>
                <w:bCs/>
                <w:color w:val="000000"/>
                <w:sz w:val="22"/>
                <w:szCs w:val="22"/>
              </w:rPr>
              <w:t> </w:t>
            </w:r>
            <w:r w:rsidRPr="00DC2BA7">
              <w:rPr>
                <w:rFonts w:ascii="Times New Roman" w:hAnsi="Times New Roman"/>
                <w:bCs/>
                <w:color w:val="000000"/>
                <w:sz w:val="22"/>
                <w:szCs w:val="22"/>
              </w:rPr>
              <w:t>300</w:t>
            </w:r>
          </w:p>
        </w:tc>
        <w:tc>
          <w:tcPr>
            <w:tcW w:w="809" w:type="dxa"/>
            <w:tcBorders>
              <w:left w:val="single" w:sz="4" w:space="0" w:color="auto"/>
              <w:bottom w:val="nil"/>
            </w:tcBorders>
          </w:tcPr>
          <w:p w14:paraId="3FC86D7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Borders>
              <w:bottom w:val="nil"/>
            </w:tcBorders>
          </w:tcPr>
          <w:p w14:paraId="071C955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Borders>
              <w:bottom w:val="nil"/>
            </w:tcBorders>
          </w:tcPr>
          <w:p w14:paraId="6E9946E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right w:val="single" w:sz="4" w:space="0" w:color="auto"/>
            </w:tcBorders>
          </w:tcPr>
          <w:p w14:paraId="0940E24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top w:val="single" w:sz="4" w:space="0" w:color="auto"/>
              <w:left w:val="single" w:sz="4" w:space="0" w:color="auto"/>
              <w:bottom w:val="nil"/>
            </w:tcBorders>
            <w:shd w:val="clear" w:color="auto" w:fill="auto"/>
          </w:tcPr>
          <w:p w14:paraId="1935B50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09" w:type="dxa"/>
            <w:tcBorders>
              <w:bottom w:val="nil"/>
            </w:tcBorders>
            <w:shd w:val="clear" w:color="auto" w:fill="auto"/>
          </w:tcPr>
          <w:p w14:paraId="3C6DC0D4"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598B5A35"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5210913F"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60A1109A"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1E06C14F"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r>
      <w:tr w:rsidR="00211724" w14:paraId="33D820CC" w14:textId="77777777" w:rsidTr="001C4B98">
        <w:trPr>
          <w:trHeight w:val="454"/>
        </w:trPr>
        <w:tc>
          <w:tcPr>
            <w:tcW w:w="1087" w:type="dxa"/>
            <w:tcBorders>
              <w:left w:val="single" w:sz="4" w:space="0" w:color="auto"/>
              <w:bottom w:val="single" w:sz="4" w:space="0" w:color="auto"/>
              <w:right w:val="single" w:sz="4" w:space="0" w:color="auto"/>
            </w:tcBorders>
          </w:tcPr>
          <w:p w14:paraId="2821658E" w14:textId="77777777" w:rsidR="00D57536" w:rsidRPr="00DC2BA7" w:rsidRDefault="00B60735" w:rsidP="001C4B98">
            <w:pPr>
              <w:pStyle w:val="Table"/>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E46D09">
              <w:rPr>
                <w:rFonts w:ascii="Times New Roman" w:hAnsi="Times New Roman"/>
                <w:bCs/>
                <w:color w:val="000000"/>
                <w:sz w:val="22"/>
                <w:szCs w:val="22"/>
              </w:rPr>
              <w:t> </w:t>
            </w:r>
            <w:r w:rsidRPr="00DC2BA7">
              <w:rPr>
                <w:rFonts w:ascii="Times New Roman" w:hAnsi="Times New Roman"/>
                <w:bCs/>
                <w:color w:val="000000"/>
                <w:sz w:val="22"/>
                <w:szCs w:val="22"/>
              </w:rPr>
              <w:t>300-1</w:t>
            </w:r>
            <w:r w:rsidR="00E46D09">
              <w:rPr>
                <w:rFonts w:ascii="Times New Roman" w:hAnsi="Times New Roman"/>
                <w:bCs/>
                <w:color w:val="000000"/>
                <w:sz w:val="22"/>
                <w:szCs w:val="22"/>
              </w:rPr>
              <w:t> </w:t>
            </w:r>
            <w:r w:rsidRPr="00DC2BA7">
              <w:rPr>
                <w:rFonts w:ascii="Times New Roman" w:hAnsi="Times New Roman"/>
                <w:bCs/>
                <w:color w:val="000000"/>
                <w:sz w:val="22"/>
                <w:szCs w:val="22"/>
              </w:rPr>
              <w:t>500</w:t>
            </w:r>
          </w:p>
        </w:tc>
        <w:tc>
          <w:tcPr>
            <w:tcW w:w="809" w:type="dxa"/>
            <w:tcBorders>
              <w:left w:val="single" w:sz="4" w:space="0" w:color="auto"/>
              <w:bottom w:val="single" w:sz="4" w:space="0" w:color="auto"/>
            </w:tcBorders>
          </w:tcPr>
          <w:p w14:paraId="2441B20F" w14:textId="77777777" w:rsidR="00D57536" w:rsidRPr="00DC2BA7" w:rsidRDefault="00B60735" w:rsidP="001C4B98">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Borders>
              <w:bottom w:val="single" w:sz="4" w:space="0" w:color="auto"/>
            </w:tcBorders>
          </w:tcPr>
          <w:p w14:paraId="0758A924" w14:textId="77777777" w:rsidR="00D57536" w:rsidRPr="00DC2BA7" w:rsidRDefault="00B60735" w:rsidP="001C4B98">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Borders>
              <w:bottom w:val="single" w:sz="4" w:space="0" w:color="auto"/>
            </w:tcBorders>
          </w:tcPr>
          <w:p w14:paraId="6F5D8CB0" w14:textId="77777777" w:rsidR="00D57536" w:rsidRPr="00DC2BA7" w:rsidRDefault="00B60735" w:rsidP="001C4B98">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72EB2822" w14:textId="77777777" w:rsidR="00D57536" w:rsidRPr="00DC2BA7" w:rsidRDefault="00B60735" w:rsidP="001C4B98">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left w:val="single" w:sz="4" w:space="0" w:color="auto"/>
              <w:bottom w:val="single" w:sz="4" w:space="0" w:color="auto"/>
            </w:tcBorders>
            <w:shd w:val="clear" w:color="auto" w:fill="auto"/>
          </w:tcPr>
          <w:p w14:paraId="426F8548"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09" w:type="dxa"/>
            <w:tcBorders>
              <w:bottom w:val="single" w:sz="4" w:space="0" w:color="auto"/>
            </w:tcBorders>
            <w:shd w:val="clear" w:color="auto" w:fill="auto"/>
          </w:tcPr>
          <w:p w14:paraId="4B58E868" w14:textId="77777777" w:rsidR="00D57536" w:rsidRPr="00DC2BA7" w:rsidRDefault="00D57536" w:rsidP="001C4B98">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2CD8C209" w14:textId="77777777" w:rsidR="00D57536" w:rsidRPr="00DC2BA7" w:rsidRDefault="00D57536" w:rsidP="001C4B98">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1298AE76" w14:textId="77777777" w:rsidR="00D57536" w:rsidRPr="00DC2BA7" w:rsidRDefault="00D57536" w:rsidP="001C4B98">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06699A85" w14:textId="77777777" w:rsidR="00D57536" w:rsidRPr="00DC2BA7" w:rsidRDefault="00D57536" w:rsidP="001C4B98">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1C5995E5" w14:textId="77777777" w:rsidR="00D57536" w:rsidRPr="00DC2BA7" w:rsidRDefault="00D57536" w:rsidP="001C4B98">
            <w:pPr>
              <w:pStyle w:val="Table"/>
              <w:keepLines w:val="0"/>
              <w:spacing w:before="0" w:after="0"/>
              <w:rPr>
                <w:rFonts w:ascii="Times New Roman" w:hAnsi="Times New Roman"/>
                <w:color w:val="000000"/>
                <w:sz w:val="22"/>
                <w:szCs w:val="22"/>
              </w:rPr>
            </w:pPr>
          </w:p>
        </w:tc>
      </w:tr>
    </w:tbl>
    <w:p w14:paraId="056F0B34" w14:textId="77777777" w:rsidR="00D57536" w:rsidRPr="00DC2BA7" w:rsidRDefault="00B60735" w:rsidP="00D57536">
      <w:pPr>
        <w:spacing w:line="240" w:lineRule="auto"/>
        <w:ind w:left="283"/>
        <w:rPr>
          <w:color w:val="000000"/>
          <w:lang w:val="sv-SE"/>
        </w:rPr>
      </w:pPr>
      <w:r w:rsidRPr="00DC2BA7">
        <w:rPr>
          <w:color w:val="000000"/>
          <w:lang w:val="sv-SE"/>
        </w:rPr>
        <w:t xml:space="preserve">*Kroppsvikt under 30 kg studerades inte i de pivotala studierna på </w:t>
      </w:r>
      <w:r w:rsidRPr="00DC2BA7">
        <w:rPr>
          <w:lang w:val="sv-SE"/>
        </w:rPr>
        <w:t>kronisk rinosinuit med näspolyper</w:t>
      </w:r>
      <w:r w:rsidRPr="00DC2BA7">
        <w:rPr>
          <w:color w:val="000000"/>
          <w:lang w:val="sv-SE"/>
        </w:rPr>
        <w:t>.</w:t>
      </w:r>
    </w:p>
    <w:p w14:paraId="100D7C3F" w14:textId="77777777" w:rsidR="00D57536" w:rsidRPr="00DC2BA7" w:rsidRDefault="00D57536" w:rsidP="00D57536">
      <w:pPr>
        <w:pStyle w:val="Text"/>
        <w:spacing w:before="0"/>
        <w:jc w:val="left"/>
        <w:rPr>
          <w:color w:val="000000"/>
          <w:sz w:val="22"/>
          <w:lang w:val="sv-SE"/>
        </w:rPr>
      </w:pPr>
    </w:p>
    <w:p w14:paraId="706432C2" w14:textId="77777777" w:rsidR="00D57536" w:rsidRPr="00DC2BA7" w:rsidRDefault="00B60735" w:rsidP="00D57536">
      <w:pPr>
        <w:keepNext/>
        <w:widowControl w:val="0"/>
        <w:spacing w:line="240" w:lineRule="auto"/>
        <w:rPr>
          <w:i/>
          <w:u w:val="single"/>
          <w:lang w:val="sv-SE"/>
        </w:rPr>
      </w:pPr>
      <w:r w:rsidRPr="00DC2BA7">
        <w:rPr>
          <w:i/>
          <w:u w:val="single"/>
          <w:lang w:val="sv-SE"/>
        </w:rPr>
        <w:t>Behandlingslängd, monitorering och dosjustering</w:t>
      </w:r>
    </w:p>
    <w:p w14:paraId="4EFC2D51" w14:textId="77777777" w:rsidR="00D57536" w:rsidRPr="00DC2BA7" w:rsidRDefault="00B60735" w:rsidP="00D57536">
      <w:pPr>
        <w:keepNext/>
        <w:widowControl w:val="0"/>
        <w:spacing w:line="240" w:lineRule="auto"/>
        <w:rPr>
          <w:i/>
          <w:u w:val="single"/>
          <w:lang w:val="sv-SE"/>
        </w:rPr>
      </w:pPr>
      <w:r w:rsidRPr="00DC2BA7">
        <w:rPr>
          <w:i/>
          <w:lang w:val="sv-SE"/>
        </w:rPr>
        <w:t>Allergisk</w:t>
      </w:r>
      <w:r w:rsidRPr="00DC2BA7">
        <w:rPr>
          <w:i/>
          <w:u w:val="single"/>
          <w:lang w:val="sv-SE"/>
        </w:rPr>
        <w:t xml:space="preserve"> </w:t>
      </w:r>
      <w:r w:rsidRPr="00DC2BA7">
        <w:rPr>
          <w:i/>
          <w:lang w:val="sv-SE"/>
        </w:rPr>
        <w:t>astma</w:t>
      </w:r>
    </w:p>
    <w:p w14:paraId="3B636B8C" w14:textId="4450B20A" w:rsidR="00D57536" w:rsidRPr="00DC2BA7" w:rsidRDefault="00B60735" w:rsidP="00D57536">
      <w:pPr>
        <w:pStyle w:val="Char2"/>
        <w:widowControl w:val="0"/>
        <w:spacing w:before="0"/>
        <w:jc w:val="left"/>
        <w:rPr>
          <w:color w:val="000000"/>
          <w:sz w:val="22"/>
          <w:szCs w:val="22"/>
          <w:lang w:val="sv-SE"/>
        </w:rPr>
      </w:pPr>
      <w:r w:rsidRPr="00DC2BA7">
        <w:rPr>
          <w:sz w:val="22"/>
          <w:szCs w:val="22"/>
          <w:lang w:val="sv-SE"/>
        </w:rPr>
        <w:t>Xolair är avsett för långtidsbehandling. Kliniska prövningar har visat att det tar minst 12</w:t>
      </w:r>
      <w:r w:rsidRPr="00DC2BA7">
        <w:rPr>
          <w:sz w:val="22"/>
          <w:szCs w:val="22"/>
          <w:lang w:val="sv-SE"/>
        </w:rPr>
        <w:noBreakHyphen/>
        <w:t>16 veckor innan behandling</w:t>
      </w:r>
      <w:r w:rsidR="00E46D09">
        <w:rPr>
          <w:sz w:val="22"/>
          <w:szCs w:val="22"/>
          <w:lang w:val="sv-SE"/>
        </w:rPr>
        <w:t>en</w:t>
      </w:r>
      <w:r w:rsidRPr="00DC2BA7">
        <w:rPr>
          <w:sz w:val="22"/>
          <w:szCs w:val="22"/>
          <w:lang w:val="sv-SE"/>
        </w:rPr>
        <w:t xml:space="preserve"> uppvisar effekt. Efter 16 veckors behandling med Xolair skall patienterna bedömas av sin läkare avseende behandlingseffekt innan ytterligare injektioner ges. Ett beslut att fortsätta med </w:t>
      </w:r>
      <w:r w:rsidR="00E46D09">
        <w:rPr>
          <w:sz w:val="22"/>
          <w:szCs w:val="22"/>
          <w:lang w:val="sv-SE"/>
        </w:rPr>
        <w:t>behandling</w:t>
      </w:r>
      <w:r w:rsidRPr="00DC2BA7">
        <w:rPr>
          <w:sz w:val="22"/>
          <w:szCs w:val="22"/>
          <w:lang w:val="sv-SE"/>
        </w:rPr>
        <w:t xml:space="preserve"> skall baseras på om en markant förbättring av den totala astmakontrollen kan ses. Detta gäller både efter 16 veckors behandling samt vid efterföljande besök (se avsnitt 5.1, Prövarens totalbedömning av behandlingseffekten).</w:t>
      </w:r>
    </w:p>
    <w:p w14:paraId="70219BA5" w14:textId="77777777" w:rsidR="00D57536" w:rsidRPr="00DC2BA7" w:rsidRDefault="00D57536" w:rsidP="00D57536">
      <w:pPr>
        <w:pStyle w:val="Char2"/>
        <w:widowControl w:val="0"/>
        <w:spacing w:before="0"/>
        <w:jc w:val="left"/>
        <w:rPr>
          <w:sz w:val="22"/>
          <w:szCs w:val="22"/>
          <w:lang w:val="sv-SE"/>
        </w:rPr>
      </w:pPr>
    </w:p>
    <w:p w14:paraId="545CF536" w14:textId="77777777" w:rsidR="00D57536" w:rsidRPr="00DC2BA7" w:rsidRDefault="00B60735" w:rsidP="00D57536">
      <w:pPr>
        <w:pStyle w:val="Char2"/>
        <w:keepNext/>
        <w:spacing w:before="0"/>
        <w:jc w:val="left"/>
        <w:rPr>
          <w:i/>
          <w:sz w:val="22"/>
          <w:szCs w:val="22"/>
          <w:lang w:val="sv-SE"/>
        </w:rPr>
      </w:pPr>
      <w:r w:rsidRPr="00DC2BA7">
        <w:rPr>
          <w:i/>
          <w:sz w:val="22"/>
          <w:szCs w:val="22"/>
          <w:lang w:val="sv-SE"/>
        </w:rPr>
        <w:t>Kronisk rinosinuit med näspolyper</w:t>
      </w:r>
    </w:p>
    <w:p w14:paraId="0D380498" w14:textId="77777777" w:rsidR="00D57536" w:rsidRPr="00DC2BA7" w:rsidRDefault="00B60735" w:rsidP="00D57536">
      <w:pPr>
        <w:pStyle w:val="Char2"/>
        <w:spacing w:before="0"/>
        <w:jc w:val="left"/>
        <w:rPr>
          <w:sz w:val="22"/>
          <w:szCs w:val="22"/>
          <w:lang w:val="sv-SE"/>
        </w:rPr>
      </w:pPr>
      <w:r w:rsidRPr="00DC2BA7">
        <w:rPr>
          <w:sz w:val="22"/>
          <w:szCs w:val="22"/>
          <w:lang w:val="sv-SE"/>
        </w:rPr>
        <w:t>I kliniska studier på kronisk rinosinuit med näspolyper observerades förändringar efter 4 veckor i ”nasal polyp score” (NPS) samt ”nasal congestion score” (NCS). Behovet av kontinuerlig behandling ska utvärderas regelbundet baserat på allvarlighetsgraden av patientens sjukdom samt nivå av symtomkontroll.</w:t>
      </w:r>
    </w:p>
    <w:p w14:paraId="3914E4E1" w14:textId="77777777" w:rsidR="00D57536" w:rsidRPr="00DC2BA7" w:rsidRDefault="00D57536" w:rsidP="00D57536">
      <w:pPr>
        <w:pStyle w:val="Char2"/>
        <w:spacing w:before="0"/>
        <w:jc w:val="left"/>
        <w:rPr>
          <w:sz w:val="22"/>
          <w:szCs w:val="22"/>
          <w:lang w:val="sv-SE"/>
        </w:rPr>
      </w:pPr>
    </w:p>
    <w:p w14:paraId="719D6546" w14:textId="77777777" w:rsidR="00D57536" w:rsidRPr="00DC2BA7" w:rsidRDefault="00B60735" w:rsidP="00D57536">
      <w:pPr>
        <w:pStyle w:val="Char2"/>
        <w:keepNext/>
        <w:spacing w:before="0"/>
        <w:jc w:val="left"/>
        <w:rPr>
          <w:sz w:val="22"/>
          <w:szCs w:val="22"/>
          <w:lang w:val="sv-SE"/>
        </w:rPr>
      </w:pPr>
      <w:r w:rsidRPr="00DC2BA7">
        <w:rPr>
          <w:i/>
          <w:sz w:val="22"/>
          <w:szCs w:val="22"/>
          <w:lang w:val="sv-SE"/>
        </w:rPr>
        <w:t>Allergisk astma och kronisk</w:t>
      </w:r>
      <w:r w:rsidRPr="00DC2BA7">
        <w:rPr>
          <w:sz w:val="22"/>
          <w:szCs w:val="22"/>
          <w:lang w:val="sv-SE"/>
        </w:rPr>
        <w:t xml:space="preserve"> </w:t>
      </w:r>
      <w:r w:rsidRPr="00DC2BA7">
        <w:rPr>
          <w:i/>
          <w:sz w:val="22"/>
          <w:szCs w:val="22"/>
          <w:lang w:val="sv-SE"/>
        </w:rPr>
        <w:t>rinosinuit med näspolyper</w:t>
      </w:r>
    </w:p>
    <w:p w14:paraId="3E4330F5" w14:textId="2FE5D8F7"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Utsättning av </w:t>
      </w:r>
      <w:r w:rsidR="00E46D09">
        <w:rPr>
          <w:sz w:val="22"/>
          <w:szCs w:val="22"/>
          <w:lang w:val="sv-SE"/>
        </w:rPr>
        <w:t>behandling</w:t>
      </w:r>
      <w:r w:rsidRPr="00DC2BA7">
        <w:rPr>
          <w:sz w:val="22"/>
          <w:szCs w:val="22"/>
          <w:lang w:val="sv-SE"/>
        </w:rPr>
        <w:t xml:space="preserve"> leder i allmänhet till återgång till förhöjda nivåer av fritt IgE och tillhörande symtom. De totala IgE-nivåerna är förhöjda under behandlingen och är fortsatt förhöjda i upp till ett år efter avslutad behandling. Därför kan inte förnyade analyser av IgE-värdena under behandling </w:t>
      </w:r>
      <w:r w:rsidRPr="00DC2BA7">
        <w:rPr>
          <w:sz w:val="22"/>
          <w:szCs w:val="22"/>
          <w:lang w:val="sv-SE"/>
        </w:rPr>
        <w:lastRenderedPageBreak/>
        <w:t>användas som vägledning för dosbestämning. Dosbestämning efter behandlingsavbrott under kortare tid än ett år skall baseras på de IgE-nivåer i serum som uppmättes vid den initiala dosbestämningen. Förnyad analys av totalnivåerna av serum-IgE kan utföras för dosbestämning i de fall behandlingen varit avbruten i ett år eller längre.</w:t>
      </w:r>
    </w:p>
    <w:p w14:paraId="32B9EAAA" w14:textId="77777777" w:rsidR="00D57536" w:rsidRPr="00DC2BA7" w:rsidRDefault="00D57536" w:rsidP="00D57536">
      <w:pPr>
        <w:pStyle w:val="Char2"/>
        <w:widowControl w:val="0"/>
        <w:spacing w:before="0"/>
        <w:jc w:val="left"/>
        <w:rPr>
          <w:sz w:val="22"/>
          <w:szCs w:val="22"/>
          <w:lang w:val="sv-SE"/>
        </w:rPr>
      </w:pPr>
    </w:p>
    <w:p w14:paraId="216C566C"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Dosen skall justeras vid betydande förändringar av kroppsvikten (se tabell 2 och 3).</w:t>
      </w:r>
    </w:p>
    <w:p w14:paraId="543C3ED5" w14:textId="77777777" w:rsidR="00D57536" w:rsidRPr="00DC2BA7" w:rsidRDefault="00D57536" w:rsidP="00D57536">
      <w:pPr>
        <w:pStyle w:val="Char2"/>
        <w:widowControl w:val="0"/>
        <w:spacing w:before="0"/>
        <w:jc w:val="left"/>
        <w:rPr>
          <w:sz w:val="22"/>
          <w:szCs w:val="22"/>
          <w:lang w:val="sv-SE"/>
        </w:rPr>
      </w:pPr>
    </w:p>
    <w:p w14:paraId="264343CD" w14:textId="77777777" w:rsidR="00D57536" w:rsidRPr="00DC2BA7" w:rsidRDefault="00B60735" w:rsidP="00D57536">
      <w:pPr>
        <w:pStyle w:val="Char2"/>
        <w:keepNext/>
        <w:spacing w:before="0"/>
        <w:jc w:val="left"/>
        <w:rPr>
          <w:i/>
          <w:sz w:val="22"/>
          <w:szCs w:val="22"/>
          <w:u w:val="single"/>
          <w:lang w:val="sv-SE"/>
        </w:rPr>
      </w:pPr>
      <w:r w:rsidRPr="00DC2BA7">
        <w:rPr>
          <w:i/>
          <w:sz w:val="22"/>
          <w:szCs w:val="22"/>
          <w:u w:val="single"/>
          <w:lang w:val="sv-SE"/>
        </w:rPr>
        <w:t>Speciella patientpopulationer</w:t>
      </w:r>
    </w:p>
    <w:p w14:paraId="7D8CE1D1" w14:textId="77777777" w:rsidR="00D57536" w:rsidRPr="00DC2BA7" w:rsidRDefault="00B60735" w:rsidP="00D57536">
      <w:pPr>
        <w:keepNext/>
        <w:widowControl w:val="0"/>
        <w:spacing w:line="240" w:lineRule="auto"/>
        <w:rPr>
          <w:i/>
          <w:lang w:val="sv-SE"/>
        </w:rPr>
      </w:pPr>
      <w:r w:rsidRPr="00DC2BA7">
        <w:rPr>
          <w:i/>
          <w:lang w:val="sv-SE"/>
        </w:rPr>
        <w:t>Äldre (över 65 år)</w:t>
      </w:r>
    </w:p>
    <w:p w14:paraId="20C000AB" w14:textId="1FC1446A"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Tillgängliga data avseende behandling av personer över 65 års ålder med </w:t>
      </w:r>
      <w:r w:rsidR="00E46D09">
        <w:rPr>
          <w:sz w:val="22"/>
          <w:szCs w:val="22"/>
          <w:lang w:val="sv-SE"/>
        </w:rPr>
        <w:t>omalizumab</w:t>
      </w:r>
      <w:r w:rsidRPr="00DC2BA7">
        <w:rPr>
          <w:sz w:val="22"/>
          <w:szCs w:val="22"/>
          <w:lang w:val="sv-SE"/>
        </w:rPr>
        <w:t xml:space="preserve"> är begränsade, men det finns inget som talar för att äldre patienter behöver annan dos än yngre vuxna patienter.</w:t>
      </w:r>
    </w:p>
    <w:p w14:paraId="00E66FC6" w14:textId="77777777" w:rsidR="00D57536" w:rsidRPr="00DC2BA7" w:rsidRDefault="00D57536" w:rsidP="00D57536">
      <w:pPr>
        <w:pStyle w:val="Char2"/>
        <w:widowControl w:val="0"/>
        <w:spacing w:before="0"/>
        <w:jc w:val="left"/>
        <w:rPr>
          <w:sz w:val="22"/>
          <w:szCs w:val="22"/>
          <w:lang w:val="sv-SE"/>
        </w:rPr>
      </w:pPr>
    </w:p>
    <w:p w14:paraId="235AB5A1" w14:textId="77777777" w:rsidR="00D57536" w:rsidRPr="00DC2BA7" w:rsidRDefault="00B60735" w:rsidP="00D57536">
      <w:pPr>
        <w:pStyle w:val="Char2"/>
        <w:keepNext/>
        <w:spacing w:before="0"/>
        <w:jc w:val="left"/>
        <w:rPr>
          <w:i/>
          <w:sz w:val="22"/>
          <w:szCs w:val="22"/>
          <w:lang w:val="sv-SE"/>
        </w:rPr>
      </w:pPr>
      <w:r w:rsidRPr="00DC2BA7">
        <w:rPr>
          <w:i/>
          <w:sz w:val="22"/>
          <w:szCs w:val="22"/>
          <w:lang w:val="sv-SE"/>
        </w:rPr>
        <w:t>Nedsatt njur- eller leverfunktion</w:t>
      </w:r>
    </w:p>
    <w:p w14:paraId="69F6ABE4" w14:textId="0DBECD8C" w:rsidR="00D57536" w:rsidRPr="00DC2BA7" w:rsidRDefault="00B60735" w:rsidP="00D57536">
      <w:pPr>
        <w:pStyle w:val="Char2"/>
        <w:spacing w:before="0"/>
        <w:jc w:val="left"/>
        <w:rPr>
          <w:sz w:val="22"/>
          <w:szCs w:val="22"/>
          <w:lang w:val="sv-SE"/>
        </w:rPr>
      </w:pPr>
      <w:r w:rsidRPr="00DC2BA7">
        <w:rPr>
          <w:sz w:val="22"/>
          <w:szCs w:val="22"/>
          <w:lang w:val="sv-SE"/>
        </w:rPr>
        <w:t xml:space="preserve">Inga studier har genomförts för att studera farmakokinetiken av </w:t>
      </w:r>
      <w:r w:rsidR="00E46D09">
        <w:rPr>
          <w:sz w:val="22"/>
          <w:szCs w:val="22"/>
          <w:lang w:val="sv-SE"/>
        </w:rPr>
        <w:t>omalizumab</w:t>
      </w:r>
      <w:r w:rsidRPr="00DC2BA7">
        <w:rPr>
          <w:sz w:val="22"/>
          <w:szCs w:val="22"/>
          <w:lang w:val="sv-SE"/>
        </w:rPr>
        <w:t xml:space="preserve"> hos patienter med nedsatt njur- eller leverfunktion. Eftersom clearance av omalizumab vid kliniska doser domineras av det retikuloendoteliala systemet (RES) torde det inte påverkas av nedsatt njur- eller leversjukdom. Trots att ingen dosjustering rekommenderas för dessa patienter skall </w:t>
      </w:r>
      <w:r w:rsidR="00E46D09">
        <w:rPr>
          <w:sz w:val="22"/>
          <w:szCs w:val="22"/>
          <w:lang w:val="sv-SE"/>
        </w:rPr>
        <w:t>omalizumab</w:t>
      </w:r>
      <w:r w:rsidRPr="00DC2BA7">
        <w:rPr>
          <w:sz w:val="22"/>
          <w:szCs w:val="22"/>
          <w:lang w:val="sv-SE"/>
        </w:rPr>
        <w:t xml:space="preserve"> administreras med försiktighet (se avsnitt 4.4).</w:t>
      </w:r>
    </w:p>
    <w:p w14:paraId="372D3D55" w14:textId="77777777" w:rsidR="00D57536" w:rsidRPr="00DC2BA7" w:rsidRDefault="00D57536" w:rsidP="00D57536">
      <w:pPr>
        <w:pStyle w:val="Char2"/>
        <w:widowControl w:val="0"/>
        <w:spacing w:before="0"/>
        <w:jc w:val="left"/>
        <w:rPr>
          <w:sz w:val="22"/>
          <w:szCs w:val="22"/>
          <w:lang w:val="sv-SE"/>
        </w:rPr>
      </w:pPr>
    </w:p>
    <w:p w14:paraId="5D96AC76" w14:textId="77777777" w:rsidR="00D57536" w:rsidRPr="00DC2BA7" w:rsidRDefault="00B60735" w:rsidP="00D57536">
      <w:pPr>
        <w:keepNext/>
        <w:widowControl w:val="0"/>
        <w:spacing w:line="240" w:lineRule="auto"/>
        <w:rPr>
          <w:i/>
          <w:lang w:val="sv-SE"/>
        </w:rPr>
      </w:pPr>
      <w:r w:rsidRPr="00DC2BA7">
        <w:rPr>
          <w:i/>
          <w:lang w:val="sv-SE"/>
        </w:rPr>
        <w:t>Pediatrisk population</w:t>
      </w:r>
    </w:p>
    <w:p w14:paraId="786308C0" w14:textId="6BE03904"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Vid allergisk astma har säkerhet och effekt för </w:t>
      </w:r>
      <w:r w:rsidR="00E46D09">
        <w:rPr>
          <w:sz w:val="22"/>
          <w:szCs w:val="22"/>
          <w:lang w:val="sv-SE"/>
        </w:rPr>
        <w:t>omalizumab</w:t>
      </w:r>
      <w:r w:rsidRPr="00DC2BA7">
        <w:rPr>
          <w:sz w:val="22"/>
          <w:szCs w:val="22"/>
          <w:lang w:val="sv-SE"/>
        </w:rPr>
        <w:t xml:space="preserve"> hos patienter under 6 år inte fastställts. Inga data finns tillgängliga.</w:t>
      </w:r>
    </w:p>
    <w:p w14:paraId="0A539E72" w14:textId="77777777" w:rsidR="00D57536" w:rsidRPr="00DC2BA7" w:rsidRDefault="00D57536" w:rsidP="00D57536">
      <w:pPr>
        <w:pStyle w:val="Char2"/>
        <w:widowControl w:val="0"/>
        <w:spacing w:before="0"/>
        <w:jc w:val="left"/>
        <w:rPr>
          <w:sz w:val="22"/>
          <w:szCs w:val="22"/>
          <w:lang w:val="sv-SE"/>
        </w:rPr>
      </w:pPr>
    </w:p>
    <w:p w14:paraId="44F23615" w14:textId="13F84165"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Vid kronisk rinosinuit med näspolyper har säkerhet och effekt för </w:t>
      </w:r>
      <w:r w:rsidR="00E46D09">
        <w:rPr>
          <w:sz w:val="22"/>
          <w:szCs w:val="22"/>
          <w:lang w:val="sv-SE"/>
        </w:rPr>
        <w:t>omalizumab</w:t>
      </w:r>
      <w:r w:rsidRPr="00DC2BA7">
        <w:rPr>
          <w:sz w:val="22"/>
          <w:szCs w:val="22"/>
          <w:lang w:val="sv-SE"/>
        </w:rPr>
        <w:t xml:space="preserve"> hos patienter under 18 år inte fastställts.</w:t>
      </w:r>
      <w:r w:rsidR="00E46D09">
        <w:rPr>
          <w:sz w:val="22"/>
          <w:szCs w:val="22"/>
          <w:lang w:val="sv-SE"/>
        </w:rPr>
        <w:t xml:space="preserve"> </w:t>
      </w:r>
      <w:r w:rsidR="00E46D09" w:rsidRPr="002F54E1">
        <w:rPr>
          <w:sz w:val="22"/>
          <w:szCs w:val="22"/>
          <w:lang w:val="sv-SE"/>
        </w:rPr>
        <w:t>Inga data finns tillgängliga.</w:t>
      </w:r>
    </w:p>
    <w:p w14:paraId="1B11A616" w14:textId="77777777" w:rsidR="00D57536" w:rsidRPr="00DC2BA7" w:rsidRDefault="00D57536" w:rsidP="00D57536">
      <w:pPr>
        <w:pStyle w:val="Char2"/>
        <w:spacing w:before="0"/>
        <w:jc w:val="left"/>
        <w:rPr>
          <w:sz w:val="22"/>
          <w:szCs w:val="22"/>
          <w:lang w:val="sv-SE"/>
        </w:rPr>
      </w:pPr>
    </w:p>
    <w:p w14:paraId="0F1D6765"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Administreringssätt</w:t>
      </w:r>
    </w:p>
    <w:p w14:paraId="76145984" w14:textId="77777777" w:rsidR="00D57536" w:rsidRPr="00DC2BA7" w:rsidRDefault="00D57536" w:rsidP="00D57536">
      <w:pPr>
        <w:pStyle w:val="Char2"/>
        <w:keepNext/>
        <w:spacing w:before="0"/>
        <w:jc w:val="left"/>
        <w:rPr>
          <w:sz w:val="22"/>
          <w:szCs w:val="22"/>
          <w:u w:val="single"/>
          <w:lang w:val="sv-SE"/>
        </w:rPr>
      </w:pPr>
    </w:p>
    <w:p w14:paraId="05BB1644" w14:textId="35F18BBF" w:rsidR="00D57536" w:rsidRPr="00DC2BA7" w:rsidRDefault="00B60735" w:rsidP="00D57536">
      <w:pPr>
        <w:pStyle w:val="Char2"/>
        <w:spacing w:before="0"/>
        <w:jc w:val="left"/>
        <w:rPr>
          <w:sz w:val="22"/>
          <w:szCs w:val="22"/>
          <w:lang w:val="sv-SE"/>
        </w:rPr>
      </w:pPr>
      <w:r w:rsidRPr="00DC2BA7">
        <w:rPr>
          <w:sz w:val="22"/>
          <w:szCs w:val="22"/>
          <w:lang w:val="sv-SE"/>
        </w:rPr>
        <w:t xml:space="preserve">Enbart för subkutan administrering. </w:t>
      </w:r>
      <w:r w:rsidR="00E46D09" w:rsidRPr="002F54E1">
        <w:rPr>
          <w:sz w:val="22"/>
          <w:szCs w:val="22"/>
          <w:lang w:val="sv-SE"/>
        </w:rPr>
        <w:t>Omalizumab</w:t>
      </w:r>
      <w:r w:rsidRPr="00DC2BA7">
        <w:rPr>
          <w:sz w:val="22"/>
          <w:szCs w:val="22"/>
          <w:lang w:val="sv-SE"/>
        </w:rPr>
        <w:t xml:space="preserve"> får inte administreras intravenöst eller intramuskulärt.</w:t>
      </w:r>
    </w:p>
    <w:p w14:paraId="7551E52C" w14:textId="77777777" w:rsidR="00D57536" w:rsidRPr="00DC2BA7" w:rsidRDefault="00D57536" w:rsidP="00D57536">
      <w:pPr>
        <w:pStyle w:val="Char2"/>
        <w:spacing w:before="0"/>
        <w:jc w:val="left"/>
        <w:rPr>
          <w:sz w:val="22"/>
          <w:szCs w:val="22"/>
          <w:lang w:val="sv-SE"/>
        </w:rPr>
      </w:pPr>
    </w:p>
    <w:p w14:paraId="61D1CB35" w14:textId="77777777" w:rsidR="00D57536" w:rsidRPr="00DC2BA7" w:rsidRDefault="00B60735" w:rsidP="00D57536">
      <w:pPr>
        <w:pStyle w:val="Char2"/>
        <w:spacing w:before="0"/>
        <w:jc w:val="left"/>
        <w:rPr>
          <w:sz w:val="22"/>
          <w:szCs w:val="22"/>
          <w:lang w:val="sv-SE"/>
        </w:rPr>
      </w:pPr>
      <w:r w:rsidRPr="00DC2BA7">
        <w:rPr>
          <w:sz w:val="22"/>
          <w:szCs w:val="22"/>
          <w:lang w:val="sv-SE"/>
        </w:rPr>
        <w:t>Doser om mer än 150 mg (tabell 1) ska delas upp på två eller fler injektionsställen.</w:t>
      </w:r>
    </w:p>
    <w:p w14:paraId="486DA4C4" w14:textId="77777777" w:rsidR="00D57536" w:rsidRPr="00DC2BA7" w:rsidRDefault="00D57536" w:rsidP="00D57536">
      <w:pPr>
        <w:pStyle w:val="Char2"/>
        <w:spacing w:before="0"/>
        <w:jc w:val="left"/>
        <w:rPr>
          <w:sz w:val="22"/>
          <w:szCs w:val="22"/>
          <w:lang w:val="sv-SE"/>
        </w:rPr>
      </w:pPr>
    </w:p>
    <w:p w14:paraId="3156DE5A" w14:textId="3015D5F3" w:rsidR="00D57536" w:rsidRPr="00DC2BA7" w:rsidRDefault="00B60735" w:rsidP="00D57536">
      <w:pPr>
        <w:pStyle w:val="Char2"/>
        <w:spacing w:before="0"/>
        <w:jc w:val="left"/>
        <w:rPr>
          <w:sz w:val="22"/>
          <w:szCs w:val="22"/>
          <w:lang w:val="sv-SE"/>
        </w:rPr>
      </w:pPr>
      <w:r w:rsidRPr="00DC2BA7">
        <w:rPr>
          <w:sz w:val="22"/>
          <w:szCs w:val="22"/>
          <w:lang w:val="sv-SE"/>
        </w:rPr>
        <w:t xml:space="preserve">Xolair pulver och vätska till injektionsvätska, lösning, </w:t>
      </w:r>
      <w:r w:rsidR="00DA46CC">
        <w:rPr>
          <w:sz w:val="22"/>
          <w:szCs w:val="22"/>
          <w:lang w:val="sv-SE"/>
        </w:rPr>
        <w:t xml:space="preserve">är </w:t>
      </w:r>
      <w:r w:rsidRPr="00DC2BA7">
        <w:rPr>
          <w:sz w:val="22"/>
          <w:szCs w:val="22"/>
          <w:lang w:val="sv-SE"/>
        </w:rPr>
        <w:t>endast avsedd att administreras av vårdpersonal.</w:t>
      </w:r>
    </w:p>
    <w:p w14:paraId="6C9CF2CB" w14:textId="77777777" w:rsidR="00D57536" w:rsidRPr="00DC2BA7" w:rsidRDefault="00D57536" w:rsidP="00D57536">
      <w:pPr>
        <w:pStyle w:val="Char2"/>
        <w:spacing w:before="0"/>
        <w:jc w:val="left"/>
        <w:rPr>
          <w:sz w:val="22"/>
          <w:szCs w:val="22"/>
          <w:lang w:val="sv-SE"/>
        </w:rPr>
      </w:pPr>
    </w:p>
    <w:p w14:paraId="5C1B3641" w14:textId="77777777" w:rsidR="00D57536" w:rsidRPr="00DC2BA7" w:rsidRDefault="00B60735" w:rsidP="00D57536">
      <w:pPr>
        <w:pStyle w:val="Char2"/>
        <w:spacing w:before="0"/>
        <w:jc w:val="left"/>
        <w:rPr>
          <w:sz w:val="22"/>
          <w:szCs w:val="22"/>
          <w:lang w:val="sv-SE"/>
        </w:rPr>
      </w:pPr>
      <w:r w:rsidRPr="00DC2BA7">
        <w:rPr>
          <w:sz w:val="22"/>
          <w:szCs w:val="22"/>
          <w:lang w:val="sv-SE"/>
        </w:rPr>
        <w:t>Anvisningar om beredning av läkemedlet före administrering finns i avsnitt 6.6 och i avsnittet Information till vårdpersonal i bipacksedeln som medföljer förpackningen.</w:t>
      </w:r>
    </w:p>
    <w:p w14:paraId="1AFD33A8" w14:textId="77777777" w:rsidR="00D57536" w:rsidRPr="00DC2BA7" w:rsidRDefault="00D57536" w:rsidP="00D57536">
      <w:pPr>
        <w:pStyle w:val="Char2"/>
        <w:widowControl w:val="0"/>
        <w:spacing w:before="0"/>
        <w:jc w:val="left"/>
        <w:rPr>
          <w:sz w:val="22"/>
          <w:szCs w:val="22"/>
          <w:lang w:val="sv-SE"/>
        </w:rPr>
      </w:pPr>
    </w:p>
    <w:p w14:paraId="7EB377EA"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4.3</w:t>
      </w:r>
      <w:r w:rsidRPr="00DC2BA7">
        <w:rPr>
          <w:b/>
          <w:bCs/>
          <w:lang w:val="sv-SE"/>
        </w:rPr>
        <w:tab/>
        <w:t>Kontraindikationer</w:t>
      </w:r>
    </w:p>
    <w:p w14:paraId="460C3B93" w14:textId="77777777" w:rsidR="00D57536" w:rsidRPr="00DC2BA7" w:rsidRDefault="00D57536" w:rsidP="00D57536">
      <w:pPr>
        <w:pStyle w:val="Char2"/>
        <w:keepNext/>
        <w:spacing w:before="0"/>
        <w:jc w:val="left"/>
        <w:rPr>
          <w:sz w:val="22"/>
          <w:szCs w:val="22"/>
          <w:lang w:val="sv-SE"/>
        </w:rPr>
      </w:pPr>
    </w:p>
    <w:p w14:paraId="5E566213" w14:textId="77777777" w:rsidR="00D57536" w:rsidRPr="00DC2BA7" w:rsidRDefault="00B60735" w:rsidP="00D57536">
      <w:pPr>
        <w:pStyle w:val="Char2"/>
        <w:spacing w:before="0"/>
        <w:jc w:val="left"/>
        <w:rPr>
          <w:sz w:val="22"/>
          <w:szCs w:val="22"/>
          <w:lang w:val="sv-SE"/>
        </w:rPr>
      </w:pPr>
      <w:r w:rsidRPr="00DC2BA7">
        <w:rPr>
          <w:sz w:val="22"/>
          <w:szCs w:val="22"/>
          <w:lang w:val="sv-SE"/>
        </w:rPr>
        <w:t>Överkänslighet mot den aktiva substansen eller mot något hjälpämne som anges i avsnitt 6.1.</w:t>
      </w:r>
    </w:p>
    <w:p w14:paraId="32FD4D6B" w14:textId="77777777" w:rsidR="00D57536" w:rsidRPr="00DC2BA7" w:rsidRDefault="00D57536" w:rsidP="00D57536">
      <w:pPr>
        <w:pStyle w:val="Char2"/>
        <w:spacing w:before="0"/>
        <w:jc w:val="left"/>
        <w:rPr>
          <w:sz w:val="22"/>
          <w:szCs w:val="22"/>
          <w:lang w:val="sv-SE"/>
        </w:rPr>
      </w:pPr>
    </w:p>
    <w:p w14:paraId="3A8FC588"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4.4</w:t>
      </w:r>
      <w:r w:rsidRPr="00DC2BA7">
        <w:rPr>
          <w:b/>
          <w:bCs/>
          <w:lang w:val="sv-SE"/>
        </w:rPr>
        <w:tab/>
        <w:t>Varningar och försiktighet</w:t>
      </w:r>
    </w:p>
    <w:p w14:paraId="3899CD12" w14:textId="77777777" w:rsidR="00D57536" w:rsidRPr="00DC2BA7" w:rsidRDefault="00D57536" w:rsidP="00D57536">
      <w:pPr>
        <w:keepNext/>
        <w:widowControl w:val="0"/>
        <w:tabs>
          <w:tab w:val="clear" w:pos="567"/>
        </w:tabs>
        <w:spacing w:line="240" w:lineRule="auto"/>
        <w:ind w:left="567" w:hanging="567"/>
        <w:rPr>
          <w:bCs/>
          <w:lang w:val="sv-SE"/>
        </w:rPr>
      </w:pPr>
    </w:p>
    <w:p w14:paraId="7F5CFD22" w14:textId="77777777" w:rsidR="00D57536" w:rsidRPr="00DC2BA7" w:rsidRDefault="00B60735" w:rsidP="00D57536">
      <w:pPr>
        <w:keepNext/>
        <w:tabs>
          <w:tab w:val="clear" w:pos="567"/>
        </w:tabs>
        <w:spacing w:line="240" w:lineRule="auto"/>
        <w:rPr>
          <w:snapToGrid/>
          <w:u w:val="single"/>
          <w:lang w:val="sv-SE"/>
        </w:rPr>
      </w:pPr>
      <w:r w:rsidRPr="00DC2BA7">
        <w:rPr>
          <w:snapToGrid/>
          <w:u w:val="single"/>
          <w:lang w:val="sv-SE"/>
        </w:rPr>
        <w:t>Spårbarhet</w:t>
      </w:r>
    </w:p>
    <w:p w14:paraId="2D67FA23" w14:textId="77777777" w:rsidR="00D57536" w:rsidRPr="00DC2BA7" w:rsidRDefault="00D57536" w:rsidP="00D57536">
      <w:pPr>
        <w:keepNext/>
        <w:tabs>
          <w:tab w:val="clear" w:pos="567"/>
        </w:tabs>
        <w:spacing w:line="240" w:lineRule="auto"/>
        <w:rPr>
          <w:snapToGrid/>
          <w:lang w:val="sv-SE"/>
        </w:rPr>
      </w:pPr>
    </w:p>
    <w:p w14:paraId="08F3E311" w14:textId="77777777" w:rsidR="00D57536" w:rsidRPr="00DC2BA7" w:rsidRDefault="00B60735" w:rsidP="00D57536">
      <w:pPr>
        <w:tabs>
          <w:tab w:val="clear" w:pos="567"/>
        </w:tabs>
        <w:spacing w:line="240" w:lineRule="auto"/>
        <w:rPr>
          <w:snapToGrid/>
          <w:lang w:val="sv-SE"/>
        </w:rPr>
      </w:pPr>
      <w:r w:rsidRPr="00DC2BA7">
        <w:rPr>
          <w:snapToGrid/>
          <w:lang w:val="sv-SE"/>
        </w:rPr>
        <w:t>För att underlätta spårbarhet av biologiska läkemedel ska läkemedlets namn och tillverkningssatsnummer dokumenteras.</w:t>
      </w:r>
    </w:p>
    <w:p w14:paraId="0F5AA832" w14:textId="77777777" w:rsidR="00D57536" w:rsidRPr="00DC2BA7" w:rsidRDefault="00D57536" w:rsidP="00D57536">
      <w:pPr>
        <w:tabs>
          <w:tab w:val="clear" w:pos="567"/>
        </w:tabs>
        <w:spacing w:line="240" w:lineRule="auto"/>
        <w:rPr>
          <w:snapToGrid/>
          <w:lang w:val="sv-SE"/>
        </w:rPr>
      </w:pPr>
    </w:p>
    <w:p w14:paraId="23F32F4D" w14:textId="77777777" w:rsidR="00D57536" w:rsidRPr="00DC2BA7" w:rsidRDefault="00B60735" w:rsidP="00D57536">
      <w:pPr>
        <w:keepNext/>
        <w:widowControl w:val="0"/>
        <w:spacing w:line="240" w:lineRule="auto"/>
        <w:rPr>
          <w:u w:val="single"/>
          <w:lang w:val="sv-SE"/>
        </w:rPr>
      </w:pPr>
      <w:r w:rsidRPr="00DC2BA7">
        <w:rPr>
          <w:u w:val="single"/>
          <w:lang w:val="sv-SE"/>
        </w:rPr>
        <w:t>Allmänt</w:t>
      </w:r>
    </w:p>
    <w:p w14:paraId="436A6C19" w14:textId="77777777" w:rsidR="00D57536" w:rsidRPr="00DC2BA7" w:rsidRDefault="00D57536" w:rsidP="00D57536">
      <w:pPr>
        <w:keepNext/>
        <w:widowControl w:val="0"/>
        <w:spacing w:line="240" w:lineRule="auto"/>
        <w:rPr>
          <w:lang w:val="sv-SE"/>
        </w:rPr>
      </w:pPr>
    </w:p>
    <w:p w14:paraId="64C1CDBA" w14:textId="50BD92D6" w:rsidR="00D57536" w:rsidRPr="00DC2BA7" w:rsidRDefault="00E46D09" w:rsidP="00D57536">
      <w:pPr>
        <w:pStyle w:val="Char2"/>
        <w:widowControl w:val="0"/>
        <w:spacing w:before="0"/>
        <w:jc w:val="left"/>
        <w:rPr>
          <w:sz w:val="22"/>
          <w:szCs w:val="22"/>
          <w:lang w:val="sv-SE"/>
        </w:rPr>
      </w:pPr>
      <w:r w:rsidRPr="004169A9">
        <w:rPr>
          <w:color w:val="000000"/>
          <w:sz w:val="22"/>
          <w:szCs w:val="22"/>
          <w:lang w:val="sv-SE"/>
        </w:rPr>
        <w:t>Omalizumab</w:t>
      </w:r>
      <w:r w:rsidR="00B60735" w:rsidRPr="00DC2BA7">
        <w:rPr>
          <w:sz w:val="22"/>
          <w:szCs w:val="22"/>
          <w:lang w:val="sv-SE"/>
        </w:rPr>
        <w:t xml:space="preserve"> är inte indicerat för behandling av akuta astmaexacerbationer, akut bronkospasm eller </w:t>
      </w:r>
      <w:r w:rsidR="00B60735" w:rsidRPr="00DC2BA7">
        <w:rPr>
          <w:i/>
          <w:iCs/>
          <w:sz w:val="22"/>
          <w:szCs w:val="22"/>
          <w:lang w:val="sv-SE"/>
        </w:rPr>
        <w:t>status asthmaticus</w:t>
      </w:r>
      <w:r w:rsidR="00B60735" w:rsidRPr="00DC2BA7">
        <w:rPr>
          <w:sz w:val="22"/>
          <w:szCs w:val="22"/>
          <w:lang w:val="sv-SE"/>
        </w:rPr>
        <w:t>.</w:t>
      </w:r>
    </w:p>
    <w:p w14:paraId="79FE3FD1" w14:textId="77777777" w:rsidR="00D57536" w:rsidRPr="00DC2BA7" w:rsidRDefault="00D57536" w:rsidP="00D57536">
      <w:pPr>
        <w:pStyle w:val="Char2"/>
        <w:widowControl w:val="0"/>
        <w:spacing w:before="0"/>
        <w:jc w:val="left"/>
        <w:rPr>
          <w:sz w:val="22"/>
          <w:szCs w:val="22"/>
          <w:lang w:val="sv-SE"/>
        </w:rPr>
      </w:pPr>
    </w:p>
    <w:p w14:paraId="29E340AB" w14:textId="6BA0A637" w:rsidR="00D57536" w:rsidRPr="00DC2BA7" w:rsidRDefault="00E46D09" w:rsidP="00D57536">
      <w:pPr>
        <w:pStyle w:val="Char2"/>
        <w:widowControl w:val="0"/>
        <w:spacing w:before="0"/>
        <w:jc w:val="left"/>
        <w:rPr>
          <w:sz w:val="22"/>
          <w:szCs w:val="22"/>
          <w:lang w:val="sv-SE"/>
        </w:rPr>
      </w:pPr>
      <w:r w:rsidRPr="004169A9">
        <w:rPr>
          <w:color w:val="000000"/>
          <w:sz w:val="22"/>
          <w:szCs w:val="22"/>
          <w:lang w:val="sv-SE"/>
        </w:rPr>
        <w:t>Omalizumab</w:t>
      </w:r>
      <w:r w:rsidR="00B60735" w:rsidRPr="00DC2BA7">
        <w:rPr>
          <w:sz w:val="22"/>
          <w:szCs w:val="22"/>
          <w:lang w:val="sv-SE"/>
        </w:rPr>
        <w:t xml:space="preserve"> har inte studerats hos patienter med hyperimmunoglobulin E-syndrom eller allergisk bronkopulmonell aspergillos eller vid förebyggande behandling av anafylaktiska reaktioner, </w:t>
      </w:r>
      <w:r w:rsidR="00B60735" w:rsidRPr="00DC2BA7">
        <w:rPr>
          <w:sz w:val="22"/>
          <w:szCs w:val="22"/>
          <w:lang w:val="sv-SE"/>
        </w:rPr>
        <w:lastRenderedPageBreak/>
        <w:t xml:space="preserve">inkluderande sådana som framkallats av födoämnesallergi, atopisk dermatit eller allergisk rinit. </w:t>
      </w:r>
      <w:r w:rsidRPr="004169A9">
        <w:rPr>
          <w:color w:val="000000"/>
          <w:sz w:val="22"/>
          <w:szCs w:val="22"/>
          <w:lang w:val="sv-SE"/>
        </w:rPr>
        <w:t>Omalizumab</w:t>
      </w:r>
      <w:r w:rsidR="00B60735" w:rsidRPr="00DC2BA7">
        <w:rPr>
          <w:sz w:val="22"/>
          <w:szCs w:val="22"/>
          <w:lang w:val="sv-SE"/>
        </w:rPr>
        <w:t xml:space="preserve"> är inte indicerat vid dessa tillstånd.</w:t>
      </w:r>
    </w:p>
    <w:p w14:paraId="0E34B0D2" w14:textId="77777777" w:rsidR="00D57536" w:rsidRPr="00DC2BA7" w:rsidRDefault="00D57536" w:rsidP="00D57536">
      <w:pPr>
        <w:pStyle w:val="Char2"/>
        <w:widowControl w:val="0"/>
        <w:spacing w:before="0"/>
        <w:jc w:val="left"/>
        <w:rPr>
          <w:sz w:val="22"/>
          <w:szCs w:val="22"/>
          <w:lang w:val="sv-SE"/>
        </w:rPr>
      </w:pPr>
    </w:p>
    <w:p w14:paraId="167033D2" w14:textId="0D28CA6A" w:rsidR="00D57536" w:rsidRPr="00DC2BA7" w:rsidRDefault="00B60735" w:rsidP="00D57536">
      <w:pPr>
        <w:pStyle w:val="Char2"/>
        <w:widowControl w:val="0"/>
        <w:spacing w:before="0"/>
        <w:jc w:val="left"/>
        <w:rPr>
          <w:sz w:val="22"/>
          <w:szCs w:val="22"/>
          <w:lang w:val="sv-SE"/>
        </w:rPr>
      </w:pPr>
      <w:r w:rsidRPr="004169A9">
        <w:rPr>
          <w:color w:val="000000"/>
          <w:sz w:val="22"/>
          <w:szCs w:val="22"/>
          <w:lang w:val="sv-SE"/>
        </w:rPr>
        <w:t>Omalizumab</w:t>
      </w:r>
      <w:r w:rsidRPr="00DC2BA7">
        <w:rPr>
          <w:sz w:val="22"/>
          <w:szCs w:val="22"/>
          <w:lang w:val="sv-SE"/>
        </w:rPr>
        <w:t xml:space="preserve"> har inte studerats hos patienter med autoimmuna sjukdomar, immunkomplexmedierade tillstånd eller med redan existerande nedsatt njur- eller leverfunktion (se avsnitt 4.2). Försiktighet skall iakttas när </w:t>
      </w:r>
      <w:r w:rsidRPr="004169A9">
        <w:rPr>
          <w:color w:val="000000"/>
          <w:sz w:val="22"/>
          <w:szCs w:val="22"/>
          <w:lang w:val="sv-SE"/>
        </w:rPr>
        <w:t>omalizumab</w:t>
      </w:r>
      <w:r w:rsidRPr="00DC2BA7">
        <w:rPr>
          <w:sz w:val="22"/>
          <w:szCs w:val="22"/>
          <w:lang w:val="sv-SE"/>
        </w:rPr>
        <w:t xml:space="preserve"> ges till dessa patientgrupper.</w:t>
      </w:r>
    </w:p>
    <w:p w14:paraId="6980B65C" w14:textId="77777777" w:rsidR="00D57536" w:rsidRPr="00DC2BA7" w:rsidRDefault="00D57536" w:rsidP="00D57536">
      <w:pPr>
        <w:pStyle w:val="Char2"/>
        <w:widowControl w:val="0"/>
        <w:spacing w:before="0"/>
        <w:jc w:val="left"/>
        <w:rPr>
          <w:sz w:val="22"/>
          <w:szCs w:val="22"/>
          <w:lang w:val="sv-SE"/>
        </w:rPr>
      </w:pPr>
    </w:p>
    <w:p w14:paraId="09E0D4AC" w14:textId="70E9EF84"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Plötsligt avbrytande av behandling med systemiska eller inhalerade steroider efter insättande av </w:t>
      </w:r>
      <w:r w:rsidR="00E46D09" w:rsidRPr="004169A9">
        <w:rPr>
          <w:color w:val="000000"/>
          <w:sz w:val="22"/>
          <w:szCs w:val="22"/>
          <w:lang w:val="sv-SE"/>
        </w:rPr>
        <w:t>omalizumab</w:t>
      </w:r>
      <w:r w:rsidRPr="00DC2BA7">
        <w:rPr>
          <w:sz w:val="22"/>
          <w:szCs w:val="22"/>
          <w:lang w:val="sv-SE"/>
        </w:rPr>
        <w:t xml:space="preserve"> vid allergisk astma eller kronisk rinosinuit med näspolyper rekommenderas inte. Sänkning av steroiddosen skall göras under överinseende av läkare och kan behöva göras successivt.</w:t>
      </w:r>
    </w:p>
    <w:p w14:paraId="114B7785" w14:textId="77777777" w:rsidR="00D57536" w:rsidRPr="00DC2BA7" w:rsidRDefault="00D57536" w:rsidP="00D57536">
      <w:pPr>
        <w:pStyle w:val="Char2"/>
        <w:widowControl w:val="0"/>
        <w:spacing w:before="0"/>
        <w:jc w:val="left"/>
        <w:rPr>
          <w:sz w:val="22"/>
          <w:szCs w:val="22"/>
          <w:lang w:val="sv-SE"/>
        </w:rPr>
      </w:pPr>
    </w:p>
    <w:p w14:paraId="1734E32A" w14:textId="77777777" w:rsidR="00D57536" w:rsidRPr="00DC2BA7" w:rsidRDefault="00B60735" w:rsidP="00D57536">
      <w:pPr>
        <w:keepNext/>
        <w:widowControl w:val="0"/>
        <w:spacing w:line="240" w:lineRule="auto"/>
        <w:rPr>
          <w:u w:val="single"/>
          <w:lang w:val="sv-SE"/>
        </w:rPr>
      </w:pPr>
      <w:r w:rsidRPr="00DC2BA7">
        <w:rPr>
          <w:u w:val="single"/>
          <w:lang w:val="sv-SE"/>
        </w:rPr>
        <w:t>Immunsystemet</w:t>
      </w:r>
    </w:p>
    <w:p w14:paraId="62FB7E6C" w14:textId="77777777" w:rsidR="00D57536" w:rsidRPr="00DC2BA7" w:rsidRDefault="00D57536" w:rsidP="00D57536">
      <w:pPr>
        <w:keepNext/>
        <w:widowControl w:val="0"/>
        <w:spacing w:line="240" w:lineRule="auto"/>
        <w:rPr>
          <w:lang w:val="sv-SE"/>
        </w:rPr>
      </w:pPr>
    </w:p>
    <w:p w14:paraId="652DEFF7" w14:textId="77777777" w:rsidR="00D57536" w:rsidRPr="00DC2BA7" w:rsidRDefault="00B60735" w:rsidP="00D57536">
      <w:pPr>
        <w:keepNext/>
        <w:widowControl w:val="0"/>
        <w:tabs>
          <w:tab w:val="clear" w:pos="567"/>
        </w:tabs>
        <w:spacing w:line="240" w:lineRule="auto"/>
        <w:rPr>
          <w:i/>
          <w:u w:val="single"/>
          <w:lang w:val="sv-SE"/>
        </w:rPr>
      </w:pPr>
      <w:r w:rsidRPr="00DC2BA7">
        <w:rPr>
          <w:i/>
          <w:u w:val="single"/>
          <w:lang w:val="sv-SE"/>
        </w:rPr>
        <w:t>Allergiska typ I-reaktioner</w:t>
      </w:r>
    </w:p>
    <w:p w14:paraId="2E5BC4CD" w14:textId="4F846113" w:rsidR="00D57536" w:rsidRPr="00DC2BA7" w:rsidRDefault="00B60735" w:rsidP="00D57536">
      <w:pPr>
        <w:pStyle w:val="Text"/>
        <w:spacing w:before="0"/>
        <w:jc w:val="left"/>
        <w:rPr>
          <w:sz w:val="22"/>
          <w:lang w:val="sv-SE"/>
        </w:rPr>
      </w:pPr>
      <w:r w:rsidRPr="00DC2BA7">
        <w:rPr>
          <w:sz w:val="22"/>
          <w:lang w:val="sv-SE"/>
        </w:rPr>
        <w:t xml:space="preserve">Lokala eller systemiska allergiska typ I-reaktioner, inkluderande anafylaxi och anafylaktisk chock, kan uppträda vid behandling med omalizumab även efter en lång tids användning. De flesta av dessa reaktioner inträffade emellertid inom 2 timmar efter den första eller de efterföljande injektionerna av </w:t>
      </w:r>
      <w:r w:rsidR="00E46D09" w:rsidRPr="004169A9">
        <w:rPr>
          <w:color w:val="000000"/>
          <w:sz w:val="22"/>
          <w:lang w:val="sv-SE"/>
        </w:rPr>
        <w:t>omalizumab</w:t>
      </w:r>
      <w:r w:rsidRPr="00DC2BA7">
        <w:rPr>
          <w:sz w:val="22"/>
          <w:lang w:val="sv-SE"/>
        </w:rPr>
        <w:t xml:space="preserve">, men vissa inträffade 2 timmar, och till och med 24 timmar, efter injektion. Majoriteten av anafylaktiska reaktioner inträffade i samband med de första 3 doserna av </w:t>
      </w:r>
      <w:r w:rsidR="00E46D09" w:rsidRPr="00921316">
        <w:rPr>
          <w:color w:val="000000"/>
          <w:sz w:val="22"/>
          <w:lang w:val="sv-SE"/>
        </w:rPr>
        <w:t>omalizumab</w:t>
      </w:r>
      <w:r w:rsidRPr="00DC2BA7">
        <w:rPr>
          <w:sz w:val="22"/>
          <w:lang w:val="sv-SE"/>
        </w:rPr>
        <w:t xml:space="preserve">. </w:t>
      </w:r>
      <w:r w:rsidRPr="00DC2BA7">
        <w:rPr>
          <w:color w:val="000000"/>
          <w:sz w:val="22"/>
          <w:lang w:val="sv-SE"/>
        </w:rPr>
        <w:t xml:space="preserve">Anamnes på anafylaxi, som inte relateras till omalizumab, kan vara en riskfaktor för anfylaxi i samband med </w:t>
      </w:r>
      <w:r w:rsidR="00E46D09" w:rsidRPr="00921316">
        <w:rPr>
          <w:color w:val="000000"/>
          <w:sz w:val="22"/>
          <w:lang w:val="sv-SE"/>
        </w:rPr>
        <w:t>omalizumab</w:t>
      </w:r>
      <w:r w:rsidRPr="00DC2BA7">
        <w:rPr>
          <w:color w:val="000000"/>
          <w:sz w:val="22"/>
          <w:lang w:val="sv-SE"/>
        </w:rPr>
        <w:t xml:space="preserve">-behandling. </w:t>
      </w:r>
      <w:r w:rsidRPr="00DC2BA7">
        <w:rPr>
          <w:sz w:val="22"/>
          <w:lang w:val="sv-SE"/>
        </w:rPr>
        <w:t xml:space="preserve">Därför ska läkemedel för behandling av anafylaktiska reaktioner alltid finnas tillgängliga för omedelbar användning efter administrering av </w:t>
      </w:r>
      <w:r w:rsidR="00E46D09" w:rsidRPr="00921316">
        <w:rPr>
          <w:color w:val="000000"/>
          <w:sz w:val="22"/>
          <w:lang w:val="sv-SE"/>
        </w:rPr>
        <w:t>omalizumab</w:t>
      </w:r>
      <w:r w:rsidRPr="00DC2BA7">
        <w:rPr>
          <w:sz w:val="22"/>
          <w:lang w:val="sv-SE"/>
        </w:rPr>
        <w:t xml:space="preserve">. Om en anafylaktisk eller annan allvarlig allergisk reaktion inträffar, måste administrering av </w:t>
      </w:r>
      <w:r w:rsidR="00E46D09" w:rsidRPr="00921316">
        <w:rPr>
          <w:color w:val="000000"/>
          <w:sz w:val="22"/>
          <w:lang w:val="sv-SE"/>
        </w:rPr>
        <w:t>omalizumab</w:t>
      </w:r>
      <w:r w:rsidRPr="00DC2BA7">
        <w:rPr>
          <w:sz w:val="22"/>
          <w:lang w:val="sv-SE"/>
        </w:rPr>
        <w:t xml:space="preserve"> omedelbart avbrytas och lämplig behandling sättas in. Patienterna skall informeras om att sådana reaktioner kan uppträda och att man då omedelbart skall söka medicinsk vård.</w:t>
      </w:r>
    </w:p>
    <w:p w14:paraId="1199BFCC" w14:textId="77777777" w:rsidR="00D57536" w:rsidRPr="00DC2BA7" w:rsidRDefault="00D57536" w:rsidP="00D57536">
      <w:pPr>
        <w:pStyle w:val="Char2"/>
        <w:widowControl w:val="0"/>
        <w:spacing w:before="0"/>
        <w:jc w:val="left"/>
        <w:rPr>
          <w:sz w:val="22"/>
          <w:szCs w:val="22"/>
          <w:lang w:val="sv-SE"/>
        </w:rPr>
      </w:pPr>
    </w:p>
    <w:p w14:paraId="525FA7FC"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Ett litet antal patienter har i kliniska studier uppvisat antikroppar mot omalizumab (se avsnitt 4.8). Den kliniska betydelsen av dessa antikroppar är inte känd.</w:t>
      </w:r>
    </w:p>
    <w:p w14:paraId="3ABC5533" w14:textId="77777777" w:rsidR="00D57536" w:rsidRPr="00DC2BA7" w:rsidRDefault="00D57536" w:rsidP="00D57536">
      <w:pPr>
        <w:pStyle w:val="Char2"/>
        <w:spacing w:before="0"/>
        <w:jc w:val="left"/>
        <w:rPr>
          <w:sz w:val="22"/>
          <w:szCs w:val="22"/>
          <w:u w:val="single"/>
          <w:lang w:val="sv-SE"/>
        </w:rPr>
      </w:pPr>
    </w:p>
    <w:p w14:paraId="661D5985" w14:textId="77777777" w:rsidR="00D57536" w:rsidRPr="00DC2BA7" w:rsidRDefault="00B60735" w:rsidP="00D57536">
      <w:pPr>
        <w:keepNext/>
        <w:widowControl w:val="0"/>
        <w:tabs>
          <w:tab w:val="clear" w:pos="567"/>
        </w:tabs>
        <w:spacing w:line="240" w:lineRule="auto"/>
        <w:rPr>
          <w:i/>
          <w:u w:val="single"/>
          <w:lang w:val="sv-SE"/>
        </w:rPr>
      </w:pPr>
      <w:r w:rsidRPr="00DC2BA7">
        <w:rPr>
          <w:i/>
          <w:u w:val="single"/>
          <w:lang w:val="sv-SE"/>
        </w:rPr>
        <w:t>Serumsjuka</w:t>
      </w:r>
    </w:p>
    <w:p w14:paraId="0F0034E9" w14:textId="77777777" w:rsidR="00D57536" w:rsidRPr="00DC2BA7" w:rsidRDefault="00B60735" w:rsidP="00D57536">
      <w:pPr>
        <w:pStyle w:val="Char2"/>
        <w:spacing w:before="0"/>
        <w:jc w:val="left"/>
        <w:rPr>
          <w:sz w:val="22"/>
          <w:szCs w:val="22"/>
          <w:lang w:val="sv-SE"/>
        </w:rPr>
      </w:pPr>
      <w:r w:rsidRPr="00DC2BA7">
        <w:rPr>
          <w:sz w:val="22"/>
          <w:szCs w:val="22"/>
          <w:lang w:val="sv-SE"/>
        </w:rPr>
        <w:t>Serumsjuka och serumsjukeliknande reaktioner, vilka är sena allergiska typ III-reaktioner, har setts hos patienter som behandlats med humaniserade monoklonala antikroppar inklusive omalizumab. Den föreslagna patofysiologiska mekanismen inkluderar immunkomplexbildning och depositon på grund av antikroppsbildning mot omalizumab. Reaktionen uppstår 1</w:t>
      </w:r>
      <w:r w:rsidRPr="00DC2BA7">
        <w:rPr>
          <w:sz w:val="22"/>
          <w:szCs w:val="22"/>
          <w:lang w:val="sv-SE"/>
        </w:rPr>
        <w:noBreakHyphen/>
        <w:t>5</w:t>
      </w:r>
      <w:r w:rsidRPr="00DC2BA7">
        <w:rPr>
          <w:bCs/>
          <w:sz w:val="22"/>
          <w:szCs w:val="22"/>
          <w:lang w:val="sv-SE" w:eastAsia="sv-SE"/>
        </w:rPr>
        <w:t> </w:t>
      </w:r>
      <w:r w:rsidRPr="00DC2BA7">
        <w:rPr>
          <w:sz w:val="22"/>
          <w:szCs w:val="22"/>
          <w:lang w:val="sv-SE"/>
        </w:rPr>
        <w:t>dagar efter den första eller de efterföljande injektionerna och kan inträffa även efter en längre tids användning. Symtom som tyder på serumsjuka inkluderar artrit/artralgi, hudutslag (urtikaria eller annan typ), feber och lymfadenopati. Antihistaminer och kortikosteroider kan användas för att förebygga eller behandla detta tillstånd och patienter ska uppmanas att rapportera alla misstänkta symtom.</w:t>
      </w:r>
    </w:p>
    <w:p w14:paraId="15FA9036" w14:textId="77777777" w:rsidR="00D57536" w:rsidRPr="00DC2BA7" w:rsidRDefault="00D57536" w:rsidP="00D57536">
      <w:pPr>
        <w:pStyle w:val="Char2"/>
        <w:spacing w:before="0"/>
        <w:jc w:val="left"/>
        <w:rPr>
          <w:sz w:val="22"/>
          <w:szCs w:val="22"/>
          <w:u w:val="single"/>
          <w:lang w:val="sv-SE"/>
        </w:rPr>
      </w:pPr>
    </w:p>
    <w:p w14:paraId="487B189F" w14:textId="77777777" w:rsidR="00D57536" w:rsidRPr="00DC2BA7" w:rsidRDefault="00B60735" w:rsidP="00D57536">
      <w:pPr>
        <w:keepNext/>
        <w:widowControl w:val="0"/>
        <w:tabs>
          <w:tab w:val="clear" w:pos="567"/>
        </w:tabs>
        <w:spacing w:line="240" w:lineRule="auto"/>
        <w:rPr>
          <w:i/>
          <w:u w:val="single"/>
          <w:lang w:val="sv-SE"/>
        </w:rPr>
      </w:pPr>
      <w:r w:rsidRPr="00DC2BA7">
        <w:rPr>
          <w:i/>
          <w:u w:val="single"/>
          <w:lang w:val="sv-SE"/>
        </w:rPr>
        <w:t>Churg-Strauss syndrom och hypereosinofilt syndrom</w:t>
      </w:r>
    </w:p>
    <w:p w14:paraId="356C5DA9" w14:textId="77777777" w:rsidR="00D57536" w:rsidRPr="00DC2BA7" w:rsidRDefault="00B60735" w:rsidP="00D57536">
      <w:pPr>
        <w:pStyle w:val="Char2"/>
        <w:spacing w:before="0"/>
        <w:jc w:val="left"/>
        <w:rPr>
          <w:sz w:val="22"/>
          <w:szCs w:val="22"/>
          <w:lang w:val="sv-SE"/>
        </w:rPr>
      </w:pPr>
      <w:r w:rsidRPr="00DC2BA7">
        <w:rPr>
          <w:sz w:val="22"/>
          <w:szCs w:val="22"/>
          <w:lang w:val="sv-SE"/>
        </w:rPr>
        <w:t>Patienter med svår astma kan i sällsynta fall uppvisa systemiskt hypereosinofilt syndrom eller allergisk eosinofil granulomatös vaskulit (Churg-Strauss syndrom), vilka båda vanligtvis behandlas med systemiska kortikosteroider.</w:t>
      </w:r>
    </w:p>
    <w:p w14:paraId="1951E454" w14:textId="77777777" w:rsidR="00D57536" w:rsidRPr="00DC2BA7" w:rsidRDefault="00D57536" w:rsidP="00D57536">
      <w:pPr>
        <w:pStyle w:val="Char2"/>
        <w:spacing w:before="0"/>
        <w:jc w:val="left"/>
        <w:rPr>
          <w:sz w:val="22"/>
          <w:szCs w:val="22"/>
          <w:lang w:val="sv-SE"/>
        </w:rPr>
      </w:pPr>
    </w:p>
    <w:p w14:paraId="75B12C60" w14:textId="77777777" w:rsidR="00D57536" w:rsidRPr="00DC2BA7" w:rsidRDefault="00B60735" w:rsidP="00D57536">
      <w:pPr>
        <w:pStyle w:val="Char2"/>
        <w:spacing w:before="0"/>
        <w:jc w:val="left"/>
        <w:rPr>
          <w:sz w:val="22"/>
          <w:szCs w:val="22"/>
          <w:lang w:val="sv-SE"/>
        </w:rPr>
      </w:pPr>
      <w:r w:rsidRPr="00DC2BA7">
        <w:rPr>
          <w:sz w:val="22"/>
          <w:szCs w:val="22"/>
          <w:lang w:val="sv-SE"/>
        </w:rPr>
        <w:t>I sällsynta fall kan patienter som behandlas med antiastmatiska läkemedel, inklusive omalizumab, uppvisa eller utveckla systemisk eosinofili och vaskulit. Dessa händelser är ofta kopplade till minskning av oral kortikosteroidterapi.</w:t>
      </w:r>
    </w:p>
    <w:p w14:paraId="2900521E" w14:textId="77777777" w:rsidR="00D57536" w:rsidRPr="00DC2BA7" w:rsidRDefault="00D57536" w:rsidP="00D57536">
      <w:pPr>
        <w:pStyle w:val="Char2"/>
        <w:spacing w:before="0"/>
        <w:jc w:val="left"/>
        <w:rPr>
          <w:sz w:val="22"/>
          <w:szCs w:val="22"/>
          <w:lang w:val="sv-SE"/>
        </w:rPr>
      </w:pPr>
    </w:p>
    <w:p w14:paraId="0C5B0A77" w14:textId="77777777" w:rsidR="00D57536" w:rsidRPr="00DC2BA7" w:rsidRDefault="00B60735" w:rsidP="00D57536">
      <w:pPr>
        <w:pStyle w:val="Char2"/>
        <w:spacing w:before="0"/>
        <w:jc w:val="left"/>
        <w:rPr>
          <w:sz w:val="22"/>
          <w:szCs w:val="22"/>
          <w:u w:val="single"/>
          <w:lang w:val="sv-SE"/>
        </w:rPr>
      </w:pPr>
      <w:r w:rsidRPr="00DC2BA7">
        <w:rPr>
          <w:sz w:val="22"/>
          <w:szCs w:val="22"/>
          <w:lang w:val="sv-SE"/>
        </w:rPr>
        <w:t>Hos dessa patienter ska läkare vara uppmärksamma på uppkomst av uttalad eosinofili, utslag orsakade av vaskulit, försämrade pulmonella symtom, bihåleförändringar, kardiella komplikationer och/eller neuropati.</w:t>
      </w:r>
    </w:p>
    <w:p w14:paraId="1BAD283C" w14:textId="77777777" w:rsidR="00D57536" w:rsidRPr="00DC2BA7" w:rsidRDefault="00D57536" w:rsidP="00D57536">
      <w:pPr>
        <w:pStyle w:val="Char2"/>
        <w:spacing w:before="0"/>
        <w:jc w:val="left"/>
        <w:rPr>
          <w:sz w:val="22"/>
          <w:szCs w:val="22"/>
          <w:lang w:val="sv-SE"/>
        </w:rPr>
      </w:pPr>
    </w:p>
    <w:p w14:paraId="5CED57B1" w14:textId="77777777" w:rsidR="00D57536" w:rsidRPr="00DC2BA7" w:rsidRDefault="00B60735" w:rsidP="00D57536">
      <w:pPr>
        <w:pStyle w:val="Char2"/>
        <w:spacing w:before="0"/>
        <w:jc w:val="left"/>
        <w:rPr>
          <w:sz w:val="22"/>
          <w:szCs w:val="22"/>
          <w:lang w:val="sv-SE"/>
        </w:rPr>
      </w:pPr>
      <w:r w:rsidRPr="00DC2BA7">
        <w:rPr>
          <w:sz w:val="22"/>
          <w:szCs w:val="22"/>
          <w:lang w:val="sv-SE"/>
        </w:rPr>
        <w:t>Vid alla svåra fall av immunsystempåverkan som nämnts ovan ska avbrytande av behandlingen med omalizumab övervägas.</w:t>
      </w:r>
    </w:p>
    <w:p w14:paraId="184A0F99" w14:textId="77777777" w:rsidR="00D57536" w:rsidRPr="00DC2BA7" w:rsidRDefault="00D57536" w:rsidP="00D57536">
      <w:pPr>
        <w:pStyle w:val="Char21"/>
        <w:spacing w:before="0"/>
        <w:jc w:val="left"/>
        <w:rPr>
          <w:sz w:val="22"/>
          <w:szCs w:val="22"/>
          <w:lang w:val="sv-SE"/>
        </w:rPr>
      </w:pPr>
    </w:p>
    <w:p w14:paraId="6C452271" w14:textId="77777777" w:rsidR="00D57536" w:rsidRPr="00DC2BA7" w:rsidRDefault="00B60735" w:rsidP="00D57536">
      <w:pPr>
        <w:keepNext/>
        <w:widowControl w:val="0"/>
        <w:spacing w:line="240" w:lineRule="auto"/>
        <w:rPr>
          <w:u w:val="single"/>
          <w:lang w:val="sv-SE"/>
        </w:rPr>
      </w:pPr>
      <w:r w:rsidRPr="00DC2BA7">
        <w:rPr>
          <w:u w:val="single"/>
          <w:lang w:val="sv-SE"/>
        </w:rPr>
        <w:lastRenderedPageBreak/>
        <w:t>Parasitinfektioner (helmint)</w:t>
      </w:r>
    </w:p>
    <w:p w14:paraId="33473C4B" w14:textId="77777777" w:rsidR="00D57536" w:rsidRPr="00DC2BA7" w:rsidRDefault="00D57536" w:rsidP="00D57536">
      <w:pPr>
        <w:keepNext/>
        <w:widowControl w:val="0"/>
        <w:spacing w:line="240" w:lineRule="auto"/>
        <w:rPr>
          <w:u w:val="single"/>
          <w:lang w:val="sv-SE"/>
        </w:rPr>
      </w:pPr>
    </w:p>
    <w:p w14:paraId="4EE0CACF" w14:textId="248D05C6" w:rsidR="00D57536" w:rsidRPr="00DC2BA7" w:rsidRDefault="00B60735" w:rsidP="00D57536">
      <w:pPr>
        <w:pStyle w:val="Char2"/>
        <w:spacing w:before="0"/>
        <w:jc w:val="left"/>
        <w:rPr>
          <w:sz w:val="22"/>
          <w:szCs w:val="22"/>
          <w:lang w:val="sv-SE"/>
        </w:rPr>
      </w:pPr>
      <w:r w:rsidRPr="00DC2BA7">
        <w:rPr>
          <w:sz w:val="22"/>
          <w:szCs w:val="22"/>
          <w:lang w:val="sv-SE"/>
        </w:rPr>
        <w:t xml:space="preserve">IgE kan involveras i den immunologiska reaktionen för vissa helmintinfektioner. Hos patienter med kronisk hög risk för helmintinfektion visade en placebokontrollerad studie en lätt ökning av antalet infektioner vid behandling med omalizumab, trots att förloppet, svårighetsgraden och svaret på infektionsbehandlingen var oförändrade. Antalet helmintinfektioner i det totala kliniska programmet, som inte var avsett för att upptäcka sådana infektioner, var mindre än 1 på 1 000 patienter. Försiktighet är emellertid berättigad hos patienter med hög risk att få helmintinfektion, i synnerhet vid resa i områden där helmintinfektion är en endemisk sjukdom. Om patienterna inte svarar på den rekommenderade antihelmintbehandlingen skall utsättning av </w:t>
      </w:r>
      <w:r w:rsidR="00E63924">
        <w:rPr>
          <w:sz w:val="22"/>
          <w:szCs w:val="22"/>
          <w:lang w:val="sv-SE"/>
        </w:rPr>
        <w:t>omalizumab</w:t>
      </w:r>
      <w:r w:rsidRPr="00DC2BA7">
        <w:rPr>
          <w:sz w:val="22"/>
          <w:szCs w:val="22"/>
          <w:lang w:val="sv-SE"/>
        </w:rPr>
        <w:t xml:space="preserve"> övervägas.</w:t>
      </w:r>
    </w:p>
    <w:p w14:paraId="20D13E91" w14:textId="77777777" w:rsidR="00D57536" w:rsidRPr="00DC2BA7" w:rsidRDefault="00D57536" w:rsidP="00D57536">
      <w:pPr>
        <w:pStyle w:val="Char2"/>
        <w:spacing w:before="0"/>
        <w:jc w:val="left"/>
        <w:rPr>
          <w:sz w:val="22"/>
          <w:szCs w:val="22"/>
          <w:lang w:val="sv-SE"/>
        </w:rPr>
      </w:pPr>
    </w:p>
    <w:p w14:paraId="165A1293"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4.5</w:t>
      </w:r>
      <w:r w:rsidRPr="00DC2BA7">
        <w:rPr>
          <w:b/>
          <w:bCs/>
          <w:lang w:val="sv-SE"/>
        </w:rPr>
        <w:tab/>
        <w:t>Interaktioner med andra läkemedel och övriga interaktioner</w:t>
      </w:r>
    </w:p>
    <w:p w14:paraId="18875956" w14:textId="77777777" w:rsidR="00D57536" w:rsidRPr="00DC2BA7" w:rsidRDefault="00D57536" w:rsidP="00D57536">
      <w:pPr>
        <w:pStyle w:val="Char2"/>
        <w:keepNext/>
        <w:spacing w:before="0"/>
        <w:jc w:val="left"/>
        <w:rPr>
          <w:sz w:val="22"/>
          <w:szCs w:val="22"/>
          <w:lang w:val="sv-SE"/>
        </w:rPr>
      </w:pPr>
    </w:p>
    <w:p w14:paraId="1B7AFA1B" w14:textId="512337AC"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Eftersom IgE kan vara inblandad i den immunologiska reaktionen för vissa helmintinfektioner, kan </w:t>
      </w:r>
      <w:r w:rsidR="00E63924">
        <w:rPr>
          <w:sz w:val="22"/>
          <w:szCs w:val="22"/>
          <w:lang w:val="sv-SE"/>
        </w:rPr>
        <w:t>omalizumab</w:t>
      </w:r>
      <w:r w:rsidRPr="00DC2BA7">
        <w:rPr>
          <w:sz w:val="22"/>
          <w:szCs w:val="22"/>
          <w:lang w:val="sv-SE"/>
        </w:rPr>
        <w:t xml:space="preserve"> möjlighen indirekt minska effekten av läkemedel för behandling av helmint- eller andra andra parasitinfektioner (se avsnitt 4.4).</w:t>
      </w:r>
    </w:p>
    <w:p w14:paraId="57D9AAAF" w14:textId="77777777" w:rsidR="00D57536" w:rsidRPr="00DC2BA7" w:rsidRDefault="00D57536" w:rsidP="00D57536">
      <w:pPr>
        <w:pStyle w:val="Char2"/>
        <w:widowControl w:val="0"/>
        <w:spacing w:before="0"/>
        <w:jc w:val="left"/>
        <w:rPr>
          <w:sz w:val="22"/>
          <w:szCs w:val="22"/>
          <w:lang w:val="sv-SE"/>
        </w:rPr>
      </w:pPr>
    </w:p>
    <w:p w14:paraId="5475E359" w14:textId="737875EC" w:rsidR="00D57536" w:rsidRPr="00DC2BA7" w:rsidRDefault="00B60735" w:rsidP="00D57536">
      <w:pPr>
        <w:pStyle w:val="Char2"/>
        <w:spacing w:before="0"/>
        <w:jc w:val="left"/>
        <w:rPr>
          <w:sz w:val="22"/>
          <w:szCs w:val="22"/>
          <w:lang w:val="sv-SE"/>
        </w:rPr>
      </w:pPr>
      <w:r w:rsidRPr="00DC2BA7">
        <w:rPr>
          <w:sz w:val="22"/>
          <w:szCs w:val="22"/>
          <w:lang w:val="sv-SE"/>
        </w:rPr>
        <w:t xml:space="preserve">Cytokrom P450-enzymer, effluxpumpar och proteinbindningsmekanismer är inte inblandade i clearance av omalizumab, och därmed finns liten potential för interaktioner. Läkemedels- eller vaccininteraktionsstudier har inte utförts med </w:t>
      </w:r>
      <w:r w:rsidR="00E63924">
        <w:rPr>
          <w:sz w:val="22"/>
          <w:szCs w:val="22"/>
          <w:lang w:val="sv-SE"/>
        </w:rPr>
        <w:t>omalizumab</w:t>
      </w:r>
      <w:r w:rsidRPr="00DC2BA7">
        <w:rPr>
          <w:sz w:val="22"/>
          <w:szCs w:val="22"/>
          <w:lang w:val="sv-SE"/>
        </w:rPr>
        <w:t>. Det finns ingen farmakologisk anledning att förvänta sig att läkemedel som förskrivs ofta för behandling av astma eller kronisk rinosinuit med näspolyper skulle interagera med omalizumab.</w:t>
      </w:r>
    </w:p>
    <w:p w14:paraId="499FBD20" w14:textId="77777777" w:rsidR="00D57536" w:rsidRPr="00DC2BA7" w:rsidRDefault="00D57536" w:rsidP="00D57536">
      <w:pPr>
        <w:pStyle w:val="Char2"/>
        <w:widowControl w:val="0"/>
        <w:spacing w:before="0"/>
        <w:jc w:val="left"/>
        <w:rPr>
          <w:sz w:val="22"/>
          <w:szCs w:val="22"/>
          <w:lang w:val="sv-SE"/>
        </w:rPr>
      </w:pPr>
    </w:p>
    <w:p w14:paraId="10274EC4" w14:textId="77777777" w:rsidR="00D57536" w:rsidRPr="00DC2BA7" w:rsidRDefault="00B60735" w:rsidP="00D57536">
      <w:pPr>
        <w:pStyle w:val="Char2"/>
        <w:keepNext/>
        <w:widowControl w:val="0"/>
        <w:spacing w:before="0"/>
        <w:jc w:val="left"/>
        <w:rPr>
          <w:sz w:val="22"/>
          <w:szCs w:val="22"/>
          <w:u w:val="single"/>
          <w:lang w:val="sv-SE"/>
        </w:rPr>
      </w:pPr>
      <w:r w:rsidRPr="00DC2BA7">
        <w:rPr>
          <w:sz w:val="22"/>
          <w:szCs w:val="22"/>
          <w:u w:val="single"/>
          <w:lang w:val="sv-SE"/>
        </w:rPr>
        <w:t>Allergisk astma</w:t>
      </w:r>
    </w:p>
    <w:p w14:paraId="4F057C62" w14:textId="77777777" w:rsidR="00D57536" w:rsidRPr="00DC2BA7" w:rsidRDefault="00D57536" w:rsidP="00D57536">
      <w:pPr>
        <w:pStyle w:val="Char2"/>
        <w:keepNext/>
        <w:widowControl w:val="0"/>
        <w:spacing w:before="0"/>
        <w:jc w:val="left"/>
        <w:rPr>
          <w:sz w:val="22"/>
          <w:szCs w:val="22"/>
          <w:lang w:val="sv-SE"/>
        </w:rPr>
      </w:pPr>
    </w:p>
    <w:p w14:paraId="2081AADF" w14:textId="574C2FCA" w:rsidR="00D57536" w:rsidRPr="00DC2BA7" w:rsidRDefault="00B60735" w:rsidP="00D57536">
      <w:pPr>
        <w:pStyle w:val="Char2"/>
        <w:spacing w:before="0"/>
        <w:jc w:val="left"/>
        <w:rPr>
          <w:sz w:val="22"/>
          <w:szCs w:val="22"/>
          <w:lang w:val="sv-SE"/>
        </w:rPr>
      </w:pPr>
      <w:r>
        <w:rPr>
          <w:sz w:val="22"/>
          <w:szCs w:val="22"/>
          <w:lang w:val="sv-SE"/>
        </w:rPr>
        <w:t>Omalizumab</w:t>
      </w:r>
      <w:r w:rsidRPr="00DC2BA7">
        <w:rPr>
          <w:sz w:val="22"/>
          <w:szCs w:val="22"/>
          <w:lang w:val="sv-SE"/>
        </w:rPr>
        <w:t xml:space="preserve"> har vanligtvis använts tillsammans med inhalations- och orala kortikosteroider, kort- och långverkande inhalations-beta-agonister, leukotrienmodifierare, teofylliner och orala antihistaminer i kliniska studier. Det fanns inga indikationer på att säkerheten hos </w:t>
      </w:r>
      <w:r>
        <w:rPr>
          <w:sz w:val="22"/>
          <w:szCs w:val="22"/>
          <w:lang w:val="sv-SE"/>
        </w:rPr>
        <w:t>omalizumab</w:t>
      </w:r>
      <w:r w:rsidRPr="00DC2BA7">
        <w:rPr>
          <w:sz w:val="22"/>
          <w:szCs w:val="22"/>
          <w:lang w:val="sv-SE"/>
        </w:rPr>
        <w:t xml:space="preserve"> förändrades vid användning tillsammans med dessa andra vanligen använda läkemedlen mot astma. Det finns begränsade data på samtidig användning av </w:t>
      </w:r>
      <w:r>
        <w:rPr>
          <w:sz w:val="22"/>
          <w:szCs w:val="22"/>
          <w:lang w:val="sv-SE"/>
        </w:rPr>
        <w:t>omalizumab</w:t>
      </w:r>
      <w:r w:rsidRPr="00DC2BA7">
        <w:rPr>
          <w:sz w:val="22"/>
          <w:szCs w:val="22"/>
          <w:lang w:val="sv-SE"/>
        </w:rPr>
        <w:t xml:space="preserve"> och specifik immunterapi (hyposensibiliseringsterapi). I en klinisk studie där </w:t>
      </w:r>
      <w:r>
        <w:rPr>
          <w:sz w:val="22"/>
          <w:szCs w:val="22"/>
          <w:lang w:val="sv-SE"/>
        </w:rPr>
        <w:t>omalizumab</w:t>
      </w:r>
      <w:r w:rsidRPr="00DC2BA7">
        <w:rPr>
          <w:sz w:val="22"/>
          <w:szCs w:val="22"/>
          <w:lang w:val="sv-SE"/>
        </w:rPr>
        <w:t xml:space="preserve"> gavs tillsammans med immunterapi sågs ingen skillnad i säkerhet och effekt för </w:t>
      </w:r>
      <w:r>
        <w:rPr>
          <w:sz w:val="22"/>
          <w:szCs w:val="22"/>
          <w:lang w:val="sv-SE"/>
        </w:rPr>
        <w:t>omalizumab</w:t>
      </w:r>
      <w:r w:rsidRPr="00DC2BA7">
        <w:rPr>
          <w:sz w:val="22"/>
          <w:szCs w:val="22"/>
          <w:lang w:val="sv-SE"/>
        </w:rPr>
        <w:t xml:space="preserve"> i kombination med specifik immunterapi, jämfört med </w:t>
      </w:r>
      <w:r>
        <w:rPr>
          <w:sz w:val="22"/>
          <w:szCs w:val="22"/>
          <w:lang w:val="sv-SE"/>
        </w:rPr>
        <w:t>omalizumab</w:t>
      </w:r>
      <w:r w:rsidRPr="00DC2BA7">
        <w:rPr>
          <w:sz w:val="22"/>
          <w:szCs w:val="22"/>
          <w:lang w:val="sv-SE"/>
        </w:rPr>
        <w:t xml:space="preserve"> givet ensamt.</w:t>
      </w:r>
    </w:p>
    <w:p w14:paraId="2984FCBD" w14:textId="77777777" w:rsidR="00D57536" w:rsidRPr="00DC2BA7" w:rsidRDefault="00D57536" w:rsidP="00D57536">
      <w:pPr>
        <w:pStyle w:val="Char2"/>
        <w:spacing w:before="0"/>
        <w:jc w:val="left"/>
        <w:rPr>
          <w:sz w:val="22"/>
          <w:szCs w:val="22"/>
          <w:u w:val="single"/>
          <w:lang w:val="sv-SE"/>
        </w:rPr>
      </w:pPr>
    </w:p>
    <w:p w14:paraId="6DE09C53"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Kronisk rinosinuit med näspolyper</w:t>
      </w:r>
    </w:p>
    <w:p w14:paraId="5CDA08CC" w14:textId="77777777" w:rsidR="00D57536" w:rsidRPr="00DC2BA7" w:rsidRDefault="00D57536" w:rsidP="00D57536">
      <w:pPr>
        <w:pStyle w:val="Char2"/>
        <w:keepNext/>
        <w:spacing w:before="0"/>
        <w:jc w:val="left"/>
        <w:rPr>
          <w:sz w:val="22"/>
          <w:szCs w:val="22"/>
          <w:lang w:val="sv-SE"/>
        </w:rPr>
      </w:pPr>
    </w:p>
    <w:p w14:paraId="339062A3" w14:textId="3EB49A26" w:rsidR="00D57536" w:rsidRPr="00DC2BA7" w:rsidRDefault="00B60735" w:rsidP="00D57536">
      <w:pPr>
        <w:widowControl w:val="0"/>
        <w:tabs>
          <w:tab w:val="clear" w:pos="567"/>
        </w:tabs>
        <w:spacing w:line="240" w:lineRule="auto"/>
        <w:rPr>
          <w:u w:val="single"/>
          <w:lang w:val="sv-SE"/>
        </w:rPr>
      </w:pPr>
      <w:r w:rsidRPr="00DC2BA7">
        <w:rPr>
          <w:bCs/>
          <w:lang w:val="sv-SE"/>
        </w:rPr>
        <w:t xml:space="preserve">I kliniska studier har </w:t>
      </w:r>
      <w:r w:rsidR="00E63924">
        <w:rPr>
          <w:lang w:val="sv-SE"/>
        </w:rPr>
        <w:t>omalizumab</w:t>
      </w:r>
      <w:r w:rsidRPr="00DC2BA7">
        <w:rPr>
          <w:bCs/>
          <w:lang w:val="sv-SE"/>
        </w:rPr>
        <w:t xml:space="preserve"> enligt protokoll använts tillsammans med mometason nässpray. Andra läkemedel som vanligtvis användes samtidigt inkluderade andra intranasala kortikosteroider, bronkodilatorer, antihistaminer, leukotrienreceptorantagonister, adrenergika/sympatomimetika samt nasal lokalanestetika. Det fanns inga indikationer på att säkerheten hos </w:t>
      </w:r>
      <w:r w:rsidR="00E63924">
        <w:rPr>
          <w:lang w:val="sv-SE"/>
        </w:rPr>
        <w:t>omalizumab</w:t>
      </w:r>
      <w:r w:rsidRPr="00DC2BA7">
        <w:rPr>
          <w:bCs/>
          <w:lang w:val="sv-SE"/>
        </w:rPr>
        <w:t xml:space="preserve"> förändrades vid samtidig användning av dessa vanligtvis använda läkemedel.</w:t>
      </w:r>
    </w:p>
    <w:p w14:paraId="4524C99A" w14:textId="77777777" w:rsidR="00D57536" w:rsidRPr="00DC2BA7" w:rsidRDefault="00D57536" w:rsidP="00D57536">
      <w:pPr>
        <w:pStyle w:val="Char2"/>
        <w:spacing w:before="0"/>
        <w:jc w:val="left"/>
        <w:rPr>
          <w:sz w:val="22"/>
          <w:szCs w:val="22"/>
          <w:u w:val="single"/>
          <w:lang w:val="sv-SE"/>
        </w:rPr>
      </w:pPr>
    </w:p>
    <w:p w14:paraId="2F56F03D"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4.6</w:t>
      </w:r>
      <w:r w:rsidRPr="00DC2BA7">
        <w:rPr>
          <w:b/>
          <w:bCs/>
          <w:lang w:val="sv-SE"/>
        </w:rPr>
        <w:tab/>
        <w:t>Fertilitet, graviditet och amning</w:t>
      </w:r>
    </w:p>
    <w:p w14:paraId="354B1F17" w14:textId="77777777" w:rsidR="00D57536" w:rsidRPr="00DC2BA7" w:rsidRDefault="00D57536" w:rsidP="00D57536">
      <w:pPr>
        <w:pStyle w:val="Char2"/>
        <w:keepNext/>
        <w:spacing w:before="0"/>
        <w:jc w:val="left"/>
        <w:rPr>
          <w:sz w:val="22"/>
          <w:szCs w:val="22"/>
          <w:lang w:val="sv-SE"/>
        </w:rPr>
      </w:pPr>
    </w:p>
    <w:p w14:paraId="1DF48169"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Graviditet</w:t>
      </w:r>
    </w:p>
    <w:p w14:paraId="48155AA2" w14:textId="77777777" w:rsidR="00D57536" w:rsidRPr="00DC2BA7" w:rsidRDefault="00D57536" w:rsidP="00D57536">
      <w:pPr>
        <w:pStyle w:val="Char2"/>
        <w:keepNext/>
        <w:spacing w:before="0"/>
        <w:jc w:val="left"/>
        <w:rPr>
          <w:sz w:val="22"/>
          <w:szCs w:val="22"/>
          <w:u w:val="single"/>
          <w:lang w:val="sv-SE"/>
        </w:rPr>
      </w:pPr>
    </w:p>
    <w:p w14:paraId="7642C93F" w14:textId="318A873C"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En måttlig mängd data från gravida kvinnor (mellan 300-1 000 graviditeter) baserade på graviditetsregister och spontana rapporter efter marknadsgodkännande, tyder inte på någon missbildnings- eller foster/neonatal toxicitet. En prospektiv registerstudie (EXPECT) på 250 gravida kvinnor med astma som behandlats med </w:t>
      </w:r>
      <w:r w:rsidR="00E63924">
        <w:rPr>
          <w:sz w:val="22"/>
          <w:szCs w:val="22"/>
          <w:lang w:val="sv-SE"/>
        </w:rPr>
        <w:t>omalizumab</w:t>
      </w:r>
      <w:r w:rsidRPr="00DC2BA7">
        <w:rPr>
          <w:sz w:val="22"/>
          <w:szCs w:val="22"/>
          <w:lang w:val="sv-SE"/>
        </w:rPr>
        <w:t xml:space="preserve"> visade att prevalensen för allvarliga medfödda anomaliteter var jämförbar (8,1% mot 8,9%) mellan patienter behandlade med Xolair och patienter med motsvarande sjukdomstillstånd (måttlig till allvarlig astma). Tolkningen av data kan vara påverkad av metodologiska begränsningar i studien, inkluderande ett litet antal patienter och en icke-randomiserad studiedesign.</w:t>
      </w:r>
    </w:p>
    <w:p w14:paraId="7B2F7244" w14:textId="77777777" w:rsidR="00D57536" w:rsidRPr="00DC2BA7" w:rsidRDefault="00D57536" w:rsidP="00D57536">
      <w:pPr>
        <w:pStyle w:val="Char2"/>
        <w:widowControl w:val="0"/>
        <w:spacing w:before="0"/>
        <w:jc w:val="left"/>
        <w:rPr>
          <w:sz w:val="22"/>
          <w:szCs w:val="22"/>
          <w:lang w:val="sv-SE"/>
        </w:rPr>
      </w:pPr>
    </w:p>
    <w:p w14:paraId="663F889F"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Omalizumab passerar placentabarriären, men djurstudier tyder varken på direkta eller indirekta reproduktionstoxikologiska effekter (se avsnitt 5.3).</w:t>
      </w:r>
    </w:p>
    <w:p w14:paraId="2E692796" w14:textId="77777777" w:rsidR="00D57536" w:rsidRPr="00DC2BA7" w:rsidRDefault="00D57536" w:rsidP="00D57536">
      <w:pPr>
        <w:pStyle w:val="Char2"/>
        <w:widowControl w:val="0"/>
        <w:spacing w:before="0"/>
        <w:jc w:val="left"/>
        <w:rPr>
          <w:sz w:val="22"/>
          <w:szCs w:val="22"/>
          <w:lang w:val="sv-SE"/>
        </w:rPr>
      </w:pPr>
    </w:p>
    <w:p w14:paraId="13206795"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Omalizumab har förknippats med en åldersberoende minskning av antalet trombocyter hos primater, där unga djur är mer känsliga än äldre djur (se avsnitt 5.3).</w:t>
      </w:r>
    </w:p>
    <w:p w14:paraId="5D327A8C" w14:textId="77777777" w:rsidR="00D57536" w:rsidRPr="00DC2BA7" w:rsidRDefault="00D57536" w:rsidP="00D57536">
      <w:pPr>
        <w:pStyle w:val="Char2"/>
        <w:widowControl w:val="0"/>
        <w:spacing w:before="0"/>
        <w:jc w:val="left"/>
        <w:rPr>
          <w:sz w:val="22"/>
          <w:szCs w:val="22"/>
          <w:lang w:val="sv-SE"/>
        </w:rPr>
      </w:pPr>
    </w:p>
    <w:p w14:paraId="74942845" w14:textId="2A72E410" w:rsidR="00D57536" w:rsidRPr="00DC2BA7" w:rsidRDefault="00B60735" w:rsidP="00D57536">
      <w:pPr>
        <w:pStyle w:val="Char2"/>
        <w:widowControl w:val="0"/>
        <w:spacing w:before="0"/>
        <w:jc w:val="left"/>
        <w:rPr>
          <w:sz w:val="22"/>
          <w:szCs w:val="22"/>
          <w:lang w:val="sv-SE"/>
        </w:rPr>
      </w:pPr>
      <w:r>
        <w:rPr>
          <w:sz w:val="22"/>
          <w:szCs w:val="22"/>
          <w:lang w:val="sv-SE"/>
        </w:rPr>
        <w:t>Omalizumab</w:t>
      </w:r>
      <w:r w:rsidRPr="00DC2BA7">
        <w:rPr>
          <w:sz w:val="22"/>
          <w:szCs w:val="22"/>
          <w:lang w:val="sv-SE"/>
        </w:rPr>
        <w:t xml:space="preserve"> kan övervägas under graviditet om det är kliniskt nödvändigt.</w:t>
      </w:r>
    </w:p>
    <w:p w14:paraId="72D9CFFB" w14:textId="77777777" w:rsidR="00D57536" w:rsidRPr="00DC2BA7" w:rsidRDefault="00D57536" w:rsidP="00D57536">
      <w:pPr>
        <w:pStyle w:val="Char2"/>
        <w:widowControl w:val="0"/>
        <w:spacing w:before="0"/>
        <w:jc w:val="left"/>
        <w:rPr>
          <w:sz w:val="22"/>
          <w:szCs w:val="22"/>
          <w:lang w:val="sv-SE"/>
        </w:rPr>
      </w:pPr>
    </w:p>
    <w:p w14:paraId="290CC633"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Amning</w:t>
      </w:r>
    </w:p>
    <w:p w14:paraId="6A1C494C" w14:textId="77777777" w:rsidR="00D57536" w:rsidRPr="00DC2BA7" w:rsidRDefault="00D57536" w:rsidP="00D57536">
      <w:pPr>
        <w:pStyle w:val="Char2"/>
        <w:keepNext/>
        <w:spacing w:before="0"/>
        <w:jc w:val="left"/>
        <w:rPr>
          <w:sz w:val="22"/>
          <w:szCs w:val="22"/>
          <w:u w:val="single"/>
          <w:lang w:val="sv-SE"/>
        </w:rPr>
      </w:pPr>
    </w:p>
    <w:p w14:paraId="5A34E058"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Immunglobulin G (IgG) förekommer i bröstmjölk och det är därför förväntat att omalizumab förekommer i bröstmjölk. Tillgängliga data har visat att omalizumab utsöndras i bröstmjölken hos icke-humana primater (se avsnitt 5.3).</w:t>
      </w:r>
    </w:p>
    <w:p w14:paraId="398F73D9" w14:textId="77777777" w:rsidR="00D57536" w:rsidRPr="00DC2BA7" w:rsidRDefault="00D57536" w:rsidP="00D57536">
      <w:pPr>
        <w:pStyle w:val="Char2"/>
        <w:widowControl w:val="0"/>
        <w:spacing w:before="0"/>
        <w:jc w:val="left"/>
        <w:rPr>
          <w:sz w:val="22"/>
          <w:szCs w:val="22"/>
          <w:lang w:val="sv-SE"/>
        </w:rPr>
      </w:pPr>
    </w:p>
    <w:p w14:paraId="4F5C2A8A" w14:textId="14A3F66F"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EXPECT-studien med 154 spädbarn som exponerats för </w:t>
      </w:r>
      <w:r w:rsidR="002A5B34">
        <w:rPr>
          <w:sz w:val="22"/>
          <w:szCs w:val="22"/>
          <w:lang w:val="sv-SE"/>
        </w:rPr>
        <w:t>omalizumab</w:t>
      </w:r>
      <w:r w:rsidRPr="00DC2BA7">
        <w:rPr>
          <w:sz w:val="22"/>
          <w:szCs w:val="22"/>
          <w:lang w:val="sv-SE"/>
        </w:rPr>
        <w:t xml:space="preserve"> under graviditet och genom amning indikerade inte biverkningar hos de spädbarn som ammats. Tolkningen av data kan vara påverkad av metodologiska begränsningar i studien, inkluderande ett litet antal patienter och en icke-randomiserad studiedesign.</w:t>
      </w:r>
    </w:p>
    <w:p w14:paraId="1DD8E0C1" w14:textId="77777777" w:rsidR="00D57536" w:rsidRPr="00DC2BA7" w:rsidRDefault="00D57536" w:rsidP="00D57536">
      <w:pPr>
        <w:pStyle w:val="Char2"/>
        <w:widowControl w:val="0"/>
        <w:spacing w:before="0"/>
        <w:jc w:val="left"/>
        <w:rPr>
          <w:sz w:val="22"/>
          <w:szCs w:val="22"/>
          <w:lang w:val="sv-SE"/>
        </w:rPr>
      </w:pPr>
    </w:p>
    <w:p w14:paraId="2432FFD1" w14:textId="7131B1C6"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Immunglobulin G-proteiner genomgår intestinal proteolys och har låg biotillgänglighet när de ges oralt. Inga effekter förväntas på ammande nyfödda/spädbarn. Följaktligen kan användning av </w:t>
      </w:r>
      <w:r w:rsidR="00E63924">
        <w:rPr>
          <w:sz w:val="22"/>
          <w:szCs w:val="22"/>
          <w:lang w:val="sv-SE"/>
        </w:rPr>
        <w:t>omalizumab</w:t>
      </w:r>
      <w:r w:rsidRPr="00DC2BA7">
        <w:rPr>
          <w:sz w:val="22"/>
          <w:szCs w:val="22"/>
          <w:lang w:val="sv-SE"/>
        </w:rPr>
        <w:t xml:space="preserve"> under amning övervägas om det är kliniskt nödvändigt.</w:t>
      </w:r>
    </w:p>
    <w:p w14:paraId="538CB523" w14:textId="77777777" w:rsidR="00D57536" w:rsidRPr="00DC2BA7" w:rsidRDefault="00D57536" w:rsidP="00D57536">
      <w:pPr>
        <w:pStyle w:val="Char2"/>
        <w:widowControl w:val="0"/>
        <w:spacing w:before="0"/>
        <w:jc w:val="left"/>
        <w:rPr>
          <w:sz w:val="22"/>
          <w:szCs w:val="22"/>
          <w:lang w:val="sv-SE"/>
        </w:rPr>
      </w:pPr>
    </w:p>
    <w:p w14:paraId="580DF31A"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Fertilitet</w:t>
      </w:r>
    </w:p>
    <w:p w14:paraId="2A342229" w14:textId="77777777" w:rsidR="00D57536" w:rsidRPr="00DC2BA7" w:rsidRDefault="00D57536" w:rsidP="00D57536">
      <w:pPr>
        <w:pStyle w:val="Char2"/>
        <w:keepNext/>
        <w:spacing w:before="0"/>
        <w:jc w:val="left"/>
        <w:rPr>
          <w:sz w:val="22"/>
          <w:szCs w:val="22"/>
          <w:u w:val="single"/>
          <w:lang w:val="sv-SE"/>
        </w:rPr>
      </w:pPr>
    </w:p>
    <w:p w14:paraId="2D0F4015"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Det finns inga humandata för omalizumab avseende fertilitet. I särskilt utformade icke kliniska fertilitetsstudier hos icke-humana primater, innefattande parningsstudier, sågs ingen nedsatt fertilitet hos honor eller hanar efter upprepad dosering av omalizumab vid doser upp till 75 mg/kg. Inte heller observerades genotoxiska effekter i en separat icke-klinisk genotoxicitetsstudie.</w:t>
      </w:r>
    </w:p>
    <w:p w14:paraId="3D1A4084" w14:textId="77777777" w:rsidR="00D57536" w:rsidRPr="00DC2BA7" w:rsidRDefault="00D57536" w:rsidP="00D57536">
      <w:pPr>
        <w:pStyle w:val="Char2"/>
        <w:widowControl w:val="0"/>
        <w:spacing w:before="0"/>
        <w:jc w:val="left"/>
        <w:rPr>
          <w:sz w:val="22"/>
          <w:szCs w:val="22"/>
          <w:lang w:val="sv-SE"/>
        </w:rPr>
      </w:pPr>
    </w:p>
    <w:p w14:paraId="3329EE75"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4.7</w:t>
      </w:r>
      <w:r w:rsidRPr="00DC2BA7">
        <w:rPr>
          <w:b/>
          <w:bCs/>
          <w:lang w:val="sv-SE"/>
        </w:rPr>
        <w:tab/>
        <w:t>Effekter på förmågan att framföra fordon och använda maskiner</w:t>
      </w:r>
    </w:p>
    <w:p w14:paraId="6AADC48F" w14:textId="77777777" w:rsidR="00D57536" w:rsidRPr="00DC2BA7" w:rsidRDefault="00D57536" w:rsidP="00D57536">
      <w:pPr>
        <w:pStyle w:val="Char2"/>
        <w:keepNext/>
        <w:spacing w:before="0"/>
        <w:jc w:val="left"/>
        <w:rPr>
          <w:sz w:val="22"/>
          <w:szCs w:val="22"/>
          <w:lang w:val="sv-SE"/>
        </w:rPr>
      </w:pPr>
    </w:p>
    <w:p w14:paraId="275A9BC9" w14:textId="1A7DF4A4" w:rsidR="00D57536" w:rsidRPr="00DC2BA7" w:rsidRDefault="00B60735" w:rsidP="00D57536">
      <w:pPr>
        <w:pStyle w:val="Char2"/>
        <w:spacing w:before="0"/>
        <w:jc w:val="left"/>
        <w:rPr>
          <w:sz w:val="22"/>
          <w:szCs w:val="22"/>
          <w:lang w:val="sv-SE"/>
        </w:rPr>
      </w:pPr>
      <w:r>
        <w:rPr>
          <w:sz w:val="22"/>
          <w:szCs w:val="22"/>
          <w:lang w:val="sv-SE"/>
        </w:rPr>
        <w:t>Omalizumab</w:t>
      </w:r>
      <w:r w:rsidRPr="00DC2BA7">
        <w:rPr>
          <w:sz w:val="22"/>
          <w:szCs w:val="22"/>
          <w:lang w:val="sv-SE"/>
        </w:rPr>
        <w:t xml:space="preserve"> har ingen </w:t>
      </w:r>
      <w:r w:rsidRPr="00DC2BA7">
        <w:rPr>
          <w:noProof/>
          <w:sz w:val="22"/>
          <w:szCs w:val="22"/>
          <w:lang w:val="sv-SE"/>
        </w:rPr>
        <w:t>eller försumbar effekt på förmågan att framföra fordon och använda maskiner.</w:t>
      </w:r>
    </w:p>
    <w:p w14:paraId="5A172ED5" w14:textId="77777777" w:rsidR="00D57536" w:rsidRPr="00DC2BA7" w:rsidRDefault="00D57536" w:rsidP="00D57536">
      <w:pPr>
        <w:pStyle w:val="Char2"/>
        <w:spacing w:before="0"/>
        <w:jc w:val="left"/>
        <w:rPr>
          <w:sz w:val="22"/>
          <w:szCs w:val="22"/>
          <w:lang w:val="sv-SE"/>
        </w:rPr>
      </w:pPr>
    </w:p>
    <w:p w14:paraId="466C7FCA"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4.8</w:t>
      </w:r>
      <w:r w:rsidRPr="00DC2BA7">
        <w:rPr>
          <w:b/>
          <w:bCs/>
          <w:lang w:val="sv-SE"/>
        </w:rPr>
        <w:tab/>
        <w:t>Biverkningar</w:t>
      </w:r>
    </w:p>
    <w:p w14:paraId="4B6F3D20" w14:textId="77777777" w:rsidR="00D57536" w:rsidRPr="00DC2BA7" w:rsidRDefault="00D57536" w:rsidP="00D57536">
      <w:pPr>
        <w:keepNext/>
        <w:widowControl w:val="0"/>
        <w:tabs>
          <w:tab w:val="clear" w:pos="567"/>
        </w:tabs>
        <w:spacing w:line="240" w:lineRule="auto"/>
        <w:ind w:left="567" w:hanging="567"/>
        <w:rPr>
          <w:bCs/>
          <w:lang w:val="sv-SE"/>
        </w:rPr>
      </w:pPr>
    </w:p>
    <w:p w14:paraId="0588DF2D" w14:textId="77777777" w:rsidR="00D57536" w:rsidRPr="00DC2BA7" w:rsidRDefault="00B60735" w:rsidP="00D57536">
      <w:pPr>
        <w:pStyle w:val="Char2"/>
        <w:keepNext/>
        <w:spacing w:before="0"/>
        <w:jc w:val="left"/>
        <w:rPr>
          <w:sz w:val="22"/>
          <w:szCs w:val="22"/>
          <w:u w:val="single"/>
          <w:lang w:val="sv-SE"/>
        </w:rPr>
      </w:pPr>
      <w:r w:rsidRPr="00DC2BA7">
        <w:rPr>
          <w:bCs/>
          <w:sz w:val="22"/>
          <w:szCs w:val="22"/>
          <w:u w:val="single"/>
          <w:lang w:val="sv-SE"/>
        </w:rPr>
        <w:t>Allergisk astma och</w:t>
      </w:r>
      <w:r w:rsidRPr="00DC2BA7">
        <w:rPr>
          <w:b/>
          <w:bCs/>
          <w:sz w:val="22"/>
          <w:szCs w:val="22"/>
          <w:u w:val="single"/>
          <w:lang w:val="sv-SE"/>
        </w:rPr>
        <w:t xml:space="preserve"> </w:t>
      </w:r>
      <w:r w:rsidRPr="00DC2BA7">
        <w:rPr>
          <w:sz w:val="22"/>
          <w:szCs w:val="22"/>
          <w:u w:val="single"/>
          <w:lang w:val="sv-SE"/>
        </w:rPr>
        <w:t>kronisk rinosinuit med näspolyper</w:t>
      </w:r>
    </w:p>
    <w:p w14:paraId="6EE6800F" w14:textId="77777777" w:rsidR="00D57536" w:rsidRPr="00DC2BA7" w:rsidRDefault="00D57536" w:rsidP="00D57536">
      <w:pPr>
        <w:pStyle w:val="Char2"/>
        <w:keepNext/>
        <w:spacing w:before="0"/>
        <w:jc w:val="left"/>
        <w:rPr>
          <w:sz w:val="22"/>
          <w:szCs w:val="22"/>
          <w:lang w:val="sv-SE"/>
        </w:rPr>
      </w:pPr>
    </w:p>
    <w:p w14:paraId="1BCBC0EE" w14:textId="77777777" w:rsidR="00D57536" w:rsidRPr="00DC2BA7" w:rsidRDefault="00B60735" w:rsidP="00D57536">
      <w:pPr>
        <w:pStyle w:val="Char2"/>
        <w:keepNext/>
        <w:spacing w:before="0"/>
        <w:jc w:val="left"/>
        <w:rPr>
          <w:i/>
          <w:sz w:val="22"/>
          <w:szCs w:val="22"/>
          <w:u w:val="single"/>
          <w:lang w:val="sv-SE"/>
        </w:rPr>
      </w:pPr>
      <w:r w:rsidRPr="00DC2BA7">
        <w:rPr>
          <w:i/>
          <w:sz w:val="22"/>
          <w:szCs w:val="22"/>
          <w:u w:val="single"/>
          <w:lang w:val="sv-SE"/>
        </w:rPr>
        <w:t>Sammanfattning av säkerhetsprofilen</w:t>
      </w:r>
    </w:p>
    <w:p w14:paraId="72B51923" w14:textId="77777777" w:rsidR="00D57536" w:rsidRPr="00DC2BA7" w:rsidRDefault="00B60735" w:rsidP="00D57536">
      <w:pPr>
        <w:pStyle w:val="Char2"/>
        <w:spacing w:before="0"/>
        <w:jc w:val="left"/>
        <w:rPr>
          <w:sz w:val="22"/>
          <w:szCs w:val="22"/>
          <w:lang w:val="sv-SE"/>
        </w:rPr>
      </w:pPr>
      <w:r w:rsidRPr="00DC2BA7">
        <w:rPr>
          <w:sz w:val="22"/>
          <w:szCs w:val="22"/>
          <w:lang w:val="sv-SE"/>
        </w:rPr>
        <w:t>I kliniska prövningar på allergisk astma hos vuxna och ungdomar från 12 års ålder var de vanligast rapporterade biverkningarna huvudvärk, reaktioner på injektionsstället, inklusive smärta på injektionsstället, svullnad, erytem och pruritus. I kliniska prövningar på barn från 6 till &lt;12 år var de vanligast rapporterade biverkningarna huvudvärk, feber och smärta i övre buken. De flesta reaktionerna var lätta eller måttliga i svårighetsgrad. I kliniska studier på patienter ≥18 års ålder vid kronisk rinosinuit med näspolyper var de vanligast rapporterade biverkningarna huvudvärk, yrsel, artralgi, smärta i övre buken och reaktioner på injektionsstället.</w:t>
      </w:r>
    </w:p>
    <w:p w14:paraId="28925A23" w14:textId="77777777" w:rsidR="00D57536" w:rsidRPr="00DC2BA7" w:rsidRDefault="00D57536" w:rsidP="00D57536">
      <w:pPr>
        <w:pStyle w:val="Char2"/>
        <w:spacing w:before="0"/>
        <w:jc w:val="left"/>
        <w:rPr>
          <w:sz w:val="22"/>
          <w:szCs w:val="22"/>
          <w:lang w:val="sv-SE"/>
        </w:rPr>
      </w:pPr>
    </w:p>
    <w:p w14:paraId="1198C576" w14:textId="77777777" w:rsidR="00D57536" w:rsidRPr="00DC2BA7" w:rsidRDefault="00B60735" w:rsidP="00D57536">
      <w:pPr>
        <w:pStyle w:val="Char2"/>
        <w:keepNext/>
        <w:spacing w:before="0"/>
        <w:jc w:val="left"/>
        <w:rPr>
          <w:i/>
          <w:sz w:val="22"/>
          <w:szCs w:val="22"/>
          <w:u w:val="single"/>
          <w:lang w:val="sv-SE"/>
        </w:rPr>
      </w:pPr>
      <w:r w:rsidRPr="00DC2BA7">
        <w:rPr>
          <w:i/>
          <w:sz w:val="22"/>
          <w:szCs w:val="22"/>
          <w:u w:val="single"/>
          <w:lang w:val="sv-SE"/>
        </w:rPr>
        <w:t>Tabell över biverkningar</w:t>
      </w:r>
    </w:p>
    <w:p w14:paraId="2CDC040E" w14:textId="77777777" w:rsidR="00D57536" w:rsidRPr="00DC2BA7" w:rsidRDefault="00B60735" w:rsidP="00D57536">
      <w:pPr>
        <w:pStyle w:val="Char2"/>
        <w:spacing w:before="0"/>
        <w:jc w:val="left"/>
        <w:rPr>
          <w:sz w:val="22"/>
          <w:szCs w:val="22"/>
          <w:lang w:val="sv-SE"/>
        </w:rPr>
      </w:pPr>
      <w:r w:rsidRPr="00DC2BA7">
        <w:rPr>
          <w:sz w:val="22"/>
          <w:szCs w:val="22"/>
          <w:lang w:val="sv-SE"/>
        </w:rPr>
        <w:t xml:space="preserve">Tabell 4 tar upp de biverkningar som rapporterats vid kliniska prövningar i den totala säkerhetspopulationen vid allergisk astma och kronisk rinosinuit med näspolyper som behandlats med Xolair per organsystemklass enligt MedDRA och frekvens. </w:t>
      </w:r>
      <w:r w:rsidRPr="00DC2BA7">
        <w:rPr>
          <w:noProof/>
          <w:sz w:val="22"/>
          <w:szCs w:val="22"/>
          <w:lang w:val="sv-SE"/>
        </w:rPr>
        <w:t>Biverkningarna presenteras inom varje frekvensområde efter fallande allvarlighetsgrad.</w:t>
      </w:r>
      <w:r w:rsidRPr="00DC2BA7">
        <w:rPr>
          <w:sz w:val="22"/>
          <w:szCs w:val="22"/>
          <w:lang w:val="sv-SE"/>
        </w:rPr>
        <w:t xml:space="preserve"> Frekvenskategorierna definieras enligt följande: mycket vanliga (≥1/10), vanliga (≥1/100, &lt;1/10), mindre vanliga (≥1/1 000, &lt;1/100), sällsynta (≥1/10 000,&lt;1/1 000) och mycket sällsynta (&lt;1/10 000). Händelser rapporterade efter godkännande för försäljning anges med frekvensen ingen känd frekvens (kan inte beräknas från tillgängliga data).</w:t>
      </w:r>
    </w:p>
    <w:p w14:paraId="0F944BCE" w14:textId="77777777" w:rsidR="00D57536" w:rsidRPr="00DC2BA7" w:rsidRDefault="00D57536" w:rsidP="00D57536">
      <w:pPr>
        <w:pStyle w:val="Char2"/>
        <w:spacing w:before="0"/>
        <w:jc w:val="left"/>
        <w:rPr>
          <w:sz w:val="22"/>
          <w:szCs w:val="22"/>
          <w:lang w:val="sv-SE"/>
        </w:rPr>
      </w:pPr>
    </w:p>
    <w:p w14:paraId="472CD296" w14:textId="77777777" w:rsidR="00D57536" w:rsidRPr="00DC2BA7" w:rsidRDefault="00B60735" w:rsidP="00D57536">
      <w:pPr>
        <w:keepNext/>
        <w:widowControl w:val="0"/>
        <w:tabs>
          <w:tab w:val="clear" w:pos="567"/>
        </w:tabs>
        <w:spacing w:line="240" w:lineRule="auto"/>
        <w:ind w:left="567" w:hanging="567"/>
        <w:rPr>
          <w:b/>
          <w:lang w:val="sv-SE"/>
        </w:rPr>
      </w:pPr>
      <w:r w:rsidRPr="00DC2BA7">
        <w:rPr>
          <w:b/>
          <w:bCs/>
          <w:lang w:val="sv-SE"/>
        </w:rPr>
        <w:lastRenderedPageBreak/>
        <w:t>Tabell 4</w:t>
      </w:r>
      <w:r w:rsidRPr="00DC2BA7">
        <w:rPr>
          <w:b/>
          <w:bCs/>
          <w:lang w:val="sv-SE"/>
        </w:rPr>
        <w:tab/>
        <w:t xml:space="preserve">Biverkningar vid allergisk astma och </w:t>
      </w:r>
      <w:r w:rsidRPr="00DC2BA7">
        <w:rPr>
          <w:b/>
          <w:lang w:val="sv-SE"/>
        </w:rPr>
        <w:t>kronisk rinosinuit med näspolyper</w:t>
      </w:r>
    </w:p>
    <w:p w14:paraId="1D97998A" w14:textId="77777777" w:rsidR="00D57536" w:rsidRPr="00DC2BA7" w:rsidRDefault="00D57536" w:rsidP="00D57536">
      <w:pPr>
        <w:keepNext/>
        <w:widowControl w:val="0"/>
        <w:tabs>
          <w:tab w:val="clear" w:pos="567"/>
          <w:tab w:val="left" w:pos="720"/>
        </w:tabs>
        <w:spacing w:line="240" w:lineRule="auto"/>
        <w:ind w:left="567" w:hanging="567"/>
        <w:rPr>
          <w:color w:val="000000"/>
          <w:lang w:val="sv-SE"/>
        </w:rPr>
      </w:pPr>
    </w:p>
    <w:tbl>
      <w:tblPr>
        <w:tblW w:w="9356"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261"/>
        <w:gridCol w:w="6095"/>
      </w:tblGrid>
      <w:tr w:rsidR="00211724" w14:paraId="3A95259C" w14:textId="77777777" w:rsidTr="001C4B98">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5BE9FCD4" w14:textId="77777777" w:rsidR="00D57536" w:rsidRPr="00DC2BA7" w:rsidRDefault="00B60735" w:rsidP="001C4B98">
            <w:pPr>
              <w:pStyle w:val="Text"/>
              <w:keepNext/>
              <w:widowControl w:val="0"/>
              <w:spacing w:before="0"/>
              <w:jc w:val="left"/>
              <w:rPr>
                <w:b/>
                <w:sz w:val="22"/>
                <w:lang w:val="sv-SE"/>
              </w:rPr>
            </w:pPr>
            <w:r w:rsidRPr="00DC2BA7">
              <w:rPr>
                <w:b/>
                <w:sz w:val="22"/>
                <w:lang w:val="sv-SE"/>
              </w:rPr>
              <w:t>Infektioner och infestationer</w:t>
            </w:r>
          </w:p>
        </w:tc>
      </w:tr>
      <w:tr w:rsidR="00211724" w14:paraId="34353BAF" w14:textId="77777777" w:rsidTr="001C4B98">
        <w:trPr>
          <w:trHeight w:val="283"/>
        </w:trPr>
        <w:tc>
          <w:tcPr>
            <w:tcW w:w="3261" w:type="dxa"/>
            <w:tcBorders>
              <w:top w:val="single" w:sz="4" w:space="0" w:color="auto"/>
              <w:left w:val="single" w:sz="4" w:space="0" w:color="auto"/>
              <w:bottom w:val="nil"/>
              <w:right w:val="single" w:sz="4" w:space="0" w:color="auto"/>
            </w:tcBorders>
            <w:shd w:val="clear" w:color="auto" w:fill="auto"/>
          </w:tcPr>
          <w:p w14:paraId="06D0AE49" w14:textId="77777777" w:rsidR="00D57536" w:rsidRPr="00DC2BA7" w:rsidRDefault="00B60735" w:rsidP="001C4B98">
            <w:pPr>
              <w:pStyle w:val="Text"/>
              <w:keepNext/>
              <w:widowControl w:val="0"/>
              <w:spacing w:before="0"/>
              <w:jc w:val="left"/>
              <w:rPr>
                <w:sz w:val="22"/>
                <w:lang w:val="sv-SE"/>
              </w:rPr>
            </w:pPr>
            <w:r w:rsidRPr="00DC2BA7">
              <w:rPr>
                <w:sz w:val="22"/>
                <w:lang w:val="sv-SE"/>
              </w:rPr>
              <w:t>Mindre vanliga</w:t>
            </w:r>
          </w:p>
        </w:tc>
        <w:tc>
          <w:tcPr>
            <w:tcW w:w="6095" w:type="dxa"/>
            <w:tcBorders>
              <w:top w:val="single" w:sz="4" w:space="0" w:color="auto"/>
              <w:left w:val="single" w:sz="4" w:space="0" w:color="auto"/>
              <w:bottom w:val="nil"/>
              <w:right w:val="single" w:sz="4" w:space="0" w:color="auto"/>
            </w:tcBorders>
            <w:shd w:val="clear" w:color="auto" w:fill="auto"/>
          </w:tcPr>
          <w:p w14:paraId="0EBAED7B" w14:textId="77777777" w:rsidR="00D57536" w:rsidRPr="00DC2BA7" w:rsidRDefault="00B60735" w:rsidP="001C4B98">
            <w:pPr>
              <w:pStyle w:val="Text"/>
              <w:keepNext/>
              <w:widowControl w:val="0"/>
              <w:spacing w:before="0"/>
              <w:jc w:val="left"/>
              <w:rPr>
                <w:sz w:val="22"/>
                <w:lang w:val="sv-SE"/>
              </w:rPr>
            </w:pPr>
            <w:r w:rsidRPr="00DC2BA7">
              <w:rPr>
                <w:sz w:val="22"/>
                <w:lang w:val="sv-SE"/>
              </w:rPr>
              <w:t>Faryngit</w:t>
            </w:r>
          </w:p>
        </w:tc>
      </w:tr>
      <w:tr w:rsidR="00211724" w14:paraId="37509CD2" w14:textId="77777777" w:rsidTr="001C4B98">
        <w:trPr>
          <w:trHeight w:val="264"/>
        </w:trPr>
        <w:tc>
          <w:tcPr>
            <w:tcW w:w="3261" w:type="dxa"/>
            <w:tcBorders>
              <w:top w:val="nil"/>
              <w:left w:val="single" w:sz="4" w:space="0" w:color="auto"/>
              <w:right w:val="single" w:sz="4" w:space="0" w:color="auto"/>
            </w:tcBorders>
            <w:shd w:val="clear" w:color="auto" w:fill="auto"/>
          </w:tcPr>
          <w:p w14:paraId="793F84A8" w14:textId="77777777" w:rsidR="00D57536" w:rsidRPr="00DC2BA7" w:rsidRDefault="00B60735" w:rsidP="001C4B98">
            <w:pPr>
              <w:pStyle w:val="Text"/>
              <w:widowControl w:val="0"/>
              <w:spacing w:before="0"/>
              <w:jc w:val="left"/>
              <w:rPr>
                <w:sz w:val="22"/>
                <w:lang w:val="sv-SE"/>
              </w:rPr>
            </w:pPr>
            <w:r w:rsidRPr="00DC2BA7">
              <w:rPr>
                <w:sz w:val="22"/>
                <w:lang w:val="sv-SE"/>
              </w:rPr>
              <w:t>Sällsynta</w:t>
            </w:r>
          </w:p>
        </w:tc>
        <w:tc>
          <w:tcPr>
            <w:tcW w:w="6095" w:type="dxa"/>
            <w:tcBorders>
              <w:top w:val="nil"/>
              <w:left w:val="single" w:sz="4" w:space="0" w:color="auto"/>
              <w:right w:val="single" w:sz="4" w:space="0" w:color="auto"/>
            </w:tcBorders>
            <w:shd w:val="clear" w:color="auto" w:fill="auto"/>
          </w:tcPr>
          <w:p w14:paraId="14D12A4E" w14:textId="77777777" w:rsidR="00D57536" w:rsidRPr="00DC2BA7" w:rsidRDefault="00B60735" w:rsidP="001C4B98">
            <w:pPr>
              <w:pStyle w:val="Text"/>
              <w:widowControl w:val="0"/>
              <w:spacing w:before="0"/>
              <w:jc w:val="left"/>
              <w:rPr>
                <w:sz w:val="22"/>
                <w:lang w:val="sv-SE"/>
              </w:rPr>
            </w:pPr>
            <w:r w:rsidRPr="00DC2BA7">
              <w:rPr>
                <w:sz w:val="22"/>
                <w:lang w:val="sv-SE"/>
              </w:rPr>
              <w:t>Parasitinfektion</w:t>
            </w:r>
          </w:p>
        </w:tc>
      </w:tr>
      <w:tr w:rsidR="00211724" w14:paraId="63BFAA4E" w14:textId="77777777" w:rsidTr="001C4B98">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2A9CFDC1" w14:textId="77777777" w:rsidR="00D57536" w:rsidRPr="00DC2BA7" w:rsidRDefault="00B60735" w:rsidP="001C4B98">
            <w:pPr>
              <w:pStyle w:val="Text"/>
              <w:keepNext/>
              <w:widowControl w:val="0"/>
              <w:spacing w:before="0"/>
              <w:jc w:val="left"/>
              <w:rPr>
                <w:color w:val="000000"/>
                <w:sz w:val="22"/>
                <w:lang w:val="sv-SE"/>
              </w:rPr>
            </w:pPr>
            <w:r w:rsidRPr="00DC2BA7">
              <w:rPr>
                <w:b/>
                <w:sz w:val="22"/>
                <w:lang w:val="sv-SE"/>
              </w:rPr>
              <w:t>Blodet och lymfsystemet</w:t>
            </w:r>
          </w:p>
        </w:tc>
      </w:tr>
      <w:tr w:rsidR="00211724" w:rsidRPr="00410B74" w14:paraId="603AD9CB"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4AF56055" w14:textId="77777777" w:rsidR="00D57536" w:rsidRPr="00DC2BA7" w:rsidRDefault="00B60735" w:rsidP="001C4B98">
            <w:pPr>
              <w:pStyle w:val="Text"/>
              <w:widowControl w:val="0"/>
              <w:spacing w:before="0"/>
              <w:jc w:val="left"/>
              <w:rPr>
                <w:color w:val="000000"/>
                <w:sz w:val="22"/>
                <w:lang w:val="sv-SE"/>
              </w:rPr>
            </w:pPr>
            <w:r w:rsidRPr="00DC2BA7">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427D693B" w14:textId="77777777" w:rsidR="00D57536" w:rsidRPr="00DC2BA7" w:rsidRDefault="00B60735" w:rsidP="001C4B98">
            <w:pPr>
              <w:pStyle w:val="Text"/>
              <w:widowControl w:val="0"/>
              <w:spacing w:before="0"/>
              <w:jc w:val="left"/>
              <w:rPr>
                <w:color w:val="000000"/>
                <w:sz w:val="22"/>
                <w:lang w:val="sv-SE"/>
              </w:rPr>
            </w:pPr>
            <w:r w:rsidRPr="00DC2BA7">
              <w:rPr>
                <w:sz w:val="22"/>
                <w:lang w:val="sv-SE"/>
              </w:rPr>
              <w:t>Idiopatisk trombocytopeni, inklusive allvarliga fall</w:t>
            </w:r>
          </w:p>
        </w:tc>
      </w:tr>
      <w:tr w:rsidR="00211724" w14:paraId="4F5FE8B2" w14:textId="77777777" w:rsidTr="001C4B98">
        <w:tc>
          <w:tcPr>
            <w:tcW w:w="9356" w:type="dxa"/>
            <w:gridSpan w:val="2"/>
            <w:tcBorders>
              <w:top w:val="nil"/>
              <w:left w:val="single" w:sz="4" w:space="0" w:color="auto"/>
              <w:bottom w:val="single" w:sz="4" w:space="0" w:color="auto"/>
              <w:right w:val="single" w:sz="4" w:space="0" w:color="auto"/>
            </w:tcBorders>
            <w:shd w:val="clear" w:color="auto" w:fill="auto"/>
          </w:tcPr>
          <w:p w14:paraId="4CC22706" w14:textId="77777777" w:rsidR="00D57536" w:rsidRPr="00DC2BA7" w:rsidRDefault="00B60735" w:rsidP="001C4B98">
            <w:pPr>
              <w:pStyle w:val="Text"/>
              <w:keepNext/>
              <w:widowControl w:val="0"/>
              <w:spacing w:before="0"/>
              <w:jc w:val="left"/>
              <w:rPr>
                <w:b/>
                <w:sz w:val="22"/>
                <w:lang w:val="sv-SE"/>
              </w:rPr>
            </w:pPr>
            <w:r w:rsidRPr="00DC2BA7">
              <w:rPr>
                <w:b/>
                <w:sz w:val="22"/>
                <w:lang w:val="sv-SE"/>
              </w:rPr>
              <w:t>Immunsystemet</w:t>
            </w:r>
          </w:p>
        </w:tc>
      </w:tr>
      <w:tr w:rsidR="00211724" w:rsidRPr="00410B74" w14:paraId="5D8A0469" w14:textId="77777777" w:rsidTr="001C4B98">
        <w:trPr>
          <w:trHeight w:val="253"/>
        </w:trPr>
        <w:tc>
          <w:tcPr>
            <w:tcW w:w="3261" w:type="dxa"/>
            <w:tcBorders>
              <w:top w:val="nil"/>
              <w:left w:val="single" w:sz="4" w:space="0" w:color="auto"/>
              <w:bottom w:val="nil"/>
              <w:right w:val="single" w:sz="4" w:space="0" w:color="auto"/>
            </w:tcBorders>
            <w:shd w:val="clear" w:color="auto" w:fill="auto"/>
          </w:tcPr>
          <w:p w14:paraId="2D6ED480" w14:textId="77777777" w:rsidR="00D57536" w:rsidRPr="00DC2BA7" w:rsidRDefault="00B60735" w:rsidP="001C4B98">
            <w:pPr>
              <w:pStyle w:val="Text"/>
              <w:keepNext/>
              <w:widowControl w:val="0"/>
              <w:spacing w:before="0"/>
              <w:jc w:val="left"/>
              <w:rPr>
                <w:b/>
                <w:sz w:val="22"/>
                <w:lang w:val="sv-SE"/>
              </w:rPr>
            </w:pPr>
            <w:r w:rsidRPr="00DC2BA7">
              <w:rPr>
                <w:sz w:val="22"/>
                <w:lang w:val="sv-SE"/>
              </w:rPr>
              <w:t>Sällsynta</w:t>
            </w:r>
          </w:p>
        </w:tc>
        <w:tc>
          <w:tcPr>
            <w:tcW w:w="6095" w:type="dxa"/>
            <w:tcBorders>
              <w:top w:val="nil"/>
              <w:left w:val="single" w:sz="4" w:space="0" w:color="auto"/>
              <w:bottom w:val="nil"/>
              <w:right w:val="single" w:sz="4" w:space="0" w:color="auto"/>
            </w:tcBorders>
            <w:shd w:val="clear" w:color="auto" w:fill="auto"/>
          </w:tcPr>
          <w:p w14:paraId="0FDAF231" w14:textId="77777777" w:rsidR="00D57536" w:rsidRPr="00DC2BA7" w:rsidRDefault="00B60735" w:rsidP="001C4B98">
            <w:pPr>
              <w:pStyle w:val="Text"/>
              <w:keepNext/>
              <w:widowControl w:val="0"/>
              <w:spacing w:before="0"/>
              <w:jc w:val="left"/>
              <w:rPr>
                <w:b/>
                <w:sz w:val="22"/>
                <w:lang w:val="sv-SE"/>
              </w:rPr>
            </w:pPr>
            <w:r w:rsidRPr="00DC2BA7">
              <w:rPr>
                <w:sz w:val="22"/>
                <w:lang w:val="sv-SE"/>
              </w:rPr>
              <w:t>Anafylaktisk reaktion, andra allvarliga allergiska tillstånd, utveckling av antikroppar mot omalizumab</w:t>
            </w:r>
          </w:p>
        </w:tc>
      </w:tr>
      <w:tr w:rsidR="00211724" w:rsidRPr="00410B74" w14:paraId="093AC6F3" w14:textId="77777777" w:rsidTr="001C4B98">
        <w:trPr>
          <w:trHeight w:val="264"/>
        </w:trPr>
        <w:tc>
          <w:tcPr>
            <w:tcW w:w="3261" w:type="dxa"/>
            <w:tcBorders>
              <w:top w:val="nil"/>
              <w:left w:val="single" w:sz="4" w:space="0" w:color="auto"/>
              <w:right w:val="single" w:sz="4" w:space="0" w:color="auto"/>
            </w:tcBorders>
            <w:shd w:val="clear" w:color="auto" w:fill="auto"/>
          </w:tcPr>
          <w:p w14:paraId="12D81C58" w14:textId="77777777" w:rsidR="00D57536" w:rsidRPr="00DC2BA7" w:rsidRDefault="00B60735" w:rsidP="001C4B98">
            <w:pPr>
              <w:pStyle w:val="Text"/>
              <w:widowControl w:val="0"/>
              <w:spacing w:before="0"/>
              <w:jc w:val="left"/>
              <w:rPr>
                <w:sz w:val="22"/>
                <w:lang w:val="sv-SE"/>
              </w:rPr>
            </w:pPr>
            <w:r w:rsidRPr="00DC2BA7">
              <w:rPr>
                <w:sz w:val="22"/>
                <w:lang w:val="sv-SE"/>
              </w:rPr>
              <w:t>Ingen känd frekvens</w:t>
            </w:r>
          </w:p>
        </w:tc>
        <w:tc>
          <w:tcPr>
            <w:tcW w:w="6095" w:type="dxa"/>
            <w:tcBorders>
              <w:top w:val="nil"/>
              <w:left w:val="single" w:sz="4" w:space="0" w:color="auto"/>
              <w:right w:val="single" w:sz="4" w:space="0" w:color="auto"/>
            </w:tcBorders>
            <w:shd w:val="clear" w:color="auto" w:fill="auto"/>
          </w:tcPr>
          <w:p w14:paraId="07C41A8A" w14:textId="77777777" w:rsidR="00D57536" w:rsidRPr="00DC2BA7" w:rsidRDefault="00B60735" w:rsidP="001C4B98">
            <w:pPr>
              <w:pStyle w:val="Text"/>
              <w:widowControl w:val="0"/>
              <w:spacing w:before="0"/>
              <w:jc w:val="left"/>
              <w:rPr>
                <w:sz w:val="22"/>
                <w:lang w:val="sv-SE"/>
              </w:rPr>
            </w:pPr>
            <w:r w:rsidRPr="00DC2BA7">
              <w:rPr>
                <w:color w:val="000000"/>
                <w:sz w:val="22"/>
                <w:lang w:val="sv-SE"/>
              </w:rPr>
              <w:t>Serumsjuka, kan inkludera feber och lymfadenopati</w:t>
            </w:r>
          </w:p>
        </w:tc>
      </w:tr>
      <w:tr w:rsidR="00211724" w14:paraId="2426F6D7" w14:textId="77777777" w:rsidTr="001C4B98">
        <w:tc>
          <w:tcPr>
            <w:tcW w:w="9356" w:type="dxa"/>
            <w:gridSpan w:val="2"/>
            <w:tcBorders>
              <w:top w:val="nil"/>
              <w:left w:val="single" w:sz="4" w:space="0" w:color="auto"/>
              <w:bottom w:val="single" w:sz="4" w:space="0" w:color="auto"/>
              <w:right w:val="single" w:sz="4" w:space="0" w:color="auto"/>
            </w:tcBorders>
            <w:shd w:val="clear" w:color="auto" w:fill="auto"/>
          </w:tcPr>
          <w:p w14:paraId="2EEF0F33" w14:textId="77777777" w:rsidR="00D57536" w:rsidRPr="00DC2BA7" w:rsidRDefault="00B60735" w:rsidP="001C4B98">
            <w:pPr>
              <w:pStyle w:val="Text"/>
              <w:keepNext/>
              <w:widowControl w:val="0"/>
              <w:spacing w:before="0"/>
              <w:jc w:val="left"/>
              <w:rPr>
                <w:b/>
                <w:sz w:val="22"/>
                <w:lang w:val="sv-SE"/>
              </w:rPr>
            </w:pPr>
            <w:r w:rsidRPr="00DC2BA7">
              <w:rPr>
                <w:b/>
                <w:sz w:val="22"/>
                <w:lang w:val="sv-SE"/>
              </w:rPr>
              <w:t>Centrala och perifera nervsystemet</w:t>
            </w:r>
          </w:p>
        </w:tc>
      </w:tr>
      <w:tr w:rsidR="00211724" w14:paraId="40BE413D"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05D84B62" w14:textId="77777777" w:rsidR="00D57536" w:rsidRPr="00DC2BA7" w:rsidRDefault="00B60735" w:rsidP="001C4B98">
            <w:pPr>
              <w:pStyle w:val="Text"/>
              <w:keepNext/>
              <w:widowControl w:val="0"/>
              <w:spacing w:before="0"/>
              <w:jc w:val="left"/>
              <w:rPr>
                <w:color w:val="000000"/>
                <w:sz w:val="22"/>
              </w:rPr>
            </w:pPr>
            <w:r w:rsidRPr="00DC2BA7">
              <w:rPr>
                <w:sz w:val="22"/>
                <w:lang w:val="sv-SE"/>
              </w:rPr>
              <w:t>Vanliga</w:t>
            </w:r>
          </w:p>
        </w:tc>
        <w:tc>
          <w:tcPr>
            <w:tcW w:w="6095" w:type="dxa"/>
            <w:tcBorders>
              <w:top w:val="single" w:sz="4" w:space="0" w:color="auto"/>
              <w:left w:val="single" w:sz="4" w:space="0" w:color="auto"/>
              <w:bottom w:val="nil"/>
              <w:right w:val="single" w:sz="4" w:space="0" w:color="auto"/>
            </w:tcBorders>
            <w:shd w:val="clear" w:color="auto" w:fill="auto"/>
          </w:tcPr>
          <w:p w14:paraId="55D0A7B2" w14:textId="77777777" w:rsidR="00D57536" w:rsidRPr="00DC2BA7" w:rsidRDefault="00B60735" w:rsidP="001C4B98">
            <w:pPr>
              <w:pStyle w:val="Text"/>
              <w:keepNext/>
              <w:widowControl w:val="0"/>
              <w:spacing w:before="0"/>
              <w:jc w:val="left"/>
              <w:rPr>
                <w:color w:val="000000"/>
                <w:sz w:val="22"/>
              </w:rPr>
            </w:pPr>
            <w:r w:rsidRPr="00DC2BA7">
              <w:rPr>
                <w:sz w:val="22"/>
                <w:lang w:val="sv-SE"/>
              </w:rPr>
              <w:t>Huvudvärk*</w:t>
            </w:r>
          </w:p>
        </w:tc>
      </w:tr>
      <w:tr w:rsidR="00211724" w14:paraId="3E7DC5B3"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5DD99860" w14:textId="77777777" w:rsidR="00D57536" w:rsidRPr="00DC2BA7" w:rsidRDefault="00B60735" w:rsidP="001C4B98">
            <w:pPr>
              <w:pStyle w:val="Text"/>
              <w:widowControl w:val="0"/>
              <w:spacing w:before="0"/>
              <w:jc w:val="left"/>
              <w:rPr>
                <w:color w:val="000000"/>
                <w:sz w:val="22"/>
              </w:rPr>
            </w:pPr>
            <w:r w:rsidRPr="00DC2BA7">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7FB78532" w14:textId="77777777" w:rsidR="00D57536" w:rsidRPr="00DC2BA7" w:rsidRDefault="00B60735" w:rsidP="001C4B98">
            <w:pPr>
              <w:pStyle w:val="Text"/>
              <w:widowControl w:val="0"/>
              <w:spacing w:before="0"/>
              <w:jc w:val="left"/>
              <w:rPr>
                <w:color w:val="000000"/>
                <w:sz w:val="22"/>
              </w:rPr>
            </w:pPr>
            <w:r w:rsidRPr="00DC2BA7">
              <w:rPr>
                <w:sz w:val="22"/>
                <w:lang w:val="sv-SE"/>
              </w:rPr>
              <w:t>Synkope, parestesi, somnolens, yrsel</w:t>
            </w:r>
            <w:r w:rsidRPr="00DC2BA7">
              <w:rPr>
                <w:sz w:val="22"/>
                <w:vertAlign w:val="superscript"/>
              </w:rPr>
              <w:t>#</w:t>
            </w:r>
          </w:p>
        </w:tc>
      </w:tr>
      <w:tr w:rsidR="00211724" w14:paraId="44612786" w14:textId="77777777" w:rsidTr="001C4B98">
        <w:tc>
          <w:tcPr>
            <w:tcW w:w="9356" w:type="dxa"/>
            <w:gridSpan w:val="2"/>
            <w:tcBorders>
              <w:top w:val="nil"/>
              <w:left w:val="single" w:sz="4" w:space="0" w:color="auto"/>
              <w:bottom w:val="single" w:sz="4" w:space="0" w:color="auto"/>
              <w:right w:val="single" w:sz="4" w:space="0" w:color="auto"/>
            </w:tcBorders>
            <w:shd w:val="clear" w:color="auto" w:fill="auto"/>
          </w:tcPr>
          <w:p w14:paraId="7A164BA6" w14:textId="77777777" w:rsidR="00D57536" w:rsidRPr="00DC2BA7" w:rsidRDefault="00B60735" w:rsidP="001C4B98">
            <w:pPr>
              <w:pStyle w:val="Text"/>
              <w:keepNext/>
              <w:widowControl w:val="0"/>
              <w:spacing w:before="0"/>
              <w:jc w:val="left"/>
              <w:rPr>
                <w:b/>
                <w:sz w:val="22"/>
                <w:lang w:val="sv-SE"/>
              </w:rPr>
            </w:pPr>
            <w:r w:rsidRPr="00DC2BA7">
              <w:rPr>
                <w:b/>
                <w:sz w:val="22"/>
                <w:lang w:val="sv-SE"/>
              </w:rPr>
              <w:t>Blodkärl</w:t>
            </w:r>
          </w:p>
        </w:tc>
      </w:tr>
      <w:tr w:rsidR="00211724" w14:paraId="5A48C29E"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5E362235" w14:textId="77777777" w:rsidR="00D57536" w:rsidRPr="00DC2BA7" w:rsidRDefault="00B60735" w:rsidP="001C4B98">
            <w:pPr>
              <w:pStyle w:val="Text"/>
              <w:widowControl w:val="0"/>
              <w:spacing w:before="0"/>
              <w:jc w:val="left"/>
              <w:rPr>
                <w:b/>
                <w:sz w:val="22"/>
                <w:lang w:val="sv-SE"/>
              </w:rPr>
            </w:pPr>
            <w:r w:rsidRPr="00DC2BA7">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5DCB45FC" w14:textId="77777777" w:rsidR="00D57536" w:rsidRPr="00DC2BA7" w:rsidRDefault="00B60735" w:rsidP="001C4B98">
            <w:pPr>
              <w:pStyle w:val="Text"/>
              <w:widowControl w:val="0"/>
              <w:spacing w:before="0"/>
              <w:jc w:val="left"/>
              <w:rPr>
                <w:b/>
                <w:sz w:val="22"/>
                <w:lang w:val="sv-SE"/>
              </w:rPr>
            </w:pPr>
            <w:r w:rsidRPr="00DC2BA7">
              <w:rPr>
                <w:sz w:val="22"/>
                <w:lang w:val="sv-SE"/>
              </w:rPr>
              <w:t>Postural hypotoni, rodnad</w:t>
            </w:r>
          </w:p>
        </w:tc>
      </w:tr>
      <w:tr w:rsidR="00211724" w14:paraId="3AC53E16" w14:textId="77777777" w:rsidTr="001C4B98">
        <w:tc>
          <w:tcPr>
            <w:tcW w:w="9356" w:type="dxa"/>
            <w:gridSpan w:val="2"/>
            <w:tcBorders>
              <w:top w:val="nil"/>
              <w:left w:val="single" w:sz="4" w:space="0" w:color="auto"/>
              <w:bottom w:val="single" w:sz="4" w:space="0" w:color="auto"/>
              <w:right w:val="single" w:sz="4" w:space="0" w:color="auto"/>
            </w:tcBorders>
            <w:shd w:val="clear" w:color="auto" w:fill="auto"/>
          </w:tcPr>
          <w:p w14:paraId="345EFAB8" w14:textId="77777777" w:rsidR="00D57536" w:rsidRPr="00DC2BA7" w:rsidRDefault="00B60735" w:rsidP="001C4B98">
            <w:pPr>
              <w:pStyle w:val="Text"/>
              <w:keepNext/>
              <w:widowControl w:val="0"/>
              <w:spacing w:before="0"/>
              <w:jc w:val="left"/>
              <w:rPr>
                <w:b/>
                <w:sz w:val="22"/>
                <w:lang w:val="sv-SE"/>
              </w:rPr>
            </w:pPr>
            <w:r w:rsidRPr="00DC2BA7">
              <w:rPr>
                <w:b/>
                <w:sz w:val="22"/>
                <w:lang w:val="sv-SE"/>
              </w:rPr>
              <w:t>Andningsvägar, bröstkorg och mediastinum</w:t>
            </w:r>
          </w:p>
        </w:tc>
      </w:tr>
      <w:tr w:rsidR="00211724" w14:paraId="58DAAB65"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3BEB9248" w14:textId="77777777" w:rsidR="00D57536" w:rsidRPr="00DC2BA7" w:rsidRDefault="00B60735" w:rsidP="001C4B98">
            <w:pPr>
              <w:pStyle w:val="Text"/>
              <w:keepNext/>
              <w:widowControl w:val="0"/>
              <w:spacing w:before="0"/>
              <w:jc w:val="left"/>
              <w:rPr>
                <w:color w:val="000000"/>
                <w:sz w:val="22"/>
              </w:rPr>
            </w:pPr>
            <w:r w:rsidRPr="00DC2BA7">
              <w:rPr>
                <w:sz w:val="22"/>
                <w:lang w:val="sv-SE"/>
              </w:rPr>
              <w:t>Mindre vanliga</w:t>
            </w:r>
          </w:p>
        </w:tc>
        <w:tc>
          <w:tcPr>
            <w:tcW w:w="6095" w:type="dxa"/>
            <w:tcBorders>
              <w:top w:val="single" w:sz="4" w:space="0" w:color="auto"/>
              <w:left w:val="single" w:sz="4" w:space="0" w:color="auto"/>
              <w:bottom w:val="nil"/>
              <w:right w:val="single" w:sz="4" w:space="0" w:color="auto"/>
            </w:tcBorders>
            <w:shd w:val="clear" w:color="auto" w:fill="auto"/>
          </w:tcPr>
          <w:p w14:paraId="5757A826" w14:textId="77777777" w:rsidR="00D57536" w:rsidRPr="00DC2BA7" w:rsidRDefault="00B60735" w:rsidP="001C4B98">
            <w:pPr>
              <w:pStyle w:val="Text"/>
              <w:keepNext/>
              <w:widowControl w:val="0"/>
              <w:spacing w:before="0"/>
              <w:jc w:val="left"/>
              <w:rPr>
                <w:color w:val="000000"/>
                <w:sz w:val="22"/>
              </w:rPr>
            </w:pPr>
            <w:r w:rsidRPr="00DC2BA7">
              <w:rPr>
                <w:sz w:val="22"/>
                <w:lang w:val="sv-SE"/>
              </w:rPr>
              <w:t>Allergisk bronkospasm, hosta</w:t>
            </w:r>
          </w:p>
        </w:tc>
      </w:tr>
      <w:tr w:rsidR="00211724" w14:paraId="58495619" w14:textId="77777777" w:rsidTr="001C4B98">
        <w:tc>
          <w:tcPr>
            <w:tcW w:w="3261" w:type="dxa"/>
            <w:tcBorders>
              <w:top w:val="nil"/>
              <w:left w:val="single" w:sz="4" w:space="0" w:color="auto"/>
              <w:bottom w:val="nil"/>
              <w:right w:val="single" w:sz="4" w:space="0" w:color="auto"/>
            </w:tcBorders>
            <w:shd w:val="clear" w:color="auto" w:fill="auto"/>
          </w:tcPr>
          <w:p w14:paraId="57EE299E" w14:textId="77777777" w:rsidR="00D57536" w:rsidRPr="00DC2BA7" w:rsidRDefault="00B60735" w:rsidP="001C4B98">
            <w:pPr>
              <w:pStyle w:val="Text"/>
              <w:keepNext/>
              <w:widowControl w:val="0"/>
              <w:spacing w:before="0"/>
              <w:jc w:val="left"/>
              <w:rPr>
                <w:color w:val="000000"/>
                <w:sz w:val="22"/>
              </w:rPr>
            </w:pPr>
            <w:r w:rsidRPr="00DC2BA7">
              <w:rPr>
                <w:sz w:val="22"/>
                <w:lang w:val="sv-SE"/>
              </w:rPr>
              <w:t>Sällsynta</w:t>
            </w:r>
          </w:p>
        </w:tc>
        <w:tc>
          <w:tcPr>
            <w:tcW w:w="6095" w:type="dxa"/>
            <w:tcBorders>
              <w:top w:val="nil"/>
              <w:left w:val="single" w:sz="4" w:space="0" w:color="auto"/>
              <w:bottom w:val="nil"/>
              <w:right w:val="single" w:sz="4" w:space="0" w:color="auto"/>
            </w:tcBorders>
            <w:shd w:val="clear" w:color="auto" w:fill="auto"/>
          </w:tcPr>
          <w:p w14:paraId="66BF69C3" w14:textId="77777777" w:rsidR="00D57536" w:rsidRPr="00DC2BA7" w:rsidRDefault="00B60735" w:rsidP="001C4B98">
            <w:pPr>
              <w:pStyle w:val="Text"/>
              <w:keepNext/>
              <w:widowControl w:val="0"/>
              <w:spacing w:before="0"/>
              <w:jc w:val="left"/>
              <w:rPr>
                <w:color w:val="000000"/>
                <w:sz w:val="22"/>
              </w:rPr>
            </w:pPr>
            <w:r w:rsidRPr="00DC2BA7">
              <w:rPr>
                <w:sz w:val="22"/>
                <w:lang w:val="sv-SE"/>
              </w:rPr>
              <w:t>Larynxödem</w:t>
            </w:r>
          </w:p>
        </w:tc>
      </w:tr>
      <w:tr w:rsidR="00211724" w:rsidRPr="00410B74" w14:paraId="0A8C7453"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1078EB61" w14:textId="77777777" w:rsidR="00D57536" w:rsidRPr="00DC2BA7" w:rsidRDefault="00B60735" w:rsidP="001C4B98">
            <w:pPr>
              <w:pStyle w:val="Text"/>
              <w:widowControl w:val="0"/>
              <w:spacing w:before="0"/>
              <w:jc w:val="left"/>
              <w:rPr>
                <w:color w:val="000000"/>
                <w:sz w:val="22"/>
              </w:rPr>
            </w:pPr>
            <w:r w:rsidRPr="00DC2BA7">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09EAAA1B" w14:textId="77777777" w:rsidR="00D57536" w:rsidRPr="00DC2BA7" w:rsidRDefault="00B60735" w:rsidP="001C4B98">
            <w:pPr>
              <w:pStyle w:val="Text"/>
              <w:widowControl w:val="0"/>
              <w:spacing w:before="0"/>
              <w:jc w:val="left"/>
              <w:rPr>
                <w:color w:val="000000"/>
                <w:sz w:val="22"/>
                <w:lang w:val="sv-SE"/>
              </w:rPr>
            </w:pPr>
            <w:r w:rsidRPr="00DC2BA7">
              <w:rPr>
                <w:sz w:val="22"/>
                <w:lang w:val="sv-SE"/>
              </w:rPr>
              <w:t>Allergisk granulomatös vaskulit (d v s Churg-Strauss syndrom)</w:t>
            </w:r>
          </w:p>
        </w:tc>
      </w:tr>
      <w:tr w:rsidR="00211724" w14:paraId="367A651B" w14:textId="77777777" w:rsidTr="001C4B98">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49575591" w14:textId="77777777" w:rsidR="00D57536" w:rsidRPr="00DC2BA7" w:rsidRDefault="00B60735" w:rsidP="001C4B98">
            <w:pPr>
              <w:pStyle w:val="Text"/>
              <w:keepNext/>
              <w:widowControl w:val="0"/>
              <w:spacing w:before="0"/>
              <w:jc w:val="left"/>
              <w:rPr>
                <w:b/>
                <w:sz w:val="22"/>
                <w:lang w:val="sv-SE"/>
              </w:rPr>
            </w:pPr>
            <w:r w:rsidRPr="00DC2BA7">
              <w:rPr>
                <w:b/>
                <w:sz w:val="22"/>
                <w:lang w:val="sv-SE"/>
              </w:rPr>
              <w:t>Magtarmkanalen</w:t>
            </w:r>
          </w:p>
        </w:tc>
      </w:tr>
      <w:tr w:rsidR="00211724" w14:paraId="4BE40AC6"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108596F3" w14:textId="77777777" w:rsidR="00D57536" w:rsidRPr="00DC2BA7" w:rsidRDefault="00B60735" w:rsidP="001C4B98">
            <w:pPr>
              <w:pStyle w:val="Text"/>
              <w:keepNext/>
              <w:widowControl w:val="0"/>
              <w:spacing w:before="0"/>
              <w:jc w:val="left"/>
              <w:rPr>
                <w:sz w:val="22"/>
                <w:lang w:val="sv-SE"/>
              </w:rPr>
            </w:pPr>
            <w:r w:rsidRPr="00DC2BA7">
              <w:rPr>
                <w:sz w:val="22"/>
                <w:lang w:val="sv-SE"/>
              </w:rPr>
              <w:t>Vanliga</w:t>
            </w:r>
          </w:p>
        </w:tc>
        <w:tc>
          <w:tcPr>
            <w:tcW w:w="6095" w:type="dxa"/>
            <w:tcBorders>
              <w:top w:val="single" w:sz="4" w:space="0" w:color="auto"/>
              <w:left w:val="single" w:sz="4" w:space="0" w:color="auto"/>
              <w:bottom w:val="nil"/>
              <w:right w:val="single" w:sz="4" w:space="0" w:color="auto"/>
            </w:tcBorders>
            <w:shd w:val="clear" w:color="auto" w:fill="auto"/>
          </w:tcPr>
          <w:p w14:paraId="6FFCAF75" w14:textId="77777777" w:rsidR="00D57536" w:rsidRPr="00DC2BA7" w:rsidRDefault="00B60735" w:rsidP="001C4B98">
            <w:pPr>
              <w:pStyle w:val="Text"/>
              <w:keepNext/>
              <w:widowControl w:val="0"/>
              <w:spacing w:before="0"/>
              <w:jc w:val="left"/>
              <w:rPr>
                <w:sz w:val="22"/>
                <w:lang w:val="sv-SE"/>
              </w:rPr>
            </w:pPr>
            <w:r w:rsidRPr="00DC2BA7">
              <w:rPr>
                <w:sz w:val="22"/>
                <w:lang w:val="sv-SE"/>
              </w:rPr>
              <w:t>Smärta i övre buken**</w:t>
            </w:r>
            <w:r w:rsidR="00E63924">
              <w:rPr>
                <w:sz w:val="22"/>
                <w:vertAlign w:val="superscript"/>
                <w:lang w:val="sv-SE"/>
              </w:rPr>
              <w:t>,</w:t>
            </w:r>
            <w:r w:rsidRPr="00DC2BA7">
              <w:rPr>
                <w:sz w:val="22"/>
                <w:vertAlign w:val="superscript"/>
                <w:lang w:val="sv-SE"/>
              </w:rPr>
              <w:t>#</w:t>
            </w:r>
          </w:p>
        </w:tc>
      </w:tr>
      <w:tr w:rsidR="00211724" w:rsidRPr="00410B74" w14:paraId="5E5DCA33"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067E1DBB" w14:textId="77777777" w:rsidR="00D57536" w:rsidRPr="00DC2BA7" w:rsidRDefault="00B60735" w:rsidP="001C4B98">
            <w:pPr>
              <w:pStyle w:val="Text"/>
              <w:widowControl w:val="0"/>
              <w:spacing w:before="0"/>
              <w:jc w:val="left"/>
              <w:rPr>
                <w:color w:val="000000"/>
                <w:sz w:val="22"/>
              </w:rPr>
            </w:pPr>
            <w:r w:rsidRPr="00DC2BA7">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2F475392" w14:textId="77777777" w:rsidR="00D57536" w:rsidRPr="00DC2BA7" w:rsidRDefault="00B60735" w:rsidP="001C4B98">
            <w:pPr>
              <w:pStyle w:val="Text"/>
              <w:widowControl w:val="0"/>
              <w:spacing w:before="0"/>
              <w:jc w:val="left"/>
              <w:rPr>
                <w:color w:val="000000"/>
                <w:sz w:val="22"/>
                <w:lang w:val="sv-SE"/>
              </w:rPr>
            </w:pPr>
            <w:r w:rsidRPr="00DC2BA7">
              <w:rPr>
                <w:sz w:val="22"/>
                <w:lang w:val="sv-SE"/>
              </w:rPr>
              <w:t>Tecken och symtom på dyspepsi, diarré, illamående</w:t>
            </w:r>
          </w:p>
        </w:tc>
      </w:tr>
      <w:tr w:rsidR="00211724" w14:paraId="0A424E17" w14:textId="77777777" w:rsidTr="001C4B98">
        <w:tc>
          <w:tcPr>
            <w:tcW w:w="9356" w:type="dxa"/>
            <w:gridSpan w:val="2"/>
            <w:tcBorders>
              <w:top w:val="nil"/>
              <w:left w:val="single" w:sz="4" w:space="0" w:color="auto"/>
              <w:bottom w:val="single" w:sz="4" w:space="0" w:color="auto"/>
              <w:right w:val="single" w:sz="4" w:space="0" w:color="auto"/>
            </w:tcBorders>
            <w:shd w:val="clear" w:color="auto" w:fill="auto"/>
          </w:tcPr>
          <w:p w14:paraId="4F22EF47" w14:textId="77777777" w:rsidR="00D57536" w:rsidRPr="00DC2BA7" w:rsidRDefault="00B60735" w:rsidP="001C4B98">
            <w:pPr>
              <w:pStyle w:val="Text"/>
              <w:keepNext/>
              <w:widowControl w:val="0"/>
              <w:spacing w:before="0"/>
              <w:jc w:val="left"/>
              <w:rPr>
                <w:b/>
                <w:sz w:val="22"/>
                <w:lang w:val="sv-SE"/>
              </w:rPr>
            </w:pPr>
            <w:r w:rsidRPr="00DC2BA7">
              <w:rPr>
                <w:b/>
                <w:sz w:val="22"/>
                <w:lang w:val="sv-SE"/>
              </w:rPr>
              <w:t>Hud och subkutan vävnad</w:t>
            </w:r>
          </w:p>
        </w:tc>
      </w:tr>
      <w:tr w:rsidR="00211724" w14:paraId="75DAB7DE"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2CBA6CEC" w14:textId="77777777" w:rsidR="00D57536" w:rsidRPr="00DC2BA7" w:rsidRDefault="00B60735" w:rsidP="001C4B98">
            <w:pPr>
              <w:pStyle w:val="Text"/>
              <w:keepNext/>
              <w:widowControl w:val="0"/>
              <w:spacing w:before="0"/>
              <w:jc w:val="left"/>
              <w:rPr>
                <w:color w:val="000000"/>
                <w:sz w:val="22"/>
              </w:rPr>
            </w:pPr>
            <w:r w:rsidRPr="00DC2BA7">
              <w:rPr>
                <w:sz w:val="22"/>
                <w:lang w:val="sv-SE"/>
              </w:rPr>
              <w:t>Mindre vanliga</w:t>
            </w:r>
          </w:p>
        </w:tc>
        <w:tc>
          <w:tcPr>
            <w:tcW w:w="6095" w:type="dxa"/>
            <w:tcBorders>
              <w:top w:val="single" w:sz="4" w:space="0" w:color="auto"/>
              <w:left w:val="single" w:sz="4" w:space="0" w:color="auto"/>
              <w:bottom w:val="nil"/>
              <w:right w:val="single" w:sz="4" w:space="0" w:color="auto"/>
            </w:tcBorders>
            <w:shd w:val="clear" w:color="auto" w:fill="auto"/>
          </w:tcPr>
          <w:p w14:paraId="06F165CA" w14:textId="77777777" w:rsidR="00D57536" w:rsidRPr="00DC2BA7" w:rsidRDefault="00B60735" w:rsidP="001C4B98">
            <w:pPr>
              <w:pStyle w:val="Text"/>
              <w:keepNext/>
              <w:widowControl w:val="0"/>
              <w:spacing w:before="0"/>
              <w:jc w:val="left"/>
              <w:rPr>
                <w:color w:val="000000"/>
                <w:sz w:val="22"/>
              </w:rPr>
            </w:pPr>
            <w:r w:rsidRPr="00DC2BA7">
              <w:rPr>
                <w:sz w:val="22"/>
                <w:lang w:val="sv-SE"/>
              </w:rPr>
              <w:t>Ljuskänslighet, urtikaria, hudutslag, pruritus</w:t>
            </w:r>
          </w:p>
        </w:tc>
      </w:tr>
      <w:tr w:rsidR="00211724" w14:paraId="313BE2B0" w14:textId="77777777" w:rsidTr="001C4B98">
        <w:tc>
          <w:tcPr>
            <w:tcW w:w="3261" w:type="dxa"/>
            <w:tcBorders>
              <w:top w:val="nil"/>
              <w:left w:val="single" w:sz="4" w:space="0" w:color="auto"/>
              <w:bottom w:val="nil"/>
              <w:right w:val="single" w:sz="4" w:space="0" w:color="auto"/>
            </w:tcBorders>
            <w:shd w:val="clear" w:color="auto" w:fill="auto"/>
          </w:tcPr>
          <w:p w14:paraId="62CCB668" w14:textId="77777777" w:rsidR="00D57536" w:rsidRPr="00DC2BA7" w:rsidRDefault="00B60735" w:rsidP="001C4B98">
            <w:pPr>
              <w:pStyle w:val="Text"/>
              <w:keepNext/>
              <w:widowControl w:val="0"/>
              <w:spacing w:before="0"/>
              <w:jc w:val="left"/>
              <w:rPr>
                <w:color w:val="000000"/>
                <w:sz w:val="22"/>
              </w:rPr>
            </w:pPr>
            <w:r w:rsidRPr="00DC2BA7">
              <w:rPr>
                <w:sz w:val="22"/>
                <w:lang w:val="sv-SE"/>
              </w:rPr>
              <w:t>Sällsynta</w:t>
            </w:r>
          </w:p>
        </w:tc>
        <w:tc>
          <w:tcPr>
            <w:tcW w:w="6095" w:type="dxa"/>
            <w:tcBorders>
              <w:top w:val="nil"/>
              <w:left w:val="single" w:sz="4" w:space="0" w:color="auto"/>
              <w:bottom w:val="nil"/>
              <w:right w:val="single" w:sz="4" w:space="0" w:color="auto"/>
            </w:tcBorders>
            <w:shd w:val="clear" w:color="auto" w:fill="auto"/>
          </w:tcPr>
          <w:p w14:paraId="627EB03C" w14:textId="77777777" w:rsidR="00D57536" w:rsidRPr="00DC2BA7" w:rsidRDefault="00B60735" w:rsidP="001C4B98">
            <w:pPr>
              <w:pStyle w:val="Text"/>
              <w:keepNext/>
              <w:widowControl w:val="0"/>
              <w:spacing w:before="0"/>
              <w:jc w:val="left"/>
              <w:rPr>
                <w:color w:val="000000"/>
                <w:sz w:val="22"/>
              </w:rPr>
            </w:pPr>
            <w:r w:rsidRPr="00DC2BA7">
              <w:rPr>
                <w:sz w:val="22"/>
                <w:lang w:val="sv-SE"/>
              </w:rPr>
              <w:t>Angioödem</w:t>
            </w:r>
          </w:p>
        </w:tc>
      </w:tr>
      <w:tr w:rsidR="00211724" w14:paraId="564592FB"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61743B33" w14:textId="77777777" w:rsidR="00D57536" w:rsidRPr="00DC2BA7" w:rsidRDefault="00B60735" w:rsidP="001C4B98">
            <w:pPr>
              <w:pStyle w:val="Text"/>
              <w:widowControl w:val="0"/>
              <w:spacing w:before="0"/>
              <w:jc w:val="left"/>
              <w:rPr>
                <w:color w:val="000000"/>
                <w:sz w:val="22"/>
              </w:rPr>
            </w:pPr>
            <w:r w:rsidRPr="00DC2BA7">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430FF562" w14:textId="77777777" w:rsidR="00D57536" w:rsidRPr="00DC2BA7" w:rsidRDefault="00B60735" w:rsidP="001C4B98">
            <w:pPr>
              <w:pStyle w:val="Text"/>
              <w:widowControl w:val="0"/>
              <w:spacing w:before="0"/>
              <w:jc w:val="left"/>
              <w:rPr>
                <w:color w:val="000000"/>
                <w:sz w:val="22"/>
              </w:rPr>
            </w:pPr>
            <w:r w:rsidRPr="00DC2BA7">
              <w:rPr>
                <w:color w:val="000000"/>
                <w:sz w:val="22"/>
              </w:rPr>
              <w:t>Alopeci</w:t>
            </w:r>
          </w:p>
        </w:tc>
      </w:tr>
      <w:tr w:rsidR="00211724" w14:paraId="044DD423" w14:textId="77777777" w:rsidTr="001C4B98">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462493FB" w14:textId="77777777" w:rsidR="00D57536" w:rsidRPr="00610F76" w:rsidRDefault="00B60735" w:rsidP="001C4B98">
            <w:pPr>
              <w:pStyle w:val="Text"/>
              <w:keepNext/>
              <w:widowControl w:val="0"/>
              <w:spacing w:before="0"/>
              <w:jc w:val="left"/>
              <w:rPr>
                <w:b/>
                <w:sz w:val="22"/>
                <w:lang w:val="sv-SE"/>
              </w:rPr>
            </w:pPr>
            <w:r w:rsidRPr="00610F76">
              <w:rPr>
                <w:b/>
                <w:sz w:val="22"/>
                <w:lang w:val="sv-SE"/>
              </w:rPr>
              <w:t>Muskuloskeletala systemet och bindväv</w:t>
            </w:r>
          </w:p>
        </w:tc>
      </w:tr>
      <w:tr w:rsidR="00211724" w14:paraId="54BFE6F4"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38CFEEEC" w14:textId="77777777" w:rsidR="00D57536" w:rsidRPr="00610F76" w:rsidRDefault="00B60735" w:rsidP="001C4B98">
            <w:pPr>
              <w:pStyle w:val="Text"/>
              <w:keepNext/>
              <w:widowControl w:val="0"/>
              <w:spacing w:before="0"/>
              <w:jc w:val="left"/>
              <w:rPr>
                <w:sz w:val="22"/>
                <w:lang w:val="sv-SE"/>
              </w:rPr>
            </w:pPr>
            <w:r w:rsidRPr="00610F76">
              <w:rPr>
                <w:sz w:val="22"/>
                <w:lang w:val="sv-SE"/>
              </w:rPr>
              <w:t>Vanliga</w:t>
            </w:r>
          </w:p>
        </w:tc>
        <w:tc>
          <w:tcPr>
            <w:tcW w:w="6095" w:type="dxa"/>
            <w:tcBorders>
              <w:top w:val="single" w:sz="4" w:space="0" w:color="auto"/>
              <w:left w:val="single" w:sz="4" w:space="0" w:color="auto"/>
              <w:bottom w:val="nil"/>
              <w:right w:val="single" w:sz="4" w:space="0" w:color="auto"/>
            </w:tcBorders>
            <w:shd w:val="clear" w:color="auto" w:fill="auto"/>
          </w:tcPr>
          <w:p w14:paraId="1C0DB405" w14:textId="77777777" w:rsidR="00D57536" w:rsidRPr="00610F76" w:rsidRDefault="00B60735" w:rsidP="001C4B98">
            <w:pPr>
              <w:pStyle w:val="Text"/>
              <w:keepNext/>
              <w:widowControl w:val="0"/>
              <w:spacing w:before="0"/>
              <w:jc w:val="left"/>
              <w:rPr>
                <w:sz w:val="22"/>
                <w:lang w:val="sv-SE"/>
              </w:rPr>
            </w:pPr>
            <w:r w:rsidRPr="00610F76">
              <w:rPr>
                <w:sz w:val="22"/>
                <w:lang w:val="sv-SE"/>
              </w:rPr>
              <w:t>Atralgi†</w:t>
            </w:r>
          </w:p>
        </w:tc>
      </w:tr>
      <w:tr w:rsidR="00211724" w14:paraId="063D8272"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610BEEE3" w14:textId="77777777" w:rsidR="00D57536" w:rsidRPr="00610F76" w:rsidRDefault="00B60735" w:rsidP="001C4B98">
            <w:pPr>
              <w:pStyle w:val="Text"/>
              <w:keepNext/>
              <w:widowControl w:val="0"/>
              <w:spacing w:before="0"/>
              <w:jc w:val="left"/>
              <w:rPr>
                <w:sz w:val="22"/>
                <w:lang w:val="sv-SE"/>
              </w:rPr>
            </w:pPr>
            <w:r w:rsidRPr="00610F76">
              <w:rPr>
                <w:sz w:val="22"/>
                <w:lang w:val="sv-SE"/>
              </w:rPr>
              <w:t>Sällsynta</w:t>
            </w:r>
          </w:p>
        </w:tc>
        <w:tc>
          <w:tcPr>
            <w:tcW w:w="6095" w:type="dxa"/>
            <w:tcBorders>
              <w:top w:val="single" w:sz="4" w:space="0" w:color="auto"/>
              <w:left w:val="single" w:sz="4" w:space="0" w:color="auto"/>
              <w:bottom w:val="nil"/>
              <w:right w:val="single" w:sz="4" w:space="0" w:color="auto"/>
            </w:tcBorders>
            <w:shd w:val="clear" w:color="auto" w:fill="auto"/>
          </w:tcPr>
          <w:p w14:paraId="21D868E9" w14:textId="77777777" w:rsidR="00D57536" w:rsidRPr="00610F76" w:rsidRDefault="00B60735" w:rsidP="001C4B98">
            <w:pPr>
              <w:pStyle w:val="Text"/>
              <w:keepNext/>
              <w:widowControl w:val="0"/>
              <w:spacing w:before="0"/>
              <w:jc w:val="left"/>
              <w:rPr>
                <w:sz w:val="22"/>
                <w:lang w:val="sv-SE"/>
              </w:rPr>
            </w:pPr>
            <w:r w:rsidRPr="00610F76">
              <w:rPr>
                <w:sz w:val="22"/>
                <w:lang w:val="sv-SE"/>
              </w:rPr>
              <w:t>Systemisk lupus erythematosus (SLE)</w:t>
            </w:r>
          </w:p>
        </w:tc>
      </w:tr>
      <w:tr w:rsidR="00211724" w14:paraId="6B63DEDA"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00C2140D" w14:textId="77777777" w:rsidR="00D57536" w:rsidRPr="00610F76" w:rsidRDefault="00B60735" w:rsidP="001C4B98">
            <w:pPr>
              <w:pStyle w:val="Text"/>
              <w:widowControl w:val="0"/>
              <w:spacing w:before="0"/>
              <w:jc w:val="left"/>
              <w:rPr>
                <w:color w:val="000000"/>
                <w:sz w:val="22"/>
              </w:rPr>
            </w:pPr>
            <w:r w:rsidRPr="00610F76">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3087F8E3" w14:textId="77777777" w:rsidR="00D57536" w:rsidRPr="00610F76" w:rsidRDefault="00B60735" w:rsidP="001C4B98">
            <w:pPr>
              <w:pStyle w:val="Text"/>
              <w:widowControl w:val="0"/>
              <w:spacing w:before="0"/>
              <w:jc w:val="left"/>
              <w:rPr>
                <w:color w:val="000000"/>
                <w:sz w:val="22"/>
              </w:rPr>
            </w:pPr>
            <w:r w:rsidRPr="00610F76">
              <w:rPr>
                <w:sz w:val="22"/>
                <w:lang w:val="sv-SE"/>
              </w:rPr>
              <w:t>Myalgi, ledsvullnad</w:t>
            </w:r>
          </w:p>
        </w:tc>
      </w:tr>
      <w:tr w:rsidR="00211724" w:rsidRPr="00410B74" w14:paraId="6BFC4A99" w14:textId="77777777" w:rsidTr="001C4B98">
        <w:tc>
          <w:tcPr>
            <w:tcW w:w="9356" w:type="dxa"/>
            <w:gridSpan w:val="2"/>
            <w:tcBorders>
              <w:top w:val="nil"/>
              <w:left w:val="single" w:sz="4" w:space="0" w:color="auto"/>
              <w:bottom w:val="single" w:sz="4" w:space="0" w:color="auto"/>
              <w:right w:val="single" w:sz="4" w:space="0" w:color="auto"/>
            </w:tcBorders>
            <w:shd w:val="clear" w:color="auto" w:fill="auto"/>
          </w:tcPr>
          <w:p w14:paraId="716933FC" w14:textId="77777777" w:rsidR="00D57536" w:rsidRPr="00610F76" w:rsidRDefault="00B60735" w:rsidP="001C4B98">
            <w:pPr>
              <w:pStyle w:val="Text"/>
              <w:keepNext/>
              <w:widowControl w:val="0"/>
              <w:spacing w:before="0"/>
              <w:jc w:val="left"/>
              <w:rPr>
                <w:b/>
                <w:sz w:val="22"/>
                <w:lang w:val="sv-SE"/>
              </w:rPr>
            </w:pPr>
            <w:r w:rsidRPr="00610F76">
              <w:rPr>
                <w:b/>
                <w:sz w:val="22"/>
                <w:lang w:val="sv-SE"/>
              </w:rPr>
              <w:t>Allmänna symtom och/eller symtom vid administreringsstället</w:t>
            </w:r>
          </w:p>
        </w:tc>
      </w:tr>
      <w:tr w:rsidR="00211724" w14:paraId="10715AB6"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48C6B9C1" w14:textId="77777777" w:rsidR="00D57536" w:rsidRPr="00610F76" w:rsidRDefault="00B60735" w:rsidP="001C4B98">
            <w:pPr>
              <w:pStyle w:val="Text"/>
              <w:keepNext/>
              <w:widowControl w:val="0"/>
              <w:spacing w:before="0"/>
              <w:jc w:val="left"/>
              <w:rPr>
                <w:sz w:val="22"/>
                <w:lang w:val="sv-SE"/>
              </w:rPr>
            </w:pPr>
            <w:r w:rsidRPr="00610F76">
              <w:rPr>
                <w:sz w:val="22"/>
                <w:lang w:val="sv-SE"/>
              </w:rPr>
              <w:t>Mycket vanliga</w:t>
            </w:r>
          </w:p>
        </w:tc>
        <w:tc>
          <w:tcPr>
            <w:tcW w:w="6095" w:type="dxa"/>
            <w:tcBorders>
              <w:top w:val="single" w:sz="4" w:space="0" w:color="auto"/>
              <w:left w:val="single" w:sz="4" w:space="0" w:color="auto"/>
              <w:bottom w:val="nil"/>
              <w:right w:val="single" w:sz="4" w:space="0" w:color="auto"/>
            </w:tcBorders>
            <w:shd w:val="clear" w:color="auto" w:fill="auto"/>
          </w:tcPr>
          <w:p w14:paraId="0AD109CB" w14:textId="77777777" w:rsidR="00D57536" w:rsidRPr="00610F76" w:rsidRDefault="00B60735" w:rsidP="001C4B98">
            <w:pPr>
              <w:pStyle w:val="Text"/>
              <w:keepNext/>
              <w:widowControl w:val="0"/>
              <w:spacing w:before="0"/>
              <w:jc w:val="left"/>
              <w:rPr>
                <w:sz w:val="22"/>
                <w:lang w:val="sv-SE"/>
              </w:rPr>
            </w:pPr>
            <w:r w:rsidRPr="00610F76">
              <w:rPr>
                <w:sz w:val="22"/>
                <w:lang w:val="sv-SE"/>
              </w:rPr>
              <w:t>Feber**</w:t>
            </w:r>
          </w:p>
        </w:tc>
      </w:tr>
      <w:tr w:rsidR="00211724" w:rsidRPr="00410B74" w14:paraId="62CFEEF6" w14:textId="77777777" w:rsidTr="001C4B98">
        <w:tc>
          <w:tcPr>
            <w:tcW w:w="3261" w:type="dxa"/>
            <w:tcBorders>
              <w:top w:val="nil"/>
              <w:left w:val="single" w:sz="4" w:space="0" w:color="auto"/>
              <w:bottom w:val="nil"/>
              <w:right w:val="single" w:sz="4" w:space="0" w:color="auto"/>
            </w:tcBorders>
            <w:shd w:val="clear" w:color="auto" w:fill="auto"/>
          </w:tcPr>
          <w:p w14:paraId="67B1A0CD" w14:textId="77777777" w:rsidR="00D57536" w:rsidRPr="00610F76" w:rsidRDefault="00B60735" w:rsidP="001C4B98">
            <w:pPr>
              <w:pStyle w:val="Text"/>
              <w:keepNext/>
              <w:widowControl w:val="0"/>
              <w:spacing w:before="0"/>
              <w:jc w:val="left"/>
              <w:rPr>
                <w:color w:val="000000"/>
                <w:sz w:val="22"/>
              </w:rPr>
            </w:pPr>
            <w:r w:rsidRPr="00610F76">
              <w:rPr>
                <w:sz w:val="22"/>
                <w:lang w:val="sv-SE"/>
              </w:rPr>
              <w:t>Vanliga</w:t>
            </w:r>
          </w:p>
        </w:tc>
        <w:tc>
          <w:tcPr>
            <w:tcW w:w="6095" w:type="dxa"/>
            <w:tcBorders>
              <w:top w:val="nil"/>
              <w:left w:val="single" w:sz="4" w:space="0" w:color="auto"/>
              <w:bottom w:val="nil"/>
              <w:right w:val="single" w:sz="4" w:space="0" w:color="auto"/>
            </w:tcBorders>
            <w:shd w:val="clear" w:color="auto" w:fill="auto"/>
          </w:tcPr>
          <w:p w14:paraId="2472CA84" w14:textId="77777777" w:rsidR="00D57536" w:rsidRPr="00610F76" w:rsidRDefault="00B60735" w:rsidP="001C4B98">
            <w:pPr>
              <w:pStyle w:val="Text"/>
              <w:keepNext/>
              <w:widowControl w:val="0"/>
              <w:spacing w:before="0"/>
              <w:jc w:val="left"/>
              <w:rPr>
                <w:color w:val="000000"/>
                <w:sz w:val="22"/>
                <w:lang w:val="sv-SE"/>
              </w:rPr>
            </w:pPr>
            <w:r w:rsidRPr="00610F76">
              <w:rPr>
                <w:sz w:val="22"/>
                <w:lang w:val="sv-SE"/>
              </w:rPr>
              <w:t>Reaktioner på injektionsstället, såsom svullnad, erytem, smärta, pruritus</w:t>
            </w:r>
          </w:p>
        </w:tc>
      </w:tr>
      <w:tr w:rsidR="00211724" w:rsidRPr="00410B74" w14:paraId="56A5CE32"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5E0F385E" w14:textId="77777777" w:rsidR="00D57536" w:rsidRPr="00610F76" w:rsidRDefault="00B60735" w:rsidP="001C4B98">
            <w:pPr>
              <w:pStyle w:val="Text"/>
              <w:keepNext/>
              <w:widowControl w:val="0"/>
              <w:spacing w:before="0"/>
              <w:jc w:val="left"/>
              <w:rPr>
                <w:color w:val="000000"/>
                <w:sz w:val="22"/>
              </w:rPr>
            </w:pPr>
            <w:r w:rsidRPr="00610F76">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08F268A9" w14:textId="77777777" w:rsidR="00D57536" w:rsidRPr="00610F76" w:rsidRDefault="00B60735" w:rsidP="001C4B98">
            <w:pPr>
              <w:pStyle w:val="Text"/>
              <w:keepNext/>
              <w:widowControl w:val="0"/>
              <w:spacing w:before="0"/>
              <w:jc w:val="left"/>
              <w:rPr>
                <w:color w:val="000000"/>
                <w:sz w:val="22"/>
                <w:lang w:val="sv-SE"/>
              </w:rPr>
            </w:pPr>
            <w:r w:rsidRPr="00610F76">
              <w:rPr>
                <w:sz w:val="22"/>
                <w:lang w:val="sv-SE"/>
              </w:rPr>
              <w:t>Influensaliknande sjukdom, svullna armar, viktökning, trötthet</w:t>
            </w:r>
          </w:p>
        </w:tc>
      </w:tr>
    </w:tbl>
    <w:p w14:paraId="31E433D9" w14:textId="77777777" w:rsidR="00D57536" w:rsidRPr="00DC2BA7" w:rsidRDefault="00B60735" w:rsidP="00D57536">
      <w:pPr>
        <w:pStyle w:val="Text"/>
        <w:keepNext/>
        <w:widowControl w:val="0"/>
        <w:spacing w:before="0"/>
        <w:jc w:val="left"/>
        <w:rPr>
          <w:color w:val="000000"/>
          <w:sz w:val="22"/>
          <w:lang w:val="sv-SE"/>
        </w:rPr>
      </w:pPr>
      <w:r w:rsidRPr="00DC2BA7">
        <w:rPr>
          <w:color w:val="000000"/>
          <w:sz w:val="22"/>
          <w:lang w:val="sv-SE"/>
        </w:rPr>
        <w:t>*: Mycket vanliga hos barn från 6 till &lt;12 år</w:t>
      </w:r>
    </w:p>
    <w:p w14:paraId="1AA5E3F3" w14:textId="77777777" w:rsidR="00D57536" w:rsidRPr="00DC2BA7" w:rsidRDefault="00B60735" w:rsidP="00D57536">
      <w:pPr>
        <w:pStyle w:val="Text"/>
        <w:widowControl w:val="0"/>
        <w:spacing w:before="0"/>
        <w:jc w:val="left"/>
        <w:rPr>
          <w:color w:val="000000"/>
          <w:sz w:val="22"/>
          <w:lang w:val="sv-SE"/>
        </w:rPr>
      </w:pPr>
      <w:r w:rsidRPr="00DC2BA7">
        <w:rPr>
          <w:color w:val="000000"/>
          <w:sz w:val="22"/>
          <w:lang w:val="sv-SE"/>
        </w:rPr>
        <w:t>**: Hos barn från 6 till &lt;12 år</w:t>
      </w:r>
    </w:p>
    <w:p w14:paraId="6926AC21" w14:textId="77777777" w:rsidR="00D57536" w:rsidRPr="00DC2BA7" w:rsidRDefault="00B60735" w:rsidP="00D57536">
      <w:pPr>
        <w:pStyle w:val="Text"/>
        <w:keepNext/>
        <w:spacing w:before="0"/>
        <w:ind w:left="142"/>
        <w:jc w:val="left"/>
        <w:rPr>
          <w:sz w:val="22"/>
          <w:lang w:val="sv-SE"/>
        </w:rPr>
      </w:pPr>
      <w:r w:rsidRPr="00DC2BA7">
        <w:rPr>
          <w:sz w:val="22"/>
          <w:vertAlign w:val="superscript"/>
          <w:lang w:val="sv-SE"/>
        </w:rPr>
        <w:t>#</w:t>
      </w:r>
      <w:r w:rsidRPr="00DC2BA7">
        <w:rPr>
          <w:sz w:val="22"/>
          <w:lang w:val="sv-SE"/>
        </w:rPr>
        <w:t>: Vanlig i studier på näspolyper</w:t>
      </w:r>
    </w:p>
    <w:p w14:paraId="0BA65970" w14:textId="77777777" w:rsidR="00D57536" w:rsidRPr="00DC2BA7" w:rsidRDefault="00B60735" w:rsidP="00D57536">
      <w:pPr>
        <w:widowControl w:val="0"/>
        <w:tabs>
          <w:tab w:val="clear" w:pos="567"/>
        </w:tabs>
        <w:spacing w:line="240" w:lineRule="auto"/>
        <w:ind w:left="142"/>
        <w:rPr>
          <w:lang w:val="sv-SE"/>
        </w:rPr>
      </w:pPr>
      <w:r w:rsidRPr="00DC2BA7">
        <w:rPr>
          <w:lang w:val="sv-SE"/>
        </w:rPr>
        <w:t>†: Ingen känd frekvens i studier på allergisk astma</w:t>
      </w:r>
    </w:p>
    <w:p w14:paraId="07C1E34D" w14:textId="77777777" w:rsidR="00D57536" w:rsidRPr="00DC2BA7" w:rsidRDefault="00D57536" w:rsidP="00D57536">
      <w:pPr>
        <w:pStyle w:val="Text"/>
        <w:spacing w:before="0"/>
        <w:jc w:val="left"/>
        <w:rPr>
          <w:color w:val="000000"/>
          <w:sz w:val="22"/>
          <w:lang w:val="sv-SE"/>
        </w:rPr>
      </w:pPr>
    </w:p>
    <w:p w14:paraId="3439AAA2" w14:textId="77777777" w:rsidR="00D57536" w:rsidRPr="00DC2BA7" w:rsidRDefault="00B60735" w:rsidP="00D57536">
      <w:pPr>
        <w:pStyle w:val="Text"/>
        <w:keepNext/>
        <w:spacing w:before="0"/>
        <w:jc w:val="left"/>
        <w:rPr>
          <w:color w:val="000000"/>
          <w:sz w:val="22"/>
          <w:u w:val="single"/>
          <w:lang w:val="sv-SE"/>
        </w:rPr>
      </w:pPr>
      <w:r w:rsidRPr="00DC2BA7">
        <w:rPr>
          <w:color w:val="000000"/>
          <w:sz w:val="22"/>
          <w:u w:val="single"/>
          <w:lang w:val="sv-SE"/>
        </w:rPr>
        <w:t>Beskrivning av utvalda biverkningar</w:t>
      </w:r>
    </w:p>
    <w:p w14:paraId="2353E265" w14:textId="77777777" w:rsidR="00D57536" w:rsidRPr="00DC2BA7" w:rsidRDefault="00D57536" w:rsidP="00D57536">
      <w:pPr>
        <w:pStyle w:val="Text"/>
        <w:keepNext/>
        <w:spacing w:before="0"/>
        <w:jc w:val="left"/>
        <w:rPr>
          <w:color w:val="000000"/>
          <w:sz w:val="22"/>
          <w:u w:val="single"/>
          <w:lang w:val="sv-SE"/>
        </w:rPr>
      </w:pPr>
    </w:p>
    <w:p w14:paraId="6420F27D" w14:textId="77777777" w:rsidR="00D57536" w:rsidRPr="00DC2BA7" w:rsidRDefault="00B60735" w:rsidP="00D57536">
      <w:pPr>
        <w:pStyle w:val="Text"/>
        <w:keepNext/>
        <w:spacing w:before="0"/>
        <w:jc w:val="left"/>
        <w:rPr>
          <w:i/>
          <w:color w:val="000000"/>
          <w:sz w:val="22"/>
          <w:u w:val="single"/>
          <w:lang w:val="sv-SE"/>
        </w:rPr>
      </w:pPr>
      <w:r w:rsidRPr="00DC2BA7">
        <w:rPr>
          <w:i/>
          <w:color w:val="000000"/>
          <w:sz w:val="22"/>
          <w:u w:val="single"/>
          <w:lang w:val="sv-SE"/>
        </w:rPr>
        <w:t>Immunsystemet</w:t>
      </w:r>
    </w:p>
    <w:p w14:paraId="5F038F48" w14:textId="77777777" w:rsidR="00D57536" w:rsidRPr="00DC2BA7" w:rsidRDefault="00B60735" w:rsidP="00D57536">
      <w:pPr>
        <w:pStyle w:val="Text"/>
        <w:spacing w:before="0"/>
        <w:jc w:val="left"/>
        <w:rPr>
          <w:color w:val="000000"/>
          <w:sz w:val="22"/>
          <w:lang w:val="sv-SE"/>
        </w:rPr>
      </w:pPr>
      <w:r w:rsidRPr="00DC2BA7">
        <w:rPr>
          <w:color w:val="000000"/>
          <w:sz w:val="22"/>
          <w:lang w:val="sv-SE"/>
        </w:rPr>
        <w:t>För ytterligare information, se avsnitt 4.4.</w:t>
      </w:r>
    </w:p>
    <w:p w14:paraId="269CB03F" w14:textId="77777777" w:rsidR="00D57536" w:rsidRPr="00DC2BA7" w:rsidRDefault="00D57536" w:rsidP="00D57536">
      <w:pPr>
        <w:pStyle w:val="Text"/>
        <w:spacing w:before="0"/>
        <w:jc w:val="left"/>
        <w:rPr>
          <w:color w:val="000000"/>
          <w:sz w:val="22"/>
          <w:lang w:val="sv-SE"/>
        </w:rPr>
      </w:pPr>
    </w:p>
    <w:p w14:paraId="64223AB9" w14:textId="77777777" w:rsidR="00D57536" w:rsidRPr="00DC2BA7" w:rsidRDefault="00B60735" w:rsidP="00D57536">
      <w:pPr>
        <w:pStyle w:val="Text"/>
        <w:keepNext/>
        <w:spacing w:before="0"/>
        <w:jc w:val="left"/>
        <w:rPr>
          <w:i/>
          <w:color w:val="000000"/>
          <w:sz w:val="22"/>
          <w:u w:val="single"/>
          <w:lang w:val="sv-SE"/>
        </w:rPr>
      </w:pPr>
      <w:r w:rsidRPr="00DC2BA7">
        <w:rPr>
          <w:i/>
          <w:color w:val="000000"/>
          <w:sz w:val="22"/>
          <w:u w:val="single"/>
          <w:lang w:val="sv-SE"/>
        </w:rPr>
        <w:t>Anafylaxi</w:t>
      </w:r>
    </w:p>
    <w:p w14:paraId="1033C33F" w14:textId="77777777" w:rsidR="00D57536" w:rsidRPr="00DC2BA7" w:rsidRDefault="00B60735" w:rsidP="00D57536">
      <w:pPr>
        <w:pStyle w:val="Text"/>
        <w:spacing w:before="0"/>
        <w:jc w:val="left"/>
        <w:rPr>
          <w:color w:val="000000"/>
          <w:sz w:val="22"/>
          <w:lang w:val="sv-SE"/>
        </w:rPr>
      </w:pPr>
      <w:r w:rsidRPr="00DC2BA7">
        <w:rPr>
          <w:color w:val="000000"/>
          <w:sz w:val="22"/>
          <w:lang w:val="sv-SE"/>
        </w:rPr>
        <w:t>Anafylaktiska reaktioner var sällsynta i kliniska studier. Vid en kumulativ sökning i säkerhetsdatabasen fanns emellertid totalt 898 fall av anafylaxi rapporterade efter läkemedlets godkännande för försäljning. Baserat på en beräknad exponering om 566 923 patientår motsvarar detta en rapporteringsfrekvens på cirka 0,20 %.</w:t>
      </w:r>
    </w:p>
    <w:p w14:paraId="2CD5FAEA" w14:textId="77777777" w:rsidR="00D57536" w:rsidRPr="00DC2BA7" w:rsidRDefault="00D57536" w:rsidP="00D57536">
      <w:pPr>
        <w:pStyle w:val="Text"/>
        <w:spacing w:before="0"/>
        <w:jc w:val="left"/>
        <w:rPr>
          <w:color w:val="000000"/>
          <w:sz w:val="22"/>
          <w:lang w:val="sv-SE"/>
        </w:rPr>
      </w:pPr>
    </w:p>
    <w:p w14:paraId="2807B13C" w14:textId="77777777" w:rsidR="00D57536" w:rsidRPr="00DC2BA7" w:rsidRDefault="00B60735" w:rsidP="00D57536">
      <w:pPr>
        <w:pStyle w:val="Char21"/>
        <w:keepNext/>
        <w:spacing w:before="0"/>
        <w:jc w:val="left"/>
        <w:rPr>
          <w:i/>
          <w:sz w:val="22"/>
          <w:szCs w:val="22"/>
          <w:u w:val="single"/>
          <w:lang w:val="sv-SE"/>
        </w:rPr>
      </w:pPr>
      <w:r w:rsidRPr="00DC2BA7">
        <w:rPr>
          <w:i/>
          <w:sz w:val="22"/>
          <w:szCs w:val="22"/>
          <w:u w:val="single"/>
          <w:lang w:val="sv-SE"/>
        </w:rPr>
        <w:t>Arteriella tromboemboliska händelser</w:t>
      </w:r>
    </w:p>
    <w:p w14:paraId="4A27168D" w14:textId="77777777" w:rsidR="00D57536" w:rsidRPr="00DC2BA7" w:rsidRDefault="00B60735" w:rsidP="00D57536">
      <w:pPr>
        <w:pStyle w:val="Char21"/>
        <w:spacing w:before="0"/>
        <w:jc w:val="left"/>
        <w:rPr>
          <w:sz w:val="22"/>
          <w:szCs w:val="22"/>
          <w:lang w:val="sv-SE"/>
        </w:rPr>
      </w:pPr>
      <w:r w:rsidRPr="00DC2BA7">
        <w:rPr>
          <w:sz w:val="22"/>
          <w:szCs w:val="22"/>
          <w:lang w:val="sv-SE"/>
        </w:rPr>
        <w:t xml:space="preserve">I kontrollerade kliniska studier och vid en interimanalys av en observationsstudie sågs en numerisk obalans av antalet ATE. Definitionen på det sammansatta effektmåttet av ATE innefattade stroke, transitorisk ischemisk attack, hjärtinfarkt, instabil angina och kardiovaskulär död (inklusive dödsfall </w:t>
      </w:r>
      <w:r w:rsidRPr="00DC2BA7">
        <w:rPr>
          <w:sz w:val="22"/>
          <w:szCs w:val="22"/>
          <w:lang w:val="sv-SE"/>
        </w:rPr>
        <w:lastRenderedPageBreak/>
        <w:t>av okänd anledning). I den slutliga analysen av observationsstudien var andelen ATE per 1 000 patientår 7,52 (115/15 286 patientår) för Xolair-behandlade patienter och 5,12 (51/9 963 patientår) för patienter i kontrollgruppen. I en multivariantanalys som tog hänsyn till kardiovaskulära riskfaktorer vid baseline, var hazardkvoten 1,32 (95 % konfidensintervall 0,91</w:t>
      </w:r>
      <w:r w:rsidRPr="00DC2BA7">
        <w:rPr>
          <w:sz w:val="22"/>
          <w:szCs w:val="22"/>
          <w:lang w:val="sv-SE"/>
        </w:rPr>
        <w:noBreakHyphen/>
        <w:t>1,91). I en separat poolad analys av kliniska prövningar, vilken inkluderar alla randomiserade dubbelblinda, placebo-kontrollerade kliniska studier som varat i 8 veckor eller mer, var andelen ATE per 1 000 patientår 2,69 (5/1 856 patientår) för Xolair-behandlade patienter och 2,38 (4/1 680 patientår) för placebobehandlade patienter (frekvenskvot 1,13; 95 % konfidensintervall 0,24</w:t>
      </w:r>
      <w:r w:rsidRPr="00DC2BA7">
        <w:rPr>
          <w:sz w:val="22"/>
          <w:szCs w:val="22"/>
          <w:lang w:val="sv-SE"/>
        </w:rPr>
        <w:noBreakHyphen/>
        <w:t>5,71).</w:t>
      </w:r>
    </w:p>
    <w:p w14:paraId="5898EB33" w14:textId="77777777" w:rsidR="00D57536" w:rsidRPr="00DC2BA7" w:rsidRDefault="00D57536" w:rsidP="00D57536">
      <w:pPr>
        <w:pStyle w:val="Char2"/>
        <w:spacing w:before="0"/>
        <w:jc w:val="left"/>
        <w:rPr>
          <w:sz w:val="22"/>
          <w:szCs w:val="22"/>
          <w:lang w:val="sv-SE"/>
        </w:rPr>
      </w:pPr>
    </w:p>
    <w:p w14:paraId="7D83E468" w14:textId="77777777" w:rsidR="00D57536" w:rsidRPr="00DC2BA7" w:rsidRDefault="00B60735" w:rsidP="00D57536">
      <w:pPr>
        <w:pStyle w:val="Text"/>
        <w:keepNext/>
        <w:spacing w:before="0"/>
        <w:jc w:val="left"/>
        <w:rPr>
          <w:i/>
          <w:color w:val="000000"/>
          <w:sz w:val="22"/>
          <w:u w:val="single"/>
          <w:lang w:val="sv-SE"/>
        </w:rPr>
      </w:pPr>
      <w:r w:rsidRPr="00DC2BA7">
        <w:rPr>
          <w:i/>
          <w:color w:val="000000"/>
          <w:sz w:val="22"/>
          <w:u w:val="single"/>
          <w:lang w:val="sv-SE"/>
        </w:rPr>
        <w:t>Trombocyter</w:t>
      </w:r>
    </w:p>
    <w:p w14:paraId="47DE64AA" w14:textId="558B5100"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I kliniska studier var det få patienter som hade trombocytvärden under den nedre gränsen av normalvärdet. </w:t>
      </w:r>
      <w:r w:rsidR="006D5592">
        <w:rPr>
          <w:sz w:val="22"/>
          <w:szCs w:val="22"/>
          <w:lang w:val="sv-SE"/>
        </w:rPr>
        <w:t>E</w:t>
      </w:r>
      <w:r w:rsidRPr="00DC2BA7">
        <w:rPr>
          <w:sz w:val="22"/>
          <w:szCs w:val="22"/>
          <w:lang w:val="sv-SE"/>
        </w:rPr>
        <w:t>nstaka fall av idiopatisk trombocytopeni, inklusive allvarliga fall, har rapporterats efter godkännande för försäljning.</w:t>
      </w:r>
    </w:p>
    <w:p w14:paraId="39C8A367" w14:textId="77777777" w:rsidR="00D57536" w:rsidRPr="00DC2BA7" w:rsidRDefault="00D57536" w:rsidP="00D57536">
      <w:pPr>
        <w:pStyle w:val="Text"/>
        <w:spacing w:before="0"/>
        <w:jc w:val="left"/>
        <w:rPr>
          <w:color w:val="000000"/>
          <w:sz w:val="22"/>
          <w:lang w:val="sv-SE"/>
        </w:rPr>
      </w:pPr>
    </w:p>
    <w:p w14:paraId="6131717F" w14:textId="77777777" w:rsidR="00D57536" w:rsidRPr="00DC2BA7" w:rsidRDefault="00B60735" w:rsidP="00D57536">
      <w:pPr>
        <w:pStyle w:val="Text"/>
        <w:keepNext/>
        <w:spacing w:before="0"/>
        <w:jc w:val="left"/>
        <w:rPr>
          <w:i/>
          <w:color w:val="000000"/>
          <w:sz w:val="22"/>
          <w:u w:val="single"/>
          <w:lang w:val="sv-SE"/>
        </w:rPr>
      </w:pPr>
      <w:r w:rsidRPr="00DC2BA7">
        <w:rPr>
          <w:i/>
          <w:color w:val="000000"/>
          <w:sz w:val="22"/>
          <w:u w:val="single"/>
          <w:lang w:val="sv-SE"/>
        </w:rPr>
        <w:t>Parasitinfektioner</w:t>
      </w:r>
    </w:p>
    <w:p w14:paraId="40DBEF20"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Hos patienter med kronisk hög risk för helmintinfektion visades i en placebokontrollerad studie en lätt numerär ökning av antalet infektioner med omalizumab, som inte var statistiskt signifikant. Förloppet, svårighetsgraden och reaktionen på infektionsbehandlingen var oförändrade (se avsnitt 4.4).</w:t>
      </w:r>
    </w:p>
    <w:p w14:paraId="50717E3C" w14:textId="77777777" w:rsidR="00D57536" w:rsidRPr="00535973" w:rsidRDefault="00D57536" w:rsidP="00535973">
      <w:pPr>
        <w:pStyle w:val="Char2"/>
        <w:spacing w:before="0"/>
        <w:jc w:val="left"/>
        <w:rPr>
          <w:sz w:val="22"/>
          <w:szCs w:val="22"/>
          <w:lang w:val="sv-SE"/>
        </w:rPr>
      </w:pPr>
    </w:p>
    <w:p w14:paraId="2D0494F2" w14:textId="77777777" w:rsidR="00D57536" w:rsidRPr="00535973" w:rsidRDefault="00B60735" w:rsidP="00535973">
      <w:pPr>
        <w:pStyle w:val="Char2"/>
        <w:keepNext/>
        <w:spacing w:before="0"/>
        <w:jc w:val="left"/>
        <w:rPr>
          <w:i/>
          <w:sz w:val="22"/>
          <w:szCs w:val="22"/>
          <w:u w:val="single"/>
          <w:lang w:val="sv-SE"/>
        </w:rPr>
      </w:pPr>
      <w:r w:rsidRPr="00535973">
        <w:rPr>
          <w:i/>
          <w:sz w:val="22"/>
          <w:szCs w:val="22"/>
          <w:u w:val="single"/>
          <w:lang w:val="sv-SE"/>
        </w:rPr>
        <w:t>Systemisk lupus erythematosus</w:t>
      </w:r>
    </w:p>
    <w:p w14:paraId="23D2D6E4" w14:textId="77777777" w:rsidR="00D57536" w:rsidRPr="00535973" w:rsidRDefault="00B60735" w:rsidP="00535973">
      <w:pPr>
        <w:pStyle w:val="Char2"/>
        <w:spacing w:before="0"/>
        <w:jc w:val="left"/>
        <w:rPr>
          <w:sz w:val="22"/>
          <w:szCs w:val="22"/>
          <w:lang w:val="sv-SE"/>
        </w:rPr>
      </w:pPr>
      <w:r w:rsidRPr="00535973">
        <w:rPr>
          <w:sz w:val="22"/>
          <w:szCs w:val="22"/>
          <w:lang w:val="sv-SE"/>
        </w:rPr>
        <w:t>Fall av systemisk lupus erythematosus (SLE) har rapporterats i kliniska prövningar och efter försäljningsgodkännande hos patienter med måttlig till svår astma och kronisk spontan urtikaria. Patogenesen av SLE är inte känd.</w:t>
      </w:r>
    </w:p>
    <w:p w14:paraId="6A8AAD89" w14:textId="77777777" w:rsidR="00D57536" w:rsidRPr="00535973" w:rsidRDefault="00D57536" w:rsidP="00535973">
      <w:pPr>
        <w:pStyle w:val="Char2"/>
        <w:spacing w:before="0"/>
        <w:jc w:val="left"/>
        <w:rPr>
          <w:sz w:val="22"/>
          <w:szCs w:val="22"/>
          <w:lang w:val="sv-SE"/>
        </w:rPr>
      </w:pPr>
    </w:p>
    <w:p w14:paraId="65305043" w14:textId="77777777" w:rsidR="00D57536" w:rsidRPr="00535973" w:rsidRDefault="00B60735" w:rsidP="00535973">
      <w:pPr>
        <w:suppressLineNumbers/>
        <w:autoSpaceDE w:val="0"/>
        <w:autoSpaceDN w:val="0"/>
        <w:adjustRightInd w:val="0"/>
        <w:spacing w:line="240" w:lineRule="auto"/>
        <w:rPr>
          <w:noProof/>
          <w:u w:val="single"/>
          <w:lang w:val="sv-SE"/>
        </w:rPr>
      </w:pPr>
      <w:r w:rsidRPr="00535973">
        <w:rPr>
          <w:noProof/>
          <w:u w:val="single"/>
          <w:lang w:val="sv-SE"/>
        </w:rPr>
        <w:t>Rapportering av misstänkta biverkningar</w:t>
      </w:r>
    </w:p>
    <w:p w14:paraId="0983FEF9" w14:textId="77777777" w:rsidR="00D57536" w:rsidRPr="00535973" w:rsidRDefault="00D57536" w:rsidP="00535973">
      <w:pPr>
        <w:suppressLineNumbers/>
        <w:autoSpaceDE w:val="0"/>
        <w:autoSpaceDN w:val="0"/>
        <w:adjustRightInd w:val="0"/>
        <w:spacing w:line="240" w:lineRule="auto"/>
        <w:rPr>
          <w:u w:val="single"/>
          <w:lang w:val="sv-SE"/>
        </w:rPr>
      </w:pPr>
    </w:p>
    <w:p w14:paraId="27D947C3" w14:textId="77777777" w:rsidR="00D57536" w:rsidRPr="00535973" w:rsidRDefault="00B60735" w:rsidP="00535973">
      <w:pPr>
        <w:pStyle w:val="Char2"/>
        <w:spacing w:before="0"/>
        <w:jc w:val="left"/>
        <w:rPr>
          <w:noProof/>
          <w:sz w:val="22"/>
          <w:szCs w:val="22"/>
          <w:lang w:val="sv-SE"/>
        </w:rPr>
      </w:pPr>
      <w:r w:rsidRPr="00535973">
        <w:rPr>
          <w:noProof/>
          <w:sz w:val="22"/>
          <w:szCs w:val="22"/>
          <w:lang w:val="sv-SE"/>
        </w:rPr>
        <w:t>Det är viktigt att rapportera misstänkta biverkningar efter att läkemedlet godkänts.</w:t>
      </w:r>
      <w:r w:rsidRPr="00535973">
        <w:rPr>
          <w:sz w:val="22"/>
          <w:szCs w:val="22"/>
          <w:lang w:val="sv-SE"/>
        </w:rPr>
        <w:t xml:space="preserve"> </w:t>
      </w:r>
      <w:r w:rsidRPr="00535973">
        <w:rPr>
          <w:noProof/>
          <w:sz w:val="22"/>
          <w:szCs w:val="22"/>
          <w:lang w:val="sv-SE"/>
        </w:rPr>
        <w:t>Det gör det möjligt att kontinuerligt övervaka läkemedlets nytta-riskförhållande.</w:t>
      </w:r>
      <w:r w:rsidRPr="00535973">
        <w:rPr>
          <w:sz w:val="22"/>
          <w:szCs w:val="22"/>
          <w:lang w:val="sv-SE"/>
        </w:rPr>
        <w:t xml:space="preserve"> </w:t>
      </w:r>
      <w:r w:rsidRPr="00535973">
        <w:rPr>
          <w:noProof/>
          <w:sz w:val="22"/>
          <w:szCs w:val="22"/>
          <w:lang w:val="sv-SE"/>
        </w:rPr>
        <w:t xml:space="preserve">Hälso- och sjukvårdspersonal uppmanas att rapportera varje misstänkt biverkning via </w:t>
      </w:r>
      <w:r w:rsidRPr="00535973">
        <w:rPr>
          <w:noProof/>
          <w:sz w:val="22"/>
          <w:szCs w:val="22"/>
          <w:shd w:val="pct15" w:color="auto" w:fill="auto"/>
          <w:lang w:val="sv-SE"/>
        </w:rPr>
        <w:t xml:space="preserve">det nationella rapporteringssystemet listat i </w:t>
      </w:r>
      <w:hyperlink r:id="rId17" w:history="1">
        <w:r w:rsidRPr="00535973">
          <w:rPr>
            <w:rStyle w:val="Hyperlink"/>
            <w:color w:val="auto"/>
            <w:sz w:val="22"/>
            <w:szCs w:val="22"/>
            <w:shd w:val="pct15" w:color="auto" w:fill="auto"/>
            <w:lang w:val="sv-SE"/>
          </w:rPr>
          <w:t>bilaga V</w:t>
        </w:r>
      </w:hyperlink>
      <w:r w:rsidRPr="00535973">
        <w:rPr>
          <w:noProof/>
          <w:sz w:val="22"/>
          <w:szCs w:val="22"/>
          <w:lang w:val="sv-SE"/>
        </w:rPr>
        <w:t>.</w:t>
      </w:r>
    </w:p>
    <w:p w14:paraId="55A2CB3F" w14:textId="77777777" w:rsidR="00D57536" w:rsidRPr="00535973" w:rsidRDefault="00D57536" w:rsidP="00535973">
      <w:pPr>
        <w:pStyle w:val="Char2"/>
        <w:spacing w:before="0"/>
        <w:jc w:val="left"/>
        <w:rPr>
          <w:sz w:val="22"/>
          <w:szCs w:val="22"/>
          <w:lang w:val="sv-SE"/>
        </w:rPr>
      </w:pPr>
    </w:p>
    <w:p w14:paraId="615C0DB2" w14:textId="77777777" w:rsidR="00D57536" w:rsidRPr="00535973" w:rsidRDefault="00B60735" w:rsidP="00535973">
      <w:pPr>
        <w:keepNext/>
        <w:widowControl w:val="0"/>
        <w:tabs>
          <w:tab w:val="clear" w:pos="567"/>
        </w:tabs>
        <w:spacing w:line="240" w:lineRule="auto"/>
        <w:ind w:left="567" w:hanging="567"/>
        <w:rPr>
          <w:lang w:val="sv-SE"/>
        </w:rPr>
      </w:pPr>
      <w:r w:rsidRPr="00535973">
        <w:rPr>
          <w:b/>
          <w:bCs/>
          <w:lang w:val="sv-SE"/>
        </w:rPr>
        <w:t>4.9</w:t>
      </w:r>
      <w:r w:rsidRPr="00535973">
        <w:rPr>
          <w:b/>
          <w:bCs/>
          <w:lang w:val="sv-SE"/>
        </w:rPr>
        <w:tab/>
        <w:t>Överdosering</w:t>
      </w:r>
    </w:p>
    <w:p w14:paraId="23864F64" w14:textId="77777777" w:rsidR="00D57536" w:rsidRPr="00535973" w:rsidRDefault="00D57536" w:rsidP="00535973">
      <w:pPr>
        <w:pStyle w:val="Char2"/>
        <w:keepNext/>
        <w:spacing w:before="0"/>
        <w:jc w:val="left"/>
        <w:rPr>
          <w:sz w:val="22"/>
          <w:szCs w:val="22"/>
          <w:lang w:val="sv-SE"/>
        </w:rPr>
      </w:pPr>
    </w:p>
    <w:p w14:paraId="72A06E1E" w14:textId="77777777" w:rsidR="00D57536" w:rsidRPr="00535973" w:rsidRDefault="00B60735" w:rsidP="00535973">
      <w:pPr>
        <w:pStyle w:val="Char2"/>
        <w:widowControl w:val="0"/>
        <w:spacing w:before="0"/>
        <w:jc w:val="left"/>
        <w:rPr>
          <w:sz w:val="22"/>
          <w:szCs w:val="22"/>
          <w:lang w:val="sv-SE"/>
        </w:rPr>
      </w:pPr>
      <w:r w:rsidRPr="00535973">
        <w:rPr>
          <w:sz w:val="22"/>
          <w:szCs w:val="22"/>
          <w:lang w:val="sv-SE"/>
        </w:rPr>
        <w:t>Högsta tolererbara dos av Xolair har inte fastställts. Enstaka intravenösa doser på upp till 4 000 mg har givits till patienter utan tecken på dosbegränsande toxicitet. Den högsta kumulativa dosen som givits till patient var 44 000 mg under en 20-veckorsperiod, och den dosen ledde inte till några akuta biverkningar.</w:t>
      </w:r>
    </w:p>
    <w:p w14:paraId="0FAD56FC" w14:textId="77777777" w:rsidR="00D57536" w:rsidRPr="00535973" w:rsidRDefault="00D57536" w:rsidP="00535973">
      <w:pPr>
        <w:pStyle w:val="Char2"/>
        <w:widowControl w:val="0"/>
        <w:spacing w:before="0"/>
        <w:jc w:val="left"/>
        <w:rPr>
          <w:sz w:val="22"/>
          <w:szCs w:val="22"/>
          <w:lang w:val="sv-SE"/>
        </w:rPr>
      </w:pPr>
    </w:p>
    <w:p w14:paraId="07EEAC2F" w14:textId="77777777" w:rsidR="00D57536" w:rsidRPr="00535973" w:rsidRDefault="00B60735" w:rsidP="00535973">
      <w:pPr>
        <w:pStyle w:val="Char2"/>
        <w:widowControl w:val="0"/>
        <w:spacing w:before="0"/>
        <w:jc w:val="left"/>
        <w:rPr>
          <w:sz w:val="22"/>
          <w:szCs w:val="22"/>
          <w:lang w:val="sv-SE"/>
        </w:rPr>
      </w:pPr>
      <w:r w:rsidRPr="00535973">
        <w:rPr>
          <w:sz w:val="22"/>
          <w:szCs w:val="22"/>
          <w:lang w:val="sv-SE"/>
        </w:rPr>
        <w:t>Vid misstänkt överdos ska patienten övervakas avseende avvikande tecken och symtom och relevant medicinsk behandling sättas in.</w:t>
      </w:r>
    </w:p>
    <w:p w14:paraId="6A50481C" w14:textId="77777777" w:rsidR="00D57536" w:rsidRPr="00535973" w:rsidRDefault="00D57536" w:rsidP="00535973">
      <w:pPr>
        <w:pStyle w:val="Char2"/>
        <w:spacing w:before="0"/>
        <w:jc w:val="left"/>
        <w:rPr>
          <w:sz w:val="22"/>
          <w:szCs w:val="22"/>
          <w:lang w:val="sv-SE"/>
        </w:rPr>
      </w:pPr>
    </w:p>
    <w:p w14:paraId="24EB4D7D" w14:textId="77777777" w:rsidR="00D57536" w:rsidRPr="00535973" w:rsidRDefault="00D57536" w:rsidP="00535973">
      <w:pPr>
        <w:pStyle w:val="Char2"/>
        <w:spacing w:before="0"/>
        <w:jc w:val="left"/>
        <w:rPr>
          <w:sz w:val="22"/>
          <w:szCs w:val="22"/>
          <w:lang w:val="sv-SE"/>
        </w:rPr>
      </w:pPr>
    </w:p>
    <w:p w14:paraId="72087CCA" w14:textId="77777777" w:rsidR="00D57536" w:rsidRPr="00535973" w:rsidRDefault="00B60735" w:rsidP="00535973">
      <w:pPr>
        <w:keepNext/>
        <w:widowControl w:val="0"/>
        <w:tabs>
          <w:tab w:val="clear" w:pos="567"/>
        </w:tabs>
        <w:spacing w:line="240" w:lineRule="auto"/>
        <w:ind w:left="567" w:hanging="567"/>
        <w:rPr>
          <w:lang w:val="sv-SE"/>
        </w:rPr>
      </w:pPr>
      <w:r w:rsidRPr="00535973">
        <w:rPr>
          <w:b/>
          <w:bCs/>
          <w:lang w:val="sv-SE"/>
        </w:rPr>
        <w:t>5.</w:t>
      </w:r>
      <w:r w:rsidRPr="00535973">
        <w:rPr>
          <w:b/>
          <w:bCs/>
          <w:lang w:val="sv-SE"/>
        </w:rPr>
        <w:tab/>
        <w:t>FARMAKOLOGISKA EGENSKAPER</w:t>
      </w:r>
    </w:p>
    <w:p w14:paraId="4AA83D0E" w14:textId="77777777" w:rsidR="00D57536" w:rsidRPr="00535973" w:rsidRDefault="00D57536" w:rsidP="00535973">
      <w:pPr>
        <w:pStyle w:val="Char2"/>
        <w:keepNext/>
        <w:spacing w:before="0"/>
        <w:jc w:val="left"/>
        <w:rPr>
          <w:sz w:val="22"/>
          <w:szCs w:val="22"/>
          <w:lang w:val="sv-SE"/>
        </w:rPr>
      </w:pPr>
    </w:p>
    <w:p w14:paraId="333B1CAD" w14:textId="77777777" w:rsidR="00D57536" w:rsidRPr="00535973" w:rsidRDefault="00B60735" w:rsidP="00535973">
      <w:pPr>
        <w:keepNext/>
        <w:widowControl w:val="0"/>
        <w:tabs>
          <w:tab w:val="clear" w:pos="567"/>
        </w:tabs>
        <w:spacing w:line="240" w:lineRule="auto"/>
        <w:ind w:left="567" w:hanging="567"/>
        <w:rPr>
          <w:lang w:val="sv-SE"/>
        </w:rPr>
      </w:pPr>
      <w:r w:rsidRPr="00535973">
        <w:rPr>
          <w:b/>
          <w:bCs/>
          <w:lang w:val="sv-SE"/>
        </w:rPr>
        <w:t>5.1</w:t>
      </w:r>
      <w:r w:rsidRPr="00535973">
        <w:rPr>
          <w:b/>
          <w:bCs/>
          <w:lang w:val="sv-SE"/>
        </w:rPr>
        <w:tab/>
        <w:t>Farmakodynamiska egenskaper</w:t>
      </w:r>
    </w:p>
    <w:p w14:paraId="7DC7E379" w14:textId="77777777" w:rsidR="00D57536" w:rsidRPr="00535973" w:rsidRDefault="00D57536" w:rsidP="00535973">
      <w:pPr>
        <w:pStyle w:val="Char2"/>
        <w:keepNext/>
        <w:spacing w:before="0"/>
        <w:jc w:val="left"/>
        <w:rPr>
          <w:sz w:val="22"/>
          <w:szCs w:val="22"/>
          <w:lang w:val="sv-SE"/>
        </w:rPr>
      </w:pPr>
    </w:p>
    <w:p w14:paraId="786E95DC" w14:textId="77777777" w:rsidR="00D57536" w:rsidRPr="00535973" w:rsidRDefault="00B60735" w:rsidP="00535973">
      <w:pPr>
        <w:pStyle w:val="Char2"/>
        <w:keepNext/>
        <w:widowControl w:val="0"/>
        <w:spacing w:before="0"/>
        <w:jc w:val="left"/>
        <w:rPr>
          <w:sz w:val="22"/>
          <w:szCs w:val="22"/>
          <w:lang w:val="sv-SE"/>
        </w:rPr>
      </w:pPr>
      <w:r w:rsidRPr="00535973">
        <w:rPr>
          <w:sz w:val="22"/>
          <w:szCs w:val="22"/>
          <w:lang w:val="sv-SE"/>
        </w:rPr>
        <w:t>Farmakoterapeutisk grupp: Medel vid obstruktiva lungsjukdomar, övriga systemiska medel för obstruktiva lungsjukdomar, ATC-kod:</w:t>
      </w:r>
      <w:r w:rsidRPr="00535973">
        <w:rPr>
          <w:noProof/>
          <w:sz w:val="22"/>
          <w:szCs w:val="22"/>
          <w:lang w:val="sv-SE"/>
        </w:rPr>
        <w:t xml:space="preserve"> </w:t>
      </w:r>
      <w:r w:rsidRPr="00535973">
        <w:rPr>
          <w:sz w:val="22"/>
          <w:szCs w:val="22"/>
          <w:lang w:val="sv-SE"/>
        </w:rPr>
        <w:t>R03DX05</w:t>
      </w:r>
    </w:p>
    <w:p w14:paraId="45781155" w14:textId="77777777" w:rsidR="00D57536" w:rsidRDefault="00D57536" w:rsidP="00535973">
      <w:pPr>
        <w:pStyle w:val="Char2"/>
        <w:keepNext/>
        <w:widowControl w:val="0"/>
        <w:spacing w:before="0"/>
        <w:jc w:val="left"/>
        <w:rPr>
          <w:sz w:val="22"/>
          <w:szCs w:val="22"/>
          <w:lang w:val="sv-SE"/>
        </w:rPr>
      </w:pPr>
    </w:p>
    <w:p w14:paraId="2A3DBFD3" w14:textId="77777777" w:rsidR="006D5592" w:rsidRPr="00561D6E" w:rsidRDefault="00B60735" w:rsidP="00535973">
      <w:pPr>
        <w:pStyle w:val="Char2"/>
        <w:keepNext/>
        <w:widowControl w:val="0"/>
        <w:spacing w:before="0"/>
        <w:jc w:val="left"/>
        <w:rPr>
          <w:sz w:val="22"/>
          <w:szCs w:val="22"/>
          <w:u w:val="single"/>
          <w:lang w:val="sv-SE"/>
        </w:rPr>
      </w:pPr>
      <w:r w:rsidRPr="00561D6E">
        <w:rPr>
          <w:sz w:val="22"/>
          <w:szCs w:val="22"/>
          <w:u w:val="single"/>
          <w:lang w:val="sv-SE"/>
        </w:rPr>
        <w:t>Verkningsmekanism</w:t>
      </w:r>
    </w:p>
    <w:p w14:paraId="1DF4C23E" w14:textId="77777777" w:rsidR="005C428D" w:rsidRPr="00535973" w:rsidRDefault="005C428D" w:rsidP="00535973">
      <w:pPr>
        <w:pStyle w:val="Char2"/>
        <w:keepNext/>
        <w:widowControl w:val="0"/>
        <w:spacing w:before="0"/>
        <w:jc w:val="left"/>
        <w:rPr>
          <w:sz w:val="22"/>
          <w:szCs w:val="22"/>
          <w:lang w:val="sv-SE"/>
        </w:rPr>
      </w:pPr>
    </w:p>
    <w:p w14:paraId="6F3D7319" w14:textId="1CAFC58F" w:rsidR="006D5592" w:rsidRDefault="00B60735" w:rsidP="00D57536">
      <w:pPr>
        <w:pStyle w:val="Char2"/>
        <w:widowControl w:val="0"/>
        <w:spacing w:before="0"/>
        <w:jc w:val="left"/>
        <w:rPr>
          <w:sz w:val="22"/>
          <w:szCs w:val="22"/>
          <w:lang w:val="sv-SE"/>
        </w:rPr>
      </w:pPr>
      <w:r w:rsidRPr="00535973">
        <w:rPr>
          <w:sz w:val="22"/>
          <w:szCs w:val="22"/>
          <w:lang w:val="sv-SE"/>
        </w:rPr>
        <w:t>Omalizumab är en rekombinant DNA-deriverad humaniserad monoklonal antikropp, som selektivt binds till humant immunoglobulin E (IgE)</w:t>
      </w:r>
      <w:r w:rsidRPr="00DC2BA7">
        <w:rPr>
          <w:sz w:val="22"/>
          <w:szCs w:val="22"/>
          <w:lang w:val="sv-SE"/>
        </w:rPr>
        <w:t xml:space="preserve"> och förhindrar att IgE binds till Fc</w:t>
      </w:r>
      <w:r w:rsidRPr="00DC2BA7">
        <w:rPr>
          <w:rFonts w:ascii="Symbol" w:hAnsi="Symbol"/>
          <w:sz w:val="22"/>
          <w:szCs w:val="22"/>
          <w:lang w:val="sv-SE"/>
        </w:rPr>
        <w:sym w:font="Symbol" w:char="F065"/>
      </w:r>
      <w:r w:rsidRPr="00DC2BA7">
        <w:rPr>
          <w:sz w:val="22"/>
          <w:szCs w:val="22"/>
          <w:lang w:val="sv-SE"/>
        </w:rPr>
        <w:t xml:space="preserve">RI (högaffinitets-IgE-receptorn) på basofiler och mastceller och reducerar därigenom mängden fritt IgE som är tillgängligt för att utlösa den allergiska kaskaden. </w:t>
      </w:r>
      <w:r w:rsidR="005C428D" w:rsidRPr="00535973">
        <w:rPr>
          <w:sz w:val="22"/>
          <w:szCs w:val="22"/>
          <w:lang w:val="sv-SE"/>
        </w:rPr>
        <w:t>Antikroppen är av IgG</w:t>
      </w:r>
      <w:r w:rsidR="005C428D" w:rsidRPr="00535973">
        <w:rPr>
          <w:sz w:val="22"/>
          <w:szCs w:val="22"/>
          <w:vertAlign w:val="subscript"/>
          <w:lang w:val="sv-SE"/>
        </w:rPr>
        <w:t>1</w:t>
      </w:r>
      <w:r w:rsidR="005C428D" w:rsidRPr="00535973">
        <w:rPr>
          <w:sz w:val="22"/>
          <w:szCs w:val="22"/>
          <w:lang w:val="sv-SE"/>
        </w:rPr>
        <w:t>-kappatyp och innehåller humana, strukturella regioner med samma bindningsställekarakteristika som en murin moderantikropp som binder till IgE.</w:t>
      </w:r>
    </w:p>
    <w:p w14:paraId="7537E37F" w14:textId="77777777" w:rsidR="006D5592" w:rsidRDefault="006D5592" w:rsidP="00D57536">
      <w:pPr>
        <w:pStyle w:val="Char2"/>
        <w:widowControl w:val="0"/>
        <w:spacing w:before="0"/>
        <w:jc w:val="left"/>
        <w:rPr>
          <w:sz w:val="22"/>
          <w:szCs w:val="22"/>
          <w:lang w:val="sv-SE"/>
        </w:rPr>
      </w:pPr>
    </w:p>
    <w:p w14:paraId="7C1F6DA7" w14:textId="1E3AD20C" w:rsidR="00D57536" w:rsidRPr="00DC2BA7" w:rsidRDefault="00B60735" w:rsidP="00D57536">
      <w:pPr>
        <w:pStyle w:val="Char2"/>
        <w:widowControl w:val="0"/>
        <w:spacing w:before="0"/>
        <w:jc w:val="left"/>
        <w:rPr>
          <w:sz w:val="22"/>
          <w:szCs w:val="22"/>
          <w:lang w:val="sv-SE"/>
        </w:rPr>
      </w:pPr>
      <w:r w:rsidRPr="00DC2BA7">
        <w:rPr>
          <w:sz w:val="22"/>
          <w:szCs w:val="22"/>
          <w:lang w:val="sv-SE"/>
        </w:rPr>
        <w:lastRenderedPageBreak/>
        <w:t>Behandling med omalizumab ledde till en markant nedreglering av antalet Fc</w:t>
      </w:r>
      <w:r w:rsidRPr="00DC2BA7">
        <w:rPr>
          <w:rFonts w:ascii="Symbol" w:hAnsi="Symbol"/>
          <w:sz w:val="22"/>
          <w:szCs w:val="22"/>
          <w:lang w:val="sv-SE"/>
        </w:rPr>
        <w:sym w:font="Symbol" w:char="F065"/>
      </w:r>
      <w:r w:rsidRPr="00DC2BA7">
        <w:rPr>
          <w:sz w:val="22"/>
          <w:szCs w:val="22"/>
          <w:lang w:val="sv-SE"/>
        </w:rPr>
        <w:t>RI-receptorer på de basofila cellerna hos atopiska individer.</w:t>
      </w:r>
      <w:r w:rsidR="00E63924">
        <w:rPr>
          <w:sz w:val="22"/>
          <w:szCs w:val="22"/>
          <w:lang w:val="sv-SE"/>
        </w:rPr>
        <w:t xml:space="preserve"> Omalizumab</w:t>
      </w:r>
      <w:r w:rsidRPr="00DC2BA7">
        <w:rPr>
          <w:sz w:val="22"/>
          <w:szCs w:val="22"/>
          <w:lang w:val="sv-SE"/>
        </w:rPr>
        <w:t xml:space="preserve"> hämmar IgE-medierad inflammation vilket påvisas av minskning av blod- och vävnadseosinofili och minskning av inflammatoriska mediatorer, inkluderande IL-4, IL-5 och IL-13 i medfödda, förvärvade och icke-immuna celler.</w:t>
      </w:r>
    </w:p>
    <w:p w14:paraId="5CBE9CDF" w14:textId="77777777" w:rsidR="00D57536" w:rsidRPr="00DC2BA7" w:rsidRDefault="00D57536" w:rsidP="00D57536">
      <w:pPr>
        <w:pStyle w:val="Char2"/>
        <w:widowControl w:val="0"/>
        <w:spacing w:before="0"/>
        <w:jc w:val="left"/>
        <w:rPr>
          <w:sz w:val="22"/>
          <w:szCs w:val="22"/>
          <w:lang w:val="sv-SE"/>
        </w:rPr>
      </w:pPr>
    </w:p>
    <w:p w14:paraId="179504EF" w14:textId="77777777" w:rsidR="00D57536" w:rsidRPr="00DC2BA7" w:rsidRDefault="00B60735" w:rsidP="00D57536">
      <w:pPr>
        <w:pStyle w:val="Char2"/>
        <w:keepNext/>
        <w:widowControl w:val="0"/>
        <w:spacing w:before="0"/>
        <w:jc w:val="left"/>
        <w:rPr>
          <w:sz w:val="22"/>
          <w:szCs w:val="22"/>
          <w:u w:val="single"/>
          <w:lang w:val="sv-SE"/>
        </w:rPr>
      </w:pPr>
      <w:r w:rsidRPr="00DC2BA7">
        <w:rPr>
          <w:sz w:val="22"/>
          <w:szCs w:val="22"/>
          <w:u w:val="single"/>
          <w:lang w:val="sv-SE"/>
        </w:rPr>
        <w:t>Farmakodynamisk effekt</w:t>
      </w:r>
    </w:p>
    <w:p w14:paraId="4AEB0A35" w14:textId="77777777" w:rsidR="00D57536" w:rsidRPr="00DC2BA7" w:rsidRDefault="00D57536" w:rsidP="00D57536">
      <w:pPr>
        <w:pStyle w:val="Char2"/>
        <w:keepNext/>
        <w:widowControl w:val="0"/>
        <w:spacing w:before="0"/>
        <w:jc w:val="left"/>
        <w:rPr>
          <w:sz w:val="22"/>
          <w:szCs w:val="22"/>
          <w:lang w:val="sv-SE"/>
        </w:rPr>
      </w:pPr>
    </w:p>
    <w:p w14:paraId="35F374BD" w14:textId="77777777" w:rsidR="00D57536" w:rsidRPr="00DC2BA7" w:rsidRDefault="00B60735" w:rsidP="00D57536">
      <w:pPr>
        <w:pStyle w:val="Char2"/>
        <w:keepNext/>
        <w:widowControl w:val="0"/>
        <w:spacing w:before="0"/>
        <w:jc w:val="left"/>
        <w:rPr>
          <w:sz w:val="22"/>
          <w:szCs w:val="22"/>
          <w:u w:val="single"/>
          <w:lang w:val="sv-SE"/>
        </w:rPr>
      </w:pPr>
      <w:r w:rsidRPr="00DC2BA7">
        <w:rPr>
          <w:i/>
          <w:sz w:val="22"/>
          <w:szCs w:val="22"/>
          <w:u w:val="single"/>
          <w:lang w:val="sv-SE"/>
        </w:rPr>
        <w:t>Allergisk astma</w:t>
      </w:r>
    </w:p>
    <w:p w14:paraId="57D23633" w14:textId="5198DAB1"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Histaminfrisättningen </w:t>
      </w:r>
      <w:r w:rsidRPr="00DC2BA7">
        <w:rPr>
          <w:i/>
          <w:iCs/>
          <w:sz w:val="22"/>
          <w:szCs w:val="22"/>
          <w:lang w:val="sv-SE"/>
        </w:rPr>
        <w:t xml:space="preserve">in vitro </w:t>
      </w:r>
      <w:r w:rsidRPr="00DC2BA7">
        <w:rPr>
          <w:sz w:val="22"/>
          <w:szCs w:val="22"/>
          <w:lang w:val="sv-SE"/>
        </w:rPr>
        <w:t xml:space="preserve">från basofila celler som isolerats från personer som behandlats med </w:t>
      </w:r>
      <w:r w:rsidR="00E63924">
        <w:rPr>
          <w:sz w:val="22"/>
          <w:szCs w:val="22"/>
          <w:lang w:val="sv-SE"/>
        </w:rPr>
        <w:t>omalizumab</w:t>
      </w:r>
      <w:r w:rsidRPr="00DC2BA7">
        <w:rPr>
          <w:sz w:val="22"/>
          <w:szCs w:val="22"/>
          <w:lang w:val="sv-SE"/>
        </w:rPr>
        <w:t xml:space="preserve"> minskade med cirka 90 % efter stimulering med ett allergen, jämfört med värdena före behandlingen.</w:t>
      </w:r>
    </w:p>
    <w:p w14:paraId="36761D91" w14:textId="77777777" w:rsidR="00D57536" w:rsidRPr="00DC2BA7" w:rsidRDefault="00D57536" w:rsidP="00D57536">
      <w:pPr>
        <w:pStyle w:val="Char2"/>
        <w:widowControl w:val="0"/>
        <w:spacing w:before="0"/>
        <w:jc w:val="left"/>
        <w:rPr>
          <w:sz w:val="22"/>
          <w:szCs w:val="22"/>
          <w:lang w:val="sv-SE"/>
        </w:rPr>
      </w:pPr>
    </w:p>
    <w:p w14:paraId="6C5911C0" w14:textId="700AAB50"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I kliniska studier på patienter med allergisk astma reducerades nivåerna av fritt IgE i serum på ett dosberoende sätt inom en timme efter den första dosen och dessa nivåer kvarstod mellan doserna. Ett år efter utsättningen av </w:t>
      </w:r>
      <w:r w:rsidR="00E63924">
        <w:rPr>
          <w:sz w:val="22"/>
          <w:szCs w:val="22"/>
          <w:lang w:val="sv-SE"/>
        </w:rPr>
        <w:t>omalizumab</w:t>
      </w:r>
      <w:r w:rsidRPr="00DC2BA7">
        <w:rPr>
          <w:sz w:val="22"/>
          <w:szCs w:val="22"/>
          <w:lang w:val="sv-SE"/>
        </w:rPr>
        <w:t xml:space="preserve"> hade IgE-nivåerna återgått till samma nivåer som före behandlingen utan observerad rebound-effekt vad avser IgE-nivåerna efter utsättningen av läkemedlet.</w:t>
      </w:r>
    </w:p>
    <w:p w14:paraId="300AD6EE" w14:textId="77777777" w:rsidR="00D57536" w:rsidRPr="00DC2BA7" w:rsidRDefault="00D57536" w:rsidP="00D57536">
      <w:pPr>
        <w:pStyle w:val="Char2"/>
        <w:widowControl w:val="0"/>
        <w:spacing w:before="0"/>
        <w:jc w:val="left"/>
        <w:rPr>
          <w:sz w:val="22"/>
          <w:szCs w:val="22"/>
          <w:lang w:val="sv-SE"/>
        </w:rPr>
      </w:pPr>
    </w:p>
    <w:p w14:paraId="2AE43CC2" w14:textId="77777777" w:rsidR="00D57536" w:rsidRPr="00DC2BA7" w:rsidRDefault="00B60735" w:rsidP="00D57536">
      <w:pPr>
        <w:pStyle w:val="Char2"/>
        <w:keepNext/>
        <w:widowControl w:val="0"/>
        <w:spacing w:before="0"/>
        <w:jc w:val="left"/>
        <w:rPr>
          <w:i/>
          <w:sz w:val="22"/>
          <w:szCs w:val="22"/>
          <w:u w:val="single"/>
          <w:lang w:val="sv-SE"/>
        </w:rPr>
      </w:pPr>
      <w:r w:rsidRPr="00DC2BA7">
        <w:rPr>
          <w:i/>
          <w:sz w:val="22"/>
          <w:szCs w:val="22"/>
          <w:u w:val="single"/>
          <w:lang w:val="sv-SE"/>
        </w:rPr>
        <w:t>Kronisk rinosinuit med näspolyper</w:t>
      </w:r>
    </w:p>
    <w:p w14:paraId="10FB9F38" w14:textId="645B154B" w:rsidR="00D57536" w:rsidRPr="00DC2BA7" w:rsidRDefault="00B60735" w:rsidP="00D57536">
      <w:pPr>
        <w:pStyle w:val="Char2"/>
        <w:widowControl w:val="0"/>
        <w:spacing w:before="0"/>
        <w:jc w:val="left"/>
        <w:rPr>
          <w:color w:val="222222"/>
          <w:sz w:val="22"/>
          <w:szCs w:val="22"/>
          <w:lang w:val="sv-SE"/>
        </w:rPr>
      </w:pPr>
      <w:r w:rsidRPr="00DC2BA7">
        <w:rPr>
          <w:color w:val="222222"/>
          <w:sz w:val="22"/>
          <w:szCs w:val="22"/>
          <w:lang w:val="sv-SE"/>
        </w:rPr>
        <w:t xml:space="preserve">I kliniska studier på patienter med </w:t>
      </w:r>
      <w:r w:rsidRPr="00DC2BA7">
        <w:rPr>
          <w:sz w:val="22"/>
          <w:szCs w:val="22"/>
          <w:lang w:val="sv-SE"/>
        </w:rPr>
        <w:t>kronisk rinosinuit med näspolyper</w:t>
      </w:r>
      <w:r w:rsidRPr="00DC2BA7">
        <w:rPr>
          <w:color w:val="222222"/>
          <w:sz w:val="22"/>
          <w:szCs w:val="22"/>
          <w:lang w:val="sv-SE"/>
        </w:rPr>
        <w:t xml:space="preserve"> ledde </w:t>
      </w:r>
      <w:r w:rsidR="00E63924">
        <w:rPr>
          <w:sz w:val="22"/>
          <w:szCs w:val="22"/>
          <w:lang w:val="sv-SE"/>
        </w:rPr>
        <w:t>omalizumab</w:t>
      </w:r>
      <w:r w:rsidRPr="00DC2BA7">
        <w:rPr>
          <w:color w:val="222222"/>
          <w:sz w:val="22"/>
          <w:szCs w:val="22"/>
          <w:lang w:val="sv-SE"/>
        </w:rPr>
        <w:t>-behandling till en minskning av serumfritt IgE (cirka 95%) och en ökning av totala IgE-nivåer i serum, i samma utsträckning som observerats hos patienter med allergisk astma. De totala IgE-nivåerna i serum ökade på grund av bildandet av omalizumab-IgE-komplex som har en långsammare eliminationsgrad jämfört med fritt IgE.</w:t>
      </w:r>
    </w:p>
    <w:p w14:paraId="2017D86D" w14:textId="77777777" w:rsidR="00D57536" w:rsidRPr="00DC2BA7" w:rsidRDefault="00D57536" w:rsidP="00D57536">
      <w:pPr>
        <w:pStyle w:val="Char2"/>
        <w:widowControl w:val="0"/>
        <w:spacing w:before="0"/>
        <w:jc w:val="left"/>
        <w:rPr>
          <w:sz w:val="22"/>
          <w:szCs w:val="22"/>
          <w:lang w:val="sv-SE"/>
        </w:rPr>
      </w:pPr>
    </w:p>
    <w:p w14:paraId="4DD68019" w14:textId="77777777" w:rsidR="00D57536" w:rsidRPr="00DC2BA7" w:rsidRDefault="00B60735" w:rsidP="00D57536">
      <w:pPr>
        <w:keepNext/>
        <w:widowControl w:val="0"/>
        <w:tabs>
          <w:tab w:val="clear" w:pos="567"/>
        </w:tabs>
        <w:spacing w:line="240" w:lineRule="auto"/>
        <w:rPr>
          <w:u w:val="single"/>
          <w:lang w:val="sv-SE"/>
        </w:rPr>
      </w:pPr>
      <w:r w:rsidRPr="00DC2BA7">
        <w:rPr>
          <w:u w:val="single"/>
          <w:lang w:val="sv-SE"/>
        </w:rPr>
        <w:t>Klinisk effekt och säkerhet</w:t>
      </w:r>
    </w:p>
    <w:p w14:paraId="38FD2942" w14:textId="77777777" w:rsidR="00D57536" w:rsidRPr="00DC2BA7" w:rsidRDefault="00D57536" w:rsidP="00D57536">
      <w:pPr>
        <w:keepNext/>
        <w:widowControl w:val="0"/>
        <w:tabs>
          <w:tab w:val="clear" w:pos="567"/>
        </w:tabs>
        <w:spacing w:line="240" w:lineRule="auto"/>
        <w:rPr>
          <w:lang w:val="sv-SE"/>
        </w:rPr>
      </w:pPr>
    </w:p>
    <w:p w14:paraId="63248B36" w14:textId="77777777" w:rsidR="00D57536" w:rsidRPr="00DC2BA7" w:rsidRDefault="00B60735" w:rsidP="00D57536">
      <w:pPr>
        <w:keepNext/>
        <w:widowControl w:val="0"/>
        <w:tabs>
          <w:tab w:val="clear" w:pos="567"/>
        </w:tabs>
        <w:spacing w:line="240" w:lineRule="auto"/>
        <w:rPr>
          <w:u w:val="single"/>
          <w:lang w:val="sv-SE"/>
        </w:rPr>
      </w:pPr>
      <w:r w:rsidRPr="00DC2BA7">
        <w:rPr>
          <w:i/>
          <w:u w:val="single"/>
          <w:lang w:val="sv-SE"/>
        </w:rPr>
        <w:t>Allergisk astma</w:t>
      </w:r>
    </w:p>
    <w:p w14:paraId="0BFD8657" w14:textId="77777777" w:rsidR="00D57536" w:rsidRPr="00DC2BA7" w:rsidRDefault="00B60735" w:rsidP="00D57536">
      <w:pPr>
        <w:pStyle w:val="Char2"/>
        <w:keepNext/>
        <w:widowControl w:val="0"/>
        <w:spacing w:before="0"/>
        <w:jc w:val="left"/>
        <w:rPr>
          <w:i/>
          <w:sz w:val="22"/>
          <w:szCs w:val="22"/>
          <w:lang w:val="sv-SE"/>
        </w:rPr>
      </w:pPr>
      <w:r w:rsidRPr="00DC2BA7">
        <w:rPr>
          <w:i/>
          <w:sz w:val="22"/>
          <w:szCs w:val="22"/>
          <w:lang w:val="sv-SE"/>
        </w:rPr>
        <w:t>Vuxna och ungdomar från 12 års ålder</w:t>
      </w:r>
    </w:p>
    <w:p w14:paraId="1817646A" w14:textId="40693A2D"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Effekten och säkerheten av </w:t>
      </w:r>
      <w:r w:rsidR="00E63924">
        <w:rPr>
          <w:sz w:val="22"/>
          <w:szCs w:val="22"/>
          <w:lang w:val="sv-SE"/>
        </w:rPr>
        <w:t>omalizumab</w:t>
      </w:r>
      <w:r w:rsidRPr="00DC2BA7">
        <w:rPr>
          <w:sz w:val="22"/>
          <w:szCs w:val="22"/>
          <w:lang w:val="sv-SE"/>
        </w:rPr>
        <w:t xml:space="preserve"> visades i en 28-veckors, dubbelblind, placebokontrollerad studie (studie 1) som inkluderade 419 svårt allergiska astmatiker i åldrarna 12</w:t>
      </w:r>
      <w:r w:rsidRPr="00DC2BA7">
        <w:rPr>
          <w:sz w:val="22"/>
          <w:szCs w:val="22"/>
          <w:lang w:val="sv-SE"/>
        </w:rPr>
        <w:noBreakHyphen/>
        <w:t>79 år, med nedsatt lungfunktion (FEV</w:t>
      </w:r>
      <w:r w:rsidRPr="00DC2BA7">
        <w:rPr>
          <w:sz w:val="22"/>
          <w:szCs w:val="22"/>
          <w:vertAlign w:val="subscript"/>
          <w:lang w:val="sv-SE"/>
        </w:rPr>
        <w:t>1</w:t>
      </w:r>
      <w:r w:rsidRPr="00DC2BA7">
        <w:rPr>
          <w:sz w:val="22"/>
          <w:szCs w:val="22"/>
          <w:lang w:val="sv-SE"/>
        </w:rPr>
        <w:t xml:space="preserve"> 40</w:t>
      </w:r>
      <w:r w:rsidRPr="00DC2BA7">
        <w:rPr>
          <w:sz w:val="22"/>
          <w:szCs w:val="22"/>
          <w:lang w:val="sv-SE"/>
        </w:rPr>
        <w:noBreakHyphen/>
        <w:t xml:space="preserve">80 % av beräknat normalvärde) och dålig kontroll av astmasymtomen, trots högdos inhalationssteroider och långverkande beta-2-agonist. Patienterna hade haft multipla astmaexacerbationer som krävde behandling med systemiska steroider eller hade varit intagna på sjukhus eller sökt akutmottagning på grund av svår astmaexacerbation under det senaste året, trots kontinuerlig behandling med högdos inhalationssteroider och en långverkande beta-2-agonist. Subkutant </w:t>
      </w:r>
      <w:r w:rsidR="00E63924">
        <w:rPr>
          <w:sz w:val="22"/>
          <w:szCs w:val="22"/>
          <w:lang w:val="sv-SE"/>
        </w:rPr>
        <w:t>omalizumab</w:t>
      </w:r>
      <w:r w:rsidRPr="00DC2BA7">
        <w:rPr>
          <w:sz w:val="22"/>
          <w:szCs w:val="22"/>
          <w:lang w:val="sv-SE"/>
        </w:rPr>
        <w:t xml:space="preserve"> eller placebo gavs i kombination med &gt;1 000 mikrogram beklometasondipropionat (eller liknande) plus en långverkande beta-2-agonist. Underhållsbehandling med orala steroider, teofyllin och leukotrienmodifierare var tillåtet (22 %, 27 % respektive 35 % av patienterna).</w:t>
      </w:r>
    </w:p>
    <w:p w14:paraId="547401CF" w14:textId="77777777" w:rsidR="00D57536" w:rsidRPr="00DC2BA7" w:rsidRDefault="00D57536" w:rsidP="00D57536">
      <w:pPr>
        <w:pStyle w:val="Char2"/>
        <w:widowControl w:val="0"/>
        <w:spacing w:before="0"/>
        <w:jc w:val="left"/>
        <w:rPr>
          <w:sz w:val="22"/>
          <w:szCs w:val="22"/>
          <w:lang w:val="sv-SE"/>
        </w:rPr>
      </w:pPr>
    </w:p>
    <w:p w14:paraId="01765119" w14:textId="1FE999DB"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Den primära effektvariablen var antalet astmaexacerbationer som krävde behandling med systemiska steroider. Omalizumab reducerade antalet astmaexacerbationer med 19 % (p = 0,153). Ytterligare utvärderingar som visade statistisk signifikans (p&lt;0,05) till förmån för </w:t>
      </w:r>
      <w:r w:rsidR="00344119">
        <w:rPr>
          <w:sz w:val="22"/>
          <w:szCs w:val="22"/>
          <w:lang w:val="sv-SE"/>
        </w:rPr>
        <w:t>omalizumab</w:t>
      </w:r>
      <w:r w:rsidRPr="00DC2BA7">
        <w:rPr>
          <w:sz w:val="22"/>
          <w:szCs w:val="22"/>
          <w:lang w:val="sv-SE"/>
        </w:rPr>
        <w:t xml:space="preserve"> inkluderade minskning av antalet svåra exacerbationer (där patientens lungfunktion var reducerad till mindre än 60 % av personbästa och krävde behandling med systemiska kortikosteroider) och astmarelaterade akutbesök (inkluderande intagning på sjukhus, besök på akutmottagningen samt oplanerade läkarbesök) samt förbättringar enligt prövarens totalbedömning av behandlingseffekten, astmarelaterad livskvalitet (AQL), astmasymtom och lungfunktion.</w:t>
      </w:r>
    </w:p>
    <w:p w14:paraId="3311D8F7" w14:textId="77777777" w:rsidR="00D57536" w:rsidRPr="00DC2BA7" w:rsidRDefault="00D57536" w:rsidP="00D57536">
      <w:pPr>
        <w:pStyle w:val="Char2"/>
        <w:widowControl w:val="0"/>
        <w:spacing w:before="0"/>
        <w:jc w:val="left"/>
        <w:rPr>
          <w:sz w:val="22"/>
          <w:szCs w:val="22"/>
          <w:lang w:val="sv-SE"/>
        </w:rPr>
      </w:pPr>
    </w:p>
    <w:p w14:paraId="4EBD4E01" w14:textId="3946C256"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I en subgruppsanalys hade patienter med ett totalt IgE-värde om ≥76 IE/ml före behandling större sannolikhet att erhålla kliniskt betydelsefull effekt av </w:t>
      </w:r>
      <w:r w:rsidR="00344119">
        <w:rPr>
          <w:sz w:val="22"/>
          <w:szCs w:val="22"/>
          <w:lang w:val="sv-SE"/>
        </w:rPr>
        <w:t>omalizumab</w:t>
      </w:r>
      <w:r w:rsidRPr="00DC2BA7">
        <w:rPr>
          <w:sz w:val="22"/>
          <w:szCs w:val="22"/>
          <w:lang w:val="sv-SE"/>
        </w:rPr>
        <w:t xml:space="preserve">. Hos dessa patienter i studie 1 minskade </w:t>
      </w:r>
      <w:r w:rsidR="00344119">
        <w:rPr>
          <w:sz w:val="22"/>
          <w:szCs w:val="22"/>
          <w:lang w:val="sv-SE"/>
        </w:rPr>
        <w:t>omalizumab</w:t>
      </w:r>
      <w:r w:rsidRPr="00DC2BA7">
        <w:rPr>
          <w:sz w:val="22"/>
          <w:szCs w:val="22"/>
          <w:lang w:val="sv-SE"/>
        </w:rPr>
        <w:t xml:space="preserve"> antalet astmaexacerbationer med 40 % (p = 0,002). Dessutom uppvisade fler patienter i populationen med totalt IgE-värde ≥76 IE/ml kliniskt betydelsefulla behandlingssvar genom hela </w:t>
      </w:r>
      <w:r w:rsidR="00344119">
        <w:rPr>
          <w:sz w:val="22"/>
          <w:szCs w:val="22"/>
          <w:lang w:val="sv-SE"/>
        </w:rPr>
        <w:t>omalizumab</w:t>
      </w:r>
      <w:r w:rsidRPr="00DC2BA7">
        <w:rPr>
          <w:sz w:val="22"/>
          <w:szCs w:val="22"/>
          <w:lang w:val="sv-SE"/>
        </w:rPr>
        <w:t>-programmet för behandling av svår astma. Tabell 5 inkluderar resultaten från studie 1-populationen.</w:t>
      </w:r>
    </w:p>
    <w:p w14:paraId="4F664C46" w14:textId="77777777" w:rsidR="00D57536" w:rsidRPr="00DC2BA7" w:rsidRDefault="00D57536" w:rsidP="00D57536">
      <w:pPr>
        <w:pStyle w:val="Char2"/>
        <w:widowControl w:val="0"/>
        <w:spacing w:before="0"/>
        <w:jc w:val="left"/>
        <w:rPr>
          <w:sz w:val="22"/>
          <w:szCs w:val="22"/>
          <w:lang w:val="sv-SE"/>
        </w:rPr>
      </w:pPr>
    </w:p>
    <w:p w14:paraId="2288FBBD"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lastRenderedPageBreak/>
        <w:t>Tabell 5</w:t>
      </w:r>
      <w:r w:rsidRPr="00DC2BA7">
        <w:rPr>
          <w:b/>
          <w:bCs/>
          <w:lang w:val="sv-SE"/>
        </w:rPr>
        <w:tab/>
        <w:t>Resultat från studie 1</w:t>
      </w:r>
    </w:p>
    <w:p w14:paraId="7C2E411F" w14:textId="77777777" w:rsidR="00D57536" w:rsidRPr="00DC2BA7" w:rsidRDefault="00D57536" w:rsidP="00D57536">
      <w:pPr>
        <w:keepNext/>
        <w:keepLines/>
        <w:spacing w:line="240" w:lineRule="auto"/>
        <w:rPr>
          <w:lang w:val="sv-SE"/>
        </w:rPr>
      </w:pPr>
    </w:p>
    <w:tbl>
      <w:tblPr>
        <w:tblW w:w="6348" w:type="dxa"/>
        <w:tblBorders>
          <w:top w:val="single" w:sz="4" w:space="0" w:color="auto"/>
          <w:bottom w:val="single" w:sz="4" w:space="0" w:color="auto"/>
        </w:tblBorders>
        <w:tblLayout w:type="fixed"/>
        <w:tblLook w:val="0000" w:firstRow="0" w:lastRow="0" w:firstColumn="0" w:lastColumn="0" w:noHBand="0" w:noVBand="0"/>
      </w:tblPr>
      <w:tblGrid>
        <w:gridCol w:w="3348"/>
        <w:gridCol w:w="1560"/>
        <w:gridCol w:w="1440"/>
      </w:tblGrid>
      <w:tr w:rsidR="00211724" w14:paraId="5C287D77" w14:textId="77777777" w:rsidTr="001C4B98">
        <w:trPr>
          <w:tblHeader/>
        </w:trPr>
        <w:tc>
          <w:tcPr>
            <w:tcW w:w="3348" w:type="dxa"/>
            <w:tcBorders>
              <w:top w:val="single" w:sz="4" w:space="0" w:color="auto"/>
              <w:bottom w:val="nil"/>
            </w:tcBorders>
          </w:tcPr>
          <w:p w14:paraId="15853CB3" w14:textId="77777777" w:rsidR="00D57536" w:rsidRPr="00DC2BA7" w:rsidRDefault="00D57536" w:rsidP="001C4B98">
            <w:pPr>
              <w:pStyle w:val="Table"/>
              <w:keepNext/>
              <w:keepLines w:val="0"/>
              <w:spacing w:before="0" w:after="0"/>
              <w:rPr>
                <w:rFonts w:ascii="Times New Roman" w:hAnsi="Times New Roman" w:cs="Times New Roman"/>
                <w:sz w:val="22"/>
                <w:szCs w:val="22"/>
                <w:lang w:val="sv-SE"/>
              </w:rPr>
            </w:pPr>
          </w:p>
        </w:tc>
        <w:tc>
          <w:tcPr>
            <w:tcW w:w="3000" w:type="dxa"/>
            <w:gridSpan w:val="2"/>
            <w:tcBorders>
              <w:top w:val="single" w:sz="4" w:space="0" w:color="auto"/>
              <w:bottom w:val="single" w:sz="4" w:space="0" w:color="auto"/>
            </w:tcBorders>
          </w:tcPr>
          <w:p w14:paraId="33764B03"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Hela studie 1-populationen</w:t>
            </w:r>
          </w:p>
        </w:tc>
      </w:tr>
      <w:tr w:rsidR="00211724" w14:paraId="2D7B34C1" w14:textId="77777777" w:rsidTr="001C4B98">
        <w:tc>
          <w:tcPr>
            <w:tcW w:w="3348" w:type="dxa"/>
            <w:tcBorders>
              <w:top w:val="nil"/>
            </w:tcBorders>
          </w:tcPr>
          <w:p w14:paraId="18623418" w14:textId="77777777" w:rsidR="00D57536" w:rsidRPr="00DC2BA7" w:rsidRDefault="00D57536" w:rsidP="001C4B98">
            <w:pPr>
              <w:pStyle w:val="Table"/>
              <w:keepNext/>
              <w:keepLines w:val="0"/>
              <w:spacing w:before="0" w:after="0"/>
              <w:rPr>
                <w:rFonts w:ascii="Times New Roman" w:hAnsi="Times New Roman" w:cs="Times New Roman"/>
                <w:sz w:val="22"/>
                <w:szCs w:val="22"/>
                <w:lang w:val="sv-SE"/>
              </w:rPr>
            </w:pPr>
          </w:p>
        </w:tc>
        <w:tc>
          <w:tcPr>
            <w:tcW w:w="1560" w:type="dxa"/>
            <w:tcBorders>
              <w:top w:val="single" w:sz="4" w:space="0" w:color="auto"/>
              <w:bottom w:val="single" w:sz="4" w:space="0" w:color="auto"/>
            </w:tcBorders>
          </w:tcPr>
          <w:p w14:paraId="0A754BD9" w14:textId="6A9A2971"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Pr>
                <w:rFonts w:ascii="Times New Roman" w:hAnsi="Times New Roman" w:cs="Times New Roman"/>
                <w:sz w:val="22"/>
                <w:szCs w:val="22"/>
                <w:lang w:val="sv-SE"/>
              </w:rPr>
              <w:t>Omalizumab</w:t>
            </w:r>
          </w:p>
          <w:p w14:paraId="50EB701D"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N = 209</w:t>
            </w:r>
          </w:p>
        </w:tc>
        <w:tc>
          <w:tcPr>
            <w:tcW w:w="1440" w:type="dxa"/>
            <w:tcBorders>
              <w:top w:val="single" w:sz="4" w:space="0" w:color="auto"/>
              <w:bottom w:val="single" w:sz="4" w:space="0" w:color="auto"/>
            </w:tcBorders>
          </w:tcPr>
          <w:p w14:paraId="7338EFC9"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Placebo</w:t>
            </w:r>
          </w:p>
          <w:p w14:paraId="6A53D765"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N = 210</w:t>
            </w:r>
          </w:p>
        </w:tc>
      </w:tr>
      <w:tr w:rsidR="00211724" w14:paraId="565256A3" w14:textId="77777777" w:rsidTr="001C4B98">
        <w:tc>
          <w:tcPr>
            <w:tcW w:w="3348" w:type="dxa"/>
            <w:tcBorders>
              <w:top w:val="single" w:sz="4" w:space="0" w:color="auto"/>
            </w:tcBorders>
          </w:tcPr>
          <w:p w14:paraId="6AA39BA4" w14:textId="77777777" w:rsidR="00D57536" w:rsidRPr="00DC2BA7" w:rsidRDefault="00B60735" w:rsidP="001C4B98">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Astmaexacerbationer</w:t>
            </w:r>
          </w:p>
        </w:tc>
        <w:tc>
          <w:tcPr>
            <w:tcW w:w="1560" w:type="dxa"/>
            <w:tcBorders>
              <w:top w:val="single" w:sz="4" w:space="0" w:color="auto"/>
            </w:tcBorders>
          </w:tcPr>
          <w:p w14:paraId="2196C004" w14:textId="77777777" w:rsidR="00D57536" w:rsidRPr="00DC2BA7" w:rsidRDefault="00D57536" w:rsidP="001C4B98">
            <w:pPr>
              <w:pStyle w:val="Table"/>
              <w:keepNext/>
              <w:keepLines w:val="0"/>
              <w:spacing w:before="0" w:after="0"/>
              <w:rPr>
                <w:rFonts w:ascii="Times New Roman" w:hAnsi="Times New Roman" w:cs="Times New Roman"/>
                <w:sz w:val="22"/>
                <w:szCs w:val="22"/>
                <w:lang w:val="sv-SE"/>
              </w:rPr>
            </w:pPr>
          </w:p>
        </w:tc>
        <w:tc>
          <w:tcPr>
            <w:tcW w:w="1440" w:type="dxa"/>
            <w:tcBorders>
              <w:top w:val="single" w:sz="4" w:space="0" w:color="auto"/>
            </w:tcBorders>
          </w:tcPr>
          <w:p w14:paraId="2F512056" w14:textId="77777777" w:rsidR="00D57536" w:rsidRPr="00DC2BA7" w:rsidRDefault="00D57536" w:rsidP="001C4B98">
            <w:pPr>
              <w:pStyle w:val="Table"/>
              <w:keepNext/>
              <w:keepLines w:val="0"/>
              <w:spacing w:before="0" w:after="0"/>
              <w:rPr>
                <w:rFonts w:ascii="Times New Roman" w:hAnsi="Times New Roman" w:cs="Times New Roman"/>
                <w:sz w:val="22"/>
                <w:szCs w:val="22"/>
                <w:lang w:val="sv-SE"/>
              </w:rPr>
            </w:pPr>
          </w:p>
        </w:tc>
      </w:tr>
      <w:tr w:rsidR="00211724" w14:paraId="281D661C" w14:textId="77777777" w:rsidTr="001C4B98">
        <w:tc>
          <w:tcPr>
            <w:tcW w:w="3348" w:type="dxa"/>
            <w:tcBorders>
              <w:bottom w:val="nil"/>
            </w:tcBorders>
          </w:tcPr>
          <w:p w14:paraId="2FD28B6D" w14:textId="77777777" w:rsidR="00D57536" w:rsidRPr="00DC2BA7" w:rsidRDefault="00B60735" w:rsidP="001C4B98">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Frekvens per 28-veckorsperiod</w:t>
            </w:r>
          </w:p>
        </w:tc>
        <w:tc>
          <w:tcPr>
            <w:tcW w:w="1560" w:type="dxa"/>
            <w:tcBorders>
              <w:bottom w:val="nil"/>
            </w:tcBorders>
          </w:tcPr>
          <w:p w14:paraId="3B3B90C4"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0,74</w:t>
            </w:r>
          </w:p>
        </w:tc>
        <w:tc>
          <w:tcPr>
            <w:tcW w:w="1440" w:type="dxa"/>
            <w:tcBorders>
              <w:bottom w:val="nil"/>
            </w:tcBorders>
          </w:tcPr>
          <w:p w14:paraId="772D8392"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0,92</w:t>
            </w:r>
          </w:p>
        </w:tc>
      </w:tr>
      <w:tr w:rsidR="00211724" w14:paraId="77ED9DA1" w14:textId="77777777" w:rsidTr="001C4B98">
        <w:tc>
          <w:tcPr>
            <w:tcW w:w="3348" w:type="dxa"/>
            <w:tcBorders>
              <w:top w:val="nil"/>
              <w:bottom w:val="single" w:sz="4" w:space="0" w:color="auto"/>
            </w:tcBorders>
          </w:tcPr>
          <w:p w14:paraId="0AE31392" w14:textId="77777777" w:rsidR="00D57536" w:rsidRPr="00DC2BA7" w:rsidRDefault="00B60735" w:rsidP="001C4B98">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minskning, p-värde för frekvenskvot</w:t>
            </w:r>
          </w:p>
        </w:tc>
        <w:tc>
          <w:tcPr>
            <w:tcW w:w="3000" w:type="dxa"/>
            <w:gridSpan w:val="2"/>
            <w:tcBorders>
              <w:top w:val="nil"/>
              <w:bottom w:val="single" w:sz="4" w:space="0" w:color="auto"/>
            </w:tcBorders>
          </w:tcPr>
          <w:p w14:paraId="447281E2"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19,4 %, p = 0,153</w:t>
            </w:r>
          </w:p>
        </w:tc>
      </w:tr>
      <w:tr w:rsidR="00211724" w14:paraId="2C4928E9" w14:textId="77777777" w:rsidTr="001C4B98">
        <w:tc>
          <w:tcPr>
            <w:tcW w:w="3348" w:type="dxa"/>
            <w:tcBorders>
              <w:top w:val="single" w:sz="4" w:space="0" w:color="auto"/>
            </w:tcBorders>
          </w:tcPr>
          <w:p w14:paraId="71C52438" w14:textId="77777777" w:rsidR="00D57536" w:rsidRPr="00DC2BA7" w:rsidRDefault="00B60735" w:rsidP="001C4B98">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Svåra astmaexacerbationer</w:t>
            </w:r>
          </w:p>
        </w:tc>
        <w:tc>
          <w:tcPr>
            <w:tcW w:w="1560" w:type="dxa"/>
            <w:tcBorders>
              <w:top w:val="single" w:sz="4" w:space="0" w:color="auto"/>
            </w:tcBorders>
          </w:tcPr>
          <w:p w14:paraId="330B6690" w14:textId="77777777" w:rsidR="00D57536" w:rsidRPr="00DC2BA7" w:rsidRDefault="00D57536" w:rsidP="001C4B98">
            <w:pPr>
              <w:pStyle w:val="Table"/>
              <w:keepNext/>
              <w:keepLines w:val="0"/>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576A83A5" w14:textId="77777777" w:rsidR="00D57536" w:rsidRPr="00DC2BA7" w:rsidRDefault="00D57536" w:rsidP="001C4B98">
            <w:pPr>
              <w:pStyle w:val="Table"/>
              <w:keepNext/>
              <w:keepLines w:val="0"/>
              <w:spacing w:before="0" w:after="0"/>
              <w:jc w:val="center"/>
              <w:rPr>
                <w:rFonts w:ascii="Times New Roman" w:hAnsi="Times New Roman" w:cs="Times New Roman"/>
                <w:sz w:val="22"/>
                <w:szCs w:val="22"/>
                <w:lang w:val="sv-SE"/>
              </w:rPr>
            </w:pPr>
          </w:p>
        </w:tc>
      </w:tr>
      <w:tr w:rsidR="00211724" w14:paraId="0F91ABC2" w14:textId="77777777" w:rsidTr="001C4B98">
        <w:tc>
          <w:tcPr>
            <w:tcW w:w="3348" w:type="dxa"/>
            <w:tcBorders>
              <w:bottom w:val="nil"/>
            </w:tcBorders>
          </w:tcPr>
          <w:p w14:paraId="0DB32F91" w14:textId="77777777" w:rsidR="00D57536" w:rsidRPr="00DC2BA7" w:rsidRDefault="00B60735" w:rsidP="001C4B98">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Frekvens per 28-veckorsperiod</w:t>
            </w:r>
          </w:p>
        </w:tc>
        <w:tc>
          <w:tcPr>
            <w:tcW w:w="1560" w:type="dxa"/>
            <w:tcBorders>
              <w:bottom w:val="nil"/>
            </w:tcBorders>
          </w:tcPr>
          <w:p w14:paraId="2E3474A4"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0,24</w:t>
            </w:r>
          </w:p>
        </w:tc>
        <w:tc>
          <w:tcPr>
            <w:tcW w:w="1440" w:type="dxa"/>
            <w:tcBorders>
              <w:bottom w:val="nil"/>
            </w:tcBorders>
          </w:tcPr>
          <w:p w14:paraId="2D6B7C70"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0,48</w:t>
            </w:r>
          </w:p>
        </w:tc>
      </w:tr>
      <w:tr w:rsidR="00211724" w14:paraId="279C84BC" w14:textId="77777777" w:rsidTr="001C4B98">
        <w:tc>
          <w:tcPr>
            <w:tcW w:w="3348" w:type="dxa"/>
            <w:tcBorders>
              <w:top w:val="nil"/>
              <w:bottom w:val="single" w:sz="4" w:space="0" w:color="auto"/>
            </w:tcBorders>
          </w:tcPr>
          <w:p w14:paraId="6276E780" w14:textId="77777777" w:rsidR="00D57536" w:rsidRPr="00DC2BA7" w:rsidRDefault="00B60735" w:rsidP="001C4B98">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minskning, p-värde för frekvenskvot</w:t>
            </w:r>
          </w:p>
        </w:tc>
        <w:tc>
          <w:tcPr>
            <w:tcW w:w="3000" w:type="dxa"/>
            <w:gridSpan w:val="2"/>
            <w:tcBorders>
              <w:top w:val="nil"/>
              <w:bottom w:val="single" w:sz="4" w:space="0" w:color="auto"/>
            </w:tcBorders>
          </w:tcPr>
          <w:p w14:paraId="069BF1EB"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50,1 %, p = 0,002</w:t>
            </w:r>
          </w:p>
        </w:tc>
      </w:tr>
      <w:tr w:rsidR="00211724" w14:paraId="1EFB2954" w14:textId="77777777" w:rsidTr="001C4B98">
        <w:tc>
          <w:tcPr>
            <w:tcW w:w="3348" w:type="dxa"/>
            <w:tcBorders>
              <w:top w:val="single" w:sz="4" w:space="0" w:color="auto"/>
            </w:tcBorders>
          </w:tcPr>
          <w:p w14:paraId="3A9CFB43" w14:textId="77777777" w:rsidR="00D57536" w:rsidRPr="00DC2BA7" w:rsidRDefault="00B60735" w:rsidP="001C4B98">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Akutbesök</w:t>
            </w:r>
          </w:p>
        </w:tc>
        <w:tc>
          <w:tcPr>
            <w:tcW w:w="1560" w:type="dxa"/>
            <w:tcBorders>
              <w:top w:val="single" w:sz="4" w:space="0" w:color="auto"/>
            </w:tcBorders>
          </w:tcPr>
          <w:p w14:paraId="33600073" w14:textId="77777777" w:rsidR="00D57536" w:rsidRPr="00DC2BA7" w:rsidRDefault="00D57536" w:rsidP="001C4B98">
            <w:pPr>
              <w:pStyle w:val="Table"/>
              <w:keepNext/>
              <w:keepLines w:val="0"/>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04FDFDB8" w14:textId="77777777" w:rsidR="00D57536" w:rsidRPr="00DC2BA7" w:rsidRDefault="00D57536" w:rsidP="001C4B98">
            <w:pPr>
              <w:pStyle w:val="Table"/>
              <w:keepNext/>
              <w:keepLines w:val="0"/>
              <w:spacing w:before="0" w:after="0"/>
              <w:jc w:val="center"/>
              <w:rPr>
                <w:rFonts w:ascii="Times New Roman" w:hAnsi="Times New Roman" w:cs="Times New Roman"/>
                <w:sz w:val="22"/>
                <w:szCs w:val="22"/>
                <w:lang w:val="sv-SE"/>
              </w:rPr>
            </w:pPr>
          </w:p>
        </w:tc>
      </w:tr>
      <w:tr w:rsidR="00211724" w14:paraId="2C6CA120" w14:textId="77777777" w:rsidTr="001C4B98">
        <w:tc>
          <w:tcPr>
            <w:tcW w:w="3348" w:type="dxa"/>
            <w:tcBorders>
              <w:bottom w:val="nil"/>
            </w:tcBorders>
          </w:tcPr>
          <w:p w14:paraId="246D38CF" w14:textId="77777777" w:rsidR="00D57536" w:rsidRPr="00DC2BA7" w:rsidRDefault="00B60735" w:rsidP="001C4B98">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Frekvens per 28-veckorsperiod</w:t>
            </w:r>
          </w:p>
        </w:tc>
        <w:tc>
          <w:tcPr>
            <w:tcW w:w="1560" w:type="dxa"/>
            <w:tcBorders>
              <w:bottom w:val="nil"/>
            </w:tcBorders>
          </w:tcPr>
          <w:p w14:paraId="0D292702"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0,24</w:t>
            </w:r>
          </w:p>
        </w:tc>
        <w:tc>
          <w:tcPr>
            <w:tcW w:w="1440" w:type="dxa"/>
            <w:tcBorders>
              <w:bottom w:val="nil"/>
            </w:tcBorders>
          </w:tcPr>
          <w:p w14:paraId="7ECA27FA"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0,43</w:t>
            </w:r>
          </w:p>
        </w:tc>
      </w:tr>
      <w:tr w:rsidR="00211724" w14:paraId="2C85BD2D" w14:textId="77777777" w:rsidTr="001C4B98">
        <w:tc>
          <w:tcPr>
            <w:tcW w:w="3348" w:type="dxa"/>
            <w:tcBorders>
              <w:top w:val="nil"/>
              <w:bottom w:val="single" w:sz="4" w:space="0" w:color="auto"/>
            </w:tcBorders>
          </w:tcPr>
          <w:p w14:paraId="5E6E137A" w14:textId="77777777" w:rsidR="00D57536" w:rsidRPr="00DC2BA7" w:rsidRDefault="00B60735" w:rsidP="001C4B98">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minskning, p-värde för frekvenskvot</w:t>
            </w:r>
          </w:p>
        </w:tc>
        <w:tc>
          <w:tcPr>
            <w:tcW w:w="3000" w:type="dxa"/>
            <w:gridSpan w:val="2"/>
            <w:tcBorders>
              <w:top w:val="nil"/>
              <w:bottom w:val="single" w:sz="4" w:space="0" w:color="auto"/>
            </w:tcBorders>
          </w:tcPr>
          <w:p w14:paraId="3FEE1AC5"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43,9 %, p = 0,038</w:t>
            </w:r>
          </w:p>
        </w:tc>
      </w:tr>
      <w:tr w:rsidR="00211724" w14:paraId="7431F6F9" w14:textId="77777777" w:rsidTr="001C4B98">
        <w:tc>
          <w:tcPr>
            <w:tcW w:w="3348" w:type="dxa"/>
            <w:tcBorders>
              <w:top w:val="single" w:sz="4" w:space="0" w:color="auto"/>
            </w:tcBorders>
          </w:tcPr>
          <w:p w14:paraId="21B73760" w14:textId="77777777" w:rsidR="00D57536" w:rsidRPr="00DC2BA7" w:rsidRDefault="00B60735" w:rsidP="001C4B98">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Prövarens totalbedömning</w:t>
            </w:r>
          </w:p>
        </w:tc>
        <w:tc>
          <w:tcPr>
            <w:tcW w:w="1560" w:type="dxa"/>
            <w:tcBorders>
              <w:top w:val="single" w:sz="4" w:space="0" w:color="auto"/>
            </w:tcBorders>
          </w:tcPr>
          <w:p w14:paraId="0CD4110E" w14:textId="77777777" w:rsidR="00D57536" w:rsidRPr="00DC2BA7" w:rsidRDefault="00D57536" w:rsidP="001C4B98">
            <w:pPr>
              <w:pStyle w:val="Table"/>
              <w:keepNext/>
              <w:keepLines w:val="0"/>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3E9EFBE3" w14:textId="77777777" w:rsidR="00D57536" w:rsidRPr="00DC2BA7" w:rsidRDefault="00D57536" w:rsidP="001C4B98">
            <w:pPr>
              <w:pStyle w:val="Table"/>
              <w:keepNext/>
              <w:keepLines w:val="0"/>
              <w:spacing w:before="0" w:after="0"/>
              <w:jc w:val="center"/>
              <w:rPr>
                <w:rFonts w:ascii="Times New Roman" w:hAnsi="Times New Roman" w:cs="Times New Roman"/>
                <w:sz w:val="22"/>
                <w:szCs w:val="22"/>
                <w:lang w:val="sv-SE"/>
              </w:rPr>
            </w:pPr>
          </w:p>
        </w:tc>
      </w:tr>
      <w:tr w:rsidR="00211724" w14:paraId="0A10D96C" w14:textId="77777777" w:rsidTr="001C4B98">
        <w:tc>
          <w:tcPr>
            <w:tcW w:w="3348" w:type="dxa"/>
            <w:tcBorders>
              <w:bottom w:val="nil"/>
            </w:tcBorders>
          </w:tcPr>
          <w:p w14:paraId="3BDCA18C" w14:textId="77777777" w:rsidR="00D57536" w:rsidRPr="00DC2BA7" w:rsidRDefault="00B60735" w:rsidP="001C4B98">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respons*</w:t>
            </w:r>
          </w:p>
        </w:tc>
        <w:tc>
          <w:tcPr>
            <w:tcW w:w="1560" w:type="dxa"/>
            <w:tcBorders>
              <w:bottom w:val="nil"/>
            </w:tcBorders>
          </w:tcPr>
          <w:p w14:paraId="1A2E51B3"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60,5 %</w:t>
            </w:r>
          </w:p>
        </w:tc>
        <w:tc>
          <w:tcPr>
            <w:tcW w:w="1440" w:type="dxa"/>
            <w:tcBorders>
              <w:bottom w:val="nil"/>
            </w:tcBorders>
          </w:tcPr>
          <w:p w14:paraId="7E0111B2"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42,8 %</w:t>
            </w:r>
          </w:p>
        </w:tc>
      </w:tr>
      <w:tr w:rsidR="00211724" w14:paraId="072D759D" w14:textId="77777777" w:rsidTr="001C4B98">
        <w:tc>
          <w:tcPr>
            <w:tcW w:w="3348" w:type="dxa"/>
            <w:tcBorders>
              <w:top w:val="nil"/>
              <w:bottom w:val="single" w:sz="4" w:space="0" w:color="auto"/>
            </w:tcBorders>
          </w:tcPr>
          <w:p w14:paraId="4371AC2C" w14:textId="77777777" w:rsidR="00D57536" w:rsidRPr="00DC2BA7" w:rsidRDefault="00B60735" w:rsidP="001C4B98">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p-värde**</w:t>
            </w:r>
          </w:p>
        </w:tc>
        <w:tc>
          <w:tcPr>
            <w:tcW w:w="3000" w:type="dxa"/>
            <w:gridSpan w:val="2"/>
            <w:tcBorders>
              <w:top w:val="nil"/>
              <w:bottom w:val="single" w:sz="4" w:space="0" w:color="auto"/>
            </w:tcBorders>
          </w:tcPr>
          <w:p w14:paraId="7AE6E6B4"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&lt;0,001</w:t>
            </w:r>
          </w:p>
        </w:tc>
      </w:tr>
      <w:tr w:rsidR="00211724" w14:paraId="1996512E" w14:textId="77777777" w:rsidTr="001C4B98">
        <w:tc>
          <w:tcPr>
            <w:tcW w:w="3348" w:type="dxa"/>
            <w:tcBorders>
              <w:top w:val="single" w:sz="4" w:space="0" w:color="auto"/>
            </w:tcBorders>
          </w:tcPr>
          <w:p w14:paraId="7605C300" w14:textId="77777777" w:rsidR="00D57536" w:rsidRPr="00DC2BA7" w:rsidRDefault="00B60735" w:rsidP="001C4B98">
            <w:pPr>
              <w:pStyle w:val="Table"/>
              <w:keepNext/>
              <w:keepLines w:val="0"/>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AQL-förbättring</w:t>
            </w:r>
          </w:p>
        </w:tc>
        <w:tc>
          <w:tcPr>
            <w:tcW w:w="1560" w:type="dxa"/>
            <w:tcBorders>
              <w:top w:val="single" w:sz="4" w:space="0" w:color="auto"/>
            </w:tcBorders>
          </w:tcPr>
          <w:p w14:paraId="5616D554" w14:textId="77777777" w:rsidR="00D57536" w:rsidRPr="00DC2BA7" w:rsidRDefault="00D57536" w:rsidP="001C4B98">
            <w:pPr>
              <w:pStyle w:val="Table"/>
              <w:keepNext/>
              <w:keepLines w:val="0"/>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4502DAF2" w14:textId="77777777" w:rsidR="00D57536" w:rsidRPr="00DC2BA7" w:rsidRDefault="00D57536" w:rsidP="001C4B98">
            <w:pPr>
              <w:pStyle w:val="Table"/>
              <w:keepNext/>
              <w:keepLines w:val="0"/>
              <w:spacing w:before="0" w:after="0"/>
              <w:jc w:val="center"/>
              <w:rPr>
                <w:rFonts w:ascii="Times New Roman" w:hAnsi="Times New Roman" w:cs="Times New Roman"/>
                <w:sz w:val="22"/>
                <w:szCs w:val="22"/>
                <w:lang w:val="sv-SE"/>
              </w:rPr>
            </w:pPr>
          </w:p>
        </w:tc>
      </w:tr>
      <w:tr w:rsidR="00211724" w14:paraId="6CB20E46" w14:textId="77777777" w:rsidTr="001C4B98">
        <w:tc>
          <w:tcPr>
            <w:tcW w:w="3348" w:type="dxa"/>
          </w:tcPr>
          <w:p w14:paraId="36B50E54" w14:textId="77777777" w:rsidR="00D57536" w:rsidRPr="00DC2BA7" w:rsidRDefault="00B60735" w:rsidP="001C4B98">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patienter ≥0,5 förbättring</w:t>
            </w:r>
          </w:p>
        </w:tc>
        <w:tc>
          <w:tcPr>
            <w:tcW w:w="1560" w:type="dxa"/>
          </w:tcPr>
          <w:p w14:paraId="5AF38455"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60,8 %</w:t>
            </w:r>
          </w:p>
        </w:tc>
        <w:tc>
          <w:tcPr>
            <w:tcW w:w="1440" w:type="dxa"/>
          </w:tcPr>
          <w:p w14:paraId="4B288639"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47,8 %</w:t>
            </w:r>
          </w:p>
        </w:tc>
      </w:tr>
      <w:tr w:rsidR="00211724" w14:paraId="318DFCA6" w14:textId="77777777" w:rsidTr="001C4B98">
        <w:tc>
          <w:tcPr>
            <w:tcW w:w="3348" w:type="dxa"/>
          </w:tcPr>
          <w:p w14:paraId="05DA7DE8" w14:textId="77777777" w:rsidR="00D57536" w:rsidRPr="00DC2BA7" w:rsidRDefault="00B60735" w:rsidP="001C4B98">
            <w:pPr>
              <w:pStyle w:val="Table"/>
              <w:keepNext/>
              <w:keepLines w:val="0"/>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p-värde</w:t>
            </w:r>
          </w:p>
        </w:tc>
        <w:tc>
          <w:tcPr>
            <w:tcW w:w="3000" w:type="dxa"/>
            <w:gridSpan w:val="2"/>
          </w:tcPr>
          <w:p w14:paraId="2A1CE51B" w14:textId="77777777" w:rsidR="00D57536" w:rsidRPr="00DC2BA7" w:rsidRDefault="00B60735" w:rsidP="001C4B98">
            <w:pPr>
              <w:pStyle w:val="Table"/>
              <w:keepNext/>
              <w:keepLines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0,008</w:t>
            </w:r>
          </w:p>
        </w:tc>
      </w:tr>
    </w:tbl>
    <w:p w14:paraId="2F223CDB" w14:textId="77777777" w:rsidR="00D57536" w:rsidRPr="00535973" w:rsidRDefault="00B60735" w:rsidP="00535973">
      <w:pPr>
        <w:pStyle w:val="Char2"/>
        <w:keepNext/>
        <w:tabs>
          <w:tab w:val="left" w:pos="567"/>
        </w:tabs>
        <w:spacing w:before="0"/>
        <w:jc w:val="left"/>
        <w:rPr>
          <w:sz w:val="22"/>
          <w:szCs w:val="22"/>
          <w:lang w:val="sv-SE"/>
        </w:rPr>
      </w:pPr>
      <w:r w:rsidRPr="00DC2BA7">
        <w:rPr>
          <w:sz w:val="22"/>
          <w:szCs w:val="22"/>
          <w:lang w:val="sv-SE"/>
        </w:rPr>
        <w:t>*</w:t>
      </w:r>
      <w:r w:rsidRPr="00535973">
        <w:rPr>
          <w:sz w:val="22"/>
          <w:szCs w:val="22"/>
          <w:lang w:val="sv-SE"/>
        </w:rPr>
        <w:tab/>
        <w:t>Markant förbättring eller fullständig kontroll</w:t>
      </w:r>
    </w:p>
    <w:p w14:paraId="4F855B26" w14:textId="77777777" w:rsidR="00D57536" w:rsidRPr="00535973" w:rsidRDefault="00B60735" w:rsidP="00535973">
      <w:pPr>
        <w:pStyle w:val="Char2"/>
        <w:tabs>
          <w:tab w:val="left" w:pos="567"/>
        </w:tabs>
        <w:spacing w:before="0"/>
        <w:jc w:val="left"/>
        <w:rPr>
          <w:sz w:val="22"/>
          <w:szCs w:val="22"/>
          <w:lang w:val="sv-SE"/>
        </w:rPr>
      </w:pPr>
      <w:r w:rsidRPr="00535973">
        <w:rPr>
          <w:sz w:val="22"/>
          <w:szCs w:val="22"/>
          <w:lang w:val="sv-SE"/>
        </w:rPr>
        <w:t>**</w:t>
      </w:r>
      <w:r w:rsidRPr="00535973">
        <w:rPr>
          <w:sz w:val="22"/>
          <w:szCs w:val="22"/>
          <w:lang w:val="sv-SE"/>
        </w:rPr>
        <w:tab/>
        <w:t>p-värde för total bedömning</w:t>
      </w:r>
    </w:p>
    <w:p w14:paraId="4A06A67B" w14:textId="77777777" w:rsidR="00D57536" w:rsidRPr="00535973" w:rsidRDefault="00D57536" w:rsidP="00535973">
      <w:pPr>
        <w:pStyle w:val="Char2"/>
        <w:widowControl w:val="0"/>
        <w:spacing w:before="0"/>
        <w:jc w:val="left"/>
        <w:rPr>
          <w:sz w:val="22"/>
          <w:szCs w:val="22"/>
          <w:lang w:val="sv-SE"/>
        </w:rPr>
      </w:pPr>
    </w:p>
    <w:p w14:paraId="7C2DA92D" w14:textId="7F300542" w:rsidR="00D57536" w:rsidRPr="00535973" w:rsidRDefault="00B60735" w:rsidP="00535973">
      <w:pPr>
        <w:pStyle w:val="Char2"/>
        <w:widowControl w:val="0"/>
        <w:spacing w:before="0"/>
        <w:jc w:val="left"/>
        <w:rPr>
          <w:sz w:val="22"/>
          <w:szCs w:val="22"/>
          <w:lang w:val="sv-SE"/>
        </w:rPr>
      </w:pPr>
      <w:r w:rsidRPr="00535973">
        <w:rPr>
          <w:sz w:val="22"/>
          <w:szCs w:val="22"/>
          <w:lang w:val="sv-SE"/>
        </w:rPr>
        <w:t xml:space="preserve">Studie 2 bedömde effekten och säkerheten av </w:t>
      </w:r>
      <w:r w:rsidR="00344119" w:rsidRPr="00535973">
        <w:rPr>
          <w:sz w:val="22"/>
          <w:szCs w:val="22"/>
          <w:lang w:val="sv-SE"/>
        </w:rPr>
        <w:t>omalizumab</w:t>
      </w:r>
      <w:r w:rsidRPr="00535973">
        <w:rPr>
          <w:sz w:val="22"/>
          <w:szCs w:val="22"/>
          <w:lang w:val="sv-SE"/>
        </w:rPr>
        <w:t xml:space="preserve"> i en population av 312 svårt allergiska astmatiker, som motsvarade populationen i studie 1. Behandlingen med </w:t>
      </w:r>
      <w:r w:rsidR="00344119" w:rsidRPr="00535973">
        <w:rPr>
          <w:sz w:val="22"/>
          <w:szCs w:val="22"/>
          <w:lang w:val="sv-SE"/>
        </w:rPr>
        <w:t>omalizumab</w:t>
      </w:r>
      <w:r w:rsidRPr="00535973">
        <w:rPr>
          <w:sz w:val="22"/>
          <w:szCs w:val="22"/>
          <w:lang w:val="sv-SE"/>
        </w:rPr>
        <w:t xml:space="preserve"> i denna öppna studie resulterade i en minskning med 61 % av antalet kliniskt signifikanta astmaexacerbationer, jämfört med enbart gängse astmaterapi.</w:t>
      </w:r>
    </w:p>
    <w:p w14:paraId="7EC02425" w14:textId="77777777" w:rsidR="00D57536" w:rsidRPr="00535973" w:rsidRDefault="00D57536" w:rsidP="00535973">
      <w:pPr>
        <w:pStyle w:val="Char2"/>
        <w:widowControl w:val="0"/>
        <w:spacing w:before="0"/>
        <w:jc w:val="left"/>
        <w:rPr>
          <w:sz w:val="22"/>
          <w:szCs w:val="22"/>
          <w:lang w:val="sv-SE"/>
        </w:rPr>
      </w:pPr>
    </w:p>
    <w:p w14:paraId="2C37A8F0" w14:textId="7046B21B" w:rsidR="00D57536" w:rsidRPr="00535973" w:rsidRDefault="00B60735" w:rsidP="00535973">
      <w:pPr>
        <w:pStyle w:val="Char2"/>
        <w:widowControl w:val="0"/>
        <w:spacing w:before="0"/>
        <w:jc w:val="left"/>
        <w:rPr>
          <w:sz w:val="22"/>
          <w:szCs w:val="22"/>
          <w:lang w:val="sv-SE"/>
        </w:rPr>
      </w:pPr>
      <w:r w:rsidRPr="00535973">
        <w:rPr>
          <w:sz w:val="22"/>
          <w:szCs w:val="22"/>
          <w:lang w:val="sv-SE"/>
        </w:rPr>
        <w:t xml:space="preserve">Ytterligare fyra stora, placebokontrollerade, stödjande studier under 28 till 52 veckors tid på 1 722 vuxna och ungdomar (studierna 3, 4, 5, 6) bedömde effekten och säkerheten av </w:t>
      </w:r>
      <w:r w:rsidR="00344119" w:rsidRPr="00535973">
        <w:rPr>
          <w:sz w:val="22"/>
          <w:szCs w:val="22"/>
          <w:lang w:val="sv-SE"/>
        </w:rPr>
        <w:t>omalizumab</w:t>
      </w:r>
      <w:r w:rsidRPr="00535973">
        <w:rPr>
          <w:sz w:val="22"/>
          <w:szCs w:val="22"/>
          <w:lang w:val="sv-SE"/>
        </w:rPr>
        <w:t xml:space="preserve"> hos patienter med svår allergisk astma. De flesta patienterna kontrollerades otillräckligt men fick mindre samtidig astmabehandling än patienterna i studierna 1 eller 2. Studierna 3</w:t>
      </w:r>
      <w:r w:rsidRPr="00535973">
        <w:rPr>
          <w:sz w:val="22"/>
          <w:szCs w:val="22"/>
          <w:lang w:val="sv-SE"/>
        </w:rPr>
        <w:noBreakHyphen/>
        <w:t>5 använde exacerbation som primär effektvariabel, medan studie 6 primärt bedömde besparing av inhalationssteroider.</w:t>
      </w:r>
    </w:p>
    <w:p w14:paraId="6E58BEA6" w14:textId="77777777" w:rsidR="00D57536" w:rsidRPr="00535973" w:rsidRDefault="00D57536" w:rsidP="00535973">
      <w:pPr>
        <w:pStyle w:val="Char2"/>
        <w:widowControl w:val="0"/>
        <w:spacing w:before="0"/>
        <w:jc w:val="left"/>
        <w:rPr>
          <w:sz w:val="22"/>
          <w:szCs w:val="22"/>
          <w:lang w:val="sv-SE"/>
        </w:rPr>
      </w:pPr>
    </w:p>
    <w:p w14:paraId="5D96E0BC" w14:textId="632B9CD5" w:rsidR="00D57536" w:rsidRPr="00535973" w:rsidRDefault="00B60735" w:rsidP="00535973">
      <w:pPr>
        <w:pStyle w:val="Text"/>
        <w:widowControl w:val="0"/>
        <w:spacing w:before="0"/>
        <w:jc w:val="left"/>
        <w:rPr>
          <w:sz w:val="22"/>
          <w:lang w:val="sv-SE"/>
        </w:rPr>
      </w:pPr>
      <w:bookmarkStart w:id="10" w:name="OLE_LINK2"/>
      <w:r w:rsidRPr="00535973">
        <w:rPr>
          <w:sz w:val="22"/>
          <w:lang w:val="sv-SE"/>
        </w:rPr>
        <w:t xml:space="preserve">De patienter som behandlades med </w:t>
      </w:r>
      <w:r w:rsidR="00344119" w:rsidRPr="00535973">
        <w:rPr>
          <w:sz w:val="22"/>
          <w:lang w:val="sv-SE"/>
        </w:rPr>
        <w:t>omalizumab</w:t>
      </w:r>
      <w:r w:rsidRPr="00535973">
        <w:rPr>
          <w:sz w:val="22"/>
          <w:lang w:val="sv-SE"/>
        </w:rPr>
        <w:t xml:space="preserve"> i studierna 3, 4 och 5 hade en minskning av antalet astmaexacerbationer med 37,5 % (p=0,027), 40,3 % (p&lt;0,001) respektive 57,6 % (p&lt;0,001), jämfört med placebo.</w:t>
      </w:r>
    </w:p>
    <w:bookmarkEnd w:id="10"/>
    <w:p w14:paraId="00388503" w14:textId="77777777" w:rsidR="00D57536" w:rsidRPr="00535973" w:rsidRDefault="00D57536" w:rsidP="00535973">
      <w:pPr>
        <w:pStyle w:val="Char2"/>
        <w:widowControl w:val="0"/>
        <w:spacing w:before="0"/>
        <w:jc w:val="left"/>
        <w:rPr>
          <w:sz w:val="22"/>
          <w:szCs w:val="22"/>
          <w:lang w:val="sv-SE"/>
        </w:rPr>
      </w:pPr>
    </w:p>
    <w:p w14:paraId="1353691C" w14:textId="0750C05F" w:rsidR="00D57536" w:rsidRPr="00535973" w:rsidRDefault="00B60735" w:rsidP="00535973">
      <w:pPr>
        <w:pStyle w:val="Char2"/>
        <w:spacing w:before="0"/>
        <w:jc w:val="left"/>
        <w:rPr>
          <w:sz w:val="22"/>
          <w:szCs w:val="22"/>
          <w:lang w:val="sv-SE"/>
        </w:rPr>
      </w:pPr>
      <w:r w:rsidRPr="00535973">
        <w:rPr>
          <w:sz w:val="22"/>
          <w:szCs w:val="22"/>
          <w:lang w:val="sv-SE"/>
        </w:rPr>
        <w:t xml:space="preserve">I studie 6, kunde signifikant fler patienter med svår allergisk astma, som behandlades med </w:t>
      </w:r>
      <w:r w:rsidR="00344119" w:rsidRPr="00535973">
        <w:rPr>
          <w:sz w:val="22"/>
          <w:szCs w:val="22"/>
          <w:lang w:val="sv-SE"/>
        </w:rPr>
        <w:t>omalizumab</w:t>
      </w:r>
      <w:r w:rsidRPr="00535973">
        <w:rPr>
          <w:sz w:val="22"/>
          <w:szCs w:val="22"/>
          <w:lang w:val="sv-SE"/>
        </w:rPr>
        <w:t xml:space="preserve">, minska sin flutikasondos till </w:t>
      </w:r>
      <w:r w:rsidRPr="00535973">
        <w:rPr>
          <w:rFonts w:ascii="Symbol" w:hAnsi="Symbol"/>
          <w:sz w:val="22"/>
          <w:szCs w:val="22"/>
          <w:lang w:val="sv-SE"/>
        </w:rPr>
        <w:sym w:font="Symbol" w:char="F0A3"/>
      </w:r>
      <w:r w:rsidRPr="00535973">
        <w:rPr>
          <w:sz w:val="22"/>
          <w:szCs w:val="22"/>
          <w:lang w:val="sv-SE"/>
        </w:rPr>
        <w:t>500 mikrogram/dag utan att försämra astmakontrollen (60,3 %), jämfört med placebogruppen (45,8 %, p&lt;0,05).</w:t>
      </w:r>
    </w:p>
    <w:p w14:paraId="01F40050" w14:textId="77777777" w:rsidR="00D57536" w:rsidRPr="00535973" w:rsidRDefault="00D57536" w:rsidP="00535973">
      <w:pPr>
        <w:pStyle w:val="Char2"/>
        <w:widowControl w:val="0"/>
        <w:spacing w:before="0"/>
        <w:jc w:val="left"/>
        <w:rPr>
          <w:sz w:val="22"/>
          <w:szCs w:val="22"/>
          <w:lang w:val="sv-SE"/>
        </w:rPr>
      </w:pPr>
    </w:p>
    <w:p w14:paraId="08BCB432" w14:textId="3FF0B096" w:rsidR="00D57536" w:rsidRPr="00535973" w:rsidRDefault="00B60735" w:rsidP="00535973">
      <w:pPr>
        <w:pStyle w:val="Char2"/>
        <w:widowControl w:val="0"/>
        <w:spacing w:before="0"/>
        <w:jc w:val="left"/>
        <w:rPr>
          <w:sz w:val="22"/>
          <w:szCs w:val="22"/>
          <w:lang w:val="sv-SE"/>
        </w:rPr>
      </w:pPr>
      <w:r w:rsidRPr="00535973">
        <w:rPr>
          <w:sz w:val="22"/>
          <w:szCs w:val="22"/>
          <w:lang w:val="sv-SE"/>
        </w:rPr>
        <w:t xml:space="preserve">Livskvalitetspoäng uppmättes med hjälp av Juniper Asthma-related Quality of Life Questionnaire. I alla sex studierna visades en statistiskt signifikant förbättring från utgångsvärdet i livskvalitetspoäng för </w:t>
      </w:r>
      <w:r w:rsidR="00344119" w:rsidRPr="00535973">
        <w:rPr>
          <w:sz w:val="22"/>
          <w:szCs w:val="22"/>
          <w:lang w:val="sv-SE"/>
        </w:rPr>
        <w:t>omalizumab</w:t>
      </w:r>
      <w:r w:rsidRPr="00535973">
        <w:rPr>
          <w:sz w:val="22"/>
          <w:szCs w:val="22"/>
          <w:lang w:val="sv-SE"/>
        </w:rPr>
        <w:t>-patienterna, jämfört med placebo eller kontrollgruppen.</w:t>
      </w:r>
    </w:p>
    <w:p w14:paraId="4A599181" w14:textId="77777777" w:rsidR="00D57536" w:rsidRPr="00535973" w:rsidRDefault="00D57536" w:rsidP="00535973">
      <w:pPr>
        <w:widowControl w:val="0"/>
        <w:tabs>
          <w:tab w:val="clear" w:pos="567"/>
        </w:tabs>
        <w:spacing w:line="240" w:lineRule="auto"/>
        <w:rPr>
          <w:lang w:val="sv-SE"/>
        </w:rPr>
      </w:pPr>
    </w:p>
    <w:p w14:paraId="692FCC63" w14:textId="77777777" w:rsidR="00D57536" w:rsidRPr="00535973" w:rsidRDefault="00B60735" w:rsidP="00535973">
      <w:pPr>
        <w:pStyle w:val="Char2"/>
        <w:keepNext/>
        <w:widowControl w:val="0"/>
        <w:spacing w:before="0"/>
        <w:jc w:val="left"/>
        <w:rPr>
          <w:sz w:val="22"/>
          <w:szCs w:val="22"/>
          <w:lang w:val="sv-SE"/>
        </w:rPr>
      </w:pPr>
      <w:r w:rsidRPr="00535973">
        <w:rPr>
          <w:sz w:val="22"/>
          <w:szCs w:val="22"/>
          <w:lang w:val="sv-SE"/>
        </w:rPr>
        <w:t>Prövarens totalbedömning av behandlingseffekten:</w:t>
      </w:r>
    </w:p>
    <w:p w14:paraId="69C0E07B" w14:textId="6CB2D2A4" w:rsidR="00D57536" w:rsidRPr="00DC2BA7" w:rsidRDefault="00B60735" w:rsidP="00535973">
      <w:pPr>
        <w:widowControl w:val="0"/>
        <w:tabs>
          <w:tab w:val="clear" w:pos="567"/>
        </w:tabs>
        <w:spacing w:line="240" w:lineRule="auto"/>
        <w:rPr>
          <w:lang w:val="sv-SE"/>
        </w:rPr>
      </w:pPr>
      <w:r w:rsidRPr="00535973">
        <w:rPr>
          <w:lang w:val="sv-SE"/>
        </w:rPr>
        <w:t xml:space="preserve">En klinisk bedömning av behandlingseffekten utfördes av den behandlande läkaren i fem av studierna ovan såsom ett övergripande mått på astmakontroll. Läkarens bedömning inkluderade PEF (peak expiratory flow), dag- och nattsymtom, användning av </w:t>
      </w:r>
      <w:r w:rsidR="006D5592" w:rsidRPr="00DC2BA7">
        <w:rPr>
          <w:lang w:val="sv-SE"/>
        </w:rPr>
        <w:t>akut medicinering</w:t>
      </w:r>
      <w:r w:rsidRPr="00535973">
        <w:rPr>
          <w:lang w:val="sv-SE"/>
        </w:rPr>
        <w:t xml:space="preserve">, spirometri och exacerbationer. I </w:t>
      </w:r>
      <w:r w:rsidRPr="00DC2BA7">
        <w:rPr>
          <w:color w:val="000000"/>
          <w:lang w:val="sv-SE"/>
        </w:rPr>
        <w:t xml:space="preserve">alla fem studierna bedömdes en signifikant större andel </w:t>
      </w:r>
      <w:r w:rsidR="00344119">
        <w:rPr>
          <w:lang w:val="sv-SE"/>
        </w:rPr>
        <w:t>omalizumab</w:t>
      </w:r>
      <w:r w:rsidRPr="00DC2BA7">
        <w:rPr>
          <w:color w:val="000000"/>
          <w:lang w:val="sv-SE"/>
        </w:rPr>
        <w:t>-behandlade patienter ha uppnått antingen en markant förbättring eller fullständig kontroll av sin astma, jämfört med placebopatienter.</w:t>
      </w:r>
    </w:p>
    <w:p w14:paraId="2770CBD1" w14:textId="77777777" w:rsidR="00D57536" w:rsidRPr="00DC2BA7" w:rsidRDefault="00D57536" w:rsidP="00D57536">
      <w:pPr>
        <w:widowControl w:val="0"/>
        <w:tabs>
          <w:tab w:val="clear" w:pos="567"/>
        </w:tabs>
        <w:spacing w:line="240" w:lineRule="auto"/>
        <w:rPr>
          <w:u w:val="single"/>
          <w:lang w:val="sv-SE"/>
        </w:rPr>
      </w:pPr>
    </w:p>
    <w:p w14:paraId="2D47D171" w14:textId="77777777" w:rsidR="00D57536" w:rsidRPr="00DC2BA7" w:rsidRDefault="00B60735" w:rsidP="00D57536">
      <w:pPr>
        <w:keepNext/>
        <w:widowControl w:val="0"/>
        <w:tabs>
          <w:tab w:val="clear" w:pos="567"/>
        </w:tabs>
        <w:spacing w:line="240" w:lineRule="auto"/>
        <w:rPr>
          <w:i/>
          <w:lang w:val="sv-SE"/>
        </w:rPr>
      </w:pPr>
      <w:r w:rsidRPr="00DC2BA7">
        <w:rPr>
          <w:i/>
          <w:lang w:val="sv-SE"/>
        </w:rPr>
        <w:lastRenderedPageBreak/>
        <w:t>Barn från 6 till &lt;12 års ålder</w:t>
      </w:r>
    </w:p>
    <w:p w14:paraId="373A9E97" w14:textId="2347D52A" w:rsidR="00D57536" w:rsidRPr="00DC2BA7" w:rsidRDefault="00B60735" w:rsidP="00D57536">
      <w:pPr>
        <w:widowControl w:val="0"/>
        <w:tabs>
          <w:tab w:val="clear" w:pos="567"/>
        </w:tabs>
        <w:spacing w:line="240" w:lineRule="auto"/>
        <w:rPr>
          <w:lang w:val="sv-SE"/>
        </w:rPr>
      </w:pPr>
      <w:r w:rsidRPr="00DC2BA7">
        <w:rPr>
          <w:lang w:val="sv-SE"/>
        </w:rPr>
        <w:t xml:space="preserve">Underlaget för säkerhet och effekt av </w:t>
      </w:r>
      <w:r w:rsidR="00344119">
        <w:rPr>
          <w:lang w:val="sv-SE"/>
        </w:rPr>
        <w:t>omalizumab</w:t>
      </w:r>
      <w:r w:rsidRPr="00DC2BA7">
        <w:rPr>
          <w:lang w:val="sv-SE"/>
        </w:rPr>
        <w:t xml:space="preserve"> i åldersgruppen 6 till </w:t>
      </w:r>
      <w:r w:rsidRPr="00DC2BA7">
        <w:rPr>
          <w:color w:val="000000"/>
          <w:lang w:val="sv-SE"/>
        </w:rPr>
        <w:t>&lt;</w:t>
      </w:r>
      <w:r w:rsidRPr="00DC2BA7">
        <w:rPr>
          <w:lang w:val="sv-SE"/>
        </w:rPr>
        <w:t>12 år baseras på en randomiserad, dubbelblind, placebokontrollerad multicenterstudie (studie 7).</w:t>
      </w:r>
    </w:p>
    <w:p w14:paraId="5EE2C5B8" w14:textId="77777777" w:rsidR="00D57536" w:rsidRPr="00DC2BA7" w:rsidRDefault="00D57536" w:rsidP="00D57536">
      <w:pPr>
        <w:widowControl w:val="0"/>
        <w:tabs>
          <w:tab w:val="clear" w:pos="567"/>
        </w:tabs>
        <w:spacing w:line="240" w:lineRule="auto"/>
        <w:rPr>
          <w:lang w:val="sv-SE"/>
        </w:rPr>
      </w:pPr>
    </w:p>
    <w:p w14:paraId="3CC80CE5" w14:textId="77777777" w:rsidR="00D57536" w:rsidRPr="00DC2BA7" w:rsidRDefault="00B60735" w:rsidP="00D57536">
      <w:pPr>
        <w:widowControl w:val="0"/>
        <w:tabs>
          <w:tab w:val="clear" w:pos="567"/>
        </w:tabs>
        <w:spacing w:line="240" w:lineRule="auto"/>
        <w:rPr>
          <w:lang w:val="sv-SE"/>
        </w:rPr>
      </w:pPr>
      <w:r w:rsidRPr="00DC2BA7">
        <w:rPr>
          <w:lang w:val="sv-SE"/>
        </w:rPr>
        <w:t xml:space="preserve">Studie 7 var en placebokontrollerad studie som inkluderade en specifik subgrupp av patienter (N=235) definierade enligt nuvarande indikation, som behandlades med inhalationssteroid i hög dos (motsvarande en dygndos på </w:t>
      </w:r>
      <w:r w:rsidRPr="00DC2BA7">
        <w:rPr>
          <w:rFonts w:ascii="Symbol" w:hAnsi="Symbol"/>
          <w:lang w:val="sv-SE"/>
        </w:rPr>
        <w:sym w:font="Symbol" w:char="F0B3"/>
      </w:r>
      <w:r w:rsidRPr="00DC2BA7">
        <w:rPr>
          <w:lang w:val="sv-SE"/>
        </w:rPr>
        <w:t>500 mikrogram flutikason) och långverkande beta-agonist.</w:t>
      </w:r>
    </w:p>
    <w:p w14:paraId="61A379FE" w14:textId="77777777" w:rsidR="00D57536" w:rsidRPr="00DC2BA7" w:rsidRDefault="00D57536" w:rsidP="00D57536">
      <w:pPr>
        <w:widowControl w:val="0"/>
        <w:tabs>
          <w:tab w:val="clear" w:pos="567"/>
        </w:tabs>
        <w:spacing w:line="240" w:lineRule="auto"/>
        <w:rPr>
          <w:lang w:val="sv-SE"/>
        </w:rPr>
      </w:pPr>
    </w:p>
    <w:p w14:paraId="578BE614" w14:textId="77777777" w:rsidR="00D57536" w:rsidRPr="00DC2BA7" w:rsidRDefault="00B60735" w:rsidP="00D57536">
      <w:pPr>
        <w:widowControl w:val="0"/>
        <w:tabs>
          <w:tab w:val="clear" w:pos="567"/>
        </w:tabs>
        <w:spacing w:line="240" w:lineRule="auto"/>
        <w:rPr>
          <w:lang w:val="sv-SE"/>
        </w:rPr>
      </w:pPr>
      <w:r w:rsidRPr="00DC2BA7">
        <w:rPr>
          <w:lang w:val="sv-SE"/>
        </w:rPr>
        <w:t>En kliniskt signifikant exacerbation definierades som en försämring av astmasymtom som, enligt prövarens bedömning, krävde en fördubbling av utgångsdosen av inhalationssteroid under minst 3 dagar och/eller tillägg av systemiska kortikosteroider (oralt eller intravenöst) under minst 3 dagar.</w:t>
      </w:r>
    </w:p>
    <w:p w14:paraId="2D06812E" w14:textId="77777777" w:rsidR="00D57536" w:rsidRPr="00DC2BA7" w:rsidRDefault="00D57536" w:rsidP="00D57536">
      <w:pPr>
        <w:widowControl w:val="0"/>
        <w:tabs>
          <w:tab w:val="clear" w:pos="567"/>
        </w:tabs>
        <w:spacing w:line="240" w:lineRule="auto"/>
        <w:rPr>
          <w:lang w:val="sv-SE"/>
        </w:rPr>
      </w:pPr>
    </w:p>
    <w:p w14:paraId="6D969B79" w14:textId="77777777" w:rsidR="00D57536" w:rsidRPr="00DC2BA7" w:rsidRDefault="00B60735" w:rsidP="00D57536">
      <w:pPr>
        <w:widowControl w:val="0"/>
        <w:tabs>
          <w:tab w:val="clear" w:pos="567"/>
        </w:tabs>
        <w:spacing w:line="240" w:lineRule="auto"/>
        <w:rPr>
          <w:lang w:val="sv-SE"/>
        </w:rPr>
      </w:pPr>
      <w:r w:rsidRPr="00DC2BA7">
        <w:rPr>
          <w:lang w:val="sv-SE"/>
        </w:rPr>
        <w:t>I den specifika subgrupp av patienter med inhalationssteroid i hög dos hade gruppen som fick omalizumab en statistiskt signifikant lägre frekvens av kliniskt signifikanta astmaexacerbationer jämfört med placebogruppen. Vid 24 veckor motsvarade skillnaden i frekvens mellan behandlingsgrupperna en minskning med 34 % (frekvenskvot 0,662, p=0,047) för patienterna med omalizumab jämfört med placebo. I den andra dubbelblinda behandlingsperioden på 28-veckor var skillnaden i frekvens mellan behandlingsgrupperna en minskning med 63 % (frekvenskvot 0,37, p&lt;0,001) för patienterna med omalizumab jämfört med placebo.</w:t>
      </w:r>
    </w:p>
    <w:p w14:paraId="45D76206" w14:textId="77777777" w:rsidR="00D57536" w:rsidRPr="00DC2BA7" w:rsidRDefault="00D57536" w:rsidP="00D57536">
      <w:pPr>
        <w:widowControl w:val="0"/>
        <w:tabs>
          <w:tab w:val="clear" w:pos="567"/>
        </w:tabs>
        <w:spacing w:line="240" w:lineRule="auto"/>
        <w:rPr>
          <w:lang w:val="sv-SE"/>
        </w:rPr>
      </w:pPr>
    </w:p>
    <w:p w14:paraId="72D85DC3" w14:textId="77777777" w:rsidR="00D57536" w:rsidRPr="00DC2BA7" w:rsidRDefault="00B60735" w:rsidP="00D57536">
      <w:pPr>
        <w:widowControl w:val="0"/>
        <w:tabs>
          <w:tab w:val="clear" w:pos="567"/>
        </w:tabs>
        <w:spacing w:line="240" w:lineRule="auto"/>
        <w:rPr>
          <w:lang w:val="sv-SE"/>
        </w:rPr>
      </w:pPr>
      <w:r w:rsidRPr="00DC2BA7">
        <w:rPr>
          <w:lang w:val="sv-SE"/>
        </w:rPr>
        <w:t>Under den 52 veckor dubbelblinda behandlingsperioden (som inkluderade en 24 veckorsperiod med fast steroiddos och en 28 veckorsperiod med justering av steroiddosen) motsvarade skillnaden i frekvens mellan behandlingsgrupperna en relativ minskning i exacerbationer med 50 % (frekvenskvot 0,504, p&lt;0,001) för patienterna med omalizumab.</w:t>
      </w:r>
    </w:p>
    <w:p w14:paraId="7191FD05" w14:textId="77777777" w:rsidR="00D57536" w:rsidRPr="00DC2BA7" w:rsidRDefault="00D57536" w:rsidP="00D57536">
      <w:pPr>
        <w:widowControl w:val="0"/>
        <w:tabs>
          <w:tab w:val="clear" w:pos="567"/>
        </w:tabs>
        <w:spacing w:line="240" w:lineRule="auto"/>
        <w:rPr>
          <w:lang w:val="sv-SE"/>
        </w:rPr>
      </w:pPr>
    </w:p>
    <w:p w14:paraId="08A49A56" w14:textId="77777777" w:rsidR="00D57536" w:rsidRPr="00DC2BA7" w:rsidRDefault="00B60735" w:rsidP="00D57536">
      <w:pPr>
        <w:widowControl w:val="0"/>
        <w:tabs>
          <w:tab w:val="clear" w:pos="567"/>
        </w:tabs>
        <w:spacing w:line="240" w:lineRule="auto"/>
        <w:rPr>
          <w:lang w:val="sv-SE"/>
        </w:rPr>
      </w:pPr>
      <w:r w:rsidRPr="00DC2BA7">
        <w:rPr>
          <w:lang w:val="sv-SE"/>
        </w:rPr>
        <w:t>Omalizumabgruppen uppvisade en större minskning av akut medicinering med beta-agonist jämfört med placebogruppen i slutet av den 52 veckor långa behandlingsperioden, men skillnaden mellan behandlingsgrupperna var inte statistiskt signifikant. I den sammantagna utvärderingen av behandlingseffekten i slutet av den 52 veckor långa dubbelblinda behandlingsperioden i subgruppen svåra patienter med inhalationssteroider i hög dos och långverkande beta-agonister, var andelen patienter vars behandlingseffekt klassats som ”utmärkt” högre, och andelen med ”måttlig” eller ”dålig” behandlingseffekt lägre, i omalizumabgruppen jämfört med placebogruppen. Denna skillnad mellan grupperna var statistiskt signifikant (p&lt;0,001), medan det inte förelåg någon skillnad mellan omalizumab- och placebogrupperna avseende patienternas subjektiva bedömning av livskvaliteten.</w:t>
      </w:r>
    </w:p>
    <w:p w14:paraId="2DC18FEA" w14:textId="77777777" w:rsidR="00D57536" w:rsidRPr="00DC2BA7" w:rsidRDefault="00D57536" w:rsidP="00D57536">
      <w:pPr>
        <w:widowControl w:val="0"/>
        <w:tabs>
          <w:tab w:val="clear" w:pos="567"/>
        </w:tabs>
        <w:spacing w:line="240" w:lineRule="auto"/>
        <w:rPr>
          <w:lang w:val="sv-SE"/>
        </w:rPr>
      </w:pPr>
    </w:p>
    <w:p w14:paraId="75BAC019" w14:textId="77777777" w:rsidR="00D57536" w:rsidRPr="00DC2BA7" w:rsidRDefault="00B60735" w:rsidP="00D57536">
      <w:pPr>
        <w:keepNext/>
        <w:widowControl w:val="0"/>
        <w:tabs>
          <w:tab w:val="clear" w:pos="567"/>
        </w:tabs>
        <w:spacing w:line="240" w:lineRule="auto"/>
        <w:rPr>
          <w:i/>
          <w:u w:val="single"/>
          <w:lang w:val="sv-SE"/>
        </w:rPr>
      </w:pPr>
      <w:r w:rsidRPr="00DC2BA7">
        <w:rPr>
          <w:i/>
          <w:u w:val="single"/>
          <w:lang w:val="sv-SE"/>
        </w:rPr>
        <w:t>Kronisk rinosinuit med näspolyper</w:t>
      </w:r>
    </w:p>
    <w:p w14:paraId="186872D9" w14:textId="5C68C930" w:rsidR="00D57536" w:rsidRPr="00DC2BA7" w:rsidRDefault="00B60735" w:rsidP="00D57536">
      <w:pPr>
        <w:widowControl w:val="0"/>
        <w:tabs>
          <w:tab w:val="clear" w:pos="567"/>
        </w:tabs>
        <w:spacing w:line="240" w:lineRule="auto"/>
        <w:rPr>
          <w:i/>
          <w:u w:val="single"/>
          <w:lang w:val="sv-SE"/>
        </w:rPr>
      </w:pPr>
      <w:r w:rsidRPr="00DC2BA7">
        <w:rPr>
          <w:lang w:val="sv-SE"/>
        </w:rPr>
        <w:t xml:space="preserve">Säkerheten och effekten av </w:t>
      </w:r>
      <w:r w:rsidR="00ED5740">
        <w:rPr>
          <w:lang w:val="sv-SE"/>
        </w:rPr>
        <w:t>omalizumab</w:t>
      </w:r>
      <w:r w:rsidRPr="00DC2BA7">
        <w:rPr>
          <w:lang w:val="sv-SE"/>
        </w:rPr>
        <w:t xml:space="preserve"> utvärderades i två randomiserade, dubbelblinda, placebokontrollerade studier hos patienter med kronisk rinosinuit med näspolyper (tabell 7). Patienter fick </w:t>
      </w:r>
      <w:r w:rsidR="00ED5740">
        <w:rPr>
          <w:lang w:val="sv-SE"/>
        </w:rPr>
        <w:t>omalizumab</w:t>
      </w:r>
      <w:r w:rsidRPr="00DC2BA7">
        <w:rPr>
          <w:lang w:val="sv-SE"/>
        </w:rPr>
        <w:t xml:space="preserve"> eller placebo subkutant varannan eller 4:e vecka (se avsnitt 4.2). Samtliga patienter fick bakgrundsbehandling med intranasal mometason under hela studien. Tidigare sino-nasal kirurgi eller tidigare systemisk kortikosteroidanvändning krävdes inte för att inkluderas i studierna. Patienterna fick </w:t>
      </w:r>
      <w:r w:rsidR="00ED5740">
        <w:rPr>
          <w:lang w:val="sv-SE"/>
        </w:rPr>
        <w:t>omalizumab</w:t>
      </w:r>
      <w:r w:rsidRPr="00DC2BA7">
        <w:rPr>
          <w:lang w:val="sv-SE"/>
        </w:rPr>
        <w:t xml:space="preserve"> eller placebo i 24 veckor följt av en 4-veckors uppföljningsperiod. Demografi och karaktäristika vid utgångsvärdet, inklusive allergiska komorbiditeter, beskrivs i tabell 6.</w:t>
      </w:r>
    </w:p>
    <w:p w14:paraId="7A0ABABB" w14:textId="77777777" w:rsidR="00D57536" w:rsidRPr="00DC2BA7" w:rsidRDefault="00D57536" w:rsidP="00D57536">
      <w:pPr>
        <w:widowControl w:val="0"/>
        <w:tabs>
          <w:tab w:val="clear" w:pos="567"/>
        </w:tabs>
        <w:spacing w:line="240" w:lineRule="auto"/>
        <w:rPr>
          <w:lang w:val="sv-SE"/>
        </w:rPr>
      </w:pPr>
    </w:p>
    <w:p w14:paraId="08AA9837" w14:textId="77777777" w:rsidR="00D57536" w:rsidRPr="00DC2BA7" w:rsidRDefault="00B60735" w:rsidP="00D57536">
      <w:pPr>
        <w:keepNext/>
        <w:tabs>
          <w:tab w:val="clear" w:pos="567"/>
        </w:tabs>
        <w:spacing w:line="240" w:lineRule="auto"/>
        <w:rPr>
          <w:lang w:val="sv-SE"/>
        </w:rPr>
      </w:pPr>
      <w:r w:rsidRPr="00DC2BA7">
        <w:rPr>
          <w:b/>
          <w:color w:val="000000"/>
          <w:lang w:val="sv-SE"/>
        </w:rPr>
        <w:lastRenderedPageBreak/>
        <w:t>Tabell 6</w:t>
      </w:r>
      <w:r w:rsidRPr="00DC2BA7">
        <w:rPr>
          <w:b/>
          <w:lang w:val="sv-SE"/>
        </w:rPr>
        <w:tab/>
      </w:r>
      <w:r w:rsidRPr="00DC2BA7">
        <w:rPr>
          <w:b/>
          <w:color w:val="000000"/>
          <w:lang w:val="sv-SE"/>
        </w:rPr>
        <w:t>Demografi och karaktäristika vid studiestart från studier på näspolyper</w:t>
      </w:r>
    </w:p>
    <w:p w14:paraId="139E2843" w14:textId="77777777" w:rsidR="00D57536" w:rsidRPr="00DC2BA7" w:rsidRDefault="00D57536" w:rsidP="00D57536">
      <w:pPr>
        <w:keepNext/>
        <w:tabs>
          <w:tab w:val="clear" w:pos="567"/>
        </w:tabs>
        <w:spacing w:line="240" w:lineRule="auto"/>
        <w:rPr>
          <w:lang w:val="sv-S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96"/>
        <w:gridCol w:w="2997"/>
        <w:gridCol w:w="2997"/>
      </w:tblGrid>
      <w:tr w:rsidR="00211724" w14:paraId="2C712234" w14:textId="77777777" w:rsidTr="001C4B98">
        <w:trPr>
          <w:cantSplit/>
        </w:trPr>
        <w:tc>
          <w:tcPr>
            <w:tcW w:w="2996" w:type="dxa"/>
            <w:shd w:val="clear" w:color="auto" w:fill="auto"/>
          </w:tcPr>
          <w:p w14:paraId="357B413F" w14:textId="77777777" w:rsidR="00D57536" w:rsidRPr="00DC2BA7" w:rsidRDefault="00B60735" w:rsidP="001C4B98">
            <w:pPr>
              <w:pStyle w:val="Paragraph"/>
              <w:keepNext/>
              <w:rPr>
                <w:b/>
                <w:sz w:val="22"/>
                <w:szCs w:val="22"/>
              </w:rPr>
            </w:pPr>
            <w:r w:rsidRPr="00DC2BA7">
              <w:rPr>
                <w:b/>
                <w:sz w:val="22"/>
                <w:szCs w:val="22"/>
              </w:rPr>
              <w:t>Parametrar</w:t>
            </w:r>
          </w:p>
        </w:tc>
        <w:tc>
          <w:tcPr>
            <w:tcW w:w="2997" w:type="dxa"/>
            <w:shd w:val="clear" w:color="auto" w:fill="auto"/>
          </w:tcPr>
          <w:p w14:paraId="5482DC7C" w14:textId="77777777" w:rsidR="00D57536" w:rsidRPr="00DC2BA7" w:rsidRDefault="00B60735" w:rsidP="001C4B98">
            <w:pPr>
              <w:pStyle w:val="Paragraph"/>
              <w:keepNext/>
              <w:jc w:val="center"/>
              <w:rPr>
                <w:b/>
                <w:sz w:val="22"/>
                <w:szCs w:val="22"/>
              </w:rPr>
            </w:pPr>
            <w:r w:rsidRPr="00DC2BA7">
              <w:rPr>
                <w:b/>
                <w:sz w:val="22"/>
                <w:szCs w:val="22"/>
              </w:rPr>
              <w:t>Näspolyper studie 1</w:t>
            </w:r>
          </w:p>
          <w:p w14:paraId="3B516FA4" w14:textId="77777777" w:rsidR="00D57536" w:rsidRPr="00DC2BA7" w:rsidRDefault="00B60735" w:rsidP="001C4B98">
            <w:pPr>
              <w:pStyle w:val="Paragraph"/>
              <w:keepNext/>
              <w:jc w:val="center"/>
              <w:rPr>
                <w:b/>
                <w:sz w:val="22"/>
                <w:szCs w:val="22"/>
              </w:rPr>
            </w:pPr>
            <w:r w:rsidRPr="00DC2BA7">
              <w:rPr>
                <w:b/>
                <w:sz w:val="22"/>
                <w:szCs w:val="22"/>
              </w:rPr>
              <w:t>N=138</w:t>
            </w:r>
          </w:p>
        </w:tc>
        <w:tc>
          <w:tcPr>
            <w:tcW w:w="2997" w:type="dxa"/>
            <w:shd w:val="clear" w:color="auto" w:fill="auto"/>
          </w:tcPr>
          <w:p w14:paraId="3E34C450" w14:textId="77777777" w:rsidR="00D57536" w:rsidRPr="00DC2BA7" w:rsidRDefault="00B60735" w:rsidP="001C4B98">
            <w:pPr>
              <w:pStyle w:val="Paragraph"/>
              <w:keepNext/>
              <w:jc w:val="center"/>
              <w:rPr>
                <w:b/>
                <w:sz w:val="22"/>
                <w:szCs w:val="22"/>
              </w:rPr>
            </w:pPr>
            <w:r w:rsidRPr="00DC2BA7">
              <w:rPr>
                <w:b/>
                <w:sz w:val="22"/>
                <w:szCs w:val="22"/>
              </w:rPr>
              <w:t>Näspolyper studie 2</w:t>
            </w:r>
          </w:p>
          <w:p w14:paraId="095C13D2" w14:textId="77777777" w:rsidR="00D57536" w:rsidRPr="00DC2BA7" w:rsidRDefault="00B60735" w:rsidP="001C4B98">
            <w:pPr>
              <w:pStyle w:val="Paragraph"/>
              <w:keepNext/>
              <w:jc w:val="center"/>
              <w:rPr>
                <w:b/>
                <w:sz w:val="22"/>
                <w:szCs w:val="22"/>
              </w:rPr>
            </w:pPr>
            <w:r w:rsidRPr="00DC2BA7">
              <w:rPr>
                <w:b/>
                <w:sz w:val="22"/>
                <w:szCs w:val="22"/>
              </w:rPr>
              <w:t>N=127</w:t>
            </w:r>
          </w:p>
        </w:tc>
      </w:tr>
      <w:tr w:rsidR="00211724" w14:paraId="571ECABA" w14:textId="77777777" w:rsidTr="001C4B98">
        <w:trPr>
          <w:cantSplit/>
        </w:trPr>
        <w:tc>
          <w:tcPr>
            <w:tcW w:w="2996" w:type="dxa"/>
            <w:shd w:val="clear" w:color="auto" w:fill="auto"/>
          </w:tcPr>
          <w:p w14:paraId="0B39E03D" w14:textId="77777777" w:rsidR="00D57536" w:rsidRPr="00DC2BA7" w:rsidRDefault="00B60735" w:rsidP="001C4B98">
            <w:pPr>
              <w:pStyle w:val="Paragraph"/>
              <w:keepNext/>
              <w:rPr>
                <w:sz w:val="22"/>
                <w:szCs w:val="22"/>
              </w:rPr>
            </w:pPr>
            <w:r w:rsidRPr="00DC2BA7">
              <w:rPr>
                <w:sz w:val="22"/>
                <w:szCs w:val="22"/>
              </w:rPr>
              <w:t>Medelålder (år) (SD)</w:t>
            </w:r>
          </w:p>
        </w:tc>
        <w:tc>
          <w:tcPr>
            <w:tcW w:w="2997" w:type="dxa"/>
            <w:shd w:val="clear" w:color="auto" w:fill="auto"/>
          </w:tcPr>
          <w:p w14:paraId="465C323E" w14:textId="77777777" w:rsidR="00D57536" w:rsidRPr="00DC2BA7" w:rsidRDefault="00B60735" w:rsidP="001C4B98">
            <w:pPr>
              <w:pStyle w:val="Paragraph"/>
              <w:keepNext/>
              <w:jc w:val="center"/>
              <w:rPr>
                <w:sz w:val="22"/>
                <w:szCs w:val="22"/>
              </w:rPr>
            </w:pPr>
            <w:r w:rsidRPr="00DC2BA7">
              <w:rPr>
                <w:sz w:val="22"/>
                <w:szCs w:val="22"/>
              </w:rPr>
              <w:t>51,0 (13,2)</w:t>
            </w:r>
          </w:p>
        </w:tc>
        <w:tc>
          <w:tcPr>
            <w:tcW w:w="2997" w:type="dxa"/>
            <w:shd w:val="clear" w:color="auto" w:fill="auto"/>
          </w:tcPr>
          <w:p w14:paraId="5A004332" w14:textId="77777777" w:rsidR="00D57536" w:rsidRPr="00DC2BA7" w:rsidRDefault="00B60735" w:rsidP="001C4B98">
            <w:pPr>
              <w:pStyle w:val="Paragraph"/>
              <w:keepNext/>
              <w:jc w:val="center"/>
              <w:rPr>
                <w:sz w:val="22"/>
                <w:szCs w:val="22"/>
              </w:rPr>
            </w:pPr>
            <w:r w:rsidRPr="00DC2BA7">
              <w:rPr>
                <w:sz w:val="22"/>
                <w:szCs w:val="22"/>
              </w:rPr>
              <w:t>50,1 (11,9)</w:t>
            </w:r>
          </w:p>
        </w:tc>
      </w:tr>
      <w:tr w:rsidR="00211724" w14:paraId="25E1DC0B" w14:textId="77777777" w:rsidTr="001C4B98">
        <w:trPr>
          <w:cantSplit/>
        </w:trPr>
        <w:tc>
          <w:tcPr>
            <w:tcW w:w="2996" w:type="dxa"/>
            <w:shd w:val="clear" w:color="auto" w:fill="auto"/>
          </w:tcPr>
          <w:p w14:paraId="53541B2F" w14:textId="77777777" w:rsidR="00D57536" w:rsidRPr="00DC2BA7" w:rsidRDefault="00B60735" w:rsidP="001C4B98">
            <w:pPr>
              <w:pStyle w:val="Paragraph"/>
              <w:keepNext/>
              <w:rPr>
                <w:sz w:val="22"/>
                <w:szCs w:val="22"/>
              </w:rPr>
            </w:pPr>
            <w:r w:rsidRPr="00DC2BA7">
              <w:rPr>
                <w:sz w:val="22"/>
                <w:szCs w:val="22"/>
              </w:rPr>
              <w:t>% Män</w:t>
            </w:r>
          </w:p>
        </w:tc>
        <w:tc>
          <w:tcPr>
            <w:tcW w:w="2997" w:type="dxa"/>
            <w:shd w:val="clear" w:color="auto" w:fill="auto"/>
          </w:tcPr>
          <w:p w14:paraId="5CA3BD34" w14:textId="77777777" w:rsidR="00D57536" w:rsidRPr="00DC2BA7" w:rsidRDefault="00B60735" w:rsidP="001C4B98">
            <w:pPr>
              <w:pStyle w:val="Paragraph"/>
              <w:keepNext/>
              <w:jc w:val="center"/>
              <w:rPr>
                <w:sz w:val="22"/>
                <w:szCs w:val="22"/>
              </w:rPr>
            </w:pPr>
            <w:r w:rsidRPr="00DC2BA7">
              <w:rPr>
                <w:sz w:val="22"/>
                <w:szCs w:val="22"/>
              </w:rPr>
              <w:t>63,8</w:t>
            </w:r>
          </w:p>
        </w:tc>
        <w:tc>
          <w:tcPr>
            <w:tcW w:w="2997" w:type="dxa"/>
            <w:shd w:val="clear" w:color="auto" w:fill="auto"/>
          </w:tcPr>
          <w:p w14:paraId="109E59A5" w14:textId="77777777" w:rsidR="00D57536" w:rsidRPr="00DC2BA7" w:rsidRDefault="00B60735" w:rsidP="001C4B98">
            <w:pPr>
              <w:pStyle w:val="Paragraph"/>
              <w:keepNext/>
              <w:jc w:val="center"/>
              <w:rPr>
                <w:sz w:val="22"/>
                <w:szCs w:val="22"/>
              </w:rPr>
            </w:pPr>
            <w:r w:rsidRPr="00DC2BA7">
              <w:rPr>
                <w:sz w:val="22"/>
                <w:szCs w:val="22"/>
              </w:rPr>
              <w:t>65,4</w:t>
            </w:r>
          </w:p>
        </w:tc>
      </w:tr>
      <w:tr w:rsidR="00211724" w14:paraId="489CCD40" w14:textId="77777777" w:rsidTr="001C4B98">
        <w:trPr>
          <w:cantSplit/>
        </w:trPr>
        <w:tc>
          <w:tcPr>
            <w:tcW w:w="2996" w:type="dxa"/>
            <w:shd w:val="clear" w:color="auto" w:fill="auto"/>
          </w:tcPr>
          <w:p w14:paraId="64C36850" w14:textId="77777777" w:rsidR="00D57536" w:rsidRPr="00DC2BA7" w:rsidRDefault="00B60735" w:rsidP="001C4B98">
            <w:pPr>
              <w:pStyle w:val="Paragraph"/>
              <w:keepNext/>
              <w:rPr>
                <w:sz w:val="22"/>
                <w:szCs w:val="22"/>
                <w:lang w:val="sv-SE"/>
              </w:rPr>
            </w:pPr>
            <w:r w:rsidRPr="00DC2BA7">
              <w:rPr>
                <w:sz w:val="22"/>
                <w:szCs w:val="22"/>
                <w:lang w:val="sv-SE"/>
              </w:rPr>
              <w:t>Patienter som använt systemisk kortikosteroid under senaste året (%)</w:t>
            </w:r>
          </w:p>
        </w:tc>
        <w:tc>
          <w:tcPr>
            <w:tcW w:w="2997" w:type="dxa"/>
            <w:shd w:val="clear" w:color="auto" w:fill="auto"/>
          </w:tcPr>
          <w:p w14:paraId="3785A87E" w14:textId="77777777" w:rsidR="00D57536" w:rsidRPr="00DC2BA7" w:rsidRDefault="00B60735" w:rsidP="001C4B98">
            <w:pPr>
              <w:pStyle w:val="Paragraph"/>
              <w:keepNext/>
              <w:jc w:val="center"/>
              <w:rPr>
                <w:sz w:val="22"/>
                <w:szCs w:val="22"/>
              </w:rPr>
            </w:pPr>
            <w:r w:rsidRPr="00DC2BA7">
              <w:rPr>
                <w:sz w:val="22"/>
                <w:szCs w:val="22"/>
              </w:rPr>
              <w:t>18,8</w:t>
            </w:r>
          </w:p>
        </w:tc>
        <w:tc>
          <w:tcPr>
            <w:tcW w:w="2997" w:type="dxa"/>
            <w:shd w:val="clear" w:color="auto" w:fill="auto"/>
          </w:tcPr>
          <w:p w14:paraId="1D9DC50A" w14:textId="77777777" w:rsidR="00D57536" w:rsidRPr="00DC2BA7" w:rsidRDefault="00B60735" w:rsidP="001C4B98">
            <w:pPr>
              <w:pStyle w:val="Paragraph"/>
              <w:keepNext/>
              <w:jc w:val="center"/>
              <w:rPr>
                <w:sz w:val="22"/>
                <w:szCs w:val="22"/>
              </w:rPr>
            </w:pPr>
            <w:r w:rsidRPr="00DC2BA7">
              <w:rPr>
                <w:sz w:val="22"/>
                <w:szCs w:val="22"/>
              </w:rPr>
              <w:t>26,0</w:t>
            </w:r>
          </w:p>
        </w:tc>
      </w:tr>
      <w:tr w:rsidR="00211724" w14:paraId="555E5093" w14:textId="77777777" w:rsidTr="001C4B98">
        <w:trPr>
          <w:cantSplit/>
        </w:trPr>
        <w:tc>
          <w:tcPr>
            <w:tcW w:w="2996" w:type="dxa"/>
            <w:shd w:val="clear" w:color="auto" w:fill="auto"/>
          </w:tcPr>
          <w:p w14:paraId="427AE811" w14:textId="77777777" w:rsidR="00D57536" w:rsidRPr="00DC2BA7" w:rsidRDefault="00B60735" w:rsidP="001C4B98">
            <w:pPr>
              <w:pStyle w:val="Paragraph"/>
              <w:keepNext/>
              <w:rPr>
                <w:sz w:val="22"/>
                <w:szCs w:val="22"/>
                <w:lang w:val="sv-SE"/>
              </w:rPr>
            </w:pPr>
            <w:r w:rsidRPr="00DC2BA7">
              <w:rPr>
                <w:sz w:val="22"/>
                <w:szCs w:val="22"/>
                <w:lang w:val="sv-SE"/>
              </w:rPr>
              <w:t>Medelpoäng bilateral endoskopisk nasal polyp score (NPS) (SD), mellan 0-8</w:t>
            </w:r>
          </w:p>
        </w:tc>
        <w:tc>
          <w:tcPr>
            <w:tcW w:w="2997" w:type="dxa"/>
            <w:shd w:val="clear" w:color="auto" w:fill="auto"/>
          </w:tcPr>
          <w:p w14:paraId="0025A986" w14:textId="77777777" w:rsidR="00D57536" w:rsidRPr="00DC2BA7" w:rsidRDefault="00B60735" w:rsidP="001C4B98">
            <w:pPr>
              <w:pStyle w:val="Paragraph"/>
              <w:keepNext/>
              <w:jc w:val="center"/>
              <w:rPr>
                <w:sz w:val="22"/>
                <w:szCs w:val="22"/>
              </w:rPr>
            </w:pPr>
            <w:r w:rsidRPr="00DC2BA7">
              <w:rPr>
                <w:sz w:val="22"/>
                <w:szCs w:val="22"/>
              </w:rPr>
              <w:t>6,2 (1,0)</w:t>
            </w:r>
          </w:p>
        </w:tc>
        <w:tc>
          <w:tcPr>
            <w:tcW w:w="2997" w:type="dxa"/>
            <w:shd w:val="clear" w:color="auto" w:fill="auto"/>
          </w:tcPr>
          <w:p w14:paraId="3FE528E3" w14:textId="77777777" w:rsidR="00D57536" w:rsidRPr="00DC2BA7" w:rsidRDefault="00B60735" w:rsidP="001C4B98">
            <w:pPr>
              <w:pStyle w:val="Paragraph"/>
              <w:keepNext/>
              <w:jc w:val="center"/>
              <w:rPr>
                <w:sz w:val="22"/>
                <w:szCs w:val="22"/>
              </w:rPr>
            </w:pPr>
            <w:r w:rsidRPr="00DC2BA7">
              <w:rPr>
                <w:sz w:val="22"/>
                <w:szCs w:val="22"/>
              </w:rPr>
              <w:t>6,3 (0,9)</w:t>
            </w:r>
          </w:p>
        </w:tc>
      </w:tr>
      <w:tr w:rsidR="00211724" w14:paraId="05576474" w14:textId="77777777" w:rsidTr="001C4B98">
        <w:trPr>
          <w:cantSplit/>
        </w:trPr>
        <w:tc>
          <w:tcPr>
            <w:tcW w:w="2996" w:type="dxa"/>
            <w:shd w:val="clear" w:color="auto" w:fill="auto"/>
          </w:tcPr>
          <w:p w14:paraId="1E4603E7" w14:textId="77777777" w:rsidR="00D57536" w:rsidRPr="00DC2BA7" w:rsidRDefault="00B60735" w:rsidP="001C4B98">
            <w:pPr>
              <w:pStyle w:val="Paragraph"/>
              <w:keepNext/>
              <w:rPr>
                <w:sz w:val="22"/>
                <w:szCs w:val="22"/>
                <w:lang w:val="sv-SE"/>
              </w:rPr>
            </w:pPr>
            <w:r w:rsidRPr="00DC2BA7">
              <w:rPr>
                <w:sz w:val="22"/>
                <w:szCs w:val="22"/>
                <w:lang w:val="sv-SE"/>
              </w:rPr>
              <w:t>Medelpoäng nasal congestion score (NCP) (SD), mellan 0-3</w:t>
            </w:r>
          </w:p>
        </w:tc>
        <w:tc>
          <w:tcPr>
            <w:tcW w:w="2997" w:type="dxa"/>
            <w:shd w:val="clear" w:color="auto" w:fill="auto"/>
          </w:tcPr>
          <w:p w14:paraId="7F1068FD" w14:textId="77777777" w:rsidR="00D57536" w:rsidRPr="00DC2BA7" w:rsidRDefault="00B60735" w:rsidP="001C4B98">
            <w:pPr>
              <w:pStyle w:val="Paragraph"/>
              <w:keepNext/>
              <w:jc w:val="center"/>
              <w:rPr>
                <w:sz w:val="22"/>
                <w:szCs w:val="22"/>
              </w:rPr>
            </w:pPr>
            <w:r w:rsidRPr="00DC2BA7">
              <w:rPr>
                <w:sz w:val="22"/>
                <w:szCs w:val="22"/>
              </w:rPr>
              <w:t>2,4 (0,6)</w:t>
            </w:r>
          </w:p>
        </w:tc>
        <w:tc>
          <w:tcPr>
            <w:tcW w:w="2997" w:type="dxa"/>
            <w:shd w:val="clear" w:color="auto" w:fill="auto"/>
          </w:tcPr>
          <w:p w14:paraId="3398BB54" w14:textId="77777777" w:rsidR="00D57536" w:rsidRPr="00DC2BA7" w:rsidRDefault="00B60735" w:rsidP="001C4B98">
            <w:pPr>
              <w:pStyle w:val="Paragraph"/>
              <w:keepNext/>
              <w:jc w:val="center"/>
              <w:rPr>
                <w:sz w:val="22"/>
                <w:szCs w:val="22"/>
              </w:rPr>
            </w:pPr>
            <w:r w:rsidRPr="00DC2BA7">
              <w:rPr>
                <w:sz w:val="22"/>
                <w:szCs w:val="22"/>
              </w:rPr>
              <w:t>2,3 (0,7)</w:t>
            </w:r>
          </w:p>
        </w:tc>
      </w:tr>
      <w:tr w:rsidR="00211724" w14:paraId="079FFA16" w14:textId="77777777" w:rsidTr="001C4B98">
        <w:trPr>
          <w:cantSplit/>
        </w:trPr>
        <w:tc>
          <w:tcPr>
            <w:tcW w:w="2996" w:type="dxa"/>
            <w:shd w:val="clear" w:color="auto" w:fill="auto"/>
          </w:tcPr>
          <w:p w14:paraId="04B56EF1" w14:textId="77777777" w:rsidR="00D57536" w:rsidRPr="00DC2BA7" w:rsidRDefault="00B60735" w:rsidP="001C4B98">
            <w:pPr>
              <w:pStyle w:val="Paragraph"/>
              <w:keepNext/>
              <w:rPr>
                <w:sz w:val="22"/>
                <w:szCs w:val="22"/>
                <w:lang w:val="sv-SE"/>
              </w:rPr>
            </w:pPr>
            <w:r w:rsidRPr="00DC2BA7">
              <w:rPr>
                <w:sz w:val="22"/>
                <w:szCs w:val="22"/>
                <w:lang w:val="sv-SE"/>
              </w:rPr>
              <w:t>Medelpoäng luktsinne (SD), mellan 0-3</w:t>
            </w:r>
          </w:p>
        </w:tc>
        <w:tc>
          <w:tcPr>
            <w:tcW w:w="2997" w:type="dxa"/>
            <w:shd w:val="clear" w:color="auto" w:fill="auto"/>
          </w:tcPr>
          <w:p w14:paraId="3F6DBAE3" w14:textId="77777777" w:rsidR="00D57536" w:rsidRPr="00DC2BA7" w:rsidRDefault="00B60735" w:rsidP="001C4B98">
            <w:pPr>
              <w:pStyle w:val="Paragraph"/>
              <w:keepNext/>
              <w:jc w:val="center"/>
              <w:rPr>
                <w:sz w:val="22"/>
                <w:szCs w:val="22"/>
              </w:rPr>
            </w:pPr>
            <w:r w:rsidRPr="00DC2BA7">
              <w:rPr>
                <w:sz w:val="22"/>
                <w:szCs w:val="22"/>
              </w:rPr>
              <w:t>2,7 (0,7)</w:t>
            </w:r>
          </w:p>
        </w:tc>
        <w:tc>
          <w:tcPr>
            <w:tcW w:w="2997" w:type="dxa"/>
            <w:shd w:val="clear" w:color="auto" w:fill="auto"/>
          </w:tcPr>
          <w:p w14:paraId="6FA77E2A" w14:textId="77777777" w:rsidR="00D57536" w:rsidRPr="00DC2BA7" w:rsidRDefault="00B60735" w:rsidP="001C4B98">
            <w:pPr>
              <w:pStyle w:val="Paragraph"/>
              <w:keepNext/>
              <w:jc w:val="center"/>
              <w:rPr>
                <w:sz w:val="22"/>
                <w:szCs w:val="22"/>
              </w:rPr>
            </w:pPr>
            <w:r w:rsidRPr="00DC2BA7">
              <w:rPr>
                <w:sz w:val="22"/>
                <w:szCs w:val="22"/>
              </w:rPr>
              <w:t>2,7 (0,7)</w:t>
            </w:r>
          </w:p>
        </w:tc>
      </w:tr>
      <w:tr w:rsidR="00211724" w14:paraId="2A0EDF30" w14:textId="77777777" w:rsidTr="001C4B98">
        <w:trPr>
          <w:cantSplit/>
        </w:trPr>
        <w:tc>
          <w:tcPr>
            <w:tcW w:w="2996" w:type="dxa"/>
            <w:shd w:val="clear" w:color="auto" w:fill="auto"/>
          </w:tcPr>
          <w:p w14:paraId="1F49D5F7" w14:textId="77777777" w:rsidR="00D57536" w:rsidRPr="00DC2BA7" w:rsidRDefault="00B60735" w:rsidP="001C4B98">
            <w:pPr>
              <w:pStyle w:val="Paragraph"/>
              <w:keepNext/>
              <w:rPr>
                <w:sz w:val="22"/>
                <w:szCs w:val="22"/>
                <w:lang w:val="sv-SE"/>
              </w:rPr>
            </w:pPr>
            <w:r w:rsidRPr="00DC2BA7">
              <w:rPr>
                <w:sz w:val="22"/>
                <w:szCs w:val="22"/>
                <w:lang w:val="sv-SE"/>
              </w:rPr>
              <w:t>Medelpoäng SNOT-22 total (SD), mellan 0-110</w:t>
            </w:r>
          </w:p>
        </w:tc>
        <w:tc>
          <w:tcPr>
            <w:tcW w:w="2997" w:type="dxa"/>
            <w:shd w:val="clear" w:color="auto" w:fill="auto"/>
          </w:tcPr>
          <w:p w14:paraId="6EA23281" w14:textId="77777777" w:rsidR="00D57536" w:rsidRPr="00DC2BA7" w:rsidRDefault="00B60735" w:rsidP="001C4B98">
            <w:pPr>
              <w:pStyle w:val="Paragraph"/>
              <w:keepNext/>
              <w:jc w:val="center"/>
              <w:rPr>
                <w:sz w:val="22"/>
                <w:szCs w:val="22"/>
              </w:rPr>
            </w:pPr>
            <w:r w:rsidRPr="00DC2BA7">
              <w:rPr>
                <w:sz w:val="22"/>
                <w:szCs w:val="22"/>
              </w:rPr>
              <w:t>60,1 (17,7)</w:t>
            </w:r>
          </w:p>
        </w:tc>
        <w:tc>
          <w:tcPr>
            <w:tcW w:w="2997" w:type="dxa"/>
            <w:shd w:val="clear" w:color="auto" w:fill="auto"/>
          </w:tcPr>
          <w:p w14:paraId="5F786D88" w14:textId="77777777" w:rsidR="00D57536" w:rsidRPr="00DC2BA7" w:rsidRDefault="00B60735" w:rsidP="001C4B98">
            <w:pPr>
              <w:pStyle w:val="Paragraph"/>
              <w:keepNext/>
              <w:jc w:val="center"/>
              <w:rPr>
                <w:sz w:val="22"/>
                <w:szCs w:val="22"/>
              </w:rPr>
            </w:pPr>
            <w:r w:rsidRPr="00DC2BA7">
              <w:rPr>
                <w:sz w:val="22"/>
                <w:szCs w:val="22"/>
              </w:rPr>
              <w:t>59,5 (19,3)</w:t>
            </w:r>
          </w:p>
        </w:tc>
      </w:tr>
      <w:tr w:rsidR="00211724" w14:paraId="44EFC301" w14:textId="77777777" w:rsidTr="001C4B98">
        <w:trPr>
          <w:cantSplit/>
        </w:trPr>
        <w:tc>
          <w:tcPr>
            <w:tcW w:w="2996" w:type="dxa"/>
            <w:shd w:val="clear" w:color="auto" w:fill="auto"/>
          </w:tcPr>
          <w:p w14:paraId="1794F3AE" w14:textId="77777777" w:rsidR="00D57536" w:rsidRPr="00DC2BA7" w:rsidRDefault="00B60735" w:rsidP="001C4B98">
            <w:pPr>
              <w:pStyle w:val="Paragraph"/>
              <w:keepNext/>
              <w:rPr>
                <w:sz w:val="22"/>
                <w:szCs w:val="22"/>
                <w:lang w:val="sv-SE"/>
              </w:rPr>
            </w:pPr>
            <w:r w:rsidRPr="00DC2BA7">
              <w:rPr>
                <w:sz w:val="22"/>
                <w:szCs w:val="22"/>
                <w:lang w:val="sv-SE"/>
              </w:rPr>
              <w:t>Medeltal blodeosinofili (celler/µl), (SD)</w:t>
            </w:r>
          </w:p>
        </w:tc>
        <w:tc>
          <w:tcPr>
            <w:tcW w:w="2997" w:type="dxa"/>
            <w:shd w:val="clear" w:color="auto" w:fill="auto"/>
          </w:tcPr>
          <w:p w14:paraId="48551960" w14:textId="77777777" w:rsidR="00D57536" w:rsidRPr="00DC2BA7" w:rsidRDefault="00B60735" w:rsidP="001C4B98">
            <w:pPr>
              <w:pStyle w:val="Paragraph"/>
              <w:keepNext/>
              <w:jc w:val="center"/>
              <w:rPr>
                <w:sz w:val="22"/>
                <w:szCs w:val="22"/>
              </w:rPr>
            </w:pPr>
            <w:r w:rsidRPr="00DC2BA7">
              <w:rPr>
                <w:sz w:val="22"/>
                <w:szCs w:val="22"/>
              </w:rPr>
              <w:t>346,1 (284,1)</w:t>
            </w:r>
          </w:p>
        </w:tc>
        <w:tc>
          <w:tcPr>
            <w:tcW w:w="2997" w:type="dxa"/>
            <w:shd w:val="clear" w:color="auto" w:fill="auto"/>
          </w:tcPr>
          <w:p w14:paraId="03BB5670" w14:textId="77777777" w:rsidR="00D57536" w:rsidRPr="00DC2BA7" w:rsidRDefault="00B60735" w:rsidP="001C4B98">
            <w:pPr>
              <w:pStyle w:val="Paragraph"/>
              <w:keepNext/>
              <w:jc w:val="center"/>
              <w:rPr>
                <w:sz w:val="22"/>
                <w:szCs w:val="22"/>
              </w:rPr>
            </w:pPr>
            <w:r w:rsidRPr="00DC2BA7">
              <w:rPr>
                <w:sz w:val="22"/>
                <w:szCs w:val="22"/>
              </w:rPr>
              <w:t>334,6 (187,6)</w:t>
            </w:r>
          </w:p>
        </w:tc>
      </w:tr>
      <w:tr w:rsidR="00211724" w14:paraId="345576AE" w14:textId="77777777" w:rsidTr="001C4B98">
        <w:trPr>
          <w:cantSplit/>
        </w:trPr>
        <w:tc>
          <w:tcPr>
            <w:tcW w:w="2996" w:type="dxa"/>
            <w:shd w:val="clear" w:color="auto" w:fill="auto"/>
          </w:tcPr>
          <w:p w14:paraId="3D18DFAB" w14:textId="77777777" w:rsidR="00D57536" w:rsidRPr="00DC2BA7" w:rsidRDefault="00B60735" w:rsidP="001C4B98">
            <w:pPr>
              <w:pStyle w:val="Paragraph"/>
              <w:keepNext/>
              <w:rPr>
                <w:sz w:val="22"/>
                <w:szCs w:val="22"/>
                <w:lang w:val="sv-SE"/>
              </w:rPr>
            </w:pPr>
            <w:r w:rsidRPr="00DC2BA7">
              <w:rPr>
                <w:sz w:val="22"/>
                <w:szCs w:val="22"/>
                <w:lang w:val="sv-SE"/>
              </w:rPr>
              <w:t>Medelvärde total IgE IU/ml, (SD)</w:t>
            </w:r>
          </w:p>
        </w:tc>
        <w:tc>
          <w:tcPr>
            <w:tcW w:w="2997" w:type="dxa"/>
            <w:shd w:val="clear" w:color="auto" w:fill="auto"/>
          </w:tcPr>
          <w:p w14:paraId="7E4988F2" w14:textId="77777777" w:rsidR="00D57536" w:rsidRPr="00DC2BA7" w:rsidRDefault="00B60735" w:rsidP="001C4B98">
            <w:pPr>
              <w:pStyle w:val="Paragraph"/>
              <w:keepNext/>
              <w:jc w:val="center"/>
              <w:rPr>
                <w:sz w:val="22"/>
                <w:szCs w:val="22"/>
              </w:rPr>
            </w:pPr>
            <w:r w:rsidRPr="00DC2BA7">
              <w:rPr>
                <w:sz w:val="22"/>
                <w:szCs w:val="22"/>
              </w:rPr>
              <w:t>160,9 (139,6)</w:t>
            </w:r>
          </w:p>
        </w:tc>
        <w:tc>
          <w:tcPr>
            <w:tcW w:w="2997" w:type="dxa"/>
            <w:shd w:val="clear" w:color="auto" w:fill="auto"/>
          </w:tcPr>
          <w:p w14:paraId="6617A658" w14:textId="77777777" w:rsidR="00D57536" w:rsidRPr="00DC2BA7" w:rsidRDefault="00B60735" w:rsidP="001C4B98">
            <w:pPr>
              <w:pStyle w:val="Paragraph"/>
              <w:keepNext/>
              <w:jc w:val="center"/>
              <w:rPr>
                <w:sz w:val="22"/>
                <w:szCs w:val="22"/>
              </w:rPr>
            </w:pPr>
            <w:r w:rsidRPr="00DC2BA7">
              <w:rPr>
                <w:sz w:val="22"/>
                <w:szCs w:val="22"/>
              </w:rPr>
              <w:t>190,2 (200,5)</w:t>
            </w:r>
          </w:p>
        </w:tc>
      </w:tr>
      <w:tr w:rsidR="00211724" w14:paraId="248FE3B9" w14:textId="77777777" w:rsidTr="001C4B98">
        <w:trPr>
          <w:cantSplit/>
        </w:trPr>
        <w:tc>
          <w:tcPr>
            <w:tcW w:w="2996" w:type="dxa"/>
            <w:shd w:val="clear" w:color="auto" w:fill="auto"/>
          </w:tcPr>
          <w:p w14:paraId="4DB6BC97" w14:textId="77777777" w:rsidR="00D57536" w:rsidRPr="00DC2BA7" w:rsidRDefault="00B60735" w:rsidP="001C4B98">
            <w:pPr>
              <w:pStyle w:val="Paragraph"/>
              <w:keepNext/>
              <w:rPr>
                <w:sz w:val="22"/>
                <w:szCs w:val="22"/>
              </w:rPr>
            </w:pPr>
            <w:r w:rsidRPr="00DC2BA7">
              <w:rPr>
                <w:sz w:val="22"/>
                <w:szCs w:val="22"/>
              </w:rPr>
              <w:t>Astma (%)</w:t>
            </w:r>
          </w:p>
        </w:tc>
        <w:tc>
          <w:tcPr>
            <w:tcW w:w="2997" w:type="dxa"/>
            <w:shd w:val="clear" w:color="auto" w:fill="auto"/>
          </w:tcPr>
          <w:p w14:paraId="766DBC5A" w14:textId="77777777" w:rsidR="00D57536" w:rsidRPr="00DC2BA7" w:rsidRDefault="00B60735" w:rsidP="001C4B98">
            <w:pPr>
              <w:pStyle w:val="Paragraph"/>
              <w:keepNext/>
              <w:jc w:val="center"/>
              <w:rPr>
                <w:sz w:val="22"/>
                <w:szCs w:val="22"/>
              </w:rPr>
            </w:pPr>
            <w:r w:rsidRPr="00DC2BA7">
              <w:rPr>
                <w:sz w:val="22"/>
                <w:szCs w:val="22"/>
              </w:rPr>
              <w:t>53,6</w:t>
            </w:r>
          </w:p>
        </w:tc>
        <w:tc>
          <w:tcPr>
            <w:tcW w:w="2997" w:type="dxa"/>
            <w:shd w:val="clear" w:color="auto" w:fill="auto"/>
          </w:tcPr>
          <w:p w14:paraId="6ADFBE2E" w14:textId="77777777" w:rsidR="00D57536" w:rsidRPr="00DC2BA7" w:rsidRDefault="00B60735" w:rsidP="001C4B98">
            <w:pPr>
              <w:pStyle w:val="Paragraph"/>
              <w:keepNext/>
              <w:jc w:val="center"/>
              <w:rPr>
                <w:sz w:val="22"/>
                <w:szCs w:val="22"/>
              </w:rPr>
            </w:pPr>
            <w:r w:rsidRPr="00DC2BA7">
              <w:rPr>
                <w:sz w:val="22"/>
                <w:szCs w:val="22"/>
              </w:rPr>
              <w:t>60,6</w:t>
            </w:r>
          </w:p>
        </w:tc>
      </w:tr>
      <w:tr w:rsidR="00211724" w14:paraId="2A92CA85" w14:textId="77777777" w:rsidTr="001C4B98">
        <w:trPr>
          <w:cantSplit/>
        </w:trPr>
        <w:tc>
          <w:tcPr>
            <w:tcW w:w="2996" w:type="dxa"/>
            <w:shd w:val="clear" w:color="auto" w:fill="auto"/>
          </w:tcPr>
          <w:p w14:paraId="3F1FF12C" w14:textId="77777777" w:rsidR="00D57536" w:rsidRPr="00DC2BA7" w:rsidRDefault="00B60735" w:rsidP="001C4B98">
            <w:pPr>
              <w:pStyle w:val="Paragraph"/>
              <w:keepNext/>
              <w:ind w:left="284" w:hanging="284"/>
              <w:rPr>
                <w:sz w:val="22"/>
                <w:szCs w:val="22"/>
              </w:rPr>
            </w:pPr>
            <w:r w:rsidRPr="00DC2BA7">
              <w:rPr>
                <w:sz w:val="22"/>
                <w:szCs w:val="22"/>
              </w:rPr>
              <w:tab/>
              <w:t>Mild (%)</w:t>
            </w:r>
          </w:p>
        </w:tc>
        <w:tc>
          <w:tcPr>
            <w:tcW w:w="2997" w:type="dxa"/>
            <w:shd w:val="clear" w:color="auto" w:fill="auto"/>
          </w:tcPr>
          <w:p w14:paraId="4773EAF8" w14:textId="77777777" w:rsidR="00D57536" w:rsidRPr="00DC2BA7" w:rsidRDefault="00B60735" w:rsidP="001C4B98">
            <w:pPr>
              <w:pStyle w:val="Paragraph"/>
              <w:keepNext/>
              <w:jc w:val="center"/>
              <w:rPr>
                <w:sz w:val="22"/>
                <w:szCs w:val="22"/>
              </w:rPr>
            </w:pPr>
            <w:r w:rsidRPr="00DC2BA7">
              <w:rPr>
                <w:sz w:val="22"/>
                <w:szCs w:val="22"/>
              </w:rPr>
              <w:t>37,8</w:t>
            </w:r>
          </w:p>
        </w:tc>
        <w:tc>
          <w:tcPr>
            <w:tcW w:w="2997" w:type="dxa"/>
            <w:shd w:val="clear" w:color="auto" w:fill="auto"/>
          </w:tcPr>
          <w:p w14:paraId="4509F898" w14:textId="77777777" w:rsidR="00D57536" w:rsidRPr="00DC2BA7" w:rsidRDefault="00B60735" w:rsidP="001C4B98">
            <w:pPr>
              <w:pStyle w:val="Paragraph"/>
              <w:keepNext/>
              <w:jc w:val="center"/>
              <w:rPr>
                <w:sz w:val="22"/>
                <w:szCs w:val="22"/>
              </w:rPr>
            </w:pPr>
            <w:r w:rsidRPr="00DC2BA7">
              <w:rPr>
                <w:sz w:val="22"/>
                <w:szCs w:val="22"/>
              </w:rPr>
              <w:t>32,5</w:t>
            </w:r>
          </w:p>
        </w:tc>
      </w:tr>
      <w:tr w:rsidR="00211724" w14:paraId="045671ED" w14:textId="77777777" w:rsidTr="001C4B98">
        <w:trPr>
          <w:cantSplit/>
        </w:trPr>
        <w:tc>
          <w:tcPr>
            <w:tcW w:w="2996" w:type="dxa"/>
            <w:shd w:val="clear" w:color="auto" w:fill="auto"/>
          </w:tcPr>
          <w:p w14:paraId="5C7007FD" w14:textId="77777777" w:rsidR="00D57536" w:rsidRPr="00DC2BA7" w:rsidRDefault="00B60735" w:rsidP="001C4B98">
            <w:pPr>
              <w:pStyle w:val="Paragraph"/>
              <w:keepNext/>
              <w:ind w:left="284" w:hanging="284"/>
              <w:rPr>
                <w:sz w:val="22"/>
                <w:szCs w:val="22"/>
              </w:rPr>
            </w:pPr>
            <w:r w:rsidRPr="00DC2BA7">
              <w:rPr>
                <w:sz w:val="22"/>
                <w:szCs w:val="22"/>
              </w:rPr>
              <w:tab/>
              <w:t>Moderat (%)</w:t>
            </w:r>
          </w:p>
        </w:tc>
        <w:tc>
          <w:tcPr>
            <w:tcW w:w="2997" w:type="dxa"/>
            <w:shd w:val="clear" w:color="auto" w:fill="auto"/>
          </w:tcPr>
          <w:p w14:paraId="50EF4D2D" w14:textId="77777777" w:rsidR="00D57536" w:rsidRPr="00DC2BA7" w:rsidRDefault="00B60735" w:rsidP="001C4B98">
            <w:pPr>
              <w:pStyle w:val="Paragraph"/>
              <w:keepNext/>
              <w:jc w:val="center"/>
              <w:rPr>
                <w:sz w:val="22"/>
                <w:szCs w:val="22"/>
              </w:rPr>
            </w:pPr>
            <w:r w:rsidRPr="00DC2BA7">
              <w:rPr>
                <w:sz w:val="22"/>
                <w:szCs w:val="22"/>
              </w:rPr>
              <w:t>58,1</w:t>
            </w:r>
          </w:p>
        </w:tc>
        <w:tc>
          <w:tcPr>
            <w:tcW w:w="2997" w:type="dxa"/>
            <w:shd w:val="clear" w:color="auto" w:fill="auto"/>
          </w:tcPr>
          <w:p w14:paraId="07709024" w14:textId="77777777" w:rsidR="00D57536" w:rsidRPr="00DC2BA7" w:rsidRDefault="00B60735" w:rsidP="001C4B98">
            <w:pPr>
              <w:pStyle w:val="Paragraph"/>
              <w:keepNext/>
              <w:jc w:val="center"/>
              <w:rPr>
                <w:sz w:val="22"/>
                <w:szCs w:val="22"/>
              </w:rPr>
            </w:pPr>
            <w:r w:rsidRPr="00DC2BA7">
              <w:rPr>
                <w:sz w:val="22"/>
                <w:szCs w:val="22"/>
              </w:rPr>
              <w:t>58,4</w:t>
            </w:r>
          </w:p>
        </w:tc>
      </w:tr>
      <w:tr w:rsidR="00211724" w14:paraId="5439F5C0" w14:textId="77777777" w:rsidTr="001C4B98">
        <w:trPr>
          <w:cantSplit/>
        </w:trPr>
        <w:tc>
          <w:tcPr>
            <w:tcW w:w="2996" w:type="dxa"/>
            <w:shd w:val="clear" w:color="auto" w:fill="auto"/>
          </w:tcPr>
          <w:p w14:paraId="035D3119" w14:textId="77777777" w:rsidR="00D57536" w:rsidRPr="00DC2BA7" w:rsidRDefault="00B60735" w:rsidP="001C4B98">
            <w:pPr>
              <w:pStyle w:val="Paragraph"/>
              <w:keepNext/>
              <w:ind w:left="284" w:hanging="284"/>
              <w:rPr>
                <w:sz w:val="22"/>
                <w:szCs w:val="22"/>
              </w:rPr>
            </w:pPr>
            <w:r w:rsidRPr="00DC2BA7">
              <w:rPr>
                <w:sz w:val="22"/>
                <w:szCs w:val="22"/>
              </w:rPr>
              <w:tab/>
              <w:t>Allvarlig (%)</w:t>
            </w:r>
          </w:p>
        </w:tc>
        <w:tc>
          <w:tcPr>
            <w:tcW w:w="2997" w:type="dxa"/>
            <w:shd w:val="clear" w:color="auto" w:fill="auto"/>
          </w:tcPr>
          <w:p w14:paraId="29312EB3" w14:textId="77777777" w:rsidR="00D57536" w:rsidRPr="00DC2BA7" w:rsidRDefault="00B60735" w:rsidP="001C4B98">
            <w:pPr>
              <w:pStyle w:val="Paragraph"/>
              <w:keepNext/>
              <w:jc w:val="center"/>
              <w:rPr>
                <w:sz w:val="22"/>
                <w:szCs w:val="22"/>
              </w:rPr>
            </w:pPr>
            <w:r w:rsidRPr="00DC2BA7">
              <w:rPr>
                <w:sz w:val="22"/>
                <w:szCs w:val="22"/>
              </w:rPr>
              <w:t>4,1</w:t>
            </w:r>
          </w:p>
        </w:tc>
        <w:tc>
          <w:tcPr>
            <w:tcW w:w="2997" w:type="dxa"/>
            <w:shd w:val="clear" w:color="auto" w:fill="auto"/>
          </w:tcPr>
          <w:p w14:paraId="5ED95FB8" w14:textId="77777777" w:rsidR="00D57536" w:rsidRPr="00DC2BA7" w:rsidRDefault="00B60735" w:rsidP="001C4B98">
            <w:pPr>
              <w:pStyle w:val="Paragraph"/>
              <w:keepNext/>
              <w:jc w:val="center"/>
              <w:rPr>
                <w:sz w:val="22"/>
                <w:szCs w:val="22"/>
              </w:rPr>
            </w:pPr>
            <w:r w:rsidRPr="00DC2BA7">
              <w:rPr>
                <w:sz w:val="22"/>
                <w:szCs w:val="22"/>
              </w:rPr>
              <w:t>9,1</w:t>
            </w:r>
          </w:p>
        </w:tc>
      </w:tr>
      <w:tr w:rsidR="00211724" w14:paraId="01548A76" w14:textId="77777777" w:rsidTr="001C4B98">
        <w:trPr>
          <w:cantSplit/>
        </w:trPr>
        <w:tc>
          <w:tcPr>
            <w:tcW w:w="2996" w:type="dxa"/>
            <w:shd w:val="clear" w:color="auto" w:fill="auto"/>
          </w:tcPr>
          <w:p w14:paraId="4E95B3C5" w14:textId="77777777" w:rsidR="00D57536" w:rsidRPr="00DC2BA7" w:rsidRDefault="00B60735" w:rsidP="001C4B98">
            <w:pPr>
              <w:pStyle w:val="Paragraph"/>
              <w:keepNext/>
              <w:rPr>
                <w:sz w:val="22"/>
                <w:szCs w:val="22"/>
              </w:rPr>
            </w:pPr>
            <w:r w:rsidRPr="00DC2BA7">
              <w:rPr>
                <w:sz w:val="22"/>
                <w:szCs w:val="22"/>
              </w:rPr>
              <w:t>NSAID-utlöst luftvägssjukdom (%)</w:t>
            </w:r>
          </w:p>
        </w:tc>
        <w:tc>
          <w:tcPr>
            <w:tcW w:w="2997" w:type="dxa"/>
            <w:shd w:val="clear" w:color="auto" w:fill="auto"/>
          </w:tcPr>
          <w:p w14:paraId="601E716B" w14:textId="77777777" w:rsidR="00D57536" w:rsidRPr="00DC2BA7" w:rsidRDefault="00B60735" w:rsidP="001C4B98">
            <w:pPr>
              <w:pStyle w:val="Paragraph"/>
              <w:keepNext/>
              <w:jc w:val="center"/>
              <w:rPr>
                <w:sz w:val="22"/>
                <w:szCs w:val="22"/>
              </w:rPr>
            </w:pPr>
            <w:r w:rsidRPr="00DC2BA7">
              <w:rPr>
                <w:sz w:val="22"/>
                <w:szCs w:val="22"/>
              </w:rPr>
              <w:t>19,6</w:t>
            </w:r>
          </w:p>
        </w:tc>
        <w:tc>
          <w:tcPr>
            <w:tcW w:w="2997" w:type="dxa"/>
            <w:shd w:val="clear" w:color="auto" w:fill="auto"/>
          </w:tcPr>
          <w:p w14:paraId="0AF20272" w14:textId="77777777" w:rsidR="00D57536" w:rsidRPr="00DC2BA7" w:rsidRDefault="00B60735" w:rsidP="001C4B98">
            <w:pPr>
              <w:pStyle w:val="Paragraph"/>
              <w:keepNext/>
              <w:jc w:val="center"/>
              <w:rPr>
                <w:sz w:val="22"/>
                <w:szCs w:val="22"/>
              </w:rPr>
            </w:pPr>
            <w:r w:rsidRPr="00DC2BA7">
              <w:rPr>
                <w:sz w:val="22"/>
                <w:szCs w:val="22"/>
              </w:rPr>
              <w:t>35,4</w:t>
            </w:r>
          </w:p>
        </w:tc>
      </w:tr>
      <w:tr w:rsidR="00211724" w14:paraId="04AB1B4C" w14:textId="77777777" w:rsidTr="001C4B98">
        <w:trPr>
          <w:cantSplit/>
        </w:trPr>
        <w:tc>
          <w:tcPr>
            <w:tcW w:w="2996" w:type="dxa"/>
            <w:shd w:val="clear" w:color="auto" w:fill="auto"/>
          </w:tcPr>
          <w:p w14:paraId="23508971" w14:textId="77777777" w:rsidR="00D57536" w:rsidRPr="00DC2BA7" w:rsidRDefault="00B60735" w:rsidP="001C4B98">
            <w:pPr>
              <w:pStyle w:val="Paragraph"/>
              <w:keepNext/>
              <w:rPr>
                <w:sz w:val="22"/>
                <w:szCs w:val="22"/>
              </w:rPr>
            </w:pPr>
            <w:r w:rsidRPr="00DC2BA7">
              <w:rPr>
                <w:sz w:val="22"/>
                <w:szCs w:val="22"/>
              </w:rPr>
              <w:t>Allergisk rinit</w:t>
            </w:r>
          </w:p>
        </w:tc>
        <w:tc>
          <w:tcPr>
            <w:tcW w:w="2997" w:type="dxa"/>
            <w:shd w:val="clear" w:color="auto" w:fill="auto"/>
          </w:tcPr>
          <w:p w14:paraId="63B56CD9" w14:textId="77777777" w:rsidR="00D57536" w:rsidRPr="00DC2BA7" w:rsidRDefault="00B60735" w:rsidP="001C4B98">
            <w:pPr>
              <w:pStyle w:val="Paragraph"/>
              <w:keepNext/>
              <w:jc w:val="center"/>
              <w:rPr>
                <w:sz w:val="22"/>
                <w:szCs w:val="22"/>
              </w:rPr>
            </w:pPr>
            <w:r w:rsidRPr="00DC2BA7">
              <w:rPr>
                <w:sz w:val="22"/>
                <w:szCs w:val="22"/>
              </w:rPr>
              <w:t>43,5</w:t>
            </w:r>
          </w:p>
        </w:tc>
        <w:tc>
          <w:tcPr>
            <w:tcW w:w="2997" w:type="dxa"/>
            <w:shd w:val="clear" w:color="auto" w:fill="auto"/>
          </w:tcPr>
          <w:p w14:paraId="421D9A09" w14:textId="77777777" w:rsidR="00D57536" w:rsidRPr="00DC2BA7" w:rsidRDefault="00B60735" w:rsidP="001C4B98">
            <w:pPr>
              <w:pStyle w:val="Paragraph"/>
              <w:keepNext/>
              <w:jc w:val="center"/>
              <w:rPr>
                <w:sz w:val="22"/>
                <w:szCs w:val="22"/>
              </w:rPr>
            </w:pPr>
            <w:r w:rsidRPr="00DC2BA7">
              <w:rPr>
                <w:sz w:val="22"/>
                <w:szCs w:val="22"/>
              </w:rPr>
              <w:t>42,5</w:t>
            </w:r>
          </w:p>
        </w:tc>
      </w:tr>
    </w:tbl>
    <w:p w14:paraId="3342E5C9" w14:textId="77777777" w:rsidR="00D57536" w:rsidRPr="00DC2BA7" w:rsidRDefault="00B60735" w:rsidP="00D57536">
      <w:pPr>
        <w:pStyle w:val="Paragraph"/>
        <w:rPr>
          <w:sz w:val="22"/>
          <w:szCs w:val="22"/>
          <w:lang w:val="sv-SE"/>
        </w:rPr>
      </w:pPr>
      <w:r w:rsidRPr="00DC2BA7">
        <w:rPr>
          <w:sz w:val="22"/>
          <w:szCs w:val="22"/>
          <w:lang w:val="sv-SE"/>
        </w:rPr>
        <w:t>SD = standardavvikelse; SNOT-22 = 22-delars sinonasalt resultattest; IgE = Immunoglobulin E; IU = internationell enhet. För NPS, NCS, och SNOT-22 indikerar ett högre värde en högre svårighetsgrad av sjukdomen.</w:t>
      </w:r>
    </w:p>
    <w:p w14:paraId="28762C2F" w14:textId="77777777" w:rsidR="00D57536" w:rsidRPr="00DC2BA7" w:rsidRDefault="00D57536" w:rsidP="00D57536">
      <w:pPr>
        <w:pStyle w:val="Paragraph"/>
        <w:rPr>
          <w:sz w:val="22"/>
          <w:szCs w:val="22"/>
          <w:lang w:val="sv-SE"/>
        </w:rPr>
      </w:pPr>
    </w:p>
    <w:p w14:paraId="5889CA95" w14:textId="3AFB179F" w:rsidR="00D57536" w:rsidRPr="00DC2BA7" w:rsidRDefault="00B60735" w:rsidP="00D57536">
      <w:pPr>
        <w:spacing w:line="240" w:lineRule="auto"/>
        <w:rPr>
          <w:color w:val="222222"/>
          <w:lang w:val="sv-SE"/>
        </w:rPr>
      </w:pPr>
      <w:r w:rsidRPr="00DC2BA7">
        <w:rPr>
          <w:color w:val="222222"/>
          <w:lang w:val="sv-SE"/>
        </w:rPr>
        <w:t>De kombinerade-primära effektmåtten var bilateral ”nasal polyp score” (NPS) och genomsnittlig daglig ”nasal congestion score” (NCS) vid vecka</w:t>
      </w:r>
      <w:r w:rsidRPr="00DC2BA7">
        <w:rPr>
          <w:color w:val="000000"/>
          <w:lang w:val="sv-SE" w:bidi="th-TH"/>
        </w:rPr>
        <w:t> </w:t>
      </w:r>
      <w:r w:rsidRPr="00DC2BA7">
        <w:rPr>
          <w:color w:val="222222"/>
          <w:lang w:val="sv-SE"/>
        </w:rPr>
        <w:t>24. I båda studierna</w:t>
      </w:r>
      <w:r w:rsidRPr="00DC2BA7">
        <w:rPr>
          <w:color w:val="000000"/>
          <w:lang w:val="sv-SE" w:bidi="th-TH"/>
        </w:rPr>
        <w:t> </w:t>
      </w:r>
      <w:r w:rsidRPr="00DC2BA7">
        <w:rPr>
          <w:color w:val="222222"/>
          <w:lang w:val="sv-SE"/>
        </w:rPr>
        <w:t xml:space="preserve">1 och 2 vid näspolyper hade patienter som fick </w:t>
      </w:r>
      <w:r w:rsidR="00ED5740">
        <w:rPr>
          <w:lang w:val="sv-SE"/>
        </w:rPr>
        <w:t>omalizumab</w:t>
      </w:r>
      <w:r w:rsidRPr="00DC2BA7">
        <w:rPr>
          <w:color w:val="222222"/>
          <w:lang w:val="sv-SE"/>
        </w:rPr>
        <w:t xml:space="preserve"> statistiskt signifikant större förbättringar från utgångsvärdet vid vecka</w:t>
      </w:r>
      <w:r w:rsidRPr="00DC2BA7">
        <w:rPr>
          <w:color w:val="000000"/>
          <w:lang w:val="sv-SE" w:bidi="th-TH"/>
        </w:rPr>
        <w:t> </w:t>
      </w:r>
      <w:r w:rsidRPr="00DC2BA7">
        <w:rPr>
          <w:color w:val="222222"/>
          <w:lang w:val="sv-SE"/>
        </w:rPr>
        <w:t>24 i NPS och genomsnittlig NCS per vecka än patienter som fick placebo. Resultat från studierna 1 och 2 vid näspolyper visas i tabell</w:t>
      </w:r>
      <w:r w:rsidRPr="00DC2BA7">
        <w:rPr>
          <w:color w:val="000000"/>
          <w:lang w:val="sv-SE" w:bidi="th-TH"/>
        </w:rPr>
        <w:t> </w:t>
      </w:r>
      <w:r w:rsidRPr="00DC2BA7">
        <w:rPr>
          <w:color w:val="222222"/>
          <w:lang w:val="sv-SE"/>
        </w:rPr>
        <w:t>7.</w:t>
      </w:r>
    </w:p>
    <w:p w14:paraId="392DA938" w14:textId="77777777" w:rsidR="00D57536" w:rsidRPr="00610F76" w:rsidRDefault="00D57536" w:rsidP="00D57536">
      <w:pPr>
        <w:spacing w:line="240" w:lineRule="auto"/>
        <w:rPr>
          <w:color w:val="000000"/>
          <w:lang w:val="sv-SE" w:bidi="th-TH"/>
        </w:rPr>
      </w:pPr>
    </w:p>
    <w:p w14:paraId="27C1A32F" w14:textId="77777777" w:rsidR="00D57536" w:rsidRPr="00610F76" w:rsidRDefault="00B60735" w:rsidP="00D57536">
      <w:pPr>
        <w:keepNext/>
        <w:tabs>
          <w:tab w:val="clear" w:pos="567"/>
        </w:tabs>
        <w:spacing w:line="240" w:lineRule="auto"/>
        <w:ind w:left="1134" w:hanging="1134"/>
        <w:rPr>
          <w:lang w:val="sv-SE"/>
        </w:rPr>
      </w:pPr>
      <w:r w:rsidRPr="00610F76">
        <w:rPr>
          <w:b/>
          <w:color w:val="000000"/>
          <w:lang w:val="sv-SE"/>
        </w:rPr>
        <w:t>Table 7</w:t>
      </w:r>
      <w:r w:rsidRPr="00610F76">
        <w:rPr>
          <w:b/>
          <w:lang w:val="sv-SE"/>
        </w:rPr>
        <w:tab/>
      </w:r>
      <w:r w:rsidRPr="00610F76">
        <w:rPr>
          <w:b/>
          <w:color w:val="000000"/>
          <w:lang w:val="sv-SE"/>
        </w:rPr>
        <w:t>Förändring från utgångsvärdet vid vecka 24 i kliniska poäng från studie</w:t>
      </w:r>
      <w:r w:rsidRPr="00610F76">
        <w:rPr>
          <w:rFonts w:ascii="Arial" w:hAnsi="Arial" w:cs="Arial"/>
          <w:b/>
          <w:lang w:val="sv-SE"/>
        </w:rPr>
        <w:t> </w:t>
      </w:r>
      <w:r w:rsidRPr="00610F76">
        <w:rPr>
          <w:b/>
          <w:color w:val="000000"/>
          <w:lang w:val="sv-SE"/>
        </w:rPr>
        <w:t>1 samt studie</w:t>
      </w:r>
      <w:r w:rsidRPr="00610F76">
        <w:rPr>
          <w:rFonts w:ascii="Arial" w:hAnsi="Arial" w:cs="Arial"/>
          <w:b/>
          <w:lang w:val="sv-SE"/>
        </w:rPr>
        <w:t> </w:t>
      </w:r>
      <w:r w:rsidRPr="00610F76">
        <w:rPr>
          <w:b/>
          <w:color w:val="000000"/>
          <w:lang w:val="sv-SE"/>
        </w:rPr>
        <w:t>2 vid näspolyper, och poolade data</w:t>
      </w:r>
    </w:p>
    <w:p w14:paraId="4A9E13BF" w14:textId="77777777" w:rsidR="00D57536" w:rsidRPr="00610F76" w:rsidRDefault="00D57536" w:rsidP="00D57536">
      <w:pPr>
        <w:pStyle w:val="Text"/>
        <w:keepNext/>
        <w:widowControl w:val="0"/>
        <w:spacing w:before="0"/>
        <w:jc w:val="left"/>
        <w:rPr>
          <w:sz w:val="22"/>
          <w:lang w:val="sv-SE"/>
        </w:rPr>
      </w:pPr>
    </w:p>
    <w:tbl>
      <w:tblPr>
        <w:tblW w:w="4940" w:type="pct"/>
        <w:tblInd w:w="108" w:type="dxa"/>
        <w:tblBorders>
          <w:top w:val="single" w:sz="4" w:space="0" w:color="auto"/>
          <w:left w:val="single" w:sz="4" w:space="0" w:color="auto"/>
          <w:bottom w:val="single" w:sz="4" w:space="0" w:color="auto"/>
          <w:right w:val="single" w:sz="4" w:space="0" w:color="auto"/>
          <w:insideH w:val="single" w:sz="4" w:space="0" w:color="auto"/>
        </w:tblBorders>
        <w:tblLayout w:type="fixed"/>
        <w:tblLook w:val="04A0" w:firstRow="1" w:lastRow="0" w:firstColumn="1" w:lastColumn="0" w:noHBand="0" w:noVBand="1"/>
      </w:tblPr>
      <w:tblGrid>
        <w:gridCol w:w="2012"/>
        <w:gridCol w:w="1157"/>
        <w:gridCol w:w="1157"/>
        <w:gridCol w:w="1157"/>
        <w:gridCol w:w="1157"/>
        <w:gridCol w:w="1157"/>
        <w:gridCol w:w="1155"/>
      </w:tblGrid>
      <w:tr w:rsidR="00211724" w14:paraId="6DD3EAB3" w14:textId="77777777" w:rsidTr="001C4B98">
        <w:trPr>
          <w:cantSplit/>
        </w:trPr>
        <w:tc>
          <w:tcPr>
            <w:tcW w:w="1124" w:type="pct"/>
            <w:shd w:val="clear" w:color="auto" w:fill="auto"/>
          </w:tcPr>
          <w:p w14:paraId="2D685FC7" w14:textId="77777777" w:rsidR="00D57536" w:rsidRPr="00561D6E" w:rsidRDefault="00D57536" w:rsidP="001C4B98">
            <w:pPr>
              <w:widowControl w:val="0"/>
              <w:tabs>
                <w:tab w:val="left" w:pos="284"/>
              </w:tabs>
              <w:spacing w:line="240" w:lineRule="auto"/>
              <w:rPr>
                <w:color w:val="000000"/>
                <w:sz w:val="20"/>
                <w:szCs w:val="20"/>
                <w:lang w:val="sv-SE"/>
              </w:rPr>
            </w:pPr>
          </w:p>
        </w:tc>
        <w:tc>
          <w:tcPr>
            <w:tcW w:w="1292" w:type="pct"/>
            <w:gridSpan w:val="2"/>
            <w:shd w:val="clear" w:color="auto" w:fill="auto"/>
            <w:vAlign w:val="bottom"/>
          </w:tcPr>
          <w:p w14:paraId="182F2385" w14:textId="77777777" w:rsidR="00D57536" w:rsidRPr="00561D6E" w:rsidRDefault="00B60735" w:rsidP="001C4B98">
            <w:pPr>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Näspolyper</w:t>
            </w:r>
          </w:p>
          <w:p w14:paraId="63727111" w14:textId="77777777" w:rsidR="00D57536" w:rsidRPr="00561D6E" w:rsidRDefault="00B60735" w:rsidP="001C4B98">
            <w:pPr>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studie 1</w:t>
            </w:r>
          </w:p>
        </w:tc>
        <w:tc>
          <w:tcPr>
            <w:tcW w:w="1292" w:type="pct"/>
            <w:gridSpan w:val="2"/>
            <w:vAlign w:val="bottom"/>
          </w:tcPr>
          <w:p w14:paraId="38688B84" w14:textId="77777777" w:rsidR="00D57536" w:rsidRPr="00561D6E" w:rsidRDefault="00B60735" w:rsidP="001C4B98">
            <w:pPr>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Näspolyper</w:t>
            </w:r>
          </w:p>
          <w:p w14:paraId="1DBD27D6" w14:textId="77777777" w:rsidR="00D57536" w:rsidRPr="00561D6E" w:rsidRDefault="00B60735" w:rsidP="001C4B98">
            <w:pPr>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studie 2</w:t>
            </w:r>
          </w:p>
        </w:tc>
        <w:tc>
          <w:tcPr>
            <w:tcW w:w="1291" w:type="pct"/>
            <w:gridSpan w:val="2"/>
          </w:tcPr>
          <w:p w14:paraId="7CAE1142" w14:textId="77777777" w:rsidR="00D57536" w:rsidRPr="00561D6E" w:rsidRDefault="00B60735" w:rsidP="001C4B98">
            <w:pPr>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Näspolyper</w:t>
            </w:r>
          </w:p>
          <w:p w14:paraId="3CD90CFC" w14:textId="77777777" w:rsidR="00D57536" w:rsidRPr="00561D6E" w:rsidRDefault="00B60735" w:rsidP="001C4B98">
            <w:pPr>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pooled results</w:t>
            </w:r>
          </w:p>
        </w:tc>
      </w:tr>
      <w:tr w:rsidR="00211724" w14:paraId="26136ED3" w14:textId="77777777" w:rsidTr="001C4B98">
        <w:trPr>
          <w:cantSplit/>
        </w:trPr>
        <w:tc>
          <w:tcPr>
            <w:tcW w:w="1124" w:type="pct"/>
            <w:shd w:val="clear" w:color="auto" w:fill="auto"/>
          </w:tcPr>
          <w:p w14:paraId="75DFB5FB" w14:textId="77777777" w:rsidR="00D57536" w:rsidRPr="00561D6E" w:rsidRDefault="00D57536" w:rsidP="001C4B98">
            <w:pPr>
              <w:widowControl w:val="0"/>
              <w:tabs>
                <w:tab w:val="left" w:pos="284"/>
              </w:tabs>
              <w:spacing w:line="240" w:lineRule="auto"/>
              <w:rPr>
                <w:color w:val="000000"/>
                <w:sz w:val="20"/>
                <w:szCs w:val="20"/>
              </w:rPr>
            </w:pPr>
          </w:p>
        </w:tc>
        <w:tc>
          <w:tcPr>
            <w:tcW w:w="646" w:type="pct"/>
            <w:shd w:val="clear" w:color="auto" w:fill="auto"/>
            <w:vAlign w:val="bottom"/>
          </w:tcPr>
          <w:p w14:paraId="22556030" w14:textId="77777777" w:rsidR="00D57536" w:rsidRPr="00561D6E" w:rsidRDefault="00B60735" w:rsidP="001C4B98">
            <w:pPr>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Placebo</w:t>
            </w:r>
          </w:p>
        </w:tc>
        <w:tc>
          <w:tcPr>
            <w:tcW w:w="646" w:type="pct"/>
            <w:vAlign w:val="bottom"/>
          </w:tcPr>
          <w:p w14:paraId="4057CA9C" w14:textId="4DC5F8CA" w:rsidR="00D57536" w:rsidRPr="00561D6E" w:rsidRDefault="00ED5740" w:rsidP="001C4B98">
            <w:pPr>
              <w:widowControl w:val="0"/>
              <w:tabs>
                <w:tab w:val="left" w:pos="284"/>
              </w:tabs>
              <w:spacing w:line="240" w:lineRule="auto"/>
              <w:jc w:val="center"/>
              <w:rPr>
                <w:rFonts w:eastAsia="PMingLiU"/>
                <w:b/>
                <w:color w:val="000000"/>
                <w:sz w:val="20"/>
                <w:szCs w:val="20"/>
                <w:lang w:eastAsia="zh-TW"/>
              </w:rPr>
            </w:pPr>
            <w:r>
              <w:rPr>
                <w:rFonts w:eastAsia="PMingLiU"/>
                <w:b/>
                <w:color w:val="000000"/>
                <w:sz w:val="20"/>
                <w:szCs w:val="20"/>
                <w:lang w:eastAsia="zh-TW"/>
              </w:rPr>
              <w:t>Omalizumab</w:t>
            </w:r>
          </w:p>
        </w:tc>
        <w:tc>
          <w:tcPr>
            <w:tcW w:w="646" w:type="pct"/>
            <w:vAlign w:val="bottom"/>
          </w:tcPr>
          <w:p w14:paraId="03048CDB" w14:textId="77777777" w:rsidR="00D57536" w:rsidRPr="00561D6E" w:rsidRDefault="00B60735" w:rsidP="001C4B98">
            <w:pPr>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Placebo</w:t>
            </w:r>
          </w:p>
        </w:tc>
        <w:tc>
          <w:tcPr>
            <w:tcW w:w="646" w:type="pct"/>
            <w:vAlign w:val="bottom"/>
          </w:tcPr>
          <w:p w14:paraId="609C5A4A" w14:textId="3EE648E8" w:rsidR="00D57536" w:rsidRPr="00561D6E" w:rsidRDefault="00ED5740" w:rsidP="001C4B98">
            <w:pPr>
              <w:widowControl w:val="0"/>
              <w:tabs>
                <w:tab w:val="left" w:pos="284"/>
              </w:tabs>
              <w:spacing w:line="240" w:lineRule="auto"/>
              <w:jc w:val="center"/>
              <w:rPr>
                <w:rFonts w:eastAsia="PMingLiU"/>
                <w:b/>
                <w:color w:val="000000"/>
                <w:sz w:val="20"/>
                <w:szCs w:val="20"/>
                <w:lang w:eastAsia="zh-TW"/>
              </w:rPr>
            </w:pPr>
            <w:r>
              <w:rPr>
                <w:rFonts w:eastAsia="PMingLiU"/>
                <w:b/>
                <w:color w:val="000000"/>
                <w:sz w:val="20"/>
                <w:szCs w:val="20"/>
                <w:lang w:eastAsia="zh-TW"/>
              </w:rPr>
              <w:t>Omalizumab</w:t>
            </w:r>
          </w:p>
        </w:tc>
        <w:tc>
          <w:tcPr>
            <w:tcW w:w="646" w:type="pct"/>
          </w:tcPr>
          <w:p w14:paraId="6940B395" w14:textId="77777777" w:rsidR="00D57536" w:rsidRPr="00561D6E" w:rsidRDefault="00B60735" w:rsidP="001C4B98">
            <w:pPr>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Placebo</w:t>
            </w:r>
          </w:p>
        </w:tc>
        <w:tc>
          <w:tcPr>
            <w:tcW w:w="645" w:type="pct"/>
          </w:tcPr>
          <w:p w14:paraId="72363EC8" w14:textId="2387B8DC" w:rsidR="00D57536" w:rsidRPr="00561D6E" w:rsidRDefault="00B60735" w:rsidP="001C4B98">
            <w:pPr>
              <w:widowControl w:val="0"/>
              <w:tabs>
                <w:tab w:val="left" w:pos="284"/>
              </w:tabs>
              <w:spacing w:line="240" w:lineRule="auto"/>
              <w:jc w:val="center"/>
              <w:rPr>
                <w:rFonts w:eastAsia="PMingLiU"/>
                <w:b/>
                <w:color w:val="000000"/>
                <w:sz w:val="20"/>
                <w:szCs w:val="20"/>
                <w:lang w:eastAsia="zh-TW"/>
              </w:rPr>
            </w:pPr>
            <w:r>
              <w:rPr>
                <w:rFonts w:eastAsia="PMingLiU"/>
                <w:b/>
                <w:color w:val="000000"/>
                <w:sz w:val="20"/>
                <w:szCs w:val="20"/>
                <w:lang w:eastAsia="zh-TW"/>
              </w:rPr>
              <w:t>Omalizumab</w:t>
            </w:r>
          </w:p>
        </w:tc>
      </w:tr>
      <w:tr w:rsidR="00211724" w14:paraId="6D812ADC" w14:textId="77777777" w:rsidTr="001C4B98">
        <w:trPr>
          <w:cantSplit/>
        </w:trPr>
        <w:tc>
          <w:tcPr>
            <w:tcW w:w="1124" w:type="pct"/>
            <w:tcBorders>
              <w:bottom w:val="single" w:sz="4" w:space="0" w:color="auto"/>
            </w:tcBorders>
            <w:shd w:val="clear" w:color="auto" w:fill="auto"/>
          </w:tcPr>
          <w:p w14:paraId="528F6B58" w14:textId="77777777" w:rsidR="00D57536" w:rsidRPr="00561D6E" w:rsidRDefault="00B60735" w:rsidP="001C4B98">
            <w:pPr>
              <w:widowControl w:val="0"/>
              <w:tabs>
                <w:tab w:val="left" w:pos="284"/>
              </w:tabs>
              <w:spacing w:line="240" w:lineRule="auto"/>
              <w:rPr>
                <w:color w:val="000000"/>
                <w:sz w:val="20"/>
                <w:szCs w:val="20"/>
              </w:rPr>
            </w:pPr>
            <w:r w:rsidRPr="00561D6E">
              <w:rPr>
                <w:color w:val="000000"/>
                <w:sz w:val="20"/>
                <w:szCs w:val="20"/>
              </w:rPr>
              <w:t>N</w:t>
            </w:r>
          </w:p>
        </w:tc>
        <w:tc>
          <w:tcPr>
            <w:tcW w:w="646" w:type="pct"/>
            <w:tcBorders>
              <w:bottom w:val="single" w:sz="4" w:space="0" w:color="auto"/>
            </w:tcBorders>
            <w:shd w:val="clear" w:color="auto" w:fill="auto"/>
          </w:tcPr>
          <w:p w14:paraId="6315EEE0"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66</w:t>
            </w:r>
          </w:p>
        </w:tc>
        <w:tc>
          <w:tcPr>
            <w:tcW w:w="646" w:type="pct"/>
            <w:tcBorders>
              <w:bottom w:val="single" w:sz="4" w:space="0" w:color="auto"/>
            </w:tcBorders>
          </w:tcPr>
          <w:p w14:paraId="5B79F465"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72</w:t>
            </w:r>
          </w:p>
        </w:tc>
        <w:tc>
          <w:tcPr>
            <w:tcW w:w="646" w:type="pct"/>
            <w:tcBorders>
              <w:bottom w:val="single" w:sz="4" w:space="0" w:color="auto"/>
            </w:tcBorders>
          </w:tcPr>
          <w:p w14:paraId="70A1AB8B"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65</w:t>
            </w:r>
          </w:p>
        </w:tc>
        <w:tc>
          <w:tcPr>
            <w:tcW w:w="646" w:type="pct"/>
            <w:tcBorders>
              <w:bottom w:val="single" w:sz="4" w:space="0" w:color="auto"/>
            </w:tcBorders>
          </w:tcPr>
          <w:p w14:paraId="053EE012"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62</w:t>
            </w:r>
          </w:p>
        </w:tc>
        <w:tc>
          <w:tcPr>
            <w:tcW w:w="646" w:type="pct"/>
            <w:tcBorders>
              <w:bottom w:val="single" w:sz="4" w:space="0" w:color="auto"/>
            </w:tcBorders>
          </w:tcPr>
          <w:p w14:paraId="5826CDA8"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131</w:t>
            </w:r>
          </w:p>
        </w:tc>
        <w:tc>
          <w:tcPr>
            <w:tcW w:w="645" w:type="pct"/>
            <w:tcBorders>
              <w:bottom w:val="single" w:sz="4" w:space="0" w:color="auto"/>
            </w:tcBorders>
          </w:tcPr>
          <w:p w14:paraId="63AC8BEF"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134</w:t>
            </w:r>
          </w:p>
        </w:tc>
      </w:tr>
      <w:tr w:rsidR="00211724" w14:paraId="2116EE0A" w14:textId="77777777" w:rsidTr="001C4B98">
        <w:trPr>
          <w:cantSplit/>
        </w:trPr>
        <w:tc>
          <w:tcPr>
            <w:tcW w:w="1124" w:type="pct"/>
            <w:tcBorders>
              <w:bottom w:val="nil"/>
            </w:tcBorders>
            <w:shd w:val="clear" w:color="auto" w:fill="auto"/>
          </w:tcPr>
          <w:p w14:paraId="0F562E5D" w14:textId="77777777" w:rsidR="00D57536" w:rsidRPr="00561D6E" w:rsidRDefault="00B60735" w:rsidP="001C4B98">
            <w:pPr>
              <w:widowControl w:val="0"/>
              <w:tabs>
                <w:tab w:val="left" w:pos="284"/>
              </w:tabs>
              <w:spacing w:line="240" w:lineRule="auto"/>
              <w:rPr>
                <w:color w:val="000000"/>
                <w:sz w:val="20"/>
                <w:szCs w:val="20"/>
              </w:rPr>
            </w:pPr>
            <w:r w:rsidRPr="00561D6E">
              <w:rPr>
                <w:color w:val="000000"/>
                <w:sz w:val="20"/>
                <w:szCs w:val="20"/>
              </w:rPr>
              <w:t>Nasal polyp score</w:t>
            </w:r>
          </w:p>
        </w:tc>
        <w:tc>
          <w:tcPr>
            <w:tcW w:w="1292" w:type="pct"/>
            <w:gridSpan w:val="2"/>
            <w:tcBorders>
              <w:bottom w:val="nil"/>
            </w:tcBorders>
            <w:shd w:val="clear" w:color="auto" w:fill="auto"/>
          </w:tcPr>
          <w:p w14:paraId="783D63BF" w14:textId="77777777" w:rsidR="00D57536" w:rsidRPr="00561D6E" w:rsidRDefault="00D57536" w:rsidP="001C4B98">
            <w:pPr>
              <w:widowControl w:val="0"/>
              <w:tabs>
                <w:tab w:val="left" w:pos="284"/>
              </w:tabs>
              <w:spacing w:line="240" w:lineRule="auto"/>
              <w:jc w:val="center"/>
              <w:rPr>
                <w:rFonts w:eastAsia="PMingLiU"/>
                <w:color w:val="000000"/>
                <w:sz w:val="20"/>
                <w:szCs w:val="20"/>
                <w:lang w:eastAsia="zh-TW"/>
              </w:rPr>
            </w:pPr>
          </w:p>
        </w:tc>
        <w:tc>
          <w:tcPr>
            <w:tcW w:w="1292" w:type="pct"/>
            <w:gridSpan w:val="2"/>
            <w:tcBorders>
              <w:bottom w:val="nil"/>
            </w:tcBorders>
          </w:tcPr>
          <w:p w14:paraId="66289EE7" w14:textId="77777777" w:rsidR="00D57536" w:rsidRPr="00561D6E" w:rsidRDefault="00D57536" w:rsidP="001C4B98">
            <w:pPr>
              <w:widowControl w:val="0"/>
              <w:tabs>
                <w:tab w:val="left" w:pos="284"/>
              </w:tabs>
              <w:spacing w:line="240" w:lineRule="auto"/>
              <w:jc w:val="center"/>
              <w:rPr>
                <w:rFonts w:eastAsia="PMingLiU"/>
                <w:color w:val="000000"/>
                <w:sz w:val="20"/>
                <w:szCs w:val="20"/>
                <w:lang w:eastAsia="zh-TW"/>
              </w:rPr>
            </w:pPr>
          </w:p>
        </w:tc>
        <w:tc>
          <w:tcPr>
            <w:tcW w:w="1291" w:type="pct"/>
            <w:gridSpan w:val="2"/>
            <w:tcBorders>
              <w:bottom w:val="nil"/>
            </w:tcBorders>
          </w:tcPr>
          <w:p w14:paraId="3F650253" w14:textId="77777777" w:rsidR="00D57536" w:rsidRPr="00561D6E" w:rsidRDefault="00D57536" w:rsidP="001C4B98">
            <w:pPr>
              <w:widowControl w:val="0"/>
              <w:tabs>
                <w:tab w:val="left" w:pos="284"/>
              </w:tabs>
              <w:spacing w:line="240" w:lineRule="auto"/>
              <w:jc w:val="center"/>
              <w:rPr>
                <w:rFonts w:eastAsia="PMingLiU"/>
                <w:color w:val="000000"/>
                <w:sz w:val="20"/>
                <w:szCs w:val="20"/>
                <w:lang w:eastAsia="zh-TW"/>
              </w:rPr>
            </w:pPr>
          </w:p>
        </w:tc>
      </w:tr>
      <w:tr w:rsidR="00211724" w14:paraId="6BDD9466" w14:textId="77777777" w:rsidTr="001C4B98">
        <w:trPr>
          <w:cantSplit/>
        </w:trPr>
        <w:tc>
          <w:tcPr>
            <w:tcW w:w="1124" w:type="pct"/>
            <w:tcBorders>
              <w:bottom w:val="nil"/>
            </w:tcBorders>
            <w:shd w:val="clear" w:color="auto" w:fill="auto"/>
          </w:tcPr>
          <w:p w14:paraId="07B6BED7" w14:textId="77777777" w:rsidR="00D57536" w:rsidRPr="00561D6E" w:rsidRDefault="00B60735" w:rsidP="001C4B98">
            <w:pPr>
              <w:widowControl w:val="0"/>
              <w:tabs>
                <w:tab w:val="left" w:pos="284"/>
              </w:tabs>
              <w:spacing w:line="240" w:lineRule="auto"/>
              <w:rPr>
                <w:color w:val="000000"/>
                <w:sz w:val="20"/>
                <w:szCs w:val="20"/>
              </w:rPr>
            </w:pPr>
            <w:r w:rsidRPr="00561D6E">
              <w:rPr>
                <w:color w:val="000000"/>
                <w:sz w:val="20"/>
                <w:szCs w:val="20"/>
              </w:rPr>
              <w:t>Medelvärde vid studiestart</w:t>
            </w:r>
          </w:p>
        </w:tc>
        <w:tc>
          <w:tcPr>
            <w:tcW w:w="646" w:type="pct"/>
            <w:tcBorders>
              <w:bottom w:val="nil"/>
            </w:tcBorders>
            <w:shd w:val="clear" w:color="auto" w:fill="auto"/>
          </w:tcPr>
          <w:p w14:paraId="08C40358"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6,32</w:t>
            </w:r>
          </w:p>
        </w:tc>
        <w:tc>
          <w:tcPr>
            <w:tcW w:w="646" w:type="pct"/>
            <w:tcBorders>
              <w:bottom w:val="nil"/>
            </w:tcBorders>
          </w:tcPr>
          <w:p w14:paraId="62C0F426"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6,19</w:t>
            </w:r>
          </w:p>
        </w:tc>
        <w:tc>
          <w:tcPr>
            <w:tcW w:w="646" w:type="pct"/>
            <w:tcBorders>
              <w:bottom w:val="nil"/>
            </w:tcBorders>
          </w:tcPr>
          <w:p w14:paraId="1F6343F4"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6,09</w:t>
            </w:r>
          </w:p>
        </w:tc>
        <w:tc>
          <w:tcPr>
            <w:tcW w:w="646" w:type="pct"/>
            <w:tcBorders>
              <w:bottom w:val="nil"/>
            </w:tcBorders>
          </w:tcPr>
          <w:p w14:paraId="3E329B91"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6,44</w:t>
            </w:r>
          </w:p>
        </w:tc>
        <w:tc>
          <w:tcPr>
            <w:tcW w:w="646" w:type="pct"/>
            <w:tcBorders>
              <w:bottom w:val="nil"/>
            </w:tcBorders>
          </w:tcPr>
          <w:p w14:paraId="3686DECC"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6,21</w:t>
            </w:r>
          </w:p>
        </w:tc>
        <w:tc>
          <w:tcPr>
            <w:tcW w:w="645" w:type="pct"/>
            <w:tcBorders>
              <w:bottom w:val="nil"/>
            </w:tcBorders>
          </w:tcPr>
          <w:p w14:paraId="6F1DF8C5"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6,31</w:t>
            </w:r>
          </w:p>
        </w:tc>
      </w:tr>
      <w:tr w:rsidR="00211724" w14:paraId="21E0FA77" w14:textId="77777777" w:rsidTr="001C4B98">
        <w:trPr>
          <w:cantSplit/>
        </w:trPr>
        <w:tc>
          <w:tcPr>
            <w:tcW w:w="1124" w:type="pct"/>
            <w:tcBorders>
              <w:top w:val="nil"/>
              <w:bottom w:val="single" w:sz="4" w:space="0" w:color="auto"/>
            </w:tcBorders>
            <w:shd w:val="clear" w:color="auto" w:fill="auto"/>
          </w:tcPr>
          <w:p w14:paraId="2E93108E" w14:textId="77777777" w:rsidR="00D57536" w:rsidRPr="00561D6E" w:rsidRDefault="00B60735" w:rsidP="001C4B98">
            <w:pPr>
              <w:widowControl w:val="0"/>
              <w:tabs>
                <w:tab w:val="left" w:pos="284"/>
              </w:tabs>
              <w:spacing w:line="240" w:lineRule="auto"/>
              <w:rPr>
                <w:color w:val="000000"/>
                <w:sz w:val="20"/>
                <w:szCs w:val="20"/>
                <w:lang w:val="sv-SE"/>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5AEEE908"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0,06</w:t>
            </w:r>
          </w:p>
        </w:tc>
        <w:tc>
          <w:tcPr>
            <w:tcW w:w="646" w:type="pct"/>
            <w:tcBorders>
              <w:top w:val="nil"/>
              <w:bottom w:val="single" w:sz="4" w:space="0" w:color="auto"/>
            </w:tcBorders>
          </w:tcPr>
          <w:p w14:paraId="1A6EC2C2"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-1,08</w:t>
            </w:r>
          </w:p>
        </w:tc>
        <w:tc>
          <w:tcPr>
            <w:tcW w:w="646" w:type="pct"/>
            <w:tcBorders>
              <w:top w:val="nil"/>
              <w:bottom w:val="single" w:sz="4" w:space="0" w:color="auto"/>
            </w:tcBorders>
          </w:tcPr>
          <w:p w14:paraId="263240B4"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-0,31</w:t>
            </w:r>
          </w:p>
        </w:tc>
        <w:tc>
          <w:tcPr>
            <w:tcW w:w="646" w:type="pct"/>
            <w:tcBorders>
              <w:top w:val="nil"/>
              <w:bottom w:val="single" w:sz="4" w:space="0" w:color="auto"/>
            </w:tcBorders>
          </w:tcPr>
          <w:p w14:paraId="70E90404"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-0,90</w:t>
            </w:r>
          </w:p>
        </w:tc>
        <w:tc>
          <w:tcPr>
            <w:tcW w:w="646" w:type="pct"/>
            <w:tcBorders>
              <w:top w:val="nil"/>
              <w:bottom w:val="single" w:sz="4" w:space="0" w:color="auto"/>
            </w:tcBorders>
          </w:tcPr>
          <w:p w14:paraId="364C0A5C"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-0,13</w:t>
            </w:r>
          </w:p>
        </w:tc>
        <w:tc>
          <w:tcPr>
            <w:tcW w:w="645" w:type="pct"/>
            <w:tcBorders>
              <w:top w:val="nil"/>
              <w:bottom w:val="single" w:sz="4" w:space="0" w:color="auto"/>
            </w:tcBorders>
          </w:tcPr>
          <w:p w14:paraId="1E363D79"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-0,99</w:t>
            </w:r>
          </w:p>
        </w:tc>
      </w:tr>
      <w:tr w:rsidR="00211724" w14:paraId="05E24CCE" w14:textId="77777777" w:rsidTr="001C4B98">
        <w:trPr>
          <w:cantSplit/>
          <w:trHeight w:val="759"/>
        </w:trPr>
        <w:tc>
          <w:tcPr>
            <w:tcW w:w="1124" w:type="pct"/>
            <w:tcBorders>
              <w:bottom w:val="nil"/>
            </w:tcBorders>
            <w:shd w:val="clear" w:color="auto" w:fill="auto"/>
          </w:tcPr>
          <w:p w14:paraId="4EF560DA" w14:textId="28CB9BD3" w:rsidR="00D57536" w:rsidRPr="00561D6E" w:rsidRDefault="00B60735" w:rsidP="001C4B98">
            <w:pPr>
              <w:widowControl w:val="0"/>
              <w:tabs>
                <w:tab w:val="clear" w:pos="567"/>
              </w:tabs>
              <w:spacing w:line="240" w:lineRule="auto"/>
              <w:ind w:hanging="3"/>
              <w:rPr>
                <w:rFonts w:eastAsia="PMingLiU"/>
                <w:color w:val="000000"/>
                <w:sz w:val="20"/>
                <w:szCs w:val="20"/>
                <w:lang w:eastAsia="zh-TW"/>
              </w:rPr>
            </w:pPr>
            <w:r w:rsidRPr="00561D6E">
              <w:rPr>
                <w:rFonts w:eastAsia="PMingLiU"/>
                <w:color w:val="000000"/>
                <w:sz w:val="20"/>
                <w:szCs w:val="20"/>
                <w:lang w:eastAsia="zh-TW"/>
              </w:rPr>
              <w:t>Skillnad (95% CI</w:t>
            </w:r>
            <w:r w:rsidR="006D5592">
              <w:rPr>
                <w:rFonts w:eastAsia="PMingLiU"/>
                <w:color w:val="000000"/>
                <w:sz w:val="20"/>
                <w:szCs w:val="20"/>
                <w:lang w:eastAsia="zh-TW"/>
              </w:rPr>
              <w:t>)</w:t>
            </w:r>
            <w:r w:rsidRPr="00561D6E">
              <w:rPr>
                <w:color w:val="000000"/>
                <w:sz w:val="20"/>
                <w:szCs w:val="20"/>
                <w:vertAlign w:val="superscript"/>
              </w:rPr>
              <w:t xml:space="preserve"> </w:t>
            </w:r>
          </w:p>
        </w:tc>
        <w:tc>
          <w:tcPr>
            <w:tcW w:w="1292" w:type="pct"/>
            <w:gridSpan w:val="2"/>
            <w:tcBorders>
              <w:bottom w:val="nil"/>
            </w:tcBorders>
            <w:shd w:val="clear" w:color="auto" w:fill="auto"/>
          </w:tcPr>
          <w:p w14:paraId="369158D2"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-1,14 (-1,59, -069)</w:t>
            </w:r>
          </w:p>
          <w:p w14:paraId="01095107" w14:textId="77777777" w:rsidR="00D57536" w:rsidRPr="00561D6E" w:rsidRDefault="00D57536" w:rsidP="001C4B98">
            <w:pPr>
              <w:widowControl w:val="0"/>
              <w:tabs>
                <w:tab w:val="left" w:pos="284"/>
              </w:tabs>
              <w:spacing w:line="240" w:lineRule="auto"/>
              <w:jc w:val="center"/>
              <w:rPr>
                <w:color w:val="000000"/>
                <w:sz w:val="20"/>
                <w:szCs w:val="20"/>
              </w:rPr>
            </w:pPr>
          </w:p>
        </w:tc>
        <w:tc>
          <w:tcPr>
            <w:tcW w:w="1292" w:type="pct"/>
            <w:gridSpan w:val="2"/>
            <w:tcBorders>
              <w:bottom w:val="nil"/>
            </w:tcBorders>
          </w:tcPr>
          <w:p w14:paraId="5D7619C3"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-0,59 (-1,05, -012)</w:t>
            </w:r>
          </w:p>
          <w:p w14:paraId="16C72BBB" w14:textId="77777777" w:rsidR="00D57536" w:rsidRPr="00561D6E" w:rsidRDefault="00D57536" w:rsidP="001C4B98">
            <w:pPr>
              <w:widowControl w:val="0"/>
              <w:tabs>
                <w:tab w:val="left" w:pos="284"/>
              </w:tabs>
              <w:spacing w:line="240" w:lineRule="auto"/>
              <w:jc w:val="center"/>
              <w:rPr>
                <w:color w:val="000000"/>
                <w:sz w:val="20"/>
                <w:szCs w:val="20"/>
              </w:rPr>
            </w:pPr>
          </w:p>
        </w:tc>
        <w:tc>
          <w:tcPr>
            <w:tcW w:w="1291" w:type="pct"/>
            <w:gridSpan w:val="2"/>
            <w:tcBorders>
              <w:bottom w:val="nil"/>
            </w:tcBorders>
          </w:tcPr>
          <w:p w14:paraId="71E5545C"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-0,86 (-1,18, -0,54)</w:t>
            </w:r>
          </w:p>
        </w:tc>
      </w:tr>
      <w:tr w:rsidR="00211724" w14:paraId="473A7229" w14:textId="77777777" w:rsidTr="001C4B98">
        <w:trPr>
          <w:cantSplit/>
        </w:trPr>
        <w:tc>
          <w:tcPr>
            <w:tcW w:w="1124" w:type="pct"/>
            <w:tcBorders>
              <w:top w:val="nil"/>
              <w:bottom w:val="single" w:sz="4" w:space="0" w:color="auto"/>
            </w:tcBorders>
            <w:shd w:val="clear" w:color="auto" w:fill="auto"/>
          </w:tcPr>
          <w:p w14:paraId="55A92638"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single" w:sz="4" w:space="0" w:color="auto"/>
            </w:tcBorders>
            <w:shd w:val="clear" w:color="auto" w:fill="auto"/>
          </w:tcPr>
          <w:p w14:paraId="552C12B3"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&lt;0,0001</w:t>
            </w:r>
          </w:p>
        </w:tc>
        <w:tc>
          <w:tcPr>
            <w:tcW w:w="1292" w:type="pct"/>
            <w:gridSpan w:val="2"/>
            <w:tcBorders>
              <w:top w:val="nil"/>
              <w:bottom w:val="single" w:sz="4" w:space="0" w:color="auto"/>
            </w:tcBorders>
          </w:tcPr>
          <w:p w14:paraId="16D64D7F"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0,0140</w:t>
            </w:r>
          </w:p>
        </w:tc>
        <w:tc>
          <w:tcPr>
            <w:tcW w:w="1291" w:type="pct"/>
            <w:gridSpan w:val="2"/>
            <w:tcBorders>
              <w:top w:val="nil"/>
              <w:bottom w:val="single" w:sz="4" w:space="0" w:color="auto"/>
            </w:tcBorders>
          </w:tcPr>
          <w:p w14:paraId="3667CD44"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&lt;0,0001</w:t>
            </w:r>
          </w:p>
        </w:tc>
      </w:tr>
      <w:tr w:rsidR="00211724" w:rsidRPr="00410B74" w14:paraId="5DEF2E64" w14:textId="77777777" w:rsidTr="001C4B98">
        <w:trPr>
          <w:cantSplit/>
        </w:trPr>
        <w:tc>
          <w:tcPr>
            <w:tcW w:w="1124" w:type="pct"/>
            <w:tcBorders>
              <w:top w:val="single" w:sz="4" w:space="0" w:color="auto"/>
              <w:bottom w:val="nil"/>
            </w:tcBorders>
            <w:shd w:val="clear" w:color="auto" w:fill="auto"/>
            <w:vAlign w:val="center"/>
          </w:tcPr>
          <w:p w14:paraId="283A5B2C" w14:textId="77777777" w:rsidR="00D57536" w:rsidRPr="00561D6E" w:rsidRDefault="00B60735" w:rsidP="001C4B98">
            <w:pPr>
              <w:widowControl w:val="0"/>
              <w:tabs>
                <w:tab w:val="left" w:pos="284"/>
              </w:tabs>
              <w:spacing w:line="240" w:lineRule="auto"/>
              <w:rPr>
                <w:rFonts w:eastAsia="PMingLiU"/>
                <w:color w:val="000000"/>
                <w:sz w:val="20"/>
                <w:szCs w:val="20"/>
                <w:lang w:val="sv-SE" w:eastAsia="zh-TW"/>
              </w:rPr>
            </w:pPr>
            <w:r w:rsidRPr="00561D6E">
              <w:rPr>
                <w:color w:val="000000"/>
                <w:sz w:val="20"/>
                <w:szCs w:val="20"/>
                <w:lang w:val="sv-SE"/>
              </w:rPr>
              <w:lastRenderedPageBreak/>
              <w:t>Medelpoäng över 7 dagars daglig nästäppa</w:t>
            </w:r>
          </w:p>
        </w:tc>
        <w:tc>
          <w:tcPr>
            <w:tcW w:w="1292" w:type="pct"/>
            <w:gridSpan w:val="2"/>
            <w:tcBorders>
              <w:top w:val="single" w:sz="4" w:space="0" w:color="auto"/>
              <w:bottom w:val="nil"/>
            </w:tcBorders>
            <w:shd w:val="clear" w:color="auto" w:fill="auto"/>
          </w:tcPr>
          <w:p w14:paraId="61C87D60" w14:textId="77777777" w:rsidR="00D57536" w:rsidRPr="00561D6E" w:rsidRDefault="00D57536" w:rsidP="001C4B98">
            <w:pPr>
              <w:widowControl w:val="0"/>
              <w:tabs>
                <w:tab w:val="left" w:pos="284"/>
              </w:tabs>
              <w:spacing w:line="240" w:lineRule="auto"/>
              <w:rPr>
                <w:rFonts w:eastAsia="PMingLiU"/>
                <w:color w:val="000000"/>
                <w:sz w:val="20"/>
                <w:szCs w:val="20"/>
                <w:lang w:val="sv-SE" w:eastAsia="zh-TW"/>
              </w:rPr>
            </w:pPr>
          </w:p>
        </w:tc>
        <w:tc>
          <w:tcPr>
            <w:tcW w:w="1292" w:type="pct"/>
            <w:gridSpan w:val="2"/>
            <w:tcBorders>
              <w:top w:val="single" w:sz="4" w:space="0" w:color="auto"/>
              <w:bottom w:val="nil"/>
            </w:tcBorders>
          </w:tcPr>
          <w:p w14:paraId="637EB645" w14:textId="77777777" w:rsidR="00D57536" w:rsidRPr="00561D6E" w:rsidRDefault="00D57536" w:rsidP="001C4B98">
            <w:pPr>
              <w:widowControl w:val="0"/>
              <w:tabs>
                <w:tab w:val="left" w:pos="284"/>
              </w:tabs>
              <w:spacing w:line="240" w:lineRule="auto"/>
              <w:rPr>
                <w:color w:val="000000"/>
                <w:sz w:val="20"/>
                <w:szCs w:val="20"/>
                <w:lang w:val="sv-SE"/>
              </w:rPr>
            </w:pPr>
          </w:p>
        </w:tc>
        <w:tc>
          <w:tcPr>
            <w:tcW w:w="1291" w:type="pct"/>
            <w:gridSpan w:val="2"/>
            <w:tcBorders>
              <w:top w:val="single" w:sz="4" w:space="0" w:color="auto"/>
              <w:bottom w:val="nil"/>
            </w:tcBorders>
          </w:tcPr>
          <w:p w14:paraId="0F237293" w14:textId="77777777" w:rsidR="00D57536" w:rsidRPr="00561D6E" w:rsidRDefault="00D57536" w:rsidP="001C4B98">
            <w:pPr>
              <w:widowControl w:val="0"/>
              <w:tabs>
                <w:tab w:val="left" w:pos="284"/>
              </w:tabs>
              <w:spacing w:line="240" w:lineRule="auto"/>
              <w:rPr>
                <w:color w:val="000000"/>
                <w:sz w:val="20"/>
                <w:szCs w:val="20"/>
                <w:lang w:val="sv-SE"/>
              </w:rPr>
            </w:pPr>
          </w:p>
        </w:tc>
      </w:tr>
      <w:tr w:rsidR="00211724" w14:paraId="5E243824" w14:textId="77777777" w:rsidTr="001C4B98">
        <w:trPr>
          <w:cantSplit/>
        </w:trPr>
        <w:tc>
          <w:tcPr>
            <w:tcW w:w="1124" w:type="pct"/>
            <w:tcBorders>
              <w:top w:val="single" w:sz="4" w:space="0" w:color="auto"/>
              <w:bottom w:val="nil"/>
            </w:tcBorders>
            <w:shd w:val="clear" w:color="auto" w:fill="auto"/>
          </w:tcPr>
          <w:p w14:paraId="3BD3ACFC" w14:textId="77777777" w:rsidR="00D57536" w:rsidRPr="00561D6E" w:rsidRDefault="00B60735" w:rsidP="001C4B98">
            <w:pPr>
              <w:widowControl w:val="0"/>
              <w:tabs>
                <w:tab w:val="left" w:pos="284"/>
              </w:tabs>
              <w:spacing w:line="240" w:lineRule="auto"/>
              <w:rPr>
                <w:color w:val="000000"/>
                <w:sz w:val="20"/>
                <w:szCs w:val="20"/>
              </w:rPr>
            </w:pPr>
            <w:proofErr w:type="spellStart"/>
            <w:r w:rsidRPr="00561D6E">
              <w:rPr>
                <w:color w:val="000000"/>
                <w:sz w:val="20"/>
                <w:szCs w:val="20"/>
              </w:rPr>
              <w:t>Medelvärde</w:t>
            </w:r>
            <w:proofErr w:type="spellEnd"/>
            <w:r w:rsidRPr="00561D6E">
              <w:rPr>
                <w:color w:val="000000"/>
                <w:sz w:val="20"/>
                <w:szCs w:val="20"/>
              </w:rPr>
              <w:t xml:space="preserve"> vid </w:t>
            </w:r>
            <w:proofErr w:type="spellStart"/>
            <w:r w:rsidRPr="00561D6E">
              <w:rPr>
                <w:color w:val="000000"/>
                <w:sz w:val="20"/>
                <w:szCs w:val="20"/>
              </w:rPr>
              <w:t>studiestart</w:t>
            </w:r>
            <w:proofErr w:type="spellEnd"/>
          </w:p>
        </w:tc>
        <w:tc>
          <w:tcPr>
            <w:tcW w:w="646" w:type="pct"/>
            <w:tcBorders>
              <w:top w:val="single" w:sz="4" w:space="0" w:color="auto"/>
              <w:bottom w:val="nil"/>
            </w:tcBorders>
            <w:shd w:val="clear" w:color="auto" w:fill="auto"/>
          </w:tcPr>
          <w:p w14:paraId="42A026A6"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2,46</w:t>
            </w:r>
          </w:p>
        </w:tc>
        <w:tc>
          <w:tcPr>
            <w:tcW w:w="646" w:type="pct"/>
            <w:tcBorders>
              <w:top w:val="single" w:sz="4" w:space="0" w:color="auto"/>
              <w:bottom w:val="nil"/>
            </w:tcBorders>
          </w:tcPr>
          <w:p w14:paraId="14F785C0"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2,40</w:t>
            </w:r>
          </w:p>
        </w:tc>
        <w:tc>
          <w:tcPr>
            <w:tcW w:w="646" w:type="pct"/>
            <w:tcBorders>
              <w:top w:val="single" w:sz="4" w:space="0" w:color="auto"/>
              <w:bottom w:val="nil"/>
            </w:tcBorders>
          </w:tcPr>
          <w:p w14:paraId="76D2C940"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2,29</w:t>
            </w:r>
          </w:p>
        </w:tc>
        <w:tc>
          <w:tcPr>
            <w:tcW w:w="646" w:type="pct"/>
            <w:tcBorders>
              <w:top w:val="single" w:sz="4" w:space="0" w:color="auto"/>
              <w:bottom w:val="nil"/>
            </w:tcBorders>
          </w:tcPr>
          <w:p w14:paraId="0F7F866D"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2,26</w:t>
            </w:r>
          </w:p>
        </w:tc>
        <w:tc>
          <w:tcPr>
            <w:tcW w:w="646" w:type="pct"/>
            <w:tcBorders>
              <w:top w:val="single" w:sz="4" w:space="0" w:color="auto"/>
              <w:bottom w:val="nil"/>
            </w:tcBorders>
          </w:tcPr>
          <w:p w14:paraId="2A54C5E9"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2,38</w:t>
            </w:r>
          </w:p>
        </w:tc>
        <w:tc>
          <w:tcPr>
            <w:tcW w:w="645" w:type="pct"/>
            <w:tcBorders>
              <w:top w:val="single" w:sz="4" w:space="0" w:color="auto"/>
              <w:bottom w:val="nil"/>
            </w:tcBorders>
          </w:tcPr>
          <w:p w14:paraId="11394BF9"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2,34</w:t>
            </w:r>
          </w:p>
        </w:tc>
      </w:tr>
      <w:tr w:rsidR="00211724" w14:paraId="3D2841D9" w14:textId="77777777" w:rsidTr="001C4B98">
        <w:trPr>
          <w:cantSplit/>
        </w:trPr>
        <w:tc>
          <w:tcPr>
            <w:tcW w:w="1124" w:type="pct"/>
            <w:tcBorders>
              <w:top w:val="nil"/>
              <w:bottom w:val="single" w:sz="4" w:space="0" w:color="auto"/>
            </w:tcBorders>
            <w:shd w:val="clear" w:color="auto" w:fill="auto"/>
          </w:tcPr>
          <w:p w14:paraId="2E8AAF1F" w14:textId="77777777" w:rsidR="00D57536" w:rsidRPr="00561D6E" w:rsidRDefault="00B60735" w:rsidP="001C4B98">
            <w:pPr>
              <w:widowControl w:val="0"/>
              <w:tabs>
                <w:tab w:val="left" w:pos="284"/>
              </w:tabs>
              <w:spacing w:line="240" w:lineRule="auto"/>
              <w:rPr>
                <w:color w:val="000000"/>
                <w:sz w:val="20"/>
                <w:szCs w:val="20"/>
                <w:lang w:val="sv-SE"/>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196CFD46"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-0,35</w:t>
            </w:r>
          </w:p>
        </w:tc>
        <w:tc>
          <w:tcPr>
            <w:tcW w:w="646" w:type="pct"/>
            <w:tcBorders>
              <w:top w:val="nil"/>
              <w:bottom w:val="single" w:sz="4" w:space="0" w:color="auto"/>
            </w:tcBorders>
          </w:tcPr>
          <w:p w14:paraId="053D2513"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-0,89</w:t>
            </w:r>
          </w:p>
        </w:tc>
        <w:tc>
          <w:tcPr>
            <w:tcW w:w="646" w:type="pct"/>
            <w:tcBorders>
              <w:top w:val="nil"/>
              <w:bottom w:val="single" w:sz="4" w:space="0" w:color="auto"/>
            </w:tcBorders>
          </w:tcPr>
          <w:p w14:paraId="15C3F7B0"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-0,20</w:t>
            </w:r>
          </w:p>
        </w:tc>
        <w:tc>
          <w:tcPr>
            <w:tcW w:w="646" w:type="pct"/>
            <w:tcBorders>
              <w:top w:val="nil"/>
              <w:bottom w:val="single" w:sz="4" w:space="0" w:color="auto"/>
            </w:tcBorders>
          </w:tcPr>
          <w:p w14:paraId="1A01CDBE"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-0,70</w:t>
            </w:r>
          </w:p>
        </w:tc>
        <w:tc>
          <w:tcPr>
            <w:tcW w:w="646" w:type="pct"/>
            <w:tcBorders>
              <w:top w:val="nil"/>
              <w:bottom w:val="single" w:sz="4" w:space="0" w:color="auto"/>
            </w:tcBorders>
          </w:tcPr>
          <w:p w14:paraId="523EAB58"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-0,28</w:t>
            </w:r>
          </w:p>
        </w:tc>
        <w:tc>
          <w:tcPr>
            <w:tcW w:w="645" w:type="pct"/>
            <w:tcBorders>
              <w:top w:val="nil"/>
              <w:bottom w:val="single" w:sz="4" w:space="0" w:color="auto"/>
            </w:tcBorders>
          </w:tcPr>
          <w:p w14:paraId="49402716" w14:textId="77777777" w:rsidR="00D57536" w:rsidRPr="00561D6E" w:rsidRDefault="00B60735" w:rsidP="001C4B98">
            <w:pPr>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-0,80</w:t>
            </w:r>
          </w:p>
        </w:tc>
      </w:tr>
      <w:tr w:rsidR="00211724" w14:paraId="32717142" w14:textId="77777777" w:rsidTr="001C4B98">
        <w:trPr>
          <w:cantSplit/>
          <w:trHeight w:val="820"/>
        </w:trPr>
        <w:tc>
          <w:tcPr>
            <w:tcW w:w="1124" w:type="pct"/>
            <w:tcBorders>
              <w:top w:val="single" w:sz="4" w:space="0" w:color="auto"/>
              <w:bottom w:val="nil"/>
            </w:tcBorders>
            <w:shd w:val="clear" w:color="auto" w:fill="auto"/>
          </w:tcPr>
          <w:p w14:paraId="4C72E6EA" w14:textId="2625C791" w:rsidR="00D57536" w:rsidRPr="00561D6E" w:rsidRDefault="00B60735" w:rsidP="001C4B98">
            <w:pPr>
              <w:widowControl w:val="0"/>
              <w:tabs>
                <w:tab w:val="clear" w:pos="567"/>
              </w:tabs>
              <w:spacing w:line="240" w:lineRule="auto"/>
              <w:ind w:hanging="3"/>
              <w:rPr>
                <w:rFonts w:eastAsia="PMingLiU"/>
                <w:color w:val="000000"/>
                <w:sz w:val="20"/>
                <w:szCs w:val="20"/>
                <w:lang w:eastAsia="zh-TW"/>
              </w:rPr>
            </w:pPr>
            <w:r w:rsidRPr="00561D6E">
              <w:rPr>
                <w:rFonts w:eastAsia="PMingLiU"/>
                <w:color w:val="000000"/>
                <w:sz w:val="20"/>
                <w:szCs w:val="20"/>
                <w:lang w:eastAsia="zh-TW"/>
              </w:rPr>
              <w:t>Skillnad (95% CI</w:t>
            </w:r>
            <w:r w:rsidR="006D5592">
              <w:rPr>
                <w:rFonts w:eastAsia="PMingLiU"/>
                <w:color w:val="000000"/>
                <w:sz w:val="20"/>
                <w:szCs w:val="20"/>
                <w:lang w:eastAsia="zh-TW"/>
              </w:rPr>
              <w:t>)</w:t>
            </w:r>
          </w:p>
        </w:tc>
        <w:tc>
          <w:tcPr>
            <w:tcW w:w="1292" w:type="pct"/>
            <w:gridSpan w:val="2"/>
            <w:tcBorders>
              <w:top w:val="single" w:sz="4" w:space="0" w:color="auto"/>
              <w:bottom w:val="nil"/>
            </w:tcBorders>
            <w:shd w:val="clear" w:color="auto" w:fill="auto"/>
          </w:tcPr>
          <w:p w14:paraId="6F118AFA"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-0,55 (-0,84, -0,25)</w:t>
            </w:r>
          </w:p>
          <w:p w14:paraId="0F0D8F36" w14:textId="77777777" w:rsidR="00D57536" w:rsidRPr="00561D6E" w:rsidRDefault="00D57536" w:rsidP="001C4B98">
            <w:pPr>
              <w:widowControl w:val="0"/>
              <w:tabs>
                <w:tab w:val="left" w:pos="284"/>
              </w:tabs>
              <w:spacing w:line="240" w:lineRule="auto"/>
              <w:jc w:val="center"/>
              <w:rPr>
                <w:color w:val="000000"/>
                <w:sz w:val="20"/>
                <w:szCs w:val="20"/>
              </w:rPr>
            </w:pPr>
          </w:p>
        </w:tc>
        <w:tc>
          <w:tcPr>
            <w:tcW w:w="1292" w:type="pct"/>
            <w:gridSpan w:val="2"/>
            <w:tcBorders>
              <w:top w:val="single" w:sz="4" w:space="0" w:color="auto"/>
              <w:bottom w:val="nil"/>
            </w:tcBorders>
          </w:tcPr>
          <w:p w14:paraId="163BBDCC"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-0,50 (-0,80, -0,19)</w:t>
            </w:r>
          </w:p>
          <w:p w14:paraId="0CECF0E9" w14:textId="77777777" w:rsidR="00D57536" w:rsidRPr="00561D6E" w:rsidRDefault="00D57536" w:rsidP="001C4B98">
            <w:pPr>
              <w:widowControl w:val="0"/>
              <w:tabs>
                <w:tab w:val="left" w:pos="284"/>
              </w:tabs>
              <w:spacing w:line="240" w:lineRule="auto"/>
              <w:jc w:val="center"/>
              <w:rPr>
                <w:color w:val="000000"/>
                <w:sz w:val="20"/>
                <w:szCs w:val="20"/>
              </w:rPr>
            </w:pPr>
          </w:p>
        </w:tc>
        <w:tc>
          <w:tcPr>
            <w:tcW w:w="1291" w:type="pct"/>
            <w:gridSpan w:val="2"/>
            <w:tcBorders>
              <w:top w:val="single" w:sz="4" w:space="0" w:color="auto"/>
              <w:bottom w:val="nil"/>
            </w:tcBorders>
          </w:tcPr>
          <w:p w14:paraId="78E2DE27"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-0,52 (-0,73, -0,31)</w:t>
            </w:r>
          </w:p>
        </w:tc>
      </w:tr>
      <w:tr w:rsidR="00211724" w14:paraId="6EE8DA32" w14:textId="77777777" w:rsidTr="001C4B98">
        <w:trPr>
          <w:cantSplit/>
        </w:trPr>
        <w:tc>
          <w:tcPr>
            <w:tcW w:w="1124" w:type="pct"/>
            <w:tcBorders>
              <w:top w:val="nil"/>
              <w:bottom w:val="nil"/>
            </w:tcBorders>
            <w:shd w:val="clear" w:color="auto" w:fill="auto"/>
          </w:tcPr>
          <w:p w14:paraId="4512CAD1"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nil"/>
            </w:tcBorders>
            <w:shd w:val="clear" w:color="auto" w:fill="auto"/>
          </w:tcPr>
          <w:p w14:paraId="7CFB8598"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0,0004</w:t>
            </w:r>
          </w:p>
        </w:tc>
        <w:tc>
          <w:tcPr>
            <w:tcW w:w="1292" w:type="pct"/>
            <w:gridSpan w:val="2"/>
            <w:tcBorders>
              <w:top w:val="nil"/>
              <w:bottom w:val="nil"/>
            </w:tcBorders>
          </w:tcPr>
          <w:p w14:paraId="584117F8"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0,0017</w:t>
            </w:r>
          </w:p>
        </w:tc>
        <w:tc>
          <w:tcPr>
            <w:tcW w:w="1291" w:type="pct"/>
            <w:gridSpan w:val="2"/>
            <w:tcBorders>
              <w:top w:val="nil"/>
              <w:bottom w:val="nil"/>
            </w:tcBorders>
          </w:tcPr>
          <w:p w14:paraId="544179C2"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&lt;0,0001</w:t>
            </w:r>
          </w:p>
        </w:tc>
      </w:tr>
      <w:tr w:rsidR="00211724" w14:paraId="5A19EEF9" w14:textId="77777777" w:rsidTr="001C4B98">
        <w:trPr>
          <w:cantSplit/>
        </w:trPr>
        <w:tc>
          <w:tcPr>
            <w:tcW w:w="1124" w:type="pct"/>
            <w:tcBorders>
              <w:top w:val="single" w:sz="4" w:space="0" w:color="auto"/>
              <w:bottom w:val="single" w:sz="4" w:space="0" w:color="auto"/>
            </w:tcBorders>
            <w:shd w:val="clear" w:color="auto" w:fill="auto"/>
          </w:tcPr>
          <w:p w14:paraId="76079E61"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TNSS</w:t>
            </w:r>
          </w:p>
        </w:tc>
        <w:tc>
          <w:tcPr>
            <w:tcW w:w="1292" w:type="pct"/>
            <w:gridSpan w:val="2"/>
            <w:tcBorders>
              <w:top w:val="single" w:sz="4" w:space="0" w:color="auto"/>
              <w:bottom w:val="single" w:sz="4" w:space="0" w:color="auto"/>
            </w:tcBorders>
            <w:shd w:val="clear" w:color="auto" w:fill="auto"/>
          </w:tcPr>
          <w:p w14:paraId="1D53F6F0" w14:textId="77777777" w:rsidR="00D57536" w:rsidRPr="00561D6E" w:rsidRDefault="00D57536" w:rsidP="001C4B98">
            <w:pPr>
              <w:widowControl w:val="0"/>
              <w:tabs>
                <w:tab w:val="left" w:pos="284"/>
              </w:tabs>
              <w:spacing w:line="240" w:lineRule="auto"/>
              <w:jc w:val="center"/>
              <w:rPr>
                <w:color w:val="000000"/>
                <w:sz w:val="20"/>
                <w:szCs w:val="20"/>
              </w:rPr>
            </w:pPr>
          </w:p>
        </w:tc>
        <w:tc>
          <w:tcPr>
            <w:tcW w:w="1292" w:type="pct"/>
            <w:gridSpan w:val="2"/>
            <w:tcBorders>
              <w:top w:val="single" w:sz="4" w:space="0" w:color="auto"/>
              <w:bottom w:val="single" w:sz="4" w:space="0" w:color="auto"/>
            </w:tcBorders>
          </w:tcPr>
          <w:p w14:paraId="393506DE" w14:textId="77777777" w:rsidR="00D57536" w:rsidRPr="00561D6E" w:rsidRDefault="00D57536" w:rsidP="001C4B98">
            <w:pPr>
              <w:widowControl w:val="0"/>
              <w:tabs>
                <w:tab w:val="left" w:pos="284"/>
              </w:tabs>
              <w:spacing w:line="240" w:lineRule="auto"/>
              <w:jc w:val="center"/>
              <w:rPr>
                <w:color w:val="000000"/>
                <w:sz w:val="20"/>
                <w:szCs w:val="20"/>
              </w:rPr>
            </w:pPr>
          </w:p>
        </w:tc>
        <w:tc>
          <w:tcPr>
            <w:tcW w:w="1291" w:type="pct"/>
            <w:gridSpan w:val="2"/>
            <w:tcBorders>
              <w:top w:val="single" w:sz="4" w:space="0" w:color="auto"/>
              <w:bottom w:val="single" w:sz="4" w:space="0" w:color="auto"/>
            </w:tcBorders>
          </w:tcPr>
          <w:p w14:paraId="42553689" w14:textId="77777777" w:rsidR="00D57536" w:rsidRPr="00561D6E" w:rsidRDefault="00D57536" w:rsidP="001C4B98">
            <w:pPr>
              <w:widowControl w:val="0"/>
              <w:tabs>
                <w:tab w:val="left" w:pos="284"/>
              </w:tabs>
              <w:spacing w:line="240" w:lineRule="auto"/>
              <w:jc w:val="center"/>
              <w:rPr>
                <w:color w:val="000000"/>
                <w:sz w:val="20"/>
                <w:szCs w:val="20"/>
              </w:rPr>
            </w:pPr>
          </w:p>
        </w:tc>
      </w:tr>
      <w:tr w:rsidR="00211724" w14:paraId="5EF6BC24" w14:textId="77777777" w:rsidTr="001C4B98">
        <w:trPr>
          <w:cantSplit/>
        </w:trPr>
        <w:tc>
          <w:tcPr>
            <w:tcW w:w="1124" w:type="pct"/>
            <w:tcBorders>
              <w:top w:val="single" w:sz="4" w:space="0" w:color="auto"/>
              <w:bottom w:val="nil"/>
            </w:tcBorders>
            <w:shd w:val="clear" w:color="auto" w:fill="auto"/>
          </w:tcPr>
          <w:p w14:paraId="2FF1B20E" w14:textId="77777777" w:rsidR="00D57536" w:rsidRPr="00561D6E" w:rsidRDefault="00B60735" w:rsidP="001C4B98">
            <w:pPr>
              <w:widowControl w:val="0"/>
              <w:tabs>
                <w:tab w:val="left" w:pos="284"/>
              </w:tabs>
              <w:spacing w:line="240" w:lineRule="auto"/>
              <w:ind w:left="267" w:hanging="270"/>
              <w:rPr>
                <w:color w:val="000000"/>
                <w:sz w:val="20"/>
                <w:szCs w:val="20"/>
              </w:rPr>
            </w:pPr>
            <w:r w:rsidRPr="00561D6E">
              <w:rPr>
                <w:color w:val="000000"/>
                <w:sz w:val="20"/>
                <w:szCs w:val="20"/>
              </w:rPr>
              <w:t>Medelvärde vid</w:t>
            </w:r>
          </w:p>
          <w:p w14:paraId="664896A1"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color w:val="000000"/>
                <w:sz w:val="20"/>
                <w:szCs w:val="20"/>
              </w:rPr>
              <w:t>studiestart</w:t>
            </w:r>
          </w:p>
        </w:tc>
        <w:tc>
          <w:tcPr>
            <w:tcW w:w="646" w:type="pct"/>
            <w:tcBorders>
              <w:top w:val="single" w:sz="4" w:space="0" w:color="auto"/>
              <w:bottom w:val="nil"/>
            </w:tcBorders>
            <w:shd w:val="clear" w:color="auto" w:fill="auto"/>
          </w:tcPr>
          <w:p w14:paraId="09C78CA3"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9,33</w:t>
            </w:r>
          </w:p>
        </w:tc>
        <w:tc>
          <w:tcPr>
            <w:tcW w:w="646" w:type="pct"/>
            <w:tcBorders>
              <w:top w:val="single" w:sz="4" w:space="0" w:color="auto"/>
              <w:bottom w:val="nil"/>
            </w:tcBorders>
            <w:shd w:val="clear" w:color="auto" w:fill="auto"/>
          </w:tcPr>
          <w:p w14:paraId="476AFD24"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8,56</w:t>
            </w:r>
          </w:p>
        </w:tc>
        <w:tc>
          <w:tcPr>
            <w:tcW w:w="646" w:type="pct"/>
            <w:tcBorders>
              <w:top w:val="single" w:sz="4" w:space="0" w:color="auto"/>
              <w:bottom w:val="nil"/>
            </w:tcBorders>
          </w:tcPr>
          <w:p w14:paraId="6E7E2332"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8,73</w:t>
            </w:r>
          </w:p>
        </w:tc>
        <w:tc>
          <w:tcPr>
            <w:tcW w:w="646" w:type="pct"/>
            <w:tcBorders>
              <w:top w:val="single" w:sz="4" w:space="0" w:color="auto"/>
              <w:bottom w:val="nil"/>
            </w:tcBorders>
          </w:tcPr>
          <w:p w14:paraId="78191C30"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8,37</w:t>
            </w:r>
          </w:p>
        </w:tc>
        <w:tc>
          <w:tcPr>
            <w:tcW w:w="646" w:type="pct"/>
            <w:tcBorders>
              <w:top w:val="single" w:sz="4" w:space="0" w:color="auto"/>
              <w:bottom w:val="nil"/>
            </w:tcBorders>
          </w:tcPr>
          <w:p w14:paraId="765B5459"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9,03</w:t>
            </w:r>
          </w:p>
        </w:tc>
        <w:tc>
          <w:tcPr>
            <w:tcW w:w="645" w:type="pct"/>
            <w:tcBorders>
              <w:top w:val="single" w:sz="4" w:space="0" w:color="auto"/>
              <w:bottom w:val="nil"/>
            </w:tcBorders>
          </w:tcPr>
          <w:p w14:paraId="28BFBE5D"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8,47</w:t>
            </w:r>
          </w:p>
        </w:tc>
      </w:tr>
      <w:tr w:rsidR="00211724" w14:paraId="1345C866" w14:textId="77777777" w:rsidTr="001C4B98">
        <w:trPr>
          <w:cantSplit/>
        </w:trPr>
        <w:tc>
          <w:tcPr>
            <w:tcW w:w="1124" w:type="pct"/>
            <w:tcBorders>
              <w:top w:val="nil"/>
              <w:bottom w:val="single" w:sz="4" w:space="0" w:color="auto"/>
            </w:tcBorders>
            <w:shd w:val="clear" w:color="auto" w:fill="auto"/>
          </w:tcPr>
          <w:p w14:paraId="3A9CA06C" w14:textId="77777777" w:rsidR="00D57536" w:rsidRPr="00561D6E" w:rsidRDefault="00B60735" w:rsidP="001C4B98">
            <w:pPr>
              <w:widowControl w:val="0"/>
              <w:tabs>
                <w:tab w:val="left" w:pos="0"/>
              </w:tabs>
              <w:spacing w:line="240" w:lineRule="auto"/>
              <w:rPr>
                <w:rFonts w:eastAsia="PMingLiU"/>
                <w:color w:val="000000"/>
                <w:sz w:val="20"/>
                <w:szCs w:val="20"/>
                <w:lang w:val="sv-SE" w:eastAsia="zh-TW"/>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25C325EE"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-1,06</w:t>
            </w:r>
          </w:p>
        </w:tc>
        <w:tc>
          <w:tcPr>
            <w:tcW w:w="646" w:type="pct"/>
            <w:tcBorders>
              <w:top w:val="nil"/>
              <w:bottom w:val="single" w:sz="4" w:space="0" w:color="auto"/>
            </w:tcBorders>
            <w:shd w:val="clear" w:color="auto" w:fill="auto"/>
          </w:tcPr>
          <w:p w14:paraId="4A92D501"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-2,97</w:t>
            </w:r>
          </w:p>
        </w:tc>
        <w:tc>
          <w:tcPr>
            <w:tcW w:w="646" w:type="pct"/>
            <w:tcBorders>
              <w:top w:val="nil"/>
              <w:bottom w:val="single" w:sz="4" w:space="0" w:color="auto"/>
            </w:tcBorders>
          </w:tcPr>
          <w:p w14:paraId="7E027461"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-0,44</w:t>
            </w:r>
          </w:p>
        </w:tc>
        <w:tc>
          <w:tcPr>
            <w:tcW w:w="646" w:type="pct"/>
            <w:tcBorders>
              <w:top w:val="nil"/>
              <w:bottom w:val="single" w:sz="4" w:space="0" w:color="auto"/>
            </w:tcBorders>
          </w:tcPr>
          <w:p w14:paraId="3F37B875"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-2,53</w:t>
            </w:r>
          </w:p>
        </w:tc>
        <w:tc>
          <w:tcPr>
            <w:tcW w:w="646" w:type="pct"/>
            <w:tcBorders>
              <w:top w:val="nil"/>
              <w:bottom w:val="single" w:sz="4" w:space="0" w:color="auto"/>
            </w:tcBorders>
          </w:tcPr>
          <w:p w14:paraId="57AC26DC"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-0,77</w:t>
            </w:r>
          </w:p>
        </w:tc>
        <w:tc>
          <w:tcPr>
            <w:tcW w:w="645" w:type="pct"/>
            <w:tcBorders>
              <w:top w:val="nil"/>
              <w:bottom w:val="single" w:sz="4" w:space="0" w:color="auto"/>
            </w:tcBorders>
          </w:tcPr>
          <w:p w14:paraId="025BB545"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-2,75</w:t>
            </w:r>
          </w:p>
        </w:tc>
      </w:tr>
      <w:tr w:rsidR="00211724" w14:paraId="0A3A6099" w14:textId="77777777" w:rsidTr="001C4B98">
        <w:trPr>
          <w:cantSplit/>
        </w:trPr>
        <w:tc>
          <w:tcPr>
            <w:tcW w:w="1124" w:type="pct"/>
            <w:tcBorders>
              <w:top w:val="single" w:sz="4" w:space="0" w:color="auto"/>
              <w:bottom w:val="nil"/>
            </w:tcBorders>
            <w:shd w:val="clear" w:color="auto" w:fill="auto"/>
          </w:tcPr>
          <w:p w14:paraId="7725AA99"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Skillnad (95%</w:t>
            </w:r>
            <w:r w:rsidR="006D5592">
              <w:rPr>
                <w:rFonts w:eastAsia="PMingLiU"/>
                <w:color w:val="000000"/>
                <w:sz w:val="20"/>
                <w:szCs w:val="20"/>
                <w:lang w:eastAsia="zh-TW"/>
              </w:rPr>
              <w:t xml:space="preserve"> CI</w:t>
            </w:r>
            <w:r w:rsidRPr="00561D6E">
              <w:rPr>
                <w:rFonts w:eastAsia="PMingLiU"/>
                <w:color w:val="000000"/>
                <w:sz w:val="20"/>
                <w:szCs w:val="20"/>
                <w:lang w:eastAsia="zh-TW"/>
              </w:rPr>
              <w:t>)</w:t>
            </w:r>
          </w:p>
        </w:tc>
        <w:tc>
          <w:tcPr>
            <w:tcW w:w="1292" w:type="pct"/>
            <w:gridSpan w:val="2"/>
            <w:tcBorders>
              <w:top w:val="single" w:sz="4" w:space="0" w:color="auto"/>
              <w:bottom w:val="nil"/>
            </w:tcBorders>
            <w:shd w:val="clear" w:color="auto" w:fill="auto"/>
          </w:tcPr>
          <w:p w14:paraId="7B0EB39A"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-1,91 (-2,85, -0,96)</w:t>
            </w:r>
          </w:p>
        </w:tc>
        <w:tc>
          <w:tcPr>
            <w:tcW w:w="1292" w:type="pct"/>
            <w:gridSpan w:val="2"/>
            <w:tcBorders>
              <w:top w:val="single" w:sz="4" w:space="0" w:color="auto"/>
              <w:bottom w:val="nil"/>
            </w:tcBorders>
          </w:tcPr>
          <w:p w14:paraId="7E0D1D3E"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 xml:space="preserve">-2,09 (-3,00, -1,18) </w:t>
            </w:r>
          </w:p>
        </w:tc>
        <w:tc>
          <w:tcPr>
            <w:tcW w:w="1291" w:type="pct"/>
            <w:gridSpan w:val="2"/>
            <w:tcBorders>
              <w:top w:val="single" w:sz="4" w:space="0" w:color="auto"/>
              <w:bottom w:val="nil"/>
            </w:tcBorders>
          </w:tcPr>
          <w:p w14:paraId="5827CEEE"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-1,98 (-2,63, -1,33)</w:t>
            </w:r>
          </w:p>
        </w:tc>
      </w:tr>
      <w:tr w:rsidR="00211724" w14:paraId="4CDC8F53" w14:textId="77777777" w:rsidTr="001C4B98">
        <w:trPr>
          <w:cantSplit/>
        </w:trPr>
        <w:tc>
          <w:tcPr>
            <w:tcW w:w="1124" w:type="pct"/>
            <w:tcBorders>
              <w:top w:val="nil"/>
              <w:bottom w:val="single" w:sz="4" w:space="0" w:color="auto"/>
            </w:tcBorders>
            <w:shd w:val="clear" w:color="auto" w:fill="auto"/>
          </w:tcPr>
          <w:p w14:paraId="7C9882C7"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single" w:sz="4" w:space="0" w:color="auto"/>
            </w:tcBorders>
            <w:shd w:val="clear" w:color="auto" w:fill="auto"/>
          </w:tcPr>
          <w:p w14:paraId="01DE0B27"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0,0001</w:t>
            </w:r>
          </w:p>
        </w:tc>
        <w:tc>
          <w:tcPr>
            <w:tcW w:w="1292" w:type="pct"/>
            <w:gridSpan w:val="2"/>
            <w:tcBorders>
              <w:top w:val="nil"/>
              <w:bottom w:val="single" w:sz="4" w:space="0" w:color="auto"/>
            </w:tcBorders>
          </w:tcPr>
          <w:p w14:paraId="3E5E7836"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&lt;0,0001</w:t>
            </w:r>
          </w:p>
        </w:tc>
        <w:tc>
          <w:tcPr>
            <w:tcW w:w="1291" w:type="pct"/>
            <w:gridSpan w:val="2"/>
            <w:tcBorders>
              <w:top w:val="nil"/>
              <w:bottom w:val="single" w:sz="4" w:space="0" w:color="auto"/>
            </w:tcBorders>
          </w:tcPr>
          <w:p w14:paraId="49368D6E"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&lt;0,0001</w:t>
            </w:r>
          </w:p>
        </w:tc>
      </w:tr>
      <w:tr w:rsidR="00211724" w14:paraId="158C8923" w14:textId="77777777" w:rsidTr="001C4B98">
        <w:trPr>
          <w:cantSplit/>
        </w:trPr>
        <w:tc>
          <w:tcPr>
            <w:tcW w:w="1124" w:type="pct"/>
            <w:tcBorders>
              <w:top w:val="nil"/>
              <w:bottom w:val="single" w:sz="4" w:space="0" w:color="auto"/>
            </w:tcBorders>
            <w:shd w:val="clear" w:color="auto" w:fill="auto"/>
          </w:tcPr>
          <w:p w14:paraId="44733F3D"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SNOT-22</w:t>
            </w:r>
          </w:p>
        </w:tc>
        <w:tc>
          <w:tcPr>
            <w:tcW w:w="1292" w:type="pct"/>
            <w:gridSpan w:val="2"/>
            <w:tcBorders>
              <w:top w:val="single" w:sz="4" w:space="0" w:color="auto"/>
              <w:bottom w:val="single" w:sz="4" w:space="0" w:color="auto"/>
            </w:tcBorders>
            <w:shd w:val="clear" w:color="auto" w:fill="auto"/>
          </w:tcPr>
          <w:p w14:paraId="144DEA12" w14:textId="77777777" w:rsidR="00D57536" w:rsidRPr="00561D6E" w:rsidRDefault="00D57536" w:rsidP="001C4B98">
            <w:pPr>
              <w:widowControl w:val="0"/>
              <w:tabs>
                <w:tab w:val="left" w:pos="284"/>
              </w:tabs>
              <w:spacing w:line="240" w:lineRule="auto"/>
              <w:jc w:val="center"/>
              <w:rPr>
                <w:color w:val="000000"/>
                <w:sz w:val="20"/>
                <w:szCs w:val="20"/>
              </w:rPr>
            </w:pPr>
          </w:p>
        </w:tc>
        <w:tc>
          <w:tcPr>
            <w:tcW w:w="1292" w:type="pct"/>
            <w:gridSpan w:val="2"/>
            <w:tcBorders>
              <w:top w:val="single" w:sz="4" w:space="0" w:color="auto"/>
              <w:bottom w:val="single" w:sz="4" w:space="0" w:color="auto"/>
            </w:tcBorders>
          </w:tcPr>
          <w:p w14:paraId="0C195F07" w14:textId="77777777" w:rsidR="00D57536" w:rsidRPr="00561D6E" w:rsidRDefault="00D57536" w:rsidP="001C4B98">
            <w:pPr>
              <w:widowControl w:val="0"/>
              <w:tabs>
                <w:tab w:val="left" w:pos="284"/>
              </w:tabs>
              <w:spacing w:line="240" w:lineRule="auto"/>
              <w:jc w:val="center"/>
              <w:rPr>
                <w:color w:val="000000"/>
                <w:sz w:val="20"/>
                <w:szCs w:val="20"/>
              </w:rPr>
            </w:pPr>
          </w:p>
        </w:tc>
        <w:tc>
          <w:tcPr>
            <w:tcW w:w="1291" w:type="pct"/>
            <w:gridSpan w:val="2"/>
            <w:tcBorders>
              <w:top w:val="single" w:sz="4" w:space="0" w:color="auto"/>
              <w:bottom w:val="single" w:sz="4" w:space="0" w:color="auto"/>
            </w:tcBorders>
          </w:tcPr>
          <w:p w14:paraId="445F42A5" w14:textId="77777777" w:rsidR="00D57536" w:rsidRPr="00561D6E" w:rsidRDefault="00D57536" w:rsidP="001C4B98">
            <w:pPr>
              <w:widowControl w:val="0"/>
              <w:tabs>
                <w:tab w:val="left" w:pos="284"/>
              </w:tabs>
              <w:spacing w:line="240" w:lineRule="auto"/>
              <w:jc w:val="center"/>
              <w:rPr>
                <w:color w:val="000000"/>
                <w:sz w:val="20"/>
                <w:szCs w:val="20"/>
              </w:rPr>
            </w:pPr>
          </w:p>
        </w:tc>
      </w:tr>
      <w:tr w:rsidR="00211724" w14:paraId="103C17D8" w14:textId="77777777" w:rsidTr="001C4B98">
        <w:trPr>
          <w:cantSplit/>
        </w:trPr>
        <w:tc>
          <w:tcPr>
            <w:tcW w:w="1124" w:type="pct"/>
            <w:tcBorders>
              <w:top w:val="nil"/>
              <w:bottom w:val="nil"/>
            </w:tcBorders>
            <w:shd w:val="clear" w:color="auto" w:fill="auto"/>
          </w:tcPr>
          <w:p w14:paraId="4B75CB59" w14:textId="77777777" w:rsidR="00D57536" w:rsidRPr="00561D6E" w:rsidRDefault="00B60735" w:rsidP="001C4B98">
            <w:pPr>
              <w:widowControl w:val="0"/>
              <w:tabs>
                <w:tab w:val="left" w:pos="284"/>
              </w:tabs>
              <w:spacing w:line="240" w:lineRule="auto"/>
              <w:ind w:left="267" w:hanging="270"/>
              <w:rPr>
                <w:color w:val="000000"/>
                <w:sz w:val="20"/>
                <w:szCs w:val="20"/>
              </w:rPr>
            </w:pPr>
            <w:r w:rsidRPr="00561D6E">
              <w:rPr>
                <w:color w:val="000000"/>
                <w:sz w:val="20"/>
                <w:szCs w:val="20"/>
              </w:rPr>
              <w:t>Medelvärde vid</w:t>
            </w:r>
          </w:p>
          <w:p w14:paraId="0106E1B0"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color w:val="000000"/>
                <w:sz w:val="20"/>
                <w:szCs w:val="20"/>
              </w:rPr>
              <w:t>studiestart</w:t>
            </w:r>
          </w:p>
        </w:tc>
        <w:tc>
          <w:tcPr>
            <w:tcW w:w="646" w:type="pct"/>
            <w:tcBorders>
              <w:top w:val="single" w:sz="4" w:space="0" w:color="auto"/>
              <w:bottom w:val="nil"/>
            </w:tcBorders>
            <w:shd w:val="clear" w:color="auto" w:fill="auto"/>
          </w:tcPr>
          <w:p w14:paraId="000CD3F0"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60,26</w:t>
            </w:r>
          </w:p>
        </w:tc>
        <w:tc>
          <w:tcPr>
            <w:tcW w:w="646" w:type="pct"/>
            <w:tcBorders>
              <w:top w:val="single" w:sz="4" w:space="0" w:color="auto"/>
              <w:bottom w:val="nil"/>
            </w:tcBorders>
            <w:shd w:val="clear" w:color="auto" w:fill="auto"/>
          </w:tcPr>
          <w:p w14:paraId="072B5E1B"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59,82</w:t>
            </w:r>
          </w:p>
        </w:tc>
        <w:tc>
          <w:tcPr>
            <w:tcW w:w="646" w:type="pct"/>
            <w:tcBorders>
              <w:top w:val="single" w:sz="4" w:space="0" w:color="auto"/>
              <w:bottom w:val="nil"/>
            </w:tcBorders>
          </w:tcPr>
          <w:p w14:paraId="25C5EE76"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59,80</w:t>
            </w:r>
          </w:p>
        </w:tc>
        <w:tc>
          <w:tcPr>
            <w:tcW w:w="646" w:type="pct"/>
            <w:tcBorders>
              <w:top w:val="single" w:sz="4" w:space="0" w:color="auto"/>
              <w:bottom w:val="nil"/>
            </w:tcBorders>
          </w:tcPr>
          <w:p w14:paraId="3559FE83"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59,21</w:t>
            </w:r>
          </w:p>
        </w:tc>
        <w:tc>
          <w:tcPr>
            <w:tcW w:w="646" w:type="pct"/>
            <w:tcBorders>
              <w:top w:val="single" w:sz="4" w:space="0" w:color="auto"/>
              <w:bottom w:val="nil"/>
            </w:tcBorders>
          </w:tcPr>
          <w:p w14:paraId="5885ABC6"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60,03</w:t>
            </w:r>
          </w:p>
        </w:tc>
        <w:tc>
          <w:tcPr>
            <w:tcW w:w="645" w:type="pct"/>
            <w:tcBorders>
              <w:top w:val="single" w:sz="4" w:space="0" w:color="auto"/>
              <w:bottom w:val="nil"/>
            </w:tcBorders>
          </w:tcPr>
          <w:p w14:paraId="1B1BB003"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59,54</w:t>
            </w:r>
          </w:p>
        </w:tc>
      </w:tr>
      <w:tr w:rsidR="00211724" w14:paraId="73E0ED5C" w14:textId="77777777" w:rsidTr="001C4B98">
        <w:trPr>
          <w:cantSplit/>
        </w:trPr>
        <w:tc>
          <w:tcPr>
            <w:tcW w:w="1124" w:type="pct"/>
            <w:tcBorders>
              <w:top w:val="nil"/>
              <w:left w:val="single" w:sz="4" w:space="0" w:color="auto"/>
              <w:bottom w:val="single" w:sz="4" w:space="0" w:color="auto"/>
            </w:tcBorders>
            <w:shd w:val="clear" w:color="auto" w:fill="auto"/>
          </w:tcPr>
          <w:p w14:paraId="6C6B6826" w14:textId="77777777" w:rsidR="00D57536" w:rsidRPr="00561D6E" w:rsidRDefault="00B60735" w:rsidP="001C4B98">
            <w:pPr>
              <w:widowControl w:val="0"/>
              <w:tabs>
                <w:tab w:val="left" w:pos="0"/>
              </w:tabs>
              <w:spacing w:line="240" w:lineRule="auto"/>
              <w:rPr>
                <w:rFonts w:eastAsia="PMingLiU"/>
                <w:color w:val="000000"/>
                <w:sz w:val="20"/>
                <w:szCs w:val="20"/>
                <w:lang w:val="sv-SE" w:eastAsia="zh-TW"/>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6F8759DC"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-8,58</w:t>
            </w:r>
          </w:p>
        </w:tc>
        <w:tc>
          <w:tcPr>
            <w:tcW w:w="646" w:type="pct"/>
            <w:tcBorders>
              <w:top w:val="nil"/>
              <w:bottom w:val="single" w:sz="4" w:space="0" w:color="auto"/>
            </w:tcBorders>
            <w:shd w:val="clear" w:color="auto" w:fill="auto"/>
          </w:tcPr>
          <w:p w14:paraId="368F4808"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-24,70</w:t>
            </w:r>
          </w:p>
        </w:tc>
        <w:tc>
          <w:tcPr>
            <w:tcW w:w="646" w:type="pct"/>
            <w:tcBorders>
              <w:top w:val="nil"/>
              <w:bottom w:val="single" w:sz="4" w:space="0" w:color="auto"/>
            </w:tcBorders>
          </w:tcPr>
          <w:p w14:paraId="31CB1F2B"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-6,55</w:t>
            </w:r>
          </w:p>
        </w:tc>
        <w:tc>
          <w:tcPr>
            <w:tcW w:w="646" w:type="pct"/>
            <w:tcBorders>
              <w:top w:val="nil"/>
              <w:bottom w:val="single" w:sz="4" w:space="0" w:color="auto"/>
            </w:tcBorders>
          </w:tcPr>
          <w:p w14:paraId="58777A4E"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-21,59</w:t>
            </w:r>
          </w:p>
        </w:tc>
        <w:tc>
          <w:tcPr>
            <w:tcW w:w="646" w:type="pct"/>
            <w:tcBorders>
              <w:top w:val="nil"/>
              <w:bottom w:val="single" w:sz="4" w:space="0" w:color="auto"/>
            </w:tcBorders>
          </w:tcPr>
          <w:p w14:paraId="7A9BD953"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-7,73</w:t>
            </w:r>
          </w:p>
        </w:tc>
        <w:tc>
          <w:tcPr>
            <w:tcW w:w="645" w:type="pct"/>
            <w:tcBorders>
              <w:top w:val="nil"/>
              <w:bottom w:val="single" w:sz="4" w:space="0" w:color="auto"/>
            </w:tcBorders>
          </w:tcPr>
          <w:p w14:paraId="47ED40EF"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-23,10</w:t>
            </w:r>
          </w:p>
        </w:tc>
      </w:tr>
      <w:tr w:rsidR="00211724" w14:paraId="2F70156D" w14:textId="77777777" w:rsidTr="001C4B98">
        <w:trPr>
          <w:cantSplit/>
        </w:trPr>
        <w:tc>
          <w:tcPr>
            <w:tcW w:w="1124" w:type="pct"/>
            <w:tcBorders>
              <w:top w:val="single" w:sz="4" w:space="0" w:color="auto"/>
              <w:left w:val="single" w:sz="4" w:space="0" w:color="auto"/>
              <w:bottom w:val="nil"/>
            </w:tcBorders>
            <w:shd w:val="clear" w:color="auto" w:fill="auto"/>
          </w:tcPr>
          <w:p w14:paraId="16FEC8C7"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Skillnad (95%</w:t>
            </w:r>
            <w:r w:rsidR="006D5592">
              <w:rPr>
                <w:rFonts w:eastAsia="PMingLiU"/>
                <w:color w:val="000000"/>
                <w:sz w:val="20"/>
                <w:szCs w:val="20"/>
                <w:lang w:eastAsia="zh-TW"/>
              </w:rPr>
              <w:t xml:space="preserve"> CI</w:t>
            </w:r>
            <w:r w:rsidRPr="00561D6E">
              <w:rPr>
                <w:rFonts w:eastAsia="PMingLiU"/>
                <w:color w:val="000000"/>
                <w:sz w:val="20"/>
                <w:szCs w:val="20"/>
                <w:lang w:eastAsia="zh-TW"/>
              </w:rPr>
              <w:t>)</w:t>
            </w:r>
          </w:p>
        </w:tc>
        <w:tc>
          <w:tcPr>
            <w:tcW w:w="1292" w:type="pct"/>
            <w:gridSpan w:val="2"/>
            <w:tcBorders>
              <w:top w:val="single" w:sz="4" w:space="0" w:color="auto"/>
              <w:bottom w:val="nil"/>
            </w:tcBorders>
            <w:shd w:val="clear" w:color="auto" w:fill="auto"/>
          </w:tcPr>
          <w:p w14:paraId="47693290"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-16,12 (-21,86, -10,38)</w:t>
            </w:r>
          </w:p>
        </w:tc>
        <w:tc>
          <w:tcPr>
            <w:tcW w:w="1292" w:type="pct"/>
            <w:gridSpan w:val="2"/>
            <w:tcBorders>
              <w:top w:val="single" w:sz="4" w:space="0" w:color="auto"/>
              <w:bottom w:val="nil"/>
              <w:right w:val="nil"/>
            </w:tcBorders>
          </w:tcPr>
          <w:p w14:paraId="29C5A7F7"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-15,04 (-21,26, -8,82)</w:t>
            </w:r>
          </w:p>
        </w:tc>
        <w:tc>
          <w:tcPr>
            <w:tcW w:w="1291" w:type="pct"/>
            <w:gridSpan w:val="2"/>
            <w:tcBorders>
              <w:top w:val="single" w:sz="4" w:space="0" w:color="auto"/>
              <w:bottom w:val="nil"/>
            </w:tcBorders>
          </w:tcPr>
          <w:p w14:paraId="1EC9668E"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-15,36 (-19,57, -11,16)</w:t>
            </w:r>
          </w:p>
        </w:tc>
      </w:tr>
      <w:tr w:rsidR="00211724" w14:paraId="4E14EC08" w14:textId="77777777" w:rsidTr="001C4B98">
        <w:trPr>
          <w:cantSplit/>
        </w:trPr>
        <w:tc>
          <w:tcPr>
            <w:tcW w:w="1124" w:type="pct"/>
            <w:tcBorders>
              <w:top w:val="nil"/>
              <w:bottom w:val="nil"/>
            </w:tcBorders>
            <w:shd w:val="clear" w:color="auto" w:fill="auto"/>
          </w:tcPr>
          <w:p w14:paraId="79F2C724"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nil"/>
            </w:tcBorders>
            <w:shd w:val="clear" w:color="auto" w:fill="auto"/>
          </w:tcPr>
          <w:p w14:paraId="71CEBA65"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&lt;0,0001</w:t>
            </w:r>
          </w:p>
        </w:tc>
        <w:tc>
          <w:tcPr>
            <w:tcW w:w="1292" w:type="pct"/>
            <w:gridSpan w:val="2"/>
            <w:tcBorders>
              <w:top w:val="nil"/>
              <w:bottom w:val="nil"/>
            </w:tcBorders>
          </w:tcPr>
          <w:p w14:paraId="22D19A85"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&lt;0,0001</w:t>
            </w:r>
          </w:p>
        </w:tc>
        <w:tc>
          <w:tcPr>
            <w:tcW w:w="1291" w:type="pct"/>
            <w:gridSpan w:val="2"/>
            <w:tcBorders>
              <w:top w:val="nil"/>
              <w:bottom w:val="nil"/>
            </w:tcBorders>
          </w:tcPr>
          <w:p w14:paraId="5E21B476"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&lt;0,0001</w:t>
            </w:r>
          </w:p>
        </w:tc>
      </w:tr>
      <w:tr w:rsidR="00211724" w14:paraId="50FDAA6A" w14:textId="77777777" w:rsidTr="001C4B98">
        <w:trPr>
          <w:cantSplit/>
        </w:trPr>
        <w:tc>
          <w:tcPr>
            <w:tcW w:w="1124" w:type="pct"/>
            <w:tcBorders>
              <w:top w:val="nil"/>
              <w:bottom w:val="single" w:sz="4" w:space="0" w:color="auto"/>
            </w:tcBorders>
            <w:shd w:val="clear" w:color="auto" w:fill="auto"/>
          </w:tcPr>
          <w:p w14:paraId="13AFCE98"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(MID = 8,9)</w:t>
            </w:r>
          </w:p>
        </w:tc>
        <w:tc>
          <w:tcPr>
            <w:tcW w:w="1292" w:type="pct"/>
            <w:gridSpan w:val="2"/>
            <w:tcBorders>
              <w:top w:val="nil"/>
              <w:bottom w:val="single" w:sz="4" w:space="0" w:color="auto"/>
            </w:tcBorders>
            <w:shd w:val="clear" w:color="auto" w:fill="auto"/>
          </w:tcPr>
          <w:p w14:paraId="5A954EF8" w14:textId="77777777" w:rsidR="00D57536" w:rsidRPr="00561D6E" w:rsidRDefault="00D57536" w:rsidP="001C4B98">
            <w:pPr>
              <w:widowControl w:val="0"/>
              <w:tabs>
                <w:tab w:val="left" w:pos="284"/>
              </w:tabs>
              <w:spacing w:line="240" w:lineRule="auto"/>
              <w:jc w:val="center"/>
              <w:rPr>
                <w:color w:val="000000"/>
                <w:sz w:val="20"/>
                <w:szCs w:val="20"/>
              </w:rPr>
            </w:pPr>
          </w:p>
        </w:tc>
        <w:tc>
          <w:tcPr>
            <w:tcW w:w="1292" w:type="pct"/>
            <w:gridSpan w:val="2"/>
            <w:tcBorders>
              <w:top w:val="nil"/>
              <w:bottom w:val="single" w:sz="4" w:space="0" w:color="auto"/>
            </w:tcBorders>
          </w:tcPr>
          <w:p w14:paraId="2D037150" w14:textId="77777777" w:rsidR="00D57536" w:rsidRPr="00561D6E" w:rsidRDefault="00D57536" w:rsidP="001C4B98">
            <w:pPr>
              <w:widowControl w:val="0"/>
              <w:tabs>
                <w:tab w:val="left" w:pos="284"/>
              </w:tabs>
              <w:spacing w:line="240" w:lineRule="auto"/>
              <w:jc w:val="center"/>
              <w:rPr>
                <w:color w:val="000000"/>
                <w:sz w:val="20"/>
                <w:szCs w:val="20"/>
              </w:rPr>
            </w:pPr>
          </w:p>
        </w:tc>
        <w:tc>
          <w:tcPr>
            <w:tcW w:w="1291" w:type="pct"/>
            <w:gridSpan w:val="2"/>
            <w:tcBorders>
              <w:top w:val="nil"/>
              <w:bottom w:val="single" w:sz="4" w:space="0" w:color="auto"/>
            </w:tcBorders>
          </w:tcPr>
          <w:p w14:paraId="781ECF25" w14:textId="77777777" w:rsidR="00D57536" w:rsidRPr="00561D6E" w:rsidRDefault="00D57536" w:rsidP="001C4B98">
            <w:pPr>
              <w:widowControl w:val="0"/>
              <w:tabs>
                <w:tab w:val="left" w:pos="284"/>
              </w:tabs>
              <w:spacing w:line="240" w:lineRule="auto"/>
              <w:jc w:val="center"/>
              <w:rPr>
                <w:color w:val="000000"/>
                <w:sz w:val="20"/>
                <w:szCs w:val="20"/>
              </w:rPr>
            </w:pPr>
          </w:p>
        </w:tc>
      </w:tr>
      <w:tr w:rsidR="00211724" w14:paraId="5432E68A" w14:textId="77777777" w:rsidTr="001C4B98">
        <w:trPr>
          <w:cantSplit/>
        </w:trPr>
        <w:tc>
          <w:tcPr>
            <w:tcW w:w="1124" w:type="pct"/>
            <w:tcBorders>
              <w:top w:val="single" w:sz="4" w:space="0" w:color="auto"/>
              <w:bottom w:val="single" w:sz="4" w:space="0" w:color="auto"/>
            </w:tcBorders>
            <w:shd w:val="clear" w:color="auto" w:fill="auto"/>
          </w:tcPr>
          <w:p w14:paraId="2E7F749C"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UPSIT</w:t>
            </w:r>
          </w:p>
        </w:tc>
        <w:tc>
          <w:tcPr>
            <w:tcW w:w="1292" w:type="pct"/>
            <w:gridSpan w:val="2"/>
            <w:tcBorders>
              <w:top w:val="single" w:sz="4" w:space="0" w:color="auto"/>
              <w:bottom w:val="single" w:sz="4" w:space="0" w:color="auto"/>
            </w:tcBorders>
            <w:shd w:val="clear" w:color="auto" w:fill="auto"/>
          </w:tcPr>
          <w:p w14:paraId="6AA93ED0" w14:textId="77777777" w:rsidR="00D57536" w:rsidRPr="00561D6E" w:rsidRDefault="00D57536" w:rsidP="001C4B98">
            <w:pPr>
              <w:widowControl w:val="0"/>
              <w:tabs>
                <w:tab w:val="left" w:pos="284"/>
              </w:tabs>
              <w:spacing w:line="240" w:lineRule="auto"/>
              <w:jc w:val="center"/>
              <w:rPr>
                <w:color w:val="000000"/>
                <w:sz w:val="20"/>
                <w:szCs w:val="20"/>
              </w:rPr>
            </w:pPr>
          </w:p>
        </w:tc>
        <w:tc>
          <w:tcPr>
            <w:tcW w:w="1292" w:type="pct"/>
            <w:gridSpan w:val="2"/>
            <w:tcBorders>
              <w:top w:val="single" w:sz="4" w:space="0" w:color="auto"/>
              <w:bottom w:val="single" w:sz="4" w:space="0" w:color="auto"/>
            </w:tcBorders>
          </w:tcPr>
          <w:p w14:paraId="79DBAFF7" w14:textId="77777777" w:rsidR="00D57536" w:rsidRPr="00561D6E" w:rsidRDefault="00D57536" w:rsidP="001C4B98">
            <w:pPr>
              <w:widowControl w:val="0"/>
              <w:tabs>
                <w:tab w:val="left" w:pos="284"/>
              </w:tabs>
              <w:spacing w:line="240" w:lineRule="auto"/>
              <w:jc w:val="center"/>
              <w:rPr>
                <w:color w:val="000000"/>
                <w:sz w:val="20"/>
                <w:szCs w:val="20"/>
              </w:rPr>
            </w:pPr>
          </w:p>
        </w:tc>
        <w:tc>
          <w:tcPr>
            <w:tcW w:w="1291" w:type="pct"/>
            <w:gridSpan w:val="2"/>
            <w:tcBorders>
              <w:top w:val="single" w:sz="4" w:space="0" w:color="auto"/>
              <w:bottom w:val="single" w:sz="4" w:space="0" w:color="auto"/>
            </w:tcBorders>
          </w:tcPr>
          <w:p w14:paraId="7BFA80FA" w14:textId="77777777" w:rsidR="00D57536" w:rsidRPr="00561D6E" w:rsidRDefault="00D57536" w:rsidP="001C4B98">
            <w:pPr>
              <w:widowControl w:val="0"/>
              <w:tabs>
                <w:tab w:val="left" w:pos="284"/>
              </w:tabs>
              <w:spacing w:line="240" w:lineRule="auto"/>
              <w:jc w:val="center"/>
              <w:rPr>
                <w:color w:val="000000"/>
                <w:sz w:val="20"/>
                <w:szCs w:val="20"/>
              </w:rPr>
            </w:pPr>
          </w:p>
        </w:tc>
      </w:tr>
      <w:tr w:rsidR="00211724" w14:paraId="58DB206A" w14:textId="77777777" w:rsidTr="001C4B98">
        <w:trPr>
          <w:cantSplit/>
        </w:trPr>
        <w:tc>
          <w:tcPr>
            <w:tcW w:w="1124" w:type="pct"/>
            <w:tcBorders>
              <w:top w:val="single" w:sz="4" w:space="0" w:color="auto"/>
              <w:bottom w:val="nil"/>
            </w:tcBorders>
            <w:shd w:val="clear" w:color="auto" w:fill="auto"/>
          </w:tcPr>
          <w:p w14:paraId="3FC30F61" w14:textId="77777777" w:rsidR="00D57536" w:rsidRPr="00561D6E" w:rsidRDefault="00B60735" w:rsidP="001C4B98">
            <w:pPr>
              <w:widowControl w:val="0"/>
              <w:tabs>
                <w:tab w:val="left" w:pos="284"/>
              </w:tabs>
              <w:spacing w:line="240" w:lineRule="auto"/>
              <w:rPr>
                <w:rFonts w:eastAsia="PMingLiU"/>
                <w:color w:val="000000"/>
                <w:sz w:val="20"/>
                <w:szCs w:val="20"/>
                <w:lang w:eastAsia="zh-TW"/>
              </w:rPr>
            </w:pPr>
            <w:r w:rsidRPr="00561D6E">
              <w:rPr>
                <w:color w:val="000000"/>
                <w:sz w:val="20"/>
                <w:szCs w:val="20"/>
              </w:rPr>
              <w:t>Medelvärde vid studiestart</w:t>
            </w:r>
          </w:p>
        </w:tc>
        <w:tc>
          <w:tcPr>
            <w:tcW w:w="646" w:type="pct"/>
            <w:tcBorders>
              <w:top w:val="single" w:sz="4" w:space="0" w:color="auto"/>
              <w:bottom w:val="nil"/>
            </w:tcBorders>
            <w:shd w:val="clear" w:color="auto" w:fill="auto"/>
          </w:tcPr>
          <w:p w14:paraId="3931CE83"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13,56</w:t>
            </w:r>
          </w:p>
        </w:tc>
        <w:tc>
          <w:tcPr>
            <w:tcW w:w="646" w:type="pct"/>
            <w:tcBorders>
              <w:top w:val="single" w:sz="4" w:space="0" w:color="auto"/>
              <w:bottom w:val="nil"/>
            </w:tcBorders>
            <w:shd w:val="clear" w:color="auto" w:fill="auto"/>
          </w:tcPr>
          <w:p w14:paraId="46CC3C00"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12,78</w:t>
            </w:r>
          </w:p>
        </w:tc>
        <w:tc>
          <w:tcPr>
            <w:tcW w:w="646" w:type="pct"/>
            <w:tcBorders>
              <w:top w:val="single" w:sz="4" w:space="0" w:color="auto"/>
              <w:bottom w:val="nil"/>
            </w:tcBorders>
          </w:tcPr>
          <w:p w14:paraId="24269F9F"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13,27</w:t>
            </w:r>
          </w:p>
        </w:tc>
        <w:tc>
          <w:tcPr>
            <w:tcW w:w="646" w:type="pct"/>
            <w:tcBorders>
              <w:top w:val="single" w:sz="4" w:space="0" w:color="auto"/>
              <w:bottom w:val="nil"/>
            </w:tcBorders>
          </w:tcPr>
          <w:p w14:paraId="78C66582"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12,87</w:t>
            </w:r>
          </w:p>
        </w:tc>
        <w:tc>
          <w:tcPr>
            <w:tcW w:w="646" w:type="pct"/>
            <w:tcBorders>
              <w:top w:val="single" w:sz="4" w:space="0" w:color="auto"/>
              <w:bottom w:val="nil"/>
            </w:tcBorders>
          </w:tcPr>
          <w:p w14:paraId="6E3128C1"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13,41</w:t>
            </w:r>
          </w:p>
        </w:tc>
        <w:tc>
          <w:tcPr>
            <w:tcW w:w="645" w:type="pct"/>
            <w:tcBorders>
              <w:top w:val="single" w:sz="4" w:space="0" w:color="auto"/>
              <w:bottom w:val="nil"/>
            </w:tcBorders>
          </w:tcPr>
          <w:p w14:paraId="6EF5701E"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12,82</w:t>
            </w:r>
          </w:p>
        </w:tc>
      </w:tr>
      <w:tr w:rsidR="00211724" w14:paraId="699B1053" w14:textId="77777777" w:rsidTr="001C4B98">
        <w:trPr>
          <w:cantSplit/>
        </w:trPr>
        <w:tc>
          <w:tcPr>
            <w:tcW w:w="1124" w:type="pct"/>
            <w:tcBorders>
              <w:top w:val="nil"/>
              <w:left w:val="single" w:sz="4" w:space="0" w:color="auto"/>
              <w:bottom w:val="single" w:sz="4" w:space="0" w:color="auto"/>
            </w:tcBorders>
            <w:shd w:val="clear" w:color="auto" w:fill="auto"/>
          </w:tcPr>
          <w:p w14:paraId="6977638A" w14:textId="77777777" w:rsidR="00D57536" w:rsidRPr="00561D6E" w:rsidRDefault="00B60735" w:rsidP="001C4B98">
            <w:pPr>
              <w:widowControl w:val="0"/>
              <w:tabs>
                <w:tab w:val="left" w:pos="0"/>
              </w:tabs>
              <w:spacing w:line="240" w:lineRule="auto"/>
              <w:ind w:hanging="3"/>
              <w:rPr>
                <w:rFonts w:eastAsia="PMingLiU"/>
                <w:color w:val="000000"/>
                <w:sz w:val="20"/>
                <w:szCs w:val="20"/>
                <w:lang w:val="sv-SE" w:eastAsia="zh-TW"/>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24328797"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0,63</w:t>
            </w:r>
          </w:p>
        </w:tc>
        <w:tc>
          <w:tcPr>
            <w:tcW w:w="646" w:type="pct"/>
            <w:tcBorders>
              <w:top w:val="nil"/>
              <w:bottom w:val="single" w:sz="4" w:space="0" w:color="auto"/>
            </w:tcBorders>
            <w:shd w:val="clear" w:color="auto" w:fill="auto"/>
          </w:tcPr>
          <w:p w14:paraId="41887942"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4,44</w:t>
            </w:r>
          </w:p>
        </w:tc>
        <w:tc>
          <w:tcPr>
            <w:tcW w:w="646" w:type="pct"/>
            <w:tcBorders>
              <w:top w:val="nil"/>
              <w:bottom w:val="single" w:sz="4" w:space="0" w:color="auto"/>
            </w:tcBorders>
          </w:tcPr>
          <w:p w14:paraId="2BA0A4CE"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0,44</w:t>
            </w:r>
          </w:p>
        </w:tc>
        <w:tc>
          <w:tcPr>
            <w:tcW w:w="646" w:type="pct"/>
            <w:tcBorders>
              <w:top w:val="nil"/>
              <w:bottom w:val="single" w:sz="4" w:space="0" w:color="auto"/>
            </w:tcBorders>
          </w:tcPr>
          <w:p w14:paraId="4CDF45C8"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4,31</w:t>
            </w:r>
          </w:p>
        </w:tc>
        <w:tc>
          <w:tcPr>
            <w:tcW w:w="646" w:type="pct"/>
            <w:tcBorders>
              <w:top w:val="nil"/>
              <w:bottom w:val="single" w:sz="4" w:space="0" w:color="auto"/>
            </w:tcBorders>
          </w:tcPr>
          <w:p w14:paraId="2C84E66B"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0,54</w:t>
            </w:r>
          </w:p>
        </w:tc>
        <w:tc>
          <w:tcPr>
            <w:tcW w:w="645" w:type="pct"/>
            <w:tcBorders>
              <w:top w:val="nil"/>
              <w:bottom w:val="single" w:sz="4" w:space="0" w:color="auto"/>
            </w:tcBorders>
          </w:tcPr>
          <w:p w14:paraId="01886BC5"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4,38</w:t>
            </w:r>
          </w:p>
        </w:tc>
      </w:tr>
      <w:tr w:rsidR="00211724" w14:paraId="6FD0B8BC" w14:textId="77777777" w:rsidTr="001C4B98">
        <w:trPr>
          <w:cantSplit/>
        </w:trPr>
        <w:tc>
          <w:tcPr>
            <w:tcW w:w="1124" w:type="pct"/>
            <w:tcBorders>
              <w:top w:val="single" w:sz="4" w:space="0" w:color="auto"/>
              <w:left w:val="single" w:sz="4" w:space="0" w:color="auto"/>
              <w:bottom w:val="nil"/>
            </w:tcBorders>
            <w:shd w:val="clear" w:color="auto" w:fill="auto"/>
          </w:tcPr>
          <w:p w14:paraId="7CCE1CFC"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Skillnad (95%</w:t>
            </w:r>
            <w:r w:rsidR="006D5592">
              <w:rPr>
                <w:rFonts w:eastAsia="PMingLiU"/>
                <w:color w:val="000000"/>
                <w:sz w:val="20"/>
                <w:szCs w:val="20"/>
                <w:lang w:eastAsia="zh-TW"/>
              </w:rPr>
              <w:t xml:space="preserve"> CI</w:t>
            </w:r>
            <w:r w:rsidRPr="00561D6E">
              <w:rPr>
                <w:rFonts w:eastAsia="PMingLiU"/>
                <w:color w:val="000000"/>
                <w:sz w:val="20"/>
                <w:szCs w:val="20"/>
                <w:lang w:eastAsia="zh-TW"/>
              </w:rPr>
              <w:t>)</w:t>
            </w:r>
          </w:p>
        </w:tc>
        <w:tc>
          <w:tcPr>
            <w:tcW w:w="1292" w:type="pct"/>
            <w:gridSpan w:val="2"/>
            <w:tcBorders>
              <w:top w:val="single" w:sz="4" w:space="0" w:color="auto"/>
              <w:bottom w:val="nil"/>
            </w:tcBorders>
            <w:shd w:val="clear" w:color="auto" w:fill="auto"/>
          </w:tcPr>
          <w:p w14:paraId="0A3AFD3D"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3,81 (1,38, 6,24)</w:t>
            </w:r>
          </w:p>
        </w:tc>
        <w:tc>
          <w:tcPr>
            <w:tcW w:w="1292" w:type="pct"/>
            <w:gridSpan w:val="2"/>
            <w:tcBorders>
              <w:top w:val="single" w:sz="4" w:space="0" w:color="auto"/>
              <w:bottom w:val="nil"/>
              <w:right w:val="nil"/>
            </w:tcBorders>
          </w:tcPr>
          <w:p w14:paraId="1411D339"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3,86 (1,57, 6,15)</w:t>
            </w:r>
          </w:p>
        </w:tc>
        <w:tc>
          <w:tcPr>
            <w:tcW w:w="1291" w:type="pct"/>
            <w:gridSpan w:val="2"/>
            <w:tcBorders>
              <w:top w:val="single" w:sz="4" w:space="0" w:color="auto"/>
              <w:bottom w:val="nil"/>
            </w:tcBorders>
          </w:tcPr>
          <w:p w14:paraId="0AE0DED1"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3,84 (2,17, 5,51)</w:t>
            </w:r>
          </w:p>
        </w:tc>
      </w:tr>
      <w:tr w:rsidR="00211724" w14:paraId="1D86CCC9" w14:textId="77777777" w:rsidTr="001C4B98">
        <w:trPr>
          <w:cantSplit/>
        </w:trPr>
        <w:tc>
          <w:tcPr>
            <w:tcW w:w="1124" w:type="pct"/>
            <w:tcBorders>
              <w:top w:val="nil"/>
              <w:bottom w:val="single" w:sz="4" w:space="0" w:color="auto"/>
            </w:tcBorders>
            <w:shd w:val="clear" w:color="auto" w:fill="auto"/>
          </w:tcPr>
          <w:p w14:paraId="354C0912" w14:textId="77777777" w:rsidR="00D57536" w:rsidRPr="00561D6E" w:rsidRDefault="00B60735" w:rsidP="001C4B98">
            <w:pPr>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single" w:sz="4" w:space="0" w:color="auto"/>
            </w:tcBorders>
            <w:shd w:val="clear" w:color="auto" w:fill="auto"/>
          </w:tcPr>
          <w:p w14:paraId="4104CC49"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0,0024</w:t>
            </w:r>
          </w:p>
        </w:tc>
        <w:tc>
          <w:tcPr>
            <w:tcW w:w="1292" w:type="pct"/>
            <w:gridSpan w:val="2"/>
            <w:tcBorders>
              <w:top w:val="nil"/>
              <w:bottom w:val="single" w:sz="4" w:space="0" w:color="auto"/>
            </w:tcBorders>
          </w:tcPr>
          <w:p w14:paraId="701DD0B4"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0,0011</w:t>
            </w:r>
          </w:p>
        </w:tc>
        <w:tc>
          <w:tcPr>
            <w:tcW w:w="1291" w:type="pct"/>
            <w:gridSpan w:val="2"/>
            <w:tcBorders>
              <w:top w:val="nil"/>
              <w:bottom w:val="single" w:sz="4" w:space="0" w:color="auto"/>
            </w:tcBorders>
          </w:tcPr>
          <w:p w14:paraId="42DC6E78" w14:textId="77777777" w:rsidR="00D57536" w:rsidRPr="00561D6E" w:rsidRDefault="00B60735" w:rsidP="001C4B98">
            <w:pPr>
              <w:widowControl w:val="0"/>
              <w:tabs>
                <w:tab w:val="left" w:pos="284"/>
              </w:tabs>
              <w:spacing w:line="240" w:lineRule="auto"/>
              <w:jc w:val="center"/>
              <w:rPr>
                <w:color w:val="000000"/>
                <w:sz w:val="20"/>
                <w:szCs w:val="20"/>
              </w:rPr>
            </w:pPr>
            <w:r w:rsidRPr="00561D6E">
              <w:rPr>
                <w:color w:val="000000"/>
                <w:sz w:val="20"/>
                <w:szCs w:val="20"/>
              </w:rPr>
              <w:t>&lt;0,0001</w:t>
            </w:r>
          </w:p>
        </w:tc>
      </w:tr>
    </w:tbl>
    <w:p w14:paraId="576AF0AB" w14:textId="77777777" w:rsidR="00D57536" w:rsidRPr="00DC2BA7" w:rsidRDefault="00B60735" w:rsidP="00D57536">
      <w:pPr>
        <w:pStyle w:val="Text"/>
        <w:spacing w:before="0"/>
        <w:ind w:left="142"/>
        <w:jc w:val="left"/>
        <w:rPr>
          <w:sz w:val="22"/>
          <w:lang w:val="sv-SE"/>
        </w:rPr>
      </w:pPr>
      <w:r w:rsidRPr="00DC2BA7">
        <w:rPr>
          <w:color w:val="000000"/>
          <w:sz w:val="22"/>
          <w:lang w:val="sv-SE"/>
        </w:rPr>
        <w:t xml:space="preserve">LS=minsta kvadrat; </w:t>
      </w:r>
      <w:r w:rsidRPr="00DC2BA7">
        <w:rPr>
          <w:sz w:val="22"/>
          <w:lang w:val="sv-SE"/>
        </w:rPr>
        <w:t>CI = konfidensintervall; TNSS = Total poäng nasala symtom; SNOT-22 = 22-delars sinonasalt resultattest; UPSIT = luktidentifieringstest enligt Pennsylvania-universitetet; MID = minsta betydelsefulla skillnaden.</w:t>
      </w:r>
    </w:p>
    <w:p w14:paraId="3C9FAC0F" w14:textId="77777777" w:rsidR="00D57536" w:rsidRPr="00DC2BA7" w:rsidRDefault="00D57536" w:rsidP="00D57536">
      <w:pPr>
        <w:pStyle w:val="Text"/>
        <w:spacing w:before="0"/>
        <w:jc w:val="left"/>
        <w:rPr>
          <w:color w:val="000000"/>
          <w:sz w:val="22"/>
          <w:lang w:val="sv-SE" w:bidi="th-TH"/>
        </w:rPr>
      </w:pPr>
    </w:p>
    <w:p w14:paraId="5498906B" w14:textId="77777777" w:rsidR="00D57536" w:rsidRPr="00DC2BA7" w:rsidRDefault="00B60735" w:rsidP="00D57536">
      <w:pPr>
        <w:keepNext/>
        <w:keepLines/>
        <w:spacing w:line="240" w:lineRule="auto"/>
        <w:ind w:left="1134" w:hanging="1134"/>
        <w:rPr>
          <w:b/>
          <w:bCs/>
          <w:lang w:val="sv-SE"/>
        </w:rPr>
      </w:pPr>
      <w:r w:rsidRPr="00DC2BA7">
        <w:rPr>
          <w:b/>
          <w:bCs/>
          <w:lang w:val="sv-SE"/>
        </w:rPr>
        <w:t>Figure 1</w:t>
      </w:r>
      <w:r w:rsidRPr="00DC2BA7">
        <w:rPr>
          <w:b/>
          <w:bCs/>
          <w:lang w:val="sv-SE"/>
        </w:rPr>
        <w:tab/>
        <w:t>Förändring i medeltal från utgångsvärdet i nasal congestion score och förändring i medeltal från utgångsvärdet i nasal polyp score per patiengrupp i studie 1 och studie 2 vid näspolyper</w:t>
      </w:r>
    </w:p>
    <w:p w14:paraId="7BE931F5" w14:textId="77777777" w:rsidR="00D57536" w:rsidRPr="00DC2BA7" w:rsidRDefault="00D57536" w:rsidP="00D57536">
      <w:pPr>
        <w:keepNext/>
        <w:spacing w:line="240" w:lineRule="auto"/>
        <w:rPr>
          <w:lang w:val="sv-SE"/>
        </w:rPr>
      </w:pPr>
    </w:p>
    <w:p w14:paraId="3C2E8315" w14:textId="77777777" w:rsidR="00D57536" w:rsidRPr="00DC2BA7" w:rsidRDefault="00B60735" w:rsidP="00D57536">
      <w:pPr>
        <w:pStyle w:val="Text"/>
        <w:spacing w:before="0"/>
        <w:jc w:val="left"/>
        <w:rPr>
          <w:sz w:val="22"/>
        </w:rPr>
      </w:pPr>
      <w:r w:rsidRPr="00DC2BA7">
        <w:rPr>
          <w:noProof/>
        </w:rPr>
        <mc:AlternateContent>
          <mc:Choice Requires="wps">
            <w:drawing>
              <wp:anchor distT="0" distB="0" distL="114300" distR="114300" simplePos="0" relativeHeight="252059648" behindDoc="0" locked="0" layoutInCell="1" allowOverlap="1" wp14:anchorId="5B369197" wp14:editId="577C387A">
                <wp:simplePos x="0" y="0"/>
                <wp:positionH relativeFrom="margin">
                  <wp:posOffset>95250</wp:posOffset>
                </wp:positionH>
                <wp:positionV relativeFrom="paragraph">
                  <wp:posOffset>1454150</wp:posOffset>
                </wp:positionV>
                <wp:extent cx="355600" cy="182880"/>
                <wp:effectExtent l="0" t="0" r="0" b="0"/>
                <wp:wrapNone/>
                <wp:docPr id="595"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44F8E23" w14:textId="77777777" w:rsidR="00D57536" w:rsidRPr="00820BF1" w:rsidRDefault="00B60735" w:rsidP="00D57536">
                            <w:pPr>
                              <w:spacing w:line="240" w:lineRule="auto"/>
                              <w:jc w:val="right"/>
                              <w:rPr>
                                <w:b/>
                                <w:sz w:val="12"/>
                              </w:rPr>
                            </w:pPr>
                            <w:r w:rsidRPr="00820BF1">
                              <w:rPr>
                                <w:b/>
                                <w:sz w:val="12"/>
                              </w:rPr>
                              <w:t>-0.75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B369197" id="_x0000_s1120" type="#_x0000_t202" style="position:absolute;margin-left:7.5pt;margin-top:114.5pt;width:28pt;height:14.4pt;z-index:2520596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l2022QEAAI4DAAAOAAAAZHJzL2Uyb0RvYy54bWysU9uO0zAQfUfiHyy/0zShXbpR0xXsahHS&#10;cpEWPmDiOBeReMzYbVK+nrHT7RZ4Q7xYnhnnzDlnJtubaejFQZPr0BQyXSyl0EZh1ZmmkN++3r/a&#10;SOE8mAp6NLqQR+3kze7li+1oc51hi32lSTCIcfloC9l6b/MkcarVA7gFWm24WCMN4DmkJqkIRkYf&#10;+iRbLq+SEamyhEo7x9m7uSh3Eb+utfKf69ppL/pCMjcfT4pnGc5kt4W8IbBtp0404B9YDNAZbnqG&#10;ugMPYk/dX1BDpwgd1n6hcEiwrjulowZWky7/UPPYgtVRC5vj7Nkm9/9g1afDo/1Cwk/vcOIBRhHO&#10;PqD67oTB2xZMo98S4dhqqLhxGixLRuvy06fBape7AFKOH7HiIcPeYwSaahqCK6xTMDoP4Hg2XU9e&#10;KE6+Xq+vllxRXEo32WYTh5JA/vSxJeffaxxEuBSSeKYRHA4PzgcykD89Cb0M3nd9H+fam98S/DBk&#10;IvnAd2bup3ISXVXI6yxIC2JKrI4sh3BeF15vvrRIP6UYeVUK6X7sgbQU/QfDllynq1XYrRis1m8y&#10;DuiyUl5WwCiGKqSXYr7e+nkf95a6puVOzxbz0KO+04KGrbqMo5bn32j3CwAA//8DAFBLAwQUAAYA&#10;CAAAACEAAcPxndsAAAAJAQAADwAAAGRycy9kb3ducmV2LnhtbExPTU/DMAy9I/EfIiNxY8kqyrbS&#10;dEIgriDGh8TNa7y2onGqJlvLv8ec4GQ/++l9lNvZ9+pEY+wCW1guDCjiOriOGwtvr49Xa1AxITvs&#10;A5OFb4qwrc7PSixcmPiFTrvUKBHhWKCFNqWh0DrWLXmMizAQy+8QRo9J4NhoN+Ik4r7XmTE32mPH&#10;4tDiQPct1V+7o7fw/nT4/Lg2z82Dz4cpzEaz32hrLy/mu1tQieb0R4bf+BIdKsm0D0d2UfWCc6mS&#10;LGTZRhYhrJYy93LIV2vQVan/N6h+AAAA//8DAFBLAQItABQABgAIAAAAIQC2gziS/gAAAOEBAAAT&#10;AAAAAAAAAAAAAAAAAAAAAABbQ29udGVudF9UeXBlc10ueG1sUEsBAi0AFAAGAAgAAAAhADj9If/W&#10;AAAAlAEAAAsAAAAAAAAAAAAAAAAALwEAAF9yZWxzLy5yZWxzUEsBAi0AFAAGAAgAAAAhAM2XbTbZ&#10;AQAAjgMAAA4AAAAAAAAAAAAAAAAALgIAAGRycy9lMm9Eb2MueG1sUEsBAi0AFAAGAAgAAAAhAAHD&#10;8Z3bAAAACQEAAA8AAAAAAAAAAAAAAAAAMwQAAGRycy9kb3ducmV2LnhtbFBLBQYAAAAABAAEAPMA&#10;AAA7BQAAAAA=&#10;" filled="f" stroked="f">
                <v:textbox>
                  <w:txbxContent>
                    <w:p w14:paraId="644F8E23" w14:textId="77777777" w:rsidR="00D57536" w:rsidRPr="00820BF1" w:rsidRDefault="00B60735" w:rsidP="00D57536">
                      <w:pPr>
                        <w:spacing w:line="240" w:lineRule="auto"/>
                        <w:jc w:val="right"/>
                        <w:rPr>
                          <w:b/>
                          <w:sz w:val="12"/>
                        </w:rPr>
                      </w:pPr>
                      <w:r w:rsidRPr="00820BF1">
                        <w:rPr>
                          <w:b/>
                          <w:sz w:val="12"/>
                        </w:rPr>
                        <w:t>-0.75</w:t>
                      </w:r>
                    </w:p>
                  </w:txbxContent>
                </v:textbox>
                <w10:wrap anchorx="margin"/>
              </v:shape>
            </w:pict>
          </mc:Fallback>
        </mc:AlternateContent>
      </w:r>
      <w:r w:rsidRPr="00DC2BA7">
        <w:rPr>
          <w:noProof/>
        </w:rPr>
        <mc:AlternateContent>
          <mc:Choice Requires="wps">
            <w:drawing>
              <wp:anchor distT="0" distB="0" distL="114300" distR="114300" simplePos="0" relativeHeight="252037120" behindDoc="0" locked="0" layoutInCell="1" allowOverlap="1" wp14:anchorId="538F8C5E" wp14:editId="4508C924">
                <wp:simplePos x="0" y="0"/>
                <wp:positionH relativeFrom="margin">
                  <wp:posOffset>2741267</wp:posOffset>
                </wp:positionH>
                <wp:positionV relativeFrom="paragraph">
                  <wp:posOffset>150909</wp:posOffset>
                </wp:positionV>
                <wp:extent cx="366395" cy="2536466"/>
                <wp:effectExtent l="0" t="0" r="0" b="0"/>
                <wp:wrapNone/>
                <wp:docPr id="600"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6395" cy="25364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27A3ABA" w14:textId="77777777" w:rsidR="00D57536" w:rsidRPr="00FB6CED" w:rsidRDefault="00B60735" w:rsidP="00D57536">
                            <w:pPr>
                              <w:jc w:val="center"/>
                              <w:rPr>
                                <w:b/>
                                <w:lang w:val="sv-SE"/>
                              </w:rPr>
                            </w:pPr>
                            <w:r w:rsidRPr="00FB6CED">
                              <w:rPr>
                                <w:sz w:val="14"/>
                                <w:lang w:val="sv-SE"/>
                              </w:rPr>
                              <w:t xml:space="preserve">Förändring i medelvärde från </w:t>
                            </w:r>
                            <w:r>
                              <w:rPr>
                                <w:sz w:val="14"/>
                                <w:lang w:val="sv-SE"/>
                              </w:rPr>
                              <w:t>utgångsvärde</w:t>
                            </w:r>
                            <w:r w:rsidRPr="00877D31">
                              <w:rPr>
                                <w:sz w:val="14"/>
                                <w:lang w:val="sv-SE"/>
                              </w:rPr>
                              <w:t xml:space="preserve"> </w:t>
                            </w:r>
                            <w:r>
                              <w:rPr>
                                <w:sz w:val="14"/>
                                <w:lang w:val="sv-SE"/>
                              </w:rPr>
                              <w:t>nasal congestion score</w:t>
                            </w:r>
                          </w:p>
                        </w:txbxContent>
                      </wps:txbx>
                      <wps:bodyPr rot="0" vert="vert270"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38F8C5E" id="_x0000_s1121" type="#_x0000_t202" style="position:absolute;margin-left:215.85pt;margin-top:11.9pt;width:28.85pt;height:199.7pt;z-index:25203712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vax03AEAAJIDAAAOAAAAZHJzL2Uyb0RvYy54bWysU9tu2zAMfR+wfxD0vjhxEncx4hRbiw4D&#10;ugvQ7QNoWb5gtqhRSuz8/SglTbPtbdiLIJLyIc/h8fZ2Gnpx0OQ6NIVczOZSaKOw6kxTyO/fHt68&#10;lcJ5MBX0aHQhj9rJ293rV9vR5jrFFvtKk2AQ4/LRFrL13uZJ4lSrB3AztNpwsUYawHNITVIRjIw+&#10;9Ek6n2fJiFRZQqWd4+z9qSh3Eb+utfJf6tppL/pC8mw+nhTPMpzJbgt5Q2DbTp3HgH+YYoDOcNML&#10;1D14EHvq/oIaOkXosPYzhUOCdd0pHTkwm8X8DzZPLVgdubA4zl5kcv8PVn0+PNmvJPz0HideYCTh&#10;7COqH04YvGvBNPodEY6thoobL4JkyWhdfv40SO1yF0DK8RNWvGTYe4xAU01DUIV5CkbnBRwvouvJ&#10;C8XJZZYtN2spFJfS9TJbZVlsAfnz15ac/6BxEOFSSOKlRnQ4PDofpoH8+UloZvCh6/u42N78luCH&#10;IROnDwOfRvdTOYmuKuRmGRoHNiVWR+ZDePIL+5sv4UxvmMPIdimk+7kH0lL0Hw3LslmsVsFfMVit&#10;b1IO6LpSXlfAqBbZhV6K0/XOnzy5t9Q1LTd7kZkXHymeTRqcdR1HOi+/0u4XAAAA//8DAFBLAwQU&#10;AAYACAAAACEAtwXZR+EAAAAKAQAADwAAAGRycy9kb3ducmV2LnhtbEyPwU6DQBCG7ya+w2ZMvNml&#10;QLRFlsZobOLFtKiH3hZ2BCI7i+y20Ld3POltJvPln+/PN7PtxQlH3zlSsFxEIJBqZzpqFLy/Pd+s&#10;QPigyejeESo4o4dNcXmR68y4ifZ4KkMjOIR8phW0IQyZlL5u0Wq/cAMS3z7daHXgdWykGfXE4baX&#10;cRTdSqs74g+tHvCxxfqrPFoFH9Xrud8PySHqppfdvP3elU/bRqnrq/nhHkTAOfzB8KvP6lCwU+WO&#10;ZLzoFaTJ8o5RBXHCFRhIV+sURMVDnMQgi1z+r1D8AAAA//8DAFBLAQItABQABgAIAAAAIQC2gziS&#10;/gAAAOEBAAATAAAAAAAAAAAAAAAAAAAAAABbQ29udGVudF9UeXBlc10ueG1sUEsBAi0AFAAGAAgA&#10;AAAhADj9If/WAAAAlAEAAAsAAAAAAAAAAAAAAAAALwEAAF9yZWxzLy5yZWxzUEsBAi0AFAAGAAgA&#10;AAAhAJa9rHTcAQAAkgMAAA4AAAAAAAAAAAAAAAAALgIAAGRycy9lMm9Eb2MueG1sUEsBAi0AFAAG&#10;AAgAAAAhALcF2UfhAAAACgEAAA8AAAAAAAAAAAAAAAAANgQAAGRycy9kb3ducmV2LnhtbFBLBQYA&#10;AAAABAAEAPMAAABEBQAAAAA=&#10;" filled="f" stroked="f">
                <v:textbox style="layout-flow:vertical;mso-layout-flow-alt:bottom-to-top">
                  <w:txbxContent>
                    <w:p w14:paraId="427A3ABA" w14:textId="77777777" w:rsidR="00D57536" w:rsidRPr="00FB6CED" w:rsidRDefault="00B60735" w:rsidP="00D57536">
                      <w:pPr>
                        <w:jc w:val="center"/>
                        <w:rPr>
                          <w:b/>
                          <w:lang w:val="sv-SE"/>
                        </w:rPr>
                      </w:pPr>
                      <w:r w:rsidRPr="00FB6CED">
                        <w:rPr>
                          <w:sz w:val="14"/>
                          <w:lang w:val="sv-SE"/>
                        </w:rPr>
                        <w:t xml:space="preserve">Förändring i medelvärde från </w:t>
                      </w:r>
                      <w:r>
                        <w:rPr>
                          <w:sz w:val="14"/>
                          <w:lang w:val="sv-SE"/>
                        </w:rPr>
                        <w:t>utgångsvärde</w:t>
                      </w:r>
                      <w:r w:rsidRPr="00877D31">
                        <w:rPr>
                          <w:sz w:val="14"/>
                          <w:lang w:val="sv-SE"/>
                        </w:rPr>
                        <w:t xml:space="preserve"> </w:t>
                      </w:r>
                      <w:r>
                        <w:rPr>
                          <w:sz w:val="14"/>
                          <w:lang w:val="sv-SE"/>
                        </w:rPr>
                        <w:t>nasal congestion score</w:t>
                      </w:r>
                    </w:p>
                  </w:txbxContent>
                </v:textbox>
                <w10:wrap anchorx="margin"/>
              </v:shape>
            </w:pict>
          </mc:Fallback>
        </mc:AlternateContent>
      </w:r>
      <w:r w:rsidRPr="00DC2BA7">
        <w:rPr>
          <w:noProof/>
        </w:rPr>
        <mc:AlternateContent>
          <mc:Choice Requires="wps">
            <w:drawing>
              <wp:anchor distT="0" distB="0" distL="114300" distR="114300" simplePos="0" relativeHeight="252039168" behindDoc="0" locked="0" layoutInCell="1" allowOverlap="1" wp14:anchorId="7D193F7E" wp14:editId="4CA5C7AC">
                <wp:simplePos x="0" y="0"/>
                <wp:positionH relativeFrom="margin">
                  <wp:posOffset>-57592</wp:posOffset>
                </wp:positionH>
                <wp:positionV relativeFrom="paragraph">
                  <wp:posOffset>166811</wp:posOffset>
                </wp:positionV>
                <wp:extent cx="366395" cy="2504661"/>
                <wp:effectExtent l="0" t="0" r="0" b="0"/>
                <wp:wrapNone/>
                <wp:docPr id="585"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6395" cy="2504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287DFE" w14:textId="77777777" w:rsidR="00D57536" w:rsidRPr="009E569E" w:rsidRDefault="00B60735" w:rsidP="00D57536">
                            <w:pPr>
                              <w:jc w:val="center"/>
                              <w:rPr>
                                <w:lang w:val="sv-SE"/>
                              </w:rPr>
                            </w:pPr>
                            <w:r w:rsidRPr="009E569E">
                              <w:rPr>
                                <w:sz w:val="14"/>
                                <w:lang w:val="sv-SE"/>
                              </w:rPr>
                              <w:t xml:space="preserve">Förändring i medelvärde </w:t>
                            </w:r>
                            <w:r w:rsidRPr="00877D31">
                              <w:rPr>
                                <w:sz w:val="14"/>
                                <w:lang w:val="sv-SE"/>
                              </w:rPr>
                              <w:t xml:space="preserve">från </w:t>
                            </w:r>
                            <w:r>
                              <w:rPr>
                                <w:sz w:val="14"/>
                                <w:lang w:val="sv-SE"/>
                              </w:rPr>
                              <w:t>utgångsvärde</w:t>
                            </w:r>
                            <w:r w:rsidRPr="005D366E">
                              <w:rPr>
                                <w:sz w:val="14"/>
                                <w:lang w:val="sv-SE"/>
                              </w:rPr>
                              <w:t xml:space="preserve"> </w:t>
                            </w:r>
                            <w:r>
                              <w:rPr>
                                <w:sz w:val="14"/>
                                <w:lang w:val="sv-SE"/>
                              </w:rPr>
                              <w:t>nasal polyp score</w:t>
                            </w:r>
                          </w:p>
                        </w:txbxContent>
                      </wps:txbx>
                      <wps:bodyPr rot="0" vert="vert270"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D193F7E" id="_x0000_s1122" type="#_x0000_t202" style="position:absolute;margin-left:-4.55pt;margin-top:13.15pt;width:28.85pt;height:197.2pt;z-index:25203916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4tf02wEAAJIDAAAOAAAAZHJzL2Uyb0RvYy54bWysU9tu2zAMfR+wfxD0vthxE3cx4hRbiw4D&#10;ugvQ9QNkWbaF2aJGKbHz96PkNM22t2IvgkjKhzyHx9ubaejZQaHTYEq+XKScKSOh1qYt+dOP+3fv&#10;OXNemFr0YFTJj8rxm93bN9vRFiqDDvpaISMQ44rRlrzz3hZJ4mSnBuEWYJWhYgM4CE8htkmNYiT0&#10;oU+yNM2TEbC2CFI5R9m7uch3Eb9plPTfmsYpz/qS02w+nhjPKpzJbiuKFoXttDyNIV4xxSC0oaZn&#10;qDvhBduj/gdq0BLBQeMXEoYEmkZLFTkQm2X6F5vHTlgVuZA4zp5lcv8PVn49PNrvyPz0ESZaYCTh&#10;7APIn44ZuO2EadUHRBg7JWpqvAySJaN1xenTILUrXACpxi9Q05LF3kMEmhocgirEkxE6LeB4Fl1N&#10;nklKXuX51WbNmaRStk5XeT63EMXz1xad/6RgYOFScqSlRnRxeHA+TCOK5yehmYF73fdxsb35I0EP&#10;QyZOHwaeR/dTNTFdl3yzCtwCmwrqI/FBmP1C/qZLOLNr4jCSXUrufu0FKs76z4Zk2SxXq+CvGKzW&#10;1xkFeFmpLivCyA7IhZ6z+XrrZ0/uLeq2o2YvMtPiI8WTSYOzLuNI5+VX2v0GAAD//wMAUEsDBBQA&#10;BgAIAAAAIQBwORbb4QAAAAgBAAAPAAAAZHJzL2Rvd25yZXYueG1sTI/BTsMwEETvSPyDtUjcWrsp&#10;Cm2IUyEQlbigNtADNydekgh7HWK3Sf8e9wSn0WpGM2/zzWQNO+HgO0cSFnMBDKl2uqNGwsf7y2wF&#10;zAdFWhlHKOGMHjbF9VWuMu1G2uOpDA2LJeQzJaENoc8493WLVvm565Gi9+UGq0I8h4brQY2x3Bqe&#10;CJFyqzqKC63q8anF+rs8WgmH6u1s9v3yU3Tj627a/uzK520j5e3N9PgALOAU/sJwwY/oUESmyh1J&#10;e2YkzNaLmJSQpEtg0b9bpcCqqIm4B17k/P8DxS8AAAD//wMAUEsBAi0AFAAGAAgAAAAhALaDOJL+&#10;AAAA4QEAABMAAAAAAAAAAAAAAAAAAAAAAFtDb250ZW50X1R5cGVzXS54bWxQSwECLQAUAAYACAAA&#10;ACEAOP0h/9YAAACUAQAACwAAAAAAAAAAAAAAAAAvAQAAX3JlbHMvLnJlbHNQSwECLQAUAAYACAAA&#10;ACEA7+LX9NsBAACSAwAADgAAAAAAAAAAAAAAAAAuAgAAZHJzL2Uyb0RvYy54bWxQSwECLQAUAAYA&#10;CAAAACEAcDkW2+EAAAAIAQAADwAAAAAAAAAAAAAAAAA1BAAAZHJzL2Rvd25yZXYueG1sUEsFBgAA&#10;AAAEAAQA8wAAAEMFAAAAAA==&#10;" filled="f" stroked="f">
                <v:textbox style="layout-flow:vertical;mso-layout-flow-alt:bottom-to-top">
                  <w:txbxContent>
                    <w:p w14:paraId="10287DFE" w14:textId="77777777" w:rsidR="00D57536" w:rsidRPr="009E569E" w:rsidRDefault="00B60735" w:rsidP="00D57536">
                      <w:pPr>
                        <w:jc w:val="center"/>
                        <w:rPr>
                          <w:lang w:val="sv-SE"/>
                        </w:rPr>
                      </w:pPr>
                      <w:r w:rsidRPr="009E569E">
                        <w:rPr>
                          <w:sz w:val="14"/>
                          <w:lang w:val="sv-SE"/>
                        </w:rPr>
                        <w:t xml:space="preserve">Förändring i medelvärde </w:t>
                      </w:r>
                      <w:r w:rsidRPr="00877D31">
                        <w:rPr>
                          <w:sz w:val="14"/>
                          <w:lang w:val="sv-SE"/>
                        </w:rPr>
                        <w:t xml:space="preserve">från </w:t>
                      </w:r>
                      <w:r>
                        <w:rPr>
                          <w:sz w:val="14"/>
                          <w:lang w:val="sv-SE"/>
                        </w:rPr>
                        <w:t>utgångsvärde</w:t>
                      </w:r>
                      <w:r w:rsidRPr="005D366E">
                        <w:rPr>
                          <w:sz w:val="14"/>
                          <w:lang w:val="sv-SE"/>
                        </w:rPr>
                        <w:t xml:space="preserve"> </w:t>
                      </w:r>
                      <w:r>
                        <w:rPr>
                          <w:sz w:val="14"/>
                          <w:lang w:val="sv-SE"/>
                        </w:rPr>
                        <w:t>nasal polyp score</w:t>
                      </w:r>
                    </w:p>
                  </w:txbxContent>
                </v:textbox>
                <w10:wrap anchorx="margin"/>
              </v:shape>
            </w:pict>
          </mc:Fallback>
        </mc:AlternateContent>
      </w:r>
      <w:r w:rsidRPr="00DC2BA7">
        <w:rPr>
          <w:noProof/>
        </w:rPr>
        <mc:AlternateContent>
          <mc:Choice Requires="wps">
            <w:drawing>
              <wp:anchor distT="0" distB="0" distL="114300" distR="114300" simplePos="0" relativeHeight="252049408" behindDoc="0" locked="0" layoutInCell="1" allowOverlap="1" wp14:anchorId="0EE9F7EA" wp14:editId="40D88B19">
                <wp:simplePos x="0" y="0"/>
                <wp:positionH relativeFrom="margin">
                  <wp:posOffset>2929352</wp:posOffset>
                </wp:positionH>
                <wp:positionV relativeFrom="paragraph">
                  <wp:posOffset>716524</wp:posOffset>
                </wp:positionV>
                <wp:extent cx="355600" cy="182880"/>
                <wp:effectExtent l="0" t="0" r="0" b="0"/>
                <wp:wrapNone/>
                <wp:docPr id="590"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69E417" w14:textId="77777777" w:rsidR="00D57536" w:rsidRPr="00820BF1" w:rsidRDefault="00B60735" w:rsidP="00D57536">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EE9F7EA" id="_x0000_s1123" type="#_x0000_t202" style="position:absolute;margin-left:230.65pt;margin-top:56.4pt;width:28pt;height:14.4pt;z-index:25204940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hj9E2QEAAI4DAAAOAAAAZHJzL2Uyb0RvYy54bWysU9uO0zAQfUfiHyy/0ySlXbpR0xXsahHS&#10;cpEWPsBxnItIPGbGbVK+nrHT7RZ4Q7xYnhnnzDlnJtubaejFwSB1YAuZLVIpjNVQdbYp5Lev9682&#10;UpBXtlI9WFPIoyF5s3v5Yju63Cyhhb4yKBjEUj66QrbeuzxJSLdmULQAZywXa8BBeQ6xSSpUI6MP&#10;fbJM06tkBKwcgjZEnL2bi3IX8evaaP+5rsl40ReSufl4YjzLcCa7rcobVK7t9ImG+gcWg+osNz1D&#10;3SmvxB67v6CGTiMQ1H6hYUigrjttogZWk6V/qHlslTNRC5tD7mwT/T9Y/enw6L6g8NM7mHiAUQS5&#10;B9DfSVi4bZVtzFtEGFujKm6cBcuS0VF++jRYTTkFkHL8CBUPWe09RKCpxiG4wjoFo/MAjmfTzeSF&#10;5uTr9foq5YrmUrZZbjZxKInKnz52SP69gUGESyGRZxrB1eGBfCCj8qcnoZeF+67v41x7+1uCH4ZM&#10;JB/4zsz9VE6iqwp5vQ7SgpgSqiPLQZjXhdebLy3gTylGXpVC0o+9QiNF/8GyJdfZahV2Kwar9Zsl&#10;B3hZKS8rymqGKqSXYr7e+nkf9w67puVOzxbz0KO+04KGrbqMo5bn32j3CwAA//8DAFBLAwQUAAYA&#10;CAAAACEA6VvkMN0AAAALAQAADwAAAGRycy9kb3ducmV2LnhtbEyPwU7DMBBE70j8g7VI3KjtkqYQ&#10;4lQIxBVEoUjc3HibRMTrKHab8PcsJzjuzNPsTLmZfS9OOMYukAG9UCCQ6uA6agy8vz1d3YCIyZKz&#10;fSA08I0RNtX5WWkLFyZ6xdM2NYJDKBbWQJvSUEgZ6xa9jYswILF3CKO3ic+xkW60E4f7Xi6VyqW3&#10;HfGH1g740GL9tT16A7vnw+dHpl6aR78apjArSf5WGnN5Md/fgUg4pz8Yfutzdai40z4cyUXRG8hy&#10;fc0oG3rJG5hY6TUre1YynYOsSvl/Q/UDAAD//wMAUEsBAi0AFAAGAAgAAAAhALaDOJL+AAAA4QEA&#10;ABMAAAAAAAAAAAAAAAAAAAAAAFtDb250ZW50X1R5cGVzXS54bWxQSwECLQAUAAYACAAAACEAOP0h&#10;/9YAAACUAQAACwAAAAAAAAAAAAAAAAAvAQAAX3JlbHMvLnJlbHNQSwECLQAUAAYACAAAACEA7oY/&#10;RNkBAACOAwAADgAAAAAAAAAAAAAAAAAuAgAAZHJzL2Uyb0RvYy54bWxQSwECLQAUAAYACAAAACEA&#10;6VvkMN0AAAALAQAADwAAAAAAAAAAAAAAAAAzBAAAZHJzL2Rvd25yZXYueG1sUEsFBgAAAAAEAAQA&#10;8wAAAD0FAAAAAA==&#10;" filled="f" stroked="f">
                <v:textbox>
                  <w:txbxContent>
                    <w:p w14:paraId="7A69E417" w14:textId="77777777" w:rsidR="00D57536" w:rsidRPr="00820BF1" w:rsidRDefault="00B60735" w:rsidP="00D57536">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2035072" behindDoc="0" locked="0" layoutInCell="1" allowOverlap="1" wp14:anchorId="4E5D15AC" wp14:editId="64154E49">
                <wp:simplePos x="0" y="0"/>
                <wp:positionH relativeFrom="column">
                  <wp:posOffset>3158099</wp:posOffset>
                </wp:positionH>
                <wp:positionV relativeFrom="paragraph">
                  <wp:posOffset>2438644</wp:posOffset>
                </wp:positionV>
                <wp:extent cx="541606" cy="173404"/>
                <wp:effectExtent l="0" t="0" r="0" b="0"/>
                <wp:wrapNone/>
                <wp:docPr id="58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1606" cy="173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8A5CE0F" w14:textId="77777777" w:rsidR="00D57536" w:rsidRPr="009B07F4" w:rsidRDefault="00B60735" w:rsidP="00D57536">
                            <w:pPr>
                              <w:spacing w:line="240" w:lineRule="auto"/>
                              <w:jc w:val="center"/>
                              <w:rPr>
                                <w:b/>
                                <w:sz w:val="12"/>
                                <w:lang w:val="de-CH"/>
                              </w:rPr>
                            </w:pPr>
                            <w:r w:rsidRPr="009B07F4">
                              <w:rPr>
                                <w:b/>
                                <w:sz w:val="12"/>
                                <w:lang w:val="de-CH"/>
                              </w:rPr>
                              <w:t>Baselin</w:t>
                            </w:r>
                            <w:r>
                              <w:rPr>
                                <w:b/>
                                <w:sz w:val="12"/>
                                <w:lang w:val="de-CH"/>
                              </w:rPr>
                              <w:t>je</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E5D15AC" id="_x0000_s1124" type="#_x0000_t202" style="position:absolute;margin-left:248.65pt;margin-top:192pt;width:42.65pt;height:13.65pt;z-index:252035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4vNW2gEAAI4DAAAOAAAAZHJzL2Uyb0RvYy54bWysU9tu2zAMfR+wfxD0vtjO3HQ14hRbiw4D&#10;ugvQ9QNoWY6N2aJGKbGzrx8lp2m2vRV7EURSPjznkF5fT0Mv9ppch6aU2SKVQhuFdWe2pXz8fvfm&#10;nRTOg6mhR6NLedBOXm9ev1qPttBLbLGvNQkGMa4YbSlb722RJE61egC3QKsNFxukATyHtE1qgpHR&#10;hz5ZpukqGZFqS6i0c5y9nYtyE/GbRiv/tWmc9qIvJXPz8aR4VuFMNmsotgS27dSRBryAxQCd4aYn&#10;qFvwIHbU/QM1dIrQYeMXCocEm6ZTOmpgNVn6l5qHFqyOWtgcZ082uf8Hq77sH+w3En76gBMPMIpw&#10;9h7VDycM3rRgtvo9EY6thpobZ8GyZLSuOH4arHaFCyDV+BlrHjLsPEagqaEhuMI6BaPzAA4n0/Xk&#10;heLkRZ6t0pUUikvZ5ds8zWMHKJ4+tuT8R42DCJdSEs80gsP+3vlABoqnJ6GXwbuu7+Nce/NHgh+G&#10;TCQf+M7M/VRNoqtLebUKjYOYCusDyyGc14XXmy8t0i8pRl6VUrqfOyAtRf/JsCVXWZ6H3YpBfnG5&#10;5IDOK9V5BYxiqFJ6KebrjZ/3cWep27bc6dliHnrUd1zQsFXncdTy/BttfgMAAP//AwBQSwMEFAAG&#10;AAgAAAAhANThiUDfAAAACwEAAA8AAABkcnMvZG93bnJldi54bWxMj8tOwzAQRfdI/IM1SOyonSYt&#10;aYhTIRBbUMtDYufG0yQiHkex24S/Z1jBcnSP7pxbbmfXizOOofOkIVkoEEi1tx01Gt5en25yECEa&#10;sqb3hBq+McC2urwoTWH9RDs872MjuIRCYTS0MQ6FlKFu0Zmw8AMSZ0c/OhP5HBtpRzNxuevlUqm1&#10;dKYj/tCaAR9arL/2J6fh/fn4+ZGpl+bRrYbJz0qS20itr6/m+zsQEef4B8OvPqtDxU4HfyIbRK8h&#10;29ymjGpI84xHMbHKl2sQB46SJAVZlfL/huoHAAD//wMAUEsBAi0AFAAGAAgAAAAhALaDOJL+AAAA&#10;4QEAABMAAAAAAAAAAAAAAAAAAAAAAFtDb250ZW50X1R5cGVzXS54bWxQSwECLQAUAAYACAAAACEA&#10;OP0h/9YAAACUAQAACwAAAAAAAAAAAAAAAAAvAQAAX3JlbHMvLnJlbHNQSwECLQAUAAYACAAAACEA&#10;a+LzVtoBAACOAwAADgAAAAAAAAAAAAAAAAAuAgAAZHJzL2Uyb0RvYy54bWxQSwECLQAUAAYACAAA&#10;ACEA1OGJQN8AAAALAQAADwAAAAAAAAAAAAAAAAA0BAAAZHJzL2Rvd25yZXYueG1sUEsFBgAAAAAE&#10;AAQA8wAAAEAFAAAAAA==&#10;" filled="f" stroked="f">
                <v:textbox>
                  <w:txbxContent>
                    <w:p w14:paraId="78A5CE0F" w14:textId="77777777" w:rsidR="00D57536" w:rsidRPr="009B07F4" w:rsidRDefault="00B60735" w:rsidP="00D57536">
                      <w:pPr>
                        <w:spacing w:line="240" w:lineRule="auto"/>
                        <w:jc w:val="center"/>
                        <w:rPr>
                          <w:b/>
                          <w:sz w:val="12"/>
                          <w:lang w:val="de-CH"/>
                        </w:rPr>
                      </w:pPr>
                      <w:r w:rsidRPr="009B07F4">
                        <w:rPr>
                          <w:b/>
                          <w:sz w:val="12"/>
                          <w:lang w:val="de-CH"/>
                        </w:rPr>
                        <w:t>Baselin</w:t>
                      </w:r>
                      <w:r>
                        <w:rPr>
                          <w:b/>
                          <w:sz w:val="12"/>
                          <w:lang w:val="de-CH"/>
                        </w:rPr>
                        <w:t>je</w:t>
                      </w:r>
                    </w:p>
                  </w:txbxContent>
                </v:textbox>
              </v:shape>
            </w:pict>
          </mc:Fallback>
        </mc:AlternateContent>
      </w:r>
      <w:r w:rsidRPr="00DC2BA7">
        <w:rPr>
          <w:noProof/>
        </w:rPr>
        <mc:AlternateContent>
          <mc:Choice Requires="wps">
            <w:drawing>
              <wp:anchor distT="0" distB="0" distL="114300" distR="114300" simplePos="0" relativeHeight="252004352" behindDoc="0" locked="0" layoutInCell="1" allowOverlap="1" wp14:anchorId="20692874" wp14:editId="7D41AD20">
                <wp:simplePos x="0" y="0"/>
                <wp:positionH relativeFrom="column">
                  <wp:posOffset>231775</wp:posOffset>
                </wp:positionH>
                <wp:positionV relativeFrom="paragraph">
                  <wp:posOffset>2438400</wp:posOffset>
                </wp:positionV>
                <wp:extent cx="669925" cy="166370"/>
                <wp:effectExtent l="0" t="0" r="0" b="5080"/>
                <wp:wrapNone/>
                <wp:docPr id="56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992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D9E8BB3" w14:textId="77777777" w:rsidR="00D57536" w:rsidRPr="009B07F4" w:rsidRDefault="00B60735" w:rsidP="00D57536">
                            <w:pPr>
                              <w:spacing w:line="240" w:lineRule="auto"/>
                              <w:jc w:val="center"/>
                              <w:rPr>
                                <w:b/>
                                <w:sz w:val="12"/>
                                <w:lang w:val="de-CH"/>
                              </w:rPr>
                            </w:pPr>
                            <w:r w:rsidRPr="009B07F4">
                              <w:rPr>
                                <w:b/>
                                <w:sz w:val="12"/>
                                <w:lang w:val="de-CH"/>
                              </w:rPr>
                              <w:t>Baseli</w:t>
                            </w:r>
                            <w:r>
                              <w:rPr>
                                <w:b/>
                                <w:sz w:val="12"/>
                                <w:lang w:val="de-CH"/>
                              </w:rPr>
                              <w:t>nje</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0692874" id="_x0000_s1125" type="#_x0000_t202" style="position:absolute;margin-left:18.25pt;margin-top:192pt;width:52.75pt;height:13.1pt;z-index:2520043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ilRE2gEAAI4DAAAOAAAAZHJzL2Uyb0RvYy54bWysU9tu2zAMfR+wfxD0vjjO0mQx4hRbiw4D&#10;ugvQ9QNoWb5gtqhRSuzs60fJaZptb8VeBJGUD885pLfXY9+JgybXosllOptLoY3CsjV1Lh+/3715&#10;J4XzYEro0OhcHrWT17vXr7aDzfQCG+xKTYJBjMsGm8vGe5sliVON7sHN0GrDxQqpB88h1UlJMDB6&#10;3yWL+XyVDEilJVTaOc7eTkW5i/hVpZX/WlVOe9Hlkrn5eFI8i3Amuy1kNYFtWnWiAS9g0UNruOkZ&#10;6hY8iD21/0D1rSJ0WPmZwj7BqmqVjhpYTTr/S81DA1ZHLWyOs2eb3P+DVV8OD/YbCT9+wJEHGEU4&#10;e4/qhxMGbxowtX5PhEOjoeTGabAsGazLTp8Gq13mAkgxfMaShwx7jxForKgPrrBOweg8gOPZdD16&#10;oTi5Wm02iyspFJfS1ertOg4lgezpY0vOf9TYi3DJJfFMIzgc7p0PZCB7ehJ6Gbxruy7OtTN/JPhh&#10;yETyge/E3I/FKNoyl5t1kBbEFFgeWQ7htC683nxpkH5JMfCq5NL93ANpKbpPhi3ZpMtl2K0YLK/W&#10;Cw7oslJcVsAohsqll2K63vhpH/eW2rrhTs8W89CjvtOChq26jKOW599o9xsAAP//AwBQSwMEFAAG&#10;AAgAAAAhACgicBPeAAAACgEAAA8AAABkcnMvZG93bnJldi54bWxMj81uwjAQhO+V+g7WVuqt2KQB&#10;QYiDqla9toL+SNxMvCQR8TqKDUnfvssJTrurGc1+k69H14oz9qHxpGE6USCQSm8bqjR8f70/LUCE&#10;aMia1hNq+MMA6+L+LjeZ9QNt8LyNleAQCpnRUMfYZVKGskZnwsR3SKwdfO9M5LOvpO3NwOGulYlS&#10;c+lMQ/yhNh2+1lgetyen4efjsPtN1Wf15mbd4EclyS2l1o8P48sKRMQxXs1wwWd0KJhp709kg2g1&#10;PM9n7OS5SLnTxZAmvOw1pFOVgCxyeVuh+AcAAP//AwBQSwECLQAUAAYACAAAACEAtoM4kv4AAADh&#10;AQAAEwAAAAAAAAAAAAAAAAAAAAAAW0NvbnRlbnRfVHlwZXNdLnhtbFBLAQItABQABgAIAAAAIQA4&#10;/SH/1gAAAJQBAAALAAAAAAAAAAAAAAAAAC8BAABfcmVscy8ucmVsc1BLAQItABQABgAIAAAAIQBl&#10;ilRE2gEAAI4DAAAOAAAAAAAAAAAAAAAAAC4CAABkcnMvZTJvRG9jLnhtbFBLAQItABQABgAIAAAA&#10;IQAoInAT3gAAAAoBAAAPAAAAAAAAAAAAAAAAADQEAABkcnMvZG93bnJldi54bWxQSwUGAAAAAAQA&#10;BADzAAAAPwUAAAAA&#10;" filled="f" stroked="f">
                <v:textbox>
                  <w:txbxContent>
                    <w:p w14:paraId="5D9E8BB3" w14:textId="77777777" w:rsidR="00D57536" w:rsidRPr="009B07F4" w:rsidRDefault="00B60735" w:rsidP="00D57536">
                      <w:pPr>
                        <w:spacing w:line="240" w:lineRule="auto"/>
                        <w:jc w:val="center"/>
                        <w:rPr>
                          <w:b/>
                          <w:sz w:val="12"/>
                          <w:lang w:val="de-CH"/>
                        </w:rPr>
                      </w:pPr>
                      <w:r w:rsidRPr="009B07F4">
                        <w:rPr>
                          <w:b/>
                          <w:sz w:val="12"/>
                          <w:lang w:val="de-CH"/>
                        </w:rPr>
                        <w:t>Baseli</w:t>
                      </w:r>
                      <w:r>
                        <w:rPr>
                          <w:b/>
                          <w:sz w:val="12"/>
                          <w:lang w:val="de-CH"/>
                        </w:rPr>
                        <w:t>nje</w:t>
                      </w:r>
                    </w:p>
                  </w:txbxContent>
                </v:textbox>
              </v:shape>
            </w:pict>
          </mc:Fallback>
        </mc:AlternateContent>
      </w:r>
      <w:r w:rsidRPr="00DC2BA7">
        <w:rPr>
          <w:noProof/>
        </w:rPr>
        <mc:AlternateContent>
          <mc:Choice Requires="wps">
            <w:drawing>
              <wp:anchor distT="0" distB="0" distL="114300" distR="114300" simplePos="0" relativeHeight="252065792" behindDoc="0" locked="0" layoutInCell="1" allowOverlap="1" wp14:anchorId="5B9B8D4C" wp14:editId="7988935E">
                <wp:simplePos x="0" y="0"/>
                <wp:positionH relativeFrom="margin">
                  <wp:posOffset>124460</wp:posOffset>
                </wp:positionH>
                <wp:positionV relativeFrom="paragraph">
                  <wp:posOffset>2164715</wp:posOffset>
                </wp:positionV>
                <wp:extent cx="355600" cy="182880"/>
                <wp:effectExtent l="0" t="0" r="0" b="0"/>
                <wp:wrapNone/>
                <wp:docPr id="599"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CD78260" w14:textId="77777777" w:rsidR="00D57536" w:rsidRPr="00820BF1" w:rsidRDefault="00B60735" w:rsidP="00D57536">
                            <w:pPr>
                              <w:spacing w:line="240" w:lineRule="auto"/>
                              <w:rPr>
                                <w:b/>
                                <w:sz w:val="12"/>
                                <w:lang w:val="de-CH"/>
                              </w:rPr>
                            </w:pPr>
                            <w:r w:rsidRPr="00820BF1">
                              <w:rPr>
                                <w:b/>
                                <w:sz w:val="12"/>
                                <w:lang w:val="de-CH"/>
                              </w:rPr>
                              <w:t>-1.25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B9B8D4C" id="_x0000_s1126" type="#_x0000_t202" style="position:absolute;margin-left:9.8pt;margin-top:170.45pt;width:28pt;height:14.4pt;z-index:25206579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w8HU2QEAAI4DAAAOAAAAZHJzL2Uyb0RvYy54bWysU9uO0zAQfUfiHyy/0zSlXbJR0xXsahHS&#10;cpEWPmDiOBeReMzYbVK+nrHT7RZ4Q7xYnhnnzDlnJtubaejFQZPr0BQyXSyl0EZh1ZmmkN++3r/K&#10;pHAeTAU9Gl3Io3byZvfyxXa0uV5hi32lSTCIcfloC9l6b/MkcarVA7gFWm24WCMN4DmkJqkIRkYf&#10;+mS1XF4lI1JlCZV2jrN3c1HuIn5da+U/17XTXvSFZG4+nhTPMpzJbgt5Q2DbTp1owD+wGKAz3PQM&#10;dQcexJ66v6CGThE6rP1C4ZBgXXdKRw2sJl3+oeaxBaujFjbH2bNN7v/Bqk+HR/uFhJ/e4cQDjCKc&#10;fUD13QmDty2YRr8lwrHVUHHjNFiWjNblp0+D1S53AaQcP2LFQ4a9xwg01TQEV1inYHQewPFsup68&#10;UJx8vdlcLbmiuJRmqyyLQ0kgf/rYkvPvNQ4iXApJPNMIDocH5wMZyJ+ehF4G77u+j3PtzW8Jfhgy&#10;kXzgOzP3UzmJrirkdRakBTElVkeWQzivC683X1qkn1KMvCqFdD/2QFqK/oNhS67T9TrsVgzWmzcr&#10;DuiyUl5WwCiGKqSXYr7e+nkf95a6puVOzxbz0KO+04KGrbqMo5bn32j3CwAA//8DAFBLAwQUAAYA&#10;CAAAACEAlAXChtwAAAAJAQAADwAAAGRycy9kb3ducmV2LnhtbEyPzU7DMBCE70i8g7VI3OgaaFMS&#10;4lQIxBVE+ZG4ufE2iYjXUew24e1ZTnCc2U+zM+Vm9r060hi7wAYuFxoUcR1cx42Bt9fHixtQMVl2&#10;tg9MBr4pwqY6PSlt4cLEL3TcpkZJCMfCGmhTGgrEWLfkbVyEgVhu+zB6m0SODbrRThLue7zSOkNv&#10;O5YPrR3ovqX6a3vwBt6f9p8fS/3cPPjVMIVZI/scjTk/m+9uQSWa0x8Mv/WlOlTSaRcO7KLqReeZ&#10;kAaulzoHJcB6JcZOjCxfA1Yl/l9Q/QAAAP//AwBQSwECLQAUAAYACAAAACEAtoM4kv4AAADhAQAA&#10;EwAAAAAAAAAAAAAAAAAAAAAAW0NvbnRlbnRfVHlwZXNdLnhtbFBLAQItABQABgAIAAAAIQA4/SH/&#10;1gAAAJQBAAALAAAAAAAAAAAAAAAAAC8BAABfcmVscy8ucmVsc1BLAQItABQABgAIAAAAIQCkw8HU&#10;2QEAAI4DAAAOAAAAAAAAAAAAAAAAAC4CAABkcnMvZTJvRG9jLnhtbFBLAQItABQABgAIAAAAIQCU&#10;BcKG3AAAAAkBAAAPAAAAAAAAAAAAAAAAADMEAABkcnMvZG93bnJldi54bWxQSwUGAAAAAAQABADz&#10;AAAAPAUAAAAA&#10;" filled="f" stroked="f">
                <v:textbox>
                  <w:txbxContent>
                    <w:p w14:paraId="2CD78260" w14:textId="77777777" w:rsidR="00D57536" w:rsidRPr="00820BF1" w:rsidRDefault="00B60735" w:rsidP="00D57536">
                      <w:pPr>
                        <w:spacing w:line="240" w:lineRule="auto"/>
                        <w:rPr>
                          <w:b/>
                          <w:sz w:val="12"/>
                          <w:lang w:val="de-CH"/>
                        </w:rPr>
                      </w:pPr>
                      <w:r w:rsidRPr="00820BF1">
                        <w:rPr>
                          <w:b/>
                          <w:sz w:val="12"/>
                          <w:lang w:val="de-CH"/>
                        </w:rPr>
                        <w:t>-1.25</w:t>
                      </w:r>
                    </w:p>
                  </w:txbxContent>
                </v:textbox>
                <w10:wrap anchorx="margin"/>
              </v:shape>
            </w:pict>
          </mc:Fallback>
        </mc:AlternateContent>
      </w:r>
      <w:r w:rsidRPr="00DC2BA7">
        <w:rPr>
          <w:noProof/>
        </w:rPr>
        <mc:AlternateContent>
          <mc:Choice Requires="wps">
            <w:drawing>
              <wp:anchor distT="0" distB="0" distL="114300" distR="114300" simplePos="0" relativeHeight="252067840" behindDoc="0" locked="0" layoutInCell="1" allowOverlap="1" wp14:anchorId="078A7988" wp14:editId="66651DF6">
                <wp:simplePos x="0" y="0"/>
                <wp:positionH relativeFrom="margin">
                  <wp:posOffset>2938780</wp:posOffset>
                </wp:positionH>
                <wp:positionV relativeFrom="paragraph">
                  <wp:posOffset>2172970</wp:posOffset>
                </wp:positionV>
                <wp:extent cx="355600" cy="182880"/>
                <wp:effectExtent l="0" t="0" r="0" b="0"/>
                <wp:wrapNone/>
                <wp:docPr id="598"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B9F4772" w14:textId="77777777" w:rsidR="00D57536" w:rsidRPr="00820BF1" w:rsidRDefault="00B60735" w:rsidP="00D57536">
                            <w:pPr>
                              <w:spacing w:line="240" w:lineRule="auto"/>
                              <w:rPr>
                                <w:b/>
                                <w:sz w:val="12"/>
                                <w:lang w:val="de-CH"/>
                              </w:rPr>
                            </w:pPr>
                            <w:r w:rsidRPr="00820BF1">
                              <w:rPr>
                                <w:b/>
                                <w:sz w:val="12"/>
                                <w:lang w:val="de-CH"/>
                              </w:rPr>
                              <w:t>-1.25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78A7988" id="_x0000_s1127" type="#_x0000_t202" style="position:absolute;margin-left:231.4pt;margin-top:171.1pt;width:28pt;height:14.4pt;z-index:2520678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HCdO2gEAAI4DAAAOAAAAZHJzL2Uyb0RvYy54bWysU9tu2zAMfR+wfxD0vjjOki4x4hRbiw4D&#10;ugvQ9QNkWb5gtqiRSuzs60fJaZqtb8NeBJGUD885pLfXY9+Jg0FqweYync2lMFZD2do6l4/f796s&#10;pSCvbKk6sCaXR0Pyevf61XZwmVlAA11pUDCIpWxwuWy8d1mSkG5Mr2gGzlguVoC98hxinZSoBkbv&#10;u2Qxn18lA2DpELQh4uztVJS7iF9VRvuvVUXGiy6XzM3HE+NZhDPZbVVWo3JNq0801D+w6FVruekZ&#10;6lZ5JfbYvoDqW41AUPmZhj6Bqmq1iRpYTTr/S81Do5yJWtgccmeb6P/B6i+HB/cNhR8/wMgDjCLI&#10;3YP+QcLCTaNsbd4jwtAYVXLjNFiWDI6y06fBasoogBTDZyh5yGrvIQKNFfbBFdYpGJ0HcDybbkYv&#10;NCffrlZXc65oLqXrxXodh5Ko7Oljh+Q/GuhFuOQSeaYRXB3uyQcyKnt6EnpZuGu7Ls61s38k+GHI&#10;RPKB78Tcj8Uo2jKXm02QFsQUUB5ZDsK0LrzefGkAf0kx8Krkkn7uFRopuk+WLdmky2XYrRgsV+8W&#10;HOBlpbisKKsZKpdeiul646d93Dts64Y7PVvMQ4/6Tgsatuoyjlqef6PdbwAAAP//AwBQSwMEFAAG&#10;AAgAAAAhAMvd0fTeAAAACwEAAA8AAABkcnMvZG93bnJldi54bWxMj8tOwzAQRfdI/IM1SOyonZCW&#10;EuJUCMQW1BaQ2LnxNImIx1HsNuHvO13R5X3ozpliNblOHHEIrScNyUyBQKq8banW8Ll9u1uCCNGQ&#10;NZ0n1PCHAVbl9VVhcutHWuNxE2vBIxRyo6GJsc+lDFWDzoSZ75E42/vBmchyqKUdzMjjrpOpUgvp&#10;TEt8oTE9vjRY/W4OTsPX+/7nO1Mf9aub96OflCT3KLW+vZmen0BEnOJ/Gc74jA4lM+38gWwQnYZs&#10;kTJ61HCfpSkIbsyTJTs7dh4SBbIs5OUP5QkAAP//AwBQSwECLQAUAAYACAAAACEAtoM4kv4AAADh&#10;AQAAEwAAAAAAAAAAAAAAAAAAAAAAW0NvbnRlbnRfVHlwZXNdLnhtbFBLAQItABQABgAIAAAAIQA4&#10;/SH/1gAAAJQBAAALAAAAAAAAAAAAAAAAAC8BAABfcmVscy8ucmVsc1BLAQItABQABgAIAAAAIQCf&#10;HCdO2gEAAI4DAAAOAAAAAAAAAAAAAAAAAC4CAABkcnMvZTJvRG9jLnhtbFBLAQItABQABgAIAAAA&#10;IQDL3dH03gAAAAsBAAAPAAAAAAAAAAAAAAAAADQEAABkcnMvZG93bnJldi54bWxQSwUGAAAAAAQA&#10;BADzAAAAPwUAAAAA&#10;" filled="f" stroked="f">
                <v:textbox>
                  <w:txbxContent>
                    <w:p w14:paraId="6B9F4772" w14:textId="77777777" w:rsidR="00D57536" w:rsidRPr="00820BF1" w:rsidRDefault="00B60735" w:rsidP="00D57536">
                      <w:pPr>
                        <w:spacing w:line="240" w:lineRule="auto"/>
                        <w:rPr>
                          <w:b/>
                          <w:sz w:val="12"/>
                          <w:lang w:val="de-CH"/>
                        </w:rPr>
                      </w:pPr>
                      <w:r w:rsidRPr="00820BF1">
                        <w:rPr>
                          <w:b/>
                          <w:sz w:val="12"/>
                          <w:lang w:val="de-CH"/>
                        </w:rPr>
                        <w:t>-1.25</w:t>
                      </w:r>
                    </w:p>
                  </w:txbxContent>
                </v:textbox>
                <w10:wrap anchorx="margin"/>
              </v:shape>
            </w:pict>
          </mc:Fallback>
        </mc:AlternateContent>
      </w:r>
      <w:r w:rsidRPr="00DC2BA7">
        <w:rPr>
          <w:noProof/>
        </w:rPr>
        <mc:AlternateContent>
          <mc:Choice Requires="wps">
            <w:drawing>
              <wp:anchor distT="0" distB="0" distL="114300" distR="114300" simplePos="0" relativeHeight="252063744" behindDoc="0" locked="0" layoutInCell="1" allowOverlap="1" wp14:anchorId="503B521D" wp14:editId="0ECA0405">
                <wp:simplePos x="0" y="0"/>
                <wp:positionH relativeFrom="margin">
                  <wp:posOffset>2933065</wp:posOffset>
                </wp:positionH>
                <wp:positionV relativeFrom="paragraph">
                  <wp:posOffset>1819910</wp:posOffset>
                </wp:positionV>
                <wp:extent cx="355600" cy="182880"/>
                <wp:effectExtent l="0" t="0" r="0" b="0"/>
                <wp:wrapNone/>
                <wp:docPr id="59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EA06332" w14:textId="77777777" w:rsidR="00D57536" w:rsidRPr="00820BF1" w:rsidRDefault="00B60735" w:rsidP="00D57536">
                            <w:pPr>
                              <w:spacing w:line="240" w:lineRule="auto"/>
                              <w:rPr>
                                <w:b/>
                                <w:sz w:val="12"/>
                                <w:lang w:val="de-CH"/>
                              </w:rPr>
                            </w:pPr>
                            <w:r w:rsidRPr="00820BF1">
                              <w:rPr>
                                <w:b/>
                                <w:sz w:val="12"/>
                                <w:lang w:val="de-CH"/>
                              </w:rPr>
                              <w:t>-1.00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03B521D" id="_x0000_s1128" type="#_x0000_t202" style="position:absolute;margin-left:230.95pt;margin-top:143.3pt;width:28pt;height:14.4pt;z-index:2520637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tqVy2QEAAI8DAAAOAAAAZHJzL2Uyb0RvYy54bWysU9uO0zAQfUfiHyy/0ySlXUrUdAW7WoS0&#10;LEgLH+A4zkUkHjPjNilfz9jpdgu8IV4sz0x85pwzk+31NPTiYJA6sIXMFqkUxmqoOtsU8tvXu1cb&#10;KcgrW6kerCnk0ZC83r18sR1dbpbQQl8ZFAxiKR9dIVvvXZ4kpFszKFqAM5aLNeCgPIfYJBWqkdGH&#10;Plmm6VUyAlYOQRsizt7ORbmL+HVttP9c12S86AvJ3Hw8MZ5lOJPdVuUNKtd2+kRD/QOLQXWWm56h&#10;bpVXYo/dX1BDpxEIar/QMCRQ1502UQOrydI/1Dy2ypmohc0hd7aJ/h+sfjg8ui8o/PQeJh5gFEHu&#10;HvR3EhZuWmUb8w4RxtaoihtnwbJkdJSfngarKacAUo6foOIhq72HCDTVOARXWKdgdB7A8Wy6mbzQ&#10;nHy9Xl+lXNFcyjbLzSYOJVH502OH5D8YGES4FBJ5phFcHe7JBzIqf/ok9LJw1/V9nGtvf0vwhyET&#10;yQe+M3M/lZPoKm7OLPhZUFNCdWQ9CPO+8H7zpQX8KcXIu1JI+rFXaKToP1r25G22WoXlisFq/WbJ&#10;AV5WysuKspqhCumlmK83fl7IvcOuabnTs8c89SjwtKFhrS7jKOb5P9r9AgAA//8DAFBLAwQUAAYA&#10;CAAAACEAVc8NXt8AAAALAQAADwAAAGRycy9kb3ducmV2LnhtbEyPwU7DMAyG70i8Q2QkbizpaLut&#10;NJ0QiCuIwZC4ZY3XVjRO1WRreXvMCY62P/3+/nI7u16ccQydJw3JQoFAqr3tqNHw/vZ0swYRoiFr&#10;ek+o4RsDbKvLi9IU1k/0iuddbASHUCiMhjbGoZAy1C06ExZ+QOLb0Y/ORB7HRtrRTBzuerlUKpfO&#10;dMQfWjPgQ4v11+7kNOyfj58fqXppHl02TH5WktxGan19Nd/fgYg4xz8YfvVZHSp2OvgT2SB6DWme&#10;bBjVsFznOQgmsmTFm4OG2yRLQVal/N+h+gEAAP//AwBQSwECLQAUAAYACAAAACEAtoM4kv4AAADh&#10;AQAAEwAAAAAAAAAAAAAAAAAAAAAAW0NvbnRlbnRfVHlwZXNdLnhtbFBLAQItABQABgAIAAAAIQA4&#10;/SH/1gAAAJQBAAALAAAAAAAAAAAAAAAAAC8BAABfcmVscy8ucmVsc1BLAQItABQABgAIAAAAIQAU&#10;tqVy2QEAAI8DAAAOAAAAAAAAAAAAAAAAAC4CAABkcnMvZTJvRG9jLnhtbFBLAQItABQABgAIAAAA&#10;IQBVzw1e3wAAAAsBAAAPAAAAAAAAAAAAAAAAADMEAABkcnMvZG93bnJldi54bWxQSwUGAAAAAAQA&#10;BADzAAAAPwUAAAAA&#10;" filled="f" stroked="f">
                <v:textbox>
                  <w:txbxContent>
                    <w:p w14:paraId="7EA06332" w14:textId="77777777" w:rsidR="00D57536" w:rsidRPr="00820BF1" w:rsidRDefault="00B60735" w:rsidP="00D57536">
                      <w:pPr>
                        <w:spacing w:line="240" w:lineRule="auto"/>
                        <w:rPr>
                          <w:b/>
                          <w:sz w:val="12"/>
                          <w:lang w:val="de-CH"/>
                        </w:rPr>
                      </w:pPr>
                      <w:r w:rsidRPr="00820BF1">
                        <w:rPr>
                          <w:b/>
                          <w:sz w:val="12"/>
                          <w:lang w:val="de-CH"/>
                        </w:rPr>
                        <w:t>-1.00</w:t>
                      </w:r>
                    </w:p>
                  </w:txbxContent>
                </v:textbox>
                <w10:wrap anchorx="margin"/>
              </v:shape>
            </w:pict>
          </mc:Fallback>
        </mc:AlternateContent>
      </w:r>
      <w:r w:rsidRPr="00DC2BA7">
        <w:rPr>
          <w:noProof/>
        </w:rPr>
        <mc:AlternateContent>
          <mc:Choice Requires="wps">
            <w:drawing>
              <wp:anchor distT="0" distB="0" distL="114300" distR="114300" simplePos="0" relativeHeight="252061696" behindDoc="0" locked="0" layoutInCell="1" allowOverlap="1" wp14:anchorId="7708F35A" wp14:editId="2D6CC519">
                <wp:simplePos x="0" y="0"/>
                <wp:positionH relativeFrom="margin">
                  <wp:posOffset>124460</wp:posOffset>
                </wp:positionH>
                <wp:positionV relativeFrom="paragraph">
                  <wp:posOffset>1819910</wp:posOffset>
                </wp:positionV>
                <wp:extent cx="355600" cy="182880"/>
                <wp:effectExtent l="0" t="0" r="0" b="0"/>
                <wp:wrapNone/>
                <wp:docPr id="596"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970728D" w14:textId="77777777" w:rsidR="00D57536" w:rsidRPr="00820BF1" w:rsidRDefault="00B60735" w:rsidP="00D57536">
                            <w:pPr>
                              <w:spacing w:line="240" w:lineRule="auto"/>
                              <w:rPr>
                                <w:b/>
                                <w:sz w:val="12"/>
                                <w:lang w:val="de-CH"/>
                              </w:rPr>
                            </w:pPr>
                            <w:r w:rsidRPr="00820BF1">
                              <w:rPr>
                                <w:b/>
                                <w:sz w:val="12"/>
                                <w:lang w:val="de-CH"/>
                              </w:rPr>
                              <w:t>-1.00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708F35A" id="_x0000_s1129" type="#_x0000_t202" style="position:absolute;margin-left:9.8pt;margin-top:143.3pt;width:28pt;height:14.4pt;z-index:25206169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aUPo2AEAAI8DAAAOAAAAZHJzL2Uyb0RvYy54bWysU9uO0zAQfUfiHyy/0ySlXUrUdAW7WoS0&#10;LEgLH+A4zkUkHjPjNilfz9jpdgu8IV4sz4xz5pwzk+31NPTiYJA6sIXMFqkUxmqoOtsU8tvXu1cb&#10;KcgrW6kerCnk0ZC83r18sR1dbpbQQl8ZFAxiKR9dIVvvXZ4kpFszKFqAM5aLNeCgPIfYJBWqkdGH&#10;Plmm6VUyAlYOQRsizt7ORbmL+HVttP9c12S86AvJ3Hw8MZ5lOJPdVuUNKtd2+kRD/QOLQXWWm56h&#10;bpVXYo/dX1BDpxEIar/QMCRQ1502UQOrydI/1Dy2ypmohc0hd7aJ/h+sfjg8ui8o/PQeJh5gFEHu&#10;HvR3EhZuWmUb8w4RxtaoihtnwbJkdJSfPg1WU04BpBw/QcVDVnsPEWiqcQiusE7B6DyA49l0M3mh&#10;Ofl6vb5KuaK5lG2Wm00cSqLyp48dkv9gYBDhUkjkmUZwdbgnH8io/OlJ6GXhruv7ONfe/pbghyET&#10;yQe+M3M/lZPoKm6eRm1BTQnVkfUgzPvC+82XFvCnFCPvSiHpx16hkaL/aNmTt9lqFZYrBqv1myUH&#10;eFkpLyvKaoYqpJdivt74eSH3Drum5U7PHvPUo8DThoa1uoyjmOf/aPcLAAD//wMAUEsDBBQABgAI&#10;AAAAIQB92M+l3gAAAAkBAAAPAAAAZHJzL2Rvd25yZXYueG1sTI/NTsMwEITvSH0Ha5F6o3Z/krYh&#10;ToVAXEEUisTNjbdJ1HgdxW4T3p7lBKfd0Yxmv813o2vFFfvQeNIwnykQSKW3DVUaPt6f7zYgQjRk&#10;TesJNXxjgF0xuclNZv1Ab3jdx0pwCYXMaKhj7DIpQ1mjM2HmOyT2Tr53JrLsK2l7M3C5a+VCqVQ6&#10;0xBfqE2HjzWW5/3FaTi8nL4+V+q1enJJN/hRSXJbqfX0dny4BxFxjH9h+MVndCiY6egvZINoWW9T&#10;TmpYbFJeOLBOeB41LOfJCmSRy/8fFD8AAAD//wMAUEsBAi0AFAAGAAgAAAAhALaDOJL+AAAA4QEA&#10;ABMAAAAAAAAAAAAAAAAAAAAAAFtDb250ZW50X1R5cGVzXS54bWxQSwECLQAUAAYACAAAACEAOP0h&#10;/9YAAACUAQAACwAAAAAAAAAAAAAAAAAvAQAAX3JlbHMvLnJlbHNQSwECLQAUAAYACAAAACEAL2lD&#10;6NgBAACPAwAADgAAAAAAAAAAAAAAAAAuAgAAZHJzL2Uyb0RvYy54bWxQSwECLQAUAAYACAAAACEA&#10;fdjPpd4AAAAJAQAADwAAAAAAAAAAAAAAAAAyBAAAZHJzL2Rvd25yZXYueG1sUEsFBgAAAAAEAAQA&#10;8wAAAD0FAAAAAA==&#10;" filled="f" stroked="f">
                <v:textbox>
                  <w:txbxContent>
                    <w:p w14:paraId="4970728D" w14:textId="77777777" w:rsidR="00D57536" w:rsidRPr="00820BF1" w:rsidRDefault="00B60735" w:rsidP="00D57536">
                      <w:pPr>
                        <w:spacing w:line="240" w:lineRule="auto"/>
                        <w:rPr>
                          <w:b/>
                          <w:sz w:val="12"/>
                          <w:lang w:val="de-CH"/>
                        </w:rPr>
                      </w:pPr>
                      <w:r w:rsidRPr="00820BF1">
                        <w:rPr>
                          <w:b/>
                          <w:sz w:val="12"/>
                          <w:lang w:val="de-CH"/>
                        </w:rPr>
                        <w:t>-1.00</w:t>
                      </w:r>
                    </w:p>
                  </w:txbxContent>
                </v:textbox>
                <w10:wrap anchorx="margin"/>
              </v:shape>
            </w:pict>
          </mc:Fallback>
        </mc:AlternateContent>
      </w:r>
      <w:r w:rsidRPr="00DC2BA7">
        <w:rPr>
          <w:noProof/>
        </w:rPr>
        <mc:AlternateContent>
          <mc:Choice Requires="wps">
            <w:drawing>
              <wp:anchor distT="0" distB="0" distL="114300" distR="114300" simplePos="0" relativeHeight="252057600" behindDoc="0" locked="0" layoutInCell="1" allowOverlap="1" wp14:anchorId="40D21E3C" wp14:editId="57DEA894">
                <wp:simplePos x="0" y="0"/>
                <wp:positionH relativeFrom="margin">
                  <wp:posOffset>2915285</wp:posOffset>
                </wp:positionH>
                <wp:positionV relativeFrom="paragraph">
                  <wp:posOffset>1470660</wp:posOffset>
                </wp:positionV>
                <wp:extent cx="355600" cy="182880"/>
                <wp:effectExtent l="0" t="0" r="0" b="0"/>
                <wp:wrapNone/>
                <wp:docPr id="59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B513668" w14:textId="77777777" w:rsidR="00D57536" w:rsidRPr="00820BF1" w:rsidRDefault="00B60735" w:rsidP="00D57536">
                            <w:pPr>
                              <w:spacing w:line="240" w:lineRule="auto"/>
                              <w:jc w:val="right"/>
                              <w:rPr>
                                <w:b/>
                                <w:sz w:val="12"/>
                              </w:rPr>
                            </w:pPr>
                            <w:r w:rsidRPr="00820BF1">
                              <w:rPr>
                                <w:b/>
                                <w:sz w:val="12"/>
                              </w:rPr>
                              <w:t>-0.75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0D21E3C" id="_x0000_s1130" type="#_x0000_t202" style="position:absolute;margin-left:229.55pt;margin-top:115.8pt;width:28pt;height:14.4pt;z-index:25205760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Dhmc2QEAAI8DAAAOAAAAZHJzL2Uyb0RvYy54bWysU9uO0zAQfUfiHyy/01xolxI1XcGuFiEt&#10;C9LCB0wcp4lIPGbsNilfz9jpdgu8IV4sz4xz5pwzk831NPTioMl1aEqZLVIptFFYd2ZXym9f716t&#10;pXAeTA09Gl3Ko3byevvyxWa0hc6xxb7WJBjEuGK0pWy9t0WSONXqAdwCrTZcbJAG8BzSLqkJRkYf&#10;+iRP06tkRKotodLOcfZ2LsptxG8arfznpnHai76UzM3Hk+JZhTPZbqDYEdi2Uyca8A8sBugMNz1D&#10;3YIHsafuL6ihU4QOG79QOCTYNJ3SUQOrydI/1Dy2YHXUwuY4e7bJ/T9Y9XB4tF9I+Ok9TjzAKMLZ&#10;e1TfnTB404LZ6XdEOLYaam6cBcuS0bri9Gmw2hUugFTjJ6x5yLD3GIGmhobgCusUjM4DOJ5N15MX&#10;ipOvV6urlCuKS9k6X6/jUBIonj625PwHjYMIl1ISzzSCw+He+UAGiqcnoZfBu67v41x781uCH4ZM&#10;JB/4zsz9VE2iq7l5mgdtQU2F9ZH1EM77wvvNlxbppxQj70op3Y89kJai/2jYk7fZchmWKwbL1Zuc&#10;A7qsVJcVMIqhSumlmK83fl7IvaVu13KnZ4956lHgaUPDWl3GUczzf7T9BQAA//8DAFBLAwQUAAYA&#10;CAAAACEA+qOm798AAAALAQAADwAAAGRycy9kb3ducmV2LnhtbEyPTU/DMAyG70j7D5GRuLGko61Y&#10;aTpNIK5MjA+JW9Z4bUXjVE22ln+Pd4KjXz96/bjczK4XZxxD50lDslQgkGpvO2o0vL89396DCNGQ&#10;Nb0n1PCDATbV4qo0hfUTveJ5HxvBJRQKo6GNcSikDHWLzoSlH5B4d/SjM5HHsZF2NBOXu16ulMql&#10;Mx3xhdYM+Nhi/b0/OQ0fL8evz1TtmieXDZOflSS3llrfXM/bBxAR5/gHw0Wf1aFip4M/kQ2i15Bm&#10;64RRDau7JAfBRJZknBw4yVUKsirl/x+qXwAAAP//AwBQSwECLQAUAAYACAAAACEAtoM4kv4AAADh&#10;AQAAEwAAAAAAAAAAAAAAAAAAAAAAW0NvbnRlbnRfVHlwZXNdLnhtbFBLAQItABQABgAIAAAAIQA4&#10;/SH/1gAAAJQBAAALAAAAAAAAAAAAAAAAAC8BAABfcmVscy8ucmVsc1BLAQItABQABgAIAAAAIQAj&#10;Dhmc2QEAAI8DAAAOAAAAAAAAAAAAAAAAAC4CAABkcnMvZTJvRG9jLnhtbFBLAQItABQABgAIAAAA&#10;IQD6o6bv3wAAAAsBAAAPAAAAAAAAAAAAAAAAADMEAABkcnMvZG93bnJldi54bWxQSwUGAAAAAAQA&#10;BADzAAAAPwUAAAAA&#10;" filled="f" stroked="f">
                <v:textbox>
                  <w:txbxContent>
                    <w:p w14:paraId="7B513668" w14:textId="77777777" w:rsidR="00D57536" w:rsidRPr="00820BF1" w:rsidRDefault="00B60735" w:rsidP="00D57536">
                      <w:pPr>
                        <w:spacing w:line="240" w:lineRule="auto"/>
                        <w:jc w:val="right"/>
                        <w:rPr>
                          <w:b/>
                          <w:sz w:val="12"/>
                        </w:rPr>
                      </w:pPr>
                      <w:r w:rsidRPr="00820BF1">
                        <w:rPr>
                          <w:b/>
                          <w:sz w:val="12"/>
                        </w:rPr>
                        <w:t>-0.75</w:t>
                      </w:r>
                    </w:p>
                  </w:txbxContent>
                </v:textbox>
                <w10:wrap anchorx="margin"/>
              </v:shape>
            </w:pict>
          </mc:Fallback>
        </mc:AlternateContent>
      </w:r>
      <w:r w:rsidRPr="00DC2BA7">
        <w:rPr>
          <w:noProof/>
        </w:rPr>
        <mc:AlternateContent>
          <mc:Choice Requires="wps">
            <w:drawing>
              <wp:anchor distT="0" distB="0" distL="114300" distR="114300" simplePos="0" relativeHeight="252055552" behindDoc="0" locked="0" layoutInCell="1" allowOverlap="1" wp14:anchorId="13F62C3B" wp14:editId="660B8D93">
                <wp:simplePos x="0" y="0"/>
                <wp:positionH relativeFrom="margin">
                  <wp:posOffset>2915285</wp:posOffset>
                </wp:positionH>
                <wp:positionV relativeFrom="paragraph">
                  <wp:posOffset>1121410</wp:posOffset>
                </wp:positionV>
                <wp:extent cx="355600" cy="182880"/>
                <wp:effectExtent l="0" t="0" r="0" b="0"/>
                <wp:wrapNone/>
                <wp:docPr id="593"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3A2C459" w14:textId="77777777" w:rsidR="00D57536" w:rsidRPr="00820BF1" w:rsidRDefault="00B60735" w:rsidP="00D57536">
                            <w:pPr>
                              <w:spacing w:line="240" w:lineRule="auto"/>
                              <w:jc w:val="right"/>
                              <w:rPr>
                                <w:b/>
                                <w:sz w:val="12"/>
                              </w:rPr>
                            </w:pPr>
                            <w:r w:rsidRPr="00820BF1">
                              <w:rPr>
                                <w:b/>
                                <w:sz w:val="12"/>
                              </w:rPr>
                              <w:t>-0.50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3F62C3B" id="_x0000_s1131" type="#_x0000_t202" style="position:absolute;margin-left:229.55pt;margin-top:88.3pt;width:28pt;height:14.4pt;z-index:25205555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0f8G2gEAAI8DAAAOAAAAZHJzL2Uyb0RvYy54bWysU9uO0zAQfUfiHyy/0yTddilR0xXsahHS&#10;cpEWPsBxnItIPGbGbVK+nrHT7RZ4Q7xYnhnnzDlnJtubaejFwSB1YAuZLVIpjNVQdbYp5Lev9682&#10;UpBXtlI9WFPIoyF5s3v5Yju63Cyhhb4yKBjEUj66QrbeuzxJSLdmULQAZywXa8BBeQ6xSSpUI6MP&#10;fbJM0+tkBKwcgjZEnL2bi3IX8evaaP+5rsl40ReSufl4YjzLcCa7rcobVK7t9ImG+gcWg+osNz1D&#10;3SmvxB67v6CGTiMQ1H6hYUigrjttogZWk6V/qHlslTNRC5tD7mwT/T9Y/enw6L6g8NM7mHiAUQS5&#10;B9DfSVi4bZVtzFtEGFujKm6cBcuS0VF++jRYTTkFkHL8CBUPWe09RKCpxiG4wjoFo/MAjmfTzeSF&#10;5uTVen2dckVzKdssN5s4lETlTx87JP/ewCDCpZDIM43g6vBAPpBR+dOT0MvCfdf3ca69/S3BD0Mm&#10;kg98Z+Z+KifRVdw8vQragpoSqiPrQZj3hfebLy3gTylG3pVC0o+9QiNF/8GyJ2+y1SosVwxW69dL&#10;DvCyUl5WlNUMVUgvxXy99fNC7h12Tcudnj3mqUeBpw0Na3UZRzHP/9HuFwAAAP//AwBQSwMEFAAG&#10;AAgAAAAhAGIToO/eAAAACwEAAA8AAABkcnMvZG93bnJldi54bWxMj01PwzAMhu9I/IfISNxY0qkp&#10;rDSdEIgriPEhccsar61onKrJ1vLvMSc42u+j14+r7eIHccIp9oEMZCsFAqkJrqfWwNvr49UNiJgs&#10;OTsEQgPfGGFbn59VtnRhphc87VIruIRiaQ10KY2llLHp0Nu4CiMSZ4cweZt4nFrpJjtzuR/kWqlC&#10;etsTX+jsiPcdNl+7ozfw/nT4/MjVc/vg9TiHRUnyG2nM5cVydwsi4ZL+YPjVZ3Wo2WkfjuSiGAzk&#10;epMxysF1UYBgQmeaN3sDa6VzkHUl//9Q/wAAAP//AwBQSwECLQAUAAYACAAAACEAtoM4kv4AAADh&#10;AQAAEwAAAAAAAAAAAAAAAAAAAAAAW0NvbnRlbnRfVHlwZXNdLnhtbFBLAQItABQABgAIAAAAIQA4&#10;/SH/1gAAAJQBAAALAAAAAAAAAAAAAAAAAC8BAABfcmVscy8ucmVsc1BLAQItABQABgAIAAAAIQAY&#10;0f8G2gEAAI8DAAAOAAAAAAAAAAAAAAAAAC4CAABkcnMvZTJvRG9jLnhtbFBLAQItABQABgAIAAAA&#10;IQBiE6Dv3gAAAAsBAAAPAAAAAAAAAAAAAAAAADQEAABkcnMvZG93bnJldi54bWxQSwUGAAAAAAQA&#10;BADzAAAAPwUAAAAA&#10;" filled="f" stroked="f">
                <v:textbox>
                  <w:txbxContent>
                    <w:p w14:paraId="03A2C459" w14:textId="77777777" w:rsidR="00D57536" w:rsidRPr="00820BF1" w:rsidRDefault="00B60735" w:rsidP="00D57536">
                      <w:pPr>
                        <w:spacing w:line="240" w:lineRule="auto"/>
                        <w:jc w:val="right"/>
                        <w:rPr>
                          <w:b/>
                          <w:sz w:val="12"/>
                        </w:rPr>
                      </w:pPr>
                      <w:r w:rsidRPr="00820BF1">
                        <w:rPr>
                          <w:b/>
                          <w:sz w:val="12"/>
                        </w:rPr>
                        <w:t>-0.50</w:t>
                      </w:r>
                    </w:p>
                  </w:txbxContent>
                </v:textbox>
                <w10:wrap anchorx="margin"/>
              </v:shape>
            </w:pict>
          </mc:Fallback>
        </mc:AlternateContent>
      </w:r>
      <w:r w:rsidRPr="00DC2BA7">
        <w:rPr>
          <w:noProof/>
        </w:rPr>
        <mc:AlternateContent>
          <mc:Choice Requires="wps">
            <w:drawing>
              <wp:anchor distT="0" distB="0" distL="114300" distR="114300" simplePos="0" relativeHeight="252053504" behindDoc="0" locked="0" layoutInCell="1" allowOverlap="1" wp14:anchorId="64433ECE" wp14:editId="02CD4F17">
                <wp:simplePos x="0" y="0"/>
                <wp:positionH relativeFrom="margin">
                  <wp:posOffset>115570</wp:posOffset>
                </wp:positionH>
                <wp:positionV relativeFrom="paragraph">
                  <wp:posOffset>1121410</wp:posOffset>
                </wp:positionV>
                <wp:extent cx="355600" cy="182880"/>
                <wp:effectExtent l="0" t="0" r="0" b="0"/>
                <wp:wrapNone/>
                <wp:docPr id="592"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0DF9030" w14:textId="77777777" w:rsidR="00D57536" w:rsidRPr="00820BF1" w:rsidRDefault="00B60735" w:rsidP="00D57536">
                            <w:pPr>
                              <w:spacing w:line="240" w:lineRule="auto"/>
                              <w:jc w:val="right"/>
                              <w:rPr>
                                <w:b/>
                                <w:sz w:val="12"/>
                              </w:rPr>
                            </w:pPr>
                            <w:r w:rsidRPr="00820BF1">
                              <w:rPr>
                                <w:b/>
                                <w:sz w:val="12"/>
                              </w:rPr>
                              <w:t>-0.50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4433ECE" id="_x0000_s1132" type="#_x0000_t202" style="position:absolute;margin-left:9.1pt;margin-top:88.3pt;width:28pt;height:14.4pt;z-index:25205350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wK102QEAAI8DAAAOAAAAZHJzL2Uyb0RvYy54bWysU9uO0zAQfUfiHyy/0ySlXUrUdAW7WoS0&#10;LEgLHzBxnItIPGbsNilfz9jpdgu8IV4sz4xz5pwzk+31NPTioMl1aAqZLVIptFFYdaYp5Levd682&#10;UjgPpoIejS7kUTt5vXv5YjvaXC+xxb7SJBjEuHy0hWy9t3mSONXqAdwCrTZcrJEG8BxSk1QEI6MP&#10;fbJM06tkRKosodLOcfZ2LspdxK9rrfznunbai76QzM3Hk+JZhjPZbSFvCGzbqRMN+AcWA3SGm56h&#10;bsGD2FP3F9TQKUKHtV8oHBKs607pqIHVZOkfah5bsDpqYXOcPdvk/h+sejg82i8k/PQeJx5gFOHs&#10;ParvThi8acE0+h0Rjq2GihtnwbJktC4/fRqsdrkLIOX4CSseMuw9RqCppiG4wjoFo/MAjmfT9eSF&#10;4uTr9foq5YriUrZZbjZxKAnkTx9bcv6DxkGESyGJZxrB4XDvfCAD+dOT0MvgXdf3ca69+S3BD0Mm&#10;kg98Z+Z+KifRVdw8XQVtQU2J1ZH1EM77wvvNlxbppxQj70oh3Y89kJai/2jYk7fZahWWKwar9Zsl&#10;B3RZKS8rYBRDFdJLMV9v/LyQe0td03KnZ4956lHgaUPDWl3GUczzf7T7BQAA//8DAFBLAwQUAAYA&#10;CAAAACEAUjlNpt0AAAAJAQAADwAAAGRycy9kb3ducmV2LnhtbEyPQU/DMAyF75P4D5GRdtsSqq4b&#10;pemEmLiCGDBpt6zx2orGqZpsLf8ec4KT9eyn5+8V28l14opDaD1puFsqEEiVty3VGj7enxcbECEa&#10;sqbzhBq+McC2vJkVJrd+pDe87mMtOIRCbjQ0Mfa5lKFq0Jmw9D0S385+cCayHGppBzNyuOtkolQm&#10;nWmJPzSmx6cGq6/9xWn4fDkfD6l6rXdu1Y9+UpLcvdR6fjs9PoCIOMU/M/ziMzqUzHTyF7JBdKw3&#10;CTt5rrMMBBvWKS9OGhK1SkGWhfzfoPwBAAD//wMAUEsBAi0AFAAGAAgAAAAhALaDOJL+AAAA4QEA&#10;ABMAAAAAAAAAAAAAAAAAAAAAAFtDb250ZW50X1R5cGVzXS54bWxQSwECLQAUAAYACAAAACEAOP0h&#10;/9YAAACUAQAACwAAAAAAAAAAAAAAAAAvAQAAX3JlbHMvLnJlbHNQSwECLQAUAAYACAAAACEAO8Ct&#10;dNkBAACPAwAADgAAAAAAAAAAAAAAAAAuAgAAZHJzL2Uyb0RvYy54bWxQSwECLQAUAAYACAAAACEA&#10;UjlNpt0AAAAJAQAADwAAAAAAAAAAAAAAAAAzBAAAZHJzL2Rvd25yZXYueG1sUEsFBgAAAAAEAAQA&#10;8wAAAD0FAAAAAA==&#10;" filled="f" stroked="f">
                <v:textbox>
                  <w:txbxContent>
                    <w:p w14:paraId="70DF9030" w14:textId="77777777" w:rsidR="00D57536" w:rsidRPr="00820BF1" w:rsidRDefault="00B60735" w:rsidP="00D57536">
                      <w:pPr>
                        <w:spacing w:line="240" w:lineRule="auto"/>
                        <w:jc w:val="right"/>
                        <w:rPr>
                          <w:b/>
                          <w:sz w:val="12"/>
                        </w:rPr>
                      </w:pPr>
                      <w:r w:rsidRPr="00820BF1">
                        <w:rPr>
                          <w:b/>
                          <w:sz w:val="12"/>
                        </w:rPr>
                        <w:t>-0.50</w:t>
                      </w:r>
                    </w:p>
                  </w:txbxContent>
                </v:textbox>
                <w10:wrap anchorx="margin"/>
              </v:shape>
            </w:pict>
          </mc:Fallback>
        </mc:AlternateContent>
      </w:r>
      <w:r w:rsidRPr="00DC2BA7">
        <w:rPr>
          <w:noProof/>
        </w:rPr>
        <mc:AlternateContent>
          <mc:Choice Requires="wps">
            <w:drawing>
              <wp:anchor distT="0" distB="0" distL="114300" distR="114300" simplePos="0" relativeHeight="252051456" behindDoc="0" locked="0" layoutInCell="1" allowOverlap="1" wp14:anchorId="195FC833" wp14:editId="0A9011C4">
                <wp:simplePos x="0" y="0"/>
                <wp:positionH relativeFrom="margin">
                  <wp:posOffset>115570</wp:posOffset>
                </wp:positionH>
                <wp:positionV relativeFrom="paragraph">
                  <wp:posOffset>777875</wp:posOffset>
                </wp:positionV>
                <wp:extent cx="355600" cy="182880"/>
                <wp:effectExtent l="0" t="0" r="0" b="0"/>
                <wp:wrapNone/>
                <wp:docPr id="591"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1A7096E" w14:textId="77777777" w:rsidR="00D57536" w:rsidRPr="00820BF1" w:rsidRDefault="00B60735" w:rsidP="00D57536">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95FC833" id="_x0000_s1133" type="#_x0000_t202" style="position:absolute;margin-left:9.1pt;margin-top:61.25pt;width:28pt;height:14.4pt;z-index:2520514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H0vu2QEAAI8DAAAOAAAAZHJzL2Uyb0RvYy54bWysU9uO0zAQfUfiHyy/0ySlXUrUdAW7WoS0&#10;LEgLHzBxnItIPGbsNilfz9jpdgu8IV4sz4xz5pwzk+31NPTioMl1aAqZLVIptFFYdaYp5Levd682&#10;UjgPpoIejS7kUTt5vXv5YjvaXC+xxb7SJBjEuHy0hWy9t3mSONXqAdwCrTZcrJEG8BxSk1QEI6MP&#10;fbJM06tkRKosodLOcfZ2LspdxK9rrfznunbai76QzM3Hk+JZhjPZbSFvCGzbqRMN+AcWA3SGm56h&#10;bsGD2FP3F9TQKUKHtV8oHBKs607pqIHVZOkfah5bsDpqYXOcPdvk/h+sejg82i8k/PQeJx5gFOHs&#10;ParvThi8acE0+h0Rjq2GihtnwbJktC4/fRqsdrkLIOX4CSseMuw9RqCppiG4wjoFo/MAjmfT9eSF&#10;4uTr9foq5YriUrZZbjZxKAnkTx9bcv6DxkGESyGJZxrB4XDvfCAD+dOT0MvgXdf3ca69+S3BD0Mm&#10;kg98Z+Z+KifRVdw8XQdtQU2J1ZH1EM77wvvNlxbppxQj70oh3Y89kJai/2jYk7fZahWWKwar9Zsl&#10;B3RZKS8rYBRDFdJLMV9v/LyQe0td03KnZ4956lHgaUPDWl3GUczzf7T7BQAA//8DAFBLAwQUAAYA&#10;CAAAACEAzV5OytwAAAAJAQAADwAAAGRycy9kb3ducmV2LnhtbEyPT0/DMAzF70h8h8hI3FiyssIo&#10;TScE4gpi/JG4eY3XVjRO1WRr+faYE5ys9/z0/HO5mX2vjjTGLrCF5cKAIq6D67ix8Pb6eLEGFROy&#10;wz4wWfimCJvq9KTEwoWJX+i4TY2SEo4FWmhTGgqtY92Sx7gIA7Hs9mH0mESOjXYjTlLue50Zc6U9&#10;diwXWhzovqX6a3vwFt6f9p8fK/PcPPh8mMJsNPsbbe352Xx3CyrRnP7C8Isv6FAJ0y4c2EXVi15n&#10;kpSZZTkoCVyvxNiJkS8vQVel/v9B9QMAAP//AwBQSwECLQAUAAYACAAAACEAtoM4kv4AAADhAQAA&#10;EwAAAAAAAAAAAAAAAAAAAAAAW0NvbnRlbnRfVHlwZXNdLnhtbFBLAQItABQABgAIAAAAIQA4/SH/&#10;1gAAAJQBAAALAAAAAAAAAAAAAAAAAC8BAABfcmVscy8ucmVsc1BLAQItABQABgAIAAAAIQAAH0vu&#10;2QEAAI8DAAAOAAAAAAAAAAAAAAAAAC4CAABkcnMvZTJvRG9jLnhtbFBLAQItABQABgAIAAAAIQDN&#10;Xk7K3AAAAAkBAAAPAAAAAAAAAAAAAAAAADMEAABkcnMvZG93bnJldi54bWxQSwUGAAAAAAQABADz&#10;AAAAPAUAAAAA&#10;" filled="f" stroked="f">
                <v:textbox>
                  <w:txbxContent>
                    <w:p w14:paraId="71A7096E" w14:textId="77777777" w:rsidR="00D57536" w:rsidRPr="00820BF1" w:rsidRDefault="00B60735" w:rsidP="00D57536">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2047360" behindDoc="0" locked="0" layoutInCell="1" allowOverlap="1" wp14:anchorId="54065063" wp14:editId="1146CB0C">
                <wp:simplePos x="0" y="0"/>
                <wp:positionH relativeFrom="margin">
                  <wp:posOffset>2915285</wp:posOffset>
                </wp:positionH>
                <wp:positionV relativeFrom="paragraph">
                  <wp:posOffset>427990</wp:posOffset>
                </wp:positionV>
                <wp:extent cx="355600" cy="182880"/>
                <wp:effectExtent l="0" t="0" r="0" b="0"/>
                <wp:wrapNone/>
                <wp:docPr id="589"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83E1660" w14:textId="77777777" w:rsidR="00D57536" w:rsidRPr="00820BF1" w:rsidRDefault="00B60735" w:rsidP="00D57536">
                            <w:pPr>
                              <w:spacing w:line="240" w:lineRule="auto"/>
                              <w:jc w:val="right"/>
                              <w:rPr>
                                <w:b/>
                                <w:sz w:val="12"/>
                              </w:rPr>
                            </w:pPr>
                            <w:r w:rsidRPr="00820BF1">
                              <w:rPr>
                                <w:b/>
                                <w:sz w:val="12"/>
                              </w:rPr>
                              <w:t>0</w:t>
                            </w:r>
                            <w:r>
                              <w:rPr>
                                <w:b/>
                                <w:sz w:val="12"/>
                              </w:rPr>
                              <w:t>.00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4065063" id="_x0000_s1134" type="#_x0000_t202" style="position:absolute;margin-left:229.55pt;margin-top:33.7pt;width:28pt;height:14.4pt;z-index:2520473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eBGa2gEAAI8DAAAOAAAAZHJzL2Uyb0RvYy54bWysU8GO0zAQvSPxD5bvNElpS4marmBXi5CW&#10;BWnZD3Acp4lIPGbGbVK+nrHT7Rb2hrhYnhnnzXtvJpurse/EwSC1YAuZzVIpjNVQtXZXyMfvt2/W&#10;UpBXtlIdWFPIoyF5tX39ajO43Myhga4yKBjEUj64QjbeuzxJSDemVzQDZywXa8BeeQ5xl1SoBkbv&#10;u2SepqtkAKwcgjZEnL2ZinIb8evaaP+1rsl40RWSufl4YjzLcCbbjcp3qFzT6hMN9Q8setVabnqG&#10;ulFeiT22L6D6ViMQ1H6moU+grlttogZWk6V/qXlolDNRC5tD7mwT/T9YfX94cN9Q+PEjjDzAKILc&#10;HegfJCxcN8ruzAdEGBqjKm6cBcuSwVF++jRYTTkFkHL4AhUPWe09RKCxxj64wjoFo/MAjmfTzeiF&#10;5uTb5XKVckVzKVvP1+s4lETlTx87JP/JQC/CpZDIM43g6nBHPpBR+dOT0MvCbdt1ca6d/SPBD0Mm&#10;kg98J+Z+LEfRVtw8XQVtQU0J1ZH1IEz7wvvNlwbwlxQD70oh6edeoZGi+2zZk/fZYhGWKwaL5bs5&#10;B3hZKS8rymqGKqSXYrpe+2kh9w7bXcOdnj3mqUeBpw0Na3UZRzHP/9H2NwAAAP//AwBQSwMEFAAG&#10;AAgAAAAhAPUv5WLdAAAACQEAAA8AAABkcnMvZG93bnJldi54bWxMj8FOwzAMhu9IvENkJG4s6dQW&#10;WupOCMQVxIBJu2WN11Y0TtVka3l7wgmOtj/9/v5qs9hBnGnyvWOEZKVAEDfO9NwifLw/39yB8EGz&#10;0YNjQvgmD5v68qLSpXEzv9F5G1oRQ9iXGqELYSyl9E1HVvuVG4nj7egmq0Mcp1aaSc8x3A5yrVQu&#10;re45fuj0SI8dNV/bk0X4fDnud6l6bZ9sNs5uUZJtIRGvr5aHexCBlvAHw69+VIc6Oh3ciY0XA0Ka&#10;FUlEEfLbFEQEsiSLiwNCka9B1pX836D+AQAA//8DAFBLAQItABQABgAIAAAAIQC2gziS/gAAAOEB&#10;AAATAAAAAAAAAAAAAAAAAAAAAABbQ29udGVudF9UeXBlc10ueG1sUEsBAi0AFAAGAAgAAAAhADj9&#10;If/WAAAAlAEAAAsAAAAAAAAAAAAAAAAALwEAAF9yZWxzLy5yZWxzUEsBAi0AFAAGAAgAAAAhAAx4&#10;EZraAQAAjwMAAA4AAAAAAAAAAAAAAAAALgIAAGRycy9lMm9Eb2MueG1sUEsBAi0AFAAGAAgAAAAh&#10;APUv5WLdAAAACQEAAA8AAAAAAAAAAAAAAAAANAQAAGRycy9kb3ducmV2LnhtbFBLBQYAAAAABAAE&#10;APMAAAA+BQAAAAA=&#10;" filled="f" stroked="f">
                <v:textbox>
                  <w:txbxContent>
                    <w:p w14:paraId="783E1660" w14:textId="77777777" w:rsidR="00D57536" w:rsidRPr="00820BF1" w:rsidRDefault="00B60735" w:rsidP="00D57536">
                      <w:pPr>
                        <w:spacing w:line="240" w:lineRule="auto"/>
                        <w:jc w:val="right"/>
                        <w:rPr>
                          <w:b/>
                          <w:sz w:val="12"/>
                        </w:rPr>
                      </w:pPr>
                      <w:r w:rsidRPr="00820BF1">
                        <w:rPr>
                          <w:b/>
                          <w:sz w:val="12"/>
                        </w:rPr>
                        <w:t>0</w:t>
                      </w:r>
                      <w:r>
                        <w:rPr>
                          <w:b/>
                          <w:sz w:val="12"/>
                        </w:rPr>
                        <w:t>.00</w:t>
                      </w:r>
                    </w:p>
                  </w:txbxContent>
                </v:textbox>
                <w10:wrap anchorx="margin"/>
              </v:shape>
            </w:pict>
          </mc:Fallback>
        </mc:AlternateContent>
      </w:r>
      <w:r w:rsidRPr="00DC2BA7">
        <w:rPr>
          <w:noProof/>
        </w:rPr>
        <mc:AlternateContent>
          <mc:Choice Requires="wps">
            <w:drawing>
              <wp:anchor distT="0" distB="0" distL="114300" distR="114300" simplePos="0" relativeHeight="252045312" behindDoc="0" locked="0" layoutInCell="1" allowOverlap="1" wp14:anchorId="63E8401B" wp14:editId="5FF04737">
                <wp:simplePos x="0" y="0"/>
                <wp:positionH relativeFrom="margin">
                  <wp:posOffset>115570</wp:posOffset>
                </wp:positionH>
                <wp:positionV relativeFrom="paragraph">
                  <wp:posOffset>424180</wp:posOffset>
                </wp:positionV>
                <wp:extent cx="355600" cy="182880"/>
                <wp:effectExtent l="0" t="0" r="0" b="0"/>
                <wp:wrapNone/>
                <wp:docPr id="588"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8D180B4" w14:textId="77777777" w:rsidR="00D57536" w:rsidRPr="00820BF1" w:rsidRDefault="00B60735" w:rsidP="00D57536">
                            <w:pPr>
                              <w:spacing w:line="240" w:lineRule="auto"/>
                              <w:jc w:val="right"/>
                              <w:rPr>
                                <w:b/>
                                <w:sz w:val="12"/>
                              </w:rPr>
                            </w:pPr>
                            <w:r w:rsidRPr="00820BF1">
                              <w:rPr>
                                <w:b/>
                                <w:sz w:val="12"/>
                              </w:rPr>
                              <w:t>0.00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3E8401B" id="_x0000_s1135" type="#_x0000_t202" style="position:absolute;margin-left:9.1pt;margin-top:33.4pt;width:28pt;height:14.4pt;z-index:2520453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p/cA2gEAAI8DAAAOAAAAZHJzL2Uyb0RvYy54bWysU9uO0zAQfUfiHyy/0ySl3S1R0xXsahHS&#10;cpEWPsBxnItIPGbGbVK+nrHT7RZ4Q7xYnhnnzDlnJtubaejFwSB1YAuZLVIpjNVQdbYp5Lev9682&#10;UpBXtlI9WFPIoyF5s3v5Yju63Cyhhb4yKBjEUj66QrbeuzxJSLdmULQAZywXa8BBeQ6xSSpUI6MP&#10;fbJM06tkBKwcgjZEnL2bi3IX8evaaP+5rsl40ReSufl4YjzLcCa7rcobVK7t9ImG+gcWg+osNz1D&#10;3SmvxB67v6CGTiMQ1H6hYUigrjttogZWk6V/qHlslTNRC5tD7mwT/T9Y/enw6L6g8NM7mHiAUQS5&#10;B9DfSVi4bZVtzFtEGFujKm6cBcuS0VF++jRYTTkFkHL8CBUPWe09RKCpxiG4wjoFo/MAjmfTzeSF&#10;5uTr9foq5YrmUrZZbjZxKInKnz52SP69gUGESyGRZxrB1eGBfCCj8qcnoZeF+67v41x7+1uCH4ZM&#10;JB/4zsz9VE6iq7h5eh20BTUlVEfWgzDvC+83X1rAn1KMvCuFpB97hUaK/oNlT95kq1VYrhis1tdL&#10;DvCyUl5WlNUMVUgvxXy99fNC7h12Tcudnj3mqUeBpw0Na3UZRzHP/9HuFwAAAP//AwBQSwMEFAAG&#10;AAgAAAAhAFUYWu/bAAAABwEAAA8AAABkcnMvZG93bnJldi54bWxMj8tOwzAQRfdI/IM1SOzomKoN&#10;bRqnQiC2IMpD6s6Np0lEPI5itwl/z7CC5dG9unOm2E6+U2caYhvYwO1MgyKugmu5NvD+9nSzAhWT&#10;ZWe7wGTgmyJsy8uLwuYujPxK512qlYxwzK2BJqU+R4xVQ97GWeiJJTuGwdskONToBjvKuO9wrnWG&#10;3rYsFxrb00ND1dfu5A18PB/3nwv9Uj/6ZT+GSSP7NRpzfTXdb0AlmtJfGX71RR1KcTqEE7uoOuHV&#10;XJoGskw+kPxuIXwwsF5mgGWB//3LHwAAAP//AwBQSwECLQAUAAYACAAAACEAtoM4kv4AAADhAQAA&#10;EwAAAAAAAAAAAAAAAAAAAAAAW0NvbnRlbnRfVHlwZXNdLnhtbFBLAQItABQABgAIAAAAIQA4/SH/&#10;1gAAAJQBAAALAAAAAAAAAAAAAAAAAC8BAABfcmVscy8ucmVsc1BLAQItABQABgAIAAAAIQA3p/cA&#10;2gEAAI8DAAAOAAAAAAAAAAAAAAAAAC4CAABkcnMvZTJvRG9jLnhtbFBLAQItABQABgAIAAAAIQBV&#10;GFrv2wAAAAcBAAAPAAAAAAAAAAAAAAAAADQEAABkcnMvZG93bnJldi54bWxQSwUGAAAAAAQABADz&#10;AAAAPAUAAAAA&#10;" filled="f" stroked="f">
                <v:textbox>
                  <w:txbxContent>
                    <w:p w14:paraId="18D180B4" w14:textId="77777777" w:rsidR="00D57536" w:rsidRPr="00820BF1" w:rsidRDefault="00B60735" w:rsidP="00D57536">
                      <w:pPr>
                        <w:spacing w:line="240" w:lineRule="auto"/>
                        <w:jc w:val="right"/>
                        <w:rPr>
                          <w:b/>
                          <w:sz w:val="12"/>
                        </w:rPr>
                      </w:pPr>
                      <w:r w:rsidRPr="00820BF1">
                        <w:rPr>
                          <w:b/>
                          <w:sz w:val="12"/>
                        </w:rPr>
                        <w:t>0.00</w:t>
                      </w:r>
                    </w:p>
                  </w:txbxContent>
                </v:textbox>
                <w10:wrap anchorx="margin"/>
              </v:shape>
            </w:pict>
          </mc:Fallback>
        </mc:AlternateContent>
      </w:r>
      <w:r w:rsidRPr="00DC2BA7">
        <w:rPr>
          <w:noProof/>
        </w:rPr>
        <mc:AlternateContent>
          <mc:Choice Requires="wps">
            <w:drawing>
              <wp:anchor distT="0" distB="0" distL="114300" distR="114300" simplePos="0" relativeHeight="252043264" behindDoc="0" locked="0" layoutInCell="1" allowOverlap="1" wp14:anchorId="1FE8E90A" wp14:editId="4540F93A">
                <wp:simplePos x="0" y="0"/>
                <wp:positionH relativeFrom="margin">
                  <wp:posOffset>115570</wp:posOffset>
                </wp:positionH>
                <wp:positionV relativeFrom="paragraph">
                  <wp:posOffset>79375</wp:posOffset>
                </wp:positionV>
                <wp:extent cx="355600" cy="182880"/>
                <wp:effectExtent l="0" t="0" r="0" b="0"/>
                <wp:wrapNone/>
                <wp:docPr id="58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1CFC295" w14:textId="77777777" w:rsidR="00D57536" w:rsidRPr="00820BF1" w:rsidRDefault="00B60735" w:rsidP="00D57536">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FE8E90A" id="_x0000_s1136" type="#_x0000_t202" style="position:absolute;margin-left:9.1pt;margin-top:6.25pt;width:28pt;height:14.4pt;z-index:25204326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WrV+2QEAAI8DAAAOAAAAZHJzL2Uyb0RvYy54bWysU8GO0zAQvSPxD5bvNElplxA1XcGuFiEt&#10;C9LCB0wcp4lIPGbsNilfz9jpdgvcEBfLM+O8ee/NZHM9Db04aHIdmlJmi1QKbRTWndmV8tvXu1e5&#10;FM6DqaFHo0t51E5eb1++2Iy20Etssa81CQYxrhhtKVvvbZEkTrV6ALdAqw0XG6QBPIe0S2qCkdGH&#10;Plmm6VUyItWWUGnnOHs7F+U24jeNVv5z0zjtRV9K5ubjSfGswplsN1DsCGzbqRMN+AcWA3SGm56h&#10;bsGD2FP3F9TQKUKHjV8oHBJsmk7pqIHVZOkfah5bsDpqYXOcPdvk/h+sejg82i8k/PQeJx5gFOHs&#10;ParvThi8acHs9DsiHFsNNTfOgmXJaF1x+jRY7QoXQKrxE9Y8ZNh7jEBTQ0NwhXUKRucBHM+m68kL&#10;xcnX6/VVyhXFpSxf5nkcSgLF08eWnP+gcRDhUkrimUZwONw7H8hA8fQk9DJ41/V9nGtvfkvww5CJ&#10;5APfmbmfqkl0NTdP86AtqKmwPrIewnlfeL/50iL9lGLkXSml+7EH0lL0Hw178jZbrcJyxWC1frPk&#10;gC4r1WUFjGKoUnop5uuNnxdyb6nbtdzp2WOeehR42tCwVpdxFPP8H21/AQAA//8DAFBLAwQUAAYA&#10;CAAAACEAwiTPttoAAAAHAQAADwAAAGRycy9kb3ducmV2LnhtbEyOy07DMBBF90j8gzVI7KjdkEIJ&#10;cSoEYguiPCR203iaRMTjKHab8PcMK1iNju7VnVNuZt+rI42xC2xhuTCgiOvgOm4svL0+XqxBxYTs&#10;sA9MFr4pwqY6PSmxcGHiFzpuU6NkhGOBFtqUhkLrWLfkMS7CQCzZPowek+DYaDfiJOO+15kxV9pj&#10;x/KhxYHuW6q/tgdv4f1p//mRm+fmwa+GKcxGs7/R1p6fzXe3oBLN6a8Mv/qiDpU47cKBXVS98DqT&#10;ptxsBUry61x4ZyFfXoKuSv3fv/oBAAD//wMAUEsBAi0AFAAGAAgAAAAhALaDOJL+AAAA4QEAABMA&#10;AAAAAAAAAAAAAAAAAAAAAFtDb250ZW50X1R5cGVzXS54bWxQSwECLQAUAAYACAAAACEAOP0h/9YA&#10;AACUAQAACwAAAAAAAAAAAAAAAAAvAQAAX3JlbHMvLnJlbHNQSwECLQAUAAYACAAAACEASlq1ftkB&#10;AACPAwAADgAAAAAAAAAAAAAAAAAuAgAAZHJzL2Uyb0RvYy54bWxQSwECLQAUAAYACAAAACEAwiTP&#10;ttoAAAAHAQAADwAAAAAAAAAAAAAAAAAzBAAAZHJzL2Rvd25yZXYueG1sUEsFBgAAAAAEAAQA8wAA&#10;ADoFAAAAAA==&#10;" filled="f" stroked="f">
                <v:textbox>
                  <w:txbxContent>
                    <w:p w14:paraId="61CFC295" w14:textId="77777777" w:rsidR="00D57536" w:rsidRPr="00820BF1" w:rsidRDefault="00B60735" w:rsidP="00D57536">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2041216" behindDoc="0" locked="0" layoutInCell="1" allowOverlap="1" wp14:anchorId="68A602AE" wp14:editId="43C1BA88">
                <wp:simplePos x="0" y="0"/>
                <wp:positionH relativeFrom="margin">
                  <wp:posOffset>2915285</wp:posOffset>
                </wp:positionH>
                <wp:positionV relativeFrom="paragraph">
                  <wp:posOffset>83820</wp:posOffset>
                </wp:positionV>
                <wp:extent cx="355600" cy="182880"/>
                <wp:effectExtent l="0" t="0" r="0" b="0"/>
                <wp:wrapNone/>
                <wp:docPr id="586"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8F424F1" w14:textId="77777777" w:rsidR="00D57536" w:rsidRPr="00820BF1" w:rsidRDefault="00B60735" w:rsidP="00D57536">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8A602AE" id="_x0000_s1137" type="#_x0000_t202" style="position:absolute;margin-left:229.55pt;margin-top:6.6pt;width:28pt;height:14.4pt;z-index:2520412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hVPk2gEAAI8DAAAOAAAAZHJzL2Uyb0RvYy54bWysU9uO0zAQfUfiHyy/0ySlXbpR0xXsahHS&#10;cpEWPmDiOBeReMzYbVK+nrHT7RZ4Q7xYnhnnzDlnJtubaejFQZPr0BQyW6RSaKOw6kxTyG9f719t&#10;pHAeTAU9Gl3Io3byZvfyxXa0uV5ii32lSTCIcfloC9l6b/MkcarVA7gFWm24WCMN4DmkJqkIRkYf&#10;+mSZplfJiFRZQqWd4+zdXJS7iF/XWvnPde20F30hmZuPJ8WzDGey20LeENi2Uyca8A8sBugMNz1D&#10;3YEHsafuL6ihU4QOa79QOCRY153SUQOrydI/1Dy2YHXUwuY4e7bJ/T9Y9enwaL+Q8NM7nHiAUYSz&#10;D6i+O2HwtgXT6LdEOLYaKm6cBcuS0br89Gmw2uUugJTjR6x4yLD3GIGmmobgCusUjM4DOJ5N15MX&#10;ipOv1+urlCuKS9lmudnEoSSQP31syfn3GgcRLoUknmkEh8OD84EM5E9PQi+D913fx7n25rcEPwyZ&#10;SD7wnZn7qZxEV3Hz9DpoC2pKrI6sh3DeF95vvrRIP6UYeVcK6X7sgbQU/QfDnlxnq1VYrhis1m+W&#10;HNBlpbysgFEMVUgvxXy99fNC7i11Tcudnj3mqUeBpw0Na3UZRzHP/9HuFwAAAP//AwBQSwMEFAAG&#10;AAgAAAAhAGEQpkHcAAAACQEAAA8AAABkcnMvZG93bnJldi54bWxMj8FOwzAMhu9Ie4fISNxY0rKi&#10;rTSdJhBXJgZM4pY1XlvROFWTreXt8U7saH+/fn8u1pPrxBmH0HrSkMwVCKTK25ZqDZ8fr/dLECEa&#10;sqbzhBp+McC6nN0UJrd+pHc872ItuIRCbjQ0Mfa5lKFq0Jkw9z0Ss6MfnIk8DrW0gxm53HUyVepR&#10;OtMSX2hMj88NVj+7k9Pw9Xb83i/Utn5xWT/6SUlyK6n13e20eQIRcYr/YbjoszqU7HTwJ7JBdBoW&#10;2SrhKIOHFAQHsiTjxYFJqkCWhbz+oPwDAAD//wMAUEsBAi0AFAAGAAgAAAAhALaDOJL+AAAA4QEA&#10;ABMAAAAAAAAAAAAAAAAAAAAAAFtDb250ZW50X1R5cGVzXS54bWxQSwECLQAUAAYACAAAACEAOP0h&#10;/9YAAACUAQAACwAAAAAAAAAAAAAAAAAvAQAAX3JlbHMvLnJlbHNQSwECLQAUAAYACAAAACEAcYVT&#10;5NoBAACPAwAADgAAAAAAAAAAAAAAAAAuAgAAZHJzL2Uyb0RvYy54bWxQSwECLQAUAAYACAAAACEA&#10;YRCmQdwAAAAJAQAADwAAAAAAAAAAAAAAAAA0BAAAZHJzL2Rvd25yZXYueG1sUEsFBgAAAAAEAAQA&#10;8wAAAD0FAAAAAA==&#10;" filled="f" stroked="f">
                <v:textbox>
                  <w:txbxContent>
                    <w:p w14:paraId="08F424F1" w14:textId="77777777" w:rsidR="00D57536" w:rsidRPr="00820BF1" w:rsidRDefault="00B60735" w:rsidP="00D57536">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2030976" behindDoc="0" locked="0" layoutInCell="1" allowOverlap="1" wp14:anchorId="7A1DCDC4" wp14:editId="646BDAA7">
                <wp:simplePos x="0" y="0"/>
                <wp:positionH relativeFrom="column">
                  <wp:posOffset>4017645</wp:posOffset>
                </wp:positionH>
                <wp:positionV relativeFrom="paragraph">
                  <wp:posOffset>2538095</wp:posOffset>
                </wp:positionV>
                <wp:extent cx="444500" cy="166370"/>
                <wp:effectExtent l="0" t="0" r="0" b="0"/>
                <wp:wrapNone/>
                <wp:docPr id="58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4500"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07E3EC" w14:textId="77777777" w:rsidR="00D57536" w:rsidRPr="009B07F4" w:rsidRDefault="00B60735" w:rsidP="00D57536">
                            <w:pPr>
                              <w:spacing w:line="240" w:lineRule="auto"/>
                              <w:jc w:val="center"/>
                              <w:rPr>
                                <w:b/>
                                <w:sz w:val="12"/>
                                <w:lang w:val="de-CH"/>
                              </w:rPr>
                            </w:pPr>
                            <w:r>
                              <w:rPr>
                                <w:b/>
                                <w:sz w:val="12"/>
                                <w:lang w:val="de-CH"/>
                              </w:rPr>
                              <w:t>Vecka</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A1DCDC4" id="_x0000_s1138" type="#_x0000_t202" style="position:absolute;margin-left:316.35pt;margin-top:199.85pt;width:35pt;height:13.1pt;z-index:2520309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T/RJ2AEAAI8DAAAOAAAAZHJzL2Uyb0RvYy54bWysU1Fv0zAQfkfiP1h+p0lK1kHUdIJNQ0hj&#10;IG38gIvjNBGJz5zdJuXXc3a6rrA3xIvlu3O++77vLuuraejFXpPr0JQyW6RSaKOw7sy2lN8fb9+8&#10;k8J5MDX0aHQpD9rJq83rV+vRFnqJLfa1JsEgxhWjLWXrvS2SxKlWD+AWaLXhYoM0gOeQtklNMDL6&#10;0CfLNF0lI1JtCZV2jrM3c1FuIn7TaOW/No3TXvSlZG4+nhTPKpzJZg3FlsC2nTrSgH9gMUBnuOkJ&#10;6gY8iB11L6CGThE6bPxC4ZBg03RKRw2sJkv/UvPQgtVRC5vj7Mkm9/9g1f3+wX4j4aePOPEAowhn&#10;71D9cMLgdQtmqz8Q4dhqqLlxFixLRuuK46fBale4AFKNX7DmIcPOYwSaGhqCK6xTMDoP4HAyXU9e&#10;KE7meX6RckVxKVut3l7GoSRQPH1syflPGgcRLqUknmkEh/2d84EMFE9PQi+Dt13fx7n25o8EPwyZ&#10;SD7wnZn7qZpEV3PzLHYOaiqsD6yHcN4X3m++tEi/pBh5V0rpfu6AtBT9Z8OevM/yPCxXDPKLyyUH&#10;dF6pzitgFEOV0ksxX6/9vJA7S9225U7PHvPUo8Djhoa1Oo+jmOf/aPMbAAD//wMAUEsDBBQABgAI&#10;AAAAIQAukGaM3gAAAAsBAAAPAAAAZHJzL2Rvd25yZXYueG1sTI/LTsMwEEX3SPyDNUjsqE36IiGT&#10;CoHYgloeEjs3mSYR8TiK3Sb8PdMV7OZxdOdMvplcp040hNYzwu3MgCIufdVyjfD+9nxzBypEy5Xt&#10;PBPCDwXYFJcXuc0qP/KWTrtYKwnhkFmEJsY+0zqUDTkbZr4nlt3BD85GaYdaV4MdJdx1OjFmpZ1t&#10;WS40tqfHhsrv3dEhfLwcvj4X5rV+cst+9JPR7FKNeH01PdyDijTFPxjO+qIOhTjt/ZGroDqE1TxZ&#10;C4owT1MphFib82SPsEiWKegi1/9/KH4BAAD//wMAUEsBAi0AFAAGAAgAAAAhALaDOJL+AAAA4QEA&#10;ABMAAAAAAAAAAAAAAAAAAAAAAFtDb250ZW50X1R5cGVzXS54bWxQSwECLQAUAAYACAAAACEAOP0h&#10;/9YAAACUAQAACwAAAAAAAAAAAAAAAAAvAQAAX3JlbHMvLnJlbHNQSwECLQAUAAYACAAAACEAaE/0&#10;SdgBAACPAwAADgAAAAAAAAAAAAAAAAAuAgAAZHJzL2Uyb0RvYy54bWxQSwECLQAUAAYACAAAACEA&#10;LpBmjN4AAAALAQAADwAAAAAAAAAAAAAAAAAyBAAAZHJzL2Rvd25yZXYueG1sUEsFBgAAAAAEAAQA&#10;8wAAAD0FAAAAAA==&#10;" filled="f" stroked="f">
                <v:textbox>
                  <w:txbxContent>
                    <w:p w14:paraId="7307E3EC" w14:textId="77777777" w:rsidR="00D57536" w:rsidRPr="009B07F4" w:rsidRDefault="00B60735" w:rsidP="00D57536">
                      <w:pPr>
                        <w:spacing w:line="240" w:lineRule="auto"/>
                        <w:jc w:val="center"/>
                        <w:rPr>
                          <w:b/>
                          <w:sz w:val="12"/>
                          <w:lang w:val="de-CH"/>
                        </w:rPr>
                      </w:pPr>
                      <w:r>
                        <w:rPr>
                          <w:b/>
                          <w:sz w:val="12"/>
                          <w:lang w:val="de-CH"/>
                        </w:rPr>
                        <w:t>Vecka</w:t>
                      </w:r>
                    </w:p>
                  </w:txbxContent>
                </v:textbox>
              </v:shape>
            </w:pict>
          </mc:Fallback>
        </mc:AlternateContent>
      </w:r>
      <w:r w:rsidRPr="00DC2BA7">
        <w:rPr>
          <w:noProof/>
        </w:rPr>
        <mc:AlternateContent>
          <mc:Choice Requires="wps">
            <w:drawing>
              <wp:anchor distT="0" distB="0" distL="114300" distR="114300" simplePos="0" relativeHeight="252033024" behindDoc="0" locked="0" layoutInCell="1" allowOverlap="1" wp14:anchorId="18B01BA7" wp14:editId="3721871F">
                <wp:simplePos x="0" y="0"/>
                <wp:positionH relativeFrom="column">
                  <wp:posOffset>1187450</wp:posOffset>
                </wp:positionH>
                <wp:positionV relativeFrom="paragraph">
                  <wp:posOffset>2545080</wp:posOffset>
                </wp:positionV>
                <wp:extent cx="444500" cy="166370"/>
                <wp:effectExtent l="0" t="0" r="0" b="0"/>
                <wp:wrapNone/>
                <wp:docPr id="58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4500"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9DDFDD" w14:textId="77777777" w:rsidR="00D57536" w:rsidRPr="009B07F4" w:rsidRDefault="00B60735" w:rsidP="00D57536">
                            <w:pPr>
                              <w:spacing w:line="240" w:lineRule="auto"/>
                              <w:jc w:val="center"/>
                              <w:rPr>
                                <w:b/>
                                <w:sz w:val="12"/>
                                <w:lang w:val="de-CH"/>
                              </w:rPr>
                            </w:pPr>
                            <w:r>
                              <w:rPr>
                                <w:b/>
                                <w:sz w:val="12"/>
                                <w:lang w:val="de-CH"/>
                              </w:rPr>
                              <w:t>Vecka</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8B01BA7" id="_x0000_s1139" type="#_x0000_t202" style="position:absolute;margin-left:93.5pt;margin-top:200.4pt;width:35pt;height:13.1pt;z-index:2520330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kBLT2AEAAI8DAAAOAAAAZHJzL2Uyb0RvYy54bWysU1Fv0zAQfkfiP1h+p0lK1kHUdIJNQ0hj&#10;IG38gIvjNBGJz5zdJuXXc3a6rrA3xIvlu3O++77vLuuraejFXpPr0JQyW6RSaKOw7sy2lN8fb9+8&#10;k8J5MDX0aHQpD9rJq83rV+vRFnqJLfa1JsEgxhWjLWXrvS2SxKlWD+AWaLXhYoM0gOeQtklNMDL6&#10;0CfLNF0lI1JtCZV2jrM3c1FuIn7TaOW/No3TXvSlZG4+nhTPKpzJZg3FlsC2nTrSgH9gMUBnuOkJ&#10;6gY8iB11L6CGThE6bPxC4ZBg03RKRw2sJkv/UvPQgtVRC5vj7Mkm9/9g1f3+wX4j4aePOPEAowhn&#10;71D9cMLgdQtmqz8Q4dhqqLlxFixLRuuK46fBale4AFKNX7DmIcPOYwSaGhqCK6xTMDoP4HAyXU9e&#10;KE7meX6RckVxKVut3l7GoSRQPH1syflPGgcRLqUknmkEh/2d84EMFE9PQi+Dt13fx7n25o8EPwyZ&#10;SD7wnZn7qZpEV3PzLGoLaiqsD6yHcN4X3m++tEi/pBh5V0rpfu6AtBT9Z8OevM/yPCxXDPKLyyUH&#10;dF6pzitgFEOV0ksxX6/9vJA7S9225U7PHvPUo8Djhoa1Oo+jmOf/aPMbAAD//wMAUEsDBBQABgAI&#10;AAAAIQDyC6X22wAAAAsBAAAPAAAAZHJzL2Rvd25yZXYueG1sTE/LTsMwELwj8Q/WInGjNlELJcSp&#10;EIgriAKVetvG2yQiXkex24S/Z3uit52HZmeK1eQ7daQhtoEt3M4MKOIquJZrC1+frzdLUDEhO+wC&#10;k4VfirAqLy8KzF0Y+YOO61QrCeGYo4UmpT7XOlYNeYyz0BOLtg+DxyRwqLUbcJRw3+nMmDvtsWX5&#10;0GBPzw1VP+uDt/D9tt9u5ua9fvGLfgyT0ewftLXXV9PTI6hEU/o3w6m+VIdSOu3CgV1UneDlvWxJ&#10;FubGyAZxZIsTsxMmk0OXhT7fUP4BAAD//wMAUEsBAi0AFAAGAAgAAAAhALaDOJL+AAAA4QEAABMA&#10;AAAAAAAAAAAAAAAAAAAAAFtDb250ZW50X1R5cGVzXS54bWxQSwECLQAUAAYACAAAACEAOP0h/9YA&#10;AACUAQAACwAAAAAAAAAAAAAAAAAvAQAAX3JlbHMvLnJlbHNQSwECLQAUAAYACAAAACEAU5AS09gB&#10;AACPAwAADgAAAAAAAAAAAAAAAAAuAgAAZHJzL2Uyb0RvYy54bWxQSwECLQAUAAYACAAAACEA8gul&#10;9tsAAAALAQAADwAAAAAAAAAAAAAAAAAyBAAAZHJzL2Rvd25yZXYueG1sUEsFBgAAAAAEAAQA8wAA&#10;ADoFAAAAAA==&#10;" filled="f" stroked="f">
                <v:textbox>
                  <w:txbxContent>
                    <w:p w14:paraId="109DDFDD" w14:textId="77777777" w:rsidR="00D57536" w:rsidRPr="009B07F4" w:rsidRDefault="00B60735" w:rsidP="00D57536">
                      <w:pPr>
                        <w:spacing w:line="240" w:lineRule="auto"/>
                        <w:jc w:val="center"/>
                        <w:rPr>
                          <w:b/>
                          <w:sz w:val="12"/>
                          <w:lang w:val="de-CH"/>
                        </w:rPr>
                      </w:pPr>
                      <w:r>
                        <w:rPr>
                          <w:b/>
                          <w:sz w:val="12"/>
                          <w:lang w:val="de-CH"/>
                        </w:rPr>
                        <w:t>Vecka</w:t>
                      </w:r>
                    </w:p>
                  </w:txbxContent>
                </v:textbox>
              </v:shape>
            </w:pict>
          </mc:Fallback>
        </mc:AlternateContent>
      </w:r>
      <w:r w:rsidRPr="00DC2BA7">
        <w:rPr>
          <w:noProof/>
        </w:rPr>
        <mc:AlternateContent>
          <mc:Choice Requires="wps">
            <w:drawing>
              <wp:anchor distT="0" distB="0" distL="114300" distR="114300" simplePos="0" relativeHeight="252028928" behindDoc="0" locked="0" layoutInCell="1" allowOverlap="1" wp14:anchorId="1C49859C" wp14:editId="4B9760E0">
                <wp:simplePos x="0" y="0"/>
                <wp:positionH relativeFrom="column">
                  <wp:posOffset>2177415</wp:posOffset>
                </wp:positionH>
                <wp:positionV relativeFrom="paragraph">
                  <wp:posOffset>2444115</wp:posOffset>
                </wp:positionV>
                <wp:extent cx="267335" cy="166370"/>
                <wp:effectExtent l="0" t="0" r="0" b="0"/>
                <wp:wrapNone/>
                <wp:docPr id="58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F9D6963" w14:textId="77777777" w:rsidR="00D57536" w:rsidRPr="00820BF1" w:rsidRDefault="00B60735" w:rsidP="00D57536">
                            <w:pPr>
                              <w:spacing w:line="240" w:lineRule="auto"/>
                              <w:jc w:val="center"/>
                              <w:rPr>
                                <w:b/>
                                <w:sz w:val="12"/>
                                <w:lang w:val="de-CH"/>
                              </w:rPr>
                            </w:pPr>
                            <w:r w:rsidRPr="00820BF1">
                              <w:rPr>
                                <w:b/>
                                <w:sz w:val="12"/>
                                <w:lang w:val="de-CH"/>
                              </w:rPr>
                              <w:t>24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C49859C" id="_x0000_s1140" type="#_x0000_t202" style="position:absolute;margin-left:171.45pt;margin-top:192.45pt;width:21.05pt;height:13.1pt;z-index:2520289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biVB2wEAAI8DAAAOAAAAZHJzL2Uyb0RvYy54bWysU9tu2zAMfR+wfxD0vjh20mQz4hRbiw4D&#10;ugvQ9QNoWY6N2aJGKbGzrx8lp2m2vg17EURSPjznkN5cj30nDppci6aQ6WwuhTYKq9bsCvn4/e7N&#10;WymcB1NBh0YX8qidvN6+frUZbK4zbLCrNAkGMS4fbCEb722eJE41ugc3Q6sNF2ukHjyHtEsqgoHR&#10;+y7J5vNVMiBVllBp5zh7OxXlNuLXtVb+a1077UVXSObm40nxLMOZbDeQ7whs06oTDfgHFj20hpue&#10;oW7Bg9hT+wKqbxWhw9rPFPYJ1nWrdNTAatL5X2oeGrA6amFznD3b5P4frPpyeLDfSPjxA448wCjC&#10;2XtUP5wweNOA2en3RDg0GipunAbLksG6/PRpsNrlLoCUw2eseMiw9xiBxpr64ArrFIzOAzieTdej&#10;F4qT2Wq9WFxJobiUrlaLdRxKAvnTx5ac/6ixF+FSSOKZRnA43DsfyED+9CT0MnjXdl2ca2f+SPDD&#10;kInkA9+JuR/LUbQVN0+zoC2oKbE6sh7CaV94v/nSIP2SYuBdKaT7uQfSUnSfDHvyLl0uw3LFYHm1&#10;zjigy0p5WQGjGKqQXorpeuOnhdxbancNd3r2mKceBZ42NKzVZRzFPP9H298AAAD//wMAUEsDBBQA&#10;BgAIAAAAIQArEdL+3wAAAAsBAAAPAAAAZHJzL2Rvd25yZXYueG1sTI/NTsMwEITvSH0Haytxo3ba&#10;FKUhTlUVcQVRfiRubrxNIuJ1FLtNeHuWE73NaD/NzhTbyXXigkNoPWlIFgoEUuVtS7WG97enuwxE&#10;iIas6Tyhhh8MsC1nN4XJrR/pFS+HWAsOoZAbDU2MfS5lqBp0Jix8j8S3kx+ciWyHWtrBjBzuOrlU&#10;6l460xJ/aEyP+war78PZafh4Pn19puqlfnTrfvSTkuQ2Uuvb+bR7ABFxiv8w/NXn6lByp6M/kw2i&#10;07BKlxtGWWQpCyZW2ZrXHTWkSZKALAt5vaH8BQAA//8DAFBLAQItABQABgAIAAAAIQC2gziS/gAA&#10;AOEBAAATAAAAAAAAAAAAAAAAAAAAAABbQ29udGVudF9UeXBlc10ueG1sUEsBAi0AFAAGAAgAAAAh&#10;ADj9If/WAAAAlAEAAAsAAAAAAAAAAAAAAAAALwEAAF9yZWxzLy5yZWxzUEsBAi0AFAAGAAgAAAAh&#10;AMBuJUHbAQAAjwMAAA4AAAAAAAAAAAAAAAAALgIAAGRycy9lMm9Eb2MueG1sUEsBAi0AFAAGAAgA&#10;AAAhACsR0v7fAAAACwEAAA8AAAAAAAAAAAAAAAAANQQAAGRycy9kb3ducmV2LnhtbFBLBQYAAAAA&#10;BAAEAPMAAABBBQAAAAA=&#10;" filled="f" stroked="f">
                <v:textbox>
                  <w:txbxContent>
                    <w:p w14:paraId="6F9D6963" w14:textId="77777777" w:rsidR="00D57536" w:rsidRPr="00820BF1" w:rsidRDefault="00B60735" w:rsidP="00D57536">
                      <w:pPr>
                        <w:spacing w:line="240" w:lineRule="auto"/>
                        <w:jc w:val="center"/>
                        <w:rPr>
                          <w:b/>
                          <w:sz w:val="12"/>
                          <w:lang w:val="de-CH"/>
                        </w:rPr>
                      </w:pPr>
                      <w:r w:rsidRPr="00820BF1">
                        <w:rPr>
                          <w:b/>
                          <w:sz w:val="12"/>
                          <w:lang w:val="de-CH"/>
                        </w:rPr>
                        <w:t>24</w:t>
                      </w:r>
                    </w:p>
                  </w:txbxContent>
                </v:textbox>
              </v:shape>
            </w:pict>
          </mc:Fallback>
        </mc:AlternateContent>
      </w:r>
      <w:r w:rsidRPr="00DC2BA7">
        <w:rPr>
          <w:noProof/>
        </w:rPr>
        <mc:AlternateContent>
          <mc:Choice Requires="wps">
            <w:drawing>
              <wp:anchor distT="0" distB="0" distL="114300" distR="114300" simplePos="0" relativeHeight="252026880" behindDoc="0" locked="0" layoutInCell="1" allowOverlap="1" wp14:anchorId="096C5BDA" wp14:editId="1D0C71F2">
                <wp:simplePos x="0" y="0"/>
                <wp:positionH relativeFrom="column">
                  <wp:posOffset>1910080</wp:posOffset>
                </wp:positionH>
                <wp:positionV relativeFrom="paragraph">
                  <wp:posOffset>2440940</wp:posOffset>
                </wp:positionV>
                <wp:extent cx="267335" cy="166370"/>
                <wp:effectExtent l="0" t="0" r="0" b="0"/>
                <wp:wrapNone/>
                <wp:docPr id="58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54955A" w14:textId="77777777" w:rsidR="00D57536" w:rsidRPr="00820BF1" w:rsidRDefault="00B60735" w:rsidP="00D57536">
                            <w:pPr>
                              <w:spacing w:line="240" w:lineRule="auto"/>
                              <w:jc w:val="center"/>
                              <w:rPr>
                                <w:b/>
                                <w:sz w:val="12"/>
                                <w:lang w:val="de-CH"/>
                              </w:rPr>
                            </w:pPr>
                            <w:r w:rsidRPr="00820BF1">
                              <w:rPr>
                                <w:b/>
                                <w:sz w:val="12"/>
                                <w:lang w:val="de-CH"/>
                              </w:rPr>
                              <w:t>20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96C5BDA" id="_x0000_s1141" type="#_x0000_t202" style="position:absolute;margin-left:150.4pt;margin-top:192.2pt;width:21.05pt;height:13.1pt;z-index:2520268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scPb2wEAAI8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ty83QZtAU1BZRH1oMw7QvvN18awF9SDLwruaSfe4VGiu6TZU/epatVWK4YrK42&#10;Cw7wslJcVpTVDJVLL8V0vfHTQu4dtnXDnZ495qlHgacNDWt1GUcxz//R7jcAAAD//wMAUEsDBBQA&#10;BgAIAAAAIQC4/fuP3wAAAAsBAAAPAAAAZHJzL2Rvd25yZXYueG1sTI/BTsMwEETvSP0Ha5G4Ubut&#10;qdoQp6pAXEG0BYmbG2+TiHgdxW4T/p7lRG872tHMm3wz+lZcsI9NIAOzqQKBVAbXUGXgsH+5X4GI&#10;yZKzbSA08IMRNsXkJreZCwO942WXKsEhFDNroE6py6SMZY3exmnokPh3Cr23iWVfSdfbgcN9K+dK&#10;LaW3DXFDbTt8qrH83p29gY/X09enVm/Vs3/ohjAqSX4tjbm7HbePIBKO6d8Mf/iMDgUzHcOZXBSt&#10;gYVSjJ74WGkNgh0LPV+DOBrQM7UEWeTyekPxCwAA//8DAFBLAQItABQABgAIAAAAIQC2gziS/gAA&#10;AOEBAAATAAAAAAAAAAAAAAAAAAAAAABbQ29udGVudF9UeXBlc10ueG1sUEsBAi0AFAAGAAgAAAAh&#10;ADj9If/WAAAAlAEAAAsAAAAAAAAAAAAAAAAALwEAAF9yZWxzLy5yZWxzUEsBAi0AFAAGAAgAAAAh&#10;APuxw9vbAQAAjwMAAA4AAAAAAAAAAAAAAAAALgIAAGRycy9lMm9Eb2MueG1sUEsBAi0AFAAGAAgA&#10;AAAhALj9+4/fAAAACwEAAA8AAAAAAAAAAAAAAAAANQQAAGRycy9kb3ducmV2LnhtbFBLBQYAAAAA&#10;BAAEAPMAAABBBQAAAAA=&#10;" filled="f" stroked="f">
                <v:textbox>
                  <w:txbxContent>
                    <w:p w14:paraId="7C54955A" w14:textId="77777777" w:rsidR="00D57536" w:rsidRPr="00820BF1" w:rsidRDefault="00B60735" w:rsidP="00D57536">
                      <w:pPr>
                        <w:spacing w:line="240" w:lineRule="auto"/>
                        <w:jc w:val="center"/>
                        <w:rPr>
                          <w:b/>
                          <w:sz w:val="12"/>
                          <w:lang w:val="de-CH"/>
                        </w:rPr>
                      </w:pPr>
                      <w:r w:rsidRPr="00820BF1">
                        <w:rPr>
                          <w:b/>
                          <w:sz w:val="12"/>
                          <w:lang w:val="de-CH"/>
                        </w:rPr>
                        <w:t>20</w:t>
                      </w:r>
                    </w:p>
                  </w:txbxContent>
                </v:textbox>
              </v:shape>
            </w:pict>
          </mc:Fallback>
        </mc:AlternateContent>
      </w:r>
      <w:r w:rsidRPr="00DC2BA7">
        <w:rPr>
          <w:noProof/>
        </w:rPr>
        <mc:AlternateContent>
          <mc:Choice Requires="wps">
            <w:drawing>
              <wp:anchor distT="0" distB="0" distL="114300" distR="114300" simplePos="0" relativeHeight="252024832" behindDoc="0" locked="0" layoutInCell="1" allowOverlap="1" wp14:anchorId="017C09CA" wp14:editId="0E9038B1">
                <wp:simplePos x="0" y="0"/>
                <wp:positionH relativeFrom="column">
                  <wp:posOffset>1593850</wp:posOffset>
                </wp:positionH>
                <wp:positionV relativeFrom="paragraph">
                  <wp:posOffset>2440940</wp:posOffset>
                </wp:positionV>
                <wp:extent cx="267335" cy="166370"/>
                <wp:effectExtent l="0" t="0" r="0" b="0"/>
                <wp:wrapNone/>
                <wp:docPr id="57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ADCD03E" w14:textId="77777777" w:rsidR="00D57536" w:rsidRPr="00820BF1" w:rsidRDefault="00B60735" w:rsidP="00D57536">
                            <w:pPr>
                              <w:spacing w:line="240" w:lineRule="auto"/>
                              <w:jc w:val="center"/>
                              <w:rPr>
                                <w:b/>
                                <w:sz w:val="12"/>
                                <w:lang w:val="de-CH"/>
                              </w:rPr>
                            </w:pPr>
                            <w:r w:rsidRPr="00820BF1">
                              <w:rPr>
                                <w:b/>
                                <w:sz w:val="12"/>
                                <w:lang w:val="de-CH"/>
                              </w:rPr>
                              <w:t>16</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17C09CA" id="_x0000_s1142" type="#_x0000_t202" style="position:absolute;margin-left:125.5pt;margin-top:192.2pt;width:21.05pt;height:13.1pt;z-index:2520248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oJGp2wEAAI8DAAAOAAAAZHJzL2Uyb0RvYy54bWysU9tu2zAMfR+wfxD0vjhO0mQz4hRbiw4D&#10;ugvQ9QNoWb5gtqhRSuzs60fJaZqtb8NeBJGUD885pLfXY9+JgybXosllOptLoY3CsjV1Lh+/3715&#10;K4XzYEro0OhcHrWT17vXr7aDzfQCG+xKTYJBjMsGm8vGe5sliVON7sHN0GrDxQqpB88h1UlJMDB6&#10;3yWL+XydDEilJVTaOc7eTkW5i/hVpZX/WlVOe9Hlkrn5eFI8i3Amuy1kNYFtWnWiAf/AoofWcNMz&#10;1C14EHtqX0D1rSJ0WPmZwj7BqmqVjhpYTTr/S81DA1ZHLWyOs2eb3P+DVV8OD/YbCT9+wJEHGEU4&#10;e4/qhxMGbxowtX5PhEOjoeTGabAsGazLTp8Gq13mAkgxfMaShwx7jxForKgPrrBOweg8gOPZdD16&#10;oTi5WG+WyyspFJfS9Xq5iUNJIHv62JLzHzX2IlxySTzTCA6He+cDGcienoReBu/arotz7cwfCX4Y&#10;MpF84Dsx92Mxirbk5ukqaAtqCiyPrIdw2hfeb740SL+kGHhXcul+7oG0FN0nw568S1ersFwxWF1t&#10;FhzQZaW4rIBRDJVLL8V0vfHTQu4ttXXDnZ495qlHgacNDWt1GUcxz//R7jcAAAD//wMAUEsDBBQA&#10;BgAIAAAAIQBM/th/4AAAAAsBAAAPAAAAZHJzL2Rvd25yZXYueG1sTI/NTsMwEITvSH0Haytxo3bS&#10;tGpDNlVVxBVE+ZG4ufE2iYjXUew24e0xJziOZjTzTbGbbCeuNPjWMUKyUCCIK2darhHeXh/vNiB8&#10;0Gx055gQvsnDrpzdFDo3buQXuh5DLWIJ+1wjNCH0uZS+ashqv3A9cfTObrA6RDnU0gx6jOW2k6lS&#10;a2l1y3Gh0T0dGqq+jheL8P50/vzI1HP9YFf96CYl2W4l4u182t+DCDSFvzD84kd0KCPTyV3YeNEh&#10;pKskfgkIy02WgYiJdLtMQJwQskStQZaF/P+h/AEAAP//AwBQSwECLQAUAAYACAAAACEAtoM4kv4A&#10;AADhAQAAEwAAAAAAAAAAAAAAAAAAAAAAW0NvbnRlbnRfVHlwZXNdLnhtbFBLAQItABQABgAIAAAA&#10;IQA4/SH/1gAAAJQBAAALAAAAAAAAAAAAAAAAAC8BAABfcmVscy8ucmVsc1BLAQItABQABgAIAAAA&#10;IQDYoJGp2wEAAI8DAAAOAAAAAAAAAAAAAAAAAC4CAABkcnMvZTJvRG9jLnhtbFBLAQItABQABgAI&#10;AAAAIQBM/th/4AAAAAsBAAAPAAAAAAAAAAAAAAAAADUEAABkcnMvZG93bnJldi54bWxQSwUGAAAA&#10;AAQABADzAAAAQgUAAAAA&#10;" filled="f" stroked="f">
                <v:textbox>
                  <w:txbxContent>
                    <w:p w14:paraId="0ADCD03E" w14:textId="77777777" w:rsidR="00D57536" w:rsidRPr="00820BF1" w:rsidRDefault="00B60735" w:rsidP="00D57536">
                      <w:pPr>
                        <w:spacing w:line="240" w:lineRule="auto"/>
                        <w:jc w:val="center"/>
                        <w:rPr>
                          <w:b/>
                          <w:sz w:val="12"/>
                          <w:lang w:val="de-CH"/>
                        </w:rPr>
                      </w:pPr>
                      <w:r w:rsidRPr="00820BF1">
                        <w:rPr>
                          <w:b/>
                          <w:sz w:val="12"/>
                          <w:lang w:val="de-CH"/>
                        </w:rPr>
                        <w:t>16</w:t>
                      </w:r>
                    </w:p>
                  </w:txbxContent>
                </v:textbox>
              </v:shape>
            </w:pict>
          </mc:Fallback>
        </mc:AlternateContent>
      </w:r>
      <w:r w:rsidRPr="00DC2BA7">
        <w:rPr>
          <w:noProof/>
        </w:rPr>
        <mc:AlternateContent>
          <mc:Choice Requires="wps">
            <w:drawing>
              <wp:anchor distT="0" distB="0" distL="114300" distR="114300" simplePos="0" relativeHeight="252022784" behindDoc="0" locked="0" layoutInCell="1" allowOverlap="1" wp14:anchorId="4DDB9B85" wp14:editId="7CEA0BA7">
                <wp:simplePos x="0" y="0"/>
                <wp:positionH relativeFrom="column">
                  <wp:posOffset>1271270</wp:posOffset>
                </wp:positionH>
                <wp:positionV relativeFrom="paragraph">
                  <wp:posOffset>2444115</wp:posOffset>
                </wp:positionV>
                <wp:extent cx="267335" cy="166370"/>
                <wp:effectExtent l="0" t="0" r="0" b="0"/>
                <wp:wrapNone/>
                <wp:docPr id="57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D713961" w14:textId="77777777" w:rsidR="00D57536" w:rsidRPr="00820BF1" w:rsidRDefault="00B60735" w:rsidP="00D57536">
                            <w:pPr>
                              <w:spacing w:line="240" w:lineRule="auto"/>
                              <w:jc w:val="center"/>
                              <w:rPr>
                                <w:b/>
                                <w:sz w:val="12"/>
                                <w:lang w:val="de-CH"/>
                              </w:rPr>
                            </w:pPr>
                            <w:r w:rsidRPr="00820BF1">
                              <w:rPr>
                                <w:b/>
                                <w:sz w:val="12"/>
                                <w:lang w:val="de-CH"/>
                              </w:rPr>
                              <w:t>12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DDB9B85" id="_x0000_s1143" type="#_x0000_t202" style="position:absolute;margin-left:100.1pt;margin-top:192.45pt;width:21.05pt;height:13.1pt;z-index:2520227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f3cz2QEAAI8DAAAOAAAAZHJzL2Uyb0RvYy54bWysU9uO0zAQfUfiHyy/0zS9QtR0BbtahLRc&#10;pIUPmDjORSQeM3ablK9n7HS7Bd4QL5ZnxjlzzpnJ7mbsO3HU5Fo0uUxncym0UVi2ps7lt6/3r15L&#10;4TyYEjo0Opcn7eTN/uWL3WAzvcAGu1KTYBDjssHmsvHeZkniVKN7cDO02nCxQurBc0h1UhIMjN53&#10;yWI+3yQDUmkJlXaOs3dTUe4jflVp5T9XldNedLlkbj6eFM8inMl+B1lNYJtWnWnAP7DooTXc9AJ1&#10;Bx7Egdq/oPpWETqs/Exhn2BVtUpHDawmnf+h5rEBq6MWNsfZi03u/8GqT8dH+4WEH9/hyAOMIpx9&#10;QPXdCYO3DZhavyXCodFQcuM0WJYM1mXnT4PVLnMBpBg+YslDhoPHCDRW1AdXWKdgdB7A6WK6Hr1Q&#10;nFxstsvlWgrFpXSzWW7jUBLInj625Px7jb0Il1wSzzSCw/HB+UAGsqcnoZfB+7br4lw781uCH4ZM&#10;JB/4Tsz9WIyiLbl5ug7agpoCyxPrIZz2hfebLw3STykG3pVcuh8HIC1F98GwJ2/S1SosVwxW6+2C&#10;A7quFNcVMIqhcumlmK63flrIg6W2brjTs8c89SjwvKFhra7jKOb5P9r/AgAA//8DAFBLAwQUAAYA&#10;CAAAACEAR5Phqt4AAAALAQAADwAAAGRycy9kb3ducmV2LnhtbEyPTU/DMAxA70j8h8hI3FjSrqCt&#10;qzshEFcQ40PaLWu9tqJxqiZby7/HnOBo+en5udjOrldnGkPnGSFZGFDEla87bhDe355uVqBCtFzb&#10;3jMhfFOAbXl5Udi89hO/0nkXGyUSDrlFaGMccq1D1ZKzYeEHYtkd/ehslHFsdD3aSeSu16kxd9rZ&#10;juVCawd6aKn62p0cwsfzcf+ZmZfm0d0Ok5+NZrfWiNdX8/0GVKQ5/sHwmy/pUErTwZ+4DqpHEHsq&#10;KMJyla1BCZFm6RLUASFLkgR0Wej/P5Q/AAAA//8DAFBLAQItABQABgAIAAAAIQC2gziS/gAAAOEB&#10;AAATAAAAAAAAAAAAAAAAAAAAAABbQ29udGVudF9UeXBlc10ueG1sUEsBAi0AFAAGAAgAAAAhADj9&#10;If/WAAAAlAEAAAsAAAAAAAAAAAAAAAAALwEAAF9yZWxzLy5yZWxzUEsBAi0AFAAGAAgAAAAhAON/&#10;dzPZAQAAjwMAAA4AAAAAAAAAAAAAAAAALgIAAGRycy9lMm9Eb2MueG1sUEsBAi0AFAAGAAgAAAAh&#10;AEeT4areAAAACwEAAA8AAAAAAAAAAAAAAAAAMwQAAGRycy9kb3ducmV2LnhtbFBLBQYAAAAABAAE&#10;APMAAAA+BQAAAAA=&#10;" filled="f" stroked="f">
                <v:textbox>
                  <w:txbxContent>
                    <w:p w14:paraId="6D713961" w14:textId="77777777" w:rsidR="00D57536" w:rsidRPr="00820BF1" w:rsidRDefault="00B60735" w:rsidP="00D57536">
                      <w:pPr>
                        <w:spacing w:line="240" w:lineRule="auto"/>
                        <w:jc w:val="center"/>
                        <w:rPr>
                          <w:b/>
                          <w:sz w:val="12"/>
                          <w:lang w:val="de-CH"/>
                        </w:rPr>
                      </w:pPr>
                      <w:r w:rsidRPr="00820BF1">
                        <w:rPr>
                          <w:b/>
                          <w:sz w:val="12"/>
                          <w:lang w:val="de-CH"/>
                        </w:rPr>
                        <w:t>12</w:t>
                      </w:r>
                    </w:p>
                  </w:txbxContent>
                </v:textbox>
              </v:shape>
            </w:pict>
          </mc:Fallback>
        </mc:AlternateContent>
      </w:r>
      <w:r w:rsidRPr="00DC2BA7">
        <w:rPr>
          <w:noProof/>
        </w:rPr>
        <mc:AlternateContent>
          <mc:Choice Requires="wps">
            <w:drawing>
              <wp:anchor distT="0" distB="0" distL="114300" distR="114300" simplePos="0" relativeHeight="252020736" behindDoc="0" locked="0" layoutInCell="1" allowOverlap="1" wp14:anchorId="39CDEF05" wp14:editId="2C575548">
                <wp:simplePos x="0" y="0"/>
                <wp:positionH relativeFrom="column">
                  <wp:posOffset>1003935</wp:posOffset>
                </wp:positionH>
                <wp:positionV relativeFrom="paragraph">
                  <wp:posOffset>2444115</wp:posOffset>
                </wp:positionV>
                <wp:extent cx="267335" cy="166370"/>
                <wp:effectExtent l="0" t="0" r="0" b="0"/>
                <wp:wrapNone/>
                <wp:docPr id="57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20385CB" w14:textId="77777777" w:rsidR="00D57536" w:rsidRPr="00820BF1" w:rsidRDefault="00B60735" w:rsidP="00D57536">
                            <w:pPr>
                              <w:spacing w:line="240" w:lineRule="auto"/>
                              <w:jc w:val="center"/>
                              <w:rPr>
                                <w:b/>
                                <w:sz w:val="12"/>
                                <w:lang w:val="de-CH"/>
                              </w:rPr>
                            </w:pPr>
                            <w:r w:rsidRPr="00820BF1">
                              <w:rPr>
                                <w:b/>
                                <w:sz w:val="12"/>
                                <w:lang w:val="de-CH"/>
                              </w:rPr>
                              <w:t>8</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9CDEF05" id="_x0000_s1144" type="#_x0000_t202" style="position:absolute;margin-left:79.05pt;margin-top:192.45pt;width:21.05pt;height:13.1pt;z-index:2520207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GC1H2wEAAI8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ty83QdtAU1BZRH1oMw7QvvN18awF9SDLwruaSfe4VGiu6TZU/epatVWK4YrK42&#10;Cw7wslJcVpTVDJVLL8V0vfHTQu4dtnXDnZ495qlHgacNDWt1GUcxz//R7jcAAAD//wMAUEsDBBQA&#10;BgAIAAAAIQD1g0dg3gAAAAsBAAAPAAAAZHJzL2Rvd25yZXYueG1sTI/LTsMwEEX3SPyDNUjsqO2S&#10;ojSNUyEQWxDlIXXnxtMkIh5HsduEv2dYwfJqju49U25n34szjrELZEAvFAikOriOGgPvb083OYiY&#10;LDnbB0ID3xhhW11elLZwYaJXPO9SI7iEYmENtCkNhZSxbtHbuAgDEt+OYfQ2cRwb6UY7cbnv5VKp&#10;O+ltR7zQ2gEfWqy/didv4OP5uP/M1Evz6FfDFGYlya+lMddX8/0GRMI5/cHwq8/qULHTIZzIRdFz&#10;XuWaUQO3ebYGwQTvLUEcDGRaa5BVKf//UP0AAAD//wMAUEsBAi0AFAAGAAgAAAAhALaDOJL+AAAA&#10;4QEAABMAAAAAAAAAAAAAAAAAAAAAAFtDb250ZW50X1R5cGVzXS54bWxQSwECLQAUAAYACAAAACEA&#10;OP0h/9YAAACUAQAACwAAAAAAAAAAAAAAAAAvAQAAX3JlbHMvLnJlbHNQSwECLQAUAAYACAAAACEA&#10;7xgtR9sBAACPAwAADgAAAAAAAAAAAAAAAAAuAgAAZHJzL2Uyb0RvYy54bWxQSwECLQAUAAYACAAA&#10;ACEA9YNHYN4AAAALAQAADwAAAAAAAAAAAAAAAAA1BAAAZHJzL2Rvd25yZXYueG1sUEsFBgAAAAAE&#10;AAQA8wAAAEAFAAAAAA==&#10;" filled="f" stroked="f">
                <v:textbox>
                  <w:txbxContent>
                    <w:p w14:paraId="720385CB" w14:textId="77777777" w:rsidR="00D57536" w:rsidRPr="00820BF1" w:rsidRDefault="00B60735" w:rsidP="00D57536">
                      <w:pPr>
                        <w:spacing w:line="240" w:lineRule="auto"/>
                        <w:jc w:val="center"/>
                        <w:rPr>
                          <w:b/>
                          <w:sz w:val="12"/>
                          <w:lang w:val="de-CH"/>
                        </w:rPr>
                      </w:pPr>
                      <w:r w:rsidRPr="00820BF1">
                        <w:rPr>
                          <w:b/>
                          <w:sz w:val="12"/>
                          <w:lang w:val="de-CH"/>
                        </w:rPr>
                        <w:t>8</w:t>
                      </w:r>
                    </w:p>
                  </w:txbxContent>
                </v:textbox>
              </v:shape>
            </w:pict>
          </mc:Fallback>
        </mc:AlternateContent>
      </w:r>
      <w:r w:rsidRPr="00DC2BA7">
        <w:rPr>
          <w:noProof/>
        </w:rPr>
        <mc:AlternateContent>
          <mc:Choice Requires="wps">
            <w:drawing>
              <wp:anchor distT="0" distB="0" distL="114300" distR="114300" simplePos="0" relativeHeight="252018688" behindDoc="0" locked="0" layoutInCell="1" allowOverlap="1" wp14:anchorId="2D6F630E" wp14:editId="2537D6E5">
                <wp:simplePos x="0" y="0"/>
                <wp:positionH relativeFrom="column">
                  <wp:posOffset>694055</wp:posOffset>
                </wp:positionH>
                <wp:positionV relativeFrom="paragraph">
                  <wp:posOffset>2440940</wp:posOffset>
                </wp:positionV>
                <wp:extent cx="267335" cy="166370"/>
                <wp:effectExtent l="0" t="0" r="0" b="0"/>
                <wp:wrapNone/>
                <wp:docPr id="57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59AAC39" w14:textId="77777777" w:rsidR="00D57536" w:rsidRPr="00820BF1" w:rsidRDefault="00B60735" w:rsidP="00D57536">
                            <w:pPr>
                              <w:spacing w:line="240" w:lineRule="auto"/>
                              <w:jc w:val="center"/>
                              <w:rPr>
                                <w:b/>
                                <w:sz w:val="12"/>
                                <w:lang w:val="de-CH"/>
                              </w:rPr>
                            </w:pPr>
                            <w:r w:rsidRPr="00820BF1">
                              <w:rPr>
                                <w:b/>
                                <w:sz w:val="12"/>
                                <w:lang w:val="de-CH"/>
                              </w:rPr>
                              <w:t>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D6F630E" id="_x0000_s1145" type="#_x0000_t202" style="position:absolute;margin-left:54.65pt;margin-top:192.2pt;width:21.05pt;height:13.1pt;z-index:2520186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x8vd2wEAAI8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ty83QTtAU1BZRH1oMw7QvvN18awF9SDLwruaSfe4VGiu6TZU/epatVWK4YrK42&#10;Cw7wslJcVpTVDJVLL8V0vfHTQu4dtnXDnZ495qlHgacNDWt1GUcxz//R7jcAAAD//wMAUEsDBBQA&#10;BgAIAAAAIQD4PfeY3gAAAAsBAAAPAAAAZHJzL2Rvd25yZXYueG1sTI9Nb8IwDIbvk/gPkZF2G0mh&#10;IOiaIrRp16GxD2m30Ji2WuNUTaDdv8ectptf+dHrx/l2dK24YB8aTxqSmQKBVHrbUKXh4/3lYQ0i&#10;REPWtJ5Qwy8G2BaTu9xk1g/0hpdDrASXUMiMhjrGLpMylDU6E2a+Q+LdyffORI59JW1vBi53rZwr&#10;tZLONMQXatPhU43lz+HsNHy+nr6/UrWvnt2yG/yoJLmN1Pp+Ou4eQUQc4x8MN31Wh4Kdjv5MNoiW&#10;s9osGNWwWKcpiBuxTHg4akgTtQJZ5PL/D8UVAAD//wMAUEsBAi0AFAAGAAgAAAAhALaDOJL+AAAA&#10;4QEAABMAAAAAAAAAAAAAAAAAAAAAAFtDb250ZW50X1R5cGVzXS54bWxQSwECLQAUAAYACAAAACEA&#10;OP0h/9YAAACUAQAACwAAAAAAAAAAAAAAAAAvAQAAX3JlbHMvLnJlbHNQSwECLQAUAAYACAAAACEA&#10;1MfL3dsBAACPAwAADgAAAAAAAAAAAAAAAAAuAgAAZHJzL2Uyb0RvYy54bWxQSwECLQAUAAYACAAA&#10;ACEA+D33mN4AAAALAQAADwAAAAAAAAAAAAAAAAA1BAAAZHJzL2Rvd25yZXYueG1sUEsFBgAAAAAE&#10;AAQA8wAAAEAFAAAAAA==&#10;" filled="f" stroked="f">
                <v:textbox>
                  <w:txbxContent>
                    <w:p w14:paraId="359AAC39" w14:textId="77777777" w:rsidR="00D57536" w:rsidRPr="00820BF1" w:rsidRDefault="00B60735" w:rsidP="00D57536">
                      <w:pPr>
                        <w:spacing w:line="240" w:lineRule="auto"/>
                        <w:jc w:val="center"/>
                        <w:rPr>
                          <w:b/>
                          <w:sz w:val="12"/>
                          <w:lang w:val="de-CH"/>
                        </w:rPr>
                      </w:pPr>
                      <w:r w:rsidRPr="00820BF1">
                        <w:rPr>
                          <w:b/>
                          <w:sz w:val="12"/>
                          <w:lang w:val="de-CH"/>
                        </w:rPr>
                        <w:t>4</w:t>
                      </w:r>
                    </w:p>
                  </w:txbxContent>
                </v:textbox>
              </v:shape>
            </w:pict>
          </mc:Fallback>
        </mc:AlternateContent>
      </w:r>
      <w:r w:rsidRPr="00DC2BA7">
        <w:rPr>
          <w:noProof/>
        </w:rPr>
        <mc:AlternateContent>
          <mc:Choice Requires="wps">
            <w:drawing>
              <wp:anchor distT="0" distB="0" distL="114300" distR="114300" simplePos="0" relativeHeight="252016640" behindDoc="0" locked="0" layoutInCell="1" allowOverlap="1" wp14:anchorId="6A3BDB9E" wp14:editId="156520BB">
                <wp:simplePos x="0" y="0"/>
                <wp:positionH relativeFrom="column">
                  <wp:posOffset>3515995</wp:posOffset>
                </wp:positionH>
                <wp:positionV relativeFrom="paragraph">
                  <wp:posOffset>2444115</wp:posOffset>
                </wp:positionV>
                <wp:extent cx="267335" cy="166370"/>
                <wp:effectExtent l="0" t="0" r="0" b="0"/>
                <wp:wrapNone/>
                <wp:docPr id="57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3429634" w14:textId="77777777" w:rsidR="00D57536" w:rsidRPr="00820BF1" w:rsidRDefault="00B60735" w:rsidP="00D57536">
                            <w:pPr>
                              <w:spacing w:line="240" w:lineRule="auto"/>
                              <w:jc w:val="center"/>
                              <w:rPr>
                                <w:b/>
                                <w:sz w:val="12"/>
                                <w:lang w:val="de-CH"/>
                              </w:rPr>
                            </w:pPr>
                            <w:r w:rsidRPr="00820BF1">
                              <w:rPr>
                                <w:b/>
                                <w:sz w:val="12"/>
                                <w:lang w:val="de-CH"/>
                              </w:rPr>
                              <w:t>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A3BDB9E" id="_x0000_s1146" type="#_x0000_t202" style="position:absolute;margin-left:276.85pt;margin-top:192.45pt;width:21.05pt;height:13.1pt;z-index:2520166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Oomj2wEAAI8DAAAOAAAAZHJzL2Uyb0RvYy54bWysU9uO0zAQfUfiHyy/0zRtt12ipivY1SKk&#10;ZUFa+ICJ41xE4jFjt0n5esZOt1vgDfFieWacM+ecmWxvxr4TB02uRZPLdDaXQhuFZWvqXH77ev/m&#10;WgrnwZTQodG5PGonb3avX20Hm+kFNtiVmgSDGJcNNpeN9zZLEqca3YObodWGixVSD55DqpOSYGD0&#10;vksW8/k6GZBKS6i0c5y9m4pyF/GrSiv/uaqc9qLLJXPz8aR4FuFMdlvIagLbtOpEA/6BRQ+t4aZn&#10;qDvwIPbU/gXVt4rQYeVnCvsEq6pVOmpgNen8DzVPDVgdtbA5zp5tcv8PVj0enuwXEn58jyMPMIpw&#10;9gHVdycM3jZgav2OCIdGQ8mN02BZMliXnT4NVrvMBZBi+IQlDxn2HiPQWFEfXGGdgtF5AMez6Xr0&#10;QnFysd4sl1dSKC6l6/VyE4eSQPb8sSXnP2jsRbjkknimERwOD84HMpA9Pwm9DN63XRfn2pnfEvww&#10;ZCL5wHdi7sdiFG3JzdProC2oKbA8sh7CaV94v/nSIP2UYuBdyaX7sQfSUnQfDXvyNl2twnLFYHW1&#10;WXBAl5XisgJGMVQuvRTT9dZPC7m31NYNd3rxmKceBZ42NKzVZRzFvPxHu18AAAD//wMAUEsDBBQA&#10;BgAIAAAAIQBN7t273wAAAAsBAAAPAAAAZHJzL2Rvd25yZXYueG1sTI/BTsMwEETvSPyDtUjcqB2a&#10;0CZkUyEQV1ALReLmxm4SEa+j2G3C37Oc4Ljap5k35WZ2vTjbMXSeEJKFAmGp9qajBuH97flmDSJE&#10;TUb3nizCtw2wqS4vSl0YP9HWnnexERxCodAIbYxDIWWoW+t0WPjBEv+OfnQ68jk20ox64nDXy1ul&#10;7qTTHXFDqwf72Nr6a3dyCPuX4+dHql6bJ5cNk5+VJJdLxOur+eEeRLRz/IPhV5/VoWKngz+RCaJH&#10;yLLlilGE5TrNQTCR5RmPOSCkSZKArEr5f0P1AwAA//8DAFBLAQItABQABgAIAAAAIQC2gziS/gAA&#10;AOEBAAATAAAAAAAAAAAAAAAAAAAAAABbQ29udGVudF9UeXBlc10ueG1sUEsBAi0AFAAGAAgAAAAh&#10;ADj9If/WAAAAlAEAAAsAAAAAAAAAAAAAAAAALwEAAF9yZWxzLy5yZWxzUEsBAi0AFAAGAAgAAAAh&#10;AKk6iaPbAQAAjwMAAA4AAAAAAAAAAAAAAAAALgIAAGRycy9lMm9Eb2MueG1sUEsBAi0AFAAGAAgA&#10;AAAhAE3u3bvfAAAACwEAAA8AAAAAAAAAAAAAAAAANQQAAGRycy9kb3ducmV2LnhtbFBLBQYAAAAA&#10;BAAEAPMAAABBBQAAAAA=&#10;" filled="f" stroked="f">
                <v:textbox>
                  <w:txbxContent>
                    <w:p w14:paraId="63429634" w14:textId="77777777" w:rsidR="00D57536" w:rsidRPr="00820BF1" w:rsidRDefault="00B60735" w:rsidP="00D57536">
                      <w:pPr>
                        <w:spacing w:line="240" w:lineRule="auto"/>
                        <w:jc w:val="center"/>
                        <w:rPr>
                          <w:b/>
                          <w:sz w:val="12"/>
                          <w:lang w:val="de-CH"/>
                        </w:rPr>
                      </w:pPr>
                      <w:r w:rsidRPr="00820BF1">
                        <w:rPr>
                          <w:b/>
                          <w:sz w:val="12"/>
                          <w:lang w:val="de-CH"/>
                        </w:rPr>
                        <w:t>4</w:t>
                      </w:r>
                    </w:p>
                  </w:txbxContent>
                </v:textbox>
              </v:shape>
            </w:pict>
          </mc:Fallback>
        </mc:AlternateContent>
      </w:r>
      <w:r w:rsidRPr="00DC2BA7">
        <w:rPr>
          <w:noProof/>
        </w:rPr>
        <mc:AlternateContent>
          <mc:Choice Requires="wps">
            <w:drawing>
              <wp:anchor distT="0" distB="0" distL="114300" distR="114300" simplePos="0" relativeHeight="252014592" behindDoc="0" locked="0" layoutInCell="1" allowOverlap="1" wp14:anchorId="63A561B9" wp14:editId="5AA2F476">
                <wp:simplePos x="0" y="0"/>
                <wp:positionH relativeFrom="column">
                  <wp:posOffset>3787775</wp:posOffset>
                </wp:positionH>
                <wp:positionV relativeFrom="paragraph">
                  <wp:posOffset>2444115</wp:posOffset>
                </wp:positionV>
                <wp:extent cx="267335" cy="166370"/>
                <wp:effectExtent l="0" t="0" r="0" b="0"/>
                <wp:wrapNone/>
                <wp:docPr id="57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DCAA0B0" w14:textId="77777777" w:rsidR="00D57536" w:rsidRPr="00820BF1" w:rsidRDefault="00B60735" w:rsidP="00D57536">
                            <w:pPr>
                              <w:spacing w:line="240" w:lineRule="auto"/>
                              <w:jc w:val="center"/>
                              <w:rPr>
                                <w:b/>
                                <w:sz w:val="12"/>
                                <w:lang w:val="de-CH"/>
                              </w:rPr>
                            </w:pPr>
                            <w:r w:rsidRPr="00820BF1">
                              <w:rPr>
                                <w:b/>
                                <w:sz w:val="12"/>
                                <w:lang w:val="de-CH"/>
                              </w:rPr>
                              <w:t>8</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3A561B9" id="_x0000_s1147" type="#_x0000_t202" style="position:absolute;margin-left:298.25pt;margin-top:192.45pt;width:21.05pt;height:13.1pt;z-index:2520145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5W852wEAAI8DAAAOAAAAZHJzL2Uyb0RvYy54bWysU9uO0zAQfUfiHyy/0zRtt2WjpivY1SKk&#10;ZUFa+ICJ41xE4jFjt0n5esZOt1vgDfFieWacM+ecmWxvxr4TB02uRZPLdDaXQhuFZWvqXH77ev/m&#10;rRTOgymhQ6NzedRO3uxev9oONtMLbLArNQkGMS4bbC4b722WJE41ugc3Q6sNFyukHjyHVCclwcDo&#10;fZcs5vN1MiCVllBp5zh7NxXlLuJXlVb+c1U57UWXS+bm40nxLMKZ7LaQ1QS2adWJBvwDix5aw03P&#10;UHfgQeyp/QuqbxWhw8rPFPYJVlWrdNTAatL5H2qeGrA6amFznD3b5P4frHo8PNkvJPz4HkceYBTh&#10;7AOq704YvG3A1PodEQ6NhpIbp8GyZLAuO30arHaZCyDF8AlLHjLsPUagsaI+uMI6BaPzAI5n0/Xo&#10;heLkYr1ZLq+kUFxK1+vlJg4lgez5Y0vOf9DYi3DJJfFMIzgcHpwPZCB7fhJ6Gbxvuy7OtTO/Jfhh&#10;yETyge/E3I/FKNqSm6fXQVtQU2B5ZD2E077wfvOlQfopxcC7kkv3Yw+kpeg+GvbkOl2twnLFYHW1&#10;WXBAl5XisgJGMVQuvRTT9dZPC7m31NYNd3rxmKceBZ42NKzVZRzFvPxHu18AAAD//wMAUEsDBBQA&#10;BgAIAAAAIQCZU6JS4AAAAAsBAAAPAAAAZHJzL2Rvd25yZXYueG1sTI9NT4NAEIbvJv6HzZh4s7tY&#10;IEAZGqPxqrF+JL1tYQpEdpaw24L/3vVkj5P3yfs+U24XM4gzTa63jBCtFAji2jY9twgf7893GQjn&#10;NTd6sEwIP+RgW11flbpo7MxvdN75VoQSdoVG6LwfCyld3ZHRbmVH4pAd7WS0D+fUymbScyg3g7xX&#10;KpVG9xwWOj3SY0f19+5kED5fjvuvWL22TyYZZ7soySaXiLc3y8MGhKfF/8Pwpx/UoQpOB3vixokB&#10;IcnTJKAI6yzOQQQiXWcpiANCHEURyKqUlz9UvwAAAP//AwBQSwECLQAUAAYACAAAACEAtoM4kv4A&#10;AADhAQAAEwAAAAAAAAAAAAAAAAAAAAAAW0NvbnRlbnRfVHlwZXNdLnhtbFBLAQItABQABgAIAAAA&#10;IQA4/SH/1gAAAJQBAAALAAAAAAAAAAAAAAAAAC8BAABfcmVscy8ucmVsc1BLAQItABQABgAIAAAA&#10;IQCS5W852wEAAI8DAAAOAAAAAAAAAAAAAAAAAC4CAABkcnMvZTJvRG9jLnhtbFBLAQItABQABgAI&#10;AAAAIQCZU6JS4AAAAAsBAAAPAAAAAAAAAAAAAAAAADUEAABkcnMvZG93bnJldi54bWxQSwUGAAAA&#10;AAQABADzAAAAQgUAAAAA&#10;" filled="f" stroked="f">
                <v:textbox>
                  <w:txbxContent>
                    <w:p w14:paraId="2DCAA0B0" w14:textId="77777777" w:rsidR="00D57536" w:rsidRPr="00820BF1" w:rsidRDefault="00B60735" w:rsidP="00D57536">
                      <w:pPr>
                        <w:spacing w:line="240" w:lineRule="auto"/>
                        <w:jc w:val="center"/>
                        <w:rPr>
                          <w:b/>
                          <w:sz w:val="12"/>
                          <w:lang w:val="de-CH"/>
                        </w:rPr>
                      </w:pPr>
                      <w:r w:rsidRPr="00820BF1">
                        <w:rPr>
                          <w:b/>
                          <w:sz w:val="12"/>
                          <w:lang w:val="de-CH"/>
                        </w:rPr>
                        <w:t>8</w:t>
                      </w:r>
                    </w:p>
                  </w:txbxContent>
                </v:textbox>
              </v:shape>
            </w:pict>
          </mc:Fallback>
        </mc:AlternateContent>
      </w:r>
      <w:r w:rsidRPr="00DC2BA7">
        <w:rPr>
          <w:noProof/>
        </w:rPr>
        <mc:AlternateContent>
          <mc:Choice Requires="wps">
            <w:drawing>
              <wp:anchor distT="0" distB="0" distL="114300" distR="114300" simplePos="0" relativeHeight="252012544" behindDoc="0" locked="0" layoutInCell="1" allowOverlap="1" wp14:anchorId="38892F2E" wp14:editId="01E3C929">
                <wp:simplePos x="0" y="0"/>
                <wp:positionH relativeFrom="column">
                  <wp:posOffset>4098925</wp:posOffset>
                </wp:positionH>
                <wp:positionV relativeFrom="paragraph">
                  <wp:posOffset>2440940</wp:posOffset>
                </wp:positionV>
                <wp:extent cx="267335" cy="166370"/>
                <wp:effectExtent l="0" t="0" r="0" b="0"/>
                <wp:wrapNone/>
                <wp:docPr id="57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1E4CFFB" w14:textId="77777777" w:rsidR="00D57536" w:rsidRPr="00820BF1" w:rsidRDefault="00B60735" w:rsidP="00D57536">
                            <w:pPr>
                              <w:spacing w:line="240" w:lineRule="auto"/>
                              <w:jc w:val="center"/>
                              <w:rPr>
                                <w:b/>
                                <w:sz w:val="12"/>
                                <w:lang w:val="de-CH"/>
                              </w:rPr>
                            </w:pPr>
                            <w:r w:rsidRPr="00820BF1">
                              <w:rPr>
                                <w:b/>
                                <w:sz w:val="12"/>
                                <w:lang w:val="de-CH"/>
                              </w:rPr>
                              <w:t>12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8892F2E" id="_x0000_s1148" type="#_x0000_t202" style="position:absolute;margin-left:322.75pt;margin-top:192.2pt;width:21.05pt;height:13.1pt;z-index:2520125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wFum2gEAAI8DAAAOAAAAZHJzL2Uyb0RvYy54bWysU9tu2zAMfR+wfxD0vjhO0mQz4hRbiw4D&#10;ugvQ9QNoWb5gtqhRSuzs60fJaZqtb8NeBImUDnnOobbXY9+JgybXosllOptLoY3CsjV1Lh+/3715&#10;K4XzYEro0OhcHrWT17vXr7aDzfQCG+xKTYJBjMsGm8vGe5sliVON7sHN0GrDyQqpB89HqpOSYGD0&#10;vksW8/k6GZBKS6i0cxy9nZJyF/GrSiv/taqc9qLLJffm40pxLcKa7LaQ1QS2adWpDfiHLnpoDRc9&#10;Q92CB7Gn9gVU3ypCh5WfKewTrKpW6ciB2aTzv9g8NGB15MLiOHuWyf0/WPXl8GC/kfDjBxzZwEjC&#10;2XtUP5wweNOAqfV7IhwaDSUXToNkyWBddnoapHaZCyDF8BlLNhn2HiPQWFEfVGGegtHZgONZdD16&#10;oTi4WG+WyyspFKfS9Xq5iaYkkD09tuT8R429CJtcEnsaweFw73xoBrKnK6GWwbu266KvnfkjwBdD&#10;JDYf+p0692Mxirbk4otYObApsDwyH8JpXni+edMg/ZJi4FnJpfu5B9JSdJ8Ma/IuXa3CcMXD6mrD&#10;QIIuM8VlBoxiqFx6KabtjZ8Gcm+prRuu9Kwxux4JniY0jNXlOZJ5/ke73wAAAP//AwBQSwMEFAAG&#10;AAgAAAAhAJqtCWPfAAAACwEAAA8AAABkcnMvZG93bnJldi54bWxMj8tOwzAQRfdI/IM1SOyoXXBC&#10;CJlUCMQWRHlI7Nx4mkTE4yh2m/D3mBUsR/fo3jPVZnGDONIUes8I65UCQdx423OL8Pb6eFGACNGw&#10;NYNnQvimAJv69KQypfUzv9BxG1uRSjiUBqGLcSylDE1HzoSVH4lTtveTMzGdUyvtZOZU7gZ5qVQu&#10;nek5LXRmpPuOmq/twSG8P+0/P7R6bh9cNs5+UZLdjUQ8P1vubkFEWuIfDL/6SR3q5LTzB7ZBDAi5&#10;zrKEIlwVWoNIRF5c5yB2CHqtcpB1Jf//UP8AAAD//wMAUEsBAi0AFAAGAAgAAAAhALaDOJL+AAAA&#10;4QEAABMAAAAAAAAAAAAAAAAAAAAAAFtDb250ZW50X1R5cGVzXS54bWxQSwECLQAUAAYACAAAACEA&#10;OP0h/9YAAACUAQAACwAAAAAAAAAAAAAAAAAvAQAAX3JlbHMvLnJlbHNQSwECLQAUAAYACAAAACEA&#10;u8BbptoBAACPAwAADgAAAAAAAAAAAAAAAAAuAgAAZHJzL2Uyb0RvYy54bWxQSwECLQAUAAYACAAA&#10;ACEAmq0JY98AAAALAQAADwAAAAAAAAAAAAAAAAA0BAAAZHJzL2Rvd25yZXYueG1sUEsFBgAAAAAE&#10;AAQA8wAAAEAFAAAAAA==&#10;" filled="f" stroked="f">
                <v:textbox>
                  <w:txbxContent>
                    <w:p w14:paraId="51E4CFFB" w14:textId="77777777" w:rsidR="00D57536" w:rsidRPr="00820BF1" w:rsidRDefault="00B60735" w:rsidP="00D57536">
                      <w:pPr>
                        <w:spacing w:line="240" w:lineRule="auto"/>
                        <w:jc w:val="center"/>
                        <w:rPr>
                          <w:b/>
                          <w:sz w:val="12"/>
                          <w:lang w:val="de-CH"/>
                        </w:rPr>
                      </w:pPr>
                      <w:r w:rsidRPr="00820BF1">
                        <w:rPr>
                          <w:b/>
                          <w:sz w:val="12"/>
                          <w:lang w:val="de-CH"/>
                        </w:rPr>
                        <w:t>12</w:t>
                      </w:r>
                    </w:p>
                  </w:txbxContent>
                </v:textbox>
              </v:shape>
            </w:pict>
          </mc:Fallback>
        </mc:AlternateContent>
      </w:r>
      <w:r w:rsidRPr="00DC2BA7">
        <w:rPr>
          <w:noProof/>
        </w:rPr>
        <mc:AlternateContent>
          <mc:Choice Requires="wps">
            <w:drawing>
              <wp:anchor distT="0" distB="0" distL="114300" distR="114300" simplePos="0" relativeHeight="251996160" behindDoc="0" locked="0" layoutInCell="1" allowOverlap="1" wp14:anchorId="1AA8EE62" wp14:editId="5DCDD9D4">
                <wp:simplePos x="0" y="0"/>
                <wp:positionH relativeFrom="column">
                  <wp:posOffset>4154170</wp:posOffset>
                </wp:positionH>
                <wp:positionV relativeFrom="paragraph">
                  <wp:posOffset>2188845</wp:posOffset>
                </wp:positionV>
                <wp:extent cx="753745" cy="259080"/>
                <wp:effectExtent l="0" t="0" r="0" b="0"/>
                <wp:wrapNone/>
                <wp:docPr id="57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98FC2E8" w14:textId="77777777" w:rsidR="00D57536" w:rsidRPr="007E0F48" w:rsidRDefault="00B60735" w:rsidP="00D57536">
                            <w:pPr>
                              <w:spacing w:line="240" w:lineRule="auto"/>
                              <w:jc w:val="center"/>
                              <w:rPr>
                                <w:sz w:val="12"/>
                              </w:rPr>
                            </w:pPr>
                            <w:r>
                              <w:rPr>
                                <w:sz w:val="12"/>
                              </w:rPr>
                              <w:t>Sekundär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AA8EE62" id="_x0000_s1149" type="#_x0000_t202" style="position:absolute;margin-left:327.1pt;margin-top:172.35pt;width:59.35pt;height:20.4pt;z-index:251996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MLq72gEAAI8DAAAOAAAAZHJzL2Uyb0RvYy54bWysU9uO0zAQfUfiHyy/06ShpbtR0xXsahHS&#10;cpEWPmDiOBeReMzYbVK+nrHT7RZ4Q7xYnhnnzDlnJtubaejFQZPr0BRyuUil0EZh1ZmmkN++3r+6&#10;ksJ5MBX0aHQhj9rJm93LF9vR5jrDFvtKk2AQ4/LRFrL13uZJ4lSrB3ALtNpwsUYawHNITVIRjIw+&#10;9EmWpm+SEamyhEo7x9m7uSh3Eb+utfKf69ppL/pCMjcfT4pnGc5kt4W8IbBtp0404B9YDNAZbnqG&#10;ugMPYk/dX1BDpwgd1n6hcEiwrjulowZWs0z/UPPYgtVRC5vj7Nkm9/9g1afDo/1Cwk/vcOIBRhHO&#10;PqD67oTB2xZMo98S4dhqqLjxMliWjNblp0+D1S53AaQcP2LFQ4a9xwg01TQEV1inYHQewPFsup68&#10;UJzcrF9vVmspFJey9XV6FYeSQP70sSXn32scRLgUknimERwOD84HMpA/PQm9DN53fR/n2pvfEvww&#10;ZCL5wHdm7qdyEl3FyrKoLagpsTqyHsJ5X3i/+dIi/ZRi5F0ppPuxB9JS9B8Me3K9XK3CcsVgtd5k&#10;HNBlpbysgFEMVUgvxXy99fNC7i11Tcudnj3mqUeBpw0Na3UZRzHP/9HuFwAAAP//AwBQSwMEFAAG&#10;AAgAAAAhAC3TctjfAAAACwEAAA8AAABkcnMvZG93bnJldi54bWxMj8FOwzAMhu9IvENkJG4sobTr&#10;VppOCMQVxGCTuGWN11Y0TtVka3l7zAmOtj/9/v5yM7tenHEMnScNtwsFAqn2tqNGw8f7880KRIiG&#10;rOk9oYZvDLCpLi9KU1g/0Ruet7ERHEKhMBraGIdCylC36ExY+AGJb0c/OhN5HBtpRzNxuOtlotRS&#10;OtMRf2jNgI8t1l/bk9Owezl+7lP12jy5bJj8rCS5tdT6+mp+uAcRcY5/MPzqszpU7HTwJ7JB9BqW&#10;WZowquEuTXMQTOR5sgZx4M0qy0BWpfzfofoBAAD//wMAUEsBAi0AFAAGAAgAAAAhALaDOJL+AAAA&#10;4QEAABMAAAAAAAAAAAAAAAAAAAAAAFtDb250ZW50X1R5cGVzXS54bWxQSwECLQAUAAYACAAAACEA&#10;OP0h/9YAAACUAQAACwAAAAAAAAAAAAAAAAAvAQAAX3JlbHMvLnJlbHNQSwECLQAUAAYACAAAACEA&#10;iDC6u9oBAACPAwAADgAAAAAAAAAAAAAAAAAuAgAAZHJzL2Uyb0RvYy54bWxQSwECLQAUAAYACAAA&#10;ACEALdNy2N8AAAALAQAADwAAAAAAAAAAAAAAAAA0BAAAZHJzL2Rvd25yZXYueG1sUEsFBgAAAAAE&#10;AAQA8wAAAEAFAAAAAA==&#10;" filled="f" stroked="f">
                <v:textbox>
                  <w:txbxContent>
                    <w:p w14:paraId="798FC2E8" w14:textId="77777777" w:rsidR="00D57536" w:rsidRPr="007E0F48" w:rsidRDefault="00B60735" w:rsidP="00D57536">
                      <w:pPr>
                        <w:spacing w:line="240" w:lineRule="auto"/>
                        <w:jc w:val="center"/>
                        <w:rPr>
                          <w:sz w:val="12"/>
                        </w:rPr>
                      </w:pPr>
                      <w:r>
                        <w:rPr>
                          <w:sz w:val="12"/>
                        </w:rPr>
                        <w:t>Sekundär effektanalys</w:t>
                      </w:r>
                    </w:p>
                  </w:txbxContent>
                </v:textbox>
              </v:shape>
            </w:pict>
          </mc:Fallback>
        </mc:AlternateContent>
      </w:r>
      <w:r w:rsidRPr="00DC2BA7">
        <w:rPr>
          <w:noProof/>
        </w:rPr>
        <mc:AlternateContent>
          <mc:Choice Requires="wps">
            <w:drawing>
              <wp:anchor distT="0" distB="0" distL="114300" distR="114300" simplePos="0" relativeHeight="252010496" behindDoc="0" locked="0" layoutInCell="1" allowOverlap="1" wp14:anchorId="3D2A7BA6" wp14:editId="21D65CC8">
                <wp:simplePos x="0" y="0"/>
                <wp:positionH relativeFrom="column">
                  <wp:posOffset>4398645</wp:posOffset>
                </wp:positionH>
                <wp:positionV relativeFrom="paragraph">
                  <wp:posOffset>2440940</wp:posOffset>
                </wp:positionV>
                <wp:extent cx="267335" cy="166370"/>
                <wp:effectExtent l="0" t="0" r="0" b="0"/>
                <wp:wrapNone/>
                <wp:docPr id="57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65821B4" w14:textId="77777777" w:rsidR="00D57536" w:rsidRPr="00820BF1" w:rsidRDefault="00B60735" w:rsidP="00D57536">
                            <w:pPr>
                              <w:spacing w:line="240" w:lineRule="auto"/>
                              <w:jc w:val="center"/>
                              <w:rPr>
                                <w:b/>
                                <w:sz w:val="12"/>
                                <w:lang w:val="de-CH"/>
                              </w:rPr>
                            </w:pPr>
                            <w:r w:rsidRPr="00820BF1">
                              <w:rPr>
                                <w:b/>
                                <w:sz w:val="12"/>
                                <w:lang w:val="de-CH"/>
                              </w:rPr>
                              <w:t>16</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D2A7BA6" id="_x0000_s1150" type="#_x0000_t202" style="position:absolute;margin-left:346.35pt;margin-top:192.2pt;width:21.05pt;height:13.1pt;z-index:2520104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eOdI2wEAAI8DAAAOAAAAZHJzL2Uyb0RvYy54bWysU9tu2zAMfR+wfxD0vjh20mQz4hRbiw4D&#10;ugvQ9QNoWY6N2aJGKbGzrx8lp2m2vg17EURSPjznkN5cj30nDppci6aQ6WwuhTYKq9bsCvn4/e7N&#10;WymcB1NBh0YX8qidvN6+frUZbK4zbLCrNAkGMS4fbCEb722eJE41ugc3Q6sNF2ukHjyHtEsqgoHR&#10;+y7J5vNVMiBVllBp5zh7OxXlNuLXtVb+a1077UVXSObm40nxLMOZbDeQ7whs06oTDfgHFj20hpue&#10;oW7Bg9hT+wKqbxWhw9rPFPYJ1nWrdNTAatL5X2oeGrA6amFznD3b5P4frPpyeLDfSPjxA448wCjC&#10;2XtUP5wweNOA2en3RDg0GipunAbLksG6/PRpsNrlLoCUw2eseMiw9xiBxpr64ArrFIzOAzieTdej&#10;F4qT2Wq9WFxJobiUrlaLdRxKAvnTx5ac/6ixF+FSSOKZRnA43DsfyED+9CT0MnjXdl2ca2f+SPDD&#10;kInkA9+JuR/LUbQVN8+yoC2oKbE6sh7CaV94v/nSIP2SYuBdKaT7uQfSUnSfDHvyLl0uw3LFYHm1&#10;zjigy0p5WQGjGKqQXorpeuOnhdxbancNd3r2mKceBZ42NKzVZRzFPP9H298AAAD//wMAUEsDBBQA&#10;BgAIAAAAIQDJzSd74AAAAAsBAAAPAAAAZHJzL2Rvd25yZXYueG1sTI/LTsMwEEX3SPyDNUjsqN3W&#10;pG3IpEIgtqCWh8TOjd0kIh5HsduEv2dYwXI0R/eeW2wn34mzG2IbCGE+UyAcVcG2VCO8vT7drEHE&#10;ZMiaLpBD+HYRtuXlRWFyG0baufM+1YJDKOYGoUmpz6WMVeO8ibPQO+LfMQzeJD6HWtrBjBzuO7lQ&#10;KpPetMQNjendQ+Oqr/3JI7w/Hz8/tHqpH/1tP4ZJSfIbiXh9Nd3fgUhuSn8w/OqzOpTsdAgnslF0&#10;CNlmsWIUYbnWGgQTq6XmMQcEPVcZyLKQ/zeUPwAAAP//AwBQSwECLQAUAAYACAAAACEAtoM4kv4A&#10;AADhAQAAEwAAAAAAAAAAAAAAAAAAAAAAW0NvbnRlbnRfVHlwZXNdLnhtbFBLAQItABQABgAIAAAA&#10;IQA4/SH/1gAAAJQBAAALAAAAAAAAAAAAAAAAAC8BAABfcmVscy8ucmVsc1BLAQItABQABgAIAAAA&#10;IQCMeOdI2wEAAI8DAAAOAAAAAAAAAAAAAAAAAC4CAABkcnMvZTJvRG9jLnhtbFBLAQItABQABgAI&#10;AAAAIQDJzSd74AAAAAsBAAAPAAAAAAAAAAAAAAAAADUEAABkcnMvZG93bnJldi54bWxQSwUGAAAA&#10;AAQABADzAAAAQgUAAAAA&#10;" filled="f" stroked="f">
                <v:textbox>
                  <w:txbxContent>
                    <w:p w14:paraId="065821B4" w14:textId="77777777" w:rsidR="00D57536" w:rsidRPr="00820BF1" w:rsidRDefault="00B60735" w:rsidP="00D57536">
                      <w:pPr>
                        <w:spacing w:line="240" w:lineRule="auto"/>
                        <w:jc w:val="center"/>
                        <w:rPr>
                          <w:b/>
                          <w:sz w:val="12"/>
                          <w:lang w:val="de-CH"/>
                        </w:rPr>
                      </w:pPr>
                      <w:r w:rsidRPr="00820BF1">
                        <w:rPr>
                          <w:b/>
                          <w:sz w:val="12"/>
                          <w:lang w:val="de-CH"/>
                        </w:rPr>
                        <w:t>16</w:t>
                      </w:r>
                    </w:p>
                  </w:txbxContent>
                </v:textbox>
              </v:shape>
            </w:pict>
          </mc:Fallback>
        </mc:AlternateContent>
      </w:r>
      <w:r w:rsidRPr="00DC2BA7">
        <w:rPr>
          <w:noProof/>
        </w:rPr>
        <mc:AlternateContent>
          <mc:Choice Requires="wps">
            <w:drawing>
              <wp:anchor distT="0" distB="0" distL="114300" distR="114300" simplePos="0" relativeHeight="252008448" behindDoc="0" locked="0" layoutInCell="1" allowOverlap="1" wp14:anchorId="37B23774" wp14:editId="4B062BF7">
                <wp:simplePos x="0" y="0"/>
                <wp:positionH relativeFrom="column">
                  <wp:posOffset>4704715</wp:posOffset>
                </wp:positionH>
                <wp:positionV relativeFrom="paragraph">
                  <wp:posOffset>2440940</wp:posOffset>
                </wp:positionV>
                <wp:extent cx="267335" cy="166370"/>
                <wp:effectExtent l="0" t="0" r="0" b="0"/>
                <wp:wrapNone/>
                <wp:docPr id="57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B3C7543" w14:textId="77777777" w:rsidR="00D57536" w:rsidRPr="00820BF1" w:rsidRDefault="00B60735" w:rsidP="00D57536">
                            <w:pPr>
                              <w:spacing w:line="240" w:lineRule="auto"/>
                              <w:jc w:val="center"/>
                              <w:rPr>
                                <w:b/>
                                <w:sz w:val="12"/>
                                <w:lang w:val="de-CH"/>
                              </w:rPr>
                            </w:pPr>
                            <w:r w:rsidRPr="00820BF1">
                              <w:rPr>
                                <w:b/>
                                <w:sz w:val="12"/>
                                <w:lang w:val="de-CH"/>
                              </w:rPr>
                              <w:t>20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7B23774" id="_x0000_s1151" type="#_x0000_t202" style="position:absolute;margin-left:370.45pt;margin-top:192.2pt;width:21.05pt;height:13.1pt;z-index:2520084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pwHS2wEAAI8DAAAOAAAAZHJzL2Uyb0RvYy54bWysU9tu2zAMfR+wfxD0vjh20mQz4hRbiw4D&#10;ugvQ9QNoWY6N2aJGKbGzrx8lp2m2vg17EURSPjznkN5cj30nDppci6aQ6WwuhTYKq9bsCvn4/e7N&#10;WymcB1NBh0YX8qidvN6+frUZbK4zbLCrNAkGMS4fbCEb722eJE41ugc3Q6sNF2ukHjyHtEsqgoHR&#10;+y7J5vNVMiBVllBp5zh7OxXlNuLXtVb+a1077UVXSObm40nxLMOZbDeQ7whs06oTDfgHFj20hpue&#10;oW7Bg9hT+wKqbxWhw9rPFPYJ1nWrdNTAatL5X2oeGrA6amFznD3b5P4frPpyeLDfSPjxA448wCjC&#10;2XtUP5wweNOA2en3RDg0GipunAbLksG6/PRpsNrlLoCUw2eseMiw9xiBxpr64ArrFIzOAzieTdej&#10;F4qT2Wq9WFxJobiUrlaLdRxKAvnTx5ac/6ixF+FSSOKZRnA43DsfyED+9CT0MnjXdl2ca2f+SPDD&#10;kInkA9+JuR/LUbQVN88WQVtQU2J1ZD2E077wfvOlQfolxcC7Ukj3cw+kpeg+GfbkXbpchuWKwfJq&#10;nXFAl5XysgJGMVQhvRTT9cZPC7m31O4a7vTsMU89CjxtaFiryziKef6Ptr8BAAD//wMAUEsDBBQA&#10;BgAIAAAAIQBgnnHL3wAAAAsBAAAPAAAAZHJzL2Rvd25yZXYueG1sTI/BTsMwEETvSPyDtUjcqF1q&#10;2jRkUyEQVxCFVuLmxtskIl5HsduEv8ec4Ljap5k3xWZynTjTEFrPCPOZAkFcedtyjfDx/nyTgQjR&#10;sDWdZ0L4pgCb8vKiMLn1I7/ReRtrkUI45AahibHPpQxVQ86Eme+J0+/oB2diOoda2sGMKdx18lap&#10;pXSm5dTQmJ4eG6q+tieHsHs5fu61eq2f3F0/+klJdmuJeH01PdyDiDTFPxh+9ZM6lMnp4E9sg+gQ&#10;VlqtE4qwyLQGkYhVtkjrDgh6rpYgy0L+31D+AAAA//8DAFBLAQItABQABgAIAAAAIQC2gziS/gAA&#10;AOEBAAATAAAAAAAAAAAAAAAAAAAAAABbQ29udGVudF9UeXBlc10ueG1sUEsBAi0AFAAGAAgAAAAh&#10;ADj9If/WAAAAlAEAAAsAAAAAAAAAAAAAAAAALwEAAF9yZWxzLy5yZWxzUEsBAi0AFAAGAAgAAAAh&#10;ALenAdLbAQAAjwMAAA4AAAAAAAAAAAAAAAAALgIAAGRycy9lMm9Eb2MueG1sUEsBAi0AFAAGAAgA&#10;AAAhAGCeccvfAAAACwEAAA8AAAAAAAAAAAAAAAAANQQAAGRycy9kb3ducmV2LnhtbFBLBQYAAAAA&#10;BAAEAPMAAABBBQAAAAA=&#10;" filled="f" stroked="f">
                <v:textbox>
                  <w:txbxContent>
                    <w:p w14:paraId="5B3C7543" w14:textId="77777777" w:rsidR="00D57536" w:rsidRPr="00820BF1" w:rsidRDefault="00B60735" w:rsidP="00D57536">
                      <w:pPr>
                        <w:spacing w:line="240" w:lineRule="auto"/>
                        <w:jc w:val="center"/>
                        <w:rPr>
                          <w:b/>
                          <w:sz w:val="12"/>
                          <w:lang w:val="de-CH"/>
                        </w:rPr>
                      </w:pPr>
                      <w:r w:rsidRPr="00820BF1">
                        <w:rPr>
                          <w:b/>
                          <w:sz w:val="12"/>
                          <w:lang w:val="de-CH"/>
                        </w:rPr>
                        <w:t>20</w:t>
                      </w:r>
                    </w:p>
                  </w:txbxContent>
                </v:textbox>
              </v:shape>
            </w:pict>
          </mc:Fallback>
        </mc:AlternateContent>
      </w:r>
      <w:r w:rsidRPr="00DC2BA7">
        <w:rPr>
          <w:noProof/>
        </w:rPr>
        <mc:AlternateContent>
          <mc:Choice Requires="wps">
            <w:drawing>
              <wp:anchor distT="0" distB="0" distL="114300" distR="114300" simplePos="0" relativeHeight="252006400" behindDoc="0" locked="0" layoutInCell="1" allowOverlap="1" wp14:anchorId="46D17FDE" wp14:editId="6E233905">
                <wp:simplePos x="0" y="0"/>
                <wp:positionH relativeFrom="column">
                  <wp:posOffset>4982210</wp:posOffset>
                </wp:positionH>
                <wp:positionV relativeFrom="paragraph">
                  <wp:posOffset>2444115</wp:posOffset>
                </wp:positionV>
                <wp:extent cx="267335" cy="166370"/>
                <wp:effectExtent l="0" t="0" r="0" b="0"/>
                <wp:wrapNone/>
                <wp:docPr id="56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DFFBD4B" w14:textId="77777777" w:rsidR="00D57536" w:rsidRPr="00820BF1" w:rsidRDefault="00B60735" w:rsidP="00D57536">
                            <w:pPr>
                              <w:spacing w:line="240" w:lineRule="auto"/>
                              <w:jc w:val="center"/>
                              <w:rPr>
                                <w:b/>
                                <w:sz w:val="12"/>
                                <w:lang w:val="de-CH"/>
                              </w:rPr>
                            </w:pPr>
                            <w:r w:rsidRPr="00820BF1">
                              <w:rPr>
                                <w:b/>
                                <w:sz w:val="12"/>
                                <w:lang w:val="de-CH"/>
                              </w:rPr>
                              <w:t>24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6D17FDE" id="_x0000_s1152" type="#_x0000_t202" style="position:absolute;margin-left:392.3pt;margin-top:192.45pt;width:21.05pt;height:13.1pt;z-index:2520064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tlOg2wEAAI8DAAAOAAAAZHJzL2Uyb0RvYy54bWysU9tu2zAMfR+wfxD0vjh20mQz4hRbiw4D&#10;ugvQ9QNkWY6N2aJGKrGzrx8lp2m2vg17EURSPjznkN5cj30nDgapBVvIdDaXwlgNVWt3hXz8fvfm&#10;rRTkla1UB9YU8mhIXm9fv9oMLjcZNNBVBgWDWMoHV8jGe5cnCenG9Ipm4IzlYg3YK88h7pIK1cDo&#10;fZdk8/kqGQArh6ANEWdvp6LcRvy6Ntp/rWsyXnSFZG4+nhjPMpzJdqPyHSrXtPpEQ/0Di161lpue&#10;oW6VV2KP7QuovtUIBLWfaegTqOtWm6iB1aTzv9Q8NMqZqIXNIXe2if4frP5yeHDfUPjxA4w8wCiC&#10;3D3oHyQs3DTK7sx7RBgaoypunAbLksFRfvo0WE05BZBy+AwVD1ntPUSgscY+uMI6BaPzAI5n083o&#10;heZktlovFldSaC6lq9ViHYeSqPzpY4fkPxroRbgUEnmmEVwd7skHMip/ehJ6Wbhruy7OtbN/JPhh&#10;yETyge/E3I/lKNqKm2fLoC2oKaE6sh6EaV94v/nSAP6SYuBdKST93Cs0UnSfLHvyLl0uw3LFYHm1&#10;zjjAy0p5WVFWM1QhvRTT9cZPC7l32O4a7vTsMU89CjxtaFiryziKef6Ptr8BAAD//wMAUEsDBBQA&#10;BgAIAAAAIQAdYn2r4AAAAAsBAAAPAAAAZHJzL2Rvd25yZXYueG1sTI/BTsMwEETvSPyDtUjcqJ0S&#10;0jRkUyEQVxCFVuLmxtskIl5HsduEv8ec4Liap5m35Wa2vTjT6DvHCMlCgSCunem4Qfh4f77JQfig&#10;2ejeMSF8k4dNdXlR6sK4id/ovA2NiCXsC43QhjAUUvq6Jav9wg3EMTu60eoQz7GRZtRTLLe9XCqV&#10;Sas7jgutHuixpfpre7IIu5fj5z5Vr82TvRsmNyvJdi0Rr6/mh3sQgebwB8OvflSHKjod3ImNFz3C&#10;Kk+ziCLc5ukaRCTyZbYCcUBIkyQBWZXy/w/VDwAAAP//AwBQSwECLQAUAAYACAAAACEAtoM4kv4A&#10;AADhAQAAEwAAAAAAAAAAAAAAAAAAAAAAW0NvbnRlbnRfVHlwZXNdLnhtbFBLAQItABQABgAIAAAA&#10;IQA4/SH/1gAAAJQBAAALAAAAAAAAAAAAAAAAAC8BAABfcmVscy8ucmVsc1BLAQItABQABgAIAAAA&#10;IQCUtlOg2wEAAI8DAAAOAAAAAAAAAAAAAAAAAC4CAABkcnMvZTJvRG9jLnhtbFBLAQItABQABgAI&#10;AAAAIQAdYn2r4AAAAAsBAAAPAAAAAAAAAAAAAAAAADUEAABkcnMvZG93bnJldi54bWxQSwUGAAAA&#10;AAQABADzAAAAQgUAAAAA&#10;" filled="f" stroked="f">
                <v:textbox>
                  <w:txbxContent>
                    <w:p w14:paraId="1DFFBD4B" w14:textId="77777777" w:rsidR="00D57536" w:rsidRPr="00820BF1" w:rsidRDefault="00B60735" w:rsidP="00D57536">
                      <w:pPr>
                        <w:spacing w:line="240" w:lineRule="auto"/>
                        <w:jc w:val="center"/>
                        <w:rPr>
                          <w:b/>
                          <w:sz w:val="12"/>
                          <w:lang w:val="de-CH"/>
                        </w:rPr>
                      </w:pPr>
                      <w:r w:rsidRPr="00820BF1">
                        <w:rPr>
                          <w:b/>
                          <w:sz w:val="12"/>
                          <w:lang w:val="de-CH"/>
                        </w:rPr>
                        <w:t>24</w:t>
                      </w:r>
                    </w:p>
                  </w:txbxContent>
                </v:textbox>
              </v:shape>
            </w:pict>
          </mc:Fallback>
        </mc:AlternateContent>
      </w:r>
      <w:r w:rsidRPr="00DC2BA7">
        <w:rPr>
          <w:noProof/>
        </w:rPr>
        <mc:AlternateContent>
          <mc:Choice Requires="wps">
            <w:drawing>
              <wp:anchor distT="0" distB="0" distL="114300" distR="114300" simplePos="0" relativeHeight="252002304" behindDoc="0" locked="0" layoutInCell="1" allowOverlap="1" wp14:anchorId="584F58B2" wp14:editId="770A8372">
                <wp:simplePos x="0" y="0"/>
                <wp:positionH relativeFrom="column">
                  <wp:posOffset>4737735</wp:posOffset>
                </wp:positionH>
                <wp:positionV relativeFrom="paragraph">
                  <wp:posOffset>2181860</wp:posOffset>
                </wp:positionV>
                <wp:extent cx="753745" cy="259080"/>
                <wp:effectExtent l="0" t="0" r="0" b="0"/>
                <wp:wrapNone/>
                <wp:docPr id="56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087A5B9" w14:textId="77777777" w:rsidR="00D57536" w:rsidRPr="007E0F48" w:rsidRDefault="00B60735" w:rsidP="00D57536">
                            <w:pPr>
                              <w:spacing w:line="240" w:lineRule="auto"/>
                              <w:jc w:val="center"/>
                              <w:rPr>
                                <w:sz w:val="12"/>
                              </w:rPr>
                            </w:pPr>
                            <w:r>
                              <w:rPr>
                                <w:sz w:val="12"/>
                              </w:rPr>
                              <w:t>Primär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84F58B2" id="_x0000_s1153" type="#_x0000_t202" style="position:absolute;margin-left:373.05pt;margin-top:171.8pt;width:59.35pt;height:20.4pt;z-index:2520023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RrK92gEAAI8DAAAOAAAAZHJzL2Uyb0RvYy54bWysU9uO0zAQfUfiHyy/06ShpbtR0xXsahHS&#10;cpEWPmDiOBeReMzYbVK+nrHT7RZ4Q7xYnhnnzDlnJtubaejFQZPr0BRyuUil0EZh1ZmmkN++3r+6&#10;ksJ5MBX0aHQhj9rJm93LF9vR5jrDFvtKk2AQ4/LRFrL13uZJ4lSrB3ALtNpwsUYawHNITVIRjIw+&#10;9EmWpm+SEamyhEo7x9m7uSh3Eb+utfKf69ppL/pCMjcfT4pnGc5kt4W8IbBtp0404B9YDNAZbnqG&#10;ugMPYk/dX1BDpwgd1n6hcEiwrjulowZWs0z/UPPYgtVRC5vj7Nkm9/9g1afDo/1Cwk/vcOIBRhHO&#10;PqD67oTB2xZMo98S4dhqqLjxMliWjNblp0+D1S53AaQcP2LFQ4a9xwg01TQEV1inYHQewPFsup68&#10;UJzcrF9vVmspFJey9XV6FYeSQP70sSXn32scRLgUknimERwOD84HMpA/PQm9DN53fR/n2pvfEvww&#10;ZCL5wHdm7qdyEl3FyrJ10BbUlFgdWQ/hvC+833xpkX5KMfKuFNL92ANpKfoPhj25Xq5WYblisFpv&#10;Mg7oslJeVsAohiqkl2K+3vp5IfeWuqblTs8e89SjwNOGhrW6jKOY5/9o9wsAAP//AwBQSwMEFAAG&#10;AAgAAAAhAIPpIu/eAAAACwEAAA8AAABkcnMvZG93bnJldi54bWxMj8FOwzAMhu9IvENkJG4sGQtd&#10;KU0nBOIKYjAkblnjtRWNUzXZWt4ec4Kj7U+/v7/czL4XJxxjF8jAcqFAINXBddQYeH97uspBxGTJ&#10;2T4QGvjGCJvq/Ky0hQsTveJpmxrBIRQLa6BNaSikjHWL3sZFGJD4dgijt4nHsZFutBOH+15eK5VJ&#10;bzviD60d8KHF+mt79AZ2z4fPD61emkd/M0xhVpL8rTTm8mK+vwORcE5/MPzqszpU7LQPR3JR9AbW&#10;OlsyamClVxkIJvJMc5k9b3KtQVal/N+h+gEAAP//AwBQSwECLQAUAAYACAAAACEAtoM4kv4AAADh&#10;AQAAEwAAAAAAAAAAAAAAAAAAAAAAW0NvbnRlbnRfVHlwZXNdLnhtbFBLAQItABQABgAIAAAAIQA4&#10;/SH/1gAAAJQBAAALAAAAAAAAAAAAAAAAAC8BAABfcmVscy8ucmVsc1BLAQItABQABgAIAAAAIQCn&#10;RrK92gEAAI8DAAAOAAAAAAAAAAAAAAAAAC4CAABkcnMvZTJvRG9jLnhtbFBLAQItABQABgAIAAAA&#10;IQCD6SLv3gAAAAsBAAAPAAAAAAAAAAAAAAAAADQEAABkcnMvZG93bnJldi54bWxQSwUGAAAAAAQA&#10;BADzAAAAPwUAAAAA&#10;" filled="f" stroked="f">
                <v:textbox>
                  <w:txbxContent>
                    <w:p w14:paraId="0087A5B9" w14:textId="77777777" w:rsidR="00D57536" w:rsidRPr="007E0F48" w:rsidRDefault="00B60735" w:rsidP="00D57536">
                      <w:pPr>
                        <w:spacing w:line="240" w:lineRule="auto"/>
                        <w:jc w:val="center"/>
                        <w:rPr>
                          <w:sz w:val="12"/>
                        </w:rPr>
                      </w:pPr>
                      <w:r>
                        <w:rPr>
                          <w:sz w:val="12"/>
                        </w:rPr>
                        <w:t>Primär effektanalys</w:t>
                      </w:r>
                    </w:p>
                  </w:txbxContent>
                </v:textbox>
              </v:shape>
            </w:pict>
          </mc:Fallback>
        </mc:AlternateContent>
      </w:r>
      <w:r w:rsidRPr="00DC2BA7">
        <w:rPr>
          <w:noProof/>
        </w:rPr>
        <mc:AlternateContent>
          <mc:Choice Requires="wps">
            <w:drawing>
              <wp:anchor distT="0" distB="0" distL="114300" distR="114300" simplePos="0" relativeHeight="252000256" behindDoc="0" locked="0" layoutInCell="1" allowOverlap="1" wp14:anchorId="6961A3FF" wp14:editId="61DD69F1">
                <wp:simplePos x="0" y="0"/>
                <wp:positionH relativeFrom="column">
                  <wp:posOffset>1964055</wp:posOffset>
                </wp:positionH>
                <wp:positionV relativeFrom="paragraph">
                  <wp:posOffset>2181860</wp:posOffset>
                </wp:positionV>
                <wp:extent cx="753745" cy="259080"/>
                <wp:effectExtent l="0" t="0" r="0" b="0"/>
                <wp:wrapNone/>
                <wp:docPr id="56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5257BAF" w14:textId="77777777" w:rsidR="00D57536" w:rsidRPr="007E0F48" w:rsidRDefault="00B60735" w:rsidP="00D57536">
                            <w:pPr>
                              <w:spacing w:line="240" w:lineRule="auto"/>
                              <w:jc w:val="center"/>
                              <w:rPr>
                                <w:sz w:val="12"/>
                              </w:rPr>
                            </w:pPr>
                            <w:r>
                              <w:rPr>
                                <w:sz w:val="12"/>
                              </w:rPr>
                              <w:t>Primär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961A3FF" id="_x0000_s1154" type="#_x0000_t202" style="position:absolute;margin-left:154.65pt;margin-top:171.8pt;width:59.35pt;height:20.4pt;z-index:2520002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IejJ2wEAAI8DAAAOAAAAZHJzL2Uyb0RvYy54bWysU9tu2zAMfR+wfxD0vjjxkqY14hRbiw4D&#10;um5A1w+gZfmC2aJGKbGzrx8lp2m2vRV7EURSPjznkN5cj30n9ppciyaXi9lcCm0Ulq2pc/n0/e7d&#10;pRTOgymhQ6NzedBOXm/fvtkMNtMpNtiVmgSDGJcNNpeN9zZLEqca3YObodWGixVSD55DqpOSYGD0&#10;vkvS+fwiGZBKS6i0c5y9nYpyG/GrSiv/taqc9qLLJXPz8aR4FuFMthvIagLbtOpIA17BoofWcNMT&#10;1C14EDtq/4HqW0XosPIzhX2CVdUqHTWwmsX8LzWPDVgdtbA5zp5scv8PVj3sH+03En78iCMPMIpw&#10;9h7VDycM3jRgav2BCIdGQ8mNF8GyZLAuO34arHaZCyDF8AVLHjLsPEagsaI+uMI6BaPzAA4n0/Xo&#10;heLkevV+vVxJobiUrq7ml3EoCWTPH1ty/pPGXoRLLolnGsFhf+98IAPZ85PQy+Bd23Vxrp35I8EP&#10;QyaSD3wn5n4sRtGWrCy9CNqCmgLLA+shnPaF95svDdIvKQbelVy6nzsgLUX32bAnV4vlMixXDJar&#10;dcoBnVeK8woYxVC59FJM1xs/LeTOUls33OnFY556FHjc0LBW53EU8/IfbX8DAAD//wMAUEsDBBQA&#10;BgAIAAAAIQD9nI/H3gAAAAsBAAAPAAAAZHJzL2Rvd25yZXYueG1sTI9BT8MwDIXvSPyHyEjcWMIa&#10;pq40nRCIK4gBk3bLGq+taJyqydby7zEnuNl+T8/fKzez78UZx9gFMnC7UCCQ6uA6agx8vD/f5CBi&#10;suRsHwgNfGOETXV5UdrChYne8LxNjeAQioU10KY0FFLGukVv4yIMSKwdw+ht4nVspBvtxOG+l0ul&#10;VtLbjvhDawd8bLH+2p68gc+X436n1Wvz5O+GKcxKkl9LY66v5od7EAnn9GeGX3xGh4qZDuFELore&#10;QKbWGVt50NkKBDv0Mud2B77kWoOsSvm/Q/UDAAD//wMAUEsBAi0AFAAGAAgAAAAhALaDOJL+AAAA&#10;4QEAABMAAAAAAAAAAAAAAAAAAAAAAFtDb250ZW50X1R5cGVzXS54bWxQSwECLQAUAAYACAAAACEA&#10;OP0h/9YAAACUAQAACwAAAAAAAAAAAAAAAAAvAQAAX3JlbHMvLnJlbHNQSwECLQAUAAYACAAAACEA&#10;qyHoydsBAACPAwAADgAAAAAAAAAAAAAAAAAuAgAAZHJzL2Uyb0RvYy54bWxQSwECLQAUAAYACAAA&#10;ACEA/ZyPx94AAAALAQAADwAAAAAAAAAAAAAAAAA1BAAAZHJzL2Rvd25yZXYueG1sUEsFBgAAAAAE&#10;AAQA8wAAAEAFAAAAAA==&#10;" filled="f" stroked="f">
                <v:textbox>
                  <w:txbxContent>
                    <w:p w14:paraId="05257BAF" w14:textId="77777777" w:rsidR="00D57536" w:rsidRPr="007E0F48" w:rsidRDefault="00B60735" w:rsidP="00D57536">
                      <w:pPr>
                        <w:spacing w:line="240" w:lineRule="auto"/>
                        <w:jc w:val="center"/>
                        <w:rPr>
                          <w:sz w:val="12"/>
                        </w:rPr>
                      </w:pPr>
                      <w:r>
                        <w:rPr>
                          <w:sz w:val="12"/>
                        </w:rPr>
                        <w:t>Primär effektanalys</w:t>
                      </w:r>
                    </w:p>
                  </w:txbxContent>
                </v:textbox>
              </v:shape>
            </w:pict>
          </mc:Fallback>
        </mc:AlternateContent>
      </w:r>
      <w:r w:rsidRPr="00DC2BA7">
        <w:rPr>
          <w:noProof/>
        </w:rPr>
        <mc:AlternateContent>
          <mc:Choice Requires="wps">
            <w:drawing>
              <wp:anchor distT="0" distB="0" distL="114300" distR="114300" simplePos="0" relativeHeight="251998208" behindDoc="0" locked="0" layoutInCell="1" allowOverlap="1" wp14:anchorId="06362982" wp14:editId="66E3035E">
                <wp:simplePos x="0" y="0"/>
                <wp:positionH relativeFrom="column">
                  <wp:posOffset>1358265</wp:posOffset>
                </wp:positionH>
                <wp:positionV relativeFrom="paragraph">
                  <wp:posOffset>2181860</wp:posOffset>
                </wp:positionV>
                <wp:extent cx="753745" cy="259080"/>
                <wp:effectExtent l="0" t="0" r="0" b="0"/>
                <wp:wrapNone/>
                <wp:docPr id="56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C17561" w14:textId="77777777" w:rsidR="00D57536" w:rsidRPr="007E0F48" w:rsidRDefault="00B60735" w:rsidP="00D57536">
                            <w:pPr>
                              <w:spacing w:line="240" w:lineRule="auto"/>
                              <w:jc w:val="center"/>
                              <w:rPr>
                                <w:sz w:val="12"/>
                              </w:rPr>
                            </w:pPr>
                            <w:r>
                              <w:rPr>
                                <w:sz w:val="12"/>
                              </w:rPr>
                              <w:t>Sekundär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6362982" id="_x0000_s1155" type="#_x0000_t202" style="position:absolute;margin-left:106.95pt;margin-top:171.8pt;width:59.35pt;height:20.4pt;z-index:251998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g5T2gEAAI8DAAAOAAAAZHJzL2Uyb0RvYy54bWysU9uO0zAQfUfiHyy/06ShpbtR0xXsahHS&#10;cpEWPmDiOBeReMzYbVK+nrHT7RZ4Q7xYnhnnzDlnJtubaejFQZPr0BRyuUil0EZh1ZmmkN++3r+6&#10;ksJ5MBX0aHQhj9rJm93LF9vR5jrDFvtKk2AQ4/LRFrL13uZJ4lSrB3ALtNpwsUYawHNITVIRjIw+&#10;9EmWpm+SEamyhEo7x9m7uSh3Eb+utfKf69ppL/pCMjcfT4pnGc5kt4W8IbBtp0404B9YDNAZbnqG&#10;ugMPYk/dX1BDpwgd1n6hcEiwrjulowZWs0z/UPPYgtVRC5vj7Nkm9/9g1afDo/1Cwk/vcOIBRhHO&#10;PqD67oTB2xZMo98S4dhqqLjxMliWjNblp0+D1S53AaQcP2LFQ4a9xwg01TQEV1inYHQewPFsup68&#10;UJzcrF9vVmspFJey9XV6FYeSQP70sSXn32scRLgUknimERwOD84HMpA/PQm9DN53fR/n2pvfEvww&#10;ZCL5wHdm7qdyEl3FyrJN0BbUlFgdWQ/hvC+833xpkX5KMfKuFNL92ANpKfoPhj25Xq5WYblisFpv&#10;Mg7oslJeVsAohiqkl2K+3vp5IfeWuqblTs8e89SjwNOGhrW6jKOY5/9o9wsAAP//AwBQSwMEFAAG&#10;AAgAAAAhAPX5O5TfAAAACwEAAA8AAABkcnMvZG93bnJldi54bWxMj01PwzAMhu9I/IfISNxYsqZM&#10;W2k6IRBXEOND4pY1XlvROFWTreXfY07s9lp+9PpxuZ19L044xi6QgeVCgUCqg+uoMfD+9nSzBhGT&#10;JWf7QGjgByNsq8uL0hYuTPSKp11qBJdQLKyBNqWhkDLWLXobF2FA4t0hjN4mHsdGutFOXO57mSm1&#10;kt52xBdaO+BDi/X37ugNfDwfvj5z9dI8+tthCrOS5DfSmOur+f4ORMI5/cPwp8/qULHTPhzJRdEb&#10;yJZ6w6gBnesVCCa0zjjsOazzHGRVyvMfql8AAAD//wMAUEsBAi0AFAAGAAgAAAAhALaDOJL+AAAA&#10;4QEAABMAAAAAAAAAAAAAAAAAAAAAAFtDb250ZW50X1R5cGVzXS54bWxQSwECLQAUAAYACAAAACEA&#10;OP0h/9YAAACUAQAACwAAAAAAAAAAAAAAAAAvAQAAX3JlbHMvLnJlbHNQSwECLQAUAAYACAAAACEA&#10;kP4OU9oBAACPAwAADgAAAAAAAAAAAAAAAAAuAgAAZHJzL2Uyb0RvYy54bWxQSwECLQAUAAYACAAA&#10;ACEA9fk7lN8AAAALAQAADwAAAAAAAAAAAAAAAAA0BAAAZHJzL2Rvd25yZXYueG1sUEsFBgAAAAAE&#10;AAQA8wAAAEAFAAAAAA==&#10;" filled="f" stroked="f">
                <v:textbox>
                  <w:txbxContent>
                    <w:p w14:paraId="4AC17561" w14:textId="77777777" w:rsidR="00D57536" w:rsidRPr="007E0F48" w:rsidRDefault="00B60735" w:rsidP="00D57536">
                      <w:pPr>
                        <w:spacing w:line="240" w:lineRule="auto"/>
                        <w:jc w:val="center"/>
                        <w:rPr>
                          <w:sz w:val="12"/>
                        </w:rPr>
                      </w:pPr>
                      <w:r>
                        <w:rPr>
                          <w:sz w:val="12"/>
                        </w:rPr>
                        <w:t>Sekundär effektanalys</w:t>
                      </w:r>
                    </w:p>
                  </w:txbxContent>
                </v:textbox>
              </v:shape>
            </w:pict>
          </mc:Fallback>
        </mc:AlternateContent>
      </w:r>
      <w:r w:rsidRPr="00DC2BA7">
        <w:rPr>
          <w:noProof/>
          <w:sz w:val="22"/>
        </w:rPr>
        <mc:AlternateContent>
          <mc:Choice Requires="wps">
            <w:drawing>
              <wp:anchor distT="0" distB="0" distL="114300" distR="114300" simplePos="0" relativeHeight="251994112" behindDoc="0" locked="0" layoutInCell="1" allowOverlap="1" wp14:anchorId="2E050E42" wp14:editId="1300BD0A">
                <wp:simplePos x="0" y="0"/>
                <wp:positionH relativeFrom="column">
                  <wp:posOffset>1833880</wp:posOffset>
                </wp:positionH>
                <wp:positionV relativeFrom="paragraph">
                  <wp:posOffset>66675</wp:posOffset>
                </wp:positionV>
                <wp:extent cx="1189355" cy="401320"/>
                <wp:effectExtent l="0" t="0" r="0" b="0"/>
                <wp:wrapNone/>
                <wp:docPr id="564"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717362C" w14:textId="77777777" w:rsidR="00D57536" w:rsidRPr="00B45BE9" w:rsidRDefault="00B60735" w:rsidP="00D57536">
                            <w:pPr>
                              <w:spacing w:line="240" w:lineRule="auto"/>
                              <w:rPr>
                                <w:sz w:val="12"/>
                                <w:szCs w:val="12"/>
                                <w:lang w:val="de-CH"/>
                              </w:rPr>
                            </w:pPr>
                            <w:r w:rsidRPr="00B45BE9">
                              <w:rPr>
                                <w:sz w:val="12"/>
                                <w:szCs w:val="12"/>
                                <w:lang w:val="de-CH"/>
                              </w:rPr>
                              <w:t xml:space="preserve">Studie </w:t>
                            </w:r>
                            <w:r>
                              <w:rPr>
                                <w:sz w:val="12"/>
                                <w:szCs w:val="12"/>
                                <w:lang w:val="de-CH"/>
                              </w:rPr>
                              <w:t>2</w:t>
                            </w:r>
                            <w:r w:rsidRPr="00B45BE9">
                              <w:rPr>
                                <w:sz w:val="12"/>
                                <w:szCs w:val="12"/>
                                <w:lang w:val="de-CH"/>
                              </w:rPr>
                              <w:t xml:space="preserve"> / Placebo (N=65)</w:t>
                            </w:r>
                          </w:p>
                          <w:p w14:paraId="2085DBE6" w14:textId="77777777" w:rsidR="00D57536" w:rsidRPr="00B45BE9" w:rsidRDefault="00B60735" w:rsidP="00D57536">
                            <w:pPr>
                              <w:rPr>
                                <w:sz w:val="12"/>
                                <w:szCs w:val="12"/>
                                <w:lang w:val="de-CH"/>
                              </w:rPr>
                            </w:pPr>
                            <w:r w:rsidRPr="00B45BE9">
                              <w:rPr>
                                <w:sz w:val="12"/>
                                <w:szCs w:val="12"/>
                                <w:lang w:val="de-CH"/>
                              </w:rPr>
                              <w:t>Studie 2 / Omalizumab (N=62)</w:t>
                            </w:r>
                          </w:p>
                          <w:p w14:paraId="4A51DCF2" w14:textId="77777777" w:rsidR="00D57536" w:rsidRPr="00B45BE9" w:rsidRDefault="00D57536" w:rsidP="00D57536">
                            <w:pPr>
                              <w:rPr>
                                <w:sz w:val="12"/>
                                <w:szCs w:val="12"/>
                                <w:lang w:val="de-CH"/>
                              </w:rPr>
                            </w:pP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E050E42" id="_x0000_s1156" type="#_x0000_t202" style="position:absolute;margin-left:144.4pt;margin-top:5.25pt;width:93.65pt;height:31.6pt;z-index:2519941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HqW2gEAAJADAAAOAAAAZHJzL2Uyb0RvYy54bWysU9uO0zAQfUfiHyy/0yTdFrpR0xXsahHS&#10;cpEWPsBxnItIPGbGbVK+nrHT7RZ4Q7xYtsc5cy6T7c009OJgkDqwhcwWqRTGaqg62xTy29f7Vxsp&#10;yCtbqR6sKeTRkLzZvXyxHV1ultBCXxkUDGIpH10hW+9dniSkWzMoWoAzlos14KA8H7FJKlQjow99&#10;skzT18kIWDkEbYj49m4uyl3Er2uj/ee6JuNFX0jm5uOKcS3Dmuy2Km9QubbTJxrqH1gMqrPc9Ax1&#10;p7wSe+z+gho6jUBQ+4WGIYG67rSJGlhNlv6h5rFVzkQtbA65s030/2D1p8Oj+4LCT+9g4gCjCHIP&#10;oL+TsHDbKtuYt4gwtkZV3DgLliWjo/z0abCacgog5fgRKg5Z7T1EoKnGIbjCOgWjcwDHs+lm8kKH&#10;ltnm+mq9lkJzbZVmV8uYSqLyp68dkn9vYBBhU0jkUCO6OjyQD2xU/vQkNLNw3/V9DLa3v13ww3AT&#10;2QfCM3U/lZPoKmay3ARxQU4J1ZEFIcwDwwPOmxbwpxQjD0sh6cdeoZGi/2DZlOtstQrTFQ+r9RuW&#10;IPCyUl5WlNUMVUgvxby99fNE7h12Tcudnk3m2KPA04iGubo8RzHPP9LuFwAAAP//AwBQSwMEFAAG&#10;AAgAAAAhANTBNgDdAAAACQEAAA8AAABkcnMvZG93bnJldi54bWxMj81OwzAQhO9IfQdrkXqjdn8T&#10;QpwKgbiCKLQSNzfeJlHjdRS7TXh7lhMcRzOa+Sbfjq4VV+xD40nDfKZAIJXeNlRp+Px4uUtBhGjI&#10;mtYTavjGANticpObzPqB3vG6i5XgEgqZ0VDH2GVShrJGZ8LMd0jsnXzvTGTZV9L2ZuBy18qFUhvp&#10;TEO8UJsOn2osz7uL07B/PX0dVuqtenbrbvCjkuTupdbT2/HxAUTEMf6F4Ref0aFgpqO/kA2i1bBI&#10;U0aPbKg1CA6sks0cxFFDskxAFrn8/6D4AQAA//8DAFBLAQItABQABgAIAAAAIQC2gziS/gAAAOEB&#10;AAATAAAAAAAAAAAAAAAAAAAAAABbQ29udGVudF9UeXBlc10ueG1sUEsBAi0AFAAGAAgAAAAhADj9&#10;If/WAAAAlAEAAAsAAAAAAAAAAAAAAAAALwEAAF9yZWxzLy5yZWxzUEsBAi0AFAAGAAgAAAAhAALI&#10;epbaAQAAkAMAAA4AAAAAAAAAAAAAAAAALgIAAGRycy9lMm9Eb2MueG1sUEsBAi0AFAAGAAgAAAAh&#10;ANTBNgDdAAAACQEAAA8AAAAAAAAAAAAAAAAANAQAAGRycy9kb3ducmV2LnhtbFBLBQYAAAAABAAE&#10;APMAAAA+BQAAAAA=&#10;" filled="f" stroked="f">
                <v:textbox>
                  <w:txbxContent>
                    <w:p w14:paraId="0717362C" w14:textId="77777777" w:rsidR="00D57536" w:rsidRPr="00B45BE9" w:rsidRDefault="00B60735" w:rsidP="00D57536">
                      <w:pPr>
                        <w:spacing w:line="240" w:lineRule="auto"/>
                        <w:rPr>
                          <w:sz w:val="12"/>
                          <w:szCs w:val="12"/>
                          <w:lang w:val="de-CH"/>
                        </w:rPr>
                      </w:pPr>
                      <w:r w:rsidRPr="00B45BE9">
                        <w:rPr>
                          <w:sz w:val="12"/>
                          <w:szCs w:val="12"/>
                          <w:lang w:val="de-CH"/>
                        </w:rPr>
                        <w:t xml:space="preserve">Studie </w:t>
                      </w:r>
                      <w:r>
                        <w:rPr>
                          <w:sz w:val="12"/>
                          <w:szCs w:val="12"/>
                          <w:lang w:val="de-CH"/>
                        </w:rPr>
                        <w:t>2</w:t>
                      </w:r>
                      <w:r w:rsidRPr="00B45BE9">
                        <w:rPr>
                          <w:sz w:val="12"/>
                          <w:szCs w:val="12"/>
                          <w:lang w:val="de-CH"/>
                        </w:rPr>
                        <w:t xml:space="preserve"> / Placebo (N=65)</w:t>
                      </w:r>
                    </w:p>
                    <w:p w14:paraId="2085DBE6" w14:textId="77777777" w:rsidR="00D57536" w:rsidRPr="00B45BE9" w:rsidRDefault="00B60735" w:rsidP="00D57536">
                      <w:pPr>
                        <w:rPr>
                          <w:sz w:val="12"/>
                          <w:szCs w:val="12"/>
                          <w:lang w:val="de-CH"/>
                        </w:rPr>
                      </w:pPr>
                      <w:r w:rsidRPr="00B45BE9">
                        <w:rPr>
                          <w:sz w:val="12"/>
                          <w:szCs w:val="12"/>
                          <w:lang w:val="de-CH"/>
                        </w:rPr>
                        <w:t>Studie 2 / Omalizumab (N=62)</w:t>
                      </w:r>
                    </w:p>
                    <w:p w14:paraId="4A51DCF2" w14:textId="77777777" w:rsidR="00D57536" w:rsidRPr="00B45BE9" w:rsidRDefault="00D57536" w:rsidP="00D57536">
                      <w:pPr>
                        <w:rPr>
                          <w:sz w:val="12"/>
                          <w:szCs w:val="12"/>
                          <w:lang w:val="de-CH"/>
                        </w:rPr>
                      </w:pPr>
                    </w:p>
                  </w:txbxContent>
                </v:textbox>
              </v:shape>
            </w:pict>
          </mc:Fallback>
        </mc:AlternateContent>
      </w:r>
      <w:r w:rsidRPr="00DC2BA7">
        <w:rPr>
          <w:noProof/>
          <w:sz w:val="22"/>
        </w:rPr>
        <mc:AlternateContent>
          <mc:Choice Requires="wps">
            <w:drawing>
              <wp:anchor distT="0" distB="0" distL="114300" distR="114300" simplePos="0" relativeHeight="251992064" behindDoc="0" locked="0" layoutInCell="1" allowOverlap="1" wp14:anchorId="1E60F1EA" wp14:editId="082D6A37">
                <wp:simplePos x="0" y="0"/>
                <wp:positionH relativeFrom="column">
                  <wp:posOffset>4665980</wp:posOffset>
                </wp:positionH>
                <wp:positionV relativeFrom="paragraph">
                  <wp:posOffset>66675</wp:posOffset>
                </wp:positionV>
                <wp:extent cx="1189355" cy="401320"/>
                <wp:effectExtent l="0" t="0" r="0" b="0"/>
                <wp:wrapNone/>
                <wp:docPr id="563"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89E1C3F" w14:textId="77777777" w:rsidR="00D57536" w:rsidRPr="00B45BE9" w:rsidRDefault="00B60735" w:rsidP="00D57536">
                            <w:pPr>
                              <w:spacing w:line="240" w:lineRule="auto"/>
                              <w:rPr>
                                <w:sz w:val="12"/>
                                <w:szCs w:val="12"/>
                                <w:lang w:val="de-CH"/>
                              </w:rPr>
                            </w:pPr>
                            <w:r w:rsidRPr="00B45BE9">
                              <w:rPr>
                                <w:sz w:val="12"/>
                                <w:szCs w:val="12"/>
                                <w:lang w:val="de-CH"/>
                              </w:rPr>
                              <w:t xml:space="preserve">Studie </w:t>
                            </w:r>
                            <w:r>
                              <w:rPr>
                                <w:sz w:val="12"/>
                                <w:szCs w:val="12"/>
                                <w:lang w:val="de-CH"/>
                              </w:rPr>
                              <w:t>2</w:t>
                            </w:r>
                            <w:r w:rsidRPr="00B45BE9">
                              <w:rPr>
                                <w:sz w:val="12"/>
                                <w:szCs w:val="12"/>
                                <w:lang w:val="de-CH"/>
                              </w:rPr>
                              <w:t xml:space="preserve"> / Placebo (N=65)</w:t>
                            </w:r>
                          </w:p>
                          <w:p w14:paraId="44AE712E" w14:textId="77777777" w:rsidR="00D57536" w:rsidRPr="00B45BE9" w:rsidRDefault="00B60735" w:rsidP="00D57536">
                            <w:pPr>
                              <w:rPr>
                                <w:sz w:val="12"/>
                                <w:szCs w:val="12"/>
                                <w:lang w:val="de-CH"/>
                              </w:rPr>
                            </w:pPr>
                            <w:r w:rsidRPr="00B45BE9">
                              <w:rPr>
                                <w:sz w:val="12"/>
                                <w:szCs w:val="12"/>
                                <w:lang w:val="de-CH"/>
                              </w:rPr>
                              <w:t>Studie 2 / Omalizumab (N=62)</w:t>
                            </w:r>
                          </w:p>
                          <w:p w14:paraId="7338D8CF" w14:textId="77777777" w:rsidR="00D57536" w:rsidRPr="00B45BE9" w:rsidRDefault="00D57536" w:rsidP="00D57536">
                            <w:pPr>
                              <w:rPr>
                                <w:sz w:val="12"/>
                                <w:szCs w:val="12"/>
                                <w:lang w:val="de-CH"/>
                              </w:rPr>
                            </w:pP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E60F1EA" id="_x0000_s1157" type="#_x0000_t202" style="position:absolute;margin-left:367.4pt;margin-top:5.25pt;width:93.65pt;height:31.6pt;z-index:2519920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F5wM2gEAAJADAAAOAAAAZHJzL2Uyb0RvYy54bWysU9uO0zAQfUfiHyy/0yTdFrZR0xXsahHS&#10;cpEWPmDiOBeReMzYbVK+nrHT7RZ4Q7xYtsc5cy6T7c009OKgyXVoCpktUim0UVh1pinkt6/3r66l&#10;cB5MBT0aXcijdvJm9/LFdrS5XmKLfaVJMIhx+WgL2Xpv8yRxqtUDuAVabbhYIw3g+UhNUhGMjD70&#10;yTJNXycjUmUJlXaOb+/motxF/LrWyn+ua6e96AvJ3HxcKa5lWJPdFvKGwLadOtGAf2AxQGe46Rnq&#10;DjyIPXV/QQ2dInRY+4XCIcG67pSOGlhNlv6h5rEFq6MWNsfZs03u/8GqT4dH+4WEn97hxAFGEc4+&#10;oPruhMHbFkyj3xLh2GqouHEWLEtG6/LTp8Fql7sAUo4fseKQYe8xAk01DcEV1ikYnQM4nk3Xkxcq&#10;tMyuN1frtRSKa6s0u1rGVBLIn7625Px7jYMIm0IShxrR4fDgfGAD+dOT0Mzgfdf3Mdje/HbBD8NN&#10;ZB8Iz9T9VE6iq5jJchPEBTklVkcWRDgPDA84b1qkn1KMPCyFdD/2QFqK/oNhUzbZahWmKx5W6zcs&#10;QdBlpbysgFEMVUgvxby99fNE7i11Tcudnk3m2KPA04iGubo8RzHPP9LuFwAAAP//AwBQSwMEFAAG&#10;AAgAAAAhADdZKOfdAAAACQEAAA8AAABkcnMvZG93bnJldi54bWxMj8tOwzAQRfdI/IM1SOyo3dBS&#10;GuJUCMQWRHlI7KbxNImIx1HsNuHvma5gOTpX954pNpPv1JGG2Aa2MJ8ZUMRVcC3XFt7fnq5uQcWE&#10;7LALTBZ+KMKmPD8rMHdh5Fc6blOtpIRjjhaalPpc61g15DHOQk8sbB8Gj0nOodZuwFHKfaczY260&#10;x5ZlocGeHhqqvrcHb+Hjef/1uTAv9aNf9mOYjGa/1tZeXkz3d6ASTekvDCd9UYdSnHbhwC6qzsLq&#10;eiHqSYBZgpLAOsvmoHYnsgJdFvr/B+UvAAAA//8DAFBLAQItABQABgAIAAAAIQC2gziS/gAAAOEB&#10;AAATAAAAAAAAAAAAAAAAAAAAAABbQ29udGVudF9UeXBlc10ueG1sUEsBAi0AFAAGAAgAAAAhADj9&#10;If/WAAAAlAEAAAsAAAAAAAAAAAAAAAAALwEAAF9yZWxzLy5yZWxzUEsBAi0AFAAGAAgAAAAhADkX&#10;nAzaAQAAkAMAAA4AAAAAAAAAAAAAAAAALgIAAGRycy9lMm9Eb2MueG1sUEsBAi0AFAAGAAgAAAAh&#10;ADdZKOfdAAAACQEAAA8AAAAAAAAAAAAAAAAANAQAAGRycy9kb3ducmV2LnhtbFBLBQYAAAAABAAE&#10;APMAAAA+BQAAAAA=&#10;" filled="f" stroked="f">
                <v:textbox>
                  <w:txbxContent>
                    <w:p w14:paraId="589E1C3F" w14:textId="77777777" w:rsidR="00D57536" w:rsidRPr="00B45BE9" w:rsidRDefault="00B60735" w:rsidP="00D57536">
                      <w:pPr>
                        <w:spacing w:line="240" w:lineRule="auto"/>
                        <w:rPr>
                          <w:sz w:val="12"/>
                          <w:szCs w:val="12"/>
                          <w:lang w:val="de-CH"/>
                        </w:rPr>
                      </w:pPr>
                      <w:r w:rsidRPr="00B45BE9">
                        <w:rPr>
                          <w:sz w:val="12"/>
                          <w:szCs w:val="12"/>
                          <w:lang w:val="de-CH"/>
                        </w:rPr>
                        <w:t xml:space="preserve">Studie </w:t>
                      </w:r>
                      <w:r>
                        <w:rPr>
                          <w:sz w:val="12"/>
                          <w:szCs w:val="12"/>
                          <w:lang w:val="de-CH"/>
                        </w:rPr>
                        <w:t>2</w:t>
                      </w:r>
                      <w:r w:rsidRPr="00B45BE9">
                        <w:rPr>
                          <w:sz w:val="12"/>
                          <w:szCs w:val="12"/>
                          <w:lang w:val="de-CH"/>
                        </w:rPr>
                        <w:t xml:space="preserve"> / Placebo (N=65)</w:t>
                      </w:r>
                    </w:p>
                    <w:p w14:paraId="44AE712E" w14:textId="77777777" w:rsidR="00D57536" w:rsidRPr="00B45BE9" w:rsidRDefault="00B60735" w:rsidP="00D57536">
                      <w:pPr>
                        <w:rPr>
                          <w:sz w:val="12"/>
                          <w:szCs w:val="12"/>
                          <w:lang w:val="de-CH"/>
                        </w:rPr>
                      </w:pPr>
                      <w:r w:rsidRPr="00B45BE9">
                        <w:rPr>
                          <w:sz w:val="12"/>
                          <w:szCs w:val="12"/>
                          <w:lang w:val="de-CH"/>
                        </w:rPr>
                        <w:t>Studie 2 / Omalizumab (N=62)</w:t>
                      </w:r>
                    </w:p>
                    <w:p w14:paraId="7338D8CF" w14:textId="77777777" w:rsidR="00D57536" w:rsidRPr="00B45BE9" w:rsidRDefault="00D57536" w:rsidP="00D57536">
                      <w:pPr>
                        <w:rPr>
                          <w:sz w:val="12"/>
                          <w:szCs w:val="12"/>
                          <w:lang w:val="de-CH"/>
                        </w:rPr>
                      </w:pPr>
                    </w:p>
                  </w:txbxContent>
                </v:textbox>
              </v:shape>
            </w:pict>
          </mc:Fallback>
        </mc:AlternateContent>
      </w:r>
      <w:r w:rsidRPr="00DC2BA7">
        <w:rPr>
          <w:noProof/>
          <w:sz w:val="22"/>
        </w:rPr>
        <mc:AlternateContent>
          <mc:Choice Requires="wps">
            <w:drawing>
              <wp:anchor distT="0" distB="0" distL="114300" distR="114300" simplePos="0" relativeHeight="251990016" behindDoc="0" locked="0" layoutInCell="1" allowOverlap="1" wp14:anchorId="5150690A" wp14:editId="14DA9328">
                <wp:simplePos x="0" y="0"/>
                <wp:positionH relativeFrom="column">
                  <wp:posOffset>3451225</wp:posOffset>
                </wp:positionH>
                <wp:positionV relativeFrom="paragraph">
                  <wp:posOffset>83820</wp:posOffset>
                </wp:positionV>
                <wp:extent cx="1189355" cy="401320"/>
                <wp:effectExtent l="0" t="0" r="0" b="0"/>
                <wp:wrapNone/>
                <wp:docPr id="562"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E4CB11E" w14:textId="77777777" w:rsidR="00D57536" w:rsidRPr="00B45BE9" w:rsidRDefault="00B60735" w:rsidP="00D57536">
                            <w:pPr>
                              <w:spacing w:line="240" w:lineRule="auto"/>
                              <w:rPr>
                                <w:sz w:val="12"/>
                                <w:szCs w:val="12"/>
                                <w:lang w:val="de-CH"/>
                              </w:rPr>
                            </w:pPr>
                            <w:r w:rsidRPr="00B45BE9">
                              <w:rPr>
                                <w:sz w:val="12"/>
                                <w:szCs w:val="12"/>
                                <w:lang w:val="de-CH"/>
                              </w:rPr>
                              <w:t>Studie 1 / Placebo (N=66)</w:t>
                            </w:r>
                          </w:p>
                          <w:p w14:paraId="7F338A03" w14:textId="77777777" w:rsidR="00D57536" w:rsidRPr="00B45BE9" w:rsidRDefault="00B60735" w:rsidP="00D57536">
                            <w:pPr>
                              <w:rPr>
                                <w:sz w:val="12"/>
                                <w:szCs w:val="12"/>
                                <w:lang w:val="de-CH"/>
                              </w:rPr>
                            </w:pPr>
                            <w:r w:rsidRPr="00B45BE9">
                              <w:rPr>
                                <w:sz w:val="12"/>
                                <w:szCs w:val="12"/>
                                <w:lang w:val="de-CH"/>
                              </w:rPr>
                              <w:t xml:space="preserve">Studie </w:t>
                            </w:r>
                            <w:r>
                              <w:rPr>
                                <w:sz w:val="12"/>
                                <w:szCs w:val="12"/>
                                <w:lang w:val="de-CH"/>
                              </w:rPr>
                              <w:t>1</w:t>
                            </w:r>
                            <w:r w:rsidRPr="00B45BE9">
                              <w:rPr>
                                <w:sz w:val="12"/>
                                <w:szCs w:val="12"/>
                                <w:lang w:val="de-CH"/>
                              </w:rPr>
                              <w:t xml:space="preserve"> / Omalizumab (N=72)</w:t>
                            </w:r>
                          </w:p>
                          <w:p w14:paraId="7742852E" w14:textId="77777777" w:rsidR="00D57536" w:rsidRPr="00B45BE9" w:rsidRDefault="00D57536" w:rsidP="00D57536">
                            <w:pPr>
                              <w:rPr>
                                <w:sz w:val="12"/>
                                <w:szCs w:val="12"/>
                                <w:lang w:val="de-CH"/>
                              </w:rPr>
                            </w:pP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150690A" id="_x0000_s1158" type="#_x0000_t202" style="position:absolute;margin-left:271.75pt;margin-top:6.6pt;width:93.65pt;height:31.6pt;z-index:2519900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K/sr2AEAAJADAAAOAAAAZHJzL2Uyb0RvYy54bWysU9uO0zAQfUfiHyy/0yS9wG7UdAW7WoS0&#10;XKSFD5g4zkUkHjN2m5SvZ+x0uwXeEC+W7XHOnMtkezMNvThoch2aQmaLVAptFFadaQr57ev9qysp&#10;nAdTQY9GF/KonbzZvXyxHW2ul9hiX2kSDGJcPtpCtt7bPEmcavUAboFWGy7WSAN4PlKTVAQjow99&#10;skzT18mIVFlCpZ3j27u5KHcRv6618p/r2mkv+kIyNx9XimsZ1mS3hbwhsG2nTjTgH1gM0Blueoa6&#10;Aw9iT91fUEOnCB3WfqFwSLCuO6WjBlaTpX+oeWzB6qiFzXH2bJP7f7Dq0+HRfiHhp3c4cYBRhLMP&#10;qL47YfC2BdPot0Q4thoqbpwFy5LRuvz0abDa5S6AlONHrDhk2HuMQFNNQ3CFdQpG5wCOZ9P15IUK&#10;LbOr69VmI4Xi2jrNVsuYSgL509eWnH+vcRBhU0jiUCM6HB6cD2wgf3oSmhm87/o+Btub3y74YbiJ&#10;7APhmbqfykl0FTNZxc5BTonVkQURzgPDA86bFumnFCMPSyHdjz2QlqL/YNiU62y9DtMVD+vNG5Yg&#10;6LJSXlbAKIYqpJdi3t76eSL3lrqm5U7PJnPsUeBpRMNcXZ6jmOcfafcLAAD//wMAUEsDBBQABgAI&#10;AAAAIQDDsjS23QAAAAkBAAAPAAAAZHJzL2Rvd25yZXYueG1sTI/BTsMwEETvSP0HaytxozZN0kKI&#10;U1UgriAKReLmxtskaryOYrcJf89ygtuO5ml2pthMrhMXHELrScPtQoFAqrxtqdbw8f58cwciREPW&#10;dJ5QwzcG2JSzq8Lk1o/0hpddrAWHUMiNhibGPpcyVA06Exa+R2Lv6AdnIsuhlnYwI4e7Ti6VWkln&#10;WuIPjenxscHqtDs7DfuX49dnql7rJ5f1o5+UJHcvtb6eT9sHEBGn+AfDb32uDiV3Ovgz2SA6DVma&#10;ZIyykSxBMLBOFG858LFKQZaF/L+g/AEAAP//AwBQSwECLQAUAAYACAAAACEAtoM4kv4AAADhAQAA&#10;EwAAAAAAAAAAAAAAAAAAAAAAW0NvbnRlbnRfVHlwZXNdLnhtbFBLAQItABQABgAIAAAAIQA4/SH/&#10;1gAAAJQBAAALAAAAAAAAAAAAAAAAAC8BAABfcmVscy8ucmVsc1BLAQItABQABgAIAAAAIQCnK/sr&#10;2AEAAJADAAAOAAAAAAAAAAAAAAAAAC4CAABkcnMvZTJvRG9jLnhtbFBLAQItABQABgAIAAAAIQDD&#10;sjS23QAAAAkBAAAPAAAAAAAAAAAAAAAAADIEAABkcnMvZG93bnJldi54bWxQSwUGAAAAAAQABADz&#10;AAAAPAUAAAAA&#10;" filled="f" stroked="f">
                <v:textbox>
                  <w:txbxContent>
                    <w:p w14:paraId="1E4CB11E" w14:textId="77777777" w:rsidR="00D57536" w:rsidRPr="00B45BE9" w:rsidRDefault="00B60735" w:rsidP="00D57536">
                      <w:pPr>
                        <w:spacing w:line="240" w:lineRule="auto"/>
                        <w:rPr>
                          <w:sz w:val="12"/>
                          <w:szCs w:val="12"/>
                          <w:lang w:val="de-CH"/>
                        </w:rPr>
                      </w:pPr>
                      <w:r w:rsidRPr="00B45BE9">
                        <w:rPr>
                          <w:sz w:val="12"/>
                          <w:szCs w:val="12"/>
                          <w:lang w:val="de-CH"/>
                        </w:rPr>
                        <w:t>Studie 1 / Placebo (N=66)</w:t>
                      </w:r>
                    </w:p>
                    <w:p w14:paraId="7F338A03" w14:textId="77777777" w:rsidR="00D57536" w:rsidRPr="00B45BE9" w:rsidRDefault="00B60735" w:rsidP="00D57536">
                      <w:pPr>
                        <w:rPr>
                          <w:sz w:val="12"/>
                          <w:szCs w:val="12"/>
                          <w:lang w:val="de-CH"/>
                        </w:rPr>
                      </w:pPr>
                      <w:r w:rsidRPr="00B45BE9">
                        <w:rPr>
                          <w:sz w:val="12"/>
                          <w:szCs w:val="12"/>
                          <w:lang w:val="de-CH"/>
                        </w:rPr>
                        <w:t xml:space="preserve">Studie </w:t>
                      </w:r>
                      <w:r>
                        <w:rPr>
                          <w:sz w:val="12"/>
                          <w:szCs w:val="12"/>
                          <w:lang w:val="de-CH"/>
                        </w:rPr>
                        <w:t>1</w:t>
                      </w:r>
                      <w:r w:rsidRPr="00B45BE9">
                        <w:rPr>
                          <w:sz w:val="12"/>
                          <w:szCs w:val="12"/>
                          <w:lang w:val="de-CH"/>
                        </w:rPr>
                        <w:t xml:space="preserve"> / Omalizumab (N=72)</w:t>
                      </w:r>
                    </w:p>
                    <w:p w14:paraId="7742852E" w14:textId="77777777" w:rsidR="00D57536" w:rsidRPr="00B45BE9" w:rsidRDefault="00D57536" w:rsidP="00D57536">
                      <w:pPr>
                        <w:rPr>
                          <w:sz w:val="12"/>
                          <w:szCs w:val="12"/>
                          <w:lang w:val="de-CH"/>
                        </w:rPr>
                      </w:pPr>
                    </w:p>
                  </w:txbxContent>
                </v:textbox>
              </v:shape>
            </w:pict>
          </mc:Fallback>
        </mc:AlternateContent>
      </w:r>
      <w:r w:rsidRPr="00DC2BA7">
        <w:rPr>
          <w:noProof/>
        </w:rPr>
        <mc:AlternateContent>
          <mc:Choice Requires="wps">
            <w:drawing>
              <wp:anchor distT="0" distB="0" distL="114300" distR="114300" simplePos="0" relativeHeight="251987968" behindDoc="0" locked="0" layoutInCell="1" allowOverlap="1" wp14:anchorId="204C15F0" wp14:editId="21F258B4">
                <wp:simplePos x="0" y="0"/>
                <wp:positionH relativeFrom="column">
                  <wp:posOffset>626110</wp:posOffset>
                </wp:positionH>
                <wp:positionV relativeFrom="paragraph">
                  <wp:posOffset>83820</wp:posOffset>
                </wp:positionV>
                <wp:extent cx="1189355" cy="401320"/>
                <wp:effectExtent l="0" t="0" r="0" b="0"/>
                <wp:wrapNone/>
                <wp:docPr id="561"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D94256" w14:textId="77777777" w:rsidR="00D57536" w:rsidRPr="00B45BE9" w:rsidRDefault="00B60735" w:rsidP="00D57536">
                            <w:pPr>
                              <w:spacing w:line="240" w:lineRule="auto"/>
                              <w:rPr>
                                <w:sz w:val="12"/>
                                <w:szCs w:val="12"/>
                                <w:lang w:val="de-CH"/>
                              </w:rPr>
                            </w:pPr>
                            <w:r w:rsidRPr="00B45BE9">
                              <w:rPr>
                                <w:sz w:val="12"/>
                                <w:szCs w:val="12"/>
                                <w:lang w:val="de-CH"/>
                              </w:rPr>
                              <w:t>Studie 1 / Placebo (N=66)</w:t>
                            </w:r>
                          </w:p>
                          <w:p w14:paraId="7BD2E77B" w14:textId="77777777" w:rsidR="00D57536" w:rsidRPr="00B45BE9" w:rsidRDefault="00B60735" w:rsidP="00D57536">
                            <w:pPr>
                              <w:rPr>
                                <w:sz w:val="12"/>
                                <w:szCs w:val="12"/>
                                <w:lang w:val="de-CH"/>
                              </w:rPr>
                            </w:pPr>
                            <w:r w:rsidRPr="00B45BE9">
                              <w:rPr>
                                <w:sz w:val="12"/>
                                <w:szCs w:val="12"/>
                                <w:lang w:val="de-CH"/>
                              </w:rPr>
                              <w:t xml:space="preserve">Studie </w:t>
                            </w:r>
                            <w:r>
                              <w:rPr>
                                <w:sz w:val="12"/>
                                <w:szCs w:val="12"/>
                                <w:lang w:val="de-CH"/>
                              </w:rPr>
                              <w:t>1</w:t>
                            </w:r>
                            <w:r w:rsidRPr="00B45BE9">
                              <w:rPr>
                                <w:sz w:val="12"/>
                                <w:szCs w:val="12"/>
                                <w:lang w:val="de-CH"/>
                              </w:rPr>
                              <w:t xml:space="preserve"> / Omalizumab (N=72)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04C15F0" id="_x0000_s1159" type="#_x0000_t202" style="position:absolute;margin-left:49.3pt;margin-top:6.6pt;width:93.65pt;height:31.6pt;z-index:2519879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9B2x2AEAAJADAAAOAAAAZHJzL2Uyb0RvYy54bWysU9uO0zAQfUfiHyy/0yS9wG7UdAW7WoS0&#10;XKSFD5g4zkUkHjN2m5SvZ+x0uwXeEC+W7XHOnMtkezMNvThoch2aQmaLVAptFFadaQr57ev9qysp&#10;nAdTQY9GF/KonbzZvXyxHW2ul9hiX2kSDGJcPtpCtt7bPEmcavUAboFWGy7WSAN4PlKTVAQjow99&#10;skzT18mIVFlCpZ3j27u5KHcRv6618p/r2mkv+kIyNx9XimsZ1mS3hbwhsG2nTjTgH1gM0Blueoa6&#10;Aw9iT91fUEOnCB3WfqFwSLCuO6WjBlaTpX+oeWzB6qiFzXH2bJP7f7Dq0+HRfiHhp3c4cYBRhLMP&#10;qL47YfC2BdPot0Q4thoqbpwFy5LRuvz0abDa5S6AlONHrDhk2HuMQFNNQ3CFdQpG5wCOZ9P15IUK&#10;LbOr69VmI4Xi2jrNVsuYSgL509eWnH+vcRBhU0jiUCM6HB6cD2wgf3oSmhm87/o+Btub3y74YbiJ&#10;7APhmbqfykl0FTNZRXFBTonVkQURzgPDA86bFumnFCMPSyHdjz2QlqL/YNiU62y9DtMVD+vNG5Yg&#10;6LJSXlbAKIYqpJdi3t76eSL3lrqm5U7PJnPsUeBpRMNcXZ6jmOcfafcLAAD//wMAUEsDBBQABgAI&#10;AAAAIQB+Hf9S3QAAAAgBAAAPAAAAZHJzL2Rvd25yZXYueG1sTI/BTsMwEETvSPyDtUjcqE1oQxLi&#10;VAjEFdRCK3Fz420SEa+j2G3C37Oc4Dg7o5m35Xp2vTjjGDpPGm4XCgRS7W1HjYaP95ebDESIhqzp&#10;PaGGbwywri4vSlNYP9EGz9vYCC6hUBgNbYxDIWWoW3QmLPyAxN7Rj85ElmMj7WgmLne9TJRKpTMd&#10;8UJrBnxqsf7anpyG3evxc79Ub82zWw2Tn5Ukl0utr6/mxwcQEef4F4ZffEaHipkO/kQ2iF5DnqWc&#10;5PtdAoL9JFvlIA4a7tMlyKqU/x+ofgAAAP//AwBQSwECLQAUAAYACAAAACEAtoM4kv4AAADhAQAA&#10;EwAAAAAAAAAAAAAAAAAAAAAAW0NvbnRlbnRfVHlwZXNdLnhtbFBLAQItABQABgAIAAAAIQA4/SH/&#10;1gAAAJQBAAALAAAAAAAAAAAAAAAAAC8BAABfcmVscy8ucmVsc1BLAQItABQABgAIAAAAIQCc9B2x&#10;2AEAAJADAAAOAAAAAAAAAAAAAAAAAC4CAABkcnMvZTJvRG9jLnhtbFBLAQItABQABgAIAAAAIQB+&#10;Hf9S3QAAAAgBAAAPAAAAAAAAAAAAAAAAADIEAABkcnMvZG93bnJldi54bWxQSwUGAAAAAAQABADz&#10;AAAAPAUAAAAA&#10;" filled="f" stroked="f">
                <v:textbox>
                  <w:txbxContent>
                    <w:p w14:paraId="7AD94256" w14:textId="77777777" w:rsidR="00D57536" w:rsidRPr="00B45BE9" w:rsidRDefault="00B60735" w:rsidP="00D57536">
                      <w:pPr>
                        <w:spacing w:line="240" w:lineRule="auto"/>
                        <w:rPr>
                          <w:sz w:val="12"/>
                          <w:szCs w:val="12"/>
                          <w:lang w:val="de-CH"/>
                        </w:rPr>
                      </w:pPr>
                      <w:r w:rsidRPr="00B45BE9">
                        <w:rPr>
                          <w:sz w:val="12"/>
                          <w:szCs w:val="12"/>
                          <w:lang w:val="de-CH"/>
                        </w:rPr>
                        <w:t>Studie 1 / Placebo (N=66)</w:t>
                      </w:r>
                    </w:p>
                    <w:p w14:paraId="7BD2E77B" w14:textId="77777777" w:rsidR="00D57536" w:rsidRPr="00B45BE9" w:rsidRDefault="00B60735" w:rsidP="00D57536">
                      <w:pPr>
                        <w:rPr>
                          <w:sz w:val="12"/>
                          <w:szCs w:val="12"/>
                          <w:lang w:val="de-CH"/>
                        </w:rPr>
                      </w:pPr>
                      <w:r w:rsidRPr="00B45BE9">
                        <w:rPr>
                          <w:sz w:val="12"/>
                          <w:szCs w:val="12"/>
                          <w:lang w:val="de-CH"/>
                        </w:rPr>
                        <w:t xml:space="preserve">Studie </w:t>
                      </w:r>
                      <w:r>
                        <w:rPr>
                          <w:sz w:val="12"/>
                          <w:szCs w:val="12"/>
                          <w:lang w:val="de-CH"/>
                        </w:rPr>
                        <w:t>1</w:t>
                      </w:r>
                      <w:r w:rsidRPr="00B45BE9">
                        <w:rPr>
                          <w:sz w:val="12"/>
                          <w:szCs w:val="12"/>
                          <w:lang w:val="de-CH"/>
                        </w:rPr>
                        <w:t xml:space="preserve"> / Omalizumab (N=72)</w:t>
                      </w:r>
                    </w:p>
                  </w:txbxContent>
                </v:textbox>
              </v:shape>
            </w:pict>
          </mc:Fallback>
        </mc:AlternateContent>
      </w:r>
      <w:r w:rsidRPr="00DC2BA7">
        <w:rPr>
          <w:noProof/>
        </w:rPr>
        <w:drawing>
          <wp:inline distT="0" distB="0" distL="0" distR="0" wp14:anchorId="6941B3ED" wp14:editId="18A07054">
            <wp:extent cx="5686425" cy="2790825"/>
            <wp:effectExtent l="0" t="0" r="0" b="0"/>
            <wp:docPr id="54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4" name="Picture 3"/>
                    <pic:cNvPicPr>
                      <a:picLocks noChangeAspect="1" noChangeArrowheads="1"/>
                    </pic:cNvPicPr>
                  </pic:nvPicPr>
                  <pic:blipFill>
                    <a:blip r:embed="rId10" cstate="print">
                      <a:extLst>
                        <a:ext uri="{28A0092B-C50C-407E-A947-70E740481C1C}">
                          <a14:useLocalDpi xmlns:a14="http://schemas.microsoft.com/office/drawing/2010/main" val="0"/>
                        </a:ext>
                      </a:extLst>
                    </a:blip>
                    <a:stretch>
                      <a:fillRect/>
                    </a:stretch>
                  </pic:blipFill>
                  <pic:spPr bwMode="auto">
                    <a:xfrm>
                      <a:off x="0" y="0"/>
                      <a:ext cx="5686425" cy="2790825"/>
                    </a:xfrm>
                    <a:prstGeom prst="rect">
                      <a:avLst/>
                    </a:prstGeom>
                    <a:noFill/>
                    <a:ln>
                      <a:noFill/>
                    </a:ln>
                  </pic:spPr>
                </pic:pic>
              </a:graphicData>
            </a:graphic>
          </wp:inline>
        </w:drawing>
      </w:r>
    </w:p>
    <w:p w14:paraId="5F6798DD" w14:textId="77777777" w:rsidR="00D57536" w:rsidRPr="00DC2BA7" w:rsidRDefault="00D57536" w:rsidP="00D57536">
      <w:pPr>
        <w:widowControl w:val="0"/>
        <w:tabs>
          <w:tab w:val="clear" w:pos="567"/>
        </w:tabs>
        <w:spacing w:line="240" w:lineRule="auto"/>
      </w:pPr>
    </w:p>
    <w:p w14:paraId="24604721" w14:textId="690E9EB1" w:rsidR="00D57536" w:rsidRPr="00DC2BA7" w:rsidRDefault="00B60735" w:rsidP="00D57536">
      <w:pPr>
        <w:widowControl w:val="0"/>
        <w:tabs>
          <w:tab w:val="clear" w:pos="567"/>
        </w:tabs>
        <w:spacing w:line="240" w:lineRule="auto"/>
        <w:rPr>
          <w:color w:val="222222"/>
          <w:lang w:val="sv-SE"/>
        </w:rPr>
      </w:pPr>
      <w:r w:rsidRPr="00DC2BA7">
        <w:rPr>
          <w:lang w:val="sv-SE"/>
        </w:rPr>
        <w:lastRenderedPageBreak/>
        <w:t>I en förutbestämd poolad analys av vidbehovsbehandling (</w:t>
      </w:r>
      <w:r w:rsidRPr="00DC2BA7">
        <w:rPr>
          <w:color w:val="222222"/>
          <w:lang w:val="sv-SE"/>
        </w:rPr>
        <w:t xml:space="preserve">systemiska kortikosteroider under </w:t>
      </w:r>
      <w:r w:rsidRPr="00DC2BA7">
        <w:rPr>
          <w:rFonts w:ascii="Symbol" w:eastAsia="Symbol" w:hAnsi="Symbol" w:cs="Symbol"/>
        </w:rPr>
        <w:sym w:font="Symbol" w:char="F0B3"/>
      </w:r>
      <w:r w:rsidRPr="00DC2BA7">
        <w:rPr>
          <w:lang w:val="sv-SE"/>
        </w:rPr>
        <w:t>3 </w:t>
      </w:r>
      <w:r w:rsidRPr="00DC2BA7">
        <w:rPr>
          <w:color w:val="222222"/>
          <w:lang w:val="sv-SE"/>
        </w:rPr>
        <w:t xml:space="preserve">dagar i följd eller nasal polypektomi) under den 24-veckor långa behandlingsperioden var andelen patienter som krävde </w:t>
      </w:r>
      <w:r w:rsidRPr="00DC2BA7">
        <w:rPr>
          <w:lang w:val="sv-SE"/>
        </w:rPr>
        <w:t>vidbehovsbehandling</w:t>
      </w:r>
      <w:r w:rsidRPr="00DC2BA7">
        <w:rPr>
          <w:color w:val="222222"/>
          <w:lang w:val="sv-SE"/>
        </w:rPr>
        <w:t xml:space="preserve"> lägre hos patienter behandlade med </w:t>
      </w:r>
      <w:r w:rsidR="00ED5740">
        <w:rPr>
          <w:lang w:val="sv-SE"/>
        </w:rPr>
        <w:t>omalizumab</w:t>
      </w:r>
      <w:r w:rsidRPr="00DC2BA7">
        <w:rPr>
          <w:color w:val="222222"/>
          <w:lang w:val="sv-SE"/>
        </w:rPr>
        <w:t xml:space="preserve"> jämfört med placebo (2,3% respektive 6,2%). Oddsförhållandet för att ha tagit </w:t>
      </w:r>
      <w:r w:rsidRPr="00DC2BA7">
        <w:rPr>
          <w:lang w:val="sv-SE"/>
        </w:rPr>
        <w:t>vidbehovsbehandling</w:t>
      </w:r>
      <w:r w:rsidRPr="00DC2BA7">
        <w:rPr>
          <w:color w:val="222222"/>
          <w:lang w:val="sv-SE"/>
        </w:rPr>
        <w:t xml:space="preserve"> i </w:t>
      </w:r>
      <w:r w:rsidR="00ED5740">
        <w:rPr>
          <w:lang w:val="sv-SE"/>
        </w:rPr>
        <w:t>omalizumab</w:t>
      </w:r>
      <w:r w:rsidRPr="00DC2BA7">
        <w:rPr>
          <w:color w:val="222222"/>
          <w:lang w:val="sv-SE"/>
        </w:rPr>
        <w:t>-armen jämfört med placebo var 0,38 (95% CI: 0,10, 1,49). Det fanns inga rapporter om sinonasala operationer i någon av studierna.</w:t>
      </w:r>
    </w:p>
    <w:p w14:paraId="1C958599" w14:textId="77777777" w:rsidR="00D57536" w:rsidRPr="00DC2BA7" w:rsidRDefault="00D57536" w:rsidP="00535973">
      <w:pPr>
        <w:widowControl w:val="0"/>
        <w:tabs>
          <w:tab w:val="clear" w:pos="567"/>
        </w:tabs>
        <w:spacing w:line="240" w:lineRule="auto"/>
        <w:rPr>
          <w:color w:val="222222"/>
          <w:lang w:val="sv-SE"/>
        </w:rPr>
      </w:pPr>
    </w:p>
    <w:p w14:paraId="2F32F26F" w14:textId="70EAE143" w:rsidR="00D57536" w:rsidRPr="00DC2BA7" w:rsidRDefault="00B60735" w:rsidP="00535973">
      <w:pPr>
        <w:keepNext/>
        <w:keepLines/>
        <w:spacing w:line="240" w:lineRule="auto"/>
        <w:rPr>
          <w:i/>
          <w:iCs/>
          <w:lang w:val="sv-SE"/>
        </w:rPr>
      </w:pPr>
      <w:r w:rsidRPr="00DC2BA7">
        <w:rPr>
          <w:color w:val="222222"/>
          <w:lang w:val="sv-SE"/>
        </w:rPr>
        <w:t xml:space="preserve">Den långsiktiga effekten och säkerheten av </w:t>
      </w:r>
      <w:r w:rsidR="00ED5740">
        <w:rPr>
          <w:lang w:val="sv-SE"/>
        </w:rPr>
        <w:t>omalizumab</w:t>
      </w:r>
      <w:r w:rsidRPr="00DC2BA7">
        <w:rPr>
          <w:color w:val="222222"/>
          <w:lang w:val="sv-SE"/>
        </w:rPr>
        <w:t xml:space="preserve"> </w:t>
      </w:r>
      <w:r w:rsidRPr="00DC2BA7">
        <w:rPr>
          <w:lang w:val="sv-SE"/>
        </w:rPr>
        <w:t>utvärderades i en öppen förlängningsstudie</w:t>
      </w:r>
      <w:r w:rsidRPr="00DC2BA7">
        <w:rPr>
          <w:color w:val="222222"/>
          <w:lang w:val="sv-SE"/>
        </w:rPr>
        <w:t xml:space="preserve"> hos patienter </w:t>
      </w:r>
      <w:r w:rsidRPr="00DC2BA7">
        <w:rPr>
          <w:lang w:val="sv-SE"/>
        </w:rPr>
        <w:t>med kronisk rinosinuit med näspolyper som hade deltagit i studierna 1 och 2 vid näspolyper. Effektdata från denna studie tyder på att klinisk betydelsefull effekt som erhållits vid vecka 24 kvarstod till och med vecka 52. Säkerhetsdata överrensstämnde över lag med den kända säkerhetsprofilen för omalizumab.</w:t>
      </w:r>
    </w:p>
    <w:p w14:paraId="508B5A79" w14:textId="77777777" w:rsidR="00D57536" w:rsidRPr="00DC2BA7" w:rsidRDefault="00D57536" w:rsidP="00535973">
      <w:pPr>
        <w:spacing w:line="240" w:lineRule="auto"/>
        <w:rPr>
          <w:lang w:val="sv-SE"/>
        </w:rPr>
      </w:pPr>
    </w:p>
    <w:p w14:paraId="0D1ABF1C" w14:textId="77777777" w:rsidR="00D57536" w:rsidRPr="00DC2BA7" w:rsidRDefault="00B60735" w:rsidP="00535973">
      <w:pPr>
        <w:keepNext/>
        <w:widowControl w:val="0"/>
        <w:tabs>
          <w:tab w:val="clear" w:pos="567"/>
        </w:tabs>
        <w:spacing w:line="240" w:lineRule="auto"/>
        <w:ind w:left="567" w:hanging="567"/>
        <w:rPr>
          <w:lang w:val="sv-SE"/>
        </w:rPr>
      </w:pPr>
      <w:r w:rsidRPr="00DC2BA7">
        <w:rPr>
          <w:b/>
          <w:bCs/>
          <w:lang w:val="sv-SE"/>
        </w:rPr>
        <w:t>5.2</w:t>
      </w:r>
      <w:r w:rsidRPr="00DC2BA7">
        <w:rPr>
          <w:b/>
          <w:bCs/>
          <w:lang w:val="sv-SE"/>
        </w:rPr>
        <w:tab/>
        <w:t>Farmakokinetiska egenskaper</w:t>
      </w:r>
    </w:p>
    <w:p w14:paraId="56223EE8" w14:textId="77777777" w:rsidR="00D57536" w:rsidRPr="00DC2BA7" w:rsidRDefault="00D57536" w:rsidP="00535973">
      <w:pPr>
        <w:pStyle w:val="Char2"/>
        <w:keepNext/>
        <w:spacing w:before="0"/>
        <w:jc w:val="left"/>
        <w:rPr>
          <w:sz w:val="22"/>
          <w:szCs w:val="22"/>
          <w:lang w:val="sv-SE"/>
        </w:rPr>
      </w:pPr>
    </w:p>
    <w:p w14:paraId="7AD42AC9" w14:textId="77777777" w:rsidR="00D57536" w:rsidRPr="00DC2BA7" w:rsidRDefault="00B60735" w:rsidP="00535973">
      <w:pPr>
        <w:widowControl w:val="0"/>
        <w:tabs>
          <w:tab w:val="clear" w:pos="567"/>
        </w:tabs>
        <w:spacing w:line="240" w:lineRule="auto"/>
        <w:rPr>
          <w:color w:val="000000"/>
          <w:lang w:val="sv-SE"/>
        </w:rPr>
      </w:pPr>
      <w:r w:rsidRPr="00DC2BA7">
        <w:rPr>
          <w:lang w:val="sv-SE"/>
        </w:rPr>
        <w:t>Farmakokinetiken av omalizumab har studerats hos vuxna och ungdomar med allergisk astma samt hos vuxna patienter med kronisk rinosinuit med näspolyper</w:t>
      </w:r>
      <w:r w:rsidRPr="00DC2BA7">
        <w:rPr>
          <w:i/>
          <w:lang w:val="sv-SE"/>
        </w:rPr>
        <w:t>.</w:t>
      </w:r>
      <w:r w:rsidRPr="00DC2BA7">
        <w:rPr>
          <w:lang w:val="sv-SE"/>
        </w:rPr>
        <w:t xml:space="preserve"> De generella farmakokinetiska egenskaperna av omalizumab är liknande i dessa patientpopulationer.</w:t>
      </w:r>
    </w:p>
    <w:p w14:paraId="387A5F6D" w14:textId="77777777" w:rsidR="00D57536" w:rsidRPr="00DC2BA7" w:rsidRDefault="00D57536" w:rsidP="00535973">
      <w:pPr>
        <w:pStyle w:val="Char2"/>
        <w:widowControl w:val="0"/>
        <w:spacing w:before="0"/>
        <w:jc w:val="left"/>
        <w:rPr>
          <w:sz w:val="22"/>
          <w:szCs w:val="22"/>
          <w:lang w:val="sv-SE"/>
        </w:rPr>
      </w:pPr>
    </w:p>
    <w:p w14:paraId="49AB9C8F" w14:textId="77777777" w:rsidR="00D57536" w:rsidRPr="00DC2BA7" w:rsidRDefault="00B60735" w:rsidP="00535973">
      <w:pPr>
        <w:keepNext/>
        <w:keepLines/>
        <w:spacing w:line="240" w:lineRule="auto"/>
        <w:rPr>
          <w:b/>
          <w:bCs/>
          <w:u w:val="single"/>
          <w:lang w:val="sv-SE"/>
        </w:rPr>
      </w:pPr>
      <w:r w:rsidRPr="00DC2BA7">
        <w:rPr>
          <w:u w:val="single"/>
          <w:lang w:val="sv-SE"/>
        </w:rPr>
        <w:t>Absorption</w:t>
      </w:r>
    </w:p>
    <w:p w14:paraId="57A1EA1F" w14:textId="77777777" w:rsidR="00D57536" w:rsidRPr="00DC2BA7" w:rsidRDefault="00D57536" w:rsidP="00535973">
      <w:pPr>
        <w:keepNext/>
        <w:spacing w:line="240" w:lineRule="auto"/>
        <w:rPr>
          <w:lang w:val="sv-SE"/>
        </w:rPr>
      </w:pPr>
    </w:p>
    <w:p w14:paraId="799F8EBC" w14:textId="77777777" w:rsidR="00D57536" w:rsidRPr="00DC2BA7" w:rsidRDefault="00B60735" w:rsidP="00535973">
      <w:pPr>
        <w:pStyle w:val="Char2"/>
        <w:spacing w:before="0"/>
        <w:jc w:val="left"/>
        <w:rPr>
          <w:sz w:val="22"/>
          <w:szCs w:val="22"/>
          <w:lang w:val="sv-SE"/>
        </w:rPr>
      </w:pPr>
      <w:r w:rsidRPr="00DC2BA7">
        <w:rPr>
          <w:sz w:val="22"/>
          <w:szCs w:val="22"/>
          <w:lang w:val="sv-SE"/>
        </w:rPr>
        <w:t>Efter subkutan administrering absorberas omalizumab med en genomsnittlig absolut biotillgänglighet på 62 %. Efter en subkutan dos hos vuxna och ungdomar med astma absorberades omalizumab långsamt och maximala serumkoncentrationer uppnåddes efter i genomsnitt 7</w:t>
      </w:r>
      <w:r w:rsidRPr="00DC2BA7">
        <w:rPr>
          <w:sz w:val="22"/>
          <w:szCs w:val="22"/>
          <w:lang w:val="sv-SE"/>
        </w:rPr>
        <w:noBreakHyphen/>
        <w:t>8 dagar. Farmakokinetiken hos omalizumab är linjär vid doser större än 0,5 mg/kg. Efter multipla doser av omalizumab var AUC från dag 0 till dag 14 vid steady state upp till 6 gånger högre än efter den första dosen.</w:t>
      </w:r>
    </w:p>
    <w:p w14:paraId="7933BC94" w14:textId="77777777" w:rsidR="00D57536" w:rsidRPr="00DC2BA7" w:rsidRDefault="00D57536" w:rsidP="00535973">
      <w:pPr>
        <w:pStyle w:val="Char2"/>
        <w:spacing w:before="0"/>
        <w:jc w:val="left"/>
        <w:rPr>
          <w:sz w:val="22"/>
          <w:szCs w:val="22"/>
          <w:lang w:val="sv-SE"/>
        </w:rPr>
      </w:pPr>
    </w:p>
    <w:p w14:paraId="50D66463" w14:textId="77777777" w:rsidR="00D57536" w:rsidRPr="00DC2BA7" w:rsidRDefault="00B60735" w:rsidP="00535973">
      <w:pPr>
        <w:pStyle w:val="Char2"/>
        <w:spacing w:before="0"/>
        <w:jc w:val="left"/>
        <w:rPr>
          <w:sz w:val="22"/>
          <w:szCs w:val="22"/>
          <w:lang w:val="sv-SE"/>
        </w:rPr>
      </w:pPr>
      <w:r w:rsidRPr="00DC2BA7">
        <w:rPr>
          <w:sz w:val="22"/>
          <w:szCs w:val="22"/>
          <w:lang w:val="sv-SE"/>
        </w:rPr>
        <w:t>Administrering av Xolair, tillverkad som frystorkad produkt eller lösning, gav liknande serumkoncentration-tidsprofil av omalizumab.</w:t>
      </w:r>
    </w:p>
    <w:p w14:paraId="4BD61616" w14:textId="77777777" w:rsidR="00D57536" w:rsidRPr="00DC2BA7" w:rsidRDefault="00D57536" w:rsidP="00535973">
      <w:pPr>
        <w:pStyle w:val="Char2"/>
        <w:spacing w:before="0"/>
        <w:jc w:val="left"/>
        <w:rPr>
          <w:sz w:val="22"/>
          <w:szCs w:val="22"/>
          <w:lang w:val="sv-SE"/>
        </w:rPr>
      </w:pPr>
    </w:p>
    <w:p w14:paraId="6F1A27F3" w14:textId="77777777" w:rsidR="00D57536" w:rsidRPr="00DC2BA7" w:rsidRDefault="00B60735" w:rsidP="00535973">
      <w:pPr>
        <w:keepNext/>
        <w:keepLines/>
        <w:spacing w:line="240" w:lineRule="auto"/>
        <w:rPr>
          <w:b/>
          <w:bCs/>
          <w:u w:val="single"/>
          <w:lang w:val="sv-SE"/>
        </w:rPr>
      </w:pPr>
      <w:r w:rsidRPr="00DC2BA7">
        <w:rPr>
          <w:u w:val="single"/>
          <w:lang w:val="sv-SE"/>
        </w:rPr>
        <w:t>Distribution</w:t>
      </w:r>
    </w:p>
    <w:p w14:paraId="597B8CF0" w14:textId="77777777" w:rsidR="00D57536" w:rsidRPr="00DC2BA7" w:rsidRDefault="00D57536" w:rsidP="00535973">
      <w:pPr>
        <w:keepNext/>
        <w:widowControl w:val="0"/>
        <w:spacing w:line="240" w:lineRule="auto"/>
        <w:rPr>
          <w:lang w:val="sv-SE"/>
        </w:rPr>
      </w:pPr>
    </w:p>
    <w:p w14:paraId="73DAB02C" w14:textId="77777777" w:rsidR="00D57536" w:rsidRPr="00DC2BA7" w:rsidRDefault="00B60735" w:rsidP="00535973">
      <w:pPr>
        <w:pStyle w:val="Char2"/>
        <w:widowControl w:val="0"/>
        <w:spacing w:before="0"/>
        <w:jc w:val="left"/>
        <w:rPr>
          <w:sz w:val="22"/>
          <w:szCs w:val="22"/>
          <w:lang w:val="sv-SE"/>
        </w:rPr>
      </w:pPr>
      <w:r w:rsidRPr="00DC2BA7">
        <w:rPr>
          <w:i/>
          <w:iCs/>
          <w:sz w:val="22"/>
          <w:szCs w:val="22"/>
          <w:lang w:val="sv-SE"/>
        </w:rPr>
        <w:t>In vitro</w:t>
      </w:r>
      <w:r w:rsidRPr="00DC2BA7">
        <w:rPr>
          <w:sz w:val="22"/>
          <w:szCs w:val="22"/>
          <w:lang w:val="sv-SE"/>
        </w:rPr>
        <w:t xml:space="preserve"> bildar omalizumab komplex av begränsad storlek med IgE. Utfallande komplex och komplex med molekylvikt högre än en miljon Dalton har inte iakttagits </w:t>
      </w:r>
      <w:r w:rsidRPr="00DC2BA7">
        <w:rPr>
          <w:i/>
          <w:iCs/>
          <w:sz w:val="22"/>
          <w:szCs w:val="22"/>
          <w:lang w:val="sv-SE"/>
        </w:rPr>
        <w:t>in vitro</w:t>
      </w:r>
      <w:r w:rsidRPr="00DC2BA7">
        <w:rPr>
          <w:sz w:val="22"/>
          <w:szCs w:val="22"/>
          <w:lang w:val="sv-SE"/>
        </w:rPr>
        <w:t xml:space="preserve"> eller </w:t>
      </w:r>
      <w:r w:rsidRPr="00DC2BA7">
        <w:rPr>
          <w:i/>
          <w:iCs/>
          <w:sz w:val="22"/>
          <w:szCs w:val="22"/>
          <w:lang w:val="sv-SE"/>
        </w:rPr>
        <w:t>in vivo</w:t>
      </w:r>
      <w:r w:rsidRPr="00DC2BA7">
        <w:rPr>
          <w:sz w:val="22"/>
          <w:szCs w:val="22"/>
          <w:lang w:val="sv-SE"/>
        </w:rPr>
        <w:t>. Skenbar distributionsvolym hos patienter efter subkutan administrering var 78 ± 32 ml/kg kroppsvikt.</w:t>
      </w:r>
    </w:p>
    <w:p w14:paraId="27A571C9" w14:textId="77777777" w:rsidR="00D57536" w:rsidRPr="00DC2BA7" w:rsidRDefault="00D57536" w:rsidP="00535973">
      <w:pPr>
        <w:pStyle w:val="Char2"/>
        <w:widowControl w:val="0"/>
        <w:spacing w:before="0"/>
        <w:jc w:val="left"/>
        <w:rPr>
          <w:sz w:val="22"/>
          <w:szCs w:val="22"/>
          <w:lang w:val="sv-SE"/>
        </w:rPr>
      </w:pPr>
    </w:p>
    <w:p w14:paraId="110AF1C8" w14:textId="77777777" w:rsidR="00D57536" w:rsidRPr="00DC2BA7" w:rsidRDefault="00B60735" w:rsidP="00535973">
      <w:pPr>
        <w:keepNext/>
        <w:keepLines/>
        <w:spacing w:line="240" w:lineRule="auto"/>
        <w:rPr>
          <w:b/>
          <w:bCs/>
          <w:u w:val="single"/>
          <w:lang w:val="sv-SE"/>
        </w:rPr>
      </w:pPr>
      <w:r w:rsidRPr="00DC2BA7">
        <w:rPr>
          <w:u w:val="single"/>
          <w:lang w:val="sv-SE"/>
        </w:rPr>
        <w:t>Eliminering</w:t>
      </w:r>
    </w:p>
    <w:p w14:paraId="6BEA3D40" w14:textId="77777777" w:rsidR="00D57536" w:rsidRPr="00DC2BA7" w:rsidRDefault="00D57536" w:rsidP="00535973">
      <w:pPr>
        <w:keepNext/>
        <w:spacing w:line="240" w:lineRule="auto"/>
        <w:rPr>
          <w:lang w:val="sv-SE"/>
        </w:rPr>
      </w:pPr>
    </w:p>
    <w:p w14:paraId="143CB7EA" w14:textId="77777777" w:rsidR="00D57536" w:rsidRPr="00DC2BA7" w:rsidRDefault="00B60735" w:rsidP="00535973">
      <w:pPr>
        <w:pStyle w:val="Char2"/>
        <w:spacing w:before="0"/>
        <w:jc w:val="left"/>
        <w:rPr>
          <w:sz w:val="22"/>
          <w:szCs w:val="22"/>
          <w:lang w:val="sv-SE"/>
        </w:rPr>
      </w:pPr>
      <w:r w:rsidRPr="00DC2BA7">
        <w:rPr>
          <w:sz w:val="22"/>
          <w:szCs w:val="22"/>
          <w:lang w:val="sv-SE"/>
        </w:rPr>
        <w:t>Omalizumabs clearance innefattar IgG-clearance-processer samt clearance via specifik bindning och komplexbildning med dess målligand, IgE. Eliminationen av IgG i levern innefattar nedbrytning i retikuloendotelsystemet och endotelcellerna. Intakt IgG utsöndras också i galla.</w:t>
      </w:r>
      <w:r w:rsidRPr="00DC2BA7">
        <w:rPr>
          <w:color w:val="000000"/>
          <w:sz w:val="22"/>
          <w:szCs w:val="22"/>
          <w:lang w:val="sv-SE"/>
        </w:rPr>
        <w:t xml:space="preserve"> </w:t>
      </w:r>
      <w:r w:rsidRPr="00DC2BA7">
        <w:rPr>
          <w:sz w:val="22"/>
          <w:szCs w:val="22"/>
          <w:lang w:val="sv-SE"/>
        </w:rPr>
        <w:t>Hos astmapatienter var eliminationshalveringstiden för omalizumab i serum i genomsnitt 26</w:t>
      </w:r>
      <w:r w:rsidRPr="00DC2BA7">
        <w:rPr>
          <w:color w:val="000000"/>
          <w:sz w:val="22"/>
          <w:szCs w:val="22"/>
          <w:lang w:val="sv-SE"/>
        </w:rPr>
        <w:t xml:space="preserve"> dagar, med skenbart clearance av i genomsnitt </w:t>
      </w:r>
      <w:r w:rsidRPr="00DC2BA7">
        <w:rPr>
          <w:sz w:val="22"/>
          <w:szCs w:val="22"/>
          <w:lang w:val="sv-SE"/>
        </w:rPr>
        <w:t>2,4 </w:t>
      </w:r>
      <w:r w:rsidRPr="00DC2BA7">
        <w:rPr>
          <w:rFonts w:ascii="Symbol" w:hAnsi="Symbol"/>
          <w:sz w:val="22"/>
          <w:szCs w:val="22"/>
          <w:lang w:val="sv-SE"/>
        </w:rPr>
        <w:sym w:font="Symbol" w:char="F0B1"/>
      </w:r>
      <w:r w:rsidRPr="00DC2BA7">
        <w:rPr>
          <w:sz w:val="22"/>
          <w:szCs w:val="22"/>
          <w:lang w:val="sv-SE"/>
        </w:rPr>
        <w:t> 1,1 ml/kg/dag. Fördubblad kroppsvikt gav ungefär en fördubbling av clearance.</w:t>
      </w:r>
    </w:p>
    <w:p w14:paraId="786842A1" w14:textId="77777777" w:rsidR="00D57536" w:rsidRPr="00DC2BA7" w:rsidRDefault="00D57536" w:rsidP="00535973">
      <w:pPr>
        <w:pStyle w:val="Char2"/>
        <w:spacing w:before="0"/>
        <w:jc w:val="left"/>
        <w:rPr>
          <w:sz w:val="22"/>
          <w:szCs w:val="22"/>
          <w:lang w:val="sv-SE"/>
        </w:rPr>
      </w:pPr>
    </w:p>
    <w:p w14:paraId="52D10449" w14:textId="77777777" w:rsidR="00D57536" w:rsidRPr="00DC2BA7" w:rsidRDefault="00B60735" w:rsidP="00535973">
      <w:pPr>
        <w:keepNext/>
        <w:spacing w:line="240" w:lineRule="auto"/>
        <w:rPr>
          <w:b/>
          <w:bCs/>
          <w:u w:val="single"/>
          <w:lang w:val="sv-SE"/>
        </w:rPr>
      </w:pPr>
      <w:r w:rsidRPr="00DC2BA7">
        <w:rPr>
          <w:bCs/>
          <w:u w:val="single"/>
          <w:lang w:val="sv-SE"/>
        </w:rPr>
        <w:t>Egenskaper hos patientpopulationer</w:t>
      </w:r>
    </w:p>
    <w:p w14:paraId="379E50A4" w14:textId="77777777" w:rsidR="00D57536" w:rsidRPr="00DC2BA7" w:rsidRDefault="00D57536" w:rsidP="00535973">
      <w:pPr>
        <w:keepNext/>
        <w:tabs>
          <w:tab w:val="clear" w:pos="567"/>
        </w:tabs>
        <w:spacing w:line="240" w:lineRule="auto"/>
        <w:rPr>
          <w:lang w:val="sv-SE"/>
        </w:rPr>
      </w:pPr>
    </w:p>
    <w:p w14:paraId="4F88818A" w14:textId="77777777" w:rsidR="00D57536" w:rsidRPr="00DC2BA7" w:rsidRDefault="00B60735" w:rsidP="00535973">
      <w:pPr>
        <w:keepNext/>
        <w:widowControl w:val="0"/>
        <w:spacing w:line="240" w:lineRule="auto"/>
        <w:rPr>
          <w:i/>
          <w:iCs/>
          <w:u w:val="single"/>
          <w:lang w:val="sv-SE"/>
        </w:rPr>
      </w:pPr>
      <w:r w:rsidRPr="00DC2BA7">
        <w:rPr>
          <w:i/>
          <w:iCs/>
          <w:u w:val="single"/>
          <w:lang w:val="sv-SE"/>
        </w:rPr>
        <w:t>Ålder, Ras/Etnisk tillhörighet, Kön, BMI (body mass index)</w:t>
      </w:r>
    </w:p>
    <w:p w14:paraId="42DE5C6E" w14:textId="7DD0B5EE" w:rsidR="00D57536" w:rsidRPr="00DC2BA7" w:rsidRDefault="00B60735" w:rsidP="00535973">
      <w:pPr>
        <w:pStyle w:val="Char2"/>
        <w:widowControl w:val="0"/>
        <w:spacing w:before="0"/>
        <w:jc w:val="left"/>
        <w:rPr>
          <w:sz w:val="22"/>
          <w:szCs w:val="22"/>
          <w:lang w:val="sv-SE"/>
        </w:rPr>
      </w:pPr>
      <w:r w:rsidRPr="00DC2BA7">
        <w:rPr>
          <w:sz w:val="22"/>
          <w:szCs w:val="22"/>
          <w:lang w:val="sv-SE"/>
        </w:rPr>
        <w:t xml:space="preserve">Effekterna av demografiska faktorer på </w:t>
      </w:r>
      <w:r w:rsidR="00ED5740">
        <w:rPr>
          <w:sz w:val="22"/>
          <w:szCs w:val="22"/>
          <w:lang w:val="sv-SE"/>
        </w:rPr>
        <w:t>omalizumabs</w:t>
      </w:r>
      <w:r w:rsidRPr="00DC2BA7">
        <w:rPr>
          <w:sz w:val="22"/>
          <w:szCs w:val="22"/>
          <w:lang w:val="sv-SE"/>
        </w:rPr>
        <w:t xml:space="preserve"> farmakokinetik utvärderades i populationsfarmakokinetisk analys. Analyserna av dessa begränsade data tyder på att dosjustering inte är nödvändig på grund av ålder (6</w:t>
      </w:r>
      <w:r w:rsidRPr="00DC2BA7">
        <w:rPr>
          <w:sz w:val="22"/>
          <w:szCs w:val="22"/>
          <w:lang w:val="sv-SE"/>
        </w:rPr>
        <w:noBreakHyphen/>
        <w:t>76 år för patienter med allergisk astma, 18</w:t>
      </w:r>
      <w:r w:rsidRPr="00DC2BA7">
        <w:rPr>
          <w:sz w:val="22"/>
          <w:szCs w:val="22"/>
          <w:lang w:val="sv-SE"/>
        </w:rPr>
        <w:noBreakHyphen/>
        <w:t>75 år för patienter med kronisk rinosinuit med näspolyper), ras/etnisk tillhörighet, kön eller BMI (se avsnitt 4.2).</w:t>
      </w:r>
    </w:p>
    <w:p w14:paraId="678CC4DF" w14:textId="77777777" w:rsidR="00D57536" w:rsidRPr="00DC2BA7" w:rsidRDefault="00D57536" w:rsidP="00535973">
      <w:pPr>
        <w:pStyle w:val="Char2"/>
        <w:widowControl w:val="0"/>
        <w:spacing w:before="0"/>
        <w:jc w:val="left"/>
        <w:rPr>
          <w:sz w:val="22"/>
          <w:szCs w:val="22"/>
          <w:lang w:val="sv-SE"/>
        </w:rPr>
      </w:pPr>
    </w:p>
    <w:p w14:paraId="1E6981D8" w14:textId="77777777" w:rsidR="00D57536" w:rsidRPr="00DC2BA7" w:rsidRDefault="00B60735" w:rsidP="00535973">
      <w:pPr>
        <w:keepNext/>
        <w:widowControl w:val="0"/>
        <w:spacing w:line="240" w:lineRule="auto"/>
        <w:rPr>
          <w:i/>
          <w:iCs/>
          <w:u w:val="single"/>
          <w:lang w:val="sv-SE"/>
        </w:rPr>
      </w:pPr>
      <w:r w:rsidRPr="00DC2BA7">
        <w:rPr>
          <w:i/>
          <w:iCs/>
          <w:u w:val="single"/>
          <w:lang w:val="sv-SE"/>
        </w:rPr>
        <w:t>Nedsatt njur- och leverfunktion</w:t>
      </w:r>
    </w:p>
    <w:p w14:paraId="50A70559" w14:textId="77777777" w:rsidR="00D57536" w:rsidRPr="00DC2BA7" w:rsidRDefault="00B60735" w:rsidP="00535973">
      <w:pPr>
        <w:pStyle w:val="Char2"/>
        <w:widowControl w:val="0"/>
        <w:spacing w:before="0"/>
        <w:jc w:val="left"/>
        <w:rPr>
          <w:sz w:val="22"/>
          <w:szCs w:val="22"/>
          <w:lang w:val="sv-SE"/>
        </w:rPr>
      </w:pPr>
      <w:r w:rsidRPr="00DC2BA7">
        <w:rPr>
          <w:sz w:val="22"/>
          <w:szCs w:val="22"/>
          <w:lang w:val="sv-SE"/>
        </w:rPr>
        <w:t>Det finns inga farmakokinetiska eller farmakodynamiska data från patienter med nedsatt njur- eller leverfunktion (se avsnitt 4.2 och 4.4).</w:t>
      </w:r>
    </w:p>
    <w:p w14:paraId="328504EB" w14:textId="77777777" w:rsidR="00D57536" w:rsidRPr="00DC2BA7" w:rsidRDefault="00D57536" w:rsidP="00D57536">
      <w:pPr>
        <w:pStyle w:val="Char2"/>
        <w:spacing w:before="0"/>
        <w:jc w:val="left"/>
        <w:rPr>
          <w:sz w:val="22"/>
          <w:szCs w:val="22"/>
          <w:lang w:val="sv-SE"/>
        </w:rPr>
      </w:pPr>
    </w:p>
    <w:p w14:paraId="341A8031"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5.3</w:t>
      </w:r>
      <w:r w:rsidRPr="00DC2BA7">
        <w:rPr>
          <w:b/>
          <w:bCs/>
          <w:lang w:val="sv-SE"/>
        </w:rPr>
        <w:tab/>
        <w:t>Prekliniska säkerhetsuppgifter</w:t>
      </w:r>
    </w:p>
    <w:p w14:paraId="77B4A2F3" w14:textId="77777777" w:rsidR="00D57536" w:rsidRPr="00DC2BA7" w:rsidRDefault="00D57536" w:rsidP="00D57536">
      <w:pPr>
        <w:pStyle w:val="Char2"/>
        <w:keepNext/>
        <w:spacing w:before="0"/>
        <w:jc w:val="left"/>
        <w:rPr>
          <w:sz w:val="22"/>
          <w:szCs w:val="22"/>
          <w:lang w:val="sv-SE"/>
        </w:rPr>
      </w:pPr>
    </w:p>
    <w:p w14:paraId="67DC4B99"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Omalizumabs säkerhet har studerats hos cynomolgusapa eftersom omalizumab binder till cynomolgus- och humant IgE med liknande affinitet. Antikroppar mot omalizumab upptäcktes hos några apor efter upprepad subkutan eller intravenös administrering. Ingen märkbar toxicitet, såsom immunkomplexmedierad sjukdom eller komplementberoende cytotoxicitet, har iakttagits. Det förelåg inga tecken på anafylaktisk reaktion på grund av mastcellsdegranulering hos cynomolgusapor.</w:t>
      </w:r>
    </w:p>
    <w:p w14:paraId="094D0839" w14:textId="77777777" w:rsidR="00D57536" w:rsidRPr="00DC2BA7" w:rsidRDefault="00D57536" w:rsidP="00D57536">
      <w:pPr>
        <w:pStyle w:val="Char2"/>
        <w:widowControl w:val="0"/>
        <w:spacing w:before="0"/>
        <w:jc w:val="left"/>
        <w:rPr>
          <w:sz w:val="22"/>
          <w:szCs w:val="22"/>
          <w:lang w:val="sv-SE"/>
        </w:rPr>
      </w:pPr>
    </w:p>
    <w:p w14:paraId="6B412BCD"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Kronisk tillförsel av omalizumab vid doser upp till 250 mg/kg (minst 14 gånger den högsta rekommenderade kliniska dosen i mg/kg enligt rekommenderad doseringstabell) tolererades väl hos primater (både vuxna och juvenila), med undantag för en dosrelaterad och åldersberoende minskning av trombocyter, med en större känslighet hos unga djur. Den serumkoncentration som krävs för att uppnå trombocytfall med 50 % från utgångsvärdet hos vuxna cynomolgusapor var ungefär 4 till 20 gånger högre än förväntade maximala kliniska serumkoncentrationer. Dessutom iakttogs akut blödning och inflammation på injektionsstället hos cynomolgusapor.</w:t>
      </w:r>
    </w:p>
    <w:p w14:paraId="3E3A410C" w14:textId="77777777" w:rsidR="00D57536" w:rsidRPr="00DC2BA7" w:rsidRDefault="00D57536" w:rsidP="00D57536">
      <w:pPr>
        <w:pStyle w:val="Char2"/>
        <w:widowControl w:val="0"/>
        <w:spacing w:before="0"/>
        <w:jc w:val="left"/>
        <w:rPr>
          <w:sz w:val="22"/>
          <w:szCs w:val="22"/>
          <w:lang w:val="sv-SE"/>
        </w:rPr>
      </w:pPr>
    </w:p>
    <w:p w14:paraId="5BDE40A6"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Formella karcinogenicitetsstudier har inte genomförts med omalizumab.</w:t>
      </w:r>
    </w:p>
    <w:p w14:paraId="78631198" w14:textId="77777777" w:rsidR="00D57536" w:rsidRPr="00DC2BA7" w:rsidRDefault="00D57536" w:rsidP="00D57536">
      <w:pPr>
        <w:pStyle w:val="Char2"/>
        <w:widowControl w:val="0"/>
        <w:spacing w:before="0"/>
        <w:jc w:val="left"/>
        <w:rPr>
          <w:sz w:val="22"/>
          <w:szCs w:val="22"/>
          <w:lang w:val="sv-SE"/>
        </w:rPr>
      </w:pPr>
    </w:p>
    <w:p w14:paraId="0BA6E6A3" w14:textId="77777777" w:rsidR="00D57536" w:rsidRPr="00DC2BA7" w:rsidRDefault="00B60735" w:rsidP="00D57536">
      <w:pPr>
        <w:pStyle w:val="Char2"/>
        <w:spacing w:before="0"/>
        <w:jc w:val="left"/>
        <w:rPr>
          <w:sz w:val="22"/>
          <w:szCs w:val="22"/>
          <w:lang w:val="sv-SE"/>
        </w:rPr>
      </w:pPr>
      <w:r w:rsidRPr="00DC2BA7">
        <w:rPr>
          <w:sz w:val="22"/>
          <w:szCs w:val="22"/>
          <w:lang w:val="sv-SE"/>
        </w:rPr>
        <w:t>I reproduktionsstudier på cynomolgusapor framkallades inte någon maternell toxicitet, embryotoxicitet eller teratogenicitet efter subkutana doser upp till 75 mg/kg per vecka (minst 8 gånger den högsta rekommenderade kliniska dosen i mg/kg under en 4-veckorsperiod) när omalizumab gavs genom hela organogenesen. Omalizumab framkallade inte några biverkningar på fetal eller neonatal tillväxt när det gavs genom hela sena dräktighetsperioden, födelsen och diandet.</w:t>
      </w:r>
    </w:p>
    <w:p w14:paraId="1CEABCC8" w14:textId="77777777" w:rsidR="00D57536" w:rsidRPr="00DC2BA7" w:rsidRDefault="00D57536" w:rsidP="00D57536">
      <w:pPr>
        <w:pStyle w:val="Char2"/>
        <w:widowControl w:val="0"/>
        <w:spacing w:before="0"/>
        <w:jc w:val="left"/>
        <w:rPr>
          <w:sz w:val="22"/>
          <w:szCs w:val="22"/>
          <w:lang w:val="sv-SE"/>
        </w:rPr>
      </w:pPr>
    </w:p>
    <w:p w14:paraId="7458F5A8" w14:textId="77777777" w:rsidR="00D57536" w:rsidRPr="00DC2BA7" w:rsidRDefault="00B60735" w:rsidP="00D57536">
      <w:pPr>
        <w:pStyle w:val="Char2"/>
        <w:spacing w:before="0"/>
        <w:jc w:val="left"/>
        <w:rPr>
          <w:sz w:val="22"/>
          <w:szCs w:val="22"/>
          <w:lang w:val="sv-SE"/>
        </w:rPr>
      </w:pPr>
      <w:r w:rsidRPr="00DC2BA7">
        <w:rPr>
          <w:sz w:val="22"/>
          <w:szCs w:val="22"/>
          <w:lang w:val="sv-SE"/>
        </w:rPr>
        <w:t>Omalizumab utsöndras i bröstmjölken hos cynomolgusapor. Nivåerna av omalizumab i mjölken var 0,15 % av moderdjurets serumkoncentration.</w:t>
      </w:r>
    </w:p>
    <w:p w14:paraId="13D5264B" w14:textId="77777777" w:rsidR="00D57536" w:rsidRPr="00DC2BA7" w:rsidRDefault="00D57536" w:rsidP="00D57536">
      <w:pPr>
        <w:pStyle w:val="Char2"/>
        <w:widowControl w:val="0"/>
        <w:spacing w:before="0"/>
        <w:jc w:val="left"/>
        <w:rPr>
          <w:sz w:val="22"/>
          <w:szCs w:val="22"/>
          <w:lang w:val="sv-SE"/>
        </w:rPr>
      </w:pPr>
    </w:p>
    <w:p w14:paraId="732AD340" w14:textId="77777777" w:rsidR="00D57536" w:rsidRPr="00DC2BA7" w:rsidRDefault="00D57536" w:rsidP="00D57536">
      <w:pPr>
        <w:pStyle w:val="Char2"/>
        <w:spacing w:before="0"/>
        <w:jc w:val="left"/>
        <w:rPr>
          <w:sz w:val="22"/>
          <w:szCs w:val="22"/>
          <w:lang w:val="sv-SE"/>
        </w:rPr>
      </w:pPr>
    </w:p>
    <w:p w14:paraId="4CF72D71"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6.</w:t>
      </w:r>
      <w:r w:rsidRPr="00DC2BA7">
        <w:rPr>
          <w:b/>
          <w:bCs/>
          <w:lang w:val="sv-SE"/>
        </w:rPr>
        <w:tab/>
        <w:t>FARMACEUTISKA UPPGIFTER</w:t>
      </w:r>
    </w:p>
    <w:p w14:paraId="4197372B" w14:textId="77777777" w:rsidR="00D57536" w:rsidRPr="00DC2BA7" w:rsidRDefault="00D57536" w:rsidP="00D57536">
      <w:pPr>
        <w:pStyle w:val="Char2"/>
        <w:keepNext/>
        <w:spacing w:before="0"/>
        <w:jc w:val="left"/>
        <w:rPr>
          <w:sz w:val="22"/>
          <w:szCs w:val="22"/>
          <w:lang w:val="sv-SE"/>
        </w:rPr>
      </w:pPr>
    </w:p>
    <w:p w14:paraId="612C54C5"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6.1</w:t>
      </w:r>
      <w:r w:rsidRPr="00DC2BA7">
        <w:rPr>
          <w:b/>
          <w:bCs/>
          <w:lang w:val="sv-SE"/>
        </w:rPr>
        <w:tab/>
        <w:t>Förteckning över hjälpämnen</w:t>
      </w:r>
    </w:p>
    <w:p w14:paraId="7CBCF5D6" w14:textId="77777777" w:rsidR="00D57536" w:rsidRPr="00DC2BA7" w:rsidRDefault="00D57536" w:rsidP="00D57536">
      <w:pPr>
        <w:pStyle w:val="Char2"/>
        <w:keepNext/>
        <w:spacing w:before="0"/>
        <w:jc w:val="left"/>
        <w:rPr>
          <w:sz w:val="22"/>
          <w:szCs w:val="22"/>
          <w:lang w:val="sv-SE"/>
        </w:rPr>
      </w:pPr>
    </w:p>
    <w:p w14:paraId="782FFEA3" w14:textId="77777777" w:rsidR="00D57536" w:rsidRPr="00DC2BA7" w:rsidRDefault="00B60735" w:rsidP="00D57536">
      <w:pPr>
        <w:pStyle w:val="Char2"/>
        <w:keepNext/>
        <w:widowControl w:val="0"/>
        <w:spacing w:before="0"/>
        <w:jc w:val="left"/>
        <w:rPr>
          <w:sz w:val="22"/>
          <w:szCs w:val="22"/>
          <w:u w:val="single"/>
          <w:lang w:val="sv-SE"/>
        </w:rPr>
      </w:pPr>
      <w:r w:rsidRPr="00DC2BA7">
        <w:rPr>
          <w:sz w:val="22"/>
          <w:szCs w:val="22"/>
          <w:u w:val="single"/>
          <w:lang w:val="sv-SE"/>
        </w:rPr>
        <w:t>Pulver</w:t>
      </w:r>
    </w:p>
    <w:p w14:paraId="6448A2A2" w14:textId="77777777" w:rsidR="00D57536" w:rsidRPr="00DC2BA7" w:rsidRDefault="00D57536" w:rsidP="00D57536">
      <w:pPr>
        <w:pStyle w:val="Char2"/>
        <w:keepNext/>
        <w:widowControl w:val="0"/>
        <w:spacing w:before="0"/>
        <w:jc w:val="left"/>
        <w:rPr>
          <w:sz w:val="22"/>
          <w:szCs w:val="22"/>
          <w:u w:val="single"/>
          <w:lang w:val="sv-SE"/>
        </w:rPr>
      </w:pPr>
    </w:p>
    <w:p w14:paraId="5193FE96" w14:textId="77777777" w:rsidR="00D57536" w:rsidRPr="00DC2BA7" w:rsidRDefault="00B60735" w:rsidP="00D57536">
      <w:pPr>
        <w:pStyle w:val="Char2"/>
        <w:keepNext/>
        <w:widowControl w:val="0"/>
        <w:spacing w:before="0"/>
        <w:jc w:val="left"/>
        <w:rPr>
          <w:sz w:val="22"/>
          <w:szCs w:val="22"/>
          <w:lang w:val="sv-SE"/>
        </w:rPr>
      </w:pPr>
      <w:r w:rsidRPr="00DC2BA7">
        <w:rPr>
          <w:sz w:val="22"/>
          <w:szCs w:val="22"/>
          <w:lang w:val="sv-SE"/>
        </w:rPr>
        <w:t>Sackaros</w:t>
      </w:r>
    </w:p>
    <w:p w14:paraId="359AA340" w14:textId="4AE06F8F" w:rsidR="00D57536" w:rsidRPr="00DC2BA7" w:rsidRDefault="00ED5740" w:rsidP="00D57536">
      <w:pPr>
        <w:pStyle w:val="Char2"/>
        <w:keepNext/>
        <w:widowControl w:val="0"/>
        <w:spacing w:before="0"/>
        <w:jc w:val="left"/>
        <w:rPr>
          <w:sz w:val="22"/>
          <w:szCs w:val="22"/>
          <w:lang w:val="sv-SE"/>
        </w:rPr>
      </w:pPr>
      <w:r>
        <w:rPr>
          <w:sz w:val="22"/>
          <w:szCs w:val="22"/>
          <w:lang w:val="sv-SE"/>
        </w:rPr>
        <w:t>H</w:t>
      </w:r>
      <w:r w:rsidR="00B60735" w:rsidRPr="00DC2BA7">
        <w:rPr>
          <w:sz w:val="22"/>
          <w:szCs w:val="22"/>
          <w:lang w:val="sv-SE"/>
        </w:rPr>
        <w:t>istidin</w:t>
      </w:r>
    </w:p>
    <w:p w14:paraId="0875912A" w14:textId="1F24A3C8" w:rsidR="00D57536" w:rsidRPr="00DC2BA7" w:rsidRDefault="00ED5740" w:rsidP="00D57536">
      <w:pPr>
        <w:pStyle w:val="Char2"/>
        <w:keepNext/>
        <w:widowControl w:val="0"/>
        <w:spacing w:before="0"/>
        <w:jc w:val="left"/>
        <w:rPr>
          <w:sz w:val="22"/>
          <w:szCs w:val="22"/>
          <w:lang w:val="sv-SE"/>
        </w:rPr>
      </w:pPr>
      <w:r>
        <w:rPr>
          <w:sz w:val="22"/>
          <w:szCs w:val="22"/>
          <w:lang w:val="sv-SE"/>
        </w:rPr>
        <w:t>H</w:t>
      </w:r>
      <w:r w:rsidR="00B60735" w:rsidRPr="00DC2BA7">
        <w:rPr>
          <w:sz w:val="22"/>
          <w:szCs w:val="22"/>
          <w:lang w:val="sv-SE"/>
        </w:rPr>
        <w:t>istidinhydrokloridmonohydrat</w:t>
      </w:r>
    </w:p>
    <w:p w14:paraId="214EB39A"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Polysorbat 20</w:t>
      </w:r>
    </w:p>
    <w:p w14:paraId="634CEF63" w14:textId="77777777" w:rsidR="00D57536" w:rsidRPr="00DC2BA7" w:rsidRDefault="00D57536" w:rsidP="00D57536">
      <w:pPr>
        <w:pStyle w:val="Char2"/>
        <w:widowControl w:val="0"/>
        <w:spacing w:before="0"/>
        <w:jc w:val="left"/>
        <w:rPr>
          <w:sz w:val="22"/>
          <w:szCs w:val="22"/>
          <w:lang w:val="sv-SE"/>
        </w:rPr>
      </w:pPr>
    </w:p>
    <w:p w14:paraId="19889E01" w14:textId="77777777" w:rsidR="00D57536" w:rsidRPr="00DC2BA7" w:rsidRDefault="00B60735" w:rsidP="00D57536">
      <w:pPr>
        <w:pStyle w:val="Char2"/>
        <w:keepNext/>
        <w:widowControl w:val="0"/>
        <w:spacing w:before="0"/>
        <w:jc w:val="left"/>
        <w:rPr>
          <w:sz w:val="22"/>
          <w:szCs w:val="22"/>
          <w:u w:val="single"/>
          <w:lang w:val="sv-SE"/>
        </w:rPr>
      </w:pPr>
      <w:r w:rsidRPr="00DC2BA7">
        <w:rPr>
          <w:sz w:val="22"/>
          <w:szCs w:val="22"/>
          <w:u w:val="single"/>
          <w:lang w:val="sv-SE"/>
        </w:rPr>
        <w:t>Spädningsvätska</w:t>
      </w:r>
    </w:p>
    <w:p w14:paraId="29225B90" w14:textId="77777777" w:rsidR="00D57536" w:rsidRPr="00DC2BA7" w:rsidRDefault="00D57536" w:rsidP="00D57536">
      <w:pPr>
        <w:pStyle w:val="Char2"/>
        <w:keepNext/>
        <w:widowControl w:val="0"/>
        <w:spacing w:before="0"/>
        <w:jc w:val="left"/>
        <w:rPr>
          <w:sz w:val="22"/>
          <w:szCs w:val="22"/>
          <w:u w:val="single"/>
          <w:lang w:val="sv-SE"/>
        </w:rPr>
      </w:pPr>
    </w:p>
    <w:p w14:paraId="261F7CEE"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Vatten för injektionsvätskor</w:t>
      </w:r>
    </w:p>
    <w:p w14:paraId="2108733B" w14:textId="77777777" w:rsidR="00D57536" w:rsidRPr="00DC2BA7" w:rsidRDefault="00D57536" w:rsidP="00D57536">
      <w:pPr>
        <w:pStyle w:val="Char2"/>
        <w:spacing w:before="0"/>
        <w:jc w:val="left"/>
        <w:rPr>
          <w:sz w:val="22"/>
          <w:szCs w:val="22"/>
          <w:lang w:val="sv-SE"/>
        </w:rPr>
      </w:pPr>
    </w:p>
    <w:p w14:paraId="5C395DD2"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6.2</w:t>
      </w:r>
      <w:r w:rsidRPr="00DC2BA7">
        <w:rPr>
          <w:b/>
          <w:bCs/>
          <w:lang w:val="sv-SE"/>
        </w:rPr>
        <w:tab/>
        <w:t>Inkompatibiliteter</w:t>
      </w:r>
    </w:p>
    <w:p w14:paraId="1FD134C1" w14:textId="77777777" w:rsidR="00D57536" w:rsidRPr="00DC2BA7" w:rsidRDefault="00D57536" w:rsidP="00D57536">
      <w:pPr>
        <w:pStyle w:val="Char2"/>
        <w:keepNext/>
        <w:spacing w:before="0"/>
        <w:jc w:val="left"/>
        <w:rPr>
          <w:sz w:val="22"/>
          <w:szCs w:val="22"/>
          <w:lang w:val="sv-SE"/>
        </w:rPr>
      </w:pPr>
    </w:p>
    <w:p w14:paraId="37E1A66E"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Detta läkemedel får inte blandas med andra läkemedel förutom de som nämns i avsnitt 6.6.</w:t>
      </w:r>
    </w:p>
    <w:p w14:paraId="66BAAD64" w14:textId="77777777" w:rsidR="00D57536" w:rsidRPr="00DC2BA7" w:rsidRDefault="00D57536" w:rsidP="00D57536">
      <w:pPr>
        <w:pStyle w:val="Char2"/>
        <w:spacing w:before="0"/>
        <w:jc w:val="left"/>
        <w:rPr>
          <w:sz w:val="22"/>
          <w:szCs w:val="22"/>
          <w:lang w:val="sv-SE"/>
        </w:rPr>
      </w:pPr>
    </w:p>
    <w:p w14:paraId="229AB098"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6.3</w:t>
      </w:r>
      <w:r w:rsidRPr="00DC2BA7">
        <w:rPr>
          <w:b/>
          <w:bCs/>
          <w:lang w:val="sv-SE"/>
        </w:rPr>
        <w:tab/>
        <w:t>Hållbarhet</w:t>
      </w:r>
    </w:p>
    <w:p w14:paraId="237573D6" w14:textId="77777777" w:rsidR="00D57536" w:rsidRPr="00DC2BA7" w:rsidRDefault="00D57536" w:rsidP="00D57536">
      <w:pPr>
        <w:pStyle w:val="Char2"/>
        <w:keepNext/>
        <w:spacing w:before="0"/>
        <w:jc w:val="left"/>
        <w:rPr>
          <w:sz w:val="22"/>
          <w:szCs w:val="22"/>
          <w:lang w:val="sv-SE"/>
        </w:rPr>
      </w:pPr>
    </w:p>
    <w:p w14:paraId="6BE9B08E" w14:textId="77777777" w:rsidR="00D57536" w:rsidRPr="00DC2BA7" w:rsidRDefault="00B60735" w:rsidP="00D57536">
      <w:pPr>
        <w:widowControl w:val="0"/>
        <w:tabs>
          <w:tab w:val="clear" w:pos="567"/>
        </w:tabs>
        <w:spacing w:line="240" w:lineRule="auto"/>
        <w:rPr>
          <w:lang w:val="sv-SE"/>
        </w:rPr>
      </w:pPr>
      <w:r w:rsidRPr="00DC2BA7">
        <w:rPr>
          <w:lang w:val="sv-SE"/>
        </w:rPr>
        <w:t>4 år.</w:t>
      </w:r>
    </w:p>
    <w:p w14:paraId="7F27334A" w14:textId="77777777" w:rsidR="00D57536" w:rsidRPr="00DC2BA7" w:rsidRDefault="00D57536" w:rsidP="00D57536">
      <w:pPr>
        <w:pStyle w:val="Char2"/>
        <w:widowControl w:val="0"/>
        <w:spacing w:before="0"/>
        <w:jc w:val="left"/>
        <w:rPr>
          <w:sz w:val="22"/>
          <w:szCs w:val="22"/>
          <w:lang w:val="sv-SE"/>
        </w:rPr>
      </w:pPr>
    </w:p>
    <w:p w14:paraId="1DE799E4" w14:textId="77777777" w:rsidR="00D57536" w:rsidRPr="00DC2BA7" w:rsidRDefault="00B60735" w:rsidP="00D57536">
      <w:pPr>
        <w:pStyle w:val="Char2"/>
        <w:keepNext/>
        <w:widowControl w:val="0"/>
        <w:spacing w:before="0"/>
        <w:jc w:val="left"/>
        <w:rPr>
          <w:sz w:val="22"/>
          <w:szCs w:val="22"/>
          <w:u w:val="single"/>
          <w:lang w:val="sv-SE"/>
        </w:rPr>
      </w:pPr>
      <w:r w:rsidRPr="00DC2BA7">
        <w:rPr>
          <w:sz w:val="22"/>
          <w:szCs w:val="22"/>
          <w:u w:val="single"/>
          <w:lang w:val="sv-SE"/>
        </w:rPr>
        <w:t>Efter beredning</w:t>
      </w:r>
    </w:p>
    <w:p w14:paraId="59078AFB" w14:textId="77777777" w:rsidR="00D57536" w:rsidRPr="00DC2BA7" w:rsidRDefault="00D57536" w:rsidP="00D57536">
      <w:pPr>
        <w:pStyle w:val="Char2"/>
        <w:keepNext/>
        <w:widowControl w:val="0"/>
        <w:spacing w:before="0"/>
        <w:jc w:val="left"/>
        <w:rPr>
          <w:sz w:val="22"/>
          <w:szCs w:val="22"/>
          <w:u w:val="single"/>
          <w:lang w:val="sv-SE"/>
        </w:rPr>
      </w:pPr>
    </w:p>
    <w:p w14:paraId="116BA025"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Den kemiska och fysikaliska stabiliteten hos det beredda läkemedlet har visats under 8 timmar vid 2°C – 8°C och under 4 timmar vid 30°C.</w:t>
      </w:r>
    </w:p>
    <w:p w14:paraId="68EB6090" w14:textId="77777777" w:rsidR="00D57536" w:rsidRPr="00DC2BA7" w:rsidRDefault="00D57536" w:rsidP="00D57536">
      <w:pPr>
        <w:pStyle w:val="Char2"/>
        <w:widowControl w:val="0"/>
        <w:spacing w:before="0"/>
        <w:jc w:val="left"/>
        <w:rPr>
          <w:sz w:val="22"/>
          <w:szCs w:val="22"/>
          <w:lang w:val="sv-SE"/>
        </w:rPr>
      </w:pPr>
    </w:p>
    <w:p w14:paraId="28E46C33"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lastRenderedPageBreak/>
        <w:t>Ur mikrobiologisk synpunkt skall läkemedlet användas omedelbart efter beredningen. Om produkten inte används omedelbart ansvarar användaren för förvaringstiden och förvaringsvillkoren före användningen, och de skall normalt inte vara längre än 8 timmar vid 2°C – 8°C eller 2 timmar vid 25°C.</w:t>
      </w:r>
    </w:p>
    <w:p w14:paraId="5E17ABFB" w14:textId="77777777" w:rsidR="00D57536" w:rsidRPr="00DC2BA7" w:rsidRDefault="00D57536" w:rsidP="00D57536">
      <w:pPr>
        <w:pStyle w:val="Char2"/>
        <w:spacing w:before="0"/>
        <w:jc w:val="left"/>
        <w:rPr>
          <w:sz w:val="22"/>
          <w:szCs w:val="22"/>
          <w:lang w:val="sv-SE"/>
        </w:rPr>
      </w:pPr>
    </w:p>
    <w:p w14:paraId="4D2D92A6"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6.4</w:t>
      </w:r>
      <w:r w:rsidRPr="00DC2BA7">
        <w:rPr>
          <w:b/>
          <w:bCs/>
          <w:lang w:val="sv-SE"/>
        </w:rPr>
        <w:tab/>
        <w:t>Särskilda förvaringsanvisningar</w:t>
      </w:r>
    </w:p>
    <w:p w14:paraId="685FDBAB" w14:textId="77777777" w:rsidR="00D57536" w:rsidRPr="00DC2BA7" w:rsidRDefault="00D57536" w:rsidP="00D57536">
      <w:pPr>
        <w:keepNext/>
        <w:widowControl w:val="0"/>
        <w:tabs>
          <w:tab w:val="clear" w:pos="567"/>
        </w:tabs>
        <w:spacing w:line="240" w:lineRule="auto"/>
        <w:rPr>
          <w:lang w:val="sv-SE"/>
        </w:rPr>
      </w:pPr>
    </w:p>
    <w:p w14:paraId="407B2881"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Förvaras i kylskåp (2</w:t>
      </w:r>
      <w:r w:rsidRPr="00DC2BA7">
        <w:rPr>
          <w:rFonts w:ascii="Symbol" w:hAnsi="Symbol"/>
          <w:sz w:val="22"/>
          <w:szCs w:val="22"/>
          <w:lang w:val="sv-SE"/>
        </w:rPr>
        <w:sym w:font="Symbol" w:char="F0B0"/>
      </w:r>
      <w:r w:rsidRPr="00DC2BA7">
        <w:rPr>
          <w:sz w:val="22"/>
          <w:szCs w:val="22"/>
          <w:lang w:val="sv-SE"/>
        </w:rPr>
        <w:t>C – 8</w:t>
      </w:r>
      <w:r w:rsidRPr="00DC2BA7">
        <w:rPr>
          <w:rFonts w:ascii="Symbol" w:hAnsi="Symbol"/>
          <w:sz w:val="22"/>
          <w:szCs w:val="22"/>
          <w:lang w:val="sv-SE"/>
        </w:rPr>
        <w:sym w:font="Symbol" w:char="F0B0"/>
      </w:r>
      <w:r w:rsidRPr="00DC2BA7">
        <w:rPr>
          <w:sz w:val="22"/>
          <w:szCs w:val="22"/>
          <w:lang w:val="sv-SE"/>
        </w:rPr>
        <w:t>C).</w:t>
      </w:r>
    </w:p>
    <w:p w14:paraId="4FCDC098"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Får ej frysas.</w:t>
      </w:r>
    </w:p>
    <w:p w14:paraId="236257FE" w14:textId="77777777" w:rsidR="00D57536" w:rsidRPr="00DC2BA7" w:rsidRDefault="00D57536" w:rsidP="00D57536">
      <w:pPr>
        <w:pStyle w:val="Char2"/>
        <w:widowControl w:val="0"/>
        <w:spacing w:before="0"/>
        <w:jc w:val="left"/>
        <w:rPr>
          <w:sz w:val="22"/>
          <w:szCs w:val="22"/>
          <w:lang w:val="sv-SE"/>
        </w:rPr>
      </w:pPr>
    </w:p>
    <w:p w14:paraId="0ED67DC6"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Förvaringsanvisningar för läkemedlet efter beredning finns i avsnitt 6.3</w:t>
      </w:r>
    </w:p>
    <w:p w14:paraId="55A3C7E1" w14:textId="77777777" w:rsidR="00D57536" w:rsidRPr="00DC2BA7" w:rsidRDefault="00D57536" w:rsidP="00D57536">
      <w:pPr>
        <w:pStyle w:val="Char2"/>
        <w:spacing w:before="0"/>
        <w:jc w:val="left"/>
        <w:rPr>
          <w:sz w:val="22"/>
          <w:szCs w:val="22"/>
          <w:lang w:val="sv-SE"/>
        </w:rPr>
      </w:pPr>
    </w:p>
    <w:p w14:paraId="0737F05D"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6.5</w:t>
      </w:r>
      <w:r w:rsidRPr="00DC2BA7">
        <w:rPr>
          <w:b/>
          <w:bCs/>
          <w:lang w:val="sv-SE"/>
        </w:rPr>
        <w:tab/>
        <w:t>Förpackningstyp och innehåll</w:t>
      </w:r>
    </w:p>
    <w:p w14:paraId="080CC94D" w14:textId="77777777" w:rsidR="00D57536" w:rsidRPr="00DC2BA7" w:rsidRDefault="00D57536" w:rsidP="00D57536">
      <w:pPr>
        <w:keepNext/>
        <w:widowControl w:val="0"/>
        <w:tabs>
          <w:tab w:val="clear" w:pos="567"/>
        </w:tabs>
        <w:spacing w:line="240" w:lineRule="auto"/>
        <w:rPr>
          <w:lang w:val="sv-SE"/>
        </w:rPr>
      </w:pPr>
    </w:p>
    <w:p w14:paraId="6D933436"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Injektionsflaska med pulver: Klar, ofärgad injektionsflaska av typ I-glas med butylgummipropp och grå avrivningsförsegling.</w:t>
      </w:r>
    </w:p>
    <w:p w14:paraId="4346E005" w14:textId="77777777" w:rsidR="00D57536" w:rsidRPr="00DC2BA7" w:rsidRDefault="00D57536" w:rsidP="00D57536">
      <w:pPr>
        <w:pStyle w:val="Char2"/>
        <w:widowControl w:val="0"/>
        <w:spacing w:before="0"/>
        <w:jc w:val="left"/>
        <w:rPr>
          <w:sz w:val="22"/>
          <w:szCs w:val="22"/>
          <w:lang w:val="sv-SE"/>
        </w:rPr>
      </w:pPr>
    </w:p>
    <w:p w14:paraId="110D08F2"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Ampull med spädningsvätska: Klar, ofärgad ampull av typ I-glas innehållande 2 ml vatten för injektionsvätskor.</w:t>
      </w:r>
    </w:p>
    <w:p w14:paraId="3C1CD952" w14:textId="77777777" w:rsidR="00D57536" w:rsidRPr="00DC2BA7" w:rsidRDefault="00D57536" w:rsidP="00D57536">
      <w:pPr>
        <w:pStyle w:val="Char2"/>
        <w:widowControl w:val="0"/>
        <w:spacing w:before="0"/>
        <w:jc w:val="left"/>
        <w:rPr>
          <w:sz w:val="22"/>
          <w:szCs w:val="22"/>
          <w:lang w:val="sv-SE"/>
        </w:rPr>
      </w:pPr>
    </w:p>
    <w:p w14:paraId="39C9FB7A"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Förpackningen innehåller en injektionsflaska med pulver till injektionsvätska och en ampull med vatten för injektionsvätskor.</w:t>
      </w:r>
    </w:p>
    <w:p w14:paraId="14C14540" w14:textId="77777777" w:rsidR="00D57536" w:rsidRPr="00DC2BA7" w:rsidRDefault="00D57536" w:rsidP="00D57536">
      <w:pPr>
        <w:pStyle w:val="Char2"/>
        <w:spacing w:before="0"/>
        <w:jc w:val="left"/>
        <w:rPr>
          <w:sz w:val="22"/>
          <w:szCs w:val="22"/>
          <w:lang w:val="sv-SE"/>
        </w:rPr>
      </w:pPr>
    </w:p>
    <w:p w14:paraId="558A5821"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6.6</w:t>
      </w:r>
      <w:r w:rsidRPr="00DC2BA7">
        <w:rPr>
          <w:b/>
          <w:bCs/>
          <w:lang w:val="sv-SE"/>
        </w:rPr>
        <w:tab/>
        <w:t>Särskilda anvisningar för destruktion och övrig hantering</w:t>
      </w:r>
    </w:p>
    <w:p w14:paraId="3763C673" w14:textId="77777777" w:rsidR="00D57536" w:rsidRPr="00DC2BA7" w:rsidRDefault="00D57536" w:rsidP="00D57536">
      <w:pPr>
        <w:pStyle w:val="Char2"/>
        <w:keepNext/>
        <w:spacing w:before="0"/>
        <w:jc w:val="left"/>
        <w:rPr>
          <w:sz w:val="22"/>
          <w:szCs w:val="22"/>
          <w:lang w:val="sv-SE"/>
        </w:rPr>
      </w:pPr>
    </w:p>
    <w:p w14:paraId="09C1092A"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Xolair 75 mg pulver till injektionsvätska, lösning, tillhandahålls i en injektionsflaska för engångsbruk.</w:t>
      </w:r>
    </w:p>
    <w:p w14:paraId="4D894C80" w14:textId="77777777" w:rsidR="00D57536" w:rsidRPr="00DC2BA7" w:rsidRDefault="00D57536" w:rsidP="00D57536">
      <w:pPr>
        <w:pStyle w:val="Char2"/>
        <w:widowControl w:val="0"/>
        <w:spacing w:before="0"/>
        <w:jc w:val="left"/>
        <w:rPr>
          <w:sz w:val="22"/>
          <w:szCs w:val="22"/>
          <w:lang w:val="sv-SE"/>
        </w:rPr>
      </w:pPr>
    </w:p>
    <w:p w14:paraId="2748A5D7"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Ur mikrobiologisk synpunkt ska läkemedlet användas omedelbart efter beredningen (se avsnitt 6.3).</w:t>
      </w:r>
    </w:p>
    <w:p w14:paraId="290EECB1" w14:textId="77777777" w:rsidR="00D57536" w:rsidRPr="00DC2BA7" w:rsidRDefault="00D57536" w:rsidP="00D57536">
      <w:pPr>
        <w:pStyle w:val="Char2"/>
        <w:widowControl w:val="0"/>
        <w:spacing w:before="0"/>
        <w:jc w:val="left"/>
        <w:rPr>
          <w:sz w:val="22"/>
          <w:szCs w:val="22"/>
          <w:lang w:val="sv-SE"/>
        </w:rPr>
      </w:pPr>
    </w:p>
    <w:p w14:paraId="3C9B15FF"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Det tar 15</w:t>
      </w:r>
      <w:r w:rsidRPr="00DC2BA7">
        <w:rPr>
          <w:sz w:val="22"/>
          <w:szCs w:val="22"/>
          <w:lang w:val="sv-SE"/>
        </w:rPr>
        <w:noBreakHyphen/>
        <w:t>20 minuter att lösa upp det frystorkade läkemedlet, men det kan i vissa fall ta längre tid. Det helt upplösta läkemedlet skall vara en klar till lätt opalskimrande, ofärgad till svagt brun-gul lösning, eventuellt med några små bubblor eller skum runt kanten på injektionsflaskan. På grund av viskositeten hos det upplösta läkemedlet måste man se till att dra upp hela innehållet ur injektionsflaskan innan luft eller överflödig lösning sprutas ut ur sprutan, för att man skall erhålla 0,6 ml.</w:t>
      </w:r>
    </w:p>
    <w:p w14:paraId="24A7AD5B" w14:textId="77777777" w:rsidR="00D57536" w:rsidRPr="00DC2BA7" w:rsidRDefault="00D57536" w:rsidP="00D57536">
      <w:pPr>
        <w:pStyle w:val="Char2"/>
        <w:widowControl w:val="0"/>
        <w:spacing w:before="0"/>
        <w:jc w:val="left"/>
        <w:rPr>
          <w:sz w:val="22"/>
          <w:szCs w:val="22"/>
          <w:lang w:val="sv-SE"/>
        </w:rPr>
      </w:pPr>
    </w:p>
    <w:p w14:paraId="4FB24E1B"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Ej använt läkemedel och avfall ska kasseras enligt gällande anvisningar.</w:t>
      </w:r>
    </w:p>
    <w:p w14:paraId="066B37AE" w14:textId="77777777" w:rsidR="00D57536" w:rsidRPr="00DC2BA7" w:rsidRDefault="00D57536" w:rsidP="00D57536">
      <w:pPr>
        <w:pStyle w:val="Char2"/>
        <w:widowControl w:val="0"/>
        <w:spacing w:before="0"/>
        <w:jc w:val="left"/>
        <w:rPr>
          <w:sz w:val="22"/>
          <w:szCs w:val="22"/>
          <w:lang w:val="sv-SE"/>
        </w:rPr>
      </w:pPr>
    </w:p>
    <w:p w14:paraId="5A43C7D4" w14:textId="77777777" w:rsidR="00D57536" w:rsidRPr="00DC2BA7" w:rsidRDefault="00D57536" w:rsidP="00D57536">
      <w:pPr>
        <w:pStyle w:val="Char2"/>
        <w:widowControl w:val="0"/>
        <w:spacing w:before="0"/>
        <w:jc w:val="left"/>
        <w:rPr>
          <w:sz w:val="22"/>
          <w:szCs w:val="22"/>
          <w:lang w:val="sv-SE"/>
        </w:rPr>
      </w:pPr>
    </w:p>
    <w:p w14:paraId="75560400"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7.</w:t>
      </w:r>
      <w:r w:rsidRPr="00DC2BA7">
        <w:rPr>
          <w:b/>
          <w:bCs/>
          <w:lang w:val="sv-SE"/>
        </w:rPr>
        <w:tab/>
        <w:t>INNEHAVARE AV GODKÄNNANDE FÖR FÖRSÄLJNING</w:t>
      </w:r>
    </w:p>
    <w:p w14:paraId="7FE47B18" w14:textId="77777777" w:rsidR="00D57536" w:rsidRPr="00DC2BA7" w:rsidRDefault="00D57536" w:rsidP="00D57536">
      <w:pPr>
        <w:keepNext/>
        <w:widowControl w:val="0"/>
        <w:tabs>
          <w:tab w:val="clear" w:pos="567"/>
        </w:tabs>
        <w:spacing w:line="240" w:lineRule="auto"/>
        <w:rPr>
          <w:lang w:val="sv-SE"/>
        </w:rPr>
      </w:pPr>
    </w:p>
    <w:p w14:paraId="7B5334BC" w14:textId="77777777" w:rsidR="00D57536" w:rsidRPr="00DC2BA7" w:rsidRDefault="00B60735" w:rsidP="00D57536">
      <w:pPr>
        <w:keepNext/>
        <w:widowControl w:val="0"/>
        <w:tabs>
          <w:tab w:val="clear" w:pos="567"/>
        </w:tabs>
        <w:spacing w:line="240" w:lineRule="auto"/>
        <w:rPr>
          <w:lang w:val="sv-SE"/>
        </w:rPr>
      </w:pPr>
      <w:r w:rsidRPr="00DC2BA7">
        <w:rPr>
          <w:lang w:val="sv-SE"/>
        </w:rPr>
        <w:t>Novartis Europharm Limited</w:t>
      </w:r>
    </w:p>
    <w:p w14:paraId="421B1B97" w14:textId="77777777" w:rsidR="00D57536" w:rsidRPr="00DC2BA7" w:rsidRDefault="00B60735" w:rsidP="00D57536">
      <w:pPr>
        <w:keepNext/>
        <w:widowControl w:val="0"/>
        <w:spacing w:line="240" w:lineRule="auto"/>
        <w:rPr>
          <w:lang w:val="en-US"/>
        </w:rPr>
      </w:pPr>
      <w:r w:rsidRPr="00DC2BA7">
        <w:rPr>
          <w:lang w:val="en-US"/>
        </w:rPr>
        <w:t>Vista Building</w:t>
      </w:r>
    </w:p>
    <w:p w14:paraId="24FE3D1C" w14:textId="77777777" w:rsidR="00D57536" w:rsidRPr="00DC2BA7" w:rsidRDefault="00B60735" w:rsidP="00D57536">
      <w:pPr>
        <w:keepNext/>
        <w:widowControl w:val="0"/>
        <w:spacing w:line="240" w:lineRule="auto"/>
      </w:pPr>
      <w:r w:rsidRPr="00DC2BA7">
        <w:t>Elm Park, Merrion Road</w:t>
      </w:r>
    </w:p>
    <w:p w14:paraId="487B1910" w14:textId="77777777" w:rsidR="00D57536" w:rsidRPr="00DC2BA7" w:rsidRDefault="00B60735" w:rsidP="00D57536">
      <w:pPr>
        <w:keepNext/>
        <w:widowControl w:val="0"/>
        <w:spacing w:line="240" w:lineRule="auto"/>
        <w:rPr>
          <w:lang w:val="sv-SE"/>
        </w:rPr>
      </w:pPr>
      <w:r w:rsidRPr="00DC2BA7">
        <w:rPr>
          <w:lang w:val="sv-SE"/>
        </w:rPr>
        <w:t>Dublin 4</w:t>
      </w:r>
    </w:p>
    <w:p w14:paraId="357D5600" w14:textId="77777777" w:rsidR="00D57536" w:rsidRPr="00DC2BA7" w:rsidRDefault="00B60735" w:rsidP="00D57536">
      <w:pPr>
        <w:spacing w:line="240" w:lineRule="auto"/>
        <w:rPr>
          <w:lang w:val="sv-SE"/>
        </w:rPr>
      </w:pPr>
      <w:r w:rsidRPr="00DC2BA7">
        <w:rPr>
          <w:lang w:val="sv-SE"/>
        </w:rPr>
        <w:t>Irland</w:t>
      </w:r>
    </w:p>
    <w:p w14:paraId="24591A04" w14:textId="77777777" w:rsidR="00D57536" w:rsidRPr="00DC2BA7" w:rsidRDefault="00D57536" w:rsidP="00D57536">
      <w:pPr>
        <w:pStyle w:val="Char2"/>
        <w:spacing w:before="0"/>
        <w:jc w:val="left"/>
        <w:rPr>
          <w:sz w:val="22"/>
          <w:szCs w:val="22"/>
          <w:lang w:val="sv-SE"/>
        </w:rPr>
      </w:pPr>
    </w:p>
    <w:p w14:paraId="0947C108" w14:textId="77777777" w:rsidR="00D57536" w:rsidRPr="00DC2BA7" w:rsidRDefault="00D57536" w:rsidP="00D57536">
      <w:pPr>
        <w:pStyle w:val="Char2"/>
        <w:spacing w:before="0"/>
        <w:jc w:val="left"/>
        <w:rPr>
          <w:sz w:val="22"/>
          <w:szCs w:val="22"/>
          <w:lang w:val="sv-SE"/>
        </w:rPr>
      </w:pPr>
    </w:p>
    <w:p w14:paraId="20C4FE84"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8.</w:t>
      </w:r>
      <w:r w:rsidRPr="00DC2BA7">
        <w:rPr>
          <w:b/>
          <w:bCs/>
          <w:lang w:val="sv-SE"/>
        </w:rPr>
        <w:tab/>
        <w:t>NUMMER PÅ GODKÄNNANDE FÖR FÖRSÄLJNING</w:t>
      </w:r>
    </w:p>
    <w:p w14:paraId="4064C0AE" w14:textId="77777777" w:rsidR="00D57536" w:rsidRPr="00DC2BA7" w:rsidRDefault="00D57536" w:rsidP="00D57536">
      <w:pPr>
        <w:pStyle w:val="Char2"/>
        <w:keepNext/>
        <w:spacing w:before="0"/>
        <w:jc w:val="left"/>
        <w:rPr>
          <w:sz w:val="22"/>
          <w:szCs w:val="22"/>
          <w:lang w:val="sv-SE"/>
        </w:rPr>
      </w:pPr>
    </w:p>
    <w:p w14:paraId="7440ABEC" w14:textId="77777777" w:rsidR="00D57536" w:rsidRPr="00DC2BA7" w:rsidRDefault="00B60735" w:rsidP="00D57536">
      <w:pPr>
        <w:pStyle w:val="Text"/>
        <w:spacing w:before="0"/>
        <w:jc w:val="left"/>
        <w:rPr>
          <w:color w:val="000000"/>
          <w:sz w:val="22"/>
          <w:lang w:val="sv-SE"/>
        </w:rPr>
      </w:pPr>
      <w:r w:rsidRPr="00DC2BA7">
        <w:rPr>
          <w:color w:val="000000"/>
          <w:sz w:val="22"/>
          <w:lang w:val="sv-SE"/>
        </w:rPr>
        <w:t>EU/1/05/319/001</w:t>
      </w:r>
    </w:p>
    <w:p w14:paraId="70107F55" w14:textId="77777777" w:rsidR="00D57536" w:rsidRPr="00DC2BA7" w:rsidRDefault="00D57536" w:rsidP="00D57536">
      <w:pPr>
        <w:pStyle w:val="Char2"/>
        <w:spacing w:before="0"/>
        <w:jc w:val="left"/>
        <w:rPr>
          <w:sz w:val="22"/>
          <w:szCs w:val="22"/>
          <w:lang w:val="sv-SE"/>
        </w:rPr>
      </w:pPr>
    </w:p>
    <w:p w14:paraId="43F1D0CC" w14:textId="77777777" w:rsidR="00D57536" w:rsidRPr="00DC2BA7" w:rsidRDefault="00D57536" w:rsidP="00D57536">
      <w:pPr>
        <w:pStyle w:val="Char2"/>
        <w:spacing w:before="0"/>
        <w:jc w:val="left"/>
        <w:rPr>
          <w:sz w:val="22"/>
          <w:szCs w:val="22"/>
          <w:lang w:val="sv-SE"/>
        </w:rPr>
      </w:pPr>
    </w:p>
    <w:p w14:paraId="2EE3F1C2"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9.</w:t>
      </w:r>
      <w:r w:rsidRPr="00DC2BA7">
        <w:rPr>
          <w:b/>
          <w:bCs/>
          <w:lang w:val="sv-SE"/>
        </w:rPr>
        <w:tab/>
        <w:t>DATUM FÖR FÖRSTA GODKÄNNANDE/FÖRNYAT GODKÄNNANDE</w:t>
      </w:r>
    </w:p>
    <w:p w14:paraId="79BE7C89" w14:textId="77777777" w:rsidR="00D57536" w:rsidRPr="00DC2BA7" w:rsidRDefault="00D57536" w:rsidP="00D57536">
      <w:pPr>
        <w:pStyle w:val="Char2"/>
        <w:keepNext/>
        <w:spacing w:before="0"/>
        <w:jc w:val="left"/>
        <w:rPr>
          <w:sz w:val="22"/>
          <w:szCs w:val="22"/>
          <w:lang w:val="sv-SE"/>
        </w:rPr>
      </w:pPr>
    </w:p>
    <w:p w14:paraId="1BBC848A" w14:textId="77777777" w:rsidR="00D57536" w:rsidRPr="00DC2BA7" w:rsidRDefault="00B60735" w:rsidP="00D57536">
      <w:pPr>
        <w:pStyle w:val="Text"/>
        <w:keepNext/>
        <w:spacing w:before="0"/>
        <w:jc w:val="left"/>
        <w:rPr>
          <w:color w:val="000000"/>
          <w:sz w:val="22"/>
          <w:lang w:val="sv-SE"/>
        </w:rPr>
      </w:pPr>
      <w:r w:rsidRPr="00DC2BA7">
        <w:rPr>
          <w:color w:val="000000"/>
          <w:sz w:val="22"/>
          <w:lang w:val="sv-SE"/>
        </w:rPr>
        <w:t>Datum för det första godkännandet: 25 oktober 2005</w:t>
      </w:r>
    </w:p>
    <w:p w14:paraId="2A3563D9" w14:textId="77777777" w:rsidR="00D57536" w:rsidRPr="00DC2BA7" w:rsidRDefault="00B60735" w:rsidP="00D57536">
      <w:pPr>
        <w:pStyle w:val="Char2"/>
        <w:spacing w:before="0"/>
        <w:jc w:val="left"/>
        <w:rPr>
          <w:sz w:val="22"/>
          <w:szCs w:val="22"/>
          <w:lang w:val="sv-SE"/>
        </w:rPr>
      </w:pPr>
      <w:r w:rsidRPr="00DC2BA7">
        <w:rPr>
          <w:sz w:val="22"/>
          <w:szCs w:val="22"/>
          <w:lang w:val="sv-SE"/>
        </w:rPr>
        <w:t>Datum för den senaste förnyelsen: 22 juni 2015</w:t>
      </w:r>
    </w:p>
    <w:p w14:paraId="5D443AC5" w14:textId="77777777" w:rsidR="00D57536" w:rsidRPr="00DC2BA7" w:rsidRDefault="00D57536" w:rsidP="00D57536">
      <w:pPr>
        <w:pStyle w:val="Char2"/>
        <w:spacing w:before="0"/>
        <w:jc w:val="left"/>
        <w:rPr>
          <w:sz w:val="22"/>
          <w:szCs w:val="22"/>
          <w:lang w:val="sv-SE"/>
        </w:rPr>
      </w:pPr>
    </w:p>
    <w:p w14:paraId="1D8F8796" w14:textId="77777777" w:rsidR="00D57536" w:rsidRPr="00DC2BA7" w:rsidRDefault="00D57536" w:rsidP="00D57536">
      <w:pPr>
        <w:pStyle w:val="Char2"/>
        <w:spacing w:before="0"/>
        <w:jc w:val="left"/>
        <w:rPr>
          <w:sz w:val="22"/>
          <w:szCs w:val="22"/>
          <w:lang w:val="sv-SE"/>
        </w:rPr>
      </w:pPr>
    </w:p>
    <w:p w14:paraId="26514E2D"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10.</w:t>
      </w:r>
      <w:r w:rsidRPr="00DC2BA7">
        <w:rPr>
          <w:b/>
          <w:bCs/>
          <w:lang w:val="sv-SE"/>
        </w:rPr>
        <w:tab/>
        <w:t>DATUM FÖR ÖVERSYN AV PRODUKTRESUMÉN</w:t>
      </w:r>
    </w:p>
    <w:p w14:paraId="1830CF2B" w14:textId="77777777" w:rsidR="00D57536" w:rsidRPr="00DC2BA7" w:rsidRDefault="00D57536" w:rsidP="00D57536">
      <w:pPr>
        <w:keepNext/>
        <w:widowControl w:val="0"/>
        <w:tabs>
          <w:tab w:val="clear" w:pos="567"/>
        </w:tabs>
        <w:spacing w:line="240" w:lineRule="auto"/>
        <w:ind w:left="567" w:hanging="567"/>
        <w:rPr>
          <w:bCs/>
          <w:lang w:val="sv-SE"/>
        </w:rPr>
      </w:pPr>
    </w:p>
    <w:p w14:paraId="23886EA7" w14:textId="77777777" w:rsidR="00D57536" w:rsidRPr="00DC2BA7" w:rsidRDefault="00D57536" w:rsidP="00D57536">
      <w:pPr>
        <w:keepNext/>
        <w:widowControl w:val="0"/>
        <w:tabs>
          <w:tab w:val="clear" w:pos="567"/>
        </w:tabs>
        <w:spacing w:line="240" w:lineRule="auto"/>
        <w:ind w:left="567" w:hanging="567"/>
        <w:rPr>
          <w:bCs/>
          <w:lang w:val="sv-SE"/>
        </w:rPr>
      </w:pPr>
    </w:p>
    <w:p w14:paraId="4409C1D4" w14:textId="77777777" w:rsidR="00D57536" w:rsidRDefault="00B60735" w:rsidP="00D57536">
      <w:pPr>
        <w:widowControl w:val="0"/>
        <w:tabs>
          <w:tab w:val="clear" w:pos="567"/>
        </w:tabs>
        <w:spacing w:line="240" w:lineRule="auto"/>
        <w:rPr>
          <w:noProof/>
          <w:color w:val="000000"/>
          <w:lang w:val="sv-SE"/>
        </w:rPr>
      </w:pPr>
      <w:r w:rsidRPr="00DC2BA7">
        <w:rPr>
          <w:noProof/>
          <w:szCs w:val="24"/>
          <w:lang w:val="sv-SE"/>
        </w:rPr>
        <w:t>Ytterligare information om detta läkemedel finns på Europeiska läkemedelsmyndighetens webbplats</w:t>
      </w:r>
      <w:r w:rsidRPr="00DC2BA7">
        <w:rPr>
          <w:noProof/>
          <w:lang w:val="sv-SE"/>
        </w:rPr>
        <w:t xml:space="preserve"> </w:t>
      </w:r>
      <w:hyperlink r:id="rId18" w:history="1">
        <w:r w:rsidR="004974CA" w:rsidRPr="00344144">
          <w:rPr>
            <w:rStyle w:val="Hyperlink"/>
            <w:noProof/>
            <w:lang w:val="sv-SE"/>
          </w:rPr>
          <w:t>http://www.ema.europa.eu</w:t>
        </w:r>
      </w:hyperlink>
    </w:p>
    <w:p w14:paraId="455DAE98" w14:textId="77777777" w:rsidR="004974CA" w:rsidRPr="00DC2BA7" w:rsidRDefault="004974CA" w:rsidP="00D57536">
      <w:pPr>
        <w:widowControl w:val="0"/>
        <w:tabs>
          <w:tab w:val="clear" w:pos="567"/>
        </w:tabs>
        <w:spacing w:line="240" w:lineRule="auto"/>
        <w:rPr>
          <w:lang w:val="sv-SE"/>
        </w:rPr>
      </w:pPr>
    </w:p>
    <w:p w14:paraId="35FFC91F" w14:textId="77777777" w:rsidR="00D57536" w:rsidRPr="00EF6459" w:rsidRDefault="00B60735" w:rsidP="00561D6E">
      <w:pPr>
        <w:pStyle w:val="ListParagraph"/>
        <w:widowControl w:val="0"/>
        <w:tabs>
          <w:tab w:val="clear" w:pos="567"/>
        </w:tabs>
        <w:spacing w:line="240" w:lineRule="auto"/>
        <w:ind w:left="0"/>
        <w:rPr>
          <w:lang w:val="sv-SE"/>
        </w:rPr>
      </w:pPr>
      <w:r w:rsidRPr="00561D6E">
        <w:rPr>
          <w:b/>
          <w:bCs/>
          <w:lang w:val="sv-SE"/>
        </w:rPr>
        <w:br w:type="page"/>
      </w:r>
      <w:r w:rsidRPr="00561D6E">
        <w:rPr>
          <w:b/>
          <w:bCs/>
          <w:lang w:val="sv-SE"/>
        </w:rPr>
        <w:lastRenderedPageBreak/>
        <w:t>1.</w:t>
      </w:r>
      <w:r w:rsidRPr="00561D6E">
        <w:rPr>
          <w:b/>
          <w:bCs/>
          <w:lang w:val="sv-SE"/>
        </w:rPr>
        <w:tab/>
        <w:t>LÄKEMEDLETS NAMN</w:t>
      </w:r>
    </w:p>
    <w:p w14:paraId="30D3842D" w14:textId="77777777" w:rsidR="00D57536" w:rsidRPr="00DC2BA7" w:rsidRDefault="00D57536" w:rsidP="00D57536">
      <w:pPr>
        <w:pStyle w:val="Char2"/>
        <w:keepNext/>
        <w:spacing w:before="0"/>
        <w:jc w:val="left"/>
        <w:rPr>
          <w:sz w:val="22"/>
          <w:szCs w:val="22"/>
          <w:lang w:val="sv-SE"/>
        </w:rPr>
      </w:pPr>
    </w:p>
    <w:p w14:paraId="3D828AFD" w14:textId="77777777" w:rsidR="00D57536" w:rsidRPr="00DC2BA7" w:rsidRDefault="00B60735" w:rsidP="00D57536">
      <w:pPr>
        <w:pStyle w:val="Char2"/>
        <w:spacing w:before="0"/>
        <w:jc w:val="left"/>
        <w:rPr>
          <w:sz w:val="22"/>
          <w:szCs w:val="22"/>
          <w:lang w:val="sv-SE"/>
        </w:rPr>
      </w:pPr>
      <w:r w:rsidRPr="002A5B34">
        <w:rPr>
          <w:sz w:val="22"/>
          <w:szCs w:val="22"/>
          <w:lang w:val="sv-SE"/>
        </w:rPr>
        <w:t>Xolair 150 mg pulver och vätska till injektionsvätska, lösning</w:t>
      </w:r>
    </w:p>
    <w:p w14:paraId="541AE12D" w14:textId="77777777" w:rsidR="00D57536" w:rsidRPr="00DC2BA7" w:rsidRDefault="00D57536" w:rsidP="00D57536">
      <w:pPr>
        <w:pStyle w:val="Char2"/>
        <w:spacing w:before="0"/>
        <w:jc w:val="left"/>
        <w:rPr>
          <w:sz w:val="22"/>
          <w:szCs w:val="22"/>
          <w:lang w:val="sv-SE"/>
        </w:rPr>
      </w:pPr>
    </w:p>
    <w:p w14:paraId="263D7050" w14:textId="77777777" w:rsidR="00D57536" w:rsidRPr="00DC2BA7" w:rsidRDefault="00D57536" w:rsidP="00D57536">
      <w:pPr>
        <w:pStyle w:val="Char2"/>
        <w:spacing w:before="0"/>
        <w:jc w:val="left"/>
        <w:rPr>
          <w:sz w:val="22"/>
          <w:szCs w:val="22"/>
          <w:lang w:val="sv-SE"/>
        </w:rPr>
      </w:pPr>
    </w:p>
    <w:p w14:paraId="1E0A754C"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2.</w:t>
      </w:r>
      <w:r w:rsidRPr="00DC2BA7">
        <w:rPr>
          <w:b/>
          <w:bCs/>
          <w:lang w:val="sv-SE"/>
        </w:rPr>
        <w:tab/>
        <w:t>KVALITATIV OCH KVANTITATIV SAMMANSÄTTNING</w:t>
      </w:r>
    </w:p>
    <w:p w14:paraId="12429BFC" w14:textId="77777777" w:rsidR="00D57536" w:rsidRPr="00DC2BA7" w:rsidRDefault="00D57536" w:rsidP="00D57536">
      <w:pPr>
        <w:pStyle w:val="Char2"/>
        <w:keepNext/>
        <w:spacing w:before="0"/>
        <w:jc w:val="left"/>
        <w:rPr>
          <w:sz w:val="22"/>
          <w:szCs w:val="22"/>
          <w:lang w:val="sv-SE"/>
        </w:rPr>
      </w:pPr>
    </w:p>
    <w:p w14:paraId="2066CEF1" w14:textId="77777777" w:rsidR="00D57536" w:rsidRPr="00DC2BA7" w:rsidRDefault="00B60735" w:rsidP="00D57536">
      <w:pPr>
        <w:pStyle w:val="Char2"/>
        <w:spacing w:before="0"/>
        <w:jc w:val="left"/>
        <w:rPr>
          <w:sz w:val="22"/>
          <w:szCs w:val="22"/>
          <w:lang w:val="sv-SE"/>
        </w:rPr>
      </w:pPr>
      <w:r w:rsidRPr="00DC2BA7">
        <w:rPr>
          <w:sz w:val="22"/>
          <w:szCs w:val="22"/>
          <w:lang w:val="sv-SE"/>
        </w:rPr>
        <w:t>En injektionsflaska innehåller 150 mg omalizumab*.</w:t>
      </w:r>
    </w:p>
    <w:p w14:paraId="231DB677" w14:textId="77777777" w:rsidR="00D57536" w:rsidRPr="00535973" w:rsidRDefault="00D57536" w:rsidP="00535973">
      <w:pPr>
        <w:pStyle w:val="Char2"/>
        <w:spacing w:before="0"/>
        <w:jc w:val="left"/>
        <w:rPr>
          <w:sz w:val="22"/>
          <w:szCs w:val="22"/>
          <w:lang w:val="sv-SE"/>
        </w:rPr>
      </w:pPr>
    </w:p>
    <w:p w14:paraId="45EDAE93" w14:textId="77777777" w:rsidR="00D57536" w:rsidRPr="00535973" w:rsidRDefault="00B60735" w:rsidP="00535973">
      <w:pPr>
        <w:pStyle w:val="Char2"/>
        <w:spacing w:before="0"/>
        <w:jc w:val="left"/>
        <w:rPr>
          <w:sz w:val="22"/>
          <w:szCs w:val="22"/>
          <w:lang w:val="sv-SE"/>
        </w:rPr>
      </w:pPr>
      <w:r w:rsidRPr="00535973">
        <w:rPr>
          <w:sz w:val="22"/>
          <w:szCs w:val="22"/>
          <w:lang w:val="sv-SE"/>
        </w:rPr>
        <w:t>Efter beredning innehåller en injektionsflaska 125 mg/ml omalizumab (150 mg i 1,2 ml).</w:t>
      </w:r>
    </w:p>
    <w:p w14:paraId="4A4F11D9" w14:textId="77777777" w:rsidR="00D57536" w:rsidRPr="00535973" w:rsidRDefault="00D57536" w:rsidP="00535973">
      <w:pPr>
        <w:pStyle w:val="Char2"/>
        <w:spacing w:before="0"/>
        <w:jc w:val="left"/>
        <w:rPr>
          <w:sz w:val="22"/>
          <w:szCs w:val="22"/>
          <w:lang w:val="sv-SE"/>
        </w:rPr>
      </w:pPr>
    </w:p>
    <w:p w14:paraId="566C8081" w14:textId="5BABF989" w:rsidR="00D57536" w:rsidRPr="00535973" w:rsidRDefault="00B60735" w:rsidP="00535973">
      <w:pPr>
        <w:pStyle w:val="Char2"/>
        <w:spacing w:before="0"/>
        <w:jc w:val="left"/>
        <w:rPr>
          <w:sz w:val="22"/>
          <w:szCs w:val="22"/>
          <w:lang w:val="sv-SE"/>
        </w:rPr>
      </w:pPr>
      <w:r w:rsidRPr="00535973">
        <w:rPr>
          <w:sz w:val="22"/>
          <w:szCs w:val="22"/>
          <w:lang w:val="sv-SE"/>
        </w:rPr>
        <w:t xml:space="preserve">*Omalizumab är en humaniserad, monoklonal antikropp, tillverkad i </w:t>
      </w:r>
      <w:r w:rsidR="002A5B34" w:rsidRPr="00535973">
        <w:rPr>
          <w:sz w:val="22"/>
          <w:szCs w:val="22"/>
          <w:lang w:val="sv-SE"/>
        </w:rPr>
        <w:t xml:space="preserve">en </w:t>
      </w:r>
      <w:r w:rsidRPr="00535973">
        <w:rPr>
          <w:sz w:val="22"/>
          <w:szCs w:val="22"/>
          <w:lang w:val="sv-SE"/>
        </w:rPr>
        <w:t>(CHO) (Chinese hamster ovary) -cellinje</w:t>
      </w:r>
      <w:r w:rsidR="002A5B34" w:rsidRPr="00535973">
        <w:rPr>
          <w:sz w:val="22"/>
          <w:szCs w:val="22"/>
          <w:lang w:val="sv-SE"/>
        </w:rPr>
        <w:t xml:space="preserve"> genom rekombinant DNA-teknik</w:t>
      </w:r>
      <w:r w:rsidRPr="00535973">
        <w:rPr>
          <w:sz w:val="22"/>
          <w:szCs w:val="22"/>
          <w:lang w:val="sv-SE"/>
        </w:rPr>
        <w:t>.</w:t>
      </w:r>
    </w:p>
    <w:p w14:paraId="1B8ACA6E" w14:textId="77777777" w:rsidR="00D57536" w:rsidRPr="00535973" w:rsidRDefault="00D57536" w:rsidP="00535973">
      <w:pPr>
        <w:pStyle w:val="Char2"/>
        <w:spacing w:before="0"/>
        <w:jc w:val="left"/>
        <w:rPr>
          <w:sz w:val="22"/>
          <w:szCs w:val="22"/>
          <w:lang w:val="sv-SE"/>
        </w:rPr>
      </w:pPr>
    </w:p>
    <w:p w14:paraId="36849136" w14:textId="77777777" w:rsidR="00D57536" w:rsidRPr="00535973" w:rsidRDefault="00B60735" w:rsidP="00535973">
      <w:pPr>
        <w:pStyle w:val="Char2"/>
        <w:spacing w:before="0"/>
        <w:jc w:val="left"/>
        <w:rPr>
          <w:sz w:val="22"/>
          <w:szCs w:val="22"/>
          <w:lang w:val="sv-SE"/>
        </w:rPr>
      </w:pPr>
      <w:r w:rsidRPr="00535973">
        <w:rPr>
          <w:sz w:val="22"/>
          <w:szCs w:val="22"/>
          <w:lang w:val="sv-SE"/>
        </w:rPr>
        <w:t>För fullständig förteckning över hjälpämnen, se avsnitt 6.1.</w:t>
      </w:r>
    </w:p>
    <w:p w14:paraId="16C3A7C0" w14:textId="77777777" w:rsidR="00D57536" w:rsidRPr="00535973" w:rsidRDefault="00D57536" w:rsidP="00535973">
      <w:pPr>
        <w:pStyle w:val="Char2"/>
        <w:spacing w:before="0"/>
        <w:jc w:val="left"/>
        <w:rPr>
          <w:sz w:val="22"/>
          <w:szCs w:val="22"/>
          <w:lang w:val="sv-SE"/>
        </w:rPr>
      </w:pPr>
    </w:p>
    <w:p w14:paraId="6B073023" w14:textId="77777777" w:rsidR="00D57536" w:rsidRPr="00535973" w:rsidRDefault="00D57536" w:rsidP="00535973">
      <w:pPr>
        <w:pStyle w:val="Char2"/>
        <w:spacing w:before="0"/>
        <w:jc w:val="left"/>
        <w:rPr>
          <w:sz w:val="22"/>
          <w:szCs w:val="22"/>
          <w:lang w:val="sv-SE"/>
        </w:rPr>
      </w:pPr>
    </w:p>
    <w:p w14:paraId="0DCEA22F" w14:textId="77777777" w:rsidR="00D57536" w:rsidRPr="00535973" w:rsidRDefault="00B60735" w:rsidP="00535973">
      <w:pPr>
        <w:keepNext/>
        <w:widowControl w:val="0"/>
        <w:tabs>
          <w:tab w:val="clear" w:pos="567"/>
        </w:tabs>
        <w:spacing w:line="240" w:lineRule="auto"/>
        <w:ind w:left="567" w:hanging="567"/>
        <w:rPr>
          <w:caps/>
          <w:lang w:val="sv-SE"/>
        </w:rPr>
      </w:pPr>
      <w:r w:rsidRPr="00535973">
        <w:rPr>
          <w:b/>
          <w:bCs/>
          <w:lang w:val="sv-SE"/>
        </w:rPr>
        <w:t>3.</w:t>
      </w:r>
      <w:r w:rsidRPr="00535973">
        <w:rPr>
          <w:b/>
          <w:bCs/>
          <w:lang w:val="sv-SE"/>
        </w:rPr>
        <w:tab/>
        <w:t>LÄKEMEDELSFORM</w:t>
      </w:r>
    </w:p>
    <w:p w14:paraId="4B30951A" w14:textId="77777777" w:rsidR="00D57536" w:rsidRPr="00535973" w:rsidRDefault="00D57536" w:rsidP="00535973">
      <w:pPr>
        <w:pStyle w:val="Char2"/>
        <w:keepNext/>
        <w:spacing w:before="0"/>
        <w:jc w:val="left"/>
        <w:rPr>
          <w:sz w:val="22"/>
          <w:szCs w:val="22"/>
          <w:lang w:val="sv-SE"/>
        </w:rPr>
      </w:pPr>
    </w:p>
    <w:p w14:paraId="21D4F0D8" w14:textId="77777777" w:rsidR="00D57536" w:rsidRPr="00535973" w:rsidRDefault="00B60735" w:rsidP="00535973">
      <w:pPr>
        <w:pStyle w:val="Char2"/>
        <w:spacing w:before="0"/>
        <w:jc w:val="left"/>
        <w:rPr>
          <w:sz w:val="22"/>
          <w:szCs w:val="22"/>
          <w:lang w:val="sv-SE"/>
        </w:rPr>
      </w:pPr>
      <w:r w:rsidRPr="00535973">
        <w:rPr>
          <w:sz w:val="22"/>
          <w:szCs w:val="22"/>
          <w:lang w:val="sv-SE"/>
        </w:rPr>
        <w:t>Pulver och vätska till injektionsvätska, lösning</w:t>
      </w:r>
    </w:p>
    <w:p w14:paraId="0128659D" w14:textId="77777777" w:rsidR="00D57536" w:rsidRPr="00535973" w:rsidRDefault="00D57536" w:rsidP="00535973">
      <w:pPr>
        <w:pStyle w:val="Char2"/>
        <w:spacing w:before="0"/>
        <w:jc w:val="left"/>
        <w:rPr>
          <w:sz w:val="22"/>
          <w:szCs w:val="22"/>
          <w:lang w:val="sv-SE"/>
        </w:rPr>
      </w:pPr>
    </w:p>
    <w:p w14:paraId="05CEF508" w14:textId="77777777" w:rsidR="00D57536" w:rsidRPr="00535973" w:rsidRDefault="00B60735" w:rsidP="00535973">
      <w:pPr>
        <w:pStyle w:val="Char2"/>
        <w:spacing w:before="0"/>
        <w:jc w:val="left"/>
        <w:rPr>
          <w:sz w:val="22"/>
          <w:szCs w:val="22"/>
          <w:lang w:val="sv-SE"/>
        </w:rPr>
      </w:pPr>
      <w:r w:rsidRPr="00535973">
        <w:rPr>
          <w:sz w:val="22"/>
          <w:szCs w:val="22"/>
          <w:lang w:val="sv-SE"/>
        </w:rPr>
        <w:t>Pulver: vitt till benvitt frystorkat pulver</w:t>
      </w:r>
    </w:p>
    <w:p w14:paraId="6F9AE1D6" w14:textId="77777777" w:rsidR="00D57536" w:rsidRPr="00535973" w:rsidRDefault="00B60735" w:rsidP="00535973">
      <w:pPr>
        <w:pStyle w:val="Char2"/>
        <w:spacing w:before="0"/>
        <w:jc w:val="left"/>
        <w:rPr>
          <w:sz w:val="22"/>
          <w:szCs w:val="22"/>
          <w:lang w:val="sv-SE"/>
        </w:rPr>
      </w:pPr>
      <w:r w:rsidRPr="00535973">
        <w:rPr>
          <w:sz w:val="22"/>
          <w:szCs w:val="22"/>
          <w:lang w:val="sv-SE"/>
        </w:rPr>
        <w:t>Spädningsvätska: klar och ofärgad lösning</w:t>
      </w:r>
    </w:p>
    <w:p w14:paraId="23D6C158" w14:textId="77777777" w:rsidR="00D57536" w:rsidRPr="00535973" w:rsidRDefault="00D57536" w:rsidP="00535973">
      <w:pPr>
        <w:pStyle w:val="Char2"/>
        <w:spacing w:before="0"/>
        <w:jc w:val="left"/>
        <w:rPr>
          <w:sz w:val="22"/>
          <w:szCs w:val="22"/>
          <w:lang w:val="sv-SE"/>
        </w:rPr>
      </w:pPr>
    </w:p>
    <w:p w14:paraId="00C40518" w14:textId="77777777" w:rsidR="00D57536" w:rsidRPr="00535973" w:rsidRDefault="00D57536" w:rsidP="00535973">
      <w:pPr>
        <w:pStyle w:val="Char2"/>
        <w:spacing w:before="0"/>
        <w:jc w:val="left"/>
        <w:rPr>
          <w:sz w:val="22"/>
          <w:szCs w:val="22"/>
          <w:lang w:val="sv-SE"/>
        </w:rPr>
      </w:pPr>
    </w:p>
    <w:p w14:paraId="7B041F10" w14:textId="77777777" w:rsidR="00D57536" w:rsidRPr="00535973" w:rsidRDefault="00B60735" w:rsidP="00535973">
      <w:pPr>
        <w:keepNext/>
        <w:widowControl w:val="0"/>
        <w:tabs>
          <w:tab w:val="clear" w:pos="567"/>
        </w:tabs>
        <w:spacing w:line="240" w:lineRule="auto"/>
        <w:ind w:left="567" w:hanging="567"/>
        <w:rPr>
          <w:caps/>
          <w:lang w:val="sv-SE"/>
        </w:rPr>
      </w:pPr>
      <w:r w:rsidRPr="00535973">
        <w:rPr>
          <w:b/>
          <w:bCs/>
          <w:caps/>
          <w:lang w:val="sv-SE"/>
        </w:rPr>
        <w:t>4.</w:t>
      </w:r>
      <w:r w:rsidRPr="00535973">
        <w:rPr>
          <w:b/>
          <w:bCs/>
          <w:caps/>
          <w:lang w:val="sv-SE"/>
        </w:rPr>
        <w:tab/>
        <w:t>KLINISKA UPPGIFTER</w:t>
      </w:r>
    </w:p>
    <w:p w14:paraId="6828B59A" w14:textId="77777777" w:rsidR="00D57536" w:rsidRPr="00535973" w:rsidRDefault="00D57536" w:rsidP="00535973">
      <w:pPr>
        <w:keepNext/>
        <w:widowControl w:val="0"/>
        <w:tabs>
          <w:tab w:val="clear" w:pos="567"/>
        </w:tabs>
        <w:spacing w:line="240" w:lineRule="auto"/>
        <w:rPr>
          <w:lang w:val="sv-SE"/>
        </w:rPr>
      </w:pPr>
    </w:p>
    <w:p w14:paraId="7CCBC602" w14:textId="77777777" w:rsidR="00D57536" w:rsidRPr="00535973" w:rsidRDefault="00B60735" w:rsidP="00535973">
      <w:pPr>
        <w:keepNext/>
        <w:widowControl w:val="0"/>
        <w:tabs>
          <w:tab w:val="clear" w:pos="567"/>
        </w:tabs>
        <w:spacing w:line="240" w:lineRule="auto"/>
        <w:ind w:left="567" w:hanging="567"/>
        <w:rPr>
          <w:lang w:val="sv-SE"/>
        </w:rPr>
      </w:pPr>
      <w:r w:rsidRPr="00535973">
        <w:rPr>
          <w:b/>
          <w:bCs/>
          <w:lang w:val="sv-SE"/>
        </w:rPr>
        <w:t>4.1</w:t>
      </w:r>
      <w:r w:rsidRPr="00535973">
        <w:rPr>
          <w:b/>
          <w:bCs/>
          <w:lang w:val="sv-SE"/>
        </w:rPr>
        <w:tab/>
        <w:t>Terapeutiska indikationer</w:t>
      </w:r>
    </w:p>
    <w:p w14:paraId="30783E9A" w14:textId="77777777" w:rsidR="00D57536" w:rsidRPr="00535973" w:rsidRDefault="00D57536" w:rsidP="00535973">
      <w:pPr>
        <w:pStyle w:val="Char2"/>
        <w:keepNext/>
        <w:spacing w:before="0"/>
        <w:jc w:val="left"/>
        <w:rPr>
          <w:sz w:val="22"/>
          <w:szCs w:val="22"/>
          <w:lang w:val="sv-SE"/>
        </w:rPr>
      </w:pPr>
    </w:p>
    <w:p w14:paraId="100667CD" w14:textId="77777777" w:rsidR="00D57536" w:rsidRPr="00535973" w:rsidRDefault="00B60735" w:rsidP="00535973">
      <w:pPr>
        <w:keepNext/>
        <w:widowControl w:val="0"/>
        <w:spacing w:line="240" w:lineRule="auto"/>
        <w:rPr>
          <w:u w:val="single"/>
          <w:lang w:val="sv-SE"/>
        </w:rPr>
      </w:pPr>
      <w:r w:rsidRPr="00535973">
        <w:rPr>
          <w:u w:val="single"/>
          <w:lang w:val="sv-SE"/>
        </w:rPr>
        <w:t>Allergisk astma</w:t>
      </w:r>
    </w:p>
    <w:p w14:paraId="60C8CC62" w14:textId="77777777" w:rsidR="00D57536" w:rsidRPr="00535973" w:rsidRDefault="00D57536" w:rsidP="00535973">
      <w:pPr>
        <w:keepNext/>
        <w:widowControl w:val="0"/>
        <w:spacing w:line="240" w:lineRule="auto"/>
        <w:rPr>
          <w:u w:val="single"/>
          <w:lang w:val="sv-SE"/>
        </w:rPr>
      </w:pPr>
    </w:p>
    <w:p w14:paraId="1255AC30" w14:textId="77777777" w:rsidR="00D57536" w:rsidRPr="00535973" w:rsidRDefault="00B60735" w:rsidP="00535973">
      <w:pPr>
        <w:keepNext/>
        <w:widowControl w:val="0"/>
        <w:spacing w:line="240" w:lineRule="auto"/>
        <w:rPr>
          <w:lang w:val="sv-SE"/>
        </w:rPr>
      </w:pPr>
      <w:r w:rsidRPr="00535973">
        <w:rPr>
          <w:lang w:val="sv-SE"/>
        </w:rPr>
        <w:t>Xolair är avsett för vuxna, ungdomar och barn (6 till &lt;12 år).</w:t>
      </w:r>
    </w:p>
    <w:p w14:paraId="7BBB6614" w14:textId="77777777" w:rsidR="00D57536" w:rsidRPr="00535973" w:rsidRDefault="00D57536" w:rsidP="00535973">
      <w:pPr>
        <w:keepNext/>
        <w:widowControl w:val="0"/>
        <w:spacing w:line="240" w:lineRule="auto"/>
        <w:rPr>
          <w:lang w:val="sv-SE"/>
        </w:rPr>
      </w:pPr>
    </w:p>
    <w:p w14:paraId="5F4819C1" w14:textId="77777777" w:rsidR="00D57536" w:rsidRPr="00535973" w:rsidRDefault="00B60735" w:rsidP="00535973">
      <w:pPr>
        <w:pStyle w:val="Char2"/>
        <w:spacing w:before="0"/>
        <w:jc w:val="left"/>
        <w:rPr>
          <w:sz w:val="22"/>
          <w:szCs w:val="22"/>
          <w:lang w:val="sv-SE"/>
        </w:rPr>
      </w:pPr>
      <w:r w:rsidRPr="00535973">
        <w:rPr>
          <w:sz w:val="22"/>
          <w:szCs w:val="22"/>
          <w:lang w:val="sv-SE"/>
        </w:rPr>
        <w:t>Behandling med Xolair är endast avsedd för patienter med tydlig IgE (immunglobulin E)-medierad astma (se avsnitt 4.2).</w:t>
      </w:r>
    </w:p>
    <w:p w14:paraId="6C10F121" w14:textId="77777777" w:rsidR="00D57536" w:rsidRPr="00535973" w:rsidRDefault="00D57536" w:rsidP="00535973">
      <w:pPr>
        <w:widowControl w:val="0"/>
        <w:spacing w:line="240" w:lineRule="auto"/>
        <w:rPr>
          <w:lang w:val="sv-SE"/>
        </w:rPr>
      </w:pPr>
    </w:p>
    <w:p w14:paraId="60FF6E08" w14:textId="77777777" w:rsidR="00D57536" w:rsidRPr="00535973" w:rsidRDefault="00B60735" w:rsidP="00535973">
      <w:pPr>
        <w:keepNext/>
        <w:widowControl w:val="0"/>
        <w:spacing w:line="240" w:lineRule="auto"/>
        <w:rPr>
          <w:i/>
          <w:u w:val="single"/>
          <w:lang w:val="sv-SE"/>
        </w:rPr>
      </w:pPr>
      <w:r w:rsidRPr="00535973">
        <w:rPr>
          <w:i/>
          <w:u w:val="single"/>
          <w:lang w:val="sv-SE"/>
        </w:rPr>
        <w:t>Vuxna och ungdomar (från 12 års ålder)</w:t>
      </w:r>
    </w:p>
    <w:p w14:paraId="422D0A3D" w14:textId="77777777" w:rsidR="00D57536" w:rsidRPr="00535973" w:rsidRDefault="00B60735" w:rsidP="00535973">
      <w:pPr>
        <w:pStyle w:val="Char2"/>
        <w:spacing w:before="0"/>
        <w:jc w:val="left"/>
        <w:rPr>
          <w:sz w:val="22"/>
          <w:szCs w:val="22"/>
          <w:lang w:val="sv-SE"/>
        </w:rPr>
      </w:pPr>
      <w:r w:rsidRPr="00535973">
        <w:rPr>
          <w:sz w:val="22"/>
          <w:szCs w:val="22"/>
          <w:lang w:val="sv-SE"/>
        </w:rPr>
        <w:t xml:space="preserve">Xolair är indicerat som tilläggsbehandling för bättre kontroll av astma hos patienter med svår, allergisk astma, som visat positivt hudtest eller </w:t>
      </w:r>
      <w:r w:rsidRPr="00535973">
        <w:rPr>
          <w:i/>
          <w:iCs/>
          <w:sz w:val="22"/>
          <w:szCs w:val="22"/>
          <w:lang w:val="sv-SE"/>
        </w:rPr>
        <w:t>in vitro</w:t>
      </w:r>
      <w:r w:rsidRPr="00535973">
        <w:rPr>
          <w:sz w:val="22"/>
          <w:szCs w:val="22"/>
          <w:lang w:val="sv-SE"/>
        </w:rPr>
        <w:t>-reaktion på perenn luftvägsallergen och som har nedsatt lungfunktion (FEV</w:t>
      </w:r>
      <w:r w:rsidRPr="00535973">
        <w:rPr>
          <w:sz w:val="22"/>
          <w:szCs w:val="22"/>
          <w:vertAlign w:val="subscript"/>
          <w:lang w:val="sv-SE"/>
        </w:rPr>
        <w:t>1</w:t>
      </w:r>
      <w:r w:rsidRPr="00535973">
        <w:rPr>
          <w:sz w:val="22"/>
          <w:szCs w:val="22"/>
          <w:lang w:val="sv-SE"/>
        </w:rPr>
        <w:t xml:space="preserve"> &lt;80 %) samt frekventa symtom dagtid eller nattliga uppvakningar och som upplevt flera svåra dokumenterade astmaexacerbationer, trots en daglig hög dos av inhalationssteroider plus en långverkande inhalations-beta2-agonist.</w:t>
      </w:r>
    </w:p>
    <w:p w14:paraId="54EE9E20" w14:textId="77777777" w:rsidR="00D57536" w:rsidRPr="00535973" w:rsidRDefault="00D57536" w:rsidP="00535973">
      <w:pPr>
        <w:pStyle w:val="Char2"/>
        <w:spacing w:before="0"/>
        <w:jc w:val="left"/>
        <w:rPr>
          <w:sz w:val="22"/>
          <w:szCs w:val="22"/>
          <w:u w:val="single"/>
          <w:lang w:val="sv-SE"/>
        </w:rPr>
      </w:pPr>
    </w:p>
    <w:p w14:paraId="613514E7" w14:textId="77777777" w:rsidR="00D57536" w:rsidRPr="00535973" w:rsidRDefault="00B60735" w:rsidP="00535973">
      <w:pPr>
        <w:pStyle w:val="Char2"/>
        <w:keepNext/>
        <w:spacing w:before="0"/>
        <w:jc w:val="left"/>
        <w:rPr>
          <w:i/>
          <w:sz w:val="22"/>
          <w:szCs w:val="22"/>
          <w:u w:val="single"/>
          <w:lang w:val="sv-SE"/>
        </w:rPr>
      </w:pPr>
      <w:r w:rsidRPr="00535973">
        <w:rPr>
          <w:i/>
          <w:sz w:val="22"/>
          <w:szCs w:val="22"/>
          <w:u w:val="single"/>
          <w:lang w:val="sv-SE"/>
        </w:rPr>
        <w:t>Barn (från 6 till &lt;12 års ålder)</w:t>
      </w:r>
    </w:p>
    <w:p w14:paraId="4C6FD59B" w14:textId="77777777" w:rsidR="00D57536" w:rsidRPr="00535973" w:rsidRDefault="00B60735" w:rsidP="00535973">
      <w:pPr>
        <w:pStyle w:val="Char2"/>
        <w:spacing w:before="0"/>
        <w:jc w:val="left"/>
        <w:rPr>
          <w:sz w:val="22"/>
          <w:szCs w:val="22"/>
          <w:lang w:val="sv-SE"/>
        </w:rPr>
      </w:pPr>
      <w:r w:rsidRPr="00535973">
        <w:rPr>
          <w:sz w:val="22"/>
          <w:szCs w:val="22"/>
          <w:lang w:val="sv-SE"/>
        </w:rPr>
        <w:t xml:space="preserve">Xolair är indicerat som tilläggsbehandling för bättre kontroll av astma hos patienter med svår, allergisk astma, som visat positivt hudtest eller </w:t>
      </w:r>
      <w:r w:rsidRPr="00535973">
        <w:rPr>
          <w:i/>
          <w:iCs/>
          <w:sz w:val="22"/>
          <w:szCs w:val="22"/>
          <w:lang w:val="sv-SE"/>
        </w:rPr>
        <w:t>in vitro</w:t>
      </w:r>
      <w:r w:rsidRPr="00535973">
        <w:rPr>
          <w:sz w:val="22"/>
          <w:szCs w:val="22"/>
          <w:lang w:val="sv-SE"/>
        </w:rPr>
        <w:t>-reaktion på perenn luftvägsallergen samt frekventa symtom dagtid eller nattliga uppvakningar och som upplevt flera svåra dokumenterade astmaexacerbationer, trots en daglig hög dos av inhalationssteroider plus en långverkande inhalations-beta2-agonist.</w:t>
      </w:r>
    </w:p>
    <w:p w14:paraId="79628687" w14:textId="77777777" w:rsidR="00D57536" w:rsidRPr="00535973" w:rsidRDefault="00D57536" w:rsidP="00535973">
      <w:pPr>
        <w:pStyle w:val="Char2"/>
        <w:spacing w:before="0"/>
        <w:jc w:val="left"/>
        <w:rPr>
          <w:sz w:val="22"/>
          <w:szCs w:val="22"/>
          <w:lang w:val="sv-SE"/>
        </w:rPr>
      </w:pPr>
    </w:p>
    <w:p w14:paraId="53CFE679" w14:textId="77777777" w:rsidR="00D57536" w:rsidRPr="00535973" w:rsidRDefault="00B60735" w:rsidP="00535973">
      <w:pPr>
        <w:pStyle w:val="Char2"/>
        <w:keepNext/>
        <w:spacing w:before="0"/>
        <w:jc w:val="left"/>
        <w:rPr>
          <w:sz w:val="22"/>
          <w:szCs w:val="22"/>
          <w:u w:val="single"/>
          <w:lang w:val="sv-SE"/>
        </w:rPr>
      </w:pPr>
      <w:r w:rsidRPr="00535973">
        <w:rPr>
          <w:sz w:val="22"/>
          <w:szCs w:val="22"/>
          <w:u w:val="single"/>
          <w:lang w:val="sv-SE"/>
        </w:rPr>
        <w:t>Kronisk rinosinuit med näspolyper</w:t>
      </w:r>
    </w:p>
    <w:p w14:paraId="69C98C7E" w14:textId="77777777" w:rsidR="00D57536" w:rsidRPr="00DC2BA7" w:rsidRDefault="00D57536" w:rsidP="00D57536">
      <w:pPr>
        <w:pStyle w:val="Char2"/>
        <w:keepNext/>
        <w:spacing w:before="0"/>
        <w:jc w:val="left"/>
        <w:rPr>
          <w:sz w:val="22"/>
          <w:szCs w:val="22"/>
          <w:lang w:val="sv-SE"/>
        </w:rPr>
      </w:pPr>
    </w:p>
    <w:p w14:paraId="741FA41F" w14:textId="77777777" w:rsidR="00D57536" w:rsidRPr="00DC2BA7" w:rsidRDefault="00B60735" w:rsidP="00D57536">
      <w:pPr>
        <w:pStyle w:val="Char2"/>
        <w:spacing w:before="0"/>
        <w:jc w:val="left"/>
        <w:rPr>
          <w:sz w:val="22"/>
          <w:szCs w:val="22"/>
          <w:lang w:val="sv-SE"/>
        </w:rPr>
      </w:pPr>
      <w:r w:rsidRPr="00DC2BA7">
        <w:rPr>
          <w:sz w:val="22"/>
          <w:szCs w:val="22"/>
          <w:lang w:val="sv-SE"/>
        </w:rPr>
        <w:t>Xolair är indicerat som tilläggsbehandling tillsammans med intranasala kortikosteroider hos vuxna (från 18</w:t>
      </w:r>
      <w:r w:rsidRPr="00DC2BA7">
        <w:rPr>
          <w:i/>
          <w:sz w:val="22"/>
          <w:szCs w:val="22"/>
          <w:u w:val="single"/>
          <w:lang w:val="sv-SE"/>
        </w:rPr>
        <w:t> </w:t>
      </w:r>
      <w:r w:rsidRPr="00DC2BA7">
        <w:rPr>
          <w:sz w:val="22"/>
          <w:szCs w:val="22"/>
          <w:lang w:val="sv-SE"/>
        </w:rPr>
        <w:t>års ålder) med svår kronisk rinosinuit med näspolyper och för vilka behandling med intranasala kortikosteroider inte leder till tillfredsställande sjukdomskontroll.</w:t>
      </w:r>
    </w:p>
    <w:p w14:paraId="7CE83E1B" w14:textId="77777777" w:rsidR="00D57536" w:rsidRPr="00DC2BA7" w:rsidRDefault="00D57536" w:rsidP="00D57536">
      <w:pPr>
        <w:pStyle w:val="Text"/>
        <w:spacing w:before="0"/>
        <w:jc w:val="left"/>
        <w:rPr>
          <w:sz w:val="22"/>
          <w:lang w:val="sv-SE"/>
        </w:rPr>
      </w:pPr>
    </w:p>
    <w:p w14:paraId="74A393F5" w14:textId="77777777" w:rsidR="00D57536" w:rsidRPr="00DC2BA7" w:rsidRDefault="00B60735" w:rsidP="00D57536">
      <w:pPr>
        <w:keepNext/>
        <w:widowControl w:val="0"/>
        <w:tabs>
          <w:tab w:val="clear" w:pos="567"/>
        </w:tabs>
        <w:spacing w:line="240" w:lineRule="auto"/>
        <w:ind w:left="567" w:hanging="567"/>
        <w:rPr>
          <w:u w:val="single"/>
          <w:lang w:val="sv-SE"/>
        </w:rPr>
      </w:pPr>
      <w:r w:rsidRPr="00DC2BA7">
        <w:rPr>
          <w:u w:val="single"/>
          <w:lang w:val="sv-SE"/>
        </w:rPr>
        <w:lastRenderedPageBreak/>
        <w:t>Kronisk spontan urtikaria</w:t>
      </w:r>
    </w:p>
    <w:p w14:paraId="42700B79" w14:textId="77777777" w:rsidR="00D57536" w:rsidRPr="00DC2BA7" w:rsidRDefault="00D57536" w:rsidP="00D57536">
      <w:pPr>
        <w:keepNext/>
        <w:widowControl w:val="0"/>
        <w:tabs>
          <w:tab w:val="clear" w:pos="567"/>
        </w:tabs>
        <w:spacing w:line="240" w:lineRule="auto"/>
        <w:ind w:left="567" w:hanging="567"/>
        <w:rPr>
          <w:u w:val="single"/>
          <w:lang w:val="sv-SE"/>
        </w:rPr>
      </w:pPr>
    </w:p>
    <w:p w14:paraId="5F750955" w14:textId="77777777" w:rsidR="00D57536" w:rsidRPr="00DC2BA7" w:rsidRDefault="00B60735" w:rsidP="00D57536">
      <w:pPr>
        <w:pStyle w:val="Text"/>
        <w:spacing w:before="0"/>
        <w:jc w:val="left"/>
        <w:rPr>
          <w:sz w:val="28"/>
          <w:lang w:val="sv-SE"/>
        </w:rPr>
      </w:pPr>
      <w:r w:rsidRPr="00DC2BA7">
        <w:rPr>
          <w:rFonts w:eastAsia="Verdana"/>
          <w:sz w:val="22"/>
          <w:szCs w:val="18"/>
          <w:lang w:val="sv-SE" w:eastAsia="en-GB"/>
        </w:rPr>
        <w:t>Xolair är indicerat som tilläggsbehandling vid behandling av kronisk spontan urtikaria hos vuxna och ungdomar (från 12 års ålder) med otillräcklig effekt av antihistamin H1-behandling.</w:t>
      </w:r>
    </w:p>
    <w:p w14:paraId="27F3DCB2" w14:textId="77777777" w:rsidR="00D57536" w:rsidRPr="00DC2BA7" w:rsidRDefault="00D57536" w:rsidP="00D57536">
      <w:pPr>
        <w:pStyle w:val="Char2"/>
        <w:spacing w:before="0"/>
        <w:jc w:val="left"/>
        <w:rPr>
          <w:sz w:val="22"/>
          <w:szCs w:val="22"/>
          <w:lang w:val="sv-SE"/>
        </w:rPr>
      </w:pPr>
    </w:p>
    <w:p w14:paraId="516651D5"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4.2</w:t>
      </w:r>
      <w:r w:rsidRPr="00DC2BA7">
        <w:rPr>
          <w:b/>
          <w:bCs/>
          <w:lang w:val="sv-SE"/>
        </w:rPr>
        <w:tab/>
        <w:t>Dosering och administreringssätt</w:t>
      </w:r>
    </w:p>
    <w:p w14:paraId="5D5E48EB" w14:textId="77777777" w:rsidR="00D57536" w:rsidRPr="00DC2BA7" w:rsidRDefault="00D57536" w:rsidP="00D57536">
      <w:pPr>
        <w:keepNext/>
        <w:widowControl w:val="0"/>
        <w:tabs>
          <w:tab w:val="clear" w:pos="567"/>
        </w:tabs>
        <w:spacing w:line="240" w:lineRule="auto"/>
        <w:rPr>
          <w:lang w:val="sv-SE"/>
        </w:rPr>
      </w:pPr>
    </w:p>
    <w:p w14:paraId="052058D5" w14:textId="6F90DA5A" w:rsidR="00D57536" w:rsidRPr="00DC2BA7" w:rsidRDefault="00B60735" w:rsidP="00D57536">
      <w:pPr>
        <w:pStyle w:val="Char2"/>
        <w:spacing w:before="0"/>
        <w:jc w:val="left"/>
        <w:rPr>
          <w:sz w:val="22"/>
          <w:szCs w:val="22"/>
          <w:lang w:val="sv-SE"/>
        </w:rPr>
      </w:pPr>
      <w:r w:rsidRPr="00DC2BA7">
        <w:rPr>
          <w:sz w:val="22"/>
          <w:szCs w:val="22"/>
          <w:lang w:val="sv-SE"/>
        </w:rPr>
        <w:t>Behandling skall initieras av läkare med erfarenhet av diagnostisering och behandling av svår astma, kronisk rinosinuit med näspolyper eller kronisk spontan urtikaria.</w:t>
      </w:r>
    </w:p>
    <w:p w14:paraId="44FCA7B7" w14:textId="77777777" w:rsidR="00D57536" w:rsidRPr="00DC2BA7" w:rsidRDefault="00D57536" w:rsidP="00D57536">
      <w:pPr>
        <w:pStyle w:val="Char2"/>
        <w:spacing w:before="0"/>
        <w:jc w:val="left"/>
        <w:rPr>
          <w:sz w:val="22"/>
          <w:szCs w:val="22"/>
          <w:lang w:val="sv-SE"/>
        </w:rPr>
      </w:pPr>
    </w:p>
    <w:p w14:paraId="2BBAE422"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Dosering</w:t>
      </w:r>
    </w:p>
    <w:p w14:paraId="3BCEBF39" w14:textId="77777777" w:rsidR="00D57536" w:rsidRPr="00DC2BA7" w:rsidRDefault="00D57536" w:rsidP="00D57536">
      <w:pPr>
        <w:pStyle w:val="Char2"/>
        <w:keepNext/>
        <w:spacing w:before="0"/>
        <w:jc w:val="left"/>
        <w:rPr>
          <w:sz w:val="22"/>
          <w:szCs w:val="22"/>
          <w:lang w:val="sv-SE"/>
        </w:rPr>
      </w:pPr>
    </w:p>
    <w:p w14:paraId="058AC381" w14:textId="77777777" w:rsidR="00D57536" w:rsidRPr="00DC2BA7" w:rsidRDefault="00B60735" w:rsidP="00D57536">
      <w:pPr>
        <w:keepNext/>
        <w:widowControl w:val="0"/>
        <w:spacing w:line="240" w:lineRule="auto"/>
        <w:rPr>
          <w:i/>
          <w:lang w:val="sv-SE"/>
        </w:rPr>
      </w:pPr>
      <w:r w:rsidRPr="00DC2BA7">
        <w:rPr>
          <w:i/>
          <w:lang w:val="sv-SE"/>
        </w:rPr>
        <w:t>Allergisk astma och kronisk rinosinuit med näspolyper</w:t>
      </w:r>
    </w:p>
    <w:p w14:paraId="377ADE84" w14:textId="1122E7E5" w:rsidR="00D57536" w:rsidRPr="00DC2BA7" w:rsidRDefault="00B60735" w:rsidP="00D57536">
      <w:pPr>
        <w:pStyle w:val="Char2"/>
        <w:spacing w:before="0"/>
        <w:jc w:val="left"/>
        <w:rPr>
          <w:sz w:val="22"/>
          <w:szCs w:val="22"/>
          <w:lang w:val="sv-SE"/>
        </w:rPr>
      </w:pPr>
      <w:r w:rsidRPr="00DC2BA7">
        <w:rPr>
          <w:sz w:val="22"/>
          <w:szCs w:val="22"/>
          <w:lang w:val="sv-SE"/>
        </w:rPr>
        <w:t xml:space="preserve">Dosering av allergisk astma och kronisk rinosinuit med näspolyper följer samma doseringsprinciper. Lämplig dos och doseringsintervall av </w:t>
      </w:r>
      <w:r w:rsidR="00ED5740">
        <w:rPr>
          <w:sz w:val="22"/>
          <w:szCs w:val="22"/>
          <w:lang w:val="sv-SE"/>
        </w:rPr>
        <w:t>omalizumab</w:t>
      </w:r>
      <w:r w:rsidRPr="00DC2BA7">
        <w:rPr>
          <w:sz w:val="22"/>
          <w:szCs w:val="22"/>
          <w:lang w:val="sv-SE"/>
        </w:rPr>
        <w:t xml:space="preserve"> vid dessa sjukdomar bestäms utifrån utgångsvärdet för IgE (IE/ml), uppmätt före behandlingsstart, samt av kroppsvikten (kg). Innan den första dosen ges skall patienten få sitt IgE-värde uppmätt med någon kommersiellt tillgänglig analysmetod för total-IgE i serum för dosbestämning. Baserat på dessa resultat kan 75 till 600 mg </w:t>
      </w:r>
      <w:r w:rsidR="00ED5740">
        <w:rPr>
          <w:sz w:val="22"/>
          <w:szCs w:val="22"/>
          <w:lang w:val="sv-SE"/>
        </w:rPr>
        <w:t>omalizumab</w:t>
      </w:r>
      <w:r w:rsidRPr="00DC2BA7">
        <w:rPr>
          <w:sz w:val="22"/>
          <w:szCs w:val="22"/>
          <w:lang w:val="sv-SE"/>
        </w:rPr>
        <w:t xml:space="preserve"> behöva ges i form av 1</w:t>
      </w:r>
      <w:r w:rsidRPr="00DC2BA7">
        <w:rPr>
          <w:sz w:val="22"/>
          <w:szCs w:val="22"/>
          <w:lang w:val="sv-SE"/>
        </w:rPr>
        <w:noBreakHyphen/>
        <w:t>4 injektioner vid varje administreringstillfälle.</w:t>
      </w:r>
    </w:p>
    <w:p w14:paraId="7FB73FB2" w14:textId="77777777" w:rsidR="00D57536" w:rsidRPr="00DC2BA7" w:rsidRDefault="00D57536" w:rsidP="00D57536">
      <w:pPr>
        <w:pStyle w:val="Char2"/>
        <w:spacing w:before="0"/>
        <w:jc w:val="left"/>
        <w:rPr>
          <w:sz w:val="22"/>
          <w:szCs w:val="22"/>
          <w:lang w:val="sv-SE"/>
        </w:rPr>
      </w:pPr>
    </w:p>
    <w:p w14:paraId="34139663" w14:textId="77777777" w:rsidR="00D57536" w:rsidRPr="00DC2BA7" w:rsidRDefault="00B60735" w:rsidP="00D57536">
      <w:pPr>
        <w:pStyle w:val="Char2"/>
        <w:keepNext/>
        <w:spacing w:before="0"/>
        <w:jc w:val="left"/>
        <w:rPr>
          <w:sz w:val="22"/>
          <w:szCs w:val="22"/>
          <w:lang w:val="sv-SE"/>
        </w:rPr>
      </w:pPr>
      <w:r w:rsidRPr="00DC2BA7">
        <w:rPr>
          <w:sz w:val="22"/>
          <w:szCs w:val="22"/>
          <w:lang w:val="sv-SE"/>
        </w:rPr>
        <w:t xml:space="preserve">Patienter med allergisk astma som hade ett utgångsvärde för IgE under 76 IE/ml hade lägre sannolikhet att ha nytta av behandlingen (se avsnitt 5.1). Förskrivande läkare skall före behandling säkerställa att vuxna och ungdomar med IgE-värde under 76 IE/ml och barn (från 6 till &lt;12 års ålder) med IgE-värde under 200 IE/ml visar en tydlig </w:t>
      </w:r>
      <w:r w:rsidRPr="00DC2BA7">
        <w:rPr>
          <w:i/>
          <w:iCs/>
          <w:sz w:val="22"/>
          <w:szCs w:val="22"/>
          <w:lang w:val="sv-SE"/>
        </w:rPr>
        <w:t>in vitro</w:t>
      </w:r>
      <w:r w:rsidRPr="00DC2BA7">
        <w:rPr>
          <w:sz w:val="22"/>
          <w:szCs w:val="22"/>
          <w:lang w:val="sv-SE"/>
        </w:rPr>
        <w:t>-reaktion (RAST eller motsvarande) mot ett perenn allergen.</w:t>
      </w:r>
    </w:p>
    <w:p w14:paraId="6E7D1E37" w14:textId="77777777" w:rsidR="00D57536" w:rsidRPr="00DC2BA7" w:rsidRDefault="00D57536" w:rsidP="00D57536">
      <w:pPr>
        <w:pStyle w:val="Char2"/>
        <w:spacing w:before="0"/>
        <w:jc w:val="left"/>
        <w:rPr>
          <w:sz w:val="22"/>
          <w:szCs w:val="22"/>
          <w:lang w:val="sv-SE"/>
        </w:rPr>
      </w:pPr>
    </w:p>
    <w:p w14:paraId="50FD2468" w14:textId="77777777" w:rsidR="00D57536" w:rsidRPr="00DC2BA7" w:rsidRDefault="00B60735" w:rsidP="00D57536">
      <w:pPr>
        <w:pStyle w:val="Char2"/>
        <w:spacing w:before="0"/>
        <w:jc w:val="left"/>
        <w:rPr>
          <w:sz w:val="22"/>
          <w:szCs w:val="22"/>
          <w:lang w:val="sv-SE"/>
        </w:rPr>
      </w:pPr>
      <w:r w:rsidRPr="00DC2BA7">
        <w:rPr>
          <w:sz w:val="22"/>
          <w:szCs w:val="22"/>
          <w:lang w:val="sv-SE"/>
        </w:rPr>
        <w:t>Se tabell 1 för omräkning och tabell 2 och 3 för dosering.</w:t>
      </w:r>
    </w:p>
    <w:p w14:paraId="1A6A9083" w14:textId="77777777" w:rsidR="00D57536" w:rsidRPr="00DC2BA7" w:rsidRDefault="00D57536" w:rsidP="00D57536">
      <w:pPr>
        <w:pStyle w:val="Char2"/>
        <w:spacing w:before="0"/>
        <w:jc w:val="left"/>
        <w:rPr>
          <w:sz w:val="22"/>
          <w:szCs w:val="22"/>
          <w:lang w:val="sv-SE"/>
        </w:rPr>
      </w:pPr>
    </w:p>
    <w:p w14:paraId="0536A632" w14:textId="0326F6CA" w:rsidR="00D57536" w:rsidRPr="00DC2BA7" w:rsidRDefault="00B60735" w:rsidP="00D57536">
      <w:pPr>
        <w:pStyle w:val="Char2"/>
        <w:spacing w:before="0"/>
        <w:jc w:val="left"/>
        <w:rPr>
          <w:sz w:val="22"/>
          <w:szCs w:val="22"/>
          <w:lang w:val="sv-SE"/>
        </w:rPr>
      </w:pPr>
      <w:r w:rsidRPr="00DC2BA7">
        <w:rPr>
          <w:sz w:val="22"/>
          <w:szCs w:val="22"/>
          <w:lang w:val="sv-SE"/>
        </w:rPr>
        <w:t xml:space="preserve">Patienter vars utgångsvärde för IgE eller kroppsvikt i kilogram är utanför gränserna i doseringstabellen skall inte behandlas med </w:t>
      </w:r>
      <w:r w:rsidR="00ED5740">
        <w:rPr>
          <w:sz w:val="22"/>
          <w:szCs w:val="22"/>
          <w:lang w:val="sv-SE"/>
        </w:rPr>
        <w:t>omalizumab</w:t>
      </w:r>
      <w:r w:rsidRPr="00DC2BA7">
        <w:rPr>
          <w:sz w:val="22"/>
          <w:szCs w:val="22"/>
          <w:lang w:val="sv-SE"/>
        </w:rPr>
        <w:t>.</w:t>
      </w:r>
    </w:p>
    <w:p w14:paraId="1C926CE9" w14:textId="77777777" w:rsidR="00D57536" w:rsidRPr="00DC2BA7" w:rsidRDefault="00D57536" w:rsidP="00D57536">
      <w:pPr>
        <w:pStyle w:val="Char2"/>
        <w:spacing w:before="0"/>
        <w:jc w:val="left"/>
        <w:rPr>
          <w:sz w:val="22"/>
          <w:szCs w:val="22"/>
          <w:lang w:val="sv-SE"/>
        </w:rPr>
      </w:pPr>
    </w:p>
    <w:p w14:paraId="3868E895" w14:textId="77777777" w:rsidR="00D57536" w:rsidRPr="00DC2BA7" w:rsidRDefault="00B60735" w:rsidP="00D57536">
      <w:pPr>
        <w:pStyle w:val="Char2"/>
        <w:spacing w:before="0"/>
        <w:jc w:val="left"/>
        <w:rPr>
          <w:sz w:val="22"/>
          <w:szCs w:val="22"/>
          <w:lang w:val="sv-SE"/>
        </w:rPr>
      </w:pPr>
      <w:r w:rsidRPr="00DC2BA7">
        <w:rPr>
          <w:sz w:val="22"/>
          <w:szCs w:val="22"/>
          <w:lang w:val="sv-SE"/>
        </w:rPr>
        <w:t>Den högsta rekommenderade dosen är 600 mg omalizumab varannan vecka.</w:t>
      </w:r>
    </w:p>
    <w:p w14:paraId="2BAF6FFA" w14:textId="77777777" w:rsidR="00D57536" w:rsidRPr="00DC2BA7" w:rsidRDefault="00D57536" w:rsidP="00D57536">
      <w:pPr>
        <w:pStyle w:val="Char2"/>
        <w:spacing w:before="0"/>
        <w:jc w:val="left"/>
        <w:rPr>
          <w:sz w:val="22"/>
          <w:szCs w:val="22"/>
          <w:lang w:val="sv-SE"/>
        </w:rPr>
      </w:pPr>
    </w:p>
    <w:p w14:paraId="0467871E" w14:textId="77777777" w:rsidR="00D57536" w:rsidRPr="00DC2BA7" w:rsidRDefault="00B60735" w:rsidP="00D57536">
      <w:pPr>
        <w:pStyle w:val="Char2"/>
        <w:keepNext/>
        <w:widowControl w:val="0"/>
        <w:spacing w:before="0"/>
        <w:ind w:left="1134" w:hanging="1134"/>
        <w:jc w:val="left"/>
        <w:rPr>
          <w:sz w:val="22"/>
          <w:szCs w:val="22"/>
          <w:lang w:val="sv-SE"/>
        </w:rPr>
      </w:pPr>
      <w:r w:rsidRPr="00DC2BA7">
        <w:rPr>
          <w:b/>
          <w:bCs/>
          <w:sz w:val="22"/>
          <w:szCs w:val="22"/>
          <w:lang w:val="sv-SE"/>
        </w:rPr>
        <w:t>Tabell 1</w:t>
      </w:r>
      <w:r w:rsidRPr="00DC2BA7">
        <w:rPr>
          <w:b/>
          <w:bCs/>
          <w:sz w:val="22"/>
          <w:szCs w:val="22"/>
          <w:lang w:val="sv-SE"/>
        </w:rPr>
        <w:tab/>
        <w:t>Omräkning från dos till antal injektionsflaskor, antal injektioner och total injektionsvolym för varje administreringstillfälle</w:t>
      </w:r>
    </w:p>
    <w:p w14:paraId="12B72D58" w14:textId="77777777" w:rsidR="00D57536" w:rsidRPr="00DC2BA7" w:rsidRDefault="00D57536" w:rsidP="00D57536">
      <w:pPr>
        <w:keepNext/>
        <w:widowControl w:val="0"/>
        <w:spacing w:line="240" w:lineRule="auto"/>
        <w:rPr>
          <w:lang w:val="sv-SE"/>
        </w:rPr>
      </w:pPr>
    </w:p>
    <w:tbl>
      <w:tblPr>
        <w:tblW w:w="0" w:type="auto"/>
        <w:tblLayout w:type="fixed"/>
        <w:tblCellMar>
          <w:left w:w="57" w:type="dxa"/>
          <w:right w:w="57" w:type="dxa"/>
        </w:tblCellMar>
        <w:tblLook w:val="0000" w:firstRow="0" w:lastRow="0" w:firstColumn="0" w:lastColumn="0" w:noHBand="0" w:noVBand="0"/>
      </w:tblPr>
      <w:tblGrid>
        <w:gridCol w:w="1134"/>
        <w:gridCol w:w="1050"/>
        <w:gridCol w:w="992"/>
        <w:gridCol w:w="2410"/>
        <w:gridCol w:w="3260"/>
      </w:tblGrid>
      <w:tr w:rsidR="00211724" w14:paraId="53D658E7" w14:textId="77777777" w:rsidTr="001C4B98">
        <w:trPr>
          <w:cantSplit/>
        </w:trPr>
        <w:tc>
          <w:tcPr>
            <w:tcW w:w="1134" w:type="dxa"/>
            <w:tcBorders>
              <w:top w:val="single" w:sz="4" w:space="0" w:color="auto"/>
              <w:left w:val="single" w:sz="4" w:space="0" w:color="auto"/>
            </w:tcBorders>
          </w:tcPr>
          <w:p w14:paraId="1853393A"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lang w:val="sv-SE"/>
              </w:rPr>
            </w:pPr>
            <w:r w:rsidRPr="00DC2BA7">
              <w:rPr>
                <w:rFonts w:ascii="Times New Roman" w:hAnsi="Times New Roman" w:cs="Times New Roman"/>
                <w:sz w:val="22"/>
                <w:szCs w:val="22"/>
              </w:rPr>
              <w:t>Dos (mg)</w:t>
            </w:r>
          </w:p>
        </w:tc>
        <w:tc>
          <w:tcPr>
            <w:tcW w:w="2042" w:type="dxa"/>
            <w:gridSpan w:val="2"/>
            <w:tcBorders>
              <w:top w:val="single" w:sz="4" w:space="0" w:color="auto"/>
            </w:tcBorders>
          </w:tcPr>
          <w:p w14:paraId="4BC718A6"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Antal</w:t>
            </w:r>
            <w:r w:rsidRPr="00DC2BA7">
              <w:rPr>
                <w:rFonts w:ascii="Times New Roman" w:hAnsi="Times New Roman" w:cs="Times New Roman"/>
                <w:sz w:val="22"/>
                <w:szCs w:val="22"/>
              </w:rPr>
              <w:t xml:space="preserve"> injektionsflaskor</w:t>
            </w:r>
          </w:p>
        </w:tc>
        <w:tc>
          <w:tcPr>
            <w:tcW w:w="2410" w:type="dxa"/>
            <w:tcBorders>
              <w:top w:val="single" w:sz="4" w:space="0" w:color="auto"/>
            </w:tcBorders>
          </w:tcPr>
          <w:p w14:paraId="30096316"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lang w:val="sv-SE"/>
              </w:rPr>
              <w:t>Antal injektioner</w:t>
            </w:r>
          </w:p>
        </w:tc>
        <w:tc>
          <w:tcPr>
            <w:tcW w:w="3260" w:type="dxa"/>
            <w:tcBorders>
              <w:top w:val="single" w:sz="4" w:space="0" w:color="auto"/>
              <w:right w:val="single" w:sz="4" w:space="0" w:color="auto"/>
            </w:tcBorders>
          </w:tcPr>
          <w:p w14:paraId="732B011B"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Total</w:t>
            </w:r>
            <w:r w:rsidRPr="00DC2BA7">
              <w:rPr>
                <w:rFonts w:ascii="Times New Roman" w:hAnsi="Times New Roman" w:cs="Times New Roman"/>
                <w:sz w:val="22"/>
                <w:szCs w:val="22"/>
                <w:lang w:val="sv-SE"/>
              </w:rPr>
              <w:t xml:space="preserve"> injektionsvolym</w:t>
            </w:r>
            <w:r w:rsidRPr="00DC2BA7">
              <w:rPr>
                <w:rFonts w:ascii="Times New Roman" w:hAnsi="Times New Roman" w:cs="Times New Roman"/>
                <w:sz w:val="22"/>
                <w:szCs w:val="22"/>
              </w:rPr>
              <w:t xml:space="preserve"> (ml)</w:t>
            </w:r>
          </w:p>
        </w:tc>
      </w:tr>
      <w:tr w:rsidR="00211724" w14:paraId="25375855" w14:textId="77777777" w:rsidTr="001C4B98">
        <w:trPr>
          <w:cantSplit/>
        </w:trPr>
        <w:tc>
          <w:tcPr>
            <w:tcW w:w="1134" w:type="dxa"/>
            <w:tcBorders>
              <w:left w:val="single" w:sz="4" w:space="0" w:color="auto"/>
              <w:bottom w:val="single" w:sz="4" w:space="0" w:color="auto"/>
            </w:tcBorders>
          </w:tcPr>
          <w:p w14:paraId="611D6591" w14:textId="77777777" w:rsidR="00D57536" w:rsidRPr="00DC2BA7" w:rsidRDefault="00D57536" w:rsidP="001C4B98">
            <w:pPr>
              <w:pStyle w:val="Table"/>
              <w:keepNext/>
              <w:keepLines w:val="0"/>
              <w:widowControl w:val="0"/>
              <w:spacing w:before="0" w:after="0"/>
              <w:rPr>
                <w:rFonts w:ascii="Times New Roman" w:hAnsi="Times New Roman" w:cs="Times New Roman"/>
                <w:sz w:val="22"/>
                <w:szCs w:val="22"/>
              </w:rPr>
            </w:pPr>
          </w:p>
        </w:tc>
        <w:tc>
          <w:tcPr>
            <w:tcW w:w="1050" w:type="dxa"/>
            <w:tcBorders>
              <w:bottom w:val="single" w:sz="4" w:space="0" w:color="auto"/>
            </w:tcBorders>
          </w:tcPr>
          <w:p w14:paraId="3FCE48BD"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75 mg</w:t>
            </w:r>
            <w:r w:rsidRPr="00DC2BA7">
              <w:rPr>
                <w:rFonts w:ascii="Times New Roman" w:hAnsi="Times New Roman" w:cs="Times New Roman"/>
                <w:sz w:val="22"/>
                <w:szCs w:val="22"/>
                <w:vertAlign w:val="superscript"/>
              </w:rPr>
              <w:t xml:space="preserve"> a</w:t>
            </w:r>
          </w:p>
        </w:tc>
        <w:tc>
          <w:tcPr>
            <w:tcW w:w="992" w:type="dxa"/>
            <w:tcBorders>
              <w:bottom w:val="single" w:sz="4" w:space="0" w:color="auto"/>
            </w:tcBorders>
          </w:tcPr>
          <w:p w14:paraId="67C94510"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150 mg</w:t>
            </w:r>
            <w:r w:rsidRPr="00DC2BA7">
              <w:rPr>
                <w:rFonts w:ascii="Times New Roman" w:hAnsi="Times New Roman" w:cs="Times New Roman"/>
                <w:sz w:val="22"/>
                <w:szCs w:val="22"/>
                <w:vertAlign w:val="superscript"/>
              </w:rPr>
              <w:t xml:space="preserve"> b</w:t>
            </w:r>
          </w:p>
        </w:tc>
        <w:tc>
          <w:tcPr>
            <w:tcW w:w="2410" w:type="dxa"/>
            <w:tcBorders>
              <w:bottom w:val="single" w:sz="4" w:space="0" w:color="auto"/>
            </w:tcBorders>
          </w:tcPr>
          <w:p w14:paraId="2F6B5ED0" w14:textId="77777777" w:rsidR="00D57536" w:rsidRPr="00DC2BA7" w:rsidRDefault="00D57536" w:rsidP="001C4B98">
            <w:pPr>
              <w:pStyle w:val="Table"/>
              <w:keepNext/>
              <w:keepLines w:val="0"/>
              <w:widowControl w:val="0"/>
              <w:spacing w:before="0" w:after="0"/>
              <w:jc w:val="center"/>
              <w:rPr>
                <w:rFonts w:ascii="Times New Roman" w:hAnsi="Times New Roman" w:cs="Times New Roman"/>
                <w:sz w:val="22"/>
                <w:szCs w:val="22"/>
              </w:rPr>
            </w:pPr>
          </w:p>
        </w:tc>
        <w:tc>
          <w:tcPr>
            <w:tcW w:w="3260" w:type="dxa"/>
            <w:tcBorders>
              <w:bottom w:val="single" w:sz="4" w:space="0" w:color="auto"/>
              <w:right w:val="single" w:sz="4" w:space="0" w:color="auto"/>
            </w:tcBorders>
          </w:tcPr>
          <w:p w14:paraId="45212FE6" w14:textId="77777777" w:rsidR="00D57536" w:rsidRPr="00DC2BA7" w:rsidRDefault="00D57536" w:rsidP="001C4B98">
            <w:pPr>
              <w:pStyle w:val="Table"/>
              <w:keepNext/>
              <w:keepLines w:val="0"/>
              <w:widowControl w:val="0"/>
              <w:spacing w:before="0" w:after="0"/>
              <w:jc w:val="center"/>
              <w:rPr>
                <w:rFonts w:ascii="Times New Roman" w:hAnsi="Times New Roman" w:cs="Times New Roman"/>
                <w:sz w:val="22"/>
                <w:szCs w:val="22"/>
              </w:rPr>
            </w:pPr>
          </w:p>
        </w:tc>
      </w:tr>
      <w:tr w:rsidR="00211724" w14:paraId="7A807721" w14:textId="77777777" w:rsidTr="001C4B98">
        <w:trPr>
          <w:cantSplit/>
        </w:trPr>
        <w:tc>
          <w:tcPr>
            <w:tcW w:w="1134" w:type="dxa"/>
            <w:tcBorders>
              <w:top w:val="single" w:sz="4" w:space="0" w:color="auto"/>
              <w:left w:val="single" w:sz="8" w:space="0" w:color="auto"/>
            </w:tcBorders>
          </w:tcPr>
          <w:p w14:paraId="57447D2F"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75</w:t>
            </w:r>
          </w:p>
        </w:tc>
        <w:tc>
          <w:tcPr>
            <w:tcW w:w="1050" w:type="dxa"/>
            <w:tcBorders>
              <w:top w:val="single" w:sz="4" w:space="0" w:color="auto"/>
            </w:tcBorders>
          </w:tcPr>
          <w:p w14:paraId="798358C6"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r w:rsidRPr="00DC2BA7">
              <w:rPr>
                <w:rFonts w:ascii="Times New Roman" w:hAnsi="Times New Roman" w:cs="Times New Roman"/>
                <w:sz w:val="22"/>
                <w:szCs w:val="22"/>
                <w:vertAlign w:val="superscript"/>
              </w:rPr>
              <w:t>c</w:t>
            </w:r>
          </w:p>
        </w:tc>
        <w:tc>
          <w:tcPr>
            <w:tcW w:w="992" w:type="dxa"/>
            <w:tcBorders>
              <w:top w:val="single" w:sz="4" w:space="0" w:color="auto"/>
            </w:tcBorders>
          </w:tcPr>
          <w:p w14:paraId="3EF1A8EE"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0</w:t>
            </w:r>
          </w:p>
        </w:tc>
        <w:tc>
          <w:tcPr>
            <w:tcW w:w="2410" w:type="dxa"/>
            <w:tcBorders>
              <w:top w:val="single" w:sz="4" w:space="0" w:color="auto"/>
            </w:tcBorders>
          </w:tcPr>
          <w:p w14:paraId="57EA75D2"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p>
        </w:tc>
        <w:tc>
          <w:tcPr>
            <w:tcW w:w="3260" w:type="dxa"/>
            <w:tcBorders>
              <w:top w:val="single" w:sz="4" w:space="0" w:color="auto"/>
              <w:right w:val="single" w:sz="8" w:space="0" w:color="auto"/>
            </w:tcBorders>
          </w:tcPr>
          <w:p w14:paraId="58B6DE71"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0,6</w:t>
            </w:r>
          </w:p>
        </w:tc>
      </w:tr>
      <w:tr w:rsidR="00211724" w14:paraId="2BD5AD81" w14:textId="77777777" w:rsidTr="001C4B98">
        <w:trPr>
          <w:cantSplit/>
        </w:trPr>
        <w:tc>
          <w:tcPr>
            <w:tcW w:w="1134" w:type="dxa"/>
            <w:tcBorders>
              <w:left w:val="single" w:sz="8" w:space="0" w:color="auto"/>
            </w:tcBorders>
          </w:tcPr>
          <w:p w14:paraId="2D672447"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150</w:t>
            </w:r>
          </w:p>
        </w:tc>
        <w:tc>
          <w:tcPr>
            <w:tcW w:w="1050" w:type="dxa"/>
          </w:tcPr>
          <w:p w14:paraId="68E771DC"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0</w:t>
            </w:r>
          </w:p>
        </w:tc>
        <w:tc>
          <w:tcPr>
            <w:tcW w:w="992" w:type="dxa"/>
          </w:tcPr>
          <w:p w14:paraId="1207FC5C"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p>
        </w:tc>
        <w:tc>
          <w:tcPr>
            <w:tcW w:w="2410" w:type="dxa"/>
          </w:tcPr>
          <w:p w14:paraId="57691D6D"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p>
        </w:tc>
        <w:tc>
          <w:tcPr>
            <w:tcW w:w="3260" w:type="dxa"/>
            <w:tcBorders>
              <w:right w:val="single" w:sz="8" w:space="0" w:color="auto"/>
            </w:tcBorders>
          </w:tcPr>
          <w:p w14:paraId="769ACDCA"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1,2</w:t>
            </w:r>
          </w:p>
        </w:tc>
      </w:tr>
      <w:tr w:rsidR="00211724" w14:paraId="42AC0E7A" w14:textId="77777777" w:rsidTr="001C4B98">
        <w:trPr>
          <w:cantSplit/>
        </w:trPr>
        <w:tc>
          <w:tcPr>
            <w:tcW w:w="1134" w:type="dxa"/>
            <w:tcBorders>
              <w:left w:val="single" w:sz="8" w:space="0" w:color="auto"/>
            </w:tcBorders>
          </w:tcPr>
          <w:p w14:paraId="3F6DEFBA"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225</w:t>
            </w:r>
          </w:p>
        </w:tc>
        <w:tc>
          <w:tcPr>
            <w:tcW w:w="1050" w:type="dxa"/>
          </w:tcPr>
          <w:p w14:paraId="77927F72"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r w:rsidRPr="00DC2BA7">
              <w:rPr>
                <w:rFonts w:ascii="Times New Roman" w:hAnsi="Times New Roman" w:cs="Times New Roman"/>
                <w:sz w:val="22"/>
                <w:szCs w:val="22"/>
                <w:vertAlign w:val="superscript"/>
              </w:rPr>
              <w:t>c</w:t>
            </w:r>
          </w:p>
        </w:tc>
        <w:tc>
          <w:tcPr>
            <w:tcW w:w="992" w:type="dxa"/>
          </w:tcPr>
          <w:p w14:paraId="4A302031"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p>
        </w:tc>
        <w:tc>
          <w:tcPr>
            <w:tcW w:w="2410" w:type="dxa"/>
          </w:tcPr>
          <w:p w14:paraId="334FC14E"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2</w:t>
            </w:r>
          </w:p>
        </w:tc>
        <w:tc>
          <w:tcPr>
            <w:tcW w:w="3260" w:type="dxa"/>
            <w:tcBorders>
              <w:right w:val="single" w:sz="8" w:space="0" w:color="auto"/>
            </w:tcBorders>
          </w:tcPr>
          <w:p w14:paraId="15B7AE72"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1,8</w:t>
            </w:r>
          </w:p>
        </w:tc>
      </w:tr>
      <w:tr w:rsidR="00211724" w14:paraId="0B0B2C83" w14:textId="77777777" w:rsidTr="001C4B98">
        <w:trPr>
          <w:cantSplit/>
        </w:trPr>
        <w:tc>
          <w:tcPr>
            <w:tcW w:w="1134" w:type="dxa"/>
            <w:tcBorders>
              <w:left w:val="single" w:sz="8" w:space="0" w:color="auto"/>
            </w:tcBorders>
          </w:tcPr>
          <w:p w14:paraId="5DB42799"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300</w:t>
            </w:r>
          </w:p>
        </w:tc>
        <w:tc>
          <w:tcPr>
            <w:tcW w:w="1050" w:type="dxa"/>
          </w:tcPr>
          <w:p w14:paraId="63600B25"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0</w:t>
            </w:r>
          </w:p>
        </w:tc>
        <w:tc>
          <w:tcPr>
            <w:tcW w:w="992" w:type="dxa"/>
          </w:tcPr>
          <w:p w14:paraId="7698803A"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2</w:t>
            </w:r>
          </w:p>
        </w:tc>
        <w:tc>
          <w:tcPr>
            <w:tcW w:w="2410" w:type="dxa"/>
          </w:tcPr>
          <w:p w14:paraId="537C1F97"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2</w:t>
            </w:r>
          </w:p>
        </w:tc>
        <w:tc>
          <w:tcPr>
            <w:tcW w:w="3260" w:type="dxa"/>
            <w:tcBorders>
              <w:right w:val="single" w:sz="8" w:space="0" w:color="auto"/>
            </w:tcBorders>
          </w:tcPr>
          <w:p w14:paraId="5BD4BAB2"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2,4</w:t>
            </w:r>
          </w:p>
        </w:tc>
      </w:tr>
      <w:tr w:rsidR="00211724" w14:paraId="2CED1E62" w14:textId="77777777" w:rsidTr="001C4B98">
        <w:trPr>
          <w:cantSplit/>
        </w:trPr>
        <w:tc>
          <w:tcPr>
            <w:tcW w:w="1134" w:type="dxa"/>
            <w:tcBorders>
              <w:left w:val="single" w:sz="8" w:space="0" w:color="auto"/>
            </w:tcBorders>
          </w:tcPr>
          <w:p w14:paraId="46B75C01"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375</w:t>
            </w:r>
          </w:p>
        </w:tc>
        <w:tc>
          <w:tcPr>
            <w:tcW w:w="1050" w:type="dxa"/>
          </w:tcPr>
          <w:p w14:paraId="035177F8"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r w:rsidRPr="00DC2BA7">
              <w:rPr>
                <w:rFonts w:ascii="Times New Roman" w:hAnsi="Times New Roman" w:cs="Times New Roman"/>
                <w:sz w:val="22"/>
                <w:szCs w:val="22"/>
                <w:vertAlign w:val="superscript"/>
              </w:rPr>
              <w:t>c</w:t>
            </w:r>
          </w:p>
        </w:tc>
        <w:tc>
          <w:tcPr>
            <w:tcW w:w="992" w:type="dxa"/>
          </w:tcPr>
          <w:p w14:paraId="67742442"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2</w:t>
            </w:r>
          </w:p>
        </w:tc>
        <w:tc>
          <w:tcPr>
            <w:tcW w:w="2410" w:type="dxa"/>
          </w:tcPr>
          <w:p w14:paraId="6D9FD689"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3</w:t>
            </w:r>
          </w:p>
        </w:tc>
        <w:tc>
          <w:tcPr>
            <w:tcW w:w="3260" w:type="dxa"/>
            <w:tcBorders>
              <w:right w:val="single" w:sz="8" w:space="0" w:color="auto"/>
            </w:tcBorders>
          </w:tcPr>
          <w:p w14:paraId="27F63F74"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3,0</w:t>
            </w:r>
          </w:p>
        </w:tc>
      </w:tr>
      <w:tr w:rsidR="00211724" w14:paraId="7BE7FD85" w14:textId="77777777" w:rsidTr="001C4B98">
        <w:trPr>
          <w:cantSplit/>
        </w:trPr>
        <w:tc>
          <w:tcPr>
            <w:tcW w:w="1134" w:type="dxa"/>
            <w:tcBorders>
              <w:left w:val="single" w:sz="8" w:space="0" w:color="auto"/>
            </w:tcBorders>
          </w:tcPr>
          <w:p w14:paraId="1FB355E4"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450</w:t>
            </w:r>
          </w:p>
        </w:tc>
        <w:tc>
          <w:tcPr>
            <w:tcW w:w="1050" w:type="dxa"/>
          </w:tcPr>
          <w:p w14:paraId="3DF2DFD3"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0</w:t>
            </w:r>
          </w:p>
        </w:tc>
        <w:tc>
          <w:tcPr>
            <w:tcW w:w="992" w:type="dxa"/>
          </w:tcPr>
          <w:p w14:paraId="29816CE2"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3</w:t>
            </w:r>
          </w:p>
        </w:tc>
        <w:tc>
          <w:tcPr>
            <w:tcW w:w="2410" w:type="dxa"/>
          </w:tcPr>
          <w:p w14:paraId="653ADBA9"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3</w:t>
            </w:r>
          </w:p>
        </w:tc>
        <w:tc>
          <w:tcPr>
            <w:tcW w:w="3260" w:type="dxa"/>
            <w:tcBorders>
              <w:right w:val="single" w:sz="8" w:space="0" w:color="auto"/>
            </w:tcBorders>
          </w:tcPr>
          <w:p w14:paraId="1E09E020"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3,6</w:t>
            </w:r>
          </w:p>
        </w:tc>
      </w:tr>
      <w:tr w:rsidR="00211724" w14:paraId="7E27B07E" w14:textId="77777777" w:rsidTr="001C4B98">
        <w:trPr>
          <w:cantSplit/>
        </w:trPr>
        <w:tc>
          <w:tcPr>
            <w:tcW w:w="1134" w:type="dxa"/>
            <w:tcBorders>
              <w:left w:val="single" w:sz="8" w:space="0" w:color="auto"/>
            </w:tcBorders>
          </w:tcPr>
          <w:p w14:paraId="0DF5C59D"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525</w:t>
            </w:r>
          </w:p>
        </w:tc>
        <w:tc>
          <w:tcPr>
            <w:tcW w:w="1050" w:type="dxa"/>
          </w:tcPr>
          <w:p w14:paraId="28AAD9E6"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1</w:t>
            </w:r>
            <w:r w:rsidRPr="00DC2BA7">
              <w:rPr>
                <w:rFonts w:ascii="Times New Roman" w:hAnsi="Times New Roman" w:cs="Times New Roman"/>
                <w:sz w:val="22"/>
                <w:szCs w:val="22"/>
                <w:vertAlign w:val="superscript"/>
              </w:rPr>
              <w:t>c</w:t>
            </w:r>
          </w:p>
        </w:tc>
        <w:tc>
          <w:tcPr>
            <w:tcW w:w="992" w:type="dxa"/>
          </w:tcPr>
          <w:p w14:paraId="3D76196E"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3</w:t>
            </w:r>
          </w:p>
        </w:tc>
        <w:tc>
          <w:tcPr>
            <w:tcW w:w="2410" w:type="dxa"/>
          </w:tcPr>
          <w:p w14:paraId="76BA78BC"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4</w:t>
            </w:r>
          </w:p>
        </w:tc>
        <w:tc>
          <w:tcPr>
            <w:tcW w:w="3260" w:type="dxa"/>
            <w:tcBorders>
              <w:right w:val="single" w:sz="8" w:space="0" w:color="auto"/>
            </w:tcBorders>
          </w:tcPr>
          <w:p w14:paraId="6AB6B416"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4,2</w:t>
            </w:r>
          </w:p>
        </w:tc>
      </w:tr>
      <w:tr w:rsidR="00211724" w14:paraId="186D6C5C" w14:textId="77777777" w:rsidTr="001C4B98">
        <w:trPr>
          <w:cantSplit/>
        </w:trPr>
        <w:tc>
          <w:tcPr>
            <w:tcW w:w="1134" w:type="dxa"/>
            <w:tcBorders>
              <w:left w:val="single" w:sz="8" w:space="0" w:color="auto"/>
              <w:bottom w:val="single" w:sz="4" w:space="0" w:color="auto"/>
            </w:tcBorders>
          </w:tcPr>
          <w:p w14:paraId="53AABF51"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rPr>
            </w:pPr>
            <w:r w:rsidRPr="00DC2BA7">
              <w:rPr>
                <w:rFonts w:ascii="Times New Roman" w:hAnsi="Times New Roman" w:cs="Times New Roman"/>
                <w:sz w:val="22"/>
                <w:szCs w:val="22"/>
              </w:rPr>
              <w:t>600</w:t>
            </w:r>
          </w:p>
        </w:tc>
        <w:tc>
          <w:tcPr>
            <w:tcW w:w="1050" w:type="dxa"/>
            <w:tcBorders>
              <w:bottom w:val="single" w:sz="4" w:space="0" w:color="auto"/>
            </w:tcBorders>
          </w:tcPr>
          <w:p w14:paraId="587A75D8"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0</w:t>
            </w:r>
          </w:p>
        </w:tc>
        <w:tc>
          <w:tcPr>
            <w:tcW w:w="992" w:type="dxa"/>
            <w:tcBorders>
              <w:bottom w:val="single" w:sz="4" w:space="0" w:color="auto"/>
            </w:tcBorders>
          </w:tcPr>
          <w:p w14:paraId="6D07BD20"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4</w:t>
            </w:r>
          </w:p>
        </w:tc>
        <w:tc>
          <w:tcPr>
            <w:tcW w:w="2410" w:type="dxa"/>
            <w:tcBorders>
              <w:bottom w:val="single" w:sz="4" w:space="0" w:color="auto"/>
            </w:tcBorders>
          </w:tcPr>
          <w:p w14:paraId="5CEF76C6"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4</w:t>
            </w:r>
          </w:p>
        </w:tc>
        <w:tc>
          <w:tcPr>
            <w:tcW w:w="3260" w:type="dxa"/>
            <w:tcBorders>
              <w:bottom w:val="single" w:sz="4" w:space="0" w:color="auto"/>
              <w:right w:val="single" w:sz="8" w:space="0" w:color="auto"/>
            </w:tcBorders>
          </w:tcPr>
          <w:p w14:paraId="69AC7766" w14:textId="77777777" w:rsidR="00D57536" w:rsidRPr="00DC2BA7" w:rsidRDefault="00B60735" w:rsidP="001C4B98">
            <w:pPr>
              <w:pStyle w:val="Table"/>
              <w:keepNext/>
              <w:keepLines w:val="0"/>
              <w:widowControl w:val="0"/>
              <w:spacing w:before="0" w:after="0"/>
              <w:jc w:val="center"/>
              <w:rPr>
                <w:rFonts w:ascii="Times New Roman" w:hAnsi="Times New Roman" w:cs="Times New Roman"/>
                <w:sz w:val="22"/>
                <w:szCs w:val="22"/>
              </w:rPr>
            </w:pPr>
            <w:r w:rsidRPr="00DC2BA7">
              <w:rPr>
                <w:rFonts w:ascii="Times New Roman" w:hAnsi="Times New Roman" w:cs="Times New Roman"/>
                <w:sz w:val="22"/>
                <w:szCs w:val="22"/>
              </w:rPr>
              <w:t>4,8</w:t>
            </w:r>
          </w:p>
        </w:tc>
      </w:tr>
      <w:tr w:rsidR="00211724" w:rsidRPr="00410B74" w14:paraId="6BF62B92" w14:textId="77777777" w:rsidTr="001C4B98">
        <w:trPr>
          <w:cantSplit/>
        </w:trPr>
        <w:tc>
          <w:tcPr>
            <w:tcW w:w="8846" w:type="dxa"/>
            <w:gridSpan w:val="5"/>
          </w:tcPr>
          <w:p w14:paraId="38E2B2E7"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lang w:val="sv-SE"/>
              </w:rPr>
            </w:pPr>
            <w:r w:rsidRPr="00DC2BA7">
              <w:rPr>
                <w:rFonts w:ascii="Times New Roman" w:hAnsi="Times New Roman" w:cs="Times New Roman"/>
                <w:sz w:val="22"/>
                <w:szCs w:val="22"/>
                <w:vertAlign w:val="superscript"/>
                <w:lang w:val="sv-SE"/>
              </w:rPr>
              <w:t xml:space="preserve">a </w:t>
            </w:r>
            <w:r w:rsidRPr="00DC2BA7">
              <w:rPr>
                <w:rFonts w:ascii="Times New Roman" w:hAnsi="Times New Roman" w:cs="Times New Roman"/>
                <w:sz w:val="22"/>
                <w:szCs w:val="22"/>
                <w:lang w:val="sv-SE"/>
              </w:rPr>
              <w:t>0,6 ml = maximalt erhållen volym per injektionsflaska (Xolair 75 mg).</w:t>
            </w:r>
          </w:p>
        </w:tc>
      </w:tr>
      <w:tr w:rsidR="00211724" w:rsidRPr="00410B74" w14:paraId="38C777F2" w14:textId="77777777" w:rsidTr="001C4B98">
        <w:trPr>
          <w:cantSplit/>
        </w:trPr>
        <w:tc>
          <w:tcPr>
            <w:tcW w:w="8846" w:type="dxa"/>
            <w:gridSpan w:val="5"/>
          </w:tcPr>
          <w:p w14:paraId="5DF27035" w14:textId="77777777" w:rsidR="00D57536" w:rsidRPr="00DC2BA7" w:rsidRDefault="00B60735" w:rsidP="001C4B98">
            <w:pPr>
              <w:pStyle w:val="Table"/>
              <w:keepNext/>
              <w:keepLines w:val="0"/>
              <w:widowControl w:val="0"/>
              <w:spacing w:before="0" w:after="0"/>
              <w:rPr>
                <w:rFonts w:ascii="Times New Roman" w:hAnsi="Times New Roman" w:cs="Times New Roman"/>
                <w:sz w:val="22"/>
                <w:szCs w:val="22"/>
                <w:vertAlign w:val="superscript"/>
                <w:lang w:val="sv-SE"/>
              </w:rPr>
            </w:pPr>
            <w:r w:rsidRPr="00DC2BA7">
              <w:rPr>
                <w:rFonts w:ascii="Times New Roman" w:hAnsi="Times New Roman" w:cs="Times New Roman"/>
                <w:sz w:val="22"/>
                <w:szCs w:val="22"/>
                <w:vertAlign w:val="superscript"/>
                <w:lang w:val="sv-SE"/>
              </w:rPr>
              <w:t xml:space="preserve">b </w:t>
            </w:r>
            <w:r w:rsidRPr="00DC2BA7">
              <w:rPr>
                <w:rFonts w:ascii="Times New Roman" w:hAnsi="Times New Roman" w:cs="Times New Roman"/>
                <w:sz w:val="22"/>
                <w:szCs w:val="22"/>
                <w:lang w:val="sv-SE"/>
              </w:rPr>
              <w:t>1,2 ml = maximalt erhållen volym per injektionsflaska (Xolair 150 mg).</w:t>
            </w:r>
          </w:p>
        </w:tc>
      </w:tr>
      <w:tr w:rsidR="00211724" w:rsidRPr="00410B74" w14:paraId="67AF8B4F" w14:textId="77777777" w:rsidTr="001C4B98">
        <w:trPr>
          <w:cantSplit/>
        </w:trPr>
        <w:tc>
          <w:tcPr>
            <w:tcW w:w="8846" w:type="dxa"/>
            <w:gridSpan w:val="5"/>
          </w:tcPr>
          <w:p w14:paraId="57515ED2" w14:textId="77777777" w:rsidR="00D57536" w:rsidRPr="00DC2BA7" w:rsidRDefault="00B60735" w:rsidP="001C4B98">
            <w:pPr>
              <w:pStyle w:val="Table"/>
              <w:keepLines w:val="0"/>
              <w:widowControl w:val="0"/>
              <w:spacing w:before="0" w:after="0"/>
              <w:rPr>
                <w:rFonts w:ascii="Times New Roman" w:hAnsi="Times New Roman" w:cs="Times New Roman"/>
                <w:sz w:val="22"/>
                <w:szCs w:val="22"/>
                <w:vertAlign w:val="superscript"/>
                <w:lang w:val="sv-SE"/>
              </w:rPr>
            </w:pPr>
            <w:r w:rsidRPr="00DC2BA7">
              <w:rPr>
                <w:rFonts w:ascii="Times New Roman" w:hAnsi="Times New Roman" w:cs="Times New Roman"/>
                <w:sz w:val="22"/>
                <w:szCs w:val="22"/>
                <w:vertAlign w:val="superscript"/>
                <w:lang w:val="sv-SE"/>
              </w:rPr>
              <w:t xml:space="preserve">c </w:t>
            </w:r>
            <w:r w:rsidRPr="00DC2BA7">
              <w:rPr>
                <w:rFonts w:ascii="Times New Roman" w:hAnsi="Times New Roman" w:cs="Times New Roman"/>
                <w:sz w:val="22"/>
                <w:szCs w:val="22"/>
                <w:lang w:val="sv-SE"/>
              </w:rPr>
              <w:t>eller 0,6 ml från en 150 mg injektionsflaska.</w:t>
            </w:r>
          </w:p>
        </w:tc>
      </w:tr>
    </w:tbl>
    <w:p w14:paraId="54803A8D" w14:textId="77777777" w:rsidR="00D57536" w:rsidRPr="00DC2BA7" w:rsidRDefault="00D57536" w:rsidP="00D57536">
      <w:pPr>
        <w:pStyle w:val="Char2"/>
        <w:widowControl w:val="0"/>
        <w:spacing w:before="0"/>
        <w:jc w:val="left"/>
        <w:rPr>
          <w:sz w:val="22"/>
          <w:szCs w:val="22"/>
          <w:lang w:val="sv-SE"/>
        </w:rPr>
      </w:pPr>
    </w:p>
    <w:p w14:paraId="56531FCB" w14:textId="220E44C1" w:rsidR="00D57536" w:rsidRPr="00DC2BA7" w:rsidRDefault="00B60735" w:rsidP="00D57536">
      <w:pPr>
        <w:pStyle w:val="Char2"/>
        <w:keepNext/>
        <w:keepLines/>
        <w:widowControl w:val="0"/>
        <w:spacing w:before="0"/>
        <w:ind w:left="1134" w:hanging="1134"/>
        <w:jc w:val="left"/>
        <w:rPr>
          <w:sz w:val="22"/>
          <w:szCs w:val="22"/>
          <w:lang w:val="sv-SE"/>
        </w:rPr>
      </w:pPr>
      <w:r w:rsidRPr="00DC2BA7">
        <w:rPr>
          <w:b/>
          <w:bCs/>
          <w:sz w:val="22"/>
          <w:szCs w:val="22"/>
          <w:lang w:val="sv-SE"/>
        </w:rPr>
        <w:lastRenderedPageBreak/>
        <w:t>Tabell 2</w:t>
      </w:r>
      <w:r w:rsidRPr="00DC2BA7">
        <w:rPr>
          <w:b/>
          <w:bCs/>
          <w:sz w:val="22"/>
          <w:szCs w:val="22"/>
          <w:lang w:val="sv-SE"/>
        </w:rPr>
        <w:tab/>
        <w:t xml:space="preserve">ADMINISTRERING VAR FJÄRDE VECKA. Dosering av </w:t>
      </w:r>
      <w:r w:rsidR="008A386C">
        <w:rPr>
          <w:b/>
          <w:bCs/>
          <w:sz w:val="22"/>
          <w:szCs w:val="22"/>
          <w:lang w:val="sv-SE"/>
        </w:rPr>
        <w:t>o</w:t>
      </w:r>
      <w:r w:rsidR="00ED5740">
        <w:rPr>
          <w:b/>
          <w:bCs/>
          <w:sz w:val="22"/>
          <w:szCs w:val="22"/>
          <w:lang w:val="sv-SE"/>
        </w:rPr>
        <w:t>malizumab</w:t>
      </w:r>
      <w:r w:rsidRPr="00DC2BA7">
        <w:rPr>
          <w:b/>
          <w:bCs/>
          <w:sz w:val="22"/>
          <w:szCs w:val="22"/>
          <w:lang w:val="sv-SE"/>
        </w:rPr>
        <w:t xml:space="preserve"> (milligram per dos) som ges genom subkutan injektion var fjärde vecka</w:t>
      </w:r>
    </w:p>
    <w:p w14:paraId="4DF79027" w14:textId="77777777" w:rsidR="00D57536" w:rsidRPr="00DC2BA7" w:rsidRDefault="00D57536" w:rsidP="00D57536">
      <w:pPr>
        <w:pStyle w:val="Text"/>
        <w:keepNext/>
        <w:spacing w:before="0"/>
        <w:jc w:val="left"/>
        <w:rPr>
          <w:bCs/>
          <w:color w:val="000000"/>
          <w:sz w:val="22"/>
          <w:lang w:val="sv-SE"/>
        </w:rPr>
      </w:pPr>
    </w:p>
    <w:tbl>
      <w:tblPr>
        <w:tblW w:w="9185" w:type="dxa"/>
        <w:tblInd w:w="108" w:type="dxa"/>
        <w:tblBorders>
          <w:top w:val="single" w:sz="4" w:space="0" w:color="auto"/>
          <w:bottom w:val="single" w:sz="4" w:space="0" w:color="auto"/>
        </w:tblBorders>
        <w:tblLayout w:type="fixed"/>
        <w:tblLook w:val="0000" w:firstRow="0" w:lastRow="0" w:firstColumn="0" w:lastColumn="0" w:noHBand="0" w:noVBand="0"/>
      </w:tblPr>
      <w:tblGrid>
        <w:gridCol w:w="1087"/>
        <w:gridCol w:w="808"/>
        <w:gridCol w:w="810"/>
        <w:gridCol w:w="810"/>
        <w:gridCol w:w="810"/>
        <w:gridCol w:w="810"/>
        <w:gridCol w:w="810"/>
        <w:gridCol w:w="810"/>
        <w:gridCol w:w="810"/>
        <w:gridCol w:w="810"/>
        <w:gridCol w:w="810"/>
      </w:tblGrid>
      <w:tr w:rsidR="00211724" w14:paraId="2775BB03" w14:textId="77777777" w:rsidTr="001C4B98">
        <w:trPr>
          <w:trHeight w:val="404"/>
        </w:trPr>
        <w:tc>
          <w:tcPr>
            <w:tcW w:w="1087" w:type="dxa"/>
            <w:tcBorders>
              <w:top w:val="single" w:sz="4" w:space="0" w:color="auto"/>
              <w:left w:val="single" w:sz="4" w:space="0" w:color="auto"/>
              <w:right w:val="single" w:sz="4" w:space="0" w:color="auto"/>
            </w:tcBorders>
            <w:shd w:val="clear" w:color="auto" w:fill="auto"/>
            <w:vAlign w:val="bottom"/>
          </w:tcPr>
          <w:p w14:paraId="2D62071B" w14:textId="77777777" w:rsidR="00D57536" w:rsidRPr="00DC2BA7" w:rsidRDefault="00D57536" w:rsidP="001C4B98">
            <w:pPr>
              <w:pStyle w:val="Table"/>
              <w:keepNext/>
              <w:keepLines w:val="0"/>
              <w:spacing w:before="0" w:after="0"/>
              <w:rPr>
                <w:rFonts w:ascii="Times New Roman" w:hAnsi="Times New Roman"/>
                <w:b/>
                <w:color w:val="000000"/>
                <w:sz w:val="22"/>
                <w:szCs w:val="22"/>
                <w:lang w:val="sv-SE"/>
              </w:rPr>
            </w:pPr>
          </w:p>
        </w:tc>
        <w:tc>
          <w:tcPr>
            <w:tcW w:w="8098" w:type="dxa"/>
            <w:gridSpan w:val="10"/>
            <w:tcBorders>
              <w:top w:val="single" w:sz="4" w:space="0" w:color="auto"/>
              <w:left w:val="single" w:sz="4" w:space="0" w:color="auto"/>
              <w:bottom w:val="single" w:sz="4" w:space="0" w:color="auto"/>
              <w:right w:val="single" w:sz="4" w:space="0" w:color="auto"/>
            </w:tcBorders>
            <w:shd w:val="clear" w:color="auto" w:fill="auto"/>
            <w:vAlign w:val="bottom"/>
          </w:tcPr>
          <w:p w14:paraId="24B74F9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s="Times New Roman"/>
                <w:b/>
                <w:sz w:val="22"/>
                <w:szCs w:val="22"/>
                <w:lang w:val="sv-SE"/>
              </w:rPr>
              <w:t>Kroppsvikt</w:t>
            </w:r>
            <w:r w:rsidRPr="00DC2BA7">
              <w:rPr>
                <w:rFonts w:ascii="Times New Roman" w:hAnsi="Times New Roman" w:cs="Times New Roman"/>
                <w:b/>
                <w:sz w:val="22"/>
                <w:szCs w:val="22"/>
              </w:rPr>
              <w:t xml:space="preserve"> (kg)</w:t>
            </w:r>
          </w:p>
        </w:tc>
      </w:tr>
      <w:tr w:rsidR="00211724" w14:paraId="08C96754" w14:textId="77777777" w:rsidTr="001C4B98">
        <w:trPr>
          <w:trHeight w:val="700"/>
        </w:trPr>
        <w:tc>
          <w:tcPr>
            <w:tcW w:w="1087" w:type="dxa"/>
            <w:tcBorders>
              <w:top w:val="single" w:sz="4" w:space="0" w:color="auto"/>
              <w:left w:val="single" w:sz="4" w:space="0" w:color="auto"/>
              <w:right w:val="single" w:sz="4" w:space="0" w:color="auto"/>
            </w:tcBorders>
            <w:shd w:val="clear" w:color="auto" w:fill="auto"/>
            <w:vAlign w:val="bottom"/>
          </w:tcPr>
          <w:p w14:paraId="6A94236D" w14:textId="77777777" w:rsidR="00D57536" w:rsidRPr="00DC2BA7" w:rsidRDefault="00B60735" w:rsidP="001C4B98">
            <w:pPr>
              <w:pStyle w:val="Table"/>
              <w:keepNext/>
              <w:keepLines w:val="0"/>
              <w:spacing w:before="0" w:after="0"/>
              <w:rPr>
                <w:rFonts w:ascii="Times New Roman" w:hAnsi="Times New Roman"/>
                <w:b/>
                <w:color w:val="000000"/>
                <w:sz w:val="22"/>
                <w:szCs w:val="22"/>
                <w:lang w:val="sv-SE"/>
              </w:rPr>
            </w:pPr>
            <w:r w:rsidRPr="00DC2BA7">
              <w:rPr>
                <w:rFonts w:ascii="Times New Roman" w:hAnsi="Times New Roman" w:cs="Times New Roman"/>
                <w:b/>
                <w:sz w:val="22"/>
                <w:szCs w:val="22"/>
                <w:lang w:val="sv-SE"/>
              </w:rPr>
              <w:t>Utgångs-värde för IgE (IE/ml)</w:t>
            </w:r>
          </w:p>
        </w:tc>
        <w:tc>
          <w:tcPr>
            <w:tcW w:w="808" w:type="dxa"/>
            <w:tcBorders>
              <w:top w:val="single" w:sz="4" w:space="0" w:color="auto"/>
              <w:left w:val="single" w:sz="4" w:space="0" w:color="auto"/>
              <w:bottom w:val="single" w:sz="4" w:space="0" w:color="auto"/>
              <w:right w:val="nil"/>
            </w:tcBorders>
            <w:shd w:val="clear" w:color="auto" w:fill="auto"/>
            <w:vAlign w:val="bottom"/>
          </w:tcPr>
          <w:p w14:paraId="501FF56C"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Symbol" w:hAnsi="Symbol"/>
                <w:color w:val="000000"/>
                <w:sz w:val="22"/>
                <w:szCs w:val="22"/>
              </w:rPr>
              <w:sym w:font="Symbol" w:char="F0B3"/>
            </w:r>
            <w:r w:rsidRPr="00DC2BA7">
              <w:rPr>
                <w:rFonts w:ascii="Times New Roman" w:hAnsi="Times New Roman"/>
                <w:color w:val="000000"/>
                <w:sz w:val="22"/>
                <w:szCs w:val="22"/>
              </w:rPr>
              <w:t>20</w:t>
            </w:r>
            <w:r w:rsidRPr="00DC2BA7">
              <w:rPr>
                <w:rFonts w:ascii="Times New Roman" w:hAnsi="Times New Roman"/>
                <w:color w:val="000000"/>
                <w:sz w:val="22"/>
                <w:szCs w:val="22"/>
              </w:rPr>
              <w:noBreakHyphen/>
            </w:r>
          </w:p>
          <w:p w14:paraId="75170E7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25*</w:t>
            </w:r>
          </w:p>
        </w:tc>
        <w:tc>
          <w:tcPr>
            <w:tcW w:w="810" w:type="dxa"/>
            <w:tcBorders>
              <w:top w:val="single" w:sz="4" w:space="0" w:color="auto"/>
              <w:left w:val="nil"/>
              <w:bottom w:val="single" w:sz="4" w:space="0" w:color="auto"/>
              <w:right w:val="nil"/>
            </w:tcBorders>
            <w:shd w:val="clear" w:color="auto" w:fill="auto"/>
            <w:vAlign w:val="bottom"/>
          </w:tcPr>
          <w:p w14:paraId="1093E4F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&gt;25</w:t>
            </w:r>
            <w:r w:rsidRPr="00DC2BA7">
              <w:rPr>
                <w:rFonts w:ascii="Times New Roman" w:hAnsi="Times New Roman"/>
                <w:color w:val="000000"/>
                <w:sz w:val="22"/>
                <w:szCs w:val="22"/>
              </w:rPr>
              <w:noBreakHyphen/>
            </w:r>
          </w:p>
          <w:p w14:paraId="14C2E46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w:t>
            </w:r>
          </w:p>
        </w:tc>
        <w:tc>
          <w:tcPr>
            <w:tcW w:w="810" w:type="dxa"/>
            <w:tcBorders>
              <w:top w:val="single" w:sz="4" w:space="0" w:color="auto"/>
              <w:left w:val="nil"/>
              <w:bottom w:val="single" w:sz="4" w:space="0" w:color="auto"/>
              <w:right w:val="nil"/>
            </w:tcBorders>
            <w:shd w:val="clear" w:color="auto" w:fill="auto"/>
            <w:vAlign w:val="bottom"/>
          </w:tcPr>
          <w:p w14:paraId="13C1A1C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&gt;30</w:t>
            </w:r>
            <w:r w:rsidRPr="00DC2BA7">
              <w:rPr>
                <w:rFonts w:ascii="Times New Roman" w:hAnsi="Times New Roman"/>
                <w:color w:val="000000"/>
                <w:sz w:val="22"/>
                <w:szCs w:val="22"/>
              </w:rPr>
              <w:noBreakHyphen/>
            </w:r>
          </w:p>
          <w:p w14:paraId="066939E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40</w:t>
            </w:r>
          </w:p>
        </w:tc>
        <w:tc>
          <w:tcPr>
            <w:tcW w:w="810" w:type="dxa"/>
            <w:tcBorders>
              <w:top w:val="single" w:sz="4" w:space="0" w:color="auto"/>
              <w:left w:val="nil"/>
              <w:bottom w:val="single" w:sz="4" w:space="0" w:color="auto"/>
              <w:right w:val="nil"/>
            </w:tcBorders>
            <w:shd w:val="clear" w:color="auto" w:fill="auto"/>
            <w:vAlign w:val="bottom"/>
          </w:tcPr>
          <w:p w14:paraId="0DDDF84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&gt;40</w:t>
            </w:r>
            <w:r w:rsidRPr="00DC2BA7">
              <w:rPr>
                <w:rFonts w:ascii="Times New Roman" w:hAnsi="Times New Roman"/>
                <w:color w:val="000000"/>
                <w:sz w:val="22"/>
                <w:szCs w:val="22"/>
              </w:rPr>
              <w:noBreakHyphen/>
            </w:r>
          </w:p>
          <w:p w14:paraId="178A949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50</w:t>
            </w:r>
          </w:p>
        </w:tc>
        <w:tc>
          <w:tcPr>
            <w:tcW w:w="810" w:type="dxa"/>
            <w:tcBorders>
              <w:top w:val="single" w:sz="4" w:space="0" w:color="auto"/>
              <w:left w:val="nil"/>
              <w:bottom w:val="single" w:sz="4" w:space="0" w:color="auto"/>
              <w:right w:val="nil"/>
            </w:tcBorders>
            <w:shd w:val="clear" w:color="auto" w:fill="auto"/>
            <w:vAlign w:val="bottom"/>
          </w:tcPr>
          <w:p w14:paraId="3A72FB5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&gt;50</w:t>
            </w:r>
            <w:r w:rsidRPr="00DC2BA7">
              <w:rPr>
                <w:rFonts w:ascii="Times New Roman" w:hAnsi="Times New Roman"/>
                <w:color w:val="000000"/>
                <w:sz w:val="22"/>
                <w:szCs w:val="22"/>
              </w:rPr>
              <w:noBreakHyphen/>
            </w:r>
          </w:p>
          <w:p w14:paraId="6820D89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w:t>
            </w:r>
          </w:p>
        </w:tc>
        <w:tc>
          <w:tcPr>
            <w:tcW w:w="810" w:type="dxa"/>
            <w:tcBorders>
              <w:top w:val="single" w:sz="4" w:space="0" w:color="auto"/>
              <w:left w:val="nil"/>
              <w:bottom w:val="single" w:sz="4" w:space="0" w:color="auto"/>
              <w:right w:val="nil"/>
            </w:tcBorders>
            <w:shd w:val="clear" w:color="auto" w:fill="auto"/>
            <w:vAlign w:val="bottom"/>
          </w:tcPr>
          <w:p w14:paraId="4F2254E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&gt;60</w:t>
            </w:r>
            <w:r w:rsidRPr="00DC2BA7">
              <w:rPr>
                <w:rFonts w:ascii="Times New Roman" w:hAnsi="Times New Roman"/>
                <w:color w:val="000000"/>
                <w:sz w:val="22"/>
                <w:szCs w:val="22"/>
              </w:rPr>
              <w:noBreakHyphen/>
            </w:r>
          </w:p>
          <w:p w14:paraId="7320DEC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70</w:t>
            </w:r>
          </w:p>
        </w:tc>
        <w:tc>
          <w:tcPr>
            <w:tcW w:w="810" w:type="dxa"/>
            <w:tcBorders>
              <w:top w:val="single" w:sz="4" w:space="0" w:color="auto"/>
              <w:left w:val="nil"/>
              <w:bottom w:val="single" w:sz="4" w:space="0" w:color="auto"/>
              <w:right w:val="nil"/>
            </w:tcBorders>
            <w:shd w:val="clear" w:color="auto" w:fill="auto"/>
            <w:vAlign w:val="bottom"/>
          </w:tcPr>
          <w:p w14:paraId="4F0FCB4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&gt;70</w:t>
            </w:r>
            <w:r w:rsidRPr="00DC2BA7">
              <w:rPr>
                <w:rFonts w:ascii="Times New Roman" w:hAnsi="Times New Roman"/>
                <w:color w:val="000000"/>
                <w:sz w:val="22"/>
                <w:szCs w:val="22"/>
              </w:rPr>
              <w:noBreakHyphen/>
            </w:r>
          </w:p>
          <w:p w14:paraId="2BF6C2E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80</w:t>
            </w:r>
          </w:p>
        </w:tc>
        <w:tc>
          <w:tcPr>
            <w:tcW w:w="810" w:type="dxa"/>
            <w:tcBorders>
              <w:top w:val="single" w:sz="4" w:space="0" w:color="auto"/>
              <w:left w:val="nil"/>
              <w:bottom w:val="single" w:sz="4" w:space="0" w:color="auto"/>
              <w:right w:val="nil"/>
            </w:tcBorders>
            <w:shd w:val="clear" w:color="auto" w:fill="auto"/>
            <w:vAlign w:val="bottom"/>
          </w:tcPr>
          <w:p w14:paraId="349FFCC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&gt;80</w:t>
            </w:r>
            <w:r w:rsidRPr="00DC2BA7">
              <w:rPr>
                <w:rFonts w:ascii="Times New Roman" w:hAnsi="Times New Roman"/>
                <w:color w:val="000000"/>
                <w:sz w:val="22"/>
                <w:szCs w:val="22"/>
              </w:rPr>
              <w:noBreakHyphen/>
            </w:r>
          </w:p>
          <w:p w14:paraId="78B0FE2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90</w:t>
            </w:r>
          </w:p>
        </w:tc>
        <w:tc>
          <w:tcPr>
            <w:tcW w:w="810" w:type="dxa"/>
            <w:tcBorders>
              <w:top w:val="single" w:sz="4" w:space="0" w:color="auto"/>
              <w:left w:val="nil"/>
              <w:bottom w:val="single" w:sz="4" w:space="0" w:color="auto"/>
              <w:right w:val="nil"/>
            </w:tcBorders>
            <w:shd w:val="clear" w:color="auto" w:fill="auto"/>
            <w:vAlign w:val="bottom"/>
          </w:tcPr>
          <w:p w14:paraId="3912661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&gt;90-125</w:t>
            </w:r>
          </w:p>
        </w:tc>
        <w:tc>
          <w:tcPr>
            <w:tcW w:w="810" w:type="dxa"/>
            <w:tcBorders>
              <w:top w:val="single" w:sz="4" w:space="0" w:color="auto"/>
              <w:left w:val="nil"/>
              <w:bottom w:val="single" w:sz="4" w:space="0" w:color="auto"/>
              <w:right w:val="single" w:sz="4" w:space="0" w:color="auto"/>
            </w:tcBorders>
            <w:shd w:val="clear" w:color="auto" w:fill="auto"/>
            <w:vAlign w:val="bottom"/>
          </w:tcPr>
          <w:p w14:paraId="11E4923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&gt;125-150</w:t>
            </w:r>
          </w:p>
        </w:tc>
      </w:tr>
      <w:tr w:rsidR="00211724" w14:paraId="665963DF" w14:textId="77777777" w:rsidTr="001C4B98">
        <w:trPr>
          <w:trHeight w:val="454"/>
        </w:trPr>
        <w:tc>
          <w:tcPr>
            <w:tcW w:w="1087" w:type="dxa"/>
            <w:tcBorders>
              <w:top w:val="single" w:sz="4" w:space="0" w:color="auto"/>
              <w:left w:val="single" w:sz="4" w:space="0" w:color="auto"/>
              <w:right w:val="single" w:sz="4" w:space="0" w:color="auto"/>
            </w:tcBorders>
            <w:shd w:val="clear" w:color="auto" w:fill="auto"/>
          </w:tcPr>
          <w:p w14:paraId="318DA8DB"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Symbol" w:hAnsi="Symbol"/>
                <w:color w:val="000000"/>
                <w:sz w:val="22"/>
                <w:szCs w:val="22"/>
              </w:rPr>
              <w:sym w:font="Symbol" w:char="F0B3"/>
            </w:r>
            <w:r w:rsidRPr="00DC2BA7">
              <w:rPr>
                <w:rFonts w:ascii="Times New Roman" w:hAnsi="Times New Roman"/>
                <w:color w:val="000000"/>
                <w:sz w:val="22"/>
                <w:szCs w:val="22"/>
              </w:rPr>
              <w:t>30</w:t>
            </w:r>
            <w:r w:rsidRPr="00DC2BA7">
              <w:rPr>
                <w:rFonts w:ascii="Times New Roman" w:hAnsi="Times New Roman"/>
                <w:color w:val="000000"/>
                <w:sz w:val="22"/>
                <w:szCs w:val="22"/>
              </w:rPr>
              <w:noBreakHyphen/>
              <w:t>100</w:t>
            </w:r>
          </w:p>
        </w:tc>
        <w:tc>
          <w:tcPr>
            <w:tcW w:w="808" w:type="dxa"/>
            <w:tcBorders>
              <w:top w:val="single" w:sz="4" w:space="0" w:color="auto"/>
              <w:left w:val="single" w:sz="4" w:space="0" w:color="auto"/>
              <w:bottom w:val="nil"/>
              <w:right w:val="nil"/>
            </w:tcBorders>
            <w:shd w:val="clear" w:color="auto" w:fill="auto"/>
          </w:tcPr>
          <w:p w14:paraId="22939AE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w:t>
            </w:r>
          </w:p>
        </w:tc>
        <w:tc>
          <w:tcPr>
            <w:tcW w:w="810" w:type="dxa"/>
            <w:tcBorders>
              <w:top w:val="single" w:sz="4" w:space="0" w:color="auto"/>
              <w:left w:val="nil"/>
              <w:bottom w:val="nil"/>
            </w:tcBorders>
            <w:shd w:val="clear" w:color="auto" w:fill="auto"/>
          </w:tcPr>
          <w:p w14:paraId="13AA2C0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w:t>
            </w:r>
          </w:p>
        </w:tc>
        <w:tc>
          <w:tcPr>
            <w:tcW w:w="810" w:type="dxa"/>
            <w:tcBorders>
              <w:top w:val="single" w:sz="4" w:space="0" w:color="auto"/>
              <w:bottom w:val="nil"/>
            </w:tcBorders>
            <w:shd w:val="clear" w:color="auto" w:fill="auto"/>
          </w:tcPr>
          <w:p w14:paraId="026773B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75</w:t>
            </w:r>
          </w:p>
        </w:tc>
        <w:tc>
          <w:tcPr>
            <w:tcW w:w="810" w:type="dxa"/>
            <w:tcBorders>
              <w:top w:val="single" w:sz="4" w:space="0" w:color="auto"/>
              <w:bottom w:val="nil"/>
            </w:tcBorders>
            <w:shd w:val="clear" w:color="auto" w:fill="auto"/>
          </w:tcPr>
          <w:p w14:paraId="55CEFA4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0064B55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328C930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55F172F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2AD587B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single" w:sz="4" w:space="0" w:color="auto"/>
              <w:bottom w:val="nil"/>
            </w:tcBorders>
            <w:shd w:val="clear" w:color="auto" w:fill="auto"/>
          </w:tcPr>
          <w:p w14:paraId="5CC5351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single" w:sz="4" w:space="0" w:color="auto"/>
              <w:bottom w:val="nil"/>
              <w:right w:val="single" w:sz="4" w:space="0" w:color="auto"/>
            </w:tcBorders>
            <w:shd w:val="clear" w:color="auto" w:fill="auto"/>
          </w:tcPr>
          <w:p w14:paraId="1492FF5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r>
      <w:tr w:rsidR="00211724" w14:paraId="1B6A8A1A" w14:textId="77777777" w:rsidTr="001C4B98">
        <w:trPr>
          <w:trHeight w:val="454"/>
        </w:trPr>
        <w:tc>
          <w:tcPr>
            <w:tcW w:w="1087" w:type="dxa"/>
            <w:tcBorders>
              <w:left w:val="single" w:sz="4" w:space="0" w:color="auto"/>
              <w:right w:val="single" w:sz="4" w:space="0" w:color="auto"/>
            </w:tcBorders>
          </w:tcPr>
          <w:p w14:paraId="0E594A9D"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&gt;100</w:t>
            </w:r>
            <w:r w:rsidRPr="00DC2BA7">
              <w:rPr>
                <w:rFonts w:ascii="Times New Roman" w:hAnsi="Times New Roman"/>
                <w:color w:val="000000"/>
                <w:sz w:val="22"/>
                <w:szCs w:val="22"/>
              </w:rPr>
              <w:noBreakHyphen/>
              <w:t>200</w:t>
            </w:r>
          </w:p>
        </w:tc>
        <w:tc>
          <w:tcPr>
            <w:tcW w:w="808" w:type="dxa"/>
            <w:tcBorders>
              <w:top w:val="nil"/>
              <w:left w:val="single" w:sz="4" w:space="0" w:color="auto"/>
              <w:bottom w:val="nil"/>
              <w:right w:val="nil"/>
            </w:tcBorders>
          </w:tcPr>
          <w:p w14:paraId="1290326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left w:val="nil"/>
              <w:bottom w:val="nil"/>
            </w:tcBorders>
          </w:tcPr>
          <w:p w14:paraId="40E9F98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bottom w:val="nil"/>
            </w:tcBorders>
          </w:tcPr>
          <w:p w14:paraId="6B156EC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bottom w:val="nil"/>
            </w:tcBorders>
          </w:tcPr>
          <w:p w14:paraId="30489D5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tcBorders>
          </w:tcPr>
          <w:p w14:paraId="6CC9F264"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tcBorders>
          </w:tcPr>
          <w:p w14:paraId="1A64DEF7"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tcBorders>
          </w:tcPr>
          <w:p w14:paraId="2ACA6E4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bottom w:val="nil"/>
              <w:right w:val="nil"/>
            </w:tcBorders>
          </w:tcPr>
          <w:p w14:paraId="32F5EE7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1FC92B9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right w:val="single" w:sz="4" w:space="0" w:color="auto"/>
            </w:tcBorders>
            <w:shd w:val="clear" w:color="auto" w:fill="auto"/>
          </w:tcPr>
          <w:p w14:paraId="0398E3D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r>
      <w:tr w:rsidR="00211724" w14:paraId="52E42334" w14:textId="77777777" w:rsidTr="001C4B98">
        <w:trPr>
          <w:trHeight w:val="454"/>
        </w:trPr>
        <w:tc>
          <w:tcPr>
            <w:tcW w:w="1087" w:type="dxa"/>
            <w:tcBorders>
              <w:left w:val="single" w:sz="4" w:space="0" w:color="auto"/>
              <w:right w:val="single" w:sz="4" w:space="0" w:color="auto"/>
            </w:tcBorders>
          </w:tcPr>
          <w:p w14:paraId="6140C1BD"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&gt;200</w:t>
            </w:r>
            <w:r w:rsidRPr="00DC2BA7">
              <w:rPr>
                <w:rFonts w:ascii="Times New Roman" w:hAnsi="Times New Roman"/>
                <w:color w:val="000000"/>
                <w:sz w:val="22"/>
                <w:szCs w:val="22"/>
              </w:rPr>
              <w:noBreakHyphen/>
              <w:t>300</w:t>
            </w:r>
          </w:p>
        </w:tc>
        <w:tc>
          <w:tcPr>
            <w:tcW w:w="808" w:type="dxa"/>
            <w:tcBorders>
              <w:top w:val="nil"/>
              <w:left w:val="single" w:sz="4" w:space="0" w:color="auto"/>
              <w:bottom w:val="nil"/>
              <w:right w:val="nil"/>
            </w:tcBorders>
          </w:tcPr>
          <w:p w14:paraId="0C5555A4"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left w:val="nil"/>
              <w:bottom w:val="nil"/>
            </w:tcBorders>
          </w:tcPr>
          <w:p w14:paraId="40C3303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150</w:t>
            </w:r>
          </w:p>
        </w:tc>
        <w:tc>
          <w:tcPr>
            <w:tcW w:w="810" w:type="dxa"/>
            <w:tcBorders>
              <w:top w:val="nil"/>
              <w:bottom w:val="nil"/>
              <w:right w:val="nil"/>
            </w:tcBorders>
          </w:tcPr>
          <w:p w14:paraId="1B1DC4A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left w:val="nil"/>
              <w:bottom w:val="nil"/>
              <w:right w:val="nil"/>
            </w:tcBorders>
          </w:tcPr>
          <w:p w14:paraId="600E6BF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right w:val="nil"/>
            </w:tcBorders>
          </w:tcPr>
          <w:p w14:paraId="245019F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3001575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3E80CEC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6E89227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right w:val="single" w:sz="4" w:space="0" w:color="auto"/>
            </w:tcBorders>
            <w:shd w:val="clear" w:color="auto" w:fill="auto"/>
          </w:tcPr>
          <w:p w14:paraId="1DFB692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right w:val="single" w:sz="4" w:space="0" w:color="auto"/>
            </w:tcBorders>
            <w:shd w:val="clear" w:color="auto" w:fill="auto"/>
          </w:tcPr>
          <w:p w14:paraId="50FE9D44"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661C7522" w14:textId="77777777" w:rsidTr="001C4B98">
        <w:trPr>
          <w:trHeight w:val="454"/>
        </w:trPr>
        <w:tc>
          <w:tcPr>
            <w:tcW w:w="1087" w:type="dxa"/>
            <w:tcBorders>
              <w:left w:val="single" w:sz="4" w:space="0" w:color="auto"/>
              <w:right w:val="single" w:sz="4" w:space="0" w:color="auto"/>
            </w:tcBorders>
          </w:tcPr>
          <w:p w14:paraId="15275224"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&gt;300</w:t>
            </w:r>
            <w:r w:rsidRPr="00DC2BA7">
              <w:rPr>
                <w:rFonts w:ascii="Times New Roman" w:hAnsi="Times New Roman"/>
                <w:color w:val="000000"/>
                <w:sz w:val="22"/>
                <w:szCs w:val="22"/>
              </w:rPr>
              <w:noBreakHyphen/>
              <w:t>400</w:t>
            </w:r>
          </w:p>
        </w:tc>
        <w:tc>
          <w:tcPr>
            <w:tcW w:w="808" w:type="dxa"/>
            <w:tcBorders>
              <w:top w:val="nil"/>
              <w:left w:val="single" w:sz="4" w:space="0" w:color="auto"/>
              <w:bottom w:val="nil"/>
              <w:right w:val="nil"/>
            </w:tcBorders>
          </w:tcPr>
          <w:p w14:paraId="2086F72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left w:val="nil"/>
              <w:bottom w:val="nil"/>
            </w:tcBorders>
          </w:tcPr>
          <w:p w14:paraId="74C4AFB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bottom w:val="nil"/>
              <w:right w:val="nil"/>
            </w:tcBorders>
          </w:tcPr>
          <w:p w14:paraId="3895044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right w:val="nil"/>
            </w:tcBorders>
            <w:shd w:val="clear" w:color="auto" w:fill="auto"/>
          </w:tcPr>
          <w:p w14:paraId="47D2C02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left w:val="nil"/>
              <w:bottom w:val="nil"/>
              <w:right w:val="nil"/>
            </w:tcBorders>
            <w:shd w:val="clear" w:color="auto" w:fill="auto"/>
          </w:tcPr>
          <w:p w14:paraId="7B21C11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left w:val="nil"/>
              <w:bottom w:val="nil"/>
            </w:tcBorders>
            <w:shd w:val="clear" w:color="auto" w:fill="auto"/>
          </w:tcPr>
          <w:p w14:paraId="58F9D9BC"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tcBorders>
            <w:shd w:val="clear" w:color="auto" w:fill="auto"/>
          </w:tcPr>
          <w:p w14:paraId="0422F2A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nil"/>
              <w:bottom w:val="single" w:sz="4" w:space="0" w:color="auto"/>
              <w:right w:val="single" w:sz="4" w:space="0" w:color="auto"/>
            </w:tcBorders>
            <w:shd w:val="clear" w:color="auto" w:fill="auto"/>
          </w:tcPr>
          <w:p w14:paraId="4BC436C7"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41765406"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single" w:sz="4" w:space="0" w:color="auto"/>
            </w:tcBorders>
            <w:shd w:val="clear" w:color="auto" w:fill="auto"/>
          </w:tcPr>
          <w:p w14:paraId="73823AF3"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378646F9" w14:textId="77777777" w:rsidTr="001C4B98">
        <w:trPr>
          <w:trHeight w:val="454"/>
        </w:trPr>
        <w:tc>
          <w:tcPr>
            <w:tcW w:w="1087" w:type="dxa"/>
            <w:tcBorders>
              <w:left w:val="single" w:sz="4" w:space="0" w:color="auto"/>
              <w:right w:val="single" w:sz="4" w:space="0" w:color="auto"/>
            </w:tcBorders>
          </w:tcPr>
          <w:p w14:paraId="6CC6991A"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&gt;400</w:t>
            </w:r>
            <w:r w:rsidRPr="00DC2BA7">
              <w:rPr>
                <w:rFonts w:ascii="Times New Roman" w:hAnsi="Times New Roman"/>
                <w:color w:val="000000"/>
                <w:sz w:val="22"/>
                <w:szCs w:val="22"/>
              </w:rPr>
              <w:noBreakHyphen/>
              <w:t>500</w:t>
            </w:r>
          </w:p>
        </w:tc>
        <w:tc>
          <w:tcPr>
            <w:tcW w:w="808" w:type="dxa"/>
            <w:tcBorders>
              <w:top w:val="nil"/>
              <w:left w:val="single" w:sz="4" w:space="0" w:color="auto"/>
              <w:bottom w:val="nil"/>
              <w:right w:val="nil"/>
            </w:tcBorders>
          </w:tcPr>
          <w:p w14:paraId="19EC6F0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top w:val="nil"/>
              <w:left w:val="nil"/>
              <w:bottom w:val="nil"/>
              <w:right w:val="nil"/>
            </w:tcBorders>
          </w:tcPr>
          <w:p w14:paraId="1E6C780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42454A2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773AC16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241AD407"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nil"/>
              <w:bottom w:val="single" w:sz="4" w:space="0" w:color="auto"/>
              <w:right w:val="single" w:sz="4" w:space="0" w:color="auto"/>
            </w:tcBorders>
            <w:shd w:val="clear" w:color="auto" w:fill="auto"/>
          </w:tcPr>
          <w:p w14:paraId="3444E63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523F8A84"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bottom w:val="nil"/>
            </w:tcBorders>
            <w:shd w:val="clear" w:color="auto" w:fill="auto"/>
          </w:tcPr>
          <w:p w14:paraId="6AB1C3F1"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40B6D429"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single" w:sz="4" w:space="0" w:color="auto"/>
            </w:tcBorders>
            <w:shd w:val="clear" w:color="auto" w:fill="auto"/>
          </w:tcPr>
          <w:p w14:paraId="40F5FA0B"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40C4C0DE" w14:textId="77777777" w:rsidTr="001C4B98">
        <w:trPr>
          <w:trHeight w:val="454"/>
        </w:trPr>
        <w:tc>
          <w:tcPr>
            <w:tcW w:w="1087" w:type="dxa"/>
            <w:tcBorders>
              <w:left w:val="single" w:sz="4" w:space="0" w:color="auto"/>
              <w:right w:val="single" w:sz="4" w:space="0" w:color="auto"/>
            </w:tcBorders>
          </w:tcPr>
          <w:p w14:paraId="355D832B"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&gt;500</w:t>
            </w:r>
            <w:r w:rsidRPr="00DC2BA7">
              <w:rPr>
                <w:rFonts w:ascii="Times New Roman" w:hAnsi="Times New Roman"/>
                <w:color w:val="000000"/>
                <w:sz w:val="22"/>
                <w:szCs w:val="22"/>
              </w:rPr>
              <w:noBreakHyphen/>
              <w:t>600</w:t>
            </w:r>
          </w:p>
        </w:tc>
        <w:tc>
          <w:tcPr>
            <w:tcW w:w="808" w:type="dxa"/>
            <w:tcBorders>
              <w:top w:val="nil"/>
              <w:left w:val="single" w:sz="4" w:space="0" w:color="auto"/>
              <w:bottom w:val="nil"/>
              <w:right w:val="nil"/>
            </w:tcBorders>
          </w:tcPr>
          <w:p w14:paraId="5F7DD1C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single" w:sz="4" w:space="0" w:color="auto"/>
              <w:right w:val="nil"/>
            </w:tcBorders>
          </w:tcPr>
          <w:p w14:paraId="78E4976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nil"/>
              <w:left w:val="nil"/>
              <w:bottom w:val="nil"/>
            </w:tcBorders>
            <w:shd w:val="clear" w:color="auto" w:fill="auto"/>
          </w:tcPr>
          <w:p w14:paraId="74903BE7"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nil"/>
            </w:tcBorders>
            <w:shd w:val="clear" w:color="auto" w:fill="auto"/>
          </w:tcPr>
          <w:p w14:paraId="5C56FAD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nil"/>
              <w:bottom w:val="single" w:sz="4" w:space="0" w:color="auto"/>
              <w:right w:val="single" w:sz="4" w:space="0" w:color="auto"/>
            </w:tcBorders>
            <w:shd w:val="clear" w:color="auto" w:fill="auto"/>
          </w:tcPr>
          <w:p w14:paraId="0FE1CF9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64E4AFC3"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3437AD9F"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570C882C"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16D0F0E7"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single" w:sz="4" w:space="0" w:color="auto"/>
            </w:tcBorders>
            <w:shd w:val="clear" w:color="auto" w:fill="auto"/>
          </w:tcPr>
          <w:p w14:paraId="68B69D7D"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4A159B61" w14:textId="77777777" w:rsidTr="001C4B98">
        <w:trPr>
          <w:trHeight w:val="454"/>
        </w:trPr>
        <w:tc>
          <w:tcPr>
            <w:tcW w:w="1087" w:type="dxa"/>
            <w:tcBorders>
              <w:left w:val="single" w:sz="4" w:space="0" w:color="auto"/>
              <w:right w:val="single" w:sz="4" w:space="0" w:color="auto"/>
            </w:tcBorders>
          </w:tcPr>
          <w:p w14:paraId="5727D32C"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&gt;600</w:t>
            </w:r>
            <w:r w:rsidRPr="00DC2BA7">
              <w:rPr>
                <w:rFonts w:ascii="Times New Roman" w:hAnsi="Times New Roman"/>
                <w:color w:val="000000"/>
                <w:sz w:val="22"/>
                <w:szCs w:val="22"/>
              </w:rPr>
              <w:noBreakHyphen/>
              <w:t>700</w:t>
            </w:r>
          </w:p>
        </w:tc>
        <w:tc>
          <w:tcPr>
            <w:tcW w:w="808" w:type="dxa"/>
            <w:tcBorders>
              <w:top w:val="nil"/>
              <w:left w:val="single" w:sz="4" w:space="0" w:color="auto"/>
              <w:bottom w:val="single" w:sz="4" w:space="0" w:color="auto"/>
              <w:right w:val="single" w:sz="4" w:space="0" w:color="auto"/>
            </w:tcBorders>
          </w:tcPr>
          <w:p w14:paraId="2DDD269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300</w:t>
            </w:r>
          </w:p>
        </w:tc>
        <w:tc>
          <w:tcPr>
            <w:tcW w:w="810" w:type="dxa"/>
            <w:tcBorders>
              <w:top w:val="single" w:sz="4" w:space="0" w:color="auto"/>
              <w:left w:val="single" w:sz="4" w:space="0" w:color="auto"/>
              <w:bottom w:val="nil"/>
              <w:right w:val="single" w:sz="4" w:space="0" w:color="auto"/>
            </w:tcBorders>
            <w:shd w:val="clear" w:color="auto" w:fill="auto"/>
          </w:tcPr>
          <w:p w14:paraId="181F108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single" w:sz="4" w:space="0" w:color="auto"/>
              <w:bottom w:val="single" w:sz="4" w:space="0" w:color="auto"/>
            </w:tcBorders>
            <w:shd w:val="clear" w:color="auto" w:fill="auto"/>
          </w:tcPr>
          <w:p w14:paraId="7AC9ED6C"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Borders>
              <w:top w:val="nil"/>
              <w:bottom w:val="single" w:sz="4" w:space="0" w:color="auto"/>
              <w:right w:val="single" w:sz="4" w:space="0" w:color="auto"/>
            </w:tcBorders>
            <w:shd w:val="clear" w:color="auto" w:fill="auto"/>
          </w:tcPr>
          <w:p w14:paraId="2FA6350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600</w:t>
            </w:r>
          </w:p>
        </w:tc>
        <w:tc>
          <w:tcPr>
            <w:tcW w:w="810" w:type="dxa"/>
            <w:tcBorders>
              <w:top w:val="single" w:sz="4" w:space="0" w:color="auto"/>
              <w:left w:val="single" w:sz="4" w:space="0" w:color="auto"/>
              <w:bottom w:val="nil"/>
            </w:tcBorders>
            <w:shd w:val="clear" w:color="auto" w:fill="auto"/>
          </w:tcPr>
          <w:p w14:paraId="164D43DC"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2D30FB2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4B1F0145"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7F809D9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nil"/>
            </w:tcBorders>
            <w:shd w:val="clear" w:color="auto" w:fill="auto"/>
          </w:tcPr>
          <w:p w14:paraId="042993EE"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single" w:sz="4" w:space="0" w:color="auto"/>
            </w:tcBorders>
            <w:shd w:val="clear" w:color="auto" w:fill="auto"/>
          </w:tcPr>
          <w:p w14:paraId="4A1CB341"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1B02DB49" w14:textId="77777777" w:rsidTr="001C4B98">
        <w:trPr>
          <w:trHeight w:val="454"/>
        </w:trPr>
        <w:tc>
          <w:tcPr>
            <w:tcW w:w="1087" w:type="dxa"/>
            <w:tcBorders>
              <w:left w:val="single" w:sz="4" w:space="0" w:color="auto"/>
              <w:right w:val="single" w:sz="4" w:space="0" w:color="auto"/>
            </w:tcBorders>
          </w:tcPr>
          <w:p w14:paraId="39F6BF1E"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&gt;700-800</w:t>
            </w:r>
          </w:p>
        </w:tc>
        <w:tc>
          <w:tcPr>
            <w:tcW w:w="808" w:type="dxa"/>
            <w:tcBorders>
              <w:top w:val="single" w:sz="4" w:space="0" w:color="auto"/>
              <w:left w:val="single" w:sz="4" w:space="0" w:color="auto"/>
              <w:bottom w:val="nil"/>
              <w:right w:val="nil"/>
            </w:tcBorders>
          </w:tcPr>
          <w:p w14:paraId="4A0EA46F"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nil"/>
            </w:tcBorders>
            <w:shd w:val="clear" w:color="auto" w:fill="auto"/>
          </w:tcPr>
          <w:p w14:paraId="2EC71B8E"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nil"/>
              <w:bottom w:val="nil"/>
            </w:tcBorders>
            <w:shd w:val="clear" w:color="auto" w:fill="auto"/>
          </w:tcPr>
          <w:p w14:paraId="2778D946"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bottom w:val="nil"/>
            </w:tcBorders>
            <w:shd w:val="clear" w:color="auto" w:fill="auto"/>
          </w:tcPr>
          <w:p w14:paraId="62341F3B"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049EFB3F"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62194713"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7EC87DAA"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6C89D3D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right w:val="nil"/>
            </w:tcBorders>
            <w:shd w:val="clear" w:color="auto" w:fill="auto"/>
          </w:tcPr>
          <w:p w14:paraId="7E90233C"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single" w:sz="4" w:space="0" w:color="auto"/>
            </w:tcBorders>
            <w:shd w:val="clear" w:color="auto" w:fill="auto"/>
          </w:tcPr>
          <w:p w14:paraId="7AA4B00D"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rsidRPr="00410B74" w14:paraId="07C49106" w14:textId="77777777" w:rsidTr="001C4B98">
        <w:trPr>
          <w:trHeight w:val="454"/>
        </w:trPr>
        <w:tc>
          <w:tcPr>
            <w:tcW w:w="1087" w:type="dxa"/>
            <w:tcBorders>
              <w:left w:val="single" w:sz="4" w:space="0" w:color="auto"/>
              <w:right w:val="single" w:sz="4" w:space="0" w:color="auto"/>
            </w:tcBorders>
          </w:tcPr>
          <w:p w14:paraId="57A33D09"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&gt;800-900</w:t>
            </w:r>
          </w:p>
        </w:tc>
        <w:tc>
          <w:tcPr>
            <w:tcW w:w="808" w:type="dxa"/>
            <w:tcBorders>
              <w:top w:val="nil"/>
              <w:left w:val="single" w:sz="4" w:space="0" w:color="auto"/>
              <w:bottom w:val="nil"/>
              <w:right w:val="nil"/>
            </w:tcBorders>
          </w:tcPr>
          <w:p w14:paraId="2C6960FB"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nil"/>
            </w:tcBorders>
            <w:shd w:val="clear" w:color="auto" w:fill="auto"/>
          </w:tcPr>
          <w:p w14:paraId="61BA477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tcBorders>
            <w:shd w:val="clear" w:color="auto" w:fill="auto"/>
          </w:tcPr>
          <w:p w14:paraId="42536DC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15A64554"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4050" w:type="dxa"/>
            <w:gridSpan w:val="5"/>
            <w:vMerge w:val="restart"/>
            <w:tcBorders>
              <w:top w:val="nil"/>
            </w:tcBorders>
            <w:shd w:val="clear" w:color="auto" w:fill="auto"/>
          </w:tcPr>
          <w:p w14:paraId="26BE748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nb-NO"/>
              </w:rPr>
            </w:pPr>
            <w:r w:rsidRPr="00DC2BA7">
              <w:rPr>
                <w:rFonts w:ascii="Times New Roman" w:hAnsi="Times New Roman" w:cs="Times New Roman"/>
                <w:sz w:val="22"/>
                <w:szCs w:val="22"/>
                <w:lang w:val="sv-SE"/>
              </w:rPr>
              <w:t>FÖR ADMINISTRERING VARANNAN VECKA,SE TABELL 3</w:t>
            </w:r>
          </w:p>
        </w:tc>
        <w:tc>
          <w:tcPr>
            <w:tcW w:w="810" w:type="dxa"/>
            <w:tcBorders>
              <w:top w:val="nil"/>
              <w:left w:val="nil"/>
              <w:bottom w:val="nil"/>
              <w:right w:val="single" w:sz="4" w:space="0" w:color="auto"/>
            </w:tcBorders>
            <w:shd w:val="clear" w:color="auto" w:fill="auto"/>
          </w:tcPr>
          <w:p w14:paraId="7389C7D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lang w:val="nb-NO"/>
              </w:rPr>
            </w:pPr>
          </w:p>
        </w:tc>
      </w:tr>
      <w:tr w:rsidR="00211724" w14:paraId="57705FB2" w14:textId="77777777" w:rsidTr="001C4B98">
        <w:trPr>
          <w:trHeight w:val="454"/>
        </w:trPr>
        <w:tc>
          <w:tcPr>
            <w:tcW w:w="1087" w:type="dxa"/>
            <w:tcBorders>
              <w:left w:val="single" w:sz="4" w:space="0" w:color="auto"/>
              <w:right w:val="single" w:sz="4" w:space="0" w:color="auto"/>
            </w:tcBorders>
          </w:tcPr>
          <w:p w14:paraId="1AFC47DB"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&gt;900-1</w:t>
            </w:r>
            <w:r w:rsidR="00ED5740">
              <w:rPr>
                <w:rFonts w:ascii="Times New Roman" w:hAnsi="Times New Roman"/>
                <w:color w:val="000000"/>
                <w:sz w:val="22"/>
                <w:szCs w:val="22"/>
              </w:rPr>
              <w:t> </w:t>
            </w:r>
            <w:r w:rsidRPr="00DC2BA7">
              <w:rPr>
                <w:rFonts w:ascii="Times New Roman" w:hAnsi="Times New Roman"/>
                <w:color w:val="000000"/>
                <w:sz w:val="22"/>
                <w:szCs w:val="22"/>
              </w:rPr>
              <w:t>000</w:t>
            </w:r>
          </w:p>
        </w:tc>
        <w:tc>
          <w:tcPr>
            <w:tcW w:w="808" w:type="dxa"/>
            <w:tcBorders>
              <w:top w:val="nil"/>
              <w:left w:val="single" w:sz="4" w:space="0" w:color="auto"/>
              <w:bottom w:val="nil"/>
              <w:right w:val="nil"/>
            </w:tcBorders>
          </w:tcPr>
          <w:p w14:paraId="5B5D6AA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nil"/>
            </w:tcBorders>
            <w:shd w:val="clear" w:color="auto" w:fill="auto"/>
          </w:tcPr>
          <w:p w14:paraId="29D0AD0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tcBorders>
            <w:shd w:val="clear" w:color="auto" w:fill="auto"/>
          </w:tcPr>
          <w:p w14:paraId="458AE02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bottom w:val="nil"/>
            </w:tcBorders>
            <w:shd w:val="clear" w:color="auto" w:fill="auto"/>
          </w:tcPr>
          <w:p w14:paraId="7BC50BC1"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4050" w:type="dxa"/>
            <w:gridSpan w:val="5"/>
            <w:vMerge/>
            <w:tcBorders>
              <w:bottom w:val="nil"/>
            </w:tcBorders>
            <w:shd w:val="clear" w:color="auto" w:fill="auto"/>
          </w:tcPr>
          <w:p w14:paraId="5160ED0A"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nil"/>
              <w:left w:val="nil"/>
              <w:bottom w:val="nil"/>
              <w:right w:val="single" w:sz="4" w:space="0" w:color="auto"/>
            </w:tcBorders>
            <w:shd w:val="clear" w:color="auto" w:fill="auto"/>
          </w:tcPr>
          <w:p w14:paraId="0E727147"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08A34C83" w14:textId="77777777" w:rsidTr="001C4B98">
        <w:trPr>
          <w:trHeight w:val="454"/>
        </w:trPr>
        <w:tc>
          <w:tcPr>
            <w:tcW w:w="1087" w:type="dxa"/>
            <w:tcBorders>
              <w:left w:val="single" w:sz="4" w:space="0" w:color="auto"/>
              <w:right w:val="single" w:sz="4" w:space="0" w:color="auto"/>
            </w:tcBorders>
          </w:tcPr>
          <w:p w14:paraId="0D1424A1" w14:textId="77777777" w:rsidR="00D57536" w:rsidRPr="00DC2BA7" w:rsidRDefault="00B60735" w:rsidP="001C4B98">
            <w:pPr>
              <w:pStyle w:val="Table"/>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&gt;1</w:t>
            </w:r>
            <w:r w:rsidR="00ED5740">
              <w:rPr>
                <w:rFonts w:ascii="Times New Roman" w:hAnsi="Times New Roman"/>
                <w:color w:val="000000"/>
                <w:sz w:val="22"/>
                <w:szCs w:val="22"/>
              </w:rPr>
              <w:t> </w:t>
            </w:r>
            <w:r w:rsidRPr="00DC2BA7">
              <w:rPr>
                <w:rFonts w:ascii="Times New Roman" w:hAnsi="Times New Roman"/>
                <w:color w:val="000000"/>
                <w:sz w:val="22"/>
                <w:szCs w:val="22"/>
              </w:rPr>
              <w:t>000-1</w:t>
            </w:r>
            <w:r w:rsidR="00ED5740">
              <w:rPr>
                <w:rFonts w:ascii="Times New Roman" w:hAnsi="Times New Roman"/>
                <w:color w:val="000000"/>
                <w:sz w:val="22"/>
                <w:szCs w:val="22"/>
              </w:rPr>
              <w:t> </w:t>
            </w:r>
            <w:r w:rsidRPr="00DC2BA7">
              <w:rPr>
                <w:rFonts w:ascii="Times New Roman" w:hAnsi="Times New Roman"/>
                <w:color w:val="000000"/>
                <w:sz w:val="22"/>
                <w:szCs w:val="22"/>
              </w:rPr>
              <w:t>100</w:t>
            </w:r>
          </w:p>
        </w:tc>
        <w:tc>
          <w:tcPr>
            <w:tcW w:w="808" w:type="dxa"/>
            <w:tcBorders>
              <w:top w:val="nil"/>
              <w:left w:val="single" w:sz="4" w:space="0" w:color="auto"/>
              <w:bottom w:val="single" w:sz="4" w:space="0" w:color="auto"/>
              <w:right w:val="nil"/>
            </w:tcBorders>
          </w:tcPr>
          <w:p w14:paraId="58CDFCB8"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left w:val="nil"/>
              <w:bottom w:val="single" w:sz="4" w:space="0" w:color="auto"/>
              <w:right w:val="nil"/>
            </w:tcBorders>
            <w:shd w:val="clear" w:color="auto" w:fill="auto"/>
          </w:tcPr>
          <w:p w14:paraId="7164FC94"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left w:val="nil"/>
              <w:bottom w:val="single" w:sz="4" w:space="0" w:color="auto"/>
            </w:tcBorders>
            <w:shd w:val="clear" w:color="auto" w:fill="auto"/>
          </w:tcPr>
          <w:p w14:paraId="4A3A9C85"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459383BE"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4731D94E"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5E6A5189"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2FC6EA8F"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tcBorders>
            <w:shd w:val="clear" w:color="auto" w:fill="auto"/>
          </w:tcPr>
          <w:p w14:paraId="7D21381A"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bottom w:val="single" w:sz="4" w:space="0" w:color="auto"/>
              <w:right w:val="nil"/>
            </w:tcBorders>
            <w:shd w:val="clear" w:color="auto" w:fill="auto"/>
          </w:tcPr>
          <w:p w14:paraId="7E723A92"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10" w:type="dxa"/>
            <w:tcBorders>
              <w:top w:val="nil"/>
              <w:left w:val="nil"/>
              <w:bottom w:val="single" w:sz="4" w:space="0" w:color="auto"/>
              <w:right w:val="single" w:sz="4" w:space="0" w:color="auto"/>
            </w:tcBorders>
            <w:shd w:val="clear" w:color="auto" w:fill="auto"/>
          </w:tcPr>
          <w:p w14:paraId="7F3E006D"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r>
    </w:tbl>
    <w:p w14:paraId="7BBAFB41" w14:textId="77777777" w:rsidR="00D57536" w:rsidRPr="00DC2BA7" w:rsidRDefault="00B60735" w:rsidP="00D57536">
      <w:pPr>
        <w:spacing w:line="240" w:lineRule="auto"/>
        <w:ind w:left="283"/>
        <w:rPr>
          <w:color w:val="000000"/>
          <w:lang w:val="sv-SE"/>
        </w:rPr>
      </w:pPr>
      <w:r w:rsidRPr="00DC2BA7">
        <w:rPr>
          <w:color w:val="000000"/>
          <w:lang w:val="sv-SE"/>
        </w:rPr>
        <w:t xml:space="preserve">*Kroppsvikt under 30 kg studerades inte i de pivotala studierna på </w:t>
      </w:r>
      <w:r w:rsidRPr="00DC2BA7">
        <w:rPr>
          <w:lang w:val="sv-SE"/>
        </w:rPr>
        <w:t>kronisk rinosinuit med näspolyper</w:t>
      </w:r>
      <w:r w:rsidRPr="00DC2BA7">
        <w:rPr>
          <w:color w:val="000000"/>
          <w:lang w:val="sv-SE"/>
        </w:rPr>
        <w:t>.</w:t>
      </w:r>
    </w:p>
    <w:p w14:paraId="4F45D942" w14:textId="77777777" w:rsidR="00D57536" w:rsidRPr="00DC2BA7" w:rsidRDefault="00D57536" w:rsidP="00D57536">
      <w:pPr>
        <w:spacing w:line="240" w:lineRule="auto"/>
        <w:rPr>
          <w:color w:val="000000"/>
          <w:lang w:val="sv-SE"/>
        </w:rPr>
      </w:pPr>
    </w:p>
    <w:p w14:paraId="45ACA180" w14:textId="298DCEAF" w:rsidR="00D57536" w:rsidRPr="00DC2BA7" w:rsidRDefault="00B60735" w:rsidP="00D57536">
      <w:pPr>
        <w:pStyle w:val="Char2"/>
        <w:keepNext/>
        <w:keepLines/>
        <w:widowControl w:val="0"/>
        <w:spacing w:before="0"/>
        <w:ind w:left="1134" w:hanging="1134"/>
        <w:jc w:val="left"/>
        <w:rPr>
          <w:sz w:val="22"/>
          <w:szCs w:val="22"/>
          <w:lang w:val="sv-SE"/>
        </w:rPr>
      </w:pPr>
      <w:r w:rsidRPr="00DC2BA7">
        <w:rPr>
          <w:b/>
          <w:bCs/>
          <w:sz w:val="22"/>
          <w:szCs w:val="22"/>
          <w:lang w:val="sv-SE"/>
        </w:rPr>
        <w:lastRenderedPageBreak/>
        <w:t>Tabell 3</w:t>
      </w:r>
      <w:r w:rsidRPr="00DC2BA7">
        <w:rPr>
          <w:b/>
          <w:bCs/>
          <w:sz w:val="22"/>
          <w:szCs w:val="22"/>
          <w:lang w:val="sv-SE"/>
        </w:rPr>
        <w:tab/>
        <w:t xml:space="preserve">ADMINISTRERING VARANNAN VECKA. Dosering av </w:t>
      </w:r>
      <w:r w:rsidR="008A386C">
        <w:rPr>
          <w:b/>
          <w:bCs/>
          <w:sz w:val="22"/>
          <w:szCs w:val="22"/>
          <w:lang w:val="sv-SE"/>
        </w:rPr>
        <w:t>o</w:t>
      </w:r>
      <w:r w:rsidR="00451700">
        <w:rPr>
          <w:b/>
          <w:bCs/>
          <w:sz w:val="22"/>
          <w:szCs w:val="22"/>
          <w:lang w:val="sv-SE"/>
        </w:rPr>
        <w:t>malizumab</w:t>
      </w:r>
      <w:r w:rsidRPr="00DC2BA7">
        <w:rPr>
          <w:b/>
          <w:bCs/>
          <w:sz w:val="22"/>
          <w:szCs w:val="22"/>
          <w:lang w:val="sv-SE"/>
        </w:rPr>
        <w:t xml:space="preserve"> (milligram per dos) som ges genom subkutan injektion varannan vecka</w:t>
      </w:r>
    </w:p>
    <w:p w14:paraId="0ABC9441" w14:textId="77777777" w:rsidR="00D57536" w:rsidRPr="00DC2BA7" w:rsidRDefault="00D57536" w:rsidP="00D57536">
      <w:pPr>
        <w:pStyle w:val="Text"/>
        <w:keepNext/>
        <w:spacing w:before="0"/>
        <w:jc w:val="left"/>
        <w:rPr>
          <w:bCs/>
          <w:color w:val="000000"/>
          <w:sz w:val="22"/>
          <w:lang w:val="sv-SE"/>
        </w:rPr>
      </w:pPr>
    </w:p>
    <w:tbl>
      <w:tblPr>
        <w:tblW w:w="9185" w:type="dxa"/>
        <w:tblInd w:w="108" w:type="dxa"/>
        <w:tblBorders>
          <w:right w:val="single" w:sz="4" w:space="0" w:color="auto"/>
        </w:tblBorders>
        <w:tblLayout w:type="fixed"/>
        <w:tblLook w:val="0000" w:firstRow="0" w:lastRow="0" w:firstColumn="0" w:lastColumn="0" w:noHBand="0" w:noVBand="0"/>
      </w:tblPr>
      <w:tblGrid>
        <w:gridCol w:w="1087"/>
        <w:gridCol w:w="809"/>
        <w:gridCol w:w="810"/>
        <w:gridCol w:w="810"/>
        <w:gridCol w:w="810"/>
        <w:gridCol w:w="810"/>
        <w:gridCol w:w="809"/>
        <w:gridCol w:w="810"/>
        <w:gridCol w:w="810"/>
        <w:gridCol w:w="810"/>
        <w:gridCol w:w="810"/>
      </w:tblGrid>
      <w:tr w:rsidR="00211724" w14:paraId="5F0F26A6" w14:textId="77777777" w:rsidTr="001C4B98">
        <w:trPr>
          <w:trHeight w:val="404"/>
        </w:trPr>
        <w:tc>
          <w:tcPr>
            <w:tcW w:w="1087" w:type="dxa"/>
            <w:tcBorders>
              <w:top w:val="single" w:sz="4" w:space="0" w:color="auto"/>
              <w:left w:val="single" w:sz="4" w:space="0" w:color="auto"/>
              <w:bottom w:val="single" w:sz="4" w:space="0" w:color="auto"/>
              <w:right w:val="single" w:sz="4" w:space="0" w:color="auto"/>
            </w:tcBorders>
            <w:shd w:val="clear" w:color="auto" w:fill="auto"/>
            <w:vAlign w:val="bottom"/>
          </w:tcPr>
          <w:p w14:paraId="7F90328A" w14:textId="77777777" w:rsidR="00D57536" w:rsidRPr="00DC2BA7" w:rsidRDefault="00D57536" w:rsidP="001C4B98">
            <w:pPr>
              <w:pStyle w:val="Table"/>
              <w:keepNext/>
              <w:keepLines w:val="0"/>
              <w:spacing w:before="0" w:after="0"/>
              <w:ind w:left="176" w:hanging="176"/>
              <w:rPr>
                <w:rFonts w:ascii="Times New Roman" w:hAnsi="Times New Roman"/>
                <w:b/>
                <w:color w:val="000000"/>
                <w:sz w:val="22"/>
                <w:szCs w:val="22"/>
                <w:lang w:val="sv-SE"/>
              </w:rPr>
            </w:pPr>
          </w:p>
        </w:tc>
        <w:tc>
          <w:tcPr>
            <w:tcW w:w="8098" w:type="dxa"/>
            <w:gridSpan w:val="10"/>
            <w:tcBorders>
              <w:top w:val="single" w:sz="4" w:space="0" w:color="auto"/>
              <w:left w:val="single" w:sz="4" w:space="0" w:color="auto"/>
              <w:bottom w:val="single" w:sz="4" w:space="0" w:color="auto"/>
            </w:tcBorders>
            <w:shd w:val="clear" w:color="auto" w:fill="auto"/>
            <w:vAlign w:val="bottom"/>
          </w:tcPr>
          <w:p w14:paraId="59EFC96C"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s="Times New Roman"/>
                <w:b/>
                <w:sz w:val="22"/>
                <w:szCs w:val="22"/>
                <w:lang w:val="sv-SE"/>
              </w:rPr>
              <w:t>Kroppsvikt (kg)</w:t>
            </w:r>
          </w:p>
        </w:tc>
      </w:tr>
      <w:tr w:rsidR="00211724" w14:paraId="49948143" w14:textId="77777777" w:rsidTr="001C4B98">
        <w:trPr>
          <w:trHeight w:val="273"/>
        </w:trPr>
        <w:tc>
          <w:tcPr>
            <w:tcW w:w="1087" w:type="dxa"/>
            <w:tcBorders>
              <w:top w:val="single" w:sz="4" w:space="0" w:color="auto"/>
              <w:left w:val="single" w:sz="4" w:space="0" w:color="auto"/>
              <w:bottom w:val="single" w:sz="4" w:space="0" w:color="auto"/>
              <w:right w:val="single" w:sz="4" w:space="0" w:color="auto"/>
            </w:tcBorders>
            <w:shd w:val="clear" w:color="auto" w:fill="auto"/>
            <w:vAlign w:val="bottom"/>
          </w:tcPr>
          <w:p w14:paraId="634A9627" w14:textId="77777777" w:rsidR="00D57536" w:rsidRPr="00DC2BA7" w:rsidRDefault="00B60735" w:rsidP="001C4B98">
            <w:pPr>
              <w:pStyle w:val="Table"/>
              <w:keepNext/>
              <w:keepLines w:val="0"/>
              <w:spacing w:before="0" w:after="0"/>
              <w:rPr>
                <w:rFonts w:ascii="Times New Roman" w:hAnsi="Times New Roman"/>
                <w:b/>
                <w:color w:val="000000"/>
                <w:sz w:val="22"/>
                <w:szCs w:val="22"/>
                <w:lang w:val="sv-SE"/>
              </w:rPr>
            </w:pPr>
            <w:r w:rsidRPr="00DC2BA7">
              <w:rPr>
                <w:rFonts w:ascii="Times New Roman" w:hAnsi="Times New Roman" w:cs="Times New Roman"/>
                <w:b/>
                <w:sz w:val="22"/>
                <w:szCs w:val="22"/>
                <w:lang w:val="sv-SE"/>
              </w:rPr>
              <w:t>Utgångs-värde för IgE (IE/ml)</w:t>
            </w:r>
          </w:p>
        </w:tc>
        <w:tc>
          <w:tcPr>
            <w:tcW w:w="809" w:type="dxa"/>
            <w:tcBorders>
              <w:top w:val="single" w:sz="4" w:space="0" w:color="auto"/>
              <w:left w:val="single" w:sz="4" w:space="0" w:color="auto"/>
              <w:bottom w:val="single" w:sz="4" w:space="0" w:color="auto"/>
            </w:tcBorders>
            <w:shd w:val="clear" w:color="auto" w:fill="auto"/>
            <w:vAlign w:val="bottom"/>
          </w:tcPr>
          <w:p w14:paraId="3F6F4CE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Symbol" w:hAnsi="Symbol"/>
                <w:color w:val="000000"/>
                <w:sz w:val="22"/>
                <w:szCs w:val="22"/>
              </w:rPr>
              <w:sym w:font="Symbol" w:char="F0B3"/>
            </w:r>
            <w:r w:rsidRPr="00DC2BA7">
              <w:rPr>
                <w:rFonts w:ascii="Times New Roman" w:hAnsi="Times New Roman"/>
                <w:color w:val="000000"/>
                <w:sz w:val="22"/>
                <w:szCs w:val="22"/>
                <w:lang w:val="sv-SE"/>
              </w:rPr>
              <w:t>20</w:t>
            </w:r>
            <w:r w:rsidRPr="00DC2BA7">
              <w:rPr>
                <w:rFonts w:ascii="Times New Roman" w:hAnsi="Times New Roman"/>
                <w:color w:val="000000"/>
                <w:sz w:val="22"/>
                <w:szCs w:val="22"/>
                <w:lang w:val="sv-SE"/>
              </w:rPr>
              <w:noBreakHyphen/>
            </w:r>
          </w:p>
          <w:p w14:paraId="2BE71C7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25</w:t>
            </w:r>
            <w:r w:rsidRPr="00DC2BA7">
              <w:rPr>
                <w:rFonts w:ascii="Times New Roman" w:hAnsi="Times New Roman"/>
                <w:color w:val="000000"/>
                <w:sz w:val="22"/>
                <w:szCs w:val="22"/>
              </w:rPr>
              <w:t>*</w:t>
            </w:r>
          </w:p>
        </w:tc>
        <w:tc>
          <w:tcPr>
            <w:tcW w:w="810" w:type="dxa"/>
            <w:tcBorders>
              <w:top w:val="single" w:sz="4" w:space="0" w:color="auto"/>
              <w:bottom w:val="single" w:sz="4" w:space="0" w:color="auto"/>
            </w:tcBorders>
            <w:shd w:val="clear" w:color="auto" w:fill="auto"/>
            <w:vAlign w:val="bottom"/>
          </w:tcPr>
          <w:p w14:paraId="5C3C623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&gt;25</w:t>
            </w:r>
            <w:r w:rsidRPr="00DC2BA7">
              <w:rPr>
                <w:rFonts w:ascii="Times New Roman" w:hAnsi="Times New Roman"/>
                <w:color w:val="000000"/>
                <w:sz w:val="22"/>
                <w:szCs w:val="22"/>
                <w:lang w:val="sv-SE"/>
              </w:rPr>
              <w:noBreakHyphen/>
            </w:r>
          </w:p>
          <w:p w14:paraId="1391A9E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30</w:t>
            </w:r>
            <w:r w:rsidRPr="00DC2BA7">
              <w:rPr>
                <w:rFonts w:ascii="Times New Roman" w:hAnsi="Times New Roman"/>
                <w:color w:val="000000"/>
                <w:sz w:val="22"/>
                <w:szCs w:val="22"/>
              </w:rPr>
              <w:t>*</w:t>
            </w:r>
          </w:p>
        </w:tc>
        <w:tc>
          <w:tcPr>
            <w:tcW w:w="810" w:type="dxa"/>
            <w:tcBorders>
              <w:top w:val="single" w:sz="4" w:space="0" w:color="auto"/>
              <w:bottom w:val="single" w:sz="4" w:space="0" w:color="auto"/>
            </w:tcBorders>
            <w:shd w:val="clear" w:color="auto" w:fill="auto"/>
            <w:vAlign w:val="bottom"/>
          </w:tcPr>
          <w:p w14:paraId="56300AC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&gt;30</w:t>
            </w:r>
            <w:r w:rsidRPr="00DC2BA7">
              <w:rPr>
                <w:rFonts w:ascii="Times New Roman" w:hAnsi="Times New Roman"/>
                <w:color w:val="000000"/>
                <w:sz w:val="22"/>
                <w:szCs w:val="22"/>
                <w:lang w:val="sv-SE"/>
              </w:rPr>
              <w:noBreakHyphen/>
            </w:r>
          </w:p>
          <w:p w14:paraId="0C19C0B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40</w:t>
            </w:r>
          </w:p>
        </w:tc>
        <w:tc>
          <w:tcPr>
            <w:tcW w:w="810" w:type="dxa"/>
            <w:tcBorders>
              <w:top w:val="single" w:sz="4" w:space="0" w:color="auto"/>
              <w:bottom w:val="single" w:sz="4" w:space="0" w:color="auto"/>
            </w:tcBorders>
            <w:shd w:val="clear" w:color="auto" w:fill="auto"/>
            <w:vAlign w:val="bottom"/>
          </w:tcPr>
          <w:p w14:paraId="5304140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&gt;40</w:t>
            </w:r>
            <w:r w:rsidRPr="00DC2BA7">
              <w:rPr>
                <w:rFonts w:ascii="Times New Roman" w:hAnsi="Times New Roman"/>
                <w:color w:val="000000"/>
                <w:sz w:val="22"/>
                <w:szCs w:val="22"/>
                <w:lang w:val="sv-SE"/>
              </w:rPr>
              <w:noBreakHyphen/>
            </w:r>
          </w:p>
          <w:p w14:paraId="5E8277E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50</w:t>
            </w:r>
          </w:p>
        </w:tc>
        <w:tc>
          <w:tcPr>
            <w:tcW w:w="810" w:type="dxa"/>
            <w:tcBorders>
              <w:top w:val="single" w:sz="4" w:space="0" w:color="auto"/>
              <w:bottom w:val="single" w:sz="4" w:space="0" w:color="auto"/>
            </w:tcBorders>
            <w:shd w:val="clear" w:color="auto" w:fill="auto"/>
            <w:vAlign w:val="bottom"/>
          </w:tcPr>
          <w:p w14:paraId="4E3E23A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&gt;50</w:t>
            </w:r>
            <w:r w:rsidRPr="00DC2BA7">
              <w:rPr>
                <w:rFonts w:ascii="Times New Roman" w:hAnsi="Times New Roman"/>
                <w:color w:val="000000"/>
                <w:sz w:val="22"/>
                <w:szCs w:val="22"/>
                <w:lang w:val="sv-SE"/>
              </w:rPr>
              <w:noBreakHyphen/>
            </w:r>
          </w:p>
          <w:p w14:paraId="40EA452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60</w:t>
            </w:r>
          </w:p>
        </w:tc>
        <w:tc>
          <w:tcPr>
            <w:tcW w:w="809" w:type="dxa"/>
            <w:tcBorders>
              <w:top w:val="single" w:sz="4" w:space="0" w:color="auto"/>
              <w:bottom w:val="single" w:sz="4" w:space="0" w:color="auto"/>
            </w:tcBorders>
            <w:shd w:val="clear" w:color="auto" w:fill="auto"/>
            <w:vAlign w:val="bottom"/>
          </w:tcPr>
          <w:p w14:paraId="766C160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&gt;60</w:t>
            </w:r>
            <w:r w:rsidRPr="00DC2BA7">
              <w:rPr>
                <w:rFonts w:ascii="Times New Roman" w:hAnsi="Times New Roman"/>
                <w:color w:val="000000"/>
                <w:sz w:val="22"/>
                <w:szCs w:val="22"/>
                <w:lang w:val="sv-SE"/>
              </w:rPr>
              <w:noBreakHyphen/>
            </w:r>
          </w:p>
          <w:p w14:paraId="2B95E61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70</w:t>
            </w:r>
          </w:p>
        </w:tc>
        <w:tc>
          <w:tcPr>
            <w:tcW w:w="810" w:type="dxa"/>
            <w:tcBorders>
              <w:top w:val="single" w:sz="4" w:space="0" w:color="auto"/>
              <w:bottom w:val="single" w:sz="4" w:space="0" w:color="auto"/>
            </w:tcBorders>
            <w:shd w:val="clear" w:color="auto" w:fill="auto"/>
            <w:vAlign w:val="bottom"/>
          </w:tcPr>
          <w:p w14:paraId="30A9727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&gt;70</w:t>
            </w:r>
            <w:r w:rsidRPr="00DC2BA7">
              <w:rPr>
                <w:rFonts w:ascii="Times New Roman" w:hAnsi="Times New Roman"/>
                <w:color w:val="000000"/>
                <w:sz w:val="22"/>
                <w:szCs w:val="22"/>
                <w:lang w:val="sv-SE"/>
              </w:rPr>
              <w:noBreakHyphen/>
            </w:r>
          </w:p>
          <w:p w14:paraId="6F987B0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80</w:t>
            </w:r>
          </w:p>
        </w:tc>
        <w:tc>
          <w:tcPr>
            <w:tcW w:w="810" w:type="dxa"/>
            <w:tcBorders>
              <w:top w:val="single" w:sz="4" w:space="0" w:color="auto"/>
              <w:bottom w:val="single" w:sz="4" w:space="0" w:color="auto"/>
            </w:tcBorders>
            <w:shd w:val="clear" w:color="auto" w:fill="auto"/>
            <w:vAlign w:val="bottom"/>
          </w:tcPr>
          <w:p w14:paraId="47B549F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&gt;80</w:t>
            </w:r>
            <w:r w:rsidRPr="00DC2BA7">
              <w:rPr>
                <w:rFonts w:ascii="Times New Roman" w:hAnsi="Times New Roman"/>
                <w:color w:val="000000"/>
                <w:sz w:val="22"/>
                <w:szCs w:val="22"/>
                <w:lang w:val="sv-SE"/>
              </w:rPr>
              <w:noBreakHyphen/>
            </w:r>
          </w:p>
          <w:p w14:paraId="10E32AA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90</w:t>
            </w:r>
          </w:p>
        </w:tc>
        <w:tc>
          <w:tcPr>
            <w:tcW w:w="810" w:type="dxa"/>
            <w:tcBorders>
              <w:top w:val="single" w:sz="4" w:space="0" w:color="auto"/>
              <w:bottom w:val="single" w:sz="4" w:space="0" w:color="auto"/>
              <w:right w:val="nil"/>
            </w:tcBorders>
            <w:shd w:val="clear" w:color="auto" w:fill="auto"/>
            <w:vAlign w:val="bottom"/>
          </w:tcPr>
          <w:p w14:paraId="75E8ED2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sv-SE"/>
              </w:rPr>
            </w:pPr>
            <w:r w:rsidRPr="00DC2BA7">
              <w:rPr>
                <w:rFonts w:ascii="Times New Roman" w:hAnsi="Times New Roman"/>
                <w:color w:val="000000"/>
                <w:sz w:val="22"/>
                <w:szCs w:val="22"/>
                <w:lang w:val="sv-SE"/>
              </w:rPr>
              <w:t>&gt;90-125</w:t>
            </w:r>
          </w:p>
        </w:tc>
        <w:tc>
          <w:tcPr>
            <w:tcW w:w="810" w:type="dxa"/>
            <w:tcBorders>
              <w:top w:val="single" w:sz="4" w:space="0" w:color="auto"/>
              <w:left w:val="nil"/>
              <w:bottom w:val="single" w:sz="4" w:space="0" w:color="auto"/>
              <w:right w:val="single" w:sz="4" w:space="0" w:color="auto"/>
            </w:tcBorders>
            <w:shd w:val="clear" w:color="auto" w:fill="auto"/>
            <w:vAlign w:val="bottom"/>
          </w:tcPr>
          <w:p w14:paraId="03E0291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lang w:val="sv-SE"/>
              </w:rPr>
              <w:t>&gt;125-1</w:t>
            </w:r>
            <w:r w:rsidRPr="00DC2BA7">
              <w:rPr>
                <w:rFonts w:ascii="Times New Roman" w:hAnsi="Times New Roman"/>
                <w:color w:val="000000"/>
                <w:sz w:val="22"/>
                <w:szCs w:val="22"/>
              </w:rPr>
              <w:t>50</w:t>
            </w:r>
          </w:p>
        </w:tc>
      </w:tr>
      <w:tr w:rsidR="00211724" w:rsidRPr="00410B74" w14:paraId="3F3B65D1" w14:textId="77777777" w:rsidTr="001C4B98">
        <w:trPr>
          <w:trHeight w:val="454"/>
        </w:trPr>
        <w:tc>
          <w:tcPr>
            <w:tcW w:w="1087" w:type="dxa"/>
            <w:tcBorders>
              <w:top w:val="single" w:sz="4" w:space="0" w:color="auto"/>
              <w:left w:val="single" w:sz="4" w:space="0" w:color="auto"/>
              <w:right w:val="single" w:sz="4" w:space="0" w:color="auto"/>
            </w:tcBorders>
          </w:tcPr>
          <w:p w14:paraId="612FCC7E"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Symbol" w:hAnsi="Symbol"/>
                <w:color w:val="000000"/>
                <w:sz w:val="22"/>
                <w:szCs w:val="22"/>
              </w:rPr>
              <w:sym w:font="Symbol" w:char="F0B3"/>
            </w:r>
            <w:r w:rsidRPr="00DC2BA7">
              <w:rPr>
                <w:rFonts w:ascii="Times New Roman" w:hAnsi="Times New Roman"/>
                <w:color w:val="000000"/>
                <w:sz w:val="22"/>
                <w:szCs w:val="22"/>
              </w:rPr>
              <w:t>30</w:t>
            </w:r>
            <w:r w:rsidRPr="00DC2BA7">
              <w:rPr>
                <w:rFonts w:ascii="Times New Roman" w:hAnsi="Times New Roman"/>
                <w:color w:val="000000"/>
                <w:sz w:val="22"/>
                <w:szCs w:val="22"/>
              </w:rPr>
              <w:noBreakHyphen/>
              <w:t>100</w:t>
            </w:r>
          </w:p>
        </w:tc>
        <w:tc>
          <w:tcPr>
            <w:tcW w:w="4049" w:type="dxa"/>
            <w:gridSpan w:val="5"/>
            <w:vMerge w:val="restart"/>
            <w:tcBorders>
              <w:top w:val="single" w:sz="4" w:space="0" w:color="auto"/>
              <w:left w:val="single" w:sz="4" w:space="0" w:color="auto"/>
            </w:tcBorders>
            <w:shd w:val="clear" w:color="auto" w:fill="auto"/>
          </w:tcPr>
          <w:p w14:paraId="01C4DFDC" w14:textId="77777777" w:rsidR="00D57536" w:rsidRPr="00DC2BA7" w:rsidRDefault="00B60735" w:rsidP="001C4B98">
            <w:pPr>
              <w:pStyle w:val="Table"/>
              <w:keepNext/>
              <w:keepLines w:val="0"/>
              <w:spacing w:before="0" w:after="0"/>
              <w:jc w:val="center"/>
              <w:rPr>
                <w:rFonts w:ascii="Times New Roman" w:hAnsi="Times New Roman"/>
                <w:color w:val="000000"/>
                <w:sz w:val="22"/>
                <w:szCs w:val="22"/>
                <w:lang w:val="nb-NO"/>
              </w:rPr>
            </w:pPr>
            <w:r w:rsidRPr="00DC2BA7">
              <w:rPr>
                <w:rFonts w:ascii="Times New Roman" w:hAnsi="Times New Roman" w:cs="Times New Roman"/>
                <w:sz w:val="22"/>
                <w:szCs w:val="22"/>
                <w:lang w:val="sv-SE"/>
              </w:rPr>
              <w:t>FÖR ADMINISTRERING VAR FJÄRDE VECKA,SE TABELL 2</w:t>
            </w:r>
          </w:p>
        </w:tc>
        <w:tc>
          <w:tcPr>
            <w:tcW w:w="809" w:type="dxa"/>
            <w:tcBorders>
              <w:top w:val="single" w:sz="4" w:space="0" w:color="auto"/>
            </w:tcBorders>
            <w:shd w:val="clear" w:color="auto" w:fill="auto"/>
          </w:tcPr>
          <w:p w14:paraId="78CCA57A" w14:textId="77777777" w:rsidR="00D57536" w:rsidRPr="00DC2BA7" w:rsidRDefault="00D57536" w:rsidP="001C4B98">
            <w:pPr>
              <w:pStyle w:val="Table"/>
              <w:keepNext/>
              <w:keepLines w:val="0"/>
              <w:spacing w:before="0" w:after="0"/>
              <w:jc w:val="center"/>
              <w:rPr>
                <w:rFonts w:ascii="Times New Roman" w:hAnsi="Times New Roman"/>
                <w:color w:val="000000"/>
                <w:sz w:val="22"/>
                <w:szCs w:val="22"/>
                <w:lang w:val="nb-NO"/>
              </w:rPr>
            </w:pPr>
          </w:p>
        </w:tc>
        <w:tc>
          <w:tcPr>
            <w:tcW w:w="810" w:type="dxa"/>
            <w:tcBorders>
              <w:top w:val="single" w:sz="4" w:space="0" w:color="auto"/>
            </w:tcBorders>
            <w:shd w:val="clear" w:color="auto" w:fill="auto"/>
          </w:tcPr>
          <w:p w14:paraId="5DF5401E" w14:textId="77777777" w:rsidR="00D57536" w:rsidRPr="00DC2BA7" w:rsidRDefault="00D57536" w:rsidP="001C4B98">
            <w:pPr>
              <w:pStyle w:val="Table"/>
              <w:keepNext/>
              <w:keepLines w:val="0"/>
              <w:spacing w:before="0" w:after="0"/>
              <w:jc w:val="center"/>
              <w:rPr>
                <w:rFonts w:ascii="Times New Roman" w:hAnsi="Times New Roman"/>
                <w:color w:val="000000"/>
                <w:sz w:val="22"/>
                <w:szCs w:val="22"/>
                <w:lang w:val="nb-NO"/>
              </w:rPr>
            </w:pPr>
          </w:p>
        </w:tc>
        <w:tc>
          <w:tcPr>
            <w:tcW w:w="810" w:type="dxa"/>
            <w:tcBorders>
              <w:top w:val="single" w:sz="4" w:space="0" w:color="auto"/>
            </w:tcBorders>
            <w:shd w:val="clear" w:color="auto" w:fill="auto"/>
          </w:tcPr>
          <w:p w14:paraId="24A9A6FA" w14:textId="77777777" w:rsidR="00D57536" w:rsidRPr="00DC2BA7" w:rsidRDefault="00D57536" w:rsidP="001C4B98">
            <w:pPr>
              <w:pStyle w:val="Table"/>
              <w:keepNext/>
              <w:keepLines w:val="0"/>
              <w:spacing w:before="0" w:after="0"/>
              <w:jc w:val="center"/>
              <w:rPr>
                <w:rFonts w:ascii="Times New Roman" w:hAnsi="Times New Roman"/>
                <w:color w:val="000000"/>
                <w:sz w:val="22"/>
                <w:szCs w:val="22"/>
                <w:lang w:val="nb-NO"/>
              </w:rPr>
            </w:pPr>
          </w:p>
        </w:tc>
        <w:tc>
          <w:tcPr>
            <w:tcW w:w="810" w:type="dxa"/>
            <w:tcBorders>
              <w:top w:val="single" w:sz="4" w:space="0" w:color="auto"/>
            </w:tcBorders>
            <w:shd w:val="clear" w:color="auto" w:fill="auto"/>
          </w:tcPr>
          <w:p w14:paraId="1B7783C3" w14:textId="77777777" w:rsidR="00D57536" w:rsidRPr="00DC2BA7" w:rsidRDefault="00D57536" w:rsidP="001C4B98">
            <w:pPr>
              <w:pStyle w:val="Table"/>
              <w:keepNext/>
              <w:keepLines w:val="0"/>
              <w:spacing w:before="0" w:after="0"/>
              <w:jc w:val="center"/>
              <w:rPr>
                <w:rFonts w:ascii="Times New Roman" w:hAnsi="Times New Roman"/>
                <w:color w:val="000000"/>
                <w:sz w:val="22"/>
                <w:szCs w:val="22"/>
                <w:lang w:val="nb-NO"/>
              </w:rPr>
            </w:pPr>
          </w:p>
        </w:tc>
        <w:tc>
          <w:tcPr>
            <w:tcW w:w="810" w:type="dxa"/>
            <w:tcBorders>
              <w:top w:val="single" w:sz="4" w:space="0" w:color="auto"/>
            </w:tcBorders>
            <w:shd w:val="clear" w:color="auto" w:fill="auto"/>
          </w:tcPr>
          <w:p w14:paraId="5306997E" w14:textId="77777777" w:rsidR="00D57536" w:rsidRPr="00DC2BA7" w:rsidRDefault="00D57536" w:rsidP="001C4B98">
            <w:pPr>
              <w:pStyle w:val="Table"/>
              <w:keepNext/>
              <w:keepLines w:val="0"/>
              <w:spacing w:before="0" w:after="0"/>
              <w:jc w:val="center"/>
              <w:rPr>
                <w:rFonts w:ascii="Times New Roman" w:hAnsi="Times New Roman"/>
                <w:color w:val="000000"/>
                <w:sz w:val="22"/>
                <w:szCs w:val="22"/>
                <w:lang w:val="nb-NO"/>
              </w:rPr>
            </w:pPr>
          </w:p>
        </w:tc>
      </w:tr>
      <w:tr w:rsidR="00211724" w14:paraId="36A3F7F3" w14:textId="77777777" w:rsidTr="001C4B98">
        <w:trPr>
          <w:trHeight w:val="454"/>
        </w:trPr>
        <w:tc>
          <w:tcPr>
            <w:tcW w:w="1087" w:type="dxa"/>
            <w:tcBorders>
              <w:left w:val="single" w:sz="4" w:space="0" w:color="auto"/>
              <w:right w:val="single" w:sz="4" w:space="0" w:color="auto"/>
            </w:tcBorders>
          </w:tcPr>
          <w:p w14:paraId="64BDE41B"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&gt;100</w:t>
            </w:r>
            <w:r w:rsidRPr="00DC2BA7">
              <w:rPr>
                <w:rFonts w:ascii="Times New Roman" w:hAnsi="Times New Roman"/>
                <w:color w:val="000000"/>
                <w:sz w:val="22"/>
                <w:szCs w:val="22"/>
              </w:rPr>
              <w:noBreakHyphen/>
              <w:t>200</w:t>
            </w:r>
          </w:p>
        </w:tc>
        <w:tc>
          <w:tcPr>
            <w:tcW w:w="4049" w:type="dxa"/>
            <w:gridSpan w:val="5"/>
            <w:vMerge/>
            <w:tcBorders>
              <w:left w:val="single" w:sz="4" w:space="0" w:color="auto"/>
            </w:tcBorders>
            <w:shd w:val="clear" w:color="auto" w:fill="auto"/>
          </w:tcPr>
          <w:p w14:paraId="63E4D033"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09" w:type="dxa"/>
            <w:shd w:val="clear" w:color="auto" w:fill="auto"/>
          </w:tcPr>
          <w:p w14:paraId="5C14200C"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0B1E5F4E"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273AD8E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179EE34B"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tcBorders>
            <w:shd w:val="clear" w:color="auto" w:fill="auto"/>
          </w:tcPr>
          <w:p w14:paraId="45826686"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1231A741" w14:textId="77777777" w:rsidTr="001C4B98">
        <w:trPr>
          <w:trHeight w:val="454"/>
        </w:trPr>
        <w:tc>
          <w:tcPr>
            <w:tcW w:w="1087" w:type="dxa"/>
            <w:tcBorders>
              <w:left w:val="single" w:sz="4" w:space="0" w:color="auto"/>
              <w:right w:val="single" w:sz="4" w:space="0" w:color="auto"/>
            </w:tcBorders>
          </w:tcPr>
          <w:p w14:paraId="4B6BF3E0"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&gt;200</w:t>
            </w:r>
            <w:r w:rsidRPr="00DC2BA7">
              <w:rPr>
                <w:rFonts w:ascii="Times New Roman" w:hAnsi="Times New Roman"/>
                <w:color w:val="000000"/>
                <w:sz w:val="22"/>
                <w:szCs w:val="22"/>
              </w:rPr>
              <w:noBreakHyphen/>
              <w:t>300</w:t>
            </w:r>
          </w:p>
        </w:tc>
        <w:tc>
          <w:tcPr>
            <w:tcW w:w="809" w:type="dxa"/>
            <w:tcBorders>
              <w:left w:val="single" w:sz="4" w:space="0" w:color="auto"/>
            </w:tcBorders>
            <w:shd w:val="clear" w:color="auto" w:fill="auto"/>
          </w:tcPr>
          <w:p w14:paraId="0777C6F9"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1918F5D5"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6D9BA8C5"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07A676D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1829F7E4"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09" w:type="dxa"/>
            <w:shd w:val="clear" w:color="auto" w:fill="auto"/>
          </w:tcPr>
          <w:p w14:paraId="1D179AE1"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2D9D744B"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0C8330D3"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shd w:val="clear" w:color="auto" w:fill="auto"/>
          </w:tcPr>
          <w:p w14:paraId="1FF4BE6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shd w:val="clear" w:color="auto" w:fill="auto"/>
          </w:tcPr>
          <w:p w14:paraId="0B38842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r>
      <w:tr w:rsidR="00211724" w14:paraId="47CE9846" w14:textId="77777777" w:rsidTr="001C4B98">
        <w:trPr>
          <w:trHeight w:val="454"/>
        </w:trPr>
        <w:tc>
          <w:tcPr>
            <w:tcW w:w="1087" w:type="dxa"/>
            <w:tcBorders>
              <w:left w:val="single" w:sz="4" w:space="0" w:color="auto"/>
              <w:right w:val="single" w:sz="4" w:space="0" w:color="auto"/>
            </w:tcBorders>
          </w:tcPr>
          <w:p w14:paraId="15EA241C"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&gt;300</w:t>
            </w:r>
            <w:r w:rsidRPr="00DC2BA7">
              <w:rPr>
                <w:rFonts w:ascii="Times New Roman" w:hAnsi="Times New Roman"/>
                <w:color w:val="000000"/>
                <w:sz w:val="22"/>
                <w:szCs w:val="22"/>
              </w:rPr>
              <w:noBreakHyphen/>
              <w:t>400</w:t>
            </w:r>
          </w:p>
        </w:tc>
        <w:tc>
          <w:tcPr>
            <w:tcW w:w="809" w:type="dxa"/>
            <w:tcBorders>
              <w:left w:val="single" w:sz="4" w:space="0" w:color="auto"/>
            </w:tcBorders>
            <w:shd w:val="clear" w:color="auto" w:fill="auto"/>
          </w:tcPr>
          <w:p w14:paraId="5278023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60F8D83B"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458C45BF"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315C82F5"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4518D149"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09" w:type="dxa"/>
            <w:shd w:val="clear" w:color="auto" w:fill="auto"/>
          </w:tcPr>
          <w:p w14:paraId="6421C704"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tcBorders>
            <w:shd w:val="clear" w:color="auto" w:fill="auto"/>
          </w:tcPr>
          <w:p w14:paraId="7EDCDB1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shd w:val="clear" w:color="auto" w:fill="auto"/>
          </w:tcPr>
          <w:p w14:paraId="79CCE341"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shd w:val="clear" w:color="auto" w:fill="auto"/>
          </w:tcPr>
          <w:p w14:paraId="44372AE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shd w:val="clear" w:color="auto" w:fill="auto"/>
          </w:tcPr>
          <w:p w14:paraId="137698B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r>
      <w:tr w:rsidR="00211724" w14:paraId="52998256" w14:textId="77777777" w:rsidTr="001C4B98">
        <w:trPr>
          <w:trHeight w:val="454"/>
        </w:trPr>
        <w:tc>
          <w:tcPr>
            <w:tcW w:w="1087" w:type="dxa"/>
            <w:tcBorders>
              <w:left w:val="single" w:sz="4" w:space="0" w:color="auto"/>
              <w:right w:val="single" w:sz="4" w:space="0" w:color="auto"/>
            </w:tcBorders>
          </w:tcPr>
          <w:p w14:paraId="5BB49ACE"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&gt;400</w:t>
            </w:r>
            <w:r w:rsidRPr="00DC2BA7">
              <w:rPr>
                <w:rFonts w:ascii="Times New Roman" w:hAnsi="Times New Roman"/>
                <w:color w:val="000000"/>
                <w:sz w:val="22"/>
                <w:szCs w:val="22"/>
              </w:rPr>
              <w:noBreakHyphen/>
              <w:t>500</w:t>
            </w:r>
          </w:p>
        </w:tc>
        <w:tc>
          <w:tcPr>
            <w:tcW w:w="809" w:type="dxa"/>
            <w:tcBorders>
              <w:left w:val="single" w:sz="4" w:space="0" w:color="auto"/>
            </w:tcBorders>
            <w:shd w:val="clear" w:color="auto" w:fill="auto"/>
          </w:tcPr>
          <w:p w14:paraId="3AA3C7D3"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3835AE36"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7E692F2C"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244397DB"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shd w:val="clear" w:color="auto" w:fill="auto"/>
          </w:tcPr>
          <w:p w14:paraId="5025838D"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09" w:type="dxa"/>
            <w:tcBorders>
              <w:bottom w:val="single" w:sz="4" w:space="0" w:color="auto"/>
              <w:right w:val="single" w:sz="4" w:space="0" w:color="auto"/>
            </w:tcBorders>
            <w:shd w:val="clear" w:color="auto" w:fill="auto"/>
          </w:tcPr>
          <w:p w14:paraId="4A348DA4"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shd w:val="clear" w:color="auto" w:fill="auto"/>
          </w:tcPr>
          <w:p w14:paraId="5D2AA91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10" w:type="dxa"/>
            <w:tcBorders>
              <w:top w:val="single" w:sz="4" w:space="0" w:color="auto"/>
            </w:tcBorders>
            <w:shd w:val="clear" w:color="auto" w:fill="auto"/>
          </w:tcPr>
          <w:p w14:paraId="48A6A3E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10" w:type="dxa"/>
            <w:tcBorders>
              <w:bottom w:val="nil"/>
            </w:tcBorders>
            <w:shd w:val="clear" w:color="auto" w:fill="auto"/>
          </w:tcPr>
          <w:p w14:paraId="3BEA19F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tcBorders>
            <w:shd w:val="clear" w:color="auto" w:fill="auto"/>
          </w:tcPr>
          <w:p w14:paraId="1EF25AF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r>
      <w:tr w:rsidR="00211724" w14:paraId="2631C490" w14:textId="77777777" w:rsidTr="001C4B98">
        <w:trPr>
          <w:trHeight w:val="454"/>
        </w:trPr>
        <w:tc>
          <w:tcPr>
            <w:tcW w:w="1087" w:type="dxa"/>
            <w:tcBorders>
              <w:left w:val="single" w:sz="4" w:space="0" w:color="auto"/>
              <w:right w:val="single" w:sz="4" w:space="0" w:color="auto"/>
            </w:tcBorders>
          </w:tcPr>
          <w:p w14:paraId="662A02B1"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&gt;500</w:t>
            </w:r>
            <w:r w:rsidRPr="00DC2BA7">
              <w:rPr>
                <w:rFonts w:ascii="Times New Roman" w:hAnsi="Times New Roman"/>
                <w:color w:val="000000"/>
                <w:sz w:val="22"/>
                <w:szCs w:val="22"/>
              </w:rPr>
              <w:noBreakHyphen/>
              <w:t>600</w:t>
            </w:r>
          </w:p>
        </w:tc>
        <w:tc>
          <w:tcPr>
            <w:tcW w:w="809" w:type="dxa"/>
            <w:tcBorders>
              <w:left w:val="single" w:sz="4" w:space="0" w:color="auto"/>
            </w:tcBorders>
            <w:shd w:val="clear" w:color="auto" w:fill="auto"/>
          </w:tcPr>
          <w:p w14:paraId="74B63E41"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tcBorders>
            <w:shd w:val="clear" w:color="auto" w:fill="auto"/>
          </w:tcPr>
          <w:p w14:paraId="0E7F2A6B"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Pr>
          <w:p w14:paraId="3F8B0670"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Pr>
          <w:p w14:paraId="5382E009"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tcPr>
          <w:p w14:paraId="5ED9A1F1"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09" w:type="dxa"/>
            <w:tcBorders>
              <w:top w:val="single" w:sz="4" w:space="0" w:color="auto"/>
              <w:left w:val="single" w:sz="4" w:space="0" w:color="auto"/>
            </w:tcBorders>
          </w:tcPr>
          <w:p w14:paraId="5E26913C"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10" w:type="dxa"/>
          </w:tcPr>
          <w:p w14:paraId="089EA037"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4875034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single" w:sz="4" w:space="0" w:color="auto"/>
              <w:right w:val="single" w:sz="4" w:space="0" w:color="auto"/>
            </w:tcBorders>
          </w:tcPr>
          <w:p w14:paraId="4C0C3F9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top w:val="single" w:sz="4" w:space="0" w:color="auto"/>
              <w:left w:val="single" w:sz="4" w:space="0" w:color="auto"/>
            </w:tcBorders>
            <w:shd w:val="clear" w:color="auto" w:fill="auto"/>
          </w:tcPr>
          <w:p w14:paraId="0CF1756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r>
      <w:tr w:rsidR="00211724" w14:paraId="157DCB2F" w14:textId="77777777" w:rsidTr="001C4B98">
        <w:trPr>
          <w:trHeight w:val="454"/>
        </w:trPr>
        <w:tc>
          <w:tcPr>
            <w:tcW w:w="1087" w:type="dxa"/>
            <w:tcBorders>
              <w:left w:val="single" w:sz="4" w:space="0" w:color="auto"/>
              <w:right w:val="single" w:sz="4" w:space="0" w:color="auto"/>
            </w:tcBorders>
          </w:tcPr>
          <w:p w14:paraId="5E4EA17A"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color w:val="000000"/>
                <w:sz w:val="22"/>
                <w:szCs w:val="22"/>
              </w:rPr>
              <w:t>&gt;600</w:t>
            </w:r>
            <w:r w:rsidRPr="00DC2BA7">
              <w:rPr>
                <w:rFonts w:ascii="Times New Roman" w:hAnsi="Times New Roman"/>
                <w:color w:val="000000"/>
                <w:sz w:val="22"/>
                <w:szCs w:val="22"/>
              </w:rPr>
              <w:noBreakHyphen/>
              <w:t>700</w:t>
            </w:r>
          </w:p>
        </w:tc>
        <w:tc>
          <w:tcPr>
            <w:tcW w:w="809" w:type="dxa"/>
            <w:tcBorders>
              <w:left w:val="single" w:sz="4" w:space="0" w:color="auto"/>
              <w:bottom w:val="single" w:sz="4" w:space="0" w:color="auto"/>
              <w:right w:val="single" w:sz="4" w:space="0" w:color="auto"/>
            </w:tcBorders>
            <w:shd w:val="clear" w:color="auto" w:fill="auto"/>
          </w:tcPr>
          <w:p w14:paraId="0995A502"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right w:val="single" w:sz="4" w:space="0" w:color="auto"/>
            </w:tcBorders>
          </w:tcPr>
          <w:p w14:paraId="4CE7EF7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225</w:t>
            </w:r>
          </w:p>
        </w:tc>
        <w:tc>
          <w:tcPr>
            <w:tcW w:w="810" w:type="dxa"/>
            <w:tcBorders>
              <w:left w:val="single" w:sz="4" w:space="0" w:color="auto"/>
              <w:bottom w:val="single" w:sz="4" w:space="0" w:color="auto"/>
            </w:tcBorders>
          </w:tcPr>
          <w:p w14:paraId="78DB0C89"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bottom w:val="single" w:sz="4" w:space="0" w:color="auto"/>
              <w:right w:val="single" w:sz="4" w:space="0" w:color="auto"/>
            </w:tcBorders>
          </w:tcPr>
          <w:p w14:paraId="067CCF3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10" w:type="dxa"/>
            <w:tcBorders>
              <w:top w:val="single" w:sz="4" w:space="0" w:color="auto"/>
              <w:left w:val="single" w:sz="4" w:space="0" w:color="auto"/>
            </w:tcBorders>
          </w:tcPr>
          <w:p w14:paraId="7D265D1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375</w:t>
            </w:r>
          </w:p>
        </w:tc>
        <w:tc>
          <w:tcPr>
            <w:tcW w:w="809" w:type="dxa"/>
          </w:tcPr>
          <w:p w14:paraId="43CE8C6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color w:val="000000"/>
                <w:sz w:val="22"/>
                <w:szCs w:val="22"/>
              </w:rPr>
              <w:t>450</w:t>
            </w:r>
          </w:p>
        </w:tc>
        <w:tc>
          <w:tcPr>
            <w:tcW w:w="810" w:type="dxa"/>
          </w:tcPr>
          <w:p w14:paraId="65ED433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right w:val="single" w:sz="4" w:space="0" w:color="auto"/>
            </w:tcBorders>
          </w:tcPr>
          <w:p w14:paraId="5A38F2E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top w:val="single" w:sz="4" w:space="0" w:color="auto"/>
              <w:left w:val="single" w:sz="4" w:space="0" w:color="auto"/>
            </w:tcBorders>
            <w:shd w:val="clear" w:color="auto" w:fill="auto"/>
          </w:tcPr>
          <w:p w14:paraId="55CBFBF5"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0D8DD700"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r>
      <w:tr w:rsidR="00211724" w14:paraId="2343D933" w14:textId="77777777" w:rsidTr="001C4B98">
        <w:trPr>
          <w:trHeight w:val="454"/>
        </w:trPr>
        <w:tc>
          <w:tcPr>
            <w:tcW w:w="1087" w:type="dxa"/>
            <w:tcBorders>
              <w:left w:val="single" w:sz="4" w:space="0" w:color="auto"/>
              <w:right w:val="single" w:sz="4" w:space="0" w:color="auto"/>
            </w:tcBorders>
          </w:tcPr>
          <w:p w14:paraId="15E875AF"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&gt;700</w:t>
            </w:r>
            <w:r w:rsidRPr="00DC2BA7">
              <w:rPr>
                <w:rFonts w:ascii="Times New Roman" w:hAnsi="Times New Roman"/>
                <w:bCs/>
                <w:color w:val="000000"/>
                <w:sz w:val="22"/>
                <w:szCs w:val="22"/>
              </w:rPr>
              <w:noBreakHyphen/>
              <w:t>800</w:t>
            </w:r>
          </w:p>
        </w:tc>
        <w:tc>
          <w:tcPr>
            <w:tcW w:w="809" w:type="dxa"/>
            <w:tcBorders>
              <w:top w:val="single" w:sz="4" w:space="0" w:color="auto"/>
              <w:left w:val="single" w:sz="4" w:space="0" w:color="auto"/>
            </w:tcBorders>
          </w:tcPr>
          <w:p w14:paraId="11F7897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6061CB0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Borders>
              <w:top w:val="single" w:sz="4" w:space="0" w:color="auto"/>
            </w:tcBorders>
          </w:tcPr>
          <w:p w14:paraId="22B7F21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Borders>
              <w:top w:val="single" w:sz="4" w:space="0" w:color="auto"/>
            </w:tcBorders>
          </w:tcPr>
          <w:p w14:paraId="05CE341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52B04B5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09" w:type="dxa"/>
          </w:tcPr>
          <w:p w14:paraId="50480ACC"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76D3100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1A1B715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left w:val="single" w:sz="4" w:space="0" w:color="auto"/>
            </w:tcBorders>
            <w:shd w:val="clear" w:color="auto" w:fill="auto"/>
          </w:tcPr>
          <w:p w14:paraId="29D77CC2"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4AD9DEC4"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r>
      <w:tr w:rsidR="00211724" w14:paraId="31A3158C" w14:textId="77777777" w:rsidTr="001C4B98">
        <w:trPr>
          <w:trHeight w:val="454"/>
        </w:trPr>
        <w:tc>
          <w:tcPr>
            <w:tcW w:w="1087" w:type="dxa"/>
            <w:tcBorders>
              <w:left w:val="single" w:sz="4" w:space="0" w:color="auto"/>
              <w:right w:val="single" w:sz="4" w:space="0" w:color="auto"/>
            </w:tcBorders>
          </w:tcPr>
          <w:p w14:paraId="7CF044C1"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&gt;800</w:t>
            </w:r>
            <w:r w:rsidRPr="00DC2BA7">
              <w:rPr>
                <w:rFonts w:ascii="Times New Roman" w:hAnsi="Times New Roman"/>
                <w:bCs/>
                <w:color w:val="000000"/>
                <w:sz w:val="22"/>
                <w:szCs w:val="22"/>
              </w:rPr>
              <w:noBreakHyphen/>
              <w:t>900</w:t>
            </w:r>
          </w:p>
        </w:tc>
        <w:tc>
          <w:tcPr>
            <w:tcW w:w="809" w:type="dxa"/>
            <w:tcBorders>
              <w:left w:val="single" w:sz="4" w:space="0" w:color="auto"/>
            </w:tcBorders>
          </w:tcPr>
          <w:p w14:paraId="288A880A"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6591BF1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235C14C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1E958D6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6A5D847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09" w:type="dxa"/>
            <w:tcBorders>
              <w:bottom w:val="nil"/>
            </w:tcBorders>
          </w:tcPr>
          <w:p w14:paraId="20B005A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1BD6910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top w:val="single" w:sz="4" w:space="0" w:color="auto"/>
              <w:left w:val="single" w:sz="4" w:space="0" w:color="auto"/>
            </w:tcBorders>
            <w:shd w:val="clear" w:color="auto" w:fill="auto"/>
          </w:tcPr>
          <w:p w14:paraId="1186381F"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6523C5CA"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2867CFFE"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r>
      <w:tr w:rsidR="00211724" w14:paraId="31DCF607" w14:textId="77777777" w:rsidTr="001C4B98">
        <w:trPr>
          <w:trHeight w:val="454"/>
        </w:trPr>
        <w:tc>
          <w:tcPr>
            <w:tcW w:w="1087" w:type="dxa"/>
            <w:tcBorders>
              <w:left w:val="single" w:sz="4" w:space="0" w:color="auto"/>
              <w:right w:val="single" w:sz="4" w:space="0" w:color="auto"/>
            </w:tcBorders>
          </w:tcPr>
          <w:p w14:paraId="587E6045"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&gt;900-1</w:t>
            </w:r>
            <w:r w:rsidR="00451700">
              <w:rPr>
                <w:rFonts w:ascii="Times New Roman" w:hAnsi="Times New Roman"/>
                <w:bCs/>
                <w:color w:val="000000"/>
                <w:sz w:val="22"/>
                <w:szCs w:val="22"/>
              </w:rPr>
              <w:t> </w:t>
            </w:r>
            <w:r w:rsidRPr="00DC2BA7">
              <w:rPr>
                <w:rFonts w:ascii="Times New Roman" w:hAnsi="Times New Roman"/>
                <w:bCs/>
                <w:color w:val="000000"/>
                <w:sz w:val="22"/>
                <w:szCs w:val="22"/>
              </w:rPr>
              <w:t>000</w:t>
            </w:r>
          </w:p>
        </w:tc>
        <w:tc>
          <w:tcPr>
            <w:tcW w:w="809" w:type="dxa"/>
            <w:tcBorders>
              <w:left w:val="single" w:sz="4" w:space="0" w:color="auto"/>
            </w:tcBorders>
          </w:tcPr>
          <w:p w14:paraId="03400AB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4AE6D0B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13E0C61C"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311CE64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3CBC18C6"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09" w:type="dxa"/>
            <w:tcBorders>
              <w:bottom w:val="single" w:sz="4" w:space="0" w:color="auto"/>
              <w:right w:val="single" w:sz="4" w:space="0" w:color="auto"/>
            </w:tcBorders>
          </w:tcPr>
          <w:p w14:paraId="170F46FD"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top w:val="single" w:sz="4" w:space="0" w:color="auto"/>
              <w:left w:val="single" w:sz="4" w:space="0" w:color="auto"/>
            </w:tcBorders>
            <w:shd w:val="clear" w:color="auto" w:fill="auto"/>
          </w:tcPr>
          <w:p w14:paraId="40231055"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1C365E1B"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6CC4E163"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580779EA"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r>
      <w:tr w:rsidR="00211724" w14:paraId="1AE59184" w14:textId="77777777" w:rsidTr="001C4B98">
        <w:trPr>
          <w:trHeight w:val="454"/>
        </w:trPr>
        <w:tc>
          <w:tcPr>
            <w:tcW w:w="1087" w:type="dxa"/>
            <w:tcBorders>
              <w:left w:val="single" w:sz="4" w:space="0" w:color="auto"/>
              <w:right w:val="single" w:sz="4" w:space="0" w:color="auto"/>
            </w:tcBorders>
          </w:tcPr>
          <w:p w14:paraId="04D7333A"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451700">
              <w:rPr>
                <w:rFonts w:ascii="Times New Roman" w:hAnsi="Times New Roman"/>
                <w:bCs/>
                <w:color w:val="000000"/>
                <w:sz w:val="22"/>
                <w:szCs w:val="22"/>
              </w:rPr>
              <w:t> </w:t>
            </w:r>
            <w:r w:rsidRPr="00DC2BA7">
              <w:rPr>
                <w:rFonts w:ascii="Times New Roman" w:hAnsi="Times New Roman"/>
                <w:bCs/>
                <w:color w:val="000000"/>
                <w:sz w:val="22"/>
                <w:szCs w:val="22"/>
              </w:rPr>
              <w:t>000-1</w:t>
            </w:r>
            <w:r w:rsidR="00451700">
              <w:rPr>
                <w:rFonts w:ascii="Times New Roman" w:hAnsi="Times New Roman"/>
                <w:bCs/>
                <w:color w:val="000000"/>
                <w:sz w:val="22"/>
                <w:szCs w:val="22"/>
              </w:rPr>
              <w:t> </w:t>
            </w:r>
            <w:r w:rsidRPr="00DC2BA7">
              <w:rPr>
                <w:rFonts w:ascii="Times New Roman" w:hAnsi="Times New Roman"/>
                <w:bCs/>
                <w:color w:val="000000"/>
                <w:sz w:val="22"/>
                <w:szCs w:val="22"/>
              </w:rPr>
              <w:t>100</w:t>
            </w:r>
          </w:p>
        </w:tc>
        <w:tc>
          <w:tcPr>
            <w:tcW w:w="809" w:type="dxa"/>
            <w:tcBorders>
              <w:left w:val="single" w:sz="4" w:space="0" w:color="auto"/>
            </w:tcBorders>
          </w:tcPr>
          <w:p w14:paraId="4ED4F2E3"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225</w:t>
            </w:r>
          </w:p>
        </w:tc>
        <w:tc>
          <w:tcPr>
            <w:tcW w:w="810" w:type="dxa"/>
          </w:tcPr>
          <w:p w14:paraId="5A76DEDB"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1D50631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Pr>
          <w:p w14:paraId="2FF5E935"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right w:val="single" w:sz="4" w:space="0" w:color="auto"/>
            </w:tcBorders>
          </w:tcPr>
          <w:p w14:paraId="08006229"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09" w:type="dxa"/>
            <w:tcBorders>
              <w:top w:val="single" w:sz="4" w:space="0" w:color="auto"/>
              <w:left w:val="single" w:sz="4" w:space="0" w:color="auto"/>
            </w:tcBorders>
            <w:shd w:val="clear" w:color="auto" w:fill="auto"/>
          </w:tcPr>
          <w:p w14:paraId="11C27273"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6BAD580D"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7417E65A"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53ECFFCF"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shd w:val="clear" w:color="auto" w:fill="auto"/>
          </w:tcPr>
          <w:p w14:paraId="461E7E71"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r>
      <w:tr w:rsidR="00211724" w:rsidRPr="00410B74" w14:paraId="26F16CBE" w14:textId="77777777" w:rsidTr="001C4B98">
        <w:trPr>
          <w:trHeight w:val="454"/>
        </w:trPr>
        <w:tc>
          <w:tcPr>
            <w:tcW w:w="1087" w:type="dxa"/>
            <w:tcBorders>
              <w:left w:val="single" w:sz="4" w:space="0" w:color="auto"/>
              <w:right w:val="single" w:sz="4" w:space="0" w:color="auto"/>
            </w:tcBorders>
          </w:tcPr>
          <w:p w14:paraId="740C2DF9"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451700">
              <w:rPr>
                <w:rFonts w:ascii="Times New Roman" w:hAnsi="Times New Roman"/>
                <w:bCs/>
                <w:color w:val="000000"/>
                <w:sz w:val="22"/>
                <w:szCs w:val="22"/>
              </w:rPr>
              <w:t> </w:t>
            </w:r>
            <w:r w:rsidRPr="00DC2BA7">
              <w:rPr>
                <w:rFonts w:ascii="Times New Roman" w:hAnsi="Times New Roman"/>
                <w:bCs/>
                <w:color w:val="000000"/>
                <w:sz w:val="22"/>
                <w:szCs w:val="22"/>
              </w:rPr>
              <w:t>100-1</w:t>
            </w:r>
            <w:r w:rsidR="00451700">
              <w:rPr>
                <w:rFonts w:ascii="Times New Roman" w:hAnsi="Times New Roman"/>
                <w:bCs/>
                <w:color w:val="000000"/>
                <w:sz w:val="22"/>
                <w:szCs w:val="22"/>
              </w:rPr>
              <w:t> </w:t>
            </w:r>
            <w:r w:rsidRPr="00DC2BA7">
              <w:rPr>
                <w:rFonts w:ascii="Times New Roman" w:hAnsi="Times New Roman"/>
                <w:bCs/>
                <w:color w:val="000000"/>
                <w:sz w:val="22"/>
                <w:szCs w:val="22"/>
              </w:rPr>
              <w:t>200</w:t>
            </w:r>
          </w:p>
        </w:tc>
        <w:tc>
          <w:tcPr>
            <w:tcW w:w="809" w:type="dxa"/>
            <w:tcBorders>
              <w:left w:val="single" w:sz="4" w:space="0" w:color="auto"/>
            </w:tcBorders>
          </w:tcPr>
          <w:p w14:paraId="124C8C11"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1DA61D27"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Pr>
          <w:p w14:paraId="08B924C2"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tcBorders>
          </w:tcPr>
          <w:p w14:paraId="41C3D3CF"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10A181EC"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4049" w:type="dxa"/>
            <w:gridSpan w:val="5"/>
            <w:tcBorders>
              <w:left w:val="single" w:sz="4" w:space="0" w:color="auto"/>
            </w:tcBorders>
            <w:shd w:val="clear" w:color="auto" w:fill="auto"/>
          </w:tcPr>
          <w:p w14:paraId="1F01E66B" w14:textId="77777777" w:rsidR="00D57536" w:rsidRPr="00DC2BA7" w:rsidRDefault="00B60735" w:rsidP="001C4B98">
            <w:pPr>
              <w:keepNext/>
              <w:spacing w:line="240" w:lineRule="auto"/>
              <w:rPr>
                <w:lang w:val="sv-SE"/>
              </w:rPr>
            </w:pPr>
            <w:r w:rsidRPr="00DC2BA7">
              <w:rPr>
                <w:lang w:val="sv-SE"/>
              </w:rPr>
              <w:t>Data är otillräcklig för en dosrekommendation</w:t>
            </w:r>
          </w:p>
        </w:tc>
      </w:tr>
      <w:tr w:rsidR="00211724" w14:paraId="4A418C96" w14:textId="77777777" w:rsidTr="001C4B98">
        <w:trPr>
          <w:trHeight w:val="454"/>
        </w:trPr>
        <w:tc>
          <w:tcPr>
            <w:tcW w:w="1087" w:type="dxa"/>
            <w:tcBorders>
              <w:left w:val="single" w:sz="4" w:space="0" w:color="auto"/>
              <w:right w:val="single" w:sz="4" w:space="0" w:color="auto"/>
            </w:tcBorders>
          </w:tcPr>
          <w:p w14:paraId="16E56EA5" w14:textId="77777777" w:rsidR="00D57536" w:rsidRPr="00DC2BA7" w:rsidRDefault="00B60735" w:rsidP="001C4B98">
            <w:pPr>
              <w:pStyle w:val="Table"/>
              <w:keepNext/>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451700">
              <w:rPr>
                <w:rFonts w:ascii="Times New Roman" w:hAnsi="Times New Roman"/>
                <w:bCs/>
                <w:color w:val="000000"/>
                <w:sz w:val="22"/>
                <w:szCs w:val="22"/>
              </w:rPr>
              <w:t> </w:t>
            </w:r>
            <w:r w:rsidRPr="00DC2BA7">
              <w:rPr>
                <w:rFonts w:ascii="Times New Roman" w:hAnsi="Times New Roman"/>
                <w:bCs/>
                <w:color w:val="000000"/>
                <w:sz w:val="22"/>
                <w:szCs w:val="22"/>
              </w:rPr>
              <w:t>200-1</w:t>
            </w:r>
            <w:r w:rsidR="00451700">
              <w:rPr>
                <w:rFonts w:ascii="Times New Roman" w:hAnsi="Times New Roman"/>
                <w:bCs/>
                <w:color w:val="000000"/>
                <w:sz w:val="22"/>
                <w:szCs w:val="22"/>
              </w:rPr>
              <w:t> </w:t>
            </w:r>
            <w:r w:rsidRPr="00DC2BA7">
              <w:rPr>
                <w:rFonts w:ascii="Times New Roman" w:hAnsi="Times New Roman"/>
                <w:bCs/>
                <w:color w:val="000000"/>
                <w:sz w:val="22"/>
                <w:szCs w:val="22"/>
              </w:rPr>
              <w:t>300</w:t>
            </w:r>
          </w:p>
        </w:tc>
        <w:tc>
          <w:tcPr>
            <w:tcW w:w="809" w:type="dxa"/>
            <w:tcBorders>
              <w:left w:val="single" w:sz="4" w:space="0" w:color="auto"/>
              <w:bottom w:val="nil"/>
            </w:tcBorders>
          </w:tcPr>
          <w:p w14:paraId="7AD27D90"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Borders>
              <w:bottom w:val="nil"/>
            </w:tcBorders>
          </w:tcPr>
          <w:p w14:paraId="7828046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Borders>
              <w:bottom w:val="nil"/>
            </w:tcBorders>
          </w:tcPr>
          <w:p w14:paraId="323DF6CE"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450</w:t>
            </w:r>
          </w:p>
        </w:tc>
        <w:tc>
          <w:tcPr>
            <w:tcW w:w="810" w:type="dxa"/>
            <w:tcBorders>
              <w:bottom w:val="nil"/>
              <w:right w:val="single" w:sz="4" w:space="0" w:color="auto"/>
            </w:tcBorders>
          </w:tcPr>
          <w:p w14:paraId="0E31FB68" w14:textId="77777777" w:rsidR="00D57536" w:rsidRPr="00DC2BA7" w:rsidRDefault="00B60735" w:rsidP="001C4B98">
            <w:pPr>
              <w:pStyle w:val="Table"/>
              <w:keepNext/>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top w:val="single" w:sz="4" w:space="0" w:color="auto"/>
              <w:left w:val="single" w:sz="4" w:space="0" w:color="auto"/>
              <w:bottom w:val="nil"/>
            </w:tcBorders>
            <w:shd w:val="clear" w:color="auto" w:fill="auto"/>
          </w:tcPr>
          <w:p w14:paraId="2E866B98" w14:textId="77777777" w:rsidR="00D57536" w:rsidRPr="00DC2BA7" w:rsidRDefault="00D57536" w:rsidP="001C4B98">
            <w:pPr>
              <w:pStyle w:val="Table"/>
              <w:keepNext/>
              <w:keepLines w:val="0"/>
              <w:spacing w:before="0" w:after="0"/>
              <w:jc w:val="center"/>
              <w:rPr>
                <w:rFonts w:ascii="Times New Roman" w:hAnsi="Times New Roman"/>
                <w:color w:val="000000"/>
                <w:sz w:val="22"/>
                <w:szCs w:val="22"/>
              </w:rPr>
            </w:pPr>
          </w:p>
        </w:tc>
        <w:tc>
          <w:tcPr>
            <w:tcW w:w="809" w:type="dxa"/>
            <w:tcBorders>
              <w:bottom w:val="nil"/>
            </w:tcBorders>
            <w:shd w:val="clear" w:color="auto" w:fill="auto"/>
          </w:tcPr>
          <w:p w14:paraId="75DA8380"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5AF3CB2C"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55C6329F"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2F90DD39"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c>
          <w:tcPr>
            <w:tcW w:w="810" w:type="dxa"/>
            <w:tcBorders>
              <w:bottom w:val="nil"/>
            </w:tcBorders>
            <w:shd w:val="clear" w:color="auto" w:fill="auto"/>
          </w:tcPr>
          <w:p w14:paraId="638396EA" w14:textId="77777777" w:rsidR="00D57536" w:rsidRPr="00DC2BA7" w:rsidRDefault="00D57536" w:rsidP="001C4B98">
            <w:pPr>
              <w:pStyle w:val="Table"/>
              <w:keepNext/>
              <w:keepLines w:val="0"/>
              <w:spacing w:before="0" w:after="0"/>
              <w:rPr>
                <w:rFonts w:ascii="Times New Roman" w:hAnsi="Times New Roman"/>
                <w:color w:val="000000"/>
                <w:sz w:val="22"/>
                <w:szCs w:val="22"/>
              </w:rPr>
            </w:pPr>
          </w:p>
        </w:tc>
      </w:tr>
      <w:tr w:rsidR="00211724" w14:paraId="6CE31A53" w14:textId="77777777" w:rsidTr="001C4B98">
        <w:trPr>
          <w:trHeight w:val="454"/>
        </w:trPr>
        <w:tc>
          <w:tcPr>
            <w:tcW w:w="1087" w:type="dxa"/>
            <w:tcBorders>
              <w:left w:val="single" w:sz="4" w:space="0" w:color="auto"/>
              <w:bottom w:val="single" w:sz="4" w:space="0" w:color="auto"/>
              <w:right w:val="single" w:sz="4" w:space="0" w:color="auto"/>
            </w:tcBorders>
          </w:tcPr>
          <w:p w14:paraId="4FBB40D1" w14:textId="77777777" w:rsidR="00D57536" w:rsidRPr="00DC2BA7" w:rsidRDefault="00B60735" w:rsidP="001C4B98">
            <w:pPr>
              <w:pStyle w:val="Table"/>
              <w:keepLines w:val="0"/>
              <w:spacing w:before="0" w:after="0"/>
              <w:rPr>
                <w:rFonts w:ascii="Times New Roman" w:hAnsi="Times New Roman"/>
                <w:color w:val="000000"/>
                <w:sz w:val="22"/>
                <w:szCs w:val="22"/>
              </w:rPr>
            </w:pPr>
            <w:r w:rsidRPr="00DC2BA7">
              <w:rPr>
                <w:rFonts w:ascii="Times New Roman" w:hAnsi="Times New Roman"/>
                <w:bCs/>
                <w:color w:val="000000"/>
                <w:sz w:val="22"/>
                <w:szCs w:val="22"/>
              </w:rPr>
              <w:t>&gt;1</w:t>
            </w:r>
            <w:r w:rsidR="00451700">
              <w:rPr>
                <w:rFonts w:ascii="Times New Roman" w:hAnsi="Times New Roman"/>
                <w:bCs/>
                <w:color w:val="000000"/>
                <w:sz w:val="22"/>
                <w:szCs w:val="22"/>
              </w:rPr>
              <w:t> </w:t>
            </w:r>
            <w:r w:rsidRPr="00DC2BA7">
              <w:rPr>
                <w:rFonts w:ascii="Times New Roman" w:hAnsi="Times New Roman"/>
                <w:bCs/>
                <w:color w:val="000000"/>
                <w:sz w:val="22"/>
                <w:szCs w:val="22"/>
              </w:rPr>
              <w:t>300-1</w:t>
            </w:r>
            <w:r w:rsidR="00451700">
              <w:rPr>
                <w:rFonts w:ascii="Times New Roman" w:hAnsi="Times New Roman"/>
                <w:bCs/>
                <w:color w:val="000000"/>
                <w:sz w:val="22"/>
                <w:szCs w:val="22"/>
              </w:rPr>
              <w:t> </w:t>
            </w:r>
            <w:r w:rsidRPr="00DC2BA7">
              <w:rPr>
                <w:rFonts w:ascii="Times New Roman" w:hAnsi="Times New Roman"/>
                <w:bCs/>
                <w:color w:val="000000"/>
                <w:sz w:val="22"/>
                <w:szCs w:val="22"/>
              </w:rPr>
              <w:t>500</w:t>
            </w:r>
          </w:p>
        </w:tc>
        <w:tc>
          <w:tcPr>
            <w:tcW w:w="809" w:type="dxa"/>
            <w:tcBorders>
              <w:left w:val="single" w:sz="4" w:space="0" w:color="auto"/>
              <w:bottom w:val="single" w:sz="4" w:space="0" w:color="auto"/>
            </w:tcBorders>
          </w:tcPr>
          <w:p w14:paraId="5DB26219" w14:textId="77777777" w:rsidR="00D57536" w:rsidRPr="00DC2BA7" w:rsidRDefault="00B60735" w:rsidP="001C4B98">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300</w:t>
            </w:r>
          </w:p>
        </w:tc>
        <w:tc>
          <w:tcPr>
            <w:tcW w:w="810" w:type="dxa"/>
            <w:tcBorders>
              <w:bottom w:val="single" w:sz="4" w:space="0" w:color="auto"/>
            </w:tcBorders>
          </w:tcPr>
          <w:p w14:paraId="1F6A408F" w14:textId="77777777" w:rsidR="00D57536" w:rsidRPr="00DC2BA7" w:rsidRDefault="00B60735" w:rsidP="001C4B98">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375</w:t>
            </w:r>
          </w:p>
        </w:tc>
        <w:tc>
          <w:tcPr>
            <w:tcW w:w="810" w:type="dxa"/>
            <w:tcBorders>
              <w:bottom w:val="single" w:sz="4" w:space="0" w:color="auto"/>
            </w:tcBorders>
          </w:tcPr>
          <w:p w14:paraId="4A3B81DE" w14:textId="77777777" w:rsidR="00D57536" w:rsidRPr="00DC2BA7" w:rsidRDefault="00B60735" w:rsidP="001C4B98">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525</w:t>
            </w:r>
          </w:p>
        </w:tc>
        <w:tc>
          <w:tcPr>
            <w:tcW w:w="810" w:type="dxa"/>
            <w:tcBorders>
              <w:bottom w:val="single" w:sz="4" w:space="0" w:color="auto"/>
              <w:right w:val="single" w:sz="4" w:space="0" w:color="auto"/>
            </w:tcBorders>
          </w:tcPr>
          <w:p w14:paraId="67F20C45" w14:textId="77777777" w:rsidR="00D57536" w:rsidRPr="00DC2BA7" w:rsidRDefault="00B60735" w:rsidP="001C4B98">
            <w:pPr>
              <w:pStyle w:val="Table"/>
              <w:keepLines w:val="0"/>
              <w:spacing w:before="0" w:after="0"/>
              <w:jc w:val="center"/>
              <w:rPr>
                <w:rFonts w:ascii="Times New Roman" w:hAnsi="Times New Roman"/>
                <w:color w:val="000000"/>
                <w:sz w:val="22"/>
                <w:szCs w:val="22"/>
              </w:rPr>
            </w:pPr>
            <w:r w:rsidRPr="00DC2BA7">
              <w:rPr>
                <w:rFonts w:ascii="Times New Roman" w:hAnsi="Times New Roman"/>
                <w:bCs/>
                <w:color w:val="000000"/>
                <w:sz w:val="22"/>
                <w:szCs w:val="22"/>
              </w:rPr>
              <w:t>600</w:t>
            </w:r>
          </w:p>
        </w:tc>
        <w:tc>
          <w:tcPr>
            <w:tcW w:w="810" w:type="dxa"/>
            <w:tcBorders>
              <w:left w:val="single" w:sz="4" w:space="0" w:color="auto"/>
              <w:bottom w:val="single" w:sz="4" w:space="0" w:color="auto"/>
            </w:tcBorders>
            <w:shd w:val="clear" w:color="auto" w:fill="auto"/>
          </w:tcPr>
          <w:p w14:paraId="4BCD9F1D" w14:textId="77777777" w:rsidR="00D57536" w:rsidRPr="00DC2BA7" w:rsidRDefault="00D57536" w:rsidP="001C4B98">
            <w:pPr>
              <w:pStyle w:val="Table"/>
              <w:keepLines w:val="0"/>
              <w:spacing w:before="0" w:after="0"/>
              <w:jc w:val="center"/>
              <w:rPr>
                <w:rFonts w:ascii="Times New Roman" w:hAnsi="Times New Roman"/>
                <w:color w:val="000000"/>
                <w:sz w:val="22"/>
                <w:szCs w:val="22"/>
              </w:rPr>
            </w:pPr>
          </w:p>
        </w:tc>
        <w:tc>
          <w:tcPr>
            <w:tcW w:w="809" w:type="dxa"/>
            <w:tcBorders>
              <w:bottom w:val="single" w:sz="4" w:space="0" w:color="auto"/>
            </w:tcBorders>
            <w:shd w:val="clear" w:color="auto" w:fill="auto"/>
          </w:tcPr>
          <w:p w14:paraId="2A5DF287" w14:textId="77777777" w:rsidR="00D57536" w:rsidRPr="00DC2BA7" w:rsidRDefault="00D57536" w:rsidP="001C4B98">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712DFA75" w14:textId="77777777" w:rsidR="00D57536" w:rsidRPr="00DC2BA7" w:rsidRDefault="00D57536" w:rsidP="001C4B98">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0BEE5D68" w14:textId="77777777" w:rsidR="00D57536" w:rsidRPr="00DC2BA7" w:rsidRDefault="00D57536" w:rsidP="001C4B98">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52821ED8" w14:textId="77777777" w:rsidR="00D57536" w:rsidRPr="00DC2BA7" w:rsidRDefault="00D57536" w:rsidP="001C4B98">
            <w:pPr>
              <w:pStyle w:val="Table"/>
              <w:keepLines w:val="0"/>
              <w:spacing w:before="0" w:after="0"/>
              <w:rPr>
                <w:rFonts w:ascii="Times New Roman" w:hAnsi="Times New Roman"/>
                <w:color w:val="000000"/>
                <w:sz w:val="22"/>
                <w:szCs w:val="22"/>
              </w:rPr>
            </w:pPr>
          </w:p>
        </w:tc>
        <w:tc>
          <w:tcPr>
            <w:tcW w:w="810" w:type="dxa"/>
            <w:tcBorders>
              <w:bottom w:val="single" w:sz="4" w:space="0" w:color="auto"/>
            </w:tcBorders>
            <w:shd w:val="clear" w:color="auto" w:fill="auto"/>
          </w:tcPr>
          <w:p w14:paraId="64E629EB" w14:textId="77777777" w:rsidR="00D57536" w:rsidRPr="00DC2BA7" w:rsidRDefault="00D57536" w:rsidP="001C4B98">
            <w:pPr>
              <w:pStyle w:val="Table"/>
              <w:keepLines w:val="0"/>
              <w:spacing w:before="0" w:after="0"/>
              <w:rPr>
                <w:rFonts w:ascii="Times New Roman" w:hAnsi="Times New Roman"/>
                <w:color w:val="000000"/>
                <w:sz w:val="22"/>
                <w:szCs w:val="22"/>
              </w:rPr>
            </w:pPr>
          </w:p>
        </w:tc>
      </w:tr>
    </w:tbl>
    <w:p w14:paraId="5F75C8F4" w14:textId="77777777" w:rsidR="00D57536" w:rsidRPr="00DC2BA7" w:rsidRDefault="00B60735" w:rsidP="00D57536">
      <w:pPr>
        <w:tabs>
          <w:tab w:val="clear" w:pos="567"/>
        </w:tabs>
        <w:spacing w:line="240" w:lineRule="auto"/>
        <w:ind w:left="90"/>
        <w:rPr>
          <w:color w:val="000000"/>
          <w:lang w:val="sv-SE"/>
        </w:rPr>
      </w:pPr>
      <w:r w:rsidRPr="00DC2BA7">
        <w:rPr>
          <w:color w:val="000000"/>
          <w:lang w:val="sv-SE"/>
        </w:rPr>
        <w:t xml:space="preserve">*Kroppsvikt under 30 kg studerades inte i de pivotala studierna på </w:t>
      </w:r>
      <w:r w:rsidRPr="00DC2BA7">
        <w:rPr>
          <w:lang w:val="sv-SE"/>
        </w:rPr>
        <w:t>kronisk rinosinuit med näspolyper</w:t>
      </w:r>
      <w:r w:rsidRPr="00DC2BA7">
        <w:rPr>
          <w:color w:val="000000"/>
          <w:lang w:val="sv-SE"/>
        </w:rPr>
        <w:t>.</w:t>
      </w:r>
    </w:p>
    <w:p w14:paraId="44AB1A92" w14:textId="77777777" w:rsidR="00D57536" w:rsidRPr="00DC2BA7" w:rsidRDefault="00D57536" w:rsidP="00D57536">
      <w:pPr>
        <w:pStyle w:val="Text"/>
        <w:spacing w:before="0"/>
        <w:jc w:val="left"/>
        <w:rPr>
          <w:color w:val="000000"/>
          <w:sz w:val="22"/>
          <w:lang w:val="sv-SE"/>
        </w:rPr>
      </w:pPr>
    </w:p>
    <w:p w14:paraId="73273C63" w14:textId="77777777" w:rsidR="00D57536" w:rsidRPr="00DC2BA7" w:rsidRDefault="00B60735" w:rsidP="00D57536">
      <w:pPr>
        <w:keepNext/>
        <w:widowControl w:val="0"/>
        <w:spacing w:line="240" w:lineRule="auto"/>
        <w:rPr>
          <w:i/>
          <w:u w:val="single"/>
          <w:lang w:val="sv-SE"/>
        </w:rPr>
      </w:pPr>
      <w:r w:rsidRPr="00DC2BA7">
        <w:rPr>
          <w:i/>
          <w:u w:val="single"/>
          <w:lang w:val="sv-SE"/>
        </w:rPr>
        <w:t>Behandlingslängd, monitorering och dosjustering</w:t>
      </w:r>
    </w:p>
    <w:p w14:paraId="43448AA4" w14:textId="77777777" w:rsidR="00D57536" w:rsidRPr="00DC2BA7" w:rsidRDefault="00D57536" w:rsidP="00D57536">
      <w:pPr>
        <w:keepNext/>
        <w:widowControl w:val="0"/>
        <w:spacing w:line="240" w:lineRule="auto"/>
        <w:rPr>
          <w:i/>
          <w:u w:val="single"/>
          <w:lang w:val="sv-SE"/>
        </w:rPr>
      </w:pPr>
    </w:p>
    <w:p w14:paraId="378785FA" w14:textId="77777777" w:rsidR="00D57536" w:rsidRPr="00DC2BA7" w:rsidRDefault="00B60735" w:rsidP="00D57536">
      <w:pPr>
        <w:keepNext/>
        <w:widowControl w:val="0"/>
        <w:spacing w:line="240" w:lineRule="auto"/>
        <w:rPr>
          <w:i/>
          <w:lang w:val="sv-SE"/>
        </w:rPr>
      </w:pPr>
      <w:r w:rsidRPr="00DC2BA7">
        <w:rPr>
          <w:i/>
          <w:lang w:val="sv-SE"/>
        </w:rPr>
        <w:t>Allergisk astma</w:t>
      </w:r>
    </w:p>
    <w:p w14:paraId="652B9DD6" w14:textId="43C92014" w:rsidR="00D57536" w:rsidRPr="00DC2BA7" w:rsidRDefault="00B60735" w:rsidP="00D57536">
      <w:pPr>
        <w:pStyle w:val="Char2"/>
        <w:widowControl w:val="0"/>
        <w:spacing w:before="0"/>
        <w:jc w:val="left"/>
        <w:rPr>
          <w:sz w:val="22"/>
          <w:szCs w:val="22"/>
          <w:lang w:val="sv-SE"/>
        </w:rPr>
      </w:pPr>
      <w:r w:rsidRPr="00DC2BA7">
        <w:rPr>
          <w:sz w:val="22"/>
          <w:szCs w:val="22"/>
          <w:lang w:val="sv-SE"/>
        </w:rPr>
        <w:t>Xolair är avsett för långtidsbehandling. Kliniska prövningar har visat att det tar minst 12</w:t>
      </w:r>
      <w:r w:rsidRPr="00DC2BA7">
        <w:rPr>
          <w:sz w:val="22"/>
          <w:szCs w:val="22"/>
          <w:lang w:val="sv-SE"/>
        </w:rPr>
        <w:noBreakHyphen/>
        <w:t>16 veckor innan behandling</w:t>
      </w:r>
      <w:r w:rsidR="00EF6459">
        <w:rPr>
          <w:sz w:val="22"/>
          <w:szCs w:val="22"/>
          <w:lang w:val="sv-SE"/>
        </w:rPr>
        <w:t>en</w:t>
      </w:r>
      <w:r w:rsidRPr="00DC2BA7">
        <w:rPr>
          <w:sz w:val="22"/>
          <w:szCs w:val="22"/>
          <w:lang w:val="sv-SE"/>
        </w:rPr>
        <w:t xml:space="preserve"> uppvisar effekt. Efter 16 veckors behandling med Xolair skall patienterna bedömas av sin läkare avseende behandlingseffekt innan ytterligare injektioner ges. Ett beslut att fortsätta med </w:t>
      </w:r>
      <w:r w:rsidR="00AB0453">
        <w:rPr>
          <w:sz w:val="22"/>
          <w:szCs w:val="22"/>
          <w:lang w:val="sv-SE"/>
        </w:rPr>
        <w:t>behandling</w:t>
      </w:r>
      <w:r w:rsidRPr="00DC2BA7">
        <w:rPr>
          <w:sz w:val="22"/>
          <w:szCs w:val="22"/>
          <w:lang w:val="sv-SE"/>
        </w:rPr>
        <w:t xml:space="preserve"> skall baseras på om en markant förbättring av den totala astmakontrollen kan ses. Detta gäller både efter 16 veckors behandling samt vid efterföljande besök (se avsnitt 5.1, Prövarens totalbedömning av behandlingseffekten).</w:t>
      </w:r>
    </w:p>
    <w:p w14:paraId="555308A9" w14:textId="77777777" w:rsidR="00D57536" w:rsidRPr="00DC2BA7" w:rsidRDefault="00D57536" w:rsidP="00D57536">
      <w:pPr>
        <w:pStyle w:val="Char2"/>
        <w:widowControl w:val="0"/>
        <w:spacing w:before="0"/>
        <w:jc w:val="left"/>
        <w:rPr>
          <w:color w:val="000000"/>
          <w:sz w:val="22"/>
          <w:szCs w:val="22"/>
          <w:lang w:val="sv-SE"/>
        </w:rPr>
      </w:pPr>
    </w:p>
    <w:p w14:paraId="6D802724" w14:textId="77777777" w:rsidR="00D57536" w:rsidRPr="00DC2BA7" w:rsidRDefault="00B60735" w:rsidP="00D57536">
      <w:pPr>
        <w:pStyle w:val="Char2"/>
        <w:keepNext/>
        <w:spacing w:before="0"/>
        <w:jc w:val="left"/>
        <w:rPr>
          <w:i/>
          <w:sz w:val="22"/>
          <w:szCs w:val="22"/>
          <w:lang w:val="sv-SE"/>
        </w:rPr>
      </w:pPr>
      <w:r w:rsidRPr="00DC2BA7">
        <w:rPr>
          <w:i/>
          <w:sz w:val="22"/>
          <w:szCs w:val="22"/>
          <w:lang w:val="sv-SE"/>
        </w:rPr>
        <w:t>Kronisk rinosinuit med näspolyper</w:t>
      </w:r>
    </w:p>
    <w:p w14:paraId="686A718F" w14:textId="77777777" w:rsidR="00D57536" w:rsidRPr="00DC2BA7" w:rsidRDefault="00B60735" w:rsidP="00D57536">
      <w:pPr>
        <w:pStyle w:val="Char2"/>
        <w:spacing w:before="0"/>
        <w:jc w:val="left"/>
        <w:rPr>
          <w:sz w:val="22"/>
          <w:szCs w:val="22"/>
          <w:lang w:val="sv-SE"/>
        </w:rPr>
      </w:pPr>
      <w:r w:rsidRPr="00DC2BA7">
        <w:rPr>
          <w:sz w:val="22"/>
          <w:szCs w:val="22"/>
          <w:lang w:val="sv-SE"/>
        </w:rPr>
        <w:t>I kliniska studier på kronisk rinosinuit med näspolyper observerades förändringar efter 4 veckor i ”nasal polyp score” (NPS) samt ”nasal congestion score” (NCS). Behovet av kontinuerlig behandling ska utvärderas regelbundet baserat på allvarlighetsgraden av patientens sjukdom samt nivå av symtomkontroll.</w:t>
      </w:r>
    </w:p>
    <w:p w14:paraId="569360ED" w14:textId="77777777" w:rsidR="00D57536" w:rsidRPr="00DC2BA7" w:rsidRDefault="00D57536" w:rsidP="00D57536">
      <w:pPr>
        <w:pStyle w:val="Char2"/>
        <w:spacing w:before="0"/>
        <w:jc w:val="left"/>
        <w:rPr>
          <w:sz w:val="22"/>
          <w:szCs w:val="22"/>
          <w:lang w:val="sv-SE"/>
        </w:rPr>
      </w:pPr>
    </w:p>
    <w:p w14:paraId="6EFA461A" w14:textId="77777777" w:rsidR="00D57536" w:rsidRPr="00DC2BA7" w:rsidRDefault="00B60735" w:rsidP="00D57536">
      <w:pPr>
        <w:pStyle w:val="Char2"/>
        <w:keepNext/>
        <w:spacing w:before="0"/>
        <w:jc w:val="left"/>
        <w:rPr>
          <w:sz w:val="22"/>
          <w:szCs w:val="22"/>
          <w:lang w:val="sv-SE"/>
        </w:rPr>
      </w:pPr>
      <w:r w:rsidRPr="00DC2BA7">
        <w:rPr>
          <w:i/>
          <w:sz w:val="22"/>
          <w:szCs w:val="22"/>
          <w:lang w:val="sv-SE"/>
        </w:rPr>
        <w:t>Allergisk astma och kronisk</w:t>
      </w:r>
      <w:r w:rsidRPr="00DC2BA7">
        <w:rPr>
          <w:sz w:val="22"/>
          <w:szCs w:val="22"/>
          <w:lang w:val="sv-SE"/>
        </w:rPr>
        <w:t xml:space="preserve"> </w:t>
      </w:r>
      <w:r w:rsidRPr="00DC2BA7">
        <w:rPr>
          <w:i/>
          <w:sz w:val="22"/>
          <w:szCs w:val="22"/>
          <w:lang w:val="sv-SE"/>
        </w:rPr>
        <w:t>rinosinuit med näspolyper</w:t>
      </w:r>
    </w:p>
    <w:p w14:paraId="126043C4" w14:textId="4BD7CA40" w:rsidR="00D57536" w:rsidRPr="00DC2BA7" w:rsidRDefault="00B60735" w:rsidP="00D57536">
      <w:pPr>
        <w:pStyle w:val="Char2"/>
        <w:spacing w:before="0"/>
        <w:jc w:val="left"/>
        <w:rPr>
          <w:sz w:val="22"/>
          <w:szCs w:val="22"/>
          <w:lang w:val="sv-SE"/>
        </w:rPr>
      </w:pPr>
      <w:r w:rsidRPr="00DC2BA7">
        <w:rPr>
          <w:sz w:val="22"/>
          <w:szCs w:val="22"/>
          <w:lang w:val="sv-SE"/>
        </w:rPr>
        <w:t xml:space="preserve">Utsättning av leder i allmänhet till återgång till förhöjda nivåer av fritt IgE och tillhörande symtom. De totala IgE-nivåerna är förhöjda under behandlingen och är fortsatt förhöjda i upp till ett år efter avslutad behandling. Därför kan inte förnyade analyser av IgE-värdena under behandling användas </w:t>
      </w:r>
      <w:r w:rsidRPr="00DC2BA7">
        <w:rPr>
          <w:sz w:val="22"/>
          <w:szCs w:val="22"/>
          <w:lang w:val="sv-SE"/>
        </w:rPr>
        <w:lastRenderedPageBreak/>
        <w:t>som vägledning för dosbestämning. Dosbestämning efter behandlingsavbrott under kortare tid än ett år skall baseras på de IgE-nivåer i serum som uppmättes vid den initiala dosbestämningen. Förnyad analys av totalnivåerna av serum-IgE kan utföras för dosbestämning i de fall behandlingen varit avbruten i ett år eller längre.</w:t>
      </w:r>
    </w:p>
    <w:p w14:paraId="12147479" w14:textId="77777777" w:rsidR="00D57536" w:rsidRPr="00DC2BA7" w:rsidRDefault="00D57536" w:rsidP="00D57536">
      <w:pPr>
        <w:pStyle w:val="Char2"/>
        <w:widowControl w:val="0"/>
        <w:spacing w:before="0"/>
        <w:jc w:val="left"/>
        <w:rPr>
          <w:sz w:val="22"/>
          <w:szCs w:val="22"/>
          <w:lang w:val="sv-SE"/>
        </w:rPr>
      </w:pPr>
    </w:p>
    <w:p w14:paraId="35C4F743"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Dosen skall justeras vid betydande förändringar av kroppsvikten (se tabell 2 och 3).</w:t>
      </w:r>
    </w:p>
    <w:p w14:paraId="604E8CBF" w14:textId="77777777" w:rsidR="00D57536" w:rsidRPr="00DC2BA7" w:rsidRDefault="00D57536" w:rsidP="00D57536">
      <w:pPr>
        <w:pStyle w:val="Char2"/>
        <w:widowControl w:val="0"/>
        <w:spacing w:before="0"/>
        <w:jc w:val="left"/>
        <w:rPr>
          <w:sz w:val="22"/>
          <w:szCs w:val="22"/>
          <w:lang w:val="sv-SE"/>
        </w:rPr>
      </w:pPr>
    </w:p>
    <w:p w14:paraId="407A5932" w14:textId="77777777" w:rsidR="00D57536" w:rsidRPr="00DC2BA7" w:rsidRDefault="00B60735" w:rsidP="00D57536">
      <w:pPr>
        <w:keepNext/>
        <w:widowControl w:val="0"/>
        <w:tabs>
          <w:tab w:val="clear" w:pos="567"/>
        </w:tabs>
        <w:spacing w:line="240" w:lineRule="auto"/>
        <w:ind w:left="567" w:hanging="567"/>
        <w:rPr>
          <w:i/>
          <w:u w:val="single"/>
          <w:lang w:val="sv-SE"/>
        </w:rPr>
      </w:pPr>
      <w:r w:rsidRPr="00DC2BA7">
        <w:rPr>
          <w:i/>
          <w:u w:val="single"/>
          <w:lang w:val="sv-SE"/>
        </w:rPr>
        <w:t>Kronisk spontan urtikaria</w:t>
      </w:r>
    </w:p>
    <w:p w14:paraId="30BCBCE4"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Rekommenderad dos är 300 mg som subkutan injektion var fjärde vecka.</w:t>
      </w:r>
    </w:p>
    <w:p w14:paraId="53A7359E" w14:textId="77777777" w:rsidR="00D57536" w:rsidRPr="00DC2BA7" w:rsidRDefault="00D57536" w:rsidP="00D57536">
      <w:pPr>
        <w:pStyle w:val="Char2"/>
        <w:widowControl w:val="0"/>
        <w:spacing w:before="0"/>
        <w:jc w:val="left"/>
        <w:rPr>
          <w:sz w:val="22"/>
          <w:szCs w:val="22"/>
          <w:lang w:val="sv-SE"/>
        </w:rPr>
      </w:pPr>
    </w:p>
    <w:p w14:paraId="50C0D07B"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Förskrivare rekommenderas att regelbundet ompröva behovet av fortsatt behandling.</w:t>
      </w:r>
    </w:p>
    <w:p w14:paraId="100ACF9C" w14:textId="77777777" w:rsidR="00D57536" w:rsidRPr="00DC2BA7" w:rsidRDefault="00D57536" w:rsidP="00D57536">
      <w:pPr>
        <w:pStyle w:val="Char2"/>
        <w:widowControl w:val="0"/>
        <w:spacing w:before="0"/>
        <w:jc w:val="left"/>
        <w:rPr>
          <w:sz w:val="22"/>
          <w:szCs w:val="22"/>
          <w:lang w:val="sv-SE"/>
        </w:rPr>
      </w:pPr>
    </w:p>
    <w:p w14:paraId="09CB4DBF"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Erfarenhet från kliniska studier avseende långtidsbehandling för denna indikation finns beskrivet i avsnitt 5.1.</w:t>
      </w:r>
    </w:p>
    <w:p w14:paraId="57724318" w14:textId="77777777" w:rsidR="00D57536" w:rsidRPr="00DC2BA7" w:rsidRDefault="00D57536" w:rsidP="00D57536">
      <w:pPr>
        <w:pStyle w:val="Char2"/>
        <w:widowControl w:val="0"/>
        <w:spacing w:before="0"/>
        <w:jc w:val="left"/>
        <w:rPr>
          <w:sz w:val="22"/>
          <w:szCs w:val="22"/>
          <w:lang w:val="sv-SE"/>
        </w:rPr>
      </w:pPr>
    </w:p>
    <w:p w14:paraId="5584DE16" w14:textId="77777777" w:rsidR="00D57536" w:rsidRPr="00DC2BA7" w:rsidRDefault="00B60735" w:rsidP="00D57536">
      <w:pPr>
        <w:pStyle w:val="Char2"/>
        <w:keepNext/>
        <w:widowControl w:val="0"/>
        <w:spacing w:before="0"/>
        <w:jc w:val="left"/>
        <w:rPr>
          <w:i/>
          <w:sz w:val="22"/>
          <w:szCs w:val="22"/>
          <w:u w:val="single"/>
          <w:lang w:val="sv-SE"/>
        </w:rPr>
      </w:pPr>
      <w:r w:rsidRPr="00DC2BA7">
        <w:rPr>
          <w:i/>
          <w:sz w:val="22"/>
          <w:szCs w:val="22"/>
          <w:u w:val="single"/>
          <w:lang w:val="sv-SE"/>
        </w:rPr>
        <w:t>Speciella patientpopulationer</w:t>
      </w:r>
    </w:p>
    <w:p w14:paraId="6548E12F" w14:textId="77777777" w:rsidR="00D57536" w:rsidRPr="00DC2BA7" w:rsidRDefault="00B60735" w:rsidP="00D57536">
      <w:pPr>
        <w:keepNext/>
        <w:widowControl w:val="0"/>
        <w:spacing w:line="240" w:lineRule="auto"/>
        <w:rPr>
          <w:i/>
          <w:lang w:val="sv-SE"/>
        </w:rPr>
      </w:pPr>
      <w:r w:rsidRPr="00DC2BA7">
        <w:rPr>
          <w:i/>
          <w:lang w:val="sv-SE"/>
        </w:rPr>
        <w:t>Äldre (över 65 år)</w:t>
      </w:r>
    </w:p>
    <w:p w14:paraId="37F3B732" w14:textId="3076E659"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Tillgängliga data avseende behandling av personer över 65 års ålder med </w:t>
      </w:r>
      <w:r w:rsidR="00451700">
        <w:rPr>
          <w:sz w:val="22"/>
          <w:szCs w:val="22"/>
          <w:lang w:val="sv-SE"/>
        </w:rPr>
        <w:t>omalizumab</w:t>
      </w:r>
      <w:r w:rsidRPr="00DC2BA7">
        <w:rPr>
          <w:sz w:val="22"/>
          <w:szCs w:val="22"/>
          <w:lang w:val="sv-SE"/>
        </w:rPr>
        <w:t xml:space="preserve"> är begränsade, men det finns inget som talar för att äldre patienter behöver annan dos än yngre vuxna patienter.</w:t>
      </w:r>
    </w:p>
    <w:p w14:paraId="1BC7BAF4" w14:textId="77777777" w:rsidR="00D57536" w:rsidRPr="00DC2BA7" w:rsidRDefault="00D57536" w:rsidP="00D57536">
      <w:pPr>
        <w:pStyle w:val="Char2"/>
        <w:widowControl w:val="0"/>
        <w:spacing w:before="0"/>
        <w:jc w:val="left"/>
        <w:rPr>
          <w:sz w:val="22"/>
          <w:szCs w:val="22"/>
          <w:lang w:val="sv-SE"/>
        </w:rPr>
      </w:pPr>
    </w:p>
    <w:p w14:paraId="585BE88C" w14:textId="77777777" w:rsidR="00D57536" w:rsidRPr="00DC2BA7" w:rsidRDefault="00B60735" w:rsidP="00D57536">
      <w:pPr>
        <w:pStyle w:val="Char2"/>
        <w:keepNext/>
        <w:spacing w:before="0"/>
        <w:jc w:val="left"/>
        <w:rPr>
          <w:i/>
          <w:sz w:val="22"/>
          <w:szCs w:val="22"/>
          <w:lang w:val="sv-SE"/>
        </w:rPr>
      </w:pPr>
      <w:r w:rsidRPr="00DC2BA7">
        <w:rPr>
          <w:i/>
          <w:sz w:val="22"/>
          <w:szCs w:val="22"/>
          <w:lang w:val="sv-SE"/>
        </w:rPr>
        <w:t>Nedsatt njur- eller leverfunktion</w:t>
      </w:r>
    </w:p>
    <w:p w14:paraId="58F52EC1" w14:textId="5C6FB541" w:rsidR="00D57536" w:rsidRPr="00DC2BA7" w:rsidRDefault="00B60735" w:rsidP="00D57536">
      <w:pPr>
        <w:pStyle w:val="Char2"/>
        <w:spacing w:before="0"/>
        <w:jc w:val="left"/>
        <w:rPr>
          <w:sz w:val="22"/>
          <w:szCs w:val="22"/>
          <w:lang w:val="sv-SE"/>
        </w:rPr>
      </w:pPr>
      <w:r w:rsidRPr="00DC2BA7">
        <w:rPr>
          <w:sz w:val="22"/>
          <w:szCs w:val="22"/>
          <w:lang w:val="sv-SE"/>
        </w:rPr>
        <w:t xml:space="preserve">Inga studier har genomförts för att studera farmakokinetiken av omalizumab hos patienter med nedsatt njur- eller leverfunktion. Eftersom clearance av omalizumab vid kliniska doser domineras av det retikuloendoteliala systemet (RES) torde det inte påverkas av nedsatt njur- eller leversjukdom. Trots att ingen dosjustering rekommenderas för dessa patienter skall </w:t>
      </w:r>
      <w:r w:rsidR="00451700">
        <w:rPr>
          <w:sz w:val="22"/>
          <w:szCs w:val="22"/>
          <w:lang w:val="sv-SE"/>
        </w:rPr>
        <w:t>omalizumab</w:t>
      </w:r>
      <w:r w:rsidRPr="00DC2BA7">
        <w:rPr>
          <w:sz w:val="22"/>
          <w:szCs w:val="22"/>
          <w:lang w:val="sv-SE"/>
        </w:rPr>
        <w:t xml:space="preserve"> administreras med försiktighet (se avsnitt 4.4).</w:t>
      </w:r>
    </w:p>
    <w:p w14:paraId="510F9188" w14:textId="77777777" w:rsidR="00D57536" w:rsidRPr="00DC2BA7" w:rsidRDefault="00D57536" w:rsidP="00D57536">
      <w:pPr>
        <w:pStyle w:val="Char2"/>
        <w:widowControl w:val="0"/>
        <w:spacing w:before="0"/>
        <w:jc w:val="left"/>
        <w:rPr>
          <w:sz w:val="22"/>
          <w:szCs w:val="22"/>
          <w:lang w:val="sv-SE"/>
        </w:rPr>
      </w:pPr>
    </w:p>
    <w:p w14:paraId="5D4EEC11" w14:textId="77777777" w:rsidR="00D57536" w:rsidRPr="00DC2BA7" w:rsidRDefault="00B60735" w:rsidP="00D57536">
      <w:pPr>
        <w:keepNext/>
        <w:widowControl w:val="0"/>
        <w:spacing w:line="240" w:lineRule="auto"/>
        <w:rPr>
          <w:i/>
          <w:lang w:val="sv-SE"/>
        </w:rPr>
      </w:pPr>
      <w:r w:rsidRPr="00DC2BA7">
        <w:rPr>
          <w:i/>
          <w:lang w:val="sv-SE"/>
        </w:rPr>
        <w:t>Pediatrisk population</w:t>
      </w:r>
    </w:p>
    <w:p w14:paraId="37C323F7" w14:textId="6510206E"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Vid allergisk astma har säkerhet och effekt för </w:t>
      </w:r>
      <w:r w:rsidR="00451700">
        <w:rPr>
          <w:sz w:val="22"/>
          <w:szCs w:val="22"/>
          <w:lang w:val="sv-SE"/>
        </w:rPr>
        <w:t>omalizumab</w:t>
      </w:r>
      <w:r w:rsidRPr="00DC2BA7">
        <w:rPr>
          <w:sz w:val="22"/>
          <w:szCs w:val="22"/>
          <w:lang w:val="sv-SE"/>
        </w:rPr>
        <w:t xml:space="preserve"> hospatienter under 6 år inte fastställts. Inga data finns tillgängliga.</w:t>
      </w:r>
    </w:p>
    <w:p w14:paraId="544781C3" w14:textId="77777777" w:rsidR="00D57536" w:rsidRPr="00DC2BA7" w:rsidRDefault="00D57536" w:rsidP="00D57536">
      <w:pPr>
        <w:pStyle w:val="Char2"/>
        <w:widowControl w:val="0"/>
        <w:spacing w:before="0"/>
        <w:jc w:val="left"/>
        <w:rPr>
          <w:sz w:val="22"/>
          <w:szCs w:val="22"/>
          <w:lang w:val="sv-SE"/>
        </w:rPr>
      </w:pPr>
    </w:p>
    <w:p w14:paraId="5649F72C" w14:textId="36B90A55" w:rsidR="00451700" w:rsidRPr="00DC2BA7" w:rsidRDefault="00B60735" w:rsidP="00451700">
      <w:pPr>
        <w:pStyle w:val="Char2"/>
        <w:widowControl w:val="0"/>
        <w:spacing w:before="0"/>
        <w:jc w:val="left"/>
        <w:rPr>
          <w:sz w:val="22"/>
          <w:szCs w:val="22"/>
          <w:lang w:val="sv-SE"/>
        </w:rPr>
      </w:pPr>
      <w:r w:rsidRPr="00DC2BA7">
        <w:rPr>
          <w:sz w:val="22"/>
          <w:szCs w:val="22"/>
          <w:lang w:val="sv-SE"/>
        </w:rPr>
        <w:t xml:space="preserve">Vid kronisk rinosinuit med näspolyper har säkerhet och effekt för </w:t>
      </w:r>
      <w:r>
        <w:rPr>
          <w:sz w:val="22"/>
          <w:szCs w:val="22"/>
          <w:lang w:val="sv-SE"/>
        </w:rPr>
        <w:t>omalizumab</w:t>
      </w:r>
      <w:r w:rsidRPr="00DC2BA7">
        <w:rPr>
          <w:sz w:val="22"/>
          <w:szCs w:val="22"/>
          <w:lang w:val="sv-SE"/>
        </w:rPr>
        <w:t xml:space="preserve"> hos patienter under 18 år inte fastställts.</w:t>
      </w:r>
      <w:r>
        <w:rPr>
          <w:sz w:val="22"/>
          <w:szCs w:val="22"/>
          <w:lang w:val="sv-SE"/>
        </w:rPr>
        <w:t xml:space="preserve"> </w:t>
      </w:r>
      <w:r w:rsidRPr="00921316">
        <w:rPr>
          <w:sz w:val="22"/>
          <w:szCs w:val="22"/>
          <w:lang w:val="sv-SE"/>
        </w:rPr>
        <w:t>Inga data finns tillgängliga.</w:t>
      </w:r>
    </w:p>
    <w:p w14:paraId="6E9C2AF3" w14:textId="77777777" w:rsidR="00D57536" w:rsidRPr="00DC2BA7" w:rsidRDefault="00D57536" w:rsidP="00D57536">
      <w:pPr>
        <w:pStyle w:val="Char2"/>
        <w:widowControl w:val="0"/>
        <w:spacing w:before="0"/>
        <w:jc w:val="left"/>
        <w:rPr>
          <w:sz w:val="22"/>
          <w:szCs w:val="22"/>
          <w:lang w:val="sv-SE"/>
        </w:rPr>
      </w:pPr>
    </w:p>
    <w:p w14:paraId="78288F8E" w14:textId="77777777" w:rsidR="00D57536" w:rsidRPr="00DC2BA7" w:rsidRDefault="00D57536" w:rsidP="00D57536">
      <w:pPr>
        <w:pStyle w:val="Char2"/>
        <w:widowControl w:val="0"/>
        <w:spacing w:before="0"/>
        <w:jc w:val="left"/>
        <w:rPr>
          <w:sz w:val="22"/>
          <w:szCs w:val="22"/>
          <w:lang w:val="sv-SE"/>
        </w:rPr>
      </w:pPr>
    </w:p>
    <w:p w14:paraId="47182E5A" w14:textId="73CE27B5" w:rsidR="00451700" w:rsidRPr="00DC2BA7" w:rsidRDefault="00B60735" w:rsidP="00451700">
      <w:pPr>
        <w:pStyle w:val="Char2"/>
        <w:widowControl w:val="0"/>
        <w:spacing w:before="0"/>
        <w:jc w:val="left"/>
        <w:rPr>
          <w:sz w:val="22"/>
          <w:szCs w:val="22"/>
          <w:lang w:val="sv-SE"/>
        </w:rPr>
      </w:pPr>
      <w:r w:rsidRPr="00DC2BA7">
        <w:rPr>
          <w:sz w:val="22"/>
          <w:szCs w:val="22"/>
          <w:lang w:val="sv-SE"/>
        </w:rPr>
        <w:t xml:space="preserve">Vid kronisk spontan urtikaria har säkerhet och effekt för </w:t>
      </w:r>
      <w:r>
        <w:rPr>
          <w:sz w:val="22"/>
          <w:szCs w:val="22"/>
          <w:lang w:val="sv-SE"/>
        </w:rPr>
        <w:t>omalizumab</w:t>
      </w:r>
      <w:r w:rsidRPr="00DC2BA7">
        <w:rPr>
          <w:sz w:val="22"/>
          <w:szCs w:val="22"/>
          <w:lang w:val="sv-SE"/>
        </w:rPr>
        <w:t xml:space="preserve"> hos</w:t>
      </w:r>
      <w:r>
        <w:rPr>
          <w:sz w:val="22"/>
          <w:szCs w:val="22"/>
          <w:lang w:val="sv-SE"/>
        </w:rPr>
        <w:t xml:space="preserve"> </w:t>
      </w:r>
      <w:r w:rsidRPr="00DC2BA7">
        <w:rPr>
          <w:sz w:val="22"/>
          <w:szCs w:val="22"/>
          <w:lang w:val="sv-SE"/>
        </w:rPr>
        <w:t>patienter under 12 år inte fastställts.</w:t>
      </w:r>
      <w:r>
        <w:rPr>
          <w:sz w:val="22"/>
          <w:szCs w:val="22"/>
          <w:lang w:val="sv-SE"/>
        </w:rPr>
        <w:t xml:space="preserve"> </w:t>
      </w:r>
      <w:r w:rsidRPr="00921316">
        <w:rPr>
          <w:sz w:val="22"/>
          <w:szCs w:val="22"/>
          <w:lang w:val="sv-SE"/>
        </w:rPr>
        <w:t>Inga data finns tillgängliga.</w:t>
      </w:r>
    </w:p>
    <w:p w14:paraId="05B6FE9A" w14:textId="77777777" w:rsidR="00D57536" w:rsidRPr="00DC2BA7" w:rsidRDefault="00D57536" w:rsidP="00D57536">
      <w:pPr>
        <w:pStyle w:val="Char2"/>
        <w:widowControl w:val="0"/>
        <w:spacing w:before="0"/>
        <w:jc w:val="left"/>
        <w:rPr>
          <w:sz w:val="22"/>
          <w:szCs w:val="22"/>
          <w:lang w:val="sv-SE"/>
        </w:rPr>
      </w:pPr>
    </w:p>
    <w:p w14:paraId="58520D7F" w14:textId="77777777" w:rsidR="00D57536" w:rsidRPr="00DC2BA7" w:rsidRDefault="00D57536" w:rsidP="00D57536">
      <w:pPr>
        <w:pStyle w:val="Char2"/>
        <w:spacing w:before="0"/>
        <w:jc w:val="left"/>
        <w:rPr>
          <w:sz w:val="22"/>
          <w:szCs w:val="22"/>
          <w:u w:val="single"/>
          <w:lang w:val="sv-SE"/>
        </w:rPr>
      </w:pPr>
    </w:p>
    <w:p w14:paraId="5EDC99C6"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Administreringssätt</w:t>
      </w:r>
    </w:p>
    <w:p w14:paraId="50043C90" w14:textId="77777777" w:rsidR="00D57536" w:rsidRPr="00DC2BA7" w:rsidRDefault="00D57536" w:rsidP="00D57536">
      <w:pPr>
        <w:pStyle w:val="Char2"/>
        <w:keepNext/>
        <w:spacing w:before="0"/>
        <w:jc w:val="left"/>
        <w:rPr>
          <w:sz w:val="22"/>
          <w:szCs w:val="22"/>
          <w:u w:val="single"/>
          <w:lang w:val="sv-SE"/>
        </w:rPr>
      </w:pPr>
    </w:p>
    <w:p w14:paraId="4D942EE9" w14:textId="46D639DF" w:rsidR="00D57536" w:rsidRPr="00DC2BA7" w:rsidRDefault="00B60735" w:rsidP="00D57536">
      <w:pPr>
        <w:pStyle w:val="Char2"/>
        <w:spacing w:before="0"/>
        <w:jc w:val="left"/>
        <w:rPr>
          <w:sz w:val="22"/>
          <w:szCs w:val="22"/>
          <w:lang w:val="sv-SE"/>
        </w:rPr>
      </w:pPr>
      <w:r w:rsidRPr="00DC2BA7">
        <w:rPr>
          <w:sz w:val="22"/>
          <w:szCs w:val="22"/>
          <w:lang w:val="sv-SE"/>
        </w:rPr>
        <w:t xml:space="preserve">Enbart för subkutan administrering. </w:t>
      </w:r>
      <w:r w:rsidR="00AB0453">
        <w:rPr>
          <w:sz w:val="22"/>
          <w:szCs w:val="22"/>
          <w:lang w:val="sv-SE"/>
        </w:rPr>
        <w:t>O</w:t>
      </w:r>
      <w:r w:rsidR="00451700">
        <w:rPr>
          <w:sz w:val="22"/>
          <w:szCs w:val="22"/>
          <w:lang w:val="sv-SE"/>
        </w:rPr>
        <w:t>malizumab</w:t>
      </w:r>
      <w:r w:rsidRPr="00DC2BA7">
        <w:rPr>
          <w:sz w:val="22"/>
          <w:szCs w:val="22"/>
          <w:lang w:val="sv-SE"/>
        </w:rPr>
        <w:t xml:space="preserve"> får inte administreras intravenöst eller intramuskulärt.</w:t>
      </w:r>
    </w:p>
    <w:p w14:paraId="48D88F3D" w14:textId="77777777" w:rsidR="00D57536" w:rsidRPr="00DC2BA7" w:rsidRDefault="00D57536" w:rsidP="00D57536">
      <w:pPr>
        <w:pStyle w:val="Char2"/>
        <w:spacing w:before="0"/>
        <w:jc w:val="left"/>
        <w:rPr>
          <w:sz w:val="22"/>
          <w:szCs w:val="22"/>
          <w:lang w:val="sv-SE"/>
        </w:rPr>
      </w:pPr>
    </w:p>
    <w:p w14:paraId="36FBF4E5" w14:textId="77777777" w:rsidR="00D57536" w:rsidRPr="00DC2BA7" w:rsidRDefault="00B60735" w:rsidP="00D57536">
      <w:pPr>
        <w:pStyle w:val="Char2"/>
        <w:spacing w:before="0"/>
        <w:jc w:val="left"/>
        <w:rPr>
          <w:sz w:val="22"/>
          <w:szCs w:val="22"/>
          <w:lang w:val="sv-SE"/>
        </w:rPr>
      </w:pPr>
      <w:r w:rsidRPr="00DC2BA7">
        <w:rPr>
          <w:sz w:val="22"/>
          <w:szCs w:val="22"/>
          <w:lang w:val="sv-SE"/>
        </w:rPr>
        <w:t>Doser om mer än 150 mg (tabell 1) ska delas upp på två eller fler injektionsställen.</w:t>
      </w:r>
    </w:p>
    <w:p w14:paraId="7AEED7F2" w14:textId="77777777" w:rsidR="00D57536" w:rsidRPr="00DC2BA7" w:rsidRDefault="00D57536" w:rsidP="00D57536">
      <w:pPr>
        <w:pStyle w:val="Char2"/>
        <w:spacing w:before="0"/>
        <w:jc w:val="left"/>
        <w:rPr>
          <w:sz w:val="22"/>
          <w:szCs w:val="22"/>
          <w:lang w:val="sv-SE"/>
        </w:rPr>
      </w:pPr>
    </w:p>
    <w:p w14:paraId="37DF4830" w14:textId="2883D90A" w:rsidR="00D57536" w:rsidRPr="00DC2BA7" w:rsidRDefault="00B60735" w:rsidP="00D57536">
      <w:pPr>
        <w:pStyle w:val="Char2"/>
        <w:spacing w:before="0"/>
        <w:jc w:val="left"/>
        <w:rPr>
          <w:sz w:val="22"/>
          <w:szCs w:val="22"/>
          <w:lang w:val="sv-SE"/>
        </w:rPr>
      </w:pPr>
      <w:r w:rsidRPr="00DC2BA7">
        <w:rPr>
          <w:sz w:val="22"/>
          <w:szCs w:val="22"/>
          <w:lang w:val="sv-SE"/>
        </w:rPr>
        <w:t>Xolair pulver och vätska till injektionsvätska, lösning</w:t>
      </w:r>
      <w:r w:rsidR="006D5592">
        <w:rPr>
          <w:sz w:val="22"/>
          <w:szCs w:val="22"/>
          <w:lang w:val="sv-SE"/>
        </w:rPr>
        <w:t xml:space="preserve"> är </w:t>
      </w:r>
      <w:r w:rsidRPr="00DC2BA7">
        <w:rPr>
          <w:sz w:val="22"/>
          <w:szCs w:val="22"/>
          <w:lang w:val="sv-SE"/>
        </w:rPr>
        <w:t>endast avsedd att administreras av vårdpersonal.</w:t>
      </w:r>
    </w:p>
    <w:p w14:paraId="0BE13B39" w14:textId="77777777" w:rsidR="00D57536" w:rsidRPr="00DC2BA7" w:rsidRDefault="00D57536" w:rsidP="00D57536">
      <w:pPr>
        <w:pStyle w:val="Char2"/>
        <w:spacing w:before="0"/>
        <w:jc w:val="left"/>
        <w:rPr>
          <w:sz w:val="22"/>
          <w:szCs w:val="22"/>
          <w:lang w:val="sv-SE"/>
        </w:rPr>
      </w:pPr>
    </w:p>
    <w:p w14:paraId="5AA9AEC1" w14:textId="77777777" w:rsidR="00D57536" w:rsidRPr="00DC2BA7" w:rsidRDefault="00B60735" w:rsidP="00D57536">
      <w:pPr>
        <w:pStyle w:val="Char2"/>
        <w:spacing w:before="0"/>
        <w:jc w:val="left"/>
        <w:rPr>
          <w:sz w:val="22"/>
          <w:szCs w:val="22"/>
          <w:lang w:val="sv-SE"/>
        </w:rPr>
      </w:pPr>
      <w:r w:rsidRPr="00DC2BA7">
        <w:rPr>
          <w:sz w:val="22"/>
          <w:szCs w:val="22"/>
          <w:lang w:val="sv-SE"/>
        </w:rPr>
        <w:t>Anvisningar om beredning av läkemedlet före administrering finns i avsnitt 6.6 och i avsnittet Information till vårdpersonal i bipacksedeln som medföljer förpackningen.</w:t>
      </w:r>
    </w:p>
    <w:p w14:paraId="3AA21308" w14:textId="77777777" w:rsidR="00D57536" w:rsidRPr="00DC2BA7" w:rsidRDefault="00D57536" w:rsidP="00D57536">
      <w:pPr>
        <w:pStyle w:val="Char2"/>
        <w:widowControl w:val="0"/>
        <w:spacing w:before="0"/>
        <w:jc w:val="left"/>
        <w:rPr>
          <w:sz w:val="22"/>
          <w:szCs w:val="22"/>
          <w:lang w:val="sv-SE"/>
        </w:rPr>
      </w:pPr>
    </w:p>
    <w:p w14:paraId="76C0E97A"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4.3</w:t>
      </w:r>
      <w:r w:rsidRPr="00DC2BA7">
        <w:rPr>
          <w:b/>
          <w:bCs/>
          <w:lang w:val="sv-SE"/>
        </w:rPr>
        <w:tab/>
        <w:t>Kontraindikationer</w:t>
      </w:r>
    </w:p>
    <w:p w14:paraId="61C9E9C6" w14:textId="77777777" w:rsidR="00D57536" w:rsidRPr="00DC2BA7" w:rsidRDefault="00D57536" w:rsidP="00D57536">
      <w:pPr>
        <w:pStyle w:val="Char2"/>
        <w:keepNext/>
        <w:spacing w:before="0"/>
        <w:jc w:val="left"/>
        <w:rPr>
          <w:sz w:val="22"/>
          <w:szCs w:val="22"/>
          <w:lang w:val="sv-SE"/>
        </w:rPr>
      </w:pPr>
    </w:p>
    <w:p w14:paraId="1A1A45E5" w14:textId="77777777" w:rsidR="00D57536" w:rsidRPr="00DC2BA7" w:rsidRDefault="00B60735" w:rsidP="00D57536">
      <w:pPr>
        <w:pStyle w:val="Char2"/>
        <w:spacing w:before="0"/>
        <w:jc w:val="left"/>
        <w:rPr>
          <w:sz w:val="22"/>
          <w:szCs w:val="22"/>
          <w:lang w:val="sv-SE"/>
        </w:rPr>
      </w:pPr>
      <w:r w:rsidRPr="00DC2BA7">
        <w:rPr>
          <w:sz w:val="22"/>
          <w:szCs w:val="22"/>
          <w:lang w:val="sv-SE"/>
        </w:rPr>
        <w:t>Överkänslighet mot den aktiva substansen eller mot något hjälpämne som anges i avsnitt 6.1.</w:t>
      </w:r>
    </w:p>
    <w:p w14:paraId="7CF82A6B" w14:textId="77777777" w:rsidR="00D57536" w:rsidRPr="00DC2BA7" w:rsidRDefault="00D57536" w:rsidP="00D57536">
      <w:pPr>
        <w:pStyle w:val="Char2"/>
        <w:spacing w:before="0"/>
        <w:jc w:val="left"/>
        <w:rPr>
          <w:sz w:val="22"/>
          <w:szCs w:val="22"/>
          <w:lang w:val="sv-SE"/>
        </w:rPr>
      </w:pPr>
    </w:p>
    <w:p w14:paraId="57804EF8" w14:textId="77777777" w:rsidR="00D57536" w:rsidRPr="00610F76" w:rsidRDefault="00B60735" w:rsidP="00D57536">
      <w:pPr>
        <w:keepNext/>
        <w:widowControl w:val="0"/>
        <w:tabs>
          <w:tab w:val="clear" w:pos="567"/>
        </w:tabs>
        <w:spacing w:line="240" w:lineRule="auto"/>
        <w:ind w:left="567" w:hanging="567"/>
        <w:rPr>
          <w:b/>
          <w:bCs/>
          <w:lang w:val="sv-SE"/>
        </w:rPr>
      </w:pPr>
      <w:r w:rsidRPr="00610F76">
        <w:rPr>
          <w:b/>
          <w:bCs/>
          <w:lang w:val="sv-SE"/>
        </w:rPr>
        <w:lastRenderedPageBreak/>
        <w:t>4.4</w:t>
      </w:r>
      <w:r w:rsidRPr="00610F76">
        <w:rPr>
          <w:b/>
          <w:bCs/>
          <w:lang w:val="sv-SE"/>
        </w:rPr>
        <w:tab/>
        <w:t>Varningar och försiktighet</w:t>
      </w:r>
    </w:p>
    <w:p w14:paraId="706262EC" w14:textId="77777777" w:rsidR="00D57536" w:rsidRPr="00610F76" w:rsidRDefault="00D57536" w:rsidP="00D57536">
      <w:pPr>
        <w:keepNext/>
        <w:widowControl w:val="0"/>
        <w:tabs>
          <w:tab w:val="clear" w:pos="567"/>
        </w:tabs>
        <w:spacing w:line="240" w:lineRule="auto"/>
        <w:ind w:left="567" w:hanging="567"/>
        <w:rPr>
          <w:bCs/>
          <w:lang w:val="sv-SE"/>
        </w:rPr>
      </w:pPr>
    </w:p>
    <w:p w14:paraId="0979E7FB" w14:textId="77777777" w:rsidR="00D57536" w:rsidRPr="00610F76" w:rsidRDefault="00B60735" w:rsidP="00D57536">
      <w:pPr>
        <w:keepNext/>
        <w:tabs>
          <w:tab w:val="clear" w:pos="567"/>
        </w:tabs>
        <w:spacing w:line="240" w:lineRule="auto"/>
        <w:rPr>
          <w:snapToGrid/>
          <w:u w:val="single"/>
          <w:lang w:val="sv-SE"/>
        </w:rPr>
      </w:pPr>
      <w:r w:rsidRPr="00610F76">
        <w:rPr>
          <w:snapToGrid/>
          <w:u w:val="single"/>
          <w:lang w:val="sv-SE"/>
        </w:rPr>
        <w:t>Spårbarhet</w:t>
      </w:r>
    </w:p>
    <w:p w14:paraId="24C53F8F" w14:textId="77777777" w:rsidR="00D57536" w:rsidRPr="00610F76" w:rsidRDefault="00D57536" w:rsidP="00D57536">
      <w:pPr>
        <w:keepNext/>
        <w:tabs>
          <w:tab w:val="clear" w:pos="567"/>
        </w:tabs>
        <w:spacing w:line="240" w:lineRule="auto"/>
        <w:rPr>
          <w:snapToGrid/>
          <w:lang w:val="sv-SE"/>
        </w:rPr>
      </w:pPr>
    </w:p>
    <w:p w14:paraId="3E240D58" w14:textId="77777777" w:rsidR="00D57536" w:rsidRPr="00610F76" w:rsidRDefault="00B60735" w:rsidP="00D57536">
      <w:pPr>
        <w:tabs>
          <w:tab w:val="clear" w:pos="567"/>
        </w:tabs>
        <w:spacing w:line="240" w:lineRule="auto"/>
        <w:rPr>
          <w:lang w:val="sv-SE"/>
        </w:rPr>
      </w:pPr>
      <w:r w:rsidRPr="00610F76">
        <w:rPr>
          <w:snapToGrid/>
          <w:lang w:val="sv-SE"/>
        </w:rPr>
        <w:t>För att underlätta spårbarhet av biologiska läkemedel ska läkemedlets namn och tillverkningssatsnummer dokumenteras.</w:t>
      </w:r>
    </w:p>
    <w:p w14:paraId="0820ABE2" w14:textId="77777777" w:rsidR="00D57536" w:rsidRPr="00610F76" w:rsidRDefault="00D57536" w:rsidP="00D57536">
      <w:pPr>
        <w:pStyle w:val="Char2"/>
        <w:spacing w:before="0"/>
        <w:jc w:val="left"/>
        <w:rPr>
          <w:sz w:val="22"/>
          <w:szCs w:val="22"/>
          <w:lang w:val="sv-SE"/>
        </w:rPr>
      </w:pPr>
    </w:p>
    <w:p w14:paraId="686EB871" w14:textId="77777777" w:rsidR="00D57536" w:rsidRPr="00610F76" w:rsidRDefault="00B60735" w:rsidP="00D57536">
      <w:pPr>
        <w:keepNext/>
        <w:widowControl w:val="0"/>
        <w:spacing w:line="240" w:lineRule="auto"/>
        <w:rPr>
          <w:u w:val="single"/>
          <w:lang w:val="sv-SE"/>
        </w:rPr>
      </w:pPr>
      <w:r w:rsidRPr="00610F76">
        <w:rPr>
          <w:u w:val="single"/>
          <w:lang w:val="sv-SE"/>
        </w:rPr>
        <w:t>Allmänt</w:t>
      </w:r>
    </w:p>
    <w:p w14:paraId="7AA6C1DB" w14:textId="77777777" w:rsidR="00D57536" w:rsidRPr="00610F76" w:rsidRDefault="00D57536" w:rsidP="00D57536">
      <w:pPr>
        <w:keepNext/>
        <w:widowControl w:val="0"/>
        <w:spacing w:line="240" w:lineRule="auto"/>
        <w:rPr>
          <w:lang w:val="sv-SE"/>
        </w:rPr>
      </w:pPr>
    </w:p>
    <w:p w14:paraId="6A67E398" w14:textId="652A160B" w:rsidR="00D57536" w:rsidRPr="00610F76" w:rsidRDefault="00B60735" w:rsidP="00D57536">
      <w:pPr>
        <w:pStyle w:val="Char2"/>
        <w:widowControl w:val="0"/>
        <w:spacing w:before="0"/>
        <w:jc w:val="left"/>
        <w:rPr>
          <w:sz w:val="22"/>
          <w:szCs w:val="22"/>
          <w:lang w:val="sv-SE"/>
        </w:rPr>
      </w:pPr>
      <w:r w:rsidRPr="00610F76">
        <w:rPr>
          <w:sz w:val="22"/>
          <w:szCs w:val="22"/>
          <w:lang w:val="sv-SE"/>
        </w:rPr>
        <w:t xml:space="preserve">Omalizumab är inte indicerat för behandling av akuta astmaexacerbationer, akut bronkospasm eller </w:t>
      </w:r>
      <w:r w:rsidRPr="00610F76">
        <w:rPr>
          <w:i/>
          <w:iCs/>
          <w:sz w:val="22"/>
          <w:szCs w:val="22"/>
          <w:lang w:val="sv-SE"/>
        </w:rPr>
        <w:t>status asthmaticus</w:t>
      </w:r>
      <w:r w:rsidRPr="00610F76">
        <w:rPr>
          <w:sz w:val="22"/>
          <w:szCs w:val="22"/>
          <w:lang w:val="sv-SE"/>
        </w:rPr>
        <w:t>.</w:t>
      </w:r>
    </w:p>
    <w:p w14:paraId="2E9333EF" w14:textId="77777777" w:rsidR="00D57536" w:rsidRPr="00610F76" w:rsidRDefault="00D57536" w:rsidP="00D57536">
      <w:pPr>
        <w:pStyle w:val="Char2"/>
        <w:widowControl w:val="0"/>
        <w:spacing w:before="0"/>
        <w:jc w:val="left"/>
        <w:rPr>
          <w:sz w:val="22"/>
          <w:szCs w:val="22"/>
          <w:lang w:val="sv-SE"/>
        </w:rPr>
      </w:pPr>
    </w:p>
    <w:p w14:paraId="603C1903" w14:textId="03DE8687" w:rsidR="00D57536" w:rsidRPr="00610F76" w:rsidRDefault="00B60735" w:rsidP="00D57536">
      <w:pPr>
        <w:pStyle w:val="Char2"/>
        <w:widowControl w:val="0"/>
        <w:spacing w:before="0"/>
        <w:jc w:val="left"/>
        <w:rPr>
          <w:sz w:val="22"/>
          <w:szCs w:val="22"/>
          <w:lang w:val="sv-SE"/>
        </w:rPr>
      </w:pPr>
      <w:r w:rsidRPr="00610F76">
        <w:rPr>
          <w:sz w:val="22"/>
          <w:szCs w:val="22"/>
          <w:lang w:val="sv-SE"/>
        </w:rPr>
        <w:t>Omalizumab har inte studerats hos patienter med hyperimmunoglobulin E-syndrom eller allergisk bronkopulmonell aspergillos eller vid förebyggande behandling av anafylaktiska reaktioner, inkluderande sådana som framkallats av födoämnesallergi, atopisk dermatit eller allergisk rinit. Omalizumab är inte indicerat vid dessa tillstånd.</w:t>
      </w:r>
    </w:p>
    <w:p w14:paraId="7C9862F9" w14:textId="77777777" w:rsidR="00D57536" w:rsidRPr="00610F76" w:rsidRDefault="00D57536" w:rsidP="00D57536">
      <w:pPr>
        <w:pStyle w:val="Char2"/>
        <w:widowControl w:val="0"/>
        <w:spacing w:before="0"/>
        <w:jc w:val="left"/>
        <w:rPr>
          <w:sz w:val="22"/>
          <w:szCs w:val="22"/>
          <w:lang w:val="sv-SE"/>
        </w:rPr>
      </w:pPr>
    </w:p>
    <w:p w14:paraId="7D19F752" w14:textId="2344AC31" w:rsidR="00D57536" w:rsidRPr="00610F76" w:rsidRDefault="00B60735" w:rsidP="00D57536">
      <w:pPr>
        <w:pStyle w:val="Char2"/>
        <w:widowControl w:val="0"/>
        <w:spacing w:before="0"/>
        <w:jc w:val="left"/>
        <w:rPr>
          <w:sz w:val="22"/>
          <w:szCs w:val="22"/>
          <w:lang w:val="sv-SE"/>
        </w:rPr>
      </w:pPr>
      <w:r w:rsidRPr="00610F76">
        <w:rPr>
          <w:sz w:val="22"/>
          <w:szCs w:val="22"/>
          <w:lang w:val="sv-SE"/>
        </w:rPr>
        <w:t xml:space="preserve">Omalizumab har inte studerats hos patienter med autoimmuna sjukdomar, immunkomplexmedierade tillstånd eller med redan existerande nedsatt njur- eller leverfunktion (se avsnitt 4.2). Försiktighet skall iakttas när </w:t>
      </w:r>
      <w:r w:rsidR="00AB0453" w:rsidRPr="00610F76">
        <w:rPr>
          <w:sz w:val="22"/>
          <w:szCs w:val="22"/>
          <w:lang w:val="sv-SE"/>
        </w:rPr>
        <w:t>omalizumab</w:t>
      </w:r>
      <w:r w:rsidRPr="00610F76">
        <w:rPr>
          <w:sz w:val="22"/>
          <w:szCs w:val="22"/>
          <w:lang w:val="sv-SE"/>
        </w:rPr>
        <w:t xml:space="preserve"> ges till dessa patientgrupper.</w:t>
      </w:r>
    </w:p>
    <w:p w14:paraId="6831F135" w14:textId="77777777" w:rsidR="00D57536" w:rsidRPr="00610F76" w:rsidRDefault="00D57536" w:rsidP="00D57536">
      <w:pPr>
        <w:pStyle w:val="Char2"/>
        <w:widowControl w:val="0"/>
        <w:spacing w:before="0"/>
        <w:jc w:val="left"/>
        <w:rPr>
          <w:sz w:val="22"/>
          <w:szCs w:val="22"/>
          <w:lang w:val="sv-SE"/>
        </w:rPr>
      </w:pPr>
    </w:p>
    <w:p w14:paraId="5EFF7829" w14:textId="1C8EA387" w:rsidR="00D57536" w:rsidRPr="00610F76" w:rsidRDefault="00B60735" w:rsidP="00D57536">
      <w:pPr>
        <w:pStyle w:val="Char2"/>
        <w:widowControl w:val="0"/>
        <w:spacing w:before="0"/>
        <w:jc w:val="left"/>
        <w:rPr>
          <w:sz w:val="22"/>
          <w:szCs w:val="22"/>
          <w:lang w:val="sv-SE"/>
        </w:rPr>
      </w:pPr>
      <w:r w:rsidRPr="00610F76">
        <w:rPr>
          <w:sz w:val="22"/>
          <w:szCs w:val="22"/>
          <w:lang w:val="sv-SE"/>
        </w:rPr>
        <w:t xml:space="preserve">Plötsligt avbrytande av behandling med systemiska eller inhalerade steroider efter insättande av </w:t>
      </w:r>
      <w:r w:rsidR="00451700" w:rsidRPr="00610F76">
        <w:rPr>
          <w:sz w:val="22"/>
          <w:szCs w:val="22"/>
          <w:lang w:val="sv-SE"/>
        </w:rPr>
        <w:t>omalizumab</w:t>
      </w:r>
      <w:r w:rsidRPr="00610F76">
        <w:rPr>
          <w:sz w:val="22"/>
          <w:szCs w:val="22"/>
          <w:lang w:val="sv-SE"/>
        </w:rPr>
        <w:t xml:space="preserve"> vid allergisk astma eller kronisk rinosinuit med näspolyper rekommenderas inte. Sänkning av steroiddosen skall göras under överinseende av läkare och kan behöva göras successivt.</w:t>
      </w:r>
    </w:p>
    <w:p w14:paraId="09B1AB0B" w14:textId="77777777" w:rsidR="00D57536" w:rsidRPr="00610F76" w:rsidRDefault="00D57536" w:rsidP="00D57536">
      <w:pPr>
        <w:pStyle w:val="Char2"/>
        <w:widowControl w:val="0"/>
        <w:spacing w:before="0"/>
        <w:jc w:val="left"/>
        <w:rPr>
          <w:sz w:val="22"/>
          <w:szCs w:val="22"/>
          <w:lang w:val="sv-SE"/>
        </w:rPr>
      </w:pPr>
    </w:p>
    <w:p w14:paraId="7FFB78EB" w14:textId="77777777" w:rsidR="00D57536" w:rsidRPr="00610F76" w:rsidRDefault="00B60735" w:rsidP="00D57536">
      <w:pPr>
        <w:keepNext/>
        <w:widowControl w:val="0"/>
        <w:spacing w:line="240" w:lineRule="auto"/>
        <w:rPr>
          <w:u w:val="single"/>
          <w:lang w:val="sv-SE"/>
        </w:rPr>
      </w:pPr>
      <w:r w:rsidRPr="00610F76">
        <w:rPr>
          <w:u w:val="single"/>
          <w:lang w:val="sv-SE"/>
        </w:rPr>
        <w:t>Immunsystemet</w:t>
      </w:r>
    </w:p>
    <w:p w14:paraId="6D5ACADA" w14:textId="77777777" w:rsidR="00D57536" w:rsidRPr="00610F76" w:rsidRDefault="00D57536" w:rsidP="00D57536">
      <w:pPr>
        <w:keepNext/>
        <w:widowControl w:val="0"/>
        <w:spacing w:line="240" w:lineRule="auto"/>
        <w:rPr>
          <w:lang w:val="sv-SE"/>
        </w:rPr>
      </w:pPr>
    </w:p>
    <w:p w14:paraId="4F24F439" w14:textId="77777777" w:rsidR="00D57536" w:rsidRPr="00610F76" w:rsidRDefault="00B60735" w:rsidP="00D57536">
      <w:pPr>
        <w:keepNext/>
        <w:widowControl w:val="0"/>
        <w:tabs>
          <w:tab w:val="clear" w:pos="567"/>
        </w:tabs>
        <w:spacing w:line="240" w:lineRule="auto"/>
        <w:rPr>
          <w:i/>
          <w:u w:val="single"/>
          <w:lang w:val="sv-SE"/>
        </w:rPr>
      </w:pPr>
      <w:r w:rsidRPr="00610F76">
        <w:rPr>
          <w:i/>
          <w:u w:val="single"/>
          <w:lang w:val="sv-SE"/>
        </w:rPr>
        <w:t>Allergiska typ I-reaktioner</w:t>
      </w:r>
    </w:p>
    <w:p w14:paraId="57B9FF41" w14:textId="1081DD77" w:rsidR="00D57536" w:rsidRPr="00610F76" w:rsidRDefault="00B60735" w:rsidP="00D57536">
      <w:pPr>
        <w:pStyle w:val="Text"/>
        <w:spacing w:before="0"/>
        <w:jc w:val="left"/>
        <w:rPr>
          <w:sz w:val="22"/>
          <w:lang w:val="sv-SE"/>
        </w:rPr>
      </w:pPr>
      <w:r w:rsidRPr="00610F76">
        <w:rPr>
          <w:sz w:val="22"/>
          <w:lang w:val="sv-SE"/>
        </w:rPr>
        <w:t xml:space="preserve">Lokala eller systemiska allergiska typ I-reaktioner, inkluderande anafylaxi och anafylaktisk chock, kan uppträda vid behandling med omalizumab även efter en lång tids användning. De flesta av dessa reaktioner inträffade emellertid inom 2 timmar efter den första eller de efterföljande injektionerna av </w:t>
      </w:r>
      <w:r w:rsidR="00451700" w:rsidRPr="00610F76">
        <w:rPr>
          <w:sz w:val="22"/>
          <w:lang w:val="sv-SE"/>
        </w:rPr>
        <w:t>omalizumab</w:t>
      </w:r>
      <w:r w:rsidRPr="00610F76">
        <w:rPr>
          <w:sz w:val="22"/>
          <w:lang w:val="sv-SE"/>
        </w:rPr>
        <w:t xml:space="preserve">, men vissa inträffade 2 timmar, och till och med 24 timmar, efter injektion. Majoriteten av anafylaktiska reaktioner inträffade i samband med de första 3 doserna av </w:t>
      </w:r>
      <w:r w:rsidR="00451700" w:rsidRPr="00610F76">
        <w:rPr>
          <w:sz w:val="22"/>
          <w:lang w:val="sv-SE"/>
        </w:rPr>
        <w:t>omalizumab</w:t>
      </w:r>
      <w:r w:rsidRPr="00610F76">
        <w:rPr>
          <w:sz w:val="22"/>
          <w:lang w:val="sv-SE"/>
        </w:rPr>
        <w:t xml:space="preserve">. </w:t>
      </w:r>
      <w:r w:rsidRPr="00610F76">
        <w:rPr>
          <w:color w:val="000000"/>
          <w:sz w:val="22"/>
          <w:lang w:val="sv-SE"/>
        </w:rPr>
        <w:t xml:space="preserve">Anamnes på anafylaxi, som inte relateras till omalizumab, kan vara en riskfaktor för anfylaxi i samband med </w:t>
      </w:r>
      <w:r w:rsidR="00451700" w:rsidRPr="00610F76">
        <w:rPr>
          <w:sz w:val="22"/>
          <w:lang w:val="sv-SE"/>
        </w:rPr>
        <w:t>omalizumab</w:t>
      </w:r>
      <w:r w:rsidRPr="00610F76">
        <w:rPr>
          <w:color w:val="000000"/>
          <w:sz w:val="22"/>
          <w:lang w:val="sv-SE"/>
        </w:rPr>
        <w:t xml:space="preserve">-behandling. </w:t>
      </w:r>
      <w:r w:rsidRPr="00610F76">
        <w:rPr>
          <w:sz w:val="22"/>
          <w:lang w:val="sv-SE"/>
        </w:rPr>
        <w:t xml:space="preserve">Därför ska läkemedel för behandling av anafylaktiska reaktioner alltid finnas tillgängliga för omedelbar användning efter administrering av </w:t>
      </w:r>
      <w:r w:rsidR="00451700" w:rsidRPr="00610F76">
        <w:rPr>
          <w:sz w:val="22"/>
          <w:lang w:val="sv-SE"/>
        </w:rPr>
        <w:t>omalizumab</w:t>
      </w:r>
      <w:r w:rsidRPr="00610F76">
        <w:rPr>
          <w:sz w:val="22"/>
          <w:lang w:val="sv-SE"/>
        </w:rPr>
        <w:t xml:space="preserve">. Om en anafylaktisk eller annan allvarlig allergisk reaktion inträffar, måste administrering av </w:t>
      </w:r>
      <w:r w:rsidR="00451700" w:rsidRPr="00610F76">
        <w:rPr>
          <w:sz w:val="22"/>
          <w:lang w:val="sv-SE"/>
        </w:rPr>
        <w:t>omalizumab</w:t>
      </w:r>
      <w:r w:rsidRPr="00610F76">
        <w:rPr>
          <w:sz w:val="22"/>
          <w:lang w:val="sv-SE"/>
        </w:rPr>
        <w:t xml:space="preserve"> omedelbart avbrytas och lämplig behandling sättas in. Patienterna skall informeras om att sådana reaktioner kan uppträda och att man då omedelbart skall söka medicinsk vård.</w:t>
      </w:r>
    </w:p>
    <w:p w14:paraId="15824492" w14:textId="77777777" w:rsidR="00D57536" w:rsidRPr="00610F76" w:rsidRDefault="00D57536" w:rsidP="00D57536">
      <w:pPr>
        <w:pStyle w:val="Char2"/>
        <w:widowControl w:val="0"/>
        <w:spacing w:before="0"/>
        <w:jc w:val="left"/>
        <w:rPr>
          <w:sz w:val="22"/>
          <w:szCs w:val="22"/>
          <w:lang w:val="sv-SE"/>
        </w:rPr>
      </w:pPr>
    </w:p>
    <w:p w14:paraId="418D545B" w14:textId="77777777" w:rsidR="00D57536" w:rsidRPr="00610F76" w:rsidRDefault="00B60735" w:rsidP="00D57536">
      <w:pPr>
        <w:pStyle w:val="Char2"/>
        <w:widowControl w:val="0"/>
        <w:spacing w:before="0"/>
        <w:jc w:val="left"/>
        <w:rPr>
          <w:sz w:val="22"/>
          <w:szCs w:val="22"/>
          <w:lang w:val="sv-SE"/>
        </w:rPr>
      </w:pPr>
      <w:r w:rsidRPr="00610F76">
        <w:rPr>
          <w:sz w:val="22"/>
          <w:szCs w:val="22"/>
          <w:lang w:val="sv-SE"/>
        </w:rPr>
        <w:t>Ett litet antal patienter har i kliniska studier uppvisat antikroppar mot omalizumab (se avsnitt 4.8). Den kliniska betydelsen av dessa antikroppar är inte känd.</w:t>
      </w:r>
    </w:p>
    <w:p w14:paraId="65E9ED31" w14:textId="77777777" w:rsidR="00D57536" w:rsidRPr="00610F76" w:rsidRDefault="00D57536" w:rsidP="00D57536">
      <w:pPr>
        <w:pStyle w:val="Char2"/>
        <w:spacing w:before="0"/>
        <w:jc w:val="left"/>
        <w:rPr>
          <w:sz w:val="22"/>
          <w:szCs w:val="22"/>
          <w:u w:val="single"/>
          <w:lang w:val="sv-SE"/>
        </w:rPr>
      </w:pPr>
    </w:p>
    <w:p w14:paraId="5A3D4B3D" w14:textId="77777777" w:rsidR="00D57536" w:rsidRPr="00DC2BA7" w:rsidRDefault="00B60735" w:rsidP="00D57536">
      <w:pPr>
        <w:keepNext/>
        <w:widowControl w:val="0"/>
        <w:tabs>
          <w:tab w:val="clear" w:pos="567"/>
        </w:tabs>
        <w:spacing w:line="240" w:lineRule="auto"/>
        <w:rPr>
          <w:i/>
          <w:u w:val="single"/>
          <w:lang w:val="sv-SE"/>
        </w:rPr>
      </w:pPr>
      <w:r w:rsidRPr="00DC2BA7">
        <w:rPr>
          <w:i/>
          <w:u w:val="single"/>
          <w:lang w:val="sv-SE"/>
        </w:rPr>
        <w:t>Serumsjuka</w:t>
      </w:r>
    </w:p>
    <w:p w14:paraId="7C7C4636" w14:textId="77777777" w:rsidR="00D57536" w:rsidRPr="00DC2BA7" w:rsidRDefault="00B60735" w:rsidP="00D57536">
      <w:pPr>
        <w:pStyle w:val="Char2"/>
        <w:spacing w:before="0"/>
        <w:jc w:val="left"/>
        <w:rPr>
          <w:sz w:val="22"/>
          <w:szCs w:val="22"/>
          <w:lang w:val="sv-SE"/>
        </w:rPr>
      </w:pPr>
      <w:r w:rsidRPr="00DC2BA7">
        <w:rPr>
          <w:sz w:val="22"/>
          <w:szCs w:val="22"/>
          <w:lang w:val="sv-SE"/>
        </w:rPr>
        <w:t>Serumsjuka och serumsjukeliknande reaktioner, vilka är sena allergiska typ III-reaktioner, har setts hos patienter som behandlats med humaniserade monoklonala antikroppar inklusive omalizumab. Den föreslagna patofysiologiska mekanismen inkluderar immunkomplexbildning och depositon på grund av antikroppsbildning mot omalizumab. Reaktionen uppstår 1</w:t>
      </w:r>
      <w:r w:rsidRPr="00DC2BA7">
        <w:rPr>
          <w:sz w:val="22"/>
          <w:szCs w:val="22"/>
          <w:lang w:val="sv-SE"/>
        </w:rPr>
        <w:noBreakHyphen/>
        <w:t>5</w:t>
      </w:r>
      <w:r w:rsidRPr="00DC2BA7">
        <w:rPr>
          <w:bCs/>
          <w:sz w:val="22"/>
          <w:szCs w:val="22"/>
          <w:lang w:val="sv-SE" w:eastAsia="sv-SE"/>
        </w:rPr>
        <w:t> </w:t>
      </w:r>
      <w:r w:rsidRPr="00DC2BA7">
        <w:rPr>
          <w:sz w:val="22"/>
          <w:szCs w:val="22"/>
          <w:lang w:val="sv-SE"/>
        </w:rPr>
        <w:t>dagar efter den första eller de efterföljande injektionerna och kan inträffa även efter en längre tids användning. Symtom som tyder på serumsjuka inkluderar artrit/artralgi, hudutslag (urtikaria eller annan typ), feber och lymfadenopati. Antihistaminer och kortikosteroider kan användas för att förebygga eller behandla detta tillstånd och patienter ska uppmanas att rapportera alla misstänkta symtom.</w:t>
      </w:r>
    </w:p>
    <w:p w14:paraId="469E8AC4" w14:textId="77777777" w:rsidR="00D57536" w:rsidRPr="00DC2BA7" w:rsidRDefault="00D57536" w:rsidP="00D57536">
      <w:pPr>
        <w:pStyle w:val="Char2"/>
        <w:spacing w:before="0"/>
        <w:jc w:val="left"/>
        <w:rPr>
          <w:sz w:val="22"/>
          <w:szCs w:val="22"/>
          <w:u w:val="single"/>
          <w:lang w:val="sv-SE"/>
        </w:rPr>
      </w:pPr>
    </w:p>
    <w:p w14:paraId="4B3E5280" w14:textId="77777777" w:rsidR="00D57536" w:rsidRPr="00DC2BA7" w:rsidRDefault="00B60735" w:rsidP="00D57536">
      <w:pPr>
        <w:keepNext/>
        <w:widowControl w:val="0"/>
        <w:tabs>
          <w:tab w:val="clear" w:pos="567"/>
        </w:tabs>
        <w:spacing w:line="240" w:lineRule="auto"/>
        <w:rPr>
          <w:i/>
          <w:u w:val="single"/>
          <w:lang w:val="sv-SE"/>
        </w:rPr>
      </w:pPr>
      <w:r w:rsidRPr="00DC2BA7">
        <w:rPr>
          <w:i/>
          <w:u w:val="single"/>
          <w:lang w:val="sv-SE"/>
        </w:rPr>
        <w:t>Churg-Strauss syndrom och hypereosinofilt syndrom</w:t>
      </w:r>
    </w:p>
    <w:p w14:paraId="30EFD56A" w14:textId="77777777" w:rsidR="00D57536" w:rsidRPr="00DC2BA7" w:rsidRDefault="00B60735" w:rsidP="00D57536">
      <w:pPr>
        <w:pStyle w:val="Char2"/>
        <w:spacing w:before="0"/>
        <w:jc w:val="left"/>
        <w:rPr>
          <w:sz w:val="22"/>
          <w:szCs w:val="22"/>
          <w:lang w:val="sv-SE"/>
        </w:rPr>
      </w:pPr>
      <w:r w:rsidRPr="00DC2BA7">
        <w:rPr>
          <w:sz w:val="22"/>
          <w:szCs w:val="22"/>
          <w:lang w:val="sv-SE"/>
        </w:rPr>
        <w:t>Patienter med svår astma kan i sällsynta fall uppvisa systemiskt hypereosinofilt syndrom eller allergisk eosinofil granulomatös vaskulit (Churg-Strauss syndrom), vilka båda vanligtvis behandlas med systemiska kortikosteroider.</w:t>
      </w:r>
    </w:p>
    <w:p w14:paraId="7BDAFFF9" w14:textId="77777777" w:rsidR="00D57536" w:rsidRPr="00DC2BA7" w:rsidRDefault="00D57536" w:rsidP="00D57536">
      <w:pPr>
        <w:pStyle w:val="Char2"/>
        <w:spacing w:before="0"/>
        <w:jc w:val="left"/>
        <w:rPr>
          <w:sz w:val="22"/>
          <w:szCs w:val="22"/>
          <w:lang w:val="sv-SE"/>
        </w:rPr>
      </w:pPr>
    </w:p>
    <w:p w14:paraId="1B9AE3B4" w14:textId="77777777" w:rsidR="00D57536" w:rsidRPr="00DC2BA7" w:rsidRDefault="00B60735" w:rsidP="00D57536">
      <w:pPr>
        <w:pStyle w:val="Char2"/>
        <w:spacing w:before="0"/>
        <w:jc w:val="left"/>
        <w:rPr>
          <w:sz w:val="22"/>
          <w:szCs w:val="22"/>
          <w:lang w:val="sv-SE"/>
        </w:rPr>
      </w:pPr>
      <w:r w:rsidRPr="00DC2BA7">
        <w:rPr>
          <w:sz w:val="22"/>
          <w:szCs w:val="22"/>
          <w:lang w:val="sv-SE"/>
        </w:rPr>
        <w:t>I sällsynta fall kan patienter som behandlas med antiastmatiska läkemedel, inklusive omalizumab, uppvisa eller utveckla systemisk eosinofili och vaskulit. Dessa händelser är ofta kopplade till minskning av oral kortikosteroidterapi.</w:t>
      </w:r>
    </w:p>
    <w:p w14:paraId="201E27C4" w14:textId="77777777" w:rsidR="00D57536" w:rsidRPr="00DC2BA7" w:rsidRDefault="00D57536" w:rsidP="00D57536">
      <w:pPr>
        <w:pStyle w:val="Char2"/>
        <w:spacing w:before="0"/>
        <w:jc w:val="left"/>
        <w:rPr>
          <w:sz w:val="22"/>
          <w:szCs w:val="22"/>
          <w:lang w:val="sv-SE"/>
        </w:rPr>
      </w:pPr>
    </w:p>
    <w:p w14:paraId="3FE84698" w14:textId="77777777" w:rsidR="00D57536" w:rsidRPr="00DC2BA7" w:rsidRDefault="00B60735" w:rsidP="00D57536">
      <w:pPr>
        <w:pStyle w:val="Char2"/>
        <w:spacing w:before="0"/>
        <w:jc w:val="left"/>
        <w:rPr>
          <w:sz w:val="22"/>
          <w:szCs w:val="22"/>
          <w:u w:val="single"/>
          <w:lang w:val="sv-SE"/>
        </w:rPr>
      </w:pPr>
      <w:r w:rsidRPr="00DC2BA7">
        <w:rPr>
          <w:sz w:val="22"/>
          <w:szCs w:val="22"/>
          <w:lang w:val="sv-SE"/>
        </w:rPr>
        <w:t>Hos dessa patienter ska läkare vara uppmärksamma på uppkomst av uttalad eosinofili, utslag orsakade av vaskulit, försämrade pulmonella symtom, bihåleförändringar, kardiella komplikationer och/eller neuropati.</w:t>
      </w:r>
    </w:p>
    <w:p w14:paraId="4CE91E7E" w14:textId="77777777" w:rsidR="00D57536" w:rsidRPr="00DC2BA7" w:rsidRDefault="00D57536" w:rsidP="00D57536">
      <w:pPr>
        <w:pStyle w:val="Char2"/>
        <w:spacing w:before="0"/>
        <w:jc w:val="left"/>
        <w:rPr>
          <w:sz w:val="22"/>
          <w:szCs w:val="22"/>
          <w:lang w:val="sv-SE"/>
        </w:rPr>
      </w:pPr>
    </w:p>
    <w:p w14:paraId="2643A97B" w14:textId="77777777" w:rsidR="00D57536" w:rsidRPr="00DC2BA7" w:rsidRDefault="00B60735" w:rsidP="00D57536">
      <w:pPr>
        <w:pStyle w:val="Char2"/>
        <w:spacing w:before="0"/>
        <w:jc w:val="left"/>
        <w:rPr>
          <w:sz w:val="22"/>
          <w:szCs w:val="22"/>
          <w:lang w:val="sv-SE"/>
        </w:rPr>
      </w:pPr>
      <w:r w:rsidRPr="00DC2BA7">
        <w:rPr>
          <w:sz w:val="22"/>
          <w:szCs w:val="22"/>
          <w:lang w:val="sv-SE"/>
        </w:rPr>
        <w:t>Vid alla svåra fall av immunsystempåverkan som nämnts ovan ska avbrytande av behandlingen med omalizumab övervägas.</w:t>
      </w:r>
    </w:p>
    <w:p w14:paraId="0CC9A822" w14:textId="77777777" w:rsidR="00D57536" w:rsidRPr="00DC2BA7" w:rsidRDefault="00D57536" w:rsidP="00D57536">
      <w:pPr>
        <w:pStyle w:val="Char21"/>
        <w:spacing w:before="0"/>
        <w:jc w:val="left"/>
        <w:rPr>
          <w:sz w:val="22"/>
          <w:szCs w:val="22"/>
          <w:lang w:val="sv-SE"/>
        </w:rPr>
      </w:pPr>
    </w:p>
    <w:p w14:paraId="2F43C8AA" w14:textId="77777777" w:rsidR="00D57536" w:rsidRPr="00DC2BA7" w:rsidRDefault="00B60735" w:rsidP="00D57536">
      <w:pPr>
        <w:keepNext/>
        <w:widowControl w:val="0"/>
        <w:spacing w:line="240" w:lineRule="auto"/>
        <w:rPr>
          <w:u w:val="single"/>
          <w:lang w:val="sv-SE"/>
        </w:rPr>
      </w:pPr>
      <w:r w:rsidRPr="00DC2BA7">
        <w:rPr>
          <w:u w:val="single"/>
          <w:lang w:val="sv-SE"/>
        </w:rPr>
        <w:t>Parasitinfektioner (helmint)</w:t>
      </w:r>
    </w:p>
    <w:p w14:paraId="5675F0F5" w14:textId="77777777" w:rsidR="00D57536" w:rsidRPr="00DC2BA7" w:rsidRDefault="00D57536" w:rsidP="00D57536">
      <w:pPr>
        <w:keepNext/>
        <w:widowControl w:val="0"/>
        <w:spacing w:line="240" w:lineRule="auto"/>
        <w:rPr>
          <w:lang w:val="sv-SE"/>
        </w:rPr>
      </w:pPr>
    </w:p>
    <w:p w14:paraId="05A9C09F" w14:textId="6119E868" w:rsidR="00D57536" w:rsidRPr="00DC2BA7" w:rsidRDefault="00B60735" w:rsidP="00D57536">
      <w:pPr>
        <w:pStyle w:val="Char2"/>
        <w:spacing w:before="0"/>
        <w:jc w:val="left"/>
        <w:rPr>
          <w:sz w:val="22"/>
          <w:szCs w:val="22"/>
          <w:lang w:val="sv-SE"/>
        </w:rPr>
      </w:pPr>
      <w:r w:rsidRPr="00DC2BA7">
        <w:rPr>
          <w:sz w:val="22"/>
          <w:szCs w:val="22"/>
          <w:lang w:val="sv-SE"/>
        </w:rPr>
        <w:t xml:space="preserve">IgE kan involveras i den immunologiska reaktionen för vissa helmintinfektioner. Hos patienter med kronisk hög risk för helmintinfektion visade en placebokontrollerad studie på allergiska patienter en lätt ökning av antalet infektioner vid behandling med omalizumab, trots att förloppet, svårighetsgraden och svaret på infektionsbehandlingen var oförändrade. Antalet helmintinfektioner i det totala kliniska programmet, som inte var avsett för att upptäcka sådana infektioner, var mindre än 1 på 1 000 patienter. Försiktighet är emellertid berättigad hos patienter med hög risk att få helmintinfektion, i synnerhet vid resa i områden där helmintinfektion är en endemisk sjukdom. Om patienterna inte svarar på den rekommenderade antihelmintbehandlingen skall utsättning av </w:t>
      </w:r>
      <w:r w:rsidR="00451700">
        <w:rPr>
          <w:sz w:val="22"/>
          <w:szCs w:val="22"/>
          <w:lang w:val="sv-SE"/>
        </w:rPr>
        <w:t>omalizumab</w:t>
      </w:r>
      <w:r w:rsidRPr="00DC2BA7">
        <w:rPr>
          <w:sz w:val="22"/>
          <w:szCs w:val="22"/>
          <w:lang w:val="sv-SE"/>
        </w:rPr>
        <w:t xml:space="preserve"> övervägas.</w:t>
      </w:r>
    </w:p>
    <w:p w14:paraId="5C4F5087" w14:textId="77777777" w:rsidR="00D57536" w:rsidRPr="00535973" w:rsidRDefault="00D57536" w:rsidP="00535973">
      <w:pPr>
        <w:pStyle w:val="Char2"/>
        <w:spacing w:before="0"/>
        <w:jc w:val="left"/>
        <w:rPr>
          <w:sz w:val="22"/>
          <w:szCs w:val="22"/>
          <w:lang w:val="sv-SE"/>
        </w:rPr>
      </w:pPr>
    </w:p>
    <w:p w14:paraId="69D130CB" w14:textId="77777777" w:rsidR="00D57536" w:rsidRPr="00535973" w:rsidRDefault="00B60735" w:rsidP="00535973">
      <w:pPr>
        <w:keepNext/>
        <w:widowControl w:val="0"/>
        <w:tabs>
          <w:tab w:val="clear" w:pos="567"/>
        </w:tabs>
        <w:spacing w:line="240" w:lineRule="auto"/>
        <w:ind w:left="567" w:hanging="567"/>
        <w:rPr>
          <w:lang w:val="sv-SE"/>
        </w:rPr>
      </w:pPr>
      <w:r w:rsidRPr="00535973">
        <w:rPr>
          <w:b/>
          <w:bCs/>
          <w:lang w:val="sv-SE"/>
        </w:rPr>
        <w:t>4.5</w:t>
      </w:r>
      <w:r w:rsidRPr="00535973">
        <w:rPr>
          <w:b/>
          <w:bCs/>
          <w:lang w:val="sv-SE"/>
        </w:rPr>
        <w:tab/>
        <w:t>Interaktioner med andra läkemedel och övriga interaktioner</w:t>
      </w:r>
    </w:p>
    <w:p w14:paraId="1949CF37" w14:textId="77777777" w:rsidR="00D57536" w:rsidRPr="00535973" w:rsidRDefault="00D57536" w:rsidP="00535973">
      <w:pPr>
        <w:pStyle w:val="Char2"/>
        <w:keepNext/>
        <w:spacing w:before="0"/>
        <w:jc w:val="left"/>
        <w:rPr>
          <w:sz w:val="22"/>
          <w:szCs w:val="22"/>
          <w:lang w:val="sv-SE"/>
        </w:rPr>
      </w:pPr>
    </w:p>
    <w:p w14:paraId="3F9F20EF" w14:textId="274F29DC" w:rsidR="00D57536" w:rsidRPr="00535973" w:rsidRDefault="00B60735" w:rsidP="00535973">
      <w:pPr>
        <w:pStyle w:val="Char2"/>
        <w:spacing w:before="0"/>
        <w:jc w:val="left"/>
        <w:rPr>
          <w:sz w:val="22"/>
          <w:szCs w:val="22"/>
          <w:lang w:val="sv-SE"/>
        </w:rPr>
      </w:pPr>
      <w:r w:rsidRPr="00535973">
        <w:rPr>
          <w:sz w:val="22"/>
          <w:szCs w:val="22"/>
          <w:lang w:val="sv-SE"/>
        </w:rPr>
        <w:t xml:space="preserve">Eftersom IgE kan vara inblandad i den immunologiska reaktionen för vissa helmintinfektioner, kan </w:t>
      </w:r>
      <w:r w:rsidR="009E291C" w:rsidRPr="00535973">
        <w:rPr>
          <w:sz w:val="22"/>
          <w:szCs w:val="22"/>
          <w:lang w:val="sv-SE"/>
        </w:rPr>
        <w:t>omalizumab</w:t>
      </w:r>
      <w:r w:rsidRPr="00535973">
        <w:rPr>
          <w:sz w:val="22"/>
          <w:szCs w:val="22"/>
          <w:lang w:val="sv-SE"/>
        </w:rPr>
        <w:t xml:space="preserve"> möjligen indirekt minska effekten av läkemedel för behandling av helmint- eller andra andra parasitinfektioner (se avsnitt 4.4).</w:t>
      </w:r>
    </w:p>
    <w:p w14:paraId="56BF5441" w14:textId="77777777" w:rsidR="00D57536" w:rsidRPr="00535973" w:rsidRDefault="00D57536" w:rsidP="00535973">
      <w:pPr>
        <w:pStyle w:val="Char2"/>
        <w:widowControl w:val="0"/>
        <w:spacing w:before="0"/>
        <w:jc w:val="left"/>
        <w:rPr>
          <w:sz w:val="22"/>
          <w:szCs w:val="22"/>
          <w:lang w:val="sv-SE"/>
        </w:rPr>
      </w:pPr>
    </w:p>
    <w:p w14:paraId="05101CE1" w14:textId="2B473F46" w:rsidR="00D57536" w:rsidRPr="00535973" w:rsidRDefault="00B60735" w:rsidP="00535973">
      <w:pPr>
        <w:pStyle w:val="Char2"/>
        <w:widowControl w:val="0"/>
        <w:spacing w:before="0"/>
        <w:jc w:val="left"/>
        <w:rPr>
          <w:sz w:val="22"/>
          <w:szCs w:val="22"/>
          <w:lang w:val="sv-SE"/>
        </w:rPr>
      </w:pPr>
      <w:r w:rsidRPr="00535973">
        <w:rPr>
          <w:sz w:val="22"/>
          <w:szCs w:val="22"/>
          <w:lang w:val="sv-SE"/>
        </w:rPr>
        <w:t xml:space="preserve">Cytokrom P450-enzymer, effluxpumpar och proteinbindningsmekanismer är inte inblandade i clearance av omalizumab, och därmed finns liten potential för interaktioner. Läkemedels- eller vaccininteraktionsstudier har inte utförts med </w:t>
      </w:r>
      <w:r w:rsidR="009E291C" w:rsidRPr="00535973">
        <w:rPr>
          <w:sz w:val="22"/>
          <w:szCs w:val="22"/>
          <w:lang w:val="sv-SE"/>
        </w:rPr>
        <w:t>omalizumab</w:t>
      </w:r>
      <w:r w:rsidRPr="00535973">
        <w:rPr>
          <w:sz w:val="22"/>
          <w:szCs w:val="22"/>
          <w:lang w:val="sv-SE"/>
        </w:rPr>
        <w:t>. Det finns ingen farmakologisk anledning att förvänta sig att läkemedel som förskrivs ofta för behandling av astma, kronisk rinosinuit med näspolyper eller kronisk spontan urtikaria skulle interagera med omalizumab.</w:t>
      </w:r>
    </w:p>
    <w:p w14:paraId="5630A05B" w14:textId="77777777" w:rsidR="00D57536" w:rsidRPr="00535973" w:rsidRDefault="00D57536" w:rsidP="00535973">
      <w:pPr>
        <w:pStyle w:val="Char2"/>
        <w:widowControl w:val="0"/>
        <w:spacing w:before="0"/>
        <w:jc w:val="left"/>
        <w:rPr>
          <w:sz w:val="22"/>
          <w:szCs w:val="22"/>
          <w:lang w:val="sv-SE"/>
        </w:rPr>
      </w:pPr>
    </w:p>
    <w:p w14:paraId="22849AE0" w14:textId="77777777" w:rsidR="00D57536" w:rsidRPr="00535973" w:rsidRDefault="00B60735" w:rsidP="00535973">
      <w:pPr>
        <w:keepNext/>
        <w:widowControl w:val="0"/>
        <w:spacing w:line="240" w:lineRule="auto"/>
        <w:rPr>
          <w:u w:val="single"/>
          <w:lang w:val="sv-SE"/>
        </w:rPr>
      </w:pPr>
      <w:r w:rsidRPr="00535973">
        <w:rPr>
          <w:u w:val="single"/>
          <w:lang w:val="sv-SE"/>
        </w:rPr>
        <w:t>Allergisk astma</w:t>
      </w:r>
    </w:p>
    <w:p w14:paraId="543658B8" w14:textId="77777777" w:rsidR="00D57536" w:rsidRPr="00535973" w:rsidRDefault="00D57536" w:rsidP="00535973">
      <w:pPr>
        <w:keepNext/>
        <w:widowControl w:val="0"/>
        <w:spacing w:line="240" w:lineRule="auto"/>
        <w:rPr>
          <w:lang w:val="sv-SE"/>
        </w:rPr>
      </w:pPr>
    </w:p>
    <w:p w14:paraId="43F66069" w14:textId="6CD0BFC5" w:rsidR="00D57536" w:rsidRPr="00535973" w:rsidRDefault="00B60735" w:rsidP="00535973">
      <w:pPr>
        <w:pStyle w:val="Char2"/>
        <w:spacing w:before="0"/>
        <w:jc w:val="left"/>
        <w:rPr>
          <w:sz w:val="22"/>
          <w:szCs w:val="22"/>
          <w:lang w:val="sv-SE"/>
        </w:rPr>
      </w:pPr>
      <w:r w:rsidRPr="00535973">
        <w:rPr>
          <w:sz w:val="22"/>
          <w:szCs w:val="22"/>
          <w:lang w:val="sv-SE"/>
        </w:rPr>
        <w:t>Omalizumab har vanligtvis använts tillsammans med inhalations- och orala kortikosteroider, kort- och långverkande inhalations-beta-agonister, leukotrienmodifierare, teofylliner och orala antihistaminer i kliniska studier. Det fanns inga indikationer på att säkerheten hos omalizumab förändrades vid användning tillsammans med dessa andra vanligen använda läkemedlen mot astma. Det finns begränsade data på samtidig användning av omalizumab och specifik immunterapi (hyposensibiliseringsterapi). I en klinisk studie där omalizumab gavs tillsammans med immunterapi sågs ingen skillnad i säkerhet och effekt för omalizumab i kombination med specifik immunterapi, jämfört med omalizumab givet ensamt.</w:t>
      </w:r>
    </w:p>
    <w:p w14:paraId="5DDD869E" w14:textId="77777777" w:rsidR="00D57536" w:rsidRPr="00535973" w:rsidRDefault="00D57536" w:rsidP="00535973">
      <w:pPr>
        <w:pStyle w:val="Char2"/>
        <w:spacing w:before="0"/>
        <w:jc w:val="left"/>
        <w:rPr>
          <w:sz w:val="22"/>
          <w:szCs w:val="22"/>
          <w:lang w:val="sv-SE"/>
        </w:rPr>
      </w:pPr>
    </w:p>
    <w:p w14:paraId="16823983" w14:textId="77777777" w:rsidR="00D57536" w:rsidRPr="00535973" w:rsidRDefault="00B60735" w:rsidP="00535973">
      <w:pPr>
        <w:pStyle w:val="Char2"/>
        <w:keepNext/>
        <w:spacing w:before="0"/>
        <w:jc w:val="left"/>
        <w:rPr>
          <w:sz w:val="22"/>
          <w:szCs w:val="22"/>
          <w:u w:val="single"/>
          <w:lang w:val="sv-SE"/>
        </w:rPr>
      </w:pPr>
      <w:r w:rsidRPr="00535973">
        <w:rPr>
          <w:sz w:val="22"/>
          <w:szCs w:val="22"/>
          <w:u w:val="single"/>
          <w:lang w:val="sv-SE"/>
        </w:rPr>
        <w:t>Kronisk rinosinuit med näspolyper</w:t>
      </w:r>
    </w:p>
    <w:p w14:paraId="1CE50F76" w14:textId="77777777" w:rsidR="00D57536" w:rsidRPr="00535973" w:rsidRDefault="00D57536" w:rsidP="00535973">
      <w:pPr>
        <w:pStyle w:val="Char2"/>
        <w:keepNext/>
        <w:spacing w:before="0"/>
        <w:jc w:val="left"/>
        <w:rPr>
          <w:sz w:val="22"/>
          <w:szCs w:val="22"/>
          <w:lang w:val="sv-SE"/>
        </w:rPr>
      </w:pPr>
    </w:p>
    <w:p w14:paraId="1A8EF68A" w14:textId="552737A0" w:rsidR="00D57536" w:rsidRPr="00535973" w:rsidRDefault="00B60735" w:rsidP="00535973">
      <w:pPr>
        <w:widowControl w:val="0"/>
        <w:tabs>
          <w:tab w:val="clear" w:pos="567"/>
        </w:tabs>
        <w:spacing w:line="240" w:lineRule="auto"/>
        <w:rPr>
          <w:u w:val="single"/>
          <w:lang w:val="sv-SE"/>
        </w:rPr>
      </w:pPr>
      <w:r w:rsidRPr="00535973">
        <w:rPr>
          <w:bCs/>
          <w:lang w:val="sv-SE"/>
        </w:rPr>
        <w:t xml:space="preserve">I kliniska studier har </w:t>
      </w:r>
      <w:r w:rsidR="009E291C" w:rsidRPr="00535973">
        <w:rPr>
          <w:lang w:val="sv-SE"/>
        </w:rPr>
        <w:t>omalizumab</w:t>
      </w:r>
      <w:r w:rsidRPr="00535973">
        <w:rPr>
          <w:bCs/>
          <w:lang w:val="sv-SE"/>
        </w:rPr>
        <w:t xml:space="preserve"> enligt protokoll använts tillsammans med mometason nässpray. Andra läkemedel som vanligtvis användes samtidigt inkluderade andra intranasala kortikosteroider, bronkodilatorer, antihistaminer, leukotrienreceptorantagonister, adrenergika/sympatomimetika samt nasal lokalanestetika. Det fanns inga indikationer på att säkerheten hos </w:t>
      </w:r>
      <w:r w:rsidR="009E291C" w:rsidRPr="00535973">
        <w:rPr>
          <w:lang w:val="sv-SE"/>
        </w:rPr>
        <w:t>omalizumab</w:t>
      </w:r>
      <w:r w:rsidRPr="00535973">
        <w:rPr>
          <w:bCs/>
          <w:lang w:val="sv-SE"/>
        </w:rPr>
        <w:t xml:space="preserve"> förändrades vid samtidig användning av dessa vanligtvis använda läkemedel.</w:t>
      </w:r>
    </w:p>
    <w:p w14:paraId="7994C959" w14:textId="77777777" w:rsidR="00D57536" w:rsidRPr="00535973" w:rsidRDefault="00D57536" w:rsidP="00535973">
      <w:pPr>
        <w:pStyle w:val="Char2"/>
        <w:spacing w:before="0"/>
        <w:jc w:val="left"/>
        <w:rPr>
          <w:sz w:val="22"/>
          <w:szCs w:val="22"/>
          <w:lang w:val="sv-SE"/>
        </w:rPr>
      </w:pPr>
    </w:p>
    <w:p w14:paraId="5BFD4488" w14:textId="77777777" w:rsidR="00D57536" w:rsidRPr="00DC2BA7" w:rsidRDefault="00B60735" w:rsidP="00D57536">
      <w:pPr>
        <w:keepNext/>
        <w:widowControl w:val="0"/>
        <w:tabs>
          <w:tab w:val="clear" w:pos="567"/>
        </w:tabs>
        <w:spacing w:line="240" w:lineRule="auto"/>
        <w:ind w:left="567" w:hanging="567"/>
        <w:rPr>
          <w:u w:val="single"/>
          <w:lang w:val="sv-SE"/>
        </w:rPr>
      </w:pPr>
      <w:r w:rsidRPr="00DC2BA7">
        <w:rPr>
          <w:u w:val="single"/>
          <w:lang w:val="sv-SE"/>
        </w:rPr>
        <w:lastRenderedPageBreak/>
        <w:t>Kronisk spontan urtikaria</w:t>
      </w:r>
    </w:p>
    <w:p w14:paraId="1E3AF026" w14:textId="77777777" w:rsidR="00D57536" w:rsidRPr="00DC2BA7" w:rsidRDefault="00D57536" w:rsidP="00D57536">
      <w:pPr>
        <w:keepNext/>
        <w:widowControl w:val="0"/>
        <w:tabs>
          <w:tab w:val="clear" w:pos="567"/>
        </w:tabs>
        <w:spacing w:line="240" w:lineRule="auto"/>
        <w:ind w:left="567" w:hanging="567"/>
        <w:rPr>
          <w:u w:val="single"/>
          <w:lang w:val="sv-SE"/>
        </w:rPr>
      </w:pPr>
    </w:p>
    <w:p w14:paraId="561B9401" w14:textId="5C8DDCF9" w:rsidR="00D57536" w:rsidRPr="00DC2BA7" w:rsidRDefault="00B60735" w:rsidP="00D57536">
      <w:pPr>
        <w:pStyle w:val="Char2"/>
        <w:spacing w:before="0"/>
        <w:jc w:val="left"/>
        <w:rPr>
          <w:sz w:val="22"/>
          <w:szCs w:val="22"/>
          <w:lang w:val="sv-SE"/>
        </w:rPr>
      </w:pPr>
      <w:r w:rsidRPr="00DC2BA7">
        <w:rPr>
          <w:sz w:val="22"/>
          <w:szCs w:val="22"/>
          <w:lang w:val="sv-SE"/>
        </w:rPr>
        <w:t xml:space="preserve">I kliniska studier på kronisk spontan urtikaria användes </w:t>
      </w:r>
      <w:r w:rsidR="009E291C">
        <w:rPr>
          <w:sz w:val="22"/>
          <w:szCs w:val="22"/>
          <w:lang w:val="sv-SE"/>
        </w:rPr>
        <w:t>omalizumab</w:t>
      </w:r>
      <w:r w:rsidRPr="00DC2BA7">
        <w:rPr>
          <w:sz w:val="22"/>
          <w:szCs w:val="22"/>
          <w:lang w:val="sv-SE"/>
        </w:rPr>
        <w:t xml:space="preserve"> i kombination med antihistaminer (H1-, H2-antagonister) och leukotrienreceptorantagonister. Jämfört med den kända säkerhetsprofilen för omalizumab vid allergisk astma finns inget som tyder på en förändrad säkerhet vid användning med dessa läkemedel. Dessutom visar en populationsfarmakokinetisk analys ingen relevant effekt av H2-antagonister eller leukotrienreceptorantagonister på omalizumabs farmakokinetik (se avsnitt 5.2).</w:t>
      </w:r>
    </w:p>
    <w:p w14:paraId="7B09DF06" w14:textId="77777777" w:rsidR="00D57536" w:rsidRPr="00DC2BA7" w:rsidRDefault="00D57536" w:rsidP="00D57536">
      <w:pPr>
        <w:pStyle w:val="Char2"/>
        <w:spacing w:before="0"/>
        <w:jc w:val="left"/>
        <w:rPr>
          <w:sz w:val="22"/>
          <w:szCs w:val="22"/>
          <w:lang w:val="sv-SE"/>
        </w:rPr>
      </w:pPr>
    </w:p>
    <w:p w14:paraId="44BDE244" w14:textId="77777777" w:rsidR="00D57536" w:rsidRPr="00DC2BA7" w:rsidRDefault="00B60735" w:rsidP="00D57536">
      <w:pPr>
        <w:keepNext/>
        <w:widowControl w:val="0"/>
        <w:spacing w:line="240" w:lineRule="auto"/>
        <w:rPr>
          <w:u w:val="single"/>
          <w:lang w:val="sv-SE"/>
        </w:rPr>
      </w:pPr>
      <w:r w:rsidRPr="00DC2BA7">
        <w:rPr>
          <w:u w:val="single"/>
          <w:lang w:val="sv-SE"/>
        </w:rPr>
        <w:t>Pediatrisk population</w:t>
      </w:r>
    </w:p>
    <w:p w14:paraId="439E128F" w14:textId="77777777" w:rsidR="00D57536" w:rsidRPr="00DC2BA7" w:rsidRDefault="00D57536" w:rsidP="00D57536">
      <w:pPr>
        <w:keepNext/>
        <w:widowControl w:val="0"/>
        <w:spacing w:line="240" w:lineRule="auto"/>
        <w:rPr>
          <w:u w:val="single"/>
          <w:lang w:val="sv-SE"/>
        </w:rPr>
      </w:pPr>
    </w:p>
    <w:p w14:paraId="223AD935" w14:textId="49633338" w:rsidR="00D57536" w:rsidRPr="00DC2BA7" w:rsidRDefault="00B60735" w:rsidP="00D57536">
      <w:pPr>
        <w:pStyle w:val="Char2"/>
        <w:spacing w:before="0"/>
        <w:jc w:val="left"/>
        <w:rPr>
          <w:sz w:val="22"/>
          <w:szCs w:val="22"/>
          <w:lang w:val="sv-SE"/>
        </w:rPr>
      </w:pPr>
      <w:r w:rsidRPr="00DC2BA7">
        <w:rPr>
          <w:sz w:val="22"/>
          <w:szCs w:val="22"/>
          <w:lang w:val="sv-SE"/>
        </w:rPr>
        <w:t xml:space="preserve">Kliniska studier på kronisk spontan urtikaria med </w:t>
      </w:r>
      <w:r w:rsidR="009E291C">
        <w:rPr>
          <w:sz w:val="22"/>
          <w:szCs w:val="22"/>
          <w:lang w:val="sv-SE"/>
        </w:rPr>
        <w:t>omalizumab</w:t>
      </w:r>
      <w:r w:rsidRPr="00DC2BA7">
        <w:rPr>
          <w:sz w:val="22"/>
          <w:szCs w:val="22"/>
          <w:lang w:val="sv-SE"/>
        </w:rPr>
        <w:t xml:space="preserve"> i kombination med antihistaminer (H1-, H2-antagonister) och leukotrienreceptorantagonister inkluderade patienter i åldern 12 till 17 år. Inga studier har utförts på barn under 12 år.</w:t>
      </w:r>
    </w:p>
    <w:p w14:paraId="46AB9740" w14:textId="77777777" w:rsidR="00D57536" w:rsidRPr="00DC2BA7" w:rsidRDefault="00D57536" w:rsidP="00D57536">
      <w:pPr>
        <w:pStyle w:val="Char2"/>
        <w:spacing w:before="0"/>
        <w:jc w:val="left"/>
        <w:rPr>
          <w:sz w:val="22"/>
          <w:szCs w:val="22"/>
          <w:lang w:val="sv-SE"/>
        </w:rPr>
      </w:pPr>
    </w:p>
    <w:p w14:paraId="3FD659A7"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4.6</w:t>
      </w:r>
      <w:r w:rsidRPr="00DC2BA7">
        <w:rPr>
          <w:b/>
          <w:bCs/>
          <w:lang w:val="sv-SE"/>
        </w:rPr>
        <w:tab/>
        <w:t>Fertilitet, graviditet och amning</w:t>
      </w:r>
    </w:p>
    <w:p w14:paraId="1D3A289F" w14:textId="77777777" w:rsidR="00D57536" w:rsidRPr="00DC2BA7" w:rsidRDefault="00D57536" w:rsidP="00D57536">
      <w:pPr>
        <w:pStyle w:val="Char2"/>
        <w:keepNext/>
        <w:spacing w:before="0"/>
        <w:jc w:val="left"/>
        <w:rPr>
          <w:sz w:val="22"/>
          <w:szCs w:val="22"/>
          <w:lang w:val="sv-SE"/>
        </w:rPr>
      </w:pPr>
    </w:p>
    <w:p w14:paraId="5B352424" w14:textId="77777777" w:rsidR="00D57536" w:rsidRPr="00DC2BA7" w:rsidRDefault="00B60735" w:rsidP="00D57536">
      <w:pPr>
        <w:pStyle w:val="Char2"/>
        <w:keepNext/>
        <w:widowControl w:val="0"/>
        <w:spacing w:before="0"/>
        <w:jc w:val="left"/>
        <w:rPr>
          <w:sz w:val="22"/>
          <w:szCs w:val="22"/>
          <w:u w:val="single"/>
          <w:lang w:val="sv-SE"/>
        </w:rPr>
      </w:pPr>
      <w:r w:rsidRPr="00DC2BA7">
        <w:rPr>
          <w:sz w:val="22"/>
          <w:szCs w:val="22"/>
          <w:u w:val="single"/>
          <w:lang w:val="sv-SE"/>
        </w:rPr>
        <w:t>Graviditet</w:t>
      </w:r>
    </w:p>
    <w:p w14:paraId="20B864C1" w14:textId="77777777" w:rsidR="00D57536" w:rsidRPr="00DC2BA7" w:rsidRDefault="00D57536" w:rsidP="00D57536">
      <w:pPr>
        <w:pStyle w:val="Char2"/>
        <w:keepNext/>
        <w:widowControl w:val="0"/>
        <w:spacing w:before="0"/>
        <w:jc w:val="left"/>
        <w:rPr>
          <w:sz w:val="22"/>
          <w:szCs w:val="22"/>
          <w:lang w:val="sv-SE"/>
        </w:rPr>
      </w:pPr>
    </w:p>
    <w:p w14:paraId="5CFDF443" w14:textId="7DB0C15C"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En måttlig mängd data från gravida kvinnor (mellan 300-1 000 graviditeter) baserade på graviditetsregister och spontana rapporter efter marknadsgodkännande, tyder inte på någon missbildnings- eller foster/neonatal toxicitet. En prospektiv registerstudie (EXPECT) på 250 gravida kvinnor med astma som behandlats med </w:t>
      </w:r>
      <w:r w:rsidR="009E291C">
        <w:rPr>
          <w:sz w:val="22"/>
          <w:szCs w:val="22"/>
          <w:lang w:val="sv-SE"/>
        </w:rPr>
        <w:t>omalizumab</w:t>
      </w:r>
      <w:r w:rsidRPr="00DC2BA7">
        <w:rPr>
          <w:sz w:val="22"/>
          <w:szCs w:val="22"/>
          <w:lang w:val="sv-SE"/>
        </w:rPr>
        <w:t xml:space="preserve"> visade att prevalensen för allvarliga medfödda anomaliteter var jämförbar (8,1% mot 8,9%) mellan patienter behandlade med Xolair och patienter med motsvarande sjukdomstillstånd (måttlig till allvarlig astma). Tolkningen av data kan vara påverkad av metodologiska begränsningar i studien, inkluderande ett litet antal patienter och en icke-randomiserad studiedesign.</w:t>
      </w:r>
    </w:p>
    <w:p w14:paraId="1590985E" w14:textId="77777777" w:rsidR="00D57536" w:rsidRPr="00DC2BA7" w:rsidRDefault="00D57536" w:rsidP="00D57536">
      <w:pPr>
        <w:pStyle w:val="Char2"/>
        <w:widowControl w:val="0"/>
        <w:spacing w:before="0"/>
        <w:jc w:val="left"/>
        <w:rPr>
          <w:sz w:val="22"/>
          <w:szCs w:val="22"/>
          <w:lang w:val="sv-SE"/>
        </w:rPr>
      </w:pPr>
    </w:p>
    <w:p w14:paraId="67320272" w14:textId="77777777" w:rsidR="00D57536" w:rsidRPr="00DC2BA7" w:rsidRDefault="00B60735" w:rsidP="00D57536">
      <w:pPr>
        <w:pStyle w:val="Char2"/>
        <w:spacing w:before="0"/>
        <w:jc w:val="left"/>
        <w:rPr>
          <w:sz w:val="22"/>
          <w:szCs w:val="22"/>
          <w:lang w:val="sv-SE"/>
        </w:rPr>
      </w:pPr>
      <w:r w:rsidRPr="00DC2BA7">
        <w:rPr>
          <w:sz w:val="22"/>
          <w:szCs w:val="22"/>
          <w:lang w:val="sv-SE"/>
        </w:rPr>
        <w:t>Omalizumab passerar placentabarriären, men djurstudier tyder varken på direkta eller indirekta reproduktionstoxikologiska effekter (se avsnitt 5.3).</w:t>
      </w:r>
    </w:p>
    <w:p w14:paraId="0494C761" w14:textId="77777777" w:rsidR="00D57536" w:rsidRPr="00DC2BA7" w:rsidRDefault="00D57536" w:rsidP="00D57536">
      <w:pPr>
        <w:pStyle w:val="Char2"/>
        <w:widowControl w:val="0"/>
        <w:spacing w:before="0"/>
        <w:jc w:val="left"/>
        <w:rPr>
          <w:sz w:val="22"/>
          <w:szCs w:val="22"/>
          <w:lang w:val="sv-SE"/>
        </w:rPr>
      </w:pPr>
    </w:p>
    <w:p w14:paraId="5AB1804B"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Omalizumab har förknippats med en åldersberoende minskning av antalet trombocyter hos primater, där unga djur är mer känsliga än äldre djur (se avsnitt 5.3).</w:t>
      </w:r>
    </w:p>
    <w:p w14:paraId="6693B5F4" w14:textId="77777777" w:rsidR="00D57536" w:rsidRPr="00DC2BA7" w:rsidRDefault="00D57536" w:rsidP="00D57536">
      <w:pPr>
        <w:pStyle w:val="Char2"/>
        <w:widowControl w:val="0"/>
        <w:spacing w:before="0"/>
        <w:jc w:val="left"/>
        <w:rPr>
          <w:sz w:val="22"/>
          <w:szCs w:val="22"/>
          <w:lang w:val="sv-SE"/>
        </w:rPr>
      </w:pPr>
    </w:p>
    <w:p w14:paraId="4BB84362" w14:textId="00F6D459" w:rsidR="00D57536" w:rsidRPr="00DC2BA7" w:rsidRDefault="00B60735" w:rsidP="00D57536">
      <w:pPr>
        <w:pStyle w:val="Char2"/>
        <w:widowControl w:val="0"/>
        <w:spacing w:before="0"/>
        <w:jc w:val="left"/>
        <w:rPr>
          <w:sz w:val="22"/>
          <w:szCs w:val="22"/>
          <w:lang w:val="sv-SE"/>
        </w:rPr>
      </w:pPr>
      <w:r>
        <w:rPr>
          <w:sz w:val="22"/>
          <w:szCs w:val="22"/>
          <w:lang w:val="sv-SE"/>
        </w:rPr>
        <w:t>Omalizumab</w:t>
      </w:r>
      <w:r w:rsidRPr="00DC2BA7">
        <w:rPr>
          <w:sz w:val="22"/>
          <w:szCs w:val="22"/>
          <w:lang w:val="sv-SE"/>
        </w:rPr>
        <w:t xml:space="preserve"> kan övervägas under graviditet om det är kliniskt nödvändigt.</w:t>
      </w:r>
    </w:p>
    <w:p w14:paraId="76FDD619" w14:textId="77777777" w:rsidR="00D57536" w:rsidRPr="00DC2BA7" w:rsidRDefault="00D57536" w:rsidP="00D57536">
      <w:pPr>
        <w:pStyle w:val="Char2"/>
        <w:widowControl w:val="0"/>
        <w:spacing w:before="0"/>
        <w:jc w:val="left"/>
        <w:rPr>
          <w:sz w:val="22"/>
          <w:szCs w:val="22"/>
          <w:lang w:val="sv-SE"/>
        </w:rPr>
      </w:pPr>
    </w:p>
    <w:p w14:paraId="030B7293"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Amning</w:t>
      </w:r>
    </w:p>
    <w:p w14:paraId="69371DAF" w14:textId="77777777" w:rsidR="00D57536" w:rsidRPr="00DC2BA7" w:rsidRDefault="00D57536" w:rsidP="00D57536">
      <w:pPr>
        <w:pStyle w:val="Char2"/>
        <w:keepNext/>
        <w:spacing w:before="0"/>
        <w:jc w:val="left"/>
        <w:rPr>
          <w:sz w:val="22"/>
          <w:szCs w:val="22"/>
          <w:lang w:val="sv-SE"/>
        </w:rPr>
      </w:pPr>
    </w:p>
    <w:p w14:paraId="027AA9D5"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Immunglobulin G (IgG) förekommer i bröstmjölk och det är därför förväntat att omalizumab förekommer i bröstmjölk. Tillgängliga data har visat att omalizumab utsöndras i bröstmjölken hos icke-humana primater (se avsnitt 5.3).</w:t>
      </w:r>
    </w:p>
    <w:p w14:paraId="36D20009" w14:textId="77777777" w:rsidR="00D57536" w:rsidRPr="00DC2BA7" w:rsidRDefault="00D57536" w:rsidP="00D57536">
      <w:pPr>
        <w:pStyle w:val="Char2"/>
        <w:widowControl w:val="0"/>
        <w:spacing w:before="0"/>
        <w:jc w:val="left"/>
        <w:rPr>
          <w:sz w:val="22"/>
          <w:szCs w:val="22"/>
          <w:lang w:val="sv-SE"/>
        </w:rPr>
      </w:pPr>
    </w:p>
    <w:p w14:paraId="315820D4" w14:textId="183CF96E"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EXPECT-studien med 154 spädbarn som exponerats för </w:t>
      </w:r>
      <w:r w:rsidR="009E291C">
        <w:rPr>
          <w:sz w:val="22"/>
          <w:szCs w:val="22"/>
          <w:lang w:val="sv-SE"/>
        </w:rPr>
        <w:t>omalizumab</w:t>
      </w:r>
      <w:r w:rsidRPr="00DC2BA7">
        <w:rPr>
          <w:sz w:val="22"/>
          <w:szCs w:val="22"/>
          <w:lang w:val="sv-SE"/>
        </w:rPr>
        <w:t xml:space="preserve"> under graviditet och genom amning indikerade inte biverkningar hos de spädbarn som ammats. Tolkningen av data kan vara påverkad av metodologiska begränsningar i studien, inkluderande ett litet antal patienter och en icke-randomiserad studiedesign.</w:t>
      </w:r>
    </w:p>
    <w:p w14:paraId="1CF04168" w14:textId="77777777" w:rsidR="00D57536" w:rsidRPr="00DC2BA7" w:rsidRDefault="00D57536" w:rsidP="00D57536">
      <w:pPr>
        <w:pStyle w:val="Char2"/>
        <w:widowControl w:val="0"/>
        <w:spacing w:before="0"/>
        <w:jc w:val="left"/>
        <w:rPr>
          <w:sz w:val="22"/>
          <w:szCs w:val="22"/>
          <w:lang w:val="sv-SE"/>
        </w:rPr>
      </w:pPr>
    </w:p>
    <w:p w14:paraId="4809E4D5" w14:textId="7639B30C"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Immunglobulin G-proteiner genomgår intestinal proteolys och har låg biotillgänglighet när de ges oralt. Inga effekter förväntas på ammande nyfödda/spädbarn. Följaktligen kan användning av </w:t>
      </w:r>
      <w:r w:rsidR="009E291C">
        <w:rPr>
          <w:sz w:val="22"/>
          <w:szCs w:val="22"/>
          <w:lang w:val="sv-SE"/>
        </w:rPr>
        <w:t>omalizumab</w:t>
      </w:r>
      <w:r w:rsidRPr="00DC2BA7">
        <w:rPr>
          <w:sz w:val="22"/>
          <w:szCs w:val="22"/>
          <w:lang w:val="sv-SE"/>
        </w:rPr>
        <w:t xml:space="preserve"> under amning övervägas om det är kliniskt nödvändigt.</w:t>
      </w:r>
    </w:p>
    <w:p w14:paraId="3E9CA61B" w14:textId="77777777" w:rsidR="00D57536" w:rsidRPr="00DC2BA7" w:rsidRDefault="00D57536" w:rsidP="00D57536">
      <w:pPr>
        <w:pStyle w:val="Char2"/>
        <w:widowControl w:val="0"/>
        <w:spacing w:before="0"/>
        <w:jc w:val="left"/>
        <w:rPr>
          <w:sz w:val="22"/>
          <w:szCs w:val="22"/>
          <w:lang w:val="sv-SE"/>
        </w:rPr>
      </w:pPr>
    </w:p>
    <w:p w14:paraId="1A9D34C6"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Fertilitet</w:t>
      </w:r>
    </w:p>
    <w:p w14:paraId="1BFE570A" w14:textId="77777777" w:rsidR="00D57536" w:rsidRPr="00DC2BA7" w:rsidRDefault="00D57536" w:rsidP="00D57536">
      <w:pPr>
        <w:pStyle w:val="Char2"/>
        <w:keepNext/>
        <w:spacing w:before="0"/>
        <w:jc w:val="left"/>
        <w:rPr>
          <w:sz w:val="22"/>
          <w:szCs w:val="22"/>
          <w:lang w:val="sv-SE"/>
        </w:rPr>
      </w:pPr>
    </w:p>
    <w:p w14:paraId="075DDC93"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Det finns inga humandata för omalizumab avseende fertilitet. I särskilt utformade icke kliniska fertilitetsstudier hos icke-humana primater, innefattande parningsstudier, sågs ingen nedsatt fertilitet hos honor eller hanar efter upprepad dosering av omalizumab vid doser upp till 75 mg/kg. Inte heller observerades genotoxiska effekter i en separat icke-klinisk genotoxicitetsstudie.</w:t>
      </w:r>
    </w:p>
    <w:p w14:paraId="36E3A0E2" w14:textId="77777777" w:rsidR="00D57536" w:rsidRPr="00DC2BA7" w:rsidRDefault="00D57536" w:rsidP="00D57536">
      <w:pPr>
        <w:pStyle w:val="Char2"/>
        <w:widowControl w:val="0"/>
        <w:spacing w:before="0"/>
        <w:jc w:val="left"/>
        <w:rPr>
          <w:sz w:val="22"/>
          <w:szCs w:val="22"/>
          <w:lang w:val="sv-SE"/>
        </w:rPr>
      </w:pPr>
    </w:p>
    <w:p w14:paraId="559FE1C1"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lastRenderedPageBreak/>
        <w:t>4.7</w:t>
      </w:r>
      <w:r w:rsidRPr="00DC2BA7">
        <w:rPr>
          <w:b/>
          <w:bCs/>
          <w:lang w:val="sv-SE"/>
        </w:rPr>
        <w:tab/>
        <w:t>Effekter på förmågan att framföra fordon och använda maskiner</w:t>
      </w:r>
    </w:p>
    <w:p w14:paraId="71A49947" w14:textId="77777777" w:rsidR="00D57536" w:rsidRPr="00DC2BA7" w:rsidRDefault="00D57536" w:rsidP="00D57536">
      <w:pPr>
        <w:pStyle w:val="Char2"/>
        <w:keepNext/>
        <w:spacing w:before="0"/>
        <w:jc w:val="left"/>
        <w:rPr>
          <w:sz w:val="22"/>
          <w:szCs w:val="22"/>
          <w:lang w:val="sv-SE"/>
        </w:rPr>
      </w:pPr>
    </w:p>
    <w:p w14:paraId="529935C6" w14:textId="1E96C0A5" w:rsidR="00D57536" w:rsidRPr="00DC2BA7" w:rsidRDefault="00B60735" w:rsidP="00D57536">
      <w:pPr>
        <w:pStyle w:val="Char2"/>
        <w:spacing w:before="0"/>
        <w:jc w:val="left"/>
        <w:rPr>
          <w:sz w:val="22"/>
          <w:szCs w:val="22"/>
          <w:lang w:val="sv-SE"/>
        </w:rPr>
      </w:pPr>
      <w:r>
        <w:rPr>
          <w:sz w:val="22"/>
          <w:szCs w:val="22"/>
          <w:lang w:val="sv-SE"/>
        </w:rPr>
        <w:t>Omalizumab</w:t>
      </w:r>
      <w:r w:rsidRPr="00DC2BA7">
        <w:rPr>
          <w:sz w:val="22"/>
          <w:szCs w:val="22"/>
          <w:lang w:val="sv-SE"/>
        </w:rPr>
        <w:t xml:space="preserve"> har ingen </w:t>
      </w:r>
      <w:r w:rsidRPr="00DC2BA7">
        <w:rPr>
          <w:noProof/>
          <w:sz w:val="22"/>
          <w:szCs w:val="22"/>
          <w:lang w:val="sv-SE"/>
        </w:rPr>
        <w:t>eller försumbar effekt på förmågan att framföra fordon och använda maskiner.</w:t>
      </w:r>
    </w:p>
    <w:p w14:paraId="5AB0C5DE" w14:textId="77777777" w:rsidR="00D57536" w:rsidRPr="00DC2BA7" w:rsidRDefault="00D57536" w:rsidP="00D57536">
      <w:pPr>
        <w:pStyle w:val="Char2"/>
        <w:spacing w:before="0"/>
        <w:jc w:val="left"/>
        <w:rPr>
          <w:sz w:val="22"/>
          <w:szCs w:val="22"/>
          <w:lang w:val="sv-SE"/>
        </w:rPr>
      </w:pPr>
    </w:p>
    <w:p w14:paraId="4AA3C6CA"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4.8</w:t>
      </w:r>
      <w:r w:rsidRPr="00DC2BA7">
        <w:rPr>
          <w:b/>
          <w:bCs/>
          <w:lang w:val="sv-SE"/>
        </w:rPr>
        <w:tab/>
        <w:t>Biverkningar</w:t>
      </w:r>
    </w:p>
    <w:p w14:paraId="080E17DE" w14:textId="77777777" w:rsidR="00D57536" w:rsidRPr="00DC2BA7" w:rsidRDefault="00D57536" w:rsidP="00D57536">
      <w:pPr>
        <w:pStyle w:val="Char2"/>
        <w:keepNext/>
        <w:spacing w:before="0"/>
        <w:jc w:val="left"/>
        <w:rPr>
          <w:sz w:val="22"/>
          <w:szCs w:val="22"/>
          <w:lang w:val="sv-SE"/>
        </w:rPr>
      </w:pPr>
    </w:p>
    <w:p w14:paraId="1FB64304" w14:textId="77777777" w:rsidR="00D57536" w:rsidRPr="00DC2BA7" w:rsidRDefault="00B60735" w:rsidP="00D57536">
      <w:pPr>
        <w:keepNext/>
        <w:widowControl w:val="0"/>
        <w:spacing w:line="240" w:lineRule="auto"/>
        <w:rPr>
          <w:u w:val="single"/>
          <w:lang w:val="sv-SE"/>
        </w:rPr>
      </w:pPr>
      <w:r w:rsidRPr="00DC2BA7">
        <w:rPr>
          <w:u w:val="single"/>
          <w:lang w:val="sv-SE"/>
        </w:rPr>
        <w:t>Allergisk astma</w:t>
      </w:r>
      <w:r w:rsidRPr="00DC2BA7">
        <w:rPr>
          <w:bCs/>
          <w:u w:val="single"/>
          <w:lang w:val="sv-SE"/>
        </w:rPr>
        <w:t xml:space="preserve"> och</w:t>
      </w:r>
      <w:r w:rsidRPr="00DC2BA7">
        <w:rPr>
          <w:b/>
          <w:bCs/>
          <w:u w:val="single"/>
          <w:lang w:val="sv-SE"/>
        </w:rPr>
        <w:t xml:space="preserve"> </w:t>
      </w:r>
      <w:r w:rsidRPr="00DC2BA7">
        <w:rPr>
          <w:u w:val="single"/>
          <w:lang w:val="sv-SE"/>
        </w:rPr>
        <w:t>kronisk rinosinuit med näspolyper</w:t>
      </w:r>
    </w:p>
    <w:p w14:paraId="2E35C01A" w14:textId="77777777" w:rsidR="00D57536" w:rsidRPr="00DC2BA7" w:rsidRDefault="00D57536" w:rsidP="00D57536">
      <w:pPr>
        <w:keepNext/>
        <w:widowControl w:val="0"/>
        <w:tabs>
          <w:tab w:val="clear" w:pos="567"/>
        </w:tabs>
        <w:spacing w:line="240" w:lineRule="auto"/>
        <w:rPr>
          <w:lang w:val="sv-SE"/>
        </w:rPr>
      </w:pPr>
    </w:p>
    <w:p w14:paraId="5F178281" w14:textId="77777777" w:rsidR="00D57536" w:rsidRPr="00DC2BA7" w:rsidRDefault="00B60735" w:rsidP="00D57536">
      <w:pPr>
        <w:pStyle w:val="Char2"/>
        <w:keepNext/>
        <w:spacing w:before="0"/>
        <w:jc w:val="left"/>
        <w:rPr>
          <w:i/>
          <w:sz w:val="22"/>
          <w:szCs w:val="22"/>
          <w:lang w:val="sv-SE"/>
        </w:rPr>
      </w:pPr>
      <w:r w:rsidRPr="00DC2BA7">
        <w:rPr>
          <w:i/>
          <w:sz w:val="22"/>
          <w:szCs w:val="22"/>
          <w:u w:val="single"/>
          <w:lang w:val="sv-SE"/>
        </w:rPr>
        <w:t>Sammanfattning av säkerhetsprofilen</w:t>
      </w:r>
    </w:p>
    <w:p w14:paraId="23F67FA2" w14:textId="77777777" w:rsidR="00D57536" w:rsidRPr="00DC2BA7" w:rsidRDefault="00B60735" w:rsidP="00D57536">
      <w:pPr>
        <w:pStyle w:val="Char2"/>
        <w:spacing w:before="0"/>
        <w:jc w:val="left"/>
        <w:rPr>
          <w:sz w:val="22"/>
          <w:szCs w:val="22"/>
          <w:lang w:val="sv-SE"/>
        </w:rPr>
      </w:pPr>
      <w:r w:rsidRPr="00DC2BA7">
        <w:rPr>
          <w:sz w:val="22"/>
          <w:szCs w:val="22"/>
          <w:lang w:val="sv-SE"/>
        </w:rPr>
        <w:t xml:space="preserve">I kliniska prövningar på allergisk astma hos vuxna och ungdomar från 12 års ålder var de vanligast rapporterade biverkningarna huvudvärk, reaktioner på injektionsstället, inklusive smärta på injektionsstället, svullnad, erytem och pruritus. I kliniska prövningar på barn från 6 till &lt;12 år var de vanligast rapporterade biverkningarna huvudvärk, feber och smärta i övre buken. De flesta reaktionerna var lätta eller måttliga i svårighetsgrad. I kliniska studier på patienter </w:t>
      </w:r>
      <w:r w:rsidRPr="00DC2BA7">
        <w:rPr>
          <w:color w:val="000000"/>
          <w:sz w:val="22"/>
          <w:szCs w:val="22"/>
          <w:lang w:val="sv-SE"/>
        </w:rPr>
        <w:t xml:space="preserve">≥18 års ålder vid </w:t>
      </w:r>
      <w:r w:rsidRPr="00DC2BA7">
        <w:rPr>
          <w:sz w:val="22"/>
          <w:szCs w:val="22"/>
          <w:lang w:val="sv-SE"/>
        </w:rPr>
        <w:t>kronisk rinosinuit med näspolyper</w:t>
      </w:r>
      <w:r w:rsidRPr="00DC2BA7">
        <w:rPr>
          <w:color w:val="000000"/>
          <w:sz w:val="22"/>
          <w:szCs w:val="22"/>
          <w:lang w:val="sv-SE"/>
        </w:rPr>
        <w:t xml:space="preserve"> var de vanligast rapporterade biverkningarna huvudvärk, yrsel, artralgi, smärta i övre buken och reaktioner på injektionsstället.</w:t>
      </w:r>
    </w:p>
    <w:p w14:paraId="428B2B7D" w14:textId="77777777" w:rsidR="00D57536" w:rsidRPr="00DC2BA7" w:rsidRDefault="00D57536" w:rsidP="00D57536">
      <w:pPr>
        <w:pStyle w:val="Char2"/>
        <w:spacing w:before="0"/>
        <w:jc w:val="left"/>
        <w:rPr>
          <w:sz w:val="22"/>
          <w:szCs w:val="22"/>
          <w:lang w:val="sv-SE"/>
        </w:rPr>
      </w:pPr>
    </w:p>
    <w:p w14:paraId="701038BE" w14:textId="77777777" w:rsidR="00D57536" w:rsidRPr="00DC2BA7" w:rsidRDefault="00B60735" w:rsidP="00D57536">
      <w:pPr>
        <w:pStyle w:val="Char2"/>
        <w:keepNext/>
        <w:spacing w:before="0"/>
        <w:jc w:val="left"/>
        <w:rPr>
          <w:i/>
          <w:sz w:val="22"/>
          <w:szCs w:val="22"/>
          <w:lang w:val="sv-SE"/>
        </w:rPr>
      </w:pPr>
      <w:r w:rsidRPr="00DC2BA7">
        <w:rPr>
          <w:i/>
          <w:sz w:val="22"/>
          <w:szCs w:val="22"/>
          <w:u w:val="single"/>
          <w:lang w:val="sv-SE"/>
        </w:rPr>
        <w:t>Tabell över biverkningar</w:t>
      </w:r>
    </w:p>
    <w:p w14:paraId="395DC52A" w14:textId="77777777" w:rsidR="00D57536" w:rsidRPr="00DC2BA7" w:rsidRDefault="00B60735" w:rsidP="00D57536">
      <w:pPr>
        <w:pStyle w:val="Char2"/>
        <w:spacing w:before="0"/>
        <w:jc w:val="left"/>
        <w:rPr>
          <w:sz w:val="22"/>
          <w:szCs w:val="22"/>
          <w:lang w:val="sv-SE"/>
        </w:rPr>
      </w:pPr>
      <w:r w:rsidRPr="00DC2BA7">
        <w:rPr>
          <w:sz w:val="22"/>
          <w:szCs w:val="22"/>
          <w:lang w:val="sv-SE"/>
        </w:rPr>
        <w:t xml:space="preserve">Tabell 4 tar upp de biverkningar som rapporterats vid kliniska prövningar i den totala säkerhetspopulationen vid allergisk astma och kronisk rinosinuit med näspolyper som behandlats med Xolair per organsystemklass enligt MedDRA och frekvens. </w:t>
      </w:r>
      <w:r w:rsidRPr="00DC2BA7">
        <w:rPr>
          <w:noProof/>
          <w:sz w:val="22"/>
          <w:szCs w:val="22"/>
          <w:lang w:val="sv-SE"/>
        </w:rPr>
        <w:t>Biverkningarna presenteras inom varje frekvensområde efter fallande allvarlighetsgrad.</w:t>
      </w:r>
      <w:r w:rsidRPr="00DC2BA7">
        <w:rPr>
          <w:sz w:val="22"/>
          <w:szCs w:val="22"/>
          <w:lang w:val="sv-SE"/>
        </w:rPr>
        <w:t xml:space="preserve"> Frekvenskategorierna definieras enligt följande: mycket vanliga (</w:t>
      </w:r>
      <w:r w:rsidRPr="00DC2BA7">
        <w:rPr>
          <w:color w:val="000000"/>
          <w:sz w:val="22"/>
          <w:szCs w:val="22"/>
          <w:lang w:val="sv-SE"/>
        </w:rPr>
        <w:t xml:space="preserve">≥1/10), </w:t>
      </w:r>
      <w:r w:rsidRPr="00DC2BA7">
        <w:rPr>
          <w:sz w:val="22"/>
          <w:szCs w:val="22"/>
          <w:lang w:val="sv-SE"/>
        </w:rPr>
        <w:t>vanliga (</w:t>
      </w:r>
      <w:r w:rsidRPr="00DC2BA7">
        <w:rPr>
          <w:color w:val="000000"/>
          <w:sz w:val="22"/>
          <w:szCs w:val="22"/>
          <w:lang w:val="sv-SE"/>
        </w:rPr>
        <w:t>≥</w:t>
      </w:r>
      <w:r w:rsidRPr="00DC2BA7">
        <w:rPr>
          <w:sz w:val="22"/>
          <w:szCs w:val="22"/>
          <w:lang w:val="sv-SE"/>
        </w:rPr>
        <w:t>1/100, &lt;1/10), mindre vanliga (</w:t>
      </w:r>
      <w:r w:rsidRPr="00DC2BA7">
        <w:rPr>
          <w:color w:val="000000"/>
          <w:sz w:val="22"/>
          <w:szCs w:val="22"/>
          <w:lang w:val="sv-SE"/>
        </w:rPr>
        <w:t>≥</w:t>
      </w:r>
      <w:r w:rsidRPr="00DC2BA7">
        <w:rPr>
          <w:sz w:val="22"/>
          <w:szCs w:val="22"/>
          <w:lang w:val="sv-SE"/>
        </w:rPr>
        <w:t>1/1 000, &lt;1/100), sällsynta (</w:t>
      </w:r>
      <w:r w:rsidRPr="00DC2BA7">
        <w:rPr>
          <w:color w:val="000000"/>
          <w:sz w:val="22"/>
          <w:szCs w:val="22"/>
          <w:lang w:val="sv-SE"/>
        </w:rPr>
        <w:t>≥1/10 000,</w:t>
      </w:r>
      <w:r w:rsidRPr="00DC2BA7">
        <w:rPr>
          <w:sz w:val="22"/>
          <w:szCs w:val="22"/>
          <w:lang w:val="sv-SE"/>
        </w:rPr>
        <w:t>&lt;1/1 000) och mycket sällsynta (&lt;1/10 000). Händelser rapporterade efter godkännande för försäljning anges med frekvensen ingen känd frekvens (kan inte beräknas från tillgängliga data).</w:t>
      </w:r>
    </w:p>
    <w:p w14:paraId="5D61A4B6" w14:textId="77777777" w:rsidR="00D57536" w:rsidRPr="00DC2BA7" w:rsidRDefault="00D57536" w:rsidP="00D57536">
      <w:pPr>
        <w:pStyle w:val="Char2"/>
        <w:spacing w:before="0"/>
        <w:jc w:val="left"/>
        <w:rPr>
          <w:sz w:val="22"/>
          <w:szCs w:val="22"/>
          <w:lang w:val="sv-SE"/>
        </w:rPr>
      </w:pPr>
    </w:p>
    <w:p w14:paraId="05F8CCC3" w14:textId="77777777" w:rsidR="00D57536" w:rsidRPr="00DC2BA7" w:rsidRDefault="00B60735" w:rsidP="00D57536">
      <w:pPr>
        <w:keepNext/>
        <w:widowControl w:val="0"/>
        <w:tabs>
          <w:tab w:val="clear" w:pos="567"/>
        </w:tabs>
        <w:spacing w:line="240" w:lineRule="auto"/>
        <w:ind w:left="567" w:hanging="567"/>
        <w:rPr>
          <w:b/>
          <w:lang w:val="sv-SE"/>
        </w:rPr>
      </w:pPr>
      <w:r w:rsidRPr="00DC2BA7">
        <w:rPr>
          <w:b/>
          <w:bCs/>
          <w:lang w:val="sv-SE"/>
        </w:rPr>
        <w:t>Tabell 4</w:t>
      </w:r>
      <w:r w:rsidRPr="00DC2BA7">
        <w:rPr>
          <w:b/>
          <w:bCs/>
          <w:lang w:val="sv-SE"/>
        </w:rPr>
        <w:tab/>
        <w:t xml:space="preserve">Biverkningar vid allergisk astma och </w:t>
      </w:r>
      <w:r w:rsidRPr="00DC2BA7">
        <w:rPr>
          <w:b/>
          <w:lang w:val="sv-SE"/>
        </w:rPr>
        <w:t>kronisk rinosinuit med näspolyper</w:t>
      </w:r>
    </w:p>
    <w:p w14:paraId="34D404DF" w14:textId="77777777" w:rsidR="00D57536" w:rsidRPr="00DC2BA7" w:rsidRDefault="00D57536" w:rsidP="00D57536">
      <w:pPr>
        <w:keepNext/>
        <w:widowControl w:val="0"/>
        <w:tabs>
          <w:tab w:val="clear" w:pos="567"/>
          <w:tab w:val="left" w:pos="720"/>
        </w:tabs>
        <w:spacing w:line="240" w:lineRule="auto"/>
        <w:ind w:left="567" w:hanging="567"/>
        <w:rPr>
          <w:color w:val="000000"/>
          <w:lang w:val="sv-SE"/>
        </w:rPr>
      </w:pPr>
    </w:p>
    <w:tbl>
      <w:tblPr>
        <w:tblW w:w="9356"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261"/>
        <w:gridCol w:w="6095"/>
      </w:tblGrid>
      <w:tr w:rsidR="00211724" w14:paraId="533ADA80" w14:textId="77777777" w:rsidTr="001C4B98">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44CBA30C" w14:textId="77777777" w:rsidR="00D57536" w:rsidRPr="00DC2BA7" w:rsidRDefault="00B60735" w:rsidP="001C4B98">
            <w:pPr>
              <w:pStyle w:val="Text"/>
              <w:keepNext/>
              <w:widowControl w:val="0"/>
              <w:spacing w:before="0"/>
              <w:jc w:val="left"/>
              <w:rPr>
                <w:b/>
                <w:sz w:val="22"/>
                <w:lang w:val="sv-SE"/>
              </w:rPr>
            </w:pPr>
            <w:r w:rsidRPr="00DC2BA7">
              <w:rPr>
                <w:b/>
                <w:sz w:val="22"/>
                <w:lang w:val="sv-SE"/>
              </w:rPr>
              <w:t>Infektioner och infestationer</w:t>
            </w:r>
          </w:p>
        </w:tc>
      </w:tr>
      <w:tr w:rsidR="00211724" w14:paraId="31711E4C" w14:textId="77777777" w:rsidTr="001C4B98">
        <w:trPr>
          <w:trHeight w:val="283"/>
        </w:trPr>
        <w:tc>
          <w:tcPr>
            <w:tcW w:w="3261" w:type="dxa"/>
            <w:tcBorders>
              <w:top w:val="single" w:sz="4" w:space="0" w:color="auto"/>
              <w:left w:val="single" w:sz="4" w:space="0" w:color="auto"/>
              <w:bottom w:val="nil"/>
              <w:right w:val="single" w:sz="4" w:space="0" w:color="auto"/>
            </w:tcBorders>
            <w:shd w:val="clear" w:color="auto" w:fill="auto"/>
          </w:tcPr>
          <w:p w14:paraId="13DD43DC" w14:textId="77777777" w:rsidR="00D57536" w:rsidRPr="00DC2BA7" w:rsidRDefault="00B60735" w:rsidP="001C4B98">
            <w:pPr>
              <w:pStyle w:val="Text"/>
              <w:keepNext/>
              <w:widowControl w:val="0"/>
              <w:spacing w:before="0"/>
              <w:jc w:val="left"/>
              <w:rPr>
                <w:sz w:val="22"/>
                <w:lang w:val="sv-SE"/>
              </w:rPr>
            </w:pPr>
            <w:r w:rsidRPr="00DC2BA7">
              <w:rPr>
                <w:sz w:val="22"/>
                <w:lang w:val="sv-SE"/>
              </w:rPr>
              <w:t>Mindre vanliga</w:t>
            </w:r>
          </w:p>
        </w:tc>
        <w:tc>
          <w:tcPr>
            <w:tcW w:w="6095" w:type="dxa"/>
            <w:tcBorders>
              <w:top w:val="single" w:sz="4" w:space="0" w:color="auto"/>
              <w:left w:val="single" w:sz="4" w:space="0" w:color="auto"/>
              <w:bottom w:val="nil"/>
              <w:right w:val="single" w:sz="4" w:space="0" w:color="auto"/>
            </w:tcBorders>
            <w:shd w:val="clear" w:color="auto" w:fill="auto"/>
          </w:tcPr>
          <w:p w14:paraId="2A80FCDB" w14:textId="77777777" w:rsidR="00D57536" w:rsidRPr="00DC2BA7" w:rsidRDefault="00B60735" w:rsidP="001C4B98">
            <w:pPr>
              <w:pStyle w:val="Text"/>
              <w:keepNext/>
              <w:widowControl w:val="0"/>
              <w:spacing w:before="0"/>
              <w:jc w:val="left"/>
              <w:rPr>
                <w:sz w:val="22"/>
                <w:lang w:val="sv-SE"/>
              </w:rPr>
            </w:pPr>
            <w:r w:rsidRPr="00DC2BA7">
              <w:rPr>
                <w:sz w:val="22"/>
                <w:lang w:val="sv-SE"/>
              </w:rPr>
              <w:t>Faryngit</w:t>
            </w:r>
          </w:p>
        </w:tc>
      </w:tr>
      <w:tr w:rsidR="00211724" w14:paraId="60E00CAA" w14:textId="77777777" w:rsidTr="001C4B98">
        <w:trPr>
          <w:trHeight w:val="264"/>
        </w:trPr>
        <w:tc>
          <w:tcPr>
            <w:tcW w:w="3261" w:type="dxa"/>
            <w:tcBorders>
              <w:top w:val="nil"/>
              <w:left w:val="single" w:sz="4" w:space="0" w:color="auto"/>
              <w:right w:val="single" w:sz="4" w:space="0" w:color="auto"/>
            </w:tcBorders>
            <w:shd w:val="clear" w:color="auto" w:fill="auto"/>
          </w:tcPr>
          <w:p w14:paraId="5BA4210D" w14:textId="77777777" w:rsidR="00D57536" w:rsidRPr="00DC2BA7" w:rsidRDefault="00B60735" w:rsidP="001C4B98">
            <w:pPr>
              <w:pStyle w:val="Text"/>
              <w:widowControl w:val="0"/>
              <w:spacing w:before="0"/>
              <w:jc w:val="left"/>
              <w:rPr>
                <w:sz w:val="22"/>
                <w:lang w:val="sv-SE"/>
              </w:rPr>
            </w:pPr>
            <w:r w:rsidRPr="00DC2BA7">
              <w:rPr>
                <w:sz w:val="22"/>
                <w:lang w:val="sv-SE"/>
              </w:rPr>
              <w:t>Sällsynta</w:t>
            </w:r>
          </w:p>
        </w:tc>
        <w:tc>
          <w:tcPr>
            <w:tcW w:w="6095" w:type="dxa"/>
            <w:tcBorders>
              <w:top w:val="nil"/>
              <w:left w:val="single" w:sz="4" w:space="0" w:color="auto"/>
              <w:right w:val="single" w:sz="4" w:space="0" w:color="auto"/>
            </w:tcBorders>
            <w:shd w:val="clear" w:color="auto" w:fill="auto"/>
          </w:tcPr>
          <w:p w14:paraId="4294C896" w14:textId="77777777" w:rsidR="00D57536" w:rsidRPr="00DC2BA7" w:rsidRDefault="00B60735" w:rsidP="001C4B98">
            <w:pPr>
              <w:pStyle w:val="Text"/>
              <w:widowControl w:val="0"/>
              <w:spacing w:before="0"/>
              <w:jc w:val="left"/>
              <w:rPr>
                <w:sz w:val="22"/>
                <w:lang w:val="sv-SE"/>
              </w:rPr>
            </w:pPr>
            <w:r w:rsidRPr="00DC2BA7">
              <w:rPr>
                <w:sz w:val="22"/>
                <w:lang w:val="sv-SE"/>
              </w:rPr>
              <w:t>Parasitinfektion</w:t>
            </w:r>
          </w:p>
        </w:tc>
      </w:tr>
      <w:tr w:rsidR="00211724" w14:paraId="175D98C8" w14:textId="77777777" w:rsidTr="001C4B98">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0E52BE5C" w14:textId="77777777" w:rsidR="00D57536" w:rsidRPr="00DC2BA7" w:rsidRDefault="00B60735" w:rsidP="001C4B98">
            <w:pPr>
              <w:pStyle w:val="Text"/>
              <w:keepNext/>
              <w:widowControl w:val="0"/>
              <w:spacing w:before="0"/>
              <w:jc w:val="left"/>
              <w:rPr>
                <w:color w:val="000000"/>
                <w:sz w:val="22"/>
                <w:lang w:val="sv-SE"/>
              </w:rPr>
            </w:pPr>
            <w:r w:rsidRPr="00DC2BA7">
              <w:rPr>
                <w:b/>
                <w:sz w:val="22"/>
                <w:lang w:val="sv-SE"/>
              </w:rPr>
              <w:t>Blodet och lymfsystemet</w:t>
            </w:r>
          </w:p>
        </w:tc>
      </w:tr>
      <w:tr w:rsidR="00211724" w:rsidRPr="00410B74" w14:paraId="47E1F560"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7CBADD76" w14:textId="77777777" w:rsidR="00D57536" w:rsidRPr="00DC2BA7" w:rsidRDefault="00B60735" w:rsidP="001C4B98">
            <w:pPr>
              <w:pStyle w:val="Text"/>
              <w:widowControl w:val="0"/>
              <w:spacing w:before="0"/>
              <w:jc w:val="left"/>
              <w:rPr>
                <w:color w:val="000000"/>
                <w:sz w:val="22"/>
                <w:lang w:val="sv-SE"/>
              </w:rPr>
            </w:pPr>
            <w:r w:rsidRPr="00DC2BA7">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27CEE989" w14:textId="77777777" w:rsidR="00D57536" w:rsidRPr="00DC2BA7" w:rsidRDefault="00B60735" w:rsidP="001C4B98">
            <w:pPr>
              <w:pStyle w:val="Text"/>
              <w:widowControl w:val="0"/>
              <w:spacing w:before="0"/>
              <w:jc w:val="left"/>
              <w:rPr>
                <w:color w:val="000000"/>
                <w:sz w:val="22"/>
                <w:lang w:val="sv-SE"/>
              </w:rPr>
            </w:pPr>
            <w:r w:rsidRPr="00DC2BA7">
              <w:rPr>
                <w:sz w:val="22"/>
                <w:lang w:val="sv-SE"/>
              </w:rPr>
              <w:t>Idiopatisk trombocytopeni, inklusive allvarliga fall</w:t>
            </w:r>
          </w:p>
        </w:tc>
      </w:tr>
      <w:tr w:rsidR="00211724" w14:paraId="0C4DC682" w14:textId="77777777" w:rsidTr="001C4B98">
        <w:tc>
          <w:tcPr>
            <w:tcW w:w="9356" w:type="dxa"/>
            <w:gridSpan w:val="2"/>
            <w:tcBorders>
              <w:top w:val="nil"/>
              <w:left w:val="single" w:sz="4" w:space="0" w:color="auto"/>
              <w:bottom w:val="single" w:sz="4" w:space="0" w:color="auto"/>
              <w:right w:val="single" w:sz="4" w:space="0" w:color="auto"/>
            </w:tcBorders>
            <w:shd w:val="clear" w:color="auto" w:fill="auto"/>
          </w:tcPr>
          <w:p w14:paraId="428F3E17" w14:textId="77777777" w:rsidR="00D57536" w:rsidRPr="00DC2BA7" w:rsidRDefault="00B60735" w:rsidP="001C4B98">
            <w:pPr>
              <w:pStyle w:val="Text"/>
              <w:keepNext/>
              <w:widowControl w:val="0"/>
              <w:spacing w:before="0"/>
              <w:jc w:val="left"/>
              <w:rPr>
                <w:b/>
                <w:sz w:val="22"/>
                <w:lang w:val="sv-SE"/>
              </w:rPr>
            </w:pPr>
            <w:r w:rsidRPr="00DC2BA7">
              <w:rPr>
                <w:b/>
                <w:sz w:val="22"/>
                <w:lang w:val="sv-SE"/>
              </w:rPr>
              <w:t>Immunsystemet</w:t>
            </w:r>
          </w:p>
        </w:tc>
      </w:tr>
      <w:tr w:rsidR="00211724" w:rsidRPr="00410B74" w14:paraId="749E86F1" w14:textId="77777777" w:rsidTr="001C4B98">
        <w:trPr>
          <w:trHeight w:val="253"/>
        </w:trPr>
        <w:tc>
          <w:tcPr>
            <w:tcW w:w="3261" w:type="dxa"/>
            <w:tcBorders>
              <w:top w:val="nil"/>
              <w:left w:val="single" w:sz="4" w:space="0" w:color="auto"/>
              <w:bottom w:val="nil"/>
              <w:right w:val="single" w:sz="4" w:space="0" w:color="auto"/>
            </w:tcBorders>
            <w:shd w:val="clear" w:color="auto" w:fill="auto"/>
          </w:tcPr>
          <w:p w14:paraId="1EC52E03" w14:textId="77777777" w:rsidR="00D57536" w:rsidRPr="00DC2BA7" w:rsidRDefault="00B60735" w:rsidP="001C4B98">
            <w:pPr>
              <w:pStyle w:val="Text"/>
              <w:keepNext/>
              <w:widowControl w:val="0"/>
              <w:spacing w:before="0"/>
              <w:jc w:val="left"/>
              <w:rPr>
                <w:b/>
                <w:sz w:val="22"/>
                <w:lang w:val="sv-SE"/>
              </w:rPr>
            </w:pPr>
            <w:r w:rsidRPr="00DC2BA7">
              <w:rPr>
                <w:sz w:val="22"/>
                <w:lang w:val="sv-SE"/>
              </w:rPr>
              <w:t>Sällsynta</w:t>
            </w:r>
          </w:p>
        </w:tc>
        <w:tc>
          <w:tcPr>
            <w:tcW w:w="6095" w:type="dxa"/>
            <w:tcBorders>
              <w:top w:val="nil"/>
              <w:left w:val="single" w:sz="4" w:space="0" w:color="auto"/>
              <w:bottom w:val="nil"/>
              <w:right w:val="single" w:sz="4" w:space="0" w:color="auto"/>
            </w:tcBorders>
            <w:shd w:val="clear" w:color="auto" w:fill="auto"/>
          </w:tcPr>
          <w:p w14:paraId="0D82F931" w14:textId="77777777" w:rsidR="00D57536" w:rsidRPr="00DC2BA7" w:rsidRDefault="00B60735" w:rsidP="001C4B98">
            <w:pPr>
              <w:pStyle w:val="Text"/>
              <w:keepNext/>
              <w:widowControl w:val="0"/>
              <w:spacing w:before="0"/>
              <w:jc w:val="left"/>
              <w:rPr>
                <w:b/>
                <w:sz w:val="22"/>
                <w:lang w:val="sv-SE"/>
              </w:rPr>
            </w:pPr>
            <w:r w:rsidRPr="00DC2BA7">
              <w:rPr>
                <w:sz w:val="22"/>
                <w:lang w:val="sv-SE"/>
              </w:rPr>
              <w:t>Anafylaktisk reaktion, andra allvarliga allergiska tillstånd, utveckling av antikroppar mot omalizumab</w:t>
            </w:r>
          </w:p>
        </w:tc>
      </w:tr>
      <w:tr w:rsidR="00211724" w:rsidRPr="00410B74" w14:paraId="258CF6E8" w14:textId="77777777" w:rsidTr="001C4B98">
        <w:trPr>
          <w:trHeight w:val="264"/>
        </w:trPr>
        <w:tc>
          <w:tcPr>
            <w:tcW w:w="3261" w:type="dxa"/>
            <w:tcBorders>
              <w:top w:val="nil"/>
              <w:left w:val="single" w:sz="4" w:space="0" w:color="auto"/>
              <w:right w:val="single" w:sz="4" w:space="0" w:color="auto"/>
            </w:tcBorders>
            <w:shd w:val="clear" w:color="auto" w:fill="auto"/>
          </w:tcPr>
          <w:p w14:paraId="00ABC9F6" w14:textId="77777777" w:rsidR="00D57536" w:rsidRPr="00DC2BA7" w:rsidRDefault="00B60735" w:rsidP="001C4B98">
            <w:pPr>
              <w:pStyle w:val="Text"/>
              <w:widowControl w:val="0"/>
              <w:spacing w:before="0"/>
              <w:jc w:val="left"/>
              <w:rPr>
                <w:sz w:val="22"/>
                <w:lang w:val="sv-SE"/>
              </w:rPr>
            </w:pPr>
            <w:r w:rsidRPr="00DC2BA7">
              <w:rPr>
                <w:sz w:val="22"/>
                <w:lang w:val="sv-SE"/>
              </w:rPr>
              <w:t>Ingen känd frekvens</w:t>
            </w:r>
          </w:p>
        </w:tc>
        <w:tc>
          <w:tcPr>
            <w:tcW w:w="6095" w:type="dxa"/>
            <w:tcBorders>
              <w:top w:val="nil"/>
              <w:left w:val="single" w:sz="4" w:space="0" w:color="auto"/>
              <w:right w:val="single" w:sz="4" w:space="0" w:color="auto"/>
            </w:tcBorders>
            <w:shd w:val="clear" w:color="auto" w:fill="auto"/>
          </w:tcPr>
          <w:p w14:paraId="596F7FF6" w14:textId="77777777" w:rsidR="00D57536" w:rsidRPr="00DC2BA7" w:rsidRDefault="00B60735" w:rsidP="001C4B98">
            <w:pPr>
              <w:pStyle w:val="Text"/>
              <w:widowControl w:val="0"/>
              <w:spacing w:before="0"/>
              <w:jc w:val="left"/>
              <w:rPr>
                <w:sz w:val="22"/>
                <w:lang w:val="sv-SE"/>
              </w:rPr>
            </w:pPr>
            <w:r w:rsidRPr="00DC2BA7">
              <w:rPr>
                <w:color w:val="000000"/>
                <w:sz w:val="22"/>
                <w:lang w:val="sv-SE"/>
              </w:rPr>
              <w:t>Serumsjuka, kan inkludera feber och lymfadenopati</w:t>
            </w:r>
          </w:p>
        </w:tc>
      </w:tr>
      <w:tr w:rsidR="00211724" w14:paraId="222039D4" w14:textId="77777777" w:rsidTr="001C4B98">
        <w:tc>
          <w:tcPr>
            <w:tcW w:w="9356" w:type="dxa"/>
            <w:gridSpan w:val="2"/>
            <w:tcBorders>
              <w:top w:val="nil"/>
              <w:left w:val="single" w:sz="4" w:space="0" w:color="auto"/>
              <w:bottom w:val="single" w:sz="4" w:space="0" w:color="auto"/>
              <w:right w:val="single" w:sz="4" w:space="0" w:color="auto"/>
            </w:tcBorders>
            <w:shd w:val="clear" w:color="auto" w:fill="auto"/>
          </w:tcPr>
          <w:p w14:paraId="2BE8EEDC" w14:textId="77777777" w:rsidR="00D57536" w:rsidRPr="00DC2BA7" w:rsidRDefault="00B60735" w:rsidP="001C4B98">
            <w:pPr>
              <w:pStyle w:val="Text"/>
              <w:keepNext/>
              <w:widowControl w:val="0"/>
              <w:spacing w:before="0"/>
              <w:jc w:val="left"/>
              <w:rPr>
                <w:b/>
                <w:sz w:val="22"/>
                <w:lang w:val="sv-SE"/>
              </w:rPr>
            </w:pPr>
            <w:r w:rsidRPr="00DC2BA7">
              <w:rPr>
                <w:b/>
                <w:sz w:val="22"/>
                <w:lang w:val="sv-SE"/>
              </w:rPr>
              <w:t>Centrala och perifera nervsystemet</w:t>
            </w:r>
          </w:p>
        </w:tc>
      </w:tr>
      <w:tr w:rsidR="00211724" w14:paraId="1D25B4B2"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49572D91" w14:textId="77777777" w:rsidR="00D57536" w:rsidRPr="00DC2BA7" w:rsidRDefault="00B60735" w:rsidP="001C4B98">
            <w:pPr>
              <w:pStyle w:val="Text"/>
              <w:keepNext/>
              <w:widowControl w:val="0"/>
              <w:spacing w:before="0"/>
              <w:jc w:val="left"/>
              <w:rPr>
                <w:color w:val="000000"/>
                <w:sz w:val="22"/>
              </w:rPr>
            </w:pPr>
            <w:r w:rsidRPr="00DC2BA7">
              <w:rPr>
                <w:sz w:val="22"/>
                <w:lang w:val="sv-SE"/>
              </w:rPr>
              <w:t>Vanliga</w:t>
            </w:r>
          </w:p>
        </w:tc>
        <w:tc>
          <w:tcPr>
            <w:tcW w:w="6095" w:type="dxa"/>
            <w:tcBorders>
              <w:top w:val="single" w:sz="4" w:space="0" w:color="auto"/>
              <w:left w:val="single" w:sz="4" w:space="0" w:color="auto"/>
              <w:bottom w:val="nil"/>
              <w:right w:val="single" w:sz="4" w:space="0" w:color="auto"/>
            </w:tcBorders>
            <w:shd w:val="clear" w:color="auto" w:fill="auto"/>
          </w:tcPr>
          <w:p w14:paraId="307BEC51" w14:textId="77777777" w:rsidR="00D57536" w:rsidRPr="00DC2BA7" w:rsidRDefault="00B60735" w:rsidP="001C4B98">
            <w:pPr>
              <w:pStyle w:val="Text"/>
              <w:keepNext/>
              <w:widowControl w:val="0"/>
              <w:spacing w:before="0"/>
              <w:jc w:val="left"/>
              <w:rPr>
                <w:color w:val="000000"/>
                <w:sz w:val="22"/>
              </w:rPr>
            </w:pPr>
            <w:r w:rsidRPr="00DC2BA7">
              <w:rPr>
                <w:sz w:val="22"/>
                <w:lang w:val="sv-SE"/>
              </w:rPr>
              <w:t>Huvudvärk*</w:t>
            </w:r>
          </w:p>
        </w:tc>
      </w:tr>
      <w:tr w:rsidR="00211724" w14:paraId="7A83DD8E"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4A91DF43" w14:textId="77777777" w:rsidR="00D57536" w:rsidRPr="00DC2BA7" w:rsidRDefault="00B60735" w:rsidP="001C4B98">
            <w:pPr>
              <w:pStyle w:val="Text"/>
              <w:widowControl w:val="0"/>
              <w:spacing w:before="0"/>
              <w:jc w:val="left"/>
              <w:rPr>
                <w:color w:val="000000"/>
                <w:sz w:val="22"/>
              </w:rPr>
            </w:pPr>
            <w:r w:rsidRPr="00DC2BA7">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592EFBEF" w14:textId="77777777" w:rsidR="00D57536" w:rsidRPr="00DC2BA7" w:rsidRDefault="00B60735" w:rsidP="001C4B98">
            <w:pPr>
              <w:pStyle w:val="Text"/>
              <w:widowControl w:val="0"/>
              <w:spacing w:before="0"/>
              <w:jc w:val="left"/>
              <w:rPr>
                <w:color w:val="000000"/>
                <w:sz w:val="22"/>
              </w:rPr>
            </w:pPr>
            <w:r w:rsidRPr="00DC2BA7">
              <w:rPr>
                <w:sz w:val="22"/>
                <w:lang w:val="sv-SE"/>
              </w:rPr>
              <w:t>Synkope, parestesi, somnolens, yrsel</w:t>
            </w:r>
            <w:r w:rsidRPr="00DC2BA7">
              <w:rPr>
                <w:sz w:val="22"/>
                <w:vertAlign w:val="superscript"/>
              </w:rPr>
              <w:t>#</w:t>
            </w:r>
          </w:p>
        </w:tc>
      </w:tr>
      <w:tr w:rsidR="00211724" w14:paraId="7D3077D0" w14:textId="77777777" w:rsidTr="001C4B98">
        <w:tc>
          <w:tcPr>
            <w:tcW w:w="9356" w:type="dxa"/>
            <w:gridSpan w:val="2"/>
            <w:tcBorders>
              <w:top w:val="nil"/>
              <w:left w:val="single" w:sz="4" w:space="0" w:color="auto"/>
              <w:bottom w:val="single" w:sz="4" w:space="0" w:color="auto"/>
              <w:right w:val="single" w:sz="4" w:space="0" w:color="auto"/>
            </w:tcBorders>
            <w:shd w:val="clear" w:color="auto" w:fill="auto"/>
          </w:tcPr>
          <w:p w14:paraId="2FD799B5" w14:textId="77777777" w:rsidR="00D57536" w:rsidRPr="00DC2BA7" w:rsidRDefault="00B60735" w:rsidP="001C4B98">
            <w:pPr>
              <w:pStyle w:val="Text"/>
              <w:keepNext/>
              <w:widowControl w:val="0"/>
              <w:spacing w:before="0"/>
              <w:jc w:val="left"/>
              <w:rPr>
                <w:b/>
                <w:sz w:val="22"/>
                <w:lang w:val="sv-SE"/>
              </w:rPr>
            </w:pPr>
            <w:r w:rsidRPr="00DC2BA7">
              <w:rPr>
                <w:b/>
                <w:sz w:val="22"/>
                <w:lang w:val="sv-SE"/>
              </w:rPr>
              <w:t>Blodkärl</w:t>
            </w:r>
          </w:p>
        </w:tc>
      </w:tr>
      <w:tr w:rsidR="00211724" w14:paraId="743546AB"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47715635" w14:textId="77777777" w:rsidR="00D57536" w:rsidRPr="00DC2BA7" w:rsidRDefault="00B60735" w:rsidP="001C4B98">
            <w:pPr>
              <w:pStyle w:val="Text"/>
              <w:widowControl w:val="0"/>
              <w:spacing w:before="0"/>
              <w:jc w:val="left"/>
              <w:rPr>
                <w:b/>
                <w:sz w:val="22"/>
                <w:lang w:val="sv-SE"/>
              </w:rPr>
            </w:pPr>
            <w:r w:rsidRPr="00DC2BA7">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6204FB9B" w14:textId="77777777" w:rsidR="00D57536" w:rsidRPr="00DC2BA7" w:rsidRDefault="00B60735" w:rsidP="001C4B98">
            <w:pPr>
              <w:pStyle w:val="Text"/>
              <w:widowControl w:val="0"/>
              <w:spacing w:before="0"/>
              <w:jc w:val="left"/>
              <w:rPr>
                <w:b/>
                <w:sz w:val="22"/>
                <w:lang w:val="sv-SE"/>
              </w:rPr>
            </w:pPr>
            <w:r w:rsidRPr="00DC2BA7">
              <w:rPr>
                <w:sz w:val="22"/>
                <w:lang w:val="sv-SE"/>
              </w:rPr>
              <w:t>Postural hypotoni, rodnad</w:t>
            </w:r>
          </w:p>
        </w:tc>
      </w:tr>
      <w:tr w:rsidR="00211724" w14:paraId="7C80C4A4" w14:textId="77777777" w:rsidTr="001C4B98">
        <w:tc>
          <w:tcPr>
            <w:tcW w:w="9356" w:type="dxa"/>
            <w:gridSpan w:val="2"/>
            <w:tcBorders>
              <w:top w:val="nil"/>
              <w:left w:val="single" w:sz="4" w:space="0" w:color="auto"/>
              <w:bottom w:val="single" w:sz="4" w:space="0" w:color="auto"/>
              <w:right w:val="single" w:sz="4" w:space="0" w:color="auto"/>
            </w:tcBorders>
            <w:shd w:val="clear" w:color="auto" w:fill="auto"/>
          </w:tcPr>
          <w:p w14:paraId="3AE4F466" w14:textId="77777777" w:rsidR="00D57536" w:rsidRPr="00DC2BA7" w:rsidRDefault="00B60735" w:rsidP="001C4B98">
            <w:pPr>
              <w:pStyle w:val="Text"/>
              <w:keepNext/>
              <w:widowControl w:val="0"/>
              <w:spacing w:before="0"/>
              <w:jc w:val="left"/>
              <w:rPr>
                <w:b/>
                <w:sz w:val="22"/>
                <w:lang w:val="sv-SE"/>
              </w:rPr>
            </w:pPr>
            <w:r w:rsidRPr="00DC2BA7">
              <w:rPr>
                <w:b/>
                <w:sz w:val="22"/>
                <w:lang w:val="sv-SE"/>
              </w:rPr>
              <w:t>Andningsvägar, bröstkorg och mediastinum</w:t>
            </w:r>
          </w:p>
        </w:tc>
      </w:tr>
      <w:tr w:rsidR="00211724" w14:paraId="27E1A011"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7304D4BD" w14:textId="77777777" w:rsidR="00D57536" w:rsidRPr="00DC2BA7" w:rsidRDefault="00B60735" w:rsidP="001C4B98">
            <w:pPr>
              <w:pStyle w:val="Text"/>
              <w:keepNext/>
              <w:widowControl w:val="0"/>
              <w:spacing w:before="0"/>
              <w:jc w:val="left"/>
              <w:rPr>
                <w:color w:val="000000"/>
                <w:sz w:val="22"/>
              </w:rPr>
            </w:pPr>
            <w:r w:rsidRPr="00DC2BA7">
              <w:rPr>
                <w:sz w:val="22"/>
                <w:lang w:val="sv-SE"/>
              </w:rPr>
              <w:t>Mindre vanliga</w:t>
            </w:r>
          </w:p>
        </w:tc>
        <w:tc>
          <w:tcPr>
            <w:tcW w:w="6095" w:type="dxa"/>
            <w:tcBorders>
              <w:top w:val="single" w:sz="4" w:space="0" w:color="auto"/>
              <w:left w:val="single" w:sz="4" w:space="0" w:color="auto"/>
              <w:bottom w:val="nil"/>
              <w:right w:val="single" w:sz="4" w:space="0" w:color="auto"/>
            </w:tcBorders>
            <w:shd w:val="clear" w:color="auto" w:fill="auto"/>
          </w:tcPr>
          <w:p w14:paraId="1B625EF5" w14:textId="77777777" w:rsidR="00D57536" w:rsidRPr="00DC2BA7" w:rsidRDefault="00B60735" w:rsidP="001C4B98">
            <w:pPr>
              <w:pStyle w:val="Text"/>
              <w:keepNext/>
              <w:widowControl w:val="0"/>
              <w:spacing w:before="0"/>
              <w:jc w:val="left"/>
              <w:rPr>
                <w:color w:val="000000"/>
                <w:sz w:val="22"/>
              </w:rPr>
            </w:pPr>
            <w:r w:rsidRPr="00DC2BA7">
              <w:rPr>
                <w:sz w:val="22"/>
                <w:lang w:val="sv-SE"/>
              </w:rPr>
              <w:t>Allergisk bronkospasm, hosta</w:t>
            </w:r>
          </w:p>
        </w:tc>
      </w:tr>
      <w:tr w:rsidR="00211724" w14:paraId="5DD7502D" w14:textId="77777777" w:rsidTr="001C4B98">
        <w:tc>
          <w:tcPr>
            <w:tcW w:w="3261" w:type="dxa"/>
            <w:tcBorders>
              <w:top w:val="nil"/>
              <w:left w:val="single" w:sz="4" w:space="0" w:color="auto"/>
              <w:bottom w:val="nil"/>
              <w:right w:val="single" w:sz="4" w:space="0" w:color="auto"/>
            </w:tcBorders>
            <w:shd w:val="clear" w:color="auto" w:fill="auto"/>
          </w:tcPr>
          <w:p w14:paraId="15C67575" w14:textId="77777777" w:rsidR="00D57536" w:rsidRPr="00DC2BA7" w:rsidRDefault="00B60735" w:rsidP="001C4B98">
            <w:pPr>
              <w:pStyle w:val="Text"/>
              <w:keepNext/>
              <w:widowControl w:val="0"/>
              <w:spacing w:before="0"/>
              <w:jc w:val="left"/>
              <w:rPr>
                <w:color w:val="000000"/>
                <w:sz w:val="22"/>
              </w:rPr>
            </w:pPr>
            <w:r w:rsidRPr="00DC2BA7">
              <w:rPr>
                <w:sz w:val="22"/>
                <w:lang w:val="sv-SE"/>
              </w:rPr>
              <w:t>Sällsynta</w:t>
            </w:r>
          </w:p>
        </w:tc>
        <w:tc>
          <w:tcPr>
            <w:tcW w:w="6095" w:type="dxa"/>
            <w:tcBorders>
              <w:top w:val="nil"/>
              <w:left w:val="single" w:sz="4" w:space="0" w:color="auto"/>
              <w:bottom w:val="nil"/>
              <w:right w:val="single" w:sz="4" w:space="0" w:color="auto"/>
            </w:tcBorders>
            <w:shd w:val="clear" w:color="auto" w:fill="auto"/>
          </w:tcPr>
          <w:p w14:paraId="7994D5B4" w14:textId="77777777" w:rsidR="00D57536" w:rsidRPr="00DC2BA7" w:rsidRDefault="00B60735" w:rsidP="001C4B98">
            <w:pPr>
              <w:pStyle w:val="Text"/>
              <w:keepNext/>
              <w:widowControl w:val="0"/>
              <w:spacing w:before="0"/>
              <w:jc w:val="left"/>
              <w:rPr>
                <w:color w:val="000000"/>
                <w:sz w:val="22"/>
              </w:rPr>
            </w:pPr>
            <w:r w:rsidRPr="00DC2BA7">
              <w:rPr>
                <w:sz w:val="22"/>
                <w:lang w:val="sv-SE"/>
              </w:rPr>
              <w:t>Larynxödem</w:t>
            </w:r>
          </w:p>
        </w:tc>
      </w:tr>
      <w:tr w:rsidR="00211724" w:rsidRPr="00410B74" w14:paraId="6B013462"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282BBCDE" w14:textId="77777777" w:rsidR="00D57536" w:rsidRPr="00DC2BA7" w:rsidRDefault="00B60735" w:rsidP="001C4B98">
            <w:pPr>
              <w:pStyle w:val="Text"/>
              <w:widowControl w:val="0"/>
              <w:spacing w:before="0"/>
              <w:jc w:val="left"/>
              <w:rPr>
                <w:color w:val="000000"/>
                <w:sz w:val="22"/>
              </w:rPr>
            </w:pPr>
            <w:r w:rsidRPr="00DC2BA7">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30F9676B" w14:textId="77777777" w:rsidR="00D57536" w:rsidRPr="00DC2BA7" w:rsidRDefault="00B60735" w:rsidP="001C4B98">
            <w:pPr>
              <w:pStyle w:val="Text"/>
              <w:widowControl w:val="0"/>
              <w:spacing w:before="0"/>
              <w:jc w:val="left"/>
              <w:rPr>
                <w:color w:val="000000"/>
                <w:sz w:val="22"/>
                <w:lang w:val="sv-SE"/>
              </w:rPr>
            </w:pPr>
            <w:r w:rsidRPr="00DC2BA7">
              <w:rPr>
                <w:sz w:val="22"/>
                <w:lang w:val="sv-SE"/>
              </w:rPr>
              <w:t>Allergisk granulomatös vaskulit (d v s Churg-Strauss syndrom)</w:t>
            </w:r>
          </w:p>
        </w:tc>
      </w:tr>
      <w:tr w:rsidR="00211724" w14:paraId="400C1FBA" w14:textId="77777777" w:rsidTr="001C4B98">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28437C81" w14:textId="77777777" w:rsidR="00D57536" w:rsidRPr="00DC2BA7" w:rsidRDefault="00B60735" w:rsidP="001C4B98">
            <w:pPr>
              <w:pStyle w:val="Text"/>
              <w:keepNext/>
              <w:widowControl w:val="0"/>
              <w:spacing w:before="0"/>
              <w:jc w:val="left"/>
              <w:rPr>
                <w:b/>
                <w:sz w:val="22"/>
                <w:lang w:val="sv-SE"/>
              </w:rPr>
            </w:pPr>
            <w:r w:rsidRPr="00DC2BA7">
              <w:rPr>
                <w:b/>
                <w:sz w:val="22"/>
                <w:lang w:val="sv-SE"/>
              </w:rPr>
              <w:t>Magtarmkanalen</w:t>
            </w:r>
          </w:p>
        </w:tc>
      </w:tr>
      <w:tr w:rsidR="00211724" w14:paraId="5352381E"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2C2A0B9F" w14:textId="77777777" w:rsidR="00D57536" w:rsidRPr="00DC2BA7" w:rsidRDefault="00B60735" w:rsidP="001C4B98">
            <w:pPr>
              <w:pStyle w:val="Text"/>
              <w:keepNext/>
              <w:widowControl w:val="0"/>
              <w:spacing w:before="0"/>
              <w:jc w:val="left"/>
              <w:rPr>
                <w:sz w:val="22"/>
                <w:lang w:val="sv-SE"/>
              </w:rPr>
            </w:pPr>
            <w:r w:rsidRPr="00DC2BA7">
              <w:rPr>
                <w:sz w:val="22"/>
                <w:lang w:val="sv-SE"/>
              </w:rPr>
              <w:t>Vanliga</w:t>
            </w:r>
          </w:p>
        </w:tc>
        <w:tc>
          <w:tcPr>
            <w:tcW w:w="6095" w:type="dxa"/>
            <w:tcBorders>
              <w:top w:val="single" w:sz="4" w:space="0" w:color="auto"/>
              <w:left w:val="single" w:sz="4" w:space="0" w:color="auto"/>
              <w:bottom w:val="nil"/>
              <w:right w:val="single" w:sz="4" w:space="0" w:color="auto"/>
            </w:tcBorders>
            <w:shd w:val="clear" w:color="auto" w:fill="auto"/>
          </w:tcPr>
          <w:p w14:paraId="640C9F90" w14:textId="77777777" w:rsidR="00D57536" w:rsidRPr="00DC2BA7" w:rsidRDefault="00B60735" w:rsidP="001C4B98">
            <w:pPr>
              <w:pStyle w:val="Text"/>
              <w:keepNext/>
              <w:widowControl w:val="0"/>
              <w:spacing w:before="0"/>
              <w:jc w:val="left"/>
              <w:rPr>
                <w:sz w:val="22"/>
                <w:lang w:val="sv-SE"/>
              </w:rPr>
            </w:pPr>
            <w:r w:rsidRPr="00DC2BA7">
              <w:rPr>
                <w:sz w:val="22"/>
                <w:lang w:val="sv-SE"/>
              </w:rPr>
              <w:t>Smärta i övre buken**</w:t>
            </w:r>
            <w:r w:rsidR="009E291C">
              <w:rPr>
                <w:sz w:val="22"/>
                <w:vertAlign w:val="superscript"/>
                <w:lang w:val="sv-SE"/>
              </w:rPr>
              <w:t>,</w:t>
            </w:r>
            <w:r w:rsidRPr="00DC2BA7">
              <w:rPr>
                <w:sz w:val="22"/>
                <w:vertAlign w:val="superscript"/>
              </w:rPr>
              <w:t>#</w:t>
            </w:r>
          </w:p>
        </w:tc>
      </w:tr>
      <w:tr w:rsidR="00211724" w:rsidRPr="00410B74" w14:paraId="370CCC38"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143FCAD1" w14:textId="77777777" w:rsidR="00D57536" w:rsidRPr="00DC2BA7" w:rsidRDefault="00B60735" w:rsidP="001C4B98">
            <w:pPr>
              <w:pStyle w:val="Text"/>
              <w:widowControl w:val="0"/>
              <w:spacing w:before="0"/>
              <w:jc w:val="left"/>
              <w:rPr>
                <w:color w:val="000000"/>
                <w:sz w:val="22"/>
              </w:rPr>
            </w:pPr>
            <w:r w:rsidRPr="00DC2BA7">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6E546753" w14:textId="77777777" w:rsidR="00D57536" w:rsidRPr="00DC2BA7" w:rsidRDefault="00B60735" w:rsidP="001C4B98">
            <w:pPr>
              <w:pStyle w:val="Text"/>
              <w:widowControl w:val="0"/>
              <w:spacing w:before="0"/>
              <w:jc w:val="left"/>
              <w:rPr>
                <w:color w:val="000000"/>
                <w:sz w:val="22"/>
                <w:lang w:val="sv-SE"/>
              </w:rPr>
            </w:pPr>
            <w:r w:rsidRPr="00DC2BA7">
              <w:rPr>
                <w:sz w:val="22"/>
                <w:lang w:val="sv-SE"/>
              </w:rPr>
              <w:t>Tecken och symtom på dyspepsi, diarré, illamående</w:t>
            </w:r>
          </w:p>
        </w:tc>
      </w:tr>
      <w:tr w:rsidR="00211724" w14:paraId="79374847" w14:textId="77777777" w:rsidTr="001C4B98">
        <w:tc>
          <w:tcPr>
            <w:tcW w:w="9356" w:type="dxa"/>
            <w:gridSpan w:val="2"/>
            <w:tcBorders>
              <w:top w:val="nil"/>
              <w:left w:val="single" w:sz="4" w:space="0" w:color="auto"/>
              <w:bottom w:val="single" w:sz="4" w:space="0" w:color="auto"/>
              <w:right w:val="single" w:sz="4" w:space="0" w:color="auto"/>
            </w:tcBorders>
            <w:shd w:val="clear" w:color="auto" w:fill="auto"/>
          </w:tcPr>
          <w:p w14:paraId="01035DEF" w14:textId="77777777" w:rsidR="00D57536" w:rsidRPr="00DC2BA7" w:rsidRDefault="00B60735" w:rsidP="001C4B98">
            <w:pPr>
              <w:pStyle w:val="Text"/>
              <w:keepNext/>
              <w:widowControl w:val="0"/>
              <w:spacing w:before="0"/>
              <w:jc w:val="left"/>
              <w:rPr>
                <w:b/>
                <w:sz w:val="22"/>
                <w:lang w:val="sv-SE"/>
              </w:rPr>
            </w:pPr>
            <w:r w:rsidRPr="00DC2BA7">
              <w:rPr>
                <w:b/>
                <w:sz w:val="22"/>
                <w:lang w:val="sv-SE"/>
              </w:rPr>
              <w:t>Hud och subkutan vävnad</w:t>
            </w:r>
          </w:p>
        </w:tc>
      </w:tr>
      <w:tr w:rsidR="00211724" w14:paraId="5FE17479"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58DCBD4F" w14:textId="77777777" w:rsidR="00D57536" w:rsidRPr="00DC2BA7" w:rsidRDefault="00B60735" w:rsidP="001C4B98">
            <w:pPr>
              <w:pStyle w:val="Text"/>
              <w:keepNext/>
              <w:widowControl w:val="0"/>
              <w:spacing w:before="0"/>
              <w:jc w:val="left"/>
              <w:rPr>
                <w:color w:val="000000"/>
                <w:sz w:val="22"/>
              </w:rPr>
            </w:pPr>
            <w:r w:rsidRPr="00DC2BA7">
              <w:rPr>
                <w:sz w:val="22"/>
                <w:lang w:val="sv-SE"/>
              </w:rPr>
              <w:t>Mindre vanliga</w:t>
            </w:r>
          </w:p>
        </w:tc>
        <w:tc>
          <w:tcPr>
            <w:tcW w:w="6095" w:type="dxa"/>
            <w:tcBorders>
              <w:top w:val="single" w:sz="4" w:space="0" w:color="auto"/>
              <w:left w:val="single" w:sz="4" w:space="0" w:color="auto"/>
              <w:bottom w:val="nil"/>
              <w:right w:val="single" w:sz="4" w:space="0" w:color="auto"/>
            </w:tcBorders>
            <w:shd w:val="clear" w:color="auto" w:fill="auto"/>
          </w:tcPr>
          <w:p w14:paraId="27576C46" w14:textId="77777777" w:rsidR="00D57536" w:rsidRPr="00DC2BA7" w:rsidRDefault="00B60735" w:rsidP="001C4B98">
            <w:pPr>
              <w:pStyle w:val="Text"/>
              <w:keepNext/>
              <w:widowControl w:val="0"/>
              <w:spacing w:before="0"/>
              <w:jc w:val="left"/>
              <w:rPr>
                <w:color w:val="000000"/>
                <w:sz w:val="22"/>
              </w:rPr>
            </w:pPr>
            <w:r w:rsidRPr="00DC2BA7">
              <w:rPr>
                <w:sz w:val="22"/>
                <w:lang w:val="sv-SE"/>
              </w:rPr>
              <w:t>Ljuskänslighet, urtikaria, hudutslag, pruritus</w:t>
            </w:r>
          </w:p>
        </w:tc>
      </w:tr>
      <w:tr w:rsidR="00211724" w14:paraId="42FD409C" w14:textId="77777777" w:rsidTr="001C4B98">
        <w:tc>
          <w:tcPr>
            <w:tcW w:w="3261" w:type="dxa"/>
            <w:tcBorders>
              <w:top w:val="nil"/>
              <w:left w:val="single" w:sz="4" w:space="0" w:color="auto"/>
              <w:bottom w:val="nil"/>
              <w:right w:val="single" w:sz="4" w:space="0" w:color="auto"/>
            </w:tcBorders>
            <w:shd w:val="clear" w:color="auto" w:fill="auto"/>
          </w:tcPr>
          <w:p w14:paraId="673E24E4" w14:textId="77777777" w:rsidR="00D57536" w:rsidRPr="00DC2BA7" w:rsidRDefault="00B60735" w:rsidP="001C4B98">
            <w:pPr>
              <w:pStyle w:val="Text"/>
              <w:keepNext/>
              <w:widowControl w:val="0"/>
              <w:spacing w:before="0"/>
              <w:jc w:val="left"/>
              <w:rPr>
                <w:color w:val="000000"/>
                <w:sz w:val="22"/>
              </w:rPr>
            </w:pPr>
            <w:r w:rsidRPr="00DC2BA7">
              <w:rPr>
                <w:sz w:val="22"/>
                <w:lang w:val="sv-SE"/>
              </w:rPr>
              <w:t>Sällsynta</w:t>
            </w:r>
          </w:p>
        </w:tc>
        <w:tc>
          <w:tcPr>
            <w:tcW w:w="6095" w:type="dxa"/>
            <w:tcBorders>
              <w:top w:val="nil"/>
              <w:left w:val="single" w:sz="4" w:space="0" w:color="auto"/>
              <w:bottom w:val="nil"/>
              <w:right w:val="single" w:sz="4" w:space="0" w:color="auto"/>
            </w:tcBorders>
            <w:shd w:val="clear" w:color="auto" w:fill="auto"/>
          </w:tcPr>
          <w:p w14:paraId="561A1DFC" w14:textId="77777777" w:rsidR="00D57536" w:rsidRPr="00DC2BA7" w:rsidRDefault="00B60735" w:rsidP="001C4B98">
            <w:pPr>
              <w:pStyle w:val="Text"/>
              <w:keepNext/>
              <w:widowControl w:val="0"/>
              <w:spacing w:before="0"/>
              <w:jc w:val="left"/>
              <w:rPr>
                <w:color w:val="000000"/>
                <w:sz w:val="22"/>
              </w:rPr>
            </w:pPr>
            <w:r w:rsidRPr="00DC2BA7">
              <w:rPr>
                <w:sz w:val="22"/>
                <w:lang w:val="sv-SE"/>
              </w:rPr>
              <w:t>Angioödem</w:t>
            </w:r>
          </w:p>
        </w:tc>
      </w:tr>
      <w:tr w:rsidR="00211724" w14:paraId="350AFA81"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08A48860" w14:textId="77777777" w:rsidR="00D57536" w:rsidRPr="00DC2BA7" w:rsidRDefault="00B60735" w:rsidP="001C4B98">
            <w:pPr>
              <w:pStyle w:val="Text"/>
              <w:widowControl w:val="0"/>
              <w:spacing w:before="0"/>
              <w:jc w:val="left"/>
              <w:rPr>
                <w:color w:val="000000"/>
                <w:sz w:val="22"/>
              </w:rPr>
            </w:pPr>
            <w:r w:rsidRPr="00DC2BA7">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2B108D57" w14:textId="77777777" w:rsidR="00D57536" w:rsidRPr="00DC2BA7" w:rsidRDefault="00B60735" w:rsidP="001C4B98">
            <w:pPr>
              <w:pStyle w:val="Text"/>
              <w:widowControl w:val="0"/>
              <w:spacing w:before="0"/>
              <w:jc w:val="left"/>
              <w:rPr>
                <w:color w:val="000000"/>
                <w:sz w:val="22"/>
              </w:rPr>
            </w:pPr>
            <w:r w:rsidRPr="00DC2BA7">
              <w:rPr>
                <w:color w:val="000000"/>
                <w:sz w:val="22"/>
              </w:rPr>
              <w:t>Alopeci</w:t>
            </w:r>
          </w:p>
        </w:tc>
      </w:tr>
      <w:tr w:rsidR="00211724" w14:paraId="0002ABEA" w14:textId="77777777" w:rsidTr="001C4B98">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0138EDAD" w14:textId="77777777" w:rsidR="00D57536" w:rsidRPr="00610F76" w:rsidRDefault="00B60735" w:rsidP="001C4B98">
            <w:pPr>
              <w:pStyle w:val="Text"/>
              <w:keepNext/>
              <w:widowControl w:val="0"/>
              <w:spacing w:before="0"/>
              <w:jc w:val="left"/>
              <w:rPr>
                <w:b/>
                <w:sz w:val="22"/>
                <w:lang w:val="sv-SE"/>
              </w:rPr>
            </w:pPr>
            <w:r w:rsidRPr="00610F76">
              <w:rPr>
                <w:b/>
                <w:sz w:val="22"/>
                <w:lang w:val="sv-SE"/>
              </w:rPr>
              <w:lastRenderedPageBreak/>
              <w:t>Muskuloskeletala systemet och bindväv</w:t>
            </w:r>
          </w:p>
        </w:tc>
      </w:tr>
      <w:tr w:rsidR="00211724" w14:paraId="4DC9C56A"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0189EDFB" w14:textId="77777777" w:rsidR="00D57536" w:rsidRPr="00610F76" w:rsidRDefault="00B60735" w:rsidP="001C4B98">
            <w:pPr>
              <w:pStyle w:val="Text"/>
              <w:keepNext/>
              <w:widowControl w:val="0"/>
              <w:spacing w:before="0"/>
              <w:jc w:val="left"/>
              <w:rPr>
                <w:sz w:val="22"/>
                <w:lang w:val="sv-SE"/>
              </w:rPr>
            </w:pPr>
            <w:r w:rsidRPr="00610F76">
              <w:rPr>
                <w:sz w:val="22"/>
                <w:lang w:val="sv-SE"/>
              </w:rPr>
              <w:t>Vanliga</w:t>
            </w:r>
          </w:p>
        </w:tc>
        <w:tc>
          <w:tcPr>
            <w:tcW w:w="6095" w:type="dxa"/>
            <w:tcBorders>
              <w:top w:val="single" w:sz="4" w:space="0" w:color="auto"/>
              <w:left w:val="single" w:sz="4" w:space="0" w:color="auto"/>
              <w:bottom w:val="nil"/>
              <w:right w:val="single" w:sz="4" w:space="0" w:color="auto"/>
            </w:tcBorders>
            <w:shd w:val="clear" w:color="auto" w:fill="auto"/>
          </w:tcPr>
          <w:p w14:paraId="237B571D" w14:textId="77777777" w:rsidR="00D57536" w:rsidRPr="00610F76" w:rsidRDefault="00B60735" w:rsidP="001C4B98">
            <w:pPr>
              <w:pStyle w:val="Text"/>
              <w:keepNext/>
              <w:widowControl w:val="0"/>
              <w:spacing w:before="0"/>
              <w:jc w:val="left"/>
              <w:rPr>
                <w:sz w:val="22"/>
                <w:lang w:val="sv-SE"/>
              </w:rPr>
            </w:pPr>
            <w:r w:rsidRPr="00610F76">
              <w:rPr>
                <w:sz w:val="22"/>
                <w:lang w:val="sv-SE"/>
              </w:rPr>
              <w:t>Atralgi†</w:t>
            </w:r>
          </w:p>
        </w:tc>
      </w:tr>
      <w:tr w:rsidR="00211724" w14:paraId="6E22E6F4"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50A75A45" w14:textId="77777777" w:rsidR="00D57536" w:rsidRPr="00610F76" w:rsidRDefault="00B60735" w:rsidP="001C4B98">
            <w:pPr>
              <w:pStyle w:val="Text"/>
              <w:keepNext/>
              <w:widowControl w:val="0"/>
              <w:spacing w:before="0"/>
              <w:jc w:val="left"/>
              <w:rPr>
                <w:sz w:val="22"/>
                <w:lang w:val="sv-SE"/>
              </w:rPr>
            </w:pPr>
            <w:r w:rsidRPr="00610F76">
              <w:rPr>
                <w:sz w:val="22"/>
                <w:lang w:val="sv-SE"/>
              </w:rPr>
              <w:t>Sällsynta</w:t>
            </w:r>
          </w:p>
        </w:tc>
        <w:tc>
          <w:tcPr>
            <w:tcW w:w="6095" w:type="dxa"/>
            <w:tcBorders>
              <w:top w:val="single" w:sz="4" w:space="0" w:color="auto"/>
              <w:left w:val="single" w:sz="4" w:space="0" w:color="auto"/>
              <w:bottom w:val="nil"/>
              <w:right w:val="single" w:sz="4" w:space="0" w:color="auto"/>
            </w:tcBorders>
            <w:shd w:val="clear" w:color="auto" w:fill="auto"/>
          </w:tcPr>
          <w:p w14:paraId="3F3EFAA8" w14:textId="77777777" w:rsidR="00D57536" w:rsidRPr="00610F76" w:rsidRDefault="00B60735" w:rsidP="001C4B98">
            <w:pPr>
              <w:pStyle w:val="Text"/>
              <w:keepNext/>
              <w:widowControl w:val="0"/>
              <w:spacing w:before="0"/>
              <w:jc w:val="left"/>
              <w:rPr>
                <w:sz w:val="22"/>
                <w:lang w:val="sv-SE"/>
              </w:rPr>
            </w:pPr>
            <w:r w:rsidRPr="00610F76">
              <w:rPr>
                <w:sz w:val="22"/>
                <w:lang w:val="sv-SE"/>
              </w:rPr>
              <w:t>Systemisk lupus erythematosus (SLE)</w:t>
            </w:r>
          </w:p>
        </w:tc>
      </w:tr>
      <w:tr w:rsidR="00211724" w14:paraId="562755D1"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4C031C5F" w14:textId="77777777" w:rsidR="00D57536" w:rsidRPr="00610F76" w:rsidRDefault="00B60735" w:rsidP="001C4B98">
            <w:pPr>
              <w:pStyle w:val="Text"/>
              <w:widowControl w:val="0"/>
              <w:spacing w:before="0"/>
              <w:jc w:val="left"/>
              <w:rPr>
                <w:color w:val="000000"/>
                <w:sz w:val="22"/>
              </w:rPr>
            </w:pPr>
            <w:r w:rsidRPr="00610F76">
              <w:rPr>
                <w:sz w:val="22"/>
                <w:lang w:val="sv-SE"/>
              </w:rPr>
              <w:t>Ingen känd frekvens</w:t>
            </w:r>
          </w:p>
        </w:tc>
        <w:tc>
          <w:tcPr>
            <w:tcW w:w="6095" w:type="dxa"/>
            <w:tcBorders>
              <w:top w:val="nil"/>
              <w:left w:val="single" w:sz="4" w:space="0" w:color="auto"/>
              <w:bottom w:val="single" w:sz="4" w:space="0" w:color="auto"/>
              <w:right w:val="single" w:sz="4" w:space="0" w:color="auto"/>
            </w:tcBorders>
            <w:shd w:val="clear" w:color="auto" w:fill="auto"/>
          </w:tcPr>
          <w:p w14:paraId="2E643A8F" w14:textId="77777777" w:rsidR="00D57536" w:rsidRPr="00610F76" w:rsidRDefault="00B60735" w:rsidP="001C4B98">
            <w:pPr>
              <w:pStyle w:val="Text"/>
              <w:widowControl w:val="0"/>
              <w:spacing w:before="0"/>
              <w:jc w:val="left"/>
              <w:rPr>
                <w:color w:val="000000"/>
                <w:sz w:val="22"/>
              </w:rPr>
            </w:pPr>
            <w:r w:rsidRPr="00610F76">
              <w:rPr>
                <w:sz w:val="22"/>
                <w:lang w:val="sv-SE"/>
              </w:rPr>
              <w:t>Myalgi, ledsvullnad</w:t>
            </w:r>
          </w:p>
        </w:tc>
      </w:tr>
      <w:tr w:rsidR="00211724" w:rsidRPr="00410B74" w14:paraId="23264246" w14:textId="77777777" w:rsidTr="001C4B98">
        <w:tc>
          <w:tcPr>
            <w:tcW w:w="9356" w:type="dxa"/>
            <w:gridSpan w:val="2"/>
            <w:tcBorders>
              <w:top w:val="single" w:sz="4" w:space="0" w:color="auto"/>
              <w:left w:val="single" w:sz="4" w:space="0" w:color="auto"/>
              <w:bottom w:val="single" w:sz="4" w:space="0" w:color="auto"/>
              <w:right w:val="single" w:sz="4" w:space="0" w:color="auto"/>
            </w:tcBorders>
            <w:shd w:val="clear" w:color="auto" w:fill="auto"/>
          </w:tcPr>
          <w:p w14:paraId="3E1412E9" w14:textId="77777777" w:rsidR="00D57536" w:rsidRPr="00610F76" w:rsidRDefault="00B60735" w:rsidP="001C4B98">
            <w:pPr>
              <w:pStyle w:val="Text"/>
              <w:keepNext/>
              <w:widowControl w:val="0"/>
              <w:spacing w:before="0"/>
              <w:jc w:val="left"/>
              <w:rPr>
                <w:b/>
                <w:sz w:val="22"/>
                <w:lang w:val="sv-SE"/>
              </w:rPr>
            </w:pPr>
            <w:r w:rsidRPr="00610F76">
              <w:rPr>
                <w:b/>
                <w:sz w:val="22"/>
                <w:lang w:val="sv-SE"/>
              </w:rPr>
              <w:t>Allmänna symtom och/eller symtom vid administreringsstället</w:t>
            </w:r>
          </w:p>
        </w:tc>
      </w:tr>
      <w:tr w:rsidR="00211724" w14:paraId="59DA92F8" w14:textId="77777777" w:rsidTr="001C4B98">
        <w:tc>
          <w:tcPr>
            <w:tcW w:w="3261" w:type="dxa"/>
            <w:tcBorders>
              <w:top w:val="single" w:sz="4" w:space="0" w:color="auto"/>
              <w:left w:val="single" w:sz="4" w:space="0" w:color="auto"/>
              <w:bottom w:val="nil"/>
              <w:right w:val="single" w:sz="4" w:space="0" w:color="auto"/>
            </w:tcBorders>
            <w:shd w:val="clear" w:color="auto" w:fill="auto"/>
          </w:tcPr>
          <w:p w14:paraId="0DC931CD" w14:textId="77777777" w:rsidR="00D57536" w:rsidRPr="00610F76" w:rsidRDefault="00B60735" w:rsidP="001C4B98">
            <w:pPr>
              <w:pStyle w:val="Text"/>
              <w:keepNext/>
              <w:widowControl w:val="0"/>
              <w:spacing w:before="0"/>
              <w:jc w:val="left"/>
              <w:rPr>
                <w:sz w:val="22"/>
                <w:lang w:val="sv-SE"/>
              </w:rPr>
            </w:pPr>
            <w:r w:rsidRPr="00610F76">
              <w:rPr>
                <w:sz w:val="22"/>
                <w:lang w:val="sv-SE"/>
              </w:rPr>
              <w:t>Mycket vanliga</w:t>
            </w:r>
          </w:p>
        </w:tc>
        <w:tc>
          <w:tcPr>
            <w:tcW w:w="6095" w:type="dxa"/>
            <w:tcBorders>
              <w:top w:val="single" w:sz="4" w:space="0" w:color="auto"/>
              <w:left w:val="single" w:sz="4" w:space="0" w:color="auto"/>
              <w:bottom w:val="nil"/>
              <w:right w:val="single" w:sz="4" w:space="0" w:color="auto"/>
            </w:tcBorders>
            <w:shd w:val="clear" w:color="auto" w:fill="auto"/>
          </w:tcPr>
          <w:p w14:paraId="7A884C0D" w14:textId="77777777" w:rsidR="00D57536" w:rsidRPr="00610F76" w:rsidRDefault="00B60735" w:rsidP="001C4B98">
            <w:pPr>
              <w:pStyle w:val="Text"/>
              <w:keepNext/>
              <w:widowControl w:val="0"/>
              <w:spacing w:before="0"/>
              <w:jc w:val="left"/>
              <w:rPr>
                <w:sz w:val="22"/>
                <w:lang w:val="sv-SE"/>
              </w:rPr>
            </w:pPr>
            <w:r w:rsidRPr="00610F76">
              <w:rPr>
                <w:sz w:val="22"/>
                <w:lang w:val="sv-SE"/>
              </w:rPr>
              <w:t>Feber**</w:t>
            </w:r>
          </w:p>
        </w:tc>
      </w:tr>
      <w:tr w:rsidR="00211724" w:rsidRPr="00410B74" w14:paraId="60D18311" w14:textId="77777777" w:rsidTr="001C4B98">
        <w:tc>
          <w:tcPr>
            <w:tcW w:w="3261" w:type="dxa"/>
            <w:tcBorders>
              <w:top w:val="nil"/>
              <w:left w:val="single" w:sz="4" w:space="0" w:color="auto"/>
              <w:bottom w:val="nil"/>
              <w:right w:val="single" w:sz="4" w:space="0" w:color="auto"/>
            </w:tcBorders>
            <w:shd w:val="clear" w:color="auto" w:fill="auto"/>
          </w:tcPr>
          <w:p w14:paraId="314524DD" w14:textId="77777777" w:rsidR="00D57536" w:rsidRPr="00610F76" w:rsidRDefault="00B60735" w:rsidP="001C4B98">
            <w:pPr>
              <w:pStyle w:val="Text"/>
              <w:keepNext/>
              <w:widowControl w:val="0"/>
              <w:spacing w:before="0"/>
              <w:jc w:val="left"/>
              <w:rPr>
                <w:color w:val="000000"/>
                <w:sz w:val="22"/>
              </w:rPr>
            </w:pPr>
            <w:r w:rsidRPr="00610F76">
              <w:rPr>
                <w:sz w:val="22"/>
                <w:lang w:val="sv-SE"/>
              </w:rPr>
              <w:t>Vanliga</w:t>
            </w:r>
          </w:p>
        </w:tc>
        <w:tc>
          <w:tcPr>
            <w:tcW w:w="6095" w:type="dxa"/>
            <w:tcBorders>
              <w:top w:val="nil"/>
              <w:left w:val="single" w:sz="4" w:space="0" w:color="auto"/>
              <w:bottom w:val="nil"/>
              <w:right w:val="single" w:sz="4" w:space="0" w:color="auto"/>
            </w:tcBorders>
            <w:shd w:val="clear" w:color="auto" w:fill="auto"/>
          </w:tcPr>
          <w:p w14:paraId="44A3F3EC" w14:textId="77777777" w:rsidR="00D57536" w:rsidRPr="00610F76" w:rsidRDefault="00B60735" w:rsidP="001C4B98">
            <w:pPr>
              <w:pStyle w:val="Text"/>
              <w:keepNext/>
              <w:widowControl w:val="0"/>
              <w:spacing w:before="0"/>
              <w:jc w:val="left"/>
              <w:rPr>
                <w:color w:val="000000"/>
                <w:sz w:val="22"/>
                <w:lang w:val="sv-SE"/>
              </w:rPr>
            </w:pPr>
            <w:r w:rsidRPr="00610F76">
              <w:rPr>
                <w:sz w:val="22"/>
                <w:lang w:val="sv-SE"/>
              </w:rPr>
              <w:t>Reaktioner på injektionsstället, såsom svullnad, erytem, smärta, pruritus</w:t>
            </w:r>
          </w:p>
        </w:tc>
      </w:tr>
      <w:tr w:rsidR="00211724" w:rsidRPr="00410B74" w14:paraId="623358A3" w14:textId="77777777" w:rsidTr="001C4B98">
        <w:tc>
          <w:tcPr>
            <w:tcW w:w="3261" w:type="dxa"/>
            <w:tcBorders>
              <w:top w:val="nil"/>
              <w:left w:val="single" w:sz="4" w:space="0" w:color="auto"/>
              <w:bottom w:val="single" w:sz="4" w:space="0" w:color="auto"/>
              <w:right w:val="single" w:sz="4" w:space="0" w:color="auto"/>
            </w:tcBorders>
            <w:shd w:val="clear" w:color="auto" w:fill="auto"/>
          </w:tcPr>
          <w:p w14:paraId="609E1750" w14:textId="77777777" w:rsidR="00D57536" w:rsidRPr="00610F76" w:rsidRDefault="00B60735" w:rsidP="001C4B98">
            <w:pPr>
              <w:pStyle w:val="Text"/>
              <w:keepNext/>
              <w:widowControl w:val="0"/>
              <w:spacing w:before="0"/>
              <w:jc w:val="left"/>
              <w:rPr>
                <w:color w:val="000000"/>
                <w:sz w:val="22"/>
              </w:rPr>
            </w:pPr>
            <w:r w:rsidRPr="00610F76">
              <w:rPr>
                <w:sz w:val="22"/>
                <w:lang w:val="sv-SE"/>
              </w:rPr>
              <w:t>Mindre vanliga</w:t>
            </w:r>
          </w:p>
        </w:tc>
        <w:tc>
          <w:tcPr>
            <w:tcW w:w="6095" w:type="dxa"/>
            <w:tcBorders>
              <w:top w:val="nil"/>
              <w:left w:val="single" w:sz="4" w:space="0" w:color="auto"/>
              <w:bottom w:val="single" w:sz="4" w:space="0" w:color="auto"/>
              <w:right w:val="single" w:sz="4" w:space="0" w:color="auto"/>
            </w:tcBorders>
            <w:shd w:val="clear" w:color="auto" w:fill="auto"/>
          </w:tcPr>
          <w:p w14:paraId="2BF146BC" w14:textId="77777777" w:rsidR="00D57536" w:rsidRPr="00610F76" w:rsidRDefault="00B60735" w:rsidP="001C4B98">
            <w:pPr>
              <w:pStyle w:val="Text"/>
              <w:keepNext/>
              <w:widowControl w:val="0"/>
              <w:spacing w:before="0"/>
              <w:jc w:val="left"/>
              <w:rPr>
                <w:color w:val="000000"/>
                <w:sz w:val="22"/>
                <w:lang w:val="sv-SE"/>
              </w:rPr>
            </w:pPr>
            <w:r w:rsidRPr="00610F76">
              <w:rPr>
                <w:sz w:val="22"/>
                <w:lang w:val="sv-SE"/>
              </w:rPr>
              <w:t>Influensaliknande sjukdom, svullna armar, viktökning, trötthet</w:t>
            </w:r>
          </w:p>
        </w:tc>
      </w:tr>
    </w:tbl>
    <w:p w14:paraId="66DC43D9" w14:textId="77777777" w:rsidR="00D57536" w:rsidRPr="00610F76" w:rsidRDefault="00B60735" w:rsidP="00D57536">
      <w:pPr>
        <w:pStyle w:val="Text"/>
        <w:keepNext/>
        <w:widowControl w:val="0"/>
        <w:spacing w:before="0"/>
        <w:jc w:val="left"/>
        <w:rPr>
          <w:color w:val="000000"/>
          <w:sz w:val="22"/>
          <w:lang w:val="sv-SE"/>
        </w:rPr>
      </w:pPr>
      <w:r w:rsidRPr="00610F76">
        <w:rPr>
          <w:color w:val="000000"/>
          <w:sz w:val="22"/>
          <w:lang w:val="sv-SE"/>
        </w:rPr>
        <w:t>*: Mycket vanliga hos barn från 6 till &lt;12 år</w:t>
      </w:r>
    </w:p>
    <w:p w14:paraId="2B23C57C" w14:textId="77777777" w:rsidR="00D57536" w:rsidRPr="00610F76" w:rsidRDefault="00B60735" w:rsidP="00D57536">
      <w:pPr>
        <w:pStyle w:val="Text"/>
        <w:keepNext/>
        <w:widowControl w:val="0"/>
        <w:spacing w:before="0"/>
        <w:jc w:val="left"/>
        <w:rPr>
          <w:color w:val="000000"/>
          <w:sz w:val="22"/>
          <w:lang w:val="sv-SE"/>
        </w:rPr>
      </w:pPr>
      <w:r w:rsidRPr="00610F76">
        <w:rPr>
          <w:color w:val="000000"/>
          <w:sz w:val="22"/>
          <w:lang w:val="sv-SE"/>
        </w:rPr>
        <w:t>**: Hos barn från 6 till &lt;12 år</w:t>
      </w:r>
    </w:p>
    <w:p w14:paraId="165BDDDF" w14:textId="77777777" w:rsidR="00D57536" w:rsidRPr="00610F76" w:rsidRDefault="00B60735" w:rsidP="00D57536">
      <w:pPr>
        <w:pStyle w:val="Text"/>
        <w:keepNext/>
        <w:spacing w:before="0"/>
        <w:ind w:left="142"/>
        <w:jc w:val="left"/>
        <w:rPr>
          <w:sz w:val="22"/>
          <w:lang w:val="sv-SE"/>
        </w:rPr>
      </w:pPr>
      <w:r w:rsidRPr="00610F76">
        <w:rPr>
          <w:sz w:val="22"/>
          <w:vertAlign w:val="superscript"/>
          <w:lang w:val="sv-SE"/>
        </w:rPr>
        <w:t>#</w:t>
      </w:r>
      <w:r w:rsidRPr="00610F76">
        <w:rPr>
          <w:sz w:val="22"/>
          <w:lang w:val="sv-SE"/>
        </w:rPr>
        <w:t>: Vanlig i studier på näspolyper</w:t>
      </w:r>
    </w:p>
    <w:p w14:paraId="5D5B73D9" w14:textId="77777777" w:rsidR="00D57536" w:rsidRPr="00610F76" w:rsidRDefault="00B60735" w:rsidP="00D57536">
      <w:pPr>
        <w:widowControl w:val="0"/>
        <w:tabs>
          <w:tab w:val="clear" w:pos="567"/>
        </w:tabs>
        <w:spacing w:line="240" w:lineRule="auto"/>
        <w:ind w:left="142"/>
        <w:rPr>
          <w:lang w:val="sv-SE"/>
        </w:rPr>
      </w:pPr>
      <w:r w:rsidRPr="00610F76">
        <w:rPr>
          <w:lang w:val="sv-SE"/>
        </w:rPr>
        <w:t>†: Ingen känd frekvens i studier på allergisk astma</w:t>
      </w:r>
    </w:p>
    <w:p w14:paraId="187842BF" w14:textId="77777777" w:rsidR="00D57536" w:rsidRPr="00610F76" w:rsidRDefault="00D57536" w:rsidP="00D57536">
      <w:pPr>
        <w:pStyle w:val="Text"/>
        <w:spacing w:before="0"/>
        <w:jc w:val="left"/>
        <w:rPr>
          <w:color w:val="000000"/>
          <w:sz w:val="22"/>
          <w:lang w:val="sv-SE"/>
        </w:rPr>
      </w:pPr>
    </w:p>
    <w:p w14:paraId="58A556FA" w14:textId="77777777" w:rsidR="00D57536" w:rsidRPr="00610F76" w:rsidRDefault="00B60735" w:rsidP="00D57536">
      <w:pPr>
        <w:keepNext/>
        <w:widowControl w:val="0"/>
        <w:tabs>
          <w:tab w:val="clear" w:pos="567"/>
        </w:tabs>
        <w:spacing w:line="240" w:lineRule="auto"/>
        <w:ind w:left="567" w:hanging="567"/>
        <w:rPr>
          <w:u w:val="single"/>
          <w:lang w:val="sv-SE"/>
        </w:rPr>
      </w:pPr>
      <w:r w:rsidRPr="00610F76">
        <w:rPr>
          <w:u w:val="single"/>
          <w:lang w:val="sv-SE"/>
        </w:rPr>
        <w:t>Kronisk spontan urtikaria</w:t>
      </w:r>
    </w:p>
    <w:p w14:paraId="5A069A7F" w14:textId="77777777" w:rsidR="00D57536" w:rsidRPr="00610F76" w:rsidRDefault="00D57536" w:rsidP="00D57536">
      <w:pPr>
        <w:keepNext/>
        <w:widowControl w:val="0"/>
        <w:tabs>
          <w:tab w:val="clear" w:pos="567"/>
        </w:tabs>
        <w:spacing w:line="240" w:lineRule="auto"/>
        <w:ind w:left="567" w:hanging="567"/>
        <w:rPr>
          <w:lang w:val="sv-SE"/>
        </w:rPr>
      </w:pPr>
    </w:p>
    <w:p w14:paraId="4A61E6A2" w14:textId="77777777" w:rsidR="00D57536" w:rsidRPr="00610F76" w:rsidRDefault="00B60735" w:rsidP="00D57536">
      <w:pPr>
        <w:keepNext/>
        <w:widowControl w:val="0"/>
        <w:tabs>
          <w:tab w:val="clear" w:pos="567"/>
        </w:tabs>
        <w:spacing w:line="240" w:lineRule="auto"/>
        <w:ind w:left="567" w:hanging="567"/>
        <w:rPr>
          <w:u w:val="single"/>
          <w:lang w:val="sv-SE"/>
        </w:rPr>
      </w:pPr>
      <w:r w:rsidRPr="00610F76">
        <w:rPr>
          <w:i/>
          <w:u w:val="single"/>
          <w:lang w:val="sv-SE"/>
        </w:rPr>
        <w:t>Sammanfattning av säkerhetsprofilen</w:t>
      </w:r>
    </w:p>
    <w:p w14:paraId="28D9AF4B" w14:textId="77777777" w:rsidR="00D57536" w:rsidRPr="00610F76" w:rsidRDefault="00B60735" w:rsidP="00D57536">
      <w:pPr>
        <w:widowControl w:val="0"/>
        <w:spacing w:line="240" w:lineRule="auto"/>
        <w:rPr>
          <w:rFonts w:eastAsia="MS Gothic"/>
          <w:lang w:val="sv-SE"/>
        </w:rPr>
      </w:pPr>
      <w:r w:rsidRPr="00610F76">
        <w:rPr>
          <w:rFonts w:eastAsia="MS Gothic"/>
          <w:lang w:val="sv-SE"/>
        </w:rPr>
        <w:t xml:space="preserve">Säkerhet och tolerabilitet av omalizumab, i doser om 75 mg, 150 mg och 300 mg var fjärde vecka, undersöktes hos 975 patienter med </w:t>
      </w:r>
      <w:r w:rsidRPr="00610F76">
        <w:rPr>
          <w:lang w:val="sv-SE"/>
        </w:rPr>
        <w:t>kronisk spontan urtikaria</w:t>
      </w:r>
      <w:r w:rsidRPr="00610F76">
        <w:rPr>
          <w:rFonts w:eastAsia="MS Gothic"/>
          <w:lang w:val="sv-SE"/>
        </w:rPr>
        <w:t xml:space="preserve"> varav 242 fick placebo. Totalt behandlades 733 patienter med omalizumab i upp till 12 veckor och 490 patienter i upp till 24 veckor. Av dessa behandlades 412 patienter i upp till 12 veckor och 333 patienter i upp till 24 veckor med med en dos om 300 mg.</w:t>
      </w:r>
    </w:p>
    <w:p w14:paraId="42268CF0" w14:textId="77777777" w:rsidR="00D57536" w:rsidRPr="00610F76" w:rsidRDefault="00D57536" w:rsidP="00D57536">
      <w:pPr>
        <w:widowControl w:val="0"/>
        <w:spacing w:line="240" w:lineRule="auto"/>
        <w:rPr>
          <w:rFonts w:eastAsia="MS Gothic"/>
          <w:lang w:val="sv-SE"/>
        </w:rPr>
      </w:pPr>
    </w:p>
    <w:p w14:paraId="5BF9B1F8" w14:textId="77777777" w:rsidR="00D57536" w:rsidRPr="00610F76" w:rsidRDefault="00B60735" w:rsidP="00D57536">
      <w:pPr>
        <w:keepNext/>
        <w:widowControl w:val="0"/>
        <w:spacing w:line="240" w:lineRule="auto"/>
        <w:rPr>
          <w:rFonts w:eastAsia="MS Gothic"/>
          <w:lang w:val="sv-SE"/>
        </w:rPr>
      </w:pPr>
      <w:r w:rsidRPr="00610F76">
        <w:rPr>
          <w:rFonts w:eastAsia="MS Gothic"/>
          <w:i/>
          <w:u w:val="single"/>
          <w:lang w:val="sv-SE"/>
        </w:rPr>
        <w:t>Tabell över biverkningar</w:t>
      </w:r>
    </w:p>
    <w:p w14:paraId="152D6EAF" w14:textId="18693DC1" w:rsidR="00D57536" w:rsidRPr="00610F76" w:rsidRDefault="00B60735" w:rsidP="00D57536">
      <w:pPr>
        <w:widowControl w:val="0"/>
        <w:spacing w:line="240" w:lineRule="auto"/>
        <w:rPr>
          <w:rFonts w:eastAsia="MS Gothic"/>
          <w:lang w:val="sv-SE"/>
        </w:rPr>
      </w:pPr>
      <w:r w:rsidRPr="00610F76">
        <w:rPr>
          <w:rFonts w:eastAsia="MS Gothic"/>
          <w:lang w:val="sv-SE"/>
        </w:rPr>
        <w:t>Till följd av skillnader i dos och patientpopulation (med väsentligt olika riskfaktorer, komorbiditeter, samtidig medicinering och ålder [astmastudier inkluderade t.ex. barn i åldern 6</w:t>
      </w:r>
      <w:r w:rsidRPr="00610F76">
        <w:rPr>
          <w:rFonts w:eastAsia="MS Gothic"/>
          <w:lang w:val="sv-SE"/>
        </w:rPr>
        <w:noBreakHyphen/>
        <w:t>12 år]) redovisas biverkningar för kronisk spontan urtikaria i en separat tabell (tabell 5).</w:t>
      </w:r>
    </w:p>
    <w:p w14:paraId="0AFBDF28" w14:textId="77777777" w:rsidR="00D57536" w:rsidRPr="00610F76" w:rsidRDefault="00D57536" w:rsidP="00D57536">
      <w:pPr>
        <w:widowControl w:val="0"/>
        <w:spacing w:line="240" w:lineRule="auto"/>
        <w:rPr>
          <w:rFonts w:eastAsia="MS Gothic"/>
          <w:lang w:val="sv-SE"/>
        </w:rPr>
      </w:pPr>
    </w:p>
    <w:p w14:paraId="7BACC21E" w14:textId="77777777" w:rsidR="00D57536" w:rsidRPr="00610F76" w:rsidRDefault="00B60735" w:rsidP="00D57536">
      <w:pPr>
        <w:widowControl w:val="0"/>
        <w:spacing w:line="240" w:lineRule="auto"/>
        <w:rPr>
          <w:rFonts w:eastAsia="MS Gothic"/>
          <w:lang w:val="sv-SE"/>
        </w:rPr>
      </w:pPr>
      <w:r w:rsidRPr="00610F76">
        <w:rPr>
          <w:rFonts w:eastAsia="MS Gothic"/>
          <w:lang w:val="sv-SE"/>
        </w:rPr>
        <w:t>Tabell 5 anger biverkningar (förekomst hos ≥1 % av patienterna i någon av behandlingsgrupperna samt hos ≥2 % i någon av omalizumabgrupperna jämfört med placebo (efter medicinsk utvärdering)) för 300 mg från tre sammanslagna fas III-studier. Biverkningarna är indelade i två grupper: de som identifierades i den 12 veckor respektive 24 veckor långa behandlingsperioden.</w:t>
      </w:r>
    </w:p>
    <w:p w14:paraId="2D9FE8C5" w14:textId="77777777" w:rsidR="00D57536" w:rsidRPr="00610F76" w:rsidRDefault="00D57536" w:rsidP="00D57536">
      <w:pPr>
        <w:widowControl w:val="0"/>
        <w:spacing w:line="240" w:lineRule="auto"/>
        <w:rPr>
          <w:rFonts w:eastAsia="MS Gothic"/>
          <w:lang w:val="sv-SE"/>
        </w:rPr>
      </w:pPr>
    </w:p>
    <w:p w14:paraId="6AB18862" w14:textId="77777777" w:rsidR="00D57536" w:rsidRPr="00610F76" w:rsidRDefault="00B60735" w:rsidP="00D57536">
      <w:pPr>
        <w:widowControl w:val="0"/>
        <w:spacing w:line="240" w:lineRule="auto"/>
        <w:rPr>
          <w:rFonts w:eastAsia="MS Gothic"/>
          <w:lang w:val="sv-SE"/>
        </w:rPr>
      </w:pPr>
      <w:r w:rsidRPr="00610F76">
        <w:rPr>
          <w:rFonts w:eastAsia="MS Gothic"/>
          <w:lang w:val="sv-SE"/>
        </w:rPr>
        <w:t xml:space="preserve">Biverkningarna anges enligt MedDRAs organsystem. Inom varje organsystemklass presenteras biverkningarna efter frekvens med de vanligast reaktionerna först. </w:t>
      </w:r>
      <w:r w:rsidRPr="00610F76">
        <w:rPr>
          <w:lang w:val="sv-SE"/>
        </w:rPr>
        <w:t>Frekvenskategorierna definieras enligt följande: mycket vanliga (</w:t>
      </w:r>
      <w:r w:rsidRPr="00610F76">
        <w:rPr>
          <w:color w:val="000000"/>
          <w:lang w:val="sv-SE"/>
        </w:rPr>
        <w:t xml:space="preserve">≥1/10), </w:t>
      </w:r>
      <w:r w:rsidRPr="00610F76">
        <w:rPr>
          <w:lang w:val="sv-SE"/>
        </w:rPr>
        <w:t>vanliga (</w:t>
      </w:r>
      <w:r w:rsidRPr="00610F76">
        <w:rPr>
          <w:color w:val="000000"/>
          <w:lang w:val="sv-SE"/>
        </w:rPr>
        <w:t>≥</w:t>
      </w:r>
      <w:r w:rsidRPr="00610F76">
        <w:rPr>
          <w:lang w:val="sv-SE"/>
        </w:rPr>
        <w:t>1/100, &lt;1/10), mindre vanliga (</w:t>
      </w:r>
      <w:r w:rsidRPr="00610F76">
        <w:rPr>
          <w:color w:val="000000"/>
          <w:lang w:val="sv-SE"/>
        </w:rPr>
        <w:t>≥</w:t>
      </w:r>
      <w:r w:rsidRPr="00610F76">
        <w:rPr>
          <w:lang w:val="sv-SE"/>
        </w:rPr>
        <w:t>1/1 000, &lt;1/100), sällsynta (</w:t>
      </w:r>
      <w:r w:rsidRPr="00610F76">
        <w:rPr>
          <w:color w:val="000000"/>
          <w:lang w:val="sv-SE"/>
        </w:rPr>
        <w:t xml:space="preserve">≥1/10 000, </w:t>
      </w:r>
      <w:r w:rsidRPr="00610F76">
        <w:rPr>
          <w:lang w:val="sv-SE"/>
        </w:rPr>
        <w:t>&lt;1/1 000), mycket sällsynta (&lt;1/10 000)</w:t>
      </w:r>
      <w:r w:rsidRPr="00610F76">
        <w:rPr>
          <w:rFonts w:eastAsia="MS Gothic"/>
          <w:lang w:val="sv-SE"/>
        </w:rPr>
        <w:t>och ingen känd frekvens (kan inte beräknas från tillgängliga data).</w:t>
      </w:r>
    </w:p>
    <w:p w14:paraId="37CA07FF" w14:textId="77777777" w:rsidR="00D57536" w:rsidRPr="00610F76" w:rsidRDefault="00D57536" w:rsidP="00D57536">
      <w:pPr>
        <w:widowControl w:val="0"/>
        <w:spacing w:line="240" w:lineRule="auto"/>
        <w:rPr>
          <w:rFonts w:eastAsia="MS Gothic"/>
          <w:lang w:val="sv-SE"/>
        </w:rPr>
      </w:pPr>
    </w:p>
    <w:p w14:paraId="5CA186CB" w14:textId="77777777" w:rsidR="00D57536" w:rsidRPr="00DC2BA7" w:rsidRDefault="00B60735" w:rsidP="00D57536">
      <w:pPr>
        <w:keepNext/>
        <w:keepLines/>
        <w:spacing w:line="240" w:lineRule="auto"/>
        <w:ind w:left="1134" w:hanging="1134"/>
        <w:rPr>
          <w:b/>
          <w:bCs/>
          <w:i/>
          <w:lang w:val="sv-SE"/>
        </w:rPr>
      </w:pPr>
      <w:r w:rsidRPr="00DC2BA7">
        <w:rPr>
          <w:b/>
          <w:bCs/>
          <w:lang w:val="sv-SE"/>
        </w:rPr>
        <w:lastRenderedPageBreak/>
        <w:t>Tabell 5</w:t>
      </w:r>
      <w:r w:rsidRPr="00DC2BA7">
        <w:rPr>
          <w:b/>
          <w:bCs/>
          <w:lang w:val="sv-SE"/>
        </w:rPr>
        <w:tab/>
        <w:t>Biverkningar från den sammanslagna säkerhetsdatabasen för kronisk spontan urtikaria (dag 1 till vecka 24) med 300 mg omalizumab</w:t>
      </w:r>
    </w:p>
    <w:p w14:paraId="3BBD0CB0" w14:textId="77777777" w:rsidR="00D57536" w:rsidRPr="00DC2BA7" w:rsidRDefault="00D57536" w:rsidP="00D57536">
      <w:pPr>
        <w:keepNext/>
        <w:spacing w:line="240" w:lineRule="auto"/>
        <w:rPr>
          <w:lang w:val="sv-SE"/>
        </w:rPr>
      </w:pPr>
    </w:p>
    <w:tbl>
      <w:tblPr>
        <w:tblW w:w="5000" w:type="pct"/>
        <w:tblBorders>
          <w:top w:val="single" w:sz="4" w:space="0" w:color="auto"/>
          <w:bottom w:val="single" w:sz="4" w:space="0" w:color="auto"/>
        </w:tblBorders>
        <w:tblLayout w:type="fixed"/>
        <w:tblLook w:val="0000" w:firstRow="0" w:lastRow="0" w:firstColumn="0" w:lastColumn="0" w:noHBand="0" w:noVBand="0"/>
      </w:tblPr>
      <w:tblGrid>
        <w:gridCol w:w="2455"/>
        <w:gridCol w:w="2215"/>
        <w:gridCol w:w="1948"/>
        <w:gridCol w:w="2444"/>
        <w:gridCol w:w="9"/>
      </w:tblGrid>
      <w:tr w:rsidR="00211724" w14:paraId="65D25AC5" w14:textId="77777777" w:rsidTr="001C4B98">
        <w:trPr>
          <w:gridAfter w:val="1"/>
          <w:wAfter w:w="5" w:type="dxa"/>
        </w:trPr>
        <w:tc>
          <w:tcPr>
            <w:tcW w:w="1353" w:type="pct"/>
            <w:vMerge w:val="restart"/>
            <w:tcBorders>
              <w:top w:val="single" w:sz="4" w:space="0" w:color="auto"/>
            </w:tcBorders>
            <w:shd w:val="clear" w:color="auto" w:fill="auto"/>
            <w:vAlign w:val="center"/>
          </w:tcPr>
          <w:p w14:paraId="5E9C87D7" w14:textId="77777777" w:rsidR="00D57536" w:rsidRPr="00DC2BA7" w:rsidRDefault="00B60735" w:rsidP="001C4B98">
            <w:pPr>
              <w:keepNext/>
              <w:tabs>
                <w:tab w:val="left" w:pos="284"/>
              </w:tabs>
              <w:spacing w:line="240" w:lineRule="auto"/>
              <w:rPr>
                <w:b/>
              </w:rPr>
            </w:pPr>
            <w:r w:rsidRPr="00DC2BA7">
              <w:rPr>
                <w:b/>
              </w:rPr>
              <w:t>12 veckor</w:t>
            </w:r>
          </w:p>
        </w:tc>
        <w:tc>
          <w:tcPr>
            <w:tcW w:w="2295" w:type="pct"/>
            <w:gridSpan w:val="2"/>
            <w:tcBorders>
              <w:top w:val="single" w:sz="4" w:space="0" w:color="auto"/>
              <w:bottom w:val="single" w:sz="4" w:space="0" w:color="auto"/>
            </w:tcBorders>
            <w:shd w:val="clear" w:color="auto" w:fill="auto"/>
          </w:tcPr>
          <w:p w14:paraId="36141D05" w14:textId="77777777" w:rsidR="00D57536" w:rsidRPr="00DC2BA7" w:rsidRDefault="00B60735" w:rsidP="001C4B98">
            <w:pPr>
              <w:pStyle w:val="Table"/>
              <w:keepNext/>
              <w:keepLines w:val="0"/>
              <w:spacing w:before="0" w:after="0"/>
              <w:jc w:val="center"/>
              <w:rPr>
                <w:rFonts w:ascii="Times New Roman" w:hAnsi="Times New Roman"/>
                <w:sz w:val="22"/>
                <w:szCs w:val="22"/>
                <w:lang w:val="sv-SE"/>
              </w:rPr>
            </w:pPr>
            <w:r w:rsidRPr="00DC2BA7">
              <w:rPr>
                <w:rFonts w:ascii="Times New Roman" w:hAnsi="Times New Roman"/>
                <w:b/>
                <w:sz w:val="22"/>
                <w:szCs w:val="22"/>
                <w:lang w:val="sv-SE"/>
              </w:rPr>
              <w:t>Poolade data från omalizumabstudierna 1, 2 och 3</w:t>
            </w:r>
          </w:p>
        </w:tc>
        <w:tc>
          <w:tcPr>
            <w:tcW w:w="1347" w:type="pct"/>
            <w:tcBorders>
              <w:top w:val="single" w:sz="4" w:space="0" w:color="auto"/>
              <w:bottom w:val="single" w:sz="4" w:space="0" w:color="auto"/>
            </w:tcBorders>
            <w:shd w:val="clear" w:color="auto" w:fill="auto"/>
          </w:tcPr>
          <w:p w14:paraId="3CAA2175" w14:textId="77777777" w:rsidR="00D57536" w:rsidRPr="00DC2BA7" w:rsidRDefault="00B60735" w:rsidP="001C4B98">
            <w:pPr>
              <w:keepNext/>
              <w:tabs>
                <w:tab w:val="left" w:pos="284"/>
              </w:tabs>
              <w:spacing w:line="240" w:lineRule="auto"/>
              <w:jc w:val="center"/>
              <w:rPr>
                <w:b/>
              </w:rPr>
            </w:pPr>
            <w:r w:rsidRPr="00DC2BA7">
              <w:rPr>
                <w:b/>
              </w:rPr>
              <w:t>Frekvens</w:t>
            </w:r>
          </w:p>
        </w:tc>
      </w:tr>
      <w:tr w:rsidR="00211724" w14:paraId="0494E82F" w14:textId="77777777" w:rsidTr="001C4B98">
        <w:tc>
          <w:tcPr>
            <w:tcW w:w="1353" w:type="pct"/>
            <w:vMerge/>
            <w:shd w:val="clear" w:color="auto" w:fill="auto"/>
          </w:tcPr>
          <w:p w14:paraId="51F12C87" w14:textId="77777777" w:rsidR="00D57536" w:rsidRPr="00DC2BA7" w:rsidRDefault="00D57536" w:rsidP="001C4B98">
            <w:pPr>
              <w:keepNext/>
              <w:tabs>
                <w:tab w:val="left" w:pos="284"/>
              </w:tabs>
              <w:spacing w:line="240" w:lineRule="auto"/>
              <w:rPr>
                <w:b/>
                <w:bCs/>
              </w:rPr>
            </w:pPr>
          </w:p>
        </w:tc>
        <w:tc>
          <w:tcPr>
            <w:tcW w:w="1221" w:type="pct"/>
            <w:tcBorders>
              <w:top w:val="single" w:sz="4" w:space="0" w:color="auto"/>
            </w:tcBorders>
            <w:shd w:val="clear" w:color="auto" w:fill="auto"/>
          </w:tcPr>
          <w:p w14:paraId="2C4625A3" w14:textId="77777777" w:rsidR="00D57536" w:rsidRPr="00DC2BA7" w:rsidRDefault="00B60735" w:rsidP="001C4B98">
            <w:pPr>
              <w:keepNext/>
              <w:tabs>
                <w:tab w:val="left" w:pos="284"/>
              </w:tabs>
              <w:spacing w:line="240" w:lineRule="auto"/>
              <w:jc w:val="center"/>
              <w:rPr>
                <w:b/>
                <w:bCs/>
              </w:rPr>
            </w:pPr>
            <w:r w:rsidRPr="00DC2BA7">
              <w:t>placebo, N=242</w:t>
            </w:r>
          </w:p>
        </w:tc>
        <w:tc>
          <w:tcPr>
            <w:tcW w:w="1074" w:type="pct"/>
            <w:tcBorders>
              <w:top w:val="single" w:sz="4" w:space="0" w:color="auto"/>
            </w:tcBorders>
            <w:shd w:val="clear" w:color="auto" w:fill="auto"/>
            <w:vAlign w:val="center"/>
          </w:tcPr>
          <w:p w14:paraId="1A1EBBF4" w14:textId="77777777" w:rsidR="00D57536" w:rsidRPr="00DC2BA7" w:rsidRDefault="00B60735" w:rsidP="001C4B98">
            <w:pPr>
              <w:keepNext/>
              <w:tabs>
                <w:tab w:val="left" w:pos="284"/>
              </w:tabs>
              <w:spacing w:line="240" w:lineRule="auto"/>
              <w:jc w:val="center"/>
            </w:pPr>
            <w:r w:rsidRPr="00DC2BA7">
              <w:t>300 mg, N=412</w:t>
            </w:r>
          </w:p>
        </w:tc>
        <w:tc>
          <w:tcPr>
            <w:tcW w:w="1352" w:type="pct"/>
            <w:gridSpan w:val="2"/>
            <w:tcBorders>
              <w:top w:val="single" w:sz="4" w:space="0" w:color="auto"/>
            </w:tcBorders>
            <w:shd w:val="clear" w:color="auto" w:fill="auto"/>
          </w:tcPr>
          <w:p w14:paraId="281D3C09" w14:textId="77777777" w:rsidR="00D57536" w:rsidRPr="00DC2BA7" w:rsidRDefault="00D57536" w:rsidP="001C4B98">
            <w:pPr>
              <w:keepNext/>
              <w:tabs>
                <w:tab w:val="left" w:pos="284"/>
              </w:tabs>
              <w:spacing w:line="240" w:lineRule="auto"/>
              <w:rPr>
                <w:b/>
                <w:bCs/>
              </w:rPr>
            </w:pPr>
          </w:p>
        </w:tc>
      </w:tr>
      <w:tr w:rsidR="00211724" w14:paraId="00E1F352" w14:textId="77777777" w:rsidTr="001C4B98">
        <w:trPr>
          <w:gridAfter w:val="1"/>
          <w:wAfter w:w="5" w:type="dxa"/>
        </w:trPr>
        <w:tc>
          <w:tcPr>
            <w:tcW w:w="4995" w:type="pct"/>
            <w:gridSpan w:val="4"/>
            <w:tcBorders>
              <w:top w:val="single" w:sz="4" w:space="0" w:color="auto"/>
            </w:tcBorders>
            <w:shd w:val="clear" w:color="auto" w:fill="auto"/>
          </w:tcPr>
          <w:p w14:paraId="5F9C0E6A" w14:textId="77777777" w:rsidR="00D57536" w:rsidRPr="00DC2BA7" w:rsidRDefault="00B60735" w:rsidP="001C4B98">
            <w:pPr>
              <w:keepNext/>
              <w:tabs>
                <w:tab w:val="left" w:pos="284"/>
              </w:tabs>
              <w:spacing w:line="240" w:lineRule="auto"/>
              <w:rPr>
                <w:b/>
                <w:bCs/>
              </w:rPr>
            </w:pPr>
            <w:r w:rsidRPr="00DC2BA7">
              <w:rPr>
                <w:b/>
                <w:lang w:val="sv-SE"/>
              </w:rPr>
              <w:t>Infektioner och infestationer</w:t>
            </w:r>
          </w:p>
        </w:tc>
      </w:tr>
      <w:tr w:rsidR="00211724" w14:paraId="4ACB093B" w14:textId="77777777" w:rsidTr="001C4B98">
        <w:tc>
          <w:tcPr>
            <w:tcW w:w="1353" w:type="pct"/>
            <w:shd w:val="clear" w:color="auto" w:fill="auto"/>
            <w:vAlign w:val="center"/>
          </w:tcPr>
          <w:p w14:paraId="77403919" w14:textId="77777777" w:rsidR="00D57536" w:rsidRPr="00DC2BA7" w:rsidRDefault="00B60735" w:rsidP="001C4B98">
            <w:pPr>
              <w:keepNext/>
              <w:tabs>
                <w:tab w:val="left" w:pos="284"/>
              </w:tabs>
              <w:spacing w:line="240" w:lineRule="auto"/>
            </w:pPr>
            <w:r w:rsidRPr="00DC2BA7">
              <w:t>Sinuit</w:t>
            </w:r>
          </w:p>
        </w:tc>
        <w:tc>
          <w:tcPr>
            <w:tcW w:w="1221" w:type="pct"/>
            <w:shd w:val="clear" w:color="auto" w:fill="auto"/>
          </w:tcPr>
          <w:p w14:paraId="75DB69A5" w14:textId="77777777" w:rsidR="00D57536" w:rsidRPr="00DC2BA7" w:rsidRDefault="00B60735" w:rsidP="001C4B98">
            <w:pPr>
              <w:keepNext/>
              <w:tabs>
                <w:tab w:val="left" w:pos="284"/>
              </w:tabs>
              <w:spacing w:line="240" w:lineRule="auto"/>
              <w:jc w:val="center"/>
            </w:pPr>
            <w:r w:rsidRPr="00DC2BA7">
              <w:t>5 (2,1 %)</w:t>
            </w:r>
          </w:p>
        </w:tc>
        <w:tc>
          <w:tcPr>
            <w:tcW w:w="1074" w:type="pct"/>
            <w:shd w:val="clear" w:color="auto" w:fill="auto"/>
            <w:vAlign w:val="center"/>
          </w:tcPr>
          <w:p w14:paraId="7D70C42B" w14:textId="77777777" w:rsidR="00D57536" w:rsidRPr="00DC2BA7" w:rsidRDefault="00B60735" w:rsidP="001C4B98">
            <w:pPr>
              <w:keepNext/>
              <w:tabs>
                <w:tab w:val="left" w:pos="284"/>
              </w:tabs>
              <w:spacing w:line="240" w:lineRule="auto"/>
              <w:jc w:val="center"/>
            </w:pPr>
            <w:r w:rsidRPr="00DC2BA7">
              <w:t>20 (4,9 %)</w:t>
            </w:r>
          </w:p>
        </w:tc>
        <w:tc>
          <w:tcPr>
            <w:tcW w:w="1352" w:type="pct"/>
            <w:gridSpan w:val="2"/>
            <w:shd w:val="clear" w:color="auto" w:fill="auto"/>
            <w:vAlign w:val="center"/>
          </w:tcPr>
          <w:p w14:paraId="6A228EBE" w14:textId="77777777" w:rsidR="00D57536" w:rsidRPr="00DC2BA7" w:rsidRDefault="00B60735" w:rsidP="001C4B98">
            <w:pPr>
              <w:keepNext/>
              <w:tabs>
                <w:tab w:val="left" w:pos="284"/>
              </w:tabs>
              <w:spacing w:line="240" w:lineRule="auto"/>
              <w:jc w:val="center"/>
            </w:pPr>
            <w:r w:rsidRPr="00DC2BA7">
              <w:t>Vanliga</w:t>
            </w:r>
          </w:p>
        </w:tc>
      </w:tr>
      <w:tr w:rsidR="00211724" w14:paraId="01C63C2A" w14:textId="77777777" w:rsidTr="001C4B98">
        <w:trPr>
          <w:gridAfter w:val="1"/>
          <w:wAfter w:w="5" w:type="dxa"/>
        </w:trPr>
        <w:tc>
          <w:tcPr>
            <w:tcW w:w="4995" w:type="pct"/>
            <w:gridSpan w:val="4"/>
            <w:shd w:val="clear" w:color="auto" w:fill="auto"/>
          </w:tcPr>
          <w:p w14:paraId="6A2E0016" w14:textId="77777777" w:rsidR="00D57536" w:rsidRPr="00DC2BA7" w:rsidRDefault="00B60735" w:rsidP="001C4B98">
            <w:pPr>
              <w:keepNext/>
              <w:tabs>
                <w:tab w:val="left" w:pos="284"/>
              </w:tabs>
              <w:spacing w:line="240" w:lineRule="auto"/>
              <w:rPr>
                <w:b/>
                <w:bCs/>
              </w:rPr>
            </w:pPr>
            <w:r w:rsidRPr="00DC2BA7">
              <w:rPr>
                <w:b/>
                <w:lang w:val="sv-SE"/>
              </w:rPr>
              <w:t>Centrala och perifera nervsystemet</w:t>
            </w:r>
          </w:p>
        </w:tc>
      </w:tr>
      <w:tr w:rsidR="00211724" w14:paraId="56D645BF" w14:textId="77777777" w:rsidTr="001C4B98">
        <w:tc>
          <w:tcPr>
            <w:tcW w:w="1353" w:type="pct"/>
            <w:shd w:val="clear" w:color="auto" w:fill="auto"/>
            <w:vAlign w:val="center"/>
          </w:tcPr>
          <w:p w14:paraId="2CFEC783" w14:textId="77777777" w:rsidR="00D57536" w:rsidRPr="00DC2BA7" w:rsidRDefault="00B60735" w:rsidP="001C4B98">
            <w:pPr>
              <w:keepNext/>
              <w:tabs>
                <w:tab w:val="left" w:pos="284"/>
              </w:tabs>
              <w:spacing w:line="240" w:lineRule="auto"/>
            </w:pPr>
            <w:r w:rsidRPr="00DC2BA7">
              <w:t>Huvudvärk</w:t>
            </w:r>
          </w:p>
        </w:tc>
        <w:tc>
          <w:tcPr>
            <w:tcW w:w="1221" w:type="pct"/>
            <w:shd w:val="clear" w:color="auto" w:fill="auto"/>
          </w:tcPr>
          <w:p w14:paraId="4538C588" w14:textId="77777777" w:rsidR="00D57536" w:rsidRPr="00DC2BA7" w:rsidRDefault="00B60735" w:rsidP="001C4B98">
            <w:pPr>
              <w:keepNext/>
              <w:tabs>
                <w:tab w:val="left" w:pos="284"/>
              </w:tabs>
              <w:spacing w:line="240" w:lineRule="auto"/>
              <w:jc w:val="center"/>
            </w:pPr>
            <w:r w:rsidRPr="00DC2BA7">
              <w:t>7 (2,9 %)</w:t>
            </w:r>
          </w:p>
        </w:tc>
        <w:tc>
          <w:tcPr>
            <w:tcW w:w="1074" w:type="pct"/>
            <w:shd w:val="clear" w:color="auto" w:fill="auto"/>
            <w:vAlign w:val="center"/>
          </w:tcPr>
          <w:p w14:paraId="2DFED430" w14:textId="77777777" w:rsidR="00D57536" w:rsidRPr="00DC2BA7" w:rsidRDefault="00B60735" w:rsidP="001C4B98">
            <w:pPr>
              <w:keepNext/>
              <w:tabs>
                <w:tab w:val="left" w:pos="284"/>
              </w:tabs>
              <w:spacing w:line="240" w:lineRule="auto"/>
              <w:jc w:val="center"/>
            </w:pPr>
            <w:r w:rsidRPr="00DC2BA7">
              <w:t>25 (6,1 %)</w:t>
            </w:r>
          </w:p>
        </w:tc>
        <w:tc>
          <w:tcPr>
            <w:tcW w:w="1352" w:type="pct"/>
            <w:gridSpan w:val="2"/>
            <w:shd w:val="clear" w:color="auto" w:fill="auto"/>
            <w:vAlign w:val="center"/>
          </w:tcPr>
          <w:p w14:paraId="241F10DA" w14:textId="77777777" w:rsidR="00D57536" w:rsidRPr="00DC2BA7" w:rsidRDefault="00B60735" w:rsidP="001C4B98">
            <w:pPr>
              <w:keepNext/>
              <w:tabs>
                <w:tab w:val="left" w:pos="284"/>
              </w:tabs>
              <w:spacing w:line="240" w:lineRule="auto"/>
              <w:jc w:val="center"/>
            </w:pPr>
            <w:r w:rsidRPr="00DC2BA7">
              <w:t>Vanliga</w:t>
            </w:r>
          </w:p>
        </w:tc>
      </w:tr>
      <w:tr w:rsidR="00211724" w14:paraId="7F7F943E" w14:textId="77777777" w:rsidTr="001C4B98">
        <w:trPr>
          <w:gridAfter w:val="1"/>
          <w:wAfter w:w="5" w:type="dxa"/>
        </w:trPr>
        <w:tc>
          <w:tcPr>
            <w:tcW w:w="4995" w:type="pct"/>
            <w:gridSpan w:val="4"/>
            <w:shd w:val="clear" w:color="auto" w:fill="auto"/>
          </w:tcPr>
          <w:p w14:paraId="753EA652" w14:textId="77777777" w:rsidR="00D57536" w:rsidRPr="00DC2BA7" w:rsidRDefault="00B60735" w:rsidP="001C4B98">
            <w:pPr>
              <w:keepNext/>
              <w:tabs>
                <w:tab w:val="left" w:pos="284"/>
              </w:tabs>
              <w:spacing w:line="240" w:lineRule="auto"/>
              <w:rPr>
                <w:b/>
                <w:bCs/>
              </w:rPr>
            </w:pPr>
            <w:r w:rsidRPr="00DC2BA7">
              <w:rPr>
                <w:b/>
                <w:lang w:val="sv-SE"/>
              </w:rPr>
              <w:t>Muskuloskeletala systemet och bindväv</w:t>
            </w:r>
          </w:p>
        </w:tc>
      </w:tr>
      <w:tr w:rsidR="00211724" w14:paraId="4CB2497A" w14:textId="77777777" w:rsidTr="001C4B98">
        <w:tc>
          <w:tcPr>
            <w:tcW w:w="1353" w:type="pct"/>
            <w:tcBorders>
              <w:bottom w:val="nil"/>
            </w:tcBorders>
            <w:shd w:val="clear" w:color="auto" w:fill="auto"/>
            <w:vAlign w:val="center"/>
          </w:tcPr>
          <w:p w14:paraId="5C67037C" w14:textId="77777777" w:rsidR="00D57536" w:rsidRPr="00DC2BA7" w:rsidRDefault="00B60735" w:rsidP="001C4B98">
            <w:pPr>
              <w:keepNext/>
              <w:tabs>
                <w:tab w:val="left" w:pos="284"/>
              </w:tabs>
              <w:spacing w:line="240" w:lineRule="auto"/>
            </w:pPr>
            <w:r w:rsidRPr="00DC2BA7">
              <w:t>Artralgi</w:t>
            </w:r>
          </w:p>
        </w:tc>
        <w:tc>
          <w:tcPr>
            <w:tcW w:w="1221" w:type="pct"/>
            <w:tcBorders>
              <w:bottom w:val="nil"/>
            </w:tcBorders>
            <w:shd w:val="clear" w:color="auto" w:fill="auto"/>
          </w:tcPr>
          <w:p w14:paraId="76FD9AB7" w14:textId="77777777" w:rsidR="00D57536" w:rsidRPr="00DC2BA7" w:rsidRDefault="00B60735" w:rsidP="001C4B98">
            <w:pPr>
              <w:keepNext/>
              <w:tabs>
                <w:tab w:val="left" w:pos="284"/>
              </w:tabs>
              <w:spacing w:line="240" w:lineRule="auto"/>
              <w:jc w:val="center"/>
            </w:pPr>
            <w:r w:rsidRPr="00DC2BA7">
              <w:t>1 (0,4 %)</w:t>
            </w:r>
          </w:p>
        </w:tc>
        <w:tc>
          <w:tcPr>
            <w:tcW w:w="1074" w:type="pct"/>
            <w:tcBorders>
              <w:bottom w:val="nil"/>
            </w:tcBorders>
            <w:shd w:val="clear" w:color="auto" w:fill="auto"/>
            <w:vAlign w:val="center"/>
          </w:tcPr>
          <w:p w14:paraId="7A25432E" w14:textId="77777777" w:rsidR="00D57536" w:rsidRPr="00DC2BA7" w:rsidRDefault="00B60735" w:rsidP="001C4B98">
            <w:pPr>
              <w:keepNext/>
              <w:tabs>
                <w:tab w:val="left" w:pos="284"/>
              </w:tabs>
              <w:spacing w:line="240" w:lineRule="auto"/>
              <w:jc w:val="center"/>
            </w:pPr>
            <w:r w:rsidRPr="00DC2BA7">
              <w:t>12 (2,9 %)</w:t>
            </w:r>
          </w:p>
        </w:tc>
        <w:tc>
          <w:tcPr>
            <w:tcW w:w="1352" w:type="pct"/>
            <w:gridSpan w:val="2"/>
            <w:tcBorders>
              <w:bottom w:val="nil"/>
            </w:tcBorders>
            <w:shd w:val="clear" w:color="auto" w:fill="auto"/>
            <w:vAlign w:val="center"/>
          </w:tcPr>
          <w:p w14:paraId="028F40B6" w14:textId="77777777" w:rsidR="00D57536" w:rsidRPr="00DC2BA7" w:rsidRDefault="00B60735" w:rsidP="001C4B98">
            <w:pPr>
              <w:keepNext/>
              <w:tabs>
                <w:tab w:val="left" w:pos="284"/>
              </w:tabs>
              <w:spacing w:line="240" w:lineRule="auto"/>
              <w:jc w:val="center"/>
            </w:pPr>
            <w:r w:rsidRPr="00DC2BA7">
              <w:t>Vanliga</w:t>
            </w:r>
          </w:p>
        </w:tc>
      </w:tr>
      <w:tr w:rsidR="00211724" w:rsidRPr="00410B74" w14:paraId="6500C50A" w14:textId="77777777" w:rsidTr="001C4B98">
        <w:tc>
          <w:tcPr>
            <w:tcW w:w="5000" w:type="pct"/>
            <w:gridSpan w:val="5"/>
            <w:tcBorders>
              <w:top w:val="nil"/>
              <w:bottom w:val="nil"/>
            </w:tcBorders>
            <w:shd w:val="clear" w:color="auto" w:fill="auto"/>
          </w:tcPr>
          <w:p w14:paraId="6EB9B279" w14:textId="77777777" w:rsidR="00D57536" w:rsidRPr="00DC2BA7" w:rsidRDefault="00B60735" w:rsidP="001C4B98">
            <w:pPr>
              <w:keepNext/>
              <w:tabs>
                <w:tab w:val="left" w:pos="284"/>
              </w:tabs>
              <w:spacing w:line="240" w:lineRule="auto"/>
              <w:rPr>
                <w:b/>
                <w:bCs/>
                <w:lang w:val="sv-SE"/>
              </w:rPr>
            </w:pPr>
            <w:r w:rsidRPr="00DC2BA7">
              <w:rPr>
                <w:b/>
                <w:bCs/>
                <w:lang w:val="sv-SE"/>
              </w:rPr>
              <w:t>Allmänna symtom och/eller symtom vid administreringsstället</w:t>
            </w:r>
          </w:p>
        </w:tc>
      </w:tr>
      <w:tr w:rsidR="00211724" w14:paraId="43F51EB8" w14:textId="77777777" w:rsidTr="001C4B98">
        <w:tc>
          <w:tcPr>
            <w:tcW w:w="1353" w:type="pct"/>
            <w:tcBorders>
              <w:top w:val="nil"/>
              <w:bottom w:val="single" w:sz="12" w:space="0" w:color="auto"/>
            </w:tcBorders>
            <w:shd w:val="clear" w:color="auto" w:fill="auto"/>
            <w:vAlign w:val="center"/>
          </w:tcPr>
          <w:p w14:paraId="6993FEDA" w14:textId="77777777" w:rsidR="00D57536" w:rsidRPr="00DC2BA7" w:rsidRDefault="00B60735" w:rsidP="001C4B98">
            <w:pPr>
              <w:keepNext/>
              <w:tabs>
                <w:tab w:val="left" w:pos="284"/>
              </w:tabs>
              <w:spacing w:line="240" w:lineRule="auto"/>
            </w:pPr>
            <w:r w:rsidRPr="00DC2BA7">
              <w:rPr>
                <w:lang w:val="sv-SE"/>
              </w:rPr>
              <w:t>Reaktion vid injektionsstället</w:t>
            </w:r>
            <w:r w:rsidRPr="00DC2BA7">
              <w:t>*</w:t>
            </w:r>
          </w:p>
        </w:tc>
        <w:tc>
          <w:tcPr>
            <w:tcW w:w="1221" w:type="pct"/>
            <w:tcBorders>
              <w:top w:val="nil"/>
              <w:bottom w:val="single" w:sz="12" w:space="0" w:color="auto"/>
            </w:tcBorders>
            <w:shd w:val="clear" w:color="auto" w:fill="auto"/>
            <w:vAlign w:val="center"/>
          </w:tcPr>
          <w:p w14:paraId="6DA4D273" w14:textId="77777777" w:rsidR="00D57536" w:rsidRPr="00DC2BA7" w:rsidRDefault="00B60735" w:rsidP="001C4B98">
            <w:pPr>
              <w:keepNext/>
              <w:tabs>
                <w:tab w:val="left" w:pos="284"/>
              </w:tabs>
              <w:spacing w:line="240" w:lineRule="auto"/>
              <w:jc w:val="center"/>
            </w:pPr>
            <w:r w:rsidRPr="00DC2BA7">
              <w:t>2 (0,8 %)</w:t>
            </w:r>
          </w:p>
        </w:tc>
        <w:tc>
          <w:tcPr>
            <w:tcW w:w="1074" w:type="pct"/>
            <w:tcBorders>
              <w:top w:val="nil"/>
              <w:bottom w:val="single" w:sz="12" w:space="0" w:color="auto"/>
            </w:tcBorders>
            <w:shd w:val="clear" w:color="auto" w:fill="auto"/>
            <w:vAlign w:val="center"/>
          </w:tcPr>
          <w:p w14:paraId="672A7D23" w14:textId="77777777" w:rsidR="00D57536" w:rsidRPr="00DC2BA7" w:rsidRDefault="00B60735" w:rsidP="001C4B98">
            <w:pPr>
              <w:keepNext/>
              <w:tabs>
                <w:tab w:val="left" w:pos="284"/>
              </w:tabs>
              <w:spacing w:line="240" w:lineRule="auto"/>
              <w:jc w:val="center"/>
            </w:pPr>
            <w:r w:rsidRPr="00DC2BA7">
              <w:t>11 (2,7 %)</w:t>
            </w:r>
          </w:p>
        </w:tc>
        <w:tc>
          <w:tcPr>
            <w:tcW w:w="1352" w:type="pct"/>
            <w:gridSpan w:val="2"/>
            <w:tcBorders>
              <w:top w:val="nil"/>
              <w:bottom w:val="single" w:sz="12" w:space="0" w:color="auto"/>
            </w:tcBorders>
            <w:shd w:val="clear" w:color="auto" w:fill="auto"/>
            <w:vAlign w:val="center"/>
          </w:tcPr>
          <w:p w14:paraId="640F8F30" w14:textId="77777777" w:rsidR="00D57536" w:rsidRPr="00DC2BA7" w:rsidRDefault="00B60735" w:rsidP="001C4B98">
            <w:pPr>
              <w:keepNext/>
              <w:tabs>
                <w:tab w:val="left" w:pos="284"/>
              </w:tabs>
              <w:spacing w:line="240" w:lineRule="auto"/>
              <w:jc w:val="center"/>
            </w:pPr>
            <w:r w:rsidRPr="00DC2BA7">
              <w:t>Vanliga</w:t>
            </w:r>
          </w:p>
        </w:tc>
      </w:tr>
      <w:tr w:rsidR="00211724" w14:paraId="7812BE6F" w14:textId="77777777" w:rsidTr="001C4B98">
        <w:trPr>
          <w:gridAfter w:val="1"/>
          <w:wAfter w:w="5" w:type="dxa"/>
        </w:trPr>
        <w:tc>
          <w:tcPr>
            <w:tcW w:w="1353" w:type="pct"/>
            <w:vMerge w:val="restart"/>
            <w:tcBorders>
              <w:top w:val="single" w:sz="12" w:space="0" w:color="auto"/>
            </w:tcBorders>
            <w:shd w:val="clear" w:color="auto" w:fill="auto"/>
            <w:vAlign w:val="center"/>
          </w:tcPr>
          <w:p w14:paraId="2DA86378" w14:textId="77777777" w:rsidR="00D57536" w:rsidRPr="00DC2BA7" w:rsidRDefault="00B60735" w:rsidP="001C4B98">
            <w:pPr>
              <w:keepNext/>
              <w:tabs>
                <w:tab w:val="left" w:pos="284"/>
              </w:tabs>
              <w:spacing w:line="240" w:lineRule="auto"/>
            </w:pPr>
            <w:r w:rsidRPr="00DC2BA7">
              <w:rPr>
                <w:b/>
              </w:rPr>
              <w:t>24 veckor</w:t>
            </w:r>
          </w:p>
        </w:tc>
        <w:tc>
          <w:tcPr>
            <w:tcW w:w="2295" w:type="pct"/>
            <w:gridSpan w:val="2"/>
            <w:tcBorders>
              <w:top w:val="single" w:sz="12" w:space="0" w:color="auto"/>
              <w:bottom w:val="single" w:sz="4" w:space="0" w:color="auto"/>
            </w:tcBorders>
            <w:shd w:val="clear" w:color="auto" w:fill="auto"/>
          </w:tcPr>
          <w:p w14:paraId="2FFCB847" w14:textId="77777777" w:rsidR="00D57536" w:rsidRPr="00DC2BA7" w:rsidRDefault="00B60735" w:rsidP="001C4B98">
            <w:pPr>
              <w:keepNext/>
              <w:tabs>
                <w:tab w:val="left" w:pos="284"/>
              </w:tabs>
              <w:spacing w:line="240" w:lineRule="auto"/>
              <w:jc w:val="center"/>
              <w:rPr>
                <w:lang w:val="sv-SE"/>
              </w:rPr>
            </w:pPr>
            <w:r w:rsidRPr="00DC2BA7">
              <w:rPr>
                <w:b/>
                <w:lang w:val="sv-SE"/>
              </w:rPr>
              <w:t>Poolade data från omalizumabstudierna 1 och 3</w:t>
            </w:r>
          </w:p>
        </w:tc>
        <w:tc>
          <w:tcPr>
            <w:tcW w:w="1347" w:type="pct"/>
            <w:tcBorders>
              <w:top w:val="single" w:sz="12" w:space="0" w:color="auto"/>
              <w:bottom w:val="single" w:sz="4" w:space="0" w:color="auto"/>
            </w:tcBorders>
            <w:shd w:val="clear" w:color="auto" w:fill="auto"/>
          </w:tcPr>
          <w:p w14:paraId="0D3652CA" w14:textId="77777777" w:rsidR="00D57536" w:rsidRPr="00DC2BA7" w:rsidRDefault="00B60735" w:rsidP="001C4B98">
            <w:pPr>
              <w:keepNext/>
              <w:tabs>
                <w:tab w:val="left" w:pos="284"/>
              </w:tabs>
              <w:spacing w:line="240" w:lineRule="auto"/>
              <w:jc w:val="center"/>
            </w:pPr>
            <w:r w:rsidRPr="00DC2BA7">
              <w:rPr>
                <w:b/>
              </w:rPr>
              <w:t>Frekvens</w:t>
            </w:r>
          </w:p>
        </w:tc>
      </w:tr>
      <w:tr w:rsidR="00211724" w14:paraId="728947B2" w14:textId="77777777" w:rsidTr="001C4B98">
        <w:tc>
          <w:tcPr>
            <w:tcW w:w="1353" w:type="pct"/>
            <w:vMerge/>
            <w:tcBorders>
              <w:bottom w:val="single" w:sz="4" w:space="0" w:color="auto"/>
            </w:tcBorders>
            <w:shd w:val="clear" w:color="auto" w:fill="auto"/>
            <w:vAlign w:val="center"/>
          </w:tcPr>
          <w:p w14:paraId="0220AB3A" w14:textId="77777777" w:rsidR="00D57536" w:rsidRPr="00DC2BA7" w:rsidRDefault="00D57536" w:rsidP="001C4B98">
            <w:pPr>
              <w:keepNext/>
              <w:tabs>
                <w:tab w:val="left" w:pos="284"/>
              </w:tabs>
              <w:spacing w:line="240" w:lineRule="auto"/>
            </w:pPr>
          </w:p>
        </w:tc>
        <w:tc>
          <w:tcPr>
            <w:tcW w:w="1221" w:type="pct"/>
            <w:tcBorders>
              <w:top w:val="single" w:sz="4" w:space="0" w:color="auto"/>
              <w:bottom w:val="single" w:sz="4" w:space="0" w:color="auto"/>
            </w:tcBorders>
            <w:shd w:val="clear" w:color="auto" w:fill="auto"/>
          </w:tcPr>
          <w:p w14:paraId="3A559022" w14:textId="77777777" w:rsidR="00D57536" w:rsidRPr="00DC2BA7" w:rsidRDefault="00B60735" w:rsidP="001C4B98">
            <w:pPr>
              <w:keepNext/>
              <w:tabs>
                <w:tab w:val="left" w:pos="284"/>
              </w:tabs>
              <w:spacing w:line="240" w:lineRule="auto"/>
              <w:jc w:val="center"/>
            </w:pPr>
            <w:r w:rsidRPr="00DC2BA7">
              <w:t>placebo, N=163</w:t>
            </w:r>
          </w:p>
        </w:tc>
        <w:tc>
          <w:tcPr>
            <w:tcW w:w="1074" w:type="pct"/>
            <w:tcBorders>
              <w:top w:val="single" w:sz="4" w:space="0" w:color="auto"/>
              <w:bottom w:val="single" w:sz="4" w:space="0" w:color="auto"/>
            </w:tcBorders>
            <w:shd w:val="clear" w:color="auto" w:fill="auto"/>
            <w:vAlign w:val="center"/>
          </w:tcPr>
          <w:p w14:paraId="7F874DCE" w14:textId="77777777" w:rsidR="00D57536" w:rsidRPr="00DC2BA7" w:rsidRDefault="00B60735" w:rsidP="001C4B98">
            <w:pPr>
              <w:keepNext/>
              <w:tabs>
                <w:tab w:val="left" w:pos="284"/>
              </w:tabs>
              <w:spacing w:line="240" w:lineRule="auto"/>
              <w:jc w:val="center"/>
            </w:pPr>
            <w:r w:rsidRPr="00DC2BA7">
              <w:t>300 mg, N=333</w:t>
            </w:r>
          </w:p>
        </w:tc>
        <w:tc>
          <w:tcPr>
            <w:tcW w:w="1352" w:type="pct"/>
            <w:gridSpan w:val="2"/>
            <w:tcBorders>
              <w:top w:val="nil"/>
              <w:bottom w:val="single" w:sz="4" w:space="0" w:color="auto"/>
            </w:tcBorders>
            <w:shd w:val="clear" w:color="auto" w:fill="auto"/>
            <w:vAlign w:val="center"/>
          </w:tcPr>
          <w:p w14:paraId="04C0C66F" w14:textId="77777777" w:rsidR="00D57536" w:rsidRPr="00DC2BA7" w:rsidRDefault="00D57536" w:rsidP="001C4B98">
            <w:pPr>
              <w:keepNext/>
              <w:tabs>
                <w:tab w:val="left" w:pos="284"/>
              </w:tabs>
              <w:spacing w:line="240" w:lineRule="auto"/>
              <w:jc w:val="center"/>
            </w:pPr>
          </w:p>
        </w:tc>
      </w:tr>
      <w:tr w:rsidR="00211724" w14:paraId="17E9A44C" w14:textId="77777777" w:rsidTr="001C4B98">
        <w:trPr>
          <w:gridAfter w:val="1"/>
          <w:wAfter w:w="5" w:type="dxa"/>
        </w:trPr>
        <w:tc>
          <w:tcPr>
            <w:tcW w:w="4995" w:type="pct"/>
            <w:gridSpan w:val="4"/>
            <w:tcBorders>
              <w:top w:val="single" w:sz="4" w:space="0" w:color="auto"/>
            </w:tcBorders>
            <w:shd w:val="clear" w:color="auto" w:fill="auto"/>
          </w:tcPr>
          <w:p w14:paraId="17905A6C" w14:textId="77777777" w:rsidR="00D57536" w:rsidRPr="00DC2BA7" w:rsidRDefault="00B60735" w:rsidP="001C4B98">
            <w:pPr>
              <w:keepNext/>
              <w:tabs>
                <w:tab w:val="left" w:pos="284"/>
              </w:tabs>
              <w:spacing w:line="240" w:lineRule="auto"/>
            </w:pPr>
            <w:r w:rsidRPr="00DC2BA7">
              <w:rPr>
                <w:b/>
                <w:lang w:val="sv-SE"/>
              </w:rPr>
              <w:t>Infektioner och infestationer</w:t>
            </w:r>
          </w:p>
        </w:tc>
      </w:tr>
      <w:tr w:rsidR="00211724" w14:paraId="14E10FEE" w14:textId="77777777" w:rsidTr="001C4B98">
        <w:tc>
          <w:tcPr>
            <w:tcW w:w="1353" w:type="pct"/>
            <w:shd w:val="clear" w:color="auto" w:fill="auto"/>
            <w:vAlign w:val="center"/>
          </w:tcPr>
          <w:p w14:paraId="7950C0E3" w14:textId="77777777" w:rsidR="00D57536" w:rsidRPr="00DC2BA7" w:rsidRDefault="00B60735" w:rsidP="001C4B98">
            <w:pPr>
              <w:keepNext/>
              <w:tabs>
                <w:tab w:val="left" w:pos="284"/>
              </w:tabs>
              <w:spacing w:line="240" w:lineRule="auto"/>
            </w:pPr>
            <w:r w:rsidRPr="00DC2BA7">
              <w:t>Övre luftvägsinfektion</w:t>
            </w:r>
          </w:p>
        </w:tc>
        <w:tc>
          <w:tcPr>
            <w:tcW w:w="1221" w:type="pct"/>
            <w:shd w:val="clear" w:color="auto" w:fill="auto"/>
            <w:vAlign w:val="center"/>
          </w:tcPr>
          <w:p w14:paraId="2A04B708" w14:textId="77777777" w:rsidR="00D57536" w:rsidRPr="00DC2BA7" w:rsidRDefault="00B60735" w:rsidP="001C4B98">
            <w:pPr>
              <w:keepNext/>
              <w:tabs>
                <w:tab w:val="left" w:pos="284"/>
              </w:tabs>
              <w:spacing w:line="240" w:lineRule="auto"/>
              <w:jc w:val="center"/>
            </w:pPr>
            <w:r w:rsidRPr="00DC2BA7">
              <w:t>5 (3,1 %)</w:t>
            </w:r>
          </w:p>
        </w:tc>
        <w:tc>
          <w:tcPr>
            <w:tcW w:w="1074" w:type="pct"/>
            <w:shd w:val="clear" w:color="auto" w:fill="auto"/>
            <w:vAlign w:val="center"/>
          </w:tcPr>
          <w:p w14:paraId="11EE7D69" w14:textId="77777777" w:rsidR="00D57536" w:rsidRPr="00DC2BA7" w:rsidRDefault="00B60735" w:rsidP="001C4B98">
            <w:pPr>
              <w:keepNext/>
              <w:tabs>
                <w:tab w:val="left" w:pos="284"/>
              </w:tabs>
              <w:spacing w:line="240" w:lineRule="auto"/>
              <w:jc w:val="center"/>
            </w:pPr>
            <w:r w:rsidRPr="00DC2BA7">
              <w:t>19 (5,7 %)</w:t>
            </w:r>
          </w:p>
        </w:tc>
        <w:tc>
          <w:tcPr>
            <w:tcW w:w="1352" w:type="pct"/>
            <w:gridSpan w:val="2"/>
            <w:shd w:val="clear" w:color="auto" w:fill="auto"/>
            <w:vAlign w:val="center"/>
          </w:tcPr>
          <w:p w14:paraId="054DCDE9" w14:textId="77777777" w:rsidR="00D57536" w:rsidRPr="00DC2BA7" w:rsidRDefault="00B60735" w:rsidP="001C4B98">
            <w:pPr>
              <w:keepNext/>
              <w:tabs>
                <w:tab w:val="left" w:pos="284"/>
              </w:tabs>
              <w:spacing w:line="240" w:lineRule="auto"/>
              <w:jc w:val="center"/>
            </w:pPr>
            <w:r w:rsidRPr="00DC2BA7">
              <w:t>Vanliga</w:t>
            </w:r>
          </w:p>
        </w:tc>
      </w:tr>
    </w:tbl>
    <w:p w14:paraId="192CDE5A" w14:textId="77777777" w:rsidR="00D57536" w:rsidRPr="00DC2BA7" w:rsidRDefault="00B60735" w:rsidP="00D57536">
      <w:pPr>
        <w:pStyle w:val="Legend"/>
        <w:keepLines w:val="0"/>
        <w:spacing w:before="0" w:after="0"/>
        <w:rPr>
          <w:rFonts w:ascii="Times New Roman" w:hAnsi="Times New Roman"/>
          <w:sz w:val="22"/>
          <w:szCs w:val="22"/>
          <w:lang w:val="sv-SE"/>
        </w:rPr>
      </w:pPr>
      <w:r w:rsidRPr="00DC2BA7">
        <w:rPr>
          <w:rFonts w:ascii="Times New Roman" w:hAnsi="Times New Roman"/>
          <w:sz w:val="22"/>
          <w:szCs w:val="22"/>
          <w:lang w:val="sv-SE"/>
        </w:rPr>
        <w:t>* Trots att det inte är en 2 %-ig skillnad mot placebo bedömdes reaktion vid injektionsstället i samtliga fall vara kausalt relaterade till studiebehandlingen.</w:t>
      </w:r>
    </w:p>
    <w:p w14:paraId="695AE1B5" w14:textId="77777777" w:rsidR="00D57536" w:rsidRPr="00DC2BA7" w:rsidRDefault="00D57536" w:rsidP="00D57536">
      <w:pPr>
        <w:pStyle w:val="Text"/>
        <w:spacing w:before="0"/>
        <w:jc w:val="left"/>
        <w:rPr>
          <w:sz w:val="22"/>
          <w:lang w:val="sv-SE"/>
        </w:rPr>
      </w:pPr>
    </w:p>
    <w:p w14:paraId="5E91D3BD" w14:textId="77777777" w:rsidR="00D57536" w:rsidRPr="00DC2BA7" w:rsidRDefault="00B60735" w:rsidP="00D57536">
      <w:pPr>
        <w:pStyle w:val="Text"/>
        <w:spacing w:before="0"/>
        <w:jc w:val="left"/>
        <w:rPr>
          <w:sz w:val="22"/>
          <w:lang w:val="sv-SE"/>
        </w:rPr>
      </w:pPr>
      <w:r w:rsidRPr="00DC2BA7">
        <w:rPr>
          <w:sz w:val="22"/>
          <w:lang w:val="sv-SE"/>
        </w:rPr>
        <w:t>I en 48 veckor lång studie fick 81 patienter med kronisk spontan urtikaria 300 mg omalizumab var fjärde vecka (se avnitt 5.1). Säkerhetsprofilen vid långtidsanvändning liknade den säkerhetsprofil som observerades i en 24-veckors studie på kronisk spontan urtikaria.</w:t>
      </w:r>
    </w:p>
    <w:p w14:paraId="1B74E496" w14:textId="77777777" w:rsidR="00D57536" w:rsidRPr="00DC2BA7" w:rsidRDefault="00D57536" w:rsidP="00D57536">
      <w:pPr>
        <w:pStyle w:val="Text"/>
        <w:widowControl w:val="0"/>
        <w:spacing w:before="0"/>
        <w:jc w:val="left"/>
        <w:rPr>
          <w:sz w:val="22"/>
          <w:u w:val="single"/>
          <w:lang w:val="sv-SE"/>
        </w:rPr>
      </w:pPr>
    </w:p>
    <w:p w14:paraId="6E7209AF" w14:textId="77777777" w:rsidR="00D57536" w:rsidRPr="00DC2BA7" w:rsidRDefault="00B60735" w:rsidP="00D57536">
      <w:pPr>
        <w:pStyle w:val="Text"/>
        <w:keepNext/>
        <w:widowControl w:val="0"/>
        <w:spacing w:before="0"/>
        <w:jc w:val="left"/>
        <w:rPr>
          <w:sz w:val="22"/>
          <w:u w:val="single"/>
          <w:lang w:val="sv-SE"/>
        </w:rPr>
      </w:pPr>
      <w:r w:rsidRPr="00DC2BA7">
        <w:rPr>
          <w:sz w:val="22"/>
          <w:u w:val="single"/>
          <w:lang w:val="sv-SE"/>
        </w:rPr>
        <w:t>Beskrivning av utvalda biverkningar</w:t>
      </w:r>
    </w:p>
    <w:p w14:paraId="27EA6B72" w14:textId="77777777" w:rsidR="00D57536" w:rsidRPr="00DC2BA7" w:rsidRDefault="00D57536" w:rsidP="00D57536">
      <w:pPr>
        <w:pStyle w:val="Text"/>
        <w:keepNext/>
        <w:spacing w:before="0"/>
        <w:jc w:val="left"/>
        <w:rPr>
          <w:color w:val="000000"/>
          <w:sz w:val="22"/>
          <w:lang w:val="sv-SE"/>
        </w:rPr>
      </w:pPr>
    </w:p>
    <w:p w14:paraId="6728CB67" w14:textId="77777777" w:rsidR="00D57536" w:rsidRPr="00DC2BA7" w:rsidRDefault="00B60735" w:rsidP="00D57536">
      <w:pPr>
        <w:pStyle w:val="Text"/>
        <w:keepNext/>
        <w:spacing w:before="0"/>
        <w:jc w:val="left"/>
        <w:rPr>
          <w:i/>
          <w:color w:val="000000"/>
          <w:sz w:val="22"/>
          <w:u w:val="single"/>
          <w:lang w:val="sv-SE"/>
        </w:rPr>
      </w:pPr>
      <w:r w:rsidRPr="00DC2BA7">
        <w:rPr>
          <w:i/>
          <w:color w:val="000000"/>
          <w:sz w:val="22"/>
          <w:u w:val="single"/>
          <w:lang w:val="sv-SE"/>
        </w:rPr>
        <w:t>Immunsystemet</w:t>
      </w:r>
    </w:p>
    <w:p w14:paraId="23102A34" w14:textId="77777777" w:rsidR="00D57536" w:rsidRPr="00DC2BA7" w:rsidRDefault="00B60735" w:rsidP="00D57536">
      <w:pPr>
        <w:pStyle w:val="Text"/>
        <w:spacing w:before="0"/>
        <w:jc w:val="left"/>
        <w:rPr>
          <w:color w:val="000000"/>
          <w:sz w:val="22"/>
          <w:lang w:val="sv-SE"/>
        </w:rPr>
      </w:pPr>
      <w:r w:rsidRPr="00DC2BA7">
        <w:rPr>
          <w:color w:val="000000"/>
          <w:sz w:val="22"/>
          <w:lang w:val="sv-SE"/>
        </w:rPr>
        <w:t>För ytterligare information, se avsnitt 4.4.</w:t>
      </w:r>
    </w:p>
    <w:p w14:paraId="3E2FC310" w14:textId="77777777" w:rsidR="00D57536" w:rsidRPr="00DC2BA7" w:rsidRDefault="00D57536" w:rsidP="00D57536">
      <w:pPr>
        <w:pStyle w:val="Text"/>
        <w:spacing w:before="0"/>
        <w:jc w:val="left"/>
        <w:rPr>
          <w:color w:val="000000"/>
          <w:sz w:val="22"/>
          <w:lang w:val="sv-SE"/>
        </w:rPr>
      </w:pPr>
    </w:p>
    <w:p w14:paraId="495B232A" w14:textId="77777777" w:rsidR="00D57536" w:rsidRPr="00DC2BA7" w:rsidRDefault="00B60735" w:rsidP="00D57536">
      <w:pPr>
        <w:pStyle w:val="Text"/>
        <w:keepNext/>
        <w:spacing w:before="0"/>
        <w:jc w:val="left"/>
        <w:rPr>
          <w:i/>
          <w:color w:val="000000"/>
          <w:sz w:val="22"/>
          <w:u w:val="single"/>
          <w:lang w:val="sv-SE"/>
        </w:rPr>
      </w:pPr>
      <w:r w:rsidRPr="00DC2BA7">
        <w:rPr>
          <w:i/>
          <w:color w:val="000000"/>
          <w:sz w:val="22"/>
          <w:u w:val="single"/>
          <w:lang w:val="sv-SE"/>
        </w:rPr>
        <w:t>Anafylaxi</w:t>
      </w:r>
    </w:p>
    <w:p w14:paraId="4860E0BE" w14:textId="77777777" w:rsidR="00D57536" w:rsidRPr="00DC2BA7" w:rsidRDefault="00B60735" w:rsidP="00D57536">
      <w:pPr>
        <w:pStyle w:val="Text"/>
        <w:spacing w:before="0"/>
        <w:jc w:val="left"/>
        <w:rPr>
          <w:color w:val="000000"/>
          <w:sz w:val="22"/>
          <w:lang w:val="sv-SE"/>
        </w:rPr>
      </w:pPr>
      <w:r w:rsidRPr="00DC2BA7">
        <w:rPr>
          <w:color w:val="000000"/>
          <w:sz w:val="22"/>
          <w:lang w:val="sv-SE"/>
        </w:rPr>
        <w:t>Anafylaktiska reaktioner var sällsynta i kliniska studier. Vid en kumulativ sökning i säkerhetsdatabasen fanns emellertid totalt 898 fall av anafylaxi rapporterade efter läkemedlets godkännande för försäljning. Baserat på en beräknad exponering om 566 923 patientår motsvarar detta en rapporteringsfrekvens på cirka 0,20 %.</w:t>
      </w:r>
    </w:p>
    <w:p w14:paraId="479AB4BC" w14:textId="77777777" w:rsidR="00D57536" w:rsidRPr="00DC2BA7" w:rsidRDefault="00D57536" w:rsidP="00D57536">
      <w:pPr>
        <w:pStyle w:val="Text"/>
        <w:spacing w:before="0"/>
        <w:jc w:val="left"/>
        <w:rPr>
          <w:color w:val="000000"/>
          <w:sz w:val="22"/>
          <w:lang w:val="sv-SE"/>
        </w:rPr>
      </w:pPr>
    </w:p>
    <w:p w14:paraId="151476BA" w14:textId="77777777" w:rsidR="00D57536" w:rsidRPr="00DC2BA7" w:rsidRDefault="00B60735" w:rsidP="00D57536">
      <w:pPr>
        <w:pStyle w:val="Char21"/>
        <w:keepNext/>
        <w:spacing w:before="0"/>
        <w:jc w:val="left"/>
        <w:rPr>
          <w:i/>
          <w:sz w:val="22"/>
          <w:szCs w:val="22"/>
          <w:u w:val="single"/>
          <w:lang w:val="sv-SE"/>
        </w:rPr>
      </w:pPr>
      <w:r w:rsidRPr="00DC2BA7">
        <w:rPr>
          <w:i/>
          <w:sz w:val="22"/>
          <w:szCs w:val="22"/>
          <w:u w:val="single"/>
          <w:lang w:val="sv-SE"/>
        </w:rPr>
        <w:t>Arteriella tromboemboliska händelser</w:t>
      </w:r>
    </w:p>
    <w:p w14:paraId="4D1B7CA9" w14:textId="77777777" w:rsidR="00D57536" w:rsidRPr="00DC2BA7" w:rsidRDefault="00B60735" w:rsidP="00D57536">
      <w:pPr>
        <w:pStyle w:val="Char21"/>
        <w:spacing w:before="0"/>
        <w:jc w:val="left"/>
        <w:rPr>
          <w:sz w:val="22"/>
          <w:szCs w:val="22"/>
          <w:lang w:val="sv-SE"/>
        </w:rPr>
      </w:pPr>
      <w:r w:rsidRPr="00DC2BA7">
        <w:rPr>
          <w:sz w:val="22"/>
          <w:szCs w:val="22"/>
          <w:lang w:val="sv-SE"/>
        </w:rPr>
        <w:t>I kontrollerade kliniska studier och vid en interimanalys av en observationsstudie sågs en numerisk obalans av antalet ATE. Definitionen på det sammansatta effektmåttet av ATE innefattade stroke, transitorisk ischemisk attack, hjärtinfarkt, instabil angina och kardiovaskulär död (inklusive dödsfall av okänd anledning). I den slutliga analysen av observationsstudien var andelen ATE per 1 000 patientår 7,52 (115/15 286 patientår) för Xolair-behandlade patienter och 5,12 (51/9 963 patientår) för patienter i kontrollgruppen. I en multivariantanalys som tog hänsyn till kardiovaskulära riskfaktorer vid baseline, var hazardkvoten 1,32 (95 % konfidensintervall 0,91</w:t>
      </w:r>
      <w:r w:rsidRPr="00DC2BA7">
        <w:rPr>
          <w:sz w:val="22"/>
          <w:szCs w:val="22"/>
          <w:lang w:val="sv-SE"/>
        </w:rPr>
        <w:noBreakHyphen/>
        <w:t>1,91). I en separat poolad analys av kliniska prövningar, vilken inkluderar alla randomiserade dubbelblinda, placebo-kontrollerade kliniska studier som varat i 8 veckor eller mer, var andelen ATE per 1 000 patientår 2,69 (5/1 856 patientår) för Xolair-behandlade patienter och 2,38 (4/1 680 patientår) för placebobehandlade patienter (frekvenskvot 1,13; 95 % konfidensintervall 0,24</w:t>
      </w:r>
      <w:r w:rsidRPr="00DC2BA7">
        <w:rPr>
          <w:sz w:val="22"/>
          <w:szCs w:val="22"/>
          <w:lang w:val="sv-SE"/>
        </w:rPr>
        <w:noBreakHyphen/>
        <w:t>5,71).</w:t>
      </w:r>
    </w:p>
    <w:p w14:paraId="328A36FD" w14:textId="77777777" w:rsidR="00D57536" w:rsidRPr="00DC2BA7" w:rsidRDefault="00D57536" w:rsidP="00D57536">
      <w:pPr>
        <w:pStyle w:val="Char2"/>
        <w:spacing w:before="0"/>
        <w:jc w:val="left"/>
        <w:rPr>
          <w:sz w:val="22"/>
          <w:szCs w:val="22"/>
          <w:lang w:val="sv-SE"/>
        </w:rPr>
      </w:pPr>
    </w:p>
    <w:p w14:paraId="7B6C4858" w14:textId="77777777" w:rsidR="00D57536" w:rsidRPr="00DC2BA7" w:rsidRDefault="00B60735" w:rsidP="00D57536">
      <w:pPr>
        <w:pStyle w:val="Text"/>
        <w:keepNext/>
        <w:spacing w:before="0"/>
        <w:jc w:val="left"/>
        <w:rPr>
          <w:i/>
          <w:color w:val="000000"/>
          <w:sz w:val="22"/>
          <w:u w:val="single"/>
          <w:lang w:val="sv-SE"/>
        </w:rPr>
      </w:pPr>
      <w:r w:rsidRPr="00DC2BA7">
        <w:rPr>
          <w:i/>
          <w:color w:val="000000"/>
          <w:sz w:val="22"/>
          <w:u w:val="single"/>
          <w:lang w:val="sv-SE"/>
        </w:rPr>
        <w:t>Trombocyter</w:t>
      </w:r>
    </w:p>
    <w:p w14:paraId="04206044" w14:textId="08BC610E"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I kliniska studier var det få patienter som hade trombocytvärden under den nedre gränsen av normalvärdet. </w:t>
      </w:r>
      <w:r w:rsidR="00E374A8">
        <w:rPr>
          <w:sz w:val="22"/>
          <w:szCs w:val="22"/>
          <w:lang w:val="sv-SE"/>
        </w:rPr>
        <w:t>E</w:t>
      </w:r>
      <w:r w:rsidRPr="00DC2BA7">
        <w:rPr>
          <w:sz w:val="22"/>
          <w:szCs w:val="22"/>
          <w:lang w:val="sv-SE"/>
        </w:rPr>
        <w:t>nstaka fall av idiopatisk trombocytopeni, inklusive allvarliga fall, har rapporterats efter godkännande för försäljning.</w:t>
      </w:r>
    </w:p>
    <w:p w14:paraId="6919D3C3" w14:textId="77777777" w:rsidR="00D57536" w:rsidRPr="00DC2BA7" w:rsidRDefault="00D57536" w:rsidP="00D57536">
      <w:pPr>
        <w:pStyle w:val="Text"/>
        <w:spacing w:before="0"/>
        <w:jc w:val="left"/>
        <w:rPr>
          <w:color w:val="000000"/>
          <w:sz w:val="22"/>
          <w:lang w:val="sv-SE"/>
        </w:rPr>
      </w:pPr>
    </w:p>
    <w:p w14:paraId="1EDDCF7C" w14:textId="77777777" w:rsidR="00D57536" w:rsidRPr="00DC2BA7" w:rsidRDefault="00B60735" w:rsidP="00D57536">
      <w:pPr>
        <w:pStyle w:val="Text"/>
        <w:keepNext/>
        <w:spacing w:before="0"/>
        <w:jc w:val="left"/>
        <w:rPr>
          <w:i/>
          <w:color w:val="000000"/>
          <w:sz w:val="22"/>
          <w:u w:val="single"/>
          <w:lang w:val="sv-SE"/>
        </w:rPr>
      </w:pPr>
      <w:r w:rsidRPr="00DC2BA7">
        <w:rPr>
          <w:i/>
          <w:color w:val="000000"/>
          <w:sz w:val="22"/>
          <w:u w:val="single"/>
          <w:lang w:val="sv-SE"/>
        </w:rPr>
        <w:lastRenderedPageBreak/>
        <w:t>Parasitinfektioner</w:t>
      </w:r>
    </w:p>
    <w:p w14:paraId="3E6D9440"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Hos allergiska patienter med kronisk hög risk för helmintinfektion visades i en placebokontrollerad studie en lätt numerär ökning av antalet infektioner med omalizumab, som inte var statistiskt signifikant. Förloppet, svårighetsgraden och reaktionen på infektionsbehandlingen var oförändrade (se avsnitt 4.4).</w:t>
      </w:r>
    </w:p>
    <w:p w14:paraId="0CDD2AAD" w14:textId="77777777" w:rsidR="00D57536" w:rsidRPr="00DC2BA7" w:rsidRDefault="00D57536" w:rsidP="00D57536">
      <w:pPr>
        <w:pStyle w:val="Char2"/>
        <w:widowControl w:val="0"/>
        <w:spacing w:before="0"/>
        <w:jc w:val="left"/>
        <w:rPr>
          <w:sz w:val="22"/>
          <w:szCs w:val="22"/>
          <w:lang w:val="sv-SE"/>
        </w:rPr>
      </w:pPr>
    </w:p>
    <w:p w14:paraId="1BBAF702" w14:textId="77777777" w:rsidR="00D57536" w:rsidRPr="00DC2BA7" w:rsidRDefault="00B60735" w:rsidP="00D57536">
      <w:pPr>
        <w:pStyle w:val="Char2"/>
        <w:keepNext/>
        <w:spacing w:before="0"/>
        <w:jc w:val="left"/>
        <w:rPr>
          <w:i/>
          <w:sz w:val="22"/>
          <w:szCs w:val="22"/>
          <w:u w:val="single"/>
          <w:lang w:val="sv-SE"/>
        </w:rPr>
      </w:pPr>
      <w:r w:rsidRPr="00DC2BA7">
        <w:rPr>
          <w:i/>
          <w:sz w:val="22"/>
          <w:szCs w:val="22"/>
          <w:u w:val="single"/>
          <w:lang w:val="sv-SE"/>
        </w:rPr>
        <w:t>Systemisk lupus erythematosus</w:t>
      </w:r>
    </w:p>
    <w:p w14:paraId="6EA2B821"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Fall av systemisk lupus erythematosus (SLE) har rapporterats i kliniska prövningar och efter försäljningsgodkännande hos patienter med måttlig till svår astma och kronisk spontan urtikaria. Patogenesen av SLE är inte känd.</w:t>
      </w:r>
    </w:p>
    <w:p w14:paraId="737EB0DD" w14:textId="77777777" w:rsidR="00D57536" w:rsidRPr="00535973" w:rsidRDefault="00D57536" w:rsidP="00535973">
      <w:pPr>
        <w:pStyle w:val="Char2"/>
        <w:spacing w:before="0"/>
        <w:jc w:val="left"/>
        <w:rPr>
          <w:sz w:val="22"/>
          <w:szCs w:val="22"/>
          <w:lang w:val="sv-SE"/>
        </w:rPr>
      </w:pPr>
    </w:p>
    <w:p w14:paraId="5E53F742" w14:textId="77777777" w:rsidR="00D57536" w:rsidRPr="00535973" w:rsidRDefault="00B60735" w:rsidP="00535973">
      <w:pPr>
        <w:suppressLineNumbers/>
        <w:autoSpaceDE w:val="0"/>
        <w:autoSpaceDN w:val="0"/>
        <w:adjustRightInd w:val="0"/>
        <w:spacing w:line="240" w:lineRule="auto"/>
        <w:rPr>
          <w:noProof/>
          <w:u w:val="single"/>
          <w:lang w:val="sv-SE"/>
        </w:rPr>
      </w:pPr>
      <w:r w:rsidRPr="00535973">
        <w:rPr>
          <w:noProof/>
          <w:u w:val="single"/>
          <w:lang w:val="sv-SE"/>
        </w:rPr>
        <w:t>Rapportering av misstänkta biverkningar</w:t>
      </w:r>
    </w:p>
    <w:p w14:paraId="56418B3F" w14:textId="77777777" w:rsidR="00D57536" w:rsidRPr="00535973" w:rsidRDefault="00D57536" w:rsidP="00535973">
      <w:pPr>
        <w:suppressLineNumbers/>
        <w:autoSpaceDE w:val="0"/>
        <w:autoSpaceDN w:val="0"/>
        <w:adjustRightInd w:val="0"/>
        <w:spacing w:line="240" w:lineRule="auto"/>
        <w:rPr>
          <w:u w:val="single"/>
          <w:lang w:val="sv-SE"/>
        </w:rPr>
      </w:pPr>
    </w:p>
    <w:p w14:paraId="2B87DBC9" w14:textId="77777777" w:rsidR="00D57536" w:rsidRPr="00535973" w:rsidRDefault="00B60735" w:rsidP="00535973">
      <w:pPr>
        <w:pStyle w:val="Char2"/>
        <w:spacing w:before="0"/>
        <w:jc w:val="left"/>
        <w:rPr>
          <w:noProof/>
          <w:sz w:val="22"/>
          <w:szCs w:val="22"/>
          <w:lang w:val="sv-SE"/>
        </w:rPr>
      </w:pPr>
      <w:r w:rsidRPr="00535973">
        <w:rPr>
          <w:noProof/>
          <w:sz w:val="22"/>
          <w:szCs w:val="22"/>
          <w:lang w:val="sv-SE"/>
        </w:rPr>
        <w:t>Det är viktigt att rapportera misstänkta biverkningar efter att läkemedlet godkänts.</w:t>
      </w:r>
      <w:r w:rsidRPr="00535973">
        <w:rPr>
          <w:sz w:val="22"/>
          <w:szCs w:val="22"/>
          <w:lang w:val="sv-SE"/>
        </w:rPr>
        <w:t xml:space="preserve"> </w:t>
      </w:r>
      <w:r w:rsidRPr="00535973">
        <w:rPr>
          <w:noProof/>
          <w:sz w:val="22"/>
          <w:szCs w:val="22"/>
          <w:lang w:val="sv-SE"/>
        </w:rPr>
        <w:t>Det gör det möjligt att kontinuerligt övervaka läkemedlets nytta-riskförhållande.</w:t>
      </w:r>
      <w:r w:rsidRPr="00535973">
        <w:rPr>
          <w:sz w:val="22"/>
          <w:szCs w:val="22"/>
          <w:lang w:val="sv-SE"/>
        </w:rPr>
        <w:t xml:space="preserve"> </w:t>
      </w:r>
      <w:r w:rsidRPr="00535973">
        <w:rPr>
          <w:noProof/>
          <w:sz w:val="22"/>
          <w:szCs w:val="22"/>
          <w:lang w:val="sv-SE"/>
        </w:rPr>
        <w:t xml:space="preserve">Hälso- och sjukvårdspersonal uppmanas att rapportera varje misstänkt biverkning via </w:t>
      </w:r>
      <w:r w:rsidRPr="00535973">
        <w:rPr>
          <w:noProof/>
          <w:sz w:val="22"/>
          <w:szCs w:val="22"/>
          <w:shd w:val="pct15" w:color="auto" w:fill="auto"/>
          <w:lang w:val="sv-SE"/>
        </w:rPr>
        <w:t xml:space="preserve">det nationella rapporteringssystemet listat i </w:t>
      </w:r>
      <w:hyperlink r:id="rId19" w:history="1">
        <w:r w:rsidRPr="00535973">
          <w:rPr>
            <w:rStyle w:val="Hyperlink"/>
            <w:color w:val="auto"/>
            <w:sz w:val="22"/>
            <w:szCs w:val="22"/>
            <w:shd w:val="pct15" w:color="auto" w:fill="auto"/>
            <w:lang w:val="sv-SE"/>
          </w:rPr>
          <w:t>bilaga V</w:t>
        </w:r>
      </w:hyperlink>
      <w:r w:rsidRPr="00535973">
        <w:rPr>
          <w:noProof/>
          <w:sz w:val="22"/>
          <w:szCs w:val="22"/>
          <w:lang w:val="sv-SE"/>
        </w:rPr>
        <w:t>.</w:t>
      </w:r>
    </w:p>
    <w:p w14:paraId="16077714" w14:textId="77777777" w:rsidR="00D57536" w:rsidRPr="00535973" w:rsidRDefault="00D57536" w:rsidP="00535973">
      <w:pPr>
        <w:pStyle w:val="Char2"/>
        <w:spacing w:before="0"/>
        <w:jc w:val="left"/>
        <w:rPr>
          <w:sz w:val="22"/>
          <w:szCs w:val="22"/>
          <w:lang w:val="sv-SE"/>
        </w:rPr>
      </w:pPr>
    </w:p>
    <w:p w14:paraId="376FF190" w14:textId="77777777" w:rsidR="00D57536" w:rsidRPr="00535973" w:rsidRDefault="00B60735" w:rsidP="00535973">
      <w:pPr>
        <w:keepNext/>
        <w:widowControl w:val="0"/>
        <w:tabs>
          <w:tab w:val="clear" w:pos="567"/>
        </w:tabs>
        <w:spacing w:line="240" w:lineRule="auto"/>
        <w:ind w:left="567" w:hanging="567"/>
        <w:rPr>
          <w:lang w:val="sv-SE"/>
        </w:rPr>
      </w:pPr>
      <w:r w:rsidRPr="00535973">
        <w:rPr>
          <w:b/>
          <w:bCs/>
          <w:lang w:val="sv-SE"/>
        </w:rPr>
        <w:t>4.9</w:t>
      </w:r>
      <w:r w:rsidRPr="00535973">
        <w:rPr>
          <w:b/>
          <w:bCs/>
          <w:lang w:val="sv-SE"/>
        </w:rPr>
        <w:tab/>
        <w:t>Överdosering</w:t>
      </w:r>
    </w:p>
    <w:p w14:paraId="5C92FD19" w14:textId="77777777" w:rsidR="00D57536" w:rsidRPr="00535973" w:rsidRDefault="00D57536" w:rsidP="00535973">
      <w:pPr>
        <w:pStyle w:val="Char2"/>
        <w:keepNext/>
        <w:spacing w:before="0"/>
        <w:jc w:val="left"/>
        <w:rPr>
          <w:sz w:val="22"/>
          <w:szCs w:val="22"/>
          <w:lang w:val="sv-SE"/>
        </w:rPr>
      </w:pPr>
    </w:p>
    <w:p w14:paraId="0E04957B" w14:textId="77777777" w:rsidR="00D57536" w:rsidRPr="00535973" w:rsidRDefault="00B60735" w:rsidP="00535973">
      <w:pPr>
        <w:pStyle w:val="Char2"/>
        <w:widowControl w:val="0"/>
        <w:spacing w:before="0"/>
        <w:jc w:val="left"/>
        <w:rPr>
          <w:sz w:val="22"/>
          <w:szCs w:val="22"/>
          <w:lang w:val="sv-SE"/>
        </w:rPr>
      </w:pPr>
      <w:r w:rsidRPr="00535973">
        <w:rPr>
          <w:sz w:val="22"/>
          <w:szCs w:val="22"/>
          <w:lang w:val="sv-SE"/>
        </w:rPr>
        <w:t>Högsta tolererbara dos av Xolair har inte fastställts. Enstaka intravenösa doser på upp till 4 000 mg har givits till patienter utan tecken på dosbegränsande toxicitet. Den högsta kumulativa dosen som givits till patient var 44 000 mg under en 20-veckorsperiod, och den dosen ledde inte till några akuta biverkningar.</w:t>
      </w:r>
    </w:p>
    <w:p w14:paraId="60E74AA7" w14:textId="77777777" w:rsidR="00D57536" w:rsidRPr="00535973" w:rsidRDefault="00D57536" w:rsidP="00535973">
      <w:pPr>
        <w:pStyle w:val="Char2"/>
        <w:widowControl w:val="0"/>
        <w:spacing w:before="0"/>
        <w:jc w:val="left"/>
        <w:rPr>
          <w:sz w:val="22"/>
          <w:szCs w:val="22"/>
          <w:lang w:val="sv-SE"/>
        </w:rPr>
      </w:pPr>
    </w:p>
    <w:p w14:paraId="2427C0A3" w14:textId="77777777" w:rsidR="00D57536" w:rsidRPr="00535973" w:rsidRDefault="00B60735" w:rsidP="00535973">
      <w:pPr>
        <w:pStyle w:val="Char2"/>
        <w:widowControl w:val="0"/>
        <w:spacing w:before="0"/>
        <w:jc w:val="left"/>
        <w:rPr>
          <w:sz w:val="22"/>
          <w:szCs w:val="22"/>
          <w:lang w:val="sv-SE"/>
        </w:rPr>
      </w:pPr>
      <w:r w:rsidRPr="00535973">
        <w:rPr>
          <w:sz w:val="22"/>
          <w:szCs w:val="22"/>
          <w:lang w:val="sv-SE"/>
        </w:rPr>
        <w:t>Vid misstänkt överdos ska patienten övervakas avseende avvikande tecken och symtom och relevant medicinsk behandling sättas in.</w:t>
      </w:r>
    </w:p>
    <w:p w14:paraId="2415EA22" w14:textId="77777777" w:rsidR="00D57536" w:rsidRPr="00535973" w:rsidRDefault="00D57536" w:rsidP="00535973">
      <w:pPr>
        <w:pStyle w:val="Char2"/>
        <w:spacing w:before="0"/>
        <w:jc w:val="left"/>
        <w:rPr>
          <w:sz w:val="22"/>
          <w:szCs w:val="22"/>
          <w:lang w:val="sv-SE"/>
        </w:rPr>
      </w:pPr>
    </w:p>
    <w:p w14:paraId="77C3E7AD" w14:textId="77777777" w:rsidR="00D57536" w:rsidRPr="00535973" w:rsidRDefault="00D57536" w:rsidP="00535973">
      <w:pPr>
        <w:pStyle w:val="Char2"/>
        <w:spacing w:before="0"/>
        <w:jc w:val="left"/>
        <w:rPr>
          <w:sz w:val="22"/>
          <w:szCs w:val="22"/>
          <w:lang w:val="sv-SE"/>
        </w:rPr>
      </w:pPr>
    </w:p>
    <w:p w14:paraId="319BC312" w14:textId="77777777" w:rsidR="00D57536" w:rsidRPr="00535973" w:rsidRDefault="00B60735" w:rsidP="00535973">
      <w:pPr>
        <w:keepNext/>
        <w:widowControl w:val="0"/>
        <w:tabs>
          <w:tab w:val="clear" w:pos="567"/>
        </w:tabs>
        <w:spacing w:line="240" w:lineRule="auto"/>
        <w:ind w:left="567" w:hanging="567"/>
        <w:rPr>
          <w:lang w:val="sv-SE"/>
        </w:rPr>
      </w:pPr>
      <w:r w:rsidRPr="00535973">
        <w:rPr>
          <w:b/>
          <w:bCs/>
          <w:lang w:val="sv-SE"/>
        </w:rPr>
        <w:t>5.</w:t>
      </w:r>
      <w:r w:rsidRPr="00535973">
        <w:rPr>
          <w:b/>
          <w:bCs/>
          <w:lang w:val="sv-SE"/>
        </w:rPr>
        <w:tab/>
        <w:t>FARMAKOLOGISKA EGENSKAPER</w:t>
      </w:r>
    </w:p>
    <w:p w14:paraId="3F9760AE" w14:textId="77777777" w:rsidR="00D57536" w:rsidRPr="00535973" w:rsidRDefault="00D57536" w:rsidP="00535973">
      <w:pPr>
        <w:pStyle w:val="Char2"/>
        <w:keepNext/>
        <w:spacing w:before="0"/>
        <w:jc w:val="left"/>
        <w:rPr>
          <w:sz w:val="22"/>
          <w:szCs w:val="22"/>
          <w:lang w:val="sv-SE"/>
        </w:rPr>
      </w:pPr>
    </w:p>
    <w:p w14:paraId="2D64D691" w14:textId="77777777" w:rsidR="00D57536" w:rsidRPr="00535973" w:rsidRDefault="00B60735" w:rsidP="00535973">
      <w:pPr>
        <w:keepNext/>
        <w:widowControl w:val="0"/>
        <w:tabs>
          <w:tab w:val="clear" w:pos="567"/>
        </w:tabs>
        <w:spacing w:line="240" w:lineRule="auto"/>
        <w:ind w:left="567" w:hanging="567"/>
        <w:rPr>
          <w:lang w:val="sv-SE"/>
        </w:rPr>
      </w:pPr>
      <w:r w:rsidRPr="00535973">
        <w:rPr>
          <w:b/>
          <w:bCs/>
          <w:lang w:val="sv-SE"/>
        </w:rPr>
        <w:t>5.1</w:t>
      </w:r>
      <w:r w:rsidRPr="00535973">
        <w:rPr>
          <w:b/>
          <w:bCs/>
          <w:lang w:val="sv-SE"/>
        </w:rPr>
        <w:tab/>
        <w:t>Farmakodynamiska egenskaper</w:t>
      </w:r>
    </w:p>
    <w:p w14:paraId="10884CF9" w14:textId="77777777" w:rsidR="00D57536" w:rsidRPr="00535973" w:rsidRDefault="00D57536" w:rsidP="00535973">
      <w:pPr>
        <w:pStyle w:val="Char2"/>
        <w:keepNext/>
        <w:spacing w:before="0"/>
        <w:jc w:val="left"/>
        <w:rPr>
          <w:sz w:val="22"/>
          <w:szCs w:val="22"/>
          <w:lang w:val="sv-SE"/>
        </w:rPr>
      </w:pPr>
    </w:p>
    <w:p w14:paraId="4F47D1AE" w14:textId="04D14CA6" w:rsidR="00D57536" w:rsidRPr="00535973" w:rsidRDefault="00B60735" w:rsidP="005C428D">
      <w:pPr>
        <w:pStyle w:val="Char2"/>
        <w:widowControl w:val="0"/>
        <w:spacing w:before="0"/>
        <w:jc w:val="left"/>
        <w:rPr>
          <w:sz w:val="22"/>
          <w:szCs w:val="22"/>
          <w:lang w:val="sv-SE"/>
        </w:rPr>
      </w:pPr>
      <w:r w:rsidRPr="00535973">
        <w:rPr>
          <w:sz w:val="22"/>
          <w:szCs w:val="22"/>
          <w:lang w:val="sv-SE"/>
        </w:rPr>
        <w:t>Farmakoterapeutisk grupp: Medel vid obstruktiva lungsjukdomar, övriga systemiska medel för obstruktiva lungsjukdomar, ATC-kod:</w:t>
      </w:r>
      <w:r w:rsidRPr="00535973">
        <w:rPr>
          <w:noProof/>
          <w:sz w:val="22"/>
          <w:szCs w:val="22"/>
          <w:lang w:val="sv-SE"/>
        </w:rPr>
        <w:t xml:space="preserve"> </w:t>
      </w:r>
      <w:r w:rsidRPr="00535973">
        <w:rPr>
          <w:sz w:val="22"/>
          <w:szCs w:val="22"/>
          <w:lang w:val="sv-SE"/>
        </w:rPr>
        <w:t>R03DX05</w:t>
      </w:r>
    </w:p>
    <w:p w14:paraId="00D48729" w14:textId="77777777" w:rsidR="00D57536" w:rsidRPr="00535973" w:rsidRDefault="00D57536" w:rsidP="00535973">
      <w:pPr>
        <w:pStyle w:val="Char2"/>
        <w:widowControl w:val="0"/>
        <w:spacing w:before="0"/>
        <w:jc w:val="left"/>
        <w:rPr>
          <w:sz w:val="22"/>
          <w:szCs w:val="22"/>
          <w:lang w:val="sv-SE"/>
        </w:rPr>
      </w:pPr>
    </w:p>
    <w:p w14:paraId="7451F221" w14:textId="77777777" w:rsidR="00D57536" w:rsidRPr="00535973" w:rsidRDefault="00B60735" w:rsidP="00535973">
      <w:pPr>
        <w:pStyle w:val="Char2"/>
        <w:keepNext/>
        <w:widowControl w:val="0"/>
        <w:spacing w:before="0"/>
        <w:jc w:val="left"/>
        <w:rPr>
          <w:i/>
          <w:sz w:val="22"/>
          <w:szCs w:val="22"/>
          <w:u w:val="single"/>
          <w:lang w:val="sv-SE"/>
        </w:rPr>
      </w:pPr>
      <w:r w:rsidRPr="00535973">
        <w:rPr>
          <w:sz w:val="22"/>
          <w:szCs w:val="22"/>
          <w:u w:val="single"/>
          <w:lang w:val="sv-SE"/>
        </w:rPr>
        <w:t>Allergisk astma</w:t>
      </w:r>
      <w:r w:rsidRPr="00535973">
        <w:rPr>
          <w:i/>
          <w:sz w:val="22"/>
          <w:szCs w:val="22"/>
          <w:u w:val="single"/>
          <w:lang w:val="sv-SE"/>
        </w:rPr>
        <w:t xml:space="preserve"> </w:t>
      </w:r>
      <w:r w:rsidRPr="00535973">
        <w:rPr>
          <w:sz w:val="22"/>
          <w:szCs w:val="22"/>
          <w:u w:val="single"/>
          <w:lang w:val="sv-SE"/>
        </w:rPr>
        <w:t>och kronisk rinosinuit med näspolyper</w:t>
      </w:r>
    </w:p>
    <w:p w14:paraId="06C2CBB6" w14:textId="77777777" w:rsidR="00D57536" w:rsidRPr="00535973" w:rsidRDefault="00D57536" w:rsidP="00535973">
      <w:pPr>
        <w:keepNext/>
        <w:widowControl w:val="0"/>
        <w:tabs>
          <w:tab w:val="clear" w:pos="567"/>
        </w:tabs>
        <w:spacing w:line="240" w:lineRule="auto"/>
        <w:rPr>
          <w:lang w:val="sv-SE"/>
        </w:rPr>
      </w:pPr>
    </w:p>
    <w:p w14:paraId="7A0DBD89" w14:textId="77777777" w:rsidR="00D57536" w:rsidRPr="00535973" w:rsidRDefault="00B60735" w:rsidP="00535973">
      <w:pPr>
        <w:keepNext/>
        <w:widowControl w:val="0"/>
        <w:spacing w:line="240" w:lineRule="auto"/>
        <w:rPr>
          <w:i/>
          <w:u w:val="single"/>
          <w:lang w:val="sv-SE"/>
        </w:rPr>
      </w:pPr>
      <w:r w:rsidRPr="00535973">
        <w:rPr>
          <w:i/>
          <w:u w:val="single"/>
          <w:lang w:val="sv-SE"/>
        </w:rPr>
        <w:t>Verkningsmekanism</w:t>
      </w:r>
    </w:p>
    <w:p w14:paraId="7C2D285A" w14:textId="6C76298F" w:rsidR="00E374A8" w:rsidRDefault="005C428D" w:rsidP="00535973">
      <w:pPr>
        <w:pStyle w:val="Char2"/>
        <w:widowControl w:val="0"/>
        <w:spacing w:before="0"/>
        <w:jc w:val="left"/>
        <w:rPr>
          <w:sz w:val="22"/>
          <w:szCs w:val="22"/>
          <w:lang w:val="sv-SE"/>
        </w:rPr>
      </w:pPr>
      <w:r w:rsidRPr="00535973">
        <w:rPr>
          <w:sz w:val="22"/>
          <w:szCs w:val="22"/>
          <w:lang w:val="sv-SE"/>
        </w:rPr>
        <w:t>Omalizumab är en rekombinant DNA-deriverad humaniserad monoklonal antikropp, som selektivt binds till humant immunoglobulin E (IgE)</w:t>
      </w:r>
      <w:r w:rsidR="00B60735" w:rsidRPr="00535973">
        <w:rPr>
          <w:sz w:val="22"/>
          <w:szCs w:val="22"/>
          <w:lang w:val="sv-SE"/>
        </w:rPr>
        <w:t xml:space="preserve"> och förhindrar att IgE binds till Fc</w:t>
      </w:r>
      <w:r w:rsidR="00B60735" w:rsidRPr="00535973">
        <w:rPr>
          <w:rFonts w:ascii="Symbol" w:hAnsi="Symbol"/>
          <w:sz w:val="22"/>
          <w:szCs w:val="22"/>
          <w:lang w:val="sv-SE"/>
        </w:rPr>
        <w:sym w:font="Symbol" w:char="F065"/>
      </w:r>
      <w:r w:rsidR="00B60735" w:rsidRPr="00535973">
        <w:rPr>
          <w:sz w:val="22"/>
          <w:szCs w:val="22"/>
          <w:lang w:val="sv-SE"/>
        </w:rPr>
        <w:t xml:space="preserve">RI (högaffinitets-IgE-receptorn) på basofiler och mastceller och reducerar därigenom mängden fritt IgE som är tillgängligt för att utlösa den allergiska kaskaden. </w:t>
      </w:r>
      <w:r w:rsidRPr="00535973">
        <w:rPr>
          <w:sz w:val="22"/>
          <w:szCs w:val="22"/>
          <w:lang w:val="sv-SE"/>
        </w:rPr>
        <w:t>Antikroppen är av IgG</w:t>
      </w:r>
      <w:r w:rsidRPr="00535973">
        <w:rPr>
          <w:sz w:val="22"/>
          <w:szCs w:val="22"/>
          <w:vertAlign w:val="subscript"/>
          <w:lang w:val="sv-SE"/>
        </w:rPr>
        <w:t>1</w:t>
      </w:r>
      <w:r w:rsidRPr="00535973">
        <w:rPr>
          <w:sz w:val="22"/>
          <w:szCs w:val="22"/>
          <w:lang w:val="sv-SE"/>
        </w:rPr>
        <w:t>-kappatyp och innehåller humana, strukturella regioner med samma bindningsställekarakteristika som en murin moderantikropp som binder till IgE.</w:t>
      </w:r>
    </w:p>
    <w:p w14:paraId="6B720100" w14:textId="77777777" w:rsidR="00E374A8" w:rsidRDefault="00E374A8" w:rsidP="00535973">
      <w:pPr>
        <w:pStyle w:val="Char2"/>
        <w:widowControl w:val="0"/>
        <w:spacing w:before="0"/>
        <w:jc w:val="left"/>
        <w:rPr>
          <w:sz w:val="22"/>
          <w:szCs w:val="22"/>
          <w:lang w:val="sv-SE"/>
        </w:rPr>
      </w:pPr>
    </w:p>
    <w:p w14:paraId="0F9D4408" w14:textId="0D4A640F" w:rsidR="00D57536" w:rsidRPr="00535973" w:rsidRDefault="00B60735" w:rsidP="00535973">
      <w:pPr>
        <w:pStyle w:val="Char2"/>
        <w:widowControl w:val="0"/>
        <w:spacing w:before="0"/>
        <w:jc w:val="left"/>
        <w:rPr>
          <w:sz w:val="22"/>
          <w:szCs w:val="22"/>
          <w:lang w:val="sv-SE"/>
        </w:rPr>
      </w:pPr>
      <w:r w:rsidRPr="00535973">
        <w:rPr>
          <w:sz w:val="22"/>
          <w:szCs w:val="22"/>
          <w:lang w:val="sv-SE"/>
        </w:rPr>
        <w:t>Behandling med omalizumab ledde till en markant nedreglering av antalet Fc</w:t>
      </w:r>
      <w:r w:rsidRPr="00535973">
        <w:rPr>
          <w:rFonts w:ascii="Symbol" w:hAnsi="Symbol"/>
          <w:sz w:val="22"/>
          <w:szCs w:val="22"/>
          <w:lang w:val="sv-SE"/>
        </w:rPr>
        <w:sym w:font="Symbol" w:char="F065"/>
      </w:r>
      <w:r w:rsidRPr="00535973">
        <w:rPr>
          <w:sz w:val="22"/>
          <w:szCs w:val="22"/>
          <w:lang w:val="sv-SE"/>
        </w:rPr>
        <w:t xml:space="preserve">RI-receptorer på de basofila cellerna hos atopiska individer. </w:t>
      </w:r>
      <w:r w:rsidR="009E291C" w:rsidRPr="00535973">
        <w:rPr>
          <w:sz w:val="22"/>
          <w:szCs w:val="22"/>
          <w:lang w:val="sv-SE"/>
        </w:rPr>
        <w:t>Omalizumab</w:t>
      </w:r>
      <w:r w:rsidRPr="00535973">
        <w:rPr>
          <w:sz w:val="22"/>
          <w:szCs w:val="22"/>
          <w:lang w:val="sv-SE"/>
        </w:rPr>
        <w:t xml:space="preserve"> hämmar IgE-medierad inflammation vilket påvisas av minskning av blod- och vävnadseosinofili och minskning av inflammatoriska mediatorer, inkluderande IL-4, IL-5 och IL-13 i medfödda, förvärvade och icke-immuna celler.</w:t>
      </w:r>
    </w:p>
    <w:p w14:paraId="1F479118" w14:textId="77777777" w:rsidR="00D57536" w:rsidRPr="00535973" w:rsidRDefault="00D57536" w:rsidP="00535973">
      <w:pPr>
        <w:pStyle w:val="Char2"/>
        <w:widowControl w:val="0"/>
        <w:spacing w:before="0"/>
        <w:jc w:val="left"/>
        <w:rPr>
          <w:sz w:val="22"/>
          <w:szCs w:val="22"/>
          <w:lang w:val="sv-SE"/>
        </w:rPr>
      </w:pPr>
    </w:p>
    <w:p w14:paraId="17960350" w14:textId="77777777" w:rsidR="00D57536" w:rsidRPr="00535973" w:rsidRDefault="00B60735" w:rsidP="00535973">
      <w:pPr>
        <w:pStyle w:val="Char2"/>
        <w:keepNext/>
        <w:widowControl w:val="0"/>
        <w:spacing w:before="0"/>
        <w:jc w:val="left"/>
        <w:rPr>
          <w:i/>
          <w:sz w:val="22"/>
          <w:szCs w:val="22"/>
          <w:u w:val="single"/>
          <w:lang w:val="sv-SE"/>
        </w:rPr>
      </w:pPr>
      <w:r w:rsidRPr="00535973">
        <w:rPr>
          <w:i/>
          <w:sz w:val="22"/>
          <w:szCs w:val="22"/>
          <w:u w:val="single"/>
          <w:lang w:val="sv-SE"/>
        </w:rPr>
        <w:t>Farmakodynamisk effekt</w:t>
      </w:r>
    </w:p>
    <w:p w14:paraId="7109D360" w14:textId="77777777" w:rsidR="00D57536" w:rsidRPr="00535973" w:rsidRDefault="00B60735" w:rsidP="00535973">
      <w:pPr>
        <w:pStyle w:val="Char2"/>
        <w:keepNext/>
        <w:widowControl w:val="0"/>
        <w:spacing w:before="0"/>
        <w:jc w:val="left"/>
        <w:rPr>
          <w:sz w:val="22"/>
          <w:szCs w:val="22"/>
          <w:u w:val="single"/>
          <w:lang w:val="sv-SE"/>
        </w:rPr>
      </w:pPr>
      <w:r w:rsidRPr="00535973">
        <w:rPr>
          <w:i/>
          <w:sz w:val="22"/>
          <w:szCs w:val="22"/>
          <w:lang w:val="sv-SE"/>
        </w:rPr>
        <w:t>Allergisk astma</w:t>
      </w:r>
    </w:p>
    <w:p w14:paraId="20FEF660" w14:textId="79ED498B"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Histaminfrisättningen </w:t>
      </w:r>
      <w:r w:rsidRPr="00DC2BA7">
        <w:rPr>
          <w:i/>
          <w:iCs/>
          <w:sz w:val="22"/>
          <w:szCs w:val="22"/>
          <w:lang w:val="sv-SE"/>
        </w:rPr>
        <w:t xml:space="preserve">in vitro </w:t>
      </w:r>
      <w:r w:rsidRPr="00DC2BA7">
        <w:rPr>
          <w:sz w:val="22"/>
          <w:szCs w:val="22"/>
          <w:lang w:val="sv-SE"/>
        </w:rPr>
        <w:t xml:space="preserve">från basofila celler som isolerats från personer som behandlats med </w:t>
      </w:r>
      <w:r w:rsidR="009E291C">
        <w:rPr>
          <w:sz w:val="22"/>
          <w:szCs w:val="22"/>
          <w:lang w:val="sv-SE"/>
        </w:rPr>
        <w:t>omalizumab</w:t>
      </w:r>
      <w:r w:rsidRPr="00DC2BA7">
        <w:rPr>
          <w:sz w:val="22"/>
          <w:szCs w:val="22"/>
          <w:lang w:val="sv-SE"/>
        </w:rPr>
        <w:t xml:space="preserve"> minskade med cirka 90 % efter stimulering med ett allergen, jämfört med värdena före behandlingen.</w:t>
      </w:r>
    </w:p>
    <w:p w14:paraId="703E74F3" w14:textId="77777777" w:rsidR="00D57536" w:rsidRPr="00DC2BA7" w:rsidRDefault="00D57536" w:rsidP="00D57536">
      <w:pPr>
        <w:pStyle w:val="Char2"/>
        <w:widowControl w:val="0"/>
        <w:spacing w:before="0"/>
        <w:jc w:val="left"/>
        <w:rPr>
          <w:sz w:val="22"/>
          <w:szCs w:val="22"/>
          <w:lang w:val="sv-SE"/>
        </w:rPr>
      </w:pPr>
    </w:p>
    <w:p w14:paraId="27197156" w14:textId="1F2B5F3F"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I kliniska studier på patienter med allergisk astma reducerades nivåerna av fritt IgE i serum på ett </w:t>
      </w:r>
      <w:r w:rsidRPr="00DC2BA7">
        <w:rPr>
          <w:sz w:val="22"/>
          <w:szCs w:val="22"/>
          <w:lang w:val="sv-SE"/>
        </w:rPr>
        <w:lastRenderedPageBreak/>
        <w:t xml:space="preserve">dosberoende sätt inom en timme efter den första dosen och dessa nivåer kvarstod mellan doserna. Ett år efter utsättningen av </w:t>
      </w:r>
      <w:r w:rsidR="009E291C">
        <w:rPr>
          <w:sz w:val="22"/>
          <w:szCs w:val="22"/>
          <w:lang w:val="sv-SE"/>
        </w:rPr>
        <w:t>omalizumab</w:t>
      </w:r>
      <w:r w:rsidRPr="00DC2BA7">
        <w:rPr>
          <w:sz w:val="22"/>
          <w:szCs w:val="22"/>
          <w:lang w:val="sv-SE"/>
        </w:rPr>
        <w:t xml:space="preserve"> hade IgE-nivåerna återgått till samma nivåer som före behandlingen utan observerad rebound-effekt vad avser IgE-nivåerna efter utsättningen av läkemedlet.</w:t>
      </w:r>
    </w:p>
    <w:p w14:paraId="161DA8D1" w14:textId="77777777" w:rsidR="00D57536" w:rsidRPr="00DC2BA7" w:rsidRDefault="00D57536" w:rsidP="00D57536">
      <w:pPr>
        <w:pStyle w:val="Char2"/>
        <w:widowControl w:val="0"/>
        <w:spacing w:before="0"/>
        <w:jc w:val="left"/>
        <w:rPr>
          <w:sz w:val="22"/>
          <w:szCs w:val="22"/>
          <w:lang w:val="sv-SE"/>
        </w:rPr>
      </w:pPr>
    </w:p>
    <w:p w14:paraId="0AE212BA" w14:textId="77777777" w:rsidR="00D57536" w:rsidRPr="00DC2BA7" w:rsidRDefault="00B60735" w:rsidP="00D57536">
      <w:pPr>
        <w:pStyle w:val="Char2"/>
        <w:keepNext/>
        <w:widowControl w:val="0"/>
        <w:spacing w:before="0"/>
        <w:jc w:val="left"/>
        <w:rPr>
          <w:i/>
          <w:sz w:val="22"/>
          <w:szCs w:val="22"/>
          <w:lang w:val="sv-SE"/>
        </w:rPr>
      </w:pPr>
      <w:r w:rsidRPr="00DC2BA7">
        <w:rPr>
          <w:i/>
          <w:sz w:val="22"/>
          <w:szCs w:val="22"/>
          <w:lang w:val="sv-SE"/>
        </w:rPr>
        <w:t>Kronisk rinosinuit med näspolyper</w:t>
      </w:r>
    </w:p>
    <w:p w14:paraId="1DF510E9" w14:textId="5DF1B034" w:rsidR="00D57536" w:rsidRPr="00DC2BA7" w:rsidRDefault="00B60735" w:rsidP="00D57536">
      <w:pPr>
        <w:pStyle w:val="Char2"/>
        <w:widowControl w:val="0"/>
        <w:spacing w:before="0"/>
        <w:jc w:val="left"/>
        <w:rPr>
          <w:color w:val="222222"/>
          <w:sz w:val="22"/>
          <w:szCs w:val="22"/>
          <w:lang w:val="sv-SE"/>
        </w:rPr>
      </w:pPr>
      <w:r w:rsidRPr="00DC2BA7">
        <w:rPr>
          <w:color w:val="222222"/>
          <w:sz w:val="22"/>
          <w:szCs w:val="22"/>
          <w:lang w:val="sv-SE"/>
        </w:rPr>
        <w:t xml:space="preserve">I kliniska studier på patienter med </w:t>
      </w:r>
      <w:r w:rsidRPr="00DC2BA7">
        <w:rPr>
          <w:sz w:val="22"/>
          <w:szCs w:val="22"/>
          <w:lang w:val="sv-SE"/>
        </w:rPr>
        <w:t>kronisk rinosinuit med näspolyper</w:t>
      </w:r>
      <w:r w:rsidRPr="00DC2BA7">
        <w:rPr>
          <w:color w:val="222222"/>
          <w:sz w:val="22"/>
          <w:szCs w:val="22"/>
          <w:lang w:val="sv-SE"/>
        </w:rPr>
        <w:t xml:space="preserve"> ledde </w:t>
      </w:r>
      <w:r w:rsidR="009E291C">
        <w:rPr>
          <w:sz w:val="22"/>
          <w:szCs w:val="22"/>
          <w:lang w:val="sv-SE"/>
        </w:rPr>
        <w:t>omalizumab</w:t>
      </w:r>
      <w:r w:rsidRPr="00DC2BA7">
        <w:rPr>
          <w:color w:val="222222"/>
          <w:sz w:val="22"/>
          <w:szCs w:val="22"/>
          <w:lang w:val="sv-SE"/>
        </w:rPr>
        <w:t>-behandling till en minskning av serumfritt IgE (cirka 95%) och en ökning av totala IgE-nivåer i serum, i samma utsträckning som observerats hos patienter med allergisk astma. De totala IgE-nivåerna i serum ökade på grund av bildandet av omalizumab-IgE-komplex som har en långsammare eliminationsgrad jämfört med fritt IgE.</w:t>
      </w:r>
    </w:p>
    <w:p w14:paraId="5D967BFB" w14:textId="77777777" w:rsidR="00D57536" w:rsidRPr="00DC2BA7" w:rsidRDefault="00D57536" w:rsidP="00D57536">
      <w:pPr>
        <w:pStyle w:val="Char2"/>
        <w:widowControl w:val="0"/>
        <w:spacing w:before="0"/>
        <w:jc w:val="left"/>
        <w:rPr>
          <w:color w:val="222222"/>
          <w:sz w:val="22"/>
          <w:szCs w:val="22"/>
          <w:lang w:val="sv-SE"/>
        </w:rPr>
      </w:pPr>
    </w:p>
    <w:p w14:paraId="711F3501" w14:textId="77777777" w:rsidR="00D57536" w:rsidRPr="00DC2BA7" w:rsidRDefault="00B60735" w:rsidP="00D57536">
      <w:pPr>
        <w:keepNext/>
        <w:widowControl w:val="0"/>
        <w:tabs>
          <w:tab w:val="clear" w:pos="567"/>
        </w:tabs>
        <w:spacing w:line="240" w:lineRule="auto"/>
        <w:ind w:left="567" w:hanging="567"/>
        <w:rPr>
          <w:u w:val="single"/>
          <w:lang w:val="sv-SE"/>
        </w:rPr>
      </w:pPr>
      <w:r w:rsidRPr="00DC2BA7">
        <w:rPr>
          <w:u w:val="single"/>
          <w:lang w:val="sv-SE"/>
        </w:rPr>
        <w:t>Kronisk spontan urtikaria</w:t>
      </w:r>
    </w:p>
    <w:p w14:paraId="55416BFC" w14:textId="77777777" w:rsidR="00D57536" w:rsidRPr="00DC2BA7" w:rsidRDefault="00D57536" w:rsidP="00D57536">
      <w:pPr>
        <w:keepNext/>
        <w:widowControl w:val="0"/>
        <w:tabs>
          <w:tab w:val="clear" w:pos="567"/>
        </w:tabs>
        <w:spacing w:line="240" w:lineRule="auto"/>
        <w:ind w:left="567" w:hanging="567"/>
        <w:rPr>
          <w:lang w:val="sv-SE"/>
        </w:rPr>
      </w:pPr>
    </w:p>
    <w:p w14:paraId="49D88FDE" w14:textId="77777777" w:rsidR="00D57536" w:rsidRPr="00DC2BA7" w:rsidRDefault="00B60735" w:rsidP="00D57536">
      <w:pPr>
        <w:keepNext/>
        <w:widowControl w:val="0"/>
        <w:tabs>
          <w:tab w:val="clear" w:pos="567"/>
        </w:tabs>
        <w:spacing w:line="240" w:lineRule="auto"/>
        <w:ind w:left="567" w:hanging="567"/>
        <w:rPr>
          <w:i/>
          <w:u w:val="single"/>
          <w:lang w:val="sv-SE"/>
        </w:rPr>
      </w:pPr>
      <w:r w:rsidRPr="00DC2BA7">
        <w:rPr>
          <w:i/>
          <w:u w:val="single"/>
          <w:lang w:val="sv-SE"/>
        </w:rPr>
        <w:t>Verkningsmekanism</w:t>
      </w:r>
    </w:p>
    <w:p w14:paraId="14141204" w14:textId="1C019D33" w:rsidR="00D57536" w:rsidRPr="00DC2BA7" w:rsidRDefault="00B60735" w:rsidP="00D57536">
      <w:pPr>
        <w:pStyle w:val="Char2"/>
        <w:widowControl w:val="0"/>
        <w:spacing w:before="0"/>
        <w:jc w:val="left"/>
        <w:rPr>
          <w:sz w:val="22"/>
          <w:szCs w:val="22"/>
          <w:lang w:val="sv-SE"/>
        </w:rPr>
      </w:pPr>
      <w:r w:rsidRPr="00F314C3">
        <w:rPr>
          <w:sz w:val="22"/>
          <w:szCs w:val="22"/>
          <w:lang w:val="sv-SE"/>
        </w:rPr>
        <w:t>Omalizumab är en rekombinant DNA-deriverad humaniserad monoklonal antikropp, som selektivt binds till humant immunoglobulin E (IgE)</w:t>
      </w:r>
      <w:r>
        <w:rPr>
          <w:sz w:val="22"/>
          <w:szCs w:val="22"/>
          <w:lang w:val="sv-SE"/>
        </w:rPr>
        <w:t xml:space="preserve"> och sänker nivåerna av fritt IgE</w:t>
      </w:r>
      <w:r w:rsidRPr="00F314C3">
        <w:rPr>
          <w:sz w:val="22"/>
          <w:szCs w:val="22"/>
          <w:lang w:val="sv-SE"/>
        </w:rPr>
        <w:t>.</w:t>
      </w:r>
      <w:r w:rsidRPr="00E2664D">
        <w:rPr>
          <w:color w:val="000000"/>
          <w:sz w:val="22"/>
          <w:szCs w:val="22"/>
          <w:lang w:val="sv-SE"/>
        </w:rPr>
        <w:t xml:space="preserve"> </w:t>
      </w:r>
      <w:r w:rsidRPr="00535973">
        <w:rPr>
          <w:sz w:val="22"/>
          <w:szCs w:val="22"/>
          <w:lang w:val="sv-SE"/>
        </w:rPr>
        <w:t>Antikroppen är av IgG</w:t>
      </w:r>
      <w:r w:rsidRPr="00535973">
        <w:rPr>
          <w:sz w:val="22"/>
          <w:szCs w:val="22"/>
          <w:vertAlign w:val="subscript"/>
          <w:lang w:val="sv-SE"/>
        </w:rPr>
        <w:t>1</w:t>
      </w:r>
      <w:r w:rsidRPr="00535973">
        <w:rPr>
          <w:sz w:val="22"/>
          <w:szCs w:val="22"/>
          <w:lang w:val="sv-SE"/>
        </w:rPr>
        <w:t>-kappatyp och innehåller humana, strukturella regioner med samma bindningsställekarakteristika som en murin moderantikropp som binder till IgE</w:t>
      </w:r>
      <w:r w:rsidRPr="00DC2BA7">
        <w:rPr>
          <w:sz w:val="22"/>
          <w:szCs w:val="22"/>
          <w:lang w:val="sv-SE"/>
        </w:rPr>
        <w:t>. Följaktligen nedregleras IgE-receptorerna (Fc</w:t>
      </w:r>
      <w:r w:rsidRPr="00DC2BA7">
        <w:rPr>
          <w:bCs/>
          <w:sz w:val="22"/>
          <w:szCs w:val="22"/>
        </w:rPr>
        <w:t>ε</w:t>
      </w:r>
      <w:r w:rsidRPr="00DC2BA7">
        <w:rPr>
          <w:sz w:val="22"/>
          <w:szCs w:val="22"/>
          <w:lang w:val="sv-SE"/>
        </w:rPr>
        <w:t>RI) på cellerna. Det är inte helt klarlagt hur detta resulterar i en förbättring av symtomen vid kronisk spontan urtikaria.</w:t>
      </w:r>
    </w:p>
    <w:p w14:paraId="6103D92D" w14:textId="77777777" w:rsidR="00D57536" w:rsidRPr="00DC2BA7" w:rsidRDefault="00D57536" w:rsidP="00D57536">
      <w:pPr>
        <w:pStyle w:val="Char2"/>
        <w:widowControl w:val="0"/>
        <w:spacing w:before="0"/>
        <w:jc w:val="left"/>
        <w:rPr>
          <w:sz w:val="22"/>
          <w:szCs w:val="22"/>
          <w:lang w:val="sv-SE"/>
        </w:rPr>
      </w:pPr>
    </w:p>
    <w:p w14:paraId="6BAF7640" w14:textId="77777777" w:rsidR="00D57536" w:rsidRPr="00DC2BA7" w:rsidRDefault="00B60735" w:rsidP="00D57536">
      <w:pPr>
        <w:pStyle w:val="Char2"/>
        <w:keepNext/>
        <w:widowControl w:val="0"/>
        <w:spacing w:before="0"/>
        <w:jc w:val="left"/>
        <w:rPr>
          <w:i/>
          <w:sz w:val="22"/>
          <w:szCs w:val="22"/>
          <w:u w:val="single"/>
          <w:lang w:val="sv-SE"/>
        </w:rPr>
      </w:pPr>
      <w:r w:rsidRPr="00DC2BA7">
        <w:rPr>
          <w:i/>
          <w:sz w:val="22"/>
          <w:szCs w:val="22"/>
          <w:u w:val="single"/>
          <w:lang w:val="sv-SE"/>
        </w:rPr>
        <w:t>Farmakodynamisk effekt</w:t>
      </w:r>
    </w:p>
    <w:p w14:paraId="45586C76" w14:textId="04F86CFF"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I kliniska studier på patienter med kronisk spontan urtikaria sågs en maximal minskning av fritt IgE 3 dagar efter den första subkutana dosen. Efter upprepad dosering en gång var fjärde vecka var nivåerna i serum av fritt IgE före injektion fortsatt stabila mellan 12 och 24 veckors behandling. Efter utsättning av </w:t>
      </w:r>
      <w:r w:rsidR="009E291C">
        <w:rPr>
          <w:sz w:val="22"/>
          <w:szCs w:val="22"/>
          <w:lang w:val="sv-SE"/>
        </w:rPr>
        <w:t>omalizumab</w:t>
      </w:r>
      <w:r w:rsidRPr="00DC2BA7">
        <w:rPr>
          <w:sz w:val="22"/>
          <w:szCs w:val="22"/>
          <w:lang w:val="sv-SE"/>
        </w:rPr>
        <w:t xml:space="preserve"> ökade nivåerna av fritt IgE under en 16 veckor behandlingsfri uppföljningsperiod till nivåer som hade uppmätts före behandlingen.</w:t>
      </w:r>
    </w:p>
    <w:p w14:paraId="6C45C467" w14:textId="77777777" w:rsidR="00D57536" w:rsidRPr="00DC2BA7" w:rsidRDefault="00D57536" w:rsidP="00D57536">
      <w:pPr>
        <w:pStyle w:val="Char2"/>
        <w:widowControl w:val="0"/>
        <w:spacing w:before="0"/>
        <w:jc w:val="left"/>
        <w:rPr>
          <w:sz w:val="22"/>
          <w:szCs w:val="22"/>
          <w:lang w:val="sv-SE"/>
        </w:rPr>
      </w:pPr>
    </w:p>
    <w:p w14:paraId="4B8CA5F1" w14:textId="77777777" w:rsidR="00D57536" w:rsidRPr="00DC2BA7" w:rsidRDefault="00B60735" w:rsidP="00D57536">
      <w:pPr>
        <w:keepNext/>
        <w:widowControl w:val="0"/>
        <w:tabs>
          <w:tab w:val="clear" w:pos="567"/>
        </w:tabs>
        <w:spacing w:line="240" w:lineRule="auto"/>
        <w:rPr>
          <w:u w:val="single"/>
          <w:lang w:val="sv-SE"/>
        </w:rPr>
      </w:pPr>
      <w:r w:rsidRPr="00DC2BA7">
        <w:rPr>
          <w:u w:val="single"/>
          <w:lang w:val="sv-SE"/>
        </w:rPr>
        <w:t>Klinisk effekt och säkerhet</w:t>
      </w:r>
    </w:p>
    <w:p w14:paraId="6DC6F892" w14:textId="77777777" w:rsidR="00D57536" w:rsidRPr="00DC2BA7" w:rsidRDefault="00D57536" w:rsidP="00D57536">
      <w:pPr>
        <w:keepNext/>
        <w:widowControl w:val="0"/>
        <w:tabs>
          <w:tab w:val="clear" w:pos="567"/>
        </w:tabs>
        <w:spacing w:line="240" w:lineRule="auto"/>
        <w:rPr>
          <w:lang w:val="sv-SE"/>
        </w:rPr>
      </w:pPr>
    </w:p>
    <w:p w14:paraId="053AFA12" w14:textId="77777777" w:rsidR="00D57536" w:rsidRPr="00DC2BA7" w:rsidRDefault="00B60735" w:rsidP="00D57536">
      <w:pPr>
        <w:keepNext/>
        <w:widowControl w:val="0"/>
        <w:tabs>
          <w:tab w:val="clear" w:pos="567"/>
        </w:tabs>
        <w:spacing w:line="240" w:lineRule="auto"/>
        <w:rPr>
          <w:i/>
          <w:u w:val="single"/>
          <w:lang w:val="sv-SE"/>
        </w:rPr>
      </w:pPr>
      <w:r w:rsidRPr="00DC2BA7">
        <w:rPr>
          <w:i/>
          <w:u w:val="single"/>
          <w:lang w:val="sv-SE"/>
        </w:rPr>
        <w:t>Allergisk astma</w:t>
      </w:r>
    </w:p>
    <w:p w14:paraId="42982FEC" w14:textId="77777777" w:rsidR="00D57536" w:rsidRPr="00DC2BA7" w:rsidRDefault="00B60735" w:rsidP="00D57536">
      <w:pPr>
        <w:pStyle w:val="Char2"/>
        <w:keepNext/>
        <w:widowControl w:val="0"/>
        <w:spacing w:before="0"/>
        <w:jc w:val="left"/>
        <w:rPr>
          <w:i/>
          <w:sz w:val="22"/>
          <w:szCs w:val="22"/>
          <w:lang w:val="sv-SE"/>
        </w:rPr>
      </w:pPr>
      <w:r w:rsidRPr="00DC2BA7">
        <w:rPr>
          <w:i/>
          <w:sz w:val="22"/>
          <w:szCs w:val="22"/>
          <w:lang w:val="sv-SE"/>
        </w:rPr>
        <w:t>Vuxna och ungdomar från 12 års ålder</w:t>
      </w:r>
    </w:p>
    <w:p w14:paraId="63735117" w14:textId="6D37A22A"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Effekten och säkerheten av </w:t>
      </w:r>
      <w:r w:rsidR="009E291C">
        <w:rPr>
          <w:sz w:val="22"/>
          <w:szCs w:val="22"/>
          <w:lang w:val="sv-SE"/>
        </w:rPr>
        <w:t>omalizumab</w:t>
      </w:r>
      <w:r w:rsidRPr="00DC2BA7">
        <w:rPr>
          <w:sz w:val="22"/>
          <w:szCs w:val="22"/>
          <w:lang w:val="sv-SE"/>
        </w:rPr>
        <w:t xml:space="preserve"> visades i en 28-veckors, dubbelblind, placebokontrollerad studie (studie 1) som inkluderade 419 svårt allergiska astmatiker i åldrarna 12</w:t>
      </w:r>
      <w:r w:rsidRPr="00DC2BA7">
        <w:rPr>
          <w:sz w:val="22"/>
          <w:szCs w:val="22"/>
          <w:lang w:val="sv-SE"/>
        </w:rPr>
        <w:noBreakHyphen/>
        <w:t>79 år, med nedsatt lungfunktion (FEV</w:t>
      </w:r>
      <w:r w:rsidRPr="00DC2BA7">
        <w:rPr>
          <w:sz w:val="22"/>
          <w:szCs w:val="22"/>
          <w:vertAlign w:val="subscript"/>
          <w:lang w:val="sv-SE"/>
        </w:rPr>
        <w:t>1</w:t>
      </w:r>
      <w:r w:rsidRPr="00DC2BA7">
        <w:rPr>
          <w:sz w:val="22"/>
          <w:szCs w:val="22"/>
          <w:lang w:val="sv-SE"/>
        </w:rPr>
        <w:t xml:space="preserve"> 40</w:t>
      </w:r>
      <w:r w:rsidRPr="00DC2BA7">
        <w:rPr>
          <w:sz w:val="22"/>
          <w:szCs w:val="22"/>
          <w:lang w:val="sv-SE"/>
        </w:rPr>
        <w:noBreakHyphen/>
        <w:t xml:space="preserve">80 % av beräknat normalvärde) och dålig kontroll av astmasymtomen, trots högdos inhalationssteroider och långverkande beta-2-agonist. Patienterna hade haft multipla astmaexacerbationer som krävde behandling med systemiska steroider eller hade varit intagna på sjukhus eller sökt akutmottagning på grund av svår astmaexacerbation under det senaste året, trots kontinuerlig behandling med högdos inhalationssteroider och en långverkande beta-2-agonist. Subkutant </w:t>
      </w:r>
      <w:r w:rsidR="009E291C">
        <w:rPr>
          <w:sz w:val="22"/>
          <w:szCs w:val="22"/>
          <w:lang w:val="sv-SE"/>
        </w:rPr>
        <w:t>omalizumab</w:t>
      </w:r>
      <w:r w:rsidRPr="00DC2BA7">
        <w:rPr>
          <w:sz w:val="22"/>
          <w:szCs w:val="22"/>
          <w:lang w:val="sv-SE"/>
        </w:rPr>
        <w:t xml:space="preserve"> eller placebo gavs i kombination med &gt;1 000 mikrogram beklometasondipropionat (eller liknande) plus en långverkande beta-2-agonist. Underhållsbehandling med orala steroider, teofyllin och leukotrienmodifierare var tillåtet (22 %, 27 % respektive 35 % av patienterna).</w:t>
      </w:r>
    </w:p>
    <w:p w14:paraId="59FACFD2" w14:textId="77777777" w:rsidR="00D57536" w:rsidRPr="00DC2BA7" w:rsidRDefault="00D57536" w:rsidP="00D57536">
      <w:pPr>
        <w:pStyle w:val="Char2"/>
        <w:widowControl w:val="0"/>
        <w:spacing w:before="0"/>
        <w:jc w:val="left"/>
        <w:rPr>
          <w:sz w:val="22"/>
          <w:szCs w:val="22"/>
          <w:lang w:val="sv-SE"/>
        </w:rPr>
      </w:pPr>
    </w:p>
    <w:p w14:paraId="06039DC9" w14:textId="0A550911"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Den primära effektvariablen var antalet astmaexacerbationer som krävde behandling med systemiska steroider. Omalizumab reducerade antalet astmaexacerbationer med 19 % (p = 0,153). Ytterligare utvärderingar som visade statistisk signifikans (p&lt;0,05) till förmån för </w:t>
      </w:r>
      <w:r w:rsidR="00361D8E">
        <w:rPr>
          <w:sz w:val="22"/>
          <w:szCs w:val="22"/>
          <w:lang w:val="sv-SE"/>
        </w:rPr>
        <w:t>omalizumab</w:t>
      </w:r>
      <w:r w:rsidRPr="00DC2BA7">
        <w:rPr>
          <w:sz w:val="22"/>
          <w:szCs w:val="22"/>
          <w:lang w:val="sv-SE"/>
        </w:rPr>
        <w:t xml:space="preserve"> inkluderade minskning av antalet svåra exacerbationer (där patientens lungfunktion var reducerad till mindre än 60 % av personbästa och krävde behandling med systemiska kortikosteroider) och astmarelaterade akutbesök (inkluderande intagning på sjukhus, besök på akutmottagningen samt oplanerade läkarbesök) samt förbättringar enligt prövarens totalbedömning av behandlingseffekten, astmarelaterad livskvalitet (AQL), astmasymtom och lungfunktion.</w:t>
      </w:r>
    </w:p>
    <w:p w14:paraId="53C8CA1C" w14:textId="77777777" w:rsidR="00D57536" w:rsidRPr="00DC2BA7" w:rsidRDefault="00D57536" w:rsidP="00D57536">
      <w:pPr>
        <w:pStyle w:val="Char2"/>
        <w:widowControl w:val="0"/>
        <w:spacing w:before="0"/>
        <w:jc w:val="left"/>
        <w:rPr>
          <w:sz w:val="22"/>
          <w:szCs w:val="22"/>
          <w:lang w:val="sv-SE"/>
        </w:rPr>
      </w:pPr>
    </w:p>
    <w:p w14:paraId="58FE86D0" w14:textId="15626A36" w:rsidR="00D57536" w:rsidRPr="00DC2BA7" w:rsidRDefault="00B60735" w:rsidP="00D57536">
      <w:pPr>
        <w:pStyle w:val="Char2"/>
        <w:widowControl w:val="0"/>
        <w:spacing w:before="0"/>
        <w:jc w:val="left"/>
        <w:rPr>
          <w:sz w:val="22"/>
          <w:szCs w:val="22"/>
          <w:lang w:val="sv-SE"/>
        </w:rPr>
      </w:pPr>
      <w:r w:rsidRPr="00DC2BA7">
        <w:rPr>
          <w:sz w:val="22"/>
          <w:szCs w:val="22"/>
          <w:lang w:val="sv-SE"/>
        </w:rPr>
        <w:t xml:space="preserve">I en subgruppsanalys hade patienter med ett totalt IgE-värde om ≥76 IE/ml före behandling större sannolikhet att erhålla kliniskt betydelsefull effekt av </w:t>
      </w:r>
      <w:r w:rsidR="00361D8E">
        <w:rPr>
          <w:sz w:val="22"/>
          <w:szCs w:val="22"/>
          <w:lang w:val="sv-SE"/>
        </w:rPr>
        <w:t>omalizumab</w:t>
      </w:r>
      <w:r w:rsidRPr="00DC2BA7">
        <w:rPr>
          <w:sz w:val="22"/>
          <w:szCs w:val="22"/>
          <w:lang w:val="sv-SE"/>
        </w:rPr>
        <w:t xml:space="preserve">. Hos dessa patienter i studie 1 minskade </w:t>
      </w:r>
      <w:r w:rsidR="00361D8E">
        <w:rPr>
          <w:sz w:val="22"/>
          <w:szCs w:val="22"/>
          <w:lang w:val="sv-SE"/>
        </w:rPr>
        <w:t>omalizumab</w:t>
      </w:r>
      <w:r w:rsidRPr="00DC2BA7">
        <w:rPr>
          <w:sz w:val="22"/>
          <w:szCs w:val="22"/>
          <w:lang w:val="sv-SE"/>
        </w:rPr>
        <w:t xml:space="preserve"> antalet astmaexacerbationer med 40 % (p = 0,002). Dessutom uppvisade fler patienter i populationen med totalt IgE-värde ≥76 IE/ml kliniskt betydelsefulla behandlingssvar genom </w:t>
      </w:r>
      <w:r w:rsidRPr="00DC2BA7">
        <w:rPr>
          <w:sz w:val="22"/>
          <w:szCs w:val="22"/>
          <w:lang w:val="sv-SE"/>
        </w:rPr>
        <w:lastRenderedPageBreak/>
        <w:t xml:space="preserve">hela </w:t>
      </w:r>
      <w:r w:rsidR="00361D8E">
        <w:rPr>
          <w:sz w:val="22"/>
          <w:szCs w:val="22"/>
          <w:lang w:val="sv-SE"/>
        </w:rPr>
        <w:t>omalizumab</w:t>
      </w:r>
      <w:r w:rsidRPr="00DC2BA7">
        <w:rPr>
          <w:sz w:val="22"/>
          <w:szCs w:val="22"/>
          <w:lang w:val="sv-SE"/>
        </w:rPr>
        <w:t>-programmet för behandling av svår astma. Tabell 6 inkluderar resultaten från studie 1-populationen.</w:t>
      </w:r>
    </w:p>
    <w:p w14:paraId="3786AFF5" w14:textId="77777777" w:rsidR="00D57536" w:rsidRPr="00DC2BA7" w:rsidRDefault="00D57536" w:rsidP="00D57536">
      <w:pPr>
        <w:pStyle w:val="Char2"/>
        <w:widowControl w:val="0"/>
        <w:spacing w:before="0"/>
        <w:jc w:val="left"/>
        <w:rPr>
          <w:sz w:val="22"/>
          <w:szCs w:val="22"/>
          <w:lang w:val="sv-SE"/>
        </w:rPr>
      </w:pPr>
    </w:p>
    <w:p w14:paraId="45190E0A"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Tabell 6</w:t>
      </w:r>
      <w:r w:rsidRPr="00DC2BA7">
        <w:rPr>
          <w:b/>
          <w:bCs/>
          <w:lang w:val="sv-SE"/>
        </w:rPr>
        <w:tab/>
        <w:t>Resultat från studie 1</w:t>
      </w:r>
    </w:p>
    <w:p w14:paraId="6D3C6CC6" w14:textId="77777777" w:rsidR="00D57536" w:rsidRPr="00DC2BA7" w:rsidRDefault="00D57536" w:rsidP="00D57536">
      <w:pPr>
        <w:keepNext/>
        <w:keepLines/>
        <w:spacing w:line="240" w:lineRule="auto"/>
        <w:rPr>
          <w:lang w:val="sv-SE"/>
        </w:rPr>
      </w:pPr>
    </w:p>
    <w:tbl>
      <w:tblPr>
        <w:tblW w:w="6348" w:type="dxa"/>
        <w:tblBorders>
          <w:top w:val="single" w:sz="4" w:space="0" w:color="auto"/>
          <w:bottom w:val="single" w:sz="4" w:space="0" w:color="auto"/>
        </w:tblBorders>
        <w:tblLayout w:type="fixed"/>
        <w:tblLook w:val="0000" w:firstRow="0" w:lastRow="0" w:firstColumn="0" w:lastColumn="0" w:noHBand="0" w:noVBand="0"/>
      </w:tblPr>
      <w:tblGrid>
        <w:gridCol w:w="3348"/>
        <w:gridCol w:w="1560"/>
        <w:gridCol w:w="1440"/>
      </w:tblGrid>
      <w:tr w:rsidR="00211724" w14:paraId="45776968" w14:textId="77777777" w:rsidTr="001C4B98">
        <w:trPr>
          <w:tblHeader/>
        </w:trPr>
        <w:tc>
          <w:tcPr>
            <w:tcW w:w="3348" w:type="dxa"/>
            <w:tcBorders>
              <w:top w:val="single" w:sz="4" w:space="0" w:color="auto"/>
              <w:bottom w:val="nil"/>
            </w:tcBorders>
          </w:tcPr>
          <w:p w14:paraId="4225CB49" w14:textId="77777777" w:rsidR="00D57536" w:rsidRPr="00DC2BA7" w:rsidRDefault="00D57536" w:rsidP="001C4B98">
            <w:pPr>
              <w:pStyle w:val="Table"/>
              <w:spacing w:before="0" w:after="0"/>
              <w:rPr>
                <w:rFonts w:ascii="Times New Roman" w:hAnsi="Times New Roman" w:cs="Times New Roman"/>
                <w:sz w:val="22"/>
                <w:szCs w:val="22"/>
                <w:lang w:val="sv-SE"/>
              </w:rPr>
            </w:pPr>
          </w:p>
        </w:tc>
        <w:tc>
          <w:tcPr>
            <w:tcW w:w="3000" w:type="dxa"/>
            <w:gridSpan w:val="2"/>
            <w:tcBorders>
              <w:top w:val="single" w:sz="4" w:space="0" w:color="auto"/>
              <w:bottom w:val="single" w:sz="4" w:space="0" w:color="auto"/>
            </w:tcBorders>
          </w:tcPr>
          <w:p w14:paraId="3EF483F7"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Hela studie 1-populationen</w:t>
            </w:r>
          </w:p>
        </w:tc>
      </w:tr>
      <w:tr w:rsidR="00211724" w14:paraId="47FA337D" w14:textId="77777777" w:rsidTr="001C4B98">
        <w:tc>
          <w:tcPr>
            <w:tcW w:w="3348" w:type="dxa"/>
            <w:tcBorders>
              <w:top w:val="nil"/>
            </w:tcBorders>
          </w:tcPr>
          <w:p w14:paraId="111389FC" w14:textId="77777777" w:rsidR="00D57536" w:rsidRPr="00DC2BA7" w:rsidRDefault="00D57536" w:rsidP="001C4B98">
            <w:pPr>
              <w:pStyle w:val="Table"/>
              <w:spacing w:before="0" w:after="0"/>
              <w:rPr>
                <w:rFonts w:ascii="Times New Roman" w:hAnsi="Times New Roman" w:cs="Times New Roman"/>
                <w:sz w:val="22"/>
                <w:szCs w:val="22"/>
                <w:lang w:val="sv-SE"/>
              </w:rPr>
            </w:pPr>
          </w:p>
        </w:tc>
        <w:tc>
          <w:tcPr>
            <w:tcW w:w="1560" w:type="dxa"/>
            <w:tcBorders>
              <w:top w:val="single" w:sz="4" w:space="0" w:color="auto"/>
              <w:bottom w:val="single" w:sz="4" w:space="0" w:color="auto"/>
            </w:tcBorders>
          </w:tcPr>
          <w:p w14:paraId="35A13BCC" w14:textId="7B9144EC" w:rsidR="00D57536" w:rsidRPr="00DC2BA7" w:rsidRDefault="00B60735" w:rsidP="001C4B98">
            <w:pPr>
              <w:pStyle w:val="Table"/>
              <w:spacing w:before="0" w:after="0"/>
              <w:jc w:val="center"/>
              <w:rPr>
                <w:rFonts w:ascii="Times New Roman" w:hAnsi="Times New Roman" w:cs="Times New Roman"/>
                <w:sz w:val="22"/>
                <w:szCs w:val="22"/>
                <w:lang w:val="sv-SE"/>
              </w:rPr>
            </w:pPr>
            <w:r>
              <w:rPr>
                <w:rFonts w:ascii="Times New Roman" w:hAnsi="Times New Roman" w:cs="Times New Roman"/>
                <w:sz w:val="22"/>
                <w:szCs w:val="22"/>
                <w:lang w:val="sv-SE"/>
              </w:rPr>
              <w:t>Omalizumab</w:t>
            </w:r>
          </w:p>
          <w:p w14:paraId="057FE43E"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N = 209</w:t>
            </w:r>
          </w:p>
        </w:tc>
        <w:tc>
          <w:tcPr>
            <w:tcW w:w="1440" w:type="dxa"/>
            <w:tcBorders>
              <w:top w:val="single" w:sz="4" w:space="0" w:color="auto"/>
              <w:bottom w:val="single" w:sz="4" w:space="0" w:color="auto"/>
            </w:tcBorders>
          </w:tcPr>
          <w:p w14:paraId="1663DDEA"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Placebo</w:t>
            </w:r>
          </w:p>
          <w:p w14:paraId="1045271D"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N = 210</w:t>
            </w:r>
          </w:p>
        </w:tc>
      </w:tr>
      <w:tr w:rsidR="00211724" w14:paraId="0215E2E2" w14:textId="77777777" w:rsidTr="001C4B98">
        <w:tc>
          <w:tcPr>
            <w:tcW w:w="3348" w:type="dxa"/>
            <w:tcBorders>
              <w:top w:val="single" w:sz="4" w:space="0" w:color="auto"/>
            </w:tcBorders>
          </w:tcPr>
          <w:p w14:paraId="649625D7" w14:textId="77777777" w:rsidR="00D57536" w:rsidRPr="00DC2BA7" w:rsidRDefault="00B60735" w:rsidP="001C4B98">
            <w:pPr>
              <w:pStyle w:val="Table"/>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Astmaexacerbationer</w:t>
            </w:r>
          </w:p>
        </w:tc>
        <w:tc>
          <w:tcPr>
            <w:tcW w:w="1560" w:type="dxa"/>
            <w:tcBorders>
              <w:top w:val="single" w:sz="4" w:space="0" w:color="auto"/>
            </w:tcBorders>
          </w:tcPr>
          <w:p w14:paraId="6F36845E" w14:textId="77777777" w:rsidR="00D57536" w:rsidRPr="00DC2BA7" w:rsidRDefault="00D57536" w:rsidP="001C4B98">
            <w:pPr>
              <w:pStyle w:val="Table"/>
              <w:spacing w:before="0" w:after="0"/>
              <w:rPr>
                <w:rFonts w:ascii="Times New Roman" w:hAnsi="Times New Roman" w:cs="Times New Roman"/>
                <w:sz w:val="22"/>
                <w:szCs w:val="22"/>
                <w:lang w:val="sv-SE"/>
              </w:rPr>
            </w:pPr>
          </w:p>
        </w:tc>
        <w:tc>
          <w:tcPr>
            <w:tcW w:w="1440" w:type="dxa"/>
            <w:tcBorders>
              <w:top w:val="single" w:sz="4" w:space="0" w:color="auto"/>
            </w:tcBorders>
          </w:tcPr>
          <w:p w14:paraId="1980ED22" w14:textId="77777777" w:rsidR="00D57536" w:rsidRPr="00DC2BA7" w:rsidRDefault="00D57536" w:rsidP="001C4B98">
            <w:pPr>
              <w:pStyle w:val="Table"/>
              <w:spacing w:before="0" w:after="0"/>
              <w:rPr>
                <w:rFonts w:ascii="Times New Roman" w:hAnsi="Times New Roman" w:cs="Times New Roman"/>
                <w:sz w:val="22"/>
                <w:szCs w:val="22"/>
                <w:lang w:val="sv-SE"/>
              </w:rPr>
            </w:pPr>
          </w:p>
        </w:tc>
      </w:tr>
      <w:tr w:rsidR="00211724" w14:paraId="5EE2047A" w14:textId="77777777" w:rsidTr="001C4B98">
        <w:tc>
          <w:tcPr>
            <w:tcW w:w="3348" w:type="dxa"/>
            <w:tcBorders>
              <w:bottom w:val="nil"/>
            </w:tcBorders>
          </w:tcPr>
          <w:p w14:paraId="1CADAE0D" w14:textId="77777777" w:rsidR="00D57536" w:rsidRPr="00DC2BA7" w:rsidRDefault="00B60735" w:rsidP="001C4B98">
            <w:pPr>
              <w:pStyle w:val="Table"/>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Frekvens per 28-veckorsperiod</w:t>
            </w:r>
          </w:p>
        </w:tc>
        <w:tc>
          <w:tcPr>
            <w:tcW w:w="1560" w:type="dxa"/>
            <w:tcBorders>
              <w:bottom w:val="nil"/>
            </w:tcBorders>
          </w:tcPr>
          <w:p w14:paraId="4DFAFA2C"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0,74</w:t>
            </w:r>
          </w:p>
        </w:tc>
        <w:tc>
          <w:tcPr>
            <w:tcW w:w="1440" w:type="dxa"/>
            <w:tcBorders>
              <w:bottom w:val="nil"/>
            </w:tcBorders>
          </w:tcPr>
          <w:p w14:paraId="305C4579"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0,92</w:t>
            </w:r>
          </w:p>
        </w:tc>
      </w:tr>
      <w:tr w:rsidR="00211724" w14:paraId="78A41513" w14:textId="77777777" w:rsidTr="001C4B98">
        <w:tc>
          <w:tcPr>
            <w:tcW w:w="3348" w:type="dxa"/>
            <w:tcBorders>
              <w:top w:val="nil"/>
              <w:bottom w:val="single" w:sz="4" w:space="0" w:color="auto"/>
            </w:tcBorders>
          </w:tcPr>
          <w:p w14:paraId="1FD2AE24" w14:textId="77777777" w:rsidR="00D57536" w:rsidRPr="00DC2BA7" w:rsidRDefault="00B60735" w:rsidP="001C4B98">
            <w:pPr>
              <w:pStyle w:val="Table"/>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minskning, p-värde för frekvenskvot</w:t>
            </w:r>
          </w:p>
        </w:tc>
        <w:tc>
          <w:tcPr>
            <w:tcW w:w="3000" w:type="dxa"/>
            <w:gridSpan w:val="2"/>
            <w:tcBorders>
              <w:top w:val="nil"/>
              <w:bottom w:val="single" w:sz="4" w:space="0" w:color="auto"/>
            </w:tcBorders>
          </w:tcPr>
          <w:p w14:paraId="706F4B2E"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19,4 %, p = 0,153</w:t>
            </w:r>
          </w:p>
        </w:tc>
      </w:tr>
      <w:tr w:rsidR="00211724" w14:paraId="5C34EDC5" w14:textId="77777777" w:rsidTr="001C4B98">
        <w:tc>
          <w:tcPr>
            <w:tcW w:w="3348" w:type="dxa"/>
            <w:tcBorders>
              <w:top w:val="single" w:sz="4" w:space="0" w:color="auto"/>
            </w:tcBorders>
          </w:tcPr>
          <w:p w14:paraId="49C9735C" w14:textId="77777777" w:rsidR="00D57536" w:rsidRPr="00DC2BA7" w:rsidRDefault="00B60735" w:rsidP="001C4B98">
            <w:pPr>
              <w:pStyle w:val="Table"/>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Svåra astmaexacerbationer</w:t>
            </w:r>
          </w:p>
        </w:tc>
        <w:tc>
          <w:tcPr>
            <w:tcW w:w="1560" w:type="dxa"/>
            <w:tcBorders>
              <w:top w:val="single" w:sz="4" w:space="0" w:color="auto"/>
            </w:tcBorders>
          </w:tcPr>
          <w:p w14:paraId="505B7B32" w14:textId="77777777" w:rsidR="00D57536" w:rsidRPr="00DC2BA7" w:rsidRDefault="00D57536" w:rsidP="001C4B98">
            <w:pPr>
              <w:pStyle w:val="Table"/>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609200C8" w14:textId="77777777" w:rsidR="00D57536" w:rsidRPr="00DC2BA7" w:rsidRDefault="00D57536" w:rsidP="001C4B98">
            <w:pPr>
              <w:pStyle w:val="Table"/>
              <w:spacing w:before="0" w:after="0"/>
              <w:jc w:val="center"/>
              <w:rPr>
                <w:rFonts w:ascii="Times New Roman" w:hAnsi="Times New Roman" w:cs="Times New Roman"/>
                <w:sz w:val="22"/>
                <w:szCs w:val="22"/>
                <w:lang w:val="sv-SE"/>
              </w:rPr>
            </w:pPr>
          </w:p>
        </w:tc>
      </w:tr>
      <w:tr w:rsidR="00211724" w14:paraId="0C3A5B92" w14:textId="77777777" w:rsidTr="001C4B98">
        <w:tc>
          <w:tcPr>
            <w:tcW w:w="3348" w:type="dxa"/>
            <w:tcBorders>
              <w:bottom w:val="nil"/>
            </w:tcBorders>
          </w:tcPr>
          <w:p w14:paraId="759274BB" w14:textId="77777777" w:rsidR="00D57536" w:rsidRPr="00DC2BA7" w:rsidRDefault="00B60735" w:rsidP="001C4B98">
            <w:pPr>
              <w:pStyle w:val="Table"/>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Frekvens per 28-veckorsperiod</w:t>
            </w:r>
          </w:p>
        </w:tc>
        <w:tc>
          <w:tcPr>
            <w:tcW w:w="1560" w:type="dxa"/>
            <w:tcBorders>
              <w:bottom w:val="nil"/>
            </w:tcBorders>
          </w:tcPr>
          <w:p w14:paraId="0E9525CB"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0,24</w:t>
            </w:r>
          </w:p>
        </w:tc>
        <w:tc>
          <w:tcPr>
            <w:tcW w:w="1440" w:type="dxa"/>
            <w:tcBorders>
              <w:bottom w:val="nil"/>
            </w:tcBorders>
          </w:tcPr>
          <w:p w14:paraId="0AD799F7"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0,48</w:t>
            </w:r>
          </w:p>
        </w:tc>
      </w:tr>
      <w:tr w:rsidR="00211724" w14:paraId="0EA55A35" w14:textId="77777777" w:rsidTr="001C4B98">
        <w:tc>
          <w:tcPr>
            <w:tcW w:w="3348" w:type="dxa"/>
            <w:tcBorders>
              <w:top w:val="nil"/>
              <w:bottom w:val="single" w:sz="4" w:space="0" w:color="auto"/>
            </w:tcBorders>
          </w:tcPr>
          <w:p w14:paraId="35D7A46A" w14:textId="77777777" w:rsidR="00D57536" w:rsidRPr="00DC2BA7" w:rsidRDefault="00B60735" w:rsidP="001C4B98">
            <w:pPr>
              <w:pStyle w:val="Table"/>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minskning, p-värde för frekvenskvot</w:t>
            </w:r>
          </w:p>
        </w:tc>
        <w:tc>
          <w:tcPr>
            <w:tcW w:w="3000" w:type="dxa"/>
            <w:gridSpan w:val="2"/>
            <w:tcBorders>
              <w:top w:val="nil"/>
              <w:bottom w:val="single" w:sz="4" w:space="0" w:color="auto"/>
            </w:tcBorders>
          </w:tcPr>
          <w:p w14:paraId="2CCB4F13"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50,1 %, p = 0,002</w:t>
            </w:r>
          </w:p>
        </w:tc>
      </w:tr>
      <w:tr w:rsidR="00211724" w14:paraId="0B4D21DD" w14:textId="77777777" w:rsidTr="001C4B98">
        <w:tc>
          <w:tcPr>
            <w:tcW w:w="3348" w:type="dxa"/>
            <w:tcBorders>
              <w:top w:val="single" w:sz="4" w:space="0" w:color="auto"/>
            </w:tcBorders>
          </w:tcPr>
          <w:p w14:paraId="78824F9C" w14:textId="77777777" w:rsidR="00D57536" w:rsidRPr="00DC2BA7" w:rsidRDefault="00B60735" w:rsidP="001C4B98">
            <w:pPr>
              <w:pStyle w:val="Table"/>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Akutbesök</w:t>
            </w:r>
          </w:p>
        </w:tc>
        <w:tc>
          <w:tcPr>
            <w:tcW w:w="1560" w:type="dxa"/>
            <w:tcBorders>
              <w:top w:val="single" w:sz="4" w:space="0" w:color="auto"/>
            </w:tcBorders>
          </w:tcPr>
          <w:p w14:paraId="3A3501E4" w14:textId="77777777" w:rsidR="00D57536" w:rsidRPr="00DC2BA7" w:rsidRDefault="00D57536" w:rsidP="001C4B98">
            <w:pPr>
              <w:pStyle w:val="Table"/>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1E96692A" w14:textId="77777777" w:rsidR="00D57536" w:rsidRPr="00DC2BA7" w:rsidRDefault="00D57536" w:rsidP="001C4B98">
            <w:pPr>
              <w:pStyle w:val="Table"/>
              <w:spacing w:before="0" w:after="0"/>
              <w:jc w:val="center"/>
              <w:rPr>
                <w:rFonts w:ascii="Times New Roman" w:hAnsi="Times New Roman" w:cs="Times New Roman"/>
                <w:sz w:val="22"/>
                <w:szCs w:val="22"/>
                <w:lang w:val="sv-SE"/>
              </w:rPr>
            </w:pPr>
          </w:p>
        </w:tc>
      </w:tr>
      <w:tr w:rsidR="00211724" w14:paraId="337A16F5" w14:textId="77777777" w:rsidTr="001C4B98">
        <w:tc>
          <w:tcPr>
            <w:tcW w:w="3348" w:type="dxa"/>
            <w:tcBorders>
              <w:bottom w:val="nil"/>
            </w:tcBorders>
          </w:tcPr>
          <w:p w14:paraId="2918D834" w14:textId="77777777" w:rsidR="00D57536" w:rsidRPr="00DC2BA7" w:rsidRDefault="00B60735" w:rsidP="001C4B98">
            <w:pPr>
              <w:pStyle w:val="Table"/>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Frekvens per 28-veckorsperiod</w:t>
            </w:r>
          </w:p>
        </w:tc>
        <w:tc>
          <w:tcPr>
            <w:tcW w:w="1560" w:type="dxa"/>
            <w:tcBorders>
              <w:bottom w:val="nil"/>
            </w:tcBorders>
          </w:tcPr>
          <w:p w14:paraId="392B1038"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0,24</w:t>
            </w:r>
          </w:p>
        </w:tc>
        <w:tc>
          <w:tcPr>
            <w:tcW w:w="1440" w:type="dxa"/>
            <w:tcBorders>
              <w:bottom w:val="nil"/>
            </w:tcBorders>
          </w:tcPr>
          <w:p w14:paraId="4419F934"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0,43</w:t>
            </w:r>
          </w:p>
        </w:tc>
      </w:tr>
      <w:tr w:rsidR="00211724" w14:paraId="3AC33CC0" w14:textId="77777777" w:rsidTr="001C4B98">
        <w:tc>
          <w:tcPr>
            <w:tcW w:w="3348" w:type="dxa"/>
            <w:tcBorders>
              <w:top w:val="nil"/>
              <w:bottom w:val="single" w:sz="4" w:space="0" w:color="auto"/>
            </w:tcBorders>
          </w:tcPr>
          <w:p w14:paraId="6DCF9163" w14:textId="77777777" w:rsidR="00D57536" w:rsidRPr="00DC2BA7" w:rsidRDefault="00B60735" w:rsidP="001C4B98">
            <w:pPr>
              <w:pStyle w:val="Table"/>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minskning, p-värde för frekvenskvot</w:t>
            </w:r>
          </w:p>
        </w:tc>
        <w:tc>
          <w:tcPr>
            <w:tcW w:w="3000" w:type="dxa"/>
            <w:gridSpan w:val="2"/>
            <w:tcBorders>
              <w:top w:val="nil"/>
              <w:bottom w:val="single" w:sz="4" w:space="0" w:color="auto"/>
            </w:tcBorders>
          </w:tcPr>
          <w:p w14:paraId="4F0981BE"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43,9 %, p = 0,038</w:t>
            </w:r>
          </w:p>
        </w:tc>
      </w:tr>
      <w:tr w:rsidR="00211724" w14:paraId="3823E076" w14:textId="77777777" w:rsidTr="001C4B98">
        <w:tc>
          <w:tcPr>
            <w:tcW w:w="3348" w:type="dxa"/>
            <w:tcBorders>
              <w:top w:val="single" w:sz="4" w:space="0" w:color="auto"/>
            </w:tcBorders>
          </w:tcPr>
          <w:p w14:paraId="6EFE6CB6" w14:textId="77777777" w:rsidR="00D57536" w:rsidRPr="00DC2BA7" w:rsidRDefault="00B60735" w:rsidP="001C4B98">
            <w:pPr>
              <w:pStyle w:val="Table"/>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Prövarens totalbedömning</w:t>
            </w:r>
          </w:p>
        </w:tc>
        <w:tc>
          <w:tcPr>
            <w:tcW w:w="1560" w:type="dxa"/>
            <w:tcBorders>
              <w:top w:val="single" w:sz="4" w:space="0" w:color="auto"/>
            </w:tcBorders>
          </w:tcPr>
          <w:p w14:paraId="319D6F97" w14:textId="77777777" w:rsidR="00D57536" w:rsidRPr="00DC2BA7" w:rsidRDefault="00D57536" w:rsidP="001C4B98">
            <w:pPr>
              <w:pStyle w:val="Table"/>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7FCEB5DD" w14:textId="77777777" w:rsidR="00D57536" w:rsidRPr="00DC2BA7" w:rsidRDefault="00D57536" w:rsidP="001C4B98">
            <w:pPr>
              <w:pStyle w:val="Table"/>
              <w:spacing w:before="0" w:after="0"/>
              <w:jc w:val="center"/>
              <w:rPr>
                <w:rFonts w:ascii="Times New Roman" w:hAnsi="Times New Roman" w:cs="Times New Roman"/>
                <w:sz w:val="22"/>
                <w:szCs w:val="22"/>
                <w:lang w:val="sv-SE"/>
              </w:rPr>
            </w:pPr>
          </w:p>
        </w:tc>
      </w:tr>
      <w:tr w:rsidR="00211724" w14:paraId="20D3FE8C" w14:textId="77777777" w:rsidTr="001C4B98">
        <w:tc>
          <w:tcPr>
            <w:tcW w:w="3348" w:type="dxa"/>
            <w:tcBorders>
              <w:bottom w:val="nil"/>
            </w:tcBorders>
          </w:tcPr>
          <w:p w14:paraId="5366EE66" w14:textId="77777777" w:rsidR="00D57536" w:rsidRPr="00DC2BA7" w:rsidRDefault="00B60735" w:rsidP="001C4B98">
            <w:pPr>
              <w:pStyle w:val="Table"/>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respons*</w:t>
            </w:r>
          </w:p>
        </w:tc>
        <w:tc>
          <w:tcPr>
            <w:tcW w:w="1560" w:type="dxa"/>
            <w:tcBorders>
              <w:bottom w:val="nil"/>
            </w:tcBorders>
          </w:tcPr>
          <w:p w14:paraId="2ED4AF99"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60,5 %</w:t>
            </w:r>
          </w:p>
        </w:tc>
        <w:tc>
          <w:tcPr>
            <w:tcW w:w="1440" w:type="dxa"/>
            <w:tcBorders>
              <w:bottom w:val="nil"/>
            </w:tcBorders>
          </w:tcPr>
          <w:p w14:paraId="306153AE"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42,8 %</w:t>
            </w:r>
          </w:p>
        </w:tc>
      </w:tr>
      <w:tr w:rsidR="00211724" w14:paraId="1A24DDD0" w14:textId="77777777" w:rsidTr="001C4B98">
        <w:tc>
          <w:tcPr>
            <w:tcW w:w="3348" w:type="dxa"/>
            <w:tcBorders>
              <w:top w:val="nil"/>
              <w:bottom w:val="single" w:sz="4" w:space="0" w:color="auto"/>
            </w:tcBorders>
          </w:tcPr>
          <w:p w14:paraId="7FD90D82" w14:textId="77777777" w:rsidR="00D57536" w:rsidRPr="00DC2BA7" w:rsidRDefault="00B60735" w:rsidP="001C4B98">
            <w:pPr>
              <w:pStyle w:val="Table"/>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p-värde**</w:t>
            </w:r>
          </w:p>
        </w:tc>
        <w:tc>
          <w:tcPr>
            <w:tcW w:w="3000" w:type="dxa"/>
            <w:gridSpan w:val="2"/>
            <w:tcBorders>
              <w:top w:val="nil"/>
              <w:bottom w:val="single" w:sz="4" w:space="0" w:color="auto"/>
            </w:tcBorders>
          </w:tcPr>
          <w:p w14:paraId="44E82D76"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&lt;0,001</w:t>
            </w:r>
          </w:p>
        </w:tc>
      </w:tr>
      <w:tr w:rsidR="00211724" w14:paraId="7FB4A747" w14:textId="77777777" w:rsidTr="001C4B98">
        <w:tc>
          <w:tcPr>
            <w:tcW w:w="3348" w:type="dxa"/>
            <w:tcBorders>
              <w:top w:val="single" w:sz="4" w:space="0" w:color="auto"/>
            </w:tcBorders>
          </w:tcPr>
          <w:p w14:paraId="135E3527" w14:textId="77777777" w:rsidR="00D57536" w:rsidRPr="00DC2BA7" w:rsidRDefault="00B60735" w:rsidP="001C4B98">
            <w:pPr>
              <w:pStyle w:val="Table"/>
              <w:spacing w:before="0" w:after="0"/>
              <w:rPr>
                <w:rFonts w:ascii="Times New Roman" w:hAnsi="Times New Roman" w:cs="Times New Roman"/>
                <w:b/>
                <w:sz w:val="22"/>
                <w:szCs w:val="22"/>
                <w:lang w:val="sv-SE"/>
              </w:rPr>
            </w:pPr>
            <w:r w:rsidRPr="00DC2BA7">
              <w:rPr>
                <w:rFonts w:ascii="Times New Roman" w:hAnsi="Times New Roman" w:cs="Times New Roman"/>
                <w:b/>
                <w:sz w:val="22"/>
                <w:szCs w:val="22"/>
                <w:lang w:val="sv-SE"/>
              </w:rPr>
              <w:t>AQL-förbättring</w:t>
            </w:r>
          </w:p>
        </w:tc>
        <w:tc>
          <w:tcPr>
            <w:tcW w:w="1560" w:type="dxa"/>
            <w:tcBorders>
              <w:top w:val="single" w:sz="4" w:space="0" w:color="auto"/>
            </w:tcBorders>
          </w:tcPr>
          <w:p w14:paraId="2029E2AD" w14:textId="77777777" w:rsidR="00D57536" w:rsidRPr="00DC2BA7" w:rsidRDefault="00D57536" w:rsidP="001C4B98">
            <w:pPr>
              <w:pStyle w:val="Table"/>
              <w:spacing w:before="0" w:after="0"/>
              <w:jc w:val="center"/>
              <w:rPr>
                <w:rFonts w:ascii="Times New Roman" w:hAnsi="Times New Roman" w:cs="Times New Roman"/>
                <w:sz w:val="22"/>
                <w:szCs w:val="22"/>
                <w:lang w:val="sv-SE"/>
              </w:rPr>
            </w:pPr>
          </w:p>
        </w:tc>
        <w:tc>
          <w:tcPr>
            <w:tcW w:w="1440" w:type="dxa"/>
            <w:tcBorders>
              <w:top w:val="single" w:sz="4" w:space="0" w:color="auto"/>
            </w:tcBorders>
          </w:tcPr>
          <w:p w14:paraId="01E9C198" w14:textId="77777777" w:rsidR="00D57536" w:rsidRPr="00DC2BA7" w:rsidRDefault="00D57536" w:rsidP="001C4B98">
            <w:pPr>
              <w:pStyle w:val="Table"/>
              <w:spacing w:before="0" w:after="0"/>
              <w:jc w:val="center"/>
              <w:rPr>
                <w:rFonts w:ascii="Times New Roman" w:hAnsi="Times New Roman" w:cs="Times New Roman"/>
                <w:sz w:val="22"/>
                <w:szCs w:val="22"/>
                <w:lang w:val="sv-SE"/>
              </w:rPr>
            </w:pPr>
          </w:p>
        </w:tc>
      </w:tr>
      <w:tr w:rsidR="00211724" w14:paraId="1A732819" w14:textId="77777777" w:rsidTr="001C4B98">
        <w:tc>
          <w:tcPr>
            <w:tcW w:w="3348" w:type="dxa"/>
          </w:tcPr>
          <w:p w14:paraId="50823E70" w14:textId="77777777" w:rsidR="00D57536" w:rsidRPr="00DC2BA7" w:rsidRDefault="00B60735" w:rsidP="001C4B98">
            <w:pPr>
              <w:pStyle w:val="Table"/>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 patienter ≥0,5 förbättring</w:t>
            </w:r>
          </w:p>
        </w:tc>
        <w:tc>
          <w:tcPr>
            <w:tcW w:w="1560" w:type="dxa"/>
          </w:tcPr>
          <w:p w14:paraId="2FA231F8"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60,8 %</w:t>
            </w:r>
          </w:p>
        </w:tc>
        <w:tc>
          <w:tcPr>
            <w:tcW w:w="1440" w:type="dxa"/>
          </w:tcPr>
          <w:p w14:paraId="7C63C46B"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47,8 %</w:t>
            </w:r>
          </w:p>
        </w:tc>
      </w:tr>
      <w:tr w:rsidR="00211724" w14:paraId="6F9BF616" w14:textId="77777777" w:rsidTr="001C4B98">
        <w:tc>
          <w:tcPr>
            <w:tcW w:w="3348" w:type="dxa"/>
          </w:tcPr>
          <w:p w14:paraId="4ED5F7DC" w14:textId="77777777" w:rsidR="00D57536" w:rsidRPr="00DC2BA7" w:rsidRDefault="00B60735" w:rsidP="001C4B98">
            <w:pPr>
              <w:pStyle w:val="Table"/>
              <w:spacing w:before="0" w:after="0"/>
              <w:rPr>
                <w:rFonts w:ascii="Times New Roman" w:hAnsi="Times New Roman" w:cs="Times New Roman"/>
                <w:sz w:val="22"/>
                <w:szCs w:val="22"/>
                <w:lang w:val="sv-SE"/>
              </w:rPr>
            </w:pPr>
            <w:r w:rsidRPr="00DC2BA7">
              <w:rPr>
                <w:rFonts w:ascii="Times New Roman" w:hAnsi="Times New Roman" w:cs="Times New Roman"/>
                <w:sz w:val="22"/>
                <w:szCs w:val="22"/>
                <w:lang w:val="sv-SE"/>
              </w:rPr>
              <w:t>p-värde</w:t>
            </w:r>
          </w:p>
        </w:tc>
        <w:tc>
          <w:tcPr>
            <w:tcW w:w="3000" w:type="dxa"/>
            <w:gridSpan w:val="2"/>
          </w:tcPr>
          <w:p w14:paraId="01929648" w14:textId="77777777" w:rsidR="00D57536" w:rsidRPr="00DC2BA7" w:rsidRDefault="00B60735" w:rsidP="001C4B98">
            <w:pPr>
              <w:pStyle w:val="Table"/>
              <w:spacing w:before="0" w:after="0"/>
              <w:jc w:val="center"/>
              <w:rPr>
                <w:rFonts w:ascii="Times New Roman" w:hAnsi="Times New Roman" w:cs="Times New Roman"/>
                <w:sz w:val="22"/>
                <w:szCs w:val="22"/>
                <w:lang w:val="sv-SE"/>
              </w:rPr>
            </w:pPr>
            <w:r w:rsidRPr="00DC2BA7">
              <w:rPr>
                <w:rFonts w:ascii="Times New Roman" w:hAnsi="Times New Roman" w:cs="Times New Roman"/>
                <w:sz w:val="22"/>
                <w:szCs w:val="22"/>
                <w:lang w:val="sv-SE"/>
              </w:rPr>
              <w:t>0,008</w:t>
            </w:r>
          </w:p>
        </w:tc>
      </w:tr>
    </w:tbl>
    <w:p w14:paraId="4D3C9118" w14:textId="77777777" w:rsidR="00D57536" w:rsidRPr="00535973" w:rsidRDefault="00B60735" w:rsidP="00535973">
      <w:pPr>
        <w:pStyle w:val="Char2"/>
        <w:keepNext/>
        <w:tabs>
          <w:tab w:val="left" w:pos="567"/>
        </w:tabs>
        <w:spacing w:before="0"/>
        <w:jc w:val="left"/>
        <w:rPr>
          <w:sz w:val="22"/>
          <w:szCs w:val="22"/>
          <w:lang w:val="sv-SE"/>
        </w:rPr>
      </w:pPr>
      <w:r w:rsidRPr="00535973">
        <w:rPr>
          <w:sz w:val="22"/>
          <w:szCs w:val="22"/>
          <w:lang w:val="sv-SE"/>
        </w:rPr>
        <w:t>*</w:t>
      </w:r>
      <w:r w:rsidRPr="00535973">
        <w:rPr>
          <w:sz w:val="22"/>
          <w:szCs w:val="22"/>
          <w:lang w:val="sv-SE"/>
        </w:rPr>
        <w:tab/>
        <w:t>Markant förbättring eller fullständig kontroll</w:t>
      </w:r>
    </w:p>
    <w:p w14:paraId="279728B3" w14:textId="77777777" w:rsidR="00D57536" w:rsidRPr="00535973" w:rsidRDefault="00B60735" w:rsidP="00535973">
      <w:pPr>
        <w:pStyle w:val="Char2"/>
        <w:tabs>
          <w:tab w:val="left" w:pos="567"/>
        </w:tabs>
        <w:spacing w:before="0"/>
        <w:jc w:val="left"/>
        <w:rPr>
          <w:sz w:val="22"/>
          <w:szCs w:val="22"/>
          <w:lang w:val="sv-SE"/>
        </w:rPr>
      </w:pPr>
      <w:r w:rsidRPr="00535973">
        <w:rPr>
          <w:sz w:val="22"/>
          <w:szCs w:val="22"/>
          <w:lang w:val="sv-SE"/>
        </w:rPr>
        <w:t>**</w:t>
      </w:r>
      <w:r w:rsidRPr="00535973">
        <w:rPr>
          <w:sz w:val="22"/>
          <w:szCs w:val="22"/>
          <w:lang w:val="sv-SE"/>
        </w:rPr>
        <w:tab/>
        <w:t>p-värde för total bedömning</w:t>
      </w:r>
    </w:p>
    <w:p w14:paraId="6D0132D7" w14:textId="77777777" w:rsidR="00D57536" w:rsidRPr="00535973" w:rsidRDefault="00D57536" w:rsidP="00535973">
      <w:pPr>
        <w:pStyle w:val="Char2"/>
        <w:widowControl w:val="0"/>
        <w:spacing w:before="0"/>
        <w:jc w:val="left"/>
        <w:rPr>
          <w:sz w:val="22"/>
          <w:szCs w:val="22"/>
          <w:lang w:val="sv-SE"/>
        </w:rPr>
      </w:pPr>
    </w:p>
    <w:p w14:paraId="62085DCF" w14:textId="29C1B6B6" w:rsidR="00D57536" w:rsidRPr="00535973" w:rsidRDefault="00B60735" w:rsidP="00535973">
      <w:pPr>
        <w:pStyle w:val="Char2"/>
        <w:widowControl w:val="0"/>
        <w:spacing w:before="0"/>
        <w:jc w:val="left"/>
        <w:rPr>
          <w:sz w:val="22"/>
          <w:szCs w:val="22"/>
          <w:lang w:val="sv-SE"/>
        </w:rPr>
      </w:pPr>
      <w:r w:rsidRPr="00535973">
        <w:rPr>
          <w:sz w:val="22"/>
          <w:szCs w:val="22"/>
          <w:lang w:val="sv-SE"/>
        </w:rPr>
        <w:t xml:space="preserve">Studie 2 bedömde effekten och säkerheten av </w:t>
      </w:r>
      <w:r w:rsidR="00361D8E" w:rsidRPr="00535973">
        <w:rPr>
          <w:sz w:val="22"/>
          <w:szCs w:val="22"/>
          <w:lang w:val="sv-SE"/>
        </w:rPr>
        <w:t>omalizumab</w:t>
      </w:r>
      <w:r w:rsidRPr="00535973">
        <w:rPr>
          <w:sz w:val="22"/>
          <w:szCs w:val="22"/>
          <w:lang w:val="sv-SE"/>
        </w:rPr>
        <w:t xml:space="preserve"> i en population av 312 svårt allergiska astmatiker, som motsvarade populationen i studie 1. Behandlingen med </w:t>
      </w:r>
      <w:r w:rsidR="00361D8E" w:rsidRPr="00535973">
        <w:rPr>
          <w:sz w:val="22"/>
          <w:szCs w:val="22"/>
          <w:lang w:val="sv-SE"/>
        </w:rPr>
        <w:t>omalizumab</w:t>
      </w:r>
      <w:r w:rsidRPr="00535973">
        <w:rPr>
          <w:sz w:val="22"/>
          <w:szCs w:val="22"/>
          <w:lang w:val="sv-SE"/>
        </w:rPr>
        <w:t xml:space="preserve"> i denna öppna studie resulterade i en minskning med 61 % av antalet kliniskt signifikanta astmaexacerbationer, jämfört med enbart gängse astmaterapi.</w:t>
      </w:r>
    </w:p>
    <w:p w14:paraId="7603CA34" w14:textId="77777777" w:rsidR="00D57536" w:rsidRPr="00535973" w:rsidRDefault="00D57536" w:rsidP="00535973">
      <w:pPr>
        <w:pStyle w:val="Char2"/>
        <w:widowControl w:val="0"/>
        <w:spacing w:before="0"/>
        <w:jc w:val="left"/>
        <w:rPr>
          <w:sz w:val="22"/>
          <w:szCs w:val="22"/>
          <w:lang w:val="sv-SE"/>
        </w:rPr>
      </w:pPr>
    </w:p>
    <w:p w14:paraId="0A711E56" w14:textId="078B36D7" w:rsidR="00D57536" w:rsidRPr="00535973" w:rsidRDefault="00B60735" w:rsidP="00535973">
      <w:pPr>
        <w:pStyle w:val="Char2"/>
        <w:widowControl w:val="0"/>
        <w:spacing w:before="0"/>
        <w:jc w:val="left"/>
        <w:rPr>
          <w:sz w:val="22"/>
          <w:szCs w:val="22"/>
          <w:lang w:val="sv-SE"/>
        </w:rPr>
      </w:pPr>
      <w:r w:rsidRPr="00535973">
        <w:rPr>
          <w:sz w:val="22"/>
          <w:szCs w:val="22"/>
          <w:lang w:val="sv-SE"/>
        </w:rPr>
        <w:t xml:space="preserve">Ytterligare fyra stora, placebokontrollerade, stödjande studier under 28 till 52 veckors tid på 1 722 vuxna och ungdomar (studierna 3, 4, 5, 6) bedömde effekten och säkerheten av </w:t>
      </w:r>
      <w:r w:rsidR="00361D8E" w:rsidRPr="00535973">
        <w:rPr>
          <w:sz w:val="22"/>
          <w:szCs w:val="22"/>
          <w:lang w:val="sv-SE"/>
        </w:rPr>
        <w:t>omalizumab</w:t>
      </w:r>
      <w:r w:rsidRPr="00535973">
        <w:rPr>
          <w:sz w:val="22"/>
          <w:szCs w:val="22"/>
          <w:lang w:val="sv-SE"/>
        </w:rPr>
        <w:t xml:space="preserve"> hos patienter med svår allergisk astma. De flesta patienterna kontrollerades otillräckligt men fick mindre samtidig astmabehandling än patienterna i studierna 1 eller 2. Studierna 3</w:t>
      </w:r>
      <w:r w:rsidRPr="00535973">
        <w:rPr>
          <w:sz w:val="22"/>
          <w:szCs w:val="22"/>
          <w:lang w:val="sv-SE"/>
        </w:rPr>
        <w:noBreakHyphen/>
        <w:t>5 använde exacerbation som primär effektvariabel, medan studie 6 primärt bedömde besparing av inhalationssteroider.</w:t>
      </w:r>
    </w:p>
    <w:p w14:paraId="30A57D05" w14:textId="77777777" w:rsidR="00D57536" w:rsidRPr="00535973" w:rsidRDefault="00D57536" w:rsidP="00535973">
      <w:pPr>
        <w:pStyle w:val="Char2"/>
        <w:widowControl w:val="0"/>
        <w:spacing w:before="0"/>
        <w:jc w:val="left"/>
        <w:rPr>
          <w:sz w:val="22"/>
          <w:szCs w:val="22"/>
          <w:lang w:val="sv-SE"/>
        </w:rPr>
      </w:pPr>
    </w:p>
    <w:p w14:paraId="57B9EFFF" w14:textId="02C39DF7" w:rsidR="00D57536" w:rsidRPr="00535973" w:rsidRDefault="00B60735" w:rsidP="00535973">
      <w:pPr>
        <w:pStyle w:val="Text"/>
        <w:widowControl w:val="0"/>
        <w:spacing w:before="0"/>
        <w:jc w:val="left"/>
        <w:rPr>
          <w:sz w:val="22"/>
          <w:lang w:val="sv-SE"/>
        </w:rPr>
      </w:pPr>
      <w:r w:rsidRPr="00535973">
        <w:rPr>
          <w:sz w:val="22"/>
          <w:lang w:val="sv-SE"/>
        </w:rPr>
        <w:t xml:space="preserve">De patienter som behandlades med </w:t>
      </w:r>
      <w:r w:rsidR="00361D8E" w:rsidRPr="00535973">
        <w:rPr>
          <w:sz w:val="22"/>
          <w:lang w:val="sv-SE"/>
        </w:rPr>
        <w:t>omalizumab</w:t>
      </w:r>
      <w:r w:rsidRPr="00535973">
        <w:rPr>
          <w:sz w:val="22"/>
          <w:lang w:val="sv-SE"/>
        </w:rPr>
        <w:t xml:space="preserve"> i studierna 3, 4 och 5 hade en minskning av antalet astmaexacerbationer med 37,5 % (p=0,027), 40,3 % (p&lt;0,001) respektive 57,6 % (p&lt;0,001), jämfört med placebo.</w:t>
      </w:r>
    </w:p>
    <w:p w14:paraId="1338F8E9" w14:textId="77777777" w:rsidR="00D57536" w:rsidRPr="00535973" w:rsidRDefault="00D57536" w:rsidP="00535973">
      <w:pPr>
        <w:pStyle w:val="Char2"/>
        <w:widowControl w:val="0"/>
        <w:spacing w:before="0"/>
        <w:jc w:val="left"/>
        <w:rPr>
          <w:sz w:val="22"/>
          <w:szCs w:val="22"/>
          <w:lang w:val="sv-SE"/>
        </w:rPr>
      </w:pPr>
    </w:p>
    <w:p w14:paraId="0BB1AC02" w14:textId="258FC7A0" w:rsidR="00D57536" w:rsidRPr="00535973" w:rsidRDefault="00B60735" w:rsidP="00535973">
      <w:pPr>
        <w:pStyle w:val="Char2"/>
        <w:widowControl w:val="0"/>
        <w:spacing w:before="0"/>
        <w:jc w:val="left"/>
        <w:rPr>
          <w:sz w:val="22"/>
          <w:szCs w:val="22"/>
          <w:lang w:val="sv-SE"/>
        </w:rPr>
      </w:pPr>
      <w:r w:rsidRPr="00535973">
        <w:rPr>
          <w:sz w:val="22"/>
          <w:szCs w:val="22"/>
          <w:lang w:val="sv-SE"/>
        </w:rPr>
        <w:t xml:space="preserve">I studie 6, kunde signifikant fler patienter med svår allergisk astma, som behandlades med </w:t>
      </w:r>
      <w:r w:rsidR="00361D8E" w:rsidRPr="00535973">
        <w:rPr>
          <w:sz w:val="22"/>
          <w:szCs w:val="22"/>
          <w:lang w:val="sv-SE"/>
        </w:rPr>
        <w:t>omalizumab</w:t>
      </w:r>
      <w:r w:rsidRPr="00535973">
        <w:rPr>
          <w:sz w:val="22"/>
          <w:szCs w:val="22"/>
          <w:lang w:val="sv-SE"/>
        </w:rPr>
        <w:t xml:space="preserve">, minska sin flutikasondos till </w:t>
      </w:r>
      <w:r w:rsidRPr="00535973">
        <w:rPr>
          <w:rFonts w:ascii="Symbol" w:hAnsi="Symbol"/>
          <w:sz w:val="22"/>
          <w:szCs w:val="22"/>
          <w:lang w:val="sv-SE"/>
        </w:rPr>
        <w:sym w:font="Symbol" w:char="F0A3"/>
      </w:r>
      <w:r w:rsidRPr="00535973">
        <w:rPr>
          <w:sz w:val="22"/>
          <w:szCs w:val="22"/>
          <w:lang w:val="sv-SE"/>
        </w:rPr>
        <w:t>500 mikrogram/dag utan att försämra astmakontrollen (60,3 %), jämfört med placebogruppen (45,8 %, p&lt;0,05).</w:t>
      </w:r>
    </w:p>
    <w:p w14:paraId="3A208665" w14:textId="77777777" w:rsidR="00D57536" w:rsidRPr="00535973" w:rsidRDefault="00D57536" w:rsidP="00535973">
      <w:pPr>
        <w:pStyle w:val="Char2"/>
        <w:widowControl w:val="0"/>
        <w:spacing w:before="0"/>
        <w:jc w:val="left"/>
        <w:rPr>
          <w:sz w:val="22"/>
          <w:szCs w:val="22"/>
          <w:lang w:val="sv-SE"/>
        </w:rPr>
      </w:pPr>
    </w:p>
    <w:p w14:paraId="0CD096FA" w14:textId="17EA1621" w:rsidR="00D57536" w:rsidRPr="00535973" w:rsidRDefault="00B60735" w:rsidP="00535973">
      <w:pPr>
        <w:pStyle w:val="Char2"/>
        <w:widowControl w:val="0"/>
        <w:spacing w:before="0"/>
        <w:jc w:val="left"/>
        <w:rPr>
          <w:sz w:val="22"/>
          <w:szCs w:val="22"/>
          <w:lang w:val="sv-SE"/>
        </w:rPr>
      </w:pPr>
      <w:r w:rsidRPr="00535973">
        <w:rPr>
          <w:sz w:val="22"/>
          <w:szCs w:val="22"/>
          <w:lang w:val="sv-SE"/>
        </w:rPr>
        <w:t xml:space="preserve">Livskvalitetspoäng uppmättes med hjälp av Juniper Asthma-related Quality of Life Questionnaire. I alla sex studierna visades en statistiskt signifikant förbättring från utgångsvärdet i livskvalitetspoäng för </w:t>
      </w:r>
      <w:r w:rsidR="00361D8E" w:rsidRPr="00535973">
        <w:rPr>
          <w:sz w:val="22"/>
          <w:szCs w:val="22"/>
          <w:lang w:val="sv-SE"/>
        </w:rPr>
        <w:t>omalizumab</w:t>
      </w:r>
      <w:r w:rsidRPr="00535973">
        <w:rPr>
          <w:sz w:val="22"/>
          <w:szCs w:val="22"/>
          <w:lang w:val="sv-SE"/>
        </w:rPr>
        <w:t>-patienterna, jämfört med placebo eller kontrollgruppen.</w:t>
      </w:r>
    </w:p>
    <w:p w14:paraId="393CB6D5" w14:textId="77777777" w:rsidR="00D57536" w:rsidRPr="00535973" w:rsidRDefault="00D57536" w:rsidP="00535973">
      <w:pPr>
        <w:widowControl w:val="0"/>
        <w:tabs>
          <w:tab w:val="clear" w:pos="567"/>
        </w:tabs>
        <w:spacing w:line="240" w:lineRule="auto"/>
        <w:rPr>
          <w:lang w:val="sv-SE"/>
        </w:rPr>
      </w:pPr>
    </w:p>
    <w:p w14:paraId="693EE431" w14:textId="77777777" w:rsidR="00D57536" w:rsidRPr="00535973" w:rsidRDefault="00B60735" w:rsidP="00535973">
      <w:pPr>
        <w:pStyle w:val="Char2"/>
        <w:keepNext/>
        <w:widowControl w:val="0"/>
        <w:spacing w:before="0"/>
        <w:jc w:val="left"/>
        <w:rPr>
          <w:sz w:val="22"/>
          <w:szCs w:val="22"/>
          <w:lang w:val="sv-SE"/>
        </w:rPr>
      </w:pPr>
      <w:r w:rsidRPr="00535973">
        <w:rPr>
          <w:sz w:val="22"/>
          <w:szCs w:val="22"/>
          <w:lang w:val="sv-SE"/>
        </w:rPr>
        <w:t>Prövarens totalbedömning av behandlingseffekten:</w:t>
      </w:r>
    </w:p>
    <w:p w14:paraId="2CC50B56" w14:textId="11C9E102" w:rsidR="00D57536" w:rsidRPr="00DC2BA7" w:rsidRDefault="00B60735" w:rsidP="00535973">
      <w:pPr>
        <w:widowControl w:val="0"/>
        <w:tabs>
          <w:tab w:val="clear" w:pos="567"/>
        </w:tabs>
        <w:spacing w:line="240" w:lineRule="auto"/>
        <w:rPr>
          <w:lang w:val="sv-SE"/>
        </w:rPr>
      </w:pPr>
      <w:r w:rsidRPr="00535973">
        <w:rPr>
          <w:lang w:val="sv-SE"/>
        </w:rPr>
        <w:t xml:space="preserve">En klinisk bedömning av behandlingseffekten utfördes av den behandlande läkaren i fem av studierna ovan såsom ett övergripande mått på astmakontroll. Läkarens bedömning inkluderade PEF (peak expiratory flow), dag- och nattsymtom, användning av </w:t>
      </w:r>
      <w:r w:rsidR="00E374A8">
        <w:rPr>
          <w:lang w:val="sv-SE"/>
        </w:rPr>
        <w:t>akut medicinering</w:t>
      </w:r>
      <w:r w:rsidRPr="00535973">
        <w:rPr>
          <w:lang w:val="sv-SE"/>
        </w:rPr>
        <w:t xml:space="preserve">, spirometri och exacerbationer. I alla fem studierna bedömdes en signifikant större andel </w:t>
      </w:r>
      <w:r w:rsidR="00361D8E" w:rsidRPr="00535973">
        <w:rPr>
          <w:lang w:val="sv-SE"/>
        </w:rPr>
        <w:t>omalizumab</w:t>
      </w:r>
      <w:r w:rsidRPr="00535973">
        <w:rPr>
          <w:lang w:val="sv-SE"/>
        </w:rPr>
        <w:t xml:space="preserve">-behandlade </w:t>
      </w:r>
      <w:r w:rsidRPr="00535973">
        <w:rPr>
          <w:lang w:val="sv-SE"/>
        </w:rPr>
        <w:lastRenderedPageBreak/>
        <w:t xml:space="preserve">patienter ha uppnått </w:t>
      </w:r>
      <w:r w:rsidRPr="00DC2BA7">
        <w:rPr>
          <w:color w:val="000000"/>
          <w:lang w:val="sv-SE"/>
        </w:rPr>
        <w:t>antingen en markant förbättring eller fullständig kontroll av sin astma, jämfört med placebopatienter.</w:t>
      </w:r>
    </w:p>
    <w:p w14:paraId="1E50AC6C" w14:textId="77777777" w:rsidR="00D57536" w:rsidRPr="00DC2BA7" w:rsidRDefault="00D57536" w:rsidP="00D57536">
      <w:pPr>
        <w:widowControl w:val="0"/>
        <w:tabs>
          <w:tab w:val="clear" w:pos="567"/>
        </w:tabs>
        <w:spacing w:line="240" w:lineRule="auto"/>
        <w:rPr>
          <w:u w:val="single"/>
          <w:lang w:val="sv-SE"/>
        </w:rPr>
      </w:pPr>
    </w:p>
    <w:p w14:paraId="17F37E55" w14:textId="77777777" w:rsidR="00D57536" w:rsidRPr="00DC2BA7" w:rsidRDefault="00B60735" w:rsidP="00D57536">
      <w:pPr>
        <w:keepNext/>
        <w:widowControl w:val="0"/>
        <w:tabs>
          <w:tab w:val="clear" w:pos="567"/>
        </w:tabs>
        <w:spacing w:line="240" w:lineRule="auto"/>
        <w:rPr>
          <w:i/>
          <w:lang w:val="sv-SE"/>
        </w:rPr>
      </w:pPr>
      <w:r w:rsidRPr="00DC2BA7">
        <w:rPr>
          <w:i/>
          <w:lang w:val="sv-SE"/>
        </w:rPr>
        <w:t>Barn från 6 till &lt;12 års ålder</w:t>
      </w:r>
    </w:p>
    <w:p w14:paraId="73424736" w14:textId="08C9D2EF" w:rsidR="00D57536" w:rsidRPr="00DC2BA7" w:rsidRDefault="00B60735" w:rsidP="00D57536">
      <w:pPr>
        <w:widowControl w:val="0"/>
        <w:tabs>
          <w:tab w:val="clear" w:pos="567"/>
        </w:tabs>
        <w:spacing w:line="240" w:lineRule="auto"/>
        <w:rPr>
          <w:lang w:val="sv-SE"/>
        </w:rPr>
      </w:pPr>
      <w:r w:rsidRPr="00DC2BA7">
        <w:rPr>
          <w:lang w:val="sv-SE"/>
        </w:rPr>
        <w:t xml:space="preserve">Underlaget för säkerhet och effekt av </w:t>
      </w:r>
      <w:r w:rsidR="00361D8E">
        <w:rPr>
          <w:lang w:val="sv-SE"/>
        </w:rPr>
        <w:t>omalizumab</w:t>
      </w:r>
      <w:r w:rsidRPr="00DC2BA7">
        <w:rPr>
          <w:lang w:val="sv-SE"/>
        </w:rPr>
        <w:t xml:space="preserve"> i åldersgruppen 6 till </w:t>
      </w:r>
      <w:r w:rsidRPr="00DC2BA7">
        <w:rPr>
          <w:color w:val="000000"/>
          <w:lang w:val="sv-SE"/>
        </w:rPr>
        <w:t>&lt;</w:t>
      </w:r>
      <w:r w:rsidRPr="00DC2BA7">
        <w:rPr>
          <w:lang w:val="sv-SE"/>
        </w:rPr>
        <w:t>12 år baseras på en randomiserad, dubbelblind, placebokontrollerad multicenterstudie (studie 7).</w:t>
      </w:r>
    </w:p>
    <w:p w14:paraId="50B2D5A2" w14:textId="77777777" w:rsidR="00D57536" w:rsidRPr="00DC2BA7" w:rsidRDefault="00D57536" w:rsidP="00D57536">
      <w:pPr>
        <w:widowControl w:val="0"/>
        <w:tabs>
          <w:tab w:val="clear" w:pos="567"/>
        </w:tabs>
        <w:spacing w:line="240" w:lineRule="auto"/>
        <w:rPr>
          <w:lang w:val="sv-SE"/>
        </w:rPr>
      </w:pPr>
    </w:p>
    <w:p w14:paraId="77BA7ACB" w14:textId="77777777" w:rsidR="00D57536" w:rsidRPr="00DC2BA7" w:rsidRDefault="00B60735" w:rsidP="00D57536">
      <w:pPr>
        <w:widowControl w:val="0"/>
        <w:tabs>
          <w:tab w:val="clear" w:pos="567"/>
        </w:tabs>
        <w:spacing w:line="240" w:lineRule="auto"/>
        <w:rPr>
          <w:lang w:val="sv-SE"/>
        </w:rPr>
      </w:pPr>
      <w:r w:rsidRPr="00DC2BA7">
        <w:rPr>
          <w:lang w:val="sv-SE"/>
        </w:rPr>
        <w:t xml:space="preserve">Studie 7 var en placebokontrollerad studie som inkluderade en specifik subgrupp av patienter (N=235) definierade enligt nuvarande indikation, som behandlades med inhalationssteroid i hög dos (motsvarande en dygndos på </w:t>
      </w:r>
      <w:r w:rsidRPr="00DC2BA7">
        <w:rPr>
          <w:rFonts w:ascii="Symbol" w:hAnsi="Symbol"/>
          <w:lang w:val="sv-SE"/>
        </w:rPr>
        <w:sym w:font="Symbol" w:char="F0B3"/>
      </w:r>
      <w:r w:rsidRPr="00DC2BA7">
        <w:rPr>
          <w:lang w:val="sv-SE"/>
        </w:rPr>
        <w:t>500 mikrogram flutikason) och långverkande beta-agonist.</w:t>
      </w:r>
    </w:p>
    <w:p w14:paraId="4805C0DF" w14:textId="77777777" w:rsidR="00D57536" w:rsidRPr="00DC2BA7" w:rsidRDefault="00D57536" w:rsidP="00D57536">
      <w:pPr>
        <w:widowControl w:val="0"/>
        <w:tabs>
          <w:tab w:val="clear" w:pos="567"/>
        </w:tabs>
        <w:spacing w:line="240" w:lineRule="auto"/>
        <w:rPr>
          <w:lang w:val="sv-SE"/>
        </w:rPr>
      </w:pPr>
    </w:p>
    <w:p w14:paraId="1FC5000F" w14:textId="77777777" w:rsidR="00D57536" w:rsidRPr="00DC2BA7" w:rsidRDefault="00B60735" w:rsidP="00D57536">
      <w:pPr>
        <w:widowControl w:val="0"/>
        <w:tabs>
          <w:tab w:val="clear" w:pos="567"/>
        </w:tabs>
        <w:spacing w:line="240" w:lineRule="auto"/>
        <w:rPr>
          <w:lang w:val="sv-SE"/>
        </w:rPr>
      </w:pPr>
      <w:r w:rsidRPr="00DC2BA7">
        <w:rPr>
          <w:lang w:val="sv-SE"/>
        </w:rPr>
        <w:t>En kliniskt signifikant exacerbation definierades som en försämring av astmasymtom som, enligt prövarens bedömning, krävde en fördubbling av utgångsdosen av inhalationssteroid under minst 3 dagar och/eller tillägg av systemiska kortikosteroider (oralt eller intravenöst) under minst 3 dagar.</w:t>
      </w:r>
    </w:p>
    <w:p w14:paraId="639FF924" w14:textId="77777777" w:rsidR="00D57536" w:rsidRPr="00DC2BA7" w:rsidRDefault="00D57536" w:rsidP="00D57536">
      <w:pPr>
        <w:widowControl w:val="0"/>
        <w:tabs>
          <w:tab w:val="clear" w:pos="567"/>
        </w:tabs>
        <w:spacing w:line="240" w:lineRule="auto"/>
        <w:rPr>
          <w:lang w:val="sv-SE"/>
        </w:rPr>
      </w:pPr>
    </w:p>
    <w:p w14:paraId="0B25D50A" w14:textId="77777777" w:rsidR="00D57536" w:rsidRPr="00DC2BA7" w:rsidRDefault="00B60735" w:rsidP="00D57536">
      <w:pPr>
        <w:widowControl w:val="0"/>
        <w:tabs>
          <w:tab w:val="clear" w:pos="567"/>
        </w:tabs>
        <w:spacing w:line="240" w:lineRule="auto"/>
        <w:rPr>
          <w:lang w:val="sv-SE"/>
        </w:rPr>
      </w:pPr>
      <w:r w:rsidRPr="00DC2BA7">
        <w:rPr>
          <w:lang w:val="sv-SE"/>
        </w:rPr>
        <w:t>I den specifika subgrupp av patienter med inhalationssteroid i hög dos hade gruppen som fick omalizumab en statistiskt signifikant lägre frekvens av kliniskt signifikanta astmaexacerbationer jämfört med placebogruppen. Vid 24 veckor motsvarade skillnaden i frekvens mellan behandlingsgrupperna en minskning med 34 % (frekvenskvot 0,662, p=0,047) för patienterna med omalizumab jämfört med placebo. I den andra dubbelblinda behandlingsperioden på 28-veckor var skillnaden i frekvens mellan behandlingsgrupperna en minskning med 63 % (frekvenskvot 0,37, p&lt;0,001) för patienterna med omalizumab jämfört med placebo.</w:t>
      </w:r>
    </w:p>
    <w:p w14:paraId="456A96E2" w14:textId="77777777" w:rsidR="00D57536" w:rsidRPr="00DC2BA7" w:rsidRDefault="00D57536" w:rsidP="00D57536">
      <w:pPr>
        <w:widowControl w:val="0"/>
        <w:tabs>
          <w:tab w:val="clear" w:pos="567"/>
        </w:tabs>
        <w:spacing w:line="240" w:lineRule="auto"/>
        <w:rPr>
          <w:lang w:val="sv-SE"/>
        </w:rPr>
      </w:pPr>
    </w:p>
    <w:p w14:paraId="252B2310" w14:textId="77777777" w:rsidR="00D57536" w:rsidRPr="00DC2BA7" w:rsidRDefault="00B60735" w:rsidP="00D57536">
      <w:pPr>
        <w:widowControl w:val="0"/>
        <w:tabs>
          <w:tab w:val="clear" w:pos="567"/>
        </w:tabs>
        <w:spacing w:line="240" w:lineRule="auto"/>
        <w:rPr>
          <w:lang w:val="sv-SE"/>
        </w:rPr>
      </w:pPr>
      <w:r w:rsidRPr="00DC2BA7">
        <w:rPr>
          <w:lang w:val="sv-SE"/>
        </w:rPr>
        <w:t>Under den 52 veckor dubbelblinda behandlingsperioden (som inkluderade en 24 veckorsperiod med fast steroiddos och en 28 veckorsperiod med justering av steroiddosen) motsvarade skillnaden i frekvens mellan behandlingsgrupperna en relativ minskning i exacerbationer med 50 % (frekvenskvot 0,504, p&lt;0,001) för patienterna med omalizumab.</w:t>
      </w:r>
    </w:p>
    <w:p w14:paraId="02ECD0D1" w14:textId="77777777" w:rsidR="00D57536" w:rsidRPr="00DC2BA7" w:rsidRDefault="00D57536" w:rsidP="00D57536">
      <w:pPr>
        <w:widowControl w:val="0"/>
        <w:tabs>
          <w:tab w:val="clear" w:pos="567"/>
        </w:tabs>
        <w:spacing w:line="240" w:lineRule="auto"/>
        <w:rPr>
          <w:lang w:val="sv-SE"/>
        </w:rPr>
      </w:pPr>
    </w:p>
    <w:p w14:paraId="521397A6" w14:textId="77777777" w:rsidR="00D57536" w:rsidRPr="00DC2BA7" w:rsidRDefault="00B60735" w:rsidP="00D57536">
      <w:pPr>
        <w:widowControl w:val="0"/>
        <w:tabs>
          <w:tab w:val="clear" w:pos="567"/>
        </w:tabs>
        <w:spacing w:line="240" w:lineRule="auto"/>
        <w:rPr>
          <w:lang w:val="sv-SE"/>
        </w:rPr>
      </w:pPr>
      <w:r w:rsidRPr="00DC2BA7">
        <w:rPr>
          <w:lang w:val="sv-SE"/>
        </w:rPr>
        <w:t>Omalizumabgruppen uppvisade en större minskning av akut medicinering med beta-agonist jämfört med placebogruppen i slutet av den 52 veckor långa behandlingsperioden, men skillnaden mellan behandlingsgrupperna var inte statistiskt signifikant. I den sammantagna utvärderingen av behandlingseffekten i slutet av den 52 veckor långa dubbelblinda behandlingsperioden i subgruppen svåra patienter med inhalationssteroider i hög dos och långverkande beta-agonister, var andelen patienter vars behandlingseffekt klassats som ”utmärkt” högre, och andelen med ”måttlig” eller ”dålig” behandlingseffekt lägre, i omalizumabgruppen jämfört med placebogruppen. Denna skillnad mellan grupperna var statistiskt signifikant (p&lt;0,001), medan det inte förelåg någon skillnad mellan omalizumab- och placebogrupperna avseende patienternas subjektiva bedömning av livskvaliteten.</w:t>
      </w:r>
    </w:p>
    <w:p w14:paraId="54AD9E36" w14:textId="77777777" w:rsidR="00D57536" w:rsidRPr="00DC2BA7" w:rsidRDefault="00D57536" w:rsidP="00D57536">
      <w:pPr>
        <w:widowControl w:val="0"/>
        <w:tabs>
          <w:tab w:val="clear" w:pos="567"/>
        </w:tabs>
        <w:spacing w:line="240" w:lineRule="auto"/>
        <w:rPr>
          <w:u w:val="single"/>
          <w:lang w:val="sv-SE"/>
        </w:rPr>
      </w:pPr>
    </w:p>
    <w:p w14:paraId="239B6578" w14:textId="77777777" w:rsidR="00D57536" w:rsidRPr="00DC2BA7" w:rsidRDefault="00B60735" w:rsidP="00D57536">
      <w:pPr>
        <w:keepNext/>
        <w:widowControl w:val="0"/>
        <w:tabs>
          <w:tab w:val="clear" w:pos="567"/>
        </w:tabs>
        <w:spacing w:line="240" w:lineRule="auto"/>
        <w:rPr>
          <w:i/>
          <w:u w:val="single"/>
          <w:lang w:val="sv-SE"/>
        </w:rPr>
      </w:pPr>
      <w:r w:rsidRPr="00DC2BA7">
        <w:rPr>
          <w:i/>
          <w:u w:val="single"/>
          <w:lang w:val="sv-SE"/>
        </w:rPr>
        <w:t>Kronisk rinosinuit med näspolyper</w:t>
      </w:r>
    </w:p>
    <w:p w14:paraId="1B907CFF" w14:textId="3C3D686B" w:rsidR="00D57536" w:rsidRPr="00DC2BA7" w:rsidRDefault="00B60735" w:rsidP="00D57536">
      <w:pPr>
        <w:widowControl w:val="0"/>
        <w:tabs>
          <w:tab w:val="clear" w:pos="567"/>
        </w:tabs>
        <w:spacing w:line="240" w:lineRule="auto"/>
        <w:rPr>
          <w:color w:val="222222"/>
          <w:lang w:val="sv-SE"/>
        </w:rPr>
      </w:pPr>
      <w:r w:rsidRPr="00DC2BA7">
        <w:rPr>
          <w:color w:val="222222"/>
          <w:lang w:val="sv-SE"/>
        </w:rPr>
        <w:t xml:space="preserve">Säkerheten och effekten av </w:t>
      </w:r>
      <w:r w:rsidR="00361D8E">
        <w:rPr>
          <w:lang w:val="sv-SE"/>
        </w:rPr>
        <w:t>omalizumab</w:t>
      </w:r>
      <w:r w:rsidRPr="00DC2BA7">
        <w:rPr>
          <w:color w:val="222222"/>
          <w:lang w:val="sv-SE"/>
        </w:rPr>
        <w:t xml:space="preserve"> utvärderades i två randomiserade, dubbelblinda, placebokontrollerade studier hos patienter med </w:t>
      </w:r>
      <w:r w:rsidRPr="00DC2BA7">
        <w:rPr>
          <w:lang w:val="sv-SE"/>
        </w:rPr>
        <w:t>kronisk rinosinuit med näspolyper</w:t>
      </w:r>
      <w:r w:rsidRPr="00DC2BA7">
        <w:rPr>
          <w:color w:val="222222"/>
          <w:lang w:val="sv-SE"/>
        </w:rPr>
        <w:t xml:space="preserve"> (tabell</w:t>
      </w:r>
      <w:r w:rsidRPr="00DC2BA7">
        <w:rPr>
          <w:lang w:val="sv-SE"/>
        </w:rPr>
        <w:t> </w:t>
      </w:r>
      <w:r w:rsidRPr="00DC2BA7">
        <w:rPr>
          <w:color w:val="222222"/>
          <w:lang w:val="sv-SE"/>
        </w:rPr>
        <w:t xml:space="preserve">8). Patienter fick </w:t>
      </w:r>
      <w:r w:rsidR="00361D8E">
        <w:rPr>
          <w:lang w:val="sv-SE"/>
        </w:rPr>
        <w:t>omalizumab</w:t>
      </w:r>
      <w:r w:rsidRPr="00DC2BA7">
        <w:rPr>
          <w:color w:val="222222"/>
          <w:lang w:val="sv-SE"/>
        </w:rPr>
        <w:t xml:space="preserve"> eller placebo subkutant varannan eller 4:e vecka (se avsnitt</w:t>
      </w:r>
      <w:r w:rsidRPr="00DC2BA7">
        <w:rPr>
          <w:lang w:val="sv-SE"/>
        </w:rPr>
        <w:t> </w:t>
      </w:r>
      <w:r w:rsidRPr="00DC2BA7">
        <w:rPr>
          <w:color w:val="222222"/>
          <w:lang w:val="sv-SE"/>
        </w:rPr>
        <w:t xml:space="preserve">4.2). Samtliga patienter fick bakgrundsbehandling med intranasal mometason under hela studien. Tidigare sino-nasal kirurgi eller tidigare systemisk kortikosteroidanvändning krävdes inte för att inkluderas i studierna. Patienterna fick </w:t>
      </w:r>
      <w:r w:rsidR="00361D8E">
        <w:rPr>
          <w:lang w:val="sv-SE"/>
        </w:rPr>
        <w:t>omalizumab</w:t>
      </w:r>
      <w:r w:rsidRPr="00DC2BA7">
        <w:rPr>
          <w:color w:val="222222"/>
          <w:lang w:val="sv-SE"/>
        </w:rPr>
        <w:t xml:space="preserve"> eller placebo i 24</w:t>
      </w:r>
      <w:r w:rsidRPr="00DC2BA7">
        <w:rPr>
          <w:lang w:val="sv-SE"/>
        </w:rPr>
        <w:t> </w:t>
      </w:r>
      <w:r w:rsidRPr="00DC2BA7">
        <w:rPr>
          <w:color w:val="222222"/>
          <w:lang w:val="sv-SE"/>
        </w:rPr>
        <w:t>veckor följt av en 4-veckors uppföljningsperiod. Demografi och karaktäristika vid utgångsvärdet, inklusive allergiska komorbiditeter, beskrivs i tabell</w:t>
      </w:r>
      <w:r w:rsidRPr="00DC2BA7">
        <w:rPr>
          <w:lang w:val="sv-SE"/>
        </w:rPr>
        <w:t> </w:t>
      </w:r>
      <w:r w:rsidRPr="00DC2BA7">
        <w:rPr>
          <w:color w:val="222222"/>
          <w:lang w:val="sv-SE"/>
        </w:rPr>
        <w:t>7.</w:t>
      </w:r>
    </w:p>
    <w:p w14:paraId="1117F24B" w14:textId="77777777" w:rsidR="00D57536" w:rsidRPr="00DC2BA7" w:rsidRDefault="00D57536" w:rsidP="00D57536">
      <w:pPr>
        <w:widowControl w:val="0"/>
        <w:tabs>
          <w:tab w:val="clear" w:pos="567"/>
        </w:tabs>
        <w:spacing w:line="240" w:lineRule="auto"/>
        <w:rPr>
          <w:color w:val="222222"/>
          <w:lang w:val="sv-SE"/>
        </w:rPr>
      </w:pPr>
    </w:p>
    <w:p w14:paraId="5EB6EECD" w14:textId="77777777" w:rsidR="00D57536" w:rsidRPr="00DC2BA7" w:rsidRDefault="00B60735" w:rsidP="00D57536">
      <w:pPr>
        <w:keepNext/>
        <w:tabs>
          <w:tab w:val="clear" w:pos="567"/>
        </w:tabs>
        <w:spacing w:line="240" w:lineRule="auto"/>
        <w:rPr>
          <w:lang w:val="sv-SE"/>
        </w:rPr>
      </w:pPr>
      <w:r w:rsidRPr="00DC2BA7">
        <w:rPr>
          <w:b/>
          <w:color w:val="000000"/>
          <w:lang w:val="sv-SE"/>
        </w:rPr>
        <w:lastRenderedPageBreak/>
        <w:t>Tabell 7</w:t>
      </w:r>
      <w:r w:rsidRPr="00DC2BA7">
        <w:rPr>
          <w:b/>
          <w:lang w:val="sv-SE"/>
        </w:rPr>
        <w:tab/>
      </w:r>
      <w:r w:rsidRPr="00DC2BA7">
        <w:rPr>
          <w:b/>
          <w:color w:val="000000"/>
          <w:lang w:val="sv-SE"/>
        </w:rPr>
        <w:t>Demografi och karaktäristika vid studiestart från studier på näspolyper</w:t>
      </w:r>
    </w:p>
    <w:p w14:paraId="2AF41A39" w14:textId="77777777" w:rsidR="00D57536" w:rsidRPr="00DC2BA7" w:rsidRDefault="00D57536" w:rsidP="00D57536">
      <w:pPr>
        <w:keepNext/>
        <w:tabs>
          <w:tab w:val="clear" w:pos="567"/>
        </w:tabs>
        <w:spacing w:line="240" w:lineRule="auto"/>
        <w:rPr>
          <w:lang w:val="sv-S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96"/>
        <w:gridCol w:w="2997"/>
        <w:gridCol w:w="2997"/>
      </w:tblGrid>
      <w:tr w:rsidR="00211724" w14:paraId="0C9EB255" w14:textId="77777777" w:rsidTr="001C4B98">
        <w:trPr>
          <w:cantSplit/>
        </w:trPr>
        <w:tc>
          <w:tcPr>
            <w:tcW w:w="2996" w:type="dxa"/>
            <w:shd w:val="clear" w:color="auto" w:fill="auto"/>
          </w:tcPr>
          <w:p w14:paraId="719EB7D3" w14:textId="77777777" w:rsidR="00D57536" w:rsidRPr="00DC2BA7" w:rsidRDefault="00B60735" w:rsidP="001C4B98">
            <w:pPr>
              <w:pStyle w:val="Paragraph"/>
              <w:keepNext/>
              <w:rPr>
                <w:b/>
                <w:sz w:val="22"/>
                <w:szCs w:val="22"/>
              </w:rPr>
            </w:pPr>
            <w:r w:rsidRPr="00DC2BA7">
              <w:rPr>
                <w:b/>
                <w:sz w:val="22"/>
                <w:szCs w:val="22"/>
              </w:rPr>
              <w:t>Parametrar</w:t>
            </w:r>
          </w:p>
        </w:tc>
        <w:tc>
          <w:tcPr>
            <w:tcW w:w="2997" w:type="dxa"/>
            <w:shd w:val="clear" w:color="auto" w:fill="auto"/>
          </w:tcPr>
          <w:p w14:paraId="70FEFF8D" w14:textId="77777777" w:rsidR="00D57536" w:rsidRPr="00DC2BA7" w:rsidRDefault="00B60735" w:rsidP="001C4B98">
            <w:pPr>
              <w:pStyle w:val="Paragraph"/>
              <w:keepNext/>
              <w:jc w:val="center"/>
              <w:rPr>
                <w:b/>
                <w:sz w:val="22"/>
                <w:szCs w:val="22"/>
              </w:rPr>
            </w:pPr>
            <w:r w:rsidRPr="00DC2BA7">
              <w:rPr>
                <w:b/>
                <w:sz w:val="22"/>
                <w:szCs w:val="22"/>
              </w:rPr>
              <w:t>Näspolyper studie 1</w:t>
            </w:r>
          </w:p>
          <w:p w14:paraId="019EC5A1" w14:textId="77777777" w:rsidR="00D57536" w:rsidRPr="00DC2BA7" w:rsidRDefault="00B60735" w:rsidP="001C4B98">
            <w:pPr>
              <w:pStyle w:val="Paragraph"/>
              <w:keepNext/>
              <w:jc w:val="center"/>
              <w:rPr>
                <w:b/>
                <w:sz w:val="22"/>
                <w:szCs w:val="22"/>
              </w:rPr>
            </w:pPr>
            <w:r w:rsidRPr="00DC2BA7">
              <w:rPr>
                <w:b/>
                <w:sz w:val="22"/>
                <w:szCs w:val="22"/>
              </w:rPr>
              <w:t>N=138</w:t>
            </w:r>
          </w:p>
        </w:tc>
        <w:tc>
          <w:tcPr>
            <w:tcW w:w="2997" w:type="dxa"/>
            <w:shd w:val="clear" w:color="auto" w:fill="auto"/>
          </w:tcPr>
          <w:p w14:paraId="43105946" w14:textId="77777777" w:rsidR="00D57536" w:rsidRPr="00DC2BA7" w:rsidRDefault="00B60735" w:rsidP="001C4B98">
            <w:pPr>
              <w:pStyle w:val="Paragraph"/>
              <w:keepNext/>
              <w:jc w:val="center"/>
              <w:rPr>
                <w:b/>
                <w:sz w:val="22"/>
                <w:szCs w:val="22"/>
              </w:rPr>
            </w:pPr>
            <w:r w:rsidRPr="00DC2BA7">
              <w:rPr>
                <w:b/>
                <w:sz w:val="22"/>
                <w:szCs w:val="22"/>
              </w:rPr>
              <w:t>Näspolyper studie 2</w:t>
            </w:r>
          </w:p>
          <w:p w14:paraId="653DBD94" w14:textId="77777777" w:rsidR="00D57536" w:rsidRPr="00DC2BA7" w:rsidRDefault="00B60735" w:rsidP="001C4B98">
            <w:pPr>
              <w:pStyle w:val="Paragraph"/>
              <w:keepNext/>
              <w:jc w:val="center"/>
              <w:rPr>
                <w:b/>
                <w:sz w:val="22"/>
                <w:szCs w:val="22"/>
              </w:rPr>
            </w:pPr>
            <w:r w:rsidRPr="00DC2BA7">
              <w:rPr>
                <w:b/>
                <w:sz w:val="22"/>
                <w:szCs w:val="22"/>
              </w:rPr>
              <w:t>N=127</w:t>
            </w:r>
          </w:p>
        </w:tc>
      </w:tr>
      <w:tr w:rsidR="00211724" w14:paraId="484433BA" w14:textId="77777777" w:rsidTr="001C4B98">
        <w:trPr>
          <w:cantSplit/>
        </w:trPr>
        <w:tc>
          <w:tcPr>
            <w:tcW w:w="2996" w:type="dxa"/>
            <w:shd w:val="clear" w:color="auto" w:fill="auto"/>
          </w:tcPr>
          <w:p w14:paraId="3F2C1902" w14:textId="77777777" w:rsidR="00D57536" w:rsidRPr="00DC2BA7" w:rsidRDefault="00B60735" w:rsidP="001C4B98">
            <w:pPr>
              <w:pStyle w:val="Paragraph"/>
              <w:keepNext/>
              <w:rPr>
                <w:sz w:val="22"/>
                <w:szCs w:val="22"/>
              </w:rPr>
            </w:pPr>
            <w:r w:rsidRPr="00DC2BA7">
              <w:rPr>
                <w:sz w:val="22"/>
                <w:szCs w:val="22"/>
              </w:rPr>
              <w:t>Medelålder (år) (SD)</w:t>
            </w:r>
          </w:p>
        </w:tc>
        <w:tc>
          <w:tcPr>
            <w:tcW w:w="2997" w:type="dxa"/>
            <w:shd w:val="clear" w:color="auto" w:fill="auto"/>
          </w:tcPr>
          <w:p w14:paraId="19C82910" w14:textId="77777777" w:rsidR="00D57536" w:rsidRPr="00DC2BA7" w:rsidRDefault="00B60735" w:rsidP="001C4B98">
            <w:pPr>
              <w:pStyle w:val="Paragraph"/>
              <w:keepNext/>
              <w:jc w:val="center"/>
              <w:rPr>
                <w:sz w:val="22"/>
                <w:szCs w:val="22"/>
              </w:rPr>
            </w:pPr>
            <w:r w:rsidRPr="00DC2BA7">
              <w:rPr>
                <w:sz w:val="22"/>
                <w:szCs w:val="22"/>
              </w:rPr>
              <w:t>51,0 (13,2)</w:t>
            </w:r>
          </w:p>
        </w:tc>
        <w:tc>
          <w:tcPr>
            <w:tcW w:w="2997" w:type="dxa"/>
            <w:shd w:val="clear" w:color="auto" w:fill="auto"/>
          </w:tcPr>
          <w:p w14:paraId="2EDBFB4B" w14:textId="77777777" w:rsidR="00D57536" w:rsidRPr="00DC2BA7" w:rsidRDefault="00B60735" w:rsidP="001C4B98">
            <w:pPr>
              <w:pStyle w:val="Paragraph"/>
              <w:keepNext/>
              <w:jc w:val="center"/>
              <w:rPr>
                <w:sz w:val="22"/>
                <w:szCs w:val="22"/>
              </w:rPr>
            </w:pPr>
            <w:r w:rsidRPr="00DC2BA7">
              <w:rPr>
                <w:sz w:val="22"/>
                <w:szCs w:val="22"/>
              </w:rPr>
              <w:t>50,1 (11,9)</w:t>
            </w:r>
          </w:p>
        </w:tc>
      </w:tr>
      <w:tr w:rsidR="00211724" w14:paraId="1E164342" w14:textId="77777777" w:rsidTr="001C4B98">
        <w:trPr>
          <w:cantSplit/>
        </w:trPr>
        <w:tc>
          <w:tcPr>
            <w:tcW w:w="2996" w:type="dxa"/>
            <w:shd w:val="clear" w:color="auto" w:fill="auto"/>
          </w:tcPr>
          <w:p w14:paraId="7B814B58" w14:textId="77777777" w:rsidR="00D57536" w:rsidRPr="00DC2BA7" w:rsidRDefault="00B60735" w:rsidP="001C4B98">
            <w:pPr>
              <w:pStyle w:val="Paragraph"/>
              <w:keepNext/>
              <w:rPr>
                <w:sz w:val="22"/>
                <w:szCs w:val="22"/>
              </w:rPr>
            </w:pPr>
            <w:r w:rsidRPr="00DC2BA7">
              <w:rPr>
                <w:sz w:val="22"/>
                <w:szCs w:val="22"/>
              </w:rPr>
              <w:t>% Män</w:t>
            </w:r>
          </w:p>
        </w:tc>
        <w:tc>
          <w:tcPr>
            <w:tcW w:w="2997" w:type="dxa"/>
            <w:shd w:val="clear" w:color="auto" w:fill="auto"/>
          </w:tcPr>
          <w:p w14:paraId="2A347AF0" w14:textId="77777777" w:rsidR="00D57536" w:rsidRPr="00DC2BA7" w:rsidRDefault="00B60735" w:rsidP="001C4B98">
            <w:pPr>
              <w:pStyle w:val="Paragraph"/>
              <w:keepNext/>
              <w:jc w:val="center"/>
              <w:rPr>
                <w:sz w:val="22"/>
                <w:szCs w:val="22"/>
              </w:rPr>
            </w:pPr>
            <w:r w:rsidRPr="00DC2BA7">
              <w:rPr>
                <w:sz w:val="22"/>
                <w:szCs w:val="22"/>
              </w:rPr>
              <w:t>63,8</w:t>
            </w:r>
          </w:p>
        </w:tc>
        <w:tc>
          <w:tcPr>
            <w:tcW w:w="2997" w:type="dxa"/>
            <w:shd w:val="clear" w:color="auto" w:fill="auto"/>
          </w:tcPr>
          <w:p w14:paraId="3A5D085A" w14:textId="77777777" w:rsidR="00D57536" w:rsidRPr="00DC2BA7" w:rsidRDefault="00B60735" w:rsidP="001C4B98">
            <w:pPr>
              <w:pStyle w:val="Paragraph"/>
              <w:keepNext/>
              <w:jc w:val="center"/>
              <w:rPr>
                <w:sz w:val="22"/>
                <w:szCs w:val="22"/>
              </w:rPr>
            </w:pPr>
            <w:r w:rsidRPr="00DC2BA7">
              <w:rPr>
                <w:sz w:val="22"/>
                <w:szCs w:val="22"/>
              </w:rPr>
              <w:t>65,4</w:t>
            </w:r>
          </w:p>
        </w:tc>
      </w:tr>
      <w:tr w:rsidR="00211724" w14:paraId="32DB7BCB" w14:textId="77777777" w:rsidTr="001C4B98">
        <w:trPr>
          <w:cantSplit/>
        </w:trPr>
        <w:tc>
          <w:tcPr>
            <w:tcW w:w="2996" w:type="dxa"/>
            <w:shd w:val="clear" w:color="auto" w:fill="auto"/>
          </w:tcPr>
          <w:p w14:paraId="571EF74B" w14:textId="77777777" w:rsidR="00D57536" w:rsidRPr="00DC2BA7" w:rsidRDefault="00B60735" w:rsidP="001C4B98">
            <w:pPr>
              <w:pStyle w:val="Paragraph"/>
              <w:keepNext/>
              <w:rPr>
                <w:sz w:val="22"/>
                <w:szCs w:val="22"/>
                <w:lang w:val="sv-SE"/>
              </w:rPr>
            </w:pPr>
            <w:r w:rsidRPr="00DC2BA7">
              <w:rPr>
                <w:sz w:val="22"/>
                <w:szCs w:val="22"/>
                <w:lang w:val="sv-SE"/>
              </w:rPr>
              <w:t>Patienter som använt systemisk kortikosteroid under senaste året (%)</w:t>
            </w:r>
          </w:p>
        </w:tc>
        <w:tc>
          <w:tcPr>
            <w:tcW w:w="2997" w:type="dxa"/>
            <w:shd w:val="clear" w:color="auto" w:fill="auto"/>
          </w:tcPr>
          <w:p w14:paraId="5A01DA8D" w14:textId="77777777" w:rsidR="00D57536" w:rsidRPr="00DC2BA7" w:rsidRDefault="00B60735" w:rsidP="001C4B98">
            <w:pPr>
              <w:pStyle w:val="Paragraph"/>
              <w:keepNext/>
              <w:jc w:val="center"/>
              <w:rPr>
                <w:sz w:val="22"/>
                <w:szCs w:val="22"/>
              </w:rPr>
            </w:pPr>
            <w:r w:rsidRPr="00DC2BA7">
              <w:rPr>
                <w:sz w:val="22"/>
                <w:szCs w:val="22"/>
              </w:rPr>
              <w:t>18,8</w:t>
            </w:r>
          </w:p>
        </w:tc>
        <w:tc>
          <w:tcPr>
            <w:tcW w:w="2997" w:type="dxa"/>
            <w:shd w:val="clear" w:color="auto" w:fill="auto"/>
          </w:tcPr>
          <w:p w14:paraId="142A390E" w14:textId="77777777" w:rsidR="00D57536" w:rsidRPr="00DC2BA7" w:rsidRDefault="00B60735" w:rsidP="001C4B98">
            <w:pPr>
              <w:pStyle w:val="Paragraph"/>
              <w:keepNext/>
              <w:jc w:val="center"/>
              <w:rPr>
                <w:sz w:val="22"/>
                <w:szCs w:val="22"/>
              </w:rPr>
            </w:pPr>
            <w:r w:rsidRPr="00DC2BA7">
              <w:rPr>
                <w:sz w:val="22"/>
                <w:szCs w:val="22"/>
              </w:rPr>
              <w:t>26,0</w:t>
            </w:r>
          </w:p>
        </w:tc>
      </w:tr>
      <w:tr w:rsidR="00211724" w14:paraId="72493DD8" w14:textId="77777777" w:rsidTr="001C4B98">
        <w:trPr>
          <w:cantSplit/>
        </w:trPr>
        <w:tc>
          <w:tcPr>
            <w:tcW w:w="2996" w:type="dxa"/>
            <w:shd w:val="clear" w:color="auto" w:fill="auto"/>
          </w:tcPr>
          <w:p w14:paraId="2928ECF2" w14:textId="77777777" w:rsidR="00D57536" w:rsidRPr="00DC2BA7" w:rsidRDefault="00B60735" w:rsidP="001C4B98">
            <w:pPr>
              <w:pStyle w:val="Paragraph"/>
              <w:keepNext/>
              <w:rPr>
                <w:sz w:val="22"/>
                <w:szCs w:val="22"/>
                <w:lang w:val="sv-SE"/>
              </w:rPr>
            </w:pPr>
            <w:r w:rsidRPr="00DC2BA7">
              <w:rPr>
                <w:sz w:val="22"/>
                <w:szCs w:val="22"/>
                <w:lang w:val="sv-SE"/>
              </w:rPr>
              <w:t>Medelpoäng bilateral endoskopisk nasal polyp score (NPS) (SD), mellan 0-8</w:t>
            </w:r>
          </w:p>
        </w:tc>
        <w:tc>
          <w:tcPr>
            <w:tcW w:w="2997" w:type="dxa"/>
            <w:shd w:val="clear" w:color="auto" w:fill="auto"/>
          </w:tcPr>
          <w:p w14:paraId="2216BD5B" w14:textId="77777777" w:rsidR="00D57536" w:rsidRPr="00DC2BA7" w:rsidRDefault="00B60735" w:rsidP="001C4B98">
            <w:pPr>
              <w:pStyle w:val="Paragraph"/>
              <w:keepNext/>
              <w:jc w:val="center"/>
              <w:rPr>
                <w:sz w:val="22"/>
                <w:szCs w:val="22"/>
              </w:rPr>
            </w:pPr>
            <w:r w:rsidRPr="00DC2BA7">
              <w:rPr>
                <w:sz w:val="22"/>
                <w:szCs w:val="22"/>
              </w:rPr>
              <w:t>6,2 (1,0)</w:t>
            </w:r>
          </w:p>
        </w:tc>
        <w:tc>
          <w:tcPr>
            <w:tcW w:w="2997" w:type="dxa"/>
            <w:shd w:val="clear" w:color="auto" w:fill="auto"/>
          </w:tcPr>
          <w:p w14:paraId="5D6B23CC" w14:textId="77777777" w:rsidR="00D57536" w:rsidRPr="00DC2BA7" w:rsidRDefault="00B60735" w:rsidP="001C4B98">
            <w:pPr>
              <w:pStyle w:val="Paragraph"/>
              <w:keepNext/>
              <w:jc w:val="center"/>
              <w:rPr>
                <w:sz w:val="22"/>
                <w:szCs w:val="22"/>
              </w:rPr>
            </w:pPr>
            <w:r w:rsidRPr="00DC2BA7">
              <w:rPr>
                <w:sz w:val="22"/>
                <w:szCs w:val="22"/>
              </w:rPr>
              <w:t>6,3 (0,9)</w:t>
            </w:r>
          </w:p>
        </w:tc>
      </w:tr>
      <w:tr w:rsidR="00211724" w14:paraId="34D0EB51" w14:textId="77777777" w:rsidTr="001C4B98">
        <w:trPr>
          <w:cantSplit/>
        </w:trPr>
        <w:tc>
          <w:tcPr>
            <w:tcW w:w="2996" w:type="dxa"/>
            <w:shd w:val="clear" w:color="auto" w:fill="auto"/>
          </w:tcPr>
          <w:p w14:paraId="7ED68785" w14:textId="77777777" w:rsidR="00D57536" w:rsidRPr="00DC2BA7" w:rsidRDefault="00B60735" w:rsidP="001C4B98">
            <w:pPr>
              <w:pStyle w:val="Paragraph"/>
              <w:keepNext/>
              <w:rPr>
                <w:sz w:val="22"/>
                <w:szCs w:val="22"/>
                <w:lang w:val="sv-SE"/>
              </w:rPr>
            </w:pPr>
            <w:r w:rsidRPr="00DC2BA7">
              <w:rPr>
                <w:sz w:val="22"/>
                <w:szCs w:val="22"/>
                <w:lang w:val="sv-SE"/>
              </w:rPr>
              <w:t>Medelpoäng nasal congestion score (NCP) (SD), mellan 0-3</w:t>
            </w:r>
          </w:p>
        </w:tc>
        <w:tc>
          <w:tcPr>
            <w:tcW w:w="2997" w:type="dxa"/>
            <w:shd w:val="clear" w:color="auto" w:fill="auto"/>
          </w:tcPr>
          <w:p w14:paraId="0719E37E" w14:textId="77777777" w:rsidR="00D57536" w:rsidRPr="00DC2BA7" w:rsidRDefault="00B60735" w:rsidP="001C4B98">
            <w:pPr>
              <w:pStyle w:val="Paragraph"/>
              <w:keepNext/>
              <w:jc w:val="center"/>
              <w:rPr>
                <w:sz w:val="22"/>
                <w:szCs w:val="22"/>
              </w:rPr>
            </w:pPr>
            <w:r w:rsidRPr="00DC2BA7">
              <w:rPr>
                <w:sz w:val="22"/>
                <w:szCs w:val="22"/>
              </w:rPr>
              <w:t>2,4 (0,6)</w:t>
            </w:r>
          </w:p>
        </w:tc>
        <w:tc>
          <w:tcPr>
            <w:tcW w:w="2997" w:type="dxa"/>
            <w:shd w:val="clear" w:color="auto" w:fill="auto"/>
          </w:tcPr>
          <w:p w14:paraId="07391B17" w14:textId="77777777" w:rsidR="00D57536" w:rsidRPr="00DC2BA7" w:rsidRDefault="00B60735" w:rsidP="001C4B98">
            <w:pPr>
              <w:pStyle w:val="Paragraph"/>
              <w:keepNext/>
              <w:jc w:val="center"/>
              <w:rPr>
                <w:sz w:val="22"/>
                <w:szCs w:val="22"/>
              </w:rPr>
            </w:pPr>
            <w:r w:rsidRPr="00DC2BA7">
              <w:rPr>
                <w:sz w:val="22"/>
                <w:szCs w:val="22"/>
              </w:rPr>
              <w:t>2,3 (0,7)</w:t>
            </w:r>
          </w:p>
        </w:tc>
      </w:tr>
      <w:tr w:rsidR="00211724" w14:paraId="04C30BBC" w14:textId="77777777" w:rsidTr="001C4B98">
        <w:trPr>
          <w:cantSplit/>
        </w:trPr>
        <w:tc>
          <w:tcPr>
            <w:tcW w:w="2996" w:type="dxa"/>
            <w:shd w:val="clear" w:color="auto" w:fill="auto"/>
          </w:tcPr>
          <w:p w14:paraId="4DE05179" w14:textId="77777777" w:rsidR="00D57536" w:rsidRPr="00DC2BA7" w:rsidRDefault="00B60735" w:rsidP="001C4B98">
            <w:pPr>
              <w:pStyle w:val="Paragraph"/>
              <w:keepNext/>
              <w:rPr>
                <w:sz w:val="22"/>
                <w:szCs w:val="22"/>
                <w:lang w:val="sv-SE"/>
              </w:rPr>
            </w:pPr>
            <w:r w:rsidRPr="00DC2BA7">
              <w:rPr>
                <w:sz w:val="22"/>
                <w:szCs w:val="22"/>
                <w:lang w:val="sv-SE"/>
              </w:rPr>
              <w:t>Medelpoäng luktsinne (SD), mellan 0-3</w:t>
            </w:r>
          </w:p>
        </w:tc>
        <w:tc>
          <w:tcPr>
            <w:tcW w:w="2997" w:type="dxa"/>
            <w:shd w:val="clear" w:color="auto" w:fill="auto"/>
          </w:tcPr>
          <w:p w14:paraId="31A28100" w14:textId="77777777" w:rsidR="00D57536" w:rsidRPr="00DC2BA7" w:rsidRDefault="00B60735" w:rsidP="001C4B98">
            <w:pPr>
              <w:pStyle w:val="Paragraph"/>
              <w:keepNext/>
              <w:jc w:val="center"/>
              <w:rPr>
                <w:sz w:val="22"/>
                <w:szCs w:val="22"/>
              </w:rPr>
            </w:pPr>
            <w:r w:rsidRPr="00DC2BA7">
              <w:rPr>
                <w:sz w:val="22"/>
                <w:szCs w:val="22"/>
              </w:rPr>
              <w:t>2,7 (0,7)</w:t>
            </w:r>
          </w:p>
        </w:tc>
        <w:tc>
          <w:tcPr>
            <w:tcW w:w="2997" w:type="dxa"/>
            <w:shd w:val="clear" w:color="auto" w:fill="auto"/>
          </w:tcPr>
          <w:p w14:paraId="423BA202" w14:textId="77777777" w:rsidR="00D57536" w:rsidRPr="00DC2BA7" w:rsidRDefault="00B60735" w:rsidP="001C4B98">
            <w:pPr>
              <w:pStyle w:val="Paragraph"/>
              <w:keepNext/>
              <w:jc w:val="center"/>
              <w:rPr>
                <w:sz w:val="22"/>
                <w:szCs w:val="22"/>
              </w:rPr>
            </w:pPr>
            <w:r w:rsidRPr="00DC2BA7">
              <w:rPr>
                <w:sz w:val="22"/>
                <w:szCs w:val="22"/>
              </w:rPr>
              <w:t>2,7 (0,7)</w:t>
            </w:r>
          </w:p>
        </w:tc>
      </w:tr>
      <w:tr w:rsidR="00211724" w14:paraId="46FF7622" w14:textId="77777777" w:rsidTr="001C4B98">
        <w:trPr>
          <w:cantSplit/>
        </w:trPr>
        <w:tc>
          <w:tcPr>
            <w:tcW w:w="2996" w:type="dxa"/>
            <w:shd w:val="clear" w:color="auto" w:fill="auto"/>
          </w:tcPr>
          <w:p w14:paraId="49A5D914" w14:textId="77777777" w:rsidR="00D57536" w:rsidRPr="00DC2BA7" w:rsidRDefault="00B60735" w:rsidP="001C4B98">
            <w:pPr>
              <w:pStyle w:val="Paragraph"/>
              <w:keepNext/>
              <w:rPr>
                <w:sz w:val="22"/>
                <w:szCs w:val="22"/>
                <w:lang w:val="sv-SE"/>
              </w:rPr>
            </w:pPr>
            <w:r w:rsidRPr="00DC2BA7">
              <w:rPr>
                <w:sz w:val="22"/>
                <w:szCs w:val="22"/>
                <w:lang w:val="sv-SE"/>
              </w:rPr>
              <w:t>Medelpoäng SNOT-22 total (SD), mellan 0-110</w:t>
            </w:r>
          </w:p>
        </w:tc>
        <w:tc>
          <w:tcPr>
            <w:tcW w:w="2997" w:type="dxa"/>
            <w:shd w:val="clear" w:color="auto" w:fill="auto"/>
          </w:tcPr>
          <w:p w14:paraId="7A85AD6D" w14:textId="77777777" w:rsidR="00D57536" w:rsidRPr="00DC2BA7" w:rsidRDefault="00B60735" w:rsidP="001C4B98">
            <w:pPr>
              <w:pStyle w:val="Paragraph"/>
              <w:keepNext/>
              <w:jc w:val="center"/>
              <w:rPr>
                <w:sz w:val="22"/>
                <w:szCs w:val="22"/>
              </w:rPr>
            </w:pPr>
            <w:r w:rsidRPr="00DC2BA7">
              <w:rPr>
                <w:sz w:val="22"/>
                <w:szCs w:val="22"/>
              </w:rPr>
              <w:t>60,1 (17,7)</w:t>
            </w:r>
          </w:p>
        </w:tc>
        <w:tc>
          <w:tcPr>
            <w:tcW w:w="2997" w:type="dxa"/>
            <w:shd w:val="clear" w:color="auto" w:fill="auto"/>
          </w:tcPr>
          <w:p w14:paraId="755B34A4" w14:textId="77777777" w:rsidR="00D57536" w:rsidRPr="00DC2BA7" w:rsidRDefault="00B60735" w:rsidP="001C4B98">
            <w:pPr>
              <w:pStyle w:val="Paragraph"/>
              <w:keepNext/>
              <w:jc w:val="center"/>
              <w:rPr>
                <w:sz w:val="22"/>
                <w:szCs w:val="22"/>
              </w:rPr>
            </w:pPr>
            <w:r w:rsidRPr="00DC2BA7">
              <w:rPr>
                <w:sz w:val="22"/>
                <w:szCs w:val="22"/>
              </w:rPr>
              <w:t>59,5 (19,3)</w:t>
            </w:r>
          </w:p>
        </w:tc>
      </w:tr>
      <w:tr w:rsidR="00211724" w14:paraId="6E905F23" w14:textId="77777777" w:rsidTr="001C4B98">
        <w:trPr>
          <w:cantSplit/>
        </w:trPr>
        <w:tc>
          <w:tcPr>
            <w:tcW w:w="2996" w:type="dxa"/>
            <w:shd w:val="clear" w:color="auto" w:fill="auto"/>
          </w:tcPr>
          <w:p w14:paraId="5163C83F" w14:textId="77777777" w:rsidR="00D57536" w:rsidRPr="00DC2BA7" w:rsidRDefault="00B60735" w:rsidP="001C4B98">
            <w:pPr>
              <w:pStyle w:val="Paragraph"/>
              <w:keepNext/>
              <w:rPr>
                <w:sz w:val="22"/>
                <w:szCs w:val="22"/>
                <w:lang w:val="sv-SE"/>
              </w:rPr>
            </w:pPr>
            <w:r w:rsidRPr="00DC2BA7">
              <w:rPr>
                <w:sz w:val="22"/>
                <w:szCs w:val="22"/>
                <w:lang w:val="sv-SE"/>
              </w:rPr>
              <w:t>Medeltal blodeosinofili (celler/µl), (SD)</w:t>
            </w:r>
          </w:p>
        </w:tc>
        <w:tc>
          <w:tcPr>
            <w:tcW w:w="2997" w:type="dxa"/>
            <w:shd w:val="clear" w:color="auto" w:fill="auto"/>
          </w:tcPr>
          <w:p w14:paraId="7C06072E" w14:textId="77777777" w:rsidR="00D57536" w:rsidRPr="00DC2BA7" w:rsidRDefault="00B60735" w:rsidP="001C4B98">
            <w:pPr>
              <w:pStyle w:val="Paragraph"/>
              <w:keepNext/>
              <w:jc w:val="center"/>
              <w:rPr>
                <w:sz w:val="22"/>
                <w:szCs w:val="22"/>
              </w:rPr>
            </w:pPr>
            <w:r w:rsidRPr="00DC2BA7">
              <w:rPr>
                <w:sz w:val="22"/>
                <w:szCs w:val="22"/>
              </w:rPr>
              <w:t>346,1 (284,1)</w:t>
            </w:r>
          </w:p>
        </w:tc>
        <w:tc>
          <w:tcPr>
            <w:tcW w:w="2997" w:type="dxa"/>
            <w:shd w:val="clear" w:color="auto" w:fill="auto"/>
          </w:tcPr>
          <w:p w14:paraId="0E4E57F1" w14:textId="77777777" w:rsidR="00D57536" w:rsidRPr="00DC2BA7" w:rsidRDefault="00B60735" w:rsidP="001C4B98">
            <w:pPr>
              <w:pStyle w:val="Paragraph"/>
              <w:keepNext/>
              <w:jc w:val="center"/>
              <w:rPr>
                <w:sz w:val="22"/>
                <w:szCs w:val="22"/>
              </w:rPr>
            </w:pPr>
            <w:r w:rsidRPr="00DC2BA7">
              <w:rPr>
                <w:sz w:val="22"/>
                <w:szCs w:val="22"/>
              </w:rPr>
              <w:t>334,6 (187,6)</w:t>
            </w:r>
          </w:p>
        </w:tc>
      </w:tr>
      <w:tr w:rsidR="00211724" w14:paraId="148F71BB" w14:textId="77777777" w:rsidTr="001C4B98">
        <w:trPr>
          <w:cantSplit/>
        </w:trPr>
        <w:tc>
          <w:tcPr>
            <w:tcW w:w="2996" w:type="dxa"/>
            <w:shd w:val="clear" w:color="auto" w:fill="auto"/>
          </w:tcPr>
          <w:p w14:paraId="339EB076" w14:textId="77777777" w:rsidR="00D57536" w:rsidRPr="00DC2BA7" w:rsidRDefault="00B60735" w:rsidP="001C4B98">
            <w:pPr>
              <w:pStyle w:val="Paragraph"/>
              <w:keepNext/>
              <w:rPr>
                <w:sz w:val="22"/>
                <w:szCs w:val="22"/>
                <w:lang w:val="sv-SE"/>
              </w:rPr>
            </w:pPr>
            <w:r w:rsidRPr="00DC2BA7">
              <w:rPr>
                <w:sz w:val="22"/>
                <w:szCs w:val="22"/>
                <w:lang w:val="sv-SE"/>
              </w:rPr>
              <w:t>Medelvärde total IgE IU/ml, (SD)</w:t>
            </w:r>
          </w:p>
        </w:tc>
        <w:tc>
          <w:tcPr>
            <w:tcW w:w="2997" w:type="dxa"/>
            <w:shd w:val="clear" w:color="auto" w:fill="auto"/>
          </w:tcPr>
          <w:p w14:paraId="69E46453" w14:textId="77777777" w:rsidR="00D57536" w:rsidRPr="00DC2BA7" w:rsidRDefault="00B60735" w:rsidP="001C4B98">
            <w:pPr>
              <w:pStyle w:val="Paragraph"/>
              <w:keepNext/>
              <w:jc w:val="center"/>
              <w:rPr>
                <w:sz w:val="22"/>
                <w:szCs w:val="22"/>
              </w:rPr>
            </w:pPr>
            <w:r w:rsidRPr="00DC2BA7">
              <w:rPr>
                <w:sz w:val="22"/>
                <w:szCs w:val="22"/>
              </w:rPr>
              <w:t>160,9 (139,6)</w:t>
            </w:r>
          </w:p>
        </w:tc>
        <w:tc>
          <w:tcPr>
            <w:tcW w:w="2997" w:type="dxa"/>
            <w:shd w:val="clear" w:color="auto" w:fill="auto"/>
          </w:tcPr>
          <w:p w14:paraId="79E9AC99" w14:textId="77777777" w:rsidR="00D57536" w:rsidRPr="00DC2BA7" w:rsidRDefault="00B60735" w:rsidP="001C4B98">
            <w:pPr>
              <w:pStyle w:val="Paragraph"/>
              <w:keepNext/>
              <w:jc w:val="center"/>
              <w:rPr>
                <w:sz w:val="22"/>
                <w:szCs w:val="22"/>
              </w:rPr>
            </w:pPr>
            <w:r w:rsidRPr="00DC2BA7">
              <w:rPr>
                <w:sz w:val="22"/>
                <w:szCs w:val="22"/>
              </w:rPr>
              <w:t>190,2 (200,5)</w:t>
            </w:r>
          </w:p>
        </w:tc>
      </w:tr>
      <w:tr w:rsidR="00211724" w14:paraId="547F081C" w14:textId="77777777" w:rsidTr="001C4B98">
        <w:trPr>
          <w:cantSplit/>
        </w:trPr>
        <w:tc>
          <w:tcPr>
            <w:tcW w:w="2996" w:type="dxa"/>
            <w:shd w:val="clear" w:color="auto" w:fill="auto"/>
          </w:tcPr>
          <w:p w14:paraId="5E0AC80E" w14:textId="77777777" w:rsidR="00D57536" w:rsidRPr="00DC2BA7" w:rsidRDefault="00B60735" w:rsidP="001C4B98">
            <w:pPr>
              <w:pStyle w:val="Paragraph"/>
              <w:keepNext/>
              <w:rPr>
                <w:sz w:val="22"/>
                <w:szCs w:val="22"/>
              </w:rPr>
            </w:pPr>
            <w:r w:rsidRPr="00DC2BA7">
              <w:rPr>
                <w:sz w:val="22"/>
                <w:szCs w:val="22"/>
              </w:rPr>
              <w:t>Astma (%)</w:t>
            </w:r>
          </w:p>
        </w:tc>
        <w:tc>
          <w:tcPr>
            <w:tcW w:w="2997" w:type="dxa"/>
            <w:shd w:val="clear" w:color="auto" w:fill="auto"/>
          </w:tcPr>
          <w:p w14:paraId="5EA9B8F8" w14:textId="77777777" w:rsidR="00D57536" w:rsidRPr="00DC2BA7" w:rsidRDefault="00B60735" w:rsidP="001C4B98">
            <w:pPr>
              <w:pStyle w:val="Paragraph"/>
              <w:keepNext/>
              <w:jc w:val="center"/>
              <w:rPr>
                <w:sz w:val="22"/>
                <w:szCs w:val="22"/>
              </w:rPr>
            </w:pPr>
            <w:r w:rsidRPr="00DC2BA7">
              <w:rPr>
                <w:sz w:val="22"/>
                <w:szCs w:val="22"/>
              </w:rPr>
              <w:t>53,6</w:t>
            </w:r>
          </w:p>
        </w:tc>
        <w:tc>
          <w:tcPr>
            <w:tcW w:w="2997" w:type="dxa"/>
            <w:shd w:val="clear" w:color="auto" w:fill="auto"/>
          </w:tcPr>
          <w:p w14:paraId="3029F3E9" w14:textId="77777777" w:rsidR="00D57536" w:rsidRPr="00DC2BA7" w:rsidRDefault="00B60735" w:rsidP="001C4B98">
            <w:pPr>
              <w:pStyle w:val="Paragraph"/>
              <w:keepNext/>
              <w:jc w:val="center"/>
              <w:rPr>
                <w:sz w:val="22"/>
                <w:szCs w:val="22"/>
              </w:rPr>
            </w:pPr>
            <w:r w:rsidRPr="00DC2BA7">
              <w:rPr>
                <w:sz w:val="22"/>
                <w:szCs w:val="22"/>
              </w:rPr>
              <w:t>60,6</w:t>
            </w:r>
          </w:p>
        </w:tc>
      </w:tr>
      <w:tr w:rsidR="00211724" w14:paraId="5CE5B753" w14:textId="77777777" w:rsidTr="001C4B98">
        <w:trPr>
          <w:cantSplit/>
        </w:trPr>
        <w:tc>
          <w:tcPr>
            <w:tcW w:w="2996" w:type="dxa"/>
            <w:shd w:val="clear" w:color="auto" w:fill="auto"/>
          </w:tcPr>
          <w:p w14:paraId="28670B8A" w14:textId="77777777" w:rsidR="00D57536" w:rsidRPr="00DC2BA7" w:rsidRDefault="00B60735" w:rsidP="001C4B98">
            <w:pPr>
              <w:pStyle w:val="Paragraph"/>
              <w:keepNext/>
              <w:ind w:left="284" w:hanging="284"/>
              <w:rPr>
                <w:sz w:val="22"/>
                <w:szCs w:val="22"/>
              </w:rPr>
            </w:pPr>
            <w:r w:rsidRPr="00DC2BA7">
              <w:rPr>
                <w:sz w:val="22"/>
                <w:szCs w:val="22"/>
              </w:rPr>
              <w:tab/>
              <w:t>Mild (%)</w:t>
            </w:r>
          </w:p>
        </w:tc>
        <w:tc>
          <w:tcPr>
            <w:tcW w:w="2997" w:type="dxa"/>
            <w:shd w:val="clear" w:color="auto" w:fill="auto"/>
          </w:tcPr>
          <w:p w14:paraId="14328028" w14:textId="77777777" w:rsidR="00D57536" w:rsidRPr="00DC2BA7" w:rsidRDefault="00B60735" w:rsidP="001C4B98">
            <w:pPr>
              <w:pStyle w:val="Paragraph"/>
              <w:keepNext/>
              <w:jc w:val="center"/>
              <w:rPr>
                <w:sz w:val="22"/>
                <w:szCs w:val="22"/>
              </w:rPr>
            </w:pPr>
            <w:r w:rsidRPr="00DC2BA7">
              <w:rPr>
                <w:sz w:val="22"/>
                <w:szCs w:val="22"/>
              </w:rPr>
              <w:t>37,8</w:t>
            </w:r>
          </w:p>
        </w:tc>
        <w:tc>
          <w:tcPr>
            <w:tcW w:w="2997" w:type="dxa"/>
            <w:shd w:val="clear" w:color="auto" w:fill="auto"/>
          </w:tcPr>
          <w:p w14:paraId="706B3BE5" w14:textId="77777777" w:rsidR="00D57536" w:rsidRPr="00DC2BA7" w:rsidRDefault="00B60735" w:rsidP="001C4B98">
            <w:pPr>
              <w:pStyle w:val="Paragraph"/>
              <w:keepNext/>
              <w:jc w:val="center"/>
              <w:rPr>
                <w:sz w:val="22"/>
                <w:szCs w:val="22"/>
              </w:rPr>
            </w:pPr>
            <w:r w:rsidRPr="00DC2BA7">
              <w:rPr>
                <w:sz w:val="22"/>
                <w:szCs w:val="22"/>
              </w:rPr>
              <w:t>32,5</w:t>
            </w:r>
          </w:p>
        </w:tc>
      </w:tr>
      <w:tr w:rsidR="00211724" w14:paraId="040798A8" w14:textId="77777777" w:rsidTr="001C4B98">
        <w:trPr>
          <w:cantSplit/>
        </w:trPr>
        <w:tc>
          <w:tcPr>
            <w:tcW w:w="2996" w:type="dxa"/>
            <w:shd w:val="clear" w:color="auto" w:fill="auto"/>
          </w:tcPr>
          <w:p w14:paraId="73B6E429" w14:textId="77777777" w:rsidR="00D57536" w:rsidRPr="00DC2BA7" w:rsidRDefault="00B60735" w:rsidP="001C4B98">
            <w:pPr>
              <w:pStyle w:val="Paragraph"/>
              <w:keepNext/>
              <w:ind w:left="284" w:hanging="284"/>
              <w:rPr>
                <w:sz w:val="22"/>
                <w:szCs w:val="22"/>
              </w:rPr>
            </w:pPr>
            <w:r w:rsidRPr="00DC2BA7">
              <w:rPr>
                <w:sz w:val="22"/>
                <w:szCs w:val="22"/>
              </w:rPr>
              <w:tab/>
              <w:t>Moderat (%)</w:t>
            </w:r>
          </w:p>
        </w:tc>
        <w:tc>
          <w:tcPr>
            <w:tcW w:w="2997" w:type="dxa"/>
            <w:shd w:val="clear" w:color="auto" w:fill="auto"/>
          </w:tcPr>
          <w:p w14:paraId="4A5BE025" w14:textId="77777777" w:rsidR="00D57536" w:rsidRPr="00DC2BA7" w:rsidRDefault="00B60735" w:rsidP="001C4B98">
            <w:pPr>
              <w:pStyle w:val="Paragraph"/>
              <w:keepNext/>
              <w:jc w:val="center"/>
              <w:rPr>
                <w:sz w:val="22"/>
                <w:szCs w:val="22"/>
              </w:rPr>
            </w:pPr>
            <w:r w:rsidRPr="00DC2BA7">
              <w:rPr>
                <w:sz w:val="22"/>
                <w:szCs w:val="22"/>
              </w:rPr>
              <w:t>58,1</w:t>
            </w:r>
          </w:p>
        </w:tc>
        <w:tc>
          <w:tcPr>
            <w:tcW w:w="2997" w:type="dxa"/>
            <w:shd w:val="clear" w:color="auto" w:fill="auto"/>
          </w:tcPr>
          <w:p w14:paraId="41B2D0F8" w14:textId="77777777" w:rsidR="00D57536" w:rsidRPr="00DC2BA7" w:rsidRDefault="00B60735" w:rsidP="001C4B98">
            <w:pPr>
              <w:pStyle w:val="Paragraph"/>
              <w:keepNext/>
              <w:jc w:val="center"/>
              <w:rPr>
                <w:sz w:val="22"/>
                <w:szCs w:val="22"/>
              </w:rPr>
            </w:pPr>
            <w:r w:rsidRPr="00DC2BA7">
              <w:rPr>
                <w:sz w:val="22"/>
                <w:szCs w:val="22"/>
              </w:rPr>
              <w:t>58,4</w:t>
            </w:r>
          </w:p>
        </w:tc>
      </w:tr>
      <w:tr w:rsidR="00211724" w14:paraId="75FE3E10" w14:textId="77777777" w:rsidTr="001C4B98">
        <w:trPr>
          <w:cantSplit/>
        </w:trPr>
        <w:tc>
          <w:tcPr>
            <w:tcW w:w="2996" w:type="dxa"/>
            <w:shd w:val="clear" w:color="auto" w:fill="auto"/>
          </w:tcPr>
          <w:p w14:paraId="3278215A" w14:textId="77777777" w:rsidR="00D57536" w:rsidRPr="00DC2BA7" w:rsidRDefault="00B60735" w:rsidP="001C4B98">
            <w:pPr>
              <w:pStyle w:val="Paragraph"/>
              <w:keepNext/>
              <w:ind w:left="284" w:hanging="284"/>
              <w:rPr>
                <w:sz w:val="22"/>
                <w:szCs w:val="22"/>
              </w:rPr>
            </w:pPr>
            <w:r w:rsidRPr="00DC2BA7">
              <w:rPr>
                <w:sz w:val="22"/>
                <w:szCs w:val="22"/>
              </w:rPr>
              <w:tab/>
              <w:t>Allvarlig (%)</w:t>
            </w:r>
          </w:p>
        </w:tc>
        <w:tc>
          <w:tcPr>
            <w:tcW w:w="2997" w:type="dxa"/>
            <w:shd w:val="clear" w:color="auto" w:fill="auto"/>
          </w:tcPr>
          <w:p w14:paraId="45A435A3" w14:textId="77777777" w:rsidR="00D57536" w:rsidRPr="00DC2BA7" w:rsidRDefault="00B60735" w:rsidP="001C4B98">
            <w:pPr>
              <w:pStyle w:val="Paragraph"/>
              <w:keepNext/>
              <w:jc w:val="center"/>
              <w:rPr>
                <w:sz w:val="22"/>
                <w:szCs w:val="22"/>
              </w:rPr>
            </w:pPr>
            <w:r w:rsidRPr="00DC2BA7">
              <w:rPr>
                <w:sz w:val="22"/>
                <w:szCs w:val="22"/>
              </w:rPr>
              <w:t>4,1</w:t>
            </w:r>
          </w:p>
        </w:tc>
        <w:tc>
          <w:tcPr>
            <w:tcW w:w="2997" w:type="dxa"/>
            <w:shd w:val="clear" w:color="auto" w:fill="auto"/>
          </w:tcPr>
          <w:p w14:paraId="47AA940B" w14:textId="77777777" w:rsidR="00D57536" w:rsidRPr="00DC2BA7" w:rsidRDefault="00B60735" w:rsidP="001C4B98">
            <w:pPr>
              <w:pStyle w:val="Paragraph"/>
              <w:keepNext/>
              <w:jc w:val="center"/>
              <w:rPr>
                <w:sz w:val="22"/>
                <w:szCs w:val="22"/>
              </w:rPr>
            </w:pPr>
            <w:r w:rsidRPr="00DC2BA7">
              <w:rPr>
                <w:sz w:val="22"/>
                <w:szCs w:val="22"/>
              </w:rPr>
              <w:t>9,1</w:t>
            </w:r>
          </w:p>
        </w:tc>
      </w:tr>
      <w:tr w:rsidR="00211724" w14:paraId="27DA6CE3" w14:textId="77777777" w:rsidTr="001C4B98">
        <w:trPr>
          <w:cantSplit/>
        </w:trPr>
        <w:tc>
          <w:tcPr>
            <w:tcW w:w="2996" w:type="dxa"/>
            <w:shd w:val="clear" w:color="auto" w:fill="auto"/>
          </w:tcPr>
          <w:p w14:paraId="359FE460" w14:textId="77777777" w:rsidR="00D57536" w:rsidRPr="00DC2BA7" w:rsidRDefault="00B60735" w:rsidP="001C4B98">
            <w:pPr>
              <w:pStyle w:val="Paragraph"/>
              <w:keepNext/>
              <w:rPr>
                <w:sz w:val="22"/>
                <w:szCs w:val="22"/>
              </w:rPr>
            </w:pPr>
            <w:r w:rsidRPr="00DC2BA7">
              <w:rPr>
                <w:sz w:val="22"/>
                <w:szCs w:val="22"/>
              </w:rPr>
              <w:t>NSAID-utlöst luftvägssjukdom (%)</w:t>
            </w:r>
          </w:p>
        </w:tc>
        <w:tc>
          <w:tcPr>
            <w:tcW w:w="2997" w:type="dxa"/>
            <w:shd w:val="clear" w:color="auto" w:fill="auto"/>
          </w:tcPr>
          <w:p w14:paraId="5208F464" w14:textId="77777777" w:rsidR="00D57536" w:rsidRPr="00DC2BA7" w:rsidRDefault="00B60735" w:rsidP="001C4B98">
            <w:pPr>
              <w:pStyle w:val="Paragraph"/>
              <w:keepNext/>
              <w:jc w:val="center"/>
              <w:rPr>
                <w:sz w:val="22"/>
                <w:szCs w:val="22"/>
              </w:rPr>
            </w:pPr>
            <w:r w:rsidRPr="00DC2BA7">
              <w:rPr>
                <w:sz w:val="22"/>
                <w:szCs w:val="22"/>
              </w:rPr>
              <w:t>19,6</w:t>
            </w:r>
          </w:p>
        </w:tc>
        <w:tc>
          <w:tcPr>
            <w:tcW w:w="2997" w:type="dxa"/>
            <w:shd w:val="clear" w:color="auto" w:fill="auto"/>
          </w:tcPr>
          <w:p w14:paraId="3C947F0A" w14:textId="77777777" w:rsidR="00D57536" w:rsidRPr="00DC2BA7" w:rsidRDefault="00B60735" w:rsidP="001C4B98">
            <w:pPr>
              <w:pStyle w:val="Paragraph"/>
              <w:keepNext/>
              <w:jc w:val="center"/>
              <w:rPr>
                <w:sz w:val="22"/>
                <w:szCs w:val="22"/>
              </w:rPr>
            </w:pPr>
            <w:r w:rsidRPr="00DC2BA7">
              <w:rPr>
                <w:sz w:val="22"/>
                <w:szCs w:val="22"/>
              </w:rPr>
              <w:t>35,4</w:t>
            </w:r>
          </w:p>
        </w:tc>
      </w:tr>
      <w:tr w:rsidR="00211724" w14:paraId="52B9AB3C" w14:textId="77777777" w:rsidTr="001C4B98">
        <w:trPr>
          <w:cantSplit/>
        </w:trPr>
        <w:tc>
          <w:tcPr>
            <w:tcW w:w="2996" w:type="dxa"/>
            <w:shd w:val="clear" w:color="auto" w:fill="auto"/>
          </w:tcPr>
          <w:p w14:paraId="01901A88" w14:textId="77777777" w:rsidR="00D57536" w:rsidRPr="00DC2BA7" w:rsidRDefault="00B60735" w:rsidP="001C4B98">
            <w:pPr>
              <w:pStyle w:val="Paragraph"/>
              <w:keepNext/>
              <w:rPr>
                <w:sz w:val="22"/>
                <w:szCs w:val="22"/>
              </w:rPr>
            </w:pPr>
            <w:r w:rsidRPr="00DC2BA7">
              <w:rPr>
                <w:sz w:val="22"/>
                <w:szCs w:val="22"/>
              </w:rPr>
              <w:t>Allergisk rinit</w:t>
            </w:r>
          </w:p>
        </w:tc>
        <w:tc>
          <w:tcPr>
            <w:tcW w:w="2997" w:type="dxa"/>
            <w:shd w:val="clear" w:color="auto" w:fill="auto"/>
          </w:tcPr>
          <w:p w14:paraId="1056939F" w14:textId="77777777" w:rsidR="00D57536" w:rsidRPr="00DC2BA7" w:rsidRDefault="00B60735" w:rsidP="001C4B98">
            <w:pPr>
              <w:pStyle w:val="Paragraph"/>
              <w:keepNext/>
              <w:jc w:val="center"/>
              <w:rPr>
                <w:sz w:val="22"/>
                <w:szCs w:val="22"/>
              </w:rPr>
            </w:pPr>
            <w:r w:rsidRPr="00DC2BA7">
              <w:rPr>
                <w:sz w:val="22"/>
                <w:szCs w:val="22"/>
              </w:rPr>
              <w:t>43,5</w:t>
            </w:r>
          </w:p>
        </w:tc>
        <w:tc>
          <w:tcPr>
            <w:tcW w:w="2997" w:type="dxa"/>
            <w:shd w:val="clear" w:color="auto" w:fill="auto"/>
          </w:tcPr>
          <w:p w14:paraId="646A07CA" w14:textId="77777777" w:rsidR="00D57536" w:rsidRPr="00DC2BA7" w:rsidRDefault="00B60735" w:rsidP="001C4B98">
            <w:pPr>
              <w:pStyle w:val="Paragraph"/>
              <w:keepNext/>
              <w:jc w:val="center"/>
              <w:rPr>
                <w:sz w:val="22"/>
                <w:szCs w:val="22"/>
              </w:rPr>
            </w:pPr>
            <w:r w:rsidRPr="00DC2BA7">
              <w:rPr>
                <w:sz w:val="22"/>
                <w:szCs w:val="22"/>
              </w:rPr>
              <w:t>42,5</w:t>
            </w:r>
          </w:p>
        </w:tc>
      </w:tr>
    </w:tbl>
    <w:p w14:paraId="37EAECAC" w14:textId="77777777" w:rsidR="00D57536" w:rsidRPr="00DC2BA7" w:rsidRDefault="00B60735" w:rsidP="00D57536">
      <w:pPr>
        <w:pStyle w:val="Paragraph"/>
        <w:rPr>
          <w:sz w:val="22"/>
          <w:szCs w:val="22"/>
          <w:lang w:val="sv-SE"/>
        </w:rPr>
      </w:pPr>
      <w:r w:rsidRPr="00DC2BA7">
        <w:rPr>
          <w:sz w:val="22"/>
          <w:szCs w:val="22"/>
          <w:lang w:val="sv-SE"/>
        </w:rPr>
        <w:t>SD = standardavvikelse; SNOT-22 = 22-delars sinonasalt resultattest; IgE = Immunoglobulin E; IU = internationell enhet. För NPS, NCS, och SNOT-22 indikerar ett högre värde en högre svårighetsgrad av sjukdomen.</w:t>
      </w:r>
    </w:p>
    <w:p w14:paraId="4A864E16" w14:textId="77777777" w:rsidR="00D57536" w:rsidRPr="00DC2BA7" w:rsidRDefault="00D57536" w:rsidP="00D57536">
      <w:pPr>
        <w:pStyle w:val="Paragraph"/>
        <w:rPr>
          <w:sz w:val="22"/>
          <w:szCs w:val="22"/>
          <w:lang w:val="sv-SE"/>
        </w:rPr>
      </w:pPr>
    </w:p>
    <w:p w14:paraId="1D6E8666" w14:textId="1ADBAB2A" w:rsidR="00D57536" w:rsidRPr="00DC2BA7" w:rsidRDefault="00B60735" w:rsidP="00D57536">
      <w:pPr>
        <w:spacing w:line="240" w:lineRule="auto"/>
        <w:rPr>
          <w:lang w:val="sv-SE" w:bidi="th-TH"/>
        </w:rPr>
      </w:pPr>
      <w:r w:rsidRPr="00DC2BA7">
        <w:rPr>
          <w:lang w:val="sv-SE"/>
        </w:rPr>
        <w:t>De kombinerade-primära effektmåtten var poäng bilateral ”nasal polyp score” (NPS) och genomsnittlig daglig ”nasal congestion score” (NCS) vid vecka</w:t>
      </w:r>
      <w:r w:rsidRPr="00DC2BA7">
        <w:rPr>
          <w:lang w:val="sv-SE" w:bidi="th-TH"/>
        </w:rPr>
        <w:t> </w:t>
      </w:r>
      <w:r w:rsidRPr="00DC2BA7">
        <w:rPr>
          <w:lang w:val="sv-SE"/>
        </w:rPr>
        <w:t>24. I båda studierna</w:t>
      </w:r>
      <w:r w:rsidRPr="00DC2BA7">
        <w:rPr>
          <w:lang w:val="sv-SE" w:bidi="th-TH"/>
        </w:rPr>
        <w:t> </w:t>
      </w:r>
      <w:r w:rsidRPr="00DC2BA7">
        <w:rPr>
          <w:lang w:val="sv-SE"/>
        </w:rPr>
        <w:t xml:space="preserve">1 och 2 vid näspolyper hade patienter som fick </w:t>
      </w:r>
      <w:r w:rsidR="00361D8E">
        <w:rPr>
          <w:lang w:val="sv-SE"/>
        </w:rPr>
        <w:t>omalizumab</w:t>
      </w:r>
      <w:r w:rsidRPr="00DC2BA7">
        <w:rPr>
          <w:lang w:val="sv-SE"/>
        </w:rPr>
        <w:t xml:space="preserve"> statistiskt signifikant större förbättringar från utgångsvärdet vid vecka</w:t>
      </w:r>
      <w:r w:rsidRPr="00DC2BA7">
        <w:rPr>
          <w:lang w:val="sv-SE" w:bidi="th-TH"/>
        </w:rPr>
        <w:t> </w:t>
      </w:r>
      <w:r w:rsidRPr="00DC2BA7">
        <w:rPr>
          <w:lang w:val="sv-SE"/>
        </w:rPr>
        <w:t>24 i NPS och genomsnittlig NCS per vecka än patienter som fick placebo. Resultat från studierna 1 och 2 vid näspolyper visas i tabell</w:t>
      </w:r>
      <w:r w:rsidRPr="00DC2BA7">
        <w:rPr>
          <w:lang w:val="sv-SE" w:bidi="th-TH"/>
        </w:rPr>
        <w:t> </w:t>
      </w:r>
      <w:r w:rsidRPr="00DC2BA7">
        <w:rPr>
          <w:lang w:val="sv-SE"/>
        </w:rPr>
        <w:t>8.</w:t>
      </w:r>
    </w:p>
    <w:p w14:paraId="3426B9D1" w14:textId="77777777" w:rsidR="00D57536" w:rsidRPr="00DC2BA7" w:rsidRDefault="00D57536" w:rsidP="00D57536">
      <w:pPr>
        <w:widowControl w:val="0"/>
        <w:tabs>
          <w:tab w:val="clear" w:pos="567"/>
        </w:tabs>
        <w:spacing w:line="240" w:lineRule="auto"/>
        <w:rPr>
          <w:lang w:val="sv-SE"/>
        </w:rPr>
      </w:pPr>
    </w:p>
    <w:p w14:paraId="4CB35AB2" w14:textId="77777777" w:rsidR="00D57536" w:rsidRPr="00610F76" w:rsidRDefault="00B60735" w:rsidP="00535973">
      <w:pPr>
        <w:keepNext/>
        <w:tabs>
          <w:tab w:val="clear" w:pos="567"/>
        </w:tabs>
        <w:spacing w:line="240" w:lineRule="auto"/>
        <w:ind w:left="1134" w:hanging="1134"/>
        <w:rPr>
          <w:lang w:val="sv-SE"/>
        </w:rPr>
      </w:pPr>
      <w:r w:rsidRPr="00610F76">
        <w:rPr>
          <w:b/>
          <w:lang w:val="sv-SE"/>
        </w:rPr>
        <w:lastRenderedPageBreak/>
        <w:t>Table 8</w:t>
      </w:r>
      <w:r w:rsidRPr="00610F76">
        <w:rPr>
          <w:b/>
          <w:lang w:val="sv-SE"/>
        </w:rPr>
        <w:tab/>
        <w:t>Förändring från utgångsvärdet vid vecka 24 i kliniska poäng från studie</w:t>
      </w:r>
      <w:r w:rsidRPr="00610F76">
        <w:rPr>
          <w:rFonts w:ascii="Arial" w:hAnsi="Arial" w:cs="Arial"/>
          <w:b/>
          <w:lang w:val="sv-SE"/>
        </w:rPr>
        <w:t> </w:t>
      </w:r>
      <w:r w:rsidRPr="00610F76">
        <w:rPr>
          <w:b/>
          <w:lang w:val="sv-SE"/>
        </w:rPr>
        <w:t>1 samt studie</w:t>
      </w:r>
      <w:r w:rsidRPr="00610F76">
        <w:rPr>
          <w:rFonts w:ascii="Arial" w:hAnsi="Arial" w:cs="Arial"/>
          <w:b/>
          <w:lang w:val="sv-SE"/>
        </w:rPr>
        <w:t> </w:t>
      </w:r>
      <w:r w:rsidRPr="00610F76">
        <w:rPr>
          <w:b/>
          <w:lang w:val="sv-SE"/>
        </w:rPr>
        <w:t>2 vid näspolyper, och poolade data</w:t>
      </w:r>
    </w:p>
    <w:p w14:paraId="17AB3B5A" w14:textId="77777777" w:rsidR="00D57536" w:rsidRPr="00610F76" w:rsidRDefault="00D57536" w:rsidP="00535973">
      <w:pPr>
        <w:pStyle w:val="Text"/>
        <w:keepNext/>
        <w:widowControl w:val="0"/>
        <w:spacing w:before="0"/>
        <w:jc w:val="left"/>
        <w:rPr>
          <w:sz w:val="22"/>
          <w:lang w:val="sv-SE"/>
        </w:rPr>
      </w:pPr>
    </w:p>
    <w:tbl>
      <w:tblPr>
        <w:tblW w:w="4940" w:type="pct"/>
        <w:tblInd w:w="108" w:type="dxa"/>
        <w:tblBorders>
          <w:top w:val="single" w:sz="4" w:space="0" w:color="auto"/>
          <w:left w:val="single" w:sz="4" w:space="0" w:color="auto"/>
          <w:bottom w:val="single" w:sz="4" w:space="0" w:color="auto"/>
          <w:right w:val="single" w:sz="4" w:space="0" w:color="auto"/>
          <w:insideH w:val="single" w:sz="4" w:space="0" w:color="auto"/>
        </w:tblBorders>
        <w:tblLayout w:type="fixed"/>
        <w:tblLook w:val="04A0" w:firstRow="1" w:lastRow="0" w:firstColumn="1" w:lastColumn="0" w:noHBand="0" w:noVBand="1"/>
      </w:tblPr>
      <w:tblGrid>
        <w:gridCol w:w="2012"/>
        <w:gridCol w:w="1157"/>
        <w:gridCol w:w="1157"/>
        <w:gridCol w:w="1157"/>
        <w:gridCol w:w="1157"/>
        <w:gridCol w:w="1157"/>
        <w:gridCol w:w="1155"/>
      </w:tblGrid>
      <w:tr w:rsidR="00211724" w14:paraId="6C39EEDF" w14:textId="77777777" w:rsidTr="001C4B98">
        <w:trPr>
          <w:cantSplit/>
        </w:trPr>
        <w:tc>
          <w:tcPr>
            <w:tcW w:w="1124" w:type="pct"/>
            <w:shd w:val="clear" w:color="auto" w:fill="auto"/>
          </w:tcPr>
          <w:p w14:paraId="1F10B9A0" w14:textId="77777777" w:rsidR="00D57536" w:rsidRPr="00561D6E" w:rsidRDefault="00D57536" w:rsidP="001C4B98">
            <w:pPr>
              <w:keepNext/>
              <w:widowControl w:val="0"/>
              <w:tabs>
                <w:tab w:val="left" w:pos="284"/>
              </w:tabs>
              <w:spacing w:line="240" w:lineRule="auto"/>
              <w:rPr>
                <w:color w:val="000000"/>
                <w:sz w:val="20"/>
                <w:szCs w:val="20"/>
                <w:lang w:val="sv-SE"/>
              </w:rPr>
            </w:pPr>
          </w:p>
        </w:tc>
        <w:tc>
          <w:tcPr>
            <w:tcW w:w="1292" w:type="pct"/>
            <w:gridSpan w:val="2"/>
            <w:shd w:val="clear" w:color="auto" w:fill="auto"/>
            <w:vAlign w:val="bottom"/>
          </w:tcPr>
          <w:p w14:paraId="5FADDF01" w14:textId="77777777" w:rsidR="00D57536" w:rsidRPr="00561D6E" w:rsidRDefault="00B60735" w:rsidP="001C4B98">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Näspolyper</w:t>
            </w:r>
            <w:r w:rsidRPr="00561D6E">
              <w:rPr>
                <w:rFonts w:eastAsia="PMingLiU"/>
                <w:b/>
                <w:color w:val="000000"/>
                <w:sz w:val="20"/>
                <w:szCs w:val="20"/>
                <w:lang w:eastAsia="zh-TW"/>
              </w:rPr>
              <w:br/>
              <w:t>studie 1</w:t>
            </w:r>
          </w:p>
        </w:tc>
        <w:tc>
          <w:tcPr>
            <w:tcW w:w="1292" w:type="pct"/>
            <w:gridSpan w:val="2"/>
            <w:vAlign w:val="bottom"/>
          </w:tcPr>
          <w:p w14:paraId="2C5105D4" w14:textId="77777777" w:rsidR="00D57536" w:rsidRPr="00561D6E" w:rsidRDefault="00B60735" w:rsidP="001C4B98">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Näspolyper</w:t>
            </w:r>
            <w:r w:rsidRPr="00561D6E">
              <w:rPr>
                <w:rFonts w:eastAsia="PMingLiU"/>
                <w:b/>
                <w:color w:val="000000"/>
                <w:sz w:val="20"/>
                <w:szCs w:val="20"/>
                <w:lang w:eastAsia="zh-TW"/>
              </w:rPr>
              <w:br/>
              <w:t>studie 2</w:t>
            </w:r>
          </w:p>
        </w:tc>
        <w:tc>
          <w:tcPr>
            <w:tcW w:w="1291" w:type="pct"/>
            <w:gridSpan w:val="2"/>
          </w:tcPr>
          <w:p w14:paraId="3B594F09" w14:textId="77777777" w:rsidR="00D57536" w:rsidRPr="00561D6E" w:rsidRDefault="00B60735" w:rsidP="001C4B98">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Näspolyper</w:t>
            </w:r>
            <w:r w:rsidRPr="00561D6E">
              <w:rPr>
                <w:rFonts w:eastAsia="PMingLiU"/>
                <w:b/>
                <w:color w:val="000000"/>
                <w:sz w:val="20"/>
                <w:szCs w:val="20"/>
                <w:lang w:eastAsia="zh-TW"/>
              </w:rPr>
              <w:br/>
              <w:t>pooled results</w:t>
            </w:r>
          </w:p>
        </w:tc>
      </w:tr>
      <w:tr w:rsidR="00211724" w14:paraId="59E1E2AF" w14:textId="77777777" w:rsidTr="001C4B98">
        <w:trPr>
          <w:cantSplit/>
        </w:trPr>
        <w:tc>
          <w:tcPr>
            <w:tcW w:w="1124" w:type="pct"/>
            <w:shd w:val="clear" w:color="auto" w:fill="auto"/>
          </w:tcPr>
          <w:p w14:paraId="058DE2B7" w14:textId="77777777" w:rsidR="00D57536" w:rsidRPr="00561D6E" w:rsidRDefault="00D57536" w:rsidP="001C4B98">
            <w:pPr>
              <w:keepNext/>
              <w:widowControl w:val="0"/>
              <w:tabs>
                <w:tab w:val="left" w:pos="284"/>
              </w:tabs>
              <w:spacing w:line="240" w:lineRule="auto"/>
              <w:rPr>
                <w:color w:val="000000"/>
                <w:sz w:val="20"/>
                <w:szCs w:val="20"/>
              </w:rPr>
            </w:pPr>
          </w:p>
        </w:tc>
        <w:tc>
          <w:tcPr>
            <w:tcW w:w="646" w:type="pct"/>
            <w:shd w:val="clear" w:color="auto" w:fill="auto"/>
            <w:vAlign w:val="bottom"/>
          </w:tcPr>
          <w:p w14:paraId="2F3F4A24" w14:textId="77777777" w:rsidR="00D57536" w:rsidRPr="00561D6E" w:rsidRDefault="00B60735" w:rsidP="001C4B98">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Placebo</w:t>
            </w:r>
          </w:p>
        </w:tc>
        <w:tc>
          <w:tcPr>
            <w:tcW w:w="646" w:type="pct"/>
            <w:vAlign w:val="bottom"/>
          </w:tcPr>
          <w:p w14:paraId="2A0C21BE" w14:textId="78421903" w:rsidR="00D57536" w:rsidRPr="00561D6E" w:rsidRDefault="00361D8E" w:rsidP="001C4B98">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Omalizumab</w:t>
            </w:r>
          </w:p>
        </w:tc>
        <w:tc>
          <w:tcPr>
            <w:tcW w:w="646" w:type="pct"/>
            <w:vAlign w:val="bottom"/>
          </w:tcPr>
          <w:p w14:paraId="2E77479F" w14:textId="77777777" w:rsidR="00D57536" w:rsidRPr="00561D6E" w:rsidRDefault="00B60735" w:rsidP="001C4B98">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Placebo</w:t>
            </w:r>
          </w:p>
        </w:tc>
        <w:tc>
          <w:tcPr>
            <w:tcW w:w="646" w:type="pct"/>
            <w:vAlign w:val="bottom"/>
          </w:tcPr>
          <w:p w14:paraId="3103712F" w14:textId="1AC66F1E" w:rsidR="00D57536" w:rsidRPr="00561D6E" w:rsidRDefault="00361D8E" w:rsidP="001C4B98">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Omalizumab</w:t>
            </w:r>
          </w:p>
        </w:tc>
        <w:tc>
          <w:tcPr>
            <w:tcW w:w="646" w:type="pct"/>
          </w:tcPr>
          <w:p w14:paraId="6C19EA6B" w14:textId="77777777" w:rsidR="00D57536" w:rsidRPr="00561D6E" w:rsidRDefault="00B60735" w:rsidP="001C4B98">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Placebo</w:t>
            </w:r>
          </w:p>
        </w:tc>
        <w:tc>
          <w:tcPr>
            <w:tcW w:w="645" w:type="pct"/>
          </w:tcPr>
          <w:p w14:paraId="3942FC9D" w14:textId="49A1A272" w:rsidR="00D57536" w:rsidRPr="00561D6E" w:rsidRDefault="00361D8E" w:rsidP="001C4B98">
            <w:pPr>
              <w:keepNext/>
              <w:widowControl w:val="0"/>
              <w:tabs>
                <w:tab w:val="left" w:pos="284"/>
              </w:tabs>
              <w:spacing w:line="240" w:lineRule="auto"/>
              <w:jc w:val="center"/>
              <w:rPr>
                <w:rFonts w:eastAsia="PMingLiU"/>
                <w:b/>
                <w:color w:val="000000"/>
                <w:sz w:val="20"/>
                <w:szCs w:val="20"/>
                <w:lang w:eastAsia="zh-TW"/>
              </w:rPr>
            </w:pPr>
            <w:r w:rsidRPr="00561D6E">
              <w:rPr>
                <w:rFonts w:eastAsia="PMingLiU"/>
                <w:b/>
                <w:color w:val="000000"/>
                <w:sz w:val="20"/>
                <w:szCs w:val="20"/>
                <w:lang w:eastAsia="zh-TW"/>
              </w:rPr>
              <w:t>Omalizumab</w:t>
            </w:r>
          </w:p>
        </w:tc>
      </w:tr>
      <w:tr w:rsidR="00211724" w14:paraId="7A107C93" w14:textId="77777777" w:rsidTr="001C4B98">
        <w:trPr>
          <w:cantSplit/>
        </w:trPr>
        <w:tc>
          <w:tcPr>
            <w:tcW w:w="1124" w:type="pct"/>
            <w:tcBorders>
              <w:bottom w:val="single" w:sz="4" w:space="0" w:color="auto"/>
            </w:tcBorders>
            <w:shd w:val="clear" w:color="auto" w:fill="auto"/>
          </w:tcPr>
          <w:p w14:paraId="49C230A3" w14:textId="77777777" w:rsidR="00D57536" w:rsidRPr="00561D6E" w:rsidRDefault="00B60735" w:rsidP="001C4B98">
            <w:pPr>
              <w:keepNext/>
              <w:widowControl w:val="0"/>
              <w:tabs>
                <w:tab w:val="left" w:pos="284"/>
              </w:tabs>
              <w:spacing w:line="240" w:lineRule="auto"/>
              <w:rPr>
                <w:color w:val="000000"/>
                <w:sz w:val="20"/>
                <w:szCs w:val="20"/>
              </w:rPr>
            </w:pPr>
            <w:r w:rsidRPr="00561D6E">
              <w:rPr>
                <w:color w:val="000000"/>
                <w:sz w:val="20"/>
                <w:szCs w:val="20"/>
              </w:rPr>
              <w:t>N</w:t>
            </w:r>
          </w:p>
        </w:tc>
        <w:tc>
          <w:tcPr>
            <w:tcW w:w="646" w:type="pct"/>
            <w:tcBorders>
              <w:bottom w:val="single" w:sz="4" w:space="0" w:color="auto"/>
            </w:tcBorders>
            <w:shd w:val="clear" w:color="auto" w:fill="auto"/>
          </w:tcPr>
          <w:p w14:paraId="39D0A79F"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66</w:t>
            </w:r>
          </w:p>
        </w:tc>
        <w:tc>
          <w:tcPr>
            <w:tcW w:w="646" w:type="pct"/>
            <w:tcBorders>
              <w:bottom w:val="single" w:sz="4" w:space="0" w:color="auto"/>
            </w:tcBorders>
          </w:tcPr>
          <w:p w14:paraId="14BB4067"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72</w:t>
            </w:r>
          </w:p>
        </w:tc>
        <w:tc>
          <w:tcPr>
            <w:tcW w:w="646" w:type="pct"/>
            <w:tcBorders>
              <w:bottom w:val="single" w:sz="4" w:space="0" w:color="auto"/>
            </w:tcBorders>
          </w:tcPr>
          <w:p w14:paraId="6EA26763"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65</w:t>
            </w:r>
          </w:p>
        </w:tc>
        <w:tc>
          <w:tcPr>
            <w:tcW w:w="646" w:type="pct"/>
            <w:tcBorders>
              <w:bottom w:val="single" w:sz="4" w:space="0" w:color="auto"/>
            </w:tcBorders>
          </w:tcPr>
          <w:p w14:paraId="6765351A"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62</w:t>
            </w:r>
          </w:p>
        </w:tc>
        <w:tc>
          <w:tcPr>
            <w:tcW w:w="646" w:type="pct"/>
            <w:tcBorders>
              <w:bottom w:val="single" w:sz="4" w:space="0" w:color="auto"/>
            </w:tcBorders>
          </w:tcPr>
          <w:p w14:paraId="30B31544"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131</w:t>
            </w:r>
          </w:p>
        </w:tc>
        <w:tc>
          <w:tcPr>
            <w:tcW w:w="645" w:type="pct"/>
            <w:tcBorders>
              <w:bottom w:val="single" w:sz="4" w:space="0" w:color="auto"/>
            </w:tcBorders>
          </w:tcPr>
          <w:p w14:paraId="61439DFA"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134</w:t>
            </w:r>
          </w:p>
        </w:tc>
      </w:tr>
      <w:tr w:rsidR="00211724" w14:paraId="045ADCDE" w14:textId="77777777" w:rsidTr="001C4B98">
        <w:trPr>
          <w:cantSplit/>
        </w:trPr>
        <w:tc>
          <w:tcPr>
            <w:tcW w:w="1124" w:type="pct"/>
            <w:tcBorders>
              <w:bottom w:val="nil"/>
            </w:tcBorders>
            <w:shd w:val="clear" w:color="auto" w:fill="auto"/>
          </w:tcPr>
          <w:p w14:paraId="6587FDCC" w14:textId="77777777" w:rsidR="00D57536" w:rsidRPr="00561D6E" w:rsidRDefault="00B60735" w:rsidP="001C4B98">
            <w:pPr>
              <w:keepNext/>
              <w:widowControl w:val="0"/>
              <w:tabs>
                <w:tab w:val="left" w:pos="284"/>
              </w:tabs>
              <w:spacing w:line="240" w:lineRule="auto"/>
              <w:rPr>
                <w:color w:val="000000"/>
                <w:sz w:val="20"/>
                <w:szCs w:val="20"/>
              </w:rPr>
            </w:pPr>
            <w:r w:rsidRPr="00561D6E">
              <w:rPr>
                <w:color w:val="000000"/>
                <w:sz w:val="20"/>
                <w:szCs w:val="20"/>
              </w:rPr>
              <w:t>Nasal polyp score</w:t>
            </w:r>
          </w:p>
        </w:tc>
        <w:tc>
          <w:tcPr>
            <w:tcW w:w="1292" w:type="pct"/>
            <w:gridSpan w:val="2"/>
            <w:tcBorders>
              <w:bottom w:val="nil"/>
            </w:tcBorders>
            <w:shd w:val="clear" w:color="auto" w:fill="auto"/>
          </w:tcPr>
          <w:p w14:paraId="2D20789E" w14:textId="77777777" w:rsidR="00D57536" w:rsidRPr="00561D6E" w:rsidRDefault="00D57536" w:rsidP="001C4B98">
            <w:pPr>
              <w:keepNext/>
              <w:widowControl w:val="0"/>
              <w:tabs>
                <w:tab w:val="left" w:pos="284"/>
              </w:tabs>
              <w:spacing w:line="240" w:lineRule="auto"/>
              <w:jc w:val="center"/>
              <w:rPr>
                <w:rFonts w:eastAsia="PMingLiU"/>
                <w:color w:val="000000"/>
                <w:sz w:val="20"/>
                <w:szCs w:val="20"/>
                <w:lang w:eastAsia="zh-TW"/>
              </w:rPr>
            </w:pPr>
          </w:p>
        </w:tc>
        <w:tc>
          <w:tcPr>
            <w:tcW w:w="1292" w:type="pct"/>
            <w:gridSpan w:val="2"/>
            <w:tcBorders>
              <w:bottom w:val="nil"/>
            </w:tcBorders>
          </w:tcPr>
          <w:p w14:paraId="51C00264" w14:textId="77777777" w:rsidR="00D57536" w:rsidRPr="00561D6E" w:rsidRDefault="00D57536" w:rsidP="001C4B98">
            <w:pPr>
              <w:keepNext/>
              <w:widowControl w:val="0"/>
              <w:tabs>
                <w:tab w:val="left" w:pos="284"/>
              </w:tabs>
              <w:spacing w:line="240" w:lineRule="auto"/>
              <w:jc w:val="center"/>
              <w:rPr>
                <w:rFonts w:eastAsia="PMingLiU"/>
                <w:color w:val="000000"/>
                <w:sz w:val="20"/>
                <w:szCs w:val="20"/>
                <w:lang w:eastAsia="zh-TW"/>
              </w:rPr>
            </w:pPr>
          </w:p>
        </w:tc>
        <w:tc>
          <w:tcPr>
            <w:tcW w:w="1291" w:type="pct"/>
            <w:gridSpan w:val="2"/>
            <w:tcBorders>
              <w:bottom w:val="nil"/>
            </w:tcBorders>
          </w:tcPr>
          <w:p w14:paraId="4E288A9F" w14:textId="77777777" w:rsidR="00D57536" w:rsidRPr="00561D6E" w:rsidRDefault="00D57536" w:rsidP="001C4B98">
            <w:pPr>
              <w:keepNext/>
              <w:widowControl w:val="0"/>
              <w:tabs>
                <w:tab w:val="left" w:pos="284"/>
              </w:tabs>
              <w:spacing w:line="240" w:lineRule="auto"/>
              <w:jc w:val="center"/>
              <w:rPr>
                <w:rFonts w:eastAsia="PMingLiU"/>
                <w:color w:val="000000"/>
                <w:sz w:val="20"/>
                <w:szCs w:val="20"/>
                <w:lang w:eastAsia="zh-TW"/>
              </w:rPr>
            </w:pPr>
          </w:p>
        </w:tc>
      </w:tr>
      <w:tr w:rsidR="00211724" w14:paraId="6D49B7F4" w14:textId="77777777" w:rsidTr="001C4B98">
        <w:trPr>
          <w:cantSplit/>
        </w:trPr>
        <w:tc>
          <w:tcPr>
            <w:tcW w:w="1124" w:type="pct"/>
            <w:tcBorders>
              <w:bottom w:val="nil"/>
            </w:tcBorders>
            <w:shd w:val="clear" w:color="auto" w:fill="auto"/>
          </w:tcPr>
          <w:p w14:paraId="2CD7E1BA" w14:textId="77777777" w:rsidR="00D57536" w:rsidRPr="00561D6E" w:rsidRDefault="00B60735" w:rsidP="001C4B98">
            <w:pPr>
              <w:keepNext/>
              <w:widowControl w:val="0"/>
              <w:tabs>
                <w:tab w:val="left" w:pos="284"/>
              </w:tabs>
              <w:spacing w:line="240" w:lineRule="auto"/>
              <w:rPr>
                <w:color w:val="000000"/>
                <w:sz w:val="20"/>
                <w:szCs w:val="20"/>
              </w:rPr>
            </w:pPr>
            <w:r w:rsidRPr="00561D6E">
              <w:rPr>
                <w:color w:val="000000"/>
                <w:sz w:val="20"/>
                <w:szCs w:val="20"/>
              </w:rPr>
              <w:t>Medelvärde vid studiestart</w:t>
            </w:r>
          </w:p>
        </w:tc>
        <w:tc>
          <w:tcPr>
            <w:tcW w:w="646" w:type="pct"/>
            <w:tcBorders>
              <w:bottom w:val="nil"/>
            </w:tcBorders>
            <w:shd w:val="clear" w:color="auto" w:fill="auto"/>
          </w:tcPr>
          <w:p w14:paraId="70FB756F"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6,32</w:t>
            </w:r>
          </w:p>
        </w:tc>
        <w:tc>
          <w:tcPr>
            <w:tcW w:w="646" w:type="pct"/>
            <w:tcBorders>
              <w:bottom w:val="nil"/>
            </w:tcBorders>
          </w:tcPr>
          <w:p w14:paraId="79D50D7F"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6,19</w:t>
            </w:r>
          </w:p>
        </w:tc>
        <w:tc>
          <w:tcPr>
            <w:tcW w:w="646" w:type="pct"/>
            <w:tcBorders>
              <w:bottom w:val="nil"/>
            </w:tcBorders>
          </w:tcPr>
          <w:p w14:paraId="7D73A9CF"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6,09</w:t>
            </w:r>
          </w:p>
        </w:tc>
        <w:tc>
          <w:tcPr>
            <w:tcW w:w="646" w:type="pct"/>
            <w:tcBorders>
              <w:bottom w:val="nil"/>
            </w:tcBorders>
          </w:tcPr>
          <w:p w14:paraId="594660F6"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6,44</w:t>
            </w:r>
          </w:p>
        </w:tc>
        <w:tc>
          <w:tcPr>
            <w:tcW w:w="646" w:type="pct"/>
            <w:tcBorders>
              <w:bottom w:val="nil"/>
            </w:tcBorders>
          </w:tcPr>
          <w:p w14:paraId="7C029375"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6,21</w:t>
            </w:r>
          </w:p>
        </w:tc>
        <w:tc>
          <w:tcPr>
            <w:tcW w:w="645" w:type="pct"/>
            <w:tcBorders>
              <w:bottom w:val="nil"/>
            </w:tcBorders>
          </w:tcPr>
          <w:p w14:paraId="09DFE465"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6,31</w:t>
            </w:r>
          </w:p>
        </w:tc>
      </w:tr>
      <w:tr w:rsidR="00211724" w14:paraId="27D4BC94" w14:textId="77777777" w:rsidTr="001C4B98">
        <w:trPr>
          <w:cantSplit/>
        </w:trPr>
        <w:tc>
          <w:tcPr>
            <w:tcW w:w="1124" w:type="pct"/>
            <w:tcBorders>
              <w:top w:val="nil"/>
              <w:bottom w:val="single" w:sz="4" w:space="0" w:color="auto"/>
            </w:tcBorders>
            <w:shd w:val="clear" w:color="auto" w:fill="auto"/>
          </w:tcPr>
          <w:p w14:paraId="4022ED7F" w14:textId="77777777" w:rsidR="00D57536" w:rsidRPr="00561D6E" w:rsidRDefault="00B60735" w:rsidP="001C4B98">
            <w:pPr>
              <w:keepNext/>
              <w:widowControl w:val="0"/>
              <w:tabs>
                <w:tab w:val="left" w:pos="284"/>
              </w:tabs>
              <w:spacing w:line="240" w:lineRule="auto"/>
              <w:rPr>
                <w:color w:val="000000"/>
                <w:sz w:val="20"/>
                <w:szCs w:val="20"/>
                <w:lang w:val="sv-SE"/>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16FE03AC"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0,06</w:t>
            </w:r>
          </w:p>
        </w:tc>
        <w:tc>
          <w:tcPr>
            <w:tcW w:w="646" w:type="pct"/>
            <w:tcBorders>
              <w:top w:val="nil"/>
              <w:bottom w:val="single" w:sz="4" w:space="0" w:color="auto"/>
            </w:tcBorders>
          </w:tcPr>
          <w:p w14:paraId="29DF8B7E"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-1,08</w:t>
            </w:r>
          </w:p>
        </w:tc>
        <w:tc>
          <w:tcPr>
            <w:tcW w:w="646" w:type="pct"/>
            <w:tcBorders>
              <w:top w:val="nil"/>
              <w:bottom w:val="single" w:sz="4" w:space="0" w:color="auto"/>
            </w:tcBorders>
          </w:tcPr>
          <w:p w14:paraId="7FF7287A"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-0,31</w:t>
            </w:r>
          </w:p>
        </w:tc>
        <w:tc>
          <w:tcPr>
            <w:tcW w:w="646" w:type="pct"/>
            <w:tcBorders>
              <w:top w:val="nil"/>
              <w:bottom w:val="single" w:sz="4" w:space="0" w:color="auto"/>
            </w:tcBorders>
          </w:tcPr>
          <w:p w14:paraId="47D8CA01"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-0,90</w:t>
            </w:r>
          </w:p>
        </w:tc>
        <w:tc>
          <w:tcPr>
            <w:tcW w:w="646" w:type="pct"/>
            <w:tcBorders>
              <w:top w:val="nil"/>
              <w:bottom w:val="single" w:sz="4" w:space="0" w:color="auto"/>
            </w:tcBorders>
          </w:tcPr>
          <w:p w14:paraId="62CA619A"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-0,13</w:t>
            </w:r>
          </w:p>
        </w:tc>
        <w:tc>
          <w:tcPr>
            <w:tcW w:w="645" w:type="pct"/>
            <w:tcBorders>
              <w:top w:val="nil"/>
              <w:bottom w:val="single" w:sz="4" w:space="0" w:color="auto"/>
            </w:tcBorders>
          </w:tcPr>
          <w:p w14:paraId="090F379A"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-0,99</w:t>
            </w:r>
          </w:p>
        </w:tc>
      </w:tr>
      <w:tr w:rsidR="00211724" w14:paraId="699CC456" w14:textId="77777777" w:rsidTr="001C4B98">
        <w:trPr>
          <w:cantSplit/>
          <w:trHeight w:val="759"/>
        </w:trPr>
        <w:tc>
          <w:tcPr>
            <w:tcW w:w="1124" w:type="pct"/>
            <w:tcBorders>
              <w:bottom w:val="nil"/>
            </w:tcBorders>
            <w:shd w:val="clear" w:color="auto" w:fill="auto"/>
          </w:tcPr>
          <w:p w14:paraId="275344FF" w14:textId="58E1D35E" w:rsidR="00D57536" w:rsidRPr="00561D6E" w:rsidRDefault="00B60735" w:rsidP="001C4B98">
            <w:pPr>
              <w:keepNext/>
              <w:widowControl w:val="0"/>
              <w:tabs>
                <w:tab w:val="clear" w:pos="567"/>
              </w:tabs>
              <w:spacing w:line="240" w:lineRule="auto"/>
              <w:ind w:hanging="3"/>
              <w:rPr>
                <w:rFonts w:eastAsia="PMingLiU"/>
                <w:color w:val="000000"/>
                <w:sz w:val="20"/>
                <w:szCs w:val="20"/>
                <w:lang w:eastAsia="zh-TW"/>
              </w:rPr>
            </w:pPr>
            <w:r w:rsidRPr="00561D6E">
              <w:rPr>
                <w:rFonts w:eastAsia="PMingLiU"/>
                <w:color w:val="000000"/>
                <w:sz w:val="20"/>
                <w:szCs w:val="20"/>
                <w:lang w:eastAsia="zh-TW"/>
              </w:rPr>
              <w:t>Skillnad (95% CI</w:t>
            </w:r>
            <w:r w:rsidR="00E374A8">
              <w:rPr>
                <w:rFonts w:eastAsia="PMingLiU"/>
                <w:color w:val="000000"/>
                <w:sz w:val="20"/>
                <w:szCs w:val="20"/>
                <w:lang w:eastAsia="zh-TW"/>
              </w:rPr>
              <w:t>)</w:t>
            </w:r>
            <w:r w:rsidRPr="00561D6E">
              <w:rPr>
                <w:color w:val="000000"/>
                <w:sz w:val="20"/>
                <w:szCs w:val="20"/>
                <w:vertAlign w:val="superscript"/>
              </w:rPr>
              <w:t xml:space="preserve"> </w:t>
            </w:r>
          </w:p>
        </w:tc>
        <w:tc>
          <w:tcPr>
            <w:tcW w:w="1292" w:type="pct"/>
            <w:gridSpan w:val="2"/>
            <w:tcBorders>
              <w:bottom w:val="nil"/>
            </w:tcBorders>
            <w:shd w:val="clear" w:color="auto" w:fill="auto"/>
          </w:tcPr>
          <w:p w14:paraId="408AAC33"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-1,14 (-1,59, -069)</w:t>
            </w:r>
          </w:p>
          <w:p w14:paraId="22FCF7E5" w14:textId="77777777" w:rsidR="00D57536" w:rsidRPr="00561D6E" w:rsidRDefault="00D57536" w:rsidP="001C4B98">
            <w:pPr>
              <w:keepNext/>
              <w:widowControl w:val="0"/>
              <w:tabs>
                <w:tab w:val="left" w:pos="284"/>
              </w:tabs>
              <w:spacing w:line="240" w:lineRule="auto"/>
              <w:jc w:val="center"/>
              <w:rPr>
                <w:color w:val="000000"/>
                <w:sz w:val="20"/>
                <w:szCs w:val="20"/>
              </w:rPr>
            </w:pPr>
          </w:p>
        </w:tc>
        <w:tc>
          <w:tcPr>
            <w:tcW w:w="1292" w:type="pct"/>
            <w:gridSpan w:val="2"/>
            <w:tcBorders>
              <w:bottom w:val="nil"/>
            </w:tcBorders>
          </w:tcPr>
          <w:p w14:paraId="5DBEDE16"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-0,59 (-1,05, -012)</w:t>
            </w:r>
          </w:p>
          <w:p w14:paraId="7E5AE048" w14:textId="77777777" w:rsidR="00D57536" w:rsidRPr="00561D6E" w:rsidRDefault="00D57536" w:rsidP="001C4B98">
            <w:pPr>
              <w:keepNext/>
              <w:widowControl w:val="0"/>
              <w:tabs>
                <w:tab w:val="left" w:pos="284"/>
              </w:tabs>
              <w:spacing w:line="240" w:lineRule="auto"/>
              <w:jc w:val="center"/>
              <w:rPr>
                <w:color w:val="000000"/>
                <w:sz w:val="20"/>
                <w:szCs w:val="20"/>
              </w:rPr>
            </w:pPr>
          </w:p>
        </w:tc>
        <w:tc>
          <w:tcPr>
            <w:tcW w:w="1291" w:type="pct"/>
            <w:gridSpan w:val="2"/>
            <w:tcBorders>
              <w:bottom w:val="nil"/>
            </w:tcBorders>
          </w:tcPr>
          <w:p w14:paraId="7F5B38BE"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-0,86 (-1,18, -0,54)</w:t>
            </w:r>
          </w:p>
        </w:tc>
      </w:tr>
      <w:tr w:rsidR="00211724" w14:paraId="1E88232A" w14:textId="77777777" w:rsidTr="001C4B98">
        <w:trPr>
          <w:cantSplit/>
        </w:trPr>
        <w:tc>
          <w:tcPr>
            <w:tcW w:w="1124" w:type="pct"/>
            <w:tcBorders>
              <w:top w:val="nil"/>
              <w:bottom w:val="single" w:sz="4" w:space="0" w:color="auto"/>
            </w:tcBorders>
            <w:shd w:val="clear" w:color="auto" w:fill="auto"/>
          </w:tcPr>
          <w:p w14:paraId="3E250610"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single" w:sz="4" w:space="0" w:color="auto"/>
            </w:tcBorders>
            <w:shd w:val="clear" w:color="auto" w:fill="auto"/>
          </w:tcPr>
          <w:p w14:paraId="2D666017"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&lt;0,0001</w:t>
            </w:r>
          </w:p>
        </w:tc>
        <w:tc>
          <w:tcPr>
            <w:tcW w:w="1292" w:type="pct"/>
            <w:gridSpan w:val="2"/>
            <w:tcBorders>
              <w:top w:val="nil"/>
              <w:bottom w:val="single" w:sz="4" w:space="0" w:color="auto"/>
            </w:tcBorders>
          </w:tcPr>
          <w:p w14:paraId="4B8128BF"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0,0140</w:t>
            </w:r>
          </w:p>
        </w:tc>
        <w:tc>
          <w:tcPr>
            <w:tcW w:w="1291" w:type="pct"/>
            <w:gridSpan w:val="2"/>
            <w:tcBorders>
              <w:top w:val="nil"/>
              <w:bottom w:val="single" w:sz="4" w:space="0" w:color="auto"/>
            </w:tcBorders>
          </w:tcPr>
          <w:p w14:paraId="350511C9"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&lt;0,0001</w:t>
            </w:r>
          </w:p>
        </w:tc>
      </w:tr>
      <w:tr w:rsidR="00211724" w:rsidRPr="00410B74" w14:paraId="065B290C" w14:textId="77777777" w:rsidTr="001C4B98">
        <w:trPr>
          <w:cantSplit/>
        </w:trPr>
        <w:tc>
          <w:tcPr>
            <w:tcW w:w="1124" w:type="pct"/>
            <w:tcBorders>
              <w:top w:val="single" w:sz="4" w:space="0" w:color="auto"/>
              <w:bottom w:val="nil"/>
            </w:tcBorders>
            <w:shd w:val="clear" w:color="auto" w:fill="auto"/>
            <w:vAlign w:val="center"/>
          </w:tcPr>
          <w:p w14:paraId="67B9BF3F" w14:textId="77777777" w:rsidR="00D57536" w:rsidRPr="00561D6E" w:rsidRDefault="00B60735" w:rsidP="001C4B98">
            <w:pPr>
              <w:keepNext/>
              <w:widowControl w:val="0"/>
              <w:tabs>
                <w:tab w:val="left" w:pos="284"/>
              </w:tabs>
              <w:spacing w:line="240" w:lineRule="auto"/>
              <w:rPr>
                <w:rFonts w:eastAsia="PMingLiU"/>
                <w:color w:val="000000"/>
                <w:sz w:val="20"/>
                <w:szCs w:val="20"/>
                <w:lang w:val="sv-SE" w:eastAsia="zh-TW"/>
              </w:rPr>
            </w:pPr>
            <w:r w:rsidRPr="00561D6E">
              <w:rPr>
                <w:color w:val="000000"/>
                <w:sz w:val="20"/>
                <w:szCs w:val="20"/>
                <w:lang w:val="sv-SE"/>
              </w:rPr>
              <w:t>Medelpoäng över 7 dagars daglig nästäppa</w:t>
            </w:r>
          </w:p>
        </w:tc>
        <w:tc>
          <w:tcPr>
            <w:tcW w:w="1292" w:type="pct"/>
            <w:gridSpan w:val="2"/>
            <w:tcBorders>
              <w:top w:val="single" w:sz="4" w:space="0" w:color="auto"/>
              <w:bottom w:val="nil"/>
            </w:tcBorders>
            <w:shd w:val="clear" w:color="auto" w:fill="auto"/>
          </w:tcPr>
          <w:p w14:paraId="5BEACE8B" w14:textId="77777777" w:rsidR="00D57536" w:rsidRPr="00561D6E" w:rsidRDefault="00D57536" w:rsidP="001C4B98">
            <w:pPr>
              <w:keepNext/>
              <w:widowControl w:val="0"/>
              <w:tabs>
                <w:tab w:val="left" w:pos="284"/>
              </w:tabs>
              <w:spacing w:line="240" w:lineRule="auto"/>
              <w:rPr>
                <w:rFonts w:eastAsia="PMingLiU"/>
                <w:color w:val="000000"/>
                <w:sz w:val="20"/>
                <w:szCs w:val="20"/>
                <w:lang w:val="sv-SE" w:eastAsia="zh-TW"/>
              </w:rPr>
            </w:pPr>
          </w:p>
        </w:tc>
        <w:tc>
          <w:tcPr>
            <w:tcW w:w="1292" w:type="pct"/>
            <w:gridSpan w:val="2"/>
            <w:tcBorders>
              <w:top w:val="single" w:sz="4" w:space="0" w:color="auto"/>
              <w:bottom w:val="nil"/>
            </w:tcBorders>
          </w:tcPr>
          <w:p w14:paraId="5A029199" w14:textId="77777777" w:rsidR="00D57536" w:rsidRPr="00561D6E" w:rsidRDefault="00D57536" w:rsidP="001C4B98">
            <w:pPr>
              <w:keepNext/>
              <w:widowControl w:val="0"/>
              <w:tabs>
                <w:tab w:val="left" w:pos="284"/>
              </w:tabs>
              <w:spacing w:line="240" w:lineRule="auto"/>
              <w:rPr>
                <w:color w:val="000000"/>
                <w:sz w:val="20"/>
                <w:szCs w:val="20"/>
                <w:lang w:val="sv-SE"/>
              </w:rPr>
            </w:pPr>
          </w:p>
        </w:tc>
        <w:tc>
          <w:tcPr>
            <w:tcW w:w="1291" w:type="pct"/>
            <w:gridSpan w:val="2"/>
            <w:tcBorders>
              <w:top w:val="single" w:sz="4" w:space="0" w:color="auto"/>
              <w:bottom w:val="nil"/>
            </w:tcBorders>
          </w:tcPr>
          <w:p w14:paraId="2F987206" w14:textId="77777777" w:rsidR="00D57536" w:rsidRPr="00561D6E" w:rsidRDefault="00D57536" w:rsidP="001C4B98">
            <w:pPr>
              <w:keepNext/>
              <w:widowControl w:val="0"/>
              <w:tabs>
                <w:tab w:val="left" w:pos="284"/>
              </w:tabs>
              <w:spacing w:line="240" w:lineRule="auto"/>
              <w:rPr>
                <w:color w:val="000000"/>
                <w:sz w:val="20"/>
                <w:szCs w:val="20"/>
                <w:lang w:val="sv-SE"/>
              </w:rPr>
            </w:pPr>
          </w:p>
        </w:tc>
      </w:tr>
      <w:tr w:rsidR="00211724" w14:paraId="597A9591" w14:textId="77777777" w:rsidTr="001C4B98">
        <w:trPr>
          <w:cantSplit/>
        </w:trPr>
        <w:tc>
          <w:tcPr>
            <w:tcW w:w="1124" w:type="pct"/>
            <w:tcBorders>
              <w:top w:val="single" w:sz="4" w:space="0" w:color="auto"/>
              <w:bottom w:val="nil"/>
            </w:tcBorders>
            <w:shd w:val="clear" w:color="auto" w:fill="auto"/>
          </w:tcPr>
          <w:p w14:paraId="7242752B" w14:textId="77777777" w:rsidR="00D57536" w:rsidRPr="00561D6E" w:rsidRDefault="00B60735" w:rsidP="001C4B98">
            <w:pPr>
              <w:keepNext/>
              <w:widowControl w:val="0"/>
              <w:tabs>
                <w:tab w:val="left" w:pos="284"/>
              </w:tabs>
              <w:spacing w:line="240" w:lineRule="auto"/>
              <w:rPr>
                <w:color w:val="000000"/>
                <w:sz w:val="20"/>
                <w:szCs w:val="20"/>
              </w:rPr>
            </w:pPr>
            <w:proofErr w:type="spellStart"/>
            <w:r w:rsidRPr="00561D6E">
              <w:rPr>
                <w:color w:val="000000"/>
                <w:sz w:val="20"/>
                <w:szCs w:val="20"/>
              </w:rPr>
              <w:t>Medelvärde</w:t>
            </w:r>
            <w:proofErr w:type="spellEnd"/>
            <w:r w:rsidRPr="00561D6E">
              <w:rPr>
                <w:color w:val="000000"/>
                <w:sz w:val="20"/>
                <w:szCs w:val="20"/>
              </w:rPr>
              <w:t xml:space="preserve"> vid </w:t>
            </w:r>
            <w:proofErr w:type="spellStart"/>
            <w:r w:rsidRPr="00561D6E">
              <w:rPr>
                <w:color w:val="000000"/>
                <w:sz w:val="20"/>
                <w:szCs w:val="20"/>
              </w:rPr>
              <w:t>studiestart</w:t>
            </w:r>
            <w:proofErr w:type="spellEnd"/>
          </w:p>
        </w:tc>
        <w:tc>
          <w:tcPr>
            <w:tcW w:w="646" w:type="pct"/>
            <w:tcBorders>
              <w:top w:val="single" w:sz="4" w:space="0" w:color="auto"/>
              <w:bottom w:val="nil"/>
            </w:tcBorders>
            <w:shd w:val="clear" w:color="auto" w:fill="auto"/>
          </w:tcPr>
          <w:p w14:paraId="7A95DB38"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2,46</w:t>
            </w:r>
          </w:p>
        </w:tc>
        <w:tc>
          <w:tcPr>
            <w:tcW w:w="646" w:type="pct"/>
            <w:tcBorders>
              <w:top w:val="single" w:sz="4" w:space="0" w:color="auto"/>
              <w:bottom w:val="nil"/>
            </w:tcBorders>
          </w:tcPr>
          <w:p w14:paraId="6207E30F"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2,40</w:t>
            </w:r>
          </w:p>
        </w:tc>
        <w:tc>
          <w:tcPr>
            <w:tcW w:w="646" w:type="pct"/>
            <w:tcBorders>
              <w:top w:val="single" w:sz="4" w:space="0" w:color="auto"/>
              <w:bottom w:val="nil"/>
            </w:tcBorders>
          </w:tcPr>
          <w:p w14:paraId="639EB00E"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2,29</w:t>
            </w:r>
          </w:p>
        </w:tc>
        <w:tc>
          <w:tcPr>
            <w:tcW w:w="646" w:type="pct"/>
            <w:tcBorders>
              <w:top w:val="single" w:sz="4" w:space="0" w:color="auto"/>
              <w:bottom w:val="nil"/>
            </w:tcBorders>
          </w:tcPr>
          <w:p w14:paraId="59D501B8"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2,26</w:t>
            </w:r>
          </w:p>
        </w:tc>
        <w:tc>
          <w:tcPr>
            <w:tcW w:w="646" w:type="pct"/>
            <w:tcBorders>
              <w:top w:val="single" w:sz="4" w:space="0" w:color="auto"/>
              <w:bottom w:val="nil"/>
            </w:tcBorders>
          </w:tcPr>
          <w:p w14:paraId="5BAFDA9D"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2,38</w:t>
            </w:r>
          </w:p>
        </w:tc>
        <w:tc>
          <w:tcPr>
            <w:tcW w:w="645" w:type="pct"/>
            <w:tcBorders>
              <w:top w:val="single" w:sz="4" w:space="0" w:color="auto"/>
              <w:bottom w:val="nil"/>
            </w:tcBorders>
          </w:tcPr>
          <w:p w14:paraId="0462B306"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2,34</w:t>
            </w:r>
          </w:p>
        </w:tc>
      </w:tr>
      <w:tr w:rsidR="00211724" w14:paraId="486AB400" w14:textId="77777777" w:rsidTr="001C4B98">
        <w:trPr>
          <w:cantSplit/>
        </w:trPr>
        <w:tc>
          <w:tcPr>
            <w:tcW w:w="1124" w:type="pct"/>
            <w:tcBorders>
              <w:top w:val="nil"/>
              <w:bottom w:val="single" w:sz="4" w:space="0" w:color="auto"/>
            </w:tcBorders>
            <w:shd w:val="clear" w:color="auto" w:fill="auto"/>
          </w:tcPr>
          <w:p w14:paraId="4EC8B1D8" w14:textId="77777777" w:rsidR="00D57536" w:rsidRPr="00561D6E" w:rsidRDefault="00B60735" w:rsidP="001C4B98">
            <w:pPr>
              <w:keepNext/>
              <w:widowControl w:val="0"/>
              <w:tabs>
                <w:tab w:val="left" w:pos="284"/>
              </w:tabs>
              <w:spacing w:line="240" w:lineRule="auto"/>
              <w:rPr>
                <w:color w:val="000000"/>
                <w:sz w:val="20"/>
                <w:szCs w:val="20"/>
                <w:lang w:val="sv-SE"/>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045B80F7"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-0,35</w:t>
            </w:r>
          </w:p>
        </w:tc>
        <w:tc>
          <w:tcPr>
            <w:tcW w:w="646" w:type="pct"/>
            <w:tcBorders>
              <w:top w:val="nil"/>
              <w:bottom w:val="single" w:sz="4" w:space="0" w:color="auto"/>
            </w:tcBorders>
          </w:tcPr>
          <w:p w14:paraId="456F40DF"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-0,89</w:t>
            </w:r>
          </w:p>
        </w:tc>
        <w:tc>
          <w:tcPr>
            <w:tcW w:w="646" w:type="pct"/>
            <w:tcBorders>
              <w:top w:val="nil"/>
              <w:bottom w:val="single" w:sz="4" w:space="0" w:color="auto"/>
            </w:tcBorders>
          </w:tcPr>
          <w:p w14:paraId="58188D3E"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-0,20</w:t>
            </w:r>
          </w:p>
        </w:tc>
        <w:tc>
          <w:tcPr>
            <w:tcW w:w="646" w:type="pct"/>
            <w:tcBorders>
              <w:top w:val="nil"/>
              <w:bottom w:val="single" w:sz="4" w:space="0" w:color="auto"/>
            </w:tcBorders>
          </w:tcPr>
          <w:p w14:paraId="40EF6262"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-0,70</w:t>
            </w:r>
          </w:p>
        </w:tc>
        <w:tc>
          <w:tcPr>
            <w:tcW w:w="646" w:type="pct"/>
            <w:tcBorders>
              <w:top w:val="nil"/>
              <w:bottom w:val="single" w:sz="4" w:space="0" w:color="auto"/>
            </w:tcBorders>
          </w:tcPr>
          <w:p w14:paraId="3A9E21CB"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-0,28</w:t>
            </w:r>
          </w:p>
        </w:tc>
        <w:tc>
          <w:tcPr>
            <w:tcW w:w="645" w:type="pct"/>
            <w:tcBorders>
              <w:top w:val="nil"/>
              <w:bottom w:val="single" w:sz="4" w:space="0" w:color="auto"/>
            </w:tcBorders>
          </w:tcPr>
          <w:p w14:paraId="5F833A91" w14:textId="77777777" w:rsidR="00D57536" w:rsidRPr="00561D6E" w:rsidRDefault="00B60735" w:rsidP="001C4B98">
            <w:pPr>
              <w:keepNext/>
              <w:widowControl w:val="0"/>
              <w:tabs>
                <w:tab w:val="left" w:pos="284"/>
              </w:tabs>
              <w:spacing w:line="240" w:lineRule="auto"/>
              <w:jc w:val="center"/>
              <w:rPr>
                <w:rFonts w:eastAsia="PMingLiU"/>
                <w:color w:val="000000"/>
                <w:sz w:val="20"/>
                <w:szCs w:val="20"/>
                <w:lang w:eastAsia="zh-TW"/>
              </w:rPr>
            </w:pPr>
            <w:r w:rsidRPr="00561D6E">
              <w:rPr>
                <w:rFonts w:eastAsia="PMingLiU"/>
                <w:color w:val="000000"/>
                <w:sz w:val="20"/>
                <w:szCs w:val="20"/>
                <w:lang w:eastAsia="zh-TW"/>
              </w:rPr>
              <w:t>-0,80</w:t>
            </w:r>
          </w:p>
        </w:tc>
      </w:tr>
      <w:tr w:rsidR="00211724" w14:paraId="61182864" w14:textId="77777777" w:rsidTr="001C4B98">
        <w:trPr>
          <w:cantSplit/>
          <w:trHeight w:val="820"/>
        </w:trPr>
        <w:tc>
          <w:tcPr>
            <w:tcW w:w="1124" w:type="pct"/>
            <w:tcBorders>
              <w:top w:val="single" w:sz="4" w:space="0" w:color="auto"/>
              <w:bottom w:val="nil"/>
            </w:tcBorders>
            <w:shd w:val="clear" w:color="auto" w:fill="auto"/>
          </w:tcPr>
          <w:p w14:paraId="40885059" w14:textId="6A76A2D3" w:rsidR="00D57536" w:rsidRPr="00561D6E" w:rsidRDefault="00B60735" w:rsidP="001C4B98">
            <w:pPr>
              <w:keepNext/>
              <w:widowControl w:val="0"/>
              <w:tabs>
                <w:tab w:val="clear" w:pos="567"/>
              </w:tabs>
              <w:spacing w:line="240" w:lineRule="auto"/>
              <w:ind w:hanging="3"/>
              <w:rPr>
                <w:rFonts w:eastAsia="PMingLiU"/>
                <w:color w:val="000000"/>
                <w:sz w:val="20"/>
                <w:szCs w:val="20"/>
                <w:lang w:eastAsia="zh-TW"/>
              </w:rPr>
            </w:pPr>
            <w:r w:rsidRPr="00561D6E">
              <w:rPr>
                <w:rFonts w:eastAsia="PMingLiU"/>
                <w:color w:val="000000"/>
                <w:sz w:val="20"/>
                <w:szCs w:val="20"/>
                <w:lang w:eastAsia="zh-TW"/>
              </w:rPr>
              <w:t>Skillnad (95% CI</w:t>
            </w:r>
            <w:r w:rsidR="00E374A8">
              <w:rPr>
                <w:rFonts w:eastAsia="PMingLiU"/>
                <w:color w:val="000000"/>
                <w:sz w:val="20"/>
                <w:szCs w:val="20"/>
                <w:lang w:eastAsia="zh-TW"/>
              </w:rPr>
              <w:t>)</w:t>
            </w:r>
          </w:p>
        </w:tc>
        <w:tc>
          <w:tcPr>
            <w:tcW w:w="1292" w:type="pct"/>
            <w:gridSpan w:val="2"/>
            <w:tcBorders>
              <w:top w:val="single" w:sz="4" w:space="0" w:color="auto"/>
              <w:bottom w:val="nil"/>
            </w:tcBorders>
            <w:shd w:val="clear" w:color="auto" w:fill="auto"/>
          </w:tcPr>
          <w:p w14:paraId="487F32D5"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-0,55 (-0,84, -0,25)</w:t>
            </w:r>
          </w:p>
          <w:p w14:paraId="52CE00AD" w14:textId="77777777" w:rsidR="00D57536" w:rsidRPr="00561D6E" w:rsidRDefault="00D57536" w:rsidP="001C4B98">
            <w:pPr>
              <w:keepNext/>
              <w:widowControl w:val="0"/>
              <w:tabs>
                <w:tab w:val="left" w:pos="284"/>
              </w:tabs>
              <w:spacing w:line="240" w:lineRule="auto"/>
              <w:jc w:val="center"/>
              <w:rPr>
                <w:color w:val="000000"/>
                <w:sz w:val="20"/>
                <w:szCs w:val="20"/>
              </w:rPr>
            </w:pPr>
          </w:p>
        </w:tc>
        <w:tc>
          <w:tcPr>
            <w:tcW w:w="1292" w:type="pct"/>
            <w:gridSpan w:val="2"/>
            <w:tcBorders>
              <w:top w:val="single" w:sz="4" w:space="0" w:color="auto"/>
              <w:bottom w:val="nil"/>
            </w:tcBorders>
          </w:tcPr>
          <w:p w14:paraId="43FCCAE2"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-0,50 (-0,80, -0,19)</w:t>
            </w:r>
          </w:p>
          <w:p w14:paraId="5400185E" w14:textId="77777777" w:rsidR="00D57536" w:rsidRPr="00561D6E" w:rsidRDefault="00D57536" w:rsidP="001C4B98">
            <w:pPr>
              <w:keepNext/>
              <w:widowControl w:val="0"/>
              <w:tabs>
                <w:tab w:val="left" w:pos="284"/>
              </w:tabs>
              <w:spacing w:line="240" w:lineRule="auto"/>
              <w:jc w:val="center"/>
              <w:rPr>
                <w:color w:val="000000"/>
                <w:sz w:val="20"/>
                <w:szCs w:val="20"/>
              </w:rPr>
            </w:pPr>
          </w:p>
        </w:tc>
        <w:tc>
          <w:tcPr>
            <w:tcW w:w="1291" w:type="pct"/>
            <w:gridSpan w:val="2"/>
            <w:tcBorders>
              <w:top w:val="single" w:sz="4" w:space="0" w:color="auto"/>
              <w:bottom w:val="nil"/>
            </w:tcBorders>
          </w:tcPr>
          <w:p w14:paraId="22B3A6F1"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-0,52 (-0,73, -0,31)</w:t>
            </w:r>
          </w:p>
        </w:tc>
      </w:tr>
      <w:tr w:rsidR="00211724" w14:paraId="0BB76894" w14:textId="77777777" w:rsidTr="001C4B98">
        <w:trPr>
          <w:cantSplit/>
        </w:trPr>
        <w:tc>
          <w:tcPr>
            <w:tcW w:w="1124" w:type="pct"/>
            <w:tcBorders>
              <w:top w:val="nil"/>
              <w:bottom w:val="nil"/>
            </w:tcBorders>
            <w:shd w:val="clear" w:color="auto" w:fill="auto"/>
          </w:tcPr>
          <w:p w14:paraId="76D2710C"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nil"/>
            </w:tcBorders>
            <w:shd w:val="clear" w:color="auto" w:fill="auto"/>
          </w:tcPr>
          <w:p w14:paraId="0247C8B5"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0,0004</w:t>
            </w:r>
          </w:p>
        </w:tc>
        <w:tc>
          <w:tcPr>
            <w:tcW w:w="1292" w:type="pct"/>
            <w:gridSpan w:val="2"/>
            <w:tcBorders>
              <w:top w:val="nil"/>
              <w:bottom w:val="nil"/>
            </w:tcBorders>
          </w:tcPr>
          <w:p w14:paraId="16EB783C"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0,0017</w:t>
            </w:r>
          </w:p>
        </w:tc>
        <w:tc>
          <w:tcPr>
            <w:tcW w:w="1291" w:type="pct"/>
            <w:gridSpan w:val="2"/>
            <w:tcBorders>
              <w:top w:val="nil"/>
              <w:bottom w:val="nil"/>
            </w:tcBorders>
          </w:tcPr>
          <w:p w14:paraId="62705D47"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&lt;0,0001</w:t>
            </w:r>
          </w:p>
        </w:tc>
      </w:tr>
      <w:tr w:rsidR="00211724" w14:paraId="0EF7B59A" w14:textId="77777777" w:rsidTr="001C4B98">
        <w:trPr>
          <w:cantSplit/>
        </w:trPr>
        <w:tc>
          <w:tcPr>
            <w:tcW w:w="1124" w:type="pct"/>
            <w:tcBorders>
              <w:top w:val="single" w:sz="4" w:space="0" w:color="auto"/>
              <w:bottom w:val="single" w:sz="4" w:space="0" w:color="auto"/>
            </w:tcBorders>
            <w:shd w:val="clear" w:color="auto" w:fill="auto"/>
          </w:tcPr>
          <w:p w14:paraId="1633ABF1"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TNSS</w:t>
            </w:r>
          </w:p>
        </w:tc>
        <w:tc>
          <w:tcPr>
            <w:tcW w:w="1292" w:type="pct"/>
            <w:gridSpan w:val="2"/>
            <w:tcBorders>
              <w:top w:val="single" w:sz="4" w:space="0" w:color="auto"/>
              <w:bottom w:val="single" w:sz="4" w:space="0" w:color="auto"/>
            </w:tcBorders>
            <w:shd w:val="clear" w:color="auto" w:fill="auto"/>
          </w:tcPr>
          <w:p w14:paraId="5757FC8A" w14:textId="77777777" w:rsidR="00D57536" w:rsidRPr="00561D6E" w:rsidRDefault="00D57536" w:rsidP="001C4B98">
            <w:pPr>
              <w:keepNext/>
              <w:widowControl w:val="0"/>
              <w:tabs>
                <w:tab w:val="left" w:pos="284"/>
              </w:tabs>
              <w:spacing w:line="240" w:lineRule="auto"/>
              <w:jc w:val="center"/>
              <w:rPr>
                <w:color w:val="000000"/>
                <w:sz w:val="20"/>
                <w:szCs w:val="20"/>
              </w:rPr>
            </w:pPr>
          </w:p>
        </w:tc>
        <w:tc>
          <w:tcPr>
            <w:tcW w:w="1292" w:type="pct"/>
            <w:gridSpan w:val="2"/>
            <w:tcBorders>
              <w:top w:val="single" w:sz="4" w:space="0" w:color="auto"/>
              <w:bottom w:val="single" w:sz="4" w:space="0" w:color="auto"/>
            </w:tcBorders>
          </w:tcPr>
          <w:p w14:paraId="6580189E" w14:textId="77777777" w:rsidR="00D57536" w:rsidRPr="00561D6E" w:rsidRDefault="00D57536" w:rsidP="001C4B98">
            <w:pPr>
              <w:keepNext/>
              <w:widowControl w:val="0"/>
              <w:tabs>
                <w:tab w:val="left" w:pos="284"/>
              </w:tabs>
              <w:spacing w:line="240" w:lineRule="auto"/>
              <w:jc w:val="center"/>
              <w:rPr>
                <w:color w:val="000000"/>
                <w:sz w:val="20"/>
                <w:szCs w:val="20"/>
              </w:rPr>
            </w:pPr>
          </w:p>
        </w:tc>
        <w:tc>
          <w:tcPr>
            <w:tcW w:w="1291" w:type="pct"/>
            <w:gridSpan w:val="2"/>
            <w:tcBorders>
              <w:top w:val="single" w:sz="4" w:space="0" w:color="auto"/>
              <w:bottom w:val="single" w:sz="4" w:space="0" w:color="auto"/>
            </w:tcBorders>
          </w:tcPr>
          <w:p w14:paraId="7E3D411B" w14:textId="77777777" w:rsidR="00D57536" w:rsidRPr="00561D6E" w:rsidRDefault="00D57536" w:rsidP="001C4B98">
            <w:pPr>
              <w:keepNext/>
              <w:widowControl w:val="0"/>
              <w:tabs>
                <w:tab w:val="left" w:pos="284"/>
              </w:tabs>
              <w:spacing w:line="240" w:lineRule="auto"/>
              <w:jc w:val="center"/>
              <w:rPr>
                <w:color w:val="000000"/>
                <w:sz w:val="20"/>
                <w:szCs w:val="20"/>
              </w:rPr>
            </w:pPr>
          </w:p>
        </w:tc>
      </w:tr>
      <w:tr w:rsidR="00211724" w14:paraId="22C7FBB7" w14:textId="77777777" w:rsidTr="001C4B98">
        <w:trPr>
          <w:cantSplit/>
        </w:trPr>
        <w:tc>
          <w:tcPr>
            <w:tcW w:w="1124" w:type="pct"/>
            <w:tcBorders>
              <w:top w:val="single" w:sz="4" w:space="0" w:color="auto"/>
              <w:bottom w:val="nil"/>
            </w:tcBorders>
            <w:shd w:val="clear" w:color="auto" w:fill="auto"/>
          </w:tcPr>
          <w:p w14:paraId="4FFE941C" w14:textId="77777777" w:rsidR="00D57536" w:rsidRPr="00561D6E" w:rsidRDefault="00B60735" w:rsidP="001C4B98">
            <w:pPr>
              <w:keepNext/>
              <w:widowControl w:val="0"/>
              <w:tabs>
                <w:tab w:val="left" w:pos="284"/>
              </w:tabs>
              <w:spacing w:line="240" w:lineRule="auto"/>
              <w:ind w:left="267" w:hanging="270"/>
              <w:rPr>
                <w:color w:val="000000"/>
                <w:sz w:val="20"/>
                <w:szCs w:val="20"/>
              </w:rPr>
            </w:pPr>
            <w:r w:rsidRPr="00561D6E">
              <w:rPr>
                <w:color w:val="000000"/>
                <w:sz w:val="20"/>
                <w:szCs w:val="20"/>
              </w:rPr>
              <w:t>Medelvärde vid</w:t>
            </w:r>
          </w:p>
          <w:p w14:paraId="7484D4BA"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color w:val="000000"/>
                <w:sz w:val="20"/>
                <w:szCs w:val="20"/>
              </w:rPr>
              <w:t>studiestart</w:t>
            </w:r>
          </w:p>
        </w:tc>
        <w:tc>
          <w:tcPr>
            <w:tcW w:w="646" w:type="pct"/>
            <w:tcBorders>
              <w:top w:val="single" w:sz="4" w:space="0" w:color="auto"/>
              <w:bottom w:val="nil"/>
            </w:tcBorders>
            <w:shd w:val="clear" w:color="auto" w:fill="auto"/>
          </w:tcPr>
          <w:p w14:paraId="26E1EC9E"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9,33</w:t>
            </w:r>
          </w:p>
        </w:tc>
        <w:tc>
          <w:tcPr>
            <w:tcW w:w="646" w:type="pct"/>
            <w:tcBorders>
              <w:top w:val="single" w:sz="4" w:space="0" w:color="auto"/>
              <w:bottom w:val="nil"/>
            </w:tcBorders>
            <w:shd w:val="clear" w:color="auto" w:fill="auto"/>
          </w:tcPr>
          <w:p w14:paraId="443F256B"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8,56</w:t>
            </w:r>
          </w:p>
        </w:tc>
        <w:tc>
          <w:tcPr>
            <w:tcW w:w="646" w:type="pct"/>
            <w:tcBorders>
              <w:top w:val="single" w:sz="4" w:space="0" w:color="auto"/>
              <w:bottom w:val="nil"/>
            </w:tcBorders>
          </w:tcPr>
          <w:p w14:paraId="458B404E"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8,73</w:t>
            </w:r>
          </w:p>
        </w:tc>
        <w:tc>
          <w:tcPr>
            <w:tcW w:w="646" w:type="pct"/>
            <w:tcBorders>
              <w:top w:val="single" w:sz="4" w:space="0" w:color="auto"/>
              <w:bottom w:val="nil"/>
            </w:tcBorders>
          </w:tcPr>
          <w:p w14:paraId="0A2EC04A"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8,37</w:t>
            </w:r>
          </w:p>
        </w:tc>
        <w:tc>
          <w:tcPr>
            <w:tcW w:w="646" w:type="pct"/>
            <w:tcBorders>
              <w:top w:val="single" w:sz="4" w:space="0" w:color="auto"/>
              <w:bottom w:val="nil"/>
            </w:tcBorders>
          </w:tcPr>
          <w:p w14:paraId="3E938317"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9,03</w:t>
            </w:r>
          </w:p>
        </w:tc>
        <w:tc>
          <w:tcPr>
            <w:tcW w:w="645" w:type="pct"/>
            <w:tcBorders>
              <w:top w:val="single" w:sz="4" w:space="0" w:color="auto"/>
              <w:bottom w:val="nil"/>
            </w:tcBorders>
          </w:tcPr>
          <w:p w14:paraId="3C18E9A4"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8,47</w:t>
            </w:r>
          </w:p>
        </w:tc>
      </w:tr>
      <w:tr w:rsidR="00211724" w14:paraId="34742ACA" w14:textId="77777777" w:rsidTr="001C4B98">
        <w:trPr>
          <w:cantSplit/>
        </w:trPr>
        <w:tc>
          <w:tcPr>
            <w:tcW w:w="1124" w:type="pct"/>
            <w:tcBorders>
              <w:top w:val="nil"/>
              <w:bottom w:val="single" w:sz="4" w:space="0" w:color="auto"/>
            </w:tcBorders>
            <w:shd w:val="clear" w:color="auto" w:fill="auto"/>
          </w:tcPr>
          <w:p w14:paraId="6D106BBA" w14:textId="77777777" w:rsidR="00D57536" w:rsidRPr="00561D6E" w:rsidRDefault="00B60735" w:rsidP="001C4B98">
            <w:pPr>
              <w:keepNext/>
              <w:widowControl w:val="0"/>
              <w:tabs>
                <w:tab w:val="left" w:pos="0"/>
              </w:tabs>
              <w:spacing w:line="240" w:lineRule="auto"/>
              <w:rPr>
                <w:rFonts w:eastAsia="PMingLiU"/>
                <w:color w:val="000000"/>
                <w:sz w:val="20"/>
                <w:szCs w:val="20"/>
                <w:lang w:val="sv-SE" w:eastAsia="zh-TW"/>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2A01AD04"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-1,06</w:t>
            </w:r>
          </w:p>
        </w:tc>
        <w:tc>
          <w:tcPr>
            <w:tcW w:w="646" w:type="pct"/>
            <w:tcBorders>
              <w:top w:val="nil"/>
              <w:bottom w:val="single" w:sz="4" w:space="0" w:color="auto"/>
            </w:tcBorders>
            <w:shd w:val="clear" w:color="auto" w:fill="auto"/>
          </w:tcPr>
          <w:p w14:paraId="1D574267"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-2,97</w:t>
            </w:r>
          </w:p>
        </w:tc>
        <w:tc>
          <w:tcPr>
            <w:tcW w:w="646" w:type="pct"/>
            <w:tcBorders>
              <w:top w:val="nil"/>
              <w:bottom w:val="single" w:sz="4" w:space="0" w:color="auto"/>
            </w:tcBorders>
          </w:tcPr>
          <w:p w14:paraId="379B3BFD"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-0,44</w:t>
            </w:r>
          </w:p>
        </w:tc>
        <w:tc>
          <w:tcPr>
            <w:tcW w:w="646" w:type="pct"/>
            <w:tcBorders>
              <w:top w:val="nil"/>
              <w:bottom w:val="single" w:sz="4" w:space="0" w:color="auto"/>
            </w:tcBorders>
          </w:tcPr>
          <w:p w14:paraId="59593931"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-2,53</w:t>
            </w:r>
          </w:p>
        </w:tc>
        <w:tc>
          <w:tcPr>
            <w:tcW w:w="646" w:type="pct"/>
            <w:tcBorders>
              <w:top w:val="nil"/>
              <w:bottom w:val="single" w:sz="4" w:space="0" w:color="auto"/>
            </w:tcBorders>
          </w:tcPr>
          <w:p w14:paraId="4EF3F64D"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-0,77</w:t>
            </w:r>
          </w:p>
        </w:tc>
        <w:tc>
          <w:tcPr>
            <w:tcW w:w="645" w:type="pct"/>
            <w:tcBorders>
              <w:top w:val="nil"/>
              <w:bottom w:val="single" w:sz="4" w:space="0" w:color="auto"/>
            </w:tcBorders>
          </w:tcPr>
          <w:p w14:paraId="003CB83A"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-2,75</w:t>
            </w:r>
          </w:p>
        </w:tc>
      </w:tr>
      <w:tr w:rsidR="00211724" w14:paraId="6F2708B7" w14:textId="77777777" w:rsidTr="001C4B98">
        <w:trPr>
          <w:cantSplit/>
        </w:trPr>
        <w:tc>
          <w:tcPr>
            <w:tcW w:w="1124" w:type="pct"/>
            <w:tcBorders>
              <w:top w:val="single" w:sz="4" w:space="0" w:color="auto"/>
              <w:bottom w:val="nil"/>
            </w:tcBorders>
            <w:shd w:val="clear" w:color="auto" w:fill="auto"/>
          </w:tcPr>
          <w:p w14:paraId="679A572E"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Skillnad (95%</w:t>
            </w:r>
            <w:r w:rsidR="00E374A8">
              <w:rPr>
                <w:rFonts w:eastAsia="PMingLiU"/>
                <w:color w:val="000000"/>
                <w:sz w:val="20"/>
                <w:szCs w:val="20"/>
                <w:lang w:eastAsia="zh-TW"/>
              </w:rPr>
              <w:t xml:space="preserve"> CI</w:t>
            </w:r>
            <w:r w:rsidRPr="00561D6E">
              <w:rPr>
                <w:rFonts w:eastAsia="PMingLiU"/>
                <w:color w:val="000000"/>
                <w:sz w:val="20"/>
                <w:szCs w:val="20"/>
                <w:lang w:eastAsia="zh-TW"/>
              </w:rPr>
              <w:t>)</w:t>
            </w:r>
          </w:p>
        </w:tc>
        <w:tc>
          <w:tcPr>
            <w:tcW w:w="1292" w:type="pct"/>
            <w:gridSpan w:val="2"/>
            <w:tcBorders>
              <w:top w:val="single" w:sz="4" w:space="0" w:color="auto"/>
              <w:bottom w:val="nil"/>
            </w:tcBorders>
            <w:shd w:val="clear" w:color="auto" w:fill="auto"/>
          </w:tcPr>
          <w:p w14:paraId="270F7919"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-1,91 (-2,85, -0,96)</w:t>
            </w:r>
          </w:p>
        </w:tc>
        <w:tc>
          <w:tcPr>
            <w:tcW w:w="1292" w:type="pct"/>
            <w:gridSpan w:val="2"/>
            <w:tcBorders>
              <w:top w:val="single" w:sz="4" w:space="0" w:color="auto"/>
              <w:bottom w:val="nil"/>
            </w:tcBorders>
          </w:tcPr>
          <w:p w14:paraId="17A57173"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 xml:space="preserve">-2,09 (-3,00, -1,18) </w:t>
            </w:r>
          </w:p>
        </w:tc>
        <w:tc>
          <w:tcPr>
            <w:tcW w:w="1291" w:type="pct"/>
            <w:gridSpan w:val="2"/>
            <w:tcBorders>
              <w:top w:val="single" w:sz="4" w:space="0" w:color="auto"/>
              <w:bottom w:val="nil"/>
            </w:tcBorders>
          </w:tcPr>
          <w:p w14:paraId="40FE198D"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-1,98 (-2,63, -1,33)</w:t>
            </w:r>
          </w:p>
        </w:tc>
      </w:tr>
      <w:tr w:rsidR="00211724" w14:paraId="380BF6FD" w14:textId="77777777" w:rsidTr="001C4B98">
        <w:trPr>
          <w:cantSplit/>
        </w:trPr>
        <w:tc>
          <w:tcPr>
            <w:tcW w:w="1124" w:type="pct"/>
            <w:tcBorders>
              <w:top w:val="nil"/>
              <w:bottom w:val="single" w:sz="4" w:space="0" w:color="auto"/>
            </w:tcBorders>
            <w:shd w:val="clear" w:color="auto" w:fill="auto"/>
          </w:tcPr>
          <w:p w14:paraId="47865428"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single" w:sz="4" w:space="0" w:color="auto"/>
            </w:tcBorders>
            <w:shd w:val="clear" w:color="auto" w:fill="auto"/>
          </w:tcPr>
          <w:p w14:paraId="07577028"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0,0001</w:t>
            </w:r>
          </w:p>
        </w:tc>
        <w:tc>
          <w:tcPr>
            <w:tcW w:w="1292" w:type="pct"/>
            <w:gridSpan w:val="2"/>
            <w:tcBorders>
              <w:top w:val="nil"/>
              <w:bottom w:val="single" w:sz="4" w:space="0" w:color="auto"/>
            </w:tcBorders>
          </w:tcPr>
          <w:p w14:paraId="4076580B"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&lt;0,0001</w:t>
            </w:r>
          </w:p>
        </w:tc>
        <w:tc>
          <w:tcPr>
            <w:tcW w:w="1291" w:type="pct"/>
            <w:gridSpan w:val="2"/>
            <w:tcBorders>
              <w:top w:val="nil"/>
              <w:bottom w:val="single" w:sz="4" w:space="0" w:color="auto"/>
            </w:tcBorders>
          </w:tcPr>
          <w:p w14:paraId="171C699A"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&lt;0,0001</w:t>
            </w:r>
          </w:p>
        </w:tc>
      </w:tr>
      <w:tr w:rsidR="00211724" w14:paraId="7FBFFECB" w14:textId="77777777" w:rsidTr="001C4B98">
        <w:trPr>
          <w:cantSplit/>
        </w:trPr>
        <w:tc>
          <w:tcPr>
            <w:tcW w:w="1124" w:type="pct"/>
            <w:tcBorders>
              <w:top w:val="nil"/>
              <w:bottom w:val="single" w:sz="4" w:space="0" w:color="auto"/>
            </w:tcBorders>
            <w:shd w:val="clear" w:color="auto" w:fill="auto"/>
          </w:tcPr>
          <w:p w14:paraId="3E0F0AAC"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SNOT-22</w:t>
            </w:r>
          </w:p>
        </w:tc>
        <w:tc>
          <w:tcPr>
            <w:tcW w:w="1292" w:type="pct"/>
            <w:gridSpan w:val="2"/>
            <w:tcBorders>
              <w:top w:val="single" w:sz="4" w:space="0" w:color="auto"/>
              <w:bottom w:val="single" w:sz="4" w:space="0" w:color="auto"/>
            </w:tcBorders>
            <w:shd w:val="clear" w:color="auto" w:fill="auto"/>
          </w:tcPr>
          <w:p w14:paraId="62193C41" w14:textId="77777777" w:rsidR="00D57536" w:rsidRPr="00561D6E" w:rsidRDefault="00D57536" w:rsidP="001C4B98">
            <w:pPr>
              <w:keepNext/>
              <w:widowControl w:val="0"/>
              <w:tabs>
                <w:tab w:val="left" w:pos="284"/>
              </w:tabs>
              <w:spacing w:line="240" w:lineRule="auto"/>
              <w:jc w:val="center"/>
              <w:rPr>
                <w:color w:val="000000"/>
                <w:sz w:val="20"/>
                <w:szCs w:val="20"/>
              </w:rPr>
            </w:pPr>
          </w:p>
        </w:tc>
        <w:tc>
          <w:tcPr>
            <w:tcW w:w="1292" w:type="pct"/>
            <w:gridSpan w:val="2"/>
            <w:tcBorders>
              <w:top w:val="single" w:sz="4" w:space="0" w:color="auto"/>
              <w:bottom w:val="single" w:sz="4" w:space="0" w:color="auto"/>
            </w:tcBorders>
          </w:tcPr>
          <w:p w14:paraId="7D29664C" w14:textId="77777777" w:rsidR="00D57536" w:rsidRPr="00561D6E" w:rsidRDefault="00D57536" w:rsidP="001C4B98">
            <w:pPr>
              <w:keepNext/>
              <w:widowControl w:val="0"/>
              <w:tabs>
                <w:tab w:val="left" w:pos="284"/>
              </w:tabs>
              <w:spacing w:line="240" w:lineRule="auto"/>
              <w:jc w:val="center"/>
              <w:rPr>
                <w:color w:val="000000"/>
                <w:sz w:val="20"/>
                <w:szCs w:val="20"/>
              </w:rPr>
            </w:pPr>
          </w:p>
        </w:tc>
        <w:tc>
          <w:tcPr>
            <w:tcW w:w="1291" w:type="pct"/>
            <w:gridSpan w:val="2"/>
            <w:tcBorders>
              <w:top w:val="single" w:sz="4" w:space="0" w:color="auto"/>
              <w:bottom w:val="single" w:sz="4" w:space="0" w:color="auto"/>
            </w:tcBorders>
          </w:tcPr>
          <w:p w14:paraId="384665E6" w14:textId="77777777" w:rsidR="00D57536" w:rsidRPr="00561D6E" w:rsidRDefault="00D57536" w:rsidP="001C4B98">
            <w:pPr>
              <w:keepNext/>
              <w:widowControl w:val="0"/>
              <w:tabs>
                <w:tab w:val="left" w:pos="284"/>
              </w:tabs>
              <w:spacing w:line="240" w:lineRule="auto"/>
              <w:jc w:val="center"/>
              <w:rPr>
                <w:color w:val="000000"/>
                <w:sz w:val="20"/>
                <w:szCs w:val="20"/>
              </w:rPr>
            </w:pPr>
          </w:p>
        </w:tc>
      </w:tr>
      <w:tr w:rsidR="00211724" w14:paraId="67B8D833" w14:textId="77777777" w:rsidTr="001C4B98">
        <w:trPr>
          <w:cantSplit/>
        </w:trPr>
        <w:tc>
          <w:tcPr>
            <w:tcW w:w="1124" w:type="pct"/>
            <w:tcBorders>
              <w:top w:val="nil"/>
              <w:bottom w:val="nil"/>
            </w:tcBorders>
            <w:shd w:val="clear" w:color="auto" w:fill="auto"/>
          </w:tcPr>
          <w:p w14:paraId="039EB493" w14:textId="77777777" w:rsidR="00D57536" w:rsidRPr="00561D6E" w:rsidRDefault="00B60735" w:rsidP="001C4B98">
            <w:pPr>
              <w:keepNext/>
              <w:widowControl w:val="0"/>
              <w:tabs>
                <w:tab w:val="left" w:pos="284"/>
              </w:tabs>
              <w:spacing w:line="240" w:lineRule="auto"/>
              <w:ind w:left="267" w:hanging="270"/>
              <w:rPr>
                <w:color w:val="000000"/>
                <w:sz w:val="20"/>
                <w:szCs w:val="20"/>
              </w:rPr>
            </w:pPr>
            <w:r w:rsidRPr="00561D6E">
              <w:rPr>
                <w:color w:val="000000"/>
                <w:sz w:val="20"/>
                <w:szCs w:val="20"/>
              </w:rPr>
              <w:t>Medelvärde vid</w:t>
            </w:r>
          </w:p>
          <w:p w14:paraId="7A822492"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color w:val="000000"/>
                <w:sz w:val="20"/>
                <w:szCs w:val="20"/>
              </w:rPr>
              <w:t>studiestart</w:t>
            </w:r>
          </w:p>
        </w:tc>
        <w:tc>
          <w:tcPr>
            <w:tcW w:w="646" w:type="pct"/>
            <w:tcBorders>
              <w:top w:val="single" w:sz="4" w:space="0" w:color="auto"/>
              <w:bottom w:val="nil"/>
            </w:tcBorders>
            <w:shd w:val="clear" w:color="auto" w:fill="auto"/>
          </w:tcPr>
          <w:p w14:paraId="6DC1E594"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60,26</w:t>
            </w:r>
          </w:p>
        </w:tc>
        <w:tc>
          <w:tcPr>
            <w:tcW w:w="646" w:type="pct"/>
            <w:tcBorders>
              <w:top w:val="single" w:sz="4" w:space="0" w:color="auto"/>
              <w:bottom w:val="nil"/>
            </w:tcBorders>
            <w:shd w:val="clear" w:color="auto" w:fill="auto"/>
          </w:tcPr>
          <w:p w14:paraId="42915860"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59,82</w:t>
            </w:r>
          </w:p>
        </w:tc>
        <w:tc>
          <w:tcPr>
            <w:tcW w:w="646" w:type="pct"/>
            <w:tcBorders>
              <w:top w:val="single" w:sz="4" w:space="0" w:color="auto"/>
              <w:bottom w:val="nil"/>
            </w:tcBorders>
          </w:tcPr>
          <w:p w14:paraId="5CF82D38"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59,80</w:t>
            </w:r>
          </w:p>
        </w:tc>
        <w:tc>
          <w:tcPr>
            <w:tcW w:w="646" w:type="pct"/>
            <w:tcBorders>
              <w:top w:val="single" w:sz="4" w:space="0" w:color="auto"/>
              <w:bottom w:val="nil"/>
            </w:tcBorders>
          </w:tcPr>
          <w:p w14:paraId="37EBAF16"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59,21</w:t>
            </w:r>
          </w:p>
        </w:tc>
        <w:tc>
          <w:tcPr>
            <w:tcW w:w="646" w:type="pct"/>
            <w:tcBorders>
              <w:top w:val="single" w:sz="4" w:space="0" w:color="auto"/>
              <w:bottom w:val="nil"/>
            </w:tcBorders>
          </w:tcPr>
          <w:p w14:paraId="67A8AE7D"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60,03</w:t>
            </w:r>
          </w:p>
        </w:tc>
        <w:tc>
          <w:tcPr>
            <w:tcW w:w="645" w:type="pct"/>
            <w:tcBorders>
              <w:top w:val="single" w:sz="4" w:space="0" w:color="auto"/>
              <w:bottom w:val="nil"/>
            </w:tcBorders>
          </w:tcPr>
          <w:p w14:paraId="4D3AE6E6"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59,54</w:t>
            </w:r>
          </w:p>
        </w:tc>
      </w:tr>
      <w:tr w:rsidR="00211724" w14:paraId="6B655E4B" w14:textId="77777777" w:rsidTr="001C4B98">
        <w:trPr>
          <w:cantSplit/>
        </w:trPr>
        <w:tc>
          <w:tcPr>
            <w:tcW w:w="1124" w:type="pct"/>
            <w:tcBorders>
              <w:top w:val="nil"/>
              <w:left w:val="single" w:sz="4" w:space="0" w:color="auto"/>
              <w:bottom w:val="single" w:sz="4" w:space="0" w:color="auto"/>
            </w:tcBorders>
            <w:shd w:val="clear" w:color="auto" w:fill="auto"/>
          </w:tcPr>
          <w:p w14:paraId="394B03C7" w14:textId="77777777" w:rsidR="00D57536" w:rsidRPr="00561D6E" w:rsidRDefault="00B60735" w:rsidP="001C4B98">
            <w:pPr>
              <w:keepNext/>
              <w:widowControl w:val="0"/>
              <w:tabs>
                <w:tab w:val="left" w:pos="0"/>
              </w:tabs>
              <w:spacing w:line="240" w:lineRule="auto"/>
              <w:rPr>
                <w:rFonts w:eastAsia="PMingLiU"/>
                <w:color w:val="000000"/>
                <w:sz w:val="20"/>
                <w:szCs w:val="20"/>
                <w:lang w:val="sv-SE" w:eastAsia="zh-TW"/>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0DDCCEAD"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-8,58</w:t>
            </w:r>
          </w:p>
        </w:tc>
        <w:tc>
          <w:tcPr>
            <w:tcW w:w="646" w:type="pct"/>
            <w:tcBorders>
              <w:top w:val="nil"/>
              <w:bottom w:val="single" w:sz="4" w:space="0" w:color="auto"/>
            </w:tcBorders>
            <w:shd w:val="clear" w:color="auto" w:fill="auto"/>
          </w:tcPr>
          <w:p w14:paraId="6AF16D1B"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-24,70</w:t>
            </w:r>
          </w:p>
        </w:tc>
        <w:tc>
          <w:tcPr>
            <w:tcW w:w="646" w:type="pct"/>
            <w:tcBorders>
              <w:top w:val="nil"/>
              <w:bottom w:val="single" w:sz="4" w:space="0" w:color="auto"/>
            </w:tcBorders>
          </w:tcPr>
          <w:p w14:paraId="4AF38FBB"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-6,55</w:t>
            </w:r>
          </w:p>
        </w:tc>
        <w:tc>
          <w:tcPr>
            <w:tcW w:w="646" w:type="pct"/>
            <w:tcBorders>
              <w:top w:val="nil"/>
              <w:bottom w:val="single" w:sz="4" w:space="0" w:color="auto"/>
            </w:tcBorders>
          </w:tcPr>
          <w:p w14:paraId="7CDDDA90"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-21,59</w:t>
            </w:r>
          </w:p>
        </w:tc>
        <w:tc>
          <w:tcPr>
            <w:tcW w:w="646" w:type="pct"/>
            <w:tcBorders>
              <w:top w:val="nil"/>
              <w:bottom w:val="single" w:sz="4" w:space="0" w:color="auto"/>
            </w:tcBorders>
          </w:tcPr>
          <w:p w14:paraId="6616BA26"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-7,73</w:t>
            </w:r>
          </w:p>
        </w:tc>
        <w:tc>
          <w:tcPr>
            <w:tcW w:w="645" w:type="pct"/>
            <w:tcBorders>
              <w:top w:val="nil"/>
              <w:bottom w:val="single" w:sz="4" w:space="0" w:color="auto"/>
            </w:tcBorders>
          </w:tcPr>
          <w:p w14:paraId="10F03D1E"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-23,10</w:t>
            </w:r>
          </w:p>
        </w:tc>
      </w:tr>
      <w:tr w:rsidR="00211724" w14:paraId="3F6C8E82" w14:textId="77777777" w:rsidTr="001C4B98">
        <w:trPr>
          <w:cantSplit/>
        </w:trPr>
        <w:tc>
          <w:tcPr>
            <w:tcW w:w="1124" w:type="pct"/>
            <w:tcBorders>
              <w:top w:val="single" w:sz="4" w:space="0" w:color="auto"/>
              <w:left w:val="single" w:sz="4" w:space="0" w:color="auto"/>
              <w:bottom w:val="nil"/>
            </w:tcBorders>
            <w:shd w:val="clear" w:color="auto" w:fill="auto"/>
          </w:tcPr>
          <w:p w14:paraId="2ADF5E81"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Skillnad (95%</w:t>
            </w:r>
            <w:r w:rsidR="00E374A8">
              <w:rPr>
                <w:rFonts w:eastAsia="PMingLiU"/>
                <w:color w:val="000000"/>
                <w:sz w:val="20"/>
                <w:szCs w:val="20"/>
                <w:lang w:eastAsia="zh-TW"/>
              </w:rPr>
              <w:t xml:space="preserve"> CI</w:t>
            </w:r>
            <w:r w:rsidRPr="00561D6E">
              <w:rPr>
                <w:rFonts w:eastAsia="PMingLiU"/>
                <w:color w:val="000000"/>
                <w:sz w:val="20"/>
                <w:szCs w:val="20"/>
                <w:lang w:eastAsia="zh-TW"/>
              </w:rPr>
              <w:t>)</w:t>
            </w:r>
          </w:p>
        </w:tc>
        <w:tc>
          <w:tcPr>
            <w:tcW w:w="1292" w:type="pct"/>
            <w:gridSpan w:val="2"/>
            <w:tcBorders>
              <w:top w:val="single" w:sz="4" w:space="0" w:color="auto"/>
              <w:bottom w:val="nil"/>
            </w:tcBorders>
            <w:shd w:val="clear" w:color="auto" w:fill="auto"/>
          </w:tcPr>
          <w:p w14:paraId="56394D0F"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-16,12 (-21,86, -10,38)</w:t>
            </w:r>
          </w:p>
        </w:tc>
        <w:tc>
          <w:tcPr>
            <w:tcW w:w="1292" w:type="pct"/>
            <w:gridSpan w:val="2"/>
            <w:tcBorders>
              <w:top w:val="single" w:sz="4" w:space="0" w:color="auto"/>
              <w:bottom w:val="nil"/>
              <w:right w:val="nil"/>
            </w:tcBorders>
          </w:tcPr>
          <w:p w14:paraId="6F4E1C40"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-15,04 (-21,26, -8,82)</w:t>
            </w:r>
          </w:p>
        </w:tc>
        <w:tc>
          <w:tcPr>
            <w:tcW w:w="1291" w:type="pct"/>
            <w:gridSpan w:val="2"/>
            <w:tcBorders>
              <w:top w:val="single" w:sz="4" w:space="0" w:color="auto"/>
              <w:bottom w:val="nil"/>
            </w:tcBorders>
          </w:tcPr>
          <w:p w14:paraId="229EC15B"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-15,36 (-19,57, -11,16)</w:t>
            </w:r>
          </w:p>
        </w:tc>
      </w:tr>
      <w:tr w:rsidR="00211724" w14:paraId="59879D27" w14:textId="77777777" w:rsidTr="001C4B98">
        <w:trPr>
          <w:cantSplit/>
        </w:trPr>
        <w:tc>
          <w:tcPr>
            <w:tcW w:w="1124" w:type="pct"/>
            <w:tcBorders>
              <w:top w:val="nil"/>
              <w:bottom w:val="nil"/>
            </w:tcBorders>
            <w:shd w:val="clear" w:color="auto" w:fill="auto"/>
          </w:tcPr>
          <w:p w14:paraId="42A3F1E2"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nil"/>
            </w:tcBorders>
            <w:shd w:val="clear" w:color="auto" w:fill="auto"/>
          </w:tcPr>
          <w:p w14:paraId="26835115"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&lt;0,0001</w:t>
            </w:r>
          </w:p>
        </w:tc>
        <w:tc>
          <w:tcPr>
            <w:tcW w:w="1292" w:type="pct"/>
            <w:gridSpan w:val="2"/>
            <w:tcBorders>
              <w:top w:val="nil"/>
              <w:bottom w:val="nil"/>
            </w:tcBorders>
          </w:tcPr>
          <w:p w14:paraId="16CA4E46"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&lt;0,0001</w:t>
            </w:r>
          </w:p>
        </w:tc>
        <w:tc>
          <w:tcPr>
            <w:tcW w:w="1291" w:type="pct"/>
            <w:gridSpan w:val="2"/>
            <w:tcBorders>
              <w:top w:val="nil"/>
              <w:bottom w:val="nil"/>
            </w:tcBorders>
          </w:tcPr>
          <w:p w14:paraId="6A299D62"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&lt;0,0001</w:t>
            </w:r>
          </w:p>
        </w:tc>
      </w:tr>
      <w:tr w:rsidR="00211724" w14:paraId="7A56E33C" w14:textId="77777777" w:rsidTr="001C4B98">
        <w:trPr>
          <w:cantSplit/>
        </w:trPr>
        <w:tc>
          <w:tcPr>
            <w:tcW w:w="1124" w:type="pct"/>
            <w:tcBorders>
              <w:top w:val="nil"/>
              <w:bottom w:val="single" w:sz="4" w:space="0" w:color="auto"/>
            </w:tcBorders>
            <w:shd w:val="clear" w:color="auto" w:fill="auto"/>
          </w:tcPr>
          <w:p w14:paraId="42A4D83B"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(MID = 8,9)</w:t>
            </w:r>
          </w:p>
        </w:tc>
        <w:tc>
          <w:tcPr>
            <w:tcW w:w="1292" w:type="pct"/>
            <w:gridSpan w:val="2"/>
            <w:tcBorders>
              <w:top w:val="nil"/>
              <w:bottom w:val="single" w:sz="4" w:space="0" w:color="auto"/>
            </w:tcBorders>
            <w:shd w:val="clear" w:color="auto" w:fill="auto"/>
          </w:tcPr>
          <w:p w14:paraId="49081AF6" w14:textId="77777777" w:rsidR="00D57536" w:rsidRPr="00561D6E" w:rsidRDefault="00D57536" w:rsidP="001C4B98">
            <w:pPr>
              <w:keepNext/>
              <w:widowControl w:val="0"/>
              <w:tabs>
                <w:tab w:val="left" w:pos="284"/>
              </w:tabs>
              <w:spacing w:line="240" w:lineRule="auto"/>
              <w:jc w:val="center"/>
              <w:rPr>
                <w:color w:val="000000"/>
                <w:sz w:val="20"/>
                <w:szCs w:val="20"/>
              </w:rPr>
            </w:pPr>
          </w:p>
        </w:tc>
        <w:tc>
          <w:tcPr>
            <w:tcW w:w="1292" w:type="pct"/>
            <w:gridSpan w:val="2"/>
            <w:tcBorders>
              <w:top w:val="nil"/>
              <w:bottom w:val="single" w:sz="4" w:space="0" w:color="auto"/>
            </w:tcBorders>
          </w:tcPr>
          <w:p w14:paraId="56FF2CCD" w14:textId="77777777" w:rsidR="00D57536" w:rsidRPr="00561D6E" w:rsidRDefault="00D57536" w:rsidP="001C4B98">
            <w:pPr>
              <w:keepNext/>
              <w:widowControl w:val="0"/>
              <w:tabs>
                <w:tab w:val="left" w:pos="284"/>
              </w:tabs>
              <w:spacing w:line="240" w:lineRule="auto"/>
              <w:jc w:val="center"/>
              <w:rPr>
                <w:color w:val="000000"/>
                <w:sz w:val="20"/>
                <w:szCs w:val="20"/>
              </w:rPr>
            </w:pPr>
          </w:p>
        </w:tc>
        <w:tc>
          <w:tcPr>
            <w:tcW w:w="1291" w:type="pct"/>
            <w:gridSpan w:val="2"/>
            <w:tcBorders>
              <w:top w:val="nil"/>
              <w:bottom w:val="single" w:sz="4" w:space="0" w:color="auto"/>
            </w:tcBorders>
          </w:tcPr>
          <w:p w14:paraId="1666A1B9" w14:textId="77777777" w:rsidR="00D57536" w:rsidRPr="00561D6E" w:rsidRDefault="00D57536" w:rsidP="001C4B98">
            <w:pPr>
              <w:keepNext/>
              <w:widowControl w:val="0"/>
              <w:tabs>
                <w:tab w:val="left" w:pos="284"/>
              </w:tabs>
              <w:spacing w:line="240" w:lineRule="auto"/>
              <w:jc w:val="center"/>
              <w:rPr>
                <w:color w:val="000000"/>
                <w:sz w:val="20"/>
                <w:szCs w:val="20"/>
              </w:rPr>
            </w:pPr>
          </w:p>
        </w:tc>
      </w:tr>
      <w:tr w:rsidR="00211724" w14:paraId="534CBFF4" w14:textId="77777777" w:rsidTr="001C4B98">
        <w:trPr>
          <w:cantSplit/>
        </w:trPr>
        <w:tc>
          <w:tcPr>
            <w:tcW w:w="1124" w:type="pct"/>
            <w:tcBorders>
              <w:top w:val="single" w:sz="4" w:space="0" w:color="auto"/>
              <w:bottom w:val="single" w:sz="4" w:space="0" w:color="auto"/>
            </w:tcBorders>
            <w:shd w:val="clear" w:color="auto" w:fill="auto"/>
          </w:tcPr>
          <w:p w14:paraId="72587B5E"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UPSIT</w:t>
            </w:r>
          </w:p>
        </w:tc>
        <w:tc>
          <w:tcPr>
            <w:tcW w:w="1292" w:type="pct"/>
            <w:gridSpan w:val="2"/>
            <w:tcBorders>
              <w:top w:val="single" w:sz="4" w:space="0" w:color="auto"/>
              <w:bottom w:val="single" w:sz="4" w:space="0" w:color="auto"/>
            </w:tcBorders>
            <w:shd w:val="clear" w:color="auto" w:fill="auto"/>
          </w:tcPr>
          <w:p w14:paraId="4781A7AE" w14:textId="77777777" w:rsidR="00D57536" w:rsidRPr="00561D6E" w:rsidRDefault="00D57536" w:rsidP="001C4B98">
            <w:pPr>
              <w:keepNext/>
              <w:widowControl w:val="0"/>
              <w:tabs>
                <w:tab w:val="left" w:pos="284"/>
              </w:tabs>
              <w:spacing w:line="240" w:lineRule="auto"/>
              <w:jc w:val="center"/>
              <w:rPr>
                <w:color w:val="000000"/>
                <w:sz w:val="20"/>
                <w:szCs w:val="20"/>
              </w:rPr>
            </w:pPr>
          </w:p>
        </w:tc>
        <w:tc>
          <w:tcPr>
            <w:tcW w:w="1292" w:type="pct"/>
            <w:gridSpan w:val="2"/>
            <w:tcBorders>
              <w:top w:val="single" w:sz="4" w:space="0" w:color="auto"/>
              <w:bottom w:val="single" w:sz="4" w:space="0" w:color="auto"/>
            </w:tcBorders>
          </w:tcPr>
          <w:p w14:paraId="540A92A7" w14:textId="77777777" w:rsidR="00D57536" w:rsidRPr="00561D6E" w:rsidRDefault="00D57536" w:rsidP="001C4B98">
            <w:pPr>
              <w:keepNext/>
              <w:widowControl w:val="0"/>
              <w:tabs>
                <w:tab w:val="left" w:pos="284"/>
              </w:tabs>
              <w:spacing w:line="240" w:lineRule="auto"/>
              <w:jc w:val="center"/>
              <w:rPr>
                <w:color w:val="000000"/>
                <w:sz w:val="20"/>
                <w:szCs w:val="20"/>
              </w:rPr>
            </w:pPr>
          </w:p>
        </w:tc>
        <w:tc>
          <w:tcPr>
            <w:tcW w:w="1291" w:type="pct"/>
            <w:gridSpan w:val="2"/>
            <w:tcBorders>
              <w:top w:val="single" w:sz="4" w:space="0" w:color="auto"/>
              <w:bottom w:val="single" w:sz="4" w:space="0" w:color="auto"/>
            </w:tcBorders>
          </w:tcPr>
          <w:p w14:paraId="34A905B5" w14:textId="77777777" w:rsidR="00D57536" w:rsidRPr="00561D6E" w:rsidRDefault="00D57536" w:rsidP="001C4B98">
            <w:pPr>
              <w:keepNext/>
              <w:widowControl w:val="0"/>
              <w:tabs>
                <w:tab w:val="left" w:pos="284"/>
              </w:tabs>
              <w:spacing w:line="240" w:lineRule="auto"/>
              <w:jc w:val="center"/>
              <w:rPr>
                <w:color w:val="000000"/>
                <w:sz w:val="20"/>
                <w:szCs w:val="20"/>
              </w:rPr>
            </w:pPr>
          </w:p>
        </w:tc>
      </w:tr>
      <w:tr w:rsidR="00211724" w14:paraId="6F970DBA" w14:textId="77777777" w:rsidTr="001C4B98">
        <w:trPr>
          <w:cantSplit/>
        </w:trPr>
        <w:tc>
          <w:tcPr>
            <w:tcW w:w="1124" w:type="pct"/>
            <w:tcBorders>
              <w:top w:val="single" w:sz="4" w:space="0" w:color="auto"/>
              <w:bottom w:val="nil"/>
            </w:tcBorders>
            <w:shd w:val="clear" w:color="auto" w:fill="auto"/>
          </w:tcPr>
          <w:p w14:paraId="426CCD41" w14:textId="77777777" w:rsidR="00D57536" w:rsidRPr="00561D6E" w:rsidRDefault="00B60735" w:rsidP="004169A9">
            <w:pPr>
              <w:keepNext/>
              <w:widowControl w:val="0"/>
              <w:tabs>
                <w:tab w:val="clear" w:pos="567"/>
              </w:tabs>
              <w:spacing w:line="240" w:lineRule="auto"/>
              <w:ind w:hanging="3"/>
              <w:rPr>
                <w:rFonts w:eastAsia="PMingLiU"/>
                <w:color w:val="000000"/>
                <w:sz w:val="20"/>
                <w:szCs w:val="20"/>
                <w:lang w:eastAsia="zh-TW"/>
              </w:rPr>
            </w:pPr>
            <w:r w:rsidRPr="00561D6E">
              <w:rPr>
                <w:color w:val="000000"/>
                <w:sz w:val="20"/>
                <w:szCs w:val="20"/>
              </w:rPr>
              <w:t>Medelvärde vid studiestart</w:t>
            </w:r>
          </w:p>
        </w:tc>
        <w:tc>
          <w:tcPr>
            <w:tcW w:w="646" w:type="pct"/>
            <w:tcBorders>
              <w:top w:val="single" w:sz="4" w:space="0" w:color="auto"/>
              <w:bottom w:val="nil"/>
            </w:tcBorders>
            <w:shd w:val="clear" w:color="auto" w:fill="auto"/>
          </w:tcPr>
          <w:p w14:paraId="630B19BE"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13,56</w:t>
            </w:r>
          </w:p>
        </w:tc>
        <w:tc>
          <w:tcPr>
            <w:tcW w:w="646" w:type="pct"/>
            <w:tcBorders>
              <w:top w:val="single" w:sz="4" w:space="0" w:color="auto"/>
              <w:bottom w:val="nil"/>
            </w:tcBorders>
            <w:shd w:val="clear" w:color="auto" w:fill="auto"/>
          </w:tcPr>
          <w:p w14:paraId="3BE773C7"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12,78</w:t>
            </w:r>
          </w:p>
        </w:tc>
        <w:tc>
          <w:tcPr>
            <w:tcW w:w="646" w:type="pct"/>
            <w:tcBorders>
              <w:top w:val="single" w:sz="4" w:space="0" w:color="auto"/>
              <w:bottom w:val="nil"/>
            </w:tcBorders>
          </w:tcPr>
          <w:p w14:paraId="39516665"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13,27</w:t>
            </w:r>
          </w:p>
        </w:tc>
        <w:tc>
          <w:tcPr>
            <w:tcW w:w="646" w:type="pct"/>
            <w:tcBorders>
              <w:top w:val="single" w:sz="4" w:space="0" w:color="auto"/>
              <w:bottom w:val="nil"/>
            </w:tcBorders>
          </w:tcPr>
          <w:p w14:paraId="02D20703"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12,87</w:t>
            </w:r>
          </w:p>
        </w:tc>
        <w:tc>
          <w:tcPr>
            <w:tcW w:w="646" w:type="pct"/>
            <w:tcBorders>
              <w:top w:val="single" w:sz="4" w:space="0" w:color="auto"/>
              <w:bottom w:val="nil"/>
            </w:tcBorders>
          </w:tcPr>
          <w:p w14:paraId="4E63BB28"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13,41</w:t>
            </w:r>
          </w:p>
        </w:tc>
        <w:tc>
          <w:tcPr>
            <w:tcW w:w="645" w:type="pct"/>
            <w:tcBorders>
              <w:top w:val="single" w:sz="4" w:space="0" w:color="auto"/>
              <w:bottom w:val="nil"/>
            </w:tcBorders>
          </w:tcPr>
          <w:p w14:paraId="630FC8CB"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12,82</w:t>
            </w:r>
          </w:p>
        </w:tc>
      </w:tr>
      <w:tr w:rsidR="00211724" w14:paraId="06577722" w14:textId="77777777" w:rsidTr="001C4B98">
        <w:trPr>
          <w:cantSplit/>
        </w:trPr>
        <w:tc>
          <w:tcPr>
            <w:tcW w:w="1124" w:type="pct"/>
            <w:tcBorders>
              <w:top w:val="nil"/>
              <w:left w:val="single" w:sz="4" w:space="0" w:color="auto"/>
              <w:bottom w:val="single" w:sz="4" w:space="0" w:color="auto"/>
            </w:tcBorders>
            <w:shd w:val="clear" w:color="auto" w:fill="auto"/>
          </w:tcPr>
          <w:p w14:paraId="10F68DB0" w14:textId="77777777" w:rsidR="00D57536" w:rsidRPr="00561D6E" w:rsidRDefault="00B60735" w:rsidP="001C4B98">
            <w:pPr>
              <w:keepNext/>
              <w:widowControl w:val="0"/>
              <w:tabs>
                <w:tab w:val="left" w:pos="0"/>
              </w:tabs>
              <w:spacing w:line="240" w:lineRule="auto"/>
              <w:ind w:hanging="3"/>
              <w:rPr>
                <w:rFonts w:eastAsia="PMingLiU"/>
                <w:color w:val="000000"/>
                <w:sz w:val="20"/>
                <w:szCs w:val="20"/>
                <w:lang w:val="sv-SE" w:eastAsia="zh-TW"/>
              </w:rPr>
            </w:pPr>
            <w:r w:rsidRPr="00561D6E">
              <w:rPr>
                <w:color w:val="000000"/>
                <w:sz w:val="20"/>
                <w:szCs w:val="20"/>
                <w:lang w:val="sv-SE"/>
              </w:rPr>
              <w:t>LS förändring i medeltal vid vecka 24</w:t>
            </w:r>
          </w:p>
        </w:tc>
        <w:tc>
          <w:tcPr>
            <w:tcW w:w="646" w:type="pct"/>
            <w:tcBorders>
              <w:top w:val="nil"/>
              <w:bottom w:val="single" w:sz="4" w:space="0" w:color="auto"/>
            </w:tcBorders>
            <w:shd w:val="clear" w:color="auto" w:fill="auto"/>
          </w:tcPr>
          <w:p w14:paraId="5DA648D1"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0,63</w:t>
            </w:r>
          </w:p>
        </w:tc>
        <w:tc>
          <w:tcPr>
            <w:tcW w:w="646" w:type="pct"/>
            <w:tcBorders>
              <w:top w:val="nil"/>
              <w:bottom w:val="single" w:sz="4" w:space="0" w:color="auto"/>
            </w:tcBorders>
            <w:shd w:val="clear" w:color="auto" w:fill="auto"/>
          </w:tcPr>
          <w:p w14:paraId="4F445663"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4,44</w:t>
            </w:r>
          </w:p>
        </w:tc>
        <w:tc>
          <w:tcPr>
            <w:tcW w:w="646" w:type="pct"/>
            <w:tcBorders>
              <w:top w:val="nil"/>
              <w:bottom w:val="single" w:sz="4" w:space="0" w:color="auto"/>
            </w:tcBorders>
          </w:tcPr>
          <w:p w14:paraId="0BB2F35A"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0,44</w:t>
            </w:r>
          </w:p>
        </w:tc>
        <w:tc>
          <w:tcPr>
            <w:tcW w:w="646" w:type="pct"/>
            <w:tcBorders>
              <w:top w:val="nil"/>
              <w:bottom w:val="single" w:sz="4" w:space="0" w:color="auto"/>
            </w:tcBorders>
          </w:tcPr>
          <w:p w14:paraId="6B2E7FEF"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4,31</w:t>
            </w:r>
          </w:p>
        </w:tc>
        <w:tc>
          <w:tcPr>
            <w:tcW w:w="646" w:type="pct"/>
            <w:tcBorders>
              <w:top w:val="nil"/>
              <w:bottom w:val="single" w:sz="4" w:space="0" w:color="auto"/>
            </w:tcBorders>
          </w:tcPr>
          <w:p w14:paraId="71EEF586"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0,54</w:t>
            </w:r>
          </w:p>
        </w:tc>
        <w:tc>
          <w:tcPr>
            <w:tcW w:w="645" w:type="pct"/>
            <w:tcBorders>
              <w:top w:val="nil"/>
              <w:bottom w:val="single" w:sz="4" w:space="0" w:color="auto"/>
            </w:tcBorders>
          </w:tcPr>
          <w:p w14:paraId="774DFFB3"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4,38</w:t>
            </w:r>
          </w:p>
        </w:tc>
      </w:tr>
      <w:tr w:rsidR="00211724" w14:paraId="39B097BE" w14:textId="77777777" w:rsidTr="001C4B98">
        <w:trPr>
          <w:cantSplit/>
        </w:trPr>
        <w:tc>
          <w:tcPr>
            <w:tcW w:w="1124" w:type="pct"/>
            <w:tcBorders>
              <w:top w:val="single" w:sz="4" w:space="0" w:color="auto"/>
              <w:left w:val="single" w:sz="4" w:space="0" w:color="auto"/>
              <w:bottom w:val="nil"/>
            </w:tcBorders>
            <w:shd w:val="clear" w:color="auto" w:fill="auto"/>
          </w:tcPr>
          <w:p w14:paraId="648205A0"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Skillnad (95%</w:t>
            </w:r>
            <w:r w:rsidR="00E374A8">
              <w:rPr>
                <w:rFonts w:eastAsia="PMingLiU"/>
                <w:color w:val="000000"/>
                <w:sz w:val="20"/>
                <w:szCs w:val="20"/>
                <w:lang w:eastAsia="zh-TW"/>
              </w:rPr>
              <w:t xml:space="preserve"> CI</w:t>
            </w:r>
            <w:r w:rsidRPr="00561D6E">
              <w:rPr>
                <w:rFonts w:eastAsia="PMingLiU"/>
                <w:color w:val="000000"/>
                <w:sz w:val="20"/>
                <w:szCs w:val="20"/>
                <w:lang w:eastAsia="zh-TW"/>
              </w:rPr>
              <w:t>)</w:t>
            </w:r>
          </w:p>
        </w:tc>
        <w:tc>
          <w:tcPr>
            <w:tcW w:w="1292" w:type="pct"/>
            <w:gridSpan w:val="2"/>
            <w:tcBorders>
              <w:top w:val="single" w:sz="4" w:space="0" w:color="auto"/>
              <w:bottom w:val="nil"/>
            </w:tcBorders>
            <w:shd w:val="clear" w:color="auto" w:fill="auto"/>
          </w:tcPr>
          <w:p w14:paraId="6B1EC6C1"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3,81 (1,38, 6,24)</w:t>
            </w:r>
          </w:p>
        </w:tc>
        <w:tc>
          <w:tcPr>
            <w:tcW w:w="1292" w:type="pct"/>
            <w:gridSpan w:val="2"/>
            <w:tcBorders>
              <w:top w:val="single" w:sz="4" w:space="0" w:color="auto"/>
              <w:bottom w:val="nil"/>
              <w:right w:val="nil"/>
            </w:tcBorders>
          </w:tcPr>
          <w:p w14:paraId="16BBCF14"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3,86 (1,57, 6,15)</w:t>
            </w:r>
          </w:p>
        </w:tc>
        <w:tc>
          <w:tcPr>
            <w:tcW w:w="1291" w:type="pct"/>
            <w:gridSpan w:val="2"/>
            <w:tcBorders>
              <w:top w:val="single" w:sz="4" w:space="0" w:color="auto"/>
              <w:bottom w:val="nil"/>
            </w:tcBorders>
          </w:tcPr>
          <w:p w14:paraId="3E03FA92"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3,84 (2,17, 5,51)</w:t>
            </w:r>
          </w:p>
        </w:tc>
      </w:tr>
      <w:tr w:rsidR="00211724" w14:paraId="512062AF" w14:textId="77777777" w:rsidTr="001C4B98">
        <w:trPr>
          <w:cantSplit/>
        </w:trPr>
        <w:tc>
          <w:tcPr>
            <w:tcW w:w="1124" w:type="pct"/>
            <w:tcBorders>
              <w:top w:val="nil"/>
              <w:bottom w:val="single" w:sz="4" w:space="0" w:color="auto"/>
            </w:tcBorders>
            <w:shd w:val="clear" w:color="auto" w:fill="auto"/>
          </w:tcPr>
          <w:p w14:paraId="46BA32A8" w14:textId="77777777" w:rsidR="00D57536" w:rsidRPr="00561D6E" w:rsidRDefault="00B60735" w:rsidP="001C4B98">
            <w:pPr>
              <w:keepNext/>
              <w:widowControl w:val="0"/>
              <w:tabs>
                <w:tab w:val="left" w:pos="284"/>
              </w:tabs>
              <w:spacing w:line="240" w:lineRule="auto"/>
              <w:ind w:left="267" w:hanging="270"/>
              <w:rPr>
                <w:rFonts w:eastAsia="PMingLiU"/>
                <w:color w:val="000000"/>
                <w:sz w:val="20"/>
                <w:szCs w:val="20"/>
                <w:lang w:eastAsia="zh-TW"/>
              </w:rPr>
            </w:pPr>
            <w:r w:rsidRPr="00561D6E">
              <w:rPr>
                <w:rFonts w:eastAsia="PMingLiU"/>
                <w:color w:val="000000"/>
                <w:sz w:val="20"/>
                <w:szCs w:val="20"/>
                <w:lang w:eastAsia="zh-TW"/>
              </w:rPr>
              <w:t>p-värde</w:t>
            </w:r>
          </w:p>
        </w:tc>
        <w:tc>
          <w:tcPr>
            <w:tcW w:w="1292" w:type="pct"/>
            <w:gridSpan w:val="2"/>
            <w:tcBorders>
              <w:top w:val="nil"/>
              <w:bottom w:val="single" w:sz="4" w:space="0" w:color="auto"/>
            </w:tcBorders>
            <w:shd w:val="clear" w:color="auto" w:fill="auto"/>
          </w:tcPr>
          <w:p w14:paraId="703640AD"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0,0024</w:t>
            </w:r>
          </w:p>
        </w:tc>
        <w:tc>
          <w:tcPr>
            <w:tcW w:w="1292" w:type="pct"/>
            <w:gridSpan w:val="2"/>
            <w:tcBorders>
              <w:top w:val="nil"/>
              <w:bottom w:val="single" w:sz="4" w:space="0" w:color="auto"/>
            </w:tcBorders>
          </w:tcPr>
          <w:p w14:paraId="6C5C3165"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0,0011</w:t>
            </w:r>
          </w:p>
        </w:tc>
        <w:tc>
          <w:tcPr>
            <w:tcW w:w="1291" w:type="pct"/>
            <w:gridSpan w:val="2"/>
            <w:tcBorders>
              <w:top w:val="nil"/>
              <w:bottom w:val="single" w:sz="4" w:space="0" w:color="auto"/>
            </w:tcBorders>
          </w:tcPr>
          <w:p w14:paraId="27DFD5F8" w14:textId="77777777" w:rsidR="00D57536" w:rsidRPr="00561D6E" w:rsidRDefault="00B60735" w:rsidP="001C4B98">
            <w:pPr>
              <w:keepNext/>
              <w:widowControl w:val="0"/>
              <w:tabs>
                <w:tab w:val="left" w:pos="284"/>
              </w:tabs>
              <w:spacing w:line="240" w:lineRule="auto"/>
              <w:jc w:val="center"/>
              <w:rPr>
                <w:color w:val="000000"/>
                <w:sz w:val="20"/>
                <w:szCs w:val="20"/>
              </w:rPr>
            </w:pPr>
            <w:r w:rsidRPr="00561D6E">
              <w:rPr>
                <w:color w:val="000000"/>
                <w:sz w:val="20"/>
                <w:szCs w:val="20"/>
              </w:rPr>
              <w:t>&lt;0,0001</w:t>
            </w:r>
          </w:p>
        </w:tc>
      </w:tr>
    </w:tbl>
    <w:p w14:paraId="6276BA60" w14:textId="77777777" w:rsidR="00D57536" w:rsidRPr="00DC2BA7" w:rsidRDefault="00B60735" w:rsidP="00D57536">
      <w:pPr>
        <w:pStyle w:val="Text"/>
        <w:spacing w:before="0"/>
        <w:ind w:left="142"/>
        <w:jc w:val="left"/>
        <w:rPr>
          <w:sz w:val="22"/>
          <w:lang w:val="sv-SE"/>
        </w:rPr>
      </w:pPr>
      <w:r w:rsidRPr="00DC2BA7">
        <w:rPr>
          <w:color w:val="000000"/>
          <w:sz w:val="22"/>
          <w:lang w:val="sv-SE"/>
        </w:rPr>
        <w:t xml:space="preserve">LS=minsta kvadrat; </w:t>
      </w:r>
      <w:r w:rsidRPr="00DC2BA7">
        <w:rPr>
          <w:sz w:val="22"/>
          <w:lang w:val="sv-SE"/>
        </w:rPr>
        <w:t>CI = konfidensintervall; TNSS = Total poäng nasala symtom; SNOT-22 = 22-delars sinonasalt resultattest; UPSIT = luktidentifieringstest enligt Pennsylvania-universitetet; MID = minsta betydelsefulla skillnaden.</w:t>
      </w:r>
    </w:p>
    <w:p w14:paraId="7FD8D6CD" w14:textId="77777777" w:rsidR="00D57536" w:rsidRPr="00DC2BA7" w:rsidRDefault="00D57536" w:rsidP="00D57536">
      <w:pPr>
        <w:pStyle w:val="Text"/>
        <w:spacing w:before="0"/>
        <w:jc w:val="left"/>
        <w:rPr>
          <w:color w:val="000000"/>
          <w:sz w:val="22"/>
          <w:lang w:val="sv-SE" w:bidi="th-TH"/>
        </w:rPr>
      </w:pPr>
    </w:p>
    <w:p w14:paraId="3CB58630" w14:textId="77777777" w:rsidR="00D57536" w:rsidRPr="00DC2BA7" w:rsidRDefault="00B60735" w:rsidP="00D57536">
      <w:pPr>
        <w:keepNext/>
        <w:keepLines/>
        <w:spacing w:line="240" w:lineRule="auto"/>
        <w:ind w:left="1134" w:hanging="1134"/>
        <w:rPr>
          <w:b/>
          <w:bCs/>
          <w:lang w:val="sv-SE"/>
        </w:rPr>
      </w:pPr>
      <w:r w:rsidRPr="00DC2BA7">
        <w:rPr>
          <w:b/>
          <w:bCs/>
          <w:lang w:val="sv-SE"/>
        </w:rPr>
        <w:lastRenderedPageBreak/>
        <w:t>Figure 1</w:t>
      </w:r>
      <w:r w:rsidRPr="00DC2BA7">
        <w:rPr>
          <w:b/>
          <w:bCs/>
          <w:lang w:val="sv-SE"/>
        </w:rPr>
        <w:tab/>
        <w:t>Förändring i medeltal från utgångsvärdet i nasal congestion score och förändring i medeltal från utgångsvärdet i nasal polyp score per patiengrupp i studie 1 och studie 2 vid näspolyper</w:t>
      </w:r>
    </w:p>
    <w:p w14:paraId="1AE9A1E7" w14:textId="77777777" w:rsidR="00D57536" w:rsidRPr="00DC2BA7" w:rsidRDefault="00D57536" w:rsidP="00D57536">
      <w:pPr>
        <w:keepNext/>
        <w:spacing w:line="240" w:lineRule="auto"/>
        <w:rPr>
          <w:lang w:val="sv-SE"/>
        </w:rPr>
      </w:pPr>
    </w:p>
    <w:p w14:paraId="0FF4D2D1" w14:textId="77777777" w:rsidR="00D57536" w:rsidRPr="00DC2BA7" w:rsidRDefault="00B60735" w:rsidP="00D57536">
      <w:pPr>
        <w:pStyle w:val="Text"/>
        <w:spacing w:before="0"/>
        <w:jc w:val="left"/>
        <w:rPr>
          <w:sz w:val="22"/>
        </w:rPr>
      </w:pPr>
      <w:r w:rsidRPr="00DC2BA7">
        <w:rPr>
          <w:noProof/>
        </w:rPr>
        <mc:AlternateContent>
          <mc:Choice Requires="wps">
            <w:drawing>
              <wp:anchor distT="0" distB="0" distL="114300" distR="114300" simplePos="0" relativeHeight="252141568" behindDoc="0" locked="0" layoutInCell="1" allowOverlap="1" wp14:anchorId="5E020933" wp14:editId="0F27DCB2">
                <wp:simplePos x="0" y="0"/>
                <wp:positionH relativeFrom="margin">
                  <wp:posOffset>95250</wp:posOffset>
                </wp:positionH>
                <wp:positionV relativeFrom="paragraph">
                  <wp:posOffset>1454150</wp:posOffset>
                </wp:positionV>
                <wp:extent cx="355600" cy="182880"/>
                <wp:effectExtent l="0" t="0" r="0" b="0"/>
                <wp:wrapNone/>
                <wp:docPr id="545"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37DE3C3" w14:textId="77777777" w:rsidR="00D57536" w:rsidRPr="00820BF1" w:rsidRDefault="00B60735" w:rsidP="00D57536">
                            <w:pPr>
                              <w:spacing w:line="240" w:lineRule="auto"/>
                              <w:jc w:val="right"/>
                              <w:rPr>
                                <w:b/>
                                <w:sz w:val="12"/>
                              </w:rPr>
                            </w:pPr>
                            <w:r w:rsidRPr="00820BF1">
                              <w:rPr>
                                <w:b/>
                                <w:sz w:val="12"/>
                              </w:rPr>
                              <w:t>-0.75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E020933" id="_x0000_s1160" type="#_x0000_t202" style="position:absolute;margin-left:7.5pt;margin-top:114.5pt;width:28pt;height:14.4pt;z-index:25214156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GNuV2gEAAI8DAAAOAAAAZHJzL2Uyb0RvYy54bWysU9uO0zAQfUfiHyy/01y2XUrUdAW7WoS0&#10;XKSFD5g4ThOReMzYbVK+nrHT7RZ4Q7xYnhnnzDlnJpubaejFQZPr0JQyW6RSaKOw7syulN++3r9a&#10;S+E8mBp6NLqUR+3kzfbli81oC51ji32tSTCIccVoS9l6b4skcarVA7gFWm242CAN4DmkXVITjIw+&#10;9EmeptfJiFRbQqWd4+zdXJTbiN80WvnPTeO0F30pmZuPJ8WzCmey3UCxI7Btp0404B9YDNAZbnqG&#10;ugMPYk/dX1BDpwgdNn6hcEiwaTqlowZWk6V/qHlsweqohc1x9myT+3+w6tPh0X4h4ad3OPEAowhn&#10;H1B9d8LgbQtmp98S4dhqqLlxFixLRuuK06fBale4AFKNH7HmIcPeYwSaGhqCK6xTMDoP4Hg2XU9e&#10;KE5erVbXKVcUl7J1vl7HoSRQPH1syfn3GgcRLqUknmkEh8OD84EMFE9PQi+D913fx7n25rcEPwyZ&#10;SD7wnZn7qZpEV3PzqzxoC2oqrI+sh3DeF95vvrRIP6UYeVdK6X7sgbQU/QfDnrzJlsuwXDFYrl7n&#10;HNBlpbqsgFEMVUovxXy99fNC7i11u5Y7PXvMU48CTxsa1uoyjmKe/6PtLwAAAP//AwBQSwMEFAAG&#10;AAgAAAAhAAHD8Z3bAAAACQEAAA8AAABkcnMvZG93bnJldi54bWxMT01PwzAMvSPxHyIjcWPJKsq2&#10;0nRCIK4gxofEzWu8tqJxqiZby7/HnOBkP/vpfZTb2ffqRGPsAltYLgwo4jq4jhsLb6+PV2tQMSE7&#10;7AOThW+KsK3Oz0osXJj4hU671CgR4VighTalodA61i15jIswEMvvEEaPSeDYaDfiJOK+15kxN9pj&#10;x+LQ4kD3LdVfu6O38P50+Py4Ns/Ng8+HKcxGs99oay8v5rtbUInm9EeG3/gSHSrJtA9HdlH1gnOp&#10;kixk2UYWIayWMvdyyFdr0FWp/zeofgAAAP//AwBQSwECLQAUAAYACAAAACEAtoM4kv4AAADhAQAA&#10;EwAAAAAAAAAAAAAAAAAAAAAAW0NvbnRlbnRfVHlwZXNdLnhtbFBLAQItABQABgAIAAAAIQA4/SH/&#10;1gAAAJQBAAALAAAAAAAAAAAAAAAAAC8BAABfcmVscy8ucmVsc1BLAQItABQABgAIAAAAIQBvGNuV&#10;2gEAAI8DAAAOAAAAAAAAAAAAAAAAAC4CAABkcnMvZTJvRG9jLnhtbFBLAQItABQABgAIAAAAIQAB&#10;w/Gd2wAAAAkBAAAPAAAAAAAAAAAAAAAAADQEAABkcnMvZG93bnJldi54bWxQSwUGAAAAAAQABADz&#10;AAAAPAUAAAAA&#10;" filled="f" stroked="f">
                <v:textbox>
                  <w:txbxContent>
                    <w:p w14:paraId="037DE3C3" w14:textId="77777777" w:rsidR="00D57536" w:rsidRPr="00820BF1" w:rsidRDefault="00B60735" w:rsidP="00D57536">
                      <w:pPr>
                        <w:spacing w:line="240" w:lineRule="auto"/>
                        <w:jc w:val="right"/>
                        <w:rPr>
                          <w:b/>
                          <w:sz w:val="12"/>
                        </w:rPr>
                      </w:pPr>
                      <w:r w:rsidRPr="00820BF1">
                        <w:rPr>
                          <w:b/>
                          <w:sz w:val="12"/>
                        </w:rPr>
                        <w:t>-0.75</w:t>
                      </w:r>
                    </w:p>
                  </w:txbxContent>
                </v:textbox>
                <w10:wrap anchorx="margin"/>
              </v:shape>
            </w:pict>
          </mc:Fallback>
        </mc:AlternateContent>
      </w:r>
      <w:r w:rsidRPr="00DC2BA7">
        <w:rPr>
          <w:noProof/>
        </w:rPr>
        <mc:AlternateContent>
          <mc:Choice Requires="wps">
            <w:drawing>
              <wp:anchor distT="0" distB="0" distL="114300" distR="114300" simplePos="0" relativeHeight="252119040" behindDoc="0" locked="0" layoutInCell="1" allowOverlap="1" wp14:anchorId="074A531D" wp14:editId="496326B9">
                <wp:simplePos x="0" y="0"/>
                <wp:positionH relativeFrom="margin">
                  <wp:posOffset>2741267</wp:posOffset>
                </wp:positionH>
                <wp:positionV relativeFrom="paragraph">
                  <wp:posOffset>150909</wp:posOffset>
                </wp:positionV>
                <wp:extent cx="366395" cy="2536466"/>
                <wp:effectExtent l="0" t="0" r="0" b="0"/>
                <wp:wrapNone/>
                <wp:docPr id="546"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6395" cy="25364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774F75A" w14:textId="77777777" w:rsidR="00D57536" w:rsidRPr="00FB6CED" w:rsidRDefault="00B60735" w:rsidP="00D57536">
                            <w:pPr>
                              <w:jc w:val="center"/>
                              <w:rPr>
                                <w:b/>
                                <w:lang w:val="sv-SE"/>
                              </w:rPr>
                            </w:pPr>
                            <w:r w:rsidRPr="00FB6CED">
                              <w:rPr>
                                <w:sz w:val="14"/>
                                <w:lang w:val="sv-SE"/>
                              </w:rPr>
                              <w:t xml:space="preserve">Förändring i medelvärde från </w:t>
                            </w:r>
                            <w:r>
                              <w:rPr>
                                <w:sz w:val="14"/>
                                <w:lang w:val="sv-SE"/>
                              </w:rPr>
                              <w:t>utgångsvärde</w:t>
                            </w:r>
                            <w:r w:rsidRPr="00877D31">
                              <w:rPr>
                                <w:sz w:val="14"/>
                                <w:lang w:val="sv-SE"/>
                              </w:rPr>
                              <w:t xml:space="preserve"> </w:t>
                            </w:r>
                            <w:r>
                              <w:rPr>
                                <w:sz w:val="14"/>
                                <w:lang w:val="sv-SE"/>
                              </w:rPr>
                              <w:t>nasal congestion score</w:t>
                            </w:r>
                          </w:p>
                        </w:txbxContent>
                      </wps:txbx>
                      <wps:bodyPr rot="0" vert="vert270"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74A531D" id="_x0000_s1161" type="#_x0000_t202" style="position:absolute;margin-left:215.85pt;margin-top:11.9pt;width:28.85pt;height:199.7pt;z-index:2521190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q9Nl3AEAAJMDAAAOAAAAZHJzL2Uyb0RvYy54bWysU9tu2zAMfR+wfxD0vjixE3c14hRbiw4D&#10;ugvQ7gNkWbaF2aJGKbHz96PkNM3Wt2EvgkjKhzyHx9ubaejZQaHTYEq+Wiw5U0ZCrU1b8h9P9+/e&#10;c+a8MLXowaiSH5XjN7u3b7ajLVQKHfS1QkYgxhWjLXnnvS2SxMlODcItwCpDxQZwEJ5CbJMaxUjo&#10;Q5+ky2WejIC1RZDKOcrezUW+i/hNo6T/1jROedaXnGbz8cR4VuFMdltRtChsp+VpDPEPUwxCG2p6&#10;hroTXrA96ldQg5YIDhq/kDAk0DRaqsiB2KyWf7F57IRVkQuJ4+xZJvf/YOXXw6P9jsxPH2GiBUYS&#10;zj6A/OmYgdtOmFZ9QISxU6KmxqsgWTJaV5w+DVK7wgWQavwCNS1Z7D1EoKnBIahCPBmh0wKOZ9HV&#10;5JmkZJbn2fWGM0mldJPl6zyPLUTx/LVF5z8pGFi4lBxpqRFdHB6cD9OI4vlJaGbgXvd9XGxv/kjQ&#10;w5CJ04eB59H9VE1M10Qty0LnQKeC+kiEEGbDkMHpEs70ikiM5JeSu197gYqz/rMhXa5X63UwWAzW&#10;m6uUArysVJcVYWQHZEPP2Xy99bMp9xZ121GzF51p85HjyaXBWpdx5PPyL+1+AwAA//8DAFBLAwQU&#10;AAYACAAAACEAtwXZR+EAAAAKAQAADwAAAGRycy9kb3ducmV2LnhtbEyPwU6DQBCG7ya+w2ZMvNml&#10;QLRFlsZobOLFtKiH3hZ2BCI7i+y20Ld3POltJvPln+/PN7PtxQlH3zlSsFxEIJBqZzpqFLy/Pd+s&#10;QPigyejeESo4o4dNcXmR68y4ifZ4KkMjOIR8phW0IQyZlL5u0Wq/cAMS3z7daHXgdWykGfXE4baX&#10;cRTdSqs74g+tHvCxxfqrPFoFH9Xrud8PySHqppfdvP3elU/bRqnrq/nhHkTAOfzB8KvP6lCwU+WO&#10;ZLzoFaTJ8o5RBXHCFRhIV+sURMVDnMQgi1z+r1D8AAAA//8DAFBLAQItABQABgAIAAAAIQC2gziS&#10;/gAAAOEBAAATAAAAAAAAAAAAAAAAAAAAAABbQ29udGVudF9UeXBlc10ueG1sUEsBAi0AFAAGAAgA&#10;AAAhADj9If/WAAAAlAEAAAsAAAAAAAAAAAAAAAAALwEAAF9yZWxzLy5yZWxzUEsBAi0AFAAGAAgA&#10;AAAhAByr02XcAQAAkwMAAA4AAAAAAAAAAAAAAAAALgIAAGRycy9lMm9Eb2MueG1sUEsBAi0AFAAG&#10;AAgAAAAhALcF2UfhAAAACgEAAA8AAAAAAAAAAAAAAAAANgQAAGRycy9kb3ducmV2LnhtbFBLBQYA&#10;AAAABAAEAPMAAABEBQAAAAA=&#10;" filled="f" stroked="f">
                <v:textbox style="layout-flow:vertical;mso-layout-flow-alt:bottom-to-top">
                  <w:txbxContent>
                    <w:p w14:paraId="3774F75A" w14:textId="77777777" w:rsidR="00D57536" w:rsidRPr="00FB6CED" w:rsidRDefault="00B60735" w:rsidP="00D57536">
                      <w:pPr>
                        <w:jc w:val="center"/>
                        <w:rPr>
                          <w:b/>
                          <w:lang w:val="sv-SE"/>
                        </w:rPr>
                      </w:pPr>
                      <w:r w:rsidRPr="00FB6CED">
                        <w:rPr>
                          <w:sz w:val="14"/>
                          <w:lang w:val="sv-SE"/>
                        </w:rPr>
                        <w:t xml:space="preserve">Förändring i medelvärde från </w:t>
                      </w:r>
                      <w:r>
                        <w:rPr>
                          <w:sz w:val="14"/>
                          <w:lang w:val="sv-SE"/>
                        </w:rPr>
                        <w:t>utgångsvärde</w:t>
                      </w:r>
                      <w:r w:rsidRPr="00877D31">
                        <w:rPr>
                          <w:sz w:val="14"/>
                          <w:lang w:val="sv-SE"/>
                        </w:rPr>
                        <w:t xml:space="preserve"> </w:t>
                      </w:r>
                      <w:r>
                        <w:rPr>
                          <w:sz w:val="14"/>
                          <w:lang w:val="sv-SE"/>
                        </w:rPr>
                        <w:t>nasal congestion score</w:t>
                      </w:r>
                    </w:p>
                  </w:txbxContent>
                </v:textbox>
                <w10:wrap anchorx="margin"/>
              </v:shape>
            </w:pict>
          </mc:Fallback>
        </mc:AlternateContent>
      </w:r>
      <w:r w:rsidRPr="00DC2BA7">
        <w:rPr>
          <w:noProof/>
        </w:rPr>
        <mc:AlternateContent>
          <mc:Choice Requires="wps">
            <w:drawing>
              <wp:anchor distT="0" distB="0" distL="114300" distR="114300" simplePos="0" relativeHeight="252121088" behindDoc="0" locked="0" layoutInCell="1" allowOverlap="1" wp14:anchorId="7BD160F8" wp14:editId="2A81FB2A">
                <wp:simplePos x="0" y="0"/>
                <wp:positionH relativeFrom="margin">
                  <wp:posOffset>-57592</wp:posOffset>
                </wp:positionH>
                <wp:positionV relativeFrom="paragraph">
                  <wp:posOffset>166811</wp:posOffset>
                </wp:positionV>
                <wp:extent cx="366395" cy="2504661"/>
                <wp:effectExtent l="0" t="0" r="0" b="0"/>
                <wp:wrapNone/>
                <wp:docPr id="547"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6395" cy="2504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B6FBFC3" w14:textId="77777777" w:rsidR="00D57536" w:rsidRPr="009E569E" w:rsidRDefault="00B60735" w:rsidP="00D57536">
                            <w:pPr>
                              <w:jc w:val="center"/>
                              <w:rPr>
                                <w:lang w:val="sv-SE"/>
                              </w:rPr>
                            </w:pPr>
                            <w:r w:rsidRPr="009E569E">
                              <w:rPr>
                                <w:sz w:val="14"/>
                                <w:lang w:val="sv-SE"/>
                              </w:rPr>
                              <w:t xml:space="preserve">Förändring i medelvärde </w:t>
                            </w:r>
                            <w:r w:rsidRPr="00877D31">
                              <w:rPr>
                                <w:sz w:val="14"/>
                                <w:lang w:val="sv-SE"/>
                              </w:rPr>
                              <w:t xml:space="preserve">från </w:t>
                            </w:r>
                            <w:r>
                              <w:rPr>
                                <w:sz w:val="14"/>
                                <w:lang w:val="sv-SE"/>
                              </w:rPr>
                              <w:t>utgångsvärde</w:t>
                            </w:r>
                            <w:r w:rsidRPr="005D366E">
                              <w:rPr>
                                <w:sz w:val="14"/>
                                <w:lang w:val="sv-SE"/>
                              </w:rPr>
                              <w:t xml:space="preserve"> </w:t>
                            </w:r>
                            <w:r>
                              <w:rPr>
                                <w:sz w:val="14"/>
                                <w:lang w:val="sv-SE"/>
                              </w:rPr>
                              <w:t>nasal polyp score</w:t>
                            </w:r>
                          </w:p>
                        </w:txbxContent>
                      </wps:txbx>
                      <wps:bodyPr rot="0" vert="vert270"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BD160F8" id="_x0000_s1162" type="#_x0000_t202" style="position:absolute;margin-left:-4.55pt;margin-top:13.15pt;width:28.85pt;height:197.2pt;z-index:2521210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Ng52wEAAJMDAAAOAAAAZHJzL2Uyb0RvYy54bWysU9tu2zAMfR+wfxD0vthxEnc14hRbiw4D&#10;ugvQ7gNkWbaF2aJGKbHz96PkNM3Wt2EvgkjKhzyHx9ubaejZQaHTYEq+XKScKSOh1qYt+Y+n+3fv&#10;OXNemFr0YFTJj8rxm93bN9vRFiqDDvpaISMQ44rRlrzz3hZJ4mSnBuEWYJWhYgM4CE8htkmNYiT0&#10;oU+yNM2TEbC2CFI5R9m7uch3Eb9plPTfmsYpz/qS02w+nhjPKpzJbiuKFoXttDyNIf5hikFoQ03P&#10;UHfCC7ZH/Qpq0BLBQeMXEoYEmkZLFTkQm2X6F5vHTlgVuZA4zp5lcv8PVn49PNrvyPz0ESZaYCTh&#10;7APIn44ZuO2EadUHRBg7JWpqvAySJaN1xenTILUrXACpxi9Q05LF3kMEmhocgirEkxE6LeB4Fl1N&#10;nklKrvJ8db3hTFIp26TrPJ9biOL5a4vOf1IwsHApOdJSI7o4PDgfphHF85PQzMC97vu42N78kaCH&#10;IROnDwPPo/upmpiuidpqHcgFOhXURyKEMBuGDE6XcGZXRGIkv5Tc/doLVJz1nw3pcr1cr4PBYrDe&#10;XGUU4GWluqwIIzsgG3rO5uutn025t6jbjpq96EybjxxPLg3Wuowjn5d/afcbAAD//wMAUEsDBBQA&#10;BgAIAAAAIQBwORbb4QAAAAgBAAAPAAAAZHJzL2Rvd25yZXYueG1sTI/BTsMwEETvSPyDtUjcWrsp&#10;Cm2IUyEQlbigNtADNydekgh7HWK3Sf8e9wSn0WpGM2/zzWQNO+HgO0cSFnMBDKl2uqNGwsf7y2wF&#10;zAdFWhlHKOGMHjbF9VWuMu1G2uOpDA2LJeQzJaENoc8493WLVvm565Gi9+UGq0I8h4brQY2x3Bqe&#10;CJFyqzqKC63q8anF+rs8WgmH6u1s9v3yU3Tj627a/uzK520j5e3N9PgALOAU/sJwwY/oUESmyh1J&#10;e2YkzNaLmJSQpEtg0b9bpcCqqIm4B17k/P8DxS8AAAD//wMAUEsBAi0AFAAGAAgAAAAhALaDOJL+&#10;AAAA4QEAABMAAAAAAAAAAAAAAAAAAAAAAFtDb250ZW50X1R5cGVzXS54bWxQSwECLQAUAAYACAAA&#10;ACEAOP0h/9YAAACUAQAACwAAAAAAAAAAAAAAAAAvAQAAX3JlbHMvLnJlbHNQSwECLQAUAAYACAAA&#10;ACEAiRTYOdsBAACTAwAADgAAAAAAAAAAAAAAAAAuAgAAZHJzL2Uyb0RvYy54bWxQSwECLQAUAAYA&#10;CAAAACEAcDkW2+EAAAAIAQAADwAAAAAAAAAAAAAAAAA1BAAAZHJzL2Rvd25yZXYueG1sUEsFBgAA&#10;AAAEAAQA8wAAAEMFAAAAAA==&#10;" filled="f" stroked="f">
                <v:textbox style="layout-flow:vertical;mso-layout-flow-alt:bottom-to-top">
                  <w:txbxContent>
                    <w:p w14:paraId="7B6FBFC3" w14:textId="77777777" w:rsidR="00D57536" w:rsidRPr="009E569E" w:rsidRDefault="00B60735" w:rsidP="00D57536">
                      <w:pPr>
                        <w:jc w:val="center"/>
                        <w:rPr>
                          <w:lang w:val="sv-SE"/>
                        </w:rPr>
                      </w:pPr>
                      <w:r w:rsidRPr="009E569E">
                        <w:rPr>
                          <w:sz w:val="14"/>
                          <w:lang w:val="sv-SE"/>
                        </w:rPr>
                        <w:t xml:space="preserve">Förändring i medelvärde </w:t>
                      </w:r>
                      <w:r w:rsidRPr="00877D31">
                        <w:rPr>
                          <w:sz w:val="14"/>
                          <w:lang w:val="sv-SE"/>
                        </w:rPr>
                        <w:t xml:space="preserve">från </w:t>
                      </w:r>
                      <w:r>
                        <w:rPr>
                          <w:sz w:val="14"/>
                          <w:lang w:val="sv-SE"/>
                        </w:rPr>
                        <w:t>utgångsvärde</w:t>
                      </w:r>
                      <w:r w:rsidRPr="005D366E">
                        <w:rPr>
                          <w:sz w:val="14"/>
                          <w:lang w:val="sv-SE"/>
                        </w:rPr>
                        <w:t xml:space="preserve"> </w:t>
                      </w:r>
                      <w:r>
                        <w:rPr>
                          <w:sz w:val="14"/>
                          <w:lang w:val="sv-SE"/>
                        </w:rPr>
                        <w:t>nasal polyp score</w:t>
                      </w:r>
                    </w:p>
                  </w:txbxContent>
                </v:textbox>
                <w10:wrap anchorx="margin"/>
              </v:shape>
            </w:pict>
          </mc:Fallback>
        </mc:AlternateContent>
      </w:r>
      <w:r w:rsidRPr="00DC2BA7">
        <w:rPr>
          <w:noProof/>
        </w:rPr>
        <mc:AlternateContent>
          <mc:Choice Requires="wps">
            <w:drawing>
              <wp:anchor distT="0" distB="0" distL="114300" distR="114300" simplePos="0" relativeHeight="252131328" behindDoc="0" locked="0" layoutInCell="1" allowOverlap="1" wp14:anchorId="578D317B" wp14:editId="5EB01080">
                <wp:simplePos x="0" y="0"/>
                <wp:positionH relativeFrom="margin">
                  <wp:posOffset>2929352</wp:posOffset>
                </wp:positionH>
                <wp:positionV relativeFrom="paragraph">
                  <wp:posOffset>716524</wp:posOffset>
                </wp:positionV>
                <wp:extent cx="355600" cy="182880"/>
                <wp:effectExtent l="0" t="0" r="0" b="0"/>
                <wp:wrapNone/>
                <wp:docPr id="548"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9C429FA" w14:textId="77777777" w:rsidR="00D57536" w:rsidRPr="00820BF1" w:rsidRDefault="00B60735" w:rsidP="00D57536">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78D317B" id="_x0000_s1163" type="#_x0000_t202" style="position:absolute;margin-left:230.65pt;margin-top:56.4pt;width:28pt;height:14.4pt;z-index:25213132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CYnn2gEAAI8DAAAOAAAAZHJzL2Uyb0RvYy54bWysU9uO0zAQfUfiHyy/0yTddilR0xXsahHS&#10;cpEWPsBxnItIPGbGbVK+nrHT7RZ4Q7xYnhnnzDlnJtubaejFwSB1YAuZLVIpjNVQdbYp5Lev9682&#10;UpBXtlI9WFPIoyF5s3v5Yju63Cyhhb4yKBjEUj66QrbeuzxJSLdmULQAZywXa8BBeQ6xSSpUI6MP&#10;fbJM0+tkBKwcgjZEnL2bi3IX8evaaP+5rsl40ReSufl4YjzLcCa7rcobVK7t9ImG+gcWg+osNz1D&#10;3SmvxB67v6CGTiMQ1H6hYUigrjttogZWk6V/qHlslTNRC5tD7mwT/T9Y/enw6L6g8NM7mHiAUQS5&#10;B9DfSVi4bZVtzFtEGFujKm6cBcuS0VF++jRYTTkFkHL8CBUPWe09RKCpxiG4wjoFo/MAjmfTzeSF&#10;5uTVen2dckVzKdssN5s4lETlTx87JP/ewCDCpZDIM43g6vBAPpBR+dOT0MvCfdf3ca69/S3BD0Mm&#10;kg98Z+Z+KifRVdz8ah20BTUlVEfWgzDvC+83X1rAn1KMvCuFpB97hUaK/oNlT95kq1VYrhis1q+X&#10;HOBlpbysKKsZqpBeivl66+eF3DvsmpY7PXvMU48CTxsa1uoyjmKe/6PdLwAAAP//AwBQSwMEFAAG&#10;AAgAAAAhAOlb5DDdAAAACwEAAA8AAABkcnMvZG93bnJldi54bWxMj8FOwzAQRO9I/IO1SNyo7ZKm&#10;EOJUCMQVRKFI3Nx4m0TE6yh2m/D3LCc47szT7Ey5mX0vTjjGLpABvVAgkOrgOmoMvL89Xd2AiMmS&#10;s30gNPCNETbV+VlpCxcmesXTNjWCQygW1kCb0lBIGesWvY2LMCCxdwijt4nPsZFutBOH+14ulcql&#10;tx3xh9YO+NBi/bU9egO758PnR6Zemke/GqYwK0n+VhpzeTHf34FIOKc/GH7rc3WouNM+HMlF0RvI&#10;cn3NKBt6yRuYWOk1K3tWMp2DrEr5f0P1AwAA//8DAFBLAQItABQABgAIAAAAIQC2gziS/gAAAOEB&#10;AAATAAAAAAAAAAAAAAAAAAAAAABbQ29udGVudF9UeXBlc10ueG1sUEsBAi0AFAAGAAgAAAAhADj9&#10;If/WAAAAlAEAAAsAAAAAAAAAAAAAAAAALwEAAF9yZWxzLy5yZWxzUEsBAi0AFAAGAAgAAAAhAEwJ&#10;iefaAQAAjwMAAA4AAAAAAAAAAAAAAAAALgIAAGRycy9lMm9Eb2MueG1sUEsBAi0AFAAGAAgAAAAh&#10;AOlb5DDdAAAACwEAAA8AAAAAAAAAAAAAAAAANAQAAGRycy9kb3ducmV2LnhtbFBLBQYAAAAABAAE&#10;APMAAAA+BQAAAAA=&#10;" filled="f" stroked="f">
                <v:textbox>
                  <w:txbxContent>
                    <w:p w14:paraId="39C429FA" w14:textId="77777777" w:rsidR="00D57536" w:rsidRPr="00820BF1" w:rsidRDefault="00B60735" w:rsidP="00D57536">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2116992" behindDoc="0" locked="0" layoutInCell="1" allowOverlap="1" wp14:anchorId="2375F005" wp14:editId="7E85AA68">
                <wp:simplePos x="0" y="0"/>
                <wp:positionH relativeFrom="column">
                  <wp:posOffset>3158099</wp:posOffset>
                </wp:positionH>
                <wp:positionV relativeFrom="paragraph">
                  <wp:posOffset>2438644</wp:posOffset>
                </wp:positionV>
                <wp:extent cx="541606" cy="173404"/>
                <wp:effectExtent l="0" t="0" r="0" b="0"/>
                <wp:wrapNone/>
                <wp:docPr id="54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1606" cy="173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955167F" w14:textId="77777777" w:rsidR="00D57536" w:rsidRPr="009B07F4" w:rsidRDefault="00B60735" w:rsidP="00D57536">
                            <w:pPr>
                              <w:spacing w:line="240" w:lineRule="auto"/>
                              <w:jc w:val="center"/>
                              <w:rPr>
                                <w:b/>
                                <w:sz w:val="12"/>
                                <w:lang w:val="de-CH"/>
                              </w:rPr>
                            </w:pPr>
                            <w:r w:rsidRPr="009B07F4">
                              <w:rPr>
                                <w:b/>
                                <w:sz w:val="12"/>
                                <w:lang w:val="de-CH"/>
                              </w:rPr>
                              <w:t>Baselin</w:t>
                            </w:r>
                            <w:r>
                              <w:rPr>
                                <w:b/>
                                <w:sz w:val="12"/>
                                <w:lang w:val="de-CH"/>
                              </w:rPr>
                              <w:t>je</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375F005" id="_x0000_s1164" type="#_x0000_t202" style="position:absolute;margin-left:248.65pt;margin-top:192pt;width:42.65pt;height:13.65pt;z-index:2521169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w9EH2gEAAI8DAAAOAAAAZHJzL2Uyb0RvYy54bWysU9tu2zAMfR+wfxD0vthO3XQz4hRbiw4D&#10;ugvQ9QNkWY6N2aJGKrGzrx8lp2m2vg17EURSPofnkF5fT0Mv9gapA1vKbJFKYayGurPbUj5+v3vz&#10;VgryytaqB2tKeTAkrzevX61HV5gltNDXBgWDWCpGV8rWe1ckCenWDIoW4IzlYgM4KM8hbpMa1cjo&#10;Q58s03SVjIC1Q9CGiLO3c1FuIn7TGO2/Ng0ZL/pScm8+nhjPKpzJZq2KLSrXdvrYhvqHLgbVWSY9&#10;Qd0qr8QOuxdQQ6cRCBq/0DAk0DSdNlEDq8nSv9Q8tMqZqIXNIXeyif4frP6yf3DfUPjpA0w8wCiC&#10;3D3oHyQs3LTKbs17RBhbo2omzoJlyeioOH4arKaCAkg1foaah6x2HiLQ1OAQXGGdgtF5AIeT6Wby&#10;QnPyMs9W6UoKzaXs6iJP88igiqePHZL/aGAQ4VJK5JlGcLW/Jx+aUcXTk8Bl4a7r+zjX3v6R4Ich&#10;E5sP/c6d+6maRFcz+cUqMAc1FdQH1oMw7wvvN19awF9SjLwrpaSfO4VGiv6TZU/eZXkelisG+eXV&#10;kgM8r1TnFWU1Q5XSSzFfb/y8kDuH3bZlpmePeepR4HFDw1qdx1HM83+0+Q0AAP//AwBQSwMEFAAG&#10;AAgAAAAhANThiUDfAAAACwEAAA8AAABkcnMvZG93bnJldi54bWxMj8tOwzAQRfdI/IM1SOyonSYt&#10;aYhTIRBbUMtDYufG0yQiHkex24S/Z1jBcnSP7pxbbmfXizOOofOkIVkoEEi1tx01Gt5en25yECEa&#10;sqb3hBq+McC2urwoTWH9RDs872MjuIRCYTS0MQ6FlKFu0Zmw8AMSZ0c/OhP5HBtpRzNxuevlUqm1&#10;dKYj/tCaAR9arL/2J6fh/fn4+ZGpl+bRrYbJz0qS20itr6/m+zsQEef4B8OvPqtDxU4HfyIbRK8h&#10;29ymjGpI84xHMbHKl2sQB46SJAVZlfL/huoHAAD//wMAUEsBAi0AFAAGAAgAAAAhALaDOJL+AAAA&#10;4QEAABMAAAAAAAAAAAAAAAAAAAAAAFtDb250ZW50X1R5cGVzXS54bWxQSwECLQAUAAYACAAAACEA&#10;OP0h/9YAAACUAQAACwAAAAAAAAAAAAAAAAAvAQAAX3JlbHMvLnJlbHNQSwECLQAUAAYACAAAACEA&#10;x8PRB9oBAACPAwAADgAAAAAAAAAAAAAAAAAuAgAAZHJzL2Uyb0RvYy54bWxQSwECLQAUAAYACAAA&#10;ACEA1OGJQN8AAAALAQAADwAAAAAAAAAAAAAAAAA0BAAAZHJzL2Rvd25yZXYueG1sUEsFBgAAAAAE&#10;AAQA8wAAAEAFAAAAAA==&#10;" filled="f" stroked="f">
                <v:textbox>
                  <w:txbxContent>
                    <w:p w14:paraId="6955167F" w14:textId="77777777" w:rsidR="00D57536" w:rsidRPr="009B07F4" w:rsidRDefault="00B60735" w:rsidP="00D57536">
                      <w:pPr>
                        <w:spacing w:line="240" w:lineRule="auto"/>
                        <w:jc w:val="center"/>
                        <w:rPr>
                          <w:b/>
                          <w:sz w:val="12"/>
                          <w:lang w:val="de-CH"/>
                        </w:rPr>
                      </w:pPr>
                      <w:r w:rsidRPr="009B07F4">
                        <w:rPr>
                          <w:b/>
                          <w:sz w:val="12"/>
                          <w:lang w:val="de-CH"/>
                        </w:rPr>
                        <w:t>Baselin</w:t>
                      </w:r>
                      <w:r>
                        <w:rPr>
                          <w:b/>
                          <w:sz w:val="12"/>
                          <w:lang w:val="de-CH"/>
                        </w:rPr>
                        <w:t>je</w:t>
                      </w:r>
                    </w:p>
                  </w:txbxContent>
                </v:textbox>
              </v:shape>
            </w:pict>
          </mc:Fallback>
        </mc:AlternateContent>
      </w:r>
      <w:r w:rsidRPr="00DC2BA7">
        <w:rPr>
          <w:noProof/>
        </w:rPr>
        <mc:AlternateContent>
          <mc:Choice Requires="wps">
            <w:drawing>
              <wp:anchor distT="0" distB="0" distL="114300" distR="114300" simplePos="0" relativeHeight="252086272" behindDoc="0" locked="0" layoutInCell="1" allowOverlap="1" wp14:anchorId="68E759A1" wp14:editId="0E666D74">
                <wp:simplePos x="0" y="0"/>
                <wp:positionH relativeFrom="column">
                  <wp:posOffset>231775</wp:posOffset>
                </wp:positionH>
                <wp:positionV relativeFrom="paragraph">
                  <wp:posOffset>2438400</wp:posOffset>
                </wp:positionV>
                <wp:extent cx="669925" cy="166370"/>
                <wp:effectExtent l="0" t="0" r="0" b="5080"/>
                <wp:wrapNone/>
                <wp:docPr id="55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992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4909BD2" w14:textId="77777777" w:rsidR="00D57536" w:rsidRPr="009B07F4" w:rsidRDefault="00B60735" w:rsidP="00D57536">
                            <w:pPr>
                              <w:spacing w:line="240" w:lineRule="auto"/>
                              <w:jc w:val="center"/>
                              <w:rPr>
                                <w:b/>
                                <w:sz w:val="12"/>
                                <w:lang w:val="de-CH"/>
                              </w:rPr>
                            </w:pPr>
                            <w:r w:rsidRPr="009B07F4">
                              <w:rPr>
                                <w:b/>
                                <w:sz w:val="12"/>
                                <w:lang w:val="de-CH"/>
                              </w:rPr>
                              <w:t>Baseli</w:t>
                            </w:r>
                            <w:r>
                              <w:rPr>
                                <w:b/>
                                <w:sz w:val="12"/>
                                <w:lang w:val="de-CH"/>
                              </w:rPr>
                              <w:t>nje</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8E759A1" id="_x0000_s1165" type="#_x0000_t202" style="position:absolute;margin-left:18.25pt;margin-top:192pt;width:52.75pt;height:13.1pt;z-index:2520862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mQzL2wEAAI8DAAAOAAAAZHJzL2Uyb0RvYy54bWysU9uO0zAQfUfiHyy/0zTdbkujpivY1SKk&#10;ZUFa+ADHcS4i8ZgZt0n5esZOt1vgDfFieWacM+ecmWxvxr4TB4PUgs1lOptLYayGsrV1Lr99vX/z&#10;VgryypaqA2tyeTQkb3avX20Hl5kFNNCVBgWDWMoGl8vGe5clCenG9Ipm4IzlYgXYK88h1kmJamD0&#10;vksW8/kqGQBLh6ANEWfvpqLcRfyqMtp/rioyXnS5ZG4+nhjPIpzJbquyGpVrWn2iof6BRa9ay03P&#10;UHfKK7HH9i+ovtUIBJWfaegTqKpWm6iB1aTzP9Q8NcqZqIXNIXe2if4frH48PLkvKPz4HkYeYBRB&#10;7gH0dxIWbhtla/MOEYbGqJIbp8GyZHCUnT4NVlNGAaQYPkHJQ1Z7DxForLAPrrBOweg8gOPZdDN6&#10;oTm5Wm02i2spNJfS1epqHYeSqOz5Y4fkPxjoRbjkEnmmEVwdHsgHMip7fhJ6Wbhvuy7OtbO/Jfhh&#10;yETyge/E3I/FKNqSm1+tg7agpoDyyHoQpn3h/eZLA/hTioF3JZf0Y6/QSNF9tOzJJl0uw3LFYHm9&#10;XnCAl5XisqKsZqhceimm662fFnLvsK0b7vTiMU89CjxtaFiryziKefmPdr8AAAD//wMAUEsDBBQA&#10;BgAIAAAAIQAoInAT3gAAAAoBAAAPAAAAZHJzL2Rvd25yZXYueG1sTI/NbsIwEITvlfoO1lbqrdik&#10;AUGIg6pWvbaC/kjcTLwkEfE6ig1J377LCU67qxnNfpOvR9eKM/ah8aRhOlEgkEpvG6o0fH+9Py1A&#10;hGjImtYTavjDAOvi/i43mfUDbfC8jZXgEAqZ0VDH2GVShrJGZ8LEd0isHXzvTOSzr6TtzcDhrpWJ&#10;UnPpTEP8oTYdvtZYHrcnp+Hn47D7TdVn9eZm3eBHJcktpdaPD+PLCkTEMV7NcMFndCiYae9PZINo&#10;NTzPZ+zkuUi508WQJrzsNaRTlYAscnlbofgHAAD//wMAUEsBAi0AFAAGAAgAAAAhALaDOJL+AAAA&#10;4QEAABMAAAAAAAAAAAAAAAAAAAAAAFtDb250ZW50X1R5cGVzXS54bWxQSwECLQAUAAYACAAAACEA&#10;OP0h/9YAAACUAQAACwAAAAAAAAAAAAAAAAAvAQAAX3JlbHMvLnJlbHNQSwECLQAUAAYACAAAACEA&#10;aJkMy9sBAACPAwAADgAAAAAAAAAAAAAAAAAuAgAAZHJzL2Uyb0RvYy54bWxQSwECLQAUAAYACAAA&#10;ACEAKCJwE94AAAAKAQAADwAAAAAAAAAAAAAAAAA1BAAAZHJzL2Rvd25yZXYueG1sUEsFBgAAAAAE&#10;AAQA8wAAAEAFAAAAAA==&#10;" filled="f" stroked="f">
                <v:textbox>
                  <w:txbxContent>
                    <w:p w14:paraId="44909BD2" w14:textId="77777777" w:rsidR="00D57536" w:rsidRPr="009B07F4" w:rsidRDefault="00B60735" w:rsidP="00D57536">
                      <w:pPr>
                        <w:spacing w:line="240" w:lineRule="auto"/>
                        <w:jc w:val="center"/>
                        <w:rPr>
                          <w:b/>
                          <w:sz w:val="12"/>
                          <w:lang w:val="de-CH"/>
                        </w:rPr>
                      </w:pPr>
                      <w:r w:rsidRPr="009B07F4">
                        <w:rPr>
                          <w:b/>
                          <w:sz w:val="12"/>
                          <w:lang w:val="de-CH"/>
                        </w:rPr>
                        <w:t>Baseli</w:t>
                      </w:r>
                      <w:r>
                        <w:rPr>
                          <w:b/>
                          <w:sz w:val="12"/>
                          <w:lang w:val="de-CH"/>
                        </w:rPr>
                        <w:t>nje</w:t>
                      </w:r>
                    </w:p>
                  </w:txbxContent>
                </v:textbox>
              </v:shape>
            </w:pict>
          </mc:Fallback>
        </mc:AlternateContent>
      </w:r>
      <w:r w:rsidRPr="00DC2BA7">
        <w:rPr>
          <w:noProof/>
        </w:rPr>
        <mc:AlternateContent>
          <mc:Choice Requires="wps">
            <w:drawing>
              <wp:anchor distT="0" distB="0" distL="114300" distR="114300" simplePos="0" relativeHeight="252147712" behindDoc="0" locked="0" layoutInCell="1" allowOverlap="1" wp14:anchorId="0A81A734" wp14:editId="2AF821E0">
                <wp:simplePos x="0" y="0"/>
                <wp:positionH relativeFrom="margin">
                  <wp:posOffset>124460</wp:posOffset>
                </wp:positionH>
                <wp:positionV relativeFrom="paragraph">
                  <wp:posOffset>2164715</wp:posOffset>
                </wp:positionV>
                <wp:extent cx="355600" cy="182880"/>
                <wp:effectExtent l="0" t="0" r="0" b="0"/>
                <wp:wrapNone/>
                <wp:docPr id="551"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F24C2EF" w14:textId="77777777" w:rsidR="00D57536" w:rsidRPr="00820BF1" w:rsidRDefault="00B60735" w:rsidP="00D57536">
                            <w:pPr>
                              <w:spacing w:line="240" w:lineRule="auto"/>
                              <w:rPr>
                                <w:b/>
                                <w:sz w:val="12"/>
                                <w:lang w:val="de-CH"/>
                              </w:rPr>
                            </w:pPr>
                            <w:r w:rsidRPr="00820BF1">
                              <w:rPr>
                                <w:b/>
                                <w:sz w:val="12"/>
                                <w:lang w:val="de-CH"/>
                              </w:rPr>
                              <w:t>-1.25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A81A734" id="_x0000_s1166" type="#_x0000_t202" style="position:absolute;margin-left:9.8pt;margin-top:170.45pt;width:28pt;height:14.4pt;z-index:2521477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THd32gEAAI8DAAAOAAAAZHJzL2Uyb0RvYy54bWysU9uO0zAQfUfiHyy/0yTddglR0xXsahHS&#10;cpEWPmDiOE1E4jFjt0n5esZOt1vgDfFieWacM+ecmWxupqEXB02uQ1PKbJFKoY3CujO7Un77ev8q&#10;l8J5MDX0aHQpj9rJm+3LF5vRFnqJLfa1JsEgxhWjLWXrvS2SxKlWD+AWaLXhYoM0gOeQdklNMDL6&#10;0CfLNL1ORqTaEirtHGfv5qLcRvym0cp/bhqnvehLydx8PCmeVTiT7QaKHYFtO3WiAf/AYoDOcNMz&#10;1B14EHvq/oIaOkXosPELhUOCTdMpHTWwmiz9Q81jC1ZHLWyOs2eb3P+DVZ8Oj/YLCT+9w4kHGEU4&#10;+4DquxMGb1swO/2WCMdWQ82Ns2BZMlpXnD4NVrvCBZBq/Ig1Dxn2HiPQ1NAQXGGdgtF5AMez6Xry&#10;QnHyar2+TrmiuJTlyzyPQ0mgePrYkvPvNQ4iXEpJPNMIDocH5wMZKJ6ehF4G77u+j3PtzW8Jfhgy&#10;kXzgOzP3UzWJrubmV3nQFtRUWB9ZD+G8L7zffGmRfkox8q6U0v3YA2kp+g+GPXmTrVZhuWKwWr9e&#10;ckCXleqyAkYxVCm9FPP11s8LubfU7Vru9OwxTz0KPG1oWKvLOIp5/o+2vwAAAP//AwBQSwMEFAAG&#10;AAgAAAAhAJQFwobcAAAACQEAAA8AAABkcnMvZG93bnJldi54bWxMj81OwzAQhO9IvIO1SNzoGmhT&#10;EuJUCMQVRPmRuLnxNomI11HsNuHtWU5wnNlPszPlZva9OtIYu8AGLhcaFHEdXMeNgbfXx4sbUDFZ&#10;drYPTAa+KcKmOj0pbeHCxC903KZGSQjHwhpoUxoKxFi35G1chIFYbvsweptEjg260U4S7nu80jpD&#10;bzuWD60d6L6l+mt78Aben/afH0v93Dz41TCFWSP7HI05P5vvbkElmtMfDL/1pTpU0mkXDuyi6kXn&#10;mZAGrpc6ByXAeiXGTowsXwNWJf5fUP0AAAD//wMAUEsBAi0AFAAGAAgAAAAhALaDOJL+AAAA4QEA&#10;ABMAAAAAAAAAAAAAAAAAAAAAAFtDb250ZW50X1R5cGVzXS54bWxQSwECLQAUAAYACAAAACEAOP0h&#10;/9YAAACUAQAACwAAAAAAAAAAAAAAAAAvAQAAX3JlbHMvLnJlbHNQSwECLQAUAAYACAAAACEABkx3&#10;d9oBAACPAwAADgAAAAAAAAAAAAAAAAAuAgAAZHJzL2Uyb0RvYy54bWxQSwECLQAUAAYACAAAACEA&#10;lAXChtwAAAAJAQAADwAAAAAAAAAAAAAAAAA0BAAAZHJzL2Rvd25yZXYueG1sUEsFBgAAAAAEAAQA&#10;8wAAAD0FAAAAAA==&#10;" filled="f" stroked="f">
                <v:textbox>
                  <w:txbxContent>
                    <w:p w14:paraId="5F24C2EF" w14:textId="77777777" w:rsidR="00D57536" w:rsidRPr="00820BF1" w:rsidRDefault="00B60735" w:rsidP="00D57536">
                      <w:pPr>
                        <w:spacing w:line="240" w:lineRule="auto"/>
                        <w:rPr>
                          <w:b/>
                          <w:sz w:val="12"/>
                          <w:lang w:val="de-CH"/>
                        </w:rPr>
                      </w:pPr>
                      <w:r w:rsidRPr="00820BF1">
                        <w:rPr>
                          <w:b/>
                          <w:sz w:val="12"/>
                          <w:lang w:val="de-CH"/>
                        </w:rPr>
                        <w:t>-1.25</w:t>
                      </w:r>
                    </w:p>
                  </w:txbxContent>
                </v:textbox>
                <w10:wrap anchorx="margin"/>
              </v:shape>
            </w:pict>
          </mc:Fallback>
        </mc:AlternateContent>
      </w:r>
      <w:r w:rsidRPr="00DC2BA7">
        <w:rPr>
          <w:noProof/>
        </w:rPr>
        <mc:AlternateContent>
          <mc:Choice Requires="wps">
            <w:drawing>
              <wp:anchor distT="0" distB="0" distL="114300" distR="114300" simplePos="0" relativeHeight="252149760" behindDoc="0" locked="0" layoutInCell="1" allowOverlap="1" wp14:anchorId="0C3859C2" wp14:editId="68D8109C">
                <wp:simplePos x="0" y="0"/>
                <wp:positionH relativeFrom="margin">
                  <wp:posOffset>2938780</wp:posOffset>
                </wp:positionH>
                <wp:positionV relativeFrom="paragraph">
                  <wp:posOffset>2172970</wp:posOffset>
                </wp:positionV>
                <wp:extent cx="355600" cy="182880"/>
                <wp:effectExtent l="0" t="0" r="0" b="0"/>
                <wp:wrapNone/>
                <wp:docPr id="552"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E1FA17" w14:textId="77777777" w:rsidR="00D57536" w:rsidRPr="00820BF1" w:rsidRDefault="00B60735" w:rsidP="00D57536">
                            <w:pPr>
                              <w:spacing w:line="240" w:lineRule="auto"/>
                              <w:rPr>
                                <w:b/>
                                <w:sz w:val="12"/>
                                <w:lang w:val="de-CH"/>
                              </w:rPr>
                            </w:pPr>
                            <w:r w:rsidRPr="00820BF1">
                              <w:rPr>
                                <w:b/>
                                <w:sz w:val="12"/>
                                <w:lang w:val="de-CH"/>
                              </w:rPr>
                              <w:t>-1.25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C3859C2" id="_x0000_s1167" type="#_x0000_t202" style="position:absolute;margin-left:231.4pt;margin-top:171.1pt;width:28pt;height:14.4pt;z-index:2521497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k5Ht2gEAAI8DAAAOAAAAZHJzL2Uyb0RvYy54bWysU9tu2zAMfR+wfxD0vjhOky414hRbiw4D&#10;um5A1w+gZfmC2aJGKbGzrx8lp2m2vRV7EURSPjznkN5cj30n9ppciyaX6WwuhTYKy9bUuXz6fvdu&#10;LYXzYEro0OhcHrST19u3bzaDzfQCG+xKTYJBjMsGm8vGe5sliVON7sHN0GrDxQqpB88h1UlJMDB6&#10;3yWL+fwyGZBKS6i0c5y9nYpyG/GrSiv/taqc9qLLJXPz8aR4FuFMthvIagLbtOpIA17BoofWcNMT&#10;1C14EDtq/4HqW0XosPIzhX2CVdUqHTWwmnT+l5rHBqyOWtgcZ082uf8Hqx72j/YbCT9+xJEHGEU4&#10;e4/qhxMGbxowtf5AhEOjoeTGabAsGazLjp8Gq13mAkgxfMGShww7jxForKgPrrBOweg8gMPJdD16&#10;oTh5sVpdzrmiuJSuF+t1HEoC2fPHlpz/pLEX4ZJL4plGcNjfOx/IQPb8JPQyeNd2XZxrZ/5I8MOQ&#10;ieQD34m5H4tRtCU3v7gK2oKaAssD6yGc9oX3my8N0i8pBt6VXLqfOyAtRffZsCdX6XIZlisGy9X7&#10;BQd0XinOK2AUQ+XSSzFdb/y0kDtLbd1wpxePeepR4HFDw1qdx1HMy3+0/Q0AAP//AwBQSwMEFAAG&#10;AAgAAAAhAMvd0fTeAAAACwEAAA8AAABkcnMvZG93bnJldi54bWxMj8tOwzAQRfdI/IM1SOyonZCW&#10;EuJUCMQW1BaQ2LnxNImIx1HsNuHvO13R5X3ozpliNblOHHEIrScNyUyBQKq8banW8Ll9u1uCCNGQ&#10;NZ0n1PCHAVbl9VVhcutHWuNxE2vBIxRyo6GJsc+lDFWDzoSZ75E42/vBmchyqKUdzMjjrpOpUgvp&#10;TEt8oTE9vjRY/W4OTsPX+/7nO1Mf9aub96OflCT3KLW+vZmen0BEnOJ/Gc74jA4lM+38gWwQnYZs&#10;kTJ61HCfpSkIbsyTJTs7dh4SBbIs5OUP5QkAAP//AwBQSwECLQAUAAYACAAAACEAtoM4kv4AAADh&#10;AQAAEwAAAAAAAAAAAAAAAAAAAAAAW0NvbnRlbnRfVHlwZXNdLnhtbFBLAQItABQABgAIAAAAIQA4&#10;/SH/1gAAAJQBAAALAAAAAAAAAAAAAAAAAC8BAABfcmVscy8ucmVsc1BLAQItABQABgAIAAAAIQA9&#10;k5Ht2gEAAI8DAAAOAAAAAAAAAAAAAAAAAC4CAABkcnMvZTJvRG9jLnhtbFBLAQItABQABgAIAAAA&#10;IQDL3dH03gAAAAsBAAAPAAAAAAAAAAAAAAAAADQEAABkcnMvZG93bnJldi54bWxQSwUGAAAAAAQA&#10;BADzAAAAPwUAAAAA&#10;" filled="f" stroked="f">
                <v:textbox>
                  <w:txbxContent>
                    <w:p w14:paraId="09E1FA17" w14:textId="77777777" w:rsidR="00D57536" w:rsidRPr="00820BF1" w:rsidRDefault="00B60735" w:rsidP="00D57536">
                      <w:pPr>
                        <w:spacing w:line="240" w:lineRule="auto"/>
                        <w:rPr>
                          <w:b/>
                          <w:sz w:val="12"/>
                          <w:lang w:val="de-CH"/>
                        </w:rPr>
                      </w:pPr>
                      <w:r w:rsidRPr="00820BF1">
                        <w:rPr>
                          <w:b/>
                          <w:sz w:val="12"/>
                          <w:lang w:val="de-CH"/>
                        </w:rPr>
                        <w:t>-1.25</w:t>
                      </w:r>
                    </w:p>
                  </w:txbxContent>
                </v:textbox>
                <w10:wrap anchorx="margin"/>
              </v:shape>
            </w:pict>
          </mc:Fallback>
        </mc:AlternateContent>
      </w:r>
      <w:r w:rsidRPr="00DC2BA7">
        <w:rPr>
          <w:noProof/>
        </w:rPr>
        <mc:AlternateContent>
          <mc:Choice Requires="wps">
            <w:drawing>
              <wp:anchor distT="0" distB="0" distL="114300" distR="114300" simplePos="0" relativeHeight="252145664" behindDoc="0" locked="0" layoutInCell="1" allowOverlap="1" wp14:anchorId="44022629" wp14:editId="217EC58B">
                <wp:simplePos x="0" y="0"/>
                <wp:positionH relativeFrom="margin">
                  <wp:posOffset>2933065</wp:posOffset>
                </wp:positionH>
                <wp:positionV relativeFrom="paragraph">
                  <wp:posOffset>1819910</wp:posOffset>
                </wp:positionV>
                <wp:extent cx="355600" cy="182880"/>
                <wp:effectExtent l="0" t="0" r="0" b="0"/>
                <wp:wrapNone/>
                <wp:docPr id="553"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A15EFBD" w14:textId="77777777" w:rsidR="00D57536" w:rsidRPr="00820BF1" w:rsidRDefault="00B60735" w:rsidP="00D57536">
                            <w:pPr>
                              <w:spacing w:line="240" w:lineRule="auto"/>
                              <w:rPr>
                                <w:b/>
                                <w:sz w:val="12"/>
                                <w:lang w:val="de-CH"/>
                              </w:rPr>
                            </w:pPr>
                            <w:r w:rsidRPr="00820BF1">
                              <w:rPr>
                                <w:b/>
                                <w:sz w:val="12"/>
                                <w:lang w:val="de-CH"/>
                              </w:rPr>
                              <w:t>-1.00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4022629" id="_x0000_s1168" type="#_x0000_t202" style="position:absolute;margin-left:230.95pt;margin-top:143.3pt;width:28pt;height:14.4pt;z-index:25214566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g3LZ2AEAAI8DAAAOAAAAZHJzL2Uyb0RvYy54bWysU9uO0zAQfUfiHyy/0ySlXUrUdAW7WoS0&#10;LEgLH+A4zkUkHjPjNilfz9jpdgu8IV4sz0x85pwzk+31NPTiYJA6sIXMFqkUxmqoOtsU8tvXu1cb&#10;KcgrW6kerCnk0ZC83r18sR1dbpbQQl8ZFAxiKR9dIVvvXZ4kpFszKFqAM5aLNeCgPIfYJBWqkdGH&#10;Plmm6VUyAlYOQRsizt7ORbmL+HVttP9c12S86AvJ3Hw8MZ5lOJPdVuUNKtd2+kRD/QOLQXWWm56h&#10;bpVXYo/dX1BDpxEIar/QMCRQ1502UQOrydI/1Dy2ypmohc0hd7aJ/h+sfjg8ui8o/PQeJh5gFEHu&#10;HvR3EhZuWmUb8w4RxtaoihtnwbJkdJSfngarKacAUo6foOIhq72HCDTVOARXWKdgdB7A8Wy6mbzQ&#10;nHy9Xl+lXNFcyjbLzSYOJVH502OH5D8YGES4FBJ5phFcHe7JBzIqf/ok9LJw1/V9nGtvf0vwhyET&#10;yQe+M3M/lZPoKm6+ip2DmhKqI+tBmPeF95svLeBPKUbelULSj71CI0X/0bInb7MVvxU+Bqv1myUH&#10;eFkpLyvKaoYqpJdivt74eSH3Drum5U7PHvPUo8DThoa1uoyjmOf/aPcLAAD//wMAUEsDBBQABgAI&#10;AAAAIQBVzw1e3wAAAAsBAAAPAAAAZHJzL2Rvd25yZXYueG1sTI/BTsMwDIbvSLxDZCRuLOlou600&#10;nRCIK4jBkLhljddWNE7VZGt5e8wJjrY//f7+cju7XpxxDJ0nDclCgUCqve2o0fD+9nSzBhGiIWt6&#10;T6jhGwNsq8uL0hTWT/SK511sBIdQKIyGNsahkDLULToTFn5A4tvRj85EHsdG2tFMHO56uVQql850&#10;xB9aM+BDi/XX7uQ07J+Pnx+pemkeXTZMflaS3EZqfX0139+BiDjHPxh+9VkdKnY6+BPZIHoNaZ5s&#10;GNWwXOc5CCayZMWbg4bbJEtBVqX836H6AQAA//8DAFBLAQItABQABgAIAAAAIQC2gziS/gAAAOEB&#10;AAATAAAAAAAAAAAAAAAAAAAAAABbQ29udGVudF9UeXBlc10ueG1sUEsBAi0AFAAGAAgAAAAhADj9&#10;If/WAAAAlAEAAAsAAAAAAAAAAAAAAAAALwEAAF9yZWxzLy5yZWxzUEsBAi0AFAAGAAgAAAAhADuD&#10;ctnYAQAAjwMAAA4AAAAAAAAAAAAAAAAALgIAAGRycy9lMm9Eb2MueG1sUEsBAi0AFAAGAAgAAAAh&#10;AFXPDV7fAAAACwEAAA8AAAAAAAAAAAAAAAAAMgQAAGRycy9kb3ducmV2LnhtbFBLBQYAAAAABAAE&#10;APMAAAA+BQAAAAA=&#10;" filled="f" stroked="f">
                <v:textbox>
                  <w:txbxContent>
                    <w:p w14:paraId="6A15EFBD" w14:textId="77777777" w:rsidR="00D57536" w:rsidRPr="00820BF1" w:rsidRDefault="00B60735" w:rsidP="00D57536">
                      <w:pPr>
                        <w:spacing w:line="240" w:lineRule="auto"/>
                        <w:rPr>
                          <w:b/>
                          <w:sz w:val="12"/>
                          <w:lang w:val="de-CH"/>
                        </w:rPr>
                      </w:pPr>
                      <w:r w:rsidRPr="00820BF1">
                        <w:rPr>
                          <w:b/>
                          <w:sz w:val="12"/>
                          <w:lang w:val="de-CH"/>
                        </w:rPr>
                        <w:t>-1.00</w:t>
                      </w:r>
                    </w:p>
                  </w:txbxContent>
                </v:textbox>
                <w10:wrap anchorx="margin"/>
              </v:shape>
            </w:pict>
          </mc:Fallback>
        </mc:AlternateContent>
      </w:r>
      <w:r w:rsidRPr="00DC2BA7">
        <w:rPr>
          <w:noProof/>
        </w:rPr>
        <mc:AlternateContent>
          <mc:Choice Requires="wps">
            <w:drawing>
              <wp:anchor distT="0" distB="0" distL="114300" distR="114300" simplePos="0" relativeHeight="252143616" behindDoc="0" locked="0" layoutInCell="1" allowOverlap="1" wp14:anchorId="176D2663" wp14:editId="516662FB">
                <wp:simplePos x="0" y="0"/>
                <wp:positionH relativeFrom="margin">
                  <wp:posOffset>124460</wp:posOffset>
                </wp:positionH>
                <wp:positionV relativeFrom="paragraph">
                  <wp:posOffset>1819910</wp:posOffset>
                </wp:positionV>
                <wp:extent cx="355600" cy="182880"/>
                <wp:effectExtent l="0" t="0" r="0" b="0"/>
                <wp:wrapNone/>
                <wp:docPr id="55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54FAF58" w14:textId="77777777" w:rsidR="00D57536" w:rsidRPr="00820BF1" w:rsidRDefault="00B60735" w:rsidP="00D57536">
                            <w:pPr>
                              <w:spacing w:line="240" w:lineRule="auto"/>
                              <w:rPr>
                                <w:b/>
                                <w:sz w:val="12"/>
                                <w:lang w:val="de-CH"/>
                              </w:rPr>
                            </w:pPr>
                            <w:r w:rsidRPr="00820BF1">
                              <w:rPr>
                                <w:b/>
                                <w:sz w:val="12"/>
                                <w:lang w:val="de-CH"/>
                              </w:rPr>
                              <w:t>-1.00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76D2663" id="_x0000_s1169" type="#_x0000_t202" style="position:absolute;margin-left:9.8pt;margin-top:143.3pt;width:28pt;height:14.4pt;z-index:2521436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XJRD2QEAAI8DAAAOAAAAZHJzL2Uyb0RvYy54bWysU9uO0zAQfUfiHyy/0ySlXUrUdAW7WoS0&#10;LEgLHzBxnItIPGbsNilfz9jpdgu8IV4sz4xz5pwzk+31NPTioMl1aAqZLVIptFFYdaYp5Levd682&#10;UjgPpoIejS7kUTt5vXv5YjvaXC+xxb7SJBjEuHy0hWy9t3mSONXqAdwCrTZcrJEG8BxSk1QEI6MP&#10;fbJM06tkRKosodLOcfZ2LspdxK9rrfznunbai76QzM3Hk+JZhjPZbSFvCGzbqRMN+AcWA3SGm56h&#10;bsGD2FP3F9TQKUKHtV8oHBKs607pqIHVZOkfah5bsDpqYXOcPdvk/h+sejg82i8k/PQeJx5gFOHs&#10;ParvThi8acE0+h0Rjq2GihtnwbJktC4/fRqsdrkLIOX4CSseMuw9RqCppiG4wjoFo/MAjmfT9eSF&#10;4uTr9foq5YriUrZZbjZxKAnkTx9bcv6DxkGESyGJZxrB4XDvfCAD+dOT0MvgXdf3ca69+S3BD0Mm&#10;kg98Z+Z+KifRVdx8FbUFNSVWR9ZDOO8L7zdfWqSfUoy8K4V0P/ZAWor+o2FP3marVViuGKzWb5Yc&#10;0GWlvKyAUQxVSC/FfL3x80LuLXVNy52ePeapR4GnDQ1rdRlHMc//0e4XAAAA//8DAFBLAwQUAAYA&#10;CAAAACEAfdjPpd4AAAAJAQAADwAAAGRycy9kb3ducmV2LnhtbEyPzU7DMBCE70h9B2uReqN2f5K2&#10;IU6FQFxBFIrEzY23SdR4HcVuE96e5QSn3dGMZr/Nd6NrxRX70HjSMJ8pEEiltw1VGj7en+82IEI0&#10;ZE3rCTV8Y4BdMbnJTWb9QG943cdKcAmFzGioY+wyKUNZozNh5jsk9k6+dyay7CtpezNwuWvlQqlU&#10;OtMQX6hNh481luf9xWk4vJy+PlfqtXpySTf4UUlyW6n19HZ8uAcRcYx/YfjFZ3QomOnoL2SDaFlv&#10;U05qWGxSXjiwTngeNSznyQpkkcv/HxQ/AAAA//8DAFBLAQItABQABgAIAAAAIQC2gziS/gAAAOEB&#10;AAATAAAAAAAAAAAAAAAAAAAAAABbQ29udGVudF9UeXBlc10ueG1sUEsBAi0AFAAGAAgAAAAhADj9&#10;If/WAAAAlAEAAAsAAAAAAAAAAAAAAAAALwEAAF9yZWxzLy5yZWxzUEsBAi0AFAAGAAgAAAAhAABc&#10;lEPZAQAAjwMAAA4AAAAAAAAAAAAAAAAALgIAAGRycy9lMm9Eb2MueG1sUEsBAi0AFAAGAAgAAAAh&#10;AH3Yz6XeAAAACQEAAA8AAAAAAAAAAAAAAAAAMwQAAGRycy9kb3ducmV2LnhtbFBLBQYAAAAABAAE&#10;APMAAAA+BQAAAAA=&#10;" filled="f" stroked="f">
                <v:textbox>
                  <w:txbxContent>
                    <w:p w14:paraId="454FAF58" w14:textId="77777777" w:rsidR="00D57536" w:rsidRPr="00820BF1" w:rsidRDefault="00B60735" w:rsidP="00D57536">
                      <w:pPr>
                        <w:spacing w:line="240" w:lineRule="auto"/>
                        <w:rPr>
                          <w:b/>
                          <w:sz w:val="12"/>
                          <w:lang w:val="de-CH"/>
                        </w:rPr>
                      </w:pPr>
                      <w:r w:rsidRPr="00820BF1">
                        <w:rPr>
                          <w:b/>
                          <w:sz w:val="12"/>
                          <w:lang w:val="de-CH"/>
                        </w:rPr>
                        <w:t>-1.00</w:t>
                      </w:r>
                    </w:p>
                  </w:txbxContent>
                </v:textbox>
                <w10:wrap anchorx="margin"/>
              </v:shape>
            </w:pict>
          </mc:Fallback>
        </mc:AlternateContent>
      </w:r>
      <w:r w:rsidRPr="00DC2BA7">
        <w:rPr>
          <w:noProof/>
        </w:rPr>
        <mc:AlternateContent>
          <mc:Choice Requires="wps">
            <w:drawing>
              <wp:anchor distT="0" distB="0" distL="114300" distR="114300" simplePos="0" relativeHeight="252139520" behindDoc="0" locked="0" layoutInCell="1" allowOverlap="1" wp14:anchorId="5FF007CE" wp14:editId="166854C3">
                <wp:simplePos x="0" y="0"/>
                <wp:positionH relativeFrom="margin">
                  <wp:posOffset>2915285</wp:posOffset>
                </wp:positionH>
                <wp:positionV relativeFrom="paragraph">
                  <wp:posOffset>1470660</wp:posOffset>
                </wp:positionV>
                <wp:extent cx="355600" cy="182880"/>
                <wp:effectExtent l="0" t="0" r="0" b="0"/>
                <wp:wrapNone/>
                <wp:docPr id="555"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9DC8433" w14:textId="77777777" w:rsidR="00D57536" w:rsidRPr="00820BF1" w:rsidRDefault="00B60735" w:rsidP="00D57536">
                            <w:pPr>
                              <w:spacing w:line="240" w:lineRule="auto"/>
                              <w:jc w:val="right"/>
                              <w:rPr>
                                <w:b/>
                                <w:sz w:val="12"/>
                              </w:rPr>
                            </w:pPr>
                            <w:r w:rsidRPr="00820BF1">
                              <w:rPr>
                                <w:b/>
                                <w:sz w:val="12"/>
                              </w:rPr>
                              <w:t>-0.75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FF007CE" id="_x0000_s1170" type="#_x0000_t202" style="position:absolute;margin-left:229.55pt;margin-top:115.8pt;width:28pt;height:14.4pt;z-index:25213952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O8432QEAAI8DAAAOAAAAZHJzL2Uyb0RvYy54bWysU9uO0zAQfUfiHyy/01xolxI1XcGuFiEt&#10;C9LCB0wcp4lIPGbsNilfz9jpdgu8IV4sz4xz5pwzk831NPTioMl1aEqZLVIptFFYd2ZXym9f716t&#10;pXAeTA09Gl3Ko3byevvyxWa0hc6xxb7WJBjEuGK0pWy9t0WSONXqAdwCrTZcbJAG8BzSLqkJRkYf&#10;+iRP06tkRKotodLOcfZ2LsptxG8arfznpnHai76UzM3Hk+JZhTPZbqDYEdi2Uyca8A8sBugMNz1D&#10;3YIHsafuL6ihU4QOG79QOCTYNJ3SUQOrydI/1Dy2YHXUwuY4e7bJ/T9Y9XB4tF9I+Ok9TjzAKMLZ&#10;e1TfnTB404LZ6XdEOLYaam6cBcuS0bri9Gmw2hUugFTjJ6x5yLD3GIGmhobgCusUjM4DOJ5N15MX&#10;ipOvV6urlCuKS9k6X6/jUBIonj625PwHjYMIl1ISzzSCw+He+UAGiqcnoZfBu67v41x781uCH4ZM&#10;JB/4zsz9VE2iq7n5Mg/agpoK6yPrIZz3hfebLy3STylG3pVSuh97IC1F/9GwJ2+z5TIsVwyWqzc5&#10;B3RZqS4rYBRDldJLMV9v/LyQe0vdruVOzx7z1KPA04aGtbqMo5jn/2j7CwAA//8DAFBLAwQUAAYA&#10;CAAAACEA+qOm798AAAALAQAADwAAAGRycy9kb3ducmV2LnhtbEyPTU/DMAyG70j7D5GRuLGko61Y&#10;aTpNIK5MjA+JW9Z4bUXjVE22ln+Pd4KjXz96/bjczK4XZxxD50lDslQgkGpvO2o0vL89396DCNGQ&#10;Nb0n1PCDATbV4qo0hfUTveJ5HxvBJRQKo6GNcSikDHWLzoSlH5B4d/SjM5HHsZF2NBOXu16ulMql&#10;Mx3xhdYM+Nhi/b0/OQ0fL8evz1TtmieXDZOflSS3llrfXM/bBxAR5/gHw0Wf1aFip4M/kQ2i15Bm&#10;64RRDau7JAfBRJZknBw4yVUKsirl/x+qXwAAAP//AwBQSwECLQAUAAYACAAAACEAtoM4kv4AAADh&#10;AQAAEwAAAAAAAAAAAAAAAAAAAAAAW0NvbnRlbnRfVHlwZXNdLnhtbFBLAQItABQABgAIAAAAIQA4&#10;/SH/1gAAAJQBAAALAAAAAAAAAAAAAAAAAC8BAABfcmVscy8ucmVsc1BLAQItABQABgAIAAAAIQAM&#10;O8432QEAAI8DAAAOAAAAAAAAAAAAAAAAAC4CAABkcnMvZTJvRG9jLnhtbFBLAQItABQABgAIAAAA&#10;IQD6o6bv3wAAAAsBAAAPAAAAAAAAAAAAAAAAADMEAABkcnMvZG93bnJldi54bWxQSwUGAAAAAAQA&#10;BADzAAAAPwUAAAAA&#10;" filled="f" stroked="f">
                <v:textbox>
                  <w:txbxContent>
                    <w:p w14:paraId="59DC8433" w14:textId="77777777" w:rsidR="00D57536" w:rsidRPr="00820BF1" w:rsidRDefault="00B60735" w:rsidP="00D57536">
                      <w:pPr>
                        <w:spacing w:line="240" w:lineRule="auto"/>
                        <w:jc w:val="right"/>
                        <w:rPr>
                          <w:b/>
                          <w:sz w:val="12"/>
                        </w:rPr>
                      </w:pPr>
                      <w:r w:rsidRPr="00820BF1">
                        <w:rPr>
                          <w:b/>
                          <w:sz w:val="12"/>
                        </w:rPr>
                        <w:t>-0.75</w:t>
                      </w:r>
                    </w:p>
                  </w:txbxContent>
                </v:textbox>
                <w10:wrap anchorx="margin"/>
              </v:shape>
            </w:pict>
          </mc:Fallback>
        </mc:AlternateContent>
      </w:r>
      <w:r w:rsidRPr="00DC2BA7">
        <w:rPr>
          <w:noProof/>
        </w:rPr>
        <mc:AlternateContent>
          <mc:Choice Requires="wps">
            <w:drawing>
              <wp:anchor distT="0" distB="0" distL="114300" distR="114300" simplePos="0" relativeHeight="252137472" behindDoc="0" locked="0" layoutInCell="1" allowOverlap="1" wp14:anchorId="3B887809" wp14:editId="7D71B7C6">
                <wp:simplePos x="0" y="0"/>
                <wp:positionH relativeFrom="margin">
                  <wp:posOffset>2915285</wp:posOffset>
                </wp:positionH>
                <wp:positionV relativeFrom="paragraph">
                  <wp:posOffset>1121410</wp:posOffset>
                </wp:positionV>
                <wp:extent cx="355600" cy="182880"/>
                <wp:effectExtent l="0" t="0" r="0" b="0"/>
                <wp:wrapNone/>
                <wp:docPr id="556"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14ABEC6" w14:textId="77777777" w:rsidR="00D57536" w:rsidRPr="00820BF1" w:rsidRDefault="00B60735" w:rsidP="00D57536">
                            <w:pPr>
                              <w:spacing w:line="240" w:lineRule="auto"/>
                              <w:jc w:val="right"/>
                              <w:rPr>
                                <w:b/>
                                <w:sz w:val="12"/>
                              </w:rPr>
                            </w:pPr>
                            <w:r w:rsidRPr="00820BF1">
                              <w:rPr>
                                <w:b/>
                                <w:sz w:val="12"/>
                              </w:rPr>
                              <w:t>-0.50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B887809" id="_x0000_s1171" type="#_x0000_t202" style="position:absolute;margin-left:229.55pt;margin-top:88.3pt;width:28pt;height:14.4pt;z-index:2521374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5Cit2gEAAI8DAAAOAAAAZHJzL2Uyb0RvYy54bWysU9uO0zAQfUfiHyy/0yTddilR0xXsahHS&#10;cpEWPsBxnItIPGbGbVK+nrHT7RZ4Q7xYnhnnzDlnJtubaejFwSB1YAuZLVIpjNVQdbYp5Lev9682&#10;UpBXtlI9WFPIoyF5s3v5Yju63Cyhhb4yKBjEUj66QrbeuzxJSLdmULQAZywXa8BBeQ6xSSpUI6MP&#10;fbJM0+tkBKwcgjZEnL2bi3IX8evaaP+5rsl40ReSufl4YjzLcCa7rcobVK7t9ImG+gcWg+osNz1D&#10;3SmvxB67v6CGTiMQ1H6hYUigrjttogZWk6V/qHlslTNRC5tD7mwT/T9Y/enw6L6g8NM7mHiAUQS5&#10;B9DfSVi4bZVtzFtEGFujKm6cBcuS0VF++jRYTTkFkHL8CBUPWe09RKCpxiG4wjoFo/MAjmfTzeSF&#10;5uTVen2dckVzKdssN5s4lETlTx87JP/ewCDCpZDIM43g6vBAPpBR+dOT0MvCfdf3ca69/S3BD0Mm&#10;kg98Z+Z+KifRVdx8dRW0BTUlVEfWgzDvC+83X1rAn1KMvCuFpB97hUaK/oNlT95kq1VYrhis1q+X&#10;HOBlpbysKKsZqpBeivl66+eF3DvsmpY7PXvMU48CTxsa1uoyjmKe/6PdLwAAAP//AwBQSwMEFAAG&#10;AAgAAAAhAGIToO/eAAAACwEAAA8AAABkcnMvZG93bnJldi54bWxMj01PwzAMhu9I/IfISNxY0qkp&#10;rDSdEIgriPEhccsar61onKrJ1vLvMSc42u+j14+r7eIHccIp9oEMZCsFAqkJrqfWwNvr49UNiJgs&#10;OTsEQgPfGGFbn59VtnRhphc87VIruIRiaQ10KY2llLHp0Nu4CiMSZ4cweZt4nFrpJjtzuR/kWqlC&#10;etsTX+jsiPcdNl+7ozfw/nT4/MjVc/vg9TiHRUnyG2nM5cVydwsi4ZL+YPjVZ3Wo2WkfjuSiGAzk&#10;epMxysF1UYBgQmeaN3sDa6VzkHUl//9Q/wAAAP//AwBQSwECLQAUAAYACAAAACEAtoM4kv4AAADh&#10;AQAAEwAAAAAAAAAAAAAAAAAAAAAAW0NvbnRlbnRfVHlwZXNdLnhtbFBLAQItABQABgAIAAAAIQA4&#10;/SH/1gAAAJQBAAALAAAAAAAAAAAAAAAAAC8BAABfcmVscy8ucmVsc1BLAQItABQABgAIAAAAIQA3&#10;5Cit2gEAAI8DAAAOAAAAAAAAAAAAAAAAAC4CAABkcnMvZTJvRG9jLnhtbFBLAQItABQABgAIAAAA&#10;IQBiE6Dv3gAAAAsBAAAPAAAAAAAAAAAAAAAAADQEAABkcnMvZG93bnJldi54bWxQSwUGAAAAAAQA&#10;BADzAAAAPwUAAAAA&#10;" filled="f" stroked="f">
                <v:textbox>
                  <w:txbxContent>
                    <w:p w14:paraId="714ABEC6" w14:textId="77777777" w:rsidR="00D57536" w:rsidRPr="00820BF1" w:rsidRDefault="00B60735" w:rsidP="00D57536">
                      <w:pPr>
                        <w:spacing w:line="240" w:lineRule="auto"/>
                        <w:jc w:val="right"/>
                        <w:rPr>
                          <w:b/>
                          <w:sz w:val="12"/>
                        </w:rPr>
                      </w:pPr>
                      <w:r w:rsidRPr="00820BF1">
                        <w:rPr>
                          <w:b/>
                          <w:sz w:val="12"/>
                        </w:rPr>
                        <w:t>-0.50</w:t>
                      </w:r>
                    </w:p>
                  </w:txbxContent>
                </v:textbox>
                <w10:wrap anchorx="margin"/>
              </v:shape>
            </w:pict>
          </mc:Fallback>
        </mc:AlternateContent>
      </w:r>
      <w:r w:rsidRPr="00DC2BA7">
        <w:rPr>
          <w:noProof/>
        </w:rPr>
        <mc:AlternateContent>
          <mc:Choice Requires="wps">
            <w:drawing>
              <wp:anchor distT="0" distB="0" distL="114300" distR="114300" simplePos="0" relativeHeight="252135424" behindDoc="0" locked="0" layoutInCell="1" allowOverlap="1" wp14:anchorId="0EA42437" wp14:editId="4A0DFA11">
                <wp:simplePos x="0" y="0"/>
                <wp:positionH relativeFrom="margin">
                  <wp:posOffset>115570</wp:posOffset>
                </wp:positionH>
                <wp:positionV relativeFrom="paragraph">
                  <wp:posOffset>1121410</wp:posOffset>
                </wp:positionV>
                <wp:extent cx="355600" cy="182880"/>
                <wp:effectExtent l="0" t="0" r="0" b="0"/>
                <wp:wrapNone/>
                <wp:docPr id="55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24EBD99" w14:textId="77777777" w:rsidR="00D57536" w:rsidRPr="00820BF1" w:rsidRDefault="00B60735" w:rsidP="00D57536">
                            <w:pPr>
                              <w:spacing w:line="240" w:lineRule="auto"/>
                              <w:jc w:val="right"/>
                              <w:rPr>
                                <w:b/>
                                <w:sz w:val="12"/>
                              </w:rPr>
                            </w:pPr>
                            <w:r w:rsidRPr="00820BF1">
                              <w:rPr>
                                <w:b/>
                                <w:sz w:val="12"/>
                              </w:rPr>
                              <w:t>-0.50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EA42437" id="_x0000_s1172" type="#_x0000_t202" style="position:absolute;margin-left:9.1pt;margin-top:88.3pt;width:28pt;height:14.4pt;z-index:25213542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9Xrf2AEAAI8DAAAOAAAAZHJzL2Uyb0RvYy54bWysU8GO0zAQvSPxD5bvNGlplxI1XcGuFiEt&#10;C9LCBziO01gkHjPjNilfz9jpdgvcEBfLMxO/ee/NZHM99p04GCQLrpTzWS6FcRpq63al/Pb17tVa&#10;CgrK1aoDZ0p5NCSvty9fbAZfmAW00NUGBYM4KgZfyjYEX2QZ6db0imbgjeNiA9irwCHushrVwOh9&#10;ly3y/CobAGuPoA0RZ2+notwm/KYxOnxuGjJBdKVkbiGdmM4qntl2o4odKt9afaKh/oFFr6zjpmeo&#10;WxWU2KP9C6q3GoGgCTMNfQZNY7VJGljNPP9DzWOrvEla2BzyZ5vo/8Hqh8Oj/4IijO9h5AEmEeTv&#10;QX8n4eCmVW5n3iHC0BpVc+N5tCwbPBWnp9FqKiiCVMMnqHnIah8gAY0N9tEV1ikYnQdwPJtuxiA0&#10;J1+vVlc5VzSX5uvFep2Gkqni6bFHCh8M9CJeSok80wSuDvcUIhlVPH0Sezm4s12X5tq53xL8Ycwk&#10;8pHvxDyM1Shszc2Xy6gtqqmgPrIehGlfeL/50gL+lGLgXSkl/dgrNFJ0Hx178pafxuVKwXL1ZsEB&#10;Xlaqy4pymqFKGaSYrjdhWsi9R7trudOzxzz1JPC0oXGtLuMk5vk/2v4CAAD//wMAUEsDBBQABgAI&#10;AAAAIQBSOU2m3QAAAAkBAAAPAAAAZHJzL2Rvd25yZXYueG1sTI9BT8MwDIXvk/gPkZF22xKqrhul&#10;6YSYuIIYMGm3rPHaisapmmwt/x5zgpP17Kfn7xXbyXXiikNoPWm4WyoQSJW3LdUaPt6fFxsQIRqy&#10;pvOEGr4xwLa8mRUmt36kN7zuYy04hEJuNDQx9rmUoWrQmbD0PRLfzn5wJrIcamkHM3K462SiVCad&#10;aYk/NKbHpwarr/3Fafh8OR8PqXqtd27Vj35Skty91Hp+Oz0+gIg4xT8z/OIzOpTMdPIXskF0rDcJ&#10;O3muswwEG9YpL04aErVKQZaF/N+g/AEAAP//AwBQSwECLQAUAAYACAAAACEAtoM4kv4AAADhAQAA&#10;EwAAAAAAAAAAAAAAAAAAAAAAW0NvbnRlbnRfVHlwZXNdLnhtbFBLAQItABQABgAIAAAAIQA4/SH/&#10;1gAAAJQBAAALAAAAAAAAAAAAAAAAAC8BAABfcmVscy8ucmVsc1BLAQItABQABgAIAAAAIQAU9Xrf&#10;2AEAAI8DAAAOAAAAAAAAAAAAAAAAAC4CAABkcnMvZTJvRG9jLnhtbFBLAQItABQABgAIAAAAIQBS&#10;OU2m3QAAAAkBAAAPAAAAAAAAAAAAAAAAADIEAABkcnMvZG93bnJldi54bWxQSwUGAAAAAAQABADz&#10;AAAAPAUAAAAA&#10;" filled="f" stroked="f">
                <v:textbox>
                  <w:txbxContent>
                    <w:p w14:paraId="024EBD99" w14:textId="77777777" w:rsidR="00D57536" w:rsidRPr="00820BF1" w:rsidRDefault="00B60735" w:rsidP="00D57536">
                      <w:pPr>
                        <w:spacing w:line="240" w:lineRule="auto"/>
                        <w:jc w:val="right"/>
                        <w:rPr>
                          <w:b/>
                          <w:sz w:val="12"/>
                        </w:rPr>
                      </w:pPr>
                      <w:r w:rsidRPr="00820BF1">
                        <w:rPr>
                          <w:b/>
                          <w:sz w:val="12"/>
                        </w:rPr>
                        <w:t>-0.50</w:t>
                      </w:r>
                    </w:p>
                  </w:txbxContent>
                </v:textbox>
                <w10:wrap anchorx="margin"/>
              </v:shape>
            </w:pict>
          </mc:Fallback>
        </mc:AlternateContent>
      </w:r>
      <w:r w:rsidRPr="00DC2BA7">
        <w:rPr>
          <w:noProof/>
        </w:rPr>
        <mc:AlternateContent>
          <mc:Choice Requires="wps">
            <w:drawing>
              <wp:anchor distT="0" distB="0" distL="114300" distR="114300" simplePos="0" relativeHeight="252133376" behindDoc="0" locked="0" layoutInCell="1" allowOverlap="1" wp14:anchorId="153F3ED6" wp14:editId="365A575B">
                <wp:simplePos x="0" y="0"/>
                <wp:positionH relativeFrom="margin">
                  <wp:posOffset>115570</wp:posOffset>
                </wp:positionH>
                <wp:positionV relativeFrom="paragraph">
                  <wp:posOffset>777875</wp:posOffset>
                </wp:positionV>
                <wp:extent cx="355600" cy="182880"/>
                <wp:effectExtent l="0" t="0" r="0" b="0"/>
                <wp:wrapNone/>
                <wp:docPr id="558"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F88C31C" w14:textId="77777777" w:rsidR="00D57536" w:rsidRPr="00820BF1" w:rsidRDefault="00B60735" w:rsidP="00D57536">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53F3ED6" id="_x0000_s1173" type="#_x0000_t202" style="position:absolute;margin-left:9.1pt;margin-top:61.25pt;width:28pt;height:14.4pt;z-index:25213337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KpxF2QEAAI8DAAAOAAAAZHJzL2Uyb0RvYy54bWysU9uO0zAQfUfiHyy/0ySlXUrUdAW7WoS0&#10;LEgLHzBxnItIPGbsNilfz9jpdgu8IV4sz4xz5pwzk+31NPTioMl1aAqZLVIptFFYdaYp5Levd682&#10;UjgPpoIejS7kUTt5vXv5YjvaXC+xxb7SJBjEuHy0hWy9t3mSONXqAdwCrTZcrJEG8BxSk1QEI6MP&#10;fbJM06tkRKosodLOcfZ2LspdxK9rrfznunbai76QzM3Hk+JZhjPZbSFvCGzbqRMN+AcWA3SGm56h&#10;bsGD2FP3F9TQKUKHtV8oHBKs607pqIHVZOkfah5bsDpqYXOcPdvk/h+sejg82i8k/PQeJx5gFOHs&#10;ParvThi8acE0+h0Rjq2GihtnwbJktC4/fRqsdrkLIOX4CSseMuw9RqCppiG4wjoFo/MAjmfT9eSF&#10;4uTr9foq5YriUrZZbjZxKAnkTx9bcv6DxkGESyGJZxrB4XDvfCAD+dOT0MvgXdf3ca69+S3BD0Mm&#10;kg98Z+Z+KifRVdx8tQ7agpoSqyPrIZz3hfebLy3STylG3pVCuh97IC1F/9GwJ2+z1SosVwxW6zdL&#10;DuiyUl5WwCiGKqSXYr7e+Hkh95a6puVOzx7z1KPA04aGtbqMo5jn/2j3CwAA//8DAFBLAwQUAAYA&#10;CAAAACEAzV5OytwAAAAJAQAADwAAAGRycy9kb3ducmV2LnhtbEyPT0/DMAzF70h8h8hI3FiyssIo&#10;TScE4gpi/JG4eY3XVjRO1WRr+faYE5ys9/z0/HO5mX2vjjTGLrCF5cKAIq6D67ix8Pb6eLEGFROy&#10;wz4wWfimCJvq9KTEwoWJX+i4TY2SEo4FWmhTGgqtY92Sx7gIA7Hs9mH0mESOjXYjTlLue50Zc6U9&#10;diwXWhzovqX6a3vwFt6f9p8fK/PcPPh8mMJsNPsbbe352Xx3CyrRnP7C8Isv6FAJ0y4c2EXVi15n&#10;kpSZZTkoCVyvxNiJkS8vQVel/v9B9QMAAP//AwBQSwECLQAUAAYACAAAACEAtoM4kv4AAADhAQAA&#10;EwAAAAAAAAAAAAAAAAAAAAAAW0NvbnRlbnRfVHlwZXNdLnhtbFBLAQItABQABgAIAAAAIQA4/SH/&#10;1gAAAJQBAAALAAAAAAAAAAAAAAAAAC8BAABfcmVscy8ucmVsc1BLAQItABQABgAIAAAAIQAvKpxF&#10;2QEAAI8DAAAOAAAAAAAAAAAAAAAAAC4CAABkcnMvZTJvRG9jLnhtbFBLAQItABQABgAIAAAAIQDN&#10;Xk7K3AAAAAkBAAAPAAAAAAAAAAAAAAAAADMEAABkcnMvZG93bnJldi54bWxQSwUGAAAAAAQABADz&#10;AAAAPAUAAAAA&#10;" filled="f" stroked="f">
                <v:textbox>
                  <w:txbxContent>
                    <w:p w14:paraId="7F88C31C" w14:textId="77777777" w:rsidR="00D57536" w:rsidRPr="00820BF1" w:rsidRDefault="00B60735" w:rsidP="00D57536">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2129280" behindDoc="0" locked="0" layoutInCell="1" allowOverlap="1" wp14:anchorId="42D62011" wp14:editId="2B98F622">
                <wp:simplePos x="0" y="0"/>
                <wp:positionH relativeFrom="margin">
                  <wp:posOffset>2915285</wp:posOffset>
                </wp:positionH>
                <wp:positionV relativeFrom="paragraph">
                  <wp:posOffset>427990</wp:posOffset>
                </wp:positionV>
                <wp:extent cx="355600" cy="182880"/>
                <wp:effectExtent l="0" t="0" r="0" b="0"/>
                <wp:wrapNone/>
                <wp:docPr id="559"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6ED57A7" w14:textId="77777777" w:rsidR="00D57536" w:rsidRPr="00820BF1" w:rsidRDefault="00B60735" w:rsidP="00D57536">
                            <w:pPr>
                              <w:spacing w:line="240" w:lineRule="auto"/>
                              <w:jc w:val="right"/>
                              <w:rPr>
                                <w:b/>
                                <w:sz w:val="12"/>
                              </w:rPr>
                            </w:pPr>
                            <w:r w:rsidRPr="00820BF1">
                              <w:rPr>
                                <w:b/>
                                <w:sz w:val="12"/>
                              </w:rPr>
                              <w:t>0</w:t>
                            </w:r>
                            <w:r>
                              <w:rPr>
                                <w:b/>
                                <w:sz w:val="12"/>
                              </w:rPr>
                              <w:t>.00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2D62011" id="_x0000_s1174" type="#_x0000_t202" style="position:absolute;margin-left:229.55pt;margin-top:33.7pt;width:28pt;height:14.4pt;z-index:25212928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TcYx2gEAAI8DAAAOAAAAZHJzL2Uyb0RvYy54bWysU8GO0zAQvSPxD5bvNElpS4marmBXi5CW&#10;BWnZD3Acp4lIPGbGbVK+nrHT7Rb2hrhYnhnnzXtvJpurse/EwSC1YAuZzVIpjNVQtXZXyMfvt2/W&#10;UpBXtlIdWFPIoyF5tX39ajO43Myhga4yKBjEUj64QjbeuzxJSDemVzQDZywXa8BeeQ5xl1SoBkbv&#10;u2SepqtkAKwcgjZEnL2ZinIb8evaaP+1rsl40RWSufl4YjzLcCbbjcp3qFzT6hMN9Q8setVabnqG&#10;ulFeiT22L6D6ViMQ1H6moU+grlttogZWk6V/qXlolDNRC5tD7mwT/T9YfX94cN9Q+PEjjDzAKILc&#10;HegfJCxcN8ruzAdEGBqjKm6cBcuSwVF++jRYTTkFkHL4AhUPWe09RKCxxj64wjoFo/MAjmfTzeiF&#10;5uTb5XKVckVzKVvP1+s4lETlTx87JP/JQC/CpZDIM43g6nBHPpBR+dOT0MvCbdt1ca6d/SPBD0Mm&#10;kg98J+Z+LEfRVtx8sQragpoSqiPrQZj2hfebLw3gLykG3pVC0s+9QiNF99myJ++zxSIsVwwWy3dz&#10;DvCyUl5WlNUMVUgvxXS99tNC7h22u4Y7PXvMU48CTxsa1uoyjmKe/6PtbwAAAP//AwBQSwMEFAAG&#10;AAgAAAAhAPUv5WLdAAAACQEAAA8AAABkcnMvZG93bnJldi54bWxMj8FOwzAMhu9IvENkJG4s6dQW&#10;WupOCMQVxIBJu2WN11Y0TtVka3l7wgmOtj/9/v5qs9hBnGnyvWOEZKVAEDfO9NwifLw/39yB8EGz&#10;0YNjQvgmD5v68qLSpXEzv9F5G1oRQ9iXGqELYSyl9E1HVvuVG4nj7egmq0Mcp1aaSc8x3A5yrVQu&#10;re45fuj0SI8dNV/bk0X4fDnud6l6bZ9sNs5uUZJtIRGvr5aHexCBlvAHw69+VIc6Oh3ciY0XA0Ka&#10;FUlEEfLbFEQEsiSLiwNCka9B1pX836D+AQAA//8DAFBLAQItABQABgAIAAAAIQC2gziS/gAAAOEB&#10;AAATAAAAAAAAAAAAAAAAAAAAAABbQ29udGVudF9UeXBlc10ueG1sUEsBAi0AFAAGAAgAAAAhADj9&#10;If/WAAAAlAEAAAsAAAAAAAAAAAAAAAAALwEAAF9yZWxzLy5yZWxzUEsBAi0AFAAGAAgAAAAhACNN&#10;xjHaAQAAjwMAAA4AAAAAAAAAAAAAAAAALgIAAGRycy9lMm9Eb2MueG1sUEsBAi0AFAAGAAgAAAAh&#10;APUv5WLdAAAACQEAAA8AAAAAAAAAAAAAAAAANAQAAGRycy9kb3ducmV2LnhtbFBLBQYAAAAABAAE&#10;APMAAAA+BQAAAAA=&#10;" filled="f" stroked="f">
                <v:textbox>
                  <w:txbxContent>
                    <w:p w14:paraId="56ED57A7" w14:textId="77777777" w:rsidR="00D57536" w:rsidRPr="00820BF1" w:rsidRDefault="00B60735" w:rsidP="00D57536">
                      <w:pPr>
                        <w:spacing w:line="240" w:lineRule="auto"/>
                        <w:jc w:val="right"/>
                        <w:rPr>
                          <w:b/>
                          <w:sz w:val="12"/>
                        </w:rPr>
                      </w:pPr>
                      <w:r w:rsidRPr="00820BF1">
                        <w:rPr>
                          <w:b/>
                          <w:sz w:val="12"/>
                        </w:rPr>
                        <w:t>0</w:t>
                      </w:r>
                      <w:r>
                        <w:rPr>
                          <w:b/>
                          <w:sz w:val="12"/>
                        </w:rPr>
                        <w:t>.00</w:t>
                      </w:r>
                    </w:p>
                  </w:txbxContent>
                </v:textbox>
                <w10:wrap anchorx="margin"/>
              </v:shape>
            </w:pict>
          </mc:Fallback>
        </mc:AlternateContent>
      </w:r>
      <w:r w:rsidRPr="00DC2BA7">
        <w:rPr>
          <w:noProof/>
        </w:rPr>
        <mc:AlternateContent>
          <mc:Choice Requires="wps">
            <w:drawing>
              <wp:anchor distT="0" distB="0" distL="114300" distR="114300" simplePos="0" relativeHeight="252127232" behindDoc="0" locked="0" layoutInCell="1" allowOverlap="1" wp14:anchorId="2627348B" wp14:editId="49178932">
                <wp:simplePos x="0" y="0"/>
                <wp:positionH relativeFrom="margin">
                  <wp:posOffset>115570</wp:posOffset>
                </wp:positionH>
                <wp:positionV relativeFrom="paragraph">
                  <wp:posOffset>424180</wp:posOffset>
                </wp:positionV>
                <wp:extent cx="355600" cy="182880"/>
                <wp:effectExtent l="0" t="0" r="0" b="0"/>
                <wp:wrapNone/>
                <wp:docPr id="560"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6EB0B92" w14:textId="77777777" w:rsidR="00D57536" w:rsidRPr="00820BF1" w:rsidRDefault="00B60735" w:rsidP="00D57536">
                            <w:pPr>
                              <w:spacing w:line="240" w:lineRule="auto"/>
                              <w:jc w:val="right"/>
                              <w:rPr>
                                <w:b/>
                                <w:sz w:val="12"/>
                              </w:rPr>
                            </w:pPr>
                            <w:r w:rsidRPr="00820BF1">
                              <w:rPr>
                                <w:b/>
                                <w:sz w:val="12"/>
                              </w:rPr>
                              <w:t>0.00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627348B" id="_x0000_s1175" type="#_x0000_t202" style="position:absolute;margin-left:9.1pt;margin-top:33.4pt;width:28pt;height:14.4pt;z-index:25212723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kiCr2gEAAI8DAAAOAAAAZHJzL2Uyb0RvYy54bWysU9uO0zAQfUfiHyy/0ySl3S1R0xXsahHS&#10;cpEWPsBxnItIPGbGbVK+nrHT7RZ4Q7xYnhnnzDlnJtubaejFwSB1YAuZLVIpjNVQdbYp5Lev9682&#10;UpBXtlI9WFPIoyF5s3v5Yju63Cyhhb4yKBjEUj66QrbeuzxJSLdmULQAZywXa8BBeQ6xSSpUI6MP&#10;fbJM06tkBKwcgjZEnL2bi3IX8evaaP+5rsl40ReSufl4YjzLcCa7rcobVK7t9ImG+gcWg+osNz1D&#10;3SmvxB67v6CGTiMQ1H6hYUigrjttogZWk6V/qHlslTNRC5tD7mwT/T9Y/enw6L6g8NM7mHiAUQS5&#10;B9DfSVi4bZVtzFtEGFujKm6cBcuS0VF++jRYTTkFkHL8CBUPWe09RKCpxiG4wjoFo/MAjmfTzeSF&#10;5uTr9foq5YrmUrZZbjZxKInKnz52SP69gUGESyGRZxrB1eGBfCCj8qcnoZeF+67v41x7+1uCH4ZM&#10;JB/4zsz9VE6iq7j56jpoC2pKqI6sB2HeF95vvrSAP6UYeVcKST/2Co0U/QfLnrzJVquwXDFYra+X&#10;HOBlpbysKKsZqpBeivl66+eF3DvsmpY7PXvMU48CTxsa1uoyjmKe/6PdLwAAAP//AwBQSwMEFAAG&#10;AAgAAAAhAFUYWu/bAAAABwEAAA8AAABkcnMvZG93bnJldi54bWxMj8tOwzAQRfdI/IM1SOzomKoN&#10;bRqnQiC2IMpD6s6Np0lEPI5itwl/z7CC5dG9unOm2E6+U2caYhvYwO1MgyKugmu5NvD+9nSzAhWT&#10;ZWe7wGTgmyJsy8uLwuYujPxK512qlYxwzK2BJqU+R4xVQ97GWeiJJTuGwdskONToBjvKuO9wrnWG&#10;3rYsFxrb00ND1dfu5A18PB/3nwv9Uj/6ZT+GSSP7NRpzfTXdb0AlmtJfGX71RR1KcTqEE7uoOuHV&#10;XJoGskw+kPxuIXwwsF5mgGWB//3LHwAAAP//AwBQSwECLQAUAAYACAAAACEAtoM4kv4AAADhAQAA&#10;EwAAAAAAAAAAAAAAAAAAAAAAW0NvbnRlbnRfVHlwZXNdLnhtbFBLAQItABQABgAIAAAAIQA4/SH/&#10;1gAAAJQBAAALAAAAAAAAAAAAAAAAAC8BAABfcmVscy8ucmVsc1BLAQItABQABgAIAAAAIQAYkiCr&#10;2gEAAI8DAAAOAAAAAAAAAAAAAAAAAC4CAABkcnMvZTJvRG9jLnhtbFBLAQItABQABgAIAAAAIQBV&#10;GFrv2wAAAAcBAAAPAAAAAAAAAAAAAAAAADQEAABkcnMvZG93bnJldi54bWxQSwUGAAAAAAQABADz&#10;AAAAPAUAAAAA&#10;" filled="f" stroked="f">
                <v:textbox>
                  <w:txbxContent>
                    <w:p w14:paraId="36EB0B92" w14:textId="77777777" w:rsidR="00D57536" w:rsidRPr="00820BF1" w:rsidRDefault="00B60735" w:rsidP="00D57536">
                      <w:pPr>
                        <w:spacing w:line="240" w:lineRule="auto"/>
                        <w:jc w:val="right"/>
                        <w:rPr>
                          <w:b/>
                          <w:sz w:val="12"/>
                        </w:rPr>
                      </w:pPr>
                      <w:r w:rsidRPr="00820BF1">
                        <w:rPr>
                          <w:b/>
                          <w:sz w:val="12"/>
                        </w:rPr>
                        <w:t>0.00</w:t>
                      </w:r>
                    </w:p>
                  </w:txbxContent>
                </v:textbox>
                <w10:wrap anchorx="margin"/>
              </v:shape>
            </w:pict>
          </mc:Fallback>
        </mc:AlternateContent>
      </w:r>
      <w:r w:rsidRPr="00DC2BA7">
        <w:rPr>
          <w:noProof/>
        </w:rPr>
        <mc:AlternateContent>
          <mc:Choice Requires="wps">
            <w:drawing>
              <wp:anchor distT="0" distB="0" distL="114300" distR="114300" simplePos="0" relativeHeight="252125184" behindDoc="0" locked="0" layoutInCell="1" allowOverlap="1" wp14:anchorId="26F70EB2" wp14:editId="6EFB79BC">
                <wp:simplePos x="0" y="0"/>
                <wp:positionH relativeFrom="margin">
                  <wp:posOffset>115570</wp:posOffset>
                </wp:positionH>
                <wp:positionV relativeFrom="paragraph">
                  <wp:posOffset>79375</wp:posOffset>
                </wp:positionV>
                <wp:extent cx="355600" cy="182880"/>
                <wp:effectExtent l="0" t="0" r="0" b="0"/>
                <wp:wrapNone/>
                <wp:docPr id="601"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FC6A281" w14:textId="77777777" w:rsidR="00D57536" w:rsidRPr="00820BF1" w:rsidRDefault="00B60735" w:rsidP="00D57536">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6F70EB2" id="_x0000_s1176" type="#_x0000_t202" style="position:absolute;margin-left:9.1pt;margin-top:6.25pt;width:28pt;height:14.4pt;z-index:2521251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b2LV2QEAAI8DAAAOAAAAZHJzL2Uyb0RvYy54bWysU8GO0zAQvSPxD5bvNElplxA1XcGuFiEt&#10;C9LCB0wcp4lIPGbsNilfz9jpdgvcEBfLM+O8ee/NZHM9Db04aHIdmlJmi1QKbRTWndmV8tvXu1e5&#10;FM6DqaFHo0t51E5eb1++2Iy20Etssa81CQYxrhhtKVvvbZEkTrV6ALdAqw0XG6QBPIe0S2qCkdGH&#10;Plmm6VUyItWWUGnnOHs7F+U24jeNVv5z0zjtRV9K5ubjSfGswplsN1DsCGzbqRMN+AcWA3SGm56h&#10;bsGD2FP3F9TQKUKHjV8oHBJsmk7pqIHVZOkfah5bsDpqYXOcPdvk/h+sejg82i8k/PQeJx5gFOHs&#10;ParvThi8acHs9DsiHFsNNTfOgmXJaF1x+jRY7QoXQKrxE9Y8ZNh7jEBTQ0NwhXUKRucBHM+m68kL&#10;xcnX6/VVyhXFpSxf5nkcSgLF08eWnP+gcRDhUkrimUZwONw7H8hA8fQk9DJ41/V9nGtvfkvww5CJ&#10;5APfmbmfqkl0NTdf5UFbUFNhfWQ9hPO+8H7zpUX6KcXIu1JK92MPpKXoPxr25G22WoXlisFq/WbJ&#10;AV1WqssKGMVQpfRSzNcbPy/k3lK3a7nTs8c89SjwtKFhrS7jKOb5P9r+AgAA//8DAFBLAwQUAAYA&#10;CAAAACEAwiTPttoAAAAHAQAADwAAAGRycy9kb3ducmV2LnhtbEyOy07DMBBF90j8gzVI7KjdkEIJ&#10;cSoEYguiPCR203iaRMTjKHab8PcMK1iNju7VnVNuZt+rI42xC2xhuTCgiOvgOm4svL0+XqxBxYTs&#10;sA9MFr4pwqY6PSmxcGHiFzpuU6NkhGOBFtqUhkLrWLfkMS7CQCzZPowek+DYaDfiJOO+15kxV9pj&#10;x/KhxYHuW6q/tgdv4f1p//mRm+fmwa+GKcxGs7/R1p6fzXe3oBLN6a8Mv/qiDpU47cKBXVS98DqT&#10;ptxsBUry61x4ZyFfXoKuSv3fv/oBAAD//wMAUEsBAi0AFAAGAAgAAAAhALaDOJL+AAAA4QEAABMA&#10;AAAAAAAAAAAAAAAAAAAAAFtDb250ZW50X1R5cGVzXS54bWxQSwECLQAUAAYACAAAACEAOP0h/9YA&#10;AACUAQAACwAAAAAAAAAAAAAAAAAvAQAAX3JlbHMvLnJlbHNQSwECLQAUAAYACAAAACEAZW9i1dkB&#10;AACPAwAADgAAAAAAAAAAAAAAAAAuAgAAZHJzL2Uyb0RvYy54bWxQSwECLQAUAAYACAAAACEAwiTP&#10;ttoAAAAHAQAADwAAAAAAAAAAAAAAAAAzBAAAZHJzL2Rvd25yZXYueG1sUEsFBgAAAAAEAAQA8wAA&#10;ADoFAAAAAA==&#10;" filled="f" stroked="f">
                <v:textbox>
                  <w:txbxContent>
                    <w:p w14:paraId="2FC6A281" w14:textId="77777777" w:rsidR="00D57536" w:rsidRPr="00820BF1" w:rsidRDefault="00B60735" w:rsidP="00D57536">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2123136" behindDoc="0" locked="0" layoutInCell="1" allowOverlap="1" wp14:anchorId="407A0E8B" wp14:editId="258CBE0B">
                <wp:simplePos x="0" y="0"/>
                <wp:positionH relativeFrom="margin">
                  <wp:posOffset>2915285</wp:posOffset>
                </wp:positionH>
                <wp:positionV relativeFrom="paragraph">
                  <wp:posOffset>83820</wp:posOffset>
                </wp:positionV>
                <wp:extent cx="355600" cy="182880"/>
                <wp:effectExtent l="0" t="0" r="0" b="0"/>
                <wp:wrapNone/>
                <wp:docPr id="602"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5600" cy="182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138B60B" w14:textId="77777777" w:rsidR="00D57536" w:rsidRPr="00820BF1" w:rsidRDefault="00B60735" w:rsidP="00D57536">
                            <w:pPr>
                              <w:spacing w:line="240" w:lineRule="auto"/>
                              <w:jc w:val="right"/>
                              <w:rPr>
                                <w:b/>
                                <w:sz w:val="12"/>
                              </w:rPr>
                            </w:pPr>
                            <w:r w:rsidRPr="00820BF1">
                              <w:rPr>
                                <w:b/>
                                <w:sz w:val="12"/>
                              </w:rPr>
                              <w:t>0.25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07A0E8B" id="_x0000_s1177" type="#_x0000_t202" style="position:absolute;margin-left:229.55pt;margin-top:6.6pt;width:28pt;height:14.4pt;z-index:2521231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sIRP2gEAAI8DAAAOAAAAZHJzL2Uyb0RvYy54bWysU9uO0zAQfUfiHyy/0ySlXbpR0xXsahHS&#10;cpEWPmDiOBeReMzYbVK+nrHT7RZ4Q7xYnhnnzDlnJtubaejFQZPr0BQyW6RSaKOw6kxTyG9f719t&#10;pHAeTAU9Gl3Io3byZvfyxXa0uV5ii32lSTCIcfloC9l6b/MkcarVA7gFWm24WCMN4DmkJqkIRkYf&#10;+mSZplfJiFRZQqWd4+zdXJS7iF/XWvnPde20F30hmZuPJ8WzDGey20LeENi2Uyca8A8sBugMNz1D&#10;3YEHsafuL6ihU4QOa79QOCRY153SUQOrydI/1Dy2YHXUwuY4e7bJ/T9Y9enwaL+Q8NM7nHiAUYSz&#10;D6i+O2HwtgXT6LdEOLYaKm6cBcuS0br89Gmw2uUugJTjR6x4yLD3GIGmmobgCusUjM4DOJ5N15MX&#10;ipOv1+urlCuKS9lmudnEoSSQP31syfn3GgcRLoUknmkEh8OD84EM5E9PQi+D913fx7n25rcEPwyZ&#10;SD7wnZn7qZxEV3Hz1XXQFtSUWB1ZD+G8L7zffGmRfkox8q4U0v3YA2kp+g+GPbnOVquwXDFYrd8s&#10;OaDLSnlZAaMYqpBeivl66+eF3FvqmpY7PXvMU48CTxsa1uoyjmKe/6PdLwAAAP//AwBQSwMEFAAG&#10;AAgAAAAhAGEQpkHcAAAACQEAAA8AAABkcnMvZG93bnJldi54bWxMj8FOwzAMhu9Ie4fISNxY0rKi&#10;rTSdJhBXJgZM4pY1XlvROFWTreXt8U7saH+/fn8u1pPrxBmH0HrSkMwVCKTK25ZqDZ8fr/dLECEa&#10;sqbzhBp+McC6nN0UJrd+pHc872ItuIRCbjQ0Mfa5lKFq0Jkw9z0Ss6MfnIk8DrW0gxm53HUyVepR&#10;OtMSX2hMj88NVj+7k9Pw9Xb83i/Utn5xWT/6SUlyK6n13e20eQIRcYr/YbjoszqU7HTwJ7JBdBoW&#10;2SrhKIOHFAQHsiTjxYFJqkCWhbz+oPwDAAD//wMAUEsBAi0AFAAGAAgAAAAhALaDOJL+AAAA4QEA&#10;ABMAAAAAAAAAAAAAAAAAAAAAAFtDb250ZW50X1R5cGVzXS54bWxQSwECLQAUAAYACAAAACEAOP0h&#10;/9YAAACUAQAACwAAAAAAAAAAAAAAAAAvAQAAX3JlbHMvLnJlbHNQSwECLQAUAAYACAAAACEAXrCE&#10;T9oBAACPAwAADgAAAAAAAAAAAAAAAAAuAgAAZHJzL2Uyb0RvYy54bWxQSwECLQAUAAYACAAAACEA&#10;YRCmQdwAAAAJAQAADwAAAAAAAAAAAAAAAAA0BAAAZHJzL2Rvd25yZXYueG1sUEsFBgAAAAAEAAQA&#10;8wAAAD0FAAAAAA==&#10;" filled="f" stroked="f">
                <v:textbox>
                  <w:txbxContent>
                    <w:p w14:paraId="2138B60B" w14:textId="77777777" w:rsidR="00D57536" w:rsidRPr="00820BF1" w:rsidRDefault="00B60735" w:rsidP="00D57536">
                      <w:pPr>
                        <w:spacing w:line="240" w:lineRule="auto"/>
                        <w:jc w:val="right"/>
                        <w:rPr>
                          <w:b/>
                          <w:sz w:val="12"/>
                        </w:rPr>
                      </w:pPr>
                      <w:r w:rsidRPr="00820BF1">
                        <w:rPr>
                          <w:b/>
                          <w:sz w:val="12"/>
                        </w:rPr>
                        <w:t>0.25</w:t>
                      </w:r>
                    </w:p>
                  </w:txbxContent>
                </v:textbox>
                <w10:wrap anchorx="margin"/>
              </v:shape>
            </w:pict>
          </mc:Fallback>
        </mc:AlternateContent>
      </w:r>
      <w:r w:rsidRPr="00DC2BA7">
        <w:rPr>
          <w:noProof/>
        </w:rPr>
        <mc:AlternateContent>
          <mc:Choice Requires="wps">
            <w:drawing>
              <wp:anchor distT="0" distB="0" distL="114300" distR="114300" simplePos="0" relativeHeight="252112896" behindDoc="0" locked="0" layoutInCell="1" allowOverlap="1" wp14:anchorId="236373C8" wp14:editId="395D7395">
                <wp:simplePos x="0" y="0"/>
                <wp:positionH relativeFrom="column">
                  <wp:posOffset>4017645</wp:posOffset>
                </wp:positionH>
                <wp:positionV relativeFrom="paragraph">
                  <wp:posOffset>2538095</wp:posOffset>
                </wp:positionV>
                <wp:extent cx="444500" cy="166370"/>
                <wp:effectExtent l="0" t="0" r="0" b="0"/>
                <wp:wrapNone/>
                <wp:docPr id="60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4500"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BC5B0F1" w14:textId="77777777" w:rsidR="00D57536" w:rsidRPr="009B07F4" w:rsidRDefault="00B60735" w:rsidP="00D57536">
                            <w:pPr>
                              <w:spacing w:line="240" w:lineRule="auto"/>
                              <w:jc w:val="center"/>
                              <w:rPr>
                                <w:b/>
                                <w:sz w:val="12"/>
                                <w:lang w:val="de-CH"/>
                              </w:rPr>
                            </w:pPr>
                            <w:r>
                              <w:rPr>
                                <w:b/>
                                <w:sz w:val="12"/>
                                <w:lang w:val="de-CH"/>
                              </w:rPr>
                              <w:t>Vecka</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36373C8" id="_x0000_s1178" type="#_x0000_t202" style="position:absolute;margin-left:316.35pt;margin-top:199.85pt;width:35pt;height:13.1pt;z-index:252112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eiPi2AEAAI8DAAAOAAAAZHJzL2Uyb0RvYy54bWysU8GO0zAQvSPxD5bvNElJuxA1XcGuFiEt&#10;C9LCBziO00QkHjPjNilfz9jpdgvcEBfLM+O8ee/NZHM9Db04GKQObCmzRSqFsRrqzu5K+e3r3as3&#10;UpBXtlY9WFPKoyF5vX35YjO6wiyhhb42KBjEUjG6UrbeuyJJSLdmULQAZywXG8BBeQ5xl9SoRkYf&#10;+mSZputkBKwdgjZEnL2di3Ib8ZvGaP+5ach40ZeSufl4YjyrcCbbjSp2qFzb6RMN9Q8sBtVZbnqG&#10;ulVeiT12f0ENnUYgaPxCw5BA03TaRA2sJkv/UPPYKmeiFjaH3Nkm+n+w+uHw6L6g8NN7mHiAUQS5&#10;e9DfSVi4aZXdmXeIMLZG1dw4C5Ylo6Pi9GmwmgoKINX4CWoestp7iEBTg0NwhXUKRucBHM+mm8kL&#10;zck8z1cpVzSXsvX69VUcSqKKp48dkv9gYBDhUkrkmUZwdbgnH8io4ulJ6GXhruv7ONfe/pbghyET&#10;yQe+M3M/VZPoam6+ip2DmgrqI+tBmPeF95svLeBPKUbelVLSj71CI0X/0bInb7M8D8sVg3x1teQA&#10;LyvVZUVZzVCl9FLM1xs/L+TeYbdrudOzxzz1KPC0oWGtLuMo5vk/2v4CAAD//wMAUEsDBBQABgAI&#10;AAAAIQAukGaM3gAAAAsBAAAPAAAAZHJzL2Rvd25yZXYueG1sTI/LTsMwEEX3SPyDNUjsqE36IiGT&#10;CoHYgloeEjs3mSYR8TiK3Sb8PdMV7OZxdOdMvplcp040hNYzwu3MgCIufdVyjfD+9nxzBypEy5Xt&#10;PBPCDwXYFJcXuc0qP/KWTrtYKwnhkFmEJsY+0zqUDTkbZr4nlt3BD85GaYdaV4MdJdx1OjFmpZ1t&#10;WS40tqfHhsrv3dEhfLwcvj4X5rV+cst+9JPR7FKNeH01PdyDijTFPxjO+qIOhTjt/ZGroDqE1TxZ&#10;C4owT1MphFib82SPsEiWKegi1/9/KH4BAAD//wMAUEsBAi0AFAAGAAgAAAAhALaDOJL+AAAA4QEA&#10;ABMAAAAAAAAAAAAAAAAAAAAAAFtDb250ZW50X1R5cGVzXS54bWxQSwECLQAUAAYACAAAACEAOP0h&#10;/9YAAACUAQAACwAAAAAAAAAAAAAAAAAvAQAAX3JlbHMvLnJlbHNQSwECLQAUAAYACAAAACEAR3oj&#10;4tgBAACPAwAADgAAAAAAAAAAAAAAAAAuAgAAZHJzL2Uyb0RvYy54bWxQSwECLQAUAAYACAAAACEA&#10;LpBmjN4AAAALAQAADwAAAAAAAAAAAAAAAAAyBAAAZHJzL2Rvd25yZXYueG1sUEsFBgAAAAAEAAQA&#10;8wAAAD0FAAAAAA==&#10;" filled="f" stroked="f">
                <v:textbox>
                  <w:txbxContent>
                    <w:p w14:paraId="4BC5B0F1" w14:textId="77777777" w:rsidR="00D57536" w:rsidRPr="009B07F4" w:rsidRDefault="00B60735" w:rsidP="00D57536">
                      <w:pPr>
                        <w:spacing w:line="240" w:lineRule="auto"/>
                        <w:jc w:val="center"/>
                        <w:rPr>
                          <w:b/>
                          <w:sz w:val="12"/>
                          <w:lang w:val="de-CH"/>
                        </w:rPr>
                      </w:pPr>
                      <w:r>
                        <w:rPr>
                          <w:b/>
                          <w:sz w:val="12"/>
                          <w:lang w:val="de-CH"/>
                        </w:rPr>
                        <w:t>Vecka</w:t>
                      </w:r>
                    </w:p>
                  </w:txbxContent>
                </v:textbox>
              </v:shape>
            </w:pict>
          </mc:Fallback>
        </mc:AlternateContent>
      </w:r>
      <w:r w:rsidRPr="00DC2BA7">
        <w:rPr>
          <w:noProof/>
        </w:rPr>
        <mc:AlternateContent>
          <mc:Choice Requires="wps">
            <w:drawing>
              <wp:anchor distT="0" distB="0" distL="114300" distR="114300" simplePos="0" relativeHeight="252114944" behindDoc="0" locked="0" layoutInCell="1" allowOverlap="1" wp14:anchorId="5127F03F" wp14:editId="043887EB">
                <wp:simplePos x="0" y="0"/>
                <wp:positionH relativeFrom="column">
                  <wp:posOffset>1187450</wp:posOffset>
                </wp:positionH>
                <wp:positionV relativeFrom="paragraph">
                  <wp:posOffset>2545080</wp:posOffset>
                </wp:positionV>
                <wp:extent cx="444500" cy="166370"/>
                <wp:effectExtent l="0" t="0" r="0" b="0"/>
                <wp:wrapNone/>
                <wp:docPr id="60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4500"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92ED6B9" w14:textId="77777777" w:rsidR="00D57536" w:rsidRPr="009B07F4" w:rsidRDefault="00B60735" w:rsidP="00D57536">
                            <w:pPr>
                              <w:spacing w:line="240" w:lineRule="auto"/>
                              <w:jc w:val="center"/>
                              <w:rPr>
                                <w:b/>
                                <w:sz w:val="12"/>
                                <w:lang w:val="de-CH"/>
                              </w:rPr>
                            </w:pPr>
                            <w:r>
                              <w:rPr>
                                <w:b/>
                                <w:sz w:val="12"/>
                                <w:lang w:val="de-CH"/>
                              </w:rPr>
                              <w:t>Vecka</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127F03F" id="_x0000_s1179" type="#_x0000_t202" style="position:absolute;margin-left:93.5pt;margin-top:200.4pt;width:35pt;height:13.1pt;z-index:2521149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pcV42AEAAI8DAAAOAAAAZHJzL2Uyb0RvYy54bWysU8GO0zAQvSPxD5bvNElJuxA1XcGuFiEt&#10;C9LCBziO00QkHjPjNilfz9jpdgvcEBfLM+O8ee/NZHM9Db04GKQObCmzRSqFsRrqzu5K+e3r3as3&#10;UpBXtlY9WFPKoyF5vX35YjO6wiyhhb42KBjEUjG6UrbeuyJJSLdmULQAZywXG8BBeQ5xl9SoRkYf&#10;+mSZputkBKwdgjZEnL2di3Ib8ZvGaP+5ach40ZeSufl4YjyrcCbbjSp2qFzb6RMN9Q8sBtVZbnqG&#10;ulVeiT12f0ENnUYgaPxCw5BA03TaRA2sJkv/UPPYKmeiFjaH3Nkm+n+w+uHw6L6g8NN7mHiAUQS5&#10;e9DfSVi4aZXdmXeIMLZG1dw4C5Ylo6Pi9GmwmgoKINX4CWoestp7iEBTg0NwhXUKRucBHM+mm8kL&#10;zck8z1cpVzSXsvX69VUcSqKKp48dkv9gYBDhUkrkmUZwdbgnH8io4ulJ6GXhruv7ONfe/pbghyET&#10;yQe+M3M/VZPoam6+itqCmgrqI+tBmPeF95svLeBPKUbelVLSj71CI0X/0bInb7M8D8sVg3x1teQA&#10;LyvVZUVZzVCl9FLM1xs/L+TeYbdrudOzxzz1KPC0oWGtLuMo5vk/2v4CAAD//wMAUEsDBBQABgAI&#10;AAAAIQDyC6X22wAAAAsBAAAPAAAAZHJzL2Rvd25yZXYueG1sTE/LTsMwELwj8Q/WInGjNlELJcSp&#10;EIgriAKVetvG2yQiXkex24S/Z3uit52HZmeK1eQ7daQhtoEt3M4MKOIquJZrC1+frzdLUDEhO+wC&#10;k4VfirAqLy8KzF0Y+YOO61QrCeGYo4UmpT7XOlYNeYyz0BOLtg+DxyRwqLUbcJRw3+nMmDvtsWX5&#10;0GBPzw1VP+uDt/D9tt9u5ua9fvGLfgyT0ewftLXXV9PTI6hEU/o3w6m+VIdSOu3CgV1UneDlvWxJ&#10;FubGyAZxZIsTsxMmk0OXhT7fUP4BAAD//wMAUEsBAi0AFAAGAAgAAAAhALaDOJL+AAAA4QEAABMA&#10;AAAAAAAAAAAAAAAAAAAAAFtDb250ZW50X1R5cGVzXS54bWxQSwECLQAUAAYACAAAACEAOP0h/9YA&#10;AACUAQAACwAAAAAAAAAAAAAAAAAvAQAAX3JlbHMvLnJlbHNQSwECLQAUAAYACAAAACEAfKXFeNgB&#10;AACPAwAADgAAAAAAAAAAAAAAAAAuAgAAZHJzL2Uyb0RvYy54bWxQSwECLQAUAAYACAAAACEA8gul&#10;9tsAAAALAQAADwAAAAAAAAAAAAAAAAAyBAAAZHJzL2Rvd25yZXYueG1sUEsFBgAAAAAEAAQA8wAA&#10;ADoFAAAAAA==&#10;" filled="f" stroked="f">
                <v:textbox>
                  <w:txbxContent>
                    <w:p w14:paraId="192ED6B9" w14:textId="77777777" w:rsidR="00D57536" w:rsidRPr="009B07F4" w:rsidRDefault="00B60735" w:rsidP="00D57536">
                      <w:pPr>
                        <w:spacing w:line="240" w:lineRule="auto"/>
                        <w:jc w:val="center"/>
                        <w:rPr>
                          <w:b/>
                          <w:sz w:val="12"/>
                          <w:lang w:val="de-CH"/>
                        </w:rPr>
                      </w:pPr>
                      <w:r>
                        <w:rPr>
                          <w:b/>
                          <w:sz w:val="12"/>
                          <w:lang w:val="de-CH"/>
                        </w:rPr>
                        <w:t>Vecka</w:t>
                      </w:r>
                    </w:p>
                  </w:txbxContent>
                </v:textbox>
              </v:shape>
            </w:pict>
          </mc:Fallback>
        </mc:AlternateContent>
      </w:r>
      <w:r w:rsidRPr="00DC2BA7">
        <w:rPr>
          <w:noProof/>
        </w:rPr>
        <mc:AlternateContent>
          <mc:Choice Requires="wps">
            <w:drawing>
              <wp:anchor distT="0" distB="0" distL="114300" distR="114300" simplePos="0" relativeHeight="252110848" behindDoc="0" locked="0" layoutInCell="1" allowOverlap="1" wp14:anchorId="07C2EC7C" wp14:editId="5BF707AB">
                <wp:simplePos x="0" y="0"/>
                <wp:positionH relativeFrom="column">
                  <wp:posOffset>2177415</wp:posOffset>
                </wp:positionH>
                <wp:positionV relativeFrom="paragraph">
                  <wp:posOffset>2444115</wp:posOffset>
                </wp:positionV>
                <wp:extent cx="267335" cy="166370"/>
                <wp:effectExtent l="0" t="0" r="0" b="0"/>
                <wp:wrapNone/>
                <wp:docPr id="60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C2A6F40" w14:textId="77777777" w:rsidR="00D57536" w:rsidRPr="00820BF1" w:rsidRDefault="00B60735" w:rsidP="00D57536">
                            <w:pPr>
                              <w:spacing w:line="240" w:lineRule="auto"/>
                              <w:jc w:val="center"/>
                              <w:rPr>
                                <w:b/>
                                <w:sz w:val="12"/>
                                <w:lang w:val="de-CH"/>
                              </w:rPr>
                            </w:pPr>
                            <w:r w:rsidRPr="00820BF1">
                              <w:rPr>
                                <w:b/>
                                <w:sz w:val="12"/>
                                <w:lang w:val="de-CH"/>
                              </w:rPr>
                              <w:t>24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7C2EC7C" id="_x0000_s1180" type="#_x0000_t202" style="position:absolute;margin-left:171.45pt;margin-top:192.45pt;width:21.05pt;height:13.1pt;z-index:252110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W/Lq2gEAAI8DAAAOAAAAZHJzL2Uyb0RvYy54bWysU9uO0zAQfUfiHyy/0zTpDaKmK9jVIqTl&#10;Ii18wMRxmojEY8Zuk/L1jJ1ut8Ab4sXyzDhnzjkz2d6MfSeOmlyLppDpbC6FNgqr1uwL+e3r/avX&#10;UjgPpoIOjS7kSTt5s3v5YjvYXGfYYFdpEgxiXD7YQjbe2zxJnGp0D26GVhsu1kg9eA5pn1QEA6P3&#10;XZLN5+tkQKosodLOcfZuKspdxK9rrfznunbai66QzM3Hk+JZhjPZbSHfE9imVWca8A8semgNN71A&#10;3YEHcaD2L6i+VYQOaz9T2CdY163SUQOrSed/qHlswOqohc1x9mKT+3+w6tPx0X4h4cd3OPIAowhn&#10;H1B9d8LgbQNmr98S4dBoqLhxGixLBuvy86fBape7AFIOH7HiIcPBYwQaa+qDK6xTMDoP4HQxXY9e&#10;KE5m681isZJCcSldrxebOJQE8qePLTn/XmMvwqWQxDON4HB8cD6QgfzpSehl8L7tujjXzvyW4Ich&#10;E8kHvhNzP5ajaCtuvsqCtqCmxOrEeginfeH95kuD9FOKgXelkO7HAUhL0X0w7MmbdLkMyxWD5WqT&#10;cUDXlfK6AkYxVCG9FNP11k8LebDU7hvu9OwxTz0KPG9oWKvrOIp5/o92vwAAAP//AwBQSwMEFAAG&#10;AAgAAAAhACsR0v7fAAAACwEAAA8AAABkcnMvZG93bnJldi54bWxMj81OwzAQhO9IfQdrK3GjdtoU&#10;pSFOVRVxBVF+JG5uvE0i4nUUu014e5YTvc1oP83OFNvJdeKCQ2g9aUgWCgRS5W1LtYb3t6e7DESI&#10;hqzpPKGGHwywLWc3hcmtH+kVL4dYCw6hkBsNTYx9LmWoGnQmLHyPxLeTH5yJbIda2sGMHO46uVTq&#10;XjrTEn9oTI/7Bqvvw9lp+Hg+fX2m6qV+dOt+9JOS5DZS69v5tHsAEXGK/zD81efqUHKnoz+TDaLT&#10;sEqXG0ZZZCkLJlbZmtcdNaRJkoAsC3m9ofwFAAD//wMAUEsBAi0AFAAGAAgAAAAhALaDOJL+AAAA&#10;4QEAABMAAAAAAAAAAAAAAAAAAAAAAFtDb250ZW50X1R5cGVzXS54bWxQSwECLQAUAAYACAAAACEA&#10;OP0h/9YAAACUAQAACwAAAAAAAAAAAAAAAAAvAQAAX3JlbHMvLnJlbHNQSwECLQAUAAYACAAAACEA&#10;71vy6toBAACPAwAADgAAAAAAAAAAAAAAAAAuAgAAZHJzL2Uyb0RvYy54bWxQSwECLQAUAAYACAAA&#10;ACEAKxHS/t8AAAALAQAADwAAAAAAAAAAAAAAAAA0BAAAZHJzL2Rvd25yZXYueG1sUEsFBgAAAAAE&#10;AAQA8wAAAEAFAAAAAA==&#10;" filled="f" stroked="f">
                <v:textbox>
                  <w:txbxContent>
                    <w:p w14:paraId="2C2A6F40" w14:textId="77777777" w:rsidR="00D57536" w:rsidRPr="00820BF1" w:rsidRDefault="00B60735" w:rsidP="00D57536">
                      <w:pPr>
                        <w:spacing w:line="240" w:lineRule="auto"/>
                        <w:jc w:val="center"/>
                        <w:rPr>
                          <w:b/>
                          <w:sz w:val="12"/>
                          <w:lang w:val="de-CH"/>
                        </w:rPr>
                      </w:pPr>
                      <w:r w:rsidRPr="00820BF1">
                        <w:rPr>
                          <w:b/>
                          <w:sz w:val="12"/>
                          <w:lang w:val="de-CH"/>
                        </w:rPr>
                        <w:t>24</w:t>
                      </w:r>
                    </w:p>
                  </w:txbxContent>
                </v:textbox>
              </v:shape>
            </w:pict>
          </mc:Fallback>
        </mc:AlternateContent>
      </w:r>
      <w:r w:rsidRPr="00DC2BA7">
        <w:rPr>
          <w:noProof/>
        </w:rPr>
        <mc:AlternateContent>
          <mc:Choice Requires="wps">
            <w:drawing>
              <wp:anchor distT="0" distB="0" distL="114300" distR="114300" simplePos="0" relativeHeight="252108800" behindDoc="0" locked="0" layoutInCell="1" allowOverlap="1" wp14:anchorId="2EEE14EC" wp14:editId="7EA5677D">
                <wp:simplePos x="0" y="0"/>
                <wp:positionH relativeFrom="column">
                  <wp:posOffset>1910080</wp:posOffset>
                </wp:positionH>
                <wp:positionV relativeFrom="paragraph">
                  <wp:posOffset>2440940</wp:posOffset>
                </wp:positionV>
                <wp:extent cx="267335" cy="166370"/>
                <wp:effectExtent l="0" t="0" r="0" b="0"/>
                <wp:wrapNone/>
                <wp:docPr id="60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2876BE" w14:textId="77777777" w:rsidR="00D57536" w:rsidRPr="00820BF1" w:rsidRDefault="00B60735" w:rsidP="00D57536">
                            <w:pPr>
                              <w:spacing w:line="240" w:lineRule="auto"/>
                              <w:jc w:val="center"/>
                              <w:rPr>
                                <w:b/>
                                <w:sz w:val="12"/>
                                <w:lang w:val="de-CH"/>
                              </w:rPr>
                            </w:pPr>
                            <w:r w:rsidRPr="00820BF1">
                              <w:rPr>
                                <w:b/>
                                <w:sz w:val="12"/>
                                <w:lang w:val="de-CH"/>
                              </w:rPr>
                              <w:t>20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EEE14EC" id="_x0000_s1181" type="#_x0000_t202" style="position:absolute;margin-left:150.4pt;margin-top:192.2pt;width:21.05pt;height:13.1pt;z-index:252108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hBRw2QEAAI8DAAAOAAAAZHJzL2Uyb0RvYy54bWysU9uO0zAQfUfiHyy/0zS9QtR0BbtahLRc&#10;pIUPmDjORSQeM3ablK9n7HS7Bd4QL5ZnxjlzzpnJ7mbsO3HU5Fo0uUxncym0UVi2ps7lt6/3r15L&#10;4TyYEjo0Opcn7eTN/uWL3WAzvcAGu1KTYBDjssHmsvHeZkniVKN7cDO02nCxQurBc0h1UhIMjN53&#10;yWI+3yQDUmkJlXaOs3dTUe4jflVp5T9XldNedLlkbj6eFM8inMl+B1lNYJtWnWnAP7DooTXc9AJ1&#10;Bx7Egdq/oPpWETqs/Exhn2BVtUpHDawmnf+h5rEBq6MWNsfZi03u/8GqT8dH+4WEH9/hyAOMIpx9&#10;QPXdCYO3DZhavyXCodFQcuM0WJYM1mXnT4PVLnMBpBg+YslDhoPHCDRW1AdXWKdgdB7A6WK6Hr1Q&#10;nFxstsvlWgrFpXSzWW7jUBLInj625Px7jb0Il1wSzzSCw/HB+UAGsqcnoZfB+7br4lw781uCH4ZM&#10;JB/4Tsz9WIyiLbn5ehm0BTUFlifWQzjtC+83Xxqkn1IMvCu5dD8OQFqK7oNhT96kq1VYrhis1tsF&#10;B3RdKa4rYBRD5dJLMV1v/bSQB0tt3XCnZ4956lHgeUPDWl3HUczzf7T/BQAA//8DAFBLAwQUAAYA&#10;CAAAACEAuP37j98AAAALAQAADwAAAGRycy9kb3ducmV2LnhtbEyPwU7DMBBE70j9B2uRuFG7rana&#10;EKeqQFxBtAWJmxtvk4h4HcVuE/6e5URvO9rRzJt8M/pWXLCPTSADs6kCgVQG11Bl4LB/uV+BiMmS&#10;s20gNPCDETbF5Ca3mQsDveNllyrBIRQza6BOqcukjGWN3sZp6JD4dwq9t4llX0nX24HDfSvnSi2l&#10;tw1xQ207fKqx/N6dvYGP19PXp1Zv1bN/6IYwKkl+LY25ux23jyASjunfDH/4jA4FMx3DmVwUrYGF&#10;Uoye+FhpDYIdCz1fgzga0DO1BFnk8npD8QsAAP//AwBQSwECLQAUAAYACAAAACEAtoM4kv4AAADh&#10;AQAAEwAAAAAAAAAAAAAAAAAAAAAAW0NvbnRlbnRfVHlwZXNdLnhtbFBLAQItABQABgAIAAAAIQA4&#10;/SH/1gAAAJQBAAALAAAAAAAAAAAAAAAAAC8BAABfcmVscy8ucmVsc1BLAQItABQABgAIAAAAIQDU&#10;hBRw2QEAAI8DAAAOAAAAAAAAAAAAAAAAAC4CAABkcnMvZTJvRG9jLnhtbFBLAQItABQABgAIAAAA&#10;IQC4/fuP3wAAAAsBAAAPAAAAAAAAAAAAAAAAADMEAABkcnMvZG93bnJldi54bWxQSwUGAAAAAAQA&#10;BADzAAAAPwUAAAAA&#10;" filled="f" stroked="f">
                <v:textbox>
                  <w:txbxContent>
                    <w:p w14:paraId="202876BE" w14:textId="77777777" w:rsidR="00D57536" w:rsidRPr="00820BF1" w:rsidRDefault="00B60735" w:rsidP="00D57536">
                      <w:pPr>
                        <w:spacing w:line="240" w:lineRule="auto"/>
                        <w:jc w:val="center"/>
                        <w:rPr>
                          <w:b/>
                          <w:sz w:val="12"/>
                          <w:lang w:val="de-CH"/>
                        </w:rPr>
                      </w:pPr>
                      <w:r w:rsidRPr="00820BF1">
                        <w:rPr>
                          <w:b/>
                          <w:sz w:val="12"/>
                          <w:lang w:val="de-CH"/>
                        </w:rPr>
                        <w:t>20</w:t>
                      </w:r>
                    </w:p>
                  </w:txbxContent>
                </v:textbox>
              </v:shape>
            </w:pict>
          </mc:Fallback>
        </mc:AlternateContent>
      </w:r>
      <w:r w:rsidRPr="00DC2BA7">
        <w:rPr>
          <w:noProof/>
        </w:rPr>
        <mc:AlternateContent>
          <mc:Choice Requires="wps">
            <w:drawing>
              <wp:anchor distT="0" distB="0" distL="114300" distR="114300" simplePos="0" relativeHeight="252106752" behindDoc="0" locked="0" layoutInCell="1" allowOverlap="1" wp14:anchorId="2A802ABC" wp14:editId="11F43FBF">
                <wp:simplePos x="0" y="0"/>
                <wp:positionH relativeFrom="column">
                  <wp:posOffset>1593850</wp:posOffset>
                </wp:positionH>
                <wp:positionV relativeFrom="paragraph">
                  <wp:posOffset>2440940</wp:posOffset>
                </wp:positionV>
                <wp:extent cx="267335" cy="166370"/>
                <wp:effectExtent l="0" t="0" r="0" b="0"/>
                <wp:wrapNone/>
                <wp:docPr id="6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C50890D" w14:textId="77777777" w:rsidR="00D57536" w:rsidRPr="00820BF1" w:rsidRDefault="00B60735" w:rsidP="00D57536">
                            <w:pPr>
                              <w:spacing w:line="240" w:lineRule="auto"/>
                              <w:jc w:val="center"/>
                              <w:rPr>
                                <w:b/>
                                <w:sz w:val="12"/>
                                <w:lang w:val="de-CH"/>
                              </w:rPr>
                            </w:pPr>
                            <w:r w:rsidRPr="00820BF1">
                              <w:rPr>
                                <w:b/>
                                <w:sz w:val="12"/>
                                <w:lang w:val="de-CH"/>
                              </w:rPr>
                              <w:t>16</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A802ABC" id="_x0000_s1182" type="#_x0000_t202" style="position:absolute;margin-left:125.5pt;margin-top:192.2pt;width:21.05pt;height:13.1pt;z-index:252106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lUYC2QEAAI8DAAAOAAAAZHJzL2Uyb0RvYy54bWysU9uO0zAQfUfiHyy/0zS9QtR0BbtahLRc&#10;pIUPcBznIhKPmXGblK9n7HS7Bd4QL5ZnxjlzzpnJ7mbsO3E0SC3YXKazuRTGaihbW+fy29f7V6+l&#10;IK9sqTqwJpcnQ/Jm//LFbnCZWUADXWlQMIilbHC5bLx3WZKQbkyvaAbOWC5WgL3yHGKdlKgGRu+7&#10;ZDGfb5IBsHQI2hBx9m4qyn3Eryqj/eeqIuNFl0vm5uOJ8SzCmex3KqtRuabVZxrqH1j0qrXc9AJ1&#10;p7wSB2z/gupbjUBQ+ZmGPoGqarWJGlhNOv9DzWOjnIla2BxyF5vo/8HqT8dH9wWFH9/ByAOMIsg9&#10;gP5OwsJto2xt3iLC0BhVcuM0WJYMjrLzp8FqyiiAFMNHKHnI6uAhAo0V9sEV1ikYnQdwuphuRi80&#10;Jxeb7XK5lkJzKd1slts4lERlTx87JP/eQC/CJZfIM43g6vhAPpBR2dOT0MvCfdt1ca6d/S3BD0Mm&#10;kg98J+Z+LEbRltx8vQragpoCyhPrQZj2hfebLw3gTykG3pVc0o+DQiNF98GyJ2/S1SosVwxW6+2C&#10;A7yuFNcVZTVD5dJLMV1v/bSQB4dt3XCnZ4956lHgeUPDWl3HUczzf7T/BQAA//8DAFBLAwQUAAYA&#10;CAAAACEATP7Yf+AAAAALAQAADwAAAGRycy9kb3ducmV2LnhtbEyPzU7DMBCE70h9B2srcaN20rRq&#10;QzZVVcQVRPmRuLnxNomI11HsNuHtMSc4jmY0802xm2wnrjT41jFCslAgiCtnWq4R3l4f7zYgfNBs&#10;dOeYEL7Jw66c3RQ6N27kF7oeQy1iCftcIzQh9LmUvmrIar9wPXH0zm6wOkQ51NIMeozltpOpUmtp&#10;dctxodE9HRqqvo4Xi/D+dP78yNRz/WBX/egmJdluJeLtfNrfgwg0hb8w/OJHdCgj08ld2HjRIaSr&#10;JH4JCMtNloGIiXS7TECcELJErUGWhfz/ofwBAAD//wMAUEsBAi0AFAAGAAgAAAAhALaDOJL+AAAA&#10;4QEAABMAAAAAAAAAAAAAAAAAAAAAAFtDb250ZW50X1R5cGVzXS54bWxQSwECLQAUAAYACAAAACEA&#10;OP0h/9YAAACUAQAACwAAAAAAAAAAAAAAAAAvAQAAX3JlbHMvLnJlbHNQSwECLQAUAAYACAAAACEA&#10;95VGAtkBAACPAwAADgAAAAAAAAAAAAAAAAAuAgAAZHJzL2Uyb0RvYy54bWxQSwECLQAUAAYACAAA&#10;ACEATP7Yf+AAAAALAQAADwAAAAAAAAAAAAAAAAAzBAAAZHJzL2Rvd25yZXYueG1sUEsFBgAAAAAE&#10;AAQA8wAAAEAFAAAAAA==&#10;" filled="f" stroked="f">
                <v:textbox>
                  <w:txbxContent>
                    <w:p w14:paraId="0C50890D" w14:textId="77777777" w:rsidR="00D57536" w:rsidRPr="00820BF1" w:rsidRDefault="00B60735" w:rsidP="00D57536">
                      <w:pPr>
                        <w:spacing w:line="240" w:lineRule="auto"/>
                        <w:jc w:val="center"/>
                        <w:rPr>
                          <w:b/>
                          <w:sz w:val="12"/>
                          <w:lang w:val="de-CH"/>
                        </w:rPr>
                      </w:pPr>
                      <w:r w:rsidRPr="00820BF1">
                        <w:rPr>
                          <w:b/>
                          <w:sz w:val="12"/>
                          <w:lang w:val="de-CH"/>
                        </w:rPr>
                        <w:t>16</w:t>
                      </w:r>
                    </w:p>
                  </w:txbxContent>
                </v:textbox>
              </v:shape>
            </w:pict>
          </mc:Fallback>
        </mc:AlternateContent>
      </w:r>
      <w:r w:rsidRPr="00DC2BA7">
        <w:rPr>
          <w:noProof/>
        </w:rPr>
        <mc:AlternateContent>
          <mc:Choice Requires="wps">
            <w:drawing>
              <wp:anchor distT="0" distB="0" distL="114300" distR="114300" simplePos="0" relativeHeight="252104704" behindDoc="0" locked="0" layoutInCell="1" allowOverlap="1" wp14:anchorId="623E46DF" wp14:editId="0A31B39B">
                <wp:simplePos x="0" y="0"/>
                <wp:positionH relativeFrom="column">
                  <wp:posOffset>1271270</wp:posOffset>
                </wp:positionH>
                <wp:positionV relativeFrom="paragraph">
                  <wp:posOffset>2444115</wp:posOffset>
                </wp:positionV>
                <wp:extent cx="267335" cy="166370"/>
                <wp:effectExtent l="0" t="0" r="0" b="0"/>
                <wp:wrapNone/>
                <wp:docPr id="21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2E763A" w14:textId="77777777" w:rsidR="00D57536" w:rsidRPr="00820BF1" w:rsidRDefault="00B60735" w:rsidP="00D57536">
                            <w:pPr>
                              <w:spacing w:line="240" w:lineRule="auto"/>
                              <w:jc w:val="center"/>
                              <w:rPr>
                                <w:b/>
                                <w:sz w:val="12"/>
                                <w:lang w:val="de-CH"/>
                              </w:rPr>
                            </w:pPr>
                            <w:r w:rsidRPr="00820BF1">
                              <w:rPr>
                                <w:b/>
                                <w:sz w:val="12"/>
                                <w:lang w:val="de-CH"/>
                              </w:rPr>
                              <w:t>12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23E46DF" id="_x0000_s1183" type="#_x0000_t202" style="position:absolute;margin-left:100.1pt;margin-top:192.45pt;width:21.05pt;height:13.1pt;z-index:252104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SqCY2QEAAI8DAAAOAAAAZHJzL2Uyb0RvYy54bWysU9uO0zAQfUfiHyy/0zS9QtR0BbtahLRc&#10;pIUPcBznIhKPmXGblK9n7HS7Bd4QL5ZnxjlzzpnJ7mbsO3E0SC3YXKazuRTGaihbW+fy29f7V6+l&#10;IK9sqTqwJpcnQ/Jm//LFbnCZWUADXWlQMIilbHC5bLx3WZKQbkyvaAbOWC5WgL3yHGKdlKgGRu+7&#10;ZDGfb5IBsHQI2hBx9m4qyn3Eryqj/eeqIuNFl0vm5uOJ8SzCmex3KqtRuabVZxrqH1j0qrXc9AJ1&#10;p7wSB2z/gupbjUBQ+ZmGPoGqarWJGlhNOv9DzWOjnIla2BxyF5vo/8HqT8dH9wWFH9/ByAOMIsg9&#10;gP5OwsJto2xt3iLC0BhVcuM0WJYMjrLzp8FqyiiAFMNHKHnI6uAhAo0V9sEV1ikYnQdwuphuRi80&#10;Jxeb7XK5lkJzKd1slts4lERlTx87JP/eQC/CJZfIM43g6vhAPpBR2dOT0MvCfdt1ca6d/S3BD0Mm&#10;kg98J+Z+LEbRltx8vQ7agpoCyhPrQZj2hfebLw3gTykG3pVc0o+DQiNF98GyJ2/S1SosVwxW6+2C&#10;A7yuFNcVZTVD5dJLMV1v/bSQB4dt3XCnZ4956lHgeUPDWl3HUczzf7T/BQAA//8DAFBLAwQUAAYA&#10;CAAAACEAR5Phqt4AAAALAQAADwAAAGRycy9kb3ducmV2LnhtbEyPTU/DMAxA70j8h8hI3FjSrqCt&#10;qzshEFcQ40PaLWu9tqJxqiZby7/HnOBo+en5udjOrldnGkPnGSFZGFDEla87bhDe355uVqBCtFzb&#10;3jMhfFOAbXl5Udi89hO/0nkXGyUSDrlFaGMccq1D1ZKzYeEHYtkd/ehslHFsdD3aSeSu16kxd9rZ&#10;juVCawd6aKn62p0cwsfzcf+ZmZfm0d0Ok5+NZrfWiNdX8/0GVKQ5/sHwmy/pUErTwZ+4DqpHEHsq&#10;KMJyla1BCZFm6RLUASFLkgR0Wej/P5Q/AAAA//8DAFBLAQItABQABgAIAAAAIQC2gziS/gAAAOEB&#10;AAATAAAAAAAAAAAAAAAAAAAAAABbQ29udGVudF9UeXBlc10ueG1sUEsBAi0AFAAGAAgAAAAhADj9&#10;If/WAAAAlAEAAAsAAAAAAAAAAAAAAAAALwEAAF9yZWxzLy5yZWxzUEsBAi0AFAAGAAgAAAAhAMxK&#10;oJjZAQAAjwMAAA4AAAAAAAAAAAAAAAAALgIAAGRycy9lMm9Eb2MueG1sUEsBAi0AFAAGAAgAAAAh&#10;AEeT4areAAAACwEAAA8AAAAAAAAAAAAAAAAAMwQAAGRycy9kb3ducmV2LnhtbFBLBQYAAAAABAAE&#10;APMAAAA+BQAAAAA=&#10;" filled="f" stroked="f">
                <v:textbox>
                  <w:txbxContent>
                    <w:p w14:paraId="292E763A" w14:textId="77777777" w:rsidR="00D57536" w:rsidRPr="00820BF1" w:rsidRDefault="00B60735" w:rsidP="00D57536">
                      <w:pPr>
                        <w:spacing w:line="240" w:lineRule="auto"/>
                        <w:jc w:val="center"/>
                        <w:rPr>
                          <w:b/>
                          <w:sz w:val="12"/>
                          <w:lang w:val="de-CH"/>
                        </w:rPr>
                      </w:pPr>
                      <w:r w:rsidRPr="00820BF1">
                        <w:rPr>
                          <w:b/>
                          <w:sz w:val="12"/>
                          <w:lang w:val="de-CH"/>
                        </w:rPr>
                        <w:t>12</w:t>
                      </w:r>
                    </w:p>
                  </w:txbxContent>
                </v:textbox>
              </v:shape>
            </w:pict>
          </mc:Fallback>
        </mc:AlternateContent>
      </w:r>
      <w:r w:rsidRPr="00DC2BA7">
        <w:rPr>
          <w:noProof/>
        </w:rPr>
        <mc:AlternateContent>
          <mc:Choice Requires="wps">
            <w:drawing>
              <wp:anchor distT="0" distB="0" distL="114300" distR="114300" simplePos="0" relativeHeight="252102656" behindDoc="0" locked="0" layoutInCell="1" allowOverlap="1" wp14:anchorId="2FC3E593" wp14:editId="094B0EF3">
                <wp:simplePos x="0" y="0"/>
                <wp:positionH relativeFrom="column">
                  <wp:posOffset>1003935</wp:posOffset>
                </wp:positionH>
                <wp:positionV relativeFrom="paragraph">
                  <wp:posOffset>2444115</wp:posOffset>
                </wp:positionV>
                <wp:extent cx="267335" cy="166370"/>
                <wp:effectExtent l="0" t="0" r="0" b="0"/>
                <wp:wrapNone/>
                <wp:docPr id="2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C2A7A36" w14:textId="77777777" w:rsidR="00D57536" w:rsidRPr="00820BF1" w:rsidRDefault="00B60735" w:rsidP="00D57536">
                            <w:pPr>
                              <w:spacing w:line="240" w:lineRule="auto"/>
                              <w:jc w:val="center"/>
                              <w:rPr>
                                <w:b/>
                                <w:sz w:val="12"/>
                                <w:lang w:val="de-CH"/>
                              </w:rPr>
                            </w:pPr>
                            <w:r w:rsidRPr="00820BF1">
                              <w:rPr>
                                <w:b/>
                                <w:sz w:val="12"/>
                                <w:lang w:val="de-CH"/>
                              </w:rPr>
                              <w:t>8</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FC3E593" id="_x0000_s1184" type="#_x0000_t202" style="position:absolute;margin-left:79.05pt;margin-top:192.45pt;width:21.05pt;height:13.1pt;z-index:252102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Lfrs2gEAAI8DAAAOAAAAZHJzL2Uyb0RvYy54bWysU9uO0zAQfUfiHyy/0zS9pBA1XcGuFiEt&#10;F2nhAyaO00QkHjN2m5SvZ+x0uwXeEC+WZ8Y5c86ZyfZm7Dtx1ORaNIVMZ3MptFFYtWZfyG9f71+9&#10;lsJ5MBV0aHQhT9rJm93LF9vB5nqBDXaVJsEgxuWDLWTjvc2TxKlG9+BmaLXhYo3Ug+eQ9klFMDB6&#10;3yWL+TxLBqTKEirtHGfvpqLcRfy61sp/rmunvegKydx8PCmeZTiT3RbyPYFtWnWmAf/AoofWcNML&#10;1B14EAdq/4LqW0XosPYzhX2Cdd0qHTWwmnT+h5rHBqyOWtgcZy82uf8Hqz4dH+0XEn58hyMPMIpw&#10;9gHVdycM3jZg9votEQ6Nhoobp8GyZLAuP38arHa5CyDl8BErHjIcPEagsaY+uMI6BaPzAE4X0/Xo&#10;heLkItssl2spFJfSLFtu4lASyJ8+tuT8e429CJdCEs80gsPxwflABvKnJ6GXwfu26+JcO/Nbgh+G&#10;TCQf+E7M/ViOoq24+ToL2oKaEqsT6yGc9oX3my8N0k8pBt6VQrofByAtRffBsCdv0tUqLFcMVuvN&#10;ggO6rpTXFTCKoQrppZiut35ayIOldt9wp2ePeepR4HlDw1pdx1HM83+0+wUAAP//AwBQSwMEFAAG&#10;AAgAAAAhAPWDR2DeAAAACwEAAA8AAABkcnMvZG93bnJldi54bWxMj8tOwzAQRfdI/IM1SOyo7ZKi&#10;NI1TIRBbEOUhdefG0yQiHkex24S/Z1jB8mqO7j1TbmffizOOsQtkQC8UCKQ6uI4aA+9vTzc5iJgs&#10;OdsHQgPfGGFbXV6UtnBholc871IjuIRiYQ20KQ2FlLFu0du4CAMS345h9DZxHBvpRjtxue/lUqk7&#10;6W1HvNDaAR9arL92J2/g4/m4/8zUS/PoV8MUZiXJr6Ux11fz/QZEwjn9wfCrz+pQsdMhnMhF0XNe&#10;5ZpRA7d5tgbBBO8tQRwMZFprkFUp//9Q/QAAAP//AwBQSwECLQAUAAYACAAAACEAtoM4kv4AAADh&#10;AQAAEwAAAAAAAAAAAAAAAAAAAAAAW0NvbnRlbnRfVHlwZXNdLnhtbFBLAQItABQABgAIAAAAIQA4&#10;/SH/1gAAAJQBAAALAAAAAAAAAAAAAAAAAC8BAABfcmVscy8ucmVsc1BLAQItABQABgAIAAAAIQDA&#10;Lfrs2gEAAI8DAAAOAAAAAAAAAAAAAAAAAC4CAABkcnMvZTJvRG9jLnhtbFBLAQItABQABgAIAAAA&#10;IQD1g0dg3gAAAAsBAAAPAAAAAAAAAAAAAAAAADQEAABkcnMvZG93bnJldi54bWxQSwUGAAAAAAQA&#10;BADzAAAAPwUAAAAA&#10;" filled="f" stroked="f">
                <v:textbox>
                  <w:txbxContent>
                    <w:p w14:paraId="3C2A7A36" w14:textId="77777777" w:rsidR="00D57536" w:rsidRPr="00820BF1" w:rsidRDefault="00B60735" w:rsidP="00D57536">
                      <w:pPr>
                        <w:spacing w:line="240" w:lineRule="auto"/>
                        <w:jc w:val="center"/>
                        <w:rPr>
                          <w:b/>
                          <w:sz w:val="12"/>
                          <w:lang w:val="de-CH"/>
                        </w:rPr>
                      </w:pPr>
                      <w:r w:rsidRPr="00820BF1">
                        <w:rPr>
                          <w:b/>
                          <w:sz w:val="12"/>
                          <w:lang w:val="de-CH"/>
                        </w:rPr>
                        <w:t>8</w:t>
                      </w:r>
                    </w:p>
                  </w:txbxContent>
                </v:textbox>
              </v:shape>
            </w:pict>
          </mc:Fallback>
        </mc:AlternateContent>
      </w:r>
      <w:r w:rsidRPr="00DC2BA7">
        <w:rPr>
          <w:noProof/>
        </w:rPr>
        <mc:AlternateContent>
          <mc:Choice Requires="wps">
            <w:drawing>
              <wp:anchor distT="0" distB="0" distL="114300" distR="114300" simplePos="0" relativeHeight="252100608" behindDoc="0" locked="0" layoutInCell="1" allowOverlap="1" wp14:anchorId="1F892BE3" wp14:editId="6C65725D">
                <wp:simplePos x="0" y="0"/>
                <wp:positionH relativeFrom="column">
                  <wp:posOffset>694055</wp:posOffset>
                </wp:positionH>
                <wp:positionV relativeFrom="paragraph">
                  <wp:posOffset>2440940</wp:posOffset>
                </wp:positionV>
                <wp:extent cx="267335" cy="166370"/>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07ACEB6" w14:textId="77777777" w:rsidR="00D57536" w:rsidRPr="00820BF1" w:rsidRDefault="00B60735" w:rsidP="00D57536">
                            <w:pPr>
                              <w:spacing w:line="240" w:lineRule="auto"/>
                              <w:jc w:val="center"/>
                              <w:rPr>
                                <w:b/>
                                <w:sz w:val="12"/>
                                <w:lang w:val="de-CH"/>
                              </w:rPr>
                            </w:pPr>
                            <w:r w:rsidRPr="00820BF1">
                              <w:rPr>
                                <w:b/>
                                <w:sz w:val="12"/>
                                <w:lang w:val="de-CH"/>
                              </w:rPr>
                              <w:t>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F892BE3" id="_x0000_s1185" type="#_x0000_t202" style="position:absolute;margin-left:54.65pt;margin-top:192.2pt;width:21.05pt;height:13.1pt;z-index:2521006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8hx22QEAAI8DAAAOAAAAZHJzL2Uyb0RvYy54bWysU9uO0zAQfUfiHyy/0zS9QtR0BbtahLRc&#10;pIUPcBznIhKPmXGblK9n7HS7Bd4QL5ZnxjlzzpnJ7mbsO3E0SC3YXKazuRTGaihbW+fy29f7V6+l&#10;IK9sqTqwJpcnQ/Jm//LFbnCZWUADXWlQMIilbHC5bLx3WZKQbkyvaAbOWC5WgL3yHGKdlKgGRu+7&#10;ZDGfb5IBsHQI2hBx9m4qyn3Eryqj/eeqIuNFl0vm5uOJ8SzCmex3KqtRuabVZxrqH1j0qrXc9AJ1&#10;p7wSB2z/gupbjUBQ+ZmGPoGqarWJGlhNOv9DzWOjnIla2BxyF5vo/8HqT8dH9wWFH9/ByAOMIsg9&#10;gP5OwsJto2xt3iLC0BhVcuM0WJYMjrLzp8FqyiiAFMNHKHnI6uAhAo0V9sEV1ikYnQdwuphuRi80&#10;Jxeb7XK5lkJzKd1slts4lERlTx87JP/eQC/CJZfIM43g6vhAPpBR2dOT0MvCfdt1ca6d/S3BD0Mm&#10;kg98J+Z+LEbRltx8vQ3agpoCyhPrQZj2hfebLw3gTykG3pVc0o+DQiNF98GyJ2/S1SosVwxW6+2C&#10;A7yuFNcVZTVD5dJLMV1v/bSQB4dt3XCnZ4956lHgeUPDWl3HUczzf7T/BQAA//8DAFBLAwQUAAYA&#10;CAAAACEA+D33mN4AAAALAQAADwAAAGRycy9kb3ducmV2LnhtbEyPTW/CMAyG75P4D5GRdhtJoSDo&#10;miK0adehsQ9pt9CYtlrjVE2g3b/HnLabX/nR68f5dnStuGAfGk8akpkCgVR621Cl4eP95WENIkRD&#10;1rSeUMMvBtgWk7vcZNYP9IaXQ6wEl1DIjIY6xi6TMpQ1OhNmvkPi3cn3zkSOfSVtbwYud62cK7WS&#10;zjTEF2rT4VON5c/h7DR8vp6+v1K1r57dshv8qCS5jdT6fjruHkFEHOMfDDd9VoeCnY7+TDaIlrPa&#10;LBjVsFinKYgbsUx4OGpIE7UCWeTy/w/FFQAA//8DAFBLAQItABQABgAIAAAAIQC2gziS/gAAAOEB&#10;AAATAAAAAAAAAAAAAAAAAAAAAABbQ29udGVudF9UeXBlc10ueG1sUEsBAi0AFAAGAAgAAAAhADj9&#10;If/WAAAAlAEAAAsAAAAAAAAAAAAAAAAALwEAAF9yZWxzLy5yZWxzUEsBAi0AFAAGAAgAAAAhAPvy&#10;HHbZAQAAjwMAAA4AAAAAAAAAAAAAAAAALgIAAGRycy9lMm9Eb2MueG1sUEsBAi0AFAAGAAgAAAAh&#10;APg995jeAAAACwEAAA8AAAAAAAAAAAAAAAAAMwQAAGRycy9kb3ducmV2LnhtbFBLBQYAAAAABAAE&#10;APMAAAA+BQAAAAA=&#10;" filled="f" stroked="f">
                <v:textbox>
                  <w:txbxContent>
                    <w:p w14:paraId="307ACEB6" w14:textId="77777777" w:rsidR="00D57536" w:rsidRPr="00820BF1" w:rsidRDefault="00B60735" w:rsidP="00D57536">
                      <w:pPr>
                        <w:spacing w:line="240" w:lineRule="auto"/>
                        <w:jc w:val="center"/>
                        <w:rPr>
                          <w:b/>
                          <w:sz w:val="12"/>
                          <w:lang w:val="de-CH"/>
                        </w:rPr>
                      </w:pPr>
                      <w:r w:rsidRPr="00820BF1">
                        <w:rPr>
                          <w:b/>
                          <w:sz w:val="12"/>
                          <w:lang w:val="de-CH"/>
                        </w:rPr>
                        <w:t>4</w:t>
                      </w:r>
                    </w:p>
                  </w:txbxContent>
                </v:textbox>
              </v:shape>
            </w:pict>
          </mc:Fallback>
        </mc:AlternateContent>
      </w:r>
      <w:r w:rsidRPr="00DC2BA7">
        <w:rPr>
          <w:noProof/>
        </w:rPr>
        <mc:AlternateContent>
          <mc:Choice Requires="wps">
            <w:drawing>
              <wp:anchor distT="0" distB="0" distL="114300" distR="114300" simplePos="0" relativeHeight="252098560" behindDoc="0" locked="0" layoutInCell="1" allowOverlap="1" wp14:anchorId="0AE13DE5" wp14:editId="7E102113">
                <wp:simplePos x="0" y="0"/>
                <wp:positionH relativeFrom="column">
                  <wp:posOffset>3515995</wp:posOffset>
                </wp:positionH>
                <wp:positionV relativeFrom="paragraph">
                  <wp:posOffset>2444115</wp:posOffset>
                </wp:positionV>
                <wp:extent cx="267335" cy="166370"/>
                <wp:effectExtent l="0" t="0" r="0" b="0"/>
                <wp:wrapNone/>
                <wp:docPr id="2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D715840" w14:textId="77777777" w:rsidR="00D57536" w:rsidRPr="00820BF1" w:rsidRDefault="00B60735" w:rsidP="00D57536">
                            <w:pPr>
                              <w:spacing w:line="240" w:lineRule="auto"/>
                              <w:jc w:val="center"/>
                              <w:rPr>
                                <w:b/>
                                <w:sz w:val="12"/>
                                <w:lang w:val="de-CH"/>
                              </w:rPr>
                            </w:pPr>
                            <w:r w:rsidRPr="00820BF1">
                              <w:rPr>
                                <w:b/>
                                <w:sz w:val="12"/>
                                <w:lang w:val="de-CH"/>
                              </w:rPr>
                              <w:t>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AE13DE5" id="_x0000_s1186" type="#_x0000_t202" style="position:absolute;margin-left:276.85pt;margin-top:192.45pt;width:21.05pt;height:13.1pt;z-index:2520985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D14I2gEAAI8DAAAOAAAAZHJzL2Uyb0RvYy54bWysU9tu2zAMfR+wfxD0vjjOtTPiFFuLDgO6&#10;bkDXD6BlOTZmixqlxM6+fpScptn6NuxFEEn58JxDenM9dK04aHINmlymk6kU2igsG7PL5dP3u3dX&#10;UjgPpoQWjc7lUTt5vX37ZtPbTM+wxrbUJBjEuKy3uay9t1mSOFXrDtwErTZcrJA68BzSLikJekbv&#10;2mQ2na6SHqm0hEo7x9nbsSi3Eb+qtPJfq8ppL9pcMjcfT4pnEc5ku4FsR2DrRp1owD+w6KAx3PQM&#10;dQsexJ6aV1BdowgdVn6isEuwqhqlowZWk07/UvNYg9VRC5vj7Nkm9/9g1cPh0X4j4YePOPAAowhn&#10;71H9cMLgTQ1mpz8QYV9rKLlxGixLeuuy06fBape5AFL0X7DkIcPeYwQaKuqCK6xTMDoP4Hg2XQ9e&#10;KE7OVuv5fCmF4lK6Ws3XcSgJZM8fW3L+k8ZOhEsuiWcaweFw73wgA9nzk9DL4F3TtnGurfkjwQ9D&#10;JpIPfEfmfigG0ZTcfHkVtAU1BZZH1kM47gvvN19qpF9S9LwruXQ/90BaivazYU/ep4tFWK4YLJbr&#10;GQd0WSkuK2AUQ+XSSzFeb/y4kHtLza7mTi8e89SjwNOGhrW6jKOYl/9o+xsAAP//AwBQSwMEFAAG&#10;AAgAAAAhAE3u3bvfAAAACwEAAA8AAABkcnMvZG93bnJldi54bWxMj8FOwzAQRO9I/IO1SNyoHZrQ&#10;JmRTIRBXUAtF4ubGbhIRr6PYbcLfs5zguNqnmTflZna9ONsxdJ4QkoUCYan2pqMG4f3t+WYNIkRN&#10;RveeLMK3DbCpLi9KXRg/0daed7ERHEKh0AhtjEMhZahb63RY+MES/45+dDryOTbSjHricNfLW6Xu&#10;pNMdcUOrB/vY2vprd3II+5fj50eqXpsnlw2Tn5Ukl0vE66v54R5EtHP8g+FXn9WhYqeDP5EJokfI&#10;suWKUYTlOs1BMJHlGY85IKRJkoCsSvl/Q/UDAAD//wMAUEsBAi0AFAAGAAgAAAAhALaDOJL+AAAA&#10;4QEAABMAAAAAAAAAAAAAAAAAAAAAAFtDb250ZW50X1R5cGVzXS54bWxQSwECLQAUAAYACAAAACEA&#10;OP0h/9YAAACUAQAACwAAAAAAAAAAAAAAAAAvAQAAX3JlbHMvLnJlbHNQSwECLQAUAAYACAAAACEA&#10;hg9eCNoBAACPAwAADgAAAAAAAAAAAAAAAAAuAgAAZHJzL2Uyb0RvYy54bWxQSwECLQAUAAYACAAA&#10;ACEATe7du98AAAALAQAADwAAAAAAAAAAAAAAAAA0BAAAZHJzL2Rvd25yZXYueG1sUEsFBgAAAAAE&#10;AAQA8wAAAEAFAAAAAA==&#10;" filled="f" stroked="f">
                <v:textbox>
                  <w:txbxContent>
                    <w:p w14:paraId="5D715840" w14:textId="77777777" w:rsidR="00D57536" w:rsidRPr="00820BF1" w:rsidRDefault="00B60735" w:rsidP="00D57536">
                      <w:pPr>
                        <w:spacing w:line="240" w:lineRule="auto"/>
                        <w:jc w:val="center"/>
                        <w:rPr>
                          <w:b/>
                          <w:sz w:val="12"/>
                          <w:lang w:val="de-CH"/>
                        </w:rPr>
                      </w:pPr>
                      <w:r w:rsidRPr="00820BF1">
                        <w:rPr>
                          <w:b/>
                          <w:sz w:val="12"/>
                          <w:lang w:val="de-CH"/>
                        </w:rPr>
                        <w:t>4</w:t>
                      </w:r>
                    </w:p>
                  </w:txbxContent>
                </v:textbox>
              </v:shape>
            </w:pict>
          </mc:Fallback>
        </mc:AlternateContent>
      </w:r>
      <w:r w:rsidRPr="00DC2BA7">
        <w:rPr>
          <w:noProof/>
        </w:rPr>
        <mc:AlternateContent>
          <mc:Choice Requires="wps">
            <w:drawing>
              <wp:anchor distT="0" distB="0" distL="114300" distR="114300" simplePos="0" relativeHeight="252096512" behindDoc="0" locked="0" layoutInCell="1" allowOverlap="1" wp14:anchorId="4BD1E085" wp14:editId="4D9F29A7">
                <wp:simplePos x="0" y="0"/>
                <wp:positionH relativeFrom="column">
                  <wp:posOffset>3787775</wp:posOffset>
                </wp:positionH>
                <wp:positionV relativeFrom="paragraph">
                  <wp:posOffset>2444115</wp:posOffset>
                </wp:positionV>
                <wp:extent cx="267335" cy="166370"/>
                <wp:effectExtent l="0" t="0" r="0" b="0"/>
                <wp:wrapNone/>
                <wp:docPr id="21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D0135ED" w14:textId="77777777" w:rsidR="00D57536" w:rsidRPr="00820BF1" w:rsidRDefault="00B60735" w:rsidP="00D57536">
                            <w:pPr>
                              <w:spacing w:line="240" w:lineRule="auto"/>
                              <w:jc w:val="center"/>
                              <w:rPr>
                                <w:b/>
                                <w:sz w:val="12"/>
                                <w:lang w:val="de-CH"/>
                              </w:rPr>
                            </w:pPr>
                            <w:r w:rsidRPr="00820BF1">
                              <w:rPr>
                                <w:b/>
                                <w:sz w:val="12"/>
                                <w:lang w:val="de-CH"/>
                              </w:rPr>
                              <w:t>8</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BD1E085" id="_x0000_s1187" type="#_x0000_t202" style="position:absolute;margin-left:298.25pt;margin-top:192.45pt;width:21.05pt;height:13.1pt;z-index:2520965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0LiS2gEAAI8DAAAOAAAAZHJzL2Uyb0RvYy54bWysU9tu2zAMfR+wfxD0vjjOdTXiFFuLDgO6&#10;bkDXD5BlOTZmixqpxM6+fpScptn6NuxFEEn58JxDenM9dK04GKQGbC7TyVQKYzWUjd3l8un73bv3&#10;UpBXtlQtWJPLoyF5vX37ZtO7zMyghrY0KBjEUta7XNbeuyxJSNemUzQBZywXK8BOeQ5xl5Soekbv&#10;2mQ2na6SHrB0CNoQcfZ2LMptxK8qo/3XqiLjRZtL5ubjifEswplsNyrboXJ1o0801D+w6FRjuekZ&#10;6lZ5JfbYvILqGo1AUPmJhi6Bqmq0iRpYTTr9S81jrZyJWtgccmeb6P/B6ofDo/uGwg8fYeABRhHk&#10;7kH/IGHhplZ2Zz4gQl8bVXLjNFiW9I6y06fBasoogBT9Fyh5yGrvIQINFXbBFdYpGJ0HcDybbgYv&#10;NCdnq/V8vpRCcyldrebrOJREZc8fOyT/yUAnwiWXyDON4OpwTz6QUdnzk9DLwl3TtnGurf0jwQ9D&#10;JpIPfEfmfigG0ZTcfHkVtAU1BZRH1oMw7gvvN19qwF9S9LwruaSfe4VGivazZU+u0sUiLFcMFsv1&#10;jAO8rBSXFWU1Q+XSSzFeb/y4kHuHza7mTi8e89SjwNOGhrW6jKOYl/9o+xsAAP//AwBQSwMEFAAG&#10;AAgAAAAhAJlTolLgAAAACwEAAA8AAABkcnMvZG93bnJldi54bWxMj01Pg0AQhu8m/ofNmHizu1gg&#10;QBkao/GqsX4kvW1hCkR2lrDbgv/e9WSPk/fJ+z5TbhcziDNNrreMEK0UCOLaNj23CB/vz3cZCOc1&#10;N3qwTAg/5GBbXV+VumjszG903vlWhBJ2hUbovB8LKV3dkdFuZUfikB3tZLQP59TKZtJzKDeDvFcq&#10;lUb3HBY6PdJjR/X37mQQPl+O+69YvbZPJhlnuyjJJpeItzfLwwaEp8X/w/CnH9ShCk4He+LGiQEh&#10;ydMkoAjrLM5BBCJdZymIA0IcRRHIqpSXP1S/AAAA//8DAFBLAQItABQABgAIAAAAIQC2gziS/gAA&#10;AOEBAAATAAAAAAAAAAAAAAAAAAAAAABbQ29udGVudF9UeXBlc10ueG1sUEsBAi0AFAAGAAgAAAAh&#10;ADj9If/WAAAAlAEAAAsAAAAAAAAAAAAAAAAALwEAAF9yZWxzLy5yZWxzUEsBAi0AFAAGAAgAAAAh&#10;AL3QuJLaAQAAjwMAAA4AAAAAAAAAAAAAAAAALgIAAGRycy9lMm9Eb2MueG1sUEsBAi0AFAAGAAgA&#10;AAAhAJlTolLgAAAACwEAAA8AAAAAAAAAAAAAAAAANAQAAGRycy9kb3ducmV2LnhtbFBLBQYAAAAA&#10;BAAEAPMAAABBBQAAAAA=&#10;" filled="f" stroked="f">
                <v:textbox>
                  <w:txbxContent>
                    <w:p w14:paraId="4D0135ED" w14:textId="77777777" w:rsidR="00D57536" w:rsidRPr="00820BF1" w:rsidRDefault="00B60735" w:rsidP="00D57536">
                      <w:pPr>
                        <w:spacing w:line="240" w:lineRule="auto"/>
                        <w:jc w:val="center"/>
                        <w:rPr>
                          <w:b/>
                          <w:sz w:val="12"/>
                          <w:lang w:val="de-CH"/>
                        </w:rPr>
                      </w:pPr>
                      <w:r w:rsidRPr="00820BF1">
                        <w:rPr>
                          <w:b/>
                          <w:sz w:val="12"/>
                          <w:lang w:val="de-CH"/>
                        </w:rPr>
                        <w:t>8</w:t>
                      </w:r>
                    </w:p>
                  </w:txbxContent>
                </v:textbox>
              </v:shape>
            </w:pict>
          </mc:Fallback>
        </mc:AlternateContent>
      </w:r>
      <w:r w:rsidRPr="00DC2BA7">
        <w:rPr>
          <w:noProof/>
        </w:rPr>
        <mc:AlternateContent>
          <mc:Choice Requires="wps">
            <w:drawing>
              <wp:anchor distT="0" distB="0" distL="114300" distR="114300" simplePos="0" relativeHeight="252094464" behindDoc="0" locked="0" layoutInCell="1" allowOverlap="1" wp14:anchorId="6E0DD59D" wp14:editId="23C8E218">
                <wp:simplePos x="0" y="0"/>
                <wp:positionH relativeFrom="column">
                  <wp:posOffset>4098925</wp:posOffset>
                </wp:positionH>
                <wp:positionV relativeFrom="paragraph">
                  <wp:posOffset>2440940</wp:posOffset>
                </wp:positionV>
                <wp:extent cx="267335" cy="166370"/>
                <wp:effectExtent l="0" t="0" r="0" b="0"/>
                <wp:wrapNone/>
                <wp:docPr id="22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B0DB130" w14:textId="77777777" w:rsidR="00D57536" w:rsidRPr="00820BF1" w:rsidRDefault="00B60735" w:rsidP="00D57536">
                            <w:pPr>
                              <w:spacing w:line="240" w:lineRule="auto"/>
                              <w:jc w:val="center"/>
                              <w:rPr>
                                <w:b/>
                                <w:sz w:val="12"/>
                                <w:lang w:val="de-CH"/>
                              </w:rPr>
                            </w:pPr>
                            <w:r w:rsidRPr="00820BF1">
                              <w:rPr>
                                <w:b/>
                                <w:sz w:val="12"/>
                                <w:lang w:val="de-CH"/>
                              </w:rPr>
                              <w:t>12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E0DD59D" id="_x0000_s1188" type="#_x0000_t202" style="position:absolute;margin-left:322.75pt;margin-top:192.2pt;width:21.05pt;height:13.1pt;z-index:252094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9YwN2QEAAI8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uG5rFzUFNAeWQ9CNO+8H7zpQH8JcXAu5JL+rlXaKToPln25F26WoXlisHqarPg&#10;AC8rxWVFWc1QufRSTNcbPy3k3mFbN9zp2WOeehR42tCwVpdxFPP8H+1+AwAA//8DAFBLAwQUAAYA&#10;CAAAACEAmq0JY98AAAALAQAADwAAAGRycy9kb3ducmV2LnhtbEyPy07DMBBF90j8gzVI7KhdcEII&#10;mVQIxBZEeUjs3HiaRMTjKHab8PeYFSxH9+jeM9VmcYM40hR6zwjrlQJB3Hjbc4vw9vp4UYAI0bA1&#10;g2dC+KYAm/r0pDKl9TO/0HEbW5FKOJQGoYtxLKUMTUfOhJUfiVO295MzMZ1TK+1k5lTuBnmpVC6d&#10;6TktdGak+46ar+3BIbw/7T8/tHpuH1w2zn5Rkt2NRDw/W+5uQURa4h8Mv/pJHerktPMHtkEMCLnO&#10;soQiXBVag0hEXlznIHYIeq1ykHUl//9Q/wAAAP//AwBQSwECLQAUAAYACAAAACEAtoM4kv4AAADh&#10;AQAAEwAAAAAAAAAAAAAAAAAAAAAAW0NvbnRlbnRfVHlwZXNdLnhtbFBLAQItABQABgAIAAAAIQA4&#10;/SH/1gAAAJQBAAALAAAAAAAAAAAAAAAAAC8BAABfcmVscy8ucmVsc1BLAQItABQABgAIAAAAIQCU&#10;9YwN2QEAAI8DAAAOAAAAAAAAAAAAAAAAAC4CAABkcnMvZTJvRG9jLnhtbFBLAQItABQABgAIAAAA&#10;IQCarQlj3wAAAAsBAAAPAAAAAAAAAAAAAAAAADMEAABkcnMvZG93bnJldi54bWxQSwUGAAAAAAQA&#10;BADzAAAAPwUAAAAA&#10;" filled="f" stroked="f">
                <v:textbox>
                  <w:txbxContent>
                    <w:p w14:paraId="6B0DB130" w14:textId="77777777" w:rsidR="00D57536" w:rsidRPr="00820BF1" w:rsidRDefault="00B60735" w:rsidP="00D57536">
                      <w:pPr>
                        <w:spacing w:line="240" w:lineRule="auto"/>
                        <w:jc w:val="center"/>
                        <w:rPr>
                          <w:b/>
                          <w:sz w:val="12"/>
                          <w:lang w:val="de-CH"/>
                        </w:rPr>
                      </w:pPr>
                      <w:r w:rsidRPr="00820BF1">
                        <w:rPr>
                          <w:b/>
                          <w:sz w:val="12"/>
                          <w:lang w:val="de-CH"/>
                        </w:rPr>
                        <w:t>12</w:t>
                      </w:r>
                    </w:p>
                  </w:txbxContent>
                </v:textbox>
              </v:shape>
            </w:pict>
          </mc:Fallback>
        </mc:AlternateContent>
      </w:r>
      <w:r w:rsidRPr="00DC2BA7">
        <w:rPr>
          <w:noProof/>
        </w:rPr>
        <mc:AlternateContent>
          <mc:Choice Requires="wps">
            <w:drawing>
              <wp:anchor distT="0" distB="0" distL="114300" distR="114300" simplePos="0" relativeHeight="252078080" behindDoc="0" locked="0" layoutInCell="1" allowOverlap="1" wp14:anchorId="6C968882" wp14:editId="65FFE29A">
                <wp:simplePos x="0" y="0"/>
                <wp:positionH relativeFrom="column">
                  <wp:posOffset>4154170</wp:posOffset>
                </wp:positionH>
                <wp:positionV relativeFrom="paragraph">
                  <wp:posOffset>2188845</wp:posOffset>
                </wp:positionV>
                <wp:extent cx="753745" cy="259080"/>
                <wp:effectExtent l="0" t="0" r="0" b="0"/>
                <wp:wrapNone/>
                <wp:docPr id="2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6CBFBF4" w14:textId="77777777" w:rsidR="00D57536" w:rsidRPr="007E0F48" w:rsidRDefault="00B60735" w:rsidP="00D57536">
                            <w:pPr>
                              <w:spacing w:line="240" w:lineRule="auto"/>
                              <w:jc w:val="center"/>
                              <w:rPr>
                                <w:sz w:val="12"/>
                              </w:rPr>
                            </w:pPr>
                            <w:r>
                              <w:rPr>
                                <w:sz w:val="12"/>
                              </w:rPr>
                              <w:t>Sekundär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C968882" id="_x0000_s1189" type="#_x0000_t202" style="position:absolute;margin-left:327.1pt;margin-top:172.35pt;width:59.35pt;height:20.4pt;z-index:252078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BW0Q2gEAAI8DAAAOAAAAZHJzL2Uyb0RvYy54bWysU9tu2zAMfR+wfxD0vtjJkqY14hRbiw4D&#10;um5A1w+gZfmC2aJGKbGzrx8lp2m2vRV7EURSPjznkN5cj30n9ppciyaX81kqhTYKy9bUuXz6fvfu&#10;UgrnwZTQodG5PGgnr7dv32wGm+kFNtiVmgSDGJcNNpeN9zZLEqca3YObodWGixVSD55DqpOSYGD0&#10;vksWaXqRDEilJVTaOc7eTkW5jfhVpZX/WlVOe9Hlkrn5eFI8i3Am2w1kNYFtWnWkAa9g0UNruOkJ&#10;6hY8iB21/0D1rSJ0WPmZwj7BqmqVjhpYzTz9S81jA1ZHLWyOsyeb3P+DVQ/7R/uNhB8/4sgDjCKc&#10;vUf1wwmDNw2YWn8gwqHRUHLjebAsGazLjp8Gq13mAkgxfMGShww7jxForKgPrrBOweg8gMPJdD16&#10;oTi5Xr1fL1dSKC4tVlfpZRxKAtnzx5ac/6SxF+GSS+KZRnDY3zsfyED2/CT0MnjXdl2ca2f+SPDD&#10;kInkA9+JuR+LUbQlK7uI2oKaAssD6yGc9oX3my8N0i8pBt6VXLqfOyAtRffZsCdX8+UyLFcMlqv1&#10;ggM6rxTnFTCKoXLppZiuN35ayJ2ltm6404vHPPUo8LihYa3O4yjm5T/a/gYAAP//AwBQSwMEFAAG&#10;AAgAAAAhAC3TctjfAAAACwEAAA8AAABkcnMvZG93bnJldi54bWxMj8FOwzAMhu9IvENkJG4sobTr&#10;VppOCMQVxGCTuGWN11Y0TtVka3l7zAmOtj/9/v5yM7tenHEMnScNtwsFAqn2tqNGw8f7880KRIiG&#10;rOk9oYZvDLCpLi9KU1g/0Ruet7ERHEKhMBraGIdCylC36ExY+AGJb0c/OhN5HBtpRzNxuOtlotRS&#10;OtMRf2jNgI8t1l/bk9Owezl+7lP12jy5bJj8rCS5tdT6+mp+uAcRcY5/MPzqszpU7HTwJ7JB9BqW&#10;WZowquEuTXMQTOR5sgZx4M0qy0BWpfzfofoBAAD//wMAUEsBAi0AFAAGAAgAAAAhALaDOJL+AAAA&#10;4QEAABMAAAAAAAAAAAAAAAAAAAAAAFtDb250ZW50X1R5cGVzXS54bWxQSwECLQAUAAYACAAAACEA&#10;OP0h/9YAAACUAQAACwAAAAAAAAAAAAAAAAAvAQAAX3JlbHMvLnJlbHNQSwECLQAUAAYACAAAACEA&#10;pwVtENoBAACPAwAADgAAAAAAAAAAAAAAAAAuAgAAZHJzL2Uyb0RvYy54bWxQSwECLQAUAAYACAAA&#10;ACEALdNy2N8AAAALAQAADwAAAAAAAAAAAAAAAAA0BAAAZHJzL2Rvd25yZXYueG1sUEsFBgAAAAAE&#10;AAQA8wAAAEAFAAAAAA==&#10;" filled="f" stroked="f">
                <v:textbox>
                  <w:txbxContent>
                    <w:p w14:paraId="36CBFBF4" w14:textId="77777777" w:rsidR="00D57536" w:rsidRPr="007E0F48" w:rsidRDefault="00B60735" w:rsidP="00D57536">
                      <w:pPr>
                        <w:spacing w:line="240" w:lineRule="auto"/>
                        <w:jc w:val="center"/>
                        <w:rPr>
                          <w:sz w:val="12"/>
                        </w:rPr>
                      </w:pPr>
                      <w:r>
                        <w:rPr>
                          <w:sz w:val="12"/>
                        </w:rPr>
                        <w:t>Sekundär effektanalys</w:t>
                      </w:r>
                    </w:p>
                  </w:txbxContent>
                </v:textbox>
              </v:shape>
            </w:pict>
          </mc:Fallback>
        </mc:AlternateContent>
      </w:r>
      <w:r w:rsidRPr="00DC2BA7">
        <w:rPr>
          <w:noProof/>
        </w:rPr>
        <mc:AlternateContent>
          <mc:Choice Requires="wps">
            <w:drawing>
              <wp:anchor distT="0" distB="0" distL="114300" distR="114300" simplePos="0" relativeHeight="252092416" behindDoc="0" locked="0" layoutInCell="1" allowOverlap="1" wp14:anchorId="24A5260F" wp14:editId="6EB1C771">
                <wp:simplePos x="0" y="0"/>
                <wp:positionH relativeFrom="column">
                  <wp:posOffset>4398645</wp:posOffset>
                </wp:positionH>
                <wp:positionV relativeFrom="paragraph">
                  <wp:posOffset>2440940</wp:posOffset>
                </wp:positionV>
                <wp:extent cx="267335" cy="166370"/>
                <wp:effectExtent l="0" t="0" r="0" b="0"/>
                <wp:wrapNone/>
                <wp:docPr id="22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B897E0A" w14:textId="77777777" w:rsidR="00D57536" w:rsidRPr="00820BF1" w:rsidRDefault="00B60735" w:rsidP="00D57536">
                            <w:pPr>
                              <w:spacing w:line="240" w:lineRule="auto"/>
                              <w:jc w:val="center"/>
                              <w:rPr>
                                <w:b/>
                                <w:sz w:val="12"/>
                                <w:lang w:val="de-CH"/>
                              </w:rPr>
                            </w:pPr>
                            <w:r w:rsidRPr="00820BF1">
                              <w:rPr>
                                <w:b/>
                                <w:sz w:val="12"/>
                                <w:lang w:val="de-CH"/>
                              </w:rPr>
                              <w:t>16</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4A5260F" id="_x0000_s1190" type="#_x0000_t202" style="position:absolute;margin-left:346.35pt;margin-top:192.2pt;width:21.05pt;height:13.1pt;z-index:2520924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TTDj2gEAAI8DAAAOAAAAZHJzL2Uyb0RvYy54bWysU9tu2zAMfR+wfxD0vjh20mQz4hRbiw4D&#10;ugvQ9QNoWY6N2aJGKbGzrx8lp2m2vg17EURSPjznkN5cj30nDppci6aQ6WwuhTYKq9bsCvn4/e7N&#10;WymcB1NBh0YX8qidvN6+frUZbK4zbLCrNAkGMS4fbCEb722eJE41ugc3Q6sNF2ukHjyHtEsqgoHR&#10;+y7J5vNVMiBVllBp5zh7OxXlNuLXtVb+a1077UVXSObm40nxLMOZbDeQ7whs06oTDfgHFj20hpue&#10;oW7Bg9hT+wKqbxWhw9rPFPYJ1nWrdNTAatL5X2oeGrA6amFznD3b5P4frPpyeLDfSPjxA448wCjC&#10;2XtUP5wweNOA2en3RDg0GipunAbLksG6/PRpsNrlLoCUw2eseMiw9xiBxpr64ArrFIzOAzieTdej&#10;F4qT2Wq9WFxJobiUrlaLdRxKAvnTx5ac/6ixF+FSSOKZRnA43DsfyED+9CT0MnjXdl2ca2f+SPDD&#10;kInkA9+JuR/LUbRVaJ4FbUFNidWR9RBO+8L7zZcG6ZcUA+9KId3PPZCWovtk2JN36XIZlisGy6t1&#10;xgFdVsrLChjFUIX0UkzXGz8t5N5Su2u407PHPPUo8LShYa0u4yjm+T/a/gYAAP//AwBQSwMEFAAG&#10;AAgAAAAhAMnNJ3vgAAAACwEAAA8AAABkcnMvZG93bnJldi54bWxMj8tOwzAQRfdI/IM1SOyo3dak&#10;bcikQiC2oJaHxM6N3SQiHkex24S/Z1jBcjRH955bbCffibMbYhsIYT5TIBxVwbZUI7y9Pt2sQcRk&#10;yJoukEP4dhG25eVFYXIbRtq58z7VgkMo5gahSanPpYxV47yJs9A74t8xDN4kPoda2sGMHO47uVAq&#10;k960xA2N6d1D46qv/ckjvD8fPz+0eqkf/W0/hklJ8huJeH013d+BSG5KfzD86rM6lOx0CCeyUXQI&#10;2WaxYhRhudYaBBOrpeYxBwQ9VxnIspD/N5Q/AAAA//8DAFBLAQItABQABgAIAAAAIQC2gziS/gAA&#10;AOEBAAATAAAAAAAAAAAAAAAAAAAAAABbQ29udGVudF9UeXBlc10ueG1sUEsBAi0AFAAGAAgAAAAh&#10;ADj9If/WAAAAlAEAAAsAAAAAAAAAAAAAAAAALwEAAF9yZWxzLy5yZWxzUEsBAi0AFAAGAAgAAAAh&#10;AKNNMOPaAQAAjwMAAA4AAAAAAAAAAAAAAAAALgIAAGRycy9lMm9Eb2MueG1sUEsBAi0AFAAGAAgA&#10;AAAhAMnNJ3vgAAAACwEAAA8AAAAAAAAAAAAAAAAANAQAAGRycy9kb3ducmV2LnhtbFBLBQYAAAAA&#10;BAAEAPMAAABBBQAAAAA=&#10;" filled="f" stroked="f">
                <v:textbox>
                  <w:txbxContent>
                    <w:p w14:paraId="3B897E0A" w14:textId="77777777" w:rsidR="00D57536" w:rsidRPr="00820BF1" w:rsidRDefault="00B60735" w:rsidP="00D57536">
                      <w:pPr>
                        <w:spacing w:line="240" w:lineRule="auto"/>
                        <w:jc w:val="center"/>
                        <w:rPr>
                          <w:b/>
                          <w:sz w:val="12"/>
                          <w:lang w:val="de-CH"/>
                        </w:rPr>
                      </w:pPr>
                      <w:r w:rsidRPr="00820BF1">
                        <w:rPr>
                          <w:b/>
                          <w:sz w:val="12"/>
                          <w:lang w:val="de-CH"/>
                        </w:rPr>
                        <w:t>16</w:t>
                      </w:r>
                    </w:p>
                  </w:txbxContent>
                </v:textbox>
              </v:shape>
            </w:pict>
          </mc:Fallback>
        </mc:AlternateContent>
      </w:r>
      <w:r w:rsidRPr="00DC2BA7">
        <w:rPr>
          <w:noProof/>
        </w:rPr>
        <mc:AlternateContent>
          <mc:Choice Requires="wps">
            <w:drawing>
              <wp:anchor distT="0" distB="0" distL="114300" distR="114300" simplePos="0" relativeHeight="252090368" behindDoc="0" locked="0" layoutInCell="1" allowOverlap="1" wp14:anchorId="353D2A85" wp14:editId="0694FC86">
                <wp:simplePos x="0" y="0"/>
                <wp:positionH relativeFrom="column">
                  <wp:posOffset>4704715</wp:posOffset>
                </wp:positionH>
                <wp:positionV relativeFrom="paragraph">
                  <wp:posOffset>2440940</wp:posOffset>
                </wp:positionV>
                <wp:extent cx="267335" cy="166370"/>
                <wp:effectExtent l="0" t="0" r="0" b="0"/>
                <wp:wrapNone/>
                <wp:docPr id="22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AFC65CF" w14:textId="77777777" w:rsidR="00D57536" w:rsidRPr="00820BF1" w:rsidRDefault="00B60735" w:rsidP="00D57536">
                            <w:pPr>
                              <w:spacing w:line="240" w:lineRule="auto"/>
                              <w:jc w:val="center"/>
                              <w:rPr>
                                <w:b/>
                                <w:sz w:val="12"/>
                                <w:lang w:val="de-CH"/>
                              </w:rPr>
                            </w:pPr>
                            <w:r w:rsidRPr="00820BF1">
                              <w:rPr>
                                <w:b/>
                                <w:sz w:val="12"/>
                                <w:lang w:val="de-CH"/>
                              </w:rPr>
                              <w:t>20</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53D2A85" id="_x0000_s1191" type="#_x0000_t202" style="position:absolute;margin-left:370.45pt;margin-top:192.2pt;width:21.05pt;height:13.1pt;z-index:2520903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ktZ52gEAAI8DAAAOAAAAZHJzL2Uyb0RvYy54bWysU9tu2zAMfR+wfxD0vjhO0mQz4hRbiw4D&#10;ugvQ9QNoWb5gtqhRSuzs60fJaZqtb8NeBJGUD885pLfXY9+JgybXosllOptLoY3CsjV1Lh+/3715&#10;K4XzYEro0OhcHrWT17vXr7aDzfQCG+xKTYJBjMsGm8vGe5sliVON7sHN0GrDxQqpB88h1UlJMDB6&#10;3yWL+XydDEilJVTaOc7eTkW5i/hVpZX/WlVOe9Hlkrn5eFI8i3Amuy1kNYFtWnWiAf/AoofWcNMz&#10;1C14EHtqX0D1rSJ0WPmZwj7BqmqVjhpYTTr/S81DA1ZHLWyOs2eb3P+DVV8OD/YbCT9+wJEHGEU4&#10;e4/qhxMGbxowtX5PhEOjoeTGabAsGazLTp8Gq13mAkgxfMaShwx7jxForKgPrrBOweg8gOPZdD16&#10;oTi5WG+WyyspFJfS9Xq5iUNJIHv62JLzHzX2IlxySTzTCA6He+cDGcienoReBu/arotz7cwfCX4Y&#10;MpF84Dsx92MxirYMzZdBW1BTYHlkPYTTvvB+86VB+iXFwLuSS/dzD6Sl6D4Z9uRdulqF5YrB6mqz&#10;4IAuK8VlBYxiqFx6KabrjZ8Wcm+prRvu9OwxTz0KPG1oWKvLOIp5/o92vwEAAP//AwBQSwMEFAAG&#10;AAgAAAAhAGCeccvfAAAACwEAAA8AAABkcnMvZG93bnJldi54bWxMj8FOwzAQRO9I/IO1SNyoXWra&#10;NGRTIRBXEIVW4ubG2yQiXkex24S/x5zguNqnmTfFZnKdONMQWs8I85kCQVx523KN8PH+fJOBCNGw&#10;NZ1nQvimAJvy8qIwufUjv9F5G2uRQjjkBqGJsc+lDFVDzoSZ74nT7+gHZ2I6h1rawYwp3HXyVqml&#10;dKbl1NCYnh4bqr62J4ewezl+7rV6rZ/cXT/6SUl2a4l4fTU93IOINMU/GH71kzqUyengT2yD6BBW&#10;Wq0TirDItAaRiFW2SOsOCHquliDLQv7fUP4AAAD//wMAUEsBAi0AFAAGAAgAAAAhALaDOJL+AAAA&#10;4QEAABMAAAAAAAAAAAAAAAAAAAAAAFtDb250ZW50X1R5cGVzXS54bWxQSwECLQAUAAYACAAAACEA&#10;OP0h/9YAAACUAQAACwAAAAAAAAAAAAAAAAAvAQAAX3JlbHMvLnJlbHNQSwECLQAUAAYACAAAACEA&#10;mJLWedoBAACPAwAADgAAAAAAAAAAAAAAAAAuAgAAZHJzL2Uyb0RvYy54bWxQSwECLQAUAAYACAAA&#10;ACEAYJ5xy98AAAALAQAADwAAAAAAAAAAAAAAAAA0BAAAZHJzL2Rvd25yZXYueG1sUEsFBgAAAAAE&#10;AAQA8wAAAEAFAAAAAA==&#10;" filled="f" stroked="f">
                <v:textbox>
                  <w:txbxContent>
                    <w:p w14:paraId="0AFC65CF" w14:textId="77777777" w:rsidR="00D57536" w:rsidRPr="00820BF1" w:rsidRDefault="00B60735" w:rsidP="00D57536">
                      <w:pPr>
                        <w:spacing w:line="240" w:lineRule="auto"/>
                        <w:jc w:val="center"/>
                        <w:rPr>
                          <w:b/>
                          <w:sz w:val="12"/>
                          <w:lang w:val="de-CH"/>
                        </w:rPr>
                      </w:pPr>
                      <w:r w:rsidRPr="00820BF1">
                        <w:rPr>
                          <w:b/>
                          <w:sz w:val="12"/>
                          <w:lang w:val="de-CH"/>
                        </w:rPr>
                        <w:t>20</w:t>
                      </w:r>
                    </w:p>
                  </w:txbxContent>
                </v:textbox>
              </v:shape>
            </w:pict>
          </mc:Fallback>
        </mc:AlternateContent>
      </w:r>
      <w:r w:rsidRPr="00DC2BA7">
        <w:rPr>
          <w:noProof/>
        </w:rPr>
        <mc:AlternateContent>
          <mc:Choice Requires="wps">
            <w:drawing>
              <wp:anchor distT="0" distB="0" distL="114300" distR="114300" simplePos="0" relativeHeight="252088320" behindDoc="0" locked="0" layoutInCell="1" allowOverlap="1" wp14:anchorId="1CA849BE" wp14:editId="7F21C62D">
                <wp:simplePos x="0" y="0"/>
                <wp:positionH relativeFrom="column">
                  <wp:posOffset>4982210</wp:posOffset>
                </wp:positionH>
                <wp:positionV relativeFrom="paragraph">
                  <wp:posOffset>2444115</wp:posOffset>
                </wp:positionV>
                <wp:extent cx="267335" cy="166370"/>
                <wp:effectExtent l="0" t="0" r="0" b="0"/>
                <wp:wrapNone/>
                <wp:docPr id="60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7335" cy="166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C1D5F46" w14:textId="77777777" w:rsidR="00D57536" w:rsidRPr="00820BF1" w:rsidRDefault="00B60735" w:rsidP="00D57536">
                            <w:pPr>
                              <w:spacing w:line="240" w:lineRule="auto"/>
                              <w:jc w:val="center"/>
                              <w:rPr>
                                <w:b/>
                                <w:sz w:val="12"/>
                                <w:lang w:val="de-CH"/>
                              </w:rPr>
                            </w:pPr>
                            <w:r w:rsidRPr="00820BF1">
                              <w:rPr>
                                <w:b/>
                                <w:sz w:val="12"/>
                                <w:lang w:val="de-CH"/>
                              </w:rPr>
                              <w:t>24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CA849BE" id="_x0000_s1192" type="#_x0000_t202" style="position:absolute;margin-left:392.3pt;margin-top:192.45pt;width:21.05pt;height:13.1pt;z-index:2520883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g4QL2gEAAI8DAAAOAAAAZHJzL2Uyb0RvYy54bWysU9tu2zAMfR+wfxD0vjhO0mQz4hRbiw4D&#10;ugvQ9QNkWb5gtqiRSuzs60fJaZqtb8NeBJGUD885pLfXY9+Jg0FqweYync2lMFZD2do6l4/f7968&#10;lYK8sqXqwJpcHg3J693rV9vBZWYBDXSlQcEglrLB5bLx3mVJQroxvaIZOGO5WAH2ynOIdVKiGhi9&#10;75LFfL5OBsDSIWhDxNnbqSh3Eb+qjPZfq4qMF10umZuPJ8azCGey26qsRuWaVp9oqH9g0avWctMz&#10;1K3ySuyxfQHVtxqBoPIzDX0CVdVqEzWwmnT+l5qHRjkTtbA55M420f+D1V8OD+4bCj9+gJEHGEWQ&#10;uwf9g4SFm0bZ2rxHhKExquTGabAsGRxlp0+D1ZRRACmGz1DykNXeQwQaK+yDK6xTMDoP4Hg23Yxe&#10;aE4u1pvl8koKzaV0vV5u4lASlT197JD8RwO9CJdcIs80gqvDPflARmVPT0IvC3dt18W5dvaPBD8M&#10;mUg+8J2Y+7EYRVuG5qugLagpoDyyHoRpX3i/+dIA/pJi4F3JJf3cKzRSdJ8se/IuXa3CcsVgdbVZ&#10;cICXleKyoqxmqFx6KabrjZ8Wcu+wrRvu9OwxTz0KPG1oWKvLOIp5/o92vwEAAP//AwBQSwMEFAAG&#10;AAgAAAAhAB1ifavgAAAACwEAAA8AAABkcnMvZG93bnJldi54bWxMj8FOwzAQRO9I/IO1SNyonRLS&#10;NGRTIRBXEIVW4ubG2yQiXkex24S/x5zguJqnmbflZra9ONPoO8cIyUKBIK6d6bhB+Hh/vslB+KDZ&#10;6N4xIXyTh011eVHqwriJ3+i8DY2IJewLjdCGMBRS+rolq/3CDcQxO7rR6hDPsZFm1FMst71cKpVJ&#10;qzuOC60e6LGl+mt7sgi7l+PnPlWvzZO9GyY3K8l2LRGvr+aHexCB5vAHw69+VIcqOh3ciY0XPcIq&#10;T7OIItzm6RpEJPJltgJxQEiTJAFZlfL/D9UPAAAA//8DAFBLAQItABQABgAIAAAAIQC2gziS/gAA&#10;AOEBAAATAAAAAAAAAAAAAAAAAAAAAABbQ29udGVudF9UeXBlc10ueG1sUEsBAi0AFAAGAAgAAAAh&#10;ADj9If/WAAAAlAEAAAsAAAAAAAAAAAAAAAAALwEAAF9yZWxzLy5yZWxzUEsBAi0AFAAGAAgAAAAh&#10;ALuDhAvaAQAAjwMAAA4AAAAAAAAAAAAAAAAALgIAAGRycy9lMm9Eb2MueG1sUEsBAi0AFAAGAAgA&#10;AAAhAB1ifavgAAAACwEAAA8AAAAAAAAAAAAAAAAANAQAAGRycy9kb3ducmV2LnhtbFBLBQYAAAAA&#10;BAAEAPMAAABBBQAAAAA=&#10;" filled="f" stroked="f">
                <v:textbox>
                  <w:txbxContent>
                    <w:p w14:paraId="0C1D5F46" w14:textId="77777777" w:rsidR="00D57536" w:rsidRPr="00820BF1" w:rsidRDefault="00B60735" w:rsidP="00D57536">
                      <w:pPr>
                        <w:spacing w:line="240" w:lineRule="auto"/>
                        <w:jc w:val="center"/>
                        <w:rPr>
                          <w:b/>
                          <w:sz w:val="12"/>
                          <w:lang w:val="de-CH"/>
                        </w:rPr>
                      </w:pPr>
                      <w:r w:rsidRPr="00820BF1">
                        <w:rPr>
                          <w:b/>
                          <w:sz w:val="12"/>
                          <w:lang w:val="de-CH"/>
                        </w:rPr>
                        <w:t>24</w:t>
                      </w:r>
                    </w:p>
                  </w:txbxContent>
                </v:textbox>
              </v:shape>
            </w:pict>
          </mc:Fallback>
        </mc:AlternateContent>
      </w:r>
      <w:r w:rsidRPr="00DC2BA7">
        <w:rPr>
          <w:noProof/>
        </w:rPr>
        <mc:AlternateContent>
          <mc:Choice Requires="wps">
            <w:drawing>
              <wp:anchor distT="0" distB="0" distL="114300" distR="114300" simplePos="0" relativeHeight="252084224" behindDoc="0" locked="0" layoutInCell="1" allowOverlap="1" wp14:anchorId="4DBCA97A" wp14:editId="59BE9458">
                <wp:simplePos x="0" y="0"/>
                <wp:positionH relativeFrom="column">
                  <wp:posOffset>4737735</wp:posOffset>
                </wp:positionH>
                <wp:positionV relativeFrom="paragraph">
                  <wp:posOffset>2181860</wp:posOffset>
                </wp:positionV>
                <wp:extent cx="753745" cy="259080"/>
                <wp:effectExtent l="0" t="0" r="0" b="0"/>
                <wp:wrapNone/>
                <wp:docPr id="60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BEA9BCD" w14:textId="77777777" w:rsidR="00D57536" w:rsidRPr="007E0F48" w:rsidRDefault="00B60735" w:rsidP="00D57536">
                            <w:pPr>
                              <w:spacing w:line="240" w:lineRule="auto"/>
                              <w:jc w:val="center"/>
                              <w:rPr>
                                <w:sz w:val="12"/>
                              </w:rPr>
                            </w:pPr>
                            <w:r>
                              <w:rPr>
                                <w:sz w:val="12"/>
                              </w:rPr>
                              <w:t>Primär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DBCA97A" id="_x0000_s1193" type="#_x0000_t202" style="position:absolute;margin-left:373.05pt;margin-top:171.8pt;width:59.35pt;height:20.4pt;z-index:2520842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c2UW2wEAAI8DAAAOAAAAZHJzL2Uyb0RvYy54bWysU9tu2zAMfR+wfxD0vjjJ4qY14hRbiw4D&#10;um5A1w+gZfmC2aJGKbGzrx8lp2m2vRV7EURSPjznkN5cj30n9ppciyaXi9lcCm0Ulq2pc/n0/e7d&#10;pRTOgymhQ6NzedBOXm/fvtkMNtNLbLArNQkGMS4bbC4b722WJE41ugc3Q6sNFyukHjyHVCclwcDo&#10;fZcs5/OLZEAqLaHSznH2dirKbcSvKq3816py2osul8zNx5PiWYQz2W4gqwls06ojDXgFix5aw01P&#10;ULfgQeyo/QeqbxWhw8rPFPYJVlWrdNTAahbzv9Q8NmB11MLmOHuyyf0/WPWwf7TfSPjxI448wCjC&#10;2XtUP5wweNOAqfUHIhwaDSU3XgTLksG67PhpsNplLoAUwxcseciw8xiBxor64ArrFIzOAzicTNej&#10;F4qT6/T9epVKobi0TK/ml3EoCWTPH1ty/pPGXoRLLolnGsFhf+98IAPZ85PQy+Bd23Vxrp35I8EP&#10;QyaSD3wn5n4sRtGWrOwiDdqCmgLLA+shnPaF95svDdIvKQbelVy6nzsgLUX32bAnV4vVKixXDFbp&#10;eskBnVeK8woYxVC59FJM1xs/LeTOUls33OnFY556FHjc0LBW53EU8/IfbX8DAAD//wMAUEsDBBQA&#10;BgAIAAAAIQCD6SLv3gAAAAsBAAAPAAAAZHJzL2Rvd25yZXYueG1sTI/BTsMwDIbvSLxDZCRuLBkL&#10;XSlNJwTiCmIwJG5Z47UVjVM12VreHnOCo+1Pv7+/3My+FyccYxfIwHKhQCDVwXXUGHh/e7rKQcRk&#10;ydk+EBr4xgib6vystIULE73iaZsawSEUC2ugTWkopIx1i97GRRiQ+HYIo7eJx7GRbrQTh/teXiuV&#10;SW874g+tHfChxfpre/QGds+Hzw+tXppHfzNMYVaS/K005vJivr8DkXBOfzD86rM6VOy0D0dyUfQG&#10;1jpbMmpgpVcZCCbyTHOZPW9yrUFWpfzfofoBAAD//wMAUEsBAi0AFAAGAAgAAAAhALaDOJL+AAAA&#10;4QEAABMAAAAAAAAAAAAAAAAAAAAAAFtDb250ZW50X1R5cGVzXS54bWxQSwECLQAUAAYACAAAACEA&#10;OP0h/9YAAACUAQAACwAAAAAAAAAAAAAAAAAvAQAAX3JlbHMvLnJlbHNQSwECLQAUAAYACAAAACEA&#10;iHNlFtsBAACPAwAADgAAAAAAAAAAAAAAAAAuAgAAZHJzL2Uyb0RvYy54bWxQSwECLQAUAAYACAAA&#10;ACEAg+ki794AAAALAQAADwAAAAAAAAAAAAAAAAA1BAAAZHJzL2Rvd25yZXYueG1sUEsFBgAAAAAE&#10;AAQA8wAAAEAFAAAAAA==&#10;" filled="f" stroked="f">
                <v:textbox>
                  <w:txbxContent>
                    <w:p w14:paraId="6BEA9BCD" w14:textId="77777777" w:rsidR="00D57536" w:rsidRPr="007E0F48" w:rsidRDefault="00B60735" w:rsidP="00D57536">
                      <w:pPr>
                        <w:spacing w:line="240" w:lineRule="auto"/>
                        <w:jc w:val="center"/>
                        <w:rPr>
                          <w:sz w:val="12"/>
                        </w:rPr>
                      </w:pPr>
                      <w:r>
                        <w:rPr>
                          <w:sz w:val="12"/>
                        </w:rPr>
                        <w:t>Primär effektanalys</w:t>
                      </w:r>
                    </w:p>
                  </w:txbxContent>
                </v:textbox>
              </v:shape>
            </w:pict>
          </mc:Fallback>
        </mc:AlternateContent>
      </w:r>
      <w:r w:rsidRPr="00DC2BA7">
        <w:rPr>
          <w:noProof/>
        </w:rPr>
        <mc:AlternateContent>
          <mc:Choice Requires="wps">
            <w:drawing>
              <wp:anchor distT="0" distB="0" distL="114300" distR="114300" simplePos="0" relativeHeight="252082176" behindDoc="0" locked="0" layoutInCell="1" allowOverlap="1" wp14:anchorId="7F4DEACD" wp14:editId="6B35BDD2">
                <wp:simplePos x="0" y="0"/>
                <wp:positionH relativeFrom="column">
                  <wp:posOffset>1964055</wp:posOffset>
                </wp:positionH>
                <wp:positionV relativeFrom="paragraph">
                  <wp:posOffset>2181860</wp:posOffset>
                </wp:positionV>
                <wp:extent cx="753745" cy="259080"/>
                <wp:effectExtent l="0" t="0" r="0" b="0"/>
                <wp:wrapNone/>
                <wp:docPr id="6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4F2F021" w14:textId="77777777" w:rsidR="00D57536" w:rsidRPr="007E0F48" w:rsidRDefault="00B60735" w:rsidP="00D57536">
                            <w:pPr>
                              <w:spacing w:line="240" w:lineRule="auto"/>
                              <w:jc w:val="center"/>
                              <w:rPr>
                                <w:sz w:val="12"/>
                              </w:rPr>
                            </w:pPr>
                            <w:r>
                              <w:rPr>
                                <w:sz w:val="12"/>
                              </w:rPr>
                              <w:t>Primär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F4DEACD" id="_x0000_s1194" type="#_x0000_t202" style="position:absolute;margin-left:154.65pt;margin-top:171.8pt;width:59.35pt;height:20.4pt;z-index:2520821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FD9i2wEAAI8DAAAOAAAAZHJzL2Uyb0RvYy54bWysU9uO0zAQfUfiHyy/06Sll92o6Qp2tQhp&#10;WZAWPmDiOBeReMzYbVK+nrHT7RZ4Q7xYnhnnzDlnJtubse/EQZNr0eRyPkul0EZh2Zo6l9++3r+5&#10;ksJ5MCV0aHQuj9rJm93rV9vBZnqBDXalJsEgxmWDzWXjvc2SxKlG9+BmaLXhYoXUg+eQ6qQkGBi9&#10;75JFmq6TAam0hEo7x9m7qSh3Eb+qtPKfq8ppL7pcMjcfT4pnEc5kt4WsJrBNq0404B9Y9NAabnqG&#10;ugMPYk/tX1B9qwgdVn6msE+wqlqlowZWM0//UPPUgNVRC5vj7Nkm9/9g1ePhyX4h4cf3OPIAowhn&#10;H1B9d8LgbQOm1u+IcGg0lNx4HixLBuuy06fBape5AFIMn7DkIcPeYwQaK+qDK6xTMDoP4Hg2XY9e&#10;KE5uVm83y5UUikuL1XV6FYeSQPb8sSXnP2jsRbjkknimERwOD84HMpA9Pwm9DN63XRfn2pnfEvww&#10;ZCL5wHdi7sdiFG3JytbroC2oKbA8sh7CaV94v/nSIP2UYuBdyaX7sQfSUnQfDXtyPV8uw3LFYLna&#10;LDigy0pxWQGjGCqXXorpeuunhdxbauuGO714zFOPAk8bGtbqMo5iXv6j3S8AAAD//wMAUEsDBBQA&#10;BgAIAAAAIQD9nI/H3gAAAAsBAAAPAAAAZHJzL2Rvd25yZXYueG1sTI9BT8MwDIXvSPyHyEjcWMIa&#10;pq40nRCIK4gBk3bLGq+taJyqydby7zEnuNl+T8/fKzez78UZx9gFMnC7UCCQ6uA6agx8vD/f5CBi&#10;suRsHwgNfGOETXV5UdrChYne8LxNjeAQioU10KY0FFLGukVv4yIMSKwdw+ht4nVspBvtxOG+l0ul&#10;VtLbjvhDawd8bLH+2p68gc+X436n1Wvz5O+GKcxKkl9LY66v5od7EAnn9GeGX3xGh4qZDuFELore&#10;QKbWGVt50NkKBDv0Mud2B77kWoOsSvm/Q/UDAAD//wMAUEsBAi0AFAAGAAgAAAAhALaDOJL+AAAA&#10;4QEAABMAAAAAAAAAAAAAAAAAAAAAAFtDb250ZW50X1R5cGVzXS54bWxQSwECLQAUAAYACAAAACEA&#10;OP0h/9YAAACUAQAACwAAAAAAAAAAAAAAAAAvAQAAX3JlbHMvLnJlbHNQSwECLQAUAAYACAAAACEA&#10;hBQ/YtsBAACPAwAADgAAAAAAAAAAAAAAAAAuAgAAZHJzL2Uyb0RvYy54bWxQSwECLQAUAAYACAAA&#10;ACEA/ZyPx94AAAALAQAADwAAAAAAAAAAAAAAAAA1BAAAZHJzL2Rvd25yZXYueG1sUEsFBgAAAAAE&#10;AAQA8wAAAEAFAAAAAA==&#10;" filled="f" stroked="f">
                <v:textbox>
                  <w:txbxContent>
                    <w:p w14:paraId="34F2F021" w14:textId="77777777" w:rsidR="00D57536" w:rsidRPr="007E0F48" w:rsidRDefault="00B60735" w:rsidP="00D57536">
                      <w:pPr>
                        <w:spacing w:line="240" w:lineRule="auto"/>
                        <w:jc w:val="center"/>
                        <w:rPr>
                          <w:sz w:val="12"/>
                        </w:rPr>
                      </w:pPr>
                      <w:r>
                        <w:rPr>
                          <w:sz w:val="12"/>
                        </w:rPr>
                        <w:t>Primär effektanalys</w:t>
                      </w:r>
                    </w:p>
                  </w:txbxContent>
                </v:textbox>
              </v:shape>
            </w:pict>
          </mc:Fallback>
        </mc:AlternateContent>
      </w:r>
      <w:r w:rsidRPr="00DC2BA7">
        <w:rPr>
          <w:noProof/>
        </w:rPr>
        <mc:AlternateContent>
          <mc:Choice Requires="wps">
            <w:drawing>
              <wp:anchor distT="0" distB="0" distL="114300" distR="114300" simplePos="0" relativeHeight="252080128" behindDoc="0" locked="0" layoutInCell="1" allowOverlap="1" wp14:anchorId="07C00B2B" wp14:editId="6D79170F">
                <wp:simplePos x="0" y="0"/>
                <wp:positionH relativeFrom="column">
                  <wp:posOffset>1358265</wp:posOffset>
                </wp:positionH>
                <wp:positionV relativeFrom="paragraph">
                  <wp:posOffset>2181860</wp:posOffset>
                </wp:positionV>
                <wp:extent cx="753745" cy="259080"/>
                <wp:effectExtent l="0" t="0" r="0" b="0"/>
                <wp:wrapNone/>
                <wp:docPr id="61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745" cy="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3DB171D" w14:textId="77777777" w:rsidR="00D57536" w:rsidRPr="007E0F48" w:rsidRDefault="00B60735" w:rsidP="00D57536">
                            <w:pPr>
                              <w:spacing w:line="240" w:lineRule="auto"/>
                              <w:jc w:val="center"/>
                              <w:rPr>
                                <w:sz w:val="12"/>
                              </w:rPr>
                            </w:pPr>
                            <w:r>
                              <w:rPr>
                                <w:sz w:val="12"/>
                              </w:rPr>
                              <w:t>Sekundär effektanalys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7C00B2B" id="_x0000_s1195" type="#_x0000_t202" style="position:absolute;margin-left:106.95pt;margin-top:171.8pt;width:59.35pt;height:20.4pt;z-index:2520801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9n42wEAAI8DAAAOAAAAZHJzL2Uyb0RvYy54bWysU9tu2zAMfR+wfxD0vtjJkqY14hRbiw4D&#10;um5A1w+QZfmC2aJGKrGzrx8lp2m2vRV7EURSPjznkN5cj30n9gapBZvL+SyVwlgNZWvrXD59v3t3&#10;KQV5ZUvVgTW5PBiS19u3bzaDy8wCGuhKg4JBLGWDy2XjvcuShHRjekUzcMZysQLslecQ66RENTB6&#10;3yWLNL1IBsDSIWhDxNnbqSi3Eb+qjPZfq4qMF10umZuPJ8azCGey3aisRuWaVh9pqFew6FVruekJ&#10;6lZ5JXbY/gPVtxqBoPIzDX0CVdVqEzWwmnn6l5rHRjkTtbA55E420f+D1Q/7R/cNhR8/wsgDjCLI&#10;3YP+QcLCTaNsbT4gwtAYVXLjebAsGRxlx0+D1ZRRACmGL1DykNXOQwQaK+yDK6xTMDoP4HAy3Yxe&#10;aE6uV+/Xy5UUmkuL1VV6GYeSqOz5Y4fkPxnoRbjkEnmmEVzt78kHMip7fhJ6Wbhruy7OtbN/JPhh&#10;yETyge/E3I/FKNqSlV2sg7agpoDywHoQpn3h/eZLA/hLioF3JZf0c6fQSNF9tuzJ1Xy5DMsVg+Vq&#10;veAAzyvFeUVZzVC59FJM1xs/LeTOYVs33OnFY556FHjc0LBW53EU8/IfbX8DAAD//wMAUEsDBBQA&#10;BgAIAAAAIQD1+TuU3wAAAAsBAAAPAAAAZHJzL2Rvd25yZXYueG1sTI9NT8MwDIbvSPyHyEjcWLKm&#10;TFtpOiEQVxDjQ+KWNV5b0ThVk63l32NO7PZafvT6cbmdfS9OOMYukIHlQoFAqoPrqDHw/vZ0swYR&#10;kyVn+0Bo4AcjbKvLi9IWLkz0iqddagSXUCysgTaloZAy1i16GxdhQOLdIYzeJh7HRrrRTlzue5kp&#10;tZLedsQXWjvgQ4v19+7oDXw8H74+c/XSPPrbYQqzkuQ30pjrq/n+DkTCOf3D8KfP6lCx0z4cyUXR&#10;G8iWesOoAZ3rFQgmtM447Dms8xxkVcrzH6pfAAAA//8DAFBLAQItABQABgAIAAAAIQC2gziS/gAA&#10;AOEBAAATAAAAAAAAAAAAAAAAAAAAAABbQ29udGVudF9UeXBlc10ueG1sUEsBAi0AFAAGAAgAAAAh&#10;ADj9If/WAAAAlAEAAAsAAAAAAAAAAAAAAAAALwEAAF9yZWxzLy5yZWxzUEsBAi0AFAAGAAgAAAAh&#10;AL/L2fjbAQAAjwMAAA4AAAAAAAAAAAAAAAAALgIAAGRycy9lMm9Eb2MueG1sUEsBAi0AFAAGAAgA&#10;AAAhAPX5O5TfAAAACwEAAA8AAAAAAAAAAAAAAAAANQQAAGRycy9kb3ducmV2LnhtbFBLBQYAAAAA&#10;BAAEAPMAAABBBQAAAAA=&#10;" filled="f" stroked="f">
                <v:textbox>
                  <w:txbxContent>
                    <w:p w14:paraId="03DB171D" w14:textId="77777777" w:rsidR="00D57536" w:rsidRPr="007E0F48" w:rsidRDefault="00B60735" w:rsidP="00D57536">
                      <w:pPr>
                        <w:spacing w:line="240" w:lineRule="auto"/>
                        <w:jc w:val="center"/>
                        <w:rPr>
                          <w:sz w:val="12"/>
                        </w:rPr>
                      </w:pPr>
                      <w:r>
                        <w:rPr>
                          <w:sz w:val="12"/>
                        </w:rPr>
                        <w:t>Sekundär effektanalys</w:t>
                      </w:r>
                    </w:p>
                  </w:txbxContent>
                </v:textbox>
              </v:shape>
            </w:pict>
          </mc:Fallback>
        </mc:AlternateContent>
      </w:r>
      <w:r w:rsidRPr="00DC2BA7">
        <w:rPr>
          <w:noProof/>
          <w:sz w:val="22"/>
        </w:rPr>
        <mc:AlternateContent>
          <mc:Choice Requires="wps">
            <w:drawing>
              <wp:anchor distT="0" distB="0" distL="114300" distR="114300" simplePos="0" relativeHeight="252076032" behindDoc="0" locked="0" layoutInCell="1" allowOverlap="1" wp14:anchorId="59767B41" wp14:editId="31636087">
                <wp:simplePos x="0" y="0"/>
                <wp:positionH relativeFrom="column">
                  <wp:posOffset>1833880</wp:posOffset>
                </wp:positionH>
                <wp:positionV relativeFrom="paragraph">
                  <wp:posOffset>66675</wp:posOffset>
                </wp:positionV>
                <wp:extent cx="1189355" cy="401320"/>
                <wp:effectExtent l="0" t="0" r="0" b="0"/>
                <wp:wrapNone/>
                <wp:docPr id="612"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5B40818" w14:textId="77777777" w:rsidR="00D57536" w:rsidRPr="00B2457E" w:rsidRDefault="00B60735" w:rsidP="00D57536">
                            <w:pPr>
                              <w:spacing w:line="240" w:lineRule="auto"/>
                              <w:rPr>
                                <w:sz w:val="12"/>
                                <w:szCs w:val="12"/>
                                <w:lang w:val="de-CH"/>
                              </w:rPr>
                            </w:pPr>
                            <w:r w:rsidRPr="00B2457E">
                              <w:rPr>
                                <w:sz w:val="12"/>
                                <w:szCs w:val="12"/>
                                <w:lang w:val="de-CH"/>
                              </w:rPr>
                              <w:t xml:space="preserve">Studie </w:t>
                            </w:r>
                            <w:r>
                              <w:rPr>
                                <w:sz w:val="12"/>
                                <w:szCs w:val="12"/>
                                <w:lang w:val="de-CH"/>
                              </w:rPr>
                              <w:t>2</w:t>
                            </w:r>
                            <w:r w:rsidRPr="00B2457E">
                              <w:rPr>
                                <w:sz w:val="12"/>
                                <w:szCs w:val="12"/>
                                <w:lang w:val="de-CH"/>
                              </w:rPr>
                              <w:t xml:space="preserve"> / Placebo (N=65)</w:t>
                            </w:r>
                          </w:p>
                          <w:p w14:paraId="26A76A25" w14:textId="77777777" w:rsidR="00D57536" w:rsidRPr="00B2457E" w:rsidRDefault="00B60735" w:rsidP="00D57536">
                            <w:pPr>
                              <w:rPr>
                                <w:sz w:val="12"/>
                                <w:szCs w:val="12"/>
                                <w:lang w:val="de-CH"/>
                              </w:rPr>
                            </w:pPr>
                            <w:r w:rsidRPr="00B2457E">
                              <w:rPr>
                                <w:sz w:val="12"/>
                                <w:szCs w:val="12"/>
                                <w:lang w:val="de-CH"/>
                              </w:rPr>
                              <w:t>Studie 2 / Omalizumab (N=62)</w:t>
                            </w:r>
                          </w:p>
                          <w:p w14:paraId="7F9FD6B8" w14:textId="77777777" w:rsidR="00D57536" w:rsidRPr="00B2457E" w:rsidRDefault="00D57536" w:rsidP="00D57536">
                            <w:pPr>
                              <w:rPr>
                                <w:sz w:val="12"/>
                                <w:szCs w:val="12"/>
                                <w:lang w:val="de-CH"/>
                              </w:rPr>
                            </w:pP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9767B41" id="_x0000_s1196" type="#_x0000_t202" style="position:absolute;margin-left:144.4pt;margin-top:5.25pt;width:93.65pt;height:31.6pt;z-index:252076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a092gEAAJADAAAOAAAAZHJzL2Uyb0RvYy54bWysU91u0zAUvkfiHSzf0zRdO7qo6QSbhpDG&#10;QBp7AMdxfkTiY85xm5Sn59jpugJ3EzeW7eN85/s52VyPfSf2BqkFm8t0NpfCWA1la+tcPn2/e7eW&#10;gryyperAmlweDMnr7ds3m8FlZgENdKVBwSCWssHlsvHeZUlCujG9ohk4Y7lYAfbK8xHrpEQ1MHrf&#10;JYv5/DIZAEuHoA0R395ORbmN+FVltP9aVWS86HLJ3HxcMa5FWJPtRmU1Kte0+khDvYJFr1rLTU9Q&#10;t8orscP2H6i+1QgElZ9p6BOoqlabqIHVpPO/1Dw2ypmohc0hd7KJ/h+sftg/um8o/PgRRg4wiiB3&#10;D/oHCQs3jbK1+YAIQ2NUyY3TYFkyOMqOnwarKaMAUgxfoOSQ1c5DBBor7IMrrFMwOgdwOJluRi90&#10;aJmury5WKyk015bz9GIRU0lU9vy1Q/KfDPQibHKJHGpEV/t78oGNyp6fhGYW7tqui8F29o8Lfhhu&#10;IvtAeKLux2IUbclMLtdBXJBTQHlgQQjTwPCA86YB/CXFwMOSS/q5U2ik6D5bNuUqXS7DdMXDcvWe&#10;JQg8rxTnFWU1Q+XSSzFtb/w0kTuHbd1wpxeTOfYo8DiiYa7Oz1HMy4+0/Q0AAP//AwBQSwMEFAAG&#10;AAgAAAAhANTBNgDdAAAACQEAAA8AAABkcnMvZG93bnJldi54bWxMj81OwzAQhO9IfQdrkXqjdn8T&#10;QpwKgbiCKLQSNzfeJlHjdRS7TXh7lhMcRzOa+Sbfjq4VV+xD40nDfKZAIJXeNlRp+Px4uUtBhGjI&#10;mtYTavjGANticpObzPqB3vG6i5XgEgqZ0VDH2GVShrJGZ8LMd0jsnXzvTGTZV9L2ZuBy18qFUhvp&#10;TEO8UJsOn2osz7uL07B/PX0dVuqtenbrbvCjkuTupdbT2/HxAUTEMf6F4Ref0aFgpqO/kA2i1bBI&#10;U0aPbKg1CA6sks0cxFFDskxAFrn8/6D4AQAA//8DAFBLAQItABQABgAIAAAAIQC2gziS/gAAAOEB&#10;AAATAAAAAAAAAAAAAAAAAAAAAABbQ29udGVudF9UeXBlc10ueG1sUEsBAi0AFAAGAAgAAAAhADj9&#10;If/WAAAAlAEAAAsAAAAAAAAAAAAAAAAALwEAAF9yZWxzLy5yZWxzUEsBAi0AFAAGAAgAAAAhAC39&#10;rT3aAQAAkAMAAA4AAAAAAAAAAAAAAAAALgIAAGRycy9lMm9Eb2MueG1sUEsBAi0AFAAGAAgAAAAh&#10;ANTBNgDdAAAACQEAAA8AAAAAAAAAAAAAAAAANAQAAGRycy9kb3ducmV2LnhtbFBLBQYAAAAABAAE&#10;APMAAAA+BQAAAAA=&#10;" filled="f" stroked="f">
                <v:textbox>
                  <w:txbxContent>
                    <w:p w14:paraId="45B40818" w14:textId="77777777" w:rsidR="00D57536" w:rsidRPr="00B2457E" w:rsidRDefault="00B60735" w:rsidP="00D57536">
                      <w:pPr>
                        <w:spacing w:line="240" w:lineRule="auto"/>
                        <w:rPr>
                          <w:sz w:val="12"/>
                          <w:szCs w:val="12"/>
                          <w:lang w:val="de-CH"/>
                        </w:rPr>
                      </w:pPr>
                      <w:r w:rsidRPr="00B2457E">
                        <w:rPr>
                          <w:sz w:val="12"/>
                          <w:szCs w:val="12"/>
                          <w:lang w:val="de-CH"/>
                        </w:rPr>
                        <w:t xml:space="preserve">Studie </w:t>
                      </w:r>
                      <w:r>
                        <w:rPr>
                          <w:sz w:val="12"/>
                          <w:szCs w:val="12"/>
                          <w:lang w:val="de-CH"/>
                        </w:rPr>
                        <w:t>2</w:t>
                      </w:r>
                      <w:r w:rsidRPr="00B2457E">
                        <w:rPr>
                          <w:sz w:val="12"/>
                          <w:szCs w:val="12"/>
                          <w:lang w:val="de-CH"/>
                        </w:rPr>
                        <w:t xml:space="preserve"> / Placebo (N=65)</w:t>
                      </w:r>
                    </w:p>
                    <w:p w14:paraId="26A76A25" w14:textId="77777777" w:rsidR="00D57536" w:rsidRPr="00B2457E" w:rsidRDefault="00B60735" w:rsidP="00D57536">
                      <w:pPr>
                        <w:rPr>
                          <w:sz w:val="12"/>
                          <w:szCs w:val="12"/>
                          <w:lang w:val="de-CH"/>
                        </w:rPr>
                      </w:pPr>
                      <w:r w:rsidRPr="00B2457E">
                        <w:rPr>
                          <w:sz w:val="12"/>
                          <w:szCs w:val="12"/>
                          <w:lang w:val="de-CH"/>
                        </w:rPr>
                        <w:t>Studie 2 / Omalizumab (N=62)</w:t>
                      </w:r>
                    </w:p>
                    <w:p w14:paraId="7F9FD6B8" w14:textId="77777777" w:rsidR="00D57536" w:rsidRPr="00B2457E" w:rsidRDefault="00D57536" w:rsidP="00D57536">
                      <w:pPr>
                        <w:rPr>
                          <w:sz w:val="12"/>
                          <w:szCs w:val="12"/>
                          <w:lang w:val="de-CH"/>
                        </w:rPr>
                      </w:pPr>
                    </w:p>
                  </w:txbxContent>
                </v:textbox>
              </v:shape>
            </w:pict>
          </mc:Fallback>
        </mc:AlternateContent>
      </w:r>
      <w:r w:rsidRPr="00DC2BA7">
        <w:rPr>
          <w:noProof/>
          <w:sz w:val="22"/>
        </w:rPr>
        <mc:AlternateContent>
          <mc:Choice Requires="wps">
            <w:drawing>
              <wp:anchor distT="0" distB="0" distL="114300" distR="114300" simplePos="0" relativeHeight="252073984" behindDoc="0" locked="0" layoutInCell="1" allowOverlap="1" wp14:anchorId="4C7AF4CE" wp14:editId="240E73E8">
                <wp:simplePos x="0" y="0"/>
                <wp:positionH relativeFrom="column">
                  <wp:posOffset>4665980</wp:posOffset>
                </wp:positionH>
                <wp:positionV relativeFrom="paragraph">
                  <wp:posOffset>66675</wp:posOffset>
                </wp:positionV>
                <wp:extent cx="1189355" cy="401320"/>
                <wp:effectExtent l="0" t="0" r="0" b="0"/>
                <wp:wrapNone/>
                <wp:docPr id="613"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876A310" w14:textId="77777777" w:rsidR="00D57536" w:rsidRPr="00B2457E" w:rsidRDefault="00B60735" w:rsidP="00D57536">
                            <w:pPr>
                              <w:spacing w:line="240" w:lineRule="auto"/>
                              <w:rPr>
                                <w:sz w:val="12"/>
                                <w:szCs w:val="12"/>
                                <w:lang w:val="de-CH"/>
                              </w:rPr>
                            </w:pPr>
                            <w:r w:rsidRPr="00B2457E">
                              <w:rPr>
                                <w:sz w:val="12"/>
                                <w:szCs w:val="12"/>
                                <w:lang w:val="de-CH"/>
                              </w:rPr>
                              <w:t xml:space="preserve">Studie </w:t>
                            </w:r>
                            <w:r>
                              <w:rPr>
                                <w:sz w:val="12"/>
                                <w:szCs w:val="12"/>
                                <w:lang w:val="de-CH"/>
                              </w:rPr>
                              <w:t>2</w:t>
                            </w:r>
                            <w:r w:rsidRPr="00B2457E">
                              <w:rPr>
                                <w:sz w:val="12"/>
                                <w:szCs w:val="12"/>
                                <w:lang w:val="de-CH"/>
                              </w:rPr>
                              <w:t xml:space="preserve"> / Placebo (N=65)</w:t>
                            </w:r>
                          </w:p>
                          <w:p w14:paraId="2A5A95D3" w14:textId="77777777" w:rsidR="00D57536" w:rsidRPr="00B2457E" w:rsidRDefault="00B60735" w:rsidP="00D57536">
                            <w:pPr>
                              <w:rPr>
                                <w:sz w:val="12"/>
                                <w:szCs w:val="12"/>
                                <w:lang w:val="de-CH"/>
                              </w:rPr>
                            </w:pPr>
                            <w:r w:rsidRPr="00B2457E">
                              <w:rPr>
                                <w:sz w:val="12"/>
                                <w:szCs w:val="12"/>
                                <w:lang w:val="de-CH"/>
                              </w:rPr>
                              <w:t>Studie 2 / Omalizumab (N=62)</w:t>
                            </w:r>
                          </w:p>
                          <w:p w14:paraId="7032808A" w14:textId="77777777" w:rsidR="00D57536" w:rsidRPr="00B2457E" w:rsidRDefault="00D57536" w:rsidP="00D57536">
                            <w:pPr>
                              <w:rPr>
                                <w:sz w:val="12"/>
                                <w:szCs w:val="12"/>
                                <w:lang w:val="de-CH"/>
                              </w:rPr>
                            </w:pP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C7AF4CE" id="_x0000_s1197" type="#_x0000_t202" style="position:absolute;margin-left:367.4pt;margin-top:5.25pt;width:93.65pt;height:31.6pt;z-index:252073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Ikun2gEAAJADAAAOAAAAZHJzL2Uyb0RvYy54bWysU91u0zAUvkfiHSzf0zRdO9ao6QSbhpDG&#10;QBp7AMdxfkTiY85xm5Sn59jpugJ3EzeW7eN85/s52VyPfSf2BqkFm8t0NpfCWA1la+tcPn2/e3cl&#10;BXllS9WBNbk8GJLX27dvNoPLzAIa6EqDgkEsZYPLZeO9y5KEdGN6RTNwxnKxAuyV5yPWSYlqYPS+&#10;Sxbz+WUyAJYOQRsivr2dinIb8avKaP+1qsh40eWSufm4YlyLsCbbjcpqVK5p9ZGGegWLXrWWm56g&#10;bpVXYoftP1B9qxEIKj/T0CdQVa02UQOrSed/qXlslDNRC5tD7mQT/T9Y/bB/dN9Q+PEjjBxgFEHu&#10;HvQPEhZuGmVr8wERhsaokhunwbJkcJQdPw1WU0YBpBi+QMkhq52HCDRW2AdXWKdgdA7gcDLdjF7o&#10;0DK9Wl+sVlJori3n6cUippKo7Plrh+Q/GehF2OQSOdSIrvb35AMblT0/Cc0s3LVdF4Pt7B8X/DDc&#10;RPaB8ETdj8Uo2pKZXK6DuCCngPLAghCmgeEB500D+EuKgYcll/Rzp9BI0X22bMo6XS7DdMXDcvWe&#10;JQg8rxTnFWU1Q+XSSzFtb/w0kTuHbd1wpxeTOfYo8DiiYa7Oz1HMy4+0/Q0AAP//AwBQSwMEFAAG&#10;AAgAAAAhADdZKOfdAAAACQEAAA8AAABkcnMvZG93bnJldi54bWxMj8tOwzAQRfdI/IM1SOyo3dBS&#10;GuJUCMQWRHlI7KbxNImIx1HsNuHvma5gOTpX954pNpPv1JGG2Aa2MJ8ZUMRVcC3XFt7fnq5uQcWE&#10;7LALTBZ+KMKmPD8rMHdh5Fc6blOtpIRjjhaalPpc61g15DHOQk8sbB8Gj0nOodZuwFHKfaczY260&#10;x5ZlocGeHhqqvrcHb+Hjef/1uTAv9aNf9mOYjGa/1tZeXkz3d6ASTekvDCd9UYdSnHbhwC6qzsLq&#10;eiHqSYBZgpLAOsvmoHYnsgJdFvr/B+UvAAAA//8DAFBLAQItABQABgAIAAAAIQC2gziS/gAAAOEB&#10;AAATAAAAAAAAAAAAAAAAAAAAAABbQ29udGVudF9UeXBlc10ueG1sUEsBAi0AFAAGAAgAAAAhADj9&#10;If/WAAAAlAEAAAsAAAAAAAAAAAAAAAAALwEAAF9yZWxzLy5yZWxzUEsBAi0AFAAGAAgAAAAhABYi&#10;S6faAQAAkAMAAA4AAAAAAAAAAAAAAAAALgIAAGRycy9lMm9Eb2MueG1sUEsBAi0AFAAGAAgAAAAh&#10;ADdZKOfdAAAACQEAAA8AAAAAAAAAAAAAAAAANAQAAGRycy9kb3ducmV2LnhtbFBLBQYAAAAABAAE&#10;APMAAAA+BQAAAAA=&#10;" filled="f" stroked="f">
                <v:textbox>
                  <w:txbxContent>
                    <w:p w14:paraId="6876A310" w14:textId="77777777" w:rsidR="00D57536" w:rsidRPr="00B2457E" w:rsidRDefault="00B60735" w:rsidP="00D57536">
                      <w:pPr>
                        <w:spacing w:line="240" w:lineRule="auto"/>
                        <w:rPr>
                          <w:sz w:val="12"/>
                          <w:szCs w:val="12"/>
                          <w:lang w:val="de-CH"/>
                        </w:rPr>
                      </w:pPr>
                      <w:r w:rsidRPr="00B2457E">
                        <w:rPr>
                          <w:sz w:val="12"/>
                          <w:szCs w:val="12"/>
                          <w:lang w:val="de-CH"/>
                        </w:rPr>
                        <w:t xml:space="preserve">Studie </w:t>
                      </w:r>
                      <w:r>
                        <w:rPr>
                          <w:sz w:val="12"/>
                          <w:szCs w:val="12"/>
                          <w:lang w:val="de-CH"/>
                        </w:rPr>
                        <w:t>2</w:t>
                      </w:r>
                      <w:r w:rsidRPr="00B2457E">
                        <w:rPr>
                          <w:sz w:val="12"/>
                          <w:szCs w:val="12"/>
                          <w:lang w:val="de-CH"/>
                        </w:rPr>
                        <w:t xml:space="preserve"> / Placebo (N=65)</w:t>
                      </w:r>
                    </w:p>
                    <w:p w14:paraId="2A5A95D3" w14:textId="77777777" w:rsidR="00D57536" w:rsidRPr="00B2457E" w:rsidRDefault="00B60735" w:rsidP="00D57536">
                      <w:pPr>
                        <w:rPr>
                          <w:sz w:val="12"/>
                          <w:szCs w:val="12"/>
                          <w:lang w:val="de-CH"/>
                        </w:rPr>
                      </w:pPr>
                      <w:r w:rsidRPr="00B2457E">
                        <w:rPr>
                          <w:sz w:val="12"/>
                          <w:szCs w:val="12"/>
                          <w:lang w:val="de-CH"/>
                        </w:rPr>
                        <w:t>Studie 2 / Omalizumab (N=62)</w:t>
                      </w:r>
                    </w:p>
                    <w:p w14:paraId="7032808A" w14:textId="77777777" w:rsidR="00D57536" w:rsidRPr="00B2457E" w:rsidRDefault="00D57536" w:rsidP="00D57536">
                      <w:pPr>
                        <w:rPr>
                          <w:sz w:val="12"/>
                          <w:szCs w:val="12"/>
                          <w:lang w:val="de-CH"/>
                        </w:rPr>
                      </w:pPr>
                    </w:p>
                  </w:txbxContent>
                </v:textbox>
              </v:shape>
            </w:pict>
          </mc:Fallback>
        </mc:AlternateContent>
      </w:r>
      <w:r w:rsidRPr="00DC2BA7">
        <w:rPr>
          <w:noProof/>
          <w:sz w:val="22"/>
        </w:rPr>
        <mc:AlternateContent>
          <mc:Choice Requires="wps">
            <w:drawing>
              <wp:anchor distT="0" distB="0" distL="114300" distR="114300" simplePos="0" relativeHeight="252071936" behindDoc="0" locked="0" layoutInCell="1" allowOverlap="1" wp14:anchorId="5981426D" wp14:editId="4EDE43D0">
                <wp:simplePos x="0" y="0"/>
                <wp:positionH relativeFrom="column">
                  <wp:posOffset>3451225</wp:posOffset>
                </wp:positionH>
                <wp:positionV relativeFrom="paragraph">
                  <wp:posOffset>83820</wp:posOffset>
                </wp:positionV>
                <wp:extent cx="1189355" cy="401320"/>
                <wp:effectExtent l="0" t="0" r="0" b="0"/>
                <wp:wrapNone/>
                <wp:docPr id="614"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FAD3769" w14:textId="77777777" w:rsidR="00D57536" w:rsidRPr="00B2457E" w:rsidRDefault="00B60735" w:rsidP="00D57536">
                            <w:pPr>
                              <w:spacing w:line="240" w:lineRule="auto"/>
                              <w:rPr>
                                <w:sz w:val="12"/>
                                <w:szCs w:val="12"/>
                                <w:lang w:val="de-CH"/>
                              </w:rPr>
                            </w:pPr>
                            <w:r w:rsidRPr="00B2457E">
                              <w:rPr>
                                <w:sz w:val="12"/>
                                <w:szCs w:val="12"/>
                                <w:lang w:val="de-CH"/>
                              </w:rPr>
                              <w:t>Studie 1 / Placebo (N=66)</w:t>
                            </w:r>
                          </w:p>
                          <w:p w14:paraId="23339495" w14:textId="77777777" w:rsidR="00D57536" w:rsidRPr="00B2457E" w:rsidRDefault="00B60735" w:rsidP="00D57536">
                            <w:pPr>
                              <w:rPr>
                                <w:sz w:val="12"/>
                                <w:szCs w:val="12"/>
                                <w:lang w:val="de-CH"/>
                              </w:rPr>
                            </w:pPr>
                            <w:r w:rsidRPr="00B2457E">
                              <w:rPr>
                                <w:sz w:val="12"/>
                                <w:szCs w:val="12"/>
                                <w:lang w:val="de-CH"/>
                              </w:rPr>
                              <w:t xml:space="preserve">Studie </w:t>
                            </w:r>
                            <w:r>
                              <w:rPr>
                                <w:sz w:val="12"/>
                                <w:szCs w:val="12"/>
                                <w:lang w:val="de-CH"/>
                              </w:rPr>
                              <w:t>1</w:t>
                            </w:r>
                            <w:r w:rsidRPr="00B2457E">
                              <w:rPr>
                                <w:sz w:val="12"/>
                                <w:szCs w:val="12"/>
                                <w:lang w:val="de-CH"/>
                              </w:rPr>
                              <w:t xml:space="preserve"> / Omalizumab (N=72)</w:t>
                            </w:r>
                          </w:p>
                          <w:p w14:paraId="0CD7DF04" w14:textId="77777777" w:rsidR="00D57536" w:rsidRPr="00B2457E" w:rsidRDefault="00D57536" w:rsidP="00D57536">
                            <w:pPr>
                              <w:rPr>
                                <w:sz w:val="12"/>
                                <w:szCs w:val="12"/>
                                <w:lang w:val="de-CH"/>
                              </w:rPr>
                            </w:pP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981426D" id="_x0000_s1198" type="#_x0000_t202" style="position:absolute;margin-left:271.75pt;margin-top:6.6pt;width:93.65pt;height:31.6pt;z-index:252071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HiyA2QEAAJADAAAOAAAAZHJzL2Uyb0RvYy54bWysU91u0zAUvkfiHSzf0yRdy7ao6QSbhpDG&#10;QBo8gOM4PyLxMee4TcrTc+x0XYE7xI1l+zjf+X5ONjfT0Iu9QerAFjJbpFIYq6HqbFPIb1/v31xJ&#10;QV7ZSvVgTSEPhuTN9vWrzehys4QW+sqgYBBL+egK2Xrv8iQh3ZpB0QKcsVysAQfl+YhNUqEaGX3o&#10;k2Wavk1GwMohaEPEt3dzUW4jfl0b7T/XNRkv+kIyNx9XjGsZ1mS7UXmDyrWdPtJQ/8BiUJ3lpieo&#10;O+WV2GH3F9TQaQSC2i80DAnUdadN1MBqsvQPNU+tciZqYXPInWyi/werH/dP7gsKP72HiQOMIsg9&#10;gP5OwsJtq2xj3iHC2BpVceMsWJaMjvLjp8FqyimAlOMnqDhktfMQgaYah+AK6xSMzgEcTqabyQsd&#10;WmZX1xfrtRSaa6s0u1jGVBKVP3/tkPwHA4MIm0IihxrR1f6BfGCj8ucnoZmF+67vY7C9/e2CH4ab&#10;yD4Qnqn7qZxEVzGTy9g5yCmhOrAghHlgeMB50wL+lGLkYSkk/dgpNFL0Hy2bcp2tVmG64mG1vmQJ&#10;As8r5XlFWc1QhfRSzNtbP0/kzmHXtNzpxWSOPQo8jmiYq/NzFPPyI21/AQAA//8DAFBLAwQUAAYA&#10;CAAAACEAw7I0tt0AAAAJAQAADwAAAGRycy9kb3ducmV2LnhtbEyPwU7DMBBE70j9B2srcaM2TdJC&#10;iFNVIK4gCkXi5sbbJGq8jmK3CX/PcoLbjuZpdqbYTK4TFxxC60nD7UKBQKq8banW8PH+fHMHIkRD&#10;1nSeUMM3BtiUs6vC5NaP9IaXXawFh1DIjYYmxj6XMlQNOhMWvkdi7+gHZyLLoZZ2MCOHu04ulVpJ&#10;Z1riD43p8bHB6rQ7Ow37l+PXZ6pe6yeX9aOflCR3L7W+nk/bBxARp/gHw299rg4ldzr4M9kgOg1Z&#10;mmSMspEsQTCwThRvOfCxSkGWhfy/oPwBAAD//wMAUEsBAi0AFAAGAAgAAAAhALaDOJL+AAAA4QEA&#10;ABMAAAAAAAAAAAAAAAAAAAAAAFtDb250ZW50X1R5cGVzXS54bWxQSwECLQAUAAYACAAAACEAOP0h&#10;/9YAAACUAQAACwAAAAAAAAAAAAAAAAAvAQAAX3JlbHMvLnJlbHNQSwECLQAUAAYACAAAACEAiB4s&#10;gNkBAACQAwAADgAAAAAAAAAAAAAAAAAuAgAAZHJzL2Uyb0RvYy54bWxQSwECLQAUAAYACAAAACEA&#10;w7I0tt0AAAAJAQAADwAAAAAAAAAAAAAAAAAzBAAAZHJzL2Rvd25yZXYueG1sUEsFBgAAAAAEAAQA&#10;8wAAAD0FAAAAAA==&#10;" filled="f" stroked="f">
                <v:textbox>
                  <w:txbxContent>
                    <w:p w14:paraId="2FAD3769" w14:textId="77777777" w:rsidR="00D57536" w:rsidRPr="00B2457E" w:rsidRDefault="00B60735" w:rsidP="00D57536">
                      <w:pPr>
                        <w:spacing w:line="240" w:lineRule="auto"/>
                        <w:rPr>
                          <w:sz w:val="12"/>
                          <w:szCs w:val="12"/>
                          <w:lang w:val="de-CH"/>
                        </w:rPr>
                      </w:pPr>
                      <w:r w:rsidRPr="00B2457E">
                        <w:rPr>
                          <w:sz w:val="12"/>
                          <w:szCs w:val="12"/>
                          <w:lang w:val="de-CH"/>
                        </w:rPr>
                        <w:t>Studie 1 / Placebo (N=66)</w:t>
                      </w:r>
                    </w:p>
                    <w:p w14:paraId="23339495" w14:textId="77777777" w:rsidR="00D57536" w:rsidRPr="00B2457E" w:rsidRDefault="00B60735" w:rsidP="00D57536">
                      <w:pPr>
                        <w:rPr>
                          <w:sz w:val="12"/>
                          <w:szCs w:val="12"/>
                          <w:lang w:val="de-CH"/>
                        </w:rPr>
                      </w:pPr>
                      <w:r w:rsidRPr="00B2457E">
                        <w:rPr>
                          <w:sz w:val="12"/>
                          <w:szCs w:val="12"/>
                          <w:lang w:val="de-CH"/>
                        </w:rPr>
                        <w:t xml:space="preserve">Studie </w:t>
                      </w:r>
                      <w:r>
                        <w:rPr>
                          <w:sz w:val="12"/>
                          <w:szCs w:val="12"/>
                          <w:lang w:val="de-CH"/>
                        </w:rPr>
                        <w:t>1</w:t>
                      </w:r>
                      <w:r w:rsidRPr="00B2457E">
                        <w:rPr>
                          <w:sz w:val="12"/>
                          <w:szCs w:val="12"/>
                          <w:lang w:val="de-CH"/>
                        </w:rPr>
                        <w:t xml:space="preserve"> / Omalizumab (N=72)</w:t>
                      </w:r>
                    </w:p>
                    <w:p w14:paraId="0CD7DF04" w14:textId="77777777" w:rsidR="00D57536" w:rsidRPr="00B2457E" w:rsidRDefault="00D57536" w:rsidP="00D57536">
                      <w:pPr>
                        <w:rPr>
                          <w:sz w:val="12"/>
                          <w:szCs w:val="12"/>
                          <w:lang w:val="de-CH"/>
                        </w:rPr>
                      </w:pPr>
                    </w:p>
                  </w:txbxContent>
                </v:textbox>
              </v:shape>
            </w:pict>
          </mc:Fallback>
        </mc:AlternateContent>
      </w:r>
      <w:r w:rsidRPr="00DC2BA7">
        <w:rPr>
          <w:noProof/>
        </w:rPr>
        <mc:AlternateContent>
          <mc:Choice Requires="wps">
            <w:drawing>
              <wp:anchor distT="0" distB="0" distL="114300" distR="114300" simplePos="0" relativeHeight="252069888" behindDoc="0" locked="0" layoutInCell="1" allowOverlap="1" wp14:anchorId="3FDC51D6" wp14:editId="023C5F54">
                <wp:simplePos x="0" y="0"/>
                <wp:positionH relativeFrom="column">
                  <wp:posOffset>626110</wp:posOffset>
                </wp:positionH>
                <wp:positionV relativeFrom="paragraph">
                  <wp:posOffset>83820</wp:posOffset>
                </wp:positionV>
                <wp:extent cx="1189355" cy="401320"/>
                <wp:effectExtent l="0" t="0" r="0" b="0"/>
                <wp:wrapNone/>
                <wp:docPr id="615"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9355" cy="40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86B7226" w14:textId="77777777" w:rsidR="00D57536" w:rsidRPr="00B2457E" w:rsidRDefault="00B60735" w:rsidP="00D57536">
                            <w:pPr>
                              <w:spacing w:line="240" w:lineRule="auto"/>
                              <w:rPr>
                                <w:sz w:val="12"/>
                                <w:szCs w:val="12"/>
                                <w:lang w:val="de-CH"/>
                              </w:rPr>
                            </w:pPr>
                            <w:r w:rsidRPr="00B2457E">
                              <w:rPr>
                                <w:sz w:val="12"/>
                                <w:szCs w:val="12"/>
                                <w:lang w:val="de-CH"/>
                              </w:rPr>
                              <w:t>Studie 1 / Placebo (N=66)</w:t>
                            </w:r>
                          </w:p>
                          <w:p w14:paraId="6D06C9CF" w14:textId="77777777" w:rsidR="00D57536" w:rsidRPr="00B2457E" w:rsidRDefault="00B60735" w:rsidP="00D57536">
                            <w:pPr>
                              <w:rPr>
                                <w:sz w:val="12"/>
                                <w:szCs w:val="12"/>
                                <w:lang w:val="de-CH"/>
                              </w:rPr>
                            </w:pPr>
                            <w:r w:rsidRPr="00B2457E">
                              <w:rPr>
                                <w:sz w:val="12"/>
                                <w:szCs w:val="12"/>
                                <w:lang w:val="de-CH"/>
                              </w:rPr>
                              <w:t xml:space="preserve">Studie </w:t>
                            </w:r>
                            <w:r>
                              <w:rPr>
                                <w:sz w:val="12"/>
                                <w:szCs w:val="12"/>
                                <w:lang w:val="de-CH"/>
                              </w:rPr>
                              <w:t>1</w:t>
                            </w:r>
                            <w:r w:rsidRPr="00B2457E">
                              <w:rPr>
                                <w:sz w:val="12"/>
                                <w:szCs w:val="12"/>
                                <w:lang w:val="de-CH"/>
                              </w:rPr>
                              <w:t xml:space="preserve"> / Omalizumab (N=72)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FDC51D6" id="_x0000_s1199" type="#_x0000_t202" style="position:absolute;margin-left:49.3pt;margin-top:6.6pt;width:93.65pt;height:31.6pt;z-index:252069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wcoa2QEAAJADAAAOAAAAZHJzL2Uyb0RvYy54bWysU91u0zAUvkfiHSzf0yRdy7ao6QSbhpDG&#10;QBo8gOM4PyLxMee4TcrTc+x0XYE7xI1l+zjf+X5ONjfT0Iu9QerAFjJbpFIYq6HqbFPIb1/v31xJ&#10;QV7ZSvVgTSEPhuTN9vWrzehys4QW+sqgYBBL+egK2Xrv8iQh3ZpB0QKcsVysAQfl+YhNUqEaGX3o&#10;k2Wavk1GwMohaEPEt3dzUW4jfl0b7T/XNRkv+kIyNx9XjGsZ1mS7UXmDyrWdPtJQ/8BiUJ3lpieo&#10;O+WV2GH3F9TQaQSC2i80DAnUdadN1MBqsvQPNU+tciZqYXPInWyi/werH/dP7gsKP72HiQOMIsg9&#10;gP5OwsJtq2xj3iHC2BpVceMsWJaMjvLjp8FqyimAlOMnqDhktfMQgaYah+AK6xSMzgEcTqabyQsd&#10;WmZX1xfrtRSaa6s0u1jGVBKVP3/tkPwHA4MIm0IihxrR1f6BfGCj8ucnoZmF+67vY7C9/e2CH4ab&#10;yD4Qnqn7qZxEVzGTyyguyCmhOrAghHlgeMB50wL+lGLkYSkk/dgpNFL0Hy2bcp2tVmG64mG1vmQJ&#10;As8r5XlFWc1QhfRSzNtbP0/kzmHXtNzpxWSOPQo8jmiYq/NzFPPyI21/AQAA//8DAFBLAwQUAAYA&#10;CAAAACEAfh3/Ut0AAAAIAQAADwAAAGRycy9kb3ducmV2LnhtbEyPwU7DMBBE70j8g7VI3KhNaEMS&#10;4lQIxBXUQitxc+NtEhGvo9htwt+znOA4O6OZt+V6dr044xg6TxpuFwoEUu1tR42Gj/eXmwxEiIas&#10;6T2hhm8MsK4uL0pTWD/RBs/b2AguoVAYDW2MQyFlqFt0Jiz8gMTe0Y/ORJZjI+1oJi53vUyUSqUz&#10;HfFCawZ8arH+2p6cht3r8XO/VG/Ns1sNk5+VJJdLra+v5scHEBHn+BeGX3xGh4qZDv5ENoheQ56l&#10;nOT7XQKC/SRb5SAOGu7TJciqlP8fqH4AAAD//wMAUEsBAi0AFAAGAAgAAAAhALaDOJL+AAAA4QEA&#10;ABMAAAAAAAAAAAAAAAAAAAAAAFtDb250ZW50X1R5cGVzXS54bWxQSwECLQAUAAYACAAAACEAOP0h&#10;/9YAAACUAQAACwAAAAAAAAAAAAAAAAAvAQAAX3JlbHMvLnJlbHNQSwECLQAUAAYACAAAACEAs8HK&#10;GtkBAACQAwAADgAAAAAAAAAAAAAAAAAuAgAAZHJzL2Uyb0RvYy54bWxQSwECLQAUAAYACAAAACEA&#10;fh3/Ut0AAAAIAQAADwAAAAAAAAAAAAAAAAAzBAAAZHJzL2Rvd25yZXYueG1sUEsFBgAAAAAEAAQA&#10;8wAAAD0FAAAAAA==&#10;" filled="f" stroked="f">
                <v:textbox>
                  <w:txbxContent>
                    <w:p w14:paraId="186B7226" w14:textId="77777777" w:rsidR="00D57536" w:rsidRPr="00B2457E" w:rsidRDefault="00B60735" w:rsidP="00D57536">
                      <w:pPr>
                        <w:spacing w:line="240" w:lineRule="auto"/>
                        <w:rPr>
                          <w:sz w:val="12"/>
                          <w:szCs w:val="12"/>
                          <w:lang w:val="de-CH"/>
                        </w:rPr>
                      </w:pPr>
                      <w:r w:rsidRPr="00B2457E">
                        <w:rPr>
                          <w:sz w:val="12"/>
                          <w:szCs w:val="12"/>
                          <w:lang w:val="de-CH"/>
                        </w:rPr>
                        <w:t>Studie 1 / Placebo (N=66)</w:t>
                      </w:r>
                    </w:p>
                    <w:p w14:paraId="6D06C9CF" w14:textId="77777777" w:rsidR="00D57536" w:rsidRPr="00B2457E" w:rsidRDefault="00B60735" w:rsidP="00D57536">
                      <w:pPr>
                        <w:rPr>
                          <w:sz w:val="12"/>
                          <w:szCs w:val="12"/>
                          <w:lang w:val="de-CH"/>
                        </w:rPr>
                      </w:pPr>
                      <w:r w:rsidRPr="00B2457E">
                        <w:rPr>
                          <w:sz w:val="12"/>
                          <w:szCs w:val="12"/>
                          <w:lang w:val="de-CH"/>
                        </w:rPr>
                        <w:t xml:space="preserve">Studie </w:t>
                      </w:r>
                      <w:r>
                        <w:rPr>
                          <w:sz w:val="12"/>
                          <w:szCs w:val="12"/>
                          <w:lang w:val="de-CH"/>
                        </w:rPr>
                        <w:t>1</w:t>
                      </w:r>
                      <w:r w:rsidRPr="00B2457E">
                        <w:rPr>
                          <w:sz w:val="12"/>
                          <w:szCs w:val="12"/>
                          <w:lang w:val="de-CH"/>
                        </w:rPr>
                        <w:t xml:space="preserve"> / Omalizumab (N=72)</w:t>
                      </w:r>
                    </w:p>
                  </w:txbxContent>
                </v:textbox>
              </v:shape>
            </w:pict>
          </mc:Fallback>
        </mc:AlternateContent>
      </w:r>
      <w:r w:rsidRPr="00DC2BA7">
        <w:rPr>
          <w:noProof/>
        </w:rPr>
        <w:drawing>
          <wp:inline distT="0" distB="0" distL="0" distR="0" wp14:anchorId="6121D229" wp14:editId="69885506">
            <wp:extent cx="5686425" cy="2790825"/>
            <wp:effectExtent l="0" t="0" r="0" b="0"/>
            <wp:docPr id="61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6" name="Picture 3"/>
                    <pic:cNvPicPr>
                      <a:picLocks noChangeAspect="1" noChangeArrowheads="1"/>
                    </pic:cNvPicPr>
                  </pic:nvPicPr>
                  <pic:blipFill>
                    <a:blip r:embed="rId10" cstate="print">
                      <a:extLst>
                        <a:ext uri="{28A0092B-C50C-407E-A947-70E740481C1C}">
                          <a14:useLocalDpi xmlns:a14="http://schemas.microsoft.com/office/drawing/2010/main" val="0"/>
                        </a:ext>
                      </a:extLst>
                    </a:blip>
                    <a:stretch>
                      <a:fillRect/>
                    </a:stretch>
                  </pic:blipFill>
                  <pic:spPr bwMode="auto">
                    <a:xfrm>
                      <a:off x="0" y="0"/>
                      <a:ext cx="5686425" cy="2790825"/>
                    </a:xfrm>
                    <a:prstGeom prst="rect">
                      <a:avLst/>
                    </a:prstGeom>
                    <a:noFill/>
                    <a:ln>
                      <a:noFill/>
                    </a:ln>
                  </pic:spPr>
                </pic:pic>
              </a:graphicData>
            </a:graphic>
          </wp:inline>
        </w:drawing>
      </w:r>
    </w:p>
    <w:p w14:paraId="3E4862BC" w14:textId="77777777" w:rsidR="00D57536" w:rsidRPr="00DC2BA7" w:rsidRDefault="00D57536" w:rsidP="00D57536">
      <w:pPr>
        <w:widowControl w:val="0"/>
        <w:tabs>
          <w:tab w:val="clear" w:pos="567"/>
        </w:tabs>
        <w:spacing w:line="240" w:lineRule="auto"/>
      </w:pPr>
    </w:p>
    <w:p w14:paraId="7A0092B8" w14:textId="21A23D3F" w:rsidR="00D57536" w:rsidRPr="00DC2BA7" w:rsidRDefault="00B60735" w:rsidP="00D57536">
      <w:pPr>
        <w:widowControl w:val="0"/>
        <w:tabs>
          <w:tab w:val="clear" w:pos="567"/>
        </w:tabs>
        <w:spacing w:line="240" w:lineRule="auto"/>
        <w:rPr>
          <w:color w:val="222222"/>
          <w:lang w:val="sv-SE"/>
        </w:rPr>
      </w:pPr>
      <w:r w:rsidRPr="00DC2BA7">
        <w:rPr>
          <w:lang w:val="sv-SE"/>
        </w:rPr>
        <w:t>I en förutbestämd poolad analys av vidbehovsbehandling (</w:t>
      </w:r>
      <w:r w:rsidRPr="00DC2BA7">
        <w:rPr>
          <w:color w:val="222222"/>
          <w:lang w:val="sv-SE"/>
        </w:rPr>
        <w:t xml:space="preserve">systemiska kortikosteroider under </w:t>
      </w:r>
      <w:r w:rsidRPr="00DC2BA7">
        <w:rPr>
          <w:rFonts w:ascii="Symbol" w:eastAsia="Symbol" w:hAnsi="Symbol" w:cs="Symbol"/>
        </w:rPr>
        <w:sym w:font="Symbol" w:char="F0B3"/>
      </w:r>
      <w:r w:rsidRPr="00DC2BA7">
        <w:rPr>
          <w:lang w:val="sv-SE"/>
        </w:rPr>
        <w:t>3 </w:t>
      </w:r>
      <w:r w:rsidRPr="00DC2BA7">
        <w:rPr>
          <w:color w:val="222222"/>
          <w:lang w:val="sv-SE"/>
        </w:rPr>
        <w:t xml:space="preserve">dagar i följd eller nasal polypektomi) under den 24-veckor långa behandlingsperioden var andelen patienter som krävde </w:t>
      </w:r>
      <w:r w:rsidRPr="00DC2BA7">
        <w:rPr>
          <w:lang w:val="sv-SE"/>
        </w:rPr>
        <w:t>vidbehovsbehandling</w:t>
      </w:r>
      <w:r w:rsidRPr="00DC2BA7">
        <w:rPr>
          <w:color w:val="222222"/>
          <w:lang w:val="sv-SE"/>
        </w:rPr>
        <w:t xml:space="preserve"> lägre hos patienter behandlade med </w:t>
      </w:r>
      <w:r w:rsidR="00361D8E">
        <w:rPr>
          <w:lang w:val="sv-SE"/>
        </w:rPr>
        <w:t>omalizumab</w:t>
      </w:r>
      <w:r w:rsidRPr="00DC2BA7">
        <w:rPr>
          <w:color w:val="222222"/>
          <w:lang w:val="sv-SE"/>
        </w:rPr>
        <w:t xml:space="preserve"> jämfört med placebo (2,3% respektive 6,2%). Oddsförhållandet för att ha tagit </w:t>
      </w:r>
      <w:r w:rsidRPr="00DC2BA7">
        <w:rPr>
          <w:lang w:val="sv-SE"/>
        </w:rPr>
        <w:t>vidbehovsbehandling</w:t>
      </w:r>
      <w:r w:rsidRPr="00DC2BA7">
        <w:rPr>
          <w:color w:val="222222"/>
          <w:lang w:val="sv-SE"/>
        </w:rPr>
        <w:t xml:space="preserve"> i </w:t>
      </w:r>
      <w:r w:rsidR="00361D8E">
        <w:rPr>
          <w:lang w:val="sv-SE"/>
        </w:rPr>
        <w:t>omalizumab</w:t>
      </w:r>
      <w:r w:rsidRPr="00DC2BA7">
        <w:rPr>
          <w:color w:val="222222"/>
          <w:lang w:val="sv-SE"/>
        </w:rPr>
        <w:t>-armen jämfört med placebo var 0,38 (95% CI: 0,10, 1,49). Det fanns inga rapporter om sinonasala operationer i någon av studierna.</w:t>
      </w:r>
    </w:p>
    <w:p w14:paraId="0309A78A" w14:textId="77777777" w:rsidR="00D57536" w:rsidRPr="00DC2BA7" w:rsidRDefault="00D57536" w:rsidP="00535973">
      <w:pPr>
        <w:widowControl w:val="0"/>
        <w:spacing w:line="240" w:lineRule="auto"/>
        <w:rPr>
          <w:lang w:val="sv-SE"/>
        </w:rPr>
      </w:pPr>
    </w:p>
    <w:p w14:paraId="246D1501" w14:textId="68145694" w:rsidR="00D57536" w:rsidRPr="00DC2BA7" w:rsidRDefault="00B60735" w:rsidP="00535973">
      <w:pPr>
        <w:widowControl w:val="0"/>
        <w:spacing w:line="240" w:lineRule="auto"/>
        <w:rPr>
          <w:lang w:val="sv-SE"/>
        </w:rPr>
      </w:pPr>
      <w:r w:rsidRPr="00DC2BA7">
        <w:rPr>
          <w:color w:val="222222"/>
          <w:lang w:val="sv-SE"/>
        </w:rPr>
        <w:t xml:space="preserve">Den långsiktiga effekten och säkerheten av </w:t>
      </w:r>
      <w:r w:rsidR="00361D8E">
        <w:rPr>
          <w:lang w:val="sv-SE"/>
        </w:rPr>
        <w:t>omalizumab</w:t>
      </w:r>
      <w:r w:rsidRPr="00DC2BA7">
        <w:rPr>
          <w:color w:val="222222"/>
          <w:lang w:val="sv-SE"/>
        </w:rPr>
        <w:t xml:space="preserve"> </w:t>
      </w:r>
      <w:r w:rsidRPr="00DC2BA7">
        <w:rPr>
          <w:lang w:val="sv-SE"/>
        </w:rPr>
        <w:t>utvärderades i en öppen förlängningsstudie</w:t>
      </w:r>
      <w:r w:rsidRPr="00DC2BA7">
        <w:rPr>
          <w:color w:val="222222"/>
          <w:lang w:val="sv-SE"/>
        </w:rPr>
        <w:t xml:space="preserve"> hos patienter </w:t>
      </w:r>
      <w:r w:rsidRPr="00DC2BA7">
        <w:rPr>
          <w:lang w:val="sv-SE"/>
        </w:rPr>
        <w:t>med kronisk rinosinuit med näspolyper som hade deltagit i studierna 1 och 2 vid näspolyper. Effektdata från denna studie tyder på att klinisk betydelsefull effekt som erhållits vid vecka 24 kvarstod till och med vecka 52. Säkerhetsdata överrensstämnde över lag med den kända säkerhetsprofilen för omalizumab.</w:t>
      </w:r>
    </w:p>
    <w:p w14:paraId="07CB7FDE" w14:textId="77777777" w:rsidR="00D57536" w:rsidRPr="00DC2BA7" w:rsidRDefault="00D57536" w:rsidP="00535973">
      <w:pPr>
        <w:widowControl w:val="0"/>
        <w:spacing w:line="240" w:lineRule="auto"/>
        <w:rPr>
          <w:lang w:val="sv-SE"/>
        </w:rPr>
      </w:pPr>
    </w:p>
    <w:p w14:paraId="24F50A1E" w14:textId="77777777" w:rsidR="00D57536" w:rsidRPr="00DC2BA7" w:rsidRDefault="00B60735" w:rsidP="00535973">
      <w:pPr>
        <w:keepNext/>
        <w:widowControl w:val="0"/>
        <w:tabs>
          <w:tab w:val="clear" w:pos="567"/>
        </w:tabs>
        <w:spacing w:line="240" w:lineRule="auto"/>
        <w:rPr>
          <w:u w:val="single"/>
          <w:lang w:val="sv-SE"/>
        </w:rPr>
      </w:pPr>
      <w:r w:rsidRPr="00DC2BA7">
        <w:rPr>
          <w:u w:val="single"/>
          <w:lang w:val="sv-SE"/>
        </w:rPr>
        <w:t>Kronisk spontan urtikaria</w:t>
      </w:r>
    </w:p>
    <w:p w14:paraId="6791E9A7" w14:textId="77777777" w:rsidR="00D57536" w:rsidRPr="00DC2BA7" w:rsidRDefault="00D57536" w:rsidP="00535973">
      <w:pPr>
        <w:keepNext/>
        <w:widowControl w:val="0"/>
        <w:tabs>
          <w:tab w:val="clear" w:pos="567"/>
        </w:tabs>
        <w:spacing w:line="240" w:lineRule="auto"/>
        <w:rPr>
          <w:lang w:val="sv-SE"/>
        </w:rPr>
      </w:pPr>
    </w:p>
    <w:p w14:paraId="63BD93D1" w14:textId="101AD473" w:rsidR="00D57536" w:rsidRPr="00DC2BA7" w:rsidRDefault="00B60735" w:rsidP="00535973">
      <w:pPr>
        <w:widowControl w:val="0"/>
        <w:tabs>
          <w:tab w:val="clear" w:pos="567"/>
        </w:tabs>
        <w:spacing w:line="240" w:lineRule="auto"/>
        <w:rPr>
          <w:lang w:val="sv-SE"/>
        </w:rPr>
      </w:pPr>
      <w:r w:rsidRPr="00DC2BA7">
        <w:rPr>
          <w:lang w:val="sv-SE"/>
        </w:rPr>
        <w:t xml:space="preserve">Effekt och säkerhet av </w:t>
      </w:r>
      <w:r w:rsidR="00361D8E">
        <w:rPr>
          <w:lang w:val="sv-SE"/>
        </w:rPr>
        <w:t>omalizumab</w:t>
      </w:r>
      <w:r w:rsidRPr="00DC2BA7">
        <w:rPr>
          <w:lang w:val="sv-SE"/>
        </w:rPr>
        <w:t xml:space="preserve"> utvärderades i två randomiserade, placebokontrollerade fas III-studier (studie 1 och 2) på patienter med kronisk spontan urtikaria, vilka förblev symtomatiska trots behandling med en H1-antagonist i godkänd dos. En tredje studie (studie 3) utvärderade i första hand säkerheten av </w:t>
      </w:r>
      <w:r w:rsidR="00361D8E">
        <w:rPr>
          <w:lang w:val="sv-SE"/>
        </w:rPr>
        <w:t>omalizumab</w:t>
      </w:r>
      <w:r w:rsidRPr="00DC2BA7">
        <w:rPr>
          <w:lang w:val="sv-SE"/>
        </w:rPr>
        <w:t xml:space="preserve"> hos patienter med kronisk spontan urtikaria, vilka förblev symtomatiska trots behandling med en H1-antagonist i upp till fyra gånger godkänd dos samt behandling med H2-antagonister och/eller leukotrienreceptorantagonister. De tre studierna inkluderade 975 patienter mellan 12 och 75 år (medelåldern var 42,3 år, 39 patienter var 12</w:t>
      </w:r>
      <w:r w:rsidRPr="00DC2BA7">
        <w:rPr>
          <w:lang w:val="sv-SE"/>
        </w:rPr>
        <w:noBreakHyphen/>
        <w:t>17 år, 54 patienter var ≥65 år, 259 patienter var män och 716 var kvinnor). Alla patienter hade otillräcklig symtomkontroll, vilket bedömdes med UAS7 ≥16 (Urticaria Activity Score under 1 vecka, intervall 0</w:t>
      </w:r>
      <w:r w:rsidRPr="00DC2BA7">
        <w:rPr>
          <w:lang w:val="sv-SE"/>
        </w:rPr>
        <w:noBreakHyphen/>
        <w:t>42) och svårighetsgrad av klåda ≥8 (del av UAS7, intervall 0</w:t>
      </w:r>
      <w:r w:rsidRPr="00DC2BA7">
        <w:rPr>
          <w:lang w:val="sv-SE"/>
        </w:rPr>
        <w:noBreakHyphen/>
        <w:t>21) under 7 dagar före randomisering, trots användning av ett antihistamin under minst 2 veckor tidigare.</w:t>
      </w:r>
    </w:p>
    <w:p w14:paraId="7ADCA532" w14:textId="77777777" w:rsidR="00D57536" w:rsidRPr="00DC2BA7" w:rsidRDefault="00D57536" w:rsidP="00535973">
      <w:pPr>
        <w:widowControl w:val="0"/>
        <w:tabs>
          <w:tab w:val="clear" w:pos="567"/>
        </w:tabs>
        <w:spacing w:line="240" w:lineRule="auto"/>
        <w:rPr>
          <w:lang w:val="sv-SE"/>
        </w:rPr>
      </w:pPr>
    </w:p>
    <w:p w14:paraId="7DBA5B0F" w14:textId="7054EF5B" w:rsidR="00D57536" w:rsidRPr="00DC2BA7" w:rsidRDefault="00B60735" w:rsidP="00535973">
      <w:pPr>
        <w:widowControl w:val="0"/>
        <w:tabs>
          <w:tab w:val="clear" w:pos="567"/>
        </w:tabs>
        <w:spacing w:line="240" w:lineRule="auto"/>
        <w:rPr>
          <w:lang w:val="sv-SE"/>
        </w:rPr>
      </w:pPr>
      <w:r w:rsidRPr="00DC2BA7">
        <w:rPr>
          <w:lang w:val="sv-SE"/>
        </w:rPr>
        <w:t>I studie 1 och 2 hade patienterna ett genomsnittligt utgångsvärde av svårighetsgrad av klåda under en vecka på mellan 13,7 och 14,5 och ett genomsnittligt UAS7 på 29,5 respektive 31,7. Patienter i säkerhetsstudie 3 hade ett genomsnittligt utgångsvärde av svårighetsgrad av klåda under en vecka på 13,8 och ett genomsnittligt UAS7 på 31,2. I alla tre studierna rapporterade patienterna användning av i genomsnitt 4</w:t>
      </w:r>
      <w:r w:rsidRPr="00DC2BA7">
        <w:rPr>
          <w:lang w:val="sv-SE"/>
        </w:rPr>
        <w:noBreakHyphen/>
        <w:t xml:space="preserve">6 läkemedel (inklusive antihistamin H1-behandling) för sina symtom på kronisk spontan urtikaria före inklusion i studien. Patienterna fick 75 mg, 150 mg eller 300 mg </w:t>
      </w:r>
      <w:r w:rsidR="00361D8E">
        <w:rPr>
          <w:lang w:val="sv-SE"/>
        </w:rPr>
        <w:t>omalizumab</w:t>
      </w:r>
      <w:r w:rsidRPr="00DC2BA7">
        <w:rPr>
          <w:lang w:val="sv-SE"/>
        </w:rPr>
        <w:t xml:space="preserve"> eller placebo som subkutan injektion var fjärde vecka i 24 respektive 12 veckor i studie 1 och 2. I studie 3 fick de 300 mg eller placebo som subkutan injektion var fjärde vecka i 24 veckor. Samtliga studier </w:t>
      </w:r>
      <w:r w:rsidRPr="00DC2BA7">
        <w:rPr>
          <w:lang w:val="sv-SE"/>
        </w:rPr>
        <w:lastRenderedPageBreak/>
        <w:t>hade en 16 veckors behandlingsfri uppföljningsperiod.</w:t>
      </w:r>
    </w:p>
    <w:p w14:paraId="71443DDD" w14:textId="77777777" w:rsidR="00D57536" w:rsidRPr="00DC2BA7" w:rsidRDefault="00D57536" w:rsidP="00D57536">
      <w:pPr>
        <w:widowControl w:val="0"/>
        <w:tabs>
          <w:tab w:val="clear" w:pos="567"/>
        </w:tabs>
        <w:spacing w:line="240" w:lineRule="auto"/>
        <w:rPr>
          <w:lang w:val="sv-SE"/>
        </w:rPr>
      </w:pPr>
    </w:p>
    <w:p w14:paraId="62064B62" w14:textId="77777777" w:rsidR="00D57536" w:rsidRPr="00DC2BA7" w:rsidRDefault="00B60735" w:rsidP="00D57536">
      <w:pPr>
        <w:widowControl w:val="0"/>
        <w:tabs>
          <w:tab w:val="clear" w:pos="567"/>
        </w:tabs>
        <w:spacing w:line="240" w:lineRule="auto"/>
        <w:rPr>
          <w:lang w:val="sv-SE"/>
        </w:rPr>
      </w:pPr>
      <w:r w:rsidRPr="00DC2BA7">
        <w:rPr>
          <w:lang w:val="sv-SE"/>
        </w:rPr>
        <w:t>Det primära effektmåttet var förändring av svårighetsgrad av klåda under en vecka från utgångsvärdet till vecka 12. Med 300 mg omalizumab minskade svårighetsgraden av klåda med 8,55</w:t>
      </w:r>
      <w:r w:rsidRPr="00DC2BA7">
        <w:rPr>
          <w:lang w:val="sv-SE"/>
        </w:rPr>
        <w:noBreakHyphen/>
        <w:t>9,77 (p&lt;0,0001) jämfört med en minskning med 3,63</w:t>
      </w:r>
      <w:r w:rsidRPr="00DC2BA7">
        <w:rPr>
          <w:lang w:val="sv-SE"/>
        </w:rPr>
        <w:noBreakHyphen/>
        <w:t>5,14 för placebo (se tabell 9). Även UAS7 ≤6 (vid vecka 12) var statistiskt signifikant och 300 mg gav ett bättre behandlingssvar på 52</w:t>
      </w:r>
      <w:r w:rsidRPr="00DC2BA7">
        <w:rPr>
          <w:lang w:val="sv-SE"/>
        </w:rPr>
        <w:noBreakHyphen/>
        <w:t>66 %, jämfört med 11</w:t>
      </w:r>
      <w:r w:rsidRPr="00DC2BA7">
        <w:rPr>
          <w:lang w:val="sv-SE"/>
        </w:rPr>
        <w:noBreakHyphen/>
        <w:t>19 % för placebo (p&lt;0,0001). Fullständigt svar (UAS7 =0) uppnåddes hos 34</w:t>
      </w:r>
      <w:r w:rsidRPr="00DC2BA7">
        <w:rPr>
          <w:lang w:val="sv-SE"/>
        </w:rPr>
        <w:noBreakHyphen/>
        <w:t>44 % av patienterna som behandlades med 300 mg, jämfört med 5</w:t>
      </w:r>
      <w:r w:rsidRPr="00DC2BA7">
        <w:rPr>
          <w:lang w:val="sv-SE"/>
        </w:rPr>
        <w:noBreakHyphen/>
        <w:t>9 % av patienterna som fick placebo (p&lt;0,0001). Patienter som fick 300 mg uppnådde den högsta genomsnittliga andelen dagar utan angioödem från vecka 4 till vecka 12 (91,0</w:t>
      </w:r>
      <w:r w:rsidRPr="00DC2BA7">
        <w:rPr>
          <w:lang w:val="sv-SE"/>
        </w:rPr>
        <w:noBreakHyphen/>
        <w:t>96,1 %, p&lt;0,001) jämfört med motsvarande placebogrupper (88,1</w:t>
      </w:r>
      <w:r w:rsidRPr="00DC2BA7">
        <w:rPr>
          <w:lang w:val="sv-SE"/>
        </w:rPr>
        <w:noBreakHyphen/>
        <w:t>89,2 %). Genomsnittlig förändring av total livskvalitet, mätt med DLQI från utgångsvärdet till vecka 12, var större för 300 mg än för placebo (p&lt;0,001) och visade en förbättring på 9,7</w:t>
      </w:r>
      <w:r w:rsidRPr="00DC2BA7">
        <w:rPr>
          <w:lang w:val="sv-SE"/>
        </w:rPr>
        <w:noBreakHyphen/>
        <w:t>10,3 poäng, jämfört med 5,1</w:t>
      </w:r>
      <w:r w:rsidRPr="00DC2BA7">
        <w:rPr>
          <w:lang w:val="sv-SE"/>
        </w:rPr>
        <w:noBreakHyphen/>
        <w:t>6,1 poäng för motsvarande placebogrupper.</w:t>
      </w:r>
    </w:p>
    <w:p w14:paraId="2686D16F" w14:textId="77777777" w:rsidR="00D57536" w:rsidRPr="00DC2BA7" w:rsidRDefault="00D57536" w:rsidP="00D57536">
      <w:pPr>
        <w:widowControl w:val="0"/>
        <w:tabs>
          <w:tab w:val="clear" w:pos="567"/>
        </w:tabs>
        <w:spacing w:line="240" w:lineRule="auto"/>
        <w:rPr>
          <w:u w:val="single"/>
          <w:lang w:val="sv-SE"/>
        </w:rPr>
      </w:pPr>
    </w:p>
    <w:p w14:paraId="1D1D5935" w14:textId="77777777" w:rsidR="00D57536" w:rsidRPr="00DC2BA7" w:rsidRDefault="00B60735" w:rsidP="00D57536">
      <w:pPr>
        <w:keepNext/>
        <w:keepLines/>
        <w:spacing w:line="240" w:lineRule="auto"/>
        <w:ind w:left="1134" w:hanging="1134"/>
        <w:rPr>
          <w:b/>
          <w:bCs/>
          <w:i/>
          <w:lang w:val="sv-SE"/>
        </w:rPr>
      </w:pPr>
      <w:r w:rsidRPr="00DC2BA7">
        <w:rPr>
          <w:b/>
          <w:bCs/>
          <w:lang w:val="sv-SE"/>
        </w:rPr>
        <w:t>Tabell 9</w:t>
      </w:r>
      <w:r w:rsidRPr="00DC2BA7">
        <w:rPr>
          <w:b/>
          <w:bCs/>
          <w:lang w:val="sv-SE"/>
        </w:rPr>
        <w:tab/>
        <w:t>Förändring av svårighetsgrad av klåda från utgångsvärdet till vecka 12, studie 1, 2 och 3 (mITT-population*)</w:t>
      </w:r>
    </w:p>
    <w:p w14:paraId="09F3FD7B" w14:textId="77777777" w:rsidR="00D57536" w:rsidRPr="00DC2BA7" w:rsidRDefault="00D57536" w:rsidP="00D57536">
      <w:pPr>
        <w:keepNext/>
        <w:spacing w:line="240" w:lineRule="auto"/>
        <w:rPr>
          <w:lang w:val="sv-SE"/>
        </w:rPr>
      </w:pPr>
    </w:p>
    <w:tbl>
      <w:tblPr>
        <w:tblW w:w="4114" w:type="pct"/>
        <w:tblLook w:val="04A0" w:firstRow="1" w:lastRow="0" w:firstColumn="1" w:lastColumn="0" w:noHBand="0" w:noVBand="1"/>
      </w:tblPr>
      <w:tblGrid>
        <w:gridCol w:w="4211"/>
        <w:gridCol w:w="1524"/>
        <w:gridCol w:w="1729"/>
      </w:tblGrid>
      <w:tr w:rsidR="00211724" w14:paraId="524A5DAF" w14:textId="77777777" w:rsidTr="001C4B98">
        <w:tc>
          <w:tcPr>
            <w:tcW w:w="2821" w:type="pct"/>
            <w:tcBorders>
              <w:top w:val="single" w:sz="4" w:space="0" w:color="auto"/>
              <w:bottom w:val="single" w:sz="4" w:space="0" w:color="auto"/>
            </w:tcBorders>
            <w:shd w:val="clear" w:color="auto" w:fill="auto"/>
          </w:tcPr>
          <w:p w14:paraId="70500623" w14:textId="77777777" w:rsidR="00D57536" w:rsidRPr="00DC2BA7" w:rsidRDefault="00D57536" w:rsidP="001C4B98">
            <w:pPr>
              <w:pStyle w:val="Table"/>
              <w:keepNext/>
              <w:keepLines w:val="0"/>
              <w:spacing w:before="0" w:after="0"/>
              <w:rPr>
                <w:rFonts w:ascii="Times New Roman" w:hAnsi="Times New Roman"/>
                <w:sz w:val="22"/>
                <w:szCs w:val="22"/>
                <w:lang w:val="sv-SE"/>
              </w:rPr>
            </w:pPr>
          </w:p>
        </w:tc>
        <w:tc>
          <w:tcPr>
            <w:tcW w:w="1021" w:type="pct"/>
            <w:tcBorders>
              <w:top w:val="single" w:sz="4" w:space="0" w:color="auto"/>
              <w:bottom w:val="single" w:sz="4" w:space="0" w:color="auto"/>
            </w:tcBorders>
            <w:shd w:val="clear" w:color="auto" w:fill="auto"/>
            <w:vAlign w:val="bottom"/>
          </w:tcPr>
          <w:p w14:paraId="49085E3B" w14:textId="77777777" w:rsidR="00D57536" w:rsidRPr="00DC2BA7" w:rsidRDefault="00B60735" w:rsidP="001C4B98">
            <w:pPr>
              <w:pStyle w:val="Table"/>
              <w:keepNext/>
              <w:keepLines w:val="0"/>
              <w:spacing w:before="0" w:after="0"/>
              <w:jc w:val="center"/>
              <w:rPr>
                <w:rFonts w:ascii="Times New Roman" w:eastAsia="PMingLiU" w:hAnsi="Times New Roman"/>
                <w:b/>
                <w:sz w:val="22"/>
                <w:szCs w:val="22"/>
                <w:lang w:eastAsia="zh-TW"/>
              </w:rPr>
            </w:pPr>
            <w:r w:rsidRPr="00DC2BA7">
              <w:rPr>
                <w:rFonts w:ascii="Times New Roman" w:eastAsia="PMingLiU" w:hAnsi="Times New Roman"/>
                <w:b/>
                <w:sz w:val="22"/>
                <w:szCs w:val="22"/>
                <w:lang w:eastAsia="zh-TW"/>
              </w:rPr>
              <w:t>placebo</w:t>
            </w:r>
          </w:p>
        </w:tc>
        <w:tc>
          <w:tcPr>
            <w:tcW w:w="1158" w:type="pct"/>
            <w:tcBorders>
              <w:top w:val="single" w:sz="4" w:space="0" w:color="auto"/>
              <w:bottom w:val="single" w:sz="4" w:space="0" w:color="auto"/>
            </w:tcBorders>
            <w:shd w:val="clear" w:color="auto" w:fill="auto"/>
            <w:vAlign w:val="bottom"/>
          </w:tcPr>
          <w:p w14:paraId="6113DE77" w14:textId="77777777" w:rsidR="00D57536" w:rsidRPr="00DC2BA7" w:rsidRDefault="00B60735" w:rsidP="001C4B98">
            <w:pPr>
              <w:pStyle w:val="Table"/>
              <w:keepNext/>
              <w:keepLines w:val="0"/>
              <w:spacing w:before="0" w:after="0"/>
              <w:jc w:val="center"/>
              <w:rPr>
                <w:rFonts w:ascii="Times New Roman" w:eastAsia="PMingLiU" w:hAnsi="Times New Roman"/>
                <w:b/>
                <w:sz w:val="22"/>
                <w:szCs w:val="22"/>
                <w:lang w:eastAsia="zh-TW"/>
              </w:rPr>
            </w:pPr>
            <w:r w:rsidRPr="00DC2BA7">
              <w:rPr>
                <w:rFonts w:ascii="Times New Roman" w:eastAsia="PMingLiU" w:hAnsi="Times New Roman"/>
                <w:b/>
                <w:sz w:val="22"/>
                <w:szCs w:val="22"/>
                <w:lang w:eastAsia="zh-TW"/>
              </w:rPr>
              <w:t>300 mg omalizumab</w:t>
            </w:r>
          </w:p>
        </w:tc>
      </w:tr>
      <w:tr w:rsidR="00211724" w14:paraId="0CBEBFD5" w14:textId="77777777" w:rsidTr="001C4B98">
        <w:tc>
          <w:tcPr>
            <w:tcW w:w="2821" w:type="pct"/>
            <w:tcBorders>
              <w:top w:val="single" w:sz="4" w:space="0" w:color="auto"/>
            </w:tcBorders>
            <w:shd w:val="clear" w:color="auto" w:fill="auto"/>
          </w:tcPr>
          <w:p w14:paraId="09F8F658" w14:textId="77777777" w:rsidR="00D57536" w:rsidRPr="00DC2BA7" w:rsidRDefault="00B60735" w:rsidP="001C4B98">
            <w:pPr>
              <w:pStyle w:val="Table"/>
              <w:keepNext/>
              <w:keepLines w:val="0"/>
              <w:spacing w:before="0" w:after="0"/>
              <w:rPr>
                <w:rFonts w:ascii="Times New Roman" w:hAnsi="Times New Roman"/>
                <w:b/>
                <w:sz w:val="22"/>
                <w:szCs w:val="22"/>
              </w:rPr>
            </w:pPr>
            <w:r w:rsidRPr="00DC2BA7">
              <w:rPr>
                <w:rFonts w:ascii="Times New Roman" w:hAnsi="Times New Roman"/>
                <w:b/>
                <w:sz w:val="22"/>
                <w:szCs w:val="22"/>
              </w:rPr>
              <w:t>Studie 1</w:t>
            </w:r>
          </w:p>
        </w:tc>
        <w:tc>
          <w:tcPr>
            <w:tcW w:w="1021" w:type="pct"/>
            <w:tcBorders>
              <w:top w:val="single" w:sz="4" w:space="0" w:color="auto"/>
            </w:tcBorders>
            <w:shd w:val="clear" w:color="auto" w:fill="auto"/>
          </w:tcPr>
          <w:p w14:paraId="2F0F336F" w14:textId="77777777" w:rsidR="00D57536" w:rsidRPr="00DC2BA7" w:rsidRDefault="00D57536" w:rsidP="001C4B98">
            <w:pPr>
              <w:pStyle w:val="Table"/>
              <w:keepNext/>
              <w:keepLines w:val="0"/>
              <w:spacing w:before="0" w:after="0"/>
              <w:jc w:val="center"/>
              <w:rPr>
                <w:rFonts w:ascii="Times New Roman" w:hAnsi="Times New Roman"/>
                <w:sz w:val="22"/>
                <w:szCs w:val="22"/>
              </w:rPr>
            </w:pPr>
          </w:p>
        </w:tc>
        <w:tc>
          <w:tcPr>
            <w:tcW w:w="1158" w:type="pct"/>
            <w:tcBorders>
              <w:top w:val="single" w:sz="4" w:space="0" w:color="auto"/>
            </w:tcBorders>
            <w:shd w:val="clear" w:color="auto" w:fill="auto"/>
          </w:tcPr>
          <w:p w14:paraId="7534FC44" w14:textId="77777777" w:rsidR="00D57536" w:rsidRPr="00DC2BA7" w:rsidRDefault="00D57536" w:rsidP="001C4B98">
            <w:pPr>
              <w:pStyle w:val="Table"/>
              <w:keepNext/>
              <w:keepLines w:val="0"/>
              <w:spacing w:before="0" w:after="0"/>
              <w:jc w:val="center"/>
              <w:rPr>
                <w:rFonts w:ascii="Times New Roman" w:hAnsi="Times New Roman"/>
                <w:sz w:val="22"/>
                <w:szCs w:val="22"/>
              </w:rPr>
            </w:pPr>
          </w:p>
        </w:tc>
      </w:tr>
      <w:tr w:rsidR="00211724" w14:paraId="20274FFA" w14:textId="77777777" w:rsidTr="001C4B98">
        <w:tc>
          <w:tcPr>
            <w:tcW w:w="2821" w:type="pct"/>
            <w:shd w:val="clear" w:color="auto" w:fill="auto"/>
          </w:tcPr>
          <w:p w14:paraId="0CD1FD10" w14:textId="77777777" w:rsidR="00D57536" w:rsidRPr="00DC2BA7" w:rsidRDefault="00B60735" w:rsidP="001C4B98">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N</w:t>
            </w:r>
          </w:p>
        </w:tc>
        <w:tc>
          <w:tcPr>
            <w:tcW w:w="1021" w:type="pct"/>
            <w:shd w:val="clear" w:color="auto" w:fill="auto"/>
          </w:tcPr>
          <w:p w14:paraId="6EE60881"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80</w:t>
            </w:r>
          </w:p>
        </w:tc>
        <w:tc>
          <w:tcPr>
            <w:tcW w:w="1158" w:type="pct"/>
            <w:shd w:val="clear" w:color="auto" w:fill="auto"/>
          </w:tcPr>
          <w:p w14:paraId="09E137D3"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81</w:t>
            </w:r>
          </w:p>
        </w:tc>
      </w:tr>
      <w:tr w:rsidR="00211724" w14:paraId="78F285A8" w14:textId="77777777" w:rsidTr="001C4B98">
        <w:tc>
          <w:tcPr>
            <w:tcW w:w="2821" w:type="pct"/>
            <w:shd w:val="clear" w:color="auto" w:fill="auto"/>
          </w:tcPr>
          <w:p w14:paraId="1F33F7C0" w14:textId="77777777" w:rsidR="00D57536" w:rsidRPr="00DC2BA7" w:rsidRDefault="00B60735" w:rsidP="001C4B98">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Medelvärde (standardavvikelse)</w:t>
            </w:r>
          </w:p>
        </w:tc>
        <w:tc>
          <w:tcPr>
            <w:tcW w:w="1021" w:type="pct"/>
            <w:shd w:val="clear" w:color="auto" w:fill="auto"/>
          </w:tcPr>
          <w:p w14:paraId="27B430A2" w14:textId="77777777" w:rsidR="00D57536" w:rsidRPr="00DC2BA7" w:rsidRDefault="00B60735" w:rsidP="001C4B98">
            <w:pPr>
              <w:pStyle w:val="Table"/>
              <w:keepNext/>
              <w:keepLines w:val="0"/>
              <w:spacing w:before="0" w:after="0"/>
              <w:jc w:val="center"/>
              <w:rPr>
                <w:rFonts w:ascii="Times New Roman" w:eastAsia="PMingLiU" w:hAnsi="Times New Roman"/>
                <w:sz w:val="22"/>
                <w:szCs w:val="22"/>
                <w:lang w:eastAsia="zh-TW"/>
              </w:rPr>
            </w:pPr>
            <w:r w:rsidRPr="00DC2BA7">
              <w:rPr>
                <w:rFonts w:ascii="Times New Roman" w:hAnsi="Times New Roman"/>
                <w:sz w:val="22"/>
                <w:szCs w:val="22"/>
                <w:lang w:val="en-GB"/>
              </w:rPr>
              <w:t>−</w:t>
            </w:r>
            <w:r w:rsidRPr="00DC2BA7">
              <w:rPr>
                <w:rFonts w:ascii="Times New Roman" w:eastAsia="PMingLiU" w:hAnsi="Times New Roman"/>
                <w:sz w:val="22"/>
                <w:szCs w:val="22"/>
                <w:lang w:eastAsia="zh-TW"/>
              </w:rPr>
              <w:t>3,63 (5,22)</w:t>
            </w:r>
          </w:p>
        </w:tc>
        <w:tc>
          <w:tcPr>
            <w:tcW w:w="1158" w:type="pct"/>
            <w:shd w:val="clear" w:color="auto" w:fill="auto"/>
          </w:tcPr>
          <w:p w14:paraId="46BA6CF3" w14:textId="77777777" w:rsidR="00D57536" w:rsidRPr="00DC2BA7" w:rsidRDefault="00B60735" w:rsidP="001C4B98">
            <w:pPr>
              <w:pStyle w:val="Table"/>
              <w:keepNext/>
              <w:keepLines w:val="0"/>
              <w:spacing w:before="0" w:after="0"/>
              <w:jc w:val="center"/>
              <w:rPr>
                <w:rFonts w:ascii="Times New Roman" w:eastAsia="PMingLiU" w:hAnsi="Times New Roman"/>
                <w:sz w:val="22"/>
                <w:szCs w:val="22"/>
                <w:lang w:eastAsia="zh-TW"/>
              </w:rPr>
            </w:pPr>
            <w:r w:rsidRPr="00DC2BA7">
              <w:rPr>
                <w:rFonts w:ascii="Times New Roman" w:hAnsi="Times New Roman"/>
                <w:sz w:val="22"/>
                <w:szCs w:val="22"/>
                <w:lang w:val="en-GB"/>
              </w:rPr>
              <w:t>−</w:t>
            </w:r>
            <w:r w:rsidRPr="00DC2BA7">
              <w:rPr>
                <w:rFonts w:ascii="Times New Roman" w:eastAsia="PMingLiU" w:hAnsi="Times New Roman"/>
                <w:sz w:val="22"/>
                <w:szCs w:val="22"/>
                <w:lang w:eastAsia="zh-TW"/>
              </w:rPr>
              <w:t>9,40 (5,73)</w:t>
            </w:r>
          </w:p>
        </w:tc>
      </w:tr>
      <w:tr w:rsidR="00211724" w14:paraId="3D193A7F" w14:textId="77777777" w:rsidTr="001C4B98">
        <w:tc>
          <w:tcPr>
            <w:tcW w:w="2821" w:type="pct"/>
            <w:shd w:val="clear" w:color="auto" w:fill="auto"/>
          </w:tcPr>
          <w:p w14:paraId="0AFE8701" w14:textId="77777777" w:rsidR="00D57536" w:rsidRPr="00DC2BA7" w:rsidRDefault="00B60735" w:rsidP="001C4B98">
            <w:pPr>
              <w:pStyle w:val="Table"/>
              <w:keepNext/>
              <w:keepLines w:val="0"/>
              <w:spacing w:before="0" w:after="0"/>
              <w:ind w:left="284" w:hanging="284"/>
              <w:rPr>
                <w:rFonts w:ascii="Times New Roman" w:hAnsi="Times New Roman"/>
                <w:sz w:val="22"/>
                <w:szCs w:val="22"/>
                <w:lang w:val="sv-SE"/>
              </w:rPr>
            </w:pPr>
            <w:r w:rsidRPr="00DC2BA7">
              <w:rPr>
                <w:rFonts w:ascii="Times New Roman" w:eastAsia="PMingLiU" w:hAnsi="Times New Roman"/>
                <w:sz w:val="22"/>
                <w:szCs w:val="22"/>
                <w:lang w:val="sv-SE" w:eastAsia="zh-TW"/>
              </w:rPr>
              <w:tab/>
              <w:t>Skillnad i minsta kvadratmedelvärde (LSM) mot placebo</w:t>
            </w:r>
            <w:r w:rsidRPr="00DC2BA7">
              <w:rPr>
                <w:rFonts w:ascii="Times New Roman" w:eastAsia="PMingLiU" w:hAnsi="Times New Roman"/>
                <w:sz w:val="22"/>
                <w:szCs w:val="22"/>
                <w:vertAlign w:val="superscript"/>
                <w:lang w:val="sv-SE" w:eastAsia="zh-TW"/>
              </w:rPr>
              <w:t>1</w:t>
            </w:r>
          </w:p>
        </w:tc>
        <w:tc>
          <w:tcPr>
            <w:tcW w:w="1021" w:type="pct"/>
            <w:shd w:val="clear" w:color="auto" w:fill="auto"/>
          </w:tcPr>
          <w:p w14:paraId="618DE656" w14:textId="77777777" w:rsidR="00D57536" w:rsidRPr="00DC2BA7" w:rsidRDefault="00B60735" w:rsidP="001C4B98">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w:t>
            </w:r>
          </w:p>
        </w:tc>
        <w:tc>
          <w:tcPr>
            <w:tcW w:w="1158" w:type="pct"/>
            <w:shd w:val="clear" w:color="auto" w:fill="auto"/>
          </w:tcPr>
          <w:p w14:paraId="1BCA5B31"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lang w:val="en-GB"/>
              </w:rPr>
              <w:t>−</w:t>
            </w:r>
            <w:r w:rsidRPr="00DC2BA7">
              <w:rPr>
                <w:rFonts w:ascii="Times New Roman" w:hAnsi="Times New Roman"/>
                <w:sz w:val="22"/>
                <w:szCs w:val="22"/>
              </w:rPr>
              <w:t>5,80</w:t>
            </w:r>
          </w:p>
        </w:tc>
      </w:tr>
      <w:tr w:rsidR="00211724" w14:paraId="51EF1454" w14:textId="77777777" w:rsidTr="001C4B98">
        <w:tc>
          <w:tcPr>
            <w:tcW w:w="2821" w:type="pct"/>
            <w:shd w:val="clear" w:color="auto" w:fill="auto"/>
          </w:tcPr>
          <w:p w14:paraId="0BE5EFDC" w14:textId="77777777" w:rsidR="00D57536" w:rsidRPr="00DC2BA7" w:rsidRDefault="00B60735" w:rsidP="001C4B98">
            <w:pPr>
              <w:pStyle w:val="Table"/>
              <w:keepNext/>
              <w:keepLines w:val="0"/>
              <w:spacing w:before="0" w:after="0"/>
              <w:rPr>
                <w:rFonts w:ascii="Times New Roman" w:eastAsia="PMingLiU" w:hAnsi="Times New Roman"/>
                <w:sz w:val="22"/>
                <w:szCs w:val="22"/>
                <w:lang w:eastAsia="zh-TW"/>
              </w:rPr>
            </w:pPr>
            <w:r w:rsidRPr="00DC2BA7">
              <w:rPr>
                <w:rFonts w:ascii="Times New Roman" w:eastAsia="PMingLiU" w:hAnsi="Times New Roman"/>
                <w:sz w:val="22"/>
                <w:szCs w:val="22"/>
                <w:lang w:eastAsia="zh-TW"/>
              </w:rPr>
              <w:tab/>
              <w:t>95% KI för skillnaden</w:t>
            </w:r>
          </w:p>
        </w:tc>
        <w:tc>
          <w:tcPr>
            <w:tcW w:w="1021" w:type="pct"/>
            <w:shd w:val="clear" w:color="auto" w:fill="auto"/>
          </w:tcPr>
          <w:p w14:paraId="0F2F769C" w14:textId="77777777" w:rsidR="00D57536" w:rsidRPr="00DC2BA7" w:rsidRDefault="00B60735" w:rsidP="001C4B98">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w:t>
            </w:r>
          </w:p>
        </w:tc>
        <w:tc>
          <w:tcPr>
            <w:tcW w:w="1158" w:type="pct"/>
            <w:shd w:val="clear" w:color="auto" w:fill="auto"/>
          </w:tcPr>
          <w:p w14:paraId="2AE5EE2E"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lang w:val="en-GB"/>
              </w:rPr>
              <w:t>−7,49;−4,10</w:t>
            </w:r>
          </w:p>
        </w:tc>
      </w:tr>
      <w:tr w:rsidR="00211724" w14:paraId="30B93025" w14:textId="77777777" w:rsidTr="001C4B98">
        <w:tc>
          <w:tcPr>
            <w:tcW w:w="2821" w:type="pct"/>
            <w:tcBorders>
              <w:bottom w:val="single" w:sz="4" w:space="0" w:color="auto"/>
            </w:tcBorders>
            <w:shd w:val="clear" w:color="auto" w:fill="auto"/>
          </w:tcPr>
          <w:p w14:paraId="5BEBCE81" w14:textId="77777777" w:rsidR="00D57536" w:rsidRPr="00DC2BA7" w:rsidRDefault="00B60735" w:rsidP="001C4B98">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p-värde mot placebo</w:t>
            </w:r>
            <w:r w:rsidRPr="00DC2BA7">
              <w:rPr>
                <w:rFonts w:ascii="Times New Roman" w:hAnsi="Times New Roman"/>
                <w:sz w:val="22"/>
                <w:szCs w:val="22"/>
                <w:vertAlign w:val="superscript"/>
              </w:rPr>
              <w:t>2</w:t>
            </w:r>
          </w:p>
        </w:tc>
        <w:tc>
          <w:tcPr>
            <w:tcW w:w="1021" w:type="pct"/>
            <w:tcBorders>
              <w:bottom w:val="single" w:sz="4" w:space="0" w:color="auto"/>
            </w:tcBorders>
            <w:shd w:val="clear" w:color="auto" w:fill="auto"/>
          </w:tcPr>
          <w:p w14:paraId="005E0B9A"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w:t>
            </w:r>
          </w:p>
        </w:tc>
        <w:tc>
          <w:tcPr>
            <w:tcW w:w="1158" w:type="pct"/>
            <w:tcBorders>
              <w:bottom w:val="single" w:sz="4" w:space="0" w:color="auto"/>
            </w:tcBorders>
            <w:shd w:val="clear" w:color="auto" w:fill="auto"/>
          </w:tcPr>
          <w:p w14:paraId="32EFB32A"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&lt;0,0001</w:t>
            </w:r>
          </w:p>
        </w:tc>
      </w:tr>
      <w:tr w:rsidR="00211724" w14:paraId="2F08F31E" w14:textId="77777777" w:rsidTr="001C4B98">
        <w:tc>
          <w:tcPr>
            <w:tcW w:w="2821" w:type="pct"/>
            <w:tcBorders>
              <w:top w:val="single" w:sz="4" w:space="0" w:color="auto"/>
            </w:tcBorders>
            <w:shd w:val="clear" w:color="auto" w:fill="auto"/>
          </w:tcPr>
          <w:p w14:paraId="4B78D428" w14:textId="77777777" w:rsidR="00D57536" w:rsidRPr="00DC2BA7" w:rsidRDefault="00B60735" w:rsidP="001C4B98">
            <w:pPr>
              <w:pStyle w:val="Table"/>
              <w:keepNext/>
              <w:keepLines w:val="0"/>
              <w:spacing w:before="0" w:after="0"/>
              <w:rPr>
                <w:rFonts w:ascii="Times New Roman" w:hAnsi="Times New Roman"/>
                <w:b/>
                <w:sz w:val="22"/>
                <w:szCs w:val="22"/>
              </w:rPr>
            </w:pPr>
            <w:r w:rsidRPr="00DC2BA7">
              <w:rPr>
                <w:rFonts w:ascii="Times New Roman" w:hAnsi="Times New Roman"/>
                <w:b/>
                <w:sz w:val="22"/>
                <w:szCs w:val="22"/>
              </w:rPr>
              <w:t>Studie 2</w:t>
            </w:r>
          </w:p>
        </w:tc>
        <w:tc>
          <w:tcPr>
            <w:tcW w:w="1021" w:type="pct"/>
            <w:tcBorders>
              <w:top w:val="single" w:sz="4" w:space="0" w:color="auto"/>
            </w:tcBorders>
            <w:shd w:val="clear" w:color="auto" w:fill="auto"/>
          </w:tcPr>
          <w:p w14:paraId="756FDEC4" w14:textId="77777777" w:rsidR="00D57536" w:rsidRPr="00DC2BA7" w:rsidRDefault="00D57536" w:rsidP="001C4B98">
            <w:pPr>
              <w:pStyle w:val="Table"/>
              <w:keepNext/>
              <w:keepLines w:val="0"/>
              <w:spacing w:before="0" w:after="0"/>
              <w:jc w:val="center"/>
              <w:rPr>
                <w:rFonts w:ascii="Times New Roman" w:hAnsi="Times New Roman"/>
                <w:sz w:val="22"/>
                <w:szCs w:val="22"/>
              </w:rPr>
            </w:pPr>
          </w:p>
        </w:tc>
        <w:tc>
          <w:tcPr>
            <w:tcW w:w="1158" w:type="pct"/>
            <w:tcBorders>
              <w:top w:val="single" w:sz="4" w:space="0" w:color="auto"/>
            </w:tcBorders>
            <w:shd w:val="clear" w:color="auto" w:fill="auto"/>
          </w:tcPr>
          <w:p w14:paraId="5FC1F60B" w14:textId="77777777" w:rsidR="00D57536" w:rsidRPr="00DC2BA7" w:rsidRDefault="00D57536" w:rsidP="001C4B98">
            <w:pPr>
              <w:pStyle w:val="Table"/>
              <w:keepNext/>
              <w:keepLines w:val="0"/>
              <w:spacing w:before="0" w:after="0"/>
              <w:jc w:val="center"/>
              <w:rPr>
                <w:rFonts w:ascii="Times New Roman" w:hAnsi="Times New Roman"/>
                <w:sz w:val="22"/>
                <w:szCs w:val="22"/>
              </w:rPr>
            </w:pPr>
          </w:p>
        </w:tc>
      </w:tr>
      <w:tr w:rsidR="00211724" w14:paraId="28017135" w14:textId="77777777" w:rsidTr="001C4B98">
        <w:tc>
          <w:tcPr>
            <w:tcW w:w="2821" w:type="pct"/>
            <w:shd w:val="clear" w:color="auto" w:fill="auto"/>
          </w:tcPr>
          <w:p w14:paraId="056387B0" w14:textId="77777777" w:rsidR="00D57536" w:rsidRPr="00DC2BA7" w:rsidRDefault="00B60735" w:rsidP="001C4B98">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N</w:t>
            </w:r>
          </w:p>
        </w:tc>
        <w:tc>
          <w:tcPr>
            <w:tcW w:w="1021" w:type="pct"/>
            <w:shd w:val="clear" w:color="auto" w:fill="auto"/>
          </w:tcPr>
          <w:p w14:paraId="565930D8"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eastAsia="PMingLiU" w:hAnsi="Times New Roman"/>
                <w:sz w:val="22"/>
                <w:szCs w:val="22"/>
                <w:lang w:eastAsia="zh-TW"/>
              </w:rPr>
              <w:t>79</w:t>
            </w:r>
          </w:p>
        </w:tc>
        <w:tc>
          <w:tcPr>
            <w:tcW w:w="1158" w:type="pct"/>
            <w:shd w:val="clear" w:color="auto" w:fill="auto"/>
          </w:tcPr>
          <w:p w14:paraId="36B3BA5E"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eastAsia="PMingLiU" w:hAnsi="Times New Roman"/>
                <w:sz w:val="22"/>
                <w:szCs w:val="22"/>
                <w:lang w:eastAsia="zh-TW"/>
              </w:rPr>
              <w:t>79</w:t>
            </w:r>
          </w:p>
        </w:tc>
      </w:tr>
      <w:tr w:rsidR="00211724" w14:paraId="0E3FC699" w14:textId="77777777" w:rsidTr="001C4B98">
        <w:tc>
          <w:tcPr>
            <w:tcW w:w="2821" w:type="pct"/>
            <w:shd w:val="clear" w:color="auto" w:fill="auto"/>
          </w:tcPr>
          <w:p w14:paraId="5A60B58D" w14:textId="77777777" w:rsidR="00D57536" w:rsidRPr="00DC2BA7" w:rsidRDefault="00B60735" w:rsidP="001C4B98">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Medelvärde (standardavvikelse)</w:t>
            </w:r>
          </w:p>
        </w:tc>
        <w:tc>
          <w:tcPr>
            <w:tcW w:w="1021" w:type="pct"/>
            <w:shd w:val="clear" w:color="auto" w:fill="auto"/>
          </w:tcPr>
          <w:p w14:paraId="4B21BE02" w14:textId="77777777" w:rsidR="00D57536" w:rsidRPr="00DC2BA7" w:rsidRDefault="00B60735" w:rsidP="001C4B98">
            <w:pPr>
              <w:pStyle w:val="Table"/>
              <w:keepNext/>
              <w:keepLines w:val="0"/>
              <w:spacing w:before="0" w:after="0"/>
              <w:jc w:val="center"/>
              <w:rPr>
                <w:rFonts w:ascii="Times New Roman" w:eastAsia="PMingLiU" w:hAnsi="Times New Roman"/>
                <w:sz w:val="22"/>
                <w:szCs w:val="22"/>
                <w:lang w:eastAsia="zh-TW"/>
              </w:rPr>
            </w:pPr>
            <w:r w:rsidRPr="00DC2BA7">
              <w:rPr>
                <w:rFonts w:ascii="Times New Roman" w:hAnsi="Times New Roman"/>
                <w:sz w:val="22"/>
                <w:szCs w:val="22"/>
                <w:lang w:val="en-GB"/>
              </w:rPr>
              <w:t>−</w:t>
            </w:r>
            <w:r w:rsidRPr="00DC2BA7">
              <w:rPr>
                <w:rFonts w:ascii="Times New Roman" w:eastAsia="PMingLiU" w:hAnsi="Times New Roman"/>
                <w:sz w:val="22"/>
                <w:szCs w:val="22"/>
                <w:lang w:eastAsia="zh-TW"/>
              </w:rPr>
              <w:t>5,14 (5,58)</w:t>
            </w:r>
          </w:p>
        </w:tc>
        <w:tc>
          <w:tcPr>
            <w:tcW w:w="1158" w:type="pct"/>
            <w:shd w:val="clear" w:color="auto" w:fill="auto"/>
          </w:tcPr>
          <w:p w14:paraId="6883401F" w14:textId="77777777" w:rsidR="00D57536" w:rsidRPr="00DC2BA7" w:rsidRDefault="00B60735" w:rsidP="001C4B98">
            <w:pPr>
              <w:pStyle w:val="Table"/>
              <w:keepNext/>
              <w:keepLines w:val="0"/>
              <w:spacing w:before="0" w:after="0"/>
              <w:jc w:val="center"/>
              <w:rPr>
                <w:rFonts w:ascii="Times New Roman" w:eastAsia="PMingLiU" w:hAnsi="Times New Roman"/>
                <w:sz w:val="22"/>
                <w:szCs w:val="22"/>
                <w:lang w:eastAsia="zh-TW"/>
              </w:rPr>
            </w:pPr>
            <w:r w:rsidRPr="00DC2BA7">
              <w:rPr>
                <w:rFonts w:ascii="Times New Roman" w:hAnsi="Times New Roman"/>
                <w:sz w:val="22"/>
                <w:szCs w:val="22"/>
                <w:lang w:val="en-GB"/>
              </w:rPr>
              <w:t>−</w:t>
            </w:r>
            <w:r w:rsidRPr="00DC2BA7">
              <w:rPr>
                <w:rFonts w:ascii="Times New Roman" w:eastAsia="PMingLiU" w:hAnsi="Times New Roman"/>
                <w:sz w:val="22"/>
                <w:szCs w:val="22"/>
                <w:lang w:eastAsia="zh-TW"/>
              </w:rPr>
              <w:t>9,77 (5,95)</w:t>
            </w:r>
          </w:p>
        </w:tc>
      </w:tr>
      <w:tr w:rsidR="00211724" w14:paraId="5F56E9D3" w14:textId="77777777" w:rsidTr="001C4B98">
        <w:tc>
          <w:tcPr>
            <w:tcW w:w="2821" w:type="pct"/>
            <w:shd w:val="clear" w:color="auto" w:fill="auto"/>
          </w:tcPr>
          <w:p w14:paraId="3FB28D2F" w14:textId="77777777" w:rsidR="00D57536" w:rsidRPr="00DC2BA7" w:rsidRDefault="00B60735" w:rsidP="001C4B98">
            <w:pPr>
              <w:pStyle w:val="Table"/>
              <w:keepNext/>
              <w:keepLines w:val="0"/>
              <w:spacing w:before="0" w:after="0"/>
              <w:ind w:left="284" w:hanging="284"/>
              <w:rPr>
                <w:rFonts w:ascii="Times New Roman" w:hAnsi="Times New Roman"/>
                <w:sz w:val="22"/>
                <w:szCs w:val="22"/>
                <w:lang w:val="sv-SE"/>
              </w:rPr>
            </w:pPr>
            <w:r w:rsidRPr="00DC2BA7">
              <w:rPr>
                <w:rFonts w:ascii="Times New Roman" w:eastAsia="PMingLiU" w:hAnsi="Times New Roman"/>
                <w:sz w:val="22"/>
                <w:szCs w:val="22"/>
                <w:lang w:val="sv-SE" w:eastAsia="zh-TW"/>
              </w:rPr>
              <w:tab/>
              <w:t>Skillnad i minsta kvadratmedelvärde (LSM) mot placebo</w:t>
            </w:r>
            <w:r w:rsidRPr="00DC2BA7">
              <w:rPr>
                <w:rFonts w:ascii="Times New Roman" w:eastAsia="PMingLiU" w:hAnsi="Times New Roman"/>
                <w:sz w:val="22"/>
                <w:szCs w:val="22"/>
                <w:vertAlign w:val="superscript"/>
                <w:lang w:val="sv-SE" w:eastAsia="zh-TW"/>
              </w:rPr>
              <w:t>1</w:t>
            </w:r>
          </w:p>
        </w:tc>
        <w:tc>
          <w:tcPr>
            <w:tcW w:w="1021" w:type="pct"/>
            <w:shd w:val="clear" w:color="auto" w:fill="auto"/>
          </w:tcPr>
          <w:p w14:paraId="3FDF275B" w14:textId="77777777" w:rsidR="00D57536" w:rsidRPr="00DC2BA7" w:rsidRDefault="00B60735" w:rsidP="001C4B98">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w:t>
            </w:r>
          </w:p>
        </w:tc>
        <w:tc>
          <w:tcPr>
            <w:tcW w:w="1158" w:type="pct"/>
            <w:shd w:val="clear" w:color="auto" w:fill="auto"/>
          </w:tcPr>
          <w:p w14:paraId="6EF59B62"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lang w:val="en-GB"/>
              </w:rPr>
              <w:t>−</w:t>
            </w:r>
            <w:r w:rsidRPr="00DC2BA7">
              <w:rPr>
                <w:rFonts w:ascii="Times New Roman" w:hAnsi="Times New Roman"/>
                <w:sz w:val="22"/>
                <w:szCs w:val="22"/>
              </w:rPr>
              <w:t>4,81</w:t>
            </w:r>
          </w:p>
        </w:tc>
      </w:tr>
      <w:tr w:rsidR="00211724" w14:paraId="4AFFF7D6" w14:textId="77777777" w:rsidTr="001C4B98">
        <w:tc>
          <w:tcPr>
            <w:tcW w:w="2821" w:type="pct"/>
            <w:shd w:val="clear" w:color="auto" w:fill="auto"/>
          </w:tcPr>
          <w:p w14:paraId="24551ACC" w14:textId="77777777" w:rsidR="00D57536" w:rsidRPr="00DC2BA7" w:rsidRDefault="00B60735" w:rsidP="001C4B98">
            <w:pPr>
              <w:pStyle w:val="Table"/>
              <w:keepNext/>
              <w:keepLines w:val="0"/>
              <w:spacing w:before="0" w:after="0"/>
              <w:rPr>
                <w:rFonts w:ascii="Times New Roman" w:eastAsia="PMingLiU" w:hAnsi="Times New Roman"/>
                <w:sz w:val="22"/>
                <w:szCs w:val="22"/>
                <w:lang w:eastAsia="zh-TW"/>
              </w:rPr>
            </w:pPr>
            <w:r w:rsidRPr="00DC2BA7">
              <w:rPr>
                <w:rFonts w:ascii="Times New Roman" w:eastAsia="PMingLiU" w:hAnsi="Times New Roman"/>
                <w:sz w:val="22"/>
                <w:szCs w:val="22"/>
                <w:lang w:eastAsia="zh-TW"/>
              </w:rPr>
              <w:tab/>
              <w:t>95% KI för skillnaden</w:t>
            </w:r>
          </w:p>
        </w:tc>
        <w:tc>
          <w:tcPr>
            <w:tcW w:w="1021" w:type="pct"/>
            <w:shd w:val="clear" w:color="auto" w:fill="auto"/>
          </w:tcPr>
          <w:p w14:paraId="6FF1C119" w14:textId="77777777" w:rsidR="00D57536" w:rsidRPr="00DC2BA7" w:rsidRDefault="00B60735" w:rsidP="001C4B98">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w:t>
            </w:r>
          </w:p>
        </w:tc>
        <w:tc>
          <w:tcPr>
            <w:tcW w:w="1158" w:type="pct"/>
            <w:shd w:val="clear" w:color="auto" w:fill="auto"/>
          </w:tcPr>
          <w:p w14:paraId="2889D6BE"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lang w:val="en-GB"/>
              </w:rPr>
              <w:t>−6,49;−3,13</w:t>
            </w:r>
          </w:p>
        </w:tc>
      </w:tr>
      <w:tr w:rsidR="00211724" w14:paraId="7E7200E0" w14:textId="77777777" w:rsidTr="001C4B98">
        <w:tc>
          <w:tcPr>
            <w:tcW w:w="2821" w:type="pct"/>
            <w:tcBorders>
              <w:bottom w:val="single" w:sz="4" w:space="0" w:color="auto"/>
            </w:tcBorders>
            <w:shd w:val="clear" w:color="auto" w:fill="auto"/>
          </w:tcPr>
          <w:p w14:paraId="58D3AB27" w14:textId="77777777" w:rsidR="00D57536" w:rsidRPr="00DC2BA7" w:rsidRDefault="00B60735" w:rsidP="001C4B98">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p-värde mot placebo</w:t>
            </w:r>
            <w:r w:rsidRPr="00DC2BA7">
              <w:rPr>
                <w:rFonts w:ascii="Times New Roman" w:hAnsi="Times New Roman"/>
                <w:sz w:val="22"/>
                <w:szCs w:val="22"/>
                <w:vertAlign w:val="superscript"/>
              </w:rPr>
              <w:t>2</w:t>
            </w:r>
          </w:p>
        </w:tc>
        <w:tc>
          <w:tcPr>
            <w:tcW w:w="1021" w:type="pct"/>
            <w:tcBorders>
              <w:bottom w:val="single" w:sz="4" w:space="0" w:color="auto"/>
            </w:tcBorders>
            <w:shd w:val="clear" w:color="auto" w:fill="auto"/>
          </w:tcPr>
          <w:p w14:paraId="4B59CBE9"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w:t>
            </w:r>
          </w:p>
        </w:tc>
        <w:tc>
          <w:tcPr>
            <w:tcW w:w="1158" w:type="pct"/>
            <w:tcBorders>
              <w:bottom w:val="single" w:sz="4" w:space="0" w:color="auto"/>
            </w:tcBorders>
            <w:shd w:val="clear" w:color="auto" w:fill="auto"/>
          </w:tcPr>
          <w:p w14:paraId="4EF09431"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&lt;0,0001</w:t>
            </w:r>
          </w:p>
        </w:tc>
      </w:tr>
      <w:tr w:rsidR="00211724" w14:paraId="7DF3E6CE" w14:textId="77777777" w:rsidTr="001C4B98">
        <w:tc>
          <w:tcPr>
            <w:tcW w:w="2821" w:type="pct"/>
            <w:tcBorders>
              <w:top w:val="single" w:sz="4" w:space="0" w:color="auto"/>
            </w:tcBorders>
            <w:shd w:val="clear" w:color="auto" w:fill="auto"/>
          </w:tcPr>
          <w:p w14:paraId="769892D9" w14:textId="77777777" w:rsidR="00D57536" w:rsidRPr="00DC2BA7" w:rsidRDefault="00B60735" w:rsidP="001C4B98">
            <w:pPr>
              <w:pStyle w:val="Table"/>
              <w:keepNext/>
              <w:keepLines w:val="0"/>
              <w:spacing w:before="0" w:after="0"/>
              <w:rPr>
                <w:rFonts w:ascii="Times New Roman" w:hAnsi="Times New Roman"/>
                <w:b/>
                <w:sz w:val="22"/>
                <w:szCs w:val="22"/>
              </w:rPr>
            </w:pPr>
            <w:r w:rsidRPr="00DC2BA7">
              <w:rPr>
                <w:rFonts w:ascii="Times New Roman" w:hAnsi="Times New Roman"/>
                <w:b/>
                <w:sz w:val="22"/>
                <w:szCs w:val="22"/>
              </w:rPr>
              <w:t>Studie 3</w:t>
            </w:r>
          </w:p>
        </w:tc>
        <w:tc>
          <w:tcPr>
            <w:tcW w:w="1021" w:type="pct"/>
            <w:tcBorders>
              <w:top w:val="single" w:sz="4" w:space="0" w:color="auto"/>
            </w:tcBorders>
            <w:shd w:val="clear" w:color="auto" w:fill="auto"/>
          </w:tcPr>
          <w:p w14:paraId="56468A3D" w14:textId="77777777" w:rsidR="00D57536" w:rsidRPr="00DC2BA7" w:rsidRDefault="00D57536" w:rsidP="001C4B98">
            <w:pPr>
              <w:pStyle w:val="Table"/>
              <w:keepNext/>
              <w:keepLines w:val="0"/>
              <w:spacing w:before="0" w:after="0"/>
              <w:jc w:val="center"/>
              <w:rPr>
                <w:rFonts w:ascii="Times New Roman" w:hAnsi="Times New Roman"/>
                <w:sz w:val="22"/>
                <w:szCs w:val="22"/>
              </w:rPr>
            </w:pPr>
          </w:p>
        </w:tc>
        <w:tc>
          <w:tcPr>
            <w:tcW w:w="1158" w:type="pct"/>
            <w:tcBorders>
              <w:top w:val="single" w:sz="4" w:space="0" w:color="auto"/>
            </w:tcBorders>
            <w:shd w:val="clear" w:color="auto" w:fill="auto"/>
          </w:tcPr>
          <w:p w14:paraId="6B32264A" w14:textId="77777777" w:rsidR="00D57536" w:rsidRPr="00DC2BA7" w:rsidRDefault="00D57536" w:rsidP="001C4B98">
            <w:pPr>
              <w:pStyle w:val="Table"/>
              <w:keepNext/>
              <w:keepLines w:val="0"/>
              <w:spacing w:before="0" w:after="0"/>
              <w:jc w:val="center"/>
              <w:rPr>
                <w:rFonts w:ascii="Times New Roman" w:hAnsi="Times New Roman"/>
                <w:sz w:val="22"/>
                <w:szCs w:val="22"/>
              </w:rPr>
            </w:pPr>
          </w:p>
        </w:tc>
      </w:tr>
      <w:tr w:rsidR="00211724" w14:paraId="60B09371" w14:textId="77777777" w:rsidTr="001C4B98">
        <w:tc>
          <w:tcPr>
            <w:tcW w:w="2821" w:type="pct"/>
            <w:shd w:val="clear" w:color="auto" w:fill="auto"/>
          </w:tcPr>
          <w:p w14:paraId="10EA6BD8" w14:textId="77777777" w:rsidR="00D57536" w:rsidRPr="00DC2BA7" w:rsidRDefault="00B60735" w:rsidP="001C4B98">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N</w:t>
            </w:r>
          </w:p>
        </w:tc>
        <w:tc>
          <w:tcPr>
            <w:tcW w:w="1021" w:type="pct"/>
            <w:shd w:val="clear" w:color="auto" w:fill="auto"/>
          </w:tcPr>
          <w:p w14:paraId="0C37EC74"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83</w:t>
            </w:r>
          </w:p>
        </w:tc>
        <w:tc>
          <w:tcPr>
            <w:tcW w:w="1158" w:type="pct"/>
            <w:shd w:val="clear" w:color="auto" w:fill="auto"/>
          </w:tcPr>
          <w:p w14:paraId="5876CD58"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252</w:t>
            </w:r>
          </w:p>
        </w:tc>
      </w:tr>
      <w:tr w:rsidR="00211724" w14:paraId="7DEE067A" w14:textId="77777777" w:rsidTr="001C4B98">
        <w:tc>
          <w:tcPr>
            <w:tcW w:w="2821" w:type="pct"/>
            <w:shd w:val="clear" w:color="auto" w:fill="auto"/>
          </w:tcPr>
          <w:p w14:paraId="71153428" w14:textId="77777777" w:rsidR="00D57536" w:rsidRPr="00DC2BA7" w:rsidRDefault="00B60735" w:rsidP="001C4B98">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Medelvärde (standardavvikelse)</w:t>
            </w:r>
          </w:p>
        </w:tc>
        <w:tc>
          <w:tcPr>
            <w:tcW w:w="1021" w:type="pct"/>
            <w:shd w:val="clear" w:color="auto" w:fill="auto"/>
          </w:tcPr>
          <w:p w14:paraId="557EE821"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eastAsia="PMingLiU" w:hAnsi="Times New Roman"/>
                <w:sz w:val="22"/>
                <w:szCs w:val="22"/>
                <w:lang w:eastAsia="zh-TW"/>
              </w:rPr>
              <w:t>−</w:t>
            </w:r>
            <w:r w:rsidRPr="00DC2BA7">
              <w:rPr>
                <w:rFonts w:ascii="Times New Roman" w:hAnsi="Times New Roman"/>
                <w:sz w:val="22"/>
                <w:szCs w:val="22"/>
              </w:rPr>
              <w:t>4,01 (5,87)</w:t>
            </w:r>
          </w:p>
        </w:tc>
        <w:tc>
          <w:tcPr>
            <w:tcW w:w="1158" w:type="pct"/>
            <w:shd w:val="clear" w:color="auto" w:fill="auto"/>
          </w:tcPr>
          <w:p w14:paraId="009C0EBD"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eastAsia="PMingLiU" w:hAnsi="Times New Roman"/>
                <w:sz w:val="22"/>
                <w:szCs w:val="22"/>
                <w:lang w:eastAsia="zh-TW"/>
              </w:rPr>
              <w:t>−</w:t>
            </w:r>
            <w:r w:rsidRPr="00DC2BA7">
              <w:rPr>
                <w:rFonts w:ascii="Times New Roman" w:hAnsi="Times New Roman"/>
                <w:sz w:val="22"/>
                <w:szCs w:val="22"/>
              </w:rPr>
              <w:t>8,55 (6,01)</w:t>
            </w:r>
          </w:p>
        </w:tc>
      </w:tr>
      <w:tr w:rsidR="00211724" w14:paraId="63FA57AF" w14:textId="77777777" w:rsidTr="001C4B98">
        <w:tc>
          <w:tcPr>
            <w:tcW w:w="2821" w:type="pct"/>
            <w:shd w:val="clear" w:color="auto" w:fill="auto"/>
          </w:tcPr>
          <w:p w14:paraId="2F7B81C4" w14:textId="77777777" w:rsidR="00D57536" w:rsidRPr="00DC2BA7" w:rsidRDefault="00B60735" w:rsidP="001C4B98">
            <w:pPr>
              <w:pStyle w:val="Table"/>
              <w:keepNext/>
              <w:keepLines w:val="0"/>
              <w:spacing w:before="0" w:after="0"/>
              <w:ind w:left="284" w:hanging="284"/>
              <w:rPr>
                <w:rFonts w:ascii="Times New Roman" w:hAnsi="Times New Roman"/>
                <w:sz w:val="22"/>
                <w:szCs w:val="22"/>
                <w:lang w:val="sv-SE"/>
              </w:rPr>
            </w:pPr>
            <w:r w:rsidRPr="00DC2BA7">
              <w:rPr>
                <w:rFonts w:ascii="Times New Roman" w:eastAsia="PMingLiU" w:hAnsi="Times New Roman"/>
                <w:sz w:val="22"/>
                <w:szCs w:val="22"/>
                <w:lang w:val="sv-SE" w:eastAsia="zh-TW"/>
              </w:rPr>
              <w:tab/>
              <w:t>Skillnad i minsta kvadratmedelvärde (LSM) mot placebo</w:t>
            </w:r>
            <w:r w:rsidRPr="00DC2BA7">
              <w:rPr>
                <w:rFonts w:ascii="Times New Roman" w:eastAsia="PMingLiU" w:hAnsi="Times New Roman"/>
                <w:sz w:val="22"/>
                <w:szCs w:val="22"/>
                <w:vertAlign w:val="superscript"/>
                <w:lang w:val="sv-SE" w:eastAsia="zh-TW"/>
              </w:rPr>
              <w:t>1</w:t>
            </w:r>
          </w:p>
        </w:tc>
        <w:tc>
          <w:tcPr>
            <w:tcW w:w="1021" w:type="pct"/>
            <w:shd w:val="clear" w:color="auto" w:fill="auto"/>
          </w:tcPr>
          <w:p w14:paraId="302DFC91" w14:textId="77777777" w:rsidR="00D57536" w:rsidRPr="00DC2BA7" w:rsidRDefault="00B60735" w:rsidP="001C4B98">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w:t>
            </w:r>
          </w:p>
        </w:tc>
        <w:tc>
          <w:tcPr>
            <w:tcW w:w="1158" w:type="pct"/>
            <w:shd w:val="clear" w:color="auto" w:fill="auto"/>
          </w:tcPr>
          <w:p w14:paraId="6F3F21A3" w14:textId="77777777" w:rsidR="00D57536" w:rsidRPr="00DC2BA7" w:rsidRDefault="00B60735" w:rsidP="001C4B98">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noBreakHyphen/>
              <w:t>4,52</w:t>
            </w:r>
          </w:p>
        </w:tc>
      </w:tr>
      <w:tr w:rsidR="00211724" w14:paraId="15B03B03" w14:textId="77777777" w:rsidTr="001C4B98">
        <w:tc>
          <w:tcPr>
            <w:tcW w:w="2821" w:type="pct"/>
            <w:shd w:val="clear" w:color="auto" w:fill="auto"/>
          </w:tcPr>
          <w:p w14:paraId="1602BCF4" w14:textId="77777777" w:rsidR="00D57536" w:rsidRPr="00DC2BA7" w:rsidRDefault="00B60735" w:rsidP="001C4B98">
            <w:pPr>
              <w:pStyle w:val="Table"/>
              <w:keepNext/>
              <w:keepLines w:val="0"/>
              <w:spacing w:before="0" w:after="0"/>
              <w:rPr>
                <w:rFonts w:ascii="Times New Roman" w:eastAsia="PMingLiU" w:hAnsi="Times New Roman"/>
                <w:sz w:val="22"/>
                <w:szCs w:val="22"/>
                <w:lang w:eastAsia="zh-TW"/>
              </w:rPr>
            </w:pPr>
            <w:r w:rsidRPr="00DC2BA7">
              <w:rPr>
                <w:rFonts w:ascii="Times New Roman" w:eastAsia="PMingLiU" w:hAnsi="Times New Roman"/>
                <w:sz w:val="22"/>
                <w:szCs w:val="22"/>
                <w:lang w:eastAsia="zh-TW"/>
              </w:rPr>
              <w:tab/>
              <w:t>95% KI för skillnaden</w:t>
            </w:r>
          </w:p>
        </w:tc>
        <w:tc>
          <w:tcPr>
            <w:tcW w:w="1021" w:type="pct"/>
            <w:shd w:val="clear" w:color="auto" w:fill="auto"/>
          </w:tcPr>
          <w:p w14:paraId="02179118" w14:textId="77777777" w:rsidR="00D57536" w:rsidRPr="00DC2BA7" w:rsidRDefault="00B60735" w:rsidP="001C4B98">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w:t>
            </w:r>
          </w:p>
        </w:tc>
        <w:tc>
          <w:tcPr>
            <w:tcW w:w="1158" w:type="pct"/>
            <w:shd w:val="clear" w:color="auto" w:fill="auto"/>
          </w:tcPr>
          <w:p w14:paraId="5D25FEE3" w14:textId="77777777" w:rsidR="00D57536" w:rsidRPr="00DC2BA7" w:rsidRDefault="00B60735" w:rsidP="001C4B98">
            <w:pPr>
              <w:pStyle w:val="Table"/>
              <w:keepNext/>
              <w:keepLines w:val="0"/>
              <w:spacing w:before="0" w:after="0"/>
              <w:jc w:val="center"/>
              <w:rPr>
                <w:rFonts w:ascii="Times New Roman" w:eastAsia="PMingLiU" w:hAnsi="Times New Roman"/>
                <w:sz w:val="22"/>
                <w:szCs w:val="22"/>
                <w:lang w:eastAsia="zh-TW"/>
              </w:rPr>
            </w:pPr>
            <w:r w:rsidRPr="00DC2BA7">
              <w:rPr>
                <w:rFonts w:ascii="Times New Roman" w:eastAsia="PMingLiU" w:hAnsi="Times New Roman"/>
                <w:sz w:val="22"/>
                <w:szCs w:val="22"/>
                <w:lang w:eastAsia="zh-TW"/>
              </w:rPr>
              <w:t>−5,97; −3,08</w:t>
            </w:r>
          </w:p>
        </w:tc>
      </w:tr>
      <w:tr w:rsidR="00211724" w14:paraId="01606B70" w14:textId="77777777" w:rsidTr="001C4B98">
        <w:tc>
          <w:tcPr>
            <w:tcW w:w="2821" w:type="pct"/>
            <w:tcBorders>
              <w:bottom w:val="single" w:sz="4" w:space="0" w:color="auto"/>
            </w:tcBorders>
            <w:shd w:val="clear" w:color="auto" w:fill="auto"/>
          </w:tcPr>
          <w:p w14:paraId="24D4A5D4" w14:textId="77777777" w:rsidR="00D57536" w:rsidRPr="00DC2BA7" w:rsidRDefault="00B60735" w:rsidP="001C4B98">
            <w:pPr>
              <w:pStyle w:val="Table"/>
              <w:keepNext/>
              <w:keepLines w:val="0"/>
              <w:spacing w:before="0" w:after="0"/>
              <w:rPr>
                <w:rFonts w:ascii="Times New Roman" w:hAnsi="Times New Roman"/>
                <w:sz w:val="22"/>
                <w:szCs w:val="22"/>
              </w:rPr>
            </w:pPr>
            <w:r w:rsidRPr="00DC2BA7">
              <w:rPr>
                <w:rFonts w:ascii="Times New Roman" w:hAnsi="Times New Roman"/>
                <w:sz w:val="22"/>
                <w:szCs w:val="22"/>
              </w:rPr>
              <w:tab/>
              <w:t>p-värde mot placebo</w:t>
            </w:r>
            <w:r w:rsidRPr="00DC2BA7">
              <w:rPr>
                <w:rFonts w:ascii="Times New Roman" w:hAnsi="Times New Roman"/>
                <w:sz w:val="22"/>
                <w:szCs w:val="22"/>
                <w:vertAlign w:val="superscript"/>
              </w:rPr>
              <w:t>2</w:t>
            </w:r>
          </w:p>
        </w:tc>
        <w:tc>
          <w:tcPr>
            <w:tcW w:w="1021" w:type="pct"/>
            <w:tcBorders>
              <w:bottom w:val="single" w:sz="4" w:space="0" w:color="auto"/>
            </w:tcBorders>
            <w:shd w:val="clear" w:color="auto" w:fill="auto"/>
          </w:tcPr>
          <w:p w14:paraId="0CEA714A"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w:t>
            </w:r>
          </w:p>
        </w:tc>
        <w:tc>
          <w:tcPr>
            <w:tcW w:w="1158" w:type="pct"/>
            <w:tcBorders>
              <w:bottom w:val="single" w:sz="4" w:space="0" w:color="auto"/>
            </w:tcBorders>
            <w:shd w:val="clear" w:color="auto" w:fill="auto"/>
          </w:tcPr>
          <w:p w14:paraId="1908CB00" w14:textId="77777777" w:rsidR="00D57536" w:rsidRPr="00DC2BA7" w:rsidRDefault="00B60735" w:rsidP="001C4B98">
            <w:pPr>
              <w:pStyle w:val="Table"/>
              <w:keepNext/>
              <w:keepLines w:val="0"/>
              <w:spacing w:before="0" w:after="0"/>
              <w:jc w:val="center"/>
              <w:rPr>
                <w:rFonts w:ascii="Times New Roman" w:hAnsi="Times New Roman"/>
                <w:sz w:val="22"/>
                <w:szCs w:val="22"/>
              </w:rPr>
            </w:pPr>
            <w:r w:rsidRPr="00DC2BA7">
              <w:rPr>
                <w:rFonts w:ascii="Times New Roman" w:hAnsi="Times New Roman"/>
                <w:sz w:val="22"/>
                <w:szCs w:val="22"/>
              </w:rPr>
              <w:t>&lt;0,0001</w:t>
            </w:r>
          </w:p>
        </w:tc>
      </w:tr>
    </w:tbl>
    <w:p w14:paraId="6B065025" w14:textId="77777777" w:rsidR="00D57536" w:rsidRPr="00DC2BA7" w:rsidRDefault="00B60735" w:rsidP="00D57536">
      <w:pPr>
        <w:pStyle w:val="Legend"/>
        <w:keepNext/>
        <w:keepLines w:val="0"/>
        <w:spacing w:before="0" w:after="0"/>
        <w:rPr>
          <w:rFonts w:ascii="Times New Roman" w:hAnsi="Times New Roman"/>
          <w:sz w:val="22"/>
          <w:szCs w:val="22"/>
          <w:lang w:val="sv-SE"/>
        </w:rPr>
      </w:pPr>
      <w:r w:rsidRPr="00DC2BA7">
        <w:rPr>
          <w:rFonts w:ascii="Times New Roman" w:hAnsi="Times New Roman"/>
          <w:sz w:val="22"/>
          <w:szCs w:val="22"/>
          <w:lang w:val="sv-SE"/>
        </w:rPr>
        <w:t>*Modifierad intent-to-treat-(mITT)-population: inkluderar alla patienter som randomiserades och som fick minst en dos av studieläkemedlet.</w:t>
      </w:r>
    </w:p>
    <w:p w14:paraId="6C3D9EF0" w14:textId="77777777" w:rsidR="00D57536" w:rsidRPr="00DC2BA7" w:rsidRDefault="00B60735" w:rsidP="00D57536">
      <w:pPr>
        <w:pStyle w:val="Legend"/>
        <w:keepNext/>
        <w:keepLines w:val="0"/>
        <w:spacing w:before="0" w:after="0"/>
        <w:rPr>
          <w:rFonts w:ascii="Times New Roman" w:hAnsi="Times New Roman"/>
          <w:sz w:val="22"/>
          <w:szCs w:val="22"/>
          <w:lang w:val="sv-SE"/>
        </w:rPr>
      </w:pPr>
      <w:r w:rsidRPr="00DC2BA7">
        <w:rPr>
          <w:rFonts w:ascii="Times New Roman" w:hAnsi="Times New Roman"/>
          <w:sz w:val="22"/>
          <w:szCs w:val="22"/>
          <w:lang w:val="sv-SE"/>
        </w:rPr>
        <w:t>BOCF (Baseline Observation Carried Forward) användes för att imputera saknade uppgifter.</w:t>
      </w:r>
    </w:p>
    <w:p w14:paraId="1307608A" w14:textId="77777777" w:rsidR="00D57536" w:rsidRPr="00DC2BA7" w:rsidRDefault="00B60735" w:rsidP="00D57536">
      <w:pPr>
        <w:pStyle w:val="Legend"/>
        <w:keepNext/>
        <w:keepLines w:val="0"/>
        <w:spacing w:before="0" w:after="0"/>
        <w:rPr>
          <w:rFonts w:ascii="Times New Roman" w:hAnsi="Times New Roman"/>
          <w:sz w:val="22"/>
          <w:szCs w:val="22"/>
          <w:lang w:val="sv-SE"/>
        </w:rPr>
      </w:pPr>
      <w:r w:rsidRPr="00DC2BA7">
        <w:rPr>
          <w:rFonts w:ascii="Times New Roman" w:hAnsi="Times New Roman"/>
          <w:sz w:val="22"/>
          <w:szCs w:val="22"/>
          <w:vertAlign w:val="superscript"/>
          <w:lang w:val="sv-SE"/>
        </w:rPr>
        <w:t>1</w:t>
      </w:r>
      <w:r w:rsidRPr="00DC2BA7">
        <w:rPr>
          <w:rFonts w:ascii="Times New Roman" w:hAnsi="Times New Roman"/>
          <w:sz w:val="22"/>
          <w:szCs w:val="22"/>
          <w:lang w:val="sv-SE"/>
        </w:rPr>
        <w:t xml:space="preserve"> </w:t>
      </w:r>
      <w:r w:rsidRPr="00DC2BA7">
        <w:rPr>
          <w:rFonts w:ascii="Times New Roman" w:eastAsia="PMingLiU" w:hAnsi="Times New Roman"/>
          <w:sz w:val="22"/>
          <w:szCs w:val="22"/>
          <w:lang w:val="sv-SE" w:eastAsia="zh-TW"/>
        </w:rPr>
        <w:t xml:space="preserve">Minsta kvadratmedelvärdet </w:t>
      </w:r>
      <w:r w:rsidRPr="00DC2BA7">
        <w:rPr>
          <w:rFonts w:ascii="Times New Roman" w:hAnsi="Times New Roman"/>
          <w:sz w:val="22"/>
          <w:szCs w:val="22"/>
          <w:lang w:val="sv-SE"/>
        </w:rPr>
        <w:t>beräknades med hjälp av en ANCOVA-modell. Strata var utgångsvärdet av svårighetsgrad av klåda under en vecka (&lt;13 mot ≥13) och utgångsvärdet av vikten (&lt;80 kg mot ≥80 kg).</w:t>
      </w:r>
    </w:p>
    <w:p w14:paraId="1D0F51A5" w14:textId="77777777" w:rsidR="00D57536" w:rsidRPr="00DC2BA7" w:rsidRDefault="00B60735" w:rsidP="00D57536">
      <w:pPr>
        <w:pStyle w:val="Legend"/>
        <w:keepLines w:val="0"/>
        <w:spacing w:before="0" w:after="0"/>
        <w:rPr>
          <w:rFonts w:ascii="Times New Roman" w:hAnsi="Times New Roman"/>
          <w:sz w:val="22"/>
          <w:szCs w:val="22"/>
          <w:lang w:val="sv-SE"/>
        </w:rPr>
      </w:pPr>
      <w:r w:rsidRPr="00DC2BA7">
        <w:rPr>
          <w:rFonts w:ascii="Times New Roman" w:hAnsi="Times New Roman"/>
          <w:sz w:val="22"/>
          <w:szCs w:val="22"/>
          <w:vertAlign w:val="superscript"/>
          <w:lang w:val="sv-SE"/>
        </w:rPr>
        <w:t>2</w:t>
      </w:r>
      <w:r w:rsidRPr="00DC2BA7">
        <w:rPr>
          <w:rFonts w:ascii="Times New Roman" w:hAnsi="Times New Roman"/>
          <w:sz w:val="22"/>
          <w:szCs w:val="22"/>
          <w:lang w:val="sv-SE"/>
        </w:rPr>
        <w:t xml:space="preserve"> p</w:t>
      </w:r>
      <w:r w:rsidRPr="00DC2BA7">
        <w:rPr>
          <w:rFonts w:ascii="Times New Roman" w:hAnsi="Times New Roman"/>
          <w:sz w:val="22"/>
          <w:szCs w:val="22"/>
          <w:lang w:val="sv-SE" w:eastAsia="zh-TW"/>
        </w:rPr>
        <w:t>-värden kommer från ANCOVA t-test.</w:t>
      </w:r>
    </w:p>
    <w:p w14:paraId="6FBBF3AA" w14:textId="77777777" w:rsidR="00D57536" w:rsidRPr="00DC2BA7" w:rsidRDefault="00D57536" w:rsidP="00D57536">
      <w:pPr>
        <w:widowControl w:val="0"/>
        <w:tabs>
          <w:tab w:val="clear" w:pos="567"/>
        </w:tabs>
        <w:spacing w:line="240" w:lineRule="auto"/>
        <w:rPr>
          <w:u w:val="single"/>
          <w:lang w:val="sv-SE"/>
        </w:rPr>
      </w:pPr>
    </w:p>
    <w:p w14:paraId="187FC0F6" w14:textId="77777777" w:rsidR="00D57536" w:rsidRPr="00DC2BA7" w:rsidRDefault="00B60735" w:rsidP="00D57536">
      <w:pPr>
        <w:widowControl w:val="0"/>
        <w:tabs>
          <w:tab w:val="clear" w:pos="567"/>
        </w:tabs>
        <w:spacing w:line="240" w:lineRule="auto"/>
        <w:rPr>
          <w:lang w:val="sv-SE"/>
        </w:rPr>
      </w:pPr>
      <w:r w:rsidRPr="00DC2BA7">
        <w:rPr>
          <w:lang w:val="sv-SE"/>
        </w:rPr>
        <w:t>Figur 2 visar den genomsnittliga svårighetsgraden av klåda över tid i studie 1. Det genomsnittliga värdet för svårighetsgraden av klåda minskade signifikant med en maximal effekt runt vecka 12, vilken kvartod under den 24 veckor långa behandlingsperioden. Jämförbara resultat sågs i studie 3.</w:t>
      </w:r>
    </w:p>
    <w:p w14:paraId="781A6F1C" w14:textId="77777777" w:rsidR="00D57536" w:rsidRPr="00DC2BA7" w:rsidRDefault="00D57536" w:rsidP="00D57536">
      <w:pPr>
        <w:widowControl w:val="0"/>
        <w:tabs>
          <w:tab w:val="clear" w:pos="567"/>
        </w:tabs>
        <w:spacing w:line="240" w:lineRule="auto"/>
        <w:rPr>
          <w:lang w:val="sv-SE"/>
        </w:rPr>
      </w:pPr>
    </w:p>
    <w:p w14:paraId="29258BE5" w14:textId="77777777" w:rsidR="00D57536" w:rsidRPr="00DC2BA7" w:rsidRDefault="00B60735" w:rsidP="00D57536">
      <w:pPr>
        <w:widowControl w:val="0"/>
        <w:tabs>
          <w:tab w:val="clear" w:pos="567"/>
        </w:tabs>
        <w:spacing w:line="240" w:lineRule="auto"/>
        <w:rPr>
          <w:lang w:val="sv-SE"/>
        </w:rPr>
      </w:pPr>
      <w:r w:rsidRPr="00DC2BA7">
        <w:rPr>
          <w:lang w:val="sv-SE"/>
        </w:rPr>
        <w:t>I samtliga tre studier ökade den genomsnittliga svårighetsgraden av klåda gradvis under den 16 veckor behandlingsfria uppföljningsperioden, samtidigt som symtomen återkom. Medelvärden vid slutet av uppföljningsperioden var jämförbara med placebo, men lägre än motsvarande genomsnittliga utgångsvärden.</w:t>
      </w:r>
    </w:p>
    <w:p w14:paraId="20749A73" w14:textId="77777777" w:rsidR="00D57536" w:rsidRPr="00DC2BA7" w:rsidRDefault="00D57536" w:rsidP="00D57536">
      <w:pPr>
        <w:widowControl w:val="0"/>
        <w:tabs>
          <w:tab w:val="clear" w:pos="567"/>
        </w:tabs>
        <w:spacing w:line="240" w:lineRule="auto"/>
        <w:rPr>
          <w:u w:val="single"/>
          <w:lang w:val="sv-SE"/>
        </w:rPr>
      </w:pPr>
    </w:p>
    <w:p w14:paraId="3455E17B" w14:textId="77777777" w:rsidR="00D57536" w:rsidRPr="00DC2BA7" w:rsidRDefault="00B60735" w:rsidP="00D57536">
      <w:pPr>
        <w:keepNext/>
        <w:keepLines/>
        <w:spacing w:line="240" w:lineRule="auto"/>
        <w:ind w:left="1134" w:hanging="1134"/>
        <w:rPr>
          <w:b/>
          <w:bCs/>
          <w:i/>
          <w:lang w:val="sv-SE"/>
        </w:rPr>
      </w:pPr>
      <w:r w:rsidRPr="00DC2BA7">
        <w:rPr>
          <w:b/>
          <w:bCs/>
          <w:lang w:val="sv-SE"/>
        </w:rPr>
        <w:lastRenderedPageBreak/>
        <w:t>Figur 2</w:t>
      </w:r>
      <w:r w:rsidRPr="00DC2BA7">
        <w:rPr>
          <w:b/>
          <w:bCs/>
          <w:lang w:val="sv-SE"/>
        </w:rPr>
        <w:tab/>
        <w:t>Genomsnittlig svårighetsgrad av klåda över tid, studie 1 (mITT-population)</w:t>
      </w:r>
    </w:p>
    <w:p w14:paraId="5DB7EBE5" w14:textId="77777777" w:rsidR="00D57536" w:rsidRPr="00DC2BA7" w:rsidRDefault="00D57536" w:rsidP="00D57536">
      <w:pPr>
        <w:keepNext/>
        <w:widowControl w:val="0"/>
        <w:spacing w:line="240" w:lineRule="auto"/>
        <w:rPr>
          <w:lang w:val="sv-SE"/>
        </w:rPr>
      </w:pPr>
    </w:p>
    <w:p w14:paraId="73E1A394" w14:textId="77777777" w:rsidR="00D57536" w:rsidRPr="00DC2BA7" w:rsidRDefault="00B60735" w:rsidP="00D57536">
      <w:pPr>
        <w:keepNext/>
        <w:widowControl w:val="0"/>
        <w:spacing w:line="240" w:lineRule="auto"/>
        <w:rPr>
          <w:lang w:val="sv-SE"/>
        </w:rPr>
      </w:pPr>
      <w:r w:rsidRPr="00DC2BA7">
        <w:rPr>
          <w:noProof/>
          <w:u w:val="single"/>
          <w:lang w:val="en-US"/>
        </w:rPr>
        <mc:AlternateContent>
          <mc:Choice Requires="wps">
            <w:drawing>
              <wp:anchor distT="0" distB="0" distL="114300" distR="114300" simplePos="0" relativeHeight="251979776" behindDoc="0" locked="0" layoutInCell="1" allowOverlap="1" wp14:anchorId="2E32A7C3" wp14:editId="685AC2D9">
                <wp:simplePos x="0" y="0"/>
                <wp:positionH relativeFrom="column">
                  <wp:posOffset>234315</wp:posOffset>
                </wp:positionH>
                <wp:positionV relativeFrom="paragraph">
                  <wp:posOffset>50165</wp:posOffset>
                </wp:positionV>
                <wp:extent cx="484505" cy="2524125"/>
                <wp:effectExtent l="0" t="0" r="0" b="0"/>
                <wp:wrapNone/>
                <wp:docPr id="214" name="Text Box 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505" cy="252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D78914" w14:textId="77777777" w:rsidR="00D57536" w:rsidRPr="00FD4883" w:rsidRDefault="00B60735" w:rsidP="00D57536">
                            <w:pPr>
                              <w:rPr>
                                <w:lang w:val="sv-SE"/>
                              </w:rPr>
                            </w:pPr>
                            <w:r>
                              <w:rPr>
                                <w:color w:val="000000"/>
                                <w:kern w:val="24"/>
                                <w:lang w:val="sv-SE"/>
                              </w:rPr>
                              <w:t xml:space="preserve">Genomsnittlig </w:t>
                            </w:r>
                            <w:r w:rsidRPr="007D3811">
                              <w:rPr>
                                <w:color w:val="000000"/>
                                <w:kern w:val="24"/>
                                <w:lang w:val="sv-SE"/>
                              </w:rPr>
                              <w:t>svårighetsgrad</w:t>
                            </w:r>
                            <w:r>
                              <w:rPr>
                                <w:color w:val="000000"/>
                                <w:kern w:val="24"/>
                                <w:lang w:val="sv-SE"/>
                              </w:rPr>
                              <w:t xml:space="preserve"> a</w:t>
                            </w:r>
                            <w:r w:rsidRPr="005C0DAF">
                              <w:rPr>
                                <w:color w:val="000000"/>
                                <w:kern w:val="24"/>
                                <w:lang w:val="sv-SE"/>
                              </w:rPr>
                              <w:t>v klåda</w:t>
                            </w:r>
                            <w:r w:rsidRPr="00FD4883">
                              <w:rPr>
                                <w:lang w:val="sv-SE"/>
                              </w:rPr>
                              <w:t xml:space="preserve"> under en vecka</w:t>
                            </w:r>
                          </w:p>
                        </w:txbxContent>
                      </wps:txbx>
                      <wps:bodyPr rot="0" vert="vert270"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E32A7C3" id="Text Box 58" o:spid="_x0000_s1200" type="#_x0000_t202" style="position:absolute;margin-left:18.45pt;margin-top:3.95pt;width:38.15pt;height:198.75pt;z-index:251979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mXb02wEAAJMDAAAOAAAAZHJzL2Uyb0RvYy54bWysU8Fu2zAMvQ/YPwi6L3YMe+mMOMXWosOA&#10;bh3Q9QNkWbaF2aJGKbHz96PkNM3W27CLIJLyI9/j8/Z6Hgd2UOg0mIqvVylnykhotOkq/vTj7t0V&#10;Z84L04gBjKr4UTl+vXv7ZjvZUmXQw9AoZARiXDnZivfe2zJJnOzVKNwKrDJUbAFH4SnELmlQTIQ+&#10;DkmWpu+TCbCxCFI5R9nbpch3Eb9tlfQPbeuUZ0PFaTYfT4xnHc5ktxVlh8L2Wp7GEP8wxSi0oaZn&#10;qFvhBdujfgU1aongoPUrCWMCbaulihyIzTr9i81jL6yKXEgcZ88yuf8HK78dHu13ZH7+BDMtMJJw&#10;9h7kT8cM3PTCdOojIky9Eg01XgfJksm68vRpkNqVLoDU01doaMli7yECzS2OQRXiyQidFnA8i65m&#10;zyQl86u8SAvOJJWyIsvXWRFbiPL5a4vOf1YwsnCpONJSI7o43DsfphHl85PQzMCdHoa42MH8kaCH&#10;IROnDwMvo/u5npluiNomC50DnRqaIxFCWAxDBqdLOLMNkZjILxV3v/YCFWfDF0O6fFjneTBYDPJi&#10;k1GAl5X6siKM7IFs6Dlbrjd+MeXeou56avaiM20+cjy5NFjrMo58Xv6l3W8AAAD//wMAUEsDBBQA&#10;BgAIAAAAIQDuPs1N4AAAAAgBAAAPAAAAZHJzL2Rvd25yZXYueG1sTI/BTsMwEETvSPyDtUjcqN2m&#10;FAjZVAhEJS6oDXDg5iRLEmGvQ+w26d/jnuA0Ws1o5m22nqwRBxp85xhhPlMgiCtXd9wgvL89X92C&#10;8EFzrY1jQjiSh3V+fpbptHYj7+hQhEbEEvapRmhD6FMpfdWS1X7meuLofbnB6hDPoZH1oMdYbo1c&#10;KLWSVnccF1rd02NL1Xextwgf5evR7PrkU3Xjy3ba/GyLp02DeHkxPdyDCDSFvzCc8CM65JGpdHuu&#10;vTAIyeouJhFuopzsebIAUSIs1fUSZJ7J/w/kvwAAAP//AwBQSwECLQAUAAYACAAAACEAtoM4kv4A&#10;AADhAQAAEwAAAAAAAAAAAAAAAAAAAAAAW0NvbnRlbnRfVHlwZXNdLnhtbFBLAQItABQABgAIAAAA&#10;IQA4/SH/1gAAAJQBAAALAAAAAAAAAAAAAAAAAC8BAABfcmVscy8ucmVsc1BLAQItABQABgAIAAAA&#10;IQDumXb02wEAAJMDAAAOAAAAAAAAAAAAAAAAAC4CAABkcnMvZTJvRG9jLnhtbFBLAQItABQABgAI&#10;AAAAIQDuPs1N4AAAAAgBAAAPAAAAAAAAAAAAAAAAADUEAABkcnMvZG93bnJldi54bWxQSwUGAAAA&#10;AAQABADzAAAAQgUAAAAA&#10;" filled="f" stroked="f">
                <v:textbox style="layout-flow:vertical;mso-layout-flow-alt:bottom-to-top">
                  <w:txbxContent>
                    <w:p w14:paraId="10D78914" w14:textId="77777777" w:rsidR="00D57536" w:rsidRPr="00FD4883" w:rsidRDefault="00B60735" w:rsidP="00D57536">
                      <w:pPr>
                        <w:rPr>
                          <w:lang w:val="sv-SE"/>
                        </w:rPr>
                      </w:pPr>
                      <w:r>
                        <w:rPr>
                          <w:color w:val="000000"/>
                          <w:kern w:val="24"/>
                          <w:lang w:val="sv-SE"/>
                        </w:rPr>
                        <w:t xml:space="preserve">Genomsnittlig </w:t>
                      </w:r>
                      <w:r w:rsidRPr="007D3811">
                        <w:rPr>
                          <w:color w:val="000000"/>
                          <w:kern w:val="24"/>
                          <w:lang w:val="sv-SE"/>
                        </w:rPr>
                        <w:t>svårighetsgrad</w:t>
                      </w:r>
                      <w:r>
                        <w:rPr>
                          <w:color w:val="000000"/>
                          <w:kern w:val="24"/>
                          <w:lang w:val="sv-SE"/>
                        </w:rPr>
                        <w:t xml:space="preserve"> a</w:t>
                      </w:r>
                      <w:r w:rsidRPr="005C0DAF">
                        <w:rPr>
                          <w:color w:val="000000"/>
                          <w:kern w:val="24"/>
                          <w:lang w:val="sv-SE"/>
                        </w:rPr>
                        <w:t>v klåda</w:t>
                      </w:r>
                      <w:r w:rsidRPr="00FD4883">
                        <w:rPr>
                          <w:lang w:val="sv-SE"/>
                        </w:rPr>
                        <w:t xml:space="preserve"> under en vecka</w:t>
                      </w:r>
                    </w:p>
                  </w:txbxContent>
                </v:textbox>
              </v:shape>
            </w:pict>
          </mc:Fallback>
        </mc:AlternateContent>
      </w:r>
      <w:r w:rsidRPr="00DC2BA7">
        <w:rPr>
          <w:noProof/>
          <w:lang w:val="en-US"/>
        </w:rPr>
        <mc:AlternateContent>
          <mc:Choice Requires="wps">
            <w:drawing>
              <wp:anchor distT="0" distB="0" distL="114300" distR="114300" simplePos="0" relativeHeight="251975680" behindDoc="0" locked="0" layoutInCell="1" allowOverlap="1" wp14:anchorId="7CF1E4F5" wp14:editId="66E97AF2">
                <wp:simplePos x="0" y="0"/>
                <wp:positionH relativeFrom="column">
                  <wp:posOffset>1861820</wp:posOffset>
                </wp:positionH>
                <wp:positionV relativeFrom="paragraph">
                  <wp:posOffset>50165</wp:posOffset>
                </wp:positionV>
                <wp:extent cx="853440" cy="609600"/>
                <wp:effectExtent l="0" t="0" r="0" b="0"/>
                <wp:wrapNone/>
                <wp:docPr id="213" name="Text Box 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53440" cy="609600"/>
                        </a:xfrm>
                        <a:prstGeom prst="rect">
                          <a:avLst/>
                        </a:prstGeom>
                        <a:solidFill>
                          <a:srgbClr val="FFFFFF"/>
                        </a:solidFill>
                        <a:ln w="9525">
                          <a:solidFill>
                            <a:srgbClr val="000000"/>
                          </a:solidFill>
                          <a:miter lim="800000"/>
                          <a:headEnd/>
                          <a:tailEnd/>
                        </a:ln>
                      </wps:spPr>
                      <wps:txbx>
                        <w:txbxContent>
                          <w:p w14:paraId="5805D25F" w14:textId="77777777" w:rsidR="00D57536" w:rsidRPr="000C370A" w:rsidRDefault="00B60735" w:rsidP="00D57536">
                            <w:pPr>
                              <w:jc w:val="center"/>
                            </w:pPr>
                            <w:r>
                              <w:t>Vecka</w:t>
                            </w:r>
                            <w:r w:rsidRPr="005C1AC5">
                              <w:t> </w:t>
                            </w:r>
                            <w:r>
                              <w:t xml:space="preserve">12 </w:t>
                            </w:r>
                            <w:r w:rsidRPr="005C1AC5">
                              <w:t>Prim</w:t>
                            </w:r>
                            <w:r>
                              <w:t>ärt</w:t>
                            </w:r>
                            <w:r w:rsidRPr="005C1AC5">
                              <w:t xml:space="preserve"> </w:t>
                            </w:r>
                            <w:r>
                              <w:t>Effektmått</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CF1E4F5" id="Text Box 56" o:spid="_x0000_s1201" type="#_x0000_t202" style="position:absolute;margin-left:146.6pt;margin-top:3.95pt;width:67.2pt;height:48pt;z-index:251975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mpaNDwIAABkEAAAOAAAAZHJzL2Uyb0RvYy54bWysU9tu2zAMfR+wfxD0vthJk7Qx4hRbugwD&#10;ugvQ7QMUWY6FyaJGKbGzry8lp2nQbS/D9CCIonTIc0gub/vWsINCr8GWfDzKOVNWQqXtruTfv23e&#10;3HDmg7CVMGBVyY/K89vV61fLzhVqAg2YSiEjEOuLzpW8CcEVWeZlo1rhR+CUJWcN2IpAJu6yCkVH&#10;6K3JJnk+zzrAyiFI5T3d3g1Ovkr4da1k+FLXXgVmSk65hbRj2rdxz1ZLUexQuEbLUxriH7JohbYU&#10;9Ax1J4Jge9S/QbVaIniow0hCm0Fda6kSB2Izzl+weWiEU4kLiePdWSb//2Dl58OD+4os9O+gpwIm&#10;Et7dg/zhmYV1I+xOvUWErlGiosDjKFnWOV+cvkapfeEjyLb7BBUVWewDJKC+xjaqQjwZoVMBjmfR&#10;VR+YpMub2dV0Sh5Jrnm+mOepKJkonj479OGDgpbFQ8mRaprAxeHeh5iMKJ6exFgejK422phk4G67&#10;NsgOguq/SSvl/+KZsawr+WI2mQ38/wqRp/UniFYHamSjW2J0fiSKqNp7W6U2C0Kb4UwpG3uSMSo3&#10;aBj6bc90RRpfX8UQUdctVEdSFmHoXJo0OjSAvzjrqGtL7n/uBSrOzEdL1VmMk5YhGdPZ9YSExUvP&#10;9tIjrCSokgfOhuM6DKOxd6h3DUV6rjb1X5L6NCuxwS/tROZ5olePAAAA//8DAFBLAwQUAAYACAAA&#10;ACEAj/Cwhd8AAAAJAQAADwAAAGRycy9kb3ducmV2LnhtbEyPwU7DMBBE70j8g7VIXBB1SKqkCXEq&#10;hASCWylVubqxm0TY62C7afh7lhMcV/M087Zez9awSfswOBRwt0iAaWydGrATsHt/ul0BC1Giksah&#10;FvCtA6yby4taVsqd8U1P29gxKsFQSQF9jGPFeWh7bWVYuFEjZUfnrYx0+o4rL89Ubg1PkyTnVg5I&#10;C70c9WOv28/tyQpYLV+mj/CabfZtfjRlvCmm5y8vxPXV/HAPLOo5/sHwq0/q0JDTwZ1QBWYEpGWW&#10;EiqgKIFRvkyLHNiBwCQrgTc1//9B8wMAAP//AwBQSwECLQAUAAYACAAAACEAtoM4kv4AAADhAQAA&#10;EwAAAAAAAAAAAAAAAAAAAAAAW0NvbnRlbnRfVHlwZXNdLnhtbFBLAQItABQABgAIAAAAIQA4/SH/&#10;1gAAAJQBAAALAAAAAAAAAAAAAAAAAC8BAABfcmVscy8ucmVsc1BLAQItABQABgAIAAAAIQANmpaN&#10;DwIAABkEAAAOAAAAAAAAAAAAAAAAAC4CAABkcnMvZTJvRG9jLnhtbFBLAQItABQABgAIAAAAIQCP&#10;8LCF3wAAAAkBAAAPAAAAAAAAAAAAAAAAAGkEAABkcnMvZG93bnJldi54bWxQSwUGAAAAAAQABADz&#10;AAAAdQUAAAAA&#10;">
                <v:textbox>
                  <w:txbxContent>
                    <w:p w14:paraId="5805D25F" w14:textId="77777777" w:rsidR="00D57536" w:rsidRPr="000C370A" w:rsidRDefault="00B60735" w:rsidP="00D57536">
                      <w:pPr>
                        <w:jc w:val="center"/>
                      </w:pPr>
                      <w:r>
                        <w:t>Vecka</w:t>
                      </w:r>
                      <w:r w:rsidRPr="005C1AC5">
                        <w:t> </w:t>
                      </w:r>
                      <w:r>
                        <w:t xml:space="preserve">12 </w:t>
                      </w:r>
                      <w:r w:rsidRPr="005C1AC5">
                        <w:t>Prim</w:t>
                      </w:r>
                      <w:r>
                        <w:t>ärt</w:t>
                      </w:r>
                      <w:r w:rsidRPr="005C1AC5">
                        <w:t xml:space="preserve"> </w:t>
                      </w:r>
                      <w:r>
                        <w:t>Effektmått</w:t>
                      </w:r>
                    </w:p>
                  </w:txbxContent>
                </v:textbox>
              </v:shape>
            </w:pict>
          </mc:Fallback>
        </mc:AlternateContent>
      </w:r>
      <w:r w:rsidRPr="00DC2BA7">
        <w:rPr>
          <w:noProof/>
          <w:u w:val="single"/>
          <w:lang w:val="en-US"/>
        </w:rPr>
        <mc:AlternateContent>
          <mc:Choice Requires="wps">
            <w:drawing>
              <wp:anchor distT="0" distB="0" distL="114300" distR="114300" simplePos="0" relativeHeight="251977728" behindDoc="0" locked="0" layoutInCell="1" allowOverlap="1" wp14:anchorId="261E7E24" wp14:editId="7AD9F7F4">
                <wp:simplePos x="0" y="0"/>
                <wp:positionH relativeFrom="column">
                  <wp:posOffset>4429125</wp:posOffset>
                </wp:positionH>
                <wp:positionV relativeFrom="paragraph">
                  <wp:posOffset>403225</wp:posOffset>
                </wp:positionV>
                <wp:extent cx="1442085" cy="399415"/>
                <wp:effectExtent l="0" t="0" r="0" b="0"/>
                <wp:wrapNone/>
                <wp:docPr id="212" name="Text Box 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42085" cy="399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CFEA91F" w14:textId="77777777" w:rsidR="00D57536" w:rsidRPr="005F0443" w:rsidRDefault="00B60735" w:rsidP="00D57536">
                            <w:r>
                              <w:t>300 mg omalizumab</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61E7E24" id="Text Box 57" o:spid="_x0000_s1202" type="#_x0000_t202" style="position:absolute;margin-left:348.75pt;margin-top:31.75pt;width:113.55pt;height:31.45pt;z-index:25197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D4n2gEAAJADAAAOAAAAZHJzL2Uyb0RvYy54bWysU9uO0zAQfUfiHyy/06QlZbdR0xXsahHS&#10;cpEWPmDiOBeReMzYbVK+nrHT7RZ4Q7xYHo995pwz4+3NNPTioMl1aAq5XKRSaKOw6kxTyG9f719d&#10;S+E8mAp6NLqQR+3kze7li+1oc73CFvtKk2AQ4/LRFrL13uZJ4lSrB3ALtNpwskYawHNITVIRjIw+&#10;9MkqTd8kI1JlCZV2jk/v5qTcRfy61sp/rmunvegLydx8XCmuZViT3RbyhsC2nTrRgH9gMUBnuOgZ&#10;6g48iD11f0ENnSJ0WPuFwiHBuu6UjhpYzTL9Q81jC1ZHLWyOs2eb3P+DVZ8Oj/YLCT+9w4kbGEU4&#10;+4DquxMGb1swjX5LhGOroeLCy2BZMlqXn54Gq13uAkg5fsSKmwx7jxFoqmkIrrBOwejcgOPZdD15&#10;oULJLFul12spFOdebzbZch1LQP702pLz7zUOImwKSdzUiA6HB+cDG8ifroRiBu+7vo+N7c1vB3wx&#10;nET2gfBM3U/lJLqKmVxloXKQU2J1ZEGE88DwgPOmRfopxcjDUkj3Yw+kpeg/GDZlwyLCdMUgW1+t&#10;OKDLTHmZAaMYqpBeinl76+eJ3FvqmpYrPZvMbY8CTyMa5uoyjmKeP9LuFwAAAP//AwBQSwMEFAAG&#10;AAgAAAAhAMxU5+XeAAAACgEAAA8AAABkcnMvZG93bnJldi54bWxMj01PwzAMhu9I/IfISNxYQukK&#10;7ZpOCMQVxPiQdssar61onKrJ1vLv553gZFt+9PpxuZ5dL444hs6ThtuFAoFUe9tRo+Hz4+XmAUSI&#10;hqzpPaGGXwywri4vSlNYP9E7HjexERxCoTAa2hiHQspQt+hMWPgBiXd7PzoTeRwbaUczcbjrZaJU&#10;Jp3piC+0ZsCnFuufzcFp+Hrdb79T9dY8u+Uw+VlJcrnU+vpqflyBiDjHPxjO+qwOFTvt/IFsEL2G&#10;LL9fMsrNHVcG8iTNQOyYTLIUZFXK/y9UJwAAAP//AwBQSwECLQAUAAYACAAAACEAtoM4kv4AAADh&#10;AQAAEwAAAAAAAAAAAAAAAAAAAAAAW0NvbnRlbnRfVHlwZXNdLnhtbFBLAQItABQABgAIAAAAIQA4&#10;/SH/1gAAAJQBAAALAAAAAAAAAAAAAAAAAC8BAABfcmVscy8ucmVsc1BLAQItABQABgAIAAAAIQA/&#10;hD4n2gEAAJADAAAOAAAAAAAAAAAAAAAAAC4CAABkcnMvZTJvRG9jLnhtbFBLAQItABQABgAIAAAA&#10;IQDMVOfl3gAAAAoBAAAPAAAAAAAAAAAAAAAAADQEAABkcnMvZG93bnJldi54bWxQSwUGAAAAAAQA&#10;BADzAAAAPwUAAAAA&#10;" filled="f" stroked="f">
                <v:textbox>
                  <w:txbxContent>
                    <w:p w14:paraId="6CFEA91F" w14:textId="77777777" w:rsidR="00D57536" w:rsidRPr="005F0443" w:rsidRDefault="00B60735" w:rsidP="00D57536">
                      <w:r>
                        <w:t>300 mg omalizumab</w:t>
                      </w:r>
                    </w:p>
                  </w:txbxContent>
                </v:textbox>
              </v:shape>
            </w:pict>
          </mc:Fallback>
        </mc:AlternateContent>
      </w:r>
      <w:r w:rsidRPr="00DC2BA7">
        <w:rPr>
          <w:noProof/>
          <w:lang w:val="en-US"/>
        </w:rPr>
        <mc:AlternateContent>
          <mc:Choice Requires="wpg">
            <w:drawing>
              <wp:anchor distT="0" distB="0" distL="114300" distR="114300" simplePos="0" relativeHeight="251973632" behindDoc="0" locked="0" layoutInCell="1" allowOverlap="1" wp14:anchorId="170A336B" wp14:editId="7D63595F">
                <wp:simplePos x="0" y="0"/>
                <wp:positionH relativeFrom="column">
                  <wp:posOffset>473075</wp:posOffset>
                </wp:positionH>
                <wp:positionV relativeFrom="paragraph">
                  <wp:posOffset>-5715</wp:posOffset>
                </wp:positionV>
                <wp:extent cx="5398135" cy="3035935"/>
                <wp:effectExtent l="0" t="0" r="0" b="0"/>
                <wp:wrapNone/>
                <wp:docPr id="204" name="Group 48"/>
                <wp:cNvGraphicFramePr/>
                <a:graphic xmlns:a="http://schemas.openxmlformats.org/drawingml/2006/main">
                  <a:graphicData uri="http://schemas.microsoft.com/office/word/2010/wordprocessingGroup">
                    <wpg:wgp>
                      <wpg:cNvGrpSpPr/>
                      <wpg:grpSpPr>
                        <a:xfrm>
                          <a:off x="0" y="0"/>
                          <a:ext cx="5398135" cy="3035935"/>
                          <a:chOff x="2163" y="3977"/>
                          <a:chExt cx="8501" cy="4781"/>
                        </a:xfrm>
                      </wpg:grpSpPr>
                      <wpg:graphicFrame>
                        <wpg:cNvPr id="205" name="Chart 2"/>
                        <wpg:cNvFrPr/>
                        <wpg:xfrm>
                          <a:off x="2163" y="3977"/>
                          <a:ext cx="8501" cy="4636"/>
                        </wpg:xfrm>
                        <a:graphic>
                          <a:graphicData uri="http://schemas.openxmlformats.org/drawingml/2006/chart">
                            <c:chart xmlns:c="http://schemas.openxmlformats.org/drawingml/2006/chart" xmlns:r="http://schemas.openxmlformats.org/officeDocument/2006/relationships" r:id="rId20"/>
                          </a:graphicData>
                        </a:graphic>
                      </wpg:graphicFrame>
                      <wps:wsp>
                        <wps:cNvPr id="206" name="Up Arrow 5"/>
                        <wps:cNvSpPr>
                          <a:spLocks noChangeArrowheads="1"/>
                        </wps:cNvSpPr>
                        <wps:spPr bwMode="auto">
                          <a:xfrm>
                            <a:off x="2610" y="8332"/>
                            <a:ext cx="161" cy="426"/>
                          </a:xfrm>
                          <a:prstGeom prst="upArrow">
                            <a:avLst>
                              <a:gd name="adj1" fmla="val 50000"/>
                              <a:gd name="adj2" fmla="val 50812"/>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3AC89369" w14:textId="77777777" w:rsidR="00D57536" w:rsidRDefault="00D57536" w:rsidP="00D57536"/>
                          </w:txbxContent>
                        </wps:txbx>
                        <wps:bodyPr rot="0" vert="horz" wrap="square" lIns="91440" tIns="45720" rIns="91440" bIns="45720" anchor="t" anchorCtr="0" upright="1"/>
                      </wps:wsp>
                      <wps:wsp>
                        <wps:cNvPr id="207" name="Up Arrow 6"/>
                        <wps:cNvSpPr>
                          <a:spLocks noChangeArrowheads="1"/>
                        </wps:cNvSpPr>
                        <wps:spPr bwMode="auto">
                          <a:xfrm>
                            <a:off x="4126" y="8332"/>
                            <a:ext cx="160" cy="426"/>
                          </a:xfrm>
                          <a:prstGeom prst="upArrow">
                            <a:avLst>
                              <a:gd name="adj1" fmla="val 50000"/>
                              <a:gd name="adj2" fmla="val 51130"/>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1E9AECC8" w14:textId="77777777" w:rsidR="00D57536" w:rsidRDefault="00D57536" w:rsidP="00D57536"/>
                          </w:txbxContent>
                        </wps:txbx>
                        <wps:bodyPr rot="0" vert="horz" wrap="square" lIns="91440" tIns="45720" rIns="91440" bIns="45720" anchor="t" anchorCtr="0" upright="1"/>
                      </wps:wsp>
                      <wps:wsp>
                        <wps:cNvPr id="208" name="Up Arrow 8"/>
                        <wps:cNvSpPr>
                          <a:spLocks noChangeArrowheads="1"/>
                        </wps:cNvSpPr>
                        <wps:spPr bwMode="auto">
                          <a:xfrm>
                            <a:off x="4918" y="8332"/>
                            <a:ext cx="161" cy="426"/>
                          </a:xfrm>
                          <a:prstGeom prst="upArrow">
                            <a:avLst>
                              <a:gd name="adj1" fmla="val 50000"/>
                              <a:gd name="adj2" fmla="val 50812"/>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7F7E8EC2" w14:textId="77777777" w:rsidR="00D57536" w:rsidRDefault="00D57536" w:rsidP="00D57536"/>
                          </w:txbxContent>
                        </wps:txbx>
                        <wps:bodyPr rot="0" vert="horz" wrap="square" lIns="91440" tIns="45720" rIns="91440" bIns="45720" anchor="t" anchorCtr="0" upright="1"/>
                      </wps:wsp>
                      <wps:wsp>
                        <wps:cNvPr id="209" name="Up Arrow 9"/>
                        <wps:cNvSpPr>
                          <a:spLocks noChangeArrowheads="1"/>
                        </wps:cNvSpPr>
                        <wps:spPr bwMode="auto">
                          <a:xfrm>
                            <a:off x="5694" y="8332"/>
                            <a:ext cx="160" cy="426"/>
                          </a:xfrm>
                          <a:prstGeom prst="upArrow">
                            <a:avLst>
                              <a:gd name="adj1" fmla="val 50000"/>
                              <a:gd name="adj2" fmla="val 51130"/>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18F84864" w14:textId="77777777" w:rsidR="00D57536" w:rsidRDefault="00D57536" w:rsidP="00D57536"/>
                          </w:txbxContent>
                        </wps:txbx>
                        <wps:bodyPr rot="0" vert="horz" wrap="square" lIns="91440" tIns="45720" rIns="91440" bIns="45720" anchor="t" anchorCtr="0" upright="1"/>
                      </wps:wsp>
                      <wps:wsp>
                        <wps:cNvPr id="210" name="Up Arrow 10"/>
                        <wps:cNvSpPr>
                          <a:spLocks noChangeArrowheads="1"/>
                        </wps:cNvSpPr>
                        <wps:spPr bwMode="auto">
                          <a:xfrm>
                            <a:off x="6419" y="8332"/>
                            <a:ext cx="160" cy="426"/>
                          </a:xfrm>
                          <a:prstGeom prst="upArrow">
                            <a:avLst>
                              <a:gd name="adj1" fmla="val 50000"/>
                              <a:gd name="adj2" fmla="val 51130"/>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6B1F5708" w14:textId="77777777" w:rsidR="00D57536" w:rsidRDefault="00D57536" w:rsidP="00D57536"/>
                          </w:txbxContent>
                        </wps:txbx>
                        <wps:bodyPr rot="0" vert="horz" wrap="square" lIns="91440" tIns="45720" rIns="91440" bIns="45720" anchor="t" anchorCtr="0" upright="1"/>
                      </wps:wsp>
                      <wps:wsp>
                        <wps:cNvPr id="211" name="Up Arrow 11"/>
                        <wps:cNvSpPr>
                          <a:spLocks noChangeArrowheads="1"/>
                        </wps:cNvSpPr>
                        <wps:spPr bwMode="auto">
                          <a:xfrm>
                            <a:off x="3377" y="8332"/>
                            <a:ext cx="160" cy="426"/>
                          </a:xfrm>
                          <a:prstGeom prst="upArrow">
                            <a:avLst>
                              <a:gd name="adj1" fmla="val 50000"/>
                              <a:gd name="adj2" fmla="val 51130"/>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70EBA893" w14:textId="77777777" w:rsidR="00D57536" w:rsidRDefault="00D57536" w:rsidP="00D57536"/>
                          </w:txbxContent>
                        </wps:txbx>
                        <wps:bodyPr rot="0" vert="horz" wrap="square" lIns="91440" tIns="45720" rIns="91440" bIns="45720" anchor="t" anchorCtr="0" upright="1"/>
                      </wps:wsp>
                    </wpg:wgp>
                  </a:graphicData>
                </a:graphic>
                <wp14:sizeRelH relativeFrom="page">
                  <wp14:pctWidth>0</wp14:pctWidth>
                </wp14:sizeRelH>
                <wp14:sizeRelV relativeFrom="page">
                  <wp14:pctHeight>0</wp14:pctHeight>
                </wp14:sizeRelV>
              </wp:anchor>
            </w:drawing>
          </mc:Choice>
          <mc:Fallback>
            <w:pict>
              <v:group w14:anchorId="170A336B" id="Group 48" o:spid="_x0000_s1203" style="position:absolute;margin-left:37.25pt;margin-top:-.45pt;width:425.05pt;height:239.05pt;z-index:251973632" coordorigin="2163,3977" coordsize="8501,4781" o:gfxdata="UEsDBBQABgAIAAAAIQAOc/wrZwEAAAQEAAATAAAAW0NvbnRlbnRfVHlwZXNdLnhtbKSTy07DMBBF&#10;90j8Q+QtStx2gRBq2gUpS0AIPsByJg8RP+Rx0/TvmbgpIhVRi7qJFdt37plre7nuVBO14LA2OmXz&#10;ZMYi0NLktS5T9vnxHD+wCL3QuWiMhpTtAdl6dXuz/NhbwIjUGlNWeW8fOUdZgRKYGAuaVgrjlPD0&#10;60puhfwSJfDFbHbPpdEetI99X4OtlhkUYtv4aNPR9IHE6pJFT4d9vVXKatXr+3n+p8JBgycSYW1T&#10;S+GpN97q/IQrHpgSUoY9WNUW7wh8wqFrsPufgymKWkJu5FZRvwlaByLHCsCrJgnjlBVBjNv/3cuA&#10;+Ern5uocojfh/ItQFBLPHXJYmMzIpN81XaPPQ2F8IEwyh5ugOrY/VVtW5IU8DPMLLMZXYbD7CSR3&#10;Ykc3jcIIBc+Ze7pewMP3yHc9w6jcOYIBGCnnQH69/UkEWAl6E2cxzE47aC/If3TEGcneoT1W5+EN&#10;r74BAAD//wMAUEsDBBQABgAIAAAAIQA4/SH/1gAAAJQBAAALAAAAX3JlbHMvLnJlbHOkkMFqwzAM&#10;hu+DvYPRfXGawxijTi+j0GvpHsDYimMaW0Yy2fr2M4PBMnrbUb/Q94l/f/hMi1qRJVI2sOt6UJgd&#10;+ZiDgffL8ekFlFSbvV0oo4EbChzGx4f9GRdb25HMsYhqlCwG5lrLq9biZkxWOiqY22YiTra2kYMu&#10;1l1tQD30/bPm3wwYN0x18gb45AdQl1tp5j/sFB2T0FQ7R0nTNEV3j6o9feQzro1iOWA14Fm+Q8a1&#10;a8+Bvu/d/dMb2JY5uiPbhG/ktn4cqGU/er3pcvwCAAD//wMAUEsDBBQABgAIAAAAIQDyiYfW2wMA&#10;AMQOAAAZAAAAZHJzL2RyYXdpbmdzL2RyYXdpbmcxLnhtbNRXW2/bNhT+K4LeHZG6S4gNeLJTFGiH&#10;YB72zlC0RUwiBYp2nA777zsUxbiuu7ZwUrT1iyiK58Jz+c7nW1ruB6Y2DenZ4B27VgwlnfuN1n0Z&#10;BANtWEeGG9kzAd+2UnVEw6vaBbUij1zsujYIEUoD2hCl/cUtrVWpWLvhH9hS0EYqp7NW12pdWUuT&#10;8q2SnTVzXKCbNE7S9DYwVo929wl2cZjh0O4+LezzJKblSTyLouxCOkyj/BNpJ9NzaoXF4Z7Te2Vf&#10;6O+He+Xxeu4XGc5RhpHvCdKxuQ+H9F4xL/SD01EjCK+j02d6Hlre3/G2XdyS0qyn0JErAtcRLvxJ&#10;/psCL7dbTtlK0n3HhLY5hTwSzaUYGt4PvqdK1j0wuKV6W2PIBinZUb8b9LTy9orP/X/CfIlQEf42&#10;qxJUzWKUrWfLIs5mGVpnMYpzXOHqXyONY1N57yQl7arn7q44vrhtx6mSg9zqGyq7wDrqyg8cxSiw&#10;tz2Qdu4jE+lgdM09Rxdhy4TU+Doo+gej2lm8sPf1Yrf29NxPsjiJjEXQqhXTtHmpVqNqCzVgPLQ3&#10;mRRPBXOqEVPzQw+F9/D4XtZQbGSv5ZiW41Z1r+EHhNo7zv0ozeIoy3zvCdZ5mue5vTFk36PwPYEU&#10;hLHvUfge4xQl8ZQD44e5T68G/YbJF/vkGUVQfhCa8Z7kAKm1QXImjDkhTRO9NABjUlvxUjUnh6yj&#10;rZgSaVI3LUdUGeHgDDktYpxtTd5A6q+o2hGivwymgJsXcIhCHE67XwNTlHwGi6MiKqxSJ/6taIpx&#10;FCXQ4FHk8NROGYikKX4DuxaEocQ4BST5202w6yFTyKohYseWQw9lNvfxWMvn5n5p5B5H0Q+EK9MQ&#10;rw5QSZYiGLoAQEAI4vQcn+KiKHBi8SlKirRIfiQ+jcXzEzZ/FKZJdNH8Ic4cQ3Ld+3kmFYUwJC7E&#10;8zgP/6f56VFseq8jMNvnPsC5aTFxqMzuJa/CwOcQwnlROCTYaEX4rtFeJYWATgWiOaZ16tRnPaQc&#10;Db0uOGwMW/7zqYehe4YPz1YnhHh+N159v1ntKWmQKoUQwc/3tkB0/jKumV6bhngBJD23LYJTXOD0&#10;kyGOixCGOBwwUzxBcNTOq+80w1su2C8zw71HYPZJmIwOD7LltWPpg9o9VK3yLPW04bdxOzum5F7U&#10;sE/KhpF6Pa014a1dAzk1vMAR6tfgHIacWUJeoGKdr/N4FofpGgj5ajVb3lXxLL3DWbKKVlW1wo6Q&#10;N7yumfiYPl3Px819LBUbIwJ0/6TdUXP3tBTddclEi8bGndZnLMjsffSvdfEfAAAA//8DAFBLAwQU&#10;AAYACAAAACEAVsRmnMcAAACrAQAAJAAAAGRycy9kcmF3aW5ncy9fcmVscy9kcmF3aW5nMS54bWwu&#10;cmVsc7yQwUoEMQyG74LvUHK3mZmDiGxnL7KwV1kfILSZTnGalrYr7ttbEMGFBW8ek/B//0d2+8+4&#10;qQ8uNSQxMOoBFItNLog38HY6PDyBqo3E0ZaEDVy4wn6+v9u98kath+oaclWdItXA2lp+Rqx25UhV&#10;p8zSL0sqkVofi8dM9p084zQMj1h+M2C+YqqjM1CObgJ1uuTe/Dc7LUuw/JLsObK0GxUYYu/uQCqe&#10;mwGtMbIL9L2fdBYPeFtj/DeN8UcDr148fwEAAP//AwBQSwMEFAAGAAgAAAAhALtiWgKbAwAA8BMA&#10;AA4AAABkcnMvZTJvRG9jLnhtbOyY227jNhBA3wv0Hwi+N7IsWbaFKIsiaYIFtu0C2/0AmqIurSSy&#10;JB05/foOh5LiS4K9APUW8PpBJkVyOJw5MyR1/WbXNuRRaFPLLqPh1YwS0XGZ112Z0Y9/3P+0osRY&#10;1uWskZ3I6JMw9M3Njz9c9yoVc1nJJheagJDOpL3KaGWtSoPA8Eq0zFxJJTpoLKRumYWqLoNcsx6k&#10;t00wn82SoJc6V1pyYQy8vfON9AblF4Xg9veiMMKSJqOgm8WnxufGPYOba5aWmqmq5oMa7Cu0aFnd&#10;waSTqDtmGdnq+kRUW3MtjSzsFZdtIIui5gLXAKsJZ0eredByq3AtZdqXajITmPbITl8tlv/2+KDV&#10;B/VegyV6VYItsObWsit06/5BS7JDkz1NJhM7Szi8XETrVRgtKOHQFs2ixRoqaFRegeXduHmYRJS4&#10;5vVyObb9MoxfLWahHxwvV6FrDcaJgwN1fAX9dK9ZK7y2oP57TeocZpmBEh00ZPS2YtqSuRPmRkGf&#10;ez2t72hRLyg3Lm1PtSRKUDUnbhQwQPM5Tv80xdypDJ7mKZYGT/MTP3+upEEAgH4EygsCPIR3km9b&#10;0VkfVVo0zEJIm6pWhhKdOhPrt/nooWHxDnP02GSMwWmHfoLQNs/0mhOlvojeDxVTAoPCONdO7k9G&#10;939U5GetZU8QxF5hN0e4c5VR7yT/y5BOAiVdKbBnJVgOWvnFHQxwFQNDyab/VebAFttaCZOPjE7B&#10;MU9CSC8A+SqKkDyWjhyFyUj43FP0PFhpYx+EbIkrZHSrUB2Uzx7fGYtw5QPWLP8TBBVtAwnqkTVk&#10;MYOfj6dyr8/8sM8qRHUgqgaJUBqnRYPIps7v66bBii43t40mIB4iHX9DSJr9bk3nOnfSDfMR696A&#10;672xXNiZ1O42O4zMcDk5YiPzJzCmlj4Pw74BhUrqfyjpIQdn1Py9ZVpQ0rztwCHrMI5d0sZKvFjO&#10;oaL3Wzb7LazjICqjlhJfvLU+0W+VrssKZnp2MPDotTwDmMsTMBGDA87+OzDjEKh7DUywp8vb8TcA&#10;MwwjhPebgjk54iLBhKOZ3zCnjLnye+ZZMma8DkGB7xnTbS8nGRPPSS5DXCSY6xMw12cEc5Gs41fB&#10;vPSMOWWISwTTHfGOMia8wmvGWVJmEocQGq+kzEsnc0oRF0km3AyOycTT7plOmVEEV/vvZOJd8Xgz&#10;X00p4v9FJl7V4bPS/gX+xQv984e6m38BAAD//wMAUEsDBBQABgAIAAAAIQBUXRVXBgwAAAAwAAAV&#10;AAAAZHJzL2NoYXJ0cy9jaGFydDEueG1s7Fptb9s4Ev5+wP4Hn9GvlsUXvRlNFomT3C2u3RZNux/2&#10;mywziS6y5JXkNuli//s9lEhKdjtuurt32AMaFKhMkdTMM8MZ8uE8//5hU0zeq7rJq/Jkyjx/OlFl&#10;Vq3z8vZk+u7t1SyeTpo2LddpUZXqZPqomun3p9/97Xm2yO7Sur3eppmaYJKyWWQn07u23S7m8ya7&#10;U5u08aqtKvHupqo3aYuf9e18XacfMPmmmHPfD+fdJFMzQfo7JtikeWnH108ZX93c5Jm6qLLdRpVt&#10;L0WtirQFAs1dvm3sbBkLa/7JjJs8q6umumm9rNrM+8msUpiMBXOn1SlAWqetYokvJ+/T4mTqT+e6&#10;sUjL275BlbN3131jXe3KtVovq7qEOUb9N9nirGhVXWKqZVW2kNrgtXkS4pu0vt9tZxB3CyVXeZG3&#10;j53a09PnmHt5VwGPyRv1yy6vVXMyzZgcIJBfC4AfzeM5N3aFskwumvaxUL1CzOda27n7bifCVVoU&#10;qzS719iMOruuw3s98BAMPSor6pfp9tX7erK6ZSfTomXTSfuAp/U9nla3sGPRct2Gp/U9ntIsA5Do&#10;YR5sC973La6PsC3C9gEofR8A1T8EtiWwLaFtCaeTuyIv7wGk/m86uamKf/YN9ql3gG4paGXSXVu9&#10;zdtCXahCtWo98oVssS2q9qxWqe5YpI/VrtVPm7TcpcUL97t/8zatb1XbD89LuFX/oYeX1drYQ61v&#10;Vd/4+LnGh35s4IUJ44JHsYz8kEXx5ayzTbZ4NLJ5XMRhnCSB8AWLkzgI+lk/2PcJFjvWQSIiP+F+&#10;4LP+/Z19HzKWiFj6IohDKVjS2/5QsflY5yZLWyyLpQ5DGgPz+3rwNqCsXsL7reLv0/pxWRXV3vLC&#10;QFXr8fnaqGtWaVWvVW3k66VtH7rvtPUbdaOfbk6v75Rq2d+fnT9jzyFc19q09TJFANQ9tu0Sy9qY&#10;wOi8bSf4lA4Gusf709cFQuiq0uPfY2noQd1/wzxow4/uo3g0UmxfQ+p0UZSTDwjccRJFmC9dNFWR&#10;r6/youh+6DisloVRAytCKzI/6LWtm/YibYwtuglMt6LUs6ibG5W1L5pWj4Uo3Ze1aTSyHSKPm1WF&#10;NKJDXJbXWWF8qsk/Gj+TPYD90IPPd8nii0L2ouxpp+V2uq2A4v3Xa+f0wcOg0MNPKfDLFuVu84mp&#10;z57xxbOzZ5I7g6OXM3if6pZYYKf/UFhxadF16xJg13roFJLwCl+PG/xBe0XvNsy4Tedwn+vATYdO&#10;wM91EKaDoD4hTQdJdQhMh4DqEJoOIdVBO6vWL6I6xKZDTHVITIeE6sDsAmM0lg5MEk1m4WQknswC&#10;ykhEkVJ7fRmJKbOgMhJVZmFlJK7MAstIZJmFlpHYMgsuI9HlFl1OosstupxEl1t0OYkut+hyEl1u&#10;0eUkutyiy0l0uUWXk+hyiy4n0eUWXU6iyy26nERXWHQFia6w6AoSXWHRFSS6wqIrSHSFRVeQ6AqL&#10;riDRFRZdQaIrLLqCRFdYdAWJrrDoChJdadGVB+gi5A7BvP9hs65NCY9HUsO5Tg3n//XUwKQnwjgi&#10;obaOwbgnpIgDycL+j4TV+gljHud+LIY/Krhat2G+F0ShDNwYUirrRfgGi54klXUqfMP3Y0avXOta&#10;iZdIn/mDvqQHWE/D1DwM2SA/Kb51PK0wZ1wm9o90ROuHGBHy0YCElGqUsTwR8cTaLQxJyzFnbMil&#10;t9ekAkMi871IyKMONLJu4o8cKCSVdQkONoiikQvRMc4lPAwRsK7v/sg4MyRAuATtDy4JJp6UMhpw&#10;jMhQ6ZJi4oXSD4/Mbc2KjtGeVUmpXaqEODj+wEZGUzqNu9SZeCKAOIO7kRq4VJp4vnBLAAs/IgOu&#10;S62JxzgOboMNSH9zqTb2klAMoSWMSK92qTfxgjAZIoU4kvOHFR0NiwC6kN7tMnPiRcGgh+/TezKX&#10;qWHJcQQTtMu6zI2vRCyOBrOQGLtMnnjxSHeByEzG1tGa5vLIknb5XYex8aJ7Qr7HECbGapPu6/I/&#10;1qkfjNLDEQ3GoTv0R2PojchgcgSc8ZqlcRpFccbGfkKGKbd/gC7BXoSl1bcLHoj5ictzOkVSBnT7&#10;CwyRQfJpODmyz7D7i2ZTVa2lR/rTs3rQh3B9jsDTZFfnJ9Nfl0LE/nIpZ8FFeDmTfrKcnV8KPruM&#10;+AVPIhGI5fK3gc4DK3VA0X6Jz5QjKi9c7Mr8l536wVBSv9qIPWOXkZghpySz8+DyYsZFEgaXZ9HV&#10;1VXyW3co72Tu6AOrBTAwxMsh/2K4pRH/Ys7INP9y8Qf4l1ebtMg/7jbpaiJ8f7K53TerltMxOv0P&#10;uyf8Giamvl05rsL3I3/ZsUzHqZg1SJmLqjWshmZA9Pf/bPrlaZJ9hn9pnjISGu4JDg2+8SyGyrFb&#10;YjL22DBKpj0bNMn0Y0MkmdDtvpYMmTb8kfl9tGvdXzkjzsplNHL7MmxPyRTxjWf5PCPoNovfeJYu&#10;O1qm1O3W6A2d251941n2oHP7pL8kz3KheZaL/wXPwpIIV1q4kuoe6MhkyWovDkFVcOHLgIeRjMmg&#10;aRmX0JOJH8nhHxnq7Zk8xL49iH0ucSfXPZBS2fSCbwwCRbho+3K+8RK+pwmZHWwCCnAAweY4ELjj&#10;k2Hg06HIZqTAYzHH6c6XuPjDQ0B+w6aoQB/thgEhfbSzOSvwYpyfuLSyHeHwLSUYgFiQEheYSRj5&#10;UcwS0iCOepE4DOrrzYjHIsFp/Qj1bs0uvXhvxBGCx9o9AO+E80cUBlLoh5DM+Y6LAcQ+j2M/DABD&#10;yJkkdwGOiwk8uHp3mQs6IAqiI/cVY9NbxTsEaMQG2weJBEkRhCLSfhaRPux4GQmecc+LaV2s9SV8&#10;EktQe3z/LVIwx9DAlDitgtFkgoEhwyKjtjQu6UIwewzq/6fX/GB9FrB49I/8iDW+1HRXhPKSUIY+&#10;TuGS3Ec5gkaTxDgVuz+fBMwRNFITcX6Ia/wYN/2RoOkyd1cCf8GhSTIWcB4KcBVkbHEMTejxpPNg&#10;68o0xnblh4ir3Dp+N4xEzBo/8qzXiyRhWKAkYm4PEMOSg+Xp+xt38wKmDa7rjHLkZsNaHlSTXlVu&#10;jCThchczmnZA1cTwj4TLETUYIuQQKSI6VLiLGwyxJjTRj0LYXeRowcakCx3D3MUOhiCfjpUhv2JN&#10;r4fENqnolUmGCnfxgyHhWBkSsDFPg5oVl7v8w1yEQyt1L/T/yNewP8bXrF+sikbTUM1d9eGFulXl&#10;+l/KVgL1VJV+g4uyveoZ3bZM2x/TjSkKMXU2uv1a1Z9tf61qXab1yTznu9WqUNeuvqQnU1BuZ0VL&#10;HyxJxUD/RxJLrpds9MIQU4d1RChjOesKfUZd9+fACJQW3WoIqjqHfF3xYC/kJi9fpg/9tzapqSiC&#10;o3WFf3g5UkWTOcNM667Ya/QahWAPrytTCbjqJ4AXXm1alJDpgkpdT3IyNWUmKNOsdgDrBWrM1BoV&#10;QVaEf1f12zy713VQ/eQoGXPSHL4rUeTZv2wxBmA6AUrwdm8r8+6hrz1aVevH1/WkrlpdzaTLSPFw&#10;V9UfdTfwPk3bFWN1P7a6xdQsrdXNG4xrPkJMbBdRoNeNB5+JWXYn004KlJ3W+T0ULKvr7gnd0kbp&#10;mq6+duqwjGifjdK5WItxyLDpQs9y0j5u1Q3Krk6mb/ONaiY/qg+TNxWq6HrJVfqlHllzvAc+22vZ&#10;SWD0xkJ5ndap1l2XgKISUc0uLo2UAAgO0XbQoqARRabNmXEfY8uuTTVnZjnMkLc7r+raz1X7QSnj&#10;Xpt8jZXWv92k8IB3ZW5GdZVY+JDzcvcwcvd+5Mg5n+bm2EV2Av1+Ny/6Cf6Kbt558RNdWvN28P8v&#10;uNpkm7fZ3VW6yYtHXcI3negS0EZ1q6n73FEv+9LwP9cF9yOgccU+oOh61Z9VbYLDV3lj5zCDN+Jp&#10;XN+qn3/Km1dlYbKLWQjrvNmeYwXdN2cmPN6mW+OzSCYXOgm8QjRCIB7FU0zuSmxtIWLPapeVLpgE&#10;4odktV2P6aIPdU/3gSgRWiBM+PVrH5FWV3sXF2mbTmrUpZ5M6x/W/RZSY/1uq6vK9zUbj9F5aYdL&#10;leu7dIvY5mboJTIodIX7p/8BAAD//wMAUEsDBBQABgAIAAAAIQAjbAUngAYAAFQbAAAcAAAAZHJz&#10;L3RoZW1lL3RoZW1lT3ZlcnJpZGUxLnhtbOxZTW8bRRi+I/EfRntvYyd2Gkd1qtixG0jTRrFb1ON4&#10;d7w7zezOamac1DfUHpGQEAVxoBI3Dgio1Epcyq8JFEGR+hd4Z2Z3vROvSdJGUEF9SLyzz7zf7zMf&#10;vnrtfszQIRGS8qTt1S/XPEQSnwc0Cdve7WH/0pqHpMJJgBlPSNubEuld23j/vat4XUUkJrdgrqAB&#10;QSAnkeu47UVKpetLS9KH11he5ilJ4N2YixgreBThUiDwEciP2dJyrba6FGOaeBsg0GdioGcRlOAY&#10;dN0aj6lPzKvgoK4Rciq7TKBDzNoeiAj40ZDcVx5iWCp40fZq5uMtbVxdwuvZJKYWzC3N65tPNi+b&#10;EBwsG50iHBVK6/1G68pWId8AmJrH9Xq9bq9eyDMA7PskyWwpy2z01+qdXGYJZL/Oy+7WmrWGiy/J&#10;X5mzudXpdJqtzBYr1IDs18Ycfq222thcdvAGZPHNOXyjs9ntrjp4A7L41Tl8/0prteHiDShiNDmY&#10;Q+uE9vuZ9AIy5my7Er4G8LVaBp+hoBqK6tIqxjxRi2otxve46ANAAxlWNEFqmpIx9qEmuzgeCYq1&#10;ArxOcOmNHfLl3JDWhaQvaKra3ocpTrwS5NXz7189f4qOHzw7fvDT8cOHxw9+tIKcWds4CcuzXn77&#10;2Z+PP0Z/PP3m5aMvqvGyjP/1h09++fnzaiC0z8y9F18++e3Zkxdfffr7d48q4JsCj8rwIY2JRDfJ&#10;EdrnMThmouJaTkbifDOGEablGZtJKHGCtZYK+T0VOeibU8yy7Dh2dIgbwTsC6KMKeH1yzzF4EImJ&#10;ohWad6LYAe5yzjpcVEZhR+sqhXk4ScJq5WJSxu1jfFilu4sTJ7+9SQq8mZel43g3Io6ZewwnCock&#10;IQrpd/yAkArv7lLqxHWX+oJLPlboLkUdTCtDMqQjp5pmk7ZpDHmZVvkM+XZis3sHdTir8nqLHLpI&#10;6ArMKowfEuaE8TqeKBxXiRzimJUDfgOrqMrIwVT4ZVxPKsh0SBhHvYBIWTXnlgB/S0nfwcBYlWnf&#10;ZdPYRQpFD6pk3sCcl5Fb/KAb4Titwg5oEpWxH8gDKFGM9riqgu9yt0P0M+QBJwvTfYcSJ92ns8Ft&#10;GjomzQpEv5mIilxeJ9yp38GUjTExVAOk7nB1TJO/I25GgbmthosjbqDKF18/rrD7baXsTVi9qnpm&#10;+wRRL8KdpOcuFwF9+9l5C0+SPQINMb9EvSPnd+Ts/efJeVE/Xzwlz1gYCFrvRexG22y744W77jFl&#10;bKCmjNyQZuMtYe0J+jCo55nDJClOYWkEX3UngwIHFwps5iDB1UdURYMIp7Bpr3taSCgz0aFEKZdw&#10;WDTDlbI1Hjb+yh41m/oQYplDYrXLAzu8oofzs0YhxlgVSqvRKlrRAs6qbOVKJhR8ex1ldW3UmbXV&#10;jWmGFB1thcs6xOZQDiEvXIPBIpqwqUGwFYIor8JxXquGww5mJNBxtznK02JicpEpkhGGqwdzHdDU&#10;fs/nqG6SlNfKnCPaD5sjfXA8JWolbS0t9g20nSVJZXWNBery7L1JlvIKnmUJpJ1sR5aUm5Ml6Kjt&#10;tZrLTQ/5OG17Yzgnw9c4haxLvY/ELIT7JF8JW/anNrMujbLDuWNuE9Th6sPGfc5hhwdSIdUWlpEt&#10;DfMqKwGWaE3W/uUmhPWiHKhgo7NZsbIGxfCvWQFxdFNLxmPiq3KySyM6dvYxo1I+UUQMouAIjdhE&#10;7GNIvy5V8CegEq47DCPoB7ib09E2r1xyzpqufCNmcHYcszTCGd3qFs072cINIRU2mKeSeeBbpe3G&#10;ufO7Ylr+glwpl/H/zBW9nsDtw0qgM+DDRa/ASHdK2+NCRRxYKI2o3xewcTDcAdUC97vwGooK7qDN&#10;f0EO9X/bc1aGaWs4RKp9GiJBYT1SkSBkD2jJVN8pwurZ2mVFskyQqaiSuTK1Zo/IIWFDzYGrem33&#10;UASlbtgkowGDO1l/7nPWQaNQb3LK/eYwWbH22h74p3c+tpnBKZeHzYYmj39hYrE9mK2qdr6Znq+9&#10;ZUf0i9k2q5F3hbsUtLK2f00TzrnUWsaa83i5mRsHWZz3GAaLDVEKd0hI/4H1jwqf2V8w9II65PvA&#10;rQh+vNDCoGygqi/ZjQfSBGkHR7BxsoO2mLQoG9ps66Sjli/WF7zTLfSeCLa27Cz5Pmewi82Zq87p&#10;xYsMdhZhJ9Z2bGGoIbMnWxSGxvlBxiTG+SVs4y8AAAD//wMAUEsDBAoAAAAAAAAAIQCtUfaEsTEA&#10;ALExAAAtAAAAZHJzL2VtYmVkZGluZ3MvTWljcm9zb2Z0X0V4Y2VsX1dvcmtzaGVldC54bHN4UEsD&#10;BBQABgAIAAAAIQA3Mb2RewEAAIQFAAATAAgCW0NvbnRlbnRfVHlwZXNdLnhtbCCiBAIooAAC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CsVEtv&#10;wjAMvk/af6hynWhgh2maKBz2OG5IsB8QGreNaJMoNgz+/dzw0DQBFYJLoybx97AdD8frpk5WENA4&#10;m4lB2hcJ2NxpY8tMfM8+es8iQVJWq9pZyMQGUIxH93fD2cYDJhxtMRMVkX+REvMKGoWp82D5pHCh&#10;UcS/oZRe5QtVgnzs959k7iyBpR61GGI0fINCLWtK3te8vVUyN1Ykr9t7LVUmlPe1yRWxULmy+h9J&#10;zxWFyUG7fNkwdIo+gNJYAVBTpz4YZgxTIGJjKORRzgA1Xka6c5VyZBSGlfH4wNZPMLQnp13t4r64&#10;HMFoSCYq0Kdq2Ltc1/LHhcXcuUV6HuTS1MQUpY0ydq/7DH+8jDIugxsLaf1F4A4dxD0GMn6vlxBh&#10;OgiRNjXgrdMeQbuYKxVAT4m7t7y5gL/YXSlXc86ApHa5ddkj6Dl+ftKT4Dzy1AhweRX2T7SN7nkG&#10;gkAGDo/0WLMfGHnkXF12aGeaBn2EW8YZOvoFAAD//wMAUEsDBBQABgAIAAAAIQC1VTAj9AAAAEwC&#10;AAALAAgCX3JlbHMvLnJlbHMgogQCKKAAAg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rJJNT8MwDIbvSPyHyPfV3ZAQQkt3QUi7IVR+gEncD7WN&#10;oyQb3b8nHBBUGoMDR3+9fvzK2908jerIIfbiNKyLEhQ7I7Z3rYaX+nF1ByomcpZGcazhxBF21fXV&#10;9plHSnkodr2PKqu4qKFLyd8jRtPxRLEQzy5XGgkTpRyGFj2ZgVrGTVneYviuAdVCU+2thrC3N6Dq&#10;k8+bf9eWpukNP4g5TOzSmRXIc2Jn2a58yGwh9fkaVVNoOWmwYp5yOiJ5X2RswPNEm78T/XwtTpzI&#10;UiI0Evgyz0fHJaD1f1q0NPHLnXnENwnDq8jwyYKLH6jeAQAA//8DAFBLAwQUAAYACAAAACEAgT6U&#10;l/MAAAC6AgAAGgAIAXhsL19yZWxzL3dvcmtib29rLnhtbC5yZWxzIKIEASigAAE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rFJNS8QwEL0L/ocwd5t2FRHZdC8i7FXrDwjJtCnbJiEzfvTfGyq6&#10;XVjWSy8Db4Z5783Hdvc1DuIDE/XBK6iKEgR6E2zvOwVvzfPNAwhi7a0egkcFExLs6uur7QsOmnMT&#10;uT6SyCyeFDjm+CglGYejpiJE9LnShjRqzjB1Mmpz0B3KTVney7TkgPqEU+ytgrS3tyCaKWbl/7lD&#10;2/YGn4J5H9HzGQlJPA15ANHo1CEr+MFF9gjyvPxmTXnOa8Gj+gzlHKtLHqo1PXyGdCCHyEcffymS&#10;c+WimbtV7+F0QvvKKb/b8izL9O9m5MnH1d8AAAD//wMAUEsDBBQABgAIAAAAIQDGWnaXnAEAAN4C&#10;AAAPAAAAeGwvd29ya2Jvb2sueG1sjJJNb9swDIbvA/YfBN0TWYWTBUGcYsM2LJdhQLv2rEh0TEQf&#10;hiQ3zX79KHvuNvTSE0WReshX5O722Vn2BDFh8A2Xy4oz8DoY9KeG/7z/uthwlrLyRtngoeFXSPx2&#10;//7d7hLi+RjCmRHAp4Z3OfdbIZLuwKm0DD14irQhOpXJjSeR+gjKpA4gOytuqmotnELPJ8I2voUR&#10;2hY1fA56cODzBIlgVab2U4d9mmlOvwXnVDwP/UIH1xPiiBbzdYRy5vT2cPIhqqMl2c9yNZPp+Art&#10;UMeQQpuXhBJTk6/0ykpIOUne71q08DB9O1N9/125UsVyZlXKXwxmMA1fkxsu8N9FHPpPA1qKyrq+&#10;qbjYv4ziR2QGWjXYfE9DmPGUuK4rKUtmGdgDwiX9fVRc9oTpj3qShsZAmcojehMuDV/IFW3F9cWt&#10;N+RexuAjmtw1fLOp6Humq2+Apy43fFV/WJWS4p+a4+yp9miZHzXflX2QtGTFHooszuIW6RAPZmxa&#10;zM+0spo0FlMSR+3Bwh3+AhahbfjHKX9ezf1vAAAA//8DAFBLAwQUAAYACAAAACEAKsUHqsIAAAAR&#10;AQAAFAAAAHhsL3NoYXJlZFN0cmluZ3MueG1sfI+xTgMxEER7JP7B2j6xQwAhZDsFEm0oANFu7pY7&#10;S/b6uF0j4Os5hKI0iPLNzCvG7z5KNu80S6ocYLN2YIi72iceAjw93q9uwIgi95grU4BPEtjF8zMv&#10;omZxWQKMqtOttdKNVFDWdSJemtc6F9QF58HKNBP2MhJpyfbCuWtbMDGYrjbWAJdgGqe3RndHjl5S&#10;9BpfVs+YG4m3Gr39yX7zfcGcvlrBg9lcOVOGfwZb99fgIWNHh3ry7HIpfgMAAP//AwBQSwMEFAAG&#10;AAgAAAAhAEG/+GDZAAAAygEAACMAAAB4bC93b3Jrc2hlZXRzL19yZWxzL3NoZWV0MS54bWwucmVs&#10;c6yRwU7DMAxA70j8Q+Q7SbsDQmjpLghpVxgf4KVuG9E6UWwQ+3uCdqHTJC6cLNvy85O93X0ts/mk&#10;IjGxh9Y2YIhD6iOPHt4Oz3cPYESRe5wTk4cTCey625vtC82odUimmMVUCouHSTU/OidhogXFpkxc&#10;O0MqC2pNy+gyhnccyW2a5t6V3wzoVkyz7z2Ufb8BczjluvlvdhqGGOgphY+FWK+scIrHmSoQy0jq&#10;wdpzRc6htVUW3HWP9j89comsVF5JtR5aVkYXPXeRt/YY+UfSrT7QfQMAAP//AwBQSwMEFAAGAAgA&#10;AAAhAHU+mWmTBgAAjBoAABMAAAB4bC90aGVtZS90aGVtZTEueG1s7Flbi9tGFH4v9D8IvTu+SbK9&#10;xBts2U7a7CYh66TkcWyPrcmONEYz3o0JgZI89aVQSEtfCn3rQykNNNDQl/6YhYQ2/RE9M5KtmfU4&#10;m8umtCVrWKTRd858c87RNxddvHQvps4RTjlhSdutXqi4Dk7GbEKSWdu9NRyUmq7DBUomiLIEt90l&#10;5u6l3Y8/uoh2RIRj7IB9wndQ242EmO+Uy3wMzYhfYHOcwLMpS2Mk4DadlScpOga/MS3XKpWgHCOS&#10;uE6CYnB7fTolY+wMpUt3d+W8T+E2EVw2jGl6IF1jw0JhJ4dVieBLHtLUOUK07UI/E3Y8xPeE61DE&#10;BTxouxX155Z3L5bRTm5ExRZbzW6g/nK73GByWFN9prPRulPP872gs/avAFRs4vqNftAP1v4UAI3H&#10;MNKMi+7T77a6PT/HaqDs0uK71+jVqwZe81/f4Nzx5c/AK1Dm39vADwYhRNHAK1CG9y0xadRCz8Ar&#10;UIYPNvCNSqfnNQy8AkWUJIcb6Iof1MPVaNeQKaNXrPCW7w0atdx5gYJqWFeX7GLKErGt1mJ0l6UD&#10;AEggRYIkjljO8RSNoYpDRMkoJc4emUVQeHOUMA7NlVplUKnDf/nz1JWKCNrBSLOWvIAJ32iSfBw+&#10;TslctN1PwaurQZ4/e3by8OnJw19PHj06efhz3rdyZdhdQclMt3v5w1d/ffe58+cv3798/HXW9Wk8&#10;1/EvfvrixW+/v8o9jLgIxfNvnrx4+uT5t1/+8eNji/dOikY6fEhizJ1r+Ni5yWIYoIU/HqVvZjGM&#10;EDEsUAS+La77IjKA15aI2nBdbIbwdgoqYwNeXtw1uB5E6UIQS89Xo9gA7jNGuyy1BuCq7EuL8HCR&#10;zOydpwsddxOhI1vfIUqMBPcXc5BXYnMZRtigeYOiRKAZTrBw5DN2iLFldHcIMeK6T8Yp42wqnDvE&#10;6SJiDcmQjIxCKoyukBjysrQRhFQbsdm/7XQZtY26h49MJLwWiFrIDzE1wngZLQSKbS6HKKZ6wPeQ&#10;iGwkD5bpWMf1uYBMzzBlTn+CObfZXE9hvFrSr4LC2NO+T5exiUwFObT53EOM6cgeOwwjFM+tnEkS&#10;6dhP+CGUKHJuMGGD7zPzDZH3kAeUbE33bYKNdJ8tBLdAXHVKRYHIJ4vUksvLmJnv45JOEVYqA9pv&#10;SHpMkjP1/ZSy+/+Msts1+hw03e74XdS8kxLrO3XllIZvw/0HlbuHFskNDC/L5sz1Qbg/CLf7vxfu&#10;be/y+ct1odAg3sVaXa3c460L9ymh9EAsKd7jau3OYV6aDKBRbSrUznK9kZtHcJlvEwzcLEXKxkmZ&#10;+IyI6CBCc1jgV9U2dMZz1zPuzBmHdb9qVhtifMq32j0s4n02yfar1arcm2biwZEo2iv+uh32GiJD&#10;B41iD7Z2r3a1M7VXXhGQtm9CQuvMJFG3kGisGiELryKhRnYuLFoWFk3pfpWqVRbXoQBq66zAwsmB&#10;5Vbb9b3sHAC2VIjiicxTdiSwyq5MzrlmelswqV4BsIpYVUCR6ZbkunV4cnRZqb1Gpg0SWrmZJLQy&#10;jNAE59WpH5ycZ65bRUoNejIUq7ehoNFovo9cSxE5pQ000ZWCJs5x2w3qPpyNjdG87U5h3w+X8Rxq&#10;h8sFL6IzODwbizR74d9GWeYpFz3EoyzgSnQyNYiJwKlDSdx25fDX1UATpSGKW7UGgvCvJdcCWfm3&#10;kYOkm0nG0ykeCz3tWouMdHYLCp9phfWpMn97sLRkC0j3QTQ5dkZ0kd5EUGJ+oyoDOCEcjn+qWTQn&#10;BM4z10JW1N+piSmXXf1AUdVQ1o7oPEL5jKKLeQZXIrqmo+7WMdDu8jFDQDdDOJrJCfadZ92zp2oZ&#10;OU00iznTUBU5a9rF9P1N8hqrYhI1WGXSrbYNvNC61krroFCts8QZs+5rTAgataIzg5pkvCnDUrPz&#10;VpPaOS4ItEgEW+K2niOskXjbmR/sTletnCBW60pV+OrDh/5tgo3ugnj04BR4QQVXqYQvDymCRV92&#10;jpzJBrwi90S+RoQrZ5GStnu/4ne8sOaHpUrT75e8ulcpNf1OvdTx/Xq171crvW7tAUwsIoqrfvbR&#10;ZQAHUXSZf3pR7RufX+LVWduFMYvLTH1eKSvi6vNLtbb984tDQHTuB7VBq97qBqVWvTMoeb1us9QK&#10;g26pF4SN3qAX+s3W4IHrHCmw16mHXtBvloJqGJa8oCLpN1ulhlerdbxGp9n3Og/yZQyMPJOPPBYQ&#10;XsVr928AAAD//wMAUEsDBBQABgAIAAAAIQCOHpmj7QIAAFQHAAANAAAAeGwvc3R5bGVzLnhtbKRV&#10;XW/TMBR9R+I/WH7PnGRNaaskiK6LhAQIaZvEq5s4rYU/IscdKYj/zrWTtJmGoIyXxr65Pj733JPb&#10;9G0nBXpkpuVaZTi6CjFiqtQVV7sMP9wXwQKj1lJVUaEVy/CRtfht/vpV2tqjYHd7xiwCCNVmeG9t&#10;syKkLfdM0vZKN0zBm1obSS1szY60jWG0at0hKUgchnMiKVe4R1jJ8hIQSc3XQxOUWjbU8i0X3B49&#10;FkayXL3fKW3oVgDVLprREnXR3MTjDT707BLJS6NbXdsrACW6rnnJnnNdkiWh5RkJYF+GFCUkjPvC&#10;87TWyrao1AdlQX5Ad6RXX5X+pgr3ygX7rDxtv6NHKiASYZKnpRbaIAtiQ60+oqhkfcYNFXxruEur&#10;qeTi2IdjF/D9GfIkB7VckDgew6OFQ1yIE6vYEYBAnoLglhlVwAYN6/tjA9cr8EYP4/P+kr0z9BjF&#10;yeQA8Rfm6VabCrx41mMM5algtQWihu/27ml1A79bbS20LE8rTndaUeFK6UFOCyinZELcOb9+qZ9g&#10;dzVSB1lI+77KMDjfiTAuoZBh2eP1G4c/ReuxJ7BOrH+HRV19wv+P04g2jTiuvYiDJzxb4DcR4YkE&#10;p2KQc0+GP7nPVYAPB0Joe+DCcvWb8gGz6p4KCvuxY2hsyUPjtR23G3C2C/QdhdkCbcmw3cMYGD3N&#10;VcU6Bi2JvGGJa/3Q+YvyvUe8RS5KByuNTroovzfd1Gi+bOLEgFvd8PFmO+kMzqpYTQ/C3p9eZvi8&#10;/sgqfpAwpIasz/xRWw+R4fP6g3N+NHdfDevshxYkgSc6GJ7hH7frN8vNbREHi3C9CGbXLAmWyXoT&#10;JLOb9WZTLMM4vPk5mYL/MQP9xAaTR7NVK2BSmqHYgfzdOZbhyaan7795oD3lvozn4bskCoPiOoyC&#10;2ZwugsX8OgmKJIo389n6NimSCffkhVM3JFE0Tt0uSlaWSya4Gns1dmgahSbB9g9FkLET5Px3mP8C&#10;AAD//wMAUEsDBBQABgAIAAAAIQDP1AoBCgkAAAIjAAAYAAAAeGwvd29ya3NoZWV0cy9zaGVldDEu&#10;eG1slFrbbuPIEX0PkH8Q9L6tvjfbsL1YW1hkHgIsssnmWZZpWxhJVCR6Ln+f0xeSraI5GAqDXbl4&#10;1KzqrqpTVeTtr98O+8WX+nzZNce7pWB8uaiP2+Z5d3y9W/7n37//Ui0Xl3ZzfN7sm2N9t/xeX5a/&#10;3v/9b7dfm/Pny1tdtwuscLzcLd/a9nSzWl22b/Vhc2HNqT7iyktzPmxa/Hl+XV1O53rzHH902K8k&#10;53Z12OyOy7TCzfln1mheXnbbet1s3w/1sU2LnOv9poX+l7fd6dKtdtj+zHKHzfnz++mXbXM4YYmn&#10;3X7Xfo+LLheH7c2n12Nz3jztYfc3oTfbbu34x2j5w257bi7NS8uw3CopOrbZr/wKK93fPu9gQdj2&#10;xbl+uVv+Jm7WWi5X97dxg/7a1V8vxfdFu3n6s97X27Z+xjktF2H/n5rmcwB+gohjyUsEhCUv/+sW&#10;/fSXNUbZsPCqX7n83t3l93hSf5wXz/XL5n3f/qv5+o969/rW4nYGlocNuHn+vq4vW+w8bsikCatu&#10;mz2WwH8Xh11wIezc5tvdUkPF3XP7BglE2/dL2xz+mwVRmfS7qNJ6027ub8/N1wV8AOjLaRM8Stxg&#10;kY/vixsG7G8BHH8ChS7YgS/3/Hb1BeZtM+JhjFDXiMcxQlwj1mOE7BErqN3rLufoLj/UN0mFZspW&#10;zhBV+4vcK3px3V8U3hnFK6vjlwlV1RxVVVSVbMtDlkqmtKqMFjZ9HFE6wzirjOA9yhLb1glWscpy&#10;XknFtZHW6cp/vNPwjJ/3Eh3VHzYi+s5DkgrBpOSVGj5E/QTzjBtROe27D3GRhLJMe+708G8w8spP&#10;EE8/r72J2hOvfUhSwZlxVptef+oxCVYxJ5wbrNRktXWCWSaUqbjU1qcvE75j56hvo/qahGWSYvOF&#10;+5HvJJhnqtKy0L8iu59g2P3BbZwQfrjp1e67Oeq7qD7Z1ockxe7DV4Wkm56uwpUrjTDl3YfswTov&#10;zby88vnBuCutAxH/dF6sotaWbHqSeuY1LyLRDSEWA+MxwRzzNqaZrL6gm55ghknnK2WU515bw+WQ&#10;Ja7U93PU91F9kkgekhSbLq0Vg8/T3c8/ZpK7cDbd7pPwXyeYYaKSTliuvQpfzMTuCxRGM2gpsPGX&#10;e7JjD1gkiEPQSiGHXEJwjxnnmOZS+i6vWkfOc51xhjms15tgxRDdV0cQiHiGDSIqS5zjAYtkG6ws&#10;TPDUiTLOMeFVYYQhuHXGGRZiRSLKkzOJidQjZlEs0ElZWhR0coZ7DhtsKXXl31sWiGhIsjTg1xln&#10;GHKnrozx1gXn8xPpX8wiX6CjEZR+Ozm86YNy4DFftsxkXk7/M5R3M04zEAS3wslKeRO+fEy8Yhbz&#10;Ah11p9zbyTlzSn9Q6OTriACFKqjPoHwUAWl9zaor3YuDvI6AWcSLsjcqT6m3k3PmeVH32FEYp987&#10;ZozWrnczMyovE84gK3BfOWu0Cl/sYOy1EbPoV2SmpQSc5SCDsjBQchTHHbdWg/+jVhqHQMIhn3JZ&#10;VdwaxLOVQk+50SwSFplvKQ1nOYxQRabnnBj7mHFIRqYv4MIXWgZlnGEonaWqbIVlnXFiopAQszgZ&#10;6OhOlJU7OYqJUSWRrzmmvB88CB5CO5SBjLvwjXE8lYBmsbHIxEv5OMs906V7W0f8+zHjYERZZiPu&#10;qREdJRuvlRbGKhcKIzfVbM2iZJm5l3JylntmNbej/c9XkURRSgyE7WktlHEa1fhVCTrh/XIWEwMd&#10;HYdScZZDdRBn4dfU+zMORhj484Ck+59xGhUd6C4U0OkUJpxIzut2E+VK2p9jlWAcnMhdVZtEuceM&#10;AxWj0sRBTZV1GQc645KjNxJKgF/Q0kx07LOoWCYqLmrc1EpmOfoUMGexwzQSMg6lNQrmH9SmGQd3&#10;GqgvfJtohuUsTgY67LiknJzl6HRx7EPNQKvOx4wLtGaKgyiUi5uyzjiNpCvQ+vf/Jg5iFjVj9BRt&#10;oNSc5Z4JycsNpoVdxqG+IDkoX9AhFzvJhdVogjiGGxNaz+JimThSUi7O8godlxrmKHbUmGWcY1aG&#10;mqn3DVpQZFyYIYniw6ey0SwulomLaap8yHKPerMolVH70xlW1x3LsolTapSNEk4HbufWY81KO6cK&#10;drkevc3iYpn4UlIuznKPeUlZNY/mcF0njXFJMTkaFUV5OdQTCkWJEEZKqzASmKgn5CxaBjrGAKXl&#10;LIcNZkiTnBddYWrze5yx5VzO0kY54yyT6OSKAnUio6pZtAx0NILScpaD28rp1rg87XGoj4opHg2x&#10;dcZZjBdlV2DHSvvjuFazCBroaAQl6CzHSbir2SHlth7nq7LPpLX4OuMQ/7m6RlUY5noTyUnNImig&#10;gxGKEnSWe4xvS1+nI8THAkdyar5Sgc0GPpYTgxY1bzCdCFmNRtP90FmGERxJQbhHnmEgyxcMSz0/&#10;48CIKEJ7Ligy1VUGUrNYGOi43ZSFszxMuUqHVjSNZlyI8oIyRsX3usfZ0Mn0VuiJFKRm0TDQ0QhK&#10;w1kOI4Qq45dWpgNOCYPut3MwysoDjitX/JtKQbNYGQ/HohGUlbMczSUvVMOzDupNucNG/1bWTXQc&#10;sM7rYVOUHrp8N9Xmq1msDHQ0gnbIWR4m1RYFcR/BI3dKv4/GFla40Un0k++OzPLAayKPzmJllWiV&#10;lgIPWR5SUDFHsW50ErnDDm5XJtLRo6Yeh6AuPhP1kZpFy0DHk6C0nOUhJkR5Vzo1GnB4jFROK2hW&#10;7cfheNpXBsXHJ6Fn0TLQ0QhKy1kON0EuKQanNLAzLrgd+uHBXLIp6wHnqu4BQujaJlp+PYuWgY5G&#10;UFrO8qAchs0/ePLXj7oFiLb4kJMY1rNlUEwkJzzkn/PoMrGypqyMVTKFaRP7YZKUhuuoOn90AP06&#10;vhqe4fDRY5D07kB6UH/avNb/3Jxfd8fLYl+/xHcBkKzO6WUBjHSXi7Y5hTcEHNjkqWnx6L/76w1v&#10;gNR4co8kuFy8NE3b/YE3CcK6f9bt+2nRnHd4xyC+1HG3PDXn9rzZtbjDzQ5vOpw/PYvwBgHeiNjX&#10;f2zO7WWxbd7DKwnhvHrpgI5vVawGOF4P6N9euf8/AAAA//8DAFBLAwQUAAYACAAAACEAId5Y5G4B&#10;AACgAgAAEQAIAWRvY1Byb3BzL2NvcmUueG1sIKIEASigAAE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fJJfa4MwFMXfB/sOkuelidp2q6iFbvRphcIcHXsLyW0baqIk2bp++0VbnfvDwJd4zv3l&#10;nEvS+Ycqg3cwVlY6Q+GIogA0r4TUuww9F0t8hwLrmBasrDRk6AQWzfPrq5TXCa8MrE1Vg3ESbOBJ&#10;2ia8ztDeuTohxPI9KGZH3qG9uK2MYs4fzY7UjB/YDkhE6ZQocEwwx0gDxHVPRBek4D2yfjNlCxCc&#10;QAkKtLMkHIXky+vAKPvnQKsMnEq6U+07XeIO2YKfxd79YWVvPB6Po2PcxvD5Q/Kyenxqq2Kpm11x&#10;QHkqeMINMFeZfAUi2Bjpr0/J4HezwpJZt/Lb3koQi1O+MFIfFNP6JliDMywlvz3d2Np7HYg8ouEY&#10;0xDTWRHOkug2Caev/Vxn8nHa9udMPo/vk5zbd8omvn8olqjhxZiOcUwLOksm/os878d80+8MVJf0&#10;/xIjiukU00lD9CHpZEDsAHkb+vubyj8BAAD//wMAUEsDBBQABgAIAAAAIQCTpd1KMgEAABYCAAAU&#10;AAAAeGwvdGFibGVzL3RhYmxlMS54bWxskdtOAjEQhu9NfIem99CCeCIsRCUkJEaNoPF22J1lm/Sw&#10;absCPr2zu2Cykcv+/Wb6zXQy2xvNvtEH5WzCB33JGdrUZcpuE/6xXvTuOAsRbAbaWUz4AQOfTS8v&#10;JhE2GhlV25DwIsZyLERICzQQ+q5ESze58wYiHf1WhNIjZKFAjEaLoZQ3woCynKmMnuXMgqHu67op&#10;nTIVSg2Hl07oMU/4w2A8Hw05iy6CDu9utyrcjszJuzF6dD5DP9/nS+or+bT1fHK6Mjaw1FU2JnzU&#10;zbsOX71P0BWNKTrFDXR/En3TkOLGnWNuT8yrAa1+KgMbNriWzGzP0Tdn6Ct5okUz09H+qLOKB41L&#10;mzsWaPSF8iG2QLOEOnuGf1G9qOhVifRZtN+aaov+Ulnbte9NfwEAAP//AwBQSwMEFAAGAAgAAAAh&#10;AEki1/YdBwAAQB8AACcAAAB4bC9wcmludGVyU2V0dGluZ3MvcHJpbnRlclNldHRpbmdzMS5iaW7s&#10;Vn9wFNUdf0mUZKiWYAphaidUOgpYCQkkGQYUuN8/cne73t4ZQPRm7+7lspO9fefuW3KBIoxYbGNb&#10;VHQAhxbLwABTaxEElGHEYImI/JAWUauONpWGANWGKYIRk37fbnJyoYzY8Y92ZneTffv9/f1+3vf7&#10;buej+YhHXhRFAnLBOgnWalSLqlDNFRIeBUFSDbKpaPAquA4Nex8lK4T+pUUFqACdHk5KkrCOQHMK&#10;C1AhPIuACiCMKNwYqTnL//6lYMCUrYXsfZAxxCUf9t3TWfUtBBziYoxBl45nN0Ls37w2F/9k+NWi&#10;GXmC8FRZKZpfX4SaHNflVBluQ69Rfe110/OYl+v0o35Dlm9nUlf6Kh7wU2igxZ75d37sq4D57cNo&#10;ebwGBIbuxmbYTCEY8TPTUrS62AvT+0OYXgVJaIExXxoSkQw8HmZNAj41nimDI8BzAujVokqY44ng&#10;w8s7SSLqE6I+FFF1jFwCTE1E0DMZolKcNJlenlMlrFCRSkQBk8soHtRUUaI5bpiAGq6eVoXcoqxh&#10;xBONCglVylCHrlGS5sUUFqSFeEDs1DMyziJzCZGIno7LGJyF8QKsaphTk1h1E/iTkzGBSjTRNJiS&#10;HWvUIxNNQ07cKOoyRT4lo1NBJhTdHtUwWKUjqtgaEU2PLISUgNz8JB4S05iDAKqUxEhocDegXFoB&#10;VyTiCht0GKdYvSiAxaSkpFzJFEYoiJOSGGnNYGSLRjjINMeIqBgvkHALTzJ6xszSQWQZIpqE3xHw&#10;8rwqKZRT7IQ2CRBcC4qKLspy6wAcoONKEIWkCSRmAsjpFMqySwqy6ZQggYqAWIBAJSy5EFHAPc5S&#10;m2aXxUTzgJFNplhVIHQAU3jzQgVfRQhjjci6YV5XVZXMSAjCukWNgsB06OUdRNH0NFYHNy2DVbMK&#10;o4C7IWeJtnpUApXydxtrbEoN8oe9Tp+iUagIeodRXGMjYBSC/XBKjY1uSdUog9rRRKTEAC4ACnBc&#10;2QTOsJw0t2R0gIN3VVfVgHG+1KdAPY0iGAtNpCVfdoVygLS4lORV2PdASUO9IweBtoASsDrQ6y6F&#10;9U/Y1iBkCJGhDQb7D+aGV0mGgamrCewUqQjuHGKc5c8aDIU9dmgAogKmjnQSOYJz631KM4OYkf4w&#10;w5gNj0I1Rnmdbl2WmQ9mJKRFlRpbnoadTuSxY4YGZ8IVY30JrqhK5MFRiIWg+cV8X/lGXlFupKx3&#10;BoYn5sRUlHIWQdZ/Di7AhWNBzgkfBpclFWPtFgthHXKXPTBhuQmMGS3IKdDOVxp8TUSjXtN1Drev&#10;cjMGfIIGkon5riF+pklKaN8on5zRNeWU0/4mefFNhJL/nFTNJLMr8iAy9a8pH1P1a5Ph/QGXkiDs&#10;5ELRiHsa4AYnny2RILpCGRNozm5zOCIxYw1FYp4wF+VDtiDbbztRFU6BrmansZ1zmub2VvCROzn9&#10;dj87AU23DYSHM8r4EeEFmyyllDT8ZAwOc0Awh9nYZq8eh8Ma05jgc8am1E2N2WGtra6JeQ26dnCL&#10;bRprL9Pn/9nXwqkyhHxR3jsGvu2ya/+xhmsus43pWBec3bZq2MKRez5ef3zZT/c9tOT2g08H/hKf&#10;9/a8qmcq2t71/jbtfyK+6NHikXsfKv+091b1X0XZUX/YuO6Vlb1nG8s70ieWRuK7j07eM2PG0UNn&#10;7zi0rqXrcM8P+Nq+g7dOK5n4ZtsLouKtDv36wPCmc6d5PT5JFjxLK5YUTD+wr/31/Z/d8M8/j5OX&#10;3LLdVRdyz/z9ps/bZ76RbbvrBangN/2uD+O7j13sunnFouN1O7dO7S4fWda+8fOexZ2Thy1rJ1uC&#10;nV1Pb/L3Xug4/9RnnuuH768OHey64b7XppxYXfmrM7PXOj7JfDziYu1bHZUXtlS0/K78xRndq24S&#10;Zi9s7t5UMx7vnNl81ysvT55z/qYPKnc9kFp+m3PfjUfKWt5vD5Q8PmPbpZ+Vdp4tWbX6rxPX//LM&#10;Oys6xy66s+HJ6hXBPW3HK3fcVjhvzfg3N7izi3/evPLBxQ8MS+4/5Dn2izfeXr899cjUDfXNLq3j&#10;o8fmPXNxTWnX2u/vfPHEq95IsWf+F9Hnvhi9o+i5vooLD99Z2jFr5pOnZt08SohV3Vh2pnvOwb1b&#10;6Z6TXE/5a0cu1H+5wX/9rp47znWne89910NW/Wju3468/Oqxs9vk45X9j0k//lPRia3ao5ktY2ou&#10;JpdNH71+UVHP3u1Hnx+xt2vf5m19cw+MPXNsVv3yDy+NOzrho3HLn+29f+Pung292Xffezbbd/rk&#10;Rm7Hrk+eb/3y5HuHX/LUjwjVvvNg//nDb3369w+eWnnv2PpH1i3u72tL1V0auWK0veSWh0vh8cfv&#10;9XzH87q60Po2thCwELAQsBCwELAQsBCwELAQsBCwELAQsBCwELAQsBD4H0Hg3wAAAP//AwBQSwME&#10;FAAGAAgAAAAhABHgegGTAQAAKQMAABAACAFkb2NQcm9wcy9hcHAueG1sIKIEASigAAE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nJJNb9swDIbvA/YfDN0bOd1QDIGsokg39LBhAeK2Z1WmY6Gy&#10;JIiskfTXT7LRxFl76o0fL14+IiWu970tBohovKvYclGyApz2jXG7it3Xvy5+sAJJuUZZ76BiB0B2&#10;Lb9+EZvoA0QygEWycFixjiisOEfdQa9wkdoudVofe0UpjTvu29ZouPX6pQdH/LIsrzjsCVwDzUU4&#10;GrLJcTXQZ00brzMfPtSHkIClqD0pW5seZCn4KRE3IVijFaXXyz9GR4++peLnXoMVfN4UiXoL+iUa&#10;OmSPeSq2WllYp4GyVRZB8FNB3IHKy9woE1GKgVYDaPKxQPOa1nnJiieFkDErNqholKOEm2VTMsY2&#10;IEX56OMzdgCEgifBVBzDuXYem+9yOQpScC7MBhNIapwj1oYs4N92oyJ9QLycE48ME++Es81808w5&#10;3/jkNOk/77Xvg3KH1DhGv417xvtQ+1tF8LbO86LYdipCky5wXPexIO7SJqPNJutOuR00b5r3jXz8&#10;h+nny+XVovxWprvOaoKf/rj8BwAA//8DAFBLAQItABQABgAIAAAAIQA3Mb2RewEAAIQFAAATAAAA&#10;AAAAAAAAAAAAAAAAAABbQ29udGVudF9UeXBlc10ueG1sUEsBAi0AFAAGAAgAAAAhALVVMCP0AAAA&#10;TAIAAAsAAAAAAAAAAAAAAAAAtAMAAF9yZWxzLy5yZWxzUEsBAi0AFAAGAAgAAAAhAIE+lJfzAAAA&#10;ugIAABoAAAAAAAAAAAAAAAAA2QYAAHhsL19yZWxzL3dvcmtib29rLnhtbC5yZWxzUEsBAi0AFAAG&#10;AAgAAAAhAMZadpecAQAA3gIAAA8AAAAAAAAAAAAAAAAADAkAAHhsL3dvcmtib29rLnhtbFBLAQIt&#10;ABQABgAIAAAAIQAqxQeqwgAAABEBAAAUAAAAAAAAAAAAAAAAANUKAAB4bC9zaGFyZWRTdHJpbmdz&#10;LnhtbFBLAQItABQABgAIAAAAIQBBv/hg2QAAAMoBAAAjAAAAAAAAAAAAAAAAAMkLAAB4bC93b3Jr&#10;c2hlZXRzL19yZWxzL3NoZWV0MS54bWwucmVsc1BLAQItABQABgAIAAAAIQB1PplpkwYAAIwaAAAT&#10;AAAAAAAAAAAAAAAAAOMMAAB4bC90aGVtZS90aGVtZTEueG1sUEsBAi0AFAAGAAgAAAAhAI4emaPt&#10;AgAAVAcAAA0AAAAAAAAAAAAAAAAApxMAAHhsL3N0eWxlcy54bWxQSwECLQAUAAYACAAAACEAz9QK&#10;AQoJAAACIwAAGAAAAAAAAAAAAAAAAAC/FgAAeGwvd29ya3NoZWV0cy9zaGVldDEueG1sUEsBAi0A&#10;FAAGAAgAAAAhACHeWORuAQAAoAIAABEAAAAAAAAAAAAAAAAA/x8AAGRvY1Byb3BzL2NvcmUueG1s&#10;UEsBAi0AFAAGAAgAAAAhAJOl3UoyAQAAFgIAABQAAAAAAAAAAAAAAAAApCIAAHhsL3RhYmxlcy90&#10;YWJsZTEueG1sUEsBAi0AFAAGAAgAAAAhAEki1/YdBwAAQB8AACcAAAAAAAAAAAAAAAAACCQAAHhs&#10;L3ByaW50ZXJTZXR0aW5ncy9wcmludGVyU2V0dGluZ3MxLmJpblBLAQItABQABgAIAAAAIQAR4HoB&#10;kwEAACkDAAAQAAAAAAAAAAAAAAAAAGorAABkb2NQcm9wcy9hcHAueG1sUEsFBgAAAAANAA0AaAMA&#10;ADMuAAAAAFBLAwQKAAAAAAAAACEA0ziDSr0CAAC9AgAAFAAAAGRycy9tZWRpYS9pbWFnZTEucG5n&#10;iVBORw0KGgoAAAANSUhEUgAAACoAAABSCAIAAACt0NGgAAAAAXNSR0IArs4c6QAAAAlwSFlzAAAO&#10;xAAADsQBlSsOGwAAAmJJREFUaEPtmD9I43AUx22p1njSIRQOl8OKYB0LLgpCO6gd7yYnxaGIDh0q&#10;Nx7YgoOIdBDlcHHW5VBBGnDQG8txtIpDwL+DclRasfaaizRYfxoJRT1/L+GVgLwfoYTyfd/ve5/8&#10;SNI6qtVqg33LaV/0QzLF28if4BN8mwjQ1rMJ/Du76Waz2cDjkiQJSpQ9cFFWJpPxer16qsfjSaVS&#10;ENsGiAiiCYVCtRP7/X5IFSg+GAxCYZrRPdhCeoRofD5fbbQgCJAqtNtOIpEQRVHvwO12RyIREAhI&#10;j0BNMpnUI6PRKLDEQa+aoKtUFxHa1rPWHcVb44ZSRfBRMFozIfjWuKFUvS/4u/mDzdwvOBjkB27H&#10;9kRRK18MrTQ7GyFNYMJf/5O+qpRu77TFky1INtOA4uPyKpNO7i+rd5XZwx//+4wdrBQrSllTp+XV&#10;a015Q2k4oMFno49lFlg8a/SDqzneNfy18zOXAVo8u+qnSs7IE5taITsABJ87xJlyea4WamUlTZVL&#10;59xCtOm5Sa8KcKa3lg3d+ZbduYU0PRdR/QQEv35suc4En4uofgKCj8U2e/E3MP+bHZJ8BfREe+Cy&#10;7IHv+/lyhQV7BNfaaHfY//RH1xutoF37qY1jPZutm39abP0YAgAUH1rac8R+soOdGKZx6cw4Z9/v&#10;HF3X5sk55ZngpQPTo8HvmEmfFlSjA6HRqcz1cwGApue6MEEi3C62PP20cLuckd42SBVa/EjPx2+D&#10;n/TI8b62hS+dkHg0+JCwlxq06SnePAGCb54ZWgXBR0Np3ojgm2eGVkHw0VCaNyL45pmhVdwDL826&#10;+er5m3kAAAAASUVORK5CYIJQSwMECgAAAAAAAAAhACD3WtepAwAAqQMAABQAAABkcnMvbWVkaWEv&#10;aW1hZ2UyLnBuZ4lQTkcNChoKAAAADUlIRFIAAABSAAAAOwgGAAAA6NfdCQAAAAFzUkdCAK7OHOkA&#10;AAAEZ0FNQQAAsY8L/GEFAAAACXBIWXMAABcRAAAXEQHKJvM/AAADPklEQVR4Xu2Yyyv0URjHRy5l&#10;1CyUlJJcNtO4RLOwslTYyY4RSRZyy+UvkCZl4RI1pZSaxWBhhZpiVmNrJaUMQphBmXHn+/acxtu8&#10;3l9vmp4zvT89n/quZs6p8+k55zznZ4HAgohkQkQyISKZEJFMiEgmRCQTIpIJEcmEiGRCRDIhIpkQ&#10;kUyISCZEJBMikgkRyYSIZEJEMiEimRCRTIhIJkQkEyKSCRHJhIhk4seI/Pj4wMvLC56envD8/Iy3&#10;t7f4L6nhR4gkaQcHB1hfX4fH48Hy8jICgQDOzs6U4FRgepFUffv7+1hYWEBLSwuqqqpQV1eHgYEB&#10;rK6u4vj4OCXVaWqRJHFvbw9TU1Oor69HXl4eLBYLMjMzYbfb4XK54PV6EQqF8Pr6Gh+lB1OLPDw8&#10;xMzMjKpAq9WqJH4mIyMDBQUFaGtrU5V5cXERH6UH04qMRqPw+Xxobm6GzWb7Q2JiiouL0dvbi2Aw&#10;GB+pB20i6ZB/fHzE3d0dwuEwrq+vWeP3+9HT04OSkhKkpaUZSqSkp6ejuroak5OTqoKN5ko2tK6b&#10;mxu1Rm0iSeLu7q7aeqOjo+jr62MNVWJZWRmysrIMBSYmJycHtbW16O7uNpwr2YyNjcHtdmN+fl6f&#10;yPv7e6ysrKC1tRWVlZUoLS1lTX5+/rckfoa2f1FRkeFcyYY6hMbGRnR0dOitSDqXpqenMTw8rM4p&#10;zjQ0NPy+pb+TiooKdHZ2Gs6VbEZGRjAxMYG5uTn9Z+Tt7S2urq5weXnJmrW1NTQ1NSE7O9tQXGJy&#10;c3PVoqnfNJor2dA5GYlE1Bq1idQNNdrj4+Ooqan5p0xqi5xOJ5aWluIj9WBakXRbbm1tYXBwEOXl&#10;5ep2/iqRBNONTf/Z3t7W2pSbViR9oDg/P1fv666uLhQWFv4l0uFwYGhoCJubmzg9PdX6VDStSILO&#10;4ZOTE/UMbG9vV+0Q3eYU2s79/f3Y2NhQfd77+3t8lB5MLZKgKjs6OlLCZmdnVeNNWVxcxM7OjroU&#10;UoHpRRKf3yIfHh4Qi8VUqGPQ/aEikR8h8n9ARDIhIpkQkUyISCZEJBMikgkRyYSIZEJEMiEimRCR&#10;TIhIJkQkEyKSCRHJAvALByy25u0sn+sAAAAASUVORK5CYIJQSwMEFAAGAAgAAAAhAAXU52rgAAAA&#10;CAEAAA8AAABkcnMvZG93bnJldi54bWxMj0Frg0AUhO+F/oflFXpLVq2JjfUZQmh7CoEmhdLbRl9U&#10;4r4Vd6Pm33d7ao/DDDPfZOtJt2Kg3jaGEcJ5AIK4MGXDFcLn8W32DMI6xaVqDRPCjSys8/u7TKWl&#10;GfmDhoOrhC9hmyqE2rkuldIWNWll56Yj9t7Z9Fo5L/tKlr0afbluZRQES6lVw36hVh1tayouh6tG&#10;eB/VuHkKX4fd5by9fR8X+69dSIiPD9PmBYSjyf2F4Rffo0PumU7myqUVLUISL3wSYbYC4e1VFC9B&#10;nBDiJIlA5pn8fyD/AQAA//8DAFBLAwQUAAYACAAAACEAqxbNRrkAAAAiAQAAGQAAAGRycy9fcmVs&#10;cy9lMm9Eb2MueG1sLnJlbHOEj80KwjAQhO+C7xD2btN6EJEmvYjQq9QHWNLtD7ZJyEaxb2/Qi4Lg&#10;cXaYb3bK6jFP4k6BR2cVFFkOgqxx7Wh7BZfmtNmD4Ii2xclZUrAQQ6XXq/JME8YU4mH0LBLFsoIh&#10;Rn+Qks1AM3LmPNnkdC7MGJMMvfRortiT3Ob5ToZPBugvpqhbBaFuCxDN4lPzf7brutHQ0ZnbTDb+&#10;qJBmwBATEENPUcFL8vtaZOlTkLqUX8v0EwAA//8DAFBLAwQUAAYACAAAACEAYcgMRwoBAABsAgAA&#10;IAAAAGRycy9jaGFydHMvX3JlbHMvY2hhcnQxLnhtbC5yZWxzrJJNS8QwEIbvgv8hzN2kXUFENt2L&#10;CnsQQbt4XGIybcK2SchE7f57o6hYWPGytxle5p1nPparaRzYKyZywUuoeQUMvQ7G+V7Cpr09uwRG&#10;WXmjhuBRwh4JVs3pyfIBB5VLEVkXiRUXTxJszvFKCNIWR0U8RPRF6UIaVS5p6kVUeqd6FIuquhDp&#10;twc0M0+2NhLS2pwDa/exdP7fO3Sd03gd9MuIPh9oIbRVKW8I06NVsUzCWpV6zBI4FyaptzI1fQc1&#10;L+ggDlMtjkn1tZMZDY7PaD6uQOLO6RQodHl7M2kctk8h7cgiZj4NNP1FWB+TMJd74n15k+QMzjg/&#10;FTHTfxYnZj/SvAMAAP//AwBQSwECLQAUAAYACAAAACEADnP8K2cBAAAEBAAAEwAAAAAAAAAAAAAA&#10;AAAAAAAAW0NvbnRlbnRfVHlwZXNdLnhtbFBLAQItABQABgAIAAAAIQA4/SH/1gAAAJQBAAALAAAA&#10;AAAAAAAAAAAAAJgBAABfcmVscy8ucmVsc1BLAQItABQABgAIAAAAIQDyiYfW2wMAAMQOAAAZAAAA&#10;AAAAAAAAAAAAAJcCAABkcnMvZHJhd2luZ3MvZHJhd2luZzEueG1sUEsBAi0AFAAGAAgAAAAhAFbE&#10;ZpzHAAAAqwEAACQAAAAAAAAAAAAAAAAAqQYAAGRycy9kcmF3aW5ncy9fcmVscy9kcmF3aW5nMS54&#10;bWwucmVsc1BLAQItABQABgAIAAAAIQC7YloCmwMAAPATAAAOAAAAAAAAAAAAAAAAALIHAABkcnMv&#10;ZTJvRG9jLnhtbFBLAQItABQABgAIAAAAIQBUXRVXBgwAAAAwAAAVAAAAAAAAAAAAAAAAAHkLAABk&#10;cnMvY2hhcnRzL2NoYXJ0MS54bWxQSwECLQAUAAYACAAAACEAI2wFJ4AGAABUGwAAHAAAAAAAAAAA&#10;AAAAAACyFwAAZHJzL3RoZW1lL3RoZW1lT3ZlcnJpZGUxLnhtbFBLAQItAAoAAAAAAAAAIQCtUfaE&#10;sTEAALExAAAtAAAAAAAAAAAAAAAAAGweAABkcnMvZW1iZWRkaW5ncy9NaWNyb3NvZnRfRXhjZWxf&#10;V29ya3NoZWV0Lnhsc3hQSwECLQAKAAAAAAAAACEA0ziDSr0CAAC9AgAAFAAAAAAAAAAAAAAAAABo&#10;UAAAZHJzL21lZGlhL2ltYWdlMS5wbmdQSwECLQAKAAAAAAAAACEAIPda16kDAACpAwAAFAAAAAAA&#10;AAAAAAAAAABXUwAAZHJzL21lZGlhL2ltYWdlMi5wbmdQSwECLQAUAAYACAAAACEABdTnauAAAAAI&#10;AQAADwAAAAAAAAAAAAAAAAAyVwAAZHJzL2Rvd25yZXYueG1sUEsBAi0AFAAGAAgAAAAhAKsWzUa5&#10;AAAAIgEAABkAAAAAAAAAAAAAAAAAP1gAAGRycy9fcmVscy9lMm9Eb2MueG1sLnJlbHNQSwECLQAU&#10;AAYACAAAACEAYcgMRwoBAABsAgAAIAAAAAAAAAAAAAAAAAAvWQAAZHJzL2NoYXJ0cy9fcmVscy9j&#10;aGFydDEueG1sLnJlbHNQSwUGAAAAAA0ADQCNAwAAd1oAAAAA&#10;">
                <v:shape id="Chart 2" o:spid="_x0000_s1204" type="#_x0000_t75" style="position:absolute;left:2163;top:3977;width:8506;height:4637;visibility:visib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uO/bwwAAANwAAAAPAAAAZHJzL2Rvd25yZXYueG1sRI9BawIx&#10;FITvBf9DeIXealJBaVejqFjaq2uh9fbYPDerm5clSXX7740g9DjMzDfMbNG7VpwpxMazhpehAkFc&#10;edNwreFr9/78CiImZIOtZ9LwRxEW88HDDAvjL7ylc5lqkSEcC9RgU+oKKWNlyWEc+o44ewcfHKYs&#10;Qy1NwEuGu1aOlJpIhw3nBYsdrS1Vp/LXaSj36mc7tqf4cTxy2KzU91vbsNZPj/1yCiJRn/7D9/an&#10;0TBSY7idyUdAzq8AAAD//wMAUEsBAi0AFAAGAAgAAAAhANvh9svuAAAAhQEAABMAAAAAAAAAAAAA&#10;AAAAAAAAAFtDb250ZW50X1R5cGVzXS54bWxQSwECLQAUAAYACAAAACEAWvQsW78AAAAVAQAACwAA&#10;AAAAAAAAAAAAAAAfAQAAX3JlbHMvLnJlbHNQSwECLQAUAAYACAAAACEA87jv28MAAADcAAAADwAA&#10;AAAAAAAAAAAAAAAHAgAAZHJzL2Rvd25yZXYueG1sUEsFBgAAAAADAAMAtwAAAPcCAAAAAA==&#10;">
                  <v:imagedata r:id="rId14" o:title=""/>
                  <o:lock v:ext="edit" aspectratio="f"/>
                </v:shape>
                <v:shape id="Up Arrow 5" o:spid="_x0000_s1205" type="#_x0000_t68" style="position:absolute;left:2610;top:8332;width:161;height:4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YyHkxAAAANwAAAAPAAAAZHJzL2Rvd25yZXYueG1sRI9fa8Iw&#10;FMXfBb9DuIO9aaJIJ52xDGHMgS9VX3y7NndNaXNTmky7b28Ggz0ezp8fZ1OMrhM3GkLjWcNirkAQ&#10;V940XGs4n95naxAhIhvsPJOGHwpQbKeTDebG37mk2zHWIo1wyFGDjbHPpQyVJYdh7nvi5H35wWFM&#10;cqilGfCexl0nl0pl0mHDiWCxp52lqj1+Ow2tvZTqc7Haf6xO5bU/ZOuXxNX6+Wl8ewURaYz/4b/2&#10;3mhYqgx+z6QjILcPAAAA//8DAFBLAQItABQABgAIAAAAIQDb4fbL7gAAAIUBAAATAAAAAAAAAAAA&#10;AAAAAAAAAABbQ29udGVudF9UeXBlc10ueG1sUEsBAi0AFAAGAAgAAAAhAFr0LFu/AAAAFQEAAAsA&#10;AAAAAAAAAAAAAAAAHwEAAF9yZWxzLy5yZWxzUEsBAi0AFAAGAAgAAAAhAKBjIeTEAAAA3AAAAA8A&#10;AAAAAAAAAAAAAAAABwIAAGRycy9kb3ducmV2LnhtbFBLBQYAAAAAAwADALcAAAD4AgAAAAA=&#10;" adj="4148" fillcolor="black" stroked="f">
                  <v:stroke joinstyle="round"/>
                  <v:textbox>
                    <w:txbxContent>
                      <w:p w14:paraId="3AC89369" w14:textId="77777777" w:rsidR="00D57536" w:rsidRDefault="00D57536" w:rsidP="00D57536"/>
                    </w:txbxContent>
                  </v:textbox>
                </v:shape>
                <v:shape id="Up Arrow 6" o:spid="_x0000_s1206" type="#_x0000_t68" style="position:absolute;left:4126;top:8332;width:160;height:4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L4R/wgAAANwAAAAPAAAAZHJzL2Rvd25yZXYueG1sRI/NisIw&#10;FIX3gu8QrjA7TRRRqUaRgWEccFN14+7aXJtic1OajHbefiIILg/n5+OsNp2rxZ3aUHnWMB4pEMSF&#10;NxWXGk7Hr+ECRIjIBmvPpOGPAmzW/d4KM+MfnNP9EEuRRjhkqMHG2GRShsKSwzDyDXHyrr51GJNs&#10;S2lafKRxV8uJUjPpsOJEsNjQp6Xidvh1Gm72nKuf8XT3PT3ml2Y/W8wTV+uPQbddgojUxXf41d4Z&#10;DRM1h+eZdATk+h8AAP//AwBQSwECLQAUAAYACAAAACEA2+H2y+4AAACFAQAAEwAAAAAAAAAAAAAA&#10;AAAAAAAAW0NvbnRlbnRfVHlwZXNdLnhtbFBLAQItABQABgAIAAAAIQBa9CxbvwAAABUBAAALAAAA&#10;AAAAAAAAAAAAAB8BAABfcmVscy8ucmVsc1BLAQItABQABgAIAAAAIQDPL4R/wgAAANwAAAAPAAAA&#10;AAAAAAAAAAAAAAcCAABkcnMvZG93bnJldi54bWxQSwUGAAAAAAMAAwC3AAAA9gIAAAAA&#10;" adj="4148" fillcolor="black" stroked="f">
                  <v:stroke joinstyle="round"/>
                  <v:textbox>
                    <w:txbxContent>
                      <w:p w14:paraId="1E9AECC8" w14:textId="77777777" w:rsidR="00D57536" w:rsidRDefault="00D57536" w:rsidP="00D57536"/>
                    </w:txbxContent>
                  </v:textbox>
                </v:shape>
                <v:shape id="Up Arrow 8" o:spid="_x0000_s1207" type="#_x0000_t68" style="position:absolute;left:4918;top:8332;width:161;height:4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BANwQAAANwAAAAPAAAAZHJzL2Rvd25yZXYueG1sRE9NawIx&#10;EL0L/Q9hCt40UURla5RSKLXgZbWX3qab6WZxM1k2qa7/vnMQPD7e92Y3hFZdqE9NZAuzqQFFXEXX&#10;cG3h6/Q+WYNKGdlhG5ks3CjBbvs02mDh4pVLuhxzrSSEU4EWfM5doXWqPAVM09gRC/cb+4BZYF9r&#10;1+NVwkOr58YsdcCGpcFjR2+eqvPxL1g4++/SfM4W+4/FqfzpDsv1SnqtHT8Pry+gMg35Ib67987C&#10;3MhaOSNHQG//AQAA//8DAFBLAQItABQABgAIAAAAIQDb4fbL7gAAAIUBAAATAAAAAAAAAAAAAAAA&#10;AAAAAABbQ29udGVudF9UeXBlc10ueG1sUEsBAi0AFAAGAAgAAAAhAFr0LFu/AAAAFQEAAAsAAAAA&#10;AAAAAAAAAAAAHwEAAF9yZWxzLy5yZWxzUEsBAi0AFAAGAAgAAAAhAL6wEA3BAAAA3AAAAA8AAAAA&#10;AAAAAAAAAAAABwIAAGRycy9kb3ducmV2LnhtbFBLBQYAAAAAAwADALcAAAD1AgAAAAA=&#10;" adj="4148" fillcolor="black" stroked="f">
                  <v:stroke joinstyle="round"/>
                  <v:textbox>
                    <w:txbxContent>
                      <w:p w14:paraId="7F7E8EC2" w14:textId="77777777" w:rsidR="00D57536" w:rsidRDefault="00D57536" w:rsidP="00D57536"/>
                    </w:txbxContent>
                  </v:textbox>
                </v:shape>
                <v:shape id="Up Arrow 9" o:spid="_x0000_s1208" type="#_x0000_t68" style="position:absolute;left:5694;top:8332;width:160;height:4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LWWxAAAANwAAAAPAAAAZHJzL2Rvd25yZXYueG1sRI9LawIx&#10;FIX3Qv9DuAV3mijiY2oUEYoWupnRjbvr5HYyOLkZJqlO/31TKLg8nMfHWW9714g7daH2rGEyViCI&#10;S29qrjScT++jJYgQkQ02nknDDwXYbl4Ga8yMf3BO9yJWIo1wyFCDjbHNpAylJYdh7Fvi5H35zmFM&#10;squk6fCRxl0jp0rNpcOaE8FiS3tL5a34dhpu9pKrj8nseJid8mv7OV8uElfr4Wu/ewMRqY/P8H/7&#10;aDRM1Qr+zqQjIDe/AAAA//8DAFBLAQItABQABgAIAAAAIQDb4fbL7gAAAIUBAAATAAAAAAAAAAAA&#10;AAAAAAAAAABbQ29udGVudF9UeXBlc10ueG1sUEsBAi0AFAAGAAgAAAAhAFr0LFu/AAAAFQEAAAsA&#10;AAAAAAAAAAAAAAAAHwEAAF9yZWxzLy5yZWxzUEsBAi0AFAAGAAgAAAAhANH8tZbEAAAA3AAAAA8A&#10;AAAAAAAAAAAAAAAABwIAAGRycy9kb3ducmV2LnhtbFBLBQYAAAAAAwADALcAAAD4AgAAAAA=&#10;" adj="4148" fillcolor="black" stroked="f">
                  <v:stroke joinstyle="round"/>
                  <v:textbox>
                    <w:txbxContent>
                      <w:p w14:paraId="18F84864" w14:textId="77777777" w:rsidR="00D57536" w:rsidRDefault="00D57536" w:rsidP="00D57536"/>
                    </w:txbxContent>
                  </v:textbox>
                </v:shape>
                <v:shape id="Up Arrow 10" o:spid="_x0000_s1209" type="#_x0000_t68" style="position:absolute;left:6419;top:8332;width:160;height:4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H4rWwQAAANwAAAAPAAAAZHJzL2Rvd25yZXYueG1sRE9Na8JA&#10;EL0X/A/LCN7qJiJWUlcRQbTQS7SX3qbZMRvMzobsqvHfdw6FHh/ve7UZfKvu1McmsIF8moEiroJt&#10;uDbwdd6/LkHFhGyxDUwGnhRhsx69rLCw4cEl3U+pVhLCsUADLqWu0DpWjjzGaeiIhbuE3mMS2Nfa&#10;9viQcN/qWZYttMeGpcFhRztH1fV08wau7rvMPvL58TA/lz/d52L5Jr3GTMbD9h1UoiH9i//cR2tg&#10;lst8OSNHQK9/AQAA//8DAFBLAQItABQABgAIAAAAIQDb4fbL7gAAAIUBAAATAAAAAAAAAAAAAAAA&#10;AAAAAABbQ29udGVudF9UeXBlc10ueG1sUEsBAi0AFAAGAAgAAAAhAFr0LFu/AAAAFQEAAAsAAAAA&#10;AAAAAAAAAAAAHwEAAF9yZWxzLy5yZWxzUEsBAi0AFAAGAAgAAAAhAMUfitbBAAAA3AAAAA8AAAAA&#10;AAAAAAAAAAAABwIAAGRycy9kb3ducmV2LnhtbFBLBQYAAAAAAwADALcAAAD1AgAAAAA=&#10;" adj="4148" fillcolor="black" stroked="f">
                  <v:stroke joinstyle="round"/>
                  <v:textbox>
                    <w:txbxContent>
                      <w:p w14:paraId="6B1F5708" w14:textId="77777777" w:rsidR="00D57536" w:rsidRDefault="00D57536" w:rsidP="00D57536"/>
                    </w:txbxContent>
                  </v:textbox>
                </v:shape>
                <v:shape id="Up Arrow 11" o:spid="_x0000_s1210" type="#_x0000_t68" style="position:absolute;left:3377;top:8332;width:160;height:4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Uy9NxAAAANwAAAAPAAAAZHJzL2Rvd25yZXYueG1sRI/NasJA&#10;FIX3Bd9huAV3dRKRVFJHKUIxQjdRN+6umdtMMHMnZKZJfPtOodDl4fx8nM1usq0YqPeNYwXpIgFB&#10;XDndcK3gcv54WYPwAVlj65gUPMjDbjt72mCu3cglDadQizjCPkcFJoQul9JXhiz6heuIo/fleosh&#10;yr6WuscxjttWLpMkkxYbjgSDHe0NVffTt1VwN9cyOaar4rA6l7fuM1u/Rq5S8+fp/Q1EoCn8h//a&#10;hVawTFP4PROPgNz+AAAA//8DAFBLAQItABQABgAIAAAAIQDb4fbL7gAAAIUBAAATAAAAAAAAAAAA&#10;AAAAAAAAAABbQ29udGVudF9UeXBlc10ueG1sUEsBAi0AFAAGAAgAAAAhAFr0LFu/AAAAFQEAAAsA&#10;AAAAAAAAAAAAAAAAHwEAAF9yZWxzLy5yZWxzUEsBAi0AFAAGAAgAAAAhAKpTL03EAAAA3AAAAA8A&#10;AAAAAAAAAAAAAAAABwIAAGRycy9kb3ducmV2LnhtbFBLBQYAAAAAAwADALcAAAD4AgAAAAA=&#10;" adj="4148" fillcolor="black" stroked="f">
                  <v:stroke joinstyle="round"/>
                  <v:textbox>
                    <w:txbxContent>
                      <w:p w14:paraId="70EBA893" w14:textId="77777777" w:rsidR="00D57536" w:rsidRDefault="00D57536" w:rsidP="00D57536"/>
                    </w:txbxContent>
                  </v:textbox>
                </v:shape>
              </v:group>
              <o:OLEObject Type="Embed" ProgID="Excel.Chart.8" ShapeID="Chart 2" DrawAspect="Content" ObjectID="_1805889503" r:id="rId21">
                <o:FieldCodes>\s</o:FieldCodes>
              </o:OLEObject>
            </w:pict>
          </mc:Fallback>
        </mc:AlternateContent>
      </w:r>
    </w:p>
    <w:p w14:paraId="324D5A7B" w14:textId="77777777" w:rsidR="00D57536" w:rsidRPr="00DC2BA7" w:rsidRDefault="00B60735" w:rsidP="00D57536">
      <w:pPr>
        <w:keepNext/>
        <w:widowControl w:val="0"/>
        <w:spacing w:line="240" w:lineRule="auto"/>
        <w:rPr>
          <w:lang w:val="sv-SE"/>
        </w:rPr>
      </w:pPr>
      <w:r w:rsidRPr="00DC2BA7">
        <w:rPr>
          <w:noProof/>
          <w:snapToGrid/>
          <w:u w:val="single"/>
          <w:lang w:val="en-US"/>
        </w:rPr>
        <mc:AlternateContent>
          <mc:Choice Requires="wps">
            <w:drawing>
              <wp:anchor distT="0" distB="0" distL="114300" distR="114300" simplePos="0" relativeHeight="251985920" behindDoc="0" locked="0" layoutInCell="1" allowOverlap="1" wp14:anchorId="676898FB" wp14:editId="32C1BE9C">
                <wp:simplePos x="0" y="0"/>
                <wp:positionH relativeFrom="column">
                  <wp:posOffset>4429125</wp:posOffset>
                </wp:positionH>
                <wp:positionV relativeFrom="paragraph">
                  <wp:posOffset>8255</wp:posOffset>
                </wp:positionV>
                <wp:extent cx="838200" cy="266700"/>
                <wp:effectExtent l="0" t="0" r="0" b="0"/>
                <wp:wrapNone/>
                <wp:docPr id="203" name="Text Box 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38200" cy="26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4CB5B58" w14:textId="77777777" w:rsidR="00D57536" w:rsidRPr="005F0443" w:rsidRDefault="00B60735" w:rsidP="00D57536">
                            <w:r w:rsidRPr="003C4373">
                              <w:t>placebo</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76898FB" id="Text Box 61" o:spid="_x0000_s1211" type="#_x0000_t202" style="position:absolute;margin-left:348.75pt;margin-top:.65pt;width:66pt;height:21pt;z-index:2519859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AbkA1gEAAI8DAAAOAAAAZHJzL2Uyb0RvYy54bWysU9uO0zAQfUfiHyy/07SldEvUdAW7WoS0&#10;LEgLH+A4TmKReMyM26R8PWOn2y3whnix5mKfmXNmvL0e+04cDJIFV8jFbC6FcRoq65pCfvt692oj&#10;BQXlKtWBM4U8GpLXu5cvtoPPzRJa6CqDgkEc5YMvZBuCz7OMdGt6RTPwxnGyBuxVYBebrEI1MHrf&#10;Zcv5fJ0NgJVH0IaIo7dTUu4Sfl0bHT7XNZkgukJybyGdmM4yntluq/IGlW+tPrWh/qGLXlnHRc9Q&#10;tyoosUf7F1RvNQJBHWYa+gzq2mqTODCbxfwPNo+t8iZxYXHIn2Wi/werHw6P/guKML6HkQeYSJC/&#10;B/2dhIObVrnGvEOEoTWq4sKLKFk2eMpPT6PUlFMEKYdPUPGQ1T5AAhpr7KMqzFMwOg/geBbdjEFo&#10;Dm5eb3iQUmhOLdfrK7ZjBZU/PfZI4YOBXkSjkMgzTeDqcE9huvp0JdZycGe7Ls21c78FGDNGUvOx&#10;36nzMJajsBUz2yRukU0J1ZH5IEz7wvvNRgv4U4qBd6WQ9GOv0EjRfXSsydvFahWXKzmrN1dLdvAy&#10;U15mlNMMVcggxWTehGkh9x5t03KlZ4156kmL04bGtbr0E5nnf7T7BQAA//8DAFBLAwQUAAYACAAA&#10;ACEAeD4vc9wAAAAIAQAADwAAAGRycy9kb3ducmV2LnhtbEyPy07DMBBF90j9B2sqsaM2TV8JcaoK&#10;xBZEoUjs3HiaRI3HUew24e8ZVrC8Old3zuTb0bXiin1oPGm4nykQSKW3DVUaPt6f7zYgQjRkTesJ&#10;NXxjgG0xuclNZv1Ab3jdx0rwCIXMaKhj7DIpQ1mjM2HmOyRmJ987Ezn2lbS9GXjctXKu1Eo60xBf&#10;qE2HjzWW5/3FaTi8nL4+F+q1enLLbvCjkuRSqfXtdNw9gIg4xr8y/OqzOhTsdPQXskG0GlbpeslV&#10;BgkI5pt5yvmoYZEkIItc/n+g+AEAAP//AwBQSwECLQAUAAYACAAAACEAtoM4kv4AAADhAQAAEwAA&#10;AAAAAAAAAAAAAAAAAAAAW0NvbnRlbnRfVHlwZXNdLnhtbFBLAQItABQABgAIAAAAIQA4/SH/1gAA&#10;AJQBAAALAAAAAAAAAAAAAAAAAC8BAABfcmVscy8ucmVsc1BLAQItABQABgAIAAAAIQAyAbkA1gEA&#10;AI8DAAAOAAAAAAAAAAAAAAAAAC4CAABkcnMvZTJvRG9jLnhtbFBLAQItABQABgAIAAAAIQB4Pi9z&#10;3AAAAAgBAAAPAAAAAAAAAAAAAAAAADAEAABkcnMvZG93bnJldi54bWxQSwUGAAAAAAQABADzAAAA&#10;OQUAAAAA&#10;" filled="f" stroked="f">
                <v:textbox>
                  <w:txbxContent>
                    <w:p w14:paraId="04CB5B58" w14:textId="77777777" w:rsidR="00D57536" w:rsidRPr="005F0443" w:rsidRDefault="00B60735" w:rsidP="00D57536">
                      <w:r w:rsidRPr="003C4373">
                        <w:t>placebo</w:t>
                      </w:r>
                    </w:p>
                  </w:txbxContent>
                </v:textbox>
              </v:shape>
            </w:pict>
          </mc:Fallback>
        </mc:AlternateContent>
      </w:r>
    </w:p>
    <w:p w14:paraId="5C94E1F2" w14:textId="77777777" w:rsidR="00D57536" w:rsidRPr="00DC2BA7" w:rsidRDefault="00D57536" w:rsidP="00D57536">
      <w:pPr>
        <w:keepNext/>
        <w:widowControl w:val="0"/>
        <w:spacing w:line="240" w:lineRule="auto"/>
        <w:rPr>
          <w:lang w:val="sv-SE"/>
        </w:rPr>
      </w:pPr>
    </w:p>
    <w:p w14:paraId="56ACE2C5" w14:textId="77777777" w:rsidR="00D57536" w:rsidRPr="00DC2BA7" w:rsidRDefault="00D57536" w:rsidP="00D57536">
      <w:pPr>
        <w:keepNext/>
        <w:widowControl w:val="0"/>
        <w:spacing w:line="240" w:lineRule="auto"/>
        <w:rPr>
          <w:lang w:val="sv-SE"/>
        </w:rPr>
      </w:pPr>
    </w:p>
    <w:p w14:paraId="418481F3" w14:textId="77777777" w:rsidR="00D57536" w:rsidRPr="00DC2BA7" w:rsidRDefault="00D57536" w:rsidP="00D57536">
      <w:pPr>
        <w:keepNext/>
        <w:widowControl w:val="0"/>
        <w:spacing w:line="240" w:lineRule="auto"/>
        <w:rPr>
          <w:lang w:val="sv-SE"/>
        </w:rPr>
      </w:pPr>
    </w:p>
    <w:p w14:paraId="137A0DB7" w14:textId="77777777" w:rsidR="00D57536" w:rsidRPr="00DC2BA7" w:rsidRDefault="00D57536" w:rsidP="00D57536">
      <w:pPr>
        <w:keepNext/>
        <w:widowControl w:val="0"/>
        <w:spacing w:line="240" w:lineRule="auto"/>
        <w:rPr>
          <w:lang w:val="sv-SE"/>
        </w:rPr>
      </w:pPr>
    </w:p>
    <w:p w14:paraId="4C6CCF11" w14:textId="77777777" w:rsidR="00D57536" w:rsidRPr="00DC2BA7" w:rsidRDefault="00D57536" w:rsidP="00D57536">
      <w:pPr>
        <w:keepNext/>
        <w:widowControl w:val="0"/>
        <w:spacing w:line="240" w:lineRule="auto"/>
        <w:rPr>
          <w:lang w:val="sv-SE"/>
        </w:rPr>
      </w:pPr>
    </w:p>
    <w:p w14:paraId="055091C0" w14:textId="77777777" w:rsidR="00D57536" w:rsidRPr="00DC2BA7" w:rsidRDefault="00D57536" w:rsidP="00D57536">
      <w:pPr>
        <w:keepNext/>
        <w:widowControl w:val="0"/>
        <w:spacing w:line="240" w:lineRule="auto"/>
        <w:rPr>
          <w:lang w:val="sv-SE"/>
        </w:rPr>
      </w:pPr>
    </w:p>
    <w:p w14:paraId="7EF42CAB" w14:textId="77777777" w:rsidR="00D57536" w:rsidRPr="00DC2BA7" w:rsidRDefault="00D57536" w:rsidP="00D57536">
      <w:pPr>
        <w:keepNext/>
        <w:widowControl w:val="0"/>
        <w:spacing w:line="240" w:lineRule="auto"/>
        <w:rPr>
          <w:lang w:val="sv-SE"/>
        </w:rPr>
      </w:pPr>
    </w:p>
    <w:p w14:paraId="7862859E" w14:textId="77777777" w:rsidR="00D57536" w:rsidRPr="00DC2BA7" w:rsidRDefault="00D57536" w:rsidP="00D57536">
      <w:pPr>
        <w:keepNext/>
        <w:widowControl w:val="0"/>
        <w:spacing w:line="240" w:lineRule="auto"/>
        <w:rPr>
          <w:lang w:val="sv-SE"/>
        </w:rPr>
      </w:pPr>
    </w:p>
    <w:p w14:paraId="76ACF502" w14:textId="77777777" w:rsidR="00D57536" w:rsidRPr="00DC2BA7" w:rsidRDefault="00D57536" w:rsidP="00D57536">
      <w:pPr>
        <w:keepNext/>
        <w:widowControl w:val="0"/>
        <w:spacing w:line="240" w:lineRule="auto"/>
        <w:rPr>
          <w:lang w:val="sv-SE"/>
        </w:rPr>
      </w:pPr>
    </w:p>
    <w:p w14:paraId="64403C3E" w14:textId="77777777" w:rsidR="00D57536" w:rsidRPr="00DC2BA7" w:rsidRDefault="00D57536" w:rsidP="00D57536">
      <w:pPr>
        <w:keepNext/>
        <w:widowControl w:val="0"/>
        <w:spacing w:line="240" w:lineRule="auto"/>
        <w:rPr>
          <w:lang w:val="sv-SE"/>
        </w:rPr>
      </w:pPr>
    </w:p>
    <w:p w14:paraId="0F5413BB" w14:textId="77777777" w:rsidR="00D57536" w:rsidRPr="00DC2BA7" w:rsidRDefault="00D57536" w:rsidP="00D57536">
      <w:pPr>
        <w:keepNext/>
        <w:widowControl w:val="0"/>
        <w:spacing w:line="240" w:lineRule="auto"/>
        <w:rPr>
          <w:lang w:val="sv-SE"/>
        </w:rPr>
      </w:pPr>
    </w:p>
    <w:p w14:paraId="2785B46B" w14:textId="77777777" w:rsidR="00D57536" w:rsidRPr="00DC2BA7" w:rsidRDefault="00D57536" w:rsidP="00D57536">
      <w:pPr>
        <w:keepNext/>
        <w:widowControl w:val="0"/>
        <w:spacing w:line="240" w:lineRule="auto"/>
        <w:rPr>
          <w:lang w:val="sv-SE"/>
        </w:rPr>
      </w:pPr>
    </w:p>
    <w:p w14:paraId="4F672B49" w14:textId="77777777" w:rsidR="00D57536" w:rsidRPr="00DC2BA7" w:rsidRDefault="00D57536" w:rsidP="00D57536">
      <w:pPr>
        <w:keepNext/>
        <w:widowControl w:val="0"/>
        <w:spacing w:line="240" w:lineRule="auto"/>
        <w:rPr>
          <w:lang w:val="sv-SE"/>
        </w:rPr>
      </w:pPr>
    </w:p>
    <w:p w14:paraId="43F4751F" w14:textId="77777777" w:rsidR="00D57536" w:rsidRPr="00DC2BA7" w:rsidRDefault="00D57536" w:rsidP="00D57536">
      <w:pPr>
        <w:keepNext/>
        <w:widowControl w:val="0"/>
        <w:spacing w:line="240" w:lineRule="auto"/>
        <w:rPr>
          <w:lang w:val="sv-SE"/>
        </w:rPr>
      </w:pPr>
    </w:p>
    <w:p w14:paraId="143E0BCB" w14:textId="77777777" w:rsidR="00D57536" w:rsidRPr="00DC2BA7" w:rsidRDefault="00D57536" w:rsidP="00D57536">
      <w:pPr>
        <w:keepNext/>
        <w:widowControl w:val="0"/>
        <w:spacing w:line="240" w:lineRule="auto"/>
        <w:rPr>
          <w:lang w:val="sv-SE"/>
        </w:rPr>
      </w:pPr>
    </w:p>
    <w:p w14:paraId="2B5722F2" w14:textId="77777777" w:rsidR="00D57536" w:rsidRPr="00DC2BA7" w:rsidRDefault="00B60735" w:rsidP="00D57536">
      <w:pPr>
        <w:keepNext/>
        <w:widowControl w:val="0"/>
        <w:spacing w:line="240" w:lineRule="auto"/>
        <w:rPr>
          <w:lang w:val="sv-SE"/>
        </w:rPr>
      </w:pPr>
      <w:r w:rsidRPr="00DC2BA7">
        <w:rPr>
          <w:noProof/>
          <w:lang w:val="en-US"/>
        </w:rPr>
        <mc:AlternateContent>
          <mc:Choice Requires="wps">
            <w:drawing>
              <wp:anchor distT="0" distB="0" distL="114300" distR="114300" simplePos="0" relativeHeight="251981824" behindDoc="0" locked="0" layoutInCell="1" allowOverlap="1" wp14:anchorId="4DBA2FF4" wp14:editId="7ACE6FD7">
                <wp:simplePos x="0" y="0"/>
                <wp:positionH relativeFrom="column">
                  <wp:posOffset>5052695</wp:posOffset>
                </wp:positionH>
                <wp:positionV relativeFrom="paragraph">
                  <wp:posOffset>-38735</wp:posOffset>
                </wp:positionV>
                <wp:extent cx="600075" cy="255905"/>
                <wp:effectExtent l="0" t="0" r="0" b="0"/>
                <wp:wrapNone/>
                <wp:docPr id="202" name="Text Box 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0075" cy="2559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899C7E2" w14:textId="77777777" w:rsidR="00D57536" w:rsidRDefault="00B60735" w:rsidP="00D57536">
                            <w:r>
                              <w:t>Vecka</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DBA2FF4" id="Text Box 59" o:spid="_x0000_s1212" type="#_x0000_t202" style="position:absolute;margin-left:397.85pt;margin-top:-3.05pt;width:47.25pt;height:20.15pt;z-index:251981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3Ggn7QEAALgDAAAOAAAAZHJzL2Uyb0RvYy54bWysU9uO2yAQfa/Uf0C8N3aiZC9WnFWbVapK&#10;24u07QdgjG1UzNCBxE6/vgPOZtPu26p+QAwDZ+acOV7fjb1hB4Vegy35fJZzpqyEWtu25D++797d&#10;cOaDsLUwYFXJj8rzu83bN+vBFWoBHZhaISMQ64vBlbwLwRVZ5mWneuFn4JSlZAPYi0AhtlmNYiD0&#10;3mSLPL/KBsDaIUjlPZ3eT0m+SfhNo2T42jReBWZKTr2FtGJaq7hmm7UoWhSu0/LUhnhFF73Qloqe&#10;oe5FEGyP+gVUryWChybMJPQZNI2WKnEgNvP8HzaPnXAqcSFxvDvL5P8frPxyeHTfkIXxA4w0wETC&#10;uweQPz2zsO2EbdV7RBg6JWoqPI+SZYPzxelplNoXPoJUw2eoachiHyABjQ32URXiyQidBnA8i67G&#10;wCQdXuV5fr3iTFJqsVrd5qtUQRRPjx368FFBz+Km5EgzTeDi8OBDbEYUT1diLQ9G1zttTAqwrbYG&#10;2UHQ/HfpO6H/dc3YeNlCfDYhxpPEMhKbKIaxGpmuSYKbRQSJtCuoj0QcYTIW/Qi06QB/czaQqUru&#10;f+0FKs7MJ0vi3c6Xy+jCFCxX1wsK8DJTXWaElQRV8sDZtN2Gybl7h7rtqNLzMMgeSYmTlaP/LuNE&#10;5vmH2/wBAAD//wMAUEsDBBQABgAIAAAAIQB5k0ch3wAAAAkBAAAPAAAAZHJzL2Rvd25yZXYueG1s&#10;TI/RToNAEEXfTfyHzZj4Ytql2EJBlkZNNL629gMGdgpEdpaw20L/3vXJPk7uyb1nit1senGh0XWW&#10;FayWEQji2uqOGwXH74/FFoTzyBp7y6TgSg525f1dgbm2E+/pcvCNCCXsclTQej/kUrq6JYNuaQfi&#10;kJ3saNCHc2ykHnEK5aaXcRQl0mDHYaHFgd5bqn8OZ6Pg9DU9bbKp+vTHdL9O3rBLK3tV6vFhfn0B&#10;4Wn2/zD86Qd1KINTZc+snegVpNkmDaiCRbICEYBtFsUgKgXP6xhkWcjbD8pfAAAA//8DAFBLAQIt&#10;ABQABgAIAAAAIQC2gziS/gAAAOEBAAATAAAAAAAAAAAAAAAAAAAAAABbQ29udGVudF9UeXBlc10u&#10;eG1sUEsBAi0AFAAGAAgAAAAhADj9If/WAAAAlAEAAAsAAAAAAAAAAAAAAAAALwEAAF9yZWxzLy5y&#10;ZWxzUEsBAi0AFAAGAAgAAAAhAAXcaCftAQAAuAMAAA4AAAAAAAAAAAAAAAAALgIAAGRycy9lMm9E&#10;b2MueG1sUEsBAi0AFAAGAAgAAAAhAHmTRyHfAAAACQEAAA8AAAAAAAAAAAAAAAAARwQAAGRycy9k&#10;b3ducmV2LnhtbFBLBQYAAAAABAAEAPMAAABTBQAAAAA=&#10;" stroked="f">
                <v:textbox>
                  <w:txbxContent>
                    <w:p w14:paraId="7899C7E2" w14:textId="77777777" w:rsidR="00D57536" w:rsidRDefault="00B60735" w:rsidP="00D57536">
                      <w:r>
                        <w:t>Vecka</w:t>
                      </w:r>
                    </w:p>
                  </w:txbxContent>
                </v:textbox>
              </v:shape>
            </w:pict>
          </mc:Fallback>
        </mc:AlternateContent>
      </w:r>
    </w:p>
    <w:p w14:paraId="48E45A3B" w14:textId="77777777" w:rsidR="00D57536" w:rsidRPr="00DC2BA7" w:rsidRDefault="00D57536" w:rsidP="00D57536">
      <w:pPr>
        <w:keepNext/>
        <w:widowControl w:val="0"/>
        <w:spacing w:line="240" w:lineRule="auto"/>
        <w:rPr>
          <w:lang w:val="sv-SE"/>
        </w:rPr>
      </w:pPr>
    </w:p>
    <w:p w14:paraId="7B666BBC" w14:textId="77777777" w:rsidR="00D57536" w:rsidRPr="00DC2BA7" w:rsidRDefault="00B60735" w:rsidP="00D57536">
      <w:pPr>
        <w:widowControl w:val="0"/>
        <w:tabs>
          <w:tab w:val="clear" w:pos="567"/>
        </w:tabs>
        <w:spacing w:line="240" w:lineRule="auto"/>
        <w:rPr>
          <w:u w:val="single"/>
          <w:lang w:val="sv-SE"/>
        </w:rPr>
      </w:pPr>
      <w:r w:rsidRPr="00DC2BA7">
        <w:rPr>
          <w:noProof/>
          <w:u w:val="single"/>
          <w:lang w:val="en-US"/>
        </w:rPr>
        <mc:AlternateContent>
          <mc:Choice Requires="wps">
            <w:drawing>
              <wp:anchor distT="0" distB="0" distL="114300" distR="114300" simplePos="0" relativeHeight="251983872" behindDoc="0" locked="0" layoutInCell="1" allowOverlap="1" wp14:anchorId="5CA580E4" wp14:editId="544E9959">
                <wp:simplePos x="0" y="0"/>
                <wp:positionH relativeFrom="column">
                  <wp:posOffset>718820</wp:posOffset>
                </wp:positionH>
                <wp:positionV relativeFrom="paragraph">
                  <wp:posOffset>5715</wp:posOffset>
                </wp:positionV>
                <wp:extent cx="3448050" cy="255905"/>
                <wp:effectExtent l="0" t="0" r="0" b="0"/>
                <wp:wrapNone/>
                <wp:docPr id="201" name="Text Box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448050" cy="2559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FFC3790" w14:textId="77777777" w:rsidR="00D57536" w:rsidRPr="005F0443" w:rsidRDefault="00B60735" w:rsidP="00D57536">
                            <w:pPr>
                              <w:jc w:val="center"/>
                            </w:pPr>
                            <w:r w:rsidRPr="007D3811">
                              <w:rPr>
                                <w:color w:val="000000"/>
                                <w:kern w:val="24"/>
                                <w:lang w:val="sv-SE"/>
                              </w:rPr>
                              <w:t xml:space="preserve">Administrering av omalizumab </w:t>
                            </w:r>
                            <w:r>
                              <w:rPr>
                                <w:color w:val="000000"/>
                                <w:kern w:val="24"/>
                                <w:lang w:val="sv-SE"/>
                              </w:rPr>
                              <w:t>eller</w:t>
                            </w:r>
                            <w:r w:rsidRPr="007D3811">
                              <w:rPr>
                                <w:color w:val="000000"/>
                                <w:kern w:val="24"/>
                                <w:lang w:val="sv-SE"/>
                              </w:rPr>
                              <w:t xml:space="preserve"> placebo</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CA580E4" id="Text Box 60" o:spid="_x0000_s1213" type="#_x0000_t202" style="position:absolute;margin-left:56.6pt;margin-top:.45pt;width:271.5pt;height:20.15pt;z-index:251983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Uv3R7gEAALkDAAAOAAAAZHJzL2Uyb0RvYy54bWysU9uO0zAQfUfiHyy/06TdFrpR0xV0VYS0&#10;XKSFD3AcJ7FwPGbsNilfz9jpdgu8IfJgeTz2mTlnTjZ3Y2/YUaHXYEs+n+WcKSuh1rYt+bev+1dr&#10;znwQthYGrCr5SXl+t335YjO4Qi2gA1MrZARifTG4knchuCLLvOxUL/wMnLKUbAB7ESjENqtRDITe&#10;m2yR56+zAbB2CFJ5T6f3U5JvE37TKBk+N41XgZmSU28hrZjWKq7ZdiOKFoXrtDy3If6hi15oS0Uv&#10;UPciCHZA/RdUryWChybMJPQZNI2WKnEgNvP8DzaPnXAqcSFxvLvI5P8frPx0fHRfkIXxHYw0wETC&#10;uweQ3z2zsOuEbdVbRBg6JWoqPI+SZYPzxflplNoXPoJUw0eoacjiECABjQ32URXiyQidBnC6iK7G&#10;wCQd3iyX63xFKUm5xWp1m69SCVE8vXbow3sFPYubkiMNNaGL44MPsRtRPF2JxTwYXe+1MSnAttoZ&#10;ZEdBBtin74z+2zVj42UL8dmEGE8Szchs4hjGamS6Jg3WNxEk8q6gPhFzhMlZ9CfQpgP8ydlAriq5&#10;/3EQqDgzHyypdztfLqMNU7BcvVlQgNeZ6jojrCSokgfOpu0uTNY9ONRtR5Wep0H+SEqcvRwNeB0n&#10;Ms9/3PYXAAAA//8DAFBLAwQUAAYACAAAACEAPCOzytoAAAAHAQAADwAAAGRycy9kb3ducmV2Lnht&#10;bEyOwU6DQBRF9yb+w+SZuDF2AFtqkaFRE43b1n7AA16ByLwhzLTQv/e5ssuTe3Pvybez7dWZRt85&#10;NhAvIlDElas7bgwcvj8en0H5gFxj75gMXMjDtri9yTGr3cQ7Ou9Do2SEfYYG2hCGTGtftWTRL9xA&#10;LNnRjRaD4NjoesRJxm2vkyhKtcWO5aHFgd5bqn72J2vg+DU9rDZT+RkO690yfcNuXbqLMfd38+sL&#10;qEBz+C/Dn76oQyFOpTtx7VUvHD8lUjWwASVxukoFSwPLOAFd5Prav/gFAAD//wMAUEsBAi0AFAAG&#10;AAgAAAAhALaDOJL+AAAA4QEAABMAAAAAAAAAAAAAAAAAAAAAAFtDb250ZW50X1R5cGVzXS54bWxQ&#10;SwECLQAUAAYACAAAACEAOP0h/9YAAACUAQAACwAAAAAAAAAAAAAAAAAvAQAAX3JlbHMvLnJlbHNQ&#10;SwECLQAUAAYACAAAACEAwFL90e4BAAC5AwAADgAAAAAAAAAAAAAAAAAuAgAAZHJzL2Uyb0RvYy54&#10;bWxQSwECLQAUAAYACAAAACEAPCOzytoAAAAHAQAADwAAAAAAAAAAAAAAAABIBAAAZHJzL2Rvd25y&#10;ZXYueG1sUEsFBgAAAAAEAAQA8wAAAE8FAAAAAA==&#10;" stroked="f">
                <v:textbox>
                  <w:txbxContent>
                    <w:p w14:paraId="1FFC3790" w14:textId="77777777" w:rsidR="00D57536" w:rsidRPr="005F0443" w:rsidRDefault="00B60735" w:rsidP="00D57536">
                      <w:pPr>
                        <w:jc w:val="center"/>
                      </w:pPr>
                      <w:r w:rsidRPr="007D3811">
                        <w:rPr>
                          <w:color w:val="000000"/>
                          <w:kern w:val="24"/>
                          <w:lang w:val="sv-SE"/>
                        </w:rPr>
                        <w:t xml:space="preserve">Administrering av omalizumab </w:t>
                      </w:r>
                      <w:r>
                        <w:rPr>
                          <w:color w:val="000000"/>
                          <w:kern w:val="24"/>
                          <w:lang w:val="sv-SE"/>
                        </w:rPr>
                        <w:t>eller</w:t>
                      </w:r>
                      <w:r w:rsidRPr="007D3811">
                        <w:rPr>
                          <w:color w:val="000000"/>
                          <w:kern w:val="24"/>
                          <w:lang w:val="sv-SE"/>
                        </w:rPr>
                        <w:t xml:space="preserve"> placebo</w:t>
                      </w:r>
                    </w:p>
                  </w:txbxContent>
                </v:textbox>
              </v:shape>
            </w:pict>
          </mc:Fallback>
        </mc:AlternateContent>
      </w:r>
    </w:p>
    <w:p w14:paraId="2340177D" w14:textId="77777777" w:rsidR="00D57536" w:rsidRPr="00DC2BA7" w:rsidRDefault="00D57536" w:rsidP="00D57536">
      <w:pPr>
        <w:widowControl w:val="0"/>
        <w:tabs>
          <w:tab w:val="clear" w:pos="567"/>
        </w:tabs>
        <w:spacing w:line="240" w:lineRule="auto"/>
        <w:rPr>
          <w:u w:val="single"/>
          <w:lang w:val="sv-SE"/>
        </w:rPr>
      </w:pPr>
    </w:p>
    <w:p w14:paraId="6CD1EA8D" w14:textId="77777777" w:rsidR="00D57536" w:rsidRPr="00610F76" w:rsidRDefault="00B60735" w:rsidP="00D57536">
      <w:pPr>
        <w:pStyle w:val="NormalWeb"/>
        <w:spacing w:line="240" w:lineRule="auto"/>
        <w:rPr>
          <w:sz w:val="22"/>
          <w:szCs w:val="22"/>
        </w:rPr>
      </w:pPr>
      <w:r w:rsidRPr="00DC2BA7">
        <w:rPr>
          <w:color w:val="000000"/>
          <w:kern w:val="24"/>
          <w:sz w:val="16"/>
          <w:szCs w:val="16"/>
        </w:rPr>
        <w:t>BOCF=baseline observation carried forward; mITT=modifierad intention-to-treat population</w:t>
      </w:r>
    </w:p>
    <w:p w14:paraId="4C2022C0" w14:textId="77777777" w:rsidR="00D57536" w:rsidRPr="00DC2BA7" w:rsidRDefault="00D57536" w:rsidP="00D57536">
      <w:pPr>
        <w:widowControl w:val="0"/>
        <w:tabs>
          <w:tab w:val="clear" w:pos="567"/>
        </w:tabs>
        <w:spacing w:line="240" w:lineRule="auto"/>
        <w:rPr>
          <w:u w:val="single"/>
          <w:lang w:val="en-US"/>
        </w:rPr>
      </w:pPr>
    </w:p>
    <w:p w14:paraId="07E1FF96" w14:textId="77777777" w:rsidR="00D57536" w:rsidRPr="00DC2BA7" w:rsidRDefault="00B60735" w:rsidP="00D57536">
      <w:pPr>
        <w:keepNext/>
        <w:keepLines/>
        <w:spacing w:line="240" w:lineRule="auto"/>
        <w:rPr>
          <w:lang w:val="sv-SE"/>
        </w:rPr>
      </w:pPr>
      <w:r w:rsidRPr="00DC2BA7">
        <w:rPr>
          <w:lang w:val="sv-SE"/>
        </w:rPr>
        <w:t>Storleken på de observerade effektmåtten av behandlingen vid vecka 24 var jämförbara med de som observerades vid vecka 12:</w:t>
      </w:r>
    </w:p>
    <w:p w14:paraId="0416DD2F" w14:textId="77777777" w:rsidR="00D57536" w:rsidRPr="00DC2BA7" w:rsidRDefault="00B60735" w:rsidP="00D57536">
      <w:pPr>
        <w:widowControl w:val="0"/>
        <w:tabs>
          <w:tab w:val="clear" w:pos="567"/>
        </w:tabs>
        <w:spacing w:line="240" w:lineRule="auto"/>
        <w:rPr>
          <w:lang w:val="sv-SE"/>
        </w:rPr>
      </w:pPr>
      <w:r w:rsidRPr="00DC2BA7">
        <w:rPr>
          <w:lang w:val="sv-SE"/>
        </w:rPr>
        <w:t>I studie 1 och 3 var den genomsnittliga minskningen från utgångsvärdet av svårighetsgrad av klåda under en vecka 9,8 respektive 8,6 för 300 mg. Andelen patienter med UAS7 ≤6 var 61,7 % respektive 55,6 % och andelen patienter med fullständigt svar (UAS7 =0) var 48,1 % respektive 42,5 %, (p&lt;0,0001 för samtliga jämförelser med placebo).</w:t>
      </w:r>
    </w:p>
    <w:p w14:paraId="7C3016AF" w14:textId="77777777" w:rsidR="00D57536" w:rsidRPr="00DC2BA7" w:rsidRDefault="00D57536" w:rsidP="00D57536">
      <w:pPr>
        <w:widowControl w:val="0"/>
        <w:tabs>
          <w:tab w:val="clear" w:pos="567"/>
        </w:tabs>
        <w:spacing w:line="240" w:lineRule="auto"/>
        <w:rPr>
          <w:lang w:val="sv-SE"/>
        </w:rPr>
      </w:pPr>
    </w:p>
    <w:p w14:paraId="5BE323C5" w14:textId="77777777" w:rsidR="00D57536" w:rsidRPr="00DC2BA7" w:rsidRDefault="00B60735" w:rsidP="00D57536">
      <w:pPr>
        <w:widowControl w:val="0"/>
        <w:tabs>
          <w:tab w:val="clear" w:pos="567"/>
        </w:tabs>
        <w:spacing w:line="240" w:lineRule="auto"/>
        <w:rPr>
          <w:lang w:val="sv-SE"/>
        </w:rPr>
      </w:pPr>
      <w:r w:rsidRPr="00DC2BA7">
        <w:rPr>
          <w:rStyle w:val="hps"/>
          <w:color w:val="222222"/>
          <w:lang w:val="sv-SE"/>
        </w:rPr>
        <w:t>Data från kliniska</w:t>
      </w:r>
      <w:r w:rsidRPr="00DC2BA7">
        <w:rPr>
          <w:color w:val="222222"/>
          <w:lang w:val="sv-SE"/>
        </w:rPr>
        <w:t xml:space="preserve"> </w:t>
      </w:r>
      <w:r w:rsidRPr="00DC2BA7">
        <w:rPr>
          <w:rStyle w:val="hps"/>
          <w:color w:val="222222"/>
          <w:lang w:val="sv-SE"/>
        </w:rPr>
        <w:t>prövningar</w:t>
      </w:r>
      <w:r w:rsidRPr="00DC2BA7">
        <w:rPr>
          <w:color w:val="222222"/>
          <w:lang w:val="sv-SE"/>
        </w:rPr>
        <w:t xml:space="preserve"> </w:t>
      </w:r>
      <w:r w:rsidRPr="00DC2BA7">
        <w:rPr>
          <w:rStyle w:val="hps"/>
          <w:color w:val="222222"/>
          <w:lang w:val="sv-SE"/>
        </w:rPr>
        <w:t>hos</w:t>
      </w:r>
      <w:r w:rsidRPr="00DC2BA7">
        <w:rPr>
          <w:color w:val="222222"/>
          <w:lang w:val="sv-SE"/>
        </w:rPr>
        <w:t xml:space="preserve"> </w:t>
      </w:r>
      <w:r w:rsidRPr="00DC2BA7">
        <w:rPr>
          <w:rStyle w:val="hps"/>
          <w:color w:val="222222"/>
          <w:lang w:val="sv-SE"/>
        </w:rPr>
        <w:t>ungdomar (12</w:t>
      </w:r>
      <w:r w:rsidRPr="00DC2BA7">
        <w:rPr>
          <w:color w:val="222222"/>
          <w:lang w:val="sv-SE"/>
        </w:rPr>
        <w:noBreakHyphen/>
      </w:r>
      <w:r w:rsidRPr="00DC2BA7">
        <w:rPr>
          <w:rStyle w:val="hps"/>
          <w:color w:val="222222"/>
          <w:lang w:val="sv-SE"/>
        </w:rPr>
        <w:t>17 år)</w:t>
      </w:r>
      <w:r w:rsidRPr="00DC2BA7">
        <w:rPr>
          <w:color w:val="222222"/>
          <w:lang w:val="sv-SE"/>
        </w:rPr>
        <w:t xml:space="preserve"> </w:t>
      </w:r>
      <w:r w:rsidRPr="00DC2BA7">
        <w:rPr>
          <w:rStyle w:val="hps"/>
          <w:color w:val="222222"/>
          <w:lang w:val="sv-SE"/>
        </w:rPr>
        <w:t>innefattar</w:t>
      </w:r>
      <w:r w:rsidRPr="00DC2BA7">
        <w:rPr>
          <w:color w:val="222222"/>
          <w:lang w:val="sv-SE"/>
        </w:rPr>
        <w:t xml:space="preserve"> </w:t>
      </w:r>
      <w:r w:rsidRPr="00DC2BA7">
        <w:rPr>
          <w:rStyle w:val="hps"/>
          <w:color w:val="222222"/>
          <w:lang w:val="sv-SE"/>
        </w:rPr>
        <w:t>totalt 39</w:t>
      </w:r>
      <w:r w:rsidRPr="00DC2BA7">
        <w:rPr>
          <w:color w:val="222222"/>
          <w:lang w:val="sv-SE"/>
        </w:rPr>
        <w:t> </w:t>
      </w:r>
      <w:r w:rsidRPr="00DC2BA7">
        <w:rPr>
          <w:rStyle w:val="hps"/>
          <w:color w:val="222222"/>
          <w:lang w:val="sv-SE"/>
        </w:rPr>
        <w:t>patienter</w:t>
      </w:r>
      <w:r w:rsidRPr="00DC2BA7">
        <w:rPr>
          <w:color w:val="222222"/>
          <w:lang w:val="sv-SE"/>
        </w:rPr>
        <w:t xml:space="preserve">, </w:t>
      </w:r>
      <w:r w:rsidRPr="00DC2BA7">
        <w:rPr>
          <w:rStyle w:val="hps"/>
          <w:color w:val="222222"/>
          <w:lang w:val="sv-SE"/>
        </w:rPr>
        <w:t>varav</w:t>
      </w:r>
      <w:r w:rsidRPr="00DC2BA7">
        <w:rPr>
          <w:color w:val="222222"/>
          <w:lang w:val="sv-SE"/>
        </w:rPr>
        <w:t xml:space="preserve"> </w:t>
      </w:r>
      <w:r w:rsidRPr="00DC2BA7">
        <w:rPr>
          <w:rStyle w:val="hps"/>
          <w:color w:val="222222"/>
          <w:lang w:val="sv-SE"/>
        </w:rPr>
        <w:t>11</w:t>
      </w:r>
      <w:r w:rsidRPr="00DC2BA7">
        <w:rPr>
          <w:color w:val="222222"/>
          <w:lang w:val="sv-SE"/>
        </w:rPr>
        <w:t xml:space="preserve"> </w:t>
      </w:r>
      <w:r w:rsidRPr="00DC2BA7">
        <w:rPr>
          <w:rStyle w:val="hps"/>
          <w:color w:val="222222"/>
          <w:lang w:val="sv-SE"/>
        </w:rPr>
        <w:t>fick</w:t>
      </w:r>
      <w:r w:rsidRPr="00DC2BA7">
        <w:rPr>
          <w:color w:val="222222"/>
          <w:lang w:val="sv-SE"/>
        </w:rPr>
        <w:t xml:space="preserve"> </w:t>
      </w:r>
      <w:r w:rsidRPr="00DC2BA7">
        <w:rPr>
          <w:rStyle w:val="hps"/>
          <w:color w:val="222222"/>
          <w:lang w:val="sv-SE"/>
        </w:rPr>
        <w:t>dosen</w:t>
      </w:r>
      <w:r w:rsidRPr="00DC2BA7">
        <w:rPr>
          <w:color w:val="222222"/>
          <w:lang w:val="sv-SE"/>
        </w:rPr>
        <w:t xml:space="preserve"> </w:t>
      </w:r>
      <w:r w:rsidRPr="00DC2BA7">
        <w:rPr>
          <w:rStyle w:val="hps"/>
          <w:color w:val="222222"/>
          <w:lang w:val="sv-SE"/>
        </w:rPr>
        <w:t>300</w:t>
      </w:r>
      <w:r w:rsidRPr="00DC2BA7">
        <w:rPr>
          <w:color w:val="222222"/>
          <w:lang w:val="sv-SE"/>
        </w:rPr>
        <w:t> </w:t>
      </w:r>
      <w:r w:rsidRPr="00DC2BA7">
        <w:rPr>
          <w:rStyle w:val="hps"/>
          <w:color w:val="222222"/>
          <w:lang w:val="sv-SE"/>
        </w:rPr>
        <w:t>mg</w:t>
      </w:r>
      <w:r w:rsidRPr="00DC2BA7">
        <w:rPr>
          <w:color w:val="222222"/>
          <w:lang w:val="sv-SE"/>
        </w:rPr>
        <w:t>. R</w:t>
      </w:r>
      <w:r w:rsidRPr="00DC2BA7">
        <w:rPr>
          <w:rStyle w:val="hps"/>
          <w:color w:val="222222"/>
          <w:lang w:val="sv-SE"/>
        </w:rPr>
        <w:t>esultaten för</w:t>
      </w:r>
      <w:r w:rsidRPr="00DC2BA7">
        <w:rPr>
          <w:color w:val="222222"/>
          <w:lang w:val="sv-SE"/>
        </w:rPr>
        <w:t xml:space="preserve"> </w:t>
      </w:r>
      <w:r w:rsidRPr="00DC2BA7">
        <w:rPr>
          <w:rStyle w:val="hps"/>
          <w:color w:val="222222"/>
          <w:lang w:val="sv-SE"/>
        </w:rPr>
        <w:t>300</w:t>
      </w:r>
      <w:r w:rsidRPr="00DC2BA7">
        <w:rPr>
          <w:color w:val="222222"/>
          <w:lang w:val="sv-SE"/>
        </w:rPr>
        <w:t> </w:t>
      </w:r>
      <w:r w:rsidRPr="00DC2BA7">
        <w:rPr>
          <w:rStyle w:val="hps"/>
          <w:color w:val="222222"/>
          <w:lang w:val="sv-SE"/>
        </w:rPr>
        <w:t>mg,</w:t>
      </w:r>
      <w:r w:rsidRPr="00DC2BA7">
        <w:rPr>
          <w:color w:val="222222"/>
          <w:lang w:val="sv-SE"/>
        </w:rPr>
        <w:t xml:space="preserve"> </w:t>
      </w:r>
      <w:r w:rsidRPr="00DC2BA7">
        <w:rPr>
          <w:rStyle w:val="hps"/>
          <w:color w:val="222222"/>
          <w:lang w:val="sv-SE"/>
        </w:rPr>
        <w:t>9</w:t>
      </w:r>
      <w:r w:rsidRPr="00DC2BA7">
        <w:rPr>
          <w:color w:val="222222"/>
          <w:lang w:val="sv-SE"/>
        </w:rPr>
        <w:t> </w:t>
      </w:r>
      <w:r w:rsidRPr="00DC2BA7">
        <w:rPr>
          <w:rStyle w:val="hps"/>
          <w:color w:val="222222"/>
          <w:lang w:val="sv-SE"/>
        </w:rPr>
        <w:t>patienter vid</w:t>
      </w:r>
      <w:r w:rsidRPr="00DC2BA7">
        <w:rPr>
          <w:color w:val="222222"/>
          <w:lang w:val="sv-SE"/>
        </w:rPr>
        <w:t xml:space="preserve"> </w:t>
      </w:r>
      <w:r w:rsidRPr="00DC2BA7">
        <w:rPr>
          <w:rStyle w:val="hps"/>
          <w:color w:val="222222"/>
          <w:lang w:val="sv-SE"/>
        </w:rPr>
        <w:t>vecka</w:t>
      </w:r>
      <w:r w:rsidRPr="00DC2BA7">
        <w:rPr>
          <w:color w:val="222222"/>
          <w:lang w:val="sv-SE"/>
        </w:rPr>
        <w:t> </w:t>
      </w:r>
      <w:r w:rsidRPr="00DC2BA7">
        <w:rPr>
          <w:rStyle w:val="hps"/>
          <w:color w:val="222222"/>
          <w:lang w:val="sv-SE"/>
        </w:rPr>
        <w:t>12</w:t>
      </w:r>
      <w:r w:rsidRPr="00DC2BA7">
        <w:rPr>
          <w:color w:val="222222"/>
          <w:lang w:val="sv-SE"/>
        </w:rPr>
        <w:t xml:space="preserve"> </w:t>
      </w:r>
      <w:r w:rsidRPr="00DC2BA7">
        <w:rPr>
          <w:rStyle w:val="hps"/>
          <w:color w:val="222222"/>
          <w:lang w:val="sv-SE"/>
        </w:rPr>
        <w:t>och</w:t>
      </w:r>
      <w:r w:rsidRPr="00DC2BA7">
        <w:rPr>
          <w:color w:val="222222"/>
          <w:lang w:val="sv-SE"/>
        </w:rPr>
        <w:t xml:space="preserve"> </w:t>
      </w:r>
      <w:r w:rsidRPr="00DC2BA7">
        <w:rPr>
          <w:rStyle w:val="hps"/>
          <w:color w:val="222222"/>
          <w:lang w:val="sv-SE"/>
        </w:rPr>
        <w:t>6</w:t>
      </w:r>
      <w:r w:rsidRPr="00DC2BA7">
        <w:rPr>
          <w:color w:val="222222"/>
          <w:lang w:val="sv-SE"/>
        </w:rPr>
        <w:t> </w:t>
      </w:r>
      <w:r w:rsidRPr="00DC2BA7">
        <w:rPr>
          <w:rStyle w:val="hps"/>
          <w:color w:val="222222"/>
          <w:lang w:val="sv-SE"/>
        </w:rPr>
        <w:t>patienter vid</w:t>
      </w:r>
      <w:r w:rsidRPr="00DC2BA7">
        <w:rPr>
          <w:color w:val="222222"/>
          <w:lang w:val="sv-SE"/>
        </w:rPr>
        <w:t xml:space="preserve"> </w:t>
      </w:r>
      <w:r w:rsidRPr="00DC2BA7">
        <w:rPr>
          <w:rStyle w:val="hps"/>
          <w:color w:val="222222"/>
          <w:lang w:val="sv-SE"/>
        </w:rPr>
        <w:t>vecka</w:t>
      </w:r>
      <w:r w:rsidRPr="00DC2BA7">
        <w:rPr>
          <w:color w:val="222222"/>
          <w:lang w:val="sv-SE"/>
        </w:rPr>
        <w:t> </w:t>
      </w:r>
      <w:r w:rsidRPr="00DC2BA7">
        <w:rPr>
          <w:rStyle w:val="hps"/>
          <w:color w:val="222222"/>
          <w:lang w:val="sv-SE"/>
        </w:rPr>
        <w:t>24,</w:t>
      </w:r>
      <w:r w:rsidRPr="00DC2BA7">
        <w:rPr>
          <w:color w:val="222222"/>
          <w:lang w:val="sv-SE"/>
        </w:rPr>
        <w:t xml:space="preserve"> </w:t>
      </w:r>
      <w:r w:rsidRPr="00DC2BA7">
        <w:rPr>
          <w:rStyle w:val="hps"/>
          <w:color w:val="222222"/>
          <w:lang w:val="sv-SE"/>
        </w:rPr>
        <w:t>visar</w:t>
      </w:r>
      <w:r w:rsidRPr="00DC2BA7">
        <w:rPr>
          <w:color w:val="222222"/>
          <w:lang w:val="sv-SE"/>
        </w:rPr>
        <w:t xml:space="preserve"> </w:t>
      </w:r>
      <w:r w:rsidRPr="00DC2BA7">
        <w:rPr>
          <w:lang w:val="sv-SE"/>
        </w:rPr>
        <w:t xml:space="preserve">liknande behandlingsresultat </w:t>
      </w:r>
      <w:r w:rsidRPr="00DC2BA7">
        <w:rPr>
          <w:rStyle w:val="hps"/>
          <w:color w:val="222222"/>
          <w:lang w:val="sv-SE"/>
        </w:rPr>
        <w:t>som hos vuxna</w:t>
      </w:r>
      <w:r w:rsidRPr="00DC2BA7">
        <w:rPr>
          <w:color w:val="222222"/>
          <w:lang w:val="sv-SE"/>
        </w:rPr>
        <w:t xml:space="preserve">. </w:t>
      </w:r>
      <w:r w:rsidRPr="00DC2BA7">
        <w:rPr>
          <w:rStyle w:val="hps"/>
          <w:color w:val="222222"/>
          <w:lang w:val="sv-SE"/>
        </w:rPr>
        <w:t>Genomsnittlig förändring</w:t>
      </w:r>
      <w:r w:rsidRPr="00DC2BA7">
        <w:rPr>
          <w:color w:val="222222"/>
          <w:lang w:val="sv-SE"/>
        </w:rPr>
        <w:t xml:space="preserve"> </w:t>
      </w:r>
      <w:r w:rsidRPr="00DC2BA7">
        <w:rPr>
          <w:rStyle w:val="hps"/>
          <w:color w:val="222222"/>
          <w:lang w:val="sv-SE"/>
        </w:rPr>
        <w:t>från</w:t>
      </w:r>
      <w:r w:rsidRPr="00DC2BA7">
        <w:rPr>
          <w:color w:val="222222"/>
          <w:lang w:val="sv-SE"/>
        </w:rPr>
        <w:t xml:space="preserve"> </w:t>
      </w:r>
      <w:r w:rsidRPr="00DC2BA7">
        <w:rPr>
          <w:rStyle w:val="hps"/>
          <w:color w:val="222222"/>
          <w:lang w:val="sv-SE"/>
        </w:rPr>
        <w:t xml:space="preserve">utgångsvärdet </w:t>
      </w:r>
      <w:r w:rsidRPr="00DC2BA7">
        <w:rPr>
          <w:lang w:val="sv-SE"/>
        </w:rPr>
        <w:t>av svårighetsgrad av klåda</w:t>
      </w:r>
      <w:r w:rsidRPr="00DC2BA7">
        <w:rPr>
          <w:color w:val="222222"/>
          <w:lang w:val="sv-SE"/>
        </w:rPr>
        <w:t xml:space="preserve"> under en vecka </w:t>
      </w:r>
      <w:r w:rsidRPr="00DC2BA7">
        <w:rPr>
          <w:rStyle w:val="hps"/>
          <w:color w:val="222222"/>
          <w:lang w:val="sv-SE"/>
        </w:rPr>
        <w:t>visade en</w:t>
      </w:r>
      <w:r w:rsidRPr="00DC2BA7">
        <w:rPr>
          <w:color w:val="222222"/>
          <w:lang w:val="sv-SE"/>
        </w:rPr>
        <w:t xml:space="preserve"> </w:t>
      </w:r>
      <w:r w:rsidRPr="00DC2BA7">
        <w:rPr>
          <w:rStyle w:val="hps"/>
          <w:color w:val="222222"/>
          <w:lang w:val="sv-SE"/>
        </w:rPr>
        <w:t>minskning med</w:t>
      </w:r>
      <w:r w:rsidRPr="00DC2BA7">
        <w:rPr>
          <w:color w:val="222222"/>
          <w:lang w:val="sv-SE"/>
        </w:rPr>
        <w:t xml:space="preserve"> </w:t>
      </w:r>
      <w:r w:rsidRPr="00DC2BA7">
        <w:rPr>
          <w:rStyle w:val="hps"/>
          <w:color w:val="222222"/>
          <w:lang w:val="sv-SE"/>
        </w:rPr>
        <w:t>8,25</w:t>
      </w:r>
      <w:r w:rsidRPr="00DC2BA7">
        <w:rPr>
          <w:color w:val="222222"/>
          <w:lang w:val="sv-SE"/>
        </w:rPr>
        <w:t xml:space="preserve"> </w:t>
      </w:r>
      <w:r w:rsidRPr="00DC2BA7">
        <w:rPr>
          <w:rStyle w:val="hps"/>
          <w:color w:val="222222"/>
          <w:lang w:val="sv-SE"/>
        </w:rPr>
        <w:t>vid</w:t>
      </w:r>
      <w:r w:rsidRPr="00DC2BA7">
        <w:rPr>
          <w:color w:val="222222"/>
          <w:lang w:val="sv-SE"/>
        </w:rPr>
        <w:t xml:space="preserve"> </w:t>
      </w:r>
      <w:r w:rsidRPr="00DC2BA7">
        <w:rPr>
          <w:rStyle w:val="hps"/>
          <w:color w:val="222222"/>
          <w:lang w:val="sv-SE"/>
        </w:rPr>
        <w:t>vecka</w:t>
      </w:r>
      <w:r w:rsidRPr="00DC2BA7">
        <w:rPr>
          <w:color w:val="222222"/>
          <w:lang w:val="sv-SE"/>
        </w:rPr>
        <w:t> </w:t>
      </w:r>
      <w:r w:rsidRPr="00DC2BA7">
        <w:rPr>
          <w:rStyle w:val="hps"/>
          <w:color w:val="222222"/>
          <w:lang w:val="sv-SE"/>
        </w:rPr>
        <w:t>12</w:t>
      </w:r>
      <w:r w:rsidRPr="00DC2BA7">
        <w:rPr>
          <w:color w:val="222222"/>
          <w:lang w:val="sv-SE"/>
        </w:rPr>
        <w:t xml:space="preserve"> </w:t>
      </w:r>
      <w:r w:rsidRPr="00DC2BA7">
        <w:rPr>
          <w:rStyle w:val="hps"/>
          <w:color w:val="222222"/>
          <w:lang w:val="sv-SE"/>
        </w:rPr>
        <w:t>och</w:t>
      </w:r>
      <w:r w:rsidRPr="00DC2BA7">
        <w:rPr>
          <w:color w:val="222222"/>
          <w:lang w:val="sv-SE"/>
        </w:rPr>
        <w:t xml:space="preserve"> </w:t>
      </w:r>
      <w:r w:rsidRPr="00DC2BA7">
        <w:rPr>
          <w:rStyle w:val="hps"/>
          <w:color w:val="222222"/>
          <w:lang w:val="sv-SE"/>
        </w:rPr>
        <w:t>8,95</w:t>
      </w:r>
      <w:r w:rsidRPr="00DC2BA7">
        <w:rPr>
          <w:color w:val="222222"/>
          <w:lang w:val="sv-SE"/>
        </w:rPr>
        <w:t xml:space="preserve"> </w:t>
      </w:r>
      <w:r w:rsidRPr="00DC2BA7">
        <w:rPr>
          <w:rStyle w:val="hps"/>
          <w:color w:val="222222"/>
          <w:lang w:val="sv-SE"/>
        </w:rPr>
        <w:t>vid vecka</w:t>
      </w:r>
      <w:r w:rsidRPr="00DC2BA7">
        <w:rPr>
          <w:color w:val="222222"/>
          <w:lang w:val="sv-SE"/>
        </w:rPr>
        <w:t> </w:t>
      </w:r>
      <w:r w:rsidRPr="00DC2BA7">
        <w:rPr>
          <w:rStyle w:val="hps"/>
          <w:color w:val="222222"/>
          <w:lang w:val="sv-SE"/>
        </w:rPr>
        <w:t>24</w:t>
      </w:r>
      <w:r w:rsidRPr="00DC2BA7">
        <w:rPr>
          <w:color w:val="222222"/>
          <w:lang w:val="sv-SE"/>
        </w:rPr>
        <w:t xml:space="preserve">. </w:t>
      </w:r>
      <w:r w:rsidRPr="00DC2BA7">
        <w:rPr>
          <w:rStyle w:val="hps"/>
          <w:color w:val="222222"/>
          <w:lang w:val="sv-SE"/>
        </w:rPr>
        <w:t>Andelen patienter som hade UAS7</w:t>
      </w:r>
      <w:r w:rsidRPr="00DC2BA7">
        <w:rPr>
          <w:color w:val="222222"/>
          <w:lang w:val="sv-SE"/>
        </w:rPr>
        <w:t xml:space="preserve"> </w:t>
      </w:r>
      <w:r w:rsidRPr="00DC2BA7">
        <w:rPr>
          <w:rStyle w:val="hps"/>
          <w:color w:val="222222"/>
          <w:lang w:val="sv-SE"/>
        </w:rPr>
        <w:t>=0 var</w:t>
      </w:r>
      <w:r w:rsidRPr="00DC2BA7">
        <w:rPr>
          <w:color w:val="222222"/>
          <w:lang w:val="sv-SE"/>
        </w:rPr>
        <w:t xml:space="preserve"> </w:t>
      </w:r>
      <w:r w:rsidRPr="00DC2BA7">
        <w:rPr>
          <w:rStyle w:val="hps"/>
          <w:color w:val="222222"/>
          <w:lang w:val="sv-SE"/>
        </w:rPr>
        <w:t>33 </w:t>
      </w:r>
      <w:r w:rsidRPr="00DC2BA7">
        <w:rPr>
          <w:color w:val="222222"/>
          <w:lang w:val="sv-SE"/>
        </w:rPr>
        <w:t xml:space="preserve">% </w:t>
      </w:r>
      <w:r w:rsidRPr="00DC2BA7">
        <w:rPr>
          <w:rStyle w:val="hps"/>
          <w:color w:val="222222"/>
          <w:lang w:val="sv-SE"/>
        </w:rPr>
        <w:t>vid vecka</w:t>
      </w:r>
      <w:r w:rsidRPr="00DC2BA7">
        <w:rPr>
          <w:color w:val="222222"/>
          <w:lang w:val="sv-SE"/>
        </w:rPr>
        <w:t> </w:t>
      </w:r>
      <w:r w:rsidRPr="00DC2BA7">
        <w:rPr>
          <w:rStyle w:val="hps"/>
          <w:color w:val="222222"/>
          <w:lang w:val="sv-SE"/>
        </w:rPr>
        <w:t>12 och 67 </w:t>
      </w:r>
      <w:r w:rsidRPr="00DC2BA7">
        <w:rPr>
          <w:color w:val="222222"/>
          <w:lang w:val="sv-SE"/>
        </w:rPr>
        <w:t xml:space="preserve">% </w:t>
      </w:r>
      <w:r w:rsidRPr="00DC2BA7">
        <w:rPr>
          <w:rStyle w:val="hps"/>
          <w:color w:val="222222"/>
          <w:lang w:val="sv-SE"/>
        </w:rPr>
        <w:t>vid vecka</w:t>
      </w:r>
      <w:r w:rsidRPr="00DC2BA7">
        <w:rPr>
          <w:color w:val="222222"/>
          <w:lang w:val="sv-SE"/>
        </w:rPr>
        <w:t> </w:t>
      </w:r>
      <w:r w:rsidRPr="00DC2BA7">
        <w:rPr>
          <w:rStyle w:val="hps"/>
          <w:color w:val="222222"/>
          <w:lang w:val="sv-SE"/>
        </w:rPr>
        <w:t>24</w:t>
      </w:r>
      <w:r w:rsidRPr="00DC2BA7">
        <w:rPr>
          <w:color w:val="222222"/>
          <w:lang w:val="sv-SE"/>
        </w:rPr>
        <w:t xml:space="preserve"> och andelen som hade </w:t>
      </w:r>
      <w:r w:rsidRPr="00DC2BA7">
        <w:rPr>
          <w:rStyle w:val="hps"/>
          <w:color w:val="222222"/>
          <w:lang w:val="sv-SE"/>
        </w:rPr>
        <w:t>UAS7</w:t>
      </w:r>
      <w:r w:rsidRPr="00DC2BA7">
        <w:rPr>
          <w:color w:val="222222"/>
          <w:lang w:val="sv-SE"/>
        </w:rPr>
        <w:t xml:space="preserve"> </w:t>
      </w:r>
      <w:r w:rsidRPr="00DC2BA7">
        <w:rPr>
          <w:rStyle w:val="hps"/>
          <w:color w:val="222222"/>
          <w:lang w:val="sv-SE"/>
        </w:rPr>
        <w:t>≤6 var 56 </w:t>
      </w:r>
      <w:r w:rsidRPr="00DC2BA7">
        <w:rPr>
          <w:color w:val="222222"/>
          <w:lang w:val="sv-SE"/>
        </w:rPr>
        <w:t xml:space="preserve">% </w:t>
      </w:r>
      <w:r w:rsidRPr="00DC2BA7">
        <w:rPr>
          <w:rStyle w:val="hps"/>
          <w:color w:val="222222"/>
          <w:lang w:val="sv-SE"/>
        </w:rPr>
        <w:t>vid vecka</w:t>
      </w:r>
      <w:r w:rsidRPr="00DC2BA7">
        <w:rPr>
          <w:color w:val="222222"/>
          <w:lang w:val="sv-SE"/>
        </w:rPr>
        <w:t> </w:t>
      </w:r>
      <w:r w:rsidRPr="00DC2BA7">
        <w:rPr>
          <w:rStyle w:val="hps"/>
          <w:color w:val="222222"/>
          <w:lang w:val="sv-SE"/>
        </w:rPr>
        <w:t>12</w:t>
      </w:r>
      <w:r w:rsidRPr="00DC2BA7">
        <w:rPr>
          <w:color w:val="222222"/>
          <w:lang w:val="sv-SE"/>
        </w:rPr>
        <w:t xml:space="preserve"> </w:t>
      </w:r>
      <w:r w:rsidRPr="00DC2BA7">
        <w:rPr>
          <w:rStyle w:val="hps"/>
          <w:color w:val="222222"/>
          <w:lang w:val="sv-SE"/>
        </w:rPr>
        <w:t>och</w:t>
      </w:r>
      <w:r w:rsidRPr="00DC2BA7">
        <w:rPr>
          <w:color w:val="222222"/>
          <w:lang w:val="sv-SE"/>
        </w:rPr>
        <w:t xml:space="preserve"> </w:t>
      </w:r>
      <w:r w:rsidRPr="00DC2BA7">
        <w:rPr>
          <w:rStyle w:val="hps"/>
          <w:color w:val="222222"/>
          <w:lang w:val="sv-SE"/>
        </w:rPr>
        <w:t>67 </w:t>
      </w:r>
      <w:r w:rsidRPr="00DC2BA7">
        <w:rPr>
          <w:color w:val="222222"/>
          <w:lang w:val="sv-SE"/>
        </w:rPr>
        <w:t xml:space="preserve">% </w:t>
      </w:r>
      <w:r w:rsidRPr="00DC2BA7">
        <w:rPr>
          <w:rStyle w:val="hps"/>
          <w:color w:val="222222"/>
          <w:lang w:val="sv-SE"/>
        </w:rPr>
        <w:t>vid vecka</w:t>
      </w:r>
      <w:r w:rsidRPr="00DC2BA7">
        <w:rPr>
          <w:color w:val="222222"/>
          <w:lang w:val="sv-SE"/>
        </w:rPr>
        <w:t> </w:t>
      </w:r>
      <w:r w:rsidRPr="00DC2BA7">
        <w:rPr>
          <w:rStyle w:val="hps"/>
          <w:color w:val="222222"/>
          <w:lang w:val="sv-SE"/>
        </w:rPr>
        <w:t>24</w:t>
      </w:r>
      <w:r w:rsidRPr="00DC2BA7">
        <w:rPr>
          <w:color w:val="222222"/>
          <w:lang w:val="sv-SE"/>
        </w:rPr>
        <w:t>.</w:t>
      </w:r>
    </w:p>
    <w:p w14:paraId="33E0217F" w14:textId="77777777" w:rsidR="00D57536" w:rsidRPr="00535973" w:rsidRDefault="00D57536" w:rsidP="00535973">
      <w:pPr>
        <w:widowControl w:val="0"/>
        <w:tabs>
          <w:tab w:val="clear" w:pos="567"/>
        </w:tabs>
        <w:spacing w:line="240" w:lineRule="auto"/>
        <w:rPr>
          <w:lang w:val="sv-SE"/>
        </w:rPr>
      </w:pPr>
    </w:p>
    <w:p w14:paraId="3871D250" w14:textId="056F5D04" w:rsidR="00D57536" w:rsidRPr="00535973" w:rsidRDefault="00B60735" w:rsidP="00535973">
      <w:pPr>
        <w:widowControl w:val="0"/>
        <w:tabs>
          <w:tab w:val="clear" w:pos="567"/>
        </w:tabs>
        <w:spacing w:line="240" w:lineRule="auto"/>
        <w:rPr>
          <w:lang w:val="sv-SE"/>
        </w:rPr>
      </w:pPr>
      <w:r w:rsidRPr="00535973">
        <w:rPr>
          <w:lang w:val="sv-SE"/>
        </w:rPr>
        <w:t xml:space="preserve">I en 48 veckor lång studie inkluderades 206 patienter mellan </w:t>
      </w:r>
      <w:r w:rsidR="00E374A8">
        <w:rPr>
          <w:lang w:val="sv-SE"/>
        </w:rPr>
        <w:t>12</w:t>
      </w:r>
      <w:r w:rsidRPr="00535973">
        <w:rPr>
          <w:lang w:val="sv-SE"/>
        </w:rPr>
        <w:t xml:space="preserve"> och 75 år i en 24 veckor öppen behandlingsperiod med 300 mg omalizumab var fjärde vecka. Patienter som svarade på behandling i den öppna behandlingsperioden randomiserades sedan till att få 300 mg omalizumab (81 patienter) eller placebo (53 patienter) var fjärde vecka i ytterligare 24 veckor.</w:t>
      </w:r>
    </w:p>
    <w:p w14:paraId="019E245A" w14:textId="77777777" w:rsidR="00D57536" w:rsidRPr="00535973" w:rsidRDefault="00D57536" w:rsidP="00535973">
      <w:pPr>
        <w:pStyle w:val="Text"/>
        <w:spacing w:before="0"/>
        <w:jc w:val="left"/>
        <w:rPr>
          <w:sz w:val="22"/>
          <w:lang w:val="sv-SE"/>
        </w:rPr>
      </w:pPr>
    </w:p>
    <w:p w14:paraId="2AE549A4" w14:textId="77777777" w:rsidR="00D57536" w:rsidRPr="00610F76" w:rsidRDefault="00B60735" w:rsidP="00535973">
      <w:pPr>
        <w:pStyle w:val="Text"/>
        <w:spacing w:before="0"/>
        <w:jc w:val="left"/>
        <w:rPr>
          <w:sz w:val="22"/>
          <w:lang w:val="sv-SE"/>
        </w:rPr>
      </w:pPr>
      <w:r w:rsidRPr="00535973">
        <w:rPr>
          <w:sz w:val="22"/>
          <w:lang w:val="sv-SE"/>
        </w:rPr>
        <w:t xml:space="preserve">Av patienterna som fortsatte på behandling med omalizumab i 48 veckor upplevde 21% klinisk försämring (UAS7-poäng </w:t>
      </w:r>
      <w:r w:rsidRPr="00535973">
        <w:rPr>
          <w:rFonts w:ascii="Symbol" w:hAnsi="Symbol"/>
          <w:sz w:val="22"/>
        </w:rPr>
        <w:sym w:font="Symbol" w:char="F0B3"/>
      </w:r>
      <w:r w:rsidRPr="00535973">
        <w:rPr>
          <w:sz w:val="22"/>
          <w:lang w:val="sv-SE"/>
        </w:rPr>
        <w:t xml:space="preserve">12 under minst två på varandra följande veckor efter randomisering mellan vecka 24 och 48), jämfört med 60,4% av de som behandlades med placebo vid vecka 48 (skillnad </w:t>
      </w:r>
      <w:r w:rsidRPr="00535973">
        <w:rPr>
          <w:sz w:val="22"/>
          <w:lang w:val="sv-SE"/>
        </w:rPr>
        <w:noBreakHyphen/>
        <w:t>39,4%, p&lt;0,0001, 95% KI: -54,5%, -22,5%).</w:t>
      </w:r>
    </w:p>
    <w:p w14:paraId="3946F438" w14:textId="77777777" w:rsidR="00D57536" w:rsidRPr="00535973" w:rsidRDefault="00D57536" w:rsidP="00535973">
      <w:pPr>
        <w:widowControl w:val="0"/>
        <w:tabs>
          <w:tab w:val="clear" w:pos="567"/>
        </w:tabs>
        <w:spacing w:line="240" w:lineRule="auto"/>
        <w:rPr>
          <w:u w:val="single"/>
          <w:lang w:val="sv-SE"/>
        </w:rPr>
      </w:pPr>
    </w:p>
    <w:p w14:paraId="7213CCF0" w14:textId="77777777" w:rsidR="00D57536" w:rsidRPr="00535973" w:rsidRDefault="00B60735" w:rsidP="00535973">
      <w:pPr>
        <w:keepNext/>
        <w:widowControl w:val="0"/>
        <w:tabs>
          <w:tab w:val="clear" w:pos="567"/>
        </w:tabs>
        <w:spacing w:line="240" w:lineRule="auto"/>
        <w:ind w:left="567" w:hanging="567"/>
        <w:rPr>
          <w:lang w:val="sv-SE"/>
        </w:rPr>
      </w:pPr>
      <w:r w:rsidRPr="00535973">
        <w:rPr>
          <w:b/>
          <w:bCs/>
          <w:lang w:val="sv-SE"/>
        </w:rPr>
        <w:t>5.2</w:t>
      </w:r>
      <w:r w:rsidRPr="00535973">
        <w:rPr>
          <w:b/>
          <w:bCs/>
          <w:lang w:val="sv-SE"/>
        </w:rPr>
        <w:tab/>
        <w:t>Farmakokinetiska egenskaper</w:t>
      </w:r>
    </w:p>
    <w:p w14:paraId="7CAA0B5E" w14:textId="77777777" w:rsidR="00D57536" w:rsidRPr="00535973" w:rsidRDefault="00D57536" w:rsidP="00535973">
      <w:pPr>
        <w:pStyle w:val="Char2"/>
        <w:keepNext/>
        <w:spacing w:before="0"/>
        <w:jc w:val="left"/>
        <w:rPr>
          <w:sz w:val="22"/>
          <w:szCs w:val="22"/>
          <w:lang w:val="sv-SE"/>
        </w:rPr>
      </w:pPr>
    </w:p>
    <w:p w14:paraId="228322D7" w14:textId="77777777" w:rsidR="00D57536" w:rsidRPr="00535973" w:rsidRDefault="00B60735" w:rsidP="00535973">
      <w:pPr>
        <w:pStyle w:val="Char2"/>
        <w:spacing w:before="0"/>
        <w:jc w:val="left"/>
        <w:rPr>
          <w:sz w:val="22"/>
          <w:szCs w:val="22"/>
          <w:lang w:val="sv-SE"/>
        </w:rPr>
      </w:pPr>
      <w:r w:rsidRPr="00535973">
        <w:rPr>
          <w:sz w:val="22"/>
          <w:szCs w:val="22"/>
          <w:lang w:val="sv-SE"/>
        </w:rPr>
        <w:t>Farmakokinetiken av omalizumab har studerats hos vuxna och ungdomar med allergisk astma såväl som hos vuxna patienter med kronisk rinosinuit med näspolyper och ungdomar med kronisk spontan urtikaria. De farmakokinetiska egenskaperna för omalizumab är i stort sett jämförbara i dessa populationer.</w:t>
      </w:r>
    </w:p>
    <w:p w14:paraId="1BDC582A" w14:textId="77777777" w:rsidR="00D57536" w:rsidRPr="00535973" w:rsidRDefault="00D57536" w:rsidP="00535973">
      <w:pPr>
        <w:pStyle w:val="Char2"/>
        <w:widowControl w:val="0"/>
        <w:spacing w:before="0"/>
        <w:jc w:val="left"/>
        <w:rPr>
          <w:sz w:val="22"/>
          <w:szCs w:val="22"/>
          <w:lang w:val="sv-SE"/>
        </w:rPr>
      </w:pPr>
    </w:p>
    <w:p w14:paraId="6F2F16BA" w14:textId="77777777" w:rsidR="00D57536" w:rsidRPr="00DC2BA7" w:rsidRDefault="00B60735" w:rsidP="00D57536">
      <w:pPr>
        <w:keepNext/>
        <w:keepLines/>
        <w:spacing w:line="240" w:lineRule="auto"/>
        <w:rPr>
          <w:b/>
          <w:bCs/>
          <w:u w:val="single"/>
          <w:lang w:val="sv-SE"/>
        </w:rPr>
      </w:pPr>
      <w:r w:rsidRPr="00DC2BA7">
        <w:rPr>
          <w:u w:val="single"/>
          <w:lang w:val="sv-SE"/>
        </w:rPr>
        <w:lastRenderedPageBreak/>
        <w:t>Absorption</w:t>
      </w:r>
    </w:p>
    <w:p w14:paraId="7C87C4BE" w14:textId="77777777" w:rsidR="00D57536" w:rsidRPr="00DC2BA7" w:rsidRDefault="00D57536" w:rsidP="00D57536">
      <w:pPr>
        <w:keepNext/>
        <w:spacing w:line="240" w:lineRule="auto"/>
        <w:rPr>
          <w:lang w:val="sv-SE"/>
        </w:rPr>
      </w:pPr>
    </w:p>
    <w:p w14:paraId="7F93B1DE" w14:textId="77777777" w:rsidR="00D57536" w:rsidRPr="00DC2BA7" w:rsidRDefault="00B60735" w:rsidP="00D57536">
      <w:pPr>
        <w:pStyle w:val="Char2"/>
        <w:spacing w:before="0"/>
        <w:jc w:val="left"/>
        <w:rPr>
          <w:sz w:val="22"/>
          <w:szCs w:val="22"/>
          <w:lang w:val="sv-SE"/>
        </w:rPr>
      </w:pPr>
      <w:r w:rsidRPr="00DC2BA7">
        <w:rPr>
          <w:sz w:val="22"/>
          <w:szCs w:val="22"/>
          <w:lang w:val="sv-SE"/>
        </w:rPr>
        <w:t>Efter subkutan administrering absorberas omalizumab med en genomsnittlig absolut biotillgänglighet på 62 %. Efter en subkutan dos hos vuxna och ungdomar med astma eller kronisk spontan urtikaria absorberades omalizumab långsamt och maximala serumkoncentrationer uppnåddes efter i genomsnitt 6</w:t>
      </w:r>
      <w:r w:rsidRPr="00DC2BA7">
        <w:rPr>
          <w:sz w:val="22"/>
          <w:szCs w:val="22"/>
          <w:lang w:val="sv-SE"/>
        </w:rPr>
        <w:noBreakHyphen/>
        <w:t>8 dagar. Efter multipla doser av omalizumab var AUC från dag 0 till dag 14 vid steady state upp till 6 gånger högre än efter den första dosen hos patienter med astma.</w:t>
      </w:r>
    </w:p>
    <w:p w14:paraId="601B93CC" w14:textId="77777777" w:rsidR="00D57536" w:rsidRPr="00DC2BA7" w:rsidRDefault="00D57536" w:rsidP="00D57536">
      <w:pPr>
        <w:pStyle w:val="Char2"/>
        <w:spacing w:before="0"/>
        <w:jc w:val="left"/>
        <w:rPr>
          <w:sz w:val="22"/>
          <w:szCs w:val="22"/>
          <w:lang w:val="sv-SE"/>
        </w:rPr>
      </w:pPr>
    </w:p>
    <w:p w14:paraId="1D01E695" w14:textId="77777777" w:rsidR="00D57536" w:rsidRPr="00DC2BA7" w:rsidRDefault="00B60735" w:rsidP="00D57536">
      <w:pPr>
        <w:pStyle w:val="Char2"/>
        <w:spacing w:before="0"/>
        <w:jc w:val="left"/>
        <w:rPr>
          <w:sz w:val="22"/>
          <w:szCs w:val="22"/>
          <w:lang w:val="sv-SE"/>
        </w:rPr>
      </w:pPr>
      <w:r w:rsidRPr="00DC2BA7">
        <w:rPr>
          <w:sz w:val="22"/>
          <w:szCs w:val="22"/>
          <w:lang w:val="sv-SE"/>
        </w:rPr>
        <w:t>Farmakokinetiken av omalizumab är linjär vid doser högre än 0,5 mg/kg. Efter doser på 75 mg, 150 mg eller 300 mg var fjärde vecka hos patienter med kronisk spontan urtikaria ökade dalkoncentrationerna av omalizumab i serum proportionellt mot dosen.</w:t>
      </w:r>
    </w:p>
    <w:p w14:paraId="6CF7A410" w14:textId="77777777" w:rsidR="00D57536" w:rsidRPr="00DC2BA7" w:rsidRDefault="00D57536" w:rsidP="00D57536">
      <w:pPr>
        <w:pStyle w:val="Char2"/>
        <w:spacing w:before="0"/>
        <w:jc w:val="left"/>
        <w:rPr>
          <w:sz w:val="22"/>
          <w:szCs w:val="22"/>
          <w:lang w:val="sv-SE"/>
        </w:rPr>
      </w:pPr>
    </w:p>
    <w:p w14:paraId="735DF405" w14:textId="77777777" w:rsidR="00D57536" w:rsidRPr="00DC2BA7" w:rsidRDefault="00B60735" w:rsidP="00D57536">
      <w:pPr>
        <w:pStyle w:val="Char2"/>
        <w:spacing w:before="0"/>
        <w:jc w:val="left"/>
        <w:rPr>
          <w:sz w:val="22"/>
          <w:szCs w:val="22"/>
          <w:lang w:val="sv-SE"/>
        </w:rPr>
      </w:pPr>
      <w:r w:rsidRPr="00DC2BA7">
        <w:rPr>
          <w:sz w:val="22"/>
          <w:szCs w:val="22"/>
          <w:lang w:val="sv-SE"/>
        </w:rPr>
        <w:t>Administrering av Xolair, tillverkad som frystorkad produkt eller lösning, gav liknande serumkoncentration-tidsprofil av omalizumab.</w:t>
      </w:r>
    </w:p>
    <w:p w14:paraId="7667478B" w14:textId="77777777" w:rsidR="00D57536" w:rsidRPr="00DC2BA7" w:rsidRDefault="00D57536" w:rsidP="00D57536">
      <w:pPr>
        <w:pStyle w:val="Char2"/>
        <w:spacing w:before="0"/>
        <w:jc w:val="left"/>
        <w:rPr>
          <w:sz w:val="22"/>
          <w:szCs w:val="22"/>
          <w:lang w:val="sv-SE"/>
        </w:rPr>
      </w:pPr>
    </w:p>
    <w:p w14:paraId="733096B4" w14:textId="77777777" w:rsidR="00D57536" w:rsidRPr="00DC2BA7" w:rsidRDefault="00B60735" w:rsidP="00D57536">
      <w:pPr>
        <w:keepNext/>
        <w:keepLines/>
        <w:spacing w:line="240" w:lineRule="auto"/>
        <w:rPr>
          <w:b/>
          <w:bCs/>
          <w:u w:val="single"/>
          <w:lang w:val="sv-SE"/>
        </w:rPr>
      </w:pPr>
      <w:r w:rsidRPr="00DC2BA7">
        <w:rPr>
          <w:u w:val="single"/>
          <w:lang w:val="sv-SE"/>
        </w:rPr>
        <w:t>Distribution</w:t>
      </w:r>
    </w:p>
    <w:p w14:paraId="2A12774B" w14:textId="77777777" w:rsidR="00D57536" w:rsidRPr="00DC2BA7" w:rsidRDefault="00D57536" w:rsidP="00D57536">
      <w:pPr>
        <w:keepNext/>
        <w:spacing w:line="240" w:lineRule="auto"/>
        <w:rPr>
          <w:lang w:val="sv-SE"/>
        </w:rPr>
      </w:pPr>
    </w:p>
    <w:p w14:paraId="2177547C" w14:textId="77777777" w:rsidR="00D57536" w:rsidRPr="00DC2BA7" w:rsidRDefault="00B60735" w:rsidP="00D57536">
      <w:pPr>
        <w:pStyle w:val="Char2"/>
        <w:widowControl w:val="0"/>
        <w:spacing w:before="0"/>
        <w:jc w:val="left"/>
        <w:rPr>
          <w:sz w:val="22"/>
          <w:szCs w:val="22"/>
          <w:lang w:val="sv-SE"/>
        </w:rPr>
      </w:pPr>
      <w:r w:rsidRPr="00DC2BA7">
        <w:rPr>
          <w:i/>
          <w:iCs/>
          <w:sz w:val="22"/>
          <w:szCs w:val="22"/>
          <w:lang w:val="sv-SE"/>
        </w:rPr>
        <w:t>In vitro</w:t>
      </w:r>
      <w:r w:rsidRPr="00DC2BA7">
        <w:rPr>
          <w:sz w:val="22"/>
          <w:szCs w:val="22"/>
          <w:lang w:val="sv-SE"/>
        </w:rPr>
        <w:t xml:space="preserve"> bildar omalizumab komplex av begränsad storlek med IgE. Utfallande komplex och komplex med molekylvikt högre än en miljon Dalton har inte iakttagits </w:t>
      </w:r>
      <w:r w:rsidRPr="00DC2BA7">
        <w:rPr>
          <w:i/>
          <w:iCs/>
          <w:sz w:val="22"/>
          <w:szCs w:val="22"/>
          <w:lang w:val="sv-SE"/>
        </w:rPr>
        <w:t>in vitro</w:t>
      </w:r>
      <w:r w:rsidRPr="00DC2BA7">
        <w:rPr>
          <w:sz w:val="22"/>
          <w:szCs w:val="22"/>
          <w:lang w:val="sv-SE"/>
        </w:rPr>
        <w:t xml:space="preserve"> eller </w:t>
      </w:r>
      <w:r w:rsidRPr="00DC2BA7">
        <w:rPr>
          <w:i/>
          <w:iCs/>
          <w:sz w:val="22"/>
          <w:szCs w:val="22"/>
          <w:lang w:val="sv-SE"/>
        </w:rPr>
        <w:t>in vivo</w:t>
      </w:r>
      <w:r w:rsidRPr="00DC2BA7">
        <w:rPr>
          <w:sz w:val="22"/>
          <w:szCs w:val="22"/>
          <w:lang w:val="sv-SE"/>
        </w:rPr>
        <w:t>. Baserat på populationsfarmakokinetik var distributionen av omalizumab likartad hos patienter med allergisk astma och kronisk spontan urtikaria.Skenbar distributionsvolym hos patienter med astma efter subkutan administrering var 78 ± 32 ml/kg kroppsvikt.</w:t>
      </w:r>
    </w:p>
    <w:p w14:paraId="79F0E386" w14:textId="77777777" w:rsidR="00D57536" w:rsidRPr="00DC2BA7" w:rsidRDefault="00D57536" w:rsidP="00D57536">
      <w:pPr>
        <w:pStyle w:val="Char2"/>
        <w:widowControl w:val="0"/>
        <w:spacing w:before="0"/>
        <w:jc w:val="left"/>
        <w:rPr>
          <w:sz w:val="22"/>
          <w:szCs w:val="22"/>
          <w:lang w:val="sv-SE"/>
        </w:rPr>
      </w:pPr>
    </w:p>
    <w:p w14:paraId="29557AA6" w14:textId="77777777" w:rsidR="00D57536" w:rsidRPr="00DC2BA7" w:rsidRDefault="00B60735" w:rsidP="00D57536">
      <w:pPr>
        <w:keepNext/>
        <w:keepLines/>
        <w:spacing w:line="240" w:lineRule="auto"/>
        <w:rPr>
          <w:b/>
          <w:bCs/>
          <w:u w:val="single"/>
          <w:lang w:val="sv-SE"/>
        </w:rPr>
      </w:pPr>
      <w:r w:rsidRPr="00DC2BA7">
        <w:rPr>
          <w:u w:val="single"/>
          <w:lang w:val="sv-SE"/>
        </w:rPr>
        <w:t>Eliminering</w:t>
      </w:r>
    </w:p>
    <w:p w14:paraId="4F4F0C98" w14:textId="77777777" w:rsidR="00D57536" w:rsidRPr="00DC2BA7" w:rsidRDefault="00D57536" w:rsidP="00D57536">
      <w:pPr>
        <w:keepNext/>
        <w:spacing w:line="240" w:lineRule="auto"/>
        <w:rPr>
          <w:lang w:val="sv-SE"/>
        </w:rPr>
      </w:pPr>
    </w:p>
    <w:p w14:paraId="26A2F857" w14:textId="77777777" w:rsidR="00D57536" w:rsidRPr="00DC2BA7" w:rsidRDefault="00B60735" w:rsidP="00D57536">
      <w:pPr>
        <w:pStyle w:val="Char2"/>
        <w:spacing w:before="0"/>
        <w:jc w:val="left"/>
        <w:rPr>
          <w:sz w:val="22"/>
          <w:szCs w:val="22"/>
          <w:lang w:val="sv-SE"/>
        </w:rPr>
      </w:pPr>
      <w:r w:rsidRPr="00DC2BA7">
        <w:rPr>
          <w:sz w:val="22"/>
          <w:szCs w:val="22"/>
          <w:lang w:val="sv-SE"/>
        </w:rPr>
        <w:t>Omalizumabs clearance innefattar IgG-clearance-processer samt clearance via specifik bindning och komplexbildning med dess målligand, IgE. Eliminationen av IgG i levern innefattar nedbrytning i retikuloendotelsystemet och endotelcellerna. Intakt IgG utsöndras också i galla.</w:t>
      </w:r>
      <w:r w:rsidRPr="00DC2BA7">
        <w:rPr>
          <w:color w:val="000000"/>
          <w:sz w:val="22"/>
          <w:szCs w:val="22"/>
          <w:lang w:val="sv-SE"/>
        </w:rPr>
        <w:t xml:space="preserve"> </w:t>
      </w:r>
      <w:r w:rsidRPr="00DC2BA7">
        <w:rPr>
          <w:sz w:val="22"/>
          <w:szCs w:val="22"/>
          <w:lang w:val="sv-SE"/>
        </w:rPr>
        <w:t>Hos astmapatienter var eliminationshalveringstiden för omalizumab i serum i genomsnitt 26</w:t>
      </w:r>
      <w:r w:rsidRPr="00DC2BA7">
        <w:rPr>
          <w:color w:val="000000"/>
          <w:sz w:val="22"/>
          <w:szCs w:val="22"/>
          <w:lang w:val="sv-SE"/>
        </w:rPr>
        <w:t xml:space="preserve"> dagar, med skenbart clearance av i genomsnitt </w:t>
      </w:r>
      <w:r w:rsidRPr="00DC2BA7">
        <w:rPr>
          <w:sz w:val="22"/>
          <w:szCs w:val="22"/>
          <w:lang w:val="sv-SE"/>
        </w:rPr>
        <w:t>2,4 </w:t>
      </w:r>
      <w:r w:rsidRPr="00DC2BA7">
        <w:rPr>
          <w:rFonts w:ascii="Symbol" w:hAnsi="Symbol"/>
          <w:sz w:val="22"/>
          <w:szCs w:val="22"/>
          <w:lang w:val="sv-SE"/>
        </w:rPr>
        <w:sym w:font="Symbol" w:char="F0B1"/>
      </w:r>
      <w:r w:rsidRPr="00DC2BA7">
        <w:rPr>
          <w:sz w:val="22"/>
          <w:szCs w:val="22"/>
          <w:lang w:val="sv-SE"/>
        </w:rPr>
        <w:t> 1,1 ml/kg/dag. Fördubblad kroppsvikt gav ungefär en fördubbling av clearance.</w:t>
      </w:r>
      <w:r w:rsidRPr="00DC2BA7">
        <w:rPr>
          <w:rFonts w:ascii="Arial" w:hAnsi="Arial" w:cs="Arial"/>
          <w:color w:val="222222"/>
          <w:sz w:val="22"/>
          <w:szCs w:val="22"/>
          <w:lang w:val="sv-SE"/>
        </w:rPr>
        <w:t xml:space="preserve"> </w:t>
      </w:r>
      <w:r w:rsidRPr="00DC2BA7">
        <w:rPr>
          <w:color w:val="222222"/>
          <w:sz w:val="22"/>
          <w:szCs w:val="22"/>
          <w:lang w:val="sv-SE"/>
        </w:rPr>
        <w:t>B</w:t>
      </w:r>
      <w:r w:rsidRPr="00DC2BA7">
        <w:rPr>
          <w:sz w:val="22"/>
          <w:szCs w:val="22"/>
          <w:lang w:val="sv-SE"/>
        </w:rPr>
        <w:t>aserat på populationsfarmakokinetiska simuleringar hos kronisk spontan urtikaria patienter var halveringstiden för omalizumab i serum vid steady state i genomsnitt 24 dagar och clearance för en patient på 80 kg 3,0 ml/kg/dag.</w:t>
      </w:r>
    </w:p>
    <w:p w14:paraId="551DE245" w14:textId="77777777" w:rsidR="00D57536" w:rsidRPr="00DC2BA7" w:rsidRDefault="00D57536" w:rsidP="00D57536">
      <w:pPr>
        <w:pStyle w:val="Char2"/>
        <w:spacing w:before="0"/>
        <w:jc w:val="left"/>
        <w:rPr>
          <w:sz w:val="22"/>
          <w:szCs w:val="22"/>
          <w:lang w:val="sv-SE"/>
        </w:rPr>
      </w:pPr>
    </w:p>
    <w:p w14:paraId="767E4189" w14:textId="77777777" w:rsidR="00D57536" w:rsidRPr="00DC2BA7" w:rsidRDefault="00B60735" w:rsidP="00D57536">
      <w:pPr>
        <w:keepNext/>
        <w:keepLines/>
        <w:spacing w:line="240" w:lineRule="auto"/>
        <w:rPr>
          <w:b/>
          <w:bCs/>
          <w:u w:val="single"/>
          <w:lang w:val="sv-SE"/>
        </w:rPr>
      </w:pPr>
      <w:r w:rsidRPr="00DC2BA7">
        <w:rPr>
          <w:u w:val="single"/>
          <w:lang w:val="sv-SE"/>
        </w:rPr>
        <w:t>Egenskaper hos patientpopulationer</w:t>
      </w:r>
    </w:p>
    <w:p w14:paraId="64A5281E" w14:textId="77777777" w:rsidR="00D57536" w:rsidRPr="00DC2BA7" w:rsidRDefault="00D57536" w:rsidP="00D57536">
      <w:pPr>
        <w:keepNext/>
        <w:tabs>
          <w:tab w:val="clear" w:pos="567"/>
        </w:tabs>
        <w:spacing w:line="240" w:lineRule="auto"/>
        <w:rPr>
          <w:color w:val="000000"/>
          <w:lang w:val="sv-SE"/>
        </w:rPr>
      </w:pPr>
    </w:p>
    <w:p w14:paraId="2F00F0C6" w14:textId="77777777" w:rsidR="00D57536" w:rsidRPr="00DC2BA7" w:rsidRDefault="00B60735" w:rsidP="00D57536">
      <w:pPr>
        <w:keepNext/>
        <w:widowControl w:val="0"/>
        <w:spacing w:line="240" w:lineRule="auto"/>
        <w:rPr>
          <w:i/>
          <w:iCs/>
          <w:u w:val="single"/>
          <w:lang w:val="sv-SE"/>
        </w:rPr>
      </w:pPr>
      <w:r w:rsidRPr="00DC2BA7">
        <w:rPr>
          <w:i/>
          <w:iCs/>
          <w:u w:val="single"/>
          <w:lang w:val="sv-SE"/>
        </w:rPr>
        <w:t>Ålder, Ras/Etnisk tillhörighet, Kön, BMI (body mass index)</w:t>
      </w:r>
    </w:p>
    <w:p w14:paraId="5221A8A8" w14:textId="77777777" w:rsidR="00D57536" w:rsidRPr="00DC2BA7" w:rsidRDefault="00B60735" w:rsidP="00D57536">
      <w:pPr>
        <w:pStyle w:val="Char2"/>
        <w:keepNext/>
        <w:widowControl w:val="0"/>
        <w:spacing w:before="0"/>
        <w:jc w:val="left"/>
        <w:rPr>
          <w:i/>
          <w:sz w:val="22"/>
          <w:szCs w:val="22"/>
          <w:lang w:val="sv-SE"/>
        </w:rPr>
      </w:pPr>
      <w:r w:rsidRPr="00DC2BA7">
        <w:rPr>
          <w:i/>
          <w:sz w:val="22"/>
          <w:szCs w:val="22"/>
          <w:lang w:val="sv-SE"/>
        </w:rPr>
        <w:t>Patienter med allergisk astma och kronisk rinosinuit med näspolyper</w:t>
      </w:r>
    </w:p>
    <w:p w14:paraId="70500EDE"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Effekterna av demografiska faktorer på omalizumabsfarmakokinetik utvärderades i populationsfarmakokinetisk analys. Analyserna av dessa begränsade data tyder på att dosjustering inte är nödvändig hos patienter med avseende på ålder (6</w:t>
      </w:r>
      <w:r w:rsidRPr="00DC2BA7">
        <w:rPr>
          <w:sz w:val="22"/>
          <w:szCs w:val="22"/>
          <w:lang w:val="sv-SE"/>
        </w:rPr>
        <w:noBreakHyphen/>
        <w:t>76 år för patienter med allergisk astma, 18</w:t>
      </w:r>
      <w:r w:rsidRPr="00DC2BA7">
        <w:rPr>
          <w:sz w:val="22"/>
          <w:szCs w:val="22"/>
          <w:lang w:val="sv-SE"/>
        </w:rPr>
        <w:noBreakHyphen/>
        <w:t>75 år för patienter med kronisk rinosinuit med näspolyper), ras/etnisk tillhörighet, kön eller BMI (se avsnitt 4.2).</w:t>
      </w:r>
    </w:p>
    <w:p w14:paraId="4A5752AF" w14:textId="77777777" w:rsidR="00D57536" w:rsidRPr="00DC2BA7" w:rsidRDefault="00D57536" w:rsidP="00D57536">
      <w:pPr>
        <w:pStyle w:val="Char2"/>
        <w:widowControl w:val="0"/>
        <w:spacing w:before="0"/>
        <w:jc w:val="left"/>
        <w:rPr>
          <w:sz w:val="22"/>
          <w:szCs w:val="22"/>
          <w:lang w:val="sv-SE"/>
        </w:rPr>
      </w:pPr>
    </w:p>
    <w:p w14:paraId="130BDD1E" w14:textId="77777777" w:rsidR="00D57536" w:rsidRPr="00DC2BA7" w:rsidRDefault="00B60735" w:rsidP="00396EB2">
      <w:pPr>
        <w:pStyle w:val="Char2"/>
        <w:keepNext/>
        <w:widowControl w:val="0"/>
        <w:spacing w:before="0"/>
        <w:jc w:val="left"/>
        <w:rPr>
          <w:sz w:val="22"/>
          <w:szCs w:val="22"/>
          <w:u w:val="single"/>
          <w:lang w:val="sv-SE"/>
        </w:rPr>
      </w:pPr>
      <w:r w:rsidRPr="00DC2BA7">
        <w:rPr>
          <w:i/>
          <w:sz w:val="22"/>
          <w:szCs w:val="22"/>
          <w:u w:val="single"/>
          <w:lang w:val="sv-SE"/>
        </w:rPr>
        <w:t>Patienter med kronisk spontan urtikaria</w:t>
      </w:r>
    </w:p>
    <w:p w14:paraId="492E7DB2"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Effekterna av demografiska egenskaper och andra faktorer på exponering för omalizumab utvärderades baserat på populationsfarmakokinetik. Kovariateffekter utvärderas dessutom genom analys av förhållandet mellan omalizumabkoncentrationer och kliniskt svar. Dessa analyser tyder på att dosjustering inte är nödvändig hos patienter med kronisk spontan urtikaria med avseende på ålder (12</w:t>
      </w:r>
      <w:r w:rsidRPr="00DC2BA7">
        <w:rPr>
          <w:sz w:val="22"/>
          <w:szCs w:val="22"/>
          <w:lang w:val="sv-SE"/>
        </w:rPr>
        <w:noBreakHyphen/>
        <w:t>75 år), ras/etnicitet, kön, kroppsvikt, BMI, utgångsvärdet av IgE, anti-Fc</w:t>
      </w:r>
      <w:r w:rsidRPr="00DC2BA7">
        <w:rPr>
          <w:rFonts w:ascii="Symbol" w:hAnsi="Symbol"/>
          <w:sz w:val="22"/>
          <w:szCs w:val="22"/>
          <w:lang w:val="sv-SE"/>
        </w:rPr>
        <w:sym w:font="Symbol" w:char="F065"/>
      </w:r>
      <w:r w:rsidRPr="00DC2BA7">
        <w:rPr>
          <w:sz w:val="22"/>
          <w:szCs w:val="22"/>
          <w:lang w:val="sv-SE"/>
        </w:rPr>
        <w:t>RI-autoantikroppar eller samtidig behandling med H2-antagonister eller leukotrienreceptorantagonister.</w:t>
      </w:r>
    </w:p>
    <w:p w14:paraId="1798FF8A" w14:textId="77777777" w:rsidR="00D57536" w:rsidRPr="00DC2BA7" w:rsidRDefault="00D57536" w:rsidP="00D57536">
      <w:pPr>
        <w:pStyle w:val="Char2"/>
        <w:widowControl w:val="0"/>
        <w:spacing w:before="0"/>
        <w:jc w:val="left"/>
        <w:rPr>
          <w:sz w:val="22"/>
          <w:szCs w:val="22"/>
          <w:lang w:val="sv-SE"/>
        </w:rPr>
      </w:pPr>
    </w:p>
    <w:p w14:paraId="63901DDC" w14:textId="77777777" w:rsidR="00D57536" w:rsidRPr="00DC2BA7" w:rsidRDefault="00B60735" w:rsidP="00D57536">
      <w:pPr>
        <w:keepNext/>
        <w:widowControl w:val="0"/>
        <w:spacing w:line="240" w:lineRule="auto"/>
        <w:rPr>
          <w:i/>
          <w:iCs/>
          <w:u w:val="single"/>
          <w:lang w:val="sv-SE"/>
        </w:rPr>
      </w:pPr>
      <w:r w:rsidRPr="00DC2BA7">
        <w:rPr>
          <w:i/>
          <w:iCs/>
          <w:u w:val="single"/>
          <w:lang w:val="sv-SE"/>
        </w:rPr>
        <w:t>Nedsatt njur- och leverfunktion</w:t>
      </w:r>
    </w:p>
    <w:p w14:paraId="2AD65AC3"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Det finns inga farmakokinetiska eller farmakodynamiska data från patienter med allergisk astma eller kronisk spontan urtikaria och nedsatt njur- eller leverfunktion (se avsnitt 4.2 och 4.4).</w:t>
      </w:r>
    </w:p>
    <w:p w14:paraId="7C64BC82" w14:textId="77777777" w:rsidR="00D57536" w:rsidRPr="00DC2BA7" w:rsidRDefault="00D57536" w:rsidP="00D57536">
      <w:pPr>
        <w:pStyle w:val="Char2"/>
        <w:spacing w:before="0"/>
        <w:jc w:val="left"/>
        <w:rPr>
          <w:sz w:val="22"/>
          <w:szCs w:val="22"/>
          <w:lang w:val="sv-SE"/>
        </w:rPr>
      </w:pPr>
    </w:p>
    <w:p w14:paraId="3FA0C6FB"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lastRenderedPageBreak/>
        <w:t>5.3</w:t>
      </w:r>
      <w:r w:rsidRPr="00DC2BA7">
        <w:rPr>
          <w:b/>
          <w:bCs/>
          <w:lang w:val="sv-SE"/>
        </w:rPr>
        <w:tab/>
        <w:t>Prekliniska säkerhetsuppgifter</w:t>
      </w:r>
    </w:p>
    <w:p w14:paraId="15FE597D" w14:textId="77777777" w:rsidR="00D57536" w:rsidRPr="00DC2BA7" w:rsidRDefault="00D57536" w:rsidP="00D57536">
      <w:pPr>
        <w:pStyle w:val="Char2"/>
        <w:keepNext/>
        <w:spacing w:before="0"/>
        <w:jc w:val="left"/>
        <w:rPr>
          <w:sz w:val="22"/>
          <w:szCs w:val="22"/>
          <w:lang w:val="sv-SE"/>
        </w:rPr>
      </w:pPr>
    </w:p>
    <w:p w14:paraId="59BBBCC4"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Omalizumabs säkerhet har studerats hos cynomolgusapa eftersom omalizumab binder till cynomolgus- och humant IgE med liknande affinitet. Antikroppar mot omalizumab upptäcktes hos några apor efter upprepad subkutan eller intravenös administrering. Ingen märkbar toxicitet, såsom immunkomplexmedierad sjukdom eller komplementberoende cytotoxicitet, har iakttagits. Det förelåg inga tecken på anafylaktisk reaktion på grund av mastcellsdegranulering hos cynomolgusapor.</w:t>
      </w:r>
    </w:p>
    <w:p w14:paraId="1245996D" w14:textId="77777777" w:rsidR="00D57536" w:rsidRPr="00DC2BA7" w:rsidRDefault="00D57536" w:rsidP="00D57536">
      <w:pPr>
        <w:pStyle w:val="Char2"/>
        <w:widowControl w:val="0"/>
        <w:spacing w:before="0"/>
        <w:jc w:val="left"/>
        <w:rPr>
          <w:sz w:val="22"/>
          <w:szCs w:val="22"/>
          <w:lang w:val="sv-SE"/>
        </w:rPr>
      </w:pPr>
    </w:p>
    <w:p w14:paraId="131BA57F"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Kronisk tillförsel av omalizumab vid doser upp till 250 mg/kg (minst 14 gånger den högsta rekommenderade kliniska dosen i mg/kg enligt rekommenderad doseringstabell) tolererades väl hos primater (både vuxna och juvenila), med undantag för en dosrelaterad och åldersberoende minskning av trombocyter, med en större känslighet hos unga djur. Den serumkoncentration som krävs för att uppnå trombocytfall med 50 % från utgångsvärdet hos vuxna cynomolgusapor var ungefär 4 till 20 gånger högre än förväntade maximala kliniska serumkoncentrationer. Dessutom iakttogs akut blödning och inflammation på injektionsstället hos cynomolgusapor.</w:t>
      </w:r>
    </w:p>
    <w:p w14:paraId="26A8A3C6" w14:textId="77777777" w:rsidR="00D57536" w:rsidRPr="00DC2BA7" w:rsidRDefault="00D57536" w:rsidP="00D57536">
      <w:pPr>
        <w:pStyle w:val="Char2"/>
        <w:widowControl w:val="0"/>
        <w:spacing w:before="0"/>
        <w:jc w:val="left"/>
        <w:rPr>
          <w:sz w:val="22"/>
          <w:szCs w:val="22"/>
          <w:lang w:val="sv-SE"/>
        </w:rPr>
      </w:pPr>
    </w:p>
    <w:p w14:paraId="2E9FA3F8"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Formella karcinogenicitetsstudier har inte genomförts med omalizumab.</w:t>
      </w:r>
    </w:p>
    <w:p w14:paraId="3D622E0C" w14:textId="77777777" w:rsidR="00D57536" w:rsidRPr="00DC2BA7" w:rsidRDefault="00D57536" w:rsidP="00D57536">
      <w:pPr>
        <w:pStyle w:val="Char2"/>
        <w:widowControl w:val="0"/>
        <w:spacing w:before="0"/>
        <w:jc w:val="left"/>
        <w:rPr>
          <w:sz w:val="22"/>
          <w:szCs w:val="22"/>
          <w:lang w:val="sv-SE"/>
        </w:rPr>
      </w:pPr>
    </w:p>
    <w:p w14:paraId="7A8D4ABD"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I reproduktionsstudier på cynomolgusapor framkallades inte någon maternell toxicitet, embryotoxicitet eller teratogenicitet efter subkutana doser upp till 75 mg/kg per vecka (minst 8 gånger den högsta rekommenderade kliniska dosen i mg/kg under 4-veckorsperiod) när omalizumab gavs genom hela organogenesen. Omalizumab framkallade inte några biverkningar på fetal eller neonatal tillväxt när det gavs genom hela sena dräktighetsperioden, födelsen och diandet.</w:t>
      </w:r>
    </w:p>
    <w:p w14:paraId="19792056" w14:textId="77777777" w:rsidR="00D57536" w:rsidRPr="00DC2BA7" w:rsidRDefault="00D57536" w:rsidP="00D57536">
      <w:pPr>
        <w:pStyle w:val="Char2"/>
        <w:widowControl w:val="0"/>
        <w:spacing w:before="0"/>
        <w:jc w:val="left"/>
        <w:rPr>
          <w:sz w:val="22"/>
          <w:szCs w:val="22"/>
          <w:lang w:val="sv-SE"/>
        </w:rPr>
      </w:pPr>
    </w:p>
    <w:p w14:paraId="56DA3777" w14:textId="77777777" w:rsidR="00D57536" w:rsidRPr="00DC2BA7" w:rsidRDefault="00B60735" w:rsidP="00D57536">
      <w:pPr>
        <w:pStyle w:val="Char2"/>
        <w:spacing w:before="0"/>
        <w:jc w:val="left"/>
        <w:rPr>
          <w:sz w:val="22"/>
          <w:szCs w:val="22"/>
          <w:lang w:val="sv-SE"/>
        </w:rPr>
      </w:pPr>
      <w:r w:rsidRPr="00DC2BA7">
        <w:rPr>
          <w:sz w:val="22"/>
          <w:szCs w:val="22"/>
          <w:lang w:val="sv-SE"/>
        </w:rPr>
        <w:t>Omalizumab utsöndras i bröstmjölken hos cynomolgusapor. Nivåerna av omalizumab i mjölken var 0,15 % av moderdjurets serumkoncentration.</w:t>
      </w:r>
    </w:p>
    <w:p w14:paraId="0C8EC13A" w14:textId="77777777" w:rsidR="00D57536" w:rsidRPr="00DC2BA7" w:rsidRDefault="00D57536" w:rsidP="00D57536">
      <w:pPr>
        <w:pStyle w:val="Char2"/>
        <w:widowControl w:val="0"/>
        <w:spacing w:before="0"/>
        <w:jc w:val="left"/>
        <w:rPr>
          <w:sz w:val="22"/>
          <w:szCs w:val="22"/>
          <w:lang w:val="sv-SE"/>
        </w:rPr>
      </w:pPr>
    </w:p>
    <w:p w14:paraId="5B977E3F" w14:textId="77777777" w:rsidR="00D57536" w:rsidRPr="00DC2BA7" w:rsidRDefault="00D57536" w:rsidP="00D57536">
      <w:pPr>
        <w:pStyle w:val="Char2"/>
        <w:spacing w:before="0"/>
        <w:jc w:val="left"/>
        <w:rPr>
          <w:sz w:val="22"/>
          <w:szCs w:val="22"/>
          <w:lang w:val="sv-SE"/>
        </w:rPr>
      </w:pPr>
    </w:p>
    <w:p w14:paraId="5DD32F38"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6.</w:t>
      </w:r>
      <w:r w:rsidRPr="00DC2BA7">
        <w:rPr>
          <w:b/>
          <w:bCs/>
          <w:lang w:val="sv-SE"/>
        </w:rPr>
        <w:tab/>
        <w:t>FARMACEUTISKA UPPGIFTER</w:t>
      </w:r>
    </w:p>
    <w:p w14:paraId="09C76C9C" w14:textId="77777777" w:rsidR="00D57536" w:rsidRPr="00DC2BA7" w:rsidRDefault="00D57536" w:rsidP="00D57536">
      <w:pPr>
        <w:pStyle w:val="Char2"/>
        <w:keepNext/>
        <w:spacing w:before="0"/>
        <w:jc w:val="left"/>
        <w:rPr>
          <w:sz w:val="22"/>
          <w:szCs w:val="22"/>
          <w:lang w:val="sv-SE"/>
        </w:rPr>
      </w:pPr>
    </w:p>
    <w:p w14:paraId="429E5A6A"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6.1</w:t>
      </w:r>
      <w:r w:rsidRPr="00DC2BA7">
        <w:rPr>
          <w:b/>
          <w:bCs/>
          <w:lang w:val="sv-SE"/>
        </w:rPr>
        <w:tab/>
        <w:t>Förteckning över hjälpämnen</w:t>
      </w:r>
    </w:p>
    <w:p w14:paraId="4FFF61C2" w14:textId="77777777" w:rsidR="00D57536" w:rsidRPr="00DC2BA7" w:rsidRDefault="00D57536" w:rsidP="00D57536">
      <w:pPr>
        <w:pStyle w:val="Char2"/>
        <w:keepNext/>
        <w:spacing w:before="0"/>
        <w:jc w:val="left"/>
        <w:rPr>
          <w:sz w:val="22"/>
          <w:szCs w:val="22"/>
          <w:lang w:val="sv-SE"/>
        </w:rPr>
      </w:pPr>
    </w:p>
    <w:p w14:paraId="135633BC" w14:textId="77777777" w:rsidR="00D57536" w:rsidRPr="00DC2BA7" w:rsidRDefault="00B60735" w:rsidP="00D57536">
      <w:pPr>
        <w:pStyle w:val="Char2"/>
        <w:keepNext/>
        <w:widowControl w:val="0"/>
        <w:spacing w:before="0"/>
        <w:jc w:val="left"/>
        <w:rPr>
          <w:sz w:val="22"/>
          <w:szCs w:val="22"/>
          <w:u w:val="single"/>
          <w:lang w:val="sv-SE"/>
        </w:rPr>
      </w:pPr>
      <w:r w:rsidRPr="00DC2BA7">
        <w:rPr>
          <w:sz w:val="22"/>
          <w:szCs w:val="22"/>
          <w:u w:val="single"/>
          <w:lang w:val="sv-SE"/>
        </w:rPr>
        <w:t>Pulver</w:t>
      </w:r>
    </w:p>
    <w:p w14:paraId="6D0B681E" w14:textId="77777777" w:rsidR="00D57536" w:rsidRPr="00DC2BA7" w:rsidRDefault="00D57536" w:rsidP="00D57536">
      <w:pPr>
        <w:pStyle w:val="Char2"/>
        <w:keepNext/>
        <w:widowControl w:val="0"/>
        <w:spacing w:before="0"/>
        <w:jc w:val="left"/>
        <w:rPr>
          <w:sz w:val="22"/>
          <w:szCs w:val="22"/>
          <w:lang w:val="sv-SE"/>
        </w:rPr>
      </w:pPr>
    </w:p>
    <w:p w14:paraId="69A64945" w14:textId="77777777" w:rsidR="00D57536" w:rsidRPr="00DC2BA7" w:rsidRDefault="00B60735" w:rsidP="00D57536">
      <w:pPr>
        <w:pStyle w:val="Char2"/>
        <w:keepNext/>
        <w:widowControl w:val="0"/>
        <w:spacing w:before="0"/>
        <w:jc w:val="left"/>
        <w:rPr>
          <w:sz w:val="22"/>
          <w:szCs w:val="22"/>
          <w:lang w:val="sv-SE"/>
        </w:rPr>
      </w:pPr>
      <w:r w:rsidRPr="00DC2BA7">
        <w:rPr>
          <w:sz w:val="22"/>
          <w:szCs w:val="22"/>
          <w:lang w:val="sv-SE"/>
        </w:rPr>
        <w:t>Sackaros</w:t>
      </w:r>
    </w:p>
    <w:p w14:paraId="2B55DE5E" w14:textId="1C5005BF" w:rsidR="00D57536" w:rsidRPr="00DC2BA7" w:rsidRDefault="00361D8E" w:rsidP="00D57536">
      <w:pPr>
        <w:pStyle w:val="Char2"/>
        <w:keepNext/>
        <w:widowControl w:val="0"/>
        <w:spacing w:before="0"/>
        <w:jc w:val="left"/>
        <w:rPr>
          <w:sz w:val="22"/>
          <w:szCs w:val="22"/>
          <w:lang w:val="sv-SE"/>
        </w:rPr>
      </w:pPr>
      <w:r>
        <w:rPr>
          <w:sz w:val="22"/>
          <w:szCs w:val="22"/>
          <w:lang w:val="sv-SE"/>
        </w:rPr>
        <w:t>H</w:t>
      </w:r>
      <w:r w:rsidR="00B60735" w:rsidRPr="00DC2BA7">
        <w:rPr>
          <w:sz w:val="22"/>
          <w:szCs w:val="22"/>
          <w:lang w:val="sv-SE"/>
        </w:rPr>
        <w:t>istidin</w:t>
      </w:r>
    </w:p>
    <w:p w14:paraId="1840911F" w14:textId="44F93911" w:rsidR="00D57536" w:rsidRPr="00DC2BA7" w:rsidRDefault="00361D8E" w:rsidP="00D57536">
      <w:pPr>
        <w:pStyle w:val="Char2"/>
        <w:keepNext/>
        <w:widowControl w:val="0"/>
        <w:spacing w:before="0"/>
        <w:jc w:val="left"/>
        <w:rPr>
          <w:sz w:val="22"/>
          <w:szCs w:val="22"/>
          <w:lang w:val="sv-SE"/>
        </w:rPr>
      </w:pPr>
      <w:r>
        <w:rPr>
          <w:sz w:val="22"/>
          <w:szCs w:val="22"/>
          <w:lang w:val="sv-SE"/>
        </w:rPr>
        <w:t>H</w:t>
      </w:r>
      <w:r w:rsidR="00B60735" w:rsidRPr="00DC2BA7">
        <w:rPr>
          <w:sz w:val="22"/>
          <w:szCs w:val="22"/>
          <w:lang w:val="sv-SE"/>
        </w:rPr>
        <w:t>istidinhydrokloridmonohydrat</w:t>
      </w:r>
    </w:p>
    <w:p w14:paraId="000C04FE"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Polysorbat 20</w:t>
      </w:r>
    </w:p>
    <w:p w14:paraId="682836A0" w14:textId="77777777" w:rsidR="00D57536" w:rsidRPr="00DC2BA7" w:rsidRDefault="00D57536" w:rsidP="00D57536">
      <w:pPr>
        <w:pStyle w:val="Char2"/>
        <w:widowControl w:val="0"/>
        <w:spacing w:before="0"/>
        <w:jc w:val="left"/>
        <w:rPr>
          <w:sz w:val="22"/>
          <w:szCs w:val="22"/>
          <w:lang w:val="sv-SE"/>
        </w:rPr>
      </w:pPr>
    </w:p>
    <w:p w14:paraId="69C4745C" w14:textId="77777777" w:rsidR="00D57536" w:rsidRPr="00DC2BA7" w:rsidRDefault="00B60735" w:rsidP="00D57536">
      <w:pPr>
        <w:pStyle w:val="Char2"/>
        <w:keepNext/>
        <w:widowControl w:val="0"/>
        <w:spacing w:before="0"/>
        <w:jc w:val="left"/>
        <w:rPr>
          <w:sz w:val="22"/>
          <w:szCs w:val="22"/>
          <w:u w:val="single"/>
          <w:lang w:val="sv-SE"/>
        </w:rPr>
      </w:pPr>
      <w:r w:rsidRPr="00DC2BA7">
        <w:rPr>
          <w:sz w:val="22"/>
          <w:szCs w:val="22"/>
          <w:u w:val="single"/>
          <w:lang w:val="sv-SE"/>
        </w:rPr>
        <w:t>Spädningsvätska</w:t>
      </w:r>
    </w:p>
    <w:p w14:paraId="30B0EBE7" w14:textId="77777777" w:rsidR="00D57536" w:rsidRPr="00DC2BA7" w:rsidRDefault="00D57536" w:rsidP="00D57536">
      <w:pPr>
        <w:pStyle w:val="Char2"/>
        <w:keepNext/>
        <w:widowControl w:val="0"/>
        <w:spacing w:before="0"/>
        <w:jc w:val="left"/>
        <w:rPr>
          <w:sz w:val="22"/>
          <w:szCs w:val="22"/>
          <w:lang w:val="sv-SE"/>
        </w:rPr>
      </w:pPr>
    </w:p>
    <w:p w14:paraId="0E56C7C6"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Vatten för injektionsvätskor</w:t>
      </w:r>
    </w:p>
    <w:p w14:paraId="323ABC04" w14:textId="77777777" w:rsidR="00D57536" w:rsidRPr="00DC2BA7" w:rsidRDefault="00D57536" w:rsidP="00D57536">
      <w:pPr>
        <w:pStyle w:val="Char2"/>
        <w:spacing w:before="0"/>
        <w:jc w:val="left"/>
        <w:rPr>
          <w:sz w:val="22"/>
          <w:szCs w:val="22"/>
          <w:lang w:val="sv-SE"/>
        </w:rPr>
      </w:pPr>
    </w:p>
    <w:p w14:paraId="124BAB11"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6.2</w:t>
      </w:r>
      <w:r w:rsidRPr="00DC2BA7">
        <w:rPr>
          <w:b/>
          <w:bCs/>
          <w:lang w:val="sv-SE"/>
        </w:rPr>
        <w:tab/>
        <w:t>Inkompatibiliteter</w:t>
      </w:r>
    </w:p>
    <w:p w14:paraId="7BEE54D5" w14:textId="77777777" w:rsidR="00D57536" w:rsidRPr="00DC2BA7" w:rsidRDefault="00D57536" w:rsidP="00D57536">
      <w:pPr>
        <w:pStyle w:val="Char2"/>
        <w:keepNext/>
        <w:spacing w:before="0"/>
        <w:jc w:val="left"/>
        <w:rPr>
          <w:sz w:val="22"/>
          <w:szCs w:val="22"/>
          <w:lang w:val="sv-SE"/>
        </w:rPr>
      </w:pPr>
    </w:p>
    <w:p w14:paraId="01396F49"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Detta läkemedel får inte blandas med andra läkemedel förutom de som nämns i avsnitt 6.6.</w:t>
      </w:r>
    </w:p>
    <w:p w14:paraId="136EF965" w14:textId="77777777" w:rsidR="00D57536" w:rsidRPr="00DC2BA7" w:rsidRDefault="00D57536" w:rsidP="00D57536">
      <w:pPr>
        <w:pStyle w:val="Char2"/>
        <w:spacing w:before="0"/>
        <w:jc w:val="left"/>
        <w:rPr>
          <w:sz w:val="22"/>
          <w:szCs w:val="22"/>
          <w:lang w:val="sv-SE"/>
        </w:rPr>
      </w:pPr>
    </w:p>
    <w:p w14:paraId="2362622C"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6.3</w:t>
      </w:r>
      <w:r w:rsidRPr="00DC2BA7">
        <w:rPr>
          <w:b/>
          <w:bCs/>
          <w:lang w:val="sv-SE"/>
        </w:rPr>
        <w:tab/>
        <w:t>Hållbarhet</w:t>
      </w:r>
    </w:p>
    <w:p w14:paraId="105D0618" w14:textId="77777777" w:rsidR="00D57536" w:rsidRPr="00DC2BA7" w:rsidRDefault="00D57536" w:rsidP="00D57536">
      <w:pPr>
        <w:pStyle w:val="Char2"/>
        <w:keepNext/>
        <w:spacing w:before="0"/>
        <w:jc w:val="left"/>
        <w:rPr>
          <w:sz w:val="22"/>
          <w:szCs w:val="22"/>
          <w:lang w:val="sv-SE"/>
        </w:rPr>
      </w:pPr>
    </w:p>
    <w:p w14:paraId="5BBF8937" w14:textId="77777777" w:rsidR="00D57536" w:rsidRPr="00DC2BA7" w:rsidRDefault="00B60735" w:rsidP="00D57536">
      <w:pPr>
        <w:widowControl w:val="0"/>
        <w:tabs>
          <w:tab w:val="clear" w:pos="567"/>
        </w:tabs>
        <w:spacing w:line="240" w:lineRule="auto"/>
        <w:rPr>
          <w:lang w:val="sv-SE"/>
        </w:rPr>
      </w:pPr>
      <w:r w:rsidRPr="00DC2BA7">
        <w:rPr>
          <w:lang w:val="sv-SE"/>
        </w:rPr>
        <w:t>4 år.</w:t>
      </w:r>
    </w:p>
    <w:p w14:paraId="5DFFF7E8" w14:textId="77777777" w:rsidR="00D57536" w:rsidRPr="00DC2BA7" w:rsidRDefault="00D57536" w:rsidP="00D57536">
      <w:pPr>
        <w:pStyle w:val="Char2"/>
        <w:widowControl w:val="0"/>
        <w:spacing w:before="0"/>
        <w:jc w:val="left"/>
        <w:rPr>
          <w:sz w:val="22"/>
          <w:szCs w:val="22"/>
          <w:lang w:val="sv-SE"/>
        </w:rPr>
      </w:pPr>
    </w:p>
    <w:p w14:paraId="3FD6573F" w14:textId="77777777" w:rsidR="00D57536" w:rsidRPr="00DC2BA7" w:rsidRDefault="00B60735" w:rsidP="00D57536">
      <w:pPr>
        <w:pStyle w:val="Char2"/>
        <w:widowControl w:val="0"/>
        <w:spacing w:before="0"/>
        <w:jc w:val="left"/>
        <w:rPr>
          <w:sz w:val="22"/>
          <w:szCs w:val="22"/>
          <w:u w:val="single"/>
          <w:lang w:val="sv-SE"/>
        </w:rPr>
      </w:pPr>
      <w:r w:rsidRPr="00DC2BA7">
        <w:rPr>
          <w:sz w:val="22"/>
          <w:szCs w:val="22"/>
          <w:u w:val="single"/>
          <w:lang w:val="sv-SE"/>
        </w:rPr>
        <w:t>Efter beredning</w:t>
      </w:r>
    </w:p>
    <w:p w14:paraId="1CDDEF2B" w14:textId="77777777" w:rsidR="00D57536" w:rsidRPr="00DC2BA7" w:rsidRDefault="00D57536" w:rsidP="00D57536">
      <w:pPr>
        <w:pStyle w:val="Char2"/>
        <w:widowControl w:val="0"/>
        <w:spacing w:before="0"/>
        <w:jc w:val="left"/>
        <w:rPr>
          <w:sz w:val="22"/>
          <w:szCs w:val="22"/>
          <w:u w:val="single"/>
          <w:lang w:val="sv-SE"/>
        </w:rPr>
      </w:pPr>
    </w:p>
    <w:p w14:paraId="092D11F3"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Den kemiska och fysikaliska stabiliteten hos det beredda läkemedlet har visats under 8 timmar vid 2°C – 8°C och under 4 timmar vid 30°C.</w:t>
      </w:r>
    </w:p>
    <w:p w14:paraId="21165C23" w14:textId="77777777" w:rsidR="00D57536" w:rsidRPr="00DC2BA7" w:rsidRDefault="00D57536" w:rsidP="00D57536">
      <w:pPr>
        <w:pStyle w:val="Char2"/>
        <w:widowControl w:val="0"/>
        <w:spacing w:before="0"/>
        <w:jc w:val="left"/>
        <w:rPr>
          <w:sz w:val="22"/>
          <w:szCs w:val="22"/>
          <w:lang w:val="sv-SE"/>
        </w:rPr>
      </w:pPr>
    </w:p>
    <w:p w14:paraId="71D981C7" w14:textId="77777777" w:rsidR="00D57536" w:rsidRPr="00DC2BA7" w:rsidRDefault="00B60735" w:rsidP="00D57536">
      <w:pPr>
        <w:pStyle w:val="Char2"/>
        <w:spacing w:before="0"/>
        <w:jc w:val="left"/>
        <w:rPr>
          <w:sz w:val="22"/>
          <w:szCs w:val="22"/>
          <w:lang w:val="sv-SE"/>
        </w:rPr>
      </w:pPr>
      <w:r w:rsidRPr="00DC2BA7">
        <w:rPr>
          <w:sz w:val="22"/>
          <w:szCs w:val="22"/>
          <w:lang w:val="sv-SE"/>
        </w:rPr>
        <w:lastRenderedPageBreak/>
        <w:t>Ur mikrobiologisk synpunkt skall läkemedlet användas omedelbart efter beredningen. Om produkten inte används omedelbart ansvarar användaren för förvaringstiden och förvaringsvillkoren före användningen, och de skall normalt inte vara längre än 8 timmar vid 2°C – 8°C eller 2 timmar vid 25°C.</w:t>
      </w:r>
    </w:p>
    <w:p w14:paraId="4054B20B" w14:textId="77777777" w:rsidR="00D57536" w:rsidRPr="00DC2BA7" w:rsidRDefault="00D57536" w:rsidP="00D57536">
      <w:pPr>
        <w:pStyle w:val="Char2"/>
        <w:spacing w:before="0"/>
        <w:jc w:val="left"/>
        <w:rPr>
          <w:sz w:val="22"/>
          <w:szCs w:val="22"/>
          <w:lang w:val="sv-SE"/>
        </w:rPr>
      </w:pPr>
    </w:p>
    <w:p w14:paraId="0C3F287D"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6.4</w:t>
      </w:r>
      <w:r w:rsidRPr="00DC2BA7">
        <w:rPr>
          <w:b/>
          <w:bCs/>
          <w:lang w:val="sv-SE"/>
        </w:rPr>
        <w:tab/>
        <w:t>Särskilda förvaringsanvisningar</w:t>
      </w:r>
    </w:p>
    <w:p w14:paraId="6E010ABD" w14:textId="77777777" w:rsidR="00D57536" w:rsidRPr="00DC2BA7" w:rsidRDefault="00D57536" w:rsidP="00D57536">
      <w:pPr>
        <w:pStyle w:val="Char2"/>
        <w:keepNext/>
        <w:spacing w:before="0"/>
        <w:jc w:val="left"/>
        <w:rPr>
          <w:sz w:val="22"/>
          <w:szCs w:val="22"/>
          <w:lang w:val="sv-SE"/>
        </w:rPr>
      </w:pPr>
    </w:p>
    <w:p w14:paraId="3905F1DE"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Förvaras i kylskåp (2</w:t>
      </w:r>
      <w:r w:rsidRPr="00DC2BA7">
        <w:rPr>
          <w:rFonts w:ascii="Symbol" w:hAnsi="Symbol"/>
          <w:sz w:val="22"/>
          <w:szCs w:val="22"/>
          <w:lang w:val="sv-SE"/>
        </w:rPr>
        <w:sym w:font="Symbol" w:char="F0B0"/>
      </w:r>
      <w:r w:rsidRPr="00DC2BA7">
        <w:rPr>
          <w:sz w:val="22"/>
          <w:szCs w:val="22"/>
          <w:lang w:val="sv-SE"/>
        </w:rPr>
        <w:t>C – 8</w:t>
      </w:r>
      <w:r w:rsidRPr="00DC2BA7">
        <w:rPr>
          <w:rFonts w:ascii="Symbol" w:hAnsi="Symbol"/>
          <w:sz w:val="22"/>
          <w:szCs w:val="22"/>
          <w:lang w:val="sv-SE"/>
        </w:rPr>
        <w:sym w:font="Symbol" w:char="F0B0"/>
      </w:r>
      <w:r w:rsidRPr="00DC2BA7">
        <w:rPr>
          <w:sz w:val="22"/>
          <w:szCs w:val="22"/>
          <w:lang w:val="sv-SE"/>
        </w:rPr>
        <w:t>C).</w:t>
      </w:r>
    </w:p>
    <w:p w14:paraId="341C9935"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Får ej frysas.</w:t>
      </w:r>
    </w:p>
    <w:p w14:paraId="482E4BA3" w14:textId="77777777" w:rsidR="00D57536" w:rsidRPr="00DC2BA7" w:rsidRDefault="00D57536" w:rsidP="00D57536">
      <w:pPr>
        <w:pStyle w:val="Char2"/>
        <w:widowControl w:val="0"/>
        <w:spacing w:before="0"/>
        <w:jc w:val="left"/>
        <w:rPr>
          <w:sz w:val="22"/>
          <w:szCs w:val="22"/>
          <w:lang w:val="sv-SE"/>
        </w:rPr>
      </w:pPr>
    </w:p>
    <w:p w14:paraId="33188DB3"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Förvaringsanvisningar för läkemedlet efter beredning finns i avsnitt 6.3.</w:t>
      </w:r>
    </w:p>
    <w:p w14:paraId="5000CB91" w14:textId="77777777" w:rsidR="00D57536" w:rsidRPr="00DC2BA7" w:rsidRDefault="00D57536" w:rsidP="00D57536">
      <w:pPr>
        <w:pStyle w:val="Char2"/>
        <w:spacing w:before="0"/>
        <w:jc w:val="left"/>
        <w:rPr>
          <w:sz w:val="22"/>
          <w:szCs w:val="22"/>
          <w:lang w:val="sv-SE"/>
        </w:rPr>
      </w:pPr>
    </w:p>
    <w:p w14:paraId="498E54B7"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6.5</w:t>
      </w:r>
      <w:r w:rsidRPr="00DC2BA7">
        <w:rPr>
          <w:b/>
          <w:bCs/>
          <w:lang w:val="sv-SE"/>
        </w:rPr>
        <w:tab/>
        <w:t>Förpackningstyp och innehåll</w:t>
      </w:r>
    </w:p>
    <w:p w14:paraId="7454BE8E" w14:textId="77777777" w:rsidR="00D57536" w:rsidRPr="00DC2BA7" w:rsidRDefault="00D57536" w:rsidP="00D57536">
      <w:pPr>
        <w:pStyle w:val="Char2"/>
        <w:keepNext/>
        <w:spacing w:before="0"/>
        <w:jc w:val="left"/>
        <w:rPr>
          <w:sz w:val="22"/>
          <w:szCs w:val="22"/>
          <w:lang w:val="sv-SE"/>
        </w:rPr>
      </w:pPr>
    </w:p>
    <w:p w14:paraId="721F31C3"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Injektionsflaska med pulver: Klar, ofärgad injektionsflaska av typ I-glas med butylgummipropp och blå avrivningsförsegling.</w:t>
      </w:r>
    </w:p>
    <w:p w14:paraId="31C50080" w14:textId="77777777" w:rsidR="00D57536" w:rsidRPr="00DC2BA7" w:rsidRDefault="00D57536" w:rsidP="00D57536">
      <w:pPr>
        <w:pStyle w:val="Char2"/>
        <w:widowControl w:val="0"/>
        <w:spacing w:before="0"/>
        <w:jc w:val="left"/>
        <w:rPr>
          <w:sz w:val="22"/>
          <w:szCs w:val="22"/>
          <w:lang w:val="sv-SE"/>
        </w:rPr>
      </w:pPr>
    </w:p>
    <w:p w14:paraId="6DB0EF4F"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Ampull med spädningsvätska: Klar, ofärgad ampull av typ I-glas innehållande 2 ml vatten för injektionsvätskor.</w:t>
      </w:r>
    </w:p>
    <w:p w14:paraId="37D9AE79" w14:textId="77777777" w:rsidR="00D57536" w:rsidRPr="00DC2BA7" w:rsidRDefault="00D57536" w:rsidP="00D57536">
      <w:pPr>
        <w:pStyle w:val="Char2"/>
        <w:widowControl w:val="0"/>
        <w:spacing w:before="0"/>
        <w:jc w:val="left"/>
        <w:rPr>
          <w:sz w:val="22"/>
          <w:szCs w:val="22"/>
          <w:lang w:val="sv-SE"/>
        </w:rPr>
      </w:pPr>
    </w:p>
    <w:p w14:paraId="35072CB4" w14:textId="77777777" w:rsidR="00D57536" w:rsidRPr="00DC2BA7" w:rsidRDefault="00B60735" w:rsidP="00D57536">
      <w:pPr>
        <w:pStyle w:val="Char2"/>
        <w:spacing w:before="0"/>
        <w:jc w:val="left"/>
        <w:rPr>
          <w:sz w:val="22"/>
          <w:szCs w:val="22"/>
          <w:lang w:val="sv-SE"/>
        </w:rPr>
      </w:pPr>
      <w:r w:rsidRPr="00DC2BA7">
        <w:rPr>
          <w:sz w:val="22"/>
          <w:szCs w:val="22"/>
          <w:lang w:val="sv-SE"/>
        </w:rPr>
        <w:t>Förpackning innehållande 1 injektionsflaska med pulver och 1 ampull med vatten för injektionsvätskor samt multipack innehållande 4 (4 x 1) injektionsflaskor med pulver och 4 (4 x 1) ampuller med vatten för injektionsvätskor eller 10 (10 x 1) injektionsflaskor med pulver och 10 (10 x 1) ampuller med vatten för injektionsvätskor.</w:t>
      </w:r>
    </w:p>
    <w:p w14:paraId="6F4AB993" w14:textId="77777777" w:rsidR="00D57536" w:rsidRPr="00DC2BA7" w:rsidRDefault="00D57536" w:rsidP="00D57536">
      <w:pPr>
        <w:pStyle w:val="Char2"/>
        <w:spacing w:before="0"/>
        <w:jc w:val="left"/>
        <w:rPr>
          <w:sz w:val="22"/>
          <w:szCs w:val="22"/>
          <w:lang w:val="sv-SE"/>
        </w:rPr>
      </w:pPr>
    </w:p>
    <w:p w14:paraId="20BE217C" w14:textId="77777777" w:rsidR="00D57536" w:rsidRPr="00DC2BA7" w:rsidRDefault="00B60735" w:rsidP="00D57536">
      <w:pPr>
        <w:pStyle w:val="Char2"/>
        <w:spacing w:before="0"/>
        <w:jc w:val="left"/>
        <w:rPr>
          <w:sz w:val="22"/>
          <w:szCs w:val="22"/>
          <w:lang w:val="sv-SE"/>
        </w:rPr>
      </w:pPr>
      <w:r w:rsidRPr="00DC2BA7">
        <w:rPr>
          <w:noProof/>
          <w:sz w:val="22"/>
          <w:szCs w:val="22"/>
          <w:lang w:val="sv-SE"/>
        </w:rPr>
        <w:t>Eventuellt kommer inte alla förpackningsstorlekar att marknadsföras.</w:t>
      </w:r>
    </w:p>
    <w:p w14:paraId="391746DF" w14:textId="77777777" w:rsidR="00D57536" w:rsidRPr="00DC2BA7" w:rsidRDefault="00D57536" w:rsidP="00D57536">
      <w:pPr>
        <w:pStyle w:val="Char2"/>
        <w:spacing w:before="0"/>
        <w:jc w:val="left"/>
        <w:rPr>
          <w:sz w:val="22"/>
          <w:szCs w:val="22"/>
          <w:lang w:val="sv-SE"/>
        </w:rPr>
      </w:pPr>
    </w:p>
    <w:p w14:paraId="4D06B506"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6.6</w:t>
      </w:r>
      <w:r w:rsidRPr="00DC2BA7">
        <w:rPr>
          <w:b/>
          <w:bCs/>
          <w:lang w:val="sv-SE"/>
        </w:rPr>
        <w:tab/>
        <w:t>Särskilda anvisningar för destruktion och övrig hantering</w:t>
      </w:r>
    </w:p>
    <w:p w14:paraId="155B831F" w14:textId="77777777" w:rsidR="00D57536" w:rsidRPr="00DC2BA7" w:rsidRDefault="00D57536" w:rsidP="00D57536">
      <w:pPr>
        <w:pStyle w:val="Char2"/>
        <w:keepNext/>
        <w:spacing w:before="0"/>
        <w:jc w:val="left"/>
        <w:rPr>
          <w:sz w:val="22"/>
          <w:szCs w:val="22"/>
          <w:lang w:val="sv-SE"/>
        </w:rPr>
      </w:pPr>
    </w:p>
    <w:p w14:paraId="72C1EADD"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Xolair 150 mg pulver till injektionsvätska, lösning, tillhandahålls i en injektionsflaska för engångsbruk.</w:t>
      </w:r>
    </w:p>
    <w:p w14:paraId="145C1FBE" w14:textId="77777777" w:rsidR="00D57536" w:rsidRPr="00DC2BA7" w:rsidRDefault="00D57536" w:rsidP="00D57536">
      <w:pPr>
        <w:pStyle w:val="Char2"/>
        <w:widowControl w:val="0"/>
        <w:spacing w:before="0"/>
        <w:jc w:val="left"/>
        <w:rPr>
          <w:sz w:val="22"/>
          <w:szCs w:val="22"/>
          <w:lang w:val="sv-SE"/>
        </w:rPr>
      </w:pPr>
    </w:p>
    <w:p w14:paraId="2D3A6E74"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Ur mikrobiologisk synpunkt ska läkemedlet användas omedelbart efter beredningen (se avsnitt 6.3).</w:t>
      </w:r>
    </w:p>
    <w:p w14:paraId="35AC14FC" w14:textId="77777777" w:rsidR="00D57536" w:rsidRPr="00DC2BA7" w:rsidRDefault="00D57536" w:rsidP="00D57536">
      <w:pPr>
        <w:pStyle w:val="Char2"/>
        <w:widowControl w:val="0"/>
        <w:spacing w:before="0"/>
        <w:jc w:val="left"/>
        <w:rPr>
          <w:sz w:val="22"/>
          <w:szCs w:val="22"/>
          <w:lang w:val="sv-SE"/>
        </w:rPr>
      </w:pPr>
    </w:p>
    <w:p w14:paraId="25ADCDE8"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Det tar 15</w:t>
      </w:r>
      <w:r w:rsidRPr="00DC2BA7">
        <w:rPr>
          <w:sz w:val="22"/>
          <w:szCs w:val="22"/>
          <w:lang w:val="sv-SE"/>
        </w:rPr>
        <w:noBreakHyphen/>
        <w:t>20 minuter att lösa upp det frystorkade läkemedlet, men det kan i vissa fall ta längre tid. Det helt upplösta läkemedlet skall vara en klar till lätt opalskimrande, ofärgad till svagt brun-gul lösning, eventuellt med några små bubblor eller skum runt kanten på injektionsflaskan. På grund av viskositeten hos det upplösta läkemedlet måste man se till att dra upp hela innehållet ur injektionsflaskan innan luft eller överflödig lösning sprutas ut ur sprutan, för att man skall erhålla 1,2 ml.</w:t>
      </w:r>
    </w:p>
    <w:p w14:paraId="17C10644" w14:textId="77777777" w:rsidR="00D57536" w:rsidRPr="00DC2BA7" w:rsidRDefault="00D57536" w:rsidP="00D57536">
      <w:pPr>
        <w:pStyle w:val="Char2"/>
        <w:widowControl w:val="0"/>
        <w:spacing w:before="0"/>
        <w:jc w:val="left"/>
        <w:rPr>
          <w:sz w:val="22"/>
          <w:szCs w:val="22"/>
          <w:lang w:val="sv-SE"/>
        </w:rPr>
      </w:pPr>
    </w:p>
    <w:p w14:paraId="631A0F08"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Ej använt läkemedel och avfall ska kasseras enligt gällande anvisningar.</w:t>
      </w:r>
    </w:p>
    <w:p w14:paraId="79BF85D0" w14:textId="77777777" w:rsidR="00D57536" w:rsidRPr="00DC2BA7" w:rsidRDefault="00D57536" w:rsidP="00D57536">
      <w:pPr>
        <w:pStyle w:val="Char2"/>
        <w:widowControl w:val="0"/>
        <w:spacing w:before="0"/>
        <w:jc w:val="left"/>
        <w:rPr>
          <w:sz w:val="22"/>
          <w:szCs w:val="22"/>
          <w:lang w:val="sv-SE"/>
        </w:rPr>
      </w:pPr>
    </w:p>
    <w:p w14:paraId="437D6995" w14:textId="77777777" w:rsidR="00D57536" w:rsidRPr="00DC2BA7" w:rsidRDefault="00D57536" w:rsidP="00D57536">
      <w:pPr>
        <w:pStyle w:val="Char2"/>
        <w:widowControl w:val="0"/>
        <w:spacing w:before="0"/>
        <w:jc w:val="left"/>
        <w:rPr>
          <w:sz w:val="22"/>
          <w:szCs w:val="22"/>
          <w:lang w:val="sv-SE"/>
        </w:rPr>
      </w:pPr>
    </w:p>
    <w:p w14:paraId="3D485E0F"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7.</w:t>
      </w:r>
      <w:r w:rsidRPr="00DC2BA7">
        <w:rPr>
          <w:b/>
          <w:bCs/>
          <w:lang w:val="sv-SE"/>
        </w:rPr>
        <w:tab/>
        <w:t>INNEHAVARE AV GODKÄNNANDE FÖR FÖRSÄLJNING</w:t>
      </w:r>
    </w:p>
    <w:p w14:paraId="1C4D32A1" w14:textId="77777777" w:rsidR="00D57536" w:rsidRPr="00DC2BA7" w:rsidRDefault="00D57536" w:rsidP="00D57536">
      <w:pPr>
        <w:pStyle w:val="Char2"/>
        <w:keepNext/>
        <w:spacing w:before="0"/>
        <w:jc w:val="left"/>
        <w:rPr>
          <w:sz w:val="22"/>
          <w:szCs w:val="22"/>
          <w:lang w:val="sv-SE"/>
        </w:rPr>
      </w:pPr>
    </w:p>
    <w:p w14:paraId="589C0169" w14:textId="77777777" w:rsidR="00D57536" w:rsidRPr="00DC2BA7" w:rsidRDefault="00B60735" w:rsidP="00D57536">
      <w:pPr>
        <w:keepNext/>
        <w:widowControl w:val="0"/>
        <w:tabs>
          <w:tab w:val="clear" w:pos="567"/>
        </w:tabs>
        <w:spacing w:line="240" w:lineRule="auto"/>
        <w:rPr>
          <w:lang w:val="sv-SE"/>
        </w:rPr>
      </w:pPr>
      <w:r w:rsidRPr="00DC2BA7">
        <w:rPr>
          <w:lang w:val="sv-SE"/>
        </w:rPr>
        <w:t>Novartis Europharm Limited</w:t>
      </w:r>
    </w:p>
    <w:p w14:paraId="73EEF873" w14:textId="77777777" w:rsidR="00D57536" w:rsidRPr="00DC2BA7" w:rsidRDefault="00B60735" w:rsidP="00D57536">
      <w:pPr>
        <w:keepNext/>
        <w:widowControl w:val="0"/>
        <w:spacing w:line="240" w:lineRule="auto"/>
        <w:rPr>
          <w:lang w:val="en-US"/>
        </w:rPr>
      </w:pPr>
      <w:r w:rsidRPr="00DC2BA7">
        <w:rPr>
          <w:lang w:val="en-US"/>
        </w:rPr>
        <w:t>Vista Building</w:t>
      </w:r>
    </w:p>
    <w:p w14:paraId="31BE55C7" w14:textId="77777777" w:rsidR="00D57536" w:rsidRPr="00DC2BA7" w:rsidRDefault="00B60735" w:rsidP="00D57536">
      <w:pPr>
        <w:keepNext/>
        <w:widowControl w:val="0"/>
        <w:spacing w:line="240" w:lineRule="auto"/>
      </w:pPr>
      <w:r w:rsidRPr="00DC2BA7">
        <w:t>Elm Park, Merrion Road</w:t>
      </w:r>
    </w:p>
    <w:p w14:paraId="6DED92D3" w14:textId="77777777" w:rsidR="00D57536" w:rsidRPr="00DC2BA7" w:rsidRDefault="00B60735" w:rsidP="00D57536">
      <w:pPr>
        <w:keepNext/>
        <w:widowControl w:val="0"/>
        <w:spacing w:line="240" w:lineRule="auto"/>
        <w:rPr>
          <w:lang w:val="sv-SE"/>
        </w:rPr>
      </w:pPr>
      <w:r w:rsidRPr="00DC2BA7">
        <w:rPr>
          <w:lang w:val="sv-SE"/>
        </w:rPr>
        <w:t>Dublin 4</w:t>
      </w:r>
    </w:p>
    <w:p w14:paraId="4E269932" w14:textId="77777777" w:rsidR="00D57536" w:rsidRPr="00DC2BA7" w:rsidRDefault="00B60735" w:rsidP="00D57536">
      <w:pPr>
        <w:spacing w:line="240" w:lineRule="auto"/>
        <w:rPr>
          <w:lang w:val="sv-SE"/>
        </w:rPr>
      </w:pPr>
      <w:r w:rsidRPr="00DC2BA7">
        <w:rPr>
          <w:lang w:val="sv-SE"/>
        </w:rPr>
        <w:t>Irland</w:t>
      </w:r>
    </w:p>
    <w:p w14:paraId="39CFE669" w14:textId="77777777" w:rsidR="00D57536" w:rsidRPr="00DC2BA7" w:rsidRDefault="00D57536" w:rsidP="00D57536">
      <w:pPr>
        <w:pStyle w:val="Char2"/>
        <w:spacing w:before="0"/>
        <w:jc w:val="left"/>
        <w:rPr>
          <w:sz w:val="22"/>
          <w:szCs w:val="22"/>
          <w:lang w:val="sv-SE"/>
        </w:rPr>
      </w:pPr>
    </w:p>
    <w:p w14:paraId="77C71C6A" w14:textId="77777777" w:rsidR="00D57536" w:rsidRPr="00DC2BA7" w:rsidRDefault="00D57536" w:rsidP="00D57536">
      <w:pPr>
        <w:pStyle w:val="Char2"/>
        <w:spacing w:before="0"/>
        <w:jc w:val="left"/>
        <w:rPr>
          <w:sz w:val="22"/>
          <w:szCs w:val="22"/>
          <w:lang w:val="sv-SE"/>
        </w:rPr>
      </w:pPr>
    </w:p>
    <w:p w14:paraId="2C99F948"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lastRenderedPageBreak/>
        <w:t>8.</w:t>
      </w:r>
      <w:r w:rsidRPr="00DC2BA7">
        <w:rPr>
          <w:b/>
          <w:bCs/>
          <w:lang w:val="sv-SE"/>
        </w:rPr>
        <w:tab/>
        <w:t>NUMMER PÅ GODKÄNNANDE FÖR FÖRSÄLJNING</w:t>
      </w:r>
    </w:p>
    <w:p w14:paraId="29FD12DA" w14:textId="77777777" w:rsidR="00D57536" w:rsidRPr="00DC2BA7" w:rsidRDefault="00D57536" w:rsidP="00D57536">
      <w:pPr>
        <w:pStyle w:val="Char2"/>
        <w:keepNext/>
        <w:spacing w:before="0"/>
        <w:jc w:val="left"/>
        <w:rPr>
          <w:sz w:val="22"/>
          <w:szCs w:val="22"/>
          <w:lang w:val="sv-SE"/>
        </w:rPr>
      </w:pPr>
    </w:p>
    <w:p w14:paraId="6CC90AE9" w14:textId="77777777" w:rsidR="00D57536" w:rsidRPr="00DC2BA7" w:rsidRDefault="00B60735" w:rsidP="00D57536">
      <w:pPr>
        <w:pStyle w:val="Text"/>
        <w:keepNext/>
        <w:spacing w:before="0"/>
        <w:jc w:val="left"/>
        <w:rPr>
          <w:color w:val="000000"/>
          <w:sz w:val="22"/>
          <w:lang w:val="sv-SE"/>
        </w:rPr>
      </w:pPr>
      <w:r w:rsidRPr="00DC2BA7">
        <w:rPr>
          <w:color w:val="000000"/>
          <w:sz w:val="22"/>
          <w:lang w:val="sv-SE"/>
        </w:rPr>
        <w:t>EU/1/05/319/002</w:t>
      </w:r>
    </w:p>
    <w:p w14:paraId="77B4850D" w14:textId="77777777" w:rsidR="00D57536" w:rsidRPr="00DC2BA7" w:rsidRDefault="00B60735" w:rsidP="00D57536">
      <w:pPr>
        <w:pStyle w:val="Text"/>
        <w:keepNext/>
        <w:spacing w:before="0"/>
        <w:jc w:val="left"/>
        <w:rPr>
          <w:color w:val="000000"/>
          <w:sz w:val="22"/>
          <w:lang w:val="sv-SE"/>
        </w:rPr>
      </w:pPr>
      <w:r w:rsidRPr="00DC2BA7">
        <w:rPr>
          <w:color w:val="000000"/>
          <w:sz w:val="22"/>
          <w:lang w:val="sv-SE"/>
        </w:rPr>
        <w:t>EU/1/05/319/003</w:t>
      </w:r>
    </w:p>
    <w:p w14:paraId="63614007" w14:textId="77777777" w:rsidR="00D57536" w:rsidRPr="00DC2BA7" w:rsidRDefault="00B60735" w:rsidP="00D57536">
      <w:pPr>
        <w:pStyle w:val="Text"/>
        <w:spacing w:before="0"/>
        <w:jc w:val="left"/>
        <w:rPr>
          <w:color w:val="000000"/>
          <w:sz w:val="22"/>
          <w:lang w:val="sv-SE"/>
        </w:rPr>
      </w:pPr>
      <w:r w:rsidRPr="00DC2BA7">
        <w:rPr>
          <w:color w:val="000000"/>
          <w:sz w:val="22"/>
          <w:lang w:val="sv-SE"/>
        </w:rPr>
        <w:t>EU/1/05/319/004</w:t>
      </w:r>
    </w:p>
    <w:p w14:paraId="24E23392" w14:textId="77777777" w:rsidR="00D57536" w:rsidRPr="00DC2BA7" w:rsidRDefault="00D57536" w:rsidP="00D57536">
      <w:pPr>
        <w:pStyle w:val="Char2"/>
        <w:spacing w:before="0"/>
        <w:jc w:val="left"/>
        <w:rPr>
          <w:sz w:val="22"/>
          <w:szCs w:val="22"/>
          <w:lang w:val="sv-SE"/>
        </w:rPr>
      </w:pPr>
    </w:p>
    <w:p w14:paraId="14E13884" w14:textId="77777777" w:rsidR="00D57536" w:rsidRPr="00DC2BA7" w:rsidRDefault="00D57536" w:rsidP="00D57536">
      <w:pPr>
        <w:pStyle w:val="Char2"/>
        <w:spacing w:before="0"/>
        <w:jc w:val="left"/>
        <w:rPr>
          <w:sz w:val="22"/>
          <w:szCs w:val="22"/>
          <w:lang w:val="sv-SE"/>
        </w:rPr>
      </w:pPr>
    </w:p>
    <w:p w14:paraId="1F41D694" w14:textId="77777777" w:rsidR="00D57536" w:rsidRPr="00DC2BA7" w:rsidRDefault="00B60735" w:rsidP="00D57536">
      <w:pPr>
        <w:keepNext/>
        <w:widowControl w:val="0"/>
        <w:tabs>
          <w:tab w:val="clear" w:pos="567"/>
        </w:tabs>
        <w:spacing w:line="240" w:lineRule="auto"/>
        <w:ind w:left="567" w:hanging="567"/>
        <w:rPr>
          <w:lang w:val="sv-SE"/>
        </w:rPr>
      </w:pPr>
      <w:r w:rsidRPr="00DC2BA7">
        <w:rPr>
          <w:b/>
          <w:bCs/>
          <w:lang w:val="sv-SE"/>
        </w:rPr>
        <w:t>9.</w:t>
      </w:r>
      <w:r w:rsidRPr="00DC2BA7">
        <w:rPr>
          <w:b/>
          <w:bCs/>
          <w:lang w:val="sv-SE"/>
        </w:rPr>
        <w:tab/>
        <w:t>DATUM FÖR FÖRSTA GODKÄNNANDE/FÖRNYAT GODKÄNNANDE</w:t>
      </w:r>
    </w:p>
    <w:p w14:paraId="3BD1AF34" w14:textId="77777777" w:rsidR="00D57536" w:rsidRPr="00DC2BA7" w:rsidRDefault="00D57536" w:rsidP="00D57536">
      <w:pPr>
        <w:pStyle w:val="Char2"/>
        <w:keepNext/>
        <w:spacing w:before="0"/>
        <w:jc w:val="left"/>
        <w:rPr>
          <w:sz w:val="22"/>
          <w:szCs w:val="22"/>
          <w:lang w:val="sv-SE"/>
        </w:rPr>
      </w:pPr>
    </w:p>
    <w:p w14:paraId="763B23A5" w14:textId="77777777" w:rsidR="00D57536" w:rsidRPr="00DC2BA7" w:rsidRDefault="00B60735" w:rsidP="00D57536">
      <w:pPr>
        <w:pStyle w:val="Text"/>
        <w:keepNext/>
        <w:spacing w:before="0"/>
        <w:jc w:val="left"/>
        <w:rPr>
          <w:color w:val="000000"/>
          <w:sz w:val="22"/>
          <w:lang w:val="sv-SE"/>
        </w:rPr>
      </w:pPr>
      <w:r w:rsidRPr="00DC2BA7">
        <w:rPr>
          <w:color w:val="000000"/>
          <w:sz w:val="22"/>
          <w:lang w:val="sv-SE"/>
        </w:rPr>
        <w:t>Datum för det första godkännandet: 25 oktober 2005</w:t>
      </w:r>
    </w:p>
    <w:p w14:paraId="55D37544" w14:textId="77777777" w:rsidR="00D57536" w:rsidRPr="00DC2BA7" w:rsidRDefault="00B60735" w:rsidP="00D57536">
      <w:pPr>
        <w:pStyle w:val="Char2"/>
        <w:spacing w:before="0"/>
        <w:jc w:val="left"/>
        <w:rPr>
          <w:sz w:val="22"/>
          <w:szCs w:val="22"/>
          <w:lang w:val="sv-SE"/>
        </w:rPr>
      </w:pPr>
      <w:r w:rsidRPr="00DC2BA7">
        <w:rPr>
          <w:sz w:val="22"/>
          <w:szCs w:val="22"/>
          <w:lang w:val="sv-SE"/>
        </w:rPr>
        <w:t>Datum för den senaste förnyelsen: 22 juni 2015</w:t>
      </w:r>
    </w:p>
    <w:p w14:paraId="2C468327" w14:textId="77777777" w:rsidR="00D57536" w:rsidRPr="00DC2BA7" w:rsidRDefault="00D57536" w:rsidP="00D57536">
      <w:pPr>
        <w:pStyle w:val="Char2"/>
        <w:spacing w:before="0"/>
        <w:jc w:val="left"/>
        <w:rPr>
          <w:sz w:val="22"/>
          <w:szCs w:val="22"/>
          <w:lang w:val="sv-SE"/>
        </w:rPr>
      </w:pPr>
    </w:p>
    <w:p w14:paraId="282233A7" w14:textId="77777777" w:rsidR="00D57536" w:rsidRPr="00DC2BA7" w:rsidRDefault="00D57536" w:rsidP="00D57536">
      <w:pPr>
        <w:pStyle w:val="Char2"/>
        <w:spacing w:before="0"/>
        <w:jc w:val="left"/>
        <w:rPr>
          <w:sz w:val="22"/>
          <w:szCs w:val="22"/>
          <w:lang w:val="sv-SE"/>
        </w:rPr>
      </w:pPr>
    </w:p>
    <w:p w14:paraId="43246842" w14:textId="77777777" w:rsidR="00D57536" w:rsidRPr="00DC2BA7" w:rsidRDefault="00B60735" w:rsidP="00D57536">
      <w:pPr>
        <w:keepNext/>
        <w:widowControl w:val="0"/>
        <w:tabs>
          <w:tab w:val="clear" w:pos="567"/>
        </w:tabs>
        <w:spacing w:line="240" w:lineRule="auto"/>
        <w:ind w:left="567" w:hanging="567"/>
        <w:rPr>
          <w:b/>
          <w:bCs/>
          <w:lang w:val="sv-SE"/>
        </w:rPr>
      </w:pPr>
      <w:r w:rsidRPr="00DC2BA7">
        <w:rPr>
          <w:b/>
          <w:bCs/>
          <w:lang w:val="sv-SE"/>
        </w:rPr>
        <w:t>10.</w:t>
      </w:r>
      <w:r w:rsidRPr="00DC2BA7">
        <w:rPr>
          <w:b/>
          <w:bCs/>
          <w:lang w:val="sv-SE"/>
        </w:rPr>
        <w:tab/>
        <w:t>DATUM FÖR ÖVERSYN AV PRODUKTRESUMÉN</w:t>
      </w:r>
    </w:p>
    <w:p w14:paraId="66C0769A" w14:textId="77777777" w:rsidR="00D57536" w:rsidRPr="00DC2BA7" w:rsidRDefault="00D57536" w:rsidP="00D57536">
      <w:pPr>
        <w:keepNext/>
        <w:widowControl w:val="0"/>
        <w:tabs>
          <w:tab w:val="clear" w:pos="567"/>
        </w:tabs>
        <w:spacing w:line="240" w:lineRule="auto"/>
        <w:ind w:left="567" w:hanging="567"/>
        <w:rPr>
          <w:bCs/>
          <w:lang w:val="sv-SE"/>
        </w:rPr>
      </w:pPr>
    </w:p>
    <w:p w14:paraId="0092EEDB" w14:textId="77777777" w:rsidR="00D57536" w:rsidRPr="00DC2BA7" w:rsidRDefault="00D57536" w:rsidP="00D57536">
      <w:pPr>
        <w:keepNext/>
        <w:widowControl w:val="0"/>
        <w:tabs>
          <w:tab w:val="clear" w:pos="567"/>
        </w:tabs>
        <w:spacing w:line="240" w:lineRule="auto"/>
        <w:ind w:left="567" w:hanging="567"/>
        <w:rPr>
          <w:bCs/>
          <w:lang w:val="sv-SE"/>
        </w:rPr>
      </w:pPr>
    </w:p>
    <w:p w14:paraId="1FE1F32B" w14:textId="77777777" w:rsidR="00D57536" w:rsidRPr="00DC2BA7" w:rsidRDefault="00B60735" w:rsidP="00D57536">
      <w:pPr>
        <w:widowControl w:val="0"/>
        <w:tabs>
          <w:tab w:val="clear" w:pos="567"/>
        </w:tabs>
        <w:spacing w:line="240" w:lineRule="auto"/>
        <w:rPr>
          <w:lang w:val="sv-SE"/>
        </w:rPr>
      </w:pPr>
      <w:r w:rsidRPr="00DC2BA7">
        <w:rPr>
          <w:noProof/>
          <w:szCs w:val="24"/>
          <w:lang w:val="sv-SE"/>
        </w:rPr>
        <w:t>Ytterligare information om detta läkemedel finns på Europeiska läkemedelsmyndighetens webbplats</w:t>
      </w:r>
      <w:r w:rsidRPr="00DC2BA7">
        <w:rPr>
          <w:noProof/>
          <w:lang w:val="sv-SE"/>
        </w:rPr>
        <w:t xml:space="preserve"> </w:t>
      </w:r>
      <w:hyperlink r:id="rId22" w:history="1">
        <w:r w:rsidRPr="00DC2BA7">
          <w:rPr>
            <w:rStyle w:val="Hyperlink"/>
            <w:noProof/>
            <w:lang w:val="sv-SE"/>
          </w:rPr>
          <w:t>http://www.ema.europa.eu</w:t>
        </w:r>
      </w:hyperlink>
    </w:p>
    <w:p w14:paraId="3A3A8786" w14:textId="77777777" w:rsidR="00471BF2" w:rsidRPr="00DC2BA7" w:rsidRDefault="00B60735" w:rsidP="00D57536">
      <w:pPr>
        <w:spacing w:line="240" w:lineRule="auto"/>
        <w:ind w:right="1416"/>
        <w:rPr>
          <w:lang w:val="sv-SE"/>
        </w:rPr>
      </w:pPr>
      <w:r w:rsidRPr="00DC2BA7">
        <w:rPr>
          <w:b/>
          <w:lang w:val="sv-SE"/>
        </w:rPr>
        <w:br w:type="page"/>
      </w:r>
    </w:p>
    <w:p w14:paraId="726DE8EB" w14:textId="77777777" w:rsidR="00471BF2" w:rsidRPr="00DC2BA7" w:rsidRDefault="00471BF2" w:rsidP="00B057AB">
      <w:pPr>
        <w:spacing w:line="240" w:lineRule="auto"/>
        <w:ind w:right="1416"/>
        <w:rPr>
          <w:lang w:val="sv-SE"/>
        </w:rPr>
      </w:pPr>
    </w:p>
    <w:p w14:paraId="7D8D8198" w14:textId="77777777" w:rsidR="00471BF2" w:rsidRPr="00DC2BA7" w:rsidRDefault="00471BF2" w:rsidP="00B057AB">
      <w:pPr>
        <w:spacing w:line="240" w:lineRule="auto"/>
        <w:ind w:right="1416"/>
        <w:rPr>
          <w:lang w:val="sv-SE"/>
        </w:rPr>
      </w:pPr>
    </w:p>
    <w:p w14:paraId="38B198BC" w14:textId="77777777" w:rsidR="00471BF2" w:rsidRPr="00DC2BA7" w:rsidRDefault="00471BF2" w:rsidP="00B057AB">
      <w:pPr>
        <w:spacing w:line="240" w:lineRule="auto"/>
        <w:ind w:right="1416"/>
        <w:rPr>
          <w:lang w:val="sv-SE"/>
        </w:rPr>
      </w:pPr>
    </w:p>
    <w:p w14:paraId="103D2929" w14:textId="77777777" w:rsidR="00471BF2" w:rsidRPr="00DC2BA7" w:rsidRDefault="00471BF2" w:rsidP="00B057AB">
      <w:pPr>
        <w:spacing w:line="240" w:lineRule="auto"/>
        <w:ind w:right="1416"/>
        <w:rPr>
          <w:lang w:val="sv-SE"/>
        </w:rPr>
      </w:pPr>
    </w:p>
    <w:p w14:paraId="1560BA9A" w14:textId="77777777" w:rsidR="00471BF2" w:rsidRPr="00DC2BA7" w:rsidRDefault="00471BF2" w:rsidP="00B057AB">
      <w:pPr>
        <w:spacing w:line="240" w:lineRule="auto"/>
        <w:ind w:right="1416"/>
        <w:rPr>
          <w:lang w:val="sv-SE"/>
        </w:rPr>
      </w:pPr>
    </w:p>
    <w:p w14:paraId="3AE35BF8" w14:textId="77777777" w:rsidR="00471BF2" w:rsidRPr="00DC2BA7" w:rsidRDefault="00471BF2" w:rsidP="00B057AB">
      <w:pPr>
        <w:spacing w:line="240" w:lineRule="auto"/>
        <w:ind w:right="1416"/>
        <w:rPr>
          <w:lang w:val="sv-SE"/>
        </w:rPr>
      </w:pPr>
    </w:p>
    <w:p w14:paraId="3F4C1182" w14:textId="77777777" w:rsidR="00471BF2" w:rsidRPr="00DC2BA7" w:rsidRDefault="00471BF2" w:rsidP="00B057AB">
      <w:pPr>
        <w:spacing w:line="240" w:lineRule="auto"/>
        <w:ind w:right="1416"/>
        <w:rPr>
          <w:lang w:val="sv-SE"/>
        </w:rPr>
      </w:pPr>
    </w:p>
    <w:p w14:paraId="64488EF4" w14:textId="77777777" w:rsidR="00471BF2" w:rsidRPr="00DC2BA7" w:rsidRDefault="00471BF2" w:rsidP="00B057AB">
      <w:pPr>
        <w:spacing w:line="240" w:lineRule="auto"/>
        <w:ind w:right="1416"/>
        <w:rPr>
          <w:lang w:val="sv-SE"/>
        </w:rPr>
      </w:pPr>
    </w:p>
    <w:p w14:paraId="4EA1019A" w14:textId="77777777" w:rsidR="00471BF2" w:rsidRPr="00DC2BA7" w:rsidRDefault="00471BF2" w:rsidP="00B057AB">
      <w:pPr>
        <w:spacing w:line="240" w:lineRule="auto"/>
        <w:ind w:right="1416"/>
        <w:rPr>
          <w:lang w:val="sv-SE"/>
        </w:rPr>
      </w:pPr>
    </w:p>
    <w:p w14:paraId="11C75E6B" w14:textId="77777777" w:rsidR="00471BF2" w:rsidRPr="00DC2BA7" w:rsidRDefault="00471BF2" w:rsidP="00B057AB">
      <w:pPr>
        <w:spacing w:line="240" w:lineRule="auto"/>
        <w:ind w:right="1416"/>
        <w:rPr>
          <w:lang w:val="sv-SE"/>
        </w:rPr>
      </w:pPr>
    </w:p>
    <w:p w14:paraId="287DF0CF" w14:textId="77777777" w:rsidR="00471BF2" w:rsidRPr="00DC2BA7" w:rsidRDefault="00471BF2" w:rsidP="00B057AB">
      <w:pPr>
        <w:spacing w:line="240" w:lineRule="auto"/>
        <w:ind w:right="1416"/>
        <w:rPr>
          <w:lang w:val="sv-SE"/>
        </w:rPr>
      </w:pPr>
    </w:p>
    <w:p w14:paraId="028C090C" w14:textId="77777777" w:rsidR="00471BF2" w:rsidRPr="00DC2BA7" w:rsidRDefault="00471BF2" w:rsidP="00B057AB">
      <w:pPr>
        <w:spacing w:line="240" w:lineRule="auto"/>
        <w:ind w:right="1416"/>
        <w:rPr>
          <w:lang w:val="sv-SE"/>
        </w:rPr>
      </w:pPr>
    </w:p>
    <w:p w14:paraId="5143CEA6" w14:textId="77777777" w:rsidR="00471BF2" w:rsidRPr="00DC2BA7" w:rsidRDefault="00471BF2" w:rsidP="00B057AB">
      <w:pPr>
        <w:spacing w:line="240" w:lineRule="auto"/>
        <w:ind w:right="1416"/>
        <w:rPr>
          <w:lang w:val="sv-SE"/>
        </w:rPr>
      </w:pPr>
    </w:p>
    <w:p w14:paraId="315BA67A" w14:textId="77777777" w:rsidR="00471BF2" w:rsidRPr="00DC2BA7" w:rsidRDefault="00471BF2" w:rsidP="00B057AB">
      <w:pPr>
        <w:spacing w:line="240" w:lineRule="auto"/>
        <w:ind w:right="1416"/>
        <w:rPr>
          <w:lang w:val="sv-SE"/>
        </w:rPr>
      </w:pPr>
    </w:p>
    <w:p w14:paraId="240E5D94" w14:textId="77777777" w:rsidR="00471BF2" w:rsidRPr="00DC2BA7" w:rsidRDefault="00471BF2" w:rsidP="00B057AB">
      <w:pPr>
        <w:spacing w:line="240" w:lineRule="auto"/>
        <w:ind w:right="1416"/>
        <w:rPr>
          <w:lang w:val="sv-SE"/>
        </w:rPr>
      </w:pPr>
    </w:p>
    <w:p w14:paraId="5628C6A3" w14:textId="77777777" w:rsidR="00471BF2" w:rsidRPr="00DC2BA7" w:rsidRDefault="00471BF2" w:rsidP="00B057AB">
      <w:pPr>
        <w:spacing w:line="240" w:lineRule="auto"/>
        <w:ind w:right="1416"/>
        <w:rPr>
          <w:lang w:val="sv-SE"/>
        </w:rPr>
      </w:pPr>
    </w:p>
    <w:p w14:paraId="75594D2E" w14:textId="77777777" w:rsidR="00471BF2" w:rsidRPr="00DC2BA7" w:rsidRDefault="00471BF2" w:rsidP="00B057AB">
      <w:pPr>
        <w:spacing w:line="240" w:lineRule="auto"/>
        <w:ind w:right="1416"/>
        <w:rPr>
          <w:lang w:val="sv-SE"/>
        </w:rPr>
      </w:pPr>
    </w:p>
    <w:p w14:paraId="7DF2C21D" w14:textId="77777777" w:rsidR="00471BF2" w:rsidRPr="00DC2BA7" w:rsidRDefault="00471BF2" w:rsidP="00B057AB">
      <w:pPr>
        <w:spacing w:line="240" w:lineRule="auto"/>
        <w:ind w:right="1416"/>
        <w:rPr>
          <w:lang w:val="sv-SE"/>
        </w:rPr>
      </w:pPr>
    </w:p>
    <w:p w14:paraId="650DBBA8" w14:textId="77777777" w:rsidR="00471BF2" w:rsidRPr="00DC2BA7" w:rsidRDefault="00471BF2" w:rsidP="00B057AB">
      <w:pPr>
        <w:spacing w:line="240" w:lineRule="auto"/>
        <w:ind w:right="1416"/>
        <w:rPr>
          <w:lang w:val="sv-SE"/>
        </w:rPr>
      </w:pPr>
    </w:p>
    <w:p w14:paraId="5AE5163D" w14:textId="77777777" w:rsidR="00471BF2" w:rsidRPr="00DC2BA7" w:rsidRDefault="00471BF2" w:rsidP="00B057AB">
      <w:pPr>
        <w:spacing w:line="240" w:lineRule="auto"/>
        <w:ind w:right="1416"/>
        <w:rPr>
          <w:lang w:val="sv-SE"/>
        </w:rPr>
      </w:pPr>
    </w:p>
    <w:p w14:paraId="219305D1" w14:textId="77777777" w:rsidR="00471BF2" w:rsidRPr="00DC2BA7" w:rsidRDefault="00471BF2" w:rsidP="00B057AB">
      <w:pPr>
        <w:spacing w:line="240" w:lineRule="auto"/>
        <w:ind w:right="1416"/>
        <w:rPr>
          <w:lang w:val="sv-SE"/>
        </w:rPr>
      </w:pPr>
    </w:p>
    <w:p w14:paraId="2052ECBB" w14:textId="77777777" w:rsidR="00471BF2" w:rsidRPr="00DC2BA7" w:rsidRDefault="00B60735" w:rsidP="00B057AB">
      <w:pPr>
        <w:spacing w:line="240" w:lineRule="auto"/>
        <w:jc w:val="center"/>
        <w:rPr>
          <w:b/>
          <w:lang w:val="sv-SE"/>
        </w:rPr>
      </w:pPr>
      <w:r w:rsidRPr="00DC2BA7">
        <w:rPr>
          <w:b/>
          <w:bCs/>
          <w:lang w:val="sv-SE"/>
        </w:rPr>
        <w:t>BILAGA II</w:t>
      </w:r>
    </w:p>
    <w:p w14:paraId="2850988D" w14:textId="77777777" w:rsidR="00471BF2" w:rsidRPr="00DC2BA7" w:rsidRDefault="00471BF2" w:rsidP="00B057AB">
      <w:pPr>
        <w:spacing w:line="240" w:lineRule="auto"/>
        <w:ind w:right="1416"/>
        <w:rPr>
          <w:lang w:val="sv-SE"/>
        </w:rPr>
      </w:pPr>
    </w:p>
    <w:p w14:paraId="36F9322A" w14:textId="77777777" w:rsidR="00471BF2" w:rsidRPr="00DC2BA7" w:rsidRDefault="00B60735" w:rsidP="00B057AB">
      <w:pPr>
        <w:numPr>
          <w:ilvl w:val="0"/>
          <w:numId w:val="24"/>
        </w:numPr>
        <w:tabs>
          <w:tab w:val="clear" w:pos="567"/>
        </w:tabs>
        <w:spacing w:line="240" w:lineRule="auto"/>
        <w:ind w:left="1701" w:right="1416" w:hanging="567"/>
        <w:rPr>
          <w:b/>
          <w:lang w:val="sv-SE"/>
        </w:rPr>
      </w:pPr>
      <w:r w:rsidRPr="00DC2BA7">
        <w:rPr>
          <w:b/>
          <w:lang w:val="sv-SE"/>
        </w:rPr>
        <w:t xml:space="preserve">TILLVERKARE AV DEN AKTIVA </w:t>
      </w:r>
      <w:r w:rsidRPr="00DC2BA7">
        <w:rPr>
          <w:b/>
          <w:caps/>
          <w:lang w:val="sv-SE"/>
        </w:rPr>
        <w:t>substansen</w:t>
      </w:r>
      <w:r w:rsidRPr="00DC2BA7">
        <w:rPr>
          <w:b/>
          <w:lang w:val="sv-SE"/>
        </w:rPr>
        <w:t xml:space="preserve"> </w:t>
      </w:r>
      <w:r w:rsidR="00D11EBB" w:rsidRPr="00DC2BA7">
        <w:rPr>
          <w:b/>
          <w:lang w:val="sv-SE"/>
        </w:rPr>
        <w:t xml:space="preserve">AV BIOLOGISKT URSPRUNG </w:t>
      </w:r>
      <w:r w:rsidRPr="00DC2BA7">
        <w:rPr>
          <w:b/>
          <w:lang w:val="sv-SE"/>
        </w:rPr>
        <w:t xml:space="preserve">OCH </w:t>
      </w:r>
      <w:r w:rsidR="00992AA0" w:rsidRPr="00DC2BA7">
        <w:rPr>
          <w:b/>
          <w:lang w:val="sv-SE"/>
        </w:rPr>
        <w:t xml:space="preserve">TILLVERKARE </w:t>
      </w:r>
      <w:r w:rsidRPr="00DC2BA7">
        <w:rPr>
          <w:b/>
          <w:lang w:val="sv-SE"/>
        </w:rPr>
        <w:t>SOM ANSVARAR FÖR FRISLÄPPANDE AV TILLVERKNINGSSATS</w:t>
      </w:r>
    </w:p>
    <w:p w14:paraId="1106400A" w14:textId="77777777" w:rsidR="00471BF2" w:rsidRPr="00DC2BA7" w:rsidRDefault="00471BF2" w:rsidP="00B057AB">
      <w:pPr>
        <w:numPr>
          <w:ilvl w:val="12"/>
          <w:numId w:val="0"/>
        </w:numPr>
        <w:spacing w:line="240" w:lineRule="auto"/>
        <w:ind w:right="1416"/>
        <w:rPr>
          <w:lang w:val="sv-SE"/>
        </w:rPr>
      </w:pPr>
    </w:p>
    <w:p w14:paraId="37D37DC0" w14:textId="77777777" w:rsidR="00992AA0" w:rsidRPr="00DC2BA7" w:rsidRDefault="00B60735" w:rsidP="00B057AB">
      <w:pPr>
        <w:numPr>
          <w:ilvl w:val="0"/>
          <w:numId w:val="24"/>
        </w:numPr>
        <w:tabs>
          <w:tab w:val="clear" w:pos="567"/>
        </w:tabs>
        <w:spacing w:line="240" w:lineRule="auto"/>
        <w:ind w:left="1701" w:right="1416" w:hanging="567"/>
        <w:rPr>
          <w:b/>
          <w:lang w:val="sv-SE"/>
        </w:rPr>
      </w:pPr>
      <w:r w:rsidRPr="00DC2BA7">
        <w:rPr>
          <w:b/>
          <w:lang w:val="sv-SE"/>
        </w:rPr>
        <w:t>VILLKOR ELLER BEGRÄNSNINGAR FÖR TILLHANDAHÅLLANDE OCH ANVÄNDNING</w:t>
      </w:r>
    </w:p>
    <w:p w14:paraId="478BF87B" w14:textId="77777777" w:rsidR="00471BF2" w:rsidRPr="00DC2BA7" w:rsidRDefault="00471BF2" w:rsidP="00B057AB">
      <w:pPr>
        <w:spacing w:line="240" w:lineRule="auto"/>
        <w:ind w:right="1416"/>
        <w:rPr>
          <w:lang w:val="sv-SE"/>
        </w:rPr>
      </w:pPr>
    </w:p>
    <w:p w14:paraId="5FC85655" w14:textId="77777777" w:rsidR="005E0880" w:rsidRPr="00DC2BA7" w:rsidRDefault="00B60735" w:rsidP="00B057AB">
      <w:pPr>
        <w:tabs>
          <w:tab w:val="clear" w:pos="567"/>
          <w:tab w:val="left" w:pos="1701"/>
        </w:tabs>
        <w:suppressAutoHyphens/>
        <w:spacing w:line="240" w:lineRule="auto"/>
        <w:ind w:left="1701" w:right="567" w:hanging="567"/>
        <w:rPr>
          <w:b/>
          <w:noProof/>
          <w:szCs w:val="24"/>
          <w:lang w:val="sv-SE"/>
        </w:rPr>
      </w:pPr>
      <w:r w:rsidRPr="00DC2BA7">
        <w:rPr>
          <w:b/>
          <w:noProof/>
          <w:szCs w:val="24"/>
          <w:lang w:val="sv-SE"/>
        </w:rPr>
        <w:t>C.</w:t>
      </w:r>
      <w:r w:rsidRPr="00DC2BA7">
        <w:rPr>
          <w:b/>
          <w:noProof/>
          <w:szCs w:val="24"/>
          <w:lang w:val="sv-SE"/>
        </w:rPr>
        <w:tab/>
        <w:t>ÖVRIGA VILLKOR OCH KRAV FÖR GODKÄNNANDET FÖR FÖRSÄLJNING</w:t>
      </w:r>
    </w:p>
    <w:p w14:paraId="23A4D7F1" w14:textId="77777777" w:rsidR="005E0880" w:rsidRPr="00DC2BA7" w:rsidRDefault="005E0880" w:rsidP="00B057AB">
      <w:pPr>
        <w:tabs>
          <w:tab w:val="clear" w:pos="567"/>
        </w:tabs>
        <w:suppressAutoHyphens/>
        <w:spacing w:line="240" w:lineRule="auto"/>
        <w:ind w:right="567"/>
        <w:rPr>
          <w:noProof/>
          <w:szCs w:val="24"/>
          <w:lang w:val="sv-SE"/>
        </w:rPr>
      </w:pPr>
    </w:p>
    <w:p w14:paraId="05FD02F5" w14:textId="77777777" w:rsidR="005E0880" w:rsidRPr="00DC2BA7" w:rsidRDefault="00B60735" w:rsidP="00B057AB">
      <w:pPr>
        <w:suppressLineNumbers/>
        <w:tabs>
          <w:tab w:val="clear" w:pos="567"/>
          <w:tab w:val="left" w:pos="1701"/>
        </w:tabs>
        <w:spacing w:line="240" w:lineRule="auto"/>
        <w:ind w:left="1701" w:right="567" w:hanging="567"/>
        <w:rPr>
          <w:b/>
          <w:szCs w:val="24"/>
          <w:lang w:val="sv-SE"/>
        </w:rPr>
      </w:pPr>
      <w:r w:rsidRPr="00DC2BA7">
        <w:rPr>
          <w:b/>
          <w:noProof/>
          <w:szCs w:val="24"/>
          <w:lang w:val="sv-SE"/>
        </w:rPr>
        <w:t>D.</w:t>
      </w:r>
      <w:r w:rsidRPr="00DC2BA7">
        <w:rPr>
          <w:b/>
          <w:szCs w:val="24"/>
          <w:lang w:val="sv-SE"/>
        </w:rPr>
        <w:tab/>
      </w:r>
      <w:r w:rsidRPr="00DC2BA7">
        <w:rPr>
          <w:b/>
          <w:noProof/>
          <w:szCs w:val="24"/>
          <w:lang w:val="sv-SE"/>
        </w:rPr>
        <w:t>VILLKOR ELLER BEGRÄNSNINGAR AVSEENDE EN SÄKER OCH EFFEKTIV ANVÄNDNING AV LÄKEMEDLET</w:t>
      </w:r>
    </w:p>
    <w:p w14:paraId="566732A4" w14:textId="77777777" w:rsidR="005E0880" w:rsidRPr="00DC2BA7" w:rsidRDefault="005E0880" w:rsidP="00B057AB">
      <w:pPr>
        <w:spacing w:line="240" w:lineRule="auto"/>
        <w:ind w:right="1416"/>
        <w:rPr>
          <w:lang w:val="sv-SE"/>
        </w:rPr>
      </w:pPr>
    </w:p>
    <w:p w14:paraId="500E9BEA" w14:textId="77777777" w:rsidR="00471BF2" w:rsidRPr="00DC2BA7" w:rsidRDefault="00B60735" w:rsidP="00B057AB">
      <w:pPr>
        <w:tabs>
          <w:tab w:val="clear" w:pos="567"/>
        </w:tabs>
        <w:spacing w:line="240" w:lineRule="auto"/>
        <w:ind w:left="630" w:hanging="630"/>
        <w:outlineLvl w:val="0"/>
        <w:rPr>
          <w:b/>
          <w:lang w:val="sv-SE"/>
        </w:rPr>
      </w:pPr>
      <w:r w:rsidRPr="00DC2BA7">
        <w:rPr>
          <w:lang w:val="sv-SE"/>
        </w:rPr>
        <w:br w:type="page"/>
      </w:r>
      <w:r w:rsidR="00D951B8" w:rsidRPr="00DC2BA7">
        <w:rPr>
          <w:b/>
          <w:lang w:val="sv-SE"/>
        </w:rPr>
        <w:lastRenderedPageBreak/>
        <w:t>A.</w:t>
      </w:r>
      <w:r w:rsidR="00D951B8" w:rsidRPr="00DC2BA7">
        <w:rPr>
          <w:b/>
          <w:lang w:val="sv-SE"/>
        </w:rPr>
        <w:tab/>
        <w:t>TILLVERKARE AV DEN AKTIVA SUBSTANSEN AV BIOLOGISKT URSPRUNG OCH TILLVERKARE SOM ANSVARAR FÖR FRISLÄPPANDE AV TILLVERKNINGSSATS</w:t>
      </w:r>
    </w:p>
    <w:p w14:paraId="5B802DC8" w14:textId="77777777" w:rsidR="00471BF2" w:rsidRPr="00DC2BA7" w:rsidRDefault="00471BF2" w:rsidP="00B057AB">
      <w:pPr>
        <w:numPr>
          <w:ilvl w:val="12"/>
          <w:numId w:val="0"/>
        </w:numPr>
        <w:spacing w:line="240" w:lineRule="auto"/>
        <w:rPr>
          <w:lang w:val="sv-SE"/>
        </w:rPr>
      </w:pPr>
    </w:p>
    <w:p w14:paraId="5F694053" w14:textId="77777777" w:rsidR="00471BF2" w:rsidRPr="00DC2BA7" w:rsidRDefault="00B60735" w:rsidP="00B057AB">
      <w:pPr>
        <w:numPr>
          <w:ilvl w:val="12"/>
          <w:numId w:val="0"/>
        </w:numPr>
        <w:spacing w:line="240" w:lineRule="auto"/>
        <w:rPr>
          <w:u w:val="single"/>
          <w:lang w:val="sv-SE"/>
        </w:rPr>
      </w:pPr>
      <w:r w:rsidRPr="00DC2BA7">
        <w:rPr>
          <w:u w:val="single"/>
          <w:lang w:val="sv-SE"/>
        </w:rPr>
        <w:t>Namn och adress till tillverkare av aktiv substans av biologiskt ursprung</w:t>
      </w:r>
    </w:p>
    <w:p w14:paraId="63D594DB" w14:textId="77777777" w:rsidR="00471BF2" w:rsidRPr="00DC2BA7" w:rsidRDefault="00471BF2" w:rsidP="00B057AB">
      <w:pPr>
        <w:numPr>
          <w:ilvl w:val="12"/>
          <w:numId w:val="0"/>
        </w:numPr>
        <w:spacing w:line="240" w:lineRule="auto"/>
        <w:ind w:right="1416"/>
        <w:rPr>
          <w:lang w:val="sv-SE"/>
        </w:rPr>
      </w:pPr>
    </w:p>
    <w:p w14:paraId="13BC7432" w14:textId="77777777" w:rsidR="00BF1107" w:rsidRPr="00DC2BA7" w:rsidRDefault="00B60735" w:rsidP="00B057AB">
      <w:pPr>
        <w:numPr>
          <w:ilvl w:val="12"/>
          <w:numId w:val="0"/>
        </w:numPr>
        <w:spacing w:line="240" w:lineRule="auto"/>
        <w:rPr>
          <w:lang w:val="pt-PT"/>
        </w:rPr>
      </w:pPr>
      <w:r w:rsidRPr="00DC2BA7">
        <w:rPr>
          <w:lang w:val="pt-PT"/>
        </w:rPr>
        <w:t>Novartis Pharma S.A.S.</w:t>
      </w:r>
    </w:p>
    <w:p w14:paraId="3FC26573" w14:textId="77777777" w:rsidR="00BF1107" w:rsidRPr="00DC2BA7" w:rsidRDefault="00B60735" w:rsidP="00B057AB">
      <w:pPr>
        <w:numPr>
          <w:ilvl w:val="12"/>
          <w:numId w:val="0"/>
        </w:numPr>
        <w:spacing w:line="240" w:lineRule="auto"/>
        <w:rPr>
          <w:lang w:val="fr-FR"/>
        </w:rPr>
      </w:pPr>
      <w:r w:rsidRPr="00DC2BA7">
        <w:rPr>
          <w:lang w:val="fr-FR"/>
        </w:rPr>
        <w:t>Centre de Biotechnologie</w:t>
      </w:r>
    </w:p>
    <w:p w14:paraId="1FBACAF7" w14:textId="77777777" w:rsidR="00BF1107" w:rsidRPr="00DC2BA7" w:rsidRDefault="00B60735" w:rsidP="00B057AB">
      <w:pPr>
        <w:numPr>
          <w:ilvl w:val="12"/>
          <w:numId w:val="0"/>
        </w:numPr>
        <w:spacing w:line="240" w:lineRule="auto"/>
        <w:rPr>
          <w:lang w:val="sv-SE"/>
        </w:rPr>
      </w:pPr>
      <w:r w:rsidRPr="00DC2BA7">
        <w:rPr>
          <w:lang w:val="sv-SE"/>
        </w:rPr>
        <w:t>8, rue de l’Industrie</w:t>
      </w:r>
    </w:p>
    <w:p w14:paraId="5C092591" w14:textId="77777777" w:rsidR="00BF1107" w:rsidRPr="00DC2BA7" w:rsidRDefault="00B60735" w:rsidP="00B057AB">
      <w:pPr>
        <w:numPr>
          <w:ilvl w:val="12"/>
          <w:numId w:val="0"/>
        </w:numPr>
        <w:spacing w:line="240" w:lineRule="auto"/>
        <w:rPr>
          <w:lang w:val="fr-CH"/>
        </w:rPr>
      </w:pPr>
      <w:r w:rsidRPr="00DC2BA7">
        <w:rPr>
          <w:lang w:val="fr-CH"/>
        </w:rPr>
        <w:t>F-68330 Huningue</w:t>
      </w:r>
    </w:p>
    <w:p w14:paraId="65F32296" w14:textId="77777777" w:rsidR="00471BF2" w:rsidRPr="00DC2BA7" w:rsidRDefault="00B60735" w:rsidP="00B057AB">
      <w:pPr>
        <w:numPr>
          <w:ilvl w:val="12"/>
          <w:numId w:val="0"/>
        </w:numPr>
        <w:spacing w:line="240" w:lineRule="auto"/>
        <w:rPr>
          <w:lang w:val="fr-CH"/>
        </w:rPr>
      </w:pPr>
      <w:r w:rsidRPr="00DC2BA7">
        <w:rPr>
          <w:lang w:val="fr-CH"/>
        </w:rPr>
        <w:t>Frankrike</w:t>
      </w:r>
    </w:p>
    <w:p w14:paraId="3B82B872" w14:textId="77777777" w:rsidR="00481C99" w:rsidRPr="00DC2BA7" w:rsidRDefault="00481C99" w:rsidP="00B057AB">
      <w:pPr>
        <w:widowControl w:val="0"/>
        <w:numPr>
          <w:ilvl w:val="12"/>
          <w:numId w:val="0"/>
        </w:numPr>
        <w:spacing w:line="240" w:lineRule="auto"/>
        <w:rPr>
          <w:color w:val="000000"/>
          <w:lang w:val="fr-CH"/>
        </w:rPr>
      </w:pPr>
    </w:p>
    <w:p w14:paraId="20EAD318" w14:textId="77777777" w:rsidR="00481C99" w:rsidRPr="00DC2BA7" w:rsidRDefault="00B60735" w:rsidP="00B057AB">
      <w:pPr>
        <w:widowControl w:val="0"/>
        <w:numPr>
          <w:ilvl w:val="12"/>
          <w:numId w:val="0"/>
        </w:numPr>
        <w:spacing w:line="240" w:lineRule="auto"/>
        <w:rPr>
          <w:color w:val="000000"/>
        </w:rPr>
      </w:pPr>
      <w:r w:rsidRPr="00DC2BA7">
        <w:rPr>
          <w:color w:val="000000"/>
        </w:rPr>
        <w:t>Novartis Singapore Pharmaceutical Manufacturing Pte. Ltd.</w:t>
      </w:r>
    </w:p>
    <w:p w14:paraId="6BB105D9" w14:textId="77777777" w:rsidR="00481C99" w:rsidRPr="00DC2BA7" w:rsidRDefault="00B60735" w:rsidP="00B057AB">
      <w:pPr>
        <w:widowControl w:val="0"/>
        <w:numPr>
          <w:ilvl w:val="12"/>
          <w:numId w:val="0"/>
        </w:numPr>
        <w:spacing w:line="240" w:lineRule="auto"/>
        <w:rPr>
          <w:color w:val="000000"/>
        </w:rPr>
      </w:pPr>
      <w:r w:rsidRPr="00DC2BA7">
        <w:rPr>
          <w:color w:val="000000"/>
        </w:rPr>
        <w:t>BioProduction Operations Singapore</w:t>
      </w:r>
    </w:p>
    <w:p w14:paraId="013A56A3" w14:textId="77777777" w:rsidR="00481C99" w:rsidRPr="00DC2BA7" w:rsidRDefault="00B60735" w:rsidP="00B057AB">
      <w:pPr>
        <w:widowControl w:val="0"/>
        <w:numPr>
          <w:ilvl w:val="12"/>
          <w:numId w:val="0"/>
        </w:numPr>
        <w:spacing w:line="240" w:lineRule="auto"/>
        <w:rPr>
          <w:color w:val="000000"/>
        </w:rPr>
      </w:pPr>
      <w:r w:rsidRPr="00DC2BA7">
        <w:rPr>
          <w:color w:val="000000"/>
        </w:rPr>
        <w:t>8 Tuas Bay Lane</w:t>
      </w:r>
    </w:p>
    <w:p w14:paraId="361A67FC" w14:textId="77777777" w:rsidR="00481C99" w:rsidRPr="00DC2BA7" w:rsidRDefault="00B60735" w:rsidP="00B057AB">
      <w:pPr>
        <w:widowControl w:val="0"/>
        <w:numPr>
          <w:ilvl w:val="12"/>
          <w:numId w:val="0"/>
        </w:numPr>
        <w:spacing w:line="240" w:lineRule="auto"/>
        <w:rPr>
          <w:color w:val="000000"/>
          <w:lang w:val="sv-SE"/>
        </w:rPr>
      </w:pPr>
      <w:r w:rsidRPr="00DC2BA7">
        <w:rPr>
          <w:color w:val="000000"/>
          <w:lang w:val="sv-SE"/>
        </w:rPr>
        <w:t>Singapore 636986</w:t>
      </w:r>
    </w:p>
    <w:p w14:paraId="2E13EDF0" w14:textId="77777777" w:rsidR="00481C99" w:rsidRPr="00DC2BA7" w:rsidRDefault="00B60735" w:rsidP="00B057AB">
      <w:pPr>
        <w:widowControl w:val="0"/>
        <w:numPr>
          <w:ilvl w:val="12"/>
          <w:numId w:val="0"/>
        </w:numPr>
        <w:spacing w:line="240" w:lineRule="auto"/>
        <w:rPr>
          <w:color w:val="000000"/>
          <w:lang w:val="sv-SE"/>
        </w:rPr>
      </w:pPr>
      <w:r w:rsidRPr="00DC2BA7">
        <w:rPr>
          <w:color w:val="000000"/>
          <w:lang w:val="sv-SE"/>
        </w:rPr>
        <w:t>Singapore</w:t>
      </w:r>
    </w:p>
    <w:p w14:paraId="4D9BE8C1" w14:textId="77777777" w:rsidR="00526F61" w:rsidRPr="00DC2BA7" w:rsidRDefault="00526F61" w:rsidP="00526F61">
      <w:pPr>
        <w:pStyle w:val="EndnoteText"/>
        <w:numPr>
          <w:ilvl w:val="12"/>
          <w:numId w:val="0"/>
        </w:numPr>
        <w:tabs>
          <w:tab w:val="clear" w:pos="567"/>
        </w:tabs>
        <w:rPr>
          <w:lang w:val="sv-SE"/>
        </w:rPr>
      </w:pPr>
    </w:p>
    <w:p w14:paraId="713D0269" w14:textId="77777777" w:rsidR="00526F61" w:rsidRPr="00DC2BA7" w:rsidRDefault="00B60735" w:rsidP="00526F61">
      <w:pPr>
        <w:numPr>
          <w:ilvl w:val="12"/>
          <w:numId w:val="0"/>
        </w:numPr>
        <w:spacing w:line="240" w:lineRule="auto"/>
        <w:rPr>
          <w:u w:val="single"/>
          <w:lang w:val="sv-SE"/>
        </w:rPr>
      </w:pPr>
      <w:r w:rsidRPr="00DC2BA7">
        <w:rPr>
          <w:u w:val="single"/>
          <w:lang w:val="sv-SE"/>
        </w:rPr>
        <w:t>Namn och adress till tillverkare som ansvarar för frisläppande av tillverkningssats</w:t>
      </w:r>
    </w:p>
    <w:p w14:paraId="4C926F3A" w14:textId="77777777" w:rsidR="00526F61" w:rsidRPr="002D4333" w:rsidRDefault="00526F61" w:rsidP="00526F61">
      <w:pPr>
        <w:numPr>
          <w:ilvl w:val="12"/>
          <w:numId w:val="0"/>
        </w:numPr>
        <w:spacing w:line="240" w:lineRule="auto"/>
        <w:rPr>
          <w:lang w:val="sv-SE"/>
        </w:rPr>
      </w:pPr>
    </w:p>
    <w:p w14:paraId="28C1F24B" w14:textId="77777777" w:rsidR="00526F61" w:rsidRPr="002D4333" w:rsidRDefault="00B60735" w:rsidP="00526F61">
      <w:pPr>
        <w:keepNext/>
        <w:keepLines/>
        <w:numPr>
          <w:ilvl w:val="12"/>
          <w:numId w:val="0"/>
        </w:numPr>
        <w:spacing w:line="240" w:lineRule="auto"/>
        <w:rPr>
          <w:i/>
          <w:iCs/>
          <w:u w:val="single"/>
          <w:lang w:val="de-CH"/>
        </w:rPr>
      </w:pPr>
      <w:r w:rsidRPr="002D4333">
        <w:rPr>
          <w:i/>
          <w:iCs/>
          <w:u w:val="single"/>
          <w:lang w:val="sv-SE"/>
        </w:rPr>
        <w:t>Pulver och vätska till injektionsvätska, lösning</w:t>
      </w:r>
    </w:p>
    <w:p w14:paraId="2F953D28" w14:textId="77777777" w:rsidR="00842049" w:rsidRPr="002D4333" w:rsidRDefault="00842049" w:rsidP="00842049">
      <w:pPr>
        <w:spacing w:line="240" w:lineRule="auto"/>
        <w:rPr>
          <w:lang w:val="fr-CH"/>
        </w:rPr>
      </w:pPr>
      <w:bookmarkStart w:id="11" w:name="_Hlk138075239"/>
      <w:r w:rsidRPr="002D4333">
        <w:rPr>
          <w:lang w:val="fr-CH"/>
        </w:rPr>
        <w:t>Novartis Farmacéutica S.A.</w:t>
      </w:r>
    </w:p>
    <w:p w14:paraId="0B57ECFE" w14:textId="77777777" w:rsidR="00842049" w:rsidRPr="002D4333" w:rsidRDefault="00842049" w:rsidP="00842049">
      <w:pPr>
        <w:spacing w:line="240" w:lineRule="auto"/>
        <w:rPr>
          <w:lang w:val="fr-CH"/>
        </w:rPr>
      </w:pPr>
      <w:r w:rsidRPr="002D4333">
        <w:rPr>
          <w:lang w:val="fr-CH"/>
        </w:rPr>
        <w:t>Gran Via de les Corts Catalanes, 764</w:t>
      </w:r>
    </w:p>
    <w:p w14:paraId="472B8E5C" w14:textId="77777777" w:rsidR="00842049" w:rsidRPr="002D4333" w:rsidRDefault="00842049" w:rsidP="00842049">
      <w:pPr>
        <w:spacing w:line="240" w:lineRule="auto"/>
        <w:rPr>
          <w:lang w:val="fr-CH"/>
        </w:rPr>
      </w:pPr>
      <w:r w:rsidRPr="002D4333">
        <w:rPr>
          <w:lang w:val="fr-CH"/>
        </w:rPr>
        <w:t>08013 Barcelona</w:t>
      </w:r>
    </w:p>
    <w:p w14:paraId="6D014133" w14:textId="77777777" w:rsidR="00842049" w:rsidRPr="00A2093F" w:rsidRDefault="00842049" w:rsidP="00842049">
      <w:pPr>
        <w:spacing w:line="240" w:lineRule="auto"/>
        <w:rPr>
          <w:lang w:val="de-CH"/>
        </w:rPr>
      </w:pPr>
      <w:r w:rsidRPr="00A2093F">
        <w:rPr>
          <w:lang w:val="de-CH"/>
        </w:rPr>
        <w:t>Spanien</w:t>
      </w:r>
    </w:p>
    <w:p w14:paraId="642F434D" w14:textId="77777777" w:rsidR="00842049" w:rsidRPr="00A2093F" w:rsidRDefault="00842049" w:rsidP="00842049">
      <w:pPr>
        <w:widowControl w:val="0"/>
        <w:numPr>
          <w:ilvl w:val="12"/>
          <w:numId w:val="0"/>
        </w:numPr>
        <w:spacing w:line="240" w:lineRule="auto"/>
        <w:rPr>
          <w:lang w:val="de-CH"/>
        </w:rPr>
      </w:pPr>
    </w:p>
    <w:p w14:paraId="3378E224" w14:textId="77777777" w:rsidR="00526F61" w:rsidRPr="001A06A4" w:rsidRDefault="00B60735" w:rsidP="00526F61">
      <w:pPr>
        <w:spacing w:line="240" w:lineRule="auto"/>
        <w:rPr>
          <w:lang w:val="de-CH"/>
        </w:rPr>
      </w:pPr>
      <w:r w:rsidRPr="001A06A4">
        <w:rPr>
          <w:lang w:val="de-CH"/>
        </w:rPr>
        <w:t>Lek Pharmaceuticals d.d.</w:t>
      </w:r>
    </w:p>
    <w:p w14:paraId="3F885013" w14:textId="77777777" w:rsidR="00526F61" w:rsidRPr="001A06A4" w:rsidRDefault="00B60735" w:rsidP="00526F61">
      <w:pPr>
        <w:spacing w:line="240" w:lineRule="auto"/>
        <w:rPr>
          <w:lang w:val="de-CH"/>
        </w:rPr>
      </w:pPr>
      <w:r w:rsidRPr="001A06A4">
        <w:rPr>
          <w:lang w:val="de-CH"/>
        </w:rPr>
        <w:t>Verovškova ulica 57</w:t>
      </w:r>
    </w:p>
    <w:p w14:paraId="6B74D04D" w14:textId="77777777" w:rsidR="00526F61" w:rsidRPr="002D4333" w:rsidRDefault="00B60735" w:rsidP="00526F61">
      <w:pPr>
        <w:widowControl w:val="0"/>
        <w:spacing w:line="240" w:lineRule="auto"/>
        <w:rPr>
          <w:lang w:val="fr-CH"/>
        </w:rPr>
      </w:pPr>
      <w:r w:rsidRPr="002D4333">
        <w:rPr>
          <w:lang w:val="fr-CH"/>
        </w:rPr>
        <w:t>Ljubljana, 1526</w:t>
      </w:r>
    </w:p>
    <w:p w14:paraId="7B680D49" w14:textId="77777777" w:rsidR="00526F61" w:rsidRPr="002D4333" w:rsidRDefault="00B60735" w:rsidP="00526F61">
      <w:pPr>
        <w:spacing w:line="240" w:lineRule="auto"/>
        <w:rPr>
          <w:lang w:val="fr-CH"/>
        </w:rPr>
      </w:pPr>
      <w:r w:rsidRPr="002D4333">
        <w:rPr>
          <w:lang w:val="fr-CH"/>
        </w:rPr>
        <w:t>Sloveni</w:t>
      </w:r>
      <w:r>
        <w:rPr>
          <w:lang w:val="fr-CH"/>
        </w:rPr>
        <w:t>en</w:t>
      </w:r>
    </w:p>
    <w:p w14:paraId="61D29856" w14:textId="77777777" w:rsidR="00526F61" w:rsidRPr="002D4333" w:rsidRDefault="00526F61" w:rsidP="00526F61">
      <w:pPr>
        <w:spacing w:line="240" w:lineRule="auto"/>
        <w:rPr>
          <w:noProof/>
          <w:lang w:val="fr-CH"/>
        </w:rPr>
      </w:pPr>
    </w:p>
    <w:bookmarkEnd w:id="11"/>
    <w:p w14:paraId="672B0DF5" w14:textId="77777777" w:rsidR="00526F61" w:rsidRPr="002D4333" w:rsidRDefault="00B60735" w:rsidP="00526F61">
      <w:pPr>
        <w:widowControl w:val="0"/>
        <w:numPr>
          <w:ilvl w:val="12"/>
          <w:numId w:val="0"/>
        </w:numPr>
        <w:spacing w:line="240" w:lineRule="auto"/>
        <w:rPr>
          <w:lang w:val="de-CH"/>
        </w:rPr>
      </w:pPr>
      <w:r w:rsidRPr="002D4333">
        <w:rPr>
          <w:lang w:val="de-CH"/>
        </w:rPr>
        <w:t>Novartis Pharma GmbH</w:t>
      </w:r>
    </w:p>
    <w:p w14:paraId="79C34D5D" w14:textId="77777777" w:rsidR="00526F61" w:rsidRPr="002D4333" w:rsidRDefault="00B60735" w:rsidP="00526F61">
      <w:pPr>
        <w:widowControl w:val="0"/>
        <w:numPr>
          <w:ilvl w:val="12"/>
          <w:numId w:val="0"/>
        </w:numPr>
        <w:spacing w:line="240" w:lineRule="auto"/>
        <w:rPr>
          <w:lang w:val="de-CH"/>
        </w:rPr>
      </w:pPr>
      <w:r w:rsidRPr="002D4333">
        <w:rPr>
          <w:lang w:val="de-CH"/>
        </w:rPr>
        <w:t>Roonstrasse 25</w:t>
      </w:r>
    </w:p>
    <w:p w14:paraId="547BCF10" w14:textId="77777777" w:rsidR="00526F61" w:rsidRPr="002D4333" w:rsidRDefault="00B60735" w:rsidP="00526F61">
      <w:pPr>
        <w:widowControl w:val="0"/>
        <w:numPr>
          <w:ilvl w:val="12"/>
          <w:numId w:val="0"/>
        </w:numPr>
        <w:spacing w:line="240" w:lineRule="auto"/>
        <w:rPr>
          <w:lang w:val="de-CH"/>
        </w:rPr>
      </w:pPr>
      <w:r w:rsidRPr="002D4333">
        <w:rPr>
          <w:lang w:val="ru-RU"/>
        </w:rPr>
        <w:t>D-</w:t>
      </w:r>
      <w:r w:rsidRPr="002D4333">
        <w:rPr>
          <w:lang w:val="de-CH"/>
        </w:rPr>
        <w:t>90429 Nürnberg</w:t>
      </w:r>
    </w:p>
    <w:p w14:paraId="2CC37068" w14:textId="77777777" w:rsidR="00526F61" w:rsidRPr="002D4333" w:rsidRDefault="00B60735" w:rsidP="00526F61">
      <w:pPr>
        <w:widowControl w:val="0"/>
        <w:numPr>
          <w:ilvl w:val="12"/>
          <w:numId w:val="0"/>
        </w:numPr>
        <w:spacing w:line="240" w:lineRule="auto"/>
        <w:rPr>
          <w:lang w:val="sv-SE"/>
        </w:rPr>
      </w:pPr>
      <w:r w:rsidRPr="002D4333">
        <w:rPr>
          <w:lang w:val="sv-SE"/>
        </w:rPr>
        <w:t>Tyskland</w:t>
      </w:r>
    </w:p>
    <w:p w14:paraId="60BC0638" w14:textId="77777777" w:rsidR="00526F61" w:rsidRDefault="00526F61" w:rsidP="00526F61">
      <w:pPr>
        <w:spacing w:line="240" w:lineRule="auto"/>
        <w:rPr>
          <w:noProof/>
          <w:lang w:val="fr-CH"/>
        </w:rPr>
      </w:pPr>
      <w:bookmarkStart w:id="12" w:name="_Hlk138075246"/>
    </w:p>
    <w:p w14:paraId="349A09B1" w14:textId="77777777" w:rsidR="003F4977" w:rsidRPr="00A2093F" w:rsidRDefault="003F4977" w:rsidP="003F4977">
      <w:pPr>
        <w:keepNext/>
        <w:rPr>
          <w:rFonts w:eastAsia="Aptos"/>
          <w:lang w:val="sv-SE" w:eastAsia="de-CH"/>
        </w:rPr>
      </w:pPr>
      <w:r w:rsidRPr="00A2093F">
        <w:rPr>
          <w:rFonts w:eastAsia="Aptos"/>
          <w:lang w:val="sv-SE" w:eastAsia="de-CH"/>
        </w:rPr>
        <w:t>Novartis Pharma GmbH</w:t>
      </w:r>
    </w:p>
    <w:p w14:paraId="1472A5D1" w14:textId="77777777" w:rsidR="003F4977" w:rsidRPr="00A2093F" w:rsidRDefault="003F4977" w:rsidP="003F4977">
      <w:pPr>
        <w:keepNext/>
        <w:rPr>
          <w:rFonts w:eastAsia="Aptos"/>
          <w:lang w:val="sv-SE" w:eastAsia="de-CH"/>
        </w:rPr>
      </w:pPr>
      <w:r w:rsidRPr="00A2093F">
        <w:rPr>
          <w:rFonts w:eastAsia="Aptos"/>
          <w:lang w:val="sv-SE" w:eastAsia="de-CH"/>
        </w:rPr>
        <w:t>Sophie-Germain-Strasse 10</w:t>
      </w:r>
    </w:p>
    <w:p w14:paraId="0D500697" w14:textId="77777777" w:rsidR="003F4977" w:rsidRPr="00A2093F" w:rsidRDefault="003F4977" w:rsidP="003F4977">
      <w:pPr>
        <w:keepNext/>
        <w:rPr>
          <w:rFonts w:eastAsia="Aptos"/>
          <w:lang w:val="sv-SE" w:eastAsia="de-CH"/>
        </w:rPr>
      </w:pPr>
      <w:r w:rsidRPr="00A2093F">
        <w:rPr>
          <w:rFonts w:eastAsia="Aptos"/>
          <w:lang w:val="sv-SE" w:eastAsia="de-CH"/>
        </w:rPr>
        <w:t>90443 Nürnberg</w:t>
      </w:r>
    </w:p>
    <w:p w14:paraId="052B9133" w14:textId="52198328" w:rsidR="003F4977" w:rsidRDefault="003F4977" w:rsidP="003F4977">
      <w:pPr>
        <w:spacing w:line="240" w:lineRule="auto"/>
        <w:rPr>
          <w:lang w:val="de-CH"/>
        </w:rPr>
      </w:pPr>
      <w:r>
        <w:rPr>
          <w:lang w:val="de-CH"/>
        </w:rPr>
        <w:t>Tyskland</w:t>
      </w:r>
    </w:p>
    <w:p w14:paraId="2085D34F" w14:textId="77777777" w:rsidR="003F4977" w:rsidRPr="002D4333" w:rsidRDefault="003F4977" w:rsidP="003F4977">
      <w:pPr>
        <w:spacing w:line="240" w:lineRule="auto"/>
        <w:rPr>
          <w:noProof/>
          <w:lang w:val="fr-CH"/>
        </w:rPr>
      </w:pPr>
    </w:p>
    <w:bookmarkEnd w:id="12"/>
    <w:p w14:paraId="367FBB4D" w14:textId="61D5E23F" w:rsidR="001F6689" w:rsidRPr="00EB1369" w:rsidRDefault="00B60735" w:rsidP="001F6689">
      <w:pPr>
        <w:keepNext/>
        <w:keepLines/>
        <w:numPr>
          <w:ilvl w:val="12"/>
          <w:numId w:val="0"/>
        </w:numPr>
        <w:spacing w:line="240" w:lineRule="auto"/>
        <w:rPr>
          <w:i/>
          <w:iCs/>
          <w:u w:val="single"/>
          <w:lang w:val="sv-SE"/>
        </w:rPr>
      </w:pPr>
      <w:r w:rsidRPr="00EB1369">
        <w:rPr>
          <w:i/>
          <w:iCs/>
          <w:u w:val="single"/>
          <w:lang w:val="sv-SE"/>
        </w:rPr>
        <w:t>Injektionsvätska, lösning i förfylld spruta/</w:t>
      </w:r>
      <w:r w:rsidR="00662E57" w:rsidRPr="00EB1369">
        <w:rPr>
          <w:i/>
          <w:iCs/>
          <w:u w:val="single"/>
          <w:lang w:val="sv-SE"/>
        </w:rPr>
        <w:t xml:space="preserve"> injektions</w:t>
      </w:r>
      <w:r w:rsidRPr="00EB1369">
        <w:rPr>
          <w:i/>
          <w:iCs/>
          <w:u w:val="single"/>
          <w:lang w:val="sv-SE"/>
        </w:rPr>
        <w:t>penna</w:t>
      </w:r>
    </w:p>
    <w:p w14:paraId="0A1A4955" w14:textId="77777777" w:rsidR="00842049" w:rsidRPr="002D4333" w:rsidRDefault="00842049" w:rsidP="00842049">
      <w:pPr>
        <w:spacing w:line="240" w:lineRule="auto"/>
        <w:rPr>
          <w:lang w:val="fr-CH"/>
        </w:rPr>
      </w:pPr>
      <w:r w:rsidRPr="002D4333">
        <w:rPr>
          <w:lang w:val="fr-CH"/>
        </w:rPr>
        <w:t>Novartis Farmacéutica S.A.</w:t>
      </w:r>
    </w:p>
    <w:p w14:paraId="2D7BFC2D" w14:textId="77777777" w:rsidR="00842049" w:rsidRPr="002D4333" w:rsidRDefault="00842049" w:rsidP="00842049">
      <w:pPr>
        <w:spacing w:line="240" w:lineRule="auto"/>
        <w:rPr>
          <w:lang w:val="fr-CH"/>
        </w:rPr>
      </w:pPr>
      <w:r w:rsidRPr="002D4333">
        <w:rPr>
          <w:lang w:val="fr-CH"/>
        </w:rPr>
        <w:t>Gran Via de les Corts Catalanes, 764</w:t>
      </w:r>
    </w:p>
    <w:p w14:paraId="088609F7" w14:textId="77777777" w:rsidR="00842049" w:rsidRPr="002D4333" w:rsidRDefault="00842049" w:rsidP="00842049">
      <w:pPr>
        <w:spacing w:line="240" w:lineRule="auto"/>
        <w:rPr>
          <w:lang w:val="fr-CH"/>
        </w:rPr>
      </w:pPr>
      <w:r w:rsidRPr="002D4333">
        <w:rPr>
          <w:lang w:val="fr-CH"/>
        </w:rPr>
        <w:t>08013 Barcelona</w:t>
      </w:r>
    </w:p>
    <w:p w14:paraId="19390460" w14:textId="77777777" w:rsidR="00842049" w:rsidRPr="001A06A4" w:rsidRDefault="00842049" w:rsidP="00842049">
      <w:pPr>
        <w:spacing w:line="240" w:lineRule="auto"/>
        <w:rPr>
          <w:lang w:val="sv-SE"/>
        </w:rPr>
      </w:pPr>
      <w:r w:rsidRPr="001A06A4">
        <w:rPr>
          <w:lang w:val="sv-SE"/>
        </w:rPr>
        <w:t>Spanien</w:t>
      </w:r>
    </w:p>
    <w:p w14:paraId="3B69A0D4" w14:textId="77777777" w:rsidR="00842049" w:rsidRPr="002D4333" w:rsidRDefault="00842049" w:rsidP="00842049">
      <w:pPr>
        <w:numPr>
          <w:ilvl w:val="12"/>
          <w:numId w:val="0"/>
        </w:numPr>
        <w:spacing w:line="240" w:lineRule="auto"/>
        <w:rPr>
          <w:lang w:val="sv-SE"/>
        </w:rPr>
      </w:pPr>
    </w:p>
    <w:p w14:paraId="5D414433" w14:textId="77777777" w:rsidR="001F6689" w:rsidRPr="001A06A4" w:rsidRDefault="00B60735" w:rsidP="001F6689">
      <w:pPr>
        <w:widowControl w:val="0"/>
        <w:spacing w:line="240" w:lineRule="auto"/>
        <w:rPr>
          <w:lang w:val="sv-SE"/>
        </w:rPr>
      </w:pPr>
      <w:r w:rsidRPr="001A06A4">
        <w:rPr>
          <w:lang w:val="sv-SE"/>
        </w:rPr>
        <w:t>Novartis Pharma GmbH</w:t>
      </w:r>
    </w:p>
    <w:p w14:paraId="2BE24074" w14:textId="77777777" w:rsidR="001F6689" w:rsidRPr="001A06A4" w:rsidRDefault="00B60735" w:rsidP="001F6689">
      <w:pPr>
        <w:widowControl w:val="0"/>
        <w:spacing w:line="240" w:lineRule="auto"/>
        <w:rPr>
          <w:lang w:val="sv-SE"/>
        </w:rPr>
      </w:pPr>
      <w:r w:rsidRPr="001A06A4">
        <w:rPr>
          <w:lang w:val="sv-SE"/>
        </w:rPr>
        <w:t>Roonstrasse 25</w:t>
      </w:r>
    </w:p>
    <w:p w14:paraId="21CF7982" w14:textId="77777777" w:rsidR="001F6689" w:rsidRPr="001A06A4" w:rsidRDefault="00B60735" w:rsidP="001F6689">
      <w:pPr>
        <w:widowControl w:val="0"/>
        <w:spacing w:line="240" w:lineRule="auto"/>
        <w:rPr>
          <w:lang w:val="sv-SE"/>
        </w:rPr>
      </w:pPr>
      <w:r w:rsidRPr="001A06A4">
        <w:rPr>
          <w:lang w:val="sv-SE"/>
        </w:rPr>
        <w:t xml:space="preserve">D-90429 </w:t>
      </w:r>
      <w:r w:rsidRPr="002D4333">
        <w:rPr>
          <w:lang w:val="de-CH"/>
        </w:rPr>
        <w:t>Nürnberg</w:t>
      </w:r>
    </w:p>
    <w:p w14:paraId="2F754220" w14:textId="77777777" w:rsidR="001F6689" w:rsidRPr="001A06A4" w:rsidRDefault="00B60735" w:rsidP="001F6689">
      <w:pPr>
        <w:widowControl w:val="0"/>
        <w:numPr>
          <w:ilvl w:val="12"/>
          <w:numId w:val="0"/>
        </w:numPr>
        <w:spacing w:line="240" w:lineRule="auto"/>
        <w:rPr>
          <w:lang w:val="sv-SE"/>
        </w:rPr>
      </w:pPr>
      <w:r w:rsidRPr="002D4333">
        <w:rPr>
          <w:lang w:val="sv-SE"/>
        </w:rPr>
        <w:t>Tyskland</w:t>
      </w:r>
    </w:p>
    <w:p w14:paraId="40768D8E" w14:textId="77777777" w:rsidR="001F6689" w:rsidRDefault="001F6689" w:rsidP="00526F61">
      <w:pPr>
        <w:numPr>
          <w:ilvl w:val="12"/>
          <w:numId w:val="0"/>
        </w:numPr>
        <w:spacing w:line="240" w:lineRule="auto"/>
        <w:rPr>
          <w:lang w:val="sv-SE"/>
        </w:rPr>
      </w:pPr>
    </w:p>
    <w:p w14:paraId="3AD4BB94" w14:textId="77777777" w:rsidR="003F4977" w:rsidRPr="00A2093F" w:rsidRDefault="003F4977" w:rsidP="003F4977">
      <w:pPr>
        <w:keepNext/>
        <w:rPr>
          <w:rFonts w:eastAsia="Aptos"/>
          <w:lang w:val="sv-SE" w:eastAsia="de-CH"/>
        </w:rPr>
      </w:pPr>
      <w:r w:rsidRPr="00A2093F">
        <w:rPr>
          <w:rFonts w:eastAsia="Aptos"/>
          <w:lang w:val="sv-SE" w:eastAsia="de-CH"/>
        </w:rPr>
        <w:t>Novartis Pharma GmbH</w:t>
      </w:r>
    </w:p>
    <w:p w14:paraId="0E2CF556" w14:textId="77777777" w:rsidR="003F4977" w:rsidRPr="00A2093F" w:rsidRDefault="003F4977" w:rsidP="003F4977">
      <w:pPr>
        <w:keepNext/>
        <w:rPr>
          <w:rFonts w:eastAsia="Aptos"/>
          <w:lang w:val="sv-SE" w:eastAsia="de-CH"/>
        </w:rPr>
      </w:pPr>
      <w:r w:rsidRPr="00A2093F">
        <w:rPr>
          <w:rFonts w:eastAsia="Aptos"/>
          <w:lang w:val="sv-SE" w:eastAsia="de-CH"/>
        </w:rPr>
        <w:t>Sophie-Germain-Strasse 10</w:t>
      </w:r>
    </w:p>
    <w:p w14:paraId="6DCC8C2D" w14:textId="77777777" w:rsidR="003F4977" w:rsidRPr="00A2093F" w:rsidRDefault="003F4977" w:rsidP="003F4977">
      <w:pPr>
        <w:keepNext/>
        <w:rPr>
          <w:rFonts w:eastAsia="Aptos"/>
          <w:lang w:val="sv-SE" w:eastAsia="de-CH"/>
        </w:rPr>
      </w:pPr>
      <w:r w:rsidRPr="00A2093F">
        <w:rPr>
          <w:rFonts w:eastAsia="Aptos"/>
          <w:lang w:val="sv-SE" w:eastAsia="de-CH"/>
        </w:rPr>
        <w:t>90443 Nürnberg</w:t>
      </w:r>
    </w:p>
    <w:p w14:paraId="21A33AEA" w14:textId="5B2A936E" w:rsidR="003F4977" w:rsidRDefault="003F4977" w:rsidP="003F4977">
      <w:pPr>
        <w:numPr>
          <w:ilvl w:val="12"/>
          <w:numId w:val="0"/>
        </w:numPr>
        <w:spacing w:line="240" w:lineRule="auto"/>
        <w:rPr>
          <w:lang w:val="de-CH"/>
        </w:rPr>
      </w:pPr>
      <w:r>
        <w:rPr>
          <w:lang w:val="de-CH"/>
        </w:rPr>
        <w:t>Tyskland</w:t>
      </w:r>
    </w:p>
    <w:p w14:paraId="4C775F95" w14:textId="77777777" w:rsidR="003F4977" w:rsidRDefault="003F4977" w:rsidP="003F4977">
      <w:pPr>
        <w:numPr>
          <w:ilvl w:val="12"/>
          <w:numId w:val="0"/>
        </w:numPr>
        <w:spacing w:line="240" w:lineRule="auto"/>
        <w:rPr>
          <w:lang w:val="sv-SE"/>
        </w:rPr>
      </w:pPr>
    </w:p>
    <w:p w14:paraId="1D6CE5F4" w14:textId="77777777" w:rsidR="00526F61" w:rsidRPr="001A06A4" w:rsidRDefault="00B60735" w:rsidP="00526F61">
      <w:pPr>
        <w:spacing w:line="240" w:lineRule="auto"/>
        <w:rPr>
          <w:lang w:val="sv-SE"/>
        </w:rPr>
      </w:pPr>
      <w:r w:rsidRPr="001A06A4">
        <w:rPr>
          <w:lang w:val="sv-SE"/>
        </w:rPr>
        <w:lastRenderedPageBreak/>
        <w:t>I läkemedlets tryckta bipacksedel ska namn och adress till tillverkaren som ansvarar för frisläppandet av den relevanta tillverkningssatsen anges.</w:t>
      </w:r>
    </w:p>
    <w:p w14:paraId="75BE8A8B" w14:textId="77777777" w:rsidR="00526F61" w:rsidRPr="001A06A4" w:rsidRDefault="00526F61" w:rsidP="00526F61">
      <w:pPr>
        <w:spacing w:line="240" w:lineRule="auto"/>
        <w:rPr>
          <w:lang w:val="sv-SE"/>
        </w:rPr>
      </w:pPr>
    </w:p>
    <w:p w14:paraId="29D5EC96" w14:textId="77777777" w:rsidR="00526F61" w:rsidRPr="002D4333" w:rsidRDefault="00526F61" w:rsidP="00526F61">
      <w:pPr>
        <w:numPr>
          <w:ilvl w:val="12"/>
          <w:numId w:val="0"/>
        </w:numPr>
        <w:spacing w:line="240" w:lineRule="auto"/>
        <w:rPr>
          <w:lang w:val="sv-SE"/>
        </w:rPr>
      </w:pPr>
    </w:p>
    <w:p w14:paraId="0EE1F429" w14:textId="77777777" w:rsidR="00471BF2" w:rsidRPr="00DC2BA7" w:rsidRDefault="00B60735" w:rsidP="003F4977">
      <w:pPr>
        <w:keepNext/>
        <w:spacing w:line="240" w:lineRule="auto"/>
        <w:ind w:left="567" w:hanging="567"/>
        <w:outlineLvl w:val="0"/>
        <w:rPr>
          <w:lang w:val="sv-SE"/>
        </w:rPr>
      </w:pPr>
      <w:r w:rsidRPr="00DC2BA7">
        <w:rPr>
          <w:b/>
          <w:lang w:val="sv-SE"/>
        </w:rPr>
        <w:t>B.</w:t>
      </w:r>
      <w:r w:rsidRPr="00DC2BA7">
        <w:rPr>
          <w:b/>
          <w:lang w:val="sv-SE"/>
        </w:rPr>
        <w:tab/>
        <w:t xml:space="preserve">VILLKOR ELLER BEGRÄNSNINGAR </w:t>
      </w:r>
      <w:r w:rsidR="00015649" w:rsidRPr="00DC2BA7">
        <w:rPr>
          <w:b/>
          <w:lang w:val="sv-SE"/>
        </w:rPr>
        <w:t xml:space="preserve">FÖR TILLHANDAHÅLLANDE </w:t>
      </w:r>
      <w:r w:rsidRPr="00DC2BA7">
        <w:rPr>
          <w:b/>
          <w:lang w:val="sv-SE"/>
        </w:rPr>
        <w:t>OCH ANVÄNDNING</w:t>
      </w:r>
    </w:p>
    <w:p w14:paraId="0D608F2E" w14:textId="77777777" w:rsidR="00471BF2" w:rsidRPr="00DC2BA7" w:rsidRDefault="00471BF2" w:rsidP="003F4977">
      <w:pPr>
        <w:keepNext/>
        <w:numPr>
          <w:ilvl w:val="12"/>
          <w:numId w:val="0"/>
        </w:numPr>
        <w:spacing w:line="240" w:lineRule="auto"/>
        <w:rPr>
          <w:lang w:val="sv-SE"/>
        </w:rPr>
      </w:pPr>
    </w:p>
    <w:p w14:paraId="4C6199B9" w14:textId="77777777" w:rsidR="00471BF2" w:rsidRPr="00DC2BA7" w:rsidRDefault="00B60735" w:rsidP="00B057AB">
      <w:pPr>
        <w:numPr>
          <w:ilvl w:val="12"/>
          <w:numId w:val="0"/>
        </w:numPr>
        <w:spacing w:line="240" w:lineRule="auto"/>
        <w:rPr>
          <w:lang w:val="sv-SE"/>
        </w:rPr>
      </w:pPr>
      <w:r w:rsidRPr="00DC2BA7">
        <w:rPr>
          <w:lang w:val="sv-SE"/>
        </w:rPr>
        <w:t>Läkemedel som med begränsningar lämnas ut mot recept (</w:t>
      </w:r>
      <w:r w:rsidR="00074A64" w:rsidRPr="00DC2BA7">
        <w:rPr>
          <w:lang w:val="sv-SE"/>
        </w:rPr>
        <w:t>s</w:t>
      </w:r>
      <w:r w:rsidRPr="00DC2BA7">
        <w:rPr>
          <w:lang w:val="sv-SE"/>
        </w:rPr>
        <w:t>e bilaga I: Produktresumén</w:t>
      </w:r>
      <w:r w:rsidR="00074A64" w:rsidRPr="00DC2BA7">
        <w:rPr>
          <w:lang w:val="sv-SE"/>
        </w:rPr>
        <w:t>,</w:t>
      </w:r>
      <w:r w:rsidRPr="00DC2BA7">
        <w:rPr>
          <w:lang w:val="sv-SE"/>
        </w:rPr>
        <w:t xml:space="preserve"> avsnitt</w:t>
      </w:r>
      <w:r w:rsidR="006E2067" w:rsidRPr="00DC2BA7">
        <w:rPr>
          <w:lang w:val="sv-SE"/>
        </w:rPr>
        <w:t> </w:t>
      </w:r>
      <w:r w:rsidRPr="00DC2BA7">
        <w:rPr>
          <w:lang w:val="sv-SE"/>
        </w:rPr>
        <w:t>4.2).</w:t>
      </w:r>
    </w:p>
    <w:p w14:paraId="57532905" w14:textId="77777777" w:rsidR="00471BF2" w:rsidRPr="00DC2BA7" w:rsidRDefault="00471BF2" w:rsidP="00B057AB">
      <w:pPr>
        <w:numPr>
          <w:ilvl w:val="12"/>
          <w:numId w:val="0"/>
        </w:numPr>
        <w:spacing w:line="240" w:lineRule="auto"/>
        <w:rPr>
          <w:lang w:val="sv-SE"/>
        </w:rPr>
      </w:pPr>
    </w:p>
    <w:p w14:paraId="2C59845A" w14:textId="77777777" w:rsidR="0013484A" w:rsidRPr="00DC2BA7" w:rsidRDefault="0013484A" w:rsidP="00B057AB">
      <w:pPr>
        <w:numPr>
          <w:ilvl w:val="12"/>
          <w:numId w:val="0"/>
        </w:numPr>
        <w:spacing w:line="240" w:lineRule="auto"/>
        <w:rPr>
          <w:lang w:val="sv-SE"/>
        </w:rPr>
      </w:pPr>
    </w:p>
    <w:p w14:paraId="01373AE1" w14:textId="77777777" w:rsidR="009912F8" w:rsidRPr="00DC2BA7" w:rsidRDefault="00B60735" w:rsidP="00526F61">
      <w:pPr>
        <w:keepNext/>
        <w:keepLines/>
        <w:tabs>
          <w:tab w:val="left" w:pos="-1843"/>
          <w:tab w:val="left" w:pos="-1701"/>
        </w:tabs>
        <w:suppressAutoHyphens/>
        <w:spacing w:line="240" w:lineRule="auto"/>
        <w:outlineLvl w:val="0"/>
        <w:rPr>
          <w:szCs w:val="24"/>
          <w:lang w:val="sv-SE"/>
        </w:rPr>
      </w:pPr>
      <w:r w:rsidRPr="00DC2BA7">
        <w:rPr>
          <w:b/>
          <w:noProof/>
          <w:szCs w:val="24"/>
          <w:lang w:val="sv-SE"/>
        </w:rPr>
        <w:t>C.</w:t>
      </w:r>
      <w:r w:rsidRPr="00DC2BA7">
        <w:rPr>
          <w:b/>
          <w:szCs w:val="24"/>
          <w:lang w:val="sv-SE"/>
        </w:rPr>
        <w:tab/>
        <w:t xml:space="preserve">ÖVRIGA VILLKOR </w:t>
      </w:r>
      <w:r w:rsidRPr="00DC2BA7">
        <w:rPr>
          <w:b/>
          <w:noProof/>
          <w:szCs w:val="24"/>
          <w:lang w:val="sv-SE"/>
        </w:rPr>
        <w:t>OCH KRAV FÖR GODKÄNNANDET FÖR FÖRSÄLJNING</w:t>
      </w:r>
    </w:p>
    <w:p w14:paraId="3EDA7679" w14:textId="77777777" w:rsidR="009912F8" w:rsidRPr="00DC2BA7" w:rsidRDefault="009912F8" w:rsidP="00526F61">
      <w:pPr>
        <w:keepNext/>
        <w:keepLines/>
        <w:suppressAutoHyphens/>
        <w:spacing w:line="240" w:lineRule="auto"/>
        <w:rPr>
          <w:szCs w:val="24"/>
          <w:lang w:val="sv-SE"/>
        </w:rPr>
      </w:pPr>
    </w:p>
    <w:p w14:paraId="5DFFC44B" w14:textId="77777777" w:rsidR="009912F8" w:rsidRPr="00DC2BA7" w:rsidRDefault="00B60735" w:rsidP="00526F61">
      <w:pPr>
        <w:keepNext/>
        <w:keepLines/>
        <w:numPr>
          <w:ilvl w:val="0"/>
          <w:numId w:val="40"/>
        </w:numPr>
        <w:suppressLineNumbers/>
        <w:spacing w:line="240" w:lineRule="auto"/>
        <w:ind w:right="-1" w:hanging="720"/>
        <w:rPr>
          <w:b/>
          <w:szCs w:val="24"/>
          <w:lang w:val="sv-SE"/>
        </w:rPr>
      </w:pPr>
      <w:r w:rsidRPr="00DC2BA7">
        <w:rPr>
          <w:b/>
          <w:szCs w:val="24"/>
          <w:lang w:val="sv-SE"/>
        </w:rPr>
        <w:t>Periodiska säkerhetsrapporter</w:t>
      </w:r>
    </w:p>
    <w:p w14:paraId="381A495D" w14:textId="77777777" w:rsidR="00501BF0" w:rsidRPr="00DC2BA7" w:rsidRDefault="00501BF0" w:rsidP="00526F61">
      <w:pPr>
        <w:keepNext/>
        <w:keepLines/>
        <w:suppressLineNumbers/>
        <w:spacing w:line="240" w:lineRule="auto"/>
        <w:ind w:right="-1"/>
        <w:rPr>
          <w:szCs w:val="24"/>
          <w:lang w:val="sv-SE"/>
        </w:rPr>
      </w:pPr>
    </w:p>
    <w:p w14:paraId="637D3FA3" w14:textId="77777777" w:rsidR="009912F8" w:rsidRPr="00DC2BA7" w:rsidRDefault="00B60735" w:rsidP="00B057AB">
      <w:pPr>
        <w:suppressLineNumbers/>
        <w:tabs>
          <w:tab w:val="left" w:pos="0"/>
        </w:tabs>
        <w:spacing w:line="240" w:lineRule="auto"/>
        <w:rPr>
          <w:i/>
          <w:szCs w:val="24"/>
          <w:lang w:val="sv-SE"/>
        </w:rPr>
      </w:pPr>
      <w:r w:rsidRPr="00DC2BA7">
        <w:rPr>
          <w:noProof/>
          <w:lang w:val="sv-SE"/>
        </w:rPr>
        <w:t>Kraven för att lämna in periodiska säkerhetsrapporter för detta läkemedel anges i den förteckning över referensdatum för unionen (EURD-listan) som föreskrivs i artikel 107c.7 i direktiv 2001/83/EG och eventuella uppdateringar och som offentliggjorts på webbportalen för europeiska läkemedel.</w:t>
      </w:r>
    </w:p>
    <w:p w14:paraId="56FF3BA9" w14:textId="77777777" w:rsidR="00471BF2" w:rsidRPr="00DC2BA7" w:rsidRDefault="00471BF2" w:rsidP="00B057AB">
      <w:pPr>
        <w:spacing w:line="240" w:lineRule="auto"/>
        <w:ind w:right="-1"/>
        <w:rPr>
          <w:lang w:val="sv-SE"/>
        </w:rPr>
      </w:pPr>
    </w:p>
    <w:p w14:paraId="18A0AE5E" w14:textId="77777777" w:rsidR="0013484A" w:rsidRPr="00DC2BA7" w:rsidRDefault="0013484A" w:rsidP="00EF191B">
      <w:pPr>
        <w:spacing w:line="240" w:lineRule="auto"/>
        <w:rPr>
          <w:lang w:val="sv-SE"/>
        </w:rPr>
      </w:pPr>
    </w:p>
    <w:p w14:paraId="674E1C2B" w14:textId="77777777" w:rsidR="009912F8" w:rsidRPr="00DC2BA7" w:rsidRDefault="00B60735" w:rsidP="00B057AB">
      <w:pPr>
        <w:suppressLineNumbers/>
        <w:spacing w:line="240" w:lineRule="auto"/>
        <w:ind w:left="567" w:hanging="567"/>
        <w:outlineLvl w:val="0"/>
        <w:rPr>
          <w:i/>
          <w:szCs w:val="24"/>
          <w:lang w:val="sv-SE"/>
        </w:rPr>
      </w:pPr>
      <w:r w:rsidRPr="00DC2BA7">
        <w:rPr>
          <w:b/>
          <w:noProof/>
          <w:szCs w:val="24"/>
          <w:lang w:val="sv-SE"/>
        </w:rPr>
        <w:t>D.</w:t>
      </w:r>
      <w:r w:rsidRPr="00DC2BA7">
        <w:rPr>
          <w:b/>
          <w:szCs w:val="24"/>
          <w:lang w:val="sv-SE"/>
        </w:rPr>
        <w:tab/>
      </w:r>
      <w:r w:rsidRPr="00DC2BA7">
        <w:rPr>
          <w:b/>
          <w:noProof/>
          <w:szCs w:val="24"/>
          <w:lang w:val="sv-SE"/>
        </w:rPr>
        <w:t>VILLKOR ELLER BEGRÄNSNINGAR AVSEENDE EN SÄKER OCH EFFEKTIV ANVÄNDNING AV LÄKEMEDLET</w:t>
      </w:r>
    </w:p>
    <w:p w14:paraId="3A9B9D86" w14:textId="77777777" w:rsidR="009912F8" w:rsidRPr="00DC2BA7" w:rsidRDefault="009912F8" w:rsidP="00B057AB">
      <w:pPr>
        <w:keepNext/>
        <w:spacing w:line="240" w:lineRule="auto"/>
        <w:rPr>
          <w:i/>
          <w:szCs w:val="24"/>
          <w:lang w:val="sv-SE"/>
        </w:rPr>
      </w:pPr>
    </w:p>
    <w:p w14:paraId="7EF6F9D7" w14:textId="77777777" w:rsidR="009912F8" w:rsidRPr="00DC2BA7" w:rsidRDefault="00B60735" w:rsidP="003F4977">
      <w:pPr>
        <w:keepNext/>
        <w:numPr>
          <w:ilvl w:val="0"/>
          <w:numId w:val="42"/>
        </w:numPr>
        <w:suppressLineNumbers/>
        <w:tabs>
          <w:tab w:val="clear" w:pos="720"/>
        </w:tabs>
        <w:spacing w:line="240" w:lineRule="auto"/>
        <w:ind w:left="0" w:right="-1" w:firstLine="0"/>
        <w:rPr>
          <w:b/>
          <w:szCs w:val="24"/>
          <w:lang w:val="sv-SE"/>
        </w:rPr>
      </w:pPr>
      <w:r w:rsidRPr="00DC2BA7">
        <w:rPr>
          <w:b/>
          <w:noProof/>
          <w:szCs w:val="24"/>
        </w:rPr>
        <w:t>Riskhanteringsplan</w:t>
      </w:r>
    </w:p>
    <w:p w14:paraId="63DB96FA" w14:textId="77777777" w:rsidR="00501BF0" w:rsidRPr="00DC2BA7" w:rsidRDefault="00501BF0" w:rsidP="003F4977">
      <w:pPr>
        <w:keepNext/>
        <w:suppressLineNumbers/>
        <w:spacing w:line="240" w:lineRule="auto"/>
        <w:ind w:right="-1"/>
        <w:rPr>
          <w:szCs w:val="24"/>
          <w:lang w:val="sv-SE"/>
        </w:rPr>
      </w:pPr>
    </w:p>
    <w:p w14:paraId="7A3BE7FB" w14:textId="77777777" w:rsidR="009912F8" w:rsidRPr="00DC2BA7" w:rsidRDefault="00B60735" w:rsidP="00B057AB">
      <w:pPr>
        <w:spacing w:line="240" w:lineRule="auto"/>
        <w:rPr>
          <w:szCs w:val="24"/>
          <w:lang w:val="sv-SE"/>
        </w:rPr>
      </w:pPr>
      <w:r w:rsidRPr="00DC2BA7">
        <w:rPr>
          <w:noProof/>
          <w:szCs w:val="24"/>
          <w:lang w:val="sv-SE"/>
        </w:rPr>
        <w:t>Innehavaren av godkännandet för försäljning ska genomföra de erforderliga farmakovigilansaktiviteter och -åtgärder som finns beskrivna i den överenskomna riskhanteringsplanen (Risk Management Plan, RMP) som finns i modul 1.8.2. i godkännandet för försäljning samt eventuella efterföljande överenskomna uppdateringar av riskhanteringsplanen.</w:t>
      </w:r>
    </w:p>
    <w:p w14:paraId="673F8F5A" w14:textId="77777777" w:rsidR="009912F8" w:rsidRPr="00DC2BA7" w:rsidRDefault="009912F8" w:rsidP="00B057AB">
      <w:pPr>
        <w:spacing w:line="240" w:lineRule="auto"/>
        <w:ind w:right="-1"/>
        <w:rPr>
          <w:noProof/>
          <w:szCs w:val="24"/>
          <w:lang w:val="sv-SE"/>
        </w:rPr>
      </w:pPr>
    </w:p>
    <w:p w14:paraId="0C6B639D" w14:textId="77777777" w:rsidR="009912F8" w:rsidRPr="00DC2BA7" w:rsidRDefault="00B60735" w:rsidP="00B057AB">
      <w:pPr>
        <w:keepNext/>
        <w:spacing w:line="240" w:lineRule="auto"/>
        <w:rPr>
          <w:szCs w:val="24"/>
          <w:lang w:val="sv-SE"/>
        </w:rPr>
      </w:pPr>
      <w:r w:rsidRPr="00DC2BA7">
        <w:rPr>
          <w:noProof/>
          <w:szCs w:val="24"/>
          <w:lang w:val="sv-SE"/>
        </w:rPr>
        <w:t>En uppdaterad riskhanteringsplan lämnas in</w:t>
      </w:r>
    </w:p>
    <w:p w14:paraId="0ED93170" w14:textId="77777777" w:rsidR="009912F8" w:rsidRPr="00DC2BA7" w:rsidRDefault="00B60735" w:rsidP="003F4977">
      <w:pPr>
        <w:keepNext/>
        <w:widowControl w:val="0"/>
        <w:numPr>
          <w:ilvl w:val="0"/>
          <w:numId w:val="41"/>
        </w:numPr>
        <w:tabs>
          <w:tab w:val="clear" w:pos="567"/>
          <w:tab w:val="clear" w:pos="720"/>
          <w:tab w:val="num" w:pos="-6804"/>
        </w:tabs>
        <w:spacing w:line="240" w:lineRule="auto"/>
        <w:ind w:left="562" w:hanging="562"/>
        <w:rPr>
          <w:szCs w:val="24"/>
          <w:lang w:val="sv-SE"/>
        </w:rPr>
      </w:pPr>
      <w:r w:rsidRPr="00DC2BA7">
        <w:rPr>
          <w:noProof/>
          <w:szCs w:val="24"/>
          <w:lang w:val="sv-SE"/>
        </w:rPr>
        <w:t>på begäran av Europeiska läkemedelsmyndigheten,</w:t>
      </w:r>
    </w:p>
    <w:p w14:paraId="3D4A6064" w14:textId="77777777" w:rsidR="00526F61" w:rsidRPr="00561D6E" w:rsidRDefault="00B60735" w:rsidP="00B057AB">
      <w:pPr>
        <w:numPr>
          <w:ilvl w:val="0"/>
          <w:numId w:val="41"/>
        </w:numPr>
        <w:tabs>
          <w:tab w:val="clear" w:pos="567"/>
          <w:tab w:val="clear" w:pos="720"/>
          <w:tab w:val="num" w:pos="-6804"/>
        </w:tabs>
        <w:spacing w:line="240" w:lineRule="auto"/>
        <w:ind w:left="567" w:hanging="567"/>
        <w:rPr>
          <w:lang w:val="sv-SE"/>
        </w:rPr>
      </w:pPr>
      <w:r w:rsidRPr="00DC2BA7">
        <w:rPr>
          <w:noProof/>
          <w:szCs w:val="24"/>
          <w:lang w:val="sv-SE"/>
        </w:rPr>
        <w:t>när riskhanteringssystemet ändras, särskilt efter att ny information framkommit som kan leda till betydande ändringar i läkemedlets nytta-riskprofil eller efter att en viktig milstolpe (för farmakovigilans eller riskminimering) har nåtts.</w:t>
      </w:r>
    </w:p>
    <w:p w14:paraId="6960B9D6" w14:textId="77777777" w:rsidR="00526F61" w:rsidRDefault="00526F61" w:rsidP="00526F61">
      <w:pPr>
        <w:tabs>
          <w:tab w:val="clear" w:pos="567"/>
        </w:tabs>
        <w:spacing w:line="240" w:lineRule="auto"/>
        <w:rPr>
          <w:noProof/>
          <w:szCs w:val="24"/>
          <w:lang w:val="sv-SE"/>
        </w:rPr>
      </w:pPr>
    </w:p>
    <w:p w14:paraId="3EC63AF5" w14:textId="77777777" w:rsidR="00471BF2" w:rsidRPr="00DC2BA7" w:rsidRDefault="00B60735" w:rsidP="00561D6E">
      <w:pPr>
        <w:tabs>
          <w:tab w:val="clear" w:pos="567"/>
        </w:tabs>
        <w:spacing w:line="240" w:lineRule="auto"/>
        <w:rPr>
          <w:lang w:val="sv-SE"/>
        </w:rPr>
      </w:pPr>
      <w:r w:rsidRPr="00DC2BA7">
        <w:rPr>
          <w:b/>
          <w:bCs/>
          <w:lang w:val="sv-SE"/>
        </w:rPr>
        <w:br w:type="page"/>
      </w:r>
    </w:p>
    <w:p w14:paraId="55D09847" w14:textId="77777777" w:rsidR="00471BF2" w:rsidRPr="00DC2BA7" w:rsidRDefault="00471BF2" w:rsidP="00B057AB">
      <w:pPr>
        <w:widowControl w:val="0"/>
        <w:tabs>
          <w:tab w:val="clear" w:pos="567"/>
        </w:tabs>
        <w:spacing w:line="240" w:lineRule="auto"/>
        <w:rPr>
          <w:lang w:val="sv-SE"/>
        </w:rPr>
      </w:pPr>
    </w:p>
    <w:p w14:paraId="3E6EBC60" w14:textId="77777777" w:rsidR="00471BF2" w:rsidRPr="00DC2BA7" w:rsidRDefault="00471BF2" w:rsidP="00B057AB">
      <w:pPr>
        <w:widowControl w:val="0"/>
        <w:tabs>
          <w:tab w:val="clear" w:pos="567"/>
        </w:tabs>
        <w:spacing w:line="240" w:lineRule="auto"/>
        <w:rPr>
          <w:lang w:val="sv-SE"/>
        </w:rPr>
      </w:pPr>
    </w:p>
    <w:p w14:paraId="393D8DE3" w14:textId="77777777" w:rsidR="00471BF2" w:rsidRPr="00DC2BA7" w:rsidRDefault="00471BF2" w:rsidP="00B057AB">
      <w:pPr>
        <w:widowControl w:val="0"/>
        <w:tabs>
          <w:tab w:val="clear" w:pos="567"/>
        </w:tabs>
        <w:spacing w:line="240" w:lineRule="auto"/>
        <w:rPr>
          <w:lang w:val="sv-SE"/>
        </w:rPr>
      </w:pPr>
    </w:p>
    <w:p w14:paraId="0978FD3C" w14:textId="77777777" w:rsidR="00471BF2" w:rsidRPr="00DC2BA7" w:rsidRDefault="00471BF2" w:rsidP="00B057AB">
      <w:pPr>
        <w:widowControl w:val="0"/>
        <w:tabs>
          <w:tab w:val="clear" w:pos="567"/>
        </w:tabs>
        <w:spacing w:line="240" w:lineRule="auto"/>
        <w:rPr>
          <w:lang w:val="sv-SE"/>
        </w:rPr>
      </w:pPr>
    </w:p>
    <w:p w14:paraId="01978A04" w14:textId="77777777" w:rsidR="00471BF2" w:rsidRPr="00DC2BA7" w:rsidRDefault="00471BF2" w:rsidP="00B057AB">
      <w:pPr>
        <w:widowControl w:val="0"/>
        <w:tabs>
          <w:tab w:val="clear" w:pos="567"/>
        </w:tabs>
        <w:spacing w:line="240" w:lineRule="auto"/>
        <w:rPr>
          <w:lang w:val="sv-SE"/>
        </w:rPr>
      </w:pPr>
    </w:p>
    <w:p w14:paraId="2D967D2B" w14:textId="77777777" w:rsidR="00471BF2" w:rsidRPr="00DC2BA7" w:rsidRDefault="00471BF2" w:rsidP="00B057AB">
      <w:pPr>
        <w:widowControl w:val="0"/>
        <w:tabs>
          <w:tab w:val="clear" w:pos="567"/>
        </w:tabs>
        <w:spacing w:line="240" w:lineRule="auto"/>
        <w:rPr>
          <w:lang w:val="sv-SE"/>
        </w:rPr>
      </w:pPr>
    </w:p>
    <w:p w14:paraId="014C9991" w14:textId="77777777" w:rsidR="00471BF2" w:rsidRPr="00DC2BA7" w:rsidRDefault="00471BF2" w:rsidP="00B057AB">
      <w:pPr>
        <w:widowControl w:val="0"/>
        <w:tabs>
          <w:tab w:val="clear" w:pos="567"/>
        </w:tabs>
        <w:spacing w:line="240" w:lineRule="auto"/>
        <w:rPr>
          <w:lang w:val="sv-SE"/>
        </w:rPr>
      </w:pPr>
    </w:p>
    <w:p w14:paraId="72ABFE77" w14:textId="77777777" w:rsidR="00471BF2" w:rsidRPr="00DC2BA7" w:rsidRDefault="00471BF2" w:rsidP="00B057AB">
      <w:pPr>
        <w:widowControl w:val="0"/>
        <w:tabs>
          <w:tab w:val="clear" w:pos="567"/>
        </w:tabs>
        <w:spacing w:line="240" w:lineRule="auto"/>
        <w:rPr>
          <w:lang w:val="sv-SE"/>
        </w:rPr>
      </w:pPr>
    </w:p>
    <w:p w14:paraId="4B4E18EC" w14:textId="77777777" w:rsidR="00471BF2" w:rsidRPr="00DC2BA7" w:rsidRDefault="00471BF2" w:rsidP="00B057AB">
      <w:pPr>
        <w:widowControl w:val="0"/>
        <w:tabs>
          <w:tab w:val="clear" w:pos="567"/>
        </w:tabs>
        <w:spacing w:line="240" w:lineRule="auto"/>
        <w:rPr>
          <w:lang w:val="sv-SE"/>
        </w:rPr>
      </w:pPr>
    </w:p>
    <w:p w14:paraId="0E1F02E9" w14:textId="77777777" w:rsidR="00471BF2" w:rsidRPr="00DC2BA7" w:rsidRDefault="00471BF2" w:rsidP="00B057AB">
      <w:pPr>
        <w:widowControl w:val="0"/>
        <w:tabs>
          <w:tab w:val="clear" w:pos="567"/>
        </w:tabs>
        <w:spacing w:line="240" w:lineRule="auto"/>
        <w:rPr>
          <w:lang w:val="sv-SE"/>
        </w:rPr>
      </w:pPr>
    </w:p>
    <w:p w14:paraId="56BF4AB5" w14:textId="77777777" w:rsidR="00471BF2" w:rsidRPr="00DC2BA7" w:rsidRDefault="00471BF2" w:rsidP="00B057AB">
      <w:pPr>
        <w:widowControl w:val="0"/>
        <w:tabs>
          <w:tab w:val="clear" w:pos="567"/>
        </w:tabs>
        <w:spacing w:line="240" w:lineRule="auto"/>
        <w:rPr>
          <w:lang w:val="sv-SE"/>
        </w:rPr>
      </w:pPr>
    </w:p>
    <w:p w14:paraId="03A1E616" w14:textId="77777777" w:rsidR="00471BF2" w:rsidRPr="00DC2BA7" w:rsidRDefault="00471BF2" w:rsidP="00B057AB">
      <w:pPr>
        <w:widowControl w:val="0"/>
        <w:tabs>
          <w:tab w:val="clear" w:pos="567"/>
        </w:tabs>
        <w:spacing w:line="240" w:lineRule="auto"/>
        <w:rPr>
          <w:lang w:val="sv-SE"/>
        </w:rPr>
      </w:pPr>
    </w:p>
    <w:p w14:paraId="750495C8" w14:textId="77777777" w:rsidR="00471BF2" w:rsidRPr="00DC2BA7" w:rsidRDefault="00471BF2" w:rsidP="00B057AB">
      <w:pPr>
        <w:widowControl w:val="0"/>
        <w:tabs>
          <w:tab w:val="clear" w:pos="567"/>
        </w:tabs>
        <w:spacing w:line="240" w:lineRule="auto"/>
        <w:rPr>
          <w:lang w:val="sv-SE"/>
        </w:rPr>
      </w:pPr>
    </w:p>
    <w:p w14:paraId="4BF317E9" w14:textId="77777777" w:rsidR="00471BF2" w:rsidRPr="00DC2BA7" w:rsidRDefault="00471BF2" w:rsidP="00B057AB">
      <w:pPr>
        <w:widowControl w:val="0"/>
        <w:tabs>
          <w:tab w:val="clear" w:pos="567"/>
        </w:tabs>
        <w:spacing w:line="240" w:lineRule="auto"/>
        <w:rPr>
          <w:lang w:val="sv-SE"/>
        </w:rPr>
      </w:pPr>
    </w:p>
    <w:p w14:paraId="47E92208" w14:textId="77777777" w:rsidR="00471BF2" w:rsidRPr="00DC2BA7" w:rsidRDefault="00471BF2" w:rsidP="00B057AB">
      <w:pPr>
        <w:widowControl w:val="0"/>
        <w:tabs>
          <w:tab w:val="clear" w:pos="567"/>
        </w:tabs>
        <w:spacing w:line="240" w:lineRule="auto"/>
        <w:rPr>
          <w:lang w:val="sv-SE"/>
        </w:rPr>
      </w:pPr>
    </w:p>
    <w:p w14:paraId="55CB6552" w14:textId="77777777" w:rsidR="00471BF2" w:rsidRPr="00DC2BA7" w:rsidRDefault="00471BF2" w:rsidP="00B057AB">
      <w:pPr>
        <w:widowControl w:val="0"/>
        <w:tabs>
          <w:tab w:val="clear" w:pos="567"/>
        </w:tabs>
        <w:spacing w:line="240" w:lineRule="auto"/>
        <w:rPr>
          <w:lang w:val="sv-SE"/>
        </w:rPr>
      </w:pPr>
    </w:p>
    <w:p w14:paraId="76FAE183" w14:textId="77777777" w:rsidR="00471BF2" w:rsidRPr="00DC2BA7" w:rsidRDefault="00471BF2" w:rsidP="00B057AB">
      <w:pPr>
        <w:widowControl w:val="0"/>
        <w:tabs>
          <w:tab w:val="clear" w:pos="567"/>
        </w:tabs>
        <w:spacing w:line="240" w:lineRule="auto"/>
        <w:rPr>
          <w:lang w:val="sv-SE"/>
        </w:rPr>
      </w:pPr>
    </w:p>
    <w:p w14:paraId="11AA5FEB" w14:textId="77777777" w:rsidR="00471BF2" w:rsidRPr="00DC2BA7" w:rsidRDefault="00471BF2" w:rsidP="00B057AB">
      <w:pPr>
        <w:widowControl w:val="0"/>
        <w:tabs>
          <w:tab w:val="clear" w:pos="567"/>
        </w:tabs>
        <w:spacing w:line="240" w:lineRule="auto"/>
        <w:rPr>
          <w:lang w:val="sv-SE"/>
        </w:rPr>
      </w:pPr>
    </w:p>
    <w:p w14:paraId="502E81A1" w14:textId="77777777" w:rsidR="00471BF2" w:rsidRPr="00DC2BA7" w:rsidRDefault="00471BF2" w:rsidP="00B057AB">
      <w:pPr>
        <w:widowControl w:val="0"/>
        <w:tabs>
          <w:tab w:val="clear" w:pos="567"/>
        </w:tabs>
        <w:spacing w:line="240" w:lineRule="auto"/>
        <w:rPr>
          <w:lang w:val="sv-SE"/>
        </w:rPr>
      </w:pPr>
    </w:p>
    <w:p w14:paraId="232FCD5D" w14:textId="77777777" w:rsidR="00471BF2" w:rsidRPr="00DC2BA7" w:rsidRDefault="00471BF2" w:rsidP="00B057AB">
      <w:pPr>
        <w:widowControl w:val="0"/>
        <w:tabs>
          <w:tab w:val="clear" w:pos="567"/>
        </w:tabs>
        <w:spacing w:line="240" w:lineRule="auto"/>
        <w:rPr>
          <w:lang w:val="sv-SE"/>
        </w:rPr>
      </w:pPr>
    </w:p>
    <w:p w14:paraId="7BE63462" w14:textId="77777777" w:rsidR="00471BF2" w:rsidRPr="00DC2BA7" w:rsidRDefault="00471BF2" w:rsidP="00B057AB">
      <w:pPr>
        <w:widowControl w:val="0"/>
        <w:tabs>
          <w:tab w:val="clear" w:pos="567"/>
        </w:tabs>
        <w:spacing w:line="240" w:lineRule="auto"/>
        <w:rPr>
          <w:lang w:val="sv-SE"/>
        </w:rPr>
      </w:pPr>
    </w:p>
    <w:p w14:paraId="49749E5E" w14:textId="77777777" w:rsidR="00471BF2" w:rsidRPr="00DC2BA7" w:rsidRDefault="00471BF2" w:rsidP="00B057AB">
      <w:pPr>
        <w:widowControl w:val="0"/>
        <w:tabs>
          <w:tab w:val="clear" w:pos="567"/>
        </w:tabs>
        <w:spacing w:line="240" w:lineRule="auto"/>
        <w:rPr>
          <w:lang w:val="sv-SE"/>
        </w:rPr>
      </w:pPr>
    </w:p>
    <w:p w14:paraId="19EC6547" w14:textId="77777777" w:rsidR="00471BF2" w:rsidRPr="00DC2BA7" w:rsidRDefault="00B60735" w:rsidP="00B057AB">
      <w:pPr>
        <w:widowControl w:val="0"/>
        <w:tabs>
          <w:tab w:val="clear" w:pos="567"/>
        </w:tabs>
        <w:spacing w:line="240" w:lineRule="auto"/>
        <w:jc w:val="center"/>
        <w:rPr>
          <w:b/>
          <w:bCs/>
          <w:lang w:val="sv-SE"/>
        </w:rPr>
      </w:pPr>
      <w:r w:rsidRPr="00DC2BA7">
        <w:rPr>
          <w:b/>
          <w:bCs/>
          <w:lang w:val="sv-SE"/>
        </w:rPr>
        <w:t>BILAGA III</w:t>
      </w:r>
    </w:p>
    <w:p w14:paraId="1CF60234" w14:textId="77777777" w:rsidR="00471BF2" w:rsidRPr="00DC2BA7" w:rsidRDefault="00471BF2" w:rsidP="00B057AB">
      <w:pPr>
        <w:widowControl w:val="0"/>
        <w:tabs>
          <w:tab w:val="clear" w:pos="567"/>
        </w:tabs>
        <w:spacing w:line="240" w:lineRule="auto"/>
        <w:jc w:val="center"/>
        <w:rPr>
          <w:lang w:val="sv-SE"/>
        </w:rPr>
      </w:pPr>
    </w:p>
    <w:p w14:paraId="24BF3B37" w14:textId="77777777" w:rsidR="00471BF2" w:rsidRPr="00DC2BA7" w:rsidRDefault="00B60735" w:rsidP="00B057AB">
      <w:pPr>
        <w:widowControl w:val="0"/>
        <w:tabs>
          <w:tab w:val="clear" w:pos="567"/>
        </w:tabs>
        <w:spacing w:line="240" w:lineRule="auto"/>
        <w:jc w:val="center"/>
        <w:rPr>
          <w:b/>
          <w:bCs/>
          <w:lang w:val="sv-SE"/>
        </w:rPr>
      </w:pPr>
      <w:r w:rsidRPr="00DC2BA7">
        <w:rPr>
          <w:b/>
          <w:bCs/>
          <w:lang w:val="sv-SE"/>
        </w:rPr>
        <w:t>MÄRKNING OCH BIPACKSEDEL</w:t>
      </w:r>
    </w:p>
    <w:p w14:paraId="574F7AE8" w14:textId="77777777" w:rsidR="00471BF2" w:rsidRPr="00DC2BA7" w:rsidRDefault="00B60735" w:rsidP="00B057AB">
      <w:pPr>
        <w:widowControl w:val="0"/>
        <w:tabs>
          <w:tab w:val="clear" w:pos="567"/>
        </w:tabs>
        <w:spacing w:line="240" w:lineRule="auto"/>
        <w:rPr>
          <w:lang w:val="sv-SE"/>
        </w:rPr>
      </w:pPr>
      <w:r w:rsidRPr="00DC2BA7">
        <w:rPr>
          <w:lang w:val="sv-SE"/>
        </w:rPr>
        <w:br w:type="page"/>
      </w:r>
    </w:p>
    <w:p w14:paraId="1F2AEC87" w14:textId="77777777" w:rsidR="00471BF2" w:rsidRPr="00DC2BA7" w:rsidRDefault="00471BF2" w:rsidP="00B057AB">
      <w:pPr>
        <w:widowControl w:val="0"/>
        <w:tabs>
          <w:tab w:val="clear" w:pos="567"/>
        </w:tabs>
        <w:spacing w:line="240" w:lineRule="auto"/>
        <w:rPr>
          <w:lang w:val="sv-SE"/>
        </w:rPr>
      </w:pPr>
    </w:p>
    <w:p w14:paraId="4CC0AD24" w14:textId="77777777" w:rsidR="00471BF2" w:rsidRPr="00DC2BA7" w:rsidRDefault="00471BF2" w:rsidP="00B057AB">
      <w:pPr>
        <w:widowControl w:val="0"/>
        <w:tabs>
          <w:tab w:val="clear" w:pos="567"/>
        </w:tabs>
        <w:spacing w:line="240" w:lineRule="auto"/>
        <w:rPr>
          <w:lang w:val="sv-SE"/>
        </w:rPr>
      </w:pPr>
    </w:p>
    <w:p w14:paraId="16BF1D77" w14:textId="77777777" w:rsidR="00471BF2" w:rsidRPr="00DC2BA7" w:rsidRDefault="00471BF2" w:rsidP="00B057AB">
      <w:pPr>
        <w:widowControl w:val="0"/>
        <w:tabs>
          <w:tab w:val="clear" w:pos="567"/>
        </w:tabs>
        <w:spacing w:line="240" w:lineRule="auto"/>
        <w:rPr>
          <w:lang w:val="sv-SE"/>
        </w:rPr>
      </w:pPr>
    </w:p>
    <w:p w14:paraId="3CDA1A79" w14:textId="77777777" w:rsidR="00471BF2" w:rsidRPr="00DC2BA7" w:rsidRDefault="00471BF2" w:rsidP="00B057AB">
      <w:pPr>
        <w:widowControl w:val="0"/>
        <w:tabs>
          <w:tab w:val="clear" w:pos="567"/>
        </w:tabs>
        <w:spacing w:line="240" w:lineRule="auto"/>
        <w:rPr>
          <w:lang w:val="sv-SE"/>
        </w:rPr>
      </w:pPr>
    </w:p>
    <w:p w14:paraId="16366F4C" w14:textId="77777777" w:rsidR="00471BF2" w:rsidRPr="00DC2BA7" w:rsidRDefault="00471BF2" w:rsidP="00B057AB">
      <w:pPr>
        <w:widowControl w:val="0"/>
        <w:tabs>
          <w:tab w:val="clear" w:pos="567"/>
        </w:tabs>
        <w:spacing w:line="240" w:lineRule="auto"/>
        <w:rPr>
          <w:lang w:val="sv-SE"/>
        </w:rPr>
      </w:pPr>
    </w:p>
    <w:p w14:paraId="41587A32" w14:textId="77777777" w:rsidR="00471BF2" w:rsidRPr="00DC2BA7" w:rsidRDefault="00471BF2" w:rsidP="00B057AB">
      <w:pPr>
        <w:widowControl w:val="0"/>
        <w:tabs>
          <w:tab w:val="clear" w:pos="567"/>
        </w:tabs>
        <w:spacing w:line="240" w:lineRule="auto"/>
        <w:rPr>
          <w:lang w:val="sv-SE"/>
        </w:rPr>
      </w:pPr>
    </w:p>
    <w:p w14:paraId="7A54A3DB" w14:textId="77777777" w:rsidR="00471BF2" w:rsidRPr="00DC2BA7" w:rsidRDefault="00471BF2" w:rsidP="00B057AB">
      <w:pPr>
        <w:widowControl w:val="0"/>
        <w:tabs>
          <w:tab w:val="clear" w:pos="567"/>
        </w:tabs>
        <w:spacing w:line="240" w:lineRule="auto"/>
        <w:rPr>
          <w:lang w:val="sv-SE"/>
        </w:rPr>
      </w:pPr>
    </w:p>
    <w:p w14:paraId="1C1F04A4" w14:textId="77777777" w:rsidR="00471BF2" w:rsidRPr="00DC2BA7" w:rsidRDefault="00471BF2" w:rsidP="00B057AB">
      <w:pPr>
        <w:widowControl w:val="0"/>
        <w:tabs>
          <w:tab w:val="clear" w:pos="567"/>
        </w:tabs>
        <w:spacing w:line="240" w:lineRule="auto"/>
        <w:rPr>
          <w:lang w:val="sv-SE"/>
        </w:rPr>
      </w:pPr>
    </w:p>
    <w:p w14:paraId="6D01D99F" w14:textId="77777777" w:rsidR="00471BF2" w:rsidRPr="00DC2BA7" w:rsidRDefault="00471BF2" w:rsidP="00B057AB">
      <w:pPr>
        <w:widowControl w:val="0"/>
        <w:tabs>
          <w:tab w:val="clear" w:pos="567"/>
        </w:tabs>
        <w:spacing w:line="240" w:lineRule="auto"/>
        <w:rPr>
          <w:lang w:val="sv-SE"/>
        </w:rPr>
      </w:pPr>
    </w:p>
    <w:p w14:paraId="7B06A4FD" w14:textId="77777777" w:rsidR="00471BF2" w:rsidRPr="00DC2BA7" w:rsidRDefault="00471BF2" w:rsidP="00B057AB">
      <w:pPr>
        <w:widowControl w:val="0"/>
        <w:tabs>
          <w:tab w:val="clear" w:pos="567"/>
        </w:tabs>
        <w:spacing w:line="240" w:lineRule="auto"/>
        <w:rPr>
          <w:lang w:val="sv-SE"/>
        </w:rPr>
      </w:pPr>
    </w:p>
    <w:p w14:paraId="48F48468" w14:textId="77777777" w:rsidR="00471BF2" w:rsidRPr="00DC2BA7" w:rsidRDefault="00471BF2" w:rsidP="00B057AB">
      <w:pPr>
        <w:widowControl w:val="0"/>
        <w:tabs>
          <w:tab w:val="clear" w:pos="567"/>
        </w:tabs>
        <w:spacing w:line="240" w:lineRule="auto"/>
        <w:rPr>
          <w:lang w:val="sv-SE"/>
        </w:rPr>
      </w:pPr>
    </w:p>
    <w:p w14:paraId="6788656B" w14:textId="77777777" w:rsidR="00471BF2" w:rsidRPr="00DC2BA7" w:rsidRDefault="00471BF2" w:rsidP="00B057AB">
      <w:pPr>
        <w:widowControl w:val="0"/>
        <w:tabs>
          <w:tab w:val="clear" w:pos="567"/>
        </w:tabs>
        <w:spacing w:line="240" w:lineRule="auto"/>
        <w:rPr>
          <w:lang w:val="sv-SE"/>
        </w:rPr>
      </w:pPr>
    </w:p>
    <w:p w14:paraId="76A79954" w14:textId="77777777" w:rsidR="00471BF2" w:rsidRPr="00DC2BA7" w:rsidRDefault="00471BF2" w:rsidP="00B057AB">
      <w:pPr>
        <w:widowControl w:val="0"/>
        <w:tabs>
          <w:tab w:val="clear" w:pos="567"/>
        </w:tabs>
        <w:spacing w:line="240" w:lineRule="auto"/>
        <w:rPr>
          <w:lang w:val="sv-SE"/>
        </w:rPr>
      </w:pPr>
    </w:p>
    <w:p w14:paraId="16B21518" w14:textId="77777777" w:rsidR="00471BF2" w:rsidRPr="00DC2BA7" w:rsidRDefault="00471BF2" w:rsidP="00B057AB">
      <w:pPr>
        <w:widowControl w:val="0"/>
        <w:tabs>
          <w:tab w:val="clear" w:pos="567"/>
        </w:tabs>
        <w:spacing w:line="240" w:lineRule="auto"/>
        <w:rPr>
          <w:lang w:val="sv-SE"/>
        </w:rPr>
      </w:pPr>
    </w:p>
    <w:p w14:paraId="48DFEAA6" w14:textId="77777777" w:rsidR="00471BF2" w:rsidRPr="00DC2BA7" w:rsidRDefault="00471BF2" w:rsidP="00B057AB">
      <w:pPr>
        <w:widowControl w:val="0"/>
        <w:tabs>
          <w:tab w:val="clear" w:pos="567"/>
        </w:tabs>
        <w:spacing w:line="240" w:lineRule="auto"/>
        <w:rPr>
          <w:lang w:val="sv-SE"/>
        </w:rPr>
      </w:pPr>
    </w:p>
    <w:p w14:paraId="5139AD3B" w14:textId="77777777" w:rsidR="00471BF2" w:rsidRPr="00DC2BA7" w:rsidRDefault="00471BF2" w:rsidP="00B057AB">
      <w:pPr>
        <w:widowControl w:val="0"/>
        <w:tabs>
          <w:tab w:val="clear" w:pos="567"/>
        </w:tabs>
        <w:spacing w:line="240" w:lineRule="auto"/>
        <w:rPr>
          <w:lang w:val="sv-SE"/>
        </w:rPr>
      </w:pPr>
    </w:p>
    <w:p w14:paraId="2CB7A2DA" w14:textId="77777777" w:rsidR="00471BF2" w:rsidRPr="00DC2BA7" w:rsidRDefault="00471BF2" w:rsidP="00B057AB">
      <w:pPr>
        <w:widowControl w:val="0"/>
        <w:tabs>
          <w:tab w:val="clear" w:pos="567"/>
        </w:tabs>
        <w:spacing w:line="240" w:lineRule="auto"/>
        <w:rPr>
          <w:lang w:val="sv-SE"/>
        </w:rPr>
      </w:pPr>
    </w:p>
    <w:p w14:paraId="1BEF46AF" w14:textId="77777777" w:rsidR="00471BF2" w:rsidRPr="00DC2BA7" w:rsidRDefault="00471BF2" w:rsidP="00B057AB">
      <w:pPr>
        <w:widowControl w:val="0"/>
        <w:tabs>
          <w:tab w:val="clear" w:pos="567"/>
        </w:tabs>
        <w:spacing w:line="240" w:lineRule="auto"/>
        <w:rPr>
          <w:lang w:val="sv-SE"/>
        </w:rPr>
      </w:pPr>
    </w:p>
    <w:p w14:paraId="457777F9" w14:textId="77777777" w:rsidR="00471BF2" w:rsidRPr="00DC2BA7" w:rsidRDefault="00471BF2" w:rsidP="00B057AB">
      <w:pPr>
        <w:widowControl w:val="0"/>
        <w:tabs>
          <w:tab w:val="clear" w:pos="567"/>
        </w:tabs>
        <w:spacing w:line="240" w:lineRule="auto"/>
        <w:rPr>
          <w:lang w:val="sv-SE"/>
        </w:rPr>
      </w:pPr>
    </w:p>
    <w:p w14:paraId="1342617A" w14:textId="77777777" w:rsidR="00471BF2" w:rsidRPr="00DC2BA7" w:rsidRDefault="00471BF2" w:rsidP="00B057AB">
      <w:pPr>
        <w:widowControl w:val="0"/>
        <w:tabs>
          <w:tab w:val="clear" w:pos="567"/>
        </w:tabs>
        <w:spacing w:line="240" w:lineRule="auto"/>
        <w:rPr>
          <w:lang w:val="sv-SE"/>
        </w:rPr>
      </w:pPr>
    </w:p>
    <w:p w14:paraId="74A24CE0" w14:textId="77777777" w:rsidR="00471BF2" w:rsidRPr="00DC2BA7" w:rsidRDefault="00471BF2" w:rsidP="00B057AB">
      <w:pPr>
        <w:widowControl w:val="0"/>
        <w:tabs>
          <w:tab w:val="clear" w:pos="567"/>
        </w:tabs>
        <w:spacing w:line="240" w:lineRule="auto"/>
        <w:rPr>
          <w:lang w:val="sv-SE"/>
        </w:rPr>
      </w:pPr>
    </w:p>
    <w:p w14:paraId="116C1920" w14:textId="77777777" w:rsidR="00471BF2" w:rsidRPr="00DC2BA7" w:rsidRDefault="00471BF2" w:rsidP="00B057AB">
      <w:pPr>
        <w:widowControl w:val="0"/>
        <w:tabs>
          <w:tab w:val="clear" w:pos="567"/>
        </w:tabs>
        <w:spacing w:line="240" w:lineRule="auto"/>
        <w:rPr>
          <w:lang w:val="sv-SE"/>
        </w:rPr>
      </w:pPr>
    </w:p>
    <w:p w14:paraId="7B0C9BE4" w14:textId="77777777" w:rsidR="00471BF2" w:rsidRPr="00DC2BA7" w:rsidRDefault="00B60735" w:rsidP="00EF191B">
      <w:pPr>
        <w:widowControl w:val="0"/>
        <w:tabs>
          <w:tab w:val="clear" w:pos="567"/>
        </w:tabs>
        <w:spacing w:line="240" w:lineRule="auto"/>
        <w:jc w:val="center"/>
        <w:outlineLvl w:val="0"/>
        <w:rPr>
          <w:lang w:val="sv-SE"/>
        </w:rPr>
      </w:pPr>
      <w:r w:rsidRPr="00DC2BA7">
        <w:rPr>
          <w:b/>
          <w:bCs/>
          <w:noProof/>
          <w:lang w:val="sv-SE"/>
        </w:rPr>
        <w:t xml:space="preserve">A. </w:t>
      </w:r>
      <w:r w:rsidRPr="00DC2BA7">
        <w:rPr>
          <w:b/>
          <w:bCs/>
          <w:lang w:val="sv-SE"/>
        </w:rPr>
        <w:t>MÄRKNING</w:t>
      </w:r>
    </w:p>
    <w:p w14:paraId="2DC56DAB" w14:textId="77777777" w:rsidR="00471BF2" w:rsidRPr="00DC2BA7" w:rsidRDefault="00B60735" w:rsidP="00B057AB">
      <w:pPr>
        <w:spacing w:line="240" w:lineRule="auto"/>
        <w:rPr>
          <w:lang w:val="sv-SE"/>
        </w:rPr>
      </w:pPr>
      <w:r w:rsidRPr="00DC2BA7">
        <w:rPr>
          <w:lang w:val="sv-SE"/>
        </w:rPr>
        <w:br w:type="page"/>
      </w:r>
    </w:p>
    <w:p w14:paraId="0A0D0C12" w14:textId="77777777" w:rsidR="009433EA" w:rsidRPr="00DC2BA7" w:rsidRDefault="009433EA" w:rsidP="00B057AB">
      <w:pPr>
        <w:shd w:val="clear" w:color="auto" w:fill="FFFFFF"/>
        <w:suppressAutoHyphens/>
        <w:spacing w:line="240" w:lineRule="auto"/>
        <w:rPr>
          <w:noProof/>
          <w:lang w:val="sv-SE"/>
        </w:rPr>
      </w:pPr>
    </w:p>
    <w:p w14:paraId="3194C4F0" w14:textId="77777777" w:rsidR="004F366B" w:rsidRPr="00DC2BA7" w:rsidRDefault="00B60735" w:rsidP="00B057AB">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33540015" w14:textId="77777777" w:rsidR="004F366B" w:rsidRPr="00DC2BA7" w:rsidRDefault="004F366B" w:rsidP="00B057AB">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3893F7C0" w14:textId="77777777" w:rsidR="004F366B" w:rsidRPr="00DC2BA7" w:rsidRDefault="00B60735" w:rsidP="00B057AB">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KARTONG FÖR ENDOSFÖRPACKNING</w:t>
      </w:r>
    </w:p>
    <w:p w14:paraId="1F945D97" w14:textId="77777777" w:rsidR="004F366B" w:rsidRPr="00DC2BA7" w:rsidRDefault="004F366B" w:rsidP="00B057AB">
      <w:pPr>
        <w:suppressAutoHyphens/>
        <w:spacing w:line="240" w:lineRule="auto"/>
        <w:rPr>
          <w:noProof/>
          <w:lang w:val="sv-SE"/>
        </w:rPr>
      </w:pPr>
    </w:p>
    <w:p w14:paraId="19D71F5B" w14:textId="77777777" w:rsidR="004F366B" w:rsidRPr="00DC2BA7" w:rsidRDefault="004F366B" w:rsidP="00B057AB">
      <w:pPr>
        <w:suppressAutoHyphens/>
        <w:spacing w:line="240" w:lineRule="auto"/>
        <w:rPr>
          <w:noProof/>
          <w:lang w:val="sv-SE"/>
        </w:rPr>
      </w:pPr>
    </w:p>
    <w:p w14:paraId="6CDAB40E"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w:t>
      </w:r>
      <w:r w:rsidRPr="00DC2BA7">
        <w:rPr>
          <w:b/>
          <w:lang w:val="sv-SE"/>
        </w:rPr>
        <w:tab/>
        <w:t>LÄKEMEDLETS NAMN</w:t>
      </w:r>
    </w:p>
    <w:p w14:paraId="1D3A80AA" w14:textId="77777777" w:rsidR="004F366B" w:rsidRPr="00DC2BA7" w:rsidRDefault="004F366B" w:rsidP="00B057AB">
      <w:pPr>
        <w:keepNext/>
        <w:suppressAutoHyphens/>
        <w:spacing w:line="240" w:lineRule="auto"/>
        <w:rPr>
          <w:lang w:val="sv-SE"/>
        </w:rPr>
      </w:pPr>
    </w:p>
    <w:p w14:paraId="6866ABBC" w14:textId="77777777" w:rsidR="004F366B" w:rsidRPr="00DC2BA7" w:rsidRDefault="00B60735" w:rsidP="00B057AB">
      <w:pPr>
        <w:pStyle w:val="Text"/>
        <w:spacing w:before="0"/>
        <w:jc w:val="left"/>
        <w:rPr>
          <w:sz w:val="22"/>
          <w:lang w:val="sv-SE"/>
        </w:rPr>
      </w:pPr>
      <w:r w:rsidRPr="00DC2BA7">
        <w:rPr>
          <w:color w:val="000000"/>
          <w:sz w:val="22"/>
          <w:lang w:val="sv-SE"/>
        </w:rPr>
        <w:t>Xolair 75 mg</w:t>
      </w:r>
      <w:r w:rsidRPr="00DC2BA7">
        <w:rPr>
          <w:sz w:val="22"/>
          <w:lang w:val="sv-SE"/>
        </w:rPr>
        <w:t xml:space="preserve"> injektionsvätska, lösning</w:t>
      </w:r>
      <w:r w:rsidR="00CA68DB" w:rsidRPr="00DC2BA7">
        <w:rPr>
          <w:sz w:val="22"/>
          <w:lang w:val="sv-SE"/>
        </w:rPr>
        <w:t xml:space="preserve"> i förfylld spruta</w:t>
      </w:r>
    </w:p>
    <w:p w14:paraId="45D72B0E" w14:textId="77777777" w:rsidR="004F366B" w:rsidRPr="00DC2BA7" w:rsidRDefault="00B60735" w:rsidP="00B057AB">
      <w:pPr>
        <w:pStyle w:val="Text"/>
        <w:spacing w:before="0"/>
        <w:jc w:val="left"/>
        <w:rPr>
          <w:color w:val="000000"/>
          <w:sz w:val="22"/>
          <w:lang w:val="sv-SE"/>
        </w:rPr>
      </w:pPr>
      <w:r w:rsidRPr="00DC2BA7">
        <w:rPr>
          <w:color w:val="000000"/>
          <w:sz w:val="22"/>
          <w:lang w:val="sv-SE"/>
        </w:rPr>
        <w:t>omalizumab</w:t>
      </w:r>
    </w:p>
    <w:p w14:paraId="6A9B972B" w14:textId="77777777" w:rsidR="004F366B" w:rsidRPr="00DC2BA7" w:rsidRDefault="004F366B" w:rsidP="00B057AB">
      <w:pPr>
        <w:suppressAutoHyphens/>
        <w:spacing w:line="240" w:lineRule="auto"/>
        <w:rPr>
          <w:noProof/>
          <w:lang w:val="sv-SE"/>
        </w:rPr>
      </w:pPr>
    </w:p>
    <w:p w14:paraId="6E0339B7" w14:textId="77777777" w:rsidR="004F366B" w:rsidRPr="00DC2BA7" w:rsidRDefault="004F366B" w:rsidP="00B057AB">
      <w:pPr>
        <w:suppressAutoHyphens/>
        <w:spacing w:line="240" w:lineRule="auto"/>
        <w:rPr>
          <w:noProof/>
          <w:lang w:val="sv-SE"/>
        </w:rPr>
      </w:pPr>
    </w:p>
    <w:p w14:paraId="0CCA0D4E"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2.</w:t>
      </w:r>
      <w:r w:rsidRPr="00DC2BA7">
        <w:rPr>
          <w:b/>
          <w:lang w:val="sv-SE"/>
        </w:rPr>
        <w:tab/>
        <w:t>DEKLARATION AV AKTIV(A) SUBSTANS(ER)</w:t>
      </w:r>
    </w:p>
    <w:p w14:paraId="3E6D2B7F" w14:textId="77777777" w:rsidR="004F366B" w:rsidRPr="00DC2BA7" w:rsidRDefault="004F366B" w:rsidP="00B057AB">
      <w:pPr>
        <w:keepNext/>
        <w:suppressAutoHyphens/>
        <w:spacing w:line="240" w:lineRule="auto"/>
        <w:rPr>
          <w:lang w:val="sv-SE"/>
        </w:rPr>
      </w:pPr>
    </w:p>
    <w:p w14:paraId="7D2A8FE2" w14:textId="349A6B20" w:rsidR="004F366B" w:rsidRPr="00DC2BA7" w:rsidRDefault="00B60735" w:rsidP="00B057AB">
      <w:pPr>
        <w:pStyle w:val="Text"/>
        <w:spacing w:before="0"/>
        <w:jc w:val="left"/>
        <w:rPr>
          <w:color w:val="000000"/>
          <w:sz w:val="22"/>
          <w:lang w:val="sv-SE"/>
        </w:rPr>
      </w:pPr>
      <w:r w:rsidRPr="00DC2BA7">
        <w:rPr>
          <w:color w:val="000000"/>
          <w:sz w:val="22"/>
          <w:lang w:val="sv-SE"/>
        </w:rPr>
        <w:t>Varje förfylld spruta innehåller 75 mg omalizumab</w:t>
      </w:r>
      <w:r w:rsidR="00131E2A">
        <w:rPr>
          <w:color w:val="000000"/>
          <w:sz w:val="22"/>
          <w:lang w:val="sv-SE"/>
        </w:rPr>
        <w:t xml:space="preserve"> i</w:t>
      </w:r>
      <w:r w:rsidR="00C52F6E" w:rsidRPr="00DC2BA7">
        <w:rPr>
          <w:color w:val="000000"/>
          <w:sz w:val="22"/>
          <w:lang w:val="sv-SE"/>
        </w:rPr>
        <w:t xml:space="preserve"> 0,5 ml</w:t>
      </w:r>
      <w:r w:rsidR="006A00EC">
        <w:rPr>
          <w:color w:val="000000"/>
          <w:sz w:val="22"/>
          <w:lang w:val="sv-SE"/>
        </w:rPr>
        <w:t xml:space="preserve"> lösning</w:t>
      </w:r>
      <w:r w:rsidRPr="00DC2BA7">
        <w:rPr>
          <w:color w:val="000000"/>
          <w:sz w:val="22"/>
          <w:lang w:val="sv-SE"/>
        </w:rPr>
        <w:t>.</w:t>
      </w:r>
    </w:p>
    <w:p w14:paraId="64DECEC1" w14:textId="77777777" w:rsidR="004F366B" w:rsidRPr="00DC2BA7" w:rsidRDefault="004F366B" w:rsidP="00B057AB">
      <w:pPr>
        <w:suppressAutoHyphens/>
        <w:spacing w:line="240" w:lineRule="auto"/>
        <w:rPr>
          <w:noProof/>
          <w:lang w:val="sv-SE"/>
        </w:rPr>
      </w:pPr>
    </w:p>
    <w:p w14:paraId="52AEB37B" w14:textId="77777777" w:rsidR="004F366B" w:rsidRPr="00DC2BA7" w:rsidRDefault="004F366B" w:rsidP="00B057AB">
      <w:pPr>
        <w:suppressAutoHyphens/>
        <w:spacing w:line="240" w:lineRule="auto"/>
        <w:rPr>
          <w:noProof/>
          <w:lang w:val="sv-SE"/>
        </w:rPr>
      </w:pPr>
    </w:p>
    <w:p w14:paraId="132848B5"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3.</w:t>
      </w:r>
      <w:r w:rsidRPr="00DC2BA7">
        <w:rPr>
          <w:b/>
          <w:lang w:val="sv-SE"/>
        </w:rPr>
        <w:tab/>
        <w:t>FÖRTECKNING ÖVER HJÄLPÄMNEN</w:t>
      </w:r>
    </w:p>
    <w:p w14:paraId="0B7A0520" w14:textId="77777777" w:rsidR="004F366B" w:rsidRPr="00DC2BA7" w:rsidRDefault="004F366B" w:rsidP="00B057AB">
      <w:pPr>
        <w:keepNext/>
        <w:suppressAutoHyphens/>
        <w:spacing w:line="240" w:lineRule="auto"/>
        <w:rPr>
          <w:lang w:val="sv-SE"/>
        </w:rPr>
      </w:pPr>
    </w:p>
    <w:p w14:paraId="63234708" w14:textId="2E83D333" w:rsidR="004F366B" w:rsidRPr="00DC2BA7" w:rsidRDefault="00B60735" w:rsidP="00B057AB">
      <w:pPr>
        <w:pStyle w:val="Char2"/>
        <w:widowControl w:val="0"/>
        <w:spacing w:before="0"/>
        <w:jc w:val="left"/>
        <w:rPr>
          <w:sz w:val="22"/>
          <w:szCs w:val="22"/>
          <w:lang w:val="sv-SE"/>
        </w:rPr>
      </w:pPr>
      <w:r w:rsidRPr="00DC2BA7">
        <w:rPr>
          <w:sz w:val="22"/>
          <w:szCs w:val="22"/>
          <w:lang w:val="sv-SE"/>
        </w:rPr>
        <w:t>Innehåller även: argininhydroklorid, histidinhydroklorid</w:t>
      </w:r>
      <w:r w:rsidR="008D694B">
        <w:rPr>
          <w:sz w:val="22"/>
          <w:szCs w:val="22"/>
          <w:lang w:val="sv-SE"/>
        </w:rPr>
        <w:t>monohydrat</w:t>
      </w:r>
      <w:r w:rsidRPr="00DC2BA7">
        <w:rPr>
          <w:sz w:val="22"/>
          <w:szCs w:val="22"/>
          <w:lang w:val="sv-SE"/>
        </w:rPr>
        <w:t>, histidin, polysorbat 20, vatten för injektionsvätskor.</w:t>
      </w:r>
    </w:p>
    <w:p w14:paraId="5B68F6C4" w14:textId="77777777" w:rsidR="004F366B" w:rsidRPr="00DC2BA7" w:rsidRDefault="004F366B" w:rsidP="00B057AB">
      <w:pPr>
        <w:suppressAutoHyphens/>
        <w:spacing w:line="240" w:lineRule="auto"/>
        <w:rPr>
          <w:noProof/>
          <w:lang w:val="sv-SE"/>
        </w:rPr>
      </w:pPr>
    </w:p>
    <w:p w14:paraId="64CF9684" w14:textId="77777777" w:rsidR="004F366B" w:rsidRPr="00DC2BA7" w:rsidRDefault="004F366B" w:rsidP="00B057AB">
      <w:pPr>
        <w:suppressAutoHyphens/>
        <w:spacing w:line="240" w:lineRule="auto"/>
        <w:rPr>
          <w:noProof/>
          <w:lang w:val="sv-SE"/>
        </w:rPr>
      </w:pPr>
    </w:p>
    <w:p w14:paraId="0ACE3394"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4.</w:t>
      </w:r>
      <w:r w:rsidRPr="00DC2BA7">
        <w:rPr>
          <w:b/>
          <w:lang w:val="sv-SE"/>
        </w:rPr>
        <w:tab/>
        <w:t>LÄKEMEDELSFORM OCH FÖRPACKNINGSSTORLEK</w:t>
      </w:r>
    </w:p>
    <w:p w14:paraId="239D5E47" w14:textId="77777777" w:rsidR="004F366B" w:rsidRPr="00DC2BA7" w:rsidRDefault="004F366B" w:rsidP="00B057AB">
      <w:pPr>
        <w:keepNext/>
        <w:suppressAutoHyphens/>
        <w:spacing w:line="240" w:lineRule="auto"/>
        <w:rPr>
          <w:lang w:val="sv-SE"/>
        </w:rPr>
      </w:pPr>
    </w:p>
    <w:p w14:paraId="67369565" w14:textId="77777777" w:rsidR="00590DDE" w:rsidRPr="00DC2BA7" w:rsidRDefault="00B60735" w:rsidP="00B057AB">
      <w:pPr>
        <w:pStyle w:val="Text"/>
        <w:spacing w:before="0"/>
        <w:jc w:val="left"/>
        <w:rPr>
          <w:sz w:val="22"/>
          <w:lang w:val="sv-SE"/>
        </w:rPr>
      </w:pPr>
      <w:r w:rsidRPr="00DC2BA7">
        <w:rPr>
          <w:sz w:val="22"/>
          <w:shd w:val="pct15" w:color="auto" w:fill="auto"/>
          <w:lang w:val="sv-SE"/>
        </w:rPr>
        <w:t>Injektionsvätska, lösning</w:t>
      </w:r>
      <w:r w:rsidR="00CA68DB" w:rsidRPr="00DC2BA7">
        <w:rPr>
          <w:sz w:val="22"/>
          <w:shd w:val="pct15" w:color="auto" w:fill="auto"/>
          <w:lang w:val="sv-SE"/>
        </w:rPr>
        <w:t xml:space="preserve"> i förfylld spruta</w:t>
      </w:r>
    </w:p>
    <w:p w14:paraId="340E2819" w14:textId="77777777" w:rsidR="000E170F" w:rsidRPr="00DC2BA7" w:rsidRDefault="000E170F" w:rsidP="00B057AB">
      <w:pPr>
        <w:pStyle w:val="Text"/>
        <w:spacing w:before="0"/>
        <w:jc w:val="left"/>
        <w:rPr>
          <w:color w:val="000000"/>
          <w:sz w:val="22"/>
          <w:lang w:val="sv-SE"/>
        </w:rPr>
      </w:pPr>
    </w:p>
    <w:p w14:paraId="1E2509D8" w14:textId="77777777" w:rsidR="004F366B" w:rsidRPr="00DC2BA7" w:rsidRDefault="00B60735" w:rsidP="00B057AB">
      <w:pPr>
        <w:suppressAutoHyphens/>
        <w:spacing w:line="240" w:lineRule="auto"/>
        <w:rPr>
          <w:noProof/>
          <w:lang w:val="sv-SE"/>
        </w:rPr>
      </w:pPr>
      <w:r w:rsidRPr="00DC2BA7">
        <w:rPr>
          <w:color w:val="000000"/>
          <w:lang w:val="sv-SE"/>
        </w:rPr>
        <w:t>1</w:t>
      </w:r>
      <w:r w:rsidR="00125F6E" w:rsidRPr="00DC2BA7">
        <w:rPr>
          <w:color w:val="000000"/>
          <w:lang w:val="sv-SE"/>
        </w:rPr>
        <w:t> </w:t>
      </w:r>
      <w:r w:rsidR="00E87A07" w:rsidRPr="00DC2BA7">
        <w:rPr>
          <w:color w:val="000000"/>
          <w:lang w:val="sv-SE"/>
        </w:rPr>
        <w:t>förfylld spruta</w:t>
      </w:r>
    </w:p>
    <w:p w14:paraId="0DF7773E" w14:textId="77777777" w:rsidR="004F366B" w:rsidRPr="00DC2BA7" w:rsidRDefault="004F366B" w:rsidP="00B057AB">
      <w:pPr>
        <w:suppressAutoHyphens/>
        <w:spacing w:line="240" w:lineRule="auto"/>
        <w:rPr>
          <w:noProof/>
          <w:lang w:val="sv-SE"/>
        </w:rPr>
      </w:pPr>
    </w:p>
    <w:p w14:paraId="69A63BD8" w14:textId="77777777" w:rsidR="00466A8C" w:rsidRPr="00DC2BA7" w:rsidRDefault="00466A8C" w:rsidP="00B057AB">
      <w:pPr>
        <w:suppressAutoHyphens/>
        <w:spacing w:line="240" w:lineRule="auto"/>
        <w:rPr>
          <w:noProof/>
          <w:lang w:val="sv-SE"/>
        </w:rPr>
      </w:pPr>
    </w:p>
    <w:p w14:paraId="2952C1C2"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5.</w:t>
      </w:r>
      <w:r w:rsidRPr="00DC2BA7">
        <w:rPr>
          <w:b/>
          <w:lang w:val="sv-SE"/>
        </w:rPr>
        <w:tab/>
        <w:t>ADMINISTRERINGSSÄTT OCH ADMINISTRERINGSVÄG</w:t>
      </w:r>
    </w:p>
    <w:p w14:paraId="66E005B8" w14:textId="77777777" w:rsidR="004F366B" w:rsidRPr="00DC2BA7" w:rsidRDefault="004F366B" w:rsidP="00B057AB">
      <w:pPr>
        <w:keepNext/>
        <w:suppressAutoHyphens/>
        <w:spacing w:line="240" w:lineRule="auto"/>
        <w:rPr>
          <w:lang w:val="sv-SE"/>
        </w:rPr>
      </w:pPr>
    </w:p>
    <w:p w14:paraId="3A7BEE1C" w14:textId="77777777" w:rsidR="004F366B" w:rsidRPr="00DC2BA7" w:rsidRDefault="00B60735" w:rsidP="00B057AB">
      <w:pPr>
        <w:suppressAutoHyphens/>
        <w:spacing w:line="240" w:lineRule="auto"/>
        <w:rPr>
          <w:noProof/>
          <w:lang w:val="sv-SE"/>
        </w:rPr>
      </w:pPr>
      <w:r w:rsidRPr="00DC2BA7">
        <w:rPr>
          <w:noProof/>
          <w:lang w:val="sv-SE"/>
        </w:rPr>
        <w:t>Läs bipacksedeln före användning.</w:t>
      </w:r>
    </w:p>
    <w:p w14:paraId="3B48A873" w14:textId="77777777" w:rsidR="00590DDE" w:rsidRPr="00DC2BA7" w:rsidRDefault="00B60735" w:rsidP="00B057AB">
      <w:pPr>
        <w:suppressAutoHyphens/>
        <w:spacing w:line="240" w:lineRule="auto"/>
        <w:rPr>
          <w:noProof/>
          <w:lang w:val="sv-SE"/>
        </w:rPr>
      </w:pPr>
      <w:r w:rsidRPr="00DC2BA7">
        <w:rPr>
          <w:noProof/>
          <w:lang w:val="sv-SE"/>
        </w:rPr>
        <w:t>Subkutan användning.</w:t>
      </w:r>
    </w:p>
    <w:p w14:paraId="6D731F1D" w14:textId="77777777" w:rsidR="00E87A07" w:rsidRPr="00DC2BA7" w:rsidRDefault="00B60735" w:rsidP="00B057AB">
      <w:pPr>
        <w:suppressAutoHyphens/>
        <w:spacing w:line="240" w:lineRule="auto"/>
        <w:rPr>
          <w:noProof/>
          <w:lang w:val="sv-SE"/>
        </w:rPr>
      </w:pPr>
      <w:r w:rsidRPr="00DC2BA7">
        <w:rPr>
          <w:noProof/>
          <w:lang w:val="sv-SE"/>
        </w:rPr>
        <w:t>Engångsbruk.</w:t>
      </w:r>
    </w:p>
    <w:p w14:paraId="747D857B" w14:textId="77777777" w:rsidR="004F366B" w:rsidRPr="00DC2BA7" w:rsidRDefault="004F366B" w:rsidP="00B057AB">
      <w:pPr>
        <w:suppressAutoHyphens/>
        <w:spacing w:line="240" w:lineRule="auto"/>
        <w:rPr>
          <w:noProof/>
          <w:lang w:val="sv-SE"/>
        </w:rPr>
      </w:pPr>
    </w:p>
    <w:p w14:paraId="0E76B9E5" w14:textId="77777777" w:rsidR="004F366B" w:rsidRPr="00DC2BA7" w:rsidRDefault="004F366B" w:rsidP="00B057AB">
      <w:pPr>
        <w:suppressAutoHyphens/>
        <w:spacing w:line="240" w:lineRule="auto"/>
        <w:rPr>
          <w:noProof/>
          <w:lang w:val="sv-SE"/>
        </w:rPr>
      </w:pPr>
    </w:p>
    <w:p w14:paraId="7BC6438E"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6.</w:t>
      </w:r>
      <w:r w:rsidRPr="00DC2BA7">
        <w:rPr>
          <w:b/>
          <w:lang w:val="sv-SE"/>
        </w:rPr>
        <w:tab/>
        <w:t>SÄRSKILD VARNING OM ATT LÄKEMEDLET MÅSTE FÖRVARAS UTOM SYN- OCH RÄCKHÅLL FÖR BARN</w:t>
      </w:r>
    </w:p>
    <w:p w14:paraId="001A95BA" w14:textId="77777777" w:rsidR="004F366B" w:rsidRPr="00DC2BA7" w:rsidRDefault="004F366B" w:rsidP="00B057AB">
      <w:pPr>
        <w:keepNext/>
        <w:suppressAutoHyphens/>
        <w:spacing w:line="240" w:lineRule="auto"/>
        <w:rPr>
          <w:lang w:val="sv-SE"/>
        </w:rPr>
      </w:pPr>
    </w:p>
    <w:p w14:paraId="16EEACDB" w14:textId="77777777" w:rsidR="004F366B" w:rsidRPr="00DC2BA7" w:rsidRDefault="00B60735" w:rsidP="00B057AB">
      <w:pPr>
        <w:suppressAutoHyphens/>
        <w:spacing w:line="240" w:lineRule="auto"/>
        <w:rPr>
          <w:noProof/>
          <w:lang w:val="sv-SE"/>
        </w:rPr>
      </w:pPr>
      <w:r w:rsidRPr="00DC2BA7">
        <w:rPr>
          <w:noProof/>
          <w:lang w:val="sv-SE"/>
        </w:rPr>
        <w:t>Förvaras utom syn- och räckhåll för barn.</w:t>
      </w:r>
    </w:p>
    <w:p w14:paraId="5D6A0E72" w14:textId="77777777" w:rsidR="004F366B" w:rsidRPr="00DC2BA7" w:rsidRDefault="004F366B" w:rsidP="00B057AB">
      <w:pPr>
        <w:suppressAutoHyphens/>
        <w:spacing w:line="240" w:lineRule="auto"/>
        <w:rPr>
          <w:noProof/>
          <w:lang w:val="sv-SE"/>
        </w:rPr>
      </w:pPr>
    </w:p>
    <w:p w14:paraId="48B91F29" w14:textId="77777777" w:rsidR="004F366B" w:rsidRPr="00DC2BA7" w:rsidRDefault="004F366B" w:rsidP="00B057AB">
      <w:pPr>
        <w:suppressAutoHyphens/>
        <w:spacing w:line="240" w:lineRule="auto"/>
        <w:rPr>
          <w:noProof/>
          <w:lang w:val="sv-SE"/>
        </w:rPr>
      </w:pPr>
    </w:p>
    <w:p w14:paraId="00ED3B98"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7.</w:t>
      </w:r>
      <w:r w:rsidRPr="00DC2BA7">
        <w:rPr>
          <w:b/>
          <w:lang w:val="sv-SE"/>
        </w:rPr>
        <w:tab/>
        <w:t>ÖVRIGA SÄRSKILDA VARNINGAR OM SÅ ÄR NÖDVÄNDIGT</w:t>
      </w:r>
    </w:p>
    <w:p w14:paraId="2813E593" w14:textId="77777777" w:rsidR="004F366B" w:rsidRPr="00DC2BA7" w:rsidRDefault="004F366B" w:rsidP="00B057AB">
      <w:pPr>
        <w:keepNext/>
        <w:suppressAutoHyphens/>
        <w:spacing w:line="240" w:lineRule="auto"/>
        <w:rPr>
          <w:lang w:val="sv-SE"/>
        </w:rPr>
      </w:pPr>
    </w:p>
    <w:p w14:paraId="1E5B0A74" w14:textId="77777777" w:rsidR="004F366B" w:rsidRPr="00DC2BA7" w:rsidRDefault="004F366B" w:rsidP="00B057AB">
      <w:pPr>
        <w:suppressAutoHyphens/>
        <w:spacing w:line="240" w:lineRule="auto"/>
        <w:rPr>
          <w:noProof/>
          <w:lang w:val="sv-SE"/>
        </w:rPr>
      </w:pPr>
    </w:p>
    <w:p w14:paraId="25ACBF26"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8.</w:t>
      </w:r>
      <w:r w:rsidRPr="00DC2BA7">
        <w:rPr>
          <w:b/>
          <w:lang w:val="sv-SE"/>
        </w:rPr>
        <w:tab/>
        <w:t>UTGÅNGSDATUM</w:t>
      </w:r>
    </w:p>
    <w:p w14:paraId="6F2DDD12" w14:textId="77777777" w:rsidR="004F366B" w:rsidRPr="00DC2BA7" w:rsidRDefault="004F366B" w:rsidP="00B057AB">
      <w:pPr>
        <w:keepNext/>
        <w:suppressAutoHyphens/>
        <w:spacing w:line="240" w:lineRule="auto"/>
        <w:rPr>
          <w:lang w:val="sv-SE"/>
        </w:rPr>
      </w:pPr>
    </w:p>
    <w:p w14:paraId="4D86EFF1" w14:textId="77777777" w:rsidR="004F366B" w:rsidRPr="00DC2BA7" w:rsidRDefault="00B60735" w:rsidP="00B057AB">
      <w:pPr>
        <w:suppressAutoHyphens/>
        <w:spacing w:line="240" w:lineRule="auto"/>
        <w:rPr>
          <w:noProof/>
          <w:lang w:val="sv-SE"/>
        </w:rPr>
      </w:pPr>
      <w:r w:rsidRPr="00DC2BA7">
        <w:rPr>
          <w:noProof/>
          <w:lang w:val="sv-SE"/>
        </w:rPr>
        <w:t>EXP</w:t>
      </w:r>
    </w:p>
    <w:p w14:paraId="4CAFBE1A" w14:textId="77777777" w:rsidR="004F366B" w:rsidRPr="00DC2BA7" w:rsidRDefault="004F366B" w:rsidP="00B057AB">
      <w:pPr>
        <w:suppressAutoHyphens/>
        <w:spacing w:line="240" w:lineRule="auto"/>
        <w:rPr>
          <w:noProof/>
          <w:lang w:val="sv-SE"/>
        </w:rPr>
      </w:pPr>
    </w:p>
    <w:p w14:paraId="0D1CC536" w14:textId="77777777" w:rsidR="004F366B" w:rsidRPr="00DC2BA7" w:rsidRDefault="004F366B" w:rsidP="00B057AB">
      <w:pPr>
        <w:suppressAutoHyphens/>
        <w:spacing w:line="240" w:lineRule="auto"/>
        <w:rPr>
          <w:noProof/>
          <w:lang w:val="sv-SE"/>
        </w:rPr>
      </w:pPr>
    </w:p>
    <w:p w14:paraId="23C67353"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lastRenderedPageBreak/>
        <w:t>9.</w:t>
      </w:r>
      <w:r w:rsidRPr="00DC2BA7">
        <w:rPr>
          <w:b/>
          <w:lang w:val="sv-SE"/>
        </w:rPr>
        <w:tab/>
        <w:t>SÄRSKILDA FÖRVARINGSANVISNINGAR</w:t>
      </w:r>
    </w:p>
    <w:p w14:paraId="0F42EE4E" w14:textId="77777777" w:rsidR="004F366B" w:rsidRPr="00DC2BA7" w:rsidRDefault="004F366B" w:rsidP="00B057AB">
      <w:pPr>
        <w:keepNext/>
        <w:suppressAutoHyphens/>
        <w:spacing w:line="240" w:lineRule="auto"/>
        <w:rPr>
          <w:lang w:val="sv-SE"/>
        </w:rPr>
      </w:pPr>
    </w:p>
    <w:p w14:paraId="15BCCDD3" w14:textId="77777777" w:rsidR="004F366B" w:rsidRPr="00DC2BA7" w:rsidRDefault="00B60735" w:rsidP="00B057AB">
      <w:pPr>
        <w:keepNext/>
        <w:suppressAutoHyphens/>
        <w:spacing w:line="240" w:lineRule="auto"/>
        <w:rPr>
          <w:lang w:val="sv-SE"/>
        </w:rPr>
      </w:pPr>
      <w:r w:rsidRPr="00DC2BA7">
        <w:rPr>
          <w:lang w:val="sv-SE"/>
        </w:rPr>
        <w:t>Förvaras i kylskåp.</w:t>
      </w:r>
    </w:p>
    <w:p w14:paraId="0730E6EE" w14:textId="77777777" w:rsidR="004F366B" w:rsidRPr="00DC2BA7" w:rsidRDefault="00B60735" w:rsidP="00B057AB">
      <w:pPr>
        <w:keepNext/>
        <w:suppressAutoHyphens/>
        <w:spacing w:line="240" w:lineRule="auto"/>
        <w:rPr>
          <w:lang w:val="sv-SE"/>
        </w:rPr>
      </w:pPr>
      <w:r w:rsidRPr="00DC2BA7">
        <w:rPr>
          <w:lang w:val="sv-SE"/>
        </w:rPr>
        <w:t>Får ej frysas.</w:t>
      </w:r>
    </w:p>
    <w:p w14:paraId="7A17F2AD" w14:textId="77777777" w:rsidR="004F366B" w:rsidRPr="00DC2BA7" w:rsidRDefault="00B60735" w:rsidP="00B057AB">
      <w:pPr>
        <w:suppressAutoHyphens/>
        <w:spacing w:line="240" w:lineRule="auto"/>
        <w:rPr>
          <w:lang w:val="sv-SE"/>
        </w:rPr>
      </w:pPr>
      <w:r w:rsidRPr="00DC2BA7">
        <w:rPr>
          <w:lang w:val="sv-SE"/>
        </w:rPr>
        <w:t>Förvaras i originalförpackningen. Ljuskänsligt.</w:t>
      </w:r>
    </w:p>
    <w:p w14:paraId="03C5DC39" w14:textId="77777777" w:rsidR="004F366B" w:rsidRPr="00DC2BA7" w:rsidRDefault="004F366B" w:rsidP="00B057AB">
      <w:pPr>
        <w:suppressAutoHyphens/>
        <w:spacing w:line="240" w:lineRule="auto"/>
        <w:rPr>
          <w:noProof/>
          <w:lang w:val="sv-SE"/>
        </w:rPr>
      </w:pPr>
    </w:p>
    <w:p w14:paraId="589E3678" w14:textId="77777777" w:rsidR="004F366B" w:rsidRPr="00DC2BA7" w:rsidRDefault="004F366B" w:rsidP="00B057AB">
      <w:pPr>
        <w:suppressAutoHyphens/>
        <w:spacing w:line="240" w:lineRule="auto"/>
        <w:rPr>
          <w:noProof/>
          <w:lang w:val="sv-SE"/>
        </w:rPr>
      </w:pPr>
    </w:p>
    <w:p w14:paraId="489C8989"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10.</w:t>
      </w:r>
      <w:r w:rsidRPr="00DC2BA7">
        <w:rPr>
          <w:b/>
          <w:lang w:val="sv-SE"/>
        </w:rPr>
        <w:tab/>
        <w:t>SÄRSKILDA FÖRSIKTIGHETSÅTGÄRDER FÖR DESTRUKTION AV EJ ANVÄNT LÄKEMEDEL OCH AVFALL I FÖREKOMMANDE FALL</w:t>
      </w:r>
    </w:p>
    <w:p w14:paraId="385534D9" w14:textId="77777777" w:rsidR="004F366B" w:rsidRPr="00DC2BA7" w:rsidRDefault="004F366B" w:rsidP="00B057AB">
      <w:pPr>
        <w:keepNext/>
        <w:suppressAutoHyphens/>
        <w:spacing w:line="240" w:lineRule="auto"/>
        <w:rPr>
          <w:lang w:val="sv-SE"/>
        </w:rPr>
      </w:pPr>
    </w:p>
    <w:p w14:paraId="3F6A6996" w14:textId="77777777" w:rsidR="004F366B" w:rsidRPr="00DC2BA7" w:rsidRDefault="004F366B" w:rsidP="00B057AB">
      <w:pPr>
        <w:suppressAutoHyphens/>
        <w:spacing w:line="240" w:lineRule="auto"/>
        <w:ind w:left="567" w:hanging="567"/>
        <w:rPr>
          <w:noProof/>
          <w:lang w:val="sv-SE"/>
        </w:rPr>
      </w:pPr>
    </w:p>
    <w:p w14:paraId="0B38632D"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11.</w:t>
      </w:r>
      <w:r w:rsidRPr="00DC2BA7">
        <w:rPr>
          <w:b/>
          <w:lang w:val="sv-SE"/>
        </w:rPr>
        <w:tab/>
        <w:t>INNEHAVARE AV GODKÄNNANDE FÖR FÖRSÄLJNING (NAMN OCH ADRESS)</w:t>
      </w:r>
    </w:p>
    <w:p w14:paraId="0D41702B" w14:textId="77777777" w:rsidR="004F366B" w:rsidRPr="00DC2BA7" w:rsidRDefault="004F366B" w:rsidP="00B057AB">
      <w:pPr>
        <w:keepNext/>
        <w:suppressAutoHyphens/>
        <w:spacing w:line="240" w:lineRule="auto"/>
        <w:rPr>
          <w:lang w:val="sv-SE"/>
        </w:rPr>
      </w:pPr>
    </w:p>
    <w:p w14:paraId="2278EBA7" w14:textId="77777777" w:rsidR="004F366B" w:rsidRPr="00DC2BA7" w:rsidRDefault="00B60735" w:rsidP="00B057AB">
      <w:pPr>
        <w:keepNext/>
        <w:suppressAutoHyphens/>
        <w:spacing w:line="240" w:lineRule="auto"/>
        <w:rPr>
          <w:lang w:val="en-US"/>
        </w:rPr>
      </w:pPr>
      <w:r w:rsidRPr="00DC2BA7">
        <w:rPr>
          <w:lang w:val="en-US"/>
        </w:rPr>
        <w:t>Novartis Europharm Limited</w:t>
      </w:r>
    </w:p>
    <w:p w14:paraId="13F52AD4" w14:textId="77777777" w:rsidR="0053539A" w:rsidRPr="00DC2BA7" w:rsidRDefault="00B60735" w:rsidP="00B057AB">
      <w:pPr>
        <w:keepNext/>
        <w:widowControl w:val="0"/>
        <w:spacing w:line="240" w:lineRule="auto"/>
      </w:pPr>
      <w:r w:rsidRPr="00DC2BA7">
        <w:t>Vista Building</w:t>
      </w:r>
    </w:p>
    <w:p w14:paraId="3F78D398" w14:textId="77777777" w:rsidR="0053539A" w:rsidRPr="00DC2BA7" w:rsidRDefault="00B60735" w:rsidP="00B057AB">
      <w:pPr>
        <w:keepNext/>
        <w:widowControl w:val="0"/>
        <w:spacing w:line="240" w:lineRule="auto"/>
      </w:pPr>
      <w:r w:rsidRPr="00DC2BA7">
        <w:t>Elm Park, Merrion Road</w:t>
      </w:r>
    </w:p>
    <w:p w14:paraId="195A3A20" w14:textId="77777777" w:rsidR="0053539A" w:rsidRPr="00DC2BA7" w:rsidRDefault="00B60735" w:rsidP="00B057AB">
      <w:pPr>
        <w:keepNext/>
        <w:widowControl w:val="0"/>
        <w:spacing w:line="240" w:lineRule="auto"/>
        <w:rPr>
          <w:lang w:val="sv-SE"/>
        </w:rPr>
      </w:pPr>
      <w:r w:rsidRPr="00DC2BA7">
        <w:rPr>
          <w:lang w:val="sv-SE"/>
        </w:rPr>
        <w:t>Dublin 4</w:t>
      </w:r>
    </w:p>
    <w:p w14:paraId="3574912D" w14:textId="77777777" w:rsidR="0053539A" w:rsidRPr="00DC2BA7" w:rsidRDefault="00B60735" w:rsidP="00B057AB">
      <w:pPr>
        <w:spacing w:line="240" w:lineRule="auto"/>
        <w:rPr>
          <w:lang w:val="sv-SE"/>
        </w:rPr>
      </w:pPr>
      <w:r w:rsidRPr="00DC2BA7">
        <w:rPr>
          <w:lang w:val="sv-SE"/>
        </w:rPr>
        <w:t>Irland</w:t>
      </w:r>
    </w:p>
    <w:p w14:paraId="53F243FD" w14:textId="77777777" w:rsidR="004F366B" w:rsidRPr="00DC2BA7" w:rsidRDefault="004F366B" w:rsidP="00B057AB">
      <w:pPr>
        <w:suppressAutoHyphens/>
        <w:spacing w:line="240" w:lineRule="auto"/>
        <w:ind w:left="567" w:hanging="567"/>
        <w:rPr>
          <w:noProof/>
          <w:lang w:val="sv-SE"/>
        </w:rPr>
      </w:pPr>
    </w:p>
    <w:p w14:paraId="1027162F" w14:textId="77777777" w:rsidR="004F366B" w:rsidRPr="00DC2BA7" w:rsidRDefault="004F366B" w:rsidP="00B057AB">
      <w:pPr>
        <w:suppressAutoHyphens/>
        <w:spacing w:line="240" w:lineRule="auto"/>
        <w:ind w:left="567" w:hanging="567"/>
        <w:rPr>
          <w:noProof/>
          <w:lang w:val="sv-SE"/>
        </w:rPr>
      </w:pPr>
    </w:p>
    <w:p w14:paraId="468AB150"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12.</w:t>
      </w:r>
      <w:r w:rsidRPr="00DC2BA7">
        <w:rPr>
          <w:b/>
          <w:lang w:val="sv-SE"/>
        </w:rPr>
        <w:tab/>
        <w:t>NUMMER PÅ GODKÄNNANDE FÖR FÖRSÄLJNING</w:t>
      </w:r>
    </w:p>
    <w:p w14:paraId="51C1124B" w14:textId="77777777" w:rsidR="004F366B" w:rsidRPr="00DC2BA7" w:rsidRDefault="004F366B" w:rsidP="00B057AB">
      <w:pPr>
        <w:keepNext/>
        <w:suppressAutoHyphens/>
        <w:spacing w:line="240" w:lineRule="auto"/>
        <w:rPr>
          <w:lang w:val="sv-SE"/>
        </w:rPr>
      </w:pPr>
    </w:p>
    <w:tbl>
      <w:tblPr>
        <w:tblStyle w:val="TableGrid"/>
        <w:tblW w:w="92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00"/>
        <w:gridCol w:w="7409"/>
      </w:tblGrid>
      <w:tr w:rsidR="00211724" w:rsidRPr="00410B74" w14:paraId="3756C79D" w14:textId="77777777" w:rsidTr="00462781">
        <w:tc>
          <w:tcPr>
            <w:tcW w:w="1800" w:type="dxa"/>
          </w:tcPr>
          <w:p w14:paraId="76E7A4FA" w14:textId="77777777" w:rsidR="00C52F6E" w:rsidRDefault="00B60735" w:rsidP="00921316">
            <w:pPr>
              <w:tabs>
                <w:tab w:val="clear" w:pos="567"/>
                <w:tab w:val="left" w:pos="2268"/>
              </w:tabs>
              <w:spacing w:line="240" w:lineRule="auto"/>
              <w:rPr>
                <w:color w:val="000000"/>
              </w:rPr>
            </w:pPr>
            <w:r w:rsidRPr="00642767">
              <w:rPr>
                <w:color w:val="000000"/>
              </w:rPr>
              <w:t>EU/1/05/319/005</w:t>
            </w:r>
          </w:p>
        </w:tc>
        <w:tc>
          <w:tcPr>
            <w:tcW w:w="7409" w:type="dxa"/>
          </w:tcPr>
          <w:p w14:paraId="2FB113F1" w14:textId="77777777" w:rsidR="00C52F6E" w:rsidRPr="00AB13B1" w:rsidRDefault="00B60735" w:rsidP="00921316">
            <w:pPr>
              <w:tabs>
                <w:tab w:val="clear" w:pos="567"/>
                <w:tab w:val="left" w:pos="2268"/>
              </w:tabs>
              <w:spacing w:line="240" w:lineRule="auto"/>
              <w:rPr>
                <w:color w:val="000000"/>
                <w:lang w:val="sv-SE"/>
              </w:rPr>
            </w:pPr>
            <w:r w:rsidRPr="00AB13B1">
              <w:rPr>
                <w:color w:val="000000"/>
                <w:shd w:val="clear" w:color="auto" w:fill="D9D9D9"/>
                <w:lang w:val="sv-SE"/>
              </w:rPr>
              <w:t>75 </w:t>
            </w:r>
            <w:r w:rsidRPr="00AB13B1">
              <w:rPr>
                <w:shd w:val="clear" w:color="auto" w:fill="D9D9D9"/>
                <w:lang w:val="sv-SE"/>
              </w:rPr>
              <w:t>mg injektionsvätska, lösning i förfylld spruta (</w:t>
            </w:r>
            <w:r w:rsidR="006A00EC">
              <w:rPr>
                <w:shd w:val="clear" w:color="auto" w:fill="D9D9D9"/>
                <w:lang w:val="sv-SE"/>
              </w:rPr>
              <w:t>med 26 gauge fast nål,</w:t>
            </w:r>
            <w:r w:rsidRPr="00AB13B1">
              <w:rPr>
                <w:shd w:val="clear" w:color="auto" w:fill="D9D9D9"/>
                <w:lang w:val="sv-SE"/>
              </w:rPr>
              <w:t xml:space="preserve"> </w:t>
            </w:r>
            <w:r w:rsidR="006A00EC">
              <w:rPr>
                <w:shd w:val="clear" w:color="auto" w:fill="D9D9D9"/>
                <w:lang w:val="sv-SE"/>
              </w:rPr>
              <w:t>blått nålskydd</w:t>
            </w:r>
            <w:r w:rsidRPr="00AB13B1">
              <w:rPr>
                <w:shd w:val="clear" w:color="auto" w:fill="D9D9D9"/>
                <w:lang w:val="sv-SE"/>
              </w:rPr>
              <w:t>)</w:t>
            </w:r>
          </w:p>
        </w:tc>
      </w:tr>
      <w:tr w:rsidR="00211724" w:rsidRPr="00410B74" w14:paraId="5A6A75E9" w14:textId="77777777" w:rsidTr="00462781">
        <w:tc>
          <w:tcPr>
            <w:tcW w:w="1800" w:type="dxa"/>
          </w:tcPr>
          <w:p w14:paraId="17349B51" w14:textId="77777777" w:rsidR="00C52F6E" w:rsidRDefault="00B60735" w:rsidP="00921316">
            <w:pPr>
              <w:tabs>
                <w:tab w:val="clear" w:pos="567"/>
                <w:tab w:val="left" w:pos="2268"/>
              </w:tabs>
              <w:spacing w:line="240" w:lineRule="auto"/>
              <w:rPr>
                <w:color w:val="000000"/>
              </w:rPr>
            </w:pPr>
            <w:r w:rsidRPr="00B71E6D">
              <w:rPr>
                <w:color w:val="000000"/>
                <w:shd w:val="pct15" w:color="auto" w:fill="auto"/>
              </w:rPr>
              <w:t>EU/1/05/319/</w:t>
            </w:r>
            <w:r w:rsidR="001F6689">
              <w:rPr>
                <w:color w:val="000000"/>
                <w:shd w:val="pct15" w:color="auto" w:fill="auto"/>
              </w:rPr>
              <w:t>018</w:t>
            </w:r>
          </w:p>
        </w:tc>
        <w:tc>
          <w:tcPr>
            <w:tcW w:w="7409" w:type="dxa"/>
          </w:tcPr>
          <w:p w14:paraId="58373EA0" w14:textId="77777777" w:rsidR="00C52F6E" w:rsidRPr="00AB13B1" w:rsidRDefault="00B60735" w:rsidP="00921316">
            <w:pPr>
              <w:tabs>
                <w:tab w:val="clear" w:pos="567"/>
                <w:tab w:val="left" w:pos="2268"/>
              </w:tabs>
              <w:spacing w:line="240" w:lineRule="auto"/>
              <w:rPr>
                <w:color w:val="000000"/>
                <w:lang w:val="sv-SE"/>
              </w:rPr>
            </w:pPr>
            <w:r w:rsidRPr="00AB13B1">
              <w:rPr>
                <w:color w:val="000000"/>
                <w:shd w:val="pct15" w:color="auto" w:fill="auto"/>
                <w:lang w:val="sv-SE"/>
              </w:rPr>
              <w:t>75 </w:t>
            </w:r>
            <w:r w:rsidRPr="00AB13B1">
              <w:rPr>
                <w:shd w:val="pct15" w:color="auto" w:fill="auto"/>
                <w:lang w:val="sv-SE"/>
              </w:rPr>
              <w:t xml:space="preserve">mg </w:t>
            </w:r>
            <w:r w:rsidRPr="00921316">
              <w:rPr>
                <w:shd w:val="clear" w:color="auto" w:fill="D9D9D9"/>
                <w:lang w:val="sv-SE"/>
              </w:rPr>
              <w:t>injektionsvätska, lösning i förfylld spruta</w:t>
            </w:r>
            <w:r w:rsidRPr="00AB13B1">
              <w:rPr>
                <w:shd w:val="pct15" w:color="auto" w:fill="auto"/>
                <w:lang w:val="sv-SE"/>
              </w:rPr>
              <w:t xml:space="preserve"> (</w:t>
            </w:r>
            <w:r w:rsidR="006A00EC">
              <w:rPr>
                <w:shd w:val="clear" w:color="auto" w:fill="D9D9D9"/>
                <w:lang w:val="sv-SE"/>
              </w:rPr>
              <w:t>med 27 gauge fast nål,</w:t>
            </w:r>
            <w:r w:rsidR="006A00EC" w:rsidRPr="00921316">
              <w:rPr>
                <w:shd w:val="clear" w:color="auto" w:fill="D9D9D9"/>
                <w:lang w:val="sv-SE"/>
              </w:rPr>
              <w:t xml:space="preserve"> </w:t>
            </w:r>
            <w:r w:rsidR="006A00EC">
              <w:rPr>
                <w:shd w:val="clear" w:color="auto" w:fill="D9D9D9"/>
                <w:lang w:val="sv-SE"/>
              </w:rPr>
              <w:t xml:space="preserve">blå </w:t>
            </w:r>
            <w:r w:rsidR="004A33DE">
              <w:rPr>
                <w:shd w:val="clear" w:color="auto" w:fill="D9D9D9"/>
                <w:lang w:val="sv-SE"/>
              </w:rPr>
              <w:t>kolv</w:t>
            </w:r>
            <w:r w:rsidRPr="00AB13B1">
              <w:rPr>
                <w:shd w:val="pct15" w:color="auto" w:fill="auto"/>
                <w:lang w:val="sv-SE"/>
              </w:rPr>
              <w:t>)</w:t>
            </w:r>
          </w:p>
        </w:tc>
      </w:tr>
    </w:tbl>
    <w:p w14:paraId="706168EB" w14:textId="77777777" w:rsidR="004F366B" w:rsidRPr="00C52F6E" w:rsidRDefault="004F366B" w:rsidP="00B057AB">
      <w:pPr>
        <w:suppressAutoHyphens/>
        <w:spacing w:line="240" w:lineRule="auto"/>
        <w:rPr>
          <w:noProof/>
          <w:lang w:val="sv-SE"/>
        </w:rPr>
      </w:pPr>
    </w:p>
    <w:p w14:paraId="394FD10F" w14:textId="77777777" w:rsidR="004F366B" w:rsidRPr="00C52F6E" w:rsidRDefault="004F366B" w:rsidP="00B057AB">
      <w:pPr>
        <w:suppressAutoHyphens/>
        <w:spacing w:line="240" w:lineRule="auto"/>
        <w:rPr>
          <w:noProof/>
          <w:lang w:val="sv-SE"/>
        </w:rPr>
      </w:pPr>
    </w:p>
    <w:p w14:paraId="4613EF0F"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13.</w:t>
      </w:r>
      <w:r w:rsidRPr="00DC2BA7">
        <w:rPr>
          <w:b/>
          <w:lang w:val="sv-SE"/>
        </w:rPr>
        <w:tab/>
        <w:t>TILLVERKNINGSSATSNUMMER</w:t>
      </w:r>
    </w:p>
    <w:p w14:paraId="05C6FEA6" w14:textId="77777777" w:rsidR="004F366B" w:rsidRPr="00DC2BA7" w:rsidRDefault="004F366B" w:rsidP="00B057AB">
      <w:pPr>
        <w:keepNext/>
        <w:suppressAutoHyphens/>
        <w:spacing w:line="240" w:lineRule="auto"/>
        <w:rPr>
          <w:lang w:val="sv-SE"/>
        </w:rPr>
      </w:pPr>
    </w:p>
    <w:p w14:paraId="3E23E4DF" w14:textId="77777777" w:rsidR="004F366B" w:rsidRPr="00DC2BA7" w:rsidRDefault="00B60735" w:rsidP="00B057AB">
      <w:pPr>
        <w:suppressAutoHyphens/>
        <w:spacing w:line="240" w:lineRule="auto"/>
        <w:rPr>
          <w:noProof/>
          <w:lang w:val="sv-SE"/>
        </w:rPr>
      </w:pPr>
      <w:r w:rsidRPr="00DC2BA7">
        <w:rPr>
          <w:noProof/>
          <w:lang w:val="sv-SE"/>
        </w:rPr>
        <w:t>Lot</w:t>
      </w:r>
    </w:p>
    <w:p w14:paraId="02100C31" w14:textId="77777777" w:rsidR="004F366B" w:rsidRPr="00DC2BA7" w:rsidRDefault="004F366B" w:rsidP="00B057AB">
      <w:pPr>
        <w:suppressAutoHyphens/>
        <w:spacing w:line="240" w:lineRule="auto"/>
        <w:rPr>
          <w:noProof/>
          <w:lang w:val="sv-SE"/>
        </w:rPr>
      </w:pPr>
    </w:p>
    <w:p w14:paraId="3CB06AB9" w14:textId="77777777" w:rsidR="004F366B" w:rsidRPr="00DC2BA7" w:rsidRDefault="004F366B" w:rsidP="00B057AB">
      <w:pPr>
        <w:suppressAutoHyphens/>
        <w:spacing w:line="240" w:lineRule="auto"/>
        <w:rPr>
          <w:noProof/>
          <w:lang w:val="sv-SE"/>
        </w:rPr>
      </w:pPr>
    </w:p>
    <w:p w14:paraId="56FB1A84"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14.</w:t>
      </w:r>
      <w:r w:rsidRPr="00DC2BA7">
        <w:rPr>
          <w:b/>
          <w:lang w:val="sv-SE"/>
        </w:rPr>
        <w:tab/>
        <w:t>ALLMÄN KLASSIFICERING FÖR FÖRSKRIVNING</w:t>
      </w:r>
    </w:p>
    <w:p w14:paraId="7A352C97" w14:textId="77777777" w:rsidR="004F366B" w:rsidRPr="00DC2BA7" w:rsidRDefault="004F366B" w:rsidP="00B057AB">
      <w:pPr>
        <w:keepNext/>
        <w:suppressAutoHyphens/>
        <w:spacing w:line="240" w:lineRule="auto"/>
        <w:rPr>
          <w:lang w:val="sv-SE"/>
        </w:rPr>
      </w:pPr>
    </w:p>
    <w:p w14:paraId="6402FFDF" w14:textId="77777777" w:rsidR="004F366B" w:rsidRPr="00DC2BA7" w:rsidRDefault="004F366B" w:rsidP="00B057AB">
      <w:pPr>
        <w:suppressAutoHyphens/>
        <w:spacing w:line="240" w:lineRule="auto"/>
        <w:rPr>
          <w:noProof/>
          <w:lang w:val="sv-SE"/>
        </w:rPr>
      </w:pPr>
    </w:p>
    <w:p w14:paraId="48ACC98D"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15.</w:t>
      </w:r>
      <w:r w:rsidRPr="00DC2BA7">
        <w:rPr>
          <w:b/>
          <w:lang w:val="sv-SE"/>
        </w:rPr>
        <w:tab/>
        <w:t>BRUKSANVISNING</w:t>
      </w:r>
    </w:p>
    <w:p w14:paraId="27BD0575" w14:textId="77777777" w:rsidR="004F366B" w:rsidRPr="00DC2BA7" w:rsidRDefault="004F366B" w:rsidP="00B057AB">
      <w:pPr>
        <w:keepNext/>
        <w:suppressAutoHyphens/>
        <w:spacing w:line="240" w:lineRule="auto"/>
        <w:rPr>
          <w:lang w:val="sv-SE"/>
        </w:rPr>
      </w:pPr>
    </w:p>
    <w:p w14:paraId="19872E2D" w14:textId="77777777" w:rsidR="004F366B" w:rsidRPr="00DC2BA7" w:rsidRDefault="004F366B" w:rsidP="00B057AB">
      <w:pPr>
        <w:spacing w:line="240" w:lineRule="auto"/>
        <w:rPr>
          <w:noProof/>
          <w:lang w:val="sv-SE"/>
        </w:rPr>
      </w:pPr>
    </w:p>
    <w:p w14:paraId="72033190"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tabs>
          <w:tab w:val="clear" w:pos="567"/>
          <w:tab w:val="left" w:pos="462"/>
          <w:tab w:val="left" w:pos="588"/>
          <w:tab w:val="left" w:pos="616"/>
        </w:tabs>
        <w:suppressAutoHyphens/>
        <w:spacing w:line="240" w:lineRule="auto"/>
        <w:rPr>
          <w:noProof/>
          <w:lang w:val="sv-SE"/>
        </w:rPr>
      </w:pPr>
      <w:r w:rsidRPr="00DC2BA7">
        <w:rPr>
          <w:b/>
          <w:caps/>
          <w:noProof/>
          <w:lang w:val="sv-SE"/>
        </w:rPr>
        <w:t>16.</w:t>
      </w:r>
      <w:r w:rsidRPr="00DC2BA7">
        <w:rPr>
          <w:b/>
          <w:caps/>
          <w:noProof/>
          <w:lang w:val="sv-SE"/>
        </w:rPr>
        <w:tab/>
        <w:t>information i Punktskrift</w:t>
      </w:r>
    </w:p>
    <w:p w14:paraId="7F914A82" w14:textId="77777777" w:rsidR="004F366B" w:rsidRPr="00DC2BA7" w:rsidRDefault="004F366B" w:rsidP="00B057AB">
      <w:pPr>
        <w:keepNext/>
        <w:suppressAutoHyphens/>
        <w:spacing w:line="240" w:lineRule="auto"/>
        <w:rPr>
          <w:lang w:val="sv-SE"/>
        </w:rPr>
      </w:pPr>
    </w:p>
    <w:p w14:paraId="03E45E55" w14:textId="77777777" w:rsidR="004F366B" w:rsidRPr="00DC2BA7" w:rsidRDefault="00B60735" w:rsidP="00B057AB">
      <w:pPr>
        <w:pStyle w:val="Text"/>
        <w:spacing w:before="0"/>
        <w:jc w:val="left"/>
        <w:rPr>
          <w:color w:val="000000"/>
          <w:sz w:val="22"/>
          <w:lang w:val="sv-SE"/>
        </w:rPr>
      </w:pPr>
      <w:r w:rsidRPr="00DC2BA7">
        <w:rPr>
          <w:color w:val="000000"/>
          <w:sz w:val="22"/>
          <w:lang w:val="sv-SE"/>
        </w:rPr>
        <w:t>Xolair 75 mg</w:t>
      </w:r>
    </w:p>
    <w:p w14:paraId="6B039527" w14:textId="77777777" w:rsidR="004F0E1E" w:rsidRPr="00DC2BA7" w:rsidRDefault="004F0E1E" w:rsidP="00B057AB">
      <w:pPr>
        <w:pStyle w:val="Text"/>
        <w:spacing w:before="0"/>
        <w:jc w:val="left"/>
        <w:rPr>
          <w:color w:val="000000"/>
          <w:sz w:val="22"/>
          <w:lang w:val="sv-SE"/>
        </w:rPr>
      </w:pPr>
    </w:p>
    <w:p w14:paraId="037DF4CE" w14:textId="77777777" w:rsidR="004F0E1E" w:rsidRPr="00DC2BA7" w:rsidRDefault="004F0E1E" w:rsidP="00B057AB">
      <w:pPr>
        <w:widowControl w:val="0"/>
        <w:tabs>
          <w:tab w:val="clear" w:pos="567"/>
        </w:tabs>
        <w:spacing w:line="240" w:lineRule="auto"/>
        <w:rPr>
          <w:szCs w:val="24"/>
          <w:lang w:val="sv-SE"/>
        </w:rPr>
      </w:pPr>
    </w:p>
    <w:p w14:paraId="12252B3A" w14:textId="77777777" w:rsidR="004F0E1E" w:rsidRPr="00DC2BA7" w:rsidRDefault="00B60735" w:rsidP="00B057AB">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sv-SE"/>
        </w:rPr>
      </w:pPr>
      <w:r w:rsidRPr="00DC2BA7">
        <w:rPr>
          <w:b/>
          <w:noProof/>
          <w:lang w:val="sv-SE"/>
        </w:rPr>
        <w:t>17.</w:t>
      </w:r>
      <w:r w:rsidRPr="00DC2BA7">
        <w:rPr>
          <w:b/>
          <w:noProof/>
          <w:lang w:val="sv-SE"/>
        </w:rPr>
        <w:tab/>
        <w:t>UNIK IDENTITETSBETECKNING – TVÅDIMENSIONELL STRECKKOD</w:t>
      </w:r>
    </w:p>
    <w:p w14:paraId="36F7FFE0" w14:textId="77777777" w:rsidR="004F0E1E" w:rsidRPr="00DC2BA7" w:rsidRDefault="004F0E1E" w:rsidP="00B057AB">
      <w:pPr>
        <w:keepNext/>
        <w:widowControl w:val="0"/>
        <w:tabs>
          <w:tab w:val="clear" w:pos="567"/>
        </w:tabs>
        <w:spacing w:line="240" w:lineRule="auto"/>
        <w:rPr>
          <w:noProof/>
          <w:lang w:val="sv-SE"/>
        </w:rPr>
      </w:pPr>
    </w:p>
    <w:p w14:paraId="632009DE" w14:textId="77777777" w:rsidR="004F0E1E" w:rsidRPr="00DC2BA7" w:rsidRDefault="00B60735" w:rsidP="00B057AB">
      <w:pPr>
        <w:widowControl w:val="0"/>
        <w:tabs>
          <w:tab w:val="clear" w:pos="567"/>
        </w:tabs>
        <w:spacing w:line="240" w:lineRule="auto"/>
        <w:rPr>
          <w:shd w:val="pct15" w:color="auto" w:fill="auto"/>
          <w:lang w:val="sv-SE"/>
        </w:rPr>
      </w:pPr>
      <w:r w:rsidRPr="00DC2BA7">
        <w:rPr>
          <w:shd w:val="pct15" w:color="auto" w:fill="auto"/>
          <w:lang w:val="sv-SE"/>
        </w:rPr>
        <w:t>Tvådimensionell streckkod som innehåller den unika identitetsbeteckningen.</w:t>
      </w:r>
    </w:p>
    <w:p w14:paraId="5F276D27" w14:textId="77777777" w:rsidR="004F0E1E" w:rsidRPr="00DC2BA7" w:rsidRDefault="004F0E1E" w:rsidP="00B057AB">
      <w:pPr>
        <w:widowControl w:val="0"/>
        <w:tabs>
          <w:tab w:val="clear" w:pos="567"/>
        </w:tabs>
        <w:spacing w:line="240" w:lineRule="auto"/>
        <w:rPr>
          <w:noProof/>
          <w:shd w:val="clear" w:color="auto" w:fill="CCCCCC"/>
          <w:lang w:val="sv-SE"/>
        </w:rPr>
      </w:pPr>
    </w:p>
    <w:p w14:paraId="06935367" w14:textId="77777777" w:rsidR="004F0E1E" w:rsidRPr="00DC2BA7" w:rsidRDefault="004F0E1E" w:rsidP="00B057AB">
      <w:pPr>
        <w:widowControl w:val="0"/>
        <w:tabs>
          <w:tab w:val="clear" w:pos="567"/>
        </w:tabs>
        <w:spacing w:line="240" w:lineRule="auto"/>
        <w:rPr>
          <w:noProof/>
          <w:lang w:val="sv-SE"/>
        </w:rPr>
      </w:pPr>
    </w:p>
    <w:p w14:paraId="5CF34EEA" w14:textId="77777777" w:rsidR="004F0E1E" w:rsidRPr="00DC2BA7" w:rsidRDefault="00B60735" w:rsidP="00B057AB">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i/>
          <w:noProof/>
          <w:lang w:val="sv-SE"/>
        </w:rPr>
      </w:pPr>
      <w:r w:rsidRPr="00DC2BA7">
        <w:rPr>
          <w:b/>
          <w:noProof/>
          <w:lang w:val="sv-SE"/>
        </w:rPr>
        <w:t>18.</w:t>
      </w:r>
      <w:r w:rsidRPr="00DC2BA7">
        <w:rPr>
          <w:b/>
          <w:noProof/>
          <w:lang w:val="sv-SE"/>
        </w:rPr>
        <w:tab/>
        <w:t>UNIK IDENTITETSBETECKNING – I ETT FORMAT LÄSBART FÖR MÄNSKLIGT ÖGA</w:t>
      </w:r>
    </w:p>
    <w:p w14:paraId="7D273F32" w14:textId="77777777" w:rsidR="004F0E1E" w:rsidRPr="00DC2BA7" w:rsidRDefault="004F0E1E" w:rsidP="00B057AB">
      <w:pPr>
        <w:keepNext/>
        <w:keepLines/>
        <w:widowControl w:val="0"/>
        <w:tabs>
          <w:tab w:val="clear" w:pos="567"/>
        </w:tabs>
        <w:spacing w:line="240" w:lineRule="auto"/>
        <w:rPr>
          <w:noProof/>
          <w:lang w:val="sv-SE"/>
        </w:rPr>
      </w:pPr>
    </w:p>
    <w:p w14:paraId="65B05959" w14:textId="77777777" w:rsidR="004F0E1E" w:rsidRPr="00DC2BA7" w:rsidRDefault="00B60735" w:rsidP="00B057AB">
      <w:pPr>
        <w:keepNext/>
        <w:keepLines/>
        <w:widowControl w:val="0"/>
        <w:tabs>
          <w:tab w:val="clear" w:pos="567"/>
        </w:tabs>
        <w:spacing w:line="240" w:lineRule="auto"/>
        <w:rPr>
          <w:lang w:val="sv-SE"/>
        </w:rPr>
      </w:pPr>
      <w:r w:rsidRPr="00DC2BA7">
        <w:rPr>
          <w:lang w:val="sv-SE"/>
        </w:rPr>
        <w:t>PC</w:t>
      </w:r>
    </w:p>
    <w:p w14:paraId="396092A9" w14:textId="77777777" w:rsidR="004F0E1E" w:rsidRPr="00DC2BA7" w:rsidRDefault="00B60735" w:rsidP="00B057AB">
      <w:pPr>
        <w:keepNext/>
        <w:keepLines/>
        <w:widowControl w:val="0"/>
        <w:tabs>
          <w:tab w:val="clear" w:pos="567"/>
        </w:tabs>
        <w:spacing w:line="240" w:lineRule="auto"/>
        <w:rPr>
          <w:lang w:val="sv-SE"/>
        </w:rPr>
      </w:pPr>
      <w:r w:rsidRPr="00DC2BA7">
        <w:rPr>
          <w:lang w:val="sv-SE"/>
        </w:rPr>
        <w:t>SN</w:t>
      </w:r>
    </w:p>
    <w:p w14:paraId="48E72361" w14:textId="77777777" w:rsidR="004F0E1E" w:rsidRPr="00DC2BA7" w:rsidRDefault="00B60735" w:rsidP="00B057AB">
      <w:pPr>
        <w:keepNext/>
        <w:keepLines/>
        <w:widowControl w:val="0"/>
        <w:tabs>
          <w:tab w:val="clear" w:pos="567"/>
        </w:tabs>
        <w:spacing w:line="240" w:lineRule="auto"/>
        <w:rPr>
          <w:lang w:val="sv-SE"/>
        </w:rPr>
      </w:pPr>
      <w:r w:rsidRPr="00DC2BA7">
        <w:rPr>
          <w:lang w:val="sv-SE"/>
        </w:rPr>
        <w:t>NN</w:t>
      </w:r>
    </w:p>
    <w:p w14:paraId="621EFBA1" w14:textId="77777777" w:rsidR="004F366B" w:rsidRPr="00DC2BA7" w:rsidRDefault="00B60735" w:rsidP="00B057AB">
      <w:pPr>
        <w:shd w:val="clear" w:color="auto" w:fill="FFFFFF"/>
        <w:suppressAutoHyphens/>
        <w:spacing w:line="240" w:lineRule="auto"/>
        <w:rPr>
          <w:noProof/>
          <w:lang w:val="sv-SE"/>
        </w:rPr>
      </w:pPr>
      <w:r w:rsidRPr="00DC2BA7">
        <w:rPr>
          <w:noProof/>
          <w:lang w:val="sv-SE"/>
        </w:rPr>
        <w:br w:type="page"/>
      </w:r>
    </w:p>
    <w:p w14:paraId="524D2A0A" w14:textId="77777777" w:rsidR="009433EA" w:rsidRPr="00DC2BA7" w:rsidRDefault="009433EA" w:rsidP="00B057AB">
      <w:pPr>
        <w:shd w:val="clear" w:color="auto" w:fill="FFFFFF"/>
        <w:suppressAutoHyphens/>
        <w:spacing w:line="240" w:lineRule="auto"/>
        <w:rPr>
          <w:noProof/>
          <w:lang w:val="sv-SE"/>
        </w:rPr>
      </w:pPr>
    </w:p>
    <w:p w14:paraId="755299E6" w14:textId="77777777" w:rsidR="004F366B" w:rsidRPr="00DC2BA7" w:rsidRDefault="00B60735" w:rsidP="00B057AB">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7CE6FC58" w14:textId="77777777" w:rsidR="004F366B" w:rsidRPr="00DC2BA7" w:rsidRDefault="004F366B" w:rsidP="00B057AB">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446BBC79" w14:textId="77777777" w:rsidR="004F366B" w:rsidRPr="00DC2BA7" w:rsidRDefault="00B60735" w:rsidP="00B057AB">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 xml:space="preserve">YTTERKARTONG FÖR </w:t>
      </w:r>
      <w:r w:rsidR="002A5200" w:rsidRPr="00DC2BA7">
        <w:rPr>
          <w:b/>
          <w:noProof/>
          <w:lang w:val="sv-SE"/>
        </w:rPr>
        <w:t xml:space="preserve">MULTIPACK </w:t>
      </w:r>
      <w:r w:rsidRPr="00DC2BA7">
        <w:rPr>
          <w:b/>
          <w:noProof/>
          <w:lang w:val="sv-SE"/>
        </w:rPr>
        <w:t>(INKLUSIVE BLUE BOX)</w:t>
      </w:r>
    </w:p>
    <w:p w14:paraId="742A3536" w14:textId="77777777" w:rsidR="004F366B" w:rsidRPr="00DC2BA7" w:rsidRDefault="004F366B" w:rsidP="00B057AB">
      <w:pPr>
        <w:suppressAutoHyphens/>
        <w:spacing w:line="240" w:lineRule="auto"/>
        <w:rPr>
          <w:noProof/>
          <w:lang w:val="sv-SE"/>
        </w:rPr>
      </w:pPr>
    </w:p>
    <w:p w14:paraId="12484EDB" w14:textId="77777777" w:rsidR="004F366B" w:rsidRPr="00DC2BA7" w:rsidRDefault="004F366B" w:rsidP="00B057AB">
      <w:pPr>
        <w:suppressAutoHyphens/>
        <w:spacing w:line="240" w:lineRule="auto"/>
        <w:rPr>
          <w:noProof/>
          <w:lang w:val="sv-SE"/>
        </w:rPr>
      </w:pPr>
    </w:p>
    <w:p w14:paraId="7B05F34F"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noProof/>
          <w:lang w:val="sv-SE"/>
        </w:rPr>
      </w:pPr>
      <w:r w:rsidRPr="00DC2BA7">
        <w:rPr>
          <w:b/>
          <w:noProof/>
          <w:lang w:val="sv-SE"/>
        </w:rPr>
        <w:t>1.</w:t>
      </w:r>
      <w:r w:rsidRPr="00DC2BA7">
        <w:rPr>
          <w:b/>
          <w:noProof/>
          <w:lang w:val="sv-SE"/>
        </w:rPr>
        <w:tab/>
        <w:t>LÄKEMEDLETS NAMN</w:t>
      </w:r>
    </w:p>
    <w:p w14:paraId="2E54100B" w14:textId="77777777" w:rsidR="004F366B" w:rsidRPr="00DC2BA7" w:rsidRDefault="004F366B" w:rsidP="00B057AB">
      <w:pPr>
        <w:keepNext/>
        <w:suppressAutoHyphens/>
        <w:spacing w:line="240" w:lineRule="auto"/>
        <w:rPr>
          <w:lang w:val="sv-SE"/>
        </w:rPr>
      </w:pPr>
    </w:p>
    <w:p w14:paraId="69F830AA" w14:textId="77777777" w:rsidR="004F366B" w:rsidRPr="00DC2BA7" w:rsidRDefault="00B60735" w:rsidP="00B057AB">
      <w:pPr>
        <w:pStyle w:val="Text"/>
        <w:spacing w:before="0"/>
        <w:jc w:val="left"/>
        <w:rPr>
          <w:sz w:val="22"/>
          <w:lang w:val="sv-SE"/>
        </w:rPr>
      </w:pPr>
      <w:r w:rsidRPr="00DC2BA7">
        <w:rPr>
          <w:color w:val="000000"/>
          <w:sz w:val="22"/>
          <w:lang w:val="sv-SE"/>
        </w:rPr>
        <w:t>Xolair 75 mg</w:t>
      </w:r>
      <w:r w:rsidRPr="00DC2BA7">
        <w:rPr>
          <w:sz w:val="22"/>
          <w:lang w:val="sv-SE"/>
        </w:rPr>
        <w:t xml:space="preserve"> injektionsvätska, lösning</w:t>
      </w:r>
      <w:r w:rsidR="00CA68DB" w:rsidRPr="00DC2BA7">
        <w:rPr>
          <w:sz w:val="22"/>
          <w:lang w:val="sv-SE"/>
        </w:rPr>
        <w:t xml:space="preserve"> i förfylld spruta</w:t>
      </w:r>
    </w:p>
    <w:p w14:paraId="716FCC36" w14:textId="77777777" w:rsidR="004F366B" w:rsidRPr="00DC2BA7" w:rsidRDefault="00B60735" w:rsidP="00B057AB">
      <w:pPr>
        <w:pStyle w:val="Text"/>
        <w:spacing w:before="0"/>
        <w:jc w:val="left"/>
        <w:rPr>
          <w:color w:val="000000"/>
          <w:sz w:val="22"/>
          <w:lang w:val="sv-SE"/>
        </w:rPr>
      </w:pPr>
      <w:r w:rsidRPr="00DC2BA7">
        <w:rPr>
          <w:color w:val="000000"/>
          <w:sz w:val="22"/>
          <w:lang w:val="sv-SE"/>
        </w:rPr>
        <w:t>omalizumab</w:t>
      </w:r>
    </w:p>
    <w:p w14:paraId="68FA2761" w14:textId="77777777" w:rsidR="004F366B" w:rsidRPr="00DC2BA7" w:rsidRDefault="004F366B" w:rsidP="00B057AB">
      <w:pPr>
        <w:suppressAutoHyphens/>
        <w:spacing w:line="240" w:lineRule="auto"/>
        <w:rPr>
          <w:noProof/>
          <w:lang w:val="sv-SE"/>
        </w:rPr>
      </w:pPr>
    </w:p>
    <w:p w14:paraId="5FC5A681" w14:textId="77777777" w:rsidR="004F366B" w:rsidRPr="00DC2BA7" w:rsidRDefault="004F366B" w:rsidP="00B057AB">
      <w:pPr>
        <w:suppressAutoHyphens/>
        <w:spacing w:line="240" w:lineRule="auto"/>
        <w:rPr>
          <w:noProof/>
          <w:lang w:val="sv-SE"/>
        </w:rPr>
      </w:pPr>
    </w:p>
    <w:p w14:paraId="3C917CC7"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2.</w:t>
      </w:r>
      <w:r w:rsidRPr="00DC2BA7">
        <w:rPr>
          <w:b/>
          <w:noProof/>
          <w:lang w:val="sv-SE"/>
        </w:rPr>
        <w:tab/>
        <w:t>DEKLARATION AV AKTIV(A) SUBSTANS(ER)</w:t>
      </w:r>
    </w:p>
    <w:p w14:paraId="346CB6EF" w14:textId="77777777" w:rsidR="004F366B" w:rsidRPr="00DC2BA7" w:rsidRDefault="004F366B" w:rsidP="00B057AB">
      <w:pPr>
        <w:keepNext/>
        <w:suppressAutoHyphens/>
        <w:spacing w:line="240" w:lineRule="auto"/>
        <w:rPr>
          <w:lang w:val="sv-SE"/>
        </w:rPr>
      </w:pPr>
    </w:p>
    <w:p w14:paraId="49B2C418" w14:textId="2F429457" w:rsidR="004F366B" w:rsidRPr="00DC2BA7" w:rsidRDefault="00B60735" w:rsidP="00B057AB">
      <w:pPr>
        <w:pStyle w:val="Text"/>
        <w:spacing w:before="0"/>
        <w:jc w:val="left"/>
        <w:rPr>
          <w:color w:val="000000"/>
          <w:sz w:val="22"/>
          <w:lang w:val="sv-SE"/>
        </w:rPr>
      </w:pPr>
      <w:r w:rsidRPr="00DC2BA7">
        <w:rPr>
          <w:color w:val="000000"/>
          <w:sz w:val="22"/>
          <w:lang w:val="sv-SE"/>
        </w:rPr>
        <w:t>Varje förfylld spruta innehåller 75 mg omalizumab</w:t>
      </w:r>
      <w:r w:rsidR="006A00EC">
        <w:rPr>
          <w:color w:val="000000"/>
          <w:sz w:val="22"/>
          <w:lang w:val="sv-SE"/>
        </w:rPr>
        <w:t xml:space="preserve"> </w:t>
      </w:r>
      <w:r w:rsidR="00432EAC">
        <w:rPr>
          <w:color w:val="000000"/>
          <w:sz w:val="22"/>
          <w:lang w:val="sv-SE"/>
        </w:rPr>
        <w:t>i</w:t>
      </w:r>
      <w:r w:rsidR="006A00EC" w:rsidRPr="00DC2BA7">
        <w:rPr>
          <w:color w:val="000000"/>
          <w:sz w:val="22"/>
          <w:lang w:val="sv-SE"/>
        </w:rPr>
        <w:t xml:space="preserve"> 0,5 ml lösning</w:t>
      </w:r>
      <w:r w:rsidRPr="00DC2BA7">
        <w:rPr>
          <w:color w:val="000000"/>
          <w:sz w:val="22"/>
          <w:lang w:val="sv-SE"/>
        </w:rPr>
        <w:t>.</w:t>
      </w:r>
    </w:p>
    <w:p w14:paraId="6A199B51" w14:textId="77777777" w:rsidR="004F366B" w:rsidRPr="00DC2BA7" w:rsidRDefault="004F366B" w:rsidP="00B057AB">
      <w:pPr>
        <w:suppressAutoHyphens/>
        <w:spacing w:line="240" w:lineRule="auto"/>
        <w:rPr>
          <w:noProof/>
          <w:lang w:val="sv-SE"/>
        </w:rPr>
      </w:pPr>
    </w:p>
    <w:p w14:paraId="73686104" w14:textId="77777777" w:rsidR="004F366B" w:rsidRPr="00DC2BA7" w:rsidRDefault="004F366B" w:rsidP="00B057AB">
      <w:pPr>
        <w:suppressAutoHyphens/>
        <w:spacing w:line="240" w:lineRule="auto"/>
        <w:rPr>
          <w:noProof/>
          <w:lang w:val="sv-SE"/>
        </w:rPr>
      </w:pPr>
    </w:p>
    <w:p w14:paraId="065EDA8E"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3.</w:t>
      </w:r>
      <w:r w:rsidRPr="00DC2BA7">
        <w:rPr>
          <w:b/>
          <w:noProof/>
          <w:lang w:val="sv-SE"/>
        </w:rPr>
        <w:tab/>
        <w:t>FÖRTECKNING ÖVER HJÄLPÄMNEN</w:t>
      </w:r>
    </w:p>
    <w:p w14:paraId="7FF3360D" w14:textId="77777777" w:rsidR="004F366B" w:rsidRPr="00DC2BA7" w:rsidRDefault="004F366B" w:rsidP="00B057AB">
      <w:pPr>
        <w:keepNext/>
        <w:suppressAutoHyphens/>
        <w:spacing w:line="240" w:lineRule="auto"/>
        <w:rPr>
          <w:lang w:val="sv-SE"/>
        </w:rPr>
      </w:pPr>
    </w:p>
    <w:p w14:paraId="306D80F7" w14:textId="7EEA29A2" w:rsidR="004F366B" w:rsidRPr="00DC2BA7" w:rsidRDefault="00B60735" w:rsidP="00B057AB">
      <w:pPr>
        <w:pStyle w:val="Char2"/>
        <w:widowControl w:val="0"/>
        <w:spacing w:before="0"/>
        <w:jc w:val="left"/>
        <w:rPr>
          <w:sz w:val="22"/>
          <w:szCs w:val="22"/>
          <w:lang w:val="sv-SE"/>
        </w:rPr>
      </w:pPr>
      <w:r w:rsidRPr="00DC2BA7">
        <w:rPr>
          <w:sz w:val="22"/>
          <w:szCs w:val="22"/>
          <w:lang w:val="sv-SE"/>
        </w:rPr>
        <w:t>Innehåller även: argininhydroklorid, histidinhydroklorid</w:t>
      </w:r>
      <w:r w:rsidR="008D694B">
        <w:rPr>
          <w:sz w:val="22"/>
          <w:szCs w:val="22"/>
          <w:lang w:val="sv-SE"/>
        </w:rPr>
        <w:t>monohydrat</w:t>
      </w:r>
      <w:r w:rsidRPr="00DC2BA7">
        <w:rPr>
          <w:sz w:val="22"/>
          <w:szCs w:val="22"/>
          <w:lang w:val="sv-SE"/>
        </w:rPr>
        <w:t>, histidin, polysorbat 20, vatten för injektionsvätskor.</w:t>
      </w:r>
    </w:p>
    <w:p w14:paraId="73F96177" w14:textId="77777777" w:rsidR="004F366B" w:rsidRPr="00DC2BA7" w:rsidRDefault="004F366B" w:rsidP="00B057AB">
      <w:pPr>
        <w:suppressAutoHyphens/>
        <w:spacing w:line="240" w:lineRule="auto"/>
        <w:rPr>
          <w:noProof/>
          <w:lang w:val="sv-SE"/>
        </w:rPr>
      </w:pPr>
    </w:p>
    <w:p w14:paraId="411CF4FC" w14:textId="77777777" w:rsidR="004F366B" w:rsidRPr="00DC2BA7" w:rsidRDefault="004F366B" w:rsidP="00B057AB">
      <w:pPr>
        <w:suppressAutoHyphens/>
        <w:spacing w:line="240" w:lineRule="auto"/>
        <w:rPr>
          <w:noProof/>
          <w:lang w:val="sv-SE"/>
        </w:rPr>
      </w:pPr>
    </w:p>
    <w:p w14:paraId="0EEF50F9"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4.</w:t>
      </w:r>
      <w:r w:rsidRPr="00DC2BA7">
        <w:rPr>
          <w:b/>
          <w:noProof/>
          <w:lang w:val="sv-SE"/>
        </w:rPr>
        <w:tab/>
        <w:t>LÄKEMEDELSFORM OCH FÖRPACKNINGSSTORLEK</w:t>
      </w:r>
    </w:p>
    <w:p w14:paraId="0E0229BE" w14:textId="77777777" w:rsidR="004F366B" w:rsidRPr="00DC2BA7" w:rsidRDefault="004F366B" w:rsidP="00B057AB">
      <w:pPr>
        <w:keepNext/>
        <w:suppressAutoHyphens/>
        <w:spacing w:line="240" w:lineRule="auto"/>
        <w:rPr>
          <w:lang w:val="sv-SE"/>
        </w:rPr>
      </w:pPr>
    </w:p>
    <w:p w14:paraId="040803DE" w14:textId="77777777" w:rsidR="001E22B6" w:rsidRPr="00DC2BA7" w:rsidRDefault="00B60735" w:rsidP="00B057AB">
      <w:pPr>
        <w:pStyle w:val="Text"/>
        <w:spacing w:before="0"/>
        <w:jc w:val="left"/>
        <w:rPr>
          <w:sz w:val="22"/>
          <w:lang w:val="sv-SE"/>
        </w:rPr>
      </w:pPr>
      <w:r w:rsidRPr="00DC2BA7">
        <w:rPr>
          <w:sz w:val="22"/>
          <w:shd w:val="pct15" w:color="auto" w:fill="auto"/>
          <w:lang w:val="sv-SE"/>
        </w:rPr>
        <w:t>Injektionsvätska, lösning</w:t>
      </w:r>
      <w:r w:rsidR="00CA68DB" w:rsidRPr="00DC2BA7">
        <w:rPr>
          <w:sz w:val="22"/>
          <w:shd w:val="pct15" w:color="auto" w:fill="auto"/>
          <w:lang w:val="sv-SE"/>
        </w:rPr>
        <w:t xml:space="preserve"> i förfylld spruta</w:t>
      </w:r>
    </w:p>
    <w:p w14:paraId="428904B6" w14:textId="77777777" w:rsidR="00125F6E" w:rsidRPr="00DC2BA7" w:rsidRDefault="00125F6E" w:rsidP="00B057AB">
      <w:pPr>
        <w:pStyle w:val="Text"/>
        <w:spacing w:before="0"/>
        <w:jc w:val="left"/>
        <w:rPr>
          <w:sz w:val="22"/>
          <w:lang w:val="sv-SE"/>
        </w:rPr>
      </w:pPr>
    </w:p>
    <w:p w14:paraId="1D868247" w14:textId="1C3A72BC" w:rsidR="00E87A07" w:rsidRDefault="00B60735" w:rsidP="00B057AB">
      <w:pPr>
        <w:pStyle w:val="Text"/>
        <w:spacing w:before="0"/>
        <w:jc w:val="left"/>
        <w:rPr>
          <w:color w:val="000000"/>
          <w:sz w:val="22"/>
          <w:lang w:val="sv-SE"/>
        </w:rPr>
      </w:pPr>
      <w:r w:rsidRPr="00DC2BA7">
        <w:rPr>
          <w:color w:val="000000"/>
          <w:sz w:val="22"/>
          <w:lang w:val="sv-SE"/>
        </w:rPr>
        <w:t xml:space="preserve">Multipack: </w:t>
      </w:r>
      <w:r w:rsidR="006A00EC">
        <w:rPr>
          <w:color w:val="000000"/>
          <w:sz w:val="22"/>
          <w:lang w:val="sv-SE"/>
        </w:rPr>
        <w:t>3</w:t>
      </w:r>
      <w:r w:rsidRPr="00DC2BA7">
        <w:rPr>
          <w:color w:val="000000"/>
          <w:sz w:val="22"/>
          <w:lang w:val="sv-SE"/>
        </w:rPr>
        <w:t> </w:t>
      </w:r>
      <w:r w:rsidR="00162552" w:rsidRPr="00DC2BA7">
        <w:rPr>
          <w:color w:val="000000"/>
          <w:sz w:val="22"/>
          <w:lang w:val="sv-SE"/>
        </w:rPr>
        <w:t>(</w:t>
      </w:r>
      <w:r w:rsidR="006A00EC">
        <w:rPr>
          <w:color w:val="000000"/>
          <w:sz w:val="22"/>
          <w:lang w:val="sv-SE"/>
        </w:rPr>
        <w:t>3</w:t>
      </w:r>
      <w:r w:rsidR="00162552" w:rsidRPr="00DC2BA7">
        <w:rPr>
          <w:color w:val="000000"/>
          <w:sz w:val="22"/>
          <w:lang w:val="sv-SE"/>
        </w:rPr>
        <w:t> x </w:t>
      </w:r>
      <w:r w:rsidR="00CA68DB" w:rsidRPr="00DC2BA7">
        <w:rPr>
          <w:color w:val="000000"/>
          <w:sz w:val="22"/>
          <w:lang w:val="sv-SE"/>
        </w:rPr>
        <w:t xml:space="preserve">1) </w:t>
      </w:r>
      <w:r w:rsidR="00040B59" w:rsidRPr="00DC2BA7">
        <w:rPr>
          <w:color w:val="000000"/>
          <w:sz w:val="22"/>
          <w:lang w:val="sv-SE"/>
        </w:rPr>
        <w:t>förfyllda sprutor</w:t>
      </w:r>
      <w:r w:rsidRPr="00DC2BA7">
        <w:rPr>
          <w:color w:val="000000"/>
          <w:sz w:val="22"/>
          <w:lang w:val="sv-SE"/>
        </w:rPr>
        <w:t>.</w:t>
      </w:r>
    </w:p>
    <w:p w14:paraId="4C408E32" w14:textId="77777777" w:rsidR="006A00EC" w:rsidRDefault="00B60735" w:rsidP="00B057AB">
      <w:pPr>
        <w:pStyle w:val="Text"/>
        <w:spacing w:before="0"/>
        <w:jc w:val="left"/>
        <w:rPr>
          <w:color w:val="000000"/>
          <w:sz w:val="22"/>
          <w:shd w:val="clear" w:color="auto" w:fill="D9D9D9"/>
          <w:lang w:val="sv-SE"/>
        </w:rPr>
      </w:pPr>
      <w:r w:rsidRPr="00DC2BA7">
        <w:rPr>
          <w:color w:val="000000"/>
          <w:sz w:val="22"/>
          <w:shd w:val="clear" w:color="auto" w:fill="D9D9D9"/>
          <w:lang w:val="sv-SE"/>
        </w:rPr>
        <w:t xml:space="preserve">Multipack: </w:t>
      </w:r>
      <w:r>
        <w:rPr>
          <w:color w:val="000000"/>
          <w:sz w:val="22"/>
          <w:shd w:val="clear" w:color="auto" w:fill="D9D9D9"/>
          <w:lang w:val="sv-SE"/>
        </w:rPr>
        <w:t>4</w:t>
      </w:r>
      <w:r w:rsidRPr="00DC2BA7">
        <w:rPr>
          <w:color w:val="000000"/>
          <w:sz w:val="22"/>
          <w:shd w:val="clear" w:color="auto" w:fill="D9D9D9"/>
          <w:lang w:val="sv-SE"/>
        </w:rPr>
        <w:t> (</w:t>
      </w:r>
      <w:r>
        <w:rPr>
          <w:color w:val="000000"/>
          <w:sz w:val="22"/>
          <w:shd w:val="clear" w:color="auto" w:fill="D9D9D9"/>
          <w:lang w:val="sv-SE"/>
        </w:rPr>
        <w:t>4</w:t>
      </w:r>
      <w:r w:rsidRPr="00DC2BA7">
        <w:rPr>
          <w:color w:val="000000"/>
          <w:sz w:val="22"/>
          <w:shd w:val="clear" w:color="auto" w:fill="D9D9D9"/>
          <w:lang w:val="sv-SE"/>
        </w:rPr>
        <w:t> x 1) förfyllda sprutor</w:t>
      </w:r>
      <w:r>
        <w:rPr>
          <w:color w:val="000000"/>
          <w:sz w:val="22"/>
          <w:shd w:val="clear" w:color="auto" w:fill="D9D9D9"/>
          <w:lang w:val="sv-SE"/>
        </w:rPr>
        <w:t>.</w:t>
      </w:r>
    </w:p>
    <w:p w14:paraId="639BFB0A" w14:textId="77777777" w:rsidR="006A00EC" w:rsidRPr="00DC2BA7" w:rsidRDefault="00B60735" w:rsidP="00B057AB">
      <w:pPr>
        <w:pStyle w:val="Text"/>
        <w:spacing w:before="0"/>
        <w:jc w:val="left"/>
        <w:rPr>
          <w:color w:val="000000"/>
          <w:sz w:val="22"/>
          <w:lang w:val="sv-SE"/>
        </w:rPr>
      </w:pPr>
      <w:r w:rsidRPr="00DC2BA7">
        <w:rPr>
          <w:color w:val="000000"/>
          <w:sz w:val="22"/>
          <w:shd w:val="clear" w:color="auto" w:fill="D9D9D9"/>
          <w:lang w:val="sv-SE"/>
        </w:rPr>
        <w:t xml:space="preserve">Multipack: </w:t>
      </w:r>
      <w:r>
        <w:rPr>
          <w:color w:val="000000"/>
          <w:sz w:val="22"/>
          <w:shd w:val="clear" w:color="auto" w:fill="D9D9D9"/>
          <w:lang w:val="sv-SE"/>
        </w:rPr>
        <w:t>6</w:t>
      </w:r>
      <w:r w:rsidRPr="00DC2BA7">
        <w:rPr>
          <w:color w:val="000000"/>
          <w:sz w:val="22"/>
          <w:shd w:val="clear" w:color="auto" w:fill="D9D9D9"/>
          <w:lang w:val="sv-SE"/>
        </w:rPr>
        <w:t> (</w:t>
      </w:r>
      <w:r>
        <w:rPr>
          <w:color w:val="000000"/>
          <w:sz w:val="22"/>
          <w:shd w:val="clear" w:color="auto" w:fill="D9D9D9"/>
          <w:lang w:val="sv-SE"/>
        </w:rPr>
        <w:t>6</w:t>
      </w:r>
      <w:r w:rsidRPr="00DC2BA7">
        <w:rPr>
          <w:color w:val="000000"/>
          <w:sz w:val="22"/>
          <w:shd w:val="clear" w:color="auto" w:fill="D9D9D9"/>
          <w:lang w:val="sv-SE"/>
        </w:rPr>
        <w:t> x 1) förfyllda sprutor</w:t>
      </w:r>
      <w:r>
        <w:rPr>
          <w:color w:val="000000"/>
          <w:sz w:val="22"/>
          <w:shd w:val="clear" w:color="auto" w:fill="D9D9D9"/>
          <w:lang w:val="sv-SE"/>
        </w:rPr>
        <w:t>.</w:t>
      </w:r>
    </w:p>
    <w:p w14:paraId="71FA9788" w14:textId="77777777" w:rsidR="00E87A07" w:rsidRPr="00DC2BA7" w:rsidRDefault="00B60735" w:rsidP="00B057AB">
      <w:pPr>
        <w:pStyle w:val="Text"/>
        <w:spacing w:before="0"/>
        <w:jc w:val="left"/>
        <w:rPr>
          <w:color w:val="000000"/>
          <w:sz w:val="22"/>
          <w:shd w:val="clear" w:color="auto" w:fill="D9D9D9"/>
          <w:lang w:val="sv-SE"/>
        </w:rPr>
      </w:pPr>
      <w:r w:rsidRPr="00DC2BA7">
        <w:rPr>
          <w:color w:val="000000"/>
          <w:sz w:val="22"/>
          <w:shd w:val="clear" w:color="auto" w:fill="D9D9D9"/>
          <w:lang w:val="sv-SE"/>
        </w:rPr>
        <w:t>Multipack: 10</w:t>
      </w:r>
      <w:r w:rsidR="00162552" w:rsidRPr="00DC2BA7">
        <w:rPr>
          <w:color w:val="000000"/>
          <w:sz w:val="22"/>
          <w:shd w:val="clear" w:color="auto" w:fill="D9D9D9"/>
          <w:lang w:val="sv-SE"/>
        </w:rPr>
        <w:t> (10 x </w:t>
      </w:r>
      <w:r w:rsidR="00CA68DB" w:rsidRPr="00DC2BA7">
        <w:rPr>
          <w:color w:val="000000"/>
          <w:sz w:val="22"/>
          <w:shd w:val="clear" w:color="auto" w:fill="D9D9D9"/>
          <w:lang w:val="sv-SE"/>
        </w:rPr>
        <w:t>1)</w:t>
      </w:r>
      <w:r w:rsidR="00162552" w:rsidRPr="00DC2BA7">
        <w:rPr>
          <w:color w:val="000000"/>
          <w:sz w:val="22"/>
          <w:shd w:val="clear" w:color="auto" w:fill="D9D9D9"/>
          <w:lang w:val="sv-SE"/>
        </w:rPr>
        <w:t xml:space="preserve"> </w:t>
      </w:r>
      <w:r w:rsidR="00040B59" w:rsidRPr="00DC2BA7">
        <w:rPr>
          <w:color w:val="000000"/>
          <w:sz w:val="22"/>
          <w:shd w:val="clear" w:color="auto" w:fill="D9D9D9"/>
          <w:lang w:val="sv-SE"/>
        </w:rPr>
        <w:t>förfyllda sprutor</w:t>
      </w:r>
      <w:r w:rsidRPr="00DC2BA7">
        <w:rPr>
          <w:color w:val="000000"/>
          <w:sz w:val="22"/>
          <w:shd w:val="clear" w:color="auto" w:fill="D9D9D9"/>
          <w:lang w:val="sv-SE"/>
        </w:rPr>
        <w:t>.</w:t>
      </w:r>
    </w:p>
    <w:p w14:paraId="359421A3" w14:textId="77777777" w:rsidR="004F366B" w:rsidRPr="00DC2BA7" w:rsidRDefault="004F366B" w:rsidP="00B057AB">
      <w:pPr>
        <w:suppressAutoHyphens/>
        <w:spacing w:line="240" w:lineRule="auto"/>
        <w:rPr>
          <w:color w:val="000000"/>
          <w:lang w:val="sv-SE"/>
        </w:rPr>
      </w:pPr>
    </w:p>
    <w:p w14:paraId="0EDB2CFB" w14:textId="77777777" w:rsidR="004F366B" w:rsidRPr="00DC2BA7" w:rsidRDefault="004F366B" w:rsidP="00B057AB">
      <w:pPr>
        <w:suppressAutoHyphens/>
        <w:spacing w:line="240" w:lineRule="auto"/>
        <w:rPr>
          <w:noProof/>
          <w:lang w:val="sv-SE"/>
        </w:rPr>
      </w:pPr>
    </w:p>
    <w:p w14:paraId="09594698"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5.</w:t>
      </w:r>
      <w:r w:rsidRPr="00DC2BA7">
        <w:rPr>
          <w:b/>
          <w:noProof/>
          <w:lang w:val="sv-SE"/>
        </w:rPr>
        <w:tab/>
        <w:t>ADMINISTRERINGSSÄTT OCH ADMINISTRERINGSVÄG</w:t>
      </w:r>
    </w:p>
    <w:p w14:paraId="40F5EB8B" w14:textId="77777777" w:rsidR="004F366B" w:rsidRPr="00DC2BA7" w:rsidRDefault="004F366B" w:rsidP="00B057AB">
      <w:pPr>
        <w:keepNext/>
        <w:suppressAutoHyphens/>
        <w:spacing w:line="240" w:lineRule="auto"/>
        <w:rPr>
          <w:lang w:val="sv-SE"/>
        </w:rPr>
      </w:pPr>
    </w:p>
    <w:p w14:paraId="59A845B9" w14:textId="77777777" w:rsidR="004F366B" w:rsidRPr="00DC2BA7" w:rsidRDefault="00B60735" w:rsidP="00B057AB">
      <w:pPr>
        <w:suppressAutoHyphens/>
        <w:spacing w:line="240" w:lineRule="auto"/>
        <w:rPr>
          <w:noProof/>
          <w:lang w:val="sv-SE"/>
        </w:rPr>
      </w:pPr>
      <w:r w:rsidRPr="00DC2BA7">
        <w:rPr>
          <w:noProof/>
          <w:lang w:val="sv-SE"/>
        </w:rPr>
        <w:t>Läs bipacksedeln före användning.</w:t>
      </w:r>
    </w:p>
    <w:p w14:paraId="58CFBEC8" w14:textId="77777777" w:rsidR="001E22B6" w:rsidRPr="00DC2BA7" w:rsidRDefault="00B60735" w:rsidP="00B057AB">
      <w:pPr>
        <w:suppressAutoHyphens/>
        <w:spacing w:line="240" w:lineRule="auto"/>
        <w:rPr>
          <w:noProof/>
          <w:lang w:val="sv-SE"/>
        </w:rPr>
      </w:pPr>
      <w:r w:rsidRPr="00DC2BA7">
        <w:rPr>
          <w:noProof/>
          <w:lang w:val="sv-SE"/>
        </w:rPr>
        <w:t>Subkutan användning.</w:t>
      </w:r>
    </w:p>
    <w:p w14:paraId="34D6DE0A" w14:textId="77777777" w:rsidR="004F366B" w:rsidRPr="00DC2BA7" w:rsidRDefault="00B60735" w:rsidP="00B057AB">
      <w:pPr>
        <w:suppressAutoHyphens/>
        <w:spacing w:line="240" w:lineRule="auto"/>
        <w:rPr>
          <w:noProof/>
          <w:lang w:val="sv-SE"/>
        </w:rPr>
      </w:pPr>
      <w:r w:rsidRPr="00DC2BA7">
        <w:rPr>
          <w:noProof/>
          <w:lang w:val="sv-SE"/>
        </w:rPr>
        <w:t>Engångsbruk.</w:t>
      </w:r>
    </w:p>
    <w:p w14:paraId="3211083D" w14:textId="77777777" w:rsidR="00E87A07" w:rsidRPr="00DC2BA7" w:rsidRDefault="00E87A07" w:rsidP="00B057AB">
      <w:pPr>
        <w:suppressAutoHyphens/>
        <w:spacing w:line="240" w:lineRule="auto"/>
        <w:rPr>
          <w:noProof/>
          <w:lang w:val="sv-SE"/>
        </w:rPr>
      </w:pPr>
    </w:p>
    <w:p w14:paraId="5275E77F" w14:textId="77777777" w:rsidR="004F366B" w:rsidRPr="00DC2BA7" w:rsidRDefault="004F366B" w:rsidP="00B057AB">
      <w:pPr>
        <w:suppressAutoHyphens/>
        <w:spacing w:line="240" w:lineRule="auto"/>
        <w:rPr>
          <w:noProof/>
          <w:lang w:val="sv-SE"/>
        </w:rPr>
      </w:pPr>
    </w:p>
    <w:p w14:paraId="103EDD17"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6.</w:t>
      </w:r>
      <w:r w:rsidRPr="00DC2BA7">
        <w:rPr>
          <w:b/>
          <w:noProof/>
          <w:lang w:val="sv-SE"/>
        </w:rPr>
        <w:tab/>
        <w:t>SÄRSKILD VARNING OM ATT LÄKEMEDLET MÅSTE FÖRVARAS UTOM SYN- OCH RÄCKHÅLL FÖR BARN</w:t>
      </w:r>
    </w:p>
    <w:p w14:paraId="56B468B0" w14:textId="77777777" w:rsidR="004F366B" w:rsidRPr="00DC2BA7" w:rsidRDefault="004F366B" w:rsidP="00B057AB">
      <w:pPr>
        <w:keepNext/>
        <w:suppressAutoHyphens/>
        <w:spacing w:line="240" w:lineRule="auto"/>
        <w:rPr>
          <w:lang w:val="sv-SE"/>
        </w:rPr>
      </w:pPr>
    </w:p>
    <w:p w14:paraId="6220FDA7" w14:textId="77777777" w:rsidR="004F366B" w:rsidRPr="00DC2BA7" w:rsidRDefault="00B60735" w:rsidP="00B057AB">
      <w:pPr>
        <w:suppressAutoHyphens/>
        <w:spacing w:line="240" w:lineRule="auto"/>
        <w:rPr>
          <w:noProof/>
          <w:lang w:val="sv-SE"/>
        </w:rPr>
      </w:pPr>
      <w:r w:rsidRPr="00DC2BA7">
        <w:rPr>
          <w:noProof/>
          <w:lang w:val="sv-SE"/>
        </w:rPr>
        <w:t>Förvaras utom syn- och räckhåll för barn.</w:t>
      </w:r>
    </w:p>
    <w:p w14:paraId="26AFE814" w14:textId="77777777" w:rsidR="004F366B" w:rsidRPr="00DC2BA7" w:rsidRDefault="004F366B" w:rsidP="00B057AB">
      <w:pPr>
        <w:suppressAutoHyphens/>
        <w:spacing w:line="240" w:lineRule="auto"/>
        <w:rPr>
          <w:noProof/>
          <w:lang w:val="sv-SE"/>
        </w:rPr>
      </w:pPr>
    </w:p>
    <w:p w14:paraId="45671D22" w14:textId="77777777" w:rsidR="004F366B" w:rsidRPr="00DC2BA7" w:rsidRDefault="004F366B" w:rsidP="00B057AB">
      <w:pPr>
        <w:suppressAutoHyphens/>
        <w:spacing w:line="240" w:lineRule="auto"/>
        <w:rPr>
          <w:noProof/>
          <w:lang w:val="sv-SE"/>
        </w:rPr>
      </w:pPr>
    </w:p>
    <w:p w14:paraId="1FD58156"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7.</w:t>
      </w:r>
      <w:r w:rsidRPr="00DC2BA7">
        <w:rPr>
          <w:b/>
          <w:noProof/>
          <w:lang w:val="sv-SE"/>
        </w:rPr>
        <w:tab/>
        <w:t>ÖVRIGA SÄRSKILDA VARNINGAR OM SÅ ÄR NÖDVÄNDIGT</w:t>
      </w:r>
    </w:p>
    <w:p w14:paraId="5CCF8DDE" w14:textId="77777777" w:rsidR="004F366B" w:rsidRPr="00DC2BA7" w:rsidRDefault="004F366B" w:rsidP="00B057AB">
      <w:pPr>
        <w:keepNext/>
        <w:suppressAutoHyphens/>
        <w:spacing w:line="240" w:lineRule="auto"/>
        <w:rPr>
          <w:lang w:val="sv-SE"/>
        </w:rPr>
      </w:pPr>
    </w:p>
    <w:p w14:paraId="21825E62" w14:textId="77777777" w:rsidR="004F366B" w:rsidRPr="00DC2BA7" w:rsidRDefault="004F366B" w:rsidP="00B057AB">
      <w:pPr>
        <w:suppressAutoHyphens/>
        <w:spacing w:line="240" w:lineRule="auto"/>
        <w:rPr>
          <w:noProof/>
          <w:lang w:val="sv-SE"/>
        </w:rPr>
      </w:pPr>
    </w:p>
    <w:p w14:paraId="216B9C30"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8.</w:t>
      </w:r>
      <w:r w:rsidRPr="00DC2BA7">
        <w:rPr>
          <w:b/>
          <w:noProof/>
          <w:lang w:val="sv-SE"/>
        </w:rPr>
        <w:tab/>
        <w:t>UTGÅNGSDATUM</w:t>
      </w:r>
    </w:p>
    <w:p w14:paraId="385394F6" w14:textId="77777777" w:rsidR="004F366B" w:rsidRPr="00DC2BA7" w:rsidRDefault="004F366B" w:rsidP="00B057AB">
      <w:pPr>
        <w:keepNext/>
        <w:suppressAutoHyphens/>
        <w:spacing w:line="240" w:lineRule="auto"/>
        <w:rPr>
          <w:lang w:val="sv-SE"/>
        </w:rPr>
      </w:pPr>
    </w:p>
    <w:p w14:paraId="79866BB1" w14:textId="77777777" w:rsidR="004F366B" w:rsidRPr="00DC2BA7" w:rsidRDefault="00B60735" w:rsidP="00B057AB">
      <w:pPr>
        <w:suppressAutoHyphens/>
        <w:spacing w:line="240" w:lineRule="auto"/>
        <w:rPr>
          <w:noProof/>
          <w:lang w:val="sv-SE"/>
        </w:rPr>
      </w:pPr>
      <w:r w:rsidRPr="00DC2BA7">
        <w:rPr>
          <w:noProof/>
          <w:lang w:val="sv-SE"/>
        </w:rPr>
        <w:t>EXP</w:t>
      </w:r>
    </w:p>
    <w:p w14:paraId="34DE6CB2" w14:textId="77777777" w:rsidR="004F366B" w:rsidRPr="00DC2BA7" w:rsidRDefault="004F366B" w:rsidP="00B057AB">
      <w:pPr>
        <w:suppressAutoHyphens/>
        <w:spacing w:line="240" w:lineRule="auto"/>
        <w:rPr>
          <w:noProof/>
          <w:lang w:val="sv-SE"/>
        </w:rPr>
      </w:pPr>
    </w:p>
    <w:p w14:paraId="53FCCB32" w14:textId="77777777" w:rsidR="004F366B" w:rsidRPr="00DC2BA7" w:rsidRDefault="004F366B" w:rsidP="00B057AB">
      <w:pPr>
        <w:suppressAutoHyphens/>
        <w:spacing w:line="240" w:lineRule="auto"/>
        <w:rPr>
          <w:noProof/>
          <w:lang w:val="sv-SE"/>
        </w:rPr>
      </w:pPr>
    </w:p>
    <w:p w14:paraId="240C1189"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lastRenderedPageBreak/>
        <w:t>9.</w:t>
      </w:r>
      <w:r w:rsidRPr="00DC2BA7">
        <w:rPr>
          <w:b/>
          <w:noProof/>
          <w:lang w:val="sv-SE"/>
        </w:rPr>
        <w:tab/>
        <w:t>SÄRSKILDA FÖRVARINGSANVISNINGAR</w:t>
      </w:r>
    </w:p>
    <w:p w14:paraId="7E097C79" w14:textId="77777777" w:rsidR="004F366B" w:rsidRPr="00DC2BA7" w:rsidRDefault="004F366B" w:rsidP="00B057AB">
      <w:pPr>
        <w:keepNext/>
        <w:suppressAutoHyphens/>
        <w:spacing w:line="240" w:lineRule="auto"/>
        <w:rPr>
          <w:lang w:val="sv-SE"/>
        </w:rPr>
      </w:pPr>
    </w:p>
    <w:p w14:paraId="4CF927A4" w14:textId="77777777" w:rsidR="004F366B" w:rsidRPr="00DC2BA7" w:rsidRDefault="00B60735" w:rsidP="00B057AB">
      <w:pPr>
        <w:keepNext/>
        <w:suppressAutoHyphens/>
        <w:spacing w:line="240" w:lineRule="auto"/>
        <w:rPr>
          <w:lang w:val="sv-SE"/>
        </w:rPr>
      </w:pPr>
      <w:r w:rsidRPr="00DC2BA7">
        <w:rPr>
          <w:lang w:val="sv-SE"/>
        </w:rPr>
        <w:t>Förvaras i kylskåp.</w:t>
      </w:r>
    </w:p>
    <w:p w14:paraId="0D7297D2" w14:textId="77777777" w:rsidR="004F366B" w:rsidRPr="00DC2BA7" w:rsidRDefault="00B60735" w:rsidP="00B057AB">
      <w:pPr>
        <w:keepNext/>
        <w:suppressAutoHyphens/>
        <w:spacing w:line="240" w:lineRule="auto"/>
        <w:rPr>
          <w:lang w:val="sv-SE"/>
        </w:rPr>
      </w:pPr>
      <w:r w:rsidRPr="00DC2BA7">
        <w:rPr>
          <w:lang w:val="sv-SE"/>
        </w:rPr>
        <w:t>Får ej frysas.</w:t>
      </w:r>
    </w:p>
    <w:p w14:paraId="00371395" w14:textId="77777777" w:rsidR="004F366B" w:rsidRPr="00DC2BA7" w:rsidRDefault="00B60735" w:rsidP="00B057AB">
      <w:pPr>
        <w:suppressAutoHyphens/>
        <w:spacing w:line="240" w:lineRule="auto"/>
        <w:rPr>
          <w:lang w:val="sv-SE"/>
        </w:rPr>
      </w:pPr>
      <w:r w:rsidRPr="00DC2BA7">
        <w:rPr>
          <w:lang w:val="sv-SE"/>
        </w:rPr>
        <w:t>Förvaras i originalförpackningen. Ljuskänsligt.</w:t>
      </w:r>
    </w:p>
    <w:p w14:paraId="5BF6E8C2" w14:textId="77777777" w:rsidR="004F366B" w:rsidRPr="00DC2BA7" w:rsidRDefault="004F366B" w:rsidP="00B057AB">
      <w:pPr>
        <w:suppressAutoHyphens/>
        <w:spacing w:line="240" w:lineRule="auto"/>
        <w:rPr>
          <w:noProof/>
          <w:lang w:val="sv-SE"/>
        </w:rPr>
      </w:pPr>
    </w:p>
    <w:p w14:paraId="2A4C4C12" w14:textId="77777777" w:rsidR="004F366B" w:rsidRPr="00DC2BA7" w:rsidRDefault="004F366B" w:rsidP="00B057AB">
      <w:pPr>
        <w:suppressAutoHyphens/>
        <w:spacing w:line="240" w:lineRule="auto"/>
        <w:rPr>
          <w:noProof/>
          <w:lang w:val="sv-SE"/>
        </w:rPr>
      </w:pPr>
    </w:p>
    <w:p w14:paraId="4C0F1E7D"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10.</w:t>
      </w:r>
      <w:r w:rsidRPr="00DC2BA7">
        <w:rPr>
          <w:b/>
          <w:noProof/>
          <w:lang w:val="sv-SE"/>
        </w:rPr>
        <w:tab/>
        <w:t>SÄRSKILDA FÖRSIKTIGHETSÅTGÄRDER FÖR DESTRUKTION AV EJ ANVÄNT LÄKEMEDEL OCH AVFALL I FÖREKOMMANDE FALL</w:t>
      </w:r>
    </w:p>
    <w:p w14:paraId="7B1173FA" w14:textId="77777777" w:rsidR="004F366B" w:rsidRPr="00DC2BA7" w:rsidRDefault="004F366B" w:rsidP="00B057AB">
      <w:pPr>
        <w:keepNext/>
        <w:suppressAutoHyphens/>
        <w:spacing w:line="240" w:lineRule="auto"/>
        <w:rPr>
          <w:lang w:val="sv-SE"/>
        </w:rPr>
      </w:pPr>
    </w:p>
    <w:p w14:paraId="2787BC2D" w14:textId="77777777" w:rsidR="004F366B" w:rsidRPr="00DC2BA7" w:rsidRDefault="004F366B" w:rsidP="00B057AB">
      <w:pPr>
        <w:suppressAutoHyphens/>
        <w:spacing w:line="240" w:lineRule="auto"/>
        <w:ind w:left="567" w:hanging="567"/>
        <w:rPr>
          <w:noProof/>
          <w:lang w:val="sv-SE"/>
        </w:rPr>
      </w:pPr>
    </w:p>
    <w:p w14:paraId="3BA7200E"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11.</w:t>
      </w:r>
      <w:r w:rsidRPr="00DC2BA7">
        <w:rPr>
          <w:b/>
          <w:noProof/>
          <w:lang w:val="sv-SE"/>
        </w:rPr>
        <w:tab/>
        <w:t>INNEHAVARE AV GODKÄNNANDE FÖR FÖRSÄLJNING (NAMN OCH ADRESS)</w:t>
      </w:r>
    </w:p>
    <w:p w14:paraId="15857D0C" w14:textId="77777777" w:rsidR="004F366B" w:rsidRPr="00DC2BA7" w:rsidRDefault="004F366B" w:rsidP="00B057AB">
      <w:pPr>
        <w:keepNext/>
        <w:suppressAutoHyphens/>
        <w:spacing w:line="240" w:lineRule="auto"/>
        <w:rPr>
          <w:lang w:val="sv-SE"/>
        </w:rPr>
      </w:pPr>
    </w:p>
    <w:p w14:paraId="3D1B0588" w14:textId="77777777" w:rsidR="004F366B" w:rsidRPr="00DC2BA7" w:rsidRDefault="00B60735" w:rsidP="00B057AB">
      <w:pPr>
        <w:keepNext/>
        <w:suppressAutoHyphens/>
        <w:spacing w:line="240" w:lineRule="auto"/>
        <w:rPr>
          <w:lang w:val="en-US"/>
        </w:rPr>
      </w:pPr>
      <w:r w:rsidRPr="00DC2BA7">
        <w:rPr>
          <w:lang w:val="en-US"/>
        </w:rPr>
        <w:t>Novartis Europharm Limited</w:t>
      </w:r>
    </w:p>
    <w:p w14:paraId="50B019E2" w14:textId="77777777" w:rsidR="0053539A" w:rsidRPr="00DC2BA7" w:rsidRDefault="00B60735" w:rsidP="00B057AB">
      <w:pPr>
        <w:keepNext/>
        <w:widowControl w:val="0"/>
        <w:spacing w:line="240" w:lineRule="auto"/>
      </w:pPr>
      <w:r w:rsidRPr="00DC2BA7">
        <w:t>Vista Building</w:t>
      </w:r>
    </w:p>
    <w:p w14:paraId="0EDDC706" w14:textId="77777777" w:rsidR="0053539A" w:rsidRPr="00DC2BA7" w:rsidRDefault="00B60735" w:rsidP="00B057AB">
      <w:pPr>
        <w:keepNext/>
        <w:widowControl w:val="0"/>
        <w:spacing w:line="240" w:lineRule="auto"/>
      </w:pPr>
      <w:r w:rsidRPr="00DC2BA7">
        <w:t>Elm Park, Merrion Road</w:t>
      </w:r>
    </w:p>
    <w:p w14:paraId="6D28F570" w14:textId="77777777" w:rsidR="0053539A" w:rsidRPr="00DC2BA7" w:rsidRDefault="00B60735" w:rsidP="00B057AB">
      <w:pPr>
        <w:keepNext/>
        <w:widowControl w:val="0"/>
        <w:spacing w:line="240" w:lineRule="auto"/>
        <w:rPr>
          <w:lang w:val="sv-SE"/>
        </w:rPr>
      </w:pPr>
      <w:r w:rsidRPr="00DC2BA7">
        <w:rPr>
          <w:lang w:val="sv-SE"/>
        </w:rPr>
        <w:t>Dublin 4</w:t>
      </w:r>
    </w:p>
    <w:p w14:paraId="575CB5BC" w14:textId="77777777" w:rsidR="0053539A" w:rsidRPr="00DC2BA7" w:rsidRDefault="00B60735" w:rsidP="00B057AB">
      <w:pPr>
        <w:spacing w:line="240" w:lineRule="auto"/>
        <w:rPr>
          <w:lang w:val="sv-SE"/>
        </w:rPr>
      </w:pPr>
      <w:r w:rsidRPr="00DC2BA7">
        <w:rPr>
          <w:lang w:val="sv-SE"/>
        </w:rPr>
        <w:t>Irland</w:t>
      </w:r>
    </w:p>
    <w:p w14:paraId="1AB4C471" w14:textId="77777777" w:rsidR="004F366B" w:rsidRPr="00DC2BA7" w:rsidRDefault="004F366B" w:rsidP="00B057AB">
      <w:pPr>
        <w:suppressAutoHyphens/>
        <w:spacing w:line="240" w:lineRule="auto"/>
        <w:ind w:left="567" w:hanging="567"/>
        <w:rPr>
          <w:noProof/>
          <w:lang w:val="sv-SE"/>
        </w:rPr>
      </w:pPr>
    </w:p>
    <w:p w14:paraId="23E0E00B" w14:textId="77777777" w:rsidR="004F366B" w:rsidRPr="00DC2BA7" w:rsidRDefault="004F366B" w:rsidP="00B057AB">
      <w:pPr>
        <w:suppressAutoHyphens/>
        <w:spacing w:line="240" w:lineRule="auto"/>
        <w:ind w:left="567" w:hanging="567"/>
        <w:rPr>
          <w:noProof/>
          <w:lang w:val="sv-SE"/>
        </w:rPr>
      </w:pPr>
    </w:p>
    <w:p w14:paraId="04FFDA4B"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12.</w:t>
      </w:r>
      <w:r w:rsidRPr="00DC2BA7">
        <w:rPr>
          <w:b/>
          <w:noProof/>
          <w:lang w:val="sv-SE"/>
        </w:rPr>
        <w:tab/>
        <w:t>NUMMER PÅ GODKÄNNANDE FÖR FÖRSÄLJNING</w:t>
      </w:r>
    </w:p>
    <w:p w14:paraId="66662FFB" w14:textId="77777777" w:rsidR="004F366B" w:rsidRPr="00DC2BA7" w:rsidRDefault="004F366B" w:rsidP="00B057AB">
      <w:pPr>
        <w:keepNext/>
        <w:suppressAutoHyphens/>
        <w:spacing w:line="240" w:lineRule="auto"/>
        <w:rPr>
          <w:lang w:val="sv-SE"/>
        </w:rPr>
      </w:pPr>
    </w:p>
    <w:tbl>
      <w:tblPr>
        <w:tblStyle w:val="TableGrid"/>
        <w:tblW w:w="92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38"/>
        <w:gridCol w:w="7371"/>
      </w:tblGrid>
      <w:tr w:rsidR="00211724" w:rsidRPr="00410B74" w14:paraId="7289BEC9" w14:textId="77777777" w:rsidTr="00921316">
        <w:tc>
          <w:tcPr>
            <w:tcW w:w="1838" w:type="dxa"/>
          </w:tcPr>
          <w:p w14:paraId="1D4AC864" w14:textId="02589391" w:rsidR="006A00EC" w:rsidRDefault="00B60735" w:rsidP="00921316">
            <w:pPr>
              <w:tabs>
                <w:tab w:val="clear" w:pos="567"/>
                <w:tab w:val="left" w:pos="2268"/>
              </w:tabs>
              <w:spacing w:line="240" w:lineRule="auto"/>
              <w:rPr>
                <w:color w:val="000000"/>
                <w:lang w:val="en-US"/>
              </w:rPr>
            </w:pPr>
            <w:r w:rsidRPr="00AB2056">
              <w:rPr>
                <w:color w:val="000000"/>
                <w:lang w:val="en-US"/>
              </w:rPr>
              <w:t>EU/1/05/319/006</w:t>
            </w:r>
          </w:p>
        </w:tc>
        <w:tc>
          <w:tcPr>
            <w:tcW w:w="7371" w:type="dxa"/>
            <w:shd w:val="clear" w:color="auto" w:fill="auto"/>
          </w:tcPr>
          <w:p w14:paraId="338AE541" w14:textId="77777777" w:rsidR="006A00EC" w:rsidRPr="006C7FFD" w:rsidRDefault="00B60735" w:rsidP="00921316">
            <w:pPr>
              <w:tabs>
                <w:tab w:val="clear" w:pos="567"/>
                <w:tab w:val="left" w:pos="2268"/>
              </w:tabs>
              <w:spacing w:line="240" w:lineRule="auto"/>
              <w:rPr>
                <w:color w:val="000000"/>
                <w:lang w:val="sv-SE"/>
              </w:rPr>
            </w:pPr>
            <w:r w:rsidRPr="00DC2BA7">
              <w:rPr>
                <w:color w:val="000000"/>
                <w:shd w:val="clear" w:color="auto" w:fill="D9D9D9"/>
                <w:lang w:val="sv-SE"/>
              </w:rPr>
              <w:t>75 mg</w:t>
            </w:r>
            <w:r w:rsidRPr="00DC2BA7">
              <w:rPr>
                <w:shd w:val="clear" w:color="auto" w:fill="D9D9D9"/>
                <w:lang w:val="sv-SE"/>
              </w:rPr>
              <w:t xml:space="preserve"> injektionsvätska, lösning i förfylld spruta</w:t>
            </w:r>
            <w:r w:rsidRPr="006C7FFD">
              <w:rPr>
                <w:color w:val="000000"/>
                <w:shd w:val="pct15" w:color="auto" w:fill="auto"/>
                <w:lang w:val="sv-SE"/>
              </w:rPr>
              <w:t xml:space="preserve"> (</w:t>
            </w:r>
            <w:r>
              <w:rPr>
                <w:shd w:val="clear" w:color="auto" w:fill="D9D9D9"/>
                <w:lang w:val="sv-SE"/>
              </w:rPr>
              <w:t>med 26 gauge fast nål,</w:t>
            </w:r>
            <w:r w:rsidRPr="00921316">
              <w:rPr>
                <w:shd w:val="clear" w:color="auto" w:fill="D9D9D9"/>
                <w:lang w:val="sv-SE"/>
              </w:rPr>
              <w:t xml:space="preserve"> </w:t>
            </w:r>
            <w:r>
              <w:rPr>
                <w:shd w:val="clear" w:color="auto" w:fill="D9D9D9"/>
                <w:lang w:val="sv-SE"/>
              </w:rPr>
              <w:t>blått nålskydd</w:t>
            </w:r>
            <w:r w:rsidRPr="006C7FFD">
              <w:rPr>
                <w:color w:val="000000"/>
                <w:shd w:val="pct15" w:color="auto" w:fill="auto"/>
                <w:lang w:val="sv-SE"/>
              </w:rPr>
              <w:t>) (4 x 1)</w:t>
            </w:r>
          </w:p>
        </w:tc>
      </w:tr>
      <w:tr w:rsidR="00211724" w:rsidRPr="00410B74" w14:paraId="35A33B95" w14:textId="77777777" w:rsidTr="00921316">
        <w:tc>
          <w:tcPr>
            <w:tcW w:w="1838" w:type="dxa"/>
          </w:tcPr>
          <w:p w14:paraId="29690C7F" w14:textId="77777777" w:rsidR="006A00EC" w:rsidRPr="000211E2" w:rsidRDefault="00B60735" w:rsidP="00921316">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EU/1/05/319/007</w:t>
            </w:r>
          </w:p>
        </w:tc>
        <w:tc>
          <w:tcPr>
            <w:tcW w:w="7371" w:type="dxa"/>
            <w:shd w:val="clear" w:color="auto" w:fill="auto"/>
          </w:tcPr>
          <w:p w14:paraId="3E113822" w14:textId="77777777" w:rsidR="006A00EC" w:rsidRPr="006C7FFD" w:rsidRDefault="00B60735" w:rsidP="00921316">
            <w:pPr>
              <w:tabs>
                <w:tab w:val="clear" w:pos="567"/>
                <w:tab w:val="left" w:pos="2268"/>
              </w:tabs>
              <w:spacing w:line="240" w:lineRule="auto"/>
              <w:rPr>
                <w:color w:val="000000"/>
                <w:shd w:val="pct15" w:color="auto" w:fill="auto"/>
                <w:lang w:val="sv-SE"/>
              </w:rPr>
            </w:pPr>
            <w:r w:rsidRPr="006C7FFD">
              <w:rPr>
                <w:color w:val="000000"/>
                <w:shd w:val="pct15" w:color="auto" w:fill="auto"/>
                <w:lang w:val="sv-SE"/>
              </w:rPr>
              <w:t xml:space="preserve">75 mg </w:t>
            </w:r>
            <w:r w:rsidR="000B05B2" w:rsidRPr="00DC2BA7">
              <w:rPr>
                <w:shd w:val="clear" w:color="auto" w:fill="D9D9D9"/>
                <w:lang w:val="sv-SE"/>
              </w:rPr>
              <w:t>injektionsvätska, lösning i förfylld spruta</w:t>
            </w:r>
            <w:r w:rsidR="000B05B2" w:rsidRPr="000B05B2">
              <w:rPr>
                <w:color w:val="000000"/>
                <w:shd w:val="pct15" w:color="auto" w:fill="auto"/>
                <w:lang w:val="sv-SE"/>
              </w:rPr>
              <w:t xml:space="preserve"> </w:t>
            </w:r>
            <w:r w:rsidRPr="006C7FFD">
              <w:rPr>
                <w:color w:val="000000"/>
                <w:shd w:val="pct15" w:color="auto" w:fill="auto"/>
                <w:lang w:val="sv-SE"/>
              </w:rPr>
              <w:t>(</w:t>
            </w:r>
            <w:r>
              <w:rPr>
                <w:shd w:val="clear" w:color="auto" w:fill="D9D9D9"/>
                <w:lang w:val="sv-SE"/>
              </w:rPr>
              <w:t>med 26 gauge fast nål,</w:t>
            </w:r>
            <w:r w:rsidRPr="00921316">
              <w:rPr>
                <w:shd w:val="clear" w:color="auto" w:fill="D9D9D9"/>
                <w:lang w:val="sv-SE"/>
              </w:rPr>
              <w:t xml:space="preserve"> </w:t>
            </w:r>
            <w:r>
              <w:rPr>
                <w:shd w:val="clear" w:color="auto" w:fill="D9D9D9"/>
                <w:lang w:val="sv-SE"/>
              </w:rPr>
              <w:t>blått nålskydd</w:t>
            </w:r>
            <w:r w:rsidRPr="006C7FFD">
              <w:rPr>
                <w:color w:val="000000"/>
                <w:shd w:val="pct15" w:color="auto" w:fill="auto"/>
                <w:lang w:val="sv-SE"/>
              </w:rPr>
              <w:t>) (10 x 1)</w:t>
            </w:r>
          </w:p>
        </w:tc>
      </w:tr>
      <w:tr w:rsidR="00211724" w:rsidRPr="00410B74" w14:paraId="6395DF04" w14:textId="77777777" w:rsidTr="00921316">
        <w:tc>
          <w:tcPr>
            <w:tcW w:w="1838" w:type="dxa"/>
          </w:tcPr>
          <w:p w14:paraId="523184B1" w14:textId="77777777" w:rsidR="006A00EC" w:rsidRPr="000211E2" w:rsidRDefault="00B60735" w:rsidP="00921316">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w:t>
            </w:r>
            <w:r w:rsidR="001F6689">
              <w:rPr>
                <w:color w:val="000000"/>
                <w:shd w:val="pct15" w:color="auto" w:fill="auto"/>
                <w:lang w:val="en-US"/>
              </w:rPr>
              <w:t>019</w:t>
            </w:r>
          </w:p>
        </w:tc>
        <w:tc>
          <w:tcPr>
            <w:tcW w:w="7371" w:type="dxa"/>
            <w:shd w:val="clear" w:color="auto" w:fill="auto"/>
          </w:tcPr>
          <w:p w14:paraId="50BC51AB" w14:textId="77777777" w:rsidR="006A00EC" w:rsidRPr="006C7FFD" w:rsidRDefault="00B60735" w:rsidP="00921316">
            <w:pPr>
              <w:tabs>
                <w:tab w:val="clear" w:pos="567"/>
                <w:tab w:val="left" w:pos="2268"/>
              </w:tabs>
              <w:spacing w:line="240" w:lineRule="auto"/>
              <w:rPr>
                <w:color w:val="000000"/>
                <w:shd w:val="pct15" w:color="auto" w:fill="auto"/>
                <w:lang w:val="sv-SE"/>
              </w:rPr>
            </w:pPr>
            <w:r w:rsidRPr="006C7FFD">
              <w:rPr>
                <w:color w:val="000000"/>
                <w:shd w:val="pct15" w:color="auto" w:fill="auto"/>
                <w:lang w:val="sv-SE"/>
              </w:rPr>
              <w:t xml:space="preserve">75 mg </w:t>
            </w:r>
            <w:r w:rsidR="000B05B2" w:rsidRPr="00DC2BA7">
              <w:rPr>
                <w:shd w:val="clear" w:color="auto" w:fill="D9D9D9"/>
                <w:lang w:val="sv-SE"/>
              </w:rPr>
              <w:t>injektionsvätska, lösning i förfylld spruta</w:t>
            </w:r>
            <w:r w:rsidR="000B05B2" w:rsidRPr="000B05B2">
              <w:rPr>
                <w:color w:val="000000"/>
                <w:shd w:val="pct15" w:color="auto" w:fill="auto"/>
                <w:lang w:val="sv-SE"/>
              </w:rPr>
              <w:t xml:space="preserve"> </w:t>
            </w:r>
            <w:r w:rsidRPr="006C7FFD">
              <w:rPr>
                <w:color w:val="000000"/>
                <w:shd w:val="pct15" w:color="auto" w:fill="auto"/>
                <w:lang w:val="sv-SE"/>
              </w:rPr>
              <w:t>(</w:t>
            </w:r>
            <w:r>
              <w:rPr>
                <w:shd w:val="clear" w:color="auto" w:fill="D9D9D9"/>
                <w:lang w:val="sv-SE"/>
              </w:rPr>
              <w:t>med 27 gauge fast nål,</w:t>
            </w:r>
            <w:r w:rsidRPr="00921316">
              <w:rPr>
                <w:shd w:val="clear" w:color="auto" w:fill="D9D9D9"/>
                <w:lang w:val="sv-SE"/>
              </w:rPr>
              <w:t xml:space="preserve"> </w:t>
            </w:r>
            <w:r>
              <w:rPr>
                <w:shd w:val="clear" w:color="auto" w:fill="D9D9D9"/>
                <w:lang w:val="sv-SE"/>
              </w:rPr>
              <w:t>blå</w:t>
            </w:r>
            <w:r w:rsidR="00000CFA">
              <w:rPr>
                <w:shd w:val="clear" w:color="auto" w:fill="D9D9D9"/>
                <w:lang w:val="sv-SE"/>
              </w:rPr>
              <w:t xml:space="preserve"> kolv</w:t>
            </w:r>
            <w:r w:rsidRPr="006C7FFD">
              <w:rPr>
                <w:color w:val="000000"/>
                <w:shd w:val="pct15" w:color="auto" w:fill="auto"/>
                <w:lang w:val="sv-SE"/>
              </w:rPr>
              <w:t>) (3 x 1)</w:t>
            </w:r>
          </w:p>
        </w:tc>
      </w:tr>
      <w:tr w:rsidR="00211724" w:rsidRPr="00410B74" w14:paraId="6BB3B8E9" w14:textId="77777777" w:rsidTr="00921316">
        <w:tc>
          <w:tcPr>
            <w:tcW w:w="1838" w:type="dxa"/>
          </w:tcPr>
          <w:p w14:paraId="07998AC0" w14:textId="77777777" w:rsidR="006A00EC" w:rsidRPr="000211E2" w:rsidRDefault="00B60735" w:rsidP="00921316">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w:t>
            </w:r>
            <w:r w:rsidR="001F6689">
              <w:rPr>
                <w:color w:val="000000"/>
                <w:shd w:val="pct15" w:color="auto" w:fill="auto"/>
                <w:lang w:val="en-US"/>
              </w:rPr>
              <w:t>020</w:t>
            </w:r>
          </w:p>
        </w:tc>
        <w:tc>
          <w:tcPr>
            <w:tcW w:w="7371" w:type="dxa"/>
            <w:shd w:val="clear" w:color="auto" w:fill="auto"/>
          </w:tcPr>
          <w:p w14:paraId="286CA99D" w14:textId="77777777" w:rsidR="006A00EC" w:rsidRPr="006C7FFD" w:rsidRDefault="00B60735" w:rsidP="00921316">
            <w:pPr>
              <w:tabs>
                <w:tab w:val="clear" w:pos="567"/>
                <w:tab w:val="left" w:pos="2268"/>
              </w:tabs>
              <w:spacing w:line="240" w:lineRule="auto"/>
              <w:rPr>
                <w:color w:val="000000"/>
                <w:shd w:val="pct15" w:color="auto" w:fill="auto"/>
                <w:lang w:val="sv-SE"/>
              </w:rPr>
            </w:pPr>
            <w:r w:rsidRPr="006C7FFD">
              <w:rPr>
                <w:color w:val="000000"/>
                <w:shd w:val="pct15" w:color="auto" w:fill="auto"/>
                <w:lang w:val="sv-SE"/>
              </w:rPr>
              <w:t xml:space="preserve">75 mg </w:t>
            </w:r>
            <w:r w:rsidR="000B05B2" w:rsidRPr="00DC2BA7">
              <w:rPr>
                <w:shd w:val="clear" w:color="auto" w:fill="D9D9D9"/>
                <w:lang w:val="sv-SE"/>
              </w:rPr>
              <w:t>injektionsvätska, lösning i förfylld spruta</w:t>
            </w:r>
            <w:r w:rsidR="000B05B2" w:rsidRPr="000B05B2">
              <w:rPr>
                <w:color w:val="000000"/>
                <w:shd w:val="pct15" w:color="auto" w:fill="auto"/>
                <w:lang w:val="sv-SE"/>
              </w:rPr>
              <w:t xml:space="preserve"> </w:t>
            </w:r>
            <w:r w:rsidRPr="006C7FFD">
              <w:rPr>
                <w:color w:val="000000"/>
                <w:shd w:val="pct15" w:color="auto" w:fill="auto"/>
                <w:lang w:val="sv-SE"/>
              </w:rPr>
              <w:t>(</w:t>
            </w:r>
            <w:r>
              <w:rPr>
                <w:shd w:val="clear" w:color="auto" w:fill="D9D9D9"/>
                <w:lang w:val="sv-SE"/>
              </w:rPr>
              <w:t>med 27 gauge fast nål,</w:t>
            </w:r>
            <w:r w:rsidRPr="00921316">
              <w:rPr>
                <w:shd w:val="clear" w:color="auto" w:fill="D9D9D9"/>
                <w:lang w:val="sv-SE"/>
              </w:rPr>
              <w:t xml:space="preserve"> </w:t>
            </w:r>
            <w:r>
              <w:rPr>
                <w:shd w:val="clear" w:color="auto" w:fill="D9D9D9"/>
                <w:lang w:val="sv-SE"/>
              </w:rPr>
              <w:t>blå</w:t>
            </w:r>
            <w:r w:rsidR="00000CFA">
              <w:rPr>
                <w:shd w:val="clear" w:color="auto" w:fill="D9D9D9"/>
                <w:lang w:val="sv-SE"/>
              </w:rPr>
              <w:t xml:space="preserve"> kolv</w:t>
            </w:r>
            <w:r w:rsidRPr="006C7FFD">
              <w:rPr>
                <w:color w:val="000000"/>
                <w:shd w:val="pct15" w:color="auto" w:fill="auto"/>
                <w:lang w:val="sv-SE"/>
              </w:rPr>
              <w:t>) (6 x 1)</w:t>
            </w:r>
          </w:p>
        </w:tc>
      </w:tr>
    </w:tbl>
    <w:p w14:paraId="68C9AA6B" w14:textId="77777777" w:rsidR="006A00EC" w:rsidRPr="006A00EC" w:rsidRDefault="006A00EC" w:rsidP="00B057AB">
      <w:pPr>
        <w:pStyle w:val="Text"/>
        <w:tabs>
          <w:tab w:val="left" w:pos="2268"/>
        </w:tabs>
        <w:spacing w:before="0"/>
        <w:jc w:val="left"/>
        <w:rPr>
          <w:sz w:val="22"/>
          <w:lang w:val="sv-SE"/>
        </w:rPr>
      </w:pPr>
    </w:p>
    <w:p w14:paraId="1B9BBABE" w14:textId="77777777" w:rsidR="004F366B" w:rsidRPr="006A00EC" w:rsidRDefault="004F366B" w:rsidP="00B057AB">
      <w:pPr>
        <w:suppressAutoHyphens/>
        <w:spacing w:line="240" w:lineRule="auto"/>
        <w:rPr>
          <w:noProof/>
          <w:lang w:val="sv-SE"/>
        </w:rPr>
      </w:pPr>
    </w:p>
    <w:p w14:paraId="4057C5C4"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13.</w:t>
      </w:r>
      <w:r w:rsidRPr="00DC2BA7">
        <w:rPr>
          <w:b/>
          <w:noProof/>
          <w:lang w:val="sv-SE"/>
        </w:rPr>
        <w:tab/>
        <w:t>TILLVERKNINGSSATSNUMMER</w:t>
      </w:r>
    </w:p>
    <w:p w14:paraId="024AD9A2" w14:textId="77777777" w:rsidR="004F366B" w:rsidRPr="00DC2BA7" w:rsidRDefault="004F366B" w:rsidP="00B057AB">
      <w:pPr>
        <w:keepNext/>
        <w:suppressAutoHyphens/>
        <w:spacing w:line="240" w:lineRule="auto"/>
        <w:rPr>
          <w:lang w:val="sv-SE"/>
        </w:rPr>
      </w:pPr>
    </w:p>
    <w:p w14:paraId="0C8BBEC6" w14:textId="77777777" w:rsidR="004F366B" w:rsidRPr="00DC2BA7" w:rsidRDefault="00B60735" w:rsidP="00B057AB">
      <w:pPr>
        <w:suppressAutoHyphens/>
        <w:spacing w:line="240" w:lineRule="auto"/>
        <w:rPr>
          <w:noProof/>
          <w:lang w:val="sv-SE"/>
        </w:rPr>
      </w:pPr>
      <w:r w:rsidRPr="00DC2BA7">
        <w:rPr>
          <w:noProof/>
          <w:lang w:val="sv-SE"/>
        </w:rPr>
        <w:t>Lot</w:t>
      </w:r>
    </w:p>
    <w:p w14:paraId="682257C5" w14:textId="77777777" w:rsidR="004F366B" w:rsidRPr="00DC2BA7" w:rsidRDefault="004F366B" w:rsidP="00B057AB">
      <w:pPr>
        <w:suppressAutoHyphens/>
        <w:spacing w:line="240" w:lineRule="auto"/>
        <w:rPr>
          <w:noProof/>
          <w:lang w:val="sv-SE"/>
        </w:rPr>
      </w:pPr>
    </w:p>
    <w:p w14:paraId="088E06FD" w14:textId="77777777" w:rsidR="004F366B" w:rsidRPr="00DC2BA7" w:rsidRDefault="004F366B" w:rsidP="00B057AB">
      <w:pPr>
        <w:suppressAutoHyphens/>
        <w:spacing w:line="240" w:lineRule="auto"/>
        <w:rPr>
          <w:noProof/>
          <w:lang w:val="sv-SE"/>
        </w:rPr>
      </w:pPr>
    </w:p>
    <w:p w14:paraId="4BAEC7B7"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14.</w:t>
      </w:r>
      <w:r w:rsidRPr="00DC2BA7">
        <w:rPr>
          <w:b/>
          <w:noProof/>
          <w:lang w:val="sv-SE"/>
        </w:rPr>
        <w:tab/>
        <w:t>ALLMÄN KLASSIFICERING FÖR FÖRSKRIVNING</w:t>
      </w:r>
    </w:p>
    <w:p w14:paraId="0B308CFA" w14:textId="77777777" w:rsidR="004F366B" w:rsidRPr="00DC2BA7" w:rsidRDefault="004F366B" w:rsidP="00B057AB">
      <w:pPr>
        <w:keepNext/>
        <w:suppressAutoHyphens/>
        <w:spacing w:line="240" w:lineRule="auto"/>
        <w:rPr>
          <w:lang w:val="sv-SE"/>
        </w:rPr>
      </w:pPr>
    </w:p>
    <w:p w14:paraId="58F66717" w14:textId="77777777" w:rsidR="004F366B" w:rsidRPr="00DC2BA7" w:rsidRDefault="004F366B" w:rsidP="00B057AB">
      <w:pPr>
        <w:suppressAutoHyphens/>
        <w:spacing w:line="240" w:lineRule="auto"/>
        <w:rPr>
          <w:noProof/>
          <w:lang w:val="sv-SE"/>
        </w:rPr>
      </w:pPr>
    </w:p>
    <w:p w14:paraId="5EF3F671"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15.</w:t>
      </w:r>
      <w:r w:rsidRPr="00DC2BA7">
        <w:rPr>
          <w:b/>
          <w:noProof/>
          <w:lang w:val="sv-SE"/>
        </w:rPr>
        <w:tab/>
        <w:t>BRUKSANVISNING</w:t>
      </w:r>
    </w:p>
    <w:p w14:paraId="5042253E" w14:textId="77777777" w:rsidR="004F366B" w:rsidRPr="00DC2BA7" w:rsidRDefault="004F366B" w:rsidP="00B057AB">
      <w:pPr>
        <w:keepNext/>
        <w:suppressAutoHyphens/>
        <w:spacing w:line="240" w:lineRule="auto"/>
        <w:rPr>
          <w:lang w:val="sv-SE"/>
        </w:rPr>
      </w:pPr>
    </w:p>
    <w:p w14:paraId="149B8D59" w14:textId="77777777" w:rsidR="004F366B" w:rsidRPr="00DC2BA7" w:rsidRDefault="004F366B" w:rsidP="00B057AB">
      <w:pPr>
        <w:spacing w:line="240" w:lineRule="auto"/>
        <w:rPr>
          <w:noProof/>
          <w:lang w:val="sv-SE"/>
        </w:rPr>
      </w:pPr>
    </w:p>
    <w:p w14:paraId="2E8A504C"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rPr>
          <w:noProof/>
          <w:lang w:val="sv-SE"/>
        </w:rPr>
      </w:pPr>
      <w:r w:rsidRPr="00DC2BA7">
        <w:rPr>
          <w:b/>
          <w:caps/>
          <w:noProof/>
          <w:lang w:val="sv-SE"/>
        </w:rPr>
        <w:t>16.</w:t>
      </w:r>
      <w:r w:rsidRPr="00DC2BA7">
        <w:rPr>
          <w:b/>
          <w:caps/>
          <w:noProof/>
          <w:lang w:val="sv-SE"/>
        </w:rPr>
        <w:tab/>
        <w:t>information i Punktskrift</w:t>
      </w:r>
    </w:p>
    <w:p w14:paraId="0B373999" w14:textId="77777777" w:rsidR="004F366B" w:rsidRPr="00DC2BA7" w:rsidRDefault="004F366B" w:rsidP="00B057AB">
      <w:pPr>
        <w:keepNext/>
        <w:suppressAutoHyphens/>
        <w:spacing w:line="240" w:lineRule="auto"/>
        <w:rPr>
          <w:lang w:val="sv-SE"/>
        </w:rPr>
      </w:pPr>
    </w:p>
    <w:p w14:paraId="60A948B8" w14:textId="77777777" w:rsidR="004F366B" w:rsidRPr="00DC2BA7" w:rsidRDefault="00B60735" w:rsidP="00B057AB">
      <w:pPr>
        <w:pStyle w:val="Text"/>
        <w:spacing w:before="0"/>
        <w:jc w:val="left"/>
        <w:rPr>
          <w:color w:val="000000"/>
          <w:sz w:val="22"/>
          <w:lang w:val="sv-SE"/>
        </w:rPr>
      </w:pPr>
      <w:r w:rsidRPr="00DC2BA7">
        <w:rPr>
          <w:color w:val="000000"/>
          <w:sz w:val="22"/>
          <w:lang w:val="sv-SE"/>
        </w:rPr>
        <w:t>Xolair 75 mg</w:t>
      </w:r>
    </w:p>
    <w:p w14:paraId="5957A624" w14:textId="77777777" w:rsidR="004F0E1E" w:rsidRPr="00DC2BA7" w:rsidRDefault="004F0E1E" w:rsidP="00B057AB">
      <w:pPr>
        <w:pStyle w:val="Text"/>
        <w:spacing w:before="0"/>
        <w:jc w:val="left"/>
        <w:rPr>
          <w:color w:val="000000"/>
          <w:sz w:val="22"/>
          <w:lang w:val="sv-SE"/>
        </w:rPr>
      </w:pPr>
    </w:p>
    <w:p w14:paraId="128D911E" w14:textId="77777777" w:rsidR="004F0E1E" w:rsidRPr="00DC2BA7" w:rsidRDefault="004F0E1E" w:rsidP="00B057AB">
      <w:pPr>
        <w:widowControl w:val="0"/>
        <w:tabs>
          <w:tab w:val="clear" w:pos="567"/>
        </w:tabs>
        <w:spacing w:line="240" w:lineRule="auto"/>
        <w:rPr>
          <w:szCs w:val="24"/>
          <w:lang w:val="sv-SE"/>
        </w:rPr>
      </w:pPr>
    </w:p>
    <w:p w14:paraId="5C04DDCD" w14:textId="77777777" w:rsidR="004F0E1E" w:rsidRPr="00DC2BA7" w:rsidRDefault="00B60735" w:rsidP="00B057AB">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sv-SE"/>
        </w:rPr>
      </w:pPr>
      <w:r w:rsidRPr="00DC2BA7">
        <w:rPr>
          <w:b/>
          <w:noProof/>
          <w:lang w:val="sv-SE"/>
        </w:rPr>
        <w:t>17.</w:t>
      </w:r>
      <w:r w:rsidRPr="00DC2BA7">
        <w:rPr>
          <w:b/>
          <w:noProof/>
          <w:lang w:val="sv-SE"/>
        </w:rPr>
        <w:tab/>
        <w:t>UNIK IDENTITETSBETECKNING – TVÅDIMENSIONELL STRECKKOD</w:t>
      </w:r>
    </w:p>
    <w:p w14:paraId="41BDDA43" w14:textId="77777777" w:rsidR="004F0E1E" w:rsidRPr="00DC2BA7" w:rsidRDefault="004F0E1E" w:rsidP="00B057AB">
      <w:pPr>
        <w:keepNext/>
        <w:widowControl w:val="0"/>
        <w:tabs>
          <w:tab w:val="clear" w:pos="567"/>
        </w:tabs>
        <w:spacing w:line="240" w:lineRule="auto"/>
        <w:rPr>
          <w:noProof/>
          <w:lang w:val="sv-SE"/>
        </w:rPr>
      </w:pPr>
    </w:p>
    <w:p w14:paraId="2B6B1F8C" w14:textId="77777777" w:rsidR="004F0E1E" w:rsidRPr="00DC2BA7" w:rsidRDefault="00B60735" w:rsidP="00B057AB">
      <w:pPr>
        <w:widowControl w:val="0"/>
        <w:tabs>
          <w:tab w:val="clear" w:pos="567"/>
        </w:tabs>
        <w:spacing w:line="240" w:lineRule="auto"/>
        <w:rPr>
          <w:shd w:val="pct15" w:color="auto" w:fill="auto"/>
          <w:lang w:val="sv-SE"/>
        </w:rPr>
      </w:pPr>
      <w:r w:rsidRPr="00DC2BA7">
        <w:rPr>
          <w:shd w:val="pct15" w:color="auto" w:fill="auto"/>
          <w:lang w:val="sv-SE"/>
        </w:rPr>
        <w:t>Tvådimensionell streckkod som innehåller den unika identitetsbeteckningen.</w:t>
      </w:r>
    </w:p>
    <w:p w14:paraId="47A60438" w14:textId="77777777" w:rsidR="004F0E1E" w:rsidRPr="00DC2BA7" w:rsidRDefault="004F0E1E" w:rsidP="00B057AB">
      <w:pPr>
        <w:widowControl w:val="0"/>
        <w:tabs>
          <w:tab w:val="clear" w:pos="567"/>
        </w:tabs>
        <w:spacing w:line="240" w:lineRule="auto"/>
        <w:rPr>
          <w:noProof/>
          <w:shd w:val="clear" w:color="auto" w:fill="CCCCCC"/>
          <w:lang w:val="sv-SE"/>
        </w:rPr>
      </w:pPr>
    </w:p>
    <w:p w14:paraId="46FCA153" w14:textId="77777777" w:rsidR="004F0E1E" w:rsidRPr="00DC2BA7" w:rsidRDefault="004F0E1E" w:rsidP="00B057AB">
      <w:pPr>
        <w:widowControl w:val="0"/>
        <w:tabs>
          <w:tab w:val="clear" w:pos="567"/>
        </w:tabs>
        <w:spacing w:line="240" w:lineRule="auto"/>
        <w:rPr>
          <w:noProof/>
          <w:lang w:val="sv-SE"/>
        </w:rPr>
      </w:pPr>
    </w:p>
    <w:p w14:paraId="64C5C3D8" w14:textId="77777777" w:rsidR="004F0E1E" w:rsidRPr="00DC2BA7" w:rsidRDefault="00B60735" w:rsidP="00B057AB">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i/>
          <w:noProof/>
          <w:lang w:val="sv-SE"/>
        </w:rPr>
      </w:pPr>
      <w:r w:rsidRPr="00DC2BA7">
        <w:rPr>
          <w:b/>
          <w:noProof/>
          <w:lang w:val="sv-SE"/>
        </w:rPr>
        <w:lastRenderedPageBreak/>
        <w:t>18.</w:t>
      </w:r>
      <w:r w:rsidRPr="00DC2BA7">
        <w:rPr>
          <w:b/>
          <w:noProof/>
          <w:lang w:val="sv-SE"/>
        </w:rPr>
        <w:tab/>
        <w:t>UNIK IDENTITETSBETECKNING – I ETT FORMAT LÄSBART FÖR MÄNSKLIGT ÖGA</w:t>
      </w:r>
    </w:p>
    <w:p w14:paraId="11F71561" w14:textId="77777777" w:rsidR="004F0E1E" w:rsidRPr="00DC2BA7" w:rsidRDefault="004F0E1E" w:rsidP="00B057AB">
      <w:pPr>
        <w:keepNext/>
        <w:keepLines/>
        <w:widowControl w:val="0"/>
        <w:tabs>
          <w:tab w:val="clear" w:pos="567"/>
        </w:tabs>
        <w:spacing w:line="240" w:lineRule="auto"/>
        <w:rPr>
          <w:noProof/>
          <w:lang w:val="sv-SE"/>
        </w:rPr>
      </w:pPr>
    </w:p>
    <w:p w14:paraId="4EFBF0E5" w14:textId="77777777" w:rsidR="004F0E1E" w:rsidRPr="00DC2BA7" w:rsidRDefault="00B60735" w:rsidP="00B057AB">
      <w:pPr>
        <w:keepNext/>
        <w:keepLines/>
        <w:widowControl w:val="0"/>
        <w:tabs>
          <w:tab w:val="clear" w:pos="567"/>
        </w:tabs>
        <w:spacing w:line="240" w:lineRule="auto"/>
        <w:rPr>
          <w:lang w:val="sv-SE"/>
        </w:rPr>
      </w:pPr>
      <w:r w:rsidRPr="00DC2BA7">
        <w:rPr>
          <w:lang w:val="sv-SE"/>
        </w:rPr>
        <w:t>PC</w:t>
      </w:r>
    </w:p>
    <w:p w14:paraId="3255660C" w14:textId="77777777" w:rsidR="004F0E1E" w:rsidRPr="00DC2BA7" w:rsidRDefault="00B60735" w:rsidP="00B057AB">
      <w:pPr>
        <w:keepNext/>
        <w:keepLines/>
        <w:widowControl w:val="0"/>
        <w:tabs>
          <w:tab w:val="clear" w:pos="567"/>
        </w:tabs>
        <w:spacing w:line="240" w:lineRule="auto"/>
        <w:rPr>
          <w:lang w:val="sv-SE"/>
        </w:rPr>
      </w:pPr>
      <w:r w:rsidRPr="00DC2BA7">
        <w:rPr>
          <w:lang w:val="sv-SE"/>
        </w:rPr>
        <w:t>SN</w:t>
      </w:r>
    </w:p>
    <w:p w14:paraId="1138A092" w14:textId="77777777" w:rsidR="004F0E1E" w:rsidRPr="00DC2BA7" w:rsidRDefault="00B60735" w:rsidP="00B057AB">
      <w:pPr>
        <w:keepNext/>
        <w:keepLines/>
        <w:widowControl w:val="0"/>
        <w:tabs>
          <w:tab w:val="clear" w:pos="567"/>
        </w:tabs>
        <w:spacing w:line="240" w:lineRule="auto"/>
        <w:rPr>
          <w:lang w:val="sv-SE"/>
        </w:rPr>
      </w:pPr>
      <w:r w:rsidRPr="00DC2BA7">
        <w:rPr>
          <w:lang w:val="sv-SE"/>
        </w:rPr>
        <w:t>NN</w:t>
      </w:r>
    </w:p>
    <w:p w14:paraId="4474BC15" w14:textId="77777777" w:rsidR="004F0E1E" w:rsidRPr="00DC2BA7" w:rsidRDefault="004F0E1E" w:rsidP="00B057AB">
      <w:pPr>
        <w:widowControl w:val="0"/>
        <w:tabs>
          <w:tab w:val="clear" w:pos="567"/>
        </w:tabs>
        <w:spacing w:line="240" w:lineRule="auto"/>
        <w:rPr>
          <w:szCs w:val="24"/>
          <w:lang w:val="sv-SE"/>
        </w:rPr>
      </w:pPr>
    </w:p>
    <w:p w14:paraId="4D605090" w14:textId="77777777" w:rsidR="004F366B" w:rsidRPr="00DC2BA7" w:rsidRDefault="00B60735" w:rsidP="00B057AB">
      <w:pPr>
        <w:shd w:val="clear" w:color="auto" w:fill="FFFFFF"/>
        <w:suppressAutoHyphens/>
        <w:spacing w:line="240" w:lineRule="auto"/>
        <w:rPr>
          <w:lang w:val="sv-SE"/>
        </w:rPr>
      </w:pPr>
      <w:r w:rsidRPr="00DC2BA7">
        <w:rPr>
          <w:lang w:val="sv-SE"/>
        </w:rPr>
        <w:br w:type="page"/>
      </w:r>
    </w:p>
    <w:p w14:paraId="02FF837A" w14:textId="77777777" w:rsidR="009433EA" w:rsidRPr="00DC2BA7" w:rsidRDefault="009433EA" w:rsidP="00B057AB">
      <w:pPr>
        <w:shd w:val="clear" w:color="auto" w:fill="FFFFFF"/>
        <w:suppressAutoHyphens/>
        <w:spacing w:line="240" w:lineRule="auto"/>
        <w:rPr>
          <w:noProof/>
          <w:lang w:val="sv-SE"/>
        </w:rPr>
      </w:pPr>
    </w:p>
    <w:p w14:paraId="1F6386A9" w14:textId="77777777" w:rsidR="004F366B" w:rsidRPr="00DC2BA7" w:rsidRDefault="00B60735" w:rsidP="00B057AB">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4831C2BC" w14:textId="77777777" w:rsidR="004F366B" w:rsidRPr="00DC2BA7" w:rsidRDefault="004F366B" w:rsidP="00B057AB">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38087FC3" w14:textId="77777777" w:rsidR="004F366B" w:rsidRPr="00DC2BA7" w:rsidRDefault="00B60735" w:rsidP="00B057AB">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 xml:space="preserve">INTERMEDIÄR KARTONG FÖR </w:t>
      </w:r>
      <w:r w:rsidR="00E3077B" w:rsidRPr="00DC2BA7">
        <w:rPr>
          <w:b/>
          <w:noProof/>
          <w:lang w:val="sv-SE"/>
        </w:rPr>
        <w:t>MULTIPACK</w:t>
      </w:r>
      <w:r w:rsidRPr="00DC2BA7">
        <w:rPr>
          <w:b/>
          <w:noProof/>
          <w:lang w:val="sv-SE"/>
        </w:rPr>
        <w:t xml:space="preserve"> (UTAN BLUE BOX)</w:t>
      </w:r>
    </w:p>
    <w:p w14:paraId="391A3109" w14:textId="77777777" w:rsidR="004F366B" w:rsidRPr="00DC2BA7" w:rsidRDefault="004F366B" w:rsidP="00B057AB">
      <w:pPr>
        <w:suppressAutoHyphens/>
        <w:spacing w:line="240" w:lineRule="auto"/>
        <w:rPr>
          <w:noProof/>
          <w:lang w:val="sv-SE"/>
        </w:rPr>
      </w:pPr>
    </w:p>
    <w:p w14:paraId="3CD7EDE7" w14:textId="77777777" w:rsidR="004F366B" w:rsidRPr="00DC2BA7" w:rsidRDefault="004F366B" w:rsidP="00B057AB">
      <w:pPr>
        <w:suppressAutoHyphens/>
        <w:spacing w:line="240" w:lineRule="auto"/>
        <w:rPr>
          <w:noProof/>
          <w:lang w:val="sv-SE"/>
        </w:rPr>
      </w:pPr>
    </w:p>
    <w:p w14:paraId="42CE8345"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w:t>
      </w:r>
      <w:r w:rsidRPr="00DC2BA7">
        <w:rPr>
          <w:b/>
          <w:noProof/>
          <w:lang w:val="sv-SE"/>
        </w:rPr>
        <w:tab/>
        <w:t>LÄKEMEDLETS NAMN</w:t>
      </w:r>
    </w:p>
    <w:p w14:paraId="078ECB6E" w14:textId="77777777" w:rsidR="004F366B" w:rsidRPr="00DC2BA7" w:rsidRDefault="004F366B" w:rsidP="00B057AB">
      <w:pPr>
        <w:keepNext/>
        <w:suppressAutoHyphens/>
        <w:spacing w:line="240" w:lineRule="auto"/>
        <w:rPr>
          <w:lang w:val="sv-SE"/>
        </w:rPr>
      </w:pPr>
    </w:p>
    <w:p w14:paraId="0C1EFAE1" w14:textId="77777777" w:rsidR="004F366B" w:rsidRPr="00DC2BA7" w:rsidRDefault="00B60735" w:rsidP="00B057AB">
      <w:pPr>
        <w:pStyle w:val="Text"/>
        <w:spacing w:before="0"/>
        <w:jc w:val="left"/>
        <w:rPr>
          <w:sz w:val="22"/>
          <w:lang w:val="sv-SE"/>
        </w:rPr>
      </w:pPr>
      <w:r w:rsidRPr="00DC2BA7">
        <w:rPr>
          <w:color w:val="000000"/>
          <w:sz w:val="22"/>
          <w:lang w:val="sv-SE"/>
        </w:rPr>
        <w:t>Xolair 75 mg</w:t>
      </w:r>
      <w:r w:rsidRPr="00DC2BA7">
        <w:rPr>
          <w:sz w:val="22"/>
          <w:lang w:val="sv-SE"/>
        </w:rPr>
        <w:t xml:space="preserve"> injektionsvätska, lösning</w:t>
      </w:r>
      <w:r w:rsidR="00CA68DB" w:rsidRPr="00DC2BA7">
        <w:rPr>
          <w:sz w:val="22"/>
          <w:lang w:val="sv-SE"/>
        </w:rPr>
        <w:t xml:space="preserve"> i förfylld spruta</w:t>
      </w:r>
    </w:p>
    <w:p w14:paraId="1B8B3AE5" w14:textId="77777777" w:rsidR="004F366B" w:rsidRPr="00DC2BA7" w:rsidRDefault="00B60735" w:rsidP="00B057AB">
      <w:pPr>
        <w:pStyle w:val="Text"/>
        <w:spacing w:before="0"/>
        <w:jc w:val="left"/>
        <w:rPr>
          <w:color w:val="000000"/>
          <w:sz w:val="22"/>
          <w:lang w:val="sv-SE"/>
        </w:rPr>
      </w:pPr>
      <w:r w:rsidRPr="00DC2BA7">
        <w:rPr>
          <w:color w:val="000000"/>
          <w:sz w:val="22"/>
          <w:lang w:val="sv-SE"/>
        </w:rPr>
        <w:t>omalizumab</w:t>
      </w:r>
    </w:p>
    <w:p w14:paraId="475F1CA9" w14:textId="77777777" w:rsidR="004F366B" w:rsidRPr="00DC2BA7" w:rsidRDefault="004F366B" w:rsidP="00B057AB">
      <w:pPr>
        <w:suppressAutoHyphens/>
        <w:spacing w:line="240" w:lineRule="auto"/>
        <w:rPr>
          <w:noProof/>
          <w:lang w:val="sv-SE"/>
        </w:rPr>
      </w:pPr>
    </w:p>
    <w:p w14:paraId="26DB6573" w14:textId="77777777" w:rsidR="004F366B" w:rsidRPr="00DC2BA7" w:rsidRDefault="004F366B" w:rsidP="00B057AB">
      <w:pPr>
        <w:suppressAutoHyphens/>
        <w:spacing w:line="240" w:lineRule="auto"/>
        <w:rPr>
          <w:noProof/>
          <w:lang w:val="sv-SE"/>
        </w:rPr>
      </w:pPr>
    </w:p>
    <w:p w14:paraId="49CFAF63"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2.</w:t>
      </w:r>
      <w:r w:rsidRPr="00DC2BA7">
        <w:rPr>
          <w:b/>
          <w:noProof/>
          <w:lang w:val="sv-SE"/>
        </w:rPr>
        <w:tab/>
        <w:t>DEKLARATION AV AKTIV(A) SUBSTANS(ER)</w:t>
      </w:r>
    </w:p>
    <w:p w14:paraId="3F885529" w14:textId="77777777" w:rsidR="004F366B" w:rsidRPr="00DC2BA7" w:rsidRDefault="004F366B" w:rsidP="00B057AB">
      <w:pPr>
        <w:keepNext/>
        <w:suppressAutoHyphens/>
        <w:spacing w:line="240" w:lineRule="auto"/>
        <w:rPr>
          <w:lang w:val="sv-SE"/>
        </w:rPr>
      </w:pPr>
    </w:p>
    <w:p w14:paraId="6C37EAD2" w14:textId="7D511B73" w:rsidR="004F366B" w:rsidRPr="00DC2BA7" w:rsidRDefault="00B60735" w:rsidP="00B057AB">
      <w:pPr>
        <w:pStyle w:val="Text"/>
        <w:spacing w:before="0"/>
        <w:jc w:val="left"/>
        <w:rPr>
          <w:color w:val="000000"/>
          <w:sz w:val="22"/>
          <w:lang w:val="sv-SE"/>
        </w:rPr>
      </w:pPr>
      <w:r w:rsidRPr="00DC2BA7">
        <w:rPr>
          <w:color w:val="000000"/>
          <w:sz w:val="22"/>
          <w:lang w:val="sv-SE"/>
        </w:rPr>
        <w:t>Varje förfylld spruta innehåller 75 mg omalizumab</w:t>
      </w:r>
      <w:r w:rsidR="006A00EC">
        <w:rPr>
          <w:color w:val="000000"/>
          <w:sz w:val="22"/>
          <w:lang w:val="sv-SE"/>
        </w:rPr>
        <w:t xml:space="preserve"> </w:t>
      </w:r>
      <w:r w:rsidR="00041177">
        <w:rPr>
          <w:color w:val="000000"/>
          <w:sz w:val="22"/>
          <w:lang w:val="sv-SE"/>
        </w:rPr>
        <w:t>i</w:t>
      </w:r>
      <w:r w:rsidR="006A00EC" w:rsidRPr="00DC2BA7">
        <w:rPr>
          <w:color w:val="000000"/>
          <w:sz w:val="22"/>
          <w:lang w:val="sv-SE"/>
        </w:rPr>
        <w:t xml:space="preserve"> 0,5 ml lösning</w:t>
      </w:r>
      <w:r w:rsidRPr="00DC2BA7">
        <w:rPr>
          <w:color w:val="000000"/>
          <w:sz w:val="22"/>
          <w:lang w:val="sv-SE"/>
        </w:rPr>
        <w:t>.</w:t>
      </w:r>
    </w:p>
    <w:p w14:paraId="38386DD4" w14:textId="77777777" w:rsidR="004F366B" w:rsidRPr="00DC2BA7" w:rsidRDefault="004F366B" w:rsidP="00B057AB">
      <w:pPr>
        <w:suppressAutoHyphens/>
        <w:spacing w:line="240" w:lineRule="auto"/>
        <w:rPr>
          <w:noProof/>
          <w:lang w:val="sv-SE"/>
        </w:rPr>
      </w:pPr>
    </w:p>
    <w:p w14:paraId="67DA3B73" w14:textId="77777777" w:rsidR="004F366B" w:rsidRPr="00DC2BA7" w:rsidRDefault="004F366B" w:rsidP="00B057AB">
      <w:pPr>
        <w:suppressAutoHyphens/>
        <w:spacing w:line="240" w:lineRule="auto"/>
        <w:rPr>
          <w:noProof/>
          <w:lang w:val="sv-SE"/>
        </w:rPr>
      </w:pPr>
    </w:p>
    <w:p w14:paraId="3A279806"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3.</w:t>
      </w:r>
      <w:r w:rsidRPr="00DC2BA7">
        <w:rPr>
          <w:b/>
          <w:noProof/>
          <w:lang w:val="sv-SE"/>
        </w:rPr>
        <w:tab/>
        <w:t>FÖRTECKNING ÖVER HJÄLPÄMNEN</w:t>
      </w:r>
    </w:p>
    <w:p w14:paraId="1BFFF194" w14:textId="77777777" w:rsidR="004F366B" w:rsidRPr="00DC2BA7" w:rsidRDefault="004F366B" w:rsidP="00B057AB">
      <w:pPr>
        <w:keepNext/>
        <w:suppressAutoHyphens/>
        <w:spacing w:line="240" w:lineRule="auto"/>
        <w:rPr>
          <w:lang w:val="sv-SE"/>
        </w:rPr>
      </w:pPr>
    </w:p>
    <w:p w14:paraId="44E3749C" w14:textId="174DFDC1" w:rsidR="004F366B" w:rsidRPr="00DC2BA7" w:rsidRDefault="00B60735" w:rsidP="00B057AB">
      <w:pPr>
        <w:pStyle w:val="Char2"/>
        <w:widowControl w:val="0"/>
        <w:spacing w:before="0"/>
        <w:jc w:val="left"/>
        <w:rPr>
          <w:sz w:val="22"/>
          <w:szCs w:val="22"/>
          <w:lang w:val="sv-SE"/>
        </w:rPr>
      </w:pPr>
      <w:r w:rsidRPr="00DC2BA7">
        <w:rPr>
          <w:sz w:val="22"/>
          <w:szCs w:val="22"/>
          <w:lang w:val="sv-SE"/>
        </w:rPr>
        <w:t>Innehåller även: argininhydroklorid, histidinhydroklorid</w:t>
      </w:r>
      <w:r w:rsidR="008D694B">
        <w:rPr>
          <w:sz w:val="22"/>
          <w:szCs w:val="22"/>
          <w:lang w:val="sv-SE"/>
        </w:rPr>
        <w:t>monohydrat</w:t>
      </w:r>
      <w:r w:rsidRPr="00DC2BA7">
        <w:rPr>
          <w:sz w:val="22"/>
          <w:szCs w:val="22"/>
          <w:lang w:val="sv-SE"/>
        </w:rPr>
        <w:t>, histidin, polysorbat 20, vatten för injektionsvätskor.</w:t>
      </w:r>
    </w:p>
    <w:p w14:paraId="64FD6733" w14:textId="77777777" w:rsidR="004F366B" w:rsidRPr="00DC2BA7" w:rsidRDefault="004F366B" w:rsidP="00B057AB">
      <w:pPr>
        <w:suppressAutoHyphens/>
        <w:spacing w:line="240" w:lineRule="auto"/>
        <w:rPr>
          <w:noProof/>
          <w:lang w:val="sv-SE"/>
        </w:rPr>
      </w:pPr>
    </w:p>
    <w:p w14:paraId="686D0A42" w14:textId="77777777" w:rsidR="004F366B" w:rsidRPr="00DC2BA7" w:rsidRDefault="004F366B" w:rsidP="00B057AB">
      <w:pPr>
        <w:suppressAutoHyphens/>
        <w:spacing w:line="240" w:lineRule="auto"/>
        <w:rPr>
          <w:noProof/>
          <w:lang w:val="sv-SE"/>
        </w:rPr>
      </w:pPr>
    </w:p>
    <w:p w14:paraId="3A2F740C"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4.</w:t>
      </w:r>
      <w:r w:rsidRPr="00DC2BA7">
        <w:rPr>
          <w:b/>
          <w:noProof/>
          <w:lang w:val="sv-SE"/>
        </w:rPr>
        <w:tab/>
        <w:t>LÄKEMEDELSFORM OCH FÖRPACKNINGSSTORLEK</w:t>
      </w:r>
    </w:p>
    <w:p w14:paraId="4983C3AE" w14:textId="77777777" w:rsidR="004F366B" w:rsidRPr="00DC2BA7" w:rsidRDefault="004F366B" w:rsidP="00B057AB">
      <w:pPr>
        <w:keepNext/>
        <w:suppressAutoHyphens/>
        <w:spacing w:line="240" w:lineRule="auto"/>
        <w:rPr>
          <w:lang w:val="sv-SE"/>
        </w:rPr>
      </w:pPr>
    </w:p>
    <w:p w14:paraId="5EF6C373" w14:textId="77777777" w:rsidR="001E22B6" w:rsidRPr="00DC2BA7" w:rsidRDefault="00B60735" w:rsidP="00B057AB">
      <w:pPr>
        <w:pStyle w:val="Text"/>
        <w:spacing w:before="0"/>
        <w:jc w:val="left"/>
        <w:rPr>
          <w:sz w:val="22"/>
          <w:lang w:val="sv-SE"/>
        </w:rPr>
      </w:pPr>
      <w:r w:rsidRPr="00DC2BA7">
        <w:rPr>
          <w:sz w:val="22"/>
          <w:shd w:val="pct15" w:color="auto" w:fill="auto"/>
          <w:lang w:val="sv-SE"/>
        </w:rPr>
        <w:t>Injektionsvätska, lösning</w:t>
      </w:r>
      <w:r w:rsidR="00CA68DB" w:rsidRPr="00DC2BA7">
        <w:rPr>
          <w:sz w:val="22"/>
          <w:shd w:val="pct15" w:color="auto" w:fill="auto"/>
          <w:lang w:val="sv-SE"/>
        </w:rPr>
        <w:t xml:space="preserve"> i förfylld spruta</w:t>
      </w:r>
    </w:p>
    <w:p w14:paraId="3BB4F96E" w14:textId="77777777" w:rsidR="00A434A5" w:rsidRPr="00DC2BA7" w:rsidRDefault="00A434A5" w:rsidP="00B057AB">
      <w:pPr>
        <w:pStyle w:val="Text"/>
        <w:spacing w:before="0"/>
        <w:jc w:val="left"/>
        <w:rPr>
          <w:sz w:val="22"/>
          <w:lang w:val="sv-SE"/>
        </w:rPr>
      </w:pPr>
    </w:p>
    <w:p w14:paraId="28D1C4F5" w14:textId="77777777" w:rsidR="004F366B" w:rsidRPr="00DC2BA7" w:rsidRDefault="00B60735" w:rsidP="00B057AB">
      <w:pPr>
        <w:pStyle w:val="Text"/>
        <w:spacing w:before="0"/>
        <w:jc w:val="left"/>
        <w:rPr>
          <w:color w:val="000000"/>
          <w:sz w:val="22"/>
          <w:lang w:val="sv-SE"/>
        </w:rPr>
      </w:pPr>
      <w:r w:rsidRPr="00DC2BA7">
        <w:rPr>
          <w:color w:val="000000"/>
          <w:sz w:val="22"/>
          <w:lang w:val="sv-SE"/>
        </w:rPr>
        <w:t>1 </w:t>
      </w:r>
      <w:r w:rsidR="00E87A07" w:rsidRPr="00DC2BA7">
        <w:rPr>
          <w:color w:val="000000"/>
          <w:sz w:val="22"/>
          <w:lang w:val="sv-SE"/>
        </w:rPr>
        <w:t>förfylld spruta</w:t>
      </w:r>
      <w:r w:rsidR="00F36F82" w:rsidRPr="00DC2BA7">
        <w:rPr>
          <w:color w:val="000000"/>
          <w:sz w:val="22"/>
          <w:lang w:val="sv-SE"/>
        </w:rPr>
        <w:t xml:space="preserve">. </w:t>
      </w:r>
      <w:r w:rsidRPr="00DC2BA7">
        <w:rPr>
          <w:color w:val="000000"/>
          <w:sz w:val="22"/>
          <w:lang w:val="sv-SE"/>
        </w:rPr>
        <w:t>Del av multipack.</w:t>
      </w:r>
      <w:r w:rsidR="00F36F82" w:rsidRPr="00DC2BA7">
        <w:rPr>
          <w:color w:val="000000"/>
          <w:sz w:val="22"/>
          <w:lang w:val="sv-SE"/>
        </w:rPr>
        <w:t xml:space="preserve"> </w:t>
      </w:r>
      <w:r w:rsidR="00A434A5" w:rsidRPr="00DC2BA7">
        <w:rPr>
          <w:color w:val="000000"/>
          <w:sz w:val="22"/>
          <w:lang w:val="sv-SE"/>
        </w:rPr>
        <w:t xml:space="preserve">Får </w:t>
      </w:r>
      <w:r w:rsidR="00F36F82" w:rsidRPr="00DC2BA7">
        <w:rPr>
          <w:color w:val="000000"/>
          <w:sz w:val="22"/>
          <w:lang w:val="sv-SE"/>
        </w:rPr>
        <w:t>inte säljas separat.</w:t>
      </w:r>
    </w:p>
    <w:p w14:paraId="127DB63C" w14:textId="77777777" w:rsidR="004F366B" w:rsidRPr="00DC2BA7" w:rsidRDefault="004F366B" w:rsidP="00B057AB">
      <w:pPr>
        <w:suppressAutoHyphens/>
        <w:spacing w:line="240" w:lineRule="auto"/>
        <w:rPr>
          <w:color w:val="000000"/>
          <w:lang w:val="sv-SE"/>
        </w:rPr>
      </w:pPr>
    </w:p>
    <w:p w14:paraId="7BC4DD5B" w14:textId="77777777" w:rsidR="004F366B" w:rsidRPr="00DC2BA7" w:rsidRDefault="004F366B" w:rsidP="00B057AB">
      <w:pPr>
        <w:suppressAutoHyphens/>
        <w:spacing w:line="240" w:lineRule="auto"/>
        <w:rPr>
          <w:noProof/>
          <w:lang w:val="sv-SE"/>
        </w:rPr>
      </w:pPr>
    </w:p>
    <w:p w14:paraId="4A6CE9CA"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5.</w:t>
      </w:r>
      <w:r w:rsidRPr="00DC2BA7">
        <w:rPr>
          <w:b/>
          <w:noProof/>
          <w:lang w:val="sv-SE"/>
        </w:rPr>
        <w:tab/>
        <w:t>ADMINISTRERINGSSÄTT OCH ADMINISTRERINGSVÄG</w:t>
      </w:r>
    </w:p>
    <w:p w14:paraId="4F51BC6E" w14:textId="77777777" w:rsidR="004F366B" w:rsidRPr="00DC2BA7" w:rsidRDefault="004F366B" w:rsidP="00B057AB">
      <w:pPr>
        <w:keepNext/>
        <w:suppressAutoHyphens/>
        <w:spacing w:line="240" w:lineRule="auto"/>
        <w:rPr>
          <w:lang w:val="sv-SE"/>
        </w:rPr>
      </w:pPr>
    </w:p>
    <w:p w14:paraId="7FDDB11F" w14:textId="77777777" w:rsidR="004F366B" w:rsidRPr="00DC2BA7" w:rsidRDefault="00B60735" w:rsidP="00B057AB">
      <w:pPr>
        <w:suppressAutoHyphens/>
        <w:spacing w:line="240" w:lineRule="auto"/>
        <w:rPr>
          <w:noProof/>
          <w:lang w:val="sv-SE"/>
        </w:rPr>
      </w:pPr>
      <w:r w:rsidRPr="00DC2BA7">
        <w:rPr>
          <w:noProof/>
          <w:lang w:val="sv-SE"/>
        </w:rPr>
        <w:t>Läs bipacksedeln före användning.</w:t>
      </w:r>
    </w:p>
    <w:p w14:paraId="540D03A0" w14:textId="77777777" w:rsidR="001E22B6" w:rsidRPr="00DC2BA7" w:rsidRDefault="00B60735" w:rsidP="00B057AB">
      <w:pPr>
        <w:suppressAutoHyphens/>
        <w:spacing w:line="240" w:lineRule="auto"/>
        <w:rPr>
          <w:noProof/>
          <w:lang w:val="sv-SE"/>
        </w:rPr>
      </w:pPr>
      <w:r w:rsidRPr="00DC2BA7">
        <w:rPr>
          <w:noProof/>
          <w:lang w:val="sv-SE"/>
        </w:rPr>
        <w:t>Subkutan användning.</w:t>
      </w:r>
    </w:p>
    <w:p w14:paraId="1250F1DC" w14:textId="77777777" w:rsidR="00E87A07" w:rsidRPr="00DC2BA7" w:rsidRDefault="00B60735" w:rsidP="00B057AB">
      <w:pPr>
        <w:suppressAutoHyphens/>
        <w:spacing w:line="240" w:lineRule="auto"/>
        <w:rPr>
          <w:noProof/>
          <w:lang w:val="sv-SE"/>
        </w:rPr>
      </w:pPr>
      <w:r w:rsidRPr="00DC2BA7">
        <w:rPr>
          <w:noProof/>
          <w:lang w:val="sv-SE"/>
        </w:rPr>
        <w:t>Engångsbruk.</w:t>
      </w:r>
    </w:p>
    <w:p w14:paraId="465B4B81" w14:textId="77777777" w:rsidR="004F366B" w:rsidRPr="00DC2BA7" w:rsidRDefault="004F366B" w:rsidP="00B057AB">
      <w:pPr>
        <w:suppressAutoHyphens/>
        <w:spacing w:line="240" w:lineRule="auto"/>
        <w:rPr>
          <w:noProof/>
          <w:lang w:val="sv-SE"/>
        </w:rPr>
      </w:pPr>
    </w:p>
    <w:p w14:paraId="376C71C0" w14:textId="77777777" w:rsidR="004F366B" w:rsidRPr="00DC2BA7" w:rsidRDefault="004F366B" w:rsidP="00B057AB">
      <w:pPr>
        <w:suppressAutoHyphens/>
        <w:spacing w:line="240" w:lineRule="auto"/>
        <w:rPr>
          <w:noProof/>
          <w:lang w:val="sv-SE"/>
        </w:rPr>
      </w:pPr>
    </w:p>
    <w:p w14:paraId="56549D14"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6.</w:t>
      </w:r>
      <w:r w:rsidRPr="00DC2BA7">
        <w:rPr>
          <w:b/>
          <w:noProof/>
          <w:lang w:val="sv-SE"/>
        </w:rPr>
        <w:tab/>
        <w:t>SÄRSKILD VARNING OM ATT LÄKEMEDLET MÅSTE FÖRVARAS UTOM SYN- OCH RÄCKHÅLL FÖR BARN</w:t>
      </w:r>
    </w:p>
    <w:p w14:paraId="071AE94D" w14:textId="77777777" w:rsidR="004F366B" w:rsidRPr="00DC2BA7" w:rsidRDefault="004F366B" w:rsidP="00B057AB">
      <w:pPr>
        <w:keepNext/>
        <w:suppressAutoHyphens/>
        <w:spacing w:line="240" w:lineRule="auto"/>
        <w:rPr>
          <w:lang w:val="sv-SE"/>
        </w:rPr>
      </w:pPr>
    </w:p>
    <w:p w14:paraId="2E74EB11" w14:textId="77777777" w:rsidR="004F366B" w:rsidRPr="00DC2BA7" w:rsidRDefault="00B60735" w:rsidP="00B057AB">
      <w:pPr>
        <w:suppressAutoHyphens/>
        <w:spacing w:line="240" w:lineRule="auto"/>
        <w:rPr>
          <w:noProof/>
          <w:lang w:val="sv-SE"/>
        </w:rPr>
      </w:pPr>
      <w:r w:rsidRPr="00DC2BA7">
        <w:rPr>
          <w:noProof/>
          <w:lang w:val="sv-SE"/>
        </w:rPr>
        <w:t>Förvaras utom syn- och räckhåll för barn.</w:t>
      </w:r>
    </w:p>
    <w:p w14:paraId="566AB893" w14:textId="77777777" w:rsidR="004F366B" w:rsidRPr="00DC2BA7" w:rsidRDefault="004F366B" w:rsidP="00B057AB">
      <w:pPr>
        <w:suppressAutoHyphens/>
        <w:spacing w:line="240" w:lineRule="auto"/>
        <w:rPr>
          <w:noProof/>
          <w:lang w:val="sv-SE"/>
        </w:rPr>
      </w:pPr>
    </w:p>
    <w:p w14:paraId="5737D198" w14:textId="77777777" w:rsidR="004F366B" w:rsidRPr="00DC2BA7" w:rsidRDefault="004F366B" w:rsidP="00B057AB">
      <w:pPr>
        <w:suppressAutoHyphens/>
        <w:spacing w:line="240" w:lineRule="auto"/>
        <w:rPr>
          <w:noProof/>
          <w:lang w:val="sv-SE"/>
        </w:rPr>
      </w:pPr>
    </w:p>
    <w:p w14:paraId="1370872B"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7.</w:t>
      </w:r>
      <w:r w:rsidRPr="00DC2BA7">
        <w:rPr>
          <w:b/>
          <w:noProof/>
          <w:lang w:val="sv-SE"/>
        </w:rPr>
        <w:tab/>
        <w:t>ÖVRIGA SÄRSKILDA VARNINGAR OM SÅ ÄR NÖDVÄNDIGT</w:t>
      </w:r>
    </w:p>
    <w:p w14:paraId="5EFE3304" w14:textId="77777777" w:rsidR="004F366B" w:rsidRPr="00DC2BA7" w:rsidRDefault="004F366B" w:rsidP="00B057AB">
      <w:pPr>
        <w:keepNext/>
        <w:suppressAutoHyphens/>
        <w:spacing w:line="240" w:lineRule="auto"/>
        <w:rPr>
          <w:lang w:val="sv-SE"/>
        </w:rPr>
      </w:pPr>
    </w:p>
    <w:p w14:paraId="58F81BB5" w14:textId="77777777" w:rsidR="004F366B" w:rsidRPr="00DC2BA7" w:rsidRDefault="004F366B" w:rsidP="00B057AB">
      <w:pPr>
        <w:suppressAutoHyphens/>
        <w:spacing w:line="240" w:lineRule="auto"/>
        <w:rPr>
          <w:noProof/>
          <w:lang w:val="sv-SE"/>
        </w:rPr>
      </w:pPr>
    </w:p>
    <w:p w14:paraId="414BE73D"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8.</w:t>
      </w:r>
      <w:r w:rsidRPr="00DC2BA7">
        <w:rPr>
          <w:b/>
          <w:noProof/>
          <w:lang w:val="sv-SE"/>
        </w:rPr>
        <w:tab/>
        <w:t>UTGÅNGSDATUM</w:t>
      </w:r>
    </w:p>
    <w:p w14:paraId="17F2EC00" w14:textId="77777777" w:rsidR="004F366B" w:rsidRPr="00DC2BA7" w:rsidRDefault="004F366B" w:rsidP="00B057AB">
      <w:pPr>
        <w:keepNext/>
        <w:suppressAutoHyphens/>
        <w:spacing w:line="240" w:lineRule="auto"/>
        <w:rPr>
          <w:lang w:val="sv-SE"/>
        </w:rPr>
      </w:pPr>
    </w:p>
    <w:p w14:paraId="5D54717F" w14:textId="77777777" w:rsidR="004F366B" w:rsidRPr="00DC2BA7" w:rsidRDefault="00B60735" w:rsidP="00B057AB">
      <w:pPr>
        <w:suppressAutoHyphens/>
        <w:spacing w:line="240" w:lineRule="auto"/>
        <w:rPr>
          <w:noProof/>
          <w:lang w:val="sv-SE"/>
        </w:rPr>
      </w:pPr>
      <w:r w:rsidRPr="00DC2BA7">
        <w:rPr>
          <w:noProof/>
          <w:lang w:val="sv-SE"/>
        </w:rPr>
        <w:t>EXP</w:t>
      </w:r>
    </w:p>
    <w:p w14:paraId="0B930981" w14:textId="77777777" w:rsidR="004F366B" w:rsidRPr="00DC2BA7" w:rsidRDefault="004F366B" w:rsidP="00B057AB">
      <w:pPr>
        <w:suppressAutoHyphens/>
        <w:spacing w:line="240" w:lineRule="auto"/>
        <w:rPr>
          <w:noProof/>
          <w:lang w:val="sv-SE"/>
        </w:rPr>
      </w:pPr>
    </w:p>
    <w:p w14:paraId="22E050B7" w14:textId="77777777" w:rsidR="004F366B" w:rsidRPr="00DC2BA7" w:rsidRDefault="004F366B" w:rsidP="00B057AB">
      <w:pPr>
        <w:suppressAutoHyphens/>
        <w:spacing w:line="240" w:lineRule="auto"/>
        <w:rPr>
          <w:noProof/>
          <w:lang w:val="sv-SE"/>
        </w:rPr>
      </w:pPr>
    </w:p>
    <w:p w14:paraId="12852E76"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lastRenderedPageBreak/>
        <w:t>9.</w:t>
      </w:r>
      <w:r w:rsidRPr="00DC2BA7">
        <w:rPr>
          <w:b/>
          <w:noProof/>
          <w:lang w:val="sv-SE"/>
        </w:rPr>
        <w:tab/>
        <w:t>SÄRSKILDA FÖRVARINGSANVISNINGAR</w:t>
      </w:r>
    </w:p>
    <w:p w14:paraId="1A541E44" w14:textId="77777777" w:rsidR="004F366B" w:rsidRPr="00DC2BA7" w:rsidRDefault="004F366B" w:rsidP="00B057AB">
      <w:pPr>
        <w:keepNext/>
        <w:suppressAutoHyphens/>
        <w:spacing w:line="240" w:lineRule="auto"/>
        <w:rPr>
          <w:lang w:val="sv-SE"/>
        </w:rPr>
      </w:pPr>
    </w:p>
    <w:p w14:paraId="2819CF6D" w14:textId="77777777" w:rsidR="004F366B" w:rsidRPr="00DC2BA7" w:rsidRDefault="00B60735" w:rsidP="00B057AB">
      <w:pPr>
        <w:keepNext/>
        <w:suppressAutoHyphens/>
        <w:spacing w:line="240" w:lineRule="auto"/>
        <w:rPr>
          <w:lang w:val="sv-SE"/>
        </w:rPr>
      </w:pPr>
      <w:r w:rsidRPr="00DC2BA7">
        <w:rPr>
          <w:lang w:val="sv-SE"/>
        </w:rPr>
        <w:t>Förvaras i kylskåp.</w:t>
      </w:r>
    </w:p>
    <w:p w14:paraId="01374F56" w14:textId="77777777" w:rsidR="004F366B" w:rsidRPr="00DC2BA7" w:rsidRDefault="00B60735" w:rsidP="00B057AB">
      <w:pPr>
        <w:keepNext/>
        <w:suppressAutoHyphens/>
        <w:spacing w:line="240" w:lineRule="auto"/>
        <w:rPr>
          <w:lang w:val="sv-SE"/>
        </w:rPr>
      </w:pPr>
      <w:r w:rsidRPr="00DC2BA7">
        <w:rPr>
          <w:lang w:val="sv-SE"/>
        </w:rPr>
        <w:t>Får ej frysas.</w:t>
      </w:r>
    </w:p>
    <w:p w14:paraId="41EB3556" w14:textId="77777777" w:rsidR="004F366B" w:rsidRPr="00DC2BA7" w:rsidRDefault="00B60735" w:rsidP="00B057AB">
      <w:pPr>
        <w:suppressAutoHyphens/>
        <w:spacing w:line="240" w:lineRule="auto"/>
        <w:rPr>
          <w:lang w:val="sv-SE"/>
        </w:rPr>
      </w:pPr>
      <w:r w:rsidRPr="00DC2BA7">
        <w:rPr>
          <w:lang w:val="sv-SE"/>
        </w:rPr>
        <w:t>Förvaras i originalförpackningen. Ljuskänsligt</w:t>
      </w:r>
    </w:p>
    <w:p w14:paraId="776A0CB1" w14:textId="77777777" w:rsidR="004F366B" w:rsidRPr="00DC2BA7" w:rsidRDefault="004F366B" w:rsidP="00B057AB">
      <w:pPr>
        <w:suppressAutoHyphens/>
        <w:spacing w:line="240" w:lineRule="auto"/>
        <w:rPr>
          <w:noProof/>
          <w:lang w:val="sv-SE"/>
        </w:rPr>
      </w:pPr>
    </w:p>
    <w:p w14:paraId="3A75CF8C" w14:textId="77777777" w:rsidR="004F366B" w:rsidRPr="00DC2BA7" w:rsidRDefault="004F366B" w:rsidP="00B057AB">
      <w:pPr>
        <w:suppressAutoHyphens/>
        <w:spacing w:line="240" w:lineRule="auto"/>
        <w:rPr>
          <w:noProof/>
          <w:lang w:val="sv-SE"/>
        </w:rPr>
      </w:pPr>
    </w:p>
    <w:p w14:paraId="54A80167"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10.</w:t>
      </w:r>
      <w:r w:rsidRPr="00DC2BA7">
        <w:rPr>
          <w:b/>
          <w:noProof/>
          <w:lang w:val="sv-SE"/>
        </w:rPr>
        <w:tab/>
        <w:t>SÄRSKILDA FÖRSIKTIGHETSÅTGÄRDER FÖR DESTRUKTION AV EJ ANVÄNT LÄKEMEDEL OCH AVFALL I FÖREKOMMANDE FALL</w:t>
      </w:r>
    </w:p>
    <w:p w14:paraId="4C4ABA90" w14:textId="77777777" w:rsidR="004F366B" w:rsidRPr="00DC2BA7" w:rsidRDefault="004F366B" w:rsidP="00B057AB">
      <w:pPr>
        <w:keepNext/>
        <w:suppressAutoHyphens/>
        <w:spacing w:line="240" w:lineRule="auto"/>
        <w:rPr>
          <w:lang w:val="sv-SE"/>
        </w:rPr>
      </w:pPr>
    </w:p>
    <w:p w14:paraId="76E0F54F" w14:textId="77777777" w:rsidR="004F366B" w:rsidRPr="00DC2BA7" w:rsidRDefault="004F366B" w:rsidP="00B057AB">
      <w:pPr>
        <w:suppressAutoHyphens/>
        <w:spacing w:line="240" w:lineRule="auto"/>
        <w:ind w:left="567" w:hanging="567"/>
        <w:rPr>
          <w:noProof/>
          <w:lang w:val="sv-SE"/>
        </w:rPr>
      </w:pPr>
    </w:p>
    <w:p w14:paraId="43B4F1D7"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11.</w:t>
      </w:r>
      <w:r w:rsidRPr="00DC2BA7">
        <w:rPr>
          <w:b/>
          <w:noProof/>
          <w:lang w:val="sv-SE"/>
        </w:rPr>
        <w:tab/>
        <w:t>INNEHAVARE AV GODKÄNNANDE FÖR FÖRSÄLJNING (NAMN OCH ADRESS)</w:t>
      </w:r>
    </w:p>
    <w:p w14:paraId="0FAE95A8" w14:textId="77777777" w:rsidR="004F366B" w:rsidRPr="00DC2BA7" w:rsidRDefault="004F366B" w:rsidP="00B057AB">
      <w:pPr>
        <w:keepNext/>
        <w:suppressAutoHyphens/>
        <w:spacing w:line="240" w:lineRule="auto"/>
        <w:rPr>
          <w:lang w:val="sv-SE"/>
        </w:rPr>
      </w:pPr>
    </w:p>
    <w:p w14:paraId="37B00BA0" w14:textId="77777777" w:rsidR="004F366B" w:rsidRPr="00DC2BA7" w:rsidRDefault="00B60735" w:rsidP="00B057AB">
      <w:pPr>
        <w:keepNext/>
        <w:suppressAutoHyphens/>
        <w:spacing w:line="240" w:lineRule="auto"/>
        <w:rPr>
          <w:lang w:val="en-US"/>
        </w:rPr>
      </w:pPr>
      <w:r w:rsidRPr="00DC2BA7">
        <w:rPr>
          <w:lang w:val="en-US"/>
        </w:rPr>
        <w:t>Novartis Europharm Limited</w:t>
      </w:r>
    </w:p>
    <w:p w14:paraId="77BAB870" w14:textId="77777777" w:rsidR="0053539A" w:rsidRPr="00DC2BA7" w:rsidRDefault="00B60735" w:rsidP="00B057AB">
      <w:pPr>
        <w:keepNext/>
        <w:widowControl w:val="0"/>
        <w:spacing w:line="240" w:lineRule="auto"/>
      </w:pPr>
      <w:r w:rsidRPr="00DC2BA7">
        <w:t>Vista Building</w:t>
      </w:r>
    </w:p>
    <w:p w14:paraId="51428D2F" w14:textId="77777777" w:rsidR="0053539A" w:rsidRPr="00DC2BA7" w:rsidRDefault="00B60735" w:rsidP="00B057AB">
      <w:pPr>
        <w:keepNext/>
        <w:widowControl w:val="0"/>
        <w:spacing w:line="240" w:lineRule="auto"/>
      </w:pPr>
      <w:r w:rsidRPr="00DC2BA7">
        <w:t>Elm Park, Merrion Road</w:t>
      </w:r>
    </w:p>
    <w:p w14:paraId="012F1E84" w14:textId="77777777" w:rsidR="0053539A" w:rsidRPr="00DC2BA7" w:rsidRDefault="00B60735" w:rsidP="00B057AB">
      <w:pPr>
        <w:keepNext/>
        <w:widowControl w:val="0"/>
        <w:spacing w:line="240" w:lineRule="auto"/>
        <w:rPr>
          <w:lang w:val="sv-SE"/>
        </w:rPr>
      </w:pPr>
      <w:r w:rsidRPr="00DC2BA7">
        <w:rPr>
          <w:lang w:val="sv-SE"/>
        </w:rPr>
        <w:t>Dublin 4</w:t>
      </w:r>
    </w:p>
    <w:p w14:paraId="07B26AA6" w14:textId="77777777" w:rsidR="0053539A" w:rsidRPr="00DC2BA7" w:rsidRDefault="00B60735" w:rsidP="00B057AB">
      <w:pPr>
        <w:spacing w:line="240" w:lineRule="auto"/>
        <w:rPr>
          <w:lang w:val="sv-SE"/>
        </w:rPr>
      </w:pPr>
      <w:r w:rsidRPr="00DC2BA7">
        <w:rPr>
          <w:lang w:val="sv-SE"/>
        </w:rPr>
        <w:t>Irland</w:t>
      </w:r>
    </w:p>
    <w:p w14:paraId="62B21ABA" w14:textId="77777777" w:rsidR="004F366B" w:rsidRPr="00DC2BA7" w:rsidRDefault="004F366B" w:rsidP="00B057AB">
      <w:pPr>
        <w:suppressAutoHyphens/>
        <w:spacing w:line="240" w:lineRule="auto"/>
        <w:ind w:left="567" w:hanging="567"/>
        <w:rPr>
          <w:noProof/>
          <w:lang w:val="sv-SE"/>
        </w:rPr>
      </w:pPr>
    </w:p>
    <w:p w14:paraId="65B82E4B" w14:textId="77777777" w:rsidR="004F366B" w:rsidRPr="00DC2BA7" w:rsidRDefault="004F366B" w:rsidP="00B057AB">
      <w:pPr>
        <w:suppressAutoHyphens/>
        <w:spacing w:line="240" w:lineRule="auto"/>
        <w:ind w:left="567" w:hanging="567"/>
        <w:rPr>
          <w:noProof/>
          <w:lang w:val="sv-SE"/>
        </w:rPr>
      </w:pPr>
    </w:p>
    <w:p w14:paraId="65D4D7CC"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12.</w:t>
      </w:r>
      <w:r w:rsidRPr="00DC2BA7">
        <w:rPr>
          <w:b/>
          <w:noProof/>
          <w:lang w:val="sv-SE"/>
        </w:rPr>
        <w:tab/>
        <w:t>NUMMER PÅ GODKÄNNANDE FÖR FÖRSÄLJNING</w:t>
      </w:r>
    </w:p>
    <w:p w14:paraId="3167A42C" w14:textId="77777777" w:rsidR="004F366B" w:rsidRPr="00DC2BA7" w:rsidRDefault="004F366B" w:rsidP="00B057AB">
      <w:pPr>
        <w:keepNext/>
        <w:suppressAutoHyphens/>
        <w:spacing w:line="240" w:lineRule="auto"/>
        <w:rPr>
          <w:lang w:val="sv-SE"/>
        </w:rPr>
      </w:pPr>
    </w:p>
    <w:tbl>
      <w:tblPr>
        <w:tblStyle w:val="TableGrid"/>
        <w:tblW w:w="92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38"/>
        <w:gridCol w:w="7371"/>
      </w:tblGrid>
      <w:tr w:rsidR="00211724" w:rsidRPr="00410B74" w14:paraId="532BE580" w14:textId="77777777" w:rsidTr="00921316">
        <w:tc>
          <w:tcPr>
            <w:tcW w:w="1838" w:type="dxa"/>
          </w:tcPr>
          <w:p w14:paraId="7011F782" w14:textId="77777777" w:rsidR="006A00EC" w:rsidRDefault="00B60735" w:rsidP="00921316">
            <w:pPr>
              <w:tabs>
                <w:tab w:val="clear" w:pos="567"/>
                <w:tab w:val="left" w:pos="2268"/>
              </w:tabs>
              <w:spacing w:line="240" w:lineRule="auto"/>
              <w:rPr>
                <w:color w:val="000000"/>
                <w:lang w:val="en-US"/>
              </w:rPr>
            </w:pPr>
            <w:r w:rsidRPr="00AB2056">
              <w:rPr>
                <w:color w:val="000000"/>
                <w:lang w:val="en-US"/>
              </w:rPr>
              <w:t>EU/1/05/319/006</w:t>
            </w:r>
          </w:p>
        </w:tc>
        <w:tc>
          <w:tcPr>
            <w:tcW w:w="7371" w:type="dxa"/>
            <w:shd w:val="clear" w:color="auto" w:fill="auto"/>
          </w:tcPr>
          <w:p w14:paraId="7C513A06" w14:textId="77777777" w:rsidR="006A00EC" w:rsidRPr="00AB13B1" w:rsidRDefault="00B60735" w:rsidP="00921316">
            <w:pPr>
              <w:tabs>
                <w:tab w:val="clear" w:pos="567"/>
                <w:tab w:val="left" w:pos="2268"/>
              </w:tabs>
              <w:spacing w:line="240" w:lineRule="auto"/>
              <w:rPr>
                <w:color w:val="000000"/>
                <w:lang w:val="sv-SE"/>
              </w:rPr>
            </w:pPr>
            <w:r w:rsidRPr="00AB13B1">
              <w:rPr>
                <w:color w:val="000000"/>
                <w:shd w:val="pct15" w:color="auto" w:fill="auto"/>
                <w:lang w:val="sv-SE"/>
              </w:rPr>
              <w:t xml:space="preserve">75 mg </w:t>
            </w:r>
            <w:r w:rsidRPr="00DC2BA7">
              <w:rPr>
                <w:shd w:val="clear" w:color="auto" w:fill="D9D9D9"/>
                <w:lang w:val="sv-SE"/>
              </w:rPr>
              <w:t>injektionsvätska, lösning i förfylld spruta</w:t>
            </w:r>
            <w:r w:rsidRPr="00AB13B1">
              <w:rPr>
                <w:color w:val="000000"/>
                <w:shd w:val="pct15" w:color="auto" w:fill="auto"/>
                <w:lang w:val="sv-SE"/>
              </w:rPr>
              <w:t xml:space="preserve"> (</w:t>
            </w:r>
            <w:r>
              <w:rPr>
                <w:shd w:val="clear" w:color="auto" w:fill="D9D9D9"/>
                <w:lang w:val="sv-SE"/>
              </w:rPr>
              <w:t>med 26 gauge fast nål,</w:t>
            </w:r>
            <w:r w:rsidRPr="00921316">
              <w:rPr>
                <w:shd w:val="clear" w:color="auto" w:fill="D9D9D9"/>
                <w:lang w:val="sv-SE"/>
              </w:rPr>
              <w:t xml:space="preserve"> </w:t>
            </w:r>
            <w:r>
              <w:rPr>
                <w:shd w:val="clear" w:color="auto" w:fill="D9D9D9"/>
                <w:lang w:val="sv-SE"/>
              </w:rPr>
              <w:t>blått nålskydd</w:t>
            </w:r>
            <w:r w:rsidRPr="00AB13B1">
              <w:rPr>
                <w:color w:val="000000"/>
                <w:shd w:val="pct15" w:color="auto" w:fill="auto"/>
                <w:lang w:val="sv-SE"/>
              </w:rPr>
              <w:t>) (4 x 1)</w:t>
            </w:r>
          </w:p>
        </w:tc>
      </w:tr>
      <w:tr w:rsidR="00211724" w:rsidRPr="00410B74" w14:paraId="50031C4F" w14:textId="77777777" w:rsidTr="00921316">
        <w:tc>
          <w:tcPr>
            <w:tcW w:w="1838" w:type="dxa"/>
          </w:tcPr>
          <w:p w14:paraId="561039F0" w14:textId="77777777" w:rsidR="006A00EC" w:rsidRPr="000211E2" w:rsidRDefault="00B60735" w:rsidP="00921316">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EU/1/05/319/007</w:t>
            </w:r>
          </w:p>
        </w:tc>
        <w:tc>
          <w:tcPr>
            <w:tcW w:w="7371" w:type="dxa"/>
            <w:shd w:val="clear" w:color="auto" w:fill="auto"/>
          </w:tcPr>
          <w:p w14:paraId="478B8F3E" w14:textId="77777777" w:rsidR="006A00EC" w:rsidRPr="00AB13B1" w:rsidRDefault="00B60735" w:rsidP="00921316">
            <w:pPr>
              <w:tabs>
                <w:tab w:val="clear" w:pos="567"/>
                <w:tab w:val="left" w:pos="2268"/>
              </w:tabs>
              <w:spacing w:line="240" w:lineRule="auto"/>
              <w:rPr>
                <w:color w:val="000000"/>
                <w:shd w:val="pct15" w:color="auto" w:fill="auto"/>
                <w:lang w:val="sv-SE"/>
              </w:rPr>
            </w:pPr>
            <w:r w:rsidRPr="00921316">
              <w:rPr>
                <w:color w:val="000000"/>
                <w:shd w:val="pct15" w:color="auto" w:fill="auto"/>
                <w:lang w:val="sv-SE"/>
              </w:rPr>
              <w:t xml:space="preserve">75 mg </w:t>
            </w:r>
            <w:r w:rsidRPr="00DC2BA7">
              <w:rPr>
                <w:shd w:val="clear" w:color="auto" w:fill="D9D9D9"/>
                <w:lang w:val="sv-SE"/>
              </w:rPr>
              <w:t>injektionsvätska, lösning i förfylld spruta</w:t>
            </w:r>
            <w:r w:rsidRPr="00921316">
              <w:rPr>
                <w:color w:val="000000"/>
                <w:shd w:val="pct15" w:color="auto" w:fill="auto"/>
                <w:lang w:val="sv-SE"/>
              </w:rPr>
              <w:t xml:space="preserve"> (</w:t>
            </w:r>
            <w:r>
              <w:rPr>
                <w:shd w:val="clear" w:color="auto" w:fill="D9D9D9"/>
                <w:lang w:val="sv-SE"/>
              </w:rPr>
              <w:t>med 26 gauge fast nål,</w:t>
            </w:r>
            <w:r w:rsidRPr="00921316">
              <w:rPr>
                <w:shd w:val="clear" w:color="auto" w:fill="D9D9D9"/>
                <w:lang w:val="sv-SE"/>
              </w:rPr>
              <w:t xml:space="preserve"> </w:t>
            </w:r>
            <w:r>
              <w:rPr>
                <w:shd w:val="clear" w:color="auto" w:fill="D9D9D9"/>
                <w:lang w:val="sv-SE"/>
              </w:rPr>
              <w:t>blått nålskydd</w:t>
            </w:r>
            <w:r w:rsidRPr="00AB13B1">
              <w:rPr>
                <w:color w:val="000000"/>
                <w:shd w:val="pct15" w:color="auto" w:fill="auto"/>
                <w:lang w:val="sv-SE"/>
              </w:rPr>
              <w:t>) (10 x 1)</w:t>
            </w:r>
          </w:p>
        </w:tc>
      </w:tr>
      <w:tr w:rsidR="00211724" w:rsidRPr="00410B74" w14:paraId="47D105CD" w14:textId="77777777" w:rsidTr="00921316">
        <w:tc>
          <w:tcPr>
            <w:tcW w:w="1838" w:type="dxa"/>
          </w:tcPr>
          <w:p w14:paraId="2261D3EC" w14:textId="77777777" w:rsidR="006A00EC" w:rsidRPr="000211E2" w:rsidRDefault="00B60735" w:rsidP="00921316">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w:t>
            </w:r>
            <w:r w:rsidR="001F6689">
              <w:rPr>
                <w:color w:val="000000"/>
                <w:shd w:val="pct15" w:color="auto" w:fill="auto"/>
                <w:lang w:val="en-US"/>
              </w:rPr>
              <w:t>019</w:t>
            </w:r>
          </w:p>
        </w:tc>
        <w:tc>
          <w:tcPr>
            <w:tcW w:w="7371" w:type="dxa"/>
            <w:shd w:val="clear" w:color="auto" w:fill="auto"/>
          </w:tcPr>
          <w:p w14:paraId="1E0BDAAE" w14:textId="77777777" w:rsidR="006A00EC" w:rsidRPr="00AB13B1" w:rsidRDefault="00B60735" w:rsidP="00921316">
            <w:pPr>
              <w:tabs>
                <w:tab w:val="clear" w:pos="567"/>
                <w:tab w:val="left" w:pos="2268"/>
              </w:tabs>
              <w:spacing w:line="240" w:lineRule="auto"/>
              <w:rPr>
                <w:color w:val="000000"/>
                <w:shd w:val="pct15" w:color="auto" w:fill="auto"/>
                <w:lang w:val="sv-SE"/>
              </w:rPr>
            </w:pPr>
            <w:r w:rsidRPr="00AB13B1">
              <w:rPr>
                <w:color w:val="000000"/>
                <w:shd w:val="pct15" w:color="auto" w:fill="auto"/>
                <w:lang w:val="sv-SE"/>
              </w:rPr>
              <w:t xml:space="preserve">75 mg </w:t>
            </w:r>
            <w:r w:rsidR="000B05B2" w:rsidRPr="00DC2BA7">
              <w:rPr>
                <w:shd w:val="clear" w:color="auto" w:fill="D9D9D9"/>
                <w:lang w:val="sv-SE"/>
              </w:rPr>
              <w:t>injektionsvätska, lösning i förfylld spruta</w:t>
            </w:r>
            <w:r w:rsidRPr="00AB13B1">
              <w:rPr>
                <w:color w:val="000000"/>
                <w:shd w:val="pct15" w:color="auto" w:fill="auto"/>
                <w:lang w:val="sv-SE"/>
              </w:rPr>
              <w:t xml:space="preserve"> (</w:t>
            </w:r>
            <w:r w:rsidR="00232F72">
              <w:rPr>
                <w:shd w:val="clear" w:color="auto" w:fill="D9D9D9"/>
                <w:lang w:val="sv-SE"/>
              </w:rPr>
              <w:t>med 27 gauge fast nål</w:t>
            </w:r>
            <w:r w:rsidRPr="00AB13B1">
              <w:rPr>
                <w:color w:val="000000"/>
                <w:shd w:val="pct15" w:color="auto" w:fill="auto"/>
                <w:lang w:val="sv-SE"/>
              </w:rPr>
              <w:t>, bl</w:t>
            </w:r>
            <w:r w:rsidR="00232F72" w:rsidRPr="00AB13B1">
              <w:rPr>
                <w:color w:val="000000"/>
                <w:shd w:val="pct15" w:color="auto" w:fill="auto"/>
                <w:lang w:val="sv-SE"/>
              </w:rPr>
              <w:t>å kolv</w:t>
            </w:r>
            <w:r w:rsidRPr="00AB13B1">
              <w:rPr>
                <w:color w:val="000000"/>
                <w:shd w:val="pct15" w:color="auto" w:fill="auto"/>
                <w:lang w:val="sv-SE"/>
              </w:rPr>
              <w:t>) (3 x 1)</w:t>
            </w:r>
          </w:p>
        </w:tc>
      </w:tr>
      <w:tr w:rsidR="00211724" w:rsidRPr="00410B74" w14:paraId="79C66A85" w14:textId="77777777" w:rsidTr="00921316">
        <w:tc>
          <w:tcPr>
            <w:tcW w:w="1838" w:type="dxa"/>
          </w:tcPr>
          <w:p w14:paraId="38D852FA" w14:textId="77777777" w:rsidR="006A00EC" w:rsidRPr="000211E2" w:rsidRDefault="00B60735" w:rsidP="00921316">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w:t>
            </w:r>
            <w:r w:rsidR="001F6689">
              <w:rPr>
                <w:color w:val="000000"/>
                <w:shd w:val="pct15" w:color="auto" w:fill="auto"/>
                <w:lang w:val="en-US"/>
              </w:rPr>
              <w:t>020</w:t>
            </w:r>
          </w:p>
        </w:tc>
        <w:tc>
          <w:tcPr>
            <w:tcW w:w="7371" w:type="dxa"/>
            <w:shd w:val="clear" w:color="auto" w:fill="auto"/>
          </w:tcPr>
          <w:p w14:paraId="5DF421ED" w14:textId="77777777" w:rsidR="006A00EC" w:rsidRPr="00AB13B1" w:rsidRDefault="00B60735" w:rsidP="00921316">
            <w:pPr>
              <w:tabs>
                <w:tab w:val="clear" w:pos="567"/>
                <w:tab w:val="left" w:pos="2268"/>
              </w:tabs>
              <w:spacing w:line="240" w:lineRule="auto"/>
              <w:rPr>
                <w:color w:val="000000"/>
                <w:shd w:val="pct15" w:color="auto" w:fill="auto"/>
                <w:lang w:val="sv-SE"/>
              </w:rPr>
            </w:pPr>
            <w:r w:rsidRPr="00AB13B1">
              <w:rPr>
                <w:color w:val="000000"/>
                <w:shd w:val="pct15" w:color="auto" w:fill="auto"/>
                <w:lang w:val="sv-SE"/>
              </w:rPr>
              <w:t xml:space="preserve">75 mg </w:t>
            </w:r>
            <w:r w:rsidR="000B05B2" w:rsidRPr="00DC2BA7">
              <w:rPr>
                <w:shd w:val="clear" w:color="auto" w:fill="D9D9D9"/>
                <w:lang w:val="sv-SE"/>
              </w:rPr>
              <w:t>injektionsvätska, lösning i förfylld spruta</w:t>
            </w:r>
            <w:r w:rsidRPr="00AB13B1">
              <w:rPr>
                <w:color w:val="000000"/>
                <w:shd w:val="pct15" w:color="auto" w:fill="auto"/>
                <w:lang w:val="sv-SE"/>
              </w:rPr>
              <w:t xml:space="preserve"> (</w:t>
            </w:r>
            <w:r w:rsidR="00232F72">
              <w:rPr>
                <w:shd w:val="clear" w:color="auto" w:fill="D9D9D9"/>
                <w:lang w:val="sv-SE"/>
              </w:rPr>
              <w:t>med 27 gauge fast nål</w:t>
            </w:r>
            <w:r w:rsidRPr="00AB13B1">
              <w:rPr>
                <w:color w:val="000000"/>
                <w:shd w:val="pct15" w:color="auto" w:fill="auto"/>
                <w:lang w:val="sv-SE"/>
              </w:rPr>
              <w:t>, bl</w:t>
            </w:r>
            <w:r w:rsidR="00232F72" w:rsidRPr="00AB13B1">
              <w:rPr>
                <w:color w:val="000000"/>
                <w:shd w:val="pct15" w:color="auto" w:fill="auto"/>
                <w:lang w:val="sv-SE"/>
              </w:rPr>
              <w:t>å kolv</w:t>
            </w:r>
            <w:r w:rsidRPr="00AB13B1">
              <w:rPr>
                <w:color w:val="000000"/>
                <w:shd w:val="pct15" w:color="auto" w:fill="auto"/>
                <w:lang w:val="sv-SE"/>
              </w:rPr>
              <w:t>) (6 x 1)</w:t>
            </w:r>
          </w:p>
        </w:tc>
      </w:tr>
    </w:tbl>
    <w:p w14:paraId="57B45F19" w14:textId="77777777" w:rsidR="004F366B" w:rsidRPr="00DC2BA7" w:rsidRDefault="004F366B" w:rsidP="00B057AB">
      <w:pPr>
        <w:suppressAutoHyphens/>
        <w:spacing w:line="240" w:lineRule="auto"/>
        <w:rPr>
          <w:noProof/>
          <w:lang w:val="sv-SE"/>
        </w:rPr>
      </w:pPr>
    </w:p>
    <w:p w14:paraId="6F16ED2A" w14:textId="77777777" w:rsidR="004F366B" w:rsidRPr="00DC2BA7" w:rsidRDefault="004F366B" w:rsidP="00B057AB">
      <w:pPr>
        <w:suppressAutoHyphens/>
        <w:spacing w:line="240" w:lineRule="auto"/>
        <w:rPr>
          <w:noProof/>
          <w:lang w:val="sv-SE"/>
        </w:rPr>
      </w:pPr>
    </w:p>
    <w:p w14:paraId="5D956223"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13.</w:t>
      </w:r>
      <w:r w:rsidRPr="00DC2BA7">
        <w:rPr>
          <w:b/>
          <w:noProof/>
          <w:lang w:val="sv-SE"/>
        </w:rPr>
        <w:tab/>
        <w:t>TILLVERKNINGSSATSNUMMER</w:t>
      </w:r>
    </w:p>
    <w:p w14:paraId="46E2B88C" w14:textId="77777777" w:rsidR="004F366B" w:rsidRPr="00DC2BA7" w:rsidRDefault="004F366B" w:rsidP="00B057AB">
      <w:pPr>
        <w:keepNext/>
        <w:suppressAutoHyphens/>
        <w:spacing w:line="240" w:lineRule="auto"/>
        <w:rPr>
          <w:lang w:val="sv-SE"/>
        </w:rPr>
      </w:pPr>
    </w:p>
    <w:p w14:paraId="02CEB8EA" w14:textId="77777777" w:rsidR="004F366B" w:rsidRPr="00DC2BA7" w:rsidRDefault="00B60735" w:rsidP="00B057AB">
      <w:pPr>
        <w:suppressAutoHyphens/>
        <w:spacing w:line="240" w:lineRule="auto"/>
        <w:rPr>
          <w:noProof/>
          <w:lang w:val="sv-SE"/>
        </w:rPr>
      </w:pPr>
      <w:r w:rsidRPr="00DC2BA7">
        <w:rPr>
          <w:noProof/>
          <w:lang w:val="sv-SE"/>
        </w:rPr>
        <w:t>Lot</w:t>
      </w:r>
    </w:p>
    <w:p w14:paraId="4F98AB9E" w14:textId="77777777" w:rsidR="004F366B" w:rsidRPr="00DC2BA7" w:rsidRDefault="004F366B" w:rsidP="00B057AB">
      <w:pPr>
        <w:suppressAutoHyphens/>
        <w:spacing w:line="240" w:lineRule="auto"/>
        <w:rPr>
          <w:noProof/>
          <w:lang w:val="sv-SE"/>
        </w:rPr>
      </w:pPr>
    </w:p>
    <w:p w14:paraId="2EFCB899" w14:textId="77777777" w:rsidR="004F366B" w:rsidRPr="00DC2BA7" w:rsidRDefault="004F366B" w:rsidP="00B057AB">
      <w:pPr>
        <w:suppressAutoHyphens/>
        <w:spacing w:line="240" w:lineRule="auto"/>
        <w:rPr>
          <w:noProof/>
          <w:lang w:val="sv-SE"/>
        </w:rPr>
      </w:pPr>
    </w:p>
    <w:p w14:paraId="30429B27"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14.</w:t>
      </w:r>
      <w:r w:rsidRPr="00DC2BA7">
        <w:rPr>
          <w:b/>
          <w:noProof/>
          <w:lang w:val="sv-SE"/>
        </w:rPr>
        <w:tab/>
        <w:t>ALLMÄN KLASSIFICERING FÖR FÖRSKRIVNING</w:t>
      </w:r>
    </w:p>
    <w:p w14:paraId="0646EB48" w14:textId="77777777" w:rsidR="004F366B" w:rsidRPr="00DC2BA7" w:rsidRDefault="004F366B" w:rsidP="00B057AB">
      <w:pPr>
        <w:keepNext/>
        <w:suppressAutoHyphens/>
        <w:spacing w:line="240" w:lineRule="auto"/>
        <w:rPr>
          <w:lang w:val="sv-SE"/>
        </w:rPr>
      </w:pPr>
    </w:p>
    <w:p w14:paraId="3DB12164" w14:textId="77777777" w:rsidR="004F366B" w:rsidRPr="00DC2BA7" w:rsidRDefault="004F366B" w:rsidP="00B057AB">
      <w:pPr>
        <w:suppressAutoHyphens/>
        <w:spacing w:line="240" w:lineRule="auto"/>
        <w:rPr>
          <w:noProof/>
          <w:lang w:val="sv-SE"/>
        </w:rPr>
      </w:pPr>
    </w:p>
    <w:p w14:paraId="1E8CF5D7"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15.</w:t>
      </w:r>
      <w:r w:rsidRPr="00DC2BA7">
        <w:rPr>
          <w:b/>
          <w:noProof/>
          <w:lang w:val="sv-SE"/>
        </w:rPr>
        <w:tab/>
        <w:t>BRUKSANVISNING</w:t>
      </w:r>
    </w:p>
    <w:p w14:paraId="20BFF653" w14:textId="77777777" w:rsidR="004F366B" w:rsidRPr="00DC2BA7" w:rsidRDefault="004F366B" w:rsidP="00B057AB">
      <w:pPr>
        <w:keepNext/>
        <w:suppressAutoHyphens/>
        <w:spacing w:line="240" w:lineRule="auto"/>
        <w:rPr>
          <w:lang w:val="sv-SE"/>
        </w:rPr>
      </w:pPr>
    </w:p>
    <w:p w14:paraId="7F5990FC" w14:textId="77777777" w:rsidR="004F366B" w:rsidRPr="00DC2BA7" w:rsidRDefault="004F366B" w:rsidP="00B057AB">
      <w:pPr>
        <w:spacing w:line="240" w:lineRule="auto"/>
        <w:rPr>
          <w:noProof/>
          <w:lang w:val="sv-SE"/>
        </w:rPr>
      </w:pPr>
    </w:p>
    <w:p w14:paraId="2A1C14A6"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tabs>
          <w:tab w:val="clear" w:pos="567"/>
          <w:tab w:val="left" w:pos="462"/>
          <w:tab w:val="left" w:pos="588"/>
          <w:tab w:val="left" w:pos="616"/>
        </w:tabs>
        <w:suppressAutoHyphens/>
        <w:spacing w:line="240" w:lineRule="auto"/>
        <w:rPr>
          <w:noProof/>
          <w:lang w:val="sv-SE"/>
        </w:rPr>
      </w:pPr>
      <w:r w:rsidRPr="00DC2BA7">
        <w:rPr>
          <w:b/>
          <w:caps/>
          <w:noProof/>
          <w:lang w:val="sv-SE"/>
        </w:rPr>
        <w:t>16.</w:t>
      </w:r>
      <w:r w:rsidRPr="00DC2BA7">
        <w:rPr>
          <w:b/>
          <w:caps/>
          <w:noProof/>
          <w:lang w:val="sv-SE"/>
        </w:rPr>
        <w:tab/>
        <w:t>information i Punktskrift</w:t>
      </w:r>
    </w:p>
    <w:p w14:paraId="1250FCF3" w14:textId="77777777" w:rsidR="004F366B" w:rsidRPr="00DC2BA7" w:rsidRDefault="004F366B" w:rsidP="00B057AB">
      <w:pPr>
        <w:keepNext/>
        <w:suppressAutoHyphens/>
        <w:spacing w:line="240" w:lineRule="auto"/>
        <w:rPr>
          <w:lang w:val="sv-SE"/>
        </w:rPr>
      </w:pPr>
    </w:p>
    <w:p w14:paraId="4804A52F" w14:textId="77777777" w:rsidR="004F366B" w:rsidRPr="00DC2BA7" w:rsidRDefault="00B60735" w:rsidP="00B057AB">
      <w:pPr>
        <w:pStyle w:val="Text"/>
        <w:spacing w:before="0"/>
        <w:jc w:val="left"/>
        <w:rPr>
          <w:color w:val="000000"/>
          <w:sz w:val="22"/>
          <w:lang w:val="sv-SE"/>
        </w:rPr>
      </w:pPr>
      <w:r w:rsidRPr="00DC2BA7">
        <w:rPr>
          <w:color w:val="000000"/>
          <w:sz w:val="22"/>
          <w:lang w:val="sv-SE"/>
        </w:rPr>
        <w:t>Xolair 75 mg</w:t>
      </w:r>
    </w:p>
    <w:p w14:paraId="7541CAAC" w14:textId="77777777" w:rsidR="00AF661F" w:rsidRPr="00DC2BA7" w:rsidRDefault="00AF661F" w:rsidP="00B057AB">
      <w:pPr>
        <w:pStyle w:val="Text"/>
        <w:spacing w:before="0"/>
        <w:jc w:val="left"/>
        <w:rPr>
          <w:color w:val="000000"/>
          <w:sz w:val="22"/>
          <w:lang w:val="sv-SE"/>
        </w:rPr>
      </w:pPr>
    </w:p>
    <w:p w14:paraId="78091713" w14:textId="77777777" w:rsidR="00AF661F" w:rsidRPr="00DC2BA7" w:rsidRDefault="00AF661F" w:rsidP="00B057AB">
      <w:pPr>
        <w:widowControl w:val="0"/>
        <w:tabs>
          <w:tab w:val="clear" w:pos="567"/>
        </w:tabs>
        <w:spacing w:line="240" w:lineRule="auto"/>
        <w:rPr>
          <w:szCs w:val="24"/>
          <w:lang w:val="sv-SE"/>
        </w:rPr>
      </w:pPr>
    </w:p>
    <w:p w14:paraId="0FC73801" w14:textId="77777777" w:rsidR="00AF661F" w:rsidRPr="00DC2BA7" w:rsidRDefault="00B60735" w:rsidP="00B057AB">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sv-SE"/>
        </w:rPr>
      </w:pPr>
      <w:r w:rsidRPr="00DC2BA7">
        <w:rPr>
          <w:b/>
          <w:noProof/>
          <w:lang w:val="sv-SE"/>
        </w:rPr>
        <w:t>17.</w:t>
      </w:r>
      <w:r w:rsidRPr="00DC2BA7">
        <w:rPr>
          <w:b/>
          <w:noProof/>
          <w:lang w:val="sv-SE"/>
        </w:rPr>
        <w:tab/>
        <w:t>UNIK IDENTITETSBETECKNING – TVÅDIMENSIONELL STRECKKOD</w:t>
      </w:r>
    </w:p>
    <w:p w14:paraId="68BC3AD4" w14:textId="77777777" w:rsidR="00AF661F" w:rsidRPr="00DC2BA7" w:rsidRDefault="00AF661F" w:rsidP="00B057AB">
      <w:pPr>
        <w:widowControl w:val="0"/>
        <w:tabs>
          <w:tab w:val="clear" w:pos="567"/>
        </w:tabs>
        <w:spacing w:line="240" w:lineRule="auto"/>
        <w:rPr>
          <w:noProof/>
          <w:shd w:val="clear" w:color="auto" w:fill="CCCCCC"/>
          <w:lang w:val="sv-SE"/>
        </w:rPr>
      </w:pPr>
    </w:p>
    <w:p w14:paraId="1829C743" w14:textId="77777777" w:rsidR="00AF661F" w:rsidRPr="00DC2BA7" w:rsidRDefault="00AF661F" w:rsidP="00B057AB">
      <w:pPr>
        <w:widowControl w:val="0"/>
        <w:tabs>
          <w:tab w:val="clear" w:pos="567"/>
        </w:tabs>
        <w:spacing w:line="240" w:lineRule="auto"/>
        <w:rPr>
          <w:noProof/>
          <w:lang w:val="sv-SE"/>
        </w:rPr>
      </w:pPr>
    </w:p>
    <w:p w14:paraId="15CE0C91" w14:textId="77777777" w:rsidR="00AF661F" w:rsidRPr="00DC2BA7" w:rsidRDefault="00B60735" w:rsidP="00B057AB">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i/>
          <w:noProof/>
          <w:lang w:val="sv-SE"/>
        </w:rPr>
      </w:pPr>
      <w:r w:rsidRPr="00DC2BA7">
        <w:rPr>
          <w:b/>
          <w:noProof/>
          <w:lang w:val="sv-SE"/>
        </w:rPr>
        <w:t>18.</w:t>
      </w:r>
      <w:r w:rsidRPr="00DC2BA7">
        <w:rPr>
          <w:b/>
          <w:noProof/>
          <w:lang w:val="sv-SE"/>
        </w:rPr>
        <w:tab/>
        <w:t>UNIK IDENTITETSBETECKNING – I ETT FORMAT LÄSBART FÖR MÄNSKLIGT ÖGA</w:t>
      </w:r>
    </w:p>
    <w:p w14:paraId="1CC4C522" w14:textId="77777777" w:rsidR="00AF661F" w:rsidRPr="00DC2BA7" w:rsidRDefault="00AF661F" w:rsidP="00B057AB">
      <w:pPr>
        <w:widowControl w:val="0"/>
        <w:tabs>
          <w:tab w:val="clear" w:pos="567"/>
        </w:tabs>
        <w:spacing w:line="240" w:lineRule="auto"/>
        <w:rPr>
          <w:szCs w:val="24"/>
          <w:lang w:val="sv-SE"/>
        </w:rPr>
      </w:pPr>
    </w:p>
    <w:p w14:paraId="43CB7481" w14:textId="77777777" w:rsidR="004F366B" w:rsidRPr="00DC2BA7" w:rsidRDefault="00B60735" w:rsidP="00B057AB">
      <w:pPr>
        <w:spacing w:line="240" w:lineRule="auto"/>
        <w:rPr>
          <w:lang w:val="sv-SE"/>
        </w:rPr>
      </w:pPr>
      <w:r w:rsidRPr="00DC2BA7">
        <w:rPr>
          <w:lang w:val="sv-SE"/>
        </w:rPr>
        <w:br w:type="page"/>
      </w:r>
    </w:p>
    <w:p w14:paraId="6F4159D1" w14:textId="77777777" w:rsidR="009433EA" w:rsidRPr="00DC2BA7" w:rsidRDefault="009433EA" w:rsidP="00B057AB">
      <w:pPr>
        <w:spacing w:line="240" w:lineRule="auto"/>
        <w:rPr>
          <w:noProof/>
          <w:lang w:val="sv-SE"/>
        </w:rPr>
      </w:pPr>
    </w:p>
    <w:p w14:paraId="391FA8C7" w14:textId="77777777" w:rsidR="004F366B" w:rsidRPr="00DC2BA7" w:rsidRDefault="00B60735" w:rsidP="00B057AB">
      <w:pPr>
        <w:pBdr>
          <w:top w:val="single" w:sz="4" w:space="1" w:color="auto"/>
          <w:left w:val="single" w:sz="4" w:space="4" w:color="auto"/>
          <w:bottom w:val="single" w:sz="4" w:space="1" w:color="auto"/>
          <w:right w:val="single" w:sz="4" w:space="4" w:color="auto"/>
        </w:pBdr>
        <w:spacing w:line="240" w:lineRule="auto"/>
        <w:rPr>
          <w:b/>
          <w:noProof/>
          <w:lang w:val="sv-SE"/>
        </w:rPr>
      </w:pPr>
      <w:r w:rsidRPr="00DC2BA7">
        <w:rPr>
          <w:b/>
          <w:noProof/>
          <w:lang w:val="sv-SE"/>
        </w:rPr>
        <w:t>UPPGIFTER SOM SKA FINNAS PÅ BLISTER ELLER STRIPS</w:t>
      </w:r>
    </w:p>
    <w:p w14:paraId="0E9AABE5" w14:textId="77777777" w:rsidR="004F366B" w:rsidRPr="00DC2BA7" w:rsidRDefault="004F366B" w:rsidP="00B057AB">
      <w:pPr>
        <w:pBdr>
          <w:top w:val="single" w:sz="4" w:space="1" w:color="auto"/>
          <w:left w:val="single" w:sz="4" w:space="4" w:color="auto"/>
          <w:bottom w:val="single" w:sz="4" w:space="1" w:color="auto"/>
          <w:right w:val="single" w:sz="4" w:space="4" w:color="auto"/>
        </w:pBdr>
        <w:spacing w:line="240" w:lineRule="auto"/>
        <w:rPr>
          <w:noProof/>
          <w:lang w:val="sv-SE"/>
        </w:rPr>
      </w:pPr>
    </w:p>
    <w:p w14:paraId="5EC11C3F" w14:textId="77777777" w:rsidR="004F366B" w:rsidRPr="00DC2BA7" w:rsidRDefault="00B60735" w:rsidP="00B057AB">
      <w:pPr>
        <w:pBdr>
          <w:top w:val="single" w:sz="4" w:space="1" w:color="auto"/>
          <w:left w:val="single" w:sz="4" w:space="4" w:color="auto"/>
          <w:bottom w:val="single" w:sz="4" w:space="1" w:color="auto"/>
          <w:right w:val="single" w:sz="4" w:space="4" w:color="auto"/>
        </w:pBdr>
        <w:spacing w:line="240" w:lineRule="auto"/>
        <w:rPr>
          <w:b/>
          <w:caps/>
          <w:noProof/>
          <w:lang w:val="sv-SE"/>
        </w:rPr>
      </w:pPr>
      <w:r w:rsidRPr="00DC2BA7">
        <w:rPr>
          <w:b/>
          <w:noProof/>
          <w:lang w:val="sv-SE"/>
        </w:rPr>
        <w:t>BLISTER FÖR FÖRFYLLD SPRUTA</w:t>
      </w:r>
    </w:p>
    <w:p w14:paraId="31659599" w14:textId="77777777" w:rsidR="004F366B" w:rsidRPr="00DC2BA7" w:rsidRDefault="004F366B" w:rsidP="00B057AB">
      <w:pPr>
        <w:suppressAutoHyphens/>
        <w:spacing w:line="240" w:lineRule="auto"/>
        <w:rPr>
          <w:noProof/>
          <w:lang w:val="sv-SE"/>
        </w:rPr>
      </w:pPr>
    </w:p>
    <w:p w14:paraId="2128D9F6" w14:textId="77777777" w:rsidR="004F366B" w:rsidRPr="00DC2BA7" w:rsidRDefault="004F366B" w:rsidP="00B057AB">
      <w:pPr>
        <w:suppressAutoHyphens/>
        <w:spacing w:line="240" w:lineRule="auto"/>
        <w:rPr>
          <w:noProof/>
          <w:lang w:val="sv-SE"/>
        </w:rPr>
      </w:pPr>
    </w:p>
    <w:p w14:paraId="373E81DE"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w:t>
      </w:r>
      <w:r w:rsidRPr="00DC2BA7">
        <w:rPr>
          <w:b/>
          <w:noProof/>
          <w:lang w:val="sv-SE"/>
        </w:rPr>
        <w:tab/>
        <w:t>LÄKEMEDLETS NAMN</w:t>
      </w:r>
    </w:p>
    <w:p w14:paraId="7408F0C5" w14:textId="77777777" w:rsidR="004F366B" w:rsidRPr="00DC2BA7" w:rsidRDefault="004F366B" w:rsidP="00B057AB">
      <w:pPr>
        <w:keepNext/>
        <w:suppressAutoHyphens/>
        <w:spacing w:line="240" w:lineRule="auto"/>
        <w:rPr>
          <w:lang w:val="sv-SE"/>
        </w:rPr>
      </w:pPr>
    </w:p>
    <w:p w14:paraId="1609AE94" w14:textId="77777777" w:rsidR="004F366B" w:rsidRPr="00DC2BA7" w:rsidRDefault="00B60735" w:rsidP="00B057AB">
      <w:pPr>
        <w:pStyle w:val="Text"/>
        <w:spacing w:before="0"/>
        <w:jc w:val="left"/>
        <w:rPr>
          <w:sz w:val="22"/>
          <w:lang w:val="sv-SE"/>
        </w:rPr>
      </w:pPr>
      <w:r w:rsidRPr="00DC2BA7">
        <w:rPr>
          <w:color w:val="000000"/>
          <w:sz w:val="22"/>
          <w:lang w:val="sv-SE"/>
        </w:rPr>
        <w:t>Xolair 75 mg</w:t>
      </w:r>
      <w:r w:rsidRPr="00DC2BA7">
        <w:rPr>
          <w:sz w:val="22"/>
          <w:lang w:val="sv-SE"/>
        </w:rPr>
        <w:t xml:space="preserve"> injektionsvätska</w:t>
      </w:r>
      <w:r w:rsidR="00FB777F">
        <w:rPr>
          <w:sz w:val="22"/>
          <w:lang w:val="sv-SE"/>
        </w:rPr>
        <w:t>, lösning i förfylld spruta</w:t>
      </w:r>
    </w:p>
    <w:p w14:paraId="0C7B24BB" w14:textId="77777777" w:rsidR="004F366B" w:rsidRPr="00DC2BA7" w:rsidRDefault="00B60735" w:rsidP="00B057AB">
      <w:pPr>
        <w:pStyle w:val="Text"/>
        <w:spacing w:before="0"/>
        <w:jc w:val="left"/>
        <w:rPr>
          <w:color w:val="000000"/>
          <w:sz w:val="22"/>
          <w:lang w:val="sv-SE"/>
        </w:rPr>
      </w:pPr>
      <w:r w:rsidRPr="00DC2BA7">
        <w:rPr>
          <w:color w:val="000000"/>
          <w:sz w:val="22"/>
          <w:lang w:val="sv-SE"/>
        </w:rPr>
        <w:t>omalizumab</w:t>
      </w:r>
    </w:p>
    <w:p w14:paraId="6AA8E730" w14:textId="77777777" w:rsidR="004F366B" w:rsidRPr="00DC2BA7" w:rsidRDefault="004F366B" w:rsidP="00B057AB">
      <w:pPr>
        <w:suppressAutoHyphens/>
        <w:spacing w:line="240" w:lineRule="auto"/>
        <w:rPr>
          <w:noProof/>
          <w:lang w:val="sv-SE"/>
        </w:rPr>
      </w:pPr>
    </w:p>
    <w:p w14:paraId="5706889B" w14:textId="77777777" w:rsidR="004F366B" w:rsidRPr="00DC2BA7" w:rsidRDefault="004F366B" w:rsidP="00B057AB">
      <w:pPr>
        <w:suppressAutoHyphens/>
        <w:spacing w:line="240" w:lineRule="auto"/>
        <w:rPr>
          <w:noProof/>
          <w:lang w:val="sv-SE"/>
        </w:rPr>
      </w:pPr>
    </w:p>
    <w:p w14:paraId="30B37674"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2.</w:t>
      </w:r>
      <w:r w:rsidRPr="00DC2BA7">
        <w:rPr>
          <w:b/>
          <w:noProof/>
          <w:lang w:val="sv-SE"/>
        </w:rPr>
        <w:tab/>
        <w:t>INNEHAVARE AV GODKÄNNANDE FÖR FÖRSÄLJNING</w:t>
      </w:r>
    </w:p>
    <w:p w14:paraId="6FD4194D" w14:textId="77777777" w:rsidR="004F366B" w:rsidRPr="00DC2BA7" w:rsidRDefault="004F366B" w:rsidP="00B057AB">
      <w:pPr>
        <w:keepNext/>
        <w:suppressAutoHyphens/>
        <w:spacing w:line="240" w:lineRule="auto"/>
        <w:rPr>
          <w:lang w:val="sv-SE"/>
        </w:rPr>
      </w:pPr>
    </w:p>
    <w:p w14:paraId="36DBA505" w14:textId="77777777" w:rsidR="004F366B" w:rsidRPr="00DC2BA7" w:rsidRDefault="00B60735" w:rsidP="00B057AB">
      <w:pPr>
        <w:widowControl w:val="0"/>
        <w:numPr>
          <w:ilvl w:val="12"/>
          <w:numId w:val="0"/>
        </w:numPr>
        <w:spacing w:line="240" w:lineRule="auto"/>
        <w:ind w:right="-2"/>
        <w:rPr>
          <w:lang w:val="sv-SE"/>
        </w:rPr>
      </w:pPr>
      <w:r w:rsidRPr="00DC2BA7">
        <w:rPr>
          <w:lang w:val="sv-SE"/>
        </w:rPr>
        <w:t>Novartis Europharm Limited</w:t>
      </w:r>
    </w:p>
    <w:p w14:paraId="23568902" w14:textId="77777777" w:rsidR="004F366B" w:rsidRPr="00DC2BA7" w:rsidRDefault="004F366B" w:rsidP="00B057AB">
      <w:pPr>
        <w:suppressAutoHyphens/>
        <w:spacing w:line="240" w:lineRule="auto"/>
        <w:rPr>
          <w:noProof/>
          <w:lang w:val="sv-SE"/>
        </w:rPr>
      </w:pPr>
    </w:p>
    <w:p w14:paraId="49D2E38C" w14:textId="77777777" w:rsidR="004F366B" w:rsidRPr="00DC2BA7" w:rsidRDefault="004F366B" w:rsidP="00B057AB">
      <w:pPr>
        <w:suppressAutoHyphens/>
        <w:spacing w:line="240" w:lineRule="auto"/>
        <w:rPr>
          <w:noProof/>
          <w:lang w:val="sv-SE"/>
        </w:rPr>
      </w:pPr>
    </w:p>
    <w:p w14:paraId="3A705930"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3.</w:t>
      </w:r>
      <w:r w:rsidRPr="00DC2BA7">
        <w:rPr>
          <w:b/>
          <w:noProof/>
          <w:lang w:val="sv-SE"/>
        </w:rPr>
        <w:tab/>
        <w:t>UTGÅNGSDATUM</w:t>
      </w:r>
    </w:p>
    <w:p w14:paraId="031A4C6D" w14:textId="77777777" w:rsidR="004F366B" w:rsidRPr="00DC2BA7" w:rsidRDefault="004F366B" w:rsidP="00B057AB">
      <w:pPr>
        <w:keepNext/>
        <w:suppressAutoHyphens/>
        <w:spacing w:line="240" w:lineRule="auto"/>
        <w:rPr>
          <w:lang w:val="sv-SE"/>
        </w:rPr>
      </w:pPr>
    </w:p>
    <w:p w14:paraId="22F297BD" w14:textId="77777777" w:rsidR="004F366B" w:rsidRPr="00DC2BA7" w:rsidRDefault="00B60735" w:rsidP="00B057AB">
      <w:pPr>
        <w:suppressAutoHyphens/>
        <w:spacing w:line="240" w:lineRule="auto"/>
        <w:rPr>
          <w:noProof/>
          <w:lang w:val="sv-SE"/>
        </w:rPr>
      </w:pPr>
      <w:r w:rsidRPr="00DC2BA7">
        <w:rPr>
          <w:noProof/>
          <w:lang w:val="sv-SE"/>
        </w:rPr>
        <w:t>EXP</w:t>
      </w:r>
    </w:p>
    <w:p w14:paraId="4FB3F299" w14:textId="77777777" w:rsidR="004F366B" w:rsidRPr="00DC2BA7" w:rsidRDefault="004F366B" w:rsidP="00B057AB">
      <w:pPr>
        <w:suppressAutoHyphens/>
        <w:spacing w:line="240" w:lineRule="auto"/>
        <w:rPr>
          <w:noProof/>
          <w:lang w:val="sv-SE"/>
        </w:rPr>
      </w:pPr>
    </w:p>
    <w:p w14:paraId="456EA642" w14:textId="77777777" w:rsidR="004F366B" w:rsidRPr="00DC2BA7" w:rsidRDefault="004F366B" w:rsidP="00B057AB">
      <w:pPr>
        <w:suppressAutoHyphens/>
        <w:spacing w:line="240" w:lineRule="auto"/>
        <w:rPr>
          <w:noProof/>
          <w:lang w:val="sv-SE"/>
        </w:rPr>
      </w:pPr>
    </w:p>
    <w:p w14:paraId="40ED012D"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4.</w:t>
      </w:r>
      <w:r w:rsidRPr="00DC2BA7">
        <w:rPr>
          <w:b/>
          <w:noProof/>
          <w:lang w:val="sv-SE"/>
        </w:rPr>
        <w:tab/>
        <w:t>TILLVERKNINGSSATSNUMMER</w:t>
      </w:r>
    </w:p>
    <w:p w14:paraId="5F52F4F6" w14:textId="77777777" w:rsidR="004F366B" w:rsidRPr="00DC2BA7" w:rsidRDefault="004F366B" w:rsidP="00B057AB">
      <w:pPr>
        <w:keepNext/>
        <w:suppressAutoHyphens/>
        <w:spacing w:line="240" w:lineRule="auto"/>
        <w:rPr>
          <w:lang w:val="sv-SE"/>
        </w:rPr>
      </w:pPr>
    </w:p>
    <w:p w14:paraId="0C8C6480" w14:textId="77777777" w:rsidR="004F366B" w:rsidRPr="00DC2BA7" w:rsidRDefault="00B60735" w:rsidP="00B057AB">
      <w:pPr>
        <w:suppressAutoHyphens/>
        <w:spacing w:line="240" w:lineRule="auto"/>
        <w:rPr>
          <w:noProof/>
          <w:lang w:val="sv-SE"/>
        </w:rPr>
      </w:pPr>
      <w:r w:rsidRPr="00DC2BA7">
        <w:rPr>
          <w:noProof/>
          <w:lang w:val="sv-SE"/>
        </w:rPr>
        <w:t>Lot</w:t>
      </w:r>
    </w:p>
    <w:p w14:paraId="00F841E5" w14:textId="77777777" w:rsidR="004F366B" w:rsidRPr="00DC2BA7" w:rsidRDefault="004F366B" w:rsidP="00B057AB">
      <w:pPr>
        <w:suppressAutoHyphens/>
        <w:spacing w:line="240" w:lineRule="auto"/>
        <w:rPr>
          <w:noProof/>
          <w:lang w:val="sv-SE"/>
        </w:rPr>
      </w:pPr>
    </w:p>
    <w:p w14:paraId="4F0494EE" w14:textId="77777777" w:rsidR="004F366B" w:rsidRPr="00DC2BA7" w:rsidRDefault="004F366B" w:rsidP="00B057AB">
      <w:pPr>
        <w:suppressAutoHyphens/>
        <w:spacing w:line="240" w:lineRule="auto"/>
        <w:rPr>
          <w:noProof/>
          <w:lang w:val="sv-SE"/>
        </w:rPr>
      </w:pPr>
    </w:p>
    <w:p w14:paraId="7DD244C7"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5.</w:t>
      </w:r>
      <w:r w:rsidRPr="00DC2BA7">
        <w:rPr>
          <w:b/>
          <w:noProof/>
          <w:lang w:val="sv-SE"/>
        </w:rPr>
        <w:tab/>
        <w:t>ÖVRIGT</w:t>
      </w:r>
    </w:p>
    <w:p w14:paraId="06A57531" w14:textId="77777777" w:rsidR="004F366B" w:rsidRPr="00DC2BA7" w:rsidRDefault="004F366B" w:rsidP="00B057AB">
      <w:pPr>
        <w:keepNext/>
        <w:suppressAutoHyphens/>
        <w:spacing w:line="240" w:lineRule="auto"/>
        <w:rPr>
          <w:lang w:val="sv-SE"/>
        </w:rPr>
      </w:pPr>
    </w:p>
    <w:p w14:paraId="148D85B0" w14:textId="77777777" w:rsidR="00FB777F" w:rsidRDefault="00B60735" w:rsidP="00B057AB">
      <w:pPr>
        <w:suppressAutoHyphens/>
        <w:spacing w:line="240" w:lineRule="auto"/>
        <w:rPr>
          <w:noProof/>
          <w:lang w:val="sv-SE"/>
        </w:rPr>
      </w:pPr>
      <w:r>
        <w:rPr>
          <w:noProof/>
          <w:lang w:val="sv-SE"/>
        </w:rPr>
        <w:t>Subkutan användning</w:t>
      </w:r>
    </w:p>
    <w:p w14:paraId="144E5CD9" w14:textId="77777777" w:rsidR="00AB13B1" w:rsidRDefault="00B60735" w:rsidP="00B057AB">
      <w:pPr>
        <w:suppressAutoHyphens/>
        <w:spacing w:line="240" w:lineRule="auto"/>
        <w:rPr>
          <w:noProof/>
          <w:lang w:val="sv-SE"/>
        </w:rPr>
      </w:pPr>
      <w:r>
        <w:rPr>
          <w:noProof/>
          <w:lang w:val="sv-SE"/>
        </w:rPr>
        <w:t>Engångsbruk</w:t>
      </w:r>
    </w:p>
    <w:p w14:paraId="1D4CB53E" w14:textId="77777777" w:rsidR="00AB13B1" w:rsidRDefault="00AB13B1" w:rsidP="00B057AB">
      <w:pPr>
        <w:suppressAutoHyphens/>
        <w:spacing w:line="240" w:lineRule="auto"/>
        <w:rPr>
          <w:noProof/>
          <w:lang w:val="sv-SE"/>
        </w:rPr>
      </w:pPr>
    </w:p>
    <w:p w14:paraId="22D1DF25" w14:textId="77777777" w:rsidR="004F366B" w:rsidRPr="00DC2BA7" w:rsidRDefault="00B60735" w:rsidP="00B057AB">
      <w:pPr>
        <w:suppressAutoHyphens/>
        <w:spacing w:line="240" w:lineRule="auto"/>
        <w:rPr>
          <w:noProof/>
          <w:lang w:val="sv-SE"/>
        </w:rPr>
      </w:pPr>
      <w:r w:rsidRPr="00DC2BA7">
        <w:rPr>
          <w:noProof/>
          <w:lang w:val="sv-SE"/>
        </w:rPr>
        <w:br w:type="page"/>
      </w:r>
    </w:p>
    <w:p w14:paraId="686A5D30" w14:textId="77777777" w:rsidR="009433EA" w:rsidRPr="00DC2BA7" w:rsidRDefault="009433EA" w:rsidP="00B057AB">
      <w:pPr>
        <w:suppressAutoHyphens/>
        <w:spacing w:line="240" w:lineRule="auto"/>
        <w:rPr>
          <w:noProof/>
          <w:lang w:val="sv-SE"/>
        </w:rPr>
      </w:pPr>
    </w:p>
    <w:p w14:paraId="5385F6F8" w14:textId="77777777" w:rsidR="004F366B" w:rsidRPr="00DC2BA7" w:rsidRDefault="00B60735" w:rsidP="00B057AB">
      <w:pPr>
        <w:pBdr>
          <w:top w:val="single" w:sz="4" w:space="1" w:color="auto"/>
          <w:left w:val="single" w:sz="4" w:space="4" w:color="auto"/>
          <w:bottom w:val="single" w:sz="4" w:space="1" w:color="auto"/>
          <w:right w:val="single" w:sz="4" w:space="4" w:color="auto"/>
        </w:pBdr>
        <w:suppressAutoHyphens/>
        <w:spacing w:line="240" w:lineRule="auto"/>
        <w:rPr>
          <w:b/>
          <w:noProof/>
          <w:lang w:val="sv-SE"/>
        </w:rPr>
      </w:pPr>
      <w:r w:rsidRPr="00DC2BA7">
        <w:rPr>
          <w:b/>
          <w:noProof/>
          <w:lang w:val="sv-SE"/>
        </w:rPr>
        <w:t>UPPGIFTER SOM SKA FINNAS PÅ SMÅ INRE LÄKEMEDELSFÖRPACKNINGAR</w:t>
      </w:r>
    </w:p>
    <w:p w14:paraId="55605D96" w14:textId="77777777" w:rsidR="004F366B" w:rsidRPr="00DC2BA7" w:rsidRDefault="004F366B" w:rsidP="00B057AB">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6CF326FF" w14:textId="77777777" w:rsidR="004F366B" w:rsidRPr="00DC2BA7" w:rsidRDefault="00B60735" w:rsidP="00B057AB">
      <w:pPr>
        <w:pBdr>
          <w:top w:val="single" w:sz="4" w:space="1" w:color="auto"/>
          <w:left w:val="single" w:sz="4" w:space="4" w:color="auto"/>
          <w:bottom w:val="single" w:sz="4" w:space="1" w:color="auto"/>
          <w:right w:val="single" w:sz="4" w:space="4" w:color="auto"/>
        </w:pBdr>
        <w:spacing w:line="240" w:lineRule="auto"/>
        <w:rPr>
          <w:i/>
          <w:noProof/>
          <w:lang w:val="sv-SE"/>
        </w:rPr>
      </w:pPr>
      <w:r w:rsidRPr="00DC2BA7">
        <w:rPr>
          <w:b/>
          <w:noProof/>
          <w:lang w:val="sv-SE"/>
        </w:rPr>
        <w:t>ETIKETT FÖR FÖRFYLLD SPRUTA</w:t>
      </w:r>
    </w:p>
    <w:p w14:paraId="472BE6DE" w14:textId="77777777" w:rsidR="004F366B" w:rsidRPr="00DC2BA7" w:rsidRDefault="004F366B" w:rsidP="00B057AB">
      <w:pPr>
        <w:suppressAutoHyphens/>
        <w:spacing w:line="240" w:lineRule="auto"/>
        <w:rPr>
          <w:noProof/>
          <w:lang w:val="sv-SE"/>
        </w:rPr>
      </w:pPr>
    </w:p>
    <w:p w14:paraId="7A44B194" w14:textId="77777777" w:rsidR="004F366B" w:rsidRPr="00DC2BA7" w:rsidRDefault="004F366B" w:rsidP="00B057AB">
      <w:pPr>
        <w:suppressAutoHyphens/>
        <w:spacing w:line="240" w:lineRule="auto"/>
        <w:rPr>
          <w:noProof/>
          <w:lang w:val="sv-SE"/>
        </w:rPr>
      </w:pPr>
    </w:p>
    <w:p w14:paraId="385D804A"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w:t>
      </w:r>
      <w:r w:rsidRPr="00DC2BA7">
        <w:rPr>
          <w:b/>
          <w:noProof/>
          <w:lang w:val="sv-SE"/>
        </w:rPr>
        <w:tab/>
        <w:t>LÄKEMEDLETS NAMN OCH ADMINISTRERINGSVÄG</w:t>
      </w:r>
    </w:p>
    <w:p w14:paraId="760F64BB" w14:textId="77777777" w:rsidR="004F366B" w:rsidRPr="00DC2BA7" w:rsidRDefault="004F366B" w:rsidP="00B057AB">
      <w:pPr>
        <w:keepNext/>
        <w:suppressAutoHyphens/>
        <w:spacing w:line="240" w:lineRule="auto"/>
        <w:rPr>
          <w:lang w:val="sv-SE"/>
        </w:rPr>
      </w:pPr>
    </w:p>
    <w:p w14:paraId="47984F92" w14:textId="77777777" w:rsidR="004F366B" w:rsidRPr="00DC2BA7" w:rsidRDefault="00B60735" w:rsidP="00B057AB">
      <w:pPr>
        <w:pStyle w:val="Text"/>
        <w:spacing w:before="0"/>
        <w:jc w:val="left"/>
        <w:rPr>
          <w:sz w:val="22"/>
          <w:lang w:val="sv-SE"/>
        </w:rPr>
      </w:pPr>
      <w:r w:rsidRPr="00DC2BA7">
        <w:rPr>
          <w:color w:val="000000"/>
          <w:sz w:val="22"/>
          <w:lang w:val="sv-SE"/>
        </w:rPr>
        <w:t>Xolair 75 mg</w:t>
      </w:r>
      <w:r w:rsidRPr="00DC2BA7">
        <w:rPr>
          <w:sz w:val="22"/>
          <w:lang w:val="sv-SE"/>
        </w:rPr>
        <w:t xml:space="preserve"> injektionsvätska</w:t>
      </w:r>
    </w:p>
    <w:p w14:paraId="393174C6" w14:textId="77777777" w:rsidR="004F366B" w:rsidRPr="00DC2BA7" w:rsidRDefault="00B60735" w:rsidP="00B057AB">
      <w:pPr>
        <w:pStyle w:val="Text"/>
        <w:spacing w:before="0"/>
        <w:jc w:val="left"/>
        <w:rPr>
          <w:color w:val="000000"/>
          <w:sz w:val="22"/>
          <w:lang w:val="sv-SE"/>
        </w:rPr>
      </w:pPr>
      <w:r w:rsidRPr="00DC2BA7">
        <w:rPr>
          <w:color w:val="000000"/>
          <w:sz w:val="22"/>
          <w:lang w:val="sv-SE"/>
        </w:rPr>
        <w:t>omalizumab</w:t>
      </w:r>
    </w:p>
    <w:p w14:paraId="39599683" w14:textId="77777777" w:rsidR="004F366B" w:rsidRPr="00DC2BA7" w:rsidRDefault="00B60735" w:rsidP="00B057AB">
      <w:pPr>
        <w:suppressAutoHyphens/>
        <w:spacing w:line="240" w:lineRule="auto"/>
        <w:rPr>
          <w:noProof/>
          <w:lang w:val="sv-SE"/>
        </w:rPr>
      </w:pPr>
      <w:r w:rsidRPr="00DC2BA7">
        <w:rPr>
          <w:noProof/>
          <w:lang w:val="sv-SE"/>
        </w:rPr>
        <w:t>s</w:t>
      </w:r>
      <w:r w:rsidR="00AC1BD8" w:rsidRPr="00DC2BA7">
        <w:rPr>
          <w:noProof/>
          <w:lang w:val="sv-SE"/>
        </w:rPr>
        <w:t>.</w:t>
      </w:r>
      <w:r w:rsidRPr="00DC2BA7">
        <w:rPr>
          <w:noProof/>
          <w:lang w:val="sv-SE"/>
        </w:rPr>
        <w:t>c</w:t>
      </w:r>
      <w:r w:rsidR="00AC1BD8" w:rsidRPr="00DC2BA7">
        <w:rPr>
          <w:noProof/>
          <w:lang w:val="sv-SE"/>
        </w:rPr>
        <w:t>.</w:t>
      </w:r>
    </w:p>
    <w:p w14:paraId="3CEFFD7A" w14:textId="77777777" w:rsidR="004F366B" w:rsidRPr="00DC2BA7" w:rsidRDefault="004F366B" w:rsidP="00B057AB">
      <w:pPr>
        <w:suppressAutoHyphens/>
        <w:spacing w:line="240" w:lineRule="auto"/>
        <w:rPr>
          <w:noProof/>
          <w:lang w:val="sv-SE"/>
        </w:rPr>
      </w:pPr>
    </w:p>
    <w:p w14:paraId="5DDBFBA6" w14:textId="77777777" w:rsidR="004F366B" w:rsidRPr="00DC2BA7" w:rsidRDefault="004F366B" w:rsidP="00B057AB">
      <w:pPr>
        <w:suppressAutoHyphens/>
        <w:spacing w:line="240" w:lineRule="auto"/>
        <w:rPr>
          <w:noProof/>
          <w:lang w:val="sv-SE"/>
        </w:rPr>
      </w:pPr>
    </w:p>
    <w:p w14:paraId="5B51F056"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2.</w:t>
      </w:r>
      <w:r w:rsidRPr="00DC2BA7">
        <w:rPr>
          <w:b/>
          <w:noProof/>
          <w:lang w:val="sv-SE"/>
        </w:rPr>
        <w:tab/>
        <w:t>ADMINISTRERINGSSÄTT</w:t>
      </w:r>
    </w:p>
    <w:p w14:paraId="717DF5B2" w14:textId="77777777" w:rsidR="004F366B" w:rsidRPr="00DC2BA7" w:rsidRDefault="004F366B" w:rsidP="00B057AB">
      <w:pPr>
        <w:keepNext/>
        <w:suppressAutoHyphens/>
        <w:spacing w:line="240" w:lineRule="auto"/>
        <w:rPr>
          <w:lang w:val="sv-SE"/>
        </w:rPr>
      </w:pPr>
    </w:p>
    <w:p w14:paraId="0847A16F" w14:textId="77777777" w:rsidR="004F366B" w:rsidRPr="00DC2BA7" w:rsidRDefault="004F366B" w:rsidP="00B057AB">
      <w:pPr>
        <w:suppressAutoHyphens/>
        <w:spacing w:line="240" w:lineRule="auto"/>
        <w:ind w:left="567" w:hanging="567"/>
        <w:rPr>
          <w:noProof/>
          <w:lang w:val="sv-SE"/>
        </w:rPr>
      </w:pPr>
    </w:p>
    <w:p w14:paraId="3F08C4DD"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3.</w:t>
      </w:r>
      <w:r w:rsidRPr="00DC2BA7">
        <w:rPr>
          <w:b/>
          <w:noProof/>
          <w:lang w:val="sv-SE"/>
        </w:rPr>
        <w:tab/>
        <w:t>UTGÅNGSDATUM</w:t>
      </w:r>
    </w:p>
    <w:p w14:paraId="4E752C33" w14:textId="77777777" w:rsidR="004F366B" w:rsidRPr="00DC2BA7" w:rsidRDefault="004F366B" w:rsidP="00B057AB">
      <w:pPr>
        <w:keepNext/>
        <w:suppressAutoHyphens/>
        <w:spacing w:line="240" w:lineRule="auto"/>
        <w:rPr>
          <w:lang w:val="sv-SE"/>
        </w:rPr>
      </w:pPr>
    </w:p>
    <w:p w14:paraId="002D792C" w14:textId="77777777" w:rsidR="004F366B" w:rsidRPr="00DC2BA7" w:rsidRDefault="00B60735" w:rsidP="00B057AB">
      <w:pPr>
        <w:suppressAutoHyphens/>
        <w:spacing w:line="240" w:lineRule="auto"/>
        <w:rPr>
          <w:noProof/>
          <w:lang w:val="sv-SE"/>
        </w:rPr>
      </w:pPr>
      <w:r w:rsidRPr="00DC2BA7">
        <w:rPr>
          <w:noProof/>
          <w:lang w:val="sv-SE"/>
        </w:rPr>
        <w:t>EXP</w:t>
      </w:r>
    </w:p>
    <w:p w14:paraId="6B8E3BE3" w14:textId="77777777" w:rsidR="004F366B" w:rsidRPr="00DC2BA7" w:rsidRDefault="004F366B" w:rsidP="00B057AB">
      <w:pPr>
        <w:suppressAutoHyphens/>
        <w:spacing w:line="240" w:lineRule="auto"/>
        <w:rPr>
          <w:noProof/>
          <w:lang w:val="sv-SE"/>
        </w:rPr>
      </w:pPr>
    </w:p>
    <w:p w14:paraId="4A9C686E" w14:textId="77777777" w:rsidR="004F366B" w:rsidRPr="00DC2BA7" w:rsidRDefault="004F366B" w:rsidP="00B057AB">
      <w:pPr>
        <w:suppressAutoHyphens/>
        <w:spacing w:line="240" w:lineRule="auto"/>
        <w:rPr>
          <w:noProof/>
          <w:lang w:val="sv-SE"/>
        </w:rPr>
      </w:pPr>
    </w:p>
    <w:p w14:paraId="6D5F1AA7"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4.</w:t>
      </w:r>
      <w:r w:rsidRPr="00DC2BA7">
        <w:rPr>
          <w:b/>
          <w:noProof/>
          <w:lang w:val="sv-SE"/>
        </w:rPr>
        <w:tab/>
        <w:t>TILLVERKNINGSSATSNUMMER</w:t>
      </w:r>
    </w:p>
    <w:p w14:paraId="748E5893" w14:textId="77777777" w:rsidR="004F366B" w:rsidRPr="00DC2BA7" w:rsidRDefault="004F366B" w:rsidP="00B057AB">
      <w:pPr>
        <w:keepNext/>
        <w:suppressAutoHyphens/>
        <w:spacing w:line="240" w:lineRule="auto"/>
        <w:rPr>
          <w:lang w:val="sv-SE"/>
        </w:rPr>
      </w:pPr>
    </w:p>
    <w:p w14:paraId="13E8EC6D" w14:textId="77777777" w:rsidR="004F366B" w:rsidRPr="00DC2BA7" w:rsidRDefault="00B60735" w:rsidP="00B057AB">
      <w:pPr>
        <w:suppressAutoHyphens/>
        <w:spacing w:line="240" w:lineRule="auto"/>
        <w:rPr>
          <w:noProof/>
          <w:lang w:val="sv-SE"/>
        </w:rPr>
      </w:pPr>
      <w:r w:rsidRPr="00DC2BA7">
        <w:rPr>
          <w:noProof/>
          <w:lang w:val="sv-SE"/>
        </w:rPr>
        <w:t>Lot</w:t>
      </w:r>
    </w:p>
    <w:p w14:paraId="69C2D029" w14:textId="77777777" w:rsidR="004F366B" w:rsidRPr="00DC2BA7" w:rsidRDefault="004F366B" w:rsidP="00B057AB">
      <w:pPr>
        <w:suppressAutoHyphens/>
        <w:spacing w:line="240" w:lineRule="auto"/>
        <w:rPr>
          <w:noProof/>
          <w:lang w:val="sv-SE"/>
        </w:rPr>
      </w:pPr>
    </w:p>
    <w:p w14:paraId="71B8A86E" w14:textId="77777777" w:rsidR="004F366B" w:rsidRPr="00DC2BA7" w:rsidRDefault="004F366B" w:rsidP="00B057AB">
      <w:pPr>
        <w:suppressAutoHyphens/>
        <w:spacing w:line="240" w:lineRule="auto"/>
        <w:rPr>
          <w:noProof/>
          <w:lang w:val="sv-SE"/>
        </w:rPr>
      </w:pPr>
    </w:p>
    <w:p w14:paraId="5422879C"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5.</w:t>
      </w:r>
      <w:r w:rsidRPr="00DC2BA7">
        <w:rPr>
          <w:b/>
          <w:noProof/>
          <w:lang w:val="sv-SE"/>
        </w:rPr>
        <w:tab/>
        <w:t>MÄNGD UTTRYCKT I VIKT, VOLYM ELLER PER ENHET</w:t>
      </w:r>
    </w:p>
    <w:p w14:paraId="4BB94B0E" w14:textId="77777777" w:rsidR="004F366B" w:rsidRPr="00DC2BA7" w:rsidRDefault="004F366B" w:rsidP="00B057AB">
      <w:pPr>
        <w:keepNext/>
        <w:suppressAutoHyphens/>
        <w:spacing w:line="240" w:lineRule="auto"/>
        <w:rPr>
          <w:lang w:val="sv-SE"/>
        </w:rPr>
      </w:pPr>
    </w:p>
    <w:p w14:paraId="1E813AB2" w14:textId="77777777" w:rsidR="004F366B" w:rsidRPr="00DC2BA7" w:rsidRDefault="00B60735" w:rsidP="00B057AB">
      <w:pPr>
        <w:spacing w:line="240" w:lineRule="auto"/>
        <w:rPr>
          <w:lang w:val="sv-SE"/>
        </w:rPr>
      </w:pPr>
      <w:r w:rsidRPr="00DC2BA7">
        <w:rPr>
          <w:lang w:val="sv-SE"/>
        </w:rPr>
        <w:t>0,5 ml</w:t>
      </w:r>
    </w:p>
    <w:p w14:paraId="5EB573A3" w14:textId="77777777" w:rsidR="004F366B" w:rsidRPr="00DC2BA7" w:rsidRDefault="004F366B" w:rsidP="00B057AB">
      <w:pPr>
        <w:suppressAutoHyphens/>
        <w:spacing w:line="240" w:lineRule="auto"/>
        <w:rPr>
          <w:noProof/>
          <w:lang w:val="sv-SE"/>
        </w:rPr>
      </w:pPr>
    </w:p>
    <w:p w14:paraId="72221E29" w14:textId="77777777" w:rsidR="004F366B" w:rsidRPr="00DC2BA7" w:rsidRDefault="004F366B" w:rsidP="00B057AB">
      <w:pPr>
        <w:suppressAutoHyphens/>
        <w:spacing w:line="240" w:lineRule="auto"/>
        <w:rPr>
          <w:noProof/>
          <w:lang w:val="sv-SE"/>
        </w:rPr>
      </w:pPr>
    </w:p>
    <w:p w14:paraId="21EC04F4" w14:textId="77777777" w:rsidR="004F366B"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6.</w:t>
      </w:r>
      <w:r w:rsidRPr="00DC2BA7">
        <w:rPr>
          <w:b/>
          <w:noProof/>
          <w:lang w:val="sv-SE"/>
        </w:rPr>
        <w:tab/>
        <w:t>ÖVRIGT</w:t>
      </w:r>
    </w:p>
    <w:p w14:paraId="7686DA6E" w14:textId="77777777" w:rsidR="004F366B" w:rsidRPr="00DC2BA7" w:rsidRDefault="004F366B" w:rsidP="00B057AB">
      <w:pPr>
        <w:suppressAutoHyphens/>
        <w:spacing w:line="240" w:lineRule="auto"/>
        <w:rPr>
          <w:noProof/>
          <w:lang w:val="sv-SE"/>
        </w:rPr>
      </w:pPr>
    </w:p>
    <w:p w14:paraId="2E76AD57" w14:textId="77777777" w:rsidR="00C45DCE" w:rsidRPr="00DC2BA7" w:rsidRDefault="00B60735" w:rsidP="00B057AB">
      <w:pPr>
        <w:shd w:val="clear" w:color="auto" w:fill="FFFFFF"/>
        <w:suppressAutoHyphens/>
        <w:spacing w:line="240" w:lineRule="auto"/>
        <w:rPr>
          <w:noProof/>
          <w:lang w:val="sv-SE"/>
        </w:rPr>
      </w:pPr>
      <w:r w:rsidRPr="00DC2BA7">
        <w:rPr>
          <w:noProof/>
          <w:lang w:val="sv-SE"/>
        </w:rPr>
        <w:br w:type="page"/>
      </w:r>
    </w:p>
    <w:p w14:paraId="19E4B45B" w14:textId="77777777" w:rsidR="00676B6B" w:rsidRPr="00DB6232" w:rsidRDefault="00676B6B" w:rsidP="00676B6B">
      <w:pPr>
        <w:tabs>
          <w:tab w:val="clear" w:pos="567"/>
        </w:tabs>
        <w:spacing w:line="240" w:lineRule="auto"/>
        <w:rPr>
          <w:color w:val="000000"/>
          <w:lang w:val="sv-SE"/>
        </w:rPr>
      </w:pPr>
    </w:p>
    <w:p w14:paraId="75E7C10D" w14:textId="77777777" w:rsidR="00676B6B" w:rsidRPr="0088249E" w:rsidRDefault="00B60735" w:rsidP="0088249E">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56E60030" w14:textId="77777777" w:rsidR="00676B6B" w:rsidRPr="0088249E" w:rsidRDefault="00676B6B" w:rsidP="00676B6B">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p>
    <w:p w14:paraId="50A22401" w14:textId="77777777" w:rsidR="00131E2A" w:rsidRPr="00DC2BA7" w:rsidRDefault="00B60735" w:rsidP="00131E2A">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KARTONG FÖR ENDOSFÖRPACKNING</w:t>
      </w:r>
    </w:p>
    <w:p w14:paraId="774C09C9" w14:textId="77777777" w:rsidR="00676B6B" w:rsidRPr="0088249E" w:rsidRDefault="00676B6B" w:rsidP="00676B6B">
      <w:pPr>
        <w:tabs>
          <w:tab w:val="clear" w:pos="567"/>
        </w:tabs>
        <w:spacing w:line="240" w:lineRule="auto"/>
        <w:rPr>
          <w:color w:val="000000"/>
          <w:lang w:val="sv-SE"/>
        </w:rPr>
      </w:pPr>
    </w:p>
    <w:p w14:paraId="3B20528A" w14:textId="77777777" w:rsidR="00676B6B" w:rsidRPr="0088249E" w:rsidRDefault="00676B6B" w:rsidP="00676B6B">
      <w:pPr>
        <w:tabs>
          <w:tab w:val="clear" w:pos="567"/>
        </w:tabs>
        <w:spacing w:line="240" w:lineRule="auto"/>
        <w:rPr>
          <w:color w:val="000000"/>
          <w:lang w:val="sv-SE"/>
        </w:rPr>
      </w:pPr>
    </w:p>
    <w:p w14:paraId="620B4EF9"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w:t>
      </w:r>
      <w:r w:rsidRPr="0088249E">
        <w:rPr>
          <w:b/>
          <w:color w:val="000000"/>
          <w:lang w:val="sv-SE"/>
        </w:rPr>
        <w:tab/>
      </w:r>
      <w:r w:rsidR="00131E2A" w:rsidRPr="00DC2BA7">
        <w:rPr>
          <w:b/>
          <w:lang w:val="sv-SE"/>
        </w:rPr>
        <w:t>LÄKEMEDLETS NAMN</w:t>
      </w:r>
    </w:p>
    <w:p w14:paraId="66E1944D" w14:textId="77777777" w:rsidR="00676B6B" w:rsidRPr="0088249E" w:rsidRDefault="00676B6B" w:rsidP="00676B6B">
      <w:pPr>
        <w:pStyle w:val="Text"/>
        <w:spacing w:before="0"/>
        <w:jc w:val="left"/>
        <w:rPr>
          <w:color w:val="000000"/>
          <w:sz w:val="22"/>
          <w:lang w:val="sv-SE"/>
        </w:rPr>
      </w:pPr>
    </w:p>
    <w:p w14:paraId="770332C0" w14:textId="598DC4FB" w:rsidR="00131E2A" w:rsidRPr="00DC2BA7" w:rsidRDefault="00B60735" w:rsidP="00131E2A">
      <w:pPr>
        <w:pStyle w:val="Text"/>
        <w:spacing w:before="0"/>
        <w:jc w:val="left"/>
        <w:rPr>
          <w:sz w:val="22"/>
          <w:lang w:val="sv-SE"/>
        </w:rPr>
      </w:pPr>
      <w:r w:rsidRPr="00DC2BA7">
        <w:rPr>
          <w:color w:val="000000"/>
          <w:sz w:val="22"/>
          <w:lang w:val="sv-SE"/>
        </w:rPr>
        <w:t>Xolair 75 mg</w:t>
      </w:r>
      <w:r w:rsidRPr="00DC2BA7">
        <w:rPr>
          <w:sz w:val="22"/>
          <w:lang w:val="sv-SE"/>
        </w:rPr>
        <w:t xml:space="preserve"> injektionsvätska, lösning i förfylld </w:t>
      </w:r>
      <w:r w:rsidR="008308C1">
        <w:rPr>
          <w:sz w:val="22"/>
          <w:lang w:val="sv-SE"/>
        </w:rPr>
        <w:t>injektions</w:t>
      </w:r>
      <w:r>
        <w:rPr>
          <w:sz w:val="22"/>
          <w:lang w:val="sv-SE"/>
        </w:rPr>
        <w:t>penna</w:t>
      </w:r>
    </w:p>
    <w:p w14:paraId="50BED55A" w14:textId="77777777" w:rsidR="00131E2A" w:rsidRPr="00DC2BA7" w:rsidRDefault="00B60735" w:rsidP="00131E2A">
      <w:pPr>
        <w:pStyle w:val="Text"/>
        <w:spacing w:before="0"/>
        <w:jc w:val="left"/>
        <w:rPr>
          <w:color w:val="000000"/>
          <w:sz w:val="22"/>
          <w:lang w:val="sv-SE"/>
        </w:rPr>
      </w:pPr>
      <w:r w:rsidRPr="00DC2BA7">
        <w:rPr>
          <w:color w:val="000000"/>
          <w:sz w:val="22"/>
          <w:lang w:val="sv-SE"/>
        </w:rPr>
        <w:t>omalizumab</w:t>
      </w:r>
    </w:p>
    <w:p w14:paraId="440BC339" w14:textId="77777777" w:rsidR="00676B6B" w:rsidRPr="0088249E" w:rsidRDefault="00676B6B" w:rsidP="00676B6B">
      <w:pPr>
        <w:pStyle w:val="Text"/>
        <w:spacing w:before="0"/>
        <w:jc w:val="left"/>
        <w:rPr>
          <w:color w:val="000000"/>
          <w:sz w:val="22"/>
          <w:lang w:val="sv-SE"/>
        </w:rPr>
      </w:pPr>
    </w:p>
    <w:p w14:paraId="124D4045" w14:textId="77777777" w:rsidR="00676B6B" w:rsidRPr="0088249E" w:rsidRDefault="00676B6B" w:rsidP="00676B6B">
      <w:pPr>
        <w:pStyle w:val="Text"/>
        <w:spacing w:before="0"/>
        <w:jc w:val="left"/>
        <w:rPr>
          <w:color w:val="000000"/>
          <w:sz w:val="22"/>
          <w:lang w:val="sv-SE"/>
        </w:rPr>
      </w:pPr>
    </w:p>
    <w:p w14:paraId="38A75362" w14:textId="77777777" w:rsidR="00676B6B" w:rsidRPr="0088249E" w:rsidRDefault="00B60735" w:rsidP="0088249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lang w:val="sv-SE"/>
        </w:rPr>
      </w:pPr>
      <w:r w:rsidRPr="0088249E">
        <w:rPr>
          <w:b/>
          <w:color w:val="000000"/>
          <w:lang w:val="sv-SE"/>
        </w:rPr>
        <w:t>2.</w:t>
      </w:r>
      <w:r w:rsidRPr="0088249E">
        <w:rPr>
          <w:b/>
          <w:color w:val="000000"/>
          <w:lang w:val="sv-SE"/>
        </w:rPr>
        <w:tab/>
      </w:r>
      <w:r w:rsidR="00131E2A" w:rsidRPr="00DC2BA7">
        <w:rPr>
          <w:b/>
          <w:lang w:val="sv-SE"/>
        </w:rPr>
        <w:t>DEKLARATION AV AKTIV(A) SUBSTANS(ER)</w:t>
      </w:r>
    </w:p>
    <w:p w14:paraId="0636B8E9" w14:textId="77777777" w:rsidR="00676B6B" w:rsidRPr="0088249E" w:rsidRDefault="00676B6B" w:rsidP="00676B6B">
      <w:pPr>
        <w:pStyle w:val="Text"/>
        <w:spacing w:before="0"/>
        <w:jc w:val="left"/>
        <w:rPr>
          <w:color w:val="000000"/>
          <w:sz w:val="22"/>
          <w:lang w:val="sv-SE"/>
        </w:rPr>
      </w:pPr>
    </w:p>
    <w:p w14:paraId="7C60821B" w14:textId="0354EC77" w:rsidR="00676B6B" w:rsidRPr="0088249E" w:rsidRDefault="00B60735" w:rsidP="00676B6B">
      <w:pPr>
        <w:pStyle w:val="Text"/>
        <w:spacing w:before="0"/>
        <w:jc w:val="left"/>
        <w:rPr>
          <w:color w:val="000000"/>
          <w:sz w:val="22"/>
          <w:lang w:val="sv-SE"/>
        </w:rPr>
      </w:pPr>
      <w:r w:rsidRPr="00DC2BA7">
        <w:rPr>
          <w:color w:val="000000"/>
          <w:sz w:val="22"/>
          <w:lang w:val="sv-SE"/>
        </w:rPr>
        <w:t xml:space="preserve">Varje förfylld </w:t>
      </w:r>
      <w:r w:rsidR="00662E57">
        <w:rPr>
          <w:sz w:val="22"/>
          <w:lang w:val="sv-SE"/>
        </w:rPr>
        <w:t>injektions</w:t>
      </w:r>
      <w:r>
        <w:rPr>
          <w:color w:val="000000"/>
          <w:sz w:val="22"/>
          <w:lang w:val="sv-SE"/>
        </w:rPr>
        <w:t>penna</w:t>
      </w:r>
      <w:r w:rsidRPr="00DC2BA7">
        <w:rPr>
          <w:color w:val="000000"/>
          <w:sz w:val="22"/>
          <w:lang w:val="sv-SE"/>
        </w:rPr>
        <w:t xml:space="preserve"> innehåller 75 mg omalizumab</w:t>
      </w:r>
      <w:r>
        <w:rPr>
          <w:color w:val="000000"/>
          <w:sz w:val="22"/>
          <w:lang w:val="sv-SE"/>
        </w:rPr>
        <w:t xml:space="preserve"> i</w:t>
      </w:r>
      <w:r w:rsidRPr="00DC2BA7">
        <w:rPr>
          <w:color w:val="000000"/>
          <w:sz w:val="22"/>
          <w:lang w:val="sv-SE"/>
        </w:rPr>
        <w:t xml:space="preserve"> 0,5 ml</w:t>
      </w:r>
      <w:r>
        <w:rPr>
          <w:color w:val="000000"/>
          <w:sz w:val="22"/>
          <w:lang w:val="sv-SE"/>
        </w:rPr>
        <w:t xml:space="preserve"> lösning</w:t>
      </w:r>
      <w:r w:rsidRPr="0088249E">
        <w:rPr>
          <w:color w:val="000000"/>
          <w:sz w:val="22"/>
          <w:lang w:val="sv-SE"/>
        </w:rPr>
        <w:t>.</w:t>
      </w:r>
    </w:p>
    <w:p w14:paraId="1D6C403E" w14:textId="77777777" w:rsidR="00676B6B" w:rsidRPr="0088249E" w:rsidRDefault="00676B6B" w:rsidP="00676B6B">
      <w:pPr>
        <w:pStyle w:val="Text"/>
        <w:spacing w:before="0"/>
        <w:jc w:val="left"/>
        <w:rPr>
          <w:color w:val="000000"/>
          <w:sz w:val="22"/>
          <w:lang w:val="sv-SE"/>
        </w:rPr>
      </w:pPr>
    </w:p>
    <w:p w14:paraId="5CE95CDE" w14:textId="77777777" w:rsidR="00676B6B" w:rsidRPr="0088249E" w:rsidRDefault="00676B6B" w:rsidP="00676B6B">
      <w:pPr>
        <w:pStyle w:val="Text"/>
        <w:spacing w:before="0"/>
        <w:jc w:val="left"/>
        <w:rPr>
          <w:color w:val="000000"/>
          <w:sz w:val="22"/>
          <w:lang w:val="sv-SE"/>
        </w:rPr>
      </w:pPr>
    </w:p>
    <w:p w14:paraId="7F9CA263" w14:textId="77777777" w:rsidR="00676B6B" w:rsidRPr="00DB6232" w:rsidRDefault="00B60735" w:rsidP="0088249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lang w:val="sv-SE"/>
        </w:rPr>
      </w:pPr>
      <w:r w:rsidRPr="00DB6232">
        <w:rPr>
          <w:b/>
          <w:color w:val="000000"/>
          <w:lang w:val="sv-SE"/>
        </w:rPr>
        <w:t>3.</w:t>
      </w:r>
      <w:r w:rsidRPr="00DB6232">
        <w:rPr>
          <w:b/>
          <w:color w:val="000000"/>
          <w:lang w:val="sv-SE"/>
        </w:rPr>
        <w:tab/>
      </w:r>
      <w:r w:rsidR="00131E2A" w:rsidRPr="00DC2BA7">
        <w:rPr>
          <w:b/>
          <w:lang w:val="sv-SE"/>
        </w:rPr>
        <w:t>FÖRTECKNING ÖVER</w:t>
      </w:r>
      <w:r w:rsidR="00131E2A">
        <w:rPr>
          <w:b/>
          <w:lang w:val="sv-SE"/>
        </w:rPr>
        <w:t xml:space="preserve"> </w:t>
      </w:r>
      <w:r w:rsidR="00131E2A" w:rsidRPr="00DC2BA7">
        <w:rPr>
          <w:b/>
          <w:lang w:val="sv-SE"/>
        </w:rPr>
        <w:t>HJÄLPÄMNEN</w:t>
      </w:r>
    </w:p>
    <w:p w14:paraId="370EA5D4" w14:textId="77777777" w:rsidR="00676B6B" w:rsidRPr="00DB6232" w:rsidRDefault="00676B6B" w:rsidP="00676B6B">
      <w:pPr>
        <w:pStyle w:val="Text"/>
        <w:spacing w:before="0"/>
        <w:jc w:val="left"/>
        <w:rPr>
          <w:color w:val="000000"/>
          <w:sz w:val="22"/>
          <w:lang w:val="sv-SE"/>
        </w:rPr>
      </w:pPr>
    </w:p>
    <w:p w14:paraId="47FC8537" w14:textId="77777777" w:rsidR="00131E2A" w:rsidRPr="00DC2BA7" w:rsidRDefault="00B60735" w:rsidP="00131E2A">
      <w:pPr>
        <w:pStyle w:val="Char2"/>
        <w:widowControl w:val="0"/>
        <w:spacing w:before="0"/>
        <w:jc w:val="left"/>
        <w:rPr>
          <w:sz w:val="22"/>
          <w:szCs w:val="22"/>
          <w:lang w:val="sv-SE"/>
        </w:rPr>
      </w:pPr>
      <w:r w:rsidRPr="00DC2BA7">
        <w:rPr>
          <w:sz w:val="22"/>
          <w:szCs w:val="22"/>
          <w:lang w:val="sv-SE"/>
        </w:rPr>
        <w:t>Innehåller även: argininhydroklorid, histidinhydroklorid</w:t>
      </w:r>
      <w:r w:rsidR="008D694B">
        <w:rPr>
          <w:sz w:val="22"/>
          <w:szCs w:val="22"/>
          <w:lang w:val="sv-SE"/>
        </w:rPr>
        <w:t>monohydrat</w:t>
      </w:r>
      <w:r w:rsidRPr="00DC2BA7">
        <w:rPr>
          <w:sz w:val="22"/>
          <w:szCs w:val="22"/>
          <w:lang w:val="sv-SE"/>
        </w:rPr>
        <w:t>, histidin, polysorbat 20, vatten för injektionsvätskor.</w:t>
      </w:r>
    </w:p>
    <w:p w14:paraId="3D8F6898" w14:textId="77777777" w:rsidR="00676B6B" w:rsidRPr="0088249E" w:rsidRDefault="00676B6B" w:rsidP="00676B6B">
      <w:pPr>
        <w:pStyle w:val="Text"/>
        <w:spacing w:before="0"/>
        <w:jc w:val="left"/>
        <w:rPr>
          <w:color w:val="000000"/>
          <w:sz w:val="22"/>
          <w:lang w:val="sv-SE"/>
        </w:rPr>
      </w:pPr>
    </w:p>
    <w:p w14:paraId="41AC7259" w14:textId="77777777" w:rsidR="00676B6B" w:rsidRPr="0088249E" w:rsidRDefault="00676B6B" w:rsidP="00676B6B">
      <w:pPr>
        <w:pStyle w:val="Text"/>
        <w:spacing w:before="0"/>
        <w:jc w:val="left"/>
        <w:rPr>
          <w:color w:val="000000"/>
          <w:sz w:val="22"/>
          <w:lang w:val="sv-SE"/>
        </w:rPr>
      </w:pPr>
    </w:p>
    <w:p w14:paraId="0FABA617"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4.</w:t>
      </w:r>
      <w:r w:rsidRPr="0088249E">
        <w:rPr>
          <w:b/>
          <w:color w:val="000000"/>
          <w:lang w:val="sv-SE"/>
        </w:rPr>
        <w:tab/>
      </w:r>
      <w:r w:rsidR="00131E2A" w:rsidRPr="00DC2BA7">
        <w:rPr>
          <w:b/>
          <w:lang w:val="sv-SE"/>
        </w:rPr>
        <w:t>LÄKEMEDELSFORM OCH FÖRPACKNINGSSTORLEK</w:t>
      </w:r>
    </w:p>
    <w:p w14:paraId="470F6718" w14:textId="77777777" w:rsidR="00676B6B" w:rsidRPr="0088249E" w:rsidRDefault="00676B6B" w:rsidP="00676B6B">
      <w:pPr>
        <w:tabs>
          <w:tab w:val="clear" w:pos="567"/>
        </w:tabs>
        <w:spacing w:line="240" w:lineRule="auto"/>
        <w:rPr>
          <w:color w:val="000000"/>
          <w:lang w:val="sv-SE"/>
        </w:rPr>
      </w:pPr>
    </w:p>
    <w:p w14:paraId="34F2DA0A" w14:textId="6ABB63BC" w:rsidR="00131E2A" w:rsidRPr="00DC2BA7" w:rsidRDefault="00B60735" w:rsidP="00131E2A">
      <w:pPr>
        <w:pStyle w:val="Text"/>
        <w:spacing w:before="0"/>
        <w:jc w:val="left"/>
        <w:rPr>
          <w:sz w:val="22"/>
          <w:lang w:val="sv-SE"/>
        </w:rPr>
      </w:pPr>
      <w:r w:rsidRPr="00DC2BA7">
        <w:rPr>
          <w:sz w:val="22"/>
          <w:shd w:val="pct15" w:color="auto" w:fill="auto"/>
          <w:lang w:val="sv-SE"/>
        </w:rPr>
        <w:t>Injektionsvätska, lösning i förfylld</w:t>
      </w:r>
      <w:r w:rsidR="00CA7330">
        <w:rPr>
          <w:sz w:val="22"/>
          <w:shd w:val="pct15" w:color="auto" w:fill="auto"/>
          <w:lang w:val="sv-SE"/>
        </w:rPr>
        <w:t xml:space="preserve"> injektions</w:t>
      </w:r>
      <w:r>
        <w:rPr>
          <w:sz w:val="22"/>
          <w:shd w:val="pct15" w:color="auto" w:fill="auto"/>
          <w:lang w:val="sv-SE"/>
        </w:rPr>
        <w:t>penn</w:t>
      </w:r>
      <w:r w:rsidRPr="00DC2BA7">
        <w:rPr>
          <w:sz w:val="22"/>
          <w:shd w:val="pct15" w:color="auto" w:fill="auto"/>
          <w:lang w:val="sv-SE"/>
        </w:rPr>
        <w:t>a</w:t>
      </w:r>
    </w:p>
    <w:p w14:paraId="63A36EB3" w14:textId="77777777" w:rsidR="00131E2A" w:rsidRPr="00DC2BA7" w:rsidRDefault="00131E2A" w:rsidP="00131E2A">
      <w:pPr>
        <w:pStyle w:val="Text"/>
        <w:spacing w:before="0"/>
        <w:jc w:val="left"/>
        <w:rPr>
          <w:color w:val="000000"/>
          <w:sz w:val="22"/>
          <w:lang w:val="sv-SE"/>
        </w:rPr>
      </w:pPr>
    </w:p>
    <w:p w14:paraId="0FDAA44B" w14:textId="193CEFBF" w:rsidR="00131E2A" w:rsidRPr="00DC2BA7" w:rsidRDefault="00B60735" w:rsidP="00131E2A">
      <w:pPr>
        <w:suppressAutoHyphens/>
        <w:spacing w:line="240" w:lineRule="auto"/>
        <w:rPr>
          <w:noProof/>
          <w:lang w:val="sv-SE"/>
        </w:rPr>
      </w:pPr>
      <w:r w:rsidRPr="00DC2BA7">
        <w:rPr>
          <w:color w:val="000000"/>
          <w:lang w:val="sv-SE"/>
        </w:rPr>
        <w:t xml:space="preserve">1 förfylld </w:t>
      </w:r>
      <w:r w:rsidR="00662E57">
        <w:rPr>
          <w:lang w:val="sv-SE"/>
        </w:rPr>
        <w:t>injektions</w:t>
      </w:r>
      <w:r>
        <w:rPr>
          <w:color w:val="000000"/>
          <w:lang w:val="sv-SE"/>
        </w:rPr>
        <w:t>penna</w:t>
      </w:r>
    </w:p>
    <w:p w14:paraId="51DD8DDD" w14:textId="77777777" w:rsidR="00676B6B" w:rsidRPr="0088249E" w:rsidRDefault="00676B6B" w:rsidP="00676B6B">
      <w:pPr>
        <w:pStyle w:val="Text"/>
        <w:spacing w:before="0"/>
        <w:jc w:val="left"/>
        <w:rPr>
          <w:color w:val="000000"/>
          <w:sz w:val="22"/>
          <w:lang w:val="sv-SE"/>
        </w:rPr>
      </w:pPr>
    </w:p>
    <w:p w14:paraId="3B982F1A" w14:textId="77777777" w:rsidR="00676B6B" w:rsidRPr="0088249E" w:rsidRDefault="00676B6B" w:rsidP="00676B6B">
      <w:pPr>
        <w:pStyle w:val="Text"/>
        <w:spacing w:before="0"/>
        <w:jc w:val="left"/>
        <w:rPr>
          <w:color w:val="000000"/>
          <w:sz w:val="22"/>
          <w:lang w:val="sv-SE"/>
        </w:rPr>
      </w:pPr>
    </w:p>
    <w:p w14:paraId="5853CDCA" w14:textId="77777777" w:rsidR="00676B6B" w:rsidRPr="0088249E" w:rsidRDefault="00B60735" w:rsidP="0088249E">
      <w:pPr>
        <w:pBdr>
          <w:top w:val="single" w:sz="4" w:space="0"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5.</w:t>
      </w:r>
      <w:r w:rsidRPr="0088249E">
        <w:rPr>
          <w:b/>
          <w:color w:val="000000"/>
          <w:lang w:val="sv-SE"/>
        </w:rPr>
        <w:tab/>
      </w:r>
      <w:r w:rsidR="00131E2A" w:rsidRPr="00DC2BA7">
        <w:rPr>
          <w:b/>
          <w:lang w:val="sv-SE"/>
        </w:rPr>
        <w:t>ADMINISTRERINGSSÄTT OCH ADMINISTRERINGSVÄG</w:t>
      </w:r>
    </w:p>
    <w:p w14:paraId="220A93F4" w14:textId="77777777" w:rsidR="00676B6B" w:rsidRPr="0088249E" w:rsidRDefault="00676B6B" w:rsidP="00676B6B">
      <w:pPr>
        <w:pStyle w:val="Text"/>
        <w:spacing w:before="0"/>
        <w:jc w:val="left"/>
        <w:rPr>
          <w:color w:val="000000"/>
          <w:sz w:val="22"/>
          <w:lang w:val="sv-SE"/>
        </w:rPr>
      </w:pPr>
    </w:p>
    <w:p w14:paraId="0ADABBC1" w14:textId="77777777" w:rsidR="00131E2A" w:rsidRPr="00DC2BA7" w:rsidRDefault="00B60735" w:rsidP="00131E2A">
      <w:pPr>
        <w:suppressAutoHyphens/>
        <w:spacing w:line="240" w:lineRule="auto"/>
        <w:rPr>
          <w:noProof/>
          <w:lang w:val="sv-SE"/>
        </w:rPr>
      </w:pPr>
      <w:r w:rsidRPr="00DC2BA7">
        <w:rPr>
          <w:noProof/>
          <w:lang w:val="sv-SE"/>
        </w:rPr>
        <w:t>Läs bipacksedeln före användning.</w:t>
      </w:r>
    </w:p>
    <w:p w14:paraId="046192DD" w14:textId="77777777" w:rsidR="00131E2A" w:rsidRPr="00DC2BA7" w:rsidRDefault="00B60735" w:rsidP="00131E2A">
      <w:pPr>
        <w:suppressAutoHyphens/>
        <w:spacing w:line="240" w:lineRule="auto"/>
        <w:rPr>
          <w:noProof/>
          <w:lang w:val="sv-SE"/>
        </w:rPr>
      </w:pPr>
      <w:r w:rsidRPr="00DC2BA7">
        <w:rPr>
          <w:noProof/>
          <w:lang w:val="sv-SE"/>
        </w:rPr>
        <w:t>Subkutan användning.</w:t>
      </w:r>
    </w:p>
    <w:p w14:paraId="2E4BE128" w14:textId="77777777" w:rsidR="00131E2A" w:rsidRPr="00DC2BA7" w:rsidRDefault="00B60735" w:rsidP="00131E2A">
      <w:pPr>
        <w:suppressAutoHyphens/>
        <w:spacing w:line="240" w:lineRule="auto"/>
        <w:rPr>
          <w:noProof/>
          <w:lang w:val="sv-SE"/>
        </w:rPr>
      </w:pPr>
      <w:r w:rsidRPr="00DC2BA7">
        <w:rPr>
          <w:noProof/>
          <w:lang w:val="sv-SE"/>
        </w:rPr>
        <w:t>Engångsbruk.</w:t>
      </w:r>
    </w:p>
    <w:p w14:paraId="30099034" w14:textId="77777777" w:rsidR="00676B6B" w:rsidRPr="0088249E" w:rsidRDefault="00676B6B" w:rsidP="00676B6B">
      <w:pPr>
        <w:pStyle w:val="Text"/>
        <w:spacing w:before="0"/>
        <w:jc w:val="left"/>
        <w:rPr>
          <w:color w:val="000000"/>
          <w:sz w:val="22"/>
          <w:lang w:val="sv-SE"/>
        </w:rPr>
      </w:pPr>
    </w:p>
    <w:p w14:paraId="79EDD81B" w14:textId="77777777" w:rsidR="00676B6B" w:rsidRPr="0088249E" w:rsidRDefault="00676B6B" w:rsidP="00676B6B">
      <w:pPr>
        <w:tabs>
          <w:tab w:val="clear" w:pos="567"/>
        </w:tabs>
        <w:spacing w:line="240" w:lineRule="auto"/>
        <w:rPr>
          <w:color w:val="000000"/>
          <w:lang w:val="sv-SE"/>
        </w:rPr>
      </w:pPr>
    </w:p>
    <w:p w14:paraId="34886D02"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6.</w:t>
      </w:r>
      <w:r w:rsidRPr="0088249E">
        <w:rPr>
          <w:b/>
          <w:color w:val="000000"/>
          <w:lang w:val="sv-SE"/>
        </w:rPr>
        <w:tab/>
      </w:r>
      <w:r w:rsidR="00131E2A" w:rsidRPr="00DC2BA7">
        <w:rPr>
          <w:b/>
          <w:lang w:val="sv-SE"/>
        </w:rPr>
        <w:t>SÄRSKILD VARNING OM ATT LÄKEMEDLET MÅSTE FÖRVARAS UTOM SYN- OCH RÄCKHÅLL FÖR BARN</w:t>
      </w:r>
    </w:p>
    <w:p w14:paraId="70CAC076" w14:textId="77777777" w:rsidR="00676B6B" w:rsidRPr="0088249E" w:rsidRDefault="00676B6B" w:rsidP="00676B6B">
      <w:pPr>
        <w:pStyle w:val="Text"/>
        <w:spacing w:before="0"/>
        <w:jc w:val="left"/>
        <w:rPr>
          <w:color w:val="000000"/>
          <w:sz w:val="22"/>
          <w:lang w:val="sv-SE"/>
        </w:rPr>
      </w:pPr>
    </w:p>
    <w:p w14:paraId="2D466DCC" w14:textId="77777777" w:rsidR="00131E2A" w:rsidRPr="00DC2BA7" w:rsidRDefault="00B60735" w:rsidP="00131E2A">
      <w:pPr>
        <w:suppressAutoHyphens/>
        <w:spacing w:line="240" w:lineRule="auto"/>
        <w:rPr>
          <w:noProof/>
          <w:lang w:val="sv-SE"/>
        </w:rPr>
      </w:pPr>
      <w:r w:rsidRPr="00DC2BA7">
        <w:rPr>
          <w:noProof/>
          <w:lang w:val="sv-SE"/>
        </w:rPr>
        <w:t>Förvaras utom syn- och räckhåll för barn.</w:t>
      </w:r>
    </w:p>
    <w:p w14:paraId="01EEF990" w14:textId="77777777" w:rsidR="00676B6B" w:rsidRPr="0088249E" w:rsidRDefault="00676B6B" w:rsidP="00676B6B">
      <w:pPr>
        <w:pStyle w:val="Text"/>
        <w:spacing w:before="0"/>
        <w:jc w:val="left"/>
        <w:rPr>
          <w:color w:val="000000"/>
          <w:sz w:val="22"/>
          <w:lang w:val="sv-SE"/>
        </w:rPr>
      </w:pPr>
    </w:p>
    <w:p w14:paraId="47E8C39B" w14:textId="77777777" w:rsidR="00676B6B" w:rsidRPr="0088249E" w:rsidRDefault="00676B6B" w:rsidP="00676B6B">
      <w:pPr>
        <w:tabs>
          <w:tab w:val="clear" w:pos="567"/>
        </w:tabs>
        <w:spacing w:line="240" w:lineRule="auto"/>
        <w:rPr>
          <w:color w:val="000000"/>
          <w:lang w:val="sv-SE"/>
        </w:rPr>
      </w:pPr>
    </w:p>
    <w:p w14:paraId="47A4F74A"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7.</w:t>
      </w:r>
      <w:r w:rsidRPr="0088249E">
        <w:rPr>
          <w:b/>
          <w:color w:val="000000"/>
          <w:lang w:val="sv-SE"/>
        </w:rPr>
        <w:tab/>
      </w:r>
      <w:r w:rsidR="00131E2A" w:rsidRPr="00DC2BA7">
        <w:rPr>
          <w:b/>
          <w:lang w:val="sv-SE"/>
        </w:rPr>
        <w:t>ÖVRIGA SÄRSKILDA VARNINGAR OM SÅ ÄR NÖDVÄNDIGT</w:t>
      </w:r>
    </w:p>
    <w:p w14:paraId="1EAFA488" w14:textId="77777777" w:rsidR="00676B6B" w:rsidRPr="0088249E" w:rsidRDefault="00676B6B" w:rsidP="00676B6B">
      <w:pPr>
        <w:pStyle w:val="Text"/>
        <w:spacing w:before="0"/>
        <w:jc w:val="left"/>
        <w:rPr>
          <w:color w:val="000000"/>
          <w:sz w:val="22"/>
          <w:lang w:val="sv-SE"/>
        </w:rPr>
      </w:pPr>
    </w:p>
    <w:p w14:paraId="5347B64B" w14:textId="77777777" w:rsidR="00676B6B" w:rsidRPr="0088249E" w:rsidRDefault="00676B6B" w:rsidP="00676B6B">
      <w:pPr>
        <w:pStyle w:val="Text"/>
        <w:spacing w:before="0"/>
        <w:jc w:val="left"/>
        <w:rPr>
          <w:color w:val="000000"/>
          <w:sz w:val="22"/>
          <w:lang w:val="sv-SE"/>
        </w:rPr>
      </w:pPr>
    </w:p>
    <w:p w14:paraId="012940A1"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8.</w:t>
      </w:r>
      <w:r w:rsidRPr="00DB6232">
        <w:rPr>
          <w:b/>
          <w:color w:val="000000"/>
          <w:lang w:val="sv-SE"/>
        </w:rPr>
        <w:tab/>
      </w:r>
      <w:r w:rsidR="00131E2A" w:rsidRPr="00DC2BA7">
        <w:rPr>
          <w:b/>
          <w:lang w:val="sv-SE"/>
        </w:rPr>
        <w:t>UTGÅNGSDATUM</w:t>
      </w:r>
    </w:p>
    <w:p w14:paraId="26A10AC0" w14:textId="77777777" w:rsidR="00676B6B" w:rsidRPr="00DB6232" w:rsidRDefault="00676B6B" w:rsidP="00676B6B">
      <w:pPr>
        <w:pStyle w:val="Text"/>
        <w:spacing w:before="0"/>
        <w:jc w:val="left"/>
        <w:rPr>
          <w:color w:val="000000"/>
          <w:sz w:val="22"/>
          <w:lang w:val="sv-SE"/>
        </w:rPr>
      </w:pPr>
    </w:p>
    <w:p w14:paraId="0B262C50" w14:textId="77777777" w:rsidR="00676B6B" w:rsidRPr="00DB6232" w:rsidRDefault="00B60735" w:rsidP="00676B6B">
      <w:pPr>
        <w:pStyle w:val="Text"/>
        <w:spacing w:before="0"/>
        <w:jc w:val="left"/>
        <w:rPr>
          <w:color w:val="000000"/>
          <w:sz w:val="22"/>
          <w:lang w:val="sv-SE"/>
        </w:rPr>
      </w:pPr>
      <w:r w:rsidRPr="00DB6232">
        <w:rPr>
          <w:color w:val="000000"/>
          <w:sz w:val="22"/>
          <w:lang w:val="sv-SE"/>
        </w:rPr>
        <w:t>EXP</w:t>
      </w:r>
    </w:p>
    <w:p w14:paraId="527EBFC2" w14:textId="77777777" w:rsidR="00676B6B" w:rsidRPr="00DB6232" w:rsidRDefault="00676B6B" w:rsidP="00676B6B">
      <w:pPr>
        <w:tabs>
          <w:tab w:val="clear" w:pos="567"/>
        </w:tabs>
        <w:spacing w:line="240" w:lineRule="auto"/>
        <w:rPr>
          <w:color w:val="000000"/>
          <w:lang w:val="sv-SE"/>
        </w:rPr>
      </w:pPr>
    </w:p>
    <w:p w14:paraId="638F4AA1" w14:textId="77777777" w:rsidR="00676B6B" w:rsidRPr="00DB6232" w:rsidRDefault="00676B6B" w:rsidP="00676B6B">
      <w:pPr>
        <w:tabs>
          <w:tab w:val="clear" w:pos="567"/>
        </w:tabs>
        <w:spacing w:line="240" w:lineRule="auto"/>
        <w:rPr>
          <w:color w:val="000000"/>
          <w:lang w:val="sv-SE"/>
        </w:rPr>
      </w:pPr>
    </w:p>
    <w:p w14:paraId="0B2F0039" w14:textId="77777777" w:rsidR="00676B6B" w:rsidRPr="0088249E" w:rsidRDefault="00B60735" w:rsidP="00676B6B">
      <w:pPr>
        <w:keepNext/>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88249E">
        <w:rPr>
          <w:b/>
          <w:color w:val="000000"/>
          <w:lang w:val="sv-SE"/>
        </w:rPr>
        <w:lastRenderedPageBreak/>
        <w:t>9.</w:t>
      </w:r>
      <w:r w:rsidRPr="0088249E">
        <w:rPr>
          <w:b/>
          <w:color w:val="000000"/>
          <w:lang w:val="sv-SE"/>
        </w:rPr>
        <w:tab/>
      </w:r>
      <w:r w:rsidR="00131E2A" w:rsidRPr="00DC2BA7">
        <w:rPr>
          <w:b/>
          <w:lang w:val="sv-SE"/>
        </w:rPr>
        <w:t>SÄRSKILDA FÖRVARINGSANVISNINGAR</w:t>
      </w:r>
    </w:p>
    <w:p w14:paraId="2528363E" w14:textId="77777777" w:rsidR="00676B6B" w:rsidRPr="0088249E" w:rsidRDefault="00676B6B" w:rsidP="00676B6B">
      <w:pPr>
        <w:pStyle w:val="Text"/>
        <w:keepNext/>
        <w:spacing w:before="0"/>
        <w:jc w:val="left"/>
        <w:rPr>
          <w:color w:val="000000"/>
          <w:sz w:val="22"/>
          <w:lang w:val="sv-SE"/>
        </w:rPr>
      </w:pPr>
    </w:p>
    <w:p w14:paraId="12B5B075" w14:textId="77777777" w:rsidR="00131E2A" w:rsidRPr="00DC2BA7" w:rsidRDefault="00B60735" w:rsidP="00ED4568">
      <w:pPr>
        <w:keepNext/>
        <w:widowControl w:val="0"/>
        <w:suppressAutoHyphens/>
        <w:spacing w:line="240" w:lineRule="auto"/>
        <w:rPr>
          <w:lang w:val="sv-SE"/>
        </w:rPr>
      </w:pPr>
      <w:r w:rsidRPr="00DC2BA7">
        <w:rPr>
          <w:lang w:val="sv-SE"/>
        </w:rPr>
        <w:t>Förvaras i kylskåp.</w:t>
      </w:r>
    </w:p>
    <w:p w14:paraId="5F3F3A5D" w14:textId="77777777" w:rsidR="00131E2A" w:rsidRPr="00DC2BA7" w:rsidRDefault="00B60735" w:rsidP="00ED4568">
      <w:pPr>
        <w:keepNext/>
        <w:widowControl w:val="0"/>
        <w:suppressAutoHyphens/>
        <w:spacing w:line="240" w:lineRule="auto"/>
        <w:rPr>
          <w:lang w:val="sv-SE"/>
        </w:rPr>
      </w:pPr>
      <w:r w:rsidRPr="00DC2BA7">
        <w:rPr>
          <w:lang w:val="sv-SE"/>
        </w:rPr>
        <w:t>Får ej frysas.</w:t>
      </w:r>
    </w:p>
    <w:p w14:paraId="17AEF507" w14:textId="77777777" w:rsidR="00131E2A" w:rsidRPr="00DC2BA7" w:rsidRDefault="00B60735" w:rsidP="00131E2A">
      <w:pPr>
        <w:suppressAutoHyphens/>
        <w:spacing w:line="240" w:lineRule="auto"/>
        <w:rPr>
          <w:lang w:val="sv-SE"/>
        </w:rPr>
      </w:pPr>
      <w:r w:rsidRPr="00DC2BA7">
        <w:rPr>
          <w:lang w:val="sv-SE"/>
        </w:rPr>
        <w:t>Förvaras i originalförpackningen. Ljuskänsligt.</w:t>
      </w:r>
    </w:p>
    <w:p w14:paraId="2DFACEF5" w14:textId="77777777" w:rsidR="00676B6B" w:rsidRPr="0088249E" w:rsidRDefault="00676B6B" w:rsidP="00676B6B">
      <w:pPr>
        <w:pStyle w:val="Text"/>
        <w:spacing w:before="0"/>
        <w:jc w:val="left"/>
        <w:rPr>
          <w:color w:val="000000"/>
          <w:sz w:val="22"/>
          <w:lang w:val="sv-SE"/>
        </w:rPr>
      </w:pPr>
    </w:p>
    <w:p w14:paraId="09E25670" w14:textId="77777777" w:rsidR="00676B6B" w:rsidRPr="0088249E" w:rsidRDefault="00676B6B" w:rsidP="00676B6B">
      <w:pPr>
        <w:pStyle w:val="Text"/>
        <w:spacing w:before="0"/>
        <w:jc w:val="left"/>
        <w:rPr>
          <w:color w:val="000000"/>
          <w:sz w:val="22"/>
          <w:lang w:val="sv-SE"/>
        </w:rPr>
      </w:pPr>
    </w:p>
    <w:p w14:paraId="4B1ABA76"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10.</w:t>
      </w:r>
      <w:r w:rsidRPr="0088249E">
        <w:rPr>
          <w:b/>
          <w:color w:val="000000"/>
          <w:lang w:val="sv-SE"/>
        </w:rPr>
        <w:tab/>
      </w:r>
      <w:r w:rsidR="00131E2A" w:rsidRPr="00DC2BA7">
        <w:rPr>
          <w:b/>
          <w:lang w:val="sv-SE"/>
        </w:rPr>
        <w:t>SÄRSKILDA FÖRSIKTIGHETSÅTGÄRDER FÖR DESTRUKTION AV EJ ANVÄNT LÄKEMEDEL OCH AVFALL I FÖREKOMMANDE FALL</w:t>
      </w:r>
    </w:p>
    <w:p w14:paraId="5B702E69" w14:textId="77777777" w:rsidR="00676B6B" w:rsidRPr="0088249E" w:rsidRDefault="00676B6B" w:rsidP="00676B6B">
      <w:pPr>
        <w:pStyle w:val="Text"/>
        <w:spacing w:before="0"/>
        <w:jc w:val="left"/>
        <w:rPr>
          <w:color w:val="000000"/>
          <w:sz w:val="22"/>
          <w:u w:val="single"/>
          <w:lang w:val="sv-SE"/>
        </w:rPr>
      </w:pPr>
    </w:p>
    <w:p w14:paraId="79B16169" w14:textId="77777777" w:rsidR="00676B6B" w:rsidRPr="0088249E" w:rsidRDefault="00676B6B" w:rsidP="00676B6B">
      <w:pPr>
        <w:pStyle w:val="Text"/>
        <w:spacing w:before="0"/>
        <w:jc w:val="left"/>
        <w:rPr>
          <w:color w:val="000000"/>
          <w:sz w:val="22"/>
          <w:lang w:val="sv-SE"/>
        </w:rPr>
      </w:pPr>
    </w:p>
    <w:p w14:paraId="24F2EF3C"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11.</w:t>
      </w:r>
      <w:r w:rsidRPr="0088249E">
        <w:rPr>
          <w:b/>
          <w:color w:val="000000"/>
          <w:lang w:val="sv-SE"/>
        </w:rPr>
        <w:tab/>
      </w:r>
      <w:r w:rsidR="00131E2A" w:rsidRPr="00DC2BA7">
        <w:rPr>
          <w:b/>
          <w:lang w:val="sv-SE"/>
        </w:rPr>
        <w:t>INNEHAVARE AV GODKÄNNANDE FÖR FÖRSÄLJNING (NAMN OCH ADRESS)</w:t>
      </w:r>
    </w:p>
    <w:p w14:paraId="16D08E77" w14:textId="77777777" w:rsidR="00676B6B" w:rsidRPr="0088249E" w:rsidRDefault="00676B6B" w:rsidP="00676B6B">
      <w:pPr>
        <w:tabs>
          <w:tab w:val="clear" w:pos="567"/>
        </w:tabs>
        <w:spacing w:line="240" w:lineRule="auto"/>
        <w:rPr>
          <w:color w:val="000000"/>
          <w:lang w:val="sv-SE"/>
        </w:rPr>
      </w:pPr>
    </w:p>
    <w:p w14:paraId="59F63183" w14:textId="77777777" w:rsidR="00676B6B" w:rsidRPr="00642767" w:rsidRDefault="00B60735" w:rsidP="00676B6B">
      <w:pPr>
        <w:widowControl w:val="0"/>
        <w:tabs>
          <w:tab w:val="clear" w:pos="567"/>
        </w:tabs>
        <w:spacing w:line="240" w:lineRule="auto"/>
        <w:rPr>
          <w:color w:val="000000"/>
        </w:rPr>
      </w:pPr>
      <w:r w:rsidRPr="00642767">
        <w:rPr>
          <w:color w:val="000000"/>
        </w:rPr>
        <w:t>Novartis Europharm Limited</w:t>
      </w:r>
    </w:p>
    <w:p w14:paraId="54D656F7" w14:textId="77777777" w:rsidR="00676B6B" w:rsidRPr="00642767" w:rsidRDefault="00B60735" w:rsidP="00676B6B">
      <w:pPr>
        <w:widowControl w:val="0"/>
        <w:spacing w:line="240" w:lineRule="auto"/>
        <w:rPr>
          <w:color w:val="000000"/>
        </w:rPr>
      </w:pPr>
      <w:r w:rsidRPr="00642767">
        <w:rPr>
          <w:color w:val="000000"/>
        </w:rPr>
        <w:t>Vista Building</w:t>
      </w:r>
    </w:p>
    <w:p w14:paraId="3DD31C8B" w14:textId="77777777" w:rsidR="00676B6B" w:rsidRPr="00642767" w:rsidRDefault="00B60735" w:rsidP="00676B6B">
      <w:pPr>
        <w:widowControl w:val="0"/>
        <w:spacing w:line="240" w:lineRule="auto"/>
        <w:rPr>
          <w:color w:val="000000"/>
        </w:rPr>
      </w:pPr>
      <w:r w:rsidRPr="00642767">
        <w:rPr>
          <w:color w:val="000000"/>
        </w:rPr>
        <w:t>Elm Park, Merrion Road</w:t>
      </w:r>
    </w:p>
    <w:p w14:paraId="66FAE007" w14:textId="77777777" w:rsidR="00676B6B" w:rsidRPr="00DB6232" w:rsidRDefault="00B60735" w:rsidP="00676B6B">
      <w:pPr>
        <w:widowControl w:val="0"/>
        <w:spacing w:line="240" w:lineRule="auto"/>
        <w:rPr>
          <w:color w:val="000000"/>
          <w:lang w:val="sv-SE"/>
        </w:rPr>
      </w:pPr>
      <w:r w:rsidRPr="00DB6232">
        <w:rPr>
          <w:color w:val="000000"/>
          <w:lang w:val="sv-SE"/>
        </w:rPr>
        <w:t>Dublin 4</w:t>
      </w:r>
    </w:p>
    <w:p w14:paraId="41715D16" w14:textId="77777777" w:rsidR="00676B6B" w:rsidRPr="0088249E" w:rsidRDefault="00B60735" w:rsidP="00676B6B">
      <w:pPr>
        <w:widowControl w:val="0"/>
        <w:spacing w:line="240" w:lineRule="auto"/>
        <w:rPr>
          <w:color w:val="000000"/>
          <w:lang w:val="sv-SE"/>
        </w:rPr>
      </w:pPr>
      <w:r w:rsidRPr="0088249E">
        <w:rPr>
          <w:color w:val="000000"/>
          <w:lang w:val="sv-SE"/>
        </w:rPr>
        <w:t>Irland</w:t>
      </w:r>
    </w:p>
    <w:p w14:paraId="350CE817" w14:textId="77777777" w:rsidR="00676B6B" w:rsidRPr="0088249E" w:rsidRDefault="00676B6B" w:rsidP="00676B6B">
      <w:pPr>
        <w:tabs>
          <w:tab w:val="clear" w:pos="567"/>
        </w:tabs>
        <w:spacing w:line="240" w:lineRule="auto"/>
        <w:rPr>
          <w:color w:val="000000"/>
          <w:lang w:val="sv-SE"/>
        </w:rPr>
      </w:pPr>
    </w:p>
    <w:p w14:paraId="4B307EB1" w14:textId="77777777" w:rsidR="00676B6B" w:rsidRPr="0088249E" w:rsidRDefault="00676B6B" w:rsidP="00676B6B">
      <w:pPr>
        <w:tabs>
          <w:tab w:val="clear" w:pos="567"/>
        </w:tabs>
        <w:spacing w:line="240" w:lineRule="auto"/>
        <w:rPr>
          <w:color w:val="000000"/>
          <w:lang w:val="sv-SE"/>
        </w:rPr>
      </w:pPr>
    </w:p>
    <w:p w14:paraId="1E7918F4"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12.</w:t>
      </w:r>
      <w:r w:rsidRPr="0088249E">
        <w:rPr>
          <w:b/>
          <w:color w:val="000000"/>
          <w:lang w:val="sv-SE"/>
        </w:rPr>
        <w:tab/>
      </w:r>
      <w:r w:rsidR="00131E2A" w:rsidRPr="00DC2BA7">
        <w:rPr>
          <w:b/>
          <w:lang w:val="sv-SE"/>
        </w:rPr>
        <w:t>NUMMER PÅ GODKÄNNANDE FÖR FÖRSÄLJNING</w:t>
      </w:r>
    </w:p>
    <w:p w14:paraId="26BF1B83" w14:textId="77777777" w:rsidR="00676B6B" w:rsidRPr="0088249E" w:rsidRDefault="00676B6B" w:rsidP="00676B6B">
      <w:pPr>
        <w:pStyle w:val="Text"/>
        <w:spacing w:before="0"/>
        <w:jc w:val="left"/>
        <w:rPr>
          <w:color w:val="000000"/>
          <w:sz w:val="22"/>
          <w:lang w:val="sv-SE"/>
        </w:rPr>
      </w:pPr>
    </w:p>
    <w:p w14:paraId="0C8F4663" w14:textId="643FEDBD" w:rsidR="00676B6B" w:rsidRPr="0088249E" w:rsidRDefault="00B60735" w:rsidP="00676B6B">
      <w:pPr>
        <w:tabs>
          <w:tab w:val="clear" w:pos="567"/>
          <w:tab w:val="left" w:pos="2268"/>
        </w:tabs>
        <w:spacing w:line="240" w:lineRule="auto"/>
        <w:rPr>
          <w:lang w:val="sv-SE"/>
        </w:rPr>
      </w:pPr>
      <w:r w:rsidRPr="0088249E">
        <w:rPr>
          <w:color w:val="000000"/>
          <w:lang w:val="sv-SE"/>
        </w:rPr>
        <w:t>EU/1/05/319/</w:t>
      </w:r>
      <w:r w:rsidR="001F6689">
        <w:rPr>
          <w:color w:val="000000"/>
          <w:lang w:val="sv-SE"/>
        </w:rPr>
        <w:t>021</w:t>
      </w:r>
      <w:r w:rsidRPr="0088249E">
        <w:rPr>
          <w:color w:val="000000"/>
          <w:lang w:val="sv-SE"/>
        </w:rPr>
        <w:tab/>
      </w:r>
      <w:r w:rsidRPr="0088249E">
        <w:rPr>
          <w:color w:val="000000"/>
          <w:shd w:val="pct15" w:color="auto" w:fill="auto"/>
          <w:lang w:val="sv-SE"/>
        </w:rPr>
        <w:t>75 </w:t>
      </w:r>
      <w:r w:rsidRPr="0088249E">
        <w:rPr>
          <w:shd w:val="pct15" w:color="auto" w:fill="auto"/>
          <w:lang w:val="sv-SE"/>
        </w:rPr>
        <w:t>mg</w:t>
      </w:r>
      <w:r w:rsidR="00131E2A" w:rsidRPr="0088249E">
        <w:rPr>
          <w:shd w:val="pct15" w:color="auto" w:fill="auto"/>
          <w:lang w:val="sv-SE"/>
        </w:rPr>
        <w:t xml:space="preserve"> </w:t>
      </w:r>
      <w:r w:rsidR="00131E2A" w:rsidRPr="00921316">
        <w:rPr>
          <w:shd w:val="clear" w:color="auto" w:fill="D9D9D9"/>
          <w:lang w:val="sv-SE"/>
        </w:rPr>
        <w:t xml:space="preserve">injektionsvätska, lösning i förfylld </w:t>
      </w:r>
      <w:r w:rsidR="00CA7330">
        <w:rPr>
          <w:shd w:val="clear" w:color="auto" w:fill="D9D9D9"/>
          <w:lang w:val="sv-SE"/>
        </w:rPr>
        <w:t>injektions</w:t>
      </w:r>
      <w:r w:rsidR="00131E2A">
        <w:rPr>
          <w:shd w:val="clear" w:color="auto" w:fill="D9D9D9"/>
          <w:lang w:val="sv-SE"/>
        </w:rPr>
        <w:t>penna</w:t>
      </w:r>
    </w:p>
    <w:p w14:paraId="6F8BF69D" w14:textId="77777777" w:rsidR="00676B6B" w:rsidRPr="0088249E" w:rsidRDefault="00676B6B" w:rsidP="00676B6B">
      <w:pPr>
        <w:pStyle w:val="Text"/>
        <w:spacing w:before="0"/>
        <w:jc w:val="left"/>
        <w:rPr>
          <w:color w:val="000000"/>
          <w:sz w:val="22"/>
          <w:lang w:val="sv-SE"/>
        </w:rPr>
      </w:pPr>
    </w:p>
    <w:p w14:paraId="6780DD25" w14:textId="77777777" w:rsidR="00676B6B" w:rsidRPr="0088249E" w:rsidRDefault="00676B6B" w:rsidP="00676B6B">
      <w:pPr>
        <w:pStyle w:val="Text"/>
        <w:spacing w:before="0"/>
        <w:jc w:val="left"/>
        <w:rPr>
          <w:color w:val="000000"/>
          <w:sz w:val="22"/>
          <w:lang w:val="sv-SE"/>
        </w:rPr>
      </w:pPr>
    </w:p>
    <w:p w14:paraId="55B0B4E0"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13.</w:t>
      </w:r>
      <w:r w:rsidRPr="00DB6232">
        <w:rPr>
          <w:b/>
          <w:color w:val="000000"/>
          <w:lang w:val="sv-SE"/>
        </w:rPr>
        <w:tab/>
      </w:r>
      <w:r w:rsidR="00432EAC" w:rsidRPr="00DC2BA7">
        <w:rPr>
          <w:b/>
          <w:lang w:val="sv-SE"/>
        </w:rPr>
        <w:t>TILLVERKNINGSSATSNUMMER</w:t>
      </w:r>
    </w:p>
    <w:p w14:paraId="7717C672" w14:textId="77777777" w:rsidR="00676B6B" w:rsidRPr="00DB6232" w:rsidRDefault="00676B6B" w:rsidP="00676B6B">
      <w:pPr>
        <w:pStyle w:val="Text"/>
        <w:spacing w:before="0"/>
        <w:jc w:val="left"/>
        <w:rPr>
          <w:color w:val="000000"/>
          <w:sz w:val="22"/>
          <w:lang w:val="sv-SE"/>
        </w:rPr>
      </w:pPr>
    </w:p>
    <w:p w14:paraId="6624F1C8" w14:textId="77777777" w:rsidR="00676B6B" w:rsidRPr="00DB6232" w:rsidRDefault="00B60735" w:rsidP="00676B6B">
      <w:pPr>
        <w:pStyle w:val="Text"/>
        <w:spacing w:before="0"/>
        <w:jc w:val="left"/>
        <w:rPr>
          <w:color w:val="000000"/>
          <w:sz w:val="22"/>
          <w:lang w:val="sv-SE"/>
        </w:rPr>
      </w:pPr>
      <w:r w:rsidRPr="00DB6232">
        <w:rPr>
          <w:color w:val="000000"/>
          <w:sz w:val="22"/>
          <w:lang w:val="sv-SE"/>
        </w:rPr>
        <w:t>Lot</w:t>
      </w:r>
    </w:p>
    <w:p w14:paraId="325C74ED" w14:textId="77777777" w:rsidR="00676B6B" w:rsidRPr="00DB6232" w:rsidRDefault="00676B6B" w:rsidP="00676B6B">
      <w:pPr>
        <w:pStyle w:val="Text"/>
        <w:spacing w:before="0"/>
        <w:jc w:val="left"/>
        <w:rPr>
          <w:color w:val="000000"/>
          <w:sz w:val="22"/>
          <w:lang w:val="sv-SE"/>
        </w:rPr>
      </w:pPr>
    </w:p>
    <w:p w14:paraId="1FFE77D3" w14:textId="77777777" w:rsidR="00676B6B" w:rsidRPr="00DB6232" w:rsidRDefault="00676B6B" w:rsidP="00676B6B">
      <w:pPr>
        <w:pStyle w:val="Text"/>
        <w:spacing w:before="0"/>
        <w:jc w:val="left"/>
        <w:rPr>
          <w:color w:val="000000"/>
          <w:sz w:val="22"/>
          <w:lang w:val="sv-SE"/>
        </w:rPr>
      </w:pPr>
    </w:p>
    <w:p w14:paraId="00479753" w14:textId="77777777" w:rsidR="00676B6B" w:rsidRPr="00DB6232" w:rsidRDefault="00B60735" w:rsidP="0088249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lang w:val="sv-SE"/>
        </w:rPr>
      </w:pPr>
      <w:r w:rsidRPr="00DB6232">
        <w:rPr>
          <w:b/>
          <w:color w:val="000000"/>
          <w:lang w:val="sv-SE"/>
        </w:rPr>
        <w:t>14.</w:t>
      </w:r>
      <w:r w:rsidRPr="00DB6232">
        <w:rPr>
          <w:b/>
          <w:color w:val="000000"/>
          <w:lang w:val="sv-SE"/>
        </w:rPr>
        <w:tab/>
      </w:r>
      <w:r w:rsidR="00432EAC" w:rsidRPr="00DC2BA7">
        <w:rPr>
          <w:b/>
          <w:lang w:val="sv-SE"/>
        </w:rPr>
        <w:t>ALLMÄN KLASSIFICERING FÖR FÖRSKRIVNING</w:t>
      </w:r>
    </w:p>
    <w:p w14:paraId="5584EB12" w14:textId="77777777" w:rsidR="00676B6B" w:rsidRPr="00DB6232" w:rsidRDefault="00676B6B" w:rsidP="00676B6B">
      <w:pPr>
        <w:pStyle w:val="Text"/>
        <w:spacing w:before="0"/>
        <w:jc w:val="left"/>
        <w:rPr>
          <w:color w:val="000000"/>
          <w:sz w:val="22"/>
          <w:lang w:val="sv-SE"/>
        </w:rPr>
      </w:pPr>
    </w:p>
    <w:p w14:paraId="673AF9EA" w14:textId="77777777" w:rsidR="00676B6B" w:rsidRPr="00DB6232" w:rsidRDefault="00676B6B" w:rsidP="00676B6B">
      <w:pPr>
        <w:pStyle w:val="Text"/>
        <w:spacing w:before="0"/>
        <w:jc w:val="left"/>
        <w:rPr>
          <w:color w:val="000000"/>
          <w:sz w:val="22"/>
          <w:lang w:val="sv-SE"/>
        </w:rPr>
      </w:pPr>
    </w:p>
    <w:p w14:paraId="5C926F35"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15.</w:t>
      </w:r>
      <w:r w:rsidRPr="00DB6232">
        <w:rPr>
          <w:b/>
          <w:color w:val="000000"/>
          <w:lang w:val="sv-SE"/>
        </w:rPr>
        <w:tab/>
      </w:r>
      <w:r w:rsidR="00432EAC" w:rsidRPr="00DC2BA7">
        <w:rPr>
          <w:b/>
          <w:lang w:val="sv-SE"/>
        </w:rPr>
        <w:t>BRUKSANVISNING</w:t>
      </w:r>
    </w:p>
    <w:p w14:paraId="78C11EFD" w14:textId="77777777" w:rsidR="00676B6B" w:rsidRPr="00DB6232" w:rsidRDefault="00676B6B" w:rsidP="00676B6B">
      <w:pPr>
        <w:tabs>
          <w:tab w:val="clear" w:pos="567"/>
        </w:tabs>
        <w:spacing w:line="240" w:lineRule="auto"/>
        <w:rPr>
          <w:color w:val="000000"/>
          <w:lang w:val="sv-SE"/>
        </w:rPr>
      </w:pPr>
    </w:p>
    <w:p w14:paraId="23CECED7" w14:textId="77777777" w:rsidR="00676B6B" w:rsidRPr="00DB6232" w:rsidRDefault="00676B6B" w:rsidP="00676B6B">
      <w:pPr>
        <w:tabs>
          <w:tab w:val="clear" w:pos="567"/>
        </w:tabs>
        <w:spacing w:line="240" w:lineRule="auto"/>
        <w:rPr>
          <w:color w:val="000000"/>
          <w:lang w:val="sv-SE"/>
        </w:rPr>
      </w:pPr>
    </w:p>
    <w:p w14:paraId="4FE1DC8E"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r w:rsidRPr="00DB6232">
        <w:rPr>
          <w:b/>
          <w:color w:val="000000"/>
          <w:lang w:val="sv-SE"/>
        </w:rPr>
        <w:t>16.</w:t>
      </w:r>
      <w:r w:rsidRPr="00DB6232">
        <w:rPr>
          <w:b/>
          <w:color w:val="000000"/>
          <w:lang w:val="sv-SE"/>
        </w:rPr>
        <w:tab/>
      </w:r>
      <w:r w:rsidR="00432EAC" w:rsidRPr="00DC2BA7">
        <w:rPr>
          <w:b/>
          <w:caps/>
          <w:noProof/>
          <w:lang w:val="sv-SE"/>
        </w:rPr>
        <w:t>information i Punktskrift</w:t>
      </w:r>
    </w:p>
    <w:p w14:paraId="26D7143F" w14:textId="77777777" w:rsidR="00676B6B" w:rsidRPr="00DB6232" w:rsidRDefault="00676B6B" w:rsidP="00676B6B">
      <w:pPr>
        <w:tabs>
          <w:tab w:val="clear" w:pos="567"/>
        </w:tabs>
        <w:spacing w:line="240" w:lineRule="auto"/>
        <w:rPr>
          <w:color w:val="000000"/>
          <w:lang w:val="sv-SE"/>
        </w:rPr>
      </w:pPr>
    </w:p>
    <w:p w14:paraId="24307481" w14:textId="77777777" w:rsidR="00676B6B" w:rsidRPr="00DB6232" w:rsidRDefault="00B60735" w:rsidP="00676B6B">
      <w:pPr>
        <w:pStyle w:val="Text"/>
        <w:spacing w:before="0"/>
        <w:jc w:val="left"/>
        <w:rPr>
          <w:color w:val="000000"/>
          <w:sz w:val="22"/>
          <w:lang w:val="sv-SE"/>
        </w:rPr>
      </w:pPr>
      <w:r w:rsidRPr="00DB6232">
        <w:rPr>
          <w:color w:val="000000"/>
          <w:sz w:val="22"/>
          <w:lang w:val="sv-SE"/>
        </w:rPr>
        <w:t>Xolair 75 mg</w:t>
      </w:r>
    </w:p>
    <w:p w14:paraId="71F23481" w14:textId="77777777" w:rsidR="00676B6B" w:rsidRPr="00DB6232" w:rsidRDefault="00676B6B" w:rsidP="00676B6B">
      <w:pPr>
        <w:tabs>
          <w:tab w:val="clear" w:pos="567"/>
        </w:tabs>
        <w:spacing w:line="240" w:lineRule="auto"/>
        <w:rPr>
          <w:color w:val="000000"/>
          <w:lang w:val="sv-SE"/>
        </w:rPr>
      </w:pPr>
    </w:p>
    <w:p w14:paraId="73D5292E" w14:textId="77777777" w:rsidR="00676B6B" w:rsidRPr="00DB6232" w:rsidRDefault="00676B6B" w:rsidP="00676B6B">
      <w:pPr>
        <w:spacing w:line="240" w:lineRule="auto"/>
        <w:rPr>
          <w:color w:val="000000"/>
          <w:lang w:val="sv-SE"/>
        </w:rPr>
      </w:pPr>
    </w:p>
    <w:p w14:paraId="5399AE57" w14:textId="77777777" w:rsidR="00676B6B" w:rsidRPr="0088249E"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lang w:val="sv-SE"/>
        </w:rPr>
      </w:pPr>
      <w:r w:rsidRPr="0088249E">
        <w:rPr>
          <w:b/>
          <w:noProof/>
          <w:lang w:val="sv-SE"/>
        </w:rPr>
        <w:t>17.</w:t>
      </w:r>
      <w:r w:rsidRPr="0088249E">
        <w:rPr>
          <w:b/>
          <w:noProof/>
          <w:lang w:val="sv-SE"/>
        </w:rPr>
        <w:tab/>
      </w:r>
      <w:r w:rsidR="00432EAC" w:rsidRPr="00DC2BA7">
        <w:rPr>
          <w:b/>
          <w:noProof/>
          <w:lang w:val="sv-SE"/>
        </w:rPr>
        <w:t>UNIK IDENTITETSBETECKNING – TVÅDIMENSIONELL STRECKKOD</w:t>
      </w:r>
    </w:p>
    <w:p w14:paraId="49C21759" w14:textId="77777777" w:rsidR="00676B6B" w:rsidRPr="0088249E" w:rsidRDefault="00676B6B" w:rsidP="00676B6B">
      <w:pPr>
        <w:keepNext/>
        <w:spacing w:line="240" w:lineRule="auto"/>
        <w:rPr>
          <w:noProof/>
          <w:lang w:val="sv-SE"/>
        </w:rPr>
      </w:pPr>
    </w:p>
    <w:p w14:paraId="36067FB5" w14:textId="77777777" w:rsidR="00676B6B" w:rsidRPr="0088249E" w:rsidRDefault="00B60735" w:rsidP="0088249E">
      <w:pPr>
        <w:widowControl w:val="0"/>
        <w:tabs>
          <w:tab w:val="clear" w:pos="567"/>
        </w:tabs>
        <w:spacing w:line="240" w:lineRule="auto"/>
        <w:rPr>
          <w:noProof/>
          <w:shd w:val="pct15" w:color="auto" w:fill="auto"/>
          <w:lang w:val="sv-SE"/>
        </w:rPr>
      </w:pPr>
      <w:r w:rsidRPr="00DC2BA7">
        <w:rPr>
          <w:shd w:val="pct15" w:color="auto" w:fill="auto"/>
          <w:lang w:val="sv-SE"/>
        </w:rPr>
        <w:t>Tvådimensionell streckkod som innehåller den unika identitetsbeteckningen.</w:t>
      </w:r>
    </w:p>
    <w:p w14:paraId="325E1C72" w14:textId="77777777" w:rsidR="00676B6B" w:rsidRPr="0088249E" w:rsidRDefault="00676B6B" w:rsidP="00676B6B">
      <w:pPr>
        <w:spacing w:line="240" w:lineRule="auto"/>
        <w:rPr>
          <w:color w:val="000000"/>
          <w:lang w:val="sv-SE"/>
        </w:rPr>
      </w:pPr>
    </w:p>
    <w:p w14:paraId="5F760526" w14:textId="77777777" w:rsidR="00676B6B" w:rsidRPr="0088249E" w:rsidRDefault="00676B6B" w:rsidP="00676B6B">
      <w:pPr>
        <w:spacing w:line="240" w:lineRule="auto"/>
        <w:rPr>
          <w:color w:val="000000"/>
          <w:lang w:val="sv-SE"/>
        </w:rPr>
      </w:pPr>
    </w:p>
    <w:p w14:paraId="4DB06470" w14:textId="77777777" w:rsidR="00676B6B" w:rsidRPr="0088249E"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lang w:val="sv-SE"/>
        </w:rPr>
      </w:pPr>
      <w:r w:rsidRPr="0088249E">
        <w:rPr>
          <w:b/>
          <w:noProof/>
          <w:lang w:val="sv-SE"/>
        </w:rPr>
        <w:t>18.</w:t>
      </w:r>
      <w:r w:rsidRPr="0088249E">
        <w:rPr>
          <w:b/>
          <w:noProof/>
          <w:lang w:val="sv-SE"/>
        </w:rPr>
        <w:tab/>
      </w:r>
      <w:r w:rsidR="00432EAC" w:rsidRPr="00DC2BA7">
        <w:rPr>
          <w:b/>
          <w:noProof/>
          <w:lang w:val="sv-SE"/>
        </w:rPr>
        <w:t>UNIK IDENTITETSBETECKNING – I ETT FORMAT LÄSBART FÖR MÄNSKLIGT ÖGA</w:t>
      </w:r>
    </w:p>
    <w:p w14:paraId="0309EA2B" w14:textId="77777777" w:rsidR="00676B6B" w:rsidRPr="0088249E" w:rsidRDefault="00676B6B" w:rsidP="00676B6B">
      <w:pPr>
        <w:keepNext/>
        <w:spacing w:line="240" w:lineRule="auto"/>
        <w:rPr>
          <w:noProof/>
          <w:lang w:val="sv-SE"/>
        </w:rPr>
      </w:pPr>
    </w:p>
    <w:p w14:paraId="2E69200E" w14:textId="77777777" w:rsidR="00676B6B" w:rsidRPr="00DB6232" w:rsidRDefault="00B60735" w:rsidP="00676B6B">
      <w:pPr>
        <w:keepNext/>
        <w:spacing w:line="240" w:lineRule="auto"/>
        <w:rPr>
          <w:lang w:val="sv-SE"/>
        </w:rPr>
      </w:pPr>
      <w:r w:rsidRPr="00DB6232">
        <w:rPr>
          <w:lang w:val="sv-SE"/>
        </w:rPr>
        <w:t>PC</w:t>
      </w:r>
    </w:p>
    <w:p w14:paraId="11FF87EA" w14:textId="77777777" w:rsidR="00676B6B" w:rsidRPr="00DB6232" w:rsidRDefault="00B60735" w:rsidP="00676B6B">
      <w:pPr>
        <w:keepNext/>
        <w:spacing w:line="240" w:lineRule="auto"/>
        <w:rPr>
          <w:lang w:val="sv-SE"/>
        </w:rPr>
      </w:pPr>
      <w:r w:rsidRPr="00DB6232">
        <w:rPr>
          <w:lang w:val="sv-SE"/>
        </w:rPr>
        <w:t>SN</w:t>
      </w:r>
    </w:p>
    <w:p w14:paraId="130DE9C9" w14:textId="77777777" w:rsidR="00676B6B" w:rsidRPr="00DB6232" w:rsidRDefault="00B60735" w:rsidP="00676B6B">
      <w:pPr>
        <w:spacing w:line="240" w:lineRule="auto"/>
        <w:rPr>
          <w:lang w:val="sv-SE"/>
        </w:rPr>
      </w:pPr>
      <w:r w:rsidRPr="00DB6232">
        <w:rPr>
          <w:lang w:val="sv-SE"/>
        </w:rPr>
        <w:t>NN</w:t>
      </w:r>
    </w:p>
    <w:p w14:paraId="17CE8C54" w14:textId="77777777" w:rsidR="00676B6B" w:rsidRPr="00DB6232" w:rsidRDefault="00B60735" w:rsidP="00676B6B">
      <w:pPr>
        <w:pStyle w:val="Text"/>
        <w:spacing w:before="0"/>
        <w:jc w:val="left"/>
        <w:rPr>
          <w:sz w:val="22"/>
          <w:lang w:val="sv-SE"/>
        </w:rPr>
      </w:pPr>
      <w:r w:rsidRPr="00DB6232">
        <w:rPr>
          <w:b/>
          <w:color w:val="000000"/>
          <w:sz w:val="22"/>
          <w:u w:val="single"/>
          <w:lang w:val="sv-SE"/>
        </w:rPr>
        <w:br w:type="page"/>
      </w:r>
    </w:p>
    <w:p w14:paraId="69EA30DB" w14:textId="77777777" w:rsidR="00676B6B" w:rsidRPr="00DB6232" w:rsidRDefault="00676B6B" w:rsidP="00676B6B">
      <w:pPr>
        <w:tabs>
          <w:tab w:val="clear" w:pos="567"/>
        </w:tabs>
        <w:spacing w:line="240" w:lineRule="auto"/>
        <w:rPr>
          <w:color w:val="000000"/>
          <w:lang w:val="sv-SE"/>
        </w:rPr>
      </w:pPr>
    </w:p>
    <w:p w14:paraId="58612031" w14:textId="77777777" w:rsidR="00676B6B" w:rsidRPr="0088249E" w:rsidRDefault="00B60735" w:rsidP="0088249E">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211CE174" w14:textId="77777777" w:rsidR="00676B6B" w:rsidRPr="0088249E" w:rsidRDefault="00676B6B" w:rsidP="00676B6B">
      <w:pPr>
        <w:pBdr>
          <w:top w:val="single" w:sz="4" w:space="1" w:color="auto"/>
          <w:left w:val="single" w:sz="4" w:space="4" w:color="auto"/>
          <w:bottom w:val="single" w:sz="4" w:space="1" w:color="auto"/>
          <w:right w:val="single" w:sz="4" w:space="4" w:color="auto"/>
        </w:pBdr>
        <w:spacing w:line="240" w:lineRule="auto"/>
        <w:rPr>
          <w:color w:val="000000"/>
          <w:lang w:val="sv-SE"/>
        </w:rPr>
      </w:pPr>
    </w:p>
    <w:p w14:paraId="6C01D6F6" w14:textId="77777777" w:rsidR="00676B6B" w:rsidRPr="0088249E" w:rsidRDefault="00B60735" w:rsidP="00676B6B">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YTTERKARTONG FÖR MULTIPACK (INKLUSIVE BLUE BOX)</w:t>
      </w:r>
    </w:p>
    <w:p w14:paraId="1DA08192" w14:textId="77777777" w:rsidR="00676B6B" w:rsidRPr="0088249E" w:rsidRDefault="00676B6B" w:rsidP="00676B6B">
      <w:pPr>
        <w:tabs>
          <w:tab w:val="clear" w:pos="567"/>
        </w:tabs>
        <w:spacing w:line="240" w:lineRule="auto"/>
        <w:rPr>
          <w:color w:val="000000"/>
          <w:lang w:val="sv-SE"/>
        </w:rPr>
      </w:pPr>
    </w:p>
    <w:p w14:paraId="31978E97" w14:textId="77777777" w:rsidR="00676B6B" w:rsidRPr="0088249E" w:rsidRDefault="00676B6B" w:rsidP="00676B6B">
      <w:pPr>
        <w:tabs>
          <w:tab w:val="clear" w:pos="567"/>
        </w:tabs>
        <w:spacing w:line="240" w:lineRule="auto"/>
        <w:rPr>
          <w:color w:val="000000"/>
          <w:lang w:val="sv-SE"/>
        </w:rPr>
      </w:pPr>
    </w:p>
    <w:p w14:paraId="1E45F473"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w:t>
      </w:r>
      <w:r w:rsidRPr="0088249E">
        <w:rPr>
          <w:b/>
          <w:color w:val="000000"/>
          <w:lang w:val="sv-SE"/>
        </w:rPr>
        <w:tab/>
      </w:r>
      <w:r w:rsidR="00432EAC" w:rsidRPr="00DC2BA7">
        <w:rPr>
          <w:b/>
          <w:noProof/>
          <w:lang w:val="sv-SE"/>
        </w:rPr>
        <w:t>LÄKEMEDLETS NAMN</w:t>
      </w:r>
    </w:p>
    <w:p w14:paraId="7CBF9F17" w14:textId="77777777" w:rsidR="00676B6B" w:rsidRPr="0088249E" w:rsidRDefault="00676B6B" w:rsidP="00676B6B">
      <w:pPr>
        <w:pStyle w:val="Text"/>
        <w:spacing w:before="0"/>
        <w:jc w:val="left"/>
        <w:rPr>
          <w:color w:val="000000"/>
          <w:sz w:val="22"/>
          <w:lang w:val="sv-SE"/>
        </w:rPr>
      </w:pPr>
    </w:p>
    <w:p w14:paraId="5E4721DA" w14:textId="2B158ED7" w:rsidR="00432EAC" w:rsidRPr="00DC2BA7" w:rsidRDefault="00B60735" w:rsidP="00432EAC">
      <w:pPr>
        <w:pStyle w:val="Text"/>
        <w:spacing w:before="0"/>
        <w:jc w:val="left"/>
        <w:rPr>
          <w:sz w:val="22"/>
          <w:lang w:val="sv-SE"/>
        </w:rPr>
      </w:pPr>
      <w:r w:rsidRPr="00DC2BA7">
        <w:rPr>
          <w:color w:val="000000"/>
          <w:sz w:val="22"/>
          <w:lang w:val="sv-SE"/>
        </w:rPr>
        <w:t>Xolair 75 mg</w:t>
      </w:r>
      <w:r w:rsidRPr="00DC2BA7">
        <w:rPr>
          <w:sz w:val="22"/>
          <w:lang w:val="sv-SE"/>
        </w:rPr>
        <w:t xml:space="preserve"> injektionsvätska, lösning i förfylld </w:t>
      </w:r>
      <w:r w:rsidR="00662E57">
        <w:rPr>
          <w:sz w:val="22"/>
          <w:lang w:val="sv-SE"/>
        </w:rPr>
        <w:t>injektions</w:t>
      </w:r>
      <w:r>
        <w:rPr>
          <w:sz w:val="22"/>
          <w:lang w:val="sv-SE"/>
        </w:rPr>
        <w:t>penna</w:t>
      </w:r>
    </w:p>
    <w:p w14:paraId="69EA82A2" w14:textId="77777777" w:rsidR="00432EAC" w:rsidRPr="00DC2BA7" w:rsidRDefault="00B60735" w:rsidP="00432EAC">
      <w:pPr>
        <w:pStyle w:val="Text"/>
        <w:spacing w:before="0"/>
        <w:jc w:val="left"/>
        <w:rPr>
          <w:color w:val="000000"/>
          <w:sz w:val="22"/>
          <w:lang w:val="sv-SE"/>
        </w:rPr>
      </w:pPr>
      <w:r w:rsidRPr="00DC2BA7">
        <w:rPr>
          <w:color w:val="000000"/>
          <w:sz w:val="22"/>
          <w:lang w:val="sv-SE"/>
        </w:rPr>
        <w:t>omalizumab</w:t>
      </w:r>
    </w:p>
    <w:p w14:paraId="64A263E8" w14:textId="77777777" w:rsidR="00676B6B" w:rsidRPr="0088249E" w:rsidRDefault="00676B6B" w:rsidP="00676B6B">
      <w:pPr>
        <w:pStyle w:val="Text"/>
        <w:spacing w:before="0"/>
        <w:jc w:val="left"/>
        <w:rPr>
          <w:color w:val="000000"/>
          <w:sz w:val="22"/>
          <w:lang w:val="sv-SE"/>
        </w:rPr>
      </w:pPr>
    </w:p>
    <w:p w14:paraId="44DF9A11" w14:textId="77777777" w:rsidR="00676B6B" w:rsidRPr="0088249E" w:rsidRDefault="00676B6B" w:rsidP="00676B6B">
      <w:pPr>
        <w:pStyle w:val="Text"/>
        <w:spacing w:before="0"/>
        <w:jc w:val="left"/>
        <w:rPr>
          <w:color w:val="000000"/>
          <w:sz w:val="22"/>
          <w:lang w:val="sv-SE"/>
        </w:rPr>
      </w:pPr>
    </w:p>
    <w:p w14:paraId="51264F66"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2.</w:t>
      </w:r>
      <w:r w:rsidRPr="0088249E">
        <w:rPr>
          <w:b/>
          <w:color w:val="000000"/>
          <w:lang w:val="sv-SE"/>
        </w:rPr>
        <w:tab/>
      </w:r>
      <w:r w:rsidR="00432EAC" w:rsidRPr="00DC2BA7">
        <w:rPr>
          <w:b/>
          <w:noProof/>
          <w:lang w:val="sv-SE"/>
        </w:rPr>
        <w:t>DEKLARATION AV AKTIV(A) SUBSTANS(ER)</w:t>
      </w:r>
    </w:p>
    <w:p w14:paraId="45C0D1FF" w14:textId="77777777" w:rsidR="00676B6B" w:rsidRPr="0088249E" w:rsidRDefault="00676B6B" w:rsidP="00676B6B">
      <w:pPr>
        <w:pStyle w:val="Text"/>
        <w:spacing w:before="0"/>
        <w:jc w:val="left"/>
        <w:rPr>
          <w:color w:val="000000"/>
          <w:sz w:val="22"/>
          <w:lang w:val="sv-SE"/>
        </w:rPr>
      </w:pPr>
    </w:p>
    <w:p w14:paraId="11450A97" w14:textId="6CB6C0E6" w:rsidR="00432EAC" w:rsidRPr="00DC2BA7" w:rsidRDefault="00B60735" w:rsidP="00432EAC">
      <w:pPr>
        <w:pStyle w:val="Text"/>
        <w:spacing w:before="0"/>
        <w:jc w:val="left"/>
        <w:rPr>
          <w:color w:val="000000"/>
          <w:sz w:val="22"/>
          <w:lang w:val="sv-SE"/>
        </w:rPr>
      </w:pPr>
      <w:r w:rsidRPr="00DC2BA7">
        <w:rPr>
          <w:color w:val="000000"/>
          <w:sz w:val="22"/>
          <w:lang w:val="sv-SE"/>
        </w:rPr>
        <w:t xml:space="preserve">Varje förfylld </w:t>
      </w:r>
      <w:r w:rsidR="00662E57">
        <w:rPr>
          <w:sz w:val="22"/>
          <w:lang w:val="sv-SE"/>
        </w:rPr>
        <w:t>injektions</w:t>
      </w:r>
      <w:r>
        <w:rPr>
          <w:color w:val="000000"/>
          <w:sz w:val="22"/>
          <w:lang w:val="sv-SE"/>
        </w:rPr>
        <w:t>penna</w:t>
      </w:r>
      <w:r w:rsidRPr="00DC2BA7">
        <w:rPr>
          <w:color w:val="000000"/>
          <w:sz w:val="22"/>
          <w:lang w:val="sv-SE"/>
        </w:rPr>
        <w:t xml:space="preserve"> innehåller 75 mg omalizumab</w:t>
      </w:r>
      <w:r>
        <w:rPr>
          <w:color w:val="000000"/>
          <w:sz w:val="22"/>
          <w:lang w:val="sv-SE"/>
        </w:rPr>
        <w:t xml:space="preserve"> i</w:t>
      </w:r>
      <w:r w:rsidRPr="00DC2BA7">
        <w:rPr>
          <w:color w:val="000000"/>
          <w:sz w:val="22"/>
          <w:lang w:val="sv-SE"/>
        </w:rPr>
        <w:t xml:space="preserve"> 0,5 ml lösning.</w:t>
      </w:r>
    </w:p>
    <w:p w14:paraId="20B40C5D" w14:textId="77777777" w:rsidR="00676B6B" w:rsidRPr="00DB6232" w:rsidRDefault="00676B6B" w:rsidP="00676B6B">
      <w:pPr>
        <w:pStyle w:val="Text"/>
        <w:spacing w:before="0"/>
        <w:jc w:val="left"/>
        <w:rPr>
          <w:color w:val="000000"/>
          <w:sz w:val="22"/>
          <w:lang w:val="sv-SE"/>
        </w:rPr>
      </w:pPr>
    </w:p>
    <w:p w14:paraId="364B0688" w14:textId="77777777" w:rsidR="00676B6B" w:rsidRPr="00DB6232" w:rsidRDefault="00676B6B" w:rsidP="00676B6B">
      <w:pPr>
        <w:pStyle w:val="Text"/>
        <w:spacing w:before="0"/>
        <w:jc w:val="left"/>
        <w:rPr>
          <w:color w:val="000000"/>
          <w:sz w:val="22"/>
          <w:lang w:val="sv-SE"/>
        </w:rPr>
      </w:pPr>
    </w:p>
    <w:p w14:paraId="77465277"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3.</w:t>
      </w:r>
      <w:r w:rsidRPr="0088249E">
        <w:rPr>
          <w:b/>
          <w:color w:val="000000"/>
          <w:lang w:val="sv-SE"/>
        </w:rPr>
        <w:tab/>
      </w:r>
      <w:r w:rsidR="00432EAC" w:rsidRPr="00DC2BA7">
        <w:rPr>
          <w:b/>
          <w:noProof/>
          <w:lang w:val="sv-SE"/>
        </w:rPr>
        <w:t>FÖRTECKNING ÖVER HJÄLPÄMNEN</w:t>
      </w:r>
    </w:p>
    <w:p w14:paraId="5FD68EDF" w14:textId="77777777" w:rsidR="00676B6B" w:rsidRPr="0088249E" w:rsidRDefault="00676B6B" w:rsidP="00676B6B">
      <w:pPr>
        <w:pStyle w:val="Text"/>
        <w:spacing w:before="0"/>
        <w:jc w:val="left"/>
        <w:rPr>
          <w:color w:val="000000"/>
          <w:sz w:val="22"/>
          <w:lang w:val="sv-SE"/>
        </w:rPr>
      </w:pPr>
    </w:p>
    <w:p w14:paraId="4533F3BA" w14:textId="77777777" w:rsidR="00432EAC" w:rsidRPr="0088249E" w:rsidRDefault="00B60735" w:rsidP="0088249E">
      <w:pPr>
        <w:pStyle w:val="Char2"/>
        <w:widowControl w:val="0"/>
        <w:spacing w:before="0"/>
        <w:jc w:val="left"/>
        <w:rPr>
          <w:lang w:val="sv-SE"/>
        </w:rPr>
      </w:pPr>
      <w:r w:rsidRPr="00DC2BA7">
        <w:rPr>
          <w:sz w:val="22"/>
          <w:szCs w:val="22"/>
          <w:lang w:val="sv-SE"/>
        </w:rPr>
        <w:t>Innehåller även: argininhydroklorid, histidinhydroklorid</w:t>
      </w:r>
      <w:r w:rsidR="008D694B">
        <w:rPr>
          <w:sz w:val="22"/>
          <w:szCs w:val="22"/>
          <w:lang w:val="sv-SE"/>
        </w:rPr>
        <w:t>monohydrat</w:t>
      </w:r>
      <w:r w:rsidRPr="00DC2BA7">
        <w:rPr>
          <w:sz w:val="22"/>
          <w:szCs w:val="22"/>
          <w:lang w:val="sv-SE"/>
        </w:rPr>
        <w:t>, histidin, polysorbat 20, vatten för injektionsvätskor.</w:t>
      </w:r>
    </w:p>
    <w:p w14:paraId="751A03EE" w14:textId="77777777" w:rsidR="00676B6B" w:rsidRPr="0088249E" w:rsidRDefault="00676B6B" w:rsidP="00676B6B">
      <w:pPr>
        <w:pStyle w:val="Text"/>
        <w:spacing w:before="0"/>
        <w:jc w:val="left"/>
        <w:rPr>
          <w:color w:val="000000"/>
          <w:sz w:val="22"/>
          <w:lang w:val="sv-SE"/>
        </w:rPr>
      </w:pPr>
    </w:p>
    <w:p w14:paraId="0215A7BE" w14:textId="77777777" w:rsidR="00676B6B" w:rsidRPr="0088249E" w:rsidRDefault="00676B6B" w:rsidP="00676B6B">
      <w:pPr>
        <w:pStyle w:val="Text"/>
        <w:spacing w:before="0"/>
        <w:jc w:val="left"/>
        <w:rPr>
          <w:color w:val="000000"/>
          <w:sz w:val="22"/>
          <w:lang w:val="sv-SE"/>
        </w:rPr>
      </w:pPr>
    </w:p>
    <w:p w14:paraId="13D0D541" w14:textId="77777777" w:rsidR="00676B6B" w:rsidRPr="00DB6232" w:rsidRDefault="00B60735" w:rsidP="0088249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lang w:val="sv-SE"/>
        </w:rPr>
      </w:pPr>
      <w:r w:rsidRPr="00DB6232">
        <w:rPr>
          <w:b/>
          <w:color w:val="000000"/>
          <w:lang w:val="sv-SE"/>
        </w:rPr>
        <w:t>4.</w:t>
      </w:r>
      <w:r w:rsidRPr="00DB6232">
        <w:rPr>
          <w:b/>
          <w:color w:val="000000"/>
          <w:lang w:val="sv-SE"/>
        </w:rPr>
        <w:tab/>
      </w:r>
      <w:r w:rsidR="00432EAC" w:rsidRPr="00DC2BA7">
        <w:rPr>
          <w:b/>
          <w:noProof/>
          <w:lang w:val="sv-SE"/>
        </w:rPr>
        <w:t>LÄKEMEDELSFORM OCH FÖRPACKNINGSSTORLEK</w:t>
      </w:r>
    </w:p>
    <w:p w14:paraId="4D91DF0E" w14:textId="77777777" w:rsidR="00676B6B" w:rsidRPr="00DB6232" w:rsidRDefault="00676B6B" w:rsidP="00676B6B">
      <w:pPr>
        <w:tabs>
          <w:tab w:val="clear" w:pos="567"/>
        </w:tabs>
        <w:spacing w:line="240" w:lineRule="auto"/>
        <w:rPr>
          <w:color w:val="000000"/>
          <w:lang w:val="sv-SE"/>
        </w:rPr>
      </w:pPr>
    </w:p>
    <w:p w14:paraId="7026EEA8" w14:textId="6D0B395C" w:rsidR="00432EAC" w:rsidRPr="00DC2BA7" w:rsidRDefault="00B60735" w:rsidP="00432EAC">
      <w:pPr>
        <w:pStyle w:val="Text"/>
        <w:spacing w:before="0"/>
        <w:jc w:val="left"/>
        <w:rPr>
          <w:sz w:val="22"/>
          <w:lang w:val="sv-SE"/>
        </w:rPr>
      </w:pPr>
      <w:r w:rsidRPr="00DC2BA7">
        <w:rPr>
          <w:sz w:val="22"/>
          <w:shd w:val="pct15" w:color="auto" w:fill="auto"/>
          <w:lang w:val="sv-SE"/>
        </w:rPr>
        <w:t xml:space="preserve">Injektionsvätska, lösning i förfylld </w:t>
      </w:r>
      <w:r w:rsidR="00CA7330">
        <w:rPr>
          <w:sz w:val="22"/>
          <w:shd w:val="pct15" w:color="auto" w:fill="auto"/>
          <w:lang w:val="sv-SE"/>
        </w:rPr>
        <w:t>injektions</w:t>
      </w:r>
      <w:r>
        <w:rPr>
          <w:sz w:val="22"/>
          <w:shd w:val="pct15" w:color="auto" w:fill="auto"/>
          <w:lang w:val="sv-SE"/>
        </w:rPr>
        <w:t>penna</w:t>
      </w:r>
    </w:p>
    <w:p w14:paraId="209E8351" w14:textId="77777777" w:rsidR="00676B6B" w:rsidRPr="0088249E" w:rsidRDefault="00676B6B" w:rsidP="00676B6B">
      <w:pPr>
        <w:tabs>
          <w:tab w:val="clear" w:pos="567"/>
        </w:tabs>
        <w:spacing w:line="240" w:lineRule="auto"/>
        <w:rPr>
          <w:color w:val="000000"/>
          <w:lang w:val="sv-SE"/>
        </w:rPr>
      </w:pPr>
    </w:p>
    <w:p w14:paraId="7C207DA2" w14:textId="69726C24" w:rsidR="00676B6B" w:rsidRPr="0088249E" w:rsidRDefault="00B60735" w:rsidP="00676B6B">
      <w:pPr>
        <w:tabs>
          <w:tab w:val="clear" w:pos="567"/>
        </w:tabs>
        <w:spacing w:line="240" w:lineRule="auto"/>
        <w:rPr>
          <w:color w:val="000000"/>
          <w:lang w:val="sv-SE"/>
        </w:rPr>
      </w:pPr>
      <w:r w:rsidRPr="0088249E">
        <w:rPr>
          <w:color w:val="000000"/>
          <w:lang w:val="sv-SE"/>
        </w:rPr>
        <w:t xml:space="preserve">Multipack: 3 (3 x 1) </w:t>
      </w:r>
      <w:r w:rsidR="00432EAC" w:rsidRPr="00DC2BA7">
        <w:rPr>
          <w:color w:val="000000"/>
          <w:lang w:val="sv-SE"/>
        </w:rPr>
        <w:t xml:space="preserve">förfyllda </w:t>
      </w:r>
      <w:r w:rsidR="003E648B" w:rsidRPr="00FD04A9">
        <w:rPr>
          <w:rFonts w:eastAsiaTheme="minorHAnsi"/>
          <w:bCs/>
          <w:lang w:val="sv-SE"/>
        </w:rPr>
        <w:t>injektions</w:t>
      </w:r>
      <w:r w:rsidR="00432EAC">
        <w:rPr>
          <w:color w:val="000000"/>
          <w:lang w:val="sv-SE"/>
        </w:rPr>
        <w:t>pennor</w:t>
      </w:r>
    </w:p>
    <w:p w14:paraId="0580AD6F" w14:textId="6F486B18" w:rsidR="00676B6B" w:rsidRPr="0088249E" w:rsidRDefault="00B60735" w:rsidP="00676B6B">
      <w:pPr>
        <w:tabs>
          <w:tab w:val="clear" w:pos="567"/>
        </w:tabs>
        <w:spacing w:line="240" w:lineRule="auto"/>
        <w:rPr>
          <w:color w:val="000000"/>
          <w:lang w:val="sv-SE"/>
        </w:rPr>
      </w:pPr>
      <w:r w:rsidRPr="00FA1726">
        <w:rPr>
          <w:color w:val="000000"/>
          <w:shd w:val="clear" w:color="auto" w:fill="D9D9D9" w:themeFill="background1" w:themeFillShade="D9"/>
          <w:lang w:val="sv-SE"/>
        </w:rPr>
        <w:t xml:space="preserve">Multipack: 6 (6 x 1) </w:t>
      </w:r>
      <w:r w:rsidR="00432EAC" w:rsidRPr="00FA1726">
        <w:rPr>
          <w:color w:val="000000"/>
          <w:shd w:val="clear" w:color="auto" w:fill="D9D9D9" w:themeFill="background1" w:themeFillShade="D9"/>
          <w:lang w:val="sv-SE"/>
        </w:rPr>
        <w:t xml:space="preserve">förfyllda </w:t>
      </w:r>
      <w:r w:rsidR="00FD2459">
        <w:rPr>
          <w:color w:val="000000"/>
          <w:shd w:val="clear" w:color="auto" w:fill="D9D9D9" w:themeFill="background1" w:themeFillShade="D9"/>
          <w:lang w:val="sv-SE"/>
        </w:rPr>
        <w:t>injektions</w:t>
      </w:r>
      <w:r w:rsidR="00432EAC" w:rsidRPr="00FA1726">
        <w:rPr>
          <w:color w:val="000000"/>
          <w:shd w:val="clear" w:color="auto" w:fill="D9D9D9" w:themeFill="background1" w:themeFillShade="D9"/>
          <w:lang w:val="sv-SE"/>
        </w:rPr>
        <w:t>pennor</w:t>
      </w:r>
    </w:p>
    <w:p w14:paraId="348A3F49" w14:textId="77777777" w:rsidR="00676B6B" w:rsidRPr="0088249E" w:rsidRDefault="00676B6B" w:rsidP="00676B6B">
      <w:pPr>
        <w:tabs>
          <w:tab w:val="clear" w:pos="567"/>
        </w:tabs>
        <w:spacing w:line="240" w:lineRule="auto"/>
        <w:rPr>
          <w:color w:val="000000"/>
          <w:lang w:val="sv-SE"/>
        </w:rPr>
      </w:pPr>
    </w:p>
    <w:p w14:paraId="36AAA3B2" w14:textId="77777777" w:rsidR="00676B6B" w:rsidRPr="0088249E" w:rsidRDefault="00676B6B" w:rsidP="00676B6B">
      <w:pPr>
        <w:pStyle w:val="Text"/>
        <w:spacing w:before="0"/>
        <w:jc w:val="left"/>
        <w:rPr>
          <w:color w:val="000000"/>
          <w:sz w:val="22"/>
          <w:lang w:val="sv-SE"/>
        </w:rPr>
      </w:pPr>
    </w:p>
    <w:p w14:paraId="4B56A4C7"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5.</w:t>
      </w:r>
      <w:r w:rsidRPr="0088249E">
        <w:rPr>
          <w:b/>
          <w:color w:val="000000"/>
          <w:lang w:val="sv-SE"/>
        </w:rPr>
        <w:tab/>
      </w:r>
      <w:r w:rsidR="00432EAC" w:rsidRPr="00DC2BA7">
        <w:rPr>
          <w:b/>
          <w:noProof/>
          <w:lang w:val="sv-SE"/>
        </w:rPr>
        <w:t>ADMINISTRERINGSSÄTT OCH ADMINISTRERINGSVÄG</w:t>
      </w:r>
    </w:p>
    <w:p w14:paraId="55FC3A36" w14:textId="77777777" w:rsidR="00676B6B" w:rsidRPr="0088249E" w:rsidRDefault="00676B6B" w:rsidP="00676B6B">
      <w:pPr>
        <w:pStyle w:val="Text"/>
        <w:spacing w:before="0"/>
        <w:jc w:val="left"/>
        <w:rPr>
          <w:color w:val="000000"/>
          <w:sz w:val="22"/>
          <w:lang w:val="sv-SE"/>
        </w:rPr>
      </w:pPr>
    </w:p>
    <w:p w14:paraId="4852143D" w14:textId="77777777" w:rsidR="00432EAC" w:rsidRPr="00DC2BA7" w:rsidRDefault="00B60735" w:rsidP="00432EAC">
      <w:pPr>
        <w:suppressAutoHyphens/>
        <w:spacing w:line="240" w:lineRule="auto"/>
        <w:rPr>
          <w:noProof/>
          <w:lang w:val="sv-SE"/>
        </w:rPr>
      </w:pPr>
      <w:r w:rsidRPr="00DC2BA7">
        <w:rPr>
          <w:noProof/>
          <w:lang w:val="sv-SE"/>
        </w:rPr>
        <w:t>Läs bipacksedeln före användning.</w:t>
      </w:r>
    </w:p>
    <w:p w14:paraId="0FDF5436" w14:textId="77777777" w:rsidR="00432EAC" w:rsidRPr="00DC2BA7" w:rsidRDefault="00B60735" w:rsidP="00432EAC">
      <w:pPr>
        <w:suppressAutoHyphens/>
        <w:spacing w:line="240" w:lineRule="auto"/>
        <w:rPr>
          <w:noProof/>
          <w:lang w:val="sv-SE"/>
        </w:rPr>
      </w:pPr>
      <w:r w:rsidRPr="00DC2BA7">
        <w:rPr>
          <w:noProof/>
          <w:lang w:val="sv-SE"/>
        </w:rPr>
        <w:t>Subkutan användning.</w:t>
      </w:r>
    </w:p>
    <w:p w14:paraId="05AE4C40" w14:textId="77777777" w:rsidR="00432EAC" w:rsidRPr="00DC2BA7" w:rsidRDefault="00B60735" w:rsidP="00432EAC">
      <w:pPr>
        <w:suppressAutoHyphens/>
        <w:spacing w:line="240" w:lineRule="auto"/>
        <w:rPr>
          <w:noProof/>
          <w:lang w:val="sv-SE"/>
        </w:rPr>
      </w:pPr>
      <w:r w:rsidRPr="00DC2BA7">
        <w:rPr>
          <w:noProof/>
          <w:lang w:val="sv-SE"/>
        </w:rPr>
        <w:t>Engångsbruk.</w:t>
      </w:r>
    </w:p>
    <w:p w14:paraId="0AAFE24F" w14:textId="77777777" w:rsidR="00676B6B" w:rsidRPr="0088249E" w:rsidRDefault="00676B6B" w:rsidP="00676B6B">
      <w:pPr>
        <w:pStyle w:val="Text"/>
        <w:spacing w:before="0"/>
        <w:jc w:val="left"/>
        <w:rPr>
          <w:color w:val="000000"/>
          <w:sz w:val="22"/>
          <w:lang w:val="sv-SE"/>
        </w:rPr>
      </w:pPr>
    </w:p>
    <w:p w14:paraId="1889A6E0" w14:textId="77777777" w:rsidR="00676B6B" w:rsidRPr="0088249E" w:rsidRDefault="00676B6B" w:rsidP="00676B6B">
      <w:pPr>
        <w:tabs>
          <w:tab w:val="clear" w:pos="567"/>
        </w:tabs>
        <w:spacing w:line="240" w:lineRule="auto"/>
        <w:rPr>
          <w:color w:val="000000"/>
          <w:lang w:val="sv-SE"/>
        </w:rPr>
      </w:pPr>
    </w:p>
    <w:p w14:paraId="73D39F5C"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6.</w:t>
      </w:r>
      <w:r w:rsidRPr="0088249E">
        <w:rPr>
          <w:b/>
          <w:color w:val="000000"/>
          <w:lang w:val="sv-SE"/>
        </w:rPr>
        <w:tab/>
      </w:r>
      <w:r w:rsidR="00432EAC" w:rsidRPr="00DC2BA7">
        <w:rPr>
          <w:b/>
          <w:noProof/>
          <w:lang w:val="sv-SE"/>
        </w:rPr>
        <w:t>SÄRSKILD VARNING OM ATT LÄKEMEDLET MÅSTE FÖRVARAS UTOM SYN- OCH RÄCKHÅLL FÖR BARN</w:t>
      </w:r>
    </w:p>
    <w:p w14:paraId="18959146" w14:textId="77777777" w:rsidR="00676B6B" w:rsidRPr="0088249E" w:rsidRDefault="00676B6B" w:rsidP="00676B6B">
      <w:pPr>
        <w:pStyle w:val="Text"/>
        <w:spacing w:before="0"/>
        <w:jc w:val="left"/>
        <w:rPr>
          <w:color w:val="000000"/>
          <w:sz w:val="22"/>
          <w:lang w:val="sv-SE"/>
        </w:rPr>
      </w:pPr>
    </w:p>
    <w:p w14:paraId="3CF2DFDB" w14:textId="77777777" w:rsidR="00676B6B" w:rsidRPr="0088249E" w:rsidRDefault="00B60735" w:rsidP="0088249E">
      <w:pPr>
        <w:suppressAutoHyphens/>
        <w:spacing w:line="240" w:lineRule="auto"/>
        <w:rPr>
          <w:noProof/>
          <w:lang w:val="sv-SE"/>
        </w:rPr>
      </w:pPr>
      <w:r w:rsidRPr="00DC2BA7">
        <w:rPr>
          <w:noProof/>
          <w:lang w:val="sv-SE"/>
        </w:rPr>
        <w:t>Förvaras utom syn- och räckhåll för barn.</w:t>
      </w:r>
    </w:p>
    <w:p w14:paraId="4C829B97" w14:textId="77777777" w:rsidR="00676B6B" w:rsidRPr="0088249E" w:rsidRDefault="00676B6B" w:rsidP="00676B6B">
      <w:pPr>
        <w:pStyle w:val="Text"/>
        <w:spacing w:before="0"/>
        <w:jc w:val="left"/>
        <w:rPr>
          <w:color w:val="000000"/>
          <w:sz w:val="22"/>
          <w:lang w:val="sv-SE"/>
        </w:rPr>
      </w:pPr>
    </w:p>
    <w:p w14:paraId="4997D130" w14:textId="77777777" w:rsidR="00676B6B" w:rsidRPr="0088249E" w:rsidRDefault="00676B6B" w:rsidP="00676B6B">
      <w:pPr>
        <w:tabs>
          <w:tab w:val="clear" w:pos="567"/>
        </w:tabs>
        <w:spacing w:line="240" w:lineRule="auto"/>
        <w:rPr>
          <w:color w:val="000000"/>
          <w:lang w:val="sv-SE"/>
        </w:rPr>
      </w:pPr>
    </w:p>
    <w:p w14:paraId="6040F667"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7.</w:t>
      </w:r>
      <w:r w:rsidRPr="0088249E">
        <w:rPr>
          <w:b/>
          <w:color w:val="000000"/>
          <w:lang w:val="sv-SE"/>
        </w:rPr>
        <w:tab/>
      </w:r>
      <w:r w:rsidR="00432EAC" w:rsidRPr="00DC2BA7">
        <w:rPr>
          <w:b/>
          <w:noProof/>
          <w:lang w:val="sv-SE"/>
        </w:rPr>
        <w:t>ÖVRIGA SÄRSKILDA VARNINGAR OM SÅ ÄR NÖDVÄNDIGT</w:t>
      </w:r>
    </w:p>
    <w:p w14:paraId="3739B0B3" w14:textId="77777777" w:rsidR="00676B6B" w:rsidRPr="0088249E" w:rsidRDefault="00676B6B" w:rsidP="00676B6B">
      <w:pPr>
        <w:pStyle w:val="Text"/>
        <w:spacing w:before="0"/>
        <w:jc w:val="left"/>
        <w:rPr>
          <w:color w:val="000000"/>
          <w:sz w:val="22"/>
          <w:lang w:val="sv-SE"/>
        </w:rPr>
      </w:pPr>
    </w:p>
    <w:p w14:paraId="3B3C905B" w14:textId="77777777" w:rsidR="00676B6B" w:rsidRPr="0088249E" w:rsidRDefault="00676B6B" w:rsidP="00676B6B">
      <w:pPr>
        <w:pStyle w:val="Text"/>
        <w:spacing w:before="0"/>
        <w:jc w:val="left"/>
        <w:rPr>
          <w:color w:val="000000"/>
          <w:sz w:val="22"/>
          <w:lang w:val="sv-SE"/>
        </w:rPr>
      </w:pPr>
    </w:p>
    <w:p w14:paraId="1D7AB7EC"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8.</w:t>
      </w:r>
      <w:r w:rsidRPr="00DB6232">
        <w:rPr>
          <w:b/>
          <w:color w:val="000000"/>
          <w:lang w:val="sv-SE"/>
        </w:rPr>
        <w:tab/>
      </w:r>
      <w:r w:rsidR="00432EAC" w:rsidRPr="00DC2BA7">
        <w:rPr>
          <w:b/>
          <w:noProof/>
          <w:lang w:val="sv-SE"/>
        </w:rPr>
        <w:t>UTGÅNGSDATUM</w:t>
      </w:r>
    </w:p>
    <w:p w14:paraId="07EE8971" w14:textId="77777777" w:rsidR="00676B6B" w:rsidRPr="00DB6232" w:rsidRDefault="00676B6B" w:rsidP="00676B6B">
      <w:pPr>
        <w:pStyle w:val="Text"/>
        <w:spacing w:before="0"/>
        <w:jc w:val="left"/>
        <w:rPr>
          <w:color w:val="000000"/>
          <w:sz w:val="22"/>
          <w:lang w:val="sv-SE"/>
        </w:rPr>
      </w:pPr>
    </w:p>
    <w:p w14:paraId="651B6A12" w14:textId="77777777" w:rsidR="00676B6B" w:rsidRPr="00DB6232" w:rsidRDefault="00B60735" w:rsidP="00676B6B">
      <w:pPr>
        <w:pStyle w:val="Text"/>
        <w:spacing w:before="0"/>
        <w:jc w:val="left"/>
        <w:rPr>
          <w:color w:val="000000"/>
          <w:sz w:val="22"/>
          <w:lang w:val="sv-SE"/>
        </w:rPr>
      </w:pPr>
      <w:r w:rsidRPr="00DB6232">
        <w:rPr>
          <w:color w:val="000000"/>
          <w:sz w:val="22"/>
          <w:lang w:val="sv-SE"/>
        </w:rPr>
        <w:t>EXP</w:t>
      </w:r>
    </w:p>
    <w:p w14:paraId="67C13351" w14:textId="77777777" w:rsidR="00676B6B" w:rsidRPr="00DB6232" w:rsidRDefault="00676B6B" w:rsidP="00676B6B">
      <w:pPr>
        <w:tabs>
          <w:tab w:val="clear" w:pos="567"/>
        </w:tabs>
        <w:spacing w:line="240" w:lineRule="auto"/>
        <w:rPr>
          <w:color w:val="000000"/>
          <w:lang w:val="sv-SE"/>
        </w:rPr>
      </w:pPr>
    </w:p>
    <w:p w14:paraId="79DA9126" w14:textId="77777777" w:rsidR="00676B6B" w:rsidRPr="00DB6232" w:rsidRDefault="00676B6B" w:rsidP="00676B6B">
      <w:pPr>
        <w:tabs>
          <w:tab w:val="clear" w:pos="567"/>
        </w:tabs>
        <w:spacing w:line="240" w:lineRule="auto"/>
        <w:rPr>
          <w:color w:val="000000"/>
          <w:lang w:val="sv-SE"/>
        </w:rPr>
      </w:pPr>
    </w:p>
    <w:p w14:paraId="50FF6021" w14:textId="77777777" w:rsidR="00676B6B" w:rsidRPr="0088249E" w:rsidRDefault="00B60735" w:rsidP="00676B6B">
      <w:pPr>
        <w:keepNext/>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88249E">
        <w:rPr>
          <w:b/>
          <w:color w:val="000000"/>
          <w:lang w:val="sv-SE"/>
        </w:rPr>
        <w:lastRenderedPageBreak/>
        <w:t>9.</w:t>
      </w:r>
      <w:r w:rsidRPr="0088249E">
        <w:rPr>
          <w:b/>
          <w:color w:val="000000"/>
          <w:lang w:val="sv-SE"/>
        </w:rPr>
        <w:tab/>
      </w:r>
      <w:r w:rsidR="00432EAC" w:rsidRPr="00DC2BA7">
        <w:rPr>
          <w:b/>
          <w:noProof/>
          <w:lang w:val="sv-SE"/>
        </w:rPr>
        <w:t>SÄRSKILDA FÖRVARINGSANVISNINGAR</w:t>
      </w:r>
    </w:p>
    <w:p w14:paraId="7017BF9B" w14:textId="77777777" w:rsidR="00676B6B" w:rsidRPr="0088249E" w:rsidRDefault="00676B6B" w:rsidP="00676B6B">
      <w:pPr>
        <w:pStyle w:val="Text"/>
        <w:keepNext/>
        <w:spacing w:before="0"/>
        <w:jc w:val="left"/>
        <w:rPr>
          <w:color w:val="000000"/>
          <w:sz w:val="22"/>
          <w:lang w:val="sv-SE"/>
        </w:rPr>
      </w:pPr>
    </w:p>
    <w:p w14:paraId="5A1E938B" w14:textId="77777777" w:rsidR="00041177" w:rsidRPr="00DC2BA7" w:rsidRDefault="00B60735" w:rsidP="00041177">
      <w:pPr>
        <w:keepNext/>
        <w:suppressAutoHyphens/>
        <w:spacing w:line="240" w:lineRule="auto"/>
        <w:rPr>
          <w:lang w:val="sv-SE"/>
        </w:rPr>
      </w:pPr>
      <w:r w:rsidRPr="00DC2BA7">
        <w:rPr>
          <w:lang w:val="sv-SE"/>
        </w:rPr>
        <w:t>Förvaras i kylskåp.</w:t>
      </w:r>
    </w:p>
    <w:p w14:paraId="620F2D9C" w14:textId="77777777" w:rsidR="00041177" w:rsidRPr="00DC2BA7" w:rsidRDefault="00B60735" w:rsidP="00041177">
      <w:pPr>
        <w:keepNext/>
        <w:suppressAutoHyphens/>
        <w:spacing w:line="240" w:lineRule="auto"/>
        <w:rPr>
          <w:lang w:val="sv-SE"/>
        </w:rPr>
      </w:pPr>
      <w:r w:rsidRPr="00DC2BA7">
        <w:rPr>
          <w:lang w:val="sv-SE"/>
        </w:rPr>
        <w:t>Får ej frysas.</w:t>
      </w:r>
    </w:p>
    <w:p w14:paraId="7B55AC02" w14:textId="77777777" w:rsidR="00041177" w:rsidRPr="00DC2BA7" w:rsidRDefault="00B60735" w:rsidP="00041177">
      <w:pPr>
        <w:suppressAutoHyphens/>
        <w:spacing w:line="240" w:lineRule="auto"/>
        <w:rPr>
          <w:lang w:val="sv-SE"/>
        </w:rPr>
      </w:pPr>
      <w:r w:rsidRPr="00DC2BA7">
        <w:rPr>
          <w:lang w:val="sv-SE"/>
        </w:rPr>
        <w:t>Förvaras i originalförpackningen. Ljuskänsligt.</w:t>
      </w:r>
    </w:p>
    <w:p w14:paraId="20B4CFF9" w14:textId="77777777" w:rsidR="00676B6B" w:rsidRPr="0088249E" w:rsidRDefault="00676B6B" w:rsidP="00676B6B">
      <w:pPr>
        <w:pStyle w:val="Text"/>
        <w:spacing w:before="0"/>
        <w:jc w:val="left"/>
        <w:rPr>
          <w:color w:val="000000"/>
          <w:sz w:val="22"/>
          <w:lang w:val="sv-SE"/>
        </w:rPr>
      </w:pPr>
    </w:p>
    <w:p w14:paraId="539B580D" w14:textId="77777777" w:rsidR="00676B6B" w:rsidRPr="0088249E" w:rsidRDefault="00676B6B" w:rsidP="00676B6B">
      <w:pPr>
        <w:pStyle w:val="Text"/>
        <w:spacing w:before="0"/>
        <w:jc w:val="left"/>
        <w:rPr>
          <w:color w:val="000000"/>
          <w:sz w:val="22"/>
          <w:lang w:val="sv-SE"/>
        </w:rPr>
      </w:pPr>
    </w:p>
    <w:p w14:paraId="098DC756" w14:textId="77777777" w:rsidR="00676B6B" w:rsidRPr="0088249E" w:rsidRDefault="00B60735" w:rsidP="0088249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88249E">
        <w:rPr>
          <w:b/>
          <w:color w:val="000000"/>
          <w:lang w:val="sv-SE"/>
        </w:rPr>
        <w:t>10.</w:t>
      </w:r>
      <w:r w:rsidRPr="0088249E">
        <w:rPr>
          <w:b/>
          <w:color w:val="000000"/>
          <w:lang w:val="sv-SE"/>
        </w:rPr>
        <w:tab/>
      </w:r>
      <w:r w:rsidR="00041177" w:rsidRPr="00DC2BA7">
        <w:rPr>
          <w:b/>
          <w:noProof/>
          <w:lang w:val="sv-SE"/>
        </w:rPr>
        <w:t>SÄRSKILDA FÖRSIKTIGHETSÅTGÄRDER FÖR DESTRUKTION AV EJ ANVÄNT LÄKEMEDEL OCH AVFALL I FÖREKOMMANDE FALL</w:t>
      </w:r>
    </w:p>
    <w:p w14:paraId="1F24F534" w14:textId="77777777" w:rsidR="00676B6B" w:rsidRPr="0088249E" w:rsidRDefault="00676B6B" w:rsidP="00676B6B">
      <w:pPr>
        <w:pStyle w:val="Text"/>
        <w:spacing w:before="0"/>
        <w:jc w:val="left"/>
        <w:rPr>
          <w:color w:val="000000"/>
          <w:sz w:val="22"/>
          <w:u w:val="single"/>
          <w:lang w:val="sv-SE"/>
        </w:rPr>
      </w:pPr>
    </w:p>
    <w:p w14:paraId="67DF7FE4" w14:textId="77777777" w:rsidR="00676B6B" w:rsidRPr="0088249E" w:rsidRDefault="00676B6B" w:rsidP="00676B6B">
      <w:pPr>
        <w:pStyle w:val="Text"/>
        <w:spacing w:before="0"/>
        <w:jc w:val="left"/>
        <w:rPr>
          <w:color w:val="000000"/>
          <w:sz w:val="22"/>
          <w:lang w:val="sv-SE"/>
        </w:rPr>
      </w:pPr>
    </w:p>
    <w:p w14:paraId="043A29EB" w14:textId="77777777" w:rsidR="00676B6B" w:rsidRPr="0088249E" w:rsidRDefault="00B60735" w:rsidP="0088249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88249E">
        <w:rPr>
          <w:b/>
          <w:color w:val="000000"/>
          <w:lang w:val="sv-SE"/>
        </w:rPr>
        <w:t>11.</w:t>
      </w:r>
      <w:r w:rsidRPr="0088249E">
        <w:rPr>
          <w:b/>
          <w:color w:val="000000"/>
          <w:lang w:val="sv-SE"/>
        </w:rPr>
        <w:tab/>
      </w:r>
      <w:r w:rsidR="00041177" w:rsidRPr="00DC2BA7">
        <w:rPr>
          <w:b/>
          <w:noProof/>
          <w:lang w:val="sv-SE"/>
        </w:rPr>
        <w:t>INNEHAVARE AV GODKÄNNANDE FÖR FÖRSÄLJNING (NAMN OCH ADRESS)</w:t>
      </w:r>
    </w:p>
    <w:p w14:paraId="4666D8EA" w14:textId="77777777" w:rsidR="00676B6B" w:rsidRPr="0088249E" w:rsidRDefault="00676B6B" w:rsidP="00676B6B">
      <w:pPr>
        <w:tabs>
          <w:tab w:val="clear" w:pos="567"/>
        </w:tabs>
        <w:spacing w:line="240" w:lineRule="auto"/>
        <w:rPr>
          <w:color w:val="000000"/>
          <w:lang w:val="sv-SE"/>
        </w:rPr>
      </w:pPr>
    </w:p>
    <w:p w14:paraId="729C59DA" w14:textId="77777777" w:rsidR="00676B6B" w:rsidRPr="00642767" w:rsidRDefault="00B60735" w:rsidP="00676B6B">
      <w:pPr>
        <w:keepNext/>
        <w:tabs>
          <w:tab w:val="clear" w:pos="567"/>
        </w:tabs>
        <w:spacing w:line="240" w:lineRule="auto"/>
        <w:rPr>
          <w:color w:val="000000"/>
        </w:rPr>
      </w:pPr>
      <w:r w:rsidRPr="00642767">
        <w:rPr>
          <w:color w:val="000000"/>
        </w:rPr>
        <w:t>Novartis Europharm Limited</w:t>
      </w:r>
    </w:p>
    <w:p w14:paraId="73300005" w14:textId="77777777" w:rsidR="00676B6B" w:rsidRPr="00642767" w:rsidRDefault="00B60735" w:rsidP="00676B6B">
      <w:pPr>
        <w:keepNext/>
        <w:spacing w:line="240" w:lineRule="auto"/>
        <w:rPr>
          <w:color w:val="000000"/>
        </w:rPr>
      </w:pPr>
      <w:r w:rsidRPr="00642767">
        <w:rPr>
          <w:color w:val="000000"/>
        </w:rPr>
        <w:t>Vista Building</w:t>
      </w:r>
    </w:p>
    <w:p w14:paraId="137DBB87" w14:textId="77777777" w:rsidR="00676B6B" w:rsidRPr="00642767" w:rsidRDefault="00B60735" w:rsidP="00676B6B">
      <w:pPr>
        <w:keepNext/>
        <w:spacing w:line="240" w:lineRule="auto"/>
        <w:rPr>
          <w:color w:val="000000"/>
        </w:rPr>
      </w:pPr>
      <w:r w:rsidRPr="00642767">
        <w:rPr>
          <w:color w:val="000000"/>
        </w:rPr>
        <w:t>Elm Park, Merrion Road</w:t>
      </w:r>
    </w:p>
    <w:p w14:paraId="598FD952" w14:textId="77777777" w:rsidR="00676B6B" w:rsidRPr="00DB6232" w:rsidRDefault="00B60735" w:rsidP="00676B6B">
      <w:pPr>
        <w:keepNext/>
        <w:spacing w:line="240" w:lineRule="auto"/>
        <w:rPr>
          <w:color w:val="000000"/>
          <w:lang w:val="sv-SE"/>
        </w:rPr>
      </w:pPr>
      <w:r w:rsidRPr="00DB6232">
        <w:rPr>
          <w:color w:val="000000"/>
          <w:lang w:val="sv-SE"/>
        </w:rPr>
        <w:t>Dublin 4</w:t>
      </w:r>
    </w:p>
    <w:p w14:paraId="7E91103A" w14:textId="77777777" w:rsidR="00676B6B" w:rsidRPr="0088249E" w:rsidRDefault="00B60735" w:rsidP="00676B6B">
      <w:pPr>
        <w:spacing w:line="240" w:lineRule="auto"/>
        <w:rPr>
          <w:color w:val="000000"/>
          <w:lang w:val="sv-SE"/>
        </w:rPr>
      </w:pPr>
      <w:r w:rsidRPr="0088249E">
        <w:rPr>
          <w:color w:val="000000"/>
          <w:lang w:val="sv-SE"/>
        </w:rPr>
        <w:t>Irland</w:t>
      </w:r>
    </w:p>
    <w:p w14:paraId="1E28816D" w14:textId="77777777" w:rsidR="00676B6B" w:rsidRPr="0088249E" w:rsidRDefault="00676B6B" w:rsidP="00676B6B">
      <w:pPr>
        <w:tabs>
          <w:tab w:val="clear" w:pos="567"/>
        </w:tabs>
        <w:spacing w:line="240" w:lineRule="auto"/>
        <w:rPr>
          <w:color w:val="000000"/>
          <w:lang w:val="sv-SE"/>
        </w:rPr>
      </w:pPr>
    </w:p>
    <w:p w14:paraId="12F9EBEC" w14:textId="77777777" w:rsidR="00676B6B" w:rsidRPr="0088249E" w:rsidRDefault="00676B6B" w:rsidP="00676B6B">
      <w:pPr>
        <w:tabs>
          <w:tab w:val="clear" w:pos="567"/>
        </w:tabs>
        <w:spacing w:line="240" w:lineRule="auto"/>
        <w:rPr>
          <w:color w:val="000000"/>
          <w:lang w:val="sv-SE"/>
        </w:rPr>
      </w:pPr>
    </w:p>
    <w:p w14:paraId="18DC6E7D"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12.</w:t>
      </w:r>
      <w:r w:rsidRPr="0088249E">
        <w:rPr>
          <w:b/>
          <w:color w:val="000000"/>
          <w:lang w:val="sv-SE"/>
        </w:rPr>
        <w:tab/>
      </w:r>
      <w:r w:rsidR="00041177" w:rsidRPr="00DC2BA7">
        <w:rPr>
          <w:b/>
          <w:noProof/>
          <w:lang w:val="sv-SE"/>
        </w:rPr>
        <w:t>NUMMER PÅ GODKÄNNANDE FÖR FÖRSÄLJNING</w:t>
      </w:r>
    </w:p>
    <w:p w14:paraId="5B877C43" w14:textId="77777777" w:rsidR="00676B6B" w:rsidRPr="0088249E" w:rsidRDefault="00676B6B" w:rsidP="00676B6B">
      <w:pPr>
        <w:pStyle w:val="Text"/>
        <w:spacing w:before="0"/>
        <w:jc w:val="left"/>
        <w:rPr>
          <w:color w:val="000000"/>
          <w:sz w:val="22"/>
          <w:lang w:val="sv-SE"/>
        </w:rPr>
      </w:pPr>
    </w:p>
    <w:p w14:paraId="77B701C9" w14:textId="0CC4DE95" w:rsidR="00676B6B" w:rsidRPr="0088249E" w:rsidRDefault="00B60735" w:rsidP="00676B6B">
      <w:pPr>
        <w:tabs>
          <w:tab w:val="clear" w:pos="567"/>
          <w:tab w:val="left" w:pos="2268"/>
        </w:tabs>
        <w:spacing w:line="240" w:lineRule="auto"/>
        <w:rPr>
          <w:color w:val="000000"/>
          <w:shd w:val="pct15" w:color="auto" w:fill="auto"/>
          <w:lang w:val="sv-SE"/>
        </w:rPr>
      </w:pPr>
      <w:r w:rsidRPr="0088249E">
        <w:rPr>
          <w:color w:val="000000"/>
          <w:lang w:val="sv-SE"/>
        </w:rPr>
        <w:t>EU/1/05/319/</w:t>
      </w:r>
      <w:r w:rsidR="001F6689">
        <w:rPr>
          <w:color w:val="000000"/>
          <w:lang w:val="sv-SE"/>
        </w:rPr>
        <w:t>022</w:t>
      </w:r>
      <w:r w:rsidRPr="0088249E">
        <w:rPr>
          <w:color w:val="000000"/>
          <w:lang w:val="sv-SE"/>
        </w:rPr>
        <w:tab/>
      </w:r>
      <w:r w:rsidR="00041177" w:rsidRPr="00DC2BA7">
        <w:rPr>
          <w:color w:val="000000"/>
          <w:shd w:val="clear" w:color="auto" w:fill="D9D9D9"/>
          <w:lang w:val="sv-SE"/>
        </w:rPr>
        <w:t>75 mg</w:t>
      </w:r>
      <w:r w:rsidR="00041177" w:rsidRPr="00DC2BA7">
        <w:rPr>
          <w:shd w:val="clear" w:color="auto" w:fill="D9D9D9"/>
          <w:lang w:val="sv-SE"/>
        </w:rPr>
        <w:t xml:space="preserve"> injektionsvätska, lösning i förfylld </w:t>
      </w:r>
      <w:r w:rsidR="00662E57">
        <w:rPr>
          <w:shd w:val="clear" w:color="auto" w:fill="D9D9D9"/>
          <w:lang w:val="sv-SE"/>
        </w:rPr>
        <w:t>injektions</w:t>
      </w:r>
      <w:r w:rsidR="00041177">
        <w:rPr>
          <w:shd w:val="clear" w:color="auto" w:fill="D9D9D9"/>
          <w:lang w:val="sv-SE"/>
        </w:rPr>
        <w:t>penna</w:t>
      </w:r>
      <w:r w:rsidR="00041177" w:rsidRPr="00DC2BA7">
        <w:rPr>
          <w:shd w:val="clear" w:color="auto" w:fill="D9D9D9"/>
          <w:lang w:val="sv-SE"/>
        </w:rPr>
        <w:t xml:space="preserve"> </w:t>
      </w:r>
      <w:r w:rsidR="00041177">
        <w:rPr>
          <w:shd w:val="clear" w:color="auto" w:fill="D9D9D9"/>
          <w:lang w:val="sv-SE"/>
        </w:rPr>
        <w:t>(3</w:t>
      </w:r>
      <w:r w:rsidR="00041177" w:rsidRPr="00DC2BA7">
        <w:rPr>
          <w:shd w:val="clear" w:color="auto" w:fill="D9D9D9"/>
          <w:lang w:val="sv-SE"/>
        </w:rPr>
        <w:t> x 1)</w:t>
      </w:r>
      <w:r w:rsidRPr="0088249E">
        <w:rPr>
          <w:color w:val="000000"/>
          <w:shd w:val="pct15" w:color="auto" w:fill="auto"/>
          <w:lang w:val="sv-SE"/>
        </w:rPr>
        <w:t>)</w:t>
      </w:r>
    </w:p>
    <w:p w14:paraId="42CC67FE" w14:textId="401F7552" w:rsidR="00676B6B" w:rsidRPr="0088249E" w:rsidRDefault="00B60735" w:rsidP="00676B6B">
      <w:pPr>
        <w:tabs>
          <w:tab w:val="clear" w:pos="567"/>
          <w:tab w:val="left" w:pos="2268"/>
        </w:tabs>
        <w:spacing w:line="240" w:lineRule="auto"/>
        <w:rPr>
          <w:color w:val="000000"/>
          <w:shd w:val="pct15" w:color="auto" w:fill="auto"/>
          <w:lang w:val="sv-SE"/>
        </w:rPr>
      </w:pPr>
      <w:r w:rsidRPr="0088249E">
        <w:rPr>
          <w:color w:val="000000"/>
          <w:shd w:val="pct15" w:color="auto" w:fill="auto"/>
          <w:lang w:val="sv-SE"/>
        </w:rPr>
        <w:t>EU/1/05/319/</w:t>
      </w:r>
      <w:r w:rsidR="001F6689">
        <w:rPr>
          <w:color w:val="000000"/>
          <w:shd w:val="pct15" w:color="auto" w:fill="auto"/>
          <w:lang w:val="sv-SE"/>
        </w:rPr>
        <w:t>023</w:t>
      </w:r>
      <w:r w:rsidRPr="0088249E">
        <w:rPr>
          <w:color w:val="000000"/>
          <w:shd w:val="pct15" w:color="auto" w:fill="auto"/>
          <w:lang w:val="sv-SE"/>
        </w:rPr>
        <w:tab/>
      </w:r>
      <w:r w:rsidR="00041177" w:rsidRPr="00DC2BA7">
        <w:rPr>
          <w:color w:val="000000"/>
          <w:shd w:val="clear" w:color="auto" w:fill="D9D9D9"/>
          <w:lang w:val="sv-SE"/>
        </w:rPr>
        <w:t>75 mg</w:t>
      </w:r>
      <w:r w:rsidR="00041177" w:rsidRPr="00DC2BA7">
        <w:rPr>
          <w:shd w:val="clear" w:color="auto" w:fill="D9D9D9"/>
          <w:lang w:val="sv-SE"/>
        </w:rPr>
        <w:t xml:space="preserve"> injektionsvätska, lösning i förfylld </w:t>
      </w:r>
      <w:r w:rsidR="00662E57">
        <w:rPr>
          <w:shd w:val="clear" w:color="auto" w:fill="D9D9D9"/>
          <w:lang w:val="sv-SE"/>
        </w:rPr>
        <w:t>injektions</w:t>
      </w:r>
      <w:r w:rsidR="00041177">
        <w:rPr>
          <w:shd w:val="clear" w:color="auto" w:fill="D9D9D9"/>
          <w:lang w:val="sv-SE"/>
        </w:rPr>
        <w:t>penna</w:t>
      </w:r>
      <w:r w:rsidRPr="0088249E">
        <w:rPr>
          <w:color w:val="000000"/>
          <w:shd w:val="pct15" w:color="auto" w:fill="auto"/>
          <w:lang w:val="sv-SE"/>
        </w:rPr>
        <w:t xml:space="preserve"> (6 </w:t>
      </w:r>
      <w:r w:rsidRPr="0088249E">
        <w:rPr>
          <w:shd w:val="pct15" w:color="auto" w:fill="auto"/>
          <w:lang w:val="sv-SE"/>
        </w:rPr>
        <w:t>x 1</w:t>
      </w:r>
      <w:r w:rsidRPr="0088249E">
        <w:rPr>
          <w:color w:val="000000"/>
          <w:shd w:val="pct15" w:color="auto" w:fill="auto"/>
          <w:lang w:val="sv-SE"/>
        </w:rPr>
        <w:t>)</w:t>
      </w:r>
    </w:p>
    <w:p w14:paraId="36BE4B5F" w14:textId="77777777" w:rsidR="00676B6B" w:rsidRPr="0088249E" w:rsidRDefault="00676B6B" w:rsidP="00676B6B">
      <w:pPr>
        <w:pStyle w:val="Text"/>
        <w:spacing w:before="0"/>
        <w:jc w:val="left"/>
        <w:rPr>
          <w:color w:val="000000"/>
          <w:sz w:val="22"/>
          <w:lang w:val="sv-SE"/>
        </w:rPr>
      </w:pPr>
    </w:p>
    <w:p w14:paraId="3D5E5C05" w14:textId="77777777" w:rsidR="00676B6B" w:rsidRPr="0088249E" w:rsidRDefault="00676B6B" w:rsidP="00676B6B">
      <w:pPr>
        <w:pStyle w:val="Text"/>
        <w:spacing w:before="0"/>
        <w:jc w:val="left"/>
        <w:rPr>
          <w:color w:val="000000"/>
          <w:sz w:val="22"/>
          <w:lang w:val="sv-SE"/>
        </w:rPr>
      </w:pPr>
    </w:p>
    <w:p w14:paraId="67FD03DB"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13.</w:t>
      </w:r>
      <w:r w:rsidRPr="00DB6232">
        <w:rPr>
          <w:b/>
          <w:color w:val="000000"/>
          <w:lang w:val="sv-SE"/>
        </w:rPr>
        <w:tab/>
      </w:r>
      <w:r w:rsidR="00041177" w:rsidRPr="00DC2BA7">
        <w:rPr>
          <w:b/>
          <w:noProof/>
          <w:lang w:val="sv-SE"/>
        </w:rPr>
        <w:t>TILLVERKNINGSSATSNUMMER</w:t>
      </w:r>
    </w:p>
    <w:p w14:paraId="7089D2CE" w14:textId="77777777" w:rsidR="00676B6B" w:rsidRPr="00DB6232" w:rsidRDefault="00676B6B" w:rsidP="00676B6B">
      <w:pPr>
        <w:pStyle w:val="Text"/>
        <w:spacing w:before="0"/>
        <w:jc w:val="left"/>
        <w:rPr>
          <w:color w:val="000000"/>
          <w:sz w:val="22"/>
          <w:lang w:val="sv-SE"/>
        </w:rPr>
      </w:pPr>
    </w:p>
    <w:p w14:paraId="72691867" w14:textId="77777777" w:rsidR="00676B6B" w:rsidRPr="00DB6232" w:rsidRDefault="00B60735" w:rsidP="00676B6B">
      <w:pPr>
        <w:pStyle w:val="Text"/>
        <w:spacing w:before="0"/>
        <w:jc w:val="left"/>
        <w:rPr>
          <w:color w:val="000000"/>
          <w:sz w:val="22"/>
          <w:lang w:val="sv-SE"/>
        </w:rPr>
      </w:pPr>
      <w:r w:rsidRPr="00DB6232">
        <w:rPr>
          <w:color w:val="000000"/>
          <w:sz w:val="22"/>
          <w:lang w:val="sv-SE"/>
        </w:rPr>
        <w:t>Lot</w:t>
      </w:r>
    </w:p>
    <w:p w14:paraId="44DA1317" w14:textId="77777777" w:rsidR="00676B6B" w:rsidRPr="00DB6232" w:rsidRDefault="00676B6B" w:rsidP="00676B6B">
      <w:pPr>
        <w:pStyle w:val="Text"/>
        <w:spacing w:before="0"/>
        <w:jc w:val="left"/>
        <w:rPr>
          <w:color w:val="000000"/>
          <w:sz w:val="22"/>
          <w:lang w:val="sv-SE"/>
        </w:rPr>
      </w:pPr>
    </w:p>
    <w:p w14:paraId="7D1B33F1" w14:textId="77777777" w:rsidR="00676B6B" w:rsidRPr="00DB6232" w:rsidRDefault="00676B6B" w:rsidP="00676B6B">
      <w:pPr>
        <w:pStyle w:val="Text"/>
        <w:spacing w:before="0"/>
        <w:jc w:val="left"/>
        <w:rPr>
          <w:color w:val="000000"/>
          <w:sz w:val="22"/>
          <w:lang w:val="sv-SE"/>
        </w:rPr>
      </w:pPr>
    </w:p>
    <w:p w14:paraId="17A4958C"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14.</w:t>
      </w:r>
      <w:r w:rsidRPr="0088249E">
        <w:rPr>
          <w:b/>
          <w:color w:val="000000"/>
          <w:lang w:val="sv-SE"/>
        </w:rPr>
        <w:tab/>
      </w:r>
      <w:r w:rsidR="00041177" w:rsidRPr="00DC2BA7">
        <w:rPr>
          <w:b/>
          <w:noProof/>
          <w:lang w:val="sv-SE"/>
        </w:rPr>
        <w:t>ALLMÄN KLASSIFICERING FÖR FÖRSKRIVNING</w:t>
      </w:r>
    </w:p>
    <w:p w14:paraId="2009CC0A" w14:textId="77777777" w:rsidR="00676B6B" w:rsidRPr="0088249E" w:rsidRDefault="00676B6B" w:rsidP="00676B6B">
      <w:pPr>
        <w:pStyle w:val="Text"/>
        <w:spacing w:before="0"/>
        <w:jc w:val="left"/>
        <w:rPr>
          <w:color w:val="000000"/>
          <w:sz w:val="22"/>
          <w:lang w:val="sv-SE"/>
        </w:rPr>
      </w:pPr>
    </w:p>
    <w:p w14:paraId="32E56D9B" w14:textId="77777777" w:rsidR="00676B6B" w:rsidRPr="0088249E" w:rsidRDefault="00676B6B" w:rsidP="00676B6B">
      <w:pPr>
        <w:pStyle w:val="Text"/>
        <w:spacing w:before="0"/>
        <w:jc w:val="left"/>
        <w:rPr>
          <w:color w:val="000000"/>
          <w:sz w:val="22"/>
          <w:lang w:val="sv-SE"/>
        </w:rPr>
      </w:pPr>
    </w:p>
    <w:p w14:paraId="26AAA236"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15.</w:t>
      </w:r>
      <w:r w:rsidRPr="0088249E">
        <w:rPr>
          <w:b/>
          <w:color w:val="000000"/>
          <w:lang w:val="sv-SE"/>
        </w:rPr>
        <w:tab/>
      </w:r>
      <w:r w:rsidR="00041177" w:rsidRPr="00DC2BA7">
        <w:rPr>
          <w:b/>
          <w:noProof/>
          <w:lang w:val="sv-SE"/>
        </w:rPr>
        <w:t>BRUKSANVISNING</w:t>
      </w:r>
    </w:p>
    <w:p w14:paraId="7B1DAF5B" w14:textId="77777777" w:rsidR="00676B6B" w:rsidRPr="0088249E" w:rsidRDefault="00676B6B" w:rsidP="00676B6B">
      <w:pPr>
        <w:tabs>
          <w:tab w:val="clear" w:pos="567"/>
        </w:tabs>
        <w:spacing w:line="240" w:lineRule="auto"/>
        <w:rPr>
          <w:color w:val="000000"/>
          <w:lang w:val="sv-SE"/>
        </w:rPr>
      </w:pPr>
    </w:p>
    <w:p w14:paraId="3CDD29AC" w14:textId="77777777" w:rsidR="00676B6B" w:rsidRPr="0088249E" w:rsidRDefault="00676B6B" w:rsidP="00676B6B">
      <w:pPr>
        <w:tabs>
          <w:tab w:val="clear" w:pos="567"/>
        </w:tabs>
        <w:spacing w:line="240" w:lineRule="auto"/>
        <w:rPr>
          <w:color w:val="000000"/>
          <w:lang w:val="sv-SE"/>
        </w:rPr>
      </w:pPr>
    </w:p>
    <w:p w14:paraId="0B948FD1"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r w:rsidRPr="00DB6232">
        <w:rPr>
          <w:b/>
          <w:color w:val="000000"/>
          <w:lang w:val="sv-SE"/>
        </w:rPr>
        <w:t>16.</w:t>
      </w:r>
      <w:r w:rsidRPr="00DB6232">
        <w:rPr>
          <w:b/>
          <w:color w:val="000000"/>
          <w:lang w:val="sv-SE"/>
        </w:rPr>
        <w:tab/>
      </w:r>
      <w:r w:rsidR="00041177" w:rsidRPr="00DC2BA7">
        <w:rPr>
          <w:b/>
          <w:caps/>
          <w:noProof/>
          <w:lang w:val="sv-SE"/>
        </w:rPr>
        <w:t>information i Punktskrift</w:t>
      </w:r>
    </w:p>
    <w:p w14:paraId="5D5E00B8" w14:textId="77777777" w:rsidR="00676B6B" w:rsidRPr="00DB6232" w:rsidRDefault="00676B6B" w:rsidP="00676B6B">
      <w:pPr>
        <w:tabs>
          <w:tab w:val="clear" w:pos="567"/>
        </w:tabs>
        <w:spacing w:line="240" w:lineRule="auto"/>
        <w:rPr>
          <w:color w:val="000000"/>
          <w:lang w:val="sv-SE"/>
        </w:rPr>
      </w:pPr>
    </w:p>
    <w:p w14:paraId="7A4E6ABB" w14:textId="77777777" w:rsidR="00676B6B" w:rsidRPr="00DB6232" w:rsidRDefault="00B60735" w:rsidP="00676B6B">
      <w:pPr>
        <w:pStyle w:val="Text"/>
        <w:spacing w:before="0"/>
        <w:jc w:val="left"/>
        <w:rPr>
          <w:color w:val="000000"/>
          <w:sz w:val="22"/>
          <w:lang w:val="sv-SE"/>
        </w:rPr>
      </w:pPr>
      <w:r w:rsidRPr="00DB6232">
        <w:rPr>
          <w:color w:val="000000"/>
          <w:sz w:val="22"/>
          <w:lang w:val="sv-SE"/>
        </w:rPr>
        <w:t>Xolair 75 mg</w:t>
      </w:r>
    </w:p>
    <w:p w14:paraId="2D618A9C" w14:textId="77777777" w:rsidR="00676B6B" w:rsidRPr="00DB6232" w:rsidRDefault="00676B6B" w:rsidP="00676B6B">
      <w:pPr>
        <w:tabs>
          <w:tab w:val="clear" w:pos="567"/>
        </w:tabs>
        <w:spacing w:line="240" w:lineRule="auto"/>
        <w:rPr>
          <w:color w:val="000000"/>
          <w:lang w:val="sv-SE"/>
        </w:rPr>
      </w:pPr>
    </w:p>
    <w:p w14:paraId="120F541F" w14:textId="77777777" w:rsidR="00676B6B" w:rsidRPr="00DB6232" w:rsidRDefault="00676B6B" w:rsidP="00676B6B">
      <w:pPr>
        <w:spacing w:line="240" w:lineRule="auto"/>
        <w:rPr>
          <w:color w:val="000000"/>
          <w:lang w:val="sv-SE"/>
        </w:rPr>
      </w:pPr>
    </w:p>
    <w:p w14:paraId="711AEDBE" w14:textId="77777777" w:rsidR="00676B6B" w:rsidRPr="0088249E"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lang w:val="sv-SE"/>
        </w:rPr>
      </w:pPr>
      <w:r w:rsidRPr="0088249E">
        <w:rPr>
          <w:b/>
          <w:noProof/>
          <w:lang w:val="sv-SE"/>
        </w:rPr>
        <w:t>17.</w:t>
      </w:r>
      <w:r w:rsidRPr="0088249E">
        <w:rPr>
          <w:b/>
          <w:noProof/>
          <w:lang w:val="sv-SE"/>
        </w:rPr>
        <w:tab/>
      </w:r>
      <w:r w:rsidR="00041177" w:rsidRPr="00DC2BA7">
        <w:rPr>
          <w:b/>
          <w:noProof/>
          <w:lang w:val="sv-SE"/>
        </w:rPr>
        <w:t>UNIK IDENTITETSBETECKNING – TVÅDIMENSIONELL STRECKKOD</w:t>
      </w:r>
    </w:p>
    <w:p w14:paraId="311F92FA" w14:textId="77777777" w:rsidR="00676B6B" w:rsidRPr="0088249E" w:rsidRDefault="00676B6B" w:rsidP="00676B6B">
      <w:pPr>
        <w:keepNext/>
        <w:spacing w:line="240" w:lineRule="auto"/>
        <w:rPr>
          <w:noProof/>
          <w:lang w:val="sv-SE"/>
        </w:rPr>
      </w:pPr>
    </w:p>
    <w:p w14:paraId="23564B87" w14:textId="77777777" w:rsidR="00676B6B" w:rsidRPr="0088249E" w:rsidRDefault="00B60735" w:rsidP="0088249E">
      <w:pPr>
        <w:widowControl w:val="0"/>
        <w:tabs>
          <w:tab w:val="clear" w:pos="567"/>
        </w:tabs>
        <w:spacing w:line="240" w:lineRule="auto"/>
        <w:rPr>
          <w:shd w:val="pct15" w:color="auto" w:fill="auto"/>
          <w:lang w:val="sv-SE"/>
        </w:rPr>
      </w:pPr>
      <w:r w:rsidRPr="00DC2BA7">
        <w:rPr>
          <w:shd w:val="pct15" w:color="auto" w:fill="auto"/>
          <w:lang w:val="sv-SE"/>
        </w:rPr>
        <w:t>Tvådimensionell streckkod som innehåller den unika identitetsbeteckningen.</w:t>
      </w:r>
    </w:p>
    <w:p w14:paraId="409C3131" w14:textId="77777777" w:rsidR="00676B6B" w:rsidRPr="0088249E" w:rsidRDefault="00676B6B" w:rsidP="00676B6B">
      <w:pPr>
        <w:spacing w:line="240" w:lineRule="auto"/>
        <w:rPr>
          <w:color w:val="000000"/>
          <w:lang w:val="sv-SE"/>
        </w:rPr>
      </w:pPr>
    </w:p>
    <w:p w14:paraId="4317F2A7" w14:textId="77777777" w:rsidR="00676B6B" w:rsidRPr="0088249E" w:rsidRDefault="00676B6B" w:rsidP="00676B6B">
      <w:pPr>
        <w:spacing w:line="240" w:lineRule="auto"/>
        <w:rPr>
          <w:color w:val="000000"/>
          <w:lang w:val="sv-SE"/>
        </w:rPr>
      </w:pPr>
    </w:p>
    <w:p w14:paraId="08C4BFF2" w14:textId="77777777" w:rsidR="00676B6B" w:rsidRPr="00642767"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rPr>
      </w:pPr>
      <w:r w:rsidRPr="00642767">
        <w:rPr>
          <w:b/>
          <w:noProof/>
        </w:rPr>
        <w:t>18.</w:t>
      </w:r>
      <w:r w:rsidRPr="00642767">
        <w:rPr>
          <w:b/>
          <w:noProof/>
        </w:rPr>
        <w:tab/>
        <w:t>UNIQUE IDENTIFIER - HUMAN READABLE DATA</w:t>
      </w:r>
    </w:p>
    <w:p w14:paraId="7F046121" w14:textId="77777777" w:rsidR="00676B6B" w:rsidRPr="00642767" w:rsidRDefault="00676B6B" w:rsidP="00676B6B">
      <w:pPr>
        <w:keepNext/>
        <w:spacing w:line="240" w:lineRule="auto"/>
        <w:rPr>
          <w:noProof/>
        </w:rPr>
      </w:pPr>
    </w:p>
    <w:p w14:paraId="660F345C" w14:textId="77777777" w:rsidR="00676B6B" w:rsidRPr="00642767" w:rsidRDefault="00B60735" w:rsidP="00676B6B">
      <w:pPr>
        <w:keepNext/>
        <w:spacing w:line="240" w:lineRule="auto"/>
      </w:pPr>
      <w:r w:rsidRPr="00642767">
        <w:t>PC</w:t>
      </w:r>
    </w:p>
    <w:p w14:paraId="7058938C" w14:textId="77777777" w:rsidR="00676B6B" w:rsidRPr="00DB6232" w:rsidRDefault="00B60735" w:rsidP="00676B6B">
      <w:pPr>
        <w:keepNext/>
        <w:spacing w:line="240" w:lineRule="auto"/>
        <w:rPr>
          <w:lang w:val="sv-SE"/>
        </w:rPr>
      </w:pPr>
      <w:r w:rsidRPr="00DB6232">
        <w:rPr>
          <w:lang w:val="sv-SE"/>
        </w:rPr>
        <w:t>SN</w:t>
      </w:r>
    </w:p>
    <w:p w14:paraId="112151CE" w14:textId="77777777" w:rsidR="00676B6B" w:rsidRPr="00DB6232" w:rsidRDefault="00B60735" w:rsidP="00676B6B">
      <w:pPr>
        <w:spacing w:line="240" w:lineRule="auto"/>
        <w:rPr>
          <w:color w:val="000000"/>
          <w:lang w:val="sv-SE"/>
        </w:rPr>
      </w:pPr>
      <w:r w:rsidRPr="00DB6232">
        <w:rPr>
          <w:lang w:val="sv-SE"/>
        </w:rPr>
        <w:t>NN</w:t>
      </w:r>
    </w:p>
    <w:p w14:paraId="464C0DB3" w14:textId="77777777" w:rsidR="00676B6B" w:rsidRPr="00DB6232" w:rsidRDefault="00B60735" w:rsidP="00676B6B">
      <w:pPr>
        <w:pStyle w:val="Text"/>
        <w:spacing w:before="0"/>
        <w:jc w:val="left"/>
        <w:rPr>
          <w:color w:val="000000"/>
          <w:sz w:val="22"/>
          <w:lang w:val="sv-SE"/>
        </w:rPr>
      </w:pPr>
      <w:r w:rsidRPr="00DB6232">
        <w:rPr>
          <w:b/>
          <w:color w:val="000000"/>
          <w:sz w:val="22"/>
          <w:u w:val="single"/>
          <w:lang w:val="sv-SE"/>
        </w:rPr>
        <w:br w:type="page"/>
      </w:r>
    </w:p>
    <w:p w14:paraId="6EB658E7" w14:textId="77777777" w:rsidR="00676B6B" w:rsidRPr="00DB6232" w:rsidRDefault="00676B6B" w:rsidP="00676B6B">
      <w:pPr>
        <w:tabs>
          <w:tab w:val="clear" w:pos="567"/>
        </w:tabs>
        <w:spacing w:line="240" w:lineRule="auto"/>
        <w:rPr>
          <w:color w:val="000000"/>
          <w:lang w:val="sv-SE"/>
        </w:rPr>
      </w:pPr>
    </w:p>
    <w:p w14:paraId="647D7DB1" w14:textId="77777777" w:rsidR="00041177" w:rsidRPr="00DC2BA7" w:rsidRDefault="00B60735" w:rsidP="00041177">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3D4BDF2B" w14:textId="77777777" w:rsidR="00041177" w:rsidRPr="00DC2BA7" w:rsidRDefault="00041177" w:rsidP="00041177">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22BD55BB" w14:textId="77777777" w:rsidR="00041177" w:rsidRPr="00DC2BA7" w:rsidRDefault="00B60735" w:rsidP="00041177">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INTERMEDIÄR KARTONG FÖR MULTIPACK (UTAN BLUE BOX)</w:t>
      </w:r>
    </w:p>
    <w:p w14:paraId="548EA9FE" w14:textId="77777777" w:rsidR="00676B6B" w:rsidRPr="0088249E" w:rsidRDefault="00676B6B" w:rsidP="00676B6B">
      <w:pPr>
        <w:tabs>
          <w:tab w:val="clear" w:pos="567"/>
        </w:tabs>
        <w:spacing w:line="240" w:lineRule="auto"/>
        <w:rPr>
          <w:color w:val="000000"/>
          <w:lang w:val="sv-SE"/>
        </w:rPr>
      </w:pPr>
    </w:p>
    <w:p w14:paraId="001C64EC" w14:textId="77777777" w:rsidR="00676B6B" w:rsidRPr="0088249E" w:rsidRDefault="00676B6B" w:rsidP="00676B6B">
      <w:pPr>
        <w:tabs>
          <w:tab w:val="clear" w:pos="567"/>
        </w:tabs>
        <w:spacing w:line="240" w:lineRule="auto"/>
        <w:rPr>
          <w:color w:val="000000"/>
          <w:lang w:val="sv-SE"/>
        </w:rPr>
      </w:pPr>
    </w:p>
    <w:p w14:paraId="5C585792"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w:t>
      </w:r>
      <w:r w:rsidRPr="0088249E">
        <w:rPr>
          <w:b/>
          <w:color w:val="000000"/>
          <w:lang w:val="sv-SE"/>
        </w:rPr>
        <w:tab/>
      </w:r>
      <w:r w:rsidR="00041177" w:rsidRPr="00DC2BA7">
        <w:rPr>
          <w:b/>
          <w:noProof/>
          <w:lang w:val="sv-SE"/>
        </w:rPr>
        <w:t>LÄKEMEDLETS NAMN</w:t>
      </w:r>
    </w:p>
    <w:p w14:paraId="442471D4" w14:textId="77777777" w:rsidR="00676B6B" w:rsidRPr="0088249E" w:rsidRDefault="00676B6B" w:rsidP="00676B6B">
      <w:pPr>
        <w:pStyle w:val="Text"/>
        <w:spacing w:before="0"/>
        <w:jc w:val="left"/>
        <w:rPr>
          <w:color w:val="000000"/>
          <w:sz w:val="22"/>
          <w:lang w:val="sv-SE"/>
        </w:rPr>
      </w:pPr>
    </w:p>
    <w:p w14:paraId="452FA88F" w14:textId="464B4574" w:rsidR="00041177" w:rsidRPr="00DC2BA7" w:rsidRDefault="00B60735" w:rsidP="00041177">
      <w:pPr>
        <w:pStyle w:val="Text"/>
        <w:spacing w:before="0"/>
        <w:jc w:val="left"/>
        <w:rPr>
          <w:sz w:val="22"/>
          <w:lang w:val="sv-SE"/>
        </w:rPr>
      </w:pPr>
      <w:r w:rsidRPr="00DC2BA7">
        <w:rPr>
          <w:color w:val="000000"/>
          <w:sz w:val="22"/>
          <w:lang w:val="sv-SE"/>
        </w:rPr>
        <w:t>Xolair 75 mg</w:t>
      </w:r>
      <w:r w:rsidRPr="00DC2BA7">
        <w:rPr>
          <w:sz w:val="22"/>
          <w:lang w:val="sv-SE"/>
        </w:rPr>
        <w:t xml:space="preserve"> injektionsvätska, lösning i förfylld </w:t>
      </w:r>
      <w:r w:rsidR="00662E57">
        <w:rPr>
          <w:sz w:val="22"/>
          <w:lang w:val="sv-SE"/>
        </w:rPr>
        <w:t>injektions</w:t>
      </w:r>
      <w:r>
        <w:rPr>
          <w:sz w:val="22"/>
          <w:lang w:val="sv-SE"/>
        </w:rPr>
        <w:t>penna</w:t>
      </w:r>
    </w:p>
    <w:p w14:paraId="506247EC" w14:textId="77777777" w:rsidR="00041177" w:rsidRPr="0088249E" w:rsidRDefault="00B60735" w:rsidP="00041177">
      <w:pPr>
        <w:pStyle w:val="Text"/>
        <w:spacing w:before="0"/>
        <w:jc w:val="left"/>
        <w:rPr>
          <w:color w:val="000000"/>
          <w:sz w:val="22"/>
          <w:lang w:val="sv-SE"/>
        </w:rPr>
      </w:pPr>
      <w:r w:rsidRPr="0088249E">
        <w:rPr>
          <w:color w:val="000000"/>
          <w:sz w:val="22"/>
          <w:lang w:val="sv-SE"/>
        </w:rPr>
        <w:t>omalizumab</w:t>
      </w:r>
    </w:p>
    <w:p w14:paraId="656DF7A2" w14:textId="77777777" w:rsidR="00676B6B" w:rsidRPr="00DB6232" w:rsidRDefault="00676B6B" w:rsidP="00676B6B">
      <w:pPr>
        <w:pStyle w:val="Text"/>
        <w:spacing w:before="0"/>
        <w:jc w:val="left"/>
        <w:rPr>
          <w:color w:val="000000"/>
          <w:sz w:val="22"/>
          <w:lang w:val="sv-SE"/>
        </w:rPr>
      </w:pPr>
    </w:p>
    <w:p w14:paraId="46C1E5F5" w14:textId="77777777" w:rsidR="00676B6B" w:rsidRPr="00DB6232" w:rsidRDefault="00676B6B" w:rsidP="00676B6B">
      <w:pPr>
        <w:pStyle w:val="Text"/>
        <w:spacing w:before="0"/>
        <w:jc w:val="left"/>
        <w:rPr>
          <w:color w:val="000000"/>
          <w:sz w:val="22"/>
          <w:lang w:val="sv-SE"/>
        </w:rPr>
      </w:pPr>
    </w:p>
    <w:p w14:paraId="179FB542"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2.</w:t>
      </w:r>
      <w:r w:rsidRPr="0088249E">
        <w:rPr>
          <w:b/>
          <w:color w:val="000000"/>
          <w:lang w:val="sv-SE"/>
        </w:rPr>
        <w:tab/>
      </w:r>
      <w:r w:rsidR="00041177" w:rsidRPr="00DC2BA7">
        <w:rPr>
          <w:b/>
          <w:noProof/>
          <w:lang w:val="sv-SE"/>
        </w:rPr>
        <w:t>DEKLARATION AV AKTIV(A) SUBSTANS(ER)</w:t>
      </w:r>
    </w:p>
    <w:p w14:paraId="64F962DE" w14:textId="77777777" w:rsidR="00676B6B" w:rsidRPr="0088249E" w:rsidRDefault="00676B6B" w:rsidP="00676B6B">
      <w:pPr>
        <w:pStyle w:val="Text"/>
        <w:spacing w:before="0"/>
        <w:jc w:val="left"/>
        <w:rPr>
          <w:color w:val="000000"/>
          <w:sz w:val="22"/>
          <w:lang w:val="sv-SE"/>
        </w:rPr>
      </w:pPr>
    </w:p>
    <w:p w14:paraId="4E52B9D6" w14:textId="6E821110" w:rsidR="00041177" w:rsidRPr="0088249E" w:rsidRDefault="00B60735" w:rsidP="00676B6B">
      <w:pPr>
        <w:pStyle w:val="Text"/>
        <w:spacing w:before="0"/>
        <w:jc w:val="left"/>
        <w:rPr>
          <w:color w:val="000000"/>
          <w:sz w:val="22"/>
          <w:lang w:val="sv-SE"/>
        </w:rPr>
      </w:pPr>
      <w:r w:rsidRPr="00DC2BA7">
        <w:rPr>
          <w:color w:val="000000"/>
          <w:sz w:val="22"/>
          <w:lang w:val="sv-SE"/>
        </w:rPr>
        <w:t xml:space="preserve">Varje förfylld </w:t>
      </w:r>
      <w:r w:rsidR="00662E57">
        <w:rPr>
          <w:sz w:val="22"/>
          <w:lang w:val="sv-SE"/>
        </w:rPr>
        <w:t>injektions</w:t>
      </w:r>
      <w:r>
        <w:rPr>
          <w:color w:val="000000"/>
          <w:sz w:val="22"/>
          <w:lang w:val="sv-SE"/>
        </w:rPr>
        <w:t>penna</w:t>
      </w:r>
      <w:r w:rsidRPr="00DC2BA7">
        <w:rPr>
          <w:color w:val="000000"/>
          <w:sz w:val="22"/>
          <w:lang w:val="sv-SE"/>
        </w:rPr>
        <w:t xml:space="preserve"> innehåller 75 mg omalizumab</w:t>
      </w:r>
      <w:r>
        <w:rPr>
          <w:color w:val="000000"/>
          <w:sz w:val="22"/>
          <w:lang w:val="sv-SE"/>
        </w:rPr>
        <w:t xml:space="preserve"> i</w:t>
      </w:r>
      <w:r w:rsidRPr="00DC2BA7">
        <w:rPr>
          <w:color w:val="000000"/>
          <w:sz w:val="22"/>
          <w:lang w:val="sv-SE"/>
        </w:rPr>
        <w:t xml:space="preserve"> 0,5 ml lösning</w:t>
      </w:r>
    </w:p>
    <w:p w14:paraId="56B022C1" w14:textId="77777777" w:rsidR="00676B6B" w:rsidRPr="0088249E" w:rsidRDefault="00676B6B" w:rsidP="00676B6B">
      <w:pPr>
        <w:pStyle w:val="Text"/>
        <w:spacing w:before="0"/>
        <w:jc w:val="left"/>
        <w:rPr>
          <w:color w:val="000000"/>
          <w:sz w:val="22"/>
          <w:lang w:val="sv-SE"/>
        </w:rPr>
      </w:pPr>
    </w:p>
    <w:p w14:paraId="3E32220D" w14:textId="77777777" w:rsidR="00676B6B" w:rsidRPr="0088249E" w:rsidRDefault="00676B6B" w:rsidP="00676B6B">
      <w:pPr>
        <w:pStyle w:val="Text"/>
        <w:spacing w:before="0"/>
        <w:jc w:val="left"/>
        <w:rPr>
          <w:color w:val="000000"/>
          <w:sz w:val="22"/>
          <w:lang w:val="sv-SE"/>
        </w:rPr>
      </w:pPr>
    </w:p>
    <w:p w14:paraId="245121B1"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3.</w:t>
      </w:r>
      <w:r w:rsidRPr="0088249E">
        <w:rPr>
          <w:b/>
          <w:color w:val="000000"/>
          <w:lang w:val="sv-SE"/>
        </w:rPr>
        <w:tab/>
      </w:r>
      <w:r w:rsidR="00041177" w:rsidRPr="00DC2BA7">
        <w:rPr>
          <w:b/>
          <w:noProof/>
          <w:lang w:val="sv-SE"/>
        </w:rPr>
        <w:t>FÖRTECKNING ÖVER HJÄLPÄMNEN</w:t>
      </w:r>
    </w:p>
    <w:p w14:paraId="57865C64" w14:textId="77777777" w:rsidR="00676B6B" w:rsidRPr="0088249E" w:rsidRDefault="00676B6B" w:rsidP="00676B6B">
      <w:pPr>
        <w:pStyle w:val="Text"/>
        <w:spacing w:before="0"/>
        <w:jc w:val="left"/>
        <w:rPr>
          <w:color w:val="000000"/>
          <w:sz w:val="22"/>
          <w:lang w:val="sv-SE"/>
        </w:rPr>
      </w:pPr>
    </w:p>
    <w:p w14:paraId="5893410B" w14:textId="77777777" w:rsidR="00041177" w:rsidRPr="00DC2BA7" w:rsidRDefault="00B60735" w:rsidP="00041177">
      <w:pPr>
        <w:pStyle w:val="Char2"/>
        <w:widowControl w:val="0"/>
        <w:spacing w:before="0"/>
        <w:jc w:val="left"/>
        <w:rPr>
          <w:sz w:val="22"/>
          <w:szCs w:val="22"/>
          <w:lang w:val="sv-SE"/>
        </w:rPr>
      </w:pPr>
      <w:r w:rsidRPr="00DC2BA7">
        <w:rPr>
          <w:sz w:val="22"/>
          <w:szCs w:val="22"/>
          <w:lang w:val="sv-SE"/>
        </w:rPr>
        <w:t>Innehåller även: argininhydroklorid, histidinhydroklorid</w:t>
      </w:r>
      <w:r w:rsidR="008D694B">
        <w:rPr>
          <w:sz w:val="22"/>
          <w:szCs w:val="22"/>
          <w:lang w:val="sv-SE"/>
        </w:rPr>
        <w:t>monohydrat</w:t>
      </w:r>
      <w:r w:rsidRPr="00DC2BA7">
        <w:rPr>
          <w:sz w:val="22"/>
          <w:szCs w:val="22"/>
          <w:lang w:val="sv-SE"/>
        </w:rPr>
        <w:t>, histidin, polysorbat 20, vatten för injektionsvätskor.</w:t>
      </w:r>
    </w:p>
    <w:p w14:paraId="24331F3C" w14:textId="77777777" w:rsidR="00676B6B" w:rsidRPr="0088249E" w:rsidRDefault="00676B6B" w:rsidP="00676B6B">
      <w:pPr>
        <w:pStyle w:val="Text"/>
        <w:spacing w:before="0"/>
        <w:jc w:val="left"/>
        <w:rPr>
          <w:color w:val="000000"/>
          <w:sz w:val="22"/>
          <w:lang w:val="sv-SE"/>
        </w:rPr>
      </w:pPr>
    </w:p>
    <w:p w14:paraId="58420B46" w14:textId="77777777" w:rsidR="00676B6B" w:rsidRPr="0088249E" w:rsidRDefault="00676B6B" w:rsidP="00676B6B">
      <w:pPr>
        <w:pStyle w:val="Text"/>
        <w:spacing w:before="0"/>
        <w:jc w:val="left"/>
        <w:rPr>
          <w:color w:val="000000"/>
          <w:sz w:val="22"/>
          <w:lang w:val="sv-SE"/>
        </w:rPr>
      </w:pPr>
    </w:p>
    <w:p w14:paraId="78B76B65"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4.</w:t>
      </w:r>
      <w:r w:rsidRPr="0088249E">
        <w:rPr>
          <w:b/>
          <w:color w:val="000000"/>
          <w:lang w:val="sv-SE"/>
        </w:rPr>
        <w:tab/>
      </w:r>
      <w:r w:rsidR="00041177" w:rsidRPr="00DC2BA7">
        <w:rPr>
          <w:b/>
          <w:noProof/>
          <w:lang w:val="sv-SE"/>
        </w:rPr>
        <w:t>LÄKEMEDELSFORM OCH FÖRPACKNINGSSTORLEK</w:t>
      </w:r>
    </w:p>
    <w:p w14:paraId="2FA00245" w14:textId="77777777" w:rsidR="00676B6B" w:rsidRPr="0088249E" w:rsidRDefault="00676B6B" w:rsidP="00676B6B">
      <w:pPr>
        <w:tabs>
          <w:tab w:val="clear" w:pos="567"/>
        </w:tabs>
        <w:spacing w:line="240" w:lineRule="auto"/>
        <w:rPr>
          <w:color w:val="000000"/>
          <w:lang w:val="sv-SE"/>
        </w:rPr>
      </w:pPr>
    </w:p>
    <w:p w14:paraId="2883DF38" w14:textId="3BEF9D22" w:rsidR="00041177" w:rsidRPr="00DC2BA7" w:rsidRDefault="00B60735" w:rsidP="00041177">
      <w:pPr>
        <w:pStyle w:val="Text"/>
        <w:spacing w:before="0"/>
        <w:jc w:val="left"/>
        <w:rPr>
          <w:sz w:val="22"/>
          <w:lang w:val="sv-SE"/>
        </w:rPr>
      </w:pPr>
      <w:r w:rsidRPr="00DC2BA7">
        <w:rPr>
          <w:sz w:val="22"/>
          <w:shd w:val="pct15" w:color="auto" w:fill="auto"/>
          <w:lang w:val="sv-SE"/>
        </w:rPr>
        <w:t xml:space="preserve">Injektionsvätska, lösning i förfylld </w:t>
      </w:r>
      <w:r w:rsidR="00662E57">
        <w:rPr>
          <w:sz w:val="22"/>
          <w:shd w:val="pct15" w:color="auto" w:fill="auto"/>
          <w:lang w:val="sv-SE"/>
        </w:rPr>
        <w:t>injektions</w:t>
      </w:r>
      <w:r>
        <w:rPr>
          <w:sz w:val="22"/>
          <w:shd w:val="pct15" w:color="auto" w:fill="auto"/>
          <w:lang w:val="sv-SE"/>
        </w:rPr>
        <w:t>penna</w:t>
      </w:r>
    </w:p>
    <w:p w14:paraId="66172C20" w14:textId="77777777" w:rsidR="00041177" w:rsidRPr="00DC2BA7" w:rsidRDefault="00041177" w:rsidP="00041177">
      <w:pPr>
        <w:pStyle w:val="Text"/>
        <w:spacing w:before="0"/>
        <w:jc w:val="left"/>
        <w:rPr>
          <w:sz w:val="22"/>
          <w:lang w:val="sv-SE"/>
        </w:rPr>
      </w:pPr>
    </w:p>
    <w:p w14:paraId="2204BE17" w14:textId="5CF863C9" w:rsidR="00041177" w:rsidRPr="00DC2BA7" w:rsidRDefault="00B60735" w:rsidP="00041177">
      <w:pPr>
        <w:pStyle w:val="Text"/>
        <w:spacing w:before="0"/>
        <w:jc w:val="left"/>
        <w:rPr>
          <w:color w:val="000000"/>
          <w:sz w:val="22"/>
          <w:lang w:val="sv-SE"/>
        </w:rPr>
      </w:pPr>
      <w:r w:rsidRPr="00DC2BA7">
        <w:rPr>
          <w:color w:val="000000"/>
          <w:sz w:val="22"/>
          <w:lang w:val="sv-SE"/>
        </w:rPr>
        <w:t xml:space="preserve">1 förfylld </w:t>
      </w:r>
      <w:r w:rsidR="00662E57">
        <w:rPr>
          <w:color w:val="000000"/>
          <w:sz w:val="22"/>
          <w:lang w:val="sv-SE"/>
        </w:rPr>
        <w:t>injektions</w:t>
      </w:r>
      <w:r>
        <w:rPr>
          <w:color w:val="000000"/>
          <w:sz w:val="22"/>
          <w:lang w:val="sv-SE"/>
        </w:rPr>
        <w:t>penna</w:t>
      </w:r>
      <w:r w:rsidRPr="00DC2BA7">
        <w:rPr>
          <w:color w:val="000000"/>
          <w:sz w:val="22"/>
          <w:lang w:val="sv-SE"/>
        </w:rPr>
        <w:t>. Del av multipack. Får inte säljas separat.</w:t>
      </w:r>
    </w:p>
    <w:p w14:paraId="2AFD3280" w14:textId="77777777" w:rsidR="00676B6B" w:rsidRPr="0088249E" w:rsidRDefault="00676B6B" w:rsidP="00676B6B">
      <w:pPr>
        <w:pStyle w:val="Text"/>
        <w:spacing w:before="0"/>
        <w:jc w:val="left"/>
        <w:rPr>
          <w:color w:val="000000"/>
          <w:sz w:val="22"/>
          <w:lang w:val="sv-SE"/>
        </w:rPr>
      </w:pPr>
    </w:p>
    <w:p w14:paraId="4E87308A" w14:textId="77777777" w:rsidR="00676B6B" w:rsidRPr="0088249E" w:rsidRDefault="00676B6B" w:rsidP="00676B6B">
      <w:pPr>
        <w:pStyle w:val="Text"/>
        <w:spacing w:before="0"/>
        <w:jc w:val="left"/>
        <w:rPr>
          <w:color w:val="000000"/>
          <w:sz w:val="22"/>
          <w:lang w:val="sv-SE"/>
        </w:rPr>
      </w:pPr>
    </w:p>
    <w:p w14:paraId="335E0862"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5.</w:t>
      </w:r>
      <w:r w:rsidRPr="0088249E">
        <w:rPr>
          <w:b/>
          <w:color w:val="000000"/>
          <w:lang w:val="sv-SE"/>
        </w:rPr>
        <w:tab/>
      </w:r>
      <w:r w:rsidR="00041177" w:rsidRPr="00DC2BA7">
        <w:rPr>
          <w:b/>
          <w:noProof/>
          <w:lang w:val="sv-SE"/>
        </w:rPr>
        <w:t>ADMINISTRERINGSSÄTT OCH ADMINISTRERINGSVÄG</w:t>
      </w:r>
    </w:p>
    <w:p w14:paraId="397460CF" w14:textId="77777777" w:rsidR="00676B6B" w:rsidRPr="0088249E" w:rsidRDefault="00676B6B" w:rsidP="00676B6B">
      <w:pPr>
        <w:pStyle w:val="Text"/>
        <w:spacing w:before="0"/>
        <w:jc w:val="left"/>
        <w:rPr>
          <w:color w:val="000000"/>
          <w:sz w:val="22"/>
          <w:lang w:val="sv-SE"/>
        </w:rPr>
      </w:pPr>
    </w:p>
    <w:p w14:paraId="40B2AA6F" w14:textId="77777777" w:rsidR="00955E52" w:rsidRPr="00DC2BA7" w:rsidRDefault="00B60735" w:rsidP="00955E52">
      <w:pPr>
        <w:suppressAutoHyphens/>
        <w:spacing w:line="240" w:lineRule="auto"/>
        <w:rPr>
          <w:noProof/>
          <w:lang w:val="sv-SE"/>
        </w:rPr>
      </w:pPr>
      <w:r w:rsidRPr="00DC2BA7">
        <w:rPr>
          <w:noProof/>
          <w:lang w:val="sv-SE"/>
        </w:rPr>
        <w:t>Läs bipacksedeln före användning.</w:t>
      </w:r>
    </w:p>
    <w:p w14:paraId="214137DF" w14:textId="77777777" w:rsidR="00955E52" w:rsidRPr="00DC2BA7" w:rsidRDefault="00B60735" w:rsidP="00955E52">
      <w:pPr>
        <w:suppressAutoHyphens/>
        <w:spacing w:line="240" w:lineRule="auto"/>
        <w:rPr>
          <w:noProof/>
          <w:lang w:val="sv-SE"/>
        </w:rPr>
      </w:pPr>
      <w:r w:rsidRPr="00DC2BA7">
        <w:rPr>
          <w:noProof/>
          <w:lang w:val="sv-SE"/>
        </w:rPr>
        <w:t>Subkutan användning.</w:t>
      </w:r>
    </w:p>
    <w:p w14:paraId="5E092DCB" w14:textId="77777777" w:rsidR="00955E52" w:rsidRPr="00DC2BA7" w:rsidRDefault="00B60735" w:rsidP="00955E52">
      <w:pPr>
        <w:suppressAutoHyphens/>
        <w:spacing w:line="240" w:lineRule="auto"/>
        <w:rPr>
          <w:noProof/>
          <w:lang w:val="sv-SE"/>
        </w:rPr>
      </w:pPr>
      <w:r w:rsidRPr="00DC2BA7">
        <w:rPr>
          <w:noProof/>
          <w:lang w:val="sv-SE"/>
        </w:rPr>
        <w:t>Engångsbruk.</w:t>
      </w:r>
    </w:p>
    <w:p w14:paraId="212E9F09" w14:textId="77777777" w:rsidR="00676B6B" w:rsidRPr="0088249E" w:rsidRDefault="00676B6B" w:rsidP="00676B6B">
      <w:pPr>
        <w:pStyle w:val="Text"/>
        <w:spacing w:before="0"/>
        <w:jc w:val="left"/>
        <w:rPr>
          <w:color w:val="000000"/>
          <w:sz w:val="22"/>
          <w:lang w:val="sv-SE"/>
        </w:rPr>
      </w:pPr>
    </w:p>
    <w:p w14:paraId="1497F164" w14:textId="77777777" w:rsidR="00676B6B" w:rsidRPr="0088249E" w:rsidRDefault="00676B6B" w:rsidP="00676B6B">
      <w:pPr>
        <w:tabs>
          <w:tab w:val="clear" w:pos="567"/>
        </w:tabs>
        <w:spacing w:line="240" w:lineRule="auto"/>
        <w:rPr>
          <w:color w:val="000000"/>
          <w:lang w:val="sv-SE"/>
        </w:rPr>
      </w:pPr>
    </w:p>
    <w:p w14:paraId="241449FE"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6.</w:t>
      </w:r>
      <w:r w:rsidRPr="0088249E">
        <w:rPr>
          <w:b/>
          <w:color w:val="000000"/>
          <w:lang w:val="sv-SE"/>
        </w:rPr>
        <w:tab/>
      </w:r>
      <w:r w:rsidR="00955E52" w:rsidRPr="00DC2BA7">
        <w:rPr>
          <w:b/>
          <w:noProof/>
          <w:lang w:val="sv-SE"/>
        </w:rPr>
        <w:t>SÄRSKILD VARNING OM ATT LÄKEMEDLET MÅSTE FÖRVARAS UTOM SYN- OCH RÄCKHÅLL FÖR BARN</w:t>
      </w:r>
    </w:p>
    <w:p w14:paraId="396765BF" w14:textId="77777777" w:rsidR="00676B6B" w:rsidRPr="0088249E" w:rsidRDefault="00676B6B" w:rsidP="00676B6B">
      <w:pPr>
        <w:pStyle w:val="Text"/>
        <w:spacing w:before="0"/>
        <w:jc w:val="left"/>
        <w:rPr>
          <w:color w:val="000000"/>
          <w:sz w:val="22"/>
          <w:lang w:val="sv-SE"/>
        </w:rPr>
      </w:pPr>
    </w:p>
    <w:p w14:paraId="4EB72D5F" w14:textId="77777777" w:rsidR="00955E52" w:rsidRPr="00DC2BA7" w:rsidRDefault="00B60735" w:rsidP="00955E52">
      <w:pPr>
        <w:suppressAutoHyphens/>
        <w:spacing w:line="240" w:lineRule="auto"/>
        <w:rPr>
          <w:noProof/>
          <w:lang w:val="sv-SE"/>
        </w:rPr>
      </w:pPr>
      <w:r w:rsidRPr="00DC2BA7">
        <w:rPr>
          <w:noProof/>
          <w:lang w:val="sv-SE"/>
        </w:rPr>
        <w:t>Förvaras utom syn- och räckhåll för barn.</w:t>
      </w:r>
    </w:p>
    <w:p w14:paraId="64547F4F" w14:textId="77777777" w:rsidR="00676B6B" w:rsidRPr="0088249E" w:rsidRDefault="00676B6B" w:rsidP="00676B6B">
      <w:pPr>
        <w:pStyle w:val="Text"/>
        <w:spacing w:before="0"/>
        <w:jc w:val="left"/>
        <w:rPr>
          <w:color w:val="000000"/>
          <w:sz w:val="22"/>
          <w:lang w:val="sv-SE"/>
        </w:rPr>
      </w:pPr>
    </w:p>
    <w:p w14:paraId="18A4E5D3" w14:textId="77777777" w:rsidR="00676B6B" w:rsidRPr="0088249E" w:rsidRDefault="00676B6B" w:rsidP="00676B6B">
      <w:pPr>
        <w:tabs>
          <w:tab w:val="clear" w:pos="567"/>
        </w:tabs>
        <w:spacing w:line="240" w:lineRule="auto"/>
        <w:rPr>
          <w:color w:val="000000"/>
          <w:lang w:val="sv-SE"/>
        </w:rPr>
      </w:pPr>
    </w:p>
    <w:p w14:paraId="09118741"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7.</w:t>
      </w:r>
      <w:r w:rsidRPr="0088249E">
        <w:rPr>
          <w:b/>
          <w:color w:val="000000"/>
          <w:lang w:val="sv-SE"/>
        </w:rPr>
        <w:tab/>
      </w:r>
      <w:r w:rsidR="00955E52" w:rsidRPr="00DC2BA7">
        <w:rPr>
          <w:b/>
          <w:noProof/>
          <w:lang w:val="sv-SE"/>
        </w:rPr>
        <w:t>ÖVRIGA SÄRSKILDA VARNINGAR OM SÅ ÄR NÖDVÄNDIGT</w:t>
      </w:r>
    </w:p>
    <w:p w14:paraId="007E738D" w14:textId="77777777" w:rsidR="00676B6B" w:rsidRPr="0088249E" w:rsidRDefault="00676B6B" w:rsidP="00676B6B">
      <w:pPr>
        <w:pStyle w:val="Text"/>
        <w:spacing w:before="0"/>
        <w:jc w:val="left"/>
        <w:rPr>
          <w:color w:val="000000"/>
          <w:sz w:val="22"/>
          <w:lang w:val="sv-SE"/>
        </w:rPr>
      </w:pPr>
    </w:p>
    <w:p w14:paraId="0E239EC6" w14:textId="77777777" w:rsidR="00676B6B" w:rsidRPr="0088249E" w:rsidRDefault="00676B6B" w:rsidP="00676B6B">
      <w:pPr>
        <w:pStyle w:val="Text"/>
        <w:spacing w:before="0"/>
        <w:jc w:val="left"/>
        <w:rPr>
          <w:color w:val="000000"/>
          <w:sz w:val="22"/>
          <w:lang w:val="sv-SE"/>
        </w:rPr>
      </w:pPr>
    </w:p>
    <w:p w14:paraId="078ECE67"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8.</w:t>
      </w:r>
      <w:r w:rsidRPr="0088249E">
        <w:rPr>
          <w:b/>
          <w:color w:val="000000"/>
          <w:lang w:val="sv-SE"/>
        </w:rPr>
        <w:tab/>
      </w:r>
      <w:r w:rsidR="00955E52" w:rsidRPr="00DC2BA7">
        <w:rPr>
          <w:b/>
          <w:noProof/>
          <w:lang w:val="sv-SE"/>
        </w:rPr>
        <w:t>UTGÅNGSDATUM</w:t>
      </w:r>
    </w:p>
    <w:p w14:paraId="0C90F470" w14:textId="77777777" w:rsidR="00676B6B" w:rsidRPr="0088249E" w:rsidRDefault="00676B6B" w:rsidP="00676B6B">
      <w:pPr>
        <w:pStyle w:val="Text"/>
        <w:spacing w:before="0"/>
        <w:jc w:val="left"/>
        <w:rPr>
          <w:color w:val="000000"/>
          <w:sz w:val="22"/>
          <w:lang w:val="sv-SE"/>
        </w:rPr>
      </w:pPr>
    </w:p>
    <w:p w14:paraId="2FFE328F" w14:textId="77777777" w:rsidR="00676B6B" w:rsidRPr="0088249E" w:rsidRDefault="00B60735" w:rsidP="00676B6B">
      <w:pPr>
        <w:pStyle w:val="Text"/>
        <w:spacing w:before="0"/>
        <w:jc w:val="left"/>
        <w:rPr>
          <w:color w:val="000000"/>
          <w:sz w:val="22"/>
          <w:lang w:val="sv-SE"/>
        </w:rPr>
      </w:pPr>
      <w:r w:rsidRPr="0088249E">
        <w:rPr>
          <w:color w:val="000000"/>
          <w:sz w:val="22"/>
          <w:lang w:val="sv-SE"/>
        </w:rPr>
        <w:t>EXP</w:t>
      </w:r>
    </w:p>
    <w:p w14:paraId="45E66D2E" w14:textId="77777777" w:rsidR="00676B6B" w:rsidRPr="0088249E" w:rsidRDefault="00676B6B" w:rsidP="00676B6B">
      <w:pPr>
        <w:tabs>
          <w:tab w:val="clear" w:pos="567"/>
        </w:tabs>
        <w:spacing w:line="240" w:lineRule="auto"/>
        <w:rPr>
          <w:color w:val="000000"/>
          <w:lang w:val="sv-SE"/>
        </w:rPr>
      </w:pPr>
    </w:p>
    <w:p w14:paraId="33F75C02" w14:textId="77777777" w:rsidR="00676B6B" w:rsidRPr="0088249E" w:rsidRDefault="00676B6B" w:rsidP="00676B6B">
      <w:pPr>
        <w:tabs>
          <w:tab w:val="clear" w:pos="567"/>
        </w:tabs>
        <w:spacing w:line="240" w:lineRule="auto"/>
        <w:rPr>
          <w:color w:val="000000"/>
          <w:lang w:val="sv-SE"/>
        </w:rPr>
      </w:pPr>
    </w:p>
    <w:p w14:paraId="3391963D" w14:textId="77777777" w:rsidR="00676B6B" w:rsidRPr="0088249E" w:rsidRDefault="00B60735" w:rsidP="00676B6B">
      <w:pPr>
        <w:keepNext/>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88249E">
        <w:rPr>
          <w:b/>
          <w:color w:val="000000"/>
          <w:lang w:val="sv-SE"/>
        </w:rPr>
        <w:lastRenderedPageBreak/>
        <w:t>9.</w:t>
      </w:r>
      <w:r w:rsidRPr="0088249E">
        <w:rPr>
          <w:b/>
          <w:color w:val="000000"/>
          <w:lang w:val="sv-SE"/>
        </w:rPr>
        <w:tab/>
      </w:r>
      <w:r w:rsidR="00955E52" w:rsidRPr="00DC2BA7">
        <w:rPr>
          <w:b/>
          <w:noProof/>
          <w:lang w:val="sv-SE"/>
        </w:rPr>
        <w:t>SÄRSKILDA FÖRVARINGSANVISNINGAR</w:t>
      </w:r>
    </w:p>
    <w:p w14:paraId="733D7002" w14:textId="77777777" w:rsidR="00676B6B" w:rsidRPr="0088249E" w:rsidRDefault="00676B6B" w:rsidP="00676B6B">
      <w:pPr>
        <w:pStyle w:val="Text"/>
        <w:keepNext/>
        <w:spacing w:before="0"/>
        <w:jc w:val="left"/>
        <w:rPr>
          <w:color w:val="000000"/>
          <w:sz w:val="22"/>
          <w:lang w:val="sv-SE"/>
        </w:rPr>
      </w:pPr>
    </w:p>
    <w:p w14:paraId="16FEF25E" w14:textId="77777777" w:rsidR="00955E52" w:rsidRPr="00DC2BA7" w:rsidRDefault="00B60735" w:rsidP="00955E52">
      <w:pPr>
        <w:keepNext/>
        <w:suppressAutoHyphens/>
        <w:spacing w:line="240" w:lineRule="auto"/>
        <w:rPr>
          <w:lang w:val="sv-SE"/>
        </w:rPr>
      </w:pPr>
      <w:r w:rsidRPr="00DC2BA7">
        <w:rPr>
          <w:lang w:val="sv-SE"/>
        </w:rPr>
        <w:t>Förvaras i kylskåp.</w:t>
      </w:r>
    </w:p>
    <w:p w14:paraId="4DA4BA84" w14:textId="77777777" w:rsidR="00955E52" w:rsidRPr="00DC2BA7" w:rsidRDefault="00B60735" w:rsidP="00955E52">
      <w:pPr>
        <w:keepNext/>
        <w:suppressAutoHyphens/>
        <w:spacing w:line="240" w:lineRule="auto"/>
        <w:rPr>
          <w:lang w:val="sv-SE"/>
        </w:rPr>
      </w:pPr>
      <w:r w:rsidRPr="00DC2BA7">
        <w:rPr>
          <w:lang w:val="sv-SE"/>
        </w:rPr>
        <w:t>Får ej frysas.</w:t>
      </w:r>
    </w:p>
    <w:p w14:paraId="439446E6" w14:textId="77777777" w:rsidR="00955E52" w:rsidRPr="00DC2BA7" w:rsidRDefault="00B60735" w:rsidP="00955E52">
      <w:pPr>
        <w:suppressAutoHyphens/>
        <w:spacing w:line="240" w:lineRule="auto"/>
        <w:rPr>
          <w:lang w:val="sv-SE"/>
        </w:rPr>
      </w:pPr>
      <w:r w:rsidRPr="00DC2BA7">
        <w:rPr>
          <w:lang w:val="sv-SE"/>
        </w:rPr>
        <w:t>Förvaras i originalförpackningen. Ljuskänsligt</w:t>
      </w:r>
    </w:p>
    <w:p w14:paraId="2A70C371" w14:textId="77777777" w:rsidR="00676B6B" w:rsidRPr="00DB6232" w:rsidRDefault="00676B6B" w:rsidP="00676B6B">
      <w:pPr>
        <w:pStyle w:val="Text"/>
        <w:spacing w:before="0"/>
        <w:jc w:val="left"/>
        <w:rPr>
          <w:color w:val="000000"/>
          <w:sz w:val="22"/>
          <w:lang w:val="sv-SE"/>
        </w:rPr>
      </w:pPr>
    </w:p>
    <w:p w14:paraId="43069061" w14:textId="77777777" w:rsidR="00676B6B" w:rsidRPr="00DB6232" w:rsidRDefault="00676B6B" w:rsidP="00676B6B">
      <w:pPr>
        <w:pStyle w:val="Text"/>
        <w:spacing w:before="0"/>
        <w:jc w:val="left"/>
        <w:rPr>
          <w:color w:val="000000"/>
          <w:sz w:val="22"/>
          <w:lang w:val="sv-SE"/>
        </w:rPr>
      </w:pPr>
    </w:p>
    <w:p w14:paraId="6DDDBA45"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10.</w:t>
      </w:r>
      <w:r w:rsidRPr="0088249E">
        <w:rPr>
          <w:b/>
          <w:color w:val="000000"/>
          <w:lang w:val="sv-SE"/>
        </w:rPr>
        <w:tab/>
      </w:r>
      <w:r w:rsidR="00955E52" w:rsidRPr="00DC2BA7">
        <w:rPr>
          <w:b/>
          <w:noProof/>
          <w:lang w:val="sv-SE"/>
        </w:rPr>
        <w:t>SÄRSKILDA FÖRSIKTIGHETSÅTGÄRDER FÖR DESTRUKTION AV EJ ANVÄNT LÄKEMEDEL OCH AVFALL I FÖREKOMMANDE FALL</w:t>
      </w:r>
    </w:p>
    <w:p w14:paraId="6E3FCB85" w14:textId="77777777" w:rsidR="00676B6B" w:rsidRPr="0088249E" w:rsidRDefault="00676B6B" w:rsidP="00676B6B">
      <w:pPr>
        <w:pStyle w:val="Text"/>
        <w:spacing w:before="0"/>
        <w:jc w:val="left"/>
        <w:rPr>
          <w:color w:val="000000"/>
          <w:sz w:val="22"/>
          <w:lang w:val="sv-SE"/>
        </w:rPr>
      </w:pPr>
    </w:p>
    <w:p w14:paraId="206FA13C" w14:textId="77777777" w:rsidR="00676B6B" w:rsidRPr="0088249E" w:rsidRDefault="00676B6B" w:rsidP="00676B6B">
      <w:pPr>
        <w:pStyle w:val="Text"/>
        <w:spacing w:before="0"/>
        <w:jc w:val="left"/>
        <w:rPr>
          <w:color w:val="000000"/>
          <w:sz w:val="22"/>
          <w:lang w:val="sv-SE"/>
        </w:rPr>
      </w:pPr>
    </w:p>
    <w:p w14:paraId="75892E45"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11.</w:t>
      </w:r>
      <w:r w:rsidRPr="0088249E">
        <w:rPr>
          <w:b/>
          <w:color w:val="000000"/>
          <w:lang w:val="sv-SE"/>
        </w:rPr>
        <w:tab/>
      </w:r>
      <w:r w:rsidR="00955E52" w:rsidRPr="00DC2BA7">
        <w:rPr>
          <w:b/>
          <w:noProof/>
          <w:lang w:val="sv-SE"/>
        </w:rPr>
        <w:t>INNEHAVARE AV GODKÄNNANDE FÖR FÖRSÄLJNING (NAMN OCH ADRESS)</w:t>
      </w:r>
    </w:p>
    <w:p w14:paraId="2AC1051A" w14:textId="77777777" w:rsidR="00676B6B" w:rsidRPr="0088249E" w:rsidRDefault="00676B6B" w:rsidP="00676B6B">
      <w:pPr>
        <w:tabs>
          <w:tab w:val="clear" w:pos="567"/>
        </w:tabs>
        <w:spacing w:line="240" w:lineRule="auto"/>
        <w:rPr>
          <w:color w:val="000000"/>
          <w:lang w:val="sv-SE"/>
        </w:rPr>
      </w:pPr>
    </w:p>
    <w:p w14:paraId="49ED8FFC" w14:textId="77777777" w:rsidR="00676B6B" w:rsidRPr="00642767" w:rsidRDefault="00B60735" w:rsidP="00676B6B">
      <w:pPr>
        <w:keepNext/>
        <w:tabs>
          <w:tab w:val="clear" w:pos="567"/>
        </w:tabs>
        <w:spacing w:line="240" w:lineRule="auto"/>
        <w:rPr>
          <w:color w:val="000000"/>
        </w:rPr>
      </w:pPr>
      <w:r w:rsidRPr="00642767">
        <w:rPr>
          <w:color w:val="000000"/>
        </w:rPr>
        <w:t>Novartis Europharm Limited</w:t>
      </w:r>
    </w:p>
    <w:p w14:paraId="39B992B6" w14:textId="77777777" w:rsidR="00676B6B" w:rsidRPr="00642767" w:rsidRDefault="00B60735" w:rsidP="00676B6B">
      <w:pPr>
        <w:keepNext/>
        <w:spacing w:line="240" w:lineRule="auto"/>
        <w:rPr>
          <w:color w:val="000000"/>
        </w:rPr>
      </w:pPr>
      <w:r w:rsidRPr="00642767">
        <w:rPr>
          <w:color w:val="000000"/>
        </w:rPr>
        <w:t>Vista Building</w:t>
      </w:r>
    </w:p>
    <w:p w14:paraId="1F3E13A1" w14:textId="77777777" w:rsidR="00676B6B" w:rsidRPr="00642767" w:rsidRDefault="00B60735" w:rsidP="00676B6B">
      <w:pPr>
        <w:keepNext/>
        <w:spacing w:line="240" w:lineRule="auto"/>
        <w:rPr>
          <w:color w:val="000000"/>
        </w:rPr>
      </w:pPr>
      <w:r w:rsidRPr="00642767">
        <w:rPr>
          <w:color w:val="000000"/>
        </w:rPr>
        <w:t>Elm Park, Merrion Road</w:t>
      </w:r>
    </w:p>
    <w:p w14:paraId="2B83D437" w14:textId="77777777" w:rsidR="00676B6B" w:rsidRPr="00DB6232" w:rsidRDefault="00B60735" w:rsidP="00676B6B">
      <w:pPr>
        <w:keepNext/>
        <w:spacing w:line="240" w:lineRule="auto"/>
        <w:rPr>
          <w:color w:val="000000"/>
          <w:lang w:val="sv-SE"/>
        </w:rPr>
      </w:pPr>
      <w:r w:rsidRPr="00DB6232">
        <w:rPr>
          <w:color w:val="000000"/>
          <w:lang w:val="sv-SE"/>
        </w:rPr>
        <w:t>Dublin 4</w:t>
      </w:r>
    </w:p>
    <w:p w14:paraId="7B711BD1" w14:textId="77777777" w:rsidR="00676B6B" w:rsidRPr="0088249E" w:rsidRDefault="00B60735" w:rsidP="00676B6B">
      <w:pPr>
        <w:spacing w:line="240" w:lineRule="auto"/>
        <w:rPr>
          <w:color w:val="000000"/>
          <w:lang w:val="sv-SE"/>
        </w:rPr>
      </w:pPr>
      <w:r w:rsidRPr="0088249E">
        <w:rPr>
          <w:color w:val="000000"/>
          <w:lang w:val="sv-SE"/>
        </w:rPr>
        <w:t>Irland</w:t>
      </w:r>
    </w:p>
    <w:p w14:paraId="3D4518F6" w14:textId="77777777" w:rsidR="00676B6B" w:rsidRPr="0088249E" w:rsidRDefault="00676B6B" w:rsidP="00676B6B">
      <w:pPr>
        <w:tabs>
          <w:tab w:val="clear" w:pos="567"/>
        </w:tabs>
        <w:spacing w:line="240" w:lineRule="auto"/>
        <w:rPr>
          <w:color w:val="000000"/>
          <w:lang w:val="sv-SE"/>
        </w:rPr>
      </w:pPr>
    </w:p>
    <w:p w14:paraId="1EDB6EE9" w14:textId="77777777" w:rsidR="00676B6B" w:rsidRPr="0088249E" w:rsidRDefault="00676B6B" w:rsidP="00676B6B">
      <w:pPr>
        <w:tabs>
          <w:tab w:val="clear" w:pos="567"/>
        </w:tabs>
        <w:spacing w:line="240" w:lineRule="auto"/>
        <w:rPr>
          <w:color w:val="000000"/>
          <w:lang w:val="sv-SE"/>
        </w:rPr>
      </w:pPr>
    </w:p>
    <w:p w14:paraId="633A9671"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12.</w:t>
      </w:r>
      <w:r w:rsidRPr="0088249E">
        <w:rPr>
          <w:b/>
          <w:color w:val="000000"/>
          <w:lang w:val="sv-SE"/>
        </w:rPr>
        <w:tab/>
      </w:r>
      <w:r w:rsidR="00955E52" w:rsidRPr="00DC2BA7">
        <w:rPr>
          <w:b/>
          <w:noProof/>
          <w:lang w:val="sv-SE"/>
        </w:rPr>
        <w:t>NUMMER PÅ GODKÄNNANDE FÖR FÖRSÄLJNING</w:t>
      </w:r>
    </w:p>
    <w:p w14:paraId="59AA56EC" w14:textId="77777777" w:rsidR="00676B6B" w:rsidRPr="0088249E" w:rsidRDefault="00676B6B" w:rsidP="00676B6B">
      <w:pPr>
        <w:pStyle w:val="Text"/>
        <w:spacing w:before="0"/>
        <w:jc w:val="left"/>
        <w:rPr>
          <w:color w:val="000000"/>
          <w:sz w:val="22"/>
          <w:lang w:val="sv-SE"/>
        </w:rPr>
      </w:pPr>
    </w:p>
    <w:p w14:paraId="76D58ED2" w14:textId="41A452F3" w:rsidR="00676B6B" w:rsidRPr="0088249E" w:rsidRDefault="00B60735" w:rsidP="00676B6B">
      <w:pPr>
        <w:tabs>
          <w:tab w:val="clear" w:pos="567"/>
          <w:tab w:val="left" w:pos="2268"/>
        </w:tabs>
        <w:spacing w:line="240" w:lineRule="auto"/>
        <w:rPr>
          <w:color w:val="000000"/>
          <w:shd w:val="pct15" w:color="auto" w:fill="auto"/>
          <w:lang w:val="sv-SE"/>
        </w:rPr>
      </w:pPr>
      <w:r w:rsidRPr="0088249E">
        <w:rPr>
          <w:color w:val="000000"/>
          <w:lang w:val="sv-SE"/>
        </w:rPr>
        <w:t>EU/1/05/319/</w:t>
      </w:r>
      <w:r w:rsidR="001F6689">
        <w:rPr>
          <w:color w:val="000000"/>
          <w:lang w:val="sv-SE"/>
        </w:rPr>
        <w:t>022</w:t>
      </w:r>
      <w:r w:rsidRPr="0088249E">
        <w:rPr>
          <w:color w:val="000000"/>
          <w:lang w:val="sv-SE"/>
        </w:rPr>
        <w:tab/>
      </w:r>
      <w:r w:rsidRPr="0088249E">
        <w:rPr>
          <w:color w:val="000000"/>
          <w:shd w:val="pct15" w:color="auto" w:fill="auto"/>
          <w:lang w:val="sv-SE"/>
        </w:rPr>
        <w:t xml:space="preserve">75 mg </w:t>
      </w:r>
      <w:r w:rsidR="00955E52" w:rsidRPr="00DC2BA7">
        <w:rPr>
          <w:shd w:val="clear" w:color="auto" w:fill="D9D9D9"/>
          <w:lang w:val="sv-SE"/>
        </w:rPr>
        <w:t xml:space="preserve">injektionsvätska, lösning i förfylld </w:t>
      </w:r>
      <w:r w:rsidR="00662E57">
        <w:rPr>
          <w:shd w:val="clear" w:color="auto" w:fill="D9D9D9"/>
          <w:lang w:val="sv-SE"/>
        </w:rPr>
        <w:t>injektions</w:t>
      </w:r>
      <w:r w:rsidR="00955E52">
        <w:rPr>
          <w:shd w:val="clear" w:color="auto" w:fill="D9D9D9"/>
          <w:lang w:val="sv-SE"/>
        </w:rPr>
        <w:t>penna</w:t>
      </w:r>
      <w:r w:rsidRPr="0088249E">
        <w:rPr>
          <w:color w:val="000000"/>
          <w:shd w:val="pct15" w:color="auto" w:fill="auto"/>
          <w:lang w:val="sv-SE"/>
        </w:rPr>
        <w:t xml:space="preserve"> (3 x 1)</w:t>
      </w:r>
    </w:p>
    <w:p w14:paraId="79D50E7D" w14:textId="3DF835AB" w:rsidR="00676B6B" w:rsidRPr="0088249E" w:rsidRDefault="00B60735" w:rsidP="00676B6B">
      <w:pPr>
        <w:tabs>
          <w:tab w:val="clear" w:pos="567"/>
          <w:tab w:val="left" w:pos="2268"/>
        </w:tabs>
        <w:spacing w:line="240" w:lineRule="auto"/>
        <w:rPr>
          <w:color w:val="000000"/>
          <w:shd w:val="pct15" w:color="auto" w:fill="auto"/>
          <w:lang w:val="sv-SE"/>
        </w:rPr>
      </w:pPr>
      <w:r w:rsidRPr="0088249E">
        <w:rPr>
          <w:color w:val="000000"/>
          <w:shd w:val="pct15" w:color="auto" w:fill="auto"/>
          <w:lang w:val="sv-SE"/>
        </w:rPr>
        <w:t>EU/1/05/319/</w:t>
      </w:r>
      <w:r w:rsidR="001F6689">
        <w:rPr>
          <w:color w:val="000000"/>
          <w:shd w:val="pct15" w:color="auto" w:fill="auto"/>
          <w:lang w:val="sv-SE"/>
        </w:rPr>
        <w:t>023</w:t>
      </w:r>
      <w:r w:rsidRPr="0088249E">
        <w:rPr>
          <w:color w:val="000000"/>
          <w:shd w:val="pct15" w:color="auto" w:fill="auto"/>
          <w:lang w:val="sv-SE"/>
        </w:rPr>
        <w:tab/>
        <w:t xml:space="preserve">75 mg </w:t>
      </w:r>
      <w:r w:rsidR="00955E52" w:rsidRPr="00DC2BA7">
        <w:rPr>
          <w:shd w:val="clear" w:color="auto" w:fill="D9D9D9"/>
          <w:lang w:val="sv-SE"/>
        </w:rPr>
        <w:t xml:space="preserve">injektionsvätska, lösning i förfylld </w:t>
      </w:r>
      <w:r w:rsidR="00662E57">
        <w:rPr>
          <w:shd w:val="clear" w:color="auto" w:fill="D9D9D9"/>
          <w:lang w:val="sv-SE"/>
        </w:rPr>
        <w:t>injektions</w:t>
      </w:r>
      <w:r w:rsidR="00955E52">
        <w:rPr>
          <w:shd w:val="clear" w:color="auto" w:fill="D9D9D9"/>
          <w:lang w:val="sv-SE"/>
        </w:rPr>
        <w:t>penna</w:t>
      </w:r>
      <w:r w:rsidRPr="0088249E">
        <w:rPr>
          <w:color w:val="000000"/>
          <w:shd w:val="pct15" w:color="auto" w:fill="auto"/>
          <w:lang w:val="sv-SE"/>
        </w:rPr>
        <w:t xml:space="preserve"> (6 x 1)</w:t>
      </w:r>
    </w:p>
    <w:p w14:paraId="7D99C984" w14:textId="77777777" w:rsidR="00676B6B" w:rsidRPr="0088249E" w:rsidRDefault="00676B6B" w:rsidP="00676B6B">
      <w:pPr>
        <w:tabs>
          <w:tab w:val="clear" w:pos="567"/>
          <w:tab w:val="left" w:pos="2268"/>
        </w:tabs>
        <w:spacing w:line="240" w:lineRule="auto"/>
        <w:rPr>
          <w:color w:val="000000"/>
          <w:lang w:val="sv-SE"/>
        </w:rPr>
      </w:pPr>
    </w:p>
    <w:p w14:paraId="0FD4D3C1" w14:textId="77777777" w:rsidR="00676B6B" w:rsidRPr="0088249E" w:rsidRDefault="00676B6B" w:rsidP="00676B6B">
      <w:pPr>
        <w:pStyle w:val="Text"/>
        <w:spacing w:before="0"/>
        <w:jc w:val="left"/>
        <w:rPr>
          <w:color w:val="000000"/>
          <w:sz w:val="22"/>
          <w:lang w:val="sv-SE"/>
        </w:rPr>
      </w:pPr>
    </w:p>
    <w:p w14:paraId="72CC3DE5"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13.</w:t>
      </w:r>
      <w:r w:rsidRPr="00DB6232">
        <w:rPr>
          <w:b/>
          <w:color w:val="000000"/>
          <w:lang w:val="sv-SE"/>
        </w:rPr>
        <w:tab/>
      </w:r>
      <w:r w:rsidR="00955E52" w:rsidRPr="00DC2BA7">
        <w:rPr>
          <w:b/>
          <w:noProof/>
          <w:lang w:val="sv-SE"/>
        </w:rPr>
        <w:t>TILLVERKNINGSSATSNUMMER</w:t>
      </w:r>
    </w:p>
    <w:p w14:paraId="206F6F88" w14:textId="77777777" w:rsidR="00676B6B" w:rsidRPr="00DB6232" w:rsidRDefault="00676B6B" w:rsidP="00676B6B">
      <w:pPr>
        <w:pStyle w:val="Text"/>
        <w:spacing w:before="0"/>
        <w:jc w:val="left"/>
        <w:rPr>
          <w:color w:val="000000"/>
          <w:sz w:val="22"/>
          <w:lang w:val="sv-SE"/>
        </w:rPr>
      </w:pPr>
    </w:p>
    <w:p w14:paraId="6E167943" w14:textId="77777777" w:rsidR="00676B6B" w:rsidRPr="00DB6232" w:rsidRDefault="00B60735" w:rsidP="00676B6B">
      <w:pPr>
        <w:pStyle w:val="Text"/>
        <w:spacing w:before="0"/>
        <w:jc w:val="left"/>
        <w:rPr>
          <w:color w:val="000000"/>
          <w:sz w:val="22"/>
          <w:lang w:val="sv-SE"/>
        </w:rPr>
      </w:pPr>
      <w:r w:rsidRPr="00DB6232">
        <w:rPr>
          <w:color w:val="000000"/>
          <w:sz w:val="22"/>
          <w:lang w:val="sv-SE"/>
        </w:rPr>
        <w:t>Lot</w:t>
      </w:r>
    </w:p>
    <w:p w14:paraId="6F36FCC4" w14:textId="77777777" w:rsidR="00676B6B" w:rsidRPr="00DB6232" w:rsidRDefault="00676B6B" w:rsidP="00676B6B">
      <w:pPr>
        <w:pStyle w:val="Text"/>
        <w:spacing w:before="0"/>
        <w:jc w:val="left"/>
        <w:rPr>
          <w:color w:val="000000"/>
          <w:sz w:val="22"/>
          <w:lang w:val="sv-SE"/>
        </w:rPr>
      </w:pPr>
    </w:p>
    <w:p w14:paraId="2B8BEE1B" w14:textId="77777777" w:rsidR="00676B6B" w:rsidRPr="00DB6232" w:rsidRDefault="00676B6B" w:rsidP="00676B6B">
      <w:pPr>
        <w:pStyle w:val="Text"/>
        <w:spacing w:before="0"/>
        <w:jc w:val="left"/>
        <w:rPr>
          <w:color w:val="000000"/>
          <w:sz w:val="22"/>
          <w:lang w:val="sv-SE"/>
        </w:rPr>
      </w:pPr>
    </w:p>
    <w:p w14:paraId="323A41E0"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14.</w:t>
      </w:r>
      <w:r w:rsidRPr="0088249E">
        <w:rPr>
          <w:b/>
          <w:color w:val="000000"/>
          <w:lang w:val="sv-SE"/>
        </w:rPr>
        <w:tab/>
      </w:r>
      <w:r w:rsidR="00955E52" w:rsidRPr="00DC2BA7">
        <w:rPr>
          <w:b/>
          <w:noProof/>
          <w:lang w:val="sv-SE"/>
        </w:rPr>
        <w:t>ALLMÄN KLASSIFICERING FÖR FÖRSKRIVNING</w:t>
      </w:r>
    </w:p>
    <w:p w14:paraId="7FFDED76" w14:textId="77777777" w:rsidR="00676B6B" w:rsidRPr="0088249E" w:rsidRDefault="00676B6B" w:rsidP="00676B6B">
      <w:pPr>
        <w:pStyle w:val="Text"/>
        <w:spacing w:before="0"/>
        <w:jc w:val="left"/>
        <w:rPr>
          <w:color w:val="000000"/>
          <w:sz w:val="22"/>
          <w:lang w:val="sv-SE"/>
        </w:rPr>
      </w:pPr>
    </w:p>
    <w:p w14:paraId="4B8BC5D2" w14:textId="77777777" w:rsidR="00676B6B" w:rsidRPr="0088249E" w:rsidRDefault="00676B6B" w:rsidP="00676B6B">
      <w:pPr>
        <w:pStyle w:val="Text"/>
        <w:spacing w:before="0"/>
        <w:jc w:val="left"/>
        <w:rPr>
          <w:color w:val="000000"/>
          <w:sz w:val="22"/>
          <w:lang w:val="sv-SE"/>
        </w:rPr>
      </w:pPr>
    </w:p>
    <w:p w14:paraId="4C30F02A"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15.</w:t>
      </w:r>
      <w:r w:rsidRPr="0088249E">
        <w:rPr>
          <w:b/>
          <w:color w:val="000000"/>
          <w:lang w:val="sv-SE"/>
        </w:rPr>
        <w:tab/>
      </w:r>
      <w:r w:rsidR="00955E52" w:rsidRPr="00DC2BA7">
        <w:rPr>
          <w:b/>
          <w:noProof/>
          <w:lang w:val="sv-SE"/>
        </w:rPr>
        <w:t>BRUKSANVISNING</w:t>
      </w:r>
    </w:p>
    <w:p w14:paraId="0C7A6429" w14:textId="77777777" w:rsidR="00676B6B" w:rsidRPr="0088249E" w:rsidRDefault="00676B6B" w:rsidP="00676B6B">
      <w:pPr>
        <w:tabs>
          <w:tab w:val="clear" w:pos="567"/>
        </w:tabs>
        <w:spacing w:line="240" w:lineRule="auto"/>
        <w:rPr>
          <w:color w:val="000000"/>
          <w:lang w:val="sv-SE"/>
        </w:rPr>
      </w:pPr>
    </w:p>
    <w:p w14:paraId="4E6137C2" w14:textId="77777777" w:rsidR="00676B6B" w:rsidRPr="0088249E" w:rsidRDefault="00676B6B" w:rsidP="00676B6B">
      <w:pPr>
        <w:tabs>
          <w:tab w:val="clear" w:pos="567"/>
        </w:tabs>
        <w:spacing w:line="240" w:lineRule="auto"/>
        <w:rPr>
          <w:color w:val="000000"/>
          <w:lang w:val="sv-SE"/>
        </w:rPr>
      </w:pPr>
    </w:p>
    <w:p w14:paraId="02A4F688"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r w:rsidRPr="0088249E">
        <w:rPr>
          <w:b/>
          <w:color w:val="000000"/>
          <w:lang w:val="sv-SE"/>
        </w:rPr>
        <w:t>16.</w:t>
      </w:r>
      <w:r w:rsidRPr="0088249E">
        <w:rPr>
          <w:b/>
          <w:color w:val="000000"/>
          <w:lang w:val="sv-SE"/>
        </w:rPr>
        <w:tab/>
      </w:r>
      <w:r w:rsidR="00955E52" w:rsidRPr="00DC2BA7">
        <w:rPr>
          <w:b/>
          <w:caps/>
          <w:noProof/>
          <w:lang w:val="sv-SE"/>
        </w:rPr>
        <w:t>information i Punktskrift</w:t>
      </w:r>
    </w:p>
    <w:p w14:paraId="0D9265D9" w14:textId="77777777" w:rsidR="00676B6B" w:rsidRPr="0088249E" w:rsidRDefault="00676B6B" w:rsidP="00676B6B">
      <w:pPr>
        <w:tabs>
          <w:tab w:val="clear" w:pos="567"/>
        </w:tabs>
        <w:spacing w:line="240" w:lineRule="auto"/>
        <w:rPr>
          <w:color w:val="000000"/>
          <w:lang w:val="sv-SE"/>
        </w:rPr>
      </w:pPr>
    </w:p>
    <w:p w14:paraId="4459F047" w14:textId="77777777" w:rsidR="00676B6B" w:rsidRPr="00DB6232" w:rsidRDefault="00B60735" w:rsidP="00676B6B">
      <w:pPr>
        <w:spacing w:line="240" w:lineRule="auto"/>
        <w:rPr>
          <w:color w:val="000000"/>
          <w:lang w:val="sv-SE"/>
        </w:rPr>
      </w:pPr>
      <w:r w:rsidRPr="00DB6232">
        <w:rPr>
          <w:color w:val="000000"/>
          <w:lang w:val="sv-SE"/>
        </w:rPr>
        <w:t>Xolair 75 mg</w:t>
      </w:r>
    </w:p>
    <w:p w14:paraId="4963B859" w14:textId="77777777" w:rsidR="00676B6B" w:rsidRPr="00DB6232" w:rsidRDefault="00676B6B" w:rsidP="00676B6B">
      <w:pPr>
        <w:spacing w:line="240" w:lineRule="auto"/>
        <w:rPr>
          <w:color w:val="000000"/>
          <w:lang w:val="sv-SE"/>
        </w:rPr>
      </w:pPr>
    </w:p>
    <w:p w14:paraId="11A3FF08" w14:textId="77777777" w:rsidR="00676B6B" w:rsidRPr="00DB6232" w:rsidRDefault="00676B6B" w:rsidP="00676B6B">
      <w:pPr>
        <w:spacing w:line="240" w:lineRule="auto"/>
        <w:rPr>
          <w:color w:val="000000"/>
          <w:lang w:val="sv-SE"/>
        </w:rPr>
      </w:pPr>
    </w:p>
    <w:p w14:paraId="5B7BA16F" w14:textId="77777777" w:rsidR="00676B6B" w:rsidRPr="0088249E" w:rsidRDefault="00B60735" w:rsidP="00676B6B">
      <w:pPr>
        <w:pBdr>
          <w:top w:val="single" w:sz="4" w:space="1" w:color="auto"/>
          <w:left w:val="single" w:sz="4" w:space="4" w:color="auto"/>
          <w:bottom w:val="single" w:sz="4" w:space="0" w:color="auto"/>
          <w:right w:val="single" w:sz="4" w:space="4" w:color="auto"/>
        </w:pBdr>
        <w:spacing w:line="240" w:lineRule="auto"/>
        <w:rPr>
          <w:i/>
          <w:noProof/>
          <w:lang w:val="sv-SE"/>
        </w:rPr>
      </w:pPr>
      <w:r w:rsidRPr="0088249E">
        <w:rPr>
          <w:b/>
          <w:noProof/>
          <w:lang w:val="sv-SE"/>
        </w:rPr>
        <w:t>17.</w:t>
      </w:r>
      <w:r w:rsidRPr="0088249E">
        <w:rPr>
          <w:b/>
          <w:noProof/>
          <w:lang w:val="sv-SE"/>
        </w:rPr>
        <w:tab/>
      </w:r>
      <w:r w:rsidR="00955E52" w:rsidRPr="00DC2BA7">
        <w:rPr>
          <w:b/>
          <w:noProof/>
          <w:lang w:val="sv-SE"/>
        </w:rPr>
        <w:t>UNIK IDENTITETSBETECKNING – TVÅDIMENSIONELL STRECKKOD</w:t>
      </w:r>
    </w:p>
    <w:p w14:paraId="30ECFCC3" w14:textId="77777777" w:rsidR="00676B6B" w:rsidRPr="0088249E" w:rsidRDefault="00676B6B" w:rsidP="00676B6B">
      <w:pPr>
        <w:spacing w:line="240" w:lineRule="auto"/>
        <w:rPr>
          <w:color w:val="000000"/>
          <w:lang w:val="sv-SE"/>
        </w:rPr>
      </w:pPr>
    </w:p>
    <w:p w14:paraId="0EA98BBA" w14:textId="77777777" w:rsidR="00676B6B" w:rsidRPr="0088249E" w:rsidRDefault="00676B6B" w:rsidP="00676B6B">
      <w:pPr>
        <w:spacing w:line="240" w:lineRule="auto"/>
        <w:rPr>
          <w:color w:val="000000"/>
          <w:lang w:val="sv-SE"/>
        </w:rPr>
      </w:pPr>
    </w:p>
    <w:p w14:paraId="19620B9B" w14:textId="77777777" w:rsidR="00676B6B" w:rsidRPr="0088249E" w:rsidRDefault="00B60735" w:rsidP="0088249E">
      <w:pPr>
        <w:pBdr>
          <w:top w:val="single" w:sz="4" w:space="1" w:color="auto"/>
          <w:left w:val="single" w:sz="4" w:space="4" w:color="auto"/>
          <w:bottom w:val="single" w:sz="4" w:space="0" w:color="auto"/>
          <w:right w:val="single" w:sz="4" w:space="4" w:color="auto"/>
        </w:pBdr>
        <w:tabs>
          <w:tab w:val="clear" w:pos="567"/>
        </w:tabs>
        <w:spacing w:line="240" w:lineRule="auto"/>
        <w:ind w:left="540" w:hanging="540"/>
        <w:rPr>
          <w:i/>
          <w:noProof/>
          <w:lang w:val="sv-SE"/>
        </w:rPr>
      </w:pPr>
      <w:r w:rsidRPr="0088249E">
        <w:rPr>
          <w:b/>
          <w:noProof/>
          <w:lang w:val="sv-SE"/>
        </w:rPr>
        <w:t>18.</w:t>
      </w:r>
      <w:r w:rsidRPr="0088249E">
        <w:rPr>
          <w:b/>
          <w:noProof/>
          <w:lang w:val="sv-SE"/>
        </w:rPr>
        <w:tab/>
      </w:r>
      <w:r w:rsidR="00955E52" w:rsidRPr="00DC2BA7">
        <w:rPr>
          <w:b/>
          <w:noProof/>
          <w:lang w:val="sv-SE"/>
        </w:rPr>
        <w:t>UNIK IDENTITETSBETECKNING – I ETT FORMAT LÄSBART FÖR MÄNSKLIGT ÖGA</w:t>
      </w:r>
    </w:p>
    <w:p w14:paraId="6163F327" w14:textId="77777777" w:rsidR="00676B6B" w:rsidRPr="0088249E" w:rsidRDefault="00676B6B" w:rsidP="00676B6B">
      <w:pPr>
        <w:spacing w:line="240" w:lineRule="auto"/>
        <w:rPr>
          <w:bCs/>
          <w:color w:val="000000"/>
          <w:lang w:val="sv-SE"/>
        </w:rPr>
      </w:pPr>
    </w:p>
    <w:p w14:paraId="527401B3" w14:textId="77777777" w:rsidR="00676B6B" w:rsidRPr="0088249E" w:rsidRDefault="00B60735" w:rsidP="00676B6B">
      <w:pPr>
        <w:tabs>
          <w:tab w:val="clear" w:pos="567"/>
        </w:tabs>
        <w:spacing w:line="240" w:lineRule="auto"/>
        <w:rPr>
          <w:bCs/>
          <w:color w:val="000000"/>
          <w:lang w:val="sv-SE"/>
        </w:rPr>
      </w:pPr>
      <w:r w:rsidRPr="0088249E">
        <w:rPr>
          <w:b/>
          <w:color w:val="000000"/>
          <w:u w:val="single"/>
          <w:lang w:val="sv-SE"/>
        </w:rPr>
        <w:br w:type="page"/>
      </w:r>
    </w:p>
    <w:p w14:paraId="47720465" w14:textId="77777777" w:rsidR="00676B6B" w:rsidRPr="0088249E" w:rsidRDefault="00676B6B" w:rsidP="00676B6B">
      <w:pPr>
        <w:spacing w:line="240" w:lineRule="auto"/>
        <w:rPr>
          <w:noProof/>
          <w:lang w:val="sv-SE"/>
        </w:rPr>
      </w:pPr>
    </w:p>
    <w:p w14:paraId="7C1F84C2" w14:textId="77777777" w:rsidR="00955E52" w:rsidRPr="00DC2BA7" w:rsidRDefault="00B60735" w:rsidP="00955E52">
      <w:pPr>
        <w:pBdr>
          <w:top w:val="single" w:sz="4" w:space="1" w:color="auto"/>
          <w:left w:val="single" w:sz="4" w:space="4" w:color="auto"/>
          <w:bottom w:val="single" w:sz="4" w:space="1" w:color="auto"/>
          <w:right w:val="single" w:sz="4" w:space="4" w:color="auto"/>
        </w:pBdr>
        <w:suppressAutoHyphens/>
        <w:spacing w:line="240" w:lineRule="auto"/>
        <w:rPr>
          <w:b/>
          <w:noProof/>
          <w:lang w:val="sv-SE"/>
        </w:rPr>
      </w:pPr>
      <w:r w:rsidRPr="00DC2BA7">
        <w:rPr>
          <w:b/>
          <w:noProof/>
          <w:lang w:val="sv-SE"/>
        </w:rPr>
        <w:t>UPPGIFTER SOM SKA FINNAS PÅ SMÅ INRE LÄKEMEDELSFÖRPACKNINGAR</w:t>
      </w:r>
    </w:p>
    <w:p w14:paraId="60350029" w14:textId="77777777" w:rsidR="00955E52" w:rsidRPr="00DC2BA7" w:rsidRDefault="00955E52" w:rsidP="00955E52">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6C53FE22" w14:textId="5D948579" w:rsidR="00955E52" w:rsidRPr="00DC2BA7" w:rsidRDefault="00B60735" w:rsidP="00955E52">
      <w:pPr>
        <w:pBdr>
          <w:top w:val="single" w:sz="4" w:space="1" w:color="auto"/>
          <w:left w:val="single" w:sz="4" w:space="4" w:color="auto"/>
          <w:bottom w:val="single" w:sz="4" w:space="1" w:color="auto"/>
          <w:right w:val="single" w:sz="4" w:space="4" w:color="auto"/>
        </w:pBdr>
        <w:spacing w:line="240" w:lineRule="auto"/>
        <w:rPr>
          <w:i/>
          <w:noProof/>
          <w:lang w:val="sv-SE"/>
        </w:rPr>
      </w:pPr>
      <w:r w:rsidRPr="00DC2BA7">
        <w:rPr>
          <w:b/>
          <w:noProof/>
          <w:lang w:val="sv-SE"/>
        </w:rPr>
        <w:t xml:space="preserve">ETIKETT FÖR FÖRFYLLD </w:t>
      </w:r>
      <w:r w:rsidR="00662E57">
        <w:rPr>
          <w:b/>
          <w:noProof/>
          <w:lang w:val="sv-SE"/>
        </w:rPr>
        <w:t>INJEKTIONS</w:t>
      </w:r>
      <w:r>
        <w:rPr>
          <w:b/>
          <w:noProof/>
          <w:lang w:val="sv-SE"/>
        </w:rPr>
        <w:t>PENNA</w:t>
      </w:r>
    </w:p>
    <w:p w14:paraId="6D494500" w14:textId="77777777" w:rsidR="00676B6B" w:rsidRPr="0088249E" w:rsidRDefault="00676B6B" w:rsidP="00676B6B">
      <w:pPr>
        <w:pStyle w:val="Text"/>
        <w:spacing w:before="0"/>
        <w:jc w:val="left"/>
        <w:rPr>
          <w:color w:val="000000"/>
          <w:sz w:val="22"/>
          <w:lang w:val="sv-SE"/>
        </w:rPr>
      </w:pPr>
    </w:p>
    <w:p w14:paraId="2EE90B82" w14:textId="77777777" w:rsidR="00676B6B" w:rsidRPr="0088249E" w:rsidRDefault="00676B6B" w:rsidP="00676B6B">
      <w:pPr>
        <w:pStyle w:val="Text"/>
        <w:spacing w:before="0"/>
        <w:jc w:val="left"/>
        <w:rPr>
          <w:color w:val="000000"/>
          <w:sz w:val="22"/>
          <w:lang w:val="sv-SE"/>
        </w:rPr>
      </w:pPr>
    </w:p>
    <w:p w14:paraId="3D6B5377"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88249E">
        <w:rPr>
          <w:b/>
          <w:color w:val="000000"/>
          <w:lang w:val="sv-SE"/>
        </w:rPr>
        <w:t>1.</w:t>
      </w:r>
      <w:r w:rsidRPr="0088249E">
        <w:rPr>
          <w:b/>
          <w:color w:val="000000"/>
          <w:lang w:val="sv-SE"/>
        </w:rPr>
        <w:tab/>
      </w:r>
      <w:r w:rsidR="00955E52" w:rsidRPr="00DC2BA7">
        <w:rPr>
          <w:b/>
          <w:noProof/>
          <w:lang w:val="sv-SE"/>
        </w:rPr>
        <w:t>LÄKEMEDLETS NAMN OCH ADMINISTRERINGSVÄG</w:t>
      </w:r>
    </w:p>
    <w:p w14:paraId="596DE2E2" w14:textId="77777777" w:rsidR="00676B6B" w:rsidRPr="0088249E" w:rsidRDefault="00676B6B" w:rsidP="00676B6B">
      <w:pPr>
        <w:pStyle w:val="Text"/>
        <w:spacing w:before="0"/>
        <w:jc w:val="left"/>
        <w:rPr>
          <w:color w:val="000000"/>
          <w:sz w:val="22"/>
          <w:lang w:val="sv-SE"/>
        </w:rPr>
      </w:pPr>
    </w:p>
    <w:p w14:paraId="67A5CC18" w14:textId="77777777" w:rsidR="00676B6B" w:rsidRPr="0088249E" w:rsidRDefault="00B60735" w:rsidP="00676B6B">
      <w:pPr>
        <w:pStyle w:val="Text"/>
        <w:spacing w:before="0"/>
        <w:jc w:val="left"/>
        <w:rPr>
          <w:sz w:val="22"/>
          <w:lang w:val="sv-SE"/>
        </w:rPr>
      </w:pPr>
      <w:r w:rsidRPr="0088249E">
        <w:rPr>
          <w:color w:val="000000"/>
          <w:sz w:val="22"/>
          <w:lang w:val="sv-SE"/>
        </w:rPr>
        <w:t>Xolair 75 mg</w:t>
      </w:r>
      <w:r w:rsidRPr="0088249E">
        <w:rPr>
          <w:sz w:val="22"/>
          <w:lang w:val="sv-SE"/>
        </w:rPr>
        <w:t xml:space="preserve"> </w:t>
      </w:r>
      <w:r w:rsidR="00955E52" w:rsidRPr="00DC2BA7">
        <w:rPr>
          <w:sz w:val="22"/>
          <w:lang w:val="sv-SE"/>
        </w:rPr>
        <w:t>injektionsvätska</w:t>
      </w:r>
    </w:p>
    <w:p w14:paraId="5E93A64F" w14:textId="77777777" w:rsidR="00676B6B" w:rsidRPr="0088249E" w:rsidRDefault="00B60735" w:rsidP="00676B6B">
      <w:pPr>
        <w:pStyle w:val="Text"/>
        <w:spacing w:before="0"/>
        <w:jc w:val="left"/>
        <w:rPr>
          <w:color w:val="000000"/>
          <w:sz w:val="22"/>
          <w:lang w:val="sv-SE"/>
        </w:rPr>
      </w:pPr>
      <w:r w:rsidRPr="0088249E">
        <w:rPr>
          <w:color w:val="000000"/>
          <w:sz w:val="22"/>
          <w:lang w:val="sv-SE"/>
        </w:rPr>
        <w:t>omalizuma</w:t>
      </w:r>
      <w:r w:rsidR="00955E52" w:rsidRPr="0088249E">
        <w:rPr>
          <w:color w:val="000000"/>
          <w:sz w:val="22"/>
          <w:lang w:val="sv-SE"/>
        </w:rPr>
        <w:t>b</w:t>
      </w:r>
    </w:p>
    <w:p w14:paraId="61600C9F" w14:textId="77777777" w:rsidR="00676B6B" w:rsidRPr="0088249E" w:rsidRDefault="00B60735" w:rsidP="0088249E">
      <w:pPr>
        <w:suppressAutoHyphens/>
        <w:spacing w:line="240" w:lineRule="auto"/>
        <w:rPr>
          <w:noProof/>
          <w:lang w:val="sv-SE"/>
        </w:rPr>
      </w:pPr>
      <w:r w:rsidRPr="00DC2BA7">
        <w:rPr>
          <w:noProof/>
          <w:lang w:val="sv-SE"/>
        </w:rPr>
        <w:t>s.c.</w:t>
      </w:r>
    </w:p>
    <w:p w14:paraId="3CD12D7E" w14:textId="77777777" w:rsidR="00676B6B" w:rsidRPr="0088249E" w:rsidRDefault="00676B6B" w:rsidP="00676B6B">
      <w:pPr>
        <w:pStyle w:val="Text"/>
        <w:spacing w:before="0"/>
        <w:jc w:val="left"/>
        <w:rPr>
          <w:color w:val="000000"/>
          <w:sz w:val="22"/>
          <w:lang w:val="sv-SE"/>
        </w:rPr>
      </w:pPr>
    </w:p>
    <w:p w14:paraId="3FCB0CAC" w14:textId="77777777" w:rsidR="00676B6B" w:rsidRPr="0088249E" w:rsidRDefault="00676B6B" w:rsidP="00676B6B">
      <w:pPr>
        <w:pStyle w:val="Text"/>
        <w:spacing w:before="0"/>
        <w:jc w:val="left"/>
        <w:rPr>
          <w:color w:val="000000"/>
          <w:sz w:val="22"/>
          <w:lang w:val="sv-SE"/>
        </w:rPr>
      </w:pPr>
    </w:p>
    <w:p w14:paraId="6BB1EA6A" w14:textId="77777777" w:rsidR="00676B6B" w:rsidRPr="004A0B95"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4A0B95">
        <w:rPr>
          <w:b/>
          <w:color w:val="000000"/>
          <w:lang w:val="sv-SE"/>
        </w:rPr>
        <w:t>2.</w:t>
      </w:r>
      <w:r w:rsidRPr="004A0B95">
        <w:rPr>
          <w:b/>
          <w:color w:val="000000"/>
          <w:lang w:val="sv-SE"/>
        </w:rPr>
        <w:tab/>
      </w:r>
      <w:r w:rsidR="00955E52" w:rsidRPr="00DC2BA7">
        <w:rPr>
          <w:b/>
          <w:noProof/>
          <w:lang w:val="sv-SE"/>
        </w:rPr>
        <w:t>ADMINISTRERINGSSÄTT</w:t>
      </w:r>
    </w:p>
    <w:p w14:paraId="237ACCBC" w14:textId="77777777" w:rsidR="00676B6B" w:rsidRPr="004A0B95" w:rsidRDefault="00676B6B" w:rsidP="00676B6B">
      <w:pPr>
        <w:pStyle w:val="Text"/>
        <w:spacing w:before="0"/>
        <w:jc w:val="left"/>
        <w:rPr>
          <w:sz w:val="22"/>
          <w:lang w:val="sv-SE"/>
        </w:rPr>
      </w:pPr>
    </w:p>
    <w:p w14:paraId="390D1540" w14:textId="77777777" w:rsidR="00676B6B" w:rsidRPr="004A0B95" w:rsidRDefault="00676B6B" w:rsidP="00676B6B">
      <w:pPr>
        <w:pStyle w:val="Text"/>
        <w:spacing w:before="0"/>
        <w:jc w:val="left"/>
        <w:rPr>
          <w:color w:val="000000"/>
          <w:sz w:val="22"/>
          <w:lang w:val="sv-SE"/>
        </w:rPr>
      </w:pPr>
    </w:p>
    <w:p w14:paraId="45F500A1" w14:textId="77777777" w:rsidR="00676B6B" w:rsidRPr="004A0B95"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4A0B95">
        <w:rPr>
          <w:b/>
          <w:color w:val="000000"/>
          <w:lang w:val="sv-SE"/>
        </w:rPr>
        <w:t>3.</w:t>
      </w:r>
      <w:r w:rsidRPr="004A0B95">
        <w:rPr>
          <w:b/>
          <w:color w:val="000000"/>
          <w:lang w:val="sv-SE"/>
        </w:rPr>
        <w:tab/>
      </w:r>
      <w:r w:rsidR="00955E52" w:rsidRPr="00DC2BA7">
        <w:rPr>
          <w:b/>
          <w:noProof/>
          <w:lang w:val="sv-SE"/>
        </w:rPr>
        <w:t>UTGÅNGSDATUM</w:t>
      </w:r>
    </w:p>
    <w:p w14:paraId="63260C29" w14:textId="77777777" w:rsidR="00676B6B" w:rsidRPr="004A0B95" w:rsidRDefault="00676B6B" w:rsidP="00676B6B">
      <w:pPr>
        <w:pStyle w:val="Text"/>
        <w:spacing w:before="0"/>
        <w:jc w:val="left"/>
        <w:rPr>
          <w:color w:val="000000"/>
          <w:sz w:val="22"/>
          <w:lang w:val="sv-SE"/>
        </w:rPr>
      </w:pPr>
    </w:p>
    <w:p w14:paraId="45AD5B68" w14:textId="77777777" w:rsidR="00676B6B" w:rsidRPr="004A0B95" w:rsidRDefault="00B60735" w:rsidP="00676B6B">
      <w:pPr>
        <w:pStyle w:val="Text"/>
        <w:spacing w:before="0"/>
        <w:jc w:val="left"/>
        <w:rPr>
          <w:color w:val="000000"/>
          <w:sz w:val="22"/>
          <w:lang w:val="sv-SE"/>
        </w:rPr>
      </w:pPr>
      <w:r w:rsidRPr="004A0B95">
        <w:rPr>
          <w:color w:val="000000"/>
          <w:sz w:val="22"/>
          <w:lang w:val="sv-SE"/>
        </w:rPr>
        <w:t>EXP</w:t>
      </w:r>
    </w:p>
    <w:p w14:paraId="26988ECF" w14:textId="77777777" w:rsidR="00676B6B" w:rsidRPr="004A0B95" w:rsidRDefault="00676B6B" w:rsidP="00676B6B">
      <w:pPr>
        <w:pStyle w:val="Text"/>
        <w:spacing w:before="0"/>
        <w:jc w:val="left"/>
        <w:rPr>
          <w:color w:val="000000"/>
          <w:sz w:val="22"/>
          <w:lang w:val="sv-SE"/>
        </w:rPr>
      </w:pPr>
    </w:p>
    <w:p w14:paraId="45AB4F80" w14:textId="77777777" w:rsidR="00676B6B" w:rsidRPr="004A0B95" w:rsidRDefault="00676B6B" w:rsidP="00676B6B">
      <w:pPr>
        <w:pStyle w:val="Text"/>
        <w:spacing w:before="0"/>
        <w:jc w:val="left"/>
        <w:rPr>
          <w:color w:val="000000"/>
          <w:sz w:val="22"/>
          <w:lang w:val="sv-SE"/>
        </w:rPr>
      </w:pPr>
    </w:p>
    <w:p w14:paraId="5815B319" w14:textId="77777777" w:rsidR="00676B6B" w:rsidRPr="004A0B95"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4A0B95">
        <w:rPr>
          <w:b/>
          <w:color w:val="000000"/>
          <w:lang w:val="sv-SE"/>
        </w:rPr>
        <w:t>4.</w:t>
      </w:r>
      <w:r w:rsidRPr="004A0B95">
        <w:rPr>
          <w:b/>
          <w:color w:val="000000"/>
          <w:lang w:val="sv-SE"/>
        </w:rPr>
        <w:tab/>
      </w:r>
      <w:r w:rsidR="00955E52" w:rsidRPr="00DC2BA7">
        <w:rPr>
          <w:b/>
          <w:noProof/>
          <w:lang w:val="sv-SE"/>
        </w:rPr>
        <w:t>TILLVERKNINGSSATSNUMMER</w:t>
      </w:r>
    </w:p>
    <w:p w14:paraId="53849881" w14:textId="77777777" w:rsidR="00676B6B" w:rsidRPr="004A0B95" w:rsidRDefault="00676B6B" w:rsidP="00676B6B">
      <w:pPr>
        <w:pStyle w:val="Text"/>
        <w:spacing w:before="0"/>
        <w:jc w:val="left"/>
        <w:rPr>
          <w:color w:val="000000"/>
          <w:sz w:val="22"/>
          <w:lang w:val="sv-SE"/>
        </w:rPr>
      </w:pPr>
    </w:p>
    <w:p w14:paraId="20DB5F36" w14:textId="77777777" w:rsidR="00676B6B" w:rsidRPr="004A0B95" w:rsidRDefault="00B60735" w:rsidP="00676B6B">
      <w:pPr>
        <w:pStyle w:val="Text"/>
        <w:spacing w:before="0"/>
        <w:jc w:val="left"/>
        <w:rPr>
          <w:color w:val="000000"/>
          <w:sz w:val="22"/>
          <w:lang w:val="sv-SE"/>
        </w:rPr>
      </w:pPr>
      <w:r w:rsidRPr="004A0B95">
        <w:rPr>
          <w:color w:val="000000"/>
          <w:sz w:val="22"/>
          <w:lang w:val="sv-SE"/>
        </w:rPr>
        <w:t>Lot</w:t>
      </w:r>
    </w:p>
    <w:p w14:paraId="1AE065FF" w14:textId="77777777" w:rsidR="00676B6B" w:rsidRPr="004A0B95" w:rsidRDefault="00676B6B" w:rsidP="00676B6B">
      <w:pPr>
        <w:pStyle w:val="Text"/>
        <w:spacing w:before="0"/>
        <w:jc w:val="left"/>
        <w:rPr>
          <w:color w:val="000000"/>
          <w:sz w:val="22"/>
          <w:lang w:val="sv-SE"/>
        </w:rPr>
      </w:pPr>
    </w:p>
    <w:p w14:paraId="2DB5B723" w14:textId="77777777" w:rsidR="00676B6B" w:rsidRPr="004A0B95" w:rsidRDefault="00676B6B" w:rsidP="00676B6B">
      <w:pPr>
        <w:pStyle w:val="Text"/>
        <w:spacing w:before="0"/>
        <w:jc w:val="left"/>
        <w:rPr>
          <w:color w:val="000000"/>
          <w:sz w:val="22"/>
          <w:lang w:val="sv-SE"/>
        </w:rPr>
      </w:pPr>
    </w:p>
    <w:p w14:paraId="2F3F88D7" w14:textId="77777777" w:rsidR="00676B6B" w:rsidRPr="0088249E" w:rsidRDefault="00B60735" w:rsidP="0088249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88249E">
        <w:rPr>
          <w:b/>
          <w:color w:val="000000"/>
          <w:lang w:val="sv-SE"/>
        </w:rPr>
        <w:t>5.</w:t>
      </w:r>
      <w:r w:rsidRPr="0088249E">
        <w:rPr>
          <w:b/>
          <w:color w:val="000000"/>
          <w:lang w:val="sv-SE"/>
        </w:rPr>
        <w:tab/>
      </w:r>
      <w:r w:rsidR="00955E52" w:rsidRPr="00DC2BA7">
        <w:rPr>
          <w:b/>
          <w:noProof/>
          <w:lang w:val="sv-SE"/>
        </w:rPr>
        <w:t>MÄNGD UTTRYCKT I VIKT, VOLYM ELLER PER ENHET</w:t>
      </w:r>
    </w:p>
    <w:p w14:paraId="337172C1" w14:textId="77777777" w:rsidR="00676B6B" w:rsidRPr="0088249E" w:rsidRDefault="00676B6B" w:rsidP="00676B6B">
      <w:pPr>
        <w:spacing w:line="240" w:lineRule="auto"/>
        <w:ind w:right="-449"/>
        <w:rPr>
          <w:color w:val="000000"/>
          <w:lang w:val="sv-SE"/>
        </w:rPr>
      </w:pPr>
    </w:p>
    <w:p w14:paraId="224C1701" w14:textId="77777777" w:rsidR="00676B6B" w:rsidRPr="004A0B95" w:rsidRDefault="00B60735" w:rsidP="00676B6B">
      <w:pPr>
        <w:spacing w:line="240" w:lineRule="auto"/>
        <w:rPr>
          <w:lang w:val="sv-SE"/>
        </w:rPr>
      </w:pPr>
      <w:r w:rsidRPr="004A0B95">
        <w:rPr>
          <w:lang w:val="sv-SE"/>
        </w:rPr>
        <w:t>0.5 ml</w:t>
      </w:r>
    </w:p>
    <w:p w14:paraId="5C1B4060" w14:textId="77777777" w:rsidR="00676B6B" w:rsidRPr="004A0B95" w:rsidRDefault="00676B6B" w:rsidP="00676B6B">
      <w:pPr>
        <w:spacing w:line="240" w:lineRule="auto"/>
        <w:ind w:right="-449"/>
        <w:rPr>
          <w:color w:val="000000"/>
          <w:lang w:val="sv-SE"/>
        </w:rPr>
      </w:pPr>
    </w:p>
    <w:p w14:paraId="1C8199DD" w14:textId="77777777" w:rsidR="00676B6B" w:rsidRPr="004A0B95" w:rsidRDefault="00676B6B" w:rsidP="00676B6B">
      <w:pPr>
        <w:spacing w:line="240" w:lineRule="auto"/>
        <w:ind w:right="-449"/>
        <w:rPr>
          <w:color w:val="000000"/>
          <w:lang w:val="sv-SE"/>
        </w:rPr>
      </w:pPr>
    </w:p>
    <w:p w14:paraId="32F877D8" w14:textId="77777777" w:rsidR="00676B6B" w:rsidRPr="004A0B95"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4A0B95">
        <w:rPr>
          <w:b/>
          <w:color w:val="000000"/>
          <w:lang w:val="sv-SE"/>
        </w:rPr>
        <w:t>6.</w:t>
      </w:r>
      <w:r w:rsidRPr="004A0B95">
        <w:rPr>
          <w:b/>
          <w:color w:val="000000"/>
          <w:lang w:val="sv-SE"/>
        </w:rPr>
        <w:tab/>
      </w:r>
      <w:r w:rsidR="00955E52" w:rsidRPr="00DC2BA7">
        <w:rPr>
          <w:b/>
          <w:noProof/>
          <w:lang w:val="sv-SE"/>
        </w:rPr>
        <w:t>ÖVRIGT</w:t>
      </w:r>
    </w:p>
    <w:p w14:paraId="011A7B08" w14:textId="77777777" w:rsidR="00676B6B" w:rsidRPr="004A0B95" w:rsidRDefault="00676B6B" w:rsidP="00676B6B">
      <w:pPr>
        <w:pStyle w:val="Text"/>
        <w:spacing w:before="0"/>
        <w:jc w:val="left"/>
        <w:rPr>
          <w:color w:val="000000"/>
          <w:sz w:val="22"/>
          <w:lang w:val="sv-SE"/>
        </w:rPr>
      </w:pPr>
    </w:p>
    <w:p w14:paraId="6FEE820C" w14:textId="77777777" w:rsidR="0088249E" w:rsidRDefault="00B60735">
      <w:pPr>
        <w:tabs>
          <w:tab w:val="clear" w:pos="567"/>
        </w:tabs>
        <w:spacing w:line="240" w:lineRule="auto"/>
        <w:rPr>
          <w:noProof/>
          <w:lang w:val="sv-SE"/>
        </w:rPr>
      </w:pPr>
      <w:r>
        <w:rPr>
          <w:noProof/>
          <w:lang w:val="sv-SE"/>
        </w:rPr>
        <w:br w:type="page"/>
      </w:r>
    </w:p>
    <w:p w14:paraId="2C0003A4" w14:textId="77777777" w:rsidR="00676B6B" w:rsidRPr="00DC2BA7" w:rsidRDefault="00676B6B" w:rsidP="00B057AB">
      <w:pPr>
        <w:shd w:val="clear" w:color="auto" w:fill="FFFFFF"/>
        <w:suppressAutoHyphens/>
        <w:spacing w:line="240" w:lineRule="auto"/>
        <w:rPr>
          <w:noProof/>
          <w:lang w:val="sv-SE"/>
        </w:rPr>
      </w:pPr>
    </w:p>
    <w:p w14:paraId="17988492" w14:textId="77777777" w:rsidR="00C45DCE" w:rsidRPr="00DC2BA7" w:rsidRDefault="00B60735" w:rsidP="00B057AB">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51228E49" w14:textId="77777777" w:rsidR="00C45DCE" w:rsidRPr="00DC2BA7" w:rsidRDefault="00C45DCE" w:rsidP="00B057AB">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35B957AB" w14:textId="77777777" w:rsidR="00C45DCE" w:rsidRPr="00DC2BA7" w:rsidRDefault="00B60735" w:rsidP="00B057AB">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KARTONG FÖR ENDOSFÖRPACKNING</w:t>
      </w:r>
    </w:p>
    <w:p w14:paraId="22650A19" w14:textId="77777777" w:rsidR="00C45DCE" w:rsidRPr="00DC2BA7" w:rsidRDefault="00C45DCE" w:rsidP="00B057AB">
      <w:pPr>
        <w:suppressAutoHyphens/>
        <w:spacing w:line="240" w:lineRule="auto"/>
        <w:rPr>
          <w:noProof/>
          <w:lang w:val="sv-SE"/>
        </w:rPr>
      </w:pPr>
    </w:p>
    <w:p w14:paraId="194125CB" w14:textId="77777777" w:rsidR="00C45DCE" w:rsidRPr="00DC2BA7" w:rsidRDefault="00C45DCE" w:rsidP="00B057AB">
      <w:pPr>
        <w:suppressAutoHyphens/>
        <w:spacing w:line="240" w:lineRule="auto"/>
        <w:rPr>
          <w:noProof/>
          <w:lang w:val="sv-SE"/>
        </w:rPr>
      </w:pPr>
    </w:p>
    <w:p w14:paraId="7353A5E0"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w:t>
      </w:r>
      <w:r w:rsidRPr="00DC2BA7">
        <w:rPr>
          <w:b/>
          <w:noProof/>
          <w:lang w:val="sv-SE"/>
        </w:rPr>
        <w:tab/>
        <w:t>LÄKEMEDLETS NAMN</w:t>
      </w:r>
    </w:p>
    <w:p w14:paraId="6B0F6700" w14:textId="77777777" w:rsidR="00C45DCE" w:rsidRPr="00DC2BA7" w:rsidRDefault="00C45DCE" w:rsidP="00B057AB">
      <w:pPr>
        <w:keepNext/>
        <w:suppressAutoHyphens/>
        <w:spacing w:line="240" w:lineRule="auto"/>
        <w:rPr>
          <w:lang w:val="sv-SE"/>
        </w:rPr>
      </w:pPr>
    </w:p>
    <w:p w14:paraId="48EF691B" w14:textId="77777777" w:rsidR="00C45DCE" w:rsidRPr="00DC2BA7" w:rsidRDefault="00B60735" w:rsidP="00B057AB">
      <w:pPr>
        <w:pStyle w:val="Text"/>
        <w:spacing w:before="0"/>
        <w:jc w:val="left"/>
        <w:rPr>
          <w:color w:val="000000"/>
          <w:sz w:val="22"/>
          <w:lang w:val="sv-SE"/>
        </w:rPr>
      </w:pPr>
      <w:r w:rsidRPr="00DC2BA7">
        <w:rPr>
          <w:sz w:val="22"/>
          <w:lang w:val="sv-SE"/>
        </w:rPr>
        <w:t>Xolair 150 mg injektionsvätska, lösning</w:t>
      </w:r>
      <w:r w:rsidR="00CA68DB" w:rsidRPr="00DC2BA7">
        <w:rPr>
          <w:sz w:val="22"/>
          <w:lang w:val="sv-SE"/>
        </w:rPr>
        <w:t xml:space="preserve"> i förfylld spruta</w:t>
      </w:r>
    </w:p>
    <w:p w14:paraId="239FFF43" w14:textId="77777777" w:rsidR="00C45DCE" w:rsidRPr="00DC2BA7" w:rsidRDefault="00B60735" w:rsidP="00B057AB">
      <w:pPr>
        <w:pStyle w:val="Text"/>
        <w:spacing w:before="0"/>
        <w:jc w:val="left"/>
        <w:rPr>
          <w:color w:val="000000"/>
          <w:sz w:val="22"/>
          <w:lang w:val="sv-SE"/>
        </w:rPr>
      </w:pPr>
      <w:r w:rsidRPr="00DC2BA7">
        <w:rPr>
          <w:color w:val="000000"/>
          <w:sz w:val="22"/>
          <w:lang w:val="sv-SE"/>
        </w:rPr>
        <w:t>omalizumab</w:t>
      </w:r>
    </w:p>
    <w:p w14:paraId="4C1067A2" w14:textId="77777777" w:rsidR="00C45DCE" w:rsidRPr="00DC2BA7" w:rsidRDefault="00C45DCE" w:rsidP="00B057AB">
      <w:pPr>
        <w:suppressAutoHyphens/>
        <w:spacing w:line="240" w:lineRule="auto"/>
        <w:rPr>
          <w:noProof/>
          <w:lang w:val="sv-SE"/>
        </w:rPr>
      </w:pPr>
    </w:p>
    <w:p w14:paraId="2C6497D5" w14:textId="77777777" w:rsidR="00C45DCE" w:rsidRPr="00DC2BA7" w:rsidRDefault="00C45DCE" w:rsidP="00B057AB">
      <w:pPr>
        <w:suppressAutoHyphens/>
        <w:spacing w:line="240" w:lineRule="auto"/>
        <w:rPr>
          <w:noProof/>
          <w:lang w:val="sv-SE"/>
        </w:rPr>
      </w:pPr>
    </w:p>
    <w:p w14:paraId="2A218206"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2.</w:t>
      </w:r>
      <w:r w:rsidRPr="00DC2BA7">
        <w:rPr>
          <w:b/>
          <w:noProof/>
          <w:lang w:val="sv-SE"/>
        </w:rPr>
        <w:tab/>
        <w:t>DEKLARATION AV AKTIV(A) SUBSTANS(ER)</w:t>
      </w:r>
    </w:p>
    <w:p w14:paraId="6285EA22" w14:textId="77777777" w:rsidR="00C45DCE" w:rsidRPr="00DC2BA7" w:rsidRDefault="00C45DCE" w:rsidP="00B057AB">
      <w:pPr>
        <w:keepNext/>
        <w:suppressAutoHyphens/>
        <w:spacing w:line="240" w:lineRule="auto"/>
        <w:rPr>
          <w:lang w:val="sv-SE"/>
        </w:rPr>
      </w:pPr>
    </w:p>
    <w:p w14:paraId="4673FEE8" w14:textId="15FBDC7C" w:rsidR="00C45DCE" w:rsidRPr="00DC2BA7" w:rsidRDefault="00B60735" w:rsidP="00B057AB">
      <w:pPr>
        <w:spacing w:line="240" w:lineRule="auto"/>
        <w:rPr>
          <w:lang w:val="sv-SE"/>
        </w:rPr>
      </w:pPr>
      <w:r w:rsidRPr="00DC2BA7">
        <w:rPr>
          <w:lang w:val="sv-SE"/>
        </w:rPr>
        <w:t xml:space="preserve">Varje förfylld spruta </w:t>
      </w:r>
      <w:r w:rsidRPr="00DC2BA7">
        <w:rPr>
          <w:color w:val="000000"/>
          <w:lang w:val="sv-SE"/>
        </w:rPr>
        <w:t xml:space="preserve">innehåller </w:t>
      </w:r>
      <w:r w:rsidRPr="00DC2BA7">
        <w:rPr>
          <w:lang w:val="sv-SE"/>
        </w:rPr>
        <w:t>150 mg omalizumab</w:t>
      </w:r>
      <w:r w:rsidR="00000CFA">
        <w:rPr>
          <w:lang w:val="sv-SE"/>
        </w:rPr>
        <w:t xml:space="preserve"> i 1 ml lösning</w:t>
      </w:r>
      <w:r w:rsidRPr="00DC2BA7">
        <w:rPr>
          <w:lang w:val="sv-SE"/>
        </w:rPr>
        <w:t>.</w:t>
      </w:r>
    </w:p>
    <w:p w14:paraId="6B06DAFA" w14:textId="77777777" w:rsidR="00C45DCE" w:rsidRPr="00DC2BA7" w:rsidRDefault="00C45DCE" w:rsidP="00B057AB">
      <w:pPr>
        <w:suppressAutoHyphens/>
        <w:spacing w:line="240" w:lineRule="auto"/>
        <w:rPr>
          <w:noProof/>
          <w:lang w:val="sv-SE"/>
        </w:rPr>
      </w:pPr>
    </w:p>
    <w:p w14:paraId="010B9AB7" w14:textId="77777777" w:rsidR="00C45DCE" w:rsidRPr="00DC2BA7" w:rsidRDefault="00C45DCE" w:rsidP="00B057AB">
      <w:pPr>
        <w:suppressAutoHyphens/>
        <w:spacing w:line="240" w:lineRule="auto"/>
        <w:rPr>
          <w:noProof/>
          <w:lang w:val="sv-SE"/>
        </w:rPr>
      </w:pPr>
    </w:p>
    <w:p w14:paraId="353B158E"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3.</w:t>
      </w:r>
      <w:r w:rsidRPr="00DC2BA7">
        <w:rPr>
          <w:b/>
          <w:noProof/>
          <w:lang w:val="sv-SE"/>
        </w:rPr>
        <w:tab/>
        <w:t>FÖRTECKNING ÖVER HJÄLPÄMNEN</w:t>
      </w:r>
    </w:p>
    <w:p w14:paraId="36B6AF78" w14:textId="77777777" w:rsidR="00C45DCE" w:rsidRPr="00DC2BA7" w:rsidRDefault="00C45DCE" w:rsidP="00B057AB">
      <w:pPr>
        <w:keepNext/>
        <w:suppressAutoHyphens/>
        <w:spacing w:line="240" w:lineRule="auto"/>
        <w:rPr>
          <w:lang w:val="sv-SE"/>
        </w:rPr>
      </w:pPr>
    </w:p>
    <w:p w14:paraId="19766D7E" w14:textId="63538E3F" w:rsidR="00C45DCE" w:rsidRPr="00DC2BA7" w:rsidRDefault="00B60735" w:rsidP="00B057AB">
      <w:pPr>
        <w:pStyle w:val="Char2"/>
        <w:widowControl w:val="0"/>
        <w:spacing w:before="0"/>
        <w:jc w:val="left"/>
        <w:rPr>
          <w:sz w:val="22"/>
          <w:szCs w:val="22"/>
          <w:lang w:val="sv-SE"/>
        </w:rPr>
      </w:pPr>
      <w:r w:rsidRPr="00DC2BA7">
        <w:rPr>
          <w:sz w:val="22"/>
          <w:szCs w:val="22"/>
          <w:lang w:val="sv-SE"/>
        </w:rPr>
        <w:t>Innehåller även: argininhydroklorid, histidinhydroklorid</w:t>
      </w:r>
      <w:r w:rsidR="008D694B">
        <w:rPr>
          <w:sz w:val="22"/>
          <w:szCs w:val="22"/>
          <w:lang w:val="sv-SE"/>
        </w:rPr>
        <w:t>monohydrat</w:t>
      </w:r>
      <w:r w:rsidRPr="00DC2BA7">
        <w:rPr>
          <w:sz w:val="22"/>
          <w:szCs w:val="22"/>
          <w:lang w:val="sv-SE"/>
        </w:rPr>
        <w:t>, histidin, polysorbat 20, vatten för injektionsvätskor.</w:t>
      </w:r>
    </w:p>
    <w:p w14:paraId="6F53434D" w14:textId="77777777" w:rsidR="00C45DCE" w:rsidRPr="00DC2BA7" w:rsidRDefault="00C45DCE" w:rsidP="00B057AB">
      <w:pPr>
        <w:suppressAutoHyphens/>
        <w:spacing w:line="240" w:lineRule="auto"/>
        <w:rPr>
          <w:noProof/>
          <w:lang w:val="sv-SE"/>
        </w:rPr>
      </w:pPr>
    </w:p>
    <w:p w14:paraId="6849DA94" w14:textId="77777777" w:rsidR="00C45DCE" w:rsidRPr="00DC2BA7" w:rsidRDefault="00C45DCE" w:rsidP="00B057AB">
      <w:pPr>
        <w:suppressAutoHyphens/>
        <w:spacing w:line="240" w:lineRule="auto"/>
        <w:rPr>
          <w:noProof/>
          <w:lang w:val="sv-SE"/>
        </w:rPr>
      </w:pPr>
    </w:p>
    <w:p w14:paraId="74535879"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4.</w:t>
      </w:r>
      <w:r w:rsidRPr="00DC2BA7">
        <w:rPr>
          <w:b/>
          <w:noProof/>
          <w:lang w:val="sv-SE"/>
        </w:rPr>
        <w:tab/>
        <w:t>LÄKEMEDELSFORM OCH FÖRPACKNINGSSTORLEK</w:t>
      </w:r>
    </w:p>
    <w:p w14:paraId="3C760BB3" w14:textId="77777777" w:rsidR="00C45DCE" w:rsidRPr="00DC2BA7" w:rsidRDefault="00C45DCE" w:rsidP="00B057AB">
      <w:pPr>
        <w:keepNext/>
        <w:suppressAutoHyphens/>
        <w:spacing w:line="240" w:lineRule="auto"/>
        <w:rPr>
          <w:lang w:val="sv-SE"/>
        </w:rPr>
      </w:pPr>
    </w:p>
    <w:p w14:paraId="17ABA1AE" w14:textId="77777777" w:rsidR="001E22B6" w:rsidRPr="00DC2BA7" w:rsidRDefault="00B60735" w:rsidP="00B057AB">
      <w:pPr>
        <w:pStyle w:val="Text"/>
        <w:spacing w:before="0"/>
        <w:jc w:val="left"/>
        <w:rPr>
          <w:sz w:val="22"/>
          <w:lang w:val="sv-SE"/>
        </w:rPr>
      </w:pPr>
      <w:r w:rsidRPr="00DC2BA7">
        <w:rPr>
          <w:sz w:val="22"/>
          <w:shd w:val="pct15" w:color="auto" w:fill="auto"/>
          <w:lang w:val="sv-SE"/>
        </w:rPr>
        <w:t>Injektionsvätska, lösning</w:t>
      </w:r>
      <w:r w:rsidR="00CA68DB" w:rsidRPr="00DC2BA7">
        <w:rPr>
          <w:sz w:val="22"/>
          <w:shd w:val="pct15" w:color="auto" w:fill="auto"/>
          <w:lang w:val="sv-SE"/>
        </w:rPr>
        <w:t xml:space="preserve"> i förfylld spruta</w:t>
      </w:r>
    </w:p>
    <w:p w14:paraId="2E6646E9" w14:textId="77777777" w:rsidR="00F36F82" w:rsidRPr="00DC2BA7" w:rsidRDefault="00F36F82" w:rsidP="00B057AB">
      <w:pPr>
        <w:pStyle w:val="Text"/>
        <w:spacing w:before="0"/>
        <w:jc w:val="left"/>
        <w:rPr>
          <w:color w:val="000000"/>
          <w:sz w:val="22"/>
          <w:lang w:val="sv-SE"/>
        </w:rPr>
      </w:pPr>
    </w:p>
    <w:p w14:paraId="24BB230D" w14:textId="77777777" w:rsidR="00C45DCE" w:rsidRPr="00DC2BA7" w:rsidRDefault="00B60735" w:rsidP="00B057AB">
      <w:pPr>
        <w:pStyle w:val="Text"/>
        <w:spacing w:before="0"/>
        <w:jc w:val="left"/>
        <w:rPr>
          <w:color w:val="000000"/>
          <w:sz w:val="22"/>
          <w:lang w:val="sv-SE"/>
        </w:rPr>
      </w:pPr>
      <w:r w:rsidRPr="00DC2BA7">
        <w:rPr>
          <w:color w:val="000000"/>
          <w:sz w:val="22"/>
          <w:lang w:val="sv-SE"/>
        </w:rPr>
        <w:t>1 </w:t>
      </w:r>
      <w:r w:rsidR="001650A7" w:rsidRPr="00DC2BA7">
        <w:rPr>
          <w:color w:val="000000"/>
          <w:sz w:val="22"/>
          <w:lang w:val="sv-SE"/>
        </w:rPr>
        <w:t>förfylld spruta</w:t>
      </w:r>
    </w:p>
    <w:p w14:paraId="3A3C6B5C" w14:textId="77777777" w:rsidR="00C45DCE" w:rsidRPr="00DC2BA7" w:rsidRDefault="00C45DCE" w:rsidP="00B057AB">
      <w:pPr>
        <w:suppressAutoHyphens/>
        <w:spacing w:line="240" w:lineRule="auto"/>
        <w:rPr>
          <w:noProof/>
          <w:lang w:val="sv-SE"/>
        </w:rPr>
      </w:pPr>
    </w:p>
    <w:p w14:paraId="3AEF86C2" w14:textId="77777777" w:rsidR="00C45DCE" w:rsidRPr="00DC2BA7" w:rsidRDefault="00C45DCE" w:rsidP="00B057AB">
      <w:pPr>
        <w:suppressAutoHyphens/>
        <w:spacing w:line="240" w:lineRule="auto"/>
        <w:rPr>
          <w:noProof/>
          <w:lang w:val="sv-SE"/>
        </w:rPr>
      </w:pPr>
    </w:p>
    <w:p w14:paraId="12118E41"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5.</w:t>
      </w:r>
      <w:r w:rsidRPr="00DC2BA7">
        <w:rPr>
          <w:b/>
          <w:noProof/>
          <w:lang w:val="sv-SE"/>
        </w:rPr>
        <w:tab/>
        <w:t>ADMINISTRERINGSSÄTT OCH ADMINISTRERINGSVÄG</w:t>
      </w:r>
    </w:p>
    <w:p w14:paraId="468B1BEB" w14:textId="77777777" w:rsidR="00C45DCE" w:rsidRPr="00DC2BA7" w:rsidRDefault="00C45DCE" w:rsidP="00B057AB">
      <w:pPr>
        <w:keepNext/>
        <w:suppressAutoHyphens/>
        <w:spacing w:line="240" w:lineRule="auto"/>
        <w:rPr>
          <w:lang w:val="sv-SE"/>
        </w:rPr>
      </w:pPr>
    </w:p>
    <w:p w14:paraId="166532A9" w14:textId="77777777" w:rsidR="00C45DCE" w:rsidRPr="00DC2BA7" w:rsidRDefault="00B60735" w:rsidP="00B057AB">
      <w:pPr>
        <w:suppressAutoHyphens/>
        <w:spacing w:line="240" w:lineRule="auto"/>
        <w:rPr>
          <w:noProof/>
          <w:lang w:val="sv-SE"/>
        </w:rPr>
      </w:pPr>
      <w:r w:rsidRPr="00DC2BA7">
        <w:rPr>
          <w:noProof/>
          <w:lang w:val="sv-SE"/>
        </w:rPr>
        <w:t>Läs bipacksedeln före användning.</w:t>
      </w:r>
    </w:p>
    <w:p w14:paraId="55426F6B" w14:textId="77777777" w:rsidR="001E22B6" w:rsidRPr="00DC2BA7" w:rsidRDefault="00B60735" w:rsidP="00B057AB">
      <w:pPr>
        <w:suppressAutoHyphens/>
        <w:spacing w:line="240" w:lineRule="auto"/>
        <w:rPr>
          <w:noProof/>
          <w:lang w:val="sv-SE"/>
        </w:rPr>
      </w:pPr>
      <w:r w:rsidRPr="00DC2BA7">
        <w:rPr>
          <w:noProof/>
          <w:lang w:val="sv-SE"/>
        </w:rPr>
        <w:t>Subkutan användning.</w:t>
      </w:r>
    </w:p>
    <w:p w14:paraId="70B93A0E" w14:textId="77777777" w:rsidR="001650A7" w:rsidRPr="00DC2BA7" w:rsidRDefault="00B60735" w:rsidP="00B057AB">
      <w:pPr>
        <w:suppressAutoHyphens/>
        <w:spacing w:line="240" w:lineRule="auto"/>
        <w:rPr>
          <w:noProof/>
          <w:lang w:val="sv-SE"/>
        </w:rPr>
      </w:pPr>
      <w:r w:rsidRPr="00DC2BA7">
        <w:rPr>
          <w:noProof/>
          <w:lang w:val="sv-SE"/>
        </w:rPr>
        <w:t>Engångsbruk</w:t>
      </w:r>
      <w:r w:rsidR="005E44C6" w:rsidRPr="00DC2BA7">
        <w:rPr>
          <w:noProof/>
          <w:lang w:val="sv-SE"/>
        </w:rPr>
        <w:t>.</w:t>
      </w:r>
    </w:p>
    <w:p w14:paraId="0CF5114B" w14:textId="77777777" w:rsidR="00C45DCE" w:rsidRPr="00DC2BA7" w:rsidRDefault="00C45DCE" w:rsidP="00B057AB">
      <w:pPr>
        <w:suppressAutoHyphens/>
        <w:spacing w:line="240" w:lineRule="auto"/>
        <w:rPr>
          <w:noProof/>
          <w:lang w:val="sv-SE"/>
        </w:rPr>
      </w:pPr>
    </w:p>
    <w:p w14:paraId="30A5146F" w14:textId="77777777" w:rsidR="00C45DCE" w:rsidRPr="00DC2BA7" w:rsidRDefault="00C45DCE" w:rsidP="00B057AB">
      <w:pPr>
        <w:suppressAutoHyphens/>
        <w:spacing w:line="240" w:lineRule="auto"/>
        <w:rPr>
          <w:noProof/>
          <w:lang w:val="sv-SE"/>
        </w:rPr>
      </w:pPr>
    </w:p>
    <w:p w14:paraId="480DA3EA"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6.</w:t>
      </w:r>
      <w:r w:rsidRPr="00DC2BA7">
        <w:rPr>
          <w:b/>
          <w:noProof/>
          <w:lang w:val="sv-SE"/>
        </w:rPr>
        <w:tab/>
        <w:t>SÄRSKILD VARNING OM ATT LÄKEMEDLET MÅSTE FÖRVARAS UTOM SYN- OCH RÄCKHÅLL FÖR BARN</w:t>
      </w:r>
    </w:p>
    <w:p w14:paraId="4E562DAF" w14:textId="77777777" w:rsidR="00C45DCE" w:rsidRPr="00DC2BA7" w:rsidRDefault="00C45DCE" w:rsidP="00B057AB">
      <w:pPr>
        <w:keepNext/>
        <w:suppressAutoHyphens/>
        <w:spacing w:line="240" w:lineRule="auto"/>
        <w:rPr>
          <w:lang w:val="sv-SE"/>
        </w:rPr>
      </w:pPr>
    </w:p>
    <w:p w14:paraId="5B237F12" w14:textId="77777777" w:rsidR="00C45DCE" w:rsidRPr="00DC2BA7" w:rsidRDefault="00B60735" w:rsidP="00B057AB">
      <w:pPr>
        <w:suppressAutoHyphens/>
        <w:spacing w:line="240" w:lineRule="auto"/>
        <w:rPr>
          <w:noProof/>
          <w:lang w:val="sv-SE"/>
        </w:rPr>
      </w:pPr>
      <w:r w:rsidRPr="00DC2BA7">
        <w:rPr>
          <w:noProof/>
          <w:lang w:val="sv-SE"/>
        </w:rPr>
        <w:t>Förvaras utom syn- och räckhåll för barn.</w:t>
      </w:r>
    </w:p>
    <w:p w14:paraId="7BCEAFF9" w14:textId="77777777" w:rsidR="00C45DCE" w:rsidRPr="00DC2BA7" w:rsidRDefault="00C45DCE" w:rsidP="00B057AB">
      <w:pPr>
        <w:suppressAutoHyphens/>
        <w:spacing w:line="240" w:lineRule="auto"/>
        <w:rPr>
          <w:noProof/>
          <w:lang w:val="sv-SE"/>
        </w:rPr>
      </w:pPr>
    </w:p>
    <w:p w14:paraId="4341ECE0" w14:textId="77777777" w:rsidR="00C45DCE" w:rsidRPr="00DC2BA7" w:rsidRDefault="00C45DCE" w:rsidP="00B057AB">
      <w:pPr>
        <w:suppressAutoHyphens/>
        <w:spacing w:line="240" w:lineRule="auto"/>
        <w:rPr>
          <w:noProof/>
          <w:lang w:val="sv-SE"/>
        </w:rPr>
      </w:pPr>
    </w:p>
    <w:p w14:paraId="53292C4F"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7.</w:t>
      </w:r>
      <w:r w:rsidRPr="00DC2BA7">
        <w:rPr>
          <w:b/>
          <w:noProof/>
          <w:lang w:val="sv-SE"/>
        </w:rPr>
        <w:tab/>
        <w:t>ÖVRIGA SÄRSKILDA VARNINGAR OM SÅ ÄR NÖDVÄNDIGT</w:t>
      </w:r>
    </w:p>
    <w:p w14:paraId="6D95B1DB" w14:textId="77777777" w:rsidR="00C45DCE" w:rsidRPr="00DC2BA7" w:rsidRDefault="00C45DCE" w:rsidP="00B057AB">
      <w:pPr>
        <w:keepNext/>
        <w:suppressAutoHyphens/>
        <w:spacing w:line="240" w:lineRule="auto"/>
        <w:rPr>
          <w:lang w:val="sv-SE"/>
        </w:rPr>
      </w:pPr>
    </w:p>
    <w:p w14:paraId="22D512A0" w14:textId="77777777" w:rsidR="00C45DCE" w:rsidRPr="00DC2BA7" w:rsidRDefault="00C45DCE" w:rsidP="00B057AB">
      <w:pPr>
        <w:suppressAutoHyphens/>
        <w:spacing w:line="240" w:lineRule="auto"/>
        <w:rPr>
          <w:noProof/>
          <w:lang w:val="sv-SE"/>
        </w:rPr>
      </w:pPr>
    </w:p>
    <w:p w14:paraId="63384589"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8.</w:t>
      </w:r>
      <w:r w:rsidRPr="00DC2BA7">
        <w:rPr>
          <w:b/>
          <w:noProof/>
          <w:lang w:val="sv-SE"/>
        </w:rPr>
        <w:tab/>
        <w:t>UTGÅNGSDATUM</w:t>
      </w:r>
    </w:p>
    <w:p w14:paraId="00D08891" w14:textId="77777777" w:rsidR="00C45DCE" w:rsidRPr="00DC2BA7" w:rsidRDefault="00C45DCE" w:rsidP="00B057AB">
      <w:pPr>
        <w:keepNext/>
        <w:suppressAutoHyphens/>
        <w:spacing w:line="240" w:lineRule="auto"/>
        <w:rPr>
          <w:lang w:val="sv-SE"/>
        </w:rPr>
      </w:pPr>
    </w:p>
    <w:p w14:paraId="5B13D673" w14:textId="77777777" w:rsidR="00C45DCE" w:rsidRPr="00DC2BA7" w:rsidRDefault="00B60735" w:rsidP="00B057AB">
      <w:pPr>
        <w:suppressAutoHyphens/>
        <w:spacing w:line="240" w:lineRule="auto"/>
        <w:rPr>
          <w:noProof/>
          <w:lang w:val="sv-SE"/>
        </w:rPr>
      </w:pPr>
      <w:r w:rsidRPr="00DC2BA7">
        <w:rPr>
          <w:noProof/>
          <w:lang w:val="sv-SE"/>
        </w:rPr>
        <w:t>EXP</w:t>
      </w:r>
    </w:p>
    <w:p w14:paraId="2316E753" w14:textId="77777777" w:rsidR="00C45DCE" w:rsidRPr="00DC2BA7" w:rsidRDefault="00C45DCE" w:rsidP="00B057AB">
      <w:pPr>
        <w:suppressAutoHyphens/>
        <w:spacing w:line="240" w:lineRule="auto"/>
        <w:rPr>
          <w:noProof/>
          <w:lang w:val="sv-SE"/>
        </w:rPr>
      </w:pPr>
    </w:p>
    <w:p w14:paraId="40B52F86" w14:textId="77777777" w:rsidR="00C45DCE" w:rsidRPr="00DC2BA7" w:rsidRDefault="00C45DCE" w:rsidP="00B057AB">
      <w:pPr>
        <w:suppressAutoHyphens/>
        <w:spacing w:line="240" w:lineRule="auto"/>
        <w:rPr>
          <w:noProof/>
          <w:lang w:val="sv-SE"/>
        </w:rPr>
      </w:pPr>
    </w:p>
    <w:p w14:paraId="01ECEF64"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lastRenderedPageBreak/>
        <w:t>9.</w:t>
      </w:r>
      <w:r w:rsidRPr="00DC2BA7">
        <w:rPr>
          <w:b/>
          <w:noProof/>
          <w:lang w:val="sv-SE"/>
        </w:rPr>
        <w:tab/>
        <w:t>SÄRSKILDA FÖRVARINGSANVISNINGAR</w:t>
      </w:r>
    </w:p>
    <w:p w14:paraId="79A87C48" w14:textId="77777777" w:rsidR="00C45DCE" w:rsidRPr="00DC2BA7" w:rsidRDefault="00C45DCE" w:rsidP="00B057AB">
      <w:pPr>
        <w:keepNext/>
        <w:suppressAutoHyphens/>
        <w:spacing w:line="240" w:lineRule="auto"/>
        <w:rPr>
          <w:lang w:val="sv-SE"/>
        </w:rPr>
      </w:pPr>
    </w:p>
    <w:p w14:paraId="4FB4D5C3" w14:textId="77777777" w:rsidR="00C45DCE" w:rsidRPr="00DC2BA7" w:rsidRDefault="00B60735" w:rsidP="00B057AB">
      <w:pPr>
        <w:keepNext/>
        <w:suppressAutoHyphens/>
        <w:spacing w:line="240" w:lineRule="auto"/>
        <w:rPr>
          <w:lang w:val="sv-SE"/>
        </w:rPr>
      </w:pPr>
      <w:r w:rsidRPr="00DC2BA7">
        <w:rPr>
          <w:lang w:val="sv-SE"/>
        </w:rPr>
        <w:t>Förvaras i kylskåp.</w:t>
      </w:r>
    </w:p>
    <w:p w14:paraId="67797121" w14:textId="77777777" w:rsidR="00C45DCE" w:rsidRPr="00DC2BA7" w:rsidRDefault="00B60735" w:rsidP="00B057AB">
      <w:pPr>
        <w:keepNext/>
        <w:suppressAutoHyphens/>
        <w:spacing w:line="240" w:lineRule="auto"/>
        <w:rPr>
          <w:lang w:val="sv-SE"/>
        </w:rPr>
      </w:pPr>
      <w:r w:rsidRPr="00DC2BA7">
        <w:rPr>
          <w:lang w:val="sv-SE"/>
        </w:rPr>
        <w:t>Får ej frysas.</w:t>
      </w:r>
    </w:p>
    <w:p w14:paraId="38F5F048" w14:textId="77777777" w:rsidR="00C45DCE" w:rsidRPr="00DC2BA7" w:rsidRDefault="00B60735" w:rsidP="00B057AB">
      <w:pPr>
        <w:suppressAutoHyphens/>
        <w:spacing w:line="240" w:lineRule="auto"/>
        <w:rPr>
          <w:lang w:val="sv-SE"/>
        </w:rPr>
      </w:pPr>
      <w:r w:rsidRPr="00DC2BA7">
        <w:rPr>
          <w:lang w:val="sv-SE"/>
        </w:rPr>
        <w:t>Förvaras i originalförpackningen. Ljuskänsligt.</w:t>
      </w:r>
    </w:p>
    <w:p w14:paraId="4E0FC635" w14:textId="77777777" w:rsidR="00C45DCE" w:rsidRPr="00DC2BA7" w:rsidRDefault="00C45DCE" w:rsidP="00B057AB">
      <w:pPr>
        <w:suppressAutoHyphens/>
        <w:spacing w:line="240" w:lineRule="auto"/>
        <w:rPr>
          <w:noProof/>
          <w:lang w:val="sv-SE"/>
        </w:rPr>
      </w:pPr>
    </w:p>
    <w:p w14:paraId="4E33C71B" w14:textId="77777777" w:rsidR="00C45DCE" w:rsidRPr="00DC2BA7" w:rsidRDefault="00C45DCE" w:rsidP="00B057AB">
      <w:pPr>
        <w:suppressAutoHyphens/>
        <w:spacing w:line="240" w:lineRule="auto"/>
        <w:rPr>
          <w:noProof/>
          <w:lang w:val="sv-SE"/>
        </w:rPr>
      </w:pPr>
    </w:p>
    <w:p w14:paraId="336A2735"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10.</w:t>
      </w:r>
      <w:r w:rsidRPr="00DC2BA7">
        <w:rPr>
          <w:b/>
          <w:noProof/>
          <w:lang w:val="sv-SE"/>
        </w:rPr>
        <w:tab/>
        <w:t>SÄRSKILDA FÖRSIKTIGHETSÅTGÄRDER FÖR DESTRUKTION AV EJ ANVÄNT LÄKEMEDEL OCH AVFALL I FÖREKOMMANDE FALL</w:t>
      </w:r>
    </w:p>
    <w:p w14:paraId="0A6EF246" w14:textId="77777777" w:rsidR="00C45DCE" w:rsidRPr="00DC2BA7" w:rsidRDefault="00C45DCE" w:rsidP="00B057AB">
      <w:pPr>
        <w:keepNext/>
        <w:suppressAutoHyphens/>
        <w:spacing w:line="240" w:lineRule="auto"/>
        <w:rPr>
          <w:lang w:val="sv-SE"/>
        </w:rPr>
      </w:pPr>
    </w:p>
    <w:p w14:paraId="43554D91" w14:textId="77777777" w:rsidR="00C45DCE" w:rsidRPr="00DC2BA7" w:rsidRDefault="00C45DCE" w:rsidP="00B057AB">
      <w:pPr>
        <w:suppressAutoHyphens/>
        <w:spacing w:line="240" w:lineRule="auto"/>
        <w:ind w:left="567" w:hanging="567"/>
        <w:rPr>
          <w:noProof/>
          <w:lang w:val="sv-SE"/>
        </w:rPr>
      </w:pPr>
    </w:p>
    <w:p w14:paraId="082ECFBB"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11.</w:t>
      </w:r>
      <w:r w:rsidRPr="00DC2BA7">
        <w:rPr>
          <w:b/>
          <w:noProof/>
          <w:lang w:val="sv-SE"/>
        </w:rPr>
        <w:tab/>
        <w:t>INNEHAVARE AV GODKÄNNANDE FÖR FÖRSÄLJNING (NAMN OCH ADRESS)</w:t>
      </w:r>
    </w:p>
    <w:p w14:paraId="06E3F87A" w14:textId="77777777" w:rsidR="00C45DCE" w:rsidRPr="00DC2BA7" w:rsidRDefault="00C45DCE" w:rsidP="00B057AB">
      <w:pPr>
        <w:keepNext/>
        <w:suppressAutoHyphens/>
        <w:spacing w:line="240" w:lineRule="auto"/>
        <w:rPr>
          <w:lang w:val="sv-SE"/>
        </w:rPr>
      </w:pPr>
    </w:p>
    <w:p w14:paraId="72C014FE" w14:textId="77777777" w:rsidR="00C45DCE" w:rsidRPr="00DC2BA7" w:rsidRDefault="00B60735" w:rsidP="00B057AB">
      <w:pPr>
        <w:keepNext/>
        <w:suppressAutoHyphens/>
        <w:spacing w:line="240" w:lineRule="auto"/>
        <w:rPr>
          <w:lang w:val="en-US"/>
        </w:rPr>
      </w:pPr>
      <w:r w:rsidRPr="00DC2BA7">
        <w:rPr>
          <w:lang w:val="en-US"/>
        </w:rPr>
        <w:t>Novartis Europharm Limited</w:t>
      </w:r>
    </w:p>
    <w:p w14:paraId="4DF248B6" w14:textId="77777777" w:rsidR="0053539A" w:rsidRPr="00DC2BA7" w:rsidRDefault="00B60735" w:rsidP="00B057AB">
      <w:pPr>
        <w:keepNext/>
        <w:widowControl w:val="0"/>
        <w:spacing w:line="240" w:lineRule="auto"/>
      </w:pPr>
      <w:r w:rsidRPr="00DC2BA7">
        <w:t>Vista Building</w:t>
      </w:r>
    </w:p>
    <w:p w14:paraId="62DC5272" w14:textId="77777777" w:rsidR="0053539A" w:rsidRPr="00DC2BA7" w:rsidRDefault="00B60735" w:rsidP="00B057AB">
      <w:pPr>
        <w:keepNext/>
        <w:widowControl w:val="0"/>
        <w:spacing w:line="240" w:lineRule="auto"/>
      </w:pPr>
      <w:r w:rsidRPr="00DC2BA7">
        <w:t>Elm Park, Merrion Road</w:t>
      </w:r>
    </w:p>
    <w:p w14:paraId="3953C192" w14:textId="77777777" w:rsidR="0053539A" w:rsidRPr="00DC2BA7" w:rsidRDefault="00B60735" w:rsidP="00B057AB">
      <w:pPr>
        <w:keepNext/>
        <w:widowControl w:val="0"/>
        <w:spacing w:line="240" w:lineRule="auto"/>
        <w:rPr>
          <w:lang w:val="sv-SE"/>
        </w:rPr>
      </w:pPr>
      <w:r w:rsidRPr="00DC2BA7">
        <w:rPr>
          <w:lang w:val="sv-SE"/>
        </w:rPr>
        <w:t>Dublin 4</w:t>
      </w:r>
    </w:p>
    <w:p w14:paraId="5D35D5EE" w14:textId="77777777" w:rsidR="0053539A" w:rsidRPr="00DC2BA7" w:rsidRDefault="00B60735" w:rsidP="00B057AB">
      <w:pPr>
        <w:spacing w:line="240" w:lineRule="auto"/>
        <w:rPr>
          <w:lang w:val="sv-SE"/>
        </w:rPr>
      </w:pPr>
      <w:r w:rsidRPr="00DC2BA7">
        <w:rPr>
          <w:lang w:val="sv-SE"/>
        </w:rPr>
        <w:t>Irland</w:t>
      </w:r>
    </w:p>
    <w:p w14:paraId="755CE7C5" w14:textId="77777777" w:rsidR="00C45DCE" w:rsidRPr="00DC2BA7" w:rsidRDefault="00C45DCE" w:rsidP="00B057AB">
      <w:pPr>
        <w:suppressAutoHyphens/>
        <w:spacing w:line="240" w:lineRule="auto"/>
        <w:ind w:left="567" w:hanging="567"/>
        <w:rPr>
          <w:noProof/>
          <w:lang w:val="sv-SE"/>
        </w:rPr>
      </w:pPr>
    </w:p>
    <w:p w14:paraId="08346861" w14:textId="77777777" w:rsidR="00C45DCE" w:rsidRPr="00DC2BA7" w:rsidRDefault="00C45DCE" w:rsidP="00B057AB">
      <w:pPr>
        <w:suppressAutoHyphens/>
        <w:spacing w:line="240" w:lineRule="auto"/>
        <w:ind w:left="567" w:hanging="567"/>
        <w:rPr>
          <w:noProof/>
          <w:lang w:val="sv-SE"/>
        </w:rPr>
      </w:pPr>
    </w:p>
    <w:p w14:paraId="5D9515CC"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12.</w:t>
      </w:r>
      <w:r w:rsidRPr="00DC2BA7">
        <w:rPr>
          <w:b/>
          <w:noProof/>
          <w:lang w:val="sv-SE"/>
        </w:rPr>
        <w:tab/>
        <w:t>NUMMER PÅ GODKÄNNANDE FÖR FÖRSÄLJNING</w:t>
      </w:r>
    </w:p>
    <w:p w14:paraId="3B7214AB" w14:textId="77777777" w:rsidR="00C45DCE" w:rsidRPr="00DC2BA7" w:rsidRDefault="00C45DCE" w:rsidP="00B057AB">
      <w:pPr>
        <w:keepNext/>
        <w:suppressAutoHyphens/>
        <w:spacing w:line="240" w:lineRule="auto"/>
        <w:rPr>
          <w:lang w:val="sv-SE"/>
        </w:rPr>
      </w:pPr>
    </w:p>
    <w:tbl>
      <w:tblPr>
        <w:tblStyle w:val="TableGrid"/>
        <w:tblW w:w="92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38"/>
        <w:gridCol w:w="7371"/>
      </w:tblGrid>
      <w:tr w:rsidR="00211724" w:rsidRPr="00410B74" w14:paraId="7D82993A" w14:textId="77777777" w:rsidTr="0012024C">
        <w:tc>
          <w:tcPr>
            <w:tcW w:w="1838" w:type="dxa"/>
          </w:tcPr>
          <w:p w14:paraId="228FAAA1" w14:textId="77777777" w:rsidR="00000CFA" w:rsidRDefault="00B60735" w:rsidP="0012024C">
            <w:pPr>
              <w:tabs>
                <w:tab w:val="clear" w:pos="567"/>
                <w:tab w:val="left" w:pos="2268"/>
              </w:tabs>
              <w:spacing w:line="240" w:lineRule="auto"/>
              <w:rPr>
                <w:color w:val="000000"/>
              </w:rPr>
            </w:pPr>
            <w:r w:rsidRPr="00642767">
              <w:rPr>
                <w:color w:val="000000"/>
              </w:rPr>
              <w:t>EU/1/05/319/00</w:t>
            </w:r>
            <w:r>
              <w:rPr>
                <w:color w:val="000000"/>
              </w:rPr>
              <w:t>8</w:t>
            </w:r>
          </w:p>
        </w:tc>
        <w:tc>
          <w:tcPr>
            <w:tcW w:w="7371" w:type="dxa"/>
          </w:tcPr>
          <w:p w14:paraId="7C91B967" w14:textId="77777777" w:rsidR="00000CFA" w:rsidRPr="0088249E" w:rsidRDefault="00B60735" w:rsidP="0012024C">
            <w:pPr>
              <w:tabs>
                <w:tab w:val="clear" w:pos="567"/>
                <w:tab w:val="left" w:pos="2268"/>
              </w:tabs>
              <w:spacing w:line="240" w:lineRule="auto"/>
              <w:rPr>
                <w:color w:val="000000"/>
                <w:lang w:val="sv-SE"/>
              </w:rPr>
            </w:pPr>
            <w:r w:rsidRPr="0088249E">
              <w:rPr>
                <w:color w:val="000000"/>
                <w:shd w:val="clear" w:color="auto" w:fill="D9D9D9"/>
                <w:lang w:val="sv-SE"/>
              </w:rPr>
              <w:t>150 </w:t>
            </w:r>
            <w:r w:rsidRPr="0088249E">
              <w:rPr>
                <w:shd w:val="clear" w:color="auto" w:fill="D9D9D9"/>
                <w:lang w:val="sv-SE"/>
              </w:rPr>
              <w:t xml:space="preserve">mg </w:t>
            </w:r>
            <w:r w:rsidRPr="00DC2BA7">
              <w:rPr>
                <w:shd w:val="clear" w:color="auto" w:fill="D9D9D9"/>
                <w:lang w:val="sv-SE"/>
              </w:rPr>
              <w:t>injektionsvätska, lösning i förfylld spruta</w:t>
            </w:r>
            <w:r w:rsidRPr="0088249E">
              <w:rPr>
                <w:shd w:val="clear" w:color="auto" w:fill="D9D9D9"/>
                <w:lang w:val="sv-SE"/>
              </w:rPr>
              <w:t xml:space="preserve"> (</w:t>
            </w:r>
            <w:r>
              <w:rPr>
                <w:shd w:val="clear" w:color="auto" w:fill="D9D9D9"/>
                <w:lang w:val="sv-SE"/>
              </w:rPr>
              <w:t xml:space="preserve">med </w:t>
            </w:r>
            <w:r w:rsidRPr="0088249E">
              <w:rPr>
                <w:shd w:val="clear" w:color="auto" w:fill="D9D9D9"/>
                <w:lang w:val="sv-SE"/>
              </w:rPr>
              <w:t>26</w:t>
            </w:r>
            <w:r w:rsidR="004A33DE">
              <w:rPr>
                <w:shd w:val="clear" w:color="auto" w:fill="D9D9D9"/>
                <w:lang w:val="sv-SE"/>
              </w:rPr>
              <w:t> </w:t>
            </w:r>
            <w:r w:rsidRPr="0088249E">
              <w:rPr>
                <w:shd w:val="clear" w:color="auto" w:fill="D9D9D9"/>
                <w:lang w:val="sv-SE"/>
              </w:rPr>
              <w:t xml:space="preserve">gauge </w:t>
            </w:r>
            <w:r>
              <w:rPr>
                <w:shd w:val="clear" w:color="auto" w:fill="D9D9D9"/>
                <w:lang w:val="sv-SE"/>
              </w:rPr>
              <w:t>fast nål</w:t>
            </w:r>
            <w:r w:rsidRPr="0088249E">
              <w:rPr>
                <w:shd w:val="clear" w:color="auto" w:fill="D9D9D9"/>
                <w:lang w:val="sv-SE"/>
              </w:rPr>
              <w:t xml:space="preserve">, </w:t>
            </w:r>
            <w:r>
              <w:rPr>
                <w:shd w:val="clear" w:color="auto" w:fill="D9D9D9"/>
                <w:lang w:val="sv-SE"/>
              </w:rPr>
              <w:t>lila</w:t>
            </w:r>
            <w:r w:rsidRPr="0088249E">
              <w:rPr>
                <w:shd w:val="clear" w:color="auto" w:fill="D9D9D9"/>
                <w:lang w:val="sv-SE"/>
              </w:rPr>
              <w:t xml:space="preserve"> </w:t>
            </w:r>
            <w:r>
              <w:rPr>
                <w:shd w:val="clear" w:color="auto" w:fill="D9D9D9"/>
                <w:lang w:val="sv-SE"/>
              </w:rPr>
              <w:t>nålskydd</w:t>
            </w:r>
            <w:r w:rsidRPr="0088249E">
              <w:rPr>
                <w:shd w:val="clear" w:color="auto" w:fill="D9D9D9"/>
                <w:lang w:val="sv-SE"/>
              </w:rPr>
              <w:t>)</w:t>
            </w:r>
          </w:p>
        </w:tc>
      </w:tr>
      <w:tr w:rsidR="00211724" w:rsidRPr="00410B74" w14:paraId="765D55A5" w14:textId="77777777" w:rsidTr="0012024C">
        <w:tc>
          <w:tcPr>
            <w:tcW w:w="1838" w:type="dxa"/>
          </w:tcPr>
          <w:p w14:paraId="163D4D2B" w14:textId="77777777" w:rsidR="00000CFA" w:rsidRDefault="00B60735" w:rsidP="0012024C">
            <w:pPr>
              <w:tabs>
                <w:tab w:val="clear" w:pos="567"/>
                <w:tab w:val="left" w:pos="2268"/>
              </w:tabs>
              <w:spacing w:line="240" w:lineRule="auto"/>
              <w:rPr>
                <w:color w:val="000000"/>
              </w:rPr>
            </w:pPr>
            <w:r w:rsidRPr="00B71E6D">
              <w:rPr>
                <w:color w:val="000000"/>
                <w:shd w:val="pct15" w:color="auto" w:fill="auto"/>
              </w:rPr>
              <w:t>EU/1/05/319/</w:t>
            </w:r>
            <w:r w:rsidR="001F6689">
              <w:rPr>
                <w:color w:val="000000"/>
                <w:shd w:val="pct15" w:color="auto" w:fill="auto"/>
              </w:rPr>
              <w:t>024</w:t>
            </w:r>
          </w:p>
        </w:tc>
        <w:tc>
          <w:tcPr>
            <w:tcW w:w="7371" w:type="dxa"/>
          </w:tcPr>
          <w:p w14:paraId="48C63147" w14:textId="77777777" w:rsidR="00000CFA" w:rsidRPr="0088249E" w:rsidRDefault="00B60735" w:rsidP="0012024C">
            <w:pPr>
              <w:tabs>
                <w:tab w:val="clear" w:pos="567"/>
                <w:tab w:val="left" w:pos="2268"/>
              </w:tabs>
              <w:spacing w:line="240" w:lineRule="auto"/>
              <w:rPr>
                <w:color w:val="000000"/>
                <w:lang w:val="sv-SE"/>
              </w:rPr>
            </w:pPr>
            <w:r w:rsidRPr="0088249E">
              <w:rPr>
                <w:color w:val="000000"/>
                <w:shd w:val="pct15" w:color="auto" w:fill="auto"/>
                <w:lang w:val="sv-SE"/>
              </w:rPr>
              <w:t>150 </w:t>
            </w:r>
            <w:r w:rsidRPr="0088249E">
              <w:rPr>
                <w:shd w:val="pct15" w:color="auto" w:fill="auto"/>
                <w:lang w:val="sv-SE"/>
              </w:rPr>
              <w:t xml:space="preserve">mg </w:t>
            </w:r>
            <w:r w:rsidRPr="00DC2BA7">
              <w:rPr>
                <w:shd w:val="clear" w:color="auto" w:fill="D9D9D9"/>
                <w:lang w:val="sv-SE"/>
              </w:rPr>
              <w:t>injektionsvätska, lösning i förfylld spruta</w:t>
            </w:r>
            <w:r w:rsidRPr="0088249E">
              <w:rPr>
                <w:shd w:val="pct15" w:color="auto" w:fill="auto"/>
                <w:lang w:val="sv-SE"/>
              </w:rPr>
              <w:t xml:space="preserve"> (</w:t>
            </w:r>
            <w:r>
              <w:rPr>
                <w:shd w:val="pct15" w:color="auto" w:fill="auto"/>
                <w:lang w:val="sv-SE"/>
              </w:rPr>
              <w:t>med</w:t>
            </w:r>
            <w:r w:rsidRPr="0088249E">
              <w:rPr>
                <w:shd w:val="pct15" w:color="auto" w:fill="auto"/>
                <w:lang w:val="sv-SE"/>
              </w:rPr>
              <w:t xml:space="preserve"> 27</w:t>
            </w:r>
            <w:r w:rsidR="004A33DE">
              <w:rPr>
                <w:shd w:val="pct15" w:color="auto" w:fill="auto"/>
                <w:lang w:val="sv-SE"/>
              </w:rPr>
              <w:t> </w:t>
            </w:r>
            <w:r w:rsidRPr="0088249E">
              <w:rPr>
                <w:shd w:val="pct15" w:color="auto" w:fill="auto"/>
                <w:lang w:val="sv-SE"/>
              </w:rPr>
              <w:t xml:space="preserve">gauge </w:t>
            </w:r>
            <w:r>
              <w:rPr>
                <w:shd w:val="pct15" w:color="auto" w:fill="auto"/>
                <w:lang w:val="sv-SE"/>
              </w:rPr>
              <w:t>fast nål</w:t>
            </w:r>
            <w:r w:rsidRPr="0088249E">
              <w:rPr>
                <w:shd w:val="pct15" w:color="auto" w:fill="auto"/>
                <w:lang w:val="sv-SE"/>
              </w:rPr>
              <w:t xml:space="preserve">, </w:t>
            </w:r>
            <w:r>
              <w:rPr>
                <w:shd w:val="pct15" w:color="auto" w:fill="auto"/>
                <w:lang w:val="sv-SE"/>
              </w:rPr>
              <w:t>lila</w:t>
            </w:r>
            <w:r w:rsidRPr="0088249E">
              <w:rPr>
                <w:shd w:val="pct15" w:color="auto" w:fill="auto"/>
                <w:lang w:val="sv-SE"/>
              </w:rPr>
              <w:t xml:space="preserve"> </w:t>
            </w:r>
            <w:r>
              <w:rPr>
                <w:shd w:val="pct15" w:color="auto" w:fill="auto"/>
                <w:lang w:val="sv-SE"/>
              </w:rPr>
              <w:t>kolv)</w:t>
            </w:r>
          </w:p>
        </w:tc>
      </w:tr>
    </w:tbl>
    <w:p w14:paraId="3A8D9B27" w14:textId="77777777" w:rsidR="00C45DCE" w:rsidRPr="00DC2BA7" w:rsidRDefault="00C45DCE" w:rsidP="00B057AB">
      <w:pPr>
        <w:suppressAutoHyphens/>
        <w:spacing w:line="240" w:lineRule="auto"/>
        <w:rPr>
          <w:noProof/>
          <w:lang w:val="sv-SE"/>
        </w:rPr>
      </w:pPr>
    </w:p>
    <w:p w14:paraId="08A92E85" w14:textId="77777777" w:rsidR="00C45DCE" w:rsidRPr="00DC2BA7" w:rsidRDefault="00C45DCE" w:rsidP="00B057AB">
      <w:pPr>
        <w:suppressAutoHyphens/>
        <w:spacing w:line="240" w:lineRule="auto"/>
        <w:rPr>
          <w:noProof/>
          <w:lang w:val="sv-SE"/>
        </w:rPr>
      </w:pPr>
    </w:p>
    <w:p w14:paraId="5D6A5FF5"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13.</w:t>
      </w:r>
      <w:r w:rsidRPr="00DC2BA7">
        <w:rPr>
          <w:b/>
          <w:noProof/>
          <w:lang w:val="sv-SE"/>
        </w:rPr>
        <w:tab/>
        <w:t>TILLVERKNINGSSATSNUMMER</w:t>
      </w:r>
    </w:p>
    <w:p w14:paraId="54F02A52" w14:textId="77777777" w:rsidR="00C45DCE" w:rsidRPr="00DC2BA7" w:rsidRDefault="00C45DCE" w:rsidP="00B057AB">
      <w:pPr>
        <w:keepNext/>
        <w:suppressAutoHyphens/>
        <w:spacing w:line="240" w:lineRule="auto"/>
        <w:rPr>
          <w:lang w:val="sv-SE"/>
        </w:rPr>
      </w:pPr>
    </w:p>
    <w:p w14:paraId="1C947058" w14:textId="77777777" w:rsidR="00C45DCE" w:rsidRPr="00DC2BA7" w:rsidRDefault="00B60735" w:rsidP="00B057AB">
      <w:pPr>
        <w:suppressAutoHyphens/>
        <w:spacing w:line="240" w:lineRule="auto"/>
        <w:rPr>
          <w:noProof/>
          <w:lang w:val="sv-SE"/>
        </w:rPr>
      </w:pPr>
      <w:r w:rsidRPr="00DC2BA7">
        <w:rPr>
          <w:noProof/>
          <w:lang w:val="sv-SE"/>
        </w:rPr>
        <w:t>Lot</w:t>
      </w:r>
    </w:p>
    <w:p w14:paraId="05A6B0AC" w14:textId="77777777" w:rsidR="00C45DCE" w:rsidRPr="00DC2BA7" w:rsidRDefault="00C45DCE" w:rsidP="00B057AB">
      <w:pPr>
        <w:suppressAutoHyphens/>
        <w:spacing w:line="240" w:lineRule="auto"/>
        <w:rPr>
          <w:noProof/>
          <w:lang w:val="sv-SE"/>
        </w:rPr>
      </w:pPr>
    </w:p>
    <w:p w14:paraId="66D45BA6" w14:textId="77777777" w:rsidR="00C45DCE" w:rsidRPr="00DC2BA7" w:rsidRDefault="00C45DCE" w:rsidP="00B057AB">
      <w:pPr>
        <w:suppressAutoHyphens/>
        <w:spacing w:line="240" w:lineRule="auto"/>
        <w:rPr>
          <w:noProof/>
          <w:lang w:val="sv-SE"/>
        </w:rPr>
      </w:pPr>
    </w:p>
    <w:p w14:paraId="7BCCCCBD"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14.</w:t>
      </w:r>
      <w:r w:rsidRPr="00DC2BA7">
        <w:rPr>
          <w:b/>
          <w:noProof/>
          <w:lang w:val="sv-SE"/>
        </w:rPr>
        <w:tab/>
        <w:t>ALLMÄN KLASSIFICERING FÖR FÖRSKRIVNING</w:t>
      </w:r>
    </w:p>
    <w:p w14:paraId="7AD75BE7" w14:textId="77777777" w:rsidR="00C45DCE" w:rsidRPr="00DC2BA7" w:rsidRDefault="00C45DCE" w:rsidP="00B057AB">
      <w:pPr>
        <w:keepNext/>
        <w:suppressAutoHyphens/>
        <w:spacing w:line="240" w:lineRule="auto"/>
        <w:rPr>
          <w:lang w:val="sv-SE"/>
        </w:rPr>
      </w:pPr>
    </w:p>
    <w:p w14:paraId="6585FB16" w14:textId="77777777" w:rsidR="00C45DCE" w:rsidRPr="00DC2BA7" w:rsidRDefault="00C45DCE" w:rsidP="00B057AB">
      <w:pPr>
        <w:suppressAutoHyphens/>
        <w:spacing w:line="240" w:lineRule="auto"/>
        <w:rPr>
          <w:noProof/>
          <w:lang w:val="sv-SE"/>
        </w:rPr>
      </w:pPr>
    </w:p>
    <w:p w14:paraId="614A7E44"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15.</w:t>
      </w:r>
      <w:r w:rsidRPr="00DC2BA7">
        <w:rPr>
          <w:b/>
          <w:noProof/>
          <w:lang w:val="sv-SE"/>
        </w:rPr>
        <w:tab/>
        <w:t>BRUKSANVISNING</w:t>
      </w:r>
    </w:p>
    <w:p w14:paraId="01DAEE11" w14:textId="77777777" w:rsidR="00C45DCE" w:rsidRPr="00DC2BA7" w:rsidRDefault="00C45DCE" w:rsidP="00B057AB">
      <w:pPr>
        <w:keepNext/>
        <w:suppressAutoHyphens/>
        <w:spacing w:line="240" w:lineRule="auto"/>
        <w:rPr>
          <w:lang w:val="sv-SE"/>
        </w:rPr>
      </w:pPr>
    </w:p>
    <w:p w14:paraId="46EBC337" w14:textId="77777777" w:rsidR="00C45DCE" w:rsidRPr="00DC2BA7" w:rsidRDefault="00C45DCE" w:rsidP="00B057AB">
      <w:pPr>
        <w:spacing w:line="240" w:lineRule="auto"/>
        <w:rPr>
          <w:noProof/>
          <w:lang w:val="sv-SE"/>
        </w:rPr>
      </w:pPr>
    </w:p>
    <w:p w14:paraId="5DACE1EF"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tabs>
          <w:tab w:val="clear" w:pos="567"/>
          <w:tab w:val="left" w:pos="462"/>
          <w:tab w:val="left" w:pos="588"/>
          <w:tab w:val="left" w:pos="616"/>
        </w:tabs>
        <w:suppressAutoHyphens/>
        <w:spacing w:line="240" w:lineRule="auto"/>
        <w:rPr>
          <w:noProof/>
          <w:lang w:val="sv-SE"/>
        </w:rPr>
      </w:pPr>
      <w:r w:rsidRPr="00DC2BA7">
        <w:rPr>
          <w:b/>
          <w:caps/>
          <w:noProof/>
          <w:lang w:val="sv-SE"/>
        </w:rPr>
        <w:t>16.</w:t>
      </w:r>
      <w:r w:rsidRPr="00DC2BA7">
        <w:rPr>
          <w:b/>
          <w:caps/>
          <w:noProof/>
          <w:lang w:val="sv-SE"/>
        </w:rPr>
        <w:tab/>
        <w:t>information i Punktskrift</w:t>
      </w:r>
    </w:p>
    <w:p w14:paraId="4C646D35" w14:textId="77777777" w:rsidR="00C45DCE" w:rsidRPr="00DC2BA7" w:rsidRDefault="00C45DCE" w:rsidP="00B057AB">
      <w:pPr>
        <w:keepNext/>
        <w:suppressAutoHyphens/>
        <w:spacing w:line="240" w:lineRule="auto"/>
        <w:rPr>
          <w:lang w:val="sv-SE"/>
        </w:rPr>
      </w:pPr>
    </w:p>
    <w:p w14:paraId="43BE6CDC" w14:textId="77777777" w:rsidR="00C45DCE" w:rsidRPr="00DC2BA7" w:rsidRDefault="00B60735" w:rsidP="00B057AB">
      <w:pPr>
        <w:widowControl w:val="0"/>
        <w:spacing w:line="240" w:lineRule="auto"/>
        <w:rPr>
          <w:color w:val="000000"/>
          <w:lang w:val="sv-SE"/>
        </w:rPr>
      </w:pPr>
      <w:r w:rsidRPr="00DC2BA7">
        <w:rPr>
          <w:color w:val="000000"/>
          <w:lang w:val="sv-SE"/>
        </w:rPr>
        <w:t>Xolair 150 mg</w:t>
      </w:r>
    </w:p>
    <w:p w14:paraId="7B630F42" w14:textId="77777777" w:rsidR="004F0E1E" w:rsidRPr="00DC2BA7" w:rsidRDefault="004F0E1E" w:rsidP="00B057AB">
      <w:pPr>
        <w:widowControl w:val="0"/>
        <w:spacing w:line="240" w:lineRule="auto"/>
        <w:rPr>
          <w:color w:val="000000"/>
          <w:lang w:val="sv-SE"/>
        </w:rPr>
      </w:pPr>
    </w:p>
    <w:p w14:paraId="224D40ED" w14:textId="77777777" w:rsidR="004F0E1E" w:rsidRPr="00DC2BA7" w:rsidRDefault="004F0E1E" w:rsidP="00B057AB">
      <w:pPr>
        <w:widowControl w:val="0"/>
        <w:tabs>
          <w:tab w:val="clear" w:pos="567"/>
        </w:tabs>
        <w:spacing w:line="240" w:lineRule="auto"/>
        <w:rPr>
          <w:szCs w:val="24"/>
          <w:lang w:val="sv-SE"/>
        </w:rPr>
      </w:pPr>
    </w:p>
    <w:p w14:paraId="08C097F2" w14:textId="77777777" w:rsidR="004F0E1E" w:rsidRPr="00DC2BA7" w:rsidRDefault="00B60735" w:rsidP="00B057AB">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sv-SE"/>
        </w:rPr>
      </w:pPr>
      <w:r w:rsidRPr="00DC2BA7">
        <w:rPr>
          <w:b/>
          <w:noProof/>
          <w:lang w:val="sv-SE"/>
        </w:rPr>
        <w:t>17.</w:t>
      </w:r>
      <w:r w:rsidRPr="00DC2BA7">
        <w:rPr>
          <w:b/>
          <w:noProof/>
          <w:lang w:val="sv-SE"/>
        </w:rPr>
        <w:tab/>
        <w:t>UNIK IDENTITETSBETECKNING – TVÅDIMENSIONELL STRECKKOD</w:t>
      </w:r>
    </w:p>
    <w:p w14:paraId="5F91DC34" w14:textId="77777777" w:rsidR="004F0E1E" w:rsidRPr="00DC2BA7" w:rsidRDefault="004F0E1E" w:rsidP="00B057AB">
      <w:pPr>
        <w:keepNext/>
        <w:widowControl w:val="0"/>
        <w:tabs>
          <w:tab w:val="clear" w:pos="567"/>
        </w:tabs>
        <w:spacing w:line="240" w:lineRule="auto"/>
        <w:rPr>
          <w:noProof/>
          <w:lang w:val="sv-SE"/>
        </w:rPr>
      </w:pPr>
    </w:p>
    <w:p w14:paraId="79B9A70E" w14:textId="77777777" w:rsidR="004F0E1E" w:rsidRPr="00DC2BA7" w:rsidRDefault="00B60735" w:rsidP="00B057AB">
      <w:pPr>
        <w:widowControl w:val="0"/>
        <w:tabs>
          <w:tab w:val="clear" w:pos="567"/>
        </w:tabs>
        <w:spacing w:line="240" w:lineRule="auto"/>
        <w:rPr>
          <w:shd w:val="pct15" w:color="auto" w:fill="auto"/>
          <w:lang w:val="sv-SE"/>
        </w:rPr>
      </w:pPr>
      <w:r w:rsidRPr="00DC2BA7">
        <w:rPr>
          <w:shd w:val="pct15" w:color="auto" w:fill="auto"/>
          <w:lang w:val="sv-SE"/>
        </w:rPr>
        <w:t>Tvådimensionell streckkod som innehåller den unika identitetsbeteckningen.</w:t>
      </w:r>
    </w:p>
    <w:p w14:paraId="624AC111" w14:textId="77777777" w:rsidR="004F0E1E" w:rsidRPr="00DC2BA7" w:rsidRDefault="004F0E1E" w:rsidP="00B057AB">
      <w:pPr>
        <w:widowControl w:val="0"/>
        <w:tabs>
          <w:tab w:val="clear" w:pos="567"/>
        </w:tabs>
        <w:spacing w:line="240" w:lineRule="auto"/>
        <w:rPr>
          <w:noProof/>
          <w:shd w:val="clear" w:color="auto" w:fill="CCCCCC"/>
          <w:lang w:val="sv-SE"/>
        </w:rPr>
      </w:pPr>
    </w:p>
    <w:p w14:paraId="68DD821D" w14:textId="77777777" w:rsidR="004F0E1E" w:rsidRPr="00DC2BA7" w:rsidRDefault="004F0E1E" w:rsidP="00B057AB">
      <w:pPr>
        <w:widowControl w:val="0"/>
        <w:tabs>
          <w:tab w:val="clear" w:pos="567"/>
        </w:tabs>
        <w:spacing w:line="240" w:lineRule="auto"/>
        <w:rPr>
          <w:noProof/>
          <w:lang w:val="sv-SE"/>
        </w:rPr>
      </w:pPr>
    </w:p>
    <w:p w14:paraId="14D583AE" w14:textId="77777777" w:rsidR="004F0E1E" w:rsidRPr="00DC2BA7" w:rsidRDefault="00B60735" w:rsidP="00B057AB">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i/>
          <w:noProof/>
          <w:lang w:val="sv-SE"/>
        </w:rPr>
      </w:pPr>
      <w:r w:rsidRPr="00DC2BA7">
        <w:rPr>
          <w:b/>
          <w:noProof/>
          <w:lang w:val="sv-SE"/>
        </w:rPr>
        <w:lastRenderedPageBreak/>
        <w:t>18.</w:t>
      </w:r>
      <w:r w:rsidRPr="00DC2BA7">
        <w:rPr>
          <w:b/>
          <w:noProof/>
          <w:lang w:val="sv-SE"/>
        </w:rPr>
        <w:tab/>
        <w:t>UNIK IDENTITETSBETECKNING – I ETT FORMAT LÄSBART FÖR MÄNSKLIGT ÖGA</w:t>
      </w:r>
    </w:p>
    <w:p w14:paraId="5E296853" w14:textId="77777777" w:rsidR="004F0E1E" w:rsidRPr="00DC2BA7" w:rsidRDefault="004F0E1E" w:rsidP="00B057AB">
      <w:pPr>
        <w:keepNext/>
        <w:keepLines/>
        <w:widowControl w:val="0"/>
        <w:tabs>
          <w:tab w:val="clear" w:pos="567"/>
        </w:tabs>
        <w:spacing w:line="240" w:lineRule="auto"/>
        <w:rPr>
          <w:noProof/>
          <w:lang w:val="sv-SE"/>
        </w:rPr>
      </w:pPr>
    </w:p>
    <w:p w14:paraId="7594283E" w14:textId="77777777" w:rsidR="004F0E1E" w:rsidRPr="00DC2BA7" w:rsidRDefault="00B60735" w:rsidP="00B057AB">
      <w:pPr>
        <w:keepNext/>
        <w:keepLines/>
        <w:widowControl w:val="0"/>
        <w:tabs>
          <w:tab w:val="clear" w:pos="567"/>
        </w:tabs>
        <w:spacing w:line="240" w:lineRule="auto"/>
        <w:rPr>
          <w:lang w:val="sv-SE"/>
        </w:rPr>
      </w:pPr>
      <w:r w:rsidRPr="00DC2BA7">
        <w:rPr>
          <w:lang w:val="sv-SE"/>
        </w:rPr>
        <w:t>PC</w:t>
      </w:r>
    </w:p>
    <w:p w14:paraId="4FD8C889" w14:textId="77777777" w:rsidR="004F0E1E" w:rsidRPr="00DC2BA7" w:rsidRDefault="00B60735" w:rsidP="00B057AB">
      <w:pPr>
        <w:keepNext/>
        <w:keepLines/>
        <w:widowControl w:val="0"/>
        <w:tabs>
          <w:tab w:val="clear" w:pos="567"/>
        </w:tabs>
        <w:spacing w:line="240" w:lineRule="auto"/>
        <w:rPr>
          <w:lang w:val="sv-SE"/>
        </w:rPr>
      </w:pPr>
      <w:r w:rsidRPr="00DC2BA7">
        <w:rPr>
          <w:lang w:val="sv-SE"/>
        </w:rPr>
        <w:t>SN</w:t>
      </w:r>
    </w:p>
    <w:p w14:paraId="4A920CE8" w14:textId="77777777" w:rsidR="004F0E1E" w:rsidRPr="00DC2BA7" w:rsidRDefault="00B60735" w:rsidP="00B057AB">
      <w:pPr>
        <w:keepNext/>
        <w:keepLines/>
        <w:widowControl w:val="0"/>
        <w:tabs>
          <w:tab w:val="clear" w:pos="567"/>
        </w:tabs>
        <w:spacing w:line="240" w:lineRule="auto"/>
        <w:rPr>
          <w:lang w:val="sv-SE"/>
        </w:rPr>
      </w:pPr>
      <w:r w:rsidRPr="00DC2BA7">
        <w:rPr>
          <w:lang w:val="sv-SE"/>
        </w:rPr>
        <w:t>NN</w:t>
      </w:r>
    </w:p>
    <w:p w14:paraId="6005F1A7" w14:textId="77777777" w:rsidR="004F0E1E" w:rsidRPr="00DC2BA7" w:rsidRDefault="004F0E1E" w:rsidP="00B057AB">
      <w:pPr>
        <w:widowControl w:val="0"/>
        <w:spacing w:line="240" w:lineRule="auto"/>
        <w:rPr>
          <w:color w:val="000000"/>
          <w:lang w:val="sv-SE"/>
        </w:rPr>
      </w:pPr>
    </w:p>
    <w:p w14:paraId="5F14778C" w14:textId="77777777" w:rsidR="00C45DCE" w:rsidRPr="00DC2BA7" w:rsidRDefault="00B60735" w:rsidP="00B057AB">
      <w:pPr>
        <w:shd w:val="clear" w:color="auto" w:fill="FFFFFF"/>
        <w:suppressAutoHyphens/>
        <w:spacing w:line="240" w:lineRule="auto"/>
        <w:rPr>
          <w:noProof/>
          <w:lang w:val="sv-SE"/>
        </w:rPr>
      </w:pPr>
      <w:r w:rsidRPr="00DC2BA7">
        <w:rPr>
          <w:noProof/>
          <w:lang w:val="sv-SE"/>
        </w:rPr>
        <w:br w:type="page"/>
      </w:r>
    </w:p>
    <w:p w14:paraId="2F3B1492" w14:textId="77777777" w:rsidR="009433EA" w:rsidRPr="00DC2BA7" w:rsidRDefault="009433EA" w:rsidP="00B057AB">
      <w:pPr>
        <w:shd w:val="clear" w:color="auto" w:fill="FFFFFF"/>
        <w:suppressAutoHyphens/>
        <w:spacing w:line="240" w:lineRule="auto"/>
        <w:rPr>
          <w:noProof/>
          <w:lang w:val="sv-SE"/>
        </w:rPr>
      </w:pPr>
    </w:p>
    <w:p w14:paraId="0890EF4C" w14:textId="77777777" w:rsidR="00C45DCE" w:rsidRPr="00DC2BA7" w:rsidRDefault="00B60735" w:rsidP="00B057AB">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3B38EA4F" w14:textId="77777777" w:rsidR="00C45DCE" w:rsidRPr="00DC2BA7" w:rsidRDefault="00C45DCE" w:rsidP="00B057AB">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1181BF47" w14:textId="77777777" w:rsidR="00C45DCE" w:rsidRPr="00DC2BA7" w:rsidRDefault="00B60735" w:rsidP="00B057AB">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 xml:space="preserve">YTTERKARTONG FÖR </w:t>
      </w:r>
      <w:r w:rsidR="00E3077B" w:rsidRPr="00DC2BA7">
        <w:rPr>
          <w:b/>
          <w:noProof/>
          <w:lang w:val="sv-SE"/>
        </w:rPr>
        <w:t>MULTIPACK</w:t>
      </w:r>
      <w:r w:rsidRPr="00DC2BA7">
        <w:rPr>
          <w:b/>
          <w:noProof/>
          <w:lang w:val="sv-SE"/>
        </w:rPr>
        <w:t xml:space="preserve"> (INKLUSIVE BLUE BOX)</w:t>
      </w:r>
    </w:p>
    <w:p w14:paraId="3993D3D2" w14:textId="77777777" w:rsidR="00C45DCE" w:rsidRPr="00DC2BA7" w:rsidRDefault="00C45DCE" w:rsidP="00B057AB">
      <w:pPr>
        <w:suppressAutoHyphens/>
        <w:spacing w:line="240" w:lineRule="auto"/>
        <w:rPr>
          <w:noProof/>
          <w:lang w:val="sv-SE"/>
        </w:rPr>
      </w:pPr>
    </w:p>
    <w:p w14:paraId="7731EEA3" w14:textId="77777777" w:rsidR="00C45DCE" w:rsidRPr="00DC2BA7" w:rsidRDefault="00C45DCE" w:rsidP="00B057AB">
      <w:pPr>
        <w:suppressAutoHyphens/>
        <w:spacing w:line="240" w:lineRule="auto"/>
        <w:rPr>
          <w:noProof/>
          <w:lang w:val="sv-SE"/>
        </w:rPr>
      </w:pPr>
    </w:p>
    <w:p w14:paraId="519CCAC4"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w:t>
      </w:r>
      <w:r w:rsidRPr="00DC2BA7">
        <w:rPr>
          <w:b/>
          <w:noProof/>
          <w:lang w:val="sv-SE"/>
        </w:rPr>
        <w:tab/>
        <w:t>LÄKEMEDLETS NAMN</w:t>
      </w:r>
    </w:p>
    <w:p w14:paraId="071B9C3F" w14:textId="77777777" w:rsidR="00C45DCE" w:rsidRPr="00DC2BA7" w:rsidRDefault="00C45DCE" w:rsidP="00B057AB">
      <w:pPr>
        <w:keepNext/>
        <w:suppressAutoHyphens/>
        <w:spacing w:line="240" w:lineRule="auto"/>
        <w:rPr>
          <w:lang w:val="sv-SE"/>
        </w:rPr>
      </w:pPr>
    </w:p>
    <w:p w14:paraId="4945C499" w14:textId="77777777" w:rsidR="00C45DCE" w:rsidRPr="00DC2BA7" w:rsidRDefault="00B60735" w:rsidP="00B057AB">
      <w:pPr>
        <w:pStyle w:val="Text"/>
        <w:spacing w:before="0"/>
        <w:jc w:val="left"/>
        <w:rPr>
          <w:color w:val="000000"/>
          <w:sz w:val="22"/>
          <w:lang w:val="sv-SE"/>
        </w:rPr>
      </w:pPr>
      <w:r w:rsidRPr="00DC2BA7">
        <w:rPr>
          <w:color w:val="000000"/>
          <w:sz w:val="22"/>
          <w:lang w:val="sv-SE"/>
        </w:rPr>
        <w:t>Xolair 150 mg injektionsvätska, lösning</w:t>
      </w:r>
      <w:r w:rsidR="00CA68DB" w:rsidRPr="00DC2BA7">
        <w:rPr>
          <w:color w:val="000000"/>
          <w:sz w:val="22"/>
          <w:lang w:val="sv-SE"/>
        </w:rPr>
        <w:t xml:space="preserve"> i förfylld spruta</w:t>
      </w:r>
    </w:p>
    <w:p w14:paraId="149405C4" w14:textId="77777777" w:rsidR="00C45DCE" w:rsidRPr="00DC2BA7" w:rsidRDefault="00B60735" w:rsidP="00B057AB">
      <w:pPr>
        <w:pStyle w:val="Text"/>
        <w:spacing w:before="0"/>
        <w:jc w:val="left"/>
        <w:rPr>
          <w:color w:val="000000"/>
          <w:sz w:val="22"/>
          <w:lang w:val="sv-SE"/>
        </w:rPr>
      </w:pPr>
      <w:r w:rsidRPr="00DC2BA7">
        <w:rPr>
          <w:color w:val="000000"/>
          <w:sz w:val="22"/>
          <w:lang w:val="sv-SE"/>
        </w:rPr>
        <w:t>omalizumab</w:t>
      </w:r>
    </w:p>
    <w:p w14:paraId="0DADDE10" w14:textId="77777777" w:rsidR="00C45DCE" w:rsidRPr="00DC2BA7" w:rsidRDefault="00C45DCE" w:rsidP="00B057AB">
      <w:pPr>
        <w:suppressAutoHyphens/>
        <w:spacing w:line="240" w:lineRule="auto"/>
        <w:rPr>
          <w:noProof/>
          <w:lang w:val="sv-SE"/>
        </w:rPr>
      </w:pPr>
    </w:p>
    <w:p w14:paraId="622CC595" w14:textId="77777777" w:rsidR="00C45DCE" w:rsidRPr="00DC2BA7" w:rsidRDefault="00C45DCE" w:rsidP="00B057AB">
      <w:pPr>
        <w:suppressAutoHyphens/>
        <w:spacing w:line="240" w:lineRule="auto"/>
        <w:rPr>
          <w:noProof/>
          <w:lang w:val="sv-SE"/>
        </w:rPr>
      </w:pPr>
    </w:p>
    <w:p w14:paraId="6AA4C0B0"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2.</w:t>
      </w:r>
      <w:r w:rsidRPr="00DC2BA7">
        <w:rPr>
          <w:b/>
          <w:noProof/>
          <w:lang w:val="sv-SE"/>
        </w:rPr>
        <w:tab/>
        <w:t>DEKLARATION AV AKTIV(A) SUBSTANS(ER)</w:t>
      </w:r>
    </w:p>
    <w:p w14:paraId="4D811ECA" w14:textId="77777777" w:rsidR="00C45DCE" w:rsidRPr="00DC2BA7" w:rsidRDefault="00C45DCE" w:rsidP="00B057AB">
      <w:pPr>
        <w:keepNext/>
        <w:suppressAutoHyphens/>
        <w:spacing w:line="240" w:lineRule="auto"/>
        <w:rPr>
          <w:lang w:val="sv-SE"/>
        </w:rPr>
      </w:pPr>
    </w:p>
    <w:p w14:paraId="6D871913" w14:textId="4896566B" w:rsidR="00C45DCE" w:rsidRPr="00DC2BA7" w:rsidRDefault="00B60735" w:rsidP="00B057AB">
      <w:pPr>
        <w:pStyle w:val="Text"/>
        <w:spacing w:before="0"/>
        <w:jc w:val="left"/>
        <w:rPr>
          <w:color w:val="000000"/>
          <w:sz w:val="22"/>
          <w:lang w:val="sv-SE"/>
        </w:rPr>
      </w:pPr>
      <w:r w:rsidRPr="00DC2BA7">
        <w:rPr>
          <w:color w:val="000000"/>
          <w:sz w:val="22"/>
          <w:lang w:val="sv-SE"/>
        </w:rPr>
        <w:t>Varje förfylld spruta innehåller 150 mg omalizumab</w:t>
      </w:r>
      <w:r w:rsidR="00000CFA">
        <w:rPr>
          <w:color w:val="000000"/>
          <w:sz w:val="22"/>
          <w:lang w:val="sv-SE"/>
        </w:rPr>
        <w:t xml:space="preserve"> i 1 ml lösning</w:t>
      </w:r>
      <w:r w:rsidRPr="00DC2BA7">
        <w:rPr>
          <w:color w:val="000000"/>
          <w:sz w:val="22"/>
          <w:lang w:val="sv-SE"/>
        </w:rPr>
        <w:t>.</w:t>
      </w:r>
    </w:p>
    <w:p w14:paraId="72D9EB1B" w14:textId="77777777" w:rsidR="00C45DCE" w:rsidRPr="00DC2BA7" w:rsidRDefault="00C45DCE" w:rsidP="00B057AB">
      <w:pPr>
        <w:suppressAutoHyphens/>
        <w:spacing w:line="240" w:lineRule="auto"/>
        <w:rPr>
          <w:noProof/>
          <w:lang w:val="sv-SE"/>
        </w:rPr>
      </w:pPr>
    </w:p>
    <w:p w14:paraId="2D1D58BB" w14:textId="77777777" w:rsidR="00C45DCE" w:rsidRPr="00DC2BA7" w:rsidRDefault="00C45DCE" w:rsidP="00B057AB">
      <w:pPr>
        <w:suppressAutoHyphens/>
        <w:spacing w:line="240" w:lineRule="auto"/>
        <w:rPr>
          <w:noProof/>
          <w:lang w:val="sv-SE"/>
        </w:rPr>
      </w:pPr>
    </w:p>
    <w:p w14:paraId="59E1C364"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3.</w:t>
      </w:r>
      <w:r w:rsidRPr="00DC2BA7">
        <w:rPr>
          <w:b/>
          <w:noProof/>
          <w:lang w:val="sv-SE"/>
        </w:rPr>
        <w:tab/>
        <w:t>FÖRTECKNING ÖVER HJÄLPÄMNEN</w:t>
      </w:r>
    </w:p>
    <w:p w14:paraId="4511BBC7" w14:textId="77777777" w:rsidR="00C45DCE" w:rsidRPr="00DC2BA7" w:rsidRDefault="00C45DCE" w:rsidP="00B057AB">
      <w:pPr>
        <w:keepNext/>
        <w:suppressAutoHyphens/>
        <w:spacing w:line="240" w:lineRule="auto"/>
        <w:rPr>
          <w:lang w:val="sv-SE"/>
        </w:rPr>
      </w:pPr>
    </w:p>
    <w:p w14:paraId="545DA313" w14:textId="6A9A61E6" w:rsidR="00C45DCE" w:rsidRPr="00DC2BA7" w:rsidRDefault="00B60735" w:rsidP="00B057AB">
      <w:pPr>
        <w:pStyle w:val="Char2"/>
        <w:widowControl w:val="0"/>
        <w:spacing w:before="0"/>
        <w:jc w:val="left"/>
        <w:rPr>
          <w:sz w:val="22"/>
          <w:szCs w:val="22"/>
          <w:lang w:val="sv-SE"/>
        </w:rPr>
      </w:pPr>
      <w:r w:rsidRPr="00DC2BA7">
        <w:rPr>
          <w:sz w:val="22"/>
          <w:szCs w:val="22"/>
          <w:lang w:val="sv-SE"/>
        </w:rPr>
        <w:t>Innehåller även: argininhydroklorid, histidinhydroklorid</w:t>
      </w:r>
      <w:r w:rsidR="00ED7F84">
        <w:rPr>
          <w:sz w:val="22"/>
          <w:szCs w:val="22"/>
          <w:lang w:val="sv-SE"/>
        </w:rPr>
        <w:t>monohydrat</w:t>
      </w:r>
      <w:r w:rsidRPr="00DC2BA7">
        <w:rPr>
          <w:sz w:val="22"/>
          <w:szCs w:val="22"/>
          <w:lang w:val="sv-SE"/>
        </w:rPr>
        <w:t>, histidin, polysorbat 20, vatten för injektionsvätskor.</w:t>
      </w:r>
    </w:p>
    <w:p w14:paraId="2745EB51" w14:textId="77777777" w:rsidR="00C45DCE" w:rsidRPr="00DC2BA7" w:rsidRDefault="00C45DCE" w:rsidP="00B057AB">
      <w:pPr>
        <w:suppressAutoHyphens/>
        <w:spacing w:line="240" w:lineRule="auto"/>
        <w:rPr>
          <w:noProof/>
          <w:lang w:val="sv-SE"/>
        </w:rPr>
      </w:pPr>
    </w:p>
    <w:p w14:paraId="40614CFB" w14:textId="77777777" w:rsidR="00C45DCE" w:rsidRPr="00DC2BA7" w:rsidRDefault="00C45DCE" w:rsidP="00B057AB">
      <w:pPr>
        <w:suppressAutoHyphens/>
        <w:spacing w:line="240" w:lineRule="auto"/>
        <w:rPr>
          <w:noProof/>
          <w:lang w:val="sv-SE"/>
        </w:rPr>
      </w:pPr>
    </w:p>
    <w:p w14:paraId="6FD308C1"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4.</w:t>
      </w:r>
      <w:r w:rsidRPr="00DC2BA7">
        <w:rPr>
          <w:b/>
          <w:noProof/>
          <w:lang w:val="sv-SE"/>
        </w:rPr>
        <w:tab/>
        <w:t>LÄKEMEDELSFORM OCH FÖRPACKNINGSSTORLEK</w:t>
      </w:r>
    </w:p>
    <w:p w14:paraId="0E03D093" w14:textId="77777777" w:rsidR="00C45DCE" w:rsidRPr="00DC2BA7" w:rsidRDefault="00C45DCE" w:rsidP="00B057AB">
      <w:pPr>
        <w:keepNext/>
        <w:suppressAutoHyphens/>
        <w:spacing w:line="240" w:lineRule="auto"/>
        <w:rPr>
          <w:lang w:val="sv-SE"/>
        </w:rPr>
      </w:pPr>
    </w:p>
    <w:p w14:paraId="43653FA4" w14:textId="77777777" w:rsidR="003A0998" w:rsidRPr="00DC2BA7" w:rsidRDefault="00B60735" w:rsidP="00B057AB">
      <w:pPr>
        <w:widowControl w:val="0"/>
        <w:tabs>
          <w:tab w:val="clear" w:pos="567"/>
        </w:tabs>
        <w:spacing w:line="240" w:lineRule="auto"/>
        <w:rPr>
          <w:snapToGrid/>
          <w:shd w:val="pct15" w:color="auto" w:fill="auto"/>
          <w:lang w:val="sv-SE"/>
        </w:rPr>
      </w:pPr>
      <w:r w:rsidRPr="00DC2BA7">
        <w:rPr>
          <w:snapToGrid/>
          <w:shd w:val="pct15" w:color="auto" w:fill="auto"/>
          <w:lang w:val="sv-SE"/>
        </w:rPr>
        <w:t>Injektionsvätska, lösning</w:t>
      </w:r>
      <w:r w:rsidR="00CA68DB" w:rsidRPr="00DC2BA7">
        <w:rPr>
          <w:snapToGrid/>
          <w:shd w:val="pct15" w:color="auto" w:fill="auto"/>
          <w:lang w:val="sv-SE"/>
        </w:rPr>
        <w:t xml:space="preserve"> i förfylld spruta</w:t>
      </w:r>
    </w:p>
    <w:p w14:paraId="1E473ED0" w14:textId="77777777" w:rsidR="00F36F82" w:rsidRPr="00DC2BA7" w:rsidRDefault="00F36F82" w:rsidP="00B057AB">
      <w:pPr>
        <w:widowControl w:val="0"/>
        <w:tabs>
          <w:tab w:val="clear" w:pos="567"/>
        </w:tabs>
        <w:spacing w:line="240" w:lineRule="auto"/>
        <w:rPr>
          <w:color w:val="000000"/>
          <w:lang w:val="sv-SE"/>
        </w:rPr>
      </w:pPr>
    </w:p>
    <w:p w14:paraId="2E4168F0" w14:textId="77777777" w:rsidR="00000CFA" w:rsidRPr="00DC2BA7" w:rsidRDefault="00B60735" w:rsidP="00000CFA">
      <w:pPr>
        <w:pStyle w:val="Text"/>
        <w:spacing w:before="0"/>
        <w:jc w:val="left"/>
        <w:rPr>
          <w:color w:val="000000"/>
          <w:sz w:val="22"/>
          <w:lang w:val="sv-SE"/>
        </w:rPr>
      </w:pPr>
      <w:r w:rsidRPr="00DC2BA7">
        <w:rPr>
          <w:color w:val="000000"/>
          <w:sz w:val="22"/>
          <w:lang w:val="sv-SE"/>
        </w:rPr>
        <w:t xml:space="preserve">Multipack: </w:t>
      </w:r>
      <w:r>
        <w:rPr>
          <w:color w:val="000000"/>
          <w:sz w:val="22"/>
          <w:lang w:val="sv-SE"/>
        </w:rPr>
        <w:t>3</w:t>
      </w:r>
      <w:r w:rsidRPr="00DC2BA7">
        <w:rPr>
          <w:color w:val="000000"/>
          <w:sz w:val="22"/>
          <w:lang w:val="sv-SE"/>
        </w:rPr>
        <w:t> (</w:t>
      </w:r>
      <w:r>
        <w:rPr>
          <w:color w:val="000000"/>
          <w:sz w:val="22"/>
          <w:lang w:val="sv-SE"/>
        </w:rPr>
        <w:t>3</w:t>
      </w:r>
      <w:r w:rsidRPr="00DC2BA7">
        <w:rPr>
          <w:color w:val="000000"/>
          <w:sz w:val="22"/>
          <w:lang w:val="sv-SE"/>
        </w:rPr>
        <w:t> x 1) förfyllda sprutor.</w:t>
      </w:r>
    </w:p>
    <w:p w14:paraId="1E637B95" w14:textId="77777777" w:rsidR="00C45DCE" w:rsidRPr="0088249E" w:rsidRDefault="00B60735" w:rsidP="00B057AB">
      <w:pPr>
        <w:pStyle w:val="Text"/>
        <w:spacing w:before="0"/>
        <w:jc w:val="left"/>
        <w:rPr>
          <w:color w:val="000000"/>
          <w:sz w:val="22"/>
          <w:shd w:val="pct15" w:color="auto" w:fill="auto"/>
          <w:lang w:val="sv-SE"/>
        </w:rPr>
      </w:pPr>
      <w:r w:rsidRPr="0088249E">
        <w:rPr>
          <w:color w:val="000000"/>
          <w:sz w:val="22"/>
          <w:shd w:val="pct15" w:color="auto" w:fill="auto"/>
          <w:lang w:val="sv-SE"/>
        </w:rPr>
        <w:t>Multipack: 4 </w:t>
      </w:r>
      <w:r w:rsidR="00162552" w:rsidRPr="0088249E">
        <w:rPr>
          <w:color w:val="000000"/>
          <w:sz w:val="22"/>
          <w:shd w:val="pct15" w:color="auto" w:fill="auto"/>
          <w:lang w:val="sv-SE"/>
        </w:rPr>
        <w:t>(4 x </w:t>
      </w:r>
      <w:r w:rsidR="00CA68DB" w:rsidRPr="0088249E">
        <w:rPr>
          <w:color w:val="000000"/>
          <w:sz w:val="22"/>
          <w:shd w:val="pct15" w:color="auto" w:fill="auto"/>
          <w:lang w:val="sv-SE"/>
        </w:rPr>
        <w:t xml:space="preserve">1) </w:t>
      </w:r>
      <w:r w:rsidR="00040B59" w:rsidRPr="0088249E">
        <w:rPr>
          <w:color w:val="000000"/>
          <w:sz w:val="22"/>
          <w:shd w:val="pct15" w:color="auto" w:fill="auto"/>
          <w:lang w:val="sv-SE"/>
        </w:rPr>
        <w:t>förfyllda sprutor</w:t>
      </w:r>
      <w:r w:rsidRPr="0088249E">
        <w:rPr>
          <w:color w:val="000000"/>
          <w:sz w:val="22"/>
          <w:shd w:val="pct15" w:color="auto" w:fill="auto"/>
          <w:lang w:val="sv-SE"/>
        </w:rPr>
        <w:t>.</w:t>
      </w:r>
    </w:p>
    <w:p w14:paraId="6988C60A" w14:textId="77777777" w:rsidR="00CA68DB" w:rsidRPr="00DC2BA7" w:rsidRDefault="00B60735" w:rsidP="00B057AB">
      <w:pPr>
        <w:pStyle w:val="Text"/>
        <w:spacing w:before="0"/>
        <w:jc w:val="left"/>
        <w:rPr>
          <w:color w:val="000000"/>
          <w:sz w:val="22"/>
          <w:shd w:val="pct15" w:color="auto" w:fill="auto"/>
          <w:lang w:val="sv-SE"/>
        </w:rPr>
      </w:pPr>
      <w:r w:rsidRPr="00DC2BA7">
        <w:rPr>
          <w:color w:val="000000"/>
          <w:sz w:val="22"/>
          <w:shd w:val="pct15" w:color="auto" w:fill="auto"/>
          <w:lang w:val="sv-SE"/>
        </w:rPr>
        <w:t>Multipack: 6 (6 x 1) förfyllda sprutor.</w:t>
      </w:r>
    </w:p>
    <w:p w14:paraId="3F224F57" w14:textId="77777777" w:rsidR="00660DC9" w:rsidRPr="00DC2BA7" w:rsidRDefault="00B60735" w:rsidP="00B057AB">
      <w:pPr>
        <w:suppressAutoHyphens/>
        <w:spacing w:line="240" w:lineRule="auto"/>
        <w:rPr>
          <w:color w:val="000000"/>
          <w:shd w:val="clear" w:color="auto" w:fill="D9D9D9"/>
          <w:lang w:val="sv-SE"/>
        </w:rPr>
      </w:pPr>
      <w:r w:rsidRPr="00DC2BA7">
        <w:rPr>
          <w:color w:val="000000"/>
          <w:shd w:val="clear" w:color="auto" w:fill="D9D9D9"/>
          <w:lang w:val="sv-SE"/>
        </w:rPr>
        <w:t>Multipack: 10</w:t>
      </w:r>
      <w:r w:rsidR="00162552" w:rsidRPr="00DC2BA7">
        <w:rPr>
          <w:color w:val="000000"/>
          <w:shd w:val="clear" w:color="auto" w:fill="D9D9D9"/>
          <w:lang w:val="sv-SE"/>
        </w:rPr>
        <w:t> (10 x </w:t>
      </w:r>
      <w:r w:rsidR="00CA68DB" w:rsidRPr="00DC2BA7">
        <w:rPr>
          <w:color w:val="000000"/>
          <w:shd w:val="clear" w:color="auto" w:fill="D9D9D9"/>
          <w:lang w:val="sv-SE"/>
        </w:rPr>
        <w:t>1)</w:t>
      </w:r>
      <w:r w:rsidRPr="00DC2BA7">
        <w:rPr>
          <w:color w:val="000000"/>
          <w:shd w:val="clear" w:color="auto" w:fill="D9D9D9"/>
          <w:lang w:val="sv-SE"/>
        </w:rPr>
        <w:t> </w:t>
      </w:r>
      <w:r w:rsidR="00040B59" w:rsidRPr="00DC2BA7">
        <w:rPr>
          <w:color w:val="000000"/>
          <w:shd w:val="clear" w:color="auto" w:fill="D9D9D9"/>
          <w:lang w:val="sv-SE"/>
        </w:rPr>
        <w:t>förfyllda sprutor</w:t>
      </w:r>
      <w:r w:rsidRPr="00DC2BA7">
        <w:rPr>
          <w:color w:val="000000"/>
          <w:shd w:val="clear" w:color="auto" w:fill="D9D9D9"/>
          <w:lang w:val="sv-SE"/>
        </w:rPr>
        <w:t>.</w:t>
      </w:r>
    </w:p>
    <w:p w14:paraId="224A910D" w14:textId="77777777" w:rsidR="00C45DCE" w:rsidRPr="00DC2BA7" w:rsidRDefault="00C45DCE" w:rsidP="00B057AB">
      <w:pPr>
        <w:suppressAutoHyphens/>
        <w:spacing w:line="240" w:lineRule="auto"/>
        <w:rPr>
          <w:color w:val="000000"/>
          <w:lang w:val="sv-SE"/>
        </w:rPr>
      </w:pPr>
    </w:p>
    <w:p w14:paraId="21AB6E66" w14:textId="77777777" w:rsidR="00C45DCE" w:rsidRPr="00DC2BA7" w:rsidRDefault="00C45DCE" w:rsidP="00B057AB">
      <w:pPr>
        <w:suppressAutoHyphens/>
        <w:spacing w:line="240" w:lineRule="auto"/>
        <w:rPr>
          <w:noProof/>
          <w:lang w:val="sv-SE"/>
        </w:rPr>
      </w:pPr>
    </w:p>
    <w:p w14:paraId="48B70E41"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5.</w:t>
      </w:r>
      <w:r w:rsidRPr="00DC2BA7">
        <w:rPr>
          <w:b/>
          <w:noProof/>
          <w:lang w:val="sv-SE"/>
        </w:rPr>
        <w:tab/>
        <w:t>ADMINISTRERINGSSÄTT OCH ADMINISTRERINGSVÄG</w:t>
      </w:r>
    </w:p>
    <w:p w14:paraId="31AAAD3B" w14:textId="77777777" w:rsidR="00C45DCE" w:rsidRPr="00DC2BA7" w:rsidRDefault="00C45DCE" w:rsidP="00B057AB">
      <w:pPr>
        <w:keepNext/>
        <w:suppressAutoHyphens/>
        <w:spacing w:line="240" w:lineRule="auto"/>
        <w:rPr>
          <w:lang w:val="sv-SE"/>
        </w:rPr>
      </w:pPr>
    </w:p>
    <w:p w14:paraId="5FFE659D" w14:textId="77777777" w:rsidR="00C45DCE" w:rsidRPr="00DC2BA7" w:rsidRDefault="00B60735" w:rsidP="00B057AB">
      <w:pPr>
        <w:suppressAutoHyphens/>
        <w:spacing w:line="240" w:lineRule="auto"/>
        <w:rPr>
          <w:noProof/>
          <w:lang w:val="sv-SE"/>
        </w:rPr>
      </w:pPr>
      <w:r w:rsidRPr="00DC2BA7">
        <w:rPr>
          <w:noProof/>
          <w:lang w:val="sv-SE"/>
        </w:rPr>
        <w:t>Läs bipacksedeln före användning.</w:t>
      </w:r>
    </w:p>
    <w:p w14:paraId="02BC4E69" w14:textId="77777777" w:rsidR="003A0998" w:rsidRPr="00DC2BA7" w:rsidRDefault="00B60735" w:rsidP="00B057AB">
      <w:pPr>
        <w:suppressAutoHyphens/>
        <w:spacing w:line="240" w:lineRule="auto"/>
        <w:rPr>
          <w:noProof/>
          <w:lang w:val="sv-SE"/>
        </w:rPr>
      </w:pPr>
      <w:r w:rsidRPr="00DC2BA7">
        <w:rPr>
          <w:noProof/>
          <w:lang w:val="sv-SE"/>
        </w:rPr>
        <w:t>Subkutan användning.</w:t>
      </w:r>
    </w:p>
    <w:p w14:paraId="0D18D00A" w14:textId="77777777" w:rsidR="001650A7" w:rsidRPr="00DC2BA7" w:rsidRDefault="00B60735" w:rsidP="00B057AB">
      <w:pPr>
        <w:suppressAutoHyphens/>
        <w:spacing w:line="240" w:lineRule="auto"/>
        <w:rPr>
          <w:noProof/>
          <w:lang w:val="sv-SE"/>
        </w:rPr>
      </w:pPr>
      <w:r w:rsidRPr="00DC2BA7">
        <w:rPr>
          <w:noProof/>
          <w:lang w:val="sv-SE"/>
        </w:rPr>
        <w:t>Engångsbruk.</w:t>
      </w:r>
    </w:p>
    <w:p w14:paraId="0BF1C477" w14:textId="77777777" w:rsidR="00C45DCE" w:rsidRPr="00DC2BA7" w:rsidRDefault="00C45DCE" w:rsidP="00B057AB">
      <w:pPr>
        <w:suppressAutoHyphens/>
        <w:spacing w:line="240" w:lineRule="auto"/>
        <w:rPr>
          <w:noProof/>
          <w:lang w:val="sv-SE"/>
        </w:rPr>
      </w:pPr>
    </w:p>
    <w:p w14:paraId="550AAF82" w14:textId="77777777" w:rsidR="00C45DCE" w:rsidRPr="00DC2BA7" w:rsidRDefault="00C45DCE" w:rsidP="00B057AB">
      <w:pPr>
        <w:suppressAutoHyphens/>
        <w:spacing w:line="240" w:lineRule="auto"/>
        <w:rPr>
          <w:noProof/>
          <w:lang w:val="sv-SE"/>
        </w:rPr>
      </w:pPr>
    </w:p>
    <w:p w14:paraId="15FBF835"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6.</w:t>
      </w:r>
      <w:r w:rsidRPr="00DC2BA7">
        <w:rPr>
          <w:b/>
          <w:noProof/>
          <w:lang w:val="sv-SE"/>
        </w:rPr>
        <w:tab/>
        <w:t>SÄRSKILD VARNING OM ATT LÄKEMEDLET MÅSTE FÖRVARAS UTOM SYN- OCH RÄCKHÅLL FÖR BARN</w:t>
      </w:r>
    </w:p>
    <w:p w14:paraId="7E6DBE00" w14:textId="77777777" w:rsidR="00C45DCE" w:rsidRPr="00DC2BA7" w:rsidRDefault="00C45DCE" w:rsidP="00B057AB">
      <w:pPr>
        <w:keepNext/>
        <w:suppressAutoHyphens/>
        <w:spacing w:line="240" w:lineRule="auto"/>
        <w:rPr>
          <w:lang w:val="sv-SE"/>
        </w:rPr>
      </w:pPr>
    </w:p>
    <w:p w14:paraId="531F0168" w14:textId="77777777" w:rsidR="00C45DCE" w:rsidRPr="00DC2BA7" w:rsidRDefault="00B60735" w:rsidP="00B057AB">
      <w:pPr>
        <w:suppressAutoHyphens/>
        <w:spacing w:line="240" w:lineRule="auto"/>
        <w:rPr>
          <w:noProof/>
          <w:lang w:val="sv-SE"/>
        </w:rPr>
      </w:pPr>
      <w:r w:rsidRPr="00DC2BA7">
        <w:rPr>
          <w:noProof/>
          <w:lang w:val="sv-SE"/>
        </w:rPr>
        <w:t>Förvaras utom syn- och räckhåll för barn.</w:t>
      </w:r>
    </w:p>
    <w:p w14:paraId="6785D2EA" w14:textId="77777777" w:rsidR="00C45DCE" w:rsidRPr="00DC2BA7" w:rsidRDefault="00C45DCE" w:rsidP="00B057AB">
      <w:pPr>
        <w:suppressAutoHyphens/>
        <w:spacing w:line="240" w:lineRule="auto"/>
        <w:rPr>
          <w:noProof/>
          <w:lang w:val="sv-SE"/>
        </w:rPr>
      </w:pPr>
    </w:p>
    <w:p w14:paraId="13F93693" w14:textId="77777777" w:rsidR="00C45DCE" w:rsidRPr="00DC2BA7" w:rsidRDefault="00C45DCE" w:rsidP="00B057AB">
      <w:pPr>
        <w:suppressAutoHyphens/>
        <w:spacing w:line="240" w:lineRule="auto"/>
        <w:rPr>
          <w:noProof/>
          <w:lang w:val="sv-SE"/>
        </w:rPr>
      </w:pPr>
    </w:p>
    <w:p w14:paraId="5AAF5787"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7.</w:t>
      </w:r>
      <w:r w:rsidRPr="00DC2BA7">
        <w:rPr>
          <w:b/>
          <w:noProof/>
          <w:lang w:val="sv-SE"/>
        </w:rPr>
        <w:tab/>
        <w:t>ÖVRIGA SÄRSKILDA VARNINGAR OM SÅ ÄR NÖDVÄNDIGT</w:t>
      </w:r>
    </w:p>
    <w:p w14:paraId="13BDC3BE" w14:textId="77777777" w:rsidR="00C45DCE" w:rsidRPr="00DC2BA7" w:rsidRDefault="00C45DCE" w:rsidP="00B057AB">
      <w:pPr>
        <w:keepNext/>
        <w:suppressAutoHyphens/>
        <w:spacing w:line="240" w:lineRule="auto"/>
        <w:rPr>
          <w:lang w:val="sv-SE"/>
        </w:rPr>
      </w:pPr>
    </w:p>
    <w:p w14:paraId="720B0080" w14:textId="77777777" w:rsidR="00C45DCE" w:rsidRPr="00DC2BA7" w:rsidRDefault="00C45DCE" w:rsidP="00B057AB">
      <w:pPr>
        <w:suppressAutoHyphens/>
        <w:spacing w:line="240" w:lineRule="auto"/>
        <w:rPr>
          <w:noProof/>
          <w:lang w:val="sv-SE"/>
        </w:rPr>
      </w:pPr>
    </w:p>
    <w:p w14:paraId="2B1F1C59"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8.</w:t>
      </w:r>
      <w:r w:rsidRPr="00DC2BA7">
        <w:rPr>
          <w:b/>
          <w:noProof/>
          <w:lang w:val="sv-SE"/>
        </w:rPr>
        <w:tab/>
        <w:t>UTGÅNGSDATUM</w:t>
      </w:r>
    </w:p>
    <w:p w14:paraId="638F40E5" w14:textId="77777777" w:rsidR="00C45DCE" w:rsidRPr="00DC2BA7" w:rsidRDefault="00C45DCE" w:rsidP="00B057AB">
      <w:pPr>
        <w:keepNext/>
        <w:suppressAutoHyphens/>
        <w:spacing w:line="240" w:lineRule="auto"/>
        <w:rPr>
          <w:lang w:val="sv-SE"/>
        </w:rPr>
      </w:pPr>
    </w:p>
    <w:p w14:paraId="09B984BC" w14:textId="77777777" w:rsidR="00C45DCE" w:rsidRPr="00DC2BA7" w:rsidRDefault="00B60735" w:rsidP="00B057AB">
      <w:pPr>
        <w:suppressAutoHyphens/>
        <w:spacing w:line="240" w:lineRule="auto"/>
        <w:rPr>
          <w:noProof/>
          <w:lang w:val="sv-SE"/>
        </w:rPr>
      </w:pPr>
      <w:r w:rsidRPr="00DC2BA7">
        <w:rPr>
          <w:noProof/>
          <w:lang w:val="sv-SE"/>
        </w:rPr>
        <w:t>EXP</w:t>
      </w:r>
    </w:p>
    <w:p w14:paraId="2D25D739" w14:textId="77777777" w:rsidR="00C45DCE" w:rsidRPr="00DC2BA7" w:rsidRDefault="00C45DCE" w:rsidP="00B057AB">
      <w:pPr>
        <w:suppressAutoHyphens/>
        <w:spacing w:line="240" w:lineRule="auto"/>
        <w:rPr>
          <w:noProof/>
          <w:lang w:val="sv-SE"/>
        </w:rPr>
      </w:pPr>
    </w:p>
    <w:p w14:paraId="1FBE5EA8" w14:textId="77777777" w:rsidR="00C45DCE" w:rsidRPr="00DC2BA7" w:rsidRDefault="00C45DCE" w:rsidP="00B057AB">
      <w:pPr>
        <w:suppressAutoHyphens/>
        <w:spacing w:line="240" w:lineRule="auto"/>
        <w:rPr>
          <w:noProof/>
          <w:lang w:val="sv-SE"/>
        </w:rPr>
      </w:pPr>
    </w:p>
    <w:p w14:paraId="6542084E"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lastRenderedPageBreak/>
        <w:t>9.</w:t>
      </w:r>
      <w:r w:rsidRPr="00DC2BA7">
        <w:rPr>
          <w:b/>
          <w:noProof/>
          <w:lang w:val="sv-SE"/>
        </w:rPr>
        <w:tab/>
        <w:t>SÄRSKILDA FÖRVARINGSANVISNINGAR</w:t>
      </w:r>
    </w:p>
    <w:p w14:paraId="314577CC" w14:textId="77777777" w:rsidR="00C45DCE" w:rsidRPr="00DC2BA7" w:rsidRDefault="00C45DCE" w:rsidP="00B057AB">
      <w:pPr>
        <w:keepNext/>
        <w:suppressAutoHyphens/>
        <w:spacing w:line="240" w:lineRule="auto"/>
        <w:rPr>
          <w:lang w:val="sv-SE"/>
        </w:rPr>
      </w:pPr>
    </w:p>
    <w:p w14:paraId="51119052" w14:textId="77777777" w:rsidR="00C45DCE" w:rsidRPr="00DC2BA7" w:rsidRDefault="00B60735" w:rsidP="00B057AB">
      <w:pPr>
        <w:keepNext/>
        <w:suppressAutoHyphens/>
        <w:spacing w:line="240" w:lineRule="auto"/>
        <w:rPr>
          <w:lang w:val="sv-SE"/>
        </w:rPr>
      </w:pPr>
      <w:r w:rsidRPr="00DC2BA7">
        <w:rPr>
          <w:lang w:val="sv-SE"/>
        </w:rPr>
        <w:t>Förvaras i kylskåp.</w:t>
      </w:r>
    </w:p>
    <w:p w14:paraId="29DA7102" w14:textId="77777777" w:rsidR="00C45DCE" w:rsidRPr="00DC2BA7" w:rsidRDefault="00B60735" w:rsidP="00B057AB">
      <w:pPr>
        <w:keepNext/>
        <w:suppressAutoHyphens/>
        <w:spacing w:line="240" w:lineRule="auto"/>
        <w:rPr>
          <w:lang w:val="sv-SE"/>
        </w:rPr>
      </w:pPr>
      <w:r w:rsidRPr="00DC2BA7">
        <w:rPr>
          <w:lang w:val="sv-SE"/>
        </w:rPr>
        <w:t>Får ej frysas.</w:t>
      </w:r>
    </w:p>
    <w:p w14:paraId="3C2E1DB0" w14:textId="77777777" w:rsidR="00C45DCE" w:rsidRPr="00DC2BA7" w:rsidRDefault="00B60735" w:rsidP="00B057AB">
      <w:pPr>
        <w:suppressAutoHyphens/>
        <w:spacing w:line="240" w:lineRule="auto"/>
        <w:rPr>
          <w:lang w:val="sv-SE"/>
        </w:rPr>
      </w:pPr>
      <w:r w:rsidRPr="00DC2BA7">
        <w:rPr>
          <w:lang w:val="sv-SE"/>
        </w:rPr>
        <w:t>Förvaras i originalförpackningen. Ljuskänsligt.</w:t>
      </w:r>
    </w:p>
    <w:p w14:paraId="5035B91C" w14:textId="77777777" w:rsidR="00C45DCE" w:rsidRPr="00DC2BA7" w:rsidRDefault="00C45DCE" w:rsidP="00B057AB">
      <w:pPr>
        <w:suppressAutoHyphens/>
        <w:spacing w:line="240" w:lineRule="auto"/>
        <w:rPr>
          <w:noProof/>
          <w:lang w:val="sv-SE"/>
        </w:rPr>
      </w:pPr>
    </w:p>
    <w:p w14:paraId="380B4EA6" w14:textId="77777777" w:rsidR="00C45DCE" w:rsidRPr="00DC2BA7" w:rsidRDefault="00C45DCE" w:rsidP="00B057AB">
      <w:pPr>
        <w:suppressAutoHyphens/>
        <w:spacing w:line="240" w:lineRule="auto"/>
        <w:rPr>
          <w:noProof/>
          <w:lang w:val="sv-SE"/>
        </w:rPr>
      </w:pPr>
    </w:p>
    <w:p w14:paraId="24D50A3A"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10.</w:t>
      </w:r>
      <w:r w:rsidRPr="00DC2BA7">
        <w:rPr>
          <w:b/>
          <w:noProof/>
          <w:lang w:val="sv-SE"/>
        </w:rPr>
        <w:tab/>
        <w:t>SÄRSKILDA FÖRSIKTIGHETSÅTGÄRDER FÖR DESTRUKTION AV EJ ANVÄNT LÄKEMEDEL OCH AVFALL I FÖREKOMMANDE FALL</w:t>
      </w:r>
    </w:p>
    <w:p w14:paraId="1BF61755" w14:textId="77777777" w:rsidR="00C45DCE" w:rsidRPr="00DC2BA7" w:rsidRDefault="00C45DCE" w:rsidP="00B057AB">
      <w:pPr>
        <w:keepNext/>
        <w:suppressAutoHyphens/>
        <w:spacing w:line="240" w:lineRule="auto"/>
        <w:rPr>
          <w:lang w:val="sv-SE"/>
        </w:rPr>
      </w:pPr>
    </w:p>
    <w:p w14:paraId="3D8D2415" w14:textId="77777777" w:rsidR="00C45DCE" w:rsidRPr="00DC2BA7" w:rsidRDefault="00C45DCE" w:rsidP="00B057AB">
      <w:pPr>
        <w:suppressAutoHyphens/>
        <w:spacing w:line="240" w:lineRule="auto"/>
        <w:ind w:left="567" w:hanging="567"/>
        <w:rPr>
          <w:noProof/>
          <w:lang w:val="sv-SE"/>
        </w:rPr>
      </w:pPr>
    </w:p>
    <w:p w14:paraId="6F42E9C0"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11.</w:t>
      </w:r>
      <w:r w:rsidRPr="00DC2BA7">
        <w:rPr>
          <w:b/>
          <w:noProof/>
          <w:lang w:val="sv-SE"/>
        </w:rPr>
        <w:tab/>
        <w:t>INNEHAVARE AV GODKÄNNANDE FÖR FÖRSÄLJNING (NAMN OCH ADRESS)</w:t>
      </w:r>
    </w:p>
    <w:p w14:paraId="750E6DA6" w14:textId="77777777" w:rsidR="00C45DCE" w:rsidRPr="00DC2BA7" w:rsidRDefault="00C45DCE" w:rsidP="00B057AB">
      <w:pPr>
        <w:keepNext/>
        <w:suppressAutoHyphens/>
        <w:spacing w:line="240" w:lineRule="auto"/>
        <w:rPr>
          <w:lang w:val="sv-SE"/>
        </w:rPr>
      </w:pPr>
    </w:p>
    <w:p w14:paraId="45915FBB" w14:textId="77777777" w:rsidR="00C45DCE" w:rsidRPr="00DC2BA7" w:rsidRDefault="00B60735" w:rsidP="00B057AB">
      <w:pPr>
        <w:keepNext/>
        <w:suppressAutoHyphens/>
        <w:spacing w:line="240" w:lineRule="auto"/>
        <w:rPr>
          <w:lang w:val="en-US"/>
        </w:rPr>
      </w:pPr>
      <w:r w:rsidRPr="00DC2BA7">
        <w:rPr>
          <w:lang w:val="en-US"/>
        </w:rPr>
        <w:t>Novartis Europharm Limited</w:t>
      </w:r>
    </w:p>
    <w:p w14:paraId="75126E75" w14:textId="77777777" w:rsidR="0053539A" w:rsidRPr="00DC2BA7" w:rsidRDefault="00B60735" w:rsidP="00B057AB">
      <w:pPr>
        <w:keepNext/>
        <w:widowControl w:val="0"/>
        <w:spacing w:line="240" w:lineRule="auto"/>
      </w:pPr>
      <w:r w:rsidRPr="00DC2BA7">
        <w:t>Vista Building</w:t>
      </w:r>
    </w:p>
    <w:p w14:paraId="5F24836D" w14:textId="77777777" w:rsidR="0053539A" w:rsidRPr="00DC2BA7" w:rsidRDefault="00B60735" w:rsidP="00B057AB">
      <w:pPr>
        <w:keepNext/>
        <w:widowControl w:val="0"/>
        <w:spacing w:line="240" w:lineRule="auto"/>
      </w:pPr>
      <w:r w:rsidRPr="00DC2BA7">
        <w:t>Elm Park, Merrion Road</w:t>
      </w:r>
    </w:p>
    <w:p w14:paraId="16D2CF6E" w14:textId="77777777" w:rsidR="0053539A" w:rsidRPr="00DC2BA7" w:rsidRDefault="00B60735" w:rsidP="00B057AB">
      <w:pPr>
        <w:keepNext/>
        <w:widowControl w:val="0"/>
        <w:spacing w:line="240" w:lineRule="auto"/>
        <w:rPr>
          <w:lang w:val="sv-SE"/>
        </w:rPr>
      </w:pPr>
      <w:r w:rsidRPr="00DC2BA7">
        <w:rPr>
          <w:lang w:val="sv-SE"/>
        </w:rPr>
        <w:t>Dublin 4</w:t>
      </w:r>
    </w:p>
    <w:p w14:paraId="306C78D7" w14:textId="77777777" w:rsidR="0053539A" w:rsidRPr="00DC2BA7" w:rsidRDefault="00B60735" w:rsidP="00B057AB">
      <w:pPr>
        <w:spacing w:line="240" w:lineRule="auto"/>
        <w:rPr>
          <w:lang w:val="sv-SE"/>
        </w:rPr>
      </w:pPr>
      <w:r w:rsidRPr="00DC2BA7">
        <w:rPr>
          <w:lang w:val="sv-SE"/>
        </w:rPr>
        <w:t>Irland</w:t>
      </w:r>
    </w:p>
    <w:p w14:paraId="4C64ADB1" w14:textId="77777777" w:rsidR="00C45DCE" w:rsidRPr="00DC2BA7" w:rsidRDefault="00C45DCE" w:rsidP="00B057AB">
      <w:pPr>
        <w:suppressAutoHyphens/>
        <w:spacing w:line="240" w:lineRule="auto"/>
        <w:ind w:left="567" w:hanging="567"/>
        <w:rPr>
          <w:noProof/>
          <w:lang w:val="sv-SE"/>
        </w:rPr>
      </w:pPr>
    </w:p>
    <w:p w14:paraId="4D68341E" w14:textId="77777777" w:rsidR="00C45DCE" w:rsidRPr="00DC2BA7" w:rsidRDefault="00C45DCE" w:rsidP="00B057AB">
      <w:pPr>
        <w:suppressAutoHyphens/>
        <w:spacing w:line="240" w:lineRule="auto"/>
        <w:ind w:left="567" w:hanging="567"/>
        <w:rPr>
          <w:noProof/>
          <w:lang w:val="sv-SE"/>
        </w:rPr>
      </w:pPr>
    </w:p>
    <w:p w14:paraId="31A4546A"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12.</w:t>
      </w:r>
      <w:r w:rsidRPr="00DC2BA7">
        <w:rPr>
          <w:b/>
          <w:noProof/>
          <w:lang w:val="sv-SE"/>
        </w:rPr>
        <w:tab/>
        <w:t>NUMMER PÅ GODKÄNNANDE FÖR FÖRSÄLJNING</w:t>
      </w:r>
    </w:p>
    <w:p w14:paraId="08474778" w14:textId="77777777" w:rsidR="00C45DCE" w:rsidRPr="00DC2BA7" w:rsidRDefault="00C45DCE" w:rsidP="00B057AB">
      <w:pPr>
        <w:keepNext/>
        <w:suppressAutoHyphens/>
        <w:spacing w:line="240" w:lineRule="auto"/>
        <w:rPr>
          <w:lang w:val="sv-SE"/>
        </w:rPr>
      </w:pPr>
    </w:p>
    <w:tbl>
      <w:tblPr>
        <w:tblStyle w:val="TableGrid"/>
        <w:tblW w:w="92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38"/>
        <w:gridCol w:w="7371"/>
      </w:tblGrid>
      <w:tr w:rsidR="00211724" w:rsidRPr="00410B74" w14:paraId="1883C89B" w14:textId="77777777" w:rsidTr="0012024C">
        <w:tc>
          <w:tcPr>
            <w:tcW w:w="1838" w:type="dxa"/>
          </w:tcPr>
          <w:p w14:paraId="318D7BB8" w14:textId="77777777" w:rsidR="00000CFA" w:rsidRDefault="00B60735" w:rsidP="0012024C">
            <w:pPr>
              <w:tabs>
                <w:tab w:val="clear" w:pos="567"/>
                <w:tab w:val="left" w:pos="2268"/>
              </w:tabs>
              <w:spacing w:line="240" w:lineRule="auto"/>
              <w:rPr>
                <w:color w:val="000000"/>
                <w:lang w:val="en-US"/>
              </w:rPr>
            </w:pPr>
            <w:r w:rsidRPr="00AB2056">
              <w:rPr>
                <w:color w:val="000000"/>
                <w:lang w:val="en-US"/>
              </w:rPr>
              <w:t>EU/1/05/319/00</w:t>
            </w:r>
            <w:r>
              <w:rPr>
                <w:color w:val="000000"/>
                <w:lang w:val="en-US"/>
              </w:rPr>
              <w:t>9</w:t>
            </w:r>
          </w:p>
        </w:tc>
        <w:tc>
          <w:tcPr>
            <w:tcW w:w="7371" w:type="dxa"/>
            <w:shd w:val="clear" w:color="auto" w:fill="auto"/>
          </w:tcPr>
          <w:p w14:paraId="1BD0135E" w14:textId="77777777" w:rsidR="00000CFA" w:rsidRPr="0088249E" w:rsidRDefault="00B60735" w:rsidP="0012024C">
            <w:pPr>
              <w:tabs>
                <w:tab w:val="clear" w:pos="567"/>
                <w:tab w:val="left" w:pos="2268"/>
              </w:tabs>
              <w:spacing w:line="240" w:lineRule="auto"/>
              <w:rPr>
                <w:color w:val="000000"/>
                <w:lang w:val="sv-SE"/>
              </w:rPr>
            </w:pPr>
            <w:r w:rsidRPr="0088249E">
              <w:rPr>
                <w:color w:val="000000"/>
                <w:shd w:val="pct15" w:color="auto" w:fill="auto"/>
                <w:lang w:val="sv-SE"/>
              </w:rPr>
              <w:t xml:space="preserve">150 mg </w:t>
            </w:r>
            <w:r w:rsidRPr="00DC2BA7">
              <w:rPr>
                <w:shd w:val="clear" w:color="auto" w:fill="D9D9D9"/>
                <w:lang w:val="sv-SE"/>
              </w:rPr>
              <w:t xml:space="preserve">injektionsvätska, lösning i förfylld </w:t>
            </w:r>
            <w:r>
              <w:rPr>
                <w:shd w:val="clear" w:color="auto" w:fill="D9D9D9"/>
                <w:lang w:val="sv-SE"/>
              </w:rPr>
              <w:t xml:space="preserve">spruta </w:t>
            </w:r>
            <w:r w:rsidRPr="0088249E">
              <w:rPr>
                <w:color w:val="000000"/>
                <w:shd w:val="pct15" w:color="auto" w:fill="auto"/>
                <w:lang w:val="sv-SE"/>
              </w:rPr>
              <w:t>(</w:t>
            </w:r>
            <w:r>
              <w:rPr>
                <w:color w:val="000000"/>
                <w:shd w:val="pct15" w:color="auto" w:fill="auto"/>
                <w:lang w:val="sv-SE"/>
              </w:rPr>
              <w:t>med</w:t>
            </w:r>
            <w:r w:rsidRPr="0088249E">
              <w:rPr>
                <w:color w:val="000000"/>
                <w:shd w:val="pct15" w:color="auto" w:fill="auto"/>
                <w:lang w:val="sv-SE"/>
              </w:rPr>
              <w:t xml:space="preserve"> 26</w:t>
            </w:r>
            <w:r w:rsidR="005A7DAC">
              <w:rPr>
                <w:color w:val="000000"/>
                <w:shd w:val="pct15" w:color="auto" w:fill="auto"/>
                <w:lang w:val="sv-SE"/>
              </w:rPr>
              <w:t> </w:t>
            </w:r>
            <w:r w:rsidRPr="0088249E">
              <w:rPr>
                <w:color w:val="000000"/>
                <w:shd w:val="pct15" w:color="auto" w:fill="auto"/>
                <w:lang w:val="sv-SE"/>
              </w:rPr>
              <w:t xml:space="preserve">gauge </w:t>
            </w:r>
            <w:r>
              <w:rPr>
                <w:color w:val="000000"/>
                <w:shd w:val="pct15" w:color="auto" w:fill="auto"/>
                <w:lang w:val="sv-SE"/>
              </w:rPr>
              <w:t>fast nål</w:t>
            </w:r>
            <w:r w:rsidRPr="0088249E">
              <w:rPr>
                <w:color w:val="000000"/>
                <w:shd w:val="pct15" w:color="auto" w:fill="auto"/>
                <w:lang w:val="sv-SE"/>
              </w:rPr>
              <w:t xml:space="preserve">, </w:t>
            </w:r>
            <w:r>
              <w:rPr>
                <w:color w:val="000000"/>
                <w:shd w:val="pct15" w:color="auto" w:fill="auto"/>
                <w:lang w:val="sv-SE"/>
              </w:rPr>
              <w:t>lila nålskydd</w:t>
            </w:r>
            <w:r w:rsidRPr="0088249E">
              <w:rPr>
                <w:color w:val="000000"/>
                <w:shd w:val="pct15" w:color="auto" w:fill="auto"/>
                <w:lang w:val="sv-SE"/>
              </w:rPr>
              <w:t>) (4 x 1)</w:t>
            </w:r>
          </w:p>
        </w:tc>
      </w:tr>
      <w:tr w:rsidR="00211724" w:rsidRPr="00410B74" w14:paraId="6600EF9C" w14:textId="77777777" w:rsidTr="0012024C">
        <w:tc>
          <w:tcPr>
            <w:tcW w:w="1838" w:type="dxa"/>
          </w:tcPr>
          <w:p w14:paraId="12B3926A" w14:textId="77777777" w:rsidR="00000CFA" w:rsidRPr="000211E2" w:rsidRDefault="00B60735" w:rsidP="0012024C">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EU/1/05/319/0</w:t>
            </w:r>
            <w:r>
              <w:rPr>
                <w:color w:val="000000"/>
                <w:shd w:val="pct15" w:color="auto" w:fill="auto"/>
                <w:lang w:val="en-US"/>
              </w:rPr>
              <w:t>10</w:t>
            </w:r>
          </w:p>
        </w:tc>
        <w:tc>
          <w:tcPr>
            <w:tcW w:w="7371" w:type="dxa"/>
            <w:shd w:val="clear" w:color="auto" w:fill="auto"/>
          </w:tcPr>
          <w:p w14:paraId="0E04B784" w14:textId="77777777" w:rsidR="00000CFA" w:rsidRPr="0088249E" w:rsidRDefault="00B60735" w:rsidP="0012024C">
            <w:pPr>
              <w:tabs>
                <w:tab w:val="clear" w:pos="567"/>
                <w:tab w:val="left" w:pos="2268"/>
              </w:tabs>
              <w:spacing w:line="240" w:lineRule="auto"/>
              <w:rPr>
                <w:color w:val="000000"/>
                <w:shd w:val="pct15" w:color="auto" w:fill="auto"/>
                <w:lang w:val="sv-SE"/>
              </w:rPr>
            </w:pPr>
            <w:r w:rsidRPr="0088249E">
              <w:rPr>
                <w:color w:val="000000"/>
                <w:shd w:val="pct15" w:color="auto" w:fill="auto"/>
                <w:lang w:val="sv-SE"/>
              </w:rPr>
              <w:t xml:space="preserve">150 mg </w:t>
            </w:r>
            <w:r w:rsidRPr="00DC2BA7">
              <w:rPr>
                <w:shd w:val="clear" w:color="auto" w:fill="D9D9D9"/>
                <w:lang w:val="sv-SE"/>
              </w:rPr>
              <w:t xml:space="preserve">injektionsvätska, lösning i förfylld </w:t>
            </w:r>
            <w:r>
              <w:rPr>
                <w:shd w:val="clear" w:color="auto" w:fill="D9D9D9"/>
                <w:lang w:val="sv-SE"/>
              </w:rPr>
              <w:t xml:space="preserve">spruta </w:t>
            </w:r>
            <w:r w:rsidRPr="0088249E">
              <w:rPr>
                <w:color w:val="000000"/>
                <w:shd w:val="pct15" w:color="auto" w:fill="auto"/>
                <w:lang w:val="sv-SE"/>
              </w:rPr>
              <w:t>(</w:t>
            </w:r>
            <w:r>
              <w:rPr>
                <w:color w:val="000000"/>
                <w:shd w:val="pct15" w:color="auto" w:fill="auto"/>
                <w:lang w:val="sv-SE"/>
              </w:rPr>
              <w:t>med</w:t>
            </w:r>
            <w:r w:rsidRPr="0088249E">
              <w:rPr>
                <w:color w:val="000000"/>
                <w:shd w:val="pct15" w:color="auto" w:fill="auto"/>
                <w:lang w:val="sv-SE"/>
              </w:rPr>
              <w:t xml:space="preserve"> 26</w:t>
            </w:r>
            <w:r w:rsidR="005A7DAC">
              <w:rPr>
                <w:color w:val="000000"/>
                <w:shd w:val="pct15" w:color="auto" w:fill="auto"/>
                <w:lang w:val="sv-SE"/>
              </w:rPr>
              <w:t> </w:t>
            </w:r>
            <w:r w:rsidRPr="0088249E">
              <w:rPr>
                <w:color w:val="000000"/>
                <w:shd w:val="pct15" w:color="auto" w:fill="auto"/>
                <w:lang w:val="sv-SE"/>
              </w:rPr>
              <w:t xml:space="preserve">gauge </w:t>
            </w:r>
            <w:r>
              <w:rPr>
                <w:color w:val="000000"/>
                <w:shd w:val="pct15" w:color="auto" w:fill="auto"/>
                <w:lang w:val="sv-SE"/>
              </w:rPr>
              <w:t>fast nål</w:t>
            </w:r>
            <w:r w:rsidRPr="0088249E">
              <w:rPr>
                <w:color w:val="000000"/>
                <w:shd w:val="pct15" w:color="auto" w:fill="auto"/>
                <w:lang w:val="sv-SE"/>
              </w:rPr>
              <w:t xml:space="preserve">, </w:t>
            </w:r>
            <w:r>
              <w:rPr>
                <w:color w:val="000000"/>
                <w:shd w:val="pct15" w:color="auto" w:fill="auto"/>
                <w:lang w:val="sv-SE"/>
              </w:rPr>
              <w:t>lila nålskydd</w:t>
            </w:r>
            <w:r w:rsidRPr="0088249E">
              <w:rPr>
                <w:color w:val="000000"/>
                <w:shd w:val="pct15" w:color="auto" w:fill="auto"/>
                <w:lang w:val="sv-SE"/>
              </w:rPr>
              <w:t>) (10 x 1)</w:t>
            </w:r>
          </w:p>
        </w:tc>
      </w:tr>
      <w:tr w:rsidR="00211724" w:rsidRPr="00410B74" w14:paraId="2D41794C" w14:textId="77777777" w:rsidTr="0012024C">
        <w:tc>
          <w:tcPr>
            <w:tcW w:w="1838" w:type="dxa"/>
          </w:tcPr>
          <w:p w14:paraId="4CF51767" w14:textId="77777777" w:rsidR="00000CFA" w:rsidRPr="000211E2" w:rsidRDefault="00B60735" w:rsidP="0012024C">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w:t>
            </w:r>
            <w:r>
              <w:rPr>
                <w:color w:val="000000"/>
                <w:shd w:val="pct15" w:color="auto" w:fill="auto"/>
                <w:lang w:val="en-US"/>
              </w:rPr>
              <w:t>011</w:t>
            </w:r>
          </w:p>
        </w:tc>
        <w:tc>
          <w:tcPr>
            <w:tcW w:w="7371" w:type="dxa"/>
            <w:shd w:val="clear" w:color="auto" w:fill="auto"/>
          </w:tcPr>
          <w:p w14:paraId="718F9B30" w14:textId="77777777" w:rsidR="00000CFA" w:rsidRPr="0088249E" w:rsidRDefault="00B60735" w:rsidP="0012024C">
            <w:pPr>
              <w:tabs>
                <w:tab w:val="clear" w:pos="567"/>
                <w:tab w:val="left" w:pos="2268"/>
              </w:tabs>
              <w:spacing w:line="240" w:lineRule="auto"/>
              <w:rPr>
                <w:color w:val="000000"/>
                <w:shd w:val="pct15" w:color="auto" w:fill="auto"/>
                <w:lang w:val="sv-SE"/>
              </w:rPr>
            </w:pPr>
            <w:r w:rsidRPr="0088249E">
              <w:rPr>
                <w:color w:val="000000"/>
                <w:shd w:val="pct15" w:color="auto" w:fill="auto"/>
                <w:lang w:val="sv-SE"/>
              </w:rPr>
              <w:t xml:space="preserve">150 mg </w:t>
            </w:r>
            <w:r w:rsidRPr="00DC2BA7">
              <w:rPr>
                <w:shd w:val="clear" w:color="auto" w:fill="D9D9D9"/>
                <w:lang w:val="sv-SE"/>
              </w:rPr>
              <w:t xml:space="preserve">injektionsvätska, lösning i förfylld </w:t>
            </w:r>
            <w:r>
              <w:rPr>
                <w:shd w:val="clear" w:color="auto" w:fill="D9D9D9"/>
                <w:lang w:val="sv-SE"/>
              </w:rPr>
              <w:t xml:space="preserve">spruta </w:t>
            </w:r>
            <w:r w:rsidRPr="0088249E">
              <w:rPr>
                <w:color w:val="000000"/>
                <w:shd w:val="pct15" w:color="auto" w:fill="auto"/>
                <w:lang w:val="sv-SE"/>
              </w:rPr>
              <w:t>(</w:t>
            </w:r>
            <w:r>
              <w:rPr>
                <w:color w:val="000000"/>
                <w:shd w:val="pct15" w:color="auto" w:fill="auto"/>
                <w:lang w:val="sv-SE"/>
              </w:rPr>
              <w:t>med</w:t>
            </w:r>
            <w:r w:rsidRPr="0088249E">
              <w:rPr>
                <w:color w:val="000000"/>
                <w:shd w:val="pct15" w:color="auto" w:fill="auto"/>
                <w:lang w:val="sv-SE"/>
              </w:rPr>
              <w:t xml:space="preserve"> 26</w:t>
            </w:r>
            <w:r w:rsidR="005A7DAC">
              <w:rPr>
                <w:color w:val="000000"/>
                <w:shd w:val="pct15" w:color="auto" w:fill="auto"/>
                <w:lang w:val="sv-SE"/>
              </w:rPr>
              <w:t> </w:t>
            </w:r>
            <w:r w:rsidRPr="0088249E">
              <w:rPr>
                <w:color w:val="000000"/>
                <w:shd w:val="pct15" w:color="auto" w:fill="auto"/>
                <w:lang w:val="sv-SE"/>
              </w:rPr>
              <w:t>gauge</w:t>
            </w:r>
            <w:r>
              <w:rPr>
                <w:color w:val="000000"/>
                <w:shd w:val="pct15" w:color="auto" w:fill="auto"/>
                <w:lang w:val="sv-SE"/>
              </w:rPr>
              <w:t xml:space="preserve"> fast nål</w:t>
            </w:r>
            <w:r w:rsidRPr="0088249E">
              <w:rPr>
                <w:color w:val="000000"/>
                <w:shd w:val="pct15" w:color="auto" w:fill="auto"/>
                <w:lang w:val="sv-SE"/>
              </w:rPr>
              <w:t xml:space="preserve">, </w:t>
            </w:r>
            <w:r>
              <w:rPr>
                <w:color w:val="000000"/>
                <w:shd w:val="pct15" w:color="auto" w:fill="auto"/>
                <w:lang w:val="sv-SE"/>
              </w:rPr>
              <w:t>lila nålskydd)</w:t>
            </w:r>
            <w:r w:rsidRPr="0088249E">
              <w:rPr>
                <w:color w:val="000000"/>
                <w:shd w:val="pct15" w:color="auto" w:fill="auto"/>
                <w:lang w:val="sv-SE"/>
              </w:rPr>
              <w:t xml:space="preserve"> (6 x 1)</w:t>
            </w:r>
          </w:p>
        </w:tc>
      </w:tr>
      <w:tr w:rsidR="00211724" w:rsidRPr="00410B74" w14:paraId="473094D3" w14:textId="77777777" w:rsidTr="0012024C">
        <w:tc>
          <w:tcPr>
            <w:tcW w:w="1838" w:type="dxa"/>
          </w:tcPr>
          <w:p w14:paraId="43D73200" w14:textId="77777777" w:rsidR="00000CFA" w:rsidRPr="000211E2" w:rsidRDefault="00B60735" w:rsidP="0012024C">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w:t>
            </w:r>
            <w:r w:rsidR="001F6689">
              <w:rPr>
                <w:color w:val="000000"/>
                <w:shd w:val="pct15" w:color="auto" w:fill="auto"/>
                <w:lang w:val="en-US"/>
              </w:rPr>
              <w:t>025</w:t>
            </w:r>
          </w:p>
        </w:tc>
        <w:tc>
          <w:tcPr>
            <w:tcW w:w="7371" w:type="dxa"/>
            <w:shd w:val="clear" w:color="auto" w:fill="auto"/>
          </w:tcPr>
          <w:p w14:paraId="31A5F83A" w14:textId="77777777" w:rsidR="00000CFA" w:rsidRPr="0088249E" w:rsidRDefault="00B60735" w:rsidP="0012024C">
            <w:pPr>
              <w:tabs>
                <w:tab w:val="clear" w:pos="567"/>
                <w:tab w:val="left" w:pos="2268"/>
              </w:tabs>
              <w:spacing w:line="240" w:lineRule="auto"/>
              <w:rPr>
                <w:color w:val="000000"/>
                <w:shd w:val="pct15" w:color="auto" w:fill="auto"/>
                <w:lang w:val="sv-SE"/>
              </w:rPr>
            </w:pPr>
            <w:r w:rsidRPr="0088249E">
              <w:rPr>
                <w:color w:val="000000"/>
                <w:shd w:val="pct15" w:color="auto" w:fill="auto"/>
                <w:lang w:val="sv-SE"/>
              </w:rPr>
              <w:t xml:space="preserve">150 mg </w:t>
            </w:r>
            <w:r w:rsidRPr="00DC2BA7">
              <w:rPr>
                <w:shd w:val="clear" w:color="auto" w:fill="D9D9D9"/>
                <w:lang w:val="sv-SE"/>
              </w:rPr>
              <w:t xml:space="preserve">injektionsvätska, lösning i förfylld </w:t>
            </w:r>
            <w:r>
              <w:rPr>
                <w:shd w:val="clear" w:color="auto" w:fill="D9D9D9"/>
                <w:lang w:val="sv-SE"/>
              </w:rPr>
              <w:t xml:space="preserve">spruta </w:t>
            </w:r>
            <w:r w:rsidRPr="0088249E">
              <w:rPr>
                <w:color w:val="000000"/>
                <w:shd w:val="pct15" w:color="auto" w:fill="auto"/>
                <w:lang w:val="sv-SE"/>
              </w:rPr>
              <w:t>(</w:t>
            </w:r>
            <w:r>
              <w:rPr>
                <w:color w:val="000000"/>
                <w:shd w:val="pct15" w:color="auto" w:fill="auto"/>
                <w:lang w:val="sv-SE"/>
              </w:rPr>
              <w:t>med</w:t>
            </w:r>
            <w:r w:rsidRPr="0088249E">
              <w:rPr>
                <w:color w:val="000000"/>
                <w:shd w:val="pct15" w:color="auto" w:fill="auto"/>
                <w:lang w:val="sv-SE"/>
              </w:rPr>
              <w:t xml:space="preserve"> 27</w:t>
            </w:r>
            <w:r w:rsidR="005A7DAC">
              <w:rPr>
                <w:color w:val="000000"/>
                <w:shd w:val="pct15" w:color="auto" w:fill="auto"/>
                <w:lang w:val="sv-SE"/>
              </w:rPr>
              <w:t> </w:t>
            </w:r>
            <w:r w:rsidRPr="0088249E">
              <w:rPr>
                <w:color w:val="000000"/>
                <w:shd w:val="pct15" w:color="auto" w:fill="auto"/>
                <w:lang w:val="sv-SE"/>
              </w:rPr>
              <w:t xml:space="preserve">gauge </w:t>
            </w:r>
            <w:r>
              <w:rPr>
                <w:color w:val="000000"/>
                <w:shd w:val="pct15" w:color="auto" w:fill="auto"/>
                <w:lang w:val="sv-SE"/>
              </w:rPr>
              <w:t>fast nål</w:t>
            </w:r>
            <w:r w:rsidRPr="0088249E">
              <w:rPr>
                <w:color w:val="000000"/>
                <w:shd w:val="pct15" w:color="auto" w:fill="auto"/>
                <w:lang w:val="sv-SE"/>
              </w:rPr>
              <w:t xml:space="preserve">, </w:t>
            </w:r>
            <w:r>
              <w:rPr>
                <w:color w:val="000000"/>
                <w:shd w:val="pct15" w:color="auto" w:fill="auto"/>
                <w:lang w:val="sv-SE"/>
              </w:rPr>
              <w:t>lila kolv</w:t>
            </w:r>
            <w:r w:rsidRPr="0088249E">
              <w:rPr>
                <w:color w:val="000000"/>
                <w:shd w:val="pct15" w:color="auto" w:fill="auto"/>
                <w:lang w:val="sv-SE"/>
              </w:rPr>
              <w:t>) (3 x 1)</w:t>
            </w:r>
          </w:p>
        </w:tc>
      </w:tr>
      <w:tr w:rsidR="00211724" w:rsidRPr="00410B74" w14:paraId="7F668C07" w14:textId="77777777" w:rsidTr="0012024C">
        <w:tc>
          <w:tcPr>
            <w:tcW w:w="1838" w:type="dxa"/>
          </w:tcPr>
          <w:p w14:paraId="2DCA2EA2" w14:textId="77777777" w:rsidR="00000CFA" w:rsidRPr="000211E2" w:rsidRDefault="00B60735" w:rsidP="0012024C">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w:t>
            </w:r>
            <w:r w:rsidR="001F6689">
              <w:rPr>
                <w:color w:val="000000"/>
                <w:shd w:val="pct15" w:color="auto" w:fill="auto"/>
                <w:lang w:val="en-US"/>
              </w:rPr>
              <w:t>026</w:t>
            </w:r>
          </w:p>
        </w:tc>
        <w:tc>
          <w:tcPr>
            <w:tcW w:w="7371" w:type="dxa"/>
            <w:shd w:val="clear" w:color="auto" w:fill="auto"/>
          </w:tcPr>
          <w:p w14:paraId="406BB75F" w14:textId="77777777" w:rsidR="00000CFA" w:rsidRPr="0088249E" w:rsidRDefault="00B60735" w:rsidP="0012024C">
            <w:pPr>
              <w:tabs>
                <w:tab w:val="clear" w:pos="567"/>
                <w:tab w:val="left" w:pos="2268"/>
              </w:tabs>
              <w:spacing w:line="240" w:lineRule="auto"/>
              <w:rPr>
                <w:color w:val="000000"/>
                <w:shd w:val="pct15" w:color="auto" w:fill="auto"/>
                <w:lang w:val="sv-SE"/>
              </w:rPr>
            </w:pPr>
            <w:r w:rsidRPr="0088249E">
              <w:rPr>
                <w:color w:val="000000"/>
                <w:shd w:val="pct15" w:color="auto" w:fill="auto"/>
                <w:lang w:val="sv-SE"/>
              </w:rPr>
              <w:t xml:space="preserve">150 mg </w:t>
            </w:r>
            <w:r w:rsidRPr="00DC2BA7">
              <w:rPr>
                <w:shd w:val="clear" w:color="auto" w:fill="D9D9D9"/>
                <w:lang w:val="sv-SE"/>
              </w:rPr>
              <w:t xml:space="preserve">injektionsvätska, lösning i förfylld </w:t>
            </w:r>
            <w:r>
              <w:rPr>
                <w:shd w:val="clear" w:color="auto" w:fill="D9D9D9"/>
                <w:lang w:val="sv-SE"/>
              </w:rPr>
              <w:t xml:space="preserve">spruta </w:t>
            </w:r>
            <w:r w:rsidRPr="0088249E">
              <w:rPr>
                <w:color w:val="000000"/>
                <w:shd w:val="pct15" w:color="auto" w:fill="auto"/>
                <w:lang w:val="sv-SE"/>
              </w:rPr>
              <w:t>(</w:t>
            </w:r>
            <w:r>
              <w:rPr>
                <w:color w:val="000000"/>
                <w:shd w:val="pct15" w:color="auto" w:fill="auto"/>
                <w:lang w:val="sv-SE"/>
              </w:rPr>
              <w:t>med</w:t>
            </w:r>
            <w:r w:rsidRPr="0088249E">
              <w:rPr>
                <w:color w:val="000000"/>
                <w:shd w:val="pct15" w:color="auto" w:fill="auto"/>
                <w:lang w:val="sv-SE"/>
              </w:rPr>
              <w:t xml:space="preserve"> 27</w:t>
            </w:r>
            <w:r w:rsidR="005A7DAC">
              <w:rPr>
                <w:color w:val="000000"/>
                <w:shd w:val="pct15" w:color="auto" w:fill="auto"/>
                <w:lang w:val="sv-SE"/>
              </w:rPr>
              <w:t> </w:t>
            </w:r>
            <w:r w:rsidRPr="0088249E">
              <w:rPr>
                <w:color w:val="000000"/>
                <w:shd w:val="pct15" w:color="auto" w:fill="auto"/>
                <w:lang w:val="sv-SE"/>
              </w:rPr>
              <w:t>gauge</w:t>
            </w:r>
            <w:r>
              <w:rPr>
                <w:color w:val="000000"/>
                <w:shd w:val="pct15" w:color="auto" w:fill="auto"/>
                <w:lang w:val="sv-SE"/>
              </w:rPr>
              <w:t xml:space="preserve"> fast nål</w:t>
            </w:r>
            <w:r w:rsidRPr="0088249E">
              <w:rPr>
                <w:color w:val="000000"/>
                <w:shd w:val="pct15" w:color="auto" w:fill="auto"/>
                <w:lang w:val="sv-SE"/>
              </w:rPr>
              <w:t xml:space="preserve">, </w:t>
            </w:r>
            <w:r>
              <w:rPr>
                <w:color w:val="000000"/>
                <w:shd w:val="pct15" w:color="auto" w:fill="auto"/>
                <w:lang w:val="sv-SE"/>
              </w:rPr>
              <w:t>lila</w:t>
            </w:r>
            <w:r w:rsidRPr="0088249E">
              <w:rPr>
                <w:color w:val="000000"/>
                <w:shd w:val="pct15" w:color="auto" w:fill="auto"/>
                <w:lang w:val="sv-SE"/>
              </w:rPr>
              <w:t xml:space="preserve"> </w:t>
            </w:r>
            <w:r>
              <w:rPr>
                <w:color w:val="000000"/>
                <w:shd w:val="pct15" w:color="auto" w:fill="auto"/>
                <w:lang w:val="sv-SE"/>
              </w:rPr>
              <w:t>kolv</w:t>
            </w:r>
            <w:r w:rsidRPr="0088249E">
              <w:rPr>
                <w:color w:val="000000"/>
                <w:shd w:val="pct15" w:color="auto" w:fill="auto"/>
                <w:lang w:val="sv-SE"/>
              </w:rPr>
              <w:t>) (6 x 1)</w:t>
            </w:r>
          </w:p>
        </w:tc>
      </w:tr>
    </w:tbl>
    <w:p w14:paraId="1CF5B640" w14:textId="77777777" w:rsidR="00C45DCE" w:rsidRPr="00DC2BA7" w:rsidRDefault="00C45DCE" w:rsidP="00B057AB">
      <w:pPr>
        <w:suppressAutoHyphens/>
        <w:spacing w:line="240" w:lineRule="auto"/>
        <w:rPr>
          <w:noProof/>
          <w:lang w:val="sv-SE"/>
        </w:rPr>
      </w:pPr>
    </w:p>
    <w:p w14:paraId="362A5F2C" w14:textId="77777777" w:rsidR="00C45DCE" w:rsidRPr="00DC2BA7" w:rsidRDefault="00C45DCE" w:rsidP="00B057AB">
      <w:pPr>
        <w:suppressAutoHyphens/>
        <w:spacing w:line="240" w:lineRule="auto"/>
        <w:rPr>
          <w:noProof/>
          <w:lang w:val="sv-SE"/>
        </w:rPr>
      </w:pPr>
    </w:p>
    <w:p w14:paraId="1291E671"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13.</w:t>
      </w:r>
      <w:r w:rsidRPr="00DC2BA7">
        <w:rPr>
          <w:b/>
          <w:noProof/>
          <w:lang w:val="sv-SE"/>
        </w:rPr>
        <w:tab/>
        <w:t>TILLVERKNINGSSATSNUMMER</w:t>
      </w:r>
    </w:p>
    <w:p w14:paraId="02422D29" w14:textId="77777777" w:rsidR="00C45DCE" w:rsidRPr="00DC2BA7" w:rsidRDefault="00C45DCE" w:rsidP="00B057AB">
      <w:pPr>
        <w:keepNext/>
        <w:suppressAutoHyphens/>
        <w:spacing w:line="240" w:lineRule="auto"/>
        <w:rPr>
          <w:lang w:val="sv-SE"/>
        </w:rPr>
      </w:pPr>
    </w:p>
    <w:p w14:paraId="3FCB2289" w14:textId="77777777" w:rsidR="00C45DCE" w:rsidRPr="00DC2BA7" w:rsidRDefault="00B60735" w:rsidP="00B057AB">
      <w:pPr>
        <w:suppressAutoHyphens/>
        <w:spacing w:line="240" w:lineRule="auto"/>
        <w:rPr>
          <w:noProof/>
          <w:lang w:val="sv-SE"/>
        </w:rPr>
      </w:pPr>
      <w:r w:rsidRPr="00DC2BA7">
        <w:rPr>
          <w:noProof/>
          <w:lang w:val="sv-SE"/>
        </w:rPr>
        <w:t>Lot</w:t>
      </w:r>
    </w:p>
    <w:p w14:paraId="6EF8B4CA" w14:textId="77777777" w:rsidR="00C45DCE" w:rsidRPr="00DC2BA7" w:rsidRDefault="00C45DCE" w:rsidP="00B057AB">
      <w:pPr>
        <w:suppressAutoHyphens/>
        <w:spacing w:line="240" w:lineRule="auto"/>
        <w:rPr>
          <w:noProof/>
          <w:lang w:val="sv-SE"/>
        </w:rPr>
      </w:pPr>
    </w:p>
    <w:p w14:paraId="563CA41D" w14:textId="77777777" w:rsidR="00C45DCE" w:rsidRPr="00DC2BA7" w:rsidRDefault="00C45DCE" w:rsidP="00B057AB">
      <w:pPr>
        <w:suppressAutoHyphens/>
        <w:spacing w:line="240" w:lineRule="auto"/>
        <w:rPr>
          <w:noProof/>
          <w:lang w:val="sv-SE"/>
        </w:rPr>
      </w:pPr>
    </w:p>
    <w:p w14:paraId="6F70DAC1"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14.</w:t>
      </w:r>
      <w:r w:rsidRPr="00DC2BA7">
        <w:rPr>
          <w:b/>
          <w:noProof/>
          <w:lang w:val="sv-SE"/>
        </w:rPr>
        <w:tab/>
        <w:t>ALLMÄN KLASSIFICERING FÖR FÖRSKRIVNING</w:t>
      </w:r>
    </w:p>
    <w:p w14:paraId="5784FF5E" w14:textId="77777777" w:rsidR="00C45DCE" w:rsidRPr="00DC2BA7" w:rsidRDefault="00C45DCE" w:rsidP="00B057AB">
      <w:pPr>
        <w:keepNext/>
        <w:suppressAutoHyphens/>
        <w:spacing w:line="240" w:lineRule="auto"/>
        <w:rPr>
          <w:lang w:val="sv-SE"/>
        </w:rPr>
      </w:pPr>
    </w:p>
    <w:p w14:paraId="195D753E" w14:textId="77777777" w:rsidR="00C45DCE" w:rsidRPr="00DC2BA7" w:rsidRDefault="00C45DCE" w:rsidP="00B057AB">
      <w:pPr>
        <w:suppressAutoHyphens/>
        <w:spacing w:line="240" w:lineRule="auto"/>
        <w:rPr>
          <w:noProof/>
          <w:lang w:val="sv-SE"/>
        </w:rPr>
      </w:pPr>
    </w:p>
    <w:p w14:paraId="5EA88B38"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15.</w:t>
      </w:r>
      <w:r w:rsidRPr="00DC2BA7">
        <w:rPr>
          <w:b/>
          <w:noProof/>
          <w:lang w:val="sv-SE"/>
        </w:rPr>
        <w:tab/>
        <w:t>BRUKSANVISNING</w:t>
      </w:r>
    </w:p>
    <w:p w14:paraId="02F1D2D7" w14:textId="77777777" w:rsidR="00C45DCE" w:rsidRPr="00DC2BA7" w:rsidRDefault="00C45DCE" w:rsidP="00B057AB">
      <w:pPr>
        <w:keepNext/>
        <w:suppressAutoHyphens/>
        <w:spacing w:line="240" w:lineRule="auto"/>
        <w:rPr>
          <w:lang w:val="sv-SE"/>
        </w:rPr>
      </w:pPr>
    </w:p>
    <w:p w14:paraId="12324060" w14:textId="77777777" w:rsidR="00C45DCE" w:rsidRPr="00DC2BA7" w:rsidRDefault="00C45DCE" w:rsidP="00B057AB">
      <w:pPr>
        <w:spacing w:line="240" w:lineRule="auto"/>
        <w:rPr>
          <w:noProof/>
          <w:lang w:val="sv-SE"/>
        </w:rPr>
      </w:pPr>
    </w:p>
    <w:p w14:paraId="2CDC542F"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rPr>
          <w:noProof/>
          <w:lang w:val="sv-SE"/>
        </w:rPr>
      </w:pPr>
      <w:r w:rsidRPr="00DC2BA7">
        <w:rPr>
          <w:b/>
          <w:caps/>
          <w:noProof/>
          <w:lang w:val="sv-SE"/>
        </w:rPr>
        <w:t>16.</w:t>
      </w:r>
      <w:r w:rsidRPr="00DC2BA7">
        <w:rPr>
          <w:b/>
          <w:caps/>
          <w:noProof/>
          <w:lang w:val="sv-SE"/>
        </w:rPr>
        <w:tab/>
        <w:t>information i Punktskrift</w:t>
      </w:r>
    </w:p>
    <w:p w14:paraId="1B964720" w14:textId="77777777" w:rsidR="00C45DCE" w:rsidRPr="00DC2BA7" w:rsidRDefault="00C45DCE" w:rsidP="00B057AB">
      <w:pPr>
        <w:keepNext/>
        <w:suppressAutoHyphens/>
        <w:spacing w:line="240" w:lineRule="auto"/>
        <w:rPr>
          <w:lang w:val="sv-SE"/>
        </w:rPr>
      </w:pPr>
    </w:p>
    <w:p w14:paraId="6F334501" w14:textId="77777777" w:rsidR="00C45DCE" w:rsidRPr="00DC2BA7" w:rsidRDefault="00B60735" w:rsidP="00B057AB">
      <w:pPr>
        <w:widowControl w:val="0"/>
        <w:spacing w:line="240" w:lineRule="auto"/>
        <w:rPr>
          <w:color w:val="000000"/>
          <w:lang w:val="sv-SE"/>
        </w:rPr>
      </w:pPr>
      <w:r w:rsidRPr="00DC2BA7">
        <w:rPr>
          <w:color w:val="000000"/>
          <w:lang w:val="sv-SE"/>
        </w:rPr>
        <w:t>Xolair 150 mg</w:t>
      </w:r>
    </w:p>
    <w:p w14:paraId="1CEB21EA" w14:textId="77777777" w:rsidR="004F0E1E" w:rsidRPr="00DC2BA7" w:rsidRDefault="004F0E1E" w:rsidP="00B057AB">
      <w:pPr>
        <w:widowControl w:val="0"/>
        <w:spacing w:line="240" w:lineRule="auto"/>
        <w:rPr>
          <w:color w:val="000000"/>
          <w:lang w:val="sv-SE"/>
        </w:rPr>
      </w:pPr>
    </w:p>
    <w:p w14:paraId="0380CCE0" w14:textId="77777777" w:rsidR="004F0E1E" w:rsidRPr="00DC2BA7" w:rsidRDefault="004F0E1E" w:rsidP="00B057AB">
      <w:pPr>
        <w:widowControl w:val="0"/>
        <w:tabs>
          <w:tab w:val="clear" w:pos="567"/>
        </w:tabs>
        <w:spacing w:line="240" w:lineRule="auto"/>
        <w:rPr>
          <w:szCs w:val="24"/>
          <w:lang w:val="sv-SE"/>
        </w:rPr>
      </w:pPr>
    </w:p>
    <w:p w14:paraId="7F40700F" w14:textId="77777777" w:rsidR="004F0E1E" w:rsidRPr="00DC2BA7" w:rsidRDefault="00B60735" w:rsidP="00B057AB">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sv-SE"/>
        </w:rPr>
      </w:pPr>
      <w:r w:rsidRPr="00DC2BA7">
        <w:rPr>
          <w:b/>
          <w:noProof/>
          <w:lang w:val="sv-SE"/>
        </w:rPr>
        <w:t>17.</w:t>
      </w:r>
      <w:r w:rsidRPr="00DC2BA7">
        <w:rPr>
          <w:b/>
          <w:noProof/>
          <w:lang w:val="sv-SE"/>
        </w:rPr>
        <w:tab/>
        <w:t>UNIK IDENTITETSBETECKNING – TVÅDIMENSIONELL STRECKKOD</w:t>
      </w:r>
    </w:p>
    <w:p w14:paraId="6617E29D" w14:textId="77777777" w:rsidR="004F0E1E" w:rsidRPr="00DC2BA7" w:rsidRDefault="004F0E1E" w:rsidP="00B057AB">
      <w:pPr>
        <w:keepNext/>
        <w:widowControl w:val="0"/>
        <w:tabs>
          <w:tab w:val="clear" w:pos="567"/>
        </w:tabs>
        <w:spacing w:line="240" w:lineRule="auto"/>
        <w:rPr>
          <w:noProof/>
          <w:lang w:val="sv-SE"/>
        </w:rPr>
      </w:pPr>
    </w:p>
    <w:p w14:paraId="3D5D81EB" w14:textId="77777777" w:rsidR="004F0E1E" w:rsidRPr="00DC2BA7" w:rsidRDefault="00B60735" w:rsidP="00B057AB">
      <w:pPr>
        <w:widowControl w:val="0"/>
        <w:tabs>
          <w:tab w:val="clear" w:pos="567"/>
        </w:tabs>
        <w:spacing w:line="240" w:lineRule="auto"/>
        <w:rPr>
          <w:shd w:val="pct15" w:color="auto" w:fill="auto"/>
          <w:lang w:val="sv-SE"/>
        </w:rPr>
      </w:pPr>
      <w:r w:rsidRPr="00DC2BA7">
        <w:rPr>
          <w:shd w:val="pct15" w:color="auto" w:fill="auto"/>
          <w:lang w:val="sv-SE"/>
        </w:rPr>
        <w:t>Tvådimensionell streckkod som innehåller den unika identitetsbeteckningen.</w:t>
      </w:r>
    </w:p>
    <w:p w14:paraId="474DE8E4" w14:textId="77777777" w:rsidR="004F0E1E" w:rsidRPr="00DC2BA7" w:rsidRDefault="004F0E1E" w:rsidP="00B057AB">
      <w:pPr>
        <w:widowControl w:val="0"/>
        <w:tabs>
          <w:tab w:val="clear" w:pos="567"/>
        </w:tabs>
        <w:spacing w:line="240" w:lineRule="auto"/>
        <w:rPr>
          <w:noProof/>
          <w:shd w:val="clear" w:color="auto" w:fill="CCCCCC"/>
          <w:lang w:val="sv-SE"/>
        </w:rPr>
      </w:pPr>
    </w:p>
    <w:p w14:paraId="12EC4879" w14:textId="77777777" w:rsidR="004F0E1E" w:rsidRPr="00DC2BA7" w:rsidRDefault="004F0E1E" w:rsidP="00B057AB">
      <w:pPr>
        <w:widowControl w:val="0"/>
        <w:tabs>
          <w:tab w:val="clear" w:pos="567"/>
        </w:tabs>
        <w:spacing w:line="240" w:lineRule="auto"/>
        <w:rPr>
          <w:noProof/>
          <w:lang w:val="sv-SE"/>
        </w:rPr>
      </w:pPr>
    </w:p>
    <w:p w14:paraId="0DA5150A" w14:textId="77777777" w:rsidR="004F0E1E" w:rsidRPr="00DC2BA7" w:rsidRDefault="00B60735" w:rsidP="00B057AB">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i/>
          <w:noProof/>
          <w:lang w:val="sv-SE"/>
        </w:rPr>
      </w:pPr>
      <w:r w:rsidRPr="00DC2BA7">
        <w:rPr>
          <w:b/>
          <w:noProof/>
          <w:lang w:val="sv-SE"/>
        </w:rPr>
        <w:lastRenderedPageBreak/>
        <w:t>18.</w:t>
      </w:r>
      <w:r w:rsidRPr="00DC2BA7">
        <w:rPr>
          <w:b/>
          <w:noProof/>
          <w:lang w:val="sv-SE"/>
        </w:rPr>
        <w:tab/>
        <w:t>UNIK IDENTITETSBETECKNING – I ETT FORMAT LÄSBART FÖR MÄNSKLIGT ÖGA</w:t>
      </w:r>
    </w:p>
    <w:p w14:paraId="1124D443" w14:textId="77777777" w:rsidR="004F0E1E" w:rsidRPr="00DC2BA7" w:rsidRDefault="004F0E1E" w:rsidP="00B057AB">
      <w:pPr>
        <w:keepNext/>
        <w:keepLines/>
        <w:widowControl w:val="0"/>
        <w:tabs>
          <w:tab w:val="clear" w:pos="567"/>
        </w:tabs>
        <w:spacing w:line="240" w:lineRule="auto"/>
        <w:rPr>
          <w:noProof/>
          <w:lang w:val="sv-SE"/>
        </w:rPr>
      </w:pPr>
    </w:p>
    <w:p w14:paraId="4CEFC796" w14:textId="77777777" w:rsidR="004F0E1E" w:rsidRPr="00DC2BA7" w:rsidRDefault="00B60735" w:rsidP="00B057AB">
      <w:pPr>
        <w:keepNext/>
        <w:keepLines/>
        <w:widowControl w:val="0"/>
        <w:tabs>
          <w:tab w:val="clear" w:pos="567"/>
        </w:tabs>
        <w:spacing w:line="240" w:lineRule="auto"/>
        <w:rPr>
          <w:lang w:val="sv-SE"/>
        </w:rPr>
      </w:pPr>
      <w:r w:rsidRPr="00DC2BA7">
        <w:rPr>
          <w:lang w:val="sv-SE"/>
        </w:rPr>
        <w:t>PC</w:t>
      </w:r>
    </w:p>
    <w:p w14:paraId="25C896A4" w14:textId="77777777" w:rsidR="004F0E1E" w:rsidRPr="00DC2BA7" w:rsidRDefault="00B60735" w:rsidP="00B057AB">
      <w:pPr>
        <w:keepNext/>
        <w:keepLines/>
        <w:widowControl w:val="0"/>
        <w:tabs>
          <w:tab w:val="clear" w:pos="567"/>
        </w:tabs>
        <w:spacing w:line="240" w:lineRule="auto"/>
        <w:rPr>
          <w:lang w:val="sv-SE"/>
        </w:rPr>
      </w:pPr>
      <w:r w:rsidRPr="00DC2BA7">
        <w:rPr>
          <w:lang w:val="sv-SE"/>
        </w:rPr>
        <w:t>SN</w:t>
      </w:r>
    </w:p>
    <w:p w14:paraId="1B47E08E" w14:textId="77777777" w:rsidR="004F0E1E" w:rsidRPr="00DC2BA7" w:rsidRDefault="00B60735" w:rsidP="00B057AB">
      <w:pPr>
        <w:keepNext/>
        <w:keepLines/>
        <w:widowControl w:val="0"/>
        <w:tabs>
          <w:tab w:val="clear" w:pos="567"/>
        </w:tabs>
        <w:spacing w:line="240" w:lineRule="auto"/>
        <w:rPr>
          <w:lang w:val="sv-SE"/>
        </w:rPr>
      </w:pPr>
      <w:r w:rsidRPr="00DC2BA7">
        <w:rPr>
          <w:lang w:val="sv-SE"/>
        </w:rPr>
        <w:t>NN</w:t>
      </w:r>
    </w:p>
    <w:p w14:paraId="2F7E6C4C" w14:textId="77777777" w:rsidR="004F0E1E" w:rsidRPr="00DC2BA7" w:rsidRDefault="004F0E1E" w:rsidP="00B057AB">
      <w:pPr>
        <w:widowControl w:val="0"/>
        <w:spacing w:line="240" w:lineRule="auto"/>
        <w:rPr>
          <w:color w:val="000000"/>
          <w:lang w:val="sv-SE"/>
        </w:rPr>
      </w:pPr>
    </w:p>
    <w:p w14:paraId="200D68BE" w14:textId="77777777" w:rsidR="00C45DCE" w:rsidRPr="00DC2BA7" w:rsidRDefault="00B60735" w:rsidP="00B057AB">
      <w:pPr>
        <w:shd w:val="clear" w:color="auto" w:fill="FFFFFF"/>
        <w:suppressAutoHyphens/>
        <w:spacing w:line="240" w:lineRule="auto"/>
        <w:rPr>
          <w:lang w:val="sv-SE"/>
        </w:rPr>
      </w:pPr>
      <w:r w:rsidRPr="00DC2BA7">
        <w:rPr>
          <w:lang w:val="sv-SE"/>
        </w:rPr>
        <w:br w:type="page"/>
      </w:r>
    </w:p>
    <w:p w14:paraId="3D77FF4A" w14:textId="77777777" w:rsidR="009433EA" w:rsidRPr="00DC2BA7" w:rsidRDefault="009433EA" w:rsidP="00B057AB">
      <w:pPr>
        <w:shd w:val="clear" w:color="auto" w:fill="FFFFFF"/>
        <w:suppressAutoHyphens/>
        <w:spacing w:line="240" w:lineRule="auto"/>
        <w:rPr>
          <w:noProof/>
          <w:lang w:val="sv-SE"/>
        </w:rPr>
      </w:pPr>
    </w:p>
    <w:p w14:paraId="3F89918D" w14:textId="77777777" w:rsidR="00C45DCE" w:rsidRPr="00DC2BA7" w:rsidRDefault="00B60735" w:rsidP="00B057AB">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1BA195A2" w14:textId="77777777" w:rsidR="00C45DCE" w:rsidRPr="00DC2BA7" w:rsidRDefault="00C45DCE" w:rsidP="00B057AB">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20F61F4D" w14:textId="77777777" w:rsidR="00C45DCE" w:rsidRPr="00DC2BA7" w:rsidRDefault="00B60735" w:rsidP="00B057AB">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 xml:space="preserve">INTERMEDIÄR KARTONG FÖR </w:t>
      </w:r>
      <w:r w:rsidR="00251F48" w:rsidRPr="00DC2BA7">
        <w:rPr>
          <w:b/>
          <w:noProof/>
          <w:lang w:val="sv-SE"/>
        </w:rPr>
        <w:t xml:space="preserve">MULTIPACK </w:t>
      </w:r>
      <w:r w:rsidRPr="00DC2BA7">
        <w:rPr>
          <w:b/>
          <w:noProof/>
          <w:lang w:val="sv-SE"/>
        </w:rPr>
        <w:t>(UTAN BLUE BOX)</w:t>
      </w:r>
    </w:p>
    <w:p w14:paraId="1D1B9056" w14:textId="77777777" w:rsidR="00C45DCE" w:rsidRPr="00DC2BA7" w:rsidRDefault="00C45DCE" w:rsidP="00B057AB">
      <w:pPr>
        <w:suppressAutoHyphens/>
        <w:spacing w:line="240" w:lineRule="auto"/>
        <w:rPr>
          <w:noProof/>
          <w:lang w:val="sv-SE"/>
        </w:rPr>
      </w:pPr>
    </w:p>
    <w:p w14:paraId="457CF208" w14:textId="77777777" w:rsidR="00C45DCE" w:rsidRPr="00DC2BA7" w:rsidRDefault="00C45DCE" w:rsidP="00B057AB">
      <w:pPr>
        <w:suppressAutoHyphens/>
        <w:spacing w:line="240" w:lineRule="auto"/>
        <w:rPr>
          <w:noProof/>
          <w:lang w:val="sv-SE"/>
        </w:rPr>
      </w:pPr>
    </w:p>
    <w:p w14:paraId="655DFEFC"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w:t>
      </w:r>
      <w:r w:rsidRPr="00DC2BA7">
        <w:rPr>
          <w:b/>
          <w:noProof/>
          <w:lang w:val="sv-SE"/>
        </w:rPr>
        <w:tab/>
        <w:t>LÄKEMEDLETS NAMN</w:t>
      </w:r>
    </w:p>
    <w:p w14:paraId="620C00D5" w14:textId="77777777" w:rsidR="00C45DCE" w:rsidRPr="00DC2BA7" w:rsidRDefault="00C45DCE" w:rsidP="00B057AB">
      <w:pPr>
        <w:keepNext/>
        <w:suppressAutoHyphens/>
        <w:spacing w:line="240" w:lineRule="auto"/>
        <w:rPr>
          <w:lang w:val="sv-SE"/>
        </w:rPr>
      </w:pPr>
    </w:p>
    <w:p w14:paraId="0188CBD1" w14:textId="77777777" w:rsidR="00C45DCE" w:rsidRPr="00DC2BA7" w:rsidRDefault="00B60735" w:rsidP="00B057AB">
      <w:pPr>
        <w:spacing w:line="240" w:lineRule="auto"/>
        <w:rPr>
          <w:color w:val="000000"/>
          <w:lang w:val="sv-SE"/>
        </w:rPr>
      </w:pPr>
      <w:r w:rsidRPr="00DC2BA7">
        <w:rPr>
          <w:color w:val="000000"/>
          <w:lang w:val="sv-SE"/>
        </w:rPr>
        <w:t>Xolair 150 mg injektionsvätska, lösning</w:t>
      </w:r>
      <w:r w:rsidR="00CA68DB" w:rsidRPr="00DC2BA7">
        <w:rPr>
          <w:color w:val="000000"/>
          <w:lang w:val="sv-SE"/>
        </w:rPr>
        <w:t xml:space="preserve"> i förfylld spruta</w:t>
      </w:r>
    </w:p>
    <w:p w14:paraId="77FFBBA2" w14:textId="77777777" w:rsidR="00C45DCE" w:rsidRPr="00DC2BA7" w:rsidRDefault="00B60735" w:rsidP="00B057AB">
      <w:pPr>
        <w:pStyle w:val="Text"/>
        <w:spacing w:before="0"/>
        <w:jc w:val="left"/>
        <w:rPr>
          <w:color w:val="000000"/>
          <w:sz w:val="22"/>
          <w:lang w:val="sv-SE"/>
        </w:rPr>
      </w:pPr>
      <w:r w:rsidRPr="00DC2BA7">
        <w:rPr>
          <w:color w:val="000000"/>
          <w:sz w:val="22"/>
          <w:lang w:val="sv-SE"/>
        </w:rPr>
        <w:t>omalizumab</w:t>
      </w:r>
    </w:p>
    <w:p w14:paraId="28CE2439" w14:textId="77777777" w:rsidR="00C45DCE" w:rsidRPr="00DC2BA7" w:rsidRDefault="00C45DCE" w:rsidP="00B057AB">
      <w:pPr>
        <w:suppressAutoHyphens/>
        <w:spacing w:line="240" w:lineRule="auto"/>
        <w:rPr>
          <w:noProof/>
          <w:lang w:val="sv-SE"/>
        </w:rPr>
      </w:pPr>
    </w:p>
    <w:p w14:paraId="07507328" w14:textId="77777777" w:rsidR="00C45DCE" w:rsidRPr="00DC2BA7" w:rsidRDefault="00C45DCE" w:rsidP="00B057AB">
      <w:pPr>
        <w:suppressAutoHyphens/>
        <w:spacing w:line="240" w:lineRule="auto"/>
        <w:rPr>
          <w:noProof/>
          <w:lang w:val="sv-SE"/>
        </w:rPr>
      </w:pPr>
    </w:p>
    <w:p w14:paraId="345E6DD8"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2.</w:t>
      </w:r>
      <w:r w:rsidRPr="00DC2BA7">
        <w:rPr>
          <w:b/>
          <w:noProof/>
          <w:lang w:val="sv-SE"/>
        </w:rPr>
        <w:tab/>
        <w:t>DEKLARATION AV AKTIV(A) SUBSTANS(ER)</w:t>
      </w:r>
    </w:p>
    <w:p w14:paraId="25A8C6AB" w14:textId="77777777" w:rsidR="00C45DCE" w:rsidRPr="00DC2BA7" w:rsidRDefault="00C45DCE" w:rsidP="00B057AB">
      <w:pPr>
        <w:keepNext/>
        <w:suppressAutoHyphens/>
        <w:spacing w:line="240" w:lineRule="auto"/>
        <w:rPr>
          <w:lang w:val="sv-SE"/>
        </w:rPr>
      </w:pPr>
    </w:p>
    <w:p w14:paraId="56DA67BC" w14:textId="117F2CC4" w:rsidR="00C45DCE" w:rsidRPr="00DC2BA7" w:rsidRDefault="00B60735" w:rsidP="00B057AB">
      <w:pPr>
        <w:spacing w:line="240" w:lineRule="auto"/>
        <w:rPr>
          <w:lang w:val="sv-SE"/>
        </w:rPr>
      </w:pPr>
      <w:r w:rsidRPr="00DC2BA7">
        <w:rPr>
          <w:lang w:val="sv-SE"/>
        </w:rPr>
        <w:t>Varje för</w:t>
      </w:r>
      <w:r w:rsidR="003A0998" w:rsidRPr="00DC2BA7">
        <w:rPr>
          <w:lang w:val="sv-SE"/>
        </w:rPr>
        <w:t>fylld spruta</w:t>
      </w:r>
      <w:r w:rsidRPr="00DC2BA7">
        <w:rPr>
          <w:color w:val="000000"/>
          <w:lang w:val="sv-SE"/>
        </w:rPr>
        <w:t xml:space="preserve"> innehåller </w:t>
      </w:r>
      <w:r w:rsidRPr="00DC2BA7">
        <w:rPr>
          <w:lang w:val="sv-SE"/>
        </w:rPr>
        <w:t>150 mg omalizumab</w:t>
      </w:r>
      <w:r w:rsidR="00000CFA">
        <w:rPr>
          <w:lang w:val="sv-SE"/>
        </w:rPr>
        <w:t xml:space="preserve"> i 1 ml lösning</w:t>
      </w:r>
      <w:r w:rsidRPr="00DC2BA7">
        <w:rPr>
          <w:lang w:val="sv-SE"/>
        </w:rPr>
        <w:t>.</w:t>
      </w:r>
    </w:p>
    <w:p w14:paraId="13CA7A6E" w14:textId="77777777" w:rsidR="00C45DCE" w:rsidRPr="00DC2BA7" w:rsidRDefault="00C45DCE" w:rsidP="00B057AB">
      <w:pPr>
        <w:suppressAutoHyphens/>
        <w:spacing w:line="240" w:lineRule="auto"/>
        <w:rPr>
          <w:noProof/>
          <w:lang w:val="sv-SE"/>
        </w:rPr>
      </w:pPr>
    </w:p>
    <w:p w14:paraId="59C78D59" w14:textId="77777777" w:rsidR="00C45DCE" w:rsidRPr="00DC2BA7" w:rsidRDefault="00C45DCE" w:rsidP="00B057AB">
      <w:pPr>
        <w:suppressAutoHyphens/>
        <w:spacing w:line="240" w:lineRule="auto"/>
        <w:rPr>
          <w:noProof/>
          <w:lang w:val="sv-SE"/>
        </w:rPr>
      </w:pPr>
    </w:p>
    <w:p w14:paraId="578682CC"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3.</w:t>
      </w:r>
      <w:r w:rsidRPr="00DC2BA7">
        <w:rPr>
          <w:b/>
          <w:noProof/>
          <w:lang w:val="sv-SE"/>
        </w:rPr>
        <w:tab/>
        <w:t>FÖRTECKNING ÖVER HJÄLPÄMNEN</w:t>
      </w:r>
    </w:p>
    <w:p w14:paraId="5E54A26D" w14:textId="77777777" w:rsidR="00C45DCE" w:rsidRPr="00DC2BA7" w:rsidRDefault="00C45DCE" w:rsidP="00B057AB">
      <w:pPr>
        <w:keepNext/>
        <w:suppressAutoHyphens/>
        <w:spacing w:line="240" w:lineRule="auto"/>
        <w:rPr>
          <w:lang w:val="sv-SE"/>
        </w:rPr>
      </w:pPr>
    </w:p>
    <w:p w14:paraId="6FE81306" w14:textId="28C8B5B6" w:rsidR="00C45DCE" w:rsidRPr="00DC2BA7" w:rsidRDefault="00B60735" w:rsidP="00B057AB">
      <w:pPr>
        <w:pStyle w:val="Char2"/>
        <w:widowControl w:val="0"/>
        <w:spacing w:before="0"/>
        <w:jc w:val="left"/>
        <w:rPr>
          <w:sz w:val="22"/>
          <w:szCs w:val="22"/>
          <w:lang w:val="sv-SE"/>
        </w:rPr>
      </w:pPr>
      <w:r w:rsidRPr="00DC2BA7">
        <w:rPr>
          <w:sz w:val="22"/>
          <w:szCs w:val="22"/>
          <w:lang w:val="sv-SE"/>
        </w:rPr>
        <w:t>Innehåller även: argininhydroklorid, histidinhydroklorid</w:t>
      </w:r>
      <w:r w:rsidR="00ED7F84">
        <w:rPr>
          <w:sz w:val="22"/>
          <w:szCs w:val="22"/>
          <w:lang w:val="sv-SE"/>
        </w:rPr>
        <w:t>monohydrat</w:t>
      </w:r>
      <w:r w:rsidRPr="00DC2BA7">
        <w:rPr>
          <w:sz w:val="22"/>
          <w:szCs w:val="22"/>
          <w:lang w:val="sv-SE"/>
        </w:rPr>
        <w:t>, histidin, polysorbat 20, vatten för injektionsvätskor.</w:t>
      </w:r>
    </w:p>
    <w:p w14:paraId="352ECECE" w14:textId="77777777" w:rsidR="00C45DCE" w:rsidRPr="00DC2BA7" w:rsidRDefault="00C45DCE" w:rsidP="00B057AB">
      <w:pPr>
        <w:suppressAutoHyphens/>
        <w:spacing w:line="240" w:lineRule="auto"/>
        <w:rPr>
          <w:noProof/>
          <w:lang w:val="sv-SE"/>
        </w:rPr>
      </w:pPr>
    </w:p>
    <w:p w14:paraId="5FC097F7" w14:textId="77777777" w:rsidR="00C45DCE" w:rsidRPr="00DC2BA7" w:rsidRDefault="00C45DCE" w:rsidP="00B057AB">
      <w:pPr>
        <w:suppressAutoHyphens/>
        <w:spacing w:line="240" w:lineRule="auto"/>
        <w:rPr>
          <w:noProof/>
          <w:lang w:val="sv-SE"/>
        </w:rPr>
      </w:pPr>
    </w:p>
    <w:p w14:paraId="7A92C47B"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4.</w:t>
      </w:r>
      <w:r w:rsidRPr="00DC2BA7">
        <w:rPr>
          <w:b/>
          <w:noProof/>
          <w:lang w:val="sv-SE"/>
        </w:rPr>
        <w:tab/>
        <w:t>LÄKEMEDELSFORM OCH FÖRPACKNINGSSTORLEK</w:t>
      </w:r>
    </w:p>
    <w:p w14:paraId="6B889625" w14:textId="77777777" w:rsidR="00C45DCE" w:rsidRPr="00DC2BA7" w:rsidRDefault="00C45DCE" w:rsidP="00B057AB">
      <w:pPr>
        <w:keepNext/>
        <w:suppressAutoHyphens/>
        <w:spacing w:line="240" w:lineRule="auto"/>
        <w:rPr>
          <w:lang w:val="sv-SE"/>
        </w:rPr>
      </w:pPr>
    </w:p>
    <w:p w14:paraId="71F50632" w14:textId="77777777" w:rsidR="003A0998" w:rsidRPr="00DC2BA7" w:rsidRDefault="00B60735" w:rsidP="00B057AB">
      <w:pPr>
        <w:spacing w:line="240" w:lineRule="auto"/>
        <w:rPr>
          <w:color w:val="000000"/>
          <w:lang w:val="sv-SE"/>
        </w:rPr>
      </w:pPr>
      <w:r w:rsidRPr="00DC2BA7">
        <w:rPr>
          <w:color w:val="000000"/>
          <w:shd w:val="pct15" w:color="auto" w:fill="auto"/>
          <w:lang w:val="sv-SE"/>
        </w:rPr>
        <w:t>Injektionsvätska, lösning</w:t>
      </w:r>
      <w:r w:rsidR="00CA68DB" w:rsidRPr="00DC2BA7">
        <w:rPr>
          <w:color w:val="000000"/>
          <w:shd w:val="pct15" w:color="auto" w:fill="auto"/>
          <w:lang w:val="sv-SE"/>
        </w:rPr>
        <w:t xml:space="preserve"> i förfylld spruta</w:t>
      </w:r>
    </w:p>
    <w:p w14:paraId="5FFB96A3" w14:textId="77777777" w:rsidR="00750B4C" w:rsidRPr="00DC2BA7" w:rsidRDefault="00750B4C" w:rsidP="00B057AB">
      <w:pPr>
        <w:spacing w:line="240" w:lineRule="auto"/>
        <w:rPr>
          <w:color w:val="000000"/>
          <w:lang w:val="sv-SE"/>
        </w:rPr>
      </w:pPr>
    </w:p>
    <w:p w14:paraId="51CEC966" w14:textId="77777777" w:rsidR="00C45DCE" w:rsidRPr="00DC2BA7" w:rsidRDefault="00B60735" w:rsidP="00B057AB">
      <w:pPr>
        <w:pStyle w:val="Text"/>
        <w:spacing w:before="0"/>
        <w:jc w:val="left"/>
        <w:rPr>
          <w:color w:val="000000"/>
          <w:sz w:val="22"/>
          <w:lang w:val="sv-SE"/>
        </w:rPr>
      </w:pPr>
      <w:r w:rsidRPr="00DC2BA7">
        <w:rPr>
          <w:color w:val="000000"/>
          <w:sz w:val="22"/>
          <w:lang w:val="sv-SE"/>
        </w:rPr>
        <w:t>1 </w:t>
      </w:r>
      <w:r w:rsidR="001650A7" w:rsidRPr="00DC2BA7">
        <w:rPr>
          <w:color w:val="000000"/>
          <w:sz w:val="22"/>
          <w:lang w:val="sv-SE"/>
        </w:rPr>
        <w:t>förfylld spruta</w:t>
      </w:r>
      <w:r w:rsidRPr="00DC2BA7">
        <w:rPr>
          <w:color w:val="000000"/>
          <w:sz w:val="22"/>
          <w:lang w:val="sv-SE"/>
        </w:rPr>
        <w:t>.</w:t>
      </w:r>
      <w:r w:rsidR="00660DC9" w:rsidRPr="00DC2BA7">
        <w:rPr>
          <w:color w:val="000000"/>
          <w:sz w:val="22"/>
          <w:lang w:val="sv-SE"/>
        </w:rPr>
        <w:t xml:space="preserve"> </w:t>
      </w:r>
      <w:r w:rsidRPr="00DC2BA7">
        <w:rPr>
          <w:color w:val="000000"/>
          <w:sz w:val="22"/>
          <w:lang w:val="sv-SE"/>
        </w:rPr>
        <w:t xml:space="preserve">Del av </w:t>
      </w:r>
      <w:r w:rsidR="00251F48" w:rsidRPr="00DC2BA7">
        <w:rPr>
          <w:color w:val="000000"/>
          <w:sz w:val="22"/>
          <w:lang w:val="sv-SE"/>
        </w:rPr>
        <w:t>multipack</w:t>
      </w:r>
      <w:r w:rsidR="00750B4C" w:rsidRPr="00DC2BA7">
        <w:rPr>
          <w:color w:val="000000"/>
          <w:sz w:val="22"/>
          <w:lang w:val="sv-SE"/>
        </w:rPr>
        <w:t xml:space="preserve">. </w:t>
      </w:r>
      <w:r w:rsidRPr="00DC2BA7">
        <w:rPr>
          <w:color w:val="000000"/>
          <w:sz w:val="22"/>
          <w:lang w:val="sv-SE"/>
        </w:rPr>
        <w:t xml:space="preserve">Får </w:t>
      </w:r>
      <w:r w:rsidR="00750B4C" w:rsidRPr="00DC2BA7">
        <w:rPr>
          <w:color w:val="000000"/>
          <w:sz w:val="22"/>
          <w:lang w:val="sv-SE"/>
        </w:rPr>
        <w:t>inte säljas separat</w:t>
      </w:r>
      <w:r w:rsidRPr="00DC2BA7">
        <w:rPr>
          <w:color w:val="000000"/>
          <w:sz w:val="22"/>
          <w:lang w:val="sv-SE"/>
        </w:rPr>
        <w:t>.</w:t>
      </w:r>
    </w:p>
    <w:p w14:paraId="05113443" w14:textId="77777777" w:rsidR="00C45DCE" w:rsidRPr="00DC2BA7" w:rsidRDefault="00C45DCE" w:rsidP="00B057AB">
      <w:pPr>
        <w:suppressAutoHyphens/>
        <w:spacing w:line="240" w:lineRule="auto"/>
        <w:rPr>
          <w:color w:val="000000"/>
          <w:lang w:val="sv-SE"/>
        </w:rPr>
      </w:pPr>
    </w:p>
    <w:p w14:paraId="000E9887" w14:textId="77777777" w:rsidR="00C45DCE" w:rsidRPr="00DC2BA7" w:rsidRDefault="00C45DCE" w:rsidP="00B057AB">
      <w:pPr>
        <w:suppressAutoHyphens/>
        <w:spacing w:line="240" w:lineRule="auto"/>
        <w:rPr>
          <w:noProof/>
          <w:lang w:val="sv-SE"/>
        </w:rPr>
      </w:pPr>
    </w:p>
    <w:p w14:paraId="4AFE30A2"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5.</w:t>
      </w:r>
      <w:r w:rsidRPr="00DC2BA7">
        <w:rPr>
          <w:b/>
          <w:noProof/>
          <w:lang w:val="sv-SE"/>
        </w:rPr>
        <w:tab/>
        <w:t>ADMINISTRERINGSSÄTT OCH ADMINISTRERINGSVÄG</w:t>
      </w:r>
    </w:p>
    <w:p w14:paraId="149C9C89" w14:textId="77777777" w:rsidR="00C45DCE" w:rsidRPr="00DC2BA7" w:rsidRDefault="00C45DCE" w:rsidP="00B057AB">
      <w:pPr>
        <w:keepNext/>
        <w:suppressAutoHyphens/>
        <w:spacing w:line="240" w:lineRule="auto"/>
        <w:rPr>
          <w:lang w:val="sv-SE"/>
        </w:rPr>
      </w:pPr>
    </w:p>
    <w:p w14:paraId="316783A5" w14:textId="77777777" w:rsidR="00C45DCE" w:rsidRPr="00DC2BA7" w:rsidRDefault="00B60735" w:rsidP="00B057AB">
      <w:pPr>
        <w:suppressAutoHyphens/>
        <w:spacing w:line="240" w:lineRule="auto"/>
        <w:rPr>
          <w:noProof/>
          <w:lang w:val="sv-SE"/>
        </w:rPr>
      </w:pPr>
      <w:r w:rsidRPr="00DC2BA7">
        <w:rPr>
          <w:noProof/>
          <w:lang w:val="sv-SE"/>
        </w:rPr>
        <w:t>Läs bipacksedeln före användning.</w:t>
      </w:r>
    </w:p>
    <w:p w14:paraId="0B521F33" w14:textId="77777777" w:rsidR="003A0998" w:rsidRPr="00DC2BA7" w:rsidRDefault="00B60735" w:rsidP="00B057AB">
      <w:pPr>
        <w:suppressAutoHyphens/>
        <w:spacing w:line="240" w:lineRule="auto"/>
        <w:rPr>
          <w:noProof/>
          <w:lang w:val="sv-SE"/>
        </w:rPr>
      </w:pPr>
      <w:r w:rsidRPr="00DC2BA7">
        <w:rPr>
          <w:noProof/>
          <w:lang w:val="sv-SE"/>
        </w:rPr>
        <w:t>Subkutan användning.</w:t>
      </w:r>
    </w:p>
    <w:p w14:paraId="68839768" w14:textId="77777777" w:rsidR="001650A7" w:rsidRPr="00DC2BA7" w:rsidRDefault="00B60735" w:rsidP="00B057AB">
      <w:pPr>
        <w:suppressAutoHyphens/>
        <w:spacing w:line="240" w:lineRule="auto"/>
        <w:rPr>
          <w:noProof/>
          <w:lang w:val="sv-SE"/>
        </w:rPr>
      </w:pPr>
      <w:r w:rsidRPr="00DC2BA7">
        <w:rPr>
          <w:noProof/>
          <w:lang w:val="sv-SE"/>
        </w:rPr>
        <w:t>Engångsbruk.</w:t>
      </w:r>
    </w:p>
    <w:p w14:paraId="1B544D3F" w14:textId="77777777" w:rsidR="00C45DCE" w:rsidRPr="00DC2BA7" w:rsidRDefault="00C45DCE" w:rsidP="00B057AB">
      <w:pPr>
        <w:suppressAutoHyphens/>
        <w:spacing w:line="240" w:lineRule="auto"/>
        <w:rPr>
          <w:noProof/>
          <w:lang w:val="sv-SE"/>
        </w:rPr>
      </w:pPr>
    </w:p>
    <w:p w14:paraId="0C2422E9" w14:textId="77777777" w:rsidR="00C45DCE" w:rsidRPr="00DC2BA7" w:rsidRDefault="00C45DCE" w:rsidP="00B057AB">
      <w:pPr>
        <w:suppressAutoHyphens/>
        <w:spacing w:line="240" w:lineRule="auto"/>
        <w:rPr>
          <w:noProof/>
          <w:lang w:val="sv-SE"/>
        </w:rPr>
      </w:pPr>
    </w:p>
    <w:p w14:paraId="615C00E3"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6.</w:t>
      </w:r>
      <w:r w:rsidRPr="00DC2BA7">
        <w:rPr>
          <w:b/>
          <w:noProof/>
          <w:lang w:val="sv-SE"/>
        </w:rPr>
        <w:tab/>
        <w:t>SÄRSKILD VARNING OM ATT LÄKEMEDLET MÅSTE FÖRVARAS UTOM SYN- OCH RÄCKHÅLL FÖR BARN</w:t>
      </w:r>
    </w:p>
    <w:p w14:paraId="219ADFCE" w14:textId="77777777" w:rsidR="00C45DCE" w:rsidRPr="00DC2BA7" w:rsidRDefault="00C45DCE" w:rsidP="00B057AB">
      <w:pPr>
        <w:keepNext/>
        <w:suppressAutoHyphens/>
        <w:spacing w:line="240" w:lineRule="auto"/>
        <w:rPr>
          <w:lang w:val="sv-SE"/>
        </w:rPr>
      </w:pPr>
    </w:p>
    <w:p w14:paraId="4D88A56C" w14:textId="77777777" w:rsidR="00C45DCE" w:rsidRPr="00DC2BA7" w:rsidRDefault="00B60735" w:rsidP="00B057AB">
      <w:pPr>
        <w:suppressAutoHyphens/>
        <w:spacing w:line="240" w:lineRule="auto"/>
        <w:rPr>
          <w:noProof/>
          <w:lang w:val="sv-SE"/>
        </w:rPr>
      </w:pPr>
      <w:r w:rsidRPr="00DC2BA7">
        <w:rPr>
          <w:noProof/>
          <w:lang w:val="sv-SE"/>
        </w:rPr>
        <w:t>Förvaras utom syn- och räckhåll för barn.</w:t>
      </w:r>
    </w:p>
    <w:p w14:paraId="0E3EF3EF" w14:textId="77777777" w:rsidR="00C45DCE" w:rsidRPr="00DC2BA7" w:rsidRDefault="00C45DCE" w:rsidP="00B057AB">
      <w:pPr>
        <w:suppressAutoHyphens/>
        <w:spacing w:line="240" w:lineRule="auto"/>
        <w:rPr>
          <w:noProof/>
          <w:lang w:val="sv-SE"/>
        </w:rPr>
      </w:pPr>
    </w:p>
    <w:p w14:paraId="2020C72E" w14:textId="77777777" w:rsidR="00C45DCE" w:rsidRPr="00DC2BA7" w:rsidRDefault="00C45DCE" w:rsidP="00B057AB">
      <w:pPr>
        <w:suppressAutoHyphens/>
        <w:spacing w:line="240" w:lineRule="auto"/>
        <w:rPr>
          <w:noProof/>
          <w:lang w:val="sv-SE"/>
        </w:rPr>
      </w:pPr>
    </w:p>
    <w:p w14:paraId="248601C2"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7.</w:t>
      </w:r>
      <w:r w:rsidRPr="00DC2BA7">
        <w:rPr>
          <w:b/>
          <w:noProof/>
          <w:lang w:val="sv-SE"/>
        </w:rPr>
        <w:tab/>
        <w:t>ÖVRIGA SÄRSKILDA VARNINGAR OM SÅ ÄR NÖDVÄNDIGT</w:t>
      </w:r>
    </w:p>
    <w:p w14:paraId="43FE4558" w14:textId="77777777" w:rsidR="00C45DCE" w:rsidRPr="00DC2BA7" w:rsidRDefault="00C45DCE" w:rsidP="00B057AB">
      <w:pPr>
        <w:keepNext/>
        <w:suppressAutoHyphens/>
        <w:spacing w:line="240" w:lineRule="auto"/>
        <w:rPr>
          <w:lang w:val="sv-SE"/>
        </w:rPr>
      </w:pPr>
    </w:p>
    <w:p w14:paraId="0CB720F5" w14:textId="77777777" w:rsidR="00C45DCE" w:rsidRPr="00DC2BA7" w:rsidRDefault="00C45DCE" w:rsidP="00B057AB">
      <w:pPr>
        <w:suppressAutoHyphens/>
        <w:spacing w:line="240" w:lineRule="auto"/>
        <w:rPr>
          <w:noProof/>
          <w:lang w:val="sv-SE"/>
        </w:rPr>
      </w:pPr>
    </w:p>
    <w:p w14:paraId="6877FE44"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8.</w:t>
      </w:r>
      <w:r w:rsidRPr="00DC2BA7">
        <w:rPr>
          <w:b/>
          <w:noProof/>
          <w:lang w:val="sv-SE"/>
        </w:rPr>
        <w:tab/>
        <w:t>UTGÅNGSDATUM</w:t>
      </w:r>
    </w:p>
    <w:p w14:paraId="5E62576F" w14:textId="77777777" w:rsidR="00C45DCE" w:rsidRPr="00DC2BA7" w:rsidRDefault="00C45DCE" w:rsidP="00B057AB">
      <w:pPr>
        <w:keepNext/>
        <w:suppressAutoHyphens/>
        <w:spacing w:line="240" w:lineRule="auto"/>
        <w:rPr>
          <w:lang w:val="sv-SE"/>
        </w:rPr>
      </w:pPr>
    </w:p>
    <w:p w14:paraId="7DC12A44" w14:textId="77777777" w:rsidR="00C45DCE" w:rsidRPr="00DC2BA7" w:rsidRDefault="00B60735" w:rsidP="00B057AB">
      <w:pPr>
        <w:suppressAutoHyphens/>
        <w:spacing w:line="240" w:lineRule="auto"/>
        <w:rPr>
          <w:noProof/>
          <w:lang w:val="sv-SE"/>
        </w:rPr>
      </w:pPr>
      <w:r w:rsidRPr="00DC2BA7">
        <w:rPr>
          <w:noProof/>
          <w:lang w:val="sv-SE"/>
        </w:rPr>
        <w:t>EXP</w:t>
      </w:r>
    </w:p>
    <w:p w14:paraId="767F76F3" w14:textId="77777777" w:rsidR="00C45DCE" w:rsidRPr="00DC2BA7" w:rsidRDefault="00C45DCE" w:rsidP="00B057AB">
      <w:pPr>
        <w:suppressAutoHyphens/>
        <w:spacing w:line="240" w:lineRule="auto"/>
        <w:rPr>
          <w:noProof/>
          <w:lang w:val="sv-SE"/>
        </w:rPr>
      </w:pPr>
    </w:p>
    <w:p w14:paraId="1303390C" w14:textId="77777777" w:rsidR="00C45DCE" w:rsidRPr="00DC2BA7" w:rsidRDefault="00C45DCE" w:rsidP="00B057AB">
      <w:pPr>
        <w:suppressAutoHyphens/>
        <w:spacing w:line="240" w:lineRule="auto"/>
        <w:rPr>
          <w:noProof/>
          <w:lang w:val="sv-SE"/>
        </w:rPr>
      </w:pPr>
    </w:p>
    <w:p w14:paraId="7DB04311"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lastRenderedPageBreak/>
        <w:t>9.</w:t>
      </w:r>
      <w:r w:rsidRPr="00DC2BA7">
        <w:rPr>
          <w:b/>
          <w:noProof/>
          <w:lang w:val="sv-SE"/>
        </w:rPr>
        <w:tab/>
        <w:t>SÄRSKILDA FÖRVARINGSANVISNINGAR</w:t>
      </w:r>
    </w:p>
    <w:p w14:paraId="6E09EED7" w14:textId="77777777" w:rsidR="00C45DCE" w:rsidRPr="00DC2BA7" w:rsidRDefault="00C45DCE" w:rsidP="00B057AB">
      <w:pPr>
        <w:keepNext/>
        <w:suppressAutoHyphens/>
        <w:spacing w:line="240" w:lineRule="auto"/>
        <w:rPr>
          <w:lang w:val="sv-SE"/>
        </w:rPr>
      </w:pPr>
    </w:p>
    <w:p w14:paraId="0E1C9E20" w14:textId="77777777" w:rsidR="00C45DCE" w:rsidRPr="00DC2BA7" w:rsidRDefault="00B60735" w:rsidP="00B057AB">
      <w:pPr>
        <w:keepNext/>
        <w:suppressAutoHyphens/>
        <w:spacing w:line="240" w:lineRule="auto"/>
        <w:rPr>
          <w:lang w:val="sv-SE"/>
        </w:rPr>
      </w:pPr>
      <w:r w:rsidRPr="00DC2BA7">
        <w:rPr>
          <w:lang w:val="sv-SE"/>
        </w:rPr>
        <w:t>Förvaras i kylskåp.</w:t>
      </w:r>
    </w:p>
    <w:p w14:paraId="7AEAFA61" w14:textId="77777777" w:rsidR="00C45DCE" w:rsidRPr="00DC2BA7" w:rsidRDefault="00B60735" w:rsidP="00B057AB">
      <w:pPr>
        <w:keepNext/>
        <w:suppressAutoHyphens/>
        <w:spacing w:line="240" w:lineRule="auto"/>
        <w:rPr>
          <w:lang w:val="sv-SE"/>
        </w:rPr>
      </w:pPr>
      <w:r w:rsidRPr="00DC2BA7">
        <w:rPr>
          <w:lang w:val="sv-SE"/>
        </w:rPr>
        <w:t>Får ej frysas.</w:t>
      </w:r>
    </w:p>
    <w:p w14:paraId="23944364" w14:textId="77777777" w:rsidR="00C45DCE" w:rsidRPr="00DC2BA7" w:rsidRDefault="00B60735" w:rsidP="00B057AB">
      <w:pPr>
        <w:suppressAutoHyphens/>
        <w:spacing w:line="240" w:lineRule="auto"/>
        <w:rPr>
          <w:lang w:val="sv-SE"/>
        </w:rPr>
      </w:pPr>
      <w:r w:rsidRPr="00DC2BA7">
        <w:rPr>
          <w:lang w:val="sv-SE"/>
        </w:rPr>
        <w:t>Förvaras i originalförpackningen. Ljuskänsligt</w:t>
      </w:r>
    </w:p>
    <w:p w14:paraId="09EA1964" w14:textId="77777777" w:rsidR="00C45DCE" w:rsidRPr="00DC2BA7" w:rsidRDefault="00C45DCE" w:rsidP="00B057AB">
      <w:pPr>
        <w:suppressAutoHyphens/>
        <w:spacing w:line="240" w:lineRule="auto"/>
        <w:rPr>
          <w:noProof/>
          <w:lang w:val="sv-SE"/>
        </w:rPr>
      </w:pPr>
    </w:p>
    <w:p w14:paraId="74DCBE6F" w14:textId="77777777" w:rsidR="00C45DCE" w:rsidRPr="00DC2BA7" w:rsidRDefault="00C45DCE" w:rsidP="00B057AB">
      <w:pPr>
        <w:suppressAutoHyphens/>
        <w:spacing w:line="240" w:lineRule="auto"/>
        <w:rPr>
          <w:noProof/>
          <w:lang w:val="sv-SE"/>
        </w:rPr>
      </w:pPr>
    </w:p>
    <w:p w14:paraId="53828F80"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10.</w:t>
      </w:r>
      <w:r w:rsidRPr="00DC2BA7">
        <w:rPr>
          <w:b/>
          <w:noProof/>
          <w:lang w:val="sv-SE"/>
        </w:rPr>
        <w:tab/>
        <w:t>SÄRSKILDA FÖRSIKTIGHETSÅTGÄRDER FÖR DESTRUKTION AV EJ ANVÄNT LÄKEMEDEL OCH AVFALL I FÖREKOMMANDE FALL</w:t>
      </w:r>
    </w:p>
    <w:p w14:paraId="52C7FFFC" w14:textId="77777777" w:rsidR="00C45DCE" w:rsidRPr="00DC2BA7" w:rsidRDefault="00C45DCE" w:rsidP="00B057AB">
      <w:pPr>
        <w:keepNext/>
        <w:suppressAutoHyphens/>
        <w:spacing w:line="240" w:lineRule="auto"/>
        <w:rPr>
          <w:lang w:val="sv-SE"/>
        </w:rPr>
      </w:pPr>
    </w:p>
    <w:p w14:paraId="6B322CA7" w14:textId="77777777" w:rsidR="00C45DCE" w:rsidRPr="00DC2BA7" w:rsidRDefault="00C45DCE" w:rsidP="00B057AB">
      <w:pPr>
        <w:suppressAutoHyphens/>
        <w:spacing w:line="240" w:lineRule="auto"/>
        <w:ind w:left="567" w:hanging="567"/>
        <w:rPr>
          <w:noProof/>
          <w:lang w:val="sv-SE"/>
        </w:rPr>
      </w:pPr>
    </w:p>
    <w:p w14:paraId="39A188DF"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11.</w:t>
      </w:r>
      <w:r w:rsidRPr="00DC2BA7">
        <w:rPr>
          <w:b/>
          <w:noProof/>
          <w:lang w:val="sv-SE"/>
        </w:rPr>
        <w:tab/>
        <w:t>INNEHAVARE AV GODKÄNNANDE FÖR FÖRSÄLJNING (NAMN OCH ADRESS)</w:t>
      </w:r>
    </w:p>
    <w:p w14:paraId="050CAA9B" w14:textId="77777777" w:rsidR="00C45DCE" w:rsidRPr="00DC2BA7" w:rsidRDefault="00C45DCE" w:rsidP="00B057AB">
      <w:pPr>
        <w:keepNext/>
        <w:suppressAutoHyphens/>
        <w:spacing w:line="240" w:lineRule="auto"/>
        <w:rPr>
          <w:lang w:val="sv-SE"/>
        </w:rPr>
      </w:pPr>
    </w:p>
    <w:p w14:paraId="51F9BCBF" w14:textId="77777777" w:rsidR="00C45DCE" w:rsidRPr="00DC2BA7" w:rsidRDefault="00B60735" w:rsidP="00B057AB">
      <w:pPr>
        <w:keepNext/>
        <w:suppressAutoHyphens/>
        <w:spacing w:line="240" w:lineRule="auto"/>
        <w:rPr>
          <w:lang w:val="en-US"/>
        </w:rPr>
      </w:pPr>
      <w:r w:rsidRPr="00DC2BA7">
        <w:rPr>
          <w:lang w:val="en-US"/>
        </w:rPr>
        <w:t>Novartis Europharm Limited</w:t>
      </w:r>
    </w:p>
    <w:p w14:paraId="74CACD51" w14:textId="77777777" w:rsidR="0053539A" w:rsidRPr="00DC2BA7" w:rsidRDefault="00B60735" w:rsidP="00B057AB">
      <w:pPr>
        <w:keepNext/>
        <w:widowControl w:val="0"/>
        <w:spacing w:line="240" w:lineRule="auto"/>
      </w:pPr>
      <w:r w:rsidRPr="00DC2BA7">
        <w:t>Vista Building</w:t>
      </w:r>
    </w:p>
    <w:p w14:paraId="233385C7" w14:textId="77777777" w:rsidR="0053539A" w:rsidRPr="00DC2BA7" w:rsidRDefault="00B60735" w:rsidP="00B057AB">
      <w:pPr>
        <w:keepNext/>
        <w:widowControl w:val="0"/>
        <w:spacing w:line="240" w:lineRule="auto"/>
      </w:pPr>
      <w:r w:rsidRPr="00DC2BA7">
        <w:t>Elm Park, Merrion Road</w:t>
      </w:r>
    </w:p>
    <w:p w14:paraId="0A9FE5C2" w14:textId="77777777" w:rsidR="0053539A" w:rsidRPr="00DC2BA7" w:rsidRDefault="00B60735" w:rsidP="00B057AB">
      <w:pPr>
        <w:keepNext/>
        <w:widowControl w:val="0"/>
        <w:spacing w:line="240" w:lineRule="auto"/>
        <w:rPr>
          <w:lang w:val="sv-SE"/>
        </w:rPr>
      </w:pPr>
      <w:r w:rsidRPr="00DC2BA7">
        <w:rPr>
          <w:lang w:val="sv-SE"/>
        </w:rPr>
        <w:t>Dublin 4</w:t>
      </w:r>
    </w:p>
    <w:p w14:paraId="333DFB60" w14:textId="77777777" w:rsidR="0053539A" w:rsidRPr="00DC2BA7" w:rsidRDefault="00B60735" w:rsidP="00B057AB">
      <w:pPr>
        <w:spacing w:line="240" w:lineRule="auto"/>
        <w:rPr>
          <w:lang w:val="sv-SE"/>
        </w:rPr>
      </w:pPr>
      <w:r w:rsidRPr="00DC2BA7">
        <w:rPr>
          <w:lang w:val="sv-SE"/>
        </w:rPr>
        <w:t>Irland</w:t>
      </w:r>
    </w:p>
    <w:p w14:paraId="6BE158AE" w14:textId="77777777" w:rsidR="00C45DCE" w:rsidRPr="00DC2BA7" w:rsidRDefault="00C45DCE" w:rsidP="00B057AB">
      <w:pPr>
        <w:suppressAutoHyphens/>
        <w:spacing w:line="240" w:lineRule="auto"/>
        <w:ind w:left="567" w:hanging="567"/>
        <w:rPr>
          <w:noProof/>
          <w:lang w:val="sv-SE"/>
        </w:rPr>
      </w:pPr>
    </w:p>
    <w:p w14:paraId="3F13FE00" w14:textId="77777777" w:rsidR="00C45DCE" w:rsidRPr="00DC2BA7" w:rsidRDefault="00C45DCE" w:rsidP="00B057AB">
      <w:pPr>
        <w:suppressAutoHyphens/>
        <w:spacing w:line="240" w:lineRule="auto"/>
        <w:ind w:left="567" w:hanging="567"/>
        <w:rPr>
          <w:noProof/>
          <w:lang w:val="sv-SE"/>
        </w:rPr>
      </w:pPr>
    </w:p>
    <w:p w14:paraId="7D042A53"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12.</w:t>
      </w:r>
      <w:r w:rsidRPr="00DC2BA7">
        <w:rPr>
          <w:b/>
          <w:noProof/>
          <w:lang w:val="sv-SE"/>
        </w:rPr>
        <w:tab/>
        <w:t>NUMMER PÅ GODKÄNNANDE FÖR FÖRSÄLJNING</w:t>
      </w:r>
    </w:p>
    <w:p w14:paraId="23D8BAAC" w14:textId="77777777" w:rsidR="00C45DCE" w:rsidRPr="00DC2BA7" w:rsidRDefault="00C45DCE" w:rsidP="00B057AB">
      <w:pPr>
        <w:keepNext/>
        <w:suppressAutoHyphens/>
        <w:spacing w:line="240" w:lineRule="auto"/>
        <w:rPr>
          <w:lang w:val="sv-SE"/>
        </w:rPr>
      </w:pPr>
    </w:p>
    <w:tbl>
      <w:tblPr>
        <w:tblStyle w:val="TableGrid"/>
        <w:tblW w:w="92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38"/>
        <w:gridCol w:w="7371"/>
      </w:tblGrid>
      <w:tr w:rsidR="00211724" w:rsidRPr="00410B74" w14:paraId="646469AA" w14:textId="77777777" w:rsidTr="0012024C">
        <w:tc>
          <w:tcPr>
            <w:tcW w:w="1838" w:type="dxa"/>
          </w:tcPr>
          <w:p w14:paraId="4C7E3086" w14:textId="77777777" w:rsidR="00000CFA" w:rsidRDefault="00B60735" w:rsidP="0012024C">
            <w:pPr>
              <w:tabs>
                <w:tab w:val="clear" w:pos="567"/>
                <w:tab w:val="left" w:pos="2268"/>
              </w:tabs>
              <w:spacing w:line="240" w:lineRule="auto"/>
              <w:rPr>
                <w:color w:val="000000"/>
                <w:lang w:val="en-US"/>
              </w:rPr>
            </w:pPr>
            <w:r w:rsidRPr="00AB2056">
              <w:rPr>
                <w:color w:val="000000"/>
                <w:lang w:val="en-US"/>
              </w:rPr>
              <w:t>EU/1/05/319/00</w:t>
            </w:r>
            <w:r>
              <w:rPr>
                <w:color w:val="000000"/>
                <w:lang w:val="en-US"/>
              </w:rPr>
              <w:t>9</w:t>
            </w:r>
          </w:p>
        </w:tc>
        <w:tc>
          <w:tcPr>
            <w:tcW w:w="7371" w:type="dxa"/>
            <w:shd w:val="clear" w:color="auto" w:fill="auto"/>
          </w:tcPr>
          <w:p w14:paraId="20186EEE" w14:textId="77777777" w:rsidR="00000CFA" w:rsidRPr="0088249E" w:rsidRDefault="00B60735" w:rsidP="0012024C">
            <w:pPr>
              <w:tabs>
                <w:tab w:val="clear" w:pos="567"/>
                <w:tab w:val="left" w:pos="2268"/>
              </w:tabs>
              <w:spacing w:line="240" w:lineRule="auto"/>
              <w:rPr>
                <w:color w:val="000000"/>
                <w:lang w:val="sv-SE"/>
              </w:rPr>
            </w:pPr>
            <w:r w:rsidRPr="0088249E">
              <w:rPr>
                <w:color w:val="000000"/>
                <w:shd w:val="pct15" w:color="auto" w:fill="auto"/>
                <w:lang w:val="sv-SE"/>
              </w:rPr>
              <w:t xml:space="preserve">150 mg </w:t>
            </w:r>
            <w:r w:rsidRPr="00DC2BA7">
              <w:rPr>
                <w:shd w:val="clear" w:color="auto" w:fill="D9D9D9"/>
                <w:lang w:val="sv-SE"/>
              </w:rPr>
              <w:t xml:space="preserve">injektionsvätska, lösning i förfylld spruta </w:t>
            </w:r>
            <w:r w:rsidRPr="0088249E">
              <w:rPr>
                <w:color w:val="000000"/>
                <w:shd w:val="pct15" w:color="auto" w:fill="auto"/>
                <w:lang w:val="sv-SE"/>
              </w:rPr>
              <w:t>(med 26</w:t>
            </w:r>
            <w:r w:rsidR="005A7DAC">
              <w:rPr>
                <w:color w:val="000000"/>
                <w:shd w:val="pct15" w:color="auto" w:fill="auto"/>
                <w:lang w:val="sv-SE"/>
              </w:rPr>
              <w:t> </w:t>
            </w:r>
            <w:r w:rsidRPr="0088249E">
              <w:rPr>
                <w:color w:val="000000"/>
                <w:shd w:val="pct15" w:color="auto" w:fill="auto"/>
                <w:lang w:val="sv-SE"/>
              </w:rPr>
              <w:t xml:space="preserve">gauge </w:t>
            </w:r>
            <w:r>
              <w:rPr>
                <w:color w:val="000000"/>
                <w:shd w:val="pct15" w:color="auto" w:fill="auto"/>
                <w:lang w:val="sv-SE"/>
              </w:rPr>
              <w:t>fast nål, lila nålskydd</w:t>
            </w:r>
            <w:r w:rsidRPr="0088249E">
              <w:rPr>
                <w:color w:val="000000"/>
                <w:shd w:val="pct15" w:color="auto" w:fill="auto"/>
                <w:lang w:val="sv-SE"/>
              </w:rPr>
              <w:t>) (4 x 1)</w:t>
            </w:r>
          </w:p>
        </w:tc>
      </w:tr>
      <w:tr w:rsidR="00211724" w:rsidRPr="00410B74" w14:paraId="58F93A2A" w14:textId="77777777" w:rsidTr="0012024C">
        <w:tc>
          <w:tcPr>
            <w:tcW w:w="1838" w:type="dxa"/>
          </w:tcPr>
          <w:p w14:paraId="7B368A5A" w14:textId="77777777" w:rsidR="00000CFA" w:rsidRPr="000211E2" w:rsidRDefault="00B60735" w:rsidP="0012024C">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EU/1/05/319/0</w:t>
            </w:r>
            <w:r>
              <w:rPr>
                <w:color w:val="000000"/>
                <w:shd w:val="pct15" w:color="auto" w:fill="auto"/>
                <w:lang w:val="en-US"/>
              </w:rPr>
              <w:t>10</w:t>
            </w:r>
          </w:p>
        </w:tc>
        <w:tc>
          <w:tcPr>
            <w:tcW w:w="7371" w:type="dxa"/>
            <w:shd w:val="clear" w:color="auto" w:fill="auto"/>
          </w:tcPr>
          <w:p w14:paraId="7666989A" w14:textId="77777777" w:rsidR="00000CFA" w:rsidRPr="0088249E" w:rsidRDefault="00B60735" w:rsidP="0012024C">
            <w:pPr>
              <w:tabs>
                <w:tab w:val="clear" w:pos="567"/>
                <w:tab w:val="left" w:pos="2268"/>
              </w:tabs>
              <w:spacing w:line="240" w:lineRule="auto"/>
              <w:rPr>
                <w:color w:val="000000"/>
                <w:shd w:val="pct15" w:color="auto" w:fill="auto"/>
                <w:lang w:val="sv-SE"/>
              </w:rPr>
            </w:pPr>
            <w:r w:rsidRPr="0088249E">
              <w:rPr>
                <w:color w:val="000000"/>
                <w:shd w:val="pct15" w:color="auto" w:fill="auto"/>
                <w:lang w:val="sv-SE"/>
              </w:rPr>
              <w:t xml:space="preserve">150 mg </w:t>
            </w:r>
            <w:r w:rsidRPr="00DC2BA7">
              <w:rPr>
                <w:shd w:val="clear" w:color="auto" w:fill="D9D9D9"/>
                <w:lang w:val="sv-SE"/>
              </w:rPr>
              <w:t xml:space="preserve">injektionsvätska, lösning i förfylld spruta </w:t>
            </w:r>
            <w:r w:rsidRPr="0088249E">
              <w:rPr>
                <w:color w:val="000000"/>
                <w:shd w:val="pct15" w:color="auto" w:fill="auto"/>
                <w:lang w:val="sv-SE"/>
              </w:rPr>
              <w:t>(</w:t>
            </w:r>
            <w:r>
              <w:rPr>
                <w:color w:val="000000"/>
                <w:shd w:val="pct15" w:color="auto" w:fill="auto"/>
                <w:lang w:val="sv-SE"/>
              </w:rPr>
              <w:t>med</w:t>
            </w:r>
            <w:r w:rsidRPr="0088249E">
              <w:rPr>
                <w:color w:val="000000"/>
                <w:shd w:val="pct15" w:color="auto" w:fill="auto"/>
                <w:lang w:val="sv-SE"/>
              </w:rPr>
              <w:t xml:space="preserve"> 26</w:t>
            </w:r>
            <w:r w:rsidR="005A7DAC">
              <w:rPr>
                <w:color w:val="000000"/>
                <w:shd w:val="pct15" w:color="auto" w:fill="auto"/>
                <w:lang w:val="sv-SE"/>
              </w:rPr>
              <w:t> </w:t>
            </w:r>
            <w:r w:rsidRPr="0088249E">
              <w:rPr>
                <w:color w:val="000000"/>
                <w:shd w:val="pct15" w:color="auto" w:fill="auto"/>
                <w:lang w:val="sv-SE"/>
              </w:rPr>
              <w:t xml:space="preserve">gauge </w:t>
            </w:r>
            <w:r>
              <w:rPr>
                <w:color w:val="000000"/>
                <w:shd w:val="pct15" w:color="auto" w:fill="auto"/>
                <w:lang w:val="sv-SE"/>
              </w:rPr>
              <w:t>fast nål, lila nålskydd</w:t>
            </w:r>
            <w:r w:rsidRPr="0088249E">
              <w:rPr>
                <w:color w:val="000000"/>
                <w:shd w:val="pct15" w:color="auto" w:fill="auto"/>
                <w:lang w:val="sv-SE"/>
              </w:rPr>
              <w:t>) (10 x 1)</w:t>
            </w:r>
          </w:p>
        </w:tc>
      </w:tr>
      <w:tr w:rsidR="00211724" w:rsidRPr="00410B74" w14:paraId="3896A1B8" w14:textId="77777777" w:rsidTr="0012024C">
        <w:tc>
          <w:tcPr>
            <w:tcW w:w="1838" w:type="dxa"/>
          </w:tcPr>
          <w:p w14:paraId="6C393E96" w14:textId="77777777" w:rsidR="00000CFA" w:rsidRPr="000211E2" w:rsidRDefault="00B60735" w:rsidP="0012024C">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w:t>
            </w:r>
            <w:r>
              <w:rPr>
                <w:color w:val="000000"/>
                <w:shd w:val="pct15" w:color="auto" w:fill="auto"/>
                <w:lang w:val="en-US"/>
              </w:rPr>
              <w:t>011</w:t>
            </w:r>
          </w:p>
        </w:tc>
        <w:tc>
          <w:tcPr>
            <w:tcW w:w="7371" w:type="dxa"/>
            <w:shd w:val="clear" w:color="auto" w:fill="auto"/>
          </w:tcPr>
          <w:p w14:paraId="6B22FED2" w14:textId="77777777" w:rsidR="00000CFA" w:rsidRPr="0088249E" w:rsidRDefault="00B60735" w:rsidP="0012024C">
            <w:pPr>
              <w:tabs>
                <w:tab w:val="clear" w:pos="567"/>
                <w:tab w:val="left" w:pos="2268"/>
              </w:tabs>
              <w:spacing w:line="240" w:lineRule="auto"/>
              <w:rPr>
                <w:color w:val="000000"/>
                <w:shd w:val="pct15" w:color="auto" w:fill="auto"/>
                <w:lang w:val="sv-SE"/>
              </w:rPr>
            </w:pPr>
            <w:r w:rsidRPr="0088249E">
              <w:rPr>
                <w:color w:val="000000"/>
                <w:shd w:val="pct15" w:color="auto" w:fill="auto"/>
                <w:lang w:val="sv-SE"/>
              </w:rPr>
              <w:t xml:space="preserve">150 mg </w:t>
            </w:r>
            <w:r w:rsidRPr="00DC2BA7">
              <w:rPr>
                <w:shd w:val="clear" w:color="auto" w:fill="D9D9D9"/>
                <w:lang w:val="sv-SE"/>
              </w:rPr>
              <w:t xml:space="preserve">injektionsvätska, lösning i förfylld spruta </w:t>
            </w:r>
            <w:r w:rsidRPr="0088249E">
              <w:rPr>
                <w:color w:val="000000"/>
                <w:shd w:val="pct15" w:color="auto" w:fill="auto"/>
                <w:lang w:val="sv-SE"/>
              </w:rPr>
              <w:t>(</w:t>
            </w:r>
            <w:r>
              <w:rPr>
                <w:color w:val="000000"/>
                <w:shd w:val="pct15" w:color="auto" w:fill="auto"/>
                <w:lang w:val="sv-SE"/>
              </w:rPr>
              <w:t>med</w:t>
            </w:r>
            <w:r w:rsidRPr="0088249E">
              <w:rPr>
                <w:color w:val="000000"/>
                <w:shd w:val="pct15" w:color="auto" w:fill="auto"/>
                <w:lang w:val="sv-SE"/>
              </w:rPr>
              <w:t xml:space="preserve"> 26</w:t>
            </w:r>
            <w:r w:rsidR="005A7DAC">
              <w:rPr>
                <w:color w:val="000000"/>
                <w:shd w:val="pct15" w:color="auto" w:fill="auto"/>
                <w:lang w:val="sv-SE"/>
              </w:rPr>
              <w:t> </w:t>
            </w:r>
            <w:r w:rsidRPr="0088249E">
              <w:rPr>
                <w:color w:val="000000"/>
                <w:shd w:val="pct15" w:color="auto" w:fill="auto"/>
                <w:lang w:val="sv-SE"/>
              </w:rPr>
              <w:t xml:space="preserve">gauge </w:t>
            </w:r>
            <w:r>
              <w:rPr>
                <w:color w:val="000000"/>
                <w:shd w:val="pct15" w:color="auto" w:fill="auto"/>
                <w:lang w:val="sv-SE"/>
              </w:rPr>
              <w:t>fast nål</w:t>
            </w:r>
            <w:r w:rsidRPr="0088249E">
              <w:rPr>
                <w:color w:val="000000"/>
                <w:shd w:val="pct15" w:color="auto" w:fill="auto"/>
                <w:lang w:val="sv-SE"/>
              </w:rPr>
              <w:t xml:space="preserve">, </w:t>
            </w:r>
            <w:r>
              <w:rPr>
                <w:color w:val="000000"/>
                <w:shd w:val="pct15" w:color="auto" w:fill="auto"/>
                <w:lang w:val="sv-SE"/>
              </w:rPr>
              <w:t>lila nålskydd</w:t>
            </w:r>
            <w:r w:rsidRPr="0088249E">
              <w:rPr>
                <w:color w:val="000000"/>
                <w:shd w:val="pct15" w:color="auto" w:fill="auto"/>
                <w:lang w:val="sv-SE"/>
              </w:rPr>
              <w:t>) (6 x 1)</w:t>
            </w:r>
          </w:p>
        </w:tc>
      </w:tr>
      <w:tr w:rsidR="00211724" w:rsidRPr="00410B74" w14:paraId="1B998018" w14:textId="77777777" w:rsidTr="0012024C">
        <w:tc>
          <w:tcPr>
            <w:tcW w:w="1838" w:type="dxa"/>
          </w:tcPr>
          <w:p w14:paraId="05C6EB2F" w14:textId="77777777" w:rsidR="00000CFA" w:rsidRPr="000211E2" w:rsidRDefault="00B60735" w:rsidP="0012024C">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w:t>
            </w:r>
            <w:r w:rsidR="001F6689">
              <w:rPr>
                <w:color w:val="000000"/>
                <w:shd w:val="pct15" w:color="auto" w:fill="auto"/>
                <w:lang w:val="en-US"/>
              </w:rPr>
              <w:t>025</w:t>
            </w:r>
          </w:p>
        </w:tc>
        <w:tc>
          <w:tcPr>
            <w:tcW w:w="7371" w:type="dxa"/>
            <w:shd w:val="clear" w:color="auto" w:fill="auto"/>
          </w:tcPr>
          <w:p w14:paraId="3B392DA9" w14:textId="77777777" w:rsidR="00000CFA" w:rsidRPr="0088249E" w:rsidRDefault="00B60735" w:rsidP="0012024C">
            <w:pPr>
              <w:tabs>
                <w:tab w:val="clear" w:pos="567"/>
                <w:tab w:val="left" w:pos="2268"/>
              </w:tabs>
              <w:spacing w:line="240" w:lineRule="auto"/>
              <w:rPr>
                <w:color w:val="000000"/>
                <w:shd w:val="pct15" w:color="auto" w:fill="auto"/>
                <w:lang w:val="sv-SE"/>
              </w:rPr>
            </w:pPr>
            <w:r w:rsidRPr="0088249E">
              <w:rPr>
                <w:color w:val="000000"/>
                <w:shd w:val="pct15" w:color="auto" w:fill="auto"/>
                <w:lang w:val="sv-SE"/>
              </w:rPr>
              <w:t xml:space="preserve">150 mg </w:t>
            </w:r>
            <w:r w:rsidRPr="00DC2BA7">
              <w:rPr>
                <w:shd w:val="clear" w:color="auto" w:fill="D9D9D9"/>
                <w:lang w:val="sv-SE"/>
              </w:rPr>
              <w:t xml:space="preserve">injektionsvätska, lösning i förfylld spruta </w:t>
            </w:r>
            <w:r w:rsidRPr="0088249E">
              <w:rPr>
                <w:color w:val="000000"/>
                <w:shd w:val="pct15" w:color="auto" w:fill="auto"/>
                <w:lang w:val="sv-SE"/>
              </w:rPr>
              <w:t>(</w:t>
            </w:r>
            <w:r>
              <w:rPr>
                <w:color w:val="000000"/>
                <w:shd w:val="pct15" w:color="auto" w:fill="auto"/>
                <w:lang w:val="sv-SE"/>
              </w:rPr>
              <w:t>med</w:t>
            </w:r>
            <w:r w:rsidRPr="0088249E">
              <w:rPr>
                <w:color w:val="000000"/>
                <w:shd w:val="pct15" w:color="auto" w:fill="auto"/>
                <w:lang w:val="sv-SE"/>
              </w:rPr>
              <w:t xml:space="preserve"> 27</w:t>
            </w:r>
            <w:r w:rsidR="005A7DAC">
              <w:rPr>
                <w:color w:val="000000"/>
                <w:shd w:val="pct15" w:color="auto" w:fill="auto"/>
                <w:lang w:val="sv-SE"/>
              </w:rPr>
              <w:t> </w:t>
            </w:r>
            <w:r w:rsidRPr="0088249E">
              <w:rPr>
                <w:color w:val="000000"/>
                <w:shd w:val="pct15" w:color="auto" w:fill="auto"/>
                <w:lang w:val="sv-SE"/>
              </w:rPr>
              <w:t xml:space="preserve">gauge </w:t>
            </w:r>
            <w:r>
              <w:rPr>
                <w:color w:val="000000"/>
                <w:shd w:val="pct15" w:color="auto" w:fill="auto"/>
                <w:lang w:val="sv-SE"/>
              </w:rPr>
              <w:t>fast nål</w:t>
            </w:r>
            <w:r w:rsidRPr="0088249E">
              <w:rPr>
                <w:color w:val="000000"/>
                <w:shd w:val="pct15" w:color="auto" w:fill="auto"/>
                <w:lang w:val="sv-SE"/>
              </w:rPr>
              <w:t xml:space="preserve">, </w:t>
            </w:r>
            <w:r>
              <w:rPr>
                <w:color w:val="000000"/>
                <w:shd w:val="pct15" w:color="auto" w:fill="auto"/>
                <w:lang w:val="sv-SE"/>
              </w:rPr>
              <w:t>lila kolv</w:t>
            </w:r>
            <w:r w:rsidRPr="0088249E">
              <w:rPr>
                <w:color w:val="000000"/>
                <w:shd w:val="pct15" w:color="auto" w:fill="auto"/>
                <w:lang w:val="sv-SE"/>
              </w:rPr>
              <w:t>) (3 x 1)</w:t>
            </w:r>
          </w:p>
        </w:tc>
      </w:tr>
      <w:tr w:rsidR="00211724" w:rsidRPr="00410B74" w14:paraId="360E0A39" w14:textId="77777777" w:rsidTr="0012024C">
        <w:tc>
          <w:tcPr>
            <w:tcW w:w="1838" w:type="dxa"/>
          </w:tcPr>
          <w:p w14:paraId="6AD3C812" w14:textId="77777777" w:rsidR="00000CFA" w:rsidRPr="000211E2" w:rsidRDefault="00B60735" w:rsidP="0012024C">
            <w:pPr>
              <w:tabs>
                <w:tab w:val="clear" w:pos="567"/>
                <w:tab w:val="left" w:pos="2268"/>
              </w:tabs>
              <w:spacing w:line="240" w:lineRule="auto"/>
              <w:rPr>
                <w:color w:val="000000"/>
                <w:shd w:val="pct15" w:color="auto" w:fill="auto"/>
                <w:lang w:val="en-US"/>
              </w:rPr>
            </w:pPr>
            <w:r w:rsidRPr="000211E2">
              <w:rPr>
                <w:color w:val="000000"/>
                <w:shd w:val="pct15" w:color="auto" w:fill="auto"/>
                <w:lang w:val="en-US"/>
              </w:rPr>
              <w:t>EU/1/05/319/</w:t>
            </w:r>
            <w:r w:rsidR="001F6689">
              <w:rPr>
                <w:color w:val="000000"/>
                <w:shd w:val="pct15" w:color="auto" w:fill="auto"/>
                <w:lang w:val="en-US"/>
              </w:rPr>
              <w:t>026</w:t>
            </w:r>
          </w:p>
        </w:tc>
        <w:tc>
          <w:tcPr>
            <w:tcW w:w="7371" w:type="dxa"/>
            <w:shd w:val="clear" w:color="auto" w:fill="auto"/>
          </w:tcPr>
          <w:p w14:paraId="59AF52F3" w14:textId="77777777" w:rsidR="00000CFA" w:rsidRPr="0088249E" w:rsidRDefault="00B60735" w:rsidP="0012024C">
            <w:pPr>
              <w:tabs>
                <w:tab w:val="clear" w:pos="567"/>
                <w:tab w:val="left" w:pos="2268"/>
              </w:tabs>
              <w:spacing w:line="240" w:lineRule="auto"/>
              <w:rPr>
                <w:color w:val="000000"/>
                <w:shd w:val="pct15" w:color="auto" w:fill="auto"/>
                <w:lang w:val="sv-SE"/>
              </w:rPr>
            </w:pPr>
            <w:r w:rsidRPr="0088249E">
              <w:rPr>
                <w:color w:val="000000"/>
                <w:shd w:val="pct15" w:color="auto" w:fill="auto"/>
                <w:lang w:val="sv-SE"/>
              </w:rPr>
              <w:t xml:space="preserve">150 mg </w:t>
            </w:r>
            <w:r w:rsidRPr="00DC2BA7">
              <w:rPr>
                <w:shd w:val="clear" w:color="auto" w:fill="D9D9D9"/>
                <w:lang w:val="sv-SE"/>
              </w:rPr>
              <w:t xml:space="preserve">injektionsvätska, lösning i förfylld spruta </w:t>
            </w:r>
            <w:r w:rsidRPr="0088249E">
              <w:rPr>
                <w:color w:val="000000"/>
                <w:shd w:val="pct15" w:color="auto" w:fill="auto"/>
                <w:lang w:val="sv-SE"/>
              </w:rPr>
              <w:t>(with 27</w:t>
            </w:r>
            <w:r w:rsidR="005A7DAC">
              <w:rPr>
                <w:color w:val="000000"/>
                <w:shd w:val="pct15" w:color="auto" w:fill="auto"/>
                <w:lang w:val="sv-SE"/>
              </w:rPr>
              <w:t> </w:t>
            </w:r>
            <w:r w:rsidRPr="0088249E">
              <w:rPr>
                <w:color w:val="000000"/>
                <w:shd w:val="pct15" w:color="auto" w:fill="auto"/>
                <w:lang w:val="sv-SE"/>
              </w:rPr>
              <w:t>gauge</w:t>
            </w:r>
            <w:r>
              <w:rPr>
                <w:color w:val="000000"/>
                <w:shd w:val="pct15" w:color="auto" w:fill="auto"/>
                <w:lang w:val="sv-SE"/>
              </w:rPr>
              <w:t xml:space="preserve"> fast nål</w:t>
            </w:r>
            <w:r w:rsidRPr="0088249E">
              <w:rPr>
                <w:color w:val="000000"/>
                <w:shd w:val="pct15" w:color="auto" w:fill="auto"/>
                <w:lang w:val="sv-SE"/>
              </w:rPr>
              <w:t xml:space="preserve">, </w:t>
            </w:r>
            <w:r>
              <w:rPr>
                <w:color w:val="000000"/>
                <w:shd w:val="pct15" w:color="auto" w:fill="auto"/>
                <w:lang w:val="sv-SE"/>
              </w:rPr>
              <w:t>lila kolv</w:t>
            </w:r>
            <w:r w:rsidRPr="0088249E">
              <w:rPr>
                <w:color w:val="000000"/>
                <w:shd w:val="pct15" w:color="auto" w:fill="auto"/>
                <w:lang w:val="sv-SE"/>
              </w:rPr>
              <w:t>) (6 x 1)</w:t>
            </w:r>
          </w:p>
        </w:tc>
      </w:tr>
    </w:tbl>
    <w:p w14:paraId="14E30686" w14:textId="77777777" w:rsidR="00C45DCE" w:rsidRPr="00DC2BA7" w:rsidRDefault="00C45DCE" w:rsidP="00B057AB">
      <w:pPr>
        <w:suppressAutoHyphens/>
        <w:spacing w:line="240" w:lineRule="auto"/>
        <w:rPr>
          <w:noProof/>
          <w:lang w:val="sv-SE"/>
        </w:rPr>
      </w:pPr>
    </w:p>
    <w:p w14:paraId="3C5B77A5" w14:textId="77777777" w:rsidR="00C45DCE" w:rsidRPr="00DC2BA7" w:rsidRDefault="00C45DCE" w:rsidP="00B057AB">
      <w:pPr>
        <w:suppressAutoHyphens/>
        <w:spacing w:line="240" w:lineRule="auto"/>
        <w:rPr>
          <w:noProof/>
          <w:lang w:val="sv-SE"/>
        </w:rPr>
      </w:pPr>
    </w:p>
    <w:p w14:paraId="1C09C125"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13.</w:t>
      </w:r>
      <w:r w:rsidRPr="00DC2BA7">
        <w:rPr>
          <w:b/>
          <w:noProof/>
          <w:lang w:val="sv-SE"/>
        </w:rPr>
        <w:tab/>
        <w:t>TILLVERKNINGSSATSNUMMER</w:t>
      </w:r>
    </w:p>
    <w:p w14:paraId="3D4377DE" w14:textId="77777777" w:rsidR="00C45DCE" w:rsidRPr="00DC2BA7" w:rsidRDefault="00C45DCE" w:rsidP="00B057AB">
      <w:pPr>
        <w:keepNext/>
        <w:suppressAutoHyphens/>
        <w:spacing w:line="240" w:lineRule="auto"/>
        <w:rPr>
          <w:lang w:val="sv-SE"/>
        </w:rPr>
      </w:pPr>
    </w:p>
    <w:p w14:paraId="605A47CE" w14:textId="77777777" w:rsidR="00C45DCE" w:rsidRPr="00DC2BA7" w:rsidRDefault="00B60735" w:rsidP="00B057AB">
      <w:pPr>
        <w:suppressAutoHyphens/>
        <w:spacing w:line="240" w:lineRule="auto"/>
        <w:rPr>
          <w:noProof/>
          <w:lang w:val="sv-SE"/>
        </w:rPr>
      </w:pPr>
      <w:r w:rsidRPr="00DC2BA7">
        <w:rPr>
          <w:noProof/>
          <w:lang w:val="sv-SE"/>
        </w:rPr>
        <w:t>Lot</w:t>
      </w:r>
    </w:p>
    <w:p w14:paraId="0281809B" w14:textId="77777777" w:rsidR="00C45DCE" w:rsidRPr="00DC2BA7" w:rsidRDefault="00C45DCE" w:rsidP="00B057AB">
      <w:pPr>
        <w:suppressAutoHyphens/>
        <w:spacing w:line="240" w:lineRule="auto"/>
        <w:rPr>
          <w:noProof/>
          <w:lang w:val="sv-SE"/>
        </w:rPr>
      </w:pPr>
    </w:p>
    <w:p w14:paraId="3D2F7AD3" w14:textId="77777777" w:rsidR="00C45DCE" w:rsidRPr="00DC2BA7" w:rsidRDefault="00C45DCE" w:rsidP="00B057AB">
      <w:pPr>
        <w:suppressAutoHyphens/>
        <w:spacing w:line="240" w:lineRule="auto"/>
        <w:rPr>
          <w:noProof/>
          <w:lang w:val="sv-SE"/>
        </w:rPr>
      </w:pPr>
    </w:p>
    <w:p w14:paraId="6187B330"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14.</w:t>
      </w:r>
      <w:r w:rsidRPr="00DC2BA7">
        <w:rPr>
          <w:b/>
          <w:noProof/>
          <w:lang w:val="sv-SE"/>
        </w:rPr>
        <w:tab/>
        <w:t>ALLMÄN KLASSIFICERING FÖR FÖRSKRIVNING</w:t>
      </w:r>
    </w:p>
    <w:p w14:paraId="2DF234AC" w14:textId="77777777" w:rsidR="00C45DCE" w:rsidRPr="00DC2BA7" w:rsidRDefault="00C45DCE" w:rsidP="00B057AB">
      <w:pPr>
        <w:keepNext/>
        <w:suppressAutoHyphens/>
        <w:spacing w:line="240" w:lineRule="auto"/>
        <w:rPr>
          <w:lang w:val="sv-SE"/>
        </w:rPr>
      </w:pPr>
    </w:p>
    <w:p w14:paraId="647E05F7" w14:textId="77777777" w:rsidR="00C45DCE" w:rsidRPr="00DC2BA7" w:rsidRDefault="00C45DCE" w:rsidP="00B057AB">
      <w:pPr>
        <w:suppressAutoHyphens/>
        <w:spacing w:line="240" w:lineRule="auto"/>
        <w:rPr>
          <w:noProof/>
          <w:lang w:val="sv-SE"/>
        </w:rPr>
      </w:pPr>
    </w:p>
    <w:p w14:paraId="2887DC0F"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15.</w:t>
      </w:r>
      <w:r w:rsidRPr="00DC2BA7">
        <w:rPr>
          <w:b/>
          <w:noProof/>
          <w:lang w:val="sv-SE"/>
        </w:rPr>
        <w:tab/>
        <w:t>BRUKSANVISNING</w:t>
      </w:r>
    </w:p>
    <w:p w14:paraId="7F11F207" w14:textId="77777777" w:rsidR="00C45DCE" w:rsidRPr="00DC2BA7" w:rsidRDefault="00C45DCE" w:rsidP="00B057AB">
      <w:pPr>
        <w:keepNext/>
        <w:suppressAutoHyphens/>
        <w:spacing w:line="240" w:lineRule="auto"/>
        <w:rPr>
          <w:lang w:val="sv-SE"/>
        </w:rPr>
      </w:pPr>
    </w:p>
    <w:p w14:paraId="6E7EFACA" w14:textId="77777777" w:rsidR="00C45DCE" w:rsidRPr="00DC2BA7" w:rsidRDefault="00C45DCE" w:rsidP="00B057AB">
      <w:pPr>
        <w:spacing w:line="240" w:lineRule="auto"/>
        <w:rPr>
          <w:noProof/>
          <w:lang w:val="sv-SE"/>
        </w:rPr>
      </w:pPr>
    </w:p>
    <w:p w14:paraId="18680827"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tabs>
          <w:tab w:val="clear" w:pos="567"/>
          <w:tab w:val="left" w:pos="462"/>
          <w:tab w:val="left" w:pos="588"/>
          <w:tab w:val="left" w:pos="616"/>
        </w:tabs>
        <w:suppressAutoHyphens/>
        <w:spacing w:line="240" w:lineRule="auto"/>
        <w:rPr>
          <w:noProof/>
          <w:lang w:val="sv-SE"/>
        </w:rPr>
      </w:pPr>
      <w:r w:rsidRPr="00DC2BA7">
        <w:rPr>
          <w:b/>
          <w:caps/>
          <w:noProof/>
          <w:lang w:val="sv-SE"/>
        </w:rPr>
        <w:t>16.</w:t>
      </w:r>
      <w:r w:rsidRPr="00DC2BA7">
        <w:rPr>
          <w:b/>
          <w:caps/>
          <w:noProof/>
          <w:lang w:val="sv-SE"/>
        </w:rPr>
        <w:tab/>
        <w:t>information i Punktskrift</w:t>
      </w:r>
    </w:p>
    <w:p w14:paraId="6A0D81E1" w14:textId="77777777" w:rsidR="00C45DCE" w:rsidRPr="00DC2BA7" w:rsidRDefault="00C45DCE" w:rsidP="00B057AB">
      <w:pPr>
        <w:keepNext/>
        <w:suppressAutoHyphens/>
        <w:spacing w:line="240" w:lineRule="auto"/>
        <w:rPr>
          <w:lang w:val="sv-SE"/>
        </w:rPr>
      </w:pPr>
    </w:p>
    <w:p w14:paraId="233C7A0B" w14:textId="77777777" w:rsidR="00C45DCE" w:rsidRPr="00DC2BA7" w:rsidRDefault="00B60735" w:rsidP="00B057AB">
      <w:pPr>
        <w:spacing w:line="240" w:lineRule="auto"/>
        <w:rPr>
          <w:lang w:val="sv-SE"/>
        </w:rPr>
      </w:pPr>
      <w:r w:rsidRPr="00DC2BA7">
        <w:rPr>
          <w:lang w:val="sv-SE"/>
        </w:rPr>
        <w:t>Xolair 150 mg</w:t>
      </w:r>
    </w:p>
    <w:p w14:paraId="6222C1A6" w14:textId="77777777" w:rsidR="00AF661F" w:rsidRPr="00DC2BA7" w:rsidRDefault="00AF661F" w:rsidP="00B057AB">
      <w:pPr>
        <w:spacing w:line="240" w:lineRule="auto"/>
        <w:rPr>
          <w:lang w:val="sv-SE"/>
        </w:rPr>
      </w:pPr>
    </w:p>
    <w:p w14:paraId="6A6BEC59" w14:textId="77777777" w:rsidR="00AF661F" w:rsidRPr="00DC2BA7" w:rsidRDefault="00AF661F" w:rsidP="00B057AB">
      <w:pPr>
        <w:widowControl w:val="0"/>
        <w:tabs>
          <w:tab w:val="clear" w:pos="567"/>
        </w:tabs>
        <w:spacing w:line="240" w:lineRule="auto"/>
        <w:rPr>
          <w:szCs w:val="24"/>
          <w:lang w:val="sv-SE"/>
        </w:rPr>
      </w:pPr>
    </w:p>
    <w:p w14:paraId="4956F384" w14:textId="77777777" w:rsidR="00AF661F" w:rsidRPr="00DC2BA7" w:rsidRDefault="00B60735" w:rsidP="00B057AB">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sv-SE"/>
        </w:rPr>
      </w:pPr>
      <w:r w:rsidRPr="00DC2BA7">
        <w:rPr>
          <w:b/>
          <w:noProof/>
          <w:lang w:val="sv-SE"/>
        </w:rPr>
        <w:t>17.</w:t>
      </w:r>
      <w:r w:rsidRPr="00DC2BA7">
        <w:rPr>
          <w:b/>
          <w:noProof/>
          <w:lang w:val="sv-SE"/>
        </w:rPr>
        <w:tab/>
        <w:t>UNIK IDENTITETSBETECKNING – TVÅDIMENSIONELL STRECKKOD</w:t>
      </w:r>
    </w:p>
    <w:p w14:paraId="27C8D8FC" w14:textId="77777777" w:rsidR="00AF661F" w:rsidRPr="00DC2BA7" w:rsidRDefault="00AF661F" w:rsidP="00B057AB">
      <w:pPr>
        <w:keepNext/>
        <w:widowControl w:val="0"/>
        <w:tabs>
          <w:tab w:val="clear" w:pos="567"/>
        </w:tabs>
        <w:spacing w:line="240" w:lineRule="auto"/>
        <w:rPr>
          <w:noProof/>
          <w:lang w:val="sv-SE"/>
        </w:rPr>
      </w:pPr>
    </w:p>
    <w:p w14:paraId="5F3900B4" w14:textId="77777777" w:rsidR="00AF661F" w:rsidRPr="00DC2BA7" w:rsidRDefault="00AF661F" w:rsidP="00B057AB">
      <w:pPr>
        <w:widowControl w:val="0"/>
        <w:tabs>
          <w:tab w:val="clear" w:pos="567"/>
        </w:tabs>
        <w:spacing w:line="240" w:lineRule="auto"/>
        <w:rPr>
          <w:noProof/>
          <w:lang w:val="sv-SE"/>
        </w:rPr>
      </w:pPr>
    </w:p>
    <w:p w14:paraId="28DCEC55" w14:textId="77777777" w:rsidR="00AF661F" w:rsidRPr="00DC2BA7" w:rsidRDefault="00B60735" w:rsidP="00B057AB">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i/>
          <w:noProof/>
          <w:lang w:val="sv-SE"/>
        </w:rPr>
      </w:pPr>
      <w:r w:rsidRPr="00DC2BA7">
        <w:rPr>
          <w:b/>
          <w:noProof/>
          <w:lang w:val="sv-SE"/>
        </w:rPr>
        <w:lastRenderedPageBreak/>
        <w:t>18.</w:t>
      </w:r>
      <w:r w:rsidRPr="00DC2BA7">
        <w:rPr>
          <w:b/>
          <w:noProof/>
          <w:lang w:val="sv-SE"/>
        </w:rPr>
        <w:tab/>
        <w:t>UNIK IDENTITETSBETECKNING – I ETT FORMAT LÄSBART FÖR MÄNSKLIGT ÖGA</w:t>
      </w:r>
    </w:p>
    <w:p w14:paraId="3E6344C8" w14:textId="77777777" w:rsidR="00AF661F" w:rsidRPr="00DC2BA7" w:rsidRDefault="00AF661F" w:rsidP="00B057AB">
      <w:pPr>
        <w:spacing w:line="240" w:lineRule="auto"/>
        <w:rPr>
          <w:lang w:val="sv-SE"/>
        </w:rPr>
      </w:pPr>
    </w:p>
    <w:p w14:paraId="01528693" w14:textId="77777777" w:rsidR="00C45DCE" w:rsidRPr="00DC2BA7" w:rsidRDefault="00B60735" w:rsidP="00B057AB">
      <w:pPr>
        <w:spacing w:line="240" w:lineRule="auto"/>
        <w:rPr>
          <w:lang w:val="sv-SE"/>
        </w:rPr>
      </w:pPr>
      <w:r w:rsidRPr="00DC2BA7">
        <w:rPr>
          <w:lang w:val="sv-SE"/>
        </w:rPr>
        <w:br w:type="page"/>
      </w:r>
    </w:p>
    <w:p w14:paraId="560167AE" w14:textId="77777777" w:rsidR="009433EA" w:rsidRPr="00DC2BA7" w:rsidRDefault="009433EA" w:rsidP="00B057AB">
      <w:pPr>
        <w:spacing w:line="240" w:lineRule="auto"/>
        <w:rPr>
          <w:noProof/>
          <w:lang w:val="sv-SE"/>
        </w:rPr>
      </w:pPr>
    </w:p>
    <w:p w14:paraId="0EF3537C" w14:textId="77777777" w:rsidR="00C45DCE" w:rsidRPr="00DC2BA7" w:rsidRDefault="00B60735" w:rsidP="00B057AB">
      <w:pPr>
        <w:pBdr>
          <w:top w:val="single" w:sz="4" w:space="1" w:color="auto"/>
          <w:left w:val="single" w:sz="4" w:space="4" w:color="auto"/>
          <w:bottom w:val="single" w:sz="4" w:space="1" w:color="auto"/>
          <w:right w:val="single" w:sz="4" w:space="4" w:color="auto"/>
        </w:pBdr>
        <w:spacing w:line="240" w:lineRule="auto"/>
        <w:rPr>
          <w:b/>
          <w:noProof/>
          <w:lang w:val="sv-SE"/>
        </w:rPr>
      </w:pPr>
      <w:r w:rsidRPr="00DC2BA7">
        <w:rPr>
          <w:b/>
          <w:noProof/>
          <w:lang w:val="sv-SE"/>
        </w:rPr>
        <w:t>UPPGIFTER SOM SKA FINNAS PÅ BLISTER ELLER STRIPS</w:t>
      </w:r>
    </w:p>
    <w:p w14:paraId="27D66FC0" w14:textId="77777777" w:rsidR="00C45DCE" w:rsidRPr="00DC2BA7" w:rsidRDefault="00C45DCE" w:rsidP="00B057AB">
      <w:pPr>
        <w:pBdr>
          <w:top w:val="single" w:sz="4" w:space="1" w:color="auto"/>
          <w:left w:val="single" w:sz="4" w:space="4" w:color="auto"/>
          <w:bottom w:val="single" w:sz="4" w:space="1" w:color="auto"/>
          <w:right w:val="single" w:sz="4" w:space="4" w:color="auto"/>
        </w:pBdr>
        <w:spacing w:line="240" w:lineRule="auto"/>
        <w:rPr>
          <w:noProof/>
          <w:lang w:val="sv-SE"/>
        </w:rPr>
      </w:pPr>
    </w:p>
    <w:p w14:paraId="6889D8F6" w14:textId="77777777" w:rsidR="00C45DCE" w:rsidRPr="00DC2BA7" w:rsidRDefault="00B60735" w:rsidP="00B057AB">
      <w:pPr>
        <w:pBdr>
          <w:top w:val="single" w:sz="4" w:space="1" w:color="auto"/>
          <w:left w:val="single" w:sz="4" w:space="4" w:color="auto"/>
          <w:bottom w:val="single" w:sz="4" w:space="1" w:color="auto"/>
          <w:right w:val="single" w:sz="4" w:space="4" w:color="auto"/>
        </w:pBdr>
        <w:spacing w:line="240" w:lineRule="auto"/>
        <w:rPr>
          <w:b/>
          <w:caps/>
          <w:noProof/>
          <w:lang w:val="sv-SE"/>
        </w:rPr>
      </w:pPr>
      <w:r w:rsidRPr="00DC2BA7">
        <w:rPr>
          <w:b/>
          <w:noProof/>
          <w:lang w:val="sv-SE"/>
        </w:rPr>
        <w:t>BLISTER FÖR FÖRFYLLD SPRUTA</w:t>
      </w:r>
    </w:p>
    <w:p w14:paraId="0B5548C3" w14:textId="77777777" w:rsidR="00C45DCE" w:rsidRPr="00DC2BA7" w:rsidRDefault="00C45DCE" w:rsidP="00B057AB">
      <w:pPr>
        <w:suppressAutoHyphens/>
        <w:spacing w:line="240" w:lineRule="auto"/>
        <w:rPr>
          <w:noProof/>
          <w:lang w:val="sv-SE"/>
        </w:rPr>
      </w:pPr>
    </w:p>
    <w:p w14:paraId="61D509D3" w14:textId="77777777" w:rsidR="00C45DCE" w:rsidRPr="00DC2BA7" w:rsidRDefault="00C45DCE" w:rsidP="00B057AB">
      <w:pPr>
        <w:suppressAutoHyphens/>
        <w:spacing w:line="240" w:lineRule="auto"/>
        <w:rPr>
          <w:noProof/>
          <w:lang w:val="sv-SE"/>
        </w:rPr>
      </w:pPr>
    </w:p>
    <w:p w14:paraId="44E6CB34"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w:t>
      </w:r>
      <w:r w:rsidRPr="00DC2BA7">
        <w:rPr>
          <w:b/>
          <w:noProof/>
          <w:lang w:val="sv-SE"/>
        </w:rPr>
        <w:tab/>
        <w:t>LÄKEMEDLETS NAMN</w:t>
      </w:r>
    </w:p>
    <w:p w14:paraId="650E64C7" w14:textId="77777777" w:rsidR="00C45DCE" w:rsidRPr="00DC2BA7" w:rsidRDefault="00C45DCE" w:rsidP="00B057AB">
      <w:pPr>
        <w:keepNext/>
        <w:suppressAutoHyphens/>
        <w:spacing w:line="240" w:lineRule="auto"/>
        <w:rPr>
          <w:lang w:val="sv-SE"/>
        </w:rPr>
      </w:pPr>
    </w:p>
    <w:p w14:paraId="743D0CCB" w14:textId="77777777" w:rsidR="00C45DCE" w:rsidRPr="00DC2BA7" w:rsidRDefault="00B60735" w:rsidP="00B057AB">
      <w:pPr>
        <w:pStyle w:val="Text"/>
        <w:spacing w:before="0"/>
        <w:jc w:val="left"/>
        <w:rPr>
          <w:color w:val="000000"/>
          <w:sz w:val="22"/>
          <w:lang w:val="sv-SE"/>
        </w:rPr>
      </w:pPr>
      <w:r w:rsidRPr="00DC2BA7">
        <w:rPr>
          <w:sz w:val="22"/>
          <w:lang w:val="sv-SE"/>
        </w:rPr>
        <w:t>Xolair 150 mg injektionsvätska</w:t>
      </w:r>
      <w:r w:rsidR="00676B6B">
        <w:rPr>
          <w:sz w:val="22"/>
          <w:lang w:val="sv-SE"/>
        </w:rPr>
        <w:t>, lösning i förfylld spruta</w:t>
      </w:r>
    </w:p>
    <w:p w14:paraId="6520B42A" w14:textId="78321608" w:rsidR="003A0998" w:rsidRPr="00DC2BA7" w:rsidRDefault="00B60735" w:rsidP="0088249E">
      <w:pPr>
        <w:pStyle w:val="Text"/>
        <w:spacing w:before="0"/>
        <w:jc w:val="left"/>
        <w:rPr>
          <w:noProof/>
          <w:lang w:val="sv-SE"/>
        </w:rPr>
      </w:pPr>
      <w:r w:rsidRPr="00DC2BA7">
        <w:rPr>
          <w:color w:val="000000"/>
          <w:sz w:val="22"/>
          <w:lang w:val="sv-SE"/>
        </w:rPr>
        <w:t>omalizumab</w:t>
      </w:r>
    </w:p>
    <w:p w14:paraId="51B7B2EA" w14:textId="77777777" w:rsidR="00C45DCE" w:rsidRPr="00DC2BA7" w:rsidRDefault="00C45DCE" w:rsidP="00B057AB">
      <w:pPr>
        <w:suppressAutoHyphens/>
        <w:spacing w:line="240" w:lineRule="auto"/>
        <w:rPr>
          <w:noProof/>
          <w:lang w:val="sv-SE"/>
        </w:rPr>
      </w:pPr>
    </w:p>
    <w:p w14:paraId="24E3AFB5" w14:textId="77777777" w:rsidR="00C45DCE" w:rsidRPr="00DC2BA7" w:rsidRDefault="00C45DCE" w:rsidP="00B057AB">
      <w:pPr>
        <w:suppressAutoHyphens/>
        <w:spacing w:line="240" w:lineRule="auto"/>
        <w:rPr>
          <w:noProof/>
          <w:lang w:val="sv-SE"/>
        </w:rPr>
      </w:pPr>
    </w:p>
    <w:p w14:paraId="4DD887DF"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2.</w:t>
      </w:r>
      <w:r w:rsidRPr="00DC2BA7">
        <w:rPr>
          <w:b/>
          <w:noProof/>
          <w:lang w:val="sv-SE"/>
        </w:rPr>
        <w:tab/>
        <w:t>INNEHAVARE AV GODKÄNNANDE FÖR FÖRSÄLJNING</w:t>
      </w:r>
    </w:p>
    <w:p w14:paraId="06E15D0B" w14:textId="77777777" w:rsidR="00C45DCE" w:rsidRPr="00DC2BA7" w:rsidRDefault="00C45DCE" w:rsidP="00B057AB">
      <w:pPr>
        <w:keepNext/>
        <w:suppressAutoHyphens/>
        <w:spacing w:line="240" w:lineRule="auto"/>
        <w:rPr>
          <w:lang w:val="sv-SE"/>
        </w:rPr>
      </w:pPr>
    </w:p>
    <w:p w14:paraId="0EBB191C" w14:textId="77777777" w:rsidR="00C45DCE" w:rsidRPr="00DC2BA7" w:rsidRDefault="00B60735" w:rsidP="00B057AB">
      <w:pPr>
        <w:widowControl w:val="0"/>
        <w:numPr>
          <w:ilvl w:val="12"/>
          <w:numId w:val="0"/>
        </w:numPr>
        <w:spacing w:line="240" w:lineRule="auto"/>
        <w:ind w:right="-2"/>
        <w:rPr>
          <w:lang w:val="sv-SE"/>
        </w:rPr>
      </w:pPr>
      <w:r w:rsidRPr="00DC2BA7">
        <w:rPr>
          <w:lang w:val="sv-SE"/>
        </w:rPr>
        <w:t>Novartis Europharm Limited</w:t>
      </w:r>
    </w:p>
    <w:p w14:paraId="3ABEFDCC" w14:textId="77777777" w:rsidR="00C45DCE" w:rsidRPr="00DC2BA7" w:rsidRDefault="00C45DCE" w:rsidP="00B057AB">
      <w:pPr>
        <w:suppressAutoHyphens/>
        <w:spacing w:line="240" w:lineRule="auto"/>
        <w:rPr>
          <w:noProof/>
          <w:lang w:val="sv-SE"/>
        </w:rPr>
      </w:pPr>
    </w:p>
    <w:p w14:paraId="4C1B3E8B" w14:textId="77777777" w:rsidR="00C45DCE" w:rsidRPr="00DC2BA7" w:rsidRDefault="00C45DCE" w:rsidP="00B057AB">
      <w:pPr>
        <w:suppressAutoHyphens/>
        <w:spacing w:line="240" w:lineRule="auto"/>
        <w:rPr>
          <w:noProof/>
          <w:lang w:val="sv-SE"/>
        </w:rPr>
      </w:pPr>
    </w:p>
    <w:p w14:paraId="4C3B469E"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3.</w:t>
      </w:r>
      <w:r w:rsidRPr="00DC2BA7">
        <w:rPr>
          <w:b/>
          <w:noProof/>
          <w:lang w:val="sv-SE"/>
        </w:rPr>
        <w:tab/>
        <w:t>UTGÅNGSDATUM</w:t>
      </w:r>
    </w:p>
    <w:p w14:paraId="1910F95C" w14:textId="77777777" w:rsidR="00C45DCE" w:rsidRPr="00DC2BA7" w:rsidRDefault="00C45DCE" w:rsidP="00B057AB">
      <w:pPr>
        <w:keepNext/>
        <w:suppressAutoHyphens/>
        <w:spacing w:line="240" w:lineRule="auto"/>
        <w:rPr>
          <w:lang w:val="sv-SE"/>
        </w:rPr>
      </w:pPr>
    </w:p>
    <w:p w14:paraId="3B3B0FB8" w14:textId="77777777" w:rsidR="00C45DCE" w:rsidRPr="00DC2BA7" w:rsidRDefault="00B60735" w:rsidP="00B057AB">
      <w:pPr>
        <w:suppressAutoHyphens/>
        <w:spacing w:line="240" w:lineRule="auto"/>
        <w:rPr>
          <w:noProof/>
          <w:lang w:val="sv-SE"/>
        </w:rPr>
      </w:pPr>
      <w:r w:rsidRPr="00DC2BA7">
        <w:rPr>
          <w:noProof/>
          <w:lang w:val="sv-SE"/>
        </w:rPr>
        <w:t>EXP</w:t>
      </w:r>
    </w:p>
    <w:p w14:paraId="63D6E2C1" w14:textId="77777777" w:rsidR="00C45DCE" w:rsidRPr="00DC2BA7" w:rsidRDefault="00C45DCE" w:rsidP="00B057AB">
      <w:pPr>
        <w:suppressAutoHyphens/>
        <w:spacing w:line="240" w:lineRule="auto"/>
        <w:rPr>
          <w:noProof/>
          <w:lang w:val="sv-SE"/>
        </w:rPr>
      </w:pPr>
    </w:p>
    <w:p w14:paraId="45C5E8F2" w14:textId="77777777" w:rsidR="00C45DCE" w:rsidRPr="00DC2BA7" w:rsidRDefault="00C45DCE" w:rsidP="00B057AB">
      <w:pPr>
        <w:suppressAutoHyphens/>
        <w:spacing w:line="240" w:lineRule="auto"/>
        <w:rPr>
          <w:noProof/>
          <w:lang w:val="sv-SE"/>
        </w:rPr>
      </w:pPr>
    </w:p>
    <w:p w14:paraId="548655CB"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4.</w:t>
      </w:r>
      <w:r w:rsidRPr="00DC2BA7">
        <w:rPr>
          <w:b/>
          <w:noProof/>
          <w:lang w:val="sv-SE"/>
        </w:rPr>
        <w:tab/>
        <w:t>TILLVERKNINGSSATSNUMMER</w:t>
      </w:r>
    </w:p>
    <w:p w14:paraId="40962A55" w14:textId="77777777" w:rsidR="00C45DCE" w:rsidRPr="00DC2BA7" w:rsidRDefault="00C45DCE" w:rsidP="00B057AB">
      <w:pPr>
        <w:keepNext/>
        <w:suppressAutoHyphens/>
        <w:spacing w:line="240" w:lineRule="auto"/>
        <w:rPr>
          <w:lang w:val="sv-SE"/>
        </w:rPr>
      </w:pPr>
    </w:p>
    <w:p w14:paraId="5BE2D3B2" w14:textId="77777777" w:rsidR="00C45DCE" w:rsidRPr="00DC2BA7" w:rsidRDefault="00B60735" w:rsidP="00B057AB">
      <w:pPr>
        <w:suppressAutoHyphens/>
        <w:spacing w:line="240" w:lineRule="auto"/>
        <w:rPr>
          <w:noProof/>
          <w:lang w:val="sv-SE"/>
        </w:rPr>
      </w:pPr>
      <w:r w:rsidRPr="00DC2BA7">
        <w:rPr>
          <w:noProof/>
          <w:lang w:val="sv-SE"/>
        </w:rPr>
        <w:t>Lot</w:t>
      </w:r>
    </w:p>
    <w:p w14:paraId="27E0452F" w14:textId="77777777" w:rsidR="00C45DCE" w:rsidRPr="00DC2BA7" w:rsidRDefault="00C45DCE" w:rsidP="00B057AB">
      <w:pPr>
        <w:suppressAutoHyphens/>
        <w:spacing w:line="240" w:lineRule="auto"/>
        <w:rPr>
          <w:noProof/>
          <w:lang w:val="sv-SE"/>
        </w:rPr>
      </w:pPr>
    </w:p>
    <w:p w14:paraId="61CAD6AB" w14:textId="77777777" w:rsidR="00C45DCE" w:rsidRPr="00DC2BA7" w:rsidRDefault="00C45DCE" w:rsidP="00B057AB">
      <w:pPr>
        <w:suppressAutoHyphens/>
        <w:spacing w:line="240" w:lineRule="auto"/>
        <w:rPr>
          <w:noProof/>
          <w:lang w:val="sv-SE"/>
        </w:rPr>
      </w:pPr>
    </w:p>
    <w:p w14:paraId="3D9A399C"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5.</w:t>
      </w:r>
      <w:r w:rsidRPr="00DC2BA7">
        <w:rPr>
          <w:b/>
          <w:noProof/>
          <w:lang w:val="sv-SE"/>
        </w:rPr>
        <w:tab/>
        <w:t>ÖVRIGT</w:t>
      </w:r>
    </w:p>
    <w:p w14:paraId="60A0E731" w14:textId="77777777" w:rsidR="00C45DCE" w:rsidRPr="00DC2BA7" w:rsidRDefault="00C45DCE" w:rsidP="00B057AB">
      <w:pPr>
        <w:keepNext/>
        <w:suppressAutoHyphens/>
        <w:spacing w:line="240" w:lineRule="auto"/>
        <w:rPr>
          <w:lang w:val="sv-SE"/>
        </w:rPr>
      </w:pPr>
    </w:p>
    <w:p w14:paraId="17D2349F" w14:textId="77777777" w:rsidR="00676B6B" w:rsidRDefault="00B60735" w:rsidP="00676B6B">
      <w:pPr>
        <w:suppressAutoHyphens/>
        <w:spacing w:line="240" w:lineRule="auto"/>
        <w:rPr>
          <w:noProof/>
          <w:lang w:val="sv-SE"/>
        </w:rPr>
      </w:pPr>
      <w:r>
        <w:rPr>
          <w:noProof/>
          <w:lang w:val="sv-SE"/>
        </w:rPr>
        <w:t>Subkutan användning</w:t>
      </w:r>
    </w:p>
    <w:p w14:paraId="763967DD" w14:textId="77777777" w:rsidR="00D5341E" w:rsidRDefault="00B60735" w:rsidP="00B057AB">
      <w:pPr>
        <w:suppressAutoHyphens/>
        <w:spacing w:line="240" w:lineRule="auto"/>
        <w:rPr>
          <w:noProof/>
          <w:lang w:val="sv-SE"/>
        </w:rPr>
      </w:pPr>
      <w:r>
        <w:rPr>
          <w:noProof/>
          <w:lang w:val="sv-SE"/>
        </w:rPr>
        <w:t>Engångsbruk</w:t>
      </w:r>
    </w:p>
    <w:p w14:paraId="13527AA8" w14:textId="77777777" w:rsidR="00D5341E" w:rsidRDefault="00D5341E" w:rsidP="00B057AB">
      <w:pPr>
        <w:suppressAutoHyphens/>
        <w:spacing w:line="240" w:lineRule="auto"/>
        <w:rPr>
          <w:noProof/>
          <w:lang w:val="sv-SE"/>
        </w:rPr>
      </w:pPr>
    </w:p>
    <w:p w14:paraId="5E382BC3" w14:textId="77777777" w:rsidR="00C45DCE" w:rsidRPr="00DC2BA7" w:rsidRDefault="00B60735" w:rsidP="00B057AB">
      <w:pPr>
        <w:suppressAutoHyphens/>
        <w:spacing w:line="240" w:lineRule="auto"/>
        <w:rPr>
          <w:noProof/>
          <w:lang w:val="sv-SE"/>
        </w:rPr>
      </w:pPr>
      <w:r w:rsidRPr="00DC2BA7">
        <w:rPr>
          <w:noProof/>
          <w:lang w:val="sv-SE"/>
        </w:rPr>
        <w:br w:type="page"/>
      </w:r>
    </w:p>
    <w:p w14:paraId="2BF3C28A" w14:textId="77777777" w:rsidR="009433EA" w:rsidRPr="00DC2BA7" w:rsidRDefault="009433EA" w:rsidP="00B057AB">
      <w:pPr>
        <w:suppressAutoHyphens/>
        <w:spacing w:line="240" w:lineRule="auto"/>
        <w:rPr>
          <w:noProof/>
          <w:lang w:val="sv-SE"/>
        </w:rPr>
      </w:pPr>
    </w:p>
    <w:p w14:paraId="417AF4C9" w14:textId="77777777" w:rsidR="00C45DCE" w:rsidRPr="00DC2BA7" w:rsidRDefault="00B60735" w:rsidP="00B057AB">
      <w:pPr>
        <w:pBdr>
          <w:top w:val="single" w:sz="4" w:space="1" w:color="auto"/>
          <w:left w:val="single" w:sz="4" w:space="4" w:color="auto"/>
          <w:bottom w:val="single" w:sz="4" w:space="1" w:color="auto"/>
          <w:right w:val="single" w:sz="4" w:space="4" w:color="auto"/>
        </w:pBdr>
        <w:suppressAutoHyphens/>
        <w:spacing w:line="240" w:lineRule="auto"/>
        <w:rPr>
          <w:b/>
          <w:noProof/>
          <w:lang w:val="sv-SE"/>
        </w:rPr>
      </w:pPr>
      <w:r w:rsidRPr="00DC2BA7">
        <w:rPr>
          <w:b/>
          <w:noProof/>
          <w:lang w:val="sv-SE"/>
        </w:rPr>
        <w:t>UPPGIFTER SOM SKA FINNAS PÅ SMÅ INRE LÄKEMEDELSFÖRPACKNINGAR</w:t>
      </w:r>
    </w:p>
    <w:p w14:paraId="250D95E4" w14:textId="77777777" w:rsidR="00C45DCE" w:rsidRPr="00DC2BA7" w:rsidRDefault="00C45DCE" w:rsidP="00B057AB">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153C21A0" w14:textId="77777777" w:rsidR="00C45DCE" w:rsidRPr="00DC2BA7" w:rsidRDefault="00B60735" w:rsidP="00B057AB">
      <w:pPr>
        <w:pBdr>
          <w:top w:val="single" w:sz="4" w:space="1" w:color="auto"/>
          <w:left w:val="single" w:sz="4" w:space="4" w:color="auto"/>
          <w:bottom w:val="single" w:sz="4" w:space="1" w:color="auto"/>
          <w:right w:val="single" w:sz="4" w:space="4" w:color="auto"/>
        </w:pBdr>
        <w:spacing w:line="240" w:lineRule="auto"/>
        <w:rPr>
          <w:i/>
          <w:noProof/>
          <w:lang w:val="sv-SE"/>
        </w:rPr>
      </w:pPr>
      <w:r w:rsidRPr="00DC2BA7">
        <w:rPr>
          <w:b/>
          <w:noProof/>
          <w:lang w:val="sv-SE"/>
        </w:rPr>
        <w:t>ETIKETT FÖR FÖRFYLLD SPRUTA</w:t>
      </w:r>
    </w:p>
    <w:p w14:paraId="3EE2A9C7" w14:textId="77777777" w:rsidR="00C45DCE" w:rsidRPr="00DC2BA7" w:rsidRDefault="00C45DCE" w:rsidP="00B057AB">
      <w:pPr>
        <w:suppressAutoHyphens/>
        <w:spacing w:line="240" w:lineRule="auto"/>
        <w:rPr>
          <w:noProof/>
          <w:lang w:val="sv-SE"/>
        </w:rPr>
      </w:pPr>
    </w:p>
    <w:p w14:paraId="1898090B" w14:textId="77777777" w:rsidR="00C45DCE" w:rsidRPr="00DC2BA7" w:rsidRDefault="00C45DCE" w:rsidP="00B057AB">
      <w:pPr>
        <w:suppressAutoHyphens/>
        <w:spacing w:line="240" w:lineRule="auto"/>
        <w:rPr>
          <w:noProof/>
          <w:lang w:val="sv-SE"/>
        </w:rPr>
      </w:pPr>
    </w:p>
    <w:p w14:paraId="1B9FA4FE"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1.</w:t>
      </w:r>
      <w:r w:rsidRPr="00DC2BA7">
        <w:rPr>
          <w:b/>
          <w:noProof/>
          <w:lang w:val="sv-SE"/>
        </w:rPr>
        <w:tab/>
        <w:t>LÄKEMEDLETS NAMN OCH ADMINISTRERINGSVÄG</w:t>
      </w:r>
    </w:p>
    <w:p w14:paraId="56896E60" w14:textId="77777777" w:rsidR="00C45DCE" w:rsidRPr="00DC2BA7" w:rsidRDefault="00C45DCE" w:rsidP="00B057AB">
      <w:pPr>
        <w:keepNext/>
        <w:suppressAutoHyphens/>
        <w:spacing w:line="240" w:lineRule="auto"/>
        <w:rPr>
          <w:lang w:val="sv-SE"/>
        </w:rPr>
      </w:pPr>
    </w:p>
    <w:p w14:paraId="715C4B5D" w14:textId="77777777" w:rsidR="00C45DCE" w:rsidRPr="00DC2BA7" w:rsidRDefault="00B60735" w:rsidP="00B057AB">
      <w:pPr>
        <w:pStyle w:val="Text"/>
        <w:spacing w:before="0"/>
        <w:jc w:val="left"/>
        <w:rPr>
          <w:color w:val="000000"/>
          <w:sz w:val="22"/>
          <w:lang w:val="sv-SE"/>
        </w:rPr>
      </w:pPr>
      <w:r w:rsidRPr="00DC2BA7">
        <w:rPr>
          <w:sz w:val="22"/>
          <w:lang w:val="sv-SE"/>
        </w:rPr>
        <w:t>Xolair 150 mg injektionsvätska</w:t>
      </w:r>
    </w:p>
    <w:p w14:paraId="7CC41D9A" w14:textId="77777777" w:rsidR="00C45DCE" w:rsidRPr="00DC2BA7" w:rsidRDefault="00B60735" w:rsidP="00B057AB">
      <w:pPr>
        <w:pStyle w:val="Text"/>
        <w:spacing w:before="0"/>
        <w:jc w:val="left"/>
        <w:rPr>
          <w:color w:val="000000"/>
          <w:sz w:val="22"/>
          <w:lang w:val="sv-SE"/>
        </w:rPr>
      </w:pPr>
      <w:r w:rsidRPr="00DC2BA7">
        <w:rPr>
          <w:color w:val="000000"/>
          <w:sz w:val="22"/>
          <w:lang w:val="sv-SE"/>
        </w:rPr>
        <w:t>omalizumab</w:t>
      </w:r>
    </w:p>
    <w:p w14:paraId="0AB08FAA" w14:textId="77777777" w:rsidR="00C45DCE" w:rsidRPr="00DC2BA7" w:rsidRDefault="00B60735" w:rsidP="00B057AB">
      <w:pPr>
        <w:suppressAutoHyphens/>
        <w:spacing w:line="240" w:lineRule="auto"/>
        <w:rPr>
          <w:noProof/>
          <w:lang w:val="sv-SE"/>
        </w:rPr>
      </w:pPr>
      <w:r w:rsidRPr="00DC2BA7">
        <w:rPr>
          <w:noProof/>
          <w:lang w:val="sv-SE"/>
        </w:rPr>
        <w:t>s</w:t>
      </w:r>
      <w:r w:rsidR="00AC1BD8" w:rsidRPr="00DC2BA7">
        <w:rPr>
          <w:noProof/>
          <w:lang w:val="sv-SE"/>
        </w:rPr>
        <w:t>.</w:t>
      </w:r>
      <w:r w:rsidRPr="00DC2BA7">
        <w:rPr>
          <w:noProof/>
          <w:lang w:val="sv-SE"/>
        </w:rPr>
        <w:t>c</w:t>
      </w:r>
      <w:r w:rsidR="00AC1BD8" w:rsidRPr="00DC2BA7">
        <w:rPr>
          <w:noProof/>
          <w:lang w:val="sv-SE"/>
        </w:rPr>
        <w:t>.</w:t>
      </w:r>
    </w:p>
    <w:p w14:paraId="328423D5" w14:textId="77777777" w:rsidR="00C45DCE" w:rsidRPr="00DC2BA7" w:rsidRDefault="00C45DCE" w:rsidP="00B057AB">
      <w:pPr>
        <w:suppressAutoHyphens/>
        <w:spacing w:line="240" w:lineRule="auto"/>
        <w:rPr>
          <w:noProof/>
          <w:lang w:val="sv-SE"/>
        </w:rPr>
      </w:pPr>
    </w:p>
    <w:p w14:paraId="125F6944" w14:textId="77777777" w:rsidR="00C45DCE" w:rsidRPr="00DC2BA7" w:rsidRDefault="00C45DCE" w:rsidP="00B057AB">
      <w:pPr>
        <w:suppressAutoHyphens/>
        <w:spacing w:line="240" w:lineRule="auto"/>
        <w:rPr>
          <w:noProof/>
          <w:lang w:val="sv-SE"/>
        </w:rPr>
      </w:pPr>
    </w:p>
    <w:p w14:paraId="715602BB"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2.</w:t>
      </w:r>
      <w:r w:rsidRPr="00DC2BA7">
        <w:rPr>
          <w:b/>
          <w:noProof/>
          <w:lang w:val="sv-SE"/>
        </w:rPr>
        <w:tab/>
        <w:t>ADMINISTRERINGSSÄTT</w:t>
      </w:r>
    </w:p>
    <w:p w14:paraId="0BB3C682" w14:textId="77777777" w:rsidR="00C45DCE" w:rsidRPr="00DC2BA7" w:rsidRDefault="00C45DCE" w:rsidP="00B057AB">
      <w:pPr>
        <w:keepNext/>
        <w:suppressAutoHyphens/>
        <w:spacing w:line="240" w:lineRule="auto"/>
        <w:rPr>
          <w:lang w:val="sv-SE"/>
        </w:rPr>
      </w:pPr>
    </w:p>
    <w:p w14:paraId="0AD32566" w14:textId="77777777" w:rsidR="00C45DCE" w:rsidRPr="00DC2BA7" w:rsidRDefault="00C45DCE" w:rsidP="00B057AB">
      <w:pPr>
        <w:suppressAutoHyphens/>
        <w:spacing w:line="240" w:lineRule="auto"/>
        <w:ind w:left="567" w:hanging="567"/>
        <w:rPr>
          <w:noProof/>
          <w:lang w:val="sv-SE"/>
        </w:rPr>
      </w:pPr>
    </w:p>
    <w:p w14:paraId="614E680F"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3.</w:t>
      </w:r>
      <w:r w:rsidRPr="00DC2BA7">
        <w:rPr>
          <w:b/>
          <w:noProof/>
          <w:lang w:val="sv-SE"/>
        </w:rPr>
        <w:tab/>
        <w:t>UTGÅNGSDATUM</w:t>
      </w:r>
    </w:p>
    <w:p w14:paraId="17FAF586" w14:textId="77777777" w:rsidR="00C45DCE" w:rsidRPr="00DC2BA7" w:rsidRDefault="00C45DCE" w:rsidP="00B057AB">
      <w:pPr>
        <w:keepNext/>
        <w:suppressAutoHyphens/>
        <w:spacing w:line="240" w:lineRule="auto"/>
        <w:rPr>
          <w:lang w:val="sv-SE"/>
        </w:rPr>
      </w:pPr>
    </w:p>
    <w:p w14:paraId="11A9C2A4" w14:textId="77777777" w:rsidR="00C45DCE" w:rsidRPr="00DC2BA7" w:rsidRDefault="00B60735" w:rsidP="00B057AB">
      <w:pPr>
        <w:suppressAutoHyphens/>
        <w:spacing w:line="240" w:lineRule="auto"/>
        <w:rPr>
          <w:noProof/>
          <w:lang w:val="sv-SE"/>
        </w:rPr>
      </w:pPr>
      <w:r w:rsidRPr="00DC2BA7">
        <w:rPr>
          <w:noProof/>
          <w:lang w:val="sv-SE"/>
        </w:rPr>
        <w:t>EXP</w:t>
      </w:r>
    </w:p>
    <w:p w14:paraId="389CC075" w14:textId="77777777" w:rsidR="00C45DCE" w:rsidRPr="00DC2BA7" w:rsidRDefault="00C45DCE" w:rsidP="00B057AB">
      <w:pPr>
        <w:suppressAutoHyphens/>
        <w:spacing w:line="240" w:lineRule="auto"/>
        <w:rPr>
          <w:noProof/>
          <w:lang w:val="sv-SE"/>
        </w:rPr>
      </w:pPr>
    </w:p>
    <w:p w14:paraId="709008CA" w14:textId="77777777" w:rsidR="00C45DCE" w:rsidRPr="00DC2BA7" w:rsidRDefault="00C45DCE" w:rsidP="00B057AB">
      <w:pPr>
        <w:suppressAutoHyphens/>
        <w:spacing w:line="240" w:lineRule="auto"/>
        <w:rPr>
          <w:noProof/>
          <w:lang w:val="sv-SE"/>
        </w:rPr>
      </w:pPr>
    </w:p>
    <w:p w14:paraId="60AE27BD"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4.</w:t>
      </w:r>
      <w:r w:rsidRPr="00DC2BA7">
        <w:rPr>
          <w:b/>
          <w:noProof/>
          <w:lang w:val="sv-SE"/>
        </w:rPr>
        <w:tab/>
        <w:t>TILLVERKNINGSSATSNUMMER</w:t>
      </w:r>
    </w:p>
    <w:p w14:paraId="14376F54" w14:textId="77777777" w:rsidR="00C45DCE" w:rsidRPr="00DC2BA7" w:rsidRDefault="00C45DCE" w:rsidP="00B057AB">
      <w:pPr>
        <w:keepNext/>
        <w:suppressAutoHyphens/>
        <w:spacing w:line="240" w:lineRule="auto"/>
        <w:rPr>
          <w:lang w:val="sv-SE"/>
        </w:rPr>
      </w:pPr>
    </w:p>
    <w:p w14:paraId="2DB6B20C" w14:textId="77777777" w:rsidR="00C45DCE" w:rsidRPr="00DC2BA7" w:rsidRDefault="00B60735" w:rsidP="00B057AB">
      <w:pPr>
        <w:suppressAutoHyphens/>
        <w:spacing w:line="240" w:lineRule="auto"/>
        <w:rPr>
          <w:noProof/>
          <w:lang w:val="sv-SE"/>
        </w:rPr>
      </w:pPr>
      <w:r w:rsidRPr="00DC2BA7">
        <w:rPr>
          <w:noProof/>
          <w:lang w:val="sv-SE"/>
        </w:rPr>
        <w:t>Lot</w:t>
      </w:r>
    </w:p>
    <w:p w14:paraId="54D9499B" w14:textId="77777777" w:rsidR="00C45DCE" w:rsidRPr="00DC2BA7" w:rsidRDefault="00C45DCE" w:rsidP="00B057AB">
      <w:pPr>
        <w:suppressAutoHyphens/>
        <w:spacing w:line="240" w:lineRule="auto"/>
        <w:rPr>
          <w:noProof/>
          <w:lang w:val="sv-SE"/>
        </w:rPr>
      </w:pPr>
    </w:p>
    <w:p w14:paraId="2EE99195" w14:textId="77777777" w:rsidR="00C45DCE" w:rsidRPr="00DC2BA7" w:rsidRDefault="00C45DCE" w:rsidP="00B057AB">
      <w:pPr>
        <w:suppressAutoHyphens/>
        <w:spacing w:line="240" w:lineRule="auto"/>
        <w:rPr>
          <w:noProof/>
          <w:lang w:val="sv-SE"/>
        </w:rPr>
      </w:pPr>
    </w:p>
    <w:p w14:paraId="5182C58A"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C2BA7">
        <w:rPr>
          <w:b/>
          <w:noProof/>
          <w:lang w:val="sv-SE"/>
        </w:rPr>
        <w:t>5.</w:t>
      </w:r>
      <w:r w:rsidRPr="00DC2BA7">
        <w:rPr>
          <w:b/>
          <w:noProof/>
          <w:lang w:val="sv-SE"/>
        </w:rPr>
        <w:tab/>
        <w:t>MÄNGD UTTRYCKT I VIKT, VOLYM ELLER PER ENHET</w:t>
      </w:r>
    </w:p>
    <w:p w14:paraId="20E112C1" w14:textId="77777777" w:rsidR="00C45DCE" w:rsidRPr="00DC2BA7" w:rsidRDefault="00C45DCE" w:rsidP="00B057AB">
      <w:pPr>
        <w:keepNext/>
        <w:suppressAutoHyphens/>
        <w:spacing w:line="240" w:lineRule="auto"/>
        <w:rPr>
          <w:lang w:val="sv-SE"/>
        </w:rPr>
      </w:pPr>
    </w:p>
    <w:p w14:paraId="759944DC" w14:textId="77777777" w:rsidR="00C45DCE" w:rsidRPr="00DC2BA7" w:rsidRDefault="00B60735" w:rsidP="00B057AB">
      <w:pPr>
        <w:spacing w:line="240" w:lineRule="auto"/>
        <w:rPr>
          <w:color w:val="000000"/>
          <w:lang w:val="sv-SE"/>
        </w:rPr>
      </w:pPr>
      <w:r w:rsidRPr="00DC2BA7">
        <w:rPr>
          <w:color w:val="000000"/>
          <w:lang w:val="sv-SE"/>
        </w:rPr>
        <w:t>1 ml</w:t>
      </w:r>
    </w:p>
    <w:p w14:paraId="13F3A875" w14:textId="77777777" w:rsidR="00C45DCE" w:rsidRPr="00DC2BA7" w:rsidRDefault="00C45DCE" w:rsidP="00B057AB">
      <w:pPr>
        <w:suppressAutoHyphens/>
        <w:spacing w:line="240" w:lineRule="auto"/>
        <w:rPr>
          <w:noProof/>
          <w:lang w:val="sv-SE"/>
        </w:rPr>
      </w:pPr>
    </w:p>
    <w:p w14:paraId="05923FCA" w14:textId="77777777" w:rsidR="00C45DCE" w:rsidRPr="00DC2BA7" w:rsidRDefault="00C45DCE" w:rsidP="00B057AB">
      <w:pPr>
        <w:suppressAutoHyphens/>
        <w:spacing w:line="240" w:lineRule="auto"/>
        <w:rPr>
          <w:noProof/>
          <w:lang w:val="sv-SE"/>
        </w:rPr>
      </w:pPr>
    </w:p>
    <w:p w14:paraId="56A5CD19" w14:textId="77777777" w:rsidR="00C45DCE" w:rsidRPr="00DC2BA7" w:rsidRDefault="00B60735" w:rsidP="00B057AB">
      <w:pPr>
        <w:keepNext/>
        <w:pBdr>
          <w:top w:val="single" w:sz="4" w:space="1" w:color="auto"/>
          <w:left w:val="single" w:sz="4" w:space="4" w:color="auto"/>
          <w:bottom w:val="single" w:sz="4" w:space="1" w:color="auto"/>
          <w:right w:val="single" w:sz="4" w:space="4" w:color="auto"/>
        </w:pBdr>
        <w:tabs>
          <w:tab w:val="left" w:pos="709"/>
        </w:tabs>
        <w:suppressAutoHyphens/>
        <w:spacing w:line="240" w:lineRule="auto"/>
        <w:rPr>
          <w:noProof/>
          <w:lang w:val="sv-SE"/>
        </w:rPr>
      </w:pPr>
      <w:r w:rsidRPr="00DC2BA7">
        <w:rPr>
          <w:b/>
          <w:noProof/>
          <w:lang w:val="sv-SE"/>
        </w:rPr>
        <w:t>6.</w:t>
      </w:r>
      <w:r w:rsidRPr="00DC2BA7">
        <w:rPr>
          <w:b/>
          <w:noProof/>
          <w:lang w:val="sv-SE"/>
        </w:rPr>
        <w:tab/>
        <w:t>ÖVRIGT</w:t>
      </w:r>
    </w:p>
    <w:p w14:paraId="31BA1212" w14:textId="77777777" w:rsidR="00C45DCE" w:rsidRPr="00DC2BA7" w:rsidRDefault="00C45DCE" w:rsidP="00B057AB">
      <w:pPr>
        <w:suppressAutoHyphens/>
        <w:spacing w:line="240" w:lineRule="auto"/>
        <w:rPr>
          <w:noProof/>
          <w:lang w:val="sv-SE"/>
        </w:rPr>
      </w:pPr>
    </w:p>
    <w:p w14:paraId="4A541C26" w14:textId="77777777" w:rsidR="00C45DCE" w:rsidRPr="00DC2BA7" w:rsidRDefault="00B60735" w:rsidP="00B057AB">
      <w:pPr>
        <w:suppressAutoHyphens/>
        <w:spacing w:line="240" w:lineRule="auto"/>
        <w:rPr>
          <w:noProof/>
          <w:lang w:val="sv-SE"/>
        </w:rPr>
      </w:pPr>
      <w:r w:rsidRPr="00DC2BA7">
        <w:rPr>
          <w:noProof/>
          <w:lang w:val="sv-SE"/>
        </w:rPr>
        <w:br w:type="page"/>
      </w:r>
    </w:p>
    <w:p w14:paraId="17C8AEF4" w14:textId="77777777" w:rsidR="00676B6B" w:rsidRPr="00DB6232" w:rsidRDefault="00676B6B" w:rsidP="00676B6B">
      <w:pPr>
        <w:tabs>
          <w:tab w:val="clear" w:pos="567"/>
        </w:tabs>
        <w:spacing w:line="240" w:lineRule="auto"/>
        <w:rPr>
          <w:color w:val="000000"/>
          <w:lang w:val="sv-SE"/>
        </w:rPr>
      </w:pPr>
    </w:p>
    <w:p w14:paraId="08EC959E" w14:textId="77777777" w:rsidR="00243EEE" w:rsidRPr="00DC2BA7" w:rsidRDefault="00B60735" w:rsidP="00243EEE">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7734931B" w14:textId="77777777" w:rsidR="00243EEE" w:rsidRPr="00DC2BA7" w:rsidRDefault="00243EEE" w:rsidP="00243EEE">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36FC624E" w14:textId="77777777" w:rsidR="00243EEE" w:rsidRPr="00DC2BA7" w:rsidRDefault="00B60735" w:rsidP="00243EEE">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KARTONG FÖR ENDOSFÖRPACKNING</w:t>
      </w:r>
    </w:p>
    <w:p w14:paraId="0B54089B" w14:textId="77777777" w:rsidR="00676B6B" w:rsidRPr="0088249E" w:rsidRDefault="00676B6B" w:rsidP="00676B6B">
      <w:pPr>
        <w:tabs>
          <w:tab w:val="clear" w:pos="567"/>
        </w:tabs>
        <w:spacing w:line="240" w:lineRule="auto"/>
        <w:rPr>
          <w:color w:val="000000"/>
          <w:lang w:val="sv-SE"/>
        </w:rPr>
      </w:pPr>
    </w:p>
    <w:p w14:paraId="31DAD39D" w14:textId="77777777" w:rsidR="00676B6B" w:rsidRPr="0088249E" w:rsidRDefault="00676B6B" w:rsidP="00676B6B">
      <w:pPr>
        <w:tabs>
          <w:tab w:val="clear" w:pos="567"/>
        </w:tabs>
        <w:spacing w:line="240" w:lineRule="auto"/>
        <w:rPr>
          <w:color w:val="000000"/>
          <w:lang w:val="sv-SE"/>
        </w:rPr>
      </w:pPr>
    </w:p>
    <w:p w14:paraId="32F4F571"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w:t>
      </w:r>
      <w:r w:rsidRPr="0088249E">
        <w:rPr>
          <w:b/>
          <w:color w:val="000000"/>
          <w:lang w:val="sv-SE"/>
        </w:rPr>
        <w:tab/>
      </w:r>
      <w:r w:rsidR="00243EEE" w:rsidRPr="00DC2BA7">
        <w:rPr>
          <w:b/>
          <w:lang w:val="sv-SE"/>
        </w:rPr>
        <w:t>LÄKEMEDLETS NAMN</w:t>
      </w:r>
    </w:p>
    <w:p w14:paraId="7A78CDDC" w14:textId="77777777" w:rsidR="00676B6B" w:rsidRPr="0088249E" w:rsidRDefault="00676B6B" w:rsidP="00676B6B">
      <w:pPr>
        <w:tabs>
          <w:tab w:val="clear" w:pos="567"/>
        </w:tabs>
        <w:spacing w:line="240" w:lineRule="auto"/>
        <w:rPr>
          <w:color w:val="000000"/>
          <w:lang w:val="sv-SE"/>
        </w:rPr>
      </w:pPr>
    </w:p>
    <w:p w14:paraId="077E5AA6" w14:textId="77777777" w:rsidR="00676B6B" w:rsidRPr="0088249E" w:rsidRDefault="00B60735" w:rsidP="00676B6B">
      <w:pPr>
        <w:tabs>
          <w:tab w:val="clear" w:pos="567"/>
        </w:tabs>
        <w:spacing w:line="240" w:lineRule="auto"/>
        <w:rPr>
          <w:color w:val="000000"/>
          <w:lang w:val="sv-SE"/>
        </w:rPr>
      </w:pPr>
      <w:r w:rsidRPr="0088249E">
        <w:rPr>
          <w:lang w:val="sv-SE"/>
        </w:rPr>
        <w:t xml:space="preserve">Xolair 300 mg </w:t>
      </w:r>
      <w:r w:rsidR="00243EEE" w:rsidRPr="00DC2BA7">
        <w:rPr>
          <w:lang w:val="sv-SE"/>
        </w:rPr>
        <w:t>injektionsvätska, lösning i förfylld spruta</w:t>
      </w:r>
    </w:p>
    <w:p w14:paraId="1568512C" w14:textId="77777777" w:rsidR="00676B6B" w:rsidRPr="00DB6232" w:rsidRDefault="00B60735" w:rsidP="00676B6B">
      <w:pPr>
        <w:tabs>
          <w:tab w:val="clear" w:pos="567"/>
        </w:tabs>
        <w:spacing w:line="240" w:lineRule="auto"/>
        <w:rPr>
          <w:color w:val="000000"/>
          <w:lang w:val="sv-SE"/>
        </w:rPr>
      </w:pPr>
      <w:r w:rsidRPr="00DB6232">
        <w:rPr>
          <w:color w:val="000000"/>
          <w:lang w:val="sv-SE"/>
        </w:rPr>
        <w:t>omalizumab</w:t>
      </w:r>
    </w:p>
    <w:p w14:paraId="5DFEC7AB" w14:textId="77777777" w:rsidR="00676B6B" w:rsidRPr="00DB6232" w:rsidRDefault="00676B6B" w:rsidP="00676B6B">
      <w:pPr>
        <w:tabs>
          <w:tab w:val="clear" w:pos="567"/>
        </w:tabs>
        <w:spacing w:line="240" w:lineRule="auto"/>
        <w:rPr>
          <w:color w:val="000000"/>
          <w:lang w:val="sv-SE"/>
        </w:rPr>
      </w:pPr>
    </w:p>
    <w:p w14:paraId="123EDE4A" w14:textId="77777777" w:rsidR="00676B6B" w:rsidRPr="00DB6232" w:rsidRDefault="00676B6B" w:rsidP="00676B6B">
      <w:pPr>
        <w:tabs>
          <w:tab w:val="clear" w:pos="567"/>
        </w:tabs>
        <w:spacing w:line="240" w:lineRule="auto"/>
        <w:rPr>
          <w:color w:val="000000"/>
          <w:lang w:val="sv-SE"/>
        </w:rPr>
      </w:pPr>
    </w:p>
    <w:p w14:paraId="10E27755"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2.</w:t>
      </w:r>
      <w:r w:rsidRPr="0088249E">
        <w:rPr>
          <w:b/>
          <w:color w:val="000000"/>
          <w:lang w:val="sv-SE"/>
        </w:rPr>
        <w:tab/>
      </w:r>
      <w:r w:rsidR="00243EEE" w:rsidRPr="00DC2BA7">
        <w:rPr>
          <w:b/>
          <w:lang w:val="sv-SE"/>
        </w:rPr>
        <w:t>DEKLARATION AV AKTIV(A) SUBSTANS(ER)</w:t>
      </w:r>
    </w:p>
    <w:p w14:paraId="5B089F11" w14:textId="77777777" w:rsidR="00676B6B" w:rsidRPr="0088249E" w:rsidRDefault="00676B6B" w:rsidP="00676B6B">
      <w:pPr>
        <w:tabs>
          <w:tab w:val="clear" w:pos="567"/>
        </w:tabs>
        <w:spacing w:line="240" w:lineRule="auto"/>
        <w:rPr>
          <w:color w:val="000000"/>
          <w:lang w:val="sv-SE"/>
        </w:rPr>
      </w:pPr>
    </w:p>
    <w:p w14:paraId="74CB28F0" w14:textId="77777777" w:rsidR="00243EEE" w:rsidRPr="00DC2BA7" w:rsidRDefault="00B60735" w:rsidP="00243EEE">
      <w:pPr>
        <w:pStyle w:val="Text"/>
        <w:spacing w:before="0"/>
        <w:jc w:val="left"/>
        <w:rPr>
          <w:color w:val="000000"/>
          <w:sz w:val="22"/>
          <w:lang w:val="sv-SE"/>
        </w:rPr>
      </w:pPr>
      <w:r w:rsidRPr="00DC2BA7">
        <w:rPr>
          <w:color w:val="000000"/>
          <w:sz w:val="22"/>
          <w:lang w:val="sv-SE"/>
        </w:rPr>
        <w:t xml:space="preserve">Varje förfylld spruta innehåller </w:t>
      </w:r>
      <w:r>
        <w:rPr>
          <w:color w:val="000000"/>
          <w:sz w:val="22"/>
          <w:lang w:val="sv-SE"/>
        </w:rPr>
        <w:t>300</w:t>
      </w:r>
      <w:r w:rsidRPr="00DC2BA7">
        <w:rPr>
          <w:color w:val="000000"/>
          <w:sz w:val="22"/>
          <w:lang w:val="sv-SE"/>
        </w:rPr>
        <w:t> mg omalizumab</w:t>
      </w:r>
      <w:r>
        <w:rPr>
          <w:color w:val="000000"/>
          <w:sz w:val="22"/>
          <w:lang w:val="sv-SE"/>
        </w:rPr>
        <w:t xml:space="preserve"> i</w:t>
      </w:r>
      <w:r w:rsidRPr="00DC2BA7">
        <w:rPr>
          <w:color w:val="000000"/>
          <w:sz w:val="22"/>
          <w:lang w:val="sv-SE"/>
        </w:rPr>
        <w:t xml:space="preserve"> </w:t>
      </w:r>
      <w:r>
        <w:rPr>
          <w:color w:val="000000"/>
          <w:sz w:val="22"/>
          <w:lang w:val="sv-SE"/>
        </w:rPr>
        <w:t>2</w:t>
      </w:r>
      <w:r w:rsidRPr="00DC2BA7">
        <w:rPr>
          <w:color w:val="000000"/>
          <w:sz w:val="22"/>
          <w:lang w:val="sv-SE"/>
        </w:rPr>
        <w:t> ml</w:t>
      </w:r>
      <w:r>
        <w:rPr>
          <w:color w:val="000000"/>
          <w:sz w:val="22"/>
          <w:lang w:val="sv-SE"/>
        </w:rPr>
        <w:t xml:space="preserve"> lösning</w:t>
      </w:r>
      <w:r w:rsidRPr="00DC2BA7">
        <w:rPr>
          <w:color w:val="000000"/>
          <w:sz w:val="22"/>
          <w:lang w:val="sv-SE"/>
        </w:rPr>
        <w:t>.</w:t>
      </w:r>
    </w:p>
    <w:p w14:paraId="30EE7041" w14:textId="77777777" w:rsidR="00676B6B" w:rsidRPr="0088249E" w:rsidRDefault="00676B6B" w:rsidP="00676B6B">
      <w:pPr>
        <w:tabs>
          <w:tab w:val="clear" w:pos="567"/>
        </w:tabs>
        <w:spacing w:line="240" w:lineRule="auto"/>
        <w:rPr>
          <w:color w:val="000000"/>
          <w:lang w:val="sv-SE"/>
        </w:rPr>
      </w:pPr>
    </w:p>
    <w:p w14:paraId="46554B33" w14:textId="77777777" w:rsidR="00676B6B" w:rsidRPr="0088249E" w:rsidRDefault="00676B6B" w:rsidP="00676B6B">
      <w:pPr>
        <w:tabs>
          <w:tab w:val="clear" w:pos="567"/>
        </w:tabs>
        <w:spacing w:line="240" w:lineRule="auto"/>
        <w:rPr>
          <w:color w:val="000000"/>
          <w:lang w:val="sv-SE"/>
        </w:rPr>
      </w:pPr>
    </w:p>
    <w:p w14:paraId="5132B858"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3.</w:t>
      </w:r>
      <w:r w:rsidRPr="0088249E">
        <w:rPr>
          <w:b/>
          <w:color w:val="000000"/>
          <w:lang w:val="sv-SE"/>
        </w:rPr>
        <w:tab/>
      </w:r>
      <w:r w:rsidR="00243EEE" w:rsidRPr="00DC2BA7">
        <w:rPr>
          <w:b/>
          <w:lang w:val="sv-SE"/>
        </w:rPr>
        <w:t>FÖRTECKNING ÖVER HJÄLPÄMNEN</w:t>
      </w:r>
    </w:p>
    <w:p w14:paraId="21D6F97D" w14:textId="77777777" w:rsidR="00676B6B" w:rsidRPr="0088249E" w:rsidRDefault="00676B6B" w:rsidP="00676B6B">
      <w:pPr>
        <w:tabs>
          <w:tab w:val="clear" w:pos="567"/>
        </w:tabs>
        <w:spacing w:line="240" w:lineRule="auto"/>
        <w:rPr>
          <w:color w:val="000000"/>
          <w:lang w:val="sv-SE"/>
        </w:rPr>
      </w:pPr>
    </w:p>
    <w:p w14:paraId="4F2DEB01" w14:textId="77777777" w:rsidR="00243EEE" w:rsidRPr="00DC2BA7" w:rsidRDefault="00B60735" w:rsidP="00243EEE">
      <w:pPr>
        <w:pStyle w:val="Char2"/>
        <w:widowControl w:val="0"/>
        <w:spacing w:before="0"/>
        <w:jc w:val="left"/>
        <w:rPr>
          <w:sz w:val="22"/>
          <w:szCs w:val="22"/>
          <w:lang w:val="sv-SE"/>
        </w:rPr>
      </w:pPr>
      <w:r w:rsidRPr="00DC2BA7">
        <w:rPr>
          <w:sz w:val="22"/>
          <w:szCs w:val="22"/>
          <w:lang w:val="sv-SE"/>
        </w:rPr>
        <w:t>Innehåller även: argininhydroklorid, histidinhydroklorid</w:t>
      </w:r>
      <w:r w:rsidR="00ED7F84">
        <w:rPr>
          <w:sz w:val="22"/>
          <w:szCs w:val="22"/>
          <w:lang w:val="sv-SE"/>
        </w:rPr>
        <w:t>monohydrat</w:t>
      </w:r>
      <w:r w:rsidRPr="00DC2BA7">
        <w:rPr>
          <w:sz w:val="22"/>
          <w:szCs w:val="22"/>
          <w:lang w:val="sv-SE"/>
        </w:rPr>
        <w:t>, histidin, polysorbat 20, vatten för injektionsvätskor.</w:t>
      </w:r>
    </w:p>
    <w:p w14:paraId="2F9D60DA" w14:textId="77777777" w:rsidR="00676B6B" w:rsidRPr="0088249E" w:rsidRDefault="00676B6B" w:rsidP="00676B6B">
      <w:pPr>
        <w:tabs>
          <w:tab w:val="clear" w:pos="567"/>
        </w:tabs>
        <w:spacing w:line="240" w:lineRule="auto"/>
        <w:rPr>
          <w:color w:val="000000"/>
          <w:lang w:val="sv-SE"/>
        </w:rPr>
      </w:pPr>
    </w:p>
    <w:p w14:paraId="43995CB8" w14:textId="77777777" w:rsidR="00676B6B" w:rsidRPr="0088249E" w:rsidRDefault="00676B6B" w:rsidP="00676B6B">
      <w:pPr>
        <w:tabs>
          <w:tab w:val="clear" w:pos="567"/>
        </w:tabs>
        <w:spacing w:line="240" w:lineRule="auto"/>
        <w:rPr>
          <w:color w:val="000000"/>
          <w:lang w:val="sv-SE"/>
        </w:rPr>
      </w:pPr>
    </w:p>
    <w:p w14:paraId="6D86CA4B"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4.</w:t>
      </w:r>
      <w:r w:rsidRPr="0088249E">
        <w:rPr>
          <w:b/>
          <w:color w:val="000000"/>
          <w:lang w:val="sv-SE"/>
        </w:rPr>
        <w:tab/>
      </w:r>
      <w:r w:rsidR="00243EEE" w:rsidRPr="00DC2BA7">
        <w:rPr>
          <w:b/>
          <w:lang w:val="sv-SE"/>
        </w:rPr>
        <w:t>LÄKEMEDELSFORM OCH FÖRPACKNINGSSTORLEK</w:t>
      </w:r>
    </w:p>
    <w:p w14:paraId="670B9C13" w14:textId="77777777" w:rsidR="00676B6B" w:rsidRPr="0088249E" w:rsidRDefault="00676B6B" w:rsidP="00676B6B">
      <w:pPr>
        <w:tabs>
          <w:tab w:val="clear" w:pos="567"/>
        </w:tabs>
        <w:spacing w:line="240" w:lineRule="auto"/>
        <w:rPr>
          <w:color w:val="000000"/>
          <w:lang w:val="sv-SE"/>
        </w:rPr>
      </w:pPr>
    </w:p>
    <w:p w14:paraId="436F766B" w14:textId="77777777" w:rsidR="00243EEE" w:rsidRPr="00DC2BA7" w:rsidRDefault="00B60735" w:rsidP="00243EEE">
      <w:pPr>
        <w:pStyle w:val="Text"/>
        <w:spacing w:before="0"/>
        <w:jc w:val="left"/>
        <w:rPr>
          <w:sz w:val="22"/>
          <w:lang w:val="sv-SE"/>
        </w:rPr>
      </w:pPr>
      <w:r w:rsidRPr="00DC2BA7">
        <w:rPr>
          <w:sz w:val="22"/>
          <w:shd w:val="pct15" w:color="auto" w:fill="auto"/>
          <w:lang w:val="sv-SE"/>
        </w:rPr>
        <w:t>Injektionsvätska, lösning i förfylld spruta</w:t>
      </w:r>
    </w:p>
    <w:p w14:paraId="261EC7D5" w14:textId="77777777" w:rsidR="00243EEE" w:rsidRPr="00DC2BA7" w:rsidRDefault="00243EEE" w:rsidP="00243EEE">
      <w:pPr>
        <w:pStyle w:val="Text"/>
        <w:spacing w:before="0"/>
        <w:jc w:val="left"/>
        <w:rPr>
          <w:color w:val="000000"/>
          <w:sz w:val="22"/>
          <w:lang w:val="sv-SE"/>
        </w:rPr>
      </w:pPr>
    </w:p>
    <w:p w14:paraId="05E4EB82" w14:textId="77777777" w:rsidR="00243EEE" w:rsidRPr="00DC2BA7" w:rsidRDefault="00B60735" w:rsidP="00243EEE">
      <w:pPr>
        <w:suppressAutoHyphens/>
        <w:spacing w:line="240" w:lineRule="auto"/>
        <w:rPr>
          <w:noProof/>
          <w:lang w:val="sv-SE"/>
        </w:rPr>
      </w:pPr>
      <w:r w:rsidRPr="00DC2BA7">
        <w:rPr>
          <w:color w:val="000000"/>
          <w:lang w:val="sv-SE"/>
        </w:rPr>
        <w:t>1 förfylld spruta</w:t>
      </w:r>
    </w:p>
    <w:p w14:paraId="3A2B8563" w14:textId="77777777" w:rsidR="00676B6B" w:rsidRPr="0088249E" w:rsidRDefault="00676B6B" w:rsidP="00676B6B">
      <w:pPr>
        <w:tabs>
          <w:tab w:val="clear" w:pos="567"/>
        </w:tabs>
        <w:spacing w:line="240" w:lineRule="auto"/>
        <w:rPr>
          <w:color w:val="000000"/>
          <w:lang w:val="sv-SE"/>
        </w:rPr>
      </w:pPr>
    </w:p>
    <w:p w14:paraId="32A8F26B" w14:textId="77777777" w:rsidR="00676B6B" w:rsidRPr="0088249E" w:rsidRDefault="00676B6B" w:rsidP="00676B6B">
      <w:pPr>
        <w:tabs>
          <w:tab w:val="clear" w:pos="567"/>
        </w:tabs>
        <w:spacing w:line="240" w:lineRule="auto"/>
        <w:rPr>
          <w:color w:val="000000"/>
          <w:lang w:val="sv-SE"/>
        </w:rPr>
      </w:pPr>
    </w:p>
    <w:p w14:paraId="1668C957" w14:textId="77777777" w:rsidR="00676B6B" w:rsidRPr="0088249E" w:rsidRDefault="00B60735" w:rsidP="0088249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88249E">
        <w:rPr>
          <w:b/>
          <w:color w:val="000000"/>
          <w:lang w:val="sv-SE"/>
        </w:rPr>
        <w:t>5.</w:t>
      </w:r>
      <w:r w:rsidRPr="0088249E">
        <w:rPr>
          <w:b/>
          <w:color w:val="000000"/>
          <w:lang w:val="sv-SE"/>
        </w:rPr>
        <w:tab/>
      </w:r>
      <w:r w:rsidR="00243EEE" w:rsidRPr="00DC2BA7">
        <w:rPr>
          <w:b/>
          <w:lang w:val="sv-SE"/>
        </w:rPr>
        <w:t>ADMINISTRERINGSSÄTT OCH ADMINISTRERINGSVÄG</w:t>
      </w:r>
    </w:p>
    <w:p w14:paraId="4D00D99C" w14:textId="77777777" w:rsidR="00676B6B" w:rsidRPr="0088249E" w:rsidRDefault="00676B6B" w:rsidP="00676B6B">
      <w:pPr>
        <w:tabs>
          <w:tab w:val="clear" w:pos="567"/>
        </w:tabs>
        <w:spacing w:line="240" w:lineRule="auto"/>
        <w:rPr>
          <w:color w:val="000000"/>
          <w:lang w:val="sv-SE"/>
        </w:rPr>
      </w:pPr>
    </w:p>
    <w:p w14:paraId="34A908B2" w14:textId="77777777" w:rsidR="00243EEE" w:rsidRPr="00DC2BA7" w:rsidRDefault="00B60735" w:rsidP="00243EEE">
      <w:pPr>
        <w:suppressAutoHyphens/>
        <w:spacing w:line="240" w:lineRule="auto"/>
        <w:rPr>
          <w:noProof/>
          <w:lang w:val="sv-SE"/>
        </w:rPr>
      </w:pPr>
      <w:r w:rsidRPr="00DC2BA7">
        <w:rPr>
          <w:noProof/>
          <w:lang w:val="sv-SE"/>
        </w:rPr>
        <w:t>Läs bipacksedeln före användning.</w:t>
      </w:r>
    </w:p>
    <w:p w14:paraId="53BF5208" w14:textId="77777777" w:rsidR="00243EEE" w:rsidRPr="00DC2BA7" w:rsidRDefault="00B60735" w:rsidP="00243EEE">
      <w:pPr>
        <w:suppressAutoHyphens/>
        <w:spacing w:line="240" w:lineRule="auto"/>
        <w:rPr>
          <w:noProof/>
          <w:lang w:val="sv-SE"/>
        </w:rPr>
      </w:pPr>
      <w:r w:rsidRPr="00DC2BA7">
        <w:rPr>
          <w:noProof/>
          <w:lang w:val="sv-SE"/>
        </w:rPr>
        <w:t>Subkutan användning.</w:t>
      </w:r>
    </w:p>
    <w:p w14:paraId="6DBACDAD" w14:textId="77777777" w:rsidR="00243EEE" w:rsidRPr="00DC2BA7" w:rsidRDefault="00B60735" w:rsidP="00243EEE">
      <w:pPr>
        <w:suppressAutoHyphens/>
        <w:spacing w:line="240" w:lineRule="auto"/>
        <w:rPr>
          <w:noProof/>
          <w:lang w:val="sv-SE"/>
        </w:rPr>
      </w:pPr>
      <w:r w:rsidRPr="00DC2BA7">
        <w:rPr>
          <w:noProof/>
          <w:lang w:val="sv-SE"/>
        </w:rPr>
        <w:t>Engångsbruk.</w:t>
      </w:r>
    </w:p>
    <w:p w14:paraId="32715EB5" w14:textId="77777777" w:rsidR="00676B6B" w:rsidRPr="00DB6232" w:rsidRDefault="00676B6B" w:rsidP="00676B6B">
      <w:pPr>
        <w:tabs>
          <w:tab w:val="clear" w:pos="567"/>
        </w:tabs>
        <w:spacing w:line="240" w:lineRule="auto"/>
        <w:rPr>
          <w:color w:val="000000"/>
          <w:lang w:val="sv-SE"/>
        </w:rPr>
      </w:pPr>
    </w:p>
    <w:p w14:paraId="424B1F25" w14:textId="77777777" w:rsidR="00676B6B" w:rsidRPr="00DB6232" w:rsidRDefault="00676B6B" w:rsidP="00676B6B">
      <w:pPr>
        <w:tabs>
          <w:tab w:val="clear" w:pos="567"/>
        </w:tabs>
        <w:spacing w:line="240" w:lineRule="auto"/>
        <w:rPr>
          <w:color w:val="000000"/>
          <w:lang w:val="sv-SE"/>
        </w:rPr>
      </w:pPr>
    </w:p>
    <w:p w14:paraId="56F69CAA"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6.</w:t>
      </w:r>
      <w:r w:rsidRPr="0088249E">
        <w:rPr>
          <w:b/>
          <w:color w:val="000000"/>
          <w:lang w:val="sv-SE"/>
        </w:rPr>
        <w:tab/>
      </w:r>
      <w:r w:rsidR="00243EEE" w:rsidRPr="00DC2BA7">
        <w:rPr>
          <w:b/>
          <w:lang w:val="sv-SE"/>
        </w:rPr>
        <w:t>SÄRSKILD VARNING OM ATT LÄKEMEDLET MÅSTE FÖRVARAS UTOM SYN- OCH RÄCKHÅLL FÖR BARN</w:t>
      </w:r>
    </w:p>
    <w:p w14:paraId="4DE517E0" w14:textId="77777777" w:rsidR="00676B6B" w:rsidRPr="0088249E" w:rsidRDefault="00676B6B" w:rsidP="00676B6B">
      <w:pPr>
        <w:tabs>
          <w:tab w:val="clear" w:pos="567"/>
        </w:tabs>
        <w:spacing w:line="240" w:lineRule="auto"/>
        <w:rPr>
          <w:color w:val="000000"/>
          <w:lang w:val="sv-SE"/>
        </w:rPr>
      </w:pPr>
    </w:p>
    <w:p w14:paraId="68D1B85A" w14:textId="77777777" w:rsidR="00243EEE" w:rsidRPr="00DC2BA7" w:rsidRDefault="00B60735" w:rsidP="00243EEE">
      <w:pPr>
        <w:suppressAutoHyphens/>
        <w:spacing w:line="240" w:lineRule="auto"/>
        <w:rPr>
          <w:noProof/>
          <w:lang w:val="sv-SE"/>
        </w:rPr>
      </w:pPr>
      <w:r w:rsidRPr="00DC2BA7">
        <w:rPr>
          <w:noProof/>
          <w:lang w:val="sv-SE"/>
        </w:rPr>
        <w:t>Förvaras utom syn- och räckhåll för barn.</w:t>
      </w:r>
    </w:p>
    <w:p w14:paraId="509A3594" w14:textId="77777777" w:rsidR="00676B6B" w:rsidRPr="0088249E" w:rsidRDefault="00676B6B" w:rsidP="00676B6B">
      <w:pPr>
        <w:tabs>
          <w:tab w:val="clear" w:pos="567"/>
        </w:tabs>
        <w:spacing w:line="240" w:lineRule="auto"/>
        <w:rPr>
          <w:color w:val="000000"/>
          <w:lang w:val="sv-SE"/>
        </w:rPr>
      </w:pPr>
    </w:p>
    <w:p w14:paraId="47064349" w14:textId="77777777" w:rsidR="00676B6B" w:rsidRPr="0088249E" w:rsidRDefault="00676B6B" w:rsidP="00676B6B">
      <w:pPr>
        <w:tabs>
          <w:tab w:val="clear" w:pos="567"/>
        </w:tabs>
        <w:spacing w:line="240" w:lineRule="auto"/>
        <w:rPr>
          <w:color w:val="000000"/>
          <w:lang w:val="sv-SE"/>
        </w:rPr>
      </w:pPr>
    </w:p>
    <w:p w14:paraId="56501D29"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7.</w:t>
      </w:r>
      <w:r w:rsidRPr="0088249E">
        <w:rPr>
          <w:b/>
          <w:color w:val="000000"/>
          <w:lang w:val="sv-SE"/>
        </w:rPr>
        <w:tab/>
      </w:r>
      <w:r w:rsidR="00243EEE" w:rsidRPr="00DC2BA7">
        <w:rPr>
          <w:b/>
          <w:lang w:val="sv-SE"/>
        </w:rPr>
        <w:t>ÖVRIGA SÄRSKILDA VARNINGAR OM SÅ ÄR NÖDVÄNDIGT</w:t>
      </w:r>
    </w:p>
    <w:p w14:paraId="5A7B9F56" w14:textId="77777777" w:rsidR="00676B6B" w:rsidRPr="0088249E" w:rsidRDefault="00676B6B" w:rsidP="00676B6B">
      <w:pPr>
        <w:tabs>
          <w:tab w:val="clear" w:pos="567"/>
        </w:tabs>
        <w:spacing w:line="240" w:lineRule="auto"/>
        <w:rPr>
          <w:color w:val="000000"/>
          <w:lang w:val="sv-SE"/>
        </w:rPr>
      </w:pPr>
    </w:p>
    <w:p w14:paraId="539C803B" w14:textId="77777777" w:rsidR="00676B6B" w:rsidRPr="0088249E" w:rsidRDefault="00676B6B" w:rsidP="00676B6B">
      <w:pPr>
        <w:tabs>
          <w:tab w:val="clear" w:pos="567"/>
        </w:tabs>
        <w:spacing w:line="240" w:lineRule="auto"/>
        <w:rPr>
          <w:color w:val="000000"/>
          <w:lang w:val="sv-SE"/>
        </w:rPr>
      </w:pPr>
    </w:p>
    <w:p w14:paraId="35F0370B"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1A06A4">
        <w:rPr>
          <w:b/>
          <w:color w:val="000000"/>
          <w:lang w:val="sv-SE"/>
        </w:rPr>
        <w:t>8.</w:t>
      </w:r>
      <w:r w:rsidRPr="001A06A4">
        <w:rPr>
          <w:b/>
          <w:color w:val="000000"/>
          <w:lang w:val="sv-SE"/>
        </w:rPr>
        <w:tab/>
      </w:r>
      <w:r w:rsidR="00243EEE" w:rsidRPr="00DC2BA7">
        <w:rPr>
          <w:b/>
          <w:lang w:val="sv-SE"/>
        </w:rPr>
        <w:t>UTGÅNGSDATUM</w:t>
      </w:r>
    </w:p>
    <w:p w14:paraId="5B7C7224" w14:textId="77777777" w:rsidR="00676B6B" w:rsidRPr="00DB6232" w:rsidRDefault="00676B6B" w:rsidP="00676B6B">
      <w:pPr>
        <w:tabs>
          <w:tab w:val="clear" w:pos="567"/>
        </w:tabs>
        <w:spacing w:line="240" w:lineRule="auto"/>
        <w:rPr>
          <w:color w:val="000000"/>
          <w:lang w:val="sv-SE"/>
        </w:rPr>
      </w:pPr>
    </w:p>
    <w:p w14:paraId="5033C46A" w14:textId="77777777" w:rsidR="00676B6B" w:rsidRPr="00DB6232" w:rsidRDefault="00B60735" w:rsidP="00676B6B">
      <w:pPr>
        <w:tabs>
          <w:tab w:val="clear" w:pos="567"/>
        </w:tabs>
        <w:spacing w:line="240" w:lineRule="auto"/>
        <w:rPr>
          <w:color w:val="000000"/>
          <w:lang w:val="sv-SE"/>
        </w:rPr>
      </w:pPr>
      <w:r w:rsidRPr="00DB6232">
        <w:rPr>
          <w:color w:val="000000"/>
          <w:lang w:val="sv-SE"/>
        </w:rPr>
        <w:t>EXP</w:t>
      </w:r>
    </w:p>
    <w:p w14:paraId="6D030194" w14:textId="77777777" w:rsidR="00676B6B" w:rsidRPr="00DB6232" w:rsidRDefault="00676B6B" w:rsidP="00676B6B">
      <w:pPr>
        <w:tabs>
          <w:tab w:val="clear" w:pos="567"/>
        </w:tabs>
        <w:spacing w:line="240" w:lineRule="auto"/>
        <w:rPr>
          <w:color w:val="000000"/>
          <w:lang w:val="sv-SE"/>
        </w:rPr>
      </w:pPr>
    </w:p>
    <w:p w14:paraId="27607A43" w14:textId="77777777" w:rsidR="00676B6B" w:rsidRPr="00DB6232" w:rsidRDefault="00676B6B" w:rsidP="00676B6B">
      <w:pPr>
        <w:tabs>
          <w:tab w:val="clear" w:pos="567"/>
        </w:tabs>
        <w:spacing w:line="240" w:lineRule="auto"/>
        <w:rPr>
          <w:color w:val="000000"/>
          <w:lang w:val="sv-SE"/>
        </w:rPr>
      </w:pPr>
    </w:p>
    <w:p w14:paraId="3B3F1A9B" w14:textId="77777777" w:rsidR="00676B6B" w:rsidRPr="0088249E" w:rsidRDefault="00B60735" w:rsidP="00676B6B">
      <w:pPr>
        <w:keepNext/>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88249E">
        <w:rPr>
          <w:b/>
          <w:color w:val="000000"/>
          <w:lang w:val="sv-SE"/>
        </w:rPr>
        <w:lastRenderedPageBreak/>
        <w:t>9.</w:t>
      </w:r>
      <w:r w:rsidRPr="0088249E">
        <w:rPr>
          <w:b/>
          <w:color w:val="000000"/>
          <w:lang w:val="sv-SE"/>
        </w:rPr>
        <w:tab/>
      </w:r>
      <w:r w:rsidR="00AC6FD2" w:rsidRPr="00DC2BA7">
        <w:rPr>
          <w:b/>
          <w:lang w:val="sv-SE"/>
        </w:rPr>
        <w:t>SÄRSKILDA FÖRVARINGSANVISNINGAR</w:t>
      </w:r>
    </w:p>
    <w:p w14:paraId="7EEC83F9" w14:textId="77777777" w:rsidR="00676B6B" w:rsidRPr="0088249E" w:rsidRDefault="00676B6B" w:rsidP="00676B6B">
      <w:pPr>
        <w:keepNext/>
        <w:tabs>
          <w:tab w:val="clear" w:pos="567"/>
        </w:tabs>
        <w:spacing w:line="240" w:lineRule="auto"/>
        <w:rPr>
          <w:color w:val="000000"/>
          <w:lang w:val="sv-SE"/>
        </w:rPr>
      </w:pPr>
    </w:p>
    <w:p w14:paraId="528FD53A" w14:textId="77777777" w:rsidR="00AC6FD2" w:rsidRPr="00DC2BA7" w:rsidRDefault="00B60735" w:rsidP="00AC6FD2">
      <w:pPr>
        <w:keepNext/>
        <w:suppressAutoHyphens/>
        <w:spacing w:line="240" w:lineRule="auto"/>
        <w:rPr>
          <w:lang w:val="sv-SE"/>
        </w:rPr>
      </w:pPr>
      <w:r w:rsidRPr="00DC2BA7">
        <w:rPr>
          <w:lang w:val="sv-SE"/>
        </w:rPr>
        <w:t>Förvaras i kylskåp.</w:t>
      </w:r>
    </w:p>
    <w:p w14:paraId="72F3EFF4" w14:textId="77777777" w:rsidR="00AC6FD2" w:rsidRPr="00DC2BA7" w:rsidRDefault="00B60735" w:rsidP="00AC6FD2">
      <w:pPr>
        <w:keepNext/>
        <w:suppressAutoHyphens/>
        <w:spacing w:line="240" w:lineRule="auto"/>
        <w:rPr>
          <w:lang w:val="sv-SE"/>
        </w:rPr>
      </w:pPr>
      <w:r w:rsidRPr="00DC2BA7">
        <w:rPr>
          <w:lang w:val="sv-SE"/>
        </w:rPr>
        <w:t>Får ej frysas.</w:t>
      </w:r>
    </w:p>
    <w:p w14:paraId="13495456" w14:textId="77777777" w:rsidR="00AC6FD2" w:rsidRPr="00DC2BA7" w:rsidRDefault="00B60735" w:rsidP="00AC6FD2">
      <w:pPr>
        <w:suppressAutoHyphens/>
        <w:spacing w:line="240" w:lineRule="auto"/>
        <w:rPr>
          <w:lang w:val="sv-SE"/>
        </w:rPr>
      </w:pPr>
      <w:r w:rsidRPr="00DC2BA7">
        <w:rPr>
          <w:lang w:val="sv-SE"/>
        </w:rPr>
        <w:t>Förvaras i originalförpackningen. Ljuskänsligt.</w:t>
      </w:r>
    </w:p>
    <w:p w14:paraId="7F3521E8" w14:textId="77777777" w:rsidR="00676B6B" w:rsidRPr="0088249E" w:rsidRDefault="00676B6B" w:rsidP="00676B6B">
      <w:pPr>
        <w:tabs>
          <w:tab w:val="clear" w:pos="567"/>
        </w:tabs>
        <w:spacing w:line="240" w:lineRule="auto"/>
        <w:rPr>
          <w:color w:val="000000"/>
          <w:lang w:val="sv-SE"/>
        </w:rPr>
      </w:pPr>
    </w:p>
    <w:p w14:paraId="3462CA1A" w14:textId="77777777" w:rsidR="00676B6B" w:rsidRPr="0088249E" w:rsidRDefault="00676B6B" w:rsidP="00676B6B">
      <w:pPr>
        <w:tabs>
          <w:tab w:val="clear" w:pos="567"/>
        </w:tabs>
        <w:spacing w:line="240" w:lineRule="auto"/>
        <w:rPr>
          <w:color w:val="000000"/>
          <w:lang w:val="sv-SE"/>
        </w:rPr>
      </w:pPr>
    </w:p>
    <w:p w14:paraId="4CF014FF" w14:textId="77777777" w:rsidR="00676B6B" w:rsidRPr="0088249E" w:rsidRDefault="00B60735" w:rsidP="0088249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88249E">
        <w:rPr>
          <w:b/>
          <w:color w:val="000000"/>
          <w:lang w:val="sv-SE"/>
        </w:rPr>
        <w:t>10.</w:t>
      </w:r>
      <w:r w:rsidRPr="0088249E">
        <w:rPr>
          <w:b/>
          <w:color w:val="000000"/>
          <w:lang w:val="sv-SE"/>
        </w:rPr>
        <w:tab/>
      </w:r>
      <w:r w:rsidR="00AC6FD2" w:rsidRPr="00DC2BA7">
        <w:rPr>
          <w:b/>
          <w:lang w:val="sv-SE"/>
        </w:rPr>
        <w:t>SÄRSKILDA FÖRSIKTIGHETSÅTGÄRDER FÖR DESTRUKTION AV EJ ANVÄNT LÄKEMEDEL OCH AVFALL I FÖREKOMMANDE FALL</w:t>
      </w:r>
    </w:p>
    <w:p w14:paraId="31625467" w14:textId="77777777" w:rsidR="00676B6B" w:rsidRPr="0088249E" w:rsidRDefault="00676B6B" w:rsidP="00676B6B">
      <w:pPr>
        <w:tabs>
          <w:tab w:val="clear" w:pos="567"/>
        </w:tabs>
        <w:spacing w:line="240" w:lineRule="auto"/>
        <w:rPr>
          <w:color w:val="000000"/>
          <w:u w:val="single"/>
          <w:lang w:val="sv-SE"/>
        </w:rPr>
      </w:pPr>
    </w:p>
    <w:p w14:paraId="244CBE20" w14:textId="77777777" w:rsidR="00676B6B" w:rsidRPr="0088249E" w:rsidRDefault="00676B6B" w:rsidP="00676B6B">
      <w:pPr>
        <w:tabs>
          <w:tab w:val="clear" w:pos="567"/>
        </w:tabs>
        <w:spacing w:line="240" w:lineRule="auto"/>
        <w:rPr>
          <w:color w:val="000000"/>
          <w:lang w:val="sv-SE"/>
        </w:rPr>
      </w:pPr>
    </w:p>
    <w:p w14:paraId="2F2688C6" w14:textId="77777777" w:rsidR="00676B6B" w:rsidRPr="0088249E" w:rsidRDefault="00B60735" w:rsidP="0088249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88249E">
        <w:rPr>
          <w:b/>
          <w:color w:val="000000"/>
          <w:lang w:val="sv-SE"/>
        </w:rPr>
        <w:t>11.</w:t>
      </w:r>
      <w:r w:rsidRPr="0088249E">
        <w:rPr>
          <w:b/>
          <w:color w:val="000000"/>
          <w:lang w:val="sv-SE"/>
        </w:rPr>
        <w:tab/>
      </w:r>
      <w:r w:rsidR="00AC6FD2" w:rsidRPr="00DC2BA7">
        <w:rPr>
          <w:b/>
          <w:lang w:val="sv-SE"/>
        </w:rPr>
        <w:t>INNEHAVARE AV GODKÄNNANDE FÖR FÖRSÄLJNING (NAMN OCH ADRESS)</w:t>
      </w:r>
    </w:p>
    <w:p w14:paraId="7459E1C7" w14:textId="77777777" w:rsidR="00676B6B" w:rsidRPr="00DB6232" w:rsidRDefault="00676B6B" w:rsidP="00676B6B">
      <w:pPr>
        <w:tabs>
          <w:tab w:val="clear" w:pos="567"/>
        </w:tabs>
        <w:spacing w:line="240" w:lineRule="auto"/>
        <w:rPr>
          <w:color w:val="000000"/>
          <w:lang w:val="sv-SE"/>
        </w:rPr>
      </w:pPr>
    </w:p>
    <w:p w14:paraId="373784EE" w14:textId="77777777" w:rsidR="00676B6B" w:rsidRPr="0079667D" w:rsidRDefault="00B60735" w:rsidP="00676B6B">
      <w:pPr>
        <w:keepNext/>
        <w:tabs>
          <w:tab w:val="clear" w:pos="567"/>
        </w:tabs>
        <w:spacing w:line="240" w:lineRule="auto"/>
        <w:rPr>
          <w:color w:val="000000"/>
        </w:rPr>
      </w:pPr>
      <w:r w:rsidRPr="0079667D">
        <w:rPr>
          <w:color w:val="000000"/>
        </w:rPr>
        <w:t>Novartis Europharm Limited</w:t>
      </w:r>
    </w:p>
    <w:p w14:paraId="67F37F31" w14:textId="77777777" w:rsidR="00676B6B" w:rsidRPr="0079667D" w:rsidRDefault="00B60735" w:rsidP="00676B6B">
      <w:pPr>
        <w:keepNext/>
        <w:spacing w:line="240" w:lineRule="auto"/>
        <w:rPr>
          <w:color w:val="000000"/>
        </w:rPr>
      </w:pPr>
      <w:r w:rsidRPr="0079667D">
        <w:rPr>
          <w:color w:val="000000"/>
        </w:rPr>
        <w:t>Vista Building</w:t>
      </w:r>
    </w:p>
    <w:p w14:paraId="036367C0" w14:textId="77777777" w:rsidR="00676B6B" w:rsidRPr="0079667D" w:rsidRDefault="00B60735" w:rsidP="00676B6B">
      <w:pPr>
        <w:keepNext/>
        <w:spacing w:line="240" w:lineRule="auto"/>
        <w:rPr>
          <w:color w:val="000000"/>
        </w:rPr>
      </w:pPr>
      <w:r w:rsidRPr="0079667D">
        <w:rPr>
          <w:color w:val="000000"/>
        </w:rPr>
        <w:t>Elm Park, Merrion Road</w:t>
      </w:r>
    </w:p>
    <w:p w14:paraId="178FE846" w14:textId="77777777" w:rsidR="00676B6B" w:rsidRPr="00DB6232" w:rsidRDefault="00B60735" w:rsidP="00676B6B">
      <w:pPr>
        <w:keepNext/>
        <w:spacing w:line="240" w:lineRule="auto"/>
        <w:rPr>
          <w:color w:val="000000"/>
          <w:lang w:val="sv-SE"/>
        </w:rPr>
      </w:pPr>
      <w:r w:rsidRPr="00DB6232">
        <w:rPr>
          <w:color w:val="000000"/>
          <w:lang w:val="sv-SE"/>
        </w:rPr>
        <w:t>Dublin 4</w:t>
      </w:r>
    </w:p>
    <w:p w14:paraId="06CE8FC3" w14:textId="77777777" w:rsidR="00676B6B" w:rsidRPr="0088249E" w:rsidRDefault="00B60735" w:rsidP="00676B6B">
      <w:pPr>
        <w:spacing w:line="240" w:lineRule="auto"/>
        <w:rPr>
          <w:color w:val="000000"/>
          <w:lang w:val="sv-SE"/>
        </w:rPr>
      </w:pPr>
      <w:r w:rsidRPr="0088249E">
        <w:rPr>
          <w:color w:val="000000"/>
          <w:lang w:val="sv-SE"/>
        </w:rPr>
        <w:t>Ir</w:t>
      </w:r>
      <w:r w:rsidR="00AC6FD2" w:rsidRPr="0088249E">
        <w:rPr>
          <w:color w:val="000000"/>
          <w:lang w:val="sv-SE"/>
        </w:rPr>
        <w:t>l</w:t>
      </w:r>
      <w:r w:rsidRPr="0088249E">
        <w:rPr>
          <w:color w:val="000000"/>
          <w:lang w:val="sv-SE"/>
        </w:rPr>
        <w:t>and</w:t>
      </w:r>
    </w:p>
    <w:p w14:paraId="3D6DE682" w14:textId="77777777" w:rsidR="00676B6B" w:rsidRPr="0088249E" w:rsidRDefault="00676B6B" w:rsidP="00676B6B">
      <w:pPr>
        <w:tabs>
          <w:tab w:val="clear" w:pos="567"/>
        </w:tabs>
        <w:spacing w:line="240" w:lineRule="auto"/>
        <w:rPr>
          <w:color w:val="000000"/>
          <w:lang w:val="sv-SE"/>
        </w:rPr>
      </w:pPr>
    </w:p>
    <w:p w14:paraId="3C30EBAF" w14:textId="77777777" w:rsidR="00676B6B" w:rsidRPr="0088249E" w:rsidRDefault="00676B6B" w:rsidP="00676B6B">
      <w:pPr>
        <w:tabs>
          <w:tab w:val="clear" w:pos="567"/>
        </w:tabs>
        <w:spacing w:line="240" w:lineRule="auto"/>
        <w:rPr>
          <w:color w:val="000000"/>
          <w:lang w:val="sv-SE"/>
        </w:rPr>
      </w:pPr>
    </w:p>
    <w:p w14:paraId="3BCE65FA"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12.</w:t>
      </w:r>
      <w:r w:rsidRPr="0088249E">
        <w:rPr>
          <w:b/>
          <w:color w:val="000000"/>
          <w:lang w:val="sv-SE"/>
        </w:rPr>
        <w:tab/>
      </w:r>
      <w:r w:rsidR="00AC6FD2" w:rsidRPr="00DC2BA7">
        <w:rPr>
          <w:b/>
          <w:lang w:val="sv-SE"/>
        </w:rPr>
        <w:t>NUMMER PÅ GODKÄNNANDE FÖR FÖRSÄLJNING</w:t>
      </w:r>
    </w:p>
    <w:p w14:paraId="782AF3A5" w14:textId="77777777" w:rsidR="00676B6B" w:rsidRPr="0088249E" w:rsidRDefault="00676B6B" w:rsidP="00676B6B">
      <w:pPr>
        <w:tabs>
          <w:tab w:val="clear" w:pos="567"/>
        </w:tabs>
        <w:spacing w:line="240" w:lineRule="auto"/>
        <w:rPr>
          <w:color w:val="000000"/>
          <w:lang w:val="sv-SE"/>
        </w:rPr>
      </w:pPr>
    </w:p>
    <w:p w14:paraId="22D1FA41" w14:textId="77777777" w:rsidR="00676B6B" w:rsidRPr="0088249E" w:rsidRDefault="00B60735" w:rsidP="00676B6B">
      <w:pPr>
        <w:tabs>
          <w:tab w:val="clear" w:pos="567"/>
          <w:tab w:val="left" w:pos="2268"/>
        </w:tabs>
        <w:spacing w:line="240" w:lineRule="auto"/>
        <w:rPr>
          <w:color w:val="000000"/>
          <w:lang w:val="sv-SE"/>
        </w:rPr>
      </w:pPr>
      <w:r w:rsidRPr="0088249E">
        <w:rPr>
          <w:lang w:val="sv-SE"/>
        </w:rPr>
        <w:t>EU/1/05/319/</w:t>
      </w:r>
      <w:r w:rsidR="001F6689">
        <w:rPr>
          <w:lang w:val="sv-SE"/>
        </w:rPr>
        <w:t>012</w:t>
      </w:r>
      <w:r w:rsidRPr="0088249E">
        <w:rPr>
          <w:lang w:val="sv-SE"/>
        </w:rPr>
        <w:tab/>
      </w:r>
      <w:r w:rsidRPr="0088249E">
        <w:rPr>
          <w:color w:val="000000"/>
          <w:shd w:val="clear" w:color="auto" w:fill="D9D9D9"/>
          <w:lang w:val="sv-SE"/>
        </w:rPr>
        <w:t xml:space="preserve">300 mg </w:t>
      </w:r>
      <w:r w:rsidR="00AC6FD2" w:rsidRPr="0012024C">
        <w:rPr>
          <w:shd w:val="clear" w:color="auto" w:fill="D9D9D9"/>
          <w:lang w:val="sv-SE"/>
        </w:rPr>
        <w:t>injektionsvätska, lösning i förfylld spruta</w:t>
      </w:r>
    </w:p>
    <w:p w14:paraId="6C7A4615" w14:textId="77777777" w:rsidR="00676B6B" w:rsidRPr="0088249E" w:rsidRDefault="00676B6B" w:rsidP="00676B6B">
      <w:pPr>
        <w:tabs>
          <w:tab w:val="clear" w:pos="567"/>
        </w:tabs>
        <w:spacing w:line="240" w:lineRule="auto"/>
        <w:rPr>
          <w:color w:val="000000"/>
          <w:lang w:val="sv-SE"/>
        </w:rPr>
      </w:pPr>
    </w:p>
    <w:p w14:paraId="29DF95DB" w14:textId="77777777" w:rsidR="00676B6B" w:rsidRPr="0088249E" w:rsidRDefault="00676B6B" w:rsidP="00676B6B">
      <w:pPr>
        <w:tabs>
          <w:tab w:val="clear" w:pos="567"/>
        </w:tabs>
        <w:spacing w:line="240" w:lineRule="auto"/>
        <w:rPr>
          <w:color w:val="000000"/>
          <w:lang w:val="sv-SE"/>
        </w:rPr>
      </w:pPr>
    </w:p>
    <w:p w14:paraId="0184C0B7"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13.</w:t>
      </w:r>
      <w:r w:rsidRPr="00DB6232">
        <w:rPr>
          <w:b/>
          <w:color w:val="000000"/>
          <w:lang w:val="sv-SE"/>
        </w:rPr>
        <w:tab/>
      </w:r>
      <w:r w:rsidR="00AC6FD2" w:rsidRPr="00DC2BA7">
        <w:rPr>
          <w:b/>
          <w:lang w:val="sv-SE"/>
        </w:rPr>
        <w:t>TILLVERKNINGSSATSNUMMER</w:t>
      </w:r>
    </w:p>
    <w:p w14:paraId="5CE1CAE6" w14:textId="77777777" w:rsidR="00676B6B" w:rsidRPr="00DB6232" w:rsidRDefault="00676B6B" w:rsidP="00676B6B">
      <w:pPr>
        <w:tabs>
          <w:tab w:val="clear" w:pos="567"/>
        </w:tabs>
        <w:spacing w:line="240" w:lineRule="auto"/>
        <w:rPr>
          <w:color w:val="000000"/>
          <w:lang w:val="sv-SE"/>
        </w:rPr>
      </w:pPr>
    </w:p>
    <w:p w14:paraId="5D31D004" w14:textId="77777777" w:rsidR="00676B6B" w:rsidRPr="00DB6232" w:rsidRDefault="00B60735" w:rsidP="00676B6B">
      <w:pPr>
        <w:tabs>
          <w:tab w:val="clear" w:pos="567"/>
        </w:tabs>
        <w:spacing w:line="240" w:lineRule="auto"/>
        <w:rPr>
          <w:color w:val="000000"/>
          <w:lang w:val="sv-SE"/>
        </w:rPr>
      </w:pPr>
      <w:r w:rsidRPr="00DB6232">
        <w:rPr>
          <w:color w:val="000000"/>
          <w:lang w:val="sv-SE"/>
        </w:rPr>
        <w:t>Lot</w:t>
      </w:r>
    </w:p>
    <w:p w14:paraId="5B06156C" w14:textId="77777777" w:rsidR="00676B6B" w:rsidRPr="00DB6232" w:rsidRDefault="00676B6B" w:rsidP="00676B6B">
      <w:pPr>
        <w:tabs>
          <w:tab w:val="clear" w:pos="567"/>
        </w:tabs>
        <w:spacing w:line="240" w:lineRule="auto"/>
        <w:rPr>
          <w:color w:val="000000"/>
          <w:lang w:val="sv-SE"/>
        </w:rPr>
      </w:pPr>
    </w:p>
    <w:p w14:paraId="1370C6A0" w14:textId="77777777" w:rsidR="00676B6B" w:rsidRPr="00DB6232" w:rsidRDefault="00676B6B" w:rsidP="00676B6B">
      <w:pPr>
        <w:tabs>
          <w:tab w:val="clear" w:pos="567"/>
        </w:tabs>
        <w:spacing w:line="240" w:lineRule="auto"/>
        <w:rPr>
          <w:color w:val="000000"/>
          <w:lang w:val="sv-SE"/>
        </w:rPr>
      </w:pPr>
    </w:p>
    <w:p w14:paraId="68809B4D"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14.</w:t>
      </w:r>
      <w:r w:rsidRPr="0088249E">
        <w:rPr>
          <w:b/>
          <w:color w:val="000000"/>
          <w:lang w:val="sv-SE"/>
        </w:rPr>
        <w:tab/>
      </w:r>
      <w:r w:rsidR="00AC6FD2" w:rsidRPr="00DC2BA7">
        <w:rPr>
          <w:b/>
          <w:lang w:val="sv-SE"/>
        </w:rPr>
        <w:t>ALLMÄN KLASSIFICERING FÖR FÖRSKRIVNING</w:t>
      </w:r>
    </w:p>
    <w:p w14:paraId="28D2B523" w14:textId="77777777" w:rsidR="00676B6B" w:rsidRPr="0088249E" w:rsidRDefault="00676B6B" w:rsidP="00676B6B">
      <w:pPr>
        <w:tabs>
          <w:tab w:val="clear" w:pos="567"/>
        </w:tabs>
        <w:spacing w:line="240" w:lineRule="auto"/>
        <w:rPr>
          <w:color w:val="000000"/>
          <w:lang w:val="sv-SE"/>
        </w:rPr>
      </w:pPr>
    </w:p>
    <w:p w14:paraId="367BC33A" w14:textId="77777777" w:rsidR="00676B6B" w:rsidRPr="0088249E" w:rsidRDefault="00676B6B" w:rsidP="00676B6B">
      <w:pPr>
        <w:tabs>
          <w:tab w:val="clear" w:pos="567"/>
        </w:tabs>
        <w:spacing w:line="240" w:lineRule="auto"/>
        <w:rPr>
          <w:color w:val="000000"/>
          <w:lang w:val="sv-SE"/>
        </w:rPr>
      </w:pPr>
    </w:p>
    <w:p w14:paraId="44FD54CC"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15.</w:t>
      </w:r>
      <w:r w:rsidRPr="0088249E">
        <w:rPr>
          <w:b/>
          <w:color w:val="000000"/>
          <w:lang w:val="sv-SE"/>
        </w:rPr>
        <w:tab/>
      </w:r>
      <w:r w:rsidR="00AC6FD2" w:rsidRPr="00DC2BA7">
        <w:rPr>
          <w:b/>
          <w:lang w:val="sv-SE"/>
        </w:rPr>
        <w:t>BRUKSANVISNING</w:t>
      </w:r>
    </w:p>
    <w:p w14:paraId="45AAEFF3" w14:textId="77777777" w:rsidR="00676B6B" w:rsidRPr="0088249E" w:rsidRDefault="00676B6B" w:rsidP="00676B6B">
      <w:pPr>
        <w:tabs>
          <w:tab w:val="clear" w:pos="567"/>
        </w:tabs>
        <w:spacing w:line="240" w:lineRule="auto"/>
        <w:rPr>
          <w:color w:val="000000"/>
          <w:lang w:val="sv-SE"/>
        </w:rPr>
      </w:pPr>
    </w:p>
    <w:p w14:paraId="49C40EF3" w14:textId="77777777" w:rsidR="00676B6B" w:rsidRPr="0088249E" w:rsidRDefault="00676B6B" w:rsidP="00676B6B">
      <w:pPr>
        <w:tabs>
          <w:tab w:val="clear" w:pos="567"/>
        </w:tabs>
        <w:spacing w:line="240" w:lineRule="auto"/>
        <w:rPr>
          <w:color w:val="000000"/>
          <w:lang w:val="sv-SE"/>
        </w:rPr>
      </w:pPr>
    </w:p>
    <w:p w14:paraId="017E59AC"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r w:rsidRPr="0088249E">
        <w:rPr>
          <w:b/>
          <w:color w:val="000000"/>
          <w:lang w:val="sv-SE"/>
        </w:rPr>
        <w:t>16.</w:t>
      </w:r>
      <w:r w:rsidRPr="0088249E">
        <w:rPr>
          <w:b/>
          <w:color w:val="000000"/>
          <w:lang w:val="sv-SE"/>
        </w:rPr>
        <w:tab/>
      </w:r>
      <w:r w:rsidR="00AC6FD2" w:rsidRPr="00DC2BA7">
        <w:rPr>
          <w:b/>
          <w:caps/>
          <w:noProof/>
          <w:lang w:val="sv-SE"/>
        </w:rPr>
        <w:t>information i Punktskrift</w:t>
      </w:r>
    </w:p>
    <w:p w14:paraId="6742C358" w14:textId="77777777" w:rsidR="00676B6B" w:rsidRPr="0088249E" w:rsidRDefault="00676B6B" w:rsidP="00676B6B">
      <w:pPr>
        <w:tabs>
          <w:tab w:val="clear" w:pos="567"/>
        </w:tabs>
        <w:spacing w:line="240" w:lineRule="auto"/>
        <w:rPr>
          <w:color w:val="000000"/>
          <w:lang w:val="sv-SE"/>
        </w:rPr>
      </w:pPr>
    </w:p>
    <w:p w14:paraId="074CF917" w14:textId="77777777" w:rsidR="00676B6B" w:rsidRPr="00DB6232" w:rsidRDefault="00B60735" w:rsidP="00676B6B">
      <w:pPr>
        <w:tabs>
          <w:tab w:val="clear" w:pos="567"/>
        </w:tabs>
        <w:spacing w:line="240" w:lineRule="auto"/>
        <w:rPr>
          <w:color w:val="000000"/>
          <w:lang w:val="sv-SE"/>
        </w:rPr>
      </w:pPr>
      <w:r w:rsidRPr="00DB6232">
        <w:rPr>
          <w:color w:val="000000"/>
          <w:lang w:val="sv-SE"/>
        </w:rPr>
        <w:t>Xolair 300 mg</w:t>
      </w:r>
    </w:p>
    <w:p w14:paraId="2EFC986F" w14:textId="77777777" w:rsidR="00676B6B" w:rsidRPr="00DB6232" w:rsidRDefault="00676B6B" w:rsidP="00676B6B">
      <w:pPr>
        <w:tabs>
          <w:tab w:val="clear" w:pos="567"/>
        </w:tabs>
        <w:spacing w:line="240" w:lineRule="auto"/>
        <w:rPr>
          <w:color w:val="000000"/>
          <w:lang w:val="sv-SE"/>
        </w:rPr>
      </w:pPr>
    </w:p>
    <w:p w14:paraId="2B70B331" w14:textId="77777777" w:rsidR="00676B6B" w:rsidRPr="00DB6232" w:rsidRDefault="00676B6B" w:rsidP="00676B6B">
      <w:pPr>
        <w:spacing w:line="240" w:lineRule="auto"/>
        <w:rPr>
          <w:color w:val="000000"/>
          <w:lang w:val="sv-SE"/>
        </w:rPr>
      </w:pPr>
    </w:p>
    <w:p w14:paraId="1D97229D" w14:textId="77777777" w:rsidR="00676B6B" w:rsidRPr="0088249E"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lang w:val="sv-SE"/>
        </w:rPr>
      </w:pPr>
      <w:r w:rsidRPr="0088249E">
        <w:rPr>
          <w:b/>
          <w:noProof/>
          <w:lang w:val="sv-SE"/>
        </w:rPr>
        <w:t>17.</w:t>
      </w:r>
      <w:r w:rsidRPr="0088249E">
        <w:rPr>
          <w:b/>
          <w:noProof/>
          <w:lang w:val="sv-SE"/>
        </w:rPr>
        <w:tab/>
      </w:r>
      <w:r w:rsidR="00AC6FD2" w:rsidRPr="00DC2BA7">
        <w:rPr>
          <w:b/>
          <w:noProof/>
          <w:lang w:val="sv-SE"/>
        </w:rPr>
        <w:t>UNIK IDENTITETSBETECKNING – TVÅDIMENSIONELL STRECKKOD</w:t>
      </w:r>
    </w:p>
    <w:p w14:paraId="4A17A345" w14:textId="77777777" w:rsidR="00676B6B" w:rsidRPr="0088249E" w:rsidRDefault="00676B6B" w:rsidP="00676B6B">
      <w:pPr>
        <w:keepNext/>
        <w:spacing w:line="240" w:lineRule="auto"/>
        <w:rPr>
          <w:noProof/>
          <w:lang w:val="sv-SE"/>
        </w:rPr>
      </w:pPr>
    </w:p>
    <w:p w14:paraId="07DF7DCA" w14:textId="77777777" w:rsidR="00AC6FD2" w:rsidRPr="00DC2BA7" w:rsidRDefault="00B60735" w:rsidP="00AC6FD2">
      <w:pPr>
        <w:widowControl w:val="0"/>
        <w:tabs>
          <w:tab w:val="clear" w:pos="567"/>
        </w:tabs>
        <w:spacing w:line="240" w:lineRule="auto"/>
        <w:rPr>
          <w:shd w:val="pct15" w:color="auto" w:fill="auto"/>
          <w:lang w:val="sv-SE"/>
        </w:rPr>
      </w:pPr>
      <w:r w:rsidRPr="00DC2BA7">
        <w:rPr>
          <w:shd w:val="pct15" w:color="auto" w:fill="auto"/>
          <w:lang w:val="sv-SE"/>
        </w:rPr>
        <w:t>Tvådimensionell streckkod som innehåller den unika identitetsbeteckningen.</w:t>
      </w:r>
    </w:p>
    <w:p w14:paraId="23E95B31" w14:textId="77777777" w:rsidR="00676B6B" w:rsidRPr="0088249E" w:rsidRDefault="00676B6B" w:rsidP="00676B6B">
      <w:pPr>
        <w:spacing w:line="240" w:lineRule="auto"/>
        <w:rPr>
          <w:color w:val="000000"/>
          <w:lang w:val="sv-SE"/>
        </w:rPr>
      </w:pPr>
    </w:p>
    <w:p w14:paraId="4A5C321A" w14:textId="77777777" w:rsidR="00676B6B" w:rsidRPr="0088249E" w:rsidRDefault="00676B6B" w:rsidP="00676B6B">
      <w:pPr>
        <w:spacing w:line="240" w:lineRule="auto"/>
        <w:rPr>
          <w:color w:val="000000"/>
          <w:lang w:val="sv-SE"/>
        </w:rPr>
      </w:pPr>
    </w:p>
    <w:p w14:paraId="4DFAFE57" w14:textId="77777777" w:rsidR="00676B6B" w:rsidRPr="0088249E"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lang w:val="sv-SE"/>
        </w:rPr>
      </w:pPr>
      <w:r w:rsidRPr="0088249E">
        <w:rPr>
          <w:b/>
          <w:noProof/>
          <w:lang w:val="sv-SE"/>
        </w:rPr>
        <w:t>18.</w:t>
      </w:r>
      <w:r w:rsidRPr="0088249E">
        <w:rPr>
          <w:b/>
          <w:noProof/>
          <w:lang w:val="sv-SE"/>
        </w:rPr>
        <w:tab/>
      </w:r>
      <w:r w:rsidR="00AC6FD2" w:rsidRPr="00DC2BA7">
        <w:rPr>
          <w:b/>
          <w:noProof/>
          <w:lang w:val="sv-SE"/>
        </w:rPr>
        <w:t>UNIK IDENTITETSBETECKNING – I ETT FORMAT LÄSBART FÖR MÄNSKLIGT ÖGA</w:t>
      </w:r>
    </w:p>
    <w:p w14:paraId="30FC22DA" w14:textId="77777777" w:rsidR="00676B6B" w:rsidRPr="0088249E" w:rsidRDefault="00676B6B" w:rsidP="00676B6B">
      <w:pPr>
        <w:keepNext/>
        <w:spacing w:line="240" w:lineRule="auto"/>
        <w:rPr>
          <w:noProof/>
          <w:lang w:val="sv-SE"/>
        </w:rPr>
      </w:pPr>
    </w:p>
    <w:p w14:paraId="53D1D777" w14:textId="77777777" w:rsidR="00676B6B" w:rsidRPr="00DB6232" w:rsidRDefault="00B60735" w:rsidP="00676B6B">
      <w:pPr>
        <w:keepNext/>
        <w:spacing w:line="240" w:lineRule="auto"/>
        <w:rPr>
          <w:lang w:val="sv-SE"/>
        </w:rPr>
      </w:pPr>
      <w:r w:rsidRPr="00DB6232">
        <w:rPr>
          <w:lang w:val="sv-SE"/>
        </w:rPr>
        <w:t>PC</w:t>
      </w:r>
    </w:p>
    <w:p w14:paraId="3443DB01" w14:textId="77777777" w:rsidR="00676B6B" w:rsidRPr="00DB6232" w:rsidRDefault="00B60735" w:rsidP="00676B6B">
      <w:pPr>
        <w:keepNext/>
        <w:spacing w:line="240" w:lineRule="auto"/>
        <w:rPr>
          <w:lang w:val="sv-SE"/>
        </w:rPr>
      </w:pPr>
      <w:r w:rsidRPr="00DB6232">
        <w:rPr>
          <w:lang w:val="sv-SE"/>
        </w:rPr>
        <w:t>SN</w:t>
      </w:r>
    </w:p>
    <w:p w14:paraId="2A3588FC" w14:textId="77777777" w:rsidR="00676B6B" w:rsidRPr="00DB6232" w:rsidRDefault="00B60735" w:rsidP="00676B6B">
      <w:pPr>
        <w:spacing w:line="240" w:lineRule="auto"/>
        <w:rPr>
          <w:lang w:val="sv-SE"/>
        </w:rPr>
      </w:pPr>
      <w:r w:rsidRPr="00DB6232">
        <w:rPr>
          <w:lang w:val="sv-SE"/>
        </w:rPr>
        <w:t>NN</w:t>
      </w:r>
    </w:p>
    <w:p w14:paraId="62D4FA4B" w14:textId="77777777" w:rsidR="00676B6B" w:rsidRPr="00DB6232" w:rsidRDefault="00B60735" w:rsidP="00676B6B">
      <w:pPr>
        <w:tabs>
          <w:tab w:val="clear" w:pos="567"/>
        </w:tabs>
        <w:spacing w:line="240" w:lineRule="auto"/>
        <w:rPr>
          <w:lang w:val="sv-SE"/>
        </w:rPr>
      </w:pPr>
      <w:r w:rsidRPr="00DB6232">
        <w:rPr>
          <w:b/>
          <w:color w:val="000000"/>
          <w:u w:val="single"/>
          <w:lang w:val="sv-SE"/>
        </w:rPr>
        <w:br w:type="page"/>
      </w:r>
    </w:p>
    <w:p w14:paraId="1F930BC7" w14:textId="77777777" w:rsidR="00676B6B" w:rsidRPr="00DB6232" w:rsidRDefault="00676B6B" w:rsidP="00676B6B">
      <w:pPr>
        <w:tabs>
          <w:tab w:val="clear" w:pos="567"/>
        </w:tabs>
        <w:spacing w:line="240" w:lineRule="auto"/>
        <w:rPr>
          <w:color w:val="000000"/>
          <w:lang w:val="sv-SE"/>
        </w:rPr>
      </w:pPr>
    </w:p>
    <w:p w14:paraId="6737A6C9" w14:textId="77777777" w:rsidR="00AC6FD2" w:rsidRPr="00DC2BA7" w:rsidRDefault="00B60735" w:rsidP="00AC6FD2">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5D065086" w14:textId="77777777" w:rsidR="00AC6FD2" w:rsidRPr="00DC2BA7" w:rsidRDefault="00AC6FD2" w:rsidP="00AC6FD2">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564C06E9" w14:textId="77777777" w:rsidR="00AC6FD2" w:rsidRPr="00DC2BA7" w:rsidRDefault="00B60735" w:rsidP="00AC6FD2">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YTTERKARTONG FÖR MULTIPACK (INKLUSIVE BLUE BOX)</w:t>
      </w:r>
    </w:p>
    <w:p w14:paraId="3DB1F781" w14:textId="77777777" w:rsidR="00676B6B" w:rsidRPr="00610F76" w:rsidRDefault="00676B6B" w:rsidP="00676B6B">
      <w:pPr>
        <w:tabs>
          <w:tab w:val="clear" w:pos="567"/>
        </w:tabs>
        <w:spacing w:line="240" w:lineRule="auto"/>
        <w:rPr>
          <w:color w:val="000000"/>
          <w:lang w:val="sv-SE"/>
        </w:rPr>
      </w:pPr>
    </w:p>
    <w:p w14:paraId="6F70E80D" w14:textId="77777777" w:rsidR="00676B6B" w:rsidRPr="00610F76" w:rsidRDefault="00676B6B" w:rsidP="00676B6B">
      <w:pPr>
        <w:tabs>
          <w:tab w:val="clear" w:pos="567"/>
        </w:tabs>
        <w:spacing w:line="240" w:lineRule="auto"/>
        <w:rPr>
          <w:color w:val="000000"/>
          <w:lang w:val="sv-SE"/>
        </w:rPr>
      </w:pPr>
    </w:p>
    <w:p w14:paraId="598332E8"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1.</w:t>
      </w:r>
      <w:r w:rsidRPr="00610F76">
        <w:rPr>
          <w:b/>
          <w:color w:val="000000"/>
          <w:lang w:val="sv-SE"/>
        </w:rPr>
        <w:tab/>
      </w:r>
      <w:r w:rsidR="00AC6FD2" w:rsidRPr="00DC2BA7">
        <w:rPr>
          <w:b/>
          <w:noProof/>
          <w:lang w:val="sv-SE"/>
        </w:rPr>
        <w:t>LÄKEMEDLETS NAMN</w:t>
      </w:r>
    </w:p>
    <w:p w14:paraId="1944D59C" w14:textId="77777777" w:rsidR="00676B6B" w:rsidRPr="00610F76" w:rsidRDefault="00676B6B" w:rsidP="00676B6B">
      <w:pPr>
        <w:tabs>
          <w:tab w:val="clear" w:pos="567"/>
        </w:tabs>
        <w:spacing w:line="240" w:lineRule="auto"/>
        <w:rPr>
          <w:color w:val="000000"/>
          <w:lang w:val="sv-SE"/>
        </w:rPr>
      </w:pPr>
    </w:p>
    <w:p w14:paraId="00C387A9" w14:textId="77777777" w:rsidR="00676B6B" w:rsidRPr="00610F76" w:rsidRDefault="00B60735" w:rsidP="00676B6B">
      <w:pPr>
        <w:tabs>
          <w:tab w:val="clear" w:pos="567"/>
        </w:tabs>
        <w:spacing w:line="240" w:lineRule="auto"/>
        <w:rPr>
          <w:color w:val="000000"/>
          <w:lang w:val="sv-SE"/>
        </w:rPr>
      </w:pPr>
      <w:r w:rsidRPr="00610F76">
        <w:rPr>
          <w:lang w:val="sv-SE"/>
        </w:rPr>
        <w:t xml:space="preserve">Xolair 300 mg </w:t>
      </w:r>
      <w:r w:rsidR="00AC6FD2" w:rsidRPr="00DC2BA7">
        <w:rPr>
          <w:lang w:val="sv-SE"/>
        </w:rPr>
        <w:t>injektionsvätska, lösning i förfylld spruta</w:t>
      </w:r>
    </w:p>
    <w:p w14:paraId="68380488" w14:textId="77777777" w:rsidR="00676B6B" w:rsidRPr="00DB6232" w:rsidRDefault="00B60735" w:rsidP="00676B6B">
      <w:pPr>
        <w:tabs>
          <w:tab w:val="clear" w:pos="567"/>
        </w:tabs>
        <w:spacing w:line="240" w:lineRule="auto"/>
        <w:rPr>
          <w:color w:val="000000"/>
          <w:lang w:val="sv-SE"/>
        </w:rPr>
      </w:pPr>
      <w:r w:rsidRPr="00DB6232">
        <w:rPr>
          <w:color w:val="000000"/>
          <w:lang w:val="sv-SE"/>
        </w:rPr>
        <w:t>omalizumab</w:t>
      </w:r>
    </w:p>
    <w:p w14:paraId="4812C0B4" w14:textId="77777777" w:rsidR="00676B6B" w:rsidRPr="00DB6232" w:rsidRDefault="00676B6B" w:rsidP="00676B6B">
      <w:pPr>
        <w:tabs>
          <w:tab w:val="clear" w:pos="567"/>
        </w:tabs>
        <w:spacing w:line="240" w:lineRule="auto"/>
        <w:rPr>
          <w:color w:val="000000"/>
          <w:lang w:val="sv-SE"/>
        </w:rPr>
      </w:pPr>
    </w:p>
    <w:p w14:paraId="1277A2E5" w14:textId="77777777" w:rsidR="00676B6B" w:rsidRPr="00DB6232" w:rsidRDefault="00676B6B" w:rsidP="00676B6B">
      <w:pPr>
        <w:tabs>
          <w:tab w:val="clear" w:pos="567"/>
        </w:tabs>
        <w:spacing w:line="240" w:lineRule="auto"/>
        <w:rPr>
          <w:color w:val="000000"/>
          <w:lang w:val="sv-SE"/>
        </w:rPr>
      </w:pPr>
    </w:p>
    <w:p w14:paraId="12B0D514" w14:textId="77777777" w:rsidR="00676B6B" w:rsidRPr="00610F76" w:rsidRDefault="00B60735" w:rsidP="00610F7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610F76">
        <w:rPr>
          <w:b/>
          <w:color w:val="000000"/>
          <w:lang w:val="sv-SE"/>
        </w:rPr>
        <w:t>2.</w:t>
      </w:r>
      <w:r w:rsidRPr="00610F76">
        <w:rPr>
          <w:b/>
          <w:color w:val="000000"/>
          <w:lang w:val="sv-SE"/>
        </w:rPr>
        <w:tab/>
      </w:r>
      <w:r w:rsidR="00AC6FD2" w:rsidRPr="00DC2BA7">
        <w:rPr>
          <w:b/>
          <w:noProof/>
          <w:lang w:val="sv-SE"/>
        </w:rPr>
        <w:t>DEKLARATION AV AKTIV(A) SUBSTANS(ER)</w:t>
      </w:r>
    </w:p>
    <w:p w14:paraId="24EB2859" w14:textId="77777777" w:rsidR="00676B6B" w:rsidRPr="00610F76" w:rsidRDefault="00676B6B" w:rsidP="00676B6B">
      <w:pPr>
        <w:tabs>
          <w:tab w:val="clear" w:pos="567"/>
        </w:tabs>
        <w:spacing w:line="240" w:lineRule="auto"/>
        <w:rPr>
          <w:color w:val="000000"/>
          <w:lang w:val="sv-SE"/>
        </w:rPr>
      </w:pPr>
    </w:p>
    <w:p w14:paraId="6C77AE21" w14:textId="77777777" w:rsidR="00676B6B" w:rsidRDefault="00B60735" w:rsidP="00676B6B">
      <w:pPr>
        <w:tabs>
          <w:tab w:val="clear" w:pos="567"/>
        </w:tabs>
        <w:spacing w:line="240" w:lineRule="auto"/>
        <w:rPr>
          <w:color w:val="000000"/>
          <w:lang w:val="sv-SE"/>
        </w:rPr>
      </w:pPr>
      <w:r w:rsidRPr="00DC2BA7">
        <w:rPr>
          <w:color w:val="000000"/>
          <w:lang w:val="sv-SE"/>
        </w:rPr>
        <w:t xml:space="preserve">Varje förfylld spruta innehåller </w:t>
      </w:r>
      <w:r>
        <w:rPr>
          <w:color w:val="000000"/>
          <w:lang w:val="sv-SE"/>
        </w:rPr>
        <w:t>300</w:t>
      </w:r>
      <w:r w:rsidRPr="00DC2BA7">
        <w:rPr>
          <w:color w:val="000000"/>
          <w:lang w:val="sv-SE"/>
        </w:rPr>
        <w:t> mg omalizumab</w:t>
      </w:r>
      <w:r>
        <w:rPr>
          <w:color w:val="000000"/>
          <w:lang w:val="sv-SE"/>
        </w:rPr>
        <w:t xml:space="preserve"> i</w:t>
      </w:r>
      <w:r w:rsidRPr="00DC2BA7">
        <w:rPr>
          <w:color w:val="000000"/>
          <w:lang w:val="sv-SE"/>
        </w:rPr>
        <w:t xml:space="preserve"> </w:t>
      </w:r>
      <w:r>
        <w:rPr>
          <w:color w:val="000000"/>
          <w:lang w:val="sv-SE"/>
        </w:rPr>
        <w:t>2</w:t>
      </w:r>
      <w:r w:rsidRPr="00DC2BA7">
        <w:rPr>
          <w:color w:val="000000"/>
          <w:lang w:val="sv-SE"/>
        </w:rPr>
        <w:t> ml lösning</w:t>
      </w:r>
      <w:r>
        <w:rPr>
          <w:color w:val="000000"/>
          <w:lang w:val="sv-SE"/>
        </w:rPr>
        <w:t>.</w:t>
      </w:r>
    </w:p>
    <w:p w14:paraId="466012FC" w14:textId="77777777" w:rsidR="00AC6FD2" w:rsidRPr="00610F76" w:rsidRDefault="00AC6FD2" w:rsidP="00676B6B">
      <w:pPr>
        <w:tabs>
          <w:tab w:val="clear" w:pos="567"/>
        </w:tabs>
        <w:spacing w:line="240" w:lineRule="auto"/>
        <w:rPr>
          <w:color w:val="000000"/>
          <w:lang w:val="sv-SE"/>
        </w:rPr>
      </w:pPr>
    </w:p>
    <w:p w14:paraId="6EC53612" w14:textId="77777777" w:rsidR="00676B6B" w:rsidRPr="00610F76" w:rsidRDefault="00676B6B" w:rsidP="00676B6B">
      <w:pPr>
        <w:tabs>
          <w:tab w:val="clear" w:pos="567"/>
        </w:tabs>
        <w:spacing w:line="240" w:lineRule="auto"/>
        <w:rPr>
          <w:color w:val="000000"/>
          <w:lang w:val="sv-SE"/>
        </w:rPr>
      </w:pPr>
    </w:p>
    <w:p w14:paraId="1EB8394B" w14:textId="77777777" w:rsidR="00676B6B" w:rsidRPr="00610F76" w:rsidRDefault="00B60735" w:rsidP="00610F7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B6232">
        <w:rPr>
          <w:b/>
          <w:color w:val="000000"/>
          <w:lang w:val="sv-SE"/>
        </w:rPr>
        <w:t>3.</w:t>
      </w:r>
      <w:r w:rsidRPr="00DB6232">
        <w:rPr>
          <w:b/>
          <w:color w:val="000000"/>
          <w:lang w:val="sv-SE"/>
        </w:rPr>
        <w:tab/>
      </w:r>
      <w:r w:rsidR="00AC6FD2" w:rsidRPr="00DC2BA7">
        <w:rPr>
          <w:b/>
          <w:noProof/>
          <w:lang w:val="sv-SE"/>
        </w:rPr>
        <w:t>FÖRTECKNING ÖVER HJÄLPÄMNEN</w:t>
      </w:r>
    </w:p>
    <w:p w14:paraId="1C7AA354" w14:textId="77777777" w:rsidR="00676B6B" w:rsidRPr="00DB6232" w:rsidRDefault="00676B6B" w:rsidP="00676B6B">
      <w:pPr>
        <w:tabs>
          <w:tab w:val="clear" w:pos="567"/>
        </w:tabs>
        <w:spacing w:line="240" w:lineRule="auto"/>
        <w:rPr>
          <w:color w:val="000000"/>
          <w:lang w:val="sv-SE"/>
        </w:rPr>
      </w:pPr>
    </w:p>
    <w:p w14:paraId="27D88005" w14:textId="77777777" w:rsidR="00AC6FD2" w:rsidRPr="00610F76" w:rsidRDefault="00B60735" w:rsidP="00610F76">
      <w:pPr>
        <w:pStyle w:val="Char2"/>
        <w:widowControl w:val="0"/>
        <w:spacing w:before="0"/>
        <w:jc w:val="left"/>
        <w:rPr>
          <w:sz w:val="22"/>
          <w:szCs w:val="22"/>
          <w:lang w:val="sv-SE"/>
        </w:rPr>
      </w:pPr>
      <w:r w:rsidRPr="00610F76">
        <w:rPr>
          <w:sz w:val="22"/>
          <w:szCs w:val="22"/>
          <w:lang w:val="sv-SE"/>
        </w:rPr>
        <w:t>Innehåller även: argininhydroklorid, histidinhydroklorid</w:t>
      </w:r>
      <w:r w:rsidR="00ED7F84">
        <w:rPr>
          <w:sz w:val="22"/>
          <w:szCs w:val="22"/>
          <w:lang w:val="sv-SE"/>
        </w:rPr>
        <w:t>monohydrat</w:t>
      </w:r>
      <w:r w:rsidRPr="00610F76">
        <w:rPr>
          <w:sz w:val="22"/>
          <w:szCs w:val="22"/>
          <w:lang w:val="sv-SE"/>
        </w:rPr>
        <w:t>, histidin, polysorbat 20, vatten för injektionsvätskor.</w:t>
      </w:r>
    </w:p>
    <w:p w14:paraId="37B403A1" w14:textId="77777777" w:rsidR="00676B6B" w:rsidRPr="00610F76" w:rsidRDefault="00676B6B" w:rsidP="00676B6B">
      <w:pPr>
        <w:tabs>
          <w:tab w:val="clear" w:pos="567"/>
        </w:tabs>
        <w:spacing w:line="240" w:lineRule="auto"/>
        <w:rPr>
          <w:color w:val="000000"/>
          <w:lang w:val="sv-SE"/>
        </w:rPr>
      </w:pPr>
    </w:p>
    <w:p w14:paraId="0FFBF9BA" w14:textId="77777777" w:rsidR="00676B6B" w:rsidRPr="00610F76" w:rsidRDefault="00676B6B" w:rsidP="00676B6B">
      <w:pPr>
        <w:tabs>
          <w:tab w:val="clear" w:pos="567"/>
        </w:tabs>
        <w:spacing w:line="240" w:lineRule="auto"/>
        <w:rPr>
          <w:color w:val="000000"/>
          <w:lang w:val="sv-SE"/>
        </w:rPr>
      </w:pPr>
    </w:p>
    <w:p w14:paraId="50A81DED"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4.</w:t>
      </w:r>
      <w:r w:rsidRPr="00610F76">
        <w:rPr>
          <w:b/>
          <w:color w:val="000000"/>
          <w:lang w:val="sv-SE"/>
        </w:rPr>
        <w:tab/>
      </w:r>
      <w:r w:rsidR="00AC6FD2" w:rsidRPr="00610F76">
        <w:rPr>
          <w:b/>
          <w:noProof/>
          <w:lang w:val="sv-SE"/>
        </w:rPr>
        <w:t>LÄKEMEDELSFORM OCH FÖRPACKNINGSSTORLEK</w:t>
      </w:r>
    </w:p>
    <w:p w14:paraId="5C90E044" w14:textId="77777777" w:rsidR="00676B6B" w:rsidRPr="00610F76" w:rsidRDefault="00676B6B" w:rsidP="00676B6B">
      <w:pPr>
        <w:tabs>
          <w:tab w:val="clear" w:pos="567"/>
        </w:tabs>
        <w:spacing w:line="240" w:lineRule="auto"/>
        <w:rPr>
          <w:color w:val="000000"/>
          <w:lang w:val="sv-SE"/>
        </w:rPr>
      </w:pPr>
    </w:p>
    <w:p w14:paraId="3CF8825F" w14:textId="77777777" w:rsidR="00AC6FD2" w:rsidRPr="00610F76" w:rsidRDefault="00B60735" w:rsidP="00AC6FD2">
      <w:pPr>
        <w:pStyle w:val="Text"/>
        <w:spacing w:before="0"/>
        <w:jc w:val="left"/>
        <w:rPr>
          <w:sz w:val="22"/>
          <w:lang w:val="sv-SE"/>
        </w:rPr>
      </w:pPr>
      <w:r w:rsidRPr="00610F76">
        <w:rPr>
          <w:sz w:val="22"/>
          <w:shd w:val="pct15" w:color="auto" w:fill="auto"/>
          <w:lang w:val="sv-SE"/>
        </w:rPr>
        <w:t>Injektionsvätska, lösning i förfylld spruta</w:t>
      </w:r>
    </w:p>
    <w:p w14:paraId="24AE3F0B" w14:textId="77777777" w:rsidR="00676B6B" w:rsidRPr="00610F76" w:rsidRDefault="00676B6B" w:rsidP="00676B6B">
      <w:pPr>
        <w:tabs>
          <w:tab w:val="clear" w:pos="567"/>
        </w:tabs>
        <w:spacing w:line="240" w:lineRule="auto"/>
        <w:rPr>
          <w:lang w:val="sv-SE"/>
        </w:rPr>
      </w:pPr>
    </w:p>
    <w:p w14:paraId="4BB55C3E" w14:textId="77777777" w:rsidR="00676B6B" w:rsidRPr="00610F76" w:rsidRDefault="00B60735" w:rsidP="00676B6B">
      <w:pPr>
        <w:tabs>
          <w:tab w:val="clear" w:pos="567"/>
        </w:tabs>
        <w:spacing w:line="240" w:lineRule="auto"/>
        <w:rPr>
          <w:lang w:val="sv-SE"/>
        </w:rPr>
      </w:pPr>
      <w:r w:rsidRPr="00610F76">
        <w:rPr>
          <w:lang w:val="sv-SE"/>
        </w:rPr>
        <w:t xml:space="preserve">Multipack: 3 (3 x 1) </w:t>
      </w:r>
      <w:r w:rsidR="00AC6FD2" w:rsidRPr="00610F76">
        <w:rPr>
          <w:color w:val="000000"/>
          <w:lang w:val="sv-SE"/>
        </w:rPr>
        <w:t>förfyllda sprutor</w:t>
      </w:r>
    </w:p>
    <w:p w14:paraId="07A088CC" w14:textId="77777777" w:rsidR="00676B6B" w:rsidRPr="00610F76" w:rsidRDefault="00B60735" w:rsidP="00676B6B">
      <w:pPr>
        <w:tabs>
          <w:tab w:val="clear" w:pos="567"/>
        </w:tabs>
        <w:spacing w:line="240" w:lineRule="auto"/>
        <w:rPr>
          <w:shd w:val="clear" w:color="auto" w:fill="D9D9D9"/>
          <w:lang w:val="sv-SE"/>
        </w:rPr>
      </w:pPr>
      <w:r w:rsidRPr="00610F76">
        <w:rPr>
          <w:shd w:val="clear" w:color="auto" w:fill="D9D9D9"/>
          <w:lang w:val="sv-SE"/>
        </w:rPr>
        <w:t xml:space="preserve">Multipack: 6 (6 x 1) </w:t>
      </w:r>
      <w:r w:rsidR="00AC6FD2" w:rsidRPr="00610F76">
        <w:rPr>
          <w:shd w:val="clear" w:color="auto" w:fill="D9D9D9"/>
          <w:lang w:val="sv-SE"/>
        </w:rPr>
        <w:t>förfyllda sprutor</w:t>
      </w:r>
    </w:p>
    <w:p w14:paraId="34ACBE85" w14:textId="77777777" w:rsidR="00676B6B" w:rsidRPr="00610F76" w:rsidRDefault="00676B6B" w:rsidP="00676B6B">
      <w:pPr>
        <w:tabs>
          <w:tab w:val="clear" w:pos="567"/>
        </w:tabs>
        <w:spacing w:line="240" w:lineRule="auto"/>
        <w:rPr>
          <w:color w:val="000000"/>
          <w:lang w:val="sv-SE"/>
        </w:rPr>
      </w:pPr>
    </w:p>
    <w:p w14:paraId="6215C7EF" w14:textId="77777777" w:rsidR="00676B6B" w:rsidRPr="00610F76" w:rsidRDefault="00676B6B" w:rsidP="00676B6B">
      <w:pPr>
        <w:tabs>
          <w:tab w:val="clear" w:pos="567"/>
        </w:tabs>
        <w:spacing w:line="240" w:lineRule="auto"/>
        <w:rPr>
          <w:color w:val="000000"/>
          <w:lang w:val="sv-SE"/>
        </w:rPr>
      </w:pPr>
    </w:p>
    <w:p w14:paraId="78A410EF"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5.</w:t>
      </w:r>
      <w:r w:rsidRPr="00610F76">
        <w:rPr>
          <w:b/>
          <w:color w:val="000000"/>
          <w:lang w:val="sv-SE"/>
        </w:rPr>
        <w:tab/>
      </w:r>
      <w:r w:rsidR="00AC6FD2" w:rsidRPr="00610F76">
        <w:rPr>
          <w:b/>
          <w:noProof/>
          <w:lang w:val="sv-SE"/>
        </w:rPr>
        <w:t>ADMINISTRERINGSSÄTT OCH ADMINISTRERINGSVÄG</w:t>
      </w:r>
    </w:p>
    <w:p w14:paraId="492A9D5B" w14:textId="77777777" w:rsidR="00676B6B" w:rsidRPr="00610F76" w:rsidRDefault="00676B6B" w:rsidP="00676B6B">
      <w:pPr>
        <w:tabs>
          <w:tab w:val="clear" w:pos="567"/>
        </w:tabs>
        <w:spacing w:line="240" w:lineRule="auto"/>
        <w:rPr>
          <w:color w:val="000000"/>
          <w:lang w:val="sv-SE"/>
        </w:rPr>
      </w:pPr>
    </w:p>
    <w:p w14:paraId="02E381B5" w14:textId="77777777" w:rsidR="00AC6FD2" w:rsidRPr="00610F76" w:rsidRDefault="00B60735" w:rsidP="00AC6FD2">
      <w:pPr>
        <w:suppressAutoHyphens/>
        <w:spacing w:line="240" w:lineRule="auto"/>
        <w:rPr>
          <w:noProof/>
          <w:lang w:val="sv-SE"/>
        </w:rPr>
      </w:pPr>
      <w:r w:rsidRPr="00610F76">
        <w:rPr>
          <w:noProof/>
          <w:lang w:val="sv-SE"/>
        </w:rPr>
        <w:t>Läs bipacksedeln före användning.</w:t>
      </w:r>
    </w:p>
    <w:p w14:paraId="6CF3A177" w14:textId="77777777" w:rsidR="00AC6FD2" w:rsidRPr="00610F76" w:rsidRDefault="00B60735" w:rsidP="00AC6FD2">
      <w:pPr>
        <w:suppressAutoHyphens/>
        <w:spacing w:line="240" w:lineRule="auto"/>
        <w:rPr>
          <w:noProof/>
          <w:lang w:val="sv-SE"/>
        </w:rPr>
      </w:pPr>
      <w:r w:rsidRPr="00610F76">
        <w:rPr>
          <w:noProof/>
          <w:lang w:val="sv-SE"/>
        </w:rPr>
        <w:t>Subkutan användning.</w:t>
      </w:r>
    </w:p>
    <w:p w14:paraId="59865295" w14:textId="77777777" w:rsidR="00AC6FD2" w:rsidRPr="00610F76" w:rsidRDefault="00B60735" w:rsidP="00AC6FD2">
      <w:pPr>
        <w:suppressAutoHyphens/>
        <w:spacing w:line="240" w:lineRule="auto"/>
        <w:rPr>
          <w:noProof/>
          <w:lang w:val="sv-SE"/>
        </w:rPr>
      </w:pPr>
      <w:r w:rsidRPr="00610F76">
        <w:rPr>
          <w:noProof/>
          <w:lang w:val="sv-SE"/>
        </w:rPr>
        <w:t>Engångsbruk.</w:t>
      </w:r>
    </w:p>
    <w:p w14:paraId="111B14BE" w14:textId="77777777" w:rsidR="00676B6B" w:rsidRPr="00610F76" w:rsidRDefault="00676B6B" w:rsidP="00676B6B">
      <w:pPr>
        <w:tabs>
          <w:tab w:val="clear" w:pos="567"/>
        </w:tabs>
        <w:spacing w:line="240" w:lineRule="auto"/>
        <w:rPr>
          <w:color w:val="000000"/>
          <w:lang w:val="sv-SE"/>
        </w:rPr>
      </w:pPr>
    </w:p>
    <w:p w14:paraId="56F7851A" w14:textId="77777777" w:rsidR="00676B6B" w:rsidRPr="00610F76" w:rsidRDefault="00676B6B" w:rsidP="00676B6B">
      <w:pPr>
        <w:tabs>
          <w:tab w:val="clear" w:pos="567"/>
        </w:tabs>
        <w:spacing w:line="240" w:lineRule="auto"/>
        <w:rPr>
          <w:color w:val="000000"/>
          <w:lang w:val="sv-SE"/>
        </w:rPr>
      </w:pPr>
    </w:p>
    <w:p w14:paraId="70BA2C9B"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6.</w:t>
      </w:r>
      <w:r w:rsidRPr="00610F76">
        <w:rPr>
          <w:b/>
          <w:color w:val="000000"/>
          <w:lang w:val="sv-SE"/>
        </w:rPr>
        <w:tab/>
      </w:r>
      <w:r w:rsidR="000B05B2" w:rsidRPr="00610F76">
        <w:rPr>
          <w:b/>
          <w:noProof/>
          <w:lang w:val="sv-SE"/>
        </w:rPr>
        <w:t>SÄRSKILD VARNING OM ATT LÄKEMEDLET MÅSTE FÖRVARAS UTOM SYN- OCH RÄCKHÅLL FÖR BARN</w:t>
      </w:r>
    </w:p>
    <w:p w14:paraId="314E214F" w14:textId="77777777" w:rsidR="00676B6B" w:rsidRPr="00610F76" w:rsidRDefault="00676B6B" w:rsidP="00676B6B">
      <w:pPr>
        <w:tabs>
          <w:tab w:val="clear" w:pos="567"/>
        </w:tabs>
        <w:spacing w:line="240" w:lineRule="auto"/>
        <w:rPr>
          <w:color w:val="000000"/>
          <w:lang w:val="sv-SE"/>
        </w:rPr>
      </w:pPr>
    </w:p>
    <w:p w14:paraId="1D6095DD" w14:textId="77777777" w:rsidR="000B05B2" w:rsidRPr="00610F76" w:rsidRDefault="00B60735" w:rsidP="000B05B2">
      <w:pPr>
        <w:suppressAutoHyphens/>
        <w:spacing w:line="240" w:lineRule="auto"/>
        <w:rPr>
          <w:noProof/>
          <w:lang w:val="sv-SE"/>
        </w:rPr>
      </w:pPr>
      <w:r w:rsidRPr="00610F76">
        <w:rPr>
          <w:noProof/>
          <w:lang w:val="sv-SE"/>
        </w:rPr>
        <w:t>Förvaras utom syn- och räckhåll för barn.</w:t>
      </w:r>
    </w:p>
    <w:p w14:paraId="1D6201AD" w14:textId="77777777" w:rsidR="00676B6B" w:rsidRPr="00610F76" w:rsidRDefault="00676B6B" w:rsidP="00676B6B">
      <w:pPr>
        <w:tabs>
          <w:tab w:val="clear" w:pos="567"/>
        </w:tabs>
        <w:spacing w:line="240" w:lineRule="auto"/>
        <w:rPr>
          <w:color w:val="000000"/>
          <w:lang w:val="sv-SE"/>
        </w:rPr>
      </w:pPr>
    </w:p>
    <w:p w14:paraId="53E6FAC6" w14:textId="77777777" w:rsidR="00676B6B" w:rsidRPr="00610F76" w:rsidRDefault="00676B6B" w:rsidP="00676B6B">
      <w:pPr>
        <w:tabs>
          <w:tab w:val="clear" w:pos="567"/>
        </w:tabs>
        <w:spacing w:line="240" w:lineRule="auto"/>
        <w:rPr>
          <w:color w:val="000000"/>
          <w:lang w:val="sv-SE"/>
        </w:rPr>
      </w:pPr>
    </w:p>
    <w:p w14:paraId="5F2F6F38" w14:textId="77777777" w:rsidR="000B05B2" w:rsidRPr="00610F76" w:rsidRDefault="00B60735" w:rsidP="000B05B2">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7.</w:t>
      </w:r>
      <w:r w:rsidRPr="00610F76">
        <w:rPr>
          <w:b/>
          <w:color w:val="000000"/>
          <w:lang w:val="sv-SE"/>
        </w:rPr>
        <w:tab/>
      </w:r>
      <w:r w:rsidRPr="00610F76">
        <w:rPr>
          <w:b/>
          <w:noProof/>
          <w:lang w:val="sv-SE"/>
        </w:rPr>
        <w:t>ÖVRIGA SÄRSKILDA VARNINGAR OM SÅ ÄR NÖDVÄNDIGT</w:t>
      </w:r>
    </w:p>
    <w:p w14:paraId="39CAA9C3" w14:textId="77777777" w:rsidR="00676B6B" w:rsidRPr="00610F76" w:rsidRDefault="00676B6B" w:rsidP="00676B6B">
      <w:pPr>
        <w:tabs>
          <w:tab w:val="clear" w:pos="567"/>
        </w:tabs>
        <w:spacing w:line="240" w:lineRule="auto"/>
        <w:rPr>
          <w:color w:val="000000"/>
          <w:lang w:val="sv-SE"/>
        </w:rPr>
      </w:pPr>
    </w:p>
    <w:p w14:paraId="2EDF5F54" w14:textId="77777777" w:rsidR="00676B6B" w:rsidRPr="00610F76" w:rsidRDefault="00676B6B" w:rsidP="00676B6B">
      <w:pPr>
        <w:tabs>
          <w:tab w:val="clear" w:pos="567"/>
        </w:tabs>
        <w:spacing w:line="240" w:lineRule="auto"/>
        <w:rPr>
          <w:color w:val="000000"/>
          <w:lang w:val="sv-SE"/>
        </w:rPr>
      </w:pPr>
    </w:p>
    <w:p w14:paraId="4A58E9EA"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8.</w:t>
      </w:r>
      <w:r w:rsidRPr="00DB6232">
        <w:rPr>
          <w:b/>
          <w:color w:val="000000"/>
          <w:lang w:val="sv-SE"/>
        </w:rPr>
        <w:tab/>
      </w:r>
      <w:r w:rsidR="000B05B2" w:rsidRPr="00610F76">
        <w:rPr>
          <w:b/>
          <w:noProof/>
          <w:lang w:val="sv-SE"/>
        </w:rPr>
        <w:t>UTGÅNGSDATUM</w:t>
      </w:r>
    </w:p>
    <w:p w14:paraId="50128C06" w14:textId="77777777" w:rsidR="00676B6B" w:rsidRPr="00DB6232" w:rsidRDefault="00676B6B" w:rsidP="00676B6B">
      <w:pPr>
        <w:tabs>
          <w:tab w:val="clear" w:pos="567"/>
        </w:tabs>
        <w:spacing w:line="240" w:lineRule="auto"/>
        <w:rPr>
          <w:color w:val="000000"/>
          <w:lang w:val="sv-SE"/>
        </w:rPr>
      </w:pPr>
    </w:p>
    <w:p w14:paraId="7292B019" w14:textId="77777777" w:rsidR="00676B6B" w:rsidRPr="00DB6232" w:rsidRDefault="00B60735" w:rsidP="00676B6B">
      <w:pPr>
        <w:tabs>
          <w:tab w:val="clear" w:pos="567"/>
        </w:tabs>
        <w:spacing w:line="240" w:lineRule="auto"/>
        <w:rPr>
          <w:color w:val="000000"/>
          <w:lang w:val="sv-SE"/>
        </w:rPr>
      </w:pPr>
      <w:r w:rsidRPr="00DB6232">
        <w:rPr>
          <w:color w:val="000000"/>
          <w:lang w:val="sv-SE"/>
        </w:rPr>
        <w:t>EXP</w:t>
      </w:r>
    </w:p>
    <w:p w14:paraId="007A9AD5" w14:textId="77777777" w:rsidR="00676B6B" w:rsidRPr="00DB6232" w:rsidRDefault="00676B6B" w:rsidP="00676B6B">
      <w:pPr>
        <w:tabs>
          <w:tab w:val="clear" w:pos="567"/>
        </w:tabs>
        <w:spacing w:line="240" w:lineRule="auto"/>
        <w:rPr>
          <w:color w:val="000000"/>
          <w:lang w:val="sv-SE"/>
        </w:rPr>
      </w:pPr>
    </w:p>
    <w:p w14:paraId="7A9298A5" w14:textId="77777777" w:rsidR="00676B6B" w:rsidRPr="00DB6232" w:rsidRDefault="00676B6B" w:rsidP="00676B6B">
      <w:pPr>
        <w:tabs>
          <w:tab w:val="clear" w:pos="567"/>
        </w:tabs>
        <w:spacing w:line="240" w:lineRule="auto"/>
        <w:rPr>
          <w:color w:val="000000"/>
          <w:lang w:val="sv-SE"/>
        </w:rPr>
      </w:pPr>
    </w:p>
    <w:p w14:paraId="64F6E5C8" w14:textId="77777777" w:rsidR="00676B6B" w:rsidRPr="0088249E" w:rsidRDefault="00B60735" w:rsidP="00676B6B">
      <w:pPr>
        <w:keepNext/>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88249E">
        <w:rPr>
          <w:b/>
          <w:color w:val="000000"/>
          <w:lang w:val="sv-SE"/>
        </w:rPr>
        <w:lastRenderedPageBreak/>
        <w:t>9.</w:t>
      </w:r>
      <w:r w:rsidRPr="0088249E">
        <w:rPr>
          <w:b/>
          <w:color w:val="000000"/>
          <w:lang w:val="sv-SE"/>
        </w:rPr>
        <w:tab/>
      </w:r>
      <w:r w:rsidR="000B05B2" w:rsidRPr="00DC2BA7">
        <w:rPr>
          <w:b/>
          <w:noProof/>
          <w:lang w:val="sv-SE"/>
        </w:rPr>
        <w:t>SÄRSKILDA FÖRVARINGSANVISNINGAR</w:t>
      </w:r>
    </w:p>
    <w:p w14:paraId="6EDA07FD" w14:textId="77777777" w:rsidR="00676B6B" w:rsidRPr="0088249E" w:rsidRDefault="00676B6B" w:rsidP="00676B6B">
      <w:pPr>
        <w:keepNext/>
        <w:tabs>
          <w:tab w:val="clear" w:pos="567"/>
        </w:tabs>
        <w:spacing w:line="240" w:lineRule="auto"/>
        <w:rPr>
          <w:color w:val="000000"/>
          <w:lang w:val="sv-SE"/>
        </w:rPr>
      </w:pPr>
    </w:p>
    <w:p w14:paraId="3D71690D" w14:textId="77777777" w:rsidR="000B05B2" w:rsidRPr="00DC2BA7" w:rsidRDefault="00B60735" w:rsidP="000B05B2">
      <w:pPr>
        <w:keepNext/>
        <w:suppressAutoHyphens/>
        <w:spacing w:line="240" w:lineRule="auto"/>
        <w:rPr>
          <w:lang w:val="sv-SE"/>
        </w:rPr>
      </w:pPr>
      <w:r w:rsidRPr="00DC2BA7">
        <w:rPr>
          <w:lang w:val="sv-SE"/>
        </w:rPr>
        <w:t>Förvaras i kylskåp.</w:t>
      </w:r>
    </w:p>
    <w:p w14:paraId="42D7E02E" w14:textId="77777777" w:rsidR="000B05B2" w:rsidRPr="00DC2BA7" w:rsidRDefault="00B60735" w:rsidP="000B05B2">
      <w:pPr>
        <w:keepNext/>
        <w:suppressAutoHyphens/>
        <w:spacing w:line="240" w:lineRule="auto"/>
        <w:rPr>
          <w:lang w:val="sv-SE"/>
        </w:rPr>
      </w:pPr>
      <w:r w:rsidRPr="00DC2BA7">
        <w:rPr>
          <w:lang w:val="sv-SE"/>
        </w:rPr>
        <w:t>Får ej frysas.</w:t>
      </w:r>
    </w:p>
    <w:p w14:paraId="6EC010FC" w14:textId="77777777" w:rsidR="000B05B2" w:rsidRPr="00DC2BA7" w:rsidRDefault="00B60735" w:rsidP="000B05B2">
      <w:pPr>
        <w:suppressAutoHyphens/>
        <w:spacing w:line="240" w:lineRule="auto"/>
        <w:rPr>
          <w:lang w:val="sv-SE"/>
        </w:rPr>
      </w:pPr>
      <w:r w:rsidRPr="00DC2BA7">
        <w:rPr>
          <w:lang w:val="sv-SE"/>
        </w:rPr>
        <w:t>Förvaras i originalförpackningen. Ljuskänsligt.</w:t>
      </w:r>
    </w:p>
    <w:p w14:paraId="5958904D" w14:textId="77777777" w:rsidR="00676B6B" w:rsidRPr="0088249E" w:rsidRDefault="00676B6B" w:rsidP="00676B6B">
      <w:pPr>
        <w:tabs>
          <w:tab w:val="clear" w:pos="567"/>
        </w:tabs>
        <w:spacing w:line="240" w:lineRule="auto"/>
        <w:rPr>
          <w:color w:val="000000"/>
          <w:lang w:val="sv-SE"/>
        </w:rPr>
      </w:pPr>
    </w:p>
    <w:p w14:paraId="35A4C472" w14:textId="77777777" w:rsidR="00676B6B" w:rsidRPr="0088249E" w:rsidRDefault="00676B6B" w:rsidP="00676B6B">
      <w:pPr>
        <w:tabs>
          <w:tab w:val="clear" w:pos="567"/>
        </w:tabs>
        <w:spacing w:line="240" w:lineRule="auto"/>
        <w:rPr>
          <w:color w:val="000000"/>
          <w:lang w:val="sv-SE"/>
        </w:rPr>
      </w:pPr>
    </w:p>
    <w:p w14:paraId="0D112787"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10.</w:t>
      </w:r>
      <w:r w:rsidRPr="0088249E">
        <w:rPr>
          <w:b/>
          <w:color w:val="000000"/>
          <w:lang w:val="sv-SE"/>
        </w:rPr>
        <w:tab/>
      </w:r>
      <w:r w:rsidR="000B05B2" w:rsidRPr="00DC2BA7">
        <w:rPr>
          <w:b/>
          <w:noProof/>
          <w:lang w:val="sv-SE"/>
        </w:rPr>
        <w:t>SÄRSKILDA FÖRSIKTIGHETSÅTGÄRDER FÖR DESTRUKTION AV EJ ANVÄNT LÄKEMEDEL OCH AVFALL I FÖREKOMMANDE FALL</w:t>
      </w:r>
    </w:p>
    <w:p w14:paraId="66261EE9" w14:textId="77777777" w:rsidR="00676B6B" w:rsidRPr="0088249E" w:rsidRDefault="00676B6B" w:rsidP="00676B6B">
      <w:pPr>
        <w:tabs>
          <w:tab w:val="clear" w:pos="567"/>
        </w:tabs>
        <w:spacing w:line="240" w:lineRule="auto"/>
        <w:rPr>
          <w:color w:val="000000"/>
          <w:u w:val="single"/>
          <w:lang w:val="sv-SE"/>
        </w:rPr>
      </w:pPr>
    </w:p>
    <w:p w14:paraId="5F7CCBAD" w14:textId="77777777" w:rsidR="00676B6B" w:rsidRPr="0088249E" w:rsidRDefault="00676B6B" w:rsidP="00676B6B">
      <w:pPr>
        <w:tabs>
          <w:tab w:val="clear" w:pos="567"/>
        </w:tabs>
        <w:spacing w:line="240" w:lineRule="auto"/>
        <w:rPr>
          <w:color w:val="000000"/>
          <w:lang w:val="sv-SE"/>
        </w:rPr>
      </w:pPr>
    </w:p>
    <w:p w14:paraId="519E8F6D"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11.</w:t>
      </w:r>
      <w:r w:rsidRPr="0088249E">
        <w:rPr>
          <w:b/>
          <w:color w:val="000000"/>
          <w:lang w:val="sv-SE"/>
        </w:rPr>
        <w:tab/>
      </w:r>
      <w:r w:rsidR="000B05B2" w:rsidRPr="00DC2BA7">
        <w:rPr>
          <w:b/>
          <w:noProof/>
          <w:lang w:val="sv-SE"/>
        </w:rPr>
        <w:t>INNEHAVARE AV GODKÄNNANDE FÖR FÖRSÄLJNING (NAMN OCH ADRESS)</w:t>
      </w:r>
    </w:p>
    <w:p w14:paraId="4AF131CC" w14:textId="77777777" w:rsidR="00676B6B" w:rsidRPr="0088249E" w:rsidRDefault="00676B6B" w:rsidP="00676B6B">
      <w:pPr>
        <w:tabs>
          <w:tab w:val="clear" w:pos="567"/>
        </w:tabs>
        <w:spacing w:line="240" w:lineRule="auto"/>
        <w:rPr>
          <w:color w:val="000000"/>
          <w:lang w:val="sv-SE"/>
        </w:rPr>
      </w:pPr>
    </w:p>
    <w:p w14:paraId="221039DA" w14:textId="77777777" w:rsidR="00676B6B" w:rsidRPr="0079667D" w:rsidRDefault="00B60735" w:rsidP="00676B6B">
      <w:pPr>
        <w:keepNext/>
        <w:tabs>
          <w:tab w:val="clear" w:pos="567"/>
        </w:tabs>
        <w:spacing w:line="240" w:lineRule="auto"/>
        <w:rPr>
          <w:color w:val="000000"/>
        </w:rPr>
      </w:pPr>
      <w:r w:rsidRPr="0079667D">
        <w:rPr>
          <w:color w:val="000000"/>
        </w:rPr>
        <w:t>Novartis Europharm Limited</w:t>
      </w:r>
    </w:p>
    <w:p w14:paraId="63881265" w14:textId="77777777" w:rsidR="00676B6B" w:rsidRPr="0079667D" w:rsidRDefault="00B60735" w:rsidP="00676B6B">
      <w:pPr>
        <w:keepNext/>
        <w:spacing w:line="240" w:lineRule="auto"/>
        <w:rPr>
          <w:color w:val="000000"/>
        </w:rPr>
      </w:pPr>
      <w:r w:rsidRPr="0079667D">
        <w:rPr>
          <w:color w:val="000000"/>
        </w:rPr>
        <w:t>Vista Building</w:t>
      </w:r>
    </w:p>
    <w:p w14:paraId="7636A15A" w14:textId="77777777" w:rsidR="00676B6B" w:rsidRPr="0079667D" w:rsidRDefault="00B60735" w:rsidP="00676B6B">
      <w:pPr>
        <w:keepNext/>
        <w:spacing w:line="240" w:lineRule="auto"/>
        <w:rPr>
          <w:color w:val="000000"/>
        </w:rPr>
      </w:pPr>
      <w:r w:rsidRPr="0079667D">
        <w:rPr>
          <w:color w:val="000000"/>
        </w:rPr>
        <w:t>Elm Park, Merrion Road</w:t>
      </w:r>
    </w:p>
    <w:p w14:paraId="28D8F2C8" w14:textId="77777777" w:rsidR="00676B6B" w:rsidRPr="00DB6232" w:rsidRDefault="00B60735" w:rsidP="00676B6B">
      <w:pPr>
        <w:keepNext/>
        <w:spacing w:line="240" w:lineRule="auto"/>
        <w:rPr>
          <w:color w:val="000000"/>
          <w:lang w:val="sv-SE"/>
        </w:rPr>
      </w:pPr>
      <w:r w:rsidRPr="00DB6232">
        <w:rPr>
          <w:color w:val="000000"/>
          <w:lang w:val="sv-SE"/>
        </w:rPr>
        <w:t>Dublin 4</w:t>
      </w:r>
    </w:p>
    <w:p w14:paraId="25E6AA84" w14:textId="77777777" w:rsidR="00676B6B" w:rsidRPr="0088249E" w:rsidRDefault="00B60735" w:rsidP="00676B6B">
      <w:pPr>
        <w:spacing w:line="240" w:lineRule="auto"/>
        <w:rPr>
          <w:color w:val="000000"/>
          <w:lang w:val="sv-SE"/>
        </w:rPr>
      </w:pPr>
      <w:r w:rsidRPr="0088249E">
        <w:rPr>
          <w:color w:val="000000"/>
          <w:lang w:val="sv-SE"/>
        </w:rPr>
        <w:t>Irland</w:t>
      </w:r>
    </w:p>
    <w:p w14:paraId="1D2844D9" w14:textId="77777777" w:rsidR="00676B6B" w:rsidRPr="0088249E" w:rsidRDefault="00676B6B" w:rsidP="00676B6B">
      <w:pPr>
        <w:tabs>
          <w:tab w:val="clear" w:pos="567"/>
        </w:tabs>
        <w:spacing w:line="240" w:lineRule="auto"/>
        <w:rPr>
          <w:color w:val="000000"/>
          <w:lang w:val="sv-SE"/>
        </w:rPr>
      </w:pPr>
    </w:p>
    <w:p w14:paraId="2CE609D5" w14:textId="77777777" w:rsidR="00676B6B" w:rsidRPr="0088249E" w:rsidRDefault="00676B6B" w:rsidP="00676B6B">
      <w:pPr>
        <w:tabs>
          <w:tab w:val="clear" w:pos="567"/>
        </w:tabs>
        <w:spacing w:line="240" w:lineRule="auto"/>
        <w:rPr>
          <w:color w:val="000000"/>
          <w:lang w:val="sv-SE"/>
        </w:rPr>
      </w:pPr>
    </w:p>
    <w:p w14:paraId="1013F16B"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12.</w:t>
      </w:r>
      <w:r w:rsidRPr="0088249E">
        <w:rPr>
          <w:b/>
          <w:color w:val="000000"/>
          <w:lang w:val="sv-SE"/>
        </w:rPr>
        <w:tab/>
      </w:r>
      <w:r w:rsidR="000B05B2" w:rsidRPr="00DC2BA7">
        <w:rPr>
          <w:b/>
          <w:noProof/>
          <w:lang w:val="sv-SE"/>
        </w:rPr>
        <w:t>NUMMER PÅ GODKÄNNANDE FÖR FÖRSÄLJNING</w:t>
      </w:r>
    </w:p>
    <w:p w14:paraId="682162D2" w14:textId="77777777" w:rsidR="00676B6B" w:rsidRPr="0088249E" w:rsidRDefault="00676B6B" w:rsidP="00676B6B">
      <w:pPr>
        <w:tabs>
          <w:tab w:val="clear" w:pos="567"/>
        </w:tabs>
        <w:spacing w:line="240" w:lineRule="auto"/>
        <w:rPr>
          <w:color w:val="000000"/>
          <w:lang w:val="sv-SE"/>
        </w:rPr>
      </w:pPr>
    </w:p>
    <w:p w14:paraId="63D90108" w14:textId="77777777" w:rsidR="00676B6B" w:rsidRPr="0088249E" w:rsidRDefault="00B60735" w:rsidP="00676B6B">
      <w:pPr>
        <w:tabs>
          <w:tab w:val="clear" w:pos="567"/>
          <w:tab w:val="left" w:pos="2268"/>
        </w:tabs>
        <w:spacing w:line="240" w:lineRule="auto"/>
        <w:rPr>
          <w:shd w:val="pct15" w:color="auto" w:fill="auto"/>
          <w:lang w:val="sv-SE"/>
        </w:rPr>
      </w:pPr>
      <w:r w:rsidRPr="0088249E">
        <w:rPr>
          <w:lang w:val="sv-SE"/>
        </w:rPr>
        <w:t>EU/1/05/319/</w:t>
      </w:r>
      <w:r w:rsidR="001F6689">
        <w:rPr>
          <w:lang w:val="sv-SE"/>
        </w:rPr>
        <w:t>013</w:t>
      </w:r>
      <w:r w:rsidRPr="0088249E">
        <w:rPr>
          <w:lang w:val="sv-SE"/>
        </w:rPr>
        <w:tab/>
      </w:r>
      <w:r w:rsidRPr="0088249E">
        <w:rPr>
          <w:shd w:val="pct15" w:color="auto" w:fill="auto"/>
          <w:lang w:val="sv-SE"/>
        </w:rPr>
        <w:t xml:space="preserve">300 mg </w:t>
      </w:r>
      <w:r w:rsidR="000B05B2" w:rsidRPr="00DC2BA7">
        <w:rPr>
          <w:shd w:val="clear" w:color="auto" w:fill="D9D9D9"/>
          <w:lang w:val="sv-SE"/>
        </w:rPr>
        <w:t>injektionsvätska, lösning i förfylld spruta</w:t>
      </w:r>
      <w:r w:rsidRPr="0088249E">
        <w:rPr>
          <w:shd w:val="pct15" w:color="auto" w:fill="auto"/>
          <w:lang w:val="sv-SE"/>
        </w:rPr>
        <w:t xml:space="preserve"> (3 x 1)</w:t>
      </w:r>
    </w:p>
    <w:p w14:paraId="17097B95" w14:textId="77777777" w:rsidR="00676B6B" w:rsidRPr="0088249E" w:rsidRDefault="00B60735" w:rsidP="00676B6B">
      <w:pPr>
        <w:tabs>
          <w:tab w:val="clear" w:pos="567"/>
          <w:tab w:val="left" w:pos="2268"/>
        </w:tabs>
        <w:spacing w:line="240" w:lineRule="auto"/>
        <w:rPr>
          <w:shd w:val="pct15" w:color="auto" w:fill="auto"/>
          <w:lang w:val="sv-SE"/>
        </w:rPr>
      </w:pPr>
      <w:r w:rsidRPr="0088249E">
        <w:rPr>
          <w:shd w:val="pct15" w:color="auto" w:fill="auto"/>
          <w:lang w:val="sv-SE"/>
        </w:rPr>
        <w:t>EU/1/05/319/</w:t>
      </w:r>
      <w:r w:rsidR="001F6689">
        <w:rPr>
          <w:shd w:val="pct15" w:color="auto" w:fill="auto"/>
          <w:lang w:val="sv-SE"/>
        </w:rPr>
        <w:t>014</w:t>
      </w:r>
      <w:r w:rsidRPr="0088249E">
        <w:rPr>
          <w:shd w:val="pct15" w:color="auto" w:fill="auto"/>
          <w:lang w:val="sv-SE"/>
        </w:rPr>
        <w:tab/>
        <w:t xml:space="preserve">300 mg </w:t>
      </w:r>
      <w:r w:rsidR="000B05B2" w:rsidRPr="00DC2BA7">
        <w:rPr>
          <w:shd w:val="clear" w:color="auto" w:fill="D9D9D9"/>
          <w:lang w:val="sv-SE"/>
        </w:rPr>
        <w:t>injektionsvätska, lösning i förfylld spruta</w:t>
      </w:r>
      <w:r w:rsidR="000B05B2" w:rsidRPr="0088249E">
        <w:rPr>
          <w:shd w:val="pct15" w:color="auto" w:fill="auto"/>
          <w:lang w:val="sv-SE"/>
        </w:rPr>
        <w:t xml:space="preserve"> </w:t>
      </w:r>
      <w:r w:rsidRPr="0088249E">
        <w:rPr>
          <w:shd w:val="pct15" w:color="auto" w:fill="auto"/>
          <w:lang w:val="sv-SE"/>
        </w:rPr>
        <w:t>(6 x 1)</w:t>
      </w:r>
    </w:p>
    <w:p w14:paraId="61D6B747" w14:textId="77777777" w:rsidR="00676B6B" w:rsidRPr="0088249E" w:rsidRDefault="00676B6B" w:rsidP="00676B6B">
      <w:pPr>
        <w:tabs>
          <w:tab w:val="clear" w:pos="567"/>
        </w:tabs>
        <w:spacing w:line="240" w:lineRule="auto"/>
        <w:rPr>
          <w:color w:val="000000"/>
          <w:lang w:val="sv-SE"/>
        </w:rPr>
      </w:pPr>
    </w:p>
    <w:p w14:paraId="054208D2" w14:textId="77777777" w:rsidR="00676B6B" w:rsidRPr="0088249E" w:rsidRDefault="00676B6B" w:rsidP="00676B6B">
      <w:pPr>
        <w:tabs>
          <w:tab w:val="clear" w:pos="567"/>
        </w:tabs>
        <w:spacing w:line="240" w:lineRule="auto"/>
        <w:rPr>
          <w:color w:val="000000"/>
          <w:lang w:val="sv-SE"/>
        </w:rPr>
      </w:pPr>
    </w:p>
    <w:p w14:paraId="51591497"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13.</w:t>
      </w:r>
      <w:r w:rsidRPr="00DB6232">
        <w:rPr>
          <w:b/>
          <w:color w:val="000000"/>
          <w:lang w:val="sv-SE"/>
        </w:rPr>
        <w:tab/>
      </w:r>
      <w:r w:rsidR="000B05B2" w:rsidRPr="00DC2BA7">
        <w:rPr>
          <w:b/>
          <w:noProof/>
          <w:lang w:val="sv-SE"/>
        </w:rPr>
        <w:t>TILLVERKNINGSSATSNUMMER</w:t>
      </w:r>
    </w:p>
    <w:p w14:paraId="6177B673" w14:textId="77777777" w:rsidR="00676B6B" w:rsidRPr="00DB6232" w:rsidRDefault="00676B6B" w:rsidP="00676B6B">
      <w:pPr>
        <w:tabs>
          <w:tab w:val="clear" w:pos="567"/>
        </w:tabs>
        <w:spacing w:line="240" w:lineRule="auto"/>
        <w:rPr>
          <w:color w:val="000000"/>
          <w:lang w:val="sv-SE"/>
        </w:rPr>
      </w:pPr>
    </w:p>
    <w:p w14:paraId="489F5290" w14:textId="77777777" w:rsidR="00676B6B" w:rsidRPr="00DB6232" w:rsidRDefault="00B60735" w:rsidP="00676B6B">
      <w:pPr>
        <w:tabs>
          <w:tab w:val="clear" w:pos="567"/>
        </w:tabs>
        <w:spacing w:line="240" w:lineRule="auto"/>
        <w:rPr>
          <w:color w:val="000000"/>
          <w:lang w:val="sv-SE"/>
        </w:rPr>
      </w:pPr>
      <w:r w:rsidRPr="00DB6232">
        <w:rPr>
          <w:color w:val="000000"/>
          <w:lang w:val="sv-SE"/>
        </w:rPr>
        <w:t>Lot</w:t>
      </w:r>
    </w:p>
    <w:p w14:paraId="232F30A9" w14:textId="77777777" w:rsidR="00676B6B" w:rsidRPr="00DB6232" w:rsidRDefault="00676B6B" w:rsidP="00676B6B">
      <w:pPr>
        <w:tabs>
          <w:tab w:val="clear" w:pos="567"/>
        </w:tabs>
        <w:spacing w:line="240" w:lineRule="auto"/>
        <w:rPr>
          <w:color w:val="000000"/>
          <w:lang w:val="sv-SE"/>
        </w:rPr>
      </w:pPr>
    </w:p>
    <w:p w14:paraId="646A8EC5" w14:textId="77777777" w:rsidR="00676B6B" w:rsidRPr="00DB6232" w:rsidRDefault="00676B6B" w:rsidP="00676B6B">
      <w:pPr>
        <w:tabs>
          <w:tab w:val="clear" w:pos="567"/>
        </w:tabs>
        <w:spacing w:line="240" w:lineRule="auto"/>
        <w:rPr>
          <w:color w:val="000000"/>
          <w:lang w:val="sv-SE"/>
        </w:rPr>
      </w:pPr>
    </w:p>
    <w:p w14:paraId="66F4116D" w14:textId="77777777" w:rsidR="00676B6B" w:rsidRPr="0088249E" w:rsidRDefault="00B60735" w:rsidP="0088249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88249E">
        <w:rPr>
          <w:b/>
          <w:color w:val="000000"/>
          <w:lang w:val="sv-SE"/>
        </w:rPr>
        <w:t>14.</w:t>
      </w:r>
      <w:r w:rsidRPr="0088249E">
        <w:rPr>
          <w:b/>
          <w:color w:val="000000"/>
          <w:lang w:val="sv-SE"/>
        </w:rPr>
        <w:tab/>
      </w:r>
      <w:r w:rsidR="000B05B2" w:rsidRPr="00DC2BA7">
        <w:rPr>
          <w:b/>
          <w:noProof/>
          <w:lang w:val="sv-SE"/>
        </w:rPr>
        <w:t>ALLMÄN KLASSIFICERING FÖR FÖRSKRIVNING</w:t>
      </w:r>
    </w:p>
    <w:p w14:paraId="3C4D7816" w14:textId="77777777" w:rsidR="00676B6B" w:rsidRPr="0088249E" w:rsidRDefault="00676B6B" w:rsidP="00676B6B">
      <w:pPr>
        <w:tabs>
          <w:tab w:val="clear" w:pos="567"/>
        </w:tabs>
        <w:spacing w:line="240" w:lineRule="auto"/>
        <w:rPr>
          <w:color w:val="000000"/>
          <w:lang w:val="sv-SE"/>
        </w:rPr>
      </w:pPr>
    </w:p>
    <w:p w14:paraId="0304B6A4" w14:textId="77777777" w:rsidR="00676B6B" w:rsidRPr="0088249E" w:rsidRDefault="00676B6B" w:rsidP="00676B6B">
      <w:pPr>
        <w:tabs>
          <w:tab w:val="clear" w:pos="567"/>
        </w:tabs>
        <w:spacing w:line="240" w:lineRule="auto"/>
        <w:rPr>
          <w:color w:val="000000"/>
          <w:lang w:val="sv-SE"/>
        </w:rPr>
      </w:pPr>
    </w:p>
    <w:p w14:paraId="66DF7277"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Cs/>
          <w:color w:val="000000"/>
          <w:lang w:val="sv-SE"/>
        </w:rPr>
      </w:pPr>
      <w:r w:rsidRPr="0088249E">
        <w:rPr>
          <w:b/>
          <w:color w:val="000000"/>
          <w:lang w:val="sv-SE"/>
        </w:rPr>
        <w:t>15.</w:t>
      </w:r>
      <w:r w:rsidRPr="0088249E">
        <w:rPr>
          <w:b/>
          <w:color w:val="000000"/>
          <w:lang w:val="sv-SE"/>
        </w:rPr>
        <w:tab/>
      </w:r>
      <w:r w:rsidR="000B05B2" w:rsidRPr="00DC2BA7">
        <w:rPr>
          <w:b/>
          <w:noProof/>
          <w:lang w:val="sv-SE"/>
        </w:rPr>
        <w:t>BRUKSANVISNING</w:t>
      </w:r>
    </w:p>
    <w:p w14:paraId="2537249D" w14:textId="77777777" w:rsidR="00676B6B" w:rsidRPr="0088249E" w:rsidRDefault="00676B6B" w:rsidP="00676B6B">
      <w:pPr>
        <w:tabs>
          <w:tab w:val="clear" w:pos="567"/>
        </w:tabs>
        <w:spacing w:line="240" w:lineRule="auto"/>
        <w:rPr>
          <w:color w:val="000000"/>
          <w:lang w:val="sv-SE"/>
        </w:rPr>
      </w:pPr>
    </w:p>
    <w:p w14:paraId="4F845C4C" w14:textId="77777777" w:rsidR="00676B6B" w:rsidRPr="0088249E" w:rsidRDefault="00676B6B" w:rsidP="00676B6B">
      <w:pPr>
        <w:tabs>
          <w:tab w:val="clear" w:pos="567"/>
        </w:tabs>
        <w:spacing w:line="240" w:lineRule="auto"/>
        <w:rPr>
          <w:color w:val="000000"/>
          <w:lang w:val="sv-SE"/>
        </w:rPr>
      </w:pPr>
    </w:p>
    <w:p w14:paraId="23D5B178"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r w:rsidRPr="0088249E">
        <w:rPr>
          <w:b/>
          <w:color w:val="000000"/>
          <w:lang w:val="sv-SE"/>
        </w:rPr>
        <w:t>16.</w:t>
      </w:r>
      <w:r w:rsidRPr="0088249E">
        <w:rPr>
          <w:b/>
          <w:color w:val="000000"/>
          <w:lang w:val="sv-SE"/>
        </w:rPr>
        <w:tab/>
      </w:r>
      <w:r w:rsidR="000B05B2" w:rsidRPr="00DC2BA7">
        <w:rPr>
          <w:b/>
          <w:caps/>
          <w:noProof/>
          <w:lang w:val="sv-SE"/>
        </w:rPr>
        <w:t>information i Punktskrift</w:t>
      </w:r>
    </w:p>
    <w:p w14:paraId="5806049C" w14:textId="77777777" w:rsidR="00676B6B" w:rsidRPr="0088249E" w:rsidRDefault="00676B6B" w:rsidP="00676B6B">
      <w:pPr>
        <w:tabs>
          <w:tab w:val="clear" w:pos="567"/>
        </w:tabs>
        <w:spacing w:line="240" w:lineRule="auto"/>
        <w:rPr>
          <w:color w:val="000000"/>
          <w:lang w:val="sv-SE"/>
        </w:rPr>
      </w:pPr>
    </w:p>
    <w:p w14:paraId="79EBC177" w14:textId="77777777" w:rsidR="00676B6B" w:rsidRPr="00DB6232" w:rsidRDefault="00B60735" w:rsidP="00676B6B">
      <w:pPr>
        <w:tabs>
          <w:tab w:val="clear" w:pos="567"/>
        </w:tabs>
        <w:spacing w:line="240" w:lineRule="auto"/>
        <w:rPr>
          <w:color w:val="000000"/>
          <w:lang w:val="sv-SE"/>
        </w:rPr>
      </w:pPr>
      <w:r w:rsidRPr="00DB6232">
        <w:rPr>
          <w:color w:val="000000"/>
          <w:lang w:val="sv-SE"/>
        </w:rPr>
        <w:t>Xolair 300 mg</w:t>
      </w:r>
    </w:p>
    <w:p w14:paraId="6469E88A" w14:textId="77777777" w:rsidR="00676B6B" w:rsidRPr="00DB6232" w:rsidRDefault="00676B6B" w:rsidP="00676B6B">
      <w:pPr>
        <w:tabs>
          <w:tab w:val="clear" w:pos="567"/>
        </w:tabs>
        <w:spacing w:line="240" w:lineRule="auto"/>
        <w:rPr>
          <w:color w:val="000000"/>
          <w:lang w:val="sv-SE"/>
        </w:rPr>
      </w:pPr>
    </w:p>
    <w:p w14:paraId="4E0AEF24" w14:textId="77777777" w:rsidR="00676B6B" w:rsidRPr="00DB6232" w:rsidRDefault="00676B6B" w:rsidP="00676B6B">
      <w:pPr>
        <w:spacing w:line="240" w:lineRule="auto"/>
        <w:rPr>
          <w:color w:val="000000"/>
          <w:lang w:val="sv-SE"/>
        </w:rPr>
      </w:pPr>
    </w:p>
    <w:p w14:paraId="14851F55" w14:textId="77777777" w:rsidR="00676B6B" w:rsidRPr="0088249E"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lang w:val="sv-SE"/>
        </w:rPr>
      </w:pPr>
      <w:r w:rsidRPr="0088249E">
        <w:rPr>
          <w:b/>
          <w:noProof/>
          <w:lang w:val="sv-SE"/>
        </w:rPr>
        <w:t>17.</w:t>
      </w:r>
      <w:r w:rsidRPr="0088249E">
        <w:rPr>
          <w:b/>
          <w:noProof/>
          <w:lang w:val="sv-SE"/>
        </w:rPr>
        <w:tab/>
      </w:r>
      <w:r w:rsidR="000B05B2" w:rsidRPr="00DC2BA7">
        <w:rPr>
          <w:b/>
          <w:noProof/>
          <w:lang w:val="sv-SE"/>
        </w:rPr>
        <w:t>UNIK IDENTITETSBETECKNING – TVÅDIMENSIONELL STRECKKOD</w:t>
      </w:r>
    </w:p>
    <w:p w14:paraId="520FBEE5" w14:textId="77777777" w:rsidR="00676B6B" w:rsidRPr="0088249E" w:rsidRDefault="00676B6B" w:rsidP="00676B6B">
      <w:pPr>
        <w:keepNext/>
        <w:spacing w:line="240" w:lineRule="auto"/>
        <w:rPr>
          <w:noProof/>
          <w:lang w:val="sv-SE"/>
        </w:rPr>
      </w:pPr>
    </w:p>
    <w:p w14:paraId="411B27D1" w14:textId="77777777" w:rsidR="000B05B2" w:rsidRPr="00DC2BA7" w:rsidRDefault="00B60735" w:rsidP="000B05B2">
      <w:pPr>
        <w:widowControl w:val="0"/>
        <w:tabs>
          <w:tab w:val="clear" w:pos="567"/>
        </w:tabs>
        <w:spacing w:line="240" w:lineRule="auto"/>
        <w:rPr>
          <w:shd w:val="pct15" w:color="auto" w:fill="auto"/>
          <w:lang w:val="sv-SE"/>
        </w:rPr>
      </w:pPr>
      <w:r w:rsidRPr="00DC2BA7">
        <w:rPr>
          <w:shd w:val="pct15" w:color="auto" w:fill="auto"/>
          <w:lang w:val="sv-SE"/>
        </w:rPr>
        <w:t>Tvådimensionell streckkod som innehåller den unika identitetsbeteckningen.</w:t>
      </w:r>
    </w:p>
    <w:p w14:paraId="49D3417C" w14:textId="77777777" w:rsidR="00676B6B" w:rsidRPr="0088249E" w:rsidRDefault="00676B6B" w:rsidP="00676B6B">
      <w:pPr>
        <w:spacing w:line="240" w:lineRule="auto"/>
        <w:rPr>
          <w:color w:val="000000"/>
          <w:lang w:val="sv-SE"/>
        </w:rPr>
      </w:pPr>
    </w:p>
    <w:p w14:paraId="4884139A" w14:textId="77777777" w:rsidR="00676B6B" w:rsidRPr="0088249E" w:rsidRDefault="00676B6B" w:rsidP="00676B6B">
      <w:pPr>
        <w:spacing w:line="240" w:lineRule="auto"/>
        <w:rPr>
          <w:color w:val="000000"/>
          <w:lang w:val="sv-SE"/>
        </w:rPr>
      </w:pPr>
    </w:p>
    <w:p w14:paraId="0DF0E7D2" w14:textId="77777777" w:rsidR="00676B6B" w:rsidRPr="0088249E"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lang w:val="sv-SE"/>
        </w:rPr>
      </w:pPr>
      <w:r w:rsidRPr="0088249E">
        <w:rPr>
          <w:b/>
          <w:noProof/>
          <w:lang w:val="sv-SE"/>
        </w:rPr>
        <w:t>18.</w:t>
      </w:r>
      <w:r w:rsidRPr="0088249E">
        <w:rPr>
          <w:b/>
          <w:noProof/>
          <w:lang w:val="sv-SE"/>
        </w:rPr>
        <w:tab/>
      </w:r>
      <w:r w:rsidR="000B05B2" w:rsidRPr="00DC2BA7">
        <w:rPr>
          <w:b/>
          <w:noProof/>
          <w:lang w:val="sv-SE"/>
        </w:rPr>
        <w:t>UNIK IDENTITETSBETECKNING – I ETT FORMAT LÄSBART FÖR MÄNSKLIGT ÖGA</w:t>
      </w:r>
    </w:p>
    <w:p w14:paraId="6DFA13D7" w14:textId="77777777" w:rsidR="00676B6B" w:rsidRPr="0088249E" w:rsidRDefault="00676B6B" w:rsidP="00676B6B">
      <w:pPr>
        <w:keepNext/>
        <w:spacing w:line="240" w:lineRule="auto"/>
        <w:rPr>
          <w:noProof/>
          <w:lang w:val="sv-SE"/>
        </w:rPr>
      </w:pPr>
    </w:p>
    <w:p w14:paraId="2DD813EC" w14:textId="77777777" w:rsidR="00676B6B" w:rsidRPr="00DB6232" w:rsidRDefault="00B60735" w:rsidP="00676B6B">
      <w:pPr>
        <w:keepNext/>
        <w:spacing w:line="240" w:lineRule="auto"/>
        <w:rPr>
          <w:lang w:val="sv-SE"/>
        </w:rPr>
      </w:pPr>
      <w:r w:rsidRPr="00DB6232">
        <w:rPr>
          <w:lang w:val="sv-SE"/>
        </w:rPr>
        <w:t>PC</w:t>
      </w:r>
    </w:p>
    <w:p w14:paraId="5580FF1A" w14:textId="77777777" w:rsidR="00676B6B" w:rsidRPr="00DB6232" w:rsidRDefault="00B60735" w:rsidP="00676B6B">
      <w:pPr>
        <w:keepNext/>
        <w:spacing w:line="240" w:lineRule="auto"/>
        <w:rPr>
          <w:lang w:val="sv-SE"/>
        </w:rPr>
      </w:pPr>
      <w:r w:rsidRPr="00DB6232">
        <w:rPr>
          <w:lang w:val="sv-SE"/>
        </w:rPr>
        <w:t>SN</w:t>
      </w:r>
    </w:p>
    <w:p w14:paraId="50C77564" w14:textId="77777777" w:rsidR="00676B6B" w:rsidRPr="00DB6232" w:rsidRDefault="00B60735" w:rsidP="00676B6B">
      <w:pPr>
        <w:spacing w:line="240" w:lineRule="auto"/>
        <w:rPr>
          <w:color w:val="000000"/>
          <w:lang w:val="sv-SE"/>
        </w:rPr>
      </w:pPr>
      <w:r w:rsidRPr="00DB6232">
        <w:rPr>
          <w:lang w:val="sv-SE"/>
        </w:rPr>
        <w:t>NN</w:t>
      </w:r>
    </w:p>
    <w:p w14:paraId="0EEF5B37" w14:textId="77777777" w:rsidR="00676B6B" w:rsidRPr="00DB6232" w:rsidRDefault="00B60735" w:rsidP="00676B6B">
      <w:pPr>
        <w:tabs>
          <w:tab w:val="clear" w:pos="567"/>
        </w:tabs>
        <w:spacing w:line="240" w:lineRule="auto"/>
        <w:rPr>
          <w:color w:val="000000"/>
          <w:lang w:val="sv-SE"/>
        </w:rPr>
      </w:pPr>
      <w:r w:rsidRPr="00DB6232">
        <w:rPr>
          <w:b/>
          <w:color w:val="000000"/>
          <w:u w:val="single"/>
          <w:lang w:val="sv-SE"/>
        </w:rPr>
        <w:br w:type="page"/>
      </w:r>
    </w:p>
    <w:p w14:paraId="0F8B1750" w14:textId="77777777" w:rsidR="00676B6B" w:rsidRPr="00DB6232" w:rsidRDefault="00676B6B" w:rsidP="00676B6B">
      <w:pPr>
        <w:tabs>
          <w:tab w:val="clear" w:pos="567"/>
        </w:tabs>
        <w:spacing w:line="240" w:lineRule="auto"/>
        <w:rPr>
          <w:color w:val="000000"/>
          <w:lang w:val="sv-SE"/>
        </w:rPr>
      </w:pPr>
    </w:p>
    <w:p w14:paraId="660A12BB" w14:textId="77777777" w:rsidR="000B05B2" w:rsidRPr="00DC2BA7" w:rsidRDefault="00B60735" w:rsidP="000B05B2">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2B7D7264" w14:textId="77777777" w:rsidR="000B05B2" w:rsidRPr="00DC2BA7" w:rsidRDefault="000B05B2" w:rsidP="000B05B2">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069A33BC" w14:textId="77777777" w:rsidR="000B05B2" w:rsidRPr="00DC2BA7" w:rsidRDefault="00B60735" w:rsidP="000B05B2">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INTERMEDIÄR KARTONG FÖR MULTIPACK (UTAN BLUE BOX)</w:t>
      </w:r>
    </w:p>
    <w:p w14:paraId="64BF58C2" w14:textId="77777777" w:rsidR="00676B6B" w:rsidRPr="0088249E" w:rsidRDefault="00676B6B" w:rsidP="00676B6B">
      <w:pPr>
        <w:tabs>
          <w:tab w:val="clear" w:pos="567"/>
        </w:tabs>
        <w:spacing w:line="240" w:lineRule="auto"/>
        <w:rPr>
          <w:color w:val="000000"/>
          <w:lang w:val="sv-SE"/>
        </w:rPr>
      </w:pPr>
    </w:p>
    <w:p w14:paraId="1BBD03CA" w14:textId="77777777" w:rsidR="00676B6B" w:rsidRPr="0088249E" w:rsidRDefault="00676B6B" w:rsidP="00676B6B">
      <w:pPr>
        <w:tabs>
          <w:tab w:val="clear" w:pos="567"/>
        </w:tabs>
        <w:spacing w:line="240" w:lineRule="auto"/>
        <w:rPr>
          <w:color w:val="000000"/>
          <w:lang w:val="sv-SE"/>
        </w:rPr>
      </w:pPr>
    </w:p>
    <w:p w14:paraId="3D4712C8"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w:t>
      </w:r>
      <w:r w:rsidRPr="0088249E">
        <w:rPr>
          <w:b/>
          <w:color w:val="000000"/>
          <w:lang w:val="sv-SE"/>
        </w:rPr>
        <w:tab/>
      </w:r>
      <w:r w:rsidR="000B05B2" w:rsidRPr="00DC2BA7">
        <w:rPr>
          <w:b/>
          <w:noProof/>
          <w:lang w:val="sv-SE"/>
        </w:rPr>
        <w:t>LÄKEMEDLETS NAMN</w:t>
      </w:r>
    </w:p>
    <w:p w14:paraId="6AA8578C" w14:textId="77777777" w:rsidR="00676B6B" w:rsidRPr="0088249E" w:rsidRDefault="00676B6B" w:rsidP="00676B6B">
      <w:pPr>
        <w:tabs>
          <w:tab w:val="clear" w:pos="567"/>
        </w:tabs>
        <w:spacing w:line="240" w:lineRule="auto"/>
        <w:rPr>
          <w:color w:val="000000"/>
          <w:lang w:val="sv-SE"/>
        </w:rPr>
      </w:pPr>
    </w:p>
    <w:p w14:paraId="57338E58" w14:textId="77777777" w:rsidR="00676B6B" w:rsidRPr="0088249E" w:rsidRDefault="00B60735" w:rsidP="00676B6B">
      <w:pPr>
        <w:tabs>
          <w:tab w:val="clear" w:pos="567"/>
        </w:tabs>
        <w:spacing w:line="240" w:lineRule="auto"/>
        <w:rPr>
          <w:color w:val="000000"/>
          <w:lang w:val="sv-SE"/>
        </w:rPr>
      </w:pPr>
      <w:r w:rsidRPr="0088249E">
        <w:rPr>
          <w:color w:val="000000"/>
          <w:lang w:val="sv-SE"/>
        </w:rPr>
        <w:t xml:space="preserve">Xolair 300 mg </w:t>
      </w:r>
      <w:r w:rsidR="000B05B2" w:rsidRPr="00DC2BA7">
        <w:rPr>
          <w:lang w:val="sv-SE"/>
        </w:rPr>
        <w:t>injektionsvätska, lösning i förfylld spruta</w:t>
      </w:r>
    </w:p>
    <w:p w14:paraId="6FE8A2CD" w14:textId="77777777" w:rsidR="00676B6B" w:rsidRPr="00DB6232" w:rsidRDefault="00B60735" w:rsidP="00676B6B">
      <w:pPr>
        <w:tabs>
          <w:tab w:val="clear" w:pos="567"/>
        </w:tabs>
        <w:spacing w:line="240" w:lineRule="auto"/>
        <w:rPr>
          <w:color w:val="000000"/>
          <w:lang w:val="sv-SE"/>
        </w:rPr>
      </w:pPr>
      <w:r w:rsidRPr="00DB6232">
        <w:rPr>
          <w:color w:val="000000"/>
          <w:lang w:val="sv-SE"/>
        </w:rPr>
        <w:t>omalizumab</w:t>
      </w:r>
    </w:p>
    <w:p w14:paraId="4ABA94B3" w14:textId="77777777" w:rsidR="00676B6B" w:rsidRPr="00DB6232" w:rsidRDefault="00676B6B" w:rsidP="00676B6B">
      <w:pPr>
        <w:tabs>
          <w:tab w:val="clear" w:pos="567"/>
        </w:tabs>
        <w:spacing w:line="240" w:lineRule="auto"/>
        <w:rPr>
          <w:color w:val="000000"/>
          <w:lang w:val="sv-SE"/>
        </w:rPr>
      </w:pPr>
    </w:p>
    <w:p w14:paraId="72E7652D" w14:textId="77777777" w:rsidR="00676B6B" w:rsidRPr="00DB6232" w:rsidRDefault="00676B6B" w:rsidP="00676B6B">
      <w:pPr>
        <w:tabs>
          <w:tab w:val="clear" w:pos="567"/>
        </w:tabs>
        <w:spacing w:line="240" w:lineRule="auto"/>
        <w:rPr>
          <w:color w:val="000000"/>
          <w:lang w:val="sv-SE"/>
        </w:rPr>
      </w:pPr>
    </w:p>
    <w:p w14:paraId="32215A7F"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2.</w:t>
      </w:r>
      <w:r w:rsidRPr="0088249E">
        <w:rPr>
          <w:b/>
          <w:color w:val="000000"/>
          <w:lang w:val="sv-SE"/>
        </w:rPr>
        <w:tab/>
      </w:r>
      <w:r w:rsidR="000B05B2" w:rsidRPr="00DC2BA7">
        <w:rPr>
          <w:b/>
          <w:noProof/>
          <w:lang w:val="sv-SE"/>
        </w:rPr>
        <w:t>DEKLARATION AV AKTIV(A) SUBSTANS(ER)</w:t>
      </w:r>
    </w:p>
    <w:p w14:paraId="44998A63" w14:textId="77777777" w:rsidR="00676B6B" w:rsidRPr="0088249E" w:rsidRDefault="00676B6B" w:rsidP="00676B6B">
      <w:pPr>
        <w:tabs>
          <w:tab w:val="clear" w:pos="567"/>
        </w:tabs>
        <w:spacing w:line="240" w:lineRule="auto"/>
        <w:rPr>
          <w:color w:val="000000"/>
          <w:lang w:val="sv-SE"/>
        </w:rPr>
      </w:pPr>
    </w:p>
    <w:p w14:paraId="515EC00C" w14:textId="77777777" w:rsidR="00676B6B" w:rsidRPr="0088249E" w:rsidRDefault="00B60735" w:rsidP="00676B6B">
      <w:pPr>
        <w:tabs>
          <w:tab w:val="clear" w:pos="567"/>
        </w:tabs>
        <w:spacing w:line="240" w:lineRule="auto"/>
        <w:rPr>
          <w:color w:val="000000"/>
          <w:lang w:val="sv-SE"/>
        </w:rPr>
      </w:pPr>
      <w:r w:rsidRPr="00DC2BA7">
        <w:rPr>
          <w:color w:val="000000"/>
          <w:lang w:val="sv-SE"/>
        </w:rPr>
        <w:t xml:space="preserve">Varje förfylld spruta innehåller </w:t>
      </w:r>
      <w:r>
        <w:rPr>
          <w:color w:val="000000"/>
          <w:lang w:val="sv-SE"/>
        </w:rPr>
        <w:t>300</w:t>
      </w:r>
      <w:r w:rsidRPr="00DC2BA7">
        <w:rPr>
          <w:color w:val="000000"/>
          <w:lang w:val="sv-SE"/>
        </w:rPr>
        <w:t> mg omalizumab</w:t>
      </w:r>
      <w:r>
        <w:rPr>
          <w:color w:val="000000"/>
          <w:lang w:val="sv-SE"/>
        </w:rPr>
        <w:t xml:space="preserve"> i</w:t>
      </w:r>
      <w:r w:rsidRPr="00DC2BA7">
        <w:rPr>
          <w:color w:val="000000"/>
          <w:lang w:val="sv-SE"/>
        </w:rPr>
        <w:t xml:space="preserve"> </w:t>
      </w:r>
      <w:r>
        <w:rPr>
          <w:color w:val="000000"/>
          <w:lang w:val="sv-SE"/>
        </w:rPr>
        <w:t>2</w:t>
      </w:r>
      <w:r w:rsidRPr="00DC2BA7">
        <w:rPr>
          <w:color w:val="000000"/>
          <w:lang w:val="sv-SE"/>
        </w:rPr>
        <w:t> ml lösning</w:t>
      </w:r>
    </w:p>
    <w:p w14:paraId="3AFA5C29" w14:textId="77777777" w:rsidR="00676B6B" w:rsidRDefault="00676B6B" w:rsidP="00676B6B">
      <w:pPr>
        <w:tabs>
          <w:tab w:val="clear" w:pos="567"/>
        </w:tabs>
        <w:spacing w:line="240" w:lineRule="auto"/>
        <w:rPr>
          <w:color w:val="000000"/>
          <w:lang w:val="sv-SE"/>
        </w:rPr>
      </w:pPr>
    </w:p>
    <w:p w14:paraId="31AE5588" w14:textId="77777777" w:rsidR="000B05B2" w:rsidRPr="0088249E" w:rsidRDefault="000B05B2" w:rsidP="00676B6B">
      <w:pPr>
        <w:tabs>
          <w:tab w:val="clear" w:pos="567"/>
        </w:tabs>
        <w:spacing w:line="240" w:lineRule="auto"/>
        <w:rPr>
          <w:color w:val="000000"/>
          <w:lang w:val="sv-SE"/>
        </w:rPr>
      </w:pPr>
    </w:p>
    <w:p w14:paraId="08140492"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3.</w:t>
      </w:r>
      <w:r w:rsidRPr="0088249E">
        <w:rPr>
          <w:b/>
          <w:color w:val="000000"/>
          <w:lang w:val="sv-SE"/>
        </w:rPr>
        <w:tab/>
      </w:r>
      <w:r w:rsidR="000B05B2" w:rsidRPr="00DC2BA7">
        <w:rPr>
          <w:b/>
          <w:noProof/>
          <w:lang w:val="sv-SE"/>
        </w:rPr>
        <w:t>FÖRTECKNING ÖVER HJÄLPÄMNEN</w:t>
      </w:r>
    </w:p>
    <w:p w14:paraId="0300176E" w14:textId="77777777" w:rsidR="00676B6B" w:rsidRPr="0088249E" w:rsidRDefault="00676B6B" w:rsidP="00676B6B">
      <w:pPr>
        <w:tabs>
          <w:tab w:val="clear" w:pos="567"/>
        </w:tabs>
        <w:spacing w:line="240" w:lineRule="auto"/>
        <w:rPr>
          <w:color w:val="000000"/>
          <w:lang w:val="sv-SE"/>
        </w:rPr>
      </w:pPr>
    </w:p>
    <w:p w14:paraId="358F87E4" w14:textId="77777777" w:rsidR="000B05B2" w:rsidRPr="00DC2BA7" w:rsidRDefault="00B60735" w:rsidP="000B05B2">
      <w:pPr>
        <w:pStyle w:val="Char2"/>
        <w:widowControl w:val="0"/>
        <w:spacing w:before="0"/>
        <w:jc w:val="left"/>
        <w:rPr>
          <w:sz w:val="22"/>
          <w:szCs w:val="22"/>
          <w:lang w:val="sv-SE"/>
        </w:rPr>
      </w:pPr>
      <w:r w:rsidRPr="00DC2BA7">
        <w:rPr>
          <w:sz w:val="22"/>
          <w:szCs w:val="22"/>
          <w:lang w:val="sv-SE"/>
        </w:rPr>
        <w:t>Innehåller även: argininhydroklorid, histidinhydroklorid</w:t>
      </w:r>
      <w:r w:rsidR="00ED7F84">
        <w:rPr>
          <w:sz w:val="22"/>
          <w:szCs w:val="22"/>
          <w:lang w:val="sv-SE"/>
        </w:rPr>
        <w:t>monohydrat</w:t>
      </w:r>
      <w:r w:rsidRPr="00DC2BA7">
        <w:rPr>
          <w:sz w:val="22"/>
          <w:szCs w:val="22"/>
          <w:lang w:val="sv-SE"/>
        </w:rPr>
        <w:t>, histidin, polysorbat 20, vatten för injektionsvätskor.</w:t>
      </w:r>
    </w:p>
    <w:p w14:paraId="5E5D00C2" w14:textId="77777777" w:rsidR="00676B6B" w:rsidRPr="00DB6232" w:rsidRDefault="00676B6B" w:rsidP="00676B6B">
      <w:pPr>
        <w:tabs>
          <w:tab w:val="clear" w:pos="567"/>
        </w:tabs>
        <w:spacing w:line="240" w:lineRule="auto"/>
        <w:rPr>
          <w:color w:val="000000"/>
          <w:lang w:val="sv-SE"/>
        </w:rPr>
      </w:pPr>
    </w:p>
    <w:p w14:paraId="30F2F588" w14:textId="77777777" w:rsidR="00676B6B" w:rsidRPr="00DB6232" w:rsidRDefault="00676B6B" w:rsidP="00676B6B">
      <w:pPr>
        <w:tabs>
          <w:tab w:val="clear" w:pos="567"/>
        </w:tabs>
        <w:spacing w:line="240" w:lineRule="auto"/>
        <w:rPr>
          <w:color w:val="000000"/>
          <w:lang w:val="sv-SE"/>
        </w:rPr>
      </w:pPr>
    </w:p>
    <w:p w14:paraId="73C24130" w14:textId="77777777" w:rsidR="00676B6B" w:rsidRPr="0088249E" w:rsidRDefault="00B60735" w:rsidP="0088249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88249E">
        <w:rPr>
          <w:b/>
          <w:color w:val="000000"/>
          <w:lang w:val="sv-SE"/>
        </w:rPr>
        <w:t>4.</w:t>
      </w:r>
      <w:r w:rsidRPr="0088249E">
        <w:rPr>
          <w:b/>
          <w:color w:val="000000"/>
          <w:lang w:val="sv-SE"/>
        </w:rPr>
        <w:tab/>
      </w:r>
      <w:r w:rsidR="000B05B2" w:rsidRPr="00DC2BA7">
        <w:rPr>
          <w:b/>
          <w:noProof/>
          <w:lang w:val="sv-SE"/>
        </w:rPr>
        <w:t>LÄKEMEDELSFORM OCH FÖRPACKNINGSSTORLEK</w:t>
      </w:r>
    </w:p>
    <w:p w14:paraId="7E4BC605" w14:textId="77777777" w:rsidR="00676B6B" w:rsidRPr="0088249E" w:rsidRDefault="00676B6B" w:rsidP="00676B6B">
      <w:pPr>
        <w:tabs>
          <w:tab w:val="clear" w:pos="567"/>
        </w:tabs>
        <w:spacing w:line="240" w:lineRule="auto"/>
        <w:rPr>
          <w:color w:val="000000"/>
          <w:lang w:val="sv-SE"/>
        </w:rPr>
      </w:pPr>
    </w:p>
    <w:p w14:paraId="3BF8AA1F" w14:textId="77777777" w:rsidR="000B05B2" w:rsidRPr="00DC2BA7" w:rsidRDefault="00B60735" w:rsidP="000B05B2">
      <w:pPr>
        <w:pStyle w:val="Text"/>
        <w:spacing w:before="0"/>
        <w:jc w:val="left"/>
        <w:rPr>
          <w:sz w:val="22"/>
          <w:lang w:val="sv-SE"/>
        </w:rPr>
      </w:pPr>
      <w:r w:rsidRPr="00DC2BA7">
        <w:rPr>
          <w:sz w:val="22"/>
          <w:shd w:val="pct15" w:color="auto" w:fill="auto"/>
          <w:lang w:val="sv-SE"/>
        </w:rPr>
        <w:t>Injektionsvätska, lösning i förfylld spruta</w:t>
      </w:r>
    </w:p>
    <w:p w14:paraId="4DA34E4A" w14:textId="77777777" w:rsidR="000B05B2" w:rsidRPr="00DC2BA7" w:rsidRDefault="000B05B2" w:rsidP="000B05B2">
      <w:pPr>
        <w:pStyle w:val="Text"/>
        <w:spacing w:before="0"/>
        <w:jc w:val="left"/>
        <w:rPr>
          <w:sz w:val="22"/>
          <w:lang w:val="sv-SE"/>
        </w:rPr>
      </w:pPr>
    </w:p>
    <w:p w14:paraId="0CFF3D5C" w14:textId="77777777" w:rsidR="000B05B2" w:rsidRPr="00DC2BA7" w:rsidRDefault="00B60735" w:rsidP="000B05B2">
      <w:pPr>
        <w:pStyle w:val="Text"/>
        <w:spacing w:before="0"/>
        <w:jc w:val="left"/>
        <w:rPr>
          <w:color w:val="000000"/>
          <w:sz w:val="22"/>
          <w:lang w:val="sv-SE"/>
        </w:rPr>
      </w:pPr>
      <w:r w:rsidRPr="00DC2BA7">
        <w:rPr>
          <w:color w:val="000000"/>
          <w:sz w:val="22"/>
          <w:lang w:val="sv-SE"/>
        </w:rPr>
        <w:t>1 förfylld spruta. Del av multipack. Får inte säljas separat.</w:t>
      </w:r>
    </w:p>
    <w:p w14:paraId="36E1A90C" w14:textId="77777777" w:rsidR="00676B6B" w:rsidRPr="0088249E" w:rsidRDefault="00676B6B" w:rsidP="00676B6B">
      <w:pPr>
        <w:tabs>
          <w:tab w:val="clear" w:pos="567"/>
        </w:tabs>
        <w:spacing w:line="240" w:lineRule="auto"/>
        <w:rPr>
          <w:color w:val="000000"/>
          <w:lang w:val="sv-SE"/>
        </w:rPr>
      </w:pPr>
    </w:p>
    <w:p w14:paraId="0A1EF4CC" w14:textId="77777777" w:rsidR="00676B6B" w:rsidRPr="0088249E" w:rsidRDefault="00676B6B" w:rsidP="00676B6B">
      <w:pPr>
        <w:tabs>
          <w:tab w:val="clear" w:pos="567"/>
        </w:tabs>
        <w:spacing w:line="240" w:lineRule="auto"/>
        <w:rPr>
          <w:color w:val="000000"/>
          <w:lang w:val="sv-SE"/>
        </w:rPr>
      </w:pPr>
    </w:p>
    <w:p w14:paraId="60A1FBDE"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5.</w:t>
      </w:r>
      <w:r w:rsidRPr="0088249E">
        <w:rPr>
          <w:b/>
          <w:color w:val="000000"/>
          <w:lang w:val="sv-SE"/>
        </w:rPr>
        <w:tab/>
      </w:r>
      <w:r w:rsidR="000B05B2" w:rsidRPr="00DC2BA7">
        <w:rPr>
          <w:b/>
          <w:noProof/>
          <w:lang w:val="sv-SE"/>
        </w:rPr>
        <w:t>ADMINISTRERINGSSÄTT OCH ADMINISTRERINGSVÄG</w:t>
      </w:r>
    </w:p>
    <w:p w14:paraId="4148519C" w14:textId="77777777" w:rsidR="00676B6B" w:rsidRPr="0088249E" w:rsidRDefault="00676B6B" w:rsidP="00676B6B">
      <w:pPr>
        <w:tabs>
          <w:tab w:val="clear" w:pos="567"/>
        </w:tabs>
        <w:spacing w:line="240" w:lineRule="auto"/>
        <w:rPr>
          <w:color w:val="000000"/>
          <w:lang w:val="sv-SE"/>
        </w:rPr>
      </w:pPr>
    </w:p>
    <w:p w14:paraId="0E6F9EF9" w14:textId="77777777" w:rsidR="000B05B2" w:rsidRPr="00DC2BA7" w:rsidRDefault="00B60735" w:rsidP="000B05B2">
      <w:pPr>
        <w:suppressAutoHyphens/>
        <w:spacing w:line="240" w:lineRule="auto"/>
        <w:rPr>
          <w:noProof/>
          <w:lang w:val="sv-SE"/>
        </w:rPr>
      </w:pPr>
      <w:r w:rsidRPr="00DC2BA7">
        <w:rPr>
          <w:noProof/>
          <w:lang w:val="sv-SE"/>
        </w:rPr>
        <w:t>Läs bipacksedeln före användning.</w:t>
      </w:r>
    </w:p>
    <w:p w14:paraId="6B326D01" w14:textId="77777777" w:rsidR="000B05B2" w:rsidRPr="00DC2BA7" w:rsidRDefault="00B60735" w:rsidP="000B05B2">
      <w:pPr>
        <w:suppressAutoHyphens/>
        <w:spacing w:line="240" w:lineRule="auto"/>
        <w:rPr>
          <w:noProof/>
          <w:lang w:val="sv-SE"/>
        </w:rPr>
      </w:pPr>
      <w:r w:rsidRPr="00DC2BA7">
        <w:rPr>
          <w:noProof/>
          <w:lang w:val="sv-SE"/>
        </w:rPr>
        <w:t>Subkutan användning.</w:t>
      </w:r>
    </w:p>
    <w:p w14:paraId="088CA233" w14:textId="77777777" w:rsidR="000B05B2" w:rsidRPr="00DC2BA7" w:rsidRDefault="00B60735" w:rsidP="000B05B2">
      <w:pPr>
        <w:suppressAutoHyphens/>
        <w:spacing w:line="240" w:lineRule="auto"/>
        <w:rPr>
          <w:noProof/>
          <w:lang w:val="sv-SE"/>
        </w:rPr>
      </w:pPr>
      <w:r w:rsidRPr="00DC2BA7">
        <w:rPr>
          <w:noProof/>
          <w:lang w:val="sv-SE"/>
        </w:rPr>
        <w:t>Engångsbruk.</w:t>
      </w:r>
    </w:p>
    <w:p w14:paraId="1637221F" w14:textId="77777777" w:rsidR="00676B6B" w:rsidRPr="0088249E" w:rsidRDefault="00676B6B" w:rsidP="00676B6B">
      <w:pPr>
        <w:tabs>
          <w:tab w:val="clear" w:pos="567"/>
        </w:tabs>
        <w:spacing w:line="240" w:lineRule="auto"/>
        <w:rPr>
          <w:color w:val="000000"/>
          <w:lang w:val="sv-SE"/>
        </w:rPr>
      </w:pPr>
    </w:p>
    <w:p w14:paraId="5C24BD73" w14:textId="77777777" w:rsidR="00676B6B" w:rsidRPr="0088249E" w:rsidRDefault="00676B6B" w:rsidP="00676B6B">
      <w:pPr>
        <w:tabs>
          <w:tab w:val="clear" w:pos="567"/>
        </w:tabs>
        <w:spacing w:line="240" w:lineRule="auto"/>
        <w:rPr>
          <w:color w:val="000000"/>
          <w:lang w:val="sv-SE"/>
        </w:rPr>
      </w:pPr>
    </w:p>
    <w:p w14:paraId="0884DBD8"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6.</w:t>
      </w:r>
      <w:r w:rsidRPr="0088249E">
        <w:rPr>
          <w:b/>
          <w:color w:val="000000"/>
          <w:lang w:val="sv-SE"/>
        </w:rPr>
        <w:tab/>
      </w:r>
      <w:r w:rsidR="000B05B2" w:rsidRPr="00DC2BA7">
        <w:rPr>
          <w:b/>
          <w:noProof/>
          <w:lang w:val="sv-SE"/>
        </w:rPr>
        <w:t>SÄRSKILD VARNING OM ATT LÄKEMEDLET MÅSTE FÖRVARAS UTOM SYN- OCH RÄCKHÅLL FÖR BARN</w:t>
      </w:r>
    </w:p>
    <w:p w14:paraId="6BF292A1" w14:textId="77777777" w:rsidR="00676B6B" w:rsidRPr="0088249E" w:rsidRDefault="00676B6B" w:rsidP="00676B6B">
      <w:pPr>
        <w:tabs>
          <w:tab w:val="clear" w:pos="567"/>
        </w:tabs>
        <w:spacing w:line="240" w:lineRule="auto"/>
        <w:rPr>
          <w:color w:val="000000"/>
          <w:lang w:val="sv-SE"/>
        </w:rPr>
      </w:pPr>
    </w:p>
    <w:p w14:paraId="53F02E49" w14:textId="77777777" w:rsidR="000B05B2" w:rsidRPr="00DC2BA7" w:rsidRDefault="00B60735" w:rsidP="000B05B2">
      <w:pPr>
        <w:suppressAutoHyphens/>
        <w:spacing w:line="240" w:lineRule="auto"/>
        <w:rPr>
          <w:noProof/>
          <w:lang w:val="sv-SE"/>
        </w:rPr>
      </w:pPr>
      <w:r w:rsidRPr="00DC2BA7">
        <w:rPr>
          <w:noProof/>
          <w:lang w:val="sv-SE"/>
        </w:rPr>
        <w:t>Förvaras utom syn- och räckhåll för barn.</w:t>
      </w:r>
    </w:p>
    <w:p w14:paraId="402C93D7" w14:textId="77777777" w:rsidR="00676B6B" w:rsidRPr="0088249E" w:rsidRDefault="00676B6B" w:rsidP="00676B6B">
      <w:pPr>
        <w:tabs>
          <w:tab w:val="clear" w:pos="567"/>
        </w:tabs>
        <w:spacing w:line="240" w:lineRule="auto"/>
        <w:rPr>
          <w:color w:val="000000"/>
          <w:lang w:val="sv-SE"/>
        </w:rPr>
      </w:pPr>
    </w:p>
    <w:p w14:paraId="09307979" w14:textId="77777777" w:rsidR="00676B6B" w:rsidRPr="0088249E" w:rsidRDefault="00676B6B" w:rsidP="00676B6B">
      <w:pPr>
        <w:tabs>
          <w:tab w:val="clear" w:pos="567"/>
        </w:tabs>
        <w:spacing w:line="240" w:lineRule="auto"/>
        <w:rPr>
          <w:color w:val="000000"/>
          <w:lang w:val="sv-SE"/>
        </w:rPr>
      </w:pPr>
    </w:p>
    <w:p w14:paraId="23B0CCAF"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7.</w:t>
      </w:r>
      <w:r w:rsidRPr="0088249E">
        <w:rPr>
          <w:b/>
          <w:color w:val="000000"/>
          <w:lang w:val="sv-SE"/>
        </w:rPr>
        <w:tab/>
      </w:r>
      <w:r w:rsidR="000B05B2" w:rsidRPr="00DC2BA7">
        <w:rPr>
          <w:b/>
          <w:noProof/>
          <w:lang w:val="sv-SE"/>
        </w:rPr>
        <w:t>ÖVRIGA SÄRSKILDA VARNINGAR OM SÅ ÄR NÖDVÄNDIGT</w:t>
      </w:r>
    </w:p>
    <w:p w14:paraId="50A9121E" w14:textId="77777777" w:rsidR="00676B6B" w:rsidRPr="0088249E" w:rsidRDefault="00676B6B" w:rsidP="00676B6B">
      <w:pPr>
        <w:tabs>
          <w:tab w:val="clear" w:pos="567"/>
        </w:tabs>
        <w:spacing w:line="240" w:lineRule="auto"/>
        <w:rPr>
          <w:color w:val="000000"/>
          <w:lang w:val="sv-SE"/>
        </w:rPr>
      </w:pPr>
    </w:p>
    <w:p w14:paraId="0128D9C0" w14:textId="77777777" w:rsidR="00676B6B" w:rsidRPr="0088249E" w:rsidRDefault="00676B6B" w:rsidP="00676B6B">
      <w:pPr>
        <w:tabs>
          <w:tab w:val="clear" w:pos="567"/>
        </w:tabs>
        <w:spacing w:line="240" w:lineRule="auto"/>
        <w:rPr>
          <w:color w:val="000000"/>
          <w:lang w:val="sv-SE"/>
        </w:rPr>
      </w:pPr>
    </w:p>
    <w:p w14:paraId="17364DDB"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8.</w:t>
      </w:r>
      <w:r w:rsidRPr="00DB6232">
        <w:rPr>
          <w:b/>
          <w:color w:val="000000"/>
          <w:lang w:val="sv-SE"/>
        </w:rPr>
        <w:tab/>
      </w:r>
      <w:r w:rsidR="000B05B2" w:rsidRPr="00DC2BA7">
        <w:rPr>
          <w:b/>
          <w:noProof/>
          <w:lang w:val="sv-SE"/>
        </w:rPr>
        <w:t>UTGÅNGSDATUM</w:t>
      </w:r>
    </w:p>
    <w:p w14:paraId="19557965" w14:textId="77777777" w:rsidR="00676B6B" w:rsidRPr="00DB6232" w:rsidRDefault="00676B6B" w:rsidP="00676B6B">
      <w:pPr>
        <w:tabs>
          <w:tab w:val="clear" w:pos="567"/>
        </w:tabs>
        <w:spacing w:line="240" w:lineRule="auto"/>
        <w:rPr>
          <w:color w:val="000000"/>
          <w:lang w:val="sv-SE"/>
        </w:rPr>
      </w:pPr>
    </w:p>
    <w:p w14:paraId="7F1EC475" w14:textId="77777777" w:rsidR="00676B6B" w:rsidRPr="00DB6232" w:rsidRDefault="00B60735" w:rsidP="00676B6B">
      <w:pPr>
        <w:tabs>
          <w:tab w:val="clear" w:pos="567"/>
        </w:tabs>
        <w:spacing w:line="240" w:lineRule="auto"/>
        <w:rPr>
          <w:color w:val="000000"/>
          <w:lang w:val="sv-SE"/>
        </w:rPr>
      </w:pPr>
      <w:r w:rsidRPr="00DB6232">
        <w:rPr>
          <w:color w:val="000000"/>
          <w:lang w:val="sv-SE"/>
        </w:rPr>
        <w:t>EXP</w:t>
      </w:r>
    </w:p>
    <w:p w14:paraId="5A63BDDE" w14:textId="77777777" w:rsidR="00676B6B" w:rsidRPr="00DB6232" w:rsidRDefault="00676B6B" w:rsidP="00676B6B">
      <w:pPr>
        <w:tabs>
          <w:tab w:val="clear" w:pos="567"/>
        </w:tabs>
        <w:spacing w:line="240" w:lineRule="auto"/>
        <w:rPr>
          <w:color w:val="000000"/>
          <w:lang w:val="sv-SE"/>
        </w:rPr>
      </w:pPr>
    </w:p>
    <w:p w14:paraId="3F77CB89" w14:textId="77777777" w:rsidR="00676B6B" w:rsidRPr="00DB6232" w:rsidRDefault="00676B6B" w:rsidP="00676B6B">
      <w:pPr>
        <w:tabs>
          <w:tab w:val="clear" w:pos="567"/>
        </w:tabs>
        <w:spacing w:line="240" w:lineRule="auto"/>
        <w:rPr>
          <w:color w:val="000000"/>
          <w:lang w:val="sv-SE"/>
        </w:rPr>
      </w:pPr>
    </w:p>
    <w:p w14:paraId="71C81118" w14:textId="77777777" w:rsidR="00676B6B" w:rsidRPr="0088249E" w:rsidRDefault="00B60735" w:rsidP="00676B6B">
      <w:pPr>
        <w:keepNext/>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88249E">
        <w:rPr>
          <w:b/>
          <w:color w:val="000000"/>
          <w:lang w:val="sv-SE"/>
        </w:rPr>
        <w:lastRenderedPageBreak/>
        <w:t>9.</w:t>
      </w:r>
      <w:r w:rsidRPr="0088249E">
        <w:rPr>
          <w:b/>
          <w:color w:val="000000"/>
          <w:lang w:val="sv-SE"/>
        </w:rPr>
        <w:tab/>
      </w:r>
      <w:r w:rsidR="000B05B2" w:rsidRPr="00DC2BA7">
        <w:rPr>
          <w:b/>
          <w:noProof/>
          <w:lang w:val="sv-SE"/>
        </w:rPr>
        <w:t>SÄRSKILDA FÖRVARINGSANVISNINGAR</w:t>
      </w:r>
    </w:p>
    <w:p w14:paraId="2344CD1E" w14:textId="77777777" w:rsidR="00676B6B" w:rsidRPr="0088249E" w:rsidRDefault="00676B6B" w:rsidP="00676B6B">
      <w:pPr>
        <w:keepNext/>
        <w:tabs>
          <w:tab w:val="clear" w:pos="567"/>
        </w:tabs>
        <w:spacing w:line="240" w:lineRule="auto"/>
        <w:rPr>
          <w:color w:val="000000"/>
          <w:lang w:val="sv-SE"/>
        </w:rPr>
      </w:pPr>
    </w:p>
    <w:p w14:paraId="217DB411" w14:textId="77777777" w:rsidR="000B05B2" w:rsidRPr="00DC2BA7" w:rsidRDefault="00B60735" w:rsidP="000B05B2">
      <w:pPr>
        <w:keepNext/>
        <w:suppressAutoHyphens/>
        <w:spacing w:line="240" w:lineRule="auto"/>
        <w:rPr>
          <w:lang w:val="sv-SE"/>
        </w:rPr>
      </w:pPr>
      <w:r w:rsidRPr="00DC2BA7">
        <w:rPr>
          <w:lang w:val="sv-SE"/>
        </w:rPr>
        <w:t>Förvaras i kylskåp.</w:t>
      </w:r>
    </w:p>
    <w:p w14:paraId="6E71C48B" w14:textId="77777777" w:rsidR="000B05B2" w:rsidRPr="00DC2BA7" w:rsidRDefault="00B60735" w:rsidP="000B05B2">
      <w:pPr>
        <w:keepNext/>
        <w:suppressAutoHyphens/>
        <w:spacing w:line="240" w:lineRule="auto"/>
        <w:rPr>
          <w:lang w:val="sv-SE"/>
        </w:rPr>
      </w:pPr>
      <w:r w:rsidRPr="00DC2BA7">
        <w:rPr>
          <w:lang w:val="sv-SE"/>
        </w:rPr>
        <w:t>Får ej frysas.</w:t>
      </w:r>
    </w:p>
    <w:p w14:paraId="1D8DF691" w14:textId="77777777" w:rsidR="000B05B2" w:rsidRPr="00DC2BA7" w:rsidRDefault="00B60735" w:rsidP="000B05B2">
      <w:pPr>
        <w:suppressAutoHyphens/>
        <w:spacing w:line="240" w:lineRule="auto"/>
        <w:rPr>
          <w:lang w:val="sv-SE"/>
        </w:rPr>
      </w:pPr>
      <w:r w:rsidRPr="00DC2BA7">
        <w:rPr>
          <w:lang w:val="sv-SE"/>
        </w:rPr>
        <w:t>Förvaras i originalförpackningen. Ljuskänsligt</w:t>
      </w:r>
    </w:p>
    <w:p w14:paraId="6A38EC12" w14:textId="77777777" w:rsidR="00676B6B" w:rsidRPr="0088249E" w:rsidRDefault="00676B6B" w:rsidP="00676B6B">
      <w:pPr>
        <w:tabs>
          <w:tab w:val="clear" w:pos="567"/>
        </w:tabs>
        <w:spacing w:line="240" w:lineRule="auto"/>
        <w:rPr>
          <w:color w:val="000000"/>
          <w:lang w:val="sv-SE"/>
        </w:rPr>
      </w:pPr>
    </w:p>
    <w:p w14:paraId="24C54EC0" w14:textId="77777777" w:rsidR="00676B6B" w:rsidRPr="0088249E" w:rsidRDefault="00676B6B" w:rsidP="00676B6B">
      <w:pPr>
        <w:tabs>
          <w:tab w:val="clear" w:pos="567"/>
        </w:tabs>
        <w:spacing w:line="240" w:lineRule="auto"/>
        <w:rPr>
          <w:color w:val="000000"/>
          <w:lang w:val="sv-SE"/>
        </w:rPr>
      </w:pPr>
    </w:p>
    <w:p w14:paraId="406AD7EB" w14:textId="77777777" w:rsidR="00676B6B" w:rsidRPr="0088249E" w:rsidRDefault="00B60735" w:rsidP="0088249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88249E">
        <w:rPr>
          <w:b/>
          <w:color w:val="000000"/>
          <w:lang w:val="sv-SE"/>
        </w:rPr>
        <w:t>10.</w:t>
      </w:r>
      <w:r w:rsidRPr="0088249E">
        <w:rPr>
          <w:b/>
          <w:color w:val="000000"/>
          <w:lang w:val="sv-SE"/>
        </w:rPr>
        <w:tab/>
      </w:r>
      <w:r w:rsidR="000B05B2" w:rsidRPr="00DC2BA7">
        <w:rPr>
          <w:b/>
          <w:noProof/>
          <w:lang w:val="sv-SE"/>
        </w:rPr>
        <w:t>SÄRSKILDA FÖRSIKTIGHETSÅTGÄRDER FÖR DESTRUKTION AV EJ ANVÄNT LÄKEMEDEL OCH AVFALL I FÖREKOMMANDE FALL</w:t>
      </w:r>
    </w:p>
    <w:p w14:paraId="5DEA26BD" w14:textId="77777777" w:rsidR="00676B6B" w:rsidRPr="0088249E" w:rsidRDefault="00676B6B" w:rsidP="00676B6B">
      <w:pPr>
        <w:tabs>
          <w:tab w:val="clear" w:pos="567"/>
        </w:tabs>
        <w:spacing w:line="240" w:lineRule="auto"/>
        <w:rPr>
          <w:color w:val="000000"/>
          <w:lang w:val="sv-SE"/>
        </w:rPr>
      </w:pPr>
    </w:p>
    <w:p w14:paraId="7ADD0EBA" w14:textId="77777777" w:rsidR="00676B6B" w:rsidRPr="0088249E" w:rsidRDefault="00676B6B" w:rsidP="00676B6B">
      <w:pPr>
        <w:tabs>
          <w:tab w:val="clear" w:pos="567"/>
        </w:tabs>
        <w:spacing w:line="240" w:lineRule="auto"/>
        <w:rPr>
          <w:color w:val="000000"/>
          <w:lang w:val="sv-SE"/>
        </w:rPr>
      </w:pPr>
    </w:p>
    <w:p w14:paraId="0D8AEF42" w14:textId="77777777" w:rsidR="00676B6B" w:rsidRPr="0088249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88249E">
        <w:rPr>
          <w:b/>
          <w:color w:val="000000"/>
          <w:lang w:val="sv-SE"/>
        </w:rPr>
        <w:t>11.</w:t>
      </w:r>
      <w:r w:rsidRPr="0088249E">
        <w:rPr>
          <w:b/>
          <w:color w:val="000000"/>
          <w:lang w:val="sv-SE"/>
        </w:rPr>
        <w:tab/>
      </w:r>
      <w:r w:rsidR="000B05B2" w:rsidRPr="00DC2BA7">
        <w:rPr>
          <w:b/>
          <w:noProof/>
          <w:lang w:val="sv-SE"/>
        </w:rPr>
        <w:t>INNEHAVARE AV GODKÄNNANDE FÖR FÖRSÄLJNING (NAMN OCH ADRESS)</w:t>
      </w:r>
    </w:p>
    <w:p w14:paraId="260969DB" w14:textId="77777777" w:rsidR="00676B6B" w:rsidRPr="0088249E" w:rsidRDefault="00676B6B" w:rsidP="00676B6B">
      <w:pPr>
        <w:tabs>
          <w:tab w:val="clear" w:pos="567"/>
        </w:tabs>
        <w:spacing w:line="240" w:lineRule="auto"/>
        <w:rPr>
          <w:color w:val="000000"/>
          <w:lang w:val="sv-SE"/>
        </w:rPr>
      </w:pPr>
    </w:p>
    <w:p w14:paraId="522EB6D9" w14:textId="77777777" w:rsidR="00676B6B" w:rsidRPr="0079667D" w:rsidRDefault="00B60735" w:rsidP="00676B6B">
      <w:pPr>
        <w:keepNext/>
        <w:tabs>
          <w:tab w:val="clear" w:pos="567"/>
        </w:tabs>
        <w:spacing w:line="240" w:lineRule="auto"/>
        <w:rPr>
          <w:color w:val="000000"/>
        </w:rPr>
      </w:pPr>
      <w:r w:rsidRPr="0079667D">
        <w:rPr>
          <w:color w:val="000000"/>
        </w:rPr>
        <w:t>Novartis Europharm Limited</w:t>
      </w:r>
    </w:p>
    <w:p w14:paraId="652976D3" w14:textId="77777777" w:rsidR="00676B6B" w:rsidRPr="0079667D" w:rsidRDefault="00B60735" w:rsidP="00676B6B">
      <w:pPr>
        <w:keepNext/>
        <w:spacing w:line="240" w:lineRule="auto"/>
        <w:rPr>
          <w:color w:val="000000"/>
        </w:rPr>
      </w:pPr>
      <w:r w:rsidRPr="0079667D">
        <w:rPr>
          <w:color w:val="000000"/>
        </w:rPr>
        <w:t>Vista Building</w:t>
      </w:r>
    </w:p>
    <w:p w14:paraId="02C06E3F" w14:textId="77777777" w:rsidR="00676B6B" w:rsidRPr="0079667D" w:rsidRDefault="00B60735" w:rsidP="00676B6B">
      <w:pPr>
        <w:keepNext/>
        <w:spacing w:line="240" w:lineRule="auto"/>
        <w:rPr>
          <w:color w:val="000000"/>
        </w:rPr>
      </w:pPr>
      <w:r w:rsidRPr="0079667D">
        <w:rPr>
          <w:color w:val="000000"/>
        </w:rPr>
        <w:t>Elm Park, Merrion Road</w:t>
      </w:r>
    </w:p>
    <w:p w14:paraId="2B522873" w14:textId="77777777" w:rsidR="00676B6B" w:rsidRPr="00DB6232" w:rsidRDefault="00B60735" w:rsidP="00676B6B">
      <w:pPr>
        <w:keepNext/>
        <w:spacing w:line="240" w:lineRule="auto"/>
        <w:rPr>
          <w:color w:val="000000"/>
          <w:lang w:val="sv-SE"/>
        </w:rPr>
      </w:pPr>
      <w:r w:rsidRPr="00DB6232">
        <w:rPr>
          <w:color w:val="000000"/>
          <w:lang w:val="sv-SE"/>
        </w:rPr>
        <w:t>Dublin 4</w:t>
      </w:r>
    </w:p>
    <w:p w14:paraId="09E69B26" w14:textId="77777777" w:rsidR="00676B6B" w:rsidRPr="007F644E" w:rsidRDefault="00B60735" w:rsidP="00676B6B">
      <w:pPr>
        <w:spacing w:line="240" w:lineRule="auto"/>
        <w:rPr>
          <w:color w:val="000000"/>
          <w:lang w:val="sv-SE"/>
        </w:rPr>
      </w:pPr>
      <w:r w:rsidRPr="007F644E">
        <w:rPr>
          <w:color w:val="000000"/>
          <w:lang w:val="sv-SE"/>
        </w:rPr>
        <w:t>Irland</w:t>
      </w:r>
    </w:p>
    <w:p w14:paraId="6EDAC357" w14:textId="77777777" w:rsidR="00676B6B" w:rsidRPr="007F644E" w:rsidRDefault="00676B6B" w:rsidP="00676B6B">
      <w:pPr>
        <w:tabs>
          <w:tab w:val="clear" w:pos="567"/>
        </w:tabs>
        <w:spacing w:line="240" w:lineRule="auto"/>
        <w:rPr>
          <w:color w:val="000000"/>
          <w:lang w:val="sv-SE"/>
        </w:rPr>
      </w:pPr>
    </w:p>
    <w:p w14:paraId="5984C5D5" w14:textId="77777777" w:rsidR="00676B6B" w:rsidRPr="007F644E" w:rsidRDefault="00676B6B" w:rsidP="00676B6B">
      <w:pPr>
        <w:tabs>
          <w:tab w:val="clear" w:pos="567"/>
        </w:tabs>
        <w:spacing w:line="240" w:lineRule="auto"/>
        <w:rPr>
          <w:color w:val="000000"/>
          <w:lang w:val="sv-SE"/>
        </w:rPr>
      </w:pPr>
    </w:p>
    <w:p w14:paraId="55A66581" w14:textId="77777777" w:rsidR="00676B6B" w:rsidRPr="007F644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7F644E">
        <w:rPr>
          <w:b/>
          <w:color w:val="000000"/>
          <w:lang w:val="sv-SE"/>
        </w:rPr>
        <w:t>12.</w:t>
      </w:r>
      <w:r w:rsidRPr="007F644E">
        <w:rPr>
          <w:b/>
          <w:color w:val="000000"/>
          <w:lang w:val="sv-SE"/>
        </w:rPr>
        <w:tab/>
      </w:r>
      <w:r w:rsidR="000B05B2" w:rsidRPr="00DC2BA7">
        <w:rPr>
          <w:b/>
          <w:noProof/>
          <w:lang w:val="sv-SE"/>
        </w:rPr>
        <w:t>NUMMER PÅ GODKÄNNANDE FÖR FÖRSÄLJNING</w:t>
      </w:r>
    </w:p>
    <w:p w14:paraId="6B90D9A1" w14:textId="77777777" w:rsidR="00676B6B" w:rsidRPr="007F644E" w:rsidRDefault="00676B6B" w:rsidP="00676B6B">
      <w:pPr>
        <w:tabs>
          <w:tab w:val="clear" w:pos="567"/>
        </w:tabs>
        <w:spacing w:line="240" w:lineRule="auto"/>
        <w:rPr>
          <w:color w:val="000000"/>
          <w:lang w:val="sv-SE"/>
        </w:rPr>
      </w:pPr>
    </w:p>
    <w:p w14:paraId="2EF9F88A" w14:textId="77777777" w:rsidR="00676B6B" w:rsidRPr="007F644E" w:rsidRDefault="00B60735" w:rsidP="00676B6B">
      <w:pPr>
        <w:tabs>
          <w:tab w:val="clear" w:pos="567"/>
          <w:tab w:val="left" w:pos="2268"/>
        </w:tabs>
        <w:spacing w:line="240" w:lineRule="auto"/>
        <w:rPr>
          <w:shd w:val="pct15" w:color="auto" w:fill="auto"/>
          <w:lang w:val="sv-SE"/>
        </w:rPr>
      </w:pPr>
      <w:r w:rsidRPr="007F644E">
        <w:rPr>
          <w:lang w:val="sv-SE"/>
        </w:rPr>
        <w:t>EU/1/05/319/</w:t>
      </w:r>
      <w:r w:rsidR="001F6689">
        <w:rPr>
          <w:lang w:val="sv-SE"/>
        </w:rPr>
        <w:t>013</w:t>
      </w:r>
      <w:r w:rsidRPr="007F644E">
        <w:rPr>
          <w:lang w:val="sv-SE"/>
        </w:rPr>
        <w:tab/>
      </w:r>
      <w:r w:rsidRPr="007F644E">
        <w:rPr>
          <w:shd w:val="pct15" w:color="auto" w:fill="auto"/>
          <w:lang w:val="sv-SE"/>
        </w:rPr>
        <w:t>300 mg</w:t>
      </w:r>
      <w:r w:rsidR="000B05B2" w:rsidRPr="007F644E">
        <w:rPr>
          <w:shd w:val="pct15" w:color="auto" w:fill="auto"/>
          <w:lang w:val="sv-SE"/>
        </w:rPr>
        <w:t xml:space="preserve"> </w:t>
      </w:r>
      <w:r w:rsidR="000B05B2" w:rsidRPr="00DC2BA7">
        <w:rPr>
          <w:shd w:val="clear" w:color="auto" w:fill="D9D9D9"/>
          <w:lang w:val="sv-SE"/>
        </w:rPr>
        <w:t>injektionsvätska, lösning i förfylld spruta</w:t>
      </w:r>
      <w:r w:rsidRPr="007F644E">
        <w:rPr>
          <w:shd w:val="pct15" w:color="auto" w:fill="auto"/>
          <w:lang w:val="sv-SE"/>
        </w:rPr>
        <w:t xml:space="preserve"> (3 x 1)</w:t>
      </w:r>
    </w:p>
    <w:p w14:paraId="46C09422" w14:textId="77777777" w:rsidR="00676B6B" w:rsidRPr="007F644E" w:rsidRDefault="00B60735" w:rsidP="00676B6B">
      <w:pPr>
        <w:tabs>
          <w:tab w:val="clear" w:pos="567"/>
          <w:tab w:val="left" w:pos="2268"/>
        </w:tabs>
        <w:spacing w:line="240" w:lineRule="auto"/>
        <w:rPr>
          <w:shd w:val="pct15" w:color="auto" w:fill="auto"/>
          <w:lang w:val="sv-SE"/>
        </w:rPr>
      </w:pPr>
      <w:r w:rsidRPr="007F644E">
        <w:rPr>
          <w:shd w:val="pct15" w:color="auto" w:fill="auto"/>
          <w:lang w:val="sv-SE"/>
        </w:rPr>
        <w:t>EU/1/05/319/</w:t>
      </w:r>
      <w:r w:rsidR="001F6689">
        <w:rPr>
          <w:shd w:val="pct15" w:color="auto" w:fill="auto"/>
          <w:lang w:val="sv-SE"/>
        </w:rPr>
        <w:t>014</w:t>
      </w:r>
      <w:r w:rsidRPr="007F644E">
        <w:rPr>
          <w:shd w:val="pct15" w:color="auto" w:fill="auto"/>
          <w:lang w:val="sv-SE"/>
        </w:rPr>
        <w:tab/>
        <w:t xml:space="preserve">300 mg </w:t>
      </w:r>
      <w:r w:rsidR="000B05B2" w:rsidRPr="00DC2BA7">
        <w:rPr>
          <w:shd w:val="clear" w:color="auto" w:fill="D9D9D9"/>
          <w:lang w:val="sv-SE"/>
        </w:rPr>
        <w:t>injektionsvätska, lösning i förfylld spruta</w:t>
      </w:r>
      <w:r w:rsidRPr="007F644E">
        <w:rPr>
          <w:shd w:val="pct15" w:color="auto" w:fill="auto"/>
          <w:lang w:val="sv-SE"/>
        </w:rPr>
        <w:t xml:space="preserve"> (6 x 1)</w:t>
      </w:r>
    </w:p>
    <w:p w14:paraId="64FFB98F" w14:textId="77777777" w:rsidR="00676B6B" w:rsidRPr="007F644E" w:rsidRDefault="00676B6B" w:rsidP="00676B6B">
      <w:pPr>
        <w:tabs>
          <w:tab w:val="clear" w:pos="567"/>
        </w:tabs>
        <w:spacing w:line="240" w:lineRule="auto"/>
        <w:rPr>
          <w:color w:val="000000"/>
          <w:lang w:val="sv-SE"/>
        </w:rPr>
      </w:pPr>
    </w:p>
    <w:p w14:paraId="417EA1A7" w14:textId="77777777" w:rsidR="00676B6B" w:rsidRPr="007F644E" w:rsidRDefault="00676B6B" w:rsidP="00676B6B">
      <w:pPr>
        <w:tabs>
          <w:tab w:val="clear" w:pos="567"/>
        </w:tabs>
        <w:spacing w:line="240" w:lineRule="auto"/>
        <w:rPr>
          <w:color w:val="000000"/>
          <w:lang w:val="sv-SE"/>
        </w:rPr>
      </w:pPr>
    </w:p>
    <w:p w14:paraId="320C636D"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13.</w:t>
      </w:r>
      <w:r w:rsidRPr="00DB6232">
        <w:rPr>
          <w:b/>
          <w:color w:val="000000"/>
          <w:lang w:val="sv-SE"/>
        </w:rPr>
        <w:tab/>
      </w:r>
      <w:r w:rsidR="000B05B2" w:rsidRPr="00DC2BA7">
        <w:rPr>
          <w:b/>
          <w:noProof/>
          <w:lang w:val="sv-SE"/>
        </w:rPr>
        <w:t>TILLVERKNINGSSATSNUMMER</w:t>
      </w:r>
    </w:p>
    <w:p w14:paraId="204F2BAF" w14:textId="77777777" w:rsidR="00676B6B" w:rsidRPr="00DB6232" w:rsidRDefault="00676B6B" w:rsidP="00676B6B">
      <w:pPr>
        <w:tabs>
          <w:tab w:val="clear" w:pos="567"/>
        </w:tabs>
        <w:spacing w:line="240" w:lineRule="auto"/>
        <w:rPr>
          <w:color w:val="000000"/>
          <w:lang w:val="sv-SE"/>
        </w:rPr>
      </w:pPr>
    </w:p>
    <w:p w14:paraId="184B9F4F" w14:textId="77777777" w:rsidR="00676B6B" w:rsidRPr="00DB6232" w:rsidRDefault="00B60735" w:rsidP="00676B6B">
      <w:pPr>
        <w:tabs>
          <w:tab w:val="clear" w:pos="567"/>
        </w:tabs>
        <w:spacing w:line="240" w:lineRule="auto"/>
        <w:rPr>
          <w:color w:val="000000"/>
          <w:lang w:val="sv-SE"/>
        </w:rPr>
      </w:pPr>
      <w:r w:rsidRPr="00DB6232">
        <w:rPr>
          <w:color w:val="000000"/>
          <w:lang w:val="sv-SE"/>
        </w:rPr>
        <w:t>Lot</w:t>
      </w:r>
    </w:p>
    <w:p w14:paraId="282B5F29" w14:textId="77777777" w:rsidR="00676B6B" w:rsidRPr="00DB6232" w:rsidRDefault="00676B6B" w:rsidP="00676B6B">
      <w:pPr>
        <w:tabs>
          <w:tab w:val="clear" w:pos="567"/>
        </w:tabs>
        <w:spacing w:line="240" w:lineRule="auto"/>
        <w:rPr>
          <w:color w:val="000000"/>
          <w:lang w:val="sv-SE"/>
        </w:rPr>
      </w:pPr>
    </w:p>
    <w:p w14:paraId="22EE69FC" w14:textId="77777777" w:rsidR="00676B6B" w:rsidRPr="00DB6232" w:rsidRDefault="00676B6B" w:rsidP="00676B6B">
      <w:pPr>
        <w:tabs>
          <w:tab w:val="clear" w:pos="567"/>
        </w:tabs>
        <w:spacing w:line="240" w:lineRule="auto"/>
        <w:rPr>
          <w:color w:val="000000"/>
          <w:lang w:val="sv-SE"/>
        </w:rPr>
      </w:pPr>
    </w:p>
    <w:p w14:paraId="2F64A3F7" w14:textId="77777777" w:rsidR="00676B6B" w:rsidRPr="007F644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7F644E">
        <w:rPr>
          <w:b/>
          <w:color w:val="000000"/>
          <w:lang w:val="sv-SE"/>
        </w:rPr>
        <w:t>14.</w:t>
      </w:r>
      <w:r w:rsidRPr="007F644E">
        <w:rPr>
          <w:b/>
          <w:color w:val="000000"/>
          <w:lang w:val="sv-SE"/>
        </w:rPr>
        <w:tab/>
      </w:r>
      <w:r w:rsidR="000B05B2" w:rsidRPr="00DC2BA7">
        <w:rPr>
          <w:b/>
          <w:noProof/>
          <w:lang w:val="sv-SE"/>
        </w:rPr>
        <w:t>ALLMÄN KLASSIFICERING FÖR FÖRSKRIVNING</w:t>
      </w:r>
    </w:p>
    <w:p w14:paraId="42F31625" w14:textId="77777777" w:rsidR="00676B6B" w:rsidRPr="007F644E" w:rsidRDefault="00676B6B" w:rsidP="00676B6B">
      <w:pPr>
        <w:tabs>
          <w:tab w:val="clear" w:pos="567"/>
        </w:tabs>
        <w:spacing w:line="240" w:lineRule="auto"/>
        <w:rPr>
          <w:color w:val="000000"/>
          <w:lang w:val="sv-SE"/>
        </w:rPr>
      </w:pPr>
    </w:p>
    <w:p w14:paraId="02A55400" w14:textId="77777777" w:rsidR="00676B6B" w:rsidRPr="007F644E" w:rsidRDefault="00676B6B" w:rsidP="00676B6B">
      <w:pPr>
        <w:tabs>
          <w:tab w:val="clear" w:pos="567"/>
        </w:tabs>
        <w:spacing w:line="240" w:lineRule="auto"/>
        <w:rPr>
          <w:color w:val="000000"/>
          <w:lang w:val="sv-SE"/>
        </w:rPr>
      </w:pPr>
    </w:p>
    <w:p w14:paraId="1B942D37" w14:textId="77777777" w:rsidR="00676B6B" w:rsidRPr="007F644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7F644E">
        <w:rPr>
          <w:b/>
          <w:color w:val="000000"/>
          <w:lang w:val="sv-SE"/>
        </w:rPr>
        <w:t>15.</w:t>
      </w:r>
      <w:r w:rsidRPr="007F644E">
        <w:rPr>
          <w:b/>
          <w:color w:val="000000"/>
          <w:lang w:val="sv-SE"/>
        </w:rPr>
        <w:tab/>
      </w:r>
      <w:r w:rsidR="000B05B2" w:rsidRPr="00DC2BA7">
        <w:rPr>
          <w:b/>
          <w:noProof/>
          <w:lang w:val="sv-SE"/>
        </w:rPr>
        <w:t>BRUKSANVISNING</w:t>
      </w:r>
    </w:p>
    <w:p w14:paraId="1E9746B7" w14:textId="77777777" w:rsidR="00676B6B" w:rsidRPr="007F644E" w:rsidRDefault="00676B6B" w:rsidP="00676B6B">
      <w:pPr>
        <w:tabs>
          <w:tab w:val="clear" w:pos="567"/>
        </w:tabs>
        <w:spacing w:line="240" w:lineRule="auto"/>
        <w:rPr>
          <w:color w:val="000000"/>
          <w:lang w:val="sv-SE"/>
        </w:rPr>
      </w:pPr>
    </w:p>
    <w:p w14:paraId="2C8099A6" w14:textId="77777777" w:rsidR="00676B6B" w:rsidRPr="007F644E" w:rsidRDefault="00676B6B" w:rsidP="00676B6B">
      <w:pPr>
        <w:tabs>
          <w:tab w:val="clear" w:pos="567"/>
        </w:tabs>
        <w:spacing w:line="240" w:lineRule="auto"/>
        <w:rPr>
          <w:color w:val="000000"/>
          <w:lang w:val="sv-SE"/>
        </w:rPr>
      </w:pPr>
    </w:p>
    <w:p w14:paraId="5C932D80" w14:textId="77777777" w:rsidR="00676B6B" w:rsidRPr="007F644E" w:rsidRDefault="00B60735" w:rsidP="007F644E">
      <w:pPr>
        <w:keepNext/>
        <w:pBdr>
          <w:top w:val="single" w:sz="4" w:space="1" w:color="auto"/>
          <w:left w:val="single" w:sz="4" w:space="4" w:color="auto"/>
          <w:bottom w:val="single" w:sz="4" w:space="1" w:color="auto"/>
          <w:right w:val="single" w:sz="4" w:space="4" w:color="auto"/>
        </w:pBdr>
        <w:tabs>
          <w:tab w:val="clear" w:pos="567"/>
          <w:tab w:val="left" w:pos="462"/>
          <w:tab w:val="left" w:pos="588"/>
          <w:tab w:val="left" w:pos="616"/>
        </w:tabs>
        <w:suppressAutoHyphens/>
        <w:spacing w:line="240" w:lineRule="auto"/>
        <w:rPr>
          <w:noProof/>
          <w:lang w:val="sv-SE"/>
        </w:rPr>
      </w:pPr>
      <w:r w:rsidRPr="007F644E">
        <w:rPr>
          <w:b/>
          <w:color w:val="000000"/>
          <w:lang w:val="sv-SE"/>
        </w:rPr>
        <w:t>16.</w:t>
      </w:r>
      <w:r w:rsidRPr="007F644E">
        <w:rPr>
          <w:b/>
          <w:color w:val="000000"/>
          <w:lang w:val="sv-SE"/>
        </w:rPr>
        <w:tab/>
      </w:r>
      <w:r w:rsidR="000B05B2" w:rsidRPr="00DC2BA7">
        <w:rPr>
          <w:b/>
          <w:caps/>
          <w:noProof/>
          <w:lang w:val="sv-SE"/>
        </w:rPr>
        <w:t>information i Punktskrif</w:t>
      </w:r>
      <w:r w:rsidR="000B05B2">
        <w:rPr>
          <w:b/>
          <w:caps/>
          <w:noProof/>
          <w:lang w:val="sv-SE"/>
        </w:rPr>
        <w:t>T</w:t>
      </w:r>
    </w:p>
    <w:p w14:paraId="15456A2F" w14:textId="77777777" w:rsidR="00676B6B" w:rsidRPr="007F644E" w:rsidRDefault="00676B6B" w:rsidP="00676B6B">
      <w:pPr>
        <w:tabs>
          <w:tab w:val="clear" w:pos="567"/>
        </w:tabs>
        <w:spacing w:line="240" w:lineRule="auto"/>
        <w:rPr>
          <w:color w:val="000000"/>
          <w:lang w:val="sv-SE"/>
        </w:rPr>
      </w:pPr>
    </w:p>
    <w:p w14:paraId="23074905" w14:textId="77777777" w:rsidR="00676B6B" w:rsidRPr="00DB6232" w:rsidRDefault="00B60735" w:rsidP="00676B6B">
      <w:pPr>
        <w:spacing w:line="240" w:lineRule="auto"/>
        <w:rPr>
          <w:color w:val="000000"/>
          <w:lang w:val="sv-SE"/>
        </w:rPr>
      </w:pPr>
      <w:r w:rsidRPr="00DB6232">
        <w:rPr>
          <w:lang w:val="sv-SE"/>
        </w:rPr>
        <w:t>Xolair 300 mg</w:t>
      </w:r>
    </w:p>
    <w:p w14:paraId="69890447" w14:textId="77777777" w:rsidR="00676B6B" w:rsidRPr="00DB6232" w:rsidRDefault="00676B6B" w:rsidP="00676B6B">
      <w:pPr>
        <w:spacing w:line="240" w:lineRule="auto"/>
        <w:rPr>
          <w:color w:val="000000"/>
          <w:lang w:val="sv-SE"/>
        </w:rPr>
      </w:pPr>
    </w:p>
    <w:p w14:paraId="4876123A" w14:textId="77777777" w:rsidR="00676B6B" w:rsidRPr="00DB6232" w:rsidRDefault="00676B6B" w:rsidP="00676B6B">
      <w:pPr>
        <w:spacing w:line="240" w:lineRule="auto"/>
        <w:rPr>
          <w:color w:val="000000"/>
          <w:lang w:val="sv-SE"/>
        </w:rPr>
      </w:pPr>
    </w:p>
    <w:p w14:paraId="74A60D44" w14:textId="77777777" w:rsidR="00676B6B" w:rsidRPr="007F644E" w:rsidRDefault="00B60735" w:rsidP="00676B6B">
      <w:pPr>
        <w:pBdr>
          <w:top w:val="single" w:sz="4" w:space="1" w:color="auto"/>
          <w:left w:val="single" w:sz="4" w:space="4" w:color="auto"/>
          <w:bottom w:val="single" w:sz="4" w:space="0" w:color="auto"/>
          <w:right w:val="single" w:sz="4" w:space="4" w:color="auto"/>
        </w:pBdr>
        <w:spacing w:line="240" w:lineRule="auto"/>
        <w:rPr>
          <w:i/>
          <w:noProof/>
          <w:lang w:val="sv-SE"/>
        </w:rPr>
      </w:pPr>
      <w:r w:rsidRPr="007F644E">
        <w:rPr>
          <w:b/>
          <w:noProof/>
          <w:lang w:val="sv-SE"/>
        </w:rPr>
        <w:t>17.</w:t>
      </w:r>
      <w:r w:rsidRPr="007F644E">
        <w:rPr>
          <w:b/>
          <w:noProof/>
          <w:lang w:val="sv-SE"/>
        </w:rPr>
        <w:tab/>
      </w:r>
      <w:r w:rsidR="000B05B2" w:rsidRPr="00DC2BA7">
        <w:rPr>
          <w:b/>
          <w:noProof/>
          <w:lang w:val="sv-SE"/>
        </w:rPr>
        <w:t>UNIK IDENTITETSBETECKNING – TVÅDIMENSIONELL STRECKKOD</w:t>
      </w:r>
    </w:p>
    <w:p w14:paraId="2157CD83" w14:textId="77777777" w:rsidR="00676B6B" w:rsidRPr="007F644E" w:rsidRDefault="00676B6B" w:rsidP="00676B6B">
      <w:pPr>
        <w:spacing w:line="240" w:lineRule="auto"/>
        <w:rPr>
          <w:color w:val="000000"/>
          <w:lang w:val="sv-SE"/>
        </w:rPr>
      </w:pPr>
    </w:p>
    <w:p w14:paraId="4073CBF8" w14:textId="77777777" w:rsidR="00676B6B" w:rsidRPr="007F644E" w:rsidRDefault="00676B6B" w:rsidP="00676B6B">
      <w:pPr>
        <w:spacing w:line="240" w:lineRule="auto"/>
        <w:rPr>
          <w:color w:val="000000"/>
          <w:lang w:val="sv-SE"/>
        </w:rPr>
      </w:pPr>
    </w:p>
    <w:p w14:paraId="3564B778" w14:textId="77777777" w:rsidR="00676B6B" w:rsidRPr="007F644E" w:rsidRDefault="00B60735" w:rsidP="00676B6B">
      <w:pPr>
        <w:pBdr>
          <w:top w:val="single" w:sz="4" w:space="1" w:color="auto"/>
          <w:left w:val="single" w:sz="4" w:space="4" w:color="auto"/>
          <w:bottom w:val="single" w:sz="4" w:space="0" w:color="auto"/>
          <w:right w:val="single" w:sz="4" w:space="4" w:color="auto"/>
        </w:pBdr>
        <w:spacing w:line="240" w:lineRule="auto"/>
        <w:rPr>
          <w:i/>
          <w:noProof/>
          <w:lang w:val="sv-SE"/>
        </w:rPr>
      </w:pPr>
      <w:r w:rsidRPr="007F644E">
        <w:rPr>
          <w:b/>
          <w:noProof/>
          <w:lang w:val="sv-SE"/>
        </w:rPr>
        <w:t>18.</w:t>
      </w:r>
      <w:r w:rsidRPr="007F644E">
        <w:rPr>
          <w:b/>
          <w:noProof/>
          <w:lang w:val="sv-SE"/>
        </w:rPr>
        <w:tab/>
      </w:r>
      <w:r w:rsidR="000B05B2" w:rsidRPr="00DC2BA7">
        <w:rPr>
          <w:b/>
          <w:noProof/>
          <w:lang w:val="sv-SE"/>
        </w:rPr>
        <w:t>UNIK IDENTITETSBETECKNING – I ETT FORMAT LÄSBART FÖR MÄNSKLIGT ÖGA</w:t>
      </w:r>
    </w:p>
    <w:p w14:paraId="73DF5048" w14:textId="77777777" w:rsidR="00676B6B" w:rsidRPr="007F644E" w:rsidRDefault="00B60735" w:rsidP="00676B6B">
      <w:pPr>
        <w:spacing w:line="240" w:lineRule="auto"/>
        <w:rPr>
          <w:bCs/>
          <w:noProof/>
          <w:lang w:val="sv-SE"/>
        </w:rPr>
      </w:pPr>
      <w:r w:rsidRPr="007F644E">
        <w:rPr>
          <w:bCs/>
          <w:color w:val="000000"/>
          <w:lang w:val="sv-SE"/>
        </w:rPr>
        <w:br w:type="page"/>
      </w:r>
    </w:p>
    <w:p w14:paraId="5917C441" w14:textId="77777777" w:rsidR="00676B6B" w:rsidRPr="007F644E" w:rsidRDefault="00676B6B" w:rsidP="00676B6B">
      <w:pPr>
        <w:tabs>
          <w:tab w:val="clear" w:pos="567"/>
        </w:tabs>
        <w:spacing w:line="240" w:lineRule="auto"/>
        <w:rPr>
          <w:color w:val="000000"/>
          <w:lang w:val="sv-SE"/>
        </w:rPr>
      </w:pPr>
    </w:p>
    <w:p w14:paraId="7FD0D33E" w14:textId="77777777" w:rsidR="00D8798C" w:rsidRPr="00DC2BA7" w:rsidRDefault="00B60735" w:rsidP="00D8798C">
      <w:pPr>
        <w:pBdr>
          <w:top w:val="single" w:sz="4" w:space="1" w:color="auto"/>
          <w:left w:val="single" w:sz="4" w:space="4" w:color="auto"/>
          <w:bottom w:val="single" w:sz="4" w:space="1" w:color="auto"/>
          <w:right w:val="single" w:sz="4" w:space="4" w:color="auto"/>
        </w:pBdr>
        <w:spacing w:line="240" w:lineRule="auto"/>
        <w:rPr>
          <w:b/>
          <w:noProof/>
          <w:lang w:val="sv-SE"/>
        </w:rPr>
      </w:pPr>
      <w:r w:rsidRPr="00DC2BA7">
        <w:rPr>
          <w:b/>
          <w:noProof/>
          <w:lang w:val="sv-SE"/>
        </w:rPr>
        <w:t>UPPGIFTER SOM SKA FINNAS PÅ BLISTER ELLER STRIPS</w:t>
      </w:r>
    </w:p>
    <w:p w14:paraId="0944E55E" w14:textId="77777777" w:rsidR="00D8798C" w:rsidRPr="00DC2BA7" w:rsidRDefault="00D8798C" w:rsidP="00D8798C">
      <w:pPr>
        <w:pBdr>
          <w:top w:val="single" w:sz="4" w:space="1" w:color="auto"/>
          <w:left w:val="single" w:sz="4" w:space="4" w:color="auto"/>
          <w:bottom w:val="single" w:sz="4" w:space="1" w:color="auto"/>
          <w:right w:val="single" w:sz="4" w:space="4" w:color="auto"/>
        </w:pBdr>
        <w:spacing w:line="240" w:lineRule="auto"/>
        <w:rPr>
          <w:noProof/>
          <w:lang w:val="sv-SE"/>
        </w:rPr>
      </w:pPr>
    </w:p>
    <w:p w14:paraId="331FF3BB" w14:textId="77777777" w:rsidR="00D8798C" w:rsidRPr="00DC2BA7" w:rsidRDefault="00B60735" w:rsidP="00D8798C">
      <w:pPr>
        <w:pBdr>
          <w:top w:val="single" w:sz="4" w:space="1" w:color="auto"/>
          <w:left w:val="single" w:sz="4" w:space="4" w:color="auto"/>
          <w:bottom w:val="single" w:sz="4" w:space="1" w:color="auto"/>
          <w:right w:val="single" w:sz="4" w:space="4" w:color="auto"/>
        </w:pBdr>
        <w:spacing w:line="240" w:lineRule="auto"/>
        <w:rPr>
          <w:b/>
          <w:caps/>
          <w:noProof/>
          <w:lang w:val="sv-SE"/>
        </w:rPr>
      </w:pPr>
      <w:r w:rsidRPr="00DC2BA7">
        <w:rPr>
          <w:b/>
          <w:noProof/>
          <w:lang w:val="sv-SE"/>
        </w:rPr>
        <w:t>BLISTER FÖR FÖRFYLLD SPRUTA</w:t>
      </w:r>
    </w:p>
    <w:p w14:paraId="6BD629B1" w14:textId="77777777" w:rsidR="00676B6B" w:rsidRPr="007F644E" w:rsidRDefault="00676B6B" w:rsidP="00676B6B">
      <w:pPr>
        <w:tabs>
          <w:tab w:val="clear" w:pos="567"/>
        </w:tabs>
        <w:spacing w:line="240" w:lineRule="auto"/>
        <w:rPr>
          <w:noProof/>
          <w:lang w:val="sv-SE"/>
        </w:rPr>
      </w:pPr>
    </w:p>
    <w:p w14:paraId="120A6690" w14:textId="77777777" w:rsidR="00676B6B" w:rsidRPr="007F644E" w:rsidRDefault="00676B6B" w:rsidP="00676B6B">
      <w:pPr>
        <w:tabs>
          <w:tab w:val="clear" w:pos="567"/>
        </w:tabs>
        <w:spacing w:line="240" w:lineRule="auto"/>
        <w:rPr>
          <w:noProof/>
          <w:lang w:val="sv-SE"/>
        </w:rPr>
      </w:pPr>
    </w:p>
    <w:p w14:paraId="340D4E26" w14:textId="77777777" w:rsidR="00676B6B" w:rsidRPr="007F644E"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noProof/>
          <w:lang w:val="sv-SE"/>
        </w:rPr>
      </w:pPr>
      <w:r w:rsidRPr="007F644E">
        <w:rPr>
          <w:b/>
          <w:noProof/>
          <w:lang w:val="sv-SE"/>
        </w:rPr>
        <w:t>1.</w:t>
      </w:r>
      <w:r w:rsidRPr="007F644E">
        <w:rPr>
          <w:b/>
          <w:noProof/>
          <w:lang w:val="sv-SE"/>
        </w:rPr>
        <w:tab/>
      </w:r>
      <w:r w:rsidR="00D8798C" w:rsidRPr="00DC2BA7">
        <w:rPr>
          <w:b/>
          <w:noProof/>
          <w:lang w:val="sv-SE"/>
        </w:rPr>
        <w:t>LÄKEMEDLETS NAMN</w:t>
      </w:r>
    </w:p>
    <w:p w14:paraId="7D7BC53E" w14:textId="77777777" w:rsidR="00676B6B" w:rsidRPr="007F644E" w:rsidRDefault="00676B6B" w:rsidP="00676B6B">
      <w:pPr>
        <w:tabs>
          <w:tab w:val="clear" w:pos="567"/>
        </w:tabs>
        <w:spacing w:line="240" w:lineRule="auto"/>
        <w:ind w:left="567" w:hanging="567"/>
        <w:rPr>
          <w:noProof/>
          <w:lang w:val="sv-SE"/>
        </w:rPr>
      </w:pPr>
    </w:p>
    <w:p w14:paraId="104AD9A2" w14:textId="77777777" w:rsidR="00676B6B" w:rsidRPr="007F644E" w:rsidRDefault="00B60735" w:rsidP="00676B6B">
      <w:pPr>
        <w:tabs>
          <w:tab w:val="clear" w:pos="567"/>
        </w:tabs>
        <w:spacing w:line="240" w:lineRule="auto"/>
        <w:rPr>
          <w:color w:val="000000"/>
          <w:lang w:val="sv-SE"/>
        </w:rPr>
      </w:pPr>
      <w:r w:rsidRPr="007F644E">
        <w:rPr>
          <w:lang w:val="sv-SE"/>
        </w:rPr>
        <w:t>Xolair 300 mg</w:t>
      </w:r>
      <w:r w:rsidRPr="007F644E">
        <w:rPr>
          <w:color w:val="000000"/>
          <w:lang w:val="sv-SE"/>
        </w:rPr>
        <w:t xml:space="preserve"> </w:t>
      </w:r>
      <w:r w:rsidR="00D8798C" w:rsidRPr="00DC2BA7">
        <w:rPr>
          <w:lang w:val="sv-SE"/>
        </w:rPr>
        <w:t>injektionsvätska</w:t>
      </w:r>
      <w:r w:rsidR="00D8798C">
        <w:rPr>
          <w:lang w:val="sv-SE"/>
        </w:rPr>
        <w:t>, lösning i förfylld spruta</w:t>
      </w:r>
    </w:p>
    <w:p w14:paraId="228BC3F1" w14:textId="77777777" w:rsidR="00676B6B" w:rsidRPr="00DB6232" w:rsidRDefault="00B60735" w:rsidP="00676B6B">
      <w:pPr>
        <w:tabs>
          <w:tab w:val="clear" w:pos="567"/>
        </w:tabs>
        <w:spacing w:line="240" w:lineRule="auto"/>
        <w:rPr>
          <w:color w:val="000000"/>
          <w:lang w:val="sv-SE"/>
        </w:rPr>
      </w:pPr>
      <w:r w:rsidRPr="00DB6232">
        <w:rPr>
          <w:color w:val="000000"/>
          <w:lang w:val="sv-SE"/>
        </w:rPr>
        <w:t>omalizumab</w:t>
      </w:r>
    </w:p>
    <w:p w14:paraId="66E8AED8" w14:textId="77777777" w:rsidR="00676B6B" w:rsidRPr="00DB6232" w:rsidRDefault="00676B6B" w:rsidP="00676B6B">
      <w:pPr>
        <w:tabs>
          <w:tab w:val="clear" w:pos="567"/>
        </w:tabs>
        <w:spacing w:line="240" w:lineRule="auto"/>
        <w:rPr>
          <w:noProof/>
          <w:lang w:val="sv-SE"/>
        </w:rPr>
      </w:pPr>
    </w:p>
    <w:p w14:paraId="07887A73" w14:textId="77777777" w:rsidR="00676B6B" w:rsidRPr="00DB6232" w:rsidRDefault="00676B6B" w:rsidP="00676B6B">
      <w:pPr>
        <w:tabs>
          <w:tab w:val="clear" w:pos="567"/>
        </w:tabs>
        <w:spacing w:line="240" w:lineRule="auto"/>
        <w:rPr>
          <w:noProof/>
          <w:lang w:val="sv-SE"/>
        </w:rPr>
      </w:pPr>
    </w:p>
    <w:p w14:paraId="19CE496C" w14:textId="77777777" w:rsidR="00676B6B" w:rsidRPr="007F644E" w:rsidRDefault="00B60735" w:rsidP="007F644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DB6232">
        <w:rPr>
          <w:b/>
          <w:noProof/>
          <w:lang w:val="sv-SE"/>
        </w:rPr>
        <w:t>2.</w:t>
      </w:r>
      <w:r w:rsidRPr="00DB6232">
        <w:rPr>
          <w:b/>
          <w:noProof/>
          <w:lang w:val="sv-SE"/>
        </w:rPr>
        <w:tab/>
      </w:r>
      <w:r w:rsidR="00D8798C" w:rsidRPr="00DC2BA7">
        <w:rPr>
          <w:b/>
          <w:noProof/>
          <w:lang w:val="sv-SE"/>
        </w:rPr>
        <w:t>INNEHAVARE AV GODKÄNNANDE FÖR FÖRSÄLJNING</w:t>
      </w:r>
    </w:p>
    <w:p w14:paraId="19E37E31" w14:textId="77777777" w:rsidR="00676B6B" w:rsidRPr="00DB6232" w:rsidRDefault="00676B6B" w:rsidP="00676B6B">
      <w:pPr>
        <w:tabs>
          <w:tab w:val="clear" w:pos="567"/>
        </w:tabs>
        <w:spacing w:line="240" w:lineRule="auto"/>
        <w:rPr>
          <w:noProof/>
          <w:lang w:val="sv-SE"/>
        </w:rPr>
      </w:pPr>
    </w:p>
    <w:p w14:paraId="476CDBFE" w14:textId="77777777" w:rsidR="00676B6B" w:rsidRPr="00DB6232" w:rsidRDefault="00B60735" w:rsidP="00676B6B">
      <w:pPr>
        <w:tabs>
          <w:tab w:val="clear" w:pos="567"/>
        </w:tabs>
        <w:spacing w:line="240" w:lineRule="auto"/>
        <w:rPr>
          <w:noProof/>
          <w:lang w:val="sv-SE"/>
        </w:rPr>
      </w:pPr>
      <w:r w:rsidRPr="00DB6232">
        <w:rPr>
          <w:noProof/>
          <w:lang w:val="sv-SE"/>
        </w:rPr>
        <w:t>Novartis Europharm Limited</w:t>
      </w:r>
    </w:p>
    <w:p w14:paraId="36406FF9" w14:textId="77777777" w:rsidR="00676B6B" w:rsidRPr="00DB6232" w:rsidRDefault="00676B6B" w:rsidP="00676B6B">
      <w:pPr>
        <w:tabs>
          <w:tab w:val="clear" w:pos="567"/>
        </w:tabs>
        <w:spacing w:line="240" w:lineRule="auto"/>
        <w:rPr>
          <w:noProof/>
          <w:lang w:val="sv-SE"/>
        </w:rPr>
      </w:pPr>
    </w:p>
    <w:p w14:paraId="61146EFC" w14:textId="77777777" w:rsidR="00676B6B" w:rsidRPr="00DB6232" w:rsidRDefault="00676B6B" w:rsidP="00676B6B">
      <w:pPr>
        <w:tabs>
          <w:tab w:val="clear" w:pos="567"/>
        </w:tabs>
        <w:spacing w:line="240" w:lineRule="auto"/>
        <w:rPr>
          <w:noProof/>
          <w:lang w:val="sv-SE"/>
        </w:rPr>
      </w:pPr>
    </w:p>
    <w:p w14:paraId="67F296FB"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noProof/>
          <w:lang w:val="sv-SE"/>
        </w:rPr>
      </w:pPr>
      <w:r w:rsidRPr="00DB6232">
        <w:rPr>
          <w:b/>
          <w:noProof/>
          <w:lang w:val="sv-SE"/>
        </w:rPr>
        <w:t>3.</w:t>
      </w:r>
      <w:r w:rsidRPr="00DB6232">
        <w:rPr>
          <w:b/>
          <w:noProof/>
          <w:lang w:val="sv-SE"/>
        </w:rPr>
        <w:tab/>
      </w:r>
      <w:r w:rsidR="00D8798C" w:rsidRPr="00DC2BA7">
        <w:rPr>
          <w:b/>
          <w:noProof/>
          <w:lang w:val="sv-SE"/>
        </w:rPr>
        <w:t>UTGÅNGSDATUM</w:t>
      </w:r>
    </w:p>
    <w:p w14:paraId="6097086D" w14:textId="77777777" w:rsidR="00676B6B" w:rsidRPr="00DB6232" w:rsidRDefault="00676B6B" w:rsidP="00676B6B">
      <w:pPr>
        <w:tabs>
          <w:tab w:val="clear" w:pos="567"/>
        </w:tabs>
        <w:spacing w:line="240" w:lineRule="auto"/>
        <w:rPr>
          <w:i/>
          <w:noProof/>
          <w:color w:val="000000"/>
          <w:lang w:val="sv-SE"/>
        </w:rPr>
      </w:pPr>
    </w:p>
    <w:p w14:paraId="1D2B375C" w14:textId="77777777" w:rsidR="00676B6B" w:rsidRPr="00DB6232" w:rsidRDefault="00B60735" w:rsidP="00676B6B">
      <w:pPr>
        <w:tabs>
          <w:tab w:val="clear" w:pos="567"/>
        </w:tabs>
        <w:spacing w:line="240" w:lineRule="auto"/>
        <w:rPr>
          <w:noProof/>
          <w:lang w:val="sv-SE"/>
        </w:rPr>
      </w:pPr>
      <w:r w:rsidRPr="00DB6232">
        <w:rPr>
          <w:noProof/>
          <w:lang w:val="sv-SE"/>
        </w:rPr>
        <w:t>EXP</w:t>
      </w:r>
    </w:p>
    <w:p w14:paraId="1DF77E45" w14:textId="77777777" w:rsidR="00676B6B" w:rsidRPr="00DB6232" w:rsidRDefault="00676B6B" w:rsidP="00676B6B">
      <w:pPr>
        <w:tabs>
          <w:tab w:val="clear" w:pos="567"/>
        </w:tabs>
        <w:spacing w:line="240" w:lineRule="auto"/>
        <w:rPr>
          <w:noProof/>
          <w:lang w:val="sv-SE"/>
        </w:rPr>
      </w:pPr>
    </w:p>
    <w:p w14:paraId="3AB3D93C" w14:textId="77777777" w:rsidR="00676B6B" w:rsidRPr="00DB6232" w:rsidRDefault="00676B6B" w:rsidP="00676B6B">
      <w:pPr>
        <w:tabs>
          <w:tab w:val="clear" w:pos="567"/>
        </w:tabs>
        <w:spacing w:line="240" w:lineRule="auto"/>
        <w:rPr>
          <w:noProof/>
          <w:lang w:val="sv-SE"/>
        </w:rPr>
      </w:pPr>
    </w:p>
    <w:p w14:paraId="20A1A72B"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noProof/>
          <w:lang w:val="sv-SE"/>
        </w:rPr>
      </w:pPr>
      <w:r w:rsidRPr="00DB6232">
        <w:rPr>
          <w:b/>
          <w:noProof/>
          <w:lang w:val="sv-SE"/>
        </w:rPr>
        <w:t>4.</w:t>
      </w:r>
      <w:r w:rsidRPr="00DB6232">
        <w:rPr>
          <w:b/>
          <w:noProof/>
          <w:lang w:val="sv-SE"/>
        </w:rPr>
        <w:tab/>
      </w:r>
      <w:r w:rsidR="00D8798C" w:rsidRPr="00DC2BA7">
        <w:rPr>
          <w:b/>
          <w:noProof/>
          <w:lang w:val="sv-SE"/>
        </w:rPr>
        <w:t>TILLVERKNINGSSATSNUMMER</w:t>
      </w:r>
    </w:p>
    <w:p w14:paraId="7496E453" w14:textId="77777777" w:rsidR="00676B6B" w:rsidRPr="00DB6232" w:rsidRDefault="00676B6B" w:rsidP="00676B6B">
      <w:pPr>
        <w:tabs>
          <w:tab w:val="clear" w:pos="567"/>
        </w:tabs>
        <w:spacing w:line="240" w:lineRule="auto"/>
        <w:ind w:right="113"/>
        <w:rPr>
          <w:noProof/>
          <w:lang w:val="sv-SE"/>
        </w:rPr>
      </w:pPr>
    </w:p>
    <w:p w14:paraId="5BC23DD6" w14:textId="77777777" w:rsidR="00676B6B" w:rsidRPr="00DB6232" w:rsidRDefault="00B60735" w:rsidP="00676B6B">
      <w:pPr>
        <w:tabs>
          <w:tab w:val="clear" w:pos="567"/>
        </w:tabs>
        <w:spacing w:line="240" w:lineRule="auto"/>
        <w:ind w:right="113"/>
        <w:rPr>
          <w:noProof/>
          <w:lang w:val="sv-SE"/>
        </w:rPr>
      </w:pPr>
      <w:r w:rsidRPr="00DB6232">
        <w:rPr>
          <w:noProof/>
          <w:lang w:val="sv-SE"/>
        </w:rPr>
        <w:t>Lot</w:t>
      </w:r>
    </w:p>
    <w:p w14:paraId="45CB13FB" w14:textId="77777777" w:rsidR="00676B6B" w:rsidRPr="00DB6232" w:rsidRDefault="00676B6B" w:rsidP="00676B6B">
      <w:pPr>
        <w:tabs>
          <w:tab w:val="clear" w:pos="567"/>
        </w:tabs>
        <w:spacing w:line="240" w:lineRule="auto"/>
        <w:ind w:right="113"/>
        <w:rPr>
          <w:noProof/>
          <w:lang w:val="sv-SE"/>
        </w:rPr>
      </w:pPr>
    </w:p>
    <w:p w14:paraId="1ACA6AD7" w14:textId="77777777" w:rsidR="00676B6B" w:rsidRPr="00DB6232" w:rsidRDefault="00676B6B" w:rsidP="00676B6B">
      <w:pPr>
        <w:tabs>
          <w:tab w:val="clear" w:pos="567"/>
        </w:tabs>
        <w:spacing w:line="240" w:lineRule="auto"/>
        <w:ind w:right="113"/>
        <w:rPr>
          <w:noProof/>
          <w:lang w:val="sv-SE"/>
        </w:rPr>
      </w:pPr>
    </w:p>
    <w:p w14:paraId="627167BC"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noProof/>
          <w:lang w:val="sv-SE"/>
        </w:rPr>
      </w:pPr>
      <w:r w:rsidRPr="007F644E">
        <w:rPr>
          <w:b/>
          <w:noProof/>
          <w:lang w:val="sv-SE"/>
        </w:rPr>
        <w:t>5.</w:t>
      </w:r>
      <w:r w:rsidRPr="007F644E">
        <w:rPr>
          <w:b/>
          <w:noProof/>
          <w:lang w:val="sv-SE"/>
        </w:rPr>
        <w:tab/>
      </w:r>
      <w:r w:rsidR="00D8798C" w:rsidRPr="00DC2BA7">
        <w:rPr>
          <w:b/>
          <w:noProof/>
          <w:lang w:val="sv-SE"/>
        </w:rPr>
        <w:t>ÖVRIGT</w:t>
      </w:r>
    </w:p>
    <w:p w14:paraId="33A588E4" w14:textId="77777777" w:rsidR="00676B6B" w:rsidRPr="00DB6232" w:rsidRDefault="00676B6B" w:rsidP="00676B6B">
      <w:pPr>
        <w:tabs>
          <w:tab w:val="clear" w:pos="567"/>
        </w:tabs>
        <w:spacing w:line="240" w:lineRule="auto"/>
        <w:ind w:right="113"/>
        <w:rPr>
          <w:noProof/>
          <w:lang w:val="sv-SE"/>
        </w:rPr>
      </w:pPr>
    </w:p>
    <w:p w14:paraId="70815463" w14:textId="77777777" w:rsidR="00D8798C" w:rsidRDefault="00B60735" w:rsidP="00D8798C">
      <w:pPr>
        <w:suppressAutoHyphens/>
        <w:spacing w:line="240" w:lineRule="auto"/>
        <w:rPr>
          <w:noProof/>
          <w:lang w:val="sv-SE"/>
        </w:rPr>
      </w:pPr>
      <w:r>
        <w:rPr>
          <w:noProof/>
          <w:lang w:val="sv-SE"/>
        </w:rPr>
        <w:t>Subkutan användning</w:t>
      </w:r>
    </w:p>
    <w:p w14:paraId="2C8F57B2" w14:textId="77777777" w:rsidR="00676B6B" w:rsidRPr="007F644E" w:rsidRDefault="00B60735" w:rsidP="00D8798C">
      <w:pPr>
        <w:tabs>
          <w:tab w:val="clear" w:pos="567"/>
        </w:tabs>
        <w:spacing w:line="240" w:lineRule="auto"/>
        <w:ind w:right="113"/>
        <w:rPr>
          <w:noProof/>
          <w:lang w:val="sv-SE"/>
        </w:rPr>
      </w:pPr>
      <w:r>
        <w:rPr>
          <w:noProof/>
          <w:lang w:val="sv-SE"/>
        </w:rPr>
        <w:t>Engångsbruk</w:t>
      </w:r>
    </w:p>
    <w:p w14:paraId="122419B7" w14:textId="77777777" w:rsidR="00676B6B" w:rsidRPr="007F644E" w:rsidRDefault="00B60735" w:rsidP="00676B6B">
      <w:pPr>
        <w:tabs>
          <w:tab w:val="clear" w:pos="567"/>
        </w:tabs>
        <w:spacing w:line="240" w:lineRule="auto"/>
        <w:rPr>
          <w:color w:val="000000"/>
          <w:lang w:val="sv-SE"/>
        </w:rPr>
      </w:pPr>
      <w:r w:rsidRPr="007F644E">
        <w:rPr>
          <w:color w:val="000000"/>
          <w:lang w:val="sv-SE"/>
        </w:rPr>
        <w:br w:type="page"/>
      </w:r>
    </w:p>
    <w:p w14:paraId="0DFB30FD" w14:textId="77777777" w:rsidR="00676B6B" w:rsidRPr="007F644E" w:rsidRDefault="00676B6B" w:rsidP="00676B6B">
      <w:pPr>
        <w:tabs>
          <w:tab w:val="clear" w:pos="567"/>
        </w:tabs>
        <w:spacing w:line="240" w:lineRule="auto"/>
        <w:rPr>
          <w:color w:val="000000"/>
          <w:lang w:val="sv-SE"/>
        </w:rPr>
      </w:pPr>
    </w:p>
    <w:p w14:paraId="78931387" w14:textId="77777777" w:rsidR="00D8798C" w:rsidRPr="00DC2BA7" w:rsidRDefault="00B60735" w:rsidP="00D8798C">
      <w:pPr>
        <w:pBdr>
          <w:top w:val="single" w:sz="4" w:space="1" w:color="auto"/>
          <w:left w:val="single" w:sz="4" w:space="4" w:color="auto"/>
          <w:bottom w:val="single" w:sz="4" w:space="1" w:color="auto"/>
          <w:right w:val="single" w:sz="4" w:space="4" w:color="auto"/>
        </w:pBdr>
        <w:suppressAutoHyphens/>
        <w:spacing w:line="240" w:lineRule="auto"/>
        <w:rPr>
          <w:b/>
          <w:noProof/>
          <w:lang w:val="sv-SE"/>
        </w:rPr>
      </w:pPr>
      <w:r w:rsidRPr="00DC2BA7">
        <w:rPr>
          <w:b/>
          <w:noProof/>
          <w:lang w:val="sv-SE"/>
        </w:rPr>
        <w:t>UPPGIFTER SOM SKA FINNAS PÅ SMÅ INRE LÄKEMEDELSFÖRPACKNINGAR</w:t>
      </w:r>
    </w:p>
    <w:p w14:paraId="3D611608" w14:textId="77777777" w:rsidR="00D8798C" w:rsidRPr="00DC2BA7" w:rsidRDefault="00D8798C" w:rsidP="00D8798C">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509711A3" w14:textId="77777777" w:rsidR="00D8798C" w:rsidRPr="00DC2BA7" w:rsidRDefault="00B60735" w:rsidP="00D8798C">
      <w:pPr>
        <w:pBdr>
          <w:top w:val="single" w:sz="4" w:space="1" w:color="auto"/>
          <w:left w:val="single" w:sz="4" w:space="4" w:color="auto"/>
          <w:bottom w:val="single" w:sz="4" w:space="1" w:color="auto"/>
          <w:right w:val="single" w:sz="4" w:space="4" w:color="auto"/>
        </w:pBdr>
        <w:spacing w:line="240" w:lineRule="auto"/>
        <w:rPr>
          <w:i/>
          <w:noProof/>
          <w:lang w:val="sv-SE"/>
        </w:rPr>
      </w:pPr>
      <w:r w:rsidRPr="00DC2BA7">
        <w:rPr>
          <w:b/>
          <w:noProof/>
          <w:lang w:val="sv-SE"/>
        </w:rPr>
        <w:t>ETIKETT FÖR FÖRFYLLD SPRUTA</w:t>
      </w:r>
    </w:p>
    <w:p w14:paraId="4E8C8729" w14:textId="77777777" w:rsidR="00676B6B" w:rsidRPr="007F644E" w:rsidRDefault="00676B6B" w:rsidP="00676B6B">
      <w:pPr>
        <w:tabs>
          <w:tab w:val="clear" w:pos="567"/>
        </w:tabs>
        <w:spacing w:line="240" w:lineRule="auto"/>
        <w:rPr>
          <w:color w:val="000000"/>
          <w:lang w:val="sv-SE"/>
        </w:rPr>
      </w:pPr>
    </w:p>
    <w:p w14:paraId="002A0DC9" w14:textId="77777777" w:rsidR="00676B6B" w:rsidRPr="007F644E" w:rsidRDefault="00676B6B" w:rsidP="00676B6B">
      <w:pPr>
        <w:tabs>
          <w:tab w:val="clear" w:pos="567"/>
        </w:tabs>
        <w:spacing w:line="240" w:lineRule="auto"/>
        <w:rPr>
          <w:color w:val="000000"/>
          <w:lang w:val="sv-SE"/>
        </w:rPr>
      </w:pPr>
    </w:p>
    <w:p w14:paraId="685F7BFC" w14:textId="77777777" w:rsidR="00676B6B" w:rsidRPr="007F644E"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bCs/>
          <w:lang w:val="sv-SE"/>
        </w:rPr>
      </w:pPr>
      <w:r w:rsidRPr="007F644E">
        <w:rPr>
          <w:b/>
          <w:bCs/>
          <w:lang w:val="sv-SE"/>
        </w:rPr>
        <w:t>1.</w:t>
      </w:r>
      <w:r w:rsidRPr="007F644E">
        <w:rPr>
          <w:b/>
          <w:bCs/>
          <w:lang w:val="sv-SE"/>
        </w:rPr>
        <w:tab/>
      </w:r>
      <w:r w:rsidR="00D8798C" w:rsidRPr="00DC2BA7">
        <w:rPr>
          <w:b/>
          <w:noProof/>
          <w:lang w:val="sv-SE"/>
        </w:rPr>
        <w:t>LÄKEMEDLETS NAMN OCH ADMINISTRERINGSVÄG</w:t>
      </w:r>
    </w:p>
    <w:p w14:paraId="32245395" w14:textId="77777777" w:rsidR="00676B6B" w:rsidRPr="007F644E" w:rsidRDefault="00676B6B" w:rsidP="00676B6B">
      <w:pPr>
        <w:tabs>
          <w:tab w:val="clear" w:pos="567"/>
        </w:tabs>
        <w:spacing w:line="240" w:lineRule="auto"/>
        <w:rPr>
          <w:color w:val="000000"/>
          <w:lang w:val="sv-SE"/>
        </w:rPr>
      </w:pPr>
    </w:p>
    <w:p w14:paraId="36A7459C" w14:textId="77777777" w:rsidR="00D8798C" w:rsidRPr="00DC2BA7" w:rsidRDefault="00B60735" w:rsidP="00D8798C">
      <w:pPr>
        <w:pStyle w:val="Text"/>
        <w:spacing w:before="0"/>
        <w:jc w:val="left"/>
        <w:rPr>
          <w:sz w:val="22"/>
          <w:lang w:val="sv-SE"/>
        </w:rPr>
      </w:pPr>
      <w:r w:rsidRPr="00DC2BA7">
        <w:rPr>
          <w:color w:val="000000"/>
          <w:sz w:val="22"/>
          <w:lang w:val="sv-SE"/>
        </w:rPr>
        <w:t xml:space="preserve">Xolair </w:t>
      </w:r>
      <w:r>
        <w:rPr>
          <w:color w:val="000000"/>
          <w:sz w:val="22"/>
          <w:lang w:val="sv-SE"/>
        </w:rPr>
        <w:t>300</w:t>
      </w:r>
      <w:r w:rsidRPr="00DC2BA7">
        <w:rPr>
          <w:color w:val="000000"/>
          <w:sz w:val="22"/>
          <w:lang w:val="sv-SE"/>
        </w:rPr>
        <w:t> mg</w:t>
      </w:r>
      <w:r w:rsidRPr="00DC2BA7">
        <w:rPr>
          <w:sz w:val="22"/>
          <w:lang w:val="sv-SE"/>
        </w:rPr>
        <w:t xml:space="preserve"> injektionsvätska</w:t>
      </w:r>
    </w:p>
    <w:p w14:paraId="4A263A47" w14:textId="77777777" w:rsidR="00D8798C" w:rsidRPr="00DC2BA7" w:rsidRDefault="00B60735" w:rsidP="00D8798C">
      <w:pPr>
        <w:pStyle w:val="Text"/>
        <w:spacing w:before="0"/>
        <w:jc w:val="left"/>
        <w:rPr>
          <w:color w:val="000000"/>
          <w:sz w:val="22"/>
          <w:lang w:val="sv-SE"/>
        </w:rPr>
      </w:pPr>
      <w:r w:rsidRPr="00DC2BA7">
        <w:rPr>
          <w:color w:val="000000"/>
          <w:sz w:val="22"/>
          <w:lang w:val="sv-SE"/>
        </w:rPr>
        <w:t>omalizumab</w:t>
      </w:r>
    </w:p>
    <w:p w14:paraId="37969002" w14:textId="77777777" w:rsidR="00D8798C" w:rsidRPr="00DC2BA7" w:rsidRDefault="00B60735" w:rsidP="00D8798C">
      <w:pPr>
        <w:suppressAutoHyphens/>
        <w:spacing w:line="240" w:lineRule="auto"/>
        <w:rPr>
          <w:noProof/>
          <w:lang w:val="sv-SE"/>
        </w:rPr>
      </w:pPr>
      <w:r w:rsidRPr="00DC2BA7">
        <w:rPr>
          <w:noProof/>
          <w:lang w:val="sv-SE"/>
        </w:rPr>
        <w:t>s.c.</w:t>
      </w:r>
    </w:p>
    <w:p w14:paraId="261F6AE1" w14:textId="77777777" w:rsidR="00676B6B" w:rsidRPr="00DB6232" w:rsidRDefault="00676B6B" w:rsidP="00676B6B">
      <w:pPr>
        <w:tabs>
          <w:tab w:val="clear" w:pos="567"/>
        </w:tabs>
        <w:spacing w:line="240" w:lineRule="auto"/>
        <w:rPr>
          <w:color w:val="000000"/>
          <w:lang w:val="sv-SE"/>
        </w:rPr>
      </w:pPr>
    </w:p>
    <w:p w14:paraId="1E53FE86" w14:textId="77777777" w:rsidR="00676B6B" w:rsidRPr="00DB6232" w:rsidRDefault="00676B6B" w:rsidP="00676B6B">
      <w:pPr>
        <w:tabs>
          <w:tab w:val="clear" w:pos="567"/>
        </w:tabs>
        <w:spacing w:line="240" w:lineRule="auto"/>
        <w:rPr>
          <w:color w:val="000000"/>
          <w:lang w:val="sv-SE"/>
        </w:rPr>
      </w:pPr>
    </w:p>
    <w:p w14:paraId="17582AC8"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DB6232">
        <w:rPr>
          <w:b/>
          <w:color w:val="000000"/>
          <w:lang w:val="sv-SE"/>
        </w:rPr>
        <w:t>2.</w:t>
      </w:r>
      <w:r w:rsidRPr="00DB6232">
        <w:rPr>
          <w:b/>
          <w:color w:val="000000"/>
          <w:lang w:val="sv-SE"/>
        </w:rPr>
        <w:tab/>
      </w:r>
      <w:r w:rsidR="00D8798C" w:rsidRPr="00DC2BA7">
        <w:rPr>
          <w:b/>
          <w:noProof/>
          <w:lang w:val="sv-SE"/>
        </w:rPr>
        <w:t>ADMINISTRERINGSSÄTT</w:t>
      </w:r>
    </w:p>
    <w:p w14:paraId="2C6DF4CD" w14:textId="77777777" w:rsidR="00676B6B" w:rsidRPr="00DB6232" w:rsidRDefault="00676B6B" w:rsidP="00676B6B">
      <w:pPr>
        <w:tabs>
          <w:tab w:val="clear" w:pos="567"/>
        </w:tabs>
        <w:spacing w:line="240" w:lineRule="auto"/>
        <w:rPr>
          <w:lang w:val="sv-SE"/>
        </w:rPr>
      </w:pPr>
    </w:p>
    <w:p w14:paraId="11553484" w14:textId="77777777" w:rsidR="00676B6B" w:rsidRPr="00DB6232" w:rsidRDefault="00676B6B" w:rsidP="00676B6B">
      <w:pPr>
        <w:tabs>
          <w:tab w:val="clear" w:pos="567"/>
        </w:tabs>
        <w:spacing w:line="240" w:lineRule="auto"/>
        <w:rPr>
          <w:color w:val="000000"/>
          <w:lang w:val="sv-SE"/>
        </w:rPr>
      </w:pPr>
    </w:p>
    <w:p w14:paraId="0CCC6FD7"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DB6232">
        <w:rPr>
          <w:b/>
          <w:color w:val="000000"/>
          <w:lang w:val="sv-SE"/>
        </w:rPr>
        <w:t>3.</w:t>
      </w:r>
      <w:r w:rsidRPr="00DB6232">
        <w:rPr>
          <w:b/>
          <w:color w:val="000000"/>
          <w:lang w:val="sv-SE"/>
        </w:rPr>
        <w:tab/>
      </w:r>
      <w:r w:rsidR="00D8798C" w:rsidRPr="00DC2BA7">
        <w:rPr>
          <w:b/>
          <w:noProof/>
          <w:lang w:val="sv-SE"/>
        </w:rPr>
        <w:t>UTGÅNGSDATUM</w:t>
      </w:r>
    </w:p>
    <w:p w14:paraId="19EB5450" w14:textId="77777777" w:rsidR="00676B6B" w:rsidRPr="00DB6232" w:rsidRDefault="00676B6B" w:rsidP="00676B6B">
      <w:pPr>
        <w:tabs>
          <w:tab w:val="clear" w:pos="567"/>
        </w:tabs>
        <w:spacing w:line="240" w:lineRule="auto"/>
        <w:rPr>
          <w:color w:val="000000"/>
          <w:lang w:val="sv-SE"/>
        </w:rPr>
      </w:pPr>
    </w:p>
    <w:p w14:paraId="740E464B" w14:textId="77777777" w:rsidR="00676B6B" w:rsidRPr="00DB6232" w:rsidRDefault="00B60735" w:rsidP="00676B6B">
      <w:pPr>
        <w:tabs>
          <w:tab w:val="clear" w:pos="567"/>
        </w:tabs>
        <w:spacing w:line="240" w:lineRule="auto"/>
        <w:rPr>
          <w:color w:val="000000"/>
          <w:lang w:val="sv-SE"/>
        </w:rPr>
      </w:pPr>
      <w:r w:rsidRPr="00DB6232">
        <w:rPr>
          <w:color w:val="000000"/>
          <w:lang w:val="sv-SE"/>
        </w:rPr>
        <w:t>EXP</w:t>
      </w:r>
    </w:p>
    <w:p w14:paraId="62ABA527" w14:textId="77777777" w:rsidR="00676B6B" w:rsidRPr="00DB6232" w:rsidRDefault="00676B6B" w:rsidP="00676B6B">
      <w:pPr>
        <w:tabs>
          <w:tab w:val="clear" w:pos="567"/>
        </w:tabs>
        <w:spacing w:line="240" w:lineRule="auto"/>
        <w:rPr>
          <w:color w:val="000000"/>
          <w:lang w:val="sv-SE"/>
        </w:rPr>
      </w:pPr>
    </w:p>
    <w:p w14:paraId="6DEBB763" w14:textId="77777777" w:rsidR="00676B6B" w:rsidRPr="00DB6232" w:rsidRDefault="00676B6B" w:rsidP="00676B6B">
      <w:pPr>
        <w:tabs>
          <w:tab w:val="clear" w:pos="567"/>
        </w:tabs>
        <w:spacing w:line="240" w:lineRule="auto"/>
        <w:rPr>
          <w:color w:val="000000"/>
          <w:lang w:val="sv-SE"/>
        </w:rPr>
      </w:pPr>
    </w:p>
    <w:p w14:paraId="06E7323A"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DB6232">
        <w:rPr>
          <w:b/>
          <w:color w:val="000000"/>
          <w:lang w:val="sv-SE"/>
        </w:rPr>
        <w:t>4.</w:t>
      </w:r>
      <w:r w:rsidRPr="00DB6232">
        <w:rPr>
          <w:b/>
          <w:color w:val="000000"/>
          <w:lang w:val="sv-SE"/>
        </w:rPr>
        <w:tab/>
      </w:r>
      <w:r w:rsidR="00D8798C" w:rsidRPr="00DC2BA7">
        <w:rPr>
          <w:b/>
          <w:noProof/>
          <w:lang w:val="sv-SE"/>
        </w:rPr>
        <w:t>TILLVERKNINGSSATSNUMMER</w:t>
      </w:r>
    </w:p>
    <w:p w14:paraId="6E7E85DA" w14:textId="77777777" w:rsidR="00676B6B" w:rsidRPr="00DB6232" w:rsidRDefault="00676B6B" w:rsidP="00676B6B">
      <w:pPr>
        <w:tabs>
          <w:tab w:val="clear" w:pos="567"/>
        </w:tabs>
        <w:spacing w:line="240" w:lineRule="auto"/>
        <w:rPr>
          <w:color w:val="000000"/>
          <w:lang w:val="sv-SE"/>
        </w:rPr>
      </w:pPr>
    </w:p>
    <w:p w14:paraId="06E1F189" w14:textId="77777777" w:rsidR="00676B6B" w:rsidRPr="00DB6232" w:rsidRDefault="00B60735" w:rsidP="00676B6B">
      <w:pPr>
        <w:tabs>
          <w:tab w:val="clear" w:pos="567"/>
        </w:tabs>
        <w:spacing w:line="240" w:lineRule="auto"/>
        <w:rPr>
          <w:color w:val="000000"/>
          <w:lang w:val="sv-SE"/>
        </w:rPr>
      </w:pPr>
      <w:r w:rsidRPr="00DB6232">
        <w:rPr>
          <w:color w:val="000000"/>
          <w:lang w:val="sv-SE"/>
        </w:rPr>
        <w:t>Lot</w:t>
      </w:r>
    </w:p>
    <w:p w14:paraId="24FBD9A1" w14:textId="77777777" w:rsidR="00676B6B" w:rsidRPr="00DB6232" w:rsidRDefault="00676B6B" w:rsidP="00676B6B">
      <w:pPr>
        <w:tabs>
          <w:tab w:val="clear" w:pos="567"/>
        </w:tabs>
        <w:spacing w:line="240" w:lineRule="auto"/>
        <w:rPr>
          <w:color w:val="000000"/>
          <w:lang w:val="sv-SE"/>
        </w:rPr>
      </w:pPr>
    </w:p>
    <w:p w14:paraId="6CD8CC8D" w14:textId="77777777" w:rsidR="00676B6B" w:rsidRPr="00DB6232" w:rsidRDefault="00676B6B" w:rsidP="00676B6B">
      <w:pPr>
        <w:tabs>
          <w:tab w:val="clear" w:pos="567"/>
        </w:tabs>
        <w:spacing w:line="240" w:lineRule="auto"/>
        <w:rPr>
          <w:color w:val="000000"/>
          <w:lang w:val="sv-SE"/>
        </w:rPr>
      </w:pPr>
    </w:p>
    <w:p w14:paraId="542C3FF9" w14:textId="77777777" w:rsidR="00676B6B" w:rsidRPr="007F644E" w:rsidRDefault="00B60735" w:rsidP="007F644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7F644E">
        <w:rPr>
          <w:b/>
          <w:color w:val="000000"/>
          <w:lang w:val="sv-SE"/>
        </w:rPr>
        <w:t>5.</w:t>
      </w:r>
      <w:r w:rsidRPr="007F644E">
        <w:rPr>
          <w:b/>
          <w:color w:val="000000"/>
          <w:lang w:val="sv-SE"/>
        </w:rPr>
        <w:tab/>
      </w:r>
      <w:r w:rsidR="00D8798C" w:rsidRPr="00DC2BA7">
        <w:rPr>
          <w:b/>
          <w:noProof/>
          <w:lang w:val="sv-SE"/>
        </w:rPr>
        <w:t>MÄNGD UTTRYCKT I VIKT, VOLYM ELLER PER ENHET</w:t>
      </w:r>
    </w:p>
    <w:p w14:paraId="409F0BF3" w14:textId="77777777" w:rsidR="00676B6B" w:rsidRPr="007F644E" w:rsidRDefault="00676B6B" w:rsidP="00676B6B">
      <w:pPr>
        <w:spacing w:line="240" w:lineRule="auto"/>
        <w:ind w:right="-449"/>
        <w:rPr>
          <w:color w:val="000000"/>
          <w:lang w:val="sv-SE"/>
        </w:rPr>
      </w:pPr>
    </w:p>
    <w:p w14:paraId="309A309C" w14:textId="77777777" w:rsidR="00676B6B" w:rsidRPr="00DB6232" w:rsidRDefault="00B60735" w:rsidP="00676B6B">
      <w:pPr>
        <w:spacing w:line="240" w:lineRule="auto"/>
        <w:rPr>
          <w:color w:val="000000"/>
          <w:lang w:val="sv-SE"/>
        </w:rPr>
      </w:pPr>
      <w:r w:rsidRPr="00DB6232">
        <w:rPr>
          <w:color w:val="000000"/>
          <w:lang w:val="sv-SE"/>
        </w:rPr>
        <w:t>2 ml</w:t>
      </w:r>
    </w:p>
    <w:p w14:paraId="2647A784" w14:textId="77777777" w:rsidR="00676B6B" w:rsidRPr="00DB6232" w:rsidRDefault="00676B6B" w:rsidP="00676B6B">
      <w:pPr>
        <w:spacing w:line="240" w:lineRule="auto"/>
        <w:ind w:right="-449"/>
        <w:rPr>
          <w:color w:val="000000"/>
          <w:lang w:val="sv-SE"/>
        </w:rPr>
      </w:pPr>
    </w:p>
    <w:p w14:paraId="25F23A70" w14:textId="77777777" w:rsidR="00676B6B" w:rsidRPr="00DB6232" w:rsidRDefault="00676B6B" w:rsidP="00676B6B">
      <w:pPr>
        <w:spacing w:line="240" w:lineRule="auto"/>
        <w:ind w:right="-449"/>
        <w:rPr>
          <w:color w:val="000000"/>
          <w:lang w:val="sv-SE"/>
        </w:rPr>
      </w:pPr>
    </w:p>
    <w:p w14:paraId="58B8991A" w14:textId="77777777" w:rsidR="00676B6B" w:rsidRPr="007F644E"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7F644E">
        <w:rPr>
          <w:b/>
          <w:color w:val="000000"/>
          <w:lang w:val="sv-SE"/>
        </w:rPr>
        <w:t>6.</w:t>
      </w:r>
      <w:r w:rsidRPr="007F644E">
        <w:rPr>
          <w:b/>
          <w:color w:val="000000"/>
          <w:lang w:val="sv-SE"/>
        </w:rPr>
        <w:tab/>
      </w:r>
      <w:r w:rsidR="00D8798C" w:rsidRPr="00DC2BA7">
        <w:rPr>
          <w:b/>
          <w:noProof/>
          <w:lang w:val="sv-SE"/>
        </w:rPr>
        <w:t>ÖVRIGT</w:t>
      </w:r>
    </w:p>
    <w:p w14:paraId="3CD6600C" w14:textId="77777777" w:rsidR="00676B6B" w:rsidRPr="007F644E" w:rsidRDefault="00676B6B" w:rsidP="00676B6B">
      <w:pPr>
        <w:tabs>
          <w:tab w:val="clear" w:pos="567"/>
        </w:tabs>
        <w:spacing w:line="240" w:lineRule="auto"/>
        <w:rPr>
          <w:color w:val="000000"/>
          <w:lang w:val="sv-SE"/>
        </w:rPr>
      </w:pPr>
    </w:p>
    <w:p w14:paraId="072F91E4" w14:textId="77777777" w:rsidR="00676B6B" w:rsidRPr="007F644E" w:rsidRDefault="00B60735" w:rsidP="00676B6B">
      <w:pPr>
        <w:tabs>
          <w:tab w:val="clear" w:pos="567"/>
        </w:tabs>
        <w:spacing w:line="240" w:lineRule="auto"/>
        <w:rPr>
          <w:color w:val="000000"/>
          <w:lang w:val="sv-SE"/>
        </w:rPr>
      </w:pPr>
      <w:r w:rsidRPr="007F644E">
        <w:rPr>
          <w:color w:val="000000"/>
          <w:lang w:val="sv-SE"/>
        </w:rPr>
        <w:br w:type="page"/>
      </w:r>
    </w:p>
    <w:p w14:paraId="46FC9006" w14:textId="77777777" w:rsidR="00676B6B" w:rsidRPr="007F644E" w:rsidRDefault="00676B6B" w:rsidP="00676B6B">
      <w:pPr>
        <w:tabs>
          <w:tab w:val="clear" w:pos="567"/>
        </w:tabs>
        <w:spacing w:line="240" w:lineRule="auto"/>
        <w:rPr>
          <w:color w:val="000000"/>
          <w:lang w:val="sv-SE"/>
        </w:rPr>
      </w:pPr>
    </w:p>
    <w:p w14:paraId="622E18DC" w14:textId="77777777" w:rsidR="00D8798C" w:rsidRPr="00DC2BA7" w:rsidRDefault="00B60735" w:rsidP="00D8798C">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1D7C923B" w14:textId="77777777" w:rsidR="00D8798C" w:rsidRPr="0012024C" w:rsidRDefault="00D8798C" w:rsidP="00D8798C">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p>
    <w:p w14:paraId="4F02A0E6" w14:textId="77777777" w:rsidR="00D8798C" w:rsidRPr="00DC2BA7" w:rsidRDefault="00B60735" w:rsidP="00D8798C">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KARTONG FÖR ENDOSFÖRPACKNING</w:t>
      </w:r>
    </w:p>
    <w:p w14:paraId="32E36BA0" w14:textId="77777777" w:rsidR="00676B6B" w:rsidRPr="00DB6232" w:rsidRDefault="00676B6B" w:rsidP="00676B6B">
      <w:pPr>
        <w:tabs>
          <w:tab w:val="clear" w:pos="567"/>
        </w:tabs>
        <w:spacing w:line="240" w:lineRule="auto"/>
        <w:rPr>
          <w:color w:val="000000"/>
          <w:lang w:val="sv-SE"/>
        </w:rPr>
      </w:pPr>
    </w:p>
    <w:p w14:paraId="59A4AB52" w14:textId="77777777" w:rsidR="00676B6B" w:rsidRPr="00DB6232" w:rsidRDefault="00676B6B" w:rsidP="00676B6B">
      <w:pPr>
        <w:tabs>
          <w:tab w:val="clear" w:pos="567"/>
        </w:tabs>
        <w:spacing w:line="240" w:lineRule="auto"/>
        <w:rPr>
          <w:color w:val="000000"/>
          <w:lang w:val="sv-SE"/>
        </w:rPr>
      </w:pPr>
    </w:p>
    <w:p w14:paraId="1D4D4C99"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bCs/>
          <w:lang w:val="sv-SE"/>
        </w:rPr>
      </w:pPr>
      <w:r w:rsidRPr="00DB6232">
        <w:rPr>
          <w:b/>
          <w:bCs/>
          <w:lang w:val="sv-SE"/>
        </w:rPr>
        <w:t>1.</w:t>
      </w:r>
      <w:r w:rsidRPr="00DB6232">
        <w:rPr>
          <w:b/>
          <w:bCs/>
          <w:lang w:val="sv-SE"/>
        </w:rPr>
        <w:tab/>
      </w:r>
      <w:r w:rsidR="00D8798C" w:rsidRPr="00DC2BA7">
        <w:rPr>
          <w:b/>
          <w:lang w:val="sv-SE"/>
        </w:rPr>
        <w:t>LÄKEMEDLETS NAMN</w:t>
      </w:r>
    </w:p>
    <w:p w14:paraId="39803AF6" w14:textId="77777777" w:rsidR="00676B6B" w:rsidRPr="00DB6232" w:rsidRDefault="00676B6B" w:rsidP="00676B6B">
      <w:pPr>
        <w:pStyle w:val="Text"/>
        <w:spacing w:before="0"/>
        <w:jc w:val="left"/>
        <w:rPr>
          <w:color w:val="000000"/>
          <w:sz w:val="22"/>
          <w:lang w:val="sv-SE"/>
        </w:rPr>
      </w:pPr>
    </w:p>
    <w:p w14:paraId="0762BDBF" w14:textId="4DAFEFD0" w:rsidR="00D8798C" w:rsidRPr="00DC2BA7" w:rsidRDefault="00B60735" w:rsidP="00D8798C">
      <w:pPr>
        <w:pStyle w:val="Text"/>
        <w:spacing w:before="0"/>
        <w:jc w:val="left"/>
        <w:rPr>
          <w:sz w:val="22"/>
          <w:lang w:val="sv-SE"/>
        </w:rPr>
      </w:pPr>
      <w:r w:rsidRPr="00DC2BA7">
        <w:rPr>
          <w:color w:val="000000"/>
          <w:sz w:val="22"/>
          <w:lang w:val="sv-SE"/>
        </w:rPr>
        <w:t xml:space="preserve">Xolair </w:t>
      </w:r>
      <w:r>
        <w:rPr>
          <w:color w:val="000000"/>
          <w:sz w:val="22"/>
          <w:lang w:val="sv-SE"/>
        </w:rPr>
        <w:t>1</w:t>
      </w:r>
      <w:r w:rsidRPr="00DC2BA7">
        <w:rPr>
          <w:color w:val="000000"/>
          <w:sz w:val="22"/>
          <w:lang w:val="sv-SE"/>
        </w:rPr>
        <w:t>5</w:t>
      </w:r>
      <w:r>
        <w:rPr>
          <w:color w:val="000000"/>
          <w:sz w:val="22"/>
          <w:lang w:val="sv-SE"/>
        </w:rPr>
        <w:t>0</w:t>
      </w:r>
      <w:r w:rsidRPr="00DC2BA7">
        <w:rPr>
          <w:color w:val="000000"/>
          <w:sz w:val="22"/>
          <w:lang w:val="sv-SE"/>
        </w:rPr>
        <w:t> mg</w:t>
      </w:r>
      <w:r w:rsidRPr="00DC2BA7">
        <w:rPr>
          <w:sz w:val="22"/>
          <w:lang w:val="sv-SE"/>
        </w:rPr>
        <w:t xml:space="preserve"> injektionsvätska, lösning i förfylld </w:t>
      </w:r>
      <w:r w:rsidR="00662E57">
        <w:rPr>
          <w:sz w:val="22"/>
          <w:lang w:val="sv-SE"/>
        </w:rPr>
        <w:t>injektions</w:t>
      </w:r>
      <w:r>
        <w:rPr>
          <w:sz w:val="22"/>
          <w:lang w:val="sv-SE"/>
        </w:rPr>
        <w:t>penna</w:t>
      </w:r>
    </w:p>
    <w:p w14:paraId="7215FBB6" w14:textId="77777777" w:rsidR="00676B6B" w:rsidRPr="00DB6232" w:rsidRDefault="00B60735" w:rsidP="00676B6B">
      <w:pPr>
        <w:pStyle w:val="Text"/>
        <w:spacing w:before="0"/>
        <w:jc w:val="left"/>
        <w:rPr>
          <w:color w:val="000000"/>
          <w:sz w:val="22"/>
          <w:lang w:val="sv-SE"/>
        </w:rPr>
      </w:pPr>
      <w:r w:rsidRPr="00DB6232">
        <w:rPr>
          <w:color w:val="000000"/>
          <w:sz w:val="22"/>
          <w:lang w:val="sv-SE"/>
        </w:rPr>
        <w:t>omalizumab</w:t>
      </w:r>
    </w:p>
    <w:p w14:paraId="50665F37" w14:textId="77777777" w:rsidR="00676B6B" w:rsidRPr="00DB6232" w:rsidRDefault="00676B6B" w:rsidP="00676B6B">
      <w:pPr>
        <w:pStyle w:val="Text"/>
        <w:spacing w:before="0"/>
        <w:jc w:val="left"/>
        <w:rPr>
          <w:color w:val="000000"/>
          <w:sz w:val="22"/>
          <w:lang w:val="sv-SE"/>
        </w:rPr>
      </w:pPr>
    </w:p>
    <w:p w14:paraId="025FA29E" w14:textId="77777777" w:rsidR="00676B6B" w:rsidRPr="00DB6232" w:rsidRDefault="00676B6B" w:rsidP="00676B6B">
      <w:pPr>
        <w:pStyle w:val="Text"/>
        <w:spacing w:before="0"/>
        <w:jc w:val="left"/>
        <w:rPr>
          <w:color w:val="000000"/>
          <w:sz w:val="22"/>
          <w:lang w:val="sv-SE"/>
        </w:rPr>
      </w:pPr>
    </w:p>
    <w:p w14:paraId="29EE2E83"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2.</w:t>
      </w:r>
      <w:r w:rsidRPr="00DB6232">
        <w:rPr>
          <w:b/>
          <w:color w:val="000000"/>
          <w:lang w:val="sv-SE"/>
        </w:rPr>
        <w:tab/>
      </w:r>
      <w:r w:rsidR="00D8798C" w:rsidRPr="00DC2BA7">
        <w:rPr>
          <w:b/>
          <w:lang w:val="sv-SE"/>
        </w:rPr>
        <w:t>DEKLARATION AV AKTIV(A) SUBSTANS(ER)</w:t>
      </w:r>
    </w:p>
    <w:p w14:paraId="317B2A64" w14:textId="77777777" w:rsidR="00676B6B" w:rsidRPr="00DB6232" w:rsidRDefault="00676B6B" w:rsidP="00676B6B">
      <w:pPr>
        <w:pStyle w:val="Text"/>
        <w:spacing w:before="0"/>
        <w:jc w:val="left"/>
        <w:rPr>
          <w:color w:val="000000"/>
          <w:sz w:val="22"/>
          <w:lang w:val="sv-SE"/>
        </w:rPr>
      </w:pPr>
    </w:p>
    <w:p w14:paraId="5D15FDCA" w14:textId="3E3C9966" w:rsidR="00676B6B" w:rsidRPr="00DB6232" w:rsidRDefault="00B60735" w:rsidP="00676B6B">
      <w:pPr>
        <w:pStyle w:val="Text"/>
        <w:spacing w:before="0"/>
        <w:jc w:val="left"/>
        <w:rPr>
          <w:color w:val="000000"/>
          <w:sz w:val="22"/>
          <w:lang w:val="sv-SE"/>
        </w:rPr>
      </w:pPr>
      <w:r w:rsidRPr="00DC2BA7">
        <w:rPr>
          <w:color w:val="000000"/>
          <w:sz w:val="22"/>
          <w:lang w:val="sv-SE"/>
        </w:rPr>
        <w:t xml:space="preserve">Varje förfylld </w:t>
      </w:r>
      <w:r w:rsidR="00662E57">
        <w:rPr>
          <w:sz w:val="22"/>
          <w:lang w:val="sv-SE"/>
        </w:rPr>
        <w:t>injektions</w:t>
      </w:r>
      <w:r>
        <w:rPr>
          <w:color w:val="000000"/>
          <w:sz w:val="22"/>
          <w:lang w:val="sv-SE"/>
        </w:rPr>
        <w:t>penna</w:t>
      </w:r>
      <w:r w:rsidRPr="00DC2BA7">
        <w:rPr>
          <w:color w:val="000000"/>
          <w:sz w:val="22"/>
          <w:lang w:val="sv-SE"/>
        </w:rPr>
        <w:t xml:space="preserve"> innehåller </w:t>
      </w:r>
      <w:r>
        <w:rPr>
          <w:color w:val="000000"/>
          <w:sz w:val="22"/>
          <w:lang w:val="sv-SE"/>
        </w:rPr>
        <w:t>1</w:t>
      </w:r>
      <w:r w:rsidRPr="00DC2BA7">
        <w:rPr>
          <w:color w:val="000000"/>
          <w:sz w:val="22"/>
          <w:lang w:val="sv-SE"/>
        </w:rPr>
        <w:t>5</w:t>
      </w:r>
      <w:r>
        <w:rPr>
          <w:color w:val="000000"/>
          <w:sz w:val="22"/>
          <w:lang w:val="sv-SE"/>
        </w:rPr>
        <w:t>0</w:t>
      </w:r>
      <w:r w:rsidRPr="00DC2BA7">
        <w:rPr>
          <w:color w:val="000000"/>
          <w:sz w:val="22"/>
          <w:lang w:val="sv-SE"/>
        </w:rPr>
        <w:t> mg omalizumab</w:t>
      </w:r>
      <w:r>
        <w:rPr>
          <w:color w:val="000000"/>
          <w:sz w:val="22"/>
          <w:lang w:val="sv-SE"/>
        </w:rPr>
        <w:t xml:space="preserve"> i</w:t>
      </w:r>
      <w:r w:rsidRPr="00DC2BA7">
        <w:rPr>
          <w:color w:val="000000"/>
          <w:sz w:val="22"/>
          <w:lang w:val="sv-SE"/>
        </w:rPr>
        <w:t xml:space="preserve"> </w:t>
      </w:r>
      <w:r>
        <w:rPr>
          <w:color w:val="000000"/>
          <w:sz w:val="22"/>
          <w:lang w:val="sv-SE"/>
        </w:rPr>
        <w:t>1</w:t>
      </w:r>
      <w:r w:rsidRPr="00DC2BA7">
        <w:rPr>
          <w:color w:val="000000"/>
          <w:sz w:val="22"/>
          <w:lang w:val="sv-SE"/>
        </w:rPr>
        <w:t> ml</w:t>
      </w:r>
      <w:r>
        <w:rPr>
          <w:color w:val="000000"/>
          <w:sz w:val="22"/>
          <w:lang w:val="sv-SE"/>
        </w:rPr>
        <w:t xml:space="preserve"> lösning</w:t>
      </w:r>
    </w:p>
    <w:p w14:paraId="2FB628D1" w14:textId="77777777" w:rsidR="00676B6B" w:rsidRDefault="00676B6B" w:rsidP="00676B6B">
      <w:pPr>
        <w:pStyle w:val="Text"/>
        <w:spacing w:before="0"/>
        <w:jc w:val="left"/>
        <w:rPr>
          <w:color w:val="000000"/>
          <w:sz w:val="22"/>
          <w:lang w:val="sv-SE"/>
        </w:rPr>
      </w:pPr>
    </w:p>
    <w:p w14:paraId="7A48AC1E" w14:textId="77777777" w:rsidR="00D8798C" w:rsidRPr="00DB6232" w:rsidRDefault="00D8798C" w:rsidP="00676B6B">
      <w:pPr>
        <w:pStyle w:val="Text"/>
        <w:spacing w:before="0"/>
        <w:jc w:val="left"/>
        <w:rPr>
          <w:color w:val="000000"/>
          <w:sz w:val="22"/>
          <w:lang w:val="sv-SE"/>
        </w:rPr>
      </w:pPr>
    </w:p>
    <w:p w14:paraId="51000511"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3.</w:t>
      </w:r>
      <w:r w:rsidRPr="00DB6232">
        <w:rPr>
          <w:b/>
          <w:color w:val="000000"/>
          <w:lang w:val="sv-SE"/>
        </w:rPr>
        <w:tab/>
      </w:r>
      <w:r w:rsidR="00D8798C" w:rsidRPr="00DC2BA7">
        <w:rPr>
          <w:b/>
          <w:lang w:val="sv-SE"/>
        </w:rPr>
        <w:t>FÖRTECKNING ÖVER</w:t>
      </w:r>
      <w:r w:rsidR="00D8798C">
        <w:rPr>
          <w:b/>
          <w:lang w:val="sv-SE"/>
        </w:rPr>
        <w:t xml:space="preserve"> </w:t>
      </w:r>
      <w:r w:rsidR="00D8798C" w:rsidRPr="00DC2BA7">
        <w:rPr>
          <w:b/>
          <w:lang w:val="sv-SE"/>
        </w:rPr>
        <w:t>HJÄLPÄMNEN</w:t>
      </w:r>
    </w:p>
    <w:p w14:paraId="08CF34EC" w14:textId="77777777" w:rsidR="00676B6B" w:rsidRPr="00DB6232" w:rsidRDefault="00676B6B" w:rsidP="00676B6B">
      <w:pPr>
        <w:pStyle w:val="Text"/>
        <w:spacing w:before="0"/>
        <w:jc w:val="left"/>
        <w:rPr>
          <w:color w:val="000000"/>
          <w:sz w:val="22"/>
          <w:lang w:val="sv-SE"/>
        </w:rPr>
      </w:pPr>
    </w:p>
    <w:p w14:paraId="102DE9C0" w14:textId="77777777" w:rsidR="00D8798C" w:rsidRPr="00DC2BA7" w:rsidRDefault="00B60735" w:rsidP="00D8798C">
      <w:pPr>
        <w:pStyle w:val="Char2"/>
        <w:widowControl w:val="0"/>
        <w:spacing w:before="0"/>
        <w:jc w:val="left"/>
        <w:rPr>
          <w:sz w:val="22"/>
          <w:szCs w:val="22"/>
          <w:lang w:val="sv-SE"/>
        </w:rPr>
      </w:pPr>
      <w:r w:rsidRPr="00DC2BA7">
        <w:rPr>
          <w:sz w:val="22"/>
          <w:szCs w:val="22"/>
          <w:lang w:val="sv-SE"/>
        </w:rPr>
        <w:t>Innehåller även: argininhydroklorid, histidinhydroklorid</w:t>
      </w:r>
      <w:r w:rsidR="00ED7F84">
        <w:rPr>
          <w:sz w:val="22"/>
          <w:szCs w:val="22"/>
          <w:lang w:val="sv-SE"/>
        </w:rPr>
        <w:t>monohydrat</w:t>
      </w:r>
      <w:r w:rsidRPr="00DC2BA7">
        <w:rPr>
          <w:sz w:val="22"/>
          <w:szCs w:val="22"/>
          <w:lang w:val="sv-SE"/>
        </w:rPr>
        <w:t>, histidin, polysorbat 20, vatten för injektionsvätskor.</w:t>
      </w:r>
    </w:p>
    <w:p w14:paraId="4C6D1E13" w14:textId="77777777" w:rsidR="00676B6B" w:rsidRPr="00DB6232" w:rsidRDefault="00676B6B" w:rsidP="00676B6B">
      <w:pPr>
        <w:pStyle w:val="Text"/>
        <w:spacing w:before="0"/>
        <w:jc w:val="left"/>
        <w:rPr>
          <w:color w:val="000000"/>
          <w:sz w:val="22"/>
          <w:lang w:val="sv-SE"/>
        </w:rPr>
      </w:pPr>
    </w:p>
    <w:p w14:paraId="1127A901" w14:textId="77777777" w:rsidR="00676B6B" w:rsidRPr="00DB6232" w:rsidRDefault="00676B6B" w:rsidP="00676B6B">
      <w:pPr>
        <w:pStyle w:val="Text"/>
        <w:spacing w:before="0"/>
        <w:jc w:val="left"/>
        <w:rPr>
          <w:color w:val="000000"/>
          <w:sz w:val="22"/>
          <w:lang w:val="sv-SE"/>
        </w:rPr>
      </w:pPr>
    </w:p>
    <w:p w14:paraId="398B46A2" w14:textId="77777777" w:rsidR="00676B6B" w:rsidRPr="00DB6232" w:rsidRDefault="00B60735" w:rsidP="00D8798C">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4.</w:t>
      </w:r>
      <w:r w:rsidRPr="00DB6232">
        <w:rPr>
          <w:b/>
          <w:color w:val="000000"/>
          <w:lang w:val="sv-SE"/>
        </w:rPr>
        <w:tab/>
      </w:r>
      <w:r w:rsidR="00D8798C" w:rsidRPr="00DC2BA7">
        <w:rPr>
          <w:b/>
          <w:lang w:val="sv-SE"/>
        </w:rPr>
        <w:t>LÄKEMEDELSFORM OCH FÖRPACKNINGSSTORLEK</w:t>
      </w:r>
    </w:p>
    <w:p w14:paraId="2F218254" w14:textId="77777777" w:rsidR="00676B6B" w:rsidRPr="00DB6232" w:rsidRDefault="00676B6B" w:rsidP="00676B6B">
      <w:pPr>
        <w:tabs>
          <w:tab w:val="clear" w:pos="567"/>
        </w:tabs>
        <w:spacing w:line="240" w:lineRule="auto"/>
        <w:rPr>
          <w:color w:val="000000"/>
          <w:lang w:val="sv-SE"/>
        </w:rPr>
      </w:pPr>
    </w:p>
    <w:p w14:paraId="3391A350" w14:textId="45DA2B9D" w:rsidR="00D8798C" w:rsidRPr="00DC2BA7" w:rsidRDefault="00B60735" w:rsidP="00D8798C">
      <w:pPr>
        <w:pStyle w:val="Text"/>
        <w:spacing w:before="0"/>
        <w:jc w:val="left"/>
        <w:rPr>
          <w:sz w:val="22"/>
          <w:lang w:val="sv-SE"/>
        </w:rPr>
      </w:pPr>
      <w:r w:rsidRPr="00DC2BA7">
        <w:rPr>
          <w:sz w:val="22"/>
          <w:shd w:val="pct15" w:color="auto" w:fill="auto"/>
          <w:lang w:val="sv-SE"/>
        </w:rPr>
        <w:t xml:space="preserve">Injektionsvätska, lösning i förfylld </w:t>
      </w:r>
      <w:r w:rsidR="00662E57">
        <w:rPr>
          <w:sz w:val="22"/>
          <w:shd w:val="pct15" w:color="auto" w:fill="auto"/>
          <w:lang w:val="sv-SE"/>
        </w:rPr>
        <w:t>injektions</w:t>
      </w:r>
      <w:r>
        <w:rPr>
          <w:sz w:val="22"/>
          <w:shd w:val="pct15" w:color="auto" w:fill="auto"/>
          <w:lang w:val="sv-SE"/>
        </w:rPr>
        <w:t>penn</w:t>
      </w:r>
      <w:r w:rsidRPr="00DC2BA7">
        <w:rPr>
          <w:sz w:val="22"/>
          <w:shd w:val="pct15" w:color="auto" w:fill="auto"/>
          <w:lang w:val="sv-SE"/>
        </w:rPr>
        <w:t>a</w:t>
      </w:r>
    </w:p>
    <w:p w14:paraId="753302E2" w14:textId="77777777" w:rsidR="00D8798C" w:rsidRPr="00DC2BA7" w:rsidRDefault="00D8798C" w:rsidP="00D8798C">
      <w:pPr>
        <w:pStyle w:val="Text"/>
        <w:spacing w:before="0"/>
        <w:jc w:val="left"/>
        <w:rPr>
          <w:color w:val="000000"/>
          <w:sz w:val="22"/>
          <w:lang w:val="sv-SE"/>
        </w:rPr>
      </w:pPr>
    </w:p>
    <w:p w14:paraId="41029B9A" w14:textId="5DA37F20" w:rsidR="00D8798C" w:rsidRPr="00DC2BA7" w:rsidRDefault="00B60735" w:rsidP="00D8798C">
      <w:pPr>
        <w:suppressAutoHyphens/>
        <w:spacing w:line="240" w:lineRule="auto"/>
        <w:rPr>
          <w:noProof/>
          <w:lang w:val="sv-SE"/>
        </w:rPr>
      </w:pPr>
      <w:r w:rsidRPr="00DC2BA7">
        <w:rPr>
          <w:color w:val="000000"/>
          <w:lang w:val="sv-SE"/>
        </w:rPr>
        <w:t xml:space="preserve">1 förfylld </w:t>
      </w:r>
      <w:r w:rsidR="00662E57">
        <w:rPr>
          <w:lang w:val="sv-SE"/>
        </w:rPr>
        <w:t>injektions</w:t>
      </w:r>
      <w:r>
        <w:rPr>
          <w:color w:val="000000"/>
          <w:lang w:val="sv-SE"/>
        </w:rPr>
        <w:t>penna</w:t>
      </w:r>
    </w:p>
    <w:p w14:paraId="1C183465" w14:textId="77777777" w:rsidR="00676B6B" w:rsidRPr="00DB6232" w:rsidRDefault="00676B6B" w:rsidP="00676B6B">
      <w:pPr>
        <w:pStyle w:val="Text"/>
        <w:spacing w:before="0"/>
        <w:jc w:val="left"/>
        <w:rPr>
          <w:color w:val="000000"/>
          <w:sz w:val="22"/>
          <w:lang w:val="sv-SE"/>
        </w:rPr>
      </w:pPr>
    </w:p>
    <w:p w14:paraId="679ECB2C" w14:textId="77777777" w:rsidR="00676B6B" w:rsidRPr="00DB6232" w:rsidRDefault="00676B6B" w:rsidP="00676B6B">
      <w:pPr>
        <w:pStyle w:val="Text"/>
        <w:spacing w:before="0"/>
        <w:jc w:val="left"/>
        <w:rPr>
          <w:color w:val="000000"/>
          <w:sz w:val="22"/>
          <w:lang w:val="sv-SE"/>
        </w:rPr>
      </w:pPr>
    </w:p>
    <w:p w14:paraId="51E557EF"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5.</w:t>
      </w:r>
      <w:r w:rsidRPr="00DB6232">
        <w:rPr>
          <w:b/>
          <w:color w:val="000000"/>
          <w:lang w:val="sv-SE"/>
        </w:rPr>
        <w:tab/>
      </w:r>
      <w:r w:rsidR="00D8798C" w:rsidRPr="00DC2BA7">
        <w:rPr>
          <w:b/>
          <w:lang w:val="sv-SE"/>
        </w:rPr>
        <w:t>ADMINISTRERINGSSÄTT OCH ADMINISTRERINGSVÄG</w:t>
      </w:r>
    </w:p>
    <w:p w14:paraId="666B5CD0" w14:textId="77777777" w:rsidR="00676B6B" w:rsidRPr="00DB6232" w:rsidRDefault="00676B6B" w:rsidP="00676B6B">
      <w:pPr>
        <w:pStyle w:val="Text"/>
        <w:spacing w:before="0"/>
        <w:jc w:val="left"/>
        <w:rPr>
          <w:color w:val="000000"/>
          <w:sz w:val="22"/>
          <w:lang w:val="sv-SE"/>
        </w:rPr>
      </w:pPr>
    </w:p>
    <w:p w14:paraId="3FD49478" w14:textId="77777777" w:rsidR="00D8798C" w:rsidRPr="00DC2BA7" w:rsidRDefault="00B60735" w:rsidP="00D8798C">
      <w:pPr>
        <w:suppressAutoHyphens/>
        <w:spacing w:line="240" w:lineRule="auto"/>
        <w:rPr>
          <w:noProof/>
          <w:lang w:val="sv-SE"/>
        </w:rPr>
      </w:pPr>
      <w:r w:rsidRPr="00DC2BA7">
        <w:rPr>
          <w:noProof/>
          <w:lang w:val="sv-SE"/>
        </w:rPr>
        <w:t>Läs bipacksedeln före användning.</w:t>
      </w:r>
    </w:p>
    <w:p w14:paraId="59509190" w14:textId="77777777" w:rsidR="00D8798C" w:rsidRPr="00DC2BA7" w:rsidRDefault="00B60735" w:rsidP="00D8798C">
      <w:pPr>
        <w:suppressAutoHyphens/>
        <w:spacing w:line="240" w:lineRule="auto"/>
        <w:rPr>
          <w:noProof/>
          <w:lang w:val="sv-SE"/>
        </w:rPr>
      </w:pPr>
      <w:r w:rsidRPr="00DC2BA7">
        <w:rPr>
          <w:noProof/>
          <w:lang w:val="sv-SE"/>
        </w:rPr>
        <w:t>Subkutan användning.</w:t>
      </w:r>
    </w:p>
    <w:p w14:paraId="02ED3694" w14:textId="77777777" w:rsidR="00D8798C" w:rsidRPr="00DC2BA7" w:rsidRDefault="00B60735" w:rsidP="00D8798C">
      <w:pPr>
        <w:suppressAutoHyphens/>
        <w:spacing w:line="240" w:lineRule="auto"/>
        <w:rPr>
          <w:noProof/>
          <w:lang w:val="sv-SE"/>
        </w:rPr>
      </w:pPr>
      <w:r w:rsidRPr="00DC2BA7">
        <w:rPr>
          <w:noProof/>
          <w:lang w:val="sv-SE"/>
        </w:rPr>
        <w:t>Engångsbruk.</w:t>
      </w:r>
    </w:p>
    <w:p w14:paraId="61538981" w14:textId="77777777" w:rsidR="00676B6B" w:rsidRPr="00DB6232" w:rsidRDefault="00676B6B" w:rsidP="00676B6B">
      <w:pPr>
        <w:pStyle w:val="Text"/>
        <w:spacing w:before="0"/>
        <w:jc w:val="left"/>
        <w:rPr>
          <w:color w:val="000000"/>
          <w:sz w:val="22"/>
          <w:lang w:val="sv-SE"/>
        </w:rPr>
      </w:pPr>
    </w:p>
    <w:p w14:paraId="5CCF0D7B" w14:textId="77777777" w:rsidR="00676B6B" w:rsidRPr="00DB6232" w:rsidRDefault="00676B6B" w:rsidP="00676B6B">
      <w:pPr>
        <w:tabs>
          <w:tab w:val="clear" w:pos="567"/>
        </w:tabs>
        <w:spacing w:line="240" w:lineRule="auto"/>
        <w:rPr>
          <w:color w:val="000000"/>
          <w:lang w:val="sv-SE"/>
        </w:rPr>
      </w:pPr>
    </w:p>
    <w:p w14:paraId="0E44FC95" w14:textId="77777777" w:rsidR="00676B6B" w:rsidRPr="00DB6232" w:rsidRDefault="00B60735" w:rsidP="00D8798C">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6.</w:t>
      </w:r>
      <w:r w:rsidRPr="00DB6232">
        <w:rPr>
          <w:b/>
          <w:color w:val="000000"/>
          <w:lang w:val="sv-SE"/>
        </w:rPr>
        <w:tab/>
      </w:r>
      <w:r w:rsidR="00D8798C" w:rsidRPr="00DC2BA7">
        <w:rPr>
          <w:b/>
          <w:lang w:val="sv-SE"/>
        </w:rPr>
        <w:t>SÄRSKILD VARNING OM ATT LÄKEMEDLET MÅSTE FÖRVARAS UTOM SYN- OCH RÄCKHÅLL FÖR BARN</w:t>
      </w:r>
    </w:p>
    <w:p w14:paraId="079A8BE4" w14:textId="77777777" w:rsidR="00676B6B" w:rsidRPr="00DB6232" w:rsidRDefault="00676B6B" w:rsidP="00676B6B">
      <w:pPr>
        <w:pStyle w:val="Text"/>
        <w:spacing w:before="0"/>
        <w:jc w:val="left"/>
        <w:rPr>
          <w:color w:val="000000"/>
          <w:sz w:val="22"/>
          <w:lang w:val="sv-SE"/>
        </w:rPr>
      </w:pPr>
    </w:p>
    <w:p w14:paraId="4EF5604D" w14:textId="77777777" w:rsidR="00D8798C" w:rsidRPr="00DC2BA7" w:rsidRDefault="00B60735" w:rsidP="00D8798C">
      <w:pPr>
        <w:suppressAutoHyphens/>
        <w:spacing w:line="240" w:lineRule="auto"/>
        <w:rPr>
          <w:noProof/>
          <w:lang w:val="sv-SE"/>
        </w:rPr>
      </w:pPr>
      <w:r w:rsidRPr="00DC2BA7">
        <w:rPr>
          <w:noProof/>
          <w:lang w:val="sv-SE"/>
        </w:rPr>
        <w:t>Förvaras utom syn- och räckhåll för barn.</w:t>
      </w:r>
    </w:p>
    <w:p w14:paraId="367C45D6" w14:textId="77777777" w:rsidR="00676B6B" w:rsidRPr="00DB6232" w:rsidRDefault="00676B6B" w:rsidP="00676B6B">
      <w:pPr>
        <w:pStyle w:val="Text"/>
        <w:spacing w:before="0"/>
        <w:jc w:val="left"/>
        <w:rPr>
          <w:color w:val="000000"/>
          <w:sz w:val="22"/>
          <w:lang w:val="sv-SE"/>
        </w:rPr>
      </w:pPr>
    </w:p>
    <w:p w14:paraId="588FF0BE" w14:textId="77777777" w:rsidR="00676B6B" w:rsidRPr="00DB6232" w:rsidRDefault="00676B6B" w:rsidP="00676B6B">
      <w:pPr>
        <w:tabs>
          <w:tab w:val="clear" w:pos="567"/>
        </w:tabs>
        <w:spacing w:line="240" w:lineRule="auto"/>
        <w:rPr>
          <w:color w:val="000000"/>
          <w:lang w:val="sv-SE"/>
        </w:rPr>
      </w:pPr>
    </w:p>
    <w:p w14:paraId="2513863C"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7.</w:t>
      </w:r>
      <w:r w:rsidRPr="00DB6232">
        <w:rPr>
          <w:b/>
          <w:color w:val="000000"/>
          <w:lang w:val="sv-SE"/>
        </w:rPr>
        <w:tab/>
      </w:r>
      <w:r w:rsidR="00D8798C" w:rsidRPr="00DC2BA7">
        <w:rPr>
          <w:b/>
          <w:lang w:val="sv-SE"/>
        </w:rPr>
        <w:t>ÖVRIGA SÄRSKILDA VARNINGAR OM SÅ ÄR NÖDVÄNDIGT</w:t>
      </w:r>
    </w:p>
    <w:p w14:paraId="79118422" w14:textId="77777777" w:rsidR="00676B6B" w:rsidRPr="00DB6232" w:rsidRDefault="00676B6B" w:rsidP="00676B6B">
      <w:pPr>
        <w:pStyle w:val="Text"/>
        <w:spacing w:before="0"/>
        <w:jc w:val="left"/>
        <w:rPr>
          <w:color w:val="000000"/>
          <w:sz w:val="22"/>
          <w:lang w:val="sv-SE"/>
        </w:rPr>
      </w:pPr>
    </w:p>
    <w:p w14:paraId="30071279" w14:textId="77777777" w:rsidR="00676B6B" w:rsidRPr="00DB6232" w:rsidRDefault="00676B6B" w:rsidP="00676B6B">
      <w:pPr>
        <w:pStyle w:val="Text"/>
        <w:spacing w:before="0"/>
        <w:jc w:val="left"/>
        <w:rPr>
          <w:color w:val="000000"/>
          <w:sz w:val="22"/>
          <w:lang w:val="sv-SE"/>
        </w:rPr>
      </w:pPr>
    </w:p>
    <w:p w14:paraId="1A5C8B32"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8.</w:t>
      </w:r>
      <w:r w:rsidRPr="00DB6232">
        <w:rPr>
          <w:b/>
          <w:color w:val="000000"/>
          <w:lang w:val="sv-SE"/>
        </w:rPr>
        <w:tab/>
      </w:r>
      <w:r w:rsidR="00D8798C" w:rsidRPr="00DC2BA7">
        <w:rPr>
          <w:b/>
          <w:lang w:val="sv-SE"/>
        </w:rPr>
        <w:t>UTGÅNGSDATUM</w:t>
      </w:r>
    </w:p>
    <w:p w14:paraId="6B54AB78" w14:textId="77777777" w:rsidR="00676B6B" w:rsidRPr="00DB6232" w:rsidRDefault="00676B6B" w:rsidP="00676B6B">
      <w:pPr>
        <w:pStyle w:val="Text"/>
        <w:spacing w:before="0"/>
        <w:jc w:val="left"/>
        <w:rPr>
          <w:color w:val="000000"/>
          <w:sz w:val="22"/>
          <w:lang w:val="sv-SE"/>
        </w:rPr>
      </w:pPr>
    </w:p>
    <w:p w14:paraId="2A42FE2D" w14:textId="77777777" w:rsidR="00676B6B" w:rsidRPr="00DB6232" w:rsidRDefault="00B60735" w:rsidP="00676B6B">
      <w:pPr>
        <w:pStyle w:val="Text"/>
        <w:spacing w:before="0"/>
        <w:jc w:val="left"/>
        <w:rPr>
          <w:color w:val="000000"/>
          <w:sz w:val="22"/>
          <w:lang w:val="sv-SE"/>
        </w:rPr>
      </w:pPr>
      <w:r w:rsidRPr="00DB6232">
        <w:rPr>
          <w:color w:val="000000"/>
          <w:sz w:val="22"/>
          <w:lang w:val="sv-SE"/>
        </w:rPr>
        <w:t>EXP</w:t>
      </w:r>
    </w:p>
    <w:p w14:paraId="671DC742" w14:textId="77777777" w:rsidR="00676B6B" w:rsidRPr="00DB6232" w:rsidRDefault="00676B6B" w:rsidP="00676B6B">
      <w:pPr>
        <w:tabs>
          <w:tab w:val="clear" w:pos="567"/>
        </w:tabs>
        <w:spacing w:line="240" w:lineRule="auto"/>
        <w:rPr>
          <w:color w:val="000000"/>
          <w:lang w:val="sv-SE"/>
        </w:rPr>
      </w:pPr>
    </w:p>
    <w:p w14:paraId="7C7210AE" w14:textId="77777777" w:rsidR="00676B6B" w:rsidRPr="00DB6232" w:rsidRDefault="00676B6B" w:rsidP="00676B6B">
      <w:pPr>
        <w:tabs>
          <w:tab w:val="clear" w:pos="567"/>
        </w:tabs>
        <w:spacing w:line="240" w:lineRule="auto"/>
        <w:rPr>
          <w:color w:val="000000"/>
          <w:lang w:val="sv-SE"/>
        </w:rPr>
      </w:pPr>
    </w:p>
    <w:p w14:paraId="3EF6DE05" w14:textId="77777777" w:rsidR="00676B6B" w:rsidRPr="00DB6232" w:rsidRDefault="00B60735" w:rsidP="00676B6B">
      <w:pPr>
        <w:keepNext/>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DB6232">
        <w:rPr>
          <w:b/>
          <w:color w:val="000000"/>
          <w:lang w:val="sv-SE"/>
        </w:rPr>
        <w:lastRenderedPageBreak/>
        <w:t>9.</w:t>
      </w:r>
      <w:r w:rsidRPr="00DB6232">
        <w:rPr>
          <w:b/>
          <w:color w:val="000000"/>
          <w:lang w:val="sv-SE"/>
        </w:rPr>
        <w:tab/>
      </w:r>
      <w:r w:rsidR="00D8798C" w:rsidRPr="00DC2BA7">
        <w:rPr>
          <w:b/>
          <w:lang w:val="sv-SE"/>
        </w:rPr>
        <w:t>SÄRSKILDA FÖRVARINGSANVISNINGAR</w:t>
      </w:r>
    </w:p>
    <w:p w14:paraId="1FB03491" w14:textId="77777777" w:rsidR="00676B6B" w:rsidRPr="00DB6232" w:rsidRDefault="00676B6B" w:rsidP="00676B6B">
      <w:pPr>
        <w:pStyle w:val="Text"/>
        <w:keepNext/>
        <w:spacing w:before="0"/>
        <w:jc w:val="left"/>
        <w:rPr>
          <w:color w:val="000000"/>
          <w:sz w:val="22"/>
          <w:lang w:val="sv-SE"/>
        </w:rPr>
      </w:pPr>
    </w:p>
    <w:p w14:paraId="45DD74D8" w14:textId="77777777" w:rsidR="00D8798C" w:rsidRPr="00DC2BA7" w:rsidRDefault="00B60735" w:rsidP="00D8798C">
      <w:pPr>
        <w:keepNext/>
        <w:suppressAutoHyphens/>
        <w:spacing w:line="240" w:lineRule="auto"/>
        <w:rPr>
          <w:lang w:val="sv-SE"/>
        </w:rPr>
      </w:pPr>
      <w:r w:rsidRPr="00DC2BA7">
        <w:rPr>
          <w:lang w:val="sv-SE"/>
        </w:rPr>
        <w:t>Förvaras i kylskåp.</w:t>
      </w:r>
    </w:p>
    <w:p w14:paraId="5BD857F6" w14:textId="77777777" w:rsidR="00D8798C" w:rsidRPr="00DC2BA7" w:rsidRDefault="00B60735" w:rsidP="00D8798C">
      <w:pPr>
        <w:keepNext/>
        <w:suppressAutoHyphens/>
        <w:spacing w:line="240" w:lineRule="auto"/>
        <w:rPr>
          <w:lang w:val="sv-SE"/>
        </w:rPr>
      </w:pPr>
      <w:r w:rsidRPr="00DC2BA7">
        <w:rPr>
          <w:lang w:val="sv-SE"/>
        </w:rPr>
        <w:t>Får ej frysas.</w:t>
      </w:r>
    </w:p>
    <w:p w14:paraId="15B35BE0" w14:textId="77777777" w:rsidR="00D8798C" w:rsidRPr="00DC2BA7" w:rsidRDefault="00B60735" w:rsidP="00D8798C">
      <w:pPr>
        <w:suppressAutoHyphens/>
        <w:spacing w:line="240" w:lineRule="auto"/>
        <w:rPr>
          <w:lang w:val="sv-SE"/>
        </w:rPr>
      </w:pPr>
      <w:r w:rsidRPr="00DC2BA7">
        <w:rPr>
          <w:lang w:val="sv-SE"/>
        </w:rPr>
        <w:t>Förvaras i originalförpackningen. Ljuskänsligt.</w:t>
      </w:r>
    </w:p>
    <w:p w14:paraId="1CD85C3F" w14:textId="77777777" w:rsidR="00676B6B" w:rsidRPr="00DB6232" w:rsidRDefault="00676B6B" w:rsidP="00676B6B">
      <w:pPr>
        <w:pStyle w:val="Text"/>
        <w:spacing w:before="0"/>
        <w:jc w:val="left"/>
        <w:rPr>
          <w:color w:val="000000"/>
          <w:sz w:val="22"/>
          <w:lang w:val="sv-SE"/>
        </w:rPr>
      </w:pPr>
    </w:p>
    <w:p w14:paraId="33579562" w14:textId="77777777" w:rsidR="00676B6B" w:rsidRPr="00DB6232" w:rsidRDefault="00676B6B" w:rsidP="00676B6B">
      <w:pPr>
        <w:pStyle w:val="Text"/>
        <w:spacing w:before="0"/>
        <w:jc w:val="left"/>
        <w:rPr>
          <w:color w:val="000000"/>
          <w:sz w:val="22"/>
          <w:lang w:val="sv-SE"/>
        </w:rPr>
      </w:pPr>
    </w:p>
    <w:p w14:paraId="420AA8CB"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10.</w:t>
      </w:r>
      <w:r w:rsidRPr="00DB6232">
        <w:rPr>
          <w:b/>
          <w:color w:val="000000"/>
          <w:lang w:val="sv-SE"/>
        </w:rPr>
        <w:tab/>
      </w:r>
      <w:r w:rsidR="00D8798C" w:rsidRPr="00DC2BA7">
        <w:rPr>
          <w:b/>
          <w:lang w:val="sv-SE"/>
        </w:rPr>
        <w:t>SÄRSKILDA FÖRSIKTIGHETSÅTGÄRDER FÖR DESTRUKTION AV EJ ANVÄNT LÄKEMEDEL OCH AVFALL I FÖREKOMMANDE FALL</w:t>
      </w:r>
    </w:p>
    <w:p w14:paraId="2DFA4592" w14:textId="77777777" w:rsidR="00676B6B" w:rsidRPr="00DB6232" w:rsidRDefault="00676B6B" w:rsidP="00676B6B">
      <w:pPr>
        <w:pStyle w:val="Text"/>
        <w:spacing w:before="0"/>
        <w:jc w:val="left"/>
        <w:rPr>
          <w:color w:val="000000"/>
          <w:sz w:val="22"/>
          <w:u w:val="single"/>
          <w:lang w:val="sv-SE"/>
        </w:rPr>
      </w:pPr>
    </w:p>
    <w:p w14:paraId="754BB300" w14:textId="77777777" w:rsidR="00676B6B" w:rsidRPr="00DB6232" w:rsidRDefault="00676B6B" w:rsidP="00676B6B">
      <w:pPr>
        <w:pStyle w:val="Text"/>
        <w:spacing w:before="0"/>
        <w:jc w:val="left"/>
        <w:rPr>
          <w:color w:val="000000"/>
          <w:sz w:val="22"/>
          <w:lang w:val="sv-SE"/>
        </w:rPr>
      </w:pPr>
    </w:p>
    <w:p w14:paraId="741EF358"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11.</w:t>
      </w:r>
      <w:r w:rsidRPr="00DB6232">
        <w:rPr>
          <w:b/>
          <w:color w:val="000000"/>
          <w:lang w:val="sv-SE"/>
        </w:rPr>
        <w:tab/>
      </w:r>
      <w:r w:rsidR="00D8798C" w:rsidRPr="00DC2BA7">
        <w:rPr>
          <w:b/>
          <w:lang w:val="sv-SE"/>
        </w:rPr>
        <w:t>INNEHAVARE AV GODKÄNNANDE FÖR FÖRSÄLJNING (NAMN OCH ADRESS)</w:t>
      </w:r>
    </w:p>
    <w:p w14:paraId="626A69FB" w14:textId="77777777" w:rsidR="00676B6B" w:rsidRPr="00DB6232" w:rsidRDefault="00676B6B" w:rsidP="00676B6B">
      <w:pPr>
        <w:tabs>
          <w:tab w:val="clear" w:pos="567"/>
        </w:tabs>
        <w:spacing w:line="240" w:lineRule="auto"/>
        <w:rPr>
          <w:color w:val="000000"/>
          <w:lang w:val="sv-SE"/>
        </w:rPr>
      </w:pPr>
    </w:p>
    <w:p w14:paraId="2770BB7F" w14:textId="77777777" w:rsidR="00676B6B" w:rsidRPr="00642767" w:rsidRDefault="00B60735" w:rsidP="00676B6B">
      <w:pPr>
        <w:keepNext/>
        <w:tabs>
          <w:tab w:val="clear" w:pos="567"/>
        </w:tabs>
        <w:spacing w:line="240" w:lineRule="auto"/>
        <w:rPr>
          <w:color w:val="000000"/>
        </w:rPr>
      </w:pPr>
      <w:r w:rsidRPr="00642767">
        <w:rPr>
          <w:color w:val="000000"/>
        </w:rPr>
        <w:t>Novartis Europharm Limited</w:t>
      </w:r>
    </w:p>
    <w:p w14:paraId="2AD5AD89" w14:textId="77777777" w:rsidR="00676B6B" w:rsidRPr="00642767" w:rsidRDefault="00B60735" w:rsidP="00676B6B">
      <w:pPr>
        <w:keepNext/>
        <w:spacing w:line="240" w:lineRule="auto"/>
        <w:rPr>
          <w:color w:val="000000"/>
        </w:rPr>
      </w:pPr>
      <w:r w:rsidRPr="00642767">
        <w:rPr>
          <w:color w:val="000000"/>
        </w:rPr>
        <w:t>Vista Building</w:t>
      </w:r>
    </w:p>
    <w:p w14:paraId="626F35A9" w14:textId="77777777" w:rsidR="00676B6B" w:rsidRPr="00642767" w:rsidRDefault="00B60735" w:rsidP="00676B6B">
      <w:pPr>
        <w:keepNext/>
        <w:spacing w:line="240" w:lineRule="auto"/>
        <w:rPr>
          <w:color w:val="000000"/>
        </w:rPr>
      </w:pPr>
      <w:r w:rsidRPr="00642767">
        <w:rPr>
          <w:color w:val="000000"/>
        </w:rPr>
        <w:t>Elm Park, Merrion Road</w:t>
      </w:r>
    </w:p>
    <w:p w14:paraId="5F6A8CE1" w14:textId="77777777" w:rsidR="00676B6B" w:rsidRPr="00DB6232" w:rsidRDefault="00B60735" w:rsidP="00676B6B">
      <w:pPr>
        <w:keepNext/>
        <w:spacing w:line="240" w:lineRule="auto"/>
        <w:rPr>
          <w:color w:val="000000"/>
          <w:lang w:val="sv-SE"/>
        </w:rPr>
      </w:pPr>
      <w:r w:rsidRPr="00DB6232">
        <w:rPr>
          <w:color w:val="000000"/>
          <w:lang w:val="sv-SE"/>
        </w:rPr>
        <w:t>Dublin 4</w:t>
      </w:r>
    </w:p>
    <w:p w14:paraId="15AB7094" w14:textId="77777777" w:rsidR="00676B6B" w:rsidRPr="00DB6232" w:rsidRDefault="00B60735" w:rsidP="00676B6B">
      <w:pPr>
        <w:spacing w:line="240" w:lineRule="auto"/>
        <w:rPr>
          <w:color w:val="000000"/>
          <w:lang w:val="sv-SE"/>
        </w:rPr>
      </w:pPr>
      <w:r w:rsidRPr="00DB6232">
        <w:rPr>
          <w:color w:val="000000"/>
          <w:lang w:val="sv-SE"/>
        </w:rPr>
        <w:t>Irland</w:t>
      </w:r>
    </w:p>
    <w:p w14:paraId="6D0A9343" w14:textId="77777777" w:rsidR="00676B6B" w:rsidRPr="00DB6232" w:rsidRDefault="00676B6B" w:rsidP="00676B6B">
      <w:pPr>
        <w:tabs>
          <w:tab w:val="clear" w:pos="567"/>
        </w:tabs>
        <w:spacing w:line="240" w:lineRule="auto"/>
        <w:rPr>
          <w:color w:val="000000"/>
          <w:lang w:val="sv-SE"/>
        </w:rPr>
      </w:pPr>
    </w:p>
    <w:p w14:paraId="49C065B4" w14:textId="77777777" w:rsidR="00676B6B" w:rsidRPr="00DB6232" w:rsidRDefault="00676B6B" w:rsidP="00676B6B">
      <w:pPr>
        <w:tabs>
          <w:tab w:val="clear" w:pos="567"/>
        </w:tabs>
        <w:spacing w:line="240" w:lineRule="auto"/>
        <w:rPr>
          <w:color w:val="000000"/>
          <w:lang w:val="sv-SE"/>
        </w:rPr>
      </w:pPr>
    </w:p>
    <w:p w14:paraId="750A87AC"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12.</w:t>
      </w:r>
      <w:r w:rsidRPr="00DB6232">
        <w:rPr>
          <w:b/>
          <w:color w:val="000000"/>
          <w:lang w:val="sv-SE"/>
        </w:rPr>
        <w:tab/>
      </w:r>
      <w:r w:rsidR="00D8798C" w:rsidRPr="00DC2BA7">
        <w:rPr>
          <w:b/>
          <w:lang w:val="sv-SE"/>
        </w:rPr>
        <w:t>NUMMER PÅ GODKÄNNANDE FÖR FÖRSÄLJNING</w:t>
      </w:r>
    </w:p>
    <w:p w14:paraId="3003D728" w14:textId="77777777" w:rsidR="00676B6B" w:rsidRPr="00DB6232" w:rsidRDefault="00676B6B" w:rsidP="00676B6B">
      <w:pPr>
        <w:pStyle w:val="Text"/>
        <w:spacing w:before="0"/>
        <w:jc w:val="left"/>
        <w:rPr>
          <w:color w:val="000000"/>
          <w:sz w:val="22"/>
          <w:lang w:val="sv-SE"/>
        </w:rPr>
      </w:pPr>
    </w:p>
    <w:p w14:paraId="1E61F52C" w14:textId="0BF3CBF0" w:rsidR="00676B6B" w:rsidRPr="00DB6232" w:rsidRDefault="00B60735" w:rsidP="00676B6B">
      <w:pPr>
        <w:tabs>
          <w:tab w:val="clear" w:pos="567"/>
          <w:tab w:val="left" w:pos="2268"/>
        </w:tabs>
        <w:spacing w:line="240" w:lineRule="auto"/>
        <w:rPr>
          <w:lang w:val="sv-SE"/>
        </w:rPr>
      </w:pPr>
      <w:r w:rsidRPr="00DB6232">
        <w:rPr>
          <w:color w:val="000000"/>
          <w:lang w:val="sv-SE"/>
        </w:rPr>
        <w:t>EU/1/05/319/</w:t>
      </w:r>
      <w:r w:rsidR="001F6689">
        <w:rPr>
          <w:color w:val="000000"/>
          <w:lang w:val="sv-SE"/>
        </w:rPr>
        <w:t>027</w:t>
      </w:r>
      <w:r w:rsidRPr="00DB6232">
        <w:rPr>
          <w:color w:val="000000"/>
          <w:lang w:val="sv-SE"/>
        </w:rPr>
        <w:tab/>
      </w:r>
      <w:r w:rsidRPr="00DB6232">
        <w:rPr>
          <w:color w:val="000000"/>
          <w:shd w:val="clear" w:color="auto" w:fill="D9D9D9"/>
          <w:lang w:val="sv-SE"/>
        </w:rPr>
        <w:t>150 </w:t>
      </w:r>
      <w:r w:rsidRPr="00DB6232">
        <w:rPr>
          <w:shd w:val="clear" w:color="auto" w:fill="D9D9D9"/>
          <w:lang w:val="sv-SE"/>
        </w:rPr>
        <w:t xml:space="preserve">mg </w:t>
      </w:r>
      <w:r w:rsidR="00D8798C" w:rsidRPr="00921316">
        <w:rPr>
          <w:shd w:val="clear" w:color="auto" w:fill="D9D9D9"/>
          <w:lang w:val="sv-SE"/>
        </w:rPr>
        <w:t xml:space="preserve">injektionsvätska, lösning i förfylld </w:t>
      </w:r>
      <w:r w:rsidR="00662E57">
        <w:rPr>
          <w:shd w:val="clear" w:color="auto" w:fill="D9D9D9"/>
          <w:lang w:val="sv-SE"/>
        </w:rPr>
        <w:t>injektions</w:t>
      </w:r>
      <w:r w:rsidR="00D8798C">
        <w:rPr>
          <w:shd w:val="clear" w:color="auto" w:fill="D9D9D9"/>
          <w:lang w:val="sv-SE"/>
        </w:rPr>
        <w:t>penna</w:t>
      </w:r>
    </w:p>
    <w:p w14:paraId="2F075215" w14:textId="77777777" w:rsidR="00676B6B" w:rsidRPr="00DB6232" w:rsidRDefault="00676B6B" w:rsidP="00676B6B">
      <w:pPr>
        <w:pStyle w:val="Text"/>
        <w:spacing w:before="0"/>
        <w:jc w:val="left"/>
        <w:rPr>
          <w:color w:val="000000"/>
          <w:sz w:val="22"/>
          <w:lang w:val="sv-SE"/>
        </w:rPr>
      </w:pPr>
    </w:p>
    <w:p w14:paraId="46E4B2D7" w14:textId="77777777" w:rsidR="00676B6B" w:rsidRPr="00DB6232" w:rsidRDefault="00676B6B" w:rsidP="00676B6B">
      <w:pPr>
        <w:pStyle w:val="Text"/>
        <w:spacing w:before="0"/>
        <w:jc w:val="left"/>
        <w:rPr>
          <w:color w:val="000000"/>
          <w:sz w:val="22"/>
          <w:lang w:val="sv-SE"/>
        </w:rPr>
      </w:pPr>
    </w:p>
    <w:p w14:paraId="4EADB952"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13.</w:t>
      </w:r>
      <w:r w:rsidRPr="00DB6232">
        <w:rPr>
          <w:b/>
          <w:color w:val="000000"/>
          <w:lang w:val="sv-SE"/>
        </w:rPr>
        <w:tab/>
      </w:r>
      <w:r w:rsidR="00D8798C" w:rsidRPr="00DC2BA7">
        <w:rPr>
          <w:b/>
          <w:lang w:val="sv-SE"/>
        </w:rPr>
        <w:t>TILLVERKNINGSSATSNUMMER</w:t>
      </w:r>
    </w:p>
    <w:p w14:paraId="79AB691C" w14:textId="77777777" w:rsidR="00676B6B" w:rsidRPr="00DB6232" w:rsidRDefault="00676B6B" w:rsidP="00676B6B">
      <w:pPr>
        <w:pStyle w:val="Text"/>
        <w:spacing w:before="0"/>
        <w:jc w:val="left"/>
        <w:rPr>
          <w:color w:val="000000"/>
          <w:sz w:val="22"/>
          <w:lang w:val="sv-SE"/>
        </w:rPr>
      </w:pPr>
    </w:p>
    <w:p w14:paraId="3FEC4DB5" w14:textId="77777777" w:rsidR="00676B6B" w:rsidRPr="00DB6232" w:rsidRDefault="00B60735" w:rsidP="00676B6B">
      <w:pPr>
        <w:pStyle w:val="Text"/>
        <w:spacing w:before="0"/>
        <w:jc w:val="left"/>
        <w:rPr>
          <w:color w:val="000000"/>
          <w:sz w:val="22"/>
          <w:lang w:val="sv-SE"/>
        </w:rPr>
      </w:pPr>
      <w:r w:rsidRPr="00DB6232">
        <w:rPr>
          <w:color w:val="000000"/>
          <w:sz w:val="22"/>
          <w:lang w:val="sv-SE"/>
        </w:rPr>
        <w:t>Lot</w:t>
      </w:r>
    </w:p>
    <w:p w14:paraId="676E0061" w14:textId="77777777" w:rsidR="00676B6B" w:rsidRPr="00DB6232" w:rsidRDefault="00676B6B" w:rsidP="00676B6B">
      <w:pPr>
        <w:pStyle w:val="Text"/>
        <w:spacing w:before="0"/>
        <w:jc w:val="left"/>
        <w:rPr>
          <w:color w:val="000000"/>
          <w:sz w:val="22"/>
          <w:lang w:val="sv-SE"/>
        </w:rPr>
      </w:pPr>
    </w:p>
    <w:p w14:paraId="02116B19" w14:textId="77777777" w:rsidR="00676B6B" w:rsidRPr="00DB6232" w:rsidRDefault="00676B6B" w:rsidP="00676B6B">
      <w:pPr>
        <w:pStyle w:val="Text"/>
        <w:spacing w:before="0"/>
        <w:jc w:val="left"/>
        <w:rPr>
          <w:color w:val="000000"/>
          <w:sz w:val="22"/>
          <w:lang w:val="sv-SE"/>
        </w:rPr>
      </w:pPr>
    </w:p>
    <w:p w14:paraId="71465A19"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14.</w:t>
      </w:r>
      <w:r w:rsidRPr="00DB6232">
        <w:rPr>
          <w:b/>
          <w:color w:val="000000"/>
          <w:lang w:val="sv-SE"/>
        </w:rPr>
        <w:tab/>
      </w:r>
      <w:r w:rsidR="00D8798C" w:rsidRPr="00DC2BA7">
        <w:rPr>
          <w:b/>
          <w:lang w:val="sv-SE"/>
        </w:rPr>
        <w:t>ALLMÄN KLASSIFICERING FÖR FÖRSKRIVNING</w:t>
      </w:r>
    </w:p>
    <w:p w14:paraId="32FB5DE2" w14:textId="77777777" w:rsidR="00676B6B" w:rsidRPr="00DB6232" w:rsidRDefault="00676B6B" w:rsidP="00676B6B">
      <w:pPr>
        <w:pStyle w:val="Text"/>
        <w:spacing w:before="0"/>
        <w:jc w:val="left"/>
        <w:rPr>
          <w:color w:val="000000"/>
          <w:sz w:val="22"/>
          <w:lang w:val="sv-SE"/>
        </w:rPr>
      </w:pPr>
    </w:p>
    <w:p w14:paraId="704D67C3" w14:textId="77777777" w:rsidR="00676B6B" w:rsidRPr="00DB6232" w:rsidRDefault="00676B6B" w:rsidP="00676B6B">
      <w:pPr>
        <w:pStyle w:val="Text"/>
        <w:spacing w:before="0"/>
        <w:jc w:val="left"/>
        <w:rPr>
          <w:color w:val="000000"/>
          <w:sz w:val="22"/>
          <w:lang w:val="sv-SE"/>
        </w:rPr>
      </w:pPr>
    </w:p>
    <w:p w14:paraId="64929AAD"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15.</w:t>
      </w:r>
      <w:r w:rsidRPr="00DB6232">
        <w:rPr>
          <w:b/>
          <w:color w:val="000000"/>
          <w:lang w:val="sv-SE"/>
        </w:rPr>
        <w:tab/>
      </w:r>
      <w:r w:rsidR="00D8798C" w:rsidRPr="00DC2BA7">
        <w:rPr>
          <w:b/>
          <w:lang w:val="sv-SE"/>
        </w:rPr>
        <w:t>BRUKSANVISNING</w:t>
      </w:r>
    </w:p>
    <w:p w14:paraId="6744BBFB" w14:textId="77777777" w:rsidR="00676B6B" w:rsidRPr="00DB6232" w:rsidRDefault="00676B6B" w:rsidP="00676B6B">
      <w:pPr>
        <w:tabs>
          <w:tab w:val="clear" w:pos="567"/>
        </w:tabs>
        <w:spacing w:line="240" w:lineRule="auto"/>
        <w:rPr>
          <w:color w:val="000000"/>
          <w:lang w:val="sv-SE"/>
        </w:rPr>
      </w:pPr>
    </w:p>
    <w:p w14:paraId="52EC83EB" w14:textId="77777777" w:rsidR="00676B6B" w:rsidRPr="00DB6232" w:rsidRDefault="00676B6B" w:rsidP="00676B6B">
      <w:pPr>
        <w:tabs>
          <w:tab w:val="clear" w:pos="567"/>
        </w:tabs>
        <w:spacing w:line="240" w:lineRule="auto"/>
        <w:rPr>
          <w:color w:val="000000"/>
          <w:lang w:val="sv-SE"/>
        </w:rPr>
      </w:pPr>
    </w:p>
    <w:p w14:paraId="568DB240"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r w:rsidRPr="00DB6232">
        <w:rPr>
          <w:b/>
          <w:color w:val="000000"/>
          <w:lang w:val="sv-SE"/>
        </w:rPr>
        <w:t>16.</w:t>
      </w:r>
      <w:r w:rsidRPr="00DB6232">
        <w:rPr>
          <w:b/>
          <w:color w:val="000000"/>
          <w:lang w:val="sv-SE"/>
        </w:rPr>
        <w:tab/>
      </w:r>
      <w:r w:rsidR="00D8798C" w:rsidRPr="00DC2BA7">
        <w:rPr>
          <w:b/>
          <w:caps/>
          <w:noProof/>
          <w:lang w:val="sv-SE"/>
        </w:rPr>
        <w:t>information i Punktskrift</w:t>
      </w:r>
    </w:p>
    <w:p w14:paraId="14FC1FF6" w14:textId="77777777" w:rsidR="00676B6B" w:rsidRPr="00DB6232" w:rsidRDefault="00676B6B" w:rsidP="00676B6B">
      <w:pPr>
        <w:tabs>
          <w:tab w:val="clear" w:pos="567"/>
        </w:tabs>
        <w:spacing w:line="240" w:lineRule="auto"/>
        <w:rPr>
          <w:color w:val="000000"/>
          <w:lang w:val="sv-SE"/>
        </w:rPr>
      </w:pPr>
    </w:p>
    <w:p w14:paraId="2762EA9F" w14:textId="77777777" w:rsidR="00676B6B" w:rsidRPr="00DB6232" w:rsidRDefault="00B60735" w:rsidP="00676B6B">
      <w:pPr>
        <w:pStyle w:val="Text"/>
        <w:spacing w:before="0"/>
        <w:jc w:val="left"/>
        <w:rPr>
          <w:color w:val="000000"/>
          <w:sz w:val="22"/>
          <w:lang w:val="sv-SE"/>
        </w:rPr>
      </w:pPr>
      <w:r w:rsidRPr="00DB6232">
        <w:rPr>
          <w:color w:val="000000"/>
          <w:sz w:val="22"/>
          <w:lang w:val="sv-SE"/>
        </w:rPr>
        <w:t>Xolair 150 mg</w:t>
      </w:r>
    </w:p>
    <w:p w14:paraId="18CFAFD4" w14:textId="77777777" w:rsidR="00676B6B" w:rsidRPr="00DB6232" w:rsidRDefault="00676B6B" w:rsidP="00676B6B">
      <w:pPr>
        <w:tabs>
          <w:tab w:val="clear" w:pos="567"/>
        </w:tabs>
        <w:spacing w:line="240" w:lineRule="auto"/>
        <w:rPr>
          <w:color w:val="000000"/>
          <w:lang w:val="sv-SE"/>
        </w:rPr>
      </w:pPr>
    </w:p>
    <w:p w14:paraId="7299183A" w14:textId="77777777" w:rsidR="00676B6B" w:rsidRPr="00DB6232" w:rsidRDefault="00676B6B" w:rsidP="00676B6B">
      <w:pPr>
        <w:spacing w:line="240" w:lineRule="auto"/>
        <w:rPr>
          <w:color w:val="000000"/>
          <w:lang w:val="sv-SE"/>
        </w:rPr>
      </w:pPr>
    </w:p>
    <w:p w14:paraId="76435C75" w14:textId="77777777" w:rsidR="00676B6B" w:rsidRPr="00DB6232"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lang w:val="sv-SE"/>
        </w:rPr>
      </w:pPr>
      <w:r w:rsidRPr="00DB6232">
        <w:rPr>
          <w:b/>
          <w:noProof/>
          <w:lang w:val="sv-SE"/>
        </w:rPr>
        <w:t>17.</w:t>
      </w:r>
      <w:r w:rsidRPr="00DB6232">
        <w:rPr>
          <w:b/>
          <w:noProof/>
          <w:lang w:val="sv-SE"/>
        </w:rPr>
        <w:tab/>
      </w:r>
      <w:r w:rsidR="00D8798C" w:rsidRPr="00DC2BA7">
        <w:rPr>
          <w:b/>
          <w:noProof/>
          <w:lang w:val="sv-SE"/>
        </w:rPr>
        <w:t>UNIK IDENTITETSBETECKNING – TVÅDIMENSIONELL STRECKKOD</w:t>
      </w:r>
    </w:p>
    <w:p w14:paraId="113EEA38" w14:textId="77777777" w:rsidR="00676B6B" w:rsidRPr="00DB6232" w:rsidRDefault="00676B6B" w:rsidP="00676B6B">
      <w:pPr>
        <w:keepNext/>
        <w:spacing w:line="240" w:lineRule="auto"/>
        <w:rPr>
          <w:noProof/>
          <w:lang w:val="sv-SE"/>
        </w:rPr>
      </w:pPr>
    </w:p>
    <w:p w14:paraId="35AC279B" w14:textId="77777777" w:rsidR="00D8798C" w:rsidRPr="0012024C" w:rsidRDefault="00B60735" w:rsidP="00D8798C">
      <w:pPr>
        <w:widowControl w:val="0"/>
        <w:tabs>
          <w:tab w:val="clear" w:pos="567"/>
        </w:tabs>
        <w:spacing w:line="240" w:lineRule="auto"/>
        <w:rPr>
          <w:noProof/>
          <w:shd w:val="pct15" w:color="auto" w:fill="auto"/>
          <w:lang w:val="sv-SE"/>
        </w:rPr>
      </w:pPr>
      <w:r w:rsidRPr="00DC2BA7">
        <w:rPr>
          <w:shd w:val="pct15" w:color="auto" w:fill="auto"/>
          <w:lang w:val="sv-SE"/>
        </w:rPr>
        <w:t>Tvådimensionell streckkod som innehåller den unika identitetsbeteckningen.</w:t>
      </w:r>
    </w:p>
    <w:p w14:paraId="2878472B" w14:textId="77777777" w:rsidR="00676B6B" w:rsidRPr="00DB6232" w:rsidRDefault="00676B6B" w:rsidP="00676B6B">
      <w:pPr>
        <w:spacing w:line="240" w:lineRule="auto"/>
        <w:rPr>
          <w:color w:val="000000"/>
          <w:lang w:val="sv-SE"/>
        </w:rPr>
      </w:pPr>
    </w:p>
    <w:p w14:paraId="294EF8A4" w14:textId="77777777" w:rsidR="00676B6B" w:rsidRPr="00DB6232" w:rsidRDefault="00676B6B" w:rsidP="00676B6B">
      <w:pPr>
        <w:spacing w:line="240" w:lineRule="auto"/>
        <w:rPr>
          <w:color w:val="000000"/>
          <w:lang w:val="sv-SE"/>
        </w:rPr>
      </w:pPr>
    </w:p>
    <w:p w14:paraId="55A57202" w14:textId="77777777" w:rsidR="00676B6B" w:rsidRPr="00DB6232"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lang w:val="sv-SE"/>
        </w:rPr>
      </w:pPr>
      <w:r w:rsidRPr="00DB6232">
        <w:rPr>
          <w:b/>
          <w:noProof/>
          <w:lang w:val="sv-SE"/>
        </w:rPr>
        <w:t>18.</w:t>
      </w:r>
      <w:r w:rsidRPr="00DB6232">
        <w:rPr>
          <w:b/>
          <w:noProof/>
          <w:lang w:val="sv-SE"/>
        </w:rPr>
        <w:tab/>
      </w:r>
      <w:r w:rsidR="00D8798C" w:rsidRPr="00DC2BA7">
        <w:rPr>
          <w:b/>
          <w:noProof/>
          <w:lang w:val="sv-SE"/>
        </w:rPr>
        <w:t>UNIK IDENTITETSBETECKNING – I ETT FORMAT LÄSBART FÖR MÄNSKLIGT ÖGA</w:t>
      </w:r>
    </w:p>
    <w:p w14:paraId="4713AD0A" w14:textId="77777777" w:rsidR="00676B6B" w:rsidRPr="00DB6232" w:rsidRDefault="00676B6B" w:rsidP="00676B6B">
      <w:pPr>
        <w:keepNext/>
        <w:spacing w:line="240" w:lineRule="auto"/>
        <w:rPr>
          <w:noProof/>
          <w:lang w:val="sv-SE"/>
        </w:rPr>
      </w:pPr>
    </w:p>
    <w:p w14:paraId="58E22B34" w14:textId="77777777" w:rsidR="00676B6B" w:rsidRPr="00DB6232" w:rsidRDefault="00B60735" w:rsidP="00676B6B">
      <w:pPr>
        <w:keepNext/>
        <w:spacing w:line="240" w:lineRule="auto"/>
        <w:rPr>
          <w:lang w:val="sv-SE"/>
        </w:rPr>
      </w:pPr>
      <w:r w:rsidRPr="00DB6232">
        <w:rPr>
          <w:lang w:val="sv-SE"/>
        </w:rPr>
        <w:t>PC</w:t>
      </w:r>
    </w:p>
    <w:p w14:paraId="77A04A2C" w14:textId="77777777" w:rsidR="00676B6B" w:rsidRPr="00DB6232" w:rsidRDefault="00B60735" w:rsidP="00676B6B">
      <w:pPr>
        <w:keepNext/>
        <w:spacing w:line="240" w:lineRule="auto"/>
        <w:rPr>
          <w:lang w:val="sv-SE"/>
        </w:rPr>
      </w:pPr>
      <w:r w:rsidRPr="00DB6232">
        <w:rPr>
          <w:lang w:val="sv-SE"/>
        </w:rPr>
        <w:t>SN</w:t>
      </w:r>
    </w:p>
    <w:p w14:paraId="5B4A637B" w14:textId="77777777" w:rsidR="00676B6B" w:rsidRPr="00DB6232" w:rsidRDefault="00B60735" w:rsidP="00676B6B">
      <w:pPr>
        <w:spacing w:line="240" w:lineRule="auto"/>
        <w:rPr>
          <w:lang w:val="sv-SE"/>
        </w:rPr>
      </w:pPr>
      <w:r w:rsidRPr="00DB6232">
        <w:rPr>
          <w:lang w:val="sv-SE"/>
        </w:rPr>
        <w:t>NN</w:t>
      </w:r>
    </w:p>
    <w:p w14:paraId="4FD75C4B" w14:textId="77777777" w:rsidR="00676B6B" w:rsidRPr="00DB6232" w:rsidRDefault="00B60735" w:rsidP="00676B6B">
      <w:pPr>
        <w:pStyle w:val="Text"/>
        <w:spacing w:before="0"/>
        <w:jc w:val="left"/>
        <w:rPr>
          <w:sz w:val="22"/>
          <w:lang w:val="sv-SE"/>
        </w:rPr>
      </w:pPr>
      <w:r w:rsidRPr="00DB6232">
        <w:rPr>
          <w:b/>
          <w:color w:val="000000"/>
          <w:sz w:val="22"/>
          <w:u w:val="single"/>
          <w:lang w:val="sv-SE"/>
        </w:rPr>
        <w:br w:type="page"/>
      </w:r>
    </w:p>
    <w:p w14:paraId="13FC97B2" w14:textId="77777777" w:rsidR="00676B6B" w:rsidRPr="00DB6232" w:rsidRDefault="00676B6B" w:rsidP="00676B6B">
      <w:pPr>
        <w:tabs>
          <w:tab w:val="clear" w:pos="567"/>
        </w:tabs>
        <w:spacing w:line="240" w:lineRule="auto"/>
        <w:rPr>
          <w:color w:val="000000"/>
          <w:lang w:val="sv-SE"/>
        </w:rPr>
      </w:pPr>
    </w:p>
    <w:p w14:paraId="5C543119" w14:textId="77777777" w:rsidR="00D8798C" w:rsidRPr="0012024C" w:rsidRDefault="00B60735" w:rsidP="00D8798C">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24EC7715" w14:textId="77777777" w:rsidR="00D8798C" w:rsidRPr="0012024C" w:rsidRDefault="00D8798C" w:rsidP="00D8798C">
      <w:pPr>
        <w:pBdr>
          <w:top w:val="single" w:sz="4" w:space="1" w:color="auto"/>
          <w:left w:val="single" w:sz="4" w:space="4" w:color="auto"/>
          <w:bottom w:val="single" w:sz="4" w:space="1" w:color="auto"/>
          <w:right w:val="single" w:sz="4" w:space="4" w:color="auto"/>
        </w:pBdr>
        <w:spacing w:line="240" w:lineRule="auto"/>
        <w:rPr>
          <w:color w:val="000000"/>
          <w:lang w:val="sv-SE"/>
        </w:rPr>
      </w:pPr>
    </w:p>
    <w:p w14:paraId="1EA122CB" w14:textId="77777777" w:rsidR="00D8798C" w:rsidRPr="0012024C" w:rsidRDefault="00B60735" w:rsidP="00D8798C">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YTTERKARTONG FÖR MULTIPACK (INKLUSIVE BLUE BOX)</w:t>
      </w:r>
    </w:p>
    <w:p w14:paraId="26C08822" w14:textId="77777777" w:rsidR="00676B6B" w:rsidRPr="00DB6232" w:rsidRDefault="00676B6B" w:rsidP="00676B6B">
      <w:pPr>
        <w:tabs>
          <w:tab w:val="clear" w:pos="567"/>
        </w:tabs>
        <w:spacing w:line="240" w:lineRule="auto"/>
        <w:rPr>
          <w:color w:val="000000"/>
          <w:lang w:val="sv-SE"/>
        </w:rPr>
      </w:pPr>
    </w:p>
    <w:p w14:paraId="433357A5" w14:textId="77777777" w:rsidR="00676B6B" w:rsidRPr="00DB6232" w:rsidRDefault="00676B6B" w:rsidP="00676B6B">
      <w:pPr>
        <w:tabs>
          <w:tab w:val="clear" w:pos="567"/>
        </w:tabs>
        <w:spacing w:line="240" w:lineRule="auto"/>
        <w:rPr>
          <w:color w:val="000000"/>
          <w:lang w:val="sv-SE"/>
        </w:rPr>
      </w:pPr>
    </w:p>
    <w:p w14:paraId="23B61FDF"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w:t>
      </w:r>
      <w:r w:rsidRPr="00DB6232">
        <w:rPr>
          <w:b/>
          <w:color w:val="000000"/>
          <w:lang w:val="sv-SE"/>
        </w:rPr>
        <w:tab/>
      </w:r>
      <w:r w:rsidR="00D8798C" w:rsidRPr="00DC2BA7">
        <w:rPr>
          <w:b/>
          <w:noProof/>
          <w:lang w:val="sv-SE"/>
        </w:rPr>
        <w:t>LÄKEMEDLETS NAMN</w:t>
      </w:r>
    </w:p>
    <w:p w14:paraId="1CF17A11" w14:textId="77777777" w:rsidR="00676B6B" w:rsidRPr="00DB6232" w:rsidRDefault="00676B6B" w:rsidP="00676B6B">
      <w:pPr>
        <w:pStyle w:val="Text"/>
        <w:spacing w:before="0"/>
        <w:jc w:val="left"/>
        <w:rPr>
          <w:color w:val="000000"/>
          <w:sz w:val="22"/>
          <w:lang w:val="sv-SE"/>
        </w:rPr>
      </w:pPr>
    </w:p>
    <w:p w14:paraId="76E49FA9" w14:textId="71708774" w:rsidR="00676B6B" w:rsidRPr="00DB6232" w:rsidRDefault="00B60735" w:rsidP="00676B6B">
      <w:pPr>
        <w:pStyle w:val="Text"/>
        <w:spacing w:before="0"/>
        <w:jc w:val="left"/>
        <w:rPr>
          <w:sz w:val="22"/>
          <w:lang w:val="sv-SE"/>
        </w:rPr>
      </w:pPr>
      <w:r w:rsidRPr="00DB6232">
        <w:rPr>
          <w:color w:val="000000"/>
          <w:sz w:val="22"/>
          <w:lang w:val="sv-SE"/>
        </w:rPr>
        <w:t>Xolair 150 mg</w:t>
      </w:r>
      <w:r w:rsidRPr="00DB6232">
        <w:rPr>
          <w:sz w:val="22"/>
          <w:lang w:val="sv-SE"/>
        </w:rPr>
        <w:t xml:space="preserve"> </w:t>
      </w:r>
      <w:r w:rsidR="00D8798C" w:rsidRPr="00DB6232">
        <w:rPr>
          <w:sz w:val="22"/>
          <w:lang w:val="sv-SE"/>
        </w:rPr>
        <w:t>i</w:t>
      </w:r>
      <w:r w:rsidR="00D8798C" w:rsidRPr="00DC2BA7">
        <w:rPr>
          <w:sz w:val="22"/>
          <w:lang w:val="sv-SE"/>
        </w:rPr>
        <w:t xml:space="preserve">njektionsvätska, lösning i förfylld </w:t>
      </w:r>
      <w:r w:rsidR="00662E57">
        <w:rPr>
          <w:sz w:val="22"/>
          <w:lang w:val="sv-SE"/>
        </w:rPr>
        <w:t>injektions</w:t>
      </w:r>
      <w:r w:rsidR="00D8798C">
        <w:rPr>
          <w:sz w:val="22"/>
          <w:lang w:val="sv-SE"/>
        </w:rPr>
        <w:t>penna</w:t>
      </w:r>
    </w:p>
    <w:p w14:paraId="3BCE0D28" w14:textId="77777777" w:rsidR="00676B6B" w:rsidRPr="00DB6232" w:rsidRDefault="00B60735" w:rsidP="00676B6B">
      <w:pPr>
        <w:pStyle w:val="Text"/>
        <w:spacing w:before="0"/>
        <w:jc w:val="left"/>
        <w:rPr>
          <w:color w:val="000000"/>
          <w:sz w:val="22"/>
          <w:lang w:val="sv-SE"/>
        </w:rPr>
      </w:pPr>
      <w:r w:rsidRPr="00DB6232">
        <w:rPr>
          <w:color w:val="000000"/>
          <w:sz w:val="22"/>
          <w:lang w:val="sv-SE"/>
        </w:rPr>
        <w:t>omalizumab</w:t>
      </w:r>
    </w:p>
    <w:p w14:paraId="6ADB8D9F" w14:textId="77777777" w:rsidR="00676B6B" w:rsidRPr="00DB6232" w:rsidRDefault="00676B6B" w:rsidP="00676B6B">
      <w:pPr>
        <w:pStyle w:val="Text"/>
        <w:spacing w:before="0"/>
        <w:jc w:val="left"/>
        <w:rPr>
          <w:color w:val="000000"/>
          <w:sz w:val="22"/>
          <w:lang w:val="sv-SE"/>
        </w:rPr>
      </w:pPr>
    </w:p>
    <w:p w14:paraId="03D501A7" w14:textId="77777777" w:rsidR="00676B6B" w:rsidRPr="00DB6232" w:rsidRDefault="00676B6B" w:rsidP="00676B6B">
      <w:pPr>
        <w:pStyle w:val="Text"/>
        <w:spacing w:before="0"/>
        <w:jc w:val="left"/>
        <w:rPr>
          <w:color w:val="000000"/>
          <w:sz w:val="22"/>
          <w:lang w:val="sv-SE"/>
        </w:rPr>
      </w:pPr>
    </w:p>
    <w:p w14:paraId="1DAD24EF"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2.</w:t>
      </w:r>
      <w:r w:rsidRPr="00DB6232">
        <w:rPr>
          <w:b/>
          <w:color w:val="000000"/>
          <w:lang w:val="sv-SE"/>
        </w:rPr>
        <w:tab/>
      </w:r>
      <w:r w:rsidR="00D8798C" w:rsidRPr="00DC2BA7">
        <w:rPr>
          <w:b/>
          <w:noProof/>
          <w:lang w:val="sv-SE"/>
        </w:rPr>
        <w:t>DEKLARATION AV AKTIV(A) SUBSTANS(ER)</w:t>
      </w:r>
    </w:p>
    <w:p w14:paraId="166EA052" w14:textId="77777777" w:rsidR="00676B6B" w:rsidRPr="00DB6232" w:rsidRDefault="00676B6B" w:rsidP="00676B6B">
      <w:pPr>
        <w:pStyle w:val="Text"/>
        <w:spacing w:before="0"/>
        <w:jc w:val="left"/>
        <w:rPr>
          <w:color w:val="000000"/>
          <w:sz w:val="22"/>
          <w:lang w:val="sv-SE"/>
        </w:rPr>
      </w:pPr>
    </w:p>
    <w:p w14:paraId="2D0925CF" w14:textId="3B59A4D2" w:rsidR="00D8798C" w:rsidRPr="00DC2BA7" w:rsidRDefault="00B60735" w:rsidP="00D8798C">
      <w:pPr>
        <w:pStyle w:val="Text"/>
        <w:spacing w:before="0"/>
        <w:jc w:val="left"/>
        <w:rPr>
          <w:color w:val="000000"/>
          <w:sz w:val="22"/>
          <w:lang w:val="sv-SE"/>
        </w:rPr>
      </w:pPr>
      <w:r w:rsidRPr="00DC2BA7">
        <w:rPr>
          <w:color w:val="000000"/>
          <w:sz w:val="22"/>
          <w:lang w:val="sv-SE"/>
        </w:rPr>
        <w:t xml:space="preserve">Varje förfylld </w:t>
      </w:r>
      <w:r w:rsidR="00662E57">
        <w:rPr>
          <w:sz w:val="22"/>
          <w:lang w:val="sv-SE"/>
        </w:rPr>
        <w:t>injektions</w:t>
      </w:r>
      <w:r>
        <w:rPr>
          <w:color w:val="000000"/>
          <w:sz w:val="22"/>
          <w:lang w:val="sv-SE"/>
        </w:rPr>
        <w:t>penna</w:t>
      </w:r>
      <w:r w:rsidRPr="00DC2BA7">
        <w:rPr>
          <w:color w:val="000000"/>
          <w:sz w:val="22"/>
          <w:lang w:val="sv-SE"/>
        </w:rPr>
        <w:t xml:space="preserve"> innehåller </w:t>
      </w:r>
      <w:r>
        <w:rPr>
          <w:color w:val="000000"/>
          <w:sz w:val="22"/>
          <w:lang w:val="sv-SE"/>
        </w:rPr>
        <w:t>1</w:t>
      </w:r>
      <w:r w:rsidRPr="00DC2BA7">
        <w:rPr>
          <w:color w:val="000000"/>
          <w:sz w:val="22"/>
          <w:lang w:val="sv-SE"/>
        </w:rPr>
        <w:t>5</w:t>
      </w:r>
      <w:r>
        <w:rPr>
          <w:color w:val="000000"/>
          <w:sz w:val="22"/>
          <w:lang w:val="sv-SE"/>
        </w:rPr>
        <w:t>0</w:t>
      </w:r>
      <w:r w:rsidRPr="00DC2BA7">
        <w:rPr>
          <w:color w:val="000000"/>
          <w:sz w:val="22"/>
          <w:lang w:val="sv-SE"/>
        </w:rPr>
        <w:t> mg omalizumab</w:t>
      </w:r>
      <w:r>
        <w:rPr>
          <w:color w:val="000000"/>
          <w:sz w:val="22"/>
          <w:lang w:val="sv-SE"/>
        </w:rPr>
        <w:t xml:space="preserve"> i</w:t>
      </w:r>
      <w:r w:rsidRPr="00DC2BA7">
        <w:rPr>
          <w:color w:val="000000"/>
          <w:sz w:val="22"/>
          <w:lang w:val="sv-SE"/>
        </w:rPr>
        <w:t xml:space="preserve"> </w:t>
      </w:r>
      <w:r>
        <w:rPr>
          <w:color w:val="000000"/>
          <w:sz w:val="22"/>
          <w:lang w:val="sv-SE"/>
        </w:rPr>
        <w:t>1</w:t>
      </w:r>
      <w:r w:rsidRPr="00DC2BA7">
        <w:rPr>
          <w:color w:val="000000"/>
          <w:sz w:val="22"/>
          <w:lang w:val="sv-SE"/>
        </w:rPr>
        <w:t> ml lösning.</w:t>
      </w:r>
    </w:p>
    <w:p w14:paraId="52FC3CA2" w14:textId="77777777" w:rsidR="00676B6B" w:rsidRPr="00DB6232" w:rsidRDefault="00676B6B" w:rsidP="00676B6B">
      <w:pPr>
        <w:pStyle w:val="Text"/>
        <w:spacing w:before="0"/>
        <w:jc w:val="left"/>
        <w:rPr>
          <w:color w:val="000000"/>
          <w:sz w:val="22"/>
          <w:lang w:val="sv-SE"/>
        </w:rPr>
      </w:pPr>
    </w:p>
    <w:p w14:paraId="31AEE2CD" w14:textId="77777777" w:rsidR="00676B6B" w:rsidRPr="00DB6232" w:rsidRDefault="00676B6B" w:rsidP="00676B6B">
      <w:pPr>
        <w:pStyle w:val="Text"/>
        <w:spacing w:before="0"/>
        <w:jc w:val="left"/>
        <w:rPr>
          <w:color w:val="000000"/>
          <w:sz w:val="22"/>
          <w:lang w:val="sv-SE"/>
        </w:rPr>
      </w:pPr>
    </w:p>
    <w:p w14:paraId="1D3FA50C"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3.</w:t>
      </w:r>
      <w:r w:rsidRPr="00DB6232">
        <w:rPr>
          <w:b/>
          <w:color w:val="000000"/>
          <w:lang w:val="sv-SE"/>
        </w:rPr>
        <w:tab/>
      </w:r>
      <w:r w:rsidR="00A41BE4" w:rsidRPr="00DC2BA7">
        <w:rPr>
          <w:b/>
          <w:noProof/>
          <w:lang w:val="sv-SE"/>
        </w:rPr>
        <w:t>FÖRTECKNING ÖVER HJÄLPÄMNEN</w:t>
      </w:r>
    </w:p>
    <w:p w14:paraId="2DAB7748" w14:textId="77777777" w:rsidR="00676B6B" w:rsidRPr="00DB6232" w:rsidRDefault="00676B6B" w:rsidP="00676B6B">
      <w:pPr>
        <w:pStyle w:val="Text"/>
        <w:spacing w:before="0"/>
        <w:jc w:val="left"/>
        <w:rPr>
          <w:color w:val="000000"/>
          <w:sz w:val="22"/>
          <w:lang w:val="sv-SE"/>
        </w:rPr>
      </w:pPr>
    </w:p>
    <w:p w14:paraId="260BC84B" w14:textId="77777777" w:rsidR="00A41BE4" w:rsidRPr="0012024C" w:rsidRDefault="00B60735" w:rsidP="00A41BE4">
      <w:pPr>
        <w:pStyle w:val="Char2"/>
        <w:widowControl w:val="0"/>
        <w:spacing w:before="0"/>
        <w:jc w:val="left"/>
        <w:rPr>
          <w:sz w:val="22"/>
          <w:szCs w:val="22"/>
          <w:lang w:val="sv-SE"/>
        </w:rPr>
      </w:pPr>
      <w:r w:rsidRPr="00DC2BA7">
        <w:rPr>
          <w:sz w:val="22"/>
          <w:szCs w:val="22"/>
          <w:lang w:val="sv-SE"/>
        </w:rPr>
        <w:t>Innehåller även: argininhydroklorid, histidinhydroklorid</w:t>
      </w:r>
      <w:r w:rsidR="00ED7F84">
        <w:rPr>
          <w:sz w:val="22"/>
          <w:szCs w:val="22"/>
          <w:lang w:val="sv-SE"/>
        </w:rPr>
        <w:t>monohydrat</w:t>
      </w:r>
      <w:r w:rsidRPr="00DC2BA7">
        <w:rPr>
          <w:sz w:val="22"/>
          <w:szCs w:val="22"/>
          <w:lang w:val="sv-SE"/>
        </w:rPr>
        <w:t>, histidin, polysorbat 20, vatten för injektionsvätskor.</w:t>
      </w:r>
    </w:p>
    <w:p w14:paraId="2D0FB57F" w14:textId="77777777" w:rsidR="00676B6B" w:rsidRPr="00DB6232" w:rsidRDefault="00676B6B" w:rsidP="00676B6B">
      <w:pPr>
        <w:pStyle w:val="Text"/>
        <w:spacing w:before="0"/>
        <w:jc w:val="left"/>
        <w:rPr>
          <w:color w:val="000000"/>
          <w:sz w:val="22"/>
          <w:lang w:val="sv-SE"/>
        </w:rPr>
      </w:pPr>
    </w:p>
    <w:p w14:paraId="4EB29138" w14:textId="77777777" w:rsidR="00676B6B" w:rsidRPr="00DB6232" w:rsidRDefault="00676B6B" w:rsidP="00676B6B">
      <w:pPr>
        <w:pStyle w:val="Text"/>
        <w:spacing w:before="0"/>
        <w:jc w:val="left"/>
        <w:rPr>
          <w:color w:val="000000"/>
          <w:sz w:val="22"/>
          <w:lang w:val="sv-SE"/>
        </w:rPr>
      </w:pPr>
    </w:p>
    <w:p w14:paraId="3379E125" w14:textId="77777777" w:rsidR="00676B6B" w:rsidRPr="00DB6232"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4.</w:t>
      </w:r>
      <w:r w:rsidRPr="00DB6232">
        <w:rPr>
          <w:b/>
          <w:color w:val="000000"/>
          <w:lang w:val="sv-SE"/>
        </w:rPr>
        <w:tab/>
      </w:r>
      <w:r w:rsidR="00A41BE4" w:rsidRPr="00DC2BA7">
        <w:rPr>
          <w:b/>
          <w:noProof/>
          <w:lang w:val="sv-SE"/>
        </w:rPr>
        <w:t>LÄKEMEDELSFORM OCH FÖRPACKNINGSSTORLEK</w:t>
      </w:r>
    </w:p>
    <w:p w14:paraId="65BF0D13" w14:textId="77777777" w:rsidR="00676B6B" w:rsidRPr="00DB6232" w:rsidRDefault="00676B6B" w:rsidP="00676B6B">
      <w:pPr>
        <w:tabs>
          <w:tab w:val="clear" w:pos="567"/>
        </w:tabs>
        <w:spacing w:line="240" w:lineRule="auto"/>
        <w:rPr>
          <w:color w:val="000000"/>
          <w:lang w:val="sv-SE"/>
        </w:rPr>
      </w:pPr>
    </w:p>
    <w:p w14:paraId="6D657A6D" w14:textId="2CF533D7" w:rsidR="00A41BE4" w:rsidRPr="00DC2BA7" w:rsidRDefault="00B60735" w:rsidP="00A41BE4">
      <w:pPr>
        <w:pStyle w:val="Text"/>
        <w:spacing w:before="0"/>
        <w:jc w:val="left"/>
        <w:rPr>
          <w:sz w:val="22"/>
          <w:lang w:val="sv-SE"/>
        </w:rPr>
      </w:pPr>
      <w:r w:rsidRPr="00DC2BA7">
        <w:rPr>
          <w:sz w:val="22"/>
          <w:shd w:val="pct15" w:color="auto" w:fill="auto"/>
          <w:lang w:val="sv-SE"/>
        </w:rPr>
        <w:t xml:space="preserve">Injektionsvätska, lösning i förfylld </w:t>
      </w:r>
      <w:r w:rsidR="00662E57">
        <w:rPr>
          <w:sz w:val="22"/>
          <w:shd w:val="pct15" w:color="auto" w:fill="auto"/>
          <w:lang w:val="sv-SE"/>
        </w:rPr>
        <w:t>injektions</w:t>
      </w:r>
      <w:r>
        <w:rPr>
          <w:sz w:val="22"/>
          <w:shd w:val="pct15" w:color="auto" w:fill="auto"/>
          <w:lang w:val="sv-SE"/>
        </w:rPr>
        <w:t>penna</w:t>
      </w:r>
    </w:p>
    <w:p w14:paraId="69169058" w14:textId="77777777" w:rsidR="00ED7F84" w:rsidRDefault="00ED7F84" w:rsidP="00676B6B">
      <w:pPr>
        <w:tabs>
          <w:tab w:val="clear" w:pos="567"/>
        </w:tabs>
        <w:spacing w:line="240" w:lineRule="auto"/>
        <w:rPr>
          <w:color w:val="000000"/>
          <w:lang w:val="sv-SE"/>
        </w:rPr>
      </w:pPr>
    </w:p>
    <w:p w14:paraId="21AC7DC7" w14:textId="04DE802F" w:rsidR="00676B6B" w:rsidRPr="00DB6232" w:rsidRDefault="00B60735" w:rsidP="00676B6B">
      <w:pPr>
        <w:tabs>
          <w:tab w:val="clear" w:pos="567"/>
        </w:tabs>
        <w:spacing w:line="240" w:lineRule="auto"/>
        <w:rPr>
          <w:color w:val="000000"/>
          <w:lang w:val="sv-SE"/>
        </w:rPr>
      </w:pPr>
      <w:r>
        <w:rPr>
          <w:color w:val="000000"/>
          <w:lang w:val="sv-SE"/>
        </w:rPr>
        <w:t xml:space="preserve">Multipack: 3 (3 x 1) förfyllda </w:t>
      </w:r>
      <w:r w:rsidR="00662E57">
        <w:rPr>
          <w:lang w:val="sv-SE"/>
        </w:rPr>
        <w:t>injektions</w:t>
      </w:r>
      <w:r>
        <w:rPr>
          <w:color w:val="000000"/>
          <w:lang w:val="sv-SE"/>
        </w:rPr>
        <w:t>pennor</w:t>
      </w:r>
    </w:p>
    <w:p w14:paraId="7161EDCB" w14:textId="792F8EDE" w:rsidR="00676B6B" w:rsidRDefault="00B60735" w:rsidP="00676B6B">
      <w:pPr>
        <w:tabs>
          <w:tab w:val="clear" w:pos="567"/>
        </w:tabs>
        <w:spacing w:line="240" w:lineRule="auto"/>
        <w:rPr>
          <w:ins w:id="13" w:author="Author"/>
          <w:shd w:val="clear" w:color="auto" w:fill="D9D9D9"/>
          <w:lang w:val="sv-SE"/>
        </w:rPr>
      </w:pPr>
      <w:r w:rsidRPr="00DB6232">
        <w:rPr>
          <w:shd w:val="clear" w:color="auto" w:fill="D9D9D9"/>
          <w:lang w:val="sv-SE"/>
        </w:rPr>
        <w:t>Multipack: 6</w:t>
      </w:r>
      <w:r w:rsidR="004A33DE">
        <w:rPr>
          <w:shd w:val="clear" w:color="auto" w:fill="D9D9D9"/>
          <w:lang w:val="sv-SE"/>
        </w:rPr>
        <w:t> </w:t>
      </w:r>
      <w:r w:rsidRPr="00DB6232">
        <w:rPr>
          <w:shd w:val="clear" w:color="auto" w:fill="D9D9D9"/>
          <w:lang w:val="sv-SE"/>
        </w:rPr>
        <w:t xml:space="preserve">(6 x 1) </w:t>
      </w:r>
      <w:r w:rsidR="00A41BE4" w:rsidRPr="00DB6232">
        <w:rPr>
          <w:shd w:val="clear" w:color="auto" w:fill="D9D9D9"/>
          <w:lang w:val="sv-SE"/>
        </w:rPr>
        <w:t xml:space="preserve">förfyllda </w:t>
      </w:r>
      <w:r w:rsidR="00662E57">
        <w:rPr>
          <w:shd w:val="clear" w:color="auto" w:fill="D9D9D9"/>
          <w:lang w:val="sv-SE"/>
        </w:rPr>
        <w:t>injektions</w:t>
      </w:r>
      <w:r w:rsidR="00A41BE4" w:rsidRPr="00DB6232">
        <w:rPr>
          <w:shd w:val="clear" w:color="auto" w:fill="D9D9D9"/>
          <w:lang w:val="sv-SE"/>
        </w:rPr>
        <w:t>pennor</w:t>
      </w:r>
    </w:p>
    <w:p w14:paraId="46D4CA2A" w14:textId="479A839D" w:rsidR="00FD7DD5" w:rsidRPr="00DB6232" w:rsidRDefault="00FD7DD5" w:rsidP="00676B6B">
      <w:pPr>
        <w:tabs>
          <w:tab w:val="clear" w:pos="567"/>
        </w:tabs>
        <w:spacing w:line="240" w:lineRule="auto"/>
        <w:rPr>
          <w:shd w:val="clear" w:color="auto" w:fill="D9D9D9"/>
          <w:lang w:val="sv-SE"/>
        </w:rPr>
      </w:pPr>
      <w:ins w:id="14" w:author="Author">
        <w:r w:rsidRPr="00DC2BA7">
          <w:rPr>
            <w:color w:val="000000"/>
            <w:shd w:val="clear" w:color="auto" w:fill="D9D9D9"/>
            <w:lang w:val="sv-SE"/>
          </w:rPr>
          <w:t>Multipack: 10 (10 x 1)</w:t>
        </w:r>
        <w:r>
          <w:rPr>
            <w:color w:val="000000"/>
            <w:shd w:val="clear" w:color="auto" w:fill="D9D9D9"/>
            <w:lang w:val="sv-SE"/>
          </w:rPr>
          <w:t xml:space="preserve"> förfyllda injektionspennor</w:t>
        </w:r>
      </w:ins>
    </w:p>
    <w:p w14:paraId="54EC6EEB" w14:textId="77777777" w:rsidR="00676B6B" w:rsidRPr="00DB6232" w:rsidRDefault="00676B6B" w:rsidP="00676B6B">
      <w:pPr>
        <w:tabs>
          <w:tab w:val="clear" w:pos="567"/>
        </w:tabs>
        <w:spacing w:line="240" w:lineRule="auto"/>
        <w:rPr>
          <w:shd w:val="clear" w:color="auto" w:fill="D9D9D9"/>
          <w:lang w:val="sv-SE"/>
        </w:rPr>
      </w:pPr>
    </w:p>
    <w:p w14:paraId="0D68160D" w14:textId="77777777" w:rsidR="00676B6B" w:rsidRPr="00DB6232" w:rsidRDefault="00676B6B" w:rsidP="00676B6B">
      <w:pPr>
        <w:pStyle w:val="Text"/>
        <w:spacing w:before="0"/>
        <w:jc w:val="left"/>
        <w:rPr>
          <w:color w:val="000000"/>
          <w:sz w:val="22"/>
          <w:lang w:val="sv-SE"/>
        </w:rPr>
      </w:pPr>
    </w:p>
    <w:p w14:paraId="6D229AAE"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5.</w:t>
      </w:r>
      <w:r w:rsidRPr="00DB6232">
        <w:rPr>
          <w:b/>
          <w:color w:val="000000"/>
          <w:lang w:val="sv-SE"/>
        </w:rPr>
        <w:tab/>
      </w:r>
      <w:r w:rsidR="00A41BE4" w:rsidRPr="00DC2BA7">
        <w:rPr>
          <w:b/>
          <w:noProof/>
          <w:lang w:val="sv-SE"/>
        </w:rPr>
        <w:t>ADMINISTRERINGSSÄTT OCH ADMINISTRERINGSVÄG</w:t>
      </w:r>
    </w:p>
    <w:p w14:paraId="6394FA9F" w14:textId="77777777" w:rsidR="00676B6B" w:rsidRPr="00DB6232" w:rsidRDefault="00676B6B" w:rsidP="00676B6B">
      <w:pPr>
        <w:pStyle w:val="Text"/>
        <w:spacing w:before="0"/>
        <w:jc w:val="left"/>
        <w:rPr>
          <w:color w:val="000000"/>
          <w:sz w:val="22"/>
          <w:lang w:val="sv-SE"/>
        </w:rPr>
      </w:pPr>
    </w:p>
    <w:p w14:paraId="655F97E0" w14:textId="77777777" w:rsidR="00A41BE4" w:rsidRPr="00DC2BA7" w:rsidRDefault="00B60735" w:rsidP="00A41BE4">
      <w:pPr>
        <w:suppressAutoHyphens/>
        <w:spacing w:line="240" w:lineRule="auto"/>
        <w:rPr>
          <w:noProof/>
          <w:lang w:val="sv-SE"/>
        </w:rPr>
      </w:pPr>
      <w:r w:rsidRPr="00DC2BA7">
        <w:rPr>
          <w:noProof/>
          <w:lang w:val="sv-SE"/>
        </w:rPr>
        <w:t>Läs bipacksedeln före användning.</w:t>
      </w:r>
    </w:p>
    <w:p w14:paraId="1F525EB8" w14:textId="77777777" w:rsidR="00A41BE4" w:rsidRPr="00DC2BA7" w:rsidRDefault="00B60735" w:rsidP="00A41BE4">
      <w:pPr>
        <w:suppressAutoHyphens/>
        <w:spacing w:line="240" w:lineRule="auto"/>
        <w:rPr>
          <w:noProof/>
          <w:lang w:val="sv-SE"/>
        </w:rPr>
      </w:pPr>
      <w:r w:rsidRPr="00DC2BA7">
        <w:rPr>
          <w:noProof/>
          <w:lang w:val="sv-SE"/>
        </w:rPr>
        <w:t>Subkutan användning.</w:t>
      </w:r>
    </w:p>
    <w:p w14:paraId="3608735D" w14:textId="77777777" w:rsidR="00A41BE4" w:rsidRPr="00DC2BA7" w:rsidRDefault="00B60735" w:rsidP="00A41BE4">
      <w:pPr>
        <w:suppressAutoHyphens/>
        <w:spacing w:line="240" w:lineRule="auto"/>
        <w:rPr>
          <w:noProof/>
          <w:lang w:val="sv-SE"/>
        </w:rPr>
      </w:pPr>
      <w:r w:rsidRPr="00DC2BA7">
        <w:rPr>
          <w:noProof/>
          <w:lang w:val="sv-SE"/>
        </w:rPr>
        <w:t>Engångsbruk.</w:t>
      </w:r>
    </w:p>
    <w:p w14:paraId="7D3E8B4D" w14:textId="77777777" w:rsidR="00676B6B" w:rsidRPr="00DB6232" w:rsidRDefault="00676B6B" w:rsidP="00676B6B">
      <w:pPr>
        <w:pStyle w:val="Text"/>
        <w:spacing w:before="0"/>
        <w:jc w:val="left"/>
        <w:rPr>
          <w:color w:val="000000"/>
          <w:sz w:val="22"/>
          <w:lang w:val="sv-SE"/>
        </w:rPr>
      </w:pPr>
    </w:p>
    <w:p w14:paraId="637304FA" w14:textId="77777777" w:rsidR="00676B6B" w:rsidRPr="00DB6232" w:rsidRDefault="00676B6B" w:rsidP="00676B6B">
      <w:pPr>
        <w:tabs>
          <w:tab w:val="clear" w:pos="567"/>
        </w:tabs>
        <w:spacing w:line="240" w:lineRule="auto"/>
        <w:rPr>
          <w:color w:val="000000"/>
          <w:lang w:val="sv-SE"/>
        </w:rPr>
      </w:pPr>
    </w:p>
    <w:p w14:paraId="4E92DC56"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6.</w:t>
      </w:r>
      <w:r w:rsidRPr="00DB6232">
        <w:rPr>
          <w:b/>
          <w:color w:val="000000"/>
          <w:lang w:val="sv-SE"/>
        </w:rPr>
        <w:tab/>
      </w:r>
      <w:r w:rsidR="00A41BE4" w:rsidRPr="00DC2BA7">
        <w:rPr>
          <w:b/>
          <w:noProof/>
          <w:lang w:val="sv-SE"/>
        </w:rPr>
        <w:t>SÄRSKILD VARNING OM ATT LÄKEMEDLET MÅSTE FÖRVARAS UTOM SYN- OCH RÄCKHÅLL FÖR BARN</w:t>
      </w:r>
    </w:p>
    <w:p w14:paraId="731BB032" w14:textId="77777777" w:rsidR="00676B6B" w:rsidRPr="00DB6232" w:rsidRDefault="00676B6B" w:rsidP="00676B6B">
      <w:pPr>
        <w:pStyle w:val="Text"/>
        <w:spacing w:before="0"/>
        <w:jc w:val="left"/>
        <w:rPr>
          <w:color w:val="000000"/>
          <w:sz w:val="22"/>
          <w:lang w:val="sv-SE"/>
        </w:rPr>
      </w:pPr>
    </w:p>
    <w:p w14:paraId="08437005" w14:textId="77777777" w:rsidR="00A41BE4" w:rsidRPr="00DC2BA7" w:rsidRDefault="00B60735" w:rsidP="00A41BE4">
      <w:pPr>
        <w:suppressAutoHyphens/>
        <w:spacing w:line="240" w:lineRule="auto"/>
        <w:rPr>
          <w:noProof/>
          <w:lang w:val="sv-SE"/>
        </w:rPr>
      </w:pPr>
      <w:r w:rsidRPr="00DC2BA7">
        <w:rPr>
          <w:noProof/>
          <w:lang w:val="sv-SE"/>
        </w:rPr>
        <w:t>Förvaras utom syn- och räckhåll för barn.</w:t>
      </w:r>
    </w:p>
    <w:p w14:paraId="1E2D1B0D" w14:textId="77777777" w:rsidR="00676B6B" w:rsidRPr="00DB6232" w:rsidRDefault="00676B6B" w:rsidP="00676B6B">
      <w:pPr>
        <w:pStyle w:val="Text"/>
        <w:spacing w:before="0"/>
        <w:jc w:val="left"/>
        <w:rPr>
          <w:color w:val="000000"/>
          <w:sz w:val="22"/>
          <w:lang w:val="sv-SE"/>
        </w:rPr>
      </w:pPr>
    </w:p>
    <w:p w14:paraId="43739425" w14:textId="77777777" w:rsidR="00676B6B" w:rsidRPr="00DB6232" w:rsidRDefault="00676B6B" w:rsidP="00676B6B">
      <w:pPr>
        <w:tabs>
          <w:tab w:val="clear" w:pos="567"/>
        </w:tabs>
        <w:spacing w:line="240" w:lineRule="auto"/>
        <w:rPr>
          <w:color w:val="000000"/>
          <w:lang w:val="sv-SE"/>
        </w:rPr>
      </w:pPr>
    </w:p>
    <w:p w14:paraId="440721CA"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7.</w:t>
      </w:r>
      <w:r w:rsidRPr="00DB6232">
        <w:rPr>
          <w:b/>
          <w:color w:val="000000"/>
          <w:lang w:val="sv-SE"/>
        </w:rPr>
        <w:tab/>
      </w:r>
      <w:r w:rsidR="00A41BE4" w:rsidRPr="00DC2BA7">
        <w:rPr>
          <w:b/>
          <w:noProof/>
          <w:lang w:val="sv-SE"/>
        </w:rPr>
        <w:t>ÖVRIGA SÄRSKILDA VARNINGAR OM SÅ ÄR NÖDVÄNDIGT</w:t>
      </w:r>
    </w:p>
    <w:p w14:paraId="60A80DC2" w14:textId="77777777" w:rsidR="00676B6B" w:rsidRPr="00DB6232" w:rsidRDefault="00676B6B" w:rsidP="00676B6B">
      <w:pPr>
        <w:pStyle w:val="Text"/>
        <w:spacing w:before="0"/>
        <w:jc w:val="left"/>
        <w:rPr>
          <w:color w:val="000000"/>
          <w:sz w:val="22"/>
          <w:lang w:val="sv-SE"/>
        </w:rPr>
      </w:pPr>
    </w:p>
    <w:p w14:paraId="2A24C157" w14:textId="77777777" w:rsidR="00676B6B" w:rsidRPr="00DB6232" w:rsidRDefault="00676B6B" w:rsidP="00676B6B">
      <w:pPr>
        <w:pStyle w:val="Text"/>
        <w:spacing w:before="0"/>
        <w:jc w:val="left"/>
        <w:rPr>
          <w:color w:val="000000"/>
          <w:sz w:val="22"/>
          <w:lang w:val="sv-SE"/>
        </w:rPr>
      </w:pPr>
    </w:p>
    <w:p w14:paraId="5F19F5BA"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8.</w:t>
      </w:r>
      <w:r w:rsidRPr="00DB6232">
        <w:rPr>
          <w:b/>
          <w:color w:val="000000"/>
          <w:lang w:val="sv-SE"/>
        </w:rPr>
        <w:tab/>
      </w:r>
      <w:r w:rsidR="00A41BE4" w:rsidRPr="00DC2BA7">
        <w:rPr>
          <w:b/>
          <w:noProof/>
          <w:lang w:val="sv-SE"/>
        </w:rPr>
        <w:t>UTGÅNGSDATUM</w:t>
      </w:r>
    </w:p>
    <w:p w14:paraId="01F4D995" w14:textId="77777777" w:rsidR="00676B6B" w:rsidRPr="00DB6232" w:rsidRDefault="00676B6B" w:rsidP="00676B6B">
      <w:pPr>
        <w:pStyle w:val="Text"/>
        <w:spacing w:before="0"/>
        <w:jc w:val="left"/>
        <w:rPr>
          <w:color w:val="000000"/>
          <w:sz w:val="22"/>
          <w:lang w:val="sv-SE"/>
        </w:rPr>
      </w:pPr>
    </w:p>
    <w:p w14:paraId="294BEA05" w14:textId="77777777" w:rsidR="00676B6B" w:rsidRPr="00DB6232" w:rsidRDefault="00B60735" w:rsidP="00676B6B">
      <w:pPr>
        <w:pStyle w:val="Text"/>
        <w:spacing w:before="0"/>
        <w:jc w:val="left"/>
        <w:rPr>
          <w:color w:val="000000"/>
          <w:sz w:val="22"/>
          <w:lang w:val="sv-SE"/>
        </w:rPr>
      </w:pPr>
      <w:r w:rsidRPr="00DB6232">
        <w:rPr>
          <w:color w:val="000000"/>
          <w:sz w:val="22"/>
          <w:lang w:val="sv-SE"/>
        </w:rPr>
        <w:t>EXP</w:t>
      </w:r>
    </w:p>
    <w:p w14:paraId="605D80D5" w14:textId="77777777" w:rsidR="00676B6B" w:rsidRPr="00DB6232" w:rsidRDefault="00676B6B" w:rsidP="00676B6B">
      <w:pPr>
        <w:tabs>
          <w:tab w:val="clear" w:pos="567"/>
        </w:tabs>
        <w:spacing w:line="240" w:lineRule="auto"/>
        <w:rPr>
          <w:color w:val="000000"/>
          <w:lang w:val="sv-SE"/>
        </w:rPr>
      </w:pPr>
    </w:p>
    <w:p w14:paraId="7E245300" w14:textId="77777777" w:rsidR="00676B6B" w:rsidRPr="00DB6232" w:rsidRDefault="00676B6B" w:rsidP="00676B6B">
      <w:pPr>
        <w:tabs>
          <w:tab w:val="clear" w:pos="567"/>
        </w:tabs>
        <w:spacing w:line="240" w:lineRule="auto"/>
        <w:rPr>
          <w:color w:val="000000"/>
          <w:lang w:val="sv-SE"/>
        </w:rPr>
      </w:pPr>
    </w:p>
    <w:p w14:paraId="52912F38" w14:textId="77777777" w:rsidR="00676B6B" w:rsidRPr="00DB6232" w:rsidRDefault="00B60735" w:rsidP="00676B6B">
      <w:pPr>
        <w:keepNext/>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DB6232">
        <w:rPr>
          <w:b/>
          <w:color w:val="000000"/>
          <w:lang w:val="sv-SE"/>
        </w:rPr>
        <w:lastRenderedPageBreak/>
        <w:t>9.</w:t>
      </w:r>
      <w:r w:rsidRPr="00DB6232">
        <w:rPr>
          <w:b/>
          <w:color w:val="000000"/>
          <w:lang w:val="sv-SE"/>
        </w:rPr>
        <w:tab/>
      </w:r>
      <w:r w:rsidR="00A41BE4" w:rsidRPr="00DC2BA7">
        <w:rPr>
          <w:b/>
          <w:noProof/>
          <w:lang w:val="sv-SE"/>
        </w:rPr>
        <w:t>SÄRSKILDA FÖRVARINGSANVISNINGAR</w:t>
      </w:r>
    </w:p>
    <w:p w14:paraId="26CD59E0" w14:textId="77777777" w:rsidR="00676B6B" w:rsidRPr="00DB6232" w:rsidRDefault="00676B6B" w:rsidP="00676B6B">
      <w:pPr>
        <w:pStyle w:val="Text"/>
        <w:keepNext/>
        <w:spacing w:before="0"/>
        <w:jc w:val="left"/>
        <w:rPr>
          <w:color w:val="000000"/>
          <w:sz w:val="22"/>
          <w:lang w:val="sv-SE"/>
        </w:rPr>
      </w:pPr>
    </w:p>
    <w:p w14:paraId="2EFDBABF" w14:textId="77777777" w:rsidR="00A41BE4" w:rsidRPr="00DC2BA7" w:rsidRDefault="00B60735" w:rsidP="00A41BE4">
      <w:pPr>
        <w:keepNext/>
        <w:suppressAutoHyphens/>
        <w:spacing w:line="240" w:lineRule="auto"/>
        <w:rPr>
          <w:lang w:val="sv-SE"/>
        </w:rPr>
      </w:pPr>
      <w:r w:rsidRPr="00DC2BA7">
        <w:rPr>
          <w:lang w:val="sv-SE"/>
        </w:rPr>
        <w:t>Förvaras i kylskåp.</w:t>
      </w:r>
    </w:p>
    <w:p w14:paraId="56F1F918" w14:textId="77777777" w:rsidR="00A41BE4" w:rsidRPr="00DC2BA7" w:rsidRDefault="00B60735" w:rsidP="00A41BE4">
      <w:pPr>
        <w:keepNext/>
        <w:suppressAutoHyphens/>
        <w:spacing w:line="240" w:lineRule="auto"/>
        <w:rPr>
          <w:lang w:val="sv-SE"/>
        </w:rPr>
      </w:pPr>
      <w:r w:rsidRPr="00DC2BA7">
        <w:rPr>
          <w:lang w:val="sv-SE"/>
        </w:rPr>
        <w:t>Får ej frysas.</w:t>
      </w:r>
    </w:p>
    <w:p w14:paraId="1BEDE10B" w14:textId="77777777" w:rsidR="00A41BE4" w:rsidRPr="00DC2BA7" w:rsidRDefault="00B60735" w:rsidP="00A41BE4">
      <w:pPr>
        <w:suppressAutoHyphens/>
        <w:spacing w:line="240" w:lineRule="auto"/>
        <w:rPr>
          <w:lang w:val="sv-SE"/>
        </w:rPr>
      </w:pPr>
      <w:r w:rsidRPr="00DC2BA7">
        <w:rPr>
          <w:lang w:val="sv-SE"/>
        </w:rPr>
        <w:t>Förvaras i originalförpackningen. Ljuskänsligt.</w:t>
      </w:r>
    </w:p>
    <w:p w14:paraId="0FDF15E0" w14:textId="77777777" w:rsidR="00676B6B" w:rsidRPr="00DB6232" w:rsidRDefault="00676B6B" w:rsidP="00676B6B">
      <w:pPr>
        <w:pStyle w:val="Text"/>
        <w:spacing w:before="0"/>
        <w:jc w:val="left"/>
        <w:rPr>
          <w:color w:val="000000"/>
          <w:sz w:val="22"/>
          <w:lang w:val="sv-SE"/>
        </w:rPr>
      </w:pPr>
    </w:p>
    <w:p w14:paraId="7C56F2A9" w14:textId="77777777" w:rsidR="00676B6B" w:rsidRPr="00DB6232" w:rsidRDefault="00676B6B" w:rsidP="00676B6B">
      <w:pPr>
        <w:pStyle w:val="Text"/>
        <w:spacing w:before="0"/>
        <w:jc w:val="left"/>
        <w:rPr>
          <w:color w:val="000000"/>
          <w:sz w:val="22"/>
          <w:lang w:val="sv-SE"/>
        </w:rPr>
      </w:pPr>
    </w:p>
    <w:p w14:paraId="2EA837C1"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10.</w:t>
      </w:r>
      <w:r w:rsidRPr="00DB6232">
        <w:rPr>
          <w:b/>
          <w:color w:val="000000"/>
          <w:lang w:val="sv-SE"/>
        </w:rPr>
        <w:tab/>
      </w:r>
      <w:r w:rsidR="00A41BE4" w:rsidRPr="00DC2BA7">
        <w:rPr>
          <w:b/>
          <w:noProof/>
          <w:lang w:val="sv-SE"/>
        </w:rPr>
        <w:t>SÄRSKILDA FÖRSIKTIGHETSÅTGÄRDER FÖR DESTRUKTION AV EJ ANVÄNT LÄKEMEDEL OCH AVFALL I FÖREKOMMANDE FALL</w:t>
      </w:r>
    </w:p>
    <w:p w14:paraId="066FB26C" w14:textId="77777777" w:rsidR="00676B6B" w:rsidRPr="00DB6232" w:rsidRDefault="00676B6B" w:rsidP="00676B6B">
      <w:pPr>
        <w:pStyle w:val="Text"/>
        <w:spacing w:before="0"/>
        <w:jc w:val="left"/>
        <w:rPr>
          <w:color w:val="000000"/>
          <w:sz w:val="22"/>
          <w:u w:val="single"/>
          <w:lang w:val="sv-SE"/>
        </w:rPr>
      </w:pPr>
    </w:p>
    <w:p w14:paraId="061C7B68" w14:textId="77777777" w:rsidR="00676B6B" w:rsidRPr="00DB6232" w:rsidRDefault="00676B6B" w:rsidP="00676B6B">
      <w:pPr>
        <w:pStyle w:val="Text"/>
        <w:spacing w:before="0"/>
        <w:jc w:val="left"/>
        <w:rPr>
          <w:color w:val="000000"/>
          <w:sz w:val="22"/>
          <w:lang w:val="sv-SE"/>
        </w:rPr>
      </w:pPr>
    </w:p>
    <w:p w14:paraId="0DB6F1AB" w14:textId="77777777" w:rsidR="00676B6B" w:rsidRPr="007F644E"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11.</w:t>
      </w:r>
      <w:r w:rsidRPr="00DB6232">
        <w:rPr>
          <w:b/>
          <w:color w:val="000000"/>
          <w:lang w:val="sv-SE"/>
        </w:rPr>
        <w:tab/>
      </w:r>
      <w:r w:rsidR="00A41BE4" w:rsidRPr="00DC2BA7">
        <w:rPr>
          <w:b/>
          <w:noProof/>
          <w:lang w:val="sv-SE"/>
        </w:rPr>
        <w:t>INNEHAVARE AV GODKÄNNANDE FÖR FÖRSÄLJNING (NAMN OCH ADRESS)</w:t>
      </w:r>
    </w:p>
    <w:p w14:paraId="3E61D908" w14:textId="77777777" w:rsidR="00A41BE4" w:rsidRPr="00DB6232" w:rsidRDefault="00A41BE4" w:rsidP="00676B6B">
      <w:pPr>
        <w:keepNext/>
        <w:tabs>
          <w:tab w:val="clear" w:pos="567"/>
        </w:tabs>
        <w:spacing w:line="240" w:lineRule="auto"/>
        <w:rPr>
          <w:color w:val="000000"/>
          <w:lang w:val="sv-SE"/>
        </w:rPr>
      </w:pPr>
    </w:p>
    <w:p w14:paraId="4ACFCC51" w14:textId="77777777" w:rsidR="00676B6B" w:rsidRPr="00642767" w:rsidRDefault="00B60735" w:rsidP="00676B6B">
      <w:pPr>
        <w:keepNext/>
        <w:tabs>
          <w:tab w:val="clear" w:pos="567"/>
        </w:tabs>
        <w:spacing w:line="240" w:lineRule="auto"/>
        <w:rPr>
          <w:color w:val="000000"/>
        </w:rPr>
      </w:pPr>
      <w:r w:rsidRPr="00642767">
        <w:rPr>
          <w:color w:val="000000"/>
        </w:rPr>
        <w:t>Novartis Europharm Limited</w:t>
      </w:r>
    </w:p>
    <w:p w14:paraId="20DE130C" w14:textId="77777777" w:rsidR="00676B6B" w:rsidRPr="00642767" w:rsidRDefault="00B60735" w:rsidP="00676B6B">
      <w:pPr>
        <w:keepNext/>
        <w:spacing w:line="240" w:lineRule="auto"/>
        <w:rPr>
          <w:color w:val="000000"/>
        </w:rPr>
      </w:pPr>
      <w:r w:rsidRPr="00642767">
        <w:rPr>
          <w:color w:val="000000"/>
        </w:rPr>
        <w:t>Vista Building</w:t>
      </w:r>
    </w:p>
    <w:p w14:paraId="028D821D" w14:textId="77777777" w:rsidR="00676B6B" w:rsidRPr="00642767" w:rsidRDefault="00B60735" w:rsidP="00676B6B">
      <w:pPr>
        <w:keepNext/>
        <w:spacing w:line="240" w:lineRule="auto"/>
        <w:rPr>
          <w:color w:val="000000"/>
        </w:rPr>
      </w:pPr>
      <w:r w:rsidRPr="00642767">
        <w:rPr>
          <w:color w:val="000000"/>
        </w:rPr>
        <w:t>Elm Park, Merrion Road</w:t>
      </w:r>
    </w:p>
    <w:p w14:paraId="09C54258" w14:textId="77777777" w:rsidR="00676B6B" w:rsidRPr="00DB6232" w:rsidRDefault="00B60735" w:rsidP="00676B6B">
      <w:pPr>
        <w:keepNext/>
        <w:spacing w:line="240" w:lineRule="auto"/>
        <w:rPr>
          <w:color w:val="000000"/>
          <w:lang w:val="sv-SE"/>
        </w:rPr>
      </w:pPr>
      <w:r w:rsidRPr="00DB6232">
        <w:rPr>
          <w:color w:val="000000"/>
          <w:lang w:val="sv-SE"/>
        </w:rPr>
        <w:t>Dublin 4</w:t>
      </w:r>
    </w:p>
    <w:p w14:paraId="6F8ED919" w14:textId="77777777" w:rsidR="00676B6B" w:rsidRPr="00DB6232" w:rsidRDefault="00B60735" w:rsidP="00676B6B">
      <w:pPr>
        <w:spacing w:line="240" w:lineRule="auto"/>
        <w:rPr>
          <w:color w:val="000000"/>
          <w:lang w:val="sv-SE"/>
        </w:rPr>
      </w:pPr>
      <w:r w:rsidRPr="00DB6232">
        <w:rPr>
          <w:color w:val="000000"/>
          <w:lang w:val="sv-SE"/>
        </w:rPr>
        <w:t>Irland</w:t>
      </w:r>
    </w:p>
    <w:p w14:paraId="562B8E94" w14:textId="77777777" w:rsidR="00676B6B" w:rsidRPr="00DB6232" w:rsidRDefault="00676B6B" w:rsidP="00676B6B">
      <w:pPr>
        <w:tabs>
          <w:tab w:val="clear" w:pos="567"/>
        </w:tabs>
        <w:spacing w:line="240" w:lineRule="auto"/>
        <w:rPr>
          <w:color w:val="000000"/>
          <w:lang w:val="sv-SE"/>
        </w:rPr>
      </w:pPr>
    </w:p>
    <w:p w14:paraId="6009B415" w14:textId="77777777" w:rsidR="00676B6B" w:rsidRPr="00DB6232" w:rsidRDefault="00676B6B" w:rsidP="00676B6B">
      <w:pPr>
        <w:tabs>
          <w:tab w:val="clear" w:pos="567"/>
        </w:tabs>
        <w:spacing w:line="240" w:lineRule="auto"/>
        <w:rPr>
          <w:color w:val="000000"/>
          <w:lang w:val="sv-SE"/>
        </w:rPr>
      </w:pPr>
    </w:p>
    <w:p w14:paraId="6F4E6E2E" w14:textId="77777777" w:rsidR="00676B6B" w:rsidRPr="007F644E"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12.</w:t>
      </w:r>
      <w:r w:rsidRPr="00DB6232">
        <w:rPr>
          <w:b/>
          <w:color w:val="000000"/>
          <w:lang w:val="sv-SE"/>
        </w:rPr>
        <w:tab/>
      </w:r>
      <w:r w:rsidR="00A41BE4" w:rsidRPr="00DC2BA7">
        <w:rPr>
          <w:b/>
          <w:noProof/>
          <w:lang w:val="sv-SE"/>
        </w:rPr>
        <w:t>NUMMER PÅ GODKÄNNANDE FÖR FÖRSÄLJNING</w:t>
      </w:r>
    </w:p>
    <w:p w14:paraId="2EE5D1C6" w14:textId="77777777" w:rsidR="00A41BE4" w:rsidRPr="00DB6232" w:rsidRDefault="00A41BE4" w:rsidP="00676B6B">
      <w:pPr>
        <w:tabs>
          <w:tab w:val="clear" w:pos="567"/>
          <w:tab w:val="left" w:pos="2268"/>
        </w:tabs>
        <w:spacing w:line="240" w:lineRule="auto"/>
        <w:rPr>
          <w:color w:val="000000"/>
          <w:lang w:val="sv-SE"/>
        </w:rPr>
      </w:pPr>
    </w:p>
    <w:p w14:paraId="41AD6488" w14:textId="45F99D9D" w:rsidR="00676B6B" w:rsidRPr="00DB6232" w:rsidRDefault="00B60735" w:rsidP="00676B6B">
      <w:pPr>
        <w:tabs>
          <w:tab w:val="clear" w:pos="567"/>
          <w:tab w:val="left" w:pos="2268"/>
        </w:tabs>
        <w:spacing w:line="240" w:lineRule="auto"/>
        <w:rPr>
          <w:color w:val="000000"/>
          <w:shd w:val="clear" w:color="auto" w:fill="D9D9D9"/>
          <w:lang w:val="sv-SE"/>
        </w:rPr>
      </w:pPr>
      <w:r w:rsidRPr="00DB6232">
        <w:rPr>
          <w:color w:val="000000"/>
          <w:lang w:val="sv-SE"/>
        </w:rPr>
        <w:t>EU/1/05/319/</w:t>
      </w:r>
      <w:r w:rsidR="001F6689">
        <w:rPr>
          <w:color w:val="000000"/>
          <w:lang w:val="sv-SE"/>
        </w:rPr>
        <w:t>028</w:t>
      </w:r>
      <w:r w:rsidRPr="00DB6232">
        <w:rPr>
          <w:color w:val="000000"/>
          <w:lang w:val="sv-SE"/>
        </w:rPr>
        <w:tab/>
      </w:r>
      <w:r w:rsidRPr="00DB6232">
        <w:rPr>
          <w:color w:val="000000"/>
          <w:shd w:val="clear" w:color="auto" w:fill="D9D9D9"/>
          <w:lang w:val="sv-SE"/>
        </w:rPr>
        <w:t xml:space="preserve">150 mg </w:t>
      </w:r>
      <w:r w:rsidR="00A41BE4" w:rsidRPr="00DC2BA7">
        <w:rPr>
          <w:shd w:val="clear" w:color="auto" w:fill="D9D9D9"/>
          <w:lang w:val="sv-SE"/>
        </w:rPr>
        <w:t xml:space="preserve">injektionsvätska, lösning i förfylld </w:t>
      </w:r>
      <w:r w:rsidR="00662E57">
        <w:rPr>
          <w:shd w:val="clear" w:color="auto" w:fill="D9D9D9"/>
          <w:lang w:val="sv-SE"/>
        </w:rPr>
        <w:t>injektions</w:t>
      </w:r>
      <w:r w:rsidR="00A41BE4">
        <w:rPr>
          <w:shd w:val="clear" w:color="auto" w:fill="D9D9D9"/>
          <w:lang w:val="sv-SE"/>
        </w:rPr>
        <w:t xml:space="preserve">penna </w:t>
      </w:r>
      <w:r w:rsidRPr="00DB6232">
        <w:rPr>
          <w:color w:val="000000"/>
          <w:shd w:val="clear" w:color="auto" w:fill="D9D9D9"/>
          <w:lang w:val="sv-SE"/>
        </w:rPr>
        <w:t>(3 x 1)</w:t>
      </w:r>
    </w:p>
    <w:p w14:paraId="33F699D0" w14:textId="3FB209D0" w:rsidR="00676B6B" w:rsidRPr="00DB6232" w:rsidRDefault="00B60735" w:rsidP="00676B6B">
      <w:pPr>
        <w:tabs>
          <w:tab w:val="clear" w:pos="567"/>
          <w:tab w:val="left" w:pos="2268"/>
        </w:tabs>
        <w:spacing w:line="240" w:lineRule="auto"/>
        <w:rPr>
          <w:color w:val="000000"/>
          <w:shd w:val="clear" w:color="auto" w:fill="D9D9D9"/>
          <w:lang w:val="sv-SE"/>
        </w:rPr>
      </w:pPr>
      <w:r w:rsidRPr="00DB6232">
        <w:rPr>
          <w:color w:val="000000"/>
          <w:shd w:val="clear" w:color="auto" w:fill="D9D9D9"/>
          <w:lang w:val="sv-SE"/>
        </w:rPr>
        <w:t>EU/1/05/319/</w:t>
      </w:r>
      <w:r w:rsidR="001F6689">
        <w:rPr>
          <w:color w:val="000000"/>
          <w:shd w:val="clear" w:color="auto" w:fill="D9D9D9"/>
          <w:lang w:val="sv-SE"/>
        </w:rPr>
        <w:t>029</w:t>
      </w:r>
      <w:r w:rsidRPr="00DB6232">
        <w:rPr>
          <w:color w:val="000000"/>
          <w:shd w:val="clear" w:color="auto" w:fill="D9D9D9"/>
          <w:lang w:val="sv-SE"/>
        </w:rPr>
        <w:tab/>
        <w:t xml:space="preserve">150 mg </w:t>
      </w:r>
      <w:r w:rsidR="00A41BE4" w:rsidRPr="00DC2BA7">
        <w:rPr>
          <w:shd w:val="clear" w:color="auto" w:fill="D9D9D9"/>
          <w:lang w:val="sv-SE"/>
        </w:rPr>
        <w:t xml:space="preserve">injektionsvätska, lösning i förfylld </w:t>
      </w:r>
      <w:r w:rsidR="00662E57">
        <w:rPr>
          <w:shd w:val="clear" w:color="auto" w:fill="D9D9D9"/>
          <w:lang w:val="sv-SE"/>
        </w:rPr>
        <w:t>injektions</w:t>
      </w:r>
      <w:r w:rsidR="00A41BE4">
        <w:rPr>
          <w:shd w:val="clear" w:color="auto" w:fill="D9D9D9"/>
          <w:lang w:val="sv-SE"/>
        </w:rPr>
        <w:t xml:space="preserve">penna </w:t>
      </w:r>
      <w:r w:rsidRPr="00DB6232">
        <w:rPr>
          <w:color w:val="000000"/>
          <w:shd w:val="clear" w:color="auto" w:fill="D9D9D9"/>
          <w:lang w:val="sv-SE"/>
        </w:rPr>
        <w:t>(6 x 1)</w:t>
      </w:r>
    </w:p>
    <w:p w14:paraId="22517D5A" w14:textId="5486409B" w:rsidR="00FD7DD5" w:rsidRPr="00DB6232" w:rsidRDefault="00FD7DD5" w:rsidP="00FD7DD5">
      <w:pPr>
        <w:tabs>
          <w:tab w:val="clear" w:pos="567"/>
          <w:tab w:val="left" w:pos="2268"/>
        </w:tabs>
        <w:spacing w:line="240" w:lineRule="auto"/>
        <w:rPr>
          <w:ins w:id="15" w:author="Author"/>
          <w:color w:val="000000"/>
          <w:shd w:val="clear" w:color="auto" w:fill="D9D9D9"/>
          <w:lang w:val="sv-SE"/>
        </w:rPr>
      </w:pPr>
      <w:ins w:id="16" w:author="Author">
        <w:r w:rsidRPr="00DB6232">
          <w:rPr>
            <w:color w:val="000000"/>
            <w:shd w:val="clear" w:color="auto" w:fill="D9D9D9"/>
            <w:lang w:val="sv-SE"/>
          </w:rPr>
          <w:t>EU/1/05/319/</w:t>
        </w:r>
        <w:r>
          <w:rPr>
            <w:color w:val="000000"/>
            <w:shd w:val="clear" w:color="auto" w:fill="D9D9D9"/>
            <w:lang w:val="sv-SE"/>
          </w:rPr>
          <w:t>030</w:t>
        </w:r>
        <w:r w:rsidRPr="00DB6232">
          <w:rPr>
            <w:color w:val="000000"/>
            <w:shd w:val="clear" w:color="auto" w:fill="D9D9D9"/>
            <w:lang w:val="sv-SE"/>
          </w:rPr>
          <w:tab/>
          <w:t xml:space="preserve">150 mg </w:t>
        </w:r>
        <w:r w:rsidRPr="00DC2BA7">
          <w:rPr>
            <w:shd w:val="clear" w:color="auto" w:fill="D9D9D9"/>
            <w:lang w:val="sv-SE"/>
          </w:rPr>
          <w:t xml:space="preserve">injektionsvätska, lösning i förfylld </w:t>
        </w:r>
        <w:r>
          <w:rPr>
            <w:shd w:val="clear" w:color="auto" w:fill="D9D9D9"/>
            <w:lang w:val="sv-SE"/>
          </w:rPr>
          <w:t xml:space="preserve">injektionspenna </w:t>
        </w:r>
        <w:r w:rsidRPr="00DB6232">
          <w:rPr>
            <w:color w:val="000000"/>
            <w:shd w:val="clear" w:color="auto" w:fill="D9D9D9"/>
            <w:lang w:val="sv-SE"/>
          </w:rPr>
          <w:t>(</w:t>
        </w:r>
        <w:r>
          <w:rPr>
            <w:color w:val="000000"/>
            <w:shd w:val="clear" w:color="auto" w:fill="D9D9D9"/>
            <w:lang w:val="sv-SE"/>
          </w:rPr>
          <w:t>10</w:t>
        </w:r>
        <w:r w:rsidRPr="00DB6232">
          <w:rPr>
            <w:color w:val="000000"/>
            <w:shd w:val="clear" w:color="auto" w:fill="D9D9D9"/>
            <w:lang w:val="sv-SE"/>
          </w:rPr>
          <w:t> x 1)</w:t>
        </w:r>
      </w:ins>
    </w:p>
    <w:p w14:paraId="16778354" w14:textId="31303AEE" w:rsidR="00676B6B" w:rsidRPr="00DB6232" w:rsidRDefault="00676B6B" w:rsidP="00676B6B">
      <w:pPr>
        <w:tabs>
          <w:tab w:val="clear" w:pos="567"/>
          <w:tab w:val="left" w:pos="2268"/>
        </w:tabs>
        <w:spacing w:line="240" w:lineRule="auto"/>
        <w:rPr>
          <w:color w:val="000000"/>
          <w:shd w:val="clear" w:color="auto" w:fill="D9D9D9"/>
          <w:lang w:val="sv-SE"/>
        </w:rPr>
      </w:pPr>
    </w:p>
    <w:p w14:paraId="01F5DAED" w14:textId="77777777" w:rsidR="00676B6B" w:rsidRPr="00DB6232" w:rsidRDefault="00676B6B" w:rsidP="00676B6B">
      <w:pPr>
        <w:pStyle w:val="Text"/>
        <w:spacing w:before="0"/>
        <w:jc w:val="left"/>
        <w:rPr>
          <w:color w:val="000000"/>
          <w:sz w:val="22"/>
          <w:lang w:val="sv-SE"/>
        </w:rPr>
      </w:pPr>
    </w:p>
    <w:p w14:paraId="4FDC6C6C"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13.</w:t>
      </w:r>
      <w:r w:rsidRPr="00DB6232">
        <w:rPr>
          <w:b/>
          <w:color w:val="000000"/>
          <w:lang w:val="sv-SE"/>
        </w:rPr>
        <w:tab/>
      </w:r>
      <w:r w:rsidR="00A41BE4" w:rsidRPr="00DC2BA7">
        <w:rPr>
          <w:b/>
          <w:noProof/>
          <w:lang w:val="sv-SE"/>
        </w:rPr>
        <w:t>TILLVERKNINGSSATSNUMMER</w:t>
      </w:r>
    </w:p>
    <w:p w14:paraId="56383929" w14:textId="77777777" w:rsidR="00676B6B" w:rsidRPr="00DB6232" w:rsidRDefault="00676B6B" w:rsidP="00676B6B">
      <w:pPr>
        <w:pStyle w:val="Text"/>
        <w:spacing w:before="0"/>
        <w:jc w:val="left"/>
        <w:rPr>
          <w:color w:val="000000"/>
          <w:sz w:val="22"/>
          <w:lang w:val="sv-SE"/>
        </w:rPr>
      </w:pPr>
    </w:p>
    <w:p w14:paraId="45F5C724" w14:textId="77777777" w:rsidR="00676B6B" w:rsidRPr="00DB6232" w:rsidRDefault="00B60735" w:rsidP="00676B6B">
      <w:pPr>
        <w:pStyle w:val="Text"/>
        <w:spacing w:before="0"/>
        <w:jc w:val="left"/>
        <w:rPr>
          <w:color w:val="000000"/>
          <w:sz w:val="22"/>
          <w:lang w:val="sv-SE"/>
        </w:rPr>
      </w:pPr>
      <w:r w:rsidRPr="00DB6232">
        <w:rPr>
          <w:color w:val="000000"/>
          <w:sz w:val="22"/>
          <w:lang w:val="sv-SE"/>
        </w:rPr>
        <w:t>Lot</w:t>
      </w:r>
    </w:p>
    <w:p w14:paraId="00E5837A" w14:textId="77777777" w:rsidR="00676B6B" w:rsidRPr="00DB6232" w:rsidRDefault="00676B6B" w:rsidP="00676B6B">
      <w:pPr>
        <w:pStyle w:val="Text"/>
        <w:spacing w:before="0"/>
        <w:jc w:val="left"/>
        <w:rPr>
          <w:color w:val="000000"/>
          <w:sz w:val="22"/>
          <w:lang w:val="sv-SE"/>
        </w:rPr>
      </w:pPr>
    </w:p>
    <w:p w14:paraId="7FF19929" w14:textId="77777777" w:rsidR="00676B6B" w:rsidRPr="00DB6232" w:rsidRDefault="00676B6B" w:rsidP="00676B6B">
      <w:pPr>
        <w:pStyle w:val="Text"/>
        <w:spacing w:before="0"/>
        <w:jc w:val="left"/>
        <w:rPr>
          <w:color w:val="000000"/>
          <w:sz w:val="22"/>
          <w:lang w:val="sv-SE"/>
        </w:rPr>
      </w:pPr>
    </w:p>
    <w:p w14:paraId="728DC2C9" w14:textId="77777777" w:rsidR="00676B6B" w:rsidRPr="00DB6232"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DB6232">
        <w:rPr>
          <w:b/>
          <w:color w:val="000000"/>
          <w:lang w:val="sv-SE"/>
        </w:rPr>
        <w:t>14.</w:t>
      </w:r>
      <w:r w:rsidRPr="00DB6232">
        <w:rPr>
          <w:b/>
          <w:color w:val="000000"/>
          <w:lang w:val="sv-SE"/>
        </w:rPr>
        <w:tab/>
      </w:r>
      <w:r w:rsidR="00A41BE4" w:rsidRPr="00DC2BA7">
        <w:rPr>
          <w:b/>
          <w:noProof/>
          <w:lang w:val="sv-SE"/>
        </w:rPr>
        <w:t>ALLMÄN KLASSIFICERING FÖR FÖRSKRIVNING</w:t>
      </w:r>
    </w:p>
    <w:p w14:paraId="43769F5E" w14:textId="77777777" w:rsidR="00676B6B" w:rsidRPr="00DB6232" w:rsidRDefault="00676B6B" w:rsidP="00676B6B">
      <w:pPr>
        <w:pStyle w:val="Text"/>
        <w:spacing w:before="0"/>
        <w:jc w:val="left"/>
        <w:rPr>
          <w:color w:val="000000"/>
          <w:sz w:val="22"/>
          <w:lang w:val="sv-SE"/>
        </w:rPr>
      </w:pPr>
    </w:p>
    <w:p w14:paraId="38CCA6DA" w14:textId="77777777" w:rsidR="00A41BE4" w:rsidRPr="00DB6232" w:rsidRDefault="00A41BE4" w:rsidP="00676B6B">
      <w:pPr>
        <w:pStyle w:val="Text"/>
        <w:spacing w:before="0"/>
        <w:jc w:val="left"/>
        <w:rPr>
          <w:color w:val="000000"/>
          <w:sz w:val="22"/>
          <w:lang w:val="sv-SE"/>
        </w:rPr>
      </w:pPr>
    </w:p>
    <w:p w14:paraId="1E29BA89"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15.</w:t>
      </w:r>
      <w:r w:rsidRPr="00DB6232">
        <w:rPr>
          <w:b/>
          <w:color w:val="000000"/>
          <w:lang w:val="sv-SE"/>
        </w:rPr>
        <w:tab/>
      </w:r>
      <w:r w:rsidR="00A41BE4" w:rsidRPr="00DC2BA7">
        <w:rPr>
          <w:b/>
          <w:noProof/>
          <w:lang w:val="sv-SE"/>
        </w:rPr>
        <w:t>BRUKSANVISNING</w:t>
      </w:r>
    </w:p>
    <w:p w14:paraId="41E5DC3B" w14:textId="77777777" w:rsidR="00676B6B" w:rsidRPr="00DB6232" w:rsidRDefault="00676B6B" w:rsidP="00676B6B">
      <w:pPr>
        <w:tabs>
          <w:tab w:val="clear" w:pos="567"/>
        </w:tabs>
        <w:spacing w:line="240" w:lineRule="auto"/>
        <w:rPr>
          <w:color w:val="000000"/>
          <w:lang w:val="sv-SE"/>
        </w:rPr>
      </w:pPr>
    </w:p>
    <w:p w14:paraId="2A3EA1B2" w14:textId="77777777" w:rsidR="00676B6B" w:rsidRPr="00DB6232" w:rsidRDefault="00676B6B" w:rsidP="00676B6B">
      <w:pPr>
        <w:tabs>
          <w:tab w:val="clear" w:pos="567"/>
        </w:tabs>
        <w:spacing w:line="240" w:lineRule="auto"/>
        <w:rPr>
          <w:color w:val="000000"/>
          <w:lang w:val="sv-SE"/>
        </w:rPr>
      </w:pPr>
    </w:p>
    <w:p w14:paraId="3FCDF079"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r w:rsidRPr="00DB6232">
        <w:rPr>
          <w:b/>
          <w:color w:val="000000"/>
          <w:lang w:val="sv-SE"/>
        </w:rPr>
        <w:t>16.</w:t>
      </w:r>
      <w:r w:rsidRPr="00DB6232">
        <w:rPr>
          <w:b/>
          <w:color w:val="000000"/>
          <w:lang w:val="sv-SE"/>
        </w:rPr>
        <w:tab/>
      </w:r>
      <w:r w:rsidR="00A41BE4" w:rsidRPr="00DC2BA7">
        <w:rPr>
          <w:b/>
          <w:caps/>
          <w:noProof/>
          <w:lang w:val="sv-SE"/>
        </w:rPr>
        <w:t>information i Punktskrift</w:t>
      </w:r>
    </w:p>
    <w:p w14:paraId="5A8F1E62" w14:textId="77777777" w:rsidR="00676B6B" w:rsidRPr="00DB6232" w:rsidRDefault="00676B6B" w:rsidP="00676B6B">
      <w:pPr>
        <w:tabs>
          <w:tab w:val="clear" w:pos="567"/>
        </w:tabs>
        <w:spacing w:line="240" w:lineRule="auto"/>
        <w:rPr>
          <w:color w:val="000000"/>
          <w:lang w:val="sv-SE"/>
        </w:rPr>
      </w:pPr>
    </w:p>
    <w:p w14:paraId="3F8D79EE" w14:textId="77777777" w:rsidR="00676B6B" w:rsidRPr="00DB6232" w:rsidRDefault="00B60735" w:rsidP="00676B6B">
      <w:pPr>
        <w:pStyle w:val="Text"/>
        <w:spacing w:before="0"/>
        <w:jc w:val="left"/>
        <w:rPr>
          <w:color w:val="000000"/>
          <w:sz w:val="22"/>
          <w:lang w:val="sv-SE"/>
        </w:rPr>
      </w:pPr>
      <w:r w:rsidRPr="00DB6232">
        <w:rPr>
          <w:color w:val="000000"/>
          <w:sz w:val="22"/>
          <w:lang w:val="sv-SE"/>
        </w:rPr>
        <w:t>Xolair 150 mg</w:t>
      </w:r>
    </w:p>
    <w:p w14:paraId="318B819E" w14:textId="77777777" w:rsidR="00676B6B" w:rsidRPr="00DB6232" w:rsidRDefault="00676B6B" w:rsidP="00676B6B">
      <w:pPr>
        <w:tabs>
          <w:tab w:val="clear" w:pos="567"/>
        </w:tabs>
        <w:spacing w:line="240" w:lineRule="auto"/>
        <w:rPr>
          <w:color w:val="000000"/>
          <w:lang w:val="sv-SE"/>
        </w:rPr>
      </w:pPr>
    </w:p>
    <w:p w14:paraId="4FF8624A" w14:textId="77777777" w:rsidR="00676B6B" w:rsidRPr="00DB6232" w:rsidRDefault="00676B6B" w:rsidP="00676B6B">
      <w:pPr>
        <w:spacing w:line="240" w:lineRule="auto"/>
        <w:rPr>
          <w:color w:val="000000"/>
          <w:lang w:val="sv-SE"/>
        </w:rPr>
      </w:pPr>
    </w:p>
    <w:p w14:paraId="06DF8D33" w14:textId="77777777" w:rsidR="00676B6B" w:rsidRPr="00DB6232"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lang w:val="sv-SE"/>
        </w:rPr>
      </w:pPr>
      <w:r w:rsidRPr="00DB6232">
        <w:rPr>
          <w:b/>
          <w:noProof/>
          <w:lang w:val="sv-SE"/>
        </w:rPr>
        <w:t>17.</w:t>
      </w:r>
      <w:r w:rsidRPr="00DB6232">
        <w:rPr>
          <w:b/>
          <w:noProof/>
          <w:lang w:val="sv-SE"/>
        </w:rPr>
        <w:tab/>
      </w:r>
      <w:r w:rsidR="00A41BE4" w:rsidRPr="00DC2BA7">
        <w:rPr>
          <w:b/>
          <w:noProof/>
          <w:lang w:val="sv-SE"/>
        </w:rPr>
        <w:t>UNIK IDENTITETSBETECKNING – TVÅDIMENSIONELL STRECKKOD</w:t>
      </w:r>
    </w:p>
    <w:p w14:paraId="4938889C" w14:textId="77777777" w:rsidR="00676B6B" w:rsidRPr="00DB6232" w:rsidRDefault="00676B6B" w:rsidP="00676B6B">
      <w:pPr>
        <w:keepNext/>
        <w:spacing w:line="240" w:lineRule="auto"/>
        <w:rPr>
          <w:noProof/>
          <w:lang w:val="sv-SE"/>
        </w:rPr>
      </w:pPr>
    </w:p>
    <w:p w14:paraId="18DDB386" w14:textId="77777777" w:rsidR="00A41BE4" w:rsidRPr="00DC2BA7" w:rsidRDefault="00B60735" w:rsidP="00A41BE4">
      <w:pPr>
        <w:widowControl w:val="0"/>
        <w:tabs>
          <w:tab w:val="clear" w:pos="567"/>
        </w:tabs>
        <w:spacing w:line="240" w:lineRule="auto"/>
        <w:rPr>
          <w:shd w:val="pct15" w:color="auto" w:fill="auto"/>
          <w:lang w:val="sv-SE"/>
        </w:rPr>
      </w:pPr>
      <w:r w:rsidRPr="00DC2BA7">
        <w:rPr>
          <w:shd w:val="pct15" w:color="auto" w:fill="auto"/>
          <w:lang w:val="sv-SE"/>
        </w:rPr>
        <w:t>Tvådimensionell streckkod som innehåller den unika identitetsbeteckningen.</w:t>
      </w:r>
    </w:p>
    <w:p w14:paraId="0C3CCFE8" w14:textId="77777777" w:rsidR="00676B6B" w:rsidRPr="00DB6232" w:rsidRDefault="00676B6B" w:rsidP="00676B6B">
      <w:pPr>
        <w:spacing w:line="240" w:lineRule="auto"/>
        <w:rPr>
          <w:color w:val="000000"/>
          <w:lang w:val="sv-SE"/>
        </w:rPr>
      </w:pPr>
    </w:p>
    <w:p w14:paraId="1400C1EA" w14:textId="77777777" w:rsidR="00676B6B" w:rsidRPr="00DB6232" w:rsidRDefault="00676B6B" w:rsidP="00676B6B">
      <w:pPr>
        <w:spacing w:line="240" w:lineRule="auto"/>
        <w:rPr>
          <w:color w:val="000000"/>
          <w:lang w:val="sv-SE"/>
        </w:rPr>
      </w:pPr>
    </w:p>
    <w:p w14:paraId="7C1BDE2F" w14:textId="77777777" w:rsidR="00676B6B" w:rsidRPr="00DB6232"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lang w:val="sv-SE"/>
        </w:rPr>
      </w:pPr>
      <w:r w:rsidRPr="00DB6232">
        <w:rPr>
          <w:b/>
          <w:noProof/>
          <w:lang w:val="sv-SE"/>
        </w:rPr>
        <w:t>18.</w:t>
      </w:r>
      <w:r w:rsidRPr="00DB6232">
        <w:rPr>
          <w:b/>
          <w:noProof/>
          <w:lang w:val="sv-SE"/>
        </w:rPr>
        <w:tab/>
      </w:r>
      <w:r w:rsidR="00A41BE4" w:rsidRPr="00DC2BA7">
        <w:rPr>
          <w:b/>
          <w:noProof/>
          <w:lang w:val="sv-SE"/>
        </w:rPr>
        <w:t>UNIK IDENTITETSBETECKNING – I ETT FORMAT LÄSBART FÖR MÄNSKLIGT ÖGA</w:t>
      </w:r>
    </w:p>
    <w:p w14:paraId="5427A968" w14:textId="77777777" w:rsidR="00676B6B" w:rsidRPr="00DB6232" w:rsidRDefault="00676B6B" w:rsidP="00676B6B">
      <w:pPr>
        <w:keepNext/>
        <w:spacing w:line="240" w:lineRule="auto"/>
        <w:rPr>
          <w:noProof/>
          <w:lang w:val="sv-SE"/>
        </w:rPr>
      </w:pPr>
    </w:p>
    <w:p w14:paraId="109AF032" w14:textId="77777777" w:rsidR="00676B6B" w:rsidRPr="00DB6232" w:rsidRDefault="00B60735" w:rsidP="00676B6B">
      <w:pPr>
        <w:keepNext/>
        <w:spacing w:line="240" w:lineRule="auto"/>
        <w:rPr>
          <w:lang w:val="sv-SE"/>
        </w:rPr>
      </w:pPr>
      <w:r w:rsidRPr="00DB6232">
        <w:rPr>
          <w:lang w:val="sv-SE"/>
        </w:rPr>
        <w:t>PC</w:t>
      </w:r>
    </w:p>
    <w:p w14:paraId="22FD79D8" w14:textId="77777777" w:rsidR="00676B6B" w:rsidRPr="00DB6232" w:rsidRDefault="00B60735" w:rsidP="00676B6B">
      <w:pPr>
        <w:keepNext/>
        <w:spacing w:line="240" w:lineRule="auto"/>
        <w:rPr>
          <w:lang w:val="sv-SE"/>
        </w:rPr>
      </w:pPr>
      <w:r w:rsidRPr="00DB6232">
        <w:rPr>
          <w:lang w:val="sv-SE"/>
        </w:rPr>
        <w:t>SN</w:t>
      </w:r>
    </w:p>
    <w:p w14:paraId="7138187A" w14:textId="77777777" w:rsidR="00676B6B" w:rsidRPr="00DB6232" w:rsidRDefault="00B60735" w:rsidP="00676B6B">
      <w:pPr>
        <w:spacing w:line="240" w:lineRule="auto"/>
        <w:rPr>
          <w:color w:val="000000"/>
          <w:lang w:val="sv-SE"/>
        </w:rPr>
      </w:pPr>
      <w:r w:rsidRPr="00DB6232">
        <w:rPr>
          <w:lang w:val="sv-SE"/>
        </w:rPr>
        <w:t>NN</w:t>
      </w:r>
    </w:p>
    <w:p w14:paraId="100FE554" w14:textId="77777777" w:rsidR="00676B6B" w:rsidRPr="00DB6232" w:rsidRDefault="00B60735" w:rsidP="00676B6B">
      <w:pPr>
        <w:pStyle w:val="Text"/>
        <w:spacing w:before="0"/>
        <w:jc w:val="left"/>
        <w:rPr>
          <w:color w:val="000000"/>
          <w:sz w:val="22"/>
          <w:lang w:val="sv-SE"/>
        </w:rPr>
      </w:pPr>
      <w:r w:rsidRPr="00DB6232">
        <w:rPr>
          <w:b/>
          <w:color w:val="000000"/>
          <w:sz w:val="22"/>
          <w:u w:val="single"/>
          <w:lang w:val="sv-SE"/>
        </w:rPr>
        <w:br w:type="page"/>
      </w:r>
    </w:p>
    <w:p w14:paraId="4CDD754C" w14:textId="77777777" w:rsidR="00676B6B" w:rsidRPr="00DB6232" w:rsidRDefault="00676B6B" w:rsidP="00676B6B">
      <w:pPr>
        <w:tabs>
          <w:tab w:val="clear" w:pos="567"/>
        </w:tabs>
        <w:spacing w:line="240" w:lineRule="auto"/>
        <w:rPr>
          <w:color w:val="000000"/>
          <w:lang w:val="sv-SE"/>
        </w:rPr>
      </w:pPr>
    </w:p>
    <w:p w14:paraId="66E9BDC6" w14:textId="77777777" w:rsidR="00A41BE4" w:rsidRPr="00DC2BA7" w:rsidRDefault="00B60735" w:rsidP="00A41BE4">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3022349D" w14:textId="77777777" w:rsidR="00A41BE4" w:rsidRPr="00DC2BA7" w:rsidRDefault="00A41BE4" w:rsidP="00A41BE4">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2B494327" w14:textId="77777777" w:rsidR="00A41BE4" w:rsidRPr="00DC2BA7" w:rsidRDefault="00B60735" w:rsidP="00A41BE4">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INTERMEDIÄR KARTONG FÖR MULTIPACK (UTAN BLUE BOX)</w:t>
      </w:r>
    </w:p>
    <w:p w14:paraId="34A1FA06" w14:textId="77777777" w:rsidR="00676B6B" w:rsidRPr="00DB6232" w:rsidRDefault="00676B6B" w:rsidP="00676B6B">
      <w:pPr>
        <w:tabs>
          <w:tab w:val="clear" w:pos="567"/>
        </w:tabs>
        <w:spacing w:line="240" w:lineRule="auto"/>
        <w:rPr>
          <w:color w:val="000000"/>
          <w:lang w:val="sv-SE"/>
        </w:rPr>
      </w:pPr>
    </w:p>
    <w:p w14:paraId="45017D43" w14:textId="77777777" w:rsidR="00676B6B" w:rsidRPr="00DB6232" w:rsidRDefault="00676B6B" w:rsidP="00676B6B">
      <w:pPr>
        <w:tabs>
          <w:tab w:val="clear" w:pos="567"/>
        </w:tabs>
        <w:spacing w:line="240" w:lineRule="auto"/>
        <w:rPr>
          <w:color w:val="000000"/>
          <w:lang w:val="sv-SE"/>
        </w:rPr>
      </w:pPr>
    </w:p>
    <w:p w14:paraId="652F5F4F" w14:textId="77777777" w:rsidR="00676B6B" w:rsidRPr="00DB6232"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DB6232">
        <w:rPr>
          <w:b/>
          <w:color w:val="000000"/>
          <w:lang w:val="sv-SE"/>
        </w:rPr>
        <w:t>1.</w:t>
      </w:r>
      <w:r w:rsidRPr="00DB6232">
        <w:rPr>
          <w:b/>
          <w:color w:val="000000"/>
          <w:lang w:val="sv-SE"/>
        </w:rPr>
        <w:tab/>
      </w:r>
      <w:r w:rsidR="00A41BE4" w:rsidRPr="00DC2BA7">
        <w:rPr>
          <w:b/>
          <w:noProof/>
          <w:lang w:val="sv-SE"/>
        </w:rPr>
        <w:t>LÄKEMEDLETS NAMN</w:t>
      </w:r>
    </w:p>
    <w:p w14:paraId="65685015" w14:textId="77777777" w:rsidR="00A41BE4" w:rsidRPr="00DB6232" w:rsidRDefault="00A41BE4" w:rsidP="00676B6B">
      <w:pPr>
        <w:pStyle w:val="Text"/>
        <w:spacing w:before="0"/>
        <w:jc w:val="left"/>
        <w:rPr>
          <w:color w:val="000000"/>
          <w:sz w:val="22"/>
          <w:lang w:val="sv-SE"/>
        </w:rPr>
      </w:pPr>
    </w:p>
    <w:p w14:paraId="6DD53587" w14:textId="731E853A" w:rsidR="00676B6B" w:rsidRPr="00DB6232" w:rsidRDefault="00B60735" w:rsidP="00676B6B">
      <w:pPr>
        <w:pStyle w:val="Text"/>
        <w:spacing w:before="0"/>
        <w:jc w:val="left"/>
        <w:rPr>
          <w:sz w:val="22"/>
          <w:lang w:val="sv-SE"/>
        </w:rPr>
      </w:pPr>
      <w:r w:rsidRPr="00DB6232">
        <w:rPr>
          <w:color w:val="000000"/>
          <w:sz w:val="22"/>
          <w:lang w:val="sv-SE"/>
        </w:rPr>
        <w:t>Xolair 150 </w:t>
      </w:r>
      <w:r w:rsidRPr="00DB6232">
        <w:rPr>
          <w:sz w:val="22"/>
          <w:lang w:val="sv-SE"/>
        </w:rPr>
        <w:t xml:space="preserve">mg </w:t>
      </w:r>
      <w:r w:rsidR="00A41BE4" w:rsidRPr="00DC2BA7">
        <w:rPr>
          <w:sz w:val="22"/>
          <w:lang w:val="sv-SE"/>
        </w:rPr>
        <w:t>injektionsvätska, lösning i förfylld</w:t>
      </w:r>
      <w:r w:rsidRPr="00DB6232">
        <w:rPr>
          <w:sz w:val="22"/>
          <w:lang w:val="sv-SE"/>
        </w:rPr>
        <w:t xml:space="preserve"> </w:t>
      </w:r>
      <w:r w:rsidR="00662E57">
        <w:rPr>
          <w:sz w:val="22"/>
          <w:lang w:val="sv-SE"/>
        </w:rPr>
        <w:t>injektions</w:t>
      </w:r>
      <w:r w:rsidRPr="00DB6232">
        <w:rPr>
          <w:sz w:val="22"/>
          <w:lang w:val="sv-SE"/>
        </w:rPr>
        <w:t>pen</w:t>
      </w:r>
      <w:r w:rsidR="00A41BE4" w:rsidRPr="00DB6232">
        <w:rPr>
          <w:sz w:val="22"/>
          <w:lang w:val="sv-SE"/>
        </w:rPr>
        <w:t>na</w:t>
      </w:r>
    </w:p>
    <w:p w14:paraId="27737E92" w14:textId="77777777" w:rsidR="00676B6B" w:rsidRPr="00DB6232" w:rsidRDefault="00B60735" w:rsidP="00676B6B">
      <w:pPr>
        <w:pStyle w:val="Text"/>
        <w:spacing w:before="0"/>
        <w:jc w:val="left"/>
        <w:rPr>
          <w:color w:val="000000"/>
          <w:sz w:val="22"/>
          <w:lang w:val="sv-SE"/>
        </w:rPr>
      </w:pPr>
      <w:r w:rsidRPr="00DB6232">
        <w:rPr>
          <w:color w:val="000000"/>
          <w:sz w:val="22"/>
          <w:lang w:val="sv-SE"/>
        </w:rPr>
        <w:t>omalizumab</w:t>
      </w:r>
    </w:p>
    <w:p w14:paraId="14CB6AB4" w14:textId="77777777" w:rsidR="00676B6B" w:rsidRPr="00DB6232" w:rsidRDefault="00676B6B" w:rsidP="00676B6B">
      <w:pPr>
        <w:pStyle w:val="Text"/>
        <w:spacing w:before="0"/>
        <w:jc w:val="left"/>
        <w:rPr>
          <w:color w:val="000000"/>
          <w:sz w:val="22"/>
          <w:lang w:val="sv-SE"/>
        </w:rPr>
      </w:pPr>
    </w:p>
    <w:p w14:paraId="5AC92FB0" w14:textId="77777777" w:rsidR="00676B6B" w:rsidRPr="00DB6232" w:rsidRDefault="00676B6B" w:rsidP="00676B6B">
      <w:pPr>
        <w:pStyle w:val="Text"/>
        <w:spacing w:before="0"/>
        <w:jc w:val="left"/>
        <w:rPr>
          <w:color w:val="000000"/>
          <w:sz w:val="22"/>
          <w:lang w:val="sv-SE"/>
        </w:rPr>
      </w:pPr>
    </w:p>
    <w:p w14:paraId="73376AE5" w14:textId="77777777" w:rsidR="00676B6B" w:rsidRPr="00DB6232"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2.</w:t>
      </w:r>
      <w:r w:rsidRPr="00DB6232">
        <w:rPr>
          <w:b/>
          <w:color w:val="000000"/>
          <w:lang w:val="sv-SE"/>
        </w:rPr>
        <w:tab/>
      </w:r>
      <w:r w:rsidR="00A41BE4" w:rsidRPr="00DC2BA7">
        <w:rPr>
          <w:b/>
          <w:noProof/>
          <w:lang w:val="sv-SE"/>
        </w:rPr>
        <w:t>DEKLARATION AV AKTIV(A) SUBSTANS(ER)</w:t>
      </w:r>
    </w:p>
    <w:p w14:paraId="300CCBFA" w14:textId="77777777" w:rsidR="00676B6B" w:rsidRPr="00DB6232" w:rsidRDefault="00676B6B" w:rsidP="00676B6B">
      <w:pPr>
        <w:pStyle w:val="Text"/>
        <w:spacing w:before="0"/>
        <w:jc w:val="left"/>
        <w:rPr>
          <w:color w:val="000000"/>
          <w:sz w:val="22"/>
          <w:lang w:val="sv-SE"/>
        </w:rPr>
      </w:pPr>
    </w:p>
    <w:p w14:paraId="75FA082A" w14:textId="2E247531" w:rsidR="00A41BE4" w:rsidRPr="0012024C" w:rsidRDefault="00B60735" w:rsidP="00A41BE4">
      <w:pPr>
        <w:tabs>
          <w:tab w:val="clear" w:pos="567"/>
        </w:tabs>
        <w:spacing w:line="240" w:lineRule="auto"/>
        <w:rPr>
          <w:color w:val="000000"/>
          <w:lang w:val="sv-SE"/>
        </w:rPr>
      </w:pPr>
      <w:r w:rsidRPr="00DC2BA7">
        <w:rPr>
          <w:color w:val="000000"/>
          <w:lang w:val="sv-SE"/>
        </w:rPr>
        <w:t xml:space="preserve">Varje förfylld </w:t>
      </w:r>
      <w:r w:rsidR="00662E57">
        <w:rPr>
          <w:lang w:val="sv-SE"/>
        </w:rPr>
        <w:t>injektions</w:t>
      </w:r>
      <w:r>
        <w:rPr>
          <w:color w:val="000000"/>
          <w:lang w:val="sv-SE"/>
        </w:rPr>
        <w:t>penna</w:t>
      </w:r>
      <w:r w:rsidRPr="00DC2BA7">
        <w:rPr>
          <w:color w:val="000000"/>
          <w:lang w:val="sv-SE"/>
        </w:rPr>
        <w:t xml:space="preserve"> innehåller </w:t>
      </w:r>
      <w:r>
        <w:rPr>
          <w:color w:val="000000"/>
          <w:lang w:val="sv-SE"/>
        </w:rPr>
        <w:t>150</w:t>
      </w:r>
      <w:r w:rsidRPr="00DC2BA7">
        <w:rPr>
          <w:color w:val="000000"/>
          <w:lang w:val="sv-SE"/>
        </w:rPr>
        <w:t> mg omalizumab</w:t>
      </w:r>
      <w:r>
        <w:rPr>
          <w:color w:val="000000"/>
          <w:lang w:val="sv-SE"/>
        </w:rPr>
        <w:t xml:space="preserve"> i</w:t>
      </w:r>
      <w:r w:rsidRPr="00DC2BA7">
        <w:rPr>
          <w:color w:val="000000"/>
          <w:lang w:val="sv-SE"/>
        </w:rPr>
        <w:t xml:space="preserve"> </w:t>
      </w:r>
      <w:r>
        <w:rPr>
          <w:color w:val="000000"/>
          <w:lang w:val="sv-SE"/>
        </w:rPr>
        <w:t>1</w:t>
      </w:r>
      <w:r w:rsidRPr="00DC2BA7">
        <w:rPr>
          <w:color w:val="000000"/>
          <w:lang w:val="sv-SE"/>
        </w:rPr>
        <w:t> ml lösning</w:t>
      </w:r>
    </w:p>
    <w:p w14:paraId="14182501" w14:textId="77777777" w:rsidR="00676B6B" w:rsidRPr="00DB6232" w:rsidRDefault="00676B6B" w:rsidP="00676B6B">
      <w:pPr>
        <w:pStyle w:val="Text"/>
        <w:spacing w:before="0"/>
        <w:jc w:val="left"/>
        <w:rPr>
          <w:color w:val="000000"/>
          <w:sz w:val="22"/>
          <w:lang w:val="sv-SE"/>
        </w:rPr>
      </w:pPr>
    </w:p>
    <w:p w14:paraId="7D5040A5" w14:textId="77777777" w:rsidR="00676B6B" w:rsidRPr="00DB6232" w:rsidRDefault="00676B6B" w:rsidP="00676B6B">
      <w:pPr>
        <w:pStyle w:val="Text"/>
        <w:spacing w:before="0"/>
        <w:jc w:val="left"/>
        <w:rPr>
          <w:color w:val="000000"/>
          <w:sz w:val="22"/>
          <w:lang w:val="sv-SE"/>
        </w:rPr>
      </w:pPr>
    </w:p>
    <w:p w14:paraId="0ACCFD5F" w14:textId="77777777" w:rsidR="00676B6B" w:rsidRPr="007F644E"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bCs/>
          <w:lang w:val="sv-SE"/>
        </w:rPr>
        <w:t>3.</w:t>
      </w:r>
      <w:r w:rsidRPr="00DB6232">
        <w:rPr>
          <w:b/>
          <w:bCs/>
          <w:lang w:val="sv-SE"/>
        </w:rPr>
        <w:tab/>
      </w:r>
      <w:r w:rsidR="00A41BE4" w:rsidRPr="00DC2BA7">
        <w:rPr>
          <w:b/>
          <w:noProof/>
          <w:lang w:val="sv-SE"/>
        </w:rPr>
        <w:t>FÖRTECKNING ÖVER HJÄLPÄMNEN</w:t>
      </w:r>
    </w:p>
    <w:p w14:paraId="7520C9B3" w14:textId="77777777" w:rsidR="00676B6B" w:rsidRPr="00DB6232" w:rsidRDefault="00676B6B" w:rsidP="00676B6B">
      <w:pPr>
        <w:pStyle w:val="Text"/>
        <w:spacing w:before="0"/>
        <w:jc w:val="left"/>
        <w:rPr>
          <w:color w:val="000000"/>
          <w:sz w:val="22"/>
          <w:lang w:val="sv-SE"/>
        </w:rPr>
      </w:pPr>
    </w:p>
    <w:p w14:paraId="05E6CDF8" w14:textId="77777777" w:rsidR="00A41BE4" w:rsidRPr="00DC2BA7" w:rsidRDefault="00B60735" w:rsidP="00A41BE4">
      <w:pPr>
        <w:pStyle w:val="Char2"/>
        <w:widowControl w:val="0"/>
        <w:spacing w:before="0"/>
        <w:jc w:val="left"/>
        <w:rPr>
          <w:sz w:val="22"/>
          <w:szCs w:val="22"/>
          <w:lang w:val="sv-SE"/>
        </w:rPr>
      </w:pPr>
      <w:r w:rsidRPr="00DC2BA7">
        <w:rPr>
          <w:sz w:val="22"/>
          <w:szCs w:val="22"/>
          <w:lang w:val="sv-SE"/>
        </w:rPr>
        <w:t>Innehåller även: argininhydroklorid, histidinhydroklorid</w:t>
      </w:r>
      <w:r w:rsidR="00ED7F84">
        <w:rPr>
          <w:sz w:val="22"/>
          <w:szCs w:val="22"/>
          <w:lang w:val="sv-SE"/>
        </w:rPr>
        <w:t>monohydrat</w:t>
      </w:r>
      <w:r w:rsidRPr="00DC2BA7">
        <w:rPr>
          <w:sz w:val="22"/>
          <w:szCs w:val="22"/>
          <w:lang w:val="sv-SE"/>
        </w:rPr>
        <w:t>, histidin, polysorbat 20, vatten för injektionsvätskor.</w:t>
      </w:r>
    </w:p>
    <w:p w14:paraId="027852FA" w14:textId="77777777" w:rsidR="00676B6B" w:rsidRPr="00DB6232" w:rsidRDefault="00676B6B" w:rsidP="00676B6B">
      <w:pPr>
        <w:pStyle w:val="Text"/>
        <w:spacing w:before="0"/>
        <w:jc w:val="left"/>
        <w:rPr>
          <w:color w:val="000000"/>
          <w:sz w:val="22"/>
          <w:lang w:val="sv-SE"/>
        </w:rPr>
      </w:pPr>
    </w:p>
    <w:p w14:paraId="5D13F6EB" w14:textId="77777777" w:rsidR="00676B6B" w:rsidRPr="00DB6232" w:rsidRDefault="00676B6B" w:rsidP="00676B6B">
      <w:pPr>
        <w:pStyle w:val="Text"/>
        <w:spacing w:before="0"/>
        <w:jc w:val="left"/>
        <w:rPr>
          <w:color w:val="000000"/>
          <w:sz w:val="22"/>
          <w:lang w:val="sv-SE"/>
        </w:rPr>
      </w:pPr>
    </w:p>
    <w:p w14:paraId="61F474C1"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bCs/>
          <w:lang w:val="sv-SE"/>
        </w:rPr>
      </w:pPr>
      <w:r w:rsidRPr="00DB6232">
        <w:rPr>
          <w:b/>
          <w:bCs/>
          <w:lang w:val="sv-SE"/>
        </w:rPr>
        <w:t>4.</w:t>
      </w:r>
      <w:r w:rsidRPr="00DB6232">
        <w:rPr>
          <w:b/>
          <w:bCs/>
          <w:lang w:val="sv-SE"/>
        </w:rPr>
        <w:tab/>
      </w:r>
      <w:r w:rsidR="00A41BE4" w:rsidRPr="00DC2BA7">
        <w:rPr>
          <w:b/>
          <w:noProof/>
          <w:lang w:val="sv-SE"/>
        </w:rPr>
        <w:t>LÄKEMEDELSFORM OCH FÖRPACKNINGSSTORLEK</w:t>
      </w:r>
    </w:p>
    <w:p w14:paraId="7A3009B8" w14:textId="77777777" w:rsidR="00676B6B" w:rsidRPr="00DB6232" w:rsidRDefault="00676B6B" w:rsidP="00676B6B">
      <w:pPr>
        <w:tabs>
          <w:tab w:val="clear" w:pos="567"/>
        </w:tabs>
        <w:spacing w:line="240" w:lineRule="auto"/>
        <w:rPr>
          <w:color w:val="000000"/>
          <w:lang w:val="sv-SE"/>
        </w:rPr>
      </w:pPr>
    </w:p>
    <w:p w14:paraId="1FF1D07B" w14:textId="0096BA79" w:rsidR="00A41BE4" w:rsidRPr="00DC2BA7" w:rsidRDefault="00B60735" w:rsidP="00A41BE4">
      <w:pPr>
        <w:pStyle w:val="Text"/>
        <w:spacing w:before="0"/>
        <w:jc w:val="left"/>
        <w:rPr>
          <w:sz w:val="22"/>
          <w:lang w:val="sv-SE"/>
        </w:rPr>
      </w:pPr>
      <w:r w:rsidRPr="00DC2BA7">
        <w:rPr>
          <w:sz w:val="22"/>
          <w:shd w:val="pct15" w:color="auto" w:fill="auto"/>
          <w:lang w:val="sv-SE"/>
        </w:rPr>
        <w:t xml:space="preserve">Injektionsvätska, lösning i förfylld </w:t>
      </w:r>
      <w:r w:rsidR="00662E57">
        <w:rPr>
          <w:sz w:val="22"/>
          <w:shd w:val="pct15" w:color="auto" w:fill="auto"/>
          <w:lang w:val="sv-SE"/>
        </w:rPr>
        <w:t>injektions</w:t>
      </w:r>
      <w:r>
        <w:rPr>
          <w:sz w:val="22"/>
          <w:shd w:val="pct15" w:color="auto" w:fill="auto"/>
          <w:lang w:val="sv-SE"/>
        </w:rPr>
        <w:t>penna</w:t>
      </w:r>
    </w:p>
    <w:p w14:paraId="1AD7C33F" w14:textId="77777777" w:rsidR="00A41BE4" w:rsidRPr="00DC2BA7" w:rsidRDefault="00A41BE4" w:rsidP="00A41BE4">
      <w:pPr>
        <w:pStyle w:val="Text"/>
        <w:spacing w:before="0"/>
        <w:jc w:val="left"/>
        <w:rPr>
          <w:sz w:val="22"/>
          <w:lang w:val="sv-SE"/>
        </w:rPr>
      </w:pPr>
    </w:p>
    <w:p w14:paraId="626A0314" w14:textId="6051E7EF" w:rsidR="00A41BE4" w:rsidRPr="00DC2BA7" w:rsidRDefault="00B60735" w:rsidP="00A41BE4">
      <w:pPr>
        <w:pStyle w:val="Text"/>
        <w:spacing w:before="0"/>
        <w:jc w:val="left"/>
        <w:rPr>
          <w:color w:val="000000"/>
          <w:sz w:val="22"/>
          <w:lang w:val="sv-SE"/>
        </w:rPr>
      </w:pPr>
      <w:r w:rsidRPr="00DC2BA7">
        <w:rPr>
          <w:color w:val="000000"/>
          <w:sz w:val="22"/>
          <w:lang w:val="sv-SE"/>
        </w:rPr>
        <w:t xml:space="preserve">1 förfylld </w:t>
      </w:r>
      <w:r w:rsidR="00662E57">
        <w:rPr>
          <w:sz w:val="22"/>
          <w:lang w:val="sv-SE"/>
        </w:rPr>
        <w:t>injektions</w:t>
      </w:r>
      <w:r>
        <w:rPr>
          <w:color w:val="000000"/>
          <w:sz w:val="22"/>
          <w:lang w:val="sv-SE"/>
        </w:rPr>
        <w:t>penna</w:t>
      </w:r>
      <w:r w:rsidRPr="00DC2BA7">
        <w:rPr>
          <w:color w:val="000000"/>
          <w:sz w:val="22"/>
          <w:lang w:val="sv-SE"/>
        </w:rPr>
        <w:t>. Del av multipack. Får inte säljas separat.</w:t>
      </w:r>
    </w:p>
    <w:p w14:paraId="18050324" w14:textId="77777777" w:rsidR="00676B6B" w:rsidRPr="00DB6232" w:rsidRDefault="00676B6B" w:rsidP="00676B6B">
      <w:pPr>
        <w:pStyle w:val="Text"/>
        <w:spacing w:before="0"/>
        <w:jc w:val="left"/>
        <w:rPr>
          <w:color w:val="000000"/>
          <w:sz w:val="22"/>
          <w:lang w:val="sv-SE"/>
        </w:rPr>
      </w:pPr>
    </w:p>
    <w:p w14:paraId="13562CA2" w14:textId="77777777" w:rsidR="00676B6B" w:rsidRPr="00DB6232" w:rsidRDefault="00676B6B" w:rsidP="00676B6B">
      <w:pPr>
        <w:pStyle w:val="Text"/>
        <w:spacing w:before="0"/>
        <w:jc w:val="left"/>
        <w:rPr>
          <w:color w:val="000000"/>
          <w:sz w:val="22"/>
          <w:lang w:val="sv-SE"/>
        </w:rPr>
      </w:pPr>
    </w:p>
    <w:p w14:paraId="6BFB114D" w14:textId="77777777" w:rsidR="00676B6B" w:rsidRPr="00DB6232"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5.</w:t>
      </w:r>
      <w:r w:rsidRPr="00DB6232">
        <w:rPr>
          <w:b/>
          <w:color w:val="000000"/>
          <w:lang w:val="sv-SE"/>
        </w:rPr>
        <w:tab/>
      </w:r>
      <w:r w:rsidR="00A41BE4" w:rsidRPr="00DC2BA7">
        <w:rPr>
          <w:b/>
          <w:noProof/>
          <w:lang w:val="sv-SE"/>
        </w:rPr>
        <w:t>ADMINISTRERINGSSÄTT OCH ADMINISTRERINGSVÄG</w:t>
      </w:r>
    </w:p>
    <w:p w14:paraId="19D397A2" w14:textId="77777777" w:rsidR="00676B6B" w:rsidRPr="00DB6232" w:rsidRDefault="00676B6B" w:rsidP="00676B6B">
      <w:pPr>
        <w:pStyle w:val="Text"/>
        <w:spacing w:before="0"/>
        <w:jc w:val="left"/>
        <w:rPr>
          <w:color w:val="000000"/>
          <w:sz w:val="22"/>
          <w:lang w:val="sv-SE"/>
        </w:rPr>
      </w:pPr>
    </w:p>
    <w:p w14:paraId="656CE19D" w14:textId="77777777" w:rsidR="00A41BE4" w:rsidRPr="00DC2BA7" w:rsidRDefault="00B60735" w:rsidP="00A41BE4">
      <w:pPr>
        <w:suppressAutoHyphens/>
        <w:spacing w:line="240" w:lineRule="auto"/>
        <w:rPr>
          <w:noProof/>
          <w:lang w:val="sv-SE"/>
        </w:rPr>
      </w:pPr>
      <w:r w:rsidRPr="00DC2BA7">
        <w:rPr>
          <w:noProof/>
          <w:lang w:val="sv-SE"/>
        </w:rPr>
        <w:t>Läs bipacksedeln före användning.</w:t>
      </w:r>
    </w:p>
    <w:p w14:paraId="1D1833FB" w14:textId="77777777" w:rsidR="00A41BE4" w:rsidRPr="00DC2BA7" w:rsidRDefault="00B60735" w:rsidP="00A41BE4">
      <w:pPr>
        <w:suppressAutoHyphens/>
        <w:spacing w:line="240" w:lineRule="auto"/>
        <w:rPr>
          <w:noProof/>
          <w:lang w:val="sv-SE"/>
        </w:rPr>
      </w:pPr>
      <w:r w:rsidRPr="00DC2BA7">
        <w:rPr>
          <w:noProof/>
          <w:lang w:val="sv-SE"/>
        </w:rPr>
        <w:t>Subkutan användning.</w:t>
      </w:r>
    </w:p>
    <w:p w14:paraId="448EE5E5" w14:textId="77777777" w:rsidR="00A41BE4" w:rsidRPr="00DC2BA7" w:rsidRDefault="00B60735" w:rsidP="00A41BE4">
      <w:pPr>
        <w:suppressAutoHyphens/>
        <w:spacing w:line="240" w:lineRule="auto"/>
        <w:rPr>
          <w:noProof/>
          <w:lang w:val="sv-SE"/>
        </w:rPr>
      </w:pPr>
      <w:r w:rsidRPr="00DC2BA7">
        <w:rPr>
          <w:noProof/>
          <w:lang w:val="sv-SE"/>
        </w:rPr>
        <w:t>Engångsbruk.</w:t>
      </w:r>
    </w:p>
    <w:p w14:paraId="3916677F" w14:textId="77777777" w:rsidR="00676B6B" w:rsidRPr="00DB6232" w:rsidRDefault="00676B6B" w:rsidP="00676B6B">
      <w:pPr>
        <w:pStyle w:val="Text"/>
        <w:spacing w:before="0"/>
        <w:jc w:val="left"/>
        <w:rPr>
          <w:color w:val="000000"/>
          <w:sz w:val="22"/>
          <w:lang w:val="sv-SE"/>
        </w:rPr>
      </w:pPr>
    </w:p>
    <w:p w14:paraId="2B8D3CCB" w14:textId="77777777" w:rsidR="00676B6B" w:rsidRPr="00DB6232" w:rsidRDefault="00676B6B" w:rsidP="00676B6B">
      <w:pPr>
        <w:tabs>
          <w:tab w:val="clear" w:pos="567"/>
        </w:tabs>
        <w:spacing w:line="240" w:lineRule="auto"/>
        <w:rPr>
          <w:color w:val="000000"/>
          <w:lang w:val="sv-SE"/>
        </w:rPr>
      </w:pPr>
    </w:p>
    <w:p w14:paraId="6462006D"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6.</w:t>
      </w:r>
      <w:r w:rsidRPr="00DB6232">
        <w:rPr>
          <w:b/>
          <w:color w:val="000000"/>
          <w:lang w:val="sv-SE"/>
        </w:rPr>
        <w:tab/>
      </w:r>
      <w:r w:rsidR="00A41BE4" w:rsidRPr="00DC2BA7">
        <w:rPr>
          <w:b/>
          <w:noProof/>
          <w:lang w:val="sv-SE"/>
        </w:rPr>
        <w:t>SÄRSKILD VARNING OM ATT LÄKEMEDLET MÅSTE FÖRVARAS UTOM SYN- OCH RÄCKHÅLL FÖR BARN</w:t>
      </w:r>
    </w:p>
    <w:p w14:paraId="1EB736C8" w14:textId="77777777" w:rsidR="00676B6B" w:rsidRPr="00DB6232" w:rsidRDefault="00676B6B" w:rsidP="00676B6B">
      <w:pPr>
        <w:pStyle w:val="Text"/>
        <w:spacing w:before="0"/>
        <w:jc w:val="left"/>
        <w:rPr>
          <w:color w:val="000000"/>
          <w:sz w:val="22"/>
          <w:lang w:val="sv-SE"/>
        </w:rPr>
      </w:pPr>
    </w:p>
    <w:p w14:paraId="75BD60AF" w14:textId="77777777" w:rsidR="00A41BE4" w:rsidRPr="00DC2BA7" w:rsidRDefault="00B60735" w:rsidP="00A41BE4">
      <w:pPr>
        <w:suppressAutoHyphens/>
        <w:spacing w:line="240" w:lineRule="auto"/>
        <w:rPr>
          <w:noProof/>
          <w:lang w:val="sv-SE"/>
        </w:rPr>
      </w:pPr>
      <w:r w:rsidRPr="00DC2BA7">
        <w:rPr>
          <w:noProof/>
          <w:lang w:val="sv-SE"/>
        </w:rPr>
        <w:t>Förvaras utom syn- och räckhåll för barn.</w:t>
      </w:r>
    </w:p>
    <w:p w14:paraId="7D330518" w14:textId="77777777" w:rsidR="00676B6B" w:rsidRPr="00DB6232" w:rsidRDefault="00676B6B" w:rsidP="00676B6B">
      <w:pPr>
        <w:pStyle w:val="Text"/>
        <w:spacing w:before="0"/>
        <w:jc w:val="left"/>
        <w:rPr>
          <w:color w:val="000000"/>
          <w:sz w:val="22"/>
          <w:lang w:val="sv-SE"/>
        </w:rPr>
      </w:pPr>
    </w:p>
    <w:p w14:paraId="29575CBC" w14:textId="77777777" w:rsidR="00676B6B" w:rsidRPr="00DB6232" w:rsidRDefault="00676B6B" w:rsidP="00676B6B">
      <w:pPr>
        <w:tabs>
          <w:tab w:val="clear" w:pos="567"/>
        </w:tabs>
        <w:spacing w:line="240" w:lineRule="auto"/>
        <w:rPr>
          <w:color w:val="000000"/>
          <w:lang w:val="sv-SE"/>
        </w:rPr>
      </w:pPr>
    </w:p>
    <w:p w14:paraId="178D6B3F"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7.</w:t>
      </w:r>
      <w:r w:rsidRPr="00DB6232">
        <w:rPr>
          <w:b/>
          <w:color w:val="000000"/>
          <w:lang w:val="sv-SE"/>
        </w:rPr>
        <w:tab/>
      </w:r>
      <w:r w:rsidR="00A41BE4" w:rsidRPr="00DC2BA7">
        <w:rPr>
          <w:b/>
          <w:noProof/>
          <w:lang w:val="sv-SE"/>
        </w:rPr>
        <w:t>ÖVRIGA SÄRSKILDA VARNINGAR OM SÅ ÄR NÖDVÄNDIGT</w:t>
      </w:r>
    </w:p>
    <w:p w14:paraId="27580649" w14:textId="77777777" w:rsidR="00676B6B" w:rsidRPr="00DB6232" w:rsidRDefault="00676B6B" w:rsidP="00676B6B">
      <w:pPr>
        <w:pStyle w:val="Text"/>
        <w:spacing w:before="0"/>
        <w:jc w:val="left"/>
        <w:rPr>
          <w:color w:val="000000"/>
          <w:sz w:val="22"/>
          <w:lang w:val="sv-SE"/>
        </w:rPr>
      </w:pPr>
    </w:p>
    <w:p w14:paraId="76F5F369" w14:textId="77777777" w:rsidR="00676B6B" w:rsidRPr="00DB6232" w:rsidRDefault="00676B6B" w:rsidP="00676B6B">
      <w:pPr>
        <w:pStyle w:val="Text"/>
        <w:spacing w:before="0"/>
        <w:jc w:val="left"/>
        <w:rPr>
          <w:color w:val="000000"/>
          <w:sz w:val="22"/>
          <w:lang w:val="sv-SE"/>
        </w:rPr>
      </w:pPr>
    </w:p>
    <w:p w14:paraId="5487FBA1"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8.</w:t>
      </w:r>
      <w:r w:rsidRPr="00DB6232">
        <w:rPr>
          <w:b/>
          <w:color w:val="000000"/>
          <w:lang w:val="sv-SE"/>
        </w:rPr>
        <w:tab/>
      </w:r>
      <w:r w:rsidR="00A41BE4" w:rsidRPr="00DC2BA7">
        <w:rPr>
          <w:b/>
          <w:noProof/>
          <w:lang w:val="sv-SE"/>
        </w:rPr>
        <w:t>UTGÅNGSDATUM</w:t>
      </w:r>
    </w:p>
    <w:p w14:paraId="7FCD2C52" w14:textId="77777777" w:rsidR="00676B6B" w:rsidRPr="00DB6232" w:rsidRDefault="00676B6B" w:rsidP="00676B6B">
      <w:pPr>
        <w:pStyle w:val="Text"/>
        <w:spacing w:before="0"/>
        <w:jc w:val="left"/>
        <w:rPr>
          <w:color w:val="000000"/>
          <w:sz w:val="22"/>
          <w:lang w:val="sv-SE"/>
        </w:rPr>
      </w:pPr>
    </w:p>
    <w:p w14:paraId="7D2A4803" w14:textId="77777777" w:rsidR="00676B6B" w:rsidRPr="00DB6232" w:rsidRDefault="00B60735" w:rsidP="00676B6B">
      <w:pPr>
        <w:pStyle w:val="Text"/>
        <w:spacing w:before="0"/>
        <w:jc w:val="left"/>
        <w:rPr>
          <w:color w:val="000000"/>
          <w:sz w:val="22"/>
          <w:lang w:val="sv-SE"/>
        </w:rPr>
      </w:pPr>
      <w:r w:rsidRPr="00DB6232">
        <w:rPr>
          <w:color w:val="000000"/>
          <w:sz w:val="22"/>
          <w:lang w:val="sv-SE"/>
        </w:rPr>
        <w:t>EXP</w:t>
      </w:r>
    </w:p>
    <w:p w14:paraId="5A198F9A" w14:textId="77777777" w:rsidR="00676B6B" w:rsidRPr="00DB6232" w:rsidRDefault="00676B6B" w:rsidP="00676B6B">
      <w:pPr>
        <w:tabs>
          <w:tab w:val="clear" w:pos="567"/>
        </w:tabs>
        <w:spacing w:line="240" w:lineRule="auto"/>
        <w:rPr>
          <w:color w:val="000000"/>
          <w:lang w:val="sv-SE"/>
        </w:rPr>
      </w:pPr>
    </w:p>
    <w:p w14:paraId="21A6F22B" w14:textId="77777777" w:rsidR="00676B6B" w:rsidRPr="00DB6232" w:rsidRDefault="00676B6B" w:rsidP="00676B6B">
      <w:pPr>
        <w:tabs>
          <w:tab w:val="clear" w:pos="567"/>
        </w:tabs>
        <w:spacing w:line="240" w:lineRule="auto"/>
        <w:rPr>
          <w:color w:val="000000"/>
          <w:lang w:val="sv-SE"/>
        </w:rPr>
      </w:pPr>
    </w:p>
    <w:p w14:paraId="1CA532B1" w14:textId="77777777" w:rsidR="00676B6B" w:rsidRPr="00DB6232" w:rsidRDefault="00B60735" w:rsidP="00676B6B">
      <w:pPr>
        <w:keepNext/>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DB6232">
        <w:rPr>
          <w:b/>
          <w:color w:val="000000"/>
          <w:lang w:val="sv-SE"/>
        </w:rPr>
        <w:lastRenderedPageBreak/>
        <w:t>9.</w:t>
      </w:r>
      <w:r w:rsidRPr="00DB6232">
        <w:rPr>
          <w:b/>
          <w:color w:val="000000"/>
          <w:lang w:val="sv-SE"/>
        </w:rPr>
        <w:tab/>
      </w:r>
      <w:r w:rsidR="00A41BE4" w:rsidRPr="00DC2BA7">
        <w:rPr>
          <w:b/>
          <w:noProof/>
          <w:lang w:val="sv-SE"/>
        </w:rPr>
        <w:t>SÄRSKILDA FÖRVARINGSANVISNINGAR</w:t>
      </w:r>
    </w:p>
    <w:p w14:paraId="08966654" w14:textId="77777777" w:rsidR="00676B6B" w:rsidRPr="00DB6232" w:rsidRDefault="00676B6B" w:rsidP="00676B6B">
      <w:pPr>
        <w:pStyle w:val="Text"/>
        <w:keepNext/>
        <w:spacing w:before="0"/>
        <w:jc w:val="left"/>
        <w:rPr>
          <w:color w:val="000000"/>
          <w:sz w:val="22"/>
          <w:lang w:val="sv-SE"/>
        </w:rPr>
      </w:pPr>
    </w:p>
    <w:p w14:paraId="0CE05692" w14:textId="77777777" w:rsidR="00A41BE4" w:rsidRPr="00DC2BA7" w:rsidRDefault="00B60735" w:rsidP="00A41BE4">
      <w:pPr>
        <w:keepNext/>
        <w:suppressAutoHyphens/>
        <w:spacing w:line="240" w:lineRule="auto"/>
        <w:rPr>
          <w:lang w:val="sv-SE"/>
        </w:rPr>
      </w:pPr>
      <w:r w:rsidRPr="00DC2BA7">
        <w:rPr>
          <w:lang w:val="sv-SE"/>
        </w:rPr>
        <w:t>Förvaras i kylskåp.</w:t>
      </w:r>
    </w:p>
    <w:p w14:paraId="1565DF68" w14:textId="77777777" w:rsidR="00A41BE4" w:rsidRPr="00DC2BA7" w:rsidRDefault="00B60735" w:rsidP="00A41BE4">
      <w:pPr>
        <w:keepNext/>
        <w:suppressAutoHyphens/>
        <w:spacing w:line="240" w:lineRule="auto"/>
        <w:rPr>
          <w:lang w:val="sv-SE"/>
        </w:rPr>
      </w:pPr>
      <w:r w:rsidRPr="00DC2BA7">
        <w:rPr>
          <w:lang w:val="sv-SE"/>
        </w:rPr>
        <w:t>Får ej frysas.</w:t>
      </w:r>
    </w:p>
    <w:p w14:paraId="00384D63" w14:textId="77777777" w:rsidR="00A41BE4" w:rsidRPr="00DC2BA7" w:rsidRDefault="00B60735" w:rsidP="00A41BE4">
      <w:pPr>
        <w:suppressAutoHyphens/>
        <w:spacing w:line="240" w:lineRule="auto"/>
        <w:rPr>
          <w:lang w:val="sv-SE"/>
        </w:rPr>
      </w:pPr>
      <w:r w:rsidRPr="00DC2BA7">
        <w:rPr>
          <w:lang w:val="sv-SE"/>
        </w:rPr>
        <w:t>Förvaras i originalförpackningen. Ljuskänsligt</w:t>
      </w:r>
    </w:p>
    <w:p w14:paraId="0AFD6FB6" w14:textId="77777777" w:rsidR="00676B6B" w:rsidRPr="00DB6232" w:rsidRDefault="00676B6B" w:rsidP="00676B6B">
      <w:pPr>
        <w:pStyle w:val="Text"/>
        <w:spacing w:before="0"/>
        <w:jc w:val="left"/>
        <w:rPr>
          <w:color w:val="000000"/>
          <w:sz w:val="22"/>
          <w:lang w:val="sv-SE"/>
        </w:rPr>
      </w:pPr>
    </w:p>
    <w:p w14:paraId="37B35B0E" w14:textId="77777777" w:rsidR="00676B6B" w:rsidRPr="00DB6232" w:rsidRDefault="00676B6B" w:rsidP="00676B6B">
      <w:pPr>
        <w:pStyle w:val="Text"/>
        <w:spacing w:before="0"/>
        <w:jc w:val="left"/>
        <w:rPr>
          <w:color w:val="000000"/>
          <w:sz w:val="22"/>
          <w:lang w:val="sv-SE"/>
        </w:rPr>
      </w:pPr>
    </w:p>
    <w:p w14:paraId="76B90A4E"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10.</w:t>
      </w:r>
      <w:r w:rsidRPr="00DB6232">
        <w:rPr>
          <w:b/>
          <w:color w:val="000000"/>
          <w:lang w:val="sv-SE"/>
        </w:rPr>
        <w:tab/>
      </w:r>
      <w:r w:rsidR="00A41BE4" w:rsidRPr="00DC2BA7">
        <w:rPr>
          <w:b/>
          <w:noProof/>
          <w:lang w:val="sv-SE"/>
        </w:rPr>
        <w:t>SÄRSKILDA FÖRSIKTIGHETSÅTGÄRDER FÖR DESTRUKTION AV EJ ANVÄNT LÄKEMEDEL OCH AVFALL I FÖREKOMMANDE FALL</w:t>
      </w:r>
    </w:p>
    <w:p w14:paraId="33CD4846" w14:textId="77777777" w:rsidR="00676B6B" w:rsidRPr="00DB6232" w:rsidRDefault="00676B6B" w:rsidP="00676B6B">
      <w:pPr>
        <w:pStyle w:val="Text"/>
        <w:spacing w:before="0"/>
        <w:jc w:val="left"/>
        <w:rPr>
          <w:color w:val="000000"/>
          <w:sz w:val="22"/>
          <w:lang w:val="sv-SE"/>
        </w:rPr>
      </w:pPr>
    </w:p>
    <w:p w14:paraId="655A7BAC" w14:textId="77777777" w:rsidR="00676B6B" w:rsidRPr="00DB6232" w:rsidRDefault="00676B6B" w:rsidP="00676B6B">
      <w:pPr>
        <w:pStyle w:val="Text"/>
        <w:spacing w:before="0"/>
        <w:jc w:val="left"/>
        <w:rPr>
          <w:color w:val="000000"/>
          <w:sz w:val="22"/>
          <w:lang w:val="sv-SE"/>
        </w:rPr>
      </w:pPr>
    </w:p>
    <w:p w14:paraId="5B4751F2" w14:textId="77777777" w:rsidR="00676B6B" w:rsidRPr="00DB6232"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DB6232">
        <w:rPr>
          <w:b/>
          <w:color w:val="000000"/>
          <w:lang w:val="sv-SE"/>
        </w:rPr>
        <w:t>11.</w:t>
      </w:r>
      <w:r w:rsidRPr="00DB6232">
        <w:rPr>
          <w:b/>
          <w:color w:val="000000"/>
          <w:lang w:val="sv-SE"/>
        </w:rPr>
        <w:tab/>
      </w:r>
      <w:r w:rsidR="00A41BE4" w:rsidRPr="00DC2BA7">
        <w:rPr>
          <w:b/>
          <w:noProof/>
          <w:lang w:val="sv-SE"/>
        </w:rPr>
        <w:t>INNEHAVARE AV GODKÄNNANDE FÖR FÖRSÄLJNING (NAMN OCH ADRESS)</w:t>
      </w:r>
    </w:p>
    <w:p w14:paraId="5A1F904C" w14:textId="77777777" w:rsidR="00A41BE4" w:rsidRPr="00DB6232" w:rsidRDefault="00A41BE4" w:rsidP="00676B6B">
      <w:pPr>
        <w:keepNext/>
        <w:tabs>
          <w:tab w:val="clear" w:pos="567"/>
        </w:tabs>
        <w:spacing w:line="240" w:lineRule="auto"/>
        <w:rPr>
          <w:color w:val="000000"/>
          <w:lang w:val="sv-SE"/>
        </w:rPr>
      </w:pPr>
    </w:p>
    <w:p w14:paraId="07EF9638" w14:textId="77777777" w:rsidR="00676B6B" w:rsidRPr="00642767" w:rsidRDefault="00B60735" w:rsidP="00676B6B">
      <w:pPr>
        <w:keepNext/>
        <w:tabs>
          <w:tab w:val="clear" w:pos="567"/>
        </w:tabs>
        <w:spacing w:line="240" w:lineRule="auto"/>
        <w:rPr>
          <w:color w:val="000000"/>
        </w:rPr>
      </w:pPr>
      <w:r w:rsidRPr="00642767">
        <w:rPr>
          <w:color w:val="000000"/>
        </w:rPr>
        <w:t>Novartis Europharm Limited</w:t>
      </w:r>
    </w:p>
    <w:p w14:paraId="0D629752" w14:textId="77777777" w:rsidR="00676B6B" w:rsidRPr="00642767" w:rsidRDefault="00B60735" w:rsidP="00676B6B">
      <w:pPr>
        <w:keepNext/>
        <w:spacing w:line="240" w:lineRule="auto"/>
        <w:rPr>
          <w:color w:val="000000"/>
        </w:rPr>
      </w:pPr>
      <w:r w:rsidRPr="00642767">
        <w:rPr>
          <w:color w:val="000000"/>
        </w:rPr>
        <w:t>Vista Building</w:t>
      </w:r>
    </w:p>
    <w:p w14:paraId="1A53E861" w14:textId="77777777" w:rsidR="00676B6B" w:rsidRPr="00642767" w:rsidRDefault="00B60735" w:rsidP="00676B6B">
      <w:pPr>
        <w:keepNext/>
        <w:spacing w:line="240" w:lineRule="auto"/>
        <w:rPr>
          <w:color w:val="000000"/>
        </w:rPr>
      </w:pPr>
      <w:r w:rsidRPr="00642767">
        <w:rPr>
          <w:color w:val="000000"/>
        </w:rPr>
        <w:t>Elm Park, Merrion Road</w:t>
      </w:r>
    </w:p>
    <w:p w14:paraId="20067E92" w14:textId="77777777" w:rsidR="00676B6B" w:rsidRPr="00DB6232" w:rsidRDefault="00B60735" w:rsidP="00676B6B">
      <w:pPr>
        <w:keepNext/>
        <w:spacing w:line="240" w:lineRule="auto"/>
        <w:rPr>
          <w:color w:val="000000"/>
          <w:lang w:val="sv-SE"/>
        </w:rPr>
      </w:pPr>
      <w:r w:rsidRPr="00DB6232">
        <w:rPr>
          <w:color w:val="000000"/>
          <w:lang w:val="sv-SE"/>
        </w:rPr>
        <w:t>Dublin 4</w:t>
      </w:r>
    </w:p>
    <w:p w14:paraId="34327CC2" w14:textId="77777777" w:rsidR="00676B6B" w:rsidRPr="00DB6232" w:rsidRDefault="00B60735" w:rsidP="00676B6B">
      <w:pPr>
        <w:spacing w:line="240" w:lineRule="auto"/>
        <w:rPr>
          <w:color w:val="000000"/>
          <w:lang w:val="sv-SE"/>
        </w:rPr>
      </w:pPr>
      <w:r w:rsidRPr="00DB6232">
        <w:rPr>
          <w:color w:val="000000"/>
          <w:lang w:val="sv-SE"/>
        </w:rPr>
        <w:t>Irland</w:t>
      </w:r>
    </w:p>
    <w:p w14:paraId="0FE8F087" w14:textId="77777777" w:rsidR="00676B6B" w:rsidRPr="00DB6232" w:rsidRDefault="00676B6B" w:rsidP="00676B6B">
      <w:pPr>
        <w:tabs>
          <w:tab w:val="clear" w:pos="567"/>
        </w:tabs>
        <w:spacing w:line="240" w:lineRule="auto"/>
        <w:rPr>
          <w:color w:val="000000"/>
          <w:lang w:val="sv-SE"/>
        </w:rPr>
      </w:pPr>
    </w:p>
    <w:p w14:paraId="76601A8B" w14:textId="77777777" w:rsidR="00676B6B" w:rsidRPr="00DB6232" w:rsidRDefault="00676B6B" w:rsidP="00676B6B">
      <w:pPr>
        <w:tabs>
          <w:tab w:val="clear" w:pos="567"/>
        </w:tabs>
        <w:spacing w:line="240" w:lineRule="auto"/>
        <w:rPr>
          <w:color w:val="000000"/>
          <w:lang w:val="sv-SE"/>
        </w:rPr>
      </w:pPr>
    </w:p>
    <w:p w14:paraId="5FE74CD7" w14:textId="77777777" w:rsidR="00676B6B" w:rsidRPr="00DB6232"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12.</w:t>
      </w:r>
      <w:r w:rsidRPr="00DB6232">
        <w:rPr>
          <w:b/>
          <w:color w:val="000000"/>
          <w:lang w:val="sv-SE"/>
        </w:rPr>
        <w:tab/>
      </w:r>
      <w:r w:rsidR="00A41BE4" w:rsidRPr="00DC2BA7">
        <w:rPr>
          <w:b/>
          <w:noProof/>
          <w:lang w:val="sv-SE"/>
        </w:rPr>
        <w:t>NUMMER PÅ GODKÄNNANDE FÖR FÖRSÄLJNING</w:t>
      </w:r>
    </w:p>
    <w:p w14:paraId="477BC82B" w14:textId="77777777" w:rsidR="00676B6B" w:rsidRPr="00DB6232" w:rsidRDefault="00676B6B" w:rsidP="00676B6B">
      <w:pPr>
        <w:pStyle w:val="Text"/>
        <w:spacing w:before="0"/>
        <w:jc w:val="left"/>
        <w:rPr>
          <w:color w:val="000000"/>
          <w:sz w:val="22"/>
          <w:lang w:val="sv-SE"/>
        </w:rPr>
      </w:pPr>
    </w:p>
    <w:p w14:paraId="72BB0152" w14:textId="2855DF0A" w:rsidR="00676B6B" w:rsidRPr="00DB6232" w:rsidRDefault="00B60735" w:rsidP="00676B6B">
      <w:pPr>
        <w:tabs>
          <w:tab w:val="clear" w:pos="567"/>
          <w:tab w:val="left" w:pos="2268"/>
        </w:tabs>
        <w:spacing w:line="240" w:lineRule="auto"/>
        <w:rPr>
          <w:color w:val="000000"/>
          <w:shd w:val="pct15" w:color="auto" w:fill="auto"/>
          <w:lang w:val="sv-SE"/>
        </w:rPr>
      </w:pPr>
      <w:r w:rsidRPr="00DB6232">
        <w:rPr>
          <w:color w:val="000000"/>
          <w:lang w:val="sv-SE"/>
        </w:rPr>
        <w:t>EU/1/05/319/</w:t>
      </w:r>
      <w:r w:rsidR="001F6689">
        <w:rPr>
          <w:color w:val="000000"/>
          <w:lang w:val="sv-SE"/>
        </w:rPr>
        <w:t>028</w:t>
      </w:r>
      <w:r w:rsidRPr="00DB6232">
        <w:rPr>
          <w:color w:val="000000"/>
          <w:lang w:val="sv-SE"/>
        </w:rPr>
        <w:tab/>
      </w:r>
      <w:r w:rsidRPr="00DB6232">
        <w:rPr>
          <w:color w:val="000000"/>
          <w:shd w:val="pct15" w:color="auto" w:fill="auto"/>
          <w:lang w:val="sv-SE"/>
        </w:rPr>
        <w:t xml:space="preserve">150 mg </w:t>
      </w:r>
      <w:r w:rsidR="00A41BE4" w:rsidRPr="00DC2BA7">
        <w:rPr>
          <w:shd w:val="clear" w:color="auto" w:fill="D9D9D9"/>
          <w:lang w:val="sv-SE"/>
        </w:rPr>
        <w:t>injektionsvätska, lösning i förfylld</w:t>
      </w:r>
      <w:r w:rsidRPr="00DB6232">
        <w:rPr>
          <w:color w:val="000000"/>
          <w:shd w:val="pct15" w:color="auto" w:fill="auto"/>
          <w:lang w:val="sv-SE"/>
        </w:rPr>
        <w:t xml:space="preserve"> </w:t>
      </w:r>
      <w:r w:rsidR="00662E57">
        <w:rPr>
          <w:color w:val="000000"/>
          <w:shd w:val="pct15" w:color="auto" w:fill="auto"/>
          <w:lang w:val="sv-SE"/>
        </w:rPr>
        <w:t>injektions</w:t>
      </w:r>
      <w:r w:rsidRPr="00DB6232">
        <w:rPr>
          <w:color w:val="000000"/>
          <w:shd w:val="pct15" w:color="auto" w:fill="auto"/>
          <w:lang w:val="sv-SE"/>
        </w:rPr>
        <w:t>pen</w:t>
      </w:r>
      <w:r w:rsidR="00A41BE4" w:rsidRPr="00DB6232">
        <w:rPr>
          <w:color w:val="000000"/>
          <w:shd w:val="pct15" w:color="auto" w:fill="auto"/>
          <w:lang w:val="sv-SE"/>
        </w:rPr>
        <w:t>na</w:t>
      </w:r>
      <w:r w:rsidRPr="00DB6232">
        <w:rPr>
          <w:color w:val="000000"/>
          <w:shd w:val="pct15" w:color="auto" w:fill="auto"/>
          <w:lang w:val="sv-SE"/>
        </w:rPr>
        <w:t xml:space="preserve"> (3 x 1)</w:t>
      </w:r>
    </w:p>
    <w:p w14:paraId="0B2E8F9E" w14:textId="0C65789F" w:rsidR="00676B6B" w:rsidRPr="00DB6232" w:rsidRDefault="00B60735" w:rsidP="00676B6B">
      <w:pPr>
        <w:tabs>
          <w:tab w:val="clear" w:pos="567"/>
          <w:tab w:val="left" w:pos="2268"/>
        </w:tabs>
        <w:spacing w:line="240" w:lineRule="auto"/>
        <w:rPr>
          <w:color w:val="000000"/>
          <w:shd w:val="pct15" w:color="auto" w:fill="auto"/>
          <w:lang w:val="sv-SE"/>
        </w:rPr>
      </w:pPr>
      <w:r w:rsidRPr="00DB6232">
        <w:rPr>
          <w:color w:val="000000"/>
          <w:shd w:val="pct15" w:color="auto" w:fill="auto"/>
          <w:lang w:val="sv-SE"/>
        </w:rPr>
        <w:t>EU/1/05/319/</w:t>
      </w:r>
      <w:r w:rsidR="001F6689">
        <w:rPr>
          <w:color w:val="000000"/>
          <w:shd w:val="pct15" w:color="auto" w:fill="auto"/>
          <w:lang w:val="sv-SE"/>
        </w:rPr>
        <w:t>029</w:t>
      </w:r>
      <w:r w:rsidRPr="00DB6232">
        <w:rPr>
          <w:color w:val="000000"/>
          <w:shd w:val="pct15" w:color="auto" w:fill="auto"/>
          <w:lang w:val="sv-SE"/>
        </w:rPr>
        <w:tab/>
        <w:t xml:space="preserve">150 mg </w:t>
      </w:r>
      <w:r w:rsidR="00A41BE4" w:rsidRPr="00DC2BA7">
        <w:rPr>
          <w:shd w:val="clear" w:color="auto" w:fill="D9D9D9"/>
          <w:lang w:val="sv-SE"/>
        </w:rPr>
        <w:t>injektionsvätska, lösning i förfylld</w:t>
      </w:r>
      <w:r w:rsidRPr="00DB6232">
        <w:rPr>
          <w:color w:val="000000"/>
          <w:shd w:val="pct15" w:color="auto" w:fill="auto"/>
          <w:lang w:val="sv-SE"/>
        </w:rPr>
        <w:t xml:space="preserve"> </w:t>
      </w:r>
      <w:r w:rsidR="00662E57">
        <w:rPr>
          <w:color w:val="000000"/>
          <w:shd w:val="pct15" w:color="auto" w:fill="auto"/>
          <w:lang w:val="sv-SE"/>
        </w:rPr>
        <w:t>injektions</w:t>
      </w:r>
      <w:r w:rsidRPr="00DB6232">
        <w:rPr>
          <w:color w:val="000000"/>
          <w:shd w:val="pct15" w:color="auto" w:fill="auto"/>
          <w:lang w:val="sv-SE"/>
        </w:rPr>
        <w:t>pen</w:t>
      </w:r>
      <w:r w:rsidR="00A41BE4" w:rsidRPr="00DB6232">
        <w:rPr>
          <w:color w:val="000000"/>
          <w:shd w:val="pct15" w:color="auto" w:fill="auto"/>
          <w:lang w:val="sv-SE"/>
        </w:rPr>
        <w:t>na</w:t>
      </w:r>
      <w:r w:rsidRPr="00DB6232">
        <w:rPr>
          <w:color w:val="000000"/>
          <w:shd w:val="pct15" w:color="auto" w:fill="auto"/>
          <w:lang w:val="sv-SE"/>
        </w:rPr>
        <w:t xml:space="preserve"> (6 x 1)</w:t>
      </w:r>
    </w:p>
    <w:p w14:paraId="7ABDB9DD" w14:textId="7CE1FE00" w:rsidR="00FD7DD5" w:rsidRPr="00DB6232" w:rsidRDefault="00FD7DD5" w:rsidP="00FD7DD5">
      <w:pPr>
        <w:tabs>
          <w:tab w:val="clear" w:pos="567"/>
          <w:tab w:val="left" w:pos="2268"/>
        </w:tabs>
        <w:spacing w:line="240" w:lineRule="auto"/>
        <w:rPr>
          <w:ins w:id="17" w:author="Author"/>
          <w:color w:val="000000"/>
          <w:shd w:val="pct15" w:color="auto" w:fill="auto"/>
          <w:lang w:val="sv-SE"/>
        </w:rPr>
      </w:pPr>
      <w:ins w:id="18" w:author="Author">
        <w:r w:rsidRPr="00DB6232">
          <w:rPr>
            <w:color w:val="000000"/>
            <w:shd w:val="pct15" w:color="auto" w:fill="auto"/>
            <w:lang w:val="sv-SE"/>
          </w:rPr>
          <w:t>EU/1/05/319/</w:t>
        </w:r>
        <w:r>
          <w:rPr>
            <w:color w:val="000000"/>
            <w:shd w:val="pct15" w:color="auto" w:fill="auto"/>
            <w:lang w:val="sv-SE"/>
          </w:rPr>
          <w:t>030</w:t>
        </w:r>
        <w:r w:rsidRPr="00DB6232">
          <w:rPr>
            <w:color w:val="000000"/>
            <w:shd w:val="pct15" w:color="auto" w:fill="auto"/>
            <w:lang w:val="sv-SE"/>
          </w:rPr>
          <w:tab/>
          <w:t xml:space="preserve">150 mg </w:t>
        </w:r>
        <w:r w:rsidRPr="00DC2BA7">
          <w:rPr>
            <w:shd w:val="clear" w:color="auto" w:fill="D9D9D9"/>
            <w:lang w:val="sv-SE"/>
          </w:rPr>
          <w:t>injektionsvätska, lösning i förfylld</w:t>
        </w:r>
        <w:r w:rsidRPr="00DB6232">
          <w:rPr>
            <w:color w:val="000000"/>
            <w:shd w:val="pct15" w:color="auto" w:fill="auto"/>
            <w:lang w:val="sv-SE"/>
          </w:rPr>
          <w:t xml:space="preserve"> </w:t>
        </w:r>
        <w:r>
          <w:rPr>
            <w:color w:val="000000"/>
            <w:shd w:val="pct15" w:color="auto" w:fill="auto"/>
            <w:lang w:val="sv-SE"/>
          </w:rPr>
          <w:t>injektions</w:t>
        </w:r>
        <w:r w:rsidRPr="00DB6232">
          <w:rPr>
            <w:color w:val="000000"/>
            <w:shd w:val="pct15" w:color="auto" w:fill="auto"/>
            <w:lang w:val="sv-SE"/>
          </w:rPr>
          <w:t>penna (</w:t>
        </w:r>
        <w:r>
          <w:rPr>
            <w:color w:val="000000"/>
            <w:shd w:val="pct15" w:color="auto" w:fill="auto"/>
            <w:lang w:val="sv-SE"/>
          </w:rPr>
          <w:t>10</w:t>
        </w:r>
        <w:r w:rsidRPr="00DB6232">
          <w:rPr>
            <w:color w:val="000000"/>
            <w:shd w:val="pct15" w:color="auto" w:fill="auto"/>
            <w:lang w:val="sv-SE"/>
          </w:rPr>
          <w:t> x 1)</w:t>
        </w:r>
      </w:ins>
    </w:p>
    <w:p w14:paraId="1448585F" w14:textId="5BDAFA35" w:rsidR="00676B6B" w:rsidRPr="00DB6232" w:rsidRDefault="00676B6B" w:rsidP="00676B6B">
      <w:pPr>
        <w:tabs>
          <w:tab w:val="clear" w:pos="567"/>
          <w:tab w:val="left" w:pos="2268"/>
        </w:tabs>
        <w:spacing w:line="240" w:lineRule="auto"/>
        <w:rPr>
          <w:color w:val="000000"/>
          <w:shd w:val="clear" w:color="auto" w:fill="D9D9D9"/>
          <w:lang w:val="sv-SE"/>
        </w:rPr>
      </w:pPr>
    </w:p>
    <w:p w14:paraId="3673024A" w14:textId="77777777" w:rsidR="00676B6B" w:rsidRPr="00DB6232" w:rsidRDefault="00676B6B" w:rsidP="00676B6B">
      <w:pPr>
        <w:pStyle w:val="Text"/>
        <w:spacing w:before="0"/>
        <w:jc w:val="left"/>
        <w:rPr>
          <w:color w:val="000000"/>
          <w:sz w:val="22"/>
          <w:lang w:val="sv-SE"/>
        </w:rPr>
      </w:pPr>
    </w:p>
    <w:p w14:paraId="752B9930"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13.</w:t>
      </w:r>
      <w:r w:rsidRPr="00DB6232">
        <w:rPr>
          <w:b/>
          <w:color w:val="000000"/>
          <w:lang w:val="sv-SE"/>
        </w:rPr>
        <w:tab/>
      </w:r>
      <w:r w:rsidR="00A41BE4" w:rsidRPr="00DC2BA7">
        <w:rPr>
          <w:b/>
          <w:noProof/>
          <w:lang w:val="sv-SE"/>
        </w:rPr>
        <w:t>TILLVERKNINGSSATSNUMMER</w:t>
      </w:r>
    </w:p>
    <w:p w14:paraId="24A0AB25" w14:textId="77777777" w:rsidR="00676B6B" w:rsidRPr="00DB6232" w:rsidRDefault="00676B6B" w:rsidP="00676B6B">
      <w:pPr>
        <w:pStyle w:val="Text"/>
        <w:spacing w:before="0"/>
        <w:jc w:val="left"/>
        <w:rPr>
          <w:color w:val="000000"/>
          <w:sz w:val="22"/>
          <w:lang w:val="sv-SE"/>
        </w:rPr>
      </w:pPr>
    </w:p>
    <w:p w14:paraId="42D262B6" w14:textId="77777777" w:rsidR="00676B6B" w:rsidRPr="00DB6232" w:rsidRDefault="00B60735" w:rsidP="00676B6B">
      <w:pPr>
        <w:pStyle w:val="Text"/>
        <w:spacing w:before="0"/>
        <w:jc w:val="left"/>
        <w:rPr>
          <w:color w:val="000000"/>
          <w:sz w:val="22"/>
          <w:lang w:val="sv-SE"/>
        </w:rPr>
      </w:pPr>
      <w:r w:rsidRPr="00DB6232">
        <w:rPr>
          <w:color w:val="000000"/>
          <w:sz w:val="22"/>
          <w:lang w:val="sv-SE"/>
        </w:rPr>
        <w:t>Lot</w:t>
      </w:r>
    </w:p>
    <w:p w14:paraId="1C21C9C5" w14:textId="77777777" w:rsidR="00676B6B" w:rsidRPr="00DB6232" w:rsidRDefault="00676B6B" w:rsidP="00676B6B">
      <w:pPr>
        <w:pStyle w:val="Text"/>
        <w:spacing w:before="0"/>
        <w:jc w:val="left"/>
        <w:rPr>
          <w:color w:val="000000"/>
          <w:sz w:val="22"/>
          <w:lang w:val="sv-SE"/>
        </w:rPr>
      </w:pPr>
    </w:p>
    <w:p w14:paraId="57464263" w14:textId="77777777" w:rsidR="00676B6B" w:rsidRPr="00DB6232" w:rsidRDefault="00676B6B" w:rsidP="00676B6B">
      <w:pPr>
        <w:pStyle w:val="Text"/>
        <w:spacing w:before="0"/>
        <w:jc w:val="left"/>
        <w:rPr>
          <w:color w:val="000000"/>
          <w:sz w:val="22"/>
          <w:lang w:val="sv-SE"/>
        </w:rPr>
      </w:pPr>
    </w:p>
    <w:p w14:paraId="3D6DB62B"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14.</w:t>
      </w:r>
      <w:r w:rsidRPr="00DB6232">
        <w:rPr>
          <w:b/>
          <w:color w:val="000000"/>
          <w:lang w:val="sv-SE"/>
        </w:rPr>
        <w:tab/>
      </w:r>
      <w:r w:rsidR="00A41BE4" w:rsidRPr="00DC2BA7">
        <w:rPr>
          <w:b/>
          <w:noProof/>
          <w:lang w:val="sv-SE"/>
        </w:rPr>
        <w:t>ALLMÄN KLASSIFICERING FÖR FÖRSKRIVNING</w:t>
      </w:r>
    </w:p>
    <w:p w14:paraId="34F2602C" w14:textId="77777777" w:rsidR="00676B6B" w:rsidRPr="00DB6232" w:rsidRDefault="00676B6B" w:rsidP="00676B6B">
      <w:pPr>
        <w:pStyle w:val="Text"/>
        <w:spacing w:before="0"/>
        <w:jc w:val="left"/>
        <w:rPr>
          <w:color w:val="000000"/>
          <w:sz w:val="22"/>
          <w:lang w:val="sv-SE"/>
        </w:rPr>
      </w:pPr>
    </w:p>
    <w:p w14:paraId="51603593" w14:textId="77777777" w:rsidR="00676B6B" w:rsidRPr="00DB6232" w:rsidRDefault="00676B6B" w:rsidP="00676B6B">
      <w:pPr>
        <w:pStyle w:val="Text"/>
        <w:spacing w:before="0"/>
        <w:jc w:val="left"/>
        <w:rPr>
          <w:color w:val="000000"/>
          <w:sz w:val="22"/>
          <w:lang w:val="sv-SE"/>
        </w:rPr>
      </w:pPr>
    </w:p>
    <w:p w14:paraId="72F42E14"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15.</w:t>
      </w:r>
      <w:r w:rsidRPr="00DB6232">
        <w:rPr>
          <w:b/>
          <w:color w:val="000000"/>
          <w:lang w:val="sv-SE"/>
        </w:rPr>
        <w:tab/>
      </w:r>
      <w:r w:rsidR="00A41BE4" w:rsidRPr="00DC2BA7">
        <w:rPr>
          <w:b/>
          <w:noProof/>
          <w:lang w:val="sv-SE"/>
        </w:rPr>
        <w:t>BRUKSANVISNING</w:t>
      </w:r>
    </w:p>
    <w:p w14:paraId="1C98A1C4" w14:textId="77777777" w:rsidR="00676B6B" w:rsidRPr="00DB6232" w:rsidRDefault="00676B6B" w:rsidP="00676B6B">
      <w:pPr>
        <w:tabs>
          <w:tab w:val="clear" w:pos="567"/>
        </w:tabs>
        <w:spacing w:line="240" w:lineRule="auto"/>
        <w:rPr>
          <w:color w:val="000000"/>
          <w:lang w:val="sv-SE"/>
        </w:rPr>
      </w:pPr>
    </w:p>
    <w:p w14:paraId="26829048" w14:textId="77777777" w:rsidR="00676B6B" w:rsidRPr="00DB6232" w:rsidRDefault="00676B6B" w:rsidP="00676B6B">
      <w:pPr>
        <w:tabs>
          <w:tab w:val="clear" w:pos="567"/>
        </w:tabs>
        <w:spacing w:line="240" w:lineRule="auto"/>
        <w:rPr>
          <w:color w:val="000000"/>
          <w:lang w:val="sv-SE"/>
        </w:rPr>
      </w:pPr>
    </w:p>
    <w:p w14:paraId="79E5D6D8"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r w:rsidRPr="00DB6232">
        <w:rPr>
          <w:b/>
          <w:color w:val="000000"/>
          <w:lang w:val="sv-SE"/>
        </w:rPr>
        <w:t>16.</w:t>
      </w:r>
      <w:r w:rsidRPr="00DB6232">
        <w:rPr>
          <w:b/>
          <w:color w:val="000000"/>
          <w:lang w:val="sv-SE"/>
        </w:rPr>
        <w:tab/>
      </w:r>
      <w:r w:rsidR="00A41BE4" w:rsidRPr="00DC2BA7">
        <w:rPr>
          <w:b/>
          <w:caps/>
          <w:noProof/>
          <w:lang w:val="sv-SE"/>
        </w:rPr>
        <w:t>information i Punktskrif</w:t>
      </w:r>
      <w:r w:rsidR="00A41BE4">
        <w:rPr>
          <w:b/>
          <w:caps/>
          <w:noProof/>
          <w:lang w:val="sv-SE"/>
        </w:rPr>
        <w:t>T</w:t>
      </w:r>
    </w:p>
    <w:p w14:paraId="0170219F" w14:textId="77777777" w:rsidR="00676B6B" w:rsidRPr="00DB6232" w:rsidRDefault="00676B6B" w:rsidP="00676B6B">
      <w:pPr>
        <w:tabs>
          <w:tab w:val="clear" w:pos="567"/>
        </w:tabs>
        <w:spacing w:line="240" w:lineRule="auto"/>
        <w:rPr>
          <w:color w:val="000000"/>
          <w:lang w:val="sv-SE"/>
        </w:rPr>
      </w:pPr>
    </w:p>
    <w:p w14:paraId="45C67BB2" w14:textId="77777777" w:rsidR="00676B6B" w:rsidRPr="00DB6232" w:rsidRDefault="00B60735" w:rsidP="00676B6B">
      <w:pPr>
        <w:spacing w:line="240" w:lineRule="auto"/>
        <w:rPr>
          <w:color w:val="000000"/>
          <w:lang w:val="sv-SE"/>
        </w:rPr>
      </w:pPr>
      <w:r w:rsidRPr="00DB6232">
        <w:rPr>
          <w:color w:val="000000"/>
          <w:lang w:val="sv-SE"/>
        </w:rPr>
        <w:t>Xolair 150 mg</w:t>
      </w:r>
    </w:p>
    <w:p w14:paraId="6A843893" w14:textId="77777777" w:rsidR="00676B6B" w:rsidRPr="00DB6232" w:rsidRDefault="00676B6B" w:rsidP="00676B6B">
      <w:pPr>
        <w:spacing w:line="240" w:lineRule="auto"/>
        <w:rPr>
          <w:color w:val="000000"/>
          <w:lang w:val="sv-SE"/>
        </w:rPr>
      </w:pPr>
    </w:p>
    <w:p w14:paraId="6D7B4DB2" w14:textId="77777777" w:rsidR="00676B6B" w:rsidRPr="00DB6232" w:rsidRDefault="00676B6B" w:rsidP="00676B6B">
      <w:pPr>
        <w:spacing w:line="240" w:lineRule="auto"/>
        <w:rPr>
          <w:color w:val="000000"/>
          <w:lang w:val="sv-SE"/>
        </w:rPr>
      </w:pPr>
    </w:p>
    <w:p w14:paraId="2E608DE4" w14:textId="77777777" w:rsidR="00676B6B" w:rsidRPr="00DB6232" w:rsidRDefault="00B60735" w:rsidP="00676B6B">
      <w:pPr>
        <w:pBdr>
          <w:top w:val="single" w:sz="4" w:space="1" w:color="auto"/>
          <w:left w:val="single" w:sz="4" w:space="4" w:color="auto"/>
          <w:bottom w:val="single" w:sz="4" w:space="0" w:color="auto"/>
          <w:right w:val="single" w:sz="4" w:space="4" w:color="auto"/>
        </w:pBdr>
        <w:spacing w:line="240" w:lineRule="auto"/>
        <w:rPr>
          <w:i/>
          <w:noProof/>
          <w:lang w:val="sv-SE"/>
        </w:rPr>
      </w:pPr>
      <w:r w:rsidRPr="00DB6232">
        <w:rPr>
          <w:b/>
          <w:noProof/>
          <w:lang w:val="sv-SE"/>
        </w:rPr>
        <w:t>17.</w:t>
      </w:r>
      <w:r w:rsidRPr="00DB6232">
        <w:rPr>
          <w:b/>
          <w:noProof/>
          <w:lang w:val="sv-SE"/>
        </w:rPr>
        <w:tab/>
      </w:r>
      <w:r w:rsidR="00A41BE4" w:rsidRPr="00DC2BA7">
        <w:rPr>
          <w:b/>
          <w:noProof/>
          <w:lang w:val="sv-SE"/>
        </w:rPr>
        <w:t>UNIK IDENTITETSBETECKNING – TVÅDIMENSIONELL STRECKKOD</w:t>
      </w:r>
    </w:p>
    <w:p w14:paraId="493030C7" w14:textId="77777777" w:rsidR="00676B6B" w:rsidRPr="00DB6232" w:rsidRDefault="00676B6B" w:rsidP="00676B6B">
      <w:pPr>
        <w:spacing w:line="240" w:lineRule="auto"/>
        <w:rPr>
          <w:color w:val="000000"/>
          <w:lang w:val="sv-SE"/>
        </w:rPr>
      </w:pPr>
    </w:p>
    <w:p w14:paraId="58CC3109" w14:textId="77777777" w:rsidR="00676B6B" w:rsidRPr="00DB6232" w:rsidRDefault="00676B6B" w:rsidP="00676B6B">
      <w:pPr>
        <w:spacing w:line="240" w:lineRule="auto"/>
        <w:rPr>
          <w:color w:val="000000"/>
          <w:lang w:val="sv-SE"/>
        </w:rPr>
      </w:pPr>
    </w:p>
    <w:p w14:paraId="2C8211F1" w14:textId="77777777" w:rsidR="00676B6B" w:rsidRPr="00DB6232" w:rsidRDefault="00B60735" w:rsidP="00676B6B">
      <w:pPr>
        <w:pBdr>
          <w:top w:val="single" w:sz="4" w:space="1" w:color="auto"/>
          <w:left w:val="single" w:sz="4" w:space="4" w:color="auto"/>
          <w:bottom w:val="single" w:sz="4" w:space="0" w:color="auto"/>
          <w:right w:val="single" w:sz="4" w:space="4" w:color="auto"/>
        </w:pBdr>
        <w:spacing w:line="240" w:lineRule="auto"/>
        <w:rPr>
          <w:i/>
          <w:noProof/>
          <w:lang w:val="sv-SE"/>
        </w:rPr>
      </w:pPr>
      <w:r w:rsidRPr="00DB6232">
        <w:rPr>
          <w:b/>
          <w:noProof/>
          <w:lang w:val="sv-SE"/>
        </w:rPr>
        <w:t>18.</w:t>
      </w:r>
      <w:r w:rsidRPr="00DB6232">
        <w:rPr>
          <w:b/>
          <w:noProof/>
          <w:lang w:val="sv-SE"/>
        </w:rPr>
        <w:tab/>
      </w:r>
      <w:r w:rsidR="00A41BE4" w:rsidRPr="00DC2BA7">
        <w:rPr>
          <w:b/>
          <w:noProof/>
          <w:lang w:val="sv-SE"/>
        </w:rPr>
        <w:t>UNIK IDENTITETSBETECKNING – I ETT FORMAT LÄSBART FÖR MÄNSKLIGT ÖGA</w:t>
      </w:r>
    </w:p>
    <w:p w14:paraId="14F72511" w14:textId="77777777" w:rsidR="00676B6B" w:rsidRPr="00DB6232" w:rsidRDefault="00B60735" w:rsidP="00676B6B">
      <w:pPr>
        <w:spacing w:line="240" w:lineRule="auto"/>
        <w:rPr>
          <w:noProof/>
          <w:lang w:val="sv-SE"/>
        </w:rPr>
      </w:pPr>
      <w:r w:rsidRPr="00DB6232">
        <w:rPr>
          <w:b/>
          <w:color w:val="000000"/>
          <w:u w:val="single"/>
          <w:lang w:val="sv-SE"/>
        </w:rPr>
        <w:br w:type="page"/>
      </w:r>
    </w:p>
    <w:p w14:paraId="6855C0D5" w14:textId="77777777" w:rsidR="00676B6B" w:rsidRPr="00DB6232" w:rsidRDefault="00676B6B" w:rsidP="00676B6B">
      <w:pPr>
        <w:tabs>
          <w:tab w:val="clear" w:pos="567"/>
        </w:tabs>
        <w:spacing w:line="240" w:lineRule="auto"/>
        <w:rPr>
          <w:color w:val="000000"/>
          <w:lang w:val="sv-SE"/>
        </w:rPr>
      </w:pPr>
    </w:p>
    <w:p w14:paraId="3CD3AC68" w14:textId="77777777" w:rsidR="00A41BE4" w:rsidRPr="00DC2BA7" w:rsidRDefault="00B60735" w:rsidP="00A41BE4">
      <w:pPr>
        <w:pBdr>
          <w:top w:val="single" w:sz="4" w:space="1" w:color="auto"/>
          <w:left w:val="single" w:sz="4" w:space="4" w:color="auto"/>
          <w:bottom w:val="single" w:sz="4" w:space="1" w:color="auto"/>
          <w:right w:val="single" w:sz="4" w:space="4" w:color="auto"/>
        </w:pBdr>
        <w:suppressAutoHyphens/>
        <w:spacing w:line="240" w:lineRule="auto"/>
        <w:rPr>
          <w:b/>
          <w:noProof/>
          <w:lang w:val="sv-SE"/>
        </w:rPr>
      </w:pPr>
      <w:r w:rsidRPr="00DC2BA7">
        <w:rPr>
          <w:b/>
          <w:noProof/>
          <w:lang w:val="sv-SE"/>
        </w:rPr>
        <w:t>UPPGIFTER SOM SKA FINNAS PÅ SMÅ INRE LÄKEMEDELSFÖRPACKNINGAR</w:t>
      </w:r>
    </w:p>
    <w:p w14:paraId="1F89E361" w14:textId="77777777" w:rsidR="00A41BE4" w:rsidRPr="00DC2BA7" w:rsidRDefault="00A41BE4" w:rsidP="00A41BE4">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07E4D2AA" w14:textId="0A3CF593" w:rsidR="00A41BE4" w:rsidRPr="00DC2BA7" w:rsidRDefault="00B60735" w:rsidP="00A41BE4">
      <w:pPr>
        <w:pBdr>
          <w:top w:val="single" w:sz="4" w:space="1" w:color="auto"/>
          <w:left w:val="single" w:sz="4" w:space="4" w:color="auto"/>
          <w:bottom w:val="single" w:sz="4" w:space="1" w:color="auto"/>
          <w:right w:val="single" w:sz="4" w:space="4" w:color="auto"/>
        </w:pBdr>
        <w:spacing w:line="240" w:lineRule="auto"/>
        <w:rPr>
          <w:i/>
          <w:noProof/>
          <w:lang w:val="sv-SE"/>
        </w:rPr>
      </w:pPr>
      <w:r w:rsidRPr="00DC2BA7">
        <w:rPr>
          <w:b/>
          <w:noProof/>
          <w:lang w:val="sv-SE"/>
        </w:rPr>
        <w:t xml:space="preserve">ETIKETT FÖR FÖRFYLLD </w:t>
      </w:r>
      <w:r w:rsidR="00662E57">
        <w:rPr>
          <w:b/>
          <w:noProof/>
          <w:lang w:val="sv-SE"/>
        </w:rPr>
        <w:t>INJEKTIONS</w:t>
      </w:r>
      <w:r>
        <w:rPr>
          <w:b/>
          <w:noProof/>
          <w:lang w:val="sv-SE"/>
        </w:rPr>
        <w:t>PENNA</w:t>
      </w:r>
    </w:p>
    <w:p w14:paraId="70726FBD" w14:textId="77777777" w:rsidR="00676B6B" w:rsidRPr="00DB6232" w:rsidRDefault="00676B6B" w:rsidP="00676B6B">
      <w:pPr>
        <w:pStyle w:val="Text"/>
        <w:spacing w:before="0"/>
        <w:jc w:val="left"/>
        <w:rPr>
          <w:color w:val="000000"/>
          <w:sz w:val="22"/>
          <w:lang w:val="sv-SE"/>
        </w:rPr>
      </w:pPr>
    </w:p>
    <w:p w14:paraId="71359766" w14:textId="77777777" w:rsidR="00676B6B" w:rsidRPr="00DB6232" w:rsidRDefault="00676B6B" w:rsidP="00676B6B">
      <w:pPr>
        <w:pStyle w:val="Text"/>
        <w:spacing w:before="0"/>
        <w:jc w:val="left"/>
        <w:rPr>
          <w:color w:val="000000"/>
          <w:sz w:val="22"/>
          <w:lang w:val="sv-SE"/>
        </w:rPr>
      </w:pPr>
    </w:p>
    <w:p w14:paraId="2FFE1A11" w14:textId="77777777" w:rsidR="00676B6B" w:rsidRPr="00DB6232" w:rsidRDefault="00B60735" w:rsidP="00A41BE4">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color w:val="000000"/>
          <w:lang w:val="sv-SE"/>
        </w:rPr>
      </w:pPr>
      <w:r w:rsidRPr="00DB6232">
        <w:rPr>
          <w:b/>
          <w:bCs/>
          <w:lang w:val="sv-SE"/>
        </w:rPr>
        <w:t>1.</w:t>
      </w:r>
      <w:r w:rsidRPr="00DB6232">
        <w:rPr>
          <w:b/>
          <w:bCs/>
          <w:lang w:val="sv-SE"/>
        </w:rPr>
        <w:tab/>
      </w:r>
      <w:r w:rsidR="00A41BE4" w:rsidRPr="00DC2BA7">
        <w:rPr>
          <w:b/>
          <w:noProof/>
          <w:lang w:val="sv-SE"/>
        </w:rPr>
        <w:t>LÄKEMEDLETS NAMN OCH ADMINISTRERINGSVÄG</w:t>
      </w:r>
    </w:p>
    <w:p w14:paraId="423ADB50" w14:textId="77777777" w:rsidR="00A41BE4" w:rsidRPr="00DB6232" w:rsidRDefault="00A41BE4" w:rsidP="00676B6B">
      <w:pPr>
        <w:pStyle w:val="Text"/>
        <w:spacing w:before="0"/>
        <w:jc w:val="left"/>
        <w:rPr>
          <w:color w:val="000000"/>
          <w:sz w:val="22"/>
          <w:lang w:val="sv-SE"/>
        </w:rPr>
      </w:pPr>
    </w:p>
    <w:p w14:paraId="66FC5D6F" w14:textId="77777777" w:rsidR="00A41BE4" w:rsidRPr="00DC2BA7" w:rsidRDefault="00B60735" w:rsidP="00A41BE4">
      <w:pPr>
        <w:pStyle w:val="Text"/>
        <w:spacing w:before="0"/>
        <w:jc w:val="left"/>
        <w:rPr>
          <w:sz w:val="22"/>
          <w:lang w:val="sv-SE"/>
        </w:rPr>
      </w:pPr>
      <w:r w:rsidRPr="00DC2BA7">
        <w:rPr>
          <w:color w:val="000000"/>
          <w:sz w:val="22"/>
          <w:lang w:val="sv-SE"/>
        </w:rPr>
        <w:t xml:space="preserve">Xolair </w:t>
      </w:r>
      <w:r>
        <w:rPr>
          <w:color w:val="000000"/>
          <w:sz w:val="22"/>
          <w:lang w:val="sv-SE"/>
        </w:rPr>
        <w:t>150</w:t>
      </w:r>
      <w:r w:rsidRPr="00DC2BA7">
        <w:rPr>
          <w:color w:val="000000"/>
          <w:sz w:val="22"/>
          <w:lang w:val="sv-SE"/>
        </w:rPr>
        <w:t> mg</w:t>
      </w:r>
      <w:r w:rsidRPr="00DC2BA7">
        <w:rPr>
          <w:sz w:val="22"/>
          <w:lang w:val="sv-SE"/>
        </w:rPr>
        <w:t xml:space="preserve"> injektionsvätska</w:t>
      </w:r>
    </w:p>
    <w:p w14:paraId="7A994F33" w14:textId="77777777" w:rsidR="00A41BE4" w:rsidRPr="00DC2BA7" w:rsidRDefault="00B60735" w:rsidP="00A41BE4">
      <w:pPr>
        <w:pStyle w:val="Text"/>
        <w:spacing w:before="0"/>
        <w:jc w:val="left"/>
        <w:rPr>
          <w:color w:val="000000"/>
          <w:sz w:val="22"/>
          <w:lang w:val="sv-SE"/>
        </w:rPr>
      </w:pPr>
      <w:r w:rsidRPr="00DC2BA7">
        <w:rPr>
          <w:color w:val="000000"/>
          <w:sz w:val="22"/>
          <w:lang w:val="sv-SE"/>
        </w:rPr>
        <w:t>omalizumab</w:t>
      </w:r>
    </w:p>
    <w:p w14:paraId="66805C99" w14:textId="77777777" w:rsidR="00A41BE4" w:rsidRPr="00DC2BA7" w:rsidRDefault="00B60735" w:rsidP="00A41BE4">
      <w:pPr>
        <w:suppressAutoHyphens/>
        <w:spacing w:line="240" w:lineRule="auto"/>
        <w:rPr>
          <w:noProof/>
          <w:lang w:val="sv-SE"/>
        </w:rPr>
      </w:pPr>
      <w:r w:rsidRPr="00DC2BA7">
        <w:rPr>
          <w:noProof/>
          <w:lang w:val="sv-SE"/>
        </w:rPr>
        <w:t>s.c.</w:t>
      </w:r>
    </w:p>
    <w:p w14:paraId="656D4A33" w14:textId="77777777" w:rsidR="00676B6B" w:rsidRPr="007F644E" w:rsidRDefault="00676B6B" w:rsidP="00676B6B">
      <w:pPr>
        <w:pStyle w:val="Text"/>
        <w:spacing w:before="0"/>
        <w:jc w:val="left"/>
        <w:rPr>
          <w:color w:val="000000"/>
          <w:sz w:val="22"/>
          <w:lang w:val="sv-SE"/>
        </w:rPr>
      </w:pPr>
    </w:p>
    <w:p w14:paraId="2CC46098" w14:textId="77777777" w:rsidR="00676B6B" w:rsidRPr="007F644E" w:rsidRDefault="00676B6B" w:rsidP="00676B6B">
      <w:pPr>
        <w:pStyle w:val="Text"/>
        <w:spacing w:before="0"/>
        <w:jc w:val="left"/>
        <w:rPr>
          <w:color w:val="000000"/>
          <w:sz w:val="22"/>
          <w:lang w:val="sv-SE"/>
        </w:rPr>
      </w:pPr>
    </w:p>
    <w:p w14:paraId="04BA6770" w14:textId="77777777" w:rsidR="00676B6B" w:rsidRPr="007F644E" w:rsidRDefault="00B60735" w:rsidP="00A41BE4">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lang w:val="sv-SE"/>
        </w:rPr>
      </w:pPr>
      <w:r w:rsidRPr="007F644E">
        <w:rPr>
          <w:b/>
          <w:color w:val="000000"/>
          <w:lang w:val="sv-SE"/>
        </w:rPr>
        <w:t>2.</w:t>
      </w:r>
      <w:r w:rsidRPr="007F644E">
        <w:rPr>
          <w:b/>
          <w:color w:val="000000"/>
          <w:lang w:val="sv-SE"/>
        </w:rPr>
        <w:tab/>
      </w:r>
      <w:r w:rsidR="00A41BE4" w:rsidRPr="00DC2BA7">
        <w:rPr>
          <w:b/>
          <w:noProof/>
          <w:lang w:val="sv-SE"/>
        </w:rPr>
        <w:t>ADMINISTRERINGSSÄTT</w:t>
      </w:r>
    </w:p>
    <w:p w14:paraId="7E1EDA59" w14:textId="77777777" w:rsidR="00676B6B" w:rsidRPr="007F644E" w:rsidRDefault="00676B6B" w:rsidP="00676B6B">
      <w:pPr>
        <w:pStyle w:val="Text"/>
        <w:spacing w:before="0"/>
        <w:jc w:val="left"/>
        <w:rPr>
          <w:color w:val="000000"/>
          <w:sz w:val="22"/>
          <w:lang w:val="sv-SE"/>
        </w:rPr>
      </w:pPr>
    </w:p>
    <w:p w14:paraId="00AB7E0C" w14:textId="77777777" w:rsidR="00A41BE4" w:rsidRPr="007F644E" w:rsidRDefault="00A41BE4" w:rsidP="00676B6B">
      <w:pPr>
        <w:pStyle w:val="Text"/>
        <w:spacing w:before="0"/>
        <w:jc w:val="left"/>
        <w:rPr>
          <w:color w:val="000000"/>
          <w:sz w:val="22"/>
          <w:lang w:val="sv-SE"/>
        </w:rPr>
      </w:pPr>
    </w:p>
    <w:p w14:paraId="4E0F539F"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bCs/>
          <w:lang w:val="sv-SE"/>
        </w:rPr>
      </w:pPr>
      <w:r w:rsidRPr="00DB6232">
        <w:rPr>
          <w:b/>
          <w:bCs/>
          <w:lang w:val="sv-SE"/>
        </w:rPr>
        <w:t>3.</w:t>
      </w:r>
      <w:r w:rsidRPr="00DB6232">
        <w:rPr>
          <w:b/>
          <w:bCs/>
          <w:lang w:val="sv-SE"/>
        </w:rPr>
        <w:tab/>
      </w:r>
      <w:r w:rsidR="00A41BE4" w:rsidRPr="00DC2BA7">
        <w:rPr>
          <w:b/>
          <w:noProof/>
          <w:lang w:val="sv-SE"/>
        </w:rPr>
        <w:t>UTGÅNGSDATUM</w:t>
      </w:r>
    </w:p>
    <w:p w14:paraId="3D07DC9F" w14:textId="77777777" w:rsidR="00676B6B" w:rsidRPr="00DB6232" w:rsidRDefault="00676B6B" w:rsidP="00676B6B">
      <w:pPr>
        <w:pStyle w:val="Text"/>
        <w:spacing w:before="0"/>
        <w:jc w:val="left"/>
        <w:rPr>
          <w:color w:val="000000"/>
          <w:sz w:val="22"/>
          <w:lang w:val="sv-SE"/>
        </w:rPr>
      </w:pPr>
    </w:p>
    <w:p w14:paraId="71A7873E" w14:textId="77777777" w:rsidR="00676B6B" w:rsidRPr="00DB6232" w:rsidRDefault="00B60735" w:rsidP="00676B6B">
      <w:pPr>
        <w:pStyle w:val="Text"/>
        <w:spacing w:before="0"/>
        <w:jc w:val="left"/>
        <w:rPr>
          <w:color w:val="000000"/>
          <w:sz w:val="22"/>
          <w:lang w:val="sv-SE"/>
        </w:rPr>
      </w:pPr>
      <w:r w:rsidRPr="00DB6232">
        <w:rPr>
          <w:color w:val="000000"/>
          <w:sz w:val="22"/>
          <w:lang w:val="sv-SE"/>
        </w:rPr>
        <w:t>EXP</w:t>
      </w:r>
    </w:p>
    <w:p w14:paraId="42FC3A4D" w14:textId="77777777" w:rsidR="00676B6B" w:rsidRPr="00DB6232" w:rsidRDefault="00676B6B" w:rsidP="00676B6B">
      <w:pPr>
        <w:pStyle w:val="Text"/>
        <w:spacing w:before="0"/>
        <w:jc w:val="left"/>
        <w:rPr>
          <w:color w:val="000000"/>
          <w:sz w:val="22"/>
          <w:lang w:val="sv-SE"/>
        </w:rPr>
      </w:pPr>
    </w:p>
    <w:p w14:paraId="615581A6" w14:textId="77777777" w:rsidR="00676B6B" w:rsidRPr="00DB6232" w:rsidRDefault="00676B6B" w:rsidP="00676B6B">
      <w:pPr>
        <w:pStyle w:val="Text"/>
        <w:spacing w:before="0"/>
        <w:jc w:val="left"/>
        <w:rPr>
          <w:color w:val="000000"/>
          <w:sz w:val="22"/>
          <w:lang w:val="sv-SE"/>
        </w:rPr>
      </w:pPr>
    </w:p>
    <w:p w14:paraId="285BA9CD"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bCs/>
          <w:lang w:val="sv-SE"/>
        </w:rPr>
      </w:pPr>
      <w:r w:rsidRPr="00DB6232">
        <w:rPr>
          <w:b/>
          <w:bCs/>
          <w:lang w:val="sv-SE"/>
        </w:rPr>
        <w:t>4.</w:t>
      </w:r>
      <w:r w:rsidRPr="00DB6232">
        <w:rPr>
          <w:b/>
          <w:bCs/>
          <w:lang w:val="sv-SE"/>
        </w:rPr>
        <w:tab/>
      </w:r>
      <w:r w:rsidR="00A41BE4" w:rsidRPr="00DC2BA7">
        <w:rPr>
          <w:b/>
          <w:noProof/>
          <w:lang w:val="sv-SE"/>
        </w:rPr>
        <w:t>TILLVERKNINGSSATSNUMMER</w:t>
      </w:r>
    </w:p>
    <w:p w14:paraId="5F8DF7E9" w14:textId="77777777" w:rsidR="00676B6B" w:rsidRPr="00DB6232" w:rsidRDefault="00676B6B" w:rsidP="00676B6B">
      <w:pPr>
        <w:pStyle w:val="Text"/>
        <w:spacing w:before="0"/>
        <w:jc w:val="left"/>
        <w:rPr>
          <w:color w:val="000000"/>
          <w:sz w:val="22"/>
          <w:lang w:val="sv-SE"/>
        </w:rPr>
      </w:pPr>
    </w:p>
    <w:p w14:paraId="646C88B3" w14:textId="77777777" w:rsidR="00676B6B" w:rsidRPr="00DB6232" w:rsidRDefault="00B60735" w:rsidP="00676B6B">
      <w:pPr>
        <w:pStyle w:val="Text"/>
        <w:spacing w:before="0"/>
        <w:jc w:val="left"/>
        <w:rPr>
          <w:color w:val="000000"/>
          <w:sz w:val="22"/>
          <w:lang w:val="sv-SE"/>
        </w:rPr>
      </w:pPr>
      <w:r w:rsidRPr="00DB6232">
        <w:rPr>
          <w:color w:val="000000"/>
          <w:sz w:val="22"/>
          <w:lang w:val="sv-SE"/>
        </w:rPr>
        <w:t>Lot</w:t>
      </w:r>
    </w:p>
    <w:p w14:paraId="32C519D0" w14:textId="77777777" w:rsidR="00676B6B" w:rsidRPr="00DB6232" w:rsidRDefault="00676B6B" w:rsidP="00676B6B">
      <w:pPr>
        <w:pStyle w:val="Text"/>
        <w:spacing w:before="0"/>
        <w:jc w:val="left"/>
        <w:rPr>
          <w:color w:val="000000"/>
          <w:sz w:val="22"/>
          <w:lang w:val="sv-SE"/>
        </w:rPr>
      </w:pPr>
    </w:p>
    <w:p w14:paraId="4E7C11C9" w14:textId="77777777" w:rsidR="00676B6B" w:rsidRPr="00DB6232" w:rsidRDefault="00676B6B" w:rsidP="00676B6B">
      <w:pPr>
        <w:pStyle w:val="Text"/>
        <w:spacing w:before="0"/>
        <w:jc w:val="left"/>
        <w:rPr>
          <w:color w:val="000000"/>
          <w:sz w:val="22"/>
          <w:lang w:val="sv-SE"/>
        </w:rPr>
      </w:pPr>
    </w:p>
    <w:p w14:paraId="08C321F7" w14:textId="77777777" w:rsidR="00676B6B" w:rsidRPr="007F644E" w:rsidRDefault="00B60735" w:rsidP="007F644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noProof/>
          <w:lang w:val="sv-SE"/>
        </w:rPr>
      </w:pPr>
      <w:r w:rsidRPr="007F644E">
        <w:rPr>
          <w:b/>
          <w:color w:val="000000"/>
          <w:lang w:val="sv-SE"/>
        </w:rPr>
        <w:t>5.</w:t>
      </w:r>
      <w:r w:rsidRPr="007F644E">
        <w:rPr>
          <w:b/>
          <w:color w:val="000000"/>
          <w:lang w:val="sv-SE"/>
        </w:rPr>
        <w:tab/>
      </w:r>
      <w:r w:rsidR="00A41BE4" w:rsidRPr="00DC2BA7">
        <w:rPr>
          <w:b/>
          <w:noProof/>
          <w:lang w:val="sv-SE"/>
        </w:rPr>
        <w:t>MÄNGD UTTRYCKT I VIKT, VOLYM ELLER PER ENHET</w:t>
      </w:r>
    </w:p>
    <w:p w14:paraId="40FAC152" w14:textId="77777777" w:rsidR="00676B6B" w:rsidRPr="007F644E" w:rsidRDefault="00676B6B" w:rsidP="00676B6B">
      <w:pPr>
        <w:spacing w:line="240" w:lineRule="auto"/>
        <w:ind w:right="-449"/>
        <w:rPr>
          <w:color w:val="000000"/>
          <w:lang w:val="sv-SE"/>
        </w:rPr>
      </w:pPr>
    </w:p>
    <w:p w14:paraId="6ED7304B" w14:textId="77777777" w:rsidR="00676B6B" w:rsidRPr="00DB6232" w:rsidRDefault="00B60735" w:rsidP="00676B6B">
      <w:pPr>
        <w:spacing w:line="240" w:lineRule="auto"/>
        <w:rPr>
          <w:lang w:val="sv-SE"/>
        </w:rPr>
      </w:pPr>
      <w:r w:rsidRPr="00DB6232">
        <w:rPr>
          <w:lang w:val="sv-SE"/>
        </w:rPr>
        <w:t>1 ml</w:t>
      </w:r>
    </w:p>
    <w:p w14:paraId="50648E5A" w14:textId="77777777" w:rsidR="00676B6B" w:rsidRPr="00DB6232" w:rsidRDefault="00676B6B" w:rsidP="00676B6B">
      <w:pPr>
        <w:spacing w:line="240" w:lineRule="auto"/>
        <w:ind w:right="-449"/>
        <w:rPr>
          <w:color w:val="000000"/>
          <w:lang w:val="sv-SE"/>
        </w:rPr>
      </w:pPr>
    </w:p>
    <w:p w14:paraId="3CB5FC1F" w14:textId="77777777" w:rsidR="00676B6B" w:rsidRPr="00DB6232" w:rsidRDefault="00676B6B" w:rsidP="00676B6B">
      <w:pPr>
        <w:spacing w:line="240" w:lineRule="auto"/>
        <w:ind w:right="-449"/>
        <w:rPr>
          <w:color w:val="000000"/>
          <w:lang w:val="sv-SE"/>
        </w:rPr>
      </w:pPr>
    </w:p>
    <w:p w14:paraId="2C95FA8B" w14:textId="77777777" w:rsidR="00676B6B" w:rsidRPr="007F644E"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7F644E">
        <w:rPr>
          <w:b/>
          <w:color w:val="000000"/>
          <w:lang w:val="sv-SE"/>
        </w:rPr>
        <w:t>6.</w:t>
      </w:r>
      <w:r w:rsidRPr="007F644E">
        <w:rPr>
          <w:b/>
          <w:color w:val="000000"/>
          <w:lang w:val="sv-SE"/>
        </w:rPr>
        <w:tab/>
      </w:r>
      <w:r w:rsidR="00A41BE4" w:rsidRPr="00DC2BA7">
        <w:rPr>
          <w:b/>
          <w:noProof/>
          <w:lang w:val="sv-SE"/>
        </w:rPr>
        <w:t>ÖVRIGT</w:t>
      </w:r>
    </w:p>
    <w:p w14:paraId="10B972B4" w14:textId="77777777" w:rsidR="00676B6B" w:rsidRPr="007F644E" w:rsidRDefault="00676B6B" w:rsidP="00676B6B">
      <w:pPr>
        <w:pStyle w:val="Text"/>
        <w:spacing w:before="0"/>
        <w:jc w:val="left"/>
        <w:rPr>
          <w:color w:val="000000"/>
          <w:sz w:val="22"/>
          <w:lang w:val="sv-SE"/>
        </w:rPr>
      </w:pPr>
    </w:p>
    <w:p w14:paraId="35720C74" w14:textId="77777777" w:rsidR="00676B6B" w:rsidRPr="007F644E" w:rsidRDefault="00B60735" w:rsidP="00676B6B">
      <w:pPr>
        <w:tabs>
          <w:tab w:val="clear" w:pos="567"/>
        </w:tabs>
        <w:spacing w:line="240" w:lineRule="auto"/>
        <w:rPr>
          <w:color w:val="000000"/>
          <w:lang w:val="sv-SE"/>
        </w:rPr>
      </w:pPr>
      <w:r w:rsidRPr="007F644E">
        <w:rPr>
          <w:color w:val="000000"/>
          <w:lang w:val="sv-SE"/>
        </w:rPr>
        <w:br w:type="page"/>
      </w:r>
    </w:p>
    <w:p w14:paraId="7354864B" w14:textId="77777777" w:rsidR="00676B6B" w:rsidRPr="007F644E" w:rsidRDefault="00676B6B" w:rsidP="00676B6B">
      <w:pPr>
        <w:tabs>
          <w:tab w:val="clear" w:pos="567"/>
        </w:tabs>
        <w:spacing w:line="240" w:lineRule="auto"/>
        <w:rPr>
          <w:color w:val="000000"/>
          <w:lang w:val="sv-SE"/>
        </w:rPr>
      </w:pPr>
    </w:p>
    <w:p w14:paraId="0CB0E861" w14:textId="77777777" w:rsidR="00A41BE4" w:rsidRPr="00DC2BA7" w:rsidRDefault="00B60735" w:rsidP="00A41BE4">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79CF91E6" w14:textId="77777777" w:rsidR="00A41BE4" w:rsidRPr="0012024C" w:rsidRDefault="00A41BE4" w:rsidP="00A41BE4">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p>
    <w:p w14:paraId="2B1D1B64" w14:textId="77777777" w:rsidR="00A41BE4" w:rsidRPr="00DC2BA7" w:rsidRDefault="00B60735" w:rsidP="00A41BE4">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KARTONG FÖR ENDOSFÖRPACKNING</w:t>
      </w:r>
    </w:p>
    <w:p w14:paraId="16B0A878" w14:textId="77777777" w:rsidR="00676B6B" w:rsidRPr="00610F76" w:rsidRDefault="00676B6B" w:rsidP="00676B6B">
      <w:pPr>
        <w:tabs>
          <w:tab w:val="clear" w:pos="567"/>
        </w:tabs>
        <w:spacing w:line="240" w:lineRule="auto"/>
        <w:rPr>
          <w:color w:val="000000"/>
          <w:lang w:val="sv-SE"/>
        </w:rPr>
      </w:pPr>
    </w:p>
    <w:p w14:paraId="123BAE9B" w14:textId="77777777" w:rsidR="00676B6B" w:rsidRPr="00610F76" w:rsidRDefault="00676B6B" w:rsidP="00676B6B">
      <w:pPr>
        <w:tabs>
          <w:tab w:val="clear" w:pos="567"/>
        </w:tabs>
        <w:spacing w:line="240" w:lineRule="auto"/>
        <w:rPr>
          <w:color w:val="000000"/>
          <w:lang w:val="sv-SE"/>
        </w:rPr>
      </w:pPr>
    </w:p>
    <w:p w14:paraId="16A62DD4"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bCs/>
          <w:lang w:val="sv-SE"/>
        </w:rPr>
      </w:pPr>
      <w:r w:rsidRPr="00610F76">
        <w:rPr>
          <w:b/>
          <w:bCs/>
          <w:lang w:val="sv-SE"/>
        </w:rPr>
        <w:t>1.</w:t>
      </w:r>
      <w:r w:rsidRPr="00610F76">
        <w:rPr>
          <w:b/>
          <w:bCs/>
          <w:lang w:val="sv-SE"/>
        </w:rPr>
        <w:tab/>
      </w:r>
      <w:r w:rsidR="00A41BE4" w:rsidRPr="00DC2BA7">
        <w:rPr>
          <w:b/>
          <w:lang w:val="sv-SE"/>
        </w:rPr>
        <w:t>LÄKEMEDLETS NAMN</w:t>
      </w:r>
    </w:p>
    <w:p w14:paraId="0038D65E" w14:textId="77777777" w:rsidR="00676B6B" w:rsidRPr="00610F76" w:rsidRDefault="00676B6B" w:rsidP="00676B6B">
      <w:pPr>
        <w:pStyle w:val="Text"/>
        <w:spacing w:before="0"/>
        <w:jc w:val="left"/>
        <w:rPr>
          <w:color w:val="000000"/>
          <w:sz w:val="22"/>
          <w:lang w:val="sv-SE"/>
        </w:rPr>
      </w:pPr>
    </w:p>
    <w:p w14:paraId="1F84780B" w14:textId="6E3F785B" w:rsidR="00676B6B" w:rsidRPr="00610F76" w:rsidRDefault="00B60735" w:rsidP="00676B6B">
      <w:pPr>
        <w:pStyle w:val="Text"/>
        <w:spacing w:before="0"/>
        <w:jc w:val="left"/>
        <w:rPr>
          <w:sz w:val="22"/>
          <w:lang w:val="sv-SE"/>
        </w:rPr>
      </w:pPr>
      <w:r w:rsidRPr="00610F76">
        <w:rPr>
          <w:color w:val="000000"/>
          <w:sz w:val="22"/>
          <w:lang w:val="sv-SE"/>
        </w:rPr>
        <w:t>Xolair 300 mg</w:t>
      </w:r>
      <w:r w:rsidRPr="00610F76">
        <w:rPr>
          <w:sz w:val="22"/>
          <w:lang w:val="sv-SE"/>
        </w:rPr>
        <w:t xml:space="preserve"> </w:t>
      </w:r>
      <w:r w:rsidR="00A41BE4" w:rsidRPr="00DC2BA7">
        <w:rPr>
          <w:sz w:val="22"/>
          <w:lang w:val="sv-SE"/>
        </w:rPr>
        <w:t xml:space="preserve">injektionsvätska, lösning i förfylld </w:t>
      </w:r>
      <w:r w:rsidR="00662E57">
        <w:rPr>
          <w:sz w:val="22"/>
          <w:lang w:val="sv-SE"/>
        </w:rPr>
        <w:t>injektions</w:t>
      </w:r>
      <w:r w:rsidR="00A41BE4">
        <w:rPr>
          <w:sz w:val="22"/>
          <w:lang w:val="sv-SE"/>
        </w:rPr>
        <w:t>penna</w:t>
      </w:r>
    </w:p>
    <w:p w14:paraId="37FDF1B3" w14:textId="77777777" w:rsidR="00676B6B" w:rsidRPr="00DB6232" w:rsidRDefault="00B60735" w:rsidP="00676B6B">
      <w:pPr>
        <w:pStyle w:val="Text"/>
        <w:spacing w:before="0"/>
        <w:jc w:val="left"/>
        <w:rPr>
          <w:color w:val="000000"/>
          <w:sz w:val="22"/>
          <w:lang w:val="sv-SE"/>
        </w:rPr>
      </w:pPr>
      <w:r w:rsidRPr="00DB6232">
        <w:rPr>
          <w:color w:val="000000"/>
          <w:sz w:val="22"/>
          <w:lang w:val="sv-SE"/>
        </w:rPr>
        <w:t>omalizumab</w:t>
      </w:r>
    </w:p>
    <w:p w14:paraId="242E2EA1" w14:textId="77777777" w:rsidR="00676B6B" w:rsidRPr="00DB6232" w:rsidRDefault="00676B6B" w:rsidP="00676B6B">
      <w:pPr>
        <w:pStyle w:val="Text"/>
        <w:spacing w:before="0"/>
        <w:jc w:val="left"/>
        <w:rPr>
          <w:color w:val="000000"/>
          <w:sz w:val="22"/>
          <w:lang w:val="sv-SE"/>
        </w:rPr>
      </w:pPr>
    </w:p>
    <w:p w14:paraId="1ABF9EB9" w14:textId="77777777" w:rsidR="00676B6B" w:rsidRPr="00DB6232" w:rsidRDefault="00676B6B" w:rsidP="00676B6B">
      <w:pPr>
        <w:pStyle w:val="Text"/>
        <w:spacing w:before="0"/>
        <w:jc w:val="left"/>
        <w:rPr>
          <w:color w:val="000000"/>
          <w:sz w:val="22"/>
          <w:lang w:val="sv-SE"/>
        </w:rPr>
      </w:pPr>
    </w:p>
    <w:p w14:paraId="4438D694"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2.</w:t>
      </w:r>
      <w:r w:rsidRPr="00610F76">
        <w:rPr>
          <w:b/>
          <w:color w:val="000000"/>
          <w:lang w:val="sv-SE"/>
        </w:rPr>
        <w:tab/>
      </w:r>
      <w:r w:rsidR="00A41BE4" w:rsidRPr="00DC2BA7">
        <w:rPr>
          <w:b/>
          <w:lang w:val="sv-SE"/>
        </w:rPr>
        <w:t>DEKLARATION AV AKTIV(A) SUBSTANS(ER)</w:t>
      </w:r>
    </w:p>
    <w:p w14:paraId="538CCE85" w14:textId="77777777" w:rsidR="00676B6B" w:rsidRPr="00610F76" w:rsidRDefault="00676B6B" w:rsidP="00676B6B">
      <w:pPr>
        <w:pStyle w:val="Text"/>
        <w:spacing w:before="0"/>
        <w:jc w:val="left"/>
        <w:rPr>
          <w:color w:val="000000"/>
          <w:sz w:val="22"/>
          <w:lang w:val="sv-SE"/>
        </w:rPr>
      </w:pPr>
    </w:p>
    <w:p w14:paraId="5BDBAD97" w14:textId="7B9A4031" w:rsidR="00A41BE4" w:rsidRPr="0012024C" w:rsidRDefault="00B60735" w:rsidP="00A41BE4">
      <w:pPr>
        <w:pStyle w:val="Text"/>
        <w:spacing w:before="0"/>
        <w:jc w:val="left"/>
        <w:rPr>
          <w:color w:val="000000"/>
          <w:sz w:val="22"/>
          <w:lang w:val="sv-SE"/>
        </w:rPr>
      </w:pPr>
      <w:r w:rsidRPr="00DC2BA7">
        <w:rPr>
          <w:color w:val="000000"/>
          <w:sz w:val="22"/>
          <w:lang w:val="sv-SE"/>
        </w:rPr>
        <w:t xml:space="preserve">Varje förfylld </w:t>
      </w:r>
      <w:r w:rsidR="00662E57">
        <w:rPr>
          <w:sz w:val="22"/>
          <w:lang w:val="sv-SE"/>
        </w:rPr>
        <w:t>injektions</w:t>
      </w:r>
      <w:r>
        <w:rPr>
          <w:color w:val="000000"/>
          <w:sz w:val="22"/>
          <w:lang w:val="sv-SE"/>
        </w:rPr>
        <w:t>penna</w:t>
      </w:r>
      <w:r w:rsidRPr="00DC2BA7">
        <w:rPr>
          <w:color w:val="000000"/>
          <w:sz w:val="22"/>
          <w:lang w:val="sv-SE"/>
        </w:rPr>
        <w:t xml:space="preserve"> innehåller </w:t>
      </w:r>
      <w:r>
        <w:rPr>
          <w:color w:val="000000"/>
          <w:sz w:val="22"/>
          <w:lang w:val="sv-SE"/>
        </w:rPr>
        <w:t>300</w:t>
      </w:r>
      <w:r w:rsidRPr="00DC2BA7">
        <w:rPr>
          <w:color w:val="000000"/>
          <w:sz w:val="22"/>
          <w:lang w:val="sv-SE"/>
        </w:rPr>
        <w:t> mg omalizumab</w:t>
      </w:r>
      <w:r>
        <w:rPr>
          <w:color w:val="000000"/>
          <w:sz w:val="22"/>
          <w:lang w:val="sv-SE"/>
        </w:rPr>
        <w:t xml:space="preserve"> i</w:t>
      </w:r>
      <w:r w:rsidRPr="00DC2BA7">
        <w:rPr>
          <w:color w:val="000000"/>
          <w:sz w:val="22"/>
          <w:lang w:val="sv-SE"/>
        </w:rPr>
        <w:t xml:space="preserve"> </w:t>
      </w:r>
      <w:r>
        <w:rPr>
          <w:color w:val="000000"/>
          <w:sz w:val="22"/>
          <w:lang w:val="sv-SE"/>
        </w:rPr>
        <w:t>2</w:t>
      </w:r>
      <w:r w:rsidRPr="00DC2BA7">
        <w:rPr>
          <w:color w:val="000000"/>
          <w:sz w:val="22"/>
          <w:lang w:val="sv-SE"/>
        </w:rPr>
        <w:t> ml</w:t>
      </w:r>
      <w:r>
        <w:rPr>
          <w:color w:val="000000"/>
          <w:sz w:val="22"/>
          <w:lang w:val="sv-SE"/>
        </w:rPr>
        <w:t xml:space="preserve"> lösning</w:t>
      </w:r>
    </w:p>
    <w:p w14:paraId="159F5B91" w14:textId="77777777" w:rsidR="00676B6B" w:rsidRPr="00610F76" w:rsidRDefault="00676B6B" w:rsidP="00676B6B">
      <w:pPr>
        <w:pStyle w:val="Text"/>
        <w:spacing w:before="0"/>
        <w:jc w:val="left"/>
        <w:rPr>
          <w:color w:val="000000"/>
          <w:sz w:val="22"/>
          <w:lang w:val="sv-SE"/>
        </w:rPr>
      </w:pPr>
    </w:p>
    <w:p w14:paraId="1D8877C2" w14:textId="77777777" w:rsidR="00676B6B" w:rsidRPr="00610F76" w:rsidRDefault="00676B6B" w:rsidP="00676B6B">
      <w:pPr>
        <w:pStyle w:val="Text"/>
        <w:spacing w:before="0"/>
        <w:jc w:val="left"/>
        <w:rPr>
          <w:color w:val="000000"/>
          <w:sz w:val="22"/>
          <w:lang w:val="sv-SE"/>
        </w:rPr>
      </w:pPr>
    </w:p>
    <w:p w14:paraId="17671C27" w14:textId="77777777" w:rsidR="00676B6B" w:rsidRPr="00610F76"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3.</w:t>
      </w:r>
      <w:r w:rsidRPr="00610F76">
        <w:rPr>
          <w:b/>
          <w:color w:val="000000"/>
          <w:lang w:val="sv-SE"/>
        </w:rPr>
        <w:tab/>
      </w:r>
      <w:r w:rsidR="00A41BE4" w:rsidRPr="00DC2BA7">
        <w:rPr>
          <w:b/>
          <w:lang w:val="sv-SE"/>
        </w:rPr>
        <w:t>FÖRTECKNING ÖVER</w:t>
      </w:r>
      <w:r w:rsidR="00A41BE4">
        <w:rPr>
          <w:b/>
          <w:lang w:val="sv-SE"/>
        </w:rPr>
        <w:t xml:space="preserve"> </w:t>
      </w:r>
      <w:r w:rsidR="00A41BE4" w:rsidRPr="00DC2BA7">
        <w:rPr>
          <w:b/>
          <w:lang w:val="sv-SE"/>
        </w:rPr>
        <w:t>HJÄLPÄMNEN</w:t>
      </w:r>
    </w:p>
    <w:p w14:paraId="69AFD35D" w14:textId="77777777" w:rsidR="00676B6B" w:rsidRPr="00610F76" w:rsidRDefault="00676B6B" w:rsidP="00676B6B">
      <w:pPr>
        <w:pStyle w:val="Text"/>
        <w:spacing w:before="0"/>
        <w:jc w:val="left"/>
        <w:rPr>
          <w:color w:val="000000"/>
          <w:sz w:val="22"/>
          <w:lang w:val="sv-SE"/>
        </w:rPr>
      </w:pPr>
    </w:p>
    <w:p w14:paraId="194C96C4" w14:textId="77777777" w:rsidR="00A41BE4" w:rsidRPr="00DC2BA7" w:rsidRDefault="00B60735" w:rsidP="00A41BE4">
      <w:pPr>
        <w:pStyle w:val="Char2"/>
        <w:widowControl w:val="0"/>
        <w:spacing w:before="0"/>
        <w:jc w:val="left"/>
        <w:rPr>
          <w:sz w:val="22"/>
          <w:szCs w:val="22"/>
          <w:lang w:val="sv-SE"/>
        </w:rPr>
      </w:pPr>
      <w:r w:rsidRPr="00DC2BA7">
        <w:rPr>
          <w:sz w:val="22"/>
          <w:szCs w:val="22"/>
          <w:lang w:val="sv-SE"/>
        </w:rPr>
        <w:t>Innehåller även: argininhydroklorid, histidinhydroklorid</w:t>
      </w:r>
      <w:r w:rsidR="00ED7F84">
        <w:rPr>
          <w:sz w:val="22"/>
          <w:szCs w:val="22"/>
          <w:lang w:val="sv-SE"/>
        </w:rPr>
        <w:t>monohydrat</w:t>
      </w:r>
      <w:r w:rsidRPr="00DC2BA7">
        <w:rPr>
          <w:sz w:val="22"/>
          <w:szCs w:val="22"/>
          <w:lang w:val="sv-SE"/>
        </w:rPr>
        <w:t>, histidin, polysorbat 20, vatten för injektionsvätskor.</w:t>
      </w:r>
    </w:p>
    <w:p w14:paraId="2A4099F9" w14:textId="77777777" w:rsidR="00676B6B" w:rsidRPr="00610F76" w:rsidRDefault="00676B6B" w:rsidP="00676B6B">
      <w:pPr>
        <w:pStyle w:val="Text"/>
        <w:spacing w:before="0"/>
        <w:jc w:val="left"/>
        <w:rPr>
          <w:color w:val="000000"/>
          <w:sz w:val="22"/>
          <w:lang w:val="sv-SE"/>
        </w:rPr>
      </w:pPr>
    </w:p>
    <w:p w14:paraId="0B5FA4DA" w14:textId="77777777" w:rsidR="00676B6B" w:rsidRPr="00610F76" w:rsidRDefault="00676B6B" w:rsidP="00676B6B">
      <w:pPr>
        <w:pStyle w:val="Text"/>
        <w:spacing w:before="0"/>
        <w:jc w:val="left"/>
        <w:rPr>
          <w:color w:val="000000"/>
          <w:sz w:val="22"/>
          <w:lang w:val="sv-SE"/>
        </w:rPr>
      </w:pPr>
    </w:p>
    <w:p w14:paraId="6F43E5EE"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4.</w:t>
      </w:r>
      <w:r w:rsidRPr="00610F76">
        <w:rPr>
          <w:b/>
          <w:color w:val="000000"/>
          <w:lang w:val="sv-SE"/>
        </w:rPr>
        <w:tab/>
      </w:r>
      <w:r w:rsidR="00A41BE4" w:rsidRPr="00DC2BA7">
        <w:rPr>
          <w:b/>
          <w:lang w:val="sv-SE"/>
        </w:rPr>
        <w:t>LÄKEMEDELSFORM OCH FÖRPACKNINGSSTORLEK</w:t>
      </w:r>
    </w:p>
    <w:p w14:paraId="1AD8D825" w14:textId="77777777" w:rsidR="00676B6B" w:rsidRPr="00610F76" w:rsidRDefault="00676B6B" w:rsidP="00676B6B">
      <w:pPr>
        <w:tabs>
          <w:tab w:val="clear" w:pos="567"/>
        </w:tabs>
        <w:spacing w:line="240" w:lineRule="auto"/>
        <w:rPr>
          <w:color w:val="000000"/>
          <w:lang w:val="sv-SE"/>
        </w:rPr>
      </w:pPr>
    </w:p>
    <w:p w14:paraId="0BE8C083" w14:textId="19F3A088" w:rsidR="00A41BE4" w:rsidRPr="00DC2BA7" w:rsidRDefault="00B60735" w:rsidP="00A41BE4">
      <w:pPr>
        <w:pStyle w:val="Text"/>
        <w:spacing w:before="0"/>
        <w:jc w:val="left"/>
        <w:rPr>
          <w:sz w:val="22"/>
          <w:lang w:val="sv-SE"/>
        </w:rPr>
      </w:pPr>
      <w:r w:rsidRPr="00DC2BA7">
        <w:rPr>
          <w:sz w:val="22"/>
          <w:shd w:val="pct15" w:color="auto" w:fill="auto"/>
          <w:lang w:val="sv-SE"/>
        </w:rPr>
        <w:t xml:space="preserve">Injektionsvätska, lösning i förfylld </w:t>
      </w:r>
      <w:r w:rsidR="00662E57">
        <w:rPr>
          <w:sz w:val="22"/>
          <w:shd w:val="pct15" w:color="auto" w:fill="auto"/>
          <w:lang w:val="sv-SE"/>
        </w:rPr>
        <w:t>injektions</w:t>
      </w:r>
      <w:r>
        <w:rPr>
          <w:sz w:val="22"/>
          <w:shd w:val="pct15" w:color="auto" w:fill="auto"/>
          <w:lang w:val="sv-SE"/>
        </w:rPr>
        <w:t>penn</w:t>
      </w:r>
      <w:r w:rsidRPr="00DC2BA7">
        <w:rPr>
          <w:sz w:val="22"/>
          <w:shd w:val="pct15" w:color="auto" w:fill="auto"/>
          <w:lang w:val="sv-SE"/>
        </w:rPr>
        <w:t>a</w:t>
      </w:r>
    </w:p>
    <w:p w14:paraId="7B2E167C" w14:textId="77777777" w:rsidR="00A41BE4" w:rsidRPr="00DC2BA7" w:rsidRDefault="00A41BE4" w:rsidP="00A41BE4">
      <w:pPr>
        <w:pStyle w:val="Text"/>
        <w:spacing w:before="0"/>
        <w:jc w:val="left"/>
        <w:rPr>
          <w:color w:val="000000"/>
          <w:sz w:val="22"/>
          <w:lang w:val="sv-SE"/>
        </w:rPr>
      </w:pPr>
    </w:p>
    <w:p w14:paraId="32219C64" w14:textId="1A0C19D0" w:rsidR="00A41BE4" w:rsidRPr="00DC2BA7" w:rsidRDefault="00B60735" w:rsidP="00A41BE4">
      <w:pPr>
        <w:suppressAutoHyphens/>
        <w:spacing w:line="240" w:lineRule="auto"/>
        <w:rPr>
          <w:noProof/>
          <w:lang w:val="sv-SE"/>
        </w:rPr>
      </w:pPr>
      <w:r w:rsidRPr="00DC2BA7">
        <w:rPr>
          <w:color w:val="000000"/>
          <w:lang w:val="sv-SE"/>
        </w:rPr>
        <w:t xml:space="preserve">1 förfylld </w:t>
      </w:r>
      <w:r w:rsidR="00662E57">
        <w:rPr>
          <w:lang w:val="sv-SE"/>
        </w:rPr>
        <w:t>injektions</w:t>
      </w:r>
      <w:r>
        <w:rPr>
          <w:color w:val="000000"/>
          <w:lang w:val="sv-SE"/>
        </w:rPr>
        <w:t>penna</w:t>
      </w:r>
    </w:p>
    <w:p w14:paraId="4E798038" w14:textId="77777777" w:rsidR="00676B6B" w:rsidRPr="00610F76" w:rsidRDefault="00676B6B" w:rsidP="00676B6B">
      <w:pPr>
        <w:pStyle w:val="Text"/>
        <w:spacing w:before="0"/>
        <w:jc w:val="left"/>
        <w:rPr>
          <w:color w:val="000000"/>
          <w:sz w:val="22"/>
          <w:lang w:val="sv-SE"/>
        </w:rPr>
      </w:pPr>
    </w:p>
    <w:p w14:paraId="2638C0A8" w14:textId="77777777" w:rsidR="00676B6B" w:rsidRPr="00610F76" w:rsidRDefault="00676B6B" w:rsidP="00676B6B">
      <w:pPr>
        <w:pStyle w:val="Text"/>
        <w:spacing w:before="0"/>
        <w:jc w:val="left"/>
        <w:rPr>
          <w:color w:val="000000"/>
          <w:sz w:val="22"/>
          <w:lang w:val="sv-SE"/>
        </w:rPr>
      </w:pPr>
    </w:p>
    <w:p w14:paraId="6A43BE7A"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5.</w:t>
      </w:r>
      <w:r w:rsidRPr="00610F76">
        <w:rPr>
          <w:b/>
          <w:color w:val="000000"/>
          <w:lang w:val="sv-SE"/>
        </w:rPr>
        <w:tab/>
      </w:r>
      <w:r w:rsidR="00A41BE4" w:rsidRPr="00DC2BA7">
        <w:rPr>
          <w:b/>
          <w:lang w:val="sv-SE"/>
        </w:rPr>
        <w:t>ADMINISTRERINGSSÄTT OCH ADMINISTRERINGSVÄG</w:t>
      </w:r>
    </w:p>
    <w:p w14:paraId="43EF392B" w14:textId="77777777" w:rsidR="00676B6B" w:rsidRPr="00610F76" w:rsidRDefault="00676B6B" w:rsidP="00676B6B">
      <w:pPr>
        <w:pStyle w:val="Text"/>
        <w:spacing w:before="0"/>
        <w:jc w:val="left"/>
        <w:rPr>
          <w:color w:val="000000"/>
          <w:sz w:val="22"/>
          <w:lang w:val="sv-SE"/>
        </w:rPr>
      </w:pPr>
    </w:p>
    <w:p w14:paraId="4B710136" w14:textId="77777777" w:rsidR="00A41BE4" w:rsidRPr="00DC2BA7" w:rsidRDefault="00B60735" w:rsidP="00A41BE4">
      <w:pPr>
        <w:suppressAutoHyphens/>
        <w:spacing w:line="240" w:lineRule="auto"/>
        <w:rPr>
          <w:noProof/>
          <w:lang w:val="sv-SE"/>
        </w:rPr>
      </w:pPr>
      <w:r w:rsidRPr="00DC2BA7">
        <w:rPr>
          <w:noProof/>
          <w:lang w:val="sv-SE"/>
        </w:rPr>
        <w:t>Läs bipacksedeln före användning.</w:t>
      </w:r>
    </w:p>
    <w:p w14:paraId="49483F3F" w14:textId="77777777" w:rsidR="00A41BE4" w:rsidRPr="00DC2BA7" w:rsidRDefault="00B60735" w:rsidP="00A41BE4">
      <w:pPr>
        <w:suppressAutoHyphens/>
        <w:spacing w:line="240" w:lineRule="auto"/>
        <w:rPr>
          <w:noProof/>
          <w:lang w:val="sv-SE"/>
        </w:rPr>
      </w:pPr>
      <w:r w:rsidRPr="00DC2BA7">
        <w:rPr>
          <w:noProof/>
          <w:lang w:val="sv-SE"/>
        </w:rPr>
        <w:t>Subkutan användning.</w:t>
      </w:r>
    </w:p>
    <w:p w14:paraId="73AF2A6D" w14:textId="77777777" w:rsidR="00A41BE4" w:rsidRPr="00DC2BA7" w:rsidRDefault="00B60735" w:rsidP="00A41BE4">
      <w:pPr>
        <w:suppressAutoHyphens/>
        <w:spacing w:line="240" w:lineRule="auto"/>
        <w:rPr>
          <w:noProof/>
          <w:lang w:val="sv-SE"/>
        </w:rPr>
      </w:pPr>
      <w:r w:rsidRPr="00DC2BA7">
        <w:rPr>
          <w:noProof/>
          <w:lang w:val="sv-SE"/>
        </w:rPr>
        <w:t>Engångsbruk.</w:t>
      </w:r>
    </w:p>
    <w:p w14:paraId="21FB8FEF" w14:textId="77777777" w:rsidR="00676B6B" w:rsidRPr="00610F76" w:rsidRDefault="00676B6B" w:rsidP="00676B6B">
      <w:pPr>
        <w:pStyle w:val="Text"/>
        <w:spacing w:before="0"/>
        <w:jc w:val="left"/>
        <w:rPr>
          <w:color w:val="000000"/>
          <w:sz w:val="22"/>
          <w:lang w:val="sv-SE"/>
        </w:rPr>
      </w:pPr>
    </w:p>
    <w:p w14:paraId="4ACD92E0" w14:textId="77777777" w:rsidR="00676B6B" w:rsidRPr="00610F76" w:rsidRDefault="00676B6B" w:rsidP="00676B6B">
      <w:pPr>
        <w:tabs>
          <w:tab w:val="clear" w:pos="567"/>
        </w:tabs>
        <w:spacing w:line="240" w:lineRule="auto"/>
        <w:rPr>
          <w:color w:val="000000"/>
          <w:lang w:val="sv-SE"/>
        </w:rPr>
      </w:pPr>
    </w:p>
    <w:p w14:paraId="4B88670D"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6.</w:t>
      </w:r>
      <w:r w:rsidRPr="00610F76">
        <w:rPr>
          <w:b/>
          <w:color w:val="000000"/>
          <w:lang w:val="sv-SE"/>
        </w:rPr>
        <w:tab/>
      </w:r>
      <w:r w:rsidR="00A41BE4" w:rsidRPr="00610F76">
        <w:rPr>
          <w:b/>
          <w:lang w:val="sv-SE"/>
        </w:rPr>
        <w:t>SÄRSKILD VARNING OM ATT LÄKEMEDLET MÅSTE FÖRVARAS UTOM SYN- OCH RÄCKHÅLL FÖR BARN</w:t>
      </w:r>
    </w:p>
    <w:p w14:paraId="4AE64918" w14:textId="77777777" w:rsidR="00676B6B" w:rsidRPr="00610F76" w:rsidRDefault="00676B6B" w:rsidP="00676B6B">
      <w:pPr>
        <w:pStyle w:val="Text"/>
        <w:spacing w:before="0"/>
        <w:jc w:val="left"/>
        <w:rPr>
          <w:color w:val="000000"/>
          <w:sz w:val="22"/>
          <w:lang w:val="sv-SE"/>
        </w:rPr>
      </w:pPr>
    </w:p>
    <w:p w14:paraId="7F8F02B8" w14:textId="77777777" w:rsidR="00676B6B" w:rsidRPr="00610F76" w:rsidRDefault="00B60735" w:rsidP="00676B6B">
      <w:pPr>
        <w:pStyle w:val="Text"/>
        <w:spacing w:before="0"/>
        <w:jc w:val="left"/>
        <w:rPr>
          <w:noProof/>
          <w:sz w:val="22"/>
          <w:lang w:val="sv-SE"/>
        </w:rPr>
      </w:pPr>
      <w:r w:rsidRPr="00610F76">
        <w:rPr>
          <w:noProof/>
          <w:sz w:val="22"/>
          <w:lang w:val="sv-SE"/>
        </w:rPr>
        <w:t>Förvaras utom syn- och räckhåll för barn.</w:t>
      </w:r>
    </w:p>
    <w:p w14:paraId="2C68475A" w14:textId="77777777" w:rsidR="00A41BE4" w:rsidRPr="00610F76" w:rsidRDefault="00A41BE4" w:rsidP="00676B6B">
      <w:pPr>
        <w:pStyle w:val="Text"/>
        <w:spacing w:before="0"/>
        <w:jc w:val="left"/>
        <w:rPr>
          <w:color w:val="000000"/>
          <w:sz w:val="22"/>
          <w:lang w:val="sv-SE"/>
        </w:rPr>
      </w:pPr>
    </w:p>
    <w:p w14:paraId="378620F0" w14:textId="77777777" w:rsidR="00676B6B" w:rsidRPr="00610F76" w:rsidRDefault="00676B6B" w:rsidP="00676B6B">
      <w:pPr>
        <w:tabs>
          <w:tab w:val="clear" w:pos="567"/>
        </w:tabs>
        <w:spacing w:line="240" w:lineRule="auto"/>
        <w:rPr>
          <w:color w:val="000000"/>
          <w:lang w:val="sv-SE"/>
        </w:rPr>
      </w:pPr>
    </w:p>
    <w:p w14:paraId="2FAA577A" w14:textId="77777777" w:rsidR="00676B6B" w:rsidRPr="00610F76"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7.</w:t>
      </w:r>
      <w:r w:rsidRPr="00610F76">
        <w:rPr>
          <w:b/>
          <w:color w:val="000000"/>
          <w:lang w:val="sv-SE"/>
        </w:rPr>
        <w:tab/>
      </w:r>
      <w:r w:rsidR="00A41BE4" w:rsidRPr="00610F76">
        <w:rPr>
          <w:b/>
          <w:lang w:val="sv-SE"/>
        </w:rPr>
        <w:t>ÖVRIGA SÄRSKILDA VARNINGAR OM SÅ ÄR NÖDVÄNDIGT</w:t>
      </w:r>
    </w:p>
    <w:p w14:paraId="34EAB751" w14:textId="77777777" w:rsidR="00676B6B" w:rsidRPr="00610F76" w:rsidRDefault="00676B6B" w:rsidP="00676B6B">
      <w:pPr>
        <w:pStyle w:val="Text"/>
        <w:spacing w:before="0"/>
        <w:jc w:val="left"/>
        <w:rPr>
          <w:color w:val="000000"/>
          <w:sz w:val="22"/>
          <w:lang w:val="sv-SE"/>
        </w:rPr>
      </w:pPr>
    </w:p>
    <w:p w14:paraId="2B8769A8" w14:textId="77777777" w:rsidR="00676B6B" w:rsidRPr="00610F76" w:rsidRDefault="00676B6B" w:rsidP="00676B6B">
      <w:pPr>
        <w:pStyle w:val="Text"/>
        <w:spacing w:before="0"/>
        <w:jc w:val="left"/>
        <w:rPr>
          <w:color w:val="000000"/>
          <w:sz w:val="22"/>
          <w:lang w:val="sv-SE"/>
        </w:rPr>
      </w:pPr>
    </w:p>
    <w:p w14:paraId="04ED1399"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8.</w:t>
      </w:r>
      <w:r w:rsidRPr="00DB6232">
        <w:rPr>
          <w:b/>
          <w:color w:val="000000"/>
          <w:lang w:val="sv-SE"/>
        </w:rPr>
        <w:tab/>
      </w:r>
      <w:r w:rsidR="00A41BE4" w:rsidRPr="00610F76">
        <w:rPr>
          <w:b/>
          <w:lang w:val="sv-SE"/>
        </w:rPr>
        <w:t>UTGÅNGSDATUM</w:t>
      </w:r>
    </w:p>
    <w:p w14:paraId="16158597" w14:textId="77777777" w:rsidR="00676B6B" w:rsidRPr="00DB6232" w:rsidRDefault="00676B6B" w:rsidP="00676B6B">
      <w:pPr>
        <w:pStyle w:val="Text"/>
        <w:spacing w:before="0"/>
        <w:jc w:val="left"/>
        <w:rPr>
          <w:color w:val="000000"/>
          <w:sz w:val="22"/>
          <w:lang w:val="sv-SE"/>
        </w:rPr>
      </w:pPr>
    </w:p>
    <w:p w14:paraId="52B29D63" w14:textId="77777777" w:rsidR="00676B6B" w:rsidRPr="00DB6232" w:rsidRDefault="00B60735" w:rsidP="00676B6B">
      <w:pPr>
        <w:pStyle w:val="Text"/>
        <w:spacing w:before="0"/>
        <w:jc w:val="left"/>
        <w:rPr>
          <w:color w:val="000000"/>
          <w:sz w:val="22"/>
          <w:lang w:val="sv-SE"/>
        </w:rPr>
      </w:pPr>
      <w:r w:rsidRPr="00DB6232">
        <w:rPr>
          <w:color w:val="000000"/>
          <w:sz w:val="22"/>
          <w:lang w:val="sv-SE"/>
        </w:rPr>
        <w:t>EXP</w:t>
      </w:r>
    </w:p>
    <w:p w14:paraId="294CCD43" w14:textId="77777777" w:rsidR="00676B6B" w:rsidRPr="00DB6232" w:rsidRDefault="00676B6B" w:rsidP="00676B6B">
      <w:pPr>
        <w:tabs>
          <w:tab w:val="clear" w:pos="567"/>
        </w:tabs>
        <w:spacing w:line="240" w:lineRule="auto"/>
        <w:rPr>
          <w:color w:val="000000"/>
          <w:lang w:val="sv-SE"/>
        </w:rPr>
      </w:pPr>
    </w:p>
    <w:p w14:paraId="026B4535" w14:textId="77777777" w:rsidR="00676B6B" w:rsidRPr="00DB6232" w:rsidRDefault="00676B6B" w:rsidP="00676B6B">
      <w:pPr>
        <w:tabs>
          <w:tab w:val="clear" w:pos="567"/>
        </w:tabs>
        <w:spacing w:line="240" w:lineRule="auto"/>
        <w:rPr>
          <w:color w:val="000000"/>
          <w:lang w:val="sv-SE"/>
        </w:rPr>
      </w:pPr>
    </w:p>
    <w:p w14:paraId="684AA8C4" w14:textId="77777777" w:rsidR="00676B6B" w:rsidRPr="00610F76" w:rsidRDefault="00B60735" w:rsidP="00676B6B">
      <w:pPr>
        <w:keepNext/>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610F76">
        <w:rPr>
          <w:b/>
          <w:color w:val="000000"/>
          <w:lang w:val="sv-SE"/>
        </w:rPr>
        <w:lastRenderedPageBreak/>
        <w:t>9.</w:t>
      </w:r>
      <w:r w:rsidRPr="00610F76">
        <w:rPr>
          <w:b/>
          <w:color w:val="000000"/>
          <w:lang w:val="sv-SE"/>
        </w:rPr>
        <w:tab/>
      </w:r>
      <w:r w:rsidR="00A41BE4" w:rsidRPr="00DC2BA7">
        <w:rPr>
          <w:b/>
          <w:lang w:val="sv-SE"/>
        </w:rPr>
        <w:t>SÄRSKILDA FÖRVARINGSANVISNINGAR</w:t>
      </w:r>
    </w:p>
    <w:p w14:paraId="13394EFC" w14:textId="77777777" w:rsidR="00676B6B" w:rsidRPr="00610F76" w:rsidRDefault="00676B6B" w:rsidP="00676B6B">
      <w:pPr>
        <w:pStyle w:val="Text"/>
        <w:keepNext/>
        <w:spacing w:before="0"/>
        <w:jc w:val="left"/>
        <w:rPr>
          <w:color w:val="000000"/>
          <w:sz w:val="22"/>
          <w:lang w:val="sv-SE"/>
        </w:rPr>
      </w:pPr>
    </w:p>
    <w:p w14:paraId="1897D39E" w14:textId="77777777" w:rsidR="00A41BE4" w:rsidRPr="00DC2BA7" w:rsidRDefault="00B60735" w:rsidP="00A41BE4">
      <w:pPr>
        <w:keepNext/>
        <w:suppressAutoHyphens/>
        <w:spacing w:line="240" w:lineRule="auto"/>
        <w:rPr>
          <w:lang w:val="sv-SE"/>
        </w:rPr>
      </w:pPr>
      <w:r w:rsidRPr="00DC2BA7">
        <w:rPr>
          <w:lang w:val="sv-SE"/>
        </w:rPr>
        <w:t>Förvaras i kylskåp.</w:t>
      </w:r>
    </w:p>
    <w:p w14:paraId="139E2579" w14:textId="77777777" w:rsidR="00A41BE4" w:rsidRPr="00DC2BA7" w:rsidRDefault="00B60735" w:rsidP="00A41BE4">
      <w:pPr>
        <w:keepNext/>
        <w:suppressAutoHyphens/>
        <w:spacing w:line="240" w:lineRule="auto"/>
        <w:rPr>
          <w:lang w:val="sv-SE"/>
        </w:rPr>
      </w:pPr>
      <w:r w:rsidRPr="00DC2BA7">
        <w:rPr>
          <w:lang w:val="sv-SE"/>
        </w:rPr>
        <w:t>Får ej frysas.</w:t>
      </w:r>
    </w:p>
    <w:p w14:paraId="35105AF7" w14:textId="77777777" w:rsidR="00A41BE4" w:rsidRPr="00DC2BA7" w:rsidRDefault="00B60735" w:rsidP="00A41BE4">
      <w:pPr>
        <w:suppressAutoHyphens/>
        <w:spacing w:line="240" w:lineRule="auto"/>
        <w:rPr>
          <w:lang w:val="sv-SE"/>
        </w:rPr>
      </w:pPr>
      <w:r w:rsidRPr="00DC2BA7">
        <w:rPr>
          <w:lang w:val="sv-SE"/>
        </w:rPr>
        <w:t>Förvaras i originalförpackningen. Ljuskänsligt.</w:t>
      </w:r>
    </w:p>
    <w:p w14:paraId="4F7E7E8F" w14:textId="77777777" w:rsidR="00676B6B" w:rsidRPr="00DB6232" w:rsidRDefault="00676B6B" w:rsidP="00676B6B">
      <w:pPr>
        <w:pStyle w:val="Text"/>
        <w:spacing w:before="0"/>
        <w:jc w:val="left"/>
        <w:rPr>
          <w:color w:val="000000"/>
          <w:sz w:val="22"/>
          <w:lang w:val="sv-SE"/>
        </w:rPr>
      </w:pPr>
    </w:p>
    <w:p w14:paraId="42CA2311" w14:textId="77777777" w:rsidR="00676B6B" w:rsidRPr="00DB6232" w:rsidRDefault="00676B6B" w:rsidP="00676B6B">
      <w:pPr>
        <w:pStyle w:val="Text"/>
        <w:spacing w:before="0"/>
        <w:jc w:val="left"/>
        <w:rPr>
          <w:color w:val="000000"/>
          <w:sz w:val="22"/>
          <w:lang w:val="sv-SE"/>
        </w:rPr>
      </w:pPr>
    </w:p>
    <w:p w14:paraId="5FB02B53"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10.</w:t>
      </w:r>
      <w:r w:rsidRPr="00610F76">
        <w:rPr>
          <w:b/>
          <w:color w:val="000000"/>
          <w:lang w:val="sv-SE"/>
        </w:rPr>
        <w:tab/>
      </w:r>
      <w:r w:rsidR="00A41BE4" w:rsidRPr="00DC2BA7">
        <w:rPr>
          <w:b/>
          <w:lang w:val="sv-SE"/>
        </w:rPr>
        <w:t>SÄRSKILDA FÖRSIKTIGHETSÅTGÄRDER FÖR DESTRUKTION AV EJ ANVÄNT LÄKEMEDEL OCH AVFALL I FÖREKOMMANDE FALL</w:t>
      </w:r>
    </w:p>
    <w:p w14:paraId="047AFB6D" w14:textId="77777777" w:rsidR="00676B6B" w:rsidRPr="00610F76" w:rsidRDefault="00676B6B" w:rsidP="00676B6B">
      <w:pPr>
        <w:pStyle w:val="Text"/>
        <w:spacing w:before="0"/>
        <w:jc w:val="left"/>
        <w:rPr>
          <w:color w:val="000000"/>
          <w:sz w:val="22"/>
          <w:u w:val="single"/>
          <w:lang w:val="sv-SE"/>
        </w:rPr>
      </w:pPr>
    </w:p>
    <w:p w14:paraId="7D0C4A21" w14:textId="77777777" w:rsidR="00676B6B" w:rsidRPr="00610F76" w:rsidRDefault="00676B6B" w:rsidP="00676B6B">
      <w:pPr>
        <w:pStyle w:val="Text"/>
        <w:spacing w:before="0"/>
        <w:jc w:val="left"/>
        <w:rPr>
          <w:color w:val="000000"/>
          <w:sz w:val="22"/>
          <w:lang w:val="sv-SE"/>
        </w:rPr>
      </w:pPr>
    </w:p>
    <w:p w14:paraId="5B84C368"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11.</w:t>
      </w:r>
      <w:r w:rsidRPr="00610F76">
        <w:rPr>
          <w:b/>
          <w:color w:val="000000"/>
          <w:lang w:val="sv-SE"/>
        </w:rPr>
        <w:tab/>
      </w:r>
      <w:r w:rsidR="00A41BE4" w:rsidRPr="00DC2BA7">
        <w:rPr>
          <w:b/>
          <w:lang w:val="sv-SE"/>
        </w:rPr>
        <w:t>INNEHAVARE AV GODKÄNNANDE FÖR FÖRSÄLJNING (NAMN OCH ADRESS)</w:t>
      </w:r>
    </w:p>
    <w:p w14:paraId="0F494A85" w14:textId="77777777" w:rsidR="00676B6B" w:rsidRPr="00610F76" w:rsidRDefault="00676B6B" w:rsidP="00676B6B">
      <w:pPr>
        <w:tabs>
          <w:tab w:val="clear" w:pos="567"/>
        </w:tabs>
        <w:spacing w:line="240" w:lineRule="auto"/>
        <w:rPr>
          <w:color w:val="000000"/>
          <w:lang w:val="sv-SE"/>
        </w:rPr>
      </w:pPr>
    </w:p>
    <w:p w14:paraId="09BC8CB6" w14:textId="77777777" w:rsidR="00676B6B" w:rsidRPr="00642767" w:rsidRDefault="00B60735" w:rsidP="00676B6B">
      <w:pPr>
        <w:keepNext/>
        <w:tabs>
          <w:tab w:val="clear" w:pos="567"/>
        </w:tabs>
        <w:spacing w:line="240" w:lineRule="auto"/>
        <w:rPr>
          <w:color w:val="000000"/>
        </w:rPr>
      </w:pPr>
      <w:r w:rsidRPr="00642767">
        <w:rPr>
          <w:color w:val="000000"/>
        </w:rPr>
        <w:t>Novartis Europharm Limited</w:t>
      </w:r>
    </w:p>
    <w:p w14:paraId="216EE508" w14:textId="77777777" w:rsidR="00676B6B" w:rsidRPr="00642767" w:rsidRDefault="00B60735" w:rsidP="00676B6B">
      <w:pPr>
        <w:keepNext/>
        <w:spacing w:line="240" w:lineRule="auto"/>
        <w:rPr>
          <w:color w:val="000000"/>
        </w:rPr>
      </w:pPr>
      <w:r w:rsidRPr="00642767">
        <w:rPr>
          <w:color w:val="000000"/>
        </w:rPr>
        <w:t>Vista Building</w:t>
      </w:r>
    </w:p>
    <w:p w14:paraId="36551F40" w14:textId="77777777" w:rsidR="00676B6B" w:rsidRPr="00642767" w:rsidRDefault="00B60735" w:rsidP="00676B6B">
      <w:pPr>
        <w:keepNext/>
        <w:spacing w:line="240" w:lineRule="auto"/>
        <w:rPr>
          <w:color w:val="000000"/>
        </w:rPr>
      </w:pPr>
      <w:r w:rsidRPr="00642767">
        <w:rPr>
          <w:color w:val="000000"/>
        </w:rPr>
        <w:t>Elm Park, Merrion Road</w:t>
      </w:r>
    </w:p>
    <w:p w14:paraId="7A9CAEB1" w14:textId="77777777" w:rsidR="00676B6B" w:rsidRPr="00DB6232" w:rsidRDefault="00B60735" w:rsidP="00676B6B">
      <w:pPr>
        <w:keepNext/>
        <w:spacing w:line="240" w:lineRule="auto"/>
        <w:rPr>
          <w:color w:val="000000"/>
          <w:lang w:val="sv-SE"/>
        </w:rPr>
      </w:pPr>
      <w:r w:rsidRPr="00DB6232">
        <w:rPr>
          <w:color w:val="000000"/>
          <w:lang w:val="sv-SE"/>
        </w:rPr>
        <w:t>Dublin 4</w:t>
      </w:r>
    </w:p>
    <w:p w14:paraId="67E6B156" w14:textId="77777777" w:rsidR="00676B6B" w:rsidRPr="00610F76" w:rsidRDefault="00B60735" w:rsidP="00676B6B">
      <w:pPr>
        <w:spacing w:line="240" w:lineRule="auto"/>
        <w:rPr>
          <w:color w:val="000000"/>
          <w:lang w:val="sv-SE"/>
        </w:rPr>
      </w:pPr>
      <w:r w:rsidRPr="00610F76">
        <w:rPr>
          <w:color w:val="000000"/>
          <w:lang w:val="sv-SE"/>
        </w:rPr>
        <w:t>Irland</w:t>
      </w:r>
    </w:p>
    <w:p w14:paraId="182E25F5" w14:textId="77777777" w:rsidR="00676B6B" w:rsidRPr="00610F76" w:rsidRDefault="00676B6B" w:rsidP="00676B6B">
      <w:pPr>
        <w:tabs>
          <w:tab w:val="clear" w:pos="567"/>
        </w:tabs>
        <w:spacing w:line="240" w:lineRule="auto"/>
        <w:rPr>
          <w:color w:val="000000"/>
          <w:lang w:val="sv-SE"/>
        </w:rPr>
      </w:pPr>
    </w:p>
    <w:p w14:paraId="3D72E931" w14:textId="77777777" w:rsidR="00676B6B" w:rsidRPr="00610F76" w:rsidRDefault="00676B6B" w:rsidP="00676B6B">
      <w:pPr>
        <w:tabs>
          <w:tab w:val="clear" w:pos="567"/>
        </w:tabs>
        <w:spacing w:line="240" w:lineRule="auto"/>
        <w:rPr>
          <w:color w:val="000000"/>
          <w:lang w:val="sv-SE"/>
        </w:rPr>
      </w:pPr>
    </w:p>
    <w:p w14:paraId="7C68D7AF"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12.</w:t>
      </w:r>
      <w:r w:rsidRPr="00610F76">
        <w:rPr>
          <w:b/>
          <w:color w:val="000000"/>
          <w:lang w:val="sv-SE"/>
        </w:rPr>
        <w:tab/>
      </w:r>
      <w:r w:rsidR="00A41BE4" w:rsidRPr="00DC2BA7">
        <w:rPr>
          <w:b/>
          <w:lang w:val="sv-SE"/>
        </w:rPr>
        <w:t>NUMMER PÅ GODKÄNNANDE FÖR FÖRSÄLJNING</w:t>
      </w:r>
    </w:p>
    <w:p w14:paraId="5D276170" w14:textId="77777777" w:rsidR="00676B6B" w:rsidRPr="00610F76" w:rsidRDefault="00676B6B" w:rsidP="00676B6B">
      <w:pPr>
        <w:pStyle w:val="Text"/>
        <w:spacing w:before="0"/>
        <w:jc w:val="left"/>
        <w:rPr>
          <w:color w:val="000000"/>
          <w:sz w:val="22"/>
          <w:lang w:val="sv-SE"/>
        </w:rPr>
      </w:pPr>
    </w:p>
    <w:p w14:paraId="4AD1F21C" w14:textId="0D6FF910" w:rsidR="00676B6B" w:rsidRPr="00610F76" w:rsidRDefault="00B60735" w:rsidP="00676B6B">
      <w:pPr>
        <w:tabs>
          <w:tab w:val="clear" w:pos="567"/>
          <w:tab w:val="left" w:pos="2268"/>
        </w:tabs>
        <w:spacing w:line="240" w:lineRule="auto"/>
        <w:rPr>
          <w:lang w:val="sv-SE"/>
        </w:rPr>
      </w:pPr>
      <w:r w:rsidRPr="00610F76">
        <w:rPr>
          <w:color w:val="000000"/>
          <w:lang w:val="sv-SE"/>
        </w:rPr>
        <w:t>EU/1/05/319/</w:t>
      </w:r>
      <w:r w:rsidR="001F6689">
        <w:rPr>
          <w:color w:val="000000"/>
          <w:lang w:val="sv-SE"/>
        </w:rPr>
        <w:t>015</w:t>
      </w:r>
      <w:r w:rsidRPr="00610F76">
        <w:rPr>
          <w:color w:val="000000"/>
          <w:lang w:val="sv-SE"/>
        </w:rPr>
        <w:tab/>
      </w:r>
      <w:r w:rsidRPr="00610F76">
        <w:rPr>
          <w:color w:val="000000"/>
          <w:shd w:val="clear" w:color="auto" w:fill="D9D9D9"/>
          <w:lang w:val="sv-SE"/>
        </w:rPr>
        <w:t>300 </w:t>
      </w:r>
      <w:r w:rsidR="00A41BE4" w:rsidRPr="0012024C">
        <w:rPr>
          <w:shd w:val="clear" w:color="auto" w:fill="D9D9D9"/>
          <w:lang w:val="sv-SE"/>
        </w:rPr>
        <w:t xml:space="preserve">mg </w:t>
      </w:r>
      <w:r w:rsidR="00A41BE4" w:rsidRPr="00921316">
        <w:rPr>
          <w:shd w:val="clear" w:color="auto" w:fill="D9D9D9"/>
          <w:lang w:val="sv-SE"/>
        </w:rPr>
        <w:t xml:space="preserve">injektionsvätska, lösning i förfylld </w:t>
      </w:r>
      <w:r w:rsidR="00662E57">
        <w:rPr>
          <w:shd w:val="clear" w:color="auto" w:fill="D9D9D9"/>
          <w:lang w:val="sv-SE"/>
        </w:rPr>
        <w:t>injektions</w:t>
      </w:r>
      <w:r w:rsidR="00A41BE4">
        <w:rPr>
          <w:shd w:val="clear" w:color="auto" w:fill="D9D9D9"/>
          <w:lang w:val="sv-SE"/>
        </w:rPr>
        <w:t>penna</w:t>
      </w:r>
    </w:p>
    <w:p w14:paraId="7341EFA4" w14:textId="77777777" w:rsidR="00676B6B" w:rsidRPr="00610F76" w:rsidRDefault="00676B6B" w:rsidP="00676B6B">
      <w:pPr>
        <w:pStyle w:val="Text"/>
        <w:spacing w:before="0"/>
        <w:jc w:val="left"/>
        <w:rPr>
          <w:color w:val="000000"/>
          <w:sz w:val="22"/>
          <w:lang w:val="sv-SE"/>
        </w:rPr>
      </w:pPr>
    </w:p>
    <w:p w14:paraId="43934DC1" w14:textId="77777777" w:rsidR="00676B6B" w:rsidRPr="00610F76" w:rsidRDefault="00676B6B" w:rsidP="00676B6B">
      <w:pPr>
        <w:pStyle w:val="Text"/>
        <w:spacing w:before="0"/>
        <w:jc w:val="left"/>
        <w:rPr>
          <w:color w:val="000000"/>
          <w:sz w:val="22"/>
          <w:lang w:val="sv-SE"/>
        </w:rPr>
      </w:pPr>
    </w:p>
    <w:p w14:paraId="051AC39A"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13.</w:t>
      </w:r>
      <w:r w:rsidRPr="00DB6232">
        <w:rPr>
          <w:b/>
          <w:color w:val="000000"/>
          <w:lang w:val="sv-SE"/>
        </w:rPr>
        <w:tab/>
      </w:r>
      <w:r w:rsidR="00A41BE4" w:rsidRPr="00DC2BA7">
        <w:rPr>
          <w:b/>
          <w:lang w:val="sv-SE"/>
        </w:rPr>
        <w:t>TILLVERKNINGSSATSNUMMER</w:t>
      </w:r>
    </w:p>
    <w:p w14:paraId="6ECEA04B" w14:textId="77777777" w:rsidR="00676B6B" w:rsidRPr="00DB6232" w:rsidRDefault="00676B6B" w:rsidP="00676B6B">
      <w:pPr>
        <w:pStyle w:val="Text"/>
        <w:spacing w:before="0"/>
        <w:jc w:val="left"/>
        <w:rPr>
          <w:color w:val="000000"/>
          <w:sz w:val="22"/>
          <w:lang w:val="sv-SE"/>
        </w:rPr>
      </w:pPr>
    </w:p>
    <w:p w14:paraId="07E843AD" w14:textId="77777777" w:rsidR="00676B6B" w:rsidRPr="00DB6232" w:rsidRDefault="00B60735" w:rsidP="00676B6B">
      <w:pPr>
        <w:pStyle w:val="Text"/>
        <w:spacing w:before="0"/>
        <w:jc w:val="left"/>
        <w:rPr>
          <w:color w:val="000000"/>
          <w:sz w:val="22"/>
          <w:lang w:val="sv-SE"/>
        </w:rPr>
      </w:pPr>
      <w:r w:rsidRPr="00DB6232">
        <w:rPr>
          <w:color w:val="000000"/>
          <w:sz w:val="22"/>
          <w:lang w:val="sv-SE"/>
        </w:rPr>
        <w:t>Lot</w:t>
      </w:r>
    </w:p>
    <w:p w14:paraId="74790302" w14:textId="77777777" w:rsidR="00676B6B" w:rsidRPr="00DB6232" w:rsidRDefault="00676B6B" w:rsidP="00676B6B">
      <w:pPr>
        <w:pStyle w:val="Text"/>
        <w:spacing w:before="0"/>
        <w:jc w:val="left"/>
        <w:rPr>
          <w:color w:val="000000"/>
          <w:sz w:val="22"/>
          <w:lang w:val="sv-SE"/>
        </w:rPr>
      </w:pPr>
    </w:p>
    <w:p w14:paraId="617568A6" w14:textId="77777777" w:rsidR="00676B6B" w:rsidRPr="00DB6232" w:rsidRDefault="00676B6B" w:rsidP="00676B6B">
      <w:pPr>
        <w:pStyle w:val="Text"/>
        <w:spacing w:before="0"/>
        <w:jc w:val="left"/>
        <w:rPr>
          <w:color w:val="000000"/>
          <w:sz w:val="22"/>
          <w:lang w:val="sv-SE"/>
        </w:rPr>
      </w:pPr>
    </w:p>
    <w:p w14:paraId="703C8B22"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14.</w:t>
      </w:r>
      <w:r w:rsidRPr="00610F76">
        <w:rPr>
          <w:b/>
          <w:color w:val="000000"/>
          <w:lang w:val="sv-SE"/>
        </w:rPr>
        <w:tab/>
      </w:r>
      <w:r w:rsidR="00A41BE4" w:rsidRPr="00DC2BA7">
        <w:rPr>
          <w:b/>
          <w:lang w:val="sv-SE"/>
        </w:rPr>
        <w:t>ALLMÄN KLASSIFICERING FÖR FÖRSKRIVNING</w:t>
      </w:r>
    </w:p>
    <w:p w14:paraId="5DB28798" w14:textId="77777777" w:rsidR="00676B6B" w:rsidRPr="00610F76" w:rsidRDefault="00676B6B" w:rsidP="00676B6B">
      <w:pPr>
        <w:pStyle w:val="Text"/>
        <w:spacing w:before="0"/>
        <w:jc w:val="left"/>
        <w:rPr>
          <w:color w:val="000000"/>
          <w:sz w:val="22"/>
          <w:lang w:val="sv-SE"/>
        </w:rPr>
      </w:pPr>
    </w:p>
    <w:p w14:paraId="2508AFF5" w14:textId="77777777" w:rsidR="00676B6B" w:rsidRPr="00610F76" w:rsidRDefault="00676B6B" w:rsidP="00676B6B">
      <w:pPr>
        <w:pStyle w:val="Text"/>
        <w:spacing w:before="0"/>
        <w:jc w:val="left"/>
        <w:rPr>
          <w:color w:val="000000"/>
          <w:sz w:val="22"/>
          <w:lang w:val="sv-SE"/>
        </w:rPr>
      </w:pPr>
    </w:p>
    <w:p w14:paraId="59530665"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15.</w:t>
      </w:r>
      <w:r w:rsidRPr="00610F76">
        <w:rPr>
          <w:b/>
          <w:color w:val="000000"/>
          <w:lang w:val="sv-SE"/>
        </w:rPr>
        <w:tab/>
      </w:r>
      <w:r w:rsidR="00A41BE4" w:rsidRPr="00DC2BA7">
        <w:rPr>
          <w:b/>
          <w:lang w:val="sv-SE"/>
        </w:rPr>
        <w:t>BRUKSANVISNING</w:t>
      </w:r>
    </w:p>
    <w:p w14:paraId="612939F7" w14:textId="77777777" w:rsidR="00676B6B" w:rsidRPr="00610F76" w:rsidRDefault="00676B6B" w:rsidP="00676B6B">
      <w:pPr>
        <w:tabs>
          <w:tab w:val="clear" w:pos="567"/>
        </w:tabs>
        <w:spacing w:line="240" w:lineRule="auto"/>
        <w:rPr>
          <w:color w:val="000000"/>
          <w:lang w:val="sv-SE"/>
        </w:rPr>
      </w:pPr>
    </w:p>
    <w:p w14:paraId="05A19A71" w14:textId="77777777" w:rsidR="00676B6B" w:rsidRPr="00610F76" w:rsidRDefault="00676B6B" w:rsidP="00676B6B">
      <w:pPr>
        <w:tabs>
          <w:tab w:val="clear" w:pos="567"/>
        </w:tabs>
        <w:spacing w:line="240" w:lineRule="auto"/>
        <w:rPr>
          <w:color w:val="000000"/>
          <w:lang w:val="sv-SE"/>
        </w:rPr>
      </w:pPr>
    </w:p>
    <w:p w14:paraId="23AE8F22"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r w:rsidRPr="00610F76">
        <w:rPr>
          <w:b/>
          <w:color w:val="000000"/>
          <w:lang w:val="sv-SE"/>
        </w:rPr>
        <w:t>16.</w:t>
      </w:r>
      <w:r w:rsidRPr="00610F76">
        <w:rPr>
          <w:b/>
          <w:color w:val="000000"/>
          <w:lang w:val="sv-SE"/>
        </w:rPr>
        <w:tab/>
      </w:r>
      <w:r w:rsidR="00A41BE4" w:rsidRPr="00DC2BA7">
        <w:rPr>
          <w:b/>
          <w:caps/>
          <w:noProof/>
          <w:lang w:val="sv-SE"/>
        </w:rPr>
        <w:t>information i Punktskrift</w:t>
      </w:r>
    </w:p>
    <w:p w14:paraId="7AB5DA06" w14:textId="77777777" w:rsidR="00676B6B" w:rsidRPr="00610F76" w:rsidRDefault="00676B6B" w:rsidP="00676B6B">
      <w:pPr>
        <w:tabs>
          <w:tab w:val="clear" w:pos="567"/>
        </w:tabs>
        <w:spacing w:line="240" w:lineRule="auto"/>
        <w:rPr>
          <w:color w:val="000000"/>
          <w:lang w:val="sv-SE"/>
        </w:rPr>
      </w:pPr>
    </w:p>
    <w:p w14:paraId="2D7A0DBE" w14:textId="77777777" w:rsidR="00676B6B" w:rsidRPr="00DB6232" w:rsidRDefault="00B60735" w:rsidP="00676B6B">
      <w:pPr>
        <w:pStyle w:val="Text"/>
        <w:spacing w:before="0"/>
        <w:jc w:val="left"/>
        <w:rPr>
          <w:color w:val="000000"/>
          <w:sz w:val="22"/>
          <w:lang w:val="sv-SE"/>
        </w:rPr>
      </w:pPr>
      <w:r w:rsidRPr="00DB6232">
        <w:rPr>
          <w:color w:val="000000"/>
          <w:sz w:val="22"/>
          <w:lang w:val="sv-SE"/>
        </w:rPr>
        <w:t>Xolair 300 mg</w:t>
      </w:r>
    </w:p>
    <w:p w14:paraId="3E6E0BB7" w14:textId="77777777" w:rsidR="00676B6B" w:rsidRPr="00DB6232" w:rsidRDefault="00676B6B" w:rsidP="00676B6B">
      <w:pPr>
        <w:tabs>
          <w:tab w:val="clear" w:pos="567"/>
        </w:tabs>
        <w:spacing w:line="240" w:lineRule="auto"/>
        <w:rPr>
          <w:color w:val="000000"/>
          <w:lang w:val="sv-SE"/>
        </w:rPr>
      </w:pPr>
    </w:p>
    <w:p w14:paraId="1EC42F38" w14:textId="77777777" w:rsidR="00676B6B" w:rsidRPr="00DB6232" w:rsidRDefault="00676B6B" w:rsidP="00676B6B">
      <w:pPr>
        <w:spacing w:line="240" w:lineRule="auto"/>
        <w:rPr>
          <w:color w:val="000000"/>
          <w:lang w:val="sv-SE"/>
        </w:rPr>
      </w:pPr>
    </w:p>
    <w:p w14:paraId="6754329C" w14:textId="77777777" w:rsidR="00676B6B" w:rsidRPr="00610F76" w:rsidRDefault="00B60735" w:rsidP="00A41BE4">
      <w:pPr>
        <w:keepNext/>
        <w:pBdr>
          <w:top w:val="single" w:sz="4" w:space="1" w:color="auto"/>
          <w:left w:val="single" w:sz="4" w:space="4" w:color="auto"/>
          <w:bottom w:val="single" w:sz="4" w:space="0" w:color="auto"/>
          <w:right w:val="single" w:sz="4" w:space="4" w:color="auto"/>
        </w:pBdr>
        <w:spacing w:line="240" w:lineRule="auto"/>
        <w:rPr>
          <w:noProof/>
          <w:lang w:val="sv-SE"/>
        </w:rPr>
      </w:pPr>
      <w:r w:rsidRPr="00610F76">
        <w:rPr>
          <w:b/>
          <w:noProof/>
          <w:lang w:val="sv-SE"/>
        </w:rPr>
        <w:t>17.</w:t>
      </w:r>
      <w:r w:rsidRPr="00610F76">
        <w:rPr>
          <w:b/>
          <w:noProof/>
          <w:lang w:val="sv-SE"/>
        </w:rPr>
        <w:tab/>
      </w:r>
      <w:r w:rsidR="00A41BE4" w:rsidRPr="00DC2BA7">
        <w:rPr>
          <w:b/>
          <w:noProof/>
          <w:lang w:val="sv-SE"/>
        </w:rPr>
        <w:t>UNIK IDENTITETSBETECKNING – TVÅDIMENSIONELL STRECKKOD</w:t>
      </w:r>
    </w:p>
    <w:p w14:paraId="24267E83" w14:textId="77777777" w:rsidR="00A41BE4" w:rsidRPr="00610F76" w:rsidRDefault="00A41BE4" w:rsidP="00676B6B">
      <w:pPr>
        <w:spacing w:line="240" w:lineRule="auto"/>
        <w:rPr>
          <w:noProof/>
          <w:shd w:val="pct15" w:color="auto" w:fill="auto"/>
          <w:lang w:val="sv-SE"/>
        </w:rPr>
      </w:pPr>
    </w:p>
    <w:p w14:paraId="73D03A62" w14:textId="77777777" w:rsidR="00A41BE4" w:rsidRPr="0012024C" w:rsidRDefault="00B60735" w:rsidP="00A41BE4">
      <w:pPr>
        <w:widowControl w:val="0"/>
        <w:tabs>
          <w:tab w:val="clear" w:pos="567"/>
        </w:tabs>
        <w:spacing w:line="240" w:lineRule="auto"/>
        <w:rPr>
          <w:noProof/>
          <w:shd w:val="pct15" w:color="auto" w:fill="auto"/>
          <w:lang w:val="sv-SE"/>
        </w:rPr>
      </w:pPr>
      <w:r w:rsidRPr="00DC2BA7">
        <w:rPr>
          <w:shd w:val="pct15" w:color="auto" w:fill="auto"/>
          <w:lang w:val="sv-SE"/>
        </w:rPr>
        <w:t>Tvådimensionell streckkod som innehåller den unika identitetsbeteckningen.</w:t>
      </w:r>
    </w:p>
    <w:p w14:paraId="165CB6CB" w14:textId="77777777" w:rsidR="00676B6B" w:rsidRPr="00610F76" w:rsidRDefault="00676B6B" w:rsidP="00676B6B">
      <w:pPr>
        <w:spacing w:line="240" w:lineRule="auto"/>
        <w:rPr>
          <w:color w:val="000000"/>
          <w:lang w:val="sv-SE"/>
        </w:rPr>
      </w:pPr>
    </w:p>
    <w:p w14:paraId="7DDD4084" w14:textId="77777777" w:rsidR="00676B6B" w:rsidRPr="00610F76" w:rsidRDefault="00676B6B" w:rsidP="00676B6B">
      <w:pPr>
        <w:spacing w:line="240" w:lineRule="auto"/>
        <w:rPr>
          <w:color w:val="000000"/>
          <w:lang w:val="sv-SE"/>
        </w:rPr>
      </w:pPr>
    </w:p>
    <w:p w14:paraId="2C00FFB1" w14:textId="77777777" w:rsidR="00676B6B" w:rsidRPr="00610F76"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lang w:val="sv-SE"/>
        </w:rPr>
      </w:pPr>
      <w:r w:rsidRPr="00610F76">
        <w:rPr>
          <w:b/>
          <w:noProof/>
          <w:lang w:val="sv-SE"/>
        </w:rPr>
        <w:t>18.</w:t>
      </w:r>
      <w:r w:rsidRPr="00610F76">
        <w:rPr>
          <w:b/>
          <w:noProof/>
          <w:lang w:val="sv-SE"/>
        </w:rPr>
        <w:tab/>
      </w:r>
      <w:r w:rsidR="00A41BE4" w:rsidRPr="00DC2BA7">
        <w:rPr>
          <w:b/>
          <w:noProof/>
          <w:lang w:val="sv-SE"/>
        </w:rPr>
        <w:t>UNIK IDENTITETSBETECKNING – I ETT FORMAT LÄSBART FÖR MÄNSKLIGT ÖGA</w:t>
      </w:r>
    </w:p>
    <w:p w14:paraId="3D5DE6F8" w14:textId="77777777" w:rsidR="00676B6B" w:rsidRPr="00610F76" w:rsidRDefault="00676B6B" w:rsidP="00676B6B">
      <w:pPr>
        <w:keepNext/>
        <w:spacing w:line="240" w:lineRule="auto"/>
        <w:rPr>
          <w:noProof/>
          <w:lang w:val="sv-SE"/>
        </w:rPr>
      </w:pPr>
    </w:p>
    <w:p w14:paraId="56727E60" w14:textId="77777777" w:rsidR="00676B6B" w:rsidRPr="00DB6232" w:rsidRDefault="00B60735" w:rsidP="00676B6B">
      <w:pPr>
        <w:keepNext/>
        <w:spacing w:line="240" w:lineRule="auto"/>
        <w:rPr>
          <w:lang w:val="sv-SE"/>
        </w:rPr>
      </w:pPr>
      <w:r w:rsidRPr="00DB6232">
        <w:rPr>
          <w:lang w:val="sv-SE"/>
        </w:rPr>
        <w:t>PC</w:t>
      </w:r>
    </w:p>
    <w:p w14:paraId="01671141" w14:textId="77777777" w:rsidR="00676B6B" w:rsidRPr="00DB6232" w:rsidRDefault="00B60735" w:rsidP="00676B6B">
      <w:pPr>
        <w:keepNext/>
        <w:spacing w:line="240" w:lineRule="auto"/>
        <w:rPr>
          <w:lang w:val="sv-SE"/>
        </w:rPr>
      </w:pPr>
      <w:r w:rsidRPr="00DB6232">
        <w:rPr>
          <w:lang w:val="sv-SE"/>
        </w:rPr>
        <w:t>SN</w:t>
      </w:r>
    </w:p>
    <w:p w14:paraId="6A0D9F10" w14:textId="77777777" w:rsidR="00676B6B" w:rsidRPr="00DB6232" w:rsidRDefault="00B60735" w:rsidP="00676B6B">
      <w:pPr>
        <w:spacing w:line="240" w:lineRule="auto"/>
        <w:rPr>
          <w:lang w:val="sv-SE"/>
        </w:rPr>
      </w:pPr>
      <w:r w:rsidRPr="00DB6232">
        <w:rPr>
          <w:lang w:val="sv-SE"/>
        </w:rPr>
        <w:t>NN</w:t>
      </w:r>
    </w:p>
    <w:p w14:paraId="279C0859" w14:textId="77777777" w:rsidR="00676B6B" w:rsidRPr="00DB6232" w:rsidRDefault="00B60735" w:rsidP="00676B6B">
      <w:pPr>
        <w:pStyle w:val="Text"/>
        <w:spacing w:before="0"/>
        <w:jc w:val="left"/>
        <w:rPr>
          <w:sz w:val="22"/>
          <w:lang w:val="sv-SE"/>
        </w:rPr>
      </w:pPr>
      <w:r w:rsidRPr="00DB6232">
        <w:rPr>
          <w:b/>
          <w:color w:val="000000"/>
          <w:sz w:val="22"/>
          <w:u w:val="single"/>
          <w:lang w:val="sv-SE"/>
        </w:rPr>
        <w:br w:type="page"/>
      </w:r>
    </w:p>
    <w:p w14:paraId="27F913FA" w14:textId="77777777" w:rsidR="00676B6B" w:rsidRPr="00DB6232" w:rsidRDefault="00676B6B" w:rsidP="00676B6B">
      <w:pPr>
        <w:tabs>
          <w:tab w:val="clear" w:pos="567"/>
        </w:tabs>
        <w:spacing w:line="240" w:lineRule="auto"/>
        <w:rPr>
          <w:color w:val="000000"/>
          <w:lang w:val="sv-SE"/>
        </w:rPr>
      </w:pPr>
    </w:p>
    <w:p w14:paraId="198028E7" w14:textId="77777777" w:rsidR="00A41BE4" w:rsidRPr="0012024C" w:rsidRDefault="00B60735" w:rsidP="00A41BE4">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64ADD98B" w14:textId="77777777" w:rsidR="00A41BE4" w:rsidRPr="0012024C" w:rsidRDefault="00A41BE4" w:rsidP="00A41BE4">
      <w:pPr>
        <w:pBdr>
          <w:top w:val="single" w:sz="4" w:space="1" w:color="auto"/>
          <w:left w:val="single" w:sz="4" w:space="4" w:color="auto"/>
          <w:bottom w:val="single" w:sz="4" w:space="1" w:color="auto"/>
          <w:right w:val="single" w:sz="4" w:space="4" w:color="auto"/>
        </w:pBdr>
        <w:spacing w:line="240" w:lineRule="auto"/>
        <w:rPr>
          <w:color w:val="000000"/>
          <w:lang w:val="sv-SE"/>
        </w:rPr>
      </w:pPr>
    </w:p>
    <w:p w14:paraId="7C7F891A" w14:textId="77777777" w:rsidR="00A41BE4" w:rsidRPr="0012024C" w:rsidRDefault="00B60735" w:rsidP="00A41BE4">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YTTERKARTONG FÖR MULTIPACK (INKLUSIVE BLUE BOX)</w:t>
      </w:r>
    </w:p>
    <w:p w14:paraId="43BBA1F5" w14:textId="77777777" w:rsidR="00676B6B" w:rsidRPr="00610F76" w:rsidRDefault="00676B6B" w:rsidP="00676B6B">
      <w:pPr>
        <w:tabs>
          <w:tab w:val="clear" w:pos="567"/>
        </w:tabs>
        <w:spacing w:line="240" w:lineRule="auto"/>
        <w:rPr>
          <w:color w:val="000000"/>
          <w:lang w:val="sv-SE"/>
        </w:rPr>
      </w:pPr>
    </w:p>
    <w:p w14:paraId="1041030E" w14:textId="77777777" w:rsidR="00676B6B" w:rsidRPr="00610F76" w:rsidRDefault="00676B6B" w:rsidP="00676B6B">
      <w:pPr>
        <w:tabs>
          <w:tab w:val="clear" w:pos="567"/>
        </w:tabs>
        <w:spacing w:line="240" w:lineRule="auto"/>
        <w:rPr>
          <w:color w:val="000000"/>
          <w:lang w:val="sv-SE"/>
        </w:rPr>
      </w:pPr>
    </w:p>
    <w:p w14:paraId="291EFBC4" w14:textId="77777777" w:rsidR="00676B6B" w:rsidRPr="00610F76"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1.</w:t>
      </w:r>
      <w:r w:rsidRPr="00610F76">
        <w:rPr>
          <w:b/>
          <w:color w:val="000000"/>
          <w:lang w:val="sv-SE"/>
        </w:rPr>
        <w:tab/>
      </w:r>
      <w:r w:rsidR="00A41BE4" w:rsidRPr="00DC2BA7">
        <w:rPr>
          <w:b/>
          <w:noProof/>
          <w:lang w:val="sv-SE"/>
        </w:rPr>
        <w:t>LÄKEMEDLETS NAMN</w:t>
      </w:r>
    </w:p>
    <w:p w14:paraId="24AD5337" w14:textId="77777777" w:rsidR="00676B6B" w:rsidRPr="00610F76" w:rsidRDefault="00676B6B" w:rsidP="00676B6B">
      <w:pPr>
        <w:pStyle w:val="Text"/>
        <w:spacing w:before="0"/>
        <w:jc w:val="left"/>
        <w:rPr>
          <w:color w:val="000000"/>
          <w:sz w:val="22"/>
          <w:lang w:val="sv-SE"/>
        </w:rPr>
      </w:pPr>
    </w:p>
    <w:p w14:paraId="285E239F" w14:textId="61C7BC24" w:rsidR="00676B6B" w:rsidRPr="00610F76" w:rsidRDefault="00B60735" w:rsidP="00676B6B">
      <w:pPr>
        <w:pStyle w:val="Text"/>
        <w:spacing w:before="0"/>
        <w:jc w:val="left"/>
        <w:rPr>
          <w:sz w:val="22"/>
          <w:lang w:val="sv-SE"/>
        </w:rPr>
      </w:pPr>
      <w:r w:rsidRPr="00610F76">
        <w:rPr>
          <w:color w:val="000000"/>
          <w:sz w:val="22"/>
          <w:lang w:val="sv-SE"/>
        </w:rPr>
        <w:t>Xolair 300 mg</w:t>
      </w:r>
      <w:r w:rsidRPr="00610F76">
        <w:rPr>
          <w:sz w:val="22"/>
          <w:lang w:val="sv-SE"/>
        </w:rPr>
        <w:t xml:space="preserve"> </w:t>
      </w:r>
      <w:r w:rsidR="00A41BE4" w:rsidRPr="0012024C">
        <w:rPr>
          <w:sz w:val="22"/>
          <w:lang w:val="sv-SE"/>
        </w:rPr>
        <w:t>i</w:t>
      </w:r>
      <w:r w:rsidR="00A41BE4" w:rsidRPr="00DC2BA7">
        <w:rPr>
          <w:sz w:val="22"/>
          <w:lang w:val="sv-SE"/>
        </w:rPr>
        <w:t xml:space="preserve">njektionsvätska, lösning i förfylld </w:t>
      </w:r>
      <w:r w:rsidR="00662E57">
        <w:rPr>
          <w:sz w:val="22"/>
          <w:lang w:val="sv-SE"/>
        </w:rPr>
        <w:t>injektions</w:t>
      </w:r>
      <w:r w:rsidR="00A41BE4">
        <w:rPr>
          <w:sz w:val="22"/>
          <w:lang w:val="sv-SE"/>
        </w:rPr>
        <w:t>penna</w:t>
      </w:r>
    </w:p>
    <w:p w14:paraId="3E895EE8" w14:textId="77777777" w:rsidR="00676B6B" w:rsidRPr="00DB6232" w:rsidRDefault="00B60735" w:rsidP="00676B6B">
      <w:pPr>
        <w:pStyle w:val="Text"/>
        <w:spacing w:before="0"/>
        <w:jc w:val="left"/>
        <w:rPr>
          <w:color w:val="000000"/>
          <w:sz w:val="22"/>
          <w:lang w:val="sv-SE"/>
        </w:rPr>
      </w:pPr>
      <w:r w:rsidRPr="00DB6232">
        <w:rPr>
          <w:color w:val="000000"/>
          <w:sz w:val="22"/>
          <w:lang w:val="sv-SE"/>
        </w:rPr>
        <w:t>omalizumab</w:t>
      </w:r>
    </w:p>
    <w:p w14:paraId="370AC372" w14:textId="77777777" w:rsidR="00676B6B" w:rsidRPr="00DB6232" w:rsidRDefault="00676B6B" w:rsidP="00676B6B">
      <w:pPr>
        <w:pStyle w:val="Text"/>
        <w:spacing w:before="0"/>
        <w:jc w:val="left"/>
        <w:rPr>
          <w:color w:val="000000"/>
          <w:sz w:val="22"/>
          <w:lang w:val="sv-SE"/>
        </w:rPr>
      </w:pPr>
    </w:p>
    <w:p w14:paraId="32F8CC19" w14:textId="77777777" w:rsidR="00676B6B" w:rsidRPr="00DB6232" w:rsidRDefault="00676B6B" w:rsidP="00676B6B">
      <w:pPr>
        <w:pStyle w:val="Text"/>
        <w:spacing w:before="0"/>
        <w:jc w:val="left"/>
        <w:rPr>
          <w:color w:val="000000"/>
          <w:sz w:val="22"/>
          <w:lang w:val="sv-SE"/>
        </w:rPr>
      </w:pPr>
    </w:p>
    <w:p w14:paraId="0DBAB333"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2.</w:t>
      </w:r>
      <w:r w:rsidRPr="00610F76">
        <w:rPr>
          <w:b/>
          <w:color w:val="000000"/>
          <w:lang w:val="sv-SE"/>
        </w:rPr>
        <w:tab/>
      </w:r>
      <w:r w:rsidR="00A41BE4" w:rsidRPr="00DC2BA7">
        <w:rPr>
          <w:b/>
          <w:noProof/>
          <w:lang w:val="sv-SE"/>
        </w:rPr>
        <w:t>DEKLARATION AV AKTIV(A) SUBSTANS(ER)</w:t>
      </w:r>
    </w:p>
    <w:p w14:paraId="4E797661" w14:textId="77777777" w:rsidR="00676B6B" w:rsidRPr="00610F76" w:rsidRDefault="00676B6B" w:rsidP="00676B6B">
      <w:pPr>
        <w:pStyle w:val="Text"/>
        <w:spacing w:before="0"/>
        <w:jc w:val="left"/>
        <w:rPr>
          <w:color w:val="000000"/>
          <w:sz w:val="22"/>
          <w:lang w:val="sv-SE"/>
        </w:rPr>
      </w:pPr>
    </w:p>
    <w:p w14:paraId="24BF52B0" w14:textId="41C5D561" w:rsidR="00A41BE4" w:rsidRPr="00DC2BA7" w:rsidRDefault="00B60735" w:rsidP="00A41BE4">
      <w:pPr>
        <w:pStyle w:val="Text"/>
        <w:spacing w:before="0"/>
        <w:jc w:val="left"/>
        <w:rPr>
          <w:color w:val="000000"/>
          <w:sz w:val="22"/>
          <w:lang w:val="sv-SE"/>
        </w:rPr>
      </w:pPr>
      <w:r w:rsidRPr="00DC2BA7">
        <w:rPr>
          <w:color w:val="000000"/>
          <w:sz w:val="22"/>
          <w:lang w:val="sv-SE"/>
        </w:rPr>
        <w:t xml:space="preserve">Varje förfylld </w:t>
      </w:r>
      <w:r w:rsidR="00662E57">
        <w:rPr>
          <w:sz w:val="22"/>
          <w:lang w:val="sv-SE"/>
        </w:rPr>
        <w:t>injektions</w:t>
      </w:r>
      <w:r>
        <w:rPr>
          <w:color w:val="000000"/>
          <w:sz w:val="22"/>
          <w:lang w:val="sv-SE"/>
        </w:rPr>
        <w:t>penna</w:t>
      </w:r>
      <w:r w:rsidRPr="00DC2BA7">
        <w:rPr>
          <w:color w:val="000000"/>
          <w:sz w:val="22"/>
          <w:lang w:val="sv-SE"/>
        </w:rPr>
        <w:t xml:space="preserve"> innehåller </w:t>
      </w:r>
      <w:r>
        <w:rPr>
          <w:color w:val="000000"/>
          <w:sz w:val="22"/>
          <w:lang w:val="sv-SE"/>
        </w:rPr>
        <w:t>300</w:t>
      </w:r>
      <w:r w:rsidRPr="00DC2BA7">
        <w:rPr>
          <w:color w:val="000000"/>
          <w:sz w:val="22"/>
          <w:lang w:val="sv-SE"/>
        </w:rPr>
        <w:t> mg omalizumab</w:t>
      </w:r>
      <w:r>
        <w:rPr>
          <w:color w:val="000000"/>
          <w:sz w:val="22"/>
          <w:lang w:val="sv-SE"/>
        </w:rPr>
        <w:t xml:space="preserve"> i</w:t>
      </w:r>
      <w:r w:rsidRPr="00DC2BA7">
        <w:rPr>
          <w:color w:val="000000"/>
          <w:sz w:val="22"/>
          <w:lang w:val="sv-SE"/>
        </w:rPr>
        <w:t xml:space="preserve"> </w:t>
      </w:r>
      <w:r>
        <w:rPr>
          <w:color w:val="000000"/>
          <w:sz w:val="22"/>
          <w:lang w:val="sv-SE"/>
        </w:rPr>
        <w:t>2</w:t>
      </w:r>
      <w:r w:rsidRPr="00DC2BA7">
        <w:rPr>
          <w:color w:val="000000"/>
          <w:sz w:val="22"/>
          <w:lang w:val="sv-SE"/>
        </w:rPr>
        <w:t> ml lösning.</w:t>
      </w:r>
    </w:p>
    <w:p w14:paraId="5AD3EF8B" w14:textId="77777777" w:rsidR="00676B6B" w:rsidRPr="00610F76" w:rsidRDefault="00676B6B" w:rsidP="00676B6B">
      <w:pPr>
        <w:pStyle w:val="Text"/>
        <w:spacing w:before="0"/>
        <w:jc w:val="left"/>
        <w:rPr>
          <w:color w:val="000000"/>
          <w:sz w:val="22"/>
          <w:lang w:val="sv-SE"/>
        </w:rPr>
      </w:pPr>
    </w:p>
    <w:p w14:paraId="0F999DE3" w14:textId="77777777" w:rsidR="00676B6B" w:rsidRPr="00610F76" w:rsidRDefault="00676B6B" w:rsidP="00676B6B">
      <w:pPr>
        <w:pStyle w:val="Text"/>
        <w:spacing w:before="0"/>
        <w:jc w:val="left"/>
        <w:rPr>
          <w:color w:val="000000"/>
          <w:sz w:val="22"/>
          <w:lang w:val="sv-SE"/>
        </w:rPr>
      </w:pPr>
    </w:p>
    <w:p w14:paraId="134AC0A5" w14:textId="77777777" w:rsidR="00676B6B" w:rsidRPr="00610F76"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3.</w:t>
      </w:r>
      <w:r w:rsidRPr="00610F76">
        <w:rPr>
          <w:b/>
          <w:color w:val="000000"/>
          <w:lang w:val="sv-SE"/>
        </w:rPr>
        <w:tab/>
      </w:r>
      <w:r w:rsidR="00A41BE4" w:rsidRPr="00DC2BA7">
        <w:rPr>
          <w:b/>
          <w:noProof/>
          <w:lang w:val="sv-SE"/>
        </w:rPr>
        <w:t>FÖRTECKNING ÖVER HJÄLPÄMNEN</w:t>
      </w:r>
    </w:p>
    <w:p w14:paraId="35CD2FBE" w14:textId="77777777" w:rsidR="00676B6B" w:rsidRPr="00610F76" w:rsidRDefault="00676B6B" w:rsidP="00676B6B">
      <w:pPr>
        <w:pStyle w:val="Text"/>
        <w:spacing w:before="0"/>
        <w:jc w:val="left"/>
        <w:rPr>
          <w:color w:val="000000"/>
          <w:sz w:val="22"/>
          <w:lang w:val="sv-SE"/>
        </w:rPr>
      </w:pPr>
    </w:p>
    <w:p w14:paraId="1BAD4F89" w14:textId="77777777" w:rsidR="00A41BE4" w:rsidRPr="0012024C" w:rsidRDefault="00B60735" w:rsidP="00A41BE4">
      <w:pPr>
        <w:pStyle w:val="Char2"/>
        <w:widowControl w:val="0"/>
        <w:spacing w:before="0"/>
        <w:jc w:val="left"/>
        <w:rPr>
          <w:sz w:val="22"/>
          <w:szCs w:val="22"/>
          <w:lang w:val="sv-SE"/>
        </w:rPr>
      </w:pPr>
      <w:r w:rsidRPr="00DC2BA7">
        <w:rPr>
          <w:sz w:val="22"/>
          <w:szCs w:val="22"/>
          <w:lang w:val="sv-SE"/>
        </w:rPr>
        <w:t>Innehåller även: argininhydroklorid, histidinhydroklorid</w:t>
      </w:r>
      <w:r w:rsidR="00ED7F84">
        <w:rPr>
          <w:sz w:val="22"/>
          <w:szCs w:val="22"/>
          <w:lang w:val="sv-SE"/>
        </w:rPr>
        <w:t>monohydrat</w:t>
      </w:r>
      <w:r w:rsidRPr="00DC2BA7">
        <w:rPr>
          <w:sz w:val="22"/>
          <w:szCs w:val="22"/>
          <w:lang w:val="sv-SE"/>
        </w:rPr>
        <w:t>, histidin, polysorbat 20, vatten för injektionsvätskor.</w:t>
      </w:r>
    </w:p>
    <w:p w14:paraId="62D1077F" w14:textId="77777777" w:rsidR="00676B6B" w:rsidRPr="00610F76" w:rsidRDefault="00676B6B" w:rsidP="00676B6B">
      <w:pPr>
        <w:pStyle w:val="Text"/>
        <w:spacing w:before="0"/>
        <w:jc w:val="left"/>
        <w:rPr>
          <w:color w:val="000000"/>
          <w:sz w:val="22"/>
          <w:lang w:val="sv-SE"/>
        </w:rPr>
      </w:pPr>
    </w:p>
    <w:p w14:paraId="08196CFB" w14:textId="77777777" w:rsidR="00676B6B" w:rsidRPr="00610F76" w:rsidRDefault="00676B6B" w:rsidP="00676B6B">
      <w:pPr>
        <w:pStyle w:val="Text"/>
        <w:spacing w:before="0"/>
        <w:jc w:val="left"/>
        <w:rPr>
          <w:color w:val="000000"/>
          <w:sz w:val="22"/>
          <w:lang w:val="sv-SE"/>
        </w:rPr>
      </w:pPr>
    </w:p>
    <w:p w14:paraId="5276847E"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4.</w:t>
      </w:r>
      <w:r w:rsidRPr="00610F76">
        <w:rPr>
          <w:b/>
          <w:color w:val="000000"/>
          <w:lang w:val="sv-SE"/>
        </w:rPr>
        <w:tab/>
      </w:r>
      <w:r w:rsidR="00A41BE4" w:rsidRPr="00DC2BA7">
        <w:rPr>
          <w:b/>
          <w:noProof/>
          <w:lang w:val="sv-SE"/>
        </w:rPr>
        <w:t>LÄKEMEDELSFORM OCH FÖRPACKNINGSSTORLEK</w:t>
      </w:r>
    </w:p>
    <w:p w14:paraId="27C5AF2A" w14:textId="77777777" w:rsidR="00676B6B" w:rsidRPr="00610F76" w:rsidRDefault="00676B6B" w:rsidP="00676B6B">
      <w:pPr>
        <w:tabs>
          <w:tab w:val="clear" w:pos="567"/>
        </w:tabs>
        <w:spacing w:line="240" w:lineRule="auto"/>
        <w:rPr>
          <w:color w:val="000000"/>
          <w:lang w:val="sv-SE"/>
        </w:rPr>
      </w:pPr>
    </w:p>
    <w:p w14:paraId="65DDAC7B" w14:textId="07D5AD27" w:rsidR="00A41BE4" w:rsidRPr="00DC2BA7" w:rsidRDefault="00B60735" w:rsidP="00A41BE4">
      <w:pPr>
        <w:pStyle w:val="Text"/>
        <w:spacing w:before="0"/>
        <w:jc w:val="left"/>
        <w:rPr>
          <w:sz w:val="22"/>
          <w:lang w:val="sv-SE"/>
        </w:rPr>
      </w:pPr>
      <w:r w:rsidRPr="00DC2BA7">
        <w:rPr>
          <w:sz w:val="22"/>
          <w:shd w:val="pct15" w:color="auto" w:fill="auto"/>
          <w:lang w:val="sv-SE"/>
        </w:rPr>
        <w:t xml:space="preserve">Injektionsvätska, lösning i förfylld </w:t>
      </w:r>
      <w:r w:rsidR="00662E57">
        <w:rPr>
          <w:sz w:val="22"/>
          <w:shd w:val="pct15" w:color="auto" w:fill="auto"/>
          <w:lang w:val="sv-SE"/>
        </w:rPr>
        <w:t>injektions</w:t>
      </w:r>
      <w:r>
        <w:rPr>
          <w:sz w:val="22"/>
          <w:shd w:val="pct15" w:color="auto" w:fill="auto"/>
          <w:lang w:val="sv-SE"/>
        </w:rPr>
        <w:t>penna</w:t>
      </w:r>
    </w:p>
    <w:p w14:paraId="042EDCCE" w14:textId="77777777" w:rsidR="00676B6B" w:rsidRPr="00610F76" w:rsidRDefault="00676B6B" w:rsidP="00676B6B">
      <w:pPr>
        <w:tabs>
          <w:tab w:val="clear" w:pos="567"/>
        </w:tabs>
        <w:spacing w:line="240" w:lineRule="auto"/>
        <w:rPr>
          <w:color w:val="000000"/>
          <w:lang w:val="sv-SE"/>
        </w:rPr>
      </w:pPr>
    </w:p>
    <w:p w14:paraId="14D97074" w14:textId="6AEB4B68" w:rsidR="00676B6B" w:rsidRPr="00610F76" w:rsidRDefault="00B60735" w:rsidP="00676B6B">
      <w:pPr>
        <w:tabs>
          <w:tab w:val="clear" w:pos="567"/>
        </w:tabs>
        <w:spacing w:line="240" w:lineRule="auto"/>
        <w:rPr>
          <w:lang w:val="sv-SE"/>
        </w:rPr>
      </w:pPr>
      <w:r w:rsidRPr="00610F76">
        <w:rPr>
          <w:lang w:val="sv-SE"/>
        </w:rPr>
        <w:t>Multipack: 3</w:t>
      </w:r>
      <w:r w:rsidR="004A33DE" w:rsidRPr="00610F76">
        <w:rPr>
          <w:lang w:val="sv-SE"/>
        </w:rPr>
        <w:t> </w:t>
      </w:r>
      <w:r w:rsidRPr="00610F76">
        <w:rPr>
          <w:lang w:val="sv-SE"/>
        </w:rPr>
        <w:t xml:space="preserve">(3 x 1) </w:t>
      </w:r>
      <w:r w:rsidR="00A41BE4" w:rsidRPr="00610F76">
        <w:rPr>
          <w:lang w:val="sv-SE"/>
        </w:rPr>
        <w:t xml:space="preserve">förfyllda </w:t>
      </w:r>
      <w:r w:rsidR="00662E57">
        <w:rPr>
          <w:lang w:val="sv-SE"/>
        </w:rPr>
        <w:t>injektions</w:t>
      </w:r>
      <w:r w:rsidR="00A41BE4" w:rsidRPr="00610F76">
        <w:rPr>
          <w:lang w:val="sv-SE"/>
        </w:rPr>
        <w:t>pennor</w:t>
      </w:r>
    </w:p>
    <w:p w14:paraId="74BBCCA8" w14:textId="4FDF8D7E" w:rsidR="00676B6B" w:rsidRPr="00610F76" w:rsidRDefault="00B60735" w:rsidP="00676B6B">
      <w:pPr>
        <w:tabs>
          <w:tab w:val="clear" w:pos="567"/>
        </w:tabs>
        <w:spacing w:line="240" w:lineRule="auto"/>
        <w:rPr>
          <w:shd w:val="clear" w:color="auto" w:fill="D9D9D9"/>
          <w:lang w:val="sv-SE"/>
        </w:rPr>
      </w:pPr>
      <w:r w:rsidRPr="00610F76">
        <w:rPr>
          <w:shd w:val="clear" w:color="auto" w:fill="D9D9D9"/>
          <w:lang w:val="sv-SE"/>
        </w:rPr>
        <w:t>Multipack: 6</w:t>
      </w:r>
      <w:r w:rsidR="004A33DE">
        <w:rPr>
          <w:shd w:val="clear" w:color="auto" w:fill="D9D9D9"/>
          <w:lang w:val="sv-SE"/>
        </w:rPr>
        <w:t> </w:t>
      </w:r>
      <w:r w:rsidRPr="00610F76">
        <w:rPr>
          <w:shd w:val="clear" w:color="auto" w:fill="D9D9D9"/>
          <w:lang w:val="sv-SE"/>
        </w:rPr>
        <w:t xml:space="preserve">(6 x 1) </w:t>
      </w:r>
      <w:r w:rsidR="00A41BE4" w:rsidRPr="0012024C">
        <w:rPr>
          <w:shd w:val="clear" w:color="auto" w:fill="D9D9D9"/>
          <w:lang w:val="sv-SE"/>
        </w:rPr>
        <w:t xml:space="preserve">förfyllda </w:t>
      </w:r>
      <w:r w:rsidR="00662E57">
        <w:rPr>
          <w:shd w:val="clear" w:color="auto" w:fill="D9D9D9"/>
          <w:lang w:val="sv-SE"/>
        </w:rPr>
        <w:t>injektions</w:t>
      </w:r>
      <w:r w:rsidR="00A41BE4" w:rsidRPr="0012024C">
        <w:rPr>
          <w:shd w:val="clear" w:color="auto" w:fill="D9D9D9"/>
          <w:lang w:val="sv-SE"/>
        </w:rPr>
        <w:t>pennor</w:t>
      </w:r>
    </w:p>
    <w:p w14:paraId="63A743E9" w14:textId="77777777" w:rsidR="00676B6B" w:rsidRPr="00610F76" w:rsidRDefault="00676B6B" w:rsidP="00676B6B">
      <w:pPr>
        <w:pStyle w:val="Text"/>
        <w:spacing w:before="0"/>
        <w:jc w:val="left"/>
        <w:rPr>
          <w:color w:val="000000"/>
          <w:sz w:val="22"/>
          <w:lang w:val="sv-SE"/>
        </w:rPr>
      </w:pPr>
    </w:p>
    <w:p w14:paraId="22E53DA7" w14:textId="77777777" w:rsidR="00676B6B" w:rsidRPr="00610F76" w:rsidRDefault="00676B6B" w:rsidP="00676B6B">
      <w:pPr>
        <w:pStyle w:val="Text"/>
        <w:spacing w:before="0"/>
        <w:jc w:val="left"/>
        <w:rPr>
          <w:color w:val="000000"/>
          <w:sz w:val="22"/>
          <w:lang w:val="sv-SE"/>
        </w:rPr>
      </w:pPr>
    </w:p>
    <w:p w14:paraId="4F7AFABF" w14:textId="77777777" w:rsidR="00676B6B" w:rsidRPr="00610F76"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610F76">
        <w:rPr>
          <w:b/>
          <w:color w:val="000000"/>
          <w:lang w:val="sv-SE"/>
        </w:rPr>
        <w:t>5.</w:t>
      </w:r>
      <w:r w:rsidRPr="00610F76">
        <w:rPr>
          <w:b/>
          <w:color w:val="000000"/>
          <w:lang w:val="sv-SE"/>
        </w:rPr>
        <w:tab/>
      </w:r>
      <w:r w:rsidR="00A41BE4" w:rsidRPr="00DC2BA7">
        <w:rPr>
          <w:b/>
          <w:noProof/>
          <w:lang w:val="sv-SE"/>
        </w:rPr>
        <w:t>ADMINISTRERINGSSÄTT OCH ADMINISTRERINGSVÄG</w:t>
      </w:r>
    </w:p>
    <w:p w14:paraId="3BF24B60" w14:textId="77777777" w:rsidR="00676B6B" w:rsidRPr="00610F76" w:rsidRDefault="00676B6B" w:rsidP="00676B6B">
      <w:pPr>
        <w:pStyle w:val="Text"/>
        <w:spacing w:before="0"/>
        <w:jc w:val="left"/>
        <w:rPr>
          <w:color w:val="000000"/>
          <w:sz w:val="22"/>
          <w:lang w:val="sv-SE"/>
        </w:rPr>
      </w:pPr>
    </w:p>
    <w:p w14:paraId="5942817B" w14:textId="77777777" w:rsidR="00A41BE4" w:rsidRPr="00DC2BA7" w:rsidRDefault="00B60735" w:rsidP="00A41BE4">
      <w:pPr>
        <w:suppressAutoHyphens/>
        <w:spacing w:line="240" w:lineRule="auto"/>
        <w:rPr>
          <w:noProof/>
          <w:lang w:val="sv-SE"/>
        </w:rPr>
      </w:pPr>
      <w:r w:rsidRPr="00DC2BA7">
        <w:rPr>
          <w:noProof/>
          <w:lang w:val="sv-SE"/>
        </w:rPr>
        <w:t>Läs bipacksedeln före användning.</w:t>
      </w:r>
    </w:p>
    <w:p w14:paraId="676E4331" w14:textId="77777777" w:rsidR="00A41BE4" w:rsidRPr="00DC2BA7" w:rsidRDefault="00B60735" w:rsidP="00A41BE4">
      <w:pPr>
        <w:suppressAutoHyphens/>
        <w:spacing w:line="240" w:lineRule="auto"/>
        <w:rPr>
          <w:noProof/>
          <w:lang w:val="sv-SE"/>
        </w:rPr>
      </w:pPr>
      <w:r w:rsidRPr="00DC2BA7">
        <w:rPr>
          <w:noProof/>
          <w:lang w:val="sv-SE"/>
        </w:rPr>
        <w:t>Subkutan användning.</w:t>
      </w:r>
    </w:p>
    <w:p w14:paraId="0C14A424" w14:textId="77777777" w:rsidR="00A41BE4" w:rsidRDefault="00B60735" w:rsidP="00A41BE4">
      <w:pPr>
        <w:suppressAutoHyphens/>
        <w:spacing w:line="240" w:lineRule="auto"/>
        <w:rPr>
          <w:noProof/>
          <w:lang w:val="sv-SE"/>
        </w:rPr>
      </w:pPr>
      <w:r w:rsidRPr="00DC2BA7">
        <w:rPr>
          <w:noProof/>
          <w:lang w:val="sv-SE"/>
        </w:rPr>
        <w:t>Engångsbruk.</w:t>
      </w:r>
    </w:p>
    <w:p w14:paraId="0EE9BDCA" w14:textId="77777777" w:rsidR="00A41BE4" w:rsidRPr="00DC2BA7" w:rsidRDefault="00A41BE4" w:rsidP="00A41BE4">
      <w:pPr>
        <w:suppressAutoHyphens/>
        <w:spacing w:line="240" w:lineRule="auto"/>
        <w:rPr>
          <w:noProof/>
          <w:lang w:val="sv-SE"/>
        </w:rPr>
      </w:pPr>
    </w:p>
    <w:p w14:paraId="3822B783" w14:textId="77777777" w:rsidR="00A41BE4" w:rsidRPr="00610F76" w:rsidRDefault="00A41BE4" w:rsidP="00676B6B">
      <w:pPr>
        <w:tabs>
          <w:tab w:val="clear" w:pos="567"/>
        </w:tabs>
        <w:spacing w:line="240" w:lineRule="auto"/>
        <w:rPr>
          <w:color w:val="000000"/>
          <w:lang w:val="sv-SE"/>
        </w:rPr>
      </w:pPr>
    </w:p>
    <w:p w14:paraId="26E70138"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6.</w:t>
      </w:r>
      <w:r w:rsidRPr="00610F76">
        <w:rPr>
          <w:b/>
          <w:color w:val="000000"/>
          <w:lang w:val="sv-SE"/>
        </w:rPr>
        <w:tab/>
      </w:r>
      <w:r w:rsidR="00A41BE4" w:rsidRPr="00DC2BA7">
        <w:rPr>
          <w:b/>
          <w:noProof/>
          <w:lang w:val="sv-SE"/>
        </w:rPr>
        <w:t>SÄRSKILD VARNING OM ATT LÄKEMEDLET MÅSTE FÖRVARAS UTOM SYN- OCH RÄCKHÅLL FÖR BARN</w:t>
      </w:r>
    </w:p>
    <w:p w14:paraId="07269903" w14:textId="77777777" w:rsidR="00A41BE4" w:rsidRDefault="00A41BE4" w:rsidP="00A41BE4">
      <w:pPr>
        <w:suppressAutoHyphens/>
        <w:spacing w:line="240" w:lineRule="auto"/>
        <w:rPr>
          <w:noProof/>
          <w:lang w:val="sv-SE"/>
        </w:rPr>
      </w:pPr>
    </w:p>
    <w:p w14:paraId="6EC8CF7E" w14:textId="77777777" w:rsidR="00A41BE4" w:rsidRPr="00DC2BA7" w:rsidRDefault="00B60735" w:rsidP="00A41BE4">
      <w:pPr>
        <w:suppressAutoHyphens/>
        <w:spacing w:line="240" w:lineRule="auto"/>
        <w:rPr>
          <w:noProof/>
          <w:lang w:val="sv-SE"/>
        </w:rPr>
      </w:pPr>
      <w:r w:rsidRPr="00DC2BA7">
        <w:rPr>
          <w:noProof/>
          <w:lang w:val="sv-SE"/>
        </w:rPr>
        <w:t>Förvaras utom syn- och räckhåll för barn.</w:t>
      </w:r>
    </w:p>
    <w:p w14:paraId="28CD18F3" w14:textId="77777777" w:rsidR="00676B6B" w:rsidRPr="00610F76" w:rsidRDefault="00676B6B" w:rsidP="00676B6B">
      <w:pPr>
        <w:pStyle w:val="Text"/>
        <w:spacing w:before="0"/>
        <w:jc w:val="left"/>
        <w:rPr>
          <w:color w:val="000000"/>
          <w:sz w:val="22"/>
          <w:lang w:val="sv-SE"/>
        </w:rPr>
      </w:pPr>
    </w:p>
    <w:p w14:paraId="5F42E5A3" w14:textId="77777777" w:rsidR="00676B6B" w:rsidRPr="00610F76" w:rsidRDefault="00676B6B" w:rsidP="00676B6B">
      <w:pPr>
        <w:tabs>
          <w:tab w:val="clear" w:pos="567"/>
        </w:tabs>
        <w:spacing w:line="240" w:lineRule="auto"/>
        <w:rPr>
          <w:color w:val="000000"/>
          <w:lang w:val="sv-SE"/>
        </w:rPr>
      </w:pPr>
    </w:p>
    <w:p w14:paraId="2470835F" w14:textId="77777777" w:rsidR="00676B6B" w:rsidRPr="00610F76"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610F76">
        <w:rPr>
          <w:b/>
          <w:color w:val="000000"/>
          <w:lang w:val="sv-SE"/>
        </w:rPr>
        <w:t>7.</w:t>
      </w:r>
      <w:r w:rsidRPr="00610F76">
        <w:rPr>
          <w:b/>
          <w:color w:val="000000"/>
          <w:lang w:val="sv-SE"/>
        </w:rPr>
        <w:tab/>
      </w:r>
      <w:r w:rsidR="00A41BE4" w:rsidRPr="00DC2BA7">
        <w:rPr>
          <w:b/>
          <w:noProof/>
          <w:lang w:val="sv-SE"/>
        </w:rPr>
        <w:t>ÖVRIGA SÄRSKILDA VARNINGAR OM SÅ ÄR NÖDVÄNDIGT</w:t>
      </w:r>
    </w:p>
    <w:p w14:paraId="0B6C8F3C" w14:textId="77777777" w:rsidR="00676B6B" w:rsidRPr="00610F76" w:rsidRDefault="00676B6B" w:rsidP="00676B6B">
      <w:pPr>
        <w:pStyle w:val="Text"/>
        <w:spacing w:before="0"/>
        <w:jc w:val="left"/>
        <w:rPr>
          <w:color w:val="000000"/>
          <w:sz w:val="22"/>
          <w:lang w:val="sv-SE"/>
        </w:rPr>
      </w:pPr>
    </w:p>
    <w:p w14:paraId="5EBF9B5B" w14:textId="77777777" w:rsidR="00676B6B" w:rsidRPr="00610F76" w:rsidRDefault="00676B6B" w:rsidP="00676B6B">
      <w:pPr>
        <w:pStyle w:val="Text"/>
        <w:spacing w:before="0"/>
        <w:jc w:val="left"/>
        <w:rPr>
          <w:color w:val="000000"/>
          <w:sz w:val="22"/>
          <w:lang w:val="sv-SE"/>
        </w:rPr>
      </w:pPr>
    </w:p>
    <w:p w14:paraId="77B7D27D"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8.</w:t>
      </w:r>
      <w:r w:rsidRPr="00DB6232">
        <w:rPr>
          <w:b/>
          <w:color w:val="000000"/>
          <w:lang w:val="sv-SE"/>
        </w:rPr>
        <w:tab/>
      </w:r>
      <w:r w:rsidR="00A41BE4" w:rsidRPr="00DC2BA7">
        <w:rPr>
          <w:b/>
          <w:noProof/>
          <w:lang w:val="sv-SE"/>
        </w:rPr>
        <w:t>UTGÅNGSDATUM</w:t>
      </w:r>
    </w:p>
    <w:p w14:paraId="6212FCD8" w14:textId="77777777" w:rsidR="00676B6B" w:rsidRPr="00DB6232" w:rsidRDefault="00676B6B" w:rsidP="00676B6B">
      <w:pPr>
        <w:pStyle w:val="Text"/>
        <w:spacing w:before="0"/>
        <w:jc w:val="left"/>
        <w:rPr>
          <w:color w:val="000000"/>
          <w:sz w:val="22"/>
          <w:lang w:val="sv-SE"/>
        </w:rPr>
      </w:pPr>
    </w:p>
    <w:p w14:paraId="0D7AD8FE" w14:textId="77777777" w:rsidR="00676B6B" w:rsidRPr="00DB6232" w:rsidRDefault="00B60735" w:rsidP="00676B6B">
      <w:pPr>
        <w:pStyle w:val="Text"/>
        <w:spacing w:before="0"/>
        <w:jc w:val="left"/>
        <w:rPr>
          <w:color w:val="000000"/>
          <w:sz w:val="22"/>
          <w:lang w:val="sv-SE"/>
        </w:rPr>
      </w:pPr>
      <w:r w:rsidRPr="00DB6232">
        <w:rPr>
          <w:color w:val="000000"/>
          <w:sz w:val="22"/>
          <w:lang w:val="sv-SE"/>
        </w:rPr>
        <w:t>EXP</w:t>
      </w:r>
    </w:p>
    <w:p w14:paraId="3CE338AD" w14:textId="77777777" w:rsidR="00676B6B" w:rsidRPr="00DB6232" w:rsidRDefault="00676B6B" w:rsidP="00676B6B">
      <w:pPr>
        <w:tabs>
          <w:tab w:val="clear" w:pos="567"/>
        </w:tabs>
        <w:spacing w:line="240" w:lineRule="auto"/>
        <w:rPr>
          <w:color w:val="000000"/>
          <w:lang w:val="sv-SE"/>
        </w:rPr>
      </w:pPr>
    </w:p>
    <w:p w14:paraId="74022BB9" w14:textId="77777777" w:rsidR="00676B6B" w:rsidRPr="00DB6232" w:rsidRDefault="00676B6B" w:rsidP="00676B6B">
      <w:pPr>
        <w:tabs>
          <w:tab w:val="clear" w:pos="567"/>
        </w:tabs>
        <w:spacing w:line="240" w:lineRule="auto"/>
        <w:rPr>
          <w:color w:val="000000"/>
          <w:lang w:val="sv-SE"/>
        </w:rPr>
      </w:pPr>
    </w:p>
    <w:p w14:paraId="1254411C" w14:textId="77777777" w:rsidR="00676B6B" w:rsidRPr="00DB6232" w:rsidRDefault="00B60735" w:rsidP="00676B6B">
      <w:pPr>
        <w:keepNext/>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610F76">
        <w:rPr>
          <w:b/>
          <w:color w:val="000000"/>
          <w:lang w:val="sv-SE"/>
        </w:rPr>
        <w:lastRenderedPageBreak/>
        <w:t>9.</w:t>
      </w:r>
      <w:r w:rsidRPr="00610F76">
        <w:rPr>
          <w:b/>
          <w:color w:val="000000"/>
          <w:lang w:val="sv-SE"/>
        </w:rPr>
        <w:tab/>
      </w:r>
      <w:r w:rsidR="00A41BE4" w:rsidRPr="00DC2BA7">
        <w:rPr>
          <w:b/>
          <w:noProof/>
          <w:lang w:val="sv-SE"/>
        </w:rPr>
        <w:t>SÄRSKILDA FÖRVARINGSANVISNINGAR</w:t>
      </w:r>
    </w:p>
    <w:p w14:paraId="45528E09" w14:textId="77777777" w:rsidR="00676B6B" w:rsidRPr="00DB6232" w:rsidRDefault="00676B6B" w:rsidP="00676B6B">
      <w:pPr>
        <w:pStyle w:val="Text"/>
        <w:keepNext/>
        <w:spacing w:before="0"/>
        <w:jc w:val="left"/>
        <w:rPr>
          <w:color w:val="000000"/>
          <w:sz w:val="22"/>
          <w:lang w:val="sv-SE"/>
        </w:rPr>
      </w:pPr>
    </w:p>
    <w:p w14:paraId="0B1FD853" w14:textId="77777777" w:rsidR="00A41BE4" w:rsidRPr="00DC2BA7" w:rsidRDefault="00B60735" w:rsidP="00A41BE4">
      <w:pPr>
        <w:keepNext/>
        <w:suppressAutoHyphens/>
        <w:spacing w:line="240" w:lineRule="auto"/>
        <w:rPr>
          <w:lang w:val="sv-SE"/>
        </w:rPr>
      </w:pPr>
      <w:r w:rsidRPr="00DC2BA7">
        <w:rPr>
          <w:lang w:val="sv-SE"/>
        </w:rPr>
        <w:t>Förvaras i kylskåp.</w:t>
      </w:r>
    </w:p>
    <w:p w14:paraId="5FBA8E97" w14:textId="77777777" w:rsidR="00A41BE4" w:rsidRPr="00DC2BA7" w:rsidRDefault="00B60735" w:rsidP="00A41BE4">
      <w:pPr>
        <w:keepNext/>
        <w:suppressAutoHyphens/>
        <w:spacing w:line="240" w:lineRule="auto"/>
        <w:rPr>
          <w:lang w:val="sv-SE"/>
        </w:rPr>
      </w:pPr>
      <w:r w:rsidRPr="00DC2BA7">
        <w:rPr>
          <w:lang w:val="sv-SE"/>
        </w:rPr>
        <w:t>Får ej frysas.</w:t>
      </w:r>
    </w:p>
    <w:p w14:paraId="12FD17AA" w14:textId="77777777" w:rsidR="00A41BE4" w:rsidRPr="00DC2BA7" w:rsidRDefault="00B60735" w:rsidP="00A41BE4">
      <w:pPr>
        <w:suppressAutoHyphens/>
        <w:spacing w:line="240" w:lineRule="auto"/>
        <w:rPr>
          <w:lang w:val="sv-SE"/>
        </w:rPr>
      </w:pPr>
      <w:r w:rsidRPr="00DC2BA7">
        <w:rPr>
          <w:lang w:val="sv-SE"/>
        </w:rPr>
        <w:t>Förvaras i originalförpackningen. Ljuskänsligt.</w:t>
      </w:r>
    </w:p>
    <w:p w14:paraId="1281A250" w14:textId="77777777" w:rsidR="00676B6B" w:rsidRPr="00DB6232" w:rsidRDefault="00676B6B" w:rsidP="00676B6B">
      <w:pPr>
        <w:pStyle w:val="Text"/>
        <w:spacing w:before="0"/>
        <w:jc w:val="left"/>
        <w:rPr>
          <w:color w:val="000000"/>
          <w:sz w:val="22"/>
          <w:lang w:val="sv-SE"/>
        </w:rPr>
      </w:pPr>
    </w:p>
    <w:p w14:paraId="123C8A77" w14:textId="77777777" w:rsidR="00676B6B" w:rsidRPr="00DB6232" w:rsidRDefault="00676B6B" w:rsidP="00676B6B">
      <w:pPr>
        <w:pStyle w:val="Text"/>
        <w:spacing w:before="0"/>
        <w:jc w:val="left"/>
        <w:rPr>
          <w:color w:val="000000"/>
          <w:sz w:val="22"/>
          <w:lang w:val="sv-SE"/>
        </w:rPr>
      </w:pPr>
    </w:p>
    <w:p w14:paraId="3798C1EF"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10.</w:t>
      </w:r>
      <w:r w:rsidRPr="00DB6232">
        <w:rPr>
          <w:b/>
          <w:color w:val="000000"/>
          <w:lang w:val="sv-SE"/>
        </w:rPr>
        <w:tab/>
      </w:r>
      <w:r w:rsidR="00A41BE4" w:rsidRPr="00DC2BA7">
        <w:rPr>
          <w:b/>
          <w:noProof/>
          <w:lang w:val="sv-SE"/>
        </w:rPr>
        <w:t>SÄRSKILDA FÖRSIKTIGHETSÅTGÄRDER FÖR DESTRUKTION AV EJ ANVÄNT LÄKEMEDEL OCH AVFALL I FÖREKOMMANDE FALL</w:t>
      </w:r>
    </w:p>
    <w:p w14:paraId="7A54CB55" w14:textId="77777777" w:rsidR="00676B6B" w:rsidRPr="00DB6232" w:rsidRDefault="00676B6B" w:rsidP="00676B6B">
      <w:pPr>
        <w:pStyle w:val="Text"/>
        <w:spacing w:before="0"/>
        <w:jc w:val="left"/>
        <w:rPr>
          <w:color w:val="000000"/>
          <w:sz w:val="22"/>
          <w:u w:val="single"/>
          <w:lang w:val="sv-SE"/>
        </w:rPr>
      </w:pPr>
    </w:p>
    <w:p w14:paraId="22097018" w14:textId="77777777" w:rsidR="00676B6B" w:rsidRPr="00DB6232" w:rsidRDefault="00676B6B" w:rsidP="00676B6B">
      <w:pPr>
        <w:pStyle w:val="Text"/>
        <w:spacing w:before="0"/>
        <w:jc w:val="left"/>
        <w:rPr>
          <w:color w:val="000000"/>
          <w:sz w:val="22"/>
          <w:lang w:val="sv-SE"/>
        </w:rPr>
      </w:pPr>
    </w:p>
    <w:p w14:paraId="5F1E1811"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11.</w:t>
      </w:r>
      <w:r w:rsidRPr="00DB6232">
        <w:rPr>
          <w:b/>
          <w:color w:val="000000"/>
          <w:lang w:val="sv-SE"/>
        </w:rPr>
        <w:tab/>
      </w:r>
      <w:r w:rsidR="00A41BE4" w:rsidRPr="00DC2BA7">
        <w:rPr>
          <w:b/>
          <w:noProof/>
          <w:lang w:val="sv-SE"/>
        </w:rPr>
        <w:t>INNEHAVARE AV GODKÄNNANDE FÖR FÖRSÄLJNING (NAMN OCH ADRESS)</w:t>
      </w:r>
    </w:p>
    <w:p w14:paraId="208E2BBB" w14:textId="77777777" w:rsidR="00676B6B" w:rsidRPr="00DB6232" w:rsidRDefault="00676B6B" w:rsidP="00676B6B">
      <w:pPr>
        <w:tabs>
          <w:tab w:val="clear" w:pos="567"/>
        </w:tabs>
        <w:spacing w:line="240" w:lineRule="auto"/>
        <w:rPr>
          <w:color w:val="000000"/>
          <w:lang w:val="sv-SE"/>
        </w:rPr>
      </w:pPr>
    </w:p>
    <w:p w14:paraId="09305976" w14:textId="77777777" w:rsidR="00676B6B" w:rsidRPr="00642767" w:rsidRDefault="00B60735" w:rsidP="00676B6B">
      <w:pPr>
        <w:keepNext/>
        <w:tabs>
          <w:tab w:val="clear" w:pos="567"/>
        </w:tabs>
        <w:spacing w:line="240" w:lineRule="auto"/>
        <w:rPr>
          <w:color w:val="000000"/>
        </w:rPr>
      </w:pPr>
      <w:r w:rsidRPr="00642767">
        <w:rPr>
          <w:color w:val="000000"/>
        </w:rPr>
        <w:t>Novartis Europharm Limited</w:t>
      </w:r>
    </w:p>
    <w:p w14:paraId="1EE4C402" w14:textId="77777777" w:rsidR="00676B6B" w:rsidRPr="00642767" w:rsidRDefault="00B60735" w:rsidP="00676B6B">
      <w:pPr>
        <w:keepNext/>
        <w:spacing w:line="240" w:lineRule="auto"/>
        <w:rPr>
          <w:color w:val="000000"/>
        </w:rPr>
      </w:pPr>
      <w:r w:rsidRPr="00642767">
        <w:rPr>
          <w:color w:val="000000"/>
        </w:rPr>
        <w:t>Vista Building</w:t>
      </w:r>
    </w:p>
    <w:p w14:paraId="494046C9" w14:textId="77777777" w:rsidR="00676B6B" w:rsidRPr="00642767" w:rsidRDefault="00B60735" w:rsidP="00676B6B">
      <w:pPr>
        <w:keepNext/>
        <w:spacing w:line="240" w:lineRule="auto"/>
        <w:rPr>
          <w:color w:val="000000"/>
        </w:rPr>
      </w:pPr>
      <w:r w:rsidRPr="00642767">
        <w:rPr>
          <w:color w:val="000000"/>
        </w:rPr>
        <w:t>Elm Park, Merrion Road</w:t>
      </w:r>
    </w:p>
    <w:p w14:paraId="41E8607D" w14:textId="77777777" w:rsidR="00676B6B" w:rsidRPr="00DB6232" w:rsidRDefault="00B60735" w:rsidP="00676B6B">
      <w:pPr>
        <w:keepNext/>
        <w:spacing w:line="240" w:lineRule="auto"/>
        <w:rPr>
          <w:color w:val="000000"/>
          <w:lang w:val="sv-SE"/>
        </w:rPr>
      </w:pPr>
      <w:r w:rsidRPr="00DB6232">
        <w:rPr>
          <w:color w:val="000000"/>
          <w:lang w:val="sv-SE"/>
        </w:rPr>
        <w:t>Dublin 4</w:t>
      </w:r>
    </w:p>
    <w:p w14:paraId="0ACA8297" w14:textId="77777777" w:rsidR="00676B6B" w:rsidRPr="00DB6232" w:rsidRDefault="00B60735" w:rsidP="00676B6B">
      <w:pPr>
        <w:spacing w:line="240" w:lineRule="auto"/>
        <w:rPr>
          <w:color w:val="000000"/>
          <w:lang w:val="sv-SE"/>
        </w:rPr>
      </w:pPr>
      <w:r w:rsidRPr="00DB6232">
        <w:rPr>
          <w:color w:val="000000"/>
          <w:lang w:val="sv-SE"/>
        </w:rPr>
        <w:t>Irland</w:t>
      </w:r>
    </w:p>
    <w:p w14:paraId="160092E8" w14:textId="77777777" w:rsidR="00676B6B" w:rsidRPr="00DB6232" w:rsidRDefault="00676B6B" w:rsidP="00676B6B">
      <w:pPr>
        <w:tabs>
          <w:tab w:val="clear" w:pos="567"/>
        </w:tabs>
        <w:spacing w:line="240" w:lineRule="auto"/>
        <w:rPr>
          <w:color w:val="000000"/>
          <w:lang w:val="sv-SE"/>
        </w:rPr>
      </w:pPr>
    </w:p>
    <w:p w14:paraId="2F107CAA" w14:textId="77777777" w:rsidR="00676B6B" w:rsidRPr="00DB6232" w:rsidRDefault="00676B6B" w:rsidP="00676B6B">
      <w:pPr>
        <w:tabs>
          <w:tab w:val="clear" w:pos="567"/>
        </w:tabs>
        <w:spacing w:line="240" w:lineRule="auto"/>
        <w:rPr>
          <w:color w:val="000000"/>
          <w:lang w:val="sv-SE"/>
        </w:rPr>
      </w:pPr>
    </w:p>
    <w:p w14:paraId="268B49F2"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12.</w:t>
      </w:r>
      <w:r w:rsidRPr="00DB6232">
        <w:rPr>
          <w:b/>
          <w:color w:val="000000"/>
          <w:lang w:val="sv-SE"/>
        </w:rPr>
        <w:tab/>
      </w:r>
      <w:r w:rsidR="00A41BE4" w:rsidRPr="00DC2BA7">
        <w:rPr>
          <w:b/>
          <w:noProof/>
          <w:lang w:val="sv-SE"/>
        </w:rPr>
        <w:t>NUMMER PÅ GODKÄNNANDE FÖR FÖRSÄLJNING</w:t>
      </w:r>
    </w:p>
    <w:p w14:paraId="48A087A1" w14:textId="77777777" w:rsidR="00676B6B" w:rsidRPr="00DB6232" w:rsidRDefault="00676B6B" w:rsidP="00676B6B">
      <w:pPr>
        <w:pStyle w:val="Text"/>
        <w:spacing w:before="0"/>
        <w:jc w:val="left"/>
        <w:rPr>
          <w:color w:val="000000"/>
          <w:sz w:val="22"/>
          <w:lang w:val="sv-SE"/>
        </w:rPr>
      </w:pPr>
    </w:p>
    <w:p w14:paraId="5180069A" w14:textId="277C866E" w:rsidR="00676B6B" w:rsidRPr="00DB6232" w:rsidRDefault="00B60735" w:rsidP="00676B6B">
      <w:pPr>
        <w:tabs>
          <w:tab w:val="clear" w:pos="567"/>
          <w:tab w:val="left" w:pos="2268"/>
        </w:tabs>
        <w:spacing w:line="240" w:lineRule="auto"/>
        <w:rPr>
          <w:color w:val="000000"/>
          <w:shd w:val="pct15" w:color="auto" w:fill="auto"/>
          <w:lang w:val="sv-SE"/>
        </w:rPr>
      </w:pPr>
      <w:r w:rsidRPr="00DB6232">
        <w:rPr>
          <w:color w:val="000000"/>
          <w:lang w:val="sv-SE"/>
        </w:rPr>
        <w:t>EU/1/05/319/</w:t>
      </w:r>
      <w:r w:rsidR="001F6689">
        <w:rPr>
          <w:color w:val="000000"/>
          <w:lang w:val="sv-SE"/>
        </w:rPr>
        <w:t>016</w:t>
      </w:r>
      <w:r w:rsidRPr="00DB6232">
        <w:rPr>
          <w:color w:val="000000"/>
          <w:lang w:val="sv-SE"/>
        </w:rPr>
        <w:tab/>
      </w:r>
      <w:r w:rsidRPr="00DB6232">
        <w:rPr>
          <w:color w:val="000000"/>
          <w:shd w:val="pct15" w:color="auto" w:fill="auto"/>
          <w:lang w:val="sv-SE"/>
        </w:rPr>
        <w:t xml:space="preserve">300 mg </w:t>
      </w:r>
      <w:r w:rsidR="00A41BE4" w:rsidRPr="00DC2BA7">
        <w:rPr>
          <w:shd w:val="clear" w:color="auto" w:fill="D9D9D9"/>
          <w:lang w:val="sv-SE"/>
        </w:rPr>
        <w:t xml:space="preserve">injektionsvätska, lösning i förfylld </w:t>
      </w:r>
      <w:r w:rsidR="00662E57">
        <w:rPr>
          <w:shd w:val="clear" w:color="auto" w:fill="D9D9D9"/>
          <w:lang w:val="sv-SE"/>
        </w:rPr>
        <w:t>injektions</w:t>
      </w:r>
      <w:r w:rsidR="00A41BE4">
        <w:rPr>
          <w:shd w:val="clear" w:color="auto" w:fill="D9D9D9"/>
          <w:lang w:val="sv-SE"/>
        </w:rPr>
        <w:t xml:space="preserve">penna </w:t>
      </w:r>
      <w:r w:rsidRPr="00DB6232">
        <w:rPr>
          <w:color w:val="000000"/>
          <w:shd w:val="pct15" w:color="auto" w:fill="auto"/>
          <w:lang w:val="sv-SE"/>
        </w:rPr>
        <w:t>(3 x 1)</w:t>
      </w:r>
    </w:p>
    <w:p w14:paraId="378A16FD" w14:textId="6BA8B8CE" w:rsidR="00676B6B" w:rsidRPr="00DB6232" w:rsidRDefault="00B60735" w:rsidP="00676B6B">
      <w:pPr>
        <w:tabs>
          <w:tab w:val="clear" w:pos="567"/>
          <w:tab w:val="left" w:pos="2268"/>
        </w:tabs>
        <w:spacing w:line="240" w:lineRule="auto"/>
        <w:rPr>
          <w:color w:val="000000"/>
          <w:shd w:val="pct15" w:color="auto" w:fill="auto"/>
          <w:lang w:val="sv-SE"/>
        </w:rPr>
      </w:pPr>
      <w:r w:rsidRPr="00DB6232">
        <w:rPr>
          <w:color w:val="000000"/>
          <w:shd w:val="pct15" w:color="auto" w:fill="auto"/>
          <w:lang w:val="sv-SE"/>
        </w:rPr>
        <w:t>EU/1/05/319/</w:t>
      </w:r>
      <w:r w:rsidR="001F6689">
        <w:rPr>
          <w:color w:val="000000"/>
          <w:shd w:val="pct15" w:color="auto" w:fill="auto"/>
          <w:lang w:val="sv-SE"/>
        </w:rPr>
        <w:t>017</w:t>
      </w:r>
      <w:r w:rsidRPr="00DB6232">
        <w:rPr>
          <w:color w:val="000000"/>
          <w:shd w:val="pct15" w:color="auto" w:fill="auto"/>
          <w:lang w:val="sv-SE"/>
        </w:rPr>
        <w:tab/>
        <w:t xml:space="preserve">300 mg </w:t>
      </w:r>
      <w:r w:rsidR="00A41BE4" w:rsidRPr="00DC2BA7">
        <w:rPr>
          <w:shd w:val="clear" w:color="auto" w:fill="D9D9D9"/>
          <w:lang w:val="sv-SE"/>
        </w:rPr>
        <w:t xml:space="preserve">injektionsvätska, lösning i förfylld </w:t>
      </w:r>
      <w:r w:rsidR="00662E57">
        <w:rPr>
          <w:shd w:val="clear" w:color="auto" w:fill="D9D9D9"/>
          <w:lang w:val="sv-SE"/>
        </w:rPr>
        <w:t>injektions</w:t>
      </w:r>
      <w:r w:rsidR="00A41BE4">
        <w:rPr>
          <w:shd w:val="clear" w:color="auto" w:fill="D9D9D9"/>
          <w:lang w:val="sv-SE"/>
        </w:rPr>
        <w:t xml:space="preserve">penna </w:t>
      </w:r>
      <w:r w:rsidRPr="00DB6232">
        <w:rPr>
          <w:color w:val="000000"/>
          <w:shd w:val="pct15" w:color="auto" w:fill="auto"/>
          <w:lang w:val="sv-SE"/>
        </w:rPr>
        <w:t>(6 x 1)</w:t>
      </w:r>
    </w:p>
    <w:p w14:paraId="47A0C7F8" w14:textId="77777777" w:rsidR="00676B6B" w:rsidRPr="00DB6232" w:rsidRDefault="00676B6B" w:rsidP="00676B6B">
      <w:pPr>
        <w:tabs>
          <w:tab w:val="clear" w:pos="567"/>
          <w:tab w:val="left" w:pos="2268"/>
        </w:tabs>
        <w:spacing w:line="240" w:lineRule="auto"/>
        <w:rPr>
          <w:color w:val="000000"/>
          <w:shd w:val="clear" w:color="auto" w:fill="D9D9D9"/>
          <w:lang w:val="sv-SE"/>
        </w:rPr>
      </w:pPr>
    </w:p>
    <w:p w14:paraId="7E2449AF" w14:textId="77777777" w:rsidR="00676B6B" w:rsidRPr="00DB6232" w:rsidRDefault="00676B6B" w:rsidP="00676B6B">
      <w:pPr>
        <w:pStyle w:val="Text"/>
        <w:spacing w:before="0"/>
        <w:jc w:val="left"/>
        <w:rPr>
          <w:color w:val="000000"/>
          <w:sz w:val="22"/>
          <w:lang w:val="sv-SE"/>
        </w:rPr>
      </w:pPr>
    </w:p>
    <w:p w14:paraId="512BC18C"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13.</w:t>
      </w:r>
      <w:r w:rsidRPr="00DB6232">
        <w:rPr>
          <w:b/>
          <w:color w:val="000000"/>
          <w:lang w:val="sv-SE"/>
        </w:rPr>
        <w:tab/>
      </w:r>
      <w:r w:rsidR="00A41BE4" w:rsidRPr="00DC2BA7">
        <w:rPr>
          <w:b/>
          <w:noProof/>
          <w:lang w:val="sv-SE"/>
        </w:rPr>
        <w:t>TILLVERKNINGSSATSNUMMER</w:t>
      </w:r>
    </w:p>
    <w:p w14:paraId="16AD052F" w14:textId="77777777" w:rsidR="00676B6B" w:rsidRPr="00DB6232" w:rsidRDefault="00676B6B" w:rsidP="00676B6B">
      <w:pPr>
        <w:pStyle w:val="Text"/>
        <w:spacing w:before="0"/>
        <w:jc w:val="left"/>
        <w:rPr>
          <w:color w:val="000000"/>
          <w:sz w:val="22"/>
          <w:lang w:val="sv-SE"/>
        </w:rPr>
      </w:pPr>
    </w:p>
    <w:p w14:paraId="06AC9014" w14:textId="77777777" w:rsidR="00676B6B" w:rsidRPr="00DB6232" w:rsidRDefault="00B60735" w:rsidP="00676B6B">
      <w:pPr>
        <w:pStyle w:val="Text"/>
        <w:spacing w:before="0"/>
        <w:jc w:val="left"/>
        <w:rPr>
          <w:color w:val="000000"/>
          <w:sz w:val="22"/>
          <w:lang w:val="sv-SE"/>
        </w:rPr>
      </w:pPr>
      <w:r w:rsidRPr="00DB6232">
        <w:rPr>
          <w:color w:val="000000"/>
          <w:sz w:val="22"/>
          <w:lang w:val="sv-SE"/>
        </w:rPr>
        <w:t>Lot</w:t>
      </w:r>
    </w:p>
    <w:p w14:paraId="252004FE" w14:textId="77777777" w:rsidR="00676B6B" w:rsidRPr="00DB6232" w:rsidRDefault="00676B6B" w:rsidP="00676B6B">
      <w:pPr>
        <w:pStyle w:val="Text"/>
        <w:spacing w:before="0"/>
        <w:jc w:val="left"/>
        <w:rPr>
          <w:color w:val="000000"/>
          <w:sz w:val="22"/>
          <w:lang w:val="sv-SE"/>
        </w:rPr>
      </w:pPr>
    </w:p>
    <w:p w14:paraId="586C40D0" w14:textId="77777777" w:rsidR="00676B6B" w:rsidRPr="00DB6232" w:rsidRDefault="00676B6B" w:rsidP="00676B6B">
      <w:pPr>
        <w:pStyle w:val="Text"/>
        <w:spacing w:before="0"/>
        <w:jc w:val="left"/>
        <w:rPr>
          <w:color w:val="000000"/>
          <w:sz w:val="22"/>
          <w:lang w:val="sv-SE"/>
        </w:rPr>
      </w:pPr>
    </w:p>
    <w:p w14:paraId="4BFF62C6" w14:textId="77777777" w:rsidR="00676B6B" w:rsidRPr="007F644E"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DB6232">
        <w:rPr>
          <w:b/>
          <w:color w:val="000000"/>
          <w:lang w:val="sv-SE"/>
        </w:rPr>
        <w:t>14.</w:t>
      </w:r>
      <w:r w:rsidRPr="00DB6232">
        <w:rPr>
          <w:b/>
          <w:color w:val="000000"/>
          <w:lang w:val="sv-SE"/>
        </w:rPr>
        <w:tab/>
      </w:r>
      <w:r w:rsidR="00A41BE4" w:rsidRPr="00DC2BA7">
        <w:rPr>
          <w:b/>
          <w:noProof/>
          <w:lang w:val="sv-SE"/>
        </w:rPr>
        <w:t>ALLMÄN KLASSIFICERING FÖR FÖRSKRIVNING</w:t>
      </w:r>
    </w:p>
    <w:p w14:paraId="1F7D1F65" w14:textId="77777777" w:rsidR="00676B6B" w:rsidRPr="00DB6232" w:rsidRDefault="00676B6B" w:rsidP="00676B6B">
      <w:pPr>
        <w:pStyle w:val="Text"/>
        <w:spacing w:before="0"/>
        <w:jc w:val="left"/>
        <w:rPr>
          <w:color w:val="000000"/>
          <w:sz w:val="22"/>
          <w:lang w:val="sv-SE"/>
        </w:rPr>
      </w:pPr>
    </w:p>
    <w:p w14:paraId="1E2A3AE3" w14:textId="77777777" w:rsidR="00676B6B" w:rsidRPr="00DB6232" w:rsidRDefault="00676B6B" w:rsidP="00676B6B">
      <w:pPr>
        <w:pStyle w:val="Text"/>
        <w:spacing w:before="0"/>
        <w:jc w:val="left"/>
        <w:rPr>
          <w:color w:val="000000"/>
          <w:sz w:val="22"/>
          <w:lang w:val="sv-SE"/>
        </w:rPr>
      </w:pPr>
    </w:p>
    <w:p w14:paraId="5521DE18"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15.</w:t>
      </w:r>
      <w:r w:rsidRPr="00DB6232">
        <w:rPr>
          <w:b/>
          <w:color w:val="000000"/>
          <w:lang w:val="sv-SE"/>
        </w:rPr>
        <w:tab/>
      </w:r>
      <w:r w:rsidR="00A41BE4" w:rsidRPr="00DC2BA7">
        <w:rPr>
          <w:b/>
          <w:noProof/>
          <w:lang w:val="sv-SE"/>
        </w:rPr>
        <w:t>BRUKSANVISNING</w:t>
      </w:r>
    </w:p>
    <w:p w14:paraId="0F523170" w14:textId="77777777" w:rsidR="00676B6B" w:rsidRPr="00DB6232" w:rsidRDefault="00676B6B" w:rsidP="00676B6B">
      <w:pPr>
        <w:tabs>
          <w:tab w:val="clear" w:pos="567"/>
        </w:tabs>
        <w:spacing w:line="240" w:lineRule="auto"/>
        <w:rPr>
          <w:color w:val="000000"/>
          <w:lang w:val="sv-SE"/>
        </w:rPr>
      </w:pPr>
    </w:p>
    <w:p w14:paraId="5F3F4CAF" w14:textId="77777777" w:rsidR="00676B6B" w:rsidRPr="00DB6232" w:rsidRDefault="00676B6B" w:rsidP="00676B6B">
      <w:pPr>
        <w:tabs>
          <w:tab w:val="clear" w:pos="567"/>
        </w:tabs>
        <w:spacing w:line="240" w:lineRule="auto"/>
        <w:rPr>
          <w:color w:val="000000"/>
          <w:lang w:val="sv-SE"/>
        </w:rPr>
      </w:pPr>
    </w:p>
    <w:p w14:paraId="1A6DBBDB"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r w:rsidRPr="00DB6232">
        <w:rPr>
          <w:b/>
          <w:color w:val="000000"/>
          <w:lang w:val="sv-SE"/>
        </w:rPr>
        <w:t>16.</w:t>
      </w:r>
      <w:r w:rsidRPr="00DB6232">
        <w:rPr>
          <w:b/>
          <w:color w:val="000000"/>
          <w:lang w:val="sv-SE"/>
        </w:rPr>
        <w:tab/>
      </w:r>
      <w:r w:rsidR="00A41BE4" w:rsidRPr="00DC2BA7">
        <w:rPr>
          <w:b/>
          <w:caps/>
          <w:noProof/>
          <w:lang w:val="sv-SE"/>
        </w:rPr>
        <w:t>information i Punktskrift</w:t>
      </w:r>
    </w:p>
    <w:p w14:paraId="7ECC71B5" w14:textId="77777777" w:rsidR="00676B6B" w:rsidRPr="00DB6232" w:rsidRDefault="00676B6B" w:rsidP="00676B6B">
      <w:pPr>
        <w:tabs>
          <w:tab w:val="clear" w:pos="567"/>
        </w:tabs>
        <w:spacing w:line="240" w:lineRule="auto"/>
        <w:rPr>
          <w:color w:val="000000"/>
          <w:lang w:val="sv-SE"/>
        </w:rPr>
      </w:pPr>
    </w:p>
    <w:p w14:paraId="043332F4" w14:textId="77777777" w:rsidR="00676B6B" w:rsidRPr="00DB6232" w:rsidRDefault="00B60735" w:rsidP="00676B6B">
      <w:pPr>
        <w:pStyle w:val="Text"/>
        <w:spacing w:before="0"/>
        <w:jc w:val="left"/>
        <w:rPr>
          <w:color w:val="000000"/>
          <w:sz w:val="22"/>
          <w:lang w:val="sv-SE"/>
        </w:rPr>
      </w:pPr>
      <w:r w:rsidRPr="00DB6232">
        <w:rPr>
          <w:color w:val="000000"/>
          <w:sz w:val="22"/>
          <w:lang w:val="sv-SE"/>
        </w:rPr>
        <w:t>Xolair 300 mg</w:t>
      </w:r>
    </w:p>
    <w:p w14:paraId="3B367A68" w14:textId="77777777" w:rsidR="00676B6B" w:rsidRPr="00DB6232" w:rsidRDefault="00676B6B" w:rsidP="00676B6B">
      <w:pPr>
        <w:tabs>
          <w:tab w:val="clear" w:pos="567"/>
        </w:tabs>
        <w:spacing w:line="240" w:lineRule="auto"/>
        <w:rPr>
          <w:color w:val="000000"/>
          <w:lang w:val="sv-SE"/>
        </w:rPr>
      </w:pPr>
    </w:p>
    <w:p w14:paraId="3402B15D" w14:textId="77777777" w:rsidR="00676B6B" w:rsidRPr="00DB6232" w:rsidRDefault="00676B6B" w:rsidP="00676B6B">
      <w:pPr>
        <w:spacing w:line="240" w:lineRule="auto"/>
        <w:rPr>
          <w:color w:val="000000"/>
          <w:lang w:val="sv-SE"/>
        </w:rPr>
      </w:pPr>
    </w:p>
    <w:p w14:paraId="665AFE7F" w14:textId="77777777" w:rsidR="00676B6B" w:rsidRPr="00DB6232"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lang w:val="sv-SE"/>
        </w:rPr>
      </w:pPr>
      <w:r w:rsidRPr="00DB6232">
        <w:rPr>
          <w:b/>
          <w:noProof/>
          <w:lang w:val="sv-SE"/>
        </w:rPr>
        <w:t>17.</w:t>
      </w:r>
      <w:r w:rsidRPr="00DB6232">
        <w:rPr>
          <w:b/>
          <w:noProof/>
          <w:lang w:val="sv-SE"/>
        </w:rPr>
        <w:tab/>
      </w:r>
      <w:r w:rsidR="00A41BE4" w:rsidRPr="00DC2BA7">
        <w:rPr>
          <w:b/>
          <w:noProof/>
          <w:lang w:val="sv-SE"/>
        </w:rPr>
        <w:t>UNIK IDENTITETSBETECKNING – TVÅDIMENSIONELL STRECKKOD</w:t>
      </w:r>
    </w:p>
    <w:p w14:paraId="4BE23370" w14:textId="77777777" w:rsidR="00676B6B" w:rsidRPr="00DB6232" w:rsidRDefault="00676B6B" w:rsidP="00676B6B">
      <w:pPr>
        <w:keepNext/>
        <w:spacing w:line="240" w:lineRule="auto"/>
        <w:rPr>
          <w:noProof/>
          <w:lang w:val="sv-SE"/>
        </w:rPr>
      </w:pPr>
    </w:p>
    <w:p w14:paraId="3FDC3FB5" w14:textId="77777777" w:rsidR="00A41BE4" w:rsidRPr="00DC2BA7" w:rsidRDefault="00B60735" w:rsidP="00A41BE4">
      <w:pPr>
        <w:widowControl w:val="0"/>
        <w:tabs>
          <w:tab w:val="clear" w:pos="567"/>
        </w:tabs>
        <w:spacing w:line="240" w:lineRule="auto"/>
        <w:rPr>
          <w:shd w:val="pct15" w:color="auto" w:fill="auto"/>
          <w:lang w:val="sv-SE"/>
        </w:rPr>
      </w:pPr>
      <w:r w:rsidRPr="00DC2BA7">
        <w:rPr>
          <w:shd w:val="pct15" w:color="auto" w:fill="auto"/>
          <w:lang w:val="sv-SE"/>
        </w:rPr>
        <w:t>Tvådimensionell streckkod som innehåller den unika identitetsbeteckningen.</w:t>
      </w:r>
    </w:p>
    <w:p w14:paraId="7F84CB6E" w14:textId="77777777" w:rsidR="00676B6B" w:rsidRPr="00DB6232" w:rsidRDefault="00676B6B" w:rsidP="00676B6B">
      <w:pPr>
        <w:spacing w:line="240" w:lineRule="auto"/>
        <w:rPr>
          <w:color w:val="000000"/>
          <w:lang w:val="sv-SE"/>
        </w:rPr>
      </w:pPr>
    </w:p>
    <w:p w14:paraId="247D4282" w14:textId="77777777" w:rsidR="00676B6B" w:rsidRPr="00DB6232" w:rsidRDefault="00676B6B" w:rsidP="00676B6B">
      <w:pPr>
        <w:spacing w:line="240" w:lineRule="auto"/>
        <w:rPr>
          <w:color w:val="000000"/>
          <w:lang w:val="sv-SE"/>
        </w:rPr>
      </w:pPr>
    </w:p>
    <w:p w14:paraId="746D3F54" w14:textId="77777777" w:rsidR="00676B6B" w:rsidRPr="00642767" w:rsidRDefault="00B60735" w:rsidP="00676B6B">
      <w:pPr>
        <w:keepNext/>
        <w:pBdr>
          <w:top w:val="single" w:sz="4" w:space="1" w:color="auto"/>
          <w:left w:val="single" w:sz="4" w:space="4" w:color="auto"/>
          <w:bottom w:val="single" w:sz="4" w:space="0" w:color="auto"/>
          <w:right w:val="single" w:sz="4" w:space="4" w:color="auto"/>
        </w:pBdr>
        <w:spacing w:line="240" w:lineRule="auto"/>
        <w:rPr>
          <w:i/>
          <w:noProof/>
        </w:rPr>
      </w:pPr>
      <w:r w:rsidRPr="00642767">
        <w:rPr>
          <w:b/>
          <w:noProof/>
        </w:rPr>
        <w:t>18.</w:t>
      </w:r>
      <w:r w:rsidRPr="00642767">
        <w:rPr>
          <w:b/>
          <w:noProof/>
        </w:rPr>
        <w:tab/>
        <w:t>UNIQUE IDENTIFIER - HUMAN READABLE DATA</w:t>
      </w:r>
    </w:p>
    <w:p w14:paraId="1E236C02" w14:textId="77777777" w:rsidR="00676B6B" w:rsidRPr="00642767" w:rsidRDefault="00676B6B" w:rsidP="00676B6B">
      <w:pPr>
        <w:keepNext/>
        <w:spacing w:line="240" w:lineRule="auto"/>
        <w:rPr>
          <w:noProof/>
        </w:rPr>
      </w:pPr>
    </w:p>
    <w:p w14:paraId="4FF3512E" w14:textId="77777777" w:rsidR="00676B6B" w:rsidRPr="00642767" w:rsidRDefault="00B60735" w:rsidP="00676B6B">
      <w:pPr>
        <w:keepNext/>
        <w:spacing w:line="240" w:lineRule="auto"/>
      </w:pPr>
      <w:r w:rsidRPr="00642767">
        <w:t>PC</w:t>
      </w:r>
    </w:p>
    <w:p w14:paraId="447E445A" w14:textId="77777777" w:rsidR="00676B6B" w:rsidRPr="00DB6232" w:rsidRDefault="00B60735" w:rsidP="00676B6B">
      <w:pPr>
        <w:keepNext/>
        <w:spacing w:line="240" w:lineRule="auto"/>
        <w:rPr>
          <w:lang w:val="sv-SE"/>
        </w:rPr>
      </w:pPr>
      <w:r w:rsidRPr="00DB6232">
        <w:rPr>
          <w:lang w:val="sv-SE"/>
        </w:rPr>
        <w:t>SN</w:t>
      </w:r>
    </w:p>
    <w:p w14:paraId="3B110717" w14:textId="77777777" w:rsidR="00676B6B" w:rsidRPr="00DB6232" w:rsidRDefault="00B60735" w:rsidP="00676B6B">
      <w:pPr>
        <w:spacing w:line="240" w:lineRule="auto"/>
        <w:rPr>
          <w:color w:val="000000"/>
          <w:lang w:val="sv-SE"/>
        </w:rPr>
      </w:pPr>
      <w:r w:rsidRPr="00DB6232">
        <w:rPr>
          <w:lang w:val="sv-SE"/>
        </w:rPr>
        <w:t>NN</w:t>
      </w:r>
    </w:p>
    <w:p w14:paraId="1749C165" w14:textId="77777777" w:rsidR="00676B6B" w:rsidRPr="00DB6232" w:rsidRDefault="00B60735" w:rsidP="00676B6B">
      <w:pPr>
        <w:pStyle w:val="Text"/>
        <w:spacing w:before="0"/>
        <w:jc w:val="left"/>
        <w:rPr>
          <w:color w:val="000000"/>
          <w:sz w:val="22"/>
          <w:lang w:val="sv-SE"/>
        </w:rPr>
      </w:pPr>
      <w:r w:rsidRPr="00DB6232">
        <w:rPr>
          <w:b/>
          <w:color w:val="000000"/>
          <w:sz w:val="22"/>
          <w:u w:val="single"/>
          <w:lang w:val="sv-SE"/>
        </w:rPr>
        <w:br w:type="page"/>
      </w:r>
    </w:p>
    <w:p w14:paraId="038CF079" w14:textId="77777777" w:rsidR="00676B6B" w:rsidRPr="00DB6232" w:rsidRDefault="00676B6B" w:rsidP="00676B6B">
      <w:pPr>
        <w:tabs>
          <w:tab w:val="clear" w:pos="567"/>
        </w:tabs>
        <w:spacing w:line="240" w:lineRule="auto"/>
        <w:rPr>
          <w:color w:val="000000"/>
          <w:lang w:val="sv-SE"/>
        </w:rPr>
      </w:pPr>
    </w:p>
    <w:p w14:paraId="50F20EF3" w14:textId="77777777" w:rsidR="00A41BE4" w:rsidRPr="00DC2BA7" w:rsidRDefault="00B60735" w:rsidP="00A41BE4">
      <w:pPr>
        <w:pBdr>
          <w:top w:val="single" w:sz="4" w:space="1" w:color="auto"/>
          <w:left w:val="single" w:sz="4" w:space="4" w:color="auto"/>
          <w:bottom w:val="single" w:sz="4" w:space="1" w:color="auto"/>
          <w:right w:val="single" w:sz="4" w:space="4" w:color="auto"/>
        </w:pBdr>
        <w:shd w:val="clear" w:color="auto" w:fill="FFFFFF"/>
        <w:suppressAutoHyphens/>
        <w:spacing w:line="240" w:lineRule="auto"/>
        <w:rPr>
          <w:noProof/>
          <w:lang w:val="sv-SE"/>
        </w:rPr>
      </w:pPr>
      <w:r w:rsidRPr="00DC2BA7">
        <w:rPr>
          <w:b/>
          <w:noProof/>
          <w:lang w:val="sv-SE"/>
        </w:rPr>
        <w:t>UPPGIFTER SOM SKA FINNAS PÅ YTTRE FÖRPACKNINGEN</w:t>
      </w:r>
    </w:p>
    <w:p w14:paraId="71345492" w14:textId="77777777" w:rsidR="00A41BE4" w:rsidRPr="00DC2BA7" w:rsidRDefault="00A41BE4" w:rsidP="00A41BE4">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7F9D4C23" w14:textId="77777777" w:rsidR="00A41BE4" w:rsidRPr="00DC2BA7" w:rsidRDefault="00B60735" w:rsidP="00A41BE4">
      <w:pPr>
        <w:pBdr>
          <w:top w:val="single" w:sz="4" w:space="1" w:color="auto"/>
          <w:left w:val="single" w:sz="4" w:space="4" w:color="auto"/>
          <w:bottom w:val="single" w:sz="4" w:space="1" w:color="auto"/>
          <w:right w:val="single" w:sz="4" w:space="4" w:color="auto"/>
        </w:pBdr>
        <w:spacing w:line="240" w:lineRule="auto"/>
        <w:rPr>
          <w:noProof/>
          <w:lang w:val="sv-SE"/>
        </w:rPr>
      </w:pPr>
      <w:r w:rsidRPr="00DC2BA7">
        <w:rPr>
          <w:b/>
          <w:noProof/>
          <w:lang w:val="sv-SE"/>
        </w:rPr>
        <w:t>INTERMEDIÄR KARTONG FÖR MULTIPACK (UTAN BLUE BOX)</w:t>
      </w:r>
    </w:p>
    <w:p w14:paraId="507ED885" w14:textId="77777777" w:rsidR="00676B6B" w:rsidRPr="00DB6232" w:rsidRDefault="00676B6B" w:rsidP="00676B6B">
      <w:pPr>
        <w:tabs>
          <w:tab w:val="clear" w:pos="567"/>
        </w:tabs>
        <w:spacing w:line="240" w:lineRule="auto"/>
        <w:rPr>
          <w:color w:val="000000"/>
          <w:lang w:val="sv-SE"/>
        </w:rPr>
      </w:pPr>
    </w:p>
    <w:p w14:paraId="2D453F42" w14:textId="77777777" w:rsidR="00676B6B" w:rsidRPr="00DB6232" w:rsidRDefault="00676B6B" w:rsidP="00676B6B">
      <w:pPr>
        <w:tabs>
          <w:tab w:val="clear" w:pos="567"/>
        </w:tabs>
        <w:spacing w:line="240" w:lineRule="auto"/>
        <w:rPr>
          <w:color w:val="000000"/>
          <w:lang w:val="sv-SE"/>
        </w:rPr>
      </w:pPr>
    </w:p>
    <w:p w14:paraId="549891C1"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w:t>
      </w:r>
      <w:r w:rsidRPr="00DB6232">
        <w:rPr>
          <w:b/>
          <w:color w:val="000000"/>
          <w:lang w:val="sv-SE"/>
        </w:rPr>
        <w:tab/>
      </w:r>
      <w:r w:rsidR="00A41BE4" w:rsidRPr="00DC2BA7">
        <w:rPr>
          <w:b/>
          <w:noProof/>
          <w:lang w:val="sv-SE"/>
        </w:rPr>
        <w:t>LÄKEMEDLETS NAMN</w:t>
      </w:r>
    </w:p>
    <w:p w14:paraId="7C1C7D97" w14:textId="77777777" w:rsidR="00676B6B" w:rsidRPr="00DB6232" w:rsidRDefault="00676B6B" w:rsidP="00676B6B">
      <w:pPr>
        <w:pStyle w:val="Text"/>
        <w:spacing w:before="0"/>
        <w:jc w:val="left"/>
        <w:rPr>
          <w:color w:val="000000"/>
          <w:sz w:val="22"/>
          <w:lang w:val="sv-SE"/>
        </w:rPr>
      </w:pPr>
    </w:p>
    <w:p w14:paraId="6C0AF9F2" w14:textId="1D6904A7" w:rsidR="00676B6B" w:rsidRPr="00DB6232" w:rsidRDefault="00B60735" w:rsidP="00676B6B">
      <w:pPr>
        <w:pStyle w:val="Text"/>
        <w:spacing w:before="0"/>
        <w:jc w:val="left"/>
        <w:rPr>
          <w:sz w:val="22"/>
          <w:lang w:val="sv-SE"/>
        </w:rPr>
      </w:pPr>
      <w:r w:rsidRPr="00DB6232">
        <w:rPr>
          <w:color w:val="000000"/>
          <w:sz w:val="22"/>
          <w:lang w:val="sv-SE"/>
        </w:rPr>
        <w:t>Xolair 300 </w:t>
      </w:r>
      <w:r w:rsidRPr="00DB6232">
        <w:rPr>
          <w:sz w:val="22"/>
          <w:lang w:val="sv-SE"/>
        </w:rPr>
        <w:t xml:space="preserve">mg </w:t>
      </w:r>
      <w:r w:rsidR="00A41BE4" w:rsidRPr="00DC2BA7">
        <w:rPr>
          <w:sz w:val="22"/>
          <w:lang w:val="sv-SE"/>
        </w:rPr>
        <w:t>injektionsvätska, lösning i förfylld</w:t>
      </w:r>
      <w:r w:rsidR="00A41BE4" w:rsidRPr="0012024C">
        <w:rPr>
          <w:sz w:val="22"/>
          <w:lang w:val="sv-SE"/>
        </w:rPr>
        <w:t xml:space="preserve"> </w:t>
      </w:r>
      <w:r w:rsidR="00662E57">
        <w:rPr>
          <w:sz w:val="22"/>
          <w:lang w:val="sv-SE"/>
        </w:rPr>
        <w:t>injektions</w:t>
      </w:r>
      <w:r w:rsidR="00A41BE4" w:rsidRPr="0012024C">
        <w:rPr>
          <w:sz w:val="22"/>
          <w:lang w:val="sv-SE"/>
        </w:rPr>
        <w:t>penna</w:t>
      </w:r>
    </w:p>
    <w:p w14:paraId="7C23AEEC" w14:textId="77777777" w:rsidR="00676B6B" w:rsidRPr="00DB6232" w:rsidRDefault="00B60735" w:rsidP="00676B6B">
      <w:pPr>
        <w:pStyle w:val="Text"/>
        <w:spacing w:before="0"/>
        <w:jc w:val="left"/>
        <w:rPr>
          <w:color w:val="000000"/>
          <w:sz w:val="22"/>
          <w:lang w:val="sv-SE"/>
        </w:rPr>
      </w:pPr>
      <w:r w:rsidRPr="00DB6232">
        <w:rPr>
          <w:color w:val="000000"/>
          <w:sz w:val="22"/>
          <w:lang w:val="sv-SE"/>
        </w:rPr>
        <w:t>omalizumab</w:t>
      </w:r>
    </w:p>
    <w:p w14:paraId="7FFA973B" w14:textId="77777777" w:rsidR="00676B6B" w:rsidRPr="00DB6232" w:rsidRDefault="00676B6B" w:rsidP="00676B6B">
      <w:pPr>
        <w:pStyle w:val="Text"/>
        <w:spacing w:before="0"/>
        <w:jc w:val="left"/>
        <w:rPr>
          <w:color w:val="000000"/>
          <w:sz w:val="22"/>
          <w:lang w:val="sv-SE"/>
        </w:rPr>
      </w:pPr>
    </w:p>
    <w:p w14:paraId="4B88AA3E" w14:textId="77777777" w:rsidR="00676B6B" w:rsidRPr="00DB6232" w:rsidRDefault="00676B6B" w:rsidP="00676B6B">
      <w:pPr>
        <w:pStyle w:val="Text"/>
        <w:spacing w:before="0"/>
        <w:jc w:val="left"/>
        <w:rPr>
          <w:color w:val="000000"/>
          <w:sz w:val="22"/>
          <w:lang w:val="sv-SE"/>
        </w:rPr>
      </w:pPr>
    </w:p>
    <w:p w14:paraId="54F7F772"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2.</w:t>
      </w:r>
      <w:r w:rsidRPr="00DB6232">
        <w:rPr>
          <w:b/>
          <w:color w:val="000000"/>
          <w:lang w:val="sv-SE"/>
        </w:rPr>
        <w:tab/>
      </w:r>
      <w:r w:rsidR="00A41BE4" w:rsidRPr="00DC2BA7">
        <w:rPr>
          <w:b/>
          <w:noProof/>
          <w:lang w:val="sv-SE"/>
        </w:rPr>
        <w:t>DEKLARATION AV AKTIV(A) SUBSTANS(ER)</w:t>
      </w:r>
    </w:p>
    <w:p w14:paraId="47DCB1F8" w14:textId="77777777" w:rsidR="00676B6B" w:rsidRPr="00DB6232" w:rsidRDefault="00676B6B" w:rsidP="00676B6B">
      <w:pPr>
        <w:pStyle w:val="Text"/>
        <w:spacing w:before="0"/>
        <w:jc w:val="left"/>
        <w:rPr>
          <w:color w:val="000000"/>
          <w:sz w:val="22"/>
          <w:lang w:val="sv-SE"/>
        </w:rPr>
      </w:pPr>
    </w:p>
    <w:p w14:paraId="78A463F6" w14:textId="6D9CD423" w:rsidR="00A41BE4" w:rsidRPr="0012024C" w:rsidRDefault="00B60735" w:rsidP="00A41BE4">
      <w:pPr>
        <w:tabs>
          <w:tab w:val="clear" w:pos="567"/>
        </w:tabs>
        <w:spacing w:line="240" w:lineRule="auto"/>
        <w:rPr>
          <w:color w:val="000000"/>
          <w:lang w:val="sv-SE"/>
        </w:rPr>
      </w:pPr>
      <w:r w:rsidRPr="00DC2BA7">
        <w:rPr>
          <w:color w:val="000000"/>
          <w:lang w:val="sv-SE"/>
        </w:rPr>
        <w:t xml:space="preserve">Varje förfylld </w:t>
      </w:r>
      <w:r w:rsidR="00662E57">
        <w:rPr>
          <w:lang w:val="sv-SE"/>
        </w:rPr>
        <w:t>injektions</w:t>
      </w:r>
      <w:r>
        <w:rPr>
          <w:color w:val="000000"/>
          <w:lang w:val="sv-SE"/>
        </w:rPr>
        <w:t>penna</w:t>
      </w:r>
      <w:r w:rsidRPr="00DC2BA7">
        <w:rPr>
          <w:color w:val="000000"/>
          <w:lang w:val="sv-SE"/>
        </w:rPr>
        <w:t xml:space="preserve"> innehåller </w:t>
      </w:r>
      <w:r>
        <w:rPr>
          <w:color w:val="000000"/>
          <w:lang w:val="sv-SE"/>
        </w:rPr>
        <w:t>300</w:t>
      </w:r>
      <w:r w:rsidRPr="00DC2BA7">
        <w:rPr>
          <w:color w:val="000000"/>
          <w:lang w:val="sv-SE"/>
        </w:rPr>
        <w:t> mg omalizumab</w:t>
      </w:r>
      <w:r>
        <w:rPr>
          <w:color w:val="000000"/>
          <w:lang w:val="sv-SE"/>
        </w:rPr>
        <w:t xml:space="preserve"> i</w:t>
      </w:r>
      <w:r w:rsidRPr="00DC2BA7">
        <w:rPr>
          <w:color w:val="000000"/>
          <w:lang w:val="sv-SE"/>
        </w:rPr>
        <w:t xml:space="preserve"> </w:t>
      </w:r>
      <w:r>
        <w:rPr>
          <w:color w:val="000000"/>
          <w:lang w:val="sv-SE"/>
        </w:rPr>
        <w:t>2</w:t>
      </w:r>
      <w:r w:rsidRPr="00DC2BA7">
        <w:rPr>
          <w:color w:val="000000"/>
          <w:lang w:val="sv-SE"/>
        </w:rPr>
        <w:t> ml lösning</w:t>
      </w:r>
    </w:p>
    <w:p w14:paraId="559BD1A5" w14:textId="77777777" w:rsidR="00676B6B" w:rsidRPr="00DB6232" w:rsidRDefault="00676B6B" w:rsidP="00676B6B">
      <w:pPr>
        <w:pStyle w:val="Text"/>
        <w:spacing w:before="0"/>
        <w:jc w:val="left"/>
        <w:rPr>
          <w:color w:val="000000"/>
          <w:sz w:val="22"/>
          <w:lang w:val="sv-SE"/>
        </w:rPr>
      </w:pPr>
    </w:p>
    <w:p w14:paraId="55C69BC1" w14:textId="77777777" w:rsidR="00676B6B" w:rsidRPr="00DB6232" w:rsidRDefault="00676B6B" w:rsidP="00676B6B">
      <w:pPr>
        <w:pStyle w:val="Text"/>
        <w:spacing w:before="0"/>
        <w:jc w:val="left"/>
        <w:rPr>
          <w:color w:val="000000"/>
          <w:sz w:val="22"/>
          <w:lang w:val="sv-SE"/>
        </w:rPr>
      </w:pPr>
    </w:p>
    <w:p w14:paraId="3F521BC5"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3.</w:t>
      </w:r>
      <w:r w:rsidRPr="00DB6232">
        <w:rPr>
          <w:b/>
          <w:color w:val="000000"/>
          <w:lang w:val="sv-SE"/>
        </w:rPr>
        <w:tab/>
      </w:r>
      <w:r w:rsidR="00A41BE4" w:rsidRPr="00DC2BA7">
        <w:rPr>
          <w:b/>
          <w:noProof/>
          <w:lang w:val="sv-SE"/>
        </w:rPr>
        <w:t>FÖRTECKNING ÖVER HJÄLPÄMNEN</w:t>
      </w:r>
    </w:p>
    <w:p w14:paraId="4C003A8B" w14:textId="77777777" w:rsidR="00676B6B" w:rsidRPr="00DB6232" w:rsidRDefault="00676B6B" w:rsidP="00676B6B">
      <w:pPr>
        <w:pStyle w:val="Text"/>
        <w:spacing w:before="0"/>
        <w:jc w:val="left"/>
        <w:rPr>
          <w:color w:val="000000"/>
          <w:sz w:val="22"/>
          <w:lang w:val="sv-SE"/>
        </w:rPr>
      </w:pPr>
    </w:p>
    <w:p w14:paraId="3FD2C881" w14:textId="77777777" w:rsidR="00A41BE4" w:rsidRPr="00DC2BA7" w:rsidRDefault="00B60735" w:rsidP="00A41BE4">
      <w:pPr>
        <w:pStyle w:val="Char2"/>
        <w:widowControl w:val="0"/>
        <w:spacing w:before="0"/>
        <w:jc w:val="left"/>
        <w:rPr>
          <w:sz w:val="22"/>
          <w:szCs w:val="22"/>
          <w:lang w:val="sv-SE"/>
        </w:rPr>
      </w:pPr>
      <w:r w:rsidRPr="00DC2BA7">
        <w:rPr>
          <w:sz w:val="22"/>
          <w:szCs w:val="22"/>
          <w:lang w:val="sv-SE"/>
        </w:rPr>
        <w:t>Innehåller även: argininhydroklorid, histidinhydroklorid</w:t>
      </w:r>
      <w:r w:rsidR="00ED7F84">
        <w:rPr>
          <w:sz w:val="22"/>
          <w:szCs w:val="22"/>
          <w:lang w:val="sv-SE"/>
        </w:rPr>
        <w:t>monohydrat</w:t>
      </w:r>
      <w:r w:rsidRPr="00DC2BA7">
        <w:rPr>
          <w:sz w:val="22"/>
          <w:szCs w:val="22"/>
          <w:lang w:val="sv-SE"/>
        </w:rPr>
        <w:t>, histidin, polysorbat 20, vatten för injektionsvätskor.</w:t>
      </w:r>
    </w:p>
    <w:p w14:paraId="1462C6D2" w14:textId="77777777" w:rsidR="00676B6B" w:rsidRPr="00DB6232" w:rsidRDefault="00676B6B" w:rsidP="00676B6B">
      <w:pPr>
        <w:pStyle w:val="Text"/>
        <w:spacing w:before="0"/>
        <w:jc w:val="left"/>
        <w:rPr>
          <w:color w:val="000000"/>
          <w:sz w:val="22"/>
          <w:lang w:val="sv-SE"/>
        </w:rPr>
      </w:pPr>
    </w:p>
    <w:p w14:paraId="2C72247B" w14:textId="77777777" w:rsidR="00676B6B" w:rsidRPr="00DB6232" w:rsidRDefault="00676B6B" w:rsidP="00676B6B">
      <w:pPr>
        <w:pStyle w:val="Text"/>
        <w:spacing w:before="0"/>
        <w:jc w:val="left"/>
        <w:rPr>
          <w:color w:val="000000"/>
          <w:sz w:val="22"/>
          <w:lang w:val="sv-SE"/>
        </w:rPr>
      </w:pPr>
    </w:p>
    <w:p w14:paraId="31EE5362"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4.</w:t>
      </w:r>
      <w:r w:rsidRPr="00DB6232">
        <w:rPr>
          <w:b/>
          <w:color w:val="000000"/>
          <w:lang w:val="sv-SE"/>
        </w:rPr>
        <w:tab/>
      </w:r>
      <w:r w:rsidR="00A41BE4" w:rsidRPr="00DC2BA7">
        <w:rPr>
          <w:b/>
          <w:noProof/>
          <w:lang w:val="sv-SE"/>
        </w:rPr>
        <w:t>LÄKEMEDELSFORM OCH FÖRPACKNINGSSTORLEK</w:t>
      </w:r>
    </w:p>
    <w:p w14:paraId="1F01A222" w14:textId="77777777" w:rsidR="00676B6B" w:rsidRPr="00DB6232" w:rsidRDefault="00676B6B" w:rsidP="00676B6B">
      <w:pPr>
        <w:tabs>
          <w:tab w:val="clear" w:pos="567"/>
        </w:tabs>
        <w:spacing w:line="240" w:lineRule="auto"/>
        <w:rPr>
          <w:color w:val="000000"/>
          <w:lang w:val="sv-SE"/>
        </w:rPr>
      </w:pPr>
    </w:p>
    <w:p w14:paraId="1CB5A96D" w14:textId="1EB54482" w:rsidR="00A41BE4" w:rsidRPr="00DC2BA7" w:rsidRDefault="00B60735" w:rsidP="00A41BE4">
      <w:pPr>
        <w:pStyle w:val="Text"/>
        <w:spacing w:before="0"/>
        <w:jc w:val="left"/>
        <w:rPr>
          <w:sz w:val="22"/>
          <w:lang w:val="sv-SE"/>
        </w:rPr>
      </w:pPr>
      <w:r w:rsidRPr="00DC2BA7">
        <w:rPr>
          <w:sz w:val="22"/>
          <w:shd w:val="pct15" w:color="auto" w:fill="auto"/>
          <w:lang w:val="sv-SE"/>
        </w:rPr>
        <w:t xml:space="preserve">Injektionsvätska, lösning i förfylld </w:t>
      </w:r>
      <w:r w:rsidR="00662E57">
        <w:rPr>
          <w:sz w:val="22"/>
          <w:shd w:val="pct15" w:color="auto" w:fill="auto"/>
          <w:lang w:val="sv-SE"/>
        </w:rPr>
        <w:t>injektions</w:t>
      </w:r>
      <w:r>
        <w:rPr>
          <w:sz w:val="22"/>
          <w:shd w:val="pct15" w:color="auto" w:fill="auto"/>
          <w:lang w:val="sv-SE"/>
        </w:rPr>
        <w:t>penna</w:t>
      </w:r>
    </w:p>
    <w:p w14:paraId="0031817C" w14:textId="77777777" w:rsidR="00A41BE4" w:rsidRPr="00DC2BA7" w:rsidRDefault="00A41BE4" w:rsidP="00A41BE4">
      <w:pPr>
        <w:pStyle w:val="Text"/>
        <w:spacing w:before="0"/>
        <w:jc w:val="left"/>
        <w:rPr>
          <w:sz w:val="22"/>
          <w:lang w:val="sv-SE"/>
        </w:rPr>
      </w:pPr>
    </w:p>
    <w:p w14:paraId="06411F15" w14:textId="7664EBE3" w:rsidR="00A41BE4" w:rsidRPr="00DC2BA7" w:rsidRDefault="00B60735" w:rsidP="00A41BE4">
      <w:pPr>
        <w:pStyle w:val="Text"/>
        <w:spacing w:before="0"/>
        <w:jc w:val="left"/>
        <w:rPr>
          <w:color w:val="000000"/>
          <w:sz w:val="22"/>
          <w:lang w:val="sv-SE"/>
        </w:rPr>
      </w:pPr>
      <w:r w:rsidRPr="00DC2BA7">
        <w:rPr>
          <w:color w:val="000000"/>
          <w:sz w:val="22"/>
          <w:lang w:val="sv-SE"/>
        </w:rPr>
        <w:t xml:space="preserve">1 förfylld </w:t>
      </w:r>
      <w:r w:rsidR="00662E57">
        <w:rPr>
          <w:sz w:val="22"/>
          <w:lang w:val="sv-SE"/>
        </w:rPr>
        <w:t>injektions</w:t>
      </w:r>
      <w:r>
        <w:rPr>
          <w:color w:val="000000"/>
          <w:sz w:val="22"/>
          <w:lang w:val="sv-SE"/>
        </w:rPr>
        <w:t>penna</w:t>
      </w:r>
      <w:r w:rsidRPr="00DC2BA7">
        <w:rPr>
          <w:color w:val="000000"/>
          <w:sz w:val="22"/>
          <w:lang w:val="sv-SE"/>
        </w:rPr>
        <w:t>. Del av multipack. Får inte säljas separat.</w:t>
      </w:r>
    </w:p>
    <w:p w14:paraId="0B52227B" w14:textId="77777777" w:rsidR="00676B6B" w:rsidRPr="00DB6232" w:rsidRDefault="00676B6B" w:rsidP="00676B6B">
      <w:pPr>
        <w:pStyle w:val="Text"/>
        <w:spacing w:before="0"/>
        <w:jc w:val="left"/>
        <w:rPr>
          <w:color w:val="000000"/>
          <w:sz w:val="22"/>
          <w:lang w:val="sv-SE"/>
        </w:rPr>
      </w:pPr>
    </w:p>
    <w:p w14:paraId="69016CDC" w14:textId="77777777" w:rsidR="00676B6B" w:rsidRPr="00DB6232" w:rsidRDefault="00676B6B" w:rsidP="00676B6B">
      <w:pPr>
        <w:pStyle w:val="Text"/>
        <w:spacing w:before="0"/>
        <w:jc w:val="left"/>
        <w:rPr>
          <w:color w:val="000000"/>
          <w:sz w:val="22"/>
          <w:lang w:val="sv-SE"/>
        </w:rPr>
      </w:pPr>
    </w:p>
    <w:p w14:paraId="76BA12F7"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5.</w:t>
      </w:r>
      <w:r w:rsidRPr="00DB6232">
        <w:rPr>
          <w:b/>
          <w:color w:val="000000"/>
          <w:lang w:val="sv-SE"/>
        </w:rPr>
        <w:tab/>
      </w:r>
      <w:r w:rsidR="00A41BE4" w:rsidRPr="00DC2BA7">
        <w:rPr>
          <w:b/>
          <w:noProof/>
          <w:lang w:val="sv-SE"/>
        </w:rPr>
        <w:t>ADMINISTRERINGSSÄTT OCH ADMINISTRERINGSVÄG</w:t>
      </w:r>
    </w:p>
    <w:p w14:paraId="5B768A8F" w14:textId="77777777" w:rsidR="00676B6B" w:rsidRPr="00DB6232" w:rsidRDefault="00676B6B" w:rsidP="00676B6B">
      <w:pPr>
        <w:pStyle w:val="Text"/>
        <w:spacing w:before="0"/>
        <w:jc w:val="left"/>
        <w:rPr>
          <w:color w:val="000000"/>
          <w:sz w:val="22"/>
          <w:lang w:val="sv-SE"/>
        </w:rPr>
      </w:pPr>
    </w:p>
    <w:p w14:paraId="6DAE8177" w14:textId="77777777" w:rsidR="00A41BE4" w:rsidRPr="00DC2BA7" w:rsidRDefault="00B60735" w:rsidP="00A41BE4">
      <w:pPr>
        <w:suppressAutoHyphens/>
        <w:spacing w:line="240" w:lineRule="auto"/>
        <w:rPr>
          <w:noProof/>
          <w:lang w:val="sv-SE"/>
        </w:rPr>
      </w:pPr>
      <w:r w:rsidRPr="00DC2BA7">
        <w:rPr>
          <w:noProof/>
          <w:lang w:val="sv-SE"/>
        </w:rPr>
        <w:t>Läs bipacksedeln före användning.</w:t>
      </w:r>
    </w:p>
    <w:p w14:paraId="5AA99330" w14:textId="77777777" w:rsidR="00A41BE4" w:rsidRPr="00DC2BA7" w:rsidRDefault="00B60735" w:rsidP="00A41BE4">
      <w:pPr>
        <w:suppressAutoHyphens/>
        <w:spacing w:line="240" w:lineRule="auto"/>
        <w:rPr>
          <w:noProof/>
          <w:lang w:val="sv-SE"/>
        </w:rPr>
      </w:pPr>
      <w:r w:rsidRPr="00DC2BA7">
        <w:rPr>
          <w:noProof/>
          <w:lang w:val="sv-SE"/>
        </w:rPr>
        <w:t>Subkutan användning.</w:t>
      </w:r>
    </w:p>
    <w:p w14:paraId="36807413" w14:textId="77777777" w:rsidR="00A41BE4" w:rsidRPr="00DC2BA7" w:rsidRDefault="00B60735" w:rsidP="00A41BE4">
      <w:pPr>
        <w:suppressAutoHyphens/>
        <w:spacing w:line="240" w:lineRule="auto"/>
        <w:rPr>
          <w:noProof/>
          <w:lang w:val="sv-SE"/>
        </w:rPr>
      </w:pPr>
      <w:r w:rsidRPr="00DC2BA7">
        <w:rPr>
          <w:noProof/>
          <w:lang w:val="sv-SE"/>
        </w:rPr>
        <w:t>Engångsbruk.</w:t>
      </w:r>
    </w:p>
    <w:p w14:paraId="78F1DC5C" w14:textId="77777777" w:rsidR="00676B6B" w:rsidRPr="00DB6232" w:rsidRDefault="00676B6B" w:rsidP="00676B6B">
      <w:pPr>
        <w:pStyle w:val="Text"/>
        <w:spacing w:before="0"/>
        <w:jc w:val="left"/>
        <w:rPr>
          <w:color w:val="000000"/>
          <w:sz w:val="22"/>
          <w:lang w:val="sv-SE"/>
        </w:rPr>
      </w:pPr>
    </w:p>
    <w:p w14:paraId="719F9EFE" w14:textId="77777777" w:rsidR="00676B6B" w:rsidRPr="00DB6232" w:rsidRDefault="00676B6B" w:rsidP="00676B6B">
      <w:pPr>
        <w:tabs>
          <w:tab w:val="clear" w:pos="567"/>
        </w:tabs>
        <w:spacing w:line="240" w:lineRule="auto"/>
        <w:rPr>
          <w:color w:val="000000"/>
          <w:lang w:val="sv-SE"/>
        </w:rPr>
      </w:pPr>
    </w:p>
    <w:p w14:paraId="13A373EE"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6.</w:t>
      </w:r>
      <w:r w:rsidRPr="00DB6232">
        <w:rPr>
          <w:b/>
          <w:color w:val="000000"/>
          <w:lang w:val="sv-SE"/>
        </w:rPr>
        <w:tab/>
      </w:r>
      <w:r w:rsidR="00A41BE4" w:rsidRPr="00DC2BA7">
        <w:rPr>
          <w:b/>
          <w:noProof/>
          <w:lang w:val="sv-SE"/>
        </w:rPr>
        <w:t>SÄRSKILD VARNING OM ATT LÄKEMEDLET MÅSTE FÖRVARAS UTOM SYN- OCH RÄCKHÅLL FÖR BARN</w:t>
      </w:r>
    </w:p>
    <w:p w14:paraId="00A33C78" w14:textId="77777777" w:rsidR="00676B6B" w:rsidRPr="00DB6232" w:rsidRDefault="00676B6B" w:rsidP="00676B6B">
      <w:pPr>
        <w:pStyle w:val="Text"/>
        <w:spacing w:before="0"/>
        <w:jc w:val="left"/>
        <w:rPr>
          <w:color w:val="000000"/>
          <w:sz w:val="22"/>
          <w:lang w:val="sv-SE"/>
        </w:rPr>
      </w:pPr>
    </w:p>
    <w:p w14:paraId="11537441" w14:textId="77777777" w:rsidR="00A41BE4" w:rsidRPr="00DC2BA7" w:rsidRDefault="00B60735" w:rsidP="00A41BE4">
      <w:pPr>
        <w:suppressAutoHyphens/>
        <w:spacing w:line="240" w:lineRule="auto"/>
        <w:rPr>
          <w:noProof/>
          <w:lang w:val="sv-SE"/>
        </w:rPr>
      </w:pPr>
      <w:r w:rsidRPr="00DC2BA7">
        <w:rPr>
          <w:noProof/>
          <w:lang w:val="sv-SE"/>
        </w:rPr>
        <w:t>Förvaras utom syn- och räckhåll för barn.</w:t>
      </w:r>
    </w:p>
    <w:p w14:paraId="499F9EFB" w14:textId="77777777" w:rsidR="00676B6B" w:rsidRPr="00DB6232" w:rsidRDefault="00676B6B" w:rsidP="00676B6B">
      <w:pPr>
        <w:pStyle w:val="Text"/>
        <w:spacing w:before="0"/>
        <w:jc w:val="left"/>
        <w:rPr>
          <w:color w:val="000000"/>
          <w:sz w:val="22"/>
          <w:lang w:val="sv-SE"/>
        </w:rPr>
      </w:pPr>
    </w:p>
    <w:p w14:paraId="0BA2DF76" w14:textId="77777777" w:rsidR="00676B6B" w:rsidRPr="00DB6232" w:rsidRDefault="00676B6B" w:rsidP="00676B6B">
      <w:pPr>
        <w:tabs>
          <w:tab w:val="clear" w:pos="567"/>
        </w:tabs>
        <w:spacing w:line="240" w:lineRule="auto"/>
        <w:rPr>
          <w:color w:val="000000"/>
          <w:lang w:val="sv-SE"/>
        </w:rPr>
      </w:pPr>
    </w:p>
    <w:p w14:paraId="02636C9D"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7.</w:t>
      </w:r>
      <w:r w:rsidRPr="00DB6232">
        <w:rPr>
          <w:b/>
          <w:color w:val="000000"/>
          <w:lang w:val="sv-SE"/>
        </w:rPr>
        <w:tab/>
      </w:r>
      <w:r w:rsidR="00A41BE4" w:rsidRPr="00DC2BA7">
        <w:rPr>
          <w:b/>
          <w:noProof/>
          <w:lang w:val="sv-SE"/>
        </w:rPr>
        <w:t>ÖVRIGA SÄRSKILDA VARNINGAR OM SÅ ÄR NÖDVÄNDIGT</w:t>
      </w:r>
    </w:p>
    <w:p w14:paraId="3B4A8619" w14:textId="77777777" w:rsidR="00676B6B" w:rsidRPr="00DB6232" w:rsidRDefault="00676B6B" w:rsidP="00676B6B">
      <w:pPr>
        <w:pStyle w:val="Text"/>
        <w:spacing w:before="0"/>
        <w:jc w:val="left"/>
        <w:rPr>
          <w:color w:val="000000"/>
          <w:sz w:val="22"/>
          <w:lang w:val="sv-SE"/>
        </w:rPr>
      </w:pPr>
    </w:p>
    <w:p w14:paraId="3507365E" w14:textId="77777777" w:rsidR="00676B6B" w:rsidRPr="00DB6232" w:rsidRDefault="00676B6B" w:rsidP="00676B6B">
      <w:pPr>
        <w:pStyle w:val="Text"/>
        <w:spacing w:before="0"/>
        <w:jc w:val="left"/>
        <w:rPr>
          <w:color w:val="000000"/>
          <w:sz w:val="22"/>
          <w:lang w:val="sv-SE"/>
        </w:rPr>
      </w:pPr>
    </w:p>
    <w:p w14:paraId="70BD70FD"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8.</w:t>
      </w:r>
      <w:r w:rsidRPr="00DB6232">
        <w:rPr>
          <w:b/>
          <w:color w:val="000000"/>
          <w:lang w:val="sv-SE"/>
        </w:rPr>
        <w:tab/>
      </w:r>
      <w:r w:rsidR="00A41BE4" w:rsidRPr="00DC2BA7">
        <w:rPr>
          <w:b/>
          <w:noProof/>
          <w:lang w:val="sv-SE"/>
        </w:rPr>
        <w:t>UTGÅNGSDATUM</w:t>
      </w:r>
    </w:p>
    <w:p w14:paraId="2EA486A2" w14:textId="77777777" w:rsidR="00676B6B" w:rsidRPr="00DB6232" w:rsidRDefault="00676B6B" w:rsidP="00676B6B">
      <w:pPr>
        <w:pStyle w:val="Text"/>
        <w:spacing w:before="0"/>
        <w:jc w:val="left"/>
        <w:rPr>
          <w:color w:val="000000"/>
          <w:sz w:val="22"/>
          <w:lang w:val="sv-SE"/>
        </w:rPr>
      </w:pPr>
    </w:p>
    <w:p w14:paraId="78CDBDE7" w14:textId="77777777" w:rsidR="00676B6B" w:rsidRPr="00DB6232" w:rsidRDefault="00B60735" w:rsidP="00676B6B">
      <w:pPr>
        <w:pStyle w:val="Text"/>
        <w:spacing w:before="0"/>
        <w:jc w:val="left"/>
        <w:rPr>
          <w:color w:val="000000"/>
          <w:sz w:val="22"/>
          <w:lang w:val="sv-SE"/>
        </w:rPr>
      </w:pPr>
      <w:r w:rsidRPr="00DB6232">
        <w:rPr>
          <w:color w:val="000000"/>
          <w:sz w:val="22"/>
          <w:lang w:val="sv-SE"/>
        </w:rPr>
        <w:t>EXP</w:t>
      </w:r>
    </w:p>
    <w:p w14:paraId="07FB4AF2" w14:textId="77777777" w:rsidR="00676B6B" w:rsidRPr="00DB6232" w:rsidRDefault="00676B6B" w:rsidP="00676B6B">
      <w:pPr>
        <w:tabs>
          <w:tab w:val="clear" w:pos="567"/>
        </w:tabs>
        <w:spacing w:line="240" w:lineRule="auto"/>
        <w:rPr>
          <w:color w:val="000000"/>
          <w:lang w:val="sv-SE"/>
        </w:rPr>
      </w:pPr>
    </w:p>
    <w:p w14:paraId="4E76DB7D" w14:textId="77777777" w:rsidR="00676B6B" w:rsidRPr="00DB6232" w:rsidRDefault="00676B6B" w:rsidP="00676B6B">
      <w:pPr>
        <w:tabs>
          <w:tab w:val="clear" w:pos="567"/>
        </w:tabs>
        <w:spacing w:line="240" w:lineRule="auto"/>
        <w:rPr>
          <w:color w:val="000000"/>
          <w:lang w:val="sv-SE"/>
        </w:rPr>
      </w:pPr>
    </w:p>
    <w:p w14:paraId="40CF1F61" w14:textId="77777777" w:rsidR="00676B6B" w:rsidRPr="00DB6232" w:rsidRDefault="00B60735" w:rsidP="00676B6B">
      <w:pPr>
        <w:keepNext/>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DB6232">
        <w:rPr>
          <w:b/>
          <w:color w:val="000000"/>
          <w:lang w:val="sv-SE"/>
        </w:rPr>
        <w:lastRenderedPageBreak/>
        <w:t>9.</w:t>
      </w:r>
      <w:r w:rsidRPr="00DB6232">
        <w:rPr>
          <w:b/>
          <w:color w:val="000000"/>
          <w:lang w:val="sv-SE"/>
        </w:rPr>
        <w:tab/>
      </w:r>
      <w:r w:rsidR="00A41BE4" w:rsidRPr="00DC2BA7">
        <w:rPr>
          <w:b/>
          <w:noProof/>
          <w:lang w:val="sv-SE"/>
        </w:rPr>
        <w:t>SÄRSKILDA FÖRVARINGSANVISNINGAR</w:t>
      </w:r>
    </w:p>
    <w:p w14:paraId="64F3A553" w14:textId="77777777" w:rsidR="00676B6B" w:rsidRPr="00DB6232" w:rsidRDefault="00676B6B" w:rsidP="00676B6B">
      <w:pPr>
        <w:pStyle w:val="Text"/>
        <w:keepNext/>
        <w:spacing w:before="0"/>
        <w:jc w:val="left"/>
        <w:rPr>
          <w:color w:val="000000"/>
          <w:sz w:val="22"/>
          <w:lang w:val="sv-SE"/>
        </w:rPr>
      </w:pPr>
    </w:p>
    <w:p w14:paraId="721A603A" w14:textId="77777777" w:rsidR="00A41BE4" w:rsidRPr="00DC2BA7" w:rsidRDefault="00B60735" w:rsidP="00A41BE4">
      <w:pPr>
        <w:keepNext/>
        <w:suppressAutoHyphens/>
        <w:spacing w:line="240" w:lineRule="auto"/>
        <w:rPr>
          <w:lang w:val="sv-SE"/>
        </w:rPr>
      </w:pPr>
      <w:r w:rsidRPr="00DC2BA7">
        <w:rPr>
          <w:lang w:val="sv-SE"/>
        </w:rPr>
        <w:t>Förvaras i kylskåp.</w:t>
      </w:r>
    </w:p>
    <w:p w14:paraId="78EA93AB" w14:textId="77777777" w:rsidR="00A41BE4" w:rsidRPr="00DC2BA7" w:rsidRDefault="00B60735" w:rsidP="00A41BE4">
      <w:pPr>
        <w:keepNext/>
        <w:suppressAutoHyphens/>
        <w:spacing w:line="240" w:lineRule="auto"/>
        <w:rPr>
          <w:lang w:val="sv-SE"/>
        </w:rPr>
      </w:pPr>
      <w:r w:rsidRPr="00DC2BA7">
        <w:rPr>
          <w:lang w:val="sv-SE"/>
        </w:rPr>
        <w:t>Får ej frysas.</w:t>
      </w:r>
    </w:p>
    <w:p w14:paraId="5A2FF809" w14:textId="77777777" w:rsidR="00A41BE4" w:rsidRPr="00DC2BA7" w:rsidRDefault="00B60735" w:rsidP="00A41BE4">
      <w:pPr>
        <w:suppressAutoHyphens/>
        <w:spacing w:line="240" w:lineRule="auto"/>
        <w:rPr>
          <w:lang w:val="sv-SE"/>
        </w:rPr>
      </w:pPr>
      <w:r w:rsidRPr="00DC2BA7">
        <w:rPr>
          <w:lang w:val="sv-SE"/>
        </w:rPr>
        <w:t>Förvaras i originalförpackningen. Ljuskänsligt</w:t>
      </w:r>
      <w:r>
        <w:rPr>
          <w:lang w:val="sv-SE"/>
        </w:rPr>
        <w:t>.</w:t>
      </w:r>
    </w:p>
    <w:p w14:paraId="7D4B6747" w14:textId="77777777" w:rsidR="00676B6B" w:rsidRPr="00DB6232" w:rsidRDefault="00676B6B" w:rsidP="00676B6B">
      <w:pPr>
        <w:pStyle w:val="Text"/>
        <w:spacing w:before="0"/>
        <w:jc w:val="left"/>
        <w:rPr>
          <w:color w:val="000000"/>
          <w:sz w:val="22"/>
          <w:lang w:val="sv-SE"/>
        </w:rPr>
      </w:pPr>
    </w:p>
    <w:p w14:paraId="50C61237" w14:textId="77777777" w:rsidR="00676B6B" w:rsidRPr="00DB6232" w:rsidRDefault="00676B6B" w:rsidP="00676B6B">
      <w:pPr>
        <w:pStyle w:val="Text"/>
        <w:spacing w:before="0"/>
        <w:jc w:val="left"/>
        <w:rPr>
          <w:color w:val="000000"/>
          <w:sz w:val="22"/>
          <w:lang w:val="sv-SE"/>
        </w:rPr>
      </w:pPr>
    </w:p>
    <w:p w14:paraId="59B5B8E5"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10.</w:t>
      </w:r>
      <w:r w:rsidRPr="00DB6232">
        <w:rPr>
          <w:b/>
          <w:color w:val="000000"/>
          <w:lang w:val="sv-SE"/>
        </w:rPr>
        <w:tab/>
      </w:r>
      <w:r w:rsidR="00A41BE4" w:rsidRPr="00DC2BA7">
        <w:rPr>
          <w:b/>
          <w:noProof/>
          <w:lang w:val="sv-SE"/>
        </w:rPr>
        <w:t>SÄRSKILDA FÖRSIKTIGHETSÅTGÄRDER FÖR DESTRUKTION AV EJ ANVÄNT LÄKEMEDEL OCH AVFALL I FÖREKOMMANDE FALL</w:t>
      </w:r>
    </w:p>
    <w:p w14:paraId="2B831F21" w14:textId="77777777" w:rsidR="00676B6B" w:rsidRPr="00DB6232" w:rsidRDefault="00676B6B" w:rsidP="00676B6B">
      <w:pPr>
        <w:pStyle w:val="Text"/>
        <w:spacing w:before="0"/>
        <w:jc w:val="left"/>
        <w:rPr>
          <w:color w:val="000000"/>
          <w:sz w:val="22"/>
          <w:lang w:val="sv-SE"/>
        </w:rPr>
      </w:pPr>
    </w:p>
    <w:p w14:paraId="604E0B14" w14:textId="77777777" w:rsidR="00676B6B" w:rsidRPr="00DB6232" w:rsidRDefault="00676B6B" w:rsidP="00676B6B">
      <w:pPr>
        <w:pStyle w:val="Text"/>
        <w:spacing w:before="0"/>
        <w:jc w:val="left"/>
        <w:rPr>
          <w:color w:val="000000"/>
          <w:sz w:val="22"/>
          <w:lang w:val="sv-SE"/>
        </w:rPr>
      </w:pPr>
    </w:p>
    <w:p w14:paraId="2D0BF328"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11.</w:t>
      </w:r>
      <w:r w:rsidRPr="00DB6232">
        <w:rPr>
          <w:b/>
          <w:color w:val="000000"/>
          <w:lang w:val="sv-SE"/>
        </w:rPr>
        <w:tab/>
      </w:r>
      <w:r w:rsidR="00A41BE4" w:rsidRPr="00DC2BA7">
        <w:rPr>
          <w:b/>
          <w:noProof/>
          <w:lang w:val="sv-SE"/>
        </w:rPr>
        <w:t>INNEHAVARE AV GODKÄNNANDE FÖR FÖRSÄLJNING (NAMN OCH ADRESS)</w:t>
      </w:r>
    </w:p>
    <w:p w14:paraId="3E7C06CB" w14:textId="77777777" w:rsidR="00676B6B" w:rsidRPr="00DB6232" w:rsidRDefault="00676B6B" w:rsidP="00676B6B">
      <w:pPr>
        <w:tabs>
          <w:tab w:val="clear" w:pos="567"/>
        </w:tabs>
        <w:spacing w:line="240" w:lineRule="auto"/>
        <w:rPr>
          <w:color w:val="000000"/>
          <w:lang w:val="sv-SE"/>
        </w:rPr>
      </w:pPr>
    </w:p>
    <w:p w14:paraId="371D7B9A" w14:textId="77777777" w:rsidR="00676B6B" w:rsidRPr="00642767" w:rsidRDefault="00B60735" w:rsidP="00676B6B">
      <w:pPr>
        <w:keepNext/>
        <w:tabs>
          <w:tab w:val="clear" w:pos="567"/>
        </w:tabs>
        <w:spacing w:line="240" w:lineRule="auto"/>
        <w:rPr>
          <w:color w:val="000000"/>
        </w:rPr>
      </w:pPr>
      <w:r w:rsidRPr="00642767">
        <w:rPr>
          <w:color w:val="000000"/>
        </w:rPr>
        <w:t>Novartis Europharm Limited</w:t>
      </w:r>
    </w:p>
    <w:p w14:paraId="011BA555" w14:textId="77777777" w:rsidR="00676B6B" w:rsidRPr="00642767" w:rsidRDefault="00B60735" w:rsidP="00676B6B">
      <w:pPr>
        <w:keepNext/>
        <w:spacing w:line="240" w:lineRule="auto"/>
        <w:rPr>
          <w:color w:val="000000"/>
        </w:rPr>
      </w:pPr>
      <w:r w:rsidRPr="00642767">
        <w:rPr>
          <w:color w:val="000000"/>
        </w:rPr>
        <w:t>Vista Building</w:t>
      </w:r>
    </w:p>
    <w:p w14:paraId="1CA24DF3" w14:textId="77777777" w:rsidR="00676B6B" w:rsidRPr="00642767" w:rsidRDefault="00B60735" w:rsidP="00676B6B">
      <w:pPr>
        <w:keepNext/>
        <w:spacing w:line="240" w:lineRule="auto"/>
        <w:rPr>
          <w:color w:val="000000"/>
        </w:rPr>
      </w:pPr>
      <w:r w:rsidRPr="00642767">
        <w:rPr>
          <w:color w:val="000000"/>
        </w:rPr>
        <w:t>Elm Park, Merrion Road</w:t>
      </w:r>
    </w:p>
    <w:p w14:paraId="1995333B" w14:textId="77777777" w:rsidR="00676B6B" w:rsidRPr="00DB6232" w:rsidRDefault="00B60735" w:rsidP="00676B6B">
      <w:pPr>
        <w:keepNext/>
        <w:spacing w:line="240" w:lineRule="auto"/>
        <w:rPr>
          <w:color w:val="000000"/>
          <w:lang w:val="sv-SE"/>
        </w:rPr>
      </w:pPr>
      <w:r w:rsidRPr="00DB6232">
        <w:rPr>
          <w:color w:val="000000"/>
          <w:lang w:val="sv-SE"/>
        </w:rPr>
        <w:t>Dublin 4</w:t>
      </w:r>
    </w:p>
    <w:p w14:paraId="0BDB1625" w14:textId="77777777" w:rsidR="00676B6B" w:rsidRPr="00DB6232" w:rsidRDefault="00B60735" w:rsidP="00676B6B">
      <w:pPr>
        <w:spacing w:line="240" w:lineRule="auto"/>
        <w:rPr>
          <w:color w:val="000000"/>
          <w:lang w:val="sv-SE"/>
        </w:rPr>
      </w:pPr>
      <w:r w:rsidRPr="00DB6232">
        <w:rPr>
          <w:color w:val="000000"/>
          <w:lang w:val="sv-SE"/>
        </w:rPr>
        <w:t>Irland</w:t>
      </w:r>
    </w:p>
    <w:p w14:paraId="6EED5202" w14:textId="77777777" w:rsidR="00676B6B" w:rsidRPr="00DB6232" w:rsidRDefault="00676B6B" w:rsidP="00676B6B">
      <w:pPr>
        <w:tabs>
          <w:tab w:val="clear" w:pos="567"/>
        </w:tabs>
        <w:spacing w:line="240" w:lineRule="auto"/>
        <w:rPr>
          <w:color w:val="000000"/>
          <w:lang w:val="sv-SE"/>
        </w:rPr>
      </w:pPr>
    </w:p>
    <w:p w14:paraId="217000A4" w14:textId="77777777" w:rsidR="00676B6B" w:rsidRPr="00DB6232" w:rsidRDefault="00676B6B" w:rsidP="00676B6B">
      <w:pPr>
        <w:tabs>
          <w:tab w:val="clear" w:pos="567"/>
        </w:tabs>
        <w:spacing w:line="240" w:lineRule="auto"/>
        <w:rPr>
          <w:color w:val="000000"/>
          <w:lang w:val="sv-SE"/>
        </w:rPr>
      </w:pPr>
    </w:p>
    <w:p w14:paraId="60D550A5"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12.</w:t>
      </w:r>
      <w:r w:rsidRPr="00DB6232">
        <w:rPr>
          <w:b/>
          <w:color w:val="000000"/>
          <w:lang w:val="sv-SE"/>
        </w:rPr>
        <w:tab/>
      </w:r>
      <w:r w:rsidR="00A41BE4" w:rsidRPr="00DC2BA7">
        <w:rPr>
          <w:b/>
          <w:noProof/>
          <w:lang w:val="sv-SE"/>
        </w:rPr>
        <w:t>NUMMER PÅ GODKÄNNANDE FÖR FÖRSÄLJNING</w:t>
      </w:r>
    </w:p>
    <w:p w14:paraId="7283A534" w14:textId="77777777" w:rsidR="00676B6B" w:rsidRPr="00DB6232" w:rsidRDefault="00676B6B" w:rsidP="00676B6B">
      <w:pPr>
        <w:pStyle w:val="Text"/>
        <w:spacing w:before="0"/>
        <w:jc w:val="left"/>
        <w:rPr>
          <w:color w:val="000000"/>
          <w:sz w:val="22"/>
          <w:lang w:val="sv-SE"/>
        </w:rPr>
      </w:pPr>
    </w:p>
    <w:p w14:paraId="3F659EDF" w14:textId="2E036817" w:rsidR="00676B6B" w:rsidRPr="00DB6232" w:rsidRDefault="00B60735" w:rsidP="00676B6B">
      <w:pPr>
        <w:tabs>
          <w:tab w:val="clear" w:pos="567"/>
          <w:tab w:val="left" w:pos="2268"/>
        </w:tabs>
        <w:spacing w:line="240" w:lineRule="auto"/>
        <w:rPr>
          <w:color w:val="000000"/>
          <w:shd w:val="pct15" w:color="auto" w:fill="auto"/>
          <w:lang w:val="sv-SE"/>
        </w:rPr>
      </w:pPr>
      <w:r w:rsidRPr="00DB6232">
        <w:rPr>
          <w:color w:val="000000"/>
          <w:lang w:val="sv-SE"/>
        </w:rPr>
        <w:t>EU/1/05/319/</w:t>
      </w:r>
      <w:r w:rsidR="001F6689">
        <w:rPr>
          <w:color w:val="000000"/>
          <w:lang w:val="sv-SE"/>
        </w:rPr>
        <w:t>016</w:t>
      </w:r>
      <w:r w:rsidRPr="00DB6232">
        <w:rPr>
          <w:color w:val="000000"/>
          <w:lang w:val="sv-SE"/>
        </w:rPr>
        <w:tab/>
      </w:r>
      <w:r w:rsidRPr="00DB6232">
        <w:rPr>
          <w:color w:val="000000"/>
          <w:shd w:val="pct15" w:color="auto" w:fill="auto"/>
          <w:lang w:val="sv-SE"/>
        </w:rPr>
        <w:t xml:space="preserve">300 mg </w:t>
      </w:r>
      <w:r w:rsidR="00A41BE4" w:rsidRPr="00DC2BA7">
        <w:rPr>
          <w:shd w:val="clear" w:color="auto" w:fill="D9D9D9"/>
          <w:lang w:val="sv-SE"/>
        </w:rPr>
        <w:t>injektionsvätska, lösning i förfylld</w:t>
      </w:r>
      <w:r w:rsidR="00A41BE4" w:rsidRPr="0012024C">
        <w:rPr>
          <w:color w:val="000000"/>
          <w:shd w:val="pct15" w:color="auto" w:fill="auto"/>
          <w:lang w:val="sv-SE"/>
        </w:rPr>
        <w:t xml:space="preserve"> </w:t>
      </w:r>
      <w:r w:rsidR="00662E57">
        <w:rPr>
          <w:color w:val="000000"/>
          <w:shd w:val="pct15" w:color="auto" w:fill="auto"/>
          <w:lang w:val="sv-SE"/>
        </w:rPr>
        <w:t>injektions</w:t>
      </w:r>
      <w:r w:rsidR="00A41BE4" w:rsidRPr="0012024C">
        <w:rPr>
          <w:color w:val="000000"/>
          <w:shd w:val="pct15" w:color="auto" w:fill="auto"/>
          <w:lang w:val="sv-SE"/>
        </w:rPr>
        <w:t>penna</w:t>
      </w:r>
      <w:r w:rsidRPr="00DB6232">
        <w:rPr>
          <w:color w:val="000000"/>
          <w:shd w:val="pct15" w:color="auto" w:fill="auto"/>
          <w:lang w:val="sv-SE"/>
        </w:rPr>
        <w:t xml:space="preserve"> (3 x 1)</w:t>
      </w:r>
    </w:p>
    <w:p w14:paraId="388CA8E7" w14:textId="57D45592" w:rsidR="00676B6B" w:rsidRPr="00DB6232" w:rsidRDefault="00B60735" w:rsidP="00676B6B">
      <w:pPr>
        <w:tabs>
          <w:tab w:val="clear" w:pos="567"/>
          <w:tab w:val="left" w:pos="2268"/>
        </w:tabs>
        <w:spacing w:line="240" w:lineRule="auto"/>
        <w:rPr>
          <w:color w:val="000000"/>
          <w:shd w:val="pct15" w:color="auto" w:fill="auto"/>
          <w:lang w:val="sv-SE"/>
        </w:rPr>
      </w:pPr>
      <w:r w:rsidRPr="00DB6232">
        <w:rPr>
          <w:color w:val="000000"/>
          <w:shd w:val="pct15" w:color="auto" w:fill="auto"/>
          <w:lang w:val="sv-SE"/>
        </w:rPr>
        <w:t>EU/1/05/319/</w:t>
      </w:r>
      <w:r w:rsidR="001F6689">
        <w:rPr>
          <w:color w:val="000000"/>
          <w:shd w:val="pct15" w:color="auto" w:fill="auto"/>
          <w:lang w:val="sv-SE"/>
        </w:rPr>
        <w:t>017</w:t>
      </w:r>
      <w:r w:rsidRPr="00DB6232">
        <w:rPr>
          <w:color w:val="000000"/>
          <w:shd w:val="pct15" w:color="auto" w:fill="auto"/>
          <w:lang w:val="sv-SE"/>
        </w:rPr>
        <w:tab/>
        <w:t xml:space="preserve">300 mg </w:t>
      </w:r>
      <w:r w:rsidR="00A41BE4" w:rsidRPr="00DC2BA7">
        <w:rPr>
          <w:shd w:val="clear" w:color="auto" w:fill="D9D9D9"/>
          <w:lang w:val="sv-SE"/>
        </w:rPr>
        <w:t>injektionsvätska, lösning i förfylld</w:t>
      </w:r>
      <w:r w:rsidR="00A41BE4" w:rsidRPr="0012024C">
        <w:rPr>
          <w:color w:val="000000"/>
          <w:shd w:val="pct15" w:color="auto" w:fill="auto"/>
          <w:lang w:val="sv-SE"/>
        </w:rPr>
        <w:t xml:space="preserve"> </w:t>
      </w:r>
      <w:r w:rsidR="00662E57">
        <w:rPr>
          <w:color w:val="000000"/>
          <w:shd w:val="pct15" w:color="auto" w:fill="auto"/>
          <w:lang w:val="sv-SE"/>
        </w:rPr>
        <w:t>injektions</w:t>
      </w:r>
      <w:r w:rsidR="00A41BE4" w:rsidRPr="0012024C">
        <w:rPr>
          <w:color w:val="000000"/>
          <w:shd w:val="pct15" w:color="auto" w:fill="auto"/>
          <w:lang w:val="sv-SE"/>
        </w:rPr>
        <w:t xml:space="preserve">penna </w:t>
      </w:r>
      <w:r w:rsidRPr="00DB6232">
        <w:rPr>
          <w:color w:val="000000"/>
          <w:shd w:val="pct15" w:color="auto" w:fill="auto"/>
          <w:lang w:val="sv-SE"/>
        </w:rPr>
        <w:t>(6 x 1)</w:t>
      </w:r>
    </w:p>
    <w:p w14:paraId="0738823C" w14:textId="77777777" w:rsidR="00676B6B" w:rsidRPr="00DB6232" w:rsidRDefault="00676B6B" w:rsidP="00676B6B">
      <w:pPr>
        <w:tabs>
          <w:tab w:val="clear" w:pos="567"/>
          <w:tab w:val="left" w:pos="2268"/>
        </w:tabs>
        <w:spacing w:line="240" w:lineRule="auto"/>
        <w:rPr>
          <w:color w:val="000000"/>
          <w:shd w:val="clear" w:color="auto" w:fill="D9D9D9"/>
          <w:lang w:val="sv-SE"/>
        </w:rPr>
      </w:pPr>
    </w:p>
    <w:p w14:paraId="1DE8E2E2" w14:textId="77777777" w:rsidR="00676B6B" w:rsidRPr="00DB6232" w:rsidRDefault="00676B6B" w:rsidP="00676B6B">
      <w:pPr>
        <w:pStyle w:val="Text"/>
        <w:spacing w:before="0"/>
        <w:jc w:val="left"/>
        <w:rPr>
          <w:color w:val="000000"/>
          <w:sz w:val="22"/>
          <w:lang w:val="sv-SE"/>
        </w:rPr>
      </w:pPr>
    </w:p>
    <w:p w14:paraId="0A54BC97"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13.</w:t>
      </w:r>
      <w:r w:rsidRPr="00DB6232">
        <w:rPr>
          <w:b/>
          <w:color w:val="000000"/>
          <w:lang w:val="sv-SE"/>
        </w:rPr>
        <w:tab/>
      </w:r>
      <w:r w:rsidR="00A41BE4" w:rsidRPr="00DC2BA7">
        <w:rPr>
          <w:b/>
          <w:noProof/>
          <w:lang w:val="sv-SE"/>
        </w:rPr>
        <w:t>TILLVERKNINGSSATSNUMMER</w:t>
      </w:r>
    </w:p>
    <w:p w14:paraId="6FD3A114" w14:textId="77777777" w:rsidR="00676B6B" w:rsidRPr="00DB6232" w:rsidRDefault="00676B6B" w:rsidP="00676B6B">
      <w:pPr>
        <w:pStyle w:val="Text"/>
        <w:spacing w:before="0"/>
        <w:jc w:val="left"/>
        <w:rPr>
          <w:color w:val="000000"/>
          <w:sz w:val="22"/>
          <w:lang w:val="sv-SE"/>
        </w:rPr>
      </w:pPr>
    </w:p>
    <w:p w14:paraId="24D76D42" w14:textId="77777777" w:rsidR="00676B6B" w:rsidRPr="00DB6232" w:rsidRDefault="00B60735" w:rsidP="00676B6B">
      <w:pPr>
        <w:pStyle w:val="Text"/>
        <w:spacing w:before="0"/>
        <w:jc w:val="left"/>
        <w:rPr>
          <w:color w:val="000000"/>
          <w:sz w:val="22"/>
          <w:lang w:val="sv-SE"/>
        </w:rPr>
      </w:pPr>
      <w:r w:rsidRPr="00DB6232">
        <w:rPr>
          <w:color w:val="000000"/>
          <w:sz w:val="22"/>
          <w:lang w:val="sv-SE"/>
        </w:rPr>
        <w:t>Lot</w:t>
      </w:r>
    </w:p>
    <w:p w14:paraId="77875384" w14:textId="77777777" w:rsidR="00676B6B" w:rsidRPr="00DB6232" w:rsidRDefault="00676B6B" w:rsidP="00676B6B">
      <w:pPr>
        <w:pStyle w:val="Text"/>
        <w:spacing w:before="0"/>
        <w:jc w:val="left"/>
        <w:rPr>
          <w:color w:val="000000"/>
          <w:sz w:val="22"/>
          <w:lang w:val="sv-SE"/>
        </w:rPr>
      </w:pPr>
    </w:p>
    <w:p w14:paraId="1D9BE74A" w14:textId="77777777" w:rsidR="00676B6B" w:rsidRPr="00DB6232" w:rsidRDefault="00676B6B" w:rsidP="00676B6B">
      <w:pPr>
        <w:pStyle w:val="Text"/>
        <w:spacing w:before="0"/>
        <w:jc w:val="left"/>
        <w:rPr>
          <w:color w:val="000000"/>
          <w:sz w:val="22"/>
          <w:lang w:val="sv-SE"/>
        </w:rPr>
      </w:pPr>
    </w:p>
    <w:p w14:paraId="0104D0F0"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b/>
          <w:color w:val="000000"/>
          <w:lang w:val="sv-SE"/>
        </w:rPr>
      </w:pPr>
      <w:r w:rsidRPr="00DB6232">
        <w:rPr>
          <w:b/>
          <w:color w:val="000000"/>
          <w:lang w:val="sv-SE"/>
        </w:rPr>
        <w:t>14.</w:t>
      </w:r>
      <w:r w:rsidRPr="00DB6232">
        <w:rPr>
          <w:b/>
          <w:color w:val="000000"/>
          <w:lang w:val="sv-SE"/>
        </w:rPr>
        <w:tab/>
      </w:r>
      <w:r w:rsidR="00A41BE4" w:rsidRPr="00DC2BA7">
        <w:rPr>
          <w:b/>
          <w:noProof/>
          <w:lang w:val="sv-SE"/>
        </w:rPr>
        <w:t>ALLMÄN KLASSIFICERING FÖR FÖRSKRIVNING</w:t>
      </w:r>
    </w:p>
    <w:p w14:paraId="30D02C81" w14:textId="77777777" w:rsidR="00676B6B" w:rsidRPr="00DB6232" w:rsidRDefault="00676B6B" w:rsidP="00676B6B">
      <w:pPr>
        <w:pStyle w:val="Text"/>
        <w:spacing w:before="0"/>
        <w:jc w:val="left"/>
        <w:rPr>
          <w:color w:val="000000"/>
          <w:sz w:val="22"/>
          <w:lang w:val="sv-SE"/>
        </w:rPr>
      </w:pPr>
    </w:p>
    <w:p w14:paraId="3D4815E0" w14:textId="77777777" w:rsidR="00676B6B" w:rsidRPr="00DB6232" w:rsidRDefault="00676B6B" w:rsidP="00676B6B">
      <w:pPr>
        <w:pStyle w:val="Text"/>
        <w:spacing w:before="0"/>
        <w:jc w:val="left"/>
        <w:rPr>
          <w:color w:val="000000"/>
          <w:sz w:val="22"/>
          <w:lang w:val="sv-SE"/>
        </w:rPr>
      </w:pPr>
    </w:p>
    <w:p w14:paraId="117BFC85" w14:textId="77777777" w:rsidR="00676B6B" w:rsidRPr="00DB6232" w:rsidRDefault="00B60735" w:rsidP="00A41BE4">
      <w:pPr>
        <w:pBdr>
          <w:top w:val="single" w:sz="4" w:space="1" w:color="auto"/>
          <w:left w:val="single" w:sz="4" w:space="4" w:color="auto"/>
          <w:bottom w:val="single" w:sz="4" w:space="1" w:color="auto"/>
          <w:right w:val="single" w:sz="4" w:space="4" w:color="auto"/>
        </w:pBdr>
        <w:tabs>
          <w:tab w:val="clear" w:pos="567"/>
          <w:tab w:val="left" w:pos="142"/>
        </w:tabs>
        <w:spacing w:line="240" w:lineRule="auto"/>
        <w:ind w:left="567" w:hanging="567"/>
        <w:rPr>
          <w:color w:val="000000"/>
          <w:lang w:val="sv-SE"/>
        </w:rPr>
      </w:pPr>
      <w:r w:rsidRPr="00DB6232">
        <w:rPr>
          <w:b/>
          <w:color w:val="000000"/>
          <w:lang w:val="sv-SE"/>
        </w:rPr>
        <w:t>15.</w:t>
      </w:r>
      <w:r w:rsidRPr="00DB6232">
        <w:rPr>
          <w:b/>
          <w:color w:val="000000"/>
          <w:lang w:val="sv-SE"/>
        </w:rPr>
        <w:tab/>
      </w:r>
      <w:r w:rsidR="00A41BE4" w:rsidRPr="00DC2BA7">
        <w:rPr>
          <w:b/>
          <w:noProof/>
          <w:lang w:val="sv-SE"/>
        </w:rPr>
        <w:t>BRUKSANVISNING</w:t>
      </w:r>
    </w:p>
    <w:p w14:paraId="5C9336B5" w14:textId="77777777" w:rsidR="00676B6B" w:rsidRPr="00DB6232" w:rsidRDefault="00676B6B" w:rsidP="00676B6B">
      <w:pPr>
        <w:tabs>
          <w:tab w:val="clear" w:pos="567"/>
        </w:tabs>
        <w:spacing w:line="240" w:lineRule="auto"/>
        <w:rPr>
          <w:color w:val="000000"/>
          <w:lang w:val="sv-SE"/>
        </w:rPr>
      </w:pPr>
    </w:p>
    <w:p w14:paraId="16A6A708" w14:textId="77777777" w:rsidR="00A41BE4" w:rsidRPr="00DB6232" w:rsidRDefault="00A41BE4" w:rsidP="00676B6B">
      <w:pPr>
        <w:tabs>
          <w:tab w:val="clear" w:pos="567"/>
        </w:tabs>
        <w:spacing w:line="240" w:lineRule="auto"/>
        <w:rPr>
          <w:color w:val="000000"/>
          <w:lang w:val="sv-SE"/>
        </w:rPr>
      </w:pPr>
    </w:p>
    <w:p w14:paraId="12629941"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clear" w:pos="567"/>
        </w:tabs>
        <w:spacing w:line="240" w:lineRule="auto"/>
        <w:rPr>
          <w:color w:val="000000"/>
          <w:lang w:val="sv-SE"/>
        </w:rPr>
      </w:pPr>
      <w:r w:rsidRPr="00DB6232">
        <w:rPr>
          <w:b/>
          <w:color w:val="000000"/>
          <w:lang w:val="sv-SE"/>
        </w:rPr>
        <w:t>16.</w:t>
      </w:r>
      <w:r w:rsidRPr="00DB6232">
        <w:rPr>
          <w:b/>
          <w:color w:val="000000"/>
          <w:lang w:val="sv-SE"/>
        </w:rPr>
        <w:tab/>
      </w:r>
      <w:r w:rsidR="00A41BE4" w:rsidRPr="00DC2BA7">
        <w:rPr>
          <w:b/>
          <w:caps/>
          <w:noProof/>
          <w:lang w:val="sv-SE"/>
        </w:rPr>
        <w:t>information i Punktskrif</w:t>
      </w:r>
      <w:r w:rsidR="00A41BE4">
        <w:rPr>
          <w:b/>
          <w:caps/>
          <w:noProof/>
          <w:lang w:val="sv-SE"/>
        </w:rPr>
        <w:t>T</w:t>
      </w:r>
    </w:p>
    <w:p w14:paraId="6B9E00B1" w14:textId="77777777" w:rsidR="00676B6B" w:rsidRPr="00DB6232" w:rsidRDefault="00676B6B" w:rsidP="00676B6B">
      <w:pPr>
        <w:tabs>
          <w:tab w:val="clear" w:pos="567"/>
        </w:tabs>
        <w:spacing w:line="240" w:lineRule="auto"/>
        <w:rPr>
          <w:color w:val="000000"/>
          <w:lang w:val="sv-SE"/>
        </w:rPr>
      </w:pPr>
    </w:p>
    <w:p w14:paraId="278D7B57" w14:textId="77777777" w:rsidR="00676B6B" w:rsidRPr="00DB6232" w:rsidRDefault="00B60735" w:rsidP="00676B6B">
      <w:pPr>
        <w:spacing w:line="240" w:lineRule="auto"/>
        <w:rPr>
          <w:color w:val="000000"/>
          <w:lang w:val="sv-SE"/>
        </w:rPr>
      </w:pPr>
      <w:r w:rsidRPr="00DB6232">
        <w:rPr>
          <w:color w:val="000000"/>
          <w:lang w:val="sv-SE"/>
        </w:rPr>
        <w:t>Xolair 300 mg</w:t>
      </w:r>
    </w:p>
    <w:p w14:paraId="79C187F4" w14:textId="77777777" w:rsidR="00676B6B" w:rsidRPr="00DB6232" w:rsidRDefault="00676B6B" w:rsidP="00676B6B">
      <w:pPr>
        <w:spacing w:line="240" w:lineRule="auto"/>
        <w:rPr>
          <w:color w:val="000000"/>
          <w:lang w:val="sv-SE"/>
        </w:rPr>
      </w:pPr>
    </w:p>
    <w:p w14:paraId="10898332" w14:textId="77777777" w:rsidR="00676B6B" w:rsidRPr="00DB6232" w:rsidRDefault="00676B6B" w:rsidP="00676B6B">
      <w:pPr>
        <w:spacing w:line="240" w:lineRule="auto"/>
        <w:rPr>
          <w:color w:val="000000"/>
          <w:lang w:val="sv-SE"/>
        </w:rPr>
      </w:pPr>
    </w:p>
    <w:p w14:paraId="067AC9D8" w14:textId="77777777" w:rsidR="00676B6B" w:rsidRPr="00DB6232" w:rsidRDefault="00B60735" w:rsidP="00676B6B">
      <w:pPr>
        <w:pBdr>
          <w:top w:val="single" w:sz="4" w:space="1" w:color="auto"/>
          <w:left w:val="single" w:sz="4" w:space="4" w:color="auto"/>
          <w:bottom w:val="single" w:sz="4" w:space="0" w:color="auto"/>
          <w:right w:val="single" w:sz="4" w:space="4" w:color="auto"/>
        </w:pBdr>
        <w:spacing w:line="240" w:lineRule="auto"/>
        <w:rPr>
          <w:i/>
          <w:noProof/>
          <w:lang w:val="sv-SE"/>
        </w:rPr>
      </w:pPr>
      <w:r w:rsidRPr="00DB6232">
        <w:rPr>
          <w:b/>
          <w:noProof/>
          <w:lang w:val="sv-SE"/>
        </w:rPr>
        <w:t>17.</w:t>
      </w:r>
      <w:r w:rsidRPr="00DB6232">
        <w:rPr>
          <w:b/>
          <w:noProof/>
          <w:lang w:val="sv-SE"/>
        </w:rPr>
        <w:tab/>
      </w:r>
      <w:r w:rsidR="00A41BE4" w:rsidRPr="00DC2BA7">
        <w:rPr>
          <w:b/>
          <w:noProof/>
          <w:lang w:val="sv-SE"/>
        </w:rPr>
        <w:t>UN</w:t>
      </w:r>
      <w:r w:rsidR="00A41BE4">
        <w:rPr>
          <w:b/>
          <w:noProof/>
          <w:lang w:val="sv-SE"/>
        </w:rPr>
        <w:t>I</w:t>
      </w:r>
      <w:r w:rsidR="00A41BE4" w:rsidRPr="00DC2BA7">
        <w:rPr>
          <w:b/>
          <w:noProof/>
          <w:lang w:val="sv-SE"/>
        </w:rPr>
        <w:t>K IDENTITETSBETECKNING – TVÅDIMENSIONELL STRECKKOD</w:t>
      </w:r>
    </w:p>
    <w:p w14:paraId="2F9E0B2F" w14:textId="77777777" w:rsidR="00676B6B" w:rsidRPr="00DB6232" w:rsidRDefault="00676B6B" w:rsidP="00676B6B">
      <w:pPr>
        <w:spacing w:line="240" w:lineRule="auto"/>
        <w:rPr>
          <w:color w:val="000000"/>
          <w:lang w:val="sv-SE"/>
        </w:rPr>
      </w:pPr>
    </w:p>
    <w:p w14:paraId="5D1FC7E3" w14:textId="77777777" w:rsidR="00676B6B" w:rsidRPr="00DB6232" w:rsidRDefault="00676B6B" w:rsidP="00676B6B">
      <w:pPr>
        <w:spacing w:line="240" w:lineRule="auto"/>
        <w:rPr>
          <w:color w:val="000000"/>
          <w:lang w:val="sv-SE"/>
        </w:rPr>
      </w:pPr>
    </w:p>
    <w:p w14:paraId="27444A0D" w14:textId="77777777" w:rsidR="00676B6B" w:rsidRPr="00DB6232" w:rsidRDefault="00B60735" w:rsidP="00676B6B">
      <w:pPr>
        <w:pBdr>
          <w:top w:val="single" w:sz="4" w:space="1" w:color="auto"/>
          <w:left w:val="single" w:sz="4" w:space="4" w:color="auto"/>
          <w:bottom w:val="single" w:sz="4" w:space="0" w:color="auto"/>
          <w:right w:val="single" w:sz="4" w:space="4" w:color="auto"/>
        </w:pBdr>
        <w:spacing w:line="240" w:lineRule="auto"/>
        <w:rPr>
          <w:i/>
          <w:noProof/>
          <w:lang w:val="sv-SE"/>
        </w:rPr>
      </w:pPr>
      <w:r w:rsidRPr="00DB6232">
        <w:rPr>
          <w:b/>
          <w:noProof/>
          <w:lang w:val="sv-SE"/>
        </w:rPr>
        <w:t>18.</w:t>
      </w:r>
      <w:r w:rsidRPr="00DB6232">
        <w:rPr>
          <w:b/>
          <w:noProof/>
          <w:lang w:val="sv-SE"/>
        </w:rPr>
        <w:tab/>
      </w:r>
      <w:r w:rsidR="00A41BE4" w:rsidRPr="00DC2BA7">
        <w:rPr>
          <w:b/>
          <w:noProof/>
          <w:lang w:val="sv-SE"/>
        </w:rPr>
        <w:t>UNIK IDENTITETSBETECKNING – I ETT FORMAT LÄSBART FÖR MÄNSKLIGT ÖGA</w:t>
      </w:r>
    </w:p>
    <w:p w14:paraId="01D98E7F" w14:textId="77777777" w:rsidR="00676B6B" w:rsidRPr="00DB6232" w:rsidRDefault="00B60735" w:rsidP="00676B6B">
      <w:pPr>
        <w:spacing w:line="240" w:lineRule="auto"/>
        <w:rPr>
          <w:noProof/>
          <w:lang w:val="sv-SE"/>
        </w:rPr>
      </w:pPr>
      <w:r w:rsidRPr="00DB6232">
        <w:rPr>
          <w:b/>
          <w:color w:val="000000"/>
          <w:u w:val="single"/>
          <w:lang w:val="sv-SE"/>
        </w:rPr>
        <w:br w:type="page"/>
      </w:r>
    </w:p>
    <w:p w14:paraId="123C5357" w14:textId="77777777" w:rsidR="00676B6B" w:rsidRPr="00DB6232" w:rsidRDefault="00676B6B" w:rsidP="00676B6B">
      <w:pPr>
        <w:tabs>
          <w:tab w:val="clear" w:pos="567"/>
        </w:tabs>
        <w:spacing w:line="240" w:lineRule="auto"/>
        <w:rPr>
          <w:color w:val="000000"/>
          <w:lang w:val="sv-SE"/>
        </w:rPr>
      </w:pPr>
    </w:p>
    <w:p w14:paraId="2F55E2BC" w14:textId="77777777" w:rsidR="00A41BE4" w:rsidRPr="00DC2BA7" w:rsidRDefault="00B60735" w:rsidP="00A41BE4">
      <w:pPr>
        <w:pBdr>
          <w:top w:val="single" w:sz="4" w:space="1" w:color="auto"/>
          <w:left w:val="single" w:sz="4" w:space="4" w:color="auto"/>
          <w:bottom w:val="single" w:sz="4" w:space="1" w:color="auto"/>
          <w:right w:val="single" w:sz="4" w:space="4" w:color="auto"/>
        </w:pBdr>
        <w:suppressAutoHyphens/>
        <w:spacing w:line="240" w:lineRule="auto"/>
        <w:rPr>
          <w:b/>
          <w:noProof/>
          <w:lang w:val="sv-SE"/>
        </w:rPr>
      </w:pPr>
      <w:r w:rsidRPr="00DC2BA7">
        <w:rPr>
          <w:b/>
          <w:noProof/>
          <w:lang w:val="sv-SE"/>
        </w:rPr>
        <w:t>UPPGIFTER SOM SKA FINNAS PÅ SMÅ INRE LÄKEMEDELSFÖRPACKNINGAR</w:t>
      </w:r>
    </w:p>
    <w:p w14:paraId="0CE824A3" w14:textId="77777777" w:rsidR="00A41BE4" w:rsidRPr="00DC2BA7" w:rsidRDefault="00A41BE4" w:rsidP="00A41BE4">
      <w:pPr>
        <w:pBdr>
          <w:top w:val="single" w:sz="4" w:space="1" w:color="auto"/>
          <w:left w:val="single" w:sz="4" w:space="4" w:color="auto"/>
          <w:bottom w:val="single" w:sz="4" w:space="1" w:color="auto"/>
          <w:right w:val="single" w:sz="4" w:space="4" w:color="auto"/>
        </w:pBdr>
        <w:suppressAutoHyphens/>
        <w:spacing w:line="240" w:lineRule="auto"/>
        <w:rPr>
          <w:noProof/>
          <w:lang w:val="sv-SE"/>
        </w:rPr>
      </w:pPr>
    </w:p>
    <w:p w14:paraId="40D228A1" w14:textId="1359E997" w:rsidR="00A41BE4" w:rsidRPr="00DC2BA7" w:rsidRDefault="00B60735" w:rsidP="00A41BE4">
      <w:pPr>
        <w:pBdr>
          <w:top w:val="single" w:sz="4" w:space="1" w:color="auto"/>
          <w:left w:val="single" w:sz="4" w:space="4" w:color="auto"/>
          <w:bottom w:val="single" w:sz="4" w:space="1" w:color="auto"/>
          <w:right w:val="single" w:sz="4" w:space="4" w:color="auto"/>
        </w:pBdr>
        <w:spacing w:line="240" w:lineRule="auto"/>
        <w:rPr>
          <w:i/>
          <w:noProof/>
          <w:lang w:val="sv-SE"/>
        </w:rPr>
      </w:pPr>
      <w:r w:rsidRPr="00DC2BA7">
        <w:rPr>
          <w:b/>
          <w:noProof/>
          <w:lang w:val="sv-SE"/>
        </w:rPr>
        <w:t xml:space="preserve">ETIKETT FÖR FÖRFYLLD </w:t>
      </w:r>
      <w:r w:rsidR="00662E57">
        <w:rPr>
          <w:b/>
          <w:noProof/>
          <w:lang w:val="sv-SE"/>
        </w:rPr>
        <w:t>INJEKTIONS</w:t>
      </w:r>
      <w:r>
        <w:rPr>
          <w:b/>
          <w:noProof/>
          <w:lang w:val="sv-SE"/>
        </w:rPr>
        <w:t>PENNA</w:t>
      </w:r>
    </w:p>
    <w:p w14:paraId="596D70CB" w14:textId="77777777" w:rsidR="00676B6B" w:rsidRPr="007F644E" w:rsidRDefault="00676B6B" w:rsidP="00676B6B">
      <w:pPr>
        <w:pStyle w:val="Text"/>
        <w:spacing w:before="0"/>
        <w:jc w:val="left"/>
        <w:rPr>
          <w:color w:val="000000"/>
          <w:sz w:val="22"/>
          <w:lang w:val="sv-SE"/>
        </w:rPr>
      </w:pPr>
    </w:p>
    <w:p w14:paraId="568D0073" w14:textId="77777777" w:rsidR="00676B6B" w:rsidRPr="007F644E" w:rsidRDefault="00676B6B" w:rsidP="00676B6B">
      <w:pPr>
        <w:pStyle w:val="Text"/>
        <w:spacing w:before="0"/>
        <w:jc w:val="left"/>
        <w:rPr>
          <w:color w:val="000000"/>
          <w:sz w:val="22"/>
          <w:lang w:val="sv-SE"/>
        </w:rPr>
      </w:pPr>
    </w:p>
    <w:p w14:paraId="7A571A69" w14:textId="77777777" w:rsidR="00676B6B" w:rsidRPr="007F644E"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7F644E">
        <w:rPr>
          <w:b/>
          <w:color w:val="000000"/>
          <w:lang w:val="sv-SE"/>
        </w:rPr>
        <w:t>1.</w:t>
      </w:r>
      <w:r w:rsidRPr="007F644E">
        <w:rPr>
          <w:b/>
          <w:color w:val="000000"/>
          <w:lang w:val="sv-SE"/>
        </w:rPr>
        <w:tab/>
      </w:r>
      <w:r w:rsidR="00A41BE4" w:rsidRPr="00DC2BA7">
        <w:rPr>
          <w:b/>
          <w:noProof/>
          <w:lang w:val="sv-SE"/>
        </w:rPr>
        <w:t>LÄKEMEDLETS NAMN OCH ADMINISTRERINGSVÄG</w:t>
      </w:r>
    </w:p>
    <w:p w14:paraId="7A9D17CA" w14:textId="77777777" w:rsidR="00676B6B" w:rsidRPr="007F644E" w:rsidRDefault="00676B6B" w:rsidP="00676B6B">
      <w:pPr>
        <w:pStyle w:val="Text"/>
        <w:spacing w:before="0"/>
        <w:jc w:val="left"/>
        <w:rPr>
          <w:color w:val="000000"/>
          <w:sz w:val="22"/>
          <w:lang w:val="sv-SE"/>
        </w:rPr>
      </w:pPr>
    </w:p>
    <w:p w14:paraId="77A6A514" w14:textId="77777777" w:rsidR="00676B6B" w:rsidRPr="00DB6232" w:rsidRDefault="00B60735" w:rsidP="00676B6B">
      <w:pPr>
        <w:pStyle w:val="Text"/>
        <w:spacing w:before="0"/>
        <w:jc w:val="left"/>
        <w:rPr>
          <w:sz w:val="22"/>
          <w:lang w:val="sv-SE"/>
        </w:rPr>
      </w:pPr>
      <w:r w:rsidRPr="00DB6232">
        <w:rPr>
          <w:color w:val="000000"/>
          <w:sz w:val="22"/>
          <w:lang w:val="sv-SE"/>
        </w:rPr>
        <w:t>Xolair 300 mg</w:t>
      </w:r>
      <w:r w:rsidRPr="00DB6232">
        <w:rPr>
          <w:sz w:val="22"/>
          <w:lang w:val="sv-SE"/>
        </w:rPr>
        <w:t xml:space="preserve"> </w:t>
      </w:r>
      <w:r w:rsidR="00A41BE4" w:rsidRPr="00DC2BA7">
        <w:rPr>
          <w:sz w:val="22"/>
          <w:lang w:val="sv-SE"/>
        </w:rPr>
        <w:t>injektionsvätska</w:t>
      </w:r>
    </w:p>
    <w:p w14:paraId="4F17E47B" w14:textId="77777777" w:rsidR="00676B6B" w:rsidRPr="00DB6232" w:rsidRDefault="00B60735" w:rsidP="00676B6B">
      <w:pPr>
        <w:pStyle w:val="Text"/>
        <w:spacing w:before="0"/>
        <w:jc w:val="left"/>
        <w:rPr>
          <w:color w:val="000000"/>
          <w:sz w:val="22"/>
          <w:lang w:val="sv-SE"/>
        </w:rPr>
      </w:pPr>
      <w:r w:rsidRPr="00DB6232">
        <w:rPr>
          <w:color w:val="000000"/>
          <w:sz w:val="22"/>
          <w:lang w:val="sv-SE"/>
        </w:rPr>
        <w:t>omalizumab</w:t>
      </w:r>
    </w:p>
    <w:p w14:paraId="62A51208" w14:textId="77777777" w:rsidR="00676B6B" w:rsidRPr="00DB6232" w:rsidRDefault="00B60735" w:rsidP="00676B6B">
      <w:pPr>
        <w:pStyle w:val="Text"/>
        <w:spacing w:before="0"/>
        <w:jc w:val="left"/>
        <w:rPr>
          <w:color w:val="000000"/>
          <w:sz w:val="22"/>
          <w:lang w:val="sv-SE"/>
        </w:rPr>
      </w:pPr>
      <w:r w:rsidRPr="00DB6232">
        <w:rPr>
          <w:color w:val="000000"/>
          <w:sz w:val="22"/>
          <w:lang w:val="sv-SE"/>
        </w:rPr>
        <w:t>s.c.</w:t>
      </w:r>
    </w:p>
    <w:p w14:paraId="71B1A474" w14:textId="77777777" w:rsidR="00676B6B" w:rsidRPr="00DB6232" w:rsidRDefault="00676B6B" w:rsidP="00676B6B">
      <w:pPr>
        <w:pStyle w:val="Text"/>
        <w:spacing w:before="0"/>
        <w:jc w:val="left"/>
        <w:rPr>
          <w:color w:val="000000"/>
          <w:sz w:val="22"/>
          <w:lang w:val="sv-SE"/>
        </w:rPr>
      </w:pPr>
    </w:p>
    <w:p w14:paraId="46FEF764" w14:textId="77777777" w:rsidR="00676B6B" w:rsidRPr="00DB6232" w:rsidRDefault="00676B6B" w:rsidP="00676B6B">
      <w:pPr>
        <w:pStyle w:val="Text"/>
        <w:spacing w:before="0"/>
        <w:jc w:val="left"/>
        <w:rPr>
          <w:color w:val="000000"/>
          <w:sz w:val="22"/>
          <w:lang w:val="sv-SE"/>
        </w:rPr>
      </w:pPr>
    </w:p>
    <w:p w14:paraId="3E659DE8"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DB6232">
        <w:rPr>
          <w:b/>
          <w:color w:val="000000"/>
          <w:lang w:val="sv-SE"/>
        </w:rPr>
        <w:t>2.</w:t>
      </w:r>
      <w:r w:rsidRPr="00DB6232">
        <w:rPr>
          <w:b/>
          <w:color w:val="000000"/>
          <w:lang w:val="sv-SE"/>
        </w:rPr>
        <w:tab/>
      </w:r>
      <w:r w:rsidR="00A41BE4" w:rsidRPr="00DC2BA7">
        <w:rPr>
          <w:b/>
          <w:noProof/>
          <w:lang w:val="sv-SE"/>
        </w:rPr>
        <w:t>ADMINISTRERINGSSÄTT</w:t>
      </w:r>
    </w:p>
    <w:p w14:paraId="5B679A4E" w14:textId="77777777" w:rsidR="00676B6B" w:rsidRPr="00DB6232" w:rsidRDefault="00676B6B" w:rsidP="00676B6B">
      <w:pPr>
        <w:pStyle w:val="Text"/>
        <w:spacing w:before="0"/>
        <w:jc w:val="left"/>
        <w:rPr>
          <w:sz w:val="22"/>
          <w:lang w:val="sv-SE"/>
        </w:rPr>
      </w:pPr>
    </w:p>
    <w:p w14:paraId="3097980D" w14:textId="77777777" w:rsidR="00676B6B" w:rsidRPr="00DB6232" w:rsidRDefault="00676B6B" w:rsidP="00676B6B">
      <w:pPr>
        <w:pStyle w:val="Text"/>
        <w:spacing w:before="0"/>
        <w:jc w:val="left"/>
        <w:rPr>
          <w:color w:val="000000"/>
          <w:sz w:val="22"/>
          <w:lang w:val="sv-SE"/>
        </w:rPr>
      </w:pPr>
    </w:p>
    <w:p w14:paraId="42B0EBE9"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DB6232">
        <w:rPr>
          <w:b/>
          <w:color w:val="000000"/>
          <w:lang w:val="sv-SE"/>
        </w:rPr>
        <w:t>3.</w:t>
      </w:r>
      <w:r w:rsidRPr="00DB6232">
        <w:rPr>
          <w:b/>
          <w:color w:val="000000"/>
          <w:lang w:val="sv-SE"/>
        </w:rPr>
        <w:tab/>
      </w:r>
      <w:r w:rsidR="00A41BE4" w:rsidRPr="00DC2BA7">
        <w:rPr>
          <w:b/>
          <w:noProof/>
          <w:lang w:val="sv-SE"/>
        </w:rPr>
        <w:t>UTGÅNGSDATUM</w:t>
      </w:r>
    </w:p>
    <w:p w14:paraId="18572489" w14:textId="77777777" w:rsidR="00676B6B" w:rsidRPr="00DB6232" w:rsidRDefault="00676B6B" w:rsidP="00676B6B">
      <w:pPr>
        <w:pStyle w:val="Text"/>
        <w:spacing w:before="0"/>
        <w:jc w:val="left"/>
        <w:rPr>
          <w:color w:val="000000"/>
          <w:sz w:val="22"/>
          <w:lang w:val="sv-SE"/>
        </w:rPr>
      </w:pPr>
    </w:p>
    <w:p w14:paraId="62215BE8" w14:textId="77777777" w:rsidR="00676B6B" w:rsidRPr="00DB6232" w:rsidRDefault="00B60735" w:rsidP="00676B6B">
      <w:pPr>
        <w:pStyle w:val="Text"/>
        <w:spacing w:before="0"/>
        <w:jc w:val="left"/>
        <w:rPr>
          <w:color w:val="000000"/>
          <w:sz w:val="22"/>
          <w:lang w:val="sv-SE"/>
        </w:rPr>
      </w:pPr>
      <w:r w:rsidRPr="00DB6232">
        <w:rPr>
          <w:color w:val="000000"/>
          <w:sz w:val="22"/>
          <w:lang w:val="sv-SE"/>
        </w:rPr>
        <w:t>EXP</w:t>
      </w:r>
    </w:p>
    <w:p w14:paraId="34CFBFB4" w14:textId="77777777" w:rsidR="00676B6B" w:rsidRPr="00DB6232" w:rsidRDefault="00676B6B" w:rsidP="00676B6B">
      <w:pPr>
        <w:pStyle w:val="Text"/>
        <w:spacing w:before="0"/>
        <w:jc w:val="left"/>
        <w:rPr>
          <w:color w:val="000000"/>
          <w:sz w:val="22"/>
          <w:lang w:val="sv-SE"/>
        </w:rPr>
      </w:pPr>
    </w:p>
    <w:p w14:paraId="20FA2FDD" w14:textId="77777777" w:rsidR="00676B6B" w:rsidRPr="00DB6232" w:rsidRDefault="00676B6B" w:rsidP="00676B6B">
      <w:pPr>
        <w:pStyle w:val="Text"/>
        <w:spacing w:before="0"/>
        <w:jc w:val="left"/>
        <w:rPr>
          <w:color w:val="000000"/>
          <w:sz w:val="22"/>
          <w:lang w:val="sv-SE"/>
        </w:rPr>
      </w:pPr>
    </w:p>
    <w:p w14:paraId="390AF219"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DB6232">
        <w:rPr>
          <w:b/>
          <w:color w:val="000000"/>
          <w:lang w:val="sv-SE"/>
        </w:rPr>
        <w:t>4.</w:t>
      </w:r>
      <w:r w:rsidRPr="00DB6232">
        <w:rPr>
          <w:b/>
          <w:color w:val="000000"/>
          <w:lang w:val="sv-SE"/>
        </w:rPr>
        <w:tab/>
      </w:r>
      <w:r w:rsidR="00A41BE4" w:rsidRPr="00DC2BA7">
        <w:rPr>
          <w:b/>
          <w:noProof/>
          <w:lang w:val="sv-SE"/>
        </w:rPr>
        <w:t>TILLVERKNINGSSATSNUMMER</w:t>
      </w:r>
    </w:p>
    <w:p w14:paraId="73F6877D" w14:textId="77777777" w:rsidR="00676B6B" w:rsidRPr="00DB6232" w:rsidRDefault="00676B6B" w:rsidP="00676B6B">
      <w:pPr>
        <w:pStyle w:val="Text"/>
        <w:spacing w:before="0"/>
        <w:jc w:val="left"/>
        <w:rPr>
          <w:color w:val="000000"/>
          <w:sz w:val="22"/>
          <w:lang w:val="sv-SE"/>
        </w:rPr>
      </w:pPr>
    </w:p>
    <w:p w14:paraId="53B8C184" w14:textId="77777777" w:rsidR="00676B6B" w:rsidRPr="00DB6232" w:rsidRDefault="00B60735" w:rsidP="00676B6B">
      <w:pPr>
        <w:pStyle w:val="Text"/>
        <w:spacing w:before="0"/>
        <w:jc w:val="left"/>
        <w:rPr>
          <w:color w:val="000000"/>
          <w:sz w:val="22"/>
          <w:lang w:val="sv-SE"/>
        </w:rPr>
      </w:pPr>
      <w:r w:rsidRPr="00DB6232">
        <w:rPr>
          <w:color w:val="000000"/>
          <w:sz w:val="22"/>
          <w:lang w:val="sv-SE"/>
        </w:rPr>
        <w:t>Lot</w:t>
      </w:r>
    </w:p>
    <w:p w14:paraId="71E4CF93" w14:textId="77777777" w:rsidR="00676B6B" w:rsidRPr="00DB6232" w:rsidRDefault="00676B6B" w:rsidP="00676B6B">
      <w:pPr>
        <w:pStyle w:val="Text"/>
        <w:spacing w:before="0"/>
        <w:jc w:val="left"/>
        <w:rPr>
          <w:color w:val="000000"/>
          <w:sz w:val="22"/>
          <w:lang w:val="sv-SE"/>
        </w:rPr>
      </w:pPr>
    </w:p>
    <w:p w14:paraId="71FC2672" w14:textId="77777777" w:rsidR="00676B6B" w:rsidRPr="00DB6232" w:rsidRDefault="00676B6B" w:rsidP="00676B6B">
      <w:pPr>
        <w:pStyle w:val="Text"/>
        <w:spacing w:before="0"/>
        <w:jc w:val="left"/>
        <w:rPr>
          <w:color w:val="000000"/>
          <w:sz w:val="22"/>
          <w:lang w:val="sv-SE"/>
        </w:rPr>
      </w:pPr>
    </w:p>
    <w:p w14:paraId="715BE0EB" w14:textId="77777777" w:rsidR="00676B6B" w:rsidRPr="007F644E"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7F644E">
        <w:rPr>
          <w:b/>
          <w:color w:val="000000"/>
          <w:lang w:val="sv-SE"/>
        </w:rPr>
        <w:t>5.</w:t>
      </w:r>
      <w:r w:rsidRPr="007F644E">
        <w:rPr>
          <w:b/>
          <w:color w:val="000000"/>
          <w:lang w:val="sv-SE"/>
        </w:rPr>
        <w:tab/>
      </w:r>
      <w:r w:rsidR="00A41BE4" w:rsidRPr="00DC2BA7">
        <w:rPr>
          <w:b/>
          <w:noProof/>
          <w:lang w:val="sv-SE"/>
        </w:rPr>
        <w:t>MÄNGD UTTRYCKT I VIKT, VOLYM ELLER PER ENHET</w:t>
      </w:r>
    </w:p>
    <w:p w14:paraId="6CD07ACC" w14:textId="77777777" w:rsidR="00676B6B" w:rsidRPr="007F644E" w:rsidRDefault="00676B6B" w:rsidP="00676B6B">
      <w:pPr>
        <w:spacing w:line="240" w:lineRule="auto"/>
        <w:ind w:right="-449"/>
        <w:rPr>
          <w:color w:val="000000"/>
          <w:lang w:val="sv-SE"/>
        </w:rPr>
      </w:pPr>
    </w:p>
    <w:p w14:paraId="1503E5D0" w14:textId="77777777" w:rsidR="00676B6B" w:rsidRPr="00DB6232" w:rsidRDefault="00B60735" w:rsidP="00676B6B">
      <w:pPr>
        <w:spacing w:line="240" w:lineRule="auto"/>
        <w:rPr>
          <w:lang w:val="sv-SE"/>
        </w:rPr>
      </w:pPr>
      <w:r w:rsidRPr="00DB6232">
        <w:rPr>
          <w:lang w:val="sv-SE"/>
        </w:rPr>
        <w:t>2 ml</w:t>
      </w:r>
    </w:p>
    <w:p w14:paraId="51942039" w14:textId="77777777" w:rsidR="00676B6B" w:rsidRPr="00DB6232" w:rsidRDefault="00676B6B" w:rsidP="00676B6B">
      <w:pPr>
        <w:spacing w:line="240" w:lineRule="auto"/>
        <w:ind w:right="-449"/>
        <w:rPr>
          <w:color w:val="000000"/>
          <w:lang w:val="sv-SE"/>
        </w:rPr>
      </w:pPr>
    </w:p>
    <w:p w14:paraId="3AA5055F" w14:textId="77777777" w:rsidR="00676B6B" w:rsidRPr="00DB6232" w:rsidRDefault="00676B6B" w:rsidP="00676B6B">
      <w:pPr>
        <w:spacing w:line="240" w:lineRule="auto"/>
        <w:ind w:right="-449"/>
        <w:rPr>
          <w:color w:val="000000"/>
          <w:lang w:val="sv-SE"/>
        </w:rPr>
      </w:pPr>
    </w:p>
    <w:p w14:paraId="67CBDF1B" w14:textId="77777777" w:rsidR="00676B6B" w:rsidRPr="00DB6232" w:rsidRDefault="00B60735" w:rsidP="00676B6B">
      <w:pPr>
        <w:pBdr>
          <w:top w:val="single" w:sz="4" w:space="1" w:color="auto"/>
          <w:left w:val="single" w:sz="4" w:space="4" w:color="auto"/>
          <w:bottom w:val="single" w:sz="4" w:space="1" w:color="auto"/>
          <w:right w:val="single" w:sz="4" w:space="4" w:color="auto"/>
        </w:pBdr>
        <w:tabs>
          <w:tab w:val="left" w:pos="142"/>
        </w:tabs>
        <w:spacing w:line="240" w:lineRule="auto"/>
        <w:ind w:left="567" w:hanging="567"/>
        <w:rPr>
          <w:b/>
          <w:color w:val="000000"/>
          <w:lang w:val="sv-SE"/>
        </w:rPr>
      </w:pPr>
      <w:r w:rsidRPr="00DB6232">
        <w:rPr>
          <w:b/>
          <w:color w:val="000000"/>
          <w:lang w:val="sv-SE"/>
        </w:rPr>
        <w:t>6.</w:t>
      </w:r>
      <w:r w:rsidRPr="00DB6232">
        <w:rPr>
          <w:b/>
          <w:color w:val="000000"/>
          <w:lang w:val="sv-SE"/>
        </w:rPr>
        <w:tab/>
      </w:r>
      <w:r w:rsidR="00A41BE4" w:rsidRPr="00DB6232">
        <w:rPr>
          <w:b/>
          <w:color w:val="000000"/>
          <w:lang w:val="sv-SE"/>
        </w:rPr>
        <w:t>ÖVRIGT</w:t>
      </w:r>
    </w:p>
    <w:p w14:paraId="133B0799" w14:textId="77777777" w:rsidR="00676B6B" w:rsidRPr="00DB6232" w:rsidRDefault="00676B6B" w:rsidP="00676B6B">
      <w:pPr>
        <w:pStyle w:val="Text"/>
        <w:spacing w:before="0"/>
        <w:jc w:val="left"/>
        <w:rPr>
          <w:color w:val="000000"/>
          <w:sz w:val="22"/>
          <w:lang w:val="sv-SE"/>
        </w:rPr>
      </w:pPr>
    </w:p>
    <w:p w14:paraId="5A9F2490" w14:textId="77777777" w:rsidR="007F644E" w:rsidRDefault="00B60735">
      <w:pPr>
        <w:tabs>
          <w:tab w:val="clear" w:pos="567"/>
        </w:tabs>
        <w:spacing w:line="240" w:lineRule="auto"/>
        <w:rPr>
          <w:lang w:val="sv-SE"/>
        </w:rPr>
      </w:pPr>
      <w:r>
        <w:rPr>
          <w:lang w:val="sv-SE"/>
        </w:rPr>
        <w:br w:type="page"/>
      </w:r>
    </w:p>
    <w:p w14:paraId="264A9A0E" w14:textId="77777777" w:rsidR="00676B6B" w:rsidRPr="00DC2BA7" w:rsidRDefault="00676B6B" w:rsidP="00D57536">
      <w:pPr>
        <w:spacing w:line="240" w:lineRule="auto"/>
        <w:rPr>
          <w:lang w:val="sv-SE"/>
        </w:rPr>
      </w:pPr>
    </w:p>
    <w:p w14:paraId="1704DA96" w14:textId="77777777" w:rsidR="00D57536" w:rsidRPr="00DC2BA7" w:rsidRDefault="00B60735" w:rsidP="00D57536">
      <w:pPr>
        <w:pBdr>
          <w:top w:val="single" w:sz="4" w:space="1" w:color="auto"/>
          <w:left w:val="single" w:sz="4" w:space="4" w:color="auto"/>
          <w:bottom w:val="single" w:sz="4" w:space="1" w:color="auto"/>
          <w:right w:val="single" w:sz="4" w:space="4" w:color="auto"/>
        </w:pBdr>
        <w:spacing w:line="240" w:lineRule="auto"/>
        <w:rPr>
          <w:b/>
          <w:lang w:val="sv-SE"/>
        </w:rPr>
      </w:pPr>
      <w:r w:rsidRPr="00DC2BA7">
        <w:rPr>
          <w:b/>
          <w:lang w:val="sv-SE"/>
        </w:rPr>
        <w:t>UPPGIFTER SOM SKA FINNAS PÅ YTTRE FÖRPACKNINGEN</w:t>
      </w:r>
    </w:p>
    <w:p w14:paraId="30427B9E" w14:textId="77777777" w:rsidR="00D57536" w:rsidRPr="00DC2BA7" w:rsidRDefault="00D57536" w:rsidP="00D57536">
      <w:pPr>
        <w:pBdr>
          <w:top w:val="single" w:sz="4" w:space="1" w:color="auto"/>
          <w:left w:val="single" w:sz="4" w:space="4" w:color="auto"/>
          <w:bottom w:val="single" w:sz="4" w:space="1" w:color="auto"/>
          <w:right w:val="single" w:sz="4" w:space="4" w:color="auto"/>
        </w:pBdr>
        <w:spacing w:line="240" w:lineRule="auto"/>
        <w:rPr>
          <w:lang w:val="sv-SE"/>
        </w:rPr>
      </w:pPr>
    </w:p>
    <w:p w14:paraId="018D2F0C" w14:textId="77777777" w:rsidR="00D57536" w:rsidRPr="00DC2BA7" w:rsidRDefault="00B60735" w:rsidP="00D57536">
      <w:pPr>
        <w:pBdr>
          <w:top w:val="single" w:sz="4" w:space="1" w:color="auto"/>
          <w:left w:val="single" w:sz="4" w:space="4" w:color="auto"/>
          <w:bottom w:val="single" w:sz="4" w:space="1" w:color="auto"/>
          <w:right w:val="single" w:sz="4" w:space="4" w:color="auto"/>
        </w:pBdr>
        <w:spacing w:line="240" w:lineRule="auto"/>
        <w:rPr>
          <w:lang w:val="sv-SE"/>
        </w:rPr>
      </w:pPr>
      <w:r w:rsidRPr="00DC2BA7">
        <w:rPr>
          <w:b/>
          <w:lang w:val="sv-SE"/>
        </w:rPr>
        <w:t>KARTONG</w:t>
      </w:r>
    </w:p>
    <w:p w14:paraId="2052A040" w14:textId="77777777" w:rsidR="00D57536" w:rsidRPr="00DC2BA7" w:rsidRDefault="00D57536" w:rsidP="00D57536">
      <w:pPr>
        <w:shd w:val="clear" w:color="auto" w:fill="FFFFFF"/>
        <w:suppressAutoHyphens/>
        <w:spacing w:line="240" w:lineRule="auto"/>
        <w:rPr>
          <w:lang w:val="sv-SE"/>
        </w:rPr>
      </w:pPr>
    </w:p>
    <w:p w14:paraId="1CDA7645" w14:textId="77777777" w:rsidR="00D57536" w:rsidRPr="00DC2BA7" w:rsidRDefault="00D57536" w:rsidP="00D57536">
      <w:pPr>
        <w:suppressAutoHyphens/>
        <w:spacing w:line="240" w:lineRule="auto"/>
        <w:rPr>
          <w:lang w:val="sv-SE"/>
        </w:rPr>
      </w:pPr>
    </w:p>
    <w:p w14:paraId="03F7EAD5"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lang w:val="sv-SE"/>
        </w:rPr>
      </w:pPr>
      <w:r w:rsidRPr="00DC2BA7">
        <w:rPr>
          <w:b/>
          <w:lang w:val="sv-SE"/>
        </w:rPr>
        <w:t>1.</w:t>
      </w:r>
      <w:r w:rsidRPr="00DC2BA7">
        <w:rPr>
          <w:b/>
          <w:lang w:val="sv-SE"/>
        </w:rPr>
        <w:tab/>
        <w:t>LÄKEMEDLETS NAMN</w:t>
      </w:r>
    </w:p>
    <w:p w14:paraId="58F89A39" w14:textId="77777777" w:rsidR="00D57536" w:rsidRPr="00DC2BA7" w:rsidRDefault="00D57536" w:rsidP="00D57536">
      <w:pPr>
        <w:keepNext/>
        <w:suppressAutoHyphens/>
        <w:spacing w:line="240" w:lineRule="auto"/>
        <w:rPr>
          <w:lang w:val="sv-SE"/>
        </w:rPr>
      </w:pPr>
    </w:p>
    <w:p w14:paraId="54415EAD" w14:textId="77777777" w:rsidR="00D57536" w:rsidRPr="00DC2BA7" w:rsidRDefault="00B60735" w:rsidP="00D57536">
      <w:pPr>
        <w:suppressAutoHyphens/>
        <w:spacing w:line="240" w:lineRule="auto"/>
        <w:rPr>
          <w:lang w:val="sv-SE"/>
        </w:rPr>
      </w:pPr>
      <w:r w:rsidRPr="00DC2BA7">
        <w:rPr>
          <w:lang w:val="sv-SE"/>
        </w:rPr>
        <w:t>Xolair 75 mg pulver och vätska till injektionsvätska, lösning</w:t>
      </w:r>
    </w:p>
    <w:p w14:paraId="6AD9EC76" w14:textId="77777777" w:rsidR="00D57536" w:rsidRPr="00DC2BA7" w:rsidRDefault="00B60735" w:rsidP="00D57536">
      <w:pPr>
        <w:suppressAutoHyphens/>
        <w:spacing w:line="240" w:lineRule="auto"/>
        <w:rPr>
          <w:lang w:val="sv-SE"/>
        </w:rPr>
      </w:pPr>
      <w:r w:rsidRPr="00DC2BA7">
        <w:rPr>
          <w:lang w:val="sv-SE"/>
        </w:rPr>
        <w:t>omalizumab</w:t>
      </w:r>
    </w:p>
    <w:p w14:paraId="45514DFF" w14:textId="77777777" w:rsidR="00D57536" w:rsidRPr="00DC2BA7" w:rsidRDefault="00D57536" w:rsidP="00D57536">
      <w:pPr>
        <w:suppressAutoHyphens/>
        <w:spacing w:line="240" w:lineRule="auto"/>
        <w:rPr>
          <w:lang w:val="sv-SE"/>
        </w:rPr>
      </w:pPr>
    </w:p>
    <w:p w14:paraId="5B2A1577" w14:textId="77777777" w:rsidR="00D57536" w:rsidRPr="00DC2BA7" w:rsidRDefault="00D57536" w:rsidP="00D57536">
      <w:pPr>
        <w:suppressAutoHyphens/>
        <w:spacing w:line="240" w:lineRule="auto"/>
        <w:rPr>
          <w:lang w:val="sv-SE"/>
        </w:rPr>
      </w:pPr>
    </w:p>
    <w:p w14:paraId="78864A4C"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2.</w:t>
      </w:r>
      <w:r w:rsidRPr="00DC2BA7">
        <w:rPr>
          <w:b/>
          <w:lang w:val="sv-SE"/>
        </w:rPr>
        <w:tab/>
        <w:t>DEKLARATION AV AKTIVT(A) SUBSTANS(ER)</w:t>
      </w:r>
    </w:p>
    <w:p w14:paraId="52DD3E2B" w14:textId="77777777" w:rsidR="00D57536" w:rsidRPr="00DC2BA7" w:rsidRDefault="00D57536" w:rsidP="00D57536">
      <w:pPr>
        <w:keepNext/>
        <w:suppressAutoHyphens/>
        <w:spacing w:line="240" w:lineRule="auto"/>
        <w:rPr>
          <w:lang w:val="sv-SE"/>
        </w:rPr>
      </w:pPr>
    </w:p>
    <w:p w14:paraId="0CA6DB81" w14:textId="77777777" w:rsidR="00D57536" w:rsidRPr="00DC2BA7" w:rsidRDefault="00B60735" w:rsidP="00D57536">
      <w:pPr>
        <w:suppressAutoHyphens/>
        <w:spacing w:line="240" w:lineRule="auto"/>
        <w:rPr>
          <w:lang w:val="sv-SE"/>
        </w:rPr>
      </w:pPr>
      <w:r w:rsidRPr="00DC2BA7">
        <w:rPr>
          <w:lang w:val="sv-SE"/>
        </w:rPr>
        <w:t>En injektionsflaska innehåller 75 mg omalizumab.</w:t>
      </w:r>
    </w:p>
    <w:p w14:paraId="783F9C35" w14:textId="77777777" w:rsidR="00D57536" w:rsidRPr="00DC2BA7" w:rsidRDefault="00D57536" w:rsidP="00D57536">
      <w:pPr>
        <w:suppressAutoHyphens/>
        <w:spacing w:line="240" w:lineRule="auto"/>
        <w:rPr>
          <w:lang w:val="sv-SE"/>
        </w:rPr>
      </w:pPr>
    </w:p>
    <w:p w14:paraId="3B588DDF" w14:textId="77777777" w:rsidR="00D57536" w:rsidRPr="00DC2BA7" w:rsidRDefault="00D57536" w:rsidP="00D57536">
      <w:pPr>
        <w:suppressAutoHyphens/>
        <w:spacing w:line="240" w:lineRule="auto"/>
        <w:rPr>
          <w:lang w:val="sv-SE"/>
        </w:rPr>
      </w:pPr>
    </w:p>
    <w:p w14:paraId="4F477E26"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3.</w:t>
      </w:r>
      <w:r w:rsidRPr="00DC2BA7">
        <w:rPr>
          <w:b/>
          <w:lang w:val="sv-SE"/>
        </w:rPr>
        <w:tab/>
        <w:t>FÖRTECKNING ÖVER HJÄLPÄMNEN</w:t>
      </w:r>
    </w:p>
    <w:p w14:paraId="04BF655B" w14:textId="77777777" w:rsidR="00D57536" w:rsidRPr="00DC2BA7" w:rsidRDefault="00D57536" w:rsidP="00D57536">
      <w:pPr>
        <w:keepNext/>
        <w:suppressAutoHyphens/>
        <w:spacing w:line="240" w:lineRule="auto"/>
        <w:rPr>
          <w:lang w:val="sv-SE"/>
        </w:rPr>
      </w:pPr>
    </w:p>
    <w:p w14:paraId="3D9FF69A" w14:textId="63A4937F" w:rsidR="00D57536" w:rsidRPr="00DC2BA7" w:rsidRDefault="00B60735" w:rsidP="00D57536">
      <w:pPr>
        <w:suppressAutoHyphens/>
        <w:spacing w:line="240" w:lineRule="auto"/>
        <w:rPr>
          <w:lang w:val="sv-SE"/>
        </w:rPr>
      </w:pPr>
      <w:r w:rsidRPr="00DC2BA7">
        <w:rPr>
          <w:lang w:val="sv-SE"/>
        </w:rPr>
        <w:t>Pulver: sackaros, histidin, histidinhydrokloridmonohydrat och polysorbat 20.</w:t>
      </w:r>
    </w:p>
    <w:p w14:paraId="3CC441AB" w14:textId="77777777" w:rsidR="00D57536" w:rsidRPr="00DC2BA7" w:rsidRDefault="00B60735" w:rsidP="00D57536">
      <w:pPr>
        <w:suppressAutoHyphens/>
        <w:spacing w:line="240" w:lineRule="auto"/>
        <w:rPr>
          <w:lang w:val="sv-SE"/>
        </w:rPr>
      </w:pPr>
      <w:r w:rsidRPr="00DC2BA7">
        <w:rPr>
          <w:lang w:val="sv-SE"/>
        </w:rPr>
        <w:t>Spädningsvätska: vatten för injektionsvätskor.</w:t>
      </w:r>
    </w:p>
    <w:p w14:paraId="50182126" w14:textId="77777777" w:rsidR="00D57536" w:rsidRPr="00DC2BA7" w:rsidRDefault="00D57536" w:rsidP="00D57536">
      <w:pPr>
        <w:suppressAutoHyphens/>
        <w:spacing w:line="240" w:lineRule="auto"/>
        <w:rPr>
          <w:lang w:val="sv-SE"/>
        </w:rPr>
      </w:pPr>
    </w:p>
    <w:p w14:paraId="48BC9B73" w14:textId="77777777" w:rsidR="00D57536" w:rsidRPr="00DC2BA7" w:rsidRDefault="00D57536" w:rsidP="00D57536">
      <w:pPr>
        <w:suppressAutoHyphens/>
        <w:spacing w:line="240" w:lineRule="auto"/>
        <w:rPr>
          <w:lang w:val="sv-SE"/>
        </w:rPr>
      </w:pPr>
    </w:p>
    <w:p w14:paraId="06A47328"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4.</w:t>
      </w:r>
      <w:r w:rsidRPr="00DC2BA7">
        <w:rPr>
          <w:b/>
          <w:lang w:val="sv-SE"/>
        </w:rPr>
        <w:tab/>
        <w:t>LÄKEMEDELSFORM OCH FÖRPACKNINGSSTORLEK</w:t>
      </w:r>
    </w:p>
    <w:p w14:paraId="6DE279FB" w14:textId="77777777" w:rsidR="00D57536" w:rsidRPr="00DC2BA7" w:rsidRDefault="00D57536" w:rsidP="00D57536">
      <w:pPr>
        <w:keepNext/>
        <w:suppressAutoHyphens/>
        <w:spacing w:line="240" w:lineRule="auto"/>
        <w:rPr>
          <w:lang w:val="sv-SE"/>
        </w:rPr>
      </w:pPr>
    </w:p>
    <w:p w14:paraId="246E71B8" w14:textId="77777777" w:rsidR="00D57536" w:rsidRPr="00DC2BA7" w:rsidRDefault="00B60735" w:rsidP="00D57536">
      <w:pPr>
        <w:suppressAutoHyphens/>
        <w:spacing w:line="240" w:lineRule="auto"/>
        <w:rPr>
          <w:snapToGrid/>
          <w:color w:val="000000"/>
          <w:shd w:val="pct15" w:color="auto" w:fill="auto"/>
          <w:lang w:val="sv-SE"/>
        </w:rPr>
      </w:pPr>
      <w:r w:rsidRPr="00DC2BA7">
        <w:rPr>
          <w:snapToGrid/>
          <w:color w:val="000000"/>
          <w:shd w:val="pct15" w:color="auto" w:fill="auto"/>
          <w:lang w:val="sv-SE"/>
        </w:rPr>
        <w:t>Pulver och vätska till injektionsvätska, lösning</w:t>
      </w:r>
    </w:p>
    <w:p w14:paraId="3C0D6A19" w14:textId="77777777" w:rsidR="00D57536" w:rsidRPr="00DC2BA7" w:rsidRDefault="00D57536" w:rsidP="00D57536">
      <w:pPr>
        <w:suppressAutoHyphens/>
        <w:spacing w:line="240" w:lineRule="auto"/>
        <w:rPr>
          <w:shd w:val="clear" w:color="auto" w:fill="D9D9D9"/>
          <w:lang w:val="sv-SE"/>
        </w:rPr>
      </w:pPr>
    </w:p>
    <w:p w14:paraId="69AC1B25" w14:textId="77777777" w:rsidR="00D57536" w:rsidRPr="00DC2BA7" w:rsidRDefault="00B60735" w:rsidP="00D57536">
      <w:pPr>
        <w:suppressAutoHyphens/>
        <w:spacing w:line="240" w:lineRule="auto"/>
        <w:rPr>
          <w:lang w:val="sv-SE"/>
        </w:rPr>
      </w:pPr>
      <w:r w:rsidRPr="00DC2BA7">
        <w:rPr>
          <w:lang w:val="sv-SE"/>
        </w:rPr>
        <w:t>1 x 75 mg injektionsflaska</w:t>
      </w:r>
    </w:p>
    <w:p w14:paraId="0A9A4106" w14:textId="77777777" w:rsidR="00D57536" w:rsidRPr="00DC2BA7" w:rsidRDefault="00B60735" w:rsidP="00D57536">
      <w:pPr>
        <w:suppressAutoHyphens/>
        <w:spacing w:line="240" w:lineRule="auto"/>
        <w:rPr>
          <w:lang w:val="sv-SE"/>
        </w:rPr>
      </w:pPr>
      <w:r w:rsidRPr="00DC2BA7">
        <w:rPr>
          <w:lang w:val="sv-SE"/>
        </w:rPr>
        <w:t>1 x 2 ml ampull med spädningsvätska</w:t>
      </w:r>
    </w:p>
    <w:p w14:paraId="5ABD29D7" w14:textId="77777777" w:rsidR="00D57536" w:rsidRPr="00DC2BA7" w:rsidRDefault="00D57536" w:rsidP="00D57536">
      <w:pPr>
        <w:suppressAutoHyphens/>
        <w:spacing w:line="240" w:lineRule="auto"/>
        <w:rPr>
          <w:lang w:val="sv-SE"/>
        </w:rPr>
      </w:pPr>
    </w:p>
    <w:p w14:paraId="25FB12D2" w14:textId="77777777" w:rsidR="00D57536" w:rsidRPr="00DC2BA7" w:rsidRDefault="00D57536" w:rsidP="00D57536">
      <w:pPr>
        <w:suppressAutoHyphens/>
        <w:spacing w:line="240" w:lineRule="auto"/>
        <w:rPr>
          <w:lang w:val="sv-SE"/>
        </w:rPr>
      </w:pPr>
    </w:p>
    <w:p w14:paraId="2C0DC37A"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5.</w:t>
      </w:r>
      <w:r w:rsidRPr="00DC2BA7">
        <w:rPr>
          <w:b/>
          <w:lang w:val="sv-SE"/>
        </w:rPr>
        <w:tab/>
        <w:t>ADMINISTRERINGSSÄTT OCH ADMINISTRERINGSVÄG</w:t>
      </w:r>
    </w:p>
    <w:p w14:paraId="2710FA36" w14:textId="77777777" w:rsidR="00D57536" w:rsidRPr="00DC2BA7" w:rsidRDefault="00D57536" w:rsidP="00D57536">
      <w:pPr>
        <w:keepNext/>
        <w:suppressAutoHyphens/>
        <w:spacing w:line="240" w:lineRule="auto"/>
        <w:rPr>
          <w:lang w:val="sv-SE"/>
        </w:rPr>
      </w:pPr>
    </w:p>
    <w:p w14:paraId="0F57A137" w14:textId="77777777" w:rsidR="00D57536" w:rsidRPr="00DC2BA7" w:rsidRDefault="00B60735" w:rsidP="00D57536">
      <w:pPr>
        <w:suppressAutoHyphens/>
        <w:spacing w:line="240" w:lineRule="auto"/>
        <w:rPr>
          <w:lang w:val="sv-SE"/>
        </w:rPr>
      </w:pPr>
      <w:r w:rsidRPr="00DC2BA7">
        <w:rPr>
          <w:lang w:val="sv-SE"/>
        </w:rPr>
        <w:t>Läs bipacksedeln före användning.</w:t>
      </w:r>
    </w:p>
    <w:p w14:paraId="5321843D" w14:textId="77777777" w:rsidR="00D57536" w:rsidRPr="00DC2BA7" w:rsidRDefault="00B60735" w:rsidP="00D57536">
      <w:pPr>
        <w:suppressAutoHyphens/>
        <w:spacing w:line="240" w:lineRule="auto"/>
        <w:rPr>
          <w:lang w:val="sv-SE"/>
        </w:rPr>
      </w:pPr>
      <w:r w:rsidRPr="00DC2BA7">
        <w:rPr>
          <w:lang w:val="sv-SE"/>
        </w:rPr>
        <w:t>Subkutan användning.</w:t>
      </w:r>
    </w:p>
    <w:p w14:paraId="47DAFF56" w14:textId="77777777" w:rsidR="00D57536" w:rsidRPr="00DC2BA7" w:rsidRDefault="00D57536" w:rsidP="00D57536">
      <w:pPr>
        <w:suppressAutoHyphens/>
        <w:spacing w:line="240" w:lineRule="auto"/>
        <w:rPr>
          <w:lang w:val="sv-SE"/>
        </w:rPr>
      </w:pPr>
    </w:p>
    <w:p w14:paraId="378264A7" w14:textId="77777777" w:rsidR="00D57536" w:rsidRPr="00DC2BA7" w:rsidRDefault="00D57536" w:rsidP="00D57536">
      <w:pPr>
        <w:suppressAutoHyphens/>
        <w:spacing w:line="240" w:lineRule="auto"/>
        <w:rPr>
          <w:lang w:val="sv-SE"/>
        </w:rPr>
      </w:pPr>
    </w:p>
    <w:p w14:paraId="205C2F6A"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6.</w:t>
      </w:r>
      <w:r w:rsidRPr="00DC2BA7">
        <w:rPr>
          <w:b/>
          <w:lang w:val="sv-SE"/>
        </w:rPr>
        <w:tab/>
        <w:t>SÄRSKILD VARNING OM ATT LÄKEMEDLET MÅSTE FÖRVARAS UTOM SYN- OCH RÄCKHÅLL FÖR BARN</w:t>
      </w:r>
    </w:p>
    <w:p w14:paraId="0B93B9B2" w14:textId="77777777" w:rsidR="00D57536" w:rsidRPr="00DC2BA7" w:rsidRDefault="00D57536" w:rsidP="00D57536">
      <w:pPr>
        <w:keepNext/>
        <w:suppressAutoHyphens/>
        <w:spacing w:line="240" w:lineRule="auto"/>
        <w:rPr>
          <w:lang w:val="sv-SE"/>
        </w:rPr>
      </w:pPr>
    </w:p>
    <w:p w14:paraId="3D47A061" w14:textId="77777777" w:rsidR="00D57536" w:rsidRPr="00DC2BA7" w:rsidRDefault="00B60735" w:rsidP="00D57536">
      <w:pPr>
        <w:suppressAutoHyphens/>
        <w:spacing w:line="240" w:lineRule="auto"/>
        <w:rPr>
          <w:lang w:val="sv-SE"/>
        </w:rPr>
      </w:pPr>
      <w:r w:rsidRPr="00DC2BA7">
        <w:rPr>
          <w:lang w:val="sv-SE"/>
        </w:rPr>
        <w:t>Förvaras utom syn- och räckhåll för barn.</w:t>
      </w:r>
    </w:p>
    <w:p w14:paraId="7FE08459" w14:textId="77777777" w:rsidR="00D57536" w:rsidRPr="00DC2BA7" w:rsidRDefault="00D57536" w:rsidP="00D57536">
      <w:pPr>
        <w:suppressAutoHyphens/>
        <w:spacing w:line="240" w:lineRule="auto"/>
        <w:rPr>
          <w:lang w:val="sv-SE"/>
        </w:rPr>
      </w:pPr>
    </w:p>
    <w:p w14:paraId="634245BD" w14:textId="77777777" w:rsidR="00D57536" w:rsidRPr="00DC2BA7" w:rsidRDefault="00D57536" w:rsidP="00D57536">
      <w:pPr>
        <w:suppressAutoHyphens/>
        <w:spacing w:line="240" w:lineRule="auto"/>
        <w:rPr>
          <w:lang w:val="sv-SE"/>
        </w:rPr>
      </w:pPr>
    </w:p>
    <w:p w14:paraId="007A43CC"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7.</w:t>
      </w:r>
      <w:r w:rsidRPr="00DC2BA7">
        <w:rPr>
          <w:b/>
          <w:lang w:val="sv-SE"/>
        </w:rPr>
        <w:tab/>
        <w:t>ÖVRIGA SÄRSKILDA VARNINGAR OM SÅ ÄR NÖDVÄNDIGT</w:t>
      </w:r>
    </w:p>
    <w:p w14:paraId="6D879E4E" w14:textId="77777777" w:rsidR="00D57536" w:rsidRPr="00DC2BA7" w:rsidRDefault="00D57536" w:rsidP="00D57536">
      <w:pPr>
        <w:keepNext/>
        <w:suppressAutoHyphens/>
        <w:spacing w:line="240" w:lineRule="auto"/>
        <w:rPr>
          <w:lang w:val="sv-SE"/>
        </w:rPr>
      </w:pPr>
    </w:p>
    <w:p w14:paraId="06D11532" w14:textId="77777777" w:rsidR="00D57536" w:rsidRPr="00DC2BA7" w:rsidRDefault="00D57536" w:rsidP="00D57536">
      <w:pPr>
        <w:suppressAutoHyphens/>
        <w:spacing w:line="240" w:lineRule="auto"/>
        <w:rPr>
          <w:lang w:val="sv-SE"/>
        </w:rPr>
      </w:pPr>
    </w:p>
    <w:p w14:paraId="1E26CBC0"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8.</w:t>
      </w:r>
      <w:r w:rsidRPr="00DC2BA7">
        <w:rPr>
          <w:b/>
          <w:lang w:val="sv-SE"/>
        </w:rPr>
        <w:tab/>
        <w:t>UTGÅNGSDATUM</w:t>
      </w:r>
    </w:p>
    <w:p w14:paraId="51633B26" w14:textId="77777777" w:rsidR="00D57536" w:rsidRPr="00DC2BA7" w:rsidRDefault="00D57536" w:rsidP="00D57536">
      <w:pPr>
        <w:keepNext/>
        <w:suppressAutoHyphens/>
        <w:spacing w:line="240" w:lineRule="auto"/>
        <w:rPr>
          <w:lang w:val="sv-SE"/>
        </w:rPr>
      </w:pPr>
    </w:p>
    <w:p w14:paraId="66E0F5B2" w14:textId="77777777" w:rsidR="00D57536" w:rsidRPr="00DC2BA7" w:rsidRDefault="00B60735" w:rsidP="00D57536">
      <w:pPr>
        <w:suppressAutoHyphens/>
        <w:spacing w:line="240" w:lineRule="auto"/>
        <w:rPr>
          <w:lang w:val="sv-SE"/>
        </w:rPr>
      </w:pPr>
      <w:r w:rsidRPr="00DC2BA7">
        <w:rPr>
          <w:lang w:val="sv-SE"/>
        </w:rPr>
        <w:t>EXP</w:t>
      </w:r>
    </w:p>
    <w:p w14:paraId="5F3EA626" w14:textId="77777777" w:rsidR="00D57536" w:rsidRPr="00DC2BA7" w:rsidRDefault="00D57536" w:rsidP="00D57536">
      <w:pPr>
        <w:suppressAutoHyphens/>
        <w:spacing w:line="240" w:lineRule="auto"/>
        <w:rPr>
          <w:lang w:val="sv-SE"/>
        </w:rPr>
      </w:pPr>
    </w:p>
    <w:p w14:paraId="0178DCA5" w14:textId="77777777" w:rsidR="00D57536" w:rsidRPr="00DC2BA7" w:rsidRDefault="00D57536" w:rsidP="00D57536">
      <w:pPr>
        <w:suppressAutoHyphens/>
        <w:spacing w:line="240" w:lineRule="auto"/>
        <w:rPr>
          <w:lang w:val="sv-SE"/>
        </w:rPr>
      </w:pPr>
    </w:p>
    <w:p w14:paraId="14B55B71"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lastRenderedPageBreak/>
        <w:t>9.</w:t>
      </w:r>
      <w:r w:rsidRPr="00DC2BA7">
        <w:rPr>
          <w:b/>
          <w:lang w:val="sv-SE"/>
        </w:rPr>
        <w:tab/>
        <w:t>SÄRSKILDA FÖRVARINGSANVISNINGAR</w:t>
      </w:r>
    </w:p>
    <w:p w14:paraId="0C81CC0E" w14:textId="77777777" w:rsidR="00D57536" w:rsidRPr="00DC2BA7" w:rsidRDefault="00D57536" w:rsidP="00D57536">
      <w:pPr>
        <w:keepNext/>
        <w:suppressAutoHyphens/>
        <w:spacing w:line="240" w:lineRule="auto"/>
        <w:rPr>
          <w:lang w:val="sv-SE"/>
        </w:rPr>
      </w:pPr>
    </w:p>
    <w:p w14:paraId="6A7DF76F" w14:textId="77777777" w:rsidR="00D57536" w:rsidRPr="00DC2BA7" w:rsidRDefault="00B60735" w:rsidP="00D57536">
      <w:pPr>
        <w:keepNext/>
        <w:suppressAutoHyphens/>
        <w:spacing w:line="240" w:lineRule="auto"/>
        <w:rPr>
          <w:lang w:val="sv-SE"/>
        </w:rPr>
      </w:pPr>
      <w:r w:rsidRPr="00DC2BA7">
        <w:rPr>
          <w:lang w:val="sv-SE"/>
        </w:rPr>
        <w:t>Förvaras i kylskåp.</w:t>
      </w:r>
    </w:p>
    <w:p w14:paraId="7D8A444F" w14:textId="77777777" w:rsidR="00D57536" w:rsidRPr="00DC2BA7" w:rsidRDefault="00B60735" w:rsidP="00D57536">
      <w:pPr>
        <w:keepNext/>
        <w:keepLines/>
        <w:suppressAutoHyphens/>
        <w:spacing w:line="240" w:lineRule="auto"/>
        <w:rPr>
          <w:lang w:val="sv-SE"/>
        </w:rPr>
      </w:pPr>
      <w:r w:rsidRPr="00DC2BA7">
        <w:rPr>
          <w:lang w:val="sv-SE"/>
        </w:rPr>
        <w:t>Används omedelbart efter beredning (kan förvaras vid 2°C – 8°C i upp till 8 timmar eller vid 25°C i 2 timmar).</w:t>
      </w:r>
    </w:p>
    <w:p w14:paraId="3C6B9145" w14:textId="77777777" w:rsidR="00D57536" w:rsidRPr="00DC2BA7" w:rsidRDefault="00B60735" w:rsidP="00D57536">
      <w:pPr>
        <w:suppressAutoHyphens/>
        <w:spacing w:line="240" w:lineRule="auto"/>
        <w:rPr>
          <w:lang w:val="sv-SE"/>
        </w:rPr>
      </w:pPr>
      <w:r w:rsidRPr="00DC2BA7">
        <w:rPr>
          <w:lang w:val="sv-SE"/>
        </w:rPr>
        <w:t>Får ej frysas.</w:t>
      </w:r>
    </w:p>
    <w:p w14:paraId="05B0E69A" w14:textId="77777777" w:rsidR="00D57536" w:rsidRPr="00DC2BA7" w:rsidRDefault="00D57536" w:rsidP="00D57536">
      <w:pPr>
        <w:suppressAutoHyphens/>
        <w:spacing w:line="240" w:lineRule="auto"/>
        <w:rPr>
          <w:lang w:val="sv-SE"/>
        </w:rPr>
      </w:pPr>
    </w:p>
    <w:p w14:paraId="6E8B4FF3" w14:textId="77777777" w:rsidR="00D57536" w:rsidRPr="00DC2BA7" w:rsidRDefault="00D57536" w:rsidP="00D57536">
      <w:pPr>
        <w:suppressAutoHyphens/>
        <w:spacing w:line="240" w:lineRule="auto"/>
        <w:rPr>
          <w:lang w:val="sv-SE"/>
        </w:rPr>
      </w:pPr>
    </w:p>
    <w:p w14:paraId="71870B58"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10.</w:t>
      </w:r>
      <w:r w:rsidRPr="00DC2BA7">
        <w:rPr>
          <w:b/>
          <w:lang w:val="sv-SE"/>
        </w:rPr>
        <w:tab/>
        <w:t>SÄRSKILDA FÖRSIKTIGHETSÅTGÄRDER FÖR DESTRUKTION AV EJ ANVÄNT LÄKEMEDEL OCH AVFALL I FÖREKOMMANDE FALL</w:t>
      </w:r>
    </w:p>
    <w:p w14:paraId="64CB28BA" w14:textId="77777777" w:rsidR="00D57536" w:rsidRPr="00DC2BA7" w:rsidRDefault="00D57536" w:rsidP="00D57536">
      <w:pPr>
        <w:keepNext/>
        <w:suppressAutoHyphens/>
        <w:spacing w:line="240" w:lineRule="auto"/>
        <w:rPr>
          <w:lang w:val="sv-SE"/>
        </w:rPr>
      </w:pPr>
    </w:p>
    <w:p w14:paraId="60E647DA" w14:textId="77777777" w:rsidR="00D57536" w:rsidRPr="00DC2BA7" w:rsidRDefault="00D57536" w:rsidP="00D57536">
      <w:pPr>
        <w:suppressAutoHyphens/>
        <w:spacing w:line="240" w:lineRule="auto"/>
        <w:ind w:left="567" w:hanging="567"/>
        <w:rPr>
          <w:lang w:val="sv-SE"/>
        </w:rPr>
      </w:pPr>
    </w:p>
    <w:p w14:paraId="7D5F5FB1"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11.</w:t>
      </w:r>
      <w:r w:rsidRPr="00DC2BA7">
        <w:rPr>
          <w:b/>
          <w:lang w:val="sv-SE"/>
        </w:rPr>
        <w:tab/>
        <w:t>INNEHAVARE AV GODKÄNNANDE FÖR FÖRSÄLJNING (NAMN OCH ADRESS)</w:t>
      </w:r>
    </w:p>
    <w:p w14:paraId="4EE6FFE9" w14:textId="77777777" w:rsidR="00D57536" w:rsidRPr="00DC2BA7" w:rsidRDefault="00D57536" w:rsidP="00D57536">
      <w:pPr>
        <w:keepNext/>
        <w:suppressAutoHyphens/>
        <w:spacing w:line="240" w:lineRule="auto"/>
        <w:rPr>
          <w:lang w:val="sv-SE"/>
        </w:rPr>
      </w:pPr>
    </w:p>
    <w:p w14:paraId="0EF47C2B" w14:textId="77777777" w:rsidR="00D57536" w:rsidRPr="00DC2BA7" w:rsidRDefault="00B60735" w:rsidP="00D57536">
      <w:pPr>
        <w:keepNext/>
        <w:suppressAutoHyphens/>
        <w:spacing w:line="240" w:lineRule="auto"/>
        <w:rPr>
          <w:lang w:val="en-US"/>
        </w:rPr>
      </w:pPr>
      <w:r w:rsidRPr="00DC2BA7">
        <w:rPr>
          <w:lang w:val="en-US"/>
        </w:rPr>
        <w:t>Novartis Europharm Limited</w:t>
      </w:r>
    </w:p>
    <w:p w14:paraId="544C2E06" w14:textId="77777777" w:rsidR="00D57536" w:rsidRPr="00DC2BA7" w:rsidRDefault="00B60735" w:rsidP="00D57536">
      <w:pPr>
        <w:keepNext/>
        <w:widowControl w:val="0"/>
        <w:spacing w:line="240" w:lineRule="auto"/>
      </w:pPr>
      <w:r w:rsidRPr="00DC2BA7">
        <w:t>Vista Building</w:t>
      </w:r>
    </w:p>
    <w:p w14:paraId="098E830F" w14:textId="77777777" w:rsidR="00D57536" w:rsidRPr="00DC2BA7" w:rsidRDefault="00B60735" w:rsidP="00D57536">
      <w:pPr>
        <w:keepNext/>
        <w:widowControl w:val="0"/>
        <w:spacing w:line="240" w:lineRule="auto"/>
      </w:pPr>
      <w:r w:rsidRPr="00DC2BA7">
        <w:t>Elm Park, Merrion Road</w:t>
      </w:r>
    </w:p>
    <w:p w14:paraId="3B4698FC" w14:textId="77777777" w:rsidR="00D57536" w:rsidRPr="00DC2BA7" w:rsidRDefault="00B60735" w:rsidP="00D57536">
      <w:pPr>
        <w:keepNext/>
        <w:widowControl w:val="0"/>
        <w:spacing w:line="240" w:lineRule="auto"/>
        <w:rPr>
          <w:lang w:val="sv-SE"/>
        </w:rPr>
      </w:pPr>
      <w:r w:rsidRPr="00DC2BA7">
        <w:rPr>
          <w:lang w:val="sv-SE"/>
        </w:rPr>
        <w:t>Dublin 4</w:t>
      </w:r>
    </w:p>
    <w:p w14:paraId="1E67E0C7" w14:textId="77777777" w:rsidR="00D57536" w:rsidRPr="00DC2BA7" w:rsidRDefault="00B60735" w:rsidP="00D57536">
      <w:pPr>
        <w:spacing w:line="240" w:lineRule="auto"/>
        <w:rPr>
          <w:lang w:val="sv-SE"/>
        </w:rPr>
      </w:pPr>
      <w:r w:rsidRPr="00DC2BA7">
        <w:rPr>
          <w:lang w:val="sv-SE"/>
        </w:rPr>
        <w:t>Irland</w:t>
      </w:r>
    </w:p>
    <w:p w14:paraId="1226F4FB" w14:textId="77777777" w:rsidR="00D57536" w:rsidRPr="00DC2BA7" w:rsidRDefault="00D57536" w:rsidP="00D57536">
      <w:pPr>
        <w:suppressAutoHyphens/>
        <w:spacing w:line="240" w:lineRule="auto"/>
        <w:ind w:left="567" w:hanging="567"/>
        <w:rPr>
          <w:lang w:val="sv-SE"/>
        </w:rPr>
      </w:pPr>
    </w:p>
    <w:p w14:paraId="7B910DFB" w14:textId="77777777" w:rsidR="00D57536" w:rsidRPr="00DC2BA7" w:rsidRDefault="00D57536" w:rsidP="00D57536">
      <w:pPr>
        <w:suppressAutoHyphens/>
        <w:spacing w:line="240" w:lineRule="auto"/>
        <w:ind w:left="567" w:hanging="567"/>
        <w:rPr>
          <w:lang w:val="sv-SE"/>
        </w:rPr>
      </w:pPr>
    </w:p>
    <w:p w14:paraId="06D25D5C"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12.</w:t>
      </w:r>
      <w:r w:rsidRPr="00DC2BA7">
        <w:rPr>
          <w:b/>
          <w:lang w:val="sv-SE"/>
        </w:rPr>
        <w:tab/>
        <w:t>NUMMER PÅ GODKÄNNANDE FÖR FÖRSÄLJNING</w:t>
      </w:r>
    </w:p>
    <w:p w14:paraId="4F54399C" w14:textId="77777777" w:rsidR="00D57536" w:rsidRPr="00DC2BA7" w:rsidRDefault="00D57536" w:rsidP="00D57536">
      <w:pPr>
        <w:keepNext/>
        <w:suppressAutoHyphens/>
        <w:spacing w:line="240" w:lineRule="auto"/>
        <w:rPr>
          <w:lang w:val="sv-SE"/>
        </w:rPr>
      </w:pPr>
    </w:p>
    <w:p w14:paraId="6D32EF6F" w14:textId="77777777" w:rsidR="00D57536" w:rsidRPr="00DC2BA7" w:rsidRDefault="00B60735" w:rsidP="00D57536">
      <w:pPr>
        <w:pStyle w:val="Text"/>
        <w:spacing w:before="0"/>
        <w:jc w:val="left"/>
        <w:rPr>
          <w:color w:val="000000"/>
          <w:sz w:val="22"/>
          <w:lang w:val="sv-SE"/>
        </w:rPr>
      </w:pPr>
      <w:r w:rsidRPr="00DC2BA7">
        <w:rPr>
          <w:color w:val="000000"/>
          <w:sz w:val="22"/>
          <w:lang w:val="sv-SE"/>
        </w:rPr>
        <w:t>EU/1/05/319/001</w:t>
      </w:r>
    </w:p>
    <w:p w14:paraId="56186664" w14:textId="77777777" w:rsidR="00D57536" w:rsidRPr="00DC2BA7" w:rsidRDefault="00D57536" w:rsidP="00D57536">
      <w:pPr>
        <w:suppressAutoHyphens/>
        <w:spacing w:line="240" w:lineRule="auto"/>
        <w:rPr>
          <w:lang w:val="sv-SE"/>
        </w:rPr>
      </w:pPr>
    </w:p>
    <w:p w14:paraId="011CE7EB" w14:textId="77777777" w:rsidR="00D57536" w:rsidRPr="00DC2BA7" w:rsidRDefault="00D57536" w:rsidP="00D57536">
      <w:pPr>
        <w:suppressAutoHyphens/>
        <w:spacing w:line="240" w:lineRule="auto"/>
        <w:rPr>
          <w:lang w:val="sv-SE"/>
        </w:rPr>
      </w:pPr>
    </w:p>
    <w:p w14:paraId="4CF9D0D4"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13.</w:t>
      </w:r>
      <w:r w:rsidRPr="00DC2BA7">
        <w:rPr>
          <w:b/>
          <w:lang w:val="sv-SE"/>
        </w:rPr>
        <w:tab/>
        <w:t>TILLVERKNINGSSATSNUMMER</w:t>
      </w:r>
    </w:p>
    <w:p w14:paraId="26CD202C" w14:textId="77777777" w:rsidR="00D57536" w:rsidRPr="00DC2BA7" w:rsidRDefault="00D57536" w:rsidP="00D57536">
      <w:pPr>
        <w:keepNext/>
        <w:suppressAutoHyphens/>
        <w:spacing w:line="240" w:lineRule="auto"/>
        <w:rPr>
          <w:lang w:val="sv-SE"/>
        </w:rPr>
      </w:pPr>
    </w:p>
    <w:p w14:paraId="2657FE0B" w14:textId="77777777" w:rsidR="00D57536" w:rsidRPr="00DC2BA7" w:rsidRDefault="00B60735" w:rsidP="00D57536">
      <w:pPr>
        <w:suppressAutoHyphens/>
        <w:spacing w:line="240" w:lineRule="auto"/>
        <w:rPr>
          <w:lang w:val="sv-SE"/>
        </w:rPr>
      </w:pPr>
      <w:r w:rsidRPr="00DC2BA7">
        <w:rPr>
          <w:lang w:val="sv-SE"/>
        </w:rPr>
        <w:t>Lot</w:t>
      </w:r>
    </w:p>
    <w:p w14:paraId="18B9BF78" w14:textId="77777777" w:rsidR="00D57536" w:rsidRPr="00DC2BA7" w:rsidRDefault="00D57536" w:rsidP="00D57536">
      <w:pPr>
        <w:suppressAutoHyphens/>
        <w:spacing w:line="240" w:lineRule="auto"/>
        <w:rPr>
          <w:lang w:val="sv-SE"/>
        </w:rPr>
      </w:pPr>
    </w:p>
    <w:p w14:paraId="28F31F69" w14:textId="77777777" w:rsidR="00D57536" w:rsidRPr="00DC2BA7" w:rsidRDefault="00D57536" w:rsidP="00D57536">
      <w:pPr>
        <w:suppressAutoHyphens/>
        <w:spacing w:line="240" w:lineRule="auto"/>
        <w:rPr>
          <w:lang w:val="sv-SE"/>
        </w:rPr>
      </w:pPr>
    </w:p>
    <w:p w14:paraId="1208B732"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14.</w:t>
      </w:r>
      <w:r w:rsidRPr="00DC2BA7">
        <w:rPr>
          <w:b/>
          <w:lang w:val="sv-SE"/>
        </w:rPr>
        <w:tab/>
        <w:t>ALLMÄN KLASSIFICERING FÖR FÖRSKRIVNING</w:t>
      </w:r>
    </w:p>
    <w:p w14:paraId="7368A78B" w14:textId="77777777" w:rsidR="00D57536" w:rsidRPr="00DC2BA7" w:rsidRDefault="00D57536" w:rsidP="00D57536">
      <w:pPr>
        <w:keepNext/>
        <w:suppressAutoHyphens/>
        <w:spacing w:line="240" w:lineRule="auto"/>
        <w:rPr>
          <w:lang w:val="sv-SE"/>
        </w:rPr>
      </w:pPr>
    </w:p>
    <w:p w14:paraId="2FD0652B" w14:textId="77777777" w:rsidR="00D57536" w:rsidRPr="00DC2BA7" w:rsidRDefault="00D57536" w:rsidP="00D57536">
      <w:pPr>
        <w:suppressAutoHyphens/>
        <w:spacing w:line="240" w:lineRule="auto"/>
        <w:rPr>
          <w:lang w:val="sv-SE"/>
        </w:rPr>
      </w:pPr>
    </w:p>
    <w:p w14:paraId="79052CC1"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15.</w:t>
      </w:r>
      <w:r w:rsidRPr="00DC2BA7">
        <w:rPr>
          <w:b/>
          <w:lang w:val="sv-SE"/>
        </w:rPr>
        <w:tab/>
        <w:t>BRUKSANVISNING</w:t>
      </w:r>
    </w:p>
    <w:p w14:paraId="5692DB6D" w14:textId="77777777" w:rsidR="00D57536" w:rsidRPr="00DC2BA7" w:rsidRDefault="00D57536" w:rsidP="00D57536">
      <w:pPr>
        <w:keepNext/>
        <w:suppressAutoHyphens/>
        <w:spacing w:line="240" w:lineRule="auto"/>
        <w:rPr>
          <w:lang w:val="sv-SE"/>
        </w:rPr>
      </w:pPr>
    </w:p>
    <w:p w14:paraId="5AF8D36A" w14:textId="77777777" w:rsidR="00D57536" w:rsidRPr="00DC2BA7" w:rsidRDefault="00D57536" w:rsidP="00D57536">
      <w:pPr>
        <w:suppressAutoHyphens/>
        <w:spacing w:line="240" w:lineRule="auto"/>
        <w:rPr>
          <w:lang w:val="sv-SE"/>
        </w:rPr>
      </w:pPr>
    </w:p>
    <w:p w14:paraId="16D37C27"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rPr>
          <w:lang w:val="sv-SE"/>
        </w:rPr>
      </w:pPr>
      <w:r w:rsidRPr="00DC2BA7">
        <w:rPr>
          <w:b/>
          <w:caps/>
          <w:lang w:val="sv-SE"/>
        </w:rPr>
        <w:t>16.</w:t>
      </w:r>
      <w:r w:rsidRPr="00DC2BA7">
        <w:rPr>
          <w:b/>
          <w:caps/>
          <w:lang w:val="sv-SE"/>
        </w:rPr>
        <w:tab/>
        <w:t>information i PUNKTskrift</w:t>
      </w:r>
    </w:p>
    <w:p w14:paraId="4A4E9432" w14:textId="77777777" w:rsidR="00D57536" w:rsidRPr="00DC2BA7" w:rsidRDefault="00D57536" w:rsidP="00D57536">
      <w:pPr>
        <w:keepNext/>
        <w:suppressAutoHyphens/>
        <w:spacing w:line="240" w:lineRule="auto"/>
        <w:rPr>
          <w:lang w:val="sv-SE"/>
        </w:rPr>
      </w:pPr>
    </w:p>
    <w:p w14:paraId="43982C90" w14:textId="77777777" w:rsidR="00D57536" w:rsidRPr="00DC2BA7" w:rsidRDefault="00B60735" w:rsidP="00D57536">
      <w:pPr>
        <w:suppressAutoHyphens/>
        <w:spacing w:line="240" w:lineRule="auto"/>
        <w:rPr>
          <w:lang w:val="sv-SE"/>
        </w:rPr>
      </w:pPr>
      <w:r w:rsidRPr="00DC2BA7">
        <w:rPr>
          <w:lang w:val="sv-SE"/>
        </w:rPr>
        <w:t>Xolair 75 mg</w:t>
      </w:r>
    </w:p>
    <w:p w14:paraId="3FF26774" w14:textId="77777777" w:rsidR="00D57536" w:rsidRPr="00DC2BA7" w:rsidRDefault="00D57536" w:rsidP="00D57536">
      <w:pPr>
        <w:widowControl w:val="0"/>
        <w:tabs>
          <w:tab w:val="clear" w:pos="567"/>
        </w:tabs>
        <w:spacing w:line="240" w:lineRule="auto"/>
        <w:rPr>
          <w:szCs w:val="24"/>
          <w:lang w:val="sv-SE"/>
        </w:rPr>
      </w:pPr>
    </w:p>
    <w:p w14:paraId="5177B07F" w14:textId="77777777" w:rsidR="00D57536" w:rsidRPr="00DC2BA7" w:rsidRDefault="00D57536" w:rsidP="00D57536">
      <w:pPr>
        <w:widowControl w:val="0"/>
        <w:tabs>
          <w:tab w:val="clear" w:pos="567"/>
        </w:tabs>
        <w:spacing w:line="240" w:lineRule="auto"/>
        <w:rPr>
          <w:szCs w:val="24"/>
          <w:lang w:val="sv-SE"/>
        </w:rPr>
      </w:pPr>
    </w:p>
    <w:p w14:paraId="77BACC6E" w14:textId="77777777" w:rsidR="00D57536" w:rsidRPr="00DC2BA7" w:rsidRDefault="00B60735" w:rsidP="00D57536">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sv-SE"/>
        </w:rPr>
      </w:pPr>
      <w:r w:rsidRPr="00DC2BA7">
        <w:rPr>
          <w:b/>
          <w:noProof/>
          <w:lang w:val="sv-SE"/>
        </w:rPr>
        <w:t>17.</w:t>
      </w:r>
      <w:r w:rsidRPr="00DC2BA7">
        <w:rPr>
          <w:b/>
          <w:noProof/>
          <w:lang w:val="sv-SE"/>
        </w:rPr>
        <w:tab/>
        <w:t>UNIK IDENTITETSBETECKNING – TVÅDIMENSIONELL STRECKKOD</w:t>
      </w:r>
    </w:p>
    <w:p w14:paraId="54417F10" w14:textId="77777777" w:rsidR="00D57536" w:rsidRPr="00DC2BA7" w:rsidRDefault="00D57536" w:rsidP="00D57536">
      <w:pPr>
        <w:keepNext/>
        <w:widowControl w:val="0"/>
        <w:tabs>
          <w:tab w:val="clear" w:pos="567"/>
        </w:tabs>
        <w:spacing w:line="240" w:lineRule="auto"/>
        <w:rPr>
          <w:noProof/>
          <w:lang w:val="sv-SE"/>
        </w:rPr>
      </w:pPr>
    </w:p>
    <w:p w14:paraId="6FB46040" w14:textId="77777777" w:rsidR="00D57536" w:rsidRPr="00DC2BA7" w:rsidRDefault="00B60735" w:rsidP="00D57536">
      <w:pPr>
        <w:widowControl w:val="0"/>
        <w:tabs>
          <w:tab w:val="clear" w:pos="567"/>
        </w:tabs>
        <w:spacing w:line="240" w:lineRule="auto"/>
        <w:rPr>
          <w:shd w:val="pct15" w:color="auto" w:fill="auto"/>
          <w:lang w:val="sv-SE"/>
        </w:rPr>
      </w:pPr>
      <w:r w:rsidRPr="00DC2BA7">
        <w:rPr>
          <w:shd w:val="pct15" w:color="auto" w:fill="auto"/>
          <w:lang w:val="sv-SE"/>
        </w:rPr>
        <w:t>Tvådimensionell streckkod som innehåller den unika identitetsbeteckningen.</w:t>
      </w:r>
    </w:p>
    <w:p w14:paraId="75DD767A" w14:textId="77777777" w:rsidR="00D57536" w:rsidRPr="00DC2BA7" w:rsidRDefault="00D57536" w:rsidP="00D57536">
      <w:pPr>
        <w:widowControl w:val="0"/>
        <w:tabs>
          <w:tab w:val="clear" w:pos="567"/>
        </w:tabs>
        <w:spacing w:line="240" w:lineRule="auto"/>
        <w:rPr>
          <w:noProof/>
          <w:shd w:val="clear" w:color="auto" w:fill="CCCCCC"/>
          <w:lang w:val="sv-SE"/>
        </w:rPr>
      </w:pPr>
    </w:p>
    <w:p w14:paraId="4C1710A5" w14:textId="77777777" w:rsidR="00D57536" w:rsidRPr="00DC2BA7" w:rsidRDefault="00D57536" w:rsidP="00D57536">
      <w:pPr>
        <w:widowControl w:val="0"/>
        <w:tabs>
          <w:tab w:val="clear" w:pos="567"/>
        </w:tabs>
        <w:spacing w:line="240" w:lineRule="auto"/>
        <w:rPr>
          <w:noProof/>
          <w:lang w:val="sv-SE"/>
        </w:rPr>
      </w:pPr>
    </w:p>
    <w:p w14:paraId="2BE65A31" w14:textId="77777777" w:rsidR="00D57536" w:rsidRPr="00DC2BA7" w:rsidRDefault="00B60735" w:rsidP="00D57536">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i/>
          <w:noProof/>
          <w:lang w:val="sv-SE"/>
        </w:rPr>
      </w:pPr>
      <w:r w:rsidRPr="00DC2BA7">
        <w:rPr>
          <w:b/>
          <w:noProof/>
          <w:lang w:val="sv-SE"/>
        </w:rPr>
        <w:t>18.</w:t>
      </w:r>
      <w:r w:rsidRPr="00DC2BA7">
        <w:rPr>
          <w:b/>
          <w:noProof/>
          <w:lang w:val="sv-SE"/>
        </w:rPr>
        <w:tab/>
        <w:t>UNIK IDENTITETSBETECKNING – I ETT FORMAT LÄSBART FÖR MÄNSKLIGT ÖGA</w:t>
      </w:r>
    </w:p>
    <w:p w14:paraId="3F1ED1E2" w14:textId="77777777" w:rsidR="00D57536" w:rsidRPr="00DC2BA7" w:rsidRDefault="00D57536" w:rsidP="00D57536">
      <w:pPr>
        <w:keepNext/>
        <w:keepLines/>
        <w:widowControl w:val="0"/>
        <w:tabs>
          <w:tab w:val="clear" w:pos="567"/>
        </w:tabs>
        <w:spacing w:line="240" w:lineRule="auto"/>
        <w:rPr>
          <w:noProof/>
          <w:lang w:val="sv-SE"/>
        </w:rPr>
      </w:pPr>
    </w:p>
    <w:p w14:paraId="1C669AE7" w14:textId="77777777" w:rsidR="00D57536" w:rsidRPr="00DC2BA7" w:rsidRDefault="00B60735" w:rsidP="00D57536">
      <w:pPr>
        <w:keepNext/>
        <w:keepLines/>
        <w:widowControl w:val="0"/>
        <w:tabs>
          <w:tab w:val="clear" w:pos="567"/>
        </w:tabs>
        <w:spacing w:line="240" w:lineRule="auto"/>
        <w:rPr>
          <w:lang w:val="sv-SE"/>
        </w:rPr>
      </w:pPr>
      <w:r w:rsidRPr="00DC2BA7">
        <w:rPr>
          <w:lang w:val="sv-SE"/>
        </w:rPr>
        <w:t>PC</w:t>
      </w:r>
    </w:p>
    <w:p w14:paraId="2751548E" w14:textId="77777777" w:rsidR="00D57536" w:rsidRPr="00DC2BA7" w:rsidRDefault="00B60735" w:rsidP="00D57536">
      <w:pPr>
        <w:keepNext/>
        <w:keepLines/>
        <w:widowControl w:val="0"/>
        <w:tabs>
          <w:tab w:val="clear" w:pos="567"/>
        </w:tabs>
        <w:spacing w:line="240" w:lineRule="auto"/>
        <w:rPr>
          <w:lang w:val="sv-SE"/>
        </w:rPr>
      </w:pPr>
      <w:r w:rsidRPr="00DC2BA7">
        <w:rPr>
          <w:lang w:val="sv-SE"/>
        </w:rPr>
        <w:t>SN</w:t>
      </w:r>
    </w:p>
    <w:p w14:paraId="76258DBF" w14:textId="77777777" w:rsidR="00D57536" w:rsidRPr="00DC2BA7" w:rsidRDefault="00B60735" w:rsidP="00D57536">
      <w:pPr>
        <w:keepNext/>
        <w:keepLines/>
        <w:widowControl w:val="0"/>
        <w:tabs>
          <w:tab w:val="clear" w:pos="567"/>
        </w:tabs>
        <w:spacing w:line="240" w:lineRule="auto"/>
        <w:rPr>
          <w:lang w:val="sv-SE"/>
        </w:rPr>
      </w:pPr>
      <w:r w:rsidRPr="00DC2BA7">
        <w:rPr>
          <w:lang w:val="sv-SE"/>
        </w:rPr>
        <w:t>NN</w:t>
      </w:r>
    </w:p>
    <w:p w14:paraId="19BBC124" w14:textId="77777777" w:rsidR="00D57536" w:rsidRPr="00DC2BA7" w:rsidRDefault="00D57536" w:rsidP="00D57536">
      <w:pPr>
        <w:suppressAutoHyphens/>
        <w:spacing w:line="240" w:lineRule="auto"/>
        <w:rPr>
          <w:lang w:val="sv-SE"/>
        </w:rPr>
      </w:pPr>
    </w:p>
    <w:p w14:paraId="52ED3328" w14:textId="77777777" w:rsidR="00D57536" w:rsidRPr="00DC2BA7" w:rsidRDefault="00B60735" w:rsidP="00D57536">
      <w:pPr>
        <w:suppressAutoHyphens/>
        <w:spacing w:line="240" w:lineRule="auto"/>
        <w:rPr>
          <w:lang w:val="sv-SE"/>
        </w:rPr>
      </w:pPr>
      <w:r w:rsidRPr="00DC2BA7">
        <w:rPr>
          <w:lang w:val="sv-SE"/>
        </w:rPr>
        <w:br w:type="page"/>
      </w:r>
    </w:p>
    <w:p w14:paraId="70D05E65" w14:textId="77777777" w:rsidR="00D57536" w:rsidRPr="00DC2BA7" w:rsidRDefault="00D57536" w:rsidP="00D57536">
      <w:pPr>
        <w:suppressAutoHyphens/>
        <w:spacing w:line="240" w:lineRule="auto"/>
        <w:rPr>
          <w:lang w:val="sv-SE"/>
        </w:rPr>
      </w:pPr>
    </w:p>
    <w:p w14:paraId="04C232DE" w14:textId="77777777" w:rsidR="00D57536" w:rsidRPr="00DC2BA7" w:rsidRDefault="00B60735" w:rsidP="00D57536">
      <w:pPr>
        <w:pBdr>
          <w:top w:val="single" w:sz="4" w:space="1" w:color="auto"/>
          <w:left w:val="single" w:sz="4" w:space="3" w:color="auto"/>
          <w:bottom w:val="single" w:sz="4" w:space="1" w:color="auto"/>
          <w:right w:val="single" w:sz="4" w:space="4" w:color="auto"/>
        </w:pBdr>
        <w:suppressAutoHyphens/>
        <w:spacing w:line="240" w:lineRule="auto"/>
        <w:rPr>
          <w:lang w:val="sv-SE"/>
        </w:rPr>
      </w:pPr>
      <w:r w:rsidRPr="00DC2BA7">
        <w:rPr>
          <w:b/>
          <w:lang w:val="sv-SE"/>
        </w:rPr>
        <w:t>UPPGIFTER SOM SKA FINNAS PÅ SMÅ INRE LÄKEMEDELSFÖRPACKNINGAR</w:t>
      </w:r>
    </w:p>
    <w:p w14:paraId="292630F6" w14:textId="77777777" w:rsidR="00D57536" w:rsidRPr="00DC2BA7" w:rsidRDefault="00D57536" w:rsidP="00D57536">
      <w:pPr>
        <w:pBdr>
          <w:top w:val="single" w:sz="4" w:space="1" w:color="auto"/>
          <w:left w:val="single" w:sz="4" w:space="3" w:color="auto"/>
          <w:bottom w:val="single" w:sz="4" w:space="1" w:color="auto"/>
          <w:right w:val="single" w:sz="4" w:space="4" w:color="auto"/>
        </w:pBdr>
        <w:suppressAutoHyphens/>
        <w:spacing w:line="240" w:lineRule="auto"/>
        <w:rPr>
          <w:lang w:val="sv-SE"/>
        </w:rPr>
      </w:pPr>
    </w:p>
    <w:p w14:paraId="39311DB1" w14:textId="77777777" w:rsidR="00D57536" w:rsidRPr="00DC2BA7" w:rsidRDefault="00B60735" w:rsidP="00D57536">
      <w:pPr>
        <w:pBdr>
          <w:top w:val="single" w:sz="4" w:space="1" w:color="auto"/>
          <w:left w:val="single" w:sz="4" w:space="3" w:color="auto"/>
          <w:bottom w:val="single" w:sz="4" w:space="1" w:color="auto"/>
          <w:right w:val="single" w:sz="4" w:space="4" w:color="auto"/>
        </w:pBdr>
        <w:spacing w:line="240" w:lineRule="auto"/>
        <w:rPr>
          <w:i/>
          <w:lang w:val="sv-SE"/>
        </w:rPr>
      </w:pPr>
      <w:r w:rsidRPr="00DC2BA7">
        <w:rPr>
          <w:b/>
          <w:lang w:val="sv-SE"/>
        </w:rPr>
        <w:t>ETIKETT PÅ INJEKTIONSFLASKA</w:t>
      </w:r>
    </w:p>
    <w:p w14:paraId="2C4CDE5A" w14:textId="77777777" w:rsidR="00D57536" w:rsidRPr="00DC2BA7" w:rsidRDefault="00D57536" w:rsidP="00D57536">
      <w:pPr>
        <w:suppressAutoHyphens/>
        <w:spacing w:line="240" w:lineRule="auto"/>
        <w:rPr>
          <w:lang w:val="sv-SE"/>
        </w:rPr>
      </w:pPr>
    </w:p>
    <w:p w14:paraId="1BFAEE60" w14:textId="77777777" w:rsidR="00D57536" w:rsidRPr="00DC2BA7" w:rsidRDefault="00D57536" w:rsidP="00D57536">
      <w:pPr>
        <w:suppressAutoHyphens/>
        <w:spacing w:line="240" w:lineRule="auto"/>
        <w:rPr>
          <w:lang w:val="sv-SE"/>
        </w:rPr>
      </w:pPr>
    </w:p>
    <w:p w14:paraId="04979DE3"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w:t>
      </w:r>
      <w:r w:rsidRPr="00DC2BA7">
        <w:rPr>
          <w:b/>
          <w:lang w:val="sv-SE"/>
        </w:rPr>
        <w:tab/>
        <w:t>LÄKEMEDLETS NAMN OCH ADMINISTRERINGSVÄG</w:t>
      </w:r>
    </w:p>
    <w:p w14:paraId="4790CC1B" w14:textId="77777777" w:rsidR="00D57536" w:rsidRPr="00DC2BA7" w:rsidRDefault="00D57536" w:rsidP="00D57536">
      <w:pPr>
        <w:keepNext/>
        <w:suppressAutoHyphens/>
        <w:spacing w:line="240" w:lineRule="auto"/>
        <w:rPr>
          <w:lang w:val="sv-SE"/>
        </w:rPr>
      </w:pPr>
    </w:p>
    <w:p w14:paraId="18F2FBF5" w14:textId="77777777" w:rsidR="00D57536" w:rsidRPr="00DC2BA7" w:rsidRDefault="00B60735" w:rsidP="00D57536">
      <w:pPr>
        <w:suppressAutoHyphens/>
        <w:spacing w:line="240" w:lineRule="auto"/>
        <w:rPr>
          <w:lang w:val="sv-SE"/>
        </w:rPr>
      </w:pPr>
      <w:r w:rsidRPr="00DC2BA7">
        <w:rPr>
          <w:lang w:val="sv-SE"/>
        </w:rPr>
        <w:t>Xolair 75 mg pulver till injektionsvätska, lösning</w:t>
      </w:r>
    </w:p>
    <w:p w14:paraId="3CB898CE" w14:textId="77777777" w:rsidR="00D57536" w:rsidRPr="00DC2BA7" w:rsidRDefault="00B60735" w:rsidP="00D57536">
      <w:pPr>
        <w:suppressAutoHyphens/>
        <w:spacing w:line="240" w:lineRule="auto"/>
        <w:rPr>
          <w:lang w:val="sv-SE"/>
        </w:rPr>
      </w:pPr>
      <w:r w:rsidRPr="00DC2BA7">
        <w:rPr>
          <w:lang w:val="sv-SE"/>
        </w:rPr>
        <w:t>omalizumab</w:t>
      </w:r>
    </w:p>
    <w:p w14:paraId="10CAF686" w14:textId="51F751AA" w:rsidR="00D57536" w:rsidRPr="00DC2BA7" w:rsidRDefault="00560773" w:rsidP="00D57536">
      <w:pPr>
        <w:suppressAutoHyphens/>
        <w:spacing w:line="240" w:lineRule="auto"/>
        <w:rPr>
          <w:lang w:val="sv-SE"/>
        </w:rPr>
      </w:pPr>
      <w:r>
        <w:rPr>
          <w:lang w:val="sv-SE"/>
        </w:rPr>
        <w:t>s.c.</w:t>
      </w:r>
    </w:p>
    <w:p w14:paraId="5560246E" w14:textId="77777777" w:rsidR="00D57536" w:rsidRPr="00DC2BA7" w:rsidRDefault="00D57536" w:rsidP="00D57536">
      <w:pPr>
        <w:suppressAutoHyphens/>
        <w:spacing w:line="240" w:lineRule="auto"/>
        <w:rPr>
          <w:lang w:val="sv-SE"/>
        </w:rPr>
      </w:pPr>
    </w:p>
    <w:p w14:paraId="6462812D" w14:textId="77777777" w:rsidR="00D57536" w:rsidRPr="00DC2BA7" w:rsidRDefault="00D57536" w:rsidP="00D57536">
      <w:pPr>
        <w:suppressAutoHyphens/>
        <w:spacing w:line="240" w:lineRule="auto"/>
        <w:rPr>
          <w:lang w:val="sv-SE"/>
        </w:rPr>
      </w:pPr>
    </w:p>
    <w:p w14:paraId="320286CC"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2.</w:t>
      </w:r>
      <w:r w:rsidRPr="00DC2BA7">
        <w:rPr>
          <w:b/>
          <w:lang w:val="sv-SE"/>
        </w:rPr>
        <w:tab/>
        <w:t>ADMINISTRERINGSSÄTT</w:t>
      </w:r>
    </w:p>
    <w:p w14:paraId="25FA05B8" w14:textId="77777777" w:rsidR="00D57536" w:rsidRPr="00DC2BA7" w:rsidRDefault="00D57536" w:rsidP="00D57536">
      <w:pPr>
        <w:keepNext/>
        <w:suppressAutoHyphens/>
        <w:spacing w:line="240" w:lineRule="auto"/>
        <w:rPr>
          <w:lang w:val="sv-SE"/>
        </w:rPr>
      </w:pPr>
    </w:p>
    <w:p w14:paraId="03BA33DF" w14:textId="77777777" w:rsidR="00D57536" w:rsidRPr="00DC2BA7" w:rsidRDefault="00D57536" w:rsidP="00D57536">
      <w:pPr>
        <w:suppressAutoHyphens/>
        <w:spacing w:line="240" w:lineRule="auto"/>
        <w:ind w:left="567" w:hanging="567"/>
        <w:rPr>
          <w:lang w:val="sv-SE"/>
        </w:rPr>
      </w:pPr>
    </w:p>
    <w:p w14:paraId="1964A531"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3.</w:t>
      </w:r>
      <w:r w:rsidRPr="00DC2BA7">
        <w:rPr>
          <w:b/>
          <w:lang w:val="sv-SE"/>
        </w:rPr>
        <w:tab/>
        <w:t>UTGÅNGSDATUM</w:t>
      </w:r>
    </w:p>
    <w:p w14:paraId="4521FE99" w14:textId="77777777" w:rsidR="00D57536" w:rsidRPr="00DC2BA7" w:rsidRDefault="00D57536" w:rsidP="00D57536">
      <w:pPr>
        <w:keepNext/>
        <w:suppressAutoHyphens/>
        <w:spacing w:line="240" w:lineRule="auto"/>
        <w:rPr>
          <w:lang w:val="sv-SE"/>
        </w:rPr>
      </w:pPr>
    </w:p>
    <w:p w14:paraId="44311D75" w14:textId="77777777" w:rsidR="00D57536" w:rsidRPr="00DC2BA7" w:rsidRDefault="00B60735" w:rsidP="00D57536">
      <w:pPr>
        <w:suppressAutoHyphens/>
        <w:spacing w:line="240" w:lineRule="auto"/>
        <w:rPr>
          <w:lang w:val="sv-SE"/>
        </w:rPr>
      </w:pPr>
      <w:r w:rsidRPr="00DC2BA7">
        <w:rPr>
          <w:lang w:val="sv-SE"/>
        </w:rPr>
        <w:t>EXP</w:t>
      </w:r>
    </w:p>
    <w:p w14:paraId="2B43DE3B" w14:textId="77777777" w:rsidR="00D57536" w:rsidRPr="00DC2BA7" w:rsidRDefault="00D57536" w:rsidP="00D57536">
      <w:pPr>
        <w:suppressAutoHyphens/>
        <w:spacing w:line="240" w:lineRule="auto"/>
        <w:rPr>
          <w:lang w:val="sv-SE"/>
        </w:rPr>
      </w:pPr>
    </w:p>
    <w:p w14:paraId="65B15745" w14:textId="77777777" w:rsidR="00D57536" w:rsidRPr="00DC2BA7" w:rsidRDefault="00D57536" w:rsidP="00D57536">
      <w:pPr>
        <w:suppressAutoHyphens/>
        <w:spacing w:line="240" w:lineRule="auto"/>
        <w:rPr>
          <w:lang w:val="sv-SE"/>
        </w:rPr>
      </w:pPr>
    </w:p>
    <w:p w14:paraId="5F6DEA1A"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4.</w:t>
      </w:r>
      <w:r w:rsidRPr="00DC2BA7">
        <w:rPr>
          <w:b/>
          <w:lang w:val="sv-SE"/>
        </w:rPr>
        <w:tab/>
        <w:t>TILLVERKNINGSSATSNUMMER</w:t>
      </w:r>
    </w:p>
    <w:p w14:paraId="16BAC0D6" w14:textId="77777777" w:rsidR="00D57536" w:rsidRPr="00DC2BA7" w:rsidRDefault="00D57536" w:rsidP="00D57536">
      <w:pPr>
        <w:keepNext/>
        <w:suppressAutoHyphens/>
        <w:spacing w:line="240" w:lineRule="auto"/>
        <w:rPr>
          <w:lang w:val="sv-SE"/>
        </w:rPr>
      </w:pPr>
    </w:p>
    <w:p w14:paraId="15849FF8" w14:textId="77777777" w:rsidR="00D57536" w:rsidRPr="00DC2BA7" w:rsidRDefault="00B60735" w:rsidP="00D57536">
      <w:pPr>
        <w:suppressAutoHyphens/>
        <w:spacing w:line="240" w:lineRule="auto"/>
        <w:rPr>
          <w:lang w:val="sv-SE"/>
        </w:rPr>
      </w:pPr>
      <w:r w:rsidRPr="00DC2BA7">
        <w:rPr>
          <w:lang w:val="sv-SE"/>
        </w:rPr>
        <w:t>Lot</w:t>
      </w:r>
    </w:p>
    <w:p w14:paraId="1BF9B8D9" w14:textId="77777777" w:rsidR="00D57536" w:rsidRPr="00DC2BA7" w:rsidRDefault="00D57536" w:rsidP="00D57536">
      <w:pPr>
        <w:suppressAutoHyphens/>
        <w:spacing w:line="240" w:lineRule="auto"/>
        <w:rPr>
          <w:lang w:val="sv-SE"/>
        </w:rPr>
      </w:pPr>
    </w:p>
    <w:p w14:paraId="563528CF" w14:textId="77777777" w:rsidR="00D57536" w:rsidRPr="00DC2BA7" w:rsidRDefault="00D57536" w:rsidP="00D57536">
      <w:pPr>
        <w:suppressAutoHyphens/>
        <w:spacing w:line="240" w:lineRule="auto"/>
        <w:rPr>
          <w:lang w:val="sv-SE"/>
        </w:rPr>
      </w:pPr>
    </w:p>
    <w:p w14:paraId="506B6E15"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5.</w:t>
      </w:r>
      <w:r w:rsidRPr="00DC2BA7">
        <w:rPr>
          <w:b/>
          <w:lang w:val="sv-SE"/>
        </w:rPr>
        <w:tab/>
        <w:t>MÄNGD UTTRYCKT I VIKT, VOLYM ELLER PER ENHET</w:t>
      </w:r>
    </w:p>
    <w:p w14:paraId="446AF026" w14:textId="77777777" w:rsidR="00D57536" w:rsidRPr="00DC2BA7" w:rsidRDefault="00D57536" w:rsidP="00D57536">
      <w:pPr>
        <w:keepNext/>
        <w:suppressAutoHyphens/>
        <w:spacing w:line="240" w:lineRule="auto"/>
        <w:rPr>
          <w:lang w:val="sv-SE"/>
        </w:rPr>
      </w:pPr>
    </w:p>
    <w:p w14:paraId="558BB772" w14:textId="77777777" w:rsidR="00D57536" w:rsidRPr="00DC2BA7" w:rsidRDefault="00B60735" w:rsidP="00D57536">
      <w:pPr>
        <w:widowControl w:val="0"/>
        <w:tabs>
          <w:tab w:val="clear" w:pos="567"/>
        </w:tabs>
        <w:spacing w:line="240" w:lineRule="auto"/>
        <w:rPr>
          <w:snapToGrid/>
          <w:color w:val="000000"/>
          <w:shd w:val="pct15" w:color="auto" w:fill="auto"/>
          <w:lang w:val="sv-SE"/>
        </w:rPr>
      </w:pPr>
      <w:r w:rsidRPr="00DC2BA7">
        <w:rPr>
          <w:snapToGrid/>
          <w:color w:val="000000"/>
          <w:shd w:val="pct15" w:color="auto" w:fill="auto"/>
          <w:lang w:val="sv-SE"/>
        </w:rPr>
        <w:t>75 mg</w:t>
      </w:r>
    </w:p>
    <w:p w14:paraId="6C0981DA" w14:textId="77777777" w:rsidR="00D57536" w:rsidRPr="00DC2BA7" w:rsidRDefault="00D57536" w:rsidP="00D57536">
      <w:pPr>
        <w:widowControl w:val="0"/>
        <w:tabs>
          <w:tab w:val="clear" w:pos="567"/>
        </w:tabs>
        <w:spacing w:line="240" w:lineRule="auto"/>
        <w:rPr>
          <w:lang w:val="sv-SE"/>
        </w:rPr>
      </w:pPr>
    </w:p>
    <w:p w14:paraId="43C7888C" w14:textId="77777777" w:rsidR="00D57536" w:rsidRPr="00DC2BA7" w:rsidRDefault="00D57536" w:rsidP="00D57536">
      <w:pPr>
        <w:widowControl w:val="0"/>
        <w:tabs>
          <w:tab w:val="clear" w:pos="567"/>
        </w:tabs>
        <w:spacing w:line="240" w:lineRule="auto"/>
        <w:rPr>
          <w:lang w:val="sv-SE"/>
        </w:rPr>
      </w:pPr>
    </w:p>
    <w:p w14:paraId="58CE428B"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6.</w:t>
      </w:r>
      <w:r w:rsidRPr="00DC2BA7">
        <w:rPr>
          <w:b/>
          <w:lang w:val="sv-SE"/>
        </w:rPr>
        <w:tab/>
        <w:t>ÖVRIGT</w:t>
      </w:r>
    </w:p>
    <w:p w14:paraId="7BDBA69C" w14:textId="77777777" w:rsidR="00D57536" w:rsidRPr="00DC2BA7" w:rsidRDefault="00D57536" w:rsidP="00D57536">
      <w:pPr>
        <w:keepNext/>
        <w:suppressAutoHyphens/>
        <w:spacing w:line="240" w:lineRule="auto"/>
        <w:rPr>
          <w:lang w:val="sv-SE"/>
        </w:rPr>
      </w:pPr>
    </w:p>
    <w:p w14:paraId="34939FE4" w14:textId="77777777" w:rsidR="00D57536" w:rsidRPr="00DC2BA7" w:rsidRDefault="00B60735" w:rsidP="00D57536">
      <w:pPr>
        <w:widowControl w:val="0"/>
        <w:tabs>
          <w:tab w:val="clear" w:pos="567"/>
        </w:tabs>
        <w:spacing w:line="240" w:lineRule="auto"/>
        <w:rPr>
          <w:lang w:val="sv-SE"/>
        </w:rPr>
      </w:pPr>
      <w:r w:rsidRPr="00DC2BA7">
        <w:rPr>
          <w:lang w:val="sv-SE"/>
        </w:rPr>
        <w:t>Förvaras i kylskåp.</w:t>
      </w:r>
    </w:p>
    <w:p w14:paraId="1E69B2FD" w14:textId="77777777" w:rsidR="00D57536" w:rsidRPr="00DC2BA7" w:rsidRDefault="00D57536" w:rsidP="00D57536">
      <w:pPr>
        <w:widowControl w:val="0"/>
        <w:tabs>
          <w:tab w:val="clear" w:pos="567"/>
        </w:tabs>
        <w:spacing w:line="240" w:lineRule="auto"/>
        <w:rPr>
          <w:lang w:val="sv-SE"/>
        </w:rPr>
      </w:pPr>
    </w:p>
    <w:p w14:paraId="5804607C" w14:textId="77777777" w:rsidR="00D57536" w:rsidRPr="00DC2BA7" w:rsidRDefault="00B60735" w:rsidP="00D57536">
      <w:pPr>
        <w:suppressAutoHyphens/>
        <w:spacing w:line="240" w:lineRule="auto"/>
        <w:rPr>
          <w:lang w:val="sv-SE"/>
        </w:rPr>
      </w:pPr>
      <w:r w:rsidRPr="00DC2BA7">
        <w:rPr>
          <w:lang w:val="sv-SE"/>
        </w:rPr>
        <w:br w:type="page"/>
      </w:r>
    </w:p>
    <w:p w14:paraId="3AF66750" w14:textId="77777777" w:rsidR="00D57536" w:rsidRPr="00DC2BA7" w:rsidRDefault="00D57536" w:rsidP="00D57536">
      <w:pPr>
        <w:suppressAutoHyphens/>
        <w:spacing w:line="240" w:lineRule="auto"/>
        <w:rPr>
          <w:lang w:val="sv-SE"/>
        </w:rPr>
      </w:pPr>
    </w:p>
    <w:p w14:paraId="19E641FB" w14:textId="77777777" w:rsidR="00D57536" w:rsidRPr="00DC2BA7" w:rsidRDefault="00B60735" w:rsidP="00D57536">
      <w:pPr>
        <w:pBdr>
          <w:top w:val="single" w:sz="4" w:space="1" w:color="auto"/>
          <w:left w:val="single" w:sz="4" w:space="3" w:color="auto"/>
          <w:bottom w:val="single" w:sz="4" w:space="1" w:color="auto"/>
          <w:right w:val="single" w:sz="4" w:space="4" w:color="auto"/>
        </w:pBdr>
        <w:suppressAutoHyphens/>
        <w:spacing w:line="240" w:lineRule="auto"/>
        <w:rPr>
          <w:lang w:val="sv-SE"/>
        </w:rPr>
      </w:pPr>
      <w:r w:rsidRPr="00DC2BA7">
        <w:rPr>
          <w:b/>
          <w:lang w:val="sv-SE"/>
        </w:rPr>
        <w:t>UPPGIFTER SOM SKA FINNAS PÅ SMÅ INRE LÄKEMEDELSFÖRPACKNINGAR</w:t>
      </w:r>
    </w:p>
    <w:p w14:paraId="317DEC76" w14:textId="77777777" w:rsidR="00D57536" w:rsidRPr="00DC2BA7" w:rsidRDefault="00D57536" w:rsidP="00D57536">
      <w:pPr>
        <w:pBdr>
          <w:top w:val="single" w:sz="4" w:space="1" w:color="auto"/>
          <w:left w:val="single" w:sz="4" w:space="3" w:color="auto"/>
          <w:bottom w:val="single" w:sz="4" w:space="1" w:color="auto"/>
          <w:right w:val="single" w:sz="4" w:space="4" w:color="auto"/>
        </w:pBdr>
        <w:suppressAutoHyphens/>
        <w:spacing w:line="240" w:lineRule="auto"/>
        <w:rPr>
          <w:lang w:val="sv-SE"/>
        </w:rPr>
      </w:pPr>
    </w:p>
    <w:p w14:paraId="46E54023" w14:textId="77777777" w:rsidR="00D57536" w:rsidRPr="00DC2BA7" w:rsidRDefault="00B60735" w:rsidP="00D57536">
      <w:pPr>
        <w:pBdr>
          <w:top w:val="single" w:sz="4" w:space="1" w:color="auto"/>
          <w:left w:val="single" w:sz="4" w:space="3" w:color="auto"/>
          <w:bottom w:val="single" w:sz="4" w:space="1" w:color="auto"/>
          <w:right w:val="single" w:sz="4" w:space="4" w:color="auto"/>
        </w:pBdr>
        <w:spacing w:line="240" w:lineRule="auto"/>
        <w:rPr>
          <w:i/>
          <w:lang w:val="sv-SE"/>
        </w:rPr>
      </w:pPr>
      <w:r w:rsidRPr="00DC2BA7">
        <w:rPr>
          <w:b/>
          <w:lang w:val="sv-SE"/>
        </w:rPr>
        <w:t>ETIKETT PÅ AMPULL</w:t>
      </w:r>
    </w:p>
    <w:p w14:paraId="63DA4D50" w14:textId="77777777" w:rsidR="00D57536" w:rsidRPr="00DC2BA7" w:rsidRDefault="00D57536" w:rsidP="00D57536">
      <w:pPr>
        <w:suppressAutoHyphens/>
        <w:spacing w:line="240" w:lineRule="auto"/>
        <w:rPr>
          <w:lang w:val="sv-SE"/>
        </w:rPr>
      </w:pPr>
    </w:p>
    <w:p w14:paraId="48D4E4A8" w14:textId="77777777" w:rsidR="00D57536" w:rsidRPr="00DC2BA7" w:rsidRDefault="00D57536" w:rsidP="00D57536">
      <w:pPr>
        <w:suppressAutoHyphens/>
        <w:spacing w:line="240" w:lineRule="auto"/>
        <w:rPr>
          <w:lang w:val="sv-SE"/>
        </w:rPr>
      </w:pPr>
    </w:p>
    <w:p w14:paraId="2A54DEC5"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w:t>
      </w:r>
      <w:r w:rsidRPr="00DC2BA7">
        <w:rPr>
          <w:b/>
          <w:lang w:val="sv-SE"/>
        </w:rPr>
        <w:tab/>
        <w:t>LÄKEMEDLETS NAMN OCH ADMINISTRERINGSVÄG</w:t>
      </w:r>
    </w:p>
    <w:p w14:paraId="14F2E7F6" w14:textId="77777777" w:rsidR="00D57536" w:rsidRPr="00DC2BA7" w:rsidRDefault="00D57536" w:rsidP="00D57536">
      <w:pPr>
        <w:keepNext/>
        <w:suppressAutoHyphens/>
        <w:spacing w:line="240" w:lineRule="auto"/>
        <w:rPr>
          <w:lang w:val="sv-SE"/>
        </w:rPr>
      </w:pPr>
    </w:p>
    <w:p w14:paraId="45B98B47" w14:textId="77777777" w:rsidR="00D57536" w:rsidRPr="00DC2BA7" w:rsidRDefault="00B60735" w:rsidP="00D57536">
      <w:pPr>
        <w:suppressAutoHyphens/>
        <w:spacing w:line="240" w:lineRule="auto"/>
        <w:rPr>
          <w:lang w:val="sv-SE"/>
        </w:rPr>
      </w:pPr>
      <w:r w:rsidRPr="00DC2BA7">
        <w:rPr>
          <w:lang w:val="sv-SE"/>
        </w:rPr>
        <w:t>Spädningsvätska för Xolair</w:t>
      </w:r>
    </w:p>
    <w:p w14:paraId="7A21047F" w14:textId="77777777" w:rsidR="00D57536" w:rsidRPr="00DC2BA7" w:rsidRDefault="00B60735" w:rsidP="00D57536">
      <w:pPr>
        <w:suppressAutoHyphens/>
        <w:spacing w:line="240" w:lineRule="auto"/>
        <w:rPr>
          <w:lang w:val="sv-SE"/>
        </w:rPr>
      </w:pPr>
      <w:r w:rsidRPr="00DC2BA7">
        <w:rPr>
          <w:lang w:val="sv-SE"/>
        </w:rPr>
        <w:t>Vatten för injektionsvätskor</w:t>
      </w:r>
    </w:p>
    <w:p w14:paraId="5FB676F1" w14:textId="77777777" w:rsidR="00D57536" w:rsidRPr="00DC2BA7" w:rsidRDefault="00D57536" w:rsidP="00D57536">
      <w:pPr>
        <w:suppressAutoHyphens/>
        <w:spacing w:line="240" w:lineRule="auto"/>
        <w:rPr>
          <w:lang w:val="sv-SE"/>
        </w:rPr>
      </w:pPr>
    </w:p>
    <w:p w14:paraId="75FDF0A9" w14:textId="77777777" w:rsidR="00D57536" w:rsidRPr="00DC2BA7" w:rsidRDefault="00D57536" w:rsidP="00D57536">
      <w:pPr>
        <w:suppressAutoHyphens/>
        <w:spacing w:line="240" w:lineRule="auto"/>
        <w:rPr>
          <w:lang w:val="sv-SE"/>
        </w:rPr>
      </w:pPr>
    </w:p>
    <w:p w14:paraId="2A067FED"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2.</w:t>
      </w:r>
      <w:r w:rsidRPr="00DC2BA7">
        <w:rPr>
          <w:b/>
          <w:lang w:val="sv-SE"/>
        </w:rPr>
        <w:tab/>
        <w:t>ADMINISTRERINGSSÄTT</w:t>
      </w:r>
    </w:p>
    <w:p w14:paraId="56667CBD" w14:textId="77777777" w:rsidR="00D57536" w:rsidRPr="00DC2BA7" w:rsidRDefault="00D57536" w:rsidP="00D57536">
      <w:pPr>
        <w:keepNext/>
        <w:suppressAutoHyphens/>
        <w:spacing w:line="240" w:lineRule="auto"/>
        <w:rPr>
          <w:lang w:val="sv-SE"/>
        </w:rPr>
      </w:pPr>
    </w:p>
    <w:p w14:paraId="34CC501A" w14:textId="77777777" w:rsidR="00D57536" w:rsidRPr="00DC2BA7" w:rsidRDefault="00B60735" w:rsidP="00D57536">
      <w:pPr>
        <w:suppressAutoHyphens/>
        <w:spacing w:line="240" w:lineRule="auto"/>
        <w:ind w:left="567" w:hanging="567"/>
        <w:rPr>
          <w:lang w:val="sv-SE"/>
        </w:rPr>
      </w:pPr>
      <w:r w:rsidRPr="00DC2BA7">
        <w:rPr>
          <w:lang w:val="sv-SE"/>
        </w:rPr>
        <w:t>Använd 0,9 ml och kassera resten.</w:t>
      </w:r>
    </w:p>
    <w:p w14:paraId="1D29CF70" w14:textId="77777777" w:rsidR="00D57536" w:rsidRPr="00DC2BA7" w:rsidRDefault="00D57536" w:rsidP="00D57536">
      <w:pPr>
        <w:suppressAutoHyphens/>
        <w:spacing w:line="240" w:lineRule="auto"/>
        <w:ind w:left="567" w:hanging="567"/>
        <w:rPr>
          <w:lang w:val="sv-SE"/>
        </w:rPr>
      </w:pPr>
    </w:p>
    <w:p w14:paraId="6807B4EE" w14:textId="77777777" w:rsidR="00D57536" w:rsidRPr="00DC2BA7" w:rsidRDefault="00D57536" w:rsidP="00D57536">
      <w:pPr>
        <w:suppressAutoHyphens/>
        <w:spacing w:line="240" w:lineRule="auto"/>
        <w:ind w:left="567" w:hanging="567"/>
        <w:rPr>
          <w:lang w:val="sv-SE"/>
        </w:rPr>
      </w:pPr>
    </w:p>
    <w:p w14:paraId="0AB505FA"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3.</w:t>
      </w:r>
      <w:r w:rsidRPr="00DC2BA7">
        <w:rPr>
          <w:b/>
          <w:lang w:val="sv-SE"/>
        </w:rPr>
        <w:tab/>
        <w:t>UTGÅNGSDATUM</w:t>
      </w:r>
    </w:p>
    <w:p w14:paraId="5DB2F06E" w14:textId="77777777" w:rsidR="00D57536" w:rsidRPr="00DC2BA7" w:rsidRDefault="00D57536" w:rsidP="00D57536">
      <w:pPr>
        <w:keepNext/>
        <w:suppressAutoHyphens/>
        <w:spacing w:line="240" w:lineRule="auto"/>
        <w:rPr>
          <w:lang w:val="sv-SE"/>
        </w:rPr>
      </w:pPr>
    </w:p>
    <w:p w14:paraId="34BE9709" w14:textId="77777777" w:rsidR="00D57536" w:rsidRPr="00DC2BA7" w:rsidRDefault="00B60735" w:rsidP="00D57536">
      <w:pPr>
        <w:suppressAutoHyphens/>
        <w:spacing w:line="240" w:lineRule="auto"/>
        <w:rPr>
          <w:lang w:val="sv-SE"/>
        </w:rPr>
      </w:pPr>
      <w:r w:rsidRPr="00DC2BA7">
        <w:rPr>
          <w:lang w:val="sv-SE"/>
        </w:rPr>
        <w:t>EXP</w:t>
      </w:r>
    </w:p>
    <w:p w14:paraId="0EB4FD67" w14:textId="77777777" w:rsidR="00D57536" w:rsidRPr="00DC2BA7" w:rsidRDefault="00D57536" w:rsidP="00D57536">
      <w:pPr>
        <w:suppressAutoHyphens/>
        <w:spacing w:line="240" w:lineRule="auto"/>
        <w:rPr>
          <w:lang w:val="sv-SE"/>
        </w:rPr>
      </w:pPr>
    </w:p>
    <w:p w14:paraId="506A16AF" w14:textId="77777777" w:rsidR="00D57536" w:rsidRPr="00DC2BA7" w:rsidRDefault="00D57536" w:rsidP="00D57536">
      <w:pPr>
        <w:suppressAutoHyphens/>
        <w:spacing w:line="240" w:lineRule="auto"/>
        <w:rPr>
          <w:lang w:val="sv-SE"/>
        </w:rPr>
      </w:pPr>
    </w:p>
    <w:p w14:paraId="10F50F3E"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4.</w:t>
      </w:r>
      <w:r w:rsidRPr="00DC2BA7">
        <w:rPr>
          <w:b/>
          <w:lang w:val="sv-SE"/>
        </w:rPr>
        <w:tab/>
        <w:t>TILLVERKNINGSSATSNUMMER</w:t>
      </w:r>
    </w:p>
    <w:p w14:paraId="245684EF" w14:textId="77777777" w:rsidR="00D57536" w:rsidRPr="00DC2BA7" w:rsidRDefault="00D57536" w:rsidP="00D57536">
      <w:pPr>
        <w:keepNext/>
        <w:suppressAutoHyphens/>
        <w:spacing w:line="240" w:lineRule="auto"/>
        <w:rPr>
          <w:lang w:val="sv-SE"/>
        </w:rPr>
      </w:pPr>
    </w:p>
    <w:p w14:paraId="26367C46" w14:textId="77777777" w:rsidR="00D57536" w:rsidRPr="00DC2BA7" w:rsidRDefault="00B60735" w:rsidP="00D57536">
      <w:pPr>
        <w:suppressAutoHyphens/>
        <w:spacing w:line="240" w:lineRule="auto"/>
        <w:rPr>
          <w:lang w:val="sv-SE"/>
        </w:rPr>
      </w:pPr>
      <w:r w:rsidRPr="00DC2BA7">
        <w:rPr>
          <w:lang w:val="sv-SE"/>
        </w:rPr>
        <w:t>Lot</w:t>
      </w:r>
    </w:p>
    <w:p w14:paraId="134A4CCB" w14:textId="77777777" w:rsidR="00D57536" w:rsidRPr="00DC2BA7" w:rsidRDefault="00D57536" w:rsidP="00D57536">
      <w:pPr>
        <w:suppressAutoHyphens/>
        <w:spacing w:line="240" w:lineRule="auto"/>
        <w:rPr>
          <w:lang w:val="sv-SE"/>
        </w:rPr>
      </w:pPr>
    </w:p>
    <w:p w14:paraId="2470C68A" w14:textId="77777777" w:rsidR="00D57536" w:rsidRPr="00DC2BA7" w:rsidRDefault="00D57536" w:rsidP="00D57536">
      <w:pPr>
        <w:suppressAutoHyphens/>
        <w:spacing w:line="240" w:lineRule="auto"/>
        <w:rPr>
          <w:lang w:val="sv-SE"/>
        </w:rPr>
      </w:pPr>
    </w:p>
    <w:p w14:paraId="157D57DB"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5.</w:t>
      </w:r>
      <w:r w:rsidRPr="00DC2BA7">
        <w:rPr>
          <w:b/>
          <w:lang w:val="sv-SE"/>
        </w:rPr>
        <w:tab/>
        <w:t>MÄNGD UTTRYCKT I VIKT, VOLYM ELLER PER ENHET</w:t>
      </w:r>
    </w:p>
    <w:p w14:paraId="04A0171F" w14:textId="77777777" w:rsidR="00D57536" w:rsidRPr="00DC2BA7" w:rsidRDefault="00D57536" w:rsidP="00D57536">
      <w:pPr>
        <w:keepNext/>
        <w:suppressAutoHyphens/>
        <w:spacing w:line="240" w:lineRule="auto"/>
        <w:rPr>
          <w:lang w:val="sv-SE"/>
        </w:rPr>
      </w:pPr>
    </w:p>
    <w:p w14:paraId="0CA3BA56" w14:textId="77777777" w:rsidR="00D57536" w:rsidRPr="00DC2BA7" w:rsidRDefault="00B60735" w:rsidP="00D57536">
      <w:pPr>
        <w:widowControl w:val="0"/>
        <w:tabs>
          <w:tab w:val="clear" w:pos="567"/>
        </w:tabs>
        <w:spacing w:line="240" w:lineRule="auto"/>
        <w:rPr>
          <w:lang w:val="sv-SE"/>
        </w:rPr>
      </w:pPr>
      <w:r w:rsidRPr="00DC2BA7">
        <w:rPr>
          <w:lang w:val="sv-SE"/>
        </w:rPr>
        <w:t>2 ml</w:t>
      </w:r>
    </w:p>
    <w:p w14:paraId="00301FF5" w14:textId="77777777" w:rsidR="00D57536" w:rsidRPr="00DC2BA7" w:rsidRDefault="00D57536" w:rsidP="00D57536">
      <w:pPr>
        <w:widowControl w:val="0"/>
        <w:tabs>
          <w:tab w:val="clear" w:pos="567"/>
        </w:tabs>
        <w:spacing w:line="240" w:lineRule="auto"/>
        <w:rPr>
          <w:lang w:val="sv-SE"/>
        </w:rPr>
      </w:pPr>
    </w:p>
    <w:p w14:paraId="51469BA5" w14:textId="77777777" w:rsidR="00D57536" w:rsidRPr="00DC2BA7" w:rsidRDefault="00D57536" w:rsidP="00D57536">
      <w:pPr>
        <w:widowControl w:val="0"/>
        <w:tabs>
          <w:tab w:val="clear" w:pos="567"/>
        </w:tabs>
        <w:spacing w:line="240" w:lineRule="auto"/>
        <w:rPr>
          <w:lang w:val="sv-SE"/>
        </w:rPr>
      </w:pPr>
    </w:p>
    <w:p w14:paraId="1CCDF824"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6.</w:t>
      </w:r>
      <w:r w:rsidRPr="00DC2BA7">
        <w:rPr>
          <w:b/>
          <w:lang w:val="sv-SE"/>
        </w:rPr>
        <w:tab/>
        <w:t>ÖVRIGT</w:t>
      </w:r>
    </w:p>
    <w:p w14:paraId="24B52DDC" w14:textId="77777777" w:rsidR="00D57536" w:rsidRPr="00DC2BA7" w:rsidRDefault="00D57536" w:rsidP="00D57536">
      <w:pPr>
        <w:keepNext/>
        <w:suppressAutoHyphens/>
        <w:spacing w:line="240" w:lineRule="auto"/>
        <w:rPr>
          <w:lang w:val="sv-SE"/>
        </w:rPr>
      </w:pPr>
    </w:p>
    <w:p w14:paraId="55AD0DEA" w14:textId="77777777" w:rsidR="00D57536" w:rsidRPr="00DC2BA7" w:rsidRDefault="00D57536" w:rsidP="00D57536">
      <w:pPr>
        <w:spacing w:line="240" w:lineRule="auto"/>
        <w:rPr>
          <w:lang w:val="sv-SE"/>
        </w:rPr>
      </w:pPr>
    </w:p>
    <w:p w14:paraId="6AFB9E4D" w14:textId="77777777" w:rsidR="00D57536" w:rsidRPr="00DC2BA7" w:rsidRDefault="00B60735" w:rsidP="00D57536">
      <w:pPr>
        <w:spacing w:line="240" w:lineRule="auto"/>
        <w:rPr>
          <w:lang w:val="sv-SE"/>
        </w:rPr>
      </w:pPr>
      <w:r w:rsidRPr="00DC2BA7">
        <w:rPr>
          <w:lang w:val="sv-SE"/>
        </w:rPr>
        <w:br w:type="page"/>
      </w:r>
    </w:p>
    <w:p w14:paraId="51F4D713" w14:textId="77777777" w:rsidR="00D57536" w:rsidRPr="00DC2BA7" w:rsidRDefault="00D57536" w:rsidP="00D57536">
      <w:pPr>
        <w:spacing w:line="240" w:lineRule="auto"/>
        <w:rPr>
          <w:lang w:val="sv-SE"/>
        </w:rPr>
      </w:pPr>
    </w:p>
    <w:p w14:paraId="38EBCB58" w14:textId="77777777" w:rsidR="00D57536" w:rsidRPr="00DC2BA7" w:rsidRDefault="00B60735" w:rsidP="00D57536">
      <w:pPr>
        <w:pBdr>
          <w:top w:val="single" w:sz="4" w:space="1" w:color="auto"/>
          <w:left w:val="single" w:sz="4" w:space="4" w:color="auto"/>
          <w:bottom w:val="single" w:sz="4" w:space="1" w:color="auto"/>
          <w:right w:val="single" w:sz="4" w:space="4" w:color="auto"/>
        </w:pBdr>
        <w:spacing w:line="240" w:lineRule="auto"/>
        <w:rPr>
          <w:lang w:val="sv-SE"/>
        </w:rPr>
      </w:pPr>
      <w:r w:rsidRPr="00DC2BA7">
        <w:rPr>
          <w:b/>
          <w:lang w:val="sv-SE"/>
        </w:rPr>
        <w:t>UPPGIFTER SOM SKA FINNAS PÅ YTTRE FÖRPACKNINGEN</w:t>
      </w:r>
    </w:p>
    <w:p w14:paraId="48E4C7D5" w14:textId="77777777" w:rsidR="00D57536" w:rsidRPr="00DC2BA7" w:rsidRDefault="00D57536" w:rsidP="00D57536">
      <w:pPr>
        <w:pBdr>
          <w:top w:val="single" w:sz="4" w:space="1" w:color="auto"/>
          <w:left w:val="single" w:sz="4" w:space="4" w:color="auto"/>
          <w:bottom w:val="single" w:sz="4" w:space="1" w:color="auto"/>
          <w:right w:val="single" w:sz="4" w:space="4" w:color="auto"/>
        </w:pBdr>
        <w:spacing w:line="240" w:lineRule="auto"/>
        <w:rPr>
          <w:lang w:val="sv-SE"/>
        </w:rPr>
      </w:pPr>
    </w:p>
    <w:p w14:paraId="0BD3208E" w14:textId="77777777" w:rsidR="00D57536" w:rsidRPr="00DC2BA7" w:rsidRDefault="00B60735" w:rsidP="00D57536">
      <w:pPr>
        <w:pBdr>
          <w:top w:val="single" w:sz="4" w:space="1" w:color="auto"/>
          <w:left w:val="single" w:sz="4" w:space="4" w:color="auto"/>
          <w:bottom w:val="single" w:sz="4" w:space="1" w:color="auto"/>
          <w:right w:val="single" w:sz="4" w:space="4" w:color="auto"/>
        </w:pBdr>
        <w:spacing w:line="240" w:lineRule="auto"/>
        <w:rPr>
          <w:lang w:val="sv-SE"/>
        </w:rPr>
      </w:pPr>
      <w:r w:rsidRPr="00DC2BA7">
        <w:rPr>
          <w:b/>
          <w:lang w:val="sv-SE"/>
        </w:rPr>
        <w:t>KARTONG INNEHÅLLANDE 1 INJEKTIOSFLASKA OCH 1 AMPULL SOM ENHETSFÖRPACKNING (INKLUSIVE ”BLUE BOX”)</w:t>
      </w:r>
    </w:p>
    <w:p w14:paraId="3D94A9D3" w14:textId="77777777" w:rsidR="00D57536" w:rsidRPr="00DC2BA7" w:rsidRDefault="00D57536" w:rsidP="00D57536">
      <w:pPr>
        <w:shd w:val="clear" w:color="auto" w:fill="FFFFFF"/>
        <w:suppressAutoHyphens/>
        <w:spacing w:line="240" w:lineRule="auto"/>
        <w:rPr>
          <w:lang w:val="sv-SE"/>
        </w:rPr>
      </w:pPr>
    </w:p>
    <w:p w14:paraId="0B43CD03" w14:textId="77777777" w:rsidR="00D57536" w:rsidRPr="00DC2BA7" w:rsidRDefault="00D57536" w:rsidP="00D57536">
      <w:pPr>
        <w:suppressAutoHyphens/>
        <w:spacing w:line="240" w:lineRule="auto"/>
        <w:rPr>
          <w:lang w:val="sv-SE"/>
        </w:rPr>
      </w:pPr>
    </w:p>
    <w:p w14:paraId="431C98E6"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w:t>
      </w:r>
      <w:r w:rsidRPr="00DC2BA7">
        <w:rPr>
          <w:b/>
          <w:lang w:val="sv-SE"/>
        </w:rPr>
        <w:tab/>
        <w:t>LÄKEMEDLETS NAMN</w:t>
      </w:r>
    </w:p>
    <w:p w14:paraId="3B227ADC" w14:textId="77777777" w:rsidR="00D57536" w:rsidRPr="00DC2BA7" w:rsidRDefault="00D57536" w:rsidP="00D57536">
      <w:pPr>
        <w:keepNext/>
        <w:suppressAutoHyphens/>
        <w:spacing w:line="240" w:lineRule="auto"/>
        <w:rPr>
          <w:lang w:val="sv-SE"/>
        </w:rPr>
      </w:pPr>
    </w:p>
    <w:p w14:paraId="34D01274" w14:textId="77777777" w:rsidR="00D57536" w:rsidRPr="00DC2BA7" w:rsidRDefault="00B60735" w:rsidP="00D57536">
      <w:pPr>
        <w:suppressAutoHyphens/>
        <w:spacing w:line="240" w:lineRule="auto"/>
        <w:rPr>
          <w:lang w:val="sv-SE"/>
        </w:rPr>
      </w:pPr>
      <w:r w:rsidRPr="00DC2BA7">
        <w:rPr>
          <w:lang w:val="sv-SE"/>
        </w:rPr>
        <w:t>Xolair 150 mg pulver och vätska till injektionsvätska, lösning</w:t>
      </w:r>
    </w:p>
    <w:p w14:paraId="2D60BF63" w14:textId="77777777" w:rsidR="00D57536" w:rsidRPr="00DC2BA7" w:rsidRDefault="00B60735" w:rsidP="00D57536">
      <w:pPr>
        <w:suppressAutoHyphens/>
        <w:spacing w:line="240" w:lineRule="auto"/>
        <w:rPr>
          <w:lang w:val="sv-SE"/>
        </w:rPr>
      </w:pPr>
      <w:r w:rsidRPr="00DC2BA7">
        <w:rPr>
          <w:lang w:val="sv-SE"/>
        </w:rPr>
        <w:t>omalizumab</w:t>
      </w:r>
    </w:p>
    <w:p w14:paraId="739B0B3C" w14:textId="77777777" w:rsidR="00D57536" w:rsidRPr="00DC2BA7" w:rsidRDefault="00D57536" w:rsidP="00D57536">
      <w:pPr>
        <w:suppressAutoHyphens/>
        <w:spacing w:line="240" w:lineRule="auto"/>
        <w:rPr>
          <w:lang w:val="sv-SE"/>
        </w:rPr>
      </w:pPr>
    </w:p>
    <w:p w14:paraId="1E0AE792" w14:textId="77777777" w:rsidR="00D57536" w:rsidRPr="00DC2BA7" w:rsidRDefault="00D57536" w:rsidP="00D57536">
      <w:pPr>
        <w:suppressAutoHyphens/>
        <w:spacing w:line="240" w:lineRule="auto"/>
        <w:rPr>
          <w:lang w:val="sv-SE"/>
        </w:rPr>
      </w:pPr>
    </w:p>
    <w:p w14:paraId="23629FBC"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2.</w:t>
      </w:r>
      <w:r w:rsidRPr="00DC2BA7">
        <w:rPr>
          <w:b/>
          <w:lang w:val="sv-SE"/>
        </w:rPr>
        <w:tab/>
        <w:t>DEKLARATION AV AKTIVT(A) SUBSTANS(ER)</w:t>
      </w:r>
    </w:p>
    <w:p w14:paraId="1996C504" w14:textId="77777777" w:rsidR="00D57536" w:rsidRPr="00DC2BA7" w:rsidRDefault="00D57536" w:rsidP="00D57536">
      <w:pPr>
        <w:keepNext/>
        <w:suppressAutoHyphens/>
        <w:spacing w:line="240" w:lineRule="auto"/>
        <w:rPr>
          <w:lang w:val="sv-SE"/>
        </w:rPr>
      </w:pPr>
    </w:p>
    <w:p w14:paraId="4810FC80" w14:textId="77777777" w:rsidR="00D57536" w:rsidRPr="00DC2BA7" w:rsidRDefault="00B60735" w:rsidP="00D57536">
      <w:pPr>
        <w:suppressAutoHyphens/>
        <w:spacing w:line="240" w:lineRule="auto"/>
        <w:rPr>
          <w:lang w:val="sv-SE"/>
        </w:rPr>
      </w:pPr>
      <w:r w:rsidRPr="00DC2BA7">
        <w:rPr>
          <w:lang w:val="sv-SE"/>
        </w:rPr>
        <w:t>En injektionsflaska innehåller 150 mg omalizumab.</w:t>
      </w:r>
    </w:p>
    <w:p w14:paraId="4EB3905E" w14:textId="77777777" w:rsidR="00D57536" w:rsidRPr="00DC2BA7" w:rsidRDefault="00D57536" w:rsidP="00D57536">
      <w:pPr>
        <w:suppressAutoHyphens/>
        <w:spacing w:line="240" w:lineRule="auto"/>
        <w:rPr>
          <w:lang w:val="sv-SE"/>
        </w:rPr>
      </w:pPr>
    </w:p>
    <w:p w14:paraId="59B64621" w14:textId="77777777" w:rsidR="00D57536" w:rsidRPr="00DC2BA7" w:rsidRDefault="00D57536" w:rsidP="00D57536">
      <w:pPr>
        <w:suppressAutoHyphens/>
        <w:spacing w:line="240" w:lineRule="auto"/>
        <w:rPr>
          <w:lang w:val="sv-SE"/>
        </w:rPr>
      </w:pPr>
    </w:p>
    <w:p w14:paraId="40AD53FA"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3.</w:t>
      </w:r>
      <w:r w:rsidRPr="00DC2BA7">
        <w:rPr>
          <w:b/>
          <w:lang w:val="sv-SE"/>
        </w:rPr>
        <w:tab/>
        <w:t>FÖRTECKNING ÖVER HJÄLPÄMNEN</w:t>
      </w:r>
    </w:p>
    <w:p w14:paraId="547B7E8D" w14:textId="77777777" w:rsidR="00D57536" w:rsidRPr="00DC2BA7" w:rsidRDefault="00D57536" w:rsidP="00D57536">
      <w:pPr>
        <w:keepNext/>
        <w:suppressAutoHyphens/>
        <w:spacing w:line="240" w:lineRule="auto"/>
        <w:rPr>
          <w:lang w:val="sv-SE"/>
        </w:rPr>
      </w:pPr>
    </w:p>
    <w:p w14:paraId="20B2D42C" w14:textId="07E7D012" w:rsidR="00D57536" w:rsidRPr="00DC2BA7" w:rsidRDefault="00B60735" w:rsidP="00D57536">
      <w:pPr>
        <w:suppressAutoHyphens/>
        <w:spacing w:line="240" w:lineRule="auto"/>
        <w:rPr>
          <w:lang w:val="sv-SE"/>
        </w:rPr>
      </w:pPr>
      <w:r w:rsidRPr="00DC2BA7">
        <w:rPr>
          <w:lang w:val="sv-SE"/>
        </w:rPr>
        <w:t>Pulver: sackaros, histidin, histidinhydrokloridmonohydrat och polysorbat 20</w:t>
      </w:r>
    </w:p>
    <w:p w14:paraId="07825383" w14:textId="77777777" w:rsidR="00D57536" w:rsidRPr="00DC2BA7" w:rsidRDefault="00B60735" w:rsidP="00D57536">
      <w:pPr>
        <w:suppressAutoHyphens/>
        <w:spacing w:line="240" w:lineRule="auto"/>
        <w:rPr>
          <w:lang w:val="sv-SE"/>
        </w:rPr>
      </w:pPr>
      <w:r w:rsidRPr="00DC2BA7">
        <w:rPr>
          <w:lang w:val="sv-SE"/>
        </w:rPr>
        <w:t>Spädningsvätska: vatten för injektionsvätskor</w:t>
      </w:r>
    </w:p>
    <w:p w14:paraId="2DCA6C8F" w14:textId="77777777" w:rsidR="00D57536" w:rsidRPr="00DC2BA7" w:rsidRDefault="00D57536" w:rsidP="00D57536">
      <w:pPr>
        <w:suppressAutoHyphens/>
        <w:spacing w:line="240" w:lineRule="auto"/>
        <w:rPr>
          <w:lang w:val="sv-SE"/>
        </w:rPr>
      </w:pPr>
    </w:p>
    <w:p w14:paraId="49B3649E" w14:textId="77777777" w:rsidR="00D57536" w:rsidRPr="00DC2BA7" w:rsidRDefault="00D57536" w:rsidP="00D57536">
      <w:pPr>
        <w:suppressAutoHyphens/>
        <w:spacing w:line="240" w:lineRule="auto"/>
        <w:rPr>
          <w:lang w:val="sv-SE"/>
        </w:rPr>
      </w:pPr>
    </w:p>
    <w:p w14:paraId="0227E3DC"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4.</w:t>
      </w:r>
      <w:r w:rsidRPr="00DC2BA7">
        <w:rPr>
          <w:b/>
          <w:lang w:val="sv-SE"/>
        </w:rPr>
        <w:tab/>
        <w:t>LÄKEMEDELSFORM OCH FÖRPACKNINGSSTORLEK</w:t>
      </w:r>
    </w:p>
    <w:p w14:paraId="4F5D15F5" w14:textId="77777777" w:rsidR="00D57536" w:rsidRPr="00DC2BA7" w:rsidRDefault="00D57536" w:rsidP="00D57536">
      <w:pPr>
        <w:keepNext/>
        <w:suppressAutoHyphens/>
        <w:spacing w:line="240" w:lineRule="auto"/>
        <w:rPr>
          <w:lang w:val="sv-SE"/>
        </w:rPr>
      </w:pPr>
    </w:p>
    <w:p w14:paraId="41204A32" w14:textId="77777777" w:rsidR="00D57536" w:rsidRPr="00DC2BA7" w:rsidRDefault="00B60735" w:rsidP="00D57536">
      <w:pPr>
        <w:keepNext/>
        <w:suppressAutoHyphens/>
        <w:spacing w:line="240" w:lineRule="auto"/>
        <w:rPr>
          <w:snapToGrid/>
          <w:color w:val="000000"/>
          <w:shd w:val="pct15" w:color="auto" w:fill="auto"/>
          <w:lang w:val="sv-SE"/>
        </w:rPr>
      </w:pPr>
      <w:r w:rsidRPr="00DC2BA7">
        <w:rPr>
          <w:snapToGrid/>
          <w:color w:val="000000"/>
          <w:shd w:val="pct15" w:color="auto" w:fill="auto"/>
          <w:lang w:val="sv-SE"/>
        </w:rPr>
        <w:t>Pulver och vätska till injektionsvätska, lösning</w:t>
      </w:r>
    </w:p>
    <w:p w14:paraId="0ECB4A1E" w14:textId="77777777" w:rsidR="00D57536" w:rsidRPr="00DC2BA7" w:rsidRDefault="00D57536" w:rsidP="00D57536">
      <w:pPr>
        <w:suppressAutoHyphens/>
        <w:spacing w:line="240" w:lineRule="auto"/>
        <w:rPr>
          <w:lang w:val="sv-SE"/>
        </w:rPr>
      </w:pPr>
    </w:p>
    <w:p w14:paraId="27E70E3B" w14:textId="77777777" w:rsidR="00D57536" w:rsidRPr="00DC2BA7" w:rsidRDefault="00B60735" w:rsidP="00D57536">
      <w:pPr>
        <w:suppressAutoHyphens/>
        <w:spacing w:line="240" w:lineRule="auto"/>
        <w:rPr>
          <w:lang w:val="sv-SE"/>
        </w:rPr>
      </w:pPr>
      <w:r w:rsidRPr="00DC2BA7">
        <w:rPr>
          <w:lang w:val="sv-SE"/>
        </w:rPr>
        <w:t>1 x 150 mg injektionsflaska</w:t>
      </w:r>
    </w:p>
    <w:p w14:paraId="6619C326" w14:textId="77777777" w:rsidR="00D57536" w:rsidRPr="00DC2BA7" w:rsidRDefault="00B60735" w:rsidP="00D57536">
      <w:pPr>
        <w:suppressAutoHyphens/>
        <w:spacing w:line="240" w:lineRule="auto"/>
        <w:rPr>
          <w:lang w:val="sv-SE"/>
        </w:rPr>
      </w:pPr>
      <w:r w:rsidRPr="00DC2BA7">
        <w:rPr>
          <w:lang w:val="sv-SE"/>
        </w:rPr>
        <w:t>1 x 2 ml ampull med spädningsvätska</w:t>
      </w:r>
    </w:p>
    <w:p w14:paraId="05608138" w14:textId="77777777" w:rsidR="00D57536" w:rsidRPr="00DC2BA7" w:rsidRDefault="00D57536" w:rsidP="00D57536">
      <w:pPr>
        <w:suppressAutoHyphens/>
        <w:spacing w:line="240" w:lineRule="auto"/>
        <w:rPr>
          <w:lang w:val="sv-SE"/>
        </w:rPr>
      </w:pPr>
    </w:p>
    <w:p w14:paraId="6249F0D9" w14:textId="77777777" w:rsidR="00D57536" w:rsidRPr="00DC2BA7" w:rsidRDefault="00D57536" w:rsidP="00D57536">
      <w:pPr>
        <w:suppressAutoHyphens/>
        <w:spacing w:line="240" w:lineRule="auto"/>
        <w:rPr>
          <w:lang w:val="sv-SE"/>
        </w:rPr>
      </w:pPr>
    </w:p>
    <w:p w14:paraId="49A994D1"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5.</w:t>
      </w:r>
      <w:r w:rsidRPr="00DC2BA7">
        <w:rPr>
          <w:b/>
          <w:lang w:val="sv-SE"/>
        </w:rPr>
        <w:tab/>
        <w:t>ADMINISTRERINGSSÄTT OCH ADMINISTRERINGSVÄG</w:t>
      </w:r>
    </w:p>
    <w:p w14:paraId="09BEE38E" w14:textId="77777777" w:rsidR="00D57536" w:rsidRPr="00DC2BA7" w:rsidRDefault="00D57536" w:rsidP="00D57536">
      <w:pPr>
        <w:keepNext/>
        <w:suppressAutoHyphens/>
        <w:spacing w:line="240" w:lineRule="auto"/>
        <w:rPr>
          <w:lang w:val="sv-SE"/>
        </w:rPr>
      </w:pPr>
    </w:p>
    <w:p w14:paraId="68C5E036" w14:textId="77777777" w:rsidR="00D57536" w:rsidRPr="00DC2BA7" w:rsidRDefault="00B60735" w:rsidP="00D57536">
      <w:pPr>
        <w:suppressAutoHyphens/>
        <w:spacing w:line="240" w:lineRule="auto"/>
        <w:rPr>
          <w:lang w:val="sv-SE"/>
        </w:rPr>
      </w:pPr>
      <w:r w:rsidRPr="00DC2BA7">
        <w:rPr>
          <w:lang w:val="sv-SE"/>
        </w:rPr>
        <w:t>Läs bipacksedeln före användning.</w:t>
      </w:r>
    </w:p>
    <w:p w14:paraId="672DF986" w14:textId="77777777" w:rsidR="00D57536" w:rsidRPr="00DC2BA7" w:rsidRDefault="00B60735" w:rsidP="00D57536">
      <w:pPr>
        <w:suppressAutoHyphens/>
        <w:spacing w:line="240" w:lineRule="auto"/>
        <w:rPr>
          <w:lang w:val="sv-SE"/>
        </w:rPr>
      </w:pPr>
      <w:r w:rsidRPr="00DC2BA7">
        <w:rPr>
          <w:lang w:val="sv-SE"/>
        </w:rPr>
        <w:t>Subkutan användning.</w:t>
      </w:r>
    </w:p>
    <w:p w14:paraId="69CA8862" w14:textId="77777777" w:rsidR="00D57536" w:rsidRPr="00DC2BA7" w:rsidRDefault="00D57536" w:rsidP="00D57536">
      <w:pPr>
        <w:suppressAutoHyphens/>
        <w:spacing w:line="240" w:lineRule="auto"/>
        <w:rPr>
          <w:lang w:val="sv-SE"/>
        </w:rPr>
      </w:pPr>
    </w:p>
    <w:p w14:paraId="19DEF75D" w14:textId="77777777" w:rsidR="00D57536" w:rsidRPr="00DC2BA7" w:rsidRDefault="00D57536" w:rsidP="00D57536">
      <w:pPr>
        <w:suppressAutoHyphens/>
        <w:spacing w:line="240" w:lineRule="auto"/>
        <w:rPr>
          <w:lang w:val="sv-SE"/>
        </w:rPr>
      </w:pPr>
    </w:p>
    <w:p w14:paraId="19C46382"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6.</w:t>
      </w:r>
      <w:r w:rsidRPr="00DC2BA7">
        <w:rPr>
          <w:b/>
          <w:lang w:val="sv-SE"/>
        </w:rPr>
        <w:tab/>
        <w:t>SÄRSKILD VARNING OM ATT LÄKEMEDLET MÅSTE FÖRVARAS UTOM SYN- OCH RÄCKHÅLL FÖR BARN</w:t>
      </w:r>
    </w:p>
    <w:p w14:paraId="1E2A38F6" w14:textId="77777777" w:rsidR="00D57536" w:rsidRPr="00DC2BA7" w:rsidRDefault="00D57536" w:rsidP="00D57536">
      <w:pPr>
        <w:keepNext/>
        <w:suppressAutoHyphens/>
        <w:spacing w:line="240" w:lineRule="auto"/>
        <w:rPr>
          <w:lang w:val="sv-SE"/>
        </w:rPr>
      </w:pPr>
    </w:p>
    <w:p w14:paraId="54D7FAD3" w14:textId="77777777" w:rsidR="00D57536" w:rsidRPr="00DC2BA7" w:rsidRDefault="00B60735" w:rsidP="00D57536">
      <w:pPr>
        <w:suppressAutoHyphens/>
        <w:spacing w:line="240" w:lineRule="auto"/>
        <w:rPr>
          <w:lang w:val="sv-SE"/>
        </w:rPr>
      </w:pPr>
      <w:r w:rsidRPr="00DC2BA7">
        <w:rPr>
          <w:lang w:val="sv-SE"/>
        </w:rPr>
        <w:t>Förvaras utom syn- och räckhåll för barn.</w:t>
      </w:r>
    </w:p>
    <w:p w14:paraId="7CBE5919" w14:textId="77777777" w:rsidR="00D57536" w:rsidRPr="00DC2BA7" w:rsidRDefault="00D57536" w:rsidP="00D57536">
      <w:pPr>
        <w:suppressAutoHyphens/>
        <w:spacing w:line="240" w:lineRule="auto"/>
        <w:rPr>
          <w:lang w:val="sv-SE"/>
        </w:rPr>
      </w:pPr>
    </w:p>
    <w:p w14:paraId="2D6D1C3A" w14:textId="77777777" w:rsidR="00D57536" w:rsidRPr="00DC2BA7" w:rsidRDefault="00D57536" w:rsidP="00D57536">
      <w:pPr>
        <w:suppressAutoHyphens/>
        <w:spacing w:line="240" w:lineRule="auto"/>
        <w:rPr>
          <w:lang w:val="sv-SE"/>
        </w:rPr>
      </w:pPr>
    </w:p>
    <w:p w14:paraId="4DE0B88F"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7.</w:t>
      </w:r>
      <w:r w:rsidRPr="00DC2BA7">
        <w:rPr>
          <w:b/>
          <w:lang w:val="sv-SE"/>
        </w:rPr>
        <w:tab/>
        <w:t>ÖVRIGA SÄRSKILDA VARNINGAR OM SÅ ÄR NÖDVÄNDIGT</w:t>
      </w:r>
    </w:p>
    <w:p w14:paraId="41151779" w14:textId="77777777" w:rsidR="00D57536" w:rsidRPr="00DC2BA7" w:rsidRDefault="00D57536" w:rsidP="00D57536">
      <w:pPr>
        <w:keepNext/>
        <w:suppressAutoHyphens/>
        <w:spacing w:line="240" w:lineRule="auto"/>
        <w:rPr>
          <w:lang w:val="sv-SE"/>
        </w:rPr>
      </w:pPr>
    </w:p>
    <w:p w14:paraId="61324868" w14:textId="77777777" w:rsidR="00D57536" w:rsidRPr="00DC2BA7" w:rsidRDefault="00D57536" w:rsidP="00D57536">
      <w:pPr>
        <w:suppressAutoHyphens/>
        <w:spacing w:line="240" w:lineRule="auto"/>
        <w:rPr>
          <w:lang w:val="sv-SE"/>
        </w:rPr>
      </w:pPr>
    </w:p>
    <w:p w14:paraId="6110BA9C"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8.</w:t>
      </w:r>
      <w:r w:rsidRPr="00DC2BA7">
        <w:rPr>
          <w:b/>
          <w:lang w:val="sv-SE"/>
        </w:rPr>
        <w:tab/>
        <w:t>UTGÅNGSDATUM</w:t>
      </w:r>
    </w:p>
    <w:p w14:paraId="59D3E40A" w14:textId="77777777" w:rsidR="00D57536" w:rsidRPr="00DC2BA7" w:rsidRDefault="00D57536" w:rsidP="00D57536">
      <w:pPr>
        <w:keepNext/>
        <w:suppressAutoHyphens/>
        <w:spacing w:line="240" w:lineRule="auto"/>
        <w:rPr>
          <w:lang w:val="sv-SE"/>
        </w:rPr>
      </w:pPr>
    </w:p>
    <w:p w14:paraId="30E026A8" w14:textId="77777777" w:rsidR="00D57536" w:rsidRPr="00DC2BA7" w:rsidRDefault="00B60735" w:rsidP="00D57536">
      <w:pPr>
        <w:suppressAutoHyphens/>
        <w:spacing w:line="240" w:lineRule="auto"/>
        <w:rPr>
          <w:lang w:val="sv-SE"/>
        </w:rPr>
      </w:pPr>
      <w:r w:rsidRPr="00DC2BA7">
        <w:rPr>
          <w:lang w:val="sv-SE"/>
        </w:rPr>
        <w:t>EXP</w:t>
      </w:r>
    </w:p>
    <w:p w14:paraId="2237B866" w14:textId="77777777" w:rsidR="00D57536" w:rsidRPr="00DC2BA7" w:rsidRDefault="00D57536" w:rsidP="00D57536">
      <w:pPr>
        <w:suppressAutoHyphens/>
        <w:spacing w:line="240" w:lineRule="auto"/>
        <w:rPr>
          <w:lang w:val="sv-SE"/>
        </w:rPr>
      </w:pPr>
    </w:p>
    <w:p w14:paraId="4EA9F1D4" w14:textId="77777777" w:rsidR="00D57536" w:rsidRPr="00DC2BA7" w:rsidRDefault="00D57536" w:rsidP="00D57536">
      <w:pPr>
        <w:suppressAutoHyphens/>
        <w:spacing w:line="240" w:lineRule="auto"/>
        <w:rPr>
          <w:lang w:val="sv-SE"/>
        </w:rPr>
      </w:pPr>
    </w:p>
    <w:p w14:paraId="68AF2482"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lastRenderedPageBreak/>
        <w:t>9.</w:t>
      </w:r>
      <w:r w:rsidRPr="00DC2BA7">
        <w:rPr>
          <w:b/>
          <w:lang w:val="sv-SE"/>
        </w:rPr>
        <w:tab/>
        <w:t>SÄRSKILDA FÖRVARINGSANVISNINGAR</w:t>
      </w:r>
    </w:p>
    <w:p w14:paraId="22188EE8" w14:textId="77777777" w:rsidR="00D57536" w:rsidRPr="00DC2BA7" w:rsidRDefault="00D57536" w:rsidP="00D57536">
      <w:pPr>
        <w:keepNext/>
        <w:suppressAutoHyphens/>
        <w:spacing w:line="240" w:lineRule="auto"/>
        <w:rPr>
          <w:lang w:val="sv-SE"/>
        </w:rPr>
      </w:pPr>
    </w:p>
    <w:p w14:paraId="232F218A" w14:textId="77777777" w:rsidR="00D57536" w:rsidRPr="00DC2BA7" w:rsidRDefault="00B60735" w:rsidP="00D57536">
      <w:pPr>
        <w:keepNext/>
        <w:suppressAutoHyphens/>
        <w:spacing w:line="240" w:lineRule="auto"/>
        <w:rPr>
          <w:lang w:val="sv-SE"/>
        </w:rPr>
      </w:pPr>
      <w:r w:rsidRPr="00DC2BA7">
        <w:rPr>
          <w:lang w:val="sv-SE"/>
        </w:rPr>
        <w:t>Förvaras i kylskåp.</w:t>
      </w:r>
    </w:p>
    <w:p w14:paraId="62267B01" w14:textId="77777777" w:rsidR="00D57536" w:rsidRPr="00DC2BA7" w:rsidRDefault="00B60735" w:rsidP="00D57536">
      <w:pPr>
        <w:keepNext/>
        <w:suppressAutoHyphens/>
        <w:spacing w:line="240" w:lineRule="auto"/>
        <w:rPr>
          <w:lang w:val="sv-SE"/>
        </w:rPr>
      </w:pPr>
      <w:r w:rsidRPr="00DC2BA7">
        <w:rPr>
          <w:lang w:val="sv-SE"/>
        </w:rPr>
        <w:t>Används omedelbart efter beredning (kan förvaras vid 2°C – 8°C i upp till 8 timmar eller vid 25°C i 2 timmar).</w:t>
      </w:r>
    </w:p>
    <w:p w14:paraId="7949C753" w14:textId="77777777" w:rsidR="00D57536" w:rsidRPr="00DC2BA7" w:rsidRDefault="00B60735" w:rsidP="00D57536">
      <w:pPr>
        <w:suppressAutoHyphens/>
        <w:spacing w:line="240" w:lineRule="auto"/>
        <w:rPr>
          <w:lang w:val="sv-SE"/>
        </w:rPr>
      </w:pPr>
      <w:r w:rsidRPr="00DC2BA7">
        <w:rPr>
          <w:lang w:val="sv-SE"/>
        </w:rPr>
        <w:t>Får ej frysas.</w:t>
      </w:r>
    </w:p>
    <w:p w14:paraId="1E70C5EC" w14:textId="77777777" w:rsidR="00D57536" w:rsidRPr="00DC2BA7" w:rsidRDefault="00D57536" w:rsidP="00D57536">
      <w:pPr>
        <w:suppressAutoHyphens/>
        <w:spacing w:line="240" w:lineRule="auto"/>
        <w:rPr>
          <w:lang w:val="sv-SE"/>
        </w:rPr>
      </w:pPr>
    </w:p>
    <w:p w14:paraId="6765B17E" w14:textId="77777777" w:rsidR="00D57536" w:rsidRPr="00DC2BA7" w:rsidRDefault="00D57536" w:rsidP="00D57536">
      <w:pPr>
        <w:suppressAutoHyphens/>
        <w:spacing w:line="240" w:lineRule="auto"/>
        <w:rPr>
          <w:lang w:val="sv-SE"/>
        </w:rPr>
      </w:pPr>
    </w:p>
    <w:p w14:paraId="435728E8"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10.</w:t>
      </w:r>
      <w:r w:rsidRPr="00DC2BA7">
        <w:rPr>
          <w:b/>
          <w:lang w:val="sv-SE"/>
        </w:rPr>
        <w:tab/>
        <w:t>SÄRSKILDA FÖRSIKTIGHETSÅTGÄRDER FÖR DESTRUKTION AV EJ ANVÄNT LÄKEMEDEL OCH AVFALL I FÖREKOMMANDE FALL</w:t>
      </w:r>
    </w:p>
    <w:p w14:paraId="01C928F9" w14:textId="77777777" w:rsidR="00D57536" w:rsidRPr="00DC2BA7" w:rsidRDefault="00D57536" w:rsidP="00D57536">
      <w:pPr>
        <w:keepNext/>
        <w:suppressAutoHyphens/>
        <w:spacing w:line="240" w:lineRule="auto"/>
        <w:rPr>
          <w:lang w:val="sv-SE"/>
        </w:rPr>
      </w:pPr>
    </w:p>
    <w:p w14:paraId="1D358006" w14:textId="77777777" w:rsidR="00D57536" w:rsidRPr="00DC2BA7" w:rsidRDefault="00D57536" w:rsidP="00D57536">
      <w:pPr>
        <w:suppressAutoHyphens/>
        <w:spacing w:line="240" w:lineRule="auto"/>
        <w:ind w:left="567" w:hanging="567"/>
        <w:rPr>
          <w:lang w:val="sv-SE"/>
        </w:rPr>
      </w:pPr>
    </w:p>
    <w:p w14:paraId="287D1610"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11.</w:t>
      </w:r>
      <w:r w:rsidRPr="00DC2BA7">
        <w:rPr>
          <w:b/>
          <w:lang w:val="sv-SE"/>
        </w:rPr>
        <w:tab/>
        <w:t>INNEHAVARE AV GODKÄNNANDE FÖR FÖRSÄLJNING (NAMN OCH ADRESS)</w:t>
      </w:r>
    </w:p>
    <w:p w14:paraId="61C430E9" w14:textId="77777777" w:rsidR="00D57536" w:rsidRPr="00DC2BA7" w:rsidRDefault="00D57536" w:rsidP="00D57536">
      <w:pPr>
        <w:keepNext/>
        <w:suppressAutoHyphens/>
        <w:spacing w:line="240" w:lineRule="auto"/>
        <w:rPr>
          <w:lang w:val="sv-SE"/>
        </w:rPr>
      </w:pPr>
    </w:p>
    <w:p w14:paraId="3E955753" w14:textId="77777777" w:rsidR="00D57536" w:rsidRPr="00DC2BA7" w:rsidRDefault="00B60735" w:rsidP="00D57536">
      <w:pPr>
        <w:keepNext/>
        <w:suppressAutoHyphens/>
        <w:spacing w:line="240" w:lineRule="auto"/>
        <w:rPr>
          <w:lang w:val="en-US"/>
        </w:rPr>
      </w:pPr>
      <w:r w:rsidRPr="00DC2BA7">
        <w:rPr>
          <w:lang w:val="en-US"/>
        </w:rPr>
        <w:t>Novartis Europharm Limited</w:t>
      </w:r>
    </w:p>
    <w:p w14:paraId="0243EE96" w14:textId="77777777" w:rsidR="00D57536" w:rsidRPr="00DC2BA7" w:rsidRDefault="00B60735" w:rsidP="00D57536">
      <w:pPr>
        <w:keepNext/>
        <w:widowControl w:val="0"/>
        <w:spacing w:line="240" w:lineRule="auto"/>
      </w:pPr>
      <w:r w:rsidRPr="00DC2BA7">
        <w:t>Vista Building</w:t>
      </w:r>
    </w:p>
    <w:p w14:paraId="0324A565" w14:textId="77777777" w:rsidR="00D57536" w:rsidRPr="00DC2BA7" w:rsidRDefault="00B60735" w:rsidP="00D57536">
      <w:pPr>
        <w:keepNext/>
        <w:widowControl w:val="0"/>
        <w:spacing w:line="240" w:lineRule="auto"/>
      </w:pPr>
      <w:r w:rsidRPr="00DC2BA7">
        <w:t>Elm Park, Merrion Road</w:t>
      </w:r>
    </w:p>
    <w:p w14:paraId="2FE9D050" w14:textId="77777777" w:rsidR="00D57536" w:rsidRPr="00DC2BA7" w:rsidRDefault="00B60735" w:rsidP="00D57536">
      <w:pPr>
        <w:keepNext/>
        <w:widowControl w:val="0"/>
        <w:spacing w:line="240" w:lineRule="auto"/>
        <w:rPr>
          <w:lang w:val="sv-SE"/>
        </w:rPr>
      </w:pPr>
      <w:r w:rsidRPr="00DC2BA7">
        <w:rPr>
          <w:lang w:val="sv-SE"/>
        </w:rPr>
        <w:t>Dublin 4</w:t>
      </w:r>
    </w:p>
    <w:p w14:paraId="37E95584" w14:textId="77777777" w:rsidR="00D57536" w:rsidRPr="00DC2BA7" w:rsidRDefault="00B60735" w:rsidP="00D57536">
      <w:pPr>
        <w:spacing w:line="240" w:lineRule="auto"/>
        <w:rPr>
          <w:lang w:val="sv-SE"/>
        </w:rPr>
      </w:pPr>
      <w:r w:rsidRPr="00DC2BA7">
        <w:rPr>
          <w:lang w:val="sv-SE"/>
        </w:rPr>
        <w:t>Irland</w:t>
      </w:r>
    </w:p>
    <w:p w14:paraId="0D826D97" w14:textId="77777777" w:rsidR="00D57536" w:rsidRPr="00DC2BA7" w:rsidRDefault="00D57536" w:rsidP="00D57536">
      <w:pPr>
        <w:suppressAutoHyphens/>
        <w:spacing w:line="240" w:lineRule="auto"/>
        <w:ind w:left="567" w:hanging="567"/>
        <w:rPr>
          <w:lang w:val="sv-SE"/>
        </w:rPr>
      </w:pPr>
    </w:p>
    <w:p w14:paraId="5FB2FC04" w14:textId="77777777" w:rsidR="00D57536" w:rsidRPr="00DC2BA7" w:rsidRDefault="00D57536" w:rsidP="00D57536">
      <w:pPr>
        <w:suppressAutoHyphens/>
        <w:spacing w:line="240" w:lineRule="auto"/>
        <w:ind w:left="567" w:hanging="567"/>
        <w:rPr>
          <w:lang w:val="sv-SE"/>
        </w:rPr>
      </w:pPr>
    </w:p>
    <w:p w14:paraId="707B0E33"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12.</w:t>
      </w:r>
      <w:r w:rsidRPr="00DC2BA7">
        <w:rPr>
          <w:b/>
          <w:lang w:val="sv-SE"/>
        </w:rPr>
        <w:tab/>
        <w:t>NUMMER PÅ GODKÄNNANDE FÖR FÖRSÄLJNING</w:t>
      </w:r>
    </w:p>
    <w:p w14:paraId="3BDCB82F" w14:textId="77777777" w:rsidR="00D57536" w:rsidRPr="00DC2BA7" w:rsidRDefault="00D57536" w:rsidP="00D57536">
      <w:pPr>
        <w:keepNext/>
        <w:suppressAutoHyphens/>
        <w:spacing w:line="240" w:lineRule="auto"/>
        <w:rPr>
          <w:lang w:val="sv-SE"/>
        </w:rPr>
      </w:pPr>
    </w:p>
    <w:p w14:paraId="1D92AE14" w14:textId="77777777" w:rsidR="00D57536" w:rsidRPr="00DC2BA7" w:rsidRDefault="00B60735" w:rsidP="00D57536">
      <w:pPr>
        <w:pStyle w:val="Text"/>
        <w:spacing w:before="0"/>
        <w:jc w:val="left"/>
        <w:rPr>
          <w:color w:val="000000"/>
          <w:sz w:val="22"/>
          <w:lang w:val="sv-SE"/>
        </w:rPr>
      </w:pPr>
      <w:r w:rsidRPr="00DC2BA7">
        <w:rPr>
          <w:color w:val="000000"/>
          <w:sz w:val="22"/>
          <w:lang w:val="sv-SE"/>
        </w:rPr>
        <w:t>EU/1/05/319/002</w:t>
      </w:r>
    </w:p>
    <w:p w14:paraId="1F2D084A" w14:textId="77777777" w:rsidR="00D57536" w:rsidRPr="00DC2BA7" w:rsidRDefault="00D57536" w:rsidP="00D57536">
      <w:pPr>
        <w:suppressAutoHyphens/>
        <w:spacing w:line="240" w:lineRule="auto"/>
        <w:rPr>
          <w:lang w:val="sv-SE"/>
        </w:rPr>
      </w:pPr>
    </w:p>
    <w:p w14:paraId="1DA3BC40" w14:textId="77777777" w:rsidR="00D57536" w:rsidRPr="00DC2BA7" w:rsidRDefault="00D57536" w:rsidP="00D57536">
      <w:pPr>
        <w:suppressAutoHyphens/>
        <w:spacing w:line="240" w:lineRule="auto"/>
        <w:rPr>
          <w:lang w:val="sv-SE"/>
        </w:rPr>
      </w:pPr>
    </w:p>
    <w:p w14:paraId="2D79B406"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13.</w:t>
      </w:r>
      <w:r w:rsidRPr="00DC2BA7">
        <w:rPr>
          <w:b/>
          <w:lang w:val="sv-SE"/>
        </w:rPr>
        <w:tab/>
        <w:t>TILLVERKNINGSSATSNUMMER</w:t>
      </w:r>
    </w:p>
    <w:p w14:paraId="30FC1CAD" w14:textId="77777777" w:rsidR="00D57536" w:rsidRPr="00DC2BA7" w:rsidRDefault="00D57536" w:rsidP="00D57536">
      <w:pPr>
        <w:keepNext/>
        <w:suppressAutoHyphens/>
        <w:spacing w:line="240" w:lineRule="auto"/>
        <w:rPr>
          <w:lang w:val="sv-SE"/>
        </w:rPr>
      </w:pPr>
    </w:p>
    <w:p w14:paraId="52E4F229" w14:textId="77777777" w:rsidR="00D57536" w:rsidRPr="00DC2BA7" w:rsidRDefault="00B60735" w:rsidP="00D57536">
      <w:pPr>
        <w:suppressAutoHyphens/>
        <w:spacing w:line="240" w:lineRule="auto"/>
        <w:rPr>
          <w:lang w:val="sv-SE"/>
        </w:rPr>
      </w:pPr>
      <w:r w:rsidRPr="00DC2BA7">
        <w:rPr>
          <w:lang w:val="sv-SE"/>
        </w:rPr>
        <w:t>Lot</w:t>
      </w:r>
    </w:p>
    <w:p w14:paraId="342AFC84" w14:textId="77777777" w:rsidR="00D57536" w:rsidRPr="00DC2BA7" w:rsidRDefault="00D57536" w:rsidP="00D57536">
      <w:pPr>
        <w:suppressAutoHyphens/>
        <w:spacing w:line="240" w:lineRule="auto"/>
        <w:rPr>
          <w:lang w:val="sv-SE"/>
        </w:rPr>
      </w:pPr>
    </w:p>
    <w:p w14:paraId="702623D3" w14:textId="77777777" w:rsidR="00D57536" w:rsidRPr="00DC2BA7" w:rsidRDefault="00D57536" w:rsidP="00D57536">
      <w:pPr>
        <w:suppressAutoHyphens/>
        <w:spacing w:line="240" w:lineRule="auto"/>
        <w:rPr>
          <w:lang w:val="sv-SE"/>
        </w:rPr>
      </w:pPr>
    </w:p>
    <w:p w14:paraId="0239479F"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14.</w:t>
      </w:r>
      <w:r w:rsidRPr="00DC2BA7">
        <w:rPr>
          <w:b/>
          <w:lang w:val="sv-SE"/>
        </w:rPr>
        <w:tab/>
        <w:t>ALLMÄN KLASSIFICERING FÖR FÖRSKRIVNING</w:t>
      </w:r>
    </w:p>
    <w:p w14:paraId="6A7D5CE0" w14:textId="77777777" w:rsidR="00D57536" w:rsidRPr="00DC2BA7" w:rsidRDefault="00D57536" w:rsidP="00D57536">
      <w:pPr>
        <w:keepNext/>
        <w:suppressAutoHyphens/>
        <w:spacing w:line="240" w:lineRule="auto"/>
        <w:rPr>
          <w:lang w:val="sv-SE"/>
        </w:rPr>
      </w:pPr>
    </w:p>
    <w:p w14:paraId="0A375D4C" w14:textId="77777777" w:rsidR="00D57536" w:rsidRPr="00DC2BA7" w:rsidRDefault="00D57536" w:rsidP="00D57536">
      <w:pPr>
        <w:suppressAutoHyphens/>
        <w:spacing w:line="240" w:lineRule="auto"/>
        <w:rPr>
          <w:lang w:val="sv-SE"/>
        </w:rPr>
      </w:pPr>
    </w:p>
    <w:p w14:paraId="4EED73E1"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15.</w:t>
      </w:r>
      <w:r w:rsidRPr="00DC2BA7">
        <w:rPr>
          <w:b/>
          <w:lang w:val="sv-SE"/>
        </w:rPr>
        <w:tab/>
        <w:t>BRUKSANVISNING</w:t>
      </w:r>
    </w:p>
    <w:p w14:paraId="06837055" w14:textId="77777777" w:rsidR="00D57536" w:rsidRPr="00DC2BA7" w:rsidRDefault="00D57536" w:rsidP="00D57536">
      <w:pPr>
        <w:keepNext/>
        <w:suppressAutoHyphens/>
        <w:spacing w:line="240" w:lineRule="auto"/>
        <w:rPr>
          <w:lang w:val="sv-SE"/>
        </w:rPr>
      </w:pPr>
    </w:p>
    <w:p w14:paraId="7B792E70" w14:textId="77777777" w:rsidR="00D57536" w:rsidRPr="00DC2BA7" w:rsidRDefault="00D57536" w:rsidP="00D57536">
      <w:pPr>
        <w:suppressAutoHyphens/>
        <w:spacing w:line="240" w:lineRule="auto"/>
        <w:rPr>
          <w:lang w:val="sv-SE"/>
        </w:rPr>
      </w:pPr>
    </w:p>
    <w:p w14:paraId="72F77C6A"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rPr>
          <w:lang w:val="sv-SE"/>
        </w:rPr>
      </w:pPr>
      <w:r w:rsidRPr="00DC2BA7">
        <w:rPr>
          <w:b/>
          <w:caps/>
          <w:lang w:val="sv-SE"/>
        </w:rPr>
        <w:t>16.</w:t>
      </w:r>
      <w:r w:rsidRPr="00DC2BA7">
        <w:rPr>
          <w:b/>
          <w:caps/>
          <w:lang w:val="sv-SE"/>
        </w:rPr>
        <w:tab/>
        <w:t>information i Punktskrift</w:t>
      </w:r>
    </w:p>
    <w:p w14:paraId="1B6CE6EC" w14:textId="77777777" w:rsidR="00D57536" w:rsidRPr="00DC2BA7" w:rsidRDefault="00D57536" w:rsidP="00D57536">
      <w:pPr>
        <w:keepNext/>
        <w:suppressAutoHyphens/>
        <w:spacing w:line="240" w:lineRule="auto"/>
        <w:rPr>
          <w:lang w:val="sv-SE"/>
        </w:rPr>
      </w:pPr>
    </w:p>
    <w:p w14:paraId="3BE39B50" w14:textId="77777777" w:rsidR="00D57536" w:rsidRPr="00DC2BA7" w:rsidRDefault="00B60735" w:rsidP="00D57536">
      <w:pPr>
        <w:suppressAutoHyphens/>
        <w:spacing w:line="240" w:lineRule="auto"/>
        <w:rPr>
          <w:lang w:val="sv-SE"/>
        </w:rPr>
      </w:pPr>
      <w:r w:rsidRPr="00DC2BA7">
        <w:rPr>
          <w:lang w:val="sv-SE"/>
        </w:rPr>
        <w:t>Xolair 150 mg</w:t>
      </w:r>
    </w:p>
    <w:p w14:paraId="25CA3304" w14:textId="77777777" w:rsidR="00D57536" w:rsidRPr="00DC2BA7" w:rsidRDefault="00D57536" w:rsidP="00D57536">
      <w:pPr>
        <w:suppressAutoHyphens/>
        <w:spacing w:line="240" w:lineRule="auto"/>
        <w:rPr>
          <w:lang w:val="sv-SE"/>
        </w:rPr>
      </w:pPr>
    </w:p>
    <w:p w14:paraId="5913E9F5" w14:textId="77777777" w:rsidR="00D57536" w:rsidRPr="00DC2BA7" w:rsidRDefault="00D57536" w:rsidP="00D57536">
      <w:pPr>
        <w:widowControl w:val="0"/>
        <w:tabs>
          <w:tab w:val="clear" w:pos="567"/>
        </w:tabs>
        <w:spacing w:line="240" w:lineRule="auto"/>
        <w:rPr>
          <w:szCs w:val="24"/>
          <w:lang w:val="sv-SE"/>
        </w:rPr>
      </w:pPr>
    </w:p>
    <w:p w14:paraId="6C033D1C" w14:textId="77777777" w:rsidR="00D57536" w:rsidRPr="00DC2BA7" w:rsidRDefault="00B60735" w:rsidP="00D57536">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sv-SE"/>
        </w:rPr>
      </w:pPr>
      <w:r w:rsidRPr="00DC2BA7">
        <w:rPr>
          <w:b/>
          <w:noProof/>
          <w:lang w:val="sv-SE"/>
        </w:rPr>
        <w:t>17.</w:t>
      </w:r>
      <w:r w:rsidRPr="00DC2BA7">
        <w:rPr>
          <w:b/>
          <w:noProof/>
          <w:lang w:val="sv-SE"/>
        </w:rPr>
        <w:tab/>
        <w:t>UNIK IDENTITETSBETECKNING – TVÅDIMENSIONELL STRECKKOD</w:t>
      </w:r>
    </w:p>
    <w:p w14:paraId="534C4498" w14:textId="77777777" w:rsidR="00D57536" w:rsidRPr="00DC2BA7" w:rsidRDefault="00D57536" w:rsidP="00D57536">
      <w:pPr>
        <w:keepNext/>
        <w:widowControl w:val="0"/>
        <w:tabs>
          <w:tab w:val="clear" w:pos="567"/>
        </w:tabs>
        <w:spacing w:line="240" w:lineRule="auto"/>
        <w:rPr>
          <w:noProof/>
          <w:lang w:val="sv-SE"/>
        </w:rPr>
      </w:pPr>
    </w:p>
    <w:p w14:paraId="2FF06AF0" w14:textId="77777777" w:rsidR="00D57536" w:rsidRPr="00DC2BA7" w:rsidRDefault="00B60735" w:rsidP="00D57536">
      <w:pPr>
        <w:widowControl w:val="0"/>
        <w:tabs>
          <w:tab w:val="clear" w:pos="567"/>
        </w:tabs>
        <w:spacing w:line="240" w:lineRule="auto"/>
        <w:rPr>
          <w:shd w:val="pct15" w:color="auto" w:fill="auto"/>
          <w:lang w:val="sv-SE"/>
        </w:rPr>
      </w:pPr>
      <w:r w:rsidRPr="00DC2BA7">
        <w:rPr>
          <w:shd w:val="pct15" w:color="auto" w:fill="auto"/>
          <w:lang w:val="sv-SE"/>
        </w:rPr>
        <w:t>Tvådimensionell streckkod som innehåller den unika identitetsbeteckningen.</w:t>
      </w:r>
    </w:p>
    <w:p w14:paraId="35434C5C" w14:textId="77777777" w:rsidR="00D57536" w:rsidRPr="00DC2BA7" w:rsidRDefault="00D57536" w:rsidP="00D57536">
      <w:pPr>
        <w:widowControl w:val="0"/>
        <w:tabs>
          <w:tab w:val="clear" w:pos="567"/>
        </w:tabs>
        <w:spacing w:line="240" w:lineRule="auto"/>
        <w:rPr>
          <w:noProof/>
          <w:shd w:val="clear" w:color="auto" w:fill="CCCCCC"/>
          <w:lang w:val="sv-SE"/>
        </w:rPr>
      </w:pPr>
    </w:p>
    <w:p w14:paraId="71D530B9" w14:textId="77777777" w:rsidR="00D57536" w:rsidRPr="00DC2BA7" w:rsidRDefault="00D57536" w:rsidP="00D57536">
      <w:pPr>
        <w:widowControl w:val="0"/>
        <w:tabs>
          <w:tab w:val="clear" w:pos="567"/>
        </w:tabs>
        <w:spacing w:line="240" w:lineRule="auto"/>
        <w:rPr>
          <w:noProof/>
          <w:lang w:val="sv-SE"/>
        </w:rPr>
      </w:pPr>
    </w:p>
    <w:p w14:paraId="1ABB181A" w14:textId="77777777" w:rsidR="00D57536" w:rsidRPr="00DC2BA7" w:rsidRDefault="00B60735" w:rsidP="00D57536">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i/>
          <w:noProof/>
          <w:lang w:val="sv-SE"/>
        </w:rPr>
      </w:pPr>
      <w:r w:rsidRPr="00DC2BA7">
        <w:rPr>
          <w:b/>
          <w:noProof/>
          <w:lang w:val="sv-SE"/>
        </w:rPr>
        <w:t>18.</w:t>
      </w:r>
      <w:r w:rsidRPr="00DC2BA7">
        <w:rPr>
          <w:b/>
          <w:noProof/>
          <w:lang w:val="sv-SE"/>
        </w:rPr>
        <w:tab/>
        <w:t>UNIK IDENTITETSBETECKNING – I ETT FORMAT LÄSBART FÖR MÄNSKLIGT ÖGA</w:t>
      </w:r>
    </w:p>
    <w:p w14:paraId="169870B2" w14:textId="77777777" w:rsidR="00D57536" w:rsidRPr="00DC2BA7" w:rsidRDefault="00D57536" w:rsidP="00D57536">
      <w:pPr>
        <w:keepNext/>
        <w:keepLines/>
        <w:widowControl w:val="0"/>
        <w:tabs>
          <w:tab w:val="clear" w:pos="567"/>
        </w:tabs>
        <w:spacing w:line="240" w:lineRule="auto"/>
        <w:rPr>
          <w:noProof/>
          <w:lang w:val="sv-SE"/>
        </w:rPr>
      </w:pPr>
    </w:p>
    <w:p w14:paraId="71280892" w14:textId="77777777" w:rsidR="00D57536" w:rsidRPr="00DC2BA7" w:rsidRDefault="00B60735" w:rsidP="00D57536">
      <w:pPr>
        <w:keepNext/>
        <w:keepLines/>
        <w:widowControl w:val="0"/>
        <w:tabs>
          <w:tab w:val="clear" w:pos="567"/>
        </w:tabs>
        <w:spacing w:line="240" w:lineRule="auto"/>
        <w:rPr>
          <w:lang w:val="sv-SE"/>
        </w:rPr>
      </w:pPr>
      <w:r w:rsidRPr="00DC2BA7">
        <w:rPr>
          <w:lang w:val="sv-SE"/>
        </w:rPr>
        <w:t>PC</w:t>
      </w:r>
    </w:p>
    <w:p w14:paraId="27DDB3D0" w14:textId="77777777" w:rsidR="00D57536" w:rsidRPr="00DC2BA7" w:rsidRDefault="00B60735" w:rsidP="00D57536">
      <w:pPr>
        <w:keepNext/>
        <w:keepLines/>
        <w:widowControl w:val="0"/>
        <w:tabs>
          <w:tab w:val="clear" w:pos="567"/>
        </w:tabs>
        <w:spacing w:line="240" w:lineRule="auto"/>
        <w:rPr>
          <w:lang w:val="sv-SE"/>
        </w:rPr>
      </w:pPr>
      <w:r w:rsidRPr="00DC2BA7">
        <w:rPr>
          <w:lang w:val="sv-SE"/>
        </w:rPr>
        <w:t>SN</w:t>
      </w:r>
    </w:p>
    <w:p w14:paraId="7F480641" w14:textId="77777777" w:rsidR="00D57536" w:rsidRPr="00DC2BA7" w:rsidRDefault="00B60735" w:rsidP="00D57536">
      <w:pPr>
        <w:keepNext/>
        <w:keepLines/>
        <w:widowControl w:val="0"/>
        <w:tabs>
          <w:tab w:val="clear" w:pos="567"/>
        </w:tabs>
        <w:spacing w:line="240" w:lineRule="auto"/>
        <w:rPr>
          <w:lang w:val="sv-SE"/>
        </w:rPr>
      </w:pPr>
      <w:r w:rsidRPr="00DC2BA7">
        <w:rPr>
          <w:lang w:val="sv-SE"/>
        </w:rPr>
        <w:t>NN</w:t>
      </w:r>
    </w:p>
    <w:p w14:paraId="0924E7B3" w14:textId="77777777" w:rsidR="00D57536" w:rsidRPr="00DC2BA7" w:rsidRDefault="00D57536" w:rsidP="00D57536">
      <w:pPr>
        <w:suppressAutoHyphens/>
        <w:spacing w:line="240" w:lineRule="auto"/>
        <w:rPr>
          <w:lang w:val="sv-SE"/>
        </w:rPr>
      </w:pPr>
    </w:p>
    <w:p w14:paraId="67D969B5" w14:textId="77777777" w:rsidR="00D57536" w:rsidRPr="00DC2BA7" w:rsidRDefault="00B60735" w:rsidP="00D57536">
      <w:pPr>
        <w:suppressAutoHyphens/>
        <w:spacing w:line="240" w:lineRule="auto"/>
        <w:rPr>
          <w:lang w:val="sv-SE"/>
        </w:rPr>
      </w:pPr>
      <w:r w:rsidRPr="00DC2BA7">
        <w:rPr>
          <w:lang w:val="sv-SE"/>
        </w:rPr>
        <w:br w:type="page"/>
      </w:r>
    </w:p>
    <w:p w14:paraId="1AB940FD" w14:textId="77777777" w:rsidR="00D57536" w:rsidRPr="00DC2BA7" w:rsidRDefault="00D57536" w:rsidP="00D57536">
      <w:pPr>
        <w:suppressAutoHyphens/>
        <w:spacing w:line="240" w:lineRule="auto"/>
        <w:rPr>
          <w:lang w:val="sv-SE"/>
        </w:rPr>
      </w:pPr>
    </w:p>
    <w:p w14:paraId="4FFEE388" w14:textId="77777777" w:rsidR="00D57536" w:rsidRPr="00DC2BA7" w:rsidRDefault="00B60735" w:rsidP="00D57536">
      <w:pPr>
        <w:pBdr>
          <w:top w:val="single" w:sz="4" w:space="1" w:color="auto"/>
          <w:left w:val="single" w:sz="4" w:space="4" w:color="auto"/>
          <w:bottom w:val="single" w:sz="4" w:space="1" w:color="auto"/>
          <w:right w:val="single" w:sz="4" w:space="4" w:color="auto"/>
        </w:pBdr>
        <w:spacing w:line="240" w:lineRule="auto"/>
        <w:rPr>
          <w:lang w:val="sv-SE"/>
        </w:rPr>
      </w:pPr>
      <w:r w:rsidRPr="00DC2BA7">
        <w:rPr>
          <w:b/>
          <w:lang w:val="sv-SE"/>
        </w:rPr>
        <w:t>UPPGIFTER SOM SKA FINNAS PÅ YTTRE FÖRPACKNINGEN</w:t>
      </w:r>
    </w:p>
    <w:p w14:paraId="006BA609" w14:textId="77777777" w:rsidR="00D57536" w:rsidRPr="00DC2BA7" w:rsidRDefault="00D57536" w:rsidP="00D57536">
      <w:pPr>
        <w:pBdr>
          <w:top w:val="single" w:sz="4" w:space="1" w:color="auto"/>
          <w:left w:val="single" w:sz="4" w:space="4" w:color="auto"/>
          <w:bottom w:val="single" w:sz="4" w:space="1" w:color="auto"/>
          <w:right w:val="single" w:sz="4" w:space="4" w:color="auto"/>
        </w:pBdr>
        <w:spacing w:line="240" w:lineRule="auto"/>
        <w:rPr>
          <w:lang w:val="sv-SE"/>
        </w:rPr>
      </w:pPr>
    </w:p>
    <w:p w14:paraId="3CCD61A4" w14:textId="77777777" w:rsidR="00D57536" w:rsidRPr="00DC2BA7" w:rsidRDefault="00B60735" w:rsidP="00D57536">
      <w:pPr>
        <w:pBdr>
          <w:top w:val="single" w:sz="4" w:space="1" w:color="auto"/>
          <w:left w:val="single" w:sz="4" w:space="4" w:color="auto"/>
          <w:bottom w:val="single" w:sz="4" w:space="1" w:color="auto"/>
          <w:right w:val="single" w:sz="4" w:space="4" w:color="auto"/>
        </w:pBdr>
        <w:spacing w:line="240" w:lineRule="auto"/>
        <w:rPr>
          <w:lang w:val="sv-SE"/>
        </w:rPr>
      </w:pPr>
      <w:r w:rsidRPr="00DC2BA7">
        <w:rPr>
          <w:b/>
          <w:lang w:val="sv-SE"/>
        </w:rPr>
        <w:t xml:space="preserve">KARTONG FÖR </w:t>
      </w:r>
      <w:r w:rsidRPr="00DC2BA7">
        <w:rPr>
          <w:b/>
          <w:color w:val="000000"/>
          <w:lang w:val="sv-SE"/>
        </w:rPr>
        <w:t>INTERMEDIÄR</w:t>
      </w:r>
      <w:r w:rsidRPr="00DC2BA7">
        <w:rPr>
          <w:b/>
          <w:lang w:val="sv-SE"/>
        </w:rPr>
        <w:t xml:space="preserve"> FÖRPACKNING (UTAN ”BLUE BOX”) AV MULTIPACK</w:t>
      </w:r>
    </w:p>
    <w:p w14:paraId="2E27972A" w14:textId="77777777" w:rsidR="00D57536" w:rsidRPr="00DC2BA7" w:rsidRDefault="00D57536" w:rsidP="00D57536">
      <w:pPr>
        <w:shd w:val="clear" w:color="auto" w:fill="FFFFFF"/>
        <w:suppressAutoHyphens/>
        <w:spacing w:line="240" w:lineRule="auto"/>
        <w:rPr>
          <w:lang w:val="sv-SE"/>
        </w:rPr>
      </w:pPr>
    </w:p>
    <w:p w14:paraId="3FDEE93E" w14:textId="77777777" w:rsidR="00D57536" w:rsidRPr="00DC2BA7" w:rsidRDefault="00D57536" w:rsidP="00D57536">
      <w:pPr>
        <w:suppressAutoHyphens/>
        <w:spacing w:line="240" w:lineRule="auto"/>
        <w:rPr>
          <w:lang w:val="sv-SE"/>
        </w:rPr>
      </w:pPr>
    </w:p>
    <w:p w14:paraId="65A6D832"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w:t>
      </w:r>
      <w:r w:rsidRPr="00DC2BA7">
        <w:rPr>
          <w:b/>
          <w:lang w:val="sv-SE"/>
        </w:rPr>
        <w:tab/>
        <w:t>LÄKEMEDLETS NAMN</w:t>
      </w:r>
    </w:p>
    <w:p w14:paraId="4CC0ECDA" w14:textId="77777777" w:rsidR="00D57536" w:rsidRPr="00DC2BA7" w:rsidRDefault="00D57536" w:rsidP="00D57536">
      <w:pPr>
        <w:keepNext/>
        <w:suppressAutoHyphens/>
        <w:spacing w:line="240" w:lineRule="auto"/>
        <w:rPr>
          <w:lang w:val="sv-SE"/>
        </w:rPr>
      </w:pPr>
    </w:p>
    <w:p w14:paraId="204B363F" w14:textId="77777777" w:rsidR="00D57536" w:rsidRPr="00DC2BA7" w:rsidRDefault="00B60735" w:rsidP="00D57536">
      <w:pPr>
        <w:suppressAutoHyphens/>
        <w:spacing w:line="240" w:lineRule="auto"/>
        <w:rPr>
          <w:lang w:val="sv-SE"/>
        </w:rPr>
      </w:pPr>
      <w:r w:rsidRPr="00DC2BA7">
        <w:rPr>
          <w:lang w:val="sv-SE"/>
        </w:rPr>
        <w:t>Xolair 150 mg pulver och vätska till injektionsvätska, lösning</w:t>
      </w:r>
    </w:p>
    <w:p w14:paraId="006CDA92" w14:textId="77777777" w:rsidR="00D57536" w:rsidRPr="00DC2BA7" w:rsidRDefault="00B60735" w:rsidP="00D57536">
      <w:pPr>
        <w:suppressAutoHyphens/>
        <w:spacing w:line="240" w:lineRule="auto"/>
        <w:rPr>
          <w:lang w:val="sv-SE"/>
        </w:rPr>
      </w:pPr>
      <w:r w:rsidRPr="00DC2BA7">
        <w:rPr>
          <w:lang w:val="sv-SE"/>
        </w:rPr>
        <w:t>omalizumab</w:t>
      </w:r>
    </w:p>
    <w:p w14:paraId="6B09B1AF" w14:textId="77777777" w:rsidR="00D57536" w:rsidRPr="00DC2BA7" w:rsidRDefault="00D57536" w:rsidP="00D57536">
      <w:pPr>
        <w:suppressAutoHyphens/>
        <w:spacing w:line="240" w:lineRule="auto"/>
        <w:rPr>
          <w:lang w:val="sv-SE"/>
        </w:rPr>
      </w:pPr>
    </w:p>
    <w:p w14:paraId="6DF26B94" w14:textId="77777777" w:rsidR="00D57536" w:rsidRPr="00DC2BA7" w:rsidRDefault="00D57536" w:rsidP="00D57536">
      <w:pPr>
        <w:suppressAutoHyphens/>
        <w:spacing w:line="240" w:lineRule="auto"/>
        <w:rPr>
          <w:lang w:val="sv-SE"/>
        </w:rPr>
      </w:pPr>
    </w:p>
    <w:p w14:paraId="0815EC74"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2.</w:t>
      </w:r>
      <w:r w:rsidRPr="00DC2BA7">
        <w:rPr>
          <w:b/>
          <w:lang w:val="sv-SE"/>
        </w:rPr>
        <w:tab/>
        <w:t>DEKLARATION AV AKTIVT(A) SUBSTANS(ER)</w:t>
      </w:r>
    </w:p>
    <w:p w14:paraId="4C1CCFF8" w14:textId="77777777" w:rsidR="00D57536" w:rsidRPr="00DC2BA7" w:rsidRDefault="00D57536" w:rsidP="00D57536">
      <w:pPr>
        <w:keepNext/>
        <w:suppressAutoHyphens/>
        <w:spacing w:line="240" w:lineRule="auto"/>
        <w:rPr>
          <w:lang w:val="sv-SE"/>
        </w:rPr>
      </w:pPr>
    </w:p>
    <w:p w14:paraId="08632EEB" w14:textId="77777777" w:rsidR="00D57536" w:rsidRPr="00DC2BA7" w:rsidRDefault="00B60735" w:rsidP="00D57536">
      <w:pPr>
        <w:suppressAutoHyphens/>
        <w:spacing w:line="240" w:lineRule="auto"/>
        <w:rPr>
          <w:lang w:val="sv-SE"/>
        </w:rPr>
      </w:pPr>
      <w:r w:rsidRPr="00DC2BA7">
        <w:rPr>
          <w:lang w:val="sv-SE"/>
        </w:rPr>
        <w:t>En injektionsflaska innehåller 150 mg omalizumab.</w:t>
      </w:r>
    </w:p>
    <w:p w14:paraId="600BAE55" w14:textId="77777777" w:rsidR="00D57536" w:rsidRPr="00DC2BA7" w:rsidRDefault="00D57536" w:rsidP="00D57536">
      <w:pPr>
        <w:suppressAutoHyphens/>
        <w:spacing w:line="240" w:lineRule="auto"/>
        <w:rPr>
          <w:lang w:val="sv-SE"/>
        </w:rPr>
      </w:pPr>
    </w:p>
    <w:p w14:paraId="3B2BDF3A" w14:textId="77777777" w:rsidR="00D57536" w:rsidRPr="00DC2BA7" w:rsidRDefault="00D57536" w:rsidP="00D57536">
      <w:pPr>
        <w:suppressAutoHyphens/>
        <w:spacing w:line="240" w:lineRule="auto"/>
        <w:rPr>
          <w:lang w:val="sv-SE"/>
        </w:rPr>
      </w:pPr>
    </w:p>
    <w:p w14:paraId="1D1F8093"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3.</w:t>
      </w:r>
      <w:r w:rsidRPr="00DC2BA7">
        <w:rPr>
          <w:b/>
          <w:lang w:val="sv-SE"/>
        </w:rPr>
        <w:tab/>
        <w:t>FÖRTECKNING ÖVER HJÄLPÄMNEN</w:t>
      </w:r>
    </w:p>
    <w:p w14:paraId="5C944C56" w14:textId="77777777" w:rsidR="00D57536" w:rsidRPr="00DC2BA7" w:rsidRDefault="00D57536" w:rsidP="00D57536">
      <w:pPr>
        <w:keepNext/>
        <w:suppressAutoHyphens/>
        <w:spacing w:line="240" w:lineRule="auto"/>
        <w:rPr>
          <w:lang w:val="sv-SE"/>
        </w:rPr>
      </w:pPr>
    </w:p>
    <w:p w14:paraId="40415D47" w14:textId="1442A4D1" w:rsidR="00D57536" w:rsidRPr="00DC2BA7" w:rsidRDefault="00B60735" w:rsidP="00D57536">
      <w:pPr>
        <w:suppressAutoHyphens/>
        <w:spacing w:line="240" w:lineRule="auto"/>
        <w:rPr>
          <w:lang w:val="sv-SE"/>
        </w:rPr>
      </w:pPr>
      <w:r w:rsidRPr="00DC2BA7">
        <w:rPr>
          <w:lang w:val="sv-SE"/>
        </w:rPr>
        <w:t>Pulver: sackaros, histidin, histidinhydrokloridmonohydrat och polysorbat 20.</w:t>
      </w:r>
    </w:p>
    <w:p w14:paraId="26A4450F" w14:textId="77777777" w:rsidR="00D57536" w:rsidRPr="00DC2BA7" w:rsidRDefault="00B60735" w:rsidP="00D57536">
      <w:pPr>
        <w:suppressAutoHyphens/>
        <w:spacing w:line="240" w:lineRule="auto"/>
        <w:rPr>
          <w:lang w:val="sv-SE"/>
        </w:rPr>
      </w:pPr>
      <w:r w:rsidRPr="00DC2BA7">
        <w:rPr>
          <w:lang w:val="sv-SE"/>
        </w:rPr>
        <w:t>Spädningsvätska: vatten för injektionsvätskor.</w:t>
      </w:r>
    </w:p>
    <w:p w14:paraId="06FA293E" w14:textId="77777777" w:rsidR="00D57536" w:rsidRPr="00DC2BA7" w:rsidRDefault="00D57536" w:rsidP="00D57536">
      <w:pPr>
        <w:suppressAutoHyphens/>
        <w:spacing w:line="240" w:lineRule="auto"/>
        <w:rPr>
          <w:lang w:val="sv-SE"/>
        </w:rPr>
      </w:pPr>
    </w:p>
    <w:p w14:paraId="460CEC5D" w14:textId="77777777" w:rsidR="00D57536" w:rsidRPr="00DC2BA7" w:rsidRDefault="00D57536" w:rsidP="00D57536">
      <w:pPr>
        <w:suppressAutoHyphens/>
        <w:spacing w:line="240" w:lineRule="auto"/>
        <w:rPr>
          <w:lang w:val="sv-SE"/>
        </w:rPr>
      </w:pPr>
    </w:p>
    <w:p w14:paraId="78D49881"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4.</w:t>
      </w:r>
      <w:r w:rsidRPr="00DC2BA7">
        <w:rPr>
          <w:b/>
          <w:lang w:val="sv-SE"/>
        </w:rPr>
        <w:tab/>
        <w:t>LÄKEMEDELSFORM OCH FÖRPACKNINGSSTORLEK</w:t>
      </w:r>
    </w:p>
    <w:p w14:paraId="0EEB7C36" w14:textId="77777777" w:rsidR="00D57536" w:rsidRPr="00DC2BA7" w:rsidRDefault="00D57536" w:rsidP="00D57536">
      <w:pPr>
        <w:keepNext/>
        <w:suppressAutoHyphens/>
        <w:spacing w:line="240" w:lineRule="auto"/>
        <w:rPr>
          <w:lang w:val="sv-SE"/>
        </w:rPr>
      </w:pPr>
    </w:p>
    <w:p w14:paraId="7B08D418" w14:textId="77777777" w:rsidR="00D57536" w:rsidRPr="00DC2BA7" w:rsidRDefault="00B60735" w:rsidP="00D57536">
      <w:pPr>
        <w:suppressAutoHyphens/>
        <w:spacing w:line="240" w:lineRule="auto"/>
        <w:rPr>
          <w:color w:val="000000"/>
          <w:shd w:val="clear" w:color="auto" w:fill="D9D9D9"/>
          <w:lang w:val="sv-SE"/>
        </w:rPr>
      </w:pPr>
      <w:r w:rsidRPr="00DC2BA7">
        <w:rPr>
          <w:color w:val="000000"/>
          <w:shd w:val="clear" w:color="auto" w:fill="D9D9D9"/>
          <w:lang w:val="sv-SE"/>
        </w:rPr>
        <w:t>Pulver och vätska till injektionsvätska, lösning</w:t>
      </w:r>
    </w:p>
    <w:p w14:paraId="1CBD8A91" w14:textId="77777777" w:rsidR="00D57536" w:rsidRPr="00DC2BA7" w:rsidRDefault="00D57536" w:rsidP="00D57536">
      <w:pPr>
        <w:suppressAutoHyphens/>
        <w:spacing w:line="240" w:lineRule="auto"/>
        <w:rPr>
          <w:lang w:val="sv-SE"/>
        </w:rPr>
      </w:pPr>
    </w:p>
    <w:p w14:paraId="2E799B3E" w14:textId="77777777" w:rsidR="00D57536" w:rsidRPr="00DC2BA7" w:rsidRDefault="00B60735" w:rsidP="00D57536">
      <w:pPr>
        <w:suppressAutoHyphens/>
        <w:spacing w:line="240" w:lineRule="auto"/>
        <w:rPr>
          <w:lang w:val="sv-SE"/>
        </w:rPr>
      </w:pPr>
      <w:r w:rsidRPr="00DC2BA7">
        <w:rPr>
          <w:lang w:val="sv-SE"/>
        </w:rPr>
        <w:t>1 x 150 mg injektionsflaska</w:t>
      </w:r>
    </w:p>
    <w:p w14:paraId="0A4566B4" w14:textId="77777777" w:rsidR="00D57536" w:rsidRPr="00DC2BA7" w:rsidRDefault="00B60735" w:rsidP="00D57536">
      <w:pPr>
        <w:suppressAutoHyphens/>
        <w:spacing w:line="240" w:lineRule="auto"/>
        <w:rPr>
          <w:lang w:val="sv-SE"/>
        </w:rPr>
      </w:pPr>
      <w:r w:rsidRPr="00DC2BA7">
        <w:rPr>
          <w:lang w:val="sv-SE"/>
        </w:rPr>
        <w:t>1 x 2 ml ampull med spädningsvätska</w:t>
      </w:r>
    </w:p>
    <w:p w14:paraId="2381BE51" w14:textId="77777777" w:rsidR="00D57536" w:rsidRPr="00DC2BA7" w:rsidRDefault="00B60735" w:rsidP="00D57536">
      <w:pPr>
        <w:suppressAutoHyphens/>
        <w:spacing w:line="240" w:lineRule="auto"/>
        <w:rPr>
          <w:lang w:val="sv-SE"/>
        </w:rPr>
      </w:pPr>
      <w:r w:rsidRPr="00DC2BA7">
        <w:rPr>
          <w:lang w:val="sv-SE"/>
        </w:rPr>
        <w:t>1 injektionsflaska och 1 ampull. Del av multipack. Får inte säljas separat.</w:t>
      </w:r>
    </w:p>
    <w:p w14:paraId="436EE25F" w14:textId="77777777" w:rsidR="00D57536" w:rsidRPr="00DC2BA7" w:rsidRDefault="00D57536" w:rsidP="00D57536">
      <w:pPr>
        <w:suppressAutoHyphens/>
        <w:spacing w:line="240" w:lineRule="auto"/>
        <w:rPr>
          <w:lang w:val="sv-SE"/>
        </w:rPr>
      </w:pPr>
    </w:p>
    <w:p w14:paraId="0FEF3227" w14:textId="77777777" w:rsidR="00D57536" w:rsidRPr="00DC2BA7" w:rsidRDefault="00D57536" w:rsidP="00D57536">
      <w:pPr>
        <w:suppressAutoHyphens/>
        <w:spacing w:line="240" w:lineRule="auto"/>
        <w:rPr>
          <w:lang w:val="sv-SE"/>
        </w:rPr>
      </w:pPr>
    </w:p>
    <w:p w14:paraId="6663BB43"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5.</w:t>
      </w:r>
      <w:r w:rsidRPr="00DC2BA7">
        <w:rPr>
          <w:b/>
          <w:lang w:val="sv-SE"/>
        </w:rPr>
        <w:tab/>
        <w:t>ADMINISTRERINGSSÄTT OCH ADMINISTRERINGSVÄG</w:t>
      </w:r>
    </w:p>
    <w:p w14:paraId="1B13E2EB" w14:textId="77777777" w:rsidR="00D57536" w:rsidRPr="00DC2BA7" w:rsidRDefault="00D57536" w:rsidP="00D57536">
      <w:pPr>
        <w:keepNext/>
        <w:suppressAutoHyphens/>
        <w:spacing w:line="240" w:lineRule="auto"/>
        <w:rPr>
          <w:lang w:val="sv-SE"/>
        </w:rPr>
      </w:pPr>
    </w:p>
    <w:p w14:paraId="0902F2BF" w14:textId="77777777" w:rsidR="00D57536" w:rsidRPr="00DC2BA7" w:rsidRDefault="00B60735" w:rsidP="00D57536">
      <w:pPr>
        <w:suppressAutoHyphens/>
        <w:spacing w:line="240" w:lineRule="auto"/>
        <w:rPr>
          <w:lang w:val="sv-SE"/>
        </w:rPr>
      </w:pPr>
      <w:r w:rsidRPr="00DC2BA7">
        <w:rPr>
          <w:lang w:val="sv-SE"/>
        </w:rPr>
        <w:t>Läs bipacksedeln före användning.</w:t>
      </w:r>
    </w:p>
    <w:p w14:paraId="46101614" w14:textId="77777777" w:rsidR="00D57536" w:rsidRPr="00DC2BA7" w:rsidRDefault="00B60735" w:rsidP="00D57536">
      <w:pPr>
        <w:suppressAutoHyphens/>
        <w:spacing w:line="240" w:lineRule="auto"/>
        <w:rPr>
          <w:lang w:val="sv-SE"/>
        </w:rPr>
      </w:pPr>
      <w:r w:rsidRPr="00DC2BA7">
        <w:rPr>
          <w:lang w:val="sv-SE"/>
        </w:rPr>
        <w:t>Subkutan användning.</w:t>
      </w:r>
    </w:p>
    <w:p w14:paraId="722BE4BD" w14:textId="77777777" w:rsidR="00D57536" w:rsidRPr="00DC2BA7" w:rsidRDefault="00D57536" w:rsidP="00D57536">
      <w:pPr>
        <w:suppressAutoHyphens/>
        <w:spacing w:line="240" w:lineRule="auto"/>
        <w:rPr>
          <w:lang w:val="sv-SE"/>
        </w:rPr>
      </w:pPr>
    </w:p>
    <w:p w14:paraId="18F320F2" w14:textId="77777777" w:rsidR="00D57536" w:rsidRPr="00DC2BA7" w:rsidRDefault="00D57536" w:rsidP="00D57536">
      <w:pPr>
        <w:suppressAutoHyphens/>
        <w:spacing w:line="240" w:lineRule="auto"/>
        <w:rPr>
          <w:lang w:val="sv-SE"/>
        </w:rPr>
      </w:pPr>
    </w:p>
    <w:p w14:paraId="4243A82D"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6.</w:t>
      </w:r>
      <w:r w:rsidRPr="00DC2BA7">
        <w:rPr>
          <w:b/>
          <w:lang w:val="sv-SE"/>
        </w:rPr>
        <w:tab/>
        <w:t>SÄRSKILD VARNING OM ATT LÄKEMEDLET MÅSTE FÖRVARAS UTOM SYN- OCH RÄCKHÅLL FÖR BARN</w:t>
      </w:r>
    </w:p>
    <w:p w14:paraId="38978C08" w14:textId="77777777" w:rsidR="00D57536" w:rsidRPr="00DC2BA7" w:rsidRDefault="00D57536" w:rsidP="00D57536">
      <w:pPr>
        <w:keepNext/>
        <w:suppressAutoHyphens/>
        <w:spacing w:line="240" w:lineRule="auto"/>
        <w:rPr>
          <w:lang w:val="sv-SE"/>
        </w:rPr>
      </w:pPr>
    </w:p>
    <w:p w14:paraId="28E3E5E6" w14:textId="77777777" w:rsidR="00D57536" w:rsidRPr="00DC2BA7" w:rsidRDefault="00B60735" w:rsidP="00D57536">
      <w:pPr>
        <w:suppressAutoHyphens/>
        <w:spacing w:line="240" w:lineRule="auto"/>
        <w:rPr>
          <w:lang w:val="sv-SE"/>
        </w:rPr>
      </w:pPr>
      <w:r w:rsidRPr="00DC2BA7">
        <w:rPr>
          <w:lang w:val="sv-SE"/>
        </w:rPr>
        <w:t>Förvaras utom syn- och räckhåll för barn.</w:t>
      </w:r>
    </w:p>
    <w:p w14:paraId="49F77DF9" w14:textId="77777777" w:rsidR="00D57536" w:rsidRPr="00DC2BA7" w:rsidRDefault="00D57536" w:rsidP="00D57536">
      <w:pPr>
        <w:suppressAutoHyphens/>
        <w:spacing w:line="240" w:lineRule="auto"/>
        <w:rPr>
          <w:lang w:val="sv-SE"/>
        </w:rPr>
      </w:pPr>
    </w:p>
    <w:p w14:paraId="36A895FF" w14:textId="77777777" w:rsidR="00D57536" w:rsidRPr="00DC2BA7" w:rsidRDefault="00D57536" w:rsidP="00D57536">
      <w:pPr>
        <w:suppressAutoHyphens/>
        <w:spacing w:line="240" w:lineRule="auto"/>
        <w:rPr>
          <w:lang w:val="sv-SE"/>
        </w:rPr>
      </w:pPr>
    </w:p>
    <w:p w14:paraId="7C8F179F"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7.</w:t>
      </w:r>
      <w:r w:rsidRPr="00DC2BA7">
        <w:rPr>
          <w:b/>
          <w:lang w:val="sv-SE"/>
        </w:rPr>
        <w:tab/>
        <w:t>ÖVRIGA SÄRSKILDA VARNINGAR OM SÅ ÄR NÖDVÄNDIGT</w:t>
      </w:r>
    </w:p>
    <w:p w14:paraId="188A339D" w14:textId="77777777" w:rsidR="00D57536" w:rsidRPr="00DC2BA7" w:rsidRDefault="00D57536" w:rsidP="00D57536">
      <w:pPr>
        <w:keepNext/>
        <w:suppressAutoHyphens/>
        <w:spacing w:line="240" w:lineRule="auto"/>
        <w:rPr>
          <w:lang w:val="sv-SE"/>
        </w:rPr>
      </w:pPr>
    </w:p>
    <w:p w14:paraId="08EAC376" w14:textId="77777777" w:rsidR="00D57536" w:rsidRPr="00DC2BA7" w:rsidRDefault="00D57536" w:rsidP="00D57536">
      <w:pPr>
        <w:suppressAutoHyphens/>
        <w:spacing w:line="240" w:lineRule="auto"/>
        <w:rPr>
          <w:lang w:val="sv-SE"/>
        </w:rPr>
      </w:pPr>
    </w:p>
    <w:p w14:paraId="31594CE7"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8.</w:t>
      </w:r>
      <w:r w:rsidRPr="00DC2BA7">
        <w:rPr>
          <w:b/>
          <w:lang w:val="sv-SE"/>
        </w:rPr>
        <w:tab/>
        <w:t>UTGÅNGSDATUM</w:t>
      </w:r>
    </w:p>
    <w:p w14:paraId="49E7F4E3" w14:textId="77777777" w:rsidR="00D57536" w:rsidRPr="00DC2BA7" w:rsidRDefault="00D57536" w:rsidP="00D57536">
      <w:pPr>
        <w:keepNext/>
        <w:suppressAutoHyphens/>
        <w:spacing w:line="240" w:lineRule="auto"/>
        <w:rPr>
          <w:lang w:val="sv-SE"/>
        </w:rPr>
      </w:pPr>
    </w:p>
    <w:p w14:paraId="62AA806E" w14:textId="77777777" w:rsidR="00D57536" w:rsidRPr="00DC2BA7" w:rsidRDefault="00B60735" w:rsidP="00D57536">
      <w:pPr>
        <w:suppressAutoHyphens/>
        <w:spacing w:line="240" w:lineRule="auto"/>
        <w:rPr>
          <w:lang w:val="sv-SE"/>
        </w:rPr>
      </w:pPr>
      <w:r w:rsidRPr="00DC2BA7">
        <w:rPr>
          <w:lang w:val="sv-SE"/>
        </w:rPr>
        <w:t>EXP</w:t>
      </w:r>
    </w:p>
    <w:p w14:paraId="420DDF3E" w14:textId="77777777" w:rsidR="00D57536" w:rsidRPr="00DC2BA7" w:rsidRDefault="00D57536" w:rsidP="00D57536">
      <w:pPr>
        <w:suppressAutoHyphens/>
        <w:spacing w:line="240" w:lineRule="auto"/>
        <w:rPr>
          <w:lang w:val="sv-SE"/>
        </w:rPr>
      </w:pPr>
    </w:p>
    <w:p w14:paraId="293A1ADA" w14:textId="77777777" w:rsidR="00D57536" w:rsidRPr="00DC2BA7" w:rsidRDefault="00D57536" w:rsidP="00D57536">
      <w:pPr>
        <w:suppressAutoHyphens/>
        <w:spacing w:line="240" w:lineRule="auto"/>
        <w:rPr>
          <w:lang w:val="sv-SE"/>
        </w:rPr>
      </w:pPr>
    </w:p>
    <w:p w14:paraId="3524E20E"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lastRenderedPageBreak/>
        <w:t>9.</w:t>
      </w:r>
      <w:r w:rsidRPr="00DC2BA7">
        <w:rPr>
          <w:b/>
          <w:lang w:val="sv-SE"/>
        </w:rPr>
        <w:tab/>
        <w:t>SÄRSKILDA FÖRVARINGSANVISNINGAR</w:t>
      </w:r>
    </w:p>
    <w:p w14:paraId="63010A27" w14:textId="77777777" w:rsidR="00D57536" w:rsidRPr="00DC2BA7" w:rsidRDefault="00D57536" w:rsidP="00D57536">
      <w:pPr>
        <w:keepNext/>
        <w:suppressAutoHyphens/>
        <w:spacing w:line="240" w:lineRule="auto"/>
        <w:rPr>
          <w:lang w:val="sv-SE"/>
        </w:rPr>
      </w:pPr>
    </w:p>
    <w:p w14:paraId="39EF568E" w14:textId="77777777" w:rsidR="00D57536" w:rsidRPr="00DC2BA7" w:rsidRDefault="00B60735" w:rsidP="00D57536">
      <w:pPr>
        <w:keepNext/>
        <w:suppressAutoHyphens/>
        <w:spacing w:line="240" w:lineRule="auto"/>
        <w:rPr>
          <w:lang w:val="sv-SE"/>
        </w:rPr>
      </w:pPr>
      <w:r w:rsidRPr="00DC2BA7">
        <w:rPr>
          <w:lang w:val="sv-SE"/>
        </w:rPr>
        <w:t>Förvaras i kylskåp.</w:t>
      </w:r>
    </w:p>
    <w:p w14:paraId="2DD85E01" w14:textId="77777777" w:rsidR="00D57536" w:rsidRPr="00DC2BA7" w:rsidRDefault="00B60735" w:rsidP="00D57536">
      <w:pPr>
        <w:keepNext/>
        <w:suppressAutoHyphens/>
        <w:spacing w:line="240" w:lineRule="auto"/>
        <w:rPr>
          <w:lang w:val="sv-SE"/>
        </w:rPr>
      </w:pPr>
      <w:r w:rsidRPr="00DC2BA7">
        <w:rPr>
          <w:lang w:val="sv-SE"/>
        </w:rPr>
        <w:t>Används omedelbart efter beredning (kan förvaras vid 2°C – 8°C i upp till 8 timmar eller vid 25°C i 2 timmar).</w:t>
      </w:r>
    </w:p>
    <w:p w14:paraId="609B0CBA" w14:textId="77777777" w:rsidR="00D57536" w:rsidRPr="00DC2BA7" w:rsidRDefault="00B60735" w:rsidP="00D57536">
      <w:pPr>
        <w:suppressAutoHyphens/>
        <w:spacing w:line="240" w:lineRule="auto"/>
        <w:rPr>
          <w:lang w:val="sv-SE"/>
        </w:rPr>
      </w:pPr>
      <w:r w:rsidRPr="00DC2BA7">
        <w:rPr>
          <w:lang w:val="sv-SE"/>
        </w:rPr>
        <w:t>Får ej frysas.</w:t>
      </w:r>
    </w:p>
    <w:p w14:paraId="37441689" w14:textId="77777777" w:rsidR="00D57536" w:rsidRPr="00DC2BA7" w:rsidRDefault="00D57536" w:rsidP="00D57536">
      <w:pPr>
        <w:suppressAutoHyphens/>
        <w:spacing w:line="240" w:lineRule="auto"/>
        <w:rPr>
          <w:lang w:val="sv-SE"/>
        </w:rPr>
      </w:pPr>
    </w:p>
    <w:p w14:paraId="4A214CE0" w14:textId="77777777" w:rsidR="00D57536" w:rsidRPr="00DC2BA7" w:rsidRDefault="00D57536" w:rsidP="00D57536">
      <w:pPr>
        <w:suppressAutoHyphens/>
        <w:spacing w:line="240" w:lineRule="auto"/>
        <w:rPr>
          <w:lang w:val="sv-SE"/>
        </w:rPr>
      </w:pPr>
    </w:p>
    <w:p w14:paraId="7A8F15AC"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10.</w:t>
      </w:r>
      <w:r w:rsidRPr="00DC2BA7">
        <w:rPr>
          <w:b/>
          <w:lang w:val="sv-SE"/>
        </w:rPr>
        <w:tab/>
        <w:t>SÄRSKILDA FÖRSIKTIGHETSÅTGÄRDER FÖR DESTRUKTION AV EJ ANVÄNT LÄKEMEDEL OCH AVFALL I FÖREKOMMANDE FALL</w:t>
      </w:r>
    </w:p>
    <w:p w14:paraId="5E3F61B1" w14:textId="77777777" w:rsidR="00D57536" w:rsidRPr="00DC2BA7" w:rsidRDefault="00D57536" w:rsidP="00D57536">
      <w:pPr>
        <w:keepNext/>
        <w:suppressAutoHyphens/>
        <w:spacing w:line="240" w:lineRule="auto"/>
        <w:rPr>
          <w:lang w:val="sv-SE"/>
        </w:rPr>
      </w:pPr>
    </w:p>
    <w:p w14:paraId="4093A708" w14:textId="77777777" w:rsidR="00D57536" w:rsidRPr="00DC2BA7" w:rsidRDefault="00D57536" w:rsidP="00D57536">
      <w:pPr>
        <w:suppressAutoHyphens/>
        <w:spacing w:line="240" w:lineRule="auto"/>
        <w:ind w:left="567" w:hanging="567"/>
        <w:rPr>
          <w:lang w:val="sv-SE"/>
        </w:rPr>
      </w:pPr>
    </w:p>
    <w:p w14:paraId="7B7BAEAD"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11.</w:t>
      </w:r>
      <w:r w:rsidRPr="00DC2BA7">
        <w:rPr>
          <w:b/>
          <w:lang w:val="sv-SE"/>
        </w:rPr>
        <w:tab/>
        <w:t>INNEHAVARE AV GODKÄNNANDE FÖR FÖRSÄLJNING (NAMN OCH ADRESS)</w:t>
      </w:r>
    </w:p>
    <w:p w14:paraId="52E91BB5" w14:textId="77777777" w:rsidR="00D57536" w:rsidRPr="00DC2BA7" w:rsidRDefault="00D57536" w:rsidP="00D57536">
      <w:pPr>
        <w:keepNext/>
        <w:suppressAutoHyphens/>
        <w:spacing w:line="240" w:lineRule="auto"/>
        <w:rPr>
          <w:lang w:val="sv-SE"/>
        </w:rPr>
      </w:pPr>
    </w:p>
    <w:p w14:paraId="53D8C824" w14:textId="77777777" w:rsidR="00D57536" w:rsidRPr="00DC2BA7" w:rsidRDefault="00B60735" w:rsidP="00D57536">
      <w:pPr>
        <w:keepNext/>
        <w:suppressAutoHyphens/>
        <w:spacing w:line="240" w:lineRule="auto"/>
        <w:rPr>
          <w:lang w:val="en-US"/>
        </w:rPr>
      </w:pPr>
      <w:r w:rsidRPr="00DC2BA7">
        <w:rPr>
          <w:lang w:val="en-US"/>
        </w:rPr>
        <w:t>Novartis Europharm Limited</w:t>
      </w:r>
    </w:p>
    <w:p w14:paraId="3E8301AB" w14:textId="77777777" w:rsidR="00D57536" w:rsidRPr="00DC2BA7" w:rsidRDefault="00B60735" w:rsidP="00D57536">
      <w:pPr>
        <w:keepNext/>
        <w:widowControl w:val="0"/>
        <w:spacing w:line="240" w:lineRule="auto"/>
      </w:pPr>
      <w:r w:rsidRPr="00DC2BA7">
        <w:t>Vista Building</w:t>
      </w:r>
    </w:p>
    <w:p w14:paraId="42E3C8E0" w14:textId="77777777" w:rsidR="00D57536" w:rsidRPr="00DC2BA7" w:rsidRDefault="00B60735" w:rsidP="00D57536">
      <w:pPr>
        <w:keepNext/>
        <w:widowControl w:val="0"/>
        <w:spacing w:line="240" w:lineRule="auto"/>
      </w:pPr>
      <w:r w:rsidRPr="00DC2BA7">
        <w:t>Elm Park, Merrion Road</w:t>
      </w:r>
    </w:p>
    <w:p w14:paraId="379E055A" w14:textId="77777777" w:rsidR="00D57536" w:rsidRPr="00DC2BA7" w:rsidRDefault="00B60735" w:rsidP="00D57536">
      <w:pPr>
        <w:keepNext/>
        <w:widowControl w:val="0"/>
        <w:spacing w:line="240" w:lineRule="auto"/>
        <w:rPr>
          <w:lang w:val="sv-SE"/>
        </w:rPr>
      </w:pPr>
      <w:r w:rsidRPr="00DC2BA7">
        <w:rPr>
          <w:lang w:val="sv-SE"/>
        </w:rPr>
        <w:t>Dublin 4</w:t>
      </w:r>
    </w:p>
    <w:p w14:paraId="44402E94" w14:textId="77777777" w:rsidR="00D57536" w:rsidRPr="00DC2BA7" w:rsidRDefault="00B60735" w:rsidP="00D57536">
      <w:pPr>
        <w:spacing w:line="240" w:lineRule="auto"/>
        <w:rPr>
          <w:lang w:val="sv-SE"/>
        </w:rPr>
      </w:pPr>
      <w:r w:rsidRPr="00DC2BA7">
        <w:rPr>
          <w:lang w:val="sv-SE"/>
        </w:rPr>
        <w:t>Irland</w:t>
      </w:r>
    </w:p>
    <w:p w14:paraId="6D47B848" w14:textId="77777777" w:rsidR="00D57536" w:rsidRPr="00DC2BA7" w:rsidRDefault="00D57536" w:rsidP="00D57536">
      <w:pPr>
        <w:suppressAutoHyphens/>
        <w:spacing w:line="240" w:lineRule="auto"/>
        <w:ind w:left="567" w:hanging="567"/>
        <w:rPr>
          <w:lang w:val="sv-SE"/>
        </w:rPr>
      </w:pPr>
    </w:p>
    <w:p w14:paraId="73759E29" w14:textId="77777777" w:rsidR="00D57536" w:rsidRPr="00DC2BA7" w:rsidRDefault="00D57536" w:rsidP="00D57536">
      <w:pPr>
        <w:suppressAutoHyphens/>
        <w:spacing w:line="240" w:lineRule="auto"/>
        <w:ind w:left="567" w:hanging="567"/>
        <w:rPr>
          <w:lang w:val="sv-SE"/>
        </w:rPr>
      </w:pPr>
    </w:p>
    <w:p w14:paraId="02417C6A"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12.</w:t>
      </w:r>
      <w:r w:rsidRPr="00DC2BA7">
        <w:rPr>
          <w:b/>
          <w:lang w:val="sv-SE"/>
        </w:rPr>
        <w:tab/>
        <w:t>NUMMER PÅ GODKÄNNANDE FÖR FÖRSÄLJNING</w:t>
      </w:r>
    </w:p>
    <w:p w14:paraId="254EA92E" w14:textId="77777777" w:rsidR="00D57536" w:rsidRPr="00DC2BA7" w:rsidRDefault="00D57536" w:rsidP="00D57536">
      <w:pPr>
        <w:keepNext/>
        <w:suppressAutoHyphens/>
        <w:spacing w:line="240" w:lineRule="auto"/>
        <w:rPr>
          <w:lang w:val="sv-SE"/>
        </w:rPr>
      </w:pPr>
    </w:p>
    <w:tbl>
      <w:tblPr>
        <w:tblStyle w:val="TableGrid"/>
        <w:tblW w:w="92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38"/>
        <w:gridCol w:w="7371"/>
      </w:tblGrid>
      <w:tr w:rsidR="00211724" w14:paraId="1207D14A" w14:textId="77777777" w:rsidTr="00E2664D">
        <w:tc>
          <w:tcPr>
            <w:tcW w:w="1838" w:type="dxa"/>
          </w:tcPr>
          <w:p w14:paraId="55BD05CE" w14:textId="77777777" w:rsidR="00ED7F84" w:rsidRPr="00BA1309" w:rsidRDefault="00B60735" w:rsidP="00E2664D">
            <w:pPr>
              <w:tabs>
                <w:tab w:val="clear" w:pos="567"/>
                <w:tab w:val="left" w:pos="2268"/>
              </w:tabs>
              <w:spacing w:line="240" w:lineRule="auto"/>
              <w:rPr>
                <w:color w:val="000000"/>
                <w:shd w:val="pct15" w:color="auto" w:fill="auto"/>
                <w:lang w:val="en-US"/>
              </w:rPr>
            </w:pPr>
            <w:r w:rsidRPr="00050564">
              <w:rPr>
                <w:color w:val="000000"/>
                <w:lang w:val="en-US"/>
              </w:rPr>
              <w:t>EU/1/05/319/003</w:t>
            </w:r>
          </w:p>
        </w:tc>
        <w:tc>
          <w:tcPr>
            <w:tcW w:w="7371" w:type="dxa"/>
            <w:shd w:val="clear" w:color="auto" w:fill="auto"/>
          </w:tcPr>
          <w:p w14:paraId="4F94943D" w14:textId="794D60F3" w:rsidR="00ED7F84" w:rsidRPr="00BA1309" w:rsidRDefault="00B60735" w:rsidP="00E2664D">
            <w:pPr>
              <w:tabs>
                <w:tab w:val="clear" w:pos="567"/>
                <w:tab w:val="left" w:pos="2268"/>
              </w:tabs>
              <w:spacing w:line="240" w:lineRule="auto"/>
              <w:rPr>
                <w:color w:val="000000"/>
                <w:shd w:val="pct15" w:color="auto" w:fill="auto"/>
                <w:lang w:val="en-US"/>
              </w:rPr>
            </w:pPr>
            <w:r>
              <w:rPr>
                <w:color w:val="000000"/>
                <w:shd w:val="pct15" w:color="auto" w:fill="auto"/>
                <w:lang w:val="en-US"/>
              </w:rPr>
              <w:t>Multipack innehållande 4 förpackningar</w:t>
            </w:r>
          </w:p>
        </w:tc>
      </w:tr>
      <w:tr w:rsidR="00211724" w14:paraId="46B3EEF7" w14:textId="77777777" w:rsidTr="00E2664D">
        <w:trPr>
          <w:trHeight w:val="57"/>
        </w:trPr>
        <w:tc>
          <w:tcPr>
            <w:tcW w:w="1838" w:type="dxa"/>
          </w:tcPr>
          <w:p w14:paraId="50F4B14A" w14:textId="77777777" w:rsidR="00ED7F84" w:rsidRPr="00BA1309" w:rsidRDefault="00B60735" w:rsidP="00E2664D">
            <w:pPr>
              <w:tabs>
                <w:tab w:val="clear" w:pos="567"/>
                <w:tab w:val="left" w:pos="2268"/>
              </w:tabs>
              <w:spacing w:line="240" w:lineRule="auto"/>
              <w:rPr>
                <w:color w:val="000000"/>
                <w:shd w:val="pct15" w:color="auto" w:fill="auto"/>
                <w:lang w:val="en-US"/>
              </w:rPr>
            </w:pPr>
            <w:r w:rsidRPr="00BA1309">
              <w:rPr>
                <w:color w:val="000000"/>
                <w:shd w:val="pct15" w:color="auto" w:fill="auto"/>
                <w:lang w:val="en-US"/>
              </w:rPr>
              <w:t>EU/1/05/319/</w:t>
            </w:r>
            <w:r>
              <w:rPr>
                <w:color w:val="000000"/>
                <w:shd w:val="pct15" w:color="auto" w:fill="auto"/>
                <w:lang w:val="en-US"/>
              </w:rPr>
              <w:t>004</w:t>
            </w:r>
          </w:p>
        </w:tc>
        <w:tc>
          <w:tcPr>
            <w:tcW w:w="7371" w:type="dxa"/>
            <w:shd w:val="clear" w:color="auto" w:fill="auto"/>
          </w:tcPr>
          <w:p w14:paraId="56424091" w14:textId="77777777" w:rsidR="00ED7F84" w:rsidRPr="00BA1309" w:rsidRDefault="00B60735" w:rsidP="00E2664D">
            <w:pPr>
              <w:tabs>
                <w:tab w:val="clear" w:pos="567"/>
                <w:tab w:val="left" w:pos="2268"/>
              </w:tabs>
              <w:spacing w:line="240" w:lineRule="auto"/>
              <w:rPr>
                <w:color w:val="000000"/>
                <w:shd w:val="pct15" w:color="auto" w:fill="auto"/>
                <w:lang w:val="en-US"/>
              </w:rPr>
            </w:pPr>
            <w:r>
              <w:rPr>
                <w:color w:val="000000"/>
                <w:shd w:val="pct15" w:color="auto" w:fill="auto"/>
                <w:lang w:val="en-US"/>
              </w:rPr>
              <w:t>Multipack innehållande 10 förpackningar</w:t>
            </w:r>
          </w:p>
        </w:tc>
      </w:tr>
    </w:tbl>
    <w:p w14:paraId="696DBAEC" w14:textId="77777777" w:rsidR="00D57536" w:rsidRPr="00DC2BA7" w:rsidRDefault="00D57536" w:rsidP="00D57536">
      <w:pPr>
        <w:suppressAutoHyphens/>
        <w:spacing w:line="240" w:lineRule="auto"/>
        <w:rPr>
          <w:lang w:val="sv-SE"/>
        </w:rPr>
      </w:pPr>
    </w:p>
    <w:p w14:paraId="09F4A377" w14:textId="77777777" w:rsidR="00D57536" w:rsidRPr="00DC2BA7" w:rsidRDefault="00D57536" w:rsidP="00D57536">
      <w:pPr>
        <w:suppressAutoHyphens/>
        <w:spacing w:line="240" w:lineRule="auto"/>
        <w:rPr>
          <w:lang w:val="sv-SE"/>
        </w:rPr>
      </w:pPr>
    </w:p>
    <w:p w14:paraId="092FB8F7"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13.</w:t>
      </w:r>
      <w:r w:rsidRPr="00DC2BA7">
        <w:rPr>
          <w:b/>
          <w:lang w:val="sv-SE"/>
        </w:rPr>
        <w:tab/>
        <w:t>TILLVERKNINGSSATSNUMMER</w:t>
      </w:r>
    </w:p>
    <w:p w14:paraId="06D7A012" w14:textId="77777777" w:rsidR="00D57536" w:rsidRPr="00DC2BA7" w:rsidRDefault="00D57536" w:rsidP="00D57536">
      <w:pPr>
        <w:keepNext/>
        <w:suppressAutoHyphens/>
        <w:spacing w:line="240" w:lineRule="auto"/>
        <w:rPr>
          <w:lang w:val="sv-SE"/>
        </w:rPr>
      </w:pPr>
    </w:p>
    <w:p w14:paraId="192478D5" w14:textId="77777777" w:rsidR="00D57536" w:rsidRPr="00DC2BA7" w:rsidRDefault="00B60735" w:rsidP="00D57536">
      <w:pPr>
        <w:suppressAutoHyphens/>
        <w:spacing w:line="240" w:lineRule="auto"/>
        <w:rPr>
          <w:lang w:val="sv-SE"/>
        </w:rPr>
      </w:pPr>
      <w:r w:rsidRPr="00DC2BA7">
        <w:rPr>
          <w:lang w:val="sv-SE"/>
        </w:rPr>
        <w:t>Lot</w:t>
      </w:r>
    </w:p>
    <w:p w14:paraId="273C2FE3" w14:textId="77777777" w:rsidR="00D57536" w:rsidRPr="00DC2BA7" w:rsidRDefault="00D57536" w:rsidP="00D57536">
      <w:pPr>
        <w:suppressAutoHyphens/>
        <w:spacing w:line="240" w:lineRule="auto"/>
        <w:rPr>
          <w:lang w:val="sv-SE"/>
        </w:rPr>
      </w:pPr>
    </w:p>
    <w:p w14:paraId="4B05ED42" w14:textId="77777777" w:rsidR="00D57536" w:rsidRPr="00DC2BA7" w:rsidRDefault="00D57536" w:rsidP="00D57536">
      <w:pPr>
        <w:suppressAutoHyphens/>
        <w:spacing w:line="240" w:lineRule="auto"/>
        <w:rPr>
          <w:lang w:val="sv-SE"/>
        </w:rPr>
      </w:pPr>
    </w:p>
    <w:p w14:paraId="3D6BD5FE"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14.</w:t>
      </w:r>
      <w:r w:rsidRPr="00DC2BA7">
        <w:rPr>
          <w:b/>
          <w:lang w:val="sv-SE"/>
        </w:rPr>
        <w:tab/>
        <w:t>ALLMÄN KLASSIFICERING FÖR FÖRSKRIVNING</w:t>
      </w:r>
    </w:p>
    <w:p w14:paraId="6CFD4305" w14:textId="77777777" w:rsidR="00D57536" w:rsidRPr="00DC2BA7" w:rsidRDefault="00D57536" w:rsidP="00D57536">
      <w:pPr>
        <w:keepNext/>
        <w:suppressAutoHyphens/>
        <w:spacing w:line="240" w:lineRule="auto"/>
        <w:rPr>
          <w:lang w:val="sv-SE"/>
        </w:rPr>
      </w:pPr>
    </w:p>
    <w:p w14:paraId="31A8CE85" w14:textId="77777777" w:rsidR="00D57536" w:rsidRPr="00DC2BA7" w:rsidRDefault="00D57536" w:rsidP="00D57536">
      <w:pPr>
        <w:suppressAutoHyphens/>
        <w:spacing w:line="240" w:lineRule="auto"/>
        <w:rPr>
          <w:lang w:val="sv-SE"/>
        </w:rPr>
      </w:pPr>
    </w:p>
    <w:p w14:paraId="3A894503"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15.</w:t>
      </w:r>
      <w:r w:rsidRPr="00DC2BA7">
        <w:rPr>
          <w:b/>
          <w:lang w:val="sv-SE"/>
        </w:rPr>
        <w:tab/>
        <w:t>BRUKSANVISNING</w:t>
      </w:r>
    </w:p>
    <w:p w14:paraId="3F294474" w14:textId="77777777" w:rsidR="00D57536" w:rsidRPr="00DC2BA7" w:rsidRDefault="00D57536" w:rsidP="00D57536">
      <w:pPr>
        <w:keepNext/>
        <w:suppressAutoHyphens/>
        <w:spacing w:line="240" w:lineRule="auto"/>
        <w:rPr>
          <w:lang w:val="sv-SE"/>
        </w:rPr>
      </w:pPr>
    </w:p>
    <w:p w14:paraId="2D33F11B" w14:textId="77777777" w:rsidR="00D57536" w:rsidRPr="00DC2BA7" w:rsidRDefault="00D57536" w:rsidP="00D57536">
      <w:pPr>
        <w:suppressAutoHyphens/>
        <w:spacing w:line="240" w:lineRule="auto"/>
        <w:rPr>
          <w:lang w:val="sv-SE"/>
        </w:rPr>
      </w:pPr>
    </w:p>
    <w:p w14:paraId="3CB55FEB"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rPr>
          <w:lang w:val="sv-SE"/>
        </w:rPr>
      </w:pPr>
      <w:r w:rsidRPr="00DC2BA7">
        <w:rPr>
          <w:b/>
          <w:caps/>
          <w:lang w:val="sv-SE"/>
        </w:rPr>
        <w:t>16.</w:t>
      </w:r>
      <w:r w:rsidRPr="00DC2BA7">
        <w:rPr>
          <w:b/>
          <w:caps/>
          <w:lang w:val="sv-SE"/>
        </w:rPr>
        <w:tab/>
        <w:t>information i PUNKTskrift</w:t>
      </w:r>
    </w:p>
    <w:p w14:paraId="152D7C50" w14:textId="77777777" w:rsidR="00D57536" w:rsidRPr="00DC2BA7" w:rsidRDefault="00D57536" w:rsidP="00D57536">
      <w:pPr>
        <w:keepNext/>
        <w:suppressAutoHyphens/>
        <w:spacing w:line="240" w:lineRule="auto"/>
        <w:rPr>
          <w:lang w:val="sv-SE"/>
        </w:rPr>
      </w:pPr>
    </w:p>
    <w:p w14:paraId="0D06B68C" w14:textId="77777777" w:rsidR="00D57536" w:rsidRPr="00DC2BA7" w:rsidRDefault="00B60735" w:rsidP="00D57536">
      <w:pPr>
        <w:suppressAutoHyphens/>
        <w:spacing w:line="240" w:lineRule="auto"/>
        <w:rPr>
          <w:lang w:val="sv-SE"/>
        </w:rPr>
      </w:pPr>
      <w:r w:rsidRPr="00DC2BA7">
        <w:rPr>
          <w:lang w:val="sv-SE"/>
        </w:rPr>
        <w:t>Xolair 150 mg</w:t>
      </w:r>
    </w:p>
    <w:p w14:paraId="5595D626" w14:textId="77777777" w:rsidR="00D57536" w:rsidRPr="00DC2BA7" w:rsidRDefault="00D57536" w:rsidP="00D57536">
      <w:pPr>
        <w:suppressAutoHyphens/>
        <w:spacing w:line="240" w:lineRule="auto"/>
        <w:rPr>
          <w:lang w:val="sv-SE"/>
        </w:rPr>
      </w:pPr>
    </w:p>
    <w:p w14:paraId="70455FF8" w14:textId="77777777" w:rsidR="00D57536" w:rsidRPr="00DC2BA7" w:rsidRDefault="00D57536" w:rsidP="00D57536">
      <w:pPr>
        <w:widowControl w:val="0"/>
        <w:tabs>
          <w:tab w:val="clear" w:pos="567"/>
        </w:tabs>
        <w:spacing w:line="240" w:lineRule="auto"/>
        <w:rPr>
          <w:szCs w:val="24"/>
          <w:lang w:val="sv-SE"/>
        </w:rPr>
      </w:pPr>
    </w:p>
    <w:p w14:paraId="307FAA13" w14:textId="77777777" w:rsidR="00D57536" w:rsidRPr="00DC2BA7" w:rsidRDefault="00B60735" w:rsidP="00D57536">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sv-SE"/>
        </w:rPr>
      </w:pPr>
      <w:r w:rsidRPr="00DC2BA7">
        <w:rPr>
          <w:b/>
          <w:noProof/>
          <w:lang w:val="sv-SE"/>
        </w:rPr>
        <w:t>17.</w:t>
      </w:r>
      <w:r w:rsidRPr="00DC2BA7">
        <w:rPr>
          <w:b/>
          <w:noProof/>
          <w:lang w:val="sv-SE"/>
        </w:rPr>
        <w:tab/>
        <w:t>UNIK IDENTITETSBETECKNING – TVÅDIMENSIONELL STRECKKOD</w:t>
      </w:r>
    </w:p>
    <w:p w14:paraId="2CAC73D8" w14:textId="77777777" w:rsidR="00D57536" w:rsidRPr="00DC2BA7" w:rsidRDefault="00D57536" w:rsidP="00D57536">
      <w:pPr>
        <w:keepNext/>
        <w:widowControl w:val="0"/>
        <w:tabs>
          <w:tab w:val="clear" w:pos="567"/>
        </w:tabs>
        <w:spacing w:line="240" w:lineRule="auto"/>
        <w:rPr>
          <w:noProof/>
          <w:lang w:val="sv-SE"/>
        </w:rPr>
      </w:pPr>
    </w:p>
    <w:p w14:paraId="6EE4F03F" w14:textId="77777777" w:rsidR="00D57536" w:rsidRPr="00DC2BA7" w:rsidRDefault="00D57536" w:rsidP="00D57536">
      <w:pPr>
        <w:widowControl w:val="0"/>
        <w:tabs>
          <w:tab w:val="clear" w:pos="567"/>
        </w:tabs>
        <w:spacing w:line="240" w:lineRule="auto"/>
        <w:rPr>
          <w:noProof/>
          <w:lang w:val="sv-SE"/>
        </w:rPr>
      </w:pPr>
    </w:p>
    <w:p w14:paraId="5FE1855D" w14:textId="77777777" w:rsidR="00D57536" w:rsidRPr="00DC2BA7" w:rsidRDefault="00B60735" w:rsidP="00D57536">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i/>
          <w:noProof/>
          <w:lang w:val="sv-SE"/>
        </w:rPr>
      </w:pPr>
      <w:r w:rsidRPr="00DC2BA7">
        <w:rPr>
          <w:b/>
          <w:noProof/>
          <w:lang w:val="sv-SE"/>
        </w:rPr>
        <w:t>18.</w:t>
      </w:r>
      <w:r w:rsidRPr="00DC2BA7">
        <w:rPr>
          <w:b/>
          <w:noProof/>
          <w:lang w:val="sv-SE"/>
        </w:rPr>
        <w:tab/>
        <w:t>UNIK IDENTITETSBETECKNING – I ETT FORMAT LÄSBART FÖR MÄNSKLIGT ÖGA</w:t>
      </w:r>
    </w:p>
    <w:p w14:paraId="69C630F3" w14:textId="77777777" w:rsidR="00D57536" w:rsidRPr="00DC2BA7" w:rsidRDefault="00D57536" w:rsidP="00D57536">
      <w:pPr>
        <w:suppressAutoHyphens/>
        <w:spacing w:line="240" w:lineRule="auto"/>
        <w:rPr>
          <w:szCs w:val="24"/>
          <w:lang w:val="sv-SE"/>
        </w:rPr>
      </w:pPr>
    </w:p>
    <w:p w14:paraId="7350D741" w14:textId="77777777" w:rsidR="00D57536" w:rsidRPr="00DC2BA7" w:rsidRDefault="00D57536" w:rsidP="00D57536">
      <w:pPr>
        <w:suppressAutoHyphens/>
        <w:spacing w:line="240" w:lineRule="auto"/>
        <w:rPr>
          <w:lang w:val="sv-SE"/>
        </w:rPr>
      </w:pPr>
    </w:p>
    <w:p w14:paraId="7F5ED7EA" w14:textId="77777777" w:rsidR="00D57536" w:rsidRPr="00DC2BA7" w:rsidRDefault="00B60735" w:rsidP="00D57536">
      <w:pPr>
        <w:suppressAutoHyphens/>
        <w:spacing w:line="240" w:lineRule="auto"/>
        <w:rPr>
          <w:lang w:val="sv-SE"/>
        </w:rPr>
      </w:pPr>
      <w:r w:rsidRPr="00DC2BA7">
        <w:rPr>
          <w:lang w:val="sv-SE"/>
        </w:rPr>
        <w:br w:type="page"/>
      </w:r>
    </w:p>
    <w:p w14:paraId="748E1D39" w14:textId="77777777" w:rsidR="00D57536" w:rsidRPr="00DC2BA7" w:rsidRDefault="00D57536" w:rsidP="00D57536">
      <w:pPr>
        <w:suppressAutoHyphens/>
        <w:spacing w:line="240" w:lineRule="auto"/>
        <w:rPr>
          <w:lang w:val="sv-SE"/>
        </w:rPr>
      </w:pPr>
    </w:p>
    <w:p w14:paraId="0B03FF3C" w14:textId="77777777" w:rsidR="00D57536" w:rsidRPr="00DC2BA7" w:rsidRDefault="00B60735" w:rsidP="00D57536">
      <w:pPr>
        <w:pBdr>
          <w:top w:val="single" w:sz="4" w:space="1" w:color="auto"/>
          <w:left w:val="single" w:sz="4" w:space="4" w:color="auto"/>
          <w:bottom w:val="single" w:sz="4" w:space="1" w:color="auto"/>
          <w:right w:val="single" w:sz="4" w:space="4" w:color="auto"/>
        </w:pBdr>
        <w:spacing w:line="240" w:lineRule="auto"/>
        <w:rPr>
          <w:lang w:val="sv-SE"/>
        </w:rPr>
      </w:pPr>
      <w:r w:rsidRPr="00DC2BA7">
        <w:rPr>
          <w:b/>
          <w:lang w:val="sv-SE"/>
        </w:rPr>
        <w:t>UPPGIFTER SOM SKA FINNAS PÅ YTTRE FÖRPACKNINGEN</w:t>
      </w:r>
    </w:p>
    <w:p w14:paraId="33634716" w14:textId="77777777" w:rsidR="00D57536" w:rsidRPr="00DC2BA7" w:rsidRDefault="00D57536" w:rsidP="00D57536">
      <w:pPr>
        <w:pBdr>
          <w:top w:val="single" w:sz="4" w:space="1" w:color="auto"/>
          <w:left w:val="single" w:sz="4" w:space="4" w:color="auto"/>
          <w:bottom w:val="single" w:sz="4" w:space="1" w:color="auto"/>
          <w:right w:val="single" w:sz="4" w:space="4" w:color="auto"/>
        </w:pBdr>
        <w:spacing w:line="240" w:lineRule="auto"/>
        <w:rPr>
          <w:lang w:val="sv-SE"/>
        </w:rPr>
      </w:pPr>
    </w:p>
    <w:p w14:paraId="02AAE9DE" w14:textId="77777777" w:rsidR="00D57536" w:rsidRPr="00DC2BA7" w:rsidRDefault="00B60735" w:rsidP="00D57536">
      <w:pPr>
        <w:pBdr>
          <w:top w:val="single" w:sz="4" w:space="1" w:color="auto"/>
          <w:left w:val="single" w:sz="4" w:space="4" w:color="auto"/>
          <w:bottom w:val="single" w:sz="4" w:space="1" w:color="auto"/>
          <w:right w:val="single" w:sz="4" w:space="4" w:color="auto"/>
        </w:pBdr>
        <w:suppressAutoHyphens/>
        <w:spacing w:line="240" w:lineRule="auto"/>
        <w:rPr>
          <w:b/>
          <w:color w:val="000000"/>
          <w:lang w:val="sv-SE"/>
        </w:rPr>
      </w:pPr>
      <w:r w:rsidRPr="00DC2BA7">
        <w:rPr>
          <w:b/>
          <w:color w:val="000000"/>
          <w:lang w:val="sv-SE"/>
        </w:rPr>
        <w:t>ETIKETT PÅ MULTIPACK EMBALLERADE I FOLIE (INKLUSIVE ”BLUE BOX”)</w:t>
      </w:r>
    </w:p>
    <w:p w14:paraId="71DA9913" w14:textId="77777777" w:rsidR="00D57536" w:rsidRPr="00DC2BA7" w:rsidRDefault="00D57536" w:rsidP="00D57536">
      <w:pPr>
        <w:shd w:val="clear" w:color="auto" w:fill="FFFFFF"/>
        <w:suppressAutoHyphens/>
        <w:spacing w:line="240" w:lineRule="auto"/>
        <w:rPr>
          <w:lang w:val="sv-SE"/>
        </w:rPr>
      </w:pPr>
    </w:p>
    <w:p w14:paraId="6A2F6D48" w14:textId="77777777" w:rsidR="00D57536" w:rsidRPr="00DC2BA7" w:rsidRDefault="00D57536" w:rsidP="00D57536">
      <w:pPr>
        <w:suppressAutoHyphens/>
        <w:spacing w:line="240" w:lineRule="auto"/>
        <w:rPr>
          <w:lang w:val="sv-SE"/>
        </w:rPr>
      </w:pPr>
    </w:p>
    <w:p w14:paraId="38804BFB"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w:t>
      </w:r>
      <w:r w:rsidRPr="00DC2BA7">
        <w:rPr>
          <w:b/>
          <w:lang w:val="sv-SE"/>
        </w:rPr>
        <w:tab/>
        <w:t>LÄKEMEDLETS NAMN</w:t>
      </w:r>
    </w:p>
    <w:p w14:paraId="2CEFBA72" w14:textId="77777777" w:rsidR="00D57536" w:rsidRPr="00DC2BA7" w:rsidRDefault="00D57536" w:rsidP="00D57536">
      <w:pPr>
        <w:keepNext/>
        <w:suppressAutoHyphens/>
        <w:spacing w:line="240" w:lineRule="auto"/>
        <w:rPr>
          <w:lang w:val="sv-SE"/>
        </w:rPr>
      </w:pPr>
    </w:p>
    <w:p w14:paraId="03D06E3A" w14:textId="77777777" w:rsidR="00D57536" w:rsidRPr="00DC2BA7" w:rsidRDefault="00B60735" w:rsidP="00D57536">
      <w:pPr>
        <w:suppressAutoHyphens/>
        <w:spacing w:line="240" w:lineRule="auto"/>
        <w:rPr>
          <w:lang w:val="sv-SE"/>
        </w:rPr>
      </w:pPr>
      <w:r w:rsidRPr="00DC2BA7">
        <w:rPr>
          <w:lang w:val="sv-SE"/>
        </w:rPr>
        <w:t>Xolair 150 mg pulver och vätska till injektionsvätska, lösning</w:t>
      </w:r>
    </w:p>
    <w:p w14:paraId="6E214D22" w14:textId="77777777" w:rsidR="00D57536" w:rsidRPr="00DC2BA7" w:rsidRDefault="00B60735" w:rsidP="00D57536">
      <w:pPr>
        <w:suppressAutoHyphens/>
        <w:spacing w:line="240" w:lineRule="auto"/>
        <w:rPr>
          <w:lang w:val="sv-SE"/>
        </w:rPr>
      </w:pPr>
      <w:r w:rsidRPr="00DC2BA7">
        <w:rPr>
          <w:lang w:val="sv-SE"/>
        </w:rPr>
        <w:t>omalizumab</w:t>
      </w:r>
    </w:p>
    <w:p w14:paraId="0E98F5AF" w14:textId="77777777" w:rsidR="00D57536" w:rsidRPr="00DC2BA7" w:rsidRDefault="00D57536" w:rsidP="00D57536">
      <w:pPr>
        <w:suppressAutoHyphens/>
        <w:spacing w:line="240" w:lineRule="auto"/>
        <w:rPr>
          <w:lang w:val="sv-SE"/>
        </w:rPr>
      </w:pPr>
    </w:p>
    <w:p w14:paraId="1D15F672" w14:textId="77777777" w:rsidR="00D57536" w:rsidRPr="00DC2BA7" w:rsidRDefault="00D57536" w:rsidP="00D57536">
      <w:pPr>
        <w:suppressAutoHyphens/>
        <w:spacing w:line="240" w:lineRule="auto"/>
        <w:rPr>
          <w:lang w:val="sv-SE"/>
        </w:rPr>
      </w:pPr>
    </w:p>
    <w:p w14:paraId="6E9C2BE8"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2.</w:t>
      </w:r>
      <w:r w:rsidRPr="00DC2BA7">
        <w:rPr>
          <w:b/>
          <w:lang w:val="sv-SE"/>
        </w:rPr>
        <w:tab/>
        <w:t>DEKLARATION AV AKTIVT(A) SUBSTANS(ER)</w:t>
      </w:r>
    </w:p>
    <w:p w14:paraId="784D61D5" w14:textId="77777777" w:rsidR="00D57536" w:rsidRPr="00DC2BA7" w:rsidRDefault="00D57536" w:rsidP="00D57536">
      <w:pPr>
        <w:keepNext/>
        <w:suppressAutoHyphens/>
        <w:spacing w:line="240" w:lineRule="auto"/>
        <w:rPr>
          <w:lang w:val="sv-SE"/>
        </w:rPr>
      </w:pPr>
    </w:p>
    <w:p w14:paraId="4BAF20A3" w14:textId="77777777" w:rsidR="00D57536" w:rsidRPr="00DC2BA7" w:rsidRDefault="00B60735" w:rsidP="00D57536">
      <w:pPr>
        <w:suppressAutoHyphens/>
        <w:spacing w:line="240" w:lineRule="auto"/>
        <w:rPr>
          <w:lang w:val="sv-SE"/>
        </w:rPr>
      </w:pPr>
      <w:r w:rsidRPr="00DC2BA7">
        <w:rPr>
          <w:lang w:val="sv-SE"/>
        </w:rPr>
        <w:t>En injektionsflaska innehåller 150 mg omalizumab.</w:t>
      </w:r>
    </w:p>
    <w:p w14:paraId="1883FB96" w14:textId="77777777" w:rsidR="00D57536" w:rsidRPr="00DC2BA7" w:rsidRDefault="00D57536" w:rsidP="00D57536">
      <w:pPr>
        <w:suppressAutoHyphens/>
        <w:spacing w:line="240" w:lineRule="auto"/>
        <w:rPr>
          <w:lang w:val="sv-SE"/>
        </w:rPr>
      </w:pPr>
    </w:p>
    <w:p w14:paraId="1A577253" w14:textId="77777777" w:rsidR="00D57536" w:rsidRPr="00DC2BA7" w:rsidRDefault="00D57536" w:rsidP="00D57536">
      <w:pPr>
        <w:suppressAutoHyphens/>
        <w:spacing w:line="240" w:lineRule="auto"/>
        <w:rPr>
          <w:lang w:val="sv-SE"/>
        </w:rPr>
      </w:pPr>
    </w:p>
    <w:p w14:paraId="27C9A2E9"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3.</w:t>
      </w:r>
      <w:r w:rsidRPr="00DC2BA7">
        <w:rPr>
          <w:b/>
          <w:lang w:val="sv-SE"/>
        </w:rPr>
        <w:tab/>
        <w:t>FÖRTECKNING ÖVER HJÄLPÄMNEN</w:t>
      </w:r>
    </w:p>
    <w:p w14:paraId="7D7B866E" w14:textId="77777777" w:rsidR="00D57536" w:rsidRPr="00DC2BA7" w:rsidRDefault="00D57536" w:rsidP="00D57536">
      <w:pPr>
        <w:keepNext/>
        <w:suppressAutoHyphens/>
        <w:spacing w:line="240" w:lineRule="auto"/>
        <w:rPr>
          <w:lang w:val="sv-SE"/>
        </w:rPr>
      </w:pPr>
    </w:p>
    <w:p w14:paraId="06E1163C" w14:textId="4EED0217" w:rsidR="00D57536" w:rsidRPr="00DC2BA7" w:rsidRDefault="00B60735" w:rsidP="00D57536">
      <w:pPr>
        <w:suppressAutoHyphens/>
        <w:spacing w:line="240" w:lineRule="auto"/>
        <w:rPr>
          <w:lang w:val="sv-SE"/>
        </w:rPr>
      </w:pPr>
      <w:r w:rsidRPr="00DC2BA7">
        <w:rPr>
          <w:lang w:val="sv-SE"/>
        </w:rPr>
        <w:t>Pulver: sackaros, histidin, histidinhydrokloridmonohydrat och polysorbat 20.</w:t>
      </w:r>
    </w:p>
    <w:p w14:paraId="041EC169" w14:textId="77777777" w:rsidR="00D57536" w:rsidRPr="00DC2BA7" w:rsidRDefault="00B60735" w:rsidP="00D57536">
      <w:pPr>
        <w:suppressAutoHyphens/>
        <w:spacing w:line="240" w:lineRule="auto"/>
        <w:rPr>
          <w:lang w:val="sv-SE"/>
        </w:rPr>
      </w:pPr>
      <w:r w:rsidRPr="00DC2BA7">
        <w:rPr>
          <w:lang w:val="sv-SE"/>
        </w:rPr>
        <w:t>Spädningsvätska: vatten för injektionsvätskor.</w:t>
      </w:r>
    </w:p>
    <w:p w14:paraId="2AEE82CE" w14:textId="77777777" w:rsidR="00D57536" w:rsidRPr="00DC2BA7" w:rsidRDefault="00D57536" w:rsidP="00D57536">
      <w:pPr>
        <w:suppressAutoHyphens/>
        <w:spacing w:line="240" w:lineRule="auto"/>
        <w:rPr>
          <w:lang w:val="sv-SE"/>
        </w:rPr>
      </w:pPr>
    </w:p>
    <w:p w14:paraId="1B1CF261" w14:textId="77777777" w:rsidR="00D57536" w:rsidRPr="00DC2BA7" w:rsidRDefault="00D57536" w:rsidP="00D57536">
      <w:pPr>
        <w:suppressAutoHyphens/>
        <w:spacing w:line="240" w:lineRule="auto"/>
        <w:rPr>
          <w:lang w:val="sv-SE"/>
        </w:rPr>
      </w:pPr>
    </w:p>
    <w:p w14:paraId="408B2909"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4.</w:t>
      </w:r>
      <w:r w:rsidRPr="00DC2BA7">
        <w:rPr>
          <w:b/>
          <w:lang w:val="sv-SE"/>
        </w:rPr>
        <w:tab/>
        <w:t>LÄKEMEDELSFORM OCH FÖRPACKNINGSSTORLEK</w:t>
      </w:r>
    </w:p>
    <w:p w14:paraId="35B22825" w14:textId="77777777" w:rsidR="00D57536" w:rsidRPr="00DC2BA7" w:rsidRDefault="00D57536" w:rsidP="00D57536">
      <w:pPr>
        <w:keepNext/>
        <w:suppressAutoHyphens/>
        <w:spacing w:line="240" w:lineRule="auto"/>
        <w:rPr>
          <w:lang w:val="sv-SE"/>
        </w:rPr>
      </w:pPr>
    </w:p>
    <w:p w14:paraId="0EBAE02C" w14:textId="77777777" w:rsidR="00D57536" w:rsidRPr="00561D6E" w:rsidRDefault="00B60735" w:rsidP="00561D6E">
      <w:pPr>
        <w:suppressAutoHyphens/>
        <w:spacing w:line="240" w:lineRule="auto"/>
        <w:rPr>
          <w:shd w:val="pct15" w:color="auto" w:fill="auto"/>
          <w:lang w:val="sv-SE"/>
        </w:rPr>
      </w:pPr>
      <w:r w:rsidRPr="00561D6E">
        <w:rPr>
          <w:shd w:val="pct15" w:color="auto" w:fill="auto"/>
          <w:lang w:val="sv-SE"/>
        </w:rPr>
        <w:t>Pulver och vätska till injektionsvätska, lösning</w:t>
      </w:r>
    </w:p>
    <w:p w14:paraId="3236AB76" w14:textId="77777777" w:rsidR="00D57536" w:rsidRPr="00DC2BA7" w:rsidRDefault="00D57536" w:rsidP="00D57536">
      <w:pPr>
        <w:suppressAutoHyphens/>
        <w:spacing w:line="240" w:lineRule="auto"/>
        <w:rPr>
          <w:lang w:val="sv-SE"/>
        </w:rPr>
      </w:pPr>
    </w:p>
    <w:p w14:paraId="765C9F89" w14:textId="77777777" w:rsidR="00D57536" w:rsidRPr="00DC2BA7" w:rsidRDefault="00B60735" w:rsidP="00D57536">
      <w:pPr>
        <w:suppressAutoHyphens/>
        <w:spacing w:line="240" w:lineRule="auto"/>
        <w:rPr>
          <w:lang w:val="sv-SE"/>
        </w:rPr>
      </w:pPr>
      <w:r w:rsidRPr="00DC2BA7">
        <w:rPr>
          <w:lang w:val="sv-SE"/>
        </w:rPr>
        <w:t>Multipack: 4 (4 x 1) injektionsflaskor och 4 (4 x 1) ampuller.</w:t>
      </w:r>
    </w:p>
    <w:p w14:paraId="5A614A85" w14:textId="77777777" w:rsidR="00D57536" w:rsidRPr="00DC2BA7" w:rsidRDefault="00B60735" w:rsidP="00D57536">
      <w:pPr>
        <w:suppressAutoHyphens/>
        <w:spacing w:line="240" w:lineRule="auto"/>
        <w:rPr>
          <w:lang w:val="sv-SE"/>
        </w:rPr>
      </w:pPr>
      <w:r w:rsidRPr="00DC2BA7">
        <w:rPr>
          <w:shd w:val="clear" w:color="auto" w:fill="D9D9D9"/>
          <w:lang w:val="sv-SE"/>
        </w:rPr>
        <w:t>Multipack: 10 (10 x 1) injektionsflaskor och 10 (10 x 1) ampuller.</w:t>
      </w:r>
    </w:p>
    <w:p w14:paraId="6174C4FA" w14:textId="77777777" w:rsidR="00D57536" w:rsidRPr="00DC2BA7" w:rsidRDefault="00D57536" w:rsidP="00D57536">
      <w:pPr>
        <w:suppressAutoHyphens/>
        <w:spacing w:line="240" w:lineRule="auto"/>
        <w:rPr>
          <w:lang w:val="sv-SE"/>
        </w:rPr>
      </w:pPr>
    </w:p>
    <w:p w14:paraId="57B5A3E7" w14:textId="77777777" w:rsidR="00D57536" w:rsidRPr="00DC2BA7" w:rsidRDefault="00D57536" w:rsidP="00D57536">
      <w:pPr>
        <w:suppressAutoHyphens/>
        <w:spacing w:line="240" w:lineRule="auto"/>
        <w:rPr>
          <w:lang w:val="sv-SE"/>
        </w:rPr>
      </w:pPr>
    </w:p>
    <w:p w14:paraId="6E5DC323"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5.</w:t>
      </w:r>
      <w:r w:rsidRPr="00DC2BA7">
        <w:rPr>
          <w:b/>
          <w:lang w:val="sv-SE"/>
        </w:rPr>
        <w:tab/>
        <w:t>ADMINISTRERINGSSÄTT OCH ADMINISTRERINGSVÄG</w:t>
      </w:r>
    </w:p>
    <w:p w14:paraId="1E13F6F9" w14:textId="77777777" w:rsidR="00D57536" w:rsidRPr="00DC2BA7" w:rsidRDefault="00D57536" w:rsidP="00D57536">
      <w:pPr>
        <w:keepNext/>
        <w:suppressAutoHyphens/>
        <w:spacing w:line="240" w:lineRule="auto"/>
        <w:rPr>
          <w:lang w:val="sv-SE"/>
        </w:rPr>
      </w:pPr>
    </w:p>
    <w:p w14:paraId="3407958A" w14:textId="77777777" w:rsidR="00D57536" w:rsidRPr="00DC2BA7" w:rsidRDefault="00B60735" w:rsidP="00D57536">
      <w:pPr>
        <w:suppressAutoHyphens/>
        <w:spacing w:line="240" w:lineRule="auto"/>
        <w:rPr>
          <w:lang w:val="sv-SE"/>
        </w:rPr>
      </w:pPr>
      <w:r w:rsidRPr="00DC2BA7">
        <w:rPr>
          <w:lang w:val="sv-SE"/>
        </w:rPr>
        <w:t>Läs bipacksedeln före användning.</w:t>
      </w:r>
    </w:p>
    <w:p w14:paraId="3CD1B161" w14:textId="77777777" w:rsidR="00D57536" w:rsidRPr="00DC2BA7" w:rsidRDefault="00B60735" w:rsidP="00D57536">
      <w:pPr>
        <w:suppressAutoHyphens/>
        <w:spacing w:line="240" w:lineRule="auto"/>
        <w:rPr>
          <w:lang w:val="sv-SE"/>
        </w:rPr>
      </w:pPr>
      <w:r w:rsidRPr="00DC2BA7">
        <w:rPr>
          <w:lang w:val="sv-SE"/>
        </w:rPr>
        <w:t>Subkutan användning.</w:t>
      </w:r>
    </w:p>
    <w:p w14:paraId="538EAD4E" w14:textId="77777777" w:rsidR="00D57536" w:rsidRPr="00DC2BA7" w:rsidRDefault="00D57536" w:rsidP="00D57536">
      <w:pPr>
        <w:suppressAutoHyphens/>
        <w:spacing w:line="240" w:lineRule="auto"/>
        <w:rPr>
          <w:lang w:val="sv-SE"/>
        </w:rPr>
      </w:pPr>
    </w:p>
    <w:p w14:paraId="239B65B9" w14:textId="77777777" w:rsidR="00D57536" w:rsidRPr="00DC2BA7" w:rsidRDefault="00D57536" w:rsidP="00D57536">
      <w:pPr>
        <w:suppressAutoHyphens/>
        <w:spacing w:line="240" w:lineRule="auto"/>
        <w:rPr>
          <w:lang w:val="sv-SE"/>
        </w:rPr>
      </w:pPr>
    </w:p>
    <w:p w14:paraId="1B9A42A0"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6.</w:t>
      </w:r>
      <w:r w:rsidRPr="00DC2BA7">
        <w:rPr>
          <w:b/>
          <w:lang w:val="sv-SE"/>
        </w:rPr>
        <w:tab/>
        <w:t>SÄRSKILD VARNING OM ATT LÄKEMEDLET MÅSTE FÖRVARAS UTOM SYN- OCH RÄCKHÅLL FÖR BARN</w:t>
      </w:r>
    </w:p>
    <w:p w14:paraId="07FAB47E" w14:textId="77777777" w:rsidR="00D57536" w:rsidRPr="00DC2BA7" w:rsidRDefault="00D57536" w:rsidP="00D57536">
      <w:pPr>
        <w:keepNext/>
        <w:suppressAutoHyphens/>
        <w:spacing w:line="240" w:lineRule="auto"/>
        <w:rPr>
          <w:lang w:val="sv-SE"/>
        </w:rPr>
      </w:pPr>
    </w:p>
    <w:p w14:paraId="37EAFA60" w14:textId="77777777" w:rsidR="00D57536" w:rsidRPr="00DC2BA7" w:rsidRDefault="00B60735" w:rsidP="00D57536">
      <w:pPr>
        <w:suppressAutoHyphens/>
        <w:spacing w:line="240" w:lineRule="auto"/>
        <w:rPr>
          <w:lang w:val="sv-SE"/>
        </w:rPr>
      </w:pPr>
      <w:r w:rsidRPr="00DC2BA7">
        <w:rPr>
          <w:lang w:val="sv-SE"/>
        </w:rPr>
        <w:t>Förvaras utom syn- och räckhåll för barn.</w:t>
      </w:r>
    </w:p>
    <w:p w14:paraId="4C93FBFB" w14:textId="77777777" w:rsidR="00D57536" w:rsidRPr="00DC2BA7" w:rsidRDefault="00D57536" w:rsidP="00D57536">
      <w:pPr>
        <w:suppressAutoHyphens/>
        <w:spacing w:line="240" w:lineRule="auto"/>
        <w:rPr>
          <w:lang w:val="sv-SE"/>
        </w:rPr>
      </w:pPr>
    </w:p>
    <w:p w14:paraId="6436B47B" w14:textId="77777777" w:rsidR="00D57536" w:rsidRPr="00DC2BA7" w:rsidRDefault="00D57536" w:rsidP="00D57536">
      <w:pPr>
        <w:suppressAutoHyphens/>
        <w:spacing w:line="240" w:lineRule="auto"/>
        <w:rPr>
          <w:lang w:val="sv-SE"/>
        </w:rPr>
      </w:pPr>
    </w:p>
    <w:p w14:paraId="21B6CCE5"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7.</w:t>
      </w:r>
      <w:r w:rsidRPr="00DC2BA7">
        <w:rPr>
          <w:b/>
          <w:lang w:val="sv-SE"/>
        </w:rPr>
        <w:tab/>
        <w:t>ÖVRIGA SÄRSKILDA VARNINGAR OM SÅ ÄR NÖDVÄNDIGT</w:t>
      </w:r>
    </w:p>
    <w:p w14:paraId="7CDF2A7B" w14:textId="77777777" w:rsidR="00D57536" w:rsidRPr="00DC2BA7" w:rsidRDefault="00D57536" w:rsidP="00D57536">
      <w:pPr>
        <w:keepNext/>
        <w:suppressAutoHyphens/>
        <w:spacing w:line="240" w:lineRule="auto"/>
        <w:rPr>
          <w:lang w:val="sv-SE"/>
        </w:rPr>
      </w:pPr>
    </w:p>
    <w:p w14:paraId="186DA0DB" w14:textId="77777777" w:rsidR="00D57536" w:rsidRPr="00DC2BA7" w:rsidRDefault="00D57536" w:rsidP="00D57536">
      <w:pPr>
        <w:suppressAutoHyphens/>
        <w:spacing w:line="240" w:lineRule="auto"/>
        <w:rPr>
          <w:lang w:val="sv-SE"/>
        </w:rPr>
      </w:pPr>
    </w:p>
    <w:p w14:paraId="40C0A1E3"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8.</w:t>
      </w:r>
      <w:r w:rsidRPr="00DC2BA7">
        <w:rPr>
          <w:b/>
          <w:lang w:val="sv-SE"/>
        </w:rPr>
        <w:tab/>
        <w:t>UTGÅNGSDATUM</w:t>
      </w:r>
    </w:p>
    <w:p w14:paraId="390F6160" w14:textId="77777777" w:rsidR="00D57536" w:rsidRPr="00DC2BA7" w:rsidRDefault="00D57536" w:rsidP="00D57536">
      <w:pPr>
        <w:keepNext/>
        <w:suppressAutoHyphens/>
        <w:spacing w:line="240" w:lineRule="auto"/>
        <w:rPr>
          <w:lang w:val="sv-SE"/>
        </w:rPr>
      </w:pPr>
    </w:p>
    <w:p w14:paraId="1E176689" w14:textId="77777777" w:rsidR="00D57536" w:rsidRPr="00DC2BA7" w:rsidRDefault="00B60735" w:rsidP="00D57536">
      <w:pPr>
        <w:suppressAutoHyphens/>
        <w:spacing w:line="240" w:lineRule="auto"/>
        <w:rPr>
          <w:lang w:val="sv-SE"/>
        </w:rPr>
      </w:pPr>
      <w:r w:rsidRPr="00DC2BA7">
        <w:rPr>
          <w:lang w:val="sv-SE"/>
        </w:rPr>
        <w:t>EXP</w:t>
      </w:r>
    </w:p>
    <w:p w14:paraId="02C55444" w14:textId="77777777" w:rsidR="00D57536" w:rsidRPr="00DC2BA7" w:rsidRDefault="00D57536" w:rsidP="00D57536">
      <w:pPr>
        <w:suppressAutoHyphens/>
        <w:spacing w:line="240" w:lineRule="auto"/>
        <w:rPr>
          <w:lang w:val="sv-SE"/>
        </w:rPr>
      </w:pPr>
    </w:p>
    <w:p w14:paraId="673E548C" w14:textId="77777777" w:rsidR="00D57536" w:rsidRPr="00DC2BA7" w:rsidRDefault="00D57536" w:rsidP="00D57536">
      <w:pPr>
        <w:suppressAutoHyphens/>
        <w:spacing w:line="240" w:lineRule="auto"/>
        <w:rPr>
          <w:lang w:val="sv-SE"/>
        </w:rPr>
      </w:pPr>
    </w:p>
    <w:p w14:paraId="5D3E6044"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lastRenderedPageBreak/>
        <w:t>9.</w:t>
      </w:r>
      <w:r w:rsidRPr="00DC2BA7">
        <w:rPr>
          <w:b/>
          <w:lang w:val="sv-SE"/>
        </w:rPr>
        <w:tab/>
        <w:t>SÄRSKILDA FÖRVARINGSANVISNINGAR</w:t>
      </w:r>
    </w:p>
    <w:p w14:paraId="3D0006A4" w14:textId="77777777" w:rsidR="00D57536" w:rsidRPr="00DC2BA7" w:rsidRDefault="00D57536" w:rsidP="00D57536">
      <w:pPr>
        <w:keepNext/>
        <w:suppressAutoHyphens/>
        <w:spacing w:line="240" w:lineRule="auto"/>
        <w:rPr>
          <w:lang w:val="sv-SE"/>
        </w:rPr>
      </w:pPr>
    </w:p>
    <w:p w14:paraId="450B97AC" w14:textId="77777777" w:rsidR="00D57536" w:rsidRPr="00DC2BA7" w:rsidRDefault="00B60735" w:rsidP="00D57536">
      <w:pPr>
        <w:keepNext/>
        <w:suppressAutoHyphens/>
        <w:spacing w:line="240" w:lineRule="auto"/>
        <w:rPr>
          <w:lang w:val="sv-SE"/>
        </w:rPr>
      </w:pPr>
      <w:r w:rsidRPr="00DC2BA7">
        <w:rPr>
          <w:lang w:val="sv-SE"/>
        </w:rPr>
        <w:t>Förvaras i kylskåp.</w:t>
      </w:r>
    </w:p>
    <w:p w14:paraId="68C67002" w14:textId="77777777" w:rsidR="00D57536" w:rsidRPr="00DC2BA7" w:rsidRDefault="00B60735" w:rsidP="00D57536">
      <w:pPr>
        <w:keepNext/>
        <w:keepLines/>
        <w:suppressAutoHyphens/>
        <w:spacing w:line="240" w:lineRule="auto"/>
        <w:rPr>
          <w:lang w:val="sv-SE"/>
        </w:rPr>
      </w:pPr>
      <w:r w:rsidRPr="00DC2BA7">
        <w:rPr>
          <w:lang w:val="sv-SE"/>
        </w:rPr>
        <w:t>Används omedelbart efter beredning (kan förvaras vid 2°C – 8°C i upp till 8 timmar eller vid 25°C i 2 timmar).</w:t>
      </w:r>
    </w:p>
    <w:p w14:paraId="1FC3E45B" w14:textId="77777777" w:rsidR="00D57536" w:rsidRPr="00DC2BA7" w:rsidRDefault="00B60735" w:rsidP="00D57536">
      <w:pPr>
        <w:suppressAutoHyphens/>
        <w:spacing w:line="240" w:lineRule="auto"/>
        <w:rPr>
          <w:lang w:val="sv-SE"/>
        </w:rPr>
      </w:pPr>
      <w:r w:rsidRPr="00DC2BA7">
        <w:rPr>
          <w:lang w:val="sv-SE"/>
        </w:rPr>
        <w:t>Får ej frysas.</w:t>
      </w:r>
    </w:p>
    <w:p w14:paraId="391C328D" w14:textId="77777777" w:rsidR="00D57536" w:rsidRPr="00DC2BA7" w:rsidRDefault="00D57536" w:rsidP="00D57536">
      <w:pPr>
        <w:suppressAutoHyphens/>
        <w:spacing w:line="240" w:lineRule="auto"/>
        <w:rPr>
          <w:lang w:val="sv-SE"/>
        </w:rPr>
      </w:pPr>
    </w:p>
    <w:p w14:paraId="09CC2D9B" w14:textId="77777777" w:rsidR="00D57536" w:rsidRPr="00DC2BA7" w:rsidRDefault="00D57536" w:rsidP="00D57536">
      <w:pPr>
        <w:suppressAutoHyphens/>
        <w:spacing w:line="240" w:lineRule="auto"/>
        <w:rPr>
          <w:lang w:val="sv-SE"/>
        </w:rPr>
      </w:pPr>
    </w:p>
    <w:p w14:paraId="78FE59BD"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10.</w:t>
      </w:r>
      <w:r w:rsidRPr="00DC2BA7">
        <w:rPr>
          <w:b/>
          <w:lang w:val="sv-SE"/>
        </w:rPr>
        <w:tab/>
        <w:t>SÄRSKILDA FÖRSIKTIGHETSÅTGÄRDER FÖR DESTRUKTION AV EJ ANVÄNT LÄKEMEDEL OCH AVFALL I FÖREKOMMANDE FALL</w:t>
      </w:r>
    </w:p>
    <w:p w14:paraId="50C59DF9" w14:textId="77777777" w:rsidR="00D57536" w:rsidRPr="00DC2BA7" w:rsidRDefault="00D57536" w:rsidP="00D57536">
      <w:pPr>
        <w:keepNext/>
        <w:suppressAutoHyphens/>
        <w:spacing w:line="240" w:lineRule="auto"/>
        <w:rPr>
          <w:lang w:val="sv-SE"/>
        </w:rPr>
      </w:pPr>
    </w:p>
    <w:p w14:paraId="484A2C1A" w14:textId="77777777" w:rsidR="00D57536" w:rsidRPr="00DC2BA7" w:rsidRDefault="00D57536" w:rsidP="00D57536">
      <w:pPr>
        <w:suppressAutoHyphens/>
        <w:spacing w:line="240" w:lineRule="auto"/>
        <w:ind w:left="567" w:hanging="567"/>
        <w:rPr>
          <w:lang w:val="sv-SE"/>
        </w:rPr>
      </w:pPr>
    </w:p>
    <w:p w14:paraId="608AC8B2"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11.</w:t>
      </w:r>
      <w:r w:rsidRPr="00DC2BA7">
        <w:rPr>
          <w:b/>
          <w:lang w:val="sv-SE"/>
        </w:rPr>
        <w:tab/>
        <w:t>INNEHAVARE AV GODKÄNNANDE FÖR FÖRSÄLJNING (NAMN OCH ADRESS)</w:t>
      </w:r>
    </w:p>
    <w:p w14:paraId="47423A0B" w14:textId="77777777" w:rsidR="00D57536" w:rsidRPr="00DC2BA7" w:rsidRDefault="00D57536" w:rsidP="00D57536">
      <w:pPr>
        <w:keepNext/>
        <w:suppressAutoHyphens/>
        <w:spacing w:line="240" w:lineRule="auto"/>
        <w:rPr>
          <w:lang w:val="sv-SE"/>
        </w:rPr>
      </w:pPr>
    </w:p>
    <w:p w14:paraId="52B9889E" w14:textId="77777777" w:rsidR="00D57536" w:rsidRPr="00DC2BA7" w:rsidRDefault="00B60735" w:rsidP="00D57536">
      <w:pPr>
        <w:keepNext/>
        <w:suppressAutoHyphens/>
        <w:spacing w:line="240" w:lineRule="auto"/>
        <w:rPr>
          <w:lang w:val="en-US"/>
        </w:rPr>
      </w:pPr>
      <w:r w:rsidRPr="00DC2BA7">
        <w:rPr>
          <w:lang w:val="en-US"/>
        </w:rPr>
        <w:t>Novartis Europharm Limited</w:t>
      </w:r>
    </w:p>
    <w:p w14:paraId="32BB0052" w14:textId="77777777" w:rsidR="00D57536" w:rsidRPr="00DC2BA7" w:rsidRDefault="00B60735" w:rsidP="00D57536">
      <w:pPr>
        <w:keepNext/>
        <w:widowControl w:val="0"/>
        <w:spacing w:line="240" w:lineRule="auto"/>
      </w:pPr>
      <w:r w:rsidRPr="00DC2BA7">
        <w:t>Vista Building</w:t>
      </w:r>
    </w:p>
    <w:p w14:paraId="4B082B58" w14:textId="77777777" w:rsidR="00D57536" w:rsidRPr="00DC2BA7" w:rsidRDefault="00B60735" w:rsidP="00D57536">
      <w:pPr>
        <w:keepNext/>
        <w:widowControl w:val="0"/>
        <w:spacing w:line="240" w:lineRule="auto"/>
      </w:pPr>
      <w:r w:rsidRPr="00DC2BA7">
        <w:t>Elm Park, Merrion Road</w:t>
      </w:r>
    </w:p>
    <w:p w14:paraId="1373BBD8" w14:textId="77777777" w:rsidR="00D57536" w:rsidRPr="00DC2BA7" w:rsidRDefault="00B60735" w:rsidP="00D57536">
      <w:pPr>
        <w:keepNext/>
        <w:widowControl w:val="0"/>
        <w:spacing w:line="240" w:lineRule="auto"/>
        <w:rPr>
          <w:lang w:val="sv-SE"/>
        </w:rPr>
      </w:pPr>
      <w:r w:rsidRPr="00DC2BA7">
        <w:rPr>
          <w:lang w:val="sv-SE"/>
        </w:rPr>
        <w:t>Dublin 4</w:t>
      </w:r>
    </w:p>
    <w:p w14:paraId="59F9FE05" w14:textId="77777777" w:rsidR="00D57536" w:rsidRPr="00DC2BA7" w:rsidRDefault="00B60735" w:rsidP="00D57536">
      <w:pPr>
        <w:spacing w:line="240" w:lineRule="auto"/>
        <w:rPr>
          <w:lang w:val="sv-SE"/>
        </w:rPr>
      </w:pPr>
      <w:r w:rsidRPr="00DC2BA7">
        <w:rPr>
          <w:lang w:val="sv-SE"/>
        </w:rPr>
        <w:t>Irland</w:t>
      </w:r>
    </w:p>
    <w:p w14:paraId="6692FAA1" w14:textId="77777777" w:rsidR="00D57536" w:rsidRPr="00DC2BA7" w:rsidRDefault="00D57536" w:rsidP="00D57536">
      <w:pPr>
        <w:suppressAutoHyphens/>
        <w:spacing w:line="240" w:lineRule="auto"/>
        <w:ind w:left="567" w:hanging="567"/>
        <w:rPr>
          <w:lang w:val="sv-SE"/>
        </w:rPr>
      </w:pPr>
    </w:p>
    <w:p w14:paraId="2FA5D326" w14:textId="77777777" w:rsidR="00D57536" w:rsidRPr="00DC2BA7" w:rsidRDefault="00D57536" w:rsidP="00D57536">
      <w:pPr>
        <w:suppressAutoHyphens/>
        <w:spacing w:line="240" w:lineRule="auto"/>
        <w:ind w:left="567" w:hanging="567"/>
        <w:rPr>
          <w:lang w:val="sv-SE"/>
        </w:rPr>
      </w:pPr>
    </w:p>
    <w:p w14:paraId="07A2186C"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12.</w:t>
      </w:r>
      <w:r w:rsidRPr="00DC2BA7">
        <w:rPr>
          <w:b/>
          <w:lang w:val="sv-SE"/>
        </w:rPr>
        <w:tab/>
        <w:t>NUMMER PÅ GODKÄNNANDE FÖR FÖRSÄLJNING</w:t>
      </w:r>
    </w:p>
    <w:p w14:paraId="0DC9B0DB" w14:textId="003D9CD3" w:rsidR="00D57536" w:rsidRPr="00DC2BA7" w:rsidRDefault="00D57536" w:rsidP="00D57536">
      <w:pPr>
        <w:pStyle w:val="Text"/>
        <w:spacing w:before="0"/>
        <w:ind w:left="2268" w:hanging="2268"/>
        <w:jc w:val="left"/>
        <w:rPr>
          <w:color w:val="000000"/>
          <w:sz w:val="22"/>
          <w:shd w:val="clear" w:color="auto" w:fill="D9D9D9"/>
          <w:lang w:val="sv-SE"/>
        </w:rPr>
      </w:pPr>
    </w:p>
    <w:tbl>
      <w:tblPr>
        <w:tblStyle w:val="TableGrid"/>
        <w:tblW w:w="92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38"/>
        <w:gridCol w:w="7371"/>
      </w:tblGrid>
      <w:tr w:rsidR="00211724" w14:paraId="3C76A481" w14:textId="77777777" w:rsidTr="00E2664D">
        <w:tc>
          <w:tcPr>
            <w:tcW w:w="1838" w:type="dxa"/>
          </w:tcPr>
          <w:p w14:paraId="2D5C7721" w14:textId="77777777" w:rsidR="0098700A" w:rsidRPr="00BA1309" w:rsidRDefault="00B60735" w:rsidP="00E2664D">
            <w:pPr>
              <w:tabs>
                <w:tab w:val="clear" w:pos="567"/>
                <w:tab w:val="left" w:pos="2268"/>
              </w:tabs>
              <w:spacing w:line="240" w:lineRule="auto"/>
              <w:rPr>
                <w:color w:val="000000"/>
                <w:shd w:val="pct15" w:color="auto" w:fill="auto"/>
                <w:lang w:val="en-US"/>
              </w:rPr>
            </w:pPr>
            <w:r w:rsidRPr="00050564">
              <w:rPr>
                <w:color w:val="000000"/>
                <w:lang w:val="en-US"/>
              </w:rPr>
              <w:t>EU/1/05/319/003</w:t>
            </w:r>
          </w:p>
        </w:tc>
        <w:tc>
          <w:tcPr>
            <w:tcW w:w="7371" w:type="dxa"/>
            <w:shd w:val="clear" w:color="auto" w:fill="auto"/>
          </w:tcPr>
          <w:p w14:paraId="4F52F465" w14:textId="77777777" w:rsidR="0098700A" w:rsidRPr="00BA1309" w:rsidRDefault="00B60735" w:rsidP="00E2664D">
            <w:pPr>
              <w:tabs>
                <w:tab w:val="clear" w:pos="567"/>
                <w:tab w:val="left" w:pos="2268"/>
              </w:tabs>
              <w:spacing w:line="240" w:lineRule="auto"/>
              <w:rPr>
                <w:color w:val="000000"/>
                <w:shd w:val="pct15" w:color="auto" w:fill="auto"/>
                <w:lang w:val="en-US"/>
              </w:rPr>
            </w:pPr>
            <w:r>
              <w:rPr>
                <w:color w:val="000000"/>
                <w:shd w:val="pct15" w:color="auto" w:fill="auto"/>
                <w:lang w:val="en-US"/>
              </w:rPr>
              <w:t>Multipack innehållande 4 förpackningar</w:t>
            </w:r>
          </w:p>
        </w:tc>
      </w:tr>
      <w:tr w:rsidR="00211724" w14:paraId="10CD3902" w14:textId="77777777" w:rsidTr="00E2664D">
        <w:trPr>
          <w:trHeight w:val="57"/>
        </w:trPr>
        <w:tc>
          <w:tcPr>
            <w:tcW w:w="1838" w:type="dxa"/>
          </w:tcPr>
          <w:p w14:paraId="2E91AC3A" w14:textId="77777777" w:rsidR="0098700A" w:rsidRPr="00BA1309" w:rsidRDefault="00B60735" w:rsidP="00E2664D">
            <w:pPr>
              <w:tabs>
                <w:tab w:val="clear" w:pos="567"/>
                <w:tab w:val="left" w:pos="2268"/>
              </w:tabs>
              <w:spacing w:line="240" w:lineRule="auto"/>
              <w:rPr>
                <w:color w:val="000000"/>
                <w:shd w:val="pct15" w:color="auto" w:fill="auto"/>
                <w:lang w:val="en-US"/>
              </w:rPr>
            </w:pPr>
            <w:r w:rsidRPr="00BA1309">
              <w:rPr>
                <w:color w:val="000000"/>
                <w:shd w:val="pct15" w:color="auto" w:fill="auto"/>
                <w:lang w:val="en-US"/>
              </w:rPr>
              <w:t>EU/1/05/319/</w:t>
            </w:r>
            <w:r>
              <w:rPr>
                <w:color w:val="000000"/>
                <w:shd w:val="pct15" w:color="auto" w:fill="auto"/>
                <w:lang w:val="en-US"/>
              </w:rPr>
              <w:t>004</w:t>
            </w:r>
          </w:p>
        </w:tc>
        <w:tc>
          <w:tcPr>
            <w:tcW w:w="7371" w:type="dxa"/>
            <w:shd w:val="clear" w:color="auto" w:fill="auto"/>
          </w:tcPr>
          <w:p w14:paraId="2588EBDD" w14:textId="77777777" w:rsidR="0098700A" w:rsidRPr="00BA1309" w:rsidRDefault="00B60735" w:rsidP="00E2664D">
            <w:pPr>
              <w:tabs>
                <w:tab w:val="clear" w:pos="567"/>
                <w:tab w:val="left" w:pos="2268"/>
              </w:tabs>
              <w:spacing w:line="240" w:lineRule="auto"/>
              <w:rPr>
                <w:color w:val="000000"/>
                <w:shd w:val="pct15" w:color="auto" w:fill="auto"/>
                <w:lang w:val="en-US"/>
              </w:rPr>
            </w:pPr>
            <w:r>
              <w:rPr>
                <w:color w:val="000000"/>
                <w:shd w:val="pct15" w:color="auto" w:fill="auto"/>
                <w:lang w:val="en-US"/>
              </w:rPr>
              <w:t>Multipack innehållande 10 förpackningar</w:t>
            </w:r>
          </w:p>
        </w:tc>
      </w:tr>
    </w:tbl>
    <w:p w14:paraId="2C10AC4A" w14:textId="77777777" w:rsidR="00D57536" w:rsidRPr="00DC2BA7" w:rsidRDefault="00D57536" w:rsidP="00D57536">
      <w:pPr>
        <w:suppressAutoHyphens/>
        <w:spacing w:line="240" w:lineRule="auto"/>
        <w:rPr>
          <w:lang w:val="sv-SE"/>
        </w:rPr>
      </w:pPr>
    </w:p>
    <w:p w14:paraId="16AE4CF5" w14:textId="77777777" w:rsidR="00D57536" w:rsidRPr="00DC2BA7" w:rsidRDefault="00D57536" w:rsidP="00D57536">
      <w:pPr>
        <w:suppressAutoHyphens/>
        <w:spacing w:line="240" w:lineRule="auto"/>
        <w:rPr>
          <w:lang w:val="sv-SE"/>
        </w:rPr>
      </w:pPr>
    </w:p>
    <w:p w14:paraId="37CAFDB7"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13.</w:t>
      </w:r>
      <w:r w:rsidRPr="00DC2BA7">
        <w:rPr>
          <w:b/>
          <w:lang w:val="sv-SE"/>
        </w:rPr>
        <w:tab/>
        <w:t>TILLVERKNINGSSATSNUMMER</w:t>
      </w:r>
    </w:p>
    <w:p w14:paraId="01741D7E" w14:textId="77777777" w:rsidR="00D57536" w:rsidRPr="00DC2BA7" w:rsidRDefault="00D57536" w:rsidP="00D57536">
      <w:pPr>
        <w:keepNext/>
        <w:suppressAutoHyphens/>
        <w:spacing w:line="240" w:lineRule="auto"/>
        <w:rPr>
          <w:lang w:val="sv-SE"/>
        </w:rPr>
      </w:pPr>
    </w:p>
    <w:p w14:paraId="5E9C0D3D" w14:textId="77777777" w:rsidR="00D57536" w:rsidRPr="00DC2BA7" w:rsidRDefault="00B60735" w:rsidP="00D57536">
      <w:pPr>
        <w:suppressAutoHyphens/>
        <w:spacing w:line="240" w:lineRule="auto"/>
        <w:rPr>
          <w:lang w:val="sv-SE"/>
        </w:rPr>
      </w:pPr>
      <w:r w:rsidRPr="00DC2BA7">
        <w:rPr>
          <w:lang w:val="sv-SE"/>
        </w:rPr>
        <w:t>Lot</w:t>
      </w:r>
    </w:p>
    <w:p w14:paraId="23B4CC48" w14:textId="77777777" w:rsidR="00D57536" w:rsidRPr="00DC2BA7" w:rsidRDefault="00D57536" w:rsidP="00D57536">
      <w:pPr>
        <w:suppressAutoHyphens/>
        <w:spacing w:line="240" w:lineRule="auto"/>
        <w:rPr>
          <w:lang w:val="sv-SE"/>
        </w:rPr>
      </w:pPr>
    </w:p>
    <w:p w14:paraId="6A0DB368" w14:textId="77777777" w:rsidR="00D57536" w:rsidRPr="00DC2BA7" w:rsidRDefault="00D57536" w:rsidP="00D57536">
      <w:pPr>
        <w:suppressAutoHyphens/>
        <w:spacing w:line="240" w:lineRule="auto"/>
        <w:rPr>
          <w:lang w:val="sv-SE"/>
        </w:rPr>
      </w:pPr>
    </w:p>
    <w:p w14:paraId="2AA88109"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14.</w:t>
      </w:r>
      <w:r w:rsidRPr="00DC2BA7">
        <w:rPr>
          <w:b/>
          <w:lang w:val="sv-SE"/>
        </w:rPr>
        <w:tab/>
        <w:t>ALLMÄN KLASSIFICERING FÖR FÖRSKRIVNING</w:t>
      </w:r>
    </w:p>
    <w:p w14:paraId="1D6B1176" w14:textId="77777777" w:rsidR="00D57536" w:rsidRPr="00DC2BA7" w:rsidRDefault="00D57536" w:rsidP="00D57536">
      <w:pPr>
        <w:keepNext/>
        <w:suppressAutoHyphens/>
        <w:spacing w:line="240" w:lineRule="auto"/>
        <w:rPr>
          <w:lang w:val="sv-SE"/>
        </w:rPr>
      </w:pPr>
    </w:p>
    <w:p w14:paraId="2F899184" w14:textId="56B5F237" w:rsidR="00D57536" w:rsidRPr="00DC2BA7" w:rsidRDefault="00D57536" w:rsidP="00D57536">
      <w:pPr>
        <w:suppressAutoHyphens/>
        <w:spacing w:line="240" w:lineRule="auto"/>
        <w:rPr>
          <w:lang w:val="sv-SE"/>
        </w:rPr>
      </w:pPr>
    </w:p>
    <w:p w14:paraId="4BA050E4"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15.</w:t>
      </w:r>
      <w:r w:rsidRPr="00DC2BA7">
        <w:rPr>
          <w:b/>
          <w:lang w:val="sv-SE"/>
        </w:rPr>
        <w:tab/>
        <w:t>BRUKSANVISNING</w:t>
      </w:r>
    </w:p>
    <w:p w14:paraId="604C0FCC" w14:textId="77777777" w:rsidR="00D57536" w:rsidRPr="00DC2BA7" w:rsidRDefault="00D57536" w:rsidP="00D57536">
      <w:pPr>
        <w:keepNext/>
        <w:suppressAutoHyphens/>
        <w:spacing w:line="240" w:lineRule="auto"/>
        <w:rPr>
          <w:lang w:val="sv-SE"/>
        </w:rPr>
      </w:pPr>
    </w:p>
    <w:p w14:paraId="6106DE33" w14:textId="77777777" w:rsidR="00D57536" w:rsidRPr="00DC2BA7" w:rsidRDefault="00D57536" w:rsidP="00D57536">
      <w:pPr>
        <w:suppressAutoHyphens/>
        <w:spacing w:line="240" w:lineRule="auto"/>
        <w:rPr>
          <w:lang w:val="sv-SE"/>
        </w:rPr>
      </w:pPr>
    </w:p>
    <w:p w14:paraId="5F87233E"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rPr>
          <w:lang w:val="sv-SE"/>
        </w:rPr>
      </w:pPr>
      <w:r w:rsidRPr="00DC2BA7">
        <w:rPr>
          <w:b/>
          <w:caps/>
          <w:lang w:val="sv-SE"/>
        </w:rPr>
        <w:t>16.</w:t>
      </w:r>
      <w:r w:rsidRPr="00DC2BA7">
        <w:rPr>
          <w:b/>
          <w:caps/>
          <w:lang w:val="sv-SE"/>
        </w:rPr>
        <w:tab/>
        <w:t>information i punktskrift</w:t>
      </w:r>
    </w:p>
    <w:p w14:paraId="5E5FDDC2" w14:textId="77777777" w:rsidR="00D57536" w:rsidRPr="00DC2BA7" w:rsidRDefault="00D57536" w:rsidP="00D57536">
      <w:pPr>
        <w:keepNext/>
        <w:suppressAutoHyphens/>
        <w:spacing w:line="240" w:lineRule="auto"/>
        <w:rPr>
          <w:lang w:val="sv-SE"/>
        </w:rPr>
      </w:pPr>
    </w:p>
    <w:p w14:paraId="1ECB4C52" w14:textId="77777777" w:rsidR="00D57536" w:rsidRPr="00DC2BA7" w:rsidRDefault="00B60735" w:rsidP="00D57536">
      <w:pPr>
        <w:spacing w:line="240" w:lineRule="auto"/>
        <w:rPr>
          <w:lang w:val="sv-SE"/>
        </w:rPr>
      </w:pPr>
      <w:r w:rsidRPr="00DC2BA7">
        <w:rPr>
          <w:lang w:val="sv-SE"/>
        </w:rPr>
        <w:t>Xolair 150 mg</w:t>
      </w:r>
    </w:p>
    <w:p w14:paraId="783BAE64" w14:textId="77777777" w:rsidR="00D57536" w:rsidRPr="00DC2BA7" w:rsidRDefault="00D57536" w:rsidP="00D57536">
      <w:pPr>
        <w:widowControl w:val="0"/>
        <w:tabs>
          <w:tab w:val="clear" w:pos="567"/>
        </w:tabs>
        <w:spacing w:line="240" w:lineRule="auto"/>
        <w:rPr>
          <w:szCs w:val="24"/>
          <w:lang w:val="sv-SE"/>
        </w:rPr>
      </w:pPr>
    </w:p>
    <w:p w14:paraId="249E32E8" w14:textId="77777777" w:rsidR="00D57536" w:rsidRPr="00DC2BA7" w:rsidRDefault="00D57536" w:rsidP="00D57536">
      <w:pPr>
        <w:widowControl w:val="0"/>
        <w:tabs>
          <w:tab w:val="clear" w:pos="567"/>
        </w:tabs>
        <w:spacing w:line="240" w:lineRule="auto"/>
        <w:rPr>
          <w:szCs w:val="24"/>
          <w:lang w:val="sv-SE"/>
        </w:rPr>
      </w:pPr>
    </w:p>
    <w:p w14:paraId="6413BC6E" w14:textId="77777777" w:rsidR="00D57536" w:rsidRPr="00DC2BA7" w:rsidRDefault="00B60735" w:rsidP="00D57536">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sv-SE"/>
        </w:rPr>
      </w:pPr>
      <w:r w:rsidRPr="00DC2BA7">
        <w:rPr>
          <w:b/>
          <w:noProof/>
          <w:lang w:val="sv-SE"/>
        </w:rPr>
        <w:t>17.</w:t>
      </w:r>
      <w:r w:rsidRPr="00DC2BA7">
        <w:rPr>
          <w:b/>
          <w:noProof/>
          <w:lang w:val="sv-SE"/>
        </w:rPr>
        <w:tab/>
        <w:t>UNIK IDENTITETSBETECKNING – TVÅDIMENSIONELL STRECKKOD</w:t>
      </w:r>
    </w:p>
    <w:p w14:paraId="6430B31B" w14:textId="77777777" w:rsidR="00D57536" w:rsidRPr="00DC2BA7" w:rsidRDefault="00D57536" w:rsidP="00D57536">
      <w:pPr>
        <w:keepNext/>
        <w:widowControl w:val="0"/>
        <w:tabs>
          <w:tab w:val="clear" w:pos="567"/>
        </w:tabs>
        <w:spacing w:line="240" w:lineRule="auto"/>
        <w:rPr>
          <w:noProof/>
          <w:lang w:val="sv-SE"/>
        </w:rPr>
      </w:pPr>
    </w:p>
    <w:p w14:paraId="3B540945" w14:textId="77777777" w:rsidR="00D57536" w:rsidRPr="00DC2BA7" w:rsidRDefault="00D57536" w:rsidP="00D57536">
      <w:pPr>
        <w:widowControl w:val="0"/>
        <w:tabs>
          <w:tab w:val="clear" w:pos="567"/>
        </w:tabs>
        <w:spacing w:line="240" w:lineRule="auto"/>
        <w:rPr>
          <w:noProof/>
          <w:lang w:val="sv-SE"/>
        </w:rPr>
      </w:pPr>
    </w:p>
    <w:p w14:paraId="21F47C94" w14:textId="77777777" w:rsidR="00D57536" w:rsidRPr="00DC2BA7" w:rsidRDefault="00B60735" w:rsidP="00D57536">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i/>
          <w:noProof/>
          <w:lang w:val="sv-SE"/>
        </w:rPr>
      </w:pPr>
      <w:r w:rsidRPr="00DC2BA7">
        <w:rPr>
          <w:b/>
          <w:noProof/>
          <w:lang w:val="sv-SE"/>
        </w:rPr>
        <w:t>18.</w:t>
      </w:r>
      <w:r w:rsidRPr="00DC2BA7">
        <w:rPr>
          <w:b/>
          <w:noProof/>
          <w:lang w:val="sv-SE"/>
        </w:rPr>
        <w:tab/>
        <w:t>UNIK IDENTITETSBETECKNING – I ETT FORMAT LÄSBART FÖR MÄNSKLIGT ÖGA</w:t>
      </w:r>
    </w:p>
    <w:p w14:paraId="3B5BEB72" w14:textId="77777777" w:rsidR="00D57536" w:rsidRPr="00DC2BA7" w:rsidRDefault="00D57536" w:rsidP="00D57536">
      <w:pPr>
        <w:keepNext/>
        <w:keepLines/>
        <w:widowControl w:val="0"/>
        <w:tabs>
          <w:tab w:val="clear" w:pos="567"/>
        </w:tabs>
        <w:spacing w:line="240" w:lineRule="auto"/>
        <w:rPr>
          <w:noProof/>
          <w:lang w:val="sv-SE"/>
        </w:rPr>
      </w:pPr>
    </w:p>
    <w:p w14:paraId="5064384C" w14:textId="77777777" w:rsidR="00D57536" w:rsidRPr="00DC2BA7" w:rsidRDefault="00D57536" w:rsidP="00D57536">
      <w:pPr>
        <w:spacing w:line="240" w:lineRule="auto"/>
        <w:rPr>
          <w:lang w:val="sv-SE"/>
        </w:rPr>
      </w:pPr>
    </w:p>
    <w:p w14:paraId="2FD0AB2E" w14:textId="77777777" w:rsidR="00D57536" w:rsidRPr="00DC2BA7" w:rsidRDefault="00B60735" w:rsidP="00D57536">
      <w:pPr>
        <w:suppressAutoHyphens/>
        <w:spacing w:line="240" w:lineRule="auto"/>
        <w:rPr>
          <w:lang w:val="sv-SE"/>
        </w:rPr>
      </w:pPr>
      <w:r w:rsidRPr="00DC2BA7">
        <w:rPr>
          <w:lang w:val="sv-SE"/>
        </w:rPr>
        <w:br w:type="page"/>
      </w:r>
    </w:p>
    <w:p w14:paraId="7343C8F1" w14:textId="77777777" w:rsidR="00D57536" w:rsidRPr="00DC2BA7" w:rsidRDefault="00D57536" w:rsidP="00D57536">
      <w:pPr>
        <w:suppressAutoHyphens/>
        <w:spacing w:line="240" w:lineRule="auto"/>
        <w:rPr>
          <w:lang w:val="sv-SE"/>
        </w:rPr>
      </w:pPr>
    </w:p>
    <w:p w14:paraId="0A80BF76" w14:textId="77777777" w:rsidR="00D57536" w:rsidRPr="00DC2BA7" w:rsidRDefault="00B60735" w:rsidP="00D57536">
      <w:pPr>
        <w:pBdr>
          <w:top w:val="single" w:sz="4" w:space="1" w:color="auto"/>
          <w:left w:val="single" w:sz="4" w:space="3" w:color="auto"/>
          <w:bottom w:val="single" w:sz="4" w:space="1" w:color="auto"/>
          <w:right w:val="single" w:sz="4" w:space="4" w:color="auto"/>
        </w:pBdr>
        <w:suppressAutoHyphens/>
        <w:spacing w:line="240" w:lineRule="auto"/>
        <w:rPr>
          <w:lang w:val="sv-SE"/>
        </w:rPr>
      </w:pPr>
      <w:r w:rsidRPr="00DC2BA7">
        <w:rPr>
          <w:b/>
          <w:lang w:val="sv-SE"/>
        </w:rPr>
        <w:t>UPPGIFTER SOM SKA FINNAS PÅ SMÅ INRE LÄKEMEDELSFÖRPACKNINGAR</w:t>
      </w:r>
    </w:p>
    <w:p w14:paraId="083DD9BA" w14:textId="77777777" w:rsidR="00D57536" w:rsidRPr="00DC2BA7" w:rsidRDefault="00D57536" w:rsidP="00D57536">
      <w:pPr>
        <w:pBdr>
          <w:top w:val="single" w:sz="4" w:space="1" w:color="auto"/>
          <w:left w:val="single" w:sz="4" w:space="3" w:color="auto"/>
          <w:bottom w:val="single" w:sz="4" w:space="1" w:color="auto"/>
          <w:right w:val="single" w:sz="4" w:space="4" w:color="auto"/>
        </w:pBdr>
        <w:suppressAutoHyphens/>
        <w:spacing w:line="240" w:lineRule="auto"/>
        <w:rPr>
          <w:lang w:val="sv-SE"/>
        </w:rPr>
      </w:pPr>
    </w:p>
    <w:p w14:paraId="47D66F77" w14:textId="77777777" w:rsidR="00D57536" w:rsidRPr="00DC2BA7" w:rsidRDefault="00B60735" w:rsidP="00D57536">
      <w:pPr>
        <w:pBdr>
          <w:top w:val="single" w:sz="4" w:space="1" w:color="auto"/>
          <w:left w:val="single" w:sz="4" w:space="3" w:color="auto"/>
          <w:bottom w:val="single" w:sz="4" w:space="1" w:color="auto"/>
          <w:right w:val="single" w:sz="4" w:space="4" w:color="auto"/>
        </w:pBdr>
        <w:spacing w:line="240" w:lineRule="auto"/>
        <w:rPr>
          <w:i/>
          <w:lang w:val="sv-SE"/>
        </w:rPr>
      </w:pPr>
      <w:r w:rsidRPr="00DC2BA7">
        <w:rPr>
          <w:b/>
          <w:lang w:val="sv-SE"/>
        </w:rPr>
        <w:t>ETIKETT PÅ INJEKTIONSFLASKA</w:t>
      </w:r>
    </w:p>
    <w:p w14:paraId="087EF93B" w14:textId="77777777" w:rsidR="00D57536" w:rsidRPr="00DC2BA7" w:rsidRDefault="00D57536" w:rsidP="00D57536">
      <w:pPr>
        <w:suppressAutoHyphens/>
        <w:spacing w:line="240" w:lineRule="auto"/>
        <w:rPr>
          <w:lang w:val="sv-SE"/>
        </w:rPr>
      </w:pPr>
    </w:p>
    <w:p w14:paraId="0A2C0D7A" w14:textId="77777777" w:rsidR="00D57536" w:rsidRPr="00DC2BA7" w:rsidRDefault="00D57536" w:rsidP="00D57536">
      <w:pPr>
        <w:suppressAutoHyphens/>
        <w:spacing w:line="240" w:lineRule="auto"/>
        <w:rPr>
          <w:lang w:val="sv-SE"/>
        </w:rPr>
      </w:pPr>
    </w:p>
    <w:p w14:paraId="570DA7E8"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w:t>
      </w:r>
      <w:r w:rsidRPr="00DC2BA7">
        <w:rPr>
          <w:b/>
          <w:lang w:val="sv-SE"/>
        </w:rPr>
        <w:tab/>
        <w:t>LÄKEMEDLETS NAMN OCH ADMINISTRERINGSVÄG</w:t>
      </w:r>
    </w:p>
    <w:p w14:paraId="41EF5E07" w14:textId="77777777" w:rsidR="00D57536" w:rsidRPr="00DC2BA7" w:rsidRDefault="00D57536" w:rsidP="00D57536">
      <w:pPr>
        <w:keepNext/>
        <w:suppressAutoHyphens/>
        <w:spacing w:line="240" w:lineRule="auto"/>
        <w:rPr>
          <w:lang w:val="sv-SE"/>
        </w:rPr>
      </w:pPr>
    </w:p>
    <w:p w14:paraId="16F6F7DB" w14:textId="77777777" w:rsidR="00D57536" w:rsidRPr="00DC2BA7" w:rsidRDefault="00B60735" w:rsidP="00D57536">
      <w:pPr>
        <w:suppressAutoHyphens/>
        <w:spacing w:line="240" w:lineRule="auto"/>
        <w:rPr>
          <w:lang w:val="sv-SE"/>
        </w:rPr>
      </w:pPr>
      <w:r w:rsidRPr="00DC2BA7">
        <w:rPr>
          <w:lang w:val="sv-SE"/>
        </w:rPr>
        <w:t>Xolair 150 mg pulver till injektionsvätska, lösning</w:t>
      </w:r>
    </w:p>
    <w:p w14:paraId="1B8F40B6" w14:textId="77777777" w:rsidR="00D57536" w:rsidRPr="00DC2BA7" w:rsidRDefault="00B60735" w:rsidP="00D57536">
      <w:pPr>
        <w:suppressAutoHyphens/>
        <w:spacing w:line="240" w:lineRule="auto"/>
        <w:rPr>
          <w:lang w:val="sv-SE"/>
        </w:rPr>
      </w:pPr>
      <w:r w:rsidRPr="00DC2BA7">
        <w:rPr>
          <w:lang w:val="sv-SE"/>
        </w:rPr>
        <w:t>omalizumab</w:t>
      </w:r>
    </w:p>
    <w:p w14:paraId="61B249C7" w14:textId="1D19FE3A" w:rsidR="00D57536" w:rsidRPr="00DC2BA7" w:rsidRDefault="00560773" w:rsidP="00D57536">
      <w:pPr>
        <w:suppressAutoHyphens/>
        <w:spacing w:line="240" w:lineRule="auto"/>
        <w:rPr>
          <w:lang w:val="sv-SE"/>
        </w:rPr>
      </w:pPr>
      <w:r>
        <w:rPr>
          <w:lang w:val="sv-SE"/>
        </w:rPr>
        <w:t>s.c.</w:t>
      </w:r>
    </w:p>
    <w:p w14:paraId="0FC531F6" w14:textId="77777777" w:rsidR="00D57536" w:rsidRPr="00DC2BA7" w:rsidRDefault="00D57536" w:rsidP="00D57536">
      <w:pPr>
        <w:suppressAutoHyphens/>
        <w:spacing w:line="240" w:lineRule="auto"/>
        <w:rPr>
          <w:lang w:val="sv-SE"/>
        </w:rPr>
      </w:pPr>
    </w:p>
    <w:p w14:paraId="1B1A559A" w14:textId="77777777" w:rsidR="00D57536" w:rsidRPr="00DC2BA7" w:rsidRDefault="00D57536" w:rsidP="00D57536">
      <w:pPr>
        <w:suppressAutoHyphens/>
        <w:spacing w:line="240" w:lineRule="auto"/>
        <w:rPr>
          <w:lang w:val="sv-SE"/>
        </w:rPr>
      </w:pPr>
    </w:p>
    <w:p w14:paraId="5C52C75D"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2.</w:t>
      </w:r>
      <w:r w:rsidRPr="00DC2BA7">
        <w:rPr>
          <w:b/>
          <w:lang w:val="sv-SE"/>
        </w:rPr>
        <w:tab/>
        <w:t>ADMINISTRERINGSSÄTT</w:t>
      </w:r>
    </w:p>
    <w:p w14:paraId="6EB7337E" w14:textId="77777777" w:rsidR="00D57536" w:rsidRPr="00DC2BA7" w:rsidRDefault="00D57536" w:rsidP="00D57536">
      <w:pPr>
        <w:keepNext/>
        <w:suppressAutoHyphens/>
        <w:spacing w:line="240" w:lineRule="auto"/>
        <w:rPr>
          <w:lang w:val="sv-SE"/>
        </w:rPr>
      </w:pPr>
    </w:p>
    <w:p w14:paraId="053F5A85" w14:textId="77777777" w:rsidR="00D57536" w:rsidRPr="00DC2BA7" w:rsidRDefault="00D57536" w:rsidP="00D57536">
      <w:pPr>
        <w:suppressAutoHyphens/>
        <w:spacing w:line="240" w:lineRule="auto"/>
        <w:ind w:left="567" w:hanging="567"/>
        <w:rPr>
          <w:lang w:val="sv-SE"/>
        </w:rPr>
      </w:pPr>
    </w:p>
    <w:p w14:paraId="6A80499A"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3.</w:t>
      </w:r>
      <w:r w:rsidRPr="00DC2BA7">
        <w:rPr>
          <w:b/>
          <w:lang w:val="sv-SE"/>
        </w:rPr>
        <w:tab/>
        <w:t>UTGÅNGSDATUM</w:t>
      </w:r>
    </w:p>
    <w:p w14:paraId="56947601" w14:textId="77777777" w:rsidR="00D57536" w:rsidRPr="00DC2BA7" w:rsidRDefault="00D57536" w:rsidP="00D57536">
      <w:pPr>
        <w:keepNext/>
        <w:suppressAutoHyphens/>
        <w:spacing w:line="240" w:lineRule="auto"/>
        <w:rPr>
          <w:lang w:val="sv-SE"/>
        </w:rPr>
      </w:pPr>
    </w:p>
    <w:p w14:paraId="187FF522" w14:textId="77777777" w:rsidR="00D57536" w:rsidRPr="00DC2BA7" w:rsidRDefault="00B60735" w:rsidP="00D57536">
      <w:pPr>
        <w:suppressAutoHyphens/>
        <w:spacing w:line="240" w:lineRule="auto"/>
        <w:rPr>
          <w:lang w:val="sv-SE"/>
        </w:rPr>
      </w:pPr>
      <w:r w:rsidRPr="00DC2BA7">
        <w:rPr>
          <w:lang w:val="sv-SE"/>
        </w:rPr>
        <w:t>EXP</w:t>
      </w:r>
    </w:p>
    <w:p w14:paraId="7FEBDAFC" w14:textId="77777777" w:rsidR="00D57536" w:rsidRPr="00DC2BA7" w:rsidRDefault="00D57536" w:rsidP="00D57536">
      <w:pPr>
        <w:suppressAutoHyphens/>
        <w:spacing w:line="240" w:lineRule="auto"/>
        <w:rPr>
          <w:lang w:val="sv-SE"/>
        </w:rPr>
      </w:pPr>
    </w:p>
    <w:p w14:paraId="163CFA3F" w14:textId="77777777" w:rsidR="00D57536" w:rsidRPr="00DC2BA7" w:rsidRDefault="00D57536" w:rsidP="00D57536">
      <w:pPr>
        <w:suppressAutoHyphens/>
        <w:spacing w:line="240" w:lineRule="auto"/>
        <w:rPr>
          <w:lang w:val="sv-SE"/>
        </w:rPr>
      </w:pPr>
    </w:p>
    <w:p w14:paraId="3C5910BD"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4.</w:t>
      </w:r>
      <w:r w:rsidRPr="00DC2BA7">
        <w:rPr>
          <w:b/>
          <w:lang w:val="sv-SE"/>
        </w:rPr>
        <w:tab/>
        <w:t>TILLVERKNINGSSATSNUMMER</w:t>
      </w:r>
    </w:p>
    <w:p w14:paraId="3FE3F1EF" w14:textId="77777777" w:rsidR="00D57536" w:rsidRPr="00DC2BA7" w:rsidRDefault="00D57536" w:rsidP="00D57536">
      <w:pPr>
        <w:keepNext/>
        <w:suppressAutoHyphens/>
        <w:spacing w:line="240" w:lineRule="auto"/>
        <w:rPr>
          <w:lang w:val="sv-SE"/>
        </w:rPr>
      </w:pPr>
    </w:p>
    <w:p w14:paraId="26C53E69" w14:textId="77777777" w:rsidR="00D57536" w:rsidRPr="00DC2BA7" w:rsidRDefault="00B60735" w:rsidP="00D57536">
      <w:pPr>
        <w:suppressAutoHyphens/>
        <w:spacing w:line="240" w:lineRule="auto"/>
        <w:rPr>
          <w:lang w:val="sv-SE"/>
        </w:rPr>
      </w:pPr>
      <w:r w:rsidRPr="00DC2BA7">
        <w:rPr>
          <w:lang w:val="sv-SE"/>
        </w:rPr>
        <w:t>Lot</w:t>
      </w:r>
    </w:p>
    <w:p w14:paraId="77F7FACA" w14:textId="77777777" w:rsidR="00D57536" w:rsidRPr="00DC2BA7" w:rsidRDefault="00D57536" w:rsidP="00D57536">
      <w:pPr>
        <w:suppressAutoHyphens/>
        <w:spacing w:line="240" w:lineRule="auto"/>
        <w:rPr>
          <w:lang w:val="sv-SE"/>
        </w:rPr>
      </w:pPr>
    </w:p>
    <w:p w14:paraId="7F5CFD82" w14:textId="77777777" w:rsidR="00D57536" w:rsidRPr="00DC2BA7" w:rsidRDefault="00D57536" w:rsidP="00D57536">
      <w:pPr>
        <w:suppressAutoHyphens/>
        <w:spacing w:line="240" w:lineRule="auto"/>
        <w:rPr>
          <w:lang w:val="sv-SE"/>
        </w:rPr>
      </w:pPr>
    </w:p>
    <w:p w14:paraId="2D76543F"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5.</w:t>
      </w:r>
      <w:r w:rsidRPr="00DC2BA7">
        <w:rPr>
          <w:b/>
          <w:lang w:val="sv-SE"/>
        </w:rPr>
        <w:tab/>
        <w:t>MÄNGD UTTRYCKT I VIKT, VOLYM ELLER PER ENHET</w:t>
      </w:r>
    </w:p>
    <w:p w14:paraId="2F8ABDA5" w14:textId="77777777" w:rsidR="00D57536" w:rsidRPr="00DC2BA7" w:rsidRDefault="00D57536" w:rsidP="00D57536">
      <w:pPr>
        <w:keepNext/>
        <w:suppressAutoHyphens/>
        <w:spacing w:line="240" w:lineRule="auto"/>
        <w:rPr>
          <w:lang w:val="sv-SE"/>
        </w:rPr>
      </w:pPr>
    </w:p>
    <w:p w14:paraId="789A24BA" w14:textId="77777777" w:rsidR="00D57536" w:rsidRPr="00DC2BA7" w:rsidRDefault="00B60735" w:rsidP="00D57536">
      <w:pPr>
        <w:keepNext/>
        <w:suppressAutoHyphens/>
        <w:spacing w:line="240" w:lineRule="auto"/>
        <w:rPr>
          <w:lang w:val="sv-SE"/>
        </w:rPr>
      </w:pPr>
      <w:r w:rsidRPr="00DC2BA7">
        <w:rPr>
          <w:shd w:val="pct15" w:color="auto" w:fill="auto"/>
          <w:lang w:val="sv-SE"/>
        </w:rPr>
        <w:t>150 mg</w:t>
      </w:r>
    </w:p>
    <w:p w14:paraId="4C7FDFD7" w14:textId="77777777" w:rsidR="00D57536" w:rsidRPr="00DC2BA7" w:rsidRDefault="00D57536" w:rsidP="00D57536">
      <w:pPr>
        <w:keepNext/>
        <w:suppressAutoHyphens/>
        <w:spacing w:line="240" w:lineRule="auto"/>
        <w:rPr>
          <w:lang w:val="sv-SE"/>
        </w:rPr>
      </w:pPr>
    </w:p>
    <w:p w14:paraId="60BB2713" w14:textId="77777777" w:rsidR="00D57536" w:rsidRPr="00DC2BA7" w:rsidRDefault="00D57536" w:rsidP="00D57536">
      <w:pPr>
        <w:widowControl w:val="0"/>
        <w:tabs>
          <w:tab w:val="clear" w:pos="567"/>
        </w:tabs>
        <w:spacing w:line="240" w:lineRule="auto"/>
        <w:rPr>
          <w:lang w:val="sv-SE"/>
        </w:rPr>
      </w:pPr>
    </w:p>
    <w:p w14:paraId="06D6FA4B"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6.</w:t>
      </w:r>
      <w:r w:rsidRPr="00DC2BA7">
        <w:rPr>
          <w:b/>
          <w:lang w:val="sv-SE"/>
        </w:rPr>
        <w:tab/>
        <w:t>ÖVRIGT</w:t>
      </w:r>
    </w:p>
    <w:p w14:paraId="004CC26D" w14:textId="77777777" w:rsidR="00D57536" w:rsidRPr="00DC2BA7" w:rsidRDefault="00D57536" w:rsidP="00D57536">
      <w:pPr>
        <w:keepNext/>
        <w:suppressAutoHyphens/>
        <w:spacing w:line="240" w:lineRule="auto"/>
        <w:rPr>
          <w:lang w:val="sv-SE"/>
        </w:rPr>
      </w:pPr>
    </w:p>
    <w:p w14:paraId="1BCB8566" w14:textId="77777777" w:rsidR="00D57536" w:rsidRPr="00DC2BA7" w:rsidRDefault="00B60735" w:rsidP="00D57536">
      <w:pPr>
        <w:spacing w:line="240" w:lineRule="auto"/>
        <w:rPr>
          <w:lang w:val="sv-SE"/>
        </w:rPr>
      </w:pPr>
      <w:r w:rsidRPr="00DC2BA7">
        <w:rPr>
          <w:lang w:val="sv-SE"/>
        </w:rPr>
        <w:t>Förvaras i kylskåp.</w:t>
      </w:r>
    </w:p>
    <w:p w14:paraId="69C95D90" w14:textId="77777777" w:rsidR="00D57536" w:rsidRPr="00DC2BA7" w:rsidRDefault="00B60735" w:rsidP="00D57536">
      <w:pPr>
        <w:suppressAutoHyphens/>
        <w:spacing w:line="240" w:lineRule="auto"/>
        <w:rPr>
          <w:lang w:val="sv-SE"/>
        </w:rPr>
      </w:pPr>
      <w:r w:rsidRPr="00DC2BA7">
        <w:rPr>
          <w:lang w:val="sv-SE"/>
        </w:rPr>
        <w:br w:type="page"/>
      </w:r>
    </w:p>
    <w:p w14:paraId="6D175EC9" w14:textId="77777777" w:rsidR="00D57536" w:rsidRPr="00DC2BA7" w:rsidRDefault="00D57536" w:rsidP="00D57536">
      <w:pPr>
        <w:suppressAutoHyphens/>
        <w:spacing w:line="240" w:lineRule="auto"/>
        <w:rPr>
          <w:lang w:val="sv-SE"/>
        </w:rPr>
      </w:pPr>
    </w:p>
    <w:p w14:paraId="349C406D" w14:textId="77777777" w:rsidR="00D57536" w:rsidRPr="00DC2BA7" w:rsidRDefault="00B60735" w:rsidP="00D57536">
      <w:pPr>
        <w:pBdr>
          <w:top w:val="single" w:sz="4" w:space="1" w:color="auto"/>
          <w:left w:val="single" w:sz="4" w:space="4" w:color="auto"/>
          <w:bottom w:val="single" w:sz="4" w:space="1" w:color="auto"/>
          <w:right w:val="single" w:sz="4" w:space="4" w:color="auto"/>
        </w:pBdr>
        <w:suppressAutoHyphens/>
        <w:spacing w:line="240" w:lineRule="auto"/>
        <w:rPr>
          <w:lang w:val="sv-SE"/>
        </w:rPr>
      </w:pPr>
      <w:r w:rsidRPr="00DC2BA7">
        <w:rPr>
          <w:b/>
          <w:lang w:val="sv-SE"/>
        </w:rPr>
        <w:t>UPPGIFTER SOM SKA FINNAS PÅ SMÅ INRE LÄKEMEDELSFÖRPACKNINGAR</w:t>
      </w:r>
    </w:p>
    <w:p w14:paraId="696075BA" w14:textId="77777777" w:rsidR="00D57536" w:rsidRPr="00DC2BA7" w:rsidRDefault="00D57536" w:rsidP="00D57536">
      <w:pPr>
        <w:pBdr>
          <w:top w:val="single" w:sz="4" w:space="1" w:color="auto"/>
          <w:left w:val="single" w:sz="4" w:space="4" w:color="auto"/>
          <w:bottom w:val="single" w:sz="4" w:space="1" w:color="auto"/>
          <w:right w:val="single" w:sz="4" w:space="4" w:color="auto"/>
        </w:pBdr>
        <w:suppressAutoHyphens/>
        <w:spacing w:line="240" w:lineRule="auto"/>
        <w:rPr>
          <w:lang w:val="sv-SE"/>
        </w:rPr>
      </w:pPr>
    </w:p>
    <w:p w14:paraId="3491627F" w14:textId="77777777" w:rsidR="00D57536" w:rsidRPr="00DC2BA7" w:rsidRDefault="00B60735" w:rsidP="00D57536">
      <w:pPr>
        <w:pBdr>
          <w:top w:val="single" w:sz="4" w:space="1" w:color="auto"/>
          <w:left w:val="single" w:sz="4" w:space="4" w:color="auto"/>
          <w:bottom w:val="single" w:sz="4" w:space="1" w:color="auto"/>
          <w:right w:val="single" w:sz="4" w:space="4" w:color="auto"/>
        </w:pBdr>
        <w:spacing w:line="240" w:lineRule="auto"/>
        <w:rPr>
          <w:i/>
          <w:lang w:val="sv-SE"/>
        </w:rPr>
      </w:pPr>
      <w:r w:rsidRPr="00DC2BA7">
        <w:rPr>
          <w:b/>
          <w:lang w:val="sv-SE"/>
        </w:rPr>
        <w:t>ETIKETT PÅ AMPULL</w:t>
      </w:r>
    </w:p>
    <w:p w14:paraId="487C7AA0" w14:textId="77777777" w:rsidR="00D57536" w:rsidRPr="00DC2BA7" w:rsidRDefault="00D57536" w:rsidP="00D57536">
      <w:pPr>
        <w:suppressAutoHyphens/>
        <w:spacing w:line="240" w:lineRule="auto"/>
        <w:rPr>
          <w:lang w:val="sv-SE"/>
        </w:rPr>
      </w:pPr>
    </w:p>
    <w:p w14:paraId="6A7939D1" w14:textId="77777777" w:rsidR="00D57536" w:rsidRPr="00DC2BA7" w:rsidRDefault="00D57536" w:rsidP="00D57536">
      <w:pPr>
        <w:suppressAutoHyphens/>
        <w:spacing w:line="240" w:lineRule="auto"/>
        <w:rPr>
          <w:lang w:val="sv-SE"/>
        </w:rPr>
      </w:pPr>
    </w:p>
    <w:p w14:paraId="47AC0421"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1.</w:t>
      </w:r>
      <w:r w:rsidRPr="00DC2BA7">
        <w:rPr>
          <w:b/>
          <w:lang w:val="sv-SE"/>
        </w:rPr>
        <w:tab/>
        <w:t>LÄKEMEDLETS NAMN OCH ADMINISTRERINGSVÄG</w:t>
      </w:r>
    </w:p>
    <w:p w14:paraId="2D2753D6" w14:textId="77777777" w:rsidR="00D57536" w:rsidRPr="00DC2BA7" w:rsidRDefault="00D57536" w:rsidP="00D57536">
      <w:pPr>
        <w:keepNext/>
        <w:suppressAutoHyphens/>
        <w:spacing w:line="240" w:lineRule="auto"/>
        <w:rPr>
          <w:lang w:val="sv-SE"/>
        </w:rPr>
      </w:pPr>
    </w:p>
    <w:p w14:paraId="58C7F728" w14:textId="77777777" w:rsidR="00D57536" w:rsidRPr="00DC2BA7" w:rsidRDefault="00B60735" w:rsidP="00D57536">
      <w:pPr>
        <w:suppressAutoHyphens/>
        <w:spacing w:line="240" w:lineRule="auto"/>
        <w:rPr>
          <w:lang w:val="sv-SE"/>
        </w:rPr>
      </w:pPr>
      <w:r w:rsidRPr="00DC2BA7">
        <w:rPr>
          <w:lang w:val="sv-SE"/>
        </w:rPr>
        <w:t>Spädningsvätska för Xolair</w:t>
      </w:r>
    </w:p>
    <w:p w14:paraId="0A619F23" w14:textId="77777777" w:rsidR="00D57536" w:rsidRPr="00DC2BA7" w:rsidRDefault="00B60735" w:rsidP="00D57536">
      <w:pPr>
        <w:suppressAutoHyphens/>
        <w:spacing w:line="240" w:lineRule="auto"/>
        <w:rPr>
          <w:lang w:val="sv-SE"/>
        </w:rPr>
      </w:pPr>
      <w:r w:rsidRPr="00DC2BA7">
        <w:rPr>
          <w:lang w:val="sv-SE"/>
        </w:rPr>
        <w:t>Vatten för injektionsvätskor</w:t>
      </w:r>
    </w:p>
    <w:p w14:paraId="5E22C0E1" w14:textId="77777777" w:rsidR="00D57536" w:rsidRPr="00DC2BA7" w:rsidRDefault="00D57536" w:rsidP="00D57536">
      <w:pPr>
        <w:suppressAutoHyphens/>
        <w:spacing w:line="240" w:lineRule="auto"/>
        <w:rPr>
          <w:lang w:val="sv-SE"/>
        </w:rPr>
      </w:pPr>
    </w:p>
    <w:p w14:paraId="764E564B" w14:textId="77777777" w:rsidR="00D57536" w:rsidRPr="00DC2BA7" w:rsidRDefault="00D57536" w:rsidP="00D57536">
      <w:pPr>
        <w:suppressAutoHyphens/>
        <w:spacing w:line="240" w:lineRule="auto"/>
        <w:rPr>
          <w:lang w:val="sv-SE"/>
        </w:rPr>
      </w:pPr>
    </w:p>
    <w:p w14:paraId="3651844A"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2.</w:t>
      </w:r>
      <w:r w:rsidRPr="00DC2BA7">
        <w:rPr>
          <w:b/>
          <w:lang w:val="sv-SE"/>
        </w:rPr>
        <w:tab/>
        <w:t>ADMINISTRERINGSSÄTT</w:t>
      </w:r>
    </w:p>
    <w:p w14:paraId="704CED43" w14:textId="77777777" w:rsidR="00D57536" w:rsidRPr="00DC2BA7" w:rsidRDefault="00D57536" w:rsidP="00D57536">
      <w:pPr>
        <w:keepNext/>
        <w:suppressAutoHyphens/>
        <w:spacing w:line="240" w:lineRule="auto"/>
        <w:rPr>
          <w:lang w:val="sv-SE"/>
        </w:rPr>
      </w:pPr>
    </w:p>
    <w:p w14:paraId="52371023" w14:textId="77777777" w:rsidR="00D57536" w:rsidRPr="00DC2BA7" w:rsidRDefault="00B60735" w:rsidP="00D57536">
      <w:pPr>
        <w:suppressAutoHyphens/>
        <w:spacing w:line="240" w:lineRule="auto"/>
        <w:ind w:left="567" w:hanging="567"/>
        <w:rPr>
          <w:lang w:val="sv-SE"/>
        </w:rPr>
      </w:pPr>
      <w:r w:rsidRPr="00DC2BA7">
        <w:rPr>
          <w:lang w:val="sv-SE"/>
        </w:rPr>
        <w:t>Använd 1,4 ml och kassera resten.</w:t>
      </w:r>
    </w:p>
    <w:p w14:paraId="2572DEAA" w14:textId="77777777" w:rsidR="00D57536" w:rsidRPr="00DC2BA7" w:rsidRDefault="00D57536" w:rsidP="00D57536">
      <w:pPr>
        <w:suppressAutoHyphens/>
        <w:spacing w:line="240" w:lineRule="auto"/>
        <w:ind w:left="567" w:hanging="567"/>
        <w:rPr>
          <w:lang w:val="sv-SE"/>
        </w:rPr>
      </w:pPr>
    </w:p>
    <w:p w14:paraId="42D4F254" w14:textId="77777777" w:rsidR="00D57536" w:rsidRPr="00DC2BA7" w:rsidRDefault="00D57536" w:rsidP="00D57536">
      <w:pPr>
        <w:suppressAutoHyphens/>
        <w:spacing w:line="240" w:lineRule="auto"/>
        <w:ind w:left="567" w:hanging="567"/>
        <w:rPr>
          <w:lang w:val="sv-SE"/>
        </w:rPr>
      </w:pPr>
    </w:p>
    <w:p w14:paraId="7E6160CC"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3.</w:t>
      </w:r>
      <w:r w:rsidRPr="00DC2BA7">
        <w:rPr>
          <w:b/>
          <w:lang w:val="sv-SE"/>
        </w:rPr>
        <w:tab/>
        <w:t>UTGÅNGSDATUM</w:t>
      </w:r>
    </w:p>
    <w:p w14:paraId="78CB5B9B" w14:textId="77777777" w:rsidR="00D57536" w:rsidRPr="00DC2BA7" w:rsidRDefault="00D57536" w:rsidP="00D57536">
      <w:pPr>
        <w:keepNext/>
        <w:suppressAutoHyphens/>
        <w:spacing w:line="240" w:lineRule="auto"/>
        <w:rPr>
          <w:lang w:val="sv-SE"/>
        </w:rPr>
      </w:pPr>
    </w:p>
    <w:p w14:paraId="2C863FEC" w14:textId="77777777" w:rsidR="00D57536" w:rsidRPr="00DC2BA7" w:rsidRDefault="00B60735" w:rsidP="00D57536">
      <w:pPr>
        <w:suppressAutoHyphens/>
        <w:spacing w:line="240" w:lineRule="auto"/>
        <w:rPr>
          <w:lang w:val="sv-SE"/>
        </w:rPr>
      </w:pPr>
      <w:r w:rsidRPr="00DC2BA7">
        <w:rPr>
          <w:lang w:val="sv-SE"/>
        </w:rPr>
        <w:t>EXP</w:t>
      </w:r>
    </w:p>
    <w:p w14:paraId="354F08E4" w14:textId="77777777" w:rsidR="00D57536" w:rsidRPr="00DC2BA7" w:rsidRDefault="00D57536" w:rsidP="00D57536">
      <w:pPr>
        <w:suppressAutoHyphens/>
        <w:spacing w:line="240" w:lineRule="auto"/>
        <w:rPr>
          <w:lang w:val="sv-SE"/>
        </w:rPr>
      </w:pPr>
    </w:p>
    <w:p w14:paraId="3414E999" w14:textId="77777777" w:rsidR="00D57536" w:rsidRPr="00DC2BA7" w:rsidRDefault="00D57536" w:rsidP="00D57536">
      <w:pPr>
        <w:suppressAutoHyphens/>
        <w:spacing w:line="240" w:lineRule="auto"/>
        <w:rPr>
          <w:lang w:val="sv-SE"/>
        </w:rPr>
      </w:pPr>
    </w:p>
    <w:p w14:paraId="21525319"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4.</w:t>
      </w:r>
      <w:r w:rsidRPr="00DC2BA7">
        <w:rPr>
          <w:b/>
          <w:lang w:val="sv-SE"/>
        </w:rPr>
        <w:tab/>
        <w:t>TILLVERKNINGSSATSNUMMER</w:t>
      </w:r>
    </w:p>
    <w:p w14:paraId="6E4AA89E" w14:textId="77777777" w:rsidR="00D57536" w:rsidRPr="00DC2BA7" w:rsidRDefault="00D57536" w:rsidP="00D57536">
      <w:pPr>
        <w:keepNext/>
        <w:suppressAutoHyphens/>
        <w:spacing w:line="240" w:lineRule="auto"/>
        <w:rPr>
          <w:lang w:val="sv-SE"/>
        </w:rPr>
      </w:pPr>
    </w:p>
    <w:p w14:paraId="41339AA0" w14:textId="77777777" w:rsidR="00D57536" w:rsidRPr="00DC2BA7" w:rsidRDefault="00B60735" w:rsidP="00D57536">
      <w:pPr>
        <w:suppressAutoHyphens/>
        <w:spacing w:line="240" w:lineRule="auto"/>
        <w:rPr>
          <w:lang w:val="sv-SE"/>
        </w:rPr>
      </w:pPr>
      <w:r w:rsidRPr="00DC2BA7">
        <w:rPr>
          <w:lang w:val="sv-SE"/>
        </w:rPr>
        <w:t>Lot</w:t>
      </w:r>
    </w:p>
    <w:p w14:paraId="73BFD53F" w14:textId="77777777" w:rsidR="00D57536" w:rsidRPr="00DC2BA7" w:rsidRDefault="00D57536" w:rsidP="00D57536">
      <w:pPr>
        <w:suppressAutoHyphens/>
        <w:spacing w:line="240" w:lineRule="auto"/>
        <w:rPr>
          <w:lang w:val="sv-SE"/>
        </w:rPr>
      </w:pPr>
    </w:p>
    <w:p w14:paraId="2164CC06" w14:textId="77777777" w:rsidR="00D57536" w:rsidRPr="00DC2BA7" w:rsidRDefault="00D57536" w:rsidP="00D57536">
      <w:pPr>
        <w:suppressAutoHyphens/>
        <w:spacing w:line="240" w:lineRule="auto"/>
        <w:rPr>
          <w:lang w:val="sv-SE"/>
        </w:rPr>
      </w:pPr>
    </w:p>
    <w:p w14:paraId="32F3B8A7"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5.</w:t>
      </w:r>
      <w:r w:rsidRPr="00DC2BA7">
        <w:rPr>
          <w:b/>
          <w:lang w:val="sv-SE"/>
        </w:rPr>
        <w:tab/>
        <w:t>MÄNGD UTTRYCKT I VIKT, VOLYM ELLER PER ENHET</w:t>
      </w:r>
    </w:p>
    <w:p w14:paraId="4AFFBA88" w14:textId="77777777" w:rsidR="00D57536" w:rsidRPr="00DC2BA7" w:rsidRDefault="00D57536" w:rsidP="00D57536">
      <w:pPr>
        <w:keepNext/>
        <w:suppressAutoHyphens/>
        <w:spacing w:line="240" w:lineRule="auto"/>
        <w:rPr>
          <w:lang w:val="sv-SE"/>
        </w:rPr>
      </w:pPr>
    </w:p>
    <w:p w14:paraId="4FA3C168" w14:textId="77777777" w:rsidR="00D57536" w:rsidRPr="00DC2BA7" w:rsidRDefault="00B60735" w:rsidP="00D57536">
      <w:pPr>
        <w:widowControl w:val="0"/>
        <w:tabs>
          <w:tab w:val="clear" w:pos="567"/>
        </w:tabs>
        <w:spacing w:line="240" w:lineRule="auto"/>
        <w:rPr>
          <w:lang w:val="sv-SE"/>
        </w:rPr>
      </w:pPr>
      <w:r w:rsidRPr="00DC2BA7">
        <w:rPr>
          <w:lang w:val="sv-SE"/>
        </w:rPr>
        <w:t>2 ml</w:t>
      </w:r>
    </w:p>
    <w:p w14:paraId="583F8FFE" w14:textId="77777777" w:rsidR="00D57536" w:rsidRPr="00DC2BA7" w:rsidRDefault="00D57536" w:rsidP="00D57536">
      <w:pPr>
        <w:widowControl w:val="0"/>
        <w:tabs>
          <w:tab w:val="clear" w:pos="567"/>
        </w:tabs>
        <w:spacing w:line="240" w:lineRule="auto"/>
        <w:rPr>
          <w:lang w:val="sv-SE"/>
        </w:rPr>
      </w:pPr>
    </w:p>
    <w:p w14:paraId="1983DB9E" w14:textId="77777777" w:rsidR="00D57536" w:rsidRPr="00DC2BA7" w:rsidRDefault="00D57536" w:rsidP="00D57536">
      <w:pPr>
        <w:widowControl w:val="0"/>
        <w:tabs>
          <w:tab w:val="clear" w:pos="567"/>
        </w:tabs>
        <w:spacing w:line="240" w:lineRule="auto"/>
        <w:rPr>
          <w:lang w:val="sv-SE"/>
        </w:rPr>
      </w:pPr>
    </w:p>
    <w:p w14:paraId="728CF5CA" w14:textId="77777777" w:rsidR="00D57536" w:rsidRPr="00DC2BA7" w:rsidRDefault="00B60735" w:rsidP="00D57536">
      <w:pPr>
        <w:keepNext/>
        <w:pBdr>
          <w:top w:val="single" w:sz="4" w:space="1" w:color="auto"/>
          <w:left w:val="single" w:sz="4" w:space="4" w:color="auto"/>
          <w:bottom w:val="single" w:sz="4" w:space="1" w:color="auto"/>
          <w:right w:val="single" w:sz="4" w:space="4" w:color="auto"/>
        </w:pBdr>
        <w:suppressAutoHyphens/>
        <w:spacing w:line="240" w:lineRule="auto"/>
        <w:ind w:left="567" w:hanging="567"/>
        <w:rPr>
          <w:b/>
          <w:lang w:val="sv-SE"/>
        </w:rPr>
      </w:pPr>
      <w:r w:rsidRPr="00DC2BA7">
        <w:rPr>
          <w:b/>
          <w:lang w:val="sv-SE"/>
        </w:rPr>
        <w:t>6.</w:t>
      </w:r>
      <w:r w:rsidRPr="00DC2BA7">
        <w:rPr>
          <w:b/>
          <w:lang w:val="sv-SE"/>
        </w:rPr>
        <w:tab/>
        <w:t>ÖVRIGT</w:t>
      </w:r>
    </w:p>
    <w:p w14:paraId="24BE4BD5" w14:textId="77777777" w:rsidR="00D57536" w:rsidRPr="00DC2BA7" w:rsidRDefault="00D57536" w:rsidP="00D57536">
      <w:pPr>
        <w:widowControl w:val="0"/>
        <w:tabs>
          <w:tab w:val="clear" w:pos="567"/>
        </w:tabs>
        <w:spacing w:line="240" w:lineRule="auto"/>
        <w:rPr>
          <w:lang w:val="sv-SE"/>
        </w:rPr>
      </w:pPr>
    </w:p>
    <w:p w14:paraId="336FF130" w14:textId="77777777" w:rsidR="00D57536" w:rsidRPr="00DC2BA7" w:rsidRDefault="00D57536" w:rsidP="00D57536">
      <w:pPr>
        <w:widowControl w:val="0"/>
        <w:tabs>
          <w:tab w:val="clear" w:pos="567"/>
        </w:tabs>
        <w:spacing w:line="240" w:lineRule="auto"/>
        <w:rPr>
          <w:lang w:val="sv-SE"/>
        </w:rPr>
      </w:pPr>
    </w:p>
    <w:p w14:paraId="68848ADD" w14:textId="77777777" w:rsidR="00D57536" w:rsidRPr="00DC2BA7" w:rsidRDefault="00B60735" w:rsidP="00D57536">
      <w:pPr>
        <w:shd w:val="clear" w:color="auto" w:fill="FFFFFF"/>
        <w:suppressAutoHyphens/>
        <w:spacing w:line="240" w:lineRule="auto"/>
        <w:rPr>
          <w:lang w:val="sv-SE"/>
        </w:rPr>
      </w:pPr>
      <w:r w:rsidRPr="00DC2BA7">
        <w:rPr>
          <w:lang w:val="sv-SE"/>
        </w:rPr>
        <w:br w:type="page"/>
      </w:r>
    </w:p>
    <w:p w14:paraId="3FD0249D" w14:textId="77777777" w:rsidR="004F366B" w:rsidRPr="00DC2BA7" w:rsidRDefault="004F366B" w:rsidP="00B057AB">
      <w:pPr>
        <w:suppressAutoHyphens/>
        <w:spacing w:line="240" w:lineRule="auto"/>
        <w:rPr>
          <w:noProof/>
          <w:lang w:val="sv-SE"/>
        </w:rPr>
      </w:pPr>
    </w:p>
    <w:p w14:paraId="2F197D31" w14:textId="77777777" w:rsidR="00471BF2" w:rsidRPr="00DC2BA7" w:rsidRDefault="00471BF2" w:rsidP="00B057AB">
      <w:pPr>
        <w:widowControl w:val="0"/>
        <w:tabs>
          <w:tab w:val="clear" w:pos="567"/>
        </w:tabs>
        <w:spacing w:line="240" w:lineRule="auto"/>
        <w:rPr>
          <w:lang w:val="sv-SE"/>
        </w:rPr>
      </w:pPr>
    </w:p>
    <w:p w14:paraId="7FE498B0" w14:textId="77777777" w:rsidR="00471BF2" w:rsidRPr="00DC2BA7" w:rsidRDefault="00471BF2" w:rsidP="00B057AB">
      <w:pPr>
        <w:widowControl w:val="0"/>
        <w:spacing w:line="240" w:lineRule="auto"/>
        <w:ind w:right="-449"/>
        <w:rPr>
          <w:lang w:val="sv-SE"/>
        </w:rPr>
      </w:pPr>
    </w:p>
    <w:p w14:paraId="7FC29A9C" w14:textId="77777777" w:rsidR="00471BF2" w:rsidRPr="00DC2BA7" w:rsidRDefault="00471BF2" w:rsidP="00B057AB">
      <w:pPr>
        <w:widowControl w:val="0"/>
        <w:tabs>
          <w:tab w:val="clear" w:pos="567"/>
        </w:tabs>
        <w:spacing w:line="240" w:lineRule="auto"/>
        <w:rPr>
          <w:lang w:val="sv-SE"/>
        </w:rPr>
      </w:pPr>
    </w:p>
    <w:p w14:paraId="67B24A7B" w14:textId="77777777" w:rsidR="00471BF2" w:rsidRPr="00DC2BA7" w:rsidRDefault="00471BF2" w:rsidP="00B057AB">
      <w:pPr>
        <w:widowControl w:val="0"/>
        <w:tabs>
          <w:tab w:val="clear" w:pos="567"/>
        </w:tabs>
        <w:spacing w:line="240" w:lineRule="auto"/>
        <w:rPr>
          <w:lang w:val="sv-SE"/>
        </w:rPr>
      </w:pPr>
    </w:p>
    <w:p w14:paraId="3DE03B9B" w14:textId="77777777" w:rsidR="00471BF2" w:rsidRPr="00DC2BA7" w:rsidRDefault="00471BF2" w:rsidP="00B057AB">
      <w:pPr>
        <w:widowControl w:val="0"/>
        <w:tabs>
          <w:tab w:val="clear" w:pos="567"/>
        </w:tabs>
        <w:spacing w:line="240" w:lineRule="auto"/>
        <w:rPr>
          <w:lang w:val="sv-SE"/>
        </w:rPr>
      </w:pPr>
    </w:p>
    <w:p w14:paraId="5E5B8ADD" w14:textId="77777777" w:rsidR="00471BF2" w:rsidRPr="00DC2BA7" w:rsidRDefault="00471BF2" w:rsidP="00B057AB">
      <w:pPr>
        <w:widowControl w:val="0"/>
        <w:tabs>
          <w:tab w:val="clear" w:pos="567"/>
        </w:tabs>
        <w:spacing w:line="240" w:lineRule="auto"/>
        <w:rPr>
          <w:lang w:val="sv-SE"/>
        </w:rPr>
      </w:pPr>
    </w:p>
    <w:p w14:paraId="78EB2D27" w14:textId="77777777" w:rsidR="00471BF2" w:rsidRPr="00DC2BA7" w:rsidRDefault="00471BF2" w:rsidP="00B057AB">
      <w:pPr>
        <w:widowControl w:val="0"/>
        <w:tabs>
          <w:tab w:val="clear" w:pos="567"/>
        </w:tabs>
        <w:spacing w:line="240" w:lineRule="auto"/>
        <w:rPr>
          <w:lang w:val="sv-SE"/>
        </w:rPr>
      </w:pPr>
    </w:p>
    <w:p w14:paraId="71302E72" w14:textId="77777777" w:rsidR="00471BF2" w:rsidRPr="00DC2BA7" w:rsidRDefault="00471BF2" w:rsidP="00B057AB">
      <w:pPr>
        <w:widowControl w:val="0"/>
        <w:tabs>
          <w:tab w:val="clear" w:pos="567"/>
        </w:tabs>
        <w:spacing w:line="240" w:lineRule="auto"/>
        <w:rPr>
          <w:lang w:val="sv-SE"/>
        </w:rPr>
      </w:pPr>
    </w:p>
    <w:p w14:paraId="6072C03A" w14:textId="77777777" w:rsidR="00471BF2" w:rsidRPr="00DC2BA7" w:rsidRDefault="00471BF2" w:rsidP="00B057AB">
      <w:pPr>
        <w:widowControl w:val="0"/>
        <w:tabs>
          <w:tab w:val="clear" w:pos="567"/>
        </w:tabs>
        <w:spacing w:line="240" w:lineRule="auto"/>
        <w:rPr>
          <w:lang w:val="sv-SE"/>
        </w:rPr>
      </w:pPr>
    </w:p>
    <w:p w14:paraId="2D4551CE" w14:textId="77777777" w:rsidR="00471BF2" w:rsidRPr="00DC2BA7" w:rsidRDefault="00471BF2" w:rsidP="00B057AB">
      <w:pPr>
        <w:widowControl w:val="0"/>
        <w:tabs>
          <w:tab w:val="clear" w:pos="567"/>
        </w:tabs>
        <w:spacing w:line="240" w:lineRule="auto"/>
        <w:rPr>
          <w:lang w:val="sv-SE"/>
        </w:rPr>
      </w:pPr>
    </w:p>
    <w:p w14:paraId="5760126B" w14:textId="77777777" w:rsidR="00471BF2" w:rsidRPr="00DC2BA7" w:rsidRDefault="00471BF2" w:rsidP="00B057AB">
      <w:pPr>
        <w:widowControl w:val="0"/>
        <w:tabs>
          <w:tab w:val="clear" w:pos="567"/>
        </w:tabs>
        <w:spacing w:line="240" w:lineRule="auto"/>
        <w:rPr>
          <w:lang w:val="sv-SE"/>
        </w:rPr>
      </w:pPr>
    </w:p>
    <w:p w14:paraId="1BAF70C2" w14:textId="77777777" w:rsidR="00471BF2" w:rsidRPr="00DC2BA7" w:rsidRDefault="00471BF2" w:rsidP="00B057AB">
      <w:pPr>
        <w:widowControl w:val="0"/>
        <w:tabs>
          <w:tab w:val="clear" w:pos="567"/>
        </w:tabs>
        <w:spacing w:line="240" w:lineRule="auto"/>
        <w:rPr>
          <w:lang w:val="sv-SE"/>
        </w:rPr>
      </w:pPr>
    </w:p>
    <w:p w14:paraId="34858CCE" w14:textId="77777777" w:rsidR="00471BF2" w:rsidRPr="00DC2BA7" w:rsidRDefault="00471BF2" w:rsidP="00B057AB">
      <w:pPr>
        <w:widowControl w:val="0"/>
        <w:tabs>
          <w:tab w:val="clear" w:pos="567"/>
        </w:tabs>
        <w:spacing w:line="240" w:lineRule="auto"/>
        <w:rPr>
          <w:lang w:val="sv-SE"/>
        </w:rPr>
      </w:pPr>
    </w:p>
    <w:p w14:paraId="02779BDF" w14:textId="77777777" w:rsidR="00471BF2" w:rsidRPr="00DC2BA7" w:rsidRDefault="00471BF2" w:rsidP="00B057AB">
      <w:pPr>
        <w:widowControl w:val="0"/>
        <w:tabs>
          <w:tab w:val="clear" w:pos="567"/>
        </w:tabs>
        <w:spacing w:line="240" w:lineRule="auto"/>
        <w:rPr>
          <w:lang w:val="sv-SE"/>
        </w:rPr>
      </w:pPr>
    </w:p>
    <w:p w14:paraId="41A3761B" w14:textId="77777777" w:rsidR="00471BF2" w:rsidRPr="00DC2BA7" w:rsidRDefault="00471BF2" w:rsidP="00B057AB">
      <w:pPr>
        <w:widowControl w:val="0"/>
        <w:tabs>
          <w:tab w:val="clear" w:pos="567"/>
        </w:tabs>
        <w:spacing w:line="240" w:lineRule="auto"/>
        <w:rPr>
          <w:lang w:val="sv-SE"/>
        </w:rPr>
      </w:pPr>
    </w:p>
    <w:p w14:paraId="36F6B736" w14:textId="77777777" w:rsidR="00471BF2" w:rsidRPr="00DC2BA7" w:rsidRDefault="00471BF2" w:rsidP="00B057AB">
      <w:pPr>
        <w:widowControl w:val="0"/>
        <w:tabs>
          <w:tab w:val="clear" w:pos="567"/>
        </w:tabs>
        <w:spacing w:line="240" w:lineRule="auto"/>
        <w:rPr>
          <w:lang w:val="sv-SE"/>
        </w:rPr>
      </w:pPr>
    </w:p>
    <w:p w14:paraId="31DF7573" w14:textId="77777777" w:rsidR="00471BF2" w:rsidRPr="00DC2BA7" w:rsidRDefault="00471BF2" w:rsidP="00B057AB">
      <w:pPr>
        <w:widowControl w:val="0"/>
        <w:tabs>
          <w:tab w:val="clear" w:pos="567"/>
        </w:tabs>
        <w:spacing w:line="240" w:lineRule="auto"/>
        <w:rPr>
          <w:lang w:val="sv-SE"/>
        </w:rPr>
      </w:pPr>
    </w:p>
    <w:p w14:paraId="64A986A8" w14:textId="77777777" w:rsidR="00471BF2" w:rsidRPr="00DC2BA7" w:rsidRDefault="00471BF2" w:rsidP="00B057AB">
      <w:pPr>
        <w:widowControl w:val="0"/>
        <w:tabs>
          <w:tab w:val="clear" w:pos="567"/>
        </w:tabs>
        <w:spacing w:line="240" w:lineRule="auto"/>
        <w:rPr>
          <w:lang w:val="sv-SE"/>
        </w:rPr>
      </w:pPr>
    </w:p>
    <w:p w14:paraId="569FB89E" w14:textId="77777777" w:rsidR="00471BF2" w:rsidRPr="00DC2BA7" w:rsidRDefault="00471BF2" w:rsidP="00B057AB">
      <w:pPr>
        <w:widowControl w:val="0"/>
        <w:tabs>
          <w:tab w:val="clear" w:pos="567"/>
        </w:tabs>
        <w:spacing w:line="240" w:lineRule="auto"/>
        <w:rPr>
          <w:lang w:val="sv-SE"/>
        </w:rPr>
      </w:pPr>
    </w:p>
    <w:p w14:paraId="487A5A38" w14:textId="77777777" w:rsidR="00471BF2" w:rsidRPr="00DC2BA7" w:rsidRDefault="00471BF2" w:rsidP="00B057AB">
      <w:pPr>
        <w:widowControl w:val="0"/>
        <w:tabs>
          <w:tab w:val="clear" w:pos="567"/>
        </w:tabs>
        <w:spacing w:line="240" w:lineRule="auto"/>
        <w:rPr>
          <w:lang w:val="sv-SE"/>
        </w:rPr>
      </w:pPr>
    </w:p>
    <w:p w14:paraId="18E3E180" w14:textId="77777777" w:rsidR="00471BF2" w:rsidRPr="00DC2BA7" w:rsidRDefault="00471BF2" w:rsidP="00B057AB">
      <w:pPr>
        <w:widowControl w:val="0"/>
        <w:tabs>
          <w:tab w:val="clear" w:pos="567"/>
        </w:tabs>
        <w:spacing w:line="240" w:lineRule="auto"/>
        <w:rPr>
          <w:lang w:val="sv-SE"/>
        </w:rPr>
      </w:pPr>
    </w:p>
    <w:p w14:paraId="794EA617" w14:textId="77777777" w:rsidR="00471BF2" w:rsidRPr="00DC2BA7" w:rsidRDefault="00B60735" w:rsidP="00EF191B">
      <w:pPr>
        <w:widowControl w:val="0"/>
        <w:tabs>
          <w:tab w:val="clear" w:pos="567"/>
        </w:tabs>
        <w:spacing w:line="240" w:lineRule="auto"/>
        <w:jc w:val="center"/>
        <w:outlineLvl w:val="0"/>
        <w:rPr>
          <w:lang w:val="sv-SE"/>
        </w:rPr>
      </w:pPr>
      <w:r w:rsidRPr="00DC2BA7">
        <w:rPr>
          <w:b/>
          <w:bCs/>
          <w:lang w:val="sv-SE"/>
        </w:rPr>
        <w:t>B. BIPACKSEDEL</w:t>
      </w:r>
    </w:p>
    <w:p w14:paraId="5946C234" w14:textId="77777777" w:rsidR="00D57536" w:rsidRPr="00D57536" w:rsidRDefault="00B60735" w:rsidP="00D57536">
      <w:pPr>
        <w:widowControl w:val="0"/>
        <w:tabs>
          <w:tab w:val="clear" w:pos="567"/>
        </w:tabs>
        <w:spacing w:line="240" w:lineRule="auto"/>
        <w:rPr>
          <w:noProof/>
          <w:szCs w:val="24"/>
          <w:lang w:val="sv-SE"/>
        </w:rPr>
      </w:pPr>
      <w:r w:rsidRPr="00D57536">
        <w:rPr>
          <w:lang w:val="sv-SE"/>
        </w:rPr>
        <w:br w:type="page"/>
      </w:r>
    </w:p>
    <w:p w14:paraId="0A953CDB" w14:textId="77777777" w:rsidR="004F366B" w:rsidRPr="00DC2BA7" w:rsidRDefault="00B60735" w:rsidP="00B057AB">
      <w:pPr>
        <w:spacing w:line="240" w:lineRule="auto"/>
        <w:jc w:val="center"/>
        <w:rPr>
          <w:b/>
          <w:caps/>
          <w:noProof/>
          <w:lang w:val="sv-SE"/>
        </w:rPr>
      </w:pPr>
      <w:r w:rsidRPr="00DC2BA7">
        <w:rPr>
          <w:b/>
          <w:noProof/>
          <w:szCs w:val="24"/>
          <w:lang w:val="sv-SE"/>
        </w:rPr>
        <w:lastRenderedPageBreak/>
        <w:t>Bipacksedel: Information till användaren</w:t>
      </w:r>
    </w:p>
    <w:p w14:paraId="1A4C499E" w14:textId="77777777" w:rsidR="004F366B" w:rsidRPr="00DC2BA7" w:rsidRDefault="004F366B" w:rsidP="00B057AB">
      <w:pPr>
        <w:spacing w:line="240" w:lineRule="auto"/>
        <w:jc w:val="center"/>
        <w:rPr>
          <w:caps/>
          <w:noProof/>
          <w:lang w:val="sv-SE"/>
        </w:rPr>
      </w:pPr>
    </w:p>
    <w:p w14:paraId="7BB104BE" w14:textId="77777777" w:rsidR="004F366B" w:rsidRDefault="00B60735" w:rsidP="00B057AB">
      <w:pPr>
        <w:pStyle w:val="Text"/>
        <w:spacing w:before="0"/>
        <w:jc w:val="center"/>
        <w:rPr>
          <w:b/>
          <w:sz w:val="22"/>
          <w:lang w:val="sv-SE"/>
        </w:rPr>
      </w:pPr>
      <w:r w:rsidRPr="00DC2BA7">
        <w:rPr>
          <w:b/>
          <w:color w:val="000000"/>
          <w:sz w:val="22"/>
          <w:lang w:val="sv-SE"/>
        </w:rPr>
        <w:t>Xolair 75 mg</w:t>
      </w:r>
      <w:r w:rsidRPr="00DC2BA7">
        <w:rPr>
          <w:b/>
          <w:sz w:val="22"/>
          <w:lang w:val="sv-SE"/>
        </w:rPr>
        <w:t xml:space="preserve"> injektionsvätska, lösning</w:t>
      </w:r>
      <w:r w:rsidR="00180430" w:rsidRPr="00DC2BA7">
        <w:rPr>
          <w:b/>
          <w:sz w:val="22"/>
          <w:lang w:val="sv-SE"/>
        </w:rPr>
        <w:t xml:space="preserve"> i förfylld spruta</w:t>
      </w:r>
    </w:p>
    <w:p w14:paraId="510FDEC4" w14:textId="77777777" w:rsidR="006221A1" w:rsidRPr="00561D6E" w:rsidRDefault="00B60735" w:rsidP="00B057AB">
      <w:pPr>
        <w:pStyle w:val="Text"/>
        <w:spacing w:before="0"/>
        <w:jc w:val="center"/>
        <w:rPr>
          <w:bCs/>
          <w:sz w:val="22"/>
          <w:lang w:val="sv-SE"/>
        </w:rPr>
      </w:pPr>
      <w:r>
        <w:rPr>
          <w:bCs/>
          <w:sz w:val="22"/>
          <w:lang w:val="sv-SE"/>
        </w:rPr>
        <w:t>(förfylld spruta med 26</w:t>
      </w:r>
      <w:r w:rsidR="005A7DAC">
        <w:rPr>
          <w:bCs/>
          <w:sz w:val="22"/>
          <w:lang w:val="sv-SE"/>
        </w:rPr>
        <w:t> </w:t>
      </w:r>
      <w:r>
        <w:rPr>
          <w:bCs/>
          <w:sz w:val="22"/>
          <w:lang w:val="sv-SE"/>
        </w:rPr>
        <w:t>gauge fast nål, blått nålskydd)</w:t>
      </w:r>
    </w:p>
    <w:p w14:paraId="68E1D4DA" w14:textId="77777777" w:rsidR="004F366B" w:rsidRPr="00DC2BA7" w:rsidRDefault="00B60735" w:rsidP="00B057AB">
      <w:pPr>
        <w:pStyle w:val="Text"/>
        <w:spacing w:before="0"/>
        <w:jc w:val="center"/>
        <w:rPr>
          <w:color w:val="000000"/>
          <w:sz w:val="22"/>
          <w:lang w:val="sv-SE"/>
        </w:rPr>
      </w:pPr>
      <w:r w:rsidRPr="00DC2BA7">
        <w:rPr>
          <w:color w:val="000000"/>
          <w:sz w:val="22"/>
          <w:lang w:val="sv-SE"/>
        </w:rPr>
        <w:t>omalizumab</w:t>
      </w:r>
    </w:p>
    <w:p w14:paraId="3AAF8C42" w14:textId="77777777" w:rsidR="004F366B" w:rsidRPr="00DC2BA7" w:rsidRDefault="004F366B" w:rsidP="00B057AB">
      <w:pPr>
        <w:spacing w:line="240" w:lineRule="auto"/>
        <w:jc w:val="center"/>
        <w:rPr>
          <w:noProof/>
          <w:lang w:val="sv-SE"/>
        </w:rPr>
      </w:pPr>
    </w:p>
    <w:p w14:paraId="7BA48A61" w14:textId="77777777" w:rsidR="00BC07F9" w:rsidRPr="00DC2BA7" w:rsidRDefault="00B60735" w:rsidP="00B057AB">
      <w:pPr>
        <w:keepNext/>
        <w:widowControl w:val="0"/>
        <w:tabs>
          <w:tab w:val="clear" w:pos="567"/>
        </w:tabs>
        <w:spacing w:line="240" w:lineRule="auto"/>
        <w:rPr>
          <w:lang w:val="sv-SE"/>
        </w:rPr>
      </w:pPr>
      <w:r w:rsidRPr="00DC2BA7">
        <w:rPr>
          <w:b/>
          <w:bCs/>
          <w:lang w:val="sv-SE"/>
        </w:rPr>
        <w:t xml:space="preserve">Läs noga igenom denna bipacksedel innan du börjar använda detta läkemedel. </w:t>
      </w:r>
      <w:r w:rsidRPr="00DC2BA7">
        <w:rPr>
          <w:b/>
          <w:noProof/>
          <w:szCs w:val="24"/>
          <w:lang w:val="sv-SE"/>
        </w:rPr>
        <w:t>Den innehåller information som är viktig för dig.</w:t>
      </w:r>
    </w:p>
    <w:p w14:paraId="725D933C" w14:textId="77777777" w:rsidR="00BC07F9" w:rsidRPr="00DC2BA7" w:rsidRDefault="00B60735" w:rsidP="00B057AB">
      <w:pPr>
        <w:widowControl w:val="0"/>
        <w:numPr>
          <w:ilvl w:val="0"/>
          <w:numId w:val="20"/>
        </w:numPr>
        <w:tabs>
          <w:tab w:val="clear" w:pos="567"/>
        </w:tabs>
        <w:spacing w:line="240" w:lineRule="auto"/>
        <w:ind w:left="567" w:right="-2" w:hanging="567"/>
        <w:rPr>
          <w:lang w:val="sv-SE"/>
        </w:rPr>
      </w:pPr>
      <w:r w:rsidRPr="00DC2BA7">
        <w:rPr>
          <w:lang w:val="sv-SE"/>
        </w:rPr>
        <w:t>Spara denna information, du kan behöva läsa den igen.</w:t>
      </w:r>
    </w:p>
    <w:p w14:paraId="0AE66980" w14:textId="77777777" w:rsidR="00BC07F9" w:rsidRPr="00DC2BA7" w:rsidRDefault="00B60735" w:rsidP="00B057AB">
      <w:pPr>
        <w:widowControl w:val="0"/>
        <w:numPr>
          <w:ilvl w:val="0"/>
          <w:numId w:val="20"/>
        </w:numPr>
        <w:tabs>
          <w:tab w:val="clear" w:pos="567"/>
        </w:tabs>
        <w:spacing w:line="240" w:lineRule="auto"/>
        <w:ind w:left="567" w:right="-2" w:hanging="567"/>
        <w:rPr>
          <w:lang w:val="sv-SE"/>
        </w:rPr>
      </w:pPr>
      <w:r w:rsidRPr="00DC2BA7">
        <w:rPr>
          <w:lang w:val="sv-SE"/>
        </w:rPr>
        <w:t>Om du har ytterligare frågor vänd dig till läkare</w:t>
      </w:r>
      <w:r w:rsidR="002A1294" w:rsidRPr="00DC2BA7">
        <w:rPr>
          <w:lang w:val="sv-SE"/>
        </w:rPr>
        <w:t>, apotekspersonal eller sjuksköterska</w:t>
      </w:r>
      <w:r w:rsidRPr="00DC2BA7">
        <w:rPr>
          <w:lang w:val="sv-SE"/>
        </w:rPr>
        <w:t>.</w:t>
      </w:r>
    </w:p>
    <w:p w14:paraId="4469FAFD" w14:textId="77777777" w:rsidR="00F76BBC" w:rsidRPr="00DC2BA7" w:rsidRDefault="00B60735" w:rsidP="00B057AB">
      <w:pPr>
        <w:widowControl w:val="0"/>
        <w:numPr>
          <w:ilvl w:val="0"/>
          <w:numId w:val="20"/>
        </w:numPr>
        <w:tabs>
          <w:tab w:val="clear" w:pos="567"/>
        </w:tabs>
        <w:spacing w:line="240" w:lineRule="auto"/>
        <w:ind w:left="567" w:right="-2" w:hanging="567"/>
        <w:rPr>
          <w:lang w:val="sv-SE"/>
        </w:rPr>
      </w:pPr>
      <w:r w:rsidRPr="00DC2BA7">
        <w:rPr>
          <w:lang w:val="sv-SE"/>
        </w:rPr>
        <w:t>Detta läkemedel har ordinerats enbart åt dig. Ge det inte till andra. Det kan skada dem, även om de uppvisar sjukdomstecken som liknar dina.</w:t>
      </w:r>
    </w:p>
    <w:p w14:paraId="30CE8B2F" w14:textId="77777777" w:rsidR="00BC07F9" w:rsidRPr="00DC2BA7" w:rsidRDefault="00B60735" w:rsidP="00B057AB">
      <w:pPr>
        <w:widowControl w:val="0"/>
        <w:numPr>
          <w:ilvl w:val="0"/>
          <w:numId w:val="20"/>
        </w:numPr>
        <w:tabs>
          <w:tab w:val="clear" w:pos="567"/>
        </w:tabs>
        <w:spacing w:line="240" w:lineRule="auto"/>
        <w:ind w:left="567" w:right="-2" w:hanging="567"/>
        <w:rPr>
          <w:lang w:val="sv-SE"/>
        </w:rPr>
      </w:pPr>
      <w:r w:rsidRPr="00DC2BA7">
        <w:rPr>
          <w:noProof/>
          <w:lang w:val="sv-SE"/>
        </w:rPr>
        <w:t>Om du får biverkningar, tala med läkare</w:t>
      </w:r>
      <w:r w:rsidR="002A1294" w:rsidRPr="00DC2BA7">
        <w:rPr>
          <w:lang w:val="sv-SE"/>
        </w:rPr>
        <w:t>, apotekspersonal eller sjuksköterska</w:t>
      </w:r>
      <w:r w:rsidRPr="00DC2BA7">
        <w:rPr>
          <w:noProof/>
          <w:lang w:val="sv-SE"/>
        </w:rPr>
        <w:t xml:space="preserve">. </w:t>
      </w:r>
      <w:r w:rsidRPr="00DC2BA7">
        <w:rPr>
          <w:noProof/>
          <w:szCs w:val="24"/>
          <w:lang w:val="sv-SE"/>
        </w:rPr>
        <w:t>Detta gäller</w:t>
      </w:r>
      <w:r w:rsidRPr="00DC2BA7">
        <w:rPr>
          <w:noProof/>
          <w:color w:val="FF0000"/>
          <w:szCs w:val="24"/>
          <w:lang w:val="sv-SE"/>
        </w:rPr>
        <w:t xml:space="preserve"> </w:t>
      </w:r>
      <w:r w:rsidRPr="00DC2BA7">
        <w:rPr>
          <w:noProof/>
          <w:szCs w:val="24"/>
          <w:lang w:val="sv-SE"/>
        </w:rPr>
        <w:t>även</w:t>
      </w:r>
      <w:r w:rsidRPr="00DC2BA7">
        <w:rPr>
          <w:noProof/>
          <w:color w:val="000000"/>
          <w:szCs w:val="24"/>
          <w:lang w:val="sv-SE"/>
        </w:rPr>
        <w:t xml:space="preserve"> </w:t>
      </w:r>
      <w:r w:rsidRPr="00DC2BA7">
        <w:rPr>
          <w:noProof/>
          <w:szCs w:val="24"/>
          <w:lang w:val="sv-SE"/>
        </w:rPr>
        <w:t>eventuella biverkningar som inte nämns i denna information.</w:t>
      </w:r>
      <w:r w:rsidR="002A1294" w:rsidRPr="00DC2BA7">
        <w:rPr>
          <w:noProof/>
          <w:lang w:val="sv-SE"/>
        </w:rPr>
        <w:t xml:space="preserve"> </w:t>
      </w:r>
      <w:r w:rsidR="002A1294" w:rsidRPr="00DC2BA7">
        <w:rPr>
          <w:noProof/>
        </w:rPr>
        <w:t>Se avsnitt</w:t>
      </w:r>
      <w:r w:rsidR="006E2067" w:rsidRPr="00DC2BA7">
        <w:rPr>
          <w:noProof/>
        </w:rPr>
        <w:t> </w:t>
      </w:r>
      <w:r w:rsidR="002A1294" w:rsidRPr="00DC2BA7">
        <w:rPr>
          <w:noProof/>
        </w:rPr>
        <w:t>4.</w:t>
      </w:r>
    </w:p>
    <w:p w14:paraId="7EBE6AA7" w14:textId="77777777" w:rsidR="00BC07F9" w:rsidRPr="00DC2BA7" w:rsidRDefault="00BC07F9" w:rsidP="00B057AB">
      <w:pPr>
        <w:widowControl w:val="0"/>
        <w:numPr>
          <w:ilvl w:val="12"/>
          <w:numId w:val="0"/>
        </w:numPr>
        <w:tabs>
          <w:tab w:val="clear" w:pos="567"/>
        </w:tabs>
        <w:spacing w:line="240" w:lineRule="auto"/>
        <w:ind w:right="-2"/>
        <w:rPr>
          <w:lang w:val="sv-SE"/>
        </w:rPr>
      </w:pPr>
    </w:p>
    <w:p w14:paraId="6A0E8E0A" w14:textId="77777777" w:rsidR="00BC07F9" w:rsidRPr="00DC2BA7" w:rsidRDefault="00BC07F9" w:rsidP="00B057AB">
      <w:pPr>
        <w:widowControl w:val="0"/>
        <w:numPr>
          <w:ilvl w:val="12"/>
          <w:numId w:val="0"/>
        </w:numPr>
        <w:tabs>
          <w:tab w:val="clear" w:pos="567"/>
        </w:tabs>
        <w:spacing w:line="240" w:lineRule="auto"/>
        <w:ind w:right="-2"/>
        <w:rPr>
          <w:lang w:val="sv-SE"/>
        </w:rPr>
      </w:pPr>
    </w:p>
    <w:p w14:paraId="4B6BFBC2" w14:textId="77777777" w:rsidR="00BC07F9" w:rsidRPr="00DC2BA7" w:rsidRDefault="00B60735" w:rsidP="00B057AB">
      <w:pPr>
        <w:keepNext/>
        <w:widowControl w:val="0"/>
        <w:tabs>
          <w:tab w:val="clear" w:pos="567"/>
        </w:tabs>
        <w:spacing w:line="240" w:lineRule="auto"/>
        <w:rPr>
          <w:b/>
          <w:bCs/>
          <w:lang w:val="sv-SE"/>
        </w:rPr>
      </w:pPr>
      <w:r w:rsidRPr="00DC2BA7">
        <w:rPr>
          <w:b/>
          <w:bCs/>
          <w:lang w:val="sv-SE"/>
        </w:rPr>
        <w:t>I denna bipacksedel finns information om följande:</w:t>
      </w:r>
    </w:p>
    <w:p w14:paraId="08A6316C" w14:textId="77777777" w:rsidR="000C2756" w:rsidRPr="00DC2BA7" w:rsidRDefault="000C2756" w:rsidP="00B057AB">
      <w:pPr>
        <w:keepNext/>
        <w:widowControl w:val="0"/>
        <w:tabs>
          <w:tab w:val="clear" w:pos="567"/>
        </w:tabs>
        <w:spacing w:line="240" w:lineRule="auto"/>
        <w:rPr>
          <w:bCs/>
          <w:lang w:val="sv-SE"/>
        </w:rPr>
      </w:pPr>
    </w:p>
    <w:p w14:paraId="6AC2BDF2" w14:textId="77777777" w:rsidR="00BC07F9" w:rsidRPr="00DC2BA7" w:rsidRDefault="00B60735" w:rsidP="00B057AB">
      <w:pPr>
        <w:widowControl w:val="0"/>
        <w:tabs>
          <w:tab w:val="clear" w:pos="567"/>
        </w:tabs>
        <w:spacing w:line="240" w:lineRule="auto"/>
        <w:ind w:left="567" w:right="-29" w:hanging="567"/>
        <w:rPr>
          <w:lang w:val="sv-SE"/>
        </w:rPr>
      </w:pPr>
      <w:r w:rsidRPr="00DC2BA7">
        <w:rPr>
          <w:lang w:val="sv-SE"/>
        </w:rPr>
        <w:t>1.</w:t>
      </w:r>
      <w:r w:rsidRPr="00DC2BA7">
        <w:rPr>
          <w:lang w:val="sv-SE"/>
        </w:rPr>
        <w:tab/>
        <w:t>Vad Xolair är och vad det används för</w:t>
      </w:r>
    </w:p>
    <w:p w14:paraId="4BFDD237" w14:textId="77777777" w:rsidR="00BC07F9" w:rsidRPr="00DC2BA7" w:rsidRDefault="00B60735" w:rsidP="00B057AB">
      <w:pPr>
        <w:widowControl w:val="0"/>
        <w:tabs>
          <w:tab w:val="clear" w:pos="567"/>
        </w:tabs>
        <w:spacing w:line="240" w:lineRule="auto"/>
        <w:ind w:left="567" w:right="-29" w:hanging="567"/>
        <w:rPr>
          <w:lang w:val="sv-SE"/>
        </w:rPr>
      </w:pPr>
      <w:r w:rsidRPr="00DC2BA7">
        <w:rPr>
          <w:lang w:val="sv-SE"/>
        </w:rPr>
        <w:t>2.</w:t>
      </w:r>
      <w:r w:rsidRPr="00DC2BA7">
        <w:rPr>
          <w:lang w:val="sv-SE"/>
        </w:rPr>
        <w:tab/>
        <w:t xml:space="preserve">Vad du behöver veta innan </w:t>
      </w:r>
      <w:r w:rsidR="00F76BBC" w:rsidRPr="00DC2BA7">
        <w:rPr>
          <w:lang w:val="sv-SE"/>
        </w:rPr>
        <w:t xml:space="preserve">du använder </w:t>
      </w:r>
      <w:r w:rsidRPr="00DC2BA7">
        <w:rPr>
          <w:lang w:val="sv-SE"/>
        </w:rPr>
        <w:t>Xolair</w:t>
      </w:r>
    </w:p>
    <w:p w14:paraId="637677FF" w14:textId="77777777" w:rsidR="00BC07F9" w:rsidRPr="00DC2BA7" w:rsidRDefault="00B60735" w:rsidP="00B057AB">
      <w:pPr>
        <w:widowControl w:val="0"/>
        <w:tabs>
          <w:tab w:val="clear" w:pos="567"/>
        </w:tabs>
        <w:spacing w:line="240" w:lineRule="auto"/>
        <w:ind w:left="567" w:right="-29" w:hanging="567"/>
        <w:rPr>
          <w:lang w:val="sv-SE"/>
        </w:rPr>
      </w:pPr>
      <w:r w:rsidRPr="00DC2BA7">
        <w:rPr>
          <w:lang w:val="sv-SE"/>
        </w:rPr>
        <w:t>3.</w:t>
      </w:r>
      <w:r w:rsidRPr="00DC2BA7">
        <w:rPr>
          <w:lang w:val="sv-SE"/>
        </w:rPr>
        <w:tab/>
        <w:t xml:space="preserve">Hur </w:t>
      </w:r>
      <w:r w:rsidR="00F76BBC" w:rsidRPr="00DC2BA7">
        <w:rPr>
          <w:lang w:val="sv-SE"/>
        </w:rPr>
        <w:t xml:space="preserve">du använder </w:t>
      </w:r>
      <w:r w:rsidRPr="00DC2BA7">
        <w:rPr>
          <w:lang w:val="sv-SE"/>
        </w:rPr>
        <w:t>Xolair</w:t>
      </w:r>
    </w:p>
    <w:p w14:paraId="52E660AE" w14:textId="77777777" w:rsidR="00BC07F9" w:rsidRPr="00DC2BA7" w:rsidRDefault="00B60735" w:rsidP="00B057AB">
      <w:pPr>
        <w:widowControl w:val="0"/>
        <w:tabs>
          <w:tab w:val="clear" w:pos="567"/>
        </w:tabs>
        <w:spacing w:line="240" w:lineRule="auto"/>
        <w:ind w:left="567" w:right="-29" w:hanging="567"/>
        <w:rPr>
          <w:lang w:val="sv-SE"/>
        </w:rPr>
      </w:pPr>
      <w:r w:rsidRPr="00DC2BA7">
        <w:rPr>
          <w:lang w:val="sv-SE"/>
        </w:rPr>
        <w:t>4.</w:t>
      </w:r>
      <w:r w:rsidRPr="00DC2BA7">
        <w:rPr>
          <w:lang w:val="sv-SE"/>
        </w:rPr>
        <w:tab/>
        <w:t>Eventuella biverkningar</w:t>
      </w:r>
    </w:p>
    <w:p w14:paraId="6B17D464" w14:textId="77777777" w:rsidR="00BC07F9" w:rsidRPr="00DC2BA7" w:rsidRDefault="00B60735" w:rsidP="00B057AB">
      <w:pPr>
        <w:widowControl w:val="0"/>
        <w:tabs>
          <w:tab w:val="clear" w:pos="567"/>
        </w:tabs>
        <w:spacing w:line="240" w:lineRule="auto"/>
        <w:ind w:left="567" w:right="-29" w:hanging="567"/>
        <w:rPr>
          <w:lang w:val="sv-SE"/>
        </w:rPr>
      </w:pPr>
      <w:r w:rsidRPr="00DC2BA7">
        <w:rPr>
          <w:lang w:val="sv-SE"/>
        </w:rPr>
        <w:t>5.</w:t>
      </w:r>
      <w:r w:rsidRPr="00DC2BA7">
        <w:rPr>
          <w:lang w:val="sv-SE"/>
        </w:rPr>
        <w:tab/>
        <w:t>Hur Xolair ska förvaras</w:t>
      </w:r>
    </w:p>
    <w:p w14:paraId="0C3BF0B9" w14:textId="77777777" w:rsidR="00BC07F9" w:rsidRPr="00DC2BA7" w:rsidRDefault="00B60735" w:rsidP="00B057AB">
      <w:pPr>
        <w:widowControl w:val="0"/>
        <w:tabs>
          <w:tab w:val="clear" w:pos="567"/>
        </w:tabs>
        <w:spacing w:line="240" w:lineRule="auto"/>
        <w:ind w:left="567" w:right="-29" w:hanging="567"/>
        <w:rPr>
          <w:lang w:val="sv-SE"/>
        </w:rPr>
      </w:pPr>
      <w:r w:rsidRPr="00DC2BA7">
        <w:rPr>
          <w:lang w:val="sv-SE"/>
        </w:rPr>
        <w:t>6.</w:t>
      </w:r>
      <w:r w:rsidRPr="00DC2BA7">
        <w:rPr>
          <w:lang w:val="sv-SE"/>
        </w:rPr>
        <w:tab/>
      </w:r>
      <w:r w:rsidRPr="00DC2BA7">
        <w:rPr>
          <w:noProof/>
          <w:szCs w:val="24"/>
          <w:lang w:val="sv-SE"/>
        </w:rPr>
        <w:t xml:space="preserve">Förpackningens innehåll och </w:t>
      </w:r>
      <w:r w:rsidRPr="00DC2BA7">
        <w:rPr>
          <w:lang w:val="sv-SE"/>
        </w:rPr>
        <w:t>övriga upplysningar</w:t>
      </w:r>
    </w:p>
    <w:p w14:paraId="728EAE5D" w14:textId="77777777" w:rsidR="00BC07F9" w:rsidRPr="00535973" w:rsidRDefault="00BC07F9" w:rsidP="00535973">
      <w:pPr>
        <w:widowControl w:val="0"/>
        <w:numPr>
          <w:ilvl w:val="12"/>
          <w:numId w:val="0"/>
        </w:numPr>
        <w:tabs>
          <w:tab w:val="clear" w:pos="567"/>
        </w:tabs>
        <w:spacing w:line="240" w:lineRule="auto"/>
        <w:ind w:right="-2"/>
        <w:rPr>
          <w:lang w:val="sv-SE"/>
        </w:rPr>
      </w:pPr>
    </w:p>
    <w:p w14:paraId="66C418B9" w14:textId="77777777" w:rsidR="00BC07F9" w:rsidRPr="00535973" w:rsidRDefault="00BC07F9" w:rsidP="00535973">
      <w:pPr>
        <w:widowControl w:val="0"/>
        <w:numPr>
          <w:ilvl w:val="12"/>
          <w:numId w:val="0"/>
        </w:numPr>
        <w:tabs>
          <w:tab w:val="clear" w:pos="567"/>
        </w:tabs>
        <w:spacing w:line="240" w:lineRule="auto"/>
        <w:ind w:right="-2"/>
        <w:rPr>
          <w:lang w:val="sv-SE"/>
        </w:rPr>
      </w:pPr>
    </w:p>
    <w:p w14:paraId="0BF563A0" w14:textId="77777777" w:rsidR="00BC07F9" w:rsidRPr="00535973" w:rsidRDefault="00B60735" w:rsidP="00535973">
      <w:pPr>
        <w:keepNext/>
        <w:widowControl w:val="0"/>
        <w:numPr>
          <w:ilvl w:val="12"/>
          <w:numId w:val="0"/>
        </w:numPr>
        <w:tabs>
          <w:tab w:val="clear" w:pos="567"/>
        </w:tabs>
        <w:spacing w:line="240" w:lineRule="auto"/>
        <w:ind w:left="567" w:hanging="567"/>
        <w:rPr>
          <w:lang w:val="sv-SE"/>
        </w:rPr>
      </w:pPr>
      <w:r w:rsidRPr="00535973">
        <w:rPr>
          <w:b/>
          <w:bCs/>
          <w:lang w:val="sv-SE"/>
        </w:rPr>
        <w:t>1.</w:t>
      </w:r>
      <w:r w:rsidRPr="00535973">
        <w:rPr>
          <w:b/>
          <w:bCs/>
          <w:lang w:val="sv-SE"/>
        </w:rPr>
        <w:tab/>
      </w:r>
      <w:r w:rsidRPr="00535973">
        <w:rPr>
          <w:b/>
          <w:noProof/>
          <w:szCs w:val="24"/>
          <w:lang w:val="sv-SE"/>
        </w:rPr>
        <w:t>Vad Xolair är och vad det används</w:t>
      </w:r>
      <w:r w:rsidRPr="00535973">
        <w:rPr>
          <w:b/>
          <w:szCs w:val="24"/>
          <w:lang w:val="sv-SE"/>
        </w:rPr>
        <w:t xml:space="preserve"> för</w:t>
      </w:r>
    </w:p>
    <w:p w14:paraId="5FFBB29C" w14:textId="77777777" w:rsidR="00BC07F9" w:rsidRPr="00535973" w:rsidRDefault="00BC07F9" w:rsidP="00535973">
      <w:pPr>
        <w:keepNext/>
        <w:widowControl w:val="0"/>
        <w:numPr>
          <w:ilvl w:val="12"/>
          <w:numId w:val="0"/>
        </w:numPr>
        <w:tabs>
          <w:tab w:val="clear" w:pos="567"/>
        </w:tabs>
        <w:spacing w:line="240" w:lineRule="auto"/>
        <w:rPr>
          <w:lang w:val="sv-SE"/>
        </w:rPr>
      </w:pPr>
    </w:p>
    <w:p w14:paraId="5600016F" w14:textId="77777777" w:rsidR="00C547B3" w:rsidRPr="00535973" w:rsidRDefault="00B60735" w:rsidP="00535973">
      <w:pPr>
        <w:pStyle w:val="Char2"/>
        <w:spacing w:before="0"/>
        <w:jc w:val="left"/>
        <w:rPr>
          <w:sz w:val="22"/>
          <w:szCs w:val="22"/>
          <w:lang w:val="sv-SE"/>
        </w:rPr>
      </w:pPr>
      <w:r w:rsidRPr="00535973">
        <w:rPr>
          <w:sz w:val="22"/>
          <w:szCs w:val="22"/>
          <w:lang w:val="sv-SE"/>
        </w:rPr>
        <w:t xml:space="preserve">Xolair </w:t>
      </w:r>
      <w:r w:rsidR="000A5A96" w:rsidRPr="00535973">
        <w:rPr>
          <w:sz w:val="22"/>
          <w:szCs w:val="22"/>
          <w:lang w:val="sv-SE"/>
        </w:rPr>
        <w:t>innehåller den aktiva substansen</w:t>
      </w:r>
      <w:r w:rsidRPr="00535973">
        <w:rPr>
          <w:sz w:val="22"/>
          <w:szCs w:val="22"/>
          <w:lang w:val="sv-SE"/>
        </w:rPr>
        <w:t xml:space="preserve"> omalizumab, ett konstgjort protein som liknar de naturliga proteiner som produceras i kroppen. Omalizumab tillhör en grupp läkemedel som kallas monoklonala antikroppar.</w:t>
      </w:r>
    </w:p>
    <w:p w14:paraId="5943D557" w14:textId="77777777" w:rsidR="00C547B3" w:rsidRPr="00535973" w:rsidRDefault="00C547B3" w:rsidP="00535973">
      <w:pPr>
        <w:pStyle w:val="Char2"/>
        <w:spacing w:before="0"/>
        <w:jc w:val="left"/>
        <w:rPr>
          <w:sz w:val="22"/>
          <w:szCs w:val="22"/>
          <w:lang w:val="sv-SE"/>
        </w:rPr>
      </w:pPr>
    </w:p>
    <w:p w14:paraId="1A5C5887" w14:textId="77777777" w:rsidR="00C547B3" w:rsidRPr="00535973" w:rsidRDefault="00B60735" w:rsidP="00535973">
      <w:pPr>
        <w:pStyle w:val="Char2"/>
        <w:spacing w:before="0"/>
        <w:jc w:val="left"/>
        <w:rPr>
          <w:sz w:val="22"/>
          <w:szCs w:val="22"/>
          <w:lang w:val="sv-SE"/>
        </w:rPr>
      </w:pPr>
      <w:r w:rsidRPr="00535973">
        <w:rPr>
          <w:sz w:val="22"/>
          <w:szCs w:val="22"/>
          <w:lang w:val="sv-SE"/>
        </w:rPr>
        <w:t>Xolair används för att behandla:</w:t>
      </w:r>
    </w:p>
    <w:p w14:paraId="63BCF86D" w14:textId="77777777" w:rsidR="00C547B3" w:rsidRPr="00535973" w:rsidRDefault="00B60735" w:rsidP="00535973">
      <w:pPr>
        <w:pStyle w:val="Text"/>
        <w:widowControl w:val="0"/>
        <w:numPr>
          <w:ilvl w:val="0"/>
          <w:numId w:val="58"/>
        </w:numPr>
        <w:spacing w:before="0"/>
        <w:ind w:left="567" w:hanging="567"/>
        <w:jc w:val="left"/>
        <w:rPr>
          <w:sz w:val="22"/>
        </w:rPr>
      </w:pPr>
      <w:r w:rsidRPr="00535973">
        <w:rPr>
          <w:sz w:val="22"/>
        </w:rPr>
        <w:t>Allergisk astma</w:t>
      </w:r>
    </w:p>
    <w:p w14:paraId="63934F14" w14:textId="77777777" w:rsidR="00C547B3" w:rsidRPr="00535973" w:rsidRDefault="00B60735" w:rsidP="00535973">
      <w:pPr>
        <w:pStyle w:val="Text"/>
        <w:widowControl w:val="0"/>
        <w:numPr>
          <w:ilvl w:val="0"/>
          <w:numId w:val="58"/>
        </w:numPr>
        <w:spacing w:before="0"/>
        <w:ind w:left="567" w:hanging="567"/>
        <w:jc w:val="left"/>
        <w:rPr>
          <w:sz w:val="22"/>
          <w:lang w:val="sv-SE"/>
        </w:rPr>
      </w:pPr>
      <w:r w:rsidRPr="00535973">
        <w:rPr>
          <w:sz w:val="22"/>
          <w:lang w:val="sv-SE"/>
        </w:rPr>
        <w:t>Kronisk inflammation i näsa och bihålor</w:t>
      </w:r>
      <w:r w:rsidR="00225EA0" w:rsidRPr="00535973">
        <w:rPr>
          <w:sz w:val="22"/>
          <w:lang w:val="sv-SE"/>
        </w:rPr>
        <w:t xml:space="preserve"> (rinosinuit) </w:t>
      </w:r>
      <w:r w:rsidRPr="00535973">
        <w:rPr>
          <w:sz w:val="22"/>
          <w:lang w:val="sv-SE"/>
        </w:rPr>
        <w:t>med näspolyper</w:t>
      </w:r>
    </w:p>
    <w:p w14:paraId="254D982C" w14:textId="77777777" w:rsidR="00C547B3" w:rsidRPr="00535973" w:rsidRDefault="00C547B3" w:rsidP="00535973">
      <w:pPr>
        <w:pStyle w:val="Text"/>
        <w:widowControl w:val="0"/>
        <w:spacing w:before="0"/>
        <w:jc w:val="left"/>
        <w:rPr>
          <w:sz w:val="22"/>
          <w:lang w:val="sv-SE"/>
        </w:rPr>
      </w:pPr>
    </w:p>
    <w:p w14:paraId="2CD384A9" w14:textId="77777777" w:rsidR="00EB1B35" w:rsidRPr="00535973" w:rsidRDefault="00B60735" w:rsidP="00535973">
      <w:pPr>
        <w:pStyle w:val="Char2"/>
        <w:keepNext/>
        <w:spacing w:before="0"/>
        <w:jc w:val="left"/>
        <w:rPr>
          <w:sz w:val="22"/>
          <w:szCs w:val="22"/>
          <w:lang w:val="sv-SE"/>
        </w:rPr>
      </w:pPr>
      <w:r w:rsidRPr="00535973">
        <w:rPr>
          <w:sz w:val="22"/>
          <w:szCs w:val="22"/>
          <w:lang w:val="sv-SE"/>
        </w:rPr>
        <w:t>Allergisk astma</w:t>
      </w:r>
    </w:p>
    <w:p w14:paraId="49951578" w14:textId="77777777" w:rsidR="00667934" w:rsidRPr="00535973" w:rsidRDefault="00B60735" w:rsidP="00535973">
      <w:pPr>
        <w:pStyle w:val="Char2"/>
        <w:spacing w:before="0"/>
        <w:jc w:val="left"/>
        <w:rPr>
          <w:sz w:val="22"/>
          <w:szCs w:val="22"/>
          <w:lang w:val="sv-SE"/>
        </w:rPr>
      </w:pPr>
      <w:r w:rsidRPr="00535973">
        <w:rPr>
          <w:sz w:val="22"/>
          <w:szCs w:val="22"/>
          <w:lang w:val="sv-SE"/>
        </w:rPr>
        <w:t>Det</w:t>
      </w:r>
      <w:r w:rsidR="007B0218" w:rsidRPr="00535973">
        <w:rPr>
          <w:sz w:val="22"/>
          <w:szCs w:val="22"/>
          <w:lang w:val="sv-SE"/>
        </w:rPr>
        <w:t>ta läkemedel</w:t>
      </w:r>
      <w:r w:rsidRPr="00535973">
        <w:rPr>
          <w:sz w:val="22"/>
          <w:szCs w:val="22"/>
          <w:lang w:val="sv-SE"/>
        </w:rPr>
        <w:t xml:space="preserve"> används för att förhindra försämring av astma genom att kontrollera symtomen vid svår allergisk astma hos vuxna</w:t>
      </w:r>
      <w:r w:rsidR="000A5A96" w:rsidRPr="00535973">
        <w:rPr>
          <w:sz w:val="22"/>
          <w:szCs w:val="22"/>
          <w:lang w:val="sv-SE"/>
        </w:rPr>
        <w:t>,</w:t>
      </w:r>
      <w:r w:rsidRPr="00535973">
        <w:rPr>
          <w:sz w:val="22"/>
          <w:szCs w:val="22"/>
          <w:lang w:val="sv-SE"/>
        </w:rPr>
        <w:t xml:space="preserve"> </w:t>
      </w:r>
      <w:r w:rsidR="00B832E0" w:rsidRPr="00535973">
        <w:rPr>
          <w:sz w:val="22"/>
          <w:szCs w:val="22"/>
          <w:lang w:val="sv-SE"/>
        </w:rPr>
        <w:t xml:space="preserve">ungdomar </w:t>
      </w:r>
      <w:r w:rsidR="0051347E" w:rsidRPr="00535973">
        <w:rPr>
          <w:sz w:val="22"/>
          <w:szCs w:val="22"/>
          <w:lang w:val="sv-SE"/>
        </w:rPr>
        <w:t xml:space="preserve">och </w:t>
      </w:r>
      <w:r w:rsidRPr="00535973">
        <w:rPr>
          <w:sz w:val="22"/>
          <w:szCs w:val="22"/>
          <w:lang w:val="sv-SE"/>
        </w:rPr>
        <w:t xml:space="preserve">barn (från 6 års ålder) som redan tar annan astmamedicin, men vars astmasymtom inte är välkontrollerade trots läkemedel som t ex hög dos inhalationssteroid </w:t>
      </w:r>
      <w:r w:rsidR="000567A5" w:rsidRPr="00535973">
        <w:rPr>
          <w:sz w:val="22"/>
          <w:szCs w:val="22"/>
          <w:lang w:val="sv-SE"/>
        </w:rPr>
        <w:t xml:space="preserve">och </w:t>
      </w:r>
      <w:r w:rsidRPr="00535973">
        <w:rPr>
          <w:sz w:val="22"/>
          <w:szCs w:val="22"/>
          <w:lang w:val="sv-SE"/>
        </w:rPr>
        <w:t>beta-stimulerare för inandning.</w:t>
      </w:r>
    </w:p>
    <w:p w14:paraId="776580C5" w14:textId="77777777" w:rsidR="00BC07F9" w:rsidRPr="00535973" w:rsidRDefault="00BC07F9" w:rsidP="00535973">
      <w:pPr>
        <w:pStyle w:val="Char2"/>
        <w:spacing w:before="0"/>
        <w:jc w:val="left"/>
        <w:rPr>
          <w:sz w:val="22"/>
          <w:szCs w:val="22"/>
          <w:lang w:val="sv-SE"/>
        </w:rPr>
      </w:pPr>
    </w:p>
    <w:p w14:paraId="0C0A0027" w14:textId="77777777" w:rsidR="003502D9" w:rsidRPr="00535973" w:rsidRDefault="00B60735" w:rsidP="00535973">
      <w:pPr>
        <w:pStyle w:val="Char2"/>
        <w:keepNext/>
        <w:spacing w:before="0"/>
        <w:jc w:val="left"/>
        <w:rPr>
          <w:sz w:val="22"/>
          <w:szCs w:val="22"/>
          <w:u w:val="single"/>
          <w:lang w:val="sv-SE"/>
        </w:rPr>
      </w:pPr>
      <w:r w:rsidRPr="00535973">
        <w:rPr>
          <w:sz w:val="22"/>
          <w:szCs w:val="22"/>
          <w:u w:val="single"/>
          <w:lang w:val="sv-SE"/>
        </w:rPr>
        <w:t>Kronisk inflammation i nästa och bihålor med näspolyper</w:t>
      </w:r>
    </w:p>
    <w:p w14:paraId="76B491EF" w14:textId="77777777" w:rsidR="003502D9" w:rsidRPr="00535973" w:rsidRDefault="00B60735" w:rsidP="00535973">
      <w:pPr>
        <w:pStyle w:val="Char2"/>
        <w:spacing w:before="0"/>
        <w:jc w:val="left"/>
        <w:rPr>
          <w:sz w:val="22"/>
          <w:szCs w:val="22"/>
          <w:lang w:val="sv-SE"/>
        </w:rPr>
      </w:pPr>
      <w:r w:rsidRPr="00535973">
        <w:rPr>
          <w:sz w:val="22"/>
          <w:szCs w:val="22"/>
          <w:lang w:val="sv-SE"/>
        </w:rPr>
        <w:t>Detta läkemedel används för att behandla kronisk inflammation i näsa och bihålor med näspolyper hos vuxna (från 18 års ålder) som redan använder en kortikosterioid som tas i näsan (kortisonnässpray), men vars symtom inte är välkontrollerade. Näspolyper är små utväxter på näsans slemhinna. Xola</w:t>
      </w:r>
      <w:r w:rsidR="002D1F75" w:rsidRPr="00535973">
        <w:rPr>
          <w:sz w:val="22"/>
          <w:szCs w:val="22"/>
          <w:lang w:val="sv-SE"/>
        </w:rPr>
        <w:t>i</w:t>
      </w:r>
      <w:r w:rsidRPr="00535973">
        <w:rPr>
          <w:sz w:val="22"/>
          <w:szCs w:val="22"/>
          <w:lang w:val="sv-SE"/>
        </w:rPr>
        <w:t>r hjälper till att minska storleken på polyperna och förbättrar symtom såsom nästäppa, försämrat luktsinne, slem i bakre delen av svalget och rinnande näsa.</w:t>
      </w:r>
    </w:p>
    <w:p w14:paraId="084F7FC1" w14:textId="77777777" w:rsidR="003502D9" w:rsidRPr="00535973" w:rsidRDefault="003502D9" w:rsidP="00535973">
      <w:pPr>
        <w:pStyle w:val="Char2"/>
        <w:spacing w:before="0"/>
        <w:jc w:val="left"/>
        <w:rPr>
          <w:sz w:val="22"/>
          <w:szCs w:val="22"/>
          <w:lang w:val="sv-SE"/>
        </w:rPr>
      </w:pPr>
    </w:p>
    <w:p w14:paraId="6CE4C163" w14:textId="77777777" w:rsidR="00BC07F9" w:rsidRPr="00535973" w:rsidRDefault="00B60735" w:rsidP="00535973">
      <w:pPr>
        <w:pStyle w:val="Char2"/>
        <w:spacing w:before="0"/>
        <w:jc w:val="left"/>
        <w:rPr>
          <w:sz w:val="22"/>
          <w:szCs w:val="22"/>
          <w:lang w:val="sv-SE"/>
        </w:rPr>
      </w:pPr>
      <w:r w:rsidRPr="00535973">
        <w:rPr>
          <w:sz w:val="22"/>
          <w:szCs w:val="22"/>
          <w:lang w:val="sv-SE"/>
        </w:rPr>
        <w:t xml:space="preserve">Xolair verkar genom att blockera ett ämne som kallas IgE (förkortning för immunoglobulin E), som produceras i kroppen. IgE </w:t>
      </w:r>
      <w:r w:rsidR="00CD717E" w:rsidRPr="00535973">
        <w:rPr>
          <w:sz w:val="22"/>
          <w:szCs w:val="22"/>
          <w:lang w:val="sv-SE"/>
        </w:rPr>
        <w:t xml:space="preserve">bidrar till en typ av inflammation som </w:t>
      </w:r>
      <w:r w:rsidRPr="00535973">
        <w:rPr>
          <w:sz w:val="22"/>
          <w:szCs w:val="22"/>
          <w:lang w:val="sv-SE"/>
        </w:rPr>
        <w:t xml:space="preserve">spelar en nyckelroll för att allergisk astma </w:t>
      </w:r>
      <w:r w:rsidR="003502D9" w:rsidRPr="00535973">
        <w:rPr>
          <w:sz w:val="22"/>
          <w:szCs w:val="22"/>
          <w:lang w:val="sv-SE"/>
        </w:rPr>
        <w:t xml:space="preserve">och kronisk inflammation i näsa och bihålor med näspolyper ska </w:t>
      </w:r>
      <w:r w:rsidRPr="00535973">
        <w:rPr>
          <w:sz w:val="22"/>
          <w:szCs w:val="22"/>
          <w:lang w:val="sv-SE"/>
        </w:rPr>
        <w:t>uppkomma.</w:t>
      </w:r>
    </w:p>
    <w:p w14:paraId="1EDBEE99" w14:textId="77777777" w:rsidR="00BC07F9" w:rsidRPr="00535973" w:rsidRDefault="00BC07F9" w:rsidP="00535973">
      <w:pPr>
        <w:pStyle w:val="Char2"/>
        <w:spacing w:before="0"/>
        <w:jc w:val="left"/>
        <w:rPr>
          <w:sz w:val="22"/>
          <w:szCs w:val="22"/>
          <w:lang w:val="sv-SE"/>
        </w:rPr>
      </w:pPr>
    </w:p>
    <w:p w14:paraId="765D3254" w14:textId="77777777" w:rsidR="00BC07F9" w:rsidRPr="00535973" w:rsidRDefault="00BC07F9" w:rsidP="00535973">
      <w:pPr>
        <w:pStyle w:val="Char2"/>
        <w:spacing w:before="0"/>
        <w:jc w:val="left"/>
        <w:rPr>
          <w:sz w:val="22"/>
          <w:szCs w:val="22"/>
          <w:lang w:val="sv-SE"/>
        </w:rPr>
      </w:pPr>
    </w:p>
    <w:p w14:paraId="7060BD0B" w14:textId="77777777" w:rsidR="00BC07F9" w:rsidRPr="00DC2BA7" w:rsidRDefault="00B60735" w:rsidP="00B057AB">
      <w:pPr>
        <w:keepNext/>
        <w:widowControl w:val="0"/>
        <w:numPr>
          <w:ilvl w:val="12"/>
          <w:numId w:val="0"/>
        </w:numPr>
        <w:tabs>
          <w:tab w:val="clear" w:pos="567"/>
        </w:tabs>
        <w:spacing w:line="240" w:lineRule="auto"/>
        <w:ind w:left="567" w:right="-2" w:hanging="567"/>
        <w:rPr>
          <w:lang w:val="sv-SE"/>
        </w:rPr>
      </w:pPr>
      <w:r w:rsidRPr="00DC2BA7">
        <w:rPr>
          <w:b/>
          <w:bCs/>
          <w:lang w:val="sv-SE"/>
        </w:rPr>
        <w:lastRenderedPageBreak/>
        <w:t>2.</w:t>
      </w:r>
      <w:r w:rsidRPr="00DC2BA7">
        <w:rPr>
          <w:b/>
          <w:bCs/>
          <w:lang w:val="sv-SE"/>
        </w:rPr>
        <w:tab/>
      </w:r>
      <w:r w:rsidRPr="00DC2BA7">
        <w:rPr>
          <w:b/>
          <w:noProof/>
          <w:szCs w:val="24"/>
          <w:lang w:val="sv-SE"/>
        </w:rPr>
        <w:t xml:space="preserve">Vad du behöver veta innan </w:t>
      </w:r>
      <w:r w:rsidR="00F76BBC" w:rsidRPr="00DC2BA7">
        <w:rPr>
          <w:b/>
          <w:noProof/>
          <w:szCs w:val="24"/>
          <w:lang w:val="sv-SE"/>
        </w:rPr>
        <w:t xml:space="preserve">du använder </w:t>
      </w:r>
      <w:r w:rsidRPr="00DC2BA7">
        <w:rPr>
          <w:b/>
          <w:noProof/>
          <w:szCs w:val="24"/>
          <w:lang w:val="sv-SE"/>
        </w:rPr>
        <w:t>Xolair</w:t>
      </w:r>
    </w:p>
    <w:p w14:paraId="4A414B01" w14:textId="77777777" w:rsidR="00BC07F9" w:rsidRPr="00DC2BA7" w:rsidRDefault="00BC07F9" w:rsidP="00B057AB">
      <w:pPr>
        <w:pStyle w:val="Char2"/>
        <w:keepNext/>
        <w:spacing w:before="0"/>
        <w:jc w:val="left"/>
        <w:rPr>
          <w:sz w:val="22"/>
          <w:szCs w:val="22"/>
          <w:lang w:val="sv-SE"/>
        </w:rPr>
      </w:pPr>
    </w:p>
    <w:p w14:paraId="45E73084" w14:textId="77777777" w:rsidR="00BC07F9" w:rsidRPr="00DC2BA7" w:rsidRDefault="00B60735" w:rsidP="00B057AB">
      <w:pPr>
        <w:pStyle w:val="Char2"/>
        <w:keepNext/>
        <w:spacing w:before="0"/>
        <w:jc w:val="left"/>
        <w:rPr>
          <w:b/>
          <w:bCs/>
          <w:sz w:val="22"/>
          <w:szCs w:val="22"/>
          <w:lang w:val="sv-SE"/>
        </w:rPr>
      </w:pPr>
      <w:r w:rsidRPr="00DC2BA7">
        <w:rPr>
          <w:b/>
          <w:bCs/>
          <w:sz w:val="22"/>
          <w:szCs w:val="22"/>
          <w:lang w:val="sv-SE"/>
        </w:rPr>
        <w:t>Använd inte Xolair</w:t>
      </w:r>
    </w:p>
    <w:p w14:paraId="513D18E9" w14:textId="77777777" w:rsidR="00BC07F9" w:rsidRPr="00DC2BA7" w:rsidRDefault="00B60735" w:rsidP="00B057AB">
      <w:pPr>
        <w:pStyle w:val="Char2"/>
        <w:keepNext/>
        <w:spacing w:before="0"/>
        <w:ind w:left="567" w:hanging="567"/>
        <w:jc w:val="left"/>
        <w:rPr>
          <w:sz w:val="22"/>
          <w:szCs w:val="22"/>
          <w:lang w:val="sv-SE"/>
        </w:rPr>
      </w:pPr>
      <w:r w:rsidRPr="00DC2BA7">
        <w:rPr>
          <w:sz w:val="22"/>
          <w:szCs w:val="22"/>
          <w:lang w:val="sv-SE"/>
        </w:rPr>
        <w:t>-</w:t>
      </w:r>
      <w:r w:rsidRPr="00DC2BA7">
        <w:rPr>
          <w:sz w:val="22"/>
          <w:szCs w:val="22"/>
          <w:lang w:val="sv-SE"/>
        </w:rPr>
        <w:tab/>
        <w:t>om du är allergisk mot omalizumab eller något annat innehållsämne i detta läkemedel (anges i avsnitt</w:t>
      </w:r>
      <w:r w:rsidR="006E2067" w:rsidRPr="00DC2BA7">
        <w:rPr>
          <w:sz w:val="22"/>
          <w:szCs w:val="22"/>
          <w:lang w:val="sv-SE"/>
        </w:rPr>
        <w:t> </w:t>
      </w:r>
      <w:r w:rsidRPr="00DC2BA7">
        <w:rPr>
          <w:sz w:val="22"/>
          <w:szCs w:val="22"/>
          <w:lang w:val="sv-SE"/>
        </w:rPr>
        <w:t>6).</w:t>
      </w:r>
    </w:p>
    <w:p w14:paraId="2FF17E22" w14:textId="77777777" w:rsidR="00BC07F9" w:rsidRPr="00DC2BA7" w:rsidRDefault="00B60735" w:rsidP="00B057AB">
      <w:pPr>
        <w:pStyle w:val="Char2"/>
        <w:spacing w:before="0"/>
        <w:jc w:val="left"/>
        <w:rPr>
          <w:sz w:val="22"/>
          <w:szCs w:val="22"/>
          <w:lang w:val="sv-SE"/>
        </w:rPr>
      </w:pPr>
      <w:r w:rsidRPr="00DC2BA7">
        <w:rPr>
          <w:sz w:val="22"/>
          <w:szCs w:val="22"/>
          <w:lang w:val="sv-SE"/>
        </w:rPr>
        <w:t xml:space="preserve">Om du tror att du kan vara allergisk mot något av innehållsämnena ska du berätta det för läkaren, eftersom du då inte bör </w:t>
      </w:r>
      <w:r w:rsidR="00F76BBC" w:rsidRPr="00DC2BA7">
        <w:rPr>
          <w:sz w:val="22"/>
          <w:szCs w:val="22"/>
          <w:lang w:val="sv-SE"/>
        </w:rPr>
        <w:t xml:space="preserve">använda </w:t>
      </w:r>
      <w:r w:rsidRPr="00DC2BA7">
        <w:rPr>
          <w:sz w:val="22"/>
          <w:szCs w:val="22"/>
          <w:lang w:val="sv-SE"/>
        </w:rPr>
        <w:t>Xolair.</w:t>
      </w:r>
    </w:p>
    <w:p w14:paraId="5E80AFDF" w14:textId="77777777" w:rsidR="00BC07F9" w:rsidRPr="00DC2BA7" w:rsidRDefault="00BC07F9" w:rsidP="00B057AB">
      <w:pPr>
        <w:pStyle w:val="Char2"/>
        <w:spacing w:before="0"/>
        <w:jc w:val="left"/>
        <w:rPr>
          <w:sz w:val="22"/>
          <w:szCs w:val="22"/>
          <w:lang w:val="sv-SE"/>
        </w:rPr>
      </w:pPr>
    </w:p>
    <w:p w14:paraId="09E7EFD5" w14:textId="77777777" w:rsidR="00BC07F9" w:rsidRPr="00DC2BA7" w:rsidRDefault="00B60735" w:rsidP="00B057AB">
      <w:pPr>
        <w:pStyle w:val="Char2"/>
        <w:keepNext/>
        <w:spacing w:before="0"/>
        <w:jc w:val="left"/>
        <w:rPr>
          <w:b/>
          <w:bCs/>
          <w:sz w:val="22"/>
          <w:szCs w:val="22"/>
          <w:lang w:val="sv-SE"/>
        </w:rPr>
      </w:pPr>
      <w:r w:rsidRPr="00DC2BA7">
        <w:rPr>
          <w:b/>
          <w:bCs/>
          <w:sz w:val="22"/>
          <w:szCs w:val="22"/>
          <w:lang w:val="sv-SE"/>
        </w:rPr>
        <w:t>Varningar och försiktighet</w:t>
      </w:r>
    </w:p>
    <w:p w14:paraId="21E86E7C" w14:textId="77777777" w:rsidR="00BC07F9" w:rsidRPr="00DC2BA7" w:rsidRDefault="00B60735" w:rsidP="00B057AB">
      <w:pPr>
        <w:keepNext/>
        <w:numPr>
          <w:ilvl w:val="12"/>
          <w:numId w:val="0"/>
        </w:numPr>
        <w:spacing w:line="240" w:lineRule="auto"/>
        <w:rPr>
          <w:noProof/>
          <w:lang w:val="sv-SE"/>
        </w:rPr>
      </w:pPr>
      <w:r w:rsidRPr="00DC2BA7">
        <w:rPr>
          <w:noProof/>
          <w:lang w:val="sv-SE"/>
        </w:rPr>
        <w:t xml:space="preserve">Tala med läkare innan </w:t>
      </w:r>
      <w:r w:rsidR="00F76BBC" w:rsidRPr="00DC2BA7">
        <w:rPr>
          <w:noProof/>
          <w:lang w:val="sv-SE"/>
        </w:rPr>
        <w:t xml:space="preserve">du använder </w:t>
      </w:r>
      <w:r w:rsidRPr="00DC2BA7">
        <w:rPr>
          <w:noProof/>
          <w:lang w:val="sv-SE"/>
        </w:rPr>
        <w:t>Xolair:</w:t>
      </w:r>
    </w:p>
    <w:p w14:paraId="6CE3560C" w14:textId="77777777" w:rsidR="00BC07F9" w:rsidRPr="00DC2BA7" w:rsidRDefault="00B60735" w:rsidP="00B057AB">
      <w:pPr>
        <w:numPr>
          <w:ilvl w:val="0"/>
          <w:numId w:val="35"/>
        </w:numPr>
        <w:tabs>
          <w:tab w:val="clear" w:pos="567"/>
        </w:tabs>
        <w:spacing w:line="240" w:lineRule="auto"/>
        <w:ind w:left="567" w:hanging="567"/>
        <w:rPr>
          <w:noProof/>
          <w:lang w:val="sv-SE"/>
        </w:rPr>
      </w:pPr>
      <w:r w:rsidRPr="00DC2BA7">
        <w:rPr>
          <w:noProof/>
          <w:lang w:val="sv-SE"/>
        </w:rPr>
        <w:t>om du har njur- eller leverproblem</w:t>
      </w:r>
    </w:p>
    <w:p w14:paraId="686903BE" w14:textId="77777777" w:rsidR="00BC07F9" w:rsidRPr="00DC2BA7" w:rsidRDefault="00B60735" w:rsidP="00B057AB">
      <w:pPr>
        <w:numPr>
          <w:ilvl w:val="0"/>
          <w:numId w:val="35"/>
        </w:numPr>
        <w:tabs>
          <w:tab w:val="clear" w:pos="567"/>
        </w:tabs>
        <w:spacing w:line="240" w:lineRule="auto"/>
        <w:ind w:left="567" w:hanging="567"/>
        <w:rPr>
          <w:noProof/>
          <w:lang w:val="sv-SE"/>
        </w:rPr>
      </w:pPr>
      <w:r w:rsidRPr="00DC2BA7">
        <w:rPr>
          <w:noProof/>
          <w:lang w:val="sv-SE"/>
        </w:rPr>
        <w:t>om du har en sjukdom där ditt eget immunsystem angriper delar av kroppen (autoimmun sjukdom)</w:t>
      </w:r>
    </w:p>
    <w:p w14:paraId="1FC173C1" w14:textId="77777777" w:rsidR="007B64AA" w:rsidRPr="00DC2BA7" w:rsidRDefault="00B60735" w:rsidP="00B057AB">
      <w:pPr>
        <w:numPr>
          <w:ilvl w:val="0"/>
          <w:numId w:val="35"/>
        </w:numPr>
        <w:tabs>
          <w:tab w:val="clear" w:pos="567"/>
        </w:tabs>
        <w:spacing w:line="240" w:lineRule="auto"/>
        <w:ind w:left="567" w:hanging="567"/>
        <w:rPr>
          <w:noProof/>
          <w:lang w:val="sv-SE"/>
        </w:rPr>
      </w:pPr>
      <w:r w:rsidRPr="00DC2BA7">
        <w:rPr>
          <w:noProof/>
          <w:lang w:val="sv-SE"/>
        </w:rPr>
        <w:t>om du reser till ett område där infektioner orsakade av parasiter är vanliga - Xolair kan försvaga din motståndskraft mot sådana infektioner</w:t>
      </w:r>
    </w:p>
    <w:p w14:paraId="5B8283E2" w14:textId="77777777" w:rsidR="006F720E" w:rsidRPr="00DC2BA7" w:rsidRDefault="00B60735" w:rsidP="00B057AB">
      <w:pPr>
        <w:numPr>
          <w:ilvl w:val="0"/>
          <w:numId w:val="35"/>
        </w:numPr>
        <w:tabs>
          <w:tab w:val="clear" w:pos="567"/>
        </w:tabs>
        <w:spacing w:line="240" w:lineRule="auto"/>
        <w:ind w:left="567" w:hanging="567"/>
        <w:rPr>
          <w:noProof/>
          <w:lang w:val="sv-SE"/>
        </w:rPr>
      </w:pPr>
      <w:r w:rsidRPr="00DC2BA7">
        <w:rPr>
          <w:noProof/>
          <w:lang w:val="sv-SE"/>
        </w:rPr>
        <w:t xml:space="preserve">om du tidigare </w:t>
      </w:r>
      <w:r w:rsidR="00E2386F" w:rsidRPr="00DC2BA7">
        <w:rPr>
          <w:noProof/>
          <w:lang w:val="sv-SE"/>
        </w:rPr>
        <w:t xml:space="preserve">har </w:t>
      </w:r>
      <w:r w:rsidRPr="00DC2BA7">
        <w:rPr>
          <w:noProof/>
          <w:lang w:val="sv-SE"/>
        </w:rPr>
        <w:t>haft en svår allergisk reaktion (a</w:t>
      </w:r>
      <w:r w:rsidR="006C2B04" w:rsidRPr="00DC2BA7">
        <w:rPr>
          <w:noProof/>
          <w:lang w:val="sv-SE"/>
        </w:rPr>
        <w:t>nafylaktisk reaktion) t </w:t>
      </w:r>
      <w:r w:rsidRPr="00DC2BA7">
        <w:rPr>
          <w:noProof/>
          <w:lang w:val="sv-SE"/>
        </w:rPr>
        <w:t>ex till följd av läkemedel, insektsbett eller födoämne</w:t>
      </w:r>
    </w:p>
    <w:p w14:paraId="390A6DF6" w14:textId="77777777" w:rsidR="00BC07F9" w:rsidRPr="00DC2BA7" w:rsidRDefault="00B60735" w:rsidP="00B057AB">
      <w:pPr>
        <w:numPr>
          <w:ilvl w:val="0"/>
          <w:numId w:val="35"/>
        </w:numPr>
        <w:tabs>
          <w:tab w:val="clear" w:pos="567"/>
        </w:tabs>
        <w:spacing w:line="240" w:lineRule="auto"/>
        <w:ind w:left="567" w:hanging="567"/>
        <w:rPr>
          <w:noProof/>
          <w:lang w:val="sv-SE"/>
        </w:rPr>
      </w:pPr>
      <w:r w:rsidRPr="00DC2BA7">
        <w:rPr>
          <w:noProof/>
          <w:lang w:val="sv-SE"/>
        </w:rPr>
        <w:t xml:space="preserve">om </w:t>
      </w:r>
      <w:r w:rsidR="002F3BBC" w:rsidRPr="00DC2BA7">
        <w:rPr>
          <w:noProof/>
          <w:lang w:val="sv-SE"/>
        </w:rPr>
        <w:t xml:space="preserve">du </w:t>
      </w:r>
      <w:r w:rsidRPr="00DC2BA7">
        <w:rPr>
          <w:noProof/>
          <w:lang w:val="sv-SE"/>
        </w:rPr>
        <w:t>någon gång tidigare har haft en allergisk reakt</w:t>
      </w:r>
      <w:r w:rsidR="00E2386F" w:rsidRPr="00DC2BA7">
        <w:rPr>
          <w:noProof/>
          <w:lang w:val="sv-SE"/>
        </w:rPr>
        <w:t>ion mot latex - n</w:t>
      </w:r>
      <w:r w:rsidRPr="00DC2BA7">
        <w:rPr>
          <w:noProof/>
          <w:lang w:val="sv-SE"/>
        </w:rPr>
        <w:t>ålskyddet på sprutan kan innehålla torrt gummi (latex).</w:t>
      </w:r>
    </w:p>
    <w:p w14:paraId="60294FAE" w14:textId="77777777" w:rsidR="00BC07F9" w:rsidRPr="00DC2BA7" w:rsidRDefault="00BC07F9" w:rsidP="00B057AB">
      <w:pPr>
        <w:pStyle w:val="Char2"/>
        <w:spacing w:before="0"/>
        <w:jc w:val="left"/>
        <w:rPr>
          <w:sz w:val="22"/>
          <w:szCs w:val="22"/>
          <w:lang w:val="sv-SE"/>
        </w:rPr>
      </w:pPr>
    </w:p>
    <w:p w14:paraId="2BE2B3D5" w14:textId="77777777" w:rsidR="00BC07F9" w:rsidRPr="00DC2BA7" w:rsidRDefault="00B60735" w:rsidP="00B057AB">
      <w:pPr>
        <w:pStyle w:val="BodyTextIndent4"/>
        <w:widowControl w:val="0"/>
        <w:tabs>
          <w:tab w:val="clear" w:pos="360"/>
        </w:tabs>
        <w:ind w:left="0" w:firstLine="0"/>
        <w:rPr>
          <w:sz w:val="22"/>
          <w:szCs w:val="22"/>
          <w:lang w:val="sv-SE"/>
        </w:rPr>
      </w:pPr>
      <w:r w:rsidRPr="00DC2BA7">
        <w:rPr>
          <w:sz w:val="22"/>
          <w:szCs w:val="22"/>
          <w:lang w:val="sv-SE"/>
        </w:rPr>
        <w:t>Xolair ska inte användas för att behandla akuta astmasymtom, t ex en plötslig astmaattack.</w:t>
      </w:r>
    </w:p>
    <w:p w14:paraId="3319C241" w14:textId="77777777" w:rsidR="00BC07F9" w:rsidRPr="00DC2BA7" w:rsidRDefault="00BC07F9" w:rsidP="00B057AB">
      <w:pPr>
        <w:pStyle w:val="BodyTextIndent4"/>
        <w:widowControl w:val="0"/>
        <w:tabs>
          <w:tab w:val="clear" w:pos="360"/>
        </w:tabs>
        <w:ind w:left="0" w:firstLine="0"/>
        <w:rPr>
          <w:sz w:val="22"/>
          <w:szCs w:val="22"/>
          <w:lang w:val="sv-SE"/>
        </w:rPr>
      </w:pPr>
    </w:p>
    <w:p w14:paraId="7E3E0336" w14:textId="77777777" w:rsidR="00BC07F9" w:rsidRPr="00DC2BA7" w:rsidRDefault="00B60735" w:rsidP="00B057AB">
      <w:pPr>
        <w:pStyle w:val="Char2"/>
        <w:spacing w:before="0"/>
        <w:jc w:val="left"/>
        <w:rPr>
          <w:sz w:val="22"/>
          <w:szCs w:val="22"/>
          <w:lang w:val="sv-SE"/>
        </w:rPr>
      </w:pPr>
      <w:r w:rsidRPr="00DC2BA7">
        <w:rPr>
          <w:sz w:val="22"/>
          <w:szCs w:val="22"/>
          <w:lang w:val="sv-SE"/>
        </w:rPr>
        <w:t>Xolair är inte avsett att förhindra eller behandla andra allergiska tillstånd, t ex plötsliga allergiska reaktioner, hyperimmunglobulin E-syndrom (en ärftlig immunsjukdom), aspergillos (lungsjukdom orsakad av mögelsvamp), födoämnesallergi, eksem eller hösnuva</w:t>
      </w:r>
      <w:r w:rsidR="008B16E2" w:rsidRPr="00DC2BA7">
        <w:rPr>
          <w:sz w:val="22"/>
          <w:szCs w:val="22"/>
          <w:lang w:val="sv-SE"/>
        </w:rPr>
        <w:t xml:space="preserve"> eftersom Xolair inte har studerats vid dessa tillstånd</w:t>
      </w:r>
      <w:r w:rsidRPr="00DC2BA7">
        <w:rPr>
          <w:sz w:val="22"/>
          <w:szCs w:val="22"/>
          <w:lang w:val="sv-SE"/>
        </w:rPr>
        <w:t>.</w:t>
      </w:r>
    </w:p>
    <w:p w14:paraId="2C0E3963" w14:textId="77777777" w:rsidR="00BC07F9" w:rsidRPr="00DC2BA7" w:rsidRDefault="00BC07F9" w:rsidP="00535973">
      <w:pPr>
        <w:pStyle w:val="BodyTextIndent4"/>
        <w:widowControl w:val="0"/>
        <w:tabs>
          <w:tab w:val="clear" w:pos="360"/>
        </w:tabs>
        <w:ind w:left="0" w:firstLine="0"/>
        <w:rPr>
          <w:sz w:val="22"/>
          <w:szCs w:val="22"/>
          <w:lang w:val="sv-SE"/>
        </w:rPr>
      </w:pPr>
    </w:p>
    <w:p w14:paraId="38BC4DBA" w14:textId="77777777" w:rsidR="007B64AA" w:rsidRPr="00DC2BA7" w:rsidRDefault="00B60735" w:rsidP="00535973">
      <w:pPr>
        <w:pStyle w:val="Char2"/>
        <w:keepNext/>
        <w:spacing w:before="0"/>
        <w:jc w:val="left"/>
        <w:rPr>
          <w:b/>
          <w:sz w:val="22"/>
          <w:szCs w:val="22"/>
          <w:lang w:val="sv-SE"/>
        </w:rPr>
      </w:pPr>
      <w:r w:rsidRPr="00DC2BA7">
        <w:rPr>
          <w:b/>
          <w:sz w:val="22"/>
          <w:szCs w:val="22"/>
          <w:lang w:val="sv-SE"/>
        </w:rPr>
        <w:t>Var uppmärksam på tecken på allergiska reaktioner och andra allvarliga biverkningar</w:t>
      </w:r>
    </w:p>
    <w:p w14:paraId="2AFEAC57" w14:textId="77777777" w:rsidR="007B64AA"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 xml:space="preserve">Xolair kan orsaka allvarliga biverkningar. Du behöver vara </w:t>
      </w:r>
      <w:r w:rsidR="00565ED4" w:rsidRPr="00DC2BA7">
        <w:rPr>
          <w:sz w:val="22"/>
          <w:szCs w:val="22"/>
          <w:lang w:val="sv-SE"/>
        </w:rPr>
        <w:t>uppmärksam</w:t>
      </w:r>
      <w:r w:rsidRPr="00DC2BA7">
        <w:rPr>
          <w:sz w:val="22"/>
          <w:szCs w:val="22"/>
          <w:lang w:val="sv-SE"/>
        </w:rPr>
        <w:t xml:space="preserve"> på tecken på sådana när du använder Xolair. Sök omedelbart medicinsk vård om du märker några tecken på en allvarlig </w:t>
      </w:r>
      <w:r w:rsidR="00565ED4" w:rsidRPr="00DC2BA7">
        <w:rPr>
          <w:sz w:val="22"/>
          <w:szCs w:val="22"/>
          <w:lang w:val="sv-SE"/>
        </w:rPr>
        <w:t xml:space="preserve">allergisk reaktion eller annan allvarlig </w:t>
      </w:r>
      <w:r w:rsidRPr="00DC2BA7">
        <w:rPr>
          <w:sz w:val="22"/>
          <w:szCs w:val="22"/>
          <w:lang w:val="sv-SE"/>
        </w:rPr>
        <w:t>biverkning. Sådana tecken listas under "Allvarliga biverkningar" i avsnitt </w:t>
      </w:r>
      <w:r w:rsidR="0072104C" w:rsidRPr="00DC2BA7">
        <w:rPr>
          <w:sz w:val="22"/>
          <w:szCs w:val="22"/>
          <w:lang w:val="sv-SE"/>
        </w:rPr>
        <w:t>4.</w:t>
      </w:r>
    </w:p>
    <w:p w14:paraId="0726624C" w14:textId="77777777" w:rsidR="007B64AA" w:rsidRPr="00DC2BA7" w:rsidRDefault="007B64AA" w:rsidP="00535973">
      <w:pPr>
        <w:pStyle w:val="BodyTextIndent4"/>
        <w:widowControl w:val="0"/>
        <w:tabs>
          <w:tab w:val="clear" w:pos="360"/>
        </w:tabs>
        <w:ind w:left="0" w:firstLine="0"/>
        <w:rPr>
          <w:sz w:val="22"/>
          <w:szCs w:val="22"/>
          <w:lang w:val="sv-SE"/>
        </w:rPr>
      </w:pPr>
    </w:p>
    <w:p w14:paraId="6695A52B" w14:textId="77777777" w:rsidR="007B64AA"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 xml:space="preserve">Innan du själv eller </w:t>
      </w:r>
      <w:r w:rsidR="00565ED4" w:rsidRPr="00DC2BA7">
        <w:rPr>
          <w:sz w:val="22"/>
          <w:szCs w:val="22"/>
          <w:lang w:val="sv-SE"/>
        </w:rPr>
        <w:t xml:space="preserve">en anhörig </w:t>
      </w:r>
      <w:r w:rsidR="00E2386F" w:rsidRPr="00DC2BA7">
        <w:rPr>
          <w:sz w:val="22"/>
          <w:szCs w:val="22"/>
          <w:lang w:val="sv-SE"/>
        </w:rPr>
        <w:t xml:space="preserve">injicerar Xolair </w:t>
      </w:r>
      <w:r w:rsidRPr="00DC2BA7">
        <w:rPr>
          <w:sz w:val="22"/>
          <w:szCs w:val="22"/>
          <w:lang w:val="sv-SE"/>
        </w:rPr>
        <w:t xml:space="preserve">är det viktigt att </w:t>
      </w:r>
      <w:r w:rsidR="005840F1" w:rsidRPr="00DC2BA7">
        <w:rPr>
          <w:sz w:val="22"/>
          <w:szCs w:val="22"/>
          <w:lang w:val="sv-SE"/>
        </w:rPr>
        <w:t>du utbildas</w:t>
      </w:r>
      <w:r w:rsidRPr="00DC2BA7">
        <w:rPr>
          <w:sz w:val="22"/>
          <w:szCs w:val="22"/>
          <w:lang w:val="sv-SE"/>
        </w:rPr>
        <w:t xml:space="preserve"> </w:t>
      </w:r>
      <w:r w:rsidR="005840F1" w:rsidRPr="00DC2BA7">
        <w:rPr>
          <w:sz w:val="22"/>
          <w:szCs w:val="22"/>
          <w:lang w:val="sv-SE"/>
        </w:rPr>
        <w:t>i</w:t>
      </w:r>
      <w:r w:rsidRPr="00DC2BA7">
        <w:rPr>
          <w:sz w:val="22"/>
          <w:szCs w:val="22"/>
          <w:lang w:val="sv-SE"/>
        </w:rPr>
        <w:t xml:space="preserve"> hur </w:t>
      </w:r>
      <w:r w:rsidR="00565ED4" w:rsidRPr="00DC2BA7">
        <w:rPr>
          <w:sz w:val="22"/>
          <w:szCs w:val="22"/>
          <w:lang w:val="sv-SE"/>
        </w:rPr>
        <w:t>ni</w:t>
      </w:r>
      <w:r w:rsidRPr="00DC2BA7">
        <w:rPr>
          <w:sz w:val="22"/>
          <w:szCs w:val="22"/>
          <w:lang w:val="sv-SE"/>
        </w:rPr>
        <w:t xml:space="preserve"> känner igen tidiga symtom på </w:t>
      </w:r>
      <w:r w:rsidR="002110C8" w:rsidRPr="00DC2BA7">
        <w:rPr>
          <w:sz w:val="22"/>
          <w:szCs w:val="22"/>
          <w:lang w:val="sv-SE"/>
        </w:rPr>
        <w:t>allvarliga</w:t>
      </w:r>
      <w:r w:rsidRPr="00DC2BA7">
        <w:rPr>
          <w:sz w:val="22"/>
          <w:szCs w:val="22"/>
          <w:lang w:val="sv-SE"/>
        </w:rPr>
        <w:t xml:space="preserve"> allergiska reaktioner och hur </w:t>
      </w:r>
      <w:r w:rsidR="00565ED4" w:rsidRPr="00DC2BA7">
        <w:rPr>
          <w:sz w:val="22"/>
          <w:szCs w:val="22"/>
          <w:lang w:val="sv-SE"/>
        </w:rPr>
        <w:t>ni</w:t>
      </w:r>
      <w:r w:rsidRPr="00DC2BA7">
        <w:rPr>
          <w:sz w:val="22"/>
          <w:szCs w:val="22"/>
          <w:lang w:val="sv-SE"/>
        </w:rPr>
        <w:t xml:space="preserve"> kan hantera dessa om de inträffar (se avnitt 3 ”Hur </w:t>
      </w:r>
      <w:r w:rsidR="00A6039B" w:rsidRPr="00DC2BA7">
        <w:rPr>
          <w:sz w:val="22"/>
          <w:szCs w:val="22"/>
          <w:lang w:val="sv-SE"/>
        </w:rPr>
        <w:t xml:space="preserve">du använder </w:t>
      </w:r>
      <w:r w:rsidRPr="00DC2BA7">
        <w:rPr>
          <w:sz w:val="22"/>
          <w:szCs w:val="22"/>
          <w:lang w:val="sv-SE"/>
        </w:rPr>
        <w:t xml:space="preserve">Xolair”). </w:t>
      </w:r>
      <w:r w:rsidR="002110C8" w:rsidRPr="00DC2BA7">
        <w:rPr>
          <w:sz w:val="22"/>
          <w:szCs w:val="22"/>
          <w:lang w:val="sv-SE"/>
        </w:rPr>
        <w:t>Majoriteten av</w:t>
      </w:r>
      <w:r w:rsidRPr="00DC2BA7">
        <w:rPr>
          <w:sz w:val="22"/>
          <w:szCs w:val="22"/>
          <w:lang w:val="sv-SE"/>
        </w:rPr>
        <w:t xml:space="preserve"> </w:t>
      </w:r>
      <w:r w:rsidR="002110C8" w:rsidRPr="00DC2BA7">
        <w:rPr>
          <w:sz w:val="22"/>
          <w:szCs w:val="22"/>
          <w:lang w:val="sv-SE"/>
        </w:rPr>
        <w:t>allvarliga</w:t>
      </w:r>
      <w:r w:rsidRPr="00DC2BA7">
        <w:rPr>
          <w:sz w:val="22"/>
          <w:szCs w:val="22"/>
          <w:lang w:val="sv-SE"/>
        </w:rPr>
        <w:t xml:space="preserve"> allergiska reaktioner uppträder i samband med de första 3 doserna Xolair.</w:t>
      </w:r>
    </w:p>
    <w:p w14:paraId="15EE5F3B" w14:textId="77777777" w:rsidR="007B64AA" w:rsidRPr="00DC2BA7" w:rsidRDefault="007B64AA" w:rsidP="00535973">
      <w:pPr>
        <w:pStyle w:val="BodyTextIndent4"/>
        <w:widowControl w:val="0"/>
        <w:tabs>
          <w:tab w:val="clear" w:pos="360"/>
        </w:tabs>
        <w:ind w:left="0" w:firstLine="0"/>
        <w:rPr>
          <w:sz w:val="22"/>
          <w:szCs w:val="22"/>
          <w:lang w:val="sv-SE"/>
        </w:rPr>
      </w:pPr>
    </w:p>
    <w:p w14:paraId="74C81087" w14:textId="77777777" w:rsidR="00BC07F9"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 xml:space="preserve">Barn </w:t>
      </w:r>
      <w:r w:rsidR="003502D9" w:rsidRPr="00DC2BA7">
        <w:rPr>
          <w:b/>
          <w:bCs/>
          <w:lang w:val="sv-SE"/>
        </w:rPr>
        <w:t>och ungedomar</w:t>
      </w:r>
    </w:p>
    <w:p w14:paraId="3A2F10CA" w14:textId="77777777" w:rsidR="003502D9" w:rsidRPr="00DC2BA7" w:rsidRDefault="00B60735" w:rsidP="00535973">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3AA3F810" w14:textId="77777777" w:rsidR="000C2756" w:rsidRPr="00DC2BA7" w:rsidRDefault="00B60735" w:rsidP="00535973">
      <w:pPr>
        <w:pStyle w:val="Char2"/>
        <w:spacing w:before="0"/>
        <w:jc w:val="left"/>
        <w:rPr>
          <w:sz w:val="22"/>
          <w:szCs w:val="22"/>
          <w:lang w:val="sv-SE"/>
        </w:rPr>
      </w:pPr>
      <w:r w:rsidRPr="00DC2BA7">
        <w:rPr>
          <w:sz w:val="22"/>
          <w:szCs w:val="22"/>
          <w:lang w:val="sv-SE"/>
        </w:rPr>
        <w:t xml:space="preserve">Xolair </w:t>
      </w:r>
      <w:r w:rsidR="008B7FE3" w:rsidRPr="00DC2BA7">
        <w:rPr>
          <w:sz w:val="22"/>
          <w:szCs w:val="22"/>
          <w:lang w:val="sv-SE"/>
        </w:rPr>
        <w:t>rekommenderass inte</w:t>
      </w:r>
      <w:r w:rsidRPr="00DC2BA7">
        <w:rPr>
          <w:sz w:val="22"/>
          <w:szCs w:val="22"/>
          <w:lang w:val="sv-SE"/>
        </w:rPr>
        <w:t xml:space="preserve"> till barn under 6 år. </w:t>
      </w:r>
      <w:r w:rsidR="008B7FE3" w:rsidRPr="00DC2BA7">
        <w:rPr>
          <w:sz w:val="22"/>
          <w:szCs w:val="22"/>
          <w:lang w:val="sv-SE"/>
        </w:rPr>
        <w:t>Användning till barn under 6 år har inte studerats.</w:t>
      </w:r>
    </w:p>
    <w:p w14:paraId="3F70601E" w14:textId="77777777" w:rsidR="00A72833" w:rsidRPr="00DC2BA7" w:rsidRDefault="00A72833" w:rsidP="00535973">
      <w:pPr>
        <w:pStyle w:val="Char2"/>
        <w:spacing w:before="0"/>
        <w:jc w:val="left"/>
        <w:rPr>
          <w:sz w:val="22"/>
          <w:szCs w:val="22"/>
          <w:lang w:val="sv-SE"/>
        </w:rPr>
      </w:pPr>
    </w:p>
    <w:p w14:paraId="552444BA" w14:textId="77777777" w:rsidR="008B7FE3" w:rsidRPr="00DC2BA7" w:rsidRDefault="00B60735" w:rsidP="00535973">
      <w:pPr>
        <w:pStyle w:val="Char2"/>
        <w:keepNext/>
        <w:spacing w:before="0"/>
        <w:jc w:val="left"/>
        <w:rPr>
          <w:sz w:val="22"/>
          <w:szCs w:val="22"/>
          <w:u w:val="single"/>
          <w:lang w:val="sv-SE"/>
        </w:rPr>
      </w:pPr>
      <w:r w:rsidRPr="00DC2BA7">
        <w:rPr>
          <w:sz w:val="22"/>
          <w:szCs w:val="22"/>
          <w:u w:val="single"/>
          <w:lang w:val="sv-SE"/>
        </w:rPr>
        <w:t xml:space="preserve">Kronisk </w:t>
      </w:r>
      <w:r w:rsidRPr="00DC2BA7">
        <w:rPr>
          <w:sz w:val="22"/>
          <w:u w:val="single"/>
          <w:lang w:val="sv-SE"/>
        </w:rPr>
        <w:t>inflammation</w:t>
      </w:r>
      <w:r w:rsidRPr="00DC2BA7">
        <w:rPr>
          <w:sz w:val="22"/>
          <w:szCs w:val="22"/>
          <w:u w:val="single"/>
          <w:lang w:val="sv-SE"/>
        </w:rPr>
        <w:t xml:space="preserve"> i näsa och bihålor med näspolyper</w:t>
      </w:r>
    </w:p>
    <w:p w14:paraId="6B6D67A3" w14:textId="77777777" w:rsidR="008B7FE3" w:rsidRPr="00DC2BA7" w:rsidRDefault="00B60735" w:rsidP="00535973">
      <w:pPr>
        <w:pStyle w:val="Char2"/>
        <w:spacing w:before="0"/>
        <w:jc w:val="left"/>
        <w:rPr>
          <w:sz w:val="22"/>
          <w:szCs w:val="22"/>
          <w:lang w:val="sv-SE"/>
        </w:rPr>
      </w:pPr>
      <w:r w:rsidRPr="00DC2BA7">
        <w:rPr>
          <w:sz w:val="22"/>
          <w:szCs w:val="22"/>
          <w:lang w:val="sv-SE"/>
        </w:rPr>
        <w:t>Xolair rekommenderas inte till barn och ungdomar under 18 år. Användning till patienter under 18 år har inte studerats.</w:t>
      </w:r>
    </w:p>
    <w:p w14:paraId="5F2DD0C6" w14:textId="77777777" w:rsidR="008B7FE3" w:rsidRPr="00DC2BA7" w:rsidRDefault="008B7FE3" w:rsidP="00535973">
      <w:pPr>
        <w:pStyle w:val="Char2"/>
        <w:spacing w:before="0"/>
        <w:jc w:val="left"/>
        <w:rPr>
          <w:sz w:val="22"/>
          <w:szCs w:val="22"/>
          <w:lang w:val="sv-SE"/>
        </w:rPr>
      </w:pPr>
    </w:p>
    <w:p w14:paraId="7BAF1FCE" w14:textId="77777777" w:rsidR="00BC07F9"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Andra läkemedel och Xolair</w:t>
      </w:r>
    </w:p>
    <w:p w14:paraId="086426EA" w14:textId="77777777" w:rsidR="00BC07F9" w:rsidRPr="00DC2BA7" w:rsidRDefault="00B60735" w:rsidP="00535973">
      <w:pPr>
        <w:pStyle w:val="Char2"/>
        <w:spacing w:before="0"/>
        <w:jc w:val="left"/>
        <w:rPr>
          <w:sz w:val="22"/>
          <w:szCs w:val="22"/>
          <w:lang w:val="sv-SE"/>
        </w:rPr>
      </w:pPr>
      <w:r w:rsidRPr="00DC2BA7">
        <w:rPr>
          <w:sz w:val="22"/>
          <w:szCs w:val="22"/>
          <w:lang w:val="sv-SE"/>
        </w:rPr>
        <w:t>Tala om för läkare</w:t>
      </w:r>
      <w:r w:rsidR="002A1294" w:rsidRPr="00DC2BA7">
        <w:rPr>
          <w:sz w:val="22"/>
          <w:szCs w:val="22"/>
          <w:lang w:val="sv-SE"/>
        </w:rPr>
        <w:t>, apotekspersonal eller sjuksköterska</w:t>
      </w:r>
      <w:r w:rsidRPr="00DC2BA7">
        <w:rPr>
          <w:sz w:val="22"/>
          <w:szCs w:val="22"/>
          <w:lang w:val="sv-SE"/>
        </w:rPr>
        <w:t xml:space="preserve"> om du tar, nyligen har tagit eller kan tänkas ta andra läkemedel.</w:t>
      </w:r>
    </w:p>
    <w:p w14:paraId="053582E7" w14:textId="77777777" w:rsidR="00BC07F9" w:rsidRPr="00DC2BA7" w:rsidRDefault="00BC07F9" w:rsidP="00535973">
      <w:pPr>
        <w:pStyle w:val="Char2"/>
        <w:spacing w:before="0"/>
        <w:jc w:val="left"/>
        <w:rPr>
          <w:sz w:val="22"/>
          <w:szCs w:val="22"/>
          <w:lang w:val="sv-SE"/>
        </w:rPr>
      </w:pPr>
    </w:p>
    <w:p w14:paraId="70EB8B9E" w14:textId="77777777" w:rsidR="00BC07F9" w:rsidRPr="00DC2BA7" w:rsidRDefault="00B60735" w:rsidP="00535973">
      <w:pPr>
        <w:pStyle w:val="Text"/>
        <w:keepNext/>
        <w:widowControl w:val="0"/>
        <w:spacing w:before="0"/>
        <w:jc w:val="left"/>
        <w:rPr>
          <w:bCs/>
          <w:color w:val="000000"/>
          <w:sz w:val="22"/>
          <w:lang w:val="sv-SE"/>
        </w:rPr>
      </w:pPr>
      <w:r w:rsidRPr="00DC2BA7">
        <w:rPr>
          <w:bCs/>
          <w:color w:val="000000"/>
          <w:sz w:val="22"/>
          <w:lang w:val="sv-SE"/>
        </w:rPr>
        <w:t>Detta är särskilt viktigt om du tar:</w:t>
      </w:r>
    </w:p>
    <w:p w14:paraId="175812FA" w14:textId="77777777" w:rsidR="00BC07F9" w:rsidRPr="00DC2BA7" w:rsidRDefault="00B60735" w:rsidP="00535973">
      <w:pPr>
        <w:pStyle w:val="Text"/>
        <w:keepNext/>
        <w:widowControl w:val="0"/>
        <w:spacing w:before="0"/>
        <w:ind w:left="567" w:hanging="567"/>
        <w:jc w:val="left"/>
        <w:rPr>
          <w:bCs/>
          <w:color w:val="000000"/>
          <w:sz w:val="22"/>
          <w:lang w:val="sv-SE"/>
        </w:rPr>
      </w:pPr>
      <w:r w:rsidRPr="00DC2BA7">
        <w:rPr>
          <w:bCs/>
          <w:color w:val="000000"/>
          <w:sz w:val="22"/>
          <w:lang w:val="sv-SE"/>
        </w:rPr>
        <w:t>-</w:t>
      </w:r>
      <w:r w:rsidRPr="00DC2BA7">
        <w:rPr>
          <w:bCs/>
          <w:color w:val="000000"/>
          <w:sz w:val="22"/>
          <w:lang w:val="sv-SE"/>
        </w:rPr>
        <w:tab/>
        <w:t>medicin för att behandla en parasitinfektion, eftersom Xolair kan minska effekten av medicinen</w:t>
      </w:r>
    </w:p>
    <w:p w14:paraId="28DCCDEC" w14:textId="77777777" w:rsidR="00BC07F9" w:rsidRPr="00DC2BA7" w:rsidRDefault="00B60735" w:rsidP="00535973">
      <w:pPr>
        <w:pStyle w:val="Char2"/>
        <w:spacing w:before="0"/>
        <w:jc w:val="left"/>
        <w:rPr>
          <w:sz w:val="22"/>
          <w:szCs w:val="22"/>
          <w:lang w:val="sv-SE"/>
        </w:rPr>
      </w:pPr>
      <w:r w:rsidRPr="00DC2BA7">
        <w:rPr>
          <w:bCs/>
          <w:color w:val="000000"/>
          <w:sz w:val="22"/>
          <w:szCs w:val="22"/>
          <w:lang w:val="sv-SE"/>
        </w:rPr>
        <w:t>-</w:t>
      </w:r>
      <w:r w:rsidRPr="00DC2BA7">
        <w:rPr>
          <w:bCs/>
          <w:color w:val="000000"/>
          <w:sz w:val="22"/>
          <w:szCs w:val="22"/>
          <w:lang w:val="sv-SE"/>
        </w:rPr>
        <w:tab/>
        <w:t>inhalationssteroider och andra läkemedel mot allergisk astma.</w:t>
      </w:r>
    </w:p>
    <w:p w14:paraId="39D4AD0D" w14:textId="77777777" w:rsidR="00BC07F9" w:rsidRPr="00DC2BA7" w:rsidRDefault="00BC07F9" w:rsidP="00535973">
      <w:pPr>
        <w:pStyle w:val="Char2"/>
        <w:spacing w:before="0"/>
        <w:jc w:val="left"/>
        <w:rPr>
          <w:sz w:val="22"/>
          <w:szCs w:val="22"/>
          <w:lang w:val="sv-SE"/>
        </w:rPr>
      </w:pPr>
    </w:p>
    <w:p w14:paraId="2EFFAF27" w14:textId="77777777" w:rsidR="00BC07F9"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lastRenderedPageBreak/>
        <w:t>Graviditet och amning</w:t>
      </w:r>
    </w:p>
    <w:p w14:paraId="21EF466F" w14:textId="77777777" w:rsidR="00BC07F9" w:rsidRPr="00DC2BA7" w:rsidRDefault="00B60735" w:rsidP="00535973">
      <w:pPr>
        <w:pStyle w:val="Char2"/>
        <w:spacing w:before="0"/>
        <w:jc w:val="left"/>
        <w:rPr>
          <w:sz w:val="22"/>
          <w:szCs w:val="22"/>
          <w:lang w:val="sv-SE"/>
        </w:rPr>
      </w:pPr>
      <w:r w:rsidRPr="00DC2BA7">
        <w:rPr>
          <w:sz w:val="22"/>
          <w:szCs w:val="22"/>
          <w:lang w:val="sv-SE"/>
        </w:rPr>
        <w:t xml:space="preserve"> Om du är gravid, tror att du kan vara gravid eller planerar att skaffa barn, rådfråga läkare innan du använder detta läkemedel. Läkaren kommer att diskutera nyttan och eventuella risker med </w:t>
      </w:r>
      <w:r w:rsidR="00F76BBC" w:rsidRPr="00DC2BA7">
        <w:rPr>
          <w:sz w:val="22"/>
          <w:szCs w:val="22"/>
          <w:lang w:val="sv-SE"/>
        </w:rPr>
        <w:t xml:space="preserve">att använda </w:t>
      </w:r>
      <w:r w:rsidRPr="00DC2BA7">
        <w:rPr>
          <w:sz w:val="22"/>
          <w:szCs w:val="22"/>
          <w:lang w:val="sv-SE"/>
        </w:rPr>
        <w:t>detta läkemedel under graviditet med dig.</w:t>
      </w:r>
    </w:p>
    <w:p w14:paraId="736DCCF0" w14:textId="77777777" w:rsidR="00BC07F9" w:rsidRPr="00DC2BA7" w:rsidRDefault="00BC07F9" w:rsidP="00535973">
      <w:pPr>
        <w:pStyle w:val="Char2"/>
        <w:spacing w:before="0"/>
        <w:jc w:val="left"/>
        <w:rPr>
          <w:sz w:val="22"/>
          <w:szCs w:val="22"/>
          <w:lang w:val="sv-SE"/>
        </w:rPr>
      </w:pPr>
    </w:p>
    <w:p w14:paraId="565C115E" w14:textId="77777777" w:rsidR="00BC07F9" w:rsidRPr="00DC2BA7" w:rsidRDefault="00B60735" w:rsidP="00535973">
      <w:pPr>
        <w:pStyle w:val="Char2"/>
        <w:spacing w:before="0"/>
        <w:jc w:val="left"/>
        <w:rPr>
          <w:sz w:val="22"/>
          <w:szCs w:val="22"/>
          <w:lang w:val="sv-SE"/>
        </w:rPr>
      </w:pPr>
      <w:r w:rsidRPr="00DC2BA7">
        <w:rPr>
          <w:sz w:val="22"/>
          <w:szCs w:val="22"/>
          <w:lang w:val="sv-SE"/>
        </w:rPr>
        <w:t>Om du blir gravid när du behandlas med Xolair, tala omedelbart om detta för din läkare.</w:t>
      </w:r>
    </w:p>
    <w:p w14:paraId="2513187E" w14:textId="77777777" w:rsidR="00BC07F9" w:rsidRPr="00DC2BA7" w:rsidRDefault="00BC07F9" w:rsidP="00535973">
      <w:pPr>
        <w:pStyle w:val="Char2"/>
        <w:widowControl w:val="0"/>
        <w:tabs>
          <w:tab w:val="left" w:pos="567"/>
        </w:tabs>
        <w:suppressAutoHyphens/>
        <w:spacing w:before="0"/>
        <w:jc w:val="left"/>
        <w:rPr>
          <w:sz w:val="22"/>
          <w:szCs w:val="22"/>
          <w:lang w:val="sv-SE"/>
        </w:rPr>
      </w:pPr>
    </w:p>
    <w:p w14:paraId="689F6F57" w14:textId="77777777" w:rsidR="00BC07F9" w:rsidRPr="00DC2BA7" w:rsidRDefault="00B60735" w:rsidP="00535973">
      <w:pPr>
        <w:pStyle w:val="Char2"/>
        <w:widowControl w:val="0"/>
        <w:spacing w:before="0"/>
        <w:jc w:val="left"/>
        <w:rPr>
          <w:sz w:val="22"/>
          <w:szCs w:val="22"/>
          <w:lang w:val="sv-SE"/>
        </w:rPr>
      </w:pPr>
      <w:r w:rsidRPr="00DC2BA7">
        <w:rPr>
          <w:sz w:val="22"/>
          <w:szCs w:val="22"/>
          <w:lang w:val="sv-SE"/>
        </w:rPr>
        <w:t xml:space="preserve"> Xolair kan passera över i bröstmjölk. Om du ammar eller planerar att amma ska du rådfråga läkare innan du använder detta läkemedel.</w:t>
      </w:r>
    </w:p>
    <w:p w14:paraId="477F4714" w14:textId="77777777" w:rsidR="00BC07F9" w:rsidRPr="00DC2BA7" w:rsidRDefault="00BC07F9" w:rsidP="00535973">
      <w:pPr>
        <w:pStyle w:val="Char2"/>
        <w:spacing w:before="0"/>
        <w:jc w:val="left"/>
        <w:rPr>
          <w:sz w:val="22"/>
          <w:szCs w:val="22"/>
          <w:lang w:val="sv-SE"/>
        </w:rPr>
      </w:pPr>
    </w:p>
    <w:p w14:paraId="78D6A85F" w14:textId="77777777" w:rsidR="00BC07F9"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Körförmåga och användning av maskiner</w:t>
      </w:r>
    </w:p>
    <w:p w14:paraId="5E064A1B" w14:textId="77777777" w:rsidR="00BC07F9" w:rsidRPr="00DC2BA7" w:rsidRDefault="00B60735" w:rsidP="00535973">
      <w:pPr>
        <w:pStyle w:val="Char2"/>
        <w:widowControl w:val="0"/>
        <w:spacing w:before="0"/>
        <w:jc w:val="left"/>
        <w:rPr>
          <w:sz w:val="22"/>
          <w:szCs w:val="22"/>
          <w:lang w:val="sv-SE"/>
        </w:rPr>
      </w:pPr>
      <w:r w:rsidRPr="00DC2BA7">
        <w:rPr>
          <w:sz w:val="22"/>
          <w:szCs w:val="22"/>
          <w:lang w:val="sv-SE"/>
        </w:rPr>
        <w:t>Det är inte troligt att Xolair påverkar din förmåga att köra motorfordon eller använda maskiner.</w:t>
      </w:r>
    </w:p>
    <w:p w14:paraId="3255E8EB" w14:textId="77777777" w:rsidR="00BC07F9" w:rsidRPr="00DC2BA7" w:rsidRDefault="00BC07F9" w:rsidP="00535973">
      <w:pPr>
        <w:pStyle w:val="Char2"/>
        <w:spacing w:before="0"/>
        <w:jc w:val="left"/>
        <w:rPr>
          <w:sz w:val="22"/>
          <w:szCs w:val="22"/>
          <w:lang w:val="sv-SE"/>
        </w:rPr>
      </w:pPr>
    </w:p>
    <w:p w14:paraId="24D5438F" w14:textId="77777777" w:rsidR="00BC07F9" w:rsidRPr="00DC2BA7" w:rsidRDefault="00BC07F9" w:rsidP="00535973">
      <w:pPr>
        <w:pStyle w:val="Char2"/>
        <w:spacing w:before="0"/>
        <w:jc w:val="left"/>
        <w:rPr>
          <w:sz w:val="22"/>
          <w:szCs w:val="22"/>
          <w:lang w:val="sv-SE"/>
        </w:rPr>
      </w:pPr>
    </w:p>
    <w:p w14:paraId="248D83AB" w14:textId="77777777" w:rsidR="00BC07F9" w:rsidRPr="00DC2BA7" w:rsidRDefault="00B60735" w:rsidP="00535973">
      <w:pPr>
        <w:keepNext/>
        <w:widowControl w:val="0"/>
        <w:numPr>
          <w:ilvl w:val="12"/>
          <w:numId w:val="0"/>
        </w:numPr>
        <w:tabs>
          <w:tab w:val="clear" w:pos="567"/>
        </w:tabs>
        <w:spacing w:line="240" w:lineRule="auto"/>
        <w:ind w:left="567" w:right="-2" w:hanging="567"/>
        <w:rPr>
          <w:lang w:val="sv-SE"/>
        </w:rPr>
      </w:pPr>
      <w:r w:rsidRPr="00DC2BA7">
        <w:rPr>
          <w:b/>
          <w:bCs/>
          <w:lang w:val="sv-SE"/>
        </w:rPr>
        <w:t>3.</w:t>
      </w:r>
      <w:r w:rsidRPr="00DC2BA7">
        <w:rPr>
          <w:b/>
          <w:bCs/>
          <w:lang w:val="sv-SE"/>
        </w:rPr>
        <w:tab/>
        <w:t xml:space="preserve">Hur </w:t>
      </w:r>
      <w:r w:rsidR="00657698" w:rsidRPr="00DC2BA7">
        <w:rPr>
          <w:b/>
          <w:bCs/>
          <w:lang w:val="sv-SE"/>
        </w:rPr>
        <w:t xml:space="preserve">du använder </w:t>
      </w:r>
      <w:r w:rsidRPr="00DC2BA7">
        <w:rPr>
          <w:b/>
          <w:bCs/>
          <w:lang w:val="sv-SE"/>
        </w:rPr>
        <w:t>Xolair</w:t>
      </w:r>
    </w:p>
    <w:p w14:paraId="6400EBDE" w14:textId="77777777" w:rsidR="00BC07F9" w:rsidRPr="00DC2BA7" w:rsidRDefault="00BC07F9" w:rsidP="00535973">
      <w:pPr>
        <w:pStyle w:val="Char2"/>
        <w:keepNext/>
        <w:spacing w:before="0"/>
        <w:jc w:val="left"/>
        <w:rPr>
          <w:sz w:val="22"/>
          <w:szCs w:val="22"/>
          <w:lang w:val="sv-SE"/>
        </w:rPr>
      </w:pPr>
    </w:p>
    <w:p w14:paraId="12659F0F" w14:textId="77777777" w:rsidR="00657698" w:rsidRPr="00DC2BA7" w:rsidRDefault="00B60735" w:rsidP="00B057AB">
      <w:pPr>
        <w:pStyle w:val="Char2"/>
        <w:spacing w:before="0"/>
        <w:jc w:val="left"/>
        <w:rPr>
          <w:sz w:val="22"/>
          <w:szCs w:val="22"/>
          <w:lang w:val="sv-SE"/>
        </w:rPr>
      </w:pPr>
      <w:r w:rsidRPr="00DC2BA7">
        <w:rPr>
          <w:sz w:val="22"/>
          <w:szCs w:val="22"/>
          <w:lang w:val="sv-SE"/>
        </w:rPr>
        <w:t>Använd alltid detta läkemedel enligt läkarens anvisningar. Rådfråga läkare, sjuksköterska eller apotekspersonal om du är osäker.</w:t>
      </w:r>
    </w:p>
    <w:p w14:paraId="5F93BC24" w14:textId="77777777" w:rsidR="00657698" w:rsidRPr="00DC2BA7" w:rsidRDefault="00657698" w:rsidP="00B057AB">
      <w:pPr>
        <w:pStyle w:val="Char2"/>
        <w:spacing w:before="0"/>
        <w:jc w:val="left"/>
        <w:rPr>
          <w:sz w:val="22"/>
          <w:szCs w:val="22"/>
          <w:lang w:val="sv-SE"/>
        </w:rPr>
      </w:pPr>
    </w:p>
    <w:p w14:paraId="41A5AC09" w14:textId="77777777" w:rsidR="00657698" w:rsidRPr="00DC2BA7" w:rsidRDefault="00B60735" w:rsidP="00B057AB">
      <w:pPr>
        <w:pStyle w:val="Char2"/>
        <w:keepNext/>
        <w:spacing w:before="0"/>
        <w:jc w:val="left"/>
        <w:rPr>
          <w:b/>
          <w:sz w:val="22"/>
          <w:szCs w:val="22"/>
          <w:lang w:val="sv-SE"/>
        </w:rPr>
      </w:pPr>
      <w:r w:rsidRPr="00DC2BA7">
        <w:rPr>
          <w:b/>
          <w:sz w:val="22"/>
          <w:szCs w:val="22"/>
          <w:lang w:val="sv-SE"/>
        </w:rPr>
        <w:t>Hur Xolair ges</w:t>
      </w:r>
    </w:p>
    <w:p w14:paraId="0BC5B1E2" w14:textId="77777777" w:rsidR="00657698" w:rsidRPr="00DC2BA7" w:rsidRDefault="00B60735" w:rsidP="00B057AB">
      <w:pPr>
        <w:pStyle w:val="Char2"/>
        <w:keepNext/>
        <w:spacing w:before="0"/>
        <w:jc w:val="left"/>
        <w:rPr>
          <w:sz w:val="22"/>
          <w:szCs w:val="22"/>
          <w:lang w:val="sv-SE"/>
        </w:rPr>
      </w:pPr>
      <w:r w:rsidRPr="00DC2BA7">
        <w:rPr>
          <w:sz w:val="22"/>
          <w:szCs w:val="22"/>
          <w:lang w:val="sv-SE"/>
        </w:rPr>
        <w:t xml:space="preserve">Xolair </w:t>
      </w:r>
      <w:r w:rsidR="00ED2796" w:rsidRPr="00DC2BA7">
        <w:rPr>
          <w:sz w:val="22"/>
          <w:szCs w:val="22"/>
          <w:lang w:val="sv-SE"/>
        </w:rPr>
        <w:t xml:space="preserve">ska </w:t>
      </w:r>
      <w:r w:rsidRPr="00DC2BA7">
        <w:rPr>
          <w:sz w:val="22"/>
          <w:szCs w:val="22"/>
          <w:lang w:val="sv-SE"/>
        </w:rPr>
        <w:t xml:space="preserve">ges som en injektion under huden </w:t>
      </w:r>
      <w:r w:rsidR="00ED2796" w:rsidRPr="00DC2BA7">
        <w:rPr>
          <w:sz w:val="22"/>
          <w:szCs w:val="22"/>
          <w:lang w:val="sv-SE"/>
        </w:rPr>
        <w:t>(</w:t>
      </w:r>
      <w:r w:rsidRPr="00DC2BA7">
        <w:rPr>
          <w:sz w:val="22"/>
          <w:szCs w:val="22"/>
          <w:lang w:val="sv-SE"/>
        </w:rPr>
        <w:t>s</w:t>
      </w:r>
      <w:r w:rsidR="00E46829" w:rsidRPr="00DC2BA7">
        <w:rPr>
          <w:sz w:val="22"/>
          <w:szCs w:val="22"/>
          <w:lang w:val="sv-SE"/>
        </w:rPr>
        <w:t>.</w:t>
      </w:r>
      <w:r w:rsidRPr="00DC2BA7">
        <w:rPr>
          <w:sz w:val="22"/>
          <w:szCs w:val="22"/>
          <w:lang w:val="sv-SE"/>
        </w:rPr>
        <w:t>k</w:t>
      </w:r>
      <w:r w:rsidR="00E46829" w:rsidRPr="00DC2BA7">
        <w:rPr>
          <w:sz w:val="22"/>
          <w:szCs w:val="22"/>
          <w:lang w:val="sv-SE"/>
        </w:rPr>
        <w:t>.</w:t>
      </w:r>
      <w:r w:rsidRPr="00DC2BA7">
        <w:rPr>
          <w:sz w:val="22"/>
          <w:szCs w:val="22"/>
          <w:lang w:val="sv-SE"/>
        </w:rPr>
        <w:t xml:space="preserve"> subkutan injektion</w:t>
      </w:r>
      <w:r w:rsidR="00ED2796" w:rsidRPr="00DC2BA7">
        <w:rPr>
          <w:sz w:val="22"/>
          <w:szCs w:val="22"/>
          <w:lang w:val="sv-SE"/>
        </w:rPr>
        <w:t>)</w:t>
      </w:r>
      <w:r w:rsidRPr="00DC2BA7">
        <w:rPr>
          <w:sz w:val="22"/>
          <w:szCs w:val="22"/>
          <w:lang w:val="sv-SE"/>
        </w:rPr>
        <w:t>.</w:t>
      </w:r>
    </w:p>
    <w:p w14:paraId="3A45F20F" w14:textId="77777777" w:rsidR="00657698" w:rsidRPr="00DC2BA7" w:rsidRDefault="00657698" w:rsidP="00B057AB">
      <w:pPr>
        <w:pStyle w:val="Char2"/>
        <w:keepNext/>
        <w:spacing w:before="0"/>
        <w:jc w:val="left"/>
        <w:rPr>
          <w:sz w:val="22"/>
          <w:szCs w:val="22"/>
          <w:lang w:val="sv-SE"/>
        </w:rPr>
      </w:pPr>
    </w:p>
    <w:p w14:paraId="286403D1" w14:textId="77777777" w:rsidR="00657698" w:rsidRPr="00DC2BA7" w:rsidRDefault="00B60735" w:rsidP="00B057AB">
      <w:pPr>
        <w:pStyle w:val="Char2"/>
        <w:keepNext/>
        <w:spacing w:before="0"/>
        <w:jc w:val="left"/>
        <w:rPr>
          <w:sz w:val="22"/>
          <w:szCs w:val="22"/>
          <w:u w:val="single"/>
          <w:lang w:val="sv-SE"/>
        </w:rPr>
      </w:pPr>
      <w:r w:rsidRPr="00DC2BA7">
        <w:rPr>
          <w:sz w:val="22"/>
          <w:szCs w:val="22"/>
          <w:u w:val="single"/>
          <w:lang w:val="sv-SE"/>
        </w:rPr>
        <w:t>Injektion av Xolair</w:t>
      </w:r>
    </w:p>
    <w:p w14:paraId="1FF31EA7" w14:textId="77777777" w:rsidR="00657698" w:rsidRPr="00DC2BA7" w:rsidRDefault="00B60735" w:rsidP="00B057AB">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Du och din läkare kommer att bes</w:t>
      </w:r>
      <w:r w:rsidR="00A6039B" w:rsidRPr="00DC2BA7">
        <w:rPr>
          <w:sz w:val="22"/>
          <w:szCs w:val="22"/>
          <w:lang w:val="sv-SE"/>
        </w:rPr>
        <w:t>luta</w:t>
      </w:r>
      <w:r w:rsidRPr="00DC2BA7">
        <w:rPr>
          <w:sz w:val="22"/>
          <w:szCs w:val="22"/>
          <w:lang w:val="sv-SE"/>
        </w:rPr>
        <w:t xml:space="preserve"> om du </w:t>
      </w:r>
      <w:r w:rsidR="00ED2796" w:rsidRPr="00DC2BA7">
        <w:rPr>
          <w:sz w:val="22"/>
          <w:szCs w:val="22"/>
          <w:lang w:val="sv-SE"/>
        </w:rPr>
        <w:t xml:space="preserve">själv </w:t>
      </w:r>
      <w:r w:rsidRPr="00DC2BA7">
        <w:rPr>
          <w:sz w:val="22"/>
          <w:szCs w:val="22"/>
          <w:lang w:val="sv-SE"/>
        </w:rPr>
        <w:t>ska inj</w:t>
      </w:r>
      <w:r w:rsidR="00ED2796" w:rsidRPr="00DC2BA7">
        <w:rPr>
          <w:sz w:val="22"/>
          <w:szCs w:val="22"/>
          <w:lang w:val="sv-SE"/>
        </w:rPr>
        <w:t>icera Xolair. De första 3 </w:t>
      </w:r>
      <w:r w:rsidRPr="00DC2BA7">
        <w:rPr>
          <w:sz w:val="22"/>
          <w:szCs w:val="22"/>
          <w:lang w:val="sv-SE"/>
        </w:rPr>
        <w:t xml:space="preserve">doserna </w:t>
      </w:r>
      <w:r w:rsidR="0037759C" w:rsidRPr="00DC2BA7">
        <w:rPr>
          <w:sz w:val="22"/>
          <w:szCs w:val="22"/>
          <w:lang w:val="sv-SE"/>
        </w:rPr>
        <w:t xml:space="preserve">ska </w:t>
      </w:r>
      <w:r w:rsidRPr="00DC2BA7">
        <w:rPr>
          <w:sz w:val="22"/>
          <w:szCs w:val="22"/>
          <w:lang w:val="sv-SE"/>
        </w:rPr>
        <w:t xml:space="preserve">alltid </w:t>
      </w:r>
      <w:r w:rsidR="0037759C" w:rsidRPr="00DC2BA7">
        <w:rPr>
          <w:sz w:val="22"/>
          <w:szCs w:val="22"/>
          <w:lang w:val="sv-SE"/>
        </w:rPr>
        <w:t xml:space="preserve">ges </w:t>
      </w:r>
      <w:r w:rsidRPr="00DC2BA7">
        <w:rPr>
          <w:sz w:val="22"/>
          <w:szCs w:val="22"/>
          <w:lang w:val="sv-SE"/>
        </w:rPr>
        <w:t>av</w:t>
      </w:r>
      <w:r w:rsidR="0037759C" w:rsidRPr="00DC2BA7">
        <w:rPr>
          <w:sz w:val="22"/>
          <w:szCs w:val="22"/>
          <w:lang w:val="sv-SE"/>
        </w:rPr>
        <w:t>,</w:t>
      </w:r>
      <w:r w:rsidRPr="00DC2BA7">
        <w:rPr>
          <w:sz w:val="22"/>
          <w:szCs w:val="22"/>
          <w:lang w:val="sv-SE"/>
        </w:rPr>
        <w:t xml:space="preserve"> eller under överinseende av</w:t>
      </w:r>
      <w:r w:rsidR="0037759C" w:rsidRPr="00DC2BA7">
        <w:rPr>
          <w:sz w:val="22"/>
          <w:szCs w:val="22"/>
          <w:lang w:val="sv-SE"/>
        </w:rPr>
        <w:t>,</w:t>
      </w:r>
      <w:r w:rsidRPr="00DC2BA7">
        <w:rPr>
          <w:sz w:val="22"/>
          <w:szCs w:val="22"/>
          <w:lang w:val="sv-SE"/>
        </w:rPr>
        <w:t xml:space="preserve"> </w:t>
      </w:r>
      <w:r w:rsidR="00ED2796" w:rsidRPr="00DC2BA7">
        <w:rPr>
          <w:sz w:val="22"/>
          <w:szCs w:val="22"/>
          <w:lang w:val="sv-SE"/>
        </w:rPr>
        <w:t>sjukvårdspersonal (se avsnitt </w:t>
      </w:r>
      <w:r w:rsidRPr="00DC2BA7">
        <w:rPr>
          <w:sz w:val="22"/>
          <w:szCs w:val="22"/>
          <w:lang w:val="sv-SE"/>
        </w:rPr>
        <w:t>2).</w:t>
      </w:r>
    </w:p>
    <w:p w14:paraId="4CEBA936" w14:textId="77777777" w:rsidR="00657698" w:rsidRPr="00DC2BA7" w:rsidRDefault="00B60735" w:rsidP="00B057AB">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r>
      <w:r w:rsidR="005840F1" w:rsidRPr="00DC2BA7">
        <w:rPr>
          <w:sz w:val="22"/>
          <w:szCs w:val="22"/>
          <w:lang w:val="sv-SE"/>
        </w:rPr>
        <w:t xml:space="preserve">Innan du </w:t>
      </w:r>
      <w:r w:rsidR="00A6039B" w:rsidRPr="00DC2BA7">
        <w:rPr>
          <w:sz w:val="22"/>
          <w:szCs w:val="22"/>
          <w:lang w:val="sv-SE"/>
        </w:rPr>
        <w:t xml:space="preserve">själv </w:t>
      </w:r>
      <w:r w:rsidR="005840F1" w:rsidRPr="00DC2BA7">
        <w:rPr>
          <w:sz w:val="22"/>
          <w:szCs w:val="22"/>
          <w:lang w:val="sv-SE"/>
        </w:rPr>
        <w:t xml:space="preserve">injicerar </w:t>
      </w:r>
      <w:r w:rsidRPr="00DC2BA7">
        <w:rPr>
          <w:sz w:val="22"/>
          <w:szCs w:val="22"/>
          <w:lang w:val="sv-SE"/>
        </w:rPr>
        <w:t xml:space="preserve">är </w:t>
      </w:r>
      <w:r w:rsidR="005840F1" w:rsidRPr="00DC2BA7">
        <w:rPr>
          <w:sz w:val="22"/>
          <w:szCs w:val="22"/>
          <w:lang w:val="sv-SE"/>
        </w:rPr>
        <w:t xml:space="preserve">det </w:t>
      </w:r>
      <w:r w:rsidRPr="00DC2BA7">
        <w:rPr>
          <w:sz w:val="22"/>
          <w:szCs w:val="22"/>
          <w:lang w:val="sv-SE"/>
        </w:rPr>
        <w:t xml:space="preserve">viktigt att </w:t>
      </w:r>
      <w:r w:rsidR="0037759C" w:rsidRPr="00DC2BA7">
        <w:rPr>
          <w:sz w:val="22"/>
          <w:szCs w:val="22"/>
          <w:lang w:val="sv-SE"/>
        </w:rPr>
        <w:t xml:space="preserve">du </w:t>
      </w:r>
      <w:r w:rsidR="002110C8" w:rsidRPr="00DC2BA7">
        <w:rPr>
          <w:sz w:val="22"/>
          <w:szCs w:val="22"/>
          <w:lang w:val="sv-SE"/>
        </w:rPr>
        <w:t>får</w:t>
      </w:r>
      <w:r w:rsidR="0037759C" w:rsidRPr="00DC2BA7">
        <w:rPr>
          <w:sz w:val="22"/>
          <w:szCs w:val="22"/>
          <w:lang w:val="sv-SE"/>
        </w:rPr>
        <w:t xml:space="preserve"> ordentlig </w:t>
      </w:r>
      <w:r w:rsidR="00A6039B" w:rsidRPr="00DC2BA7">
        <w:rPr>
          <w:sz w:val="22"/>
          <w:szCs w:val="22"/>
          <w:lang w:val="sv-SE"/>
        </w:rPr>
        <w:t xml:space="preserve">utbildning </w:t>
      </w:r>
      <w:r w:rsidR="005F66C5" w:rsidRPr="00DC2BA7">
        <w:rPr>
          <w:sz w:val="22"/>
          <w:szCs w:val="22"/>
          <w:lang w:val="sv-SE"/>
        </w:rPr>
        <w:t>i</w:t>
      </w:r>
      <w:r w:rsidR="0037759C" w:rsidRPr="00DC2BA7">
        <w:rPr>
          <w:sz w:val="22"/>
          <w:szCs w:val="22"/>
          <w:lang w:val="sv-SE"/>
        </w:rPr>
        <w:t xml:space="preserve"> </w:t>
      </w:r>
      <w:r w:rsidR="00ED2796" w:rsidRPr="00DC2BA7">
        <w:rPr>
          <w:sz w:val="22"/>
          <w:szCs w:val="22"/>
          <w:lang w:val="sv-SE"/>
        </w:rPr>
        <w:t>hur du injicerar</w:t>
      </w:r>
      <w:r w:rsidRPr="00DC2BA7">
        <w:rPr>
          <w:sz w:val="22"/>
          <w:szCs w:val="22"/>
          <w:lang w:val="sv-SE"/>
        </w:rPr>
        <w:t xml:space="preserve"> </w:t>
      </w:r>
      <w:r w:rsidR="005840F1" w:rsidRPr="00DC2BA7">
        <w:rPr>
          <w:sz w:val="22"/>
          <w:szCs w:val="22"/>
          <w:lang w:val="sv-SE"/>
        </w:rPr>
        <w:t>läkemedlet</w:t>
      </w:r>
      <w:r w:rsidRPr="00DC2BA7">
        <w:rPr>
          <w:sz w:val="22"/>
          <w:szCs w:val="22"/>
          <w:lang w:val="sv-SE"/>
        </w:rPr>
        <w:t>.</w:t>
      </w:r>
    </w:p>
    <w:p w14:paraId="07C74D78" w14:textId="77777777" w:rsidR="00657698" w:rsidRPr="00DC2BA7" w:rsidRDefault="00B60735" w:rsidP="00B057AB">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 xml:space="preserve">En </w:t>
      </w:r>
      <w:r w:rsidR="00E46829" w:rsidRPr="00DC2BA7">
        <w:rPr>
          <w:sz w:val="22"/>
          <w:szCs w:val="22"/>
          <w:lang w:val="sv-SE"/>
        </w:rPr>
        <w:t>anhörig</w:t>
      </w:r>
      <w:r w:rsidRPr="00DC2BA7">
        <w:rPr>
          <w:sz w:val="22"/>
          <w:szCs w:val="22"/>
          <w:lang w:val="sv-SE"/>
        </w:rPr>
        <w:t xml:space="preserve"> (till exempel förälder) kan också ge Xolair-injektion efter att </w:t>
      </w:r>
      <w:r w:rsidR="00ED2796" w:rsidRPr="00DC2BA7">
        <w:rPr>
          <w:sz w:val="22"/>
          <w:szCs w:val="22"/>
          <w:lang w:val="sv-SE"/>
        </w:rPr>
        <w:t>hen</w:t>
      </w:r>
      <w:r w:rsidRPr="00DC2BA7">
        <w:rPr>
          <w:sz w:val="22"/>
          <w:szCs w:val="22"/>
          <w:lang w:val="sv-SE"/>
        </w:rPr>
        <w:t xml:space="preserve"> har fått ordentlig </w:t>
      </w:r>
      <w:r w:rsidR="0037759C" w:rsidRPr="00DC2BA7">
        <w:rPr>
          <w:sz w:val="22"/>
          <w:szCs w:val="22"/>
          <w:lang w:val="sv-SE"/>
        </w:rPr>
        <w:t>utbildning</w:t>
      </w:r>
      <w:r w:rsidRPr="00DC2BA7">
        <w:rPr>
          <w:sz w:val="22"/>
          <w:szCs w:val="22"/>
          <w:lang w:val="sv-SE"/>
        </w:rPr>
        <w:t>.</w:t>
      </w:r>
    </w:p>
    <w:p w14:paraId="03F3A7B3" w14:textId="77777777" w:rsidR="00657698" w:rsidRPr="00DC2BA7" w:rsidRDefault="00657698" w:rsidP="00B057AB">
      <w:pPr>
        <w:pStyle w:val="Char2"/>
        <w:spacing w:before="0"/>
        <w:jc w:val="left"/>
        <w:rPr>
          <w:sz w:val="22"/>
          <w:szCs w:val="22"/>
          <w:lang w:val="sv-SE"/>
        </w:rPr>
      </w:pPr>
    </w:p>
    <w:p w14:paraId="35752CDC" w14:textId="77777777" w:rsidR="00657698" w:rsidRPr="00DC2BA7" w:rsidRDefault="00B60735" w:rsidP="00B057AB">
      <w:pPr>
        <w:pStyle w:val="Char2"/>
        <w:spacing w:before="0"/>
        <w:jc w:val="left"/>
        <w:rPr>
          <w:sz w:val="22"/>
          <w:szCs w:val="22"/>
          <w:lang w:val="sv-SE"/>
        </w:rPr>
      </w:pPr>
      <w:r w:rsidRPr="00DC2BA7">
        <w:rPr>
          <w:sz w:val="22"/>
          <w:szCs w:val="22"/>
          <w:lang w:val="sv-SE"/>
        </w:rPr>
        <w:t xml:space="preserve">För </w:t>
      </w:r>
      <w:r w:rsidR="00A6039B" w:rsidRPr="00DC2BA7">
        <w:rPr>
          <w:sz w:val="22"/>
          <w:szCs w:val="22"/>
          <w:lang w:val="sv-SE"/>
        </w:rPr>
        <w:t>detaljerade</w:t>
      </w:r>
      <w:r w:rsidRPr="00DC2BA7">
        <w:rPr>
          <w:sz w:val="22"/>
          <w:szCs w:val="22"/>
          <w:lang w:val="sv-SE"/>
        </w:rPr>
        <w:t xml:space="preserve"> instruktioner om hur du injicerar Xolair, se "Instruktioner för användning av Xolair förfylld spruta" i slutet av denna bipacksedel.</w:t>
      </w:r>
    </w:p>
    <w:p w14:paraId="6B46BB8D" w14:textId="77777777" w:rsidR="00657698" w:rsidRPr="00DC2BA7" w:rsidRDefault="00657698" w:rsidP="00B057AB">
      <w:pPr>
        <w:pStyle w:val="Char2"/>
        <w:spacing w:before="0"/>
        <w:jc w:val="left"/>
        <w:rPr>
          <w:sz w:val="22"/>
          <w:szCs w:val="22"/>
          <w:lang w:val="sv-SE"/>
        </w:rPr>
      </w:pPr>
    </w:p>
    <w:p w14:paraId="139602F1" w14:textId="77777777" w:rsidR="00657698" w:rsidRPr="00DC2BA7" w:rsidRDefault="00B60735" w:rsidP="00B057AB">
      <w:pPr>
        <w:pStyle w:val="Char2"/>
        <w:keepNext/>
        <w:spacing w:before="0"/>
        <w:jc w:val="left"/>
        <w:rPr>
          <w:sz w:val="22"/>
          <w:szCs w:val="22"/>
          <w:u w:val="single"/>
          <w:lang w:val="sv-SE"/>
        </w:rPr>
      </w:pPr>
      <w:r w:rsidRPr="00DC2BA7">
        <w:rPr>
          <w:sz w:val="22"/>
          <w:szCs w:val="22"/>
          <w:u w:val="single"/>
          <w:lang w:val="sv-SE"/>
        </w:rPr>
        <w:t>Utbildning för</w:t>
      </w:r>
      <w:r w:rsidR="0037759C" w:rsidRPr="00DC2BA7">
        <w:rPr>
          <w:sz w:val="22"/>
          <w:szCs w:val="22"/>
          <w:u w:val="single"/>
          <w:lang w:val="sv-SE"/>
        </w:rPr>
        <w:t xml:space="preserve"> </w:t>
      </w:r>
      <w:r w:rsidRPr="00DC2BA7">
        <w:rPr>
          <w:sz w:val="22"/>
          <w:szCs w:val="22"/>
          <w:u w:val="single"/>
          <w:lang w:val="sv-SE"/>
        </w:rPr>
        <w:t>att känna igen allvarliga allergiska reaktioner</w:t>
      </w:r>
    </w:p>
    <w:p w14:paraId="7CFB8E9F" w14:textId="77777777" w:rsidR="00657698" w:rsidRPr="00DC2BA7" w:rsidRDefault="00B60735" w:rsidP="00B057AB">
      <w:pPr>
        <w:pStyle w:val="Char2"/>
        <w:keepNext/>
        <w:spacing w:before="0"/>
        <w:jc w:val="left"/>
        <w:rPr>
          <w:sz w:val="22"/>
          <w:szCs w:val="22"/>
          <w:lang w:val="sv-SE"/>
        </w:rPr>
      </w:pPr>
      <w:r w:rsidRPr="00DC2BA7">
        <w:rPr>
          <w:sz w:val="22"/>
          <w:szCs w:val="22"/>
          <w:lang w:val="sv-SE"/>
        </w:rPr>
        <w:t xml:space="preserve">Det är viktigt att du inte injicerar Xolair själv </w:t>
      </w:r>
      <w:r w:rsidR="002110C8" w:rsidRPr="00DC2BA7">
        <w:rPr>
          <w:sz w:val="22"/>
          <w:szCs w:val="22"/>
          <w:lang w:val="sv-SE"/>
        </w:rPr>
        <w:t>förrän</w:t>
      </w:r>
      <w:r w:rsidRPr="00DC2BA7">
        <w:rPr>
          <w:sz w:val="22"/>
          <w:szCs w:val="22"/>
          <w:lang w:val="sv-SE"/>
        </w:rPr>
        <w:t xml:space="preserve"> du har utbildats av din läkare eller sjuksköterska </w:t>
      </w:r>
      <w:r w:rsidR="006B323E" w:rsidRPr="00DC2BA7">
        <w:rPr>
          <w:sz w:val="22"/>
          <w:szCs w:val="22"/>
          <w:lang w:val="sv-SE"/>
        </w:rPr>
        <w:t>i</w:t>
      </w:r>
      <w:r w:rsidRPr="00DC2BA7">
        <w:rPr>
          <w:sz w:val="22"/>
          <w:szCs w:val="22"/>
          <w:lang w:val="sv-SE"/>
        </w:rPr>
        <w:t>:</w:t>
      </w:r>
    </w:p>
    <w:p w14:paraId="599B5702" w14:textId="77777777" w:rsidR="00657698" w:rsidRPr="00DC2BA7" w:rsidRDefault="00B60735" w:rsidP="00B057AB">
      <w:pPr>
        <w:pStyle w:val="Char2"/>
        <w:spacing w:before="0"/>
        <w:jc w:val="left"/>
        <w:rPr>
          <w:sz w:val="22"/>
          <w:szCs w:val="22"/>
          <w:lang w:val="sv-SE"/>
        </w:rPr>
      </w:pPr>
      <w:r w:rsidRPr="00DC2BA7">
        <w:rPr>
          <w:sz w:val="22"/>
          <w:szCs w:val="22"/>
          <w:lang w:val="sv-SE"/>
        </w:rPr>
        <w:t>-</w:t>
      </w:r>
      <w:r w:rsidRPr="00DC2BA7">
        <w:rPr>
          <w:sz w:val="22"/>
          <w:szCs w:val="22"/>
          <w:lang w:val="sv-SE"/>
        </w:rPr>
        <w:tab/>
        <w:t xml:space="preserve">hur </w:t>
      </w:r>
      <w:r w:rsidR="00A6039B" w:rsidRPr="00DC2BA7">
        <w:rPr>
          <w:sz w:val="22"/>
          <w:szCs w:val="22"/>
          <w:lang w:val="sv-SE"/>
        </w:rPr>
        <w:t>du</w:t>
      </w:r>
      <w:r w:rsidRPr="00DC2BA7">
        <w:rPr>
          <w:sz w:val="22"/>
          <w:szCs w:val="22"/>
          <w:lang w:val="sv-SE"/>
        </w:rPr>
        <w:t xml:space="preserve"> känner igen tidi</w:t>
      </w:r>
      <w:r w:rsidR="00942987" w:rsidRPr="00DC2BA7">
        <w:rPr>
          <w:sz w:val="22"/>
          <w:szCs w:val="22"/>
          <w:lang w:val="sv-SE"/>
        </w:rPr>
        <w:t>ga tecken och sym</w:t>
      </w:r>
      <w:r w:rsidRPr="00DC2BA7">
        <w:rPr>
          <w:sz w:val="22"/>
          <w:szCs w:val="22"/>
          <w:lang w:val="sv-SE"/>
        </w:rPr>
        <w:t>tom på a</w:t>
      </w:r>
      <w:r w:rsidR="00ED2796" w:rsidRPr="00DC2BA7">
        <w:rPr>
          <w:sz w:val="22"/>
          <w:szCs w:val="22"/>
          <w:lang w:val="sv-SE"/>
        </w:rPr>
        <w:t>llvarliga allergiska reaktioner</w:t>
      </w:r>
    </w:p>
    <w:p w14:paraId="3765BB46" w14:textId="77777777" w:rsidR="00657698" w:rsidRPr="00DC2BA7" w:rsidRDefault="00B60735" w:rsidP="00B057AB">
      <w:pPr>
        <w:pStyle w:val="Char2"/>
        <w:spacing w:before="0"/>
        <w:jc w:val="left"/>
        <w:rPr>
          <w:sz w:val="22"/>
          <w:szCs w:val="22"/>
          <w:lang w:val="sv-SE"/>
        </w:rPr>
      </w:pPr>
      <w:r w:rsidRPr="00DC2BA7">
        <w:rPr>
          <w:sz w:val="22"/>
          <w:szCs w:val="22"/>
          <w:lang w:val="sv-SE"/>
        </w:rPr>
        <w:t>-</w:t>
      </w:r>
      <w:r w:rsidRPr="00DC2BA7">
        <w:rPr>
          <w:sz w:val="22"/>
          <w:szCs w:val="22"/>
          <w:lang w:val="sv-SE"/>
        </w:rPr>
        <w:tab/>
      </w:r>
      <w:r w:rsidR="00ED2796" w:rsidRPr="00DC2BA7">
        <w:rPr>
          <w:sz w:val="22"/>
          <w:szCs w:val="22"/>
          <w:lang w:val="sv-SE"/>
        </w:rPr>
        <w:t xml:space="preserve">vad </w:t>
      </w:r>
      <w:r w:rsidR="00A6039B" w:rsidRPr="00DC2BA7">
        <w:rPr>
          <w:sz w:val="22"/>
          <w:szCs w:val="22"/>
          <w:lang w:val="sv-SE"/>
        </w:rPr>
        <w:t>du</w:t>
      </w:r>
      <w:r w:rsidR="00ED2796" w:rsidRPr="00DC2BA7">
        <w:rPr>
          <w:sz w:val="22"/>
          <w:szCs w:val="22"/>
          <w:lang w:val="sv-SE"/>
        </w:rPr>
        <w:t xml:space="preserve"> ska göra om sym</w:t>
      </w:r>
      <w:r w:rsidR="0037759C" w:rsidRPr="00DC2BA7">
        <w:rPr>
          <w:sz w:val="22"/>
          <w:szCs w:val="22"/>
          <w:lang w:val="sv-SE"/>
        </w:rPr>
        <w:t>tom</w:t>
      </w:r>
      <w:r w:rsidRPr="00DC2BA7">
        <w:rPr>
          <w:sz w:val="22"/>
          <w:szCs w:val="22"/>
          <w:lang w:val="sv-SE"/>
        </w:rPr>
        <w:t xml:space="preserve"> uppstår.</w:t>
      </w:r>
    </w:p>
    <w:p w14:paraId="54CE3436" w14:textId="77777777" w:rsidR="00657698" w:rsidRPr="00DC2BA7" w:rsidRDefault="00B60735" w:rsidP="00B057AB">
      <w:pPr>
        <w:pStyle w:val="Char2"/>
        <w:spacing w:before="0"/>
        <w:jc w:val="left"/>
        <w:rPr>
          <w:sz w:val="22"/>
          <w:szCs w:val="22"/>
          <w:lang w:val="sv-SE"/>
        </w:rPr>
      </w:pPr>
      <w:r w:rsidRPr="00DC2BA7">
        <w:rPr>
          <w:sz w:val="22"/>
          <w:szCs w:val="22"/>
          <w:lang w:val="sv-SE"/>
        </w:rPr>
        <w:t>För mer information om tidiga t</w:t>
      </w:r>
      <w:r w:rsidR="00ED2796" w:rsidRPr="00DC2BA7">
        <w:rPr>
          <w:sz w:val="22"/>
          <w:szCs w:val="22"/>
          <w:lang w:val="sv-SE"/>
        </w:rPr>
        <w:t>ecken och sym</w:t>
      </w:r>
      <w:r w:rsidRPr="00DC2BA7">
        <w:rPr>
          <w:sz w:val="22"/>
          <w:szCs w:val="22"/>
          <w:lang w:val="sv-SE"/>
        </w:rPr>
        <w:t>tom på allvarliga al</w:t>
      </w:r>
      <w:r w:rsidR="00ED2796" w:rsidRPr="00DC2BA7">
        <w:rPr>
          <w:sz w:val="22"/>
          <w:szCs w:val="22"/>
          <w:lang w:val="sv-SE"/>
        </w:rPr>
        <w:t>lergiska reaktioner, se avsnitt </w:t>
      </w:r>
      <w:r w:rsidRPr="00DC2BA7">
        <w:rPr>
          <w:sz w:val="22"/>
          <w:szCs w:val="22"/>
          <w:lang w:val="sv-SE"/>
        </w:rPr>
        <w:t>4.</w:t>
      </w:r>
    </w:p>
    <w:p w14:paraId="05B5D5E9" w14:textId="77777777" w:rsidR="00BC07F9" w:rsidRPr="00DC2BA7" w:rsidRDefault="00BC07F9" w:rsidP="00B057AB">
      <w:pPr>
        <w:pStyle w:val="Char2"/>
        <w:spacing w:before="0"/>
        <w:jc w:val="left"/>
        <w:rPr>
          <w:sz w:val="22"/>
          <w:szCs w:val="22"/>
          <w:lang w:val="sv-SE"/>
        </w:rPr>
      </w:pPr>
    </w:p>
    <w:p w14:paraId="2BDBFA67" w14:textId="77777777" w:rsidR="00BC07F9" w:rsidRPr="00DC2BA7" w:rsidRDefault="00B60735" w:rsidP="00B057AB">
      <w:pPr>
        <w:pStyle w:val="Char2"/>
        <w:keepNext/>
        <w:spacing w:before="0"/>
        <w:jc w:val="left"/>
        <w:rPr>
          <w:b/>
          <w:bCs/>
          <w:sz w:val="22"/>
          <w:szCs w:val="22"/>
          <w:lang w:val="sv-SE"/>
        </w:rPr>
      </w:pPr>
      <w:r w:rsidRPr="00DC2BA7">
        <w:rPr>
          <w:b/>
          <w:bCs/>
          <w:sz w:val="22"/>
          <w:szCs w:val="22"/>
          <w:lang w:val="sv-SE"/>
        </w:rPr>
        <w:t xml:space="preserve">Vilken dos du </w:t>
      </w:r>
      <w:r w:rsidR="00A6039B" w:rsidRPr="00DC2BA7">
        <w:rPr>
          <w:b/>
          <w:bCs/>
          <w:sz w:val="22"/>
          <w:szCs w:val="22"/>
          <w:lang w:val="sv-SE"/>
        </w:rPr>
        <w:t>ska använda</w:t>
      </w:r>
    </w:p>
    <w:p w14:paraId="31220215" w14:textId="77777777" w:rsidR="0037759C" w:rsidRPr="00DC2BA7" w:rsidRDefault="00B60735" w:rsidP="00B057AB">
      <w:pPr>
        <w:pStyle w:val="Char2"/>
        <w:spacing w:before="0"/>
        <w:jc w:val="left"/>
        <w:rPr>
          <w:sz w:val="22"/>
          <w:szCs w:val="22"/>
          <w:lang w:val="sv-SE"/>
        </w:rPr>
      </w:pPr>
      <w:r w:rsidRPr="00DC2BA7">
        <w:rPr>
          <w:sz w:val="22"/>
          <w:szCs w:val="22"/>
          <w:lang w:val="sv-SE"/>
        </w:rPr>
        <w:t xml:space="preserve">Din läkare </w:t>
      </w:r>
      <w:r w:rsidR="00653867" w:rsidRPr="00DC2BA7">
        <w:rPr>
          <w:sz w:val="22"/>
          <w:szCs w:val="22"/>
          <w:lang w:val="sv-SE"/>
        </w:rPr>
        <w:t>beslutar</w:t>
      </w:r>
      <w:r w:rsidRPr="00DC2BA7">
        <w:rPr>
          <w:sz w:val="22"/>
          <w:szCs w:val="22"/>
          <w:lang w:val="sv-SE"/>
        </w:rPr>
        <w:t xml:space="preserve"> hur mycket Xolair du behöver och hur ofta du ska behandlas. Det baseras på din kroppsvikt och mängden IgE i blodet. Ett blodprov för att mäta IgE-mängden tas innan behandlingen påbörjas.</w:t>
      </w:r>
    </w:p>
    <w:p w14:paraId="00B6B01B" w14:textId="77777777" w:rsidR="0037759C" w:rsidRPr="00DC2BA7" w:rsidRDefault="0037759C" w:rsidP="00B057AB">
      <w:pPr>
        <w:pStyle w:val="Char2"/>
        <w:spacing w:before="0"/>
        <w:jc w:val="left"/>
        <w:rPr>
          <w:sz w:val="22"/>
          <w:szCs w:val="22"/>
          <w:lang w:val="sv-SE"/>
        </w:rPr>
      </w:pPr>
    </w:p>
    <w:p w14:paraId="7B8EB26E" w14:textId="77777777" w:rsidR="00BC07F9" w:rsidRPr="00DC2BA7" w:rsidRDefault="00B60735" w:rsidP="00B057AB">
      <w:pPr>
        <w:pStyle w:val="Char2"/>
        <w:spacing w:before="0"/>
        <w:jc w:val="left"/>
        <w:rPr>
          <w:sz w:val="22"/>
          <w:szCs w:val="22"/>
          <w:lang w:val="sv-SE"/>
        </w:rPr>
      </w:pPr>
      <w:r w:rsidRPr="00DC2BA7">
        <w:rPr>
          <w:sz w:val="22"/>
          <w:szCs w:val="22"/>
          <w:lang w:val="sv-SE"/>
        </w:rPr>
        <w:t xml:space="preserve">Du kommer att </w:t>
      </w:r>
      <w:r w:rsidR="0037759C" w:rsidRPr="00DC2BA7">
        <w:rPr>
          <w:sz w:val="22"/>
          <w:szCs w:val="22"/>
          <w:lang w:val="sv-SE"/>
        </w:rPr>
        <w:t xml:space="preserve">behöva </w:t>
      </w:r>
      <w:r w:rsidRPr="00DC2BA7">
        <w:rPr>
          <w:sz w:val="22"/>
          <w:szCs w:val="22"/>
          <w:lang w:val="sv-SE"/>
        </w:rPr>
        <w:t>1 till 4 injektioner vid varje tillfälle</w:t>
      </w:r>
      <w:r w:rsidR="0037759C" w:rsidRPr="00DC2BA7">
        <w:rPr>
          <w:sz w:val="22"/>
          <w:szCs w:val="22"/>
          <w:lang w:val="sv-SE"/>
        </w:rPr>
        <w:t>, antingen</w:t>
      </w:r>
      <w:r w:rsidRPr="00DC2BA7">
        <w:rPr>
          <w:sz w:val="22"/>
          <w:szCs w:val="22"/>
          <w:lang w:val="sv-SE"/>
        </w:rPr>
        <w:t xml:space="preserve"> varannan eller var fjärde vecka.</w:t>
      </w:r>
    </w:p>
    <w:p w14:paraId="2C600FC3" w14:textId="77777777" w:rsidR="00BC07F9" w:rsidRPr="00DC2BA7" w:rsidRDefault="00BC07F9" w:rsidP="00B057AB">
      <w:pPr>
        <w:pStyle w:val="Char2"/>
        <w:spacing w:before="0"/>
        <w:jc w:val="left"/>
        <w:rPr>
          <w:sz w:val="22"/>
          <w:szCs w:val="22"/>
          <w:lang w:val="sv-SE"/>
        </w:rPr>
      </w:pPr>
    </w:p>
    <w:p w14:paraId="7C497D22" w14:textId="77777777" w:rsidR="00BC07F9" w:rsidRPr="00DC2BA7" w:rsidRDefault="00B60735" w:rsidP="00B057AB">
      <w:pPr>
        <w:pStyle w:val="Char2"/>
        <w:spacing w:before="0"/>
        <w:jc w:val="left"/>
        <w:rPr>
          <w:sz w:val="22"/>
          <w:szCs w:val="22"/>
          <w:lang w:val="sv-SE"/>
        </w:rPr>
      </w:pPr>
      <w:r w:rsidRPr="00DC2BA7">
        <w:rPr>
          <w:sz w:val="22"/>
          <w:szCs w:val="22"/>
          <w:lang w:val="sv-SE"/>
        </w:rPr>
        <w:t>Fortsätt att ta din vanliga astma</w:t>
      </w:r>
      <w:r w:rsidR="007A5051" w:rsidRPr="00DC2BA7">
        <w:rPr>
          <w:sz w:val="22"/>
          <w:szCs w:val="22"/>
          <w:lang w:val="sv-SE"/>
        </w:rPr>
        <w:t>medicin</w:t>
      </w:r>
      <w:r w:rsidR="00EF2339" w:rsidRPr="00DC2BA7">
        <w:rPr>
          <w:sz w:val="22"/>
          <w:szCs w:val="22"/>
          <w:lang w:val="sv-SE"/>
        </w:rPr>
        <w:t xml:space="preserve"> och/eller </w:t>
      </w:r>
      <w:r w:rsidRPr="00DC2BA7">
        <w:rPr>
          <w:sz w:val="22"/>
          <w:szCs w:val="22"/>
          <w:lang w:val="sv-SE"/>
        </w:rPr>
        <w:t xml:space="preserve">medicin </w:t>
      </w:r>
      <w:r w:rsidR="00EF2339" w:rsidRPr="00DC2BA7">
        <w:rPr>
          <w:sz w:val="22"/>
          <w:szCs w:val="22"/>
          <w:lang w:val="sv-SE"/>
        </w:rPr>
        <w:t xml:space="preserve">mot näspolyper </w:t>
      </w:r>
      <w:r w:rsidRPr="00DC2BA7">
        <w:rPr>
          <w:sz w:val="22"/>
          <w:szCs w:val="22"/>
          <w:lang w:val="sv-SE"/>
        </w:rPr>
        <w:t xml:space="preserve">under behandlingen med Xolair. Sluta inte ta någon av dina mediciner </w:t>
      </w:r>
      <w:r w:rsidR="00EF2339" w:rsidRPr="00DC2BA7">
        <w:rPr>
          <w:sz w:val="22"/>
          <w:szCs w:val="22"/>
          <w:lang w:val="sv-SE"/>
        </w:rPr>
        <w:t xml:space="preserve">mot </w:t>
      </w:r>
      <w:r w:rsidR="00D13D7E" w:rsidRPr="00DC2BA7">
        <w:rPr>
          <w:sz w:val="22"/>
          <w:szCs w:val="22"/>
          <w:lang w:val="sv-SE"/>
        </w:rPr>
        <w:t xml:space="preserve">astma och/eller </w:t>
      </w:r>
      <w:r w:rsidR="00EF2339" w:rsidRPr="00DC2BA7">
        <w:rPr>
          <w:sz w:val="22"/>
          <w:szCs w:val="22"/>
          <w:lang w:val="sv-SE"/>
        </w:rPr>
        <w:t xml:space="preserve">näspolyper </w:t>
      </w:r>
      <w:r w:rsidRPr="00DC2BA7">
        <w:rPr>
          <w:sz w:val="22"/>
          <w:szCs w:val="22"/>
          <w:lang w:val="sv-SE"/>
        </w:rPr>
        <w:t>utan att tala med din läkare.</w:t>
      </w:r>
    </w:p>
    <w:p w14:paraId="2A5284A1" w14:textId="77777777" w:rsidR="00BC07F9" w:rsidRPr="00DC2BA7" w:rsidRDefault="00BC07F9" w:rsidP="00B057AB">
      <w:pPr>
        <w:pStyle w:val="Char2"/>
        <w:spacing w:before="0"/>
        <w:jc w:val="left"/>
        <w:rPr>
          <w:sz w:val="22"/>
          <w:szCs w:val="22"/>
          <w:lang w:val="sv-SE"/>
        </w:rPr>
      </w:pPr>
    </w:p>
    <w:p w14:paraId="3AB6D0F5" w14:textId="77777777" w:rsidR="00BC07F9" w:rsidRPr="00DC2BA7" w:rsidRDefault="00B60735" w:rsidP="00B057AB">
      <w:pPr>
        <w:pStyle w:val="Char2"/>
        <w:spacing w:before="0"/>
        <w:jc w:val="left"/>
        <w:rPr>
          <w:sz w:val="22"/>
          <w:szCs w:val="22"/>
          <w:lang w:val="sv-SE"/>
        </w:rPr>
      </w:pPr>
      <w:r w:rsidRPr="00DC2BA7">
        <w:rPr>
          <w:sz w:val="22"/>
          <w:szCs w:val="22"/>
          <w:lang w:val="sv-SE"/>
        </w:rPr>
        <w:t xml:space="preserve">Du kanske inte ser någon förbättring omedelbart efter det att du börjat behandlas med Xolair. </w:t>
      </w:r>
      <w:r w:rsidR="00797E8A" w:rsidRPr="00DC2BA7">
        <w:rPr>
          <w:sz w:val="22"/>
          <w:szCs w:val="22"/>
          <w:lang w:val="sv-SE"/>
        </w:rPr>
        <w:t xml:space="preserve">Hos patienter med näspolyper har effekt setts 4 veckor efter att behandling påbörjats. Hos astmapatienter tar det </w:t>
      </w:r>
      <w:r w:rsidRPr="00DC2BA7">
        <w:rPr>
          <w:sz w:val="22"/>
          <w:szCs w:val="22"/>
          <w:lang w:val="sv-SE"/>
        </w:rPr>
        <w:t>i allmänhet 12 till 16 veckor innan behandlingen ger full effekt.</w:t>
      </w:r>
    </w:p>
    <w:p w14:paraId="127B10E3" w14:textId="77777777" w:rsidR="00BC07F9" w:rsidRPr="00DC2BA7" w:rsidRDefault="00BC07F9" w:rsidP="00B057AB">
      <w:pPr>
        <w:pStyle w:val="Char2"/>
        <w:widowControl w:val="0"/>
        <w:spacing w:before="0"/>
        <w:jc w:val="left"/>
        <w:rPr>
          <w:sz w:val="22"/>
          <w:szCs w:val="22"/>
          <w:lang w:val="sv-SE"/>
        </w:rPr>
      </w:pPr>
    </w:p>
    <w:p w14:paraId="16438BB1" w14:textId="77777777" w:rsidR="00364986" w:rsidRPr="00DC2BA7" w:rsidRDefault="00B60735" w:rsidP="00B057AB">
      <w:pPr>
        <w:pStyle w:val="Char2"/>
        <w:keepNext/>
        <w:spacing w:before="0"/>
        <w:jc w:val="left"/>
        <w:rPr>
          <w:b/>
          <w:bCs/>
          <w:sz w:val="22"/>
          <w:szCs w:val="22"/>
          <w:lang w:val="sv-SE"/>
        </w:rPr>
      </w:pPr>
      <w:r w:rsidRPr="00DC2BA7">
        <w:rPr>
          <w:b/>
          <w:bCs/>
          <w:sz w:val="22"/>
          <w:szCs w:val="22"/>
          <w:lang w:val="sv-SE"/>
        </w:rPr>
        <w:t>Användning för barn och ungdomar</w:t>
      </w:r>
    </w:p>
    <w:p w14:paraId="3852B3C2" w14:textId="77777777" w:rsidR="00797E8A" w:rsidRPr="00DC2BA7" w:rsidRDefault="00B60735" w:rsidP="00B057AB">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57C6E4A1" w14:textId="77777777" w:rsidR="00BC07F9" w:rsidRPr="00DC2BA7" w:rsidRDefault="00B60735" w:rsidP="00B057AB">
      <w:pPr>
        <w:pStyle w:val="Char2"/>
        <w:widowControl w:val="0"/>
        <w:spacing w:before="0"/>
        <w:jc w:val="left"/>
        <w:rPr>
          <w:sz w:val="22"/>
          <w:szCs w:val="22"/>
          <w:lang w:val="sv-SE"/>
        </w:rPr>
      </w:pPr>
      <w:r w:rsidRPr="00DC2BA7">
        <w:rPr>
          <w:sz w:val="22"/>
          <w:szCs w:val="22"/>
          <w:lang w:val="sv-SE"/>
        </w:rPr>
        <w:t xml:space="preserve">Xolair kan </w:t>
      </w:r>
      <w:r w:rsidR="0037759C" w:rsidRPr="00DC2BA7">
        <w:rPr>
          <w:sz w:val="22"/>
          <w:szCs w:val="22"/>
          <w:lang w:val="sv-SE"/>
        </w:rPr>
        <w:t xml:space="preserve">användas </w:t>
      </w:r>
      <w:r w:rsidR="005F66C5" w:rsidRPr="00DC2BA7">
        <w:rPr>
          <w:sz w:val="22"/>
          <w:szCs w:val="22"/>
          <w:lang w:val="sv-SE"/>
        </w:rPr>
        <w:t>av</w:t>
      </w:r>
      <w:r w:rsidR="0037759C" w:rsidRPr="00DC2BA7">
        <w:rPr>
          <w:sz w:val="22"/>
          <w:szCs w:val="22"/>
          <w:lang w:val="sv-SE"/>
        </w:rPr>
        <w:t xml:space="preserve"> </w:t>
      </w:r>
      <w:r w:rsidRPr="00DC2BA7">
        <w:rPr>
          <w:sz w:val="22"/>
          <w:szCs w:val="22"/>
          <w:lang w:val="sv-SE"/>
        </w:rPr>
        <w:t xml:space="preserve">barn och ungdomar som är 6 år och äldre och som redan tar annan astmamedicin, men vars astmasymtom inte är välkontrollerade trots läkemedel som t ex hög dos </w:t>
      </w:r>
      <w:r w:rsidRPr="00DC2BA7">
        <w:rPr>
          <w:sz w:val="22"/>
          <w:szCs w:val="22"/>
          <w:lang w:val="sv-SE"/>
        </w:rPr>
        <w:lastRenderedPageBreak/>
        <w:t xml:space="preserve">inhalationssteroid </w:t>
      </w:r>
      <w:r w:rsidR="00797E8A" w:rsidRPr="00DC2BA7">
        <w:rPr>
          <w:sz w:val="22"/>
          <w:szCs w:val="22"/>
          <w:lang w:val="sv-SE"/>
        </w:rPr>
        <w:t xml:space="preserve">och </w:t>
      </w:r>
      <w:r w:rsidRPr="00DC2BA7">
        <w:rPr>
          <w:sz w:val="22"/>
          <w:szCs w:val="22"/>
          <w:lang w:val="sv-SE"/>
        </w:rPr>
        <w:t>beta-stimulerare för inandning. Läkaren beräknar hur mycket Xolair barnet behöver och hur ofta det behöver ges. Detta beräknas utifrån barnets kroppsvikt och resultaten från blodproven som tas före behandlingsstart för att mäta mängden IgE i blodet.</w:t>
      </w:r>
    </w:p>
    <w:p w14:paraId="043DD573" w14:textId="77777777" w:rsidR="0037759C" w:rsidRPr="00DC2BA7" w:rsidRDefault="0037759C" w:rsidP="00B057AB">
      <w:pPr>
        <w:pStyle w:val="Char2"/>
        <w:widowControl w:val="0"/>
        <w:spacing w:before="0"/>
        <w:jc w:val="left"/>
        <w:rPr>
          <w:sz w:val="22"/>
          <w:szCs w:val="22"/>
          <w:lang w:val="sv-SE"/>
        </w:rPr>
      </w:pPr>
    </w:p>
    <w:p w14:paraId="533251E7" w14:textId="77777777" w:rsidR="00D84FD8" w:rsidRPr="00DC2BA7" w:rsidRDefault="00B60735" w:rsidP="00B057AB">
      <w:pPr>
        <w:pStyle w:val="Char2"/>
        <w:widowControl w:val="0"/>
        <w:spacing w:before="0"/>
        <w:jc w:val="left"/>
        <w:rPr>
          <w:sz w:val="22"/>
          <w:szCs w:val="22"/>
          <w:lang w:val="sv-SE"/>
        </w:rPr>
      </w:pPr>
      <w:r w:rsidRPr="00DC2BA7">
        <w:rPr>
          <w:sz w:val="22"/>
          <w:szCs w:val="22"/>
          <w:lang w:val="sv-SE"/>
        </w:rPr>
        <w:t xml:space="preserve">Barn (6 till 11 år) förväntas inte självadministrera Xolair. </w:t>
      </w:r>
      <w:r w:rsidR="005F66C5" w:rsidRPr="00DC2BA7">
        <w:rPr>
          <w:sz w:val="22"/>
          <w:szCs w:val="22"/>
          <w:lang w:val="sv-SE"/>
        </w:rPr>
        <w:t xml:space="preserve">Om läkaren anser det lämpligt, kan </w:t>
      </w:r>
      <w:r w:rsidR="006C2B04" w:rsidRPr="00DC2BA7">
        <w:rPr>
          <w:sz w:val="22"/>
          <w:szCs w:val="22"/>
          <w:lang w:val="sv-SE"/>
        </w:rPr>
        <w:t>t </w:t>
      </w:r>
      <w:r w:rsidR="00CB5539" w:rsidRPr="00DC2BA7">
        <w:rPr>
          <w:sz w:val="22"/>
          <w:szCs w:val="22"/>
          <w:lang w:val="sv-SE"/>
        </w:rPr>
        <w:t xml:space="preserve">ex </w:t>
      </w:r>
      <w:r w:rsidRPr="00DC2BA7">
        <w:rPr>
          <w:sz w:val="22"/>
          <w:szCs w:val="22"/>
          <w:lang w:val="sv-SE"/>
        </w:rPr>
        <w:t>en vård</w:t>
      </w:r>
      <w:r w:rsidR="005F66C5" w:rsidRPr="00DC2BA7">
        <w:rPr>
          <w:sz w:val="22"/>
          <w:szCs w:val="22"/>
          <w:lang w:val="sv-SE"/>
        </w:rPr>
        <w:t>nadshavare</w:t>
      </w:r>
      <w:r w:rsidRPr="00DC2BA7">
        <w:rPr>
          <w:sz w:val="22"/>
          <w:szCs w:val="22"/>
          <w:lang w:val="sv-SE"/>
        </w:rPr>
        <w:t xml:space="preserve"> </w:t>
      </w:r>
      <w:r w:rsidR="005F66C5" w:rsidRPr="00DC2BA7">
        <w:rPr>
          <w:sz w:val="22"/>
          <w:szCs w:val="22"/>
          <w:lang w:val="sv-SE"/>
        </w:rPr>
        <w:t xml:space="preserve">administrera </w:t>
      </w:r>
      <w:r w:rsidR="006E5034" w:rsidRPr="00DC2BA7">
        <w:rPr>
          <w:sz w:val="22"/>
          <w:szCs w:val="22"/>
          <w:lang w:val="sv-SE"/>
        </w:rPr>
        <w:t>X</w:t>
      </w:r>
      <w:r w:rsidRPr="00DC2BA7">
        <w:rPr>
          <w:sz w:val="22"/>
          <w:szCs w:val="22"/>
          <w:lang w:val="sv-SE"/>
        </w:rPr>
        <w:t xml:space="preserve">olair efter </w:t>
      </w:r>
      <w:r w:rsidR="006E5034" w:rsidRPr="00DC2BA7">
        <w:rPr>
          <w:sz w:val="22"/>
          <w:szCs w:val="22"/>
          <w:lang w:val="sv-SE"/>
        </w:rPr>
        <w:t>genomgången utbildning</w:t>
      </w:r>
      <w:r w:rsidR="005F66C5" w:rsidRPr="00DC2BA7">
        <w:rPr>
          <w:sz w:val="22"/>
          <w:szCs w:val="22"/>
          <w:lang w:val="sv-SE"/>
        </w:rPr>
        <w:t>.</w:t>
      </w:r>
    </w:p>
    <w:p w14:paraId="4C7CDC71" w14:textId="77777777" w:rsidR="00203DC0" w:rsidRPr="00DC2BA7" w:rsidRDefault="00203DC0" w:rsidP="00B057AB">
      <w:pPr>
        <w:pStyle w:val="Char2"/>
        <w:widowControl w:val="0"/>
        <w:spacing w:before="0"/>
        <w:jc w:val="left"/>
        <w:rPr>
          <w:bCs/>
          <w:sz w:val="22"/>
          <w:szCs w:val="22"/>
          <w:lang w:val="sv-SE"/>
        </w:rPr>
      </w:pPr>
    </w:p>
    <w:p w14:paraId="6D21A680" w14:textId="77777777" w:rsidR="00203DC0" w:rsidRPr="00DC2BA7" w:rsidRDefault="00B60735" w:rsidP="00B057AB">
      <w:pPr>
        <w:pStyle w:val="Char2"/>
        <w:keepNext/>
        <w:widowControl w:val="0"/>
        <w:spacing w:before="0"/>
        <w:jc w:val="left"/>
        <w:rPr>
          <w:sz w:val="22"/>
          <w:szCs w:val="22"/>
          <w:u w:val="single"/>
          <w:lang w:val="sv-SE"/>
        </w:rPr>
      </w:pPr>
      <w:r w:rsidRPr="00DC2BA7">
        <w:rPr>
          <w:sz w:val="22"/>
          <w:szCs w:val="22"/>
          <w:u w:val="single"/>
          <w:lang w:val="sv-SE"/>
        </w:rPr>
        <w:t>Kronisk inflammation i näsa och bihålor med näspolyper</w:t>
      </w:r>
    </w:p>
    <w:p w14:paraId="3EFD7955" w14:textId="77777777" w:rsidR="00203DC0" w:rsidRPr="00DC2BA7" w:rsidRDefault="00B60735" w:rsidP="00B057AB">
      <w:pPr>
        <w:pStyle w:val="Char2"/>
        <w:widowControl w:val="0"/>
        <w:spacing w:before="0"/>
        <w:jc w:val="left"/>
        <w:rPr>
          <w:bCs/>
          <w:sz w:val="22"/>
          <w:szCs w:val="22"/>
          <w:lang w:val="sv-SE"/>
        </w:rPr>
      </w:pPr>
      <w:r w:rsidRPr="00DC2BA7">
        <w:rPr>
          <w:sz w:val="22"/>
          <w:szCs w:val="22"/>
          <w:lang w:val="sv-SE"/>
        </w:rPr>
        <w:t>Xolair ska inte ges till barn och ungdomar under 18</w:t>
      </w:r>
      <w:r w:rsidRPr="00DC2BA7">
        <w:rPr>
          <w:bCs/>
          <w:sz w:val="22"/>
          <w:szCs w:val="22"/>
          <w:lang w:val="sv-SE"/>
        </w:rPr>
        <w:t> års ålder.</w:t>
      </w:r>
    </w:p>
    <w:p w14:paraId="1D247D09" w14:textId="77777777" w:rsidR="00BC07F9" w:rsidRPr="00DC2BA7" w:rsidRDefault="00BC07F9" w:rsidP="00B057AB">
      <w:pPr>
        <w:pStyle w:val="Char2"/>
        <w:widowControl w:val="0"/>
        <w:spacing w:before="0"/>
        <w:jc w:val="left"/>
        <w:rPr>
          <w:sz w:val="22"/>
          <w:szCs w:val="22"/>
          <w:lang w:val="sv-SE"/>
        </w:rPr>
      </w:pPr>
    </w:p>
    <w:p w14:paraId="1BDD7CDE" w14:textId="77777777" w:rsidR="00BC07F9" w:rsidRPr="00DC2BA7" w:rsidRDefault="00B60735" w:rsidP="00B057AB">
      <w:pPr>
        <w:pStyle w:val="Char2"/>
        <w:keepNext/>
        <w:spacing w:before="0"/>
        <w:jc w:val="left"/>
        <w:rPr>
          <w:b/>
          <w:bCs/>
          <w:sz w:val="22"/>
          <w:szCs w:val="22"/>
          <w:lang w:val="sv-SE"/>
        </w:rPr>
      </w:pPr>
      <w:r w:rsidRPr="00DC2BA7">
        <w:rPr>
          <w:b/>
          <w:bCs/>
          <w:sz w:val="22"/>
          <w:szCs w:val="22"/>
          <w:lang w:val="sv-SE"/>
        </w:rPr>
        <w:t>Om du har glömt en dos Xolair</w:t>
      </w:r>
    </w:p>
    <w:p w14:paraId="1B0C05C6" w14:textId="77777777" w:rsidR="00BC07F9" w:rsidRPr="00DC2BA7" w:rsidRDefault="00B60735" w:rsidP="00B057AB">
      <w:pPr>
        <w:pStyle w:val="Char2"/>
        <w:spacing w:before="0"/>
        <w:jc w:val="left"/>
        <w:rPr>
          <w:sz w:val="22"/>
          <w:szCs w:val="22"/>
          <w:lang w:val="sv-SE"/>
        </w:rPr>
      </w:pPr>
      <w:r w:rsidRPr="00DC2BA7">
        <w:rPr>
          <w:sz w:val="22"/>
          <w:szCs w:val="22"/>
          <w:lang w:val="sv-SE"/>
        </w:rPr>
        <w:t xml:space="preserve">Om du har </w:t>
      </w:r>
      <w:r w:rsidR="006B323E" w:rsidRPr="00DC2BA7">
        <w:rPr>
          <w:sz w:val="22"/>
          <w:szCs w:val="22"/>
          <w:lang w:val="sv-SE"/>
        </w:rPr>
        <w:t>missat ett bokat tillfälle för Xolairinjektion,</w:t>
      </w:r>
      <w:r w:rsidRPr="00DC2BA7">
        <w:rPr>
          <w:sz w:val="22"/>
          <w:szCs w:val="22"/>
          <w:lang w:val="sv-SE"/>
        </w:rPr>
        <w:t xml:space="preserve"> kontakta läkaren eller sjukhuset så snart som möjligt för att boka en ny tid.</w:t>
      </w:r>
    </w:p>
    <w:p w14:paraId="37464E74" w14:textId="77777777" w:rsidR="006E5034" w:rsidRPr="00DC2BA7" w:rsidRDefault="006E5034" w:rsidP="00B057AB">
      <w:pPr>
        <w:pStyle w:val="Char2"/>
        <w:spacing w:before="0"/>
        <w:jc w:val="left"/>
        <w:rPr>
          <w:sz w:val="22"/>
          <w:szCs w:val="22"/>
          <w:lang w:val="sv-SE"/>
        </w:rPr>
      </w:pPr>
    </w:p>
    <w:p w14:paraId="1F3C8399" w14:textId="77777777" w:rsidR="006E5034" w:rsidRPr="00DC2BA7" w:rsidRDefault="00B60735" w:rsidP="00B057AB">
      <w:pPr>
        <w:pStyle w:val="Char2"/>
        <w:spacing w:before="0"/>
        <w:jc w:val="left"/>
        <w:rPr>
          <w:sz w:val="22"/>
          <w:szCs w:val="22"/>
          <w:lang w:val="sv-SE"/>
        </w:rPr>
      </w:pPr>
      <w:r w:rsidRPr="00DC2BA7">
        <w:rPr>
          <w:sz w:val="22"/>
          <w:szCs w:val="22"/>
          <w:lang w:val="sv-SE"/>
        </w:rPr>
        <w:t xml:space="preserve">Om du </w:t>
      </w:r>
      <w:r w:rsidR="006B323E" w:rsidRPr="00DC2BA7">
        <w:rPr>
          <w:sz w:val="22"/>
          <w:szCs w:val="22"/>
          <w:lang w:val="sv-SE"/>
        </w:rPr>
        <w:t xml:space="preserve">själv </w:t>
      </w:r>
      <w:r w:rsidRPr="00DC2BA7">
        <w:rPr>
          <w:sz w:val="22"/>
          <w:szCs w:val="22"/>
          <w:lang w:val="sv-SE"/>
        </w:rPr>
        <w:t xml:space="preserve">har glömt att </w:t>
      </w:r>
      <w:r w:rsidR="006B323E" w:rsidRPr="00DC2BA7">
        <w:rPr>
          <w:sz w:val="22"/>
          <w:szCs w:val="22"/>
          <w:lang w:val="sv-SE"/>
        </w:rPr>
        <w:t>använda</w:t>
      </w:r>
      <w:r w:rsidRPr="00DC2BA7">
        <w:rPr>
          <w:sz w:val="22"/>
          <w:szCs w:val="22"/>
          <w:lang w:val="sv-SE"/>
        </w:rPr>
        <w:t xml:space="preserve"> en dos Xolair, injicera dosen så snart du kommer ihåg</w:t>
      </w:r>
      <w:r w:rsidR="005840F1" w:rsidRPr="00DC2BA7">
        <w:rPr>
          <w:sz w:val="22"/>
          <w:szCs w:val="22"/>
          <w:lang w:val="sv-SE"/>
        </w:rPr>
        <w:t xml:space="preserve"> det</w:t>
      </w:r>
      <w:r w:rsidRPr="00DC2BA7">
        <w:rPr>
          <w:sz w:val="22"/>
          <w:szCs w:val="22"/>
          <w:lang w:val="sv-SE"/>
        </w:rPr>
        <w:t xml:space="preserve">. Tala sedan med din läkare </w:t>
      </w:r>
      <w:r w:rsidR="005840F1" w:rsidRPr="00DC2BA7">
        <w:rPr>
          <w:sz w:val="22"/>
          <w:szCs w:val="22"/>
          <w:lang w:val="sv-SE"/>
        </w:rPr>
        <w:t xml:space="preserve">om </w:t>
      </w:r>
      <w:r w:rsidRPr="00DC2BA7">
        <w:rPr>
          <w:sz w:val="22"/>
          <w:szCs w:val="22"/>
          <w:lang w:val="sv-SE"/>
        </w:rPr>
        <w:t xml:space="preserve">när du ska </w:t>
      </w:r>
      <w:r w:rsidR="006B323E" w:rsidRPr="00DC2BA7">
        <w:rPr>
          <w:sz w:val="22"/>
          <w:szCs w:val="22"/>
          <w:lang w:val="sv-SE"/>
        </w:rPr>
        <w:t xml:space="preserve">ta </w:t>
      </w:r>
      <w:r w:rsidRPr="00DC2BA7">
        <w:rPr>
          <w:sz w:val="22"/>
          <w:szCs w:val="22"/>
          <w:lang w:val="sv-SE"/>
        </w:rPr>
        <w:t>nästa dos.</w:t>
      </w:r>
    </w:p>
    <w:p w14:paraId="6F9134AF" w14:textId="77777777" w:rsidR="00BC07F9" w:rsidRPr="00DC2BA7" w:rsidRDefault="00BC07F9" w:rsidP="00B057AB">
      <w:pPr>
        <w:pStyle w:val="Char2"/>
        <w:spacing w:before="0"/>
        <w:jc w:val="left"/>
        <w:rPr>
          <w:sz w:val="22"/>
          <w:szCs w:val="22"/>
          <w:lang w:val="sv-SE"/>
        </w:rPr>
      </w:pPr>
    </w:p>
    <w:p w14:paraId="309F0EF1" w14:textId="77777777" w:rsidR="00BC07F9" w:rsidRPr="00DC2BA7" w:rsidRDefault="00B60735" w:rsidP="00B057AB">
      <w:pPr>
        <w:pStyle w:val="Char2"/>
        <w:keepNext/>
        <w:spacing w:before="0"/>
        <w:jc w:val="left"/>
        <w:rPr>
          <w:b/>
          <w:bCs/>
          <w:sz w:val="22"/>
          <w:szCs w:val="22"/>
          <w:lang w:val="sv-SE"/>
        </w:rPr>
      </w:pPr>
      <w:r w:rsidRPr="00DC2BA7">
        <w:rPr>
          <w:b/>
          <w:bCs/>
          <w:sz w:val="22"/>
          <w:szCs w:val="22"/>
          <w:lang w:val="sv-SE"/>
        </w:rPr>
        <w:t>Om du slutar använda Xolair</w:t>
      </w:r>
    </w:p>
    <w:p w14:paraId="610D06A5" w14:textId="77777777" w:rsidR="00BC07F9" w:rsidRPr="00DC2BA7" w:rsidRDefault="00B60735" w:rsidP="00B057AB">
      <w:pPr>
        <w:pStyle w:val="Char2"/>
        <w:widowControl w:val="0"/>
        <w:spacing w:before="0"/>
        <w:jc w:val="left"/>
        <w:rPr>
          <w:sz w:val="22"/>
          <w:szCs w:val="22"/>
          <w:lang w:val="sv-SE"/>
        </w:rPr>
      </w:pPr>
      <w:r w:rsidRPr="00DC2BA7">
        <w:rPr>
          <w:sz w:val="22"/>
          <w:szCs w:val="22"/>
          <w:lang w:val="sv-SE"/>
        </w:rPr>
        <w:t>Avbryt inte Xolair-behandlingen såvida inte läkaren bestämt det. Efter avbruten eller avslutad behandling med Xolair kan du få tillbaka dina symtom.</w:t>
      </w:r>
    </w:p>
    <w:p w14:paraId="4BC4D2A4" w14:textId="77777777" w:rsidR="00BC07F9" w:rsidRPr="00DC2BA7" w:rsidRDefault="00BC07F9" w:rsidP="00B057AB">
      <w:pPr>
        <w:pStyle w:val="Char2"/>
        <w:spacing w:before="0"/>
        <w:jc w:val="left"/>
        <w:rPr>
          <w:sz w:val="22"/>
          <w:szCs w:val="22"/>
          <w:lang w:val="sv-SE"/>
        </w:rPr>
      </w:pPr>
    </w:p>
    <w:p w14:paraId="58D1AA3B" w14:textId="77777777" w:rsidR="00BC07F9" w:rsidRPr="00DC2BA7" w:rsidRDefault="00B60735" w:rsidP="00B057AB">
      <w:pPr>
        <w:pStyle w:val="Char2"/>
        <w:spacing w:before="0"/>
        <w:jc w:val="left"/>
        <w:rPr>
          <w:sz w:val="22"/>
          <w:szCs w:val="22"/>
          <w:lang w:val="sv-SE"/>
        </w:rPr>
      </w:pPr>
      <w:r w:rsidRPr="00DC2BA7">
        <w:rPr>
          <w:sz w:val="22"/>
          <w:szCs w:val="22"/>
          <w:lang w:val="sv-SE"/>
        </w:rPr>
        <w:t>Om du har ytterligare frågor om detta läkemedel, kontakta läkare</w:t>
      </w:r>
      <w:r w:rsidR="002A1294" w:rsidRPr="00DC2BA7">
        <w:rPr>
          <w:sz w:val="22"/>
          <w:szCs w:val="22"/>
          <w:lang w:val="sv-SE"/>
        </w:rPr>
        <w:t>, apotekspersonal eller sjuksköterska</w:t>
      </w:r>
      <w:r w:rsidRPr="00DC2BA7">
        <w:rPr>
          <w:sz w:val="22"/>
          <w:szCs w:val="22"/>
          <w:lang w:val="sv-SE"/>
        </w:rPr>
        <w:t>.</w:t>
      </w:r>
    </w:p>
    <w:p w14:paraId="7E7C6C4D" w14:textId="77777777" w:rsidR="00BC07F9" w:rsidRPr="00DC2BA7" w:rsidRDefault="00BC07F9" w:rsidP="00B057AB">
      <w:pPr>
        <w:pStyle w:val="Char2"/>
        <w:spacing w:before="0"/>
        <w:jc w:val="left"/>
        <w:rPr>
          <w:sz w:val="22"/>
          <w:szCs w:val="22"/>
          <w:lang w:val="sv-SE"/>
        </w:rPr>
      </w:pPr>
    </w:p>
    <w:p w14:paraId="0653C222" w14:textId="77777777" w:rsidR="00BC07F9" w:rsidRPr="00DC2BA7" w:rsidRDefault="00BC07F9" w:rsidP="00535973">
      <w:pPr>
        <w:pStyle w:val="Char2"/>
        <w:spacing w:before="0"/>
        <w:jc w:val="left"/>
        <w:rPr>
          <w:sz w:val="22"/>
          <w:szCs w:val="22"/>
          <w:lang w:val="sv-SE"/>
        </w:rPr>
      </w:pPr>
    </w:p>
    <w:p w14:paraId="564B4514" w14:textId="77777777" w:rsidR="00BC07F9" w:rsidRPr="00DC2BA7" w:rsidRDefault="00B60735" w:rsidP="00535973">
      <w:pPr>
        <w:keepNext/>
        <w:widowControl w:val="0"/>
        <w:numPr>
          <w:ilvl w:val="12"/>
          <w:numId w:val="0"/>
        </w:numPr>
        <w:tabs>
          <w:tab w:val="clear" w:pos="567"/>
        </w:tabs>
        <w:spacing w:line="240" w:lineRule="auto"/>
        <w:ind w:left="567" w:right="-2" w:hanging="567"/>
        <w:rPr>
          <w:lang w:val="sv-SE"/>
        </w:rPr>
      </w:pPr>
      <w:r w:rsidRPr="00DC2BA7">
        <w:rPr>
          <w:b/>
          <w:bCs/>
          <w:lang w:val="sv-SE"/>
        </w:rPr>
        <w:t>4.</w:t>
      </w:r>
      <w:r w:rsidRPr="00DC2BA7">
        <w:rPr>
          <w:b/>
          <w:bCs/>
          <w:lang w:val="sv-SE"/>
        </w:rPr>
        <w:tab/>
        <w:t>Eventuella biverkningar</w:t>
      </w:r>
    </w:p>
    <w:p w14:paraId="20A5E8FC" w14:textId="77777777" w:rsidR="00BC07F9" w:rsidRPr="00DC2BA7" w:rsidRDefault="00BC07F9" w:rsidP="00535973">
      <w:pPr>
        <w:pStyle w:val="Char2"/>
        <w:keepNext/>
        <w:spacing w:before="0"/>
        <w:jc w:val="left"/>
        <w:rPr>
          <w:sz w:val="22"/>
          <w:szCs w:val="22"/>
          <w:lang w:val="sv-SE"/>
        </w:rPr>
      </w:pPr>
    </w:p>
    <w:p w14:paraId="17E7C16C" w14:textId="77777777" w:rsidR="00BC07F9" w:rsidRPr="00DC2BA7" w:rsidRDefault="00B60735" w:rsidP="00535973">
      <w:pPr>
        <w:pStyle w:val="Char2"/>
        <w:spacing w:before="0"/>
        <w:jc w:val="left"/>
        <w:rPr>
          <w:sz w:val="22"/>
          <w:szCs w:val="22"/>
          <w:lang w:val="sv-SE"/>
        </w:rPr>
      </w:pPr>
      <w:r w:rsidRPr="00DC2BA7">
        <w:rPr>
          <w:sz w:val="22"/>
          <w:szCs w:val="22"/>
          <w:lang w:val="sv-SE"/>
        </w:rPr>
        <w:t>Liksom alla läkemedel kan detta läkemedel orsaka biverkningar, men alla användare behöver inte få dem. Biverkningarna som orsakas av Xolair är i allmänhet lätta till måttliga, men kan i vissa fall vara allvarliga.</w:t>
      </w:r>
    </w:p>
    <w:p w14:paraId="30F416B7" w14:textId="77777777" w:rsidR="00BC07F9" w:rsidRPr="00DC2BA7" w:rsidRDefault="00BC07F9" w:rsidP="00535973">
      <w:pPr>
        <w:pStyle w:val="Char2"/>
        <w:spacing w:before="0"/>
        <w:jc w:val="left"/>
        <w:rPr>
          <w:sz w:val="22"/>
          <w:szCs w:val="22"/>
          <w:lang w:val="sv-SE"/>
        </w:rPr>
      </w:pPr>
    </w:p>
    <w:p w14:paraId="1F183317" w14:textId="77777777" w:rsidR="00BC07F9" w:rsidRPr="00DC2BA7" w:rsidRDefault="00B60735" w:rsidP="00535973">
      <w:pPr>
        <w:pStyle w:val="Char2"/>
        <w:keepNext/>
        <w:spacing w:before="0"/>
        <w:jc w:val="left"/>
        <w:rPr>
          <w:sz w:val="22"/>
          <w:szCs w:val="22"/>
          <w:u w:val="single"/>
          <w:lang w:val="sv-SE"/>
        </w:rPr>
      </w:pPr>
      <w:r w:rsidRPr="00DC2BA7">
        <w:rPr>
          <w:sz w:val="22"/>
          <w:szCs w:val="22"/>
          <w:u w:val="single"/>
          <w:lang w:val="sv-SE"/>
        </w:rPr>
        <w:t>Allvarliga biverkningar:</w:t>
      </w:r>
    </w:p>
    <w:p w14:paraId="0D928B11" w14:textId="77777777" w:rsidR="005840F1" w:rsidRPr="00DC2BA7" w:rsidRDefault="00B60735" w:rsidP="00535973">
      <w:pPr>
        <w:pStyle w:val="Char2"/>
        <w:keepNext/>
        <w:spacing w:before="0"/>
        <w:jc w:val="left"/>
        <w:rPr>
          <w:sz w:val="22"/>
          <w:szCs w:val="22"/>
          <w:u w:val="single"/>
          <w:lang w:val="sv-SE"/>
        </w:rPr>
      </w:pPr>
      <w:r w:rsidRPr="00DC2BA7">
        <w:rPr>
          <w:sz w:val="22"/>
          <w:szCs w:val="22"/>
          <w:lang w:val="sv-SE"/>
        </w:rPr>
        <w:t>Sök omedelbart medicinsk vård om du märker några tecken på följande biverkningar:</w:t>
      </w:r>
    </w:p>
    <w:p w14:paraId="180C92A5" w14:textId="77777777" w:rsidR="005840F1" w:rsidRPr="00DC2BA7" w:rsidRDefault="00B60735" w:rsidP="00535973">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356274A5" w14:textId="77777777" w:rsidR="005840F1"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 xml:space="preserve">Svåra allergiska reaktioner (inklusive anafylaktiska reaktioner). Symtom kan inkludera hudutslag, klåda eller nässelfeber, svullnad av ansikte, läppar, tunga, svalg eller luftstrupe eller andra delar av kroppen, snabba hjärtslag, yrsel och berusningskänsla, förvirring, andnöd, rossel eller svårighet att andas, blåaktig hud eller läppar, </w:t>
      </w:r>
      <w:r w:rsidR="00845E16" w:rsidRPr="00DC2BA7">
        <w:rPr>
          <w:sz w:val="22"/>
          <w:szCs w:val="22"/>
          <w:lang w:val="sv-SE"/>
        </w:rPr>
        <w:t xml:space="preserve">fallande blodtryck med </w:t>
      </w:r>
      <w:r w:rsidRPr="00DC2BA7">
        <w:rPr>
          <w:sz w:val="22"/>
          <w:szCs w:val="22"/>
          <w:lang w:val="sv-SE"/>
        </w:rPr>
        <w:t>svimning eller förl</w:t>
      </w:r>
      <w:r w:rsidR="00845E16" w:rsidRPr="00DC2BA7">
        <w:rPr>
          <w:sz w:val="22"/>
          <w:szCs w:val="22"/>
          <w:lang w:val="sv-SE"/>
        </w:rPr>
        <w:t>ust</w:t>
      </w:r>
      <w:r w:rsidRPr="00DC2BA7">
        <w:rPr>
          <w:sz w:val="22"/>
          <w:szCs w:val="22"/>
          <w:lang w:val="sv-SE"/>
        </w:rPr>
        <w:t xml:space="preserve"> av medvetandet. Om du tidigare har drabbats av allvarliga allergiska reaktioner (anafylaktiska reaktioner) som inte berodde på Xolair, kan risken för en allvarlig allergisk reaktion i samband med användning av Xolair vara större.</w:t>
      </w:r>
    </w:p>
    <w:p w14:paraId="1D21BA55" w14:textId="77777777" w:rsidR="005840F1"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Systemisk lupus erythematosus (SLE). Symtom kan inkludera muskelsmärta, ledsmärta och ledsvullnad, hudutslag, feber, viktminskning och trötthet.</w:t>
      </w:r>
    </w:p>
    <w:p w14:paraId="31F600EF" w14:textId="77777777" w:rsidR="005840F1" w:rsidRPr="00DC2BA7" w:rsidRDefault="005840F1" w:rsidP="00535973">
      <w:pPr>
        <w:pStyle w:val="Char2"/>
        <w:widowControl w:val="0"/>
        <w:spacing w:before="0"/>
        <w:jc w:val="left"/>
        <w:rPr>
          <w:sz w:val="22"/>
          <w:szCs w:val="22"/>
          <w:lang w:val="sv-SE"/>
        </w:rPr>
      </w:pPr>
    </w:p>
    <w:p w14:paraId="458E9130" w14:textId="77777777" w:rsidR="005840F1" w:rsidRPr="00DC2BA7" w:rsidRDefault="00B60735" w:rsidP="00535973">
      <w:pPr>
        <w:pStyle w:val="Char2"/>
        <w:keepNext/>
        <w:spacing w:before="0"/>
        <w:jc w:val="left"/>
        <w:rPr>
          <w:sz w:val="22"/>
          <w:szCs w:val="22"/>
          <w:lang w:val="sv-SE"/>
        </w:rPr>
      </w:pPr>
      <w:r w:rsidRPr="00DC2BA7">
        <w:rPr>
          <w:sz w:val="22"/>
          <w:szCs w:val="22"/>
          <w:lang w:val="sv-SE"/>
        </w:rPr>
        <w:t>Ingen känd frekvens (frekvensen kan inte beräknas utifrån tillgängliga uppgifter)</w:t>
      </w:r>
    </w:p>
    <w:p w14:paraId="0964B967" w14:textId="77777777" w:rsidR="005840F1" w:rsidRPr="00DC2BA7" w:rsidRDefault="00B60735" w:rsidP="00535973">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Churg-Strauss eller hypereosinofilt syndrom. Symtom kan inkludera ett eller flera av följande: svullnad, smärta eller hudutslag runt blod- eller lymfkärl, förhöjda nivåer av en viss typ av vita blodkroppar (uttalad eosinofili), förvärrade andningsproblem, nästäppa, hjärtproblem, värk, domningar, stickningar i armar eller ben.</w:t>
      </w:r>
    </w:p>
    <w:p w14:paraId="78296B86" w14:textId="77777777" w:rsidR="005840F1" w:rsidRPr="00DC2BA7" w:rsidRDefault="00B60735" w:rsidP="00535973">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Låga trombocytnivåer (blodplättar), vilket kan ge symtom som blödning eller att blåmärken uppstår lättare än vanligt.</w:t>
      </w:r>
    </w:p>
    <w:p w14:paraId="680EDBFA" w14:textId="77777777" w:rsidR="005840F1" w:rsidRPr="00DC2BA7" w:rsidRDefault="00B60735" w:rsidP="00535973">
      <w:pPr>
        <w:pStyle w:val="Char2"/>
        <w:keepNext/>
        <w:widowControl w:val="0"/>
        <w:numPr>
          <w:ilvl w:val="0"/>
          <w:numId w:val="44"/>
        </w:numPr>
        <w:tabs>
          <w:tab w:val="clear" w:pos="360"/>
        </w:tabs>
        <w:spacing w:before="0"/>
        <w:ind w:left="567" w:hanging="567"/>
        <w:jc w:val="left"/>
        <w:rPr>
          <w:sz w:val="22"/>
          <w:szCs w:val="22"/>
          <w:lang w:val="sv-SE"/>
        </w:rPr>
      </w:pPr>
      <w:r w:rsidRPr="00DC2BA7">
        <w:rPr>
          <w:sz w:val="22"/>
          <w:szCs w:val="22"/>
          <w:lang w:val="sv-SE"/>
        </w:rPr>
        <w:t>Serumsjuka. Symtom kan inkludera ett eller flera av följande: ledvärk med eller utan svullnad eller stelhet, hudutslag, feber, svullna lymfkörtlar, muskelvärk.</w:t>
      </w:r>
    </w:p>
    <w:p w14:paraId="1D1A0008" w14:textId="77777777" w:rsidR="005840F1" w:rsidRPr="00DC2BA7" w:rsidRDefault="005840F1" w:rsidP="00535973">
      <w:pPr>
        <w:pStyle w:val="Char2"/>
        <w:spacing w:before="0"/>
        <w:jc w:val="left"/>
        <w:rPr>
          <w:sz w:val="22"/>
          <w:szCs w:val="22"/>
          <w:lang w:val="sv-SE"/>
        </w:rPr>
      </w:pPr>
    </w:p>
    <w:p w14:paraId="097FF034" w14:textId="77777777" w:rsidR="005840F1" w:rsidRPr="00DC2BA7" w:rsidRDefault="00B60735" w:rsidP="00535973">
      <w:pPr>
        <w:pStyle w:val="Char2"/>
        <w:keepNext/>
        <w:spacing w:before="0"/>
        <w:jc w:val="left"/>
        <w:rPr>
          <w:sz w:val="22"/>
          <w:szCs w:val="22"/>
          <w:u w:val="single"/>
          <w:lang w:val="sv-SE"/>
        </w:rPr>
      </w:pPr>
      <w:r w:rsidRPr="00DC2BA7">
        <w:rPr>
          <w:sz w:val="22"/>
          <w:szCs w:val="22"/>
          <w:u w:val="single"/>
          <w:lang w:val="sv-SE"/>
        </w:rPr>
        <w:t>Andra biverkningar är:</w:t>
      </w:r>
    </w:p>
    <w:p w14:paraId="0C2E9E56" w14:textId="77777777" w:rsidR="005840F1" w:rsidRPr="00DC2BA7" w:rsidRDefault="00B60735" w:rsidP="00535973">
      <w:pPr>
        <w:pStyle w:val="Char2"/>
        <w:keepNext/>
        <w:spacing w:before="0"/>
        <w:jc w:val="left"/>
        <w:rPr>
          <w:sz w:val="22"/>
          <w:szCs w:val="22"/>
          <w:lang w:val="sv-SE"/>
        </w:rPr>
      </w:pPr>
      <w:r w:rsidRPr="00DC2BA7">
        <w:rPr>
          <w:sz w:val="22"/>
          <w:szCs w:val="22"/>
          <w:lang w:val="sv-SE"/>
        </w:rPr>
        <w:t>Mycket vanliga (kan förekomma hos fler än 1 av 10</w:t>
      </w:r>
      <w:r w:rsidRPr="00DC2BA7">
        <w:rPr>
          <w:sz w:val="22"/>
          <w:szCs w:val="22"/>
          <w:lang w:val="nb-NO"/>
        </w:rPr>
        <w:t> </w:t>
      </w:r>
      <w:r w:rsidRPr="00DC2BA7">
        <w:rPr>
          <w:sz w:val="22"/>
          <w:szCs w:val="22"/>
          <w:lang w:val="sv-SE"/>
        </w:rPr>
        <w:t>personer)</w:t>
      </w:r>
    </w:p>
    <w:p w14:paraId="737CF97E" w14:textId="77777777" w:rsidR="005840F1" w:rsidRPr="00DC2BA7" w:rsidRDefault="00B60735" w:rsidP="00535973">
      <w:pPr>
        <w:pStyle w:val="Char2"/>
        <w:widowControl w:val="0"/>
        <w:numPr>
          <w:ilvl w:val="0"/>
          <w:numId w:val="45"/>
        </w:numPr>
        <w:tabs>
          <w:tab w:val="clear" w:pos="360"/>
        </w:tabs>
        <w:spacing w:before="0"/>
        <w:ind w:left="567" w:hanging="567"/>
        <w:jc w:val="left"/>
        <w:rPr>
          <w:sz w:val="22"/>
          <w:szCs w:val="22"/>
          <w:lang w:val="sv-SE"/>
        </w:rPr>
      </w:pPr>
      <w:r w:rsidRPr="00DC2BA7">
        <w:rPr>
          <w:sz w:val="22"/>
          <w:szCs w:val="22"/>
          <w:lang w:val="sv-SE"/>
        </w:rPr>
        <w:t>feber (hos barn).</w:t>
      </w:r>
    </w:p>
    <w:p w14:paraId="1C7C5614" w14:textId="77777777" w:rsidR="005840F1" w:rsidRPr="00DC2BA7" w:rsidRDefault="005840F1" w:rsidP="00B057AB">
      <w:pPr>
        <w:pStyle w:val="Char2"/>
        <w:spacing w:before="0"/>
        <w:jc w:val="left"/>
        <w:rPr>
          <w:sz w:val="22"/>
          <w:szCs w:val="22"/>
          <w:u w:val="single"/>
          <w:lang w:val="sv-SE"/>
        </w:rPr>
      </w:pPr>
    </w:p>
    <w:p w14:paraId="68FF081E" w14:textId="77777777" w:rsidR="005840F1" w:rsidRPr="00DC2BA7" w:rsidRDefault="00B60735" w:rsidP="00B057AB">
      <w:pPr>
        <w:pStyle w:val="Char2"/>
        <w:keepNext/>
        <w:spacing w:before="0"/>
        <w:jc w:val="left"/>
        <w:rPr>
          <w:sz w:val="22"/>
          <w:szCs w:val="22"/>
          <w:lang w:val="sv-SE"/>
        </w:rPr>
      </w:pPr>
      <w:r w:rsidRPr="00DC2BA7">
        <w:rPr>
          <w:sz w:val="22"/>
          <w:szCs w:val="22"/>
          <w:lang w:val="sv-SE"/>
        </w:rPr>
        <w:lastRenderedPageBreak/>
        <w:t>Vanliga (kan förekomma hos upp till 1 av 10</w:t>
      </w:r>
      <w:r w:rsidRPr="00DC2BA7">
        <w:rPr>
          <w:sz w:val="22"/>
          <w:szCs w:val="22"/>
          <w:lang w:val="nb-NO"/>
        </w:rPr>
        <w:t> </w:t>
      </w:r>
      <w:r w:rsidRPr="00DC2BA7">
        <w:rPr>
          <w:sz w:val="22"/>
          <w:szCs w:val="22"/>
          <w:lang w:val="sv-SE"/>
        </w:rPr>
        <w:t>personer)</w:t>
      </w:r>
    </w:p>
    <w:p w14:paraId="1AE75259" w14:textId="77777777" w:rsidR="005840F1" w:rsidRPr="00DC2BA7" w:rsidRDefault="00B60735" w:rsidP="00B057A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reaktioner på injektionsstället, som t ex smärta, svullnad, klåda och rodnad</w:t>
      </w:r>
    </w:p>
    <w:p w14:paraId="374EE5F1" w14:textId="77777777" w:rsidR="005840F1" w:rsidRPr="00DC2BA7" w:rsidRDefault="00B60735" w:rsidP="00B057A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smärta i övre delen av magen</w:t>
      </w:r>
    </w:p>
    <w:p w14:paraId="68D81E92" w14:textId="77777777" w:rsidR="00AE7AB4" w:rsidRPr="00DC2BA7" w:rsidRDefault="00B60735" w:rsidP="00B057A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huvudvärk (mycket vanlig hos barn</w:t>
      </w:r>
      <w:r w:rsidR="0099367C" w:rsidRPr="00DC2BA7">
        <w:rPr>
          <w:sz w:val="22"/>
          <w:szCs w:val="22"/>
          <w:lang w:val="sv-SE"/>
        </w:rPr>
        <w:t>)</w:t>
      </w:r>
    </w:p>
    <w:p w14:paraId="4619C6F1" w14:textId="77777777" w:rsidR="0099367C" w:rsidRPr="00DC2BA7" w:rsidRDefault="00B60735" w:rsidP="00B057A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yrsel</w:t>
      </w:r>
    </w:p>
    <w:p w14:paraId="65F1E7B6" w14:textId="77777777" w:rsidR="0099367C" w:rsidRPr="00DC2BA7" w:rsidRDefault="00B60735" w:rsidP="00B057A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ledvärk (artralgi)</w:t>
      </w:r>
    </w:p>
    <w:p w14:paraId="0C531AFF" w14:textId="77777777" w:rsidR="005840F1" w:rsidRPr="00DC2BA7" w:rsidRDefault="005840F1" w:rsidP="00B057AB">
      <w:pPr>
        <w:pStyle w:val="Char2"/>
        <w:widowControl w:val="0"/>
        <w:spacing w:before="0"/>
        <w:jc w:val="left"/>
        <w:rPr>
          <w:sz w:val="22"/>
          <w:szCs w:val="22"/>
          <w:lang w:val="sv-SE"/>
        </w:rPr>
      </w:pPr>
    </w:p>
    <w:p w14:paraId="6B3F4EFF" w14:textId="77777777" w:rsidR="005840F1" w:rsidRPr="00DC2BA7" w:rsidRDefault="00B60735" w:rsidP="00B057AB">
      <w:pPr>
        <w:pStyle w:val="Char2"/>
        <w:keepNext/>
        <w:widowControl w:val="0"/>
        <w:spacing w:before="0"/>
        <w:jc w:val="left"/>
        <w:rPr>
          <w:sz w:val="22"/>
          <w:szCs w:val="22"/>
          <w:lang w:val="sv-SE"/>
        </w:rPr>
      </w:pPr>
      <w:r w:rsidRPr="00DC2BA7">
        <w:rPr>
          <w:sz w:val="22"/>
          <w:szCs w:val="22"/>
          <w:lang w:val="sv-SE"/>
        </w:rPr>
        <w:t>Mindre vanliga (kan förekomma hos upp till 1 av 100</w:t>
      </w:r>
      <w:r w:rsidRPr="00DC2BA7">
        <w:rPr>
          <w:sz w:val="22"/>
          <w:szCs w:val="22"/>
          <w:lang w:val="nb-NO"/>
        </w:rPr>
        <w:t> </w:t>
      </w:r>
      <w:r w:rsidRPr="00DC2BA7">
        <w:rPr>
          <w:sz w:val="22"/>
          <w:szCs w:val="22"/>
          <w:lang w:val="sv-SE"/>
        </w:rPr>
        <w:t>personer)</w:t>
      </w:r>
    </w:p>
    <w:p w14:paraId="76C68CD6" w14:textId="77777777" w:rsidR="005840F1" w:rsidRPr="00DC2BA7" w:rsidRDefault="00B60735" w:rsidP="00B057A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känsla av sömnighet eller trötthet</w:t>
      </w:r>
    </w:p>
    <w:p w14:paraId="3A15E5DA" w14:textId="77777777" w:rsidR="005840F1" w:rsidRPr="00DC2BA7" w:rsidRDefault="00B60735" w:rsidP="00B057A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stickningar eller domningar i händerna eller fötterna</w:t>
      </w:r>
    </w:p>
    <w:p w14:paraId="751FBCA0" w14:textId="77777777" w:rsidR="005840F1" w:rsidRPr="00DC2BA7" w:rsidRDefault="00B60735" w:rsidP="00B057A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svimning, lågt blodtryck när du sitter eller står upp (postural hypotension), rodnad</w:t>
      </w:r>
    </w:p>
    <w:p w14:paraId="5D943D8F" w14:textId="77777777" w:rsidR="005840F1" w:rsidRPr="00DC2BA7" w:rsidRDefault="00B60735" w:rsidP="00B057AB">
      <w:pPr>
        <w:pStyle w:val="Char2"/>
        <w:widowControl w:val="0"/>
        <w:numPr>
          <w:ilvl w:val="0"/>
          <w:numId w:val="47"/>
        </w:numPr>
        <w:tabs>
          <w:tab w:val="clear" w:pos="360"/>
        </w:tabs>
        <w:spacing w:before="0"/>
        <w:ind w:left="567" w:hanging="567"/>
        <w:jc w:val="left"/>
        <w:rPr>
          <w:sz w:val="22"/>
          <w:szCs w:val="22"/>
        </w:rPr>
      </w:pPr>
      <w:r w:rsidRPr="00DC2BA7">
        <w:rPr>
          <w:sz w:val="22"/>
          <w:szCs w:val="22"/>
          <w:lang w:val="sv-SE"/>
        </w:rPr>
        <w:t>halsont, hosta, akuta andningsbesvär</w:t>
      </w:r>
    </w:p>
    <w:p w14:paraId="1B0A8579" w14:textId="77777777" w:rsidR="005840F1" w:rsidRPr="00DC2BA7" w:rsidRDefault="00B60735" w:rsidP="00B057AB">
      <w:pPr>
        <w:pStyle w:val="Char2"/>
        <w:widowControl w:val="0"/>
        <w:numPr>
          <w:ilvl w:val="0"/>
          <w:numId w:val="47"/>
        </w:numPr>
        <w:tabs>
          <w:tab w:val="clear" w:pos="360"/>
        </w:tabs>
        <w:spacing w:before="0"/>
        <w:ind w:left="567" w:hanging="567"/>
        <w:jc w:val="left"/>
        <w:rPr>
          <w:sz w:val="22"/>
          <w:szCs w:val="22"/>
        </w:rPr>
      </w:pPr>
      <w:r w:rsidRPr="00DC2BA7">
        <w:rPr>
          <w:sz w:val="22"/>
          <w:szCs w:val="22"/>
        </w:rPr>
        <w:t>sjukdomskänsla (illamående), diarré, matsmältningsbesvär</w:t>
      </w:r>
    </w:p>
    <w:p w14:paraId="7DAF235B" w14:textId="77777777" w:rsidR="005840F1" w:rsidRPr="00DC2BA7" w:rsidRDefault="00B60735" w:rsidP="00B057A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klåda, nässelfeber, hudutslag, ökad ljuskänslighet</w:t>
      </w:r>
    </w:p>
    <w:p w14:paraId="42EC674C" w14:textId="77777777" w:rsidR="005840F1" w:rsidRPr="00DC2BA7" w:rsidRDefault="00B60735" w:rsidP="00B057AB">
      <w:pPr>
        <w:pStyle w:val="Char2"/>
        <w:widowControl w:val="0"/>
        <w:numPr>
          <w:ilvl w:val="0"/>
          <w:numId w:val="47"/>
        </w:numPr>
        <w:tabs>
          <w:tab w:val="clear" w:pos="360"/>
        </w:tabs>
        <w:spacing w:before="0"/>
        <w:ind w:left="567" w:hanging="567"/>
        <w:jc w:val="left"/>
        <w:rPr>
          <w:sz w:val="22"/>
          <w:szCs w:val="22"/>
        </w:rPr>
      </w:pPr>
      <w:r w:rsidRPr="00DC2BA7">
        <w:rPr>
          <w:sz w:val="22"/>
          <w:szCs w:val="22"/>
          <w:lang w:val="sv-SE"/>
        </w:rPr>
        <w:t>viktökning</w:t>
      </w:r>
    </w:p>
    <w:p w14:paraId="0243B797" w14:textId="77777777" w:rsidR="005840F1" w:rsidRPr="00DC2BA7" w:rsidRDefault="00B60735" w:rsidP="00B057A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influensaliknande symtom</w:t>
      </w:r>
    </w:p>
    <w:p w14:paraId="7AE6BB52" w14:textId="77777777" w:rsidR="005840F1" w:rsidRPr="00DC2BA7" w:rsidRDefault="00B60735" w:rsidP="00B057A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svullna armar.</w:t>
      </w:r>
    </w:p>
    <w:p w14:paraId="00AD4416" w14:textId="77777777" w:rsidR="005840F1" w:rsidRPr="00DC2BA7" w:rsidRDefault="005840F1" w:rsidP="00B057AB">
      <w:pPr>
        <w:pStyle w:val="Char2"/>
        <w:widowControl w:val="0"/>
        <w:spacing w:before="0"/>
        <w:jc w:val="left"/>
        <w:rPr>
          <w:sz w:val="22"/>
          <w:szCs w:val="22"/>
          <w:lang w:val="sv-SE"/>
        </w:rPr>
      </w:pPr>
    </w:p>
    <w:p w14:paraId="1219BDD0" w14:textId="77777777" w:rsidR="005840F1" w:rsidRPr="00DC2BA7" w:rsidRDefault="00B60735" w:rsidP="00B057AB">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0093826D" w14:textId="77777777" w:rsidR="005840F1" w:rsidRPr="00DC2BA7" w:rsidRDefault="00B60735" w:rsidP="00B057AB">
      <w:pPr>
        <w:pStyle w:val="Char2"/>
        <w:widowControl w:val="0"/>
        <w:numPr>
          <w:ilvl w:val="0"/>
          <w:numId w:val="48"/>
        </w:numPr>
        <w:tabs>
          <w:tab w:val="clear" w:pos="720"/>
          <w:tab w:val="num" w:pos="0"/>
        </w:tabs>
        <w:spacing w:before="0"/>
        <w:ind w:left="567" w:hanging="567"/>
        <w:jc w:val="left"/>
        <w:rPr>
          <w:sz w:val="22"/>
          <w:szCs w:val="22"/>
          <w:lang w:val="sv-SE"/>
        </w:rPr>
      </w:pPr>
      <w:r w:rsidRPr="00DC2BA7">
        <w:rPr>
          <w:sz w:val="22"/>
          <w:szCs w:val="22"/>
          <w:lang w:val="sv-SE"/>
        </w:rPr>
        <w:t>parasitinfektion.</w:t>
      </w:r>
    </w:p>
    <w:p w14:paraId="35FF2E82" w14:textId="77777777" w:rsidR="005840F1" w:rsidRPr="00DC2BA7" w:rsidRDefault="005840F1" w:rsidP="00B057AB">
      <w:pPr>
        <w:pStyle w:val="Char2"/>
        <w:widowControl w:val="0"/>
        <w:spacing w:before="0"/>
        <w:jc w:val="left"/>
        <w:rPr>
          <w:sz w:val="22"/>
          <w:szCs w:val="22"/>
          <w:lang w:val="sv-SE"/>
        </w:rPr>
      </w:pPr>
    </w:p>
    <w:p w14:paraId="19A7F514" w14:textId="77777777" w:rsidR="005840F1" w:rsidRPr="00DC2BA7" w:rsidRDefault="00B60735" w:rsidP="00B057AB">
      <w:pPr>
        <w:pStyle w:val="Char2"/>
        <w:keepNext/>
        <w:widowControl w:val="0"/>
        <w:spacing w:before="0"/>
        <w:jc w:val="left"/>
        <w:rPr>
          <w:color w:val="000000"/>
          <w:sz w:val="22"/>
          <w:szCs w:val="22"/>
          <w:lang w:val="sv-SE"/>
        </w:rPr>
      </w:pPr>
      <w:r w:rsidRPr="00DC2BA7">
        <w:rPr>
          <w:color w:val="000000"/>
          <w:sz w:val="22"/>
          <w:szCs w:val="22"/>
          <w:lang w:val="sv-SE"/>
        </w:rPr>
        <w:t xml:space="preserve">Ingen känd frekvens </w:t>
      </w:r>
      <w:r w:rsidRPr="00DC2BA7">
        <w:rPr>
          <w:sz w:val="22"/>
          <w:szCs w:val="22"/>
          <w:lang w:val="sv-SE"/>
        </w:rPr>
        <w:t>(frekvensen kan inte beräknas utifrån tillgängliga uppgifter)</w:t>
      </w:r>
    </w:p>
    <w:p w14:paraId="5B71BE4E" w14:textId="77777777" w:rsidR="005840F1" w:rsidRPr="00DC2BA7" w:rsidRDefault="00B60735" w:rsidP="00B057AB">
      <w:pPr>
        <w:pStyle w:val="Char2"/>
        <w:keepNext/>
        <w:widowControl w:val="0"/>
        <w:numPr>
          <w:ilvl w:val="0"/>
          <w:numId w:val="49"/>
        </w:numPr>
        <w:tabs>
          <w:tab w:val="clear" w:pos="360"/>
        </w:tabs>
        <w:spacing w:before="0"/>
        <w:ind w:left="567" w:hanging="567"/>
        <w:jc w:val="left"/>
        <w:rPr>
          <w:sz w:val="22"/>
          <w:szCs w:val="22"/>
          <w:lang w:val="sv-SE"/>
        </w:rPr>
      </w:pPr>
      <w:r w:rsidRPr="00DC2BA7">
        <w:rPr>
          <w:sz w:val="22"/>
          <w:szCs w:val="22"/>
          <w:lang w:val="sv-SE"/>
        </w:rPr>
        <w:t>muskelvärk och svullna leder</w:t>
      </w:r>
    </w:p>
    <w:p w14:paraId="359E9F76" w14:textId="77777777" w:rsidR="005840F1" w:rsidRPr="00DC2BA7" w:rsidRDefault="00B60735" w:rsidP="00B057AB">
      <w:pPr>
        <w:pStyle w:val="Char2"/>
        <w:widowControl w:val="0"/>
        <w:numPr>
          <w:ilvl w:val="0"/>
          <w:numId w:val="49"/>
        </w:numPr>
        <w:tabs>
          <w:tab w:val="clear" w:pos="360"/>
        </w:tabs>
        <w:spacing w:before="0"/>
        <w:ind w:left="567" w:hanging="567"/>
        <w:jc w:val="left"/>
        <w:rPr>
          <w:sz w:val="22"/>
          <w:szCs w:val="22"/>
          <w:lang w:val="sv-SE"/>
        </w:rPr>
      </w:pPr>
      <w:r w:rsidRPr="00DC2BA7">
        <w:rPr>
          <w:sz w:val="22"/>
          <w:szCs w:val="22"/>
          <w:lang w:val="sv-SE"/>
        </w:rPr>
        <w:t>håravfall.</w:t>
      </w:r>
    </w:p>
    <w:p w14:paraId="215845A4" w14:textId="77777777" w:rsidR="00BC07F9" w:rsidRPr="00DC2BA7" w:rsidRDefault="00BC07F9" w:rsidP="00B057AB">
      <w:pPr>
        <w:pStyle w:val="Char2"/>
        <w:widowControl w:val="0"/>
        <w:spacing w:before="0"/>
        <w:jc w:val="left"/>
        <w:rPr>
          <w:sz w:val="22"/>
          <w:szCs w:val="22"/>
          <w:lang w:val="sv-SE"/>
        </w:rPr>
      </w:pPr>
    </w:p>
    <w:p w14:paraId="52745AE6" w14:textId="77777777" w:rsidR="002A1294" w:rsidRPr="00DC2BA7" w:rsidRDefault="00B60735" w:rsidP="00B057AB">
      <w:pPr>
        <w:keepNext/>
        <w:numPr>
          <w:ilvl w:val="12"/>
          <w:numId w:val="0"/>
        </w:numPr>
        <w:spacing w:line="240" w:lineRule="auto"/>
        <w:rPr>
          <w:b/>
          <w:noProof/>
          <w:lang w:val="sv-SE"/>
        </w:rPr>
      </w:pPr>
      <w:r w:rsidRPr="00DC2BA7">
        <w:rPr>
          <w:b/>
          <w:noProof/>
          <w:lang w:val="sv-SE"/>
        </w:rPr>
        <w:t>Rapportering av biverkningar</w:t>
      </w:r>
    </w:p>
    <w:p w14:paraId="54D01DD8" w14:textId="77777777" w:rsidR="00BC07F9" w:rsidRPr="00DC2BA7" w:rsidRDefault="00B60735" w:rsidP="00B057AB">
      <w:pPr>
        <w:pStyle w:val="Char2"/>
        <w:widowControl w:val="0"/>
        <w:spacing w:before="0"/>
        <w:jc w:val="left"/>
        <w:rPr>
          <w:sz w:val="22"/>
          <w:szCs w:val="22"/>
          <w:lang w:val="sv-SE"/>
        </w:rPr>
      </w:pPr>
      <w:r w:rsidRPr="00DC2BA7">
        <w:rPr>
          <w:sz w:val="22"/>
          <w:szCs w:val="22"/>
          <w:lang w:val="sv-SE"/>
        </w:rPr>
        <w:t>Om du får biverkningar, tala med läkare, apotekspersonal eller sjuksköterska.</w:t>
      </w:r>
      <w:r w:rsidRPr="00DC2BA7">
        <w:rPr>
          <w:noProof/>
          <w:sz w:val="22"/>
          <w:szCs w:val="22"/>
          <w:lang w:val="sv-SE"/>
        </w:rPr>
        <w:t xml:space="preserve"> Detta gäller även</w:t>
      </w:r>
      <w:r w:rsidR="005C0BD2" w:rsidRPr="00DC2BA7">
        <w:rPr>
          <w:noProof/>
          <w:sz w:val="22"/>
          <w:szCs w:val="22"/>
          <w:lang w:val="sv-SE"/>
        </w:rPr>
        <w:t xml:space="preserve"> eventuella</w:t>
      </w:r>
      <w:r w:rsidRPr="00DC2BA7">
        <w:rPr>
          <w:noProof/>
          <w:sz w:val="22"/>
          <w:szCs w:val="22"/>
          <w:lang w:val="sv-SE"/>
        </w:rPr>
        <w:t xml:space="preserve"> biverkningar som inte nämns i denna information. Du kan också rapportera biverkningar direkt </w:t>
      </w:r>
      <w:r w:rsidRPr="00DC2BA7">
        <w:rPr>
          <w:noProof/>
          <w:sz w:val="22"/>
          <w:szCs w:val="22"/>
          <w:shd w:val="pct15" w:color="auto" w:fill="auto"/>
          <w:lang w:val="sv-SE"/>
        </w:rPr>
        <w:t xml:space="preserve">via det nationella rapporteringssystemet listat i </w:t>
      </w:r>
      <w:hyperlink r:id="rId23" w:history="1">
        <w:r w:rsidRPr="00DC2BA7">
          <w:rPr>
            <w:rStyle w:val="Hyperlink"/>
            <w:sz w:val="22"/>
            <w:szCs w:val="22"/>
            <w:shd w:val="pct15" w:color="auto" w:fill="auto"/>
            <w:lang w:val="sv-SE"/>
          </w:rPr>
          <w:t>bilaga V</w:t>
        </w:r>
      </w:hyperlink>
      <w:r w:rsidRPr="00DC2BA7">
        <w:rPr>
          <w:noProof/>
          <w:color w:val="92D050"/>
          <w:sz w:val="22"/>
          <w:szCs w:val="22"/>
          <w:lang w:val="sv-SE"/>
        </w:rPr>
        <w:t>.</w:t>
      </w:r>
      <w:r w:rsidRPr="00DC2BA7">
        <w:rPr>
          <w:noProof/>
          <w:sz w:val="22"/>
          <w:szCs w:val="22"/>
          <w:lang w:val="sv-SE"/>
        </w:rPr>
        <w:t xml:space="preserve"> Genom att rapportera biverkningar kan du bidra till att öka informationen om läkemedels säkerhet.</w:t>
      </w:r>
    </w:p>
    <w:p w14:paraId="4F15BDB6" w14:textId="77777777" w:rsidR="00BC07F9" w:rsidRPr="00DC2BA7" w:rsidRDefault="00BC07F9" w:rsidP="00535973">
      <w:pPr>
        <w:widowControl w:val="0"/>
        <w:numPr>
          <w:ilvl w:val="12"/>
          <w:numId w:val="0"/>
        </w:numPr>
        <w:tabs>
          <w:tab w:val="clear" w:pos="567"/>
        </w:tabs>
        <w:spacing w:line="240" w:lineRule="auto"/>
        <w:ind w:right="-29"/>
        <w:rPr>
          <w:lang w:val="sv-SE"/>
        </w:rPr>
      </w:pPr>
    </w:p>
    <w:p w14:paraId="101BCB95" w14:textId="77777777" w:rsidR="00BC07F9" w:rsidRPr="00DC2BA7" w:rsidRDefault="00BC07F9" w:rsidP="00535973">
      <w:pPr>
        <w:widowControl w:val="0"/>
        <w:numPr>
          <w:ilvl w:val="12"/>
          <w:numId w:val="0"/>
        </w:numPr>
        <w:tabs>
          <w:tab w:val="clear" w:pos="567"/>
        </w:tabs>
        <w:spacing w:line="240" w:lineRule="auto"/>
        <w:ind w:right="-2"/>
        <w:rPr>
          <w:lang w:val="sv-SE"/>
        </w:rPr>
      </w:pPr>
    </w:p>
    <w:p w14:paraId="155DCC27" w14:textId="77777777" w:rsidR="004F366B" w:rsidRPr="00DC2BA7" w:rsidRDefault="00B60735" w:rsidP="00535973">
      <w:pPr>
        <w:keepNext/>
        <w:spacing w:line="240" w:lineRule="auto"/>
        <w:ind w:left="567" w:hanging="567"/>
        <w:rPr>
          <w:noProof/>
        </w:rPr>
      </w:pPr>
      <w:r w:rsidRPr="00DC2BA7">
        <w:rPr>
          <w:b/>
          <w:noProof/>
        </w:rPr>
        <w:t>5.</w:t>
      </w:r>
      <w:r w:rsidRPr="00DC2BA7">
        <w:rPr>
          <w:b/>
          <w:noProof/>
        </w:rPr>
        <w:tab/>
      </w:r>
      <w:r w:rsidR="00033277" w:rsidRPr="00DC2BA7">
        <w:rPr>
          <w:b/>
          <w:bCs/>
          <w:lang w:val="sv-SE"/>
        </w:rPr>
        <w:t>Hur Xolair ska förvaras</w:t>
      </w:r>
    </w:p>
    <w:p w14:paraId="4A6DB069" w14:textId="77777777" w:rsidR="004F366B" w:rsidRPr="00DC2BA7" w:rsidRDefault="004F366B" w:rsidP="00535973">
      <w:pPr>
        <w:keepNext/>
        <w:widowControl w:val="0"/>
        <w:numPr>
          <w:ilvl w:val="12"/>
          <w:numId w:val="0"/>
        </w:numPr>
        <w:spacing w:line="240" w:lineRule="auto"/>
        <w:rPr>
          <w:color w:val="000000"/>
        </w:rPr>
      </w:pPr>
    </w:p>
    <w:p w14:paraId="6D15877B" w14:textId="77777777" w:rsidR="004F366B" w:rsidRPr="00DC2BA7"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 xml:space="preserve">Förvara </w:t>
      </w:r>
      <w:r w:rsidR="00033277" w:rsidRPr="00DC2BA7">
        <w:rPr>
          <w:color w:val="000000"/>
          <w:sz w:val="22"/>
          <w:lang w:val="sv-SE"/>
        </w:rPr>
        <w:t xml:space="preserve">detta läkemedel </w:t>
      </w:r>
      <w:r w:rsidRPr="00DC2BA7">
        <w:rPr>
          <w:color w:val="000000"/>
          <w:sz w:val="22"/>
          <w:lang w:val="sv-SE"/>
        </w:rPr>
        <w:t>utom syn- och räckhåll för barn.</w:t>
      </w:r>
    </w:p>
    <w:p w14:paraId="6DFB63A1" w14:textId="77777777" w:rsidR="004F366B" w:rsidRPr="00DC2BA7"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Används före utgångsdatum som anges på etiketten</w:t>
      </w:r>
      <w:r w:rsidR="00695C05">
        <w:rPr>
          <w:color w:val="000000"/>
          <w:sz w:val="22"/>
          <w:lang w:val="sv-SE"/>
        </w:rPr>
        <w:t xml:space="preserve"> efter EXP</w:t>
      </w:r>
      <w:r w:rsidRPr="00DC2BA7">
        <w:rPr>
          <w:color w:val="000000"/>
          <w:sz w:val="22"/>
          <w:lang w:val="sv-SE"/>
        </w:rPr>
        <w:t>.</w:t>
      </w:r>
      <w:r w:rsidR="00026E40" w:rsidRPr="00DC2BA7">
        <w:rPr>
          <w:noProof/>
          <w:sz w:val="22"/>
          <w:lang w:val="sv-SE"/>
        </w:rPr>
        <w:t xml:space="preserve"> Utgångsdatumet är den sista dagen i angiven månad.</w:t>
      </w:r>
      <w:r w:rsidR="00C15930">
        <w:rPr>
          <w:noProof/>
          <w:sz w:val="22"/>
          <w:lang w:val="sv-SE"/>
        </w:rPr>
        <w:t xml:space="preserve"> </w:t>
      </w:r>
      <w:r w:rsidR="00C15930" w:rsidRPr="00FA1726">
        <w:rPr>
          <w:rFonts w:eastAsiaTheme="minorHAnsi"/>
          <w:sz w:val="22"/>
          <w:lang w:val="sv-SE"/>
        </w:rPr>
        <w:t>Förpackningen med förfylld spruta kan förvaras under sammanlagt 48 timmar vid rumstemperatur (25°C) före användning.</w:t>
      </w:r>
    </w:p>
    <w:p w14:paraId="602A11B2" w14:textId="77777777" w:rsidR="004F366B" w:rsidRPr="00DC2BA7"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Förvaras i originalförpackningen. Ljuskänsligt.</w:t>
      </w:r>
    </w:p>
    <w:p w14:paraId="48F5BD65" w14:textId="77777777" w:rsidR="004F366B" w:rsidRPr="00DC2BA7"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Förvaras i kylskåp (2</w:t>
      </w:r>
      <w:r w:rsidRPr="00DC2BA7">
        <w:rPr>
          <w:rFonts w:ascii="Symbol" w:hAnsi="Symbol"/>
          <w:color w:val="000000"/>
          <w:sz w:val="22"/>
          <w:lang w:val="sv-SE"/>
        </w:rPr>
        <w:sym w:font="Symbol" w:char="F0B0"/>
      </w:r>
      <w:r w:rsidRPr="00DC2BA7">
        <w:rPr>
          <w:color w:val="000000"/>
          <w:sz w:val="22"/>
          <w:lang w:val="sv-SE"/>
        </w:rPr>
        <w:t>C – 8</w:t>
      </w:r>
      <w:r w:rsidRPr="00DC2BA7">
        <w:rPr>
          <w:rFonts w:ascii="Symbol" w:hAnsi="Symbol"/>
          <w:color w:val="000000"/>
          <w:sz w:val="22"/>
          <w:lang w:val="sv-SE"/>
        </w:rPr>
        <w:sym w:font="Symbol" w:char="F0B0"/>
      </w:r>
      <w:r w:rsidRPr="00DC2BA7">
        <w:rPr>
          <w:color w:val="000000"/>
          <w:sz w:val="22"/>
          <w:lang w:val="sv-SE"/>
        </w:rPr>
        <w:t>C). Får ej frysas.</w:t>
      </w:r>
    </w:p>
    <w:p w14:paraId="166F9C78" w14:textId="77777777" w:rsidR="004F366B" w:rsidRPr="00DC2BA7"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Använd inte en förpackning som är skadad eller som visar tecken på manipulation.</w:t>
      </w:r>
    </w:p>
    <w:p w14:paraId="52D253BA" w14:textId="77777777" w:rsidR="004F366B" w:rsidRPr="00DC2BA7" w:rsidRDefault="004F366B" w:rsidP="00535973">
      <w:pPr>
        <w:spacing w:line="240" w:lineRule="auto"/>
        <w:ind w:right="-2"/>
        <w:rPr>
          <w:noProof/>
          <w:lang w:val="sv-SE"/>
        </w:rPr>
      </w:pPr>
    </w:p>
    <w:p w14:paraId="69E2DFE2" w14:textId="77777777" w:rsidR="004F366B" w:rsidRPr="00DC2BA7" w:rsidRDefault="004F366B" w:rsidP="00535973">
      <w:pPr>
        <w:spacing w:line="240" w:lineRule="auto"/>
        <w:ind w:right="-2"/>
        <w:rPr>
          <w:noProof/>
          <w:lang w:val="sv-SE"/>
        </w:rPr>
      </w:pPr>
    </w:p>
    <w:p w14:paraId="3FB3CEB9" w14:textId="77777777" w:rsidR="004F366B" w:rsidRPr="00DC2BA7" w:rsidRDefault="00B60735" w:rsidP="00535973">
      <w:pPr>
        <w:keepNext/>
        <w:spacing w:line="240" w:lineRule="auto"/>
        <w:ind w:left="567" w:right="-2" w:hanging="567"/>
        <w:rPr>
          <w:b/>
          <w:noProof/>
          <w:lang w:val="sv-SE"/>
        </w:rPr>
      </w:pPr>
      <w:r w:rsidRPr="00DC2BA7">
        <w:rPr>
          <w:b/>
          <w:noProof/>
          <w:lang w:val="sv-SE"/>
        </w:rPr>
        <w:t>6.</w:t>
      </w:r>
      <w:r w:rsidRPr="00DC2BA7">
        <w:rPr>
          <w:b/>
          <w:noProof/>
          <w:lang w:val="sv-SE"/>
        </w:rPr>
        <w:tab/>
      </w:r>
      <w:r w:rsidR="00033277" w:rsidRPr="00DC2BA7">
        <w:rPr>
          <w:b/>
          <w:noProof/>
          <w:szCs w:val="24"/>
          <w:lang w:val="sv-SE"/>
        </w:rPr>
        <w:t>Förpackningens innehåll och övriga upplysningar</w:t>
      </w:r>
    </w:p>
    <w:p w14:paraId="700E5F14" w14:textId="77777777" w:rsidR="004F366B" w:rsidRPr="00DC2BA7" w:rsidRDefault="004F366B" w:rsidP="00535973">
      <w:pPr>
        <w:pStyle w:val="Char2"/>
        <w:keepNext/>
        <w:widowControl w:val="0"/>
        <w:spacing w:before="0"/>
        <w:jc w:val="left"/>
        <w:rPr>
          <w:sz w:val="22"/>
          <w:szCs w:val="22"/>
          <w:lang w:val="sv-SE"/>
        </w:rPr>
      </w:pPr>
    </w:p>
    <w:p w14:paraId="7262743B" w14:textId="77777777" w:rsidR="004F366B" w:rsidRPr="00DC2BA7" w:rsidRDefault="00B60735" w:rsidP="00535973">
      <w:pPr>
        <w:keepNext/>
        <w:numPr>
          <w:ilvl w:val="12"/>
          <w:numId w:val="0"/>
        </w:numPr>
        <w:spacing w:line="240" w:lineRule="auto"/>
        <w:rPr>
          <w:b/>
          <w:noProof/>
          <w:lang w:val="sv-SE"/>
        </w:rPr>
      </w:pPr>
      <w:r w:rsidRPr="00DC2BA7">
        <w:rPr>
          <w:b/>
          <w:noProof/>
          <w:lang w:val="sv-SE"/>
        </w:rPr>
        <w:t>Innehållsdeklaration</w:t>
      </w:r>
    </w:p>
    <w:p w14:paraId="4611DFEA" w14:textId="77777777" w:rsidR="004F366B" w:rsidRPr="00DC2BA7" w:rsidRDefault="00B60735" w:rsidP="00535973">
      <w:pPr>
        <w:widowControl w:val="0"/>
        <w:numPr>
          <w:ilvl w:val="0"/>
          <w:numId w:val="1"/>
        </w:numPr>
        <w:tabs>
          <w:tab w:val="clear" w:pos="567"/>
        </w:tabs>
        <w:spacing w:line="240" w:lineRule="auto"/>
        <w:ind w:left="567" w:right="-2" w:hanging="567"/>
        <w:rPr>
          <w:lang w:val="sv-SE"/>
        </w:rPr>
      </w:pPr>
      <w:r w:rsidRPr="00DC2BA7">
        <w:rPr>
          <w:lang w:val="sv-SE"/>
        </w:rPr>
        <w:t>Den aktiva substansen är omalizumab. En spruta om 0,5 ml injektionsvätska, lösning innehåller 75 mg omalizumab.</w:t>
      </w:r>
    </w:p>
    <w:p w14:paraId="36C7DDD0" w14:textId="27B1B5FA" w:rsidR="004F366B" w:rsidRPr="00DC2BA7" w:rsidRDefault="00B60735" w:rsidP="00535973">
      <w:pPr>
        <w:widowControl w:val="0"/>
        <w:numPr>
          <w:ilvl w:val="0"/>
          <w:numId w:val="1"/>
        </w:numPr>
        <w:tabs>
          <w:tab w:val="clear" w:pos="567"/>
        </w:tabs>
        <w:spacing w:line="240" w:lineRule="auto"/>
        <w:ind w:left="567" w:right="-2" w:hanging="567"/>
        <w:rPr>
          <w:lang w:val="sv-SE"/>
        </w:rPr>
      </w:pPr>
      <w:r w:rsidRPr="00DC2BA7">
        <w:rPr>
          <w:lang w:val="sv-SE"/>
        </w:rPr>
        <w:t>Övriga innehållsämnen är argininhydroklorid, histidinhydroklorid</w:t>
      </w:r>
      <w:r w:rsidR="00005797">
        <w:rPr>
          <w:lang w:val="sv-SE"/>
        </w:rPr>
        <w:t>monohydrat</w:t>
      </w:r>
      <w:r w:rsidRPr="00DC2BA7">
        <w:rPr>
          <w:lang w:val="sv-SE"/>
        </w:rPr>
        <w:t>, histidin, polysorbat 20 och vatten för injektionsvätskor.</w:t>
      </w:r>
    </w:p>
    <w:p w14:paraId="2C954B2E" w14:textId="77777777" w:rsidR="001C4D0F" w:rsidRPr="00DC2BA7" w:rsidRDefault="00B60735" w:rsidP="00535973">
      <w:pPr>
        <w:widowControl w:val="0"/>
        <w:numPr>
          <w:ilvl w:val="0"/>
          <w:numId w:val="1"/>
        </w:numPr>
        <w:tabs>
          <w:tab w:val="clear" w:pos="567"/>
        </w:tabs>
        <w:spacing w:line="240" w:lineRule="auto"/>
        <w:ind w:left="567" w:right="-2" w:hanging="567"/>
        <w:rPr>
          <w:lang w:val="sv-SE"/>
        </w:rPr>
      </w:pPr>
      <w:r w:rsidRPr="00DC2BA7">
        <w:rPr>
          <w:lang w:val="sv-SE"/>
        </w:rPr>
        <w:t>Nålskyddet på sprutan kan innehålla torrt gummi (latex)</w:t>
      </w:r>
      <w:r w:rsidR="001D00E9" w:rsidRPr="00DC2BA7">
        <w:rPr>
          <w:lang w:val="sv-SE"/>
        </w:rPr>
        <w:t>.</w:t>
      </w:r>
    </w:p>
    <w:p w14:paraId="7671FCA6" w14:textId="77777777" w:rsidR="004F366B" w:rsidRPr="00DC2BA7" w:rsidRDefault="004F366B" w:rsidP="00535973">
      <w:pPr>
        <w:widowControl w:val="0"/>
        <w:numPr>
          <w:ilvl w:val="12"/>
          <w:numId w:val="0"/>
        </w:numPr>
        <w:spacing w:line="240" w:lineRule="auto"/>
        <w:ind w:right="-2"/>
        <w:rPr>
          <w:lang w:val="sv-SE"/>
        </w:rPr>
      </w:pPr>
    </w:p>
    <w:p w14:paraId="0DF65D73" w14:textId="77777777" w:rsidR="004F366B" w:rsidRPr="00DC2BA7" w:rsidRDefault="00B60735" w:rsidP="00535973">
      <w:pPr>
        <w:keepNext/>
        <w:numPr>
          <w:ilvl w:val="12"/>
          <w:numId w:val="0"/>
        </w:numPr>
        <w:spacing w:line="240" w:lineRule="auto"/>
        <w:rPr>
          <w:b/>
          <w:noProof/>
          <w:lang w:val="sv-SE"/>
        </w:rPr>
      </w:pPr>
      <w:r w:rsidRPr="00DC2BA7">
        <w:rPr>
          <w:b/>
          <w:noProof/>
          <w:lang w:val="sv-SE"/>
        </w:rPr>
        <w:t>Läkemedlets utseende och förpackningsstorlekar</w:t>
      </w:r>
    </w:p>
    <w:p w14:paraId="3F6BC30B" w14:textId="77777777" w:rsidR="004F366B" w:rsidRPr="00DC2BA7" w:rsidRDefault="00B60735" w:rsidP="00535973">
      <w:pPr>
        <w:pStyle w:val="Char2"/>
        <w:spacing w:before="0"/>
        <w:jc w:val="left"/>
        <w:rPr>
          <w:sz w:val="22"/>
          <w:szCs w:val="22"/>
          <w:lang w:val="sv-SE"/>
        </w:rPr>
      </w:pPr>
      <w:r w:rsidRPr="00DC2BA7">
        <w:rPr>
          <w:sz w:val="22"/>
          <w:szCs w:val="22"/>
          <w:lang w:val="sv-SE"/>
        </w:rPr>
        <w:t xml:space="preserve">Xolair injektionsvätska, lösning </w:t>
      </w:r>
      <w:r w:rsidR="00695C05">
        <w:rPr>
          <w:sz w:val="22"/>
          <w:szCs w:val="22"/>
          <w:lang w:val="sv-SE"/>
        </w:rPr>
        <w:t>i förfylld spruta med 26</w:t>
      </w:r>
      <w:r w:rsidR="005A7DAC">
        <w:rPr>
          <w:sz w:val="22"/>
          <w:szCs w:val="22"/>
          <w:lang w:val="sv-SE"/>
        </w:rPr>
        <w:t> </w:t>
      </w:r>
      <w:r w:rsidR="00695C05">
        <w:rPr>
          <w:sz w:val="22"/>
          <w:szCs w:val="22"/>
          <w:lang w:val="sv-SE"/>
        </w:rPr>
        <w:t xml:space="preserve">gauge fast nål och blått nålskydd </w:t>
      </w:r>
      <w:r w:rsidRPr="00DC2BA7">
        <w:rPr>
          <w:sz w:val="22"/>
          <w:szCs w:val="22"/>
          <w:lang w:val="sv-SE"/>
        </w:rPr>
        <w:t xml:space="preserve">tillhandahålls som en klar till </w:t>
      </w:r>
      <w:r w:rsidR="00001C62" w:rsidRPr="00DC2BA7">
        <w:rPr>
          <w:sz w:val="22"/>
          <w:szCs w:val="22"/>
          <w:lang w:val="sv-SE"/>
        </w:rPr>
        <w:t xml:space="preserve">lätt </w:t>
      </w:r>
      <w:r w:rsidRPr="00DC2BA7">
        <w:rPr>
          <w:sz w:val="22"/>
          <w:szCs w:val="22"/>
          <w:lang w:val="sv-SE"/>
        </w:rPr>
        <w:t xml:space="preserve">opalskimrande, </w:t>
      </w:r>
      <w:r w:rsidR="00001C62" w:rsidRPr="00DC2BA7">
        <w:rPr>
          <w:sz w:val="22"/>
          <w:szCs w:val="22"/>
          <w:lang w:val="sv-SE"/>
        </w:rPr>
        <w:t xml:space="preserve">ofärgad till </w:t>
      </w:r>
      <w:r w:rsidRPr="00DC2BA7">
        <w:rPr>
          <w:sz w:val="22"/>
          <w:szCs w:val="22"/>
          <w:lang w:val="sv-SE"/>
        </w:rPr>
        <w:t>svagt brun</w:t>
      </w:r>
      <w:r w:rsidR="00001C62" w:rsidRPr="00DC2BA7">
        <w:rPr>
          <w:sz w:val="22"/>
          <w:szCs w:val="22"/>
          <w:lang w:val="sv-SE"/>
        </w:rPr>
        <w:t>-gul</w:t>
      </w:r>
      <w:r w:rsidRPr="00DC2BA7">
        <w:rPr>
          <w:sz w:val="22"/>
          <w:szCs w:val="22"/>
          <w:lang w:val="sv-SE"/>
        </w:rPr>
        <w:t xml:space="preserve"> lösning i en förfylld spruta.</w:t>
      </w:r>
    </w:p>
    <w:p w14:paraId="242654AA" w14:textId="77777777" w:rsidR="004F366B" w:rsidRPr="00DC2BA7" w:rsidRDefault="004F366B" w:rsidP="00535973">
      <w:pPr>
        <w:pStyle w:val="Char2"/>
        <w:spacing w:before="0"/>
        <w:jc w:val="left"/>
        <w:rPr>
          <w:sz w:val="22"/>
          <w:szCs w:val="22"/>
          <w:lang w:val="sv-SE"/>
        </w:rPr>
      </w:pPr>
    </w:p>
    <w:p w14:paraId="6D8AC529" w14:textId="77777777" w:rsidR="004F366B" w:rsidRPr="00DC2BA7" w:rsidRDefault="00B60735" w:rsidP="00B057AB">
      <w:pPr>
        <w:suppressAutoHyphens/>
        <w:spacing w:line="240" w:lineRule="auto"/>
        <w:rPr>
          <w:noProof/>
          <w:lang w:val="sv-SE"/>
        </w:rPr>
      </w:pPr>
      <w:r w:rsidRPr="00DC2BA7">
        <w:rPr>
          <w:lang w:val="sv-SE"/>
        </w:rPr>
        <w:lastRenderedPageBreak/>
        <w:t xml:space="preserve">Xolair 75 mg injektionsvätska, lösning tillhandahålls </w:t>
      </w:r>
      <w:r w:rsidRPr="00DC2BA7">
        <w:rPr>
          <w:noProof/>
          <w:lang w:val="sv-SE"/>
        </w:rPr>
        <w:t xml:space="preserve">i förpackningar innehållande 1 förfylld spruta och i </w:t>
      </w:r>
      <w:r w:rsidR="007C7560" w:rsidRPr="00DC2BA7">
        <w:rPr>
          <w:noProof/>
          <w:lang w:val="sv-SE"/>
        </w:rPr>
        <w:t>multipack</w:t>
      </w:r>
      <w:r w:rsidR="00180430" w:rsidRPr="00DC2BA7">
        <w:rPr>
          <w:noProof/>
          <w:lang w:val="sv-SE"/>
        </w:rPr>
        <w:t xml:space="preserve"> innehållande</w:t>
      </w:r>
      <w:r w:rsidRPr="00DC2BA7">
        <w:rPr>
          <w:noProof/>
          <w:lang w:val="sv-SE"/>
        </w:rPr>
        <w:t xml:space="preserve"> 4</w:t>
      </w:r>
      <w:r w:rsidR="00162552" w:rsidRPr="00DC2BA7">
        <w:rPr>
          <w:noProof/>
          <w:lang w:val="sv-SE"/>
        </w:rPr>
        <w:t> (4 x </w:t>
      </w:r>
      <w:r w:rsidR="00180430" w:rsidRPr="00DC2BA7">
        <w:rPr>
          <w:noProof/>
          <w:lang w:val="sv-SE"/>
        </w:rPr>
        <w:t xml:space="preserve">1) </w:t>
      </w:r>
      <w:r w:rsidRPr="00DC2BA7">
        <w:rPr>
          <w:noProof/>
          <w:lang w:val="sv-SE"/>
        </w:rPr>
        <w:t>eller 10 </w:t>
      </w:r>
      <w:r w:rsidR="00162552" w:rsidRPr="00DC2BA7">
        <w:rPr>
          <w:noProof/>
          <w:lang w:val="sv-SE"/>
        </w:rPr>
        <w:t>(10 x </w:t>
      </w:r>
      <w:r w:rsidR="00180430" w:rsidRPr="00DC2BA7">
        <w:rPr>
          <w:noProof/>
          <w:lang w:val="sv-SE"/>
        </w:rPr>
        <w:t xml:space="preserve">1) </w:t>
      </w:r>
      <w:r w:rsidRPr="00DC2BA7">
        <w:rPr>
          <w:noProof/>
          <w:lang w:val="sv-SE"/>
        </w:rPr>
        <w:t>förfylld</w:t>
      </w:r>
      <w:r w:rsidR="00180430" w:rsidRPr="00DC2BA7">
        <w:rPr>
          <w:noProof/>
          <w:lang w:val="sv-SE"/>
        </w:rPr>
        <w:t>a</w:t>
      </w:r>
      <w:r w:rsidRPr="00DC2BA7">
        <w:rPr>
          <w:noProof/>
          <w:lang w:val="sv-SE"/>
        </w:rPr>
        <w:t xml:space="preserve"> sprut</w:t>
      </w:r>
      <w:r w:rsidR="00180430" w:rsidRPr="00DC2BA7">
        <w:rPr>
          <w:noProof/>
          <w:lang w:val="sv-SE"/>
        </w:rPr>
        <w:t>or</w:t>
      </w:r>
      <w:r w:rsidRPr="00DC2BA7">
        <w:rPr>
          <w:noProof/>
          <w:lang w:val="sv-SE"/>
        </w:rPr>
        <w:t>.</w:t>
      </w:r>
    </w:p>
    <w:p w14:paraId="7FBABA11" w14:textId="77777777" w:rsidR="004F366B" w:rsidRPr="00DC2BA7" w:rsidRDefault="004F366B" w:rsidP="00B057AB">
      <w:pPr>
        <w:suppressAutoHyphens/>
        <w:spacing w:line="240" w:lineRule="auto"/>
        <w:rPr>
          <w:noProof/>
          <w:lang w:val="sv-SE"/>
        </w:rPr>
      </w:pPr>
    </w:p>
    <w:p w14:paraId="398107E6" w14:textId="77777777" w:rsidR="004F366B" w:rsidRPr="00DC2BA7" w:rsidRDefault="00B60735" w:rsidP="00B057AB">
      <w:pPr>
        <w:widowControl w:val="0"/>
        <w:numPr>
          <w:ilvl w:val="12"/>
          <w:numId w:val="0"/>
        </w:numPr>
        <w:spacing w:line="240" w:lineRule="auto"/>
        <w:ind w:right="-2"/>
        <w:rPr>
          <w:noProof/>
          <w:lang w:val="sv-SE"/>
        </w:rPr>
      </w:pPr>
      <w:r w:rsidRPr="00DC2BA7">
        <w:rPr>
          <w:noProof/>
          <w:lang w:val="sv-SE"/>
        </w:rPr>
        <w:t>Eventuellt kommer inte alla förpackningsstorlekar att marknadsföras.</w:t>
      </w:r>
    </w:p>
    <w:p w14:paraId="2618E7C9" w14:textId="77777777" w:rsidR="004F366B" w:rsidRPr="00DC2BA7" w:rsidRDefault="004F366B" w:rsidP="00B057AB">
      <w:pPr>
        <w:widowControl w:val="0"/>
        <w:numPr>
          <w:ilvl w:val="12"/>
          <w:numId w:val="0"/>
        </w:numPr>
        <w:spacing w:line="240" w:lineRule="auto"/>
        <w:ind w:right="-2"/>
        <w:rPr>
          <w:lang w:val="sv-SE"/>
        </w:rPr>
      </w:pPr>
    </w:p>
    <w:p w14:paraId="2480CCB5" w14:textId="77777777" w:rsidR="004F366B" w:rsidRPr="00DC2BA7" w:rsidRDefault="00B60735" w:rsidP="00B057AB">
      <w:pPr>
        <w:keepNext/>
        <w:numPr>
          <w:ilvl w:val="12"/>
          <w:numId w:val="0"/>
        </w:numPr>
        <w:spacing w:line="240" w:lineRule="auto"/>
        <w:rPr>
          <w:b/>
          <w:noProof/>
          <w:lang w:val="sv-SE"/>
        </w:rPr>
      </w:pPr>
      <w:r w:rsidRPr="00DC2BA7">
        <w:rPr>
          <w:b/>
          <w:noProof/>
          <w:lang w:val="sv-SE"/>
        </w:rPr>
        <w:t>Innehavare av godkännande för försäljning</w:t>
      </w:r>
    </w:p>
    <w:p w14:paraId="7C3A088D" w14:textId="77777777" w:rsidR="004F366B" w:rsidRPr="00DC2BA7" w:rsidRDefault="00B60735" w:rsidP="00B057AB">
      <w:pPr>
        <w:keepNext/>
        <w:numPr>
          <w:ilvl w:val="12"/>
          <w:numId w:val="0"/>
        </w:numPr>
        <w:spacing w:line="240" w:lineRule="auto"/>
        <w:rPr>
          <w:noProof/>
          <w:lang w:val="sv-SE"/>
        </w:rPr>
      </w:pPr>
      <w:r w:rsidRPr="00DC2BA7">
        <w:rPr>
          <w:noProof/>
          <w:lang w:val="sv-SE"/>
        </w:rPr>
        <w:t>Novartis Europharm Limited</w:t>
      </w:r>
    </w:p>
    <w:p w14:paraId="59671064" w14:textId="77777777" w:rsidR="0053539A" w:rsidRPr="00DC2BA7" w:rsidRDefault="00B60735" w:rsidP="00B057AB">
      <w:pPr>
        <w:keepNext/>
        <w:widowControl w:val="0"/>
        <w:spacing w:line="240" w:lineRule="auto"/>
        <w:rPr>
          <w:lang w:val="en-US"/>
        </w:rPr>
      </w:pPr>
      <w:r w:rsidRPr="00DC2BA7">
        <w:rPr>
          <w:lang w:val="en-US"/>
        </w:rPr>
        <w:t>Vista Building</w:t>
      </w:r>
    </w:p>
    <w:p w14:paraId="61ECC03E" w14:textId="77777777" w:rsidR="0053539A" w:rsidRPr="00DC2BA7" w:rsidRDefault="00B60735" w:rsidP="00B057AB">
      <w:pPr>
        <w:keepNext/>
        <w:widowControl w:val="0"/>
        <w:spacing w:line="240" w:lineRule="auto"/>
      </w:pPr>
      <w:r w:rsidRPr="00DC2BA7">
        <w:t>Elm Park, Merrion Road</w:t>
      </w:r>
    </w:p>
    <w:p w14:paraId="5297E449" w14:textId="77777777" w:rsidR="0053539A" w:rsidRPr="00DC2BA7" w:rsidRDefault="00B60735" w:rsidP="00B057AB">
      <w:pPr>
        <w:keepNext/>
        <w:widowControl w:val="0"/>
        <w:spacing w:line="240" w:lineRule="auto"/>
        <w:rPr>
          <w:lang w:val="sv-SE"/>
        </w:rPr>
      </w:pPr>
      <w:r w:rsidRPr="00DC2BA7">
        <w:rPr>
          <w:lang w:val="sv-SE"/>
        </w:rPr>
        <w:t>Dublin 4</w:t>
      </w:r>
    </w:p>
    <w:p w14:paraId="281DB597" w14:textId="77777777" w:rsidR="0053539A" w:rsidRPr="00DC2BA7" w:rsidRDefault="00B60735" w:rsidP="00B057AB">
      <w:pPr>
        <w:spacing w:line="240" w:lineRule="auto"/>
        <w:rPr>
          <w:lang w:val="sv-SE"/>
        </w:rPr>
      </w:pPr>
      <w:r w:rsidRPr="00DC2BA7">
        <w:rPr>
          <w:lang w:val="sv-SE"/>
        </w:rPr>
        <w:t>Irland</w:t>
      </w:r>
    </w:p>
    <w:p w14:paraId="16CC1901" w14:textId="77777777" w:rsidR="004F366B" w:rsidRPr="00DC2BA7" w:rsidRDefault="004F366B" w:rsidP="00535973">
      <w:pPr>
        <w:widowControl w:val="0"/>
        <w:numPr>
          <w:ilvl w:val="12"/>
          <w:numId w:val="0"/>
        </w:numPr>
        <w:spacing w:line="240" w:lineRule="auto"/>
        <w:ind w:right="-2"/>
        <w:rPr>
          <w:lang w:val="sv-SE"/>
        </w:rPr>
      </w:pPr>
    </w:p>
    <w:p w14:paraId="2EE80937" w14:textId="77777777" w:rsidR="004F366B" w:rsidRPr="00DC2BA7" w:rsidRDefault="00B60735" w:rsidP="00535973">
      <w:pPr>
        <w:keepNext/>
        <w:numPr>
          <w:ilvl w:val="12"/>
          <w:numId w:val="0"/>
        </w:numPr>
        <w:spacing w:line="240" w:lineRule="auto"/>
        <w:rPr>
          <w:b/>
          <w:noProof/>
          <w:lang w:val="sv-SE"/>
        </w:rPr>
      </w:pPr>
      <w:r w:rsidRPr="00DC2BA7">
        <w:rPr>
          <w:b/>
          <w:noProof/>
          <w:lang w:val="sv-SE"/>
        </w:rPr>
        <w:t>Tillverkare</w:t>
      </w:r>
    </w:p>
    <w:p w14:paraId="0649A15D" w14:textId="77777777" w:rsidR="00842049" w:rsidRPr="002D4333" w:rsidRDefault="00842049" w:rsidP="004510FF">
      <w:pPr>
        <w:keepNext/>
        <w:spacing w:line="240" w:lineRule="auto"/>
        <w:rPr>
          <w:lang w:val="fr-CH"/>
        </w:rPr>
      </w:pPr>
      <w:r w:rsidRPr="002D4333">
        <w:rPr>
          <w:lang w:val="fr-CH"/>
        </w:rPr>
        <w:t>Novartis Farmacéutica S.A.</w:t>
      </w:r>
    </w:p>
    <w:p w14:paraId="51C02E32" w14:textId="77777777" w:rsidR="00842049" w:rsidRPr="002D4333" w:rsidRDefault="00842049" w:rsidP="004510FF">
      <w:pPr>
        <w:keepNext/>
        <w:spacing w:line="240" w:lineRule="auto"/>
        <w:rPr>
          <w:lang w:val="fr-CH"/>
        </w:rPr>
      </w:pPr>
      <w:r w:rsidRPr="002D4333">
        <w:rPr>
          <w:lang w:val="fr-CH"/>
        </w:rPr>
        <w:t>Gran Via de les Corts Catalanes, 764</w:t>
      </w:r>
    </w:p>
    <w:p w14:paraId="54B923F5" w14:textId="77777777" w:rsidR="00842049" w:rsidRPr="002D4333" w:rsidRDefault="00842049" w:rsidP="004510FF">
      <w:pPr>
        <w:keepNext/>
        <w:spacing w:line="240" w:lineRule="auto"/>
        <w:rPr>
          <w:lang w:val="fr-CH"/>
        </w:rPr>
      </w:pPr>
      <w:r w:rsidRPr="002D4333">
        <w:rPr>
          <w:lang w:val="fr-CH"/>
        </w:rPr>
        <w:t>08013 Barcelona</w:t>
      </w:r>
    </w:p>
    <w:p w14:paraId="5DA54824" w14:textId="77777777" w:rsidR="00842049" w:rsidRPr="001A06A4" w:rsidRDefault="00842049" w:rsidP="00842049">
      <w:pPr>
        <w:spacing w:line="240" w:lineRule="auto"/>
        <w:rPr>
          <w:lang w:val="sv-SE"/>
        </w:rPr>
      </w:pPr>
      <w:r w:rsidRPr="001A06A4">
        <w:rPr>
          <w:lang w:val="sv-SE"/>
        </w:rPr>
        <w:t>Spanien</w:t>
      </w:r>
    </w:p>
    <w:p w14:paraId="28CD7AA0" w14:textId="77777777" w:rsidR="00842049" w:rsidRPr="002D4333" w:rsidRDefault="00842049" w:rsidP="00842049">
      <w:pPr>
        <w:numPr>
          <w:ilvl w:val="12"/>
          <w:numId w:val="0"/>
        </w:numPr>
        <w:spacing w:line="240" w:lineRule="auto"/>
        <w:rPr>
          <w:lang w:val="sv-SE"/>
        </w:rPr>
      </w:pPr>
    </w:p>
    <w:p w14:paraId="16B65242" w14:textId="77777777" w:rsidR="00274DC3" w:rsidRPr="004510FF" w:rsidRDefault="00B60735" w:rsidP="00535973">
      <w:pPr>
        <w:keepNext/>
        <w:numPr>
          <w:ilvl w:val="12"/>
          <w:numId w:val="0"/>
        </w:numPr>
        <w:spacing w:line="240" w:lineRule="auto"/>
        <w:rPr>
          <w:shd w:val="pct15" w:color="auto" w:fill="auto"/>
          <w:lang w:val="sv-SE"/>
        </w:rPr>
      </w:pPr>
      <w:r w:rsidRPr="004510FF">
        <w:rPr>
          <w:shd w:val="pct15" w:color="auto" w:fill="auto"/>
          <w:lang w:val="sv-SE"/>
        </w:rPr>
        <w:t>Novartis Pharma GmbH</w:t>
      </w:r>
    </w:p>
    <w:p w14:paraId="6B7E6832" w14:textId="77777777" w:rsidR="00274DC3" w:rsidRPr="004510FF" w:rsidRDefault="00B60735" w:rsidP="00535973">
      <w:pPr>
        <w:keepNext/>
        <w:numPr>
          <w:ilvl w:val="12"/>
          <w:numId w:val="0"/>
        </w:numPr>
        <w:spacing w:line="240" w:lineRule="auto"/>
        <w:rPr>
          <w:shd w:val="pct15" w:color="auto" w:fill="auto"/>
          <w:lang w:val="sv-SE"/>
        </w:rPr>
      </w:pPr>
      <w:r w:rsidRPr="004510FF">
        <w:rPr>
          <w:shd w:val="pct15" w:color="auto" w:fill="auto"/>
          <w:lang w:val="sv-SE"/>
        </w:rPr>
        <w:t>Roonstrasse 25</w:t>
      </w:r>
    </w:p>
    <w:p w14:paraId="6B70252C" w14:textId="77777777" w:rsidR="00274DC3" w:rsidRPr="004510FF" w:rsidRDefault="00B60735" w:rsidP="00535973">
      <w:pPr>
        <w:keepNext/>
        <w:numPr>
          <w:ilvl w:val="12"/>
          <w:numId w:val="0"/>
        </w:numPr>
        <w:spacing w:line="240" w:lineRule="auto"/>
        <w:rPr>
          <w:shd w:val="pct15" w:color="auto" w:fill="auto"/>
          <w:lang w:val="sv-SE"/>
        </w:rPr>
      </w:pPr>
      <w:r w:rsidRPr="004510FF">
        <w:rPr>
          <w:shd w:val="pct15" w:color="auto" w:fill="auto"/>
          <w:lang w:val="ru-RU"/>
        </w:rPr>
        <w:t>D-</w:t>
      </w:r>
      <w:r w:rsidRPr="004510FF">
        <w:rPr>
          <w:shd w:val="pct15" w:color="auto" w:fill="auto"/>
          <w:lang w:val="sv-SE"/>
        </w:rPr>
        <w:t>90429 Nürnberg</w:t>
      </w:r>
    </w:p>
    <w:p w14:paraId="484EEF1D" w14:textId="77777777" w:rsidR="004F366B" w:rsidRPr="004510FF" w:rsidRDefault="00B60735" w:rsidP="00535973">
      <w:pPr>
        <w:widowControl w:val="0"/>
        <w:numPr>
          <w:ilvl w:val="12"/>
          <w:numId w:val="0"/>
        </w:numPr>
        <w:spacing w:line="240" w:lineRule="auto"/>
        <w:ind w:right="-2"/>
        <w:rPr>
          <w:shd w:val="pct15" w:color="auto" w:fill="auto"/>
          <w:lang w:val="sv-SE"/>
        </w:rPr>
      </w:pPr>
      <w:r w:rsidRPr="004510FF">
        <w:rPr>
          <w:shd w:val="pct15" w:color="auto" w:fill="auto"/>
          <w:lang w:val="sv-SE"/>
        </w:rPr>
        <w:t>Tyskland</w:t>
      </w:r>
    </w:p>
    <w:p w14:paraId="1737F531" w14:textId="77777777" w:rsidR="004F366B" w:rsidRDefault="004F366B" w:rsidP="00535973">
      <w:pPr>
        <w:pStyle w:val="Char2"/>
        <w:widowControl w:val="0"/>
        <w:spacing w:before="0"/>
        <w:jc w:val="left"/>
        <w:rPr>
          <w:sz w:val="22"/>
          <w:szCs w:val="22"/>
          <w:lang w:val="sv-SE"/>
        </w:rPr>
      </w:pPr>
    </w:p>
    <w:p w14:paraId="690C4161"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Novartis Pharma GmbH</w:t>
      </w:r>
    </w:p>
    <w:p w14:paraId="16351DD4"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Sophie-Germain-Strasse 10</w:t>
      </w:r>
    </w:p>
    <w:p w14:paraId="0EC5FD99"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90443 Nürnberg</w:t>
      </w:r>
    </w:p>
    <w:p w14:paraId="3A587C0F" w14:textId="5C9E972B" w:rsidR="003F4977" w:rsidRDefault="003F4977" w:rsidP="003F4977">
      <w:pPr>
        <w:pStyle w:val="Char2"/>
        <w:widowControl w:val="0"/>
        <w:spacing w:before="0"/>
        <w:jc w:val="left"/>
        <w:rPr>
          <w:sz w:val="22"/>
          <w:szCs w:val="22"/>
          <w:shd w:val="pct15" w:color="auto" w:fill="auto"/>
          <w:lang w:val="de-CH"/>
        </w:rPr>
      </w:pPr>
      <w:r w:rsidRPr="000E3ADA">
        <w:rPr>
          <w:sz w:val="22"/>
          <w:szCs w:val="22"/>
          <w:shd w:val="pct15" w:color="auto" w:fill="auto"/>
          <w:lang w:val="de-CH"/>
        </w:rPr>
        <w:t>Tyskland</w:t>
      </w:r>
    </w:p>
    <w:p w14:paraId="304E33FB" w14:textId="77777777" w:rsidR="003F4977" w:rsidRPr="00DC2BA7" w:rsidRDefault="003F4977" w:rsidP="003F4977">
      <w:pPr>
        <w:pStyle w:val="Char2"/>
        <w:widowControl w:val="0"/>
        <w:spacing w:before="0"/>
        <w:jc w:val="left"/>
        <w:rPr>
          <w:sz w:val="22"/>
          <w:szCs w:val="22"/>
          <w:lang w:val="sv-SE"/>
        </w:rPr>
      </w:pPr>
    </w:p>
    <w:p w14:paraId="58C6217B" w14:textId="77777777" w:rsidR="004F366B" w:rsidRPr="00DC2BA7" w:rsidRDefault="00B60735" w:rsidP="00535973">
      <w:pPr>
        <w:pStyle w:val="Char2"/>
        <w:keepNext/>
        <w:keepLines/>
        <w:spacing w:before="0"/>
        <w:jc w:val="left"/>
        <w:rPr>
          <w:sz w:val="22"/>
          <w:szCs w:val="22"/>
          <w:lang w:val="sv-SE"/>
        </w:rPr>
      </w:pPr>
      <w:r w:rsidRPr="00DC2BA7">
        <w:rPr>
          <w:sz w:val="22"/>
          <w:szCs w:val="22"/>
          <w:lang w:val="sv-SE"/>
        </w:rPr>
        <w:t>Kontakta ombudet för innehavaren av godkännandet för försäljning om du vill veta mer om detta läkemedel:</w:t>
      </w:r>
    </w:p>
    <w:p w14:paraId="43FF4CDE" w14:textId="77777777" w:rsidR="00F635FD" w:rsidRPr="00DC2BA7" w:rsidRDefault="00F635FD" w:rsidP="00535973">
      <w:pPr>
        <w:keepNext/>
        <w:keepLines/>
        <w:widowControl w:val="0"/>
        <w:numPr>
          <w:ilvl w:val="12"/>
          <w:numId w:val="0"/>
        </w:numPr>
        <w:tabs>
          <w:tab w:val="clear" w:pos="567"/>
        </w:tabs>
        <w:spacing w:line="240" w:lineRule="auto"/>
        <w:ind w:right="-2"/>
        <w:rPr>
          <w:color w:val="000000"/>
          <w:lang w:val="sv-SE"/>
        </w:rPr>
      </w:pPr>
    </w:p>
    <w:tbl>
      <w:tblPr>
        <w:tblW w:w="9356" w:type="dxa"/>
        <w:tblInd w:w="-34" w:type="dxa"/>
        <w:tblLayout w:type="fixed"/>
        <w:tblLook w:val="0000" w:firstRow="0" w:lastRow="0" w:firstColumn="0" w:lastColumn="0" w:noHBand="0" w:noVBand="0"/>
      </w:tblPr>
      <w:tblGrid>
        <w:gridCol w:w="4678"/>
        <w:gridCol w:w="4678"/>
      </w:tblGrid>
      <w:tr w:rsidR="00211724" w14:paraId="2B11F511" w14:textId="77777777" w:rsidTr="0053539A">
        <w:trPr>
          <w:cantSplit/>
        </w:trPr>
        <w:tc>
          <w:tcPr>
            <w:tcW w:w="4678" w:type="dxa"/>
          </w:tcPr>
          <w:p w14:paraId="3434AAAE" w14:textId="77777777" w:rsidR="00A6340D" w:rsidRPr="00DC2BA7" w:rsidRDefault="00B60735" w:rsidP="00B057AB">
            <w:pPr>
              <w:widowControl w:val="0"/>
              <w:spacing w:line="240" w:lineRule="auto"/>
              <w:rPr>
                <w:color w:val="000000"/>
                <w:lang w:val="fr-BE"/>
              </w:rPr>
            </w:pPr>
            <w:r w:rsidRPr="00DC2BA7">
              <w:rPr>
                <w:b/>
                <w:color w:val="000000"/>
                <w:lang w:val="fr-BE"/>
              </w:rPr>
              <w:t>België/Belgique/Belgien</w:t>
            </w:r>
          </w:p>
          <w:p w14:paraId="63849A5E" w14:textId="77777777" w:rsidR="00A6340D" w:rsidRPr="00DC2BA7" w:rsidRDefault="00B60735" w:rsidP="00B057AB">
            <w:pPr>
              <w:widowControl w:val="0"/>
              <w:spacing w:line="240" w:lineRule="auto"/>
              <w:rPr>
                <w:color w:val="000000"/>
                <w:lang w:val="fr-BE"/>
              </w:rPr>
            </w:pPr>
            <w:r w:rsidRPr="00DC2BA7">
              <w:rPr>
                <w:color w:val="000000"/>
                <w:lang w:val="fr-BE"/>
              </w:rPr>
              <w:t>Novartis Pharma N.V.</w:t>
            </w:r>
          </w:p>
          <w:p w14:paraId="7122FB16" w14:textId="77777777" w:rsidR="00A6340D" w:rsidRPr="00DC2BA7" w:rsidRDefault="00B60735" w:rsidP="00B057AB">
            <w:pPr>
              <w:widowControl w:val="0"/>
              <w:spacing w:line="240" w:lineRule="auto"/>
              <w:rPr>
                <w:color w:val="000000"/>
              </w:rPr>
            </w:pPr>
            <w:r w:rsidRPr="00DC2BA7">
              <w:rPr>
                <w:color w:val="000000"/>
                <w:lang w:val="fr-BE"/>
              </w:rPr>
              <w:t>Tél/Tel</w:t>
            </w:r>
            <w:r w:rsidR="00695C05">
              <w:rPr>
                <w:color w:val="000000"/>
                <w:lang w:val="fr-BE"/>
              </w:rPr>
              <w:t> </w:t>
            </w:r>
            <w:r w:rsidRPr="00DC2BA7">
              <w:rPr>
                <w:color w:val="000000"/>
                <w:lang w:val="fr-BE"/>
              </w:rPr>
              <w:t>: +32 2 246 16 11</w:t>
            </w:r>
          </w:p>
          <w:p w14:paraId="66076D41" w14:textId="77777777" w:rsidR="00A6340D" w:rsidRPr="00DC2BA7" w:rsidRDefault="00A6340D" w:rsidP="00B057AB">
            <w:pPr>
              <w:widowControl w:val="0"/>
              <w:spacing w:line="240" w:lineRule="auto"/>
              <w:ind w:right="34"/>
              <w:rPr>
                <w:color w:val="000000"/>
              </w:rPr>
            </w:pPr>
          </w:p>
        </w:tc>
        <w:tc>
          <w:tcPr>
            <w:tcW w:w="4678" w:type="dxa"/>
          </w:tcPr>
          <w:p w14:paraId="45F756F7" w14:textId="77777777" w:rsidR="00A6340D" w:rsidRPr="00DC2BA7" w:rsidRDefault="00B60735" w:rsidP="00B057AB">
            <w:pPr>
              <w:widowControl w:val="0"/>
              <w:spacing w:line="240" w:lineRule="auto"/>
              <w:rPr>
                <w:color w:val="000000"/>
                <w:lang w:val="lt-LT"/>
              </w:rPr>
            </w:pPr>
            <w:r w:rsidRPr="00DC2BA7">
              <w:rPr>
                <w:b/>
                <w:color w:val="000000"/>
                <w:lang w:val="lt-LT"/>
              </w:rPr>
              <w:t>Lietuva</w:t>
            </w:r>
          </w:p>
          <w:p w14:paraId="3CD02157" w14:textId="77777777" w:rsidR="00A6340D" w:rsidRPr="00DC2BA7" w:rsidRDefault="00B60735" w:rsidP="00B057AB">
            <w:pPr>
              <w:widowControl w:val="0"/>
              <w:spacing w:line="240" w:lineRule="auto"/>
              <w:ind w:right="-449"/>
              <w:rPr>
                <w:color w:val="000000"/>
                <w:lang w:val="lt-LT"/>
              </w:rPr>
            </w:pPr>
            <w:r w:rsidRPr="00DC2BA7">
              <w:rPr>
                <w:lang w:val="lt-LT"/>
              </w:rPr>
              <w:t>SIA Novartis Baltics</w:t>
            </w:r>
            <w:r w:rsidR="00852466" w:rsidRPr="00DC2BA7">
              <w:rPr>
                <w:lang w:val="lt-LT"/>
              </w:rPr>
              <w:t xml:space="preserve"> </w:t>
            </w:r>
            <w:r w:rsidRPr="00DC2BA7">
              <w:rPr>
                <w:lang w:val="lt-LT"/>
              </w:rPr>
              <w:t>Lietuvos filialas</w:t>
            </w:r>
          </w:p>
          <w:p w14:paraId="179BD7C1" w14:textId="77777777" w:rsidR="00A6340D" w:rsidRPr="00DC2BA7" w:rsidRDefault="00B60735" w:rsidP="00B057AB">
            <w:pPr>
              <w:widowControl w:val="0"/>
              <w:spacing w:line="240" w:lineRule="auto"/>
              <w:ind w:right="-449"/>
              <w:rPr>
                <w:color w:val="000000"/>
                <w:lang w:val="lt-LT"/>
              </w:rPr>
            </w:pPr>
            <w:r w:rsidRPr="00DC2BA7">
              <w:rPr>
                <w:color w:val="000000"/>
                <w:lang w:val="lt-LT"/>
              </w:rPr>
              <w:t>Tel: +370 5 269 16 50</w:t>
            </w:r>
          </w:p>
          <w:p w14:paraId="50B0D616" w14:textId="77777777" w:rsidR="00A6340D" w:rsidRPr="00DC2BA7" w:rsidRDefault="00A6340D" w:rsidP="00B057AB">
            <w:pPr>
              <w:widowControl w:val="0"/>
              <w:suppressAutoHyphens/>
              <w:spacing w:line="240" w:lineRule="auto"/>
              <w:rPr>
                <w:color w:val="000000"/>
                <w:lang w:val="it-IT"/>
              </w:rPr>
            </w:pPr>
          </w:p>
        </w:tc>
      </w:tr>
      <w:tr w:rsidR="00211724" w14:paraId="1E96812E" w14:textId="77777777" w:rsidTr="0053539A">
        <w:trPr>
          <w:cantSplit/>
        </w:trPr>
        <w:tc>
          <w:tcPr>
            <w:tcW w:w="4678" w:type="dxa"/>
          </w:tcPr>
          <w:p w14:paraId="6AF3564E" w14:textId="77777777" w:rsidR="00A6340D" w:rsidRPr="00DC2BA7" w:rsidRDefault="00B60735" w:rsidP="00B057AB">
            <w:pPr>
              <w:spacing w:line="240" w:lineRule="auto"/>
              <w:rPr>
                <w:b/>
                <w:noProof/>
                <w:color w:val="000000"/>
                <w:lang w:val="es-ES"/>
              </w:rPr>
            </w:pPr>
            <w:r w:rsidRPr="00DC2BA7">
              <w:rPr>
                <w:b/>
                <w:noProof/>
                <w:color w:val="000000"/>
              </w:rPr>
              <w:t>България</w:t>
            </w:r>
          </w:p>
          <w:p w14:paraId="1442D2F8" w14:textId="77777777" w:rsidR="00A6340D" w:rsidRPr="00DC2BA7" w:rsidRDefault="00B60735" w:rsidP="00B057AB">
            <w:pPr>
              <w:spacing w:line="240" w:lineRule="auto"/>
              <w:rPr>
                <w:noProof/>
                <w:color w:val="000000"/>
                <w:lang w:val="es-ES"/>
              </w:rPr>
            </w:pPr>
            <w:r w:rsidRPr="00DC2BA7">
              <w:rPr>
                <w:lang w:val="es-ES"/>
              </w:rPr>
              <w:t>Novartis Bulgaria EOOD</w:t>
            </w:r>
          </w:p>
          <w:p w14:paraId="62A42578" w14:textId="77777777" w:rsidR="00A6340D" w:rsidRPr="00DC2BA7" w:rsidRDefault="00B60735" w:rsidP="00B057AB">
            <w:pPr>
              <w:spacing w:line="240" w:lineRule="auto"/>
              <w:rPr>
                <w:noProof/>
                <w:color w:val="000000"/>
                <w:lang w:val="es-ES"/>
              </w:rPr>
            </w:pPr>
            <w:r w:rsidRPr="00DC2BA7">
              <w:rPr>
                <w:noProof/>
                <w:color w:val="000000"/>
              </w:rPr>
              <w:t>Тел</w:t>
            </w:r>
            <w:r w:rsidRPr="00DC2BA7">
              <w:rPr>
                <w:noProof/>
                <w:color w:val="000000"/>
                <w:lang w:val="es-ES"/>
              </w:rPr>
              <w:t>.: +359 2 489 98 28</w:t>
            </w:r>
          </w:p>
          <w:p w14:paraId="4E3E6155" w14:textId="77777777" w:rsidR="00A6340D" w:rsidRPr="00DC2BA7" w:rsidRDefault="00A6340D" w:rsidP="00B057AB">
            <w:pPr>
              <w:widowControl w:val="0"/>
              <w:tabs>
                <w:tab w:val="left" w:pos="-720"/>
              </w:tabs>
              <w:suppressAutoHyphens/>
              <w:spacing w:line="240" w:lineRule="auto"/>
              <w:rPr>
                <w:b/>
                <w:color w:val="000000"/>
                <w:lang w:val="pt-BR"/>
              </w:rPr>
            </w:pPr>
          </w:p>
        </w:tc>
        <w:tc>
          <w:tcPr>
            <w:tcW w:w="4678" w:type="dxa"/>
          </w:tcPr>
          <w:p w14:paraId="4A28D391" w14:textId="77777777" w:rsidR="00A6340D" w:rsidRPr="00DC2BA7" w:rsidRDefault="00B60735" w:rsidP="00B057AB">
            <w:pPr>
              <w:widowControl w:val="0"/>
              <w:spacing w:line="240" w:lineRule="auto"/>
              <w:rPr>
                <w:color w:val="000000"/>
                <w:lang w:val="de-CH"/>
              </w:rPr>
            </w:pPr>
            <w:r w:rsidRPr="00DC2BA7">
              <w:rPr>
                <w:b/>
                <w:color w:val="000000"/>
                <w:lang w:val="de-CH"/>
              </w:rPr>
              <w:t>Luxembourg/Luxemburg</w:t>
            </w:r>
          </w:p>
          <w:p w14:paraId="1B494BC7" w14:textId="77777777" w:rsidR="00A6340D" w:rsidRPr="00DC2BA7" w:rsidRDefault="00B60735" w:rsidP="00B057AB">
            <w:pPr>
              <w:widowControl w:val="0"/>
              <w:spacing w:line="240" w:lineRule="auto"/>
              <w:rPr>
                <w:color w:val="000000"/>
                <w:lang w:val="de-CH"/>
              </w:rPr>
            </w:pPr>
            <w:r w:rsidRPr="00DC2BA7">
              <w:rPr>
                <w:color w:val="000000"/>
                <w:lang w:val="de-CH"/>
              </w:rPr>
              <w:t>Novartis Pharma N.V.</w:t>
            </w:r>
          </w:p>
          <w:p w14:paraId="65ECCC8F" w14:textId="77777777" w:rsidR="00A6340D" w:rsidRPr="00DC2BA7" w:rsidRDefault="00B60735" w:rsidP="00B057AB">
            <w:pPr>
              <w:widowControl w:val="0"/>
              <w:spacing w:line="240" w:lineRule="auto"/>
              <w:rPr>
                <w:color w:val="000000"/>
              </w:rPr>
            </w:pPr>
            <w:r w:rsidRPr="00DC2BA7">
              <w:rPr>
                <w:color w:val="000000"/>
                <w:lang w:val="fr-BE"/>
              </w:rPr>
              <w:t>Tél/Tel</w:t>
            </w:r>
            <w:r w:rsidR="00695C05">
              <w:rPr>
                <w:color w:val="000000"/>
                <w:lang w:val="fr-BE"/>
              </w:rPr>
              <w:t> </w:t>
            </w:r>
            <w:r w:rsidRPr="00DC2BA7">
              <w:rPr>
                <w:color w:val="000000"/>
                <w:lang w:val="fr-BE"/>
              </w:rPr>
              <w:t>: +32 2 246 16 11</w:t>
            </w:r>
          </w:p>
          <w:p w14:paraId="48707DCA" w14:textId="77777777" w:rsidR="00A6340D" w:rsidRPr="00DC2BA7" w:rsidRDefault="00A6340D" w:rsidP="00B057AB">
            <w:pPr>
              <w:widowControl w:val="0"/>
              <w:suppressAutoHyphens/>
              <w:spacing w:line="240" w:lineRule="auto"/>
              <w:rPr>
                <w:color w:val="000000"/>
                <w:lang w:val="it-IT"/>
              </w:rPr>
            </w:pPr>
          </w:p>
        </w:tc>
      </w:tr>
      <w:tr w:rsidR="00211724" w14:paraId="7E5B276C" w14:textId="77777777" w:rsidTr="0053539A">
        <w:trPr>
          <w:cantSplit/>
        </w:trPr>
        <w:tc>
          <w:tcPr>
            <w:tcW w:w="4678" w:type="dxa"/>
          </w:tcPr>
          <w:p w14:paraId="0EE6908A" w14:textId="77777777" w:rsidR="00A6340D" w:rsidRPr="00DC2BA7" w:rsidRDefault="00B60735" w:rsidP="00B057AB">
            <w:pPr>
              <w:widowControl w:val="0"/>
              <w:tabs>
                <w:tab w:val="left" w:pos="-720"/>
              </w:tabs>
              <w:suppressAutoHyphens/>
              <w:spacing w:line="240" w:lineRule="auto"/>
              <w:rPr>
                <w:color w:val="000000"/>
                <w:lang w:val="pt-BR"/>
              </w:rPr>
            </w:pPr>
            <w:r w:rsidRPr="00DC2BA7">
              <w:rPr>
                <w:b/>
                <w:color w:val="000000"/>
                <w:lang w:val="pt-BR"/>
              </w:rPr>
              <w:t>Česká republika</w:t>
            </w:r>
          </w:p>
          <w:p w14:paraId="3E43B4E8" w14:textId="77777777" w:rsidR="00A6340D" w:rsidRPr="00DC2BA7" w:rsidRDefault="00B60735" w:rsidP="00B057AB">
            <w:pPr>
              <w:widowControl w:val="0"/>
              <w:tabs>
                <w:tab w:val="left" w:pos="-720"/>
              </w:tabs>
              <w:suppressAutoHyphens/>
              <w:spacing w:line="240" w:lineRule="auto"/>
              <w:rPr>
                <w:color w:val="000000"/>
                <w:lang w:val="pt-BR"/>
              </w:rPr>
            </w:pPr>
            <w:r w:rsidRPr="00DC2BA7">
              <w:rPr>
                <w:color w:val="000000"/>
                <w:lang w:val="pt-BR"/>
              </w:rPr>
              <w:t>Novartis s.r.o.</w:t>
            </w:r>
          </w:p>
          <w:p w14:paraId="467FF9A7" w14:textId="77777777" w:rsidR="00A6340D" w:rsidRPr="00DC2BA7" w:rsidRDefault="00B60735" w:rsidP="00B057AB">
            <w:pPr>
              <w:widowControl w:val="0"/>
              <w:spacing w:line="240" w:lineRule="auto"/>
              <w:rPr>
                <w:color w:val="000000"/>
                <w:lang w:val="de-CH"/>
              </w:rPr>
            </w:pPr>
            <w:r w:rsidRPr="00DC2BA7">
              <w:rPr>
                <w:color w:val="000000"/>
                <w:lang w:val="de-CH"/>
              </w:rPr>
              <w:t>Tel: +420 225 775 111</w:t>
            </w:r>
          </w:p>
          <w:p w14:paraId="36995F8C" w14:textId="77777777" w:rsidR="00A6340D" w:rsidRPr="00DC2BA7" w:rsidRDefault="00A6340D" w:rsidP="00B057AB">
            <w:pPr>
              <w:widowControl w:val="0"/>
              <w:tabs>
                <w:tab w:val="left" w:pos="-720"/>
              </w:tabs>
              <w:suppressAutoHyphens/>
              <w:spacing w:line="240" w:lineRule="auto"/>
              <w:rPr>
                <w:color w:val="000000"/>
                <w:lang w:val="de-CH"/>
              </w:rPr>
            </w:pPr>
          </w:p>
        </w:tc>
        <w:tc>
          <w:tcPr>
            <w:tcW w:w="4678" w:type="dxa"/>
          </w:tcPr>
          <w:p w14:paraId="34F35C92" w14:textId="77777777" w:rsidR="00A6340D" w:rsidRPr="00DC2BA7" w:rsidRDefault="00B60735" w:rsidP="00B057AB">
            <w:pPr>
              <w:widowControl w:val="0"/>
              <w:spacing w:line="240" w:lineRule="auto"/>
              <w:rPr>
                <w:b/>
                <w:color w:val="000000"/>
                <w:lang w:val="hu-HU"/>
              </w:rPr>
            </w:pPr>
            <w:r w:rsidRPr="00DC2BA7">
              <w:rPr>
                <w:b/>
                <w:color w:val="000000"/>
                <w:lang w:val="hu-HU"/>
              </w:rPr>
              <w:t>Magyarország</w:t>
            </w:r>
          </w:p>
          <w:p w14:paraId="7733174A" w14:textId="77777777" w:rsidR="00A6340D" w:rsidRPr="00DC2BA7" w:rsidRDefault="00B60735" w:rsidP="00B057AB">
            <w:pPr>
              <w:widowControl w:val="0"/>
              <w:spacing w:line="240" w:lineRule="auto"/>
              <w:rPr>
                <w:color w:val="000000"/>
                <w:lang w:val="hu-HU"/>
              </w:rPr>
            </w:pPr>
            <w:r w:rsidRPr="00DC2BA7">
              <w:rPr>
                <w:color w:val="000000"/>
                <w:lang w:val="hu-HU"/>
              </w:rPr>
              <w:t>Novartis Hungária Kft.</w:t>
            </w:r>
          </w:p>
          <w:p w14:paraId="7E11724E" w14:textId="77777777" w:rsidR="00A6340D" w:rsidRPr="00DC2BA7" w:rsidRDefault="00B60735" w:rsidP="00B057AB">
            <w:pPr>
              <w:widowControl w:val="0"/>
              <w:tabs>
                <w:tab w:val="left" w:pos="-720"/>
              </w:tabs>
              <w:suppressAutoHyphens/>
              <w:spacing w:line="240" w:lineRule="auto"/>
              <w:rPr>
                <w:color w:val="000000"/>
                <w:lang w:val="nb-NO"/>
              </w:rPr>
            </w:pPr>
            <w:r w:rsidRPr="00DC2BA7">
              <w:rPr>
                <w:color w:val="000000"/>
                <w:lang w:val="hu-HU"/>
              </w:rPr>
              <w:t>Tel.: +36 1 457 65 00</w:t>
            </w:r>
          </w:p>
        </w:tc>
      </w:tr>
      <w:tr w:rsidR="00211724" w14:paraId="5B90132F" w14:textId="77777777" w:rsidTr="0053539A">
        <w:trPr>
          <w:cantSplit/>
        </w:trPr>
        <w:tc>
          <w:tcPr>
            <w:tcW w:w="4678" w:type="dxa"/>
          </w:tcPr>
          <w:p w14:paraId="0A045BA4" w14:textId="77777777" w:rsidR="00A6340D" w:rsidRPr="00DC2BA7" w:rsidRDefault="00B60735" w:rsidP="00B057AB">
            <w:pPr>
              <w:widowControl w:val="0"/>
              <w:spacing w:line="240" w:lineRule="auto"/>
              <w:rPr>
                <w:color w:val="000000"/>
              </w:rPr>
            </w:pPr>
            <w:r w:rsidRPr="00DC2BA7">
              <w:rPr>
                <w:b/>
                <w:color w:val="000000"/>
              </w:rPr>
              <w:t>Danmark</w:t>
            </w:r>
          </w:p>
          <w:p w14:paraId="643C4A5D" w14:textId="77777777" w:rsidR="00A6340D" w:rsidRPr="00DC2BA7" w:rsidRDefault="00B60735" w:rsidP="00B057AB">
            <w:pPr>
              <w:widowControl w:val="0"/>
              <w:spacing w:line="240" w:lineRule="auto"/>
              <w:rPr>
                <w:color w:val="000000"/>
              </w:rPr>
            </w:pPr>
            <w:r w:rsidRPr="00DC2BA7">
              <w:rPr>
                <w:color w:val="000000"/>
              </w:rPr>
              <w:t>Novartis Healthcare A/S</w:t>
            </w:r>
          </w:p>
          <w:p w14:paraId="77FDBCEE" w14:textId="77777777" w:rsidR="00A6340D" w:rsidRPr="00DC2BA7" w:rsidRDefault="00B60735" w:rsidP="00B057AB">
            <w:pPr>
              <w:widowControl w:val="0"/>
              <w:spacing w:line="240" w:lineRule="auto"/>
              <w:rPr>
                <w:color w:val="000000"/>
                <w:lang w:val="en-US"/>
              </w:rPr>
            </w:pPr>
            <w:r w:rsidRPr="00DC2BA7">
              <w:rPr>
                <w:color w:val="000000"/>
              </w:rPr>
              <w:t>Tlf: +45 39 16 84 00</w:t>
            </w:r>
          </w:p>
          <w:p w14:paraId="5C45ECEC" w14:textId="77777777" w:rsidR="00A6340D" w:rsidRPr="00DC2BA7" w:rsidRDefault="00A6340D" w:rsidP="00B057AB">
            <w:pPr>
              <w:widowControl w:val="0"/>
              <w:tabs>
                <w:tab w:val="left" w:pos="-720"/>
              </w:tabs>
              <w:suppressAutoHyphens/>
              <w:spacing w:line="240" w:lineRule="auto"/>
              <w:rPr>
                <w:color w:val="000000"/>
                <w:lang w:val="en-US"/>
              </w:rPr>
            </w:pPr>
          </w:p>
        </w:tc>
        <w:tc>
          <w:tcPr>
            <w:tcW w:w="4678" w:type="dxa"/>
          </w:tcPr>
          <w:p w14:paraId="019EFA52" w14:textId="77777777" w:rsidR="00A6340D" w:rsidRPr="00DC2BA7" w:rsidRDefault="00B60735" w:rsidP="00B057AB">
            <w:pPr>
              <w:widowControl w:val="0"/>
              <w:tabs>
                <w:tab w:val="left" w:pos="-720"/>
                <w:tab w:val="left" w:pos="4536"/>
              </w:tabs>
              <w:suppressAutoHyphens/>
              <w:spacing w:line="240" w:lineRule="auto"/>
              <w:rPr>
                <w:b/>
                <w:color w:val="000000"/>
                <w:lang w:val="mt-MT"/>
              </w:rPr>
            </w:pPr>
            <w:r w:rsidRPr="00DC2BA7">
              <w:rPr>
                <w:b/>
                <w:color w:val="000000"/>
                <w:lang w:val="mt-MT"/>
              </w:rPr>
              <w:t>Malta</w:t>
            </w:r>
          </w:p>
          <w:p w14:paraId="4AF5D46F" w14:textId="77777777" w:rsidR="00A6340D" w:rsidRPr="00DC2BA7" w:rsidRDefault="00B60735" w:rsidP="00B057AB">
            <w:pPr>
              <w:widowControl w:val="0"/>
              <w:spacing w:line="240" w:lineRule="auto"/>
              <w:rPr>
                <w:color w:val="000000"/>
                <w:lang w:val="mt-MT"/>
              </w:rPr>
            </w:pPr>
            <w:r w:rsidRPr="00DC2BA7">
              <w:rPr>
                <w:color w:val="000000"/>
                <w:lang w:val="mt-MT"/>
              </w:rPr>
              <w:t>Novartis Pharma Services Inc.</w:t>
            </w:r>
          </w:p>
          <w:p w14:paraId="53E38C74" w14:textId="77777777" w:rsidR="00A6340D" w:rsidRPr="00DC2BA7" w:rsidRDefault="00B60735" w:rsidP="00B057AB">
            <w:pPr>
              <w:widowControl w:val="0"/>
              <w:tabs>
                <w:tab w:val="left" w:pos="-720"/>
              </w:tabs>
              <w:suppressAutoHyphens/>
              <w:spacing w:line="240" w:lineRule="auto"/>
              <w:rPr>
                <w:color w:val="000000"/>
                <w:lang w:val="mt-MT"/>
              </w:rPr>
            </w:pPr>
            <w:r w:rsidRPr="00DC2BA7">
              <w:rPr>
                <w:color w:val="000000"/>
                <w:lang w:val="mt-MT"/>
              </w:rPr>
              <w:t>Tel: +</w:t>
            </w:r>
            <w:r w:rsidRPr="00DC2BA7">
              <w:rPr>
                <w:color w:val="000000"/>
                <w:lang w:val="fr-FR"/>
              </w:rPr>
              <w:t>356 2122 2872</w:t>
            </w:r>
          </w:p>
        </w:tc>
      </w:tr>
      <w:tr w:rsidR="00211724" w14:paraId="3BEF2E38" w14:textId="77777777" w:rsidTr="0053539A">
        <w:trPr>
          <w:cantSplit/>
        </w:trPr>
        <w:tc>
          <w:tcPr>
            <w:tcW w:w="4678" w:type="dxa"/>
          </w:tcPr>
          <w:p w14:paraId="413CD222" w14:textId="77777777" w:rsidR="00A6340D" w:rsidRPr="00DC2BA7" w:rsidRDefault="00B60735" w:rsidP="00B057AB">
            <w:pPr>
              <w:widowControl w:val="0"/>
              <w:spacing w:line="240" w:lineRule="auto"/>
              <w:rPr>
                <w:color w:val="000000"/>
                <w:lang w:val="de-DE"/>
              </w:rPr>
            </w:pPr>
            <w:r w:rsidRPr="00DC2BA7">
              <w:rPr>
                <w:b/>
                <w:color w:val="000000"/>
                <w:lang w:val="de-DE"/>
              </w:rPr>
              <w:t>Deutschland</w:t>
            </w:r>
          </w:p>
          <w:p w14:paraId="555636F2" w14:textId="77777777" w:rsidR="00A6340D" w:rsidRPr="00DC2BA7" w:rsidRDefault="00B60735" w:rsidP="00B057AB">
            <w:pPr>
              <w:widowControl w:val="0"/>
              <w:spacing w:line="240" w:lineRule="auto"/>
              <w:rPr>
                <w:i/>
                <w:color w:val="000000"/>
                <w:lang w:val="de-DE"/>
              </w:rPr>
            </w:pPr>
            <w:r w:rsidRPr="00DC2BA7">
              <w:rPr>
                <w:color w:val="000000"/>
                <w:lang w:val="de-DE"/>
              </w:rPr>
              <w:t>Novartis Pharma GmbH</w:t>
            </w:r>
          </w:p>
          <w:p w14:paraId="6786BE86" w14:textId="77777777" w:rsidR="00A6340D" w:rsidRPr="00DC2BA7" w:rsidRDefault="00B60735" w:rsidP="00B057AB">
            <w:pPr>
              <w:widowControl w:val="0"/>
              <w:spacing w:line="240" w:lineRule="auto"/>
              <w:rPr>
                <w:color w:val="000000"/>
                <w:lang w:val="de-DE"/>
              </w:rPr>
            </w:pPr>
            <w:r w:rsidRPr="00DC2BA7">
              <w:rPr>
                <w:color w:val="000000"/>
                <w:lang w:val="de-DE"/>
              </w:rPr>
              <w:t>Tel: +49 911 273 0</w:t>
            </w:r>
          </w:p>
          <w:p w14:paraId="37480800" w14:textId="77777777" w:rsidR="00A6340D" w:rsidRPr="00DC2BA7" w:rsidRDefault="00A6340D" w:rsidP="00B057AB">
            <w:pPr>
              <w:widowControl w:val="0"/>
              <w:tabs>
                <w:tab w:val="left" w:pos="-720"/>
              </w:tabs>
              <w:suppressAutoHyphens/>
              <w:spacing w:line="240" w:lineRule="auto"/>
              <w:rPr>
                <w:color w:val="000000"/>
                <w:lang w:val="de-DE"/>
              </w:rPr>
            </w:pPr>
          </w:p>
        </w:tc>
        <w:tc>
          <w:tcPr>
            <w:tcW w:w="4678" w:type="dxa"/>
          </w:tcPr>
          <w:p w14:paraId="6167C25D" w14:textId="77777777" w:rsidR="00A6340D" w:rsidRPr="00DC2BA7" w:rsidRDefault="00B60735" w:rsidP="00B057AB">
            <w:pPr>
              <w:widowControl w:val="0"/>
              <w:suppressAutoHyphens/>
              <w:spacing w:line="240" w:lineRule="auto"/>
              <w:rPr>
                <w:color w:val="000000"/>
                <w:lang w:val="nl-NL"/>
              </w:rPr>
            </w:pPr>
            <w:r w:rsidRPr="00DC2BA7">
              <w:rPr>
                <w:b/>
                <w:color w:val="000000"/>
                <w:lang w:val="nl-NL"/>
              </w:rPr>
              <w:t>Nederland</w:t>
            </w:r>
          </w:p>
          <w:p w14:paraId="649845DF" w14:textId="77777777" w:rsidR="00A6340D" w:rsidRPr="00DC2BA7" w:rsidRDefault="00B60735" w:rsidP="00B057AB">
            <w:pPr>
              <w:widowControl w:val="0"/>
              <w:spacing w:line="240" w:lineRule="auto"/>
              <w:rPr>
                <w:iCs/>
                <w:color w:val="000000"/>
                <w:lang w:val="nl-NL"/>
              </w:rPr>
            </w:pPr>
            <w:r w:rsidRPr="00DC2BA7">
              <w:rPr>
                <w:iCs/>
                <w:color w:val="000000"/>
                <w:lang w:val="nl-NL"/>
              </w:rPr>
              <w:t>Novartis Pharma B.V.</w:t>
            </w:r>
          </w:p>
          <w:p w14:paraId="40BD5EEB" w14:textId="77777777" w:rsidR="00A6340D" w:rsidRPr="00DC2BA7" w:rsidRDefault="00B60735" w:rsidP="00B057AB">
            <w:pPr>
              <w:widowControl w:val="0"/>
              <w:spacing w:line="240" w:lineRule="auto"/>
              <w:rPr>
                <w:color w:val="000000"/>
                <w:lang w:val="nb-NO"/>
              </w:rPr>
            </w:pPr>
            <w:r w:rsidRPr="00DC2BA7">
              <w:rPr>
                <w:color w:val="000000"/>
                <w:lang w:val="nl-NL"/>
              </w:rPr>
              <w:t xml:space="preserve">Tel: +31 </w:t>
            </w:r>
            <w:r w:rsidR="00852466" w:rsidRPr="00DC2BA7">
              <w:rPr>
                <w:color w:val="000000"/>
                <w:lang w:val="nl-NL"/>
              </w:rPr>
              <w:t xml:space="preserve">88 04 52 </w:t>
            </w:r>
            <w:r w:rsidRPr="00DC2BA7">
              <w:rPr>
                <w:color w:val="000000"/>
                <w:lang w:val="nl-NL"/>
              </w:rPr>
              <w:t>111</w:t>
            </w:r>
          </w:p>
        </w:tc>
      </w:tr>
      <w:tr w:rsidR="00211724" w:rsidRPr="00410B74" w14:paraId="464C55A5" w14:textId="77777777" w:rsidTr="0053539A">
        <w:trPr>
          <w:cantSplit/>
        </w:trPr>
        <w:tc>
          <w:tcPr>
            <w:tcW w:w="4678" w:type="dxa"/>
          </w:tcPr>
          <w:p w14:paraId="61CCF3CE" w14:textId="77777777" w:rsidR="00A6340D" w:rsidRPr="00DC2BA7" w:rsidRDefault="00B60735" w:rsidP="00B057AB">
            <w:pPr>
              <w:widowControl w:val="0"/>
              <w:tabs>
                <w:tab w:val="left" w:pos="-720"/>
              </w:tabs>
              <w:suppressAutoHyphens/>
              <w:spacing w:line="240" w:lineRule="auto"/>
              <w:rPr>
                <w:b/>
                <w:bCs/>
                <w:color w:val="000000"/>
                <w:lang w:val="et-EE"/>
              </w:rPr>
            </w:pPr>
            <w:r w:rsidRPr="00DC2BA7">
              <w:rPr>
                <w:b/>
                <w:bCs/>
                <w:color w:val="000000"/>
                <w:lang w:val="et-EE"/>
              </w:rPr>
              <w:t>Eesti</w:t>
            </w:r>
          </w:p>
          <w:p w14:paraId="0EB22165" w14:textId="77777777" w:rsidR="00A6340D" w:rsidRPr="00DC2BA7" w:rsidRDefault="00B60735" w:rsidP="00B057AB">
            <w:pPr>
              <w:widowControl w:val="0"/>
              <w:tabs>
                <w:tab w:val="left" w:pos="-720"/>
              </w:tabs>
              <w:suppressAutoHyphens/>
              <w:spacing w:line="240" w:lineRule="auto"/>
              <w:rPr>
                <w:color w:val="000000"/>
                <w:lang w:val="et-EE"/>
              </w:rPr>
            </w:pPr>
            <w:r w:rsidRPr="00DC2BA7">
              <w:rPr>
                <w:lang w:val="et-EE"/>
              </w:rPr>
              <w:t>SIA Novartis Baltics Eesti filiaal</w:t>
            </w:r>
          </w:p>
          <w:p w14:paraId="62B7E752" w14:textId="77777777" w:rsidR="00A6340D" w:rsidRPr="00DC2BA7" w:rsidRDefault="00B60735" w:rsidP="00B057AB">
            <w:pPr>
              <w:widowControl w:val="0"/>
              <w:tabs>
                <w:tab w:val="left" w:pos="-720"/>
              </w:tabs>
              <w:suppressAutoHyphens/>
              <w:spacing w:line="240" w:lineRule="auto"/>
              <w:rPr>
                <w:color w:val="000000"/>
                <w:lang w:val="et-EE"/>
              </w:rPr>
            </w:pPr>
            <w:r w:rsidRPr="00DC2BA7">
              <w:rPr>
                <w:color w:val="000000"/>
                <w:lang w:val="et-EE"/>
              </w:rPr>
              <w:t xml:space="preserve">Tel: +372 </w:t>
            </w:r>
            <w:r w:rsidRPr="00DC2BA7">
              <w:rPr>
                <w:lang w:val="it-IT"/>
              </w:rPr>
              <w:t>66 30 810</w:t>
            </w:r>
          </w:p>
          <w:p w14:paraId="44322781" w14:textId="77777777" w:rsidR="00A6340D" w:rsidRPr="00DC2BA7" w:rsidRDefault="00A6340D" w:rsidP="00B057AB">
            <w:pPr>
              <w:widowControl w:val="0"/>
              <w:tabs>
                <w:tab w:val="left" w:pos="-720"/>
              </w:tabs>
              <w:suppressAutoHyphens/>
              <w:spacing w:line="240" w:lineRule="auto"/>
              <w:rPr>
                <w:color w:val="000000"/>
                <w:lang w:val="et-EE"/>
              </w:rPr>
            </w:pPr>
          </w:p>
        </w:tc>
        <w:tc>
          <w:tcPr>
            <w:tcW w:w="4678" w:type="dxa"/>
          </w:tcPr>
          <w:p w14:paraId="53225D39" w14:textId="77777777" w:rsidR="00A6340D" w:rsidRPr="00DC2BA7" w:rsidRDefault="00B60735" w:rsidP="00B057AB">
            <w:pPr>
              <w:widowControl w:val="0"/>
              <w:spacing w:line="240" w:lineRule="auto"/>
              <w:rPr>
                <w:color w:val="000000"/>
                <w:lang w:val="nb-NO"/>
              </w:rPr>
            </w:pPr>
            <w:r w:rsidRPr="00DC2BA7">
              <w:rPr>
                <w:b/>
                <w:color w:val="000000"/>
                <w:lang w:val="nb-NO"/>
              </w:rPr>
              <w:t>Norge</w:t>
            </w:r>
          </w:p>
          <w:p w14:paraId="685F39FB" w14:textId="77777777" w:rsidR="00A6340D" w:rsidRPr="00DC2BA7" w:rsidRDefault="00B60735" w:rsidP="00B057AB">
            <w:pPr>
              <w:widowControl w:val="0"/>
              <w:spacing w:line="240" w:lineRule="auto"/>
              <w:rPr>
                <w:color w:val="000000"/>
                <w:lang w:val="nb-NO"/>
              </w:rPr>
            </w:pPr>
            <w:r w:rsidRPr="00DC2BA7">
              <w:rPr>
                <w:color w:val="000000"/>
                <w:lang w:val="nb-NO"/>
              </w:rPr>
              <w:t>Novartis Norge AS</w:t>
            </w:r>
          </w:p>
          <w:p w14:paraId="28405011" w14:textId="77777777" w:rsidR="00A6340D" w:rsidRPr="00DC2BA7" w:rsidRDefault="00B60735" w:rsidP="00B057AB">
            <w:pPr>
              <w:widowControl w:val="0"/>
              <w:tabs>
                <w:tab w:val="left" w:pos="-720"/>
              </w:tabs>
              <w:suppressAutoHyphens/>
              <w:spacing w:line="240" w:lineRule="auto"/>
              <w:rPr>
                <w:color w:val="000000"/>
                <w:lang w:val="et-EE"/>
              </w:rPr>
            </w:pPr>
            <w:r w:rsidRPr="00DC2BA7">
              <w:rPr>
                <w:color w:val="000000"/>
                <w:lang w:val="nb-NO"/>
              </w:rPr>
              <w:t>Tlf: +47 23 05 20 00</w:t>
            </w:r>
          </w:p>
        </w:tc>
      </w:tr>
      <w:tr w:rsidR="00211724" w:rsidRPr="00410B74" w14:paraId="56BAD742" w14:textId="77777777" w:rsidTr="0053539A">
        <w:trPr>
          <w:cantSplit/>
        </w:trPr>
        <w:tc>
          <w:tcPr>
            <w:tcW w:w="4678" w:type="dxa"/>
          </w:tcPr>
          <w:p w14:paraId="797E80FE" w14:textId="77777777" w:rsidR="00A6340D" w:rsidRPr="00DC2BA7" w:rsidRDefault="00B60735" w:rsidP="00B057AB">
            <w:pPr>
              <w:widowControl w:val="0"/>
              <w:spacing w:line="240" w:lineRule="auto"/>
              <w:rPr>
                <w:color w:val="000000"/>
                <w:lang w:val="et-EE"/>
              </w:rPr>
            </w:pPr>
            <w:r w:rsidRPr="00DC2BA7">
              <w:rPr>
                <w:b/>
                <w:color w:val="000000"/>
                <w:lang w:val="el-GR"/>
              </w:rPr>
              <w:lastRenderedPageBreak/>
              <w:t>Ελλάδα</w:t>
            </w:r>
          </w:p>
          <w:p w14:paraId="05277940" w14:textId="77777777" w:rsidR="00A6340D" w:rsidRPr="00DC2BA7" w:rsidRDefault="00B60735" w:rsidP="00B057AB">
            <w:pPr>
              <w:widowControl w:val="0"/>
              <w:spacing w:line="240" w:lineRule="auto"/>
              <w:rPr>
                <w:color w:val="000000"/>
                <w:lang w:val="et-EE"/>
              </w:rPr>
            </w:pPr>
            <w:r w:rsidRPr="00DC2BA7">
              <w:rPr>
                <w:color w:val="000000"/>
                <w:lang w:val="et-EE"/>
              </w:rPr>
              <w:t>Novartis (Hellas) A.E.B.E.</w:t>
            </w:r>
          </w:p>
          <w:p w14:paraId="56635228" w14:textId="77777777" w:rsidR="00A6340D" w:rsidRPr="00DC2BA7" w:rsidRDefault="00B60735" w:rsidP="00B057AB">
            <w:pPr>
              <w:widowControl w:val="0"/>
              <w:spacing w:line="240" w:lineRule="auto"/>
              <w:rPr>
                <w:color w:val="000000"/>
                <w:lang w:val="et-EE"/>
              </w:rPr>
            </w:pPr>
            <w:r w:rsidRPr="00DC2BA7">
              <w:rPr>
                <w:color w:val="000000"/>
                <w:lang w:val="el-GR"/>
              </w:rPr>
              <w:t>Τηλ</w:t>
            </w:r>
            <w:r w:rsidRPr="00DC2BA7">
              <w:rPr>
                <w:color w:val="000000"/>
                <w:lang w:val="et-EE"/>
              </w:rPr>
              <w:t>: +30 210 281 17 12</w:t>
            </w:r>
          </w:p>
          <w:p w14:paraId="3B53B46E" w14:textId="77777777" w:rsidR="00A6340D" w:rsidRPr="00DC2BA7" w:rsidRDefault="00A6340D" w:rsidP="00B057AB">
            <w:pPr>
              <w:widowControl w:val="0"/>
              <w:tabs>
                <w:tab w:val="left" w:pos="-720"/>
              </w:tabs>
              <w:suppressAutoHyphens/>
              <w:spacing w:line="240" w:lineRule="auto"/>
              <w:rPr>
                <w:color w:val="000000"/>
                <w:lang w:val="et-EE"/>
              </w:rPr>
            </w:pPr>
          </w:p>
        </w:tc>
        <w:tc>
          <w:tcPr>
            <w:tcW w:w="4678" w:type="dxa"/>
          </w:tcPr>
          <w:p w14:paraId="153DA905" w14:textId="77777777" w:rsidR="00A6340D" w:rsidRPr="00DC2BA7" w:rsidRDefault="00B60735" w:rsidP="00B057AB">
            <w:pPr>
              <w:widowControl w:val="0"/>
              <w:spacing w:line="240" w:lineRule="auto"/>
              <w:rPr>
                <w:color w:val="000000"/>
                <w:lang w:val="de-AT"/>
              </w:rPr>
            </w:pPr>
            <w:r w:rsidRPr="00DC2BA7">
              <w:rPr>
                <w:b/>
                <w:color w:val="000000"/>
                <w:lang w:val="de-AT"/>
              </w:rPr>
              <w:t>Österreich</w:t>
            </w:r>
          </w:p>
          <w:p w14:paraId="7989DC1C" w14:textId="77777777" w:rsidR="00A6340D" w:rsidRPr="00DC2BA7" w:rsidRDefault="00B60735" w:rsidP="00B057AB">
            <w:pPr>
              <w:widowControl w:val="0"/>
              <w:spacing w:line="240" w:lineRule="auto"/>
              <w:rPr>
                <w:i/>
                <w:color w:val="000000"/>
                <w:lang w:val="de-AT"/>
              </w:rPr>
            </w:pPr>
            <w:r w:rsidRPr="00DC2BA7">
              <w:rPr>
                <w:color w:val="000000"/>
                <w:lang w:val="de-AT"/>
              </w:rPr>
              <w:t>Novartis Pharma GmbH</w:t>
            </w:r>
          </w:p>
          <w:p w14:paraId="38CE2053" w14:textId="77777777" w:rsidR="00A6340D" w:rsidRPr="00DC2BA7" w:rsidRDefault="00B60735" w:rsidP="00B057AB">
            <w:pPr>
              <w:widowControl w:val="0"/>
              <w:spacing w:line="240" w:lineRule="auto"/>
              <w:rPr>
                <w:color w:val="000000"/>
                <w:lang w:val="de-CH"/>
              </w:rPr>
            </w:pPr>
            <w:r w:rsidRPr="00DC2BA7">
              <w:rPr>
                <w:color w:val="000000"/>
                <w:lang w:val="de-AT"/>
              </w:rPr>
              <w:t>Tel: +43 1 86 6570</w:t>
            </w:r>
          </w:p>
        </w:tc>
      </w:tr>
      <w:tr w:rsidR="00211724" w14:paraId="7F9BD3B5" w14:textId="77777777" w:rsidTr="0053539A">
        <w:trPr>
          <w:cantSplit/>
        </w:trPr>
        <w:tc>
          <w:tcPr>
            <w:tcW w:w="4678" w:type="dxa"/>
          </w:tcPr>
          <w:p w14:paraId="58E0E747" w14:textId="77777777" w:rsidR="00A6340D" w:rsidRPr="00DC2BA7" w:rsidRDefault="00B60735" w:rsidP="00B057AB">
            <w:pPr>
              <w:widowControl w:val="0"/>
              <w:tabs>
                <w:tab w:val="left" w:pos="-720"/>
                <w:tab w:val="left" w:pos="4536"/>
              </w:tabs>
              <w:suppressAutoHyphens/>
              <w:spacing w:line="240" w:lineRule="auto"/>
              <w:rPr>
                <w:b/>
                <w:color w:val="000000"/>
                <w:lang w:val="es-ES"/>
              </w:rPr>
            </w:pPr>
            <w:r w:rsidRPr="00DC2BA7">
              <w:rPr>
                <w:b/>
                <w:color w:val="000000"/>
                <w:lang w:val="es-ES"/>
              </w:rPr>
              <w:t>España</w:t>
            </w:r>
          </w:p>
          <w:p w14:paraId="471562A3" w14:textId="77777777" w:rsidR="00A6340D" w:rsidRPr="00DC2BA7" w:rsidRDefault="00B60735" w:rsidP="00B057AB">
            <w:pPr>
              <w:widowControl w:val="0"/>
              <w:spacing w:line="240" w:lineRule="auto"/>
              <w:rPr>
                <w:color w:val="000000"/>
                <w:lang w:val="es-ES"/>
              </w:rPr>
            </w:pPr>
            <w:r w:rsidRPr="00DC2BA7">
              <w:rPr>
                <w:color w:val="000000"/>
                <w:lang w:val="pt-BR"/>
              </w:rPr>
              <w:t>Novartis Farmacéutica, S.A.</w:t>
            </w:r>
          </w:p>
          <w:p w14:paraId="1A75EADF" w14:textId="77777777" w:rsidR="00A6340D" w:rsidRPr="00DC2BA7" w:rsidRDefault="00B60735" w:rsidP="00B057AB">
            <w:pPr>
              <w:widowControl w:val="0"/>
              <w:spacing w:line="240" w:lineRule="auto"/>
              <w:rPr>
                <w:color w:val="000000"/>
                <w:lang w:val="es-ES"/>
              </w:rPr>
            </w:pPr>
            <w:r w:rsidRPr="00DC2BA7">
              <w:rPr>
                <w:color w:val="000000"/>
                <w:lang w:val="es-ES"/>
              </w:rPr>
              <w:t>Tel: +34 93 306 42 00</w:t>
            </w:r>
          </w:p>
          <w:p w14:paraId="38C036D1" w14:textId="77777777" w:rsidR="00A6340D" w:rsidRPr="00DC2BA7" w:rsidRDefault="00A6340D" w:rsidP="00B057AB">
            <w:pPr>
              <w:widowControl w:val="0"/>
              <w:tabs>
                <w:tab w:val="left" w:pos="-720"/>
              </w:tabs>
              <w:suppressAutoHyphens/>
              <w:spacing w:line="240" w:lineRule="auto"/>
              <w:rPr>
                <w:color w:val="000000"/>
                <w:lang w:val="es-ES"/>
              </w:rPr>
            </w:pPr>
          </w:p>
        </w:tc>
        <w:tc>
          <w:tcPr>
            <w:tcW w:w="4678" w:type="dxa"/>
          </w:tcPr>
          <w:p w14:paraId="4103C68B" w14:textId="77777777" w:rsidR="00A6340D" w:rsidRPr="00DC2BA7" w:rsidRDefault="00B60735" w:rsidP="00B057AB">
            <w:pPr>
              <w:widowControl w:val="0"/>
              <w:spacing w:line="240" w:lineRule="auto"/>
              <w:rPr>
                <w:b/>
                <w:color w:val="000000"/>
                <w:lang w:val="sv-SE"/>
              </w:rPr>
            </w:pPr>
            <w:r w:rsidRPr="00DC2BA7">
              <w:rPr>
                <w:b/>
                <w:color w:val="000000"/>
                <w:lang w:val="sv-SE"/>
              </w:rPr>
              <w:t>Polska</w:t>
            </w:r>
          </w:p>
          <w:p w14:paraId="48E49B70" w14:textId="77777777" w:rsidR="00A6340D" w:rsidRPr="00DC2BA7" w:rsidRDefault="00B60735" w:rsidP="00B057AB">
            <w:pPr>
              <w:widowControl w:val="0"/>
              <w:spacing w:line="240" w:lineRule="auto"/>
              <w:rPr>
                <w:color w:val="000000"/>
                <w:lang w:val="pl-PL"/>
              </w:rPr>
            </w:pPr>
            <w:r w:rsidRPr="00DC2BA7">
              <w:rPr>
                <w:color w:val="000000"/>
                <w:lang w:val="pl-PL"/>
              </w:rPr>
              <w:t xml:space="preserve">Novartis Poland Sp. </w:t>
            </w:r>
            <w:r w:rsidR="00695C05" w:rsidRPr="00DC2BA7">
              <w:rPr>
                <w:color w:val="000000"/>
                <w:lang w:val="pl-PL"/>
              </w:rPr>
              <w:t>Z</w:t>
            </w:r>
            <w:r w:rsidRPr="00DC2BA7">
              <w:rPr>
                <w:color w:val="000000"/>
                <w:lang w:val="pl-PL"/>
              </w:rPr>
              <w:t xml:space="preserve"> o.o.</w:t>
            </w:r>
          </w:p>
          <w:p w14:paraId="052BE278" w14:textId="77777777" w:rsidR="00A6340D" w:rsidRPr="00DC2BA7" w:rsidRDefault="00B60735" w:rsidP="00B057AB">
            <w:pPr>
              <w:widowControl w:val="0"/>
              <w:spacing w:line="240" w:lineRule="auto"/>
              <w:rPr>
                <w:color w:val="000000"/>
                <w:lang w:val="pl-PL"/>
              </w:rPr>
            </w:pPr>
            <w:r w:rsidRPr="00DC2BA7">
              <w:rPr>
                <w:color w:val="000000"/>
                <w:lang w:val="pl-PL"/>
              </w:rPr>
              <w:t>Tel.: +48 22 375 4888</w:t>
            </w:r>
          </w:p>
        </w:tc>
      </w:tr>
      <w:tr w:rsidR="00211724" w14:paraId="3CC1303D" w14:textId="77777777" w:rsidTr="0053539A">
        <w:trPr>
          <w:cantSplit/>
        </w:trPr>
        <w:tc>
          <w:tcPr>
            <w:tcW w:w="4678" w:type="dxa"/>
          </w:tcPr>
          <w:p w14:paraId="1815B6D9" w14:textId="77777777" w:rsidR="00A6340D" w:rsidRPr="00DC2BA7" w:rsidRDefault="00B60735" w:rsidP="00B057AB">
            <w:pPr>
              <w:widowControl w:val="0"/>
              <w:tabs>
                <w:tab w:val="left" w:pos="-720"/>
                <w:tab w:val="left" w:pos="4536"/>
              </w:tabs>
              <w:suppressAutoHyphens/>
              <w:spacing w:line="240" w:lineRule="auto"/>
              <w:rPr>
                <w:b/>
                <w:color w:val="000000"/>
                <w:lang w:val="fr-FR"/>
              </w:rPr>
            </w:pPr>
            <w:r w:rsidRPr="00DC2BA7">
              <w:rPr>
                <w:b/>
                <w:color w:val="000000"/>
                <w:lang w:val="fr-FR"/>
              </w:rPr>
              <w:t>France</w:t>
            </w:r>
          </w:p>
          <w:p w14:paraId="1414727C" w14:textId="77777777" w:rsidR="00A6340D" w:rsidRPr="00DC2BA7" w:rsidRDefault="00B60735" w:rsidP="00B057AB">
            <w:pPr>
              <w:widowControl w:val="0"/>
              <w:spacing w:line="240" w:lineRule="auto"/>
              <w:rPr>
                <w:color w:val="000000"/>
                <w:lang w:val="fr-FR"/>
              </w:rPr>
            </w:pPr>
            <w:r w:rsidRPr="00DC2BA7">
              <w:rPr>
                <w:color w:val="000000"/>
                <w:lang w:val="fr-FR"/>
              </w:rPr>
              <w:t>Novartis Pharma S.A.S.</w:t>
            </w:r>
          </w:p>
          <w:p w14:paraId="6F78B5BE" w14:textId="77777777" w:rsidR="00A6340D" w:rsidRPr="00DC2BA7" w:rsidRDefault="00B60735" w:rsidP="00B057AB">
            <w:pPr>
              <w:widowControl w:val="0"/>
              <w:spacing w:line="240" w:lineRule="auto"/>
              <w:rPr>
                <w:color w:val="000000"/>
                <w:lang w:val="fr-FR"/>
              </w:rPr>
            </w:pPr>
            <w:r w:rsidRPr="00DC2BA7">
              <w:rPr>
                <w:color w:val="000000"/>
                <w:lang w:val="fr-FR"/>
              </w:rPr>
              <w:t>Tél</w:t>
            </w:r>
            <w:r w:rsidR="00695C05">
              <w:rPr>
                <w:color w:val="000000"/>
                <w:lang w:val="fr-FR"/>
              </w:rPr>
              <w:t> </w:t>
            </w:r>
            <w:r w:rsidRPr="00DC2BA7">
              <w:rPr>
                <w:color w:val="000000"/>
                <w:lang w:val="fr-FR"/>
              </w:rPr>
              <w:t>: +33 1 55 47 66 00</w:t>
            </w:r>
          </w:p>
          <w:p w14:paraId="04E12ACB" w14:textId="77777777" w:rsidR="00A6340D" w:rsidRPr="00DC2BA7" w:rsidRDefault="00A6340D" w:rsidP="00B057AB">
            <w:pPr>
              <w:widowControl w:val="0"/>
              <w:spacing w:line="240" w:lineRule="auto"/>
              <w:rPr>
                <w:b/>
                <w:color w:val="000000"/>
                <w:lang w:val="pl-PL"/>
              </w:rPr>
            </w:pPr>
          </w:p>
        </w:tc>
        <w:tc>
          <w:tcPr>
            <w:tcW w:w="4678" w:type="dxa"/>
          </w:tcPr>
          <w:p w14:paraId="4D336F75" w14:textId="77777777" w:rsidR="00A6340D" w:rsidRPr="00DC2BA7" w:rsidRDefault="00B60735" w:rsidP="00B057AB">
            <w:pPr>
              <w:widowControl w:val="0"/>
              <w:spacing w:line="240" w:lineRule="auto"/>
              <w:rPr>
                <w:color w:val="000000"/>
                <w:lang w:val="pt-PT"/>
              </w:rPr>
            </w:pPr>
            <w:r w:rsidRPr="00DC2BA7">
              <w:rPr>
                <w:b/>
                <w:color w:val="000000"/>
                <w:lang w:val="pt-PT"/>
              </w:rPr>
              <w:t>Portugal</w:t>
            </w:r>
          </w:p>
          <w:p w14:paraId="4947C0CF" w14:textId="679F0E5C" w:rsidR="00A6340D" w:rsidRPr="00DC2BA7" w:rsidRDefault="00B60735" w:rsidP="00B057AB">
            <w:pPr>
              <w:pStyle w:val="Text"/>
              <w:widowControl w:val="0"/>
              <w:spacing w:before="0"/>
              <w:jc w:val="left"/>
              <w:rPr>
                <w:color w:val="000000"/>
                <w:sz w:val="22"/>
                <w:lang w:val="pt-BR"/>
              </w:rPr>
            </w:pPr>
            <w:r w:rsidRPr="00DC2BA7">
              <w:rPr>
                <w:color w:val="000000"/>
                <w:sz w:val="22"/>
                <w:lang w:val="pt-BR"/>
              </w:rPr>
              <w:t xml:space="preserve">Novartis Farma </w:t>
            </w:r>
            <w:r w:rsidR="00695C05">
              <w:rPr>
                <w:color w:val="000000"/>
                <w:sz w:val="22"/>
                <w:lang w:val="pt-BR"/>
              </w:rPr>
              <w:t>–</w:t>
            </w:r>
            <w:r w:rsidRPr="00DC2BA7">
              <w:rPr>
                <w:color w:val="000000"/>
                <w:sz w:val="22"/>
                <w:lang w:val="pt-BR"/>
              </w:rPr>
              <w:t xml:space="preserve"> Produtos Farmacêuticos, S.A.</w:t>
            </w:r>
          </w:p>
          <w:p w14:paraId="60BC8EDA" w14:textId="77777777" w:rsidR="00A6340D" w:rsidRPr="00DC2BA7" w:rsidRDefault="00B60735" w:rsidP="00B057AB">
            <w:pPr>
              <w:widowControl w:val="0"/>
              <w:tabs>
                <w:tab w:val="left" w:pos="-720"/>
              </w:tabs>
              <w:suppressAutoHyphens/>
              <w:spacing w:line="240" w:lineRule="auto"/>
              <w:rPr>
                <w:color w:val="000000"/>
                <w:lang w:val="de-CH"/>
              </w:rPr>
            </w:pPr>
            <w:r w:rsidRPr="00DC2BA7">
              <w:rPr>
                <w:color w:val="000000"/>
                <w:lang w:val="pt-PT"/>
              </w:rPr>
              <w:t>Tel: +351 21 000 8600</w:t>
            </w:r>
          </w:p>
        </w:tc>
      </w:tr>
      <w:tr w:rsidR="00211724" w14:paraId="6C65CFC2" w14:textId="77777777" w:rsidTr="0053539A">
        <w:trPr>
          <w:cantSplit/>
        </w:trPr>
        <w:tc>
          <w:tcPr>
            <w:tcW w:w="4678" w:type="dxa"/>
          </w:tcPr>
          <w:p w14:paraId="5A647557" w14:textId="77777777" w:rsidR="00A6340D" w:rsidRPr="00DC2BA7" w:rsidRDefault="00B60735" w:rsidP="00B057AB">
            <w:pPr>
              <w:pStyle w:val="Smalltext120"/>
              <w:tabs>
                <w:tab w:val="left" w:pos="567"/>
              </w:tabs>
              <w:rPr>
                <w:b/>
                <w:sz w:val="22"/>
                <w:szCs w:val="22"/>
                <w:lang w:val="sv-SE"/>
              </w:rPr>
            </w:pPr>
            <w:r w:rsidRPr="00DC2BA7">
              <w:rPr>
                <w:b/>
                <w:sz w:val="22"/>
                <w:szCs w:val="22"/>
                <w:lang w:val="sv-SE"/>
              </w:rPr>
              <w:t>Hrvatska</w:t>
            </w:r>
          </w:p>
          <w:p w14:paraId="5AF67AFF" w14:textId="77777777" w:rsidR="00A6340D" w:rsidRPr="00DC2BA7" w:rsidRDefault="00B60735" w:rsidP="00B057AB">
            <w:pPr>
              <w:pStyle w:val="Smalltext120"/>
              <w:tabs>
                <w:tab w:val="left" w:pos="567"/>
              </w:tabs>
              <w:rPr>
                <w:sz w:val="22"/>
                <w:szCs w:val="22"/>
                <w:lang w:val="sv-SE"/>
              </w:rPr>
            </w:pPr>
            <w:r w:rsidRPr="00DC2BA7">
              <w:rPr>
                <w:sz w:val="22"/>
                <w:szCs w:val="22"/>
                <w:lang w:val="sv-SE"/>
              </w:rPr>
              <w:t>Novartis Hrvatska d.o.o.</w:t>
            </w:r>
          </w:p>
          <w:p w14:paraId="3CD97429" w14:textId="77777777" w:rsidR="00A6340D" w:rsidRPr="00DC2BA7" w:rsidRDefault="00B60735" w:rsidP="00B057AB">
            <w:pPr>
              <w:pStyle w:val="Smalltext120"/>
              <w:tabs>
                <w:tab w:val="left" w:pos="567"/>
              </w:tabs>
              <w:rPr>
                <w:sz w:val="22"/>
                <w:szCs w:val="22"/>
              </w:rPr>
            </w:pPr>
            <w:r w:rsidRPr="00DC2BA7">
              <w:rPr>
                <w:sz w:val="22"/>
                <w:szCs w:val="22"/>
              </w:rPr>
              <w:t>Tel. +385 1 6274 220</w:t>
            </w:r>
          </w:p>
          <w:p w14:paraId="7D4A1578" w14:textId="77777777" w:rsidR="00A6340D" w:rsidRPr="00DC2BA7" w:rsidRDefault="00A6340D" w:rsidP="00B057AB">
            <w:pPr>
              <w:widowControl w:val="0"/>
              <w:tabs>
                <w:tab w:val="left" w:pos="-720"/>
                <w:tab w:val="left" w:pos="4536"/>
              </w:tabs>
              <w:suppressAutoHyphens/>
              <w:spacing w:line="240" w:lineRule="auto"/>
              <w:rPr>
                <w:b/>
                <w:color w:val="000000"/>
                <w:lang w:val="fr-FR"/>
              </w:rPr>
            </w:pPr>
          </w:p>
        </w:tc>
        <w:tc>
          <w:tcPr>
            <w:tcW w:w="4678" w:type="dxa"/>
          </w:tcPr>
          <w:p w14:paraId="1E268EDD" w14:textId="77777777" w:rsidR="00A6340D" w:rsidRPr="00DC2BA7" w:rsidRDefault="00B60735" w:rsidP="00B057AB">
            <w:pPr>
              <w:spacing w:line="240" w:lineRule="auto"/>
              <w:rPr>
                <w:b/>
                <w:noProof/>
                <w:color w:val="000000"/>
                <w:lang w:val="it-IT"/>
              </w:rPr>
            </w:pPr>
            <w:r w:rsidRPr="00DC2BA7">
              <w:rPr>
                <w:b/>
                <w:noProof/>
                <w:color w:val="000000"/>
                <w:lang w:val="it-IT"/>
              </w:rPr>
              <w:t>România</w:t>
            </w:r>
          </w:p>
          <w:p w14:paraId="484367E9" w14:textId="77777777" w:rsidR="00A6340D" w:rsidRPr="00DC2BA7" w:rsidRDefault="00B60735" w:rsidP="00B057AB">
            <w:pPr>
              <w:spacing w:line="240" w:lineRule="auto"/>
              <w:rPr>
                <w:noProof/>
                <w:color w:val="000000"/>
                <w:lang w:val="it-IT"/>
              </w:rPr>
            </w:pPr>
            <w:r w:rsidRPr="00DC2BA7">
              <w:rPr>
                <w:noProof/>
                <w:color w:val="000000"/>
                <w:lang w:val="it-IT"/>
              </w:rPr>
              <w:t>Novartis Pharma Services Romania SRL</w:t>
            </w:r>
          </w:p>
          <w:p w14:paraId="5CF63540" w14:textId="77777777" w:rsidR="00A6340D" w:rsidRPr="00DC2BA7" w:rsidRDefault="00B60735" w:rsidP="00B057AB">
            <w:pPr>
              <w:widowControl w:val="0"/>
              <w:tabs>
                <w:tab w:val="left" w:pos="-720"/>
              </w:tabs>
              <w:suppressAutoHyphens/>
              <w:spacing w:line="240" w:lineRule="auto"/>
              <w:rPr>
                <w:color w:val="000000"/>
                <w:lang w:val="de-CH"/>
              </w:rPr>
            </w:pPr>
            <w:r w:rsidRPr="00DC2BA7">
              <w:rPr>
                <w:noProof/>
                <w:color w:val="000000"/>
                <w:lang w:val="it-IT"/>
              </w:rPr>
              <w:t>Tel: +40 21 31299 01</w:t>
            </w:r>
          </w:p>
        </w:tc>
      </w:tr>
      <w:tr w:rsidR="00211724" w14:paraId="4E60D3E0" w14:textId="77777777" w:rsidTr="0053539A">
        <w:trPr>
          <w:cantSplit/>
        </w:trPr>
        <w:tc>
          <w:tcPr>
            <w:tcW w:w="4678" w:type="dxa"/>
          </w:tcPr>
          <w:p w14:paraId="18E03AD1" w14:textId="77777777" w:rsidR="00A6340D" w:rsidRPr="00DC2BA7" w:rsidRDefault="00B60735" w:rsidP="00B057AB">
            <w:pPr>
              <w:widowControl w:val="0"/>
              <w:spacing w:line="240" w:lineRule="auto"/>
              <w:rPr>
                <w:color w:val="000000"/>
              </w:rPr>
            </w:pPr>
            <w:r w:rsidRPr="00DC2BA7">
              <w:rPr>
                <w:b/>
                <w:color w:val="000000"/>
              </w:rPr>
              <w:t>Ireland</w:t>
            </w:r>
          </w:p>
          <w:p w14:paraId="6D3D28C8" w14:textId="77777777" w:rsidR="00A6340D" w:rsidRPr="00DC2BA7" w:rsidRDefault="00B60735" w:rsidP="00B057AB">
            <w:pPr>
              <w:widowControl w:val="0"/>
              <w:spacing w:line="240" w:lineRule="auto"/>
              <w:rPr>
                <w:color w:val="000000"/>
              </w:rPr>
            </w:pPr>
            <w:r w:rsidRPr="00DC2BA7">
              <w:rPr>
                <w:color w:val="000000"/>
              </w:rPr>
              <w:t>Novartis Ireland Limited</w:t>
            </w:r>
          </w:p>
          <w:p w14:paraId="5E527E16" w14:textId="77777777" w:rsidR="00A6340D" w:rsidRPr="00DC2BA7" w:rsidRDefault="00B60735" w:rsidP="00B057AB">
            <w:pPr>
              <w:widowControl w:val="0"/>
              <w:spacing w:line="240" w:lineRule="auto"/>
              <w:rPr>
                <w:color w:val="000000"/>
              </w:rPr>
            </w:pPr>
            <w:r w:rsidRPr="00DC2BA7">
              <w:rPr>
                <w:color w:val="000000"/>
              </w:rPr>
              <w:t>Tel: +353 1 260 12 55</w:t>
            </w:r>
          </w:p>
          <w:p w14:paraId="1DBBEE88" w14:textId="77777777" w:rsidR="00A6340D" w:rsidRPr="00DC2BA7" w:rsidRDefault="00A6340D" w:rsidP="00B057AB">
            <w:pPr>
              <w:widowControl w:val="0"/>
              <w:tabs>
                <w:tab w:val="left" w:pos="-720"/>
              </w:tabs>
              <w:suppressAutoHyphens/>
              <w:spacing w:line="240" w:lineRule="auto"/>
              <w:rPr>
                <w:color w:val="000000"/>
              </w:rPr>
            </w:pPr>
          </w:p>
        </w:tc>
        <w:tc>
          <w:tcPr>
            <w:tcW w:w="4678" w:type="dxa"/>
          </w:tcPr>
          <w:p w14:paraId="4DBA9765" w14:textId="77777777" w:rsidR="00A6340D" w:rsidRPr="00DC2BA7" w:rsidRDefault="00B60735" w:rsidP="00B057AB">
            <w:pPr>
              <w:widowControl w:val="0"/>
              <w:spacing w:line="240" w:lineRule="auto"/>
              <w:rPr>
                <w:color w:val="000000"/>
                <w:lang w:val="sl-SI"/>
              </w:rPr>
            </w:pPr>
            <w:r w:rsidRPr="00DC2BA7">
              <w:rPr>
                <w:b/>
                <w:color w:val="000000"/>
                <w:lang w:val="sl-SI"/>
              </w:rPr>
              <w:t>Slovenija</w:t>
            </w:r>
          </w:p>
          <w:p w14:paraId="0A4EDC2E" w14:textId="77777777" w:rsidR="00A6340D" w:rsidRPr="00DC2BA7" w:rsidRDefault="00B60735" w:rsidP="00B057AB">
            <w:pPr>
              <w:widowControl w:val="0"/>
              <w:spacing w:line="240" w:lineRule="auto"/>
              <w:rPr>
                <w:color w:val="000000"/>
                <w:lang w:val="sl-SI"/>
              </w:rPr>
            </w:pPr>
            <w:r w:rsidRPr="00DC2BA7">
              <w:rPr>
                <w:color w:val="000000"/>
                <w:lang w:val="sl-SI"/>
              </w:rPr>
              <w:t>Novartis Pharma Services Inc.</w:t>
            </w:r>
          </w:p>
          <w:p w14:paraId="0E618610" w14:textId="77777777" w:rsidR="00A6340D" w:rsidRPr="00DC2BA7" w:rsidRDefault="00B60735" w:rsidP="00B057AB">
            <w:pPr>
              <w:widowControl w:val="0"/>
              <w:spacing w:line="240" w:lineRule="auto"/>
              <w:rPr>
                <w:color w:val="000000"/>
                <w:lang w:val="sl-SI"/>
              </w:rPr>
            </w:pPr>
            <w:r w:rsidRPr="00DC2BA7">
              <w:rPr>
                <w:color w:val="000000"/>
                <w:lang w:val="sl-SI"/>
              </w:rPr>
              <w:t>Tel: +386 1 300 75 50</w:t>
            </w:r>
          </w:p>
        </w:tc>
      </w:tr>
      <w:tr w:rsidR="00211724" w14:paraId="6EB483D4" w14:textId="77777777" w:rsidTr="0053539A">
        <w:trPr>
          <w:cantSplit/>
        </w:trPr>
        <w:tc>
          <w:tcPr>
            <w:tcW w:w="4678" w:type="dxa"/>
          </w:tcPr>
          <w:p w14:paraId="73AD1DD3" w14:textId="77777777" w:rsidR="00A6340D" w:rsidRPr="00DC2BA7" w:rsidRDefault="00B60735" w:rsidP="00B057AB">
            <w:pPr>
              <w:widowControl w:val="0"/>
              <w:spacing w:line="240" w:lineRule="auto"/>
              <w:rPr>
                <w:b/>
                <w:color w:val="000000"/>
                <w:lang w:val="is-IS"/>
              </w:rPr>
            </w:pPr>
            <w:r w:rsidRPr="00DC2BA7">
              <w:rPr>
                <w:b/>
                <w:color w:val="000000"/>
                <w:lang w:val="is-IS"/>
              </w:rPr>
              <w:t>Ísland</w:t>
            </w:r>
          </w:p>
          <w:p w14:paraId="535E259B" w14:textId="77777777" w:rsidR="00A6340D" w:rsidRPr="00DC2BA7" w:rsidRDefault="00B60735" w:rsidP="00B057AB">
            <w:pPr>
              <w:widowControl w:val="0"/>
              <w:spacing w:line="240" w:lineRule="auto"/>
              <w:rPr>
                <w:color w:val="000000"/>
                <w:lang w:val="is-IS"/>
              </w:rPr>
            </w:pPr>
            <w:r w:rsidRPr="00DC2BA7">
              <w:rPr>
                <w:color w:val="000000"/>
                <w:lang w:val="is-IS"/>
              </w:rPr>
              <w:t>Vistor hf.</w:t>
            </w:r>
          </w:p>
          <w:p w14:paraId="5DD5922F" w14:textId="77777777" w:rsidR="00A6340D" w:rsidRPr="00DC2BA7" w:rsidRDefault="00B60735" w:rsidP="00B057AB">
            <w:pPr>
              <w:widowControl w:val="0"/>
              <w:tabs>
                <w:tab w:val="left" w:pos="-720"/>
              </w:tabs>
              <w:suppressAutoHyphens/>
              <w:spacing w:line="240" w:lineRule="auto"/>
              <w:rPr>
                <w:color w:val="000000"/>
                <w:lang w:val="is-IS"/>
              </w:rPr>
            </w:pPr>
            <w:r w:rsidRPr="00DC2BA7">
              <w:rPr>
                <w:noProof/>
                <w:color w:val="000000"/>
                <w:lang w:val="it-IT"/>
              </w:rPr>
              <w:t>S</w:t>
            </w:r>
            <w:r w:rsidRPr="00DC2BA7">
              <w:rPr>
                <w:noProof/>
                <w:color w:val="000000"/>
                <w:lang w:val="cs-CZ"/>
              </w:rPr>
              <w:t>í</w:t>
            </w:r>
            <w:r w:rsidRPr="00DC2BA7">
              <w:rPr>
                <w:noProof/>
                <w:color w:val="000000"/>
                <w:lang w:val="it-IT"/>
              </w:rPr>
              <w:t>mi</w:t>
            </w:r>
            <w:r w:rsidRPr="00DC2BA7">
              <w:rPr>
                <w:color w:val="000000"/>
                <w:lang w:val="is-IS"/>
              </w:rPr>
              <w:t>: +354 535 7000</w:t>
            </w:r>
          </w:p>
          <w:p w14:paraId="6555FDF9" w14:textId="77777777" w:rsidR="00A6340D" w:rsidRPr="00DC2BA7" w:rsidRDefault="00A6340D" w:rsidP="00B057AB">
            <w:pPr>
              <w:widowControl w:val="0"/>
              <w:spacing w:line="240" w:lineRule="auto"/>
              <w:rPr>
                <w:b/>
                <w:color w:val="000000"/>
                <w:lang w:val="it-IT"/>
              </w:rPr>
            </w:pPr>
          </w:p>
        </w:tc>
        <w:tc>
          <w:tcPr>
            <w:tcW w:w="4678" w:type="dxa"/>
          </w:tcPr>
          <w:p w14:paraId="2EFD1EB0" w14:textId="77777777" w:rsidR="00A6340D" w:rsidRPr="00DC2BA7" w:rsidRDefault="00B60735" w:rsidP="00B057AB">
            <w:pPr>
              <w:widowControl w:val="0"/>
              <w:tabs>
                <w:tab w:val="left" w:pos="-720"/>
              </w:tabs>
              <w:suppressAutoHyphens/>
              <w:spacing w:line="240" w:lineRule="auto"/>
              <w:rPr>
                <w:b/>
                <w:color w:val="000000"/>
                <w:lang w:val="sk-SK"/>
              </w:rPr>
            </w:pPr>
            <w:r w:rsidRPr="00DC2BA7">
              <w:rPr>
                <w:b/>
                <w:color w:val="000000"/>
                <w:lang w:val="sk-SK"/>
              </w:rPr>
              <w:t>Slovenská republika</w:t>
            </w:r>
          </w:p>
          <w:p w14:paraId="3F8F08A0" w14:textId="77777777" w:rsidR="00A6340D" w:rsidRPr="00DC2BA7" w:rsidRDefault="00B60735" w:rsidP="00B057AB">
            <w:pPr>
              <w:widowControl w:val="0"/>
              <w:spacing w:line="240" w:lineRule="auto"/>
              <w:rPr>
                <w:i/>
                <w:color w:val="000000"/>
                <w:lang w:val="sk-SK"/>
              </w:rPr>
            </w:pPr>
            <w:r w:rsidRPr="00DC2BA7">
              <w:rPr>
                <w:color w:val="000000"/>
                <w:lang w:val="sk-SK"/>
              </w:rPr>
              <w:t>Novartis Slovakia s.r.o.</w:t>
            </w:r>
          </w:p>
          <w:p w14:paraId="6D4AAEED" w14:textId="77777777" w:rsidR="00A6340D" w:rsidRPr="00DC2BA7" w:rsidRDefault="00B60735" w:rsidP="00B057AB">
            <w:pPr>
              <w:widowControl w:val="0"/>
              <w:spacing w:line="240" w:lineRule="auto"/>
              <w:rPr>
                <w:color w:val="000000"/>
                <w:lang w:val="sk-SK"/>
              </w:rPr>
            </w:pPr>
            <w:r w:rsidRPr="00DC2BA7">
              <w:rPr>
                <w:color w:val="000000"/>
                <w:lang w:val="sk-SK"/>
              </w:rPr>
              <w:t>Tel: +421 2 5542 5439</w:t>
            </w:r>
          </w:p>
          <w:p w14:paraId="65259AE7" w14:textId="77777777" w:rsidR="00A6340D" w:rsidRPr="00DC2BA7" w:rsidRDefault="00A6340D" w:rsidP="00B057AB">
            <w:pPr>
              <w:widowControl w:val="0"/>
              <w:tabs>
                <w:tab w:val="left" w:pos="-720"/>
              </w:tabs>
              <w:suppressAutoHyphens/>
              <w:spacing w:line="240" w:lineRule="auto"/>
              <w:rPr>
                <w:b/>
                <w:color w:val="000000"/>
                <w:lang w:val="sk-SK"/>
              </w:rPr>
            </w:pPr>
          </w:p>
        </w:tc>
      </w:tr>
      <w:tr w:rsidR="00211724" w:rsidRPr="00410B74" w14:paraId="1DA3B955" w14:textId="77777777" w:rsidTr="0053539A">
        <w:trPr>
          <w:cantSplit/>
        </w:trPr>
        <w:tc>
          <w:tcPr>
            <w:tcW w:w="4678" w:type="dxa"/>
          </w:tcPr>
          <w:p w14:paraId="1E325C25" w14:textId="77777777" w:rsidR="00A6340D" w:rsidRPr="00DC2BA7" w:rsidRDefault="00B60735" w:rsidP="00B057AB">
            <w:pPr>
              <w:widowControl w:val="0"/>
              <w:spacing w:line="240" w:lineRule="auto"/>
              <w:rPr>
                <w:color w:val="000000"/>
                <w:lang w:val="pt-BR"/>
              </w:rPr>
            </w:pPr>
            <w:r w:rsidRPr="00DC2BA7">
              <w:rPr>
                <w:b/>
                <w:color w:val="000000"/>
                <w:lang w:val="pt-BR"/>
              </w:rPr>
              <w:t>Italia</w:t>
            </w:r>
          </w:p>
          <w:p w14:paraId="0D05C24C" w14:textId="77777777" w:rsidR="00A6340D" w:rsidRPr="00DC2BA7" w:rsidRDefault="00B60735" w:rsidP="00B057AB">
            <w:pPr>
              <w:widowControl w:val="0"/>
              <w:spacing w:line="240" w:lineRule="auto"/>
              <w:rPr>
                <w:color w:val="000000"/>
                <w:lang w:val="pt-BR"/>
              </w:rPr>
            </w:pPr>
            <w:r w:rsidRPr="00DC2BA7">
              <w:rPr>
                <w:color w:val="000000"/>
                <w:lang w:val="pt-BR"/>
              </w:rPr>
              <w:t>Novartis Farma S.p.A.</w:t>
            </w:r>
          </w:p>
          <w:p w14:paraId="30FBA2B2" w14:textId="77777777" w:rsidR="00A6340D" w:rsidRPr="00DC2BA7" w:rsidRDefault="00B60735" w:rsidP="00B057AB">
            <w:pPr>
              <w:widowControl w:val="0"/>
              <w:spacing w:line="240" w:lineRule="auto"/>
              <w:rPr>
                <w:b/>
                <w:color w:val="000000"/>
                <w:lang w:val="pt-PT"/>
              </w:rPr>
            </w:pPr>
            <w:r w:rsidRPr="00DC2BA7">
              <w:rPr>
                <w:color w:val="000000"/>
                <w:lang w:val="it-IT"/>
              </w:rPr>
              <w:t>Tel: +39 02 96 54 1</w:t>
            </w:r>
          </w:p>
        </w:tc>
        <w:tc>
          <w:tcPr>
            <w:tcW w:w="4678" w:type="dxa"/>
          </w:tcPr>
          <w:p w14:paraId="409D4C46" w14:textId="77777777" w:rsidR="00A6340D" w:rsidRPr="00DC2BA7" w:rsidRDefault="00B60735" w:rsidP="00B057AB">
            <w:pPr>
              <w:widowControl w:val="0"/>
              <w:tabs>
                <w:tab w:val="left" w:pos="-720"/>
                <w:tab w:val="left" w:pos="4536"/>
              </w:tabs>
              <w:suppressAutoHyphens/>
              <w:spacing w:line="240" w:lineRule="auto"/>
              <w:rPr>
                <w:color w:val="000000"/>
                <w:lang w:val="fi-FI"/>
              </w:rPr>
            </w:pPr>
            <w:r w:rsidRPr="00DC2BA7">
              <w:rPr>
                <w:b/>
                <w:color w:val="000000"/>
                <w:lang w:val="fi-FI"/>
              </w:rPr>
              <w:t>Suomi/Finland</w:t>
            </w:r>
          </w:p>
          <w:p w14:paraId="6D83E973" w14:textId="77777777" w:rsidR="00A6340D" w:rsidRPr="00DC2BA7" w:rsidRDefault="00B60735" w:rsidP="00B057AB">
            <w:pPr>
              <w:widowControl w:val="0"/>
              <w:spacing w:line="240" w:lineRule="auto"/>
              <w:rPr>
                <w:color w:val="000000"/>
                <w:lang w:val="fi-FI"/>
              </w:rPr>
            </w:pPr>
            <w:r w:rsidRPr="00DC2BA7">
              <w:rPr>
                <w:color w:val="000000"/>
                <w:lang w:val="fi-FI"/>
              </w:rPr>
              <w:t>Novartis Finland Oy</w:t>
            </w:r>
          </w:p>
          <w:p w14:paraId="789FE0AD" w14:textId="77777777" w:rsidR="00A6340D" w:rsidRPr="00DC2BA7" w:rsidRDefault="00B60735" w:rsidP="00B057AB">
            <w:pPr>
              <w:widowControl w:val="0"/>
              <w:spacing w:line="240" w:lineRule="auto"/>
              <w:rPr>
                <w:color w:val="000000"/>
                <w:lang w:val="fi-FI"/>
              </w:rPr>
            </w:pPr>
            <w:r w:rsidRPr="00DC2BA7">
              <w:rPr>
                <w:color w:val="000000"/>
                <w:lang w:val="fi-FI"/>
              </w:rPr>
              <w:t>Puh/Tel: +</w:t>
            </w:r>
            <w:r w:rsidRPr="00DC2BA7">
              <w:rPr>
                <w:color w:val="000000"/>
                <w:lang w:val="sv-SE" w:bidi="he-IL"/>
              </w:rPr>
              <w:t>358 (0)10 6133 200</w:t>
            </w:r>
          </w:p>
          <w:p w14:paraId="287B4F73" w14:textId="77777777" w:rsidR="00A6340D" w:rsidRPr="00DC2BA7" w:rsidRDefault="00A6340D" w:rsidP="00B057AB">
            <w:pPr>
              <w:widowControl w:val="0"/>
              <w:tabs>
                <w:tab w:val="left" w:pos="-720"/>
              </w:tabs>
              <w:suppressAutoHyphens/>
              <w:spacing w:line="240" w:lineRule="auto"/>
              <w:rPr>
                <w:b/>
                <w:color w:val="000000"/>
                <w:lang w:val="sv-SE"/>
              </w:rPr>
            </w:pPr>
          </w:p>
        </w:tc>
      </w:tr>
      <w:tr w:rsidR="00211724" w:rsidRPr="00410B74" w14:paraId="07BD74EA" w14:textId="77777777" w:rsidTr="0053539A">
        <w:trPr>
          <w:cantSplit/>
        </w:trPr>
        <w:tc>
          <w:tcPr>
            <w:tcW w:w="4678" w:type="dxa"/>
          </w:tcPr>
          <w:p w14:paraId="2D09C174" w14:textId="77777777" w:rsidR="00A6340D" w:rsidRPr="00DC2BA7" w:rsidRDefault="00B60735" w:rsidP="00B057AB">
            <w:pPr>
              <w:widowControl w:val="0"/>
              <w:spacing w:line="240" w:lineRule="auto"/>
              <w:rPr>
                <w:b/>
                <w:color w:val="000000"/>
                <w:lang w:val="el-GR"/>
              </w:rPr>
            </w:pPr>
            <w:r w:rsidRPr="00DC2BA7">
              <w:rPr>
                <w:b/>
                <w:color w:val="000000"/>
                <w:lang w:val="el-GR"/>
              </w:rPr>
              <w:t>Κύπρος</w:t>
            </w:r>
          </w:p>
          <w:p w14:paraId="6A4F553B" w14:textId="77777777" w:rsidR="00A6340D" w:rsidRPr="00DC2BA7" w:rsidRDefault="00B60735" w:rsidP="00B057AB">
            <w:pPr>
              <w:widowControl w:val="0"/>
              <w:spacing w:line="240" w:lineRule="auto"/>
              <w:rPr>
                <w:color w:val="000000"/>
                <w:lang w:val="el-GR"/>
              </w:rPr>
            </w:pPr>
            <w:r w:rsidRPr="00DC2BA7">
              <w:rPr>
                <w:color w:val="000000"/>
                <w:lang w:val="fr-FR" w:bidi="he-IL"/>
              </w:rPr>
              <w:t>Novartis Pharma Services Inc.</w:t>
            </w:r>
          </w:p>
          <w:p w14:paraId="0085AD53" w14:textId="77777777" w:rsidR="00A6340D" w:rsidRPr="00DC2BA7" w:rsidRDefault="00B60735" w:rsidP="00B057AB">
            <w:pPr>
              <w:widowControl w:val="0"/>
              <w:tabs>
                <w:tab w:val="left" w:pos="-720"/>
              </w:tabs>
              <w:suppressAutoHyphens/>
              <w:spacing w:line="240" w:lineRule="auto"/>
              <w:rPr>
                <w:color w:val="000000"/>
                <w:lang w:val="el-GR"/>
              </w:rPr>
            </w:pPr>
            <w:r w:rsidRPr="00DC2BA7">
              <w:rPr>
                <w:color w:val="000000"/>
                <w:lang w:val="el-GR"/>
              </w:rPr>
              <w:t>Τηλ: +</w:t>
            </w:r>
            <w:r w:rsidRPr="00DC2BA7">
              <w:rPr>
                <w:color w:val="000000"/>
                <w:lang w:val="sv-SE"/>
              </w:rPr>
              <w:t>357 22 690 690</w:t>
            </w:r>
          </w:p>
          <w:p w14:paraId="23570A6B" w14:textId="77777777" w:rsidR="00A6340D" w:rsidRPr="00DC2BA7" w:rsidRDefault="00A6340D" w:rsidP="00B057AB">
            <w:pPr>
              <w:widowControl w:val="0"/>
              <w:spacing w:line="240" w:lineRule="auto"/>
              <w:rPr>
                <w:b/>
                <w:color w:val="000000"/>
                <w:lang w:val="el-GR"/>
              </w:rPr>
            </w:pPr>
          </w:p>
        </w:tc>
        <w:tc>
          <w:tcPr>
            <w:tcW w:w="4678" w:type="dxa"/>
          </w:tcPr>
          <w:p w14:paraId="5D37665D" w14:textId="77777777" w:rsidR="00A6340D" w:rsidRPr="00DC2BA7" w:rsidRDefault="00B60735" w:rsidP="00B057AB">
            <w:pPr>
              <w:widowControl w:val="0"/>
              <w:tabs>
                <w:tab w:val="left" w:pos="-720"/>
                <w:tab w:val="left" w:pos="4536"/>
              </w:tabs>
              <w:suppressAutoHyphens/>
              <w:spacing w:line="240" w:lineRule="auto"/>
              <w:rPr>
                <w:b/>
                <w:color w:val="000000"/>
                <w:lang w:val="sv-SE"/>
              </w:rPr>
            </w:pPr>
            <w:r w:rsidRPr="00DC2BA7">
              <w:rPr>
                <w:b/>
                <w:color w:val="000000"/>
                <w:lang w:val="sv-SE"/>
              </w:rPr>
              <w:t>Sverige</w:t>
            </w:r>
          </w:p>
          <w:p w14:paraId="315EEBAB" w14:textId="77777777" w:rsidR="00A6340D" w:rsidRPr="00DC2BA7" w:rsidRDefault="00B60735" w:rsidP="00B057AB">
            <w:pPr>
              <w:widowControl w:val="0"/>
              <w:spacing w:line="240" w:lineRule="auto"/>
              <w:rPr>
                <w:color w:val="000000"/>
                <w:lang w:val="sv-SE"/>
              </w:rPr>
            </w:pPr>
            <w:r w:rsidRPr="00DC2BA7">
              <w:rPr>
                <w:color w:val="000000"/>
                <w:lang w:val="sv-SE"/>
              </w:rPr>
              <w:t>Novartis Sverige AB</w:t>
            </w:r>
          </w:p>
          <w:p w14:paraId="2183D43E" w14:textId="77777777" w:rsidR="00A6340D" w:rsidRPr="00DC2BA7" w:rsidRDefault="00B60735" w:rsidP="00B057AB">
            <w:pPr>
              <w:widowControl w:val="0"/>
              <w:spacing w:line="240" w:lineRule="auto"/>
              <w:rPr>
                <w:color w:val="000000"/>
                <w:lang w:val="sv-SE"/>
              </w:rPr>
            </w:pPr>
            <w:r w:rsidRPr="00DC2BA7">
              <w:rPr>
                <w:color w:val="000000"/>
                <w:lang w:val="sv-SE"/>
              </w:rPr>
              <w:t>Tel: +46 8 732 32 00</w:t>
            </w:r>
          </w:p>
          <w:p w14:paraId="59720F2F" w14:textId="77777777" w:rsidR="00A6340D" w:rsidRPr="00DC2BA7" w:rsidRDefault="00A6340D" w:rsidP="00B057AB">
            <w:pPr>
              <w:widowControl w:val="0"/>
              <w:tabs>
                <w:tab w:val="left" w:pos="-720"/>
                <w:tab w:val="left" w:pos="4536"/>
              </w:tabs>
              <w:suppressAutoHyphens/>
              <w:spacing w:line="240" w:lineRule="auto"/>
              <w:rPr>
                <w:b/>
                <w:color w:val="000000"/>
                <w:lang w:val="fi-FI"/>
              </w:rPr>
            </w:pPr>
          </w:p>
        </w:tc>
      </w:tr>
      <w:tr w:rsidR="00211724" w14:paraId="679C2DC9" w14:textId="77777777" w:rsidTr="0053539A">
        <w:trPr>
          <w:cantSplit/>
        </w:trPr>
        <w:tc>
          <w:tcPr>
            <w:tcW w:w="4678" w:type="dxa"/>
          </w:tcPr>
          <w:p w14:paraId="0A3AEBA2" w14:textId="77777777" w:rsidR="00A6340D" w:rsidRPr="00DC2BA7" w:rsidRDefault="00B60735" w:rsidP="00B057AB">
            <w:pPr>
              <w:widowControl w:val="0"/>
              <w:spacing w:line="240" w:lineRule="auto"/>
              <w:rPr>
                <w:b/>
                <w:color w:val="000000"/>
                <w:lang w:val="lv-LV"/>
              </w:rPr>
            </w:pPr>
            <w:r w:rsidRPr="00DC2BA7">
              <w:rPr>
                <w:b/>
                <w:color w:val="000000"/>
                <w:lang w:val="lv-LV"/>
              </w:rPr>
              <w:t>Latvija</w:t>
            </w:r>
          </w:p>
          <w:p w14:paraId="116E694A" w14:textId="77777777" w:rsidR="00A6340D" w:rsidRPr="00DC2BA7" w:rsidRDefault="00B60735" w:rsidP="00B057AB">
            <w:pPr>
              <w:widowControl w:val="0"/>
              <w:spacing w:line="240" w:lineRule="auto"/>
              <w:rPr>
                <w:color w:val="000000"/>
                <w:lang w:val="lv-LV"/>
              </w:rPr>
            </w:pPr>
            <w:r w:rsidRPr="00DC2BA7">
              <w:rPr>
                <w:lang w:val="it-IT"/>
              </w:rPr>
              <w:t>SIA Novartis Baltics</w:t>
            </w:r>
          </w:p>
          <w:p w14:paraId="53CA01A4" w14:textId="77777777" w:rsidR="00A6340D" w:rsidRPr="00DC2BA7" w:rsidRDefault="00B60735" w:rsidP="00B057AB">
            <w:pPr>
              <w:widowControl w:val="0"/>
              <w:tabs>
                <w:tab w:val="left" w:pos="-720"/>
              </w:tabs>
              <w:suppressAutoHyphens/>
              <w:spacing w:line="240" w:lineRule="auto"/>
              <w:rPr>
                <w:color w:val="000000"/>
                <w:lang w:val="lv-LV"/>
              </w:rPr>
            </w:pPr>
            <w:r w:rsidRPr="00DC2BA7">
              <w:rPr>
                <w:color w:val="000000"/>
                <w:lang w:val="lv-LV"/>
              </w:rPr>
              <w:t>Tel: +371 67 887 070</w:t>
            </w:r>
          </w:p>
          <w:p w14:paraId="07ADCE8B" w14:textId="77777777" w:rsidR="00A6340D" w:rsidRPr="00DC2BA7" w:rsidRDefault="00A6340D" w:rsidP="00B057AB">
            <w:pPr>
              <w:widowControl w:val="0"/>
              <w:tabs>
                <w:tab w:val="left" w:pos="-720"/>
              </w:tabs>
              <w:suppressAutoHyphens/>
              <w:spacing w:line="240" w:lineRule="auto"/>
              <w:rPr>
                <w:color w:val="000000"/>
                <w:lang w:val="fi-FI"/>
              </w:rPr>
            </w:pPr>
          </w:p>
        </w:tc>
        <w:tc>
          <w:tcPr>
            <w:tcW w:w="4678" w:type="dxa"/>
          </w:tcPr>
          <w:p w14:paraId="4915E26C" w14:textId="77777777" w:rsidR="00A6340D" w:rsidRPr="00A2093F" w:rsidRDefault="00A6340D" w:rsidP="00B057AB">
            <w:pPr>
              <w:widowControl w:val="0"/>
              <w:spacing w:line="240" w:lineRule="auto"/>
              <w:rPr>
                <w:color w:val="000000"/>
                <w:lang w:val="en-US"/>
              </w:rPr>
            </w:pPr>
          </w:p>
        </w:tc>
      </w:tr>
    </w:tbl>
    <w:p w14:paraId="6D956F14" w14:textId="77777777" w:rsidR="00F635FD" w:rsidRPr="00DC2BA7" w:rsidRDefault="00F635FD" w:rsidP="00535973">
      <w:pPr>
        <w:widowControl w:val="0"/>
        <w:tabs>
          <w:tab w:val="clear" w:pos="567"/>
        </w:tabs>
        <w:spacing w:line="240" w:lineRule="auto"/>
        <w:ind w:right="-449"/>
        <w:rPr>
          <w:color w:val="000000"/>
          <w:lang w:val="de-CH"/>
        </w:rPr>
      </w:pPr>
    </w:p>
    <w:p w14:paraId="18D34429" w14:textId="77777777" w:rsidR="004F366B" w:rsidRPr="00DC2BA7" w:rsidRDefault="00B60735" w:rsidP="00535973">
      <w:pPr>
        <w:widowControl w:val="0"/>
        <w:numPr>
          <w:ilvl w:val="12"/>
          <w:numId w:val="0"/>
        </w:numPr>
        <w:spacing w:line="240" w:lineRule="auto"/>
        <w:ind w:right="-2"/>
        <w:rPr>
          <w:b/>
          <w:bCs/>
          <w:lang w:val="sv-SE"/>
        </w:rPr>
      </w:pPr>
      <w:r w:rsidRPr="00DC2BA7">
        <w:rPr>
          <w:b/>
          <w:bCs/>
          <w:lang w:val="sv-SE"/>
        </w:rPr>
        <w:t xml:space="preserve">Denna bipacksedel </w:t>
      </w:r>
      <w:r w:rsidR="00033277" w:rsidRPr="00DC2BA7">
        <w:rPr>
          <w:b/>
          <w:bCs/>
          <w:lang w:val="sv-SE"/>
        </w:rPr>
        <w:t xml:space="preserve">ändrades </w:t>
      </w:r>
      <w:r w:rsidRPr="00DC2BA7">
        <w:rPr>
          <w:b/>
          <w:bCs/>
          <w:lang w:val="sv-SE"/>
        </w:rPr>
        <w:t>senast</w:t>
      </w:r>
    </w:p>
    <w:p w14:paraId="7BEA8FF7" w14:textId="77777777" w:rsidR="00026E40" w:rsidRPr="00DC2BA7" w:rsidRDefault="00026E40" w:rsidP="00535973">
      <w:pPr>
        <w:widowControl w:val="0"/>
        <w:numPr>
          <w:ilvl w:val="12"/>
          <w:numId w:val="0"/>
        </w:numPr>
        <w:spacing w:line="240" w:lineRule="auto"/>
        <w:ind w:right="-2"/>
        <w:rPr>
          <w:bCs/>
          <w:lang w:val="sv-SE"/>
        </w:rPr>
      </w:pPr>
    </w:p>
    <w:p w14:paraId="70A1E3F9" w14:textId="77777777" w:rsidR="00033277" w:rsidRPr="00DC2BA7" w:rsidRDefault="00B60735" w:rsidP="00535973">
      <w:pPr>
        <w:keepNext/>
        <w:numPr>
          <w:ilvl w:val="12"/>
          <w:numId w:val="0"/>
        </w:numPr>
        <w:spacing w:line="240" w:lineRule="auto"/>
        <w:rPr>
          <w:b/>
          <w:noProof/>
          <w:szCs w:val="24"/>
          <w:lang w:val="sv-SE"/>
        </w:rPr>
      </w:pPr>
      <w:r w:rsidRPr="00DC2BA7">
        <w:rPr>
          <w:b/>
          <w:noProof/>
          <w:szCs w:val="24"/>
          <w:lang w:val="sv-SE"/>
        </w:rPr>
        <w:t>Övriga informationskällor</w:t>
      </w:r>
    </w:p>
    <w:p w14:paraId="0DB3C15E" w14:textId="77777777" w:rsidR="00D37E25" w:rsidRPr="00DC2BA7" w:rsidRDefault="00B60735" w:rsidP="00535973">
      <w:pPr>
        <w:numPr>
          <w:ilvl w:val="12"/>
          <w:numId w:val="0"/>
        </w:numPr>
        <w:spacing w:line="240" w:lineRule="auto"/>
        <w:ind w:right="-2"/>
        <w:rPr>
          <w:noProof/>
          <w:lang w:val="sv-SE"/>
        </w:rPr>
      </w:pPr>
      <w:r w:rsidRPr="00DC2BA7">
        <w:rPr>
          <w:noProof/>
          <w:szCs w:val="24"/>
          <w:lang w:val="sv-SE"/>
        </w:rPr>
        <w:t xml:space="preserve">Ytterligare information om detta läkemedel finns på Europeiska läkemedelsmyndighetens webbplats </w:t>
      </w:r>
      <w:hyperlink r:id="rId24" w:history="1">
        <w:r w:rsidRPr="00DC2BA7">
          <w:rPr>
            <w:rStyle w:val="Hyperlink"/>
            <w:noProof/>
            <w:szCs w:val="24"/>
            <w:lang w:val="sv-SE"/>
          </w:rPr>
          <w:t>http://www.ema.europa.eu</w:t>
        </w:r>
      </w:hyperlink>
    </w:p>
    <w:p w14:paraId="440DFB01" w14:textId="77777777" w:rsidR="006E5034" w:rsidRPr="00DC2BA7" w:rsidRDefault="00B60735" w:rsidP="00B057AB">
      <w:pPr>
        <w:widowControl w:val="0"/>
        <w:tabs>
          <w:tab w:val="clear" w:pos="567"/>
        </w:tabs>
        <w:spacing w:line="240" w:lineRule="auto"/>
        <w:ind w:right="-449"/>
        <w:rPr>
          <w:b/>
          <w:color w:val="000000"/>
          <w:lang w:val="sv-SE"/>
        </w:rPr>
      </w:pPr>
      <w:r w:rsidRPr="00DC2BA7">
        <w:rPr>
          <w:noProof/>
          <w:lang w:val="sv-SE"/>
        </w:rPr>
        <w:br w:type="page"/>
      </w:r>
      <w:r w:rsidR="007E00A1" w:rsidRPr="00DC2BA7">
        <w:rPr>
          <w:b/>
          <w:color w:val="000000"/>
          <w:lang w:val="sv-SE"/>
        </w:rPr>
        <w:lastRenderedPageBreak/>
        <w:t xml:space="preserve">INSTRUKTIONER FÖR ANVÄNDNING AV </w:t>
      </w:r>
      <w:r w:rsidRPr="00DC2BA7">
        <w:rPr>
          <w:b/>
          <w:color w:val="000000"/>
          <w:lang w:val="sv-SE"/>
        </w:rPr>
        <w:t>XOLAIR FÖRFYLLD SPRUTA</w:t>
      </w:r>
    </w:p>
    <w:p w14:paraId="6763369E" w14:textId="77777777" w:rsidR="00342E8F" w:rsidRPr="00DC2BA7" w:rsidRDefault="00342E8F" w:rsidP="00B057AB">
      <w:pPr>
        <w:widowControl w:val="0"/>
        <w:tabs>
          <w:tab w:val="clear" w:pos="567"/>
        </w:tabs>
        <w:spacing w:line="240" w:lineRule="auto"/>
        <w:ind w:right="-449"/>
        <w:rPr>
          <w:color w:val="000000"/>
          <w:lang w:val="sv-SE"/>
        </w:rPr>
      </w:pPr>
    </w:p>
    <w:p w14:paraId="643342C2" w14:textId="77777777" w:rsidR="006E5034" w:rsidRPr="00DC2BA7" w:rsidRDefault="00B60735" w:rsidP="00B057AB">
      <w:pPr>
        <w:widowControl w:val="0"/>
        <w:tabs>
          <w:tab w:val="clear" w:pos="567"/>
        </w:tabs>
        <w:spacing w:line="240" w:lineRule="auto"/>
        <w:ind w:right="-446"/>
        <w:rPr>
          <w:color w:val="000000"/>
          <w:lang w:val="sv-SE"/>
        </w:rPr>
      </w:pPr>
      <w:r w:rsidRPr="00DC2BA7">
        <w:rPr>
          <w:color w:val="000000"/>
          <w:lang w:val="sv-SE"/>
        </w:rPr>
        <w:t xml:space="preserve">Läs igenom HELA instruktionen innan </w:t>
      </w:r>
      <w:r w:rsidR="00402339" w:rsidRPr="00DC2BA7">
        <w:rPr>
          <w:color w:val="000000"/>
          <w:lang w:val="sv-SE"/>
        </w:rPr>
        <w:t>injektion</w:t>
      </w:r>
      <w:r w:rsidRPr="00DC2BA7">
        <w:rPr>
          <w:color w:val="000000"/>
          <w:lang w:val="sv-SE"/>
        </w:rPr>
        <w:t xml:space="preserve">. Om din läkare </w:t>
      </w:r>
      <w:r w:rsidR="007028D9" w:rsidRPr="00DC2BA7">
        <w:rPr>
          <w:color w:val="000000"/>
          <w:lang w:val="sv-SE"/>
        </w:rPr>
        <w:t>anser</w:t>
      </w:r>
      <w:r w:rsidRPr="00DC2BA7">
        <w:rPr>
          <w:color w:val="000000"/>
          <w:lang w:val="sv-SE"/>
        </w:rPr>
        <w:t xml:space="preserve"> att du </w:t>
      </w:r>
      <w:r w:rsidR="00402339" w:rsidRPr="00DC2BA7">
        <w:rPr>
          <w:color w:val="000000"/>
          <w:lang w:val="sv-SE"/>
        </w:rPr>
        <w:t xml:space="preserve">själv </w:t>
      </w:r>
      <w:r w:rsidRPr="00DC2BA7">
        <w:rPr>
          <w:color w:val="000000"/>
          <w:lang w:val="sv-SE"/>
        </w:rPr>
        <w:t xml:space="preserve">eller </w:t>
      </w:r>
      <w:r w:rsidR="00CB0AE1" w:rsidRPr="00DC2BA7">
        <w:rPr>
          <w:color w:val="000000"/>
          <w:lang w:val="sv-SE"/>
        </w:rPr>
        <w:t>en annan person (t ex anhörig)</w:t>
      </w:r>
      <w:r w:rsidRPr="00DC2BA7">
        <w:rPr>
          <w:color w:val="000000"/>
          <w:lang w:val="sv-SE"/>
        </w:rPr>
        <w:t xml:space="preserve"> </w:t>
      </w:r>
      <w:r w:rsidR="007028D9" w:rsidRPr="00DC2BA7">
        <w:rPr>
          <w:color w:val="000000"/>
          <w:lang w:val="sv-SE"/>
        </w:rPr>
        <w:t xml:space="preserve">skulle kunna </w:t>
      </w:r>
      <w:r w:rsidR="00B60470" w:rsidRPr="00DC2BA7">
        <w:rPr>
          <w:color w:val="000000"/>
          <w:lang w:val="sv-SE"/>
        </w:rPr>
        <w:t>använda</w:t>
      </w:r>
      <w:r w:rsidR="007028D9" w:rsidRPr="00DC2BA7">
        <w:rPr>
          <w:color w:val="000000"/>
          <w:lang w:val="sv-SE"/>
        </w:rPr>
        <w:t xml:space="preserve"> Xolair-injektionerna</w:t>
      </w:r>
      <w:r w:rsidRPr="00DC2BA7">
        <w:rPr>
          <w:color w:val="000000"/>
          <w:lang w:val="sv-SE"/>
        </w:rPr>
        <w:t xml:space="preserve"> hemma, måste </w:t>
      </w:r>
      <w:r w:rsidR="00402339" w:rsidRPr="00DC2BA7">
        <w:rPr>
          <w:color w:val="000000"/>
          <w:lang w:val="sv-SE"/>
        </w:rPr>
        <w:t>ni</w:t>
      </w:r>
      <w:r w:rsidRPr="00DC2BA7">
        <w:rPr>
          <w:color w:val="000000"/>
          <w:lang w:val="sv-SE"/>
        </w:rPr>
        <w:t xml:space="preserve"> utbildas av läkare, sjuksköterska eller apotekspersonal innan </w:t>
      </w:r>
      <w:r w:rsidR="00402339" w:rsidRPr="00DC2BA7">
        <w:rPr>
          <w:color w:val="000000"/>
          <w:lang w:val="sv-SE"/>
        </w:rPr>
        <w:t>injektion</w:t>
      </w:r>
      <w:r w:rsidRPr="00DC2BA7">
        <w:rPr>
          <w:color w:val="000000"/>
          <w:lang w:val="sv-SE"/>
        </w:rPr>
        <w:t>. Barn (</w:t>
      </w:r>
      <w:r w:rsidR="005E2D77" w:rsidRPr="00DC2BA7">
        <w:rPr>
          <w:color w:val="000000"/>
          <w:lang w:val="sv-SE"/>
        </w:rPr>
        <w:t xml:space="preserve">från </w:t>
      </w:r>
      <w:r w:rsidRPr="00DC2BA7">
        <w:rPr>
          <w:color w:val="000000"/>
          <w:lang w:val="sv-SE"/>
        </w:rPr>
        <w:t xml:space="preserve">6 </w:t>
      </w:r>
      <w:r w:rsidR="005E2D77" w:rsidRPr="00DC2BA7">
        <w:rPr>
          <w:color w:val="000000"/>
          <w:lang w:val="sv-SE"/>
        </w:rPr>
        <w:t xml:space="preserve">och </w:t>
      </w:r>
      <w:r w:rsidR="00B60470" w:rsidRPr="00DC2BA7">
        <w:rPr>
          <w:color w:val="000000"/>
          <w:lang w:val="sv-SE"/>
        </w:rPr>
        <w:t xml:space="preserve">upp </w:t>
      </w:r>
      <w:r w:rsidRPr="00DC2BA7">
        <w:rPr>
          <w:color w:val="000000"/>
          <w:lang w:val="sv-SE"/>
        </w:rPr>
        <w:t xml:space="preserve">till </w:t>
      </w:r>
      <w:r w:rsidR="007028D9" w:rsidRPr="00DC2BA7">
        <w:rPr>
          <w:color w:val="000000"/>
          <w:lang w:val="sv-SE"/>
        </w:rPr>
        <w:t>12 </w:t>
      </w:r>
      <w:r w:rsidRPr="00DC2BA7">
        <w:rPr>
          <w:color w:val="000000"/>
          <w:lang w:val="sv-SE"/>
        </w:rPr>
        <w:t>år) förväntas inte injicera Xolair själva, men om läkare</w:t>
      </w:r>
      <w:r w:rsidR="007028D9" w:rsidRPr="00DC2BA7">
        <w:rPr>
          <w:color w:val="000000"/>
          <w:lang w:val="sv-SE"/>
        </w:rPr>
        <w:t>n anser det lämpligt</w:t>
      </w:r>
      <w:r w:rsidRPr="00DC2BA7">
        <w:rPr>
          <w:color w:val="000000"/>
          <w:lang w:val="sv-SE"/>
        </w:rPr>
        <w:t xml:space="preserve">, kan </w:t>
      </w:r>
      <w:r w:rsidR="00CB0AE1" w:rsidRPr="00DC2BA7">
        <w:rPr>
          <w:color w:val="000000"/>
          <w:lang w:val="sv-SE"/>
        </w:rPr>
        <w:t>t </w:t>
      </w:r>
      <w:r w:rsidR="00402339" w:rsidRPr="00DC2BA7">
        <w:rPr>
          <w:color w:val="000000"/>
          <w:lang w:val="sv-SE"/>
        </w:rPr>
        <w:t xml:space="preserve">ex </w:t>
      </w:r>
      <w:r w:rsidRPr="00DC2BA7">
        <w:rPr>
          <w:color w:val="000000"/>
          <w:lang w:val="sv-SE"/>
        </w:rPr>
        <w:t>en vård</w:t>
      </w:r>
      <w:r w:rsidR="005F66C5" w:rsidRPr="00DC2BA7">
        <w:rPr>
          <w:color w:val="000000"/>
          <w:lang w:val="sv-SE"/>
        </w:rPr>
        <w:t>nadshavare</w:t>
      </w:r>
      <w:r w:rsidRPr="00DC2BA7">
        <w:rPr>
          <w:color w:val="000000"/>
          <w:lang w:val="sv-SE"/>
        </w:rPr>
        <w:t xml:space="preserve"> </w:t>
      </w:r>
      <w:r w:rsidR="007028D9" w:rsidRPr="00DC2BA7">
        <w:rPr>
          <w:color w:val="000000"/>
          <w:lang w:val="sv-SE"/>
        </w:rPr>
        <w:t>injicera</w:t>
      </w:r>
      <w:r w:rsidRPr="00DC2BA7">
        <w:rPr>
          <w:color w:val="000000"/>
          <w:lang w:val="sv-SE"/>
        </w:rPr>
        <w:t xml:space="preserve"> Xolair efter </w:t>
      </w:r>
      <w:r w:rsidR="00B60470" w:rsidRPr="00DC2BA7">
        <w:rPr>
          <w:color w:val="000000"/>
          <w:lang w:val="sv-SE"/>
        </w:rPr>
        <w:t>genomgången</w:t>
      </w:r>
      <w:r w:rsidRPr="00DC2BA7">
        <w:rPr>
          <w:color w:val="000000"/>
          <w:lang w:val="sv-SE"/>
        </w:rPr>
        <w:t xml:space="preserve"> </w:t>
      </w:r>
      <w:r w:rsidR="009936ED" w:rsidRPr="00DC2BA7">
        <w:rPr>
          <w:color w:val="000000"/>
          <w:lang w:val="sv-SE"/>
        </w:rPr>
        <w:t>utbildning</w:t>
      </w:r>
      <w:r w:rsidRPr="00DC2BA7">
        <w:rPr>
          <w:color w:val="000000"/>
          <w:lang w:val="sv-SE"/>
        </w:rPr>
        <w:t xml:space="preserve">. </w:t>
      </w:r>
      <w:r w:rsidR="007028D9" w:rsidRPr="00DC2BA7">
        <w:rPr>
          <w:color w:val="000000"/>
          <w:lang w:val="sv-SE"/>
        </w:rPr>
        <w:t>Kartongen</w:t>
      </w:r>
      <w:r w:rsidRPr="00DC2BA7">
        <w:rPr>
          <w:color w:val="000000"/>
          <w:lang w:val="sv-SE"/>
        </w:rPr>
        <w:t xml:space="preserve"> inneh</w:t>
      </w:r>
      <w:r w:rsidR="007028D9" w:rsidRPr="00DC2BA7">
        <w:rPr>
          <w:color w:val="000000"/>
          <w:lang w:val="sv-SE"/>
        </w:rPr>
        <w:t>åller Xolair förfylld spruta,</w:t>
      </w:r>
      <w:r w:rsidRPr="00DC2BA7">
        <w:rPr>
          <w:color w:val="000000"/>
          <w:lang w:val="sv-SE"/>
        </w:rPr>
        <w:t xml:space="preserve"> </w:t>
      </w:r>
      <w:r w:rsidR="009936ED" w:rsidRPr="00DC2BA7">
        <w:rPr>
          <w:color w:val="000000"/>
          <w:lang w:val="sv-SE"/>
        </w:rPr>
        <w:t>som ligger</w:t>
      </w:r>
      <w:r w:rsidRPr="00DC2BA7">
        <w:rPr>
          <w:color w:val="000000"/>
          <w:lang w:val="sv-SE"/>
        </w:rPr>
        <w:t xml:space="preserve"> </w:t>
      </w:r>
      <w:r w:rsidR="009936ED" w:rsidRPr="00DC2BA7">
        <w:rPr>
          <w:color w:val="000000"/>
          <w:lang w:val="sv-SE"/>
        </w:rPr>
        <w:t>förseglad</w:t>
      </w:r>
      <w:r w:rsidR="007028D9" w:rsidRPr="00DC2BA7">
        <w:rPr>
          <w:color w:val="000000"/>
          <w:lang w:val="sv-SE"/>
        </w:rPr>
        <w:t xml:space="preserve"> </w:t>
      </w:r>
      <w:r w:rsidRPr="00DC2BA7">
        <w:rPr>
          <w:color w:val="000000"/>
          <w:lang w:val="sv-SE"/>
        </w:rPr>
        <w:t>i ett plast</w:t>
      </w:r>
      <w:r w:rsidR="007028D9" w:rsidRPr="00DC2BA7">
        <w:rPr>
          <w:color w:val="000000"/>
          <w:lang w:val="sv-SE"/>
        </w:rPr>
        <w:t>tråg</w:t>
      </w:r>
      <w:r w:rsidRPr="00DC2BA7">
        <w:rPr>
          <w:color w:val="000000"/>
          <w:lang w:val="sv-SE"/>
        </w:rPr>
        <w:t>.</w:t>
      </w:r>
    </w:p>
    <w:p w14:paraId="1D94F3E1" w14:textId="77777777" w:rsidR="00342E8F" w:rsidRPr="00DC2BA7" w:rsidRDefault="00342E8F" w:rsidP="00B057AB">
      <w:pPr>
        <w:widowControl w:val="0"/>
        <w:tabs>
          <w:tab w:val="clear" w:pos="567"/>
        </w:tabs>
        <w:spacing w:line="240" w:lineRule="auto"/>
        <w:ind w:right="-446"/>
        <w:rPr>
          <w:color w:val="000000"/>
          <w:lang w:val="sv-SE"/>
        </w:rPr>
      </w:pPr>
    </w:p>
    <w:p w14:paraId="765CCBB0" w14:textId="77777777" w:rsidR="006E5034" w:rsidRPr="00DC2BA7" w:rsidRDefault="00B60735" w:rsidP="00B057AB">
      <w:pPr>
        <w:keepNext/>
        <w:widowControl w:val="0"/>
        <w:tabs>
          <w:tab w:val="clear" w:pos="567"/>
        </w:tabs>
        <w:spacing w:line="240" w:lineRule="auto"/>
        <w:rPr>
          <w:b/>
          <w:lang w:val="sv-SE"/>
        </w:rPr>
      </w:pPr>
      <w:r w:rsidRPr="00DC2BA7">
        <w:rPr>
          <w:b/>
          <w:lang w:val="sv-SE"/>
        </w:rPr>
        <w:t xml:space="preserve">Xolair 75 mg </w:t>
      </w:r>
      <w:r w:rsidR="00695C05">
        <w:rPr>
          <w:b/>
          <w:lang w:val="sv-SE"/>
        </w:rPr>
        <w:t xml:space="preserve">injektionsvätska, lösning i </w:t>
      </w:r>
      <w:r w:rsidR="00342E8F" w:rsidRPr="00DC2BA7">
        <w:rPr>
          <w:b/>
          <w:lang w:val="sv-SE"/>
        </w:rPr>
        <w:t>förfylld spruta</w:t>
      </w:r>
    </w:p>
    <w:p w14:paraId="60FF0DAE" w14:textId="77777777" w:rsidR="006E5034" w:rsidRPr="00DC2BA7" w:rsidRDefault="00B60735" w:rsidP="00B057AB">
      <w:pPr>
        <w:keepNext/>
        <w:widowControl w:val="0"/>
        <w:tabs>
          <w:tab w:val="clear" w:pos="567"/>
        </w:tabs>
        <w:spacing w:line="240" w:lineRule="auto"/>
        <w:rPr>
          <w:lang w:val="sv-SE"/>
        </w:rPr>
      </w:pPr>
      <w:r w:rsidRPr="00DC2BA7">
        <w:rPr>
          <w:noProof/>
          <w:lang w:val="en-US"/>
        </w:rPr>
        <mc:AlternateContent>
          <mc:Choice Requires="wps">
            <w:drawing>
              <wp:anchor distT="0" distB="0" distL="114300" distR="114300" simplePos="0" relativeHeight="251731968" behindDoc="0" locked="0" layoutInCell="1" allowOverlap="1" wp14:anchorId="665DC219" wp14:editId="35EC1FF6">
                <wp:simplePos x="0" y="0"/>
                <wp:positionH relativeFrom="column">
                  <wp:posOffset>2595245</wp:posOffset>
                </wp:positionH>
                <wp:positionV relativeFrom="paragraph">
                  <wp:posOffset>121285</wp:posOffset>
                </wp:positionV>
                <wp:extent cx="953770" cy="266065"/>
                <wp:effectExtent l="0" t="0" r="0" b="0"/>
                <wp:wrapNone/>
                <wp:docPr id="153" name="Text Box 1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53770" cy="2660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F6A140D" w14:textId="77777777" w:rsidR="00F904B9" w:rsidRPr="00561D6E" w:rsidRDefault="00B60735" w:rsidP="006E5034">
                            <w:pPr>
                              <w:jc w:val="center"/>
                            </w:pPr>
                            <w:r w:rsidRPr="00561D6E">
                              <w:t>Fingergrepp</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65DC219" id="Text Box 114" o:spid="_x0000_s1214" type="#_x0000_t202" style="position:absolute;margin-left:204.35pt;margin-top:9.55pt;width:75.1pt;height:20.95pt;z-index:2517319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gadY7QEAALgDAAAOAAAAZHJzL2Uyb0RvYy54bWysU9uO0zAQfUfiHyy/07Sll92o6Qq6KkJa&#10;FqSFD3AcJ7FwPGbsNilfz9jpdgu8IfJgeTz2mTlnTjZ3Q2fYUaHXYAs+m0w5U1ZCpW1T8G9f929u&#10;OPNB2EoYsKrgJ+X53fb1q03vcjWHFkylkBGI9XnvCt6G4PIs87JVnfATcMpSsgbsRKAQm6xC0RN6&#10;Z7L5dLrKesDKIUjlPZ3ej0m+Tfh1rWT4XNdeBWYKTr2FtGJay7hm243IGxSu1fLchviHLjqhLRW9&#10;QN2LINgB9V9QnZYIHuowkdBlUNdaqsSB2Mymf7B5aoVTiQuJ491FJv//YOXj8cl9QRaG9zDQABMJ&#10;7x5AfvfMwq4VtlHvEKFvlaio8CxKlvXO5+enUWqf+whS9p+goiGLQ4AENNTYRVWIJyN0GsDpIroa&#10;ApN0eLt8u15TRlJqvlpNV8tUQeTPjx368EFBx+Km4EgzTeDi+OBDbEbkz1diLQ9GV3ttTAqwKXcG&#10;2VHQ/PfpO6P/ds3YeNlCfDYixpPEMhIbKYahHJiuSIKbRQSJtEuoTkQcYTQW/Qi0aQF/ctaTqQru&#10;fxwEKs7MR0vi3c4Wi+jCFCyW6zkFeJ0przPCSoIqeOBs3O7C6NyDQ920VOllGGSPpMTZytF/13Ei&#10;8/LDbX8BAAD//wMAUEsDBBQABgAIAAAAIQBms2Ti3QAAAAkBAAAPAAAAZHJzL2Rvd25yZXYueG1s&#10;TI/LTsMwEEX3SPyDNUhsEHWCmidxKkACsW3pB0ziaRIR21HsNunfM6xgObpH956pdqsZxYVmPzir&#10;IN5EIMi2Tg+2U3D8en/MQfiAVuPoLCm4koddfXtTYandYvd0OYROcIn1JSroQ5hKKX3bk0G/cRNZ&#10;zk5uNhj4nDupZ1y43IzyKYpSaXCwvNDjRG89td+Hs1Fw+lwekmJpPsIx22/TVxyyxl2Vur9bX55B&#10;BFrDHwy/+qwONTs17my1F6OCbZRnjHJQxCAYSJK8ANEoSOMIZF3J/x/UPwAAAP//AwBQSwECLQAU&#10;AAYACAAAACEAtoM4kv4AAADhAQAAEwAAAAAAAAAAAAAAAAAAAAAAW0NvbnRlbnRfVHlwZXNdLnht&#10;bFBLAQItABQABgAIAAAAIQA4/SH/1gAAAJQBAAALAAAAAAAAAAAAAAAAAC8BAABfcmVscy8ucmVs&#10;c1BLAQItABQABgAIAAAAIQDBgadY7QEAALgDAAAOAAAAAAAAAAAAAAAAAC4CAABkcnMvZTJvRG9j&#10;LnhtbFBLAQItABQABgAIAAAAIQBms2Ti3QAAAAkBAAAPAAAAAAAAAAAAAAAAAEcEAABkcnMvZG93&#10;bnJldi54bWxQSwUGAAAAAAQABADzAAAAUQUAAAAA&#10;" stroked="f">
                <v:textbox>
                  <w:txbxContent>
                    <w:p w14:paraId="7F6A140D" w14:textId="77777777" w:rsidR="00F904B9" w:rsidRPr="00561D6E" w:rsidRDefault="00B60735" w:rsidP="006E5034">
                      <w:pPr>
                        <w:jc w:val="center"/>
                      </w:pPr>
                      <w:r w:rsidRPr="00561D6E">
                        <w:t>Fingergrepp</w:t>
                      </w:r>
                    </w:p>
                  </w:txbxContent>
                </v:textbox>
              </v:shape>
            </w:pict>
          </mc:Fallback>
        </mc:AlternateContent>
      </w:r>
    </w:p>
    <w:p w14:paraId="33BCB809" w14:textId="77777777" w:rsidR="006E5034" w:rsidRPr="00DC2BA7" w:rsidRDefault="00B60735" w:rsidP="00B057AB">
      <w:pPr>
        <w:tabs>
          <w:tab w:val="clear" w:pos="567"/>
          <w:tab w:val="left" w:pos="720"/>
        </w:tabs>
        <w:spacing w:line="240" w:lineRule="auto"/>
        <w:jc w:val="both"/>
        <w:rPr>
          <w:b/>
          <w:lang w:val="sv-SE"/>
        </w:rPr>
      </w:pPr>
      <w:r w:rsidRPr="00DC2BA7">
        <w:rPr>
          <w:noProof/>
          <w:lang w:val="en-US"/>
        </w:rPr>
        <mc:AlternateContent>
          <mc:Choice Requires="wps">
            <w:drawing>
              <wp:anchor distT="0" distB="0" distL="114300" distR="114300" simplePos="0" relativeHeight="251725824" behindDoc="0" locked="0" layoutInCell="1" allowOverlap="1" wp14:anchorId="3E92E2E7" wp14:editId="24179D26">
                <wp:simplePos x="0" y="0"/>
                <wp:positionH relativeFrom="column">
                  <wp:posOffset>71120</wp:posOffset>
                </wp:positionH>
                <wp:positionV relativeFrom="paragraph">
                  <wp:posOffset>349885</wp:posOffset>
                </wp:positionV>
                <wp:extent cx="769620" cy="351790"/>
                <wp:effectExtent l="0" t="0" r="0" b="0"/>
                <wp:wrapNone/>
                <wp:docPr id="152" name="Text Box 1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69620" cy="3517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69482CE" w14:textId="77777777" w:rsidR="00F904B9" w:rsidRPr="00561D6E" w:rsidRDefault="00B60735" w:rsidP="006E5034">
                            <w:pPr>
                              <w:jc w:val="center"/>
                            </w:pPr>
                            <w:r w:rsidRPr="00561D6E">
                              <w:t>Nålskydd</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E92E2E7" id="Text Box 111" o:spid="_x0000_s1215" type="#_x0000_t202" style="position:absolute;left:0;text-align:left;margin-left:5.6pt;margin-top:27.55pt;width:60.6pt;height:27.7pt;z-index:251725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PIh7QEAALgDAAAOAAAAZHJzL2Uyb0RvYy54bWysU8GO0zAQvSPxD5bvNG1pu9uo6Qq6KkJa&#10;FqSFD3AcJ7FwPGbsNilfz9jpdqvlhsjB8njsN/Pem2zuhs6wo0KvwRZ8NplypqyEStum4D++79/d&#10;cuaDsJUwYFXBT8rzu+3bN5ve5WoOLZhKISMQ6/PeFbwNweVZ5mWrOuEn4JSlZA3YiUAhNlmFoif0&#10;zmTz6XSV9YCVQ5DKezq9H5N8m/DrWsnwta69CswUnHoLacW0lnHNthuRNyhcq+W5DfEPXXRCWyp6&#10;gboXQbAD6r+gOi0RPNRhIqHLoK61VIkDsZlNX7F5aoVTiQuJ491FJv//YOXj8cl9QxaGjzCQgYmE&#10;dw8gf3pmYdcK26gPiNC3SlRUeBYly3rn8/PTKLXPfQQp+y9QkcniECABDTV2URXiyQidDDhdRFdD&#10;YJIOb1br1ZwyklLvl7ObdTIlE/nzY4c+fFLQsbgpOJKnCVwcH3yIzYj8+Uqs5cHoaq+NSQE25c4g&#10;Owryf5++1P+ra8bGyxbisxExniSWkdhIMQzlwHRFEtwuI0ikXUJ1IuII42DRj0CbFvA3Zz0NVcH9&#10;r4NAxZn5bEm89WyxiFOYgsXyJvLG60x5nRFWElTBA2fjdhfGyT041E1LlV7MoPFISpxHOc7fdZzI&#10;vPxw2z8AAAD//wMAUEsDBBQABgAIAAAAIQBZr1ZL3AAAAAkBAAAPAAAAZHJzL2Rvd25yZXYueG1s&#10;TI/RToNAEEXfTfyHzZj4YuwCltZSlkZNNL629gMGdgpEdpaw20L/3uXJPt6cmztn8t1kOnGhwbWW&#10;FcSLCARxZXXLtYLjz+fzKwjnkTV2lknBlRzsivu7HDNtR97T5eBrEUbYZaig8b7PpHRVQwbdwvbE&#10;gZ3sYNCHONRSDziGcdPJJIpW0mDL4UKDPX00VP0ezkbB6Xt8Sjdj+eWP6/1y9Y7turRXpR4fprct&#10;CE+T/y/DrB/UoQhOpT2zdqILOU5CU0GaxiBm/pIsQZQziFKQRS5vPyj+AAAA//8DAFBLAQItABQA&#10;BgAIAAAAIQC2gziS/gAAAOEBAAATAAAAAAAAAAAAAAAAAAAAAABbQ29udGVudF9UeXBlc10ueG1s&#10;UEsBAi0AFAAGAAgAAAAhADj9If/WAAAAlAEAAAsAAAAAAAAAAAAAAAAALwEAAF9yZWxzLy5yZWxz&#10;UEsBAi0AFAAGAAgAAAAhAKMM8iHtAQAAuAMAAA4AAAAAAAAAAAAAAAAALgIAAGRycy9lMm9Eb2Mu&#10;eG1sUEsBAi0AFAAGAAgAAAAhAFmvVkvcAAAACQEAAA8AAAAAAAAAAAAAAAAARwQAAGRycy9kb3du&#10;cmV2LnhtbFBLBQYAAAAABAAEAPMAAABQBQAAAAA=&#10;" stroked="f">
                <v:textbox>
                  <w:txbxContent>
                    <w:p w14:paraId="569482CE" w14:textId="77777777" w:rsidR="00F904B9" w:rsidRPr="00561D6E" w:rsidRDefault="00B60735" w:rsidP="006E5034">
                      <w:pPr>
                        <w:jc w:val="center"/>
                      </w:pPr>
                      <w:r w:rsidRPr="00561D6E">
                        <w:t>Nålskydd</w:t>
                      </w:r>
                    </w:p>
                  </w:txbxContent>
                </v:textbox>
              </v:shape>
            </w:pict>
          </mc:Fallback>
        </mc:AlternateContent>
      </w:r>
      <w:r w:rsidRPr="00DC2BA7">
        <w:rPr>
          <w:noProof/>
          <w:lang w:val="en-US"/>
        </w:rPr>
        <mc:AlternateContent>
          <mc:Choice Requires="wps">
            <w:drawing>
              <wp:anchor distT="0" distB="0" distL="114300" distR="114300" simplePos="0" relativeHeight="251729920" behindDoc="0" locked="0" layoutInCell="1" allowOverlap="1" wp14:anchorId="38F47D7E" wp14:editId="167F1794">
                <wp:simplePos x="0" y="0"/>
                <wp:positionH relativeFrom="column">
                  <wp:posOffset>1569085</wp:posOffset>
                </wp:positionH>
                <wp:positionV relativeFrom="paragraph">
                  <wp:posOffset>351155</wp:posOffset>
                </wp:positionV>
                <wp:extent cx="1711960" cy="454660"/>
                <wp:effectExtent l="0" t="0" r="0" b="0"/>
                <wp:wrapNone/>
                <wp:docPr id="151" name="Text Box 1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11960" cy="45466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C226004" w14:textId="77777777" w:rsidR="00F904B9" w:rsidRPr="00561D6E" w:rsidRDefault="00B60735" w:rsidP="006E5034">
                            <w:pPr>
                              <w:jc w:val="center"/>
                            </w:pPr>
                            <w:r w:rsidRPr="00561D6E">
                              <w:t>Fönster</w:t>
                            </w:r>
                          </w:p>
                          <w:p w14:paraId="0DCA5192" w14:textId="77777777" w:rsidR="00F904B9" w:rsidRPr="00561D6E" w:rsidRDefault="00B60735" w:rsidP="006E5034">
                            <w:r w:rsidRPr="00561D6E">
                              <w:t>Etikett med utgångsdatum</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8F47D7E" id="Text Box 113" o:spid="_x0000_s1216" type="#_x0000_t202" style="position:absolute;left:0;text-align:left;margin-left:123.55pt;margin-top:27.65pt;width:134.8pt;height:35.8pt;z-index:2517299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Kfgu6wEAALkDAAAOAAAAZHJzL2Uyb0RvYy54bWysU9tu2zAMfR+wfxD0vjgO0rQ14hRbigwD&#10;ugvQ7QNkWbaFyaJGKbGzrx8lp2m2vhXzg0Ca1CEPebS+G3vDDgq9BlvyfDbnTFkJtbZtyX983727&#10;4cwHYWthwKqSH5Xnd5u3b9aDK9QCOjC1QkYg1heDK3kXgiuyzMtO9cLPwClLwQawF4FcbLMaxUDo&#10;vckW8/kqGwBrhyCV9/T3fgryTcJvGiXD16bxKjBTcuotpBPTWcUz26xF0aJwnZanNsQruuiFtlT0&#10;DHUvgmB71C+gei0RPDRhJqHPoGm0VIkDscnn/7B57IRTiQsNx7vzmPz/g5VfDo/uG7IwfoCRFphI&#10;ePcA8qdnFradsK16jwhDp0RNhfM4smxwvjhdjaP2hY8g1fAZalqy2AdIQGODfZwK8WSETgs4noeu&#10;xsBkLHmd57crCkmKLa+WK7JjCVE83Xbow0cFPYtGyZGWmtDF4cGHKfUpJRbzYHS908YkB9tqa5Ad&#10;BAlgl74T+l9pxsZkC/HahBj/JJqR2cQxjNXIdE0t36wiSORdQX0k5giTsuglkNEB/uZsIFWV3P/a&#10;C1ScmU+WpnebL5dRhslZXl0vyMHLSHUZEVYSVMkDZ5O5DZN09w5121Gl522QPtLQTlqOArz0E5nn&#10;F7f5AwAA//8DAFBLAwQUAAYACAAAACEAmD73id4AAAAKAQAADwAAAGRycy9kb3ducmV2LnhtbEyP&#10;0U6DQBBF3038h82Y+GLsAhawyNKoicbX1n7AwG6ByM4Sdlvo3zs+2cfJPbn3TLld7CDOZvK9IwXx&#10;KgJhqHG6p1bB4fvj8RmED0gaB0dGwcV42Fa3NyUW2s20M+d9aAWXkC9QQRfCWEjpm85Y9Cs3GuLs&#10;6CaLgc+plXrCmcvtIJMoyqTFnnihw9G8d6b52Z+sguPX/JBu5vozHPLdOnvDPq/dRan7u+X1BUQw&#10;S/iH4U+f1aFip9qdSHsxKEjWecyogjR9AsFAGmc5iJrJJNuArEp5/UL1CwAA//8DAFBLAQItABQA&#10;BgAIAAAAIQC2gziS/gAAAOEBAAATAAAAAAAAAAAAAAAAAAAAAABbQ29udGVudF9UeXBlc10ueG1s&#10;UEsBAi0AFAAGAAgAAAAhADj9If/WAAAAlAEAAAsAAAAAAAAAAAAAAAAALwEAAF9yZWxzLy5yZWxz&#10;UEsBAi0AFAAGAAgAAAAhAAUp+C7rAQAAuQMAAA4AAAAAAAAAAAAAAAAALgIAAGRycy9lMm9Eb2Mu&#10;eG1sUEsBAi0AFAAGAAgAAAAhAJg+94neAAAACgEAAA8AAAAAAAAAAAAAAAAARQQAAGRycy9kb3du&#10;cmV2LnhtbFBLBQYAAAAABAAEAPMAAABQBQAAAAA=&#10;" stroked="f">
                <v:textbox>
                  <w:txbxContent>
                    <w:p w14:paraId="3C226004" w14:textId="77777777" w:rsidR="00F904B9" w:rsidRPr="00561D6E" w:rsidRDefault="00B60735" w:rsidP="006E5034">
                      <w:pPr>
                        <w:jc w:val="center"/>
                      </w:pPr>
                      <w:r w:rsidRPr="00561D6E">
                        <w:t>Fönster</w:t>
                      </w:r>
                    </w:p>
                    <w:p w14:paraId="0DCA5192" w14:textId="77777777" w:rsidR="00F904B9" w:rsidRPr="00561D6E" w:rsidRDefault="00B60735" w:rsidP="006E5034">
                      <w:r w:rsidRPr="00561D6E">
                        <w:t>Etikett med utgångsdatum</w:t>
                      </w:r>
                    </w:p>
                  </w:txbxContent>
                </v:textbox>
              </v:shape>
            </w:pict>
          </mc:Fallback>
        </mc:AlternateContent>
      </w:r>
      <w:r w:rsidRPr="00DC2BA7">
        <w:rPr>
          <w:noProof/>
          <w:lang w:val="en-US"/>
        </w:rPr>
        <mc:AlternateContent>
          <mc:Choice Requires="wps">
            <w:drawing>
              <wp:anchor distT="0" distB="0" distL="114300" distR="114300" simplePos="0" relativeHeight="251734016" behindDoc="0" locked="0" layoutInCell="1" allowOverlap="1" wp14:anchorId="24B84336" wp14:editId="4BF73C2B">
                <wp:simplePos x="0" y="0"/>
                <wp:positionH relativeFrom="column">
                  <wp:posOffset>3482340</wp:posOffset>
                </wp:positionH>
                <wp:positionV relativeFrom="paragraph">
                  <wp:posOffset>85090</wp:posOffset>
                </wp:positionV>
                <wp:extent cx="953770" cy="467995"/>
                <wp:effectExtent l="0" t="0" r="0" b="0"/>
                <wp:wrapNone/>
                <wp:docPr id="150" name="Text Box 1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53770" cy="46799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B293F68" w14:textId="77777777" w:rsidR="00F904B9" w:rsidRPr="00561D6E" w:rsidRDefault="00B60735" w:rsidP="006E5034">
                            <w:r w:rsidRPr="00561D6E">
                              <w:t>Aktiverings-</w:t>
                            </w:r>
                          </w:p>
                          <w:p w14:paraId="48722271" w14:textId="77777777" w:rsidR="00F904B9" w:rsidRPr="00561D6E" w:rsidRDefault="00B60735" w:rsidP="006E5034">
                            <w:r w:rsidRPr="00561D6E">
                              <w:t>klämmor</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4B84336" id="Text Box 115" o:spid="_x0000_s1217" type="#_x0000_t202" style="position:absolute;left:0;text-align:left;margin-left:274.2pt;margin-top:6.7pt;width:75.1pt;height:36.85pt;z-index:2517340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MPm77QEAALgDAAAOAAAAZHJzL2Uyb0RvYy54bWysU8GO0zAQvSPxD5bvNG1pt9uo6Qq6KkJa&#10;FqSFD3AcJ7FwPGbsNilfz9jpdgvcEDlYHo/9Zt6bl83d0Bl2VOg12ILPJlPOlJVQadsU/NvX/Ztb&#10;znwQthIGrCr4SXl+t339atO7XM2hBVMpZARifd67grchuDzLvGxVJ/wEnLKUrAE7ESjEJqtQ9ITe&#10;mWw+nd5kPWDlEKTynk7vxyTfJvy6VjJ8rmuvAjMFp95CWjGtZVyz7UbkDQrXanluQ/xDF53Qlope&#10;oO5FEOyA+i+oTksED3WYSOgyqGstVeJAbGbTP9g8tcKpxIXE8e4ik/9/sPLx+OS+IAvDexhogImE&#10;dw8gv3tmYdcK26h3iNC3SlRUeBYly3rn8/PTKLXPfQQp+09Q0ZDFIUACGmrsoirEkxE6DeB0EV0N&#10;gUk6XC/frlaUkZRa3KzW62WqIPLnxw59+KCgY3FTcKSZJnBxfPAhNiPy5yuxlgejq702JgXYlDuD&#10;7Cho/vv0ndF/u2ZsvGwhPhsR40liGYmNFMNQDkxXJMHtKoJE2iVUJyKOMBqLfgTatIA/OevJVAX3&#10;Pw4CFWfmoyXx1rPFIrowBYvlak4BXmfK64ywkqAKHjgbt7swOvfgUDctVXoZBtkjKXG2cvTfdZzI&#10;vPxw218AAAD//wMAUEsDBBQABgAIAAAAIQDxkm9X3gAAAAkBAAAPAAAAZHJzL2Rvd25yZXYueG1s&#10;TI/BToNAEIbvJr7DZpp4MXapUqDI0qiJxmtrH2Bgt0DKzhJ2W+jbO57saTL5v/zzTbGdbS8uZvSd&#10;IwWrZQTCUO10R42Cw8/nUwbCBySNvSOj4Go8bMv7uwJz7Sbamcs+NIJLyOeooA1hyKX0dWss+qUb&#10;DHF2dKPFwOvYSD3ixOW2l89RlEiLHfGFFgfz0Zr6tD9bBcfv6XG9maqvcEh3cfKOXVq5q1IPi/nt&#10;FUQwc/iH4U+f1aFkp8qdSXvRK1jHWcwoBy88GUg2WQKiUpClK5BlIW8/KH8BAAD//wMAUEsBAi0A&#10;FAAGAAgAAAAhALaDOJL+AAAA4QEAABMAAAAAAAAAAAAAAAAAAAAAAFtDb250ZW50X1R5cGVzXS54&#10;bWxQSwECLQAUAAYACAAAACEAOP0h/9YAAACUAQAACwAAAAAAAAAAAAAAAAAvAQAAX3JlbHMvLnJl&#10;bHNQSwECLQAUAAYACAAAACEAmjD5u+0BAAC4AwAADgAAAAAAAAAAAAAAAAAuAgAAZHJzL2Uyb0Rv&#10;Yy54bWxQSwECLQAUAAYACAAAACEA8ZJvV94AAAAJAQAADwAAAAAAAAAAAAAAAABHBAAAZHJzL2Rv&#10;d25yZXYueG1sUEsFBgAAAAAEAAQA8wAAAFIFAAAAAA==&#10;" stroked="f">
                <v:textbox>
                  <w:txbxContent>
                    <w:p w14:paraId="0B293F68" w14:textId="77777777" w:rsidR="00F904B9" w:rsidRPr="00561D6E" w:rsidRDefault="00B60735" w:rsidP="006E5034">
                      <w:r w:rsidRPr="00561D6E">
                        <w:t>Aktiverings-</w:t>
                      </w:r>
                    </w:p>
                    <w:p w14:paraId="48722271" w14:textId="77777777" w:rsidR="00F904B9" w:rsidRPr="00561D6E" w:rsidRDefault="00B60735" w:rsidP="006E5034">
                      <w:r w:rsidRPr="00561D6E">
                        <w:t>klämmor</w:t>
                      </w:r>
                    </w:p>
                  </w:txbxContent>
                </v:textbox>
              </v:shape>
            </w:pict>
          </mc:Fallback>
        </mc:AlternateContent>
      </w:r>
      <w:r w:rsidRPr="00DC2BA7">
        <w:rPr>
          <w:noProof/>
          <w:lang w:val="en-US"/>
        </w:rPr>
        <mc:AlternateContent>
          <mc:Choice Requires="wps">
            <w:drawing>
              <wp:anchor distT="0" distB="0" distL="114300" distR="114300" simplePos="0" relativeHeight="251736064" behindDoc="0" locked="0" layoutInCell="1" allowOverlap="1" wp14:anchorId="66CC1762" wp14:editId="3EA9FBAB">
                <wp:simplePos x="0" y="0"/>
                <wp:positionH relativeFrom="column">
                  <wp:posOffset>4252595</wp:posOffset>
                </wp:positionH>
                <wp:positionV relativeFrom="paragraph">
                  <wp:posOffset>520065</wp:posOffset>
                </wp:positionV>
                <wp:extent cx="638175" cy="252095"/>
                <wp:effectExtent l="0" t="0" r="0" b="0"/>
                <wp:wrapNone/>
                <wp:docPr id="149" name="Text Box 1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8175" cy="25209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5549E53" w14:textId="77777777" w:rsidR="00F904B9" w:rsidRPr="00561D6E" w:rsidRDefault="00B60735" w:rsidP="006E5034">
                            <w:r w:rsidRPr="00561D6E">
                              <w:t>Kolv</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6CC1762" id="Text Box 116" o:spid="_x0000_s1218" type="#_x0000_t202" style="position:absolute;left:0;text-align:left;margin-left:334.85pt;margin-top:40.95pt;width:50.25pt;height:19.85pt;z-index:2517360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c5oK7gEAALgDAAAOAAAAZHJzL2Uyb0RvYy54bWysU1Fv0zAQfkfiP1h+p2lLu3VR0wk6FSGN&#10;gTT2AxzHSSwcnzm7Tcqv5+x0XYG3iTxYPp/93X3ffVnfDp1hB4Vegy34bDLlTFkJlbZNwZ++796t&#10;OPNB2EoYsKrgR+X57ebtm3XvcjWHFkylkBGI9XnvCt6G4PIs87JVnfATcMpSsgbsRKAQm6xC0RN6&#10;Z7L5dHqV9YCVQ5DKezq9G5N8k/DrWsnwta69CswUnHoLacW0lnHNNmuRNyhcq+WpDfGKLjqhLRU9&#10;Q92JINge9T9QnZYIHuowkdBlUNdaqsSB2Mymf7F5bIVTiQuJ491ZJv//YOXD4dF9QxaGjzDQABMJ&#10;7+5B/vDMwrYVtlEfEKFvlaio8CxKlvXO56enUWqf+whS9l+goiGLfYAENNTYRVWIJyN0GsDxLLoa&#10;ApN0ePV+NbteciYpNV/OpzfLVEHkz48d+vBJQcfipuBIM03g4nDvQ2xG5M9XYi0PRlc7bUwKsCm3&#10;BtlB0Px36Tuh/3HN2HjZQnw2IsaTxDISGymGoRyYrkiC1SqCRNolVEcijjAai34E2rSAvzjryVQF&#10;9z/3AhVn5rMl8W5mi0V0YQoWy+s5BXiZKS8zwkqCKnjgbNxuw+jcvUPdtFTpZRhkj6TEycrRf5dx&#10;IvPyw21+AwAA//8DAFBLAwQUAAYACAAAACEAi5frCt4AAAAKAQAADwAAAGRycy9kb3ducmV2Lnht&#10;bEyPy07DMBBF90j8gzWV2CDqJAK7CXEqQAKx7eMDJvE0iRrbUew26d9jVrAc3aN7z5TbxQzsSpPv&#10;nVWQrhNgZBune9sqOB4+nzbAfECrcXCWFNzIw7a6vyux0G62O7ruQ8tiifUFKuhCGAvOfdORQb92&#10;I9mYndxkMMRzarmecI7lZuBZkghusLdxocORPjpqzvuLUXD6nh9f8rn+Cke5exbv2Mva3ZR6WC1v&#10;r8ACLeEPhl/9qA5VdKrdxWrPBgVC5DKiCjZpDiwCUiYZsDqSWSqAVyX//0L1AwAA//8DAFBLAQIt&#10;ABQABgAIAAAAIQC2gziS/gAAAOEBAAATAAAAAAAAAAAAAAAAAAAAAABbQ29udGVudF9UeXBlc10u&#10;eG1sUEsBAi0AFAAGAAgAAAAhADj9If/WAAAAlAEAAAsAAAAAAAAAAAAAAAAALwEAAF9yZWxzLy5y&#10;ZWxzUEsBAi0AFAAGAAgAAAAhACtzmgruAQAAuAMAAA4AAAAAAAAAAAAAAAAALgIAAGRycy9lMm9E&#10;b2MueG1sUEsBAi0AFAAGAAgAAAAhAIuX6wreAAAACgEAAA8AAAAAAAAAAAAAAAAASAQAAGRycy9k&#10;b3ducmV2LnhtbFBLBQYAAAAABAAEAPMAAABTBQAAAAA=&#10;" stroked="f">
                <v:textbox>
                  <w:txbxContent>
                    <w:p w14:paraId="55549E53" w14:textId="77777777" w:rsidR="00F904B9" w:rsidRPr="00561D6E" w:rsidRDefault="00B60735" w:rsidP="006E5034">
                      <w:r w:rsidRPr="00561D6E">
                        <w:t>Kolv</w:t>
                      </w:r>
                    </w:p>
                  </w:txbxContent>
                </v:textbox>
              </v:shape>
            </w:pict>
          </mc:Fallback>
        </mc:AlternateContent>
      </w:r>
      <w:r w:rsidRPr="00DC2BA7">
        <w:rPr>
          <w:noProof/>
          <w:lang w:val="en-US"/>
        </w:rPr>
        <mc:AlternateContent>
          <mc:Choice Requires="wps">
            <w:drawing>
              <wp:anchor distT="0" distB="0" distL="114300" distR="114300" simplePos="0" relativeHeight="251738112" behindDoc="0" locked="0" layoutInCell="1" allowOverlap="1" wp14:anchorId="1A28ACA2" wp14:editId="257390B4">
                <wp:simplePos x="0" y="0"/>
                <wp:positionH relativeFrom="column">
                  <wp:posOffset>4634865</wp:posOffset>
                </wp:positionH>
                <wp:positionV relativeFrom="paragraph">
                  <wp:posOffset>222885</wp:posOffset>
                </wp:positionV>
                <wp:extent cx="1113155" cy="297180"/>
                <wp:effectExtent l="0" t="0" r="0" b="0"/>
                <wp:wrapNone/>
                <wp:docPr id="148" name="Text Box 1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13155" cy="29718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D9AA676" w14:textId="77777777" w:rsidR="00F904B9" w:rsidRPr="00561D6E" w:rsidRDefault="00B60735" w:rsidP="006E5034">
                            <w:r w:rsidRPr="00561D6E">
                              <w:t>Kolvhuvud</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A28ACA2" id="Text Box 117" o:spid="_x0000_s1219" type="#_x0000_t202" style="position:absolute;left:0;text-align:left;margin-left:364.95pt;margin-top:17.55pt;width:87.65pt;height:23.4pt;z-index:2517381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bN/V7gEAALkDAAAOAAAAZHJzL2Uyb0RvYy54bWysU9uO0zAQfUfiHyy/0zSlZduo6Qq6KkJa&#10;LtLCBziOk1g4HjN2myxfz9jpdqvlDZEHy5Oxz8w5c7y9HXvDTgq9BlvyfDbnTFkJtbZtyX98P7xZ&#10;c+aDsLUwYFXJH5Xnt7vXr7aDK9QCOjC1QkYg1heDK3kXgiuyzMtO9cLPwClLyQawF4FCbLMaxUDo&#10;vckW8/m7bACsHYJU3tPfuynJdwm/aZQMX5vGq8BMyam3kFZMaxXXbLcVRYvCdVqe2xD/0EUvtKWi&#10;F6g7EQQ7ov4LqtcSwUMTZhL6DJpGS5U4EJt8/oLNQyecSlxIHO8uMvn/Byu/nB7cN2Rh/AAjDTCR&#10;8O4e5E/PLOw7YVv1HhGGTomaCudRsmxwvjhfjVL7wkeQavgMNQ1ZHAMkoLHBPqpCPBmh0wAeL6Kr&#10;MTAZS+b523y14kxSbrG5yddpKpkonm479OGjgp7FTcmRhprQxeneh9iNKJ6OxGIejK4P2pgUYFvt&#10;DbKTIAMc0pcIvDhmbDxsIV6bEOOfRDMymziGsRqZrqnl9SaCRN4V1I/EHGFyFr0E2nSAvzkbyFUl&#10;97+OAhVn5pMl9Tb5chltmILl6mZBAV5nquuMsJKgSh44m7b7MFn36FC3HVV6ngb5Iylx9nI04HWc&#10;yDy/uN0fAAAA//8DAFBLAwQUAAYACAAAACEAi0F0it4AAAAJAQAADwAAAGRycy9kb3ducmV2Lnht&#10;bEyP0U6DQBBF3038h82Y+GLsAkopyNKoicbX1n7AwE6ByM4Sdlvo37s+2cfJPbn3TLldzCDONLne&#10;soJ4FYEgbqzuuVVw+P543IBwHlnjYJkUXMjBtrq9KbHQduYdnfe+FaGEXYEKOu/HQkrXdGTQrexI&#10;HLKjnQz6cE6t1BPOodwMMomitTTYc1jocKT3jpqf/ckoOH7ND2k+15/+kO2e12/YZ7W9KHV/t7y+&#10;gPC0+H8Y/vSDOlTBqbYn1k4MCrIkzwOq4CmNQQQgj9IERK1gE+cgq1Jef1D9AgAA//8DAFBLAQIt&#10;ABQABgAIAAAAIQC2gziS/gAAAOEBAAATAAAAAAAAAAAAAAAAAAAAAABbQ29udGVudF9UeXBlc10u&#10;eG1sUEsBAi0AFAAGAAgAAAAhADj9If/WAAAAlAEAAAsAAAAAAAAAAAAAAAAALwEAAF9yZWxzLy5y&#10;ZWxzUEsBAi0AFAAGAAgAAAAhAEJs39XuAQAAuQMAAA4AAAAAAAAAAAAAAAAALgIAAGRycy9lMm9E&#10;b2MueG1sUEsBAi0AFAAGAAgAAAAhAItBdIreAAAACQEAAA8AAAAAAAAAAAAAAAAASAQAAGRycy9k&#10;b3ducmV2LnhtbFBLBQYAAAAABAAEAPMAAABTBQAAAAA=&#10;" stroked="f">
                <v:textbox>
                  <w:txbxContent>
                    <w:p w14:paraId="1D9AA676" w14:textId="77777777" w:rsidR="00F904B9" w:rsidRPr="00561D6E" w:rsidRDefault="00B60735" w:rsidP="006E5034">
                      <w:r w:rsidRPr="00561D6E">
                        <w:t>Kolvhuvud</w:t>
                      </w:r>
                    </w:p>
                  </w:txbxContent>
                </v:textbox>
              </v:shape>
            </w:pict>
          </mc:Fallback>
        </mc:AlternateContent>
      </w:r>
      <w:r w:rsidRPr="00DC2BA7">
        <w:rPr>
          <w:noProof/>
          <w:lang w:val="en-US"/>
        </w:rPr>
        <mc:AlternateContent>
          <mc:Choice Requires="wps">
            <w:drawing>
              <wp:anchor distT="0" distB="0" distL="114300" distR="114300" simplePos="0" relativeHeight="251727872" behindDoc="0" locked="0" layoutInCell="1" allowOverlap="1" wp14:anchorId="5D8318AA" wp14:editId="09561258">
                <wp:simplePos x="0" y="0"/>
                <wp:positionH relativeFrom="column">
                  <wp:posOffset>843280</wp:posOffset>
                </wp:positionH>
                <wp:positionV relativeFrom="paragraph">
                  <wp:posOffset>106045</wp:posOffset>
                </wp:positionV>
                <wp:extent cx="1113155" cy="414020"/>
                <wp:effectExtent l="0" t="0" r="0" b="0"/>
                <wp:wrapNone/>
                <wp:docPr id="147" name="Text Box 1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13155" cy="4140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9017EA0" w14:textId="77777777" w:rsidR="00F904B9" w:rsidRPr="00561D6E" w:rsidRDefault="00B60735" w:rsidP="006E5034">
                            <w:r w:rsidRPr="00561D6E">
                              <w:t>Automatiskt nålskydd</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D8318AA" id="Text Box 112" o:spid="_x0000_s1220" type="#_x0000_t202" style="position:absolute;left:0;text-align:left;margin-left:66.4pt;margin-top:8.35pt;width:87.65pt;height:32.6pt;z-index:251727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5aLT7AEAALkDAAAOAAAAZHJzL2Uyb0RvYy54bWysU9uO0zAQfUfiHyy/0ySlBTZquoKuipCW&#10;i7TwAY7jJBaOx4zdJuXrGTvdbrW8IfJgeTL2mTlnjje302DYUaHXYCteLHLOlJXQaNtV/Mf3/at3&#10;nPkgbCMMWFXxk/L8dvvyxWZ0pVpCD6ZRyAjE+nJ0Fe9DcGWWedmrQfgFOGUp2QIOIlCIXdagGAl9&#10;MNkyz99kI2DjEKTynv7ezUm+Tfhtq2T42rZeBWYqTr2FtGJa67hm240oOxSu1/LchviHLgahLRW9&#10;QN2JINgB9V9Qg5YIHtqwkDBk0LZaqsSB2BT5MzYPvXAqcSFxvLvI5P8frPxyfHDfkIXpA0w0wETC&#10;u3uQPz2zsOuF7dR7RBh7JRoqXETJstH58nw1Su1LH0Hq8TM0NGRxCJCAphaHqArxZIROAzhdRFdT&#10;YDKWLIrXxXrNmaTcqljlyzSVTJSPtx368FHBwOKm4khDTejieO9D7EaUj0diMQ9GN3ttTAqwq3cG&#10;2VGQAfbpSwSeHTM2HrYQr82I8U+iGZnNHMNUT0w31PJNajHyrqE5EXOE2Vn0EmjTA/7mbCRXVdz/&#10;OghUnJlPltS7KVaraMMUrNZviSvD60x9nRFWElTFA2fzdhdm6x4c6q6nSk/TIH8kJc5ejga8jhOZ&#10;pxe3/QMAAP//AwBQSwMEFAAGAAgAAAAhAB3R8PreAAAACQEAAA8AAABkcnMvZG93bnJldi54bWxM&#10;j8FOwzAQRO9I/IO1lbgg6qSFJA1xKkAC9drSD9jEbhI1Xkex26R/z3KC24xmNPu22M62F1cz+s6R&#10;gngZgTBUO91Ro+D4/fmUgfABSWPvyCi4GQ/b8v6uwFy7ifbmegiN4BHyOSpoQxhyKX3dGot+6QZD&#10;nJ3caDGwHRupR5x43PZyFUWJtNgRX2hxMB+tqc+Hi1Vw2k2PL5up+grHdP+cvGOXVu6m1MNifnsF&#10;Ecwc/srwi8/oUDJT5S6kvejZr1eMHlgkKQgurKMsBlEpyOINyLKQ/z8ofwAAAP//AwBQSwECLQAU&#10;AAYACAAAACEAtoM4kv4AAADhAQAAEwAAAAAAAAAAAAAAAAAAAAAAW0NvbnRlbnRfVHlwZXNdLnht&#10;bFBLAQItABQABgAIAAAAIQA4/SH/1gAAAJQBAAALAAAAAAAAAAAAAAAAAC8BAABfcmVscy8ucmVs&#10;c1BLAQItABQABgAIAAAAIQBm5aLT7AEAALkDAAAOAAAAAAAAAAAAAAAAAC4CAABkcnMvZTJvRG9j&#10;LnhtbFBLAQItABQABgAIAAAAIQAd0fD63gAAAAkBAAAPAAAAAAAAAAAAAAAAAEYEAABkcnMvZG93&#10;bnJldi54bWxQSwUGAAAAAAQABADzAAAAUQUAAAAA&#10;" stroked="f">
                <v:textbox>
                  <w:txbxContent>
                    <w:p w14:paraId="49017EA0" w14:textId="77777777" w:rsidR="00F904B9" w:rsidRPr="00561D6E" w:rsidRDefault="00B60735" w:rsidP="006E5034">
                      <w:r w:rsidRPr="00561D6E">
                        <w:t>Automatiskt nålskydd</w:t>
                      </w:r>
                    </w:p>
                  </w:txbxContent>
                </v:textbox>
              </v:shape>
            </w:pict>
          </mc:Fallback>
        </mc:AlternateContent>
      </w:r>
      <w:r w:rsidRPr="00DC2BA7">
        <w:rPr>
          <w:noProof/>
          <w:lang w:val="en-US"/>
        </w:rPr>
        <w:drawing>
          <wp:inline distT="0" distB="0" distL="0" distR="0" wp14:anchorId="460A729D" wp14:editId="19DBD72A">
            <wp:extent cx="5769610" cy="2133600"/>
            <wp:effectExtent l="0" t="0" r="0" b="0"/>
            <wp:docPr id="2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1"/>
                    <pic:cNvPicPr>
                      <a:picLocks noChangeAspect="1" noChangeArrowheads="1"/>
                    </pic:cNvPicPr>
                  </pic:nvPicPr>
                  <pic:blipFill>
                    <a:blip r:embed="rId25">
                      <a:extLst>
                        <a:ext uri="{28A0092B-C50C-407E-A947-70E740481C1C}">
                          <a14:useLocalDpi xmlns:a14="http://schemas.microsoft.com/office/drawing/2010/main" val="0"/>
                        </a:ext>
                      </a:extLst>
                    </a:blip>
                    <a:stretch>
                      <a:fillRect/>
                    </a:stretch>
                  </pic:blipFill>
                  <pic:spPr bwMode="auto">
                    <a:xfrm>
                      <a:off x="0" y="0"/>
                      <a:ext cx="5769610" cy="2133600"/>
                    </a:xfrm>
                    <a:prstGeom prst="rect">
                      <a:avLst/>
                    </a:prstGeom>
                    <a:noFill/>
                    <a:ln>
                      <a:noFill/>
                    </a:ln>
                  </pic:spPr>
                </pic:pic>
              </a:graphicData>
            </a:graphic>
          </wp:inline>
        </w:drawing>
      </w:r>
    </w:p>
    <w:p w14:paraId="69ECF35B" w14:textId="77777777" w:rsidR="006E5034" w:rsidRPr="00DC2BA7" w:rsidRDefault="006E5034" w:rsidP="00B057AB">
      <w:pPr>
        <w:pStyle w:val="Text"/>
        <w:widowControl w:val="0"/>
        <w:spacing w:before="0"/>
        <w:jc w:val="left"/>
        <w:rPr>
          <w:sz w:val="22"/>
          <w:lang w:val="sv-SE"/>
        </w:rPr>
      </w:pPr>
    </w:p>
    <w:p w14:paraId="4240CBD7" w14:textId="77777777" w:rsidR="006E5034" w:rsidRPr="00DC2BA7" w:rsidRDefault="00B60735" w:rsidP="00B057AB">
      <w:pPr>
        <w:pStyle w:val="Text"/>
        <w:widowControl w:val="0"/>
        <w:spacing w:before="0"/>
        <w:jc w:val="left"/>
        <w:rPr>
          <w:sz w:val="22"/>
          <w:lang w:val="sv-SE"/>
        </w:rPr>
      </w:pPr>
      <w:r w:rsidRPr="00DC2BA7">
        <w:rPr>
          <w:sz w:val="22"/>
          <w:lang w:val="sv-SE"/>
        </w:rPr>
        <w:t>När läkemedlet har injicerats aktiveras</w:t>
      </w:r>
      <w:r w:rsidR="009936ED" w:rsidRPr="00DC2BA7">
        <w:rPr>
          <w:sz w:val="22"/>
          <w:lang w:val="sv-SE"/>
        </w:rPr>
        <w:t xml:space="preserve"> det</w:t>
      </w:r>
      <w:r w:rsidRPr="00DC2BA7">
        <w:rPr>
          <w:sz w:val="22"/>
          <w:lang w:val="sv-SE"/>
        </w:rPr>
        <w:t xml:space="preserve"> automatiska nålskyddet för att täcka nålen. Detta är avsett att skydda mot oavsiktliga nålstickskador.</w:t>
      </w:r>
    </w:p>
    <w:p w14:paraId="4AD8D285" w14:textId="77777777" w:rsidR="00734959" w:rsidRPr="00DC2BA7" w:rsidRDefault="00734959" w:rsidP="00B057AB">
      <w:pPr>
        <w:pStyle w:val="Text"/>
        <w:widowControl w:val="0"/>
        <w:spacing w:before="0"/>
        <w:jc w:val="left"/>
        <w:rPr>
          <w:sz w:val="22"/>
          <w:lang w:val="sv-SE"/>
        </w:rPr>
      </w:pPr>
    </w:p>
    <w:p w14:paraId="7B1102DE" w14:textId="77777777" w:rsidR="006E5034" w:rsidRPr="00DC2BA7" w:rsidRDefault="00B60735" w:rsidP="00B057AB">
      <w:pPr>
        <w:pStyle w:val="Text"/>
        <w:keepNext/>
        <w:keepLines/>
        <w:widowControl w:val="0"/>
        <w:spacing w:before="0"/>
        <w:jc w:val="left"/>
        <w:rPr>
          <w:b/>
          <w:sz w:val="22"/>
          <w:lang w:val="sv-SE"/>
        </w:rPr>
      </w:pPr>
      <w:r w:rsidRPr="00DC2BA7">
        <w:rPr>
          <w:b/>
          <w:sz w:val="22"/>
          <w:lang w:val="sv-SE"/>
        </w:rPr>
        <w:t>Tillbehör som</w:t>
      </w:r>
      <w:r w:rsidR="00734959" w:rsidRPr="00DC2BA7">
        <w:rPr>
          <w:b/>
          <w:sz w:val="22"/>
          <w:lang w:val="sv-SE"/>
        </w:rPr>
        <w:t xml:space="preserve"> du behöver </w:t>
      </w:r>
      <w:r w:rsidR="009936ED" w:rsidRPr="00DC2BA7">
        <w:rPr>
          <w:b/>
          <w:sz w:val="22"/>
          <w:lang w:val="sv-SE"/>
        </w:rPr>
        <w:t>in</w:t>
      </w:r>
      <w:r w:rsidR="00734959" w:rsidRPr="00DC2BA7">
        <w:rPr>
          <w:b/>
          <w:sz w:val="22"/>
          <w:lang w:val="sv-SE"/>
        </w:rPr>
        <w:t>för injektion</w:t>
      </w:r>
      <w:r w:rsidRPr="00DC2BA7">
        <w:rPr>
          <w:b/>
          <w:sz w:val="22"/>
          <w:lang w:val="sv-SE"/>
        </w:rPr>
        <w:t>:</w:t>
      </w:r>
    </w:p>
    <w:p w14:paraId="56A7F496" w14:textId="77777777" w:rsidR="006E5034" w:rsidRPr="00DC2BA7" w:rsidRDefault="006E5034" w:rsidP="00B057AB">
      <w:pPr>
        <w:pStyle w:val="Text"/>
        <w:keepNext/>
        <w:keepLines/>
        <w:widowControl w:val="0"/>
        <w:spacing w:before="0"/>
        <w:jc w:val="left"/>
        <w:rPr>
          <w:sz w:val="22"/>
          <w:lang w:val="sv-SE"/>
        </w:rPr>
      </w:pPr>
    </w:p>
    <w:tbl>
      <w:tblPr>
        <w:tblW w:w="0" w:type="auto"/>
        <w:tblBorders>
          <w:insideH w:val="single" w:sz="4" w:space="0" w:color="auto"/>
        </w:tblBorders>
        <w:tblLook w:val="04A0" w:firstRow="1" w:lastRow="0" w:firstColumn="1" w:lastColumn="0" w:noHBand="0" w:noVBand="1"/>
      </w:tblPr>
      <w:tblGrid>
        <w:gridCol w:w="4436"/>
        <w:gridCol w:w="4635"/>
      </w:tblGrid>
      <w:tr w:rsidR="00211724" w14:paraId="56BEDD61" w14:textId="77777777" w:rsidTr="006E5034">
        <w:trPr>
          <w:cantSplit/>
        </w:trPr>
        <w:tc>
          <w:tcPr>
            <w:tcW w:w="4643" w:type="dxa"/>
            <w:shd w:val="clear" w:color="auto" w:fill="auto"/>
          </w:tcPr>
          <w:p w14:paraId="045EF4BD" w14:textId="77777777" w:rsidR="006E5034" w:rsidRPr="00DC2BA7" w:rsidRDefault="00B60735" w:rsidP="00B057AB">
            <w:pPr>
              <w:pStyle w:val="Text"/>
              <w:keepNext/>
              <w:keepLines/>
              <w:widowControl w:val="0"/>
              <w:numPr>
                <w:ilvl w:val="0"/>
                <w:numId w:val="50"/>
              </w:numPr>
              <w:spacing w:before="0"/>
              <w:ind w:left="567" w:hanging="567"/>
              <w:jc w:val="left"/>
              <w:rPr>
                <w:sz w:val="22"/>
                <w:lang w:val="sv-SE"/>
              </w:rPr>
            </w:pPr>
            <w:r w:rsidRPr="00DC2BA7">
              <w:rPr>
                <w:sz w:val="22"/>
                <w:lang w:val="sv-SE"/>
              </w:rPr>
              <w:t>Alkoholsvabb</w:t>
            </w:r>
          </w:p>
          <w:p w14:paraId="49DFACC2" w14:textId="77777777" w:rsidR="006E5034" w:rsidRPr="00DC2BA7" w:rsidRDefault="00B60735" w:rsidP="00B057AB">
            <w:pPr>
              <w:pStyle w:val="Text"/>
              <w:keepNext/>
              <w:keepLines/>
              <w:widowControl w:val="0"/>
              <w:numPr>
                <w:ilvl w:val="0"/>
                <w:numId w:val="50"/>
              </w:numPr>
              <w:spacing w:before="0"/>
              <w:ind w:left="567" w:hanging="567"/>
              <w:jc w:val="left"/>
              <w:rPr>
                <w:sz w:val="22"/>
                <w:lang w:val="sv-SE"/>
              </w:rPr>
            </w:pPr>
            <w:r w:rsidRPr="00DC2BA7">
              <w:rPr>
                <w:sz w:val="22"/>
                <w:lang w:val="sv-SE"/>
              </w:rPr>
              <w:t xml:space="preserve">Bomullstuss eller </w:t>
            </w:r>
            <w:r w:rsidR="001008DD" w:rsidRPr="00DC2BA7">
              <w:rPr>
                <w:sz w:val="22"/>
                <w:lang w:val="sv-SE"/>
              </w:rPr>
              <w:t>kompress</w:t>
            </w:r>
          </w:p>
          <w:p w14:paraId="24F36DDD" w14:textId="77777777" w:rsidR="006E5034" w:rsidRPr="00DC2BA7" w:rsidRDefault="00B60735" w:rsidP="00B057AB">
            <w:pPr>
              <w:pStyle w:val="Text"/>
              <w:keepNext/>
              <w:keepLines/>
              <w:widowControl w:val="0"/>
              <w:numPr>
                <w:ilvl w:val="0"/>
                <w:numId w:val="50"/>
              </w:numPr>
              <w:spacing w:before="0"/>
              <w:ind w:left="567" w:hanging="567"/>
              <w:jc w:val="left"/>
              <w:rPr>
                <w:sz w:val="22"/>
                <w:lang w:val="sv-SE"/>
              </w:rPr>
            </w:pPr>
            <w:r w:rsidRPr="00DC2BA7">
              <w:rPr>
                <w:sz w:val="22"/>
                <w:lang w:val="sv-SE"/>
              </w:rPr>
              <w:t>Behållare för riskavfall</w:t>
            </w:r>
          </w:p>
        </w:tc>
        <w:tc>
          <w:tcPr>
            <w:tcW w:w="4644" w:type="dxa"/>
            <w:shd w:val="clear" w:color="auto" w:fill="auto"/>
          </w:tcPr>
          <w:p w14:paraId="29CA7387" w14:textId="77777777" w:rsidR="006E5034" w:rsidRPr="00DC2BA7" w:rsidRDefault="00B60735" w:rsidP="00B057AB">
            <w:pPr>
              <w:pStyle w:val="Text"/>
              <w:keepNext/>
              <w:keepLines/>
              <w:widowControl w:val="0"/>
              <w:spacing w:before="0"/>
              <w:jc w:val="left"/>
              <w:rPr>
                <w:sz w:val="22"/>
                <w:lang w:val="sv-SE"/>
              </w:rPr>
            </w:pPr>
            <w:r w:rsidRPr="00DC2BA7">
              <w:rPr>
                <w:noProof/>
                <w:sz w:val="22"/>
              </w:rPr>
              <w:drawing>
                <wp:inline distT="0" distB="0" distL="0" distR="0" wp14:anchorId="21DA2FD7" wp14:editId="4A6A0CD1">
                  <wp:extent cx="2743200" cy="794385"/>
                  <wp:effectExtent l="0" t="0" r="0" b="0"/>
                  <wp:docPr id="11" name="Picture 2" descr="C:\Users\RAESAME1\AppData\Local\Microsoft\Windows\Temporary Internet Files\Content.Word\Disposal no writing.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2" descr="C:\Users\RAESAME1\AppData\Local\Microsoft\Windows\Temporary Internet Files\Content.Word\Disposal no writing.png"/>
                          <pic:cNvPicPr>
                            <a:picLocks noChangeAspect="1" noChangeArrowheads="1"/>
                          </pic:cNvPicPr>
                        </pic:nvPicPr>
                        <pic:blipFill>
                          <a:blip r:embed="rId26" cstate="print">
                            <a:extLst>
                              <a:ext uri="{28A0092B-C50C-407E-A947-70E740481C1C}">
                                <a14:useLocalDpi xmlns:a14="http://schemas.microsoft.com/office/drawing/2010/main" val="0"/>
                              </a:ext>
                            </a:extLst>
                          </a:blip>
                          <a:stretch>
                            <a:fillRect/>
                          </a:stretch>
                        </pic:blipFill>
                        <pic:spPr bwMode="auto">
                          <a:xfrm>
                            <a:off x="0" y="0"/>
                            <a:ext cx="2743200" cy="794385"/>
                          </a:xfrm>
                          <a:prstGeom prst="rect">
                            <a:avLst/>
                          </a:prstGeom>
                          <a:noFill/>
                          <a:ln>
                            <a:noFill/>
                          </a:ln>
                        </pic:spPr>
                      </pic:pic>
                    </a:graphicData>
                  </a:graphic>
                </wp:inline>
              </w:drawing>
            </w:r>
          </w:p>
        </w:tc>
      </w:tr>
    </w:tbl>
    <w:p w14:paraId="733FBC2F" w14:textId="77777777" w:rsidR="006E5034" w:rsidRPr="00DC2BA7" w:rsidRDefault="006E5034" w:rsidP="00B057AB">
      <w:pPr>
        <w:pStyle w:val="Text"/>
        <w:widowControl w:val="0"/>
        <w:spacing w:before="0"/>
        <w:jc w:val="left"/>
        <w:rPr>
          <w:sz w:val="22"/>
          <w:lang w:val="sv-SE"/>
        </w:rPr>
      </w:pPr>
    </w:p>
    <w:p w14:paraId="6F235121" w14:textId="77777777" w:rsidR="006E5034" w:rsidRPr="00DC2BA7" w:rsidRDefault="00B60735" w:rsidP="00B057AB">
      <w:pPr>
        <w:pStyle w:val="Text"/>
        <w:keepNext/>
        <w:widowControl w:val="0"/>
        <w:spacing w:before="0"/>
        <w:jc w:val="left"/>
        <w:rPr>
          <w:b/>
          <w:sz w:val="22"/>
          <w:lang w:val="sv-SE"/>
        </w:rPr>
      </w:pPr>
      <w:r w:rsidRPr="00DC2BA7">
        <w:rPr>
          <w:b/>
          <w:sz w:val="22"/>
          <w:lang w:val="sv-SE"/>
        </w:rPr>
        <w:t>Viktig säkerhetsinformation</w:t>
      </w:r>
    </w:p>
    <w:p w14:paraId="38EC5B25" w14:textId="77777777" w:rsidR="006E5034" w:rsidRPr="00DC2BA7" w:rsidRDefault="00B60735" w:rsidP="00B057AB">
      <w:pPr>
        <w:pStyle w:val="Text"/>
        <w:keepNext/>
        <w:widowControl w:val="0"/>
        <w:spacing w:before="0"/>
        <w:jc w:val="left"/>
        <w:rPr>
          <w:b/>
          <w:sz w:val="22"/>
          <w:lang w:val="sv-SE"/>
        </w:rPr>
      </w:pPr>
      <w:r w:rsidRPr="00DC2BA7">
        <w:rPr>
          <w:b/>
          <w:sz w:val="22"/>
          <w:lang w:val="sv-SE"/>
        </w:rPr>
        <w:t>Varning</w:t>
      </w:r>
      <w:r w:rsidR="009936ED" w:rsidRPr="00DC2BA7">
        <w:rPr>
          <w:b/>
          <w:sz w:val="22"/>
          <w:lang w:val="sv-SE"/>
        </w:rPr>
        <w:t>!</w:t>
      </w:r>
      <w:r w:rsidRPr="00DC2BA7">
        <w:rPr>
          <w:b/>
          <w:sz w:val="22"/>
          <w:lang w:val="sv-SE"/>
        </w:rPr>
        <w:t xml:space="preserve"> Förvaras utom syn- och räckhåll för barn.</w:t>
      </w:r>
    </w:p>
    <w:p w14:paraId="5E717388" w14:textId="77777777" w:rsidR="006E5034" w:rsidRPr="00DC2BA7" w:rsidRDefault="00B60735" w:rsidP="00B057AB">
      <w:pPr>
        <w:pStyle w:val="Default"/>
        <w:widowControl w:val="0"/>
        <w:numPr>
          <w:ilvl w:val="0"/>
          <w:numId w:val="51"/>
        </w:numPr>
        <w:ind w:left="567" w:hanging="567"/>
        <w:rPr>
          <w:sz w:val="22"/>
          <w:szCs w:val="22"/>
          <w:lang w:val="sv-SE"/>
        </w:rPr>
      </w:pPr>
      <w:r w:rsidRPr="00DC2BA7">
        <w:rPr>
          <w:sz w:val="22"/>
          <w:lang w:val="sv-SE"/>
        </w:rPr>
        <w:t>Nålskyddet på sprutan kan innehålla torrt gummi (latex)</w:t>
      </w:r>
      <w:r w:rsidR="009936ED" w:rsidRPr="00DC2BA7">
        <w:rPr>
          <w:sz w:val="22"/>
          <w:lang w:val="sv-SE"/>
        </w:rPr>
        <w:t>,</w:t>
      </w:r>
      <w:r w:rsidRPr="00DC2BA7">
        <w:rPr>
          <w:sz w:val="22"/>
          <w:lang w:val="sv-SE"/>
        </w:rPr>
        <w:t xml:space="preserve"> vilket inte ska hanteras av personer som är känsliga för denna substans.</w:t>
      </w:r>
    </w:p>
    <w:p w14:paraId="416A011F" w14:textId="77777777" w:rsidR="00734959"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Öppna inte den förslutna kartongen förrän du är redo att använda detta läkemedel.</w:t>
      </w:r>
    </w:p>
    <w:p w14:paraId="1AB9DE80" w14:textId="77777777" w:rsidR="00734959"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Använd inte de</w:t>
      </w:r>
      <w:r w:rsidR="008878D8" w:rsidRPr="00DC2BA7">
        <w:rPr>
          <w:color w:val="222222"/>
          <w:sz w:val="22"/>
          <w:szCs w:val="22"/>
          <w:lang w:val="sv-SE"/>
        </w:rPr>
        <w:t>tta läkemedel om försegling av</w:t>
      </w:r>
      <w:r w:rsidRPr="00DC2BA7">
        <w:rPr>
          <w:color w:val="222222"/>
          <w:sz w:val="22"/>
          <w:szCs w:val="22"/>
          <w:lang w:val="sv-SE"/>
        </w:rPr>
        <w:t xml:space="preserve"> ytterk</w:t>
      </w:r>
      <w:r w:rsidR="008878D8" w:rsidRPr="00DC2BA7">
        <w:rPr>
          <w:color w:val="222222"/>
          <w:sz w:val="22"/>
          <w:szCs w:val="22"/>
          <w:lang w:val="sv-SE"/>
        </w:rPr>
        <w:t xml:space="preserve">artong eller </w:t>
      </w:r>
      <w:r w:rsidRPr="00DC2BA7">
        <w:rPr>
          <w:color w:val="222222"/>
          <w:sz w:val="22"/>
          <w:szCs w:val="22"/>
          <w:lang w:val="sv-SE"/>
        </w:rPr>
        <w:t>plast</w:t>
      </w:r>
      <w:r w:rsidR="008878D8" w:rsidRPr="00DC2BA7">
        <w:rPr>
          <w:color w:val="222222"/>
          <w:sz w:val="22"/>
          <w:szCs w:val="22"/>
          <w:lang w:val="sv-SE"/>
        </w:rPr>
        <w:t xml:space="preserve">tråg </w:t>
      </w:r>
      <w:r w:rsidRPr="00DC2BA7">
        <w:rPr>
          <w:color w:val="222222"/>
          <w:sz w:val="22"/>
          <w:szCs w:val="22"/>
          <w:lang w:val="sv-SE"/>
        </w:rPr>
        <w:t>är trasig</w:t>
      </w:r>
      <w:r w:rsidR="009936ED" w:rsidRPr="00DC2BA7">
        <w:rPr>
          <w:color w:val="222222"/>
          <w:sz w:val="22"/>
          <w:szCs w:val="22"/>
          <w:lang w:val="sv-SE"/>
        </w:rPr>
        <w:t>a</w:t>
      </w:r>
      <w:r w:rsidRPr="00DC2BA7">
        <w:rPr>
          <w:color w:val="222222"/>
          <w:sz w:val="22"/>
          <w:szCs w:val="22"/>
          <w:lang w:val="sv-SE"/>
        </w:rPr>
        <w:t xml:space="preserve">, eftersom det </w:t>
      </w:r>
      <w:r w:rsidR="009936ED" w:rsidRPr="00DC2BA7">
        <w:rPr>
          <w:color w:val="222222"/>
          <w:sz w:val="22"/>
          <w:szCs w:val="22"/>
          <w:lang w:val="sv-SE"/>
        </w:rPr>
        <w:t xml:space="preserve">då </w:t>
      </w:r>
      <w:r w:rsidRPr="00DC2BA7">
        <w:rPr>
          <w:color w:val="222222"/>
          <w:sz w:val="22"/>
          <w:szCs w:val="22"/>
          <w:lang w:val="sv-SE"/>
        </w:rPr>
        <w:t xml:space="preserve">kanske inte är säkert att </w:t>
      </w:r>
      <w:r w:rsidR="008878D8" w:rsidRPr="00DC2BA7">
        <w:rPr>
          <w:color w:val="222222"/>
          <w:sz w:val="22"/>
          <w:szCs w:val="22"/>
          <w:lang w:val="sv-SE"/>
        </w:rPr>
        <w:t>använda</w:t>
      </w:r>
      <w:r w:rsidRPr="00DC2BA7">
        <w:rPr>
          <w:color w:val="222222"/>
          <w:sz w:val="22"/>
          <w:szCs w:val="22"/>
          <w:lang w:val="sv-SE"/>
        </w:rPr>
        <w:t>.</w:t>
      </w:r>
    </w:p>
    <w:p w14:paraId="67999EFA" w14:textId="77777777" w:rsidR="00FD2F3D" w:rsidRPr="00DC2BA7" w:rsidRDefault="00B60735" w:rsidP="006F62CC">
      <w:pPr>
        <w:pStyle w:val="Listlevel1"/>
        <w:widowControl w:val="0"/>
        <w:numPr>
          <w:ilvl w:val="0"/>
          <w:numId w:val="51"/>
        </w:numPr>
        <w:spacing w:before="0" w:after="0"/>
        <w:ind w:left="567" w:hanging="567"/>
        <w:rPr>
          <w:sz w:val="22"/>
          <w:szCs w:val="22"/>
          <w:lang w:val="sv-SE"/>
        </w:rPr>
      </w:pPr>
      <w:r w:rsidRPr="00DC2BA7">
        <w:rPr>
          <w:bCs/>
          <w:sz w:val="22"/>
          <w:szCs w:val="22"/>
          <w:lang w:val="sv-SE"/>
        </w:rPr>
        <w:t>Använd inte sprutan om den har tappats på en hård yta eller tappats efter det att nålskyddet har avlägsnats.</w:t>
      </w:r>
    </w:p>
    <w:p w14:paraId="0B74CBCB" w14:textId="77777777" w:rsidR="00734959"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 xml:space="preserve">Lämna aldrig sprutan där andra </w:t>
      </w:r>
      <w:r w:rsidR="000D6A34" w:rsidRPr="00DC2BA7">
        <w:rPr>
          <w:color w:val="222222"/>
          <w:sz w:val="22"/>
          <w:szCs w:val="22"/>
          <w:lang w:val="sv-SE"/>
        </w:rPr>
        <w:t>skulle kunna</w:t>
      </w:r>
      <w:r w:rsidRPr="00DC2BA7">
        <w:rPr>
          <w:color w:val="222222"/>
          <w:sz w:val="22"/>
          <w:szCs w:val="22"/>
          <w:lang w:val="sv-SE"/>
        </w:rPr>
        <w:t xml:space="preserve"> manipulera den.</w:t>
      </w:r>
    </w:p>
    <w:p w14:paraId="1ABADE99" w14:textId="77777777" w:rsidR="00734959"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Skaka inte sprutan.</w:t>
      </w:r>
    </w:p>
    <w:p w14:paraId="0DFA61BC" w14:textId="77777777" w:rsidR="00734959"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 xml:space="preserve">Var försiktig så att du inte rör </w:t>
      </w:r>
      <w:r w:rsidR="000D6A34" w:rsidRPr="00DC2BA7">
        <w:rPr>
          <w:color w:val="222222"/>
          <w:sz w:val="22"/>
          <w:szCs w:val="22"/>
          <w:lang w:val="sv-SE"/>
        </w:rPr>
        <w:t>aktiveringsklämmorna</w:t>
      </w:r>
      <w:r w:rsidRPr="00DC2BA7">
        <w:rPr>
          <w:color w:val="222222"/>
          <w:sz w:val="22"/>
          <w:szCs w:val="22"/>
          <w:lang w:val="sv-SE"/>
        </w:rPr>
        <w:t xml:space="preserve"> före användning. Om </w:t>
      </w:r>
      <w:r w:rsidR="000D6A34" w:rsidRPr="00DC2BA7">
        <w:rPr>
          <w:color w:val="222222"/>
          <w:sz w:val="22"/>
          <w:szCs w:val="22"/>
          <w:lang w:val="sv-SE"/>
        </w:rPr>
        <w:t>du rör klämmorna</w:t>
      </w:r>
      <w:r w:rsidRPr="00DC2BA7">
        <w:rPr>
          <w:color w:val="222222"/>
          <w:sz w:val="22"/>
          <w:szCs w:val="22"/>
          <w:lang w:val="sv-SE"/>
        </w:rPr>
        <w:t xml:space="preserve"> kan </w:t>
      </w:r>
      <w:r w:rsidR="000D6A34" w:rsidRPr="00DC2BA7">
        <w:rPr>
          <w:color w:val="222222"/>
          <w:sz w:val="22"/>
          <w:szCs w:val="22"/>
          <w:lang w:val="sv-SE"/>
        </w:rPr>
        <w:t>nål</w:t>
      </w:r>
      <w:r w:rsidRPr="00DC2BA7">
        <w:rPr>
          <w:color w:val="222222"/>
          <w:sz w:val="22"/>
          <w:szCs w:val="22"/>
          <w:lang w:val="sv-SE"/>
        </w:rPr>
        <w:t>skyddet aktiveras för tidigt.</w:t>
      </w:r>
    </w:p>
    <w:p w14:paraId="59842E14" w14:textId="77777777" w:rsidR="00734959"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Ta inte bort nål</w:t>
      </w:r>
      <w:r w:rsidR="000D6A34" w:rsidRPr="00DC2BA7">
        <w:rPr>
          <w:color w:val="222222"/>
          <w:sz w:val="22"/>
          <w:szCs w:val="22"/>
          <w:lang w:val="sv-SE"/>
        </w:rPr>
        <w:t>skyddet</w:t>
      </w:r>
      <w:r w:rsidRPr="00DC2BA7">
        <w:rPr>
          <w:color w:val="222222"/>
          <w:sz w:val="22"/>
          <w:szCs w:val="22"/>
          <w:lang w:val="sv-SE"/>
        </w:rPr>
        <w:t xml:space="preserve"> förrän </w:t>
      </w:r>
      <w:r w:rsidR="000D6A34" w:rsidRPr="00DC2BA7">
        <w:rPr>
          <w:color w:val="222222"/>
          <w:sz w:val="22"/>
          <w:szCs w:val="22"/>
          <w:lang w:val="sv-SE"/>
        </w:rPr>
        <w:t xml:space="preserve">precis </w:t>
      </w:r>
      <w:r w:rsidRPr="00DC2BA7">
        <w:rPr>
          <w:color w:val="222222"/>
          <w:sz w:val="22"/>
          <w:szCs w:val="22"/>
          <w:lang w:val="sv-SE"/>
        </w:rPr>
        <w:t xml:space="preserve">innan du </w:t>
      </w:r>
      <w:r w:rsidR="009936ED" w:rsidRPr="00DC2BA7">
        <w:rPr>
          <w:color w:val="222222"/>
          <w:sz w:val="22"/>
          <w:szCs w:val="22"/>
          <w:lang w:val="sv-SE"/>
        </w:rPr>
        <w:t xml:space="preserve">ska </w:t>
      </w:r>
      <w:r w:rsidR="000D6A34" w:rsidRPr="00DC2BA7">
        <w:rPr>
          <w:color w:val="222222"/>
          <w:sz w:val="22"/>
          <w:szCs w:val="22"/>
          <w:lang w:val="sv-SE"/>
        </w:rPr>
        <w:t>injicera</w:t>
      </w:r>
      <w:r w:rsidRPr="00DC2BA7">
        <w:rPr>
          <w:color w:val="222222"/>
          <w:sz w:val="22"/>
          <w:szCs w:val="22"/>
          <w:lang w:val="sv-SE"/>
        </w:rPr>
        <w:t>.</w:t>
      </w:r>
    </w:p>
    <w:p w14:paraId="3EE8ABBA" w14:textId="77777777" w:rsidR="00734959"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 xml:space="preserve">Sprutan kan inte återanvändas. Kassera den använda sprutan </w:t>
      </w:r>
      <w:r w:rsidR="009936ED" w:rsidRPr="00DC2BA7">
        <w:rPr>
          <w:color w:val="222222"/>
          <w:sz w:val="22"/>
          <w:szCs w:val="22"/>
          <w:lang w:val="sv-SE"/>
        </w:rPr>
        <w:t xml:space="preserve">i en behållare för riskavfall </w:t>
      </w:r>
      <w:r w:rsidRPr="00DC2BA7">
        <w:rPr>
          <w:color w:val="222222"/>
          <w:sz w:val="22"/>
          <w:szCs w:val="22"/>
          <w:lang w:val="sv-SE"/>
        </w:rPr>
        <w:t>omedelbart efter användning.</w:t>
      </w:r>
    </w:p>
    <w:p w14:paraId="7F10DF13" w14:textId="77777777" w:rsidR="007A3C79" w:rsidRPr="00DC2BA7" w:rsidRDefault="007A3C79" w:rsidP="00B057AB">
      <w:pPr>
        <w:pStyle w:val="Text"/>
        <w:widowControl w:val="0"/>
        <w:spacing w:before="0"/>
        <w:jc w:val="left"/>
        <w:rPr>
          <w:sz w:val="22"/>
          <w:lang w:val="sv-SE"/>
        </w:rPr>
      </w:pPr>
    </w:p>
    <w:p w14:paraId="454ADA4E" w14:textId="77777777" w:rsidR="007A3C79" w:rsidRPr="00DC2BA7" w:rsidRDefault="00B60735" w:rsidP="00B057AB">
      <w:pPr>
        <w:pStyle w:val="Text"/>
        <w:keepNext/>
        <w:widowControl w:val="0"/>
        <w:spacing w:before="0"/>
        <w:jc w:val="left"/>
        <w:rPr>
          <w:noProof/>
          <w:sz w:val="22"/>
          <w:lang w:val="sv-SE"/>
        </w:rPr>
      </w:pPr>
      <w:r w:rsidRPr="00DC2BA7">
        <w:rPr>
          <w:b/>
          <w:bCs/>
          <w:sz w:val="22"/>
          <w:lang w:val="sv-SE"/>
        </w:rPr>
        <w:t xml:space="preserve">Förvaring av Xolair </w:t>
      </w:r>
      <w:r w:rsidR="00DD7450">
        <w:rPr>
          <w:b/>
          <w:bCs/>
          <w:sz w:val="22"/>
          <w:lang w:val="sv-SE"/>
        </w:rPr>
        <w:t xml:space="preserve">injektionsvätska, lösning i </w:t>
      </w:r>
      <w:r w:rsidRPr="00DC2BA7">
        <w:rPr>
          <w:b/>
          <w:bCs/>
          <w:sz w:val="22"/>
          <w:lang w:val="sv-SE"/>
        </w:rPr>
        <w:t>förfylld spruta</w:t>
      </w:r>
    </w:p>
    <w:p w14:paraId="63A5CCA8" w14:textId="77777777" w:rsidR="007A3C79" w:rsidRPr="00DC2BA7" w:rsidRDefault="00B60735" w:rsidP="00B057AB">
      <w:pPr>
        <w:pStyle w:val="Text"/>
        <w:widowControl w:val="0"/>
        <w:numPr>
          <w:ilvl w:val="0"/>
          <w:numId w:val="30"/>
        </w:numPr>
        <w:tabs>
          <w:tab w:val="clear" w:pos="927"/>
        </w:tabs>
        <w:spacing w:before="0"/>
        <w:ind w:left="567" w:hanging="567"/>
        <w:jc w:val="left"/>
        <w:rPr>
          <w:sz w:val="22"/>
          <w:lang w:val="sv-SE"/>
        </w:rPr>
      </w:pPr>
      <w:r w:rsidRPr="00DC2BA7">
        <w:rPr>
          <w:sz w:val="22"/>
          <w:lang w:val="sv-SE"/>
        </w:rPr>
        <w:t>Förvaras i originalförpackningen. Ljuskänsligt. Förvaras i kylskåp (2</w:t>
      </w:r>
      <w:r w:rsidRPr="00DC2BA7">
        <w:rPr>
          <w:rFonts w:ascii="Symbol" w:hAnsi="Symbol"/>
          <w:sz w:val="22"/>
          <w:lang w:val="sv-SE"/>
        </w:rPr>
        <w:sym w:font="Symbol" w:char="F0B0"/>
      </w:r>
      <w:r w:rsidRPr="00DC2BA7">
        <w:rPr>
          <w:sz w:val="22"/>
          <w:lang w:val="sv-SE"/>
        </w:rPr>
        <w:t>C – 8</w:t>
      </w:r>
      <w:r w:rsidRPr="00DC2BA7">
        <w:rPr>
          <w:rFonts w:ascii="Symbol" w:hAnsi="Symbol"/>
          <w:sz w:val="22"/>
          <w:lang w:val="sv-SE"/>
        </w:rPr>
        <w:sym w:font="Symbol" w:char="F0B0"/>
      </w:r>
      <w:r w:rsidRPr="00DC2BA7">
        <w:rPr>
          <w:sz w:val="22"/>
          <w:lang w:val="sv-SE"/>
        </w:rPr>
        <w:t>C). FÅR EJ FRYSAS.</w:t>
      </w:r>
    </w:p>
    <w:p w14:paraId="6AA93F91" w14:textId="0B41D2FC" w:rsidR="007A3C79" w:rsidRPr="00DC2BA7" w:rsidRDefault="00B60735" w:rsidP="00B057AB">
      <w:pPr>
        <w:pStyle w:val="Text"/>
        <w:numPr>
          <w:ilvl w:val="0"/>
          <w:numId w:val="30"/>
        </w:numPr>
        <w:spacing w:before="0"/>
        <w:ind w:left="567" w:hanging="567"/>
        <w:jc w:val="left"/>
        <w:rPr>
          <w:sz w:val="22"/>
          <w:lang w:val="sv-SE"/>
        </w:rPr>
      </w:pPr>
      <w:r w:rsidRPr="00DC2BA7">
        <w:rPr>
          <w:sz w:val="22"/>
          <w:lang w:val="sv-SE"/>
        </w:rPr>
        <w:lastRenderedPageBreak/>
        <w:t xml:space="preserve">Kom ihåg att ta ut sprutan ur kylskåpet och låta den uppnå rumstemperatur (25°C) innan du förbereder injektionen (det tar cirka </w:t>
      </w:r>
      <w:r w:rsidR="00DD7450">
        <w:rPr>
          <w:sz w:val="22"/>
          <w:lang w:val="sv-SE"/>
        </w:rPr>
        <w:t>3</w:t>
      </w:r>
      <w:r w:rsidRPr="00DC2BA7">
        <w:rPr>
          <w:sz w:val="22"/>
          <w:lang w:val="sv-SE"/>
        </w:rPr>
        <w:t>0 minuter). Lämna sprutan i kartongen för att skydda den mot ljus. Den totala tid som sprutan är i rumstemperatur (25°C) före användning får inte överstiga 48 timmar.</w:t>
      </w:r>
    </w:p>
    <w:p w14:paraId="79F88526" w14:textId="77777777" w:rsidR="007A3C79" w:rsidRPr="00DC2BA7" w:rsidRDefault="00B60735" w:rsidP="00B057AB">
      <w:pPr>
        <w:pStyle w:val="Text"/>
        <w:widowControl w:val="0"/>
        <w:numPr>
          <w:ilvl w:val="0"/>
          <w:numId w:val="30"/>
        </w:numPr>
        <w:tabs>
          <w:tab w:val="clear" w:pos="927"/>
        </w:tabs>
        <w:spacing w:before="0"/>
        <w:ind w:left="567" w:hanging="567"/>
        <w:jc w:val="left"/>
        <w:rPr>
          <w:sz w:val="22"/>
          <w:lang w:val="sv-SE"/>
        </w:rPr>
      </w:pPr>
      <w:r w:rsidRPr="00DC2BA7">
        <w:rPr>
          <w:sz w:val="22"/>
          <w:lang w:val="sv-SE"/>
        </w:rPr>
        <w:t>Använd inte sprutan efter utgångsdatumet som anges på ytterkartongen och etiketten på sprutan. Om det har passerat, returnera hela förpackningen till apoteket.</w:t>
      </w:r>
    </w:p>
    <w:p w14:paraId="4E18FD16" w14:textId="77777777" w:rsidR="007A3C79" w:rsidRPr="00DC2BA7" w:rsidRDefault="007A3C79" w:rsidP="00B057AB">
      <w:pPr>
        <w:pStyle w:val="Text"/>
        <w:widowControl w:val="0"/>
        <w:spacing w:before="0"/>
        <w:jc w:val="left"/>
        <w:rPr>
          <w:sz w:val="22"/>
          <w:lang w:val="sv-SE"/>
        </w:rPr>
      </w:pPr>
    </w:p>
    <w:p w14:paraId="2FB21F9E" w14:textId="77777777" w:rsidR="006E5034" w:rsidRPr="00DC2BA7" w:rsidRDefault="00B60735" w:rsidP="00B057AB">
      <w:pPr>
        <w:pStyle w:val="Text"/>
        <w:keepNext/>
        <w:widowControl w:val="0"/>
        <w:spacing w:before="0"/>
        <w:jc w:val="left"/>
        <w:rPr>
          <w:b/>
          <w:sz w:val="22"/>
          <w:lang w:val="sv-SE"/>
        </w:rPr>
      </w:pPr>
      <w:r w:rsidRPr="00DC2BA7">
        <w:rPr>
          <w:b/>
          <w:sz w:val="22"/>
          <w:lang w:val="sv-SE"/>
        </w:rPr>
        <w:t>Injektionsstället</w:t>
      </w:r>
    </w:p>
    <w:p w14:paraId="5F73B615" w14:textId="77777777" w:rsidR="006E5034" w:rsidRPr="00DC2BA7" w:rsidRDefault="006E5034" w:rsidP="00B057AB">
      <w:pPr>
        <w:pStyle w:val="Text"/>
        <w:keepNext/>
        <w:widowControl w:val="0"/>
        <w:spacing w:before="0"/>
        <w:jc w:val="left"/>
        <w:rPr>
          <w:sz w:val="22"/>
          <w:lang w:val="sv-SE"/>
        </w:rPr>
      </w:pPr>
    </w:p>
    <w:tbl>
      <w:tblPr>
        <w:tblW w:w="9322" w:type="dxa"/>
        <w:tblBorders>
          <w:insideH w:val="dotted" w:sz="4" w:space="0" w:color="auto"/>
        </w:tblBorders>
        <w:tblLayout w:type="fixed"/>
        <w:tblLook w:val="04A0" w:firstRow="1" w:lastRow="0" w:firstColumn="1" w:lastColumn="0" w:noHBand="0" w:noVBand="1"/>
      </w:tblPr>
      <w:tblGrid>
        <w:gridCol w:w="2943"/>
        <w:gridCol w:w="6379"/>
      </w:tblGrid>
      <w:tr w:rsidR="00211724" w:rsidRPr="00410B74" w14:paraId="178BB38F" w14:textId="77777777" w:rsidTr="006E5034">
        <w:trPr>
          <w:cantSplit/>
        </w:trPr>
        <w:tc>
          <w:tcPr>
            <w:tcW w:w="2943" w:type="dxa"/>
            <w:shd w:val="clear" w:color="auto" w:fill="auto"/>
          </w:tcPr>
          <w:p w14:paraId="751D1A9E" w14:textId="77777777" w:rsidR="006E5034" w:rsidRPr="00DC2BA7" w:rsidRDefault="00B60735" w:rsidP="00B057AB">
            <w:pPr>
              <w:pStyle w:val="Text"/>
              <w:widowControl w:val="0"/>
              <w:spacing w:before="0"/>
              <w:jc w:val="center"/>
              <w:rPr>
                <w:noProof/>
                <w:lang w:val="sv-SE"/>
              </w:rPr>
            </w:pPr>
            <w:r w:rsidRPr="00DC2BA7">
              <w:rPr>
                <w:noProof/>
              </w:rPr>
              <w:drawing>
                <wp:inline distT="0" distB="0" distL="0" distR="0" wp14:anchorId="617A933A" wp14:editId="366F0817">
                  <wp:extent cx="1056005" cy="1665605"/>
                  <wp:effectExtent l="0" t="0" r="0" b="0"/>
                  <wp:docPr id="120876450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8764503" name="Picture 1"/>
                          <pic:cNvPicPr>
                            <a:picLocks noChangeAspect="1" noChangeArrowheads="1"/>
                          </pic:cNvPicPr>
                        </pic:nvPicPr>
                        <pic:blipFill>
                          <a:blip r:embed="rId27" cstate="print">
                            <a:extLst>
                              <a:ext uri="{28A0092B-C50C-407E-A947-70E740481C1C}">
                                <a14:useLocalDpi xmlns:a14="http://schemas.microsoft.com/office/drawing/2010/main" val="0"/>
                              </a:ext>
                            </a:extLst>
                          </a:blip>
                          <a:stretch>
                            <a:fillRect/>
                          </a:stretch>
                        </pic:blipFill>
                        <pic:spPr bwMode="auto">
                          <a:xfrm>
                            <a:off x="0" y="0"/>
                            <a:ext cx="1056005" cy="1665605"/>
                          </a:xfrm>
                          <a:prstGeom prst="rect">
                            <a:avLst/>
                          </a:prstGeom>
                          <a:noFill/>
                          <a:ln>
                            <a:noFill/>
                          </a:ln>
                        </pic:spPr>
                      </pic:pic>
                    </a:graphicData>
                  </a:graphic>
                </wp:inline>
              </w:drawing>
            </w:r>
          </w:p>
          <w:p w14:paraId="78931B2D" w14:textId="77777777" w:rsidR="006E5034" w:rsidRPr="00DC2BA7" w:rsidRDefault="00B60735" w:rsidP="00B057AB">
            <w:pPr>
              <w:pStyle w:val="Text"/>
              <w:widowControl w:val="0"/>
              <w:spacing w:before="0"/>
              <w:jc w:val="center"/>
              <w:rPr>
                <w:noProof/>
                <w:lang w:val="sv-SE"/>
              </w:rPr>
            </w:pPr>
            <w:r w:rsidRPr="00DC2BA7">
              <w:rPr>
                <w:noProof/>
              </w:rPr>
              <w:drawing>
                <wp:inline distT="0" distB="0" distL="0" distR="0" wp14:anchorId="5C962309" wp14:editId="06CAF175">
                  <wp:extent cx="1056005" cy="1697990"/>
                  <wp:effectExtent l="0" t="0" r="0" b="0"/>
                  <wp:docPr id="800936712"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0936712" name="Picture 3"/>
                          <pic:cNvPicPr>
                            <a:picLocks noChangeAspect="1" noChangeArrowheads="1"/>
                          </pic:cNvPicPr>
                        </pic:nvPicPr>
                        <pic:blipFill>
                          <a:blip r:embed="rId28" cstate="print">
                            <a:extLst>
                              <a:ext uri="{28A0092B-C50C-407E-A947-70E740481C1C}">
                                <a14:useLocalDpi xmlns:a14="http://schemas.microsoft.com/office/drawing/2010/main" val="0"/>
                              </a:ext>
                            </a:extLst>
                          </a:blip>
                          <a:stretch>
                            <a:fillRect/>
                          </a:stretch>
                        </pic:blipFill>
                        <pic:spPr bwMode="auto">
                          <a:xfrm>
                            <a:off x="0" y="0"/>
                            <a:ext cx="1056005" cy="1697990"/>
                          </a:xfrm>
                          <a:prstGeom prst="rect">
                            <a:avLst/>
                          </a:prstGeom>
                          <a:noFill/>
                          <a:ln>
                            <a:noFill/>
                          </a:ln>
                        </pic:spPr>
                      </pic:pic>
                    </a:graphicData>
                  </a:graphic>
                </wp:inline>
              </w:drawing>
            </w:r>
          </w:p>
          <w:p w14:paraId="3E86903F" w14:textId="77777777" w:rsidR="006E5034" w:rsidRPr="00DC2BA7" w:rsidRDefault="006E5034" w:rsidP="00B057AB">
            <w:pPr>
              <w:pStyle w:val="Text"/>
              <w:widowControl w:val="0"/>
              <w:spacing w:before="0"/>
              <w:jc w:val="left"/>
              <w:rPr>
                <w:noProof/>
                <w:lang w:val="sv-SE"/>
              </w:rPr>
            </w:pPr>
          </w:p>
        </w:tc>
        <w:tc>
          <w:tcPr>
            <w:tcW w:w="6379" w:type="dxa"/>
            <w:shd w:val="clear" w:color="auto" w:fill="auto"/>
          </w:tcPr>
          <w:p w14:paraId="4B58A750" w14:textId="77777777" w:rsidR="006E5034" w:rsidRPr="00DC2BA7" w:rsidRDefault="00B60735" w:rsidP="00B057AB">
            <w:pPr>
              <w:widowControl w:val="0"/>
              <w:tabs>
                <w:tab w:val="clear" w:pos="567"/>
              </w:tabs>
              <w:autoSpaceDE w:val="0"/>
              <w:autoSpaceDN w:val="0"/>
              <w:adjustRightInd w:val="0"/>
              <w:spacing w:line="240" w:lineRule="auto"/>
              <w:ind w:left="35"/>
              <w:rPr>
                <w:rFonts w:eastAsia="Calibri"/>
                <w:lang w:val="sv-SE"/>
              </w:rPr>
            </w:pPr>
            <w:r w:rsidRPr="00DC2BA7">
              <w:rPr>
                <w:rFonts w:eastAsia="Calibri"/>
                <w:lang w:val="sv-SE"/>
              </w:rPr>
              <w:t>Injektionsstället är det stället på kroppen där du ska använda sprutan.</w:t>
            </w:r>
          </w:p>
          <w:p w14:paraId="23178D84" w14:textId="77777777" w:rsidR="006E5034" w:rsidRPr="00DC2BA7" w:rsidRDefault="00B60735" w:rsidP="00B057AB">
            <w:pPr>
              <w:widowControl w:val="0"/>
              <w:numPr>
                <w:ilvl w:val="0"/>
                <w:numId w:val="53"/>
              </w:numPr>
              <w:tabs>
                <w:tab w:val="clear" w:pos="567"/>
              </w:tabs>
              <w:autoSpaceDE w:val="0"/>
              <w:autoSpaceDN w:val="0"/>
              <w:adjustRightInd w:val="0"/>
              <w:spacing w:line="240" w:lineRule="auto"/>
              <w:ind w:left="601" w:hanging="567"/>
              <w:contextualSpacing/>
              <w:rPr>
                <w:rFonts w:eastAsia="Calibri"/>
                <w:color w:val="000000"/>
                <w:lang w:val="sv-SE"/>
              </w:rPr>
            </w:pPr>
            <w:r w:rsidRPr="00DC2BA7">
              <w:rPr>
                <w:rFonts w:eastAsia="Calibri"/>
                <w:lang w:val="sv-SE"/>
              </w:rPr>
              <w:t xml:space="preserve">Rekommenderat </w:t>
            </w:r>
            <w:r w:rsidR="006046D7" w:rsidRPr="00DC2BA7">
              <w:rPr>
                <w:rFonts w:eastAsia="Calibri"/>
                <w:lang w:val="sv-SE"/>
              </w:rPr>
              <w:t>injektions</w:t>
            </w:r>
            <w:r w:rsidRPr="00DC2BA7">
              <w:rPr>
                <w:rFonts w:eastAsia="Calibri"/>
                <w:lang w:val="sv-SE"/>
              </w:rPr>
              <w:t xml:space="preserve">ställe är </w:t>
            </w:r>
            <w:r w:rsidR="00B60470" w:rsidRPr="00DC2BA7">
              <w:rPr>
                <w:rFonts w:eastAsia="Calibri"/>
                <w:lang w:val="sv-SE"/>
              </w:rPr>
              <w:t>fram</w:t>
            </w:r>
            <w:r w:rsidRPr="00DC2BA7">
              <w:rPr>
                <w:rFonts w:eastAsia="Calibri"/>
                <w:lang w:val="sv-SE"/>
              </w:rPr>
              <w:t xml:space="preserve">sidan av låren. </w:t>
            </w:r>
            <w:r w:rsidRPr="00DC2BA7">
              <w:rPr>
                <w:rFonts w:eastAsia="Calibri"/>
                <w:color w:val="000000"/>
                <w:lang w:val="sv-SE"/>
              </w:rPr>
              <w:t xml:space="preserve">Du kan också använda nedre delen av buken, men </w:t>
            </w:r>
            <w:r w:rsidRPr="00DC2BA7">
              <w:rPr>
                <w:rFonts w:eastAsia="Calibri"/>
                <w:b/>
                <w:color w:val="000000"/>
                <w:lang w:val="sv-SE"/>
              </w:rPr>
              <w:t>inte</w:t>
            </w:r>
            <w:r w:rsidRPr="00DC2BA7">
              <w:rPr>
                <w:rFonts w:eastAsia="Calibri"/>
                <w:color w:val="000000"/>
                <w:lang w:val="sv-SE"/>
              </w:rPr>
              <w:t xml:space="preserve"> i området inom 5 centimeter runt naveln.</w:t>
            </w:r>
          </w:p>
          <w:p w14:paraId="599CD88B" w14:textId="77777777" w:rsidR="006E5034" w:rsidRPr="00DC2BA7" w:rsidRDefault="00B60735" w:rsidP="00B057AB">
            <w:pPr>
              <w:keepLines/>
              <w:widowControl w:val="0"/>
              <w:numPr>
                <w:ilvl w:val="0"/>
                <w:numId w:val="53"/>
              </w:numPr>
              <w:tabs>
                <w:tab w:val="clear" w:pos="567"/>
              </w:tabs>
              <w:autoSpaceDE w:val="0"/>
              <w:autoSpaceDN w:val="0"/>
              <w:adjustRightInd w:val="0"/>
              <w:spacing w:line="240" w:lineRule="auto"/>
              <w:ind w:left="601" w:hanging="567"/>
              <w:contextualSpacing/>
              <w:rPr>
                <w:rFonts w:eastAsia="Calibri"/>
                <w:color w:val="000000"/>
                <w:lang w:val="sv-SE"/>
              </w:rPr>
            </w:pPr>
            <w:r w:rsidRPr="00DC2BA7">
              <w:rPr>
                <w:rFonts w:eastAsia="Calibri"/>
                <w:lang w:val="sv-SE"/>
              </w:rPr>
              <w:t>Om du behöver ge fler injektion</w:t>
            </w:r>
            <w:r w:rsidR="009936ED" w:rsidRPr="00DC2BA7">
              <w:rPr>
                <w:rFonts w:eastAsia="Calibri"/>
                <w:lang w:val="sv-SE"/>
              </w:rPr>
              <w:t>er</w:t>
            </w:r>
            <w:r w:rsidRPr="00DC2BA7">
              <w:rPr>
                <w:rFonts w:eastAsia="Calibri"/>
                <w:lang w:val="sv-SE"/>
              </w:rPr>
              <w:t xml:space="preserve"> för </w:t>
            </w:r>
            <w:r w:rsidR="009936ED" w:rsidRPr="00DC2BA7">
              <w:rPr>
                <w:rFonts w:eastAsia="Calibri"/>
                <w:lang w:val="sv-SE"/>
              </w:rPr>
              <w:t xml:space="preserve">att ge </w:t>
            </w:r>
            <w:r w:rsidRPr="00DC2BA7">
              <w:rPr>
                <w:rFonts w:eastAsia="Calibri"/>
                <w:lang w:val="sv-SE"/>
              </w:rPr>
              <w:t xml:space="preserve">full dos, välj </w:t>
            </w:r>
            <w:r w:rsidR="009936ED" w:rsidRPr="00DC2BA7">
              <w:rPr>
                <w:rFonts w:eastAsia="Calibri"/>
                <w:lang w:val="sv-SE"/>
              </w:rPr>
              <w:t>olika</w:t>
            </w:r>
            <w:r w:rsidRPr="00DC2BA7">
              <w:rPr>
                <w:rFonts w:eastAsia="Calibri"/>
                <w:lang w:val="sv-SE"/>
              </w:rPr>
              <w:t xml:space="preserve"> injektionsställe</w:t>
            </w:r>
            <w:r w:rsidR="009936ED" w:rsidRPr="00DC2BA7">
              <w:rPr>
                <w:rFonts w:eastAsia="Calibri"/>
                <w:lang w:val="sv-SE"/>
              </w:rPr>
              <w:t>n</w:t>
            </w:r>
            <w:r w:rsidRPr="00DC2BA7">
              <w:rPr>
                <w:rFonts w:eastAsia="Calibri"/>
                <w:lang w:val="sv-SE"/>
              </w:rPr>
              <w:t xml:space="preserve"> </w:t>
            </w:r>
            <w:r w:rsidR="009936ED" w:rsidRPr="00DC2BA7">
              <w:rPr>
                <w:rFonts w:eastAsia="Calibri"/>
                <w:lang w:val="sv-SE"/>
              </w:rPr>
              <w:t xml:space="preserve">för </w:t>
            </w:r>
            <w:r w:rsidRPr="00DC2BA7">
              <w:rPr>
                <w:rFonts w:eastAsia="Calibri"/>
                <w:lang w:val="sv-SE"/>
              </w:rPr>
              <w:t>varje inj</w:t>
            </w:r>
            <w:r w:rsidR="009936ED" w:rsidRPr="00DC2BA7">
              <w:rPr>
                <w:rFonts w:eastAsia="Calibri"/>
                <w:lang w:val="sv-SE"/>
              </w:rPr>
              <w:t>ektion</w:t>
            </w:r>
            <w:r w:rsidRPr="00DC2BA7">
              <w:rPr>
                <w:rFonts w:eastAsia="Calibri"/>
                <w:lang w:val="sv-SE"/>
              </w:rPr>
              <w:t>.</w:t>
            </w:r>
          </w:p>
          <w:p w14:paraId="712C334C" w14:textId="77777777" w:rsidR="006E5034" w:rsidRPr="00DC2BA7" w:rsidRDefault="00B60735" w:rsidP="00B057AB">
            <w:pPr>
              <w:keepLines/>
              <w:widowControl w:val="0"/>
              <w:numPr>
                <w:ilvl w:val="0"/>
                <w:numId w:val="53"/>
              </w:numPr>
              <w:tabs>
                <w:tab w:val="clear" w:pos="567"/>
              </w:tabs>
              <w:autoSpaceDE w:val="0"/>
              <w:autoSpaceDN w:val="0"/>
              <w:adjustRightInd w:val="0"/>
              <w:spacing w:line="240" w:lineRule="auto"/>
              <w:ind w:left="601" w:hanging="567"/>
              <w:contextualSpacing/>
              <w:rPr>
                <w:rFonts w:eastAsia="Calibri"/>
                <w:color w:val="000000"/>
                <w:lang w:val="sv-SE"/>
              </w:rPr>
            </w:pPr>
            <w:r w:rsidRPr="00DC2BA7">
              <w:rPr>
                <w:rFonts w:eastAsia="Calibri"/>
                <w:lang w:val="sv-SE"/>
              </w:rPr>
              <w:t>Injicerat inte på områden där huden är öm, har blåmärken, är röd eller hård. Undvik områden med ärr eller bristningar</w:t>
            </w:r>
            <w:r w:rsidR="006046D7" w:rsidRPr="00DC2BA7">
              <w:rPr>
                <w:rFonts w:eastAsia="Calibri"/>
                <w:lang w:val="sv-SE"/>
              </w:rPr>
              <w:t>.</w:t>
            </w:r>
          </w:p>
          <w:p w14:paraId="47B8CC8A" w14:textId="77777777" w:rsidR="006E5034" w:rsidRPr="00DC2BA7" w:rsidRDefault="00B60735" w:rsidP="00B057AB">
            <w:pPr>
              <w:pStyle w:val="Text"/>
              <w:widowControl w:val="0"/>
              <w:spacing w:before="0"/>
              <w:jc w:val="left"/>
              <w:rPr>
                <w:sz w:val="22"/>
                <w:lang w:val="sv-SE"/>
              </w:rPr>
            </w:pPr>
            <w:r w:rsidRPr="00DC2BA7">
              <w:rPr>
                <w:rFonts w:eastAsia="Calibri"/>
                <w:sz w:val="22"/>
                <w:lang w:val="sv-SE"/>
              </w:rPr>
              <w:t xml:space="preserve">Om en </w:t>
            </w:r>
            <w:r w:rsidR="00402339" w:rsidRPr="00DC2BA7">
              <w:rPr>
                <w:rFonts w:eastAsia="Calibri"/>
                <w:sz w:val="22"/>
                <w:lang w:val="sv-SE"/>
              </w:rPr>
              <w:t>annan person</w:t>
            </w:r>
            <w:r w:rsidRPr="00DC2BA7">
              <w:rPr>
                <w:rFonts w:eastAsia="Calibri"/>
                <w:sz w:val="22"/>
                <w:lang w:val="sv-SE"/>
              </w:rPr>
              <w:t xml:space="preserve"> ger injektionen kan även yttre sidan av överarmarna användas.</w:t>
            </w:r>
          </w:p>
        </w:tc>
      </w:tr>
    </w:tbl>
    <w:p w14:paraId="65743E3A" w14:textId="77777777" w:rsidR="006E5034" w:rsidRPr="00DC2BA7" w:rsidRDefault="006E5034" w:rsidP="00B057AB">
      <w:pPr>
        <w:pStyle w:val="Nottoc-headings"/>
        <w:keepNext w:val="0"/>
        <w:keepLines w:val="0"/>
        <w:widowControl w:val="0"/>
        <w:spacing w:before="0" w:after="0"/>
        <w:rPr>
          <w:rFonts w:ascii="Times New Roman" w:hAnsi="Times New Roman"/>
          <w:b w:val="0"/>
          <w:sz w:val="22"/>
          <w:lang w:val="sv-SE"/>
        </w:rPr>
      </w:pPr>
    </w:p>
    <w:p w14:paraId="378429A3" w14:textId="77777777" w:rsidR="006E5034" w:rsidRPr="00DC2BA7" w:rsidRDefault="00B60735" w:rsidP="00535973">
      <w:pPr>
        <w:pStyle w:val="Nottoc-headings"/>
        <w:keepLines w:val="0"/>
        <w:widowControl w:val="0"/>
        <w:spacing w:before="0" w:after="0"/>
        <w:ind w:left="0" w:firstLine="0"/>
        <w:rPr>
          <w:rFonts w:ascii="Times New Roman" w:hAnsi="Times New Roman"/>
          <w:sz w:val="22"/>
          <w:lang w:val="sv-SE"/>
        </w:rPr>
      </w:pPr>
      <w:r w:rsidRPr="00DC2BA7">
        <w:rPr>
          <w:rFonts w:ascii="Times New Roman" w:hAnsi="Times New Roman"/>
          <w:sz w:val="22"/>
          <w:lang w:val="sv-SE"/>
        </w:rPr>
        <w:lastRenderedPageBreak/>
        <w:t>Förberedelse för användning av Xolair</w:t>
      </w:r>
      <w:r w:rsidR="00881A11">
        <w:rPr>
          <w:rFonts w:ascii="Times New Roman" w:hAnsi="Times New Roman"/>
          <w:sz w:val="22"/>
          <w:lang w:val="sv-SE"/>
        </w:rPr>
        <w:t xml:space="preserve"> injektionsvätska, lösning i</w:t>
      </w:r>
      <w:r w:rsidRPr="00DC2BA7">
        <w:rPr>
          <w:rFonts w:ascii="Times New Roman" w:hAnsi="Times New Roman"/>
          <w:sz w:val="22"/>
          <w:lang w:val="sv-SE"/>
        </w:rPr>
        <w:t xml:space="preserve"> förfylld spruta</w:t>
      </w:r>
    </w:p>
    <w:p w14:paraId="643E21A3" w14:textId="77777777" w:rsidR="006E5034" w:rsidRPr="00DC2BA7" w:rsidRDefault="006E5034" w:rsidP="00535973">
      <w:pPr>
        <w:pStyle w:val="Text"/>
        <w:keepNext/>
        <w:widowControl w:val="0"/>
        <w:spacing w:before="0"/>
        <w:jc w:val="left"/>
        <w:rPr>
          <w:sz w:val="22"/>
          <w:lang w:val="sv-SE"/>
        </w:rPr>
      </w:pPr>
    </w:p>
    <w:tbl>
      <w:tblPr>
        <w:tblW w:w="9378" w:type="dxa"/>
        <w:tblLayout w:type="fixed"/>
        <w:tblLook w:val="04A0" w:firstRow="1" w:lastRow="0" w:firstColumn="1" w:lastColumn="0" w:noHBand="0" w:noVBand="1"/>
      </w:tblPr>
      <w:tblGrid>
        <w:gridCol w:w="9378"/>
      </w:tblGrid>
      <w:tr w:rsidR="00211724" w14:paraId="0AE97BB1" w14:textId="77777777" w:rsidTr="006E5034">
        <w:trPr>
          <w:cantSplit/>
        </w:trPr>
        <w:tc>
          <w:tcPr>
            <w:tcW w:w="9378" w:type="dxa"/>
          </w:tcPr>
          <w:p w14:paraId="3E9D58BC" w14:textId="77777777" w:rsidR="006E5034" w:rsidRPr="00DC2BA7" w:rsidRDefault="00B60735" w:rsidP="00B057AB">
            <w:pPr>
              <w:pStyle w:val="Default"/>
              <w:rPr>
                <w:color w:val="auto"/>
                <w:sz w:val="22"/>
                <w:szCs w:val="22"/>
                <w:lang w:val="sv-SE"/>
              </w:rPr>
            </w:pPr>
            <w:r w:rsidRPr="00DC2BA7">
              <w:rPr>
                <w:color w:val="auto"/>
                <w:sz w:val="22"/>
                <w:szCs w:val="22"/>
                <w:lang w:val="sv-SE"/>
              </w:rPr>
              <w:t xml:space="preserve">Obs! Beroende på vilken dos din läkare har ordinerat, kan du behöva förbereda en eller flera förfyllda sprutor och injicera innehållet </w:t>
            </w:r>
            <w:r w:rsidR="00B60470" w:rsidRPr="00DC2BA7">
              <w:rPr>
                <w:color w:val="auto"/>
                <w:sz w:val="22"/>
                <w:szCs w:val="22"/>
                <w:lang w:val="sv-SE"/>
              </w:rPr>
              <w:t>från</w:t>
            </w:r>
            <w:r w:rsidRPr="00DC2BA7">
              <w:rPr>
                <w:color w:val="auto"/>
                <w:sz w:val="22"/>
                <w:szCs w:val="22"/>
                <w:lang w:val="sv-SE"/>
              </w:rPr>
              <w:t xml:space="preserve"> dem alla. Följande tabell ger exempel på hur många sprutor av varje styrka du behöver för en given dos:</w:t>
            </w:r>
            <w:r w:rsidR="00AA60CF" w:rsidRPr="00DC2BA7">
              <w:rPr>
                <w:noProof/>
                <w:lang w:eastAsia="en-US" w:bidi="ar-SA"/>
              </w:rPr>
              <mc:AlternateContent>
                <mc:Choice Requires="wps">
                  <w:drawing>
                    <wp:anchor distT="0" distB="0" distL="114300" distR="114300" simplePos="0" relativeHeight="251723776" behindDoc="0" locked="0" layoutInCell="1" allowOverlap="1" wp14:anchorId="329DB92C" wp14:editId="67D59224">
                      <wp:simplePos x="0" y="0"/>
                      <wp:positionH relativeFrom="column">
                        <wp:posOffset>1642745</wp:posOffset>
                      </wp:positionH>
                      <wp:positionV relativeFrom="paragraph">
                        <wp:posOffset>3525520</wp:posOffset>
                      </wp:positionV>
                      <wp:extent cx="1108075" cy="291465"/>
                      <wp:effectExtent l="0" t="0" r="0" b="0"/>
                      <wp:wrapNone/>
                      <wp:docPr id="146" name="Text Box 1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F1A450A" w14:textId="77777777" w:rsidR="00F904B9" w:rsidRPr="00561D6E" w:rsidRDefault="00B60735" w:rsidP="006E5034">
                                  <w:pPr>
                                    <w:rPr>
                                      <w:sz w:val="20"/>
                                    </w:rPr>
                                  </w:pPr>
                                  <w:r w:rsidRPr="00561D6E">
                                    <w:rPr>
                                      <w:sz w:val="20"/>
                                    </w:rPr>
                                    <w:t>4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29DB92C" id="Text Box 110" o:spid="_x0000_s1221" type="#_x0000_t202" style="position:absolute;margin-left:129.35pt;margin-top:277.6pt;width:87.25pt;height:22.95pt;z-index:251723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yAAD7AEAALkDAAAOAAAAZHJzL2Uyb0RvYy54bWysU9uO2yAQfa/Uf0C8N3aiZC9WnFWbVapK&#10;24u07QdgjG1UzNCBxE6/vgPOZtPu26p+QIwHzsw5c1jfjb1hB4Vegy35fJZzpqyEWtu25D++797d&#10;cOaDsLUwYFXJj8rzu83bN+vBFWoBHZhaISMQ64vBlbwLwRVZ5mWneuFn4JSlZAPYi0AhtlmNYiD0&#10;3mSLPL/KBsDaIUjlPf29n5J8k/CbRsnwtWm8CsyUnHoLacW0VnHNNmtRtChcp+WpDfGKLnqhLRU9&#10;Q92LINge9QuoXksED02YSegzaBotVeJAbOb5P2weO+FU4kLieHeWyf8/WPnl8Oi+IQvjBxhpgImE&#10;dw8gf3pmYdsJ26r3iDB0StRUeB4lywbni9PVKLUvfASphs9Q05DFPkACGhvsoyrEkxE6DeB4Fl2N&#10;gclYcp7f5NcrziTlFrfz5dUqlRDF022HPnxU0LO4KTnSUBO6ODz4ELsRxdORWMyD0fVOG5MCbKut&#10;QXYQZIBd+k7ofx0zNh62EK9NiPFPohmZTRzDWI1M19TybVIh8q6gPhJzhMlZ9BJo0wH+5mwgV5Xc&#10;/9oLVJyZT5bUI3rLaMMULFfXCwrwMlNdZoSVBFXywNm03YbJunuHuu2o0vM0yB9JiZOXowEv40Tm&#10;+cVt/gAAAP//AwBQSwMEFAAGAAgAAAAhAGBCFGvgAAAACwEAAA8AAABkcnMvZG93bnJldi54bWxM&#10;j8FOg0AQhu8mvsNmTLwYu0ALVGRp1ETjtbUPMLBTILK7hN0W+vaOJ73NZL788/3lbjGDuNDke2cV&#10;xKsIBNnG6d62Co5f749bED6g1Tg4Swqu5GFX3d6UWGg32z1dDqEVHGJ9gQq6EMZCSt90ZNCv3EiW&#10;byc3GQy8Tq3UE84cbgaZRFEmDfaWP3Q40ltHzffhbBScPueH9GmuP8Ix32+yV+zz2l2Vur9bXp5B&#10;BFrCHwy/+qwOFTvV7my1F4OCJN3mjCpI0zQBwcRmveahVpBFcQyyKuX/DtUPAAAA//8DAFBLAQIt&#10;ABQABgAIAAAAIQC2gziS/gAAAOEBAAATAAAAAAAAAAAAAAAAAAAAAABbQ29udGVudF9UeXBlc10u&#10;eG1sUEsBAi0AFAAGAAgAAAAhADj9If/WAAAAlAEAAAsAAAAAAAAAAAAAAAAALwEAAF9yZWxzLy5y&#10;ZWxzUEsBAi0AFAAGAAgAAAAhABbIAAPsAQAAuQMAAA4AAAAAAAAAAAAAAAAALgIAAGRycy9lMm9E&#10;b2MueG1sUEsBAi0AFAAGAAgAAAAhAGBCFGvgAAAACwEAAA8AAAAAAAAAAAAAAAAARgQAAGRycy9k&#10;b3ducmV2LnhtbFBLBQYAAAAABAAEAPMAAABTBQAAAAA=&#10;" stroked="f">
                      <v:textbox>
                        <w:txbxContent>
                          <w:p w14:paraId="0F1A450A" w14:textId="77777777" w:rsidR="00F904B9" w:rsidRPr="00561D6E" w:rsidRDefault="00B60735" w:rsidP="006E5034">
                            <w:pPr>
                              <w:rPr>
                                <w:sz w:val="20"/>
                              </w:rPr>
                            </w:pPr>
                            <w:r w:rsidRPr="00561D6E">
                              <w:rPr>
                                <w:sz w:val="20"/>
                              </w:rPr>
                              <w:t>4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21728" behindDoc="0" locked="0" layoutInCell="1" allowOverlap="1" wp14:anchorId="07546206" wp14:editId="4B4125B8">
                      <wp:simplePos x="0" y="0"/>
                      <wp:positionH relativeFrom="column">
                        <wp:posOffset>0</wp:posOffset>
                      </wp:positionH>
                      <wp:positionV relativeFrom="paragraph">
                        <wp:posOffset>3525520</wp:posOffset>
                      </wp:positionV>
                      <wp:extent cx="691515" cy="291465"/>
                      <wp:effectExtent l="0" t="0" r="0" b="0"/>
                      <wp:wrapNone/>
                      <wp:docPr id="145" name="Text Box 10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151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E9E8921" w14:textId="77777777" w:rsidR="00F904B9" w:rsidRPr="00561D6E" w:rsidRDefault="00B60735" w:rsidP="006E5034">
                                  <w:pPr>
                                    <w:rPr>
                                      <w:sz w:val="20"/>
                                    </w:rPr>
                                  </w:pPr>
                                  <w:r w:rsidRPr="00561D6E">
                                    <w:rPr>
                                      <w:sz w:val="20"/>
                                    </w:rPr>
                                    <w:t>600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7546206" id="Text Box 109" o:spid="_x0000_s1222" type="#_x0000_t202" style="position:absolute;margin-left:0;margin-top:277.6pt;width:54.45pt;height:22.95pt;z-index:251721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JqR27AEAALgDAAAOAAAAZHJzL2Uyb0RvYy54bWysU9uO0zAQfUfiHyy/0zRVW2jUdAVdFSEt&#10;F2nhAxzHSSwcjxm7TcrXM3a63QJviDxYHo99Zs6Zk+3d2Bt2Uug12JLnszlnykqotW1L/u3r4dUb&#10;znwQthYGrCr5WXl+t3v5Yju4Qi2gA1MrZARifTG4knchuCLLvOxUL/wMnLKUbAB7ESjENqtRDITe&#10;m2wxn6+zAbB2CFJ5T6f3U5LvEn7TKBk+N41XgZmSU28hrZjWKq7ZbiuKFoXrtLy0If6hi15oS0Wv&#10;UPciCHZE/RdUryWChybMJPQZNI2WKnEgNvn8DzaPnXAqcSFxvLvK5P8frPx0enRfkIXxHYw0wETC&#10;uweQ3z2zsO+EbdVbRBg6JWoqnEfJssH54vI0Su0LH0Gq4SPUNGRxDJCAxgb7qArxZIROAzhfRVdj&#10;YJIO15t8la84k5RabPLlepUqiOLpsUMf3ivoWdyUHGmmCVycHnyIzYji6Uqs5cHo+qCNSQG21d4g&#10;Owma/yF9F/TfrhkbL1uIzybEeJJYRmITxTBWI9M1SbBZRJBIu4L6TMQRJmPRj0CbDvAnZwOZquT+&#10;x1Gg4sx8sCQe0VtGF6ZguXq9oABvM9VtRlhJUCUPnE3bfZice3So244qPQ+D7JGUuFg5+u82TmSe&#10;f7jdLwAAAP//AwBQSwMEFAAGAAgAAAAhADdXm1ndAAAACAEAAA8AAABkcnMvZG93bnJldi54bWxM&#10;j81OwzAQhO9IvIO1SFwQtVORtA3ZVIAE4tqfB9jE2yQitqPYbdK3xz3BcTSjmW+K7Wx6ceHRd84i&#10;JAsFgm3tdGcbhOPh83kNwgeymnpnGeHKHrbl/V1BuXaT3fFlHxoRS6zPCaENYcil9HXLhvzCDWyj&#10;d3KjoRDl2Eg90hTLTS+XSmXSUGfjQksDf7Rc/+zPBuH0PT2lm6n6CsfV7iV7p25VuSvi48P89goi&#10;8Bz+wnDDj+hQRqbKna32okeIRwJCmqZLEDdbrTcgKoRMJQnIspD/D5S/AAAA//8DAFBLAQItABQA&#10;BgAIAAAAIQC2gziS/gAAAOEBAAATAAAAAAAAAAAAAAAAAAAAAABbQ29udGVudF9UeXBlc10ueG1s&#10;UEsBAi0AFAAGAAgAAAAhADj9If/WAAAAlAEAAAsAAAAAAAAAAAAAAAAALwEAAF9yZWxzLy5yZWxz&#10;UEsBAi0AFAAGAAgAAAAhABAmpHbsAQAAuAMAAA4AAAAAAAAAAAAAAAAALgIAAGRycy9lMm9Eb2Mu&#10;eG1sUEsBAi0AFAAGAAgAAAAhADdXm1ndAAAACAEAAA8AAAAAAAAAAAAAAAAARgQAAGRycy9kb3du&#10;cmV2LnhtbFBLBQYAAAAABAAEAPMAAABQBQAAAAA=&#10;" stroked="f">
                      <v:textbox>
                        <w:txbxContent>
                          <w:p w14:paraId="4E9E8921" w14:textId="77777777" w:rsidR="00F904B9" w:rsidRPr="00561D6E" w:rsidRDefault="00B60735" w:rsidP="006E5034">
                            <w:pPr>
                              <w:rPr>
                                <w:sz w:val="20"/>
                              </w:rPr>
                            </w:pPr>
                            <w:r w:rsidRPr="00561D6E">
                              <w:rPr>
                                <w:sz w:val="20"/>
                              </w:rPr>
                              <w:t>600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19680" behindDoc="0" locked="0" layoutInCell="1" allowOverlap="1" wp14:anchorId="1D50DDC3" wp14:editId="4258341E">
                      <wp:simplePos x="0" y="0"/>
                      <wp:positionH relativeFrom="column">
                        <wp:posOffset>1642745</wp:posOffset>
                      </wp:positionH>
                      <wp:positionV relativeFrom="paragraph">
                        <wp:posOffset>3110230</wp:posOffset>
                      </wp:positionV>
                      <wp:extent cx="1108075" cy="291465"/>
                      <wp:effectExtent l="0" t="0" r="0" b="0"/>
                      <wp:wrapNone/>
                      <wp:docPr id="144" name="Text Box 1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AEC9093" w14:textId="77777777" w:rsidR="00F904B9" w:rsidRPr="00561D6E" w:rsidRDefault="00B60735" w:rsidP="006E5034">
                                  <w:pPr>
                                    <w:rPr>
                                      <w:sz w:val="20"/>
                                    </w:rPr>
                                  </w:pPr>
                                  <w:r w:rsidRPr="00561D6E">
                                    <w:rPr>
                                      <w:sz w:val="20"/>
                                    </w:rPr>
                                    <w:t>3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D50DDC3" id="Text Box 108" o:spid="_x0000_s1223" type="#_x0000_t202" style="position:absolute;margin-left:129.35pt;margin-top:244.9pt;width:87.25pt;height:22.95pt;z-index:251719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cLzt7QEAALkDAAAOAAAAZHJzL2Uyb0RvYy54bWysU9uO0zAQfUfiHyy/06Sl3UvUdAVdFSEt&#10;C9LCBziOk1g4HjN2m5SvZ+x0uwXeEHmwPBn7zJwzx+u7sTfsoNBrsCWfz3LOlJVQa9uW/NvX3Zsb&#10;znwQthYGrCr5UXl+t3n9aj24Qi2gA1MrZARifTG4knchuCLLvOxUL/wMnLKUbAB7ESjENqtRDITe&#10;m2yR51fZAFg7BKm8p7/3U5JvEn7TKBk+N41XgZmSU28hrZjWKq7ZZi2KFoXrtDy1If6hi15oS0XP&#10;UPciCLZH/RdUryWChybMJPQZNI2WKnEgNvP8DzZPnXAqcSFxvDvL5P8frHw8PLkvyML4HkYaYCLh&#10;3QPI755Z2HbCtuodIgydEjUVnkfJssH54nQ1Su0LH0Gq4RPUNGSxD5CAxgb7qArxZIROAzieRVdj&#10;YDKWnOc3+fWKM0m5xe18ebVKJUTxfNuhDx8U9CxuSo401IQuDg8+xG5E8XwkFvNgdL3TxqQA22pr&#10;kB0EGWCXvhP6b8eMjYctxGsTYvyTaEZmE8cwViPTNbV8+zaCRN4V1EdijjA5i14CbTrAn5wN5KqS&#10;+x97gYoz89GSekRvGW2YguXqekEBXmaqy4ywkqBKHjibttswWXfvULcdVXqZBvkjKXHycjTgZZzI&#10;vLy4zS8AAAD//wMAUEsDBBQABgAIAAAAIQDV6eYJ4AAAAAsBAAAPAAAAZHJzL2Rvd25yZXYueG1s&#10;TI/dToNAEIXvTXyHzZh4Y+wiP4VSlkZNNN629gEGmAIpu0vYbaFv73ill5P5cs53it2iB3GlyfXW&#10;KHhZBSDI1LbpTavg+P3xnIFwHk2DgzWk4EYOduX9XYF5Y2ezp+vBt4JDjMtRQef9mEvp6o40upUd&#10;yfDvZCeNns+plc2EM4frQYZBsJYae8MNHY703lF9Ply0gtPX/JRs5urTH9N9vH7DPq3sTanHh+V1&#10;C8LT4v9g+NVndSjZqbIX0zgxKAiTLGVUQZxteAMTcRSFICoFSZSkIMtC/t9Q/gAAAP//AwBQSwEC&#10;LQAUAAYACAAAACEAtoM4kv4AAADhAQAAEwAAAAAAAAAAAAAAAAAAAAAAW0NvbnRlbnRfVHlwZXNd&#10;LnhtbFBLAQItABQABgAIAAAAIQA4/SH/1gAAAJQBAAALAAAAAAAAAAAAAAAAAC8BAABfcmVscy8u&#10;cmVsc1BLAQItABQABgAIAAAAIQAhcLzt7QEAALkDAAAOAAAAAAAAAAAAAAAAAC4CAABkcnMvZTJv&#10;RG9jLnhtbFBLAQItABQABgAIAAAAIQDV6eYJ4AAAAAsBAAAPAAAAAAAAAAAAAAAAAEcEAABkcnMv&#10;ZG93bnJldi54bWxQSwUGAAAAAAQABADzAAAAVAUAAAAA&#10;" stroked="f">
                      <v:textbox>
                        <w:txbxContent>
                          <w:p w14:paraId="0AEC9093" w14:textId="77777777" w:rsidR="00F904B9" w:rsidRPr="00561D6E" w:rsidRDefault="00B60735" w:rsidP="006E5034">
                            <w:pPr>
                              <w:rPr>
                                <w:sz w:val="20"/>
                              </w:rPr>
                            </w:pPr>
                            <w:r w:rsidRPr="00561D6E">
                              <w:rPr>
                                <w:sz w:val="20"/>
                              </w:rPr>
                              <w:t>3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17632" behindDoc="0" locked="0" layoutInCell="1" allowOverlap="1" wp14:anchorId="4CD4382B" wp14:editId="047B983A">
                      <wp:simplePos x="0" y="0"/>
                      <wp:positionH relativeFrom="column">
                        <wp:posOffset>539115</wp:posOffset>
                      </wp:positionH>
                      <wp:positionV relativeFrom="paragraph">
                        <wp:posOffset>3110230</wp:posOffset>
                      </wp:positionV>
                      <wp:extent cx="927735" cy="291465"/>
                      <wp:effectExtent l="0" t="0" r="0" b="0"/>
                      <wp:wrapNone/>
                      <wp:docPr id="143" name="Text Box 1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773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77775A9" w14:textId="77777777" w:rsidR="00F904B9" w:rsidRPr="00561D6E" w:rsidRDefault="00B60735" w:rsidP="006E5034">
                                  <w:pPr>
                                    <w:rPr>
                                      <w:sz w:val="20"/>
                                    </w:rPr>
                                  </w:pPr>
                                  <w:r w:rsidRPr="00561D6E">
                                    <w:rPr>
                                      <w:sz w:val="20"/>
                                    </w:rPr>
                                    <w:t>1 blå (75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CD4382B" id="Text Box 107" o:spid="_x0000_s1224" type="#_x0000_t202" style="position:absolute;margin-left:42.45pt;margin-top:244.9pt;width:73.05pt;height:22.95pt;z-index:251717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4JjO7QEAALgDAAAOAAAAZHJzL2Uyb0RvYy54bWysU9uO0zAQfUfiHyy/07Sl3dKo6Qq6KkJa&#10;LtKyH+A4TmLheMzYbVK+nrHT7RZ4W5EHy+Oxz8w5c7K5HTrDjgq9Blvw2WTKmbISKm2bgj9+3795&#10;x5kPwlbCgFUFPynPb7evX216l6s5tGAqhYxArM97V/A2BJdnmZet6oSfgFOWkjVgJwKF2GQVip7Q&#10;O5PNp9ObrAesHIJU3tPp3Zjk24Rf10qGr3XtVWCm4NRbSCumtYxrtt2IvEHhWi3PbYgXdNEJbano&#10;BepOBMEOqP+B6rRE8FCHiYQug7rWUiUOxGY2/YvNQyucSlxIHO8uMvn/Byu/HB/cN2Rh+AADDTCR&#10;8O4e5A/PLOxaYRv1HhH6VomKCs+iZFnvfH5+GqX2uY8gZf8ZKhqyOARIQEONXVSFeDJCpwGcLqKr&#10;ITBJh+v5avV2yZmk1Hw9W9wsUwWRPz126MNHBR2Lm4IjzTSBi+O9D7EZkT9dibU8GF3ttTEpwKbc&#10;GWRHQfPfp++M/sc1Y+NlC/HZiBhPEstIbKQYhnJguiIJ1osIEmmXUJ2IOMJoLPoRaNMC/uKsJ1MV&#10;3P88CFScmU+WxCN6i+jCFCyWqzkFeJ0przPCSoIqeOBs3O7C6NyDQ920VOl5GGSPpMTZytF/13Ei&#10;8/zDbX8DAAD//wMAUEsDBBQABgAIAAAAIQCfxrjo4AAAAAoBAAAPAAAAZHJzL2Rvd25yZXYueG1s&#10;TI/LboMwEEX3lfoP1kTqpmpMEgiPMkRtpVbdJs0HGJgACrYRdgL5+05XzXI0V/eek+9m3Ysrja6z&#10;BmG1DECQqWzdmQbh+PP5koBwXpla9dYQwo0c7IrHh1xltZ3Mnq4H3wguMS5TCK33Qyalq1rSyi3t&#10;QIZ/Jztq5fkcG1mPauJy3ct1EGylVp3hhVYN9NFSdT5cNMLpe3qO0qn88sd4H27fVReX9ob4tJjf&#10;XkF4mv1/GP7wGR0KZirtxdRO9AhJmHISIUxSVuDAerNiuRIh2kQxyCKX9wrFLwAAAP//AwBQSwEC&#10;LQAUAAYACAAAACEAtoM4kv4AAADhAQAAEwAAAAAAAAAAAAAAAAAAAAAAW0NvbnRlbnRfVHlwZXNd&#10;LnhtbFBLAQItABQABgAIAAAAIQA4/SH/1gAAAJQBAAALAAAAAAAAAAAAAAAAAC8BAABfcmVscy8u&#10;cmVsc1BLAQItABQABgAIAAAAIQCZ4JjO7QEAALgDAAAOAAAAAAAAAAAAAAAAAC4CAABkcnMvZTJv&#10;RG9jLnhtbFBLAQItABQABgAIAAAAIQCfxrjo4AAAAAoBAAAPAAAAAAAAAAAAAAAAAEcEAABkcnMv&#10;ZG93bnJldi54bWxQSwUGAAAAAAQABADzAAAAVAUAAAAA&#10;" stroked="f">
                      <v:textbox>
                        <w:txbxContent>
                          <w:p w14:paraId="677775A9" w14:textId="77777777" w:rsidR="00F904B9" w:rsidRPr="00561D6E" w:rsidRDefault="00B60735" w:rsidP="006E5034">
                            <w:pPr>
                              <w:rPr>
                                <w:sz w:val="20"/>
                              </w:rPr>
                            </w:pPr>
                            <w:r w:rsidRPr="00561D6E">
                              <w:rPr>
                                <w:sz w:val="20"/>
                              </w:rPr>
                              <w:t>1 blå (75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15584" behindDoc="0" locked="0" layoutInCell="1" allowOverlap="1" wp14:anchorId="148B8AF1" wp14:editId="485DF6EC">
                      <wp:simplePos x="0" y="0"/>
                      <wp:positionH relativeFrom="column">
                        <wp:posOffset>-12065</wp:posOffset>
                      </wp:positionH>
                      <wp:positionV relativeFrom="paragraph">
                        <wp:posOffset>3110230</wp:posOffset>
                      </wp:positionV>
                      <wp:extent cx="691515" cy="291465"/>
                      <wp:effectExtent l="0" t="0" r="0" b="0"/>
                      <wp:wrapNone/>
                      <wp:docPr id="142" name="Text Box 10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151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01BCEA8" w14:textId="77777777" w:rsidR="00F904B9" w:rsidRPr="00561D6E" w:rsidRDefault="00B60735" w:rsidP="006E5034">
                                  <w:pPr>
                                    <w:rPr>
                                      <w:sz w:val="20"/>
                                    </w:rPr>
                                  </w:pPr>
                                  <w:r w:rsidRPr="00561D6E">
                                    <w:rPr>
                                      <w:sz w:val="20"/>
                                    </w:rPr>
                                    <w:t>525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48B8AF1" id="Text Box 106" o:spid="_x0000_s1225" type="#_x0000_t202" style="position:absolute;margin-left:-.95pt;margin-top:244.9pt;width:54.45pt;height:22.95pt;z-index:2517155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N/YE6wEAALgDAAAOAAAAZHJzL2Uyb0RvYy54bWysU9uO0zAQfUfiHyy/0zRVW2jUdAVdFSEt&#10;F2nhAxzHSSwcjxm7TcrXM3a63QJviDxYHo99Zs6Zk+3d2Bt2Uug12JLnszlnykqotW1L/u3r4dUb&#10;znwQthYGrCr5WXl+t3v5Yju4Qi2gA1MrZARifTG4knchuCLLvOxUL/wMnLKUbAB7ESjENqtRDITe&#10;m2wxn6+zAbB2CFJ5T6f3U5LvEn7TKBk+N41XgZmSU28hrZjWKq7ZbiuKFoXrtLy0If6hi15oS0Wv&#10;UPciCHZE/RdUryWChybMJPQZNI2WKnEgNvn8DzaPnXAqcSFxvLvK5P8frPx0enRfkIXxHYw0wETC&#10;uweQ3z2zsO+EbdVbRBg6JWoqnEfJssH54vI0Su0LH0Gq4SPUNGRxDJCAxgb7qArxZIROAzhfRVdj&#10;YJIO15t8la84k5RabPLlepUqiOLpsUMf3ivoWdyUHGmmCVycHnyIzYji6Uqs5cHo+qCNSQG21d4g&#10;Owma/yF9F/TfrhkbL1uIzybEeJJYRmITxTBWI9M1SbBJLUbaFdRnIo4wGYt+BNp0gD85G8hUJfc/&#10;jgIVZ+aDJfGI3jK6MAXL1esFBXibqW4zwkqCKnngbNruw+Tco0PddlTpeRhkj6TExcrRf7dxIvP8&#10;w+1+AQAA//8DAFBLAwQUAAYACAAAACEAM7Q2n98AAAAKAQAADwAAAGRycy9kb3ducmV2LnhtbEyP&#10;QW7CMBBF95V6B2sqdVOBQ0sICZmgtlKrbqEcwImHJCK2o9iQcPsOq7Iczdf/7+XbyXTiQoNvnUVY&#10;zCMQZCunW1sjHH6/ZmsQPiirVecsIVzJw7Z4fMhVpt1od3TZh1pwifWZQmhC6DMpfdWQUX7uerL8&#10;O7rBqMDnUEs9qJHLTSdfo2gljWotLzSqp8+GqtP+bBCOP+NLnI7ldzgku+XqQ7VJ6a6Iz0/T+wZE&#10;oCn8h+GGz+hQMFPpzlZ70SHMFiknEZbrlBVugShhuRIhfosTkEUu7xWKPwAAAP//AwBQSwECLQAU&#10;AAYACAAAACEAtoM4kv4AAADhAQAAEwAAAAAAAAAAAAAAAAAAAAAAW0NvbnRlbnRfVHlwZXNdLnht&#10;bFBLAQItABQABgAIAAAAIQA4/SH/1gAAAJQBAAALAAAAAAAAAAAAAAAAAC8BAABfcmVscy8ucmVs&#10;c1BLAQItABQABgAIAAAAIQAzN/YE6wEAALgDAAAOAAAAAAAAAAAAAAAAAC4CAABkcnMvZTJvRG9j&#10;LnhtbFBLAQItABQABgAIAAAAIQAztDaf3wAAAAoBAAAPAAAAAAAAAAAAAAAAAEUEAABkcnMvZG93&#10;bnJldi54bWxQSwUGAAAAAAQABADzAAAAUQUAAAAA&#10;" stroked="f">
                      <v:textbox>
                        <w:txbxContent>
                          <w:p w14:paraId="301BCEA8" w14:textId="77777777" w:rsidR="00F904B9" w:rsidRPr="00561D6E" w:rsidRDefault="00B60735" w:rsidP="006E5034">
                            <w:pPr>
                              <w:rPr>
                                <w:sz w:val="20"/>
                              </w:rPr>
                            </w:pPr>
                            <w:r w:rsidRPr="00561D6E">
                              <w:rPr>
                                <w:sz w:val="20"/>
                              </w:rPr>
                              <w:t>525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13536" behindDoc="0" locked="0" layoutInCell="1" allowOverlap="1" wp14:anchorId="57D69E7D" wp14:editId="5F8B0AAF">
                      <wp:simplePos x="0" y="0"/>
                      <wp:positionH relativeFrom="column">
                        <wp:posOffset>1642745</wp:posOffset>
                      </wp:positionH>
                      <wp:positionV relativeFrom="paragraph">
                        <wp:posOffset>2706370</wp:posOffset>
                      </wp:positionV>
                      <wp:extent cx="1108075" cy="291465"/>
                      <wp:effectExtent l="0" t="0" r="0" b="0"/>
                      <wp:wrapNone/>
                      <wp:docPr id="141" name="Text Box 10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371D8A2" w14:textId="77777777" w:rsidR="00F904B9" w:rsidRPr="00561D6E" w:rsidRDefault="00B60735" w:rsidP="006E5034">
                                  <w:pPr>
                                    <w:rPr>
                                      <w:sz w:val="20"/>
                                    </w:rPr>
                                  </w:pPr>
                                  <w:r w:rsidRPr="00561D6E">
                                    <w:rPr>
                                      <w:sz w:val="20"/>
                                    </w:rPr>
                                    <w:t>3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7D69E7D" id="Text Box 105" o:spid="_x0000_s1226" type="#_x0000_t202" style="position:absolute;margin-left:129.35pt;margin-top:213.1pt;width:87.25pt;height:22.95pt;z-index:2517135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2VJx7QEAALkDAAAOAAAAZHJzL2Uyb0RvYy54bWysU9uO0zAQfUfiHyy/06RV292Nmq6gqyKk&#10;5SItfIDjOImF4zFjt0n5esZOt1vgDZEHy5Oxz8w5c7y5H3vDjgq9Blvy+SznTFkJtbZtyb993b+5&#10;5cwHYWthwKqSn5Tn99vXrzaDK9QCOjC1QkYg1heDK3kXgiuyzMtO9cLPwClLyQawF4FCbLMaxUDo&#10;vckWeb7OBsDaIUjlPf19mJJ8m/CbRsnwuWm8CsyUnHoLacW0VnHNthtRtChcp+W5DfEPXfRCWyp6&#10;gXoQQbAD6r+gei0RPDRhJqHPoGm0VIkDsZnnf7B56oRTiQuJ491FJv//YOWn45P7giyM72CkASYS&#10;3j2C/O6ZhV0nbKveIsLQKVFT4XmULBucL85Xo9S+8BGkGj5CTUMWhwAJaGywj6oQT0boNIDTRXQ1&#10;BiZjyXl+m9+sOJOUW9zNl+tVKiGK59sOfXivoGdxU3KkoSZ0cXz0IXYjiucjsZgHo+u9NiYF2FY7&#10;g+woyAD79J3RfztmbDxsIV6bEOOfRDMymziGsRqZrqnlu3UEibwrqE/EHGFyFr0E2nSAPzkbyFUl&#10;9z8OAhVn5oMl9YjeMtowBcvVzYICvM5U1xlhJUGVPHA2bXdhsu7BoW47qvQyDfJHUuLs5WjA6ziR&#10;eXlx218AAAD//wMAUEsDBBQABgAIAAAAIQBM5mhT3wAAAAsBAAAPAAAAZHJzL2Rvd25yZXYueG1s&#10;TI/BToNAEIbvJr7DZky8GLuUUmgpS6MmGq+tfYCB3QKRnSXsttC3dzzp7Z/Ml3++Kfaz7cXVjL5z&#10;pGC5iEAYqp3uqFFw+np/3oDwAUlj78gouBkP+/L+rsBcu4kO5noMjeAS8jkqaEMYcil93RqLfuEG&#10;Q7w7u9Fi4HFspB5x4nLbyziKUmmxI77Q4mDeWlN/Hy9Wwflzelpvp+ojnLJDkr5il1XuptTjw/yy&#10;AxHMHP5g+NVndSjZqXIX0l70CuL1JmNUQRKnMQgmktWKQ8Uhi5cgy0L+/6H8AQAA//8DAFBLAQIt&#10;ABQABgAIAAAAIQC2gziS/gAAAOEBAAATAAAAAAAAAAAAAAAAAAAAAABbQ29udGVudF9UeXBlc10u&#10;eG1sUEsBAi0AFAAGAAgAAAAhADj9If/WAAAAlAEAAAsAAAAAAAAAAAAAAAAALwEAAF9yZWxzLy5y&#10;ZWxzUEsBAi0AFAAGAAgAAAAhADXZUnHtAQAAuQMAAA4AAAAAAAAAAAAAAAAALgIAAGRycy9lMm9E&#10;b2MueG1sUEsBAi0AFAAGAAgAAAAhAEzmaFPfAAAACwEAAA8AAAAAAAAAAAAAAAAARwQAAGRycy9k&#10;b3ducmV2LnhtbFBLBQYAAAAABAAEAPMAAABTBQAAAAA=&#10;" stroked="f">
                      <v:textbox>
                        <w:txbxContent>
                          <w:p w14:paraId="7371D8A2" w14:textId="77777777" w:rsidR="00F904B9" w:rsidRPr="00561D6E" w:rsidRDefault="00B60735" w:rsidP="006E5034">
                            <w:pPr>
                              <w:rPr>
                                <w:sz w:val="20"/>
                              </w:rPr>
                            </w:pPr>
                            <w:r w:rsidRPr="00561D6E">
                              <w:rPr>
                                <w:sz w:val="20"/>
                              </w:rPr>
                              <w:t>3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11488" behindDoc="0" locked="0" layoutInCell="1" allowOverlap="1" wp14:anchorId="7425BD47" wp14:editId="66DB4799">
                      <wp:simplePos x="0" y="0"/>
                      <wp:positionH relativeFrom="column">
                        <wp:posOffset>-12065</wp:posOffset>
                      </wp:positionH>
                      <wp:positionV relativeFrom="paragraph">
                        <wp:posOffset>2706370</wp:posOffset>
                      </wp:positionV>
                      <wp:extent cx="815340" cy="291465"/>
                      <wp:effectExtent l="0" t="0" r="0" b="0"/>
                      <wp:wrapNone/>
                      <wp:docPr id="140" name="Text Box 10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15340"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07ADC1E" w14:textId="77777777" w:rsidR="00F904B9" w:rsidRPr="00561D6E" w:rsidRDefault="00B60735" w:rsidP="006E5034">
                                  <w:pPr>
                                    <w:rPr>
                                      <w:sz w:val="20"/>
                                    </w:rPr>
                                  </w:pPr>
                                  <w:r w:rsidRPr="00561D6E">
                                    <w:rPr>
                                      <w:sz w:val="20"/>
                                    </w:rPr>
                                    <w:t>450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425BD47" id="Text Box 104" o:spid="_x0000_s1227" type="#_x0000_t202" style="position:absolute;margin-left:-.95pt;margin-top:213.1pt;width:64.2pt;height:22.95pt;z-index:2517114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sJab6wEAALgDAAAOAAAAZHJzL2Uyb0RvYy54bWysU9uO0zAQfUfiHyy/0zSl3UvUdAVdFSEt&#10;C9LCBziOk1g4HjN2m5SvZ+x0uwXeEH6wPB7PmTlnxuu7sTfsoNBrsCXPZ3POlJVQa9uW/NvX3Zsb&#10;znwQthYGrCr5UXl+t3n9aj24Qi2gA1MrZARifTG4knchuCLLvOxUL/wMnLLkbAB7EcjENqtRDITe&#10;m2wxn19lA2DtEKTynm7vJyffJPymUTJ8bhqvAjMlp9pC2jHtVdyzzVoULQrXaXkqQ/xDFb3QlpKe&#10;oe5FEGyP+i+oXksED02YSegzaBotVeJAbPL5H2yeOuFU4kLieHeWyf8/WPl4eHJfkIXxPYzUwETC&#10;uweQ3z2zsO2EbdU7RBg6JWpKnEfJssH54hQapfaFjyDV8AlqarLYB0hAY4N9VIV4MkKnBhzPoqsx&#10;MEmXN/nq7ZI8klyL23x5tUoZRPEc7NCHDwp6Fg8lR+ppAheHBx9iMaJ4fhJzeTC63mljkoFttTXI&#10;DoL6v0vrhP7bM2PjYwsxbEKMN4llJDZRDGM1Ml2TBLfXESTSrqA+EnGEabDoI9ChA/zJ2UBDVXL/&#10;Yy9QcWY+WhKP6EWqIRnL1fWCDLz0VJceYSVBlTxwNh23YZrcvUPddpTppRk0HkmJ0yjH+bu0E5mX&#10;D7f5BQAA//8DAFBLAwQUAAYACAAAACEA960c2d4AAAAKAQAADwAAAGRycy9kb3ducmV2LnhtbEyP&#10;wW6DMAyG75P2DpEn7TK1AdTCSgnVNmnTru36AIa4gEocRNJC337paTva/vT7+4vdbHpxpdF1lhXE&#10;ywgEcW11x42C48/n4hWE88gae8uk4EYOduXjQ4G5thPv6XrwjQgh7HJU0Ho/5FK6uiWDbmkH4nA7&#10;2dGgD+PYSD3iFMJNL5MoSqXBjsOHFgf6aKk+Hy5Gwel7ellvpurLH7P9Kn3HLqvsTannp/ltC8LT&#10;7P9guOsHdSiDU2UvrJ3oFSziTSAVrJI0AXEHknQNogqbLIlBloX8X6H8BQAA//8DAFBLAQItABQA&#10;BgAIAAAAIQC2gziS/gAAAOEBAAATAAAAAAAAAAAAAAAAAAAAAABbQ29udGVudF9UeXBlc10ueG1s&#10;UEsBAi0AFAAGAAgAAAAhADj9If/WAAAAlAEAAAsAAAAAAAAAAAAAAAAALwEAAF9yZWxzLy5yZWxz&#10;UEsBAi0AFAAGAAgAAAAhADywlpvrAQAAuAMAAA4AAAAAAAAAAAAAAAAALgIAAGRycy9lMm9Eb2Mu&#10;eG1sUEsBAi0AFAAGAAgAAAAhAPetHNneAAAACgEAAA8AAAAAAAAAAAAAAAAARQQAAGRycy9kb3du&#10;cmV2LnhtbFBLBQYAAAAABAAEAPMAAABQBQAAAAA=&#10;" stroked="f">
                      <v:textbox>
                        <w:txbxContent>
                          <w:p w14:paraId="607ADC1E" w14:textId="77777777" w:rsidR="00F904B9" w:rsidRPr="00561D6E" w:rsidRDefault="00B60735" w:rsidP="006E5034">
                            <w:pPr>
                              <w:rPr>
                                <w:sz w:val="20"/>
                              </w:rPr>
                            </w:pPr>
                            <w:r w:rsidRPr="00561D6E">
                              <w:rPr>
                                <w:sz w:val="20"/>
                              </w:rPr>
                              <w:t>450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09440" behindDoc="0" locked="0" layoutInCell="1" allowOverlap="1" wp14:anchorId="0556ADB3" wp14:editId="69525BD4">
                      <wp:simplePos x="0" y="0"/>
                      <wp:positionH relativeFrom="column">
                        <wp:posOffset>1642745</wp:posOffset>
                      </wp:positionH>
                      <wp:positionV relativeFrom="paragraph">
                        <wp:posOffset>2334260</wp:posOffset>
                      </wp:positionV>
                      <wp:extent cx="1108075" cy="291465"/>
                      <wp:effectExtent l="0" t="0" r="0" b="0"/>
                      <wp:wrapNone/>
                      <wp:docPr id="139" name="Text Box 1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82FADA3" w14:textId="77777777" w:rsidR="00F904B9" w:rsidRPr="00561D6E" w:rsidRDefault="00B60735" w:rsidP="006E5034">
                                  <w:pPr>
                                    <w:rPr>
                                      <w:sz w:val="20"/>
                                    </w:rPr>
                                  </w:pPr>
                                  <w:r w:rsidRPr="00561D6E">
                                    <w:rPr>
                                      <w:sz w:val="20"/>
                                    </w:rPr>
                                    <w:t>2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556ADB3" id="Text Box 103" o:spid="_x0000_s1228" type="#_x0000_t202" style="position:absolute;margin-left:129.35pt;margin-top:183.8pt;width:87.25pt;height:22.95pt;z-index:2517094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aV7QEAALkDAAAOAAAAZHJzL2Uyb0RvYy54bWysU9uO0zAQfUfiHyy/06RVu9uNmq6gqyKk&#10;5SItfIDjOImF4zFjt0n5esZOt1vgDZEHy5Oxz8w5c7y5H3vDjgq9Blvy+SznTFkJtbZtyb993b9Z&#10;c+aDsLUwYFXJT8rz++3rV5vBFWoBHZhaISMQ64vBlbwLwRVZ5mWneuFn4JSlZAPYi0AhtlmNYiD0&#10;3mSLPL/JBsDaIUjlPf19mJJ8m/CbRsnwuWm8CsyUnHoLacW0VnHNthtRtChcp+W5DfEPXfRCWyp6&#10;gXoQQbAD6r+gei0RPDRhJqHPoGm0VIkDsZnnf7B56oRTiQuJ491FJv//YOWn45P7giyM72CkASYS&#10;3j2C/O6ZhV0nbKveIsLQKVFT4XmULBucL85Xo9S+8BGkGj5CTUMWhwAJaGywj6oQT0boNIDTRXQ1&#10;BiZjyXm+zm9XnEnKLe7my5tVKiGK59sOfXivoGdxU3KkoSZ0cXz0IXYjiucjsZgHo+u9NiYF2FY7&#10;g+woyAD79J3RfztmbDxsIV6bEOOfRDMymziGsRqZrqnlu3UEibwrqE/EHGFyFr0E2nSAPzkbyFUl&#10;9z8OAhVn5oMl9YjeMtowBcvV7YICvM5U1xlhJUGVPHA2bXdhsu7BoW47qvQyDfJHUuLs5WjA6ziR&#10;eXlx218AAAD//wMAUEsDBBQABgAIAAAAIQDBpenR4AAAAAsBAAAPAAAAZHJzL2Rvd25yZXYueG1s&#10;TI/BToNAEIbvJr7DZky8GLsUClRkadRE47W1DzCwWyCys4TdFvr2jie9zWS+/PP95W6xg7iYyfeO&#10;FKxXEQhDjdM9tQqOX++PWxA+IGkcHBkFV+NhV93elFhoN9PeXA6hFRxCvkAFXQhjIaVvOmPRr9xo&#10;iG8nN1kMvE6t1BPOHG4HGUdRJi32xB86HM1bZ5rvw9kqOH3OD+nTXH+EY77fZK/Y57W7KnV/t7w8&#10;gwhmCX8w/OqzOlTsVLszaS8GBXG6zRlVkGR5BoKJTZLEIGoe1kkKsirl/w7VDwAAAP//AwBQSwEC&#10;LQAUAAYACAAAACEAtoM4kv4AAADhAQAAEwAAAAAAAAAAAAAAAAAAAAAAW0NvbnRlbnRfVHlwZXNd&#10;LnhtbFBLAQItABQABgAIAAAAIQA4/SH/1gAAAJQBAAALAAAAAAAAAAAAAAAAAC8BAABfcmVscy8u&#10;cmVsc1BLAQItABQABgAIAAAAIQBz+/aV7QEAALkDAAAOAAAAAAAAAAAAAAAAAC4CAABkcnMvZTJv&#10;RG9jLnhtbFBLAQItABQABgAIAAAAIQDBpenR4AAAAAsBAAAPAAAAAAAAAAAAAAAAAEcEAABkcnMv&#10;ZG93bnJldi54bWxQSwUGAAAAAAQABADzAAAAVAUAAAAA&#10;" stroked="f">
                      <v:textbox>
                        <w:txbxContent>
                          <w:p w14:paraId="282FADA3" w14:textId="77777777" w:rsidR="00F904B9" w:rsidRPr="00561D6E" w:rsidRDefault="00B60735" w:rsidP="006E5034">
                            <w:pPr>
                              <w:rPr>
                                <w:sz w:val="20"/>
                              </w:rPr>
                            </w:pPr>
                            <w:r w:rsidRPr="00561D6E">
                              <w:rPr>
                                <w:sz w:val="20"/>
                              </w:rPr>
                              <w:t>2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07392" behindDoc="0" locked="0" layoutInCell="1" allowOverlap="1" wp14:anchorId="1799CFE0" wp14:editId="02C88185">
                      <wp:simplePos x="0" y="0"/>
                      <wp:positionH relativeFrom="column">
                        <wp:posOffset>562610</wp:posOffset>
                      </wp:positionH>
                      <wp:positionV relativeFrom="paragraph">
                        <wp:posOffset>2334260</wp:posOffset>
                      </wp:positionV>
                      <wp:extent cx="927735" cy="291465"/>
                      <wp:effectExtent l="0" t="0" r="0" b="0"/>
                      <wp:wrapNone/>
                      <wp:docPr id="138" name="Text Box 10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773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C7B7D9D" w14:textId="77777777" w:rsidR="00F904B9" w:rsidRPr="00561D6E" w:rsidRDefault="00B60735" w:rsidP="006E5034">
                                  <w:pPr>
                                    <w:rPr>
                                      <w:sz w:val="20"/>
                                    </w:rPr>
                                  </w:pPr>
                                  <w:r w:rsidRPr="00561D6E">
                                    <w:rPr>
                                      <w:sz w:val="20"/>
                                    </w:rPr>
                                    <w:t>1 blå (75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799CFE0" id="Text Box 102" o:spid="_x0000_s1229" type="#_x0000_t202" style="position:absolute;margin-left:44.3pt;margin-top:183.8pt;width:73.05pt;height:22.95pt;z-index:2517073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pWZe7QEAALgDAAAOAAAAZHJzL2Uyb0RvYy54bWysU9uO0zAQfUfiHyy/07Sl3dKo6Qq6KkJa&#10;LtKyH+A4TmLheMzYbVK+nrHT7RZ4W5EHy+Oxz8w5c7K5HTrDjgq9Blvw2WTKmbISKm2bgj9+3795&#10;x5kPwlbCgFUFPynPb7evX216l6s5tGAqhYxArM97V/A2BJdnmZet6oSfgFOWkjVgJwKF2GQVip7Q&#10;O5PNp9ObrAesHIJU3tPp3Zjk24Rf10qGr3XtVWCm4NRbSCumtYxrtt2IvEHhWi3PbYgXdNEJbano&#10;BepOBMEOqP+B6rRE8FCHiYQug7rWUiUOxGY2/YvNQyucSlxIHO8uMvn/Byu/HB/cN2Rh+AADDTCR&#10;8O4e5A/PLOxaYRv1HhH6VomKCs+iZFnvfH5+GqX2uY8gZf8ZKhqyOARIQEONXVSFeDJCpwGcLqKr&#10;ITBJh+v5avV2yZmk1Hw9W9wsUwWRPz126MNHBR2Lm4IjzTSBi+O9D7EZkT9dibU8GF3ttTEpwKbc&#10;GWRHQfPfp++M/sc1Y+NlC/HZiBhPEstIbKQYhnJguiIJ1usIEmmXUJ2IOMJoLPoRaNMC/uKsJ1MV&#10;3P88CFScmU+WxCN6i+jCFCyWqzkFeJ0przPCSoIqeOBs3O7C6NyDQ920VOl5GGSPpMTZytF/13Ei&#10;8/zDbX8DAAD//wMAUEsDBBQABgAIAAAAIQDwqstv3wAAAAoBAAAPAAAAZHJzL2Rvd25yZXYueG1s&#10;TI/BToNAEIbvJr7DZky8GLu0UEBkaNRE47W1D7CwWyCys4TdFvr2jie9zWS+/PP95W6xg7iYyfeO&#10;ENarCIShxumeWoTj1/tjDsIHRVoNjgzC1XjYVbc3pSq0m2lvLofQCg4hXyiELoSxkNI3nbHKr9xo&#10;iG8nN1kVeJ1aqSc1c7gd5CaKUmlVT/yhU6N560zzfThbhNPn/LB9muuPcMz2Sfqq+qx2V8T7u+Xl&#10;GUQwS/iD4Vef1aFip9qdSXsxIOR5yiRCnGY8MLCJkwxEjZCs4y3IqpT/K1Q/AAAA//8DAFBLAQIt&#10;ABQABgAIAAAAIQC2gziS/gAAAOEBAAATAAAAAAAAAAAAAAAAAAAAAABbQ29udGVudF9UeXBlc10u&#10;eG1sUEsBAi0AFAAGAAgAAAAhADj9If/WAAAAlAEAAAsAAAAAAAAAAAAAAAAALwEAAF9yZWxzLy5y&#10;ZWxzUEsBAi0AFAAGAAgAAAAhANOlZl7tAQAAuAMAAA4AAAAAAAAAAAAAAAAALgIAAGRycy9lMm9E&#10;b2MueG1sUEsBAi0AFAAGAAgAAAAhAPCqy2/fAAAACgEAAA8AAAAAAAAAAAAAAAAARwQAAGRycy9k&#10;b3ducmV2LnhtbFBLBQYAAAAABAAEAPMAAABTBQAAAAA=&#10;" stroked="f">
                      <v:textbox>
                        <w:txbxContent>
                          <w:p w14:paraId="0C7B7D9D" w14:textId="77777777" w:rsidR="00F904B9" w:rsidRPr="00561D6E" w:rsidRDefault="00B60735" w:rsidP="006E5034">
                            <w:pPr>
                              <w:rPr>
                                <w:sz w:val="20"/>
                              </w:rPr>
                            </w:pPr>
                            <w:r w:rsidRPr="00561D6E">
                              <w:rPr>
                                <w:sz w:val="20"/>
                              </w:rPr>
                              <w:t>1 blå (75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05344" behindDoc="0" locked="0" layoutInCell="1" allowOverlap="1" wp14:anchorId="611D872F" wp14:editId="44D7F4F0">
                      <wp:simplePos x="0" y="0"/>
                      <wp:positionH relativeFrom="column">
                        <wp:posOffset>0</wp:posOffset>
                      </wp:positionH>
                      <wp:positionV relativeFrom="paragraph">
                        <wp:posOffset>2334260</wp:posOffset>
                      </wp:positionV>
                      <wp:extent cx="879475" cy="291465"/>
                      <wp:effectExtent l="0" t="0" r="0" b="0"/>
                      <wp:wrapNone/>
                      <wp:docPr id="137" name="Text Box 10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794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9434784" w14:textId="77777777" w:rsidR="00F904B9" w:rsidRPr="00561D6E" w:rsidRDefault="00B60735" w:rsidP="006E5034">
                                  <w:pPr>
                                    <w:rPr>
                                      <w:sz w:val="20"/>
                                    </w:rPr>
                                  </w:pPr>
                                  <w:r w:rsidRPr="00561D6E">
                                    <w:rPr>
                                      <w:sz w:val="20"/>
                                    </w:rPr>
                                    <w:t>375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11D872F" id="Text Box 101" o:spid="_x0000_s1230" type="#_x0000_t202" style="position:absolute;margin-left:0;margin-top:183.8pt;width:69.25pt;height:22.95pt;z-index:2517053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a6tH7AEAALgDAAAOAAAAZHJzL2Uyb0RvYy54bWysU9uO0zAQfUfiHyy/06RVu92Nmq6gqyKk&#10;5SItfIDjOImF4zFjt0n5esZOt1vgDZEHy+Oxz8w5c7K5H3vDjgq9Blvy+SznTFkJtbZtyb993b+5&#10;5cwHYWthwKqSn5Tn99vXrzaDK9QCOjC1QkYg1heDK3kXgiuyzMtO9cLPwClLyQawF4FCbLMaxUDo&#10;vckWeX6TDYC1Q5DKezp9mJJ8m/CbRsnwuWm8CsyUnHoLacW0VnHNthtRtChcp+W5DfEPXfRCWyp6&#10;gXoQQbAD6r+gei0RPDRhJqHPoGm0VIkDsZnnf7B56oRTiQuJ491FJv//YOWn45P7giyM72CkASYS&#10;3j2C/O6ZhV0nbKveIsLQKVFT4XmULBucL85Po9S+8BGkGj5CTUMWhwAJaGywj6oQT0boNIDTRXQ1&#10;Bibp8HZ9t1yvOJOUWtzNlzerVEEUz48d+vBeQc/ipuRIM03g4vjoQ2xGFM9XYi0PRtd7bUwKsK12&#10;BtlR0Pz36Tuj/3bN2HjZQnw2IcaTxDISmyiGsRqZrqnLPPkm0q6gPhFxhMlY9CPQpgP8ydlApiq5&#10;/3EQqDgzHyyJR/SW0YUpWK7WCwrwOlNdZ4SVBFXywNm03YXJuQeHuu2o0sswyB5JibOVo/+u40Tm&#10;5Yfb/gIAAP//AwBQSwMEFAAGAAgAAAAhABKJv6zdAAAACAEAAA8AAABkcnMvZG93bnJldi54bWxM&#10;j0FPg0AUhO8m/ofNM/Fi7FIp0FKWRk00Xlv7Ax7sKxDZt4TdFvrv3Z70OJnJzDfFbja9uNDoOssK&#10;losIBHFtdceNguP3x/MahPPIGnvLpOBKDnbl/V2BubYT7+ly8I0IJexyVNB6P+RSurolg25hB+Lg&#10;nexo0Ac5NlKPOIVy08uXKEqlwY7DQosDvbdU/xzORsHpa3pKNlP16Y/ZfpW+YZdV9qrU48P8ugXh&#10;afZ/YbjhB3QoA1Nlz6yd6BWEI15BnGYpiJsdrxMQlYLVMk5AloX8f6D8BQAA//8DAFBLAQItABQA&#10;BgAIAAAAIQC2gziS/gAAAOEBAAATAAAAAAAAAAAAAAAAAAAAAABbQ29udGVudF9UeXBlc10ueG1s&#10;UEsBAi0AFAAGAAgAAAAhADj9If/WAAAAlAEAAAsAAAAAAAAAAAAAAAAALwEAAF9yZWxzLy5yZWxz&#10;UEsBAi0AFAAGAAgAAAAhAKtrq0fsAQAAuAMAAA4AAAAAAAAAAAAAAAAALgIAAGRycy9lMm9Eb2Mu&#10;eG1sUEsBAi0AFAAGAAgAAAAhABKJv6zdAAAACAEAAA8AAAAAAAAAAAAAAAAARgQAAGRycy9kb3du&#10;cmV2LnhtbFBLBQYAAAAABAAEAPMAAABQBQAAAAA=&#10;" stroked="f">
                      <v:textbox>
                        <w:txbxContent>
                          <w:p w14:paraId="09434784" w14:textId="77777777" w:rsidR="00F904B9" w:rsidRPr="00561D6E" w:rsidRDefault="00B60735" w:rsidP="006E5034">
                            <w:pPr>
                              <w:rPr>
                                <w:sz w:val="20"/>
                              </w:rPr>
                            </w:pPr>
                            <w:r w:rsidRPr="00561D6E">
                              <w:rPr>
                                <w:sz w:val="20"/>
                              </w:rPr>
                              <w:t>375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03296" behindDoc="0" locked="0" layoutInCell="1" allowOverlap="1" wp14:anchorId="2BDC6405" wp14:editId="40F5DC92">
                      <wp:simplePos x="0" y="0"/>
                      <wp:positionH relativeFrom="column">
                        <wp:posOffset>1642745</wp:posOffset>
                      </wp:positionH>
                      <wp:positionV relativeFrom="paragraph">
                        <wp:posOffset>1941195</wp:posOffset>
                      </wp:positionV>
                      <wp:extent cx="1108075" cy="291465"/>
                      <wp:effectExtent l="0" t="0" r="0" b="0"/>
                      <wp:wrapNone/>
                      <wp:docPr id="136" name="Text Box 1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658CA9F" w14:textId="77777777" w:rsidR="00F904B9" w:rsidRPr="00561D6E" w:rsidRDefault="00B60735" w:rsidP="006E5034">
                                  <w:pPr>
                                    <w:rPr>
                                      <w:sz w:val="20"/>
                                    </w:rPr>
                                  </w:pPr>
                                  <w:r w:rsidRPr="00561D6E">
                                    <w:rPr>
                                      <w:sz w:val="20"/>
                                    </w:rPr>
                                    <w:t>2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2BDC6405" id="Text Box 100" o:spid="_x0000_s1231" type="#_x0000_t202" style="position:absolute;margin-left:129.35pt;margin-top:152.85pt;width:87.25pt;height:22.95pt;z-index:251703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ZC1B7AEAALkDAAAOAAAAZHJzL2Uyb0RvYy54bWysU1Fv0zAQfkfiP1h+p0mrdhtR0wk6FSEN&#10;hjT4AY7jJBaOz5zdJuXXc3a6rrC3iTxYvpz93X3ffV7fjr1hB4Vegy35fJZzpqyEWtu25D++797d&#10;cOaDsLUwYFXJj8rz283bN+vBFWoBHZhaISMQ64vBlbwLwRVZ5mWneuFn4JSlZAPYi0AhtlmNYiD0&#10;3mSLPL/KBsDaIUjlPf29m5J8k/CbRsnw0DReBWZKTr2FtGJaq7hmm7UoWhSu0/LUhnhFF73Qloqe&#10;oe5EEGyP+gVUryWChybMJPQZNI2WKnEgNvP8HzaPnXAqcSFxvDvL5P8frPx6eHTfkIXxI4w0wETC&#10;u3uQPz2zsO2EbdUHRBg6JWoqPI+SZYPzxelqlNoXPoJUwxeoachiHyABjQ32URXiyQidBnA8i67G&#10;wGQsOc9v8usVZ5Jyi/fz5dUqlRDF022HPnxS0LO4KTnSUBO6ONz7ELsRxdORWMyD0fVOG5MCbKut&#10;QXYQZIBd+k7ofx0zNh62EK9NiPFPohmZTRzDWI1M19RlnlSIvCuoj8QcYXIWvQTadIC/ORvIVSX3&#10;v/YCFWfmsyX1iN4y2jAFy9X1ggK8zFSXGWElQZU8cDZtt2Gy7t6hbjuq9DwN8kdS4uTlaMDLOJF5&#10;fnGbPwAAAP//AwBQSwMEFAAGAAgAAAAhADK6hvPfAAAACwEAAA8AAABkcnMvZG93bnJldi54bWxM&#10;j89Og0AQh+8mvsNmTLwYuxQKVGRp1ETjtbUPsLBTILKzhN0W+vaOJ73Nny+/+abcLXYQF5x870jB&#10;ehWBQGqc6alVcPx6f9yC8EGT0YMjVHBFD7vq9qbUhXEz7fFyCK3gEPKFVtCFMBZS+qZDq/3KjUi8&#10;O7nJ6sDt1Eoz6ZnD7SDjKMqk1T3xhU6P+NZh8304WwWnz/khfZrrj3DM95vsVfd57a5K3d8tL88g&#10;Ai7hD4ZffVaHip1qdybjxaAgTrc5owqSKOWCiU2SxCBqnqTrDGRVyv8/VD8AAAD//wMAUEsBAi0A&#10;FAAGAAgAAAAhALaDOJL+AAAA4QEAABMAAAAAAAAAAAAAAAAAAAAAAFtDb250ZW50X1R5cGVzXS54&#10;bWxQSwECLQAUAAYACAAAACEAOP0h/9YAAACUAQAACwAAAAAAAAAAAAAAAAAvAQAAX3JlbHMvLnJl&#10;bHNQSwECLQAUAAYACAAAACEAX2QtQewBAAC5AwAADgAAAAAAAAAAAAAAAAAuAgAAZHJzL2Uyb0Rv&#10;Yy54bWxQSwECLQAUAAYACAAAACEAMrqG898AAAALAQAADwAAAAAAAAAAAAAAAABGBAAAZHJzL2Rv&#10;d25yZXYueG1sUEsFBgAAAAAEAAQA8wAAAFIFAAAAAA==&#10;" stroked="f">
                      <v:textbox>
                        <w:txbxContent>
                          <w:p w14:paraId="4658CA9F" w14:textId="77777777" w:rsidR="00F904B9" w:rsidRPr="00561D6E" w:rsidRDefault="00B60735" w:rsidP="006E5034">
                            <w:pPr>
                              <w:rPr>
                                <w:sz w:val="20"/>
                              </w:rPr>
                            </w:pPr>
                            <w:r w:rsidRPr="00561D6E">
                              <w:rPr>
                                <w:sz w:val="20"/>
                              </w:rPr>
                              <w:t>2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01248" behindDoc="0" locked="0" layoutInCell="1" allowOverlap="1" wp14:anchorId="331BB531" wp14:editId="4902DEB5">
                      <wp:simplePos x="0" y="0"/>
                      <wp:positionH relativeFrom="column">
                        <wp:posOffset>0</wp:posOffset>
                      </wp:positionH>
                      <wp:positionV relativeFrom="paragraph">
                        <wp:posOffset>1941195</wp:posOffset>
                      </wp:positionV>
                      <wp:extent cx="879475" cy="291465"/>
                      <wp:effectExtent l="0" t="0" r="0" b="0"/>
                      <wp:wrapNone/>
                      <wp:docPr id="135" name="Text Box 9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794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BB3F20B" w14:textId="77777777" w:rsidR="00F904B9" w:rsidRPr="00561D6E" w:rsidRDefault="00B60735" w:rsidP="006E5034">
                                  <w:pPr>
                                    <w:rPr>
                                      <w:sz w:val="20"/>
                                    </w:rPr>
                                  </w:pPr>
                                  <w:r w:rsidRPr="00561D6E">
                                    <w:rPr>
                                      <w:sz w:val="20"/>
                                    </w:rPr>
                                    <w:t>300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31BB531" id="Text Box 99" o:spid="_x0000_s1232" type="#_x0000_t202" style="position:absolute;margin-left:0;margin-top:152.85pt;width:69.25pt;height:22.95pt;z-index:251701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0xep7QEAALgDAAAOAAAAZHJzL2Uyb0RvYy54bWysU9uO0zAQfUfiHyy/07RRu92Nmq6gqyKk&#10;5SItfIDjOImF4zFjt0n5esZOt1vgDZEHy+Oxz8w5c7K5H3vDjgq9BlvyxWzOmbISam3bkn/7un9z&#10;y5kPwtbCgFUlPynP77evX20GV6gcOjC1QkYg1heDK3kXgiuyzMtO9cLPwClLyQawF4FCbLMaxUDo&#10;vcny+fwmGwBrhyCV93T6MCX5NuE3jZLhc9N4FZgpOfUW0oppreKabTeiaFG4TstzG+IfuuiFtlT0&#10;AvUggmAH1H9B9VoieGjCTEKfQdNoqRIHYrOY/8HmqRNOJS4kjncXmfz/g5Wfjk/uC7IwvoORBphI&#10;ePcI8rtnFnadsK16iwhDp0RNhRdRsmxwvjg/jVL7wkeQavgINQ1ZHAIkoLHBPqpCPBmh0wBOF9HV&#10;GJikw9v13XK94kxSKr9bLG9WqYIonh879OG9gp7FTcmRZprAxfHRh9iMKJ6vxFoejK732pgUYFvt&#10;DLKjoPnv03dG/+2asfGyhfhsQowniWUkNlEMYzUyXVOX8zyCRNoV1CcijjAZi34E2nSAPzkbyFQl&#10;9z8OAhVn5oMl8YjeMrowBcvVOqcArzPVdUZYSVAlD5xN212YnHtwqNuOKr0Mg+yRlDhbOfrvOk5k&#10;Xn647S8AAAD//wMAUEsDBBQABgAIAAAAIQDhltCO3QAAAAgBAAAPAAAAZHJzL2Rvd25yZXYueG1s&#10;TI/NboMwEITvlfoO1lbKpWpMmgIpxURNpVa55ucBFrwBVLxG2Ank7eucmuPsrGa+ydeT6cSFBtda&#10;VrCYRyCIK6tbrhUcD98vKxDOI2vsLJOCKzlYF48POWbajryjy97XIoSwy1BB432fSemqhgy6ue2J&#10;g3eyg0Ef5FBLPeAYwk0nX6MokQZbDg0N9vTVUPW7PxsFp+34HL+P5Y8/pru3ZINtWtqrUrOn6fMD&#10;hKfJ/z/DDT+gQxGYSntm7USnIAzxCpZRnIK42ctVDKIMl3iRgCxyeT+g+AMAAP//AwBQSwECLQAU&#10;AAYACAAAACEAtoM4kv4AAADhAQAAEwAAAAAAAAAAAAAAAAAAAAAAW0NvbnRlbnRfVHlwZXNdLnht&#10;bFBLAQItABQABgAIAAAAIQA4/SH/1gAAAJQBAAALAAAAAAAAAAAAAAAAAC8BAABfcmVscy8ucmVs&#10;c1BLAQItABQABgAIAAAAIQCc0xep7QEAALgDAAAOAAAAAAAAAAAAAAAAAC4CAABkcnMvZTJvRG9j&#10;LnhtbFBLAQItABQABgAIAAAAIQDhltCO3QAAAAgBAAAPAAAAAAAAAAAAAAAAAEcEAABkcnMvZG93&#10;bnJldi54bWxQSwUGAAAAAAQABADzAAAAUQUAAAAA&#10;" stroked="f">
                      <v:textbox>
                        <w:txbxContent>
                          <w:p w14:paraId="7BB3F20B" w14:textId="77777777" w:rsidR="00F904B9" w:rsidRPr="00561D6E" w:rsidRDefault="00B60735" w:rsidP="006E5034">
                            <w:pPr>
                              <w:rPr>
                                <w:sz w:val="20"/>
                              </w:rPr>
                            </w:pPr>
                            <w:r w:rsidRPr="00561D6E">
                              <w:rPr>
                                <w:sz w:val="20"/>
                              </w:rPr>
                              <w:t>300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699200" behindDoc="0" locked="0" layoutInCell="1" allowOverlap="1" wp14:anchorId="0E26B1A7" wp14:editId="7D7A1CB8">
                      <wp:simplePos x="0" y="0"/>
                      <wp:positionH relativeFrom="column">
                        <wp:posOffset>1642745</wp:posOffset>
                      </wp:positionH>
                      <wp:positionV relativeFrom="paragraph">
                        <wp:posOffset>1579245</wp:posOffset>
                      </wp:positionV>
                      <wp:extent cx="1108075" cy="291465"/>
                      <wp:effectExtent l="0" t="0" r="0" b="0"/>
                      <wp:wrapNone/>
                      <wp:docPr id="134" name="Text Box 9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701FF0F" w14:textId="77777777" w:rsidR="00F904B9" w:rsidRPr="00561D6E" w:rsidRDefault="00B60735" w:rsidP="006E5034">
                                  <w:pPr>
                                    <w:rPr>
                                      <w:sz w:val="20"/>
                                    </w:rPr>
                                  </w:pPr>
                                  <w:r w:rsidRPr="00561D6E">
                                    <w:rPr>
                                      <w:sz w:val="20"/>
                                    </w:rPr>
                                    <w:t>1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E26B1A7" id="Text Box 98" o:spid="_x0000_s1233" type="#_x0000_t202" style="position:absolute;margin-left:129.35pt;margin-top:124.35pt;width:87.25pt;height:22.95pt;z-index:2516992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3JGv7QEAALkDAAAOAAAAZHJzL2Uyb0RvYy54bWysU8tu2zAQvBfoPxC815JdO0kFy0HrwEWB&#10;9AEk/QCKoiSiFJdd0pbcr++Schy3uRXVgeBqydmd2eH6duwNOyj0GmzJ57OcM2Ul1Nq2Jf/+uHtz&#10;w5kPwtbCgFUlPyrPbzevX60HV6gFdGBqhYxArC8GV/IuBFdkmZed6oWfgVOWkg1gLwKF2GY1ioHQ&#10;e5Mt8vwqGwBrhyCV9/T3bkryTcJvGiXD16bxKjBTcuotpBXTWsU126xF0aJwnZanNsQ/dNELbano&#10;GepOBMH2qF9A9VoieGjCTEKfQdNoqRIHYjPP/2Lz0AmnEhcSx7uzTP7/wcovhwf3DVkYP8BIA0wk&#10;vLsH+cMzC9tO2Fa9R4ShU6KmwvMoWTY4X5yuRql94SNINXyGmoYs9gES0NhgH1UhnozQaQDHs+hq&#10;DEzGkvP8Jr9ecSYpt3g3X16tUglRPN126MNHBT2Lm5IjDTWhi8O9D7EbUTwdicU8GF3vtDEpwLba&#10;GmQHQQbYpe+E/scxY+NhC/HahBj/JJqR2cQxjNXIdE1d5m8jSORdQX0k5giTs+gl0KYD/MXZQK4q&#10;uf+5F6g4M58sqUf0ltGGKViurhcU4GWmuswIKwmq5IGzabsNk3X3DnXbUaXnaZA/khInL0cDXsaJ&#10;zPOL2/wGAAD//wMAUEsDBBQABgAIAAAAIQC9Q2fX3wAAAAsBAAAPAAAAZHJzL2Rvd25yZXYueG1s&#10;TI9BT4NAEIXvJv6HzZh4MXaRUmiRpVETjdfW/oCFnQKRnSXsttB/7/Rkb2/mvbz5ptjOthdnHH3n&#10;SMHLIgKBVDvTUaPg8PP5vAbhgyaje0eo4IIetuX9XaFz4yba4XkfGsEl5HOtoA1hyKX0dYtW+4Ub&#10;kNg7utHqwOPYSDPqicttL+MoSqXVHfGFVg/40WL9uz9ZBcfv6Wm1maqvcMh2Sfquu6xyF6UeH+a3&#10;VxAB5/Afhis+o0PJTJU7kfGiVxCv1hlHWSRXwYlkuYxBVLzZJCnIspC3P5R/AAAA//8DAFBLAQIt&#10;ABQABgAIAAAAIQC2gziS/gAAAOEBAAATAAAAAAAAAAAAAAAAAAAAAABbQ29udGVudF9UeXBlc10u&#10;eG1sUEsBAi0AFAAGAAgAAAAhADj9If/WAAAAlAEAAAsAAAAAAAAAAAAAAAAALwEAAF9yZWxzLy5y&#10;ZWxzUEsBAi0AFAAGAAgAAAAhAGjcka/tAQAAuQMAAA4AAAAAAAAAAAAAAAAALgIAAGRycy9lMm9E&#10;b2MueG1sUEsBAi0AFAAGAAgAAAAhAL1DZ9ffAAAACwEAAA8AAAAAAAAAAAAAAAAARwQAAGRycy9k&#10;b3ducmV2LnhtbFBLBQYAAAAABAAEAPMAAABTBQAAAAA=&#10;" stroked="f">
                      <v:textbox>
                        <w:txbxContent>
                          <w:p w14:paraId="2701FF0F" w14:textId="77777777" w:rsidR="00F904B9" w:rsidRPr="00561D6E" w:rsidRDefault="00B60735" w:rsidP="006E5034">
                            <w:pPr>
                              <w:rPr>
                                <w:sz w:val="20"/>
                              </w:rPr>
                            </w:pPr>
                            <w:r w:rsidRPr="00561D6E">
                              <w:rPr>
                                <w:sz w:val="20"/>
                              </w:rPr>
                              <w:t>1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697152" behindDoc="0" locked="0" layoutInCell="1" allowOverlap="1" wp14:anchorId="50ACC2DE" wp14:editId="0EBC9A97">
                      <wp:simplePos x="0" y="0"/>
                      <wp:positionH relativeFrom="column">
                        <wp:posOffset>539115</wp:posOffset>
                      </wp:positionH>
                      <wp:positionV relativeFrom="paragraph">
                        <wp:posOffset>1579245</wp:posOffset>
                      </wp:positionV>
                      <wp:extent cx="927735" cy="291465"/>
                      <wp:effectExtent l="0" t="0" r="0" b="0"/>
                      <wp:wrapNone/>
                      <wp:docPr id="133" name="Text Box 9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773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D380059" w14:textId="77777777" w:rsidR="00F904B9" w:rsidRPr="00561D6E" w:rsidRDefault="00B60735" w:rsidP="006E5034">
                                  <w:pPr>
                                    <w:rPr>
                                      <w:sz w:val="20"/>
                                    </w:rPr>
                                  </w:pPr>
                                  <w:r w:rsidRPr="00561D6E">
                                    <w:rPr>
                                      <w:sz w:val="20"/>
                                    </w:rPr>
                                    <w:t>1 blå (75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0ACC2DE" id="Text Box 97" o:spid="_x0000_s1234" type="#_x0000_t202" style="position:absolute;margin-left:42.45pt;margin-top:124.35pt;width:73.05pt;height:22.95pt;z-index:2516971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TLWM7QEAALgDAAAOAAAAZHJzL2Uyb0RvYy54bWysU9uO0zAQfUfiHyy/07Sh3bJR0xV0VYS0&#10;XKSFD3AcJ7FwPGbsNilfz9jpdgu8IfJgeTz2mTlnTjZ3Y2/YUaHXYEu+mM05U1ZCrW1b8m9f96/e&#10;cOaDsLUwYFXJT8rzu+3LF5vBFSqHDkytkBGI9cXgSt6F4Ios87JTvfAzcMpSsgHsRaAQ26xGMRB6&#10;b7J8Pr/JBsDaIUjlPZ3eT0m+TfhNo2T43DReBWZKTr2FtGJaq7hm240oWhSu0/LchviHLnqhLRW9&#10;QN2LINgB9V9QvZYIHpowk9Bn0DRaqsSB2Czmf7B57IRTiQuJ491FJv//YOWn46P7giyM72CkASYS&#10;3j2A/O6ZhV0nbKveIsLQKVFT4UWULBucL85Po9S+8BGkGj5CTUMWhwAJaGywj6oQT0boNIDTRXQ1&#10;Bibp8DZfr1+vOJOUym8Xy5tVqiCKp8cOfXivoGdxU3KkmSZwcXzwITYjiqcrsZYHo+u9NiYF2FY7&#10;g+woaP779J3Rf7tmbLxsIT6bEONJYhmJTRTDWI1M19TlfBlBIu0K6hMRR5iMRT8CbTrAn5wNZKqS&#10;+x8HgYoz88GSeERvGV2YguVqnVOA15nqOiOsJKiSB86m7S5Mzj041G1HlZ6HQfZISpytHP13HScy&#10;zz/c9hcAAAD//wMAUEsDBBQABgAIAAAAIQD3bDk23wAAAAoBAAAPAAAAZHJzL2Rvd25yZXYueG1s&#10;TI/dToNAEEbvTXyHzTTxxtiliPzJ0qiJpretfYABtkDKzhJ2W+jbO17p3Uzm5JvzFdvFDOKqJ9db&#10;UrBZByA01bbpqVVw/P58SkE4j9TgYEkruGkH2/L+rsC8sTPt9fXgW8Eh5HJU0Hk/5lK6utMG3dqO&#10;mvh2spNBz+vUymbCmcPNIMMgiKXBnvhDh6P+6HR9PlyMgtNufnzJ5urLH5N9FL9jn1T2ptTDanl7&#10;BeH14v9g+NVndSjZqbIXapwYFKRRxqSCMEoTEAyEzxsuV/GQRTHIspD/K5Q/AAAA//8DAFBLAQIt&#10;ABQABgAIAAAAIQC2gziS/gAAAOEBAAATAAAAAAAAAAAAAAAAAAAAAABbQ29udGVudF9UeXBlc10u&#10;eG1sUEsBAi0AFAAGAAgAAAAhADj9If/WAAAAlAEAAAsAAAAAAAAAAAAAAAAALwEAAF9yZWxzLy5y&#10;ZWxzUEsBAi0AFAAGAAgAAAAhANBMtYztAQAAuAMAAA4AAAAAAAAAAAAAAAAALgIAAGRycy9lMm9E&#10;b2MueG1sUEsBAi0AFAAGAAgAAAAhAPdsOTbfAAAACgEAAA8AAAAAAAAAAAAAAAAARwQAAGRycy9k&#10;b3ducmV2LnhtbFBLBQYAAAAABAAEAPMAAABTBQAAAAA=&#10;" stroked="f">
                      <v:textbox>
                        <w:txbxContent>
                          <w:p w14:paraId="3D380059" w14:textId="77777777" w:rsidR="00F904B9" w:rsidRPr="00561D6E" w:rsidRDefault="00B60735" w:rsidP="006E5034">
                            <w:pPr>
                              <w:rPr>
                                <w:sz w:val="20"/>
                              </w:rPr>
                            </w:pPr>
                            <w:r w:rsidRPr="00561D6E">
                              <w:rPr>
                                <w:sz w:val="20"/>
                              </w:rPr>
                              <w:t>1 blå (75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695104" behindDoc="0" locked="0" layoutInCell="1" allowOverlap="1" wp14:anchorId="74834175" wp14:editId="6A7324F4">
                      <wp:simplePos x="0" y="0"/>
                      <wp:positionH relativeFrom="column">
                        <wp:posOffset>-12065</wp:posOffset>
                      </wp:positionH>
                      <wp:positionV relativeFrom="paragraph">
                        <wp:posOffset>1579245</wp:posOffset>
                      </wp:positionV>
                      <wp:extent cx="691515" cy="291465"/>
                      <wp:effectExtent l="0" t="0" r="0" b="0"/>
                      <wp:wrapNone/>
                      <wp:docPr id="132" name="Text Box 9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151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B0B6F3D" w14:textId="77777777" w:rsidR="00F904B9" w:rsidRPr="00561D6E" w:rsidRDefault="00B60735" w:rsidP="006E5034">
                                  <w:pPr>
                                    <w:rPr>
                                      <w:sz w:val="20"/>
                                    </w:rPr>
                                  </w:pPr>
                                  <w:r w:rsidRPr="00561D6E">
                                    <w:rPr>
                                      <w:sz w:val="20"/>
                                    </w:rPr>
                                    <w:t>225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4834175" id="Text Box 96" o:spid="_x0000_s1235" type="#_x0000_t202" style="position:absolute;margin-left:-.95pt;margin-top:124.35pt;width:54.45pt;height:22.95pt;z-index:2516951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m9tG7AEAALgDAAAOAAAAZHJzL2Uyb0RvYy54bWysU9uO0zAQfUfiHyy/0zRVW9io6Qq6KkJa&#10;LtLCBziOk1g4HjN2m5SvZ+x0u4V9W5EHy+Oxz8w5c7K5HXvDjgq9BlvyfDbnTFkJtbZtyX983795&#10;x5kPwtbCgFUlPynPb7evX20GV6gFdGBqhYxArC8GV/IuBFdkmZed6oWfgVOWkg1gLwKF2GY1ioHQ&#10;e5Mt5vN1NgDWDkEq7+n0bkrybcJvGiXD16bxKjBTcuotpBXTWsU1225E0aJwnZbnNsQLuuiFtlT0&#10;AnUngmAH1M+gei0RPDRhJqHPoGm0VIkDscnn/7B56IRTiQuJ491FJv//YOWX44P7hiyMH2CkASYS&#10;3t2D/OmZhV0nbKveI8LQKVFT4TxKlg3OF+enUWpf+AhSDZ+hpiGLQ4AENDbYR1WIJyN0GsDpIroa&#10;A5N0uL7JV/mKM0mpxU2+XK9SBVE8Pnbow0cFPYubkiPNNIGL470PsRlRPF6JtTwYXe+1MSnAttoZ&#10;ZEdB89+n74z+1zVj42UL8dmEGE8Sy0hsohjGamS6pi7nqcVIu4L6RMQRJmPRj0CbDvA3ZwOZquT+&#10;10Gg4sx8siQe0VtGF6ZguXq7oACvM9V1RlhJUCUPnE3bXZice3Co244qPQ2D7JGUOFs5+u86TmSe&#10;frjtHwAAAP//AwBQSwMEFAAGAAgAAAAhAFset0HeAAAACgEAAA8AAABkcnMvZG93bnJldi54bWxM&#10;j8FugzAMhu+T9g6RK+0ytaEVg8II1TZp067t+gCGuIBKHETSQt9+6Wk72v70+/uL3Wx6caXRdZYV&#10;rFcRCOLa6o4bBcefz+UWhPPIGnvLpOBGDnbl40OBubYT7+l68I0IIexyVNB6P+RSurolg25lB+Jw&#10;O9nRoA/j2Eg94hTCTS83UZRIgx2HDy0O9NFSfT5cjILT9/T8kk3Vlz+m+zh5xy6t7E2pp8X89grC&#10;0+z/YLjrB3Uog1NlL6yd6BUs11kgFWzibQriDkRpKFeFTRYnIMtC/q9Q/gIAAP//AwBQSwECLQAU&#10;AAYACAAAACEAtoM4kv4AAADhAQAAEwAAAAAAAAAAAAAAAAAAAAAAW0NvbnRlbnRfVHlwZXNdLnht&#10;bFBLAQItABQABgAIAAAAIQA4/SH/1gAAAJQBAAALAAAAAAAAAAAAAAAAAC8BAABfcmVscy8ucmVs&#10;c1BLAQItABQABgAIAAAAIQB6m9tG7AEAALgDAAAOAAAAAAAAAAAAAAAAAC4CAABkcnMvZTJvRG9j&#10;LnhtbFBLAQItABQABgAIAAAAIQBbHrdB3gAAAAoBAAAPAAAAAAAAAAAAAAAAAEYEAABkcnMvZG93&#10;bnJldi54bWxQSwUGAAAAAAQABADzAAAAUQUAAAAA&#10;" stroked="f">
                      <v:textbox>
                        <w:txbxContent>
                          <w:p w14:paraId="7B0B6F3D" w14:textId="77777777" w:rsidR="00F904B9" w:rsidRPr="00561D6E" w:rsidRDefault="00B60735" w:rsidP="006E5034">
                            <w:pPr>
                              <w:rPr>
                                <w:sz w:val="20"/>
                              </w:rPr>
                            </w:pPr>
                            <w:r w:rsidRPr="00561D6E">
                              <w:rPr>
                                <w:sz w:val="20"/>
                              </w:rPr>
                              <w:t>225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693056" behindDoc="0" locked="0" layoutInCell="1" allowOverlap="1" wp14:anchorId="5E5DA3CB" wp14:editId="496185F3">
                      <wp:simplePos x="0" y="0"/>
                      <wp:positionH relativeFrom="column">
                        <wp:posOffset>1642745</wp:posOffset>
                      </wp:positionH>
                      <wp:positionV relativeFrom="paragraph">
                        <wp:posOffset>1175385</wp:posOffset>
                      </wp:positionV>
                      <wp:extent cx="1108075" cy="291465"/>
                      <wp:effectExtent l="0" t="0" r="0" b="0"/>
                      <wp:wrapNone/>
                      <wp:docPr id="131" name="Text Box 9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B4123DC" w14:textId="77777777" w:rsidR="00F904B9" w:rsidRPr="00561D6E" w:rsidRDefault="00B60735" w:rsidP="006E5034">
                                  <w:pPr>
                                    <w:rPr>
                                      <w:sz w:val="20"/>
                                    </w:rPr>
                                  </w:pPr>
                                  <w:r w:rsidRPr="00561D6E">
                                    <w:rPr>
                                      <w:sz w:val="20"/>
                                    </w:rPr>
                                    <w:t>1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E5DA3CB" id="Text Box 95" o:spid="_x0000_s1236" type="#_x0000_t202" style="position:absolute;margin-left:129.35pt;margin-top:92.55pt;width:87.25pt;height:22.95pt;z-index:2516930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dX8z7AEAALkDAAAOAAAAZHJzL2Uyb0RvYy54bWysU8GO0zAQvSPxD5bvNGnVdpeo6Qq6KkJa&#10;WKSFD3AcJ7FwPGbsNilfz9jpdgvcEDlYnoz9Zt6b583d2Bt2VOg12JLPZzlnykqotW1L/u3r/s0t&#10;Zz4IWwsDVpX8pDy/275+tRlcoRbQgakVMgKxvhhcybsQXJFlXnaqF34GTllKNoC9CBRim9UoBkLv&#10;TbbI83U2ANYOQSrv6e/9lOTbhN80SobHpvEqMFNy6i2kFdNaxTXbbkTRonCdluc2xD900QttqegF&#10;6l4EwQ6o/4LqtUTw0ISZhD6DptFSJQ7EZp7/weapE04lLiSOdxeZ/P+DlZ+PT+4LsjC+h5EGmEh4&#10;9wDyu2cWdp2wrXqHCEOnRE2F51GybHC+OF+NUvvCR5Bq+AQ1DVkcAiSgscE+qkI8GaHTAE4X0dUY&#10;mIwl5/ltfrPiTFJu8Xa+XK9SCVE833bowwcFPYubkiMNNaGL44MPsRtRPB+JxTwYXe+1MSnAttoZ&#10;ZEdBBtin74z+2zFj42EL8dqEGP8kmpHZxDGM1ch0TV3m6wgSeVdQn4g5wuQsegm06QB/cjaQq0ru&#10;fxwEKs7MR0vqEb1ltGEKlqubBQV4namuM8JKgip54Gza7sJk3YND3XZU6WUa5I+kxNnL0YDXcSLz&#10;8uK2vwAAAP//AwBQSwMEFAAGAAgAAAAhAKPbrqffAAAACwEAAA8AAABkcnMvZG93bnJldi54bWxM&#10;j91Og0AQhe9NfIfNmHhj7PJTCqUsjZpovG3tAwywBSI7S9htoW/veKWXk+/knG+K/WIGcdWT6y0p&#10;CFcBCE21bXpqFZy+3p8zEM4jNThY0gpu2sG+vL8rMG/sTAd9PfpWcAm5HBV03o+5lK7utEG3sqMm&#10;Zmc7GfR8Tq1sJpy53AwyCoKNNNgTL3Q46rdO19/Hi1Fw/pyfku1cffhTelhvXrFPK3tT6vFhedmB&#10;8Hrxf2H41Wd1KNmpshdqnBgUREmWcpRBloQgOLGO4whExSgOA5BlIf//UP4AAAD//wMAUEsBAi0A&#10;FAAGAAgAAAAhALaDOJL+AAAA4QEAABMAAAAAAAAAAAAAAAAAAAAAAFtDb250ZW50X1R5cGVzXS54&#10;bWxQSwECLQAUAAYACAAAACEAOP0h/9YAAACUAQAACwAAAAAAAAAAAAAAAAAvAQAAX3JlbHMvLnJl&#10;bHNQSwECLQAUAAYACAAAACEAfHV/M+wBAAC5AwAADgAAAAAAAAAAAAAAAAAuAgAAZHJzL2Uyb0Rv&#10;Yy54bWxQSwECLQAUAAYACAAAACEAo9uup98AAAALAQAADwAAAAAAAAAAAAAAAABGBAAAZHJzL2Rv&#10;d25yZXYueG1sUEsFBgAAAAAEAAQA8wAAAFIFAAAAAA==&#10;" stroked="f">
                      <v:textbox>
                        <w:txbxContent>
                          <w:p w14:paraId="7B4123DC" w14:textId="77777777" w:rsidR="00F904B9" w:rsidRPr="00561D6E" w:rsidRDefault="00B60735" w:rsidP="006E5034">
                            <w:pPr>
                              <w:rPr>
                                <w:sz w:val="20"/>
                              </w:rPr>
                            </w:pPr>
                            <w:r w:rsidRPr="00561D6E">
                              <w:rPr>
                                <w:sz w:val="20"/>
                              </w:rPr>
                              <w:t>1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691008" behindDoc="0" locked="0" layoutInCell="1" allowOverlap="1" wp14:anchorId="3D5CA800" wp14:editId="26A5D0FB">
                      <wp:simplePos x="0" y="0"/>
                      <wp:positionH relativeFrom="column">
                        <wp:posOffset>-12065</wp:posOffset>
                      </wp:positionH>
                      <wp:positionV relativeFrom="paragraph">
                        <wp:posOffset>1175385</wp:posOffset>
                      </wp:positionV>
                      <wp:extent cx="691515" cy="291465"/>
                      <wp:effectExtent l="0" t="0" r="0" b="0"/>
                      <wp:wrapNone/>
                      <wp:docPr id="130" name="Text Box 9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151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C838471" w14:textId="77777777" w:rsidR="00F904B9" w:rsidRPr="00561D6E" w:rsidRDefault="00B60735" w:rsidP="006E5034">
                                  <w:pPr>
                                    <w:rPr>
                                      <w:sz w:val="20"/>
                                    </w:rPr>
                                  </w:pPr>
                                  <w:r w:rsidRPr="00561D6E">
                                    <w:rPr>
                                      <w:sz w:val="20"/>
                                    </w:rPr>
                                    <w:t>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D5CA800" id="Text Box 94" o:spid="_x0000_s1237" type="#_x0000_t202" style="position:absolute;margin-left:-.95pt;margin-top:92.55pt;width:54.45pt;height:22.95pt;z-index:2516910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I2eo7AEAALgDAAAOAAAAZHJzL2Uyb0RvYy54bWysU8GO0zAQvSPxD5bvNE3Vdtmo6Qq6KkJa&#10;WKSFD3AcJ7FwPGbsNilfz9jpdgvcEDlYHo/9Zt6bl83d2Bt2VOg12JLnszlnykqotW1L/u3r/s1b&#10;znwQthYGrCr5SXl+t339ajO4Qi2gA1MrZARifTG4knchuCLLvOxUL/wMnLKUbAB7ESjENqtRDITe&#10;m2wxn6+zAbB2CFJ5T6f3U5JvE37TKBkem8arwEzJqbeQVkxrFddsuxFFi8J1Wp7bEP/QRS+0paIX&#10;qHsRBDug/guq1xLBQxNmEvoMmkZLlTgQm3z+B5unTjiVuJA43l1k8v8PVn4+PrkvyML4HkYaYCLh&#10;3QPI755Z2HXCtuodIgydEjUVzqNk2eB8cX4apfaFjyDV8AlqGrI4BEhAY4N9VIV4MkKnAZwuoqsx&#10;MEmH69t8la84k5Ra3ObL9SpVEMXzY4c+fFDQs7gpOdJME7g4PvgQmxHF85VYy4PR9V4bkwJsq51B&#10;dhQ0/336zui/XTM2XrYQn02I8SSxjMQmimGsRqZr6nJ+E0Ei7QrqExFHmIxFPwJtOsCfnA1kqpL7&#10;HweBijPz0ZJ4RG8ZXZiC5epmQQFeZ6rrjLCSoEoeOJu2uzA59+BQtx1VehkG2SMpcbZy9N91nMi8&#10;/HDbXwAAAP//AwBQSwMEFAAGAAgAAAAhAEWGfjHeAAAACgEAAA8AAABkcnMvZG93bnJldi54bWxM&#10;j8FOwzAMhu9IvENkJC5oSzrYupWmEyCBuG7sAdzGayuapGqytXt7vBM72v70+/vz7WQ7caYhtN5p&#10;SOYKBLnKm9bVGg4/n7M1iBDRGey8Iw0XCrAt7u9yzIwf3Y7O+1gLDnEhQw1NjH0mZagashjmvifH&#10;t6MfLEYeh1qaAUcOt51cKLWSFlvHHxrs6aOh6nd/shqO3+PTcjOWX/GQ7l5W79impb9o/fgwvb2C&#10;iDTFfxiu+qwOBTuV/uRMEJ2GWbJhkvfrZQLiCqiUy5UaFs+JAlnk8rZC8QcAAP//AwBQSwECLQAU&#10;AAYACAAAACEAtoM4kv4AAADhAQAAEwAAAAAAAAAAAAAAAAAAAAAAW0NvbnRlbnRfVHlwZXNdLnht&#10;bFBLAQItABQABgAIAAAAIQA4/SH/1gAAAJQBAAALAAAAAAAAAAAAAAAAAC8BAABfcmVscy8ucmVs&#10;c1BLAQItABQABgAIAAAAIQBNI2eo7AEAALgDAAAOAAAAAAAAAAAAAAAAAC4CAABkcnMvZTJvRG9j&#10;LnhtbFBLAQItABQABgAIAAAAIQBFhn4x3gAAAAoBAAAPAAAAAAAAAAAAAAAAAEYEAABkcnMvZG93&#10;bnJldi54bWxQSwUGAAAAAAQABADzAAAAUQUAAAAA&#10;" stroked="f">
                      <v:textbox>
                        <w:txbxContent>
                          <w:p w14:paraId="6C838471" w14:textId="77777777" w:rsidR="00F904B9" w:rsidRPr="00561D6E" w:rsidRDefault="00B60735" w:rsidP="006E5034">
                            <w:pPr>
                              <w:rPr>
                                <w:sz w:val="20"/>
                              </w:rPr>
                            </w:pPr>
                            <w:r w:rsidRPr="00561D6E">
                              <w:rPr>
                                <w:sz w:val="20"/>
                              </w:rPr>
                              <w:t>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688960" behindDoc="0" locked="0" layoutInCell="1" allowOverlap="1" wp14:anchorId="424F03E0" wp14:editId="6C548848">
                      <wp:simplePos x="0" y="0"/>
                      <wp:positionH relativeFrom="column">
                        <wp:posOffset>562610</wp:posOffset>
                      </wp:positionH>
                      <wp:positionV relativeFrom="paragraph">
                        <wp:posOffset>803275</wp:posOffset>
                      </wp:positionV>
                      <wp:extent cx="927735" cy="291465"/>
                      <wp:effectExtent l="0" t="0" r="0" b="0"/>
                      <wp:wrapNone/>
                      <wp:docPr id="129" name="Text Box 9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773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265B4FB" w14:textId="77777777" w:rsidR="00F904B9" w:rsidRPr="00561D6E" w:rsidRDefault="00B60735" w:rsidP="006E5034">
                                  <w:pPr>
                                    <w:rPr>
                                      <w:sz w:val="20"/>
                                    </w:rPr>
                                  </w:pPr>
                                  <w:r w:rsidRPr="00561D6E">
                                    <w:rPr>
                                      <w:sz w:val="20"/>
                                    </w:rPr>
                                    <w:t>1 blå (75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24F03E0" id="Text Box 93" o:spid="_x0000_s1238" type="#_x0000_t202" style="position:absolute;margin-left:44.3pt;margin-top:63.25pt;width:73.05pt;height:22.95pt;z-index:2516889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1q2G7QEAALgDAAAOAAAAZHJzL2Uyb0RvYy54bWysU1Fv0zAQfkfiP1h+p2lLu25R0wk6FSGN&#10;gTT2AxzHSSwcnzm7Tcqv5+x0XYG3iTxYPp/93X3ffVnfDp1hB4Vegy34bDLlTFkJlbZNwZ++795d&#10;c+aDsJUwYFXBj8rz283bN+ve5WoOLZhKISMQ6/PeFbwNweVZ5mWrOuEn4JSlZA3YiUAhNlmFoif0&#10;zmTz6fQq6wErhyCV93R6Nyb5JuHXtZLha117FZgpOPUW0oppLeOabdYib1C4VstTG+IVXXRCWyp6&#10;hroTQbA96n+gOi0RPNRhIqHLoK61VIkDsZlN/2Lz2AqnEhcSx7uzTP7/wcqHw6P7hiwMH2GgASYS&#10;3t2D/OGZhW0rbKM+IELfKlFR4VmULOudz09Po9Q+9xGk7L9ARUMW+wAJaKixi6oQT0boNIDjWXQ1&#10;BCbp8Ga+Wr1fciYpNb+ZLa6WqYLInx879OGTgo7FTcGRZprAxeHeh9iMyJ+vxFoejK522pgUYFNu&#10;DbKDoPnv0ndC/+OasfGyhfhsRIwniWUkNlIMQzkwXVGX0+sIEmmXUB2JOMJoLPoRaNMC/uKsJ1MV&#10;3P/cC1Scmc+WxCN6i+jCFCyWqzkFeJkpLzPCSoIqeOBs3G7D6Ny9Q920VOllGGSPpMTJytF/l3Ei&#10;8/LDbX4DAAD//wMAUEsDBBQABgAIAAAAIQBAK77T3gAAAAoBAAAPAAAAZHJzL2Rvd25yZXYueG1s&#10;TI/BToNAEIbvJr7DZky8GLuIFBBZGjWp8draBxjYLRDZWcJuC317pyc9zj9f/vmm3Cx2EGcz+d6R&#10;gqdVBMJQ43RPrYLD9/YxB+EDksbBkVFwMR421e1NiYV2M+3MeR9awSXkC1TQhTAWUvqmMxb9yo2G&#10;eHd0k8XA49RKPeHM5XaQcRSl0mJPfKHD0Xx0pvnZn6yC49f8sH6Z689wyHZJ+o59VruLUvd3y9sr&#10;iGCW8AfDVZ/VoWKn2p1IezEoyPOUSc7jdA2Cgfg5yUDUnGRxArIq5f8Xql8AAAD//wMAUEsBAi0A&#10;FAAGAAgAAAAhALaDOJL+AAAA4QEAABMAAAAAAAAAAAAAAAAAAAAAAFtDb250ZW50X1R5cGVzXS54&#10;bWxQSwECLQAUAAYACAAAACEAOP0h/9YAAACUAQAACwAAAAAAAAAAAAAAAAAvAQAAX3JlbHMvLnJl&#10;bHNQSwECLQAUAAYACAAAACEAodathu0BAAC4AwAADgAAAAAAAAAAAAAAAAAuAgAAZHJzL2Uyb0Rv&#10;Yy54bWxQSwECLQAUAAYACAAAACEAQCu+094AAAAKAQAADwAAAAAAAAAAAAAAAABHBAAAZHJzL2Rv&#10;d25yZXYueG1sUEsFBgAAAAAEAAQA8wAAAFIFAAAAAA==&#10;" stroked="f">
                      <v:textbox>
                        <w:txbxContent>
                          <w:p w14:paraId="5265B4FB" w14:textId="77777777" w:rsidR="00F904B9" w:rsidRPr="00561D6E" w:rsidRDefault="00B60735" w:rsidP="006E5034">
                            <w:pPr>
                              <w:rPr>
                                <w:sz w:val="20"/>
                              </w:rPr>
                            </w:pPr>
                            <w:r w:rsidRPr="00561D6E">
                              <w:rPr>
                                <w:sz w:val="20"/>
                              </w:rPr>
                              <w:t>1 blå (75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686912" behindDoc="0" locked="0" layoutInCell="1" allowOverlap="1" wp14:anchorId="01FD1F2E" wp14:editId="66A1E646">
                      <wp:simplePos x="0" y="0"/>
                      <wp:positionH relativeFrom="column">
                        <wp:posOffset>0</wp:posOffset>
                      </wp:positionH>
                      <wp:positionV relativeFrom="paragraph">
                        <wp:posOffset>803275</wp:posOffset>
                      </wp:positionV>
                      <wp:extent cx="539115" cy="291465"/>
                      <wp:effectExtent l="0" t="0" r="0" b="0"/>
                      <wp:wrapNone/>
                      <wp:docPr id="128" name="Text Box 9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911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DEB4FA6" w14:textId="77777777" w:rsidR="00F904B9" w:rsidRPr="00561D6E" w:rsidRDefault="00B60735" w:rsidP="006E5034">
                                  <w:pPr>
                                    <w:rPr>
                                      <w:sz w:val="20"/>
                                    </w:rPr>
                                  </w:pPr>
                                  <w:r w:rsidRPr="00561D6E">
                                    <w:rPr>
                                      <w:sz w:val="20"/>
                                    </w:rPr>
                                    <w:t>75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1FD1F2E" id="Text Box 92" o:spid="_x0000_s1239" type="#_x0000_t202" style="position:absolute;margin-left:0;margin-top:63.25pt;width:42.45pt;height:22.95pt;z-index:251686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9CBB7AEAALgDAAAOAAAAZHJzL2Uyb0RvYy54bWysU8GO0zAQvSPxD5bvNE1pFxo1XUFXRUjL&#10;grTwAY7jJBaOx4zdJuXrGTvdboEbIgfL47HfzHvzsrkde8OOCr0GW/J8NudMWQm1tm3Jv33dv3rL&#10;mQ/C1sKAVSU/Kc9vty9fbAZXqAV0YGqFjECsLwZX8i4EV2SZl53qhZ+BU5aSDWAvAoXYZjWKgdB7&#10;ky3m85tsAKwdglTe0+ndlOTbhN80SobPTeNVYKbk1FtIK6a1imu23YiiReE6Lc9tiH/oohfaUtEL&#10;1J0Igh1Q/wXVa4ngoQkzCX0GTaOlShyITT7/g81jJ5xKXEgc7y4y+f8HKx+Oj+4LsjC+h5EGmEh4&#10;dw/yu2cWdp2wrXqHCEOnRE2F8yhZNjhfnJ9GqX3hI0g1fIKahiwOARLQ2GAfVSGejNBpAKeL6GoM&#10;TNLh6vU6z1ecSUot1vnyZpUqiOLpsUMfPijoWdyUHGmmCVwc732IzYji6Uqs5cHoeq+NSQG21c4g&#10;Owqa/z59Z/TfrhkbL1uIzybEeJJYRmITxTBWI9M1dTlfR5BIu4L6RMQRJmPRj0CbDvAnZwOZquT+&#10;x0Gg4sx8tCQe0VtGF6ZguXqzoACvM9V1RlhJUCUPnE3bXZice3Co244qPQ+D7JGUOFs5+u86TmSe&#10;f7jtLwAAAP//AwBQSwMEFAAGAAgAAAAhALQiPqvbAAAABwEAAA8AAABkcnMvZG93bnJldi54bWxM&#10;j0FPg0AQhe8m/ofNmHgxdpFQaJGlURON19b+gAGmQGRnCbst9N87nvT43pu8902xW+ygLjT53rGB&#10;p1UEirh2Tc+tgePX++MGlA/IDQ6OycCVPOzK25sC88bNvKfLIbRKStjnaKALYcy19nVHFv3KjcSS&#10;ndxkMYicWt1MOEu5HXQcRam22LMsdDjSW0f19+FsDZw+54f1dq4+wjHbJ+kr9lnlrsbc3y0vz6AC&#10;LeHvGH7xBR1KYarcmRuvBgPySBA3TtegJN4kW1CVGFmcgC4L/Z+//AEAAP//AwBQSwECLQAUAAYA&#10;CAAAACEAtoM4kv4AAADhAQAAEwAAAAAAAAAAAAAAAAAAAAAAW0NvbnRlbnRfVHlwZXNdLnhtbFBL&#10;AQItABQABgAIAAAAIQA4/SH/1gAAAJQBAAALAAAAAAAAAAAAAAAAAC8BAABfcmVscy8ucmVsc1BL&#10;AQItABQABgAIAAAAIQDG9CBB7AEAALgDAAAOAAAAAAAAAAAAAAAAAC4CAABkcnMvZTJvRG9jLnht&#10;bFBLAQItABQABgAIAAAAIQC0Ij6r2wAAAAcBAAAPAAAAAAAAAAAAAAAAAEYEAABkcnMvZG93bnJl&#10;di54bWxQSwUGAAAAAAQABADzAAAATgUAAAAA&#10;" stroked="f">
                      <v:textbox>
                        <w:txbxContent>
                          <w:p w14:paraId="5DEB4FA6" w14:textId="77777777" w:rsidR="00F904B9" w:rsidRPr="00561D6E" w:rsidRDefault="00B60735" w:rsidP="006E5034">
                            <w:pPr>
                              <w:rPr>
                                <w:sz w:val="20"/>
                              </w:rPr>
                            </w:pPr>
                            <w:r w:rsidRPr="00561D6E">
                              <w:rPr>
                                <w:sz w:val="20"/>
                              </w:rPr>
                              <w:t>75 mg</w:t>
                            </w:r>
                          </w:p>
                        </w:txbxContent>
                      </v:textbox>
                    </v:shape>
                  </w:pict>
                </mc:Fallback>
              </mc:AlternateContent>
            </w:r>
          </w:p>
          <w:p w14:paraId="3561FB11" w14:textId="77777777" w:rsidR="006E5034" w:rsidRPr="00DC2BA7" w:rsidRDefault="00B60735" w:rsidP="00B057AB">
            <w:pPr>
              <w:pStyle w:val="Default"/>
              <w:rPr>
                <w:szCs w:val="22"/>
                <w:lang w:val="sv-SE"/>
              </w:rPr>
            </w:pPr>
            <w:r w:rsidRPr="00DC2BA7">
              <w:rPr>
                <w:noProof/>
                <w:lang w:eastAsia="en-US" w:bidi="ar-SA"/>
              </w:rPr>
              <mc:AlternateContent>
                <mc:Choice Requires="wps">
                  <w:drawing>
                    <wp:anchor distT="0" distB="0" distL="114300" distR="114300" simplePos="0" relativeHeight="251682816" behindDoc="0" locked="0" layoutInCell="1" allowOverlap="1" wp14:anchorId="6C0BFEF8" wp14:editId="23416462">
                      <wp:simplePos x="0" y="0"/>
                      <wp:positionH relativeFrom="column">
                        <wp:posOffset>-12065</wp:posOffset>
                      </wp:positionH>
                      <wp:positionV relativeFrom="paragraph">
                        <wp:posOffset>0</wp:posOffset>
                      </wp:positionV>
                      <wp:extent cx="551180" cy="224790"/>
                      <wp:effectExtent l="0" t="0" r="0" b="0"/>
                      <wp:wrapNone/>
                      <wp:docPr id="191" name="Text Box 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1180" cy="2247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0B14435" w14:textId="77777777" w:rsidR="00F904B9" w:rsidRPr="00561D6E" w:rsidRDefault="00B60735" w:rsidP="006E5034">
                                  <w:pPr>
                                    <w:rPr>
                                      <w:b/>
                                      <w:sz w:val="20"/>
                                    </w:rPr>
                                  </w:pPr>
                                  <w:r w:rsidRPr="00561D6E">
                                    <w:rPr>
                                      <w:b/>
                                      <w:sz w:val="20"/>
                                    </w:rPr>
                                    <w:t>Dos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C0BFEF8" id="Text Box 90" o:spid="_x0000_s1240" type="#_x0000_t202" style="position:absolute;margin-left:-.95pt;margin-top:0;width:43.4pt;height:17.7pt;z-index:251682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WDVs7AEAALgDAAAOAAAAZHJzL2Uyb0RvYy54bWysU8Fu2zAMvQ/YPwi6L46DZG2NOMWWIsOA&#10;bh3Q7QNkWbaFyaJGKbGzrx8lp2nQ3Yr6IIii9Mj3Hr2+HXvDDgq9BlvyfDbnTFkJtbZtyX/93H24&#10;5swHYWthwKqSH5Xnt5v379aDK9QCOjC1QkYg1heDK3kXgiuyzMtO9cLPwClLyQawF4FCbLMaxUDo&#10;vckW8/nHbACsHYJU3tPp3ZTkm4TfNEqGh6bxKjBTcuotpBXTWsU126xF0aJwnZanNsQruuiFtlT0&#10;DHUngmB71P9B9VoieGjCTEKfQdNoqRIHYpPPX7B57IRTiQuJ491ZJv92sPL74dH9QBbGzzCSgYmE&#10;d/cgf3tmYdsJ26pPiDB0StRUOI+SZYPzxelplNoXPoJUwzeoyWSxD5CAxgb7qArxZIROBhzPoqsx&#10;MEmHq1WeX1NGUmqxWF7dJFMyUTw9dujDFwU9i5uSI3mawMXh3ofYjCiersRaHoyud9qYFGBbbQ2y&#10;gyD/d+lL/b+4Zmy8bCE+mxDjSWIZiU0Uw1iNTNfUZZ5ajLQrqI9EHGEaLPoRaNMB/uVsoKEquf+z&#10;F6g4M18tiXeTL5dxClOwXF0tKMDLTHWZEVYSVMkDZ9N2G6bJ3TvUbUeVns2g8UhKnEY5zt9lnMg8&#10;/3CbfwAAAP//AwBQSwMEFAAGAAgAAAAhALsWyufaAAAABQEAAA8AAABkcnMvZG93bnJldi54bWxM&#10;j81OwzAQhO9IvIO1SFxQ6xTSv5BNBUggri19gE3sJhHxOordJn17lhMcRzOa+SbfTa5TFzuE1jPC&#10;Yp6Aslx503KNcPx6n21AhUhsqPNsEa42wK64vckpM37kvb0cYq2khENGCE2MfaZ1qBrrKMx9b1m8&#10;kx8cRZFDrc1Ao5S7Tj8myUo7alkWGurtW2Or78PZIZw+x4fldiw/4nG9T1ev1K5Lf0W8v5tenkFF&#10;O8W/MPziCzoUwlT6M5ugOoTZYitJBDkk7iYVVSI8LVPQRa7/0xc/AAAA//8DAFBLAQItABQABgAI&#10;AAAAIQC2gziS/gAAAOEBAAATAAAAAAAAAAAAAAAAAAAAAABbQ29udGVudF9UeXBlc10ueG1sUEsB&#10;Ai0AFAAGAAgAAAAhADj9If/WAAAAlAEAAAsAAAAAAAAAAAAAAAAALwEAAF9yZWxzLy5yZWxzUEsB&#10;Ai0AFAAGAAgAAAAhAEpYNWzsAQAAuAMAAA4AAAAAAAAAAAAAAAAALgIAAGRycy9lMm9Eb2MueG1s&#10;UEsBAi0AFAAGAAgAAAAhALsWyufaAAAABQEAAA8AAAAAAAAAAAAAAAAARgQAAGRycy9kb3ducmV2&#10;LnhtbFBLBQYAAAAABAAEAPMAAABNBQAAAAA=&#10;" stroked="f">
                      <v:textbox>
                        <w:txbxContent>
                          <w:p w14:paraId="00B14435" w14:textId="77777777" w:rsidR="00F904B9" w:rsidRPr="00561D6E" w:rsidRDefault="00B60735" w:rsidP="006E5034">
                            <w:pPr>
                              <w:rPr>
                                <w:b/>
                                <w:sz w:val="20"/>
                              </w:rPr>
                            </w:pPr>
                            <w:r w:rsidRPr="00561D6E">
                              <w:rPr>
                                <w:b/>
                                <w:sz w:val="20"/>
                              </w:rPr>
                              <w:t>Dos</w:t>
                            </w:r>
                          </w:p>
                        </w:txbxContent>
                      </v:textbox>
                    </v:shape>
                  </w:pict>
                </mc:Fallback>
              </mc:AlternateContent>
            </w:r>
            <w:r w:rsidRPr="00DC2BA7">
              <w:rPr>
                <w:noProof/>
                <w:lang w:eastAsia="en-US" w:bidi="ar-SA"/>
              </w:rPr>
              <mc:AlternateContent>
                <mc:Choice Requires="wps">
                  <w:drawing>
                    <wp:anchor distT="0" distB="0" distL="114300" distR="114300" simplePos="0" relativeHeight="251684864" behindDoc="0" locked="0" layoutInCell="1" allowOverlap="1" wp14:anchorId="1EB4D9D9" wp14:editId="1B160FEF">
                      <wp:simplePos x="0" y="0"/>
                      <wp:positionH relativeFrom="column">
                        <wp:posOffset>539115</wp:posOffset>
                      </wp:positionH>
                      <wp:positionV relativeFrom="paragraph">
                        <wp:posOffset>0</wp:posOffset>
                      </wp:positionV>
                      <wp:extent cx="3345815" cy="224790"/>
                      <wp:effectExtent l="0" t="0" r="0" b="0"/>
                      <wp:wrapNone/>
                      <wp:docPr id="190" name="Text Box 9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45815" cy="2247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3AA3643" w14:textId="77777777" w:rsidR="00F904B9" w:rsidRPr="00561D6E" w:rsidRDefault="00B60735" w:rsidP="006E5034">
                                  <w:pPr>
                                    <w:rPr>
                                      <w:b/>
                                      <w:sz w:val="20"/>
                                      <w:lang w:val="sv-SE"/>
                                    </w:rPr>
                                  </w:pPr>
                                  <w:r w:rsidRPr="00561D6E">
                                    <w:rPr>
                                      <w:b/>
                                      <w:sz w:val="20"/>
                                      <w:lang w:val="sv-SE"/>
                                    </w:rPr>
                                    <w:t>Antalet sprutor som behövs för aktuell dos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EB4D9D9" id="Text Box 91" o:spid="_x0000_s1241" type="#_x0000_t202" style="position:absolute;margin-left:42.45pt;margin-top:0;width:263.45pt;height:17.7pt;z-index:251684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QyMB7gEAALkDAAAOAAAAZHJzL2Uyb0RvYy54bWysU1Fv0zAQfkfiP1h+p2m6lm1R0wk6FSGN&#10;gTT4AY7jJBaOz5zdJuXXc3a6rhpviDxYPp/93X3ffVnfjb1hB4Vegy15PptzpqyEWtu25D++797d&#10;cOaDsLUwYFXJj8rzu83bN+vBFWoBHZhaISMQ64vBlbwLwRVZ5mWneuFn4JSlZAPYi0AhtlmNYiD0&#10;3mSL+fx9NgDWDkEq7+n0fkryTcJvGiXD16bxKjBTcuotpBXTWsU126xF0aJwnZanNsQ/dNELbano&#10;GepeBMH2qP+C6rVE8NCEmYQ+g6bRUiUOxCafv2Lz1AmnEhcSx7uzTP7/wcrHw5P7hiyMH2GkASYS&#10;3j2A/OmZhW0nbKs+IMLQKVFT4TxKlg3OF6enUWpf+AhSDV+gpiGLfYAENDbYR1WIJyN0GsDxLLoa&#10;A5N0eHW1XN3kK84k5RaL5fVtmkomiufXDn34pKBncVNypKEmdHF48CF2I4rnK7GYB6PrnTYmBdhW&#10;W4PsIMgAu/QlAq+uGRsvW4jPJsR4kmhGZhPHMFYj0zV1mScVIu8K6iMxR5icRX8CbTrA35wN5KqS&#10;+197gYoz89mSerf5chltmILl6npBAV5mqsuMsJKgSh44m7bbMFl371C3HVV6mQb5Iylx8nI04GWc&#10;yLz8cZs/AAAA//8DAFBLAwQUAAYACAAAACEAE1ied9sAAAAGAQAADwAAAGRycy9kb3ducmV2Lnht&#10;bEyPQU+DQBSE7yb+h80z8WLsglLaIo9GTTReW/sDFngFIvuWsNtC/73Pkz1OZjLzTb6dba/ONPrO&#10;MUK8iEARV67uuEE4fH88rkH5YLg2vWNCuJCHbXF7k5usdhPv6LwPjZIS9plBaEMYMq191ZI1fuEG&#10;YvGObrQmiBwbXY9mknLb66coSrU1HctCawZ6b6n62Z8swvFrelhupvIzHFa7JH0z3ap0F8T7u/n1&#10;BVSgOfyH4Q9f0KEQptKduPaqR1gnG0kiyCFx0ziWIyXC8zIBXeT6Gr/4BQAA//8DAFBLAQItABQA&#10;BgAIAAAAIQC2gziS/gAAAOEBAAATAAAAAAAAAAAAAAAAAAAAAABbQ29udGVudF9UeXBlc10ueG1s&#10;UEsBAi0AFAAGAAgAAAAhADj9If/WAAAAlAEAAAsAAAAAAAAAAAAAAAAALwEAAF9yZWxzLy5yZWxz&#10;UEsBAi0AFAAGAAgAAAAhAGVDIwHuAQAAuQMAAA4AAAAAAAAAAAAAAAAALgIAAGRycy9lMm9Eb2Mu&#10;eG1sUEsBAi0AFAAGAAgAAAAhABNYnnfbAAAABgEAAA8AAAAAAAAAAAAAAAAASAQAAGRycy9kb3du&#10;cmV2LnhtbFBLBQYAAAAABAAEAPMAAABQBQAAAAA=&#10;" stroked="f">
                      <v:textbox>
                        <w:txbxContent>
                          <w:p w14:paraId="73AA3643" w14:textId="77777777" w:rsidR="00F904B9" w:rsidRPr="00561D6E" w:rsidRDefault="00B60735" w:rsidP="006E5034">
                            <w:pPr>
                              <w:rPr>
                                <w:b/>
                                <w:sz w:val="20"/>
                                <w:lang w:val="sv-SE"/>
                              </w:rPr>
                            </w:pPr>
                            <w:r w:rsidRPr="00561D6E">
                              <w:rPr>
                                <w:b/>
                                <w:sz w:val="20"/>
                                <w:lang w:val="sv-SE"/>
                              </w:rPr>
                              <w:t>Antalet sprutor som behövs för aktuell dos</w:t>
                            </w:r>
                          </w:p>
                        </w:txbxContent>
                      </v:textbox>
                    </v:shape>
                  </w:pict>
                </mc:Fallback>
              </mc:AlternateContent>
            </w:r>
            <w:r w:rsidRPr="00DC2BA7">
              <w:rPr>
                <w:noProof/>
                <w:color w:val="auto"/>
                <w:sz w:val="22"/>
                <w:szCs w:val="22"/>
                <w:lang w:eastAsia="en-US" w:bidi="ar-SA"/>
              </w:rPr>
              <w:drawing>
                <wp:inline distT="0" distB="0" distL="0" distR="0" wp14:anchorId="386DFCD8" wp14:editId="6E89CD12">
                  <wp:extent cx="4212590" cy="3418205"/>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pic:cNvPicPr>
                            <a:picLocks noChangeAspect="1" noChangeArrowheads="1"/>
                          </pic:cNvPicPr>
                        </pic:nvPicPr>
                        <pic:blipFill>
                          <a:blip r:embed="rId29">
                            <a:extLst>
                              <a:ext uri="{28A0092B-C50C-407E-A947-70E740481C1C}">
                                <a14:useLocalDpi xmlns:a14="http://schemas.microsoft.com/office/drawing/2010/main" val="0"/>
                              </a:ext>
                            </a:extLst>
                          </a:blip>
                          <a:stretch>
                            <a:fillRect/>
                          </a:stretch>
                        </pic:blipFill>
                        <pic:spPr bwMode="auto">
                          <a:xfrm>
                            <a:off x="0" y="0"/>
                            <a:ext cx="4212590" cy="3418205"/>
                          </a:xfrm>
                          <a:prstGeom prst="rect">
                            <a:avLst/>
                          </a:prstGeom>
                          <a:noFill/>
                          <a:ln>
                            <a:noFill/>
                          </a:ln>
                        </pic:spPr>
                      </pic:pic>
                    </a:graphicData>
                  </a:graphic>
                </wp:inline>
              </w:drawing>
            </w:r>
          </w:p>
        </w:tc>
      </w:tr>
    </w:tbl>
    <w:p w14:paraId="3A3AF7D6" w14:textId="77777777" w:rsidR="006E5034" w:rsidRPr="00DC2BA7" w:rsidRDefault="006E5034" w:rsidP="00535973">
      <w:pPr>
        <w:pStyle w:val="Text"/>
        <w:widowControl w:val="0"/>
        <w:spacing w:before="0"/>
        <w:jc w:val="left"/>
        <w:rPr>
          <w:sz w:val="22"/>
          <w:lang w:val="sv-SE"/>
        </w:rPr>
      </w:pPr>
    </w:p>
    <w:p w14:paraId="0342B1F9" w14:textId="7747B46E" w:rsidR="004571E4" w:rsidRPr="00DC2BA7" w:rsidRDefault="00B60735" w:rsidP="00535973">
      <w:pPr>
        <w:pStyle w:val="Listlevel1"/>
        <w:spacing w:before="0" w:after="0"/>
        <w:ind w:left="567" w:hanging="567"/>
        <w:rPr>
          <w:color w:val="000000"/>
          <w:sz w:val="22"/>
          <w:szCs w:val="22"/>
          <w:lang w:val="sv-SE"/>
        </w:rPr>
      </w:pPr>
      <w:r w:rsidRPr="00DC2BA7">
        <w:rPr>
          <w:color w:val="000000"/>
          <w:sz w:val="22"/>
          <w:szCs w:val="22"/>
          <w:lang w:val="sv-SE"/>
        </w:rPr>
        <w:t>1.</w:t>
      </w:r>
      <w:r w:rsidRPr="00DC2BA7">
        <w:rPr>
          <w:color w:val="000000"/>
          <w:sz w:val="22"/>
          <w:szCs w:val="22"/>
          <w:lang w:val="sv-SE"/>
        </w:rPr>
        <w:tab/>
        <w:t xml:space="preserve">Ta ut förpackningen ur kylskåpet och låt den ligga </w:t>
      </w:r>
      <w:r w:rsidR="009703B3" w:rsidRPr="00DC2BA7">
        <w:rPr>
          <w:color w:val="000000"/>
          <w:sz w:val="22"/>
          <w:szCs w:val="22"/>
          <w:lang w:val="sv-SE"/>
        </w:rPr>
        <w:t xml:space="preserve">framme </w:t>
      </w:r>
      <w:r w:rsidRPr="00DC2BA7">
        <w:rPr>
          <w:b/>
          <w:color w:val="000000"/>
          <w:sz w:val="22"/>
          <w:szCs w:val="22"/>
          <w:lang w:val="sv-SE"/>
        </w:rPr>
        <w:t>oöppnad</w:t>
      </w:r>
      <w:r w:rsidRPr="00DC2BA7">
        <w:rPr>
          <w:color w:val="000000"/>
          <w:sz w:val="22"/>
          <w:szCs w:val="22"/>
          <w:lang w:val="sv-SE"/>
        </w:rPr>
        <w:t xml:space="preserve"> cirka </w:t>
      </w:r>
      <w:r w:rsidR="00881A11">
        <w:rPr>
          <w:color w:val="000000"/>
          <w:sz w:val="22"/>
          <w:szCs w:val="22"/>
          <w:lang w:val="sv-SE"/>
        </w:rPr>
        <w:t>30</w:t>
      </w:r>
      <w:r w:rsidRPr="00DC2BA7">
        <w:rPr>
          <w:color w:val="000000"/>
          <w:sz w:val="22"/>
          <w:szCs w:val="22"/>
          <w:lang w:val="sv-SE"/>
        </w:rPr>
        <w:t> minuter tills rumstemperatur uppnås (låt sprutan ligga kvar i kartongen för att skyddas mot ljus).</w:t>
      </w:r>
    </w:p>
    <w:p w14:paraId="30B26025" w14:textId="77777777" w:rsidR="004571E4" w:rsidRPr="00DC2BA7" w:rsidRDefault="00B60735" w:rsidP="00535973">
      <w:pPr>
        <w:pStyle w:val="Listlevel1"/>
        <w:spacing w:before="0" w:after="0"/>
        <w:ind w:left="567" w:hanging="567"/>
        <w:rPr>
          <w:color w:val="000000"/>
          <w:sz w:val="22"/>
          <w:szCs w:val="22"/>
          <w:lang w:val="sv-SE"/>
        </w:rPr>
      </w:pPr>
      <w:r w:rsidRPr="00DC2BA7">
        <w:rPr>
          <w:color w:val="000000"/>
          <w:sz w:val="22"/>
          <w:szCs w:val="22"/>
          <w:lang w:val="sv-SE"/>
        </w:rPr>
        <w:t>2.</w:t>
      </w:r>
      <w:r w:rsidRPr="00DC2BA7">
        <w:rPr>
          <w:color w:val="000000"/>
          <w:sz w:val="22"/>
          <w:szCs w:val="22"/>
          <w:lang w:val="sv-SE"/>
        </w:rPr>
        <w:tab/>
        <w:t xml:space="preserve">När du är redo att </w:t>
      </w:r>
      <w:r w:rsidR="009703B3" w:rsidRPr="00DC2BA7">
        <w:rPr>
          <w:color w:val="000000"/>
          <w:sz w:val="22"/>
          <w:szCs w:val="22"/>
          <w:lang w:val="sv-SE"/>
        </w:rPr>
        <w:t>använda sprutan</w:t>
      </w:r>
      <w:r w:rsidRPr="00DC2BA7">
        <w:rPr>
          <w:color w:val="000000"/>
          <w:sz w:val="22"/>
          <w:szCs w:val="22"/>
          <w:lang w:val="sv-SE"/>
        </w:rPr>
        <w:t>, tvätta händerna noggrant med tvål och vatten.</w:t>
      </w:r>
    </w:p>
    <w:p w14:paraId="461F383F" w14:textId="77777777" w:rsidR="004571E4" w:rsidRPr="00DC2BA7" w:rsidRDefault="00B60735" w:rsidP="00535973">
      <w:pPr>
        <w:pStyle w:val="Listlevel1"/>
        <w:spacing w:before="0" w:after="0"/>
        <w:ind w:left="567" w:hanging="567"/>
        <w:rPr>
          <w:color w:val="000000"/>
          <w:sz w:val="22"/>
          <w:szCs w:val="22"/>
          <w:lang w:val="sv-SE"/>
        </w:rPr>
      </w:pPr>
      <w:r w:rsidRPr="00DC2BA7">
        <w:rPr>
          <w:color w:val="000000"/>
          <w:sz w:val="22"/>
          <w:szCs w:val="22"/>
          <w:lang w:val="sv-SE"/>
        </w:rPr>
        <w:t>3.</w:t>
      </w:r>
      <w:r w:rsidRPr="00DC2BA7">
        <w:rPr>
          <w:color w:val="000000"/>
          <w:sz w:val="22"/>
          <w:szCs w:val="22"/>
          <w:lang w:val="sv-SE"/>
        </w:rPr>
        <w:tab/>
        <w:t>Rengör injektionsstället med en alkoholsvabb.</w:t>
      </w:r>
    </w:p>
    <w:p w14:paraId="36BD9A56" w14:textId="77777777" w:rsidR="004571E4" w:rsidRPr="00DC2BA7" w:rsidRDefault="00B60735" w:rsidP="00535973">
      <w:pPr>
        <w:pStyle w:val="Listlevel1"/>
        <w:spacing w:before="0" w:after="0"/>
        <w:ind w:left="567" w:hanging="567"/>
        <w:rPr>
          <w:color w:val="000000"/>
          <w:sz w:val="22"/>
          <w:szCs w:val="22"/>
          <w:lang w:val="sv-SE"/>
        </w:rPr>
      </w:pPr>
      <w:r w:rsidRPr="00DC2BA7">
        <w:rPr>
          <w:color w:val="000000"/>
          <w:sz w:val="22"/>
          <w:szCs w:val="22"/>
          <w:lang w:val="sv-SE"/>
        </w:rPr>
        <w:t>4.</w:t>
      </w:r>
      <w:r w:rsidRPr="00DC2BA7">
        <w:rPr>
          <w:color w:val="000000"/>
          <w:sz w:val="22"/>
          <w:szCs w:val="22"/>
          <w:lang w:val="sv-SE"/>
        </w:rPr>
        <w:tab/>
      </w:r>
      <w:r w:rsidR="009936ED" w:rsidRPr="00DC2BA7">
        <w:rPr>
          <w:color w:val="000000"/>
          <w:sz w:val="22"/>
          <w:szCs w:val="22"/>
          <w:lang w:val="sv-SE"/>
        </w:rPr>
        <w:t>Ta ut plasttråget ur</w:t>
      </w:r>
      <w:r w:rsidR="00C234A9" w:rsidRPr="00DC2BA7">
        <w:rPr>
          <w:color w:val="000000"/>
          <w:sz w:val="22"/>
          <w:szCs w:val="22"/>
          <w:lang w:val="sv-SE"/>
        </w:rPr>
        <w:t xml:space="preserve"> förpackningen och</w:t>
      </w:r>
      <w:r w:rsidRPr="00DC2BA7">
        <w:rPr>
          <w:color w:val="000000"/>
          <w:sz w:val="22"/>
          <w:szCs w:val="22"/>
          <w:lang w:val="sv-SE"/>
        </w:rPr>
        <w:t xml:space="preserve"> dra bort pappershöljet</w:t>
      </w:r>
      <w:r w:rsidR="009D092F" w:rsidRPr="00DC2BA7">
        <w:rPr>
          <w:color w:val="000000"/>
          <w:sz w:val="22"/>
          <w:szCs w:val="22"/>
          <w:lang w:val="sv-SE"/>
        </w:rPr>
        <w:t>.</w:t>
      </w:r>
      <w:r w:rsidRPr="00DC2BA7">
        <w:rPr>
          <w:color w:val="000000"/>
          <w:sz w:val="22"/>
          <w:szCs w:val="22"/>
          <w:lang w:val="sv-SE"/>
        </w:rPr>
        <w:t xml:space="preserve"> </w:t>
      </w:r>
      <w:r w:rsidR="009D092F" w:rsidRPr="00DC2BA7">
        <w:rPr>
          <w:color w:val="000000"/>
          <w:sz w:val="22"/>
          <w:szCs w:val="22"/>
          <w:lang w:val="sv-SE"/>
        </w:rPr>
        <w:t>Lyft</w:t>
      </w:r>
      <w:r w:rsidRPr="00DC2BA7">
        <w:rPr>
          <w:color w:val="000000"/>
          <w:sz w:val="22"/>
          <w:szCs w:val="22"/>
          <w:lang w:val="sv-SE"/>
        </w:rPr>
        <w:t xml:space="preserve"> ut sprutan</w:t>
      </w:r>
      <w:r w:rsidR="009D092F" w:rsidRPr="00DC2BA7">
        <w:rPr>
          <w:color w:val="000000"/>
          <w:sz w:val="22"/>
          <w:szCs w:val="22"/>
          <w:lang w:val="sv-SE"/>
        </w:rPr>
        <w:t xml:space="preserve"> ur plasttråget genom att </w:t>
      </w:r>
      <w:r w:rsidR="00C234A9" w:rsidRPr="00DC2BA7">
        <w:rPr>
          <w:color w:val="000000"/>
          <w:sz w:val="22"/>
          <w:szCs w:val="22"/>
          <w:lang w:val="sv-SE"/>
        </w:rPr>
        <w:t>hålla</w:t>
      </w:r>
      <w:r w:rsidR="009D092F" w:rsidRPr="00DC2BA7">
        <w:rPr>
          <w:color w:val="000000"/>
          <w:sz w:val="22"/>
          <w:szCs w:val="22"/>
          <w:lang w:val="sv-SE"/>
        </w:rPr>
        <w:t xml:space="preserve"> i den blå mittdelen av sprutan</w:t>
      </w:r>
      <w:r w:rsidRPr="00DC2BA7">
        <w:rPr>
          <w:color w:val="000000"/>
          <w:sz w:val="22"/>
          <w:szCs w:val="22"/>
          <w:lang w:val="sv-SE"/>
        </w:rPr>
        <w:t>.</w:t>
      </w:r>
    </w:p>
    <w:p w14:paraId="22D699BB" w14:textId="77777777" w:rsidR="004571E4" w:rsidRPr="00DC2BA7" w:rsidRDefault="00B60735" w:rsidP="00535973">
      <w:pPr>
        <w:pStyle w:val="Listlevel1"/>
        <w:spacing w:before="0" w:after="0"/>
        <w:ind w:left="567" w:hanging="567"/>
        <w:rPr>
          <w:color w:val="000000"/>
          <w:sz w:val="22"/>
          <w:szCs w:val="22"/>
          <w:lang w:val="sv-SE"/>
        </w:rPr>
      </w:pPr>
      <w:r w:rsidRPr="00DC2BA7">
        <w:rPr>
          <w:color w:val="000000"/>
          <w:sz w:val="22"/>
          <w:szCs w:val="22"/>
          <w:lang w:val="sv-SE"/>
        </w:rPr>
        <w:t>5.</w:t>
      </w:r>
      <w:r w:rsidRPr="00DC2BA7">
        <w:rPr>
          <w:color w:val="000000"/>
          <w:sz w:val="22"/>
          <w:szCs w:val="22"/>
          <w:lang w:val="sv-SE"/>
        </w:rPr>
        <w:tab/>
        <w:t xml:space="preserve">Kontrollera sprutan. </w:t>
      </w:r>
      <w:r w:rsidR="008F0E08" w:rsidRPr="00DC2BA7">
        <w:rPr>
          <w:color w:val="000000"/>
          <w:sz w:val="22"/>
          <w:szCs w:val="22"/>
          <w:lang w:val="sv-SE"/>
        </w:rPr>
        <w:t xml:space="preserve">Vätskan ska vara klar till lätt grumlig. </w:t>
      </w:r>
      <w:r w:rsidR="009703B3" w:rsidRPr="00DC2BA7">
        <w:rPr>
          <w:color w:val="000000"/>
          <w:sz w:val="22"/>
          <w:szCs w:val="22"/>
          <w:lang w:val="sv-SE"/>
        </w:rPr>
        <w:t xml:space="preserve">Färgen kan variera från ofärgad till svagt brun-gul. </w:t>
      </w:r>
      <w:r w:rsidR="008F0E08" w:rsidRPr="00DC2BA7">
        <w:rPr>
          <w:color w:val="000000"/>
          <w:sz w:val="22"/>
          <w:szCs w:val="22"/>
          <w:lang w:val="sv-SE"/>
        </w:rPr>
        <w:t xml:space="preserve">Eventuellt </w:t>
      </w:r>
      <w:r w:rsidR="009936ED" w:rsidRPr="00DC2BA7">
        <w:rPr>
          <w:color w:val="000000"/>
          <w:sz w:val="22"/>
          <w:szCs w:val="22"/>
          <w:lang w:val="sv-SE"/>
        </w:rPr>
        <w:t>kan en</w:t>
      </w:r>
      <w:r w:rsidR="008F0E08" w:rsidRPr="00DC2BA7">
        <w:rPr>
          <w:color w:val="000000"/>
          <w:sz w:val="22"/>
          <w:szCs w:val="22"/>
          <w:lang w:val="sv-SE"/>
        </w:rPr>
        <w:t xml:space="preserve"> luftbubbla</w:t>
      </w:r>
      <w:r w:rsidR="009936ED" w:rsidRPr="00DC2BA7">
        <w:rPr>
          <w:color w:val="000000"/>
          <w:sz w:val="22"/>
          <w:szCs w:val="22"/>
          <w:lang w:val="sv-SE"/>
        </w:rPr>
        <w:t xml:space="preserve"> förekomma</w:t>
      </w:r>
      <w:r w:rsidR="008F0E08" w:rsidRPr="00DC2BA7">
        <w:rPr>
          <w:color w:val="000000"/>
          <w:sz w:val="22"/>
          <w:szCs w:val="22"/>
          <w:lang w:val="sv-SE"/>
        </w:rPr>
        <w:t>, vilket är normalt. ANVÄND INTE</w:t>
      </w:r>
      <w:r w:rsidRPr="00DC2BA7">
        <w:rPr>
          <w:color w:val="000000"/>
          <w:sz w:val="22"/>
          <w:szCs w:val="22"/>
          <w:lang w:val="sv-SE"/>
        </w:rPr>
        <w:t xml:space="preserve"> </w:t>
      </w:r>
      <w:r w:rsidR="009703B3" w:rsidRPr="00DC2BA7">
        <w:rPr>
          <w:color w:val="000000"/>
          <w:sz w:val="22"/>
          <w:szCs w:val="22"/>
          <w:lang w:val="sv-SE"/>
        </w:rPr>
        <w:t xml:space="preserve">sprutan </w:t>
      </w:r>
      <w:r w:rsidRPr="00DC2BA7">
        <w:rPr>
          <w:color w:val="000000"/>
          <w:sz w:val="22"/>
          <w:szCs w:val="22"/>
          <w:lang w:val="sv-SE"/>
        </w:rPr>
        <w:t xml:space="preserve">om den är trasig eller om vätskan ser </w:t>
      </w:r>
      <w:r w:rsidR="009703B3" w:rsidRPr="00DC2BA7">
        <w:rPr>
          <w:color w:val="000000"/>
          <w:sz w:val="22"/>
          <w:szCs w:val="22"/>
          <w:lang w:val="sv-SE"/>
        </w:rPr>
        <w:t>påtagligt</w:t>
      </w:r>
      <w:r w:rsidR="008F0E08" w:rsidRPr="00DC2BA7">
        <w:rPr>
          <w:color w:val="000000"/>
          <w:sz w:val="22"/>
          <w:szCs w:val="22"/>
          <w:lang w:val="sv-SE"/>
        </w:rPr>
        <w:t xml:space="preserve"> </w:t>
      </w:r>
      <w:r w:rsidRPr="00DC2BA7">
        <w:rPr>
          <w:color w:val="000000"/>
          <w:sz w:val="22"/>
          <w:szCs w:val="22"/>
          <w:lang w:val="sv-SE"/>
        </w:rPr>
        <w:t>grumlig ut</w:t>
      </w:r>
      <w:r w:rsidR="009703B3" w:rsidRPr="00DC2BA7">
        <w:rPr>
          <w:color w:val="000000"/>
          <w:sz w:val="22"/>
          <w:szCs w:val="22"/>
          <w:lang w:val="sv-SE"/>
        </w:rPr>
        <w:t>, är fullständigt brun</w:t>
      </w:r>
      <w:r w:rsidRPr="00DC2BA7">
        <w:rPr>
          <w:color w:val="000000"/>
          <w:sz w:val="22"/>
          <w:szCs w:val="22"/>
          <w:lang w:val="sv-SE"/>
        </w:rPr>
        <w:t xml:space="preserve"> eller innehåller partiklar. I dessa fall ska hela förpackn</w:t>
      </w:r>
      <w:r w:rsidR="008F0E08" w:rsidRPr="00DC2BA7">
        <w:rPr>
          <w:color w:val="000000"/>
          <w:sz w:val="22"/>
          <w:szCs w:val="22"/>
          <w:lang w:val="sv-SE"/>
        </w:rPr>
        <w:t>ingen återlämnas till apoteket.</w:t>
      </w:r>
    </w:p>
    <w:p w14:paraId="1DD44F29" w14:textId="77777777" w:rsidR="004571E4" w:rsidRPr="00DC2BA7" w:rsidRDefault="00B60735" w:rsidP="00535973">
      <w:pPr>
        <w:pStyle w:val="Listlevel1"/>
        <w:spacing w:before="0" w:after="0"/>
        <w:ind w:left="567" w:hanging="567"/>
        <w:rPr>
          <w:color w:val="000000"/>
          <w:sz w:val="22"/>
          <w:szCs w:val="22"/>
          <w:lang w:val="sv-SE"/>
        </w:rPr>
      </w:pPr>
      <w:r w:rsidRPr="00DC2BA7">
        <w:rPr>
          <w:color w:val="000000"/>
          <w:sz w:val="22"/>
          <w:szCs w:val="22"/>
          <w:lang w:val="sv-SE"/>
        </w:rPr>
        <w:t>6.</w:t>
      </w:r>
      <w:r w:rsidRPr="00DC2BA7">
        <w:rPr>
          <w:color w:val="000000"/>
          <w:sz w:val="22"/>
          <w:szCs w:val="22"/>
          <w:lang w:val="sv-SE"/>
        </w:rPr>
        <w:tab/>
      </w:r>
      <w:r w:rsidR="00B60470" w:rsidRPr="00DC2BA7">
        <w:rPr>
          <w:color w:val="000000"/>
          <w:sz w:val="22"/>
          <w:szCs w:val="22"/>
          <w:lang w:val="sv-SE"/>
        </w:rPr>
        <w:t>Håll sprutan horisontellt och</w:t>
      </w:r>
      <w:r w:rsidRPr="00DC2BA7">
        <w:rPr>
          <w:color w:val="000000"/>
          <w:sz w:val="22"/>
          <w:szCs w:val="22"/>
          <w:lang w:val="sv-SE"/>
        </w:rPr>
        <w:t xml:space="preserve"> kontrollera utgångsdatumet på etiketten</w:t>
      </w:r>
      <w:r w:rsidR="00B60470" w:rsidRPr="00DC2BA7">
        <w:rPr>
          <w:color w:val="000000"/>
          <w:sz w:val="22"/>
          <w:szCs w:val="22"/>
          <w:lang w:val="sv-SE"/>
        </w:rPr>
        <w:t xml:space="preserve"> genom sprutans fönster</w:t>
      </w:r>
      <w:r w:rsidRPr="00DC2BA7">
        <w:rPr>
          <w:color w:val="000000"/>
          <w:sz w:val="22"/>
          <w:szCs w:val="22"/>
          <w:lang w:val="sv-SE"/>
        </w:rPr>
        <w:t xml:space="preserve">. OBS! </w:t>
      </w:r>
      <w:r w:rsidR="00B60470" w:rsidRPr="00DC2BA7">
        <w:rPr>
          <w:color w:val="000000"/>
          <w:sz w:val="22"/>
          <w:szCs w:val="22"/>
          <w:lang w:val="sv-SE"/>
        </w:rPr>
        <w:t>Det är möjligt att r</w:t>
      </w:r>
      <w:r w:rsidRPr="00DC2BA7">
        <w:rPr>
          <w:color w:val="000000"/>
          <w:sz w:val="22"/>
          <w:szCs w:val="22"/>
          <w:lang w:val="sv-SE"/>
        </w:rPr>
        <w:t xml:space="preserve">otera den inre delen av sprutan så att etiketten kan avläsas genom fönstret. ANVÄND INTE om utgångsdatum har passerat </w:t>
      </w:r>
      <w:r w:rsidR="00B60470" w:rsidRPr="00DC2BA7">
        <w:rPr>
          <w:color w:val="000000"/>
          <w:sz w:val="22"/>
          <w:szCs w:val="22"/>
          <w:lang w:val="sv-SE"/>
        </w:rPr>
        <w:t xml:space="preserve">utan </w:t>
      </w:r>
      <w:r w:rsidR="009936ED" w:rsidRPr="00DC2BA7">
        <w:rPr>
          <w:color w:val="000000"/>
          <w:sz w:val="22"/>
          <w:szCs w:val="22"/>
          <w:lang w:val="sv-SE"/>
        </w:rPr>
        <w:t>returnera</w:t>
      </w:r>
      <w:r w:rsidRPr="00DC2BA7">
        <w:rPr>
          <w:color w:val="000000"/>
          <w:sz w:val="22"/>
          <w:szCs w:val="22"/>
          <w:lang w:val="sv-SE"/>
        </w:rPr>
        <w:t xml:space="preserve"> i så fall hela förpackningen till apoteket.</w:t>
      </w:r>
    </w:p>
    <w:p w14:paraId="74EDA285" w14:textId="77777777" w:rsidR="006E5034" w:rsidRPr="00DC2BA7" w:rsidRDefault="006E5034" w:rsidP="00535973">
      <w:pPr>
        <w:pStyle w:val="Listlevel1"/>
        <w:widowControl w:val="0"/>
        <w:spacing w:before="0" w:after="0"/>
        <w:ind w:left="567" w:hanging="567"/>
        <w:rPr>
          <w:sz w:val="22"/>
          <w:szCs w:val="22"/>
          <w:lang w:val="sv-SE"/>
        </w:rPr>
      </w:pPr>
    </w:p>
    <w:p w14:paraId="5B80C538" w14:textId="77777777" w:rsidR="006E5034" w:rsidRPr="00DC2BA7" w:rsidRDefault="00B60735" w:rsidP="00535973">
      <w:pPr>
        <w:pStyle w:val="Text"/>
        <w:keepNext/>
        <w:widowControl w:val="0"/>
        <w:spacing w:before="0"/>
        <w:jc w:val="left"/>
        <w:rPr>
          <w:b/>
          <w:bCs/>
          <w:sz w:val="22"/>
          <w:lang w:val="sv-SE"/>
        </w:rPr>
      </w:pPr>
      <w:r w:rsidRPr="00DC2BA7">
        <w:rPr>
          <w:b/>
          <w:bCs/>
          <w:sz w:val="22"/>
          <w:lang w:val="sv-SE"/>
        </w:rPr>
        <w:t xml:space="preserve">Hur du använder Xolair </w:t>
      </w:r>
      <w:r w:rsidR="00881A11">
        <w:rPr>
          <w:b/>
          <w:bCs/>
          <w:sz w:val="22"/>
          <w:lang w:val="sv-SE"/>
        </w:rPr>
        <w:t xml:space="preserve">injektionsvätska, lösning i </w:t>
      </w:r>
      <w:r w:rsidRPr="00DC2BA7">
        <w:rPr>
          <w:b/>
          <w:bCs/>
          <w:sz w:val="22"/>
          <w:lang w:val="sv-SE"/>
        </w:rPr>
        <w:t>förfylld spruta</w:t>
      </w:r>
    </w:p>
    <w:p w14:paraId="761AEDC0" w14:textId="77777777" w:rsidR="006E5034" w:rsidRPr="00DC2BA7" w:rsidRDefault="006E5034" w:rsidP="00535973">
      <w:pPr>
        <w:pStyle w:val="Text"/>
        <w:keepNext/>
        <w:widowControl w:val="0"/>
        <w:spacing w:before="0"/>
        <w:jc w:val="left"/>
        <w:rPr>
          <w:sz w:val="22"/>
          <w:lang w:val="sv-SE"/>
        </w:rPr>
      </w:pPr>
    </w:p>
    <w:tbl>
      <w:tblPr>
        <w:tblW w:w="0" w:type="auto"/>
        <w:tblLayout w:type="fixed"/>
        <w:tblLook w:val="0000" w:firstRow="0" w:lastRow="0" w:firstColumn="0" w:lastColumn="0" w:noHBand="0" w:noVBand="0"/>
      </w:tblPr>
      <w:tblGrid>
        <w:gridCol w:w="4649"/>
        <w:gridCol w:w="4650"/>
      </w:tblGrid>
      <w:tr w:rsidR="00211724" w14:paraId="124C020D" w14:textId="77777777" w:rsidTr="006E5034">
        <w:trPr>
          <w:cantSplit/>
        </w:trPr>
        <w:tc>
          <w:tcPr>
            <w:tcW w:w="4649" w:type="dxa"/>
            <w:shd w:val="clear" w:color="auto" w:fill="auto"/>
          </w:tcPr>
          <w:p w14:paraId="021FDAFC" w14:textId="77777777" w:rsidR="006E5034" w:rsidRPr="00DC2BA7" w:rsidRDefault="006E5034" w:rsidP="00B057AB">
            <w:pPr>
              <w:pStyle w:val="Table"/>
              <w:widowControl w:val="0"/>
              <w:spacing w:before="0" w:after="0"/>
              <w:jc w:val="center"/>
              <w:rPr>
                <w:rFonts w:ascii="Times New Roman" w:hAnsi="Times New Roman"/>
                <w:sz w:val="22"/>
                <w:szCs w:val="22"/>
                <w:lang w:val="sv-SE"/>
              </w:rPr>
            </w:pPr>
          </w:p>
          <w:p w14:paraId="1B20AF52" w14:textId="77777777" w:rsidR="006E5034" w:rsidRPr="00DC2BA7" w:rsidRDefault="00B60735" w:rsidP="00B057AB">
            <w:pPr>
              <w:pStyle w:val="Table"/>
              <w:widowControl w:val="0"/>
              <w:spacing w:before="0" w:after="0"/>
              <w:jc w:val="center"/>
              <w:rPr>
                <w:rFonts w:ascii="Times New Roman" w:hAnsi="Times New Roman"/>
                <w:sz w:val="22"/>
                <w:szCs w:val="22"/>
                <w:lang w:val="sv-SE"/>
              </w:rPr>
            </w:pPr>
            <w:r w:rsidRPr="00DC2BA7">
              <w:rPr>
                <w:rFonts w:ascii="Times New Roman" w:hAnsi="Times New Roman"/>
                <w:noProof/>
                <w:sz w:val="22"/>
                <w:szCs w:val="22"/>
              </w:rPr>
              <mc:AlternateContent>
                <mc:Choice Requires="wps">
                  <w:drawing>
                    <wp:anchor distT="0" distB="0" distL="114300" distR="114300" simplePos="0" relativeHeight="251672576" behindDoc="0" locked="0" layoutInCell="1" allowOverlap="1" wp14:anchorId="378D2D3E" wp14:editId="3E0D672F">
                      <wp:simplePos x="0" y="0"/>
                      <wp:positionH relativeFrom="column">
                        <wp:posOffset>-45085</wp:posOffset>
                      </wp:positionH>
                      <wp:positionV relativeFrom="paragraph">
                        <wp:posOffset>22860</wp:posOffset>
                      </wp:positionV>
                      <wp:extent cx="213995" cy="237490"/>
                      <wp:effectExtent l="0" t="0" r="0" b="0"/>
                      <wp:wrapNone/>
                      <wp:docPr id="189" name="Rectangle 8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13995" cy="237490"/>
                              </a:xfrm>
                              <a:prstGeom prst="rect">
                                <a:avLst/>
                              </a:prstGeom>
                              <a:solidFill>
                                <a:srgbClr val="000000"/>
                              </a:solidFill>
                              <a:ln>
                                <a:noFill/>
                              </a:ln>
                              <a:effectLst/>
                              <a:extLst>
                                <a:ext uri="{91240B29-F687-4F45-9708-019B960494DF}">
                                  <a14:hiddenLine xmlns:a14="http://schemas.microsoft.com/office/drawing/2010/main" w="38100">
                                    <a:solidFill>
                                      <a:srgbClr val="F2F2F2"/>
                                    </a:solidFill>
                                    <a:miter lim="800000"/>
                                    <a:headEnd/>
                                    <a:tailEnd/>
                                  </a14:hiddenLine>
                                </a:ext>
                                <a:ext uri="{AF507438-7753-43E0-B8FC-AC1667EBCBE1}">
                                  <a14:hiddenEffects xmlns:a14="http://schemas.microsoft.com/office/drawing/2010/main">
                                    <a:effectLst>
                                      <a:outerShdw dist="28398" dir="3806097" algn="ctr" rotWithShape="0">
                                        <a:srgbClr val="7F7F7F">
                                          <a:alpha val="50000"/>
                                        </a:srgbClr>
                                      </a:outerShdw>
                                    </a:effectLst>
                                  </a14:hiddenEffects>
                                </a:ext>
                              </a:extLst>
                            </wps:spPr>
                            <wps:txbx>
                              <w:txbxContent>
                                <w:p w14:paraId="5FC05DD1" w14:textId="77777777" w:rsidR="00F904B9" w:rsidRDefault="00B60735" w:rsidP="006E5034">
                                  <w:r>
                                    <w:t>1</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rect w14:anchorId="378D2D3E" id="Rectangle 85" o:spid="_x0000_s1242" style="position:absolute;left:0;text-align:left;margin-left:-3.55pt;margin-top:1.8pt;width:16.85pt;height:18.7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FqkV6gEAALwDAAAOAAAAZHJzL2Uyb0RvYy54bWysU9tu2zAMfR+wfxD0vjh203Ux4hRDig4D&#10;ugvQ7QNkWbaFyaJGKbGzrx8lJ2mwvQ3zgyCS4iF5eLy5nwbDDgq9BlvxfLHkTFkJjbZdxb9/e3zz&#10;jjMfhG2EAasqflSe329fv9qMrlQF9GAahYxArC9HV/E+BFdmmZe9GoRfgFOWgi3gIAKZ2GUNipHQ&#10;B5MVy+XbbARsHIJU3pP3YQ7ybcJvWyXDl7b1KjBTceotpBPTWccz225E2aFwvZanNsQ/dDEIbano&#10;BepBBMH2qP+CGrRE8NCGhYQhg7bVUqUZaJp8+cc0z71wKs1C5Hh3ocn/P1j5+fDsvmJs3bsnkD88&#10;s7Drhe3Ue0QYeyUaKpdHorLR+fKSEA1PqaweP0FDqxX7AImDqcUhAtJ0bEpUHy9UqykwSc4iv1mv&#10;bzmTFCpu7lbrtIpMlOdkhz58UDCweKk40iYTuDg8+RCbEeX5SWoejG4etTHJwK7eGWQHEbeevtQ/&#10;zXj9zNj42EJMmxFnj0q6OZU5jxkV5csw1RPTTey/iJDRV0NzJBoQZnHRz0CXHvAXZyMJq+L+516g&#10;4sx8tETlOl+tohKTsbq9K8jA60h9HRFWElTFA2fzdRdm9e4d6q6nSi+rIYkkXk5yjhq8ttMCX366&#10;7W8AAAD//wMAUEsDBBQABgAIAAAAIQCHdMO93gAAAAYBAAAPAAAAZHJzL2Rvd25yZXYueG1sTI5B&#10;S8NAFITvBf/D8gRv7SappBLzUkTaiwexsaC9vWbXJJjdjdlNm/57nyd7GoYZZr58PZlOnPTgW2cR&#10;4kUEQtvKqdbWCPv37fwBhA9kFXXOaoSL9rAubmY5Zcqd7U6fylALHrE+I4QmhD6T0leNNuQXrteW&#10;sy83GApsh1qqgc48bjqZRFEqDbWWHxrq9XOjq+9yNAj17jVxh7dx+/IZbzaXUn38HGiJeHc7PT2C&#10;CHoK/2X4w2d0KJjp6EarvOgQ5quYmwjLFATHScp6RLiPI5BFLq/xi18AAAD//wMAUEsBAi0AFAAG&#10;AAgAAAAhALaDOJL+AAAA4QEAABMAAAAAAAAAAAAAAAAAAAAAAFtDb250ZW50X1R5cGVzXS54bWxQ&#10;SwECLQAUAAYACAAAACEAOP0h/9YAAACUAQAACwAAAAAAAAAAAAAAAAAvAQAAX3JlbHMvLnJlbHNQ&#10;SwECLQAUAAYACAAAACEAmhapFeoBAAC8AwAADgAAAAAAAAAAAAAAAAAuAgAAZHJzL2Uyb0RvYy54&#10;bWxQSwECLQAUAAYACAAAACEAh3TDvd4AAAAGAQAADwAAAAAAAAAAAAAAAABEBAAAZHJzL2Rvd25y&#10;ZXYueG1sUEsFBgAAAAAEAAQA8wAAAE8FAAAAAA==&#10;" fillcolor="black" stroked="f" strokecolor="#f2f2f2" strokeweight="3pt">
                      <v:shadow color="#7f7f7f" opacity=".5" offset="1pt"/>
                      <v:textbox>
                        <w:txbxContent>
                          <w:p w14:paraId="5FC05DD1" w14:textId="77777777" w:rsidR="00F904B9" w:rsidRDefault="00B60735" w:rsidP="006E5034">
                            <w:r>
                              <w:t>1</w:t>
                            </w:r>
                          </w:p>
                        </w:txbxContent>
                      </v:textbox>
                    </v:rect>
                  </w:pict>
                </mc:Fallback>
              </mc:AlternateContent>
            </w:r>
            <w:r w:rsidRPr="00DC2BA7">
              <w:rPr>
                <w:noProof/>
              </w:rPr>
              <w:drawing>
                <wp:inline distT="0" distB="0" distL="0" distR="0" wp14:anchorId="233C50BD" wp14:editId="5BF23441">
                  <wp:extent cx="2394585" cy="1720215"/>
                  <wp:effectExtent l="0" t="0" r="0" b="0"/>
                  <wp:docPr id="180692931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6929314" name="Picture 1"/>
                          <pic:cNvPicPr>
                            <a:picLocks noChangeAspect="1" noChangeArrowheads="1"/>
                          </pic:cNvPicPr>
                        </pic:nvPicPr>
                        <pic:blipFill>
                          <a:blip r:embed="rId30" cstate="print">
                            <a:extLst>
                              <a:ext uri="{28A0092B-C50C-407E-A947-70E740481C1C}">
                                <a14:useLocalDpi xmlns:a14="http://schemas.microsoft.com/office/drawing/2010/main" val="0"/>
                              </a:ext>
                            </a:extLst>
                          </a:blip>
                          <a:stretch>
                            <a:fillRect/>
                          </a:stretch>
                        </pic:blipFill>
                        <pic:spPr bwMode="auto">
                          <a:xfrm>
                            <a:off x="0" y="0"/>
                            <a:ext cx="2394585" cy="1720215"/>
                          </a:xfrm>
                          <a:prstGeom prst="rect">
                            <a:avLst/>
                          </a:prstGeom>
                          <a:noFill/>
                          <a:ln>
                            <a:noFill/>
                          </a:ln>
                        </pic:spPr>
                      </pic:pic>
                    </a:graphicData>
                  </a:graphic>
                </wp:inline>
              </w:drawing>
            </w:r>
          </w:p>
          <w:p w14:paraId="4FF291FD" w14:textId="77777777" w:rsidR="006E5034" w:rsidRPr="00DC2BA7" w:rsidRDefault="006E5034" w:rsidP="00B057AB">
            <w:pPr>
              <w:pStyle w:val="Table"/>
              <w:widowControl w:val="0"/>
              <w:spacing w:before="0" w:after="0"/>
              <w:jc w:val="center"/>
              <w:rPr>
                <w:rFonts w:ascii="Times New Roman" w:hAnsi="Times New Roman"/>
                <w:sz w:val="22"/>
                <w:szCs w:val="22"/>
                <w:lang w:val="sv-SE"/>
              </w:rPr>
            </w:pPr>
          </w:p>
        </w:tc>
        <w:tc>
          <w:tcPr>
            <w:tcW w:w="4650" w:type="dxa"/>
            <w:shd w:val="clear" w:color="auto" w:fill="auto"/>
            <w:vAlign w:val="center"/>
          </w:tcPr>
          <w:p w14:paraId="27D78668" w14:textId="77777777" w:rsidR="006E5034" w:rsidRPr="00DC2BA7" w:rsidRDefault="00B60735" w:rsidP="00B057AB">
            <w:pPr>
              <w:pStyle w:val="Default"/>
              <w:widowControl w:val="0"/>
              <w:rPr>
                <w:sz w:val="22"/>
                <w:szCs w:val="22"/>
                <w:lang w:val="sv-SE"/>
              </w:rPr>
            </w:pPr>
            <w:r w:rsidRPr="00DC2BA7">
              <w:rPr>
                <w:color w:val="auto"/>
                <w:sz w:val="22"/>
                <w:szCs w:val="22"/>
                <w:lang w:val="sv-SE"/>
              </w:rPr>
              <w:t xml:space="preserve">Ta försiktigt </w:t>
            </w:r>
            <w:r w:rsidR="009D092F" w:rsidRPr="00DC2BA7">
              <w:rPr>
                <w:color w:val="auto"/>
                <w:sz w:val="22"/>
                <w:szCs w:val="22"/>
                <w:lang w:val="sv-SE"/>
              </w:rPr>
              <w:t>av</w:t>
            </w:r>
            <w:r w:rsidRPr="00DC2BA7">
              <w:rPr>
                <w:color w:val="auto"/>
                <w:sz w:val="22"/>
                <w:szCs w:val="22"/>
                <w:lang w:val="sv-SE"/>
              </w:rPr>
              <w:t xml:space="preserve"> nålskyddet från sprutan. Kassera nålskyddet. Eventuellt syns en droppe vätska vid nålslutet. Det är normalt.</w:t>
            </w:r>
          </w:p>
        </w:tc>
      </w:tr>
      <w:tr w:rsidR="00211724" w:rsidRPr="00410B74" w14:paraId="21A5F7A3" w14:textId="77777777" w:rsidTr="006E5034">
        <w:trPr>
          <w:cantSplit/>
        </w:trPr>
        <w:tc>
          <w:tcPr>
            <w:tcW w:w="4649" w:type="dxa"/>
            <w:shd w:val="clear" w:color="auto" w:fill="auto"/>
          </w:tcPr>
          <w:p w14:paraId="08F75E07" w14:textId="77777777" w:rsidR="006E5034" w:rsidRPr="00DC2BA7" w:rsidRDefault="006E5034" w:rsidP="00B057AB">
            <w:pPr>
              <w:pStyle w:val="Table"/>
              <w:widowControl w:val="0"/>
              <w:spacing w:before="0" w:after="0"/>
              <w:jc w:val="center"/>
              <w:rPr>
                <w:rFonts w:ascii="Times New Roman" w:hAnsi="Times New Roman"/>
                <w:sz w:val="22"/>
                <w:szCs w:val="22"/>
                <w:lang w:val="sv-SE"/>
              </w:rPr>
            </w:pPr>
          </w:p>
          <w:p w14:paraId="14DEF9F4" w14:textId="77777777" w:rsidR="006E5034" w:rsidRPr="00DC2BA7" w:rsidRDefault="00B60735" w:rsidP="00B057AB">
            <w:pPr>
              <w:pStyle w:val="Table"/>
              <w:widowControl w:val="0"/>
              <w:spacing w:before="0" w:after="0"/>
              <w:jc w:val="center"/>
              <w:rPr>
                <w:rFonts w:ascii="Times New Roman" w:hAnsi="Times New Roman"/>
                <w:sz w:val="22"/>
                <w:szCs w:val="22"/>
                <w:lang w:val="sv-SE"/>
              </w:rPr>
            </w:pPr>
            <w:r w:rsidRPr="00DC2BA7">
              <w:rPr>
                <w:rFonts w:ascii="Times New Roman" w:hAnsi="Times New Roman"/>
                <w:noProof/>
                <w:sz w:val="22"/>
                <w:szCs w:val="22"/>
              </w:rPr>
              <mc:AlternateContent>
                <mc:Choice Requires="wps">
                  <w:drawing>
                    <wp:anchor distT="0" distB="0" distL="114300" distR="114300" simplePos="0" relativeHeight="251674624" behindDoc="0" locked="0" layoutInCell="1" allowOverlap="1" wp14:anchorId="75CB9A65" wp14:editId="1EEF0D67">
                      <wp:simplePos x="0" y="0"/>
                      <wp:positionH relativeFrom="column">
                        <wp:posOffset>-45085</wp:posOffset>
                      </wp:positionH>
                      <wp:positionV relativeFrom="paragraph">
                        <wp:posOffset>27940</wp:posOffset>
                      </wp:positionV>
                      <wp:extent cx="213995" cy="237490"/>
                      <wp:effectExtent l="0" t="0" r="0" b="0"/>
                      <wp:wrapNone/>
                      <wp:docPr id="188" name="Rectangle 8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13995" cy="237490"/>
                              </a:xfrm>
                              <a:prstGeom prst="rect">
                                <a:avLst/>
                              </a:prstGeom>
                              <a:solidFill>
                                <a:srgbClr val="000000"/>
                              </a:solidFill>
                              <a:ln>
                                <a:noFill/>
                              </a:ln>
                              <a:effectLst/>
                              <a:extLst>
                                <a:ext uri="{91240B29-F687-4F45-9708-019B960494DF}">
                                  <a14:hiddenLine xmlns:a14="http://schemas.microsoft.com/office/drawing/2010/main" w="38100">
                                    <a:solidFill>
                                      <a:srgbClr val="F2F2F2"/>
                                    </a:solidFill>
                                    <a:miter lim="800000"/>
                                    <a:headEnd/>
                                    <a:tailEnd/>
                                  </a14:hiddenLine>
                                </a:ext>
                                <a:ext uri="{AF507438-7753-43E0-B8FC-AC1667EBCBE1}">
                                  <a14:hiddenEffects xmlns:a14="http://schemas.microsoft.com/office/drawing/2010/main">
                                    <a:effectLst>
                                      <a:outerShdw dist="28398" dir="3806097" algn="ctr" rotWithShape="0">
                                        <a:srgbClr val="7F7F7F">
                                          <a:alpha val="50000"/>
                                        </a:srgbClr>
                                      </a:outerShdw>
                                    </a:effectLst>
                                  </a14:hiddenEffects>
                                </a:ext>
                              </a:extLst>
                            </wps:spPr>
                            <wps:txbx>
                              <w:txbxContent>
                                <w:p w14:paraId="0B474E4C" w14:textId="77777777" w:rsidR="00F904B9" w:rsidRDefault="00B60735" w:rsidP="006E5034">
                                  <w:r>
                                    <w:t>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rect w14:anchorId="75CB9A65" id="Rectangle 86" o:spid="_x0000_s1243" style="position:absolute;left:0;text-align:left;margin-left:-3.55pt;margin-top:2.2pt;width:16.85pt;height:18.7pt;z-index:251674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yU+P6QEAALwDAAAOAAAAZHJzL2Uyb0RvYy54bWysU9tu2zAMfR+wfxD0vjh203Ux4hRDig4D&#10;ugvQ7QNkWbaFyaJGKbGzrx8lJ2mwvQ3zgyCS4iF5eLy5nwbDDgq9BlvxfLHkTFkJjbZdxb9/e3zz&#10;jjMfhG2EAasqflSe329fv9qMrlQF9GAahYxArC9HV/E+BFdmmZe9GoRfgFOWgi3gIAKZ2GUNipHQ&#10;B5MVy+XbbARsHIJU3pP3YQ7ybcJvWyXDl7b1KjBTceotpBPTWccz225E2aFwvZanNsQ/dDEIbano&#10;BepBBMH2qP+CGrRE8NCGhYQhg7bVUqUZaJp8+cc0z71wKs1C5Hh3ocn/P1j5+fDsvmJs3bsnkD88&#10;s7Drhe3Ue0QYeyUaKpdHorLR+fKSEA1PqaweP0FDqxX7AImDqcUhAtJ0bEpUHy9UqykwSc4iv1mv&#10;bzmTFCpu7lbrtIpMlOdkhz58UDCweKk40iYTuDg8+RCbEeX5SWoejG4etTHJwK7eGWQHEbeevtQ/&#10;zXj9zNj42EJMmxFnj0q6OZU5jxkV5csw1RPTTeo/QkZfDc2RaECYxUU/A116wF+cjSSsivufe4GK&#10;M/PREpXrfLWKSkzG6vauIAOvI/V1RFhJUBUPnM3XXZjVu3eou54qvayGJJJ4Ock5avDaTgt8+em2&#10;vwEAAP//AwBQSwMEFAAGAAgAAAAhALpjn6zdAAAABgEAAA8AAABkcnMvZG93bnJldi54bWxMjsFO&#10;wzAQRO9I/IO1SNxaJ6EKVRqnQqi9cEA0INHetrFJIuJ1iJ02/XuWUzmOZvTm5evJduJkBt86UhDP&#10;IxCGKqdbqhV8vG9nSxA+IGnsHBkFF+NhXdze5Jhpd6adOZWhFgwhn6GCJoQ+k9JXjbHo5643xN2X&#10;GywGjkMt9YBnhttOJlGUSost8UODvXluTPVdjlZBvXtN3OFt3L7s483mUurPnwM+KHV/Nz2tQAQz&#10;hesY/vRZHQp2OrqRtBedgtljzEsFiwUIrpM0BXHkGC9BFrn8r1/8AgAA//8DAFBLAQItABQABgAI&#10;AAAAIQC2gziS/gAAAOEBAAATAAAAAAAAAAAAAAAAAAAAAABbQ29udGVudF9UeXBlc10ueG1sUEsB&#10;Ai0AFAAGAAgAAAAhADj9If/WAAAAlAEAAAsAAAAAAAAAAAAAAAAALwEAAF9yZWxzLy5yZWxzUEsB&#10;Ai0AFAAGAAgAAAAhAKHJT4/pAQAAvAMAAA4AAAAAAAAAAAAAAAAALgIAAGRycy9lMm9Eb2MueG1s&#10;UEsBAi0AFAAGAAgAAAAhALpjn6zdAAAABgEAAA8AAAAAAAAAAAAAAAAAQwQAAGRycy9kb3ducmV2&#10;LnhtbFBLBQYAAAAABAAEAPMAAABNBQAAAAA=&#10;" fillcolor="black" stroked="f" strokecolor="#f2f2f2" strokeweight="3pt">
                      <v:shadow color="#7f7f7f" opacity=".5" offset="1pt"/>
                      <v:textbox>
                        <w:txbxContent>
                          <w:p w14:paraId="0B474E4C" w14:textId="77777777" w:rsidR="00F904B9" w:rsidRDefault="00B60735" w:rsidP="006E5034">
                            <w:r>
                              <w:t>2</w:t>
                            </w:r>
                          </w:p>
                        </w:txbxContent>
                      </v:textbox>
                    </v:rect>
                  </w:pict>
                </mc:Fallback>
              </mc:AlternateContent>
            </w:r>
            <w:r w:rsidRPr="00DC2BA7">
              <w:rPr>
                <w:noProof/>
              </w:rPr>
              <w:drawing>
                <wp:inline distT="0" distB="0" distL="0" distR="0" wp14:anchorId="53E1F3DF" wp14:editId="1E55887B">
                  <wp:extent cx="2351405" cy="1578610"/>
                  <wp:effectExtent l="0" t="0" r="0" b="0"/>
                  <wp:docPr id="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1"/>
                          <pic:cNvPicPr>
                            <a:picLocks noChangeAspect="1" noChangeArrowheads="1"/>
                          </pic:cNvPicPr>
                        </pic:nvPicPr>
                        <pic:blipFill>
                          <a:blip r:embed="rId31" cstate="print">
                            <a:extLst>
                              <a:ext uri="{28A0092B-C50C-407E-A947-70E740481C1C}">
                                <a14:useLocalDpi xmlns:a14="http://schemas.microsoft.com/office/drawing/2010/main" val="0"/>
                              </a:ext>
                            </a:extLst>
                          </a:blip>
                          <a:stretch>
                            <a:fillRect/>
                          </a:stretch>
                        </pic:blipFill>
                        <pic:spPr bwMode="auto">
                          <a:xfrm>
                            <a:off x="0" y="0"/>
                            <a:ext cx="2351405" cy="1578610"/>
                          </a:xfrm>
                          <a:prstGeom prst="rect">
                            <a:avLst/>
                          </a:prstGeom>
                          <a:noFill/>
                          <a:ln>
                            <a:noFill/>
                          </a:ln>
                        </pic:spPr>
                      </pic:pic>
                    </a:graphicData>
                  </a:graphic>
                </wp:inline>
              </w:drawing>
            </w:r>
          </w:p>
          <w:p w14:paraId="4927BD16" w14:textId="77777777" w:rsidR="006E5034" w:rsidRPr="00DC2BA7" w:rsidRDefault="006E5034" w:rsidP="00B057AB">
            <w:pPr>
              <w:pStyle w:val="Table"/>
              <w:widowControl w:val="0"/>
              <w:spacing w:before="0" w:after="0"/>
              <w:jc w:val="center"/>
              <w:rPr>
                <w:rFonts w:ascii="Times New Roman" w:hAnsi="Times New Roman"/>
                <w:sz w:val="22"/>
                <w:szCs w:val="22"/>
                <w:lang w:val="sv-SE"/>
              </w:rPr>
            </w:pPr>
          </w:p>
        </w:tc>
        <w:tc>
          <w:tcPr>
            <w:tcW w:w="4650" w:type="dxa"/>
            <w:shd w:val="clear" w:color="auto" w:fill="auto"/>
            <w:vAlign w:val="center"/>
          </w:tcPr>
          <w:p w14:paraId="148DDEB8" w14:textId="77777777" w:rsidR="006E5034" w:rsidRPr="00DC2BA7" w:rsidRDefault="00B60735" w:rsidP="00B057AB">
            <w:pPr>
              <w:pStyle w:val="Text"/>
              <w:widowControl w:val="0"/>
              <w:spacing w:before="0"/>
              <w:jc w:val="left"/>
              <w:rPr>
                <w:sz w:val="22"/>
                <w:lang w:val="sv-SE"/>
              </w:rPr>
            </w:pPr>
            <w:r w:rsidRPr="00DC2BA7">
              <w:rPr>
                <w:sz w:val="22"/>
                <w:lang w:val="sv-SE"/>
              </w:rPr>
              <w:t>Nyp varsamt om huden vid injektionsstället och för in nålen som visas. För in nålen helt och hållet för att säkerställa att läkemedlet administreras fullständigt.</w:t>
            </w:r>
          </w:p>
        </w:tc>
      </w:tr>
      <w:tr w:rsidR="00211724" w:rsidRPr="00410B74" w14:paraId="03916BCC" w14:textId="77777777" w:rsidTr="006E5034">
        <w:trPr>
          <w:cantSplit/>
        </w:trPr>
        <w:tc>
          <w:tcPr>
            <w:tcW w:w="4649" w:type="dxa"/>
            <w:shd w:val="clear" w:color="auto" w:fill="auto"/>
          </w:tcPr>
          <w:p w14:paraId="7719E3EE" w14:textId="77777777" w:rsidR="006E5034" w:rsidRPr="00DC2BA7" w:rsidRDefault="006E5034" w:rsidP="00B057AB">
            <w:pPr>
              <w:pStyle w:val="Table"/>
              <w:widowControl w:val="0"/>
              <w:spacing w:before="0" w:after="0"/>
              <w:jc w:val="center"/>
              <w:rPr>
                <w:rFonts w:ascii="Times New Roman" w:hAnsi="Times New Roman"/>
                <w:sz w:val="22"/>
                <w:szCs w:val="22"/>
                <w:lang w:val="sv-SE"/>
              </w:rPr>
            </w:pPr>
          </w:p>
          <w:p w14:paraId="374A18BF" w14:textId="77777777" w:rsidR="006E5034" w:rsidRPr="00DC2BA7" w:rsidRDefault="00B60735" w:rsidP="00B057AB">
            <w:pPr>
              <w:pStyle w:val="Table"/>
              <w:widowControl w:val="0"/>
              <w:spacing w:before="0" w:after="0"/>
              <w:jc w:val="center"/>
              <w:rPr>
                <w:rFonts w:ascii="Times New Roman" w:hAnsi="Times New Roman"/>
                <w:sz w:val="22"/>
                <w:szCs w:val="22"/>
                <w:lang w:val="sv-SE"/>
              </w:rPr>
            </w:pPr>
            <w:r w:rsidRPr="00DC2BA7">
              <w:rPr>
                <w:rFonts w:ascii="Times New Roman" w:hAnsi="Times New Roman"/>
                <w:noProof/>
                <w:sz w:val="22"/>
                <w:szCs w:val="22"/>
              </w:rPr>
              <mc:AlternateContent>
                <mc:Choice Requires="wps">
                  <w:drawing>
                    <wp:anchor distT="0" distB="0" distL="114300" distR="114300" simplePos="0" relativeHeight="251676672" behindDoc="0" locked="0" layoutInCell="1" allowOverlap="1" wp14:anchorId="5261A1B0" wp14:editId="0684AFF6">
                      <wp:simplePos x="0" y="0"/>
                      <wp:positionH relativeFrom="column">
                        <wp:posOffset>-45085</wp:posOffset>
                      </wp:positionH>
                      <wp:positionV relativeFrom="paragraph">
                        <wp:posOffset>46990</wp:posOffset>
                      </wp:positionV>
                      <wp:extent cx="213995" cy="237490"/>
                      <wp:effectExtent l="0" t="0" r="0" b="0"/>
                      <wp:wrapNone/>
                      <wp:docPr id="187" name="Rectangle 8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13995" cy="237490"/>
                              </a:xfrm>
                              <a:prstGeom prst="rect">
                                <a:avLst/>
                              </a:prstGeom>
                              <a:solidFill>
                                <a:srgbClr val="000000"/>
                              </a:solidFill>
                              <a:ln>
                                <a:noFill/>
                              </a:ln>
                              <a:effectLst/>
                              <a:extLst>
                                <a:ext uri="{91240B29-F687-4F45-9708-019B960494DF}">
                                  <a14:hiddenLine xmlns:a14="http://schemas.microsoft.com/office/drawing/2010/main" w="38100">
                                    <a:solidFill>
                                      <a:srgbClr val="F2F2F2"/>
                                    </a:solidFill>
                                    <a:miter lim="800000"/>
                                    <a:headEnd/>
                                    <a:tailEnd/>
                                  </a14:hiddenLine>
                                </a:ext>
                                <a:ext uri="{AF507438-7753-43E0-B8FC-AC1667EBCBE1}">
                                  <a14:hiddenEffects xmlns:a14="http://schemas.microsoft.com/office/drawing/2010/main">
                                    <a:effectLst>
                                      <a:outerShdw dist="28398" dir="3806097" algn="ctr" rotWithShape="0">
                                        <a:srgbClr val="7F7F7F">
                                          <a:alpha val="50000"/>
                                        </a:srgbClr>
                                      </a:outerShdw>
                                    </a:effectLst>
                                  </a14:hiddenEffects>
                                </a:ext>
                              </a:extLst>
                            </wps:spPr>
                            <wps:txbx>
                              <w:txbxContent>
                                <w:p w14:paraId="7245D8A4" w14:textId="77777777" w:rsidR="00F904B9" w:rsidRDefault="00B60735" w:rsidP="006E5034">
                                  <w:r>
                                    <w:t>3</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rect w14:anchorId="5261A1B0" id="Rectangle 87" o:spid="_x0000_s1244" style="position:absolute;left:0;text-align:left;margin-left:-3.55pt;margin-top:3.7pt;width:16.85pt;height:18.7pt;z-index:251676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2B396gEAALwDAAAOAAAAZHJzL2Uyb0RvYy54bWysU9tu2zAMfR+wfxD0vjh203Ux4hRDig4D&#10;ugvQ7QNkWbaFyaJGKbGzrx8lJ2mwvQ3zgyCS4iF5eLy5nwbDDgq9BlvxfLHkTFkJjbZdxb9/e3zz&#10;jjMfhG2EAasqflSe329fv9qMrlQF9GAahYxArC9HV/E+BFdmmZe9GoRfgFOWgi3gIAKZ2GUNipHQ&#10;B5MVy+XbbARsHIJU3pP3YQ7ybcJvWyXDl7b1KjBTceotpBPTWccz225E2aFwvZanNsQ/dDEIbano&#10;BepBBMH2qP+CGrRE8NCGhYQhg7bVUqUZaJp8+cc0z71wKs1C5Hh3ocn/P1j5+fDsvmJs3bsnkD88&#10;s7Drhe3Ue0QYeyUaKpdHorLR+fKSEA1PqaweP0FDqxX7AImDqcUhAtJ0bEpUHy9UqykwSc4iv1mv&#10;bzmTFCpu7lbrtIpMlOdkhz58UDCweKk40iYTuDg8+RCbEeX5SWoejG4etTHJwK7eGWQHEbeevtQ/&#10;zXj9zNj42EJMmxFnj0q6OZU5jxkV5csw1RPTTex/FSGjr4bmSDQgzOKin4EuPeAvzkYSVsX9z71A&#10;xZn5aInKdb5aRSUmY3V7V5CB15H6OiKsJKiKB87m6y7M6t071F1PlV5WQxJJvJzkHDV4bacFvvx0&#10;298AAAD//wMAUEsDBBQABgAIAAAAIQBbyPXj3QAAAAYBAAAPAAAAZHJzL2Rvd25yZXYueG1sTI7B&#10;ToNAFEX3Jv7D5Jm4aweQ0AZ5NMa0GxfGool298o8gcjMIDO09O8dV7q8uTfnnmIz616ceHSdNQjx&#10;MgLBpraqMw3C2+tusQbhPBlFvTWMcGEHm/L6qqBc2bPZ86nyjQgQ43JCaL0fcild3bImt7QDm9B9&#10;2lGTD3FspBrpHOC6l0kUZVJTZ8JDSwM/tlx/VZNGaPbPiT28TLunj3i7vVTq/ftAd4i3N/PDPQjP&#10;s/8bw69+UIcyOB3tZJQTPcJiFYclwioFEeoky0AcEdJ0DbIs5H/98gcAAP//AwBQSwECLQAUAAYA&#10;CAAAACEAtoM4kv4AAADhAQAAEwAAAAAAAAAAAAAAAAAAAAAAW0NvbnRlbnRfVHlwZXNdLnhtbFBL&#10;AQItABQABgAIAAAAIQA4/SH/1gAAAJQBAAALAAAAAAAAAAAAAAAAAC8BAABfcmVscy8ucmVsc1BL&#10;AQItABQABgAIAAAAIQCC2B396gEAALwDAAAOAAAAAAAAAAAAAAAAAC4CAABkcnMvZTJvRG9jLnht&#10;bFBLAQItABQABgAIAAAAIQBbyPXj3QAAAAYBAAAPAAAAAAAAAAAAAAAAAEQEAABkcnMvZG93bnJl&#10;di54bWxQSwUGAAAAAAQABADzAAAATgUAAAAA&#10;" fillcolor="black" stroked="f" strokecolor="#f2f2f2" strokeweight="3pt">
                      <v:shadow color="#7f7f7f" opacity=".5" offset="1pt"/>
                      <v:textbox>
                        <w:txbxContent>
                          <w:p w14:paraId="7245D8A4" w14:textId="77777777" w:rsidR="00F904B9" w:rsidRDefault="00B60735" w:rsidP="006E5034">
                            <w:r>
                              <w:t>3</w:t>
                            </w:r>
                          </w:p>
                        </w:txbxContent>
                      </v:textbox>
                    </v:rect>
                  </w:pict>
                </mc:Fallback>
              </mc:AlternateContent>
            </w:r>
            <w:r w:rsidRPr="00DC2BA7">
              <w:rPr>
                <w:noProof/>
              </w:rPr>
              <w:drawing>
                <wp:inline distT="0" distB="0" distL="0" distR="0" wp14:anchorId="2B5F2DBC" wp14:editId="7D6A5611">
                  <wp:extent cx="2351405" cy="3102610"/>
                  <wp:effectExtent l="0" t="0" r="0" b="0"/>
                  <wp:docPr id="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1"/>
                          <pic:cNvPicPr>
                            <a:picLocks noChangeAspect="1" noChangeArrowheads="1"/>
                          </pic:cNvPicPr>
                        </pic:nvPicPr>
                        <pic:blipFill>
                          <a:blip r:embed="rId32" cstate="print">
                            <a:extLst>
                              <a:ext uri="{28A0092B-C50C-407E-A947-70E740481C1C}">
                                <a14:useLocalDpi xmlns:a14="http://schemas.microsoft.com/office/drawing/2010/main" val="0"/>
                              </a:ext>
                            </a:extLst>
                          </a:blip>
                          <a:stretch>
                            <a:fillRect/>
                          </a:stretch>
                        </pic:blipFill>
                        <pic:spPr bwMode="auto">
                          <a:xfrm>
                            <a:off x="0" y="0"/>
                            <a:ext cx="2351405" cy="3102610"/>
                          </a:xfrm>
                          <a:prstGeom prst="rect">
                            <a:avLst/>
                          </a:prstGeom>
                          <a:noFill/>
                          <a:ln>
                            <a:noFill/>
                          </a:ln>
                        </pic:spPr>
                      </pic:pic>
                    </a:graphicData>
                  </a:graphic>
                </wp:inline>
              </w:drawing>
            </w:r>
          </w:p>
          <w:p w14:paraId="30A437D2" w14:textId="77777777" w:rsidR="006E5034" w:rsidRPr="00DC2BA7" w:rsidRDefault="006E5034" w:rsidP="00B057AB">
            <w:pPr>
              <w:pStyle w:val="Table"/>
              <w:widowControl w:val="0"/>
              <w:spacing w:before="0" w:after="0"/>
              <w:jc w:val="center"/>
              <w:rPr>
                <w:rFonts w:ascii="Times New Roman" w:hAnsi="Times New Roman"/>
                <w:sz w:val="22"/>
                <w:szCs w:val="22"/>
                <w:lang w:val="sv-SE"/>
              </w:rPr>
            </w:pPr>
          </w:p>
        </w:tc>
        <w:tc>
          <w:tcPr>
            <w:tcW w:w="4650" w:type="dxa"/>
            <w:shd w:val="clear" w:color="auto" w:fill="auto"/>
            <w:vAlign w:val="center"/>
          </w:tcPr>
          <w:p w14:paraId="26FE445D" w14:textId="77777777" w:rsidR="006E5034" w:rsidRPr="00DC2BA7" w:rsidRDefault="00B60735" w:rsidP="00B057AB">
            <w:pPr>
              <w:pStyle w:val="Text"/>
              <w:widowControl w:val="0"/>
              <w:tabs>
                <w:tab w:val="left" w:pos="2281"/>
              </w:tabs>
              <w:spacing w:before="0"/>
              <w:jc w:val="left"/>
              <w:rPr>
                <w:sz w:val="22"/>
                <w:lang w:val="sv-SE"/>
              </w:rPr>
            </w:pPr>
            <w:r w:rsidRPr="00DC2BA7">
              <w:rPr>
                <w:sz w:val="22"/>
                <w:lang w:val="sv-SE"/>
              </w:rPr>
              <w:t>Håll sprutan som bilden</w:t>
            </w:r>
            <w:r w:rsidR="00C234A9" w:rsidRPr="00DC2BA7">
              <w:rPr>
                <w:sz w:val="22"/>
                <w:lang w:val="sv-SE"/>
              </w:rPr>
              <w:t xml:space="preserve"> visar</w:t>
            </w:r>
            <w:r w:rsidRPr="00DC2BA7">
              <w:rPr>
                <w:sz w:val="22"/>
                <w:lang w:val="sv-SE"/>
              </w:rPr>
              <w:t xml:space="preserve">. </w:t>
            </w:r>
            <w:r w:rsidR="00874FE5" w:rsidRPr="00DC2BA7">
              <w:rPr>
                <w:sz w:val="22"/>
                <w:lang w:val="sv-SE"/>
              </w:rPr>
              <w:t xml:space="preserve">Tryck </w:t>
            </w:r>
            <w:r w:rsidR="00874FE5" w:rsidRPr="00DC2BA7">
              <w:rPr>
                <w:b/>
                <w:sz w:val="22"/>
                <w:lang w:val="sv-SE"/>
              </w:rPr>
              <w:t>långsamt</w:t>
            </w:r>
            <w:r w:rsidR="00874FE5" w:rsidRPr="00DC2BA7">
              <w:rPr>
                <w:sz w:val="22"/>
                <w:lang w:val="sv-SE"/>
              </w:rPr>
              <w:t xml:space="preserve"> ner kolven </w:t>
            </w:r>
            <w:r w:rsidR="00874FE5" w:rsidRPr="00DC2BA7">
              <w:rPr>
                <w:b/>
                <w:sz w:val="22"/>
                <w:lang w:val="sv-SE"/>
              </w:rPr>
              <w:t>så långt det går</w:t>
            </w:r>
            <w:r w:rsidR="00874FE5" w:rsidRPr="00DC2BA7">
              <w:rPr>
                <w:sz w:val="22"/>
                <w:lang w:val="sv-SE"/>
              </w:rPr>
              <w:t xml:space="preserve"> så att kolvhuvudet </w:t>
            </w:r>
            <w:r w:rsidRPr="00DC2BA7">
              <w:rPr>
                <w:sz w:val="22"/>
                <w:lang w:val="sv-SE"/>
              </w:rPr>
              <w:t>förs</w:t>
            </w:r>
            <w:r w:rsidR="00874FE5" w:rsidRPr="00DC2BA7">
              <w:rPr>
                <w:sz w:val="22"/>
                <w:lang w:val="sv-SE"/>
              </w:rPr>
              <w:t xml:space="preserve"> </w:t>
            </w:r>
            <w:r w:rsidR="002C454E" w:rsidRPr="00DC2BA7">
              <w:rPr>
                <w:sz w:val="22"/>
                <w:lang w:val="sv-SE"/>
              </w:rPr>
              <w:t>ner</w:t>
            </w:r>
            <w:r w:rsidRPr="00DC2BA7">
              <w:rPr>
                <w:sz w:val="22"/>
                <w:lang w:val="sv-SE"/>
              </w:rPr>
              <w:t xml:space="preserve"> mellan aktiveringsklämmorna</w:t>
            </w:r>
            <w:r w:rsidR="00874FE5" w:rsidRPr="00DC2BA7">
              <w:rPr>
                <w:sz w:val="22"/>
                <w:lang w:val="sv-SE"/>
              </w:rPr>
              <w:t>.</w:t>
            </w:r>
          </w:p>
        </w:tc>
      </w:tr>
      <w:tr w:rsidR="00211724" w:rsidRPr="00410B74" w14:paraId="2542F84A" w14:textId="77777777" w:rsidTr="006E5034">
        <w:trPr>
          <w:cantSplit/>
        </w:trPr>
        <w:tc>
          <w:tcPr>
            <w:tcW w:w="4649" w:type="dxa"/>
            <w:shd w:val="clear" w:color="auto" w:fill="auto"/>
          </w:tcPr>
          <w:p w14:paraId="7CE11393" w14:textId="77777777" w:rsidR="006E5034" w:rsidRPr="00DC2BA7" w:rsidRDefault="006E5034" w:rsidP="00B057AB">
            <w:pPr>
              <w:pStyle w:val="Table"/>
              <w:widowControl w:val="0"/>
              <w:spacing w:before="0" w:after="0"/>
              <w:jc w:val="center"/>
              <w:rPr>
                <w:rFonts w:ascii="Times New Roman" w:hAnsi="Times New Roman"/>
                <w:sz w:val="22"/>
                <w:szCs w:val="22"/>
                <w:lang w:val="sv-SE"/>
              </w:rPr>
            </w:pPr>
          </w:p>
          <w:p w14:paraId="61B8DD85" w14:textId="77777777" w:rsidR="006E5034" w:rsidRPr="00DC2BA7" w:rsidRDefault="00B60735" w:rsidP="00B057AB">
            <w:pPr>
              <w:pStyle w:val="Table"/>
              <w:widowControl w:val="0"/>
              <w:spacing w:before="0" w:after="0"/>
              <w:jc w:val="center"/>
              <w:rPr>
                <w:rFonts w:ascii="Times New Roman" w:hAnsi="Times New Roman"/>
                <w:sz w:val="22"/>
                <w:szCs w:val="22"/>
                <w:lang w:val="sv-SE"/>
              </w:rPr>
            </w:pPr>
            <w:r w:rsidRPr="00DC2BA7">
              <w:rPr>
                <w:rFonts w:ascii="Times New Roman" w:hAnsi="Times New Roman"/>
                <w:noProof/>
                <w:sz w:val="22"/>
                <w:szCs w:val="22"/>
              </w:rPr>
              <mc:AlternateContent>
                <mc:Choice Requires="wps">
                  <w:drawing>
                    <wp:anchor distT="0" distB="0" distL="114300" distR="114300" simplePos="0" relativeHeight="251678720" behindDoc="0" locked="0" layoutInCell="1" allowOverlap="1" wp14:anchorId="7374C308" wp14:editId="616B09A8">
                      <wp:simplePos x="0" y="0"/>
                      <wp:positionH relativeFrom="column">
                        <wp:posOffset>-46990</wp:posOffset>
                      </wp:positionH>
                      <wp:positionV relativeFrom="paragraph">
                        <wp:posOffset>33020</wp:posOffset>
                      </wp:positionV>
                      <wp:extent cx="213995" cy="237490"/>
                      <wp:effectExtent l="0" t="0" r="0" b="0"/>
                      <wp:wrapNone/>
                      <wp:docPr id="186" name="Rectangle 8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13995" cy="237490"/>
                              </a:xfrm>
                              <a:prstGeom prst="rect">
                                <a:avLst/>
                              </a:prstGeom>
                              <a:solidFill>
                                <a:srgbClr val="000000"/>
                              </a:solidFill>
                              <a:ln>
                                <a:noFill/>
                              </a:ln>
                              <a:effectLst/>
                              <a:extLst>
                                <a:ext uri="{91240B29-F687-4F45-9708-019B960494DF}">
                                  <a14:hiddenLine xmlns:a14="http://schemas.microsoft.com/office/drawing/2010/main" w="38100">
                                    <a:solidFill>
                                      <a:srgbClr val="F2F2F2"/>
                                    </a:solidFill>
                                    <a:miter lim="800000"/>
                                    <a:headEnd/>
                                    <a:tailEnd/>
                                  </a14:hiddenLine>
                                </a:ext>
                                <a:ext uri="{AF507438-7753-43E0-B8FC-AC1667EBCBE1}">
                                  <a14:hiddenEffects xmlns:a14="http://schemas.microsoft.com/office/drawing/2010/main">
                                    <a:effectLst>
                                      <a:outerShdw dist="28398" dir="3806097" algn="ctr" rotWithShape="0">
                                        <a:srgbClr val="7F7F7F">
                                          <a:alpha val="50000"/>
                                        </a:srgbClr>
                                      </a:outerShdw>
                                    </a:effectLst>
                                  </a14:hiddenEffects>
                                </a:ext>
                              </a:extLst>
                            </wps:spPr>
                            <wps:txbx>
                              <w:txbxContent>
                                <w:p w14:paraId="615DE536" w14:textId="77777777" w:rsidR="00F904B9" w:rsidRDefault="00B60735" w:rsidP="006E5034">
                                  <w:r>
                                    <w:t>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rect w14:anchorId="7374C308" id="Rectangle 88" o:spid="_x0000_s1245" style="position:absolute;left:0;text-align:left;margin-left:-3.7pt;margin-top:2.6pt;width:16.85pt;height:18.7pt;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B/tn6gEAALwDAAAOAAAAZHJzL2Uyb0RvYy54bWysU9tu2zAMfR+wfxD0vjhOk3Ux4hRDig4D&#10;ugvQ7QNkWbaFyaJGKbGzrx8lJ2mwvRX1gyCS4iF5eLy5G3vDDgq9BlvyfDbnTFkJtbZtyX/+eHj3&#10;gTMfhK2FAatKflSe323fvtkMrlAL6MDUChmBWF8MruRdCK7IMi871Qs/A6csBRvAXgQysc1qFAOh&#10;9yZbzOfvswGwdghSeU/e+ynItwm/aZQM35rGq8BMyam3kE5MZxXPbLsRRYvCdVqe2hAv6KIX2lLR&#10;C9S9CILtUf8H1WuJ4KEJMwl9Bk2jpUoz0DT5/J9pnjrhVJqFyPHuQpN/PVj59fDkvmNs3btHkL88&#10;s7DrhG3VR0QYOiVqKpdHorLB+eKSEA1PqawavkBNqxX7AImDscE+AtJ0bExUHy9UqzEwSc5FfrNe&#10;rziTFFrc3C7XaRWZKM7JDn34pKBn8VJypE0mcHF49CE2I4rzk9Q8GF0/aGOSgW21M8gOIm49fal/&#10;mvH6mbHxsYWYNiFOHpV0cypzHjMqyhdhrEam69j/KkJGXwX1kWhAmMRFPwNdOsA/nA0krJL733uB&#10;ijPz2RKV63y5jEpMxnJ1uyADryPVdURYSVAlD5xN112Y1Lt3qNuOKj2vhiSSeDnJOWrw2k4LfP7p&#10;tn8BAAD//wMAUEsDBBQABgAIAAAAIQCRe22J3QAAAAYBAAAPAAAAZHJzL2Rvd25yZXYueG1sTI7B&#10;TsMwEETvSPyDtUjcWqduCShkUyHUXjggGpCgt21skoh4HWKnTf8ec4LjaEZvXr6ebCeOZvCtY4TF&#10;PAFhuHK65Rrh7XU7uwPhA7GmzrFBOBsP6+LyIqdMuxPvzLEMtYgQ9hkhNCH0mZS+aowlP3e94dh9&#10;usFSiHGopR7oFOG2kypJUmmp5fjQUG8eG1N9laNFqHfPyu1fxu3Tx2KzOZf6/XtPS8Trq+nhHkQw&#10;U/gbw69+VIciOh3cyNqLDmF2u4pLhBsFItYqXYI4IKxUCrLI5X/94gcAAP//AwBQSwECLQAUAAYA&#10;CAAAACEAtoM4kv4AAADhAQAAEwAAAAAAAAAAAAAAAAAAAAAAW0NvbnRlbnRfVHlwZXNdLnhtbFBL&#10;AQItABQABgAIAAAAIQA4/SH/1gAAAJQBAAALAAAAAAAAAAAAAAAAAC8BAABfcmVscy8ucmVsc1BL&#10;AQItABQABgAIAAAAIQC5B/tn6gEAALwDAAAOAAAAAAAAAAAAAAAAAC4CAABkcnMvZTJvRG9jLnht&#10;bFBLAQItABQABgAIAAAAIQCRe22J3QAAAAYBAAAPAAAAAAAAAAAAAAAAAEQEAABkcnMvZG93bnJl&#10;di54bWxQSwUGAAAAAAQABADzAAAATgUAAAAA&#10;" fillcolor="black" stroked="f" strokecolor="#f2f2f2" strokeweight="3pt">
                      <v:shadow color="#7f7f7f" opacity=".5" offset="1pt"/>
                      <v:textbox>
                        <w:txbxContent>
                          <w:p w14:paraId="615DE536" w14:textId="77777777" w:rsidR="00F904B9" w:rsidRDefault="00B60735" w:rsidP="006E5034">
                            <w:r>
                              <w:t>4</w:t>
                            </w:r>
                          </w:p>
                        </w:txbxContent>
                      </v:textbox>
                    </v:rect>
                  </w:pict>
                </mc:Fallback>
              </mc:AlternateContent>
            </w:r>
            <w:r w:rsidRPr="00DC2BA7">
              <w:rPr>
                <w:noProof/>
              </w:rPr>
              <w:drawing>
                <wp:inline distT="0" distB="0" distL="0" distR="0" wp14:anchorId="625E66B1" wp14:editId="5A968D62">
                  <wp:extent cx="1828800" cy="1350010"/>
                  <wp:effectExtent l="0" t="0" r="0" b="0"/>
                  <wp:docPr id="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1"/>
                          <pic:cNvPicPr>
                            <a:picLocks noChangeAspect="1" noChangeArrowheads="1"/>
                          </pic:cNvPicPr>
                        </pic:nvPicPr>
                        <pic:blipFill>
                          <a:blip r:embed="rId33" cstate="print">
                            <a:extLst>
                              <a:ext uri="{28A0092B-C50C-407E-A947-70E740481C1C}">
                                <a14:useLocalDpi xmlns:a14="http://schemas.microsoft.com/office/drawing/2010/main" val="0"/>
                              </a:ext>
                            </a:extLst>
                          </a:blip>
                          <a:stretch>
                            <a:fillRect/>
                          </a:stretch>
                        </pic:blipFill>
                        <pic:spPr bwMode="auto">
                          <a:xfrm>
                            <a:off x="0" y="0"/>
                            <a:ext cx="1828800" cy="1350010"/>
                          </a:xfrm>
                          <a:prstGeom prst="rect">
                            <a:avLst/>
                          </a:prstGeom>
                          <a:noFill/>
                          <a:ln>
                            <a:noFill/>
                          </a:ln>
                        </pic:spPr>
                      </pic:pic>
                    </a:graphicData>
                  </a:graphic>
                </wp:inline>
              </w:drawing>
            </w:r>
          </w:p>
          <w:p w14:paraId="0C171F8C" w14:textId="77777777" w:rsidR="006E5034" w:rsidRPr="00DC2BA7" w:rsidRDefault="006E5034" w:rsidP="00B057AB">
            <w:pPr>
              <w:pStyle w:val="Table"/>
              <w:widowControl w:val="0"/>
              <w:spacing w:before="0" w:after="0"/>
              <w:jc w:val="center"/>
              <w:rPr>
                <w:rFonts w:ascii="Times New Roman" w:hAnsi="Times New Roman"/>
                <w:sz w:val="22"/>
                <w:szCs w:val="22"/>
                <w:lang w:val="sv-SE"/>
              </w:rPr>
            </w:pPr>
          </w:p>
        </w:tc>
        <w:tc>
          <w:tcPr>
            <w:tcW w:w="4650" w:type="dxa"/>
            <w:shd w:val="clear" w:color="auto" w:fill="auto"/>
            <w:vAlign w:val="center"/>
          </w:tcPr>
          <w:p w14:paraId="6E21E45F" w14:textId="77777777" w:rsidR="006E5034" w:rsidRPr="00DC2BA7" w:rsidRDefault="00B60735" w:rsidP="00B057AB">
            <w:pPr>
              <w:pStyle w:val="Text"/>
              <w:widowControl w:val="0"/>
              <w:spacing w:before="0"/>
              <w:jc w:val="left"/>
              <w:rPr>
                <w:sz w:val="22"/>
                <w:lang w:val="sv-SE"/>
              </w:rPr>
            </w:pPr>
            <w:r w:rsidRPr="00DC2BA7">
              <w:rPr>
                <w:b/>
                <w:sz w:val="22"/>
                <w:lang w:val="sv-SE"/>
              </w:rPr>
              <w:t>Håll</w:t>
            </w:r>
            <w:r w:rsidR="00874FE5" w:rsidRPr="00DC2BA7">
              <w:rPr>
                <w:b/>
                <w:sz w:val="22"/>
                <w:lang w:val="sv-SE"/>
              </w:rPr>
              <w:t xml:space="preserve"> </w:t>
            </w:r>
            <w:r w:rsidRPr="00DC2BA7">
              <w:rPr>
                <w:b/>
                <w:sz w:val="22"/>
                <w:lang w:val="sv-SE"/>
              </w:rPr>
              <w:t xml:space="preserve">kolven helt </w:t>
            </w:r>
            <w:r w:rsidR="00C234A9" w:rsidRPr="00DC2BA7">
              <w:rPr>
                <w:b/>
                <w:sz w:val="22"/>
                <w:lang w:val="sv-SE"/>
              </w:rPr>
              <w:t>ned</w:t>
            </w:r>
            <w:r w:rsidRPr="00DC2BA7">
              <w:rPr>
                <w:b/>
                <w:sz w:val="22"/>
                <w:lang w:val="sv-SE"/>
              </w:rPr>
              <w:t xml:space="preserve">tryckt </w:t>
            </w:r>
            <w:r w:rsidRPr="00DC2BA7">
              <w:rPr>
                <w:sz w:val="22"/>
                <w:lang w:val="sv-SE"/>
              </w:rPr>
              <w:t>medan du</w:t>
            </w:r>
            <w:r w:rsidR="00874FE5" w:rsidRPr="00DC2BA7">
              <w:rPr>
                <w:sz w:val="22"/>
                <w:lang w:val="sv-SE"/>
              </w:rPr>
              <w:t xml:space="preserve"> försiktigt </w:t>
            </w:r>
            <w:r w:rsidR="00184AA6" w:rsidRPr="00DC2BA7">
              <w:rPr>
                <w:sz w:val="22"/>
                <w:lang w:val="sv-SE"/>
              </w:rPr>
              <w:t xml:space="preserve">drar </w:t>
            </w:r>
            <w:r w:rsidR="00874FE5" w:rsidRPr="00DC2BA7">
              <w:rPr>
                <w:sz w:val="22"/>
                <w:lang w:val="sv-SE"/>
              </w:rPr>
              <w:t>nålen rakt ut från injektionsstället.</w:t>
            </w:r>
          </w:p>
        </w:tc>
      </w:tr>
      <w:tr w:rsidR="00211724" w:rsidRPr="00410B74" w14:paraId="2A3790A4" w14:textId="77777777" w:rsidTr="006E5034">
        <w:trPr>
          <w:cantSplit/>
        </w:trPr>
        <w:tc>
          <w:tcPr>
            <w:tcW w:w="4649" w:type="dxa"/>
            <w:shd w:val="clear" w:color="auto" w:fill="auto"/>
          </w:tcPr>
          <w:p w14:paraId="153BF864" w14:textId="77777777" w:rsidR="006E5034" w:rsidRPr="00DC2BA7" w:rsidRDefault="006E5034" w:rsidP="00B057AB">
            <w:pPr>
              <w:pStyle w:val="Table"/>
              <w:widowControl w:val="0"/>
              <w:tabs>
                <w:tab w:val="right" w:pos="4433"/>
              </w:tabs>
              <w:spacing w:before="0" w:after="0"/>
              <w:jc w:val="center"/>
              <w:rPr>
                <w:rFonts w:ascii="Times New Roman" w:hAnsi="Times New Roman"/>
                <w:sz w:val="22"/>
                <w:szCs w:val="22"/>
                <w:lang w:val="sv-SE"/>
              </w:rPr>
            </w:pPr>
          </w:p>
          <w:p w14:paraId="38B4CF13" w14:textId="77777777" w:rsidR="006E5034" w:rsidRPr="00DC2BA7" w:rsidRDefault="00B60735" w:rsidP="00B057AB">
            <w:pPr>
              <w:pStyle w:val="Table"/>
              <w:widowControl w:val="0"/>
              <w:tabs>
                <w:tab w:val="right" w:pos="4433"/>
              </w:tabs>
              <w:spacing w:before="0" w:after="0"/>
              <w:jc w:val="center"/>
              <w:rPr>
                <w:rFonts w:ascii="Times New Roman" w:hAnsi="Times New Roman"/>
                <w:sz w:val="22"/>
                <w:szCs w:val="22"/>
                <w:lang w:val="sv-SE"/>
              </w:rPr>
            </w:pPr>
            <w:r w:rsidRPr="00DC2BA7">
              <w:rPr>
                <w:rFonts w:ascii="Times New Roman" w:hAnsi="Times New Roman"/>
                <w:noProof/>
                <w:sz w:val="22"/>
                <w:szCs w:val="22"/>
              </w:rPr>
              <mc:AlternateContent>
                <mc:Choice Requires="wps">
                  <w:drawing>
                    <wp:anchor distT="0" distB="0" distL="114300" distR="114300" simplePos="0" relativeHeight="251680768" behindDoc="0" locked="0" layoutInCell="1" allowOverlap="1" wp14:anchorId="5CBAD6D2" wp14:editId="06D0178D">
                      <wp:simplePos x="0" y="0"/>
                      <wp:positionH relativeFrom="column">
                        <wp:posOffset>-46990</wp:posOffset>
                      </wp:positionH>
                      <wp:positionV relativeFrom="paragraph">
                        <wp:posOffset>30480</wp:posOffset>
                      </wp:positionV>
                      <wp:extent cx="213995" cy="237490"/>
                      <wp:effectExtent l="0" t="0" r="0" b="0"/>
                      <wp:wrapNone/>
                      <wp:docPr id="185" name="Rectangle 8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13995" cy="237490"/>
                              </a:xfrm>
                              <a:prstGeom prst="rect">
                                <a:avLst/>
                              </a:prstGeom>
                              <a:solidFill>
                                <a:srgbClr val="000000"/>
                              </a:solidFill>
                              <a:ln>
                                <a:noFill/>
                              </a:ln>
                              <a:effectLst/>
                              <a:extLst>
                                <a:ext uri="{91240B29-F687-4F45-9708-019B960494DF}">
                                  <a14:hiddenLine xmlns:a14="http://schemas.microsoft.com/office/drawing/2010/main" w="38100">
                                    <a:solidFill>
                                      <a:srgbClr val="F2F2F2"/>
                                    </a:solidFill>
                                    <a:miter lim="800000"/>
                                    <a:headEnd/>
                                    <a:tailEnd/>
                                  </a14:hiddenLine>
                                </a:ext>
                                <a:ext uri="{AF507438-7753-43E0-B8FC-AC1667EBCBE1}">
                                  <a14:hiddenEffects xmlns:a14="http://schemas.microsoft.com/office/drawing/2010/main">
                                    <a:effectLst>
                                      <a:outerShdw dist="28398" dir="3806097" algn="ctr" rotWithShape="0">
                                        <a:srgbClr val="7F7F7F">
                                          <a:alpha val="50000"/>
                                        </a:srgbClr>
                                      </a:outerShdw>
                                    </a:effectLst>
                                  </a14:hiddenEffects>
                                </a:ext>
                              </a:extLst>
                            </wps:spPr>
                            <wps:txbx>
                              <w:txbxContent>
                                <w:p w14:paraId="33E4F251" w14:textId="77777777" w:rsidR="00F904B9" w:rsidRDefault="00B60735" w:rsidP="006E5034">
                                  <w:r>
                                    <w:t>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rect w14:anchorId="5CBAD6D2" id="Rectangle 89" o:spid="_x0000_s1246" style="position:absolute;left:0;text-align:left;margin-left:-3.7pt;margin-top:2.4pt;width:16.85pt;height:18.7pt;z-index:2516807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YKET6gEAALwDAAAOAAAAZHJzL2Uyb0RvYy54bWysU8Fu2zAMvQ/YPwi6L47TtF2MOMWQosOA&#10;bh3Q9QNkWbaFyaJGKbGzrx8lJ2mw3Yr5IIik+Eg+Pq/vxt6wvUKvwZY8n805U1ZCrW1b8pcfDx8+&#10;cuaDsLUwYFXJD8rzu837d+vBFWoBHZhaISMQ64vBlbwLwRVZ5mWneuFn4JSlYAPYi0AmtlmNYiD0&#10;3mSL+fwmGwBrhyCV9+S9n4J8k/CbRsnw1DReBWZKTr2FdGI6q3hmm7UoWhSu0/LYhnhDF73Qloqe&#10;oe5FEGyH+h+oXksED02YSegzaBotVZqBpsnnf03z3Amn0ixEjndnmvz/g5Xf9s/uO8bWvXsE+dMz&#10;C9tO2FZ9QoShU6KmcnkkKhucL84J0fCUyqrhK9S0WrELkDgYG+wjIE3HxkT14Uy1GgOT5FzkV6vV&#10;NWeSQour2+UqrSITxSnZoQ+fFfQsXkqOtMkELvaPPsRmRHF6kpoHo+sHbUwysK22BtlexK2nL/VP&#10;M14+MzY+thDTJsTJo5JujmVOY0ZF+SKM1ch0Hfu/iZDRV0F9IBoQJnHRz0CXDvA3ZwMJq+T+106g&#10;4sx8sUTlKl8uoxKTsby+XZCBl5HqMiKsJKiSB86m6zZM6t051G1HlV5XQxJJvBzlHDV4aacFvv50&#10;mz8AAAD//wMAUEsDBBQABgAIAAAAIQAyKn173QAAAAYBAAAPAAAAZHJzL2Rvd25yZXYueG1sTI9B&#10;T8JAFITvJv6HzTPxBlsWgqR2S4yBiwcj1US4Ld1n29h9W7tbKP/e5wmPk5nMfJOtR9eKE/ah8aRh&#10;Nk1AIJXeNlRp+HjfTlYgQjRkTesJNVwwwDq/vclMav2ZdngqYiW4hEJqNNQxdqmUoazRmTD1HRJ7&#10;X753JrLsK2l7c+Zy10qVJEvpTEO8UJsOn2ssv4vBaah2r8of3obty3622VwK+/lzMHOt7+/Gp0cQ&#10;Ecd4DcMfPqNDzkxHP5ANotUweVhwUsOCD7CtlnMQR5ZKgcwz+R8//wUAAP//AwBQSwECLQAUAAYA&#10;CAAAACEAtoM4kv4AAADhAQAAEwAAAAAAAAAAAAAAAAAAAAAAW0NvbnRlbnRfVHlwZXNdLnhtbFBL&#10;AQItABQABgAIAAAAIQA4/SH/1gAAAJQBAAALAAAAAAAAAAAAAAAAAC8BAABfcmVscy8ucmVsc1BL&#10;AQItABQABgAIAAAAIQC1YKET6gEAALwDAAAOAAAAAAAAAAAAAAAAAC4CAABkcnMvZTJvRG9jLnht&#10;bFBLAQItABQABgAIAAAAIQAyKn173QAAAAYBAAAPAAAAAAAAAAAAAAAAAEQEAABkcnMvZG93bnJl&#10;di54bWxQSwUGAAAAAAQABADzAAAATgUAAAAA&#10;" fillcolor="black" stroked="f" strokecolor="#f2f2f2" strokeweight="3pt">
                      <v:shadow color="#7f7f7f" opacity=".5" offset="1pt"/>
                      <v:textbox>
                        <w:txbxContent>
                          <w:p w14:paraId="33E4F251" w14:textId="77777777" w:rsidR="00F904B9" w:rsidRDefault="00B60735" w:rsidP="006E5034">
                            <w:r>
                              <w:t>5</w:t>
                            </w:r>
                          </w:p>
                        </w:txbxContent>
                      </v:textbox>
                    </v:rect>
                  </w:pict>
                </mc:Fallback>
              </mc:AlternateContent>
            </w:r>
            <w:r w:rsidRPr="00DC2BA7">
              <w:rPr>
                <w:noProof/>
              </w:rPr>
              <w:drawing>
                <wp:inline distT="0" distB="0" distL="0" distR="0" wp14:anchorId="782426DB" wp14:editId="1DF386F6">
                  <wp:extent cx="1784985" cy="1578610"/>
                  <wp:effectExtent l="0" t="0" r="0" b="0"/>
                  <wp:docPr id="1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
                          <pic:cNvPicPr>
                            <a:picLocks noChangeAspect="1" noChangeArrowheads="1"/>
                          </pic:cNvPicPr>
                        </pic:nvPicPr>
                        <pic:blipFill>
                          <a:blip r:embed="rId34" cstate="print">
                            <a:extLst>
                              <a:ext uri="{28A0092B-C50C-407E-A947-70E740481C1C}">
                                <a14:useLocalDpi xmlns:a14="http://schemas.microsoft.com/office/drawing/2010/main" val="0"/>
                              </a:ext>
                            </a:extLst>
                          </a:blip>
                          <a:stretch>
                            <a:fillRect/>
                          </a:stretch>
                        </pic:blipFill>
                        <pic:spPr bwMode="auto">
                          <a:xfrm>
                            <a:off x="0" y="0"/>
                            <a:ext cx="1784985" cy="1578610"/>
                          </a:xfrm>
                          <a:prstGeom prst="rect">
                            <a:avLst/>
                          </a:prstGeom>
                          <a:noFill/>
                          <a:ln>
                            <a:noFill/>
                          </a:ln>
                        </pic:spPr>
                      </pic:pic>
                    </a:graphicData>
                  </a:graphic>
                </wp:inline>
              </w:drawing>
            </w:r>
          </w:p>
          <w:p w14:paraId="0B78CEF7" w14:textId="77777777" w:rsidR="006E5034" w:rsidRPr="00DC2BA7" w:rsidRDefault="006E5034" w:rsidP="00B057AB">
            <w:pPr>
              <w:pStyle w:val="Table"/>
              <w:widowControl w:val="0"/>
              <w:tabs>
                <w:tab w:val="right" w:pos="4433"/>
              </w:tabs>
              <w:spacing w:before="0" w:after="0"/>
              <w:jc w:val="center"/>
              <w:rPr>
                <w:rFonts w:ascii="Times New Roman" w:hAnsi="Times New Roman"/>
                <w:sz w:val="22"/>
                <w:szCs w:val="22"/>
                <w:lang w:val="sv-SE"/>
              </w:rPr>
            </w:pPr>
          </w:p>
        </w:tc>
        <w:tc>
          <w:tcPr>
            <w:tcW w:w="4650" w:type="dxa"/>
            <w:shd w:val="clear" w:color="auto" w:fill="auto"/>
            <w:vAlign w:val="center"/>
          </w:tcPr>
          <w:p w14:paraId="34A8A303" w14:textId="77777777" w:rsidR="005935F1" w:rsidRPr="00DC2BA7" w:rsidRDefault="00B60735" w:rsidP="00B057AB">
            <w:pPr>
              <w:pStyle w:val="Text"/>
              <w:widowControl w:val="0"/>
              <w:spacing w:before="0"/>
              <w:jc w:val="left"/>
              <w:rPr>
                <w:sz w:val="22"/>
                <w:lang w:val="sv-SE"/>
              </w:rPr>
            </w:pPr>
            <w:r w:rsidRPr="00DC2BA7">
              <w:rPr>
                <w:sz w:val="22"/>
                <w:lang w:val="sv-SE"/>
              </w:rPr>
              <w:t>Släpp långsamt upp kolven och låt det automatiska nålskyddet täcka nålen.</w:t>
            </w:r>
          </w:p>
          <w:p w14:paraId="4482764B" w14:textId="77777777" w:rsidR="005935F1" w:rsidRPr="00DC2BA7" w:rsidRDefault="005935F1" w:rsidP="00B057AB">
            <w:pPr>
              <w:pStyle w:val="Text"/>
              <w:widowControl w:val="0"/>
              <w:spacing w:before="0"/>
              <w:jc w:val="left"/>
              <w:rPr>
                <w:sz w:val="22"/>
                <w:lang w:val="sv-SE"/>
              </w:rPr>
            </w:pPr>
          </w:p>
          <w:p w14:paraId="5C00EAAB" w14:textId="77777777" w:rsidR="006E5034" w:rsidRPr="00DC2BA7" w:rsidRDefault="00B60735" w:rsidP="00B057AB">
            <w:pPr>
              <w:pStyle w:val="Text"/>
              <w:widowControl w:val="0"/>
              <w:spacing w:before="0"/>
              <w:jc w:val="left"/>
              <w:rPr>
                <w:sz w:val="22"/>
                <w:lang w:val="sv-SE"/>
              </w:rPr>
            </w:pPr>
            <w:r w:rsidRPr="00DC2BA7">
              <w:rPr>
                <w:sz w:val="22"/>
                <w:lang w:val="sv-SE"/>
              </w:rPr>
              <w:t xml:space="preserve">Det kan komma lite blod från injektionsstället. Du kan trycka en bomullstuss eller kompress mot injektionsstället i </w:t>
            </w:r>
            <w:r w:rsidR="00F31745" w:rsidRPr="00DC2BA7">
              <w:rPr>
                <w:sz w:val="22"/>
                <w:lang w:val="sv-SE"/>
              </w:rPr>
              <w:t>30 </w:t>
            </w:r>
            <w:r w:rsidRPr="00DC2BA7">
              <w:rPr>
                <w:sz w:val="22"/>
                <w:lang w:val="sv-SE"/>
              </w:rPr>
              <w:t>sekunder. Gnugga inte på injektionsstället. Om det behövs ka</w:t>
            </w:r>
            <w:r w:rsidR="00F31745" w:rsidRPr="00DC2BA7">
              <w:rPr>
                <w:sz w:val="22"/>
                <w:lang w:val="sv-SE"/>
              </w:rPr>
              <w:t>n du sätta på ett litet plåster.</w:t>
            </w:r>
          </w:p>
        </w:tc>
      </w:tr>
    </w:tbl>
    <w:p w14:paraId="30B4BA59" w14:textId="77777777" w:rsidR="006E5034" w:rsidRPr="00DC2BA7" w:rsidRDefault="006E5034" w:rsidP="00B057AB">
      <w:pPr>
        <w:widowControl w:val="0"/>
        <w:numPr>
          <w:ilvl w:val="12"/>
          <w:numId w:val="0"/>
        </w:numPr>
        <w:tabs>
          <w:tab w:val="clear" w:pos="567"/>
        </w:tabs>
        <w:spacing w:line="240" w:lineRule="auto"/>
        <w:ind w:right="-2"/>
        <w:rPr>
          <w:color w:val="000000"/>
          <w:lang w:val="sv-SE"/>
        </w:rPr>
      </w:pPr>
    </w:p>
    <w:p w14:paraId="205DA8D9" w14:textId="77777777" w:rsidR="006E5034" w:rsidRPr="00DC2BA7" w:rsidRDefault="00B60735" w:rsidP="00B057AB">
      <w:pPr>
        <w:keepNext/>
        <w:widowControl w:val="0"/>
        <w:numPr>
          <w:ilvl w:val="12"/>
          <w:numId w:val="0"/>
        </w:numPr>
        <w:tabs>
          <w:tab w:val="clear" w:pos="567"/>
        </w:tabs>
        <w:spacing w:line="240" w:lineRule="auto"/>
        <w:rPr>
          <w:b/>
          <w:color w:val="000000"/>
          <w:lang w:val="sv-SE"/>
        </w:rPr>
      </w:pPr>
      <w:r w:rsidRPr="00DC2BA7">
        <w:rPr>
          <w:b/>
          <w:color w:val="000000"/>
          <w:lang w:val="sv-SE"/>
        </w:rPr>
        <w:lastRenderedPageBreak/>
        <w:t>Destruktionsanvisningar</w:t>
      </w:r>
    </w:p>
    <w:p w14:paraId="44234F5E" w14:textId="77777777" w:rsidR="006E5034" w:rsidRPr="00DC2BA7" w:rsidRDefault="006E5034" w:rsidP="00B057AB">
      <w:pPr>
        <w:keepNext/>
        <w:widowControl w:val="0"/>
        <w:numPr>
          <w:ilvl w:val="12"/>
          <w:numId w:val="0"/>
        </w:numPr>
        <w:tabs>
          <w:tab w:val="clear" w:pos="567"/>
        </w:tabs>
        <w:spacing w:line="240" w:lineRule="auto"/>
        <w:rPr>
          <w:color w:val="000000"/>
          <w:lang w:val="sv-SE"/>
        </w:rPr>
      </w:pPr>
    </w:p>
    <w:tbl>
      <w:tblPr>
        <w:tblW w:w="0" w:type="auto"/>
        <w:tblBorders>
          <w:insideH w:val="dotted" w:sz="4" w:space="0" w:color="auto"/>
        </w:tblBorders>
        <w:tblLayout w:type="fixed"/>
        <w:tblLook w:val="01E0" w:firstRow="1" w:lastRow="1" w:firstColumn="1" w:lastColumn="1" w:noHBand="0" w:noVBand="0"/>
      </w:tblPr>
      <w:tblGrid>
        <w:gridCol w:w="4649"/>
        <w:gridCol w:w="4650"/>
      </w:tblGrid>
      <w:tr w:rsidR="00211724" w14:paraId="7237EA34" w14:textId="77777777" w:rsidTr="006E5034">
        <w:trPr>
          <w:cantSplit/>
        </w:trPr>
        <w:tc>
          <w:tcPr>
            <w:tcW w:w="4649" w:type="dxa"/>
            <w:shd w:val="clear" w:color="auto" w:fill="auto"/>
          </w:tcPr>
          <w:p w14:paraId="19A8AE61" w14:textId="77777777" w:rsidR="006E5034" w:rsidRPr="00DC2BA7" w:rsidRDefault="006E5034" w:rsidP="00B057AB">
            <w:pPr>
              <w:pStyle w:val="Table"/>
              <w:widowControl w:val="0"/>
              <w:tabs>
                <w:tab w:val="right" w:pos="4433"/>
              </w:tabs>
              <w:spacing w:before="0" w:after="0"/>
              <w:jc w:val="center"/>
              <w:rPr>
                <w:rFonts w:ascii="Times New Roman" w:hAnsi="Times New Roman"/>
                <w:sz w:val="22"/>
                <w:szCs w:val="22"/>
                <w:lang w:val="sv-SE"/>
              </w:rPr>
            </w:pPr>
          </w:p>
          <w:p w14:paraId="773681EC" w14:textId="77777777" w:rsidR="006E5034" w:rsidRPr="00DC2BA7" w:rsidRDefault="00B60735" w:rsidP="00B057AB">
            <w:pPr>
              <w:pStyle w:val="Table"/>
              <w:widowControl w:val="0"/>
              <w:tabs>
                <w:tab w:val="right" w:pos="4433"/>
              </w:tabs>
              <w:spacing w:before="0" w:after="0"/>
              <w:jc w:val="center"/>
              <w:rPr>
                <w:rFonts w:ascii="Times New Roman" w:hAnsi="Times New Roman"/>
                <w:sz w:val="22"/>
                <w:szCs w:val="22"/>
                <w:lang w:val="sv-SE"/>
              </w:rPr>
            </w:pPr>
            <w:r w:rsidRPr="00DC2BA7">
              <w:rPr>
                <w:rFonts w:ascii="Times New Roman" w:hAnsi="Times New Roman"/>
                <w:noProof/>
                <w:snapToGrid/>
                <w:sz w:val="22"/>
                <w:szCs w:val="22"/>
              </w:rPr>
              <w:drawing>
                <wp:anchor distT="0" distB="0" distL="114300" distR="114300" simplePos="0" relativeHeight="251807744" behindDoc="0" locked="0" layoutInCell="1" allowOverlap="1" wp14:anchorId="228D5852" wp14:editId="23820A2C">
                  <wp:simplePos x="0" y="0"/>
                  <wp:positionH relativeFrom="character">
                    <wp:posOffset>41275</wp:posOffset>
                  </wp:positionH>
                  <wp:positionV relativeFrom="line">
                    <wp:posOffset>19050</wp:posOffset>
                  </wp:positionV>
                  <wp:extent cx="1749425" cy="1900555"/>
                  <wp:effectExtent l="0" t="0" r="0" b="0"/>
                  <wp:wrapNone/>
                  <wp:docPr id="159" name="Picture 1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 name="Picture 159"/>
                          <pic:cNvPicPr>
                            <a:picLocks noChangeAspect="1" noChangeArrowheads="1"/>
                          </pic:cNvPicPr>
                        </pic:nvPicPr>
                        <pic:blipFill>
                          <a:blip r:embed="rId35" cstate="print">
                            <a:extLst>
                              <a:ext uri="{28A0092B-C50C-407E-A947-70E740481C1C}">
                                <a14:useLocalDpi xmlns:a14="http://schemas.microsoft.com/office/drawing/2010/main" val="0"/>
                              </a:ext>
                            </a:extLst>
                          </a:blip>
                          <a:stretch>
                            <a:fillRect/>
                          </a:stretch>
                        </pic:blipFill>
                        <pic:spPr bwMode="auto">
                          <a:xfrm>
                            <a:off x="0" y="0"/>
                            <a:ext cx="1749425" cy="1900555"/>
                          </a:xfrm>
                          <a:prstGeom prst="rect">
                            <a:avLst/>
                          </a:prstGeom>
                          <a:noFill/>
                        </pic:spPr>
                      </pic:pic>
                    </a:graphicData>
                  </a:graphic>
                  <wp14:sizeRelH relativeFrom="page">
                    <wp14:pctWidth>0</wp14:pctWidth>
                  </wp14:sizeRelH>
                  <wp14:sizeRelV relativeFrom="page">
                    <wp14:pctHeight>0</wp14:pctHeight>
                  </wp14:sizeRelV>
                </wp:anchor>
              </w:drawing>
            </w:r>
            <w:r w:rsidRPr="00DC2BA7">
              <w:rPr>
                <w:rFonts w:ascii="Times New Roman" w:hAnsi="Times New Roman"/>
                <w:noProof/>
                <w:sz w:val="22"/>
                <w:szCs w:val="22"/>
              </w:rPr>
              <mc:AlternateContent>
                <mc:Choice Requires="wps">
                  <w:drawing>
                    <wp:inline distT="0" distB="0" distL="0" distR="0" wp14:anchorId="4ECCFF4B" wp14:editId="296ABAC3">
                      <wp:extent cx="1752600" cy="1905000"/>
                      <wp:effectExtent l="0" t="0" r="0" b="0"/>
                      <wp:docPr id="2" name="AutoShape 1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noChangeArrowheads="1"/>
                            </wps:cNvSpPr>
                            <wps:spPr bwMode="auto">
                              <a:xfrm>
                                <a:off x="0" y="0"/>
                                <a:ext cx="17526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wps:wsp>
                        </a:graphicData>
                      </a:graphic>
                    </wp:inline>
                  </w:drawing>
                </mc:Choice>
                <mc:Fallback>
                  <w:pict>
                    <v:rect w14:anchorId="17033C19" id="AutoShape 11" o:spid="_x0000_s1026" style="width:138pt;height:150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RaPJzQEAAIYDAAAOAAAAZHJzL2Uyb0RvYy54bWysU9tu2zAMfR+wfxD0vtgOknY14hRDiw4D&#10;ugvQ7QMYWb5gtqiRSpzs60cpTZptb8NeBJGUDw8Pj1e3+3FQO0vco6t0Mcu1ss5g3bu20t++Prx5&#10;qxUHcDUM6GylD5b17fr1q9XkSzvHDofakhIQx+XkK92F4MssY9PZEXiG3jopNkgjBAmpzWqCSdDH&#10;IZvn+VU2IdWe0Fhmyd4fi3qd8JvGmvC5adgGNVRauIV0Ujo38czWKyhbAt/15pkG/AOLEXonTc9Q&#10;9xBAban/C2rsDSFjE2YGxwybpjc2zSDTFPkf0zx14G2aRcRhf5aJ/x+s+bR78l8oUmf/iOY7K4d3&#10;HbjWvmMv8slS9UuKCKfOQi0MiqhdNnkuzxgxYEFTm+kj1rJt2AZMsuwbGmMPGVjtk/qHs/p2H5SR&#10;ZHG9nF/lsiQjteImX+YSxB5Qnj73xOG9xVHFS6VJ+CV42D1yOD49PYndHD70w5BWPLjfEoIZM4l+&#10;ZBz9wuUG64OwJzzaRGwtlw7pp1aTWKTS/GMLZLUaPjhR4KZYLKKnUrBYXs8loMvK5rICzghUpYNW&#10;x+tdOPpw66lvuyT0SVFZdpr72ZjRTZdxIv7y+6x/AQAA//8DAFBLAwQUAAYACAAAACEAHDyuTtwA&#10;AAAFAQAADwAAAGRycy9kb3ducmV2LnhtbEyPQUvDQBCF70L/wzIFL2J3rVAlZlNKQSwilKba8zY7&#10;JqHZ2TS7TeK/d/SilwePN7z3TbocXSN67ELtScPdTIFAKrytqdTwvn++fQQRoiFrGk+o4QsDLLPJ&#10;VWoS6wfaYZ/HUnAJhcRoqGJsEylDUaEzYeZbJM4+fedMZNuV0nZm4HLXyLlSC+lMTbxQmRbXFRan&#10;/OI0DMW2P+zfXuT25rDxdN6c1/nHq9bX03H1BCLiGP+O4Qef0SFjpqO/kA2i0cCPxF/lbP6wYHvU&#10;cK+UApml8j999g0AAP//AwBQSwECLQAUAAYACAAAACEAtoM4kv4AAADhAQAAEwAAAAAAAAAAAAAA&#10;AAAAAAAAW0NvbnRlbnRfVHlwZXNdLnhtbFBLAQItABQABgAIAAAAIQA4/SH/1gAAAJQBAAALAAAA&#10;AAAAAAAAAAAAAC8BAABfcmVscy8ucmVsc1BLAQItABQABgAIAAAAIQCsRaPJzQEAAIYDAAAOAAAA&#10;AAAAAAAAAAAAAC4CAABkcnMvZTJvRG9jLnhtbFBLAQItABQABgAIAAAAIQAcPK5O3AAAAAUBAAAP&#10;AAAAAAAAAAAAAAAAACcEAABkcnMvZG93bnJldi54bWxQSwUGAAAAAAQABADzAAAAMAUAAAAA&#10;" filled="f" stroked="f">
                      <o:lock v:ext="edit" aspectratio="t"/>
                      <w10:anchorlock/>
                    </v:rect>
                  </w:pict>
                </mc:Fallback>
              </mc:AlternateContent>
            </w:r>
          </w:p>
          <w:p w14:paraId="01232DE7" w14:textId="77777777" w:rsidR="006E5034" w:rsidRPr="00DC2BA7" w:rsidRDefault="006E5034" w:rsidP="00B057AB">
            <w:pPr>
              <w:pStyle w:val="Table"/>
              <w:widowControl w:val="0"/>
              <w:tabs>
                <w:tab w:val="right" w:pos="4433"/>
              </w:tabs>
              <w:spacing w:before="0" w:after="0"/>
              <w:jc w:val="center"/>
              <w:rPr>
                <w:rFonts w:ascii="Times New Roman" w:hAnsi="Times New Roman"/>
                <w:sz w:val="22"/>
                <w:szCs w:val="22"/>
                <w:lang w:val="sv-SE"/>
              </w:rPr>
            </w:pPr>
          </w:p>
        </w:tc>
        <w:tc>
          <w:tcPr>
            <w:tcW w:w="4650" w:type="dxa"/>
            <w:shd w:val="clear" w:color="auto" w:fill="auto"/>
            <w:vAlign w:val="center"/>
          </w:tcPr>
          <w:p w14:paraId="3DA4B170" w14:textId="77777777" w:rsidR="006E5034" w:rsidRPr="00DC2BA7" w:rsidRDefault="00B60735" w:rsidP="00B057AB">
            <w:pPr>
              <w:pStyle w:val="Text"/>
              <w:widowControl w:val="0"/>
              <w:spacing w:before="0"/>
              <w:jc w:val="left"/>
              <w:rPr>
                <w:sz w:val="22"/>
                <w:lang w:val="sv-SE"/>
              </w:rPr>
            </w:pPr>
            <w:r w:rsidRPr="00DC2BA7">
              <w:rPr>
                <w:sz w:val="22"/>
                <w:lang w:val="sv-SE"/>
              </w:rPr>
              <w:t xml:space="preserve">Kassera </w:t>
            </w:r>
            <w:r w:rsidR="00777342" w:rsidRPr="00DC2BA7">
              <w:rPr>
                <w:sz w:val="22"/>
                <w:lang w:val="sv-SE"/>
              </w:rPr>
              <w:t xml:space="preserve">omedelbart </w:t>
            </w:r>
            <w:r w:rsidRPr="00DC2BA7">
              <w:rPr>
                <w:sz w:val="22"/>
                <w:lang w:val="sv-SE"/>
              </w:rPr>
              <w:t>den använda sprutan i en behållare för riskavfall (</w:t>
            </w:r>
            <w:r w:rsidR="005C13F8" w:rsidRPr="00DC2BA7">
              <w:rPr>
                <w:sz w:val="22"/>
                <w:lang w:val="sv-SE"/>
              </w:rPr>
              <w:t>förslutningsbar</w:t>
            </w:r>
            <w:r w:rsidRPr="00DC2BA7">
              <w:rPr>
                <w:sz w:val="22"/>
                <w:lang w:val="sv-SE"/>
              </w:rPr>
              <w:t xml:space="preserve">, </w:t>
            </w:r>
            <w:r w:rsidR="003210B4" w:rsidRPr="00DC2BA7">
              <w:rPr>
                <w:sz w:val="22"/>
                <w:lang w:val="sv-SE"/>
              </w:rPr>
              <w:t>punktionssäker</w:t>
            </w:r>
            <w:r w:rsidRPr="00DC2BA7">
              <w:rPr>
                <w:sz w:val="22"/>
                <w:lang w:val="sv-SE"/>
              </w:rPr>
              <w:t xml:space="preserve">). För din </w:t>
            </w:r>
            <w:r w:rsidR="005C13F8" w:rsidRPr="00DC2BA7">
              <w:rPr>
                <w:sz w:val="22"/>
                <w:lang w:val="sv-SE"/>
              </w:rPr>
              <w:t xml:space="preserve">och andras </w:t>
            </w:r>
            <w:r w:rsidR="00777342" w:rsidRPr="00DC2BA7">
              <w:rPr>
                <w:sz w:val="22"/>
                <w:lang w:val="sv-SE"/>
              </w:rPr>
              <w:t>säkerhet</w:t>
            </w:r>
            <w:r w:rsidRPr="00DC2BA7">
              <w:rPr>
                <w:sz w:val="22"/>
                <w:lang w:val="sv-SE"/>
              </w:rPr>
              <w:t xml:space="preserve"> och hälsa </w:t>
            </w:r>
            <w:r w:rsidR="00777342" w:rsidRPr="00DC2BA7">
              <w:rPr>
                <w:sz w:val="22"/>
                <w:lang w:val="sv-SE"/>
              </w:rPr>
              <w:t>får</w:t>
            </w:r>
            <w:r w:rsidRPr="00DC2BA7">
              <w:rPr>
                <w:sz w:val="22"/>
                <w:lang w:val="sv-SE"/>
              </w:rPr>
              <w:t xml:space="preserve"> nålar och sprutor aldrig </w:t>
            </w:r>
            <w:r w:rsidR="00777342" w:rsidRPr="00DC2BA7">
              <w:rPr>
                <w:sz w:val="22"/>
                <w:lang w:val="sv-SE"/>
              </w:rPr>
              <w:t xml:space="preserve">återanvändas. </w:t>
            </w:r>
            <w:r w:rsidR="00886C32" w:rsidRPr="00DC2BA7">
              <w:rPr>
                <w:color w:val="000000"/>
                <w:sz w:val="22"/>
                <w:lang w:val="sv-SE"/>
              </w:rPr>
              <w:t>Ej använt läkemedel och avfall ska kasseras enligt gällande anvisningar.</w:t>
            </w:r>
            <w:r w:rsidRPr="00DC2BA7">
              <w:rPr>
                <w:sz w:val="22"/>
                <w:lang w:val="sv-SE"/>
              </w:rPr>
              <w:t xml:space="preserve"> </w:t>
            </w:r>
            <w:r w:rsidR="003210B4" w:rsidRPr="00DC2BA7">
              <w:rPr>
                <w:sz w:val="22"/>
                <w:lang w:val="sv-SE"/>
              </w:rPr>
              <w:t>Läkemedel ska inte kastas i avloppet eller bland hushållsavfall. Fråga apotekspersonalen hur man kas</w:t>
            </w:r>
            <w:r w:rsidR="005C13F8" w:rsidRPr="00DC2BA7">
              <w:rPr>
                <w:sz w:val="22"/>
                <w:lang w:val="sv-SE"/>
              </w:rPr>
              <w:t>serar</w:t>
            </w:r>
            <w:r w:rsidR="003210B4" w:rsidRPr="00DC2BA7">
              <w:rPr>
                <w:sz w:val="22"/>
                <w:lang w:val="sv-SE"/>
              </w:rPr>
              <w:t xml:space="preserve"> läkemedel som inte längre används. Dessa åtgärder är till för att skydda miljön.</w:t>
            </w:r>
          </w:p>
        </w:tc>
      </w:tr>
    </w:tbl>
    <w:p w14:paraId="6620D45C" w14:textId="77777777" w:rsidR="006E5034" w:rsidRPr="00DC2BA7" w:rsidRDefault="006E5034" w:rsidP="00B057AB">
      <w:pPr>
        <w:widowControl w:val="0"/>
        <w:tabs>
          <w:tab w:val="clear" w:pos="567"/>
        </w:tabs>
        <w:autoSpaceDE w:val="0"/>
        <w:autoSpaceDN w:val="0"/>
        <w:adjustRightInd w:val="0"/>
        <w:spacing w:line="240" w:lineRule="auto"/>
        <w:ind w:right="120"/>
        <w:rPr>
          <w:color w:val="000000"/>
          <w:lang w:val="sv-SE"/>
        </w:rPr>
      </w:pPr>
    </w:p>
    <w:p w14:paraId="147FB6D9" w14:textId="77777777" w:rsidR="009722FB" w:rsidRPr="00DC2BA7" w:rsidRDefault="00B60735" w:rsidP="009722FB">
      <w:pPr>
        <w:spacing w:line="240" w:lineRule="auto"/>
        <w:jc w:val="center"/>
        <w:rPr>
          <w:b/>
          <w:caps/>
          <w:noProof/>
          <w:lang w:val="sv-SE"/>
        </w:rPr>
      </w:pPr>
      <w:r w:rsidRPr="00DC2BA7">
        <w:rPr>
          <w:color w:val="000000"/>
          <w:lang w:val="sv-SE"/>
        </w:rPr>
        <w:br w:type="page"/>
      </w:r>
      <w:r w:rsidRPr="00DC2BA7">
        <w:rPr>
          <w:b/>
          <w:noProof/>
          <w:szCs w:val="24"/>
          <w:lang w:val="sv-SE"/>
        </w:rPr>
        <w:lastRenderedPageBreak/>
        <w:t>Bipacksedel: Information till användaren</w:t>
      </w:r>
    </w:p>
    <w:p w14:paraId="02966C1E" w14:textId="77777777" w:rsidR="009722FB" w:rsidRPr="00DC2BA7" w:rsidRDefault="009722FB" w:rsidP="009722FB">
      <w:pPr>
        <w:spacing w:line="240" w:lineRule="auto"/>
        <w:jc w:val="center"/>
        <w:rPr>
          <w:caps/>
          <w:noProof/>
          <w:lang w:val="sv-SE"/>
        </w:rPr>
      </w:pPr>
    </w:p>
    <w:p w14:paraId="5FBE60BC" w14:textId="77777777" w:rsidR="009722FB" w:rsidRDefault="00B60735" w:rsidP="009722FB">
      <w:pPr>
        <w:pStyle w:val="Text"/>
        <w:spacing w:before="0"/>
        <w:jc w:val="center"/>
        <w:rPr>
          <w:b/>
          <w:sz w:val="22"/>
          <w:lang w:val="sv-SE"/>
        </w:rPr>
      </w:pPr>
      <w:r w:rsidRPr="00DC2BA7">
        <w:rPr>
          <w:b/>
          <w:color w:val="000000"/>
          <w:sz w:val="22"/>
          <w:lang w:val="sv-SE"/>
        </w:rPr>
        <w:t>Xolair 75 mg</w:t>
      </w:r>
      <w:r w:rsidRPr="00DC2BA7">
        <w:rPr>
          <w:b/>
          <w:sz w:val="22"/>
          <w:lang w:val="sv-SE"/>
        </w:rPr>
        <w:t xml:space="preserve"> injektionsvätska, lösning i förfylld spruta</w:t>
      </w:r>
    </w:p>
    <w:p w14:paraId="25920217" w14:textId="77777777" w:rsidR="00881A11" w:rsidRPr="007F644E" w:rsidRDefault="00B60735" w:rsidP="009722FB">
      <w:pPr>
        <w:pStyle w:val="Text"/>
        <w:spacing w:before="0"/>
        <w:jc w:val="center"/>
        <w:rPr>
          <w:bCs/>
          <w:sz w:val="22"/>
          <w:lang w:val="sv-SE"/>
        </w:rPr>
      </w:pPr>
      <w:r>
        <w:rPr>
          <w:bCs/>
          <w:sz w:val="22"/>
          <w:lang w:val="sv-SE"/>
        </w:rPr>
        <w:t>(förfylld spruta med 27</w:t>
      </w:r>
      <w:r w:rsidR="005A7DAC">
        <w:rPr>
          <w:bCs/>
          <w:sz w:val="22"/>
          <w:lang w:val="sv-SE"/>
        </w:rPr>
        <w:t> </w:t>
      </w:r>
      <w:r>
        <w:rPr>
          <w:bCs/>
          <w:sz w:val="22"/>
          <w:lang w:val="sv-SE"/>
        </w:rPr>
        <w:t xml:space="preserve">gauge fast nål, blå </w:t>
      </w:r>
      <w:r w:rsidR="00B83013">
        <w:rPr>
          <w:bCs/>
          <w:sz w:val="22"/>
          <w:lang w:val="sv-SE"/>
        </w:rPr>
        <w:t>kolv)</w:t>
      </w:r>
    </w:p>
    <w:p w14:paraId="6D66E526" w14:textId="77777777" w:rsidR="009722FB" w:rsidRPr="00DC2BA7" w:rsidRDefault="00B60735" w:rsidP="009722FB">
      <w:pPr>
        <w:pStyle w:val="Text"/>
        <w:spacing w:before="0"/>
        <w:jc w:val="center"/>
        <w:rPr>
          <w:color w:val="000000"/>
          <w:sz w:val="22"/>
          <w:lang w:val="sv-SE"/>
        </w:rPr>
      </w:pPr>
      <w:r w:rsidRPr="00DC2BA7">
        <w:rPr>
          <w:color w:val="000000"/>
          <w:sz w:val="22"/>
          <w:lang w:val="sv-SE"/>
        </w:rPr>
        <w:t>omalizumab</w:t>
      </w:r>
    </w:p>
    <w:p w14:paraId="1F71D6DF" w14:textId="77777777" w:rsidR="009722FB" w:rsidRPr="00DC2BA7" w:rsidRDefault="009722FB" w:rsidP="009722FB">
      <w:pPr>
        <w:spacing w:line="240" w:lineRule="auto"/>
        <w:jc w:val="center"/>
        <w:rPr>
          <w:noProof/>
          <w:lang w:val="sv-SE"/>
        </w:rPr>
      </w:pPr>
    </w:p>
    <w:p w14:paraId="6D4CEA6C" w14:textId="77777777" w:rsidR="009722FB" w:rsidRPr="00DC2BA7" w:rsidRDefault="00B60735" w:rsidP="009722FB">
      <w:pPr>
        <w:keepNext/>
        <w:widowControl w:val="0"/>
        <w:tabs>
          <w:tab w:val="clear" w:pos="567"/>
        </w:tabs>
        <w:spacing w:line="240" w:lineRule="auto"/>
        <w:rPr>
          <w:lang w:val="sv-SE"/>
        </w:rPr>
      </w:pPr>
      <w:r w:rsidRPr="00DC2BA7">
        <w:rPr>
          <w:b/>
          <w:bCs/>
          <w:lang w:val="sv-SE"/>
        </w:rPr>
        <w:t xml:space="preserve">Läs noga igenom denna bipacksedel innan du börjar använda detta läkemedel. </w:t>
      </w:r>
      <w:r w:rsidRPr="00DC2BA7">
        <w:rPr>
          <w:b/>
          <w:noProof/>
          <w:szCs w:val="24"/>
          <w:lang w:val="sv-SE"/>
        </w:rPr>
        <w:t>Den innehåller information som är viktig för dig.</w:t>
      </w:r>
    </w:p>
    <w:p w14:paraId="3ACA2107"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lang w:val="sv-SE"/>
        </w:rPr>
        <w:t>Spara denna information, du kan behöva läsa den igen.</w:t>
      </w:r>
    </w:p>
    <w:p w14:paraId="7761E3AE"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lang w:val="sv-SE"/>
        </w:rPr>
        <w:t>Om du har ytterligare frågor vänd dig till läkare, apotekspersonal eller sjuksköterska.</w:t>
      </w:r>
    </w:p>
    <w:p w14:paraId="016877C3"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lang w:val="sv-SE"/>
        </w:rPr>
        <w:t>Detta läkemedel har ordinerats enbart åt dig. Ge det inte till andra. Det kan skada dem, även om de uppvisar sjukdomstecken som liknar dina.</w:t>
      </w:r>
    </w:p>
    <w:p w14:paraId="1FC71689"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noProof/>
          <w:lang w:val="sv-SE"/>
        </w:rPr>
        <w:t>Om du får biverkningar, tala med läkare</w:t>
      </w:r>
      <w:r w:rsidRPr="00DC2BA7">
        <w:rPr>
          <w:lang w:val="sv-SE"/>
        </w:rPr>
        <w:t>, apotekspersonal eller sjuksköterska</w:t>
      </w:r>
      <w:r w:rsidRPr="00DC2BA7">
        <w:rPr>
          <w:noProof/>
          <w:lang w:val="sv-SE"/>
        </w:rPr>
        <w:t xml:space="preserve">. </w:t>
      </w:r>
      <w:r w:rsidRPr="00DC2BA7">
        <w:rPr>
          <w:noProof/>
          <w:szCs w:val="24"/>
          <w:lang w:val="sv-SE"/>
        </w:rPr>
        <w:t>Detta gäller</w:t>
      </w:r>
      <w:r w:rsidRPr="00DC2BA7">
        <w:rPr>
          <w:noProof/>
          <w:color w:val="FF0000"/>
          <w:szCs w:val="24"/>
          <w:lang w:val="sv-SE"/>
        </w:rPr>
        <w:t xml:space="preserve"> </w:t>
      </w:r>
      <w:r w:rsidRPr="00DC2BA7">
        <w:rPr>
          <w:noProof/>
          <w:szCs w:val="24"/>
          <w:lang w:val="sv-SE"/>
        </w:rPr>
        <w:t>även</w:t>
      </w:r>
      <w:r w:rsidRPr="00DC2BA7">
        <w:rPr>
          <w:noProof/>
          <w:color w:val="000000"/>
          <w:szCs w:val="24"/>
          <w:lang w:val="sv-SE"/>
        </w:rPr>
        <w:t xml:space="preserve"> </w:t>
      </w:r>
      <w:r w:rsidRPr="00DC2BA7">
        <w:rPr>
          <w:noProof/>
          <w:szCs w:val="24"/>
          <w:lang w:val="sv-SE"/>
        </w:rPr>
        <w:t>eventuella biverkningar som inte nämns i denna information.</w:t>
      </w:r>
      <w:r w:rsidRPr="00DC2BA7">
        <w:rPr>
          <w:noProof/>
          <w:lang w:val="sv-SE"/>
        </w:rPr>
        <w:t xml:space="preserve"> </w:t>
      </w:r>
      <w:r w:rsidRPr="00DC2BA7">
        <w:rPr>
          <w:noProof/>
        </w:rPr>
        <w:t>Se avsnitt 4.</w:t>
      </w:r>
    </w:p>
    <w:p w14:paraId="33B83D12" w14:textId="77777777" w:rsidR="009722FB" w:rsidRPr="00DC2BA7" w:rsidRDefault="009722FB" w:rsidP="009722FB">
      <w:pPr>
        <w:widowControl w:val="0"/>
        <w:numPr>
          <w:ilvl w:val="12"/>
          <w:numId w:val="0"/>
        </w:numPr>
        <w:tabs>
          <w:tab w:val="clear" w:pos="567"/>
        </w:tabs>
        <w:spacing w:line="240" w:lineRule="auto"/>
        <w:ind w:right="-2"/>
        <w:rPr>
          <w:lang w:val="sv-SE"/>
        </w:rPr>
      </w:pPr>
    </w:p>
    <w:p w14:paraId="3E0B9C77" w14:textId="77777777" w:rsidR="009722FB" w:rsidRPr="00DC2BA7" w:rsidRDefault="009722FB" w:rsidP="009722FB">
      <w:pPr>
        <w:widowControl w:val="0"/>
        <w:numPr>
          <w:ilvl w:val="12"/>
          <w:numId w:val="0"/>
        </w:numPr>
        <w:tabs>
          <w:tab w:val="clear" w:pos="567"/>
        </w:tabs>
        <w:spacing w:line="240" w:lineRule="auto"/>
        <w:ind w:right="-2"/>
        <w:rPr>
          <w:lang w:val="sv-SE"/>
        </w:rPr>
      </w:pPr>
    </w:p>
    <w:p w14:paraId="5E7E56E9" w14:textId="77777777" w:rsidR="009722FB" w:rsidRPr="00DC2BA7" w:rsidRDefault="00B60735" w:rsidP="009722FB">
      <w:pPr>
        <w:keepNext/>
        <w:widowControl w:val="0"/>
        <w:tabs>
          <w:tab w:val="clear" w:pos="567"/>
        </w:tabs>
        <w:spacing w:line="240" w:lineRule="auto"/>
        <w:rPr>
          <w:b/>
          <w:bCs/>
          <w:lang w:val="sv-SE"/>
        </w:rPr>
      </w:pPr>
      <w:r w:rsidRPr="00DC2BA7">
        <w:rPr>
          <w:b/>
          <w:bCs/>
          <w:lang w:val="sv-SE"/>
        </w:rPr>
        <w:t>I denna bipacksedel finns information om följande:</w:t>
      </w:r>
    </w:p>
    <w:p w14:paraId="2FD90A5A" w14:textId="77777777" w:rsidR="009722FB" w:rsidRPr="00DC2BA7" w:rsidRDefault="009722FB" w:rsidP="009722FB">
      <w:pPr>
        <w:keepNext/>
        <w:widowControl w:val="0"/>
        <w:tabs>
          <w:tab w:val="clear" w:pos="567"/>
        </w:tabs>
        <w:spacing w:line="240" w:lineRule="auto"/>
        <w:rPr>
          <w:bCs/>
          <w:lang w:val="sv-SE"/>
        </w:rPr>
      </w:pPr>
    </w:p>
    <w:p w14:paraId="346EF324"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1.</w:t>
      </w:r>
      <w:r w:rsidRPr="00DC2BA7">
        <w:rPr>
          <w:lang w:val="sv-SE"/>
        </w:rPr>
        <w:tab/>
        <w:t>Vad Xolair är och vad det används för</w:t>
      </w:r>
    </w:p>
    <w:p w14:paraId="1F727AC1"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2.</w:t>
      </w:r>
      <w:r w:rsidRPr="00DC2BA7">
        <w:rPr>
          <w:lang w:val="sv-SE"/>
        </w:rPr>
        <w:tab/>
        <w:t>Vad du behöver veta innan du använder Xolair</w:t>
      </w:r>
    </w:p>
    <w:p w14:paraId="05DC0D51"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3.</w:t>
      </w:r>
      <w:r w:rsidRPr="00DC2BA7">
        <w:rPr>
          <w:lang w:val="sv-SE"/>
        </w:rPr>
        <w:tab/>
        <w:t>Hur du använder Xolair</w:t>
      </w:r>
    </w:p>
    <w:p w14:paraId="65F78FAD"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4.</w:t>
      </w:r>
      <w:r w:rsidRPr="00DC2BA7">
        <w:rPr>
          <w:lang w:val="sv-SE"/>
        </w:rPr>
        <w:tab/>
        <w:t>Eventuella biverkningar</w:t>
      </w:r>
    </w:p>
    <w:p w14:paraId="654FC2FA"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5.</w:t>
      </w:r>
      <w:r w:rsidRPr="00DC2BA7">
        <w:rPr>
          <w:lang w:val="sv-SE"/>
        </w:rPr>
        <w:tab/>
        <w:t>Hur Xolair ska förvaras</w:t>
      </w:r>
    </w:p>
    <w:p w14:paraId="3FF7D693"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6.</w:t>
      </w:r>
      <w:r w:rsidRPr="00DC2BA7">
        <w:rPr>
          <w:lang w:val="sv-SE"/>
        </w:rPr>
        <w:tab/>
      </w:r>
      <w:r w:rsidRPr="00DC2BA7">
        <w:rPr>
          <w:noProof/>
          <w:szCs w:val="24"/>
          <w:lang w:val="sv-SE"/>
        </w:rPr>
        <w:t xml:space="preserve">Förpackningens innehåll och </w:t>
      </w:r>
      <w:r w:rsidRPr="00DC2BA7">
        <w:rPr>
          <w:lang w:val="sv-SE"/>
        </w:rPr>
        <w:t>övriga upplysningar</w:t>
      </w:r>
    </w:p>
    <w:p w14:paraId="21EF9281" w14:textId="77777777" w:rsidR="009722FB" w:rsidRPr="00DC2BA7" w:rsidRDefault="009722FB" w:rsidP="00535973">
      <w:pPr>
        <w:widowControl w:val="0"/>
        <w:numPr>
          <w:ilvl w:val="12"/>
          <w:numId w:val="0"/>
        </w:numPr>
        <w:tabs>
          <w:tab w:val="clear" w:pos="567"/>
        </w:tabs>
        <w:spacing w:line="240" w:lineRule="auto"/>
        <w:ind w:right="-2"/>
        <w:rPr>
          <w:lang w:val="sv-SE"/>
        </w:rPr>
      </w:pPr>
    </w:p>
    <w:p w14:paraId="7ED4352D" w14:textId="77777777" w:rsidR="009722FB" w:rsidRPr="00DC2BA7" w:rsidRDefault="009722FB" w:rsidP="00535973">
      <w:pPr>
        <w:widowControl w:val="0"/>
        <w:numPr>
          <w:ilvl w:val="12"/>
          <w:numId w:val="0"/>
        </w:numPr>
        <w:tabs>
          <w:tab w:val="clear" w:pos="567"/>
        </w:tabs>
        <w:spacing w:line="240" w:lineRule="auto"/>
        <w:ind w:right="-2"/>
        <w:rPr>
          <w:lang w:val="sv-SE"/>
        </w:rPr>
      </w:pPr>
    </w:p>
    <w:p w14:paraId="2E090924" w14:textId="77777777" w:rsidR="009722FB" w:rsidRPr="00DC2BA7" w:rsidRDefault="00B60735" w:rsidP="00535973">
      <w:pPr>
        <w:keepNext/>
        <w:widowControl w:val="0"/>
        <w:numPr>
          <w:ilvl w:val="12"/>
          <w:numId w:val="0"/>
        </w:numPr>
        <w:tabs>
          <w:tab w:val="clear" w:pos="567"/>
        </w:tabs>
        <w:spacing w:line="240" w:lineRule="auto"/>
        <w:ind w:left="567" w:hanging="567"/>
        <w:rPr>
          <w:lang w:val="sv-SE"/>
        </w:rPr>
      </w:pPr>
      <w:r w:rsidRPr="00DC2BA7">
        <w:rPr>
          <w:b/>
          <w:bCs/>
          <w:lang w:val="sv-SE"/>
        </w:rPr>
        <w:t>1.</w:t>
      </w:r>
      <w:r w:rsidRPr="00DC2BA7">
        <w:rPr>
          <w:b/>
          <w:bCs/>
          <w:lang w:val="sv-SE"/>
        </w:rPr>
        <w:tab/>
      </w:r>
      <w:r w:rsidRPr="00DC2BA7">
        <w:rPr>
          <w:b/>
          <w:noProof/>
          <w:szCs w:val="24"/>
          <w:lang w:val="sv-SE"/>
        </w:rPr>
        <w:t>Vad Xolair är och vad det används</w:t>
      </w:r>
      <w:r w:rsidRPr="00DC2BA7">
        <w:rPr>
          <w:b/>
          <w:szCs w:val="24"/>
          <w:lang w:val="sv-SE"/>
        </w:rPr>
        <w:t xml:space="preserve"> för</w:t>
      </w:r>
    </w:p>
    <w:p w14:paraId="2BB0856B" w14:textId="77777777" w:rsidR="009722FB" w:rsidRPr="00DC2BA7" w:rsidRDefault="009722FB" w:rsidP="00535973">
      <w:pPr>
        <w:keepNext/>
        <w:widowControl w:val="0"/>
        <w:numPr>
          <w:ilvl w:val="12"/>
          <w:numId w:val="0"/>
        </w:numPr>
        <w:tabs>
          <w:tab w:val="clear" w:pos="567"/>
        </w:tabs>
        <w:spacing w:line="240" w:lineRule="auto"/>
        <w:rPr>
          <w:lang w:val="sv-SE"/>
        </w:rPr>
      </w:pPr>
    </w:p>
    <w:p w14:paraId="2DFB1D75" w14:textId="77777777" w:rsidR="009722FB" w:rsidRPr="00DC2BA7" w:rsidRDefault="00B60735" w:rsidP="00535973">
      <w:pPr>
        <w:pStyle w:val="Char2"/>
        <w:spacing w:before="0"/>
        <w:jc w:val="left"/>
        <w:rPr>
          <w:sz w:val="22"/>
          <w:szCs w:val="22"/>
          <w:lang w:val="sv-SE"/>
        </w:rPr>
      </w:pPr>
      <w:r w:rsidRPr="00DC2BA7">
        <w:rPr>
          <w:sz w:val="22"/>
          <w:szCs w:val="22"/>
          <w:lang w:val="sv-SE"/>
        </w:rPr>
        <w:t>Xolair innehåller den aktiva substansen omalizumab, ett konstgjort protein som liknar de naturliga proteiner som produceras i kroppen. Omalizumab tillhör en grupp läkemedel som kallas monoklonala antikroppar.</w:t>
      </w:r>
    </w:p>
    <w:p w14:paraId="15A5E534" w14:textId="77777777" w:rsidR="009722FB" w:rsidRPr="00DC2BA7" w:rsidRDefault="009722FB" w:rsidP="00535973">
      <w:pPr>
        <w:pStyle w:val="Char2"/>
        <w:spacing w:before="0"/>
        <w:jc w:val="left"/>
        <w:rPr>
          <w:sz w:val="22"/>
          <w:szCs w:val="22"/>
          <w:lang w:val="sv-SE"/>
        </w:rPr>
      </w:pPr>
    </w:p>
    <w:p w14:paraId="1856AB40" w14:textId="77777777" w:rsidR="009722FB" w:rsidRPr="00DC2BA7" w:rsidRDefault="00B60735" w:rsidP="00535973">
      <w:pPr>
        <w:pStyle w:val="Char2"/>
        <w:spacing w:before="0"/>
        <w:jc w:val="left"/>
        <w:rPr>
          <w:sz w:val="22"/>
          <w:szCs w:val="22"/>
          <w:lang w:val="sv-SE"/>
        </w:rPr>
      </w:pPr>
      <w:r w:rsidRPr="00DC2BA7">
        <w:rPr>
          <w:sz w:val="22"/>
          <w:szCs w:val="22"/>
          <w:lang w:val="sv-SE"/>
        </w:rPr>
        <w:t>Xolair används för att behandla:</w:t>
      </w:r>
    </w:p>
    <w:p w14:paraId="4FF461EF" w14:textId="77777777" w:rsidR="009722FB" w:rsidRPr="00DC2BA7" w:rsidRDefault="00B60735" w:rsidP="00535973">
      <w:pPr>
        <w:pStyle w:val="Text"/>
        <w:widowControl w:val="0"/>
        <w:numPr>
          <w:ilvl w:val="0"/>
          <w:numId w:val="58"/>
        </w:numPr>
        <w:spacing w:before="0"/>
        <w:ind w:left="567" w:hanging="567"/>
        <w:jc w:val="left"/>
        <w:rPr>
          <w:sz w:val="22"/>
        </w:rPr>
      </w:pPr>
      <w:r w:rsidRPr="00DC2BA7">
        <w:rPr>
          <w:sz w:val="22"/>
        </w:rPr>
        <w:t>Allergisk astma</w:t>
      </w:r>
    </w:p>
    <w:p w14:paraId="6D5DE3B1" w14:textId="77777777" w:rsidR="009722FB" w:rsidRPr="00DC2BA7" w:rsidRDefault="00B60735" w:rsidP="00535973">
      <w:pPr>
        <w:pStyle w:val="Text"/>
        <w:widowControl w:val="0"/>
        <w:numPr>
          <w:ilvl w:val="0"/>
          <w:numId w:val="58"/>
        </w:numPr>
        <w:spacing w:before="0"/>
        <w:ind w:left="567" w:hanging="567"/>
        <w:jc w:val="left"/>
        <w:rPr>
          <w:sz w:val="22"/>
          <w:lang w:val="sv-SE"/>
        </w:rPr>
      </w:pPr>
      <w:r w:rsidRPr="00DC2BA7">
        <w:rPr>
          <w:sz w:val="22"/>
          <w:lang w:val="sv-SE"/>
        </w:rPr>
        <w:t>Kronisk inflammation i näsa och bihålor (rinosinuit) med näspolyper</w:t>
      </w:r>
    </w:p>
    <w:p w14:paraId="45F4DD49" w14:textId="77777777" w:rsidR="009722FB" w:rsidRPr="00DC2BA7" w:rsidRDefault="009722FB" w:rsidP="00535973">
      <w:pPr>
        <w:pStyle w:val="Text"/>
        <w:widowControl w:val="0"/>
        <w:spacing w:before="0"/>
        <w:jc w:val="left"/>
        <w:rPr>
          <w:sz w:val="22"/>
          <w:lang w:val="sv-SE"/>
        </w:rPr>
      </w:pPr>
    </w:p>
    <w:p w14:paraId="5DDA0738" w14:textId="77777777" w:rsidR="009722FB" w:rsidRPr="00DC2BA7" w:rsidRDefault="00B60735" w:rsidP="00535973">
      <w:pPr>
        <w:pStyle w:val="Char2"/>
        <w:keepNext/>
        <w:spacing w:before="0"/>
        <w:jc w:val="left"/>
        <w:rPr>
          <w:sz w:val="22"/>
          <w:szCs w:val="22"/>
          <w:lang w:val="sv-SE"/>
        </w:rPr>
      </w:pPr>
      <w:r w:rsidRPr="00DC2BA7">
        <w:rPr>
          <w:sz w:val="22"/>
          <w:szCs w:val="22"/>
          <w:lang w:val="sv-SE"/>
        </w:rPr>
        <w:t>Allergisk astma</w:t>
      </w:r>
    </w:p>
    <w:p w14:paraId="1053D70C" w14:textId="77777777" w:rsidR="009722FB" w:rsidRPr="00DC2BA7" w:rsidRDefault="00B60735" w:rsidP="00535973">
      <w:pPr>
        <w:pStyle w:val="Char2"/>
        <w:spacing w:before="0"/>
        <w:jc w:val="left"/>
        <w:rPr>
          <w:sz w:val="22"/>
          <w:szCs w:val="22"/>
          <w:lang w:val="sv-SE"/>
        </w:rPr>
      </w:pPr>
      <w:r w:rsidRPr="00DC2BA7">
        <w:rPr>
          <w:sz w:val="22"/>
          <w:szCs w:val="22"/>
          <w:lang w:val="sv-SE"/>
        </w:rPr>
        <w:t>Detta läkemedel används för att förhindra försämring av astma genom att kontrollera symtomen vid svår allergisk astma hos vuxna, ungdomar och barn (från 6 års ålder) som redan tar annan astmamedicin, men vars astmasymtom inte är välkontrollerade trots läkemedel som t ex hög dos inhalationssteroid och beta-stimulerare för inandning.</w:t>
      </w:r>
    </w:p>
    <w:p w14:paraId="7B6DA9D1" w14:textId="77777777" w:rsidR="009722FB" w:rsidRPr="00DC2BA7" w:rsidRDefault="009722FB" w:rsidP="00535973">
      <w:pPr>
        <w:pStyle w:val="Char2"/>
        <w:spacing w:before="0"/>
        <w:jc w:val="left"/>
        <w:rPr>
          <w:sz w:val="22"/>
          <w:szCs w:val="22"/>
          <w:lang w:val="sv-SE"/>
        </w:rPr>
      </w:pPr>
    </w:p>
    <w:p w14:paraId="3918BB8D"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Kronisk inflammation i nästa och bihålor med näspolyper</w:t>
      </w:r>
    </w:p>
    <w:p w14:paraId="04DFD72F" w14:textId="77777777" w:rsidR="009722FB" w:rsidRPr="00DC2BA7" w:rsidRDefault="00B60735" w:rsidP="00535973">
      <w:pPr>
        <w:pStyle w:val="Char2"/>
        <w:spacing w:before="0"/>
        <w:jc w:val="left"/>
        <w:rPr>
          <w:sz w:val="22"/>
          <w:szCs w:val="22"/>
          <w:lang w:val="sv-SE"/>
        </w:rPr>
      </w:pPr>
      <w:r w:rsidRPr="00DC2BA7">
        <w:rPr>
          <w:sz w:val="22"/>
          <w:szCs w:val="22"/>
          <w:lang w:val="sv-SE"/>
        </w:rPr>
        <w:t>Detta läkemedel används för att behandla kronisk inflammation i näsa och bihålor med näspolyper hos vuxna (från 18 års ålder) som redan använder en kortikosterioid som tas i näsan (kortisonnässpray), men vars symtom inte är välkontrollerade. Näspolyper är små utväxter på näsans slemhinna. Xolair hjälper till att minska storleken på polyperna och förbättrar symtom såsom nästäppa, försämrat luktsinne, slem i bakre delen av svalget och rinnande näsa.</w:t>
      </w:r>
    </w:p>
    <w:p w14:paraId="1A4EDA14" w14:textId="77777777" w:rsidR="009722FB" w:rsidRPr="00DC2BA7" w:rsidRDefault="009722FB" w:rsidP="00535973">
      <w:pPr>
        <w:pStyle w:val="Char2"/>
        <w:spacing w:before="0"/>
        <w:jc w:val="left"/>
        <w:rPr>
          <w:sz w:val="22"/>
          <w:szCs w:val="22"/>
          <w:lang w:val="sv-SE"/>
        </w:rPr>
      </w:pPr>
    </w:p>
    <w:p w14:paraId="5E10E6FD" w14:textId="77777777" w:rsidR="009722FB" w:rsidRPr="00DC2BA7" w:rsidRDefault="00B60735" w:rsidP="00535973">
      <w:pPr>
        <w:pStyle w:val="Char2"/>
        <w:spacing w:before="0"/>
        <w:jc w:val="left"/>
        <w:rPr>
          <w:sz w:val="22"/>
          <w:szCs w:val="22"/>
          <w:lang w:val="sv-SE"/>
        </w:rPr>
      </w:pPr>
      <w:r w:rsidRPr="00DC2BA7">
        <w:rPr>
          <w:sz w:val="22"/>
          <w:szCs w:val="22"/>
          <w:lang w:val="sv-SE"/>
        </w:rPr>
        <w:t>Xolair verkar genom att blockera ett ämne som kallas IgE (förkortning för immunoglobulin E), som produceras i kroppen. IgE bidrar till en typ av inflammation som spelar en nyckelroll för att allergisk astma och kronisk inflammation i näsa och bihålor med näspolyper ska uppkomma.</w:t>
      </w:r>
    </w:p>
    <w:p w14:paraId="497A5AD1" w14:textId="77777777" w:rsidR="009722FB" w:rsidRPr="00DC2BA7" w:rsidRDefault="009722FB" w:rsidP="00535973">
      <w:pPr>
        <w:pStyle w:val="Char2"/>
        <w:spacing w:before="0"/>
        <w:jc w:val="left"/>
        <w:rPr>
          <w:sz w:val="22"/>
          <w:szCs w:val="22"/>
          <w:lang w:val="sv-SE"/>
        </w:rPr>
      </w:pPr>
    </w:p>
    <w:p w14:paraId="75FAD4C5" w14:textId="77777777" w:rsidR="009722FB" w:rsidRPr="00DC2BA7" w:rsidRDefault="009722FB" w:rsidP="00535973">
      <w:pPr>
        <w:pStyle w:val="Char2"/>
        <w:spacing w:before="0"/>
        <w:jc w:val="left"/>
        <w:rPr>
          <w:sz w:val="22"/>
          <w:szCs w:val="22"/>
          <w:lang w:val="sv-SE"/>
        </w:rPr>
      </w:pPr>
    </w:p>
    <w:p w14:paraId="32C18965" w14:textId="77777777" w:rsidR="009722FB" w:rsidRPr="00DC2BA7" w:rsidRDefault="00B60735" w:rsidP="009722FB">
      <w:pPr>
        <w:keepNext/>
        <w:widowControl w:val="0"/>
        <w:numPr>
          <w:ilvl w:val="12"/>
          <w:numId w:val="0"/>
        </w:numPr>
        <w:tabs>
          <w:tab w:val="clear" w:pos="567"/>
        </w:tabs>
        <w:spacing w:line="240" w:lineRule="auto"/>
        <w:ind w:left="567" w:right="-2" w:hanging="567"/>
        <w:rPr>
          <w:lang w:val="sv-SE"/>
        </w:rPr>
      </w:pPr>
      <w:r w:rsidRPr="00DC2BA7">
        <w:rPr>
          <w:b/>
          <w:bCs/>
          <w:lang w:val="sv-SE"/>
        </w:rPr>
        <w:lastRenderedPageBreak/>
        <w:t>2.</w:t>
      </w:r>
      <w:r w:rsidRPr="00DC2BA7">
        <w:rPr>
          <w:b/>
          <w:bCs/>
          <w:lang w:val="sv-SE"/>
        </w:rPr>
        <w:tab/>
      </w:r>
      <w:r w:rsidRPr="00DC2BA7">
        <w:rPr>
          <w:b/>
          <w:noProof/>
          <w:szCs w:val="24"/>
          <w:lang w:val="sv-SE"/>
        </w:rPr>
        <w:t>Vad du behöver veta innan du använder Xolair</w:t>
      </w:r>
    </w:p>
    <w:p w14:paraId="45C0BD09" w14:textId="77777777" w:rsidR="009722FB" w:rsidRPr="00DC2BA7" w:rsidRDefault="009722FB" w:rsidP="009722FB">
      <w:pPr>
        <w:pStyle w:val="Char2"/>
        <w:keepNext/>
        <w:spacing w:before="0"/>
        <w:jc w:val="left"/>
        <w:rPr>
          <w:sz w:val="22"/>
          <w:szCs w:val="22"/>
          <w:lang w:val="sv-SE"/>
        </w:rPr>
      </w:pPr>
    </w:p>
    <w:p w14:paraId="0E20D7D7"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Använd inte Xolair</w:t>
      </w:r>
    </w:p>
    <w:p w14:paraId="1D051738" w14:textId="77777777" w:rsidR="009722FB" w:rsidRPr="00DC2BA7" w:rsidRDefault="00B60735" w:rsidP="009722FB">
      <w:pPr>
        <w:pStyle w:val="Char2"/>
        <w:keepNext/>
        <w:spacing w:before="0"/>
        <w:ind w:left="567" w:hanging="567"/>
        <w:jc w:val="left"/>
        <w:rPr>
          <w:sz w:val="22"/>
          <w:szCs w:val="22"/>
          <w:lang w:val="sv-SE"/>
        </w:rPr>
      </w:pPr>
      <w:r w:rsidRPr="00DC2BA7">
        <w:rPr>
          <w:sz w:val="22"/>
          <w:szCs w:val="22"/>
          <w:lang w:val="sv-SE"/>
        </w:rPr>
        <w:t>-</w:t>
      </w:r>
      <w:r w:rsidRPr="00DC2BA7">
        <w:rPr>
          <w:sz w:val="22"/>
          <w:szCs w:val="22"/>
          <w:lang w:val="sv-SE"/>
        </w:rPr>
        <w:tab/>
        <w:t>om du är allergisk mot omalizumab eller något annat innehållsämne i detta läkemedel (anges i avsnitt 6).</w:t>
      </w:r>
    </w:p>
    <w:p w14:paraId="67587717" w14:textId="77777777" w:rsidR="009722FB" w:rsidRPr="00DC2BA7" w:rsidRDefault="00B60735" w:rsidP="009722FB">
      <w:pPr>
        <w:pStyle w:val="Char2"/>
        <w:spacing w:before="0"/>
        <w:jc w:val="left"/>
        <w:rPr>
          <w:sz w:val="22"/>
          <w:szCs w:val="22"/>
          <w:lang w:val="sv-SE"/>
        </w:rPr>
      </w:pPr>
      <w:r w:rsidRPr="00DC2BA7">
        <w:rPr>
          <w:sz w:val="22"/>
          <w:szCs w:val="22"/>
          <w:lang w:val="sv-SE"/>
        </w:rPr>
        <w:t>Om du tror att du kan vara allergisk mot något av innehållsämnena ska du berätta det för läkaren, eftersom du då inte bör använda Xolair.</w:t>
      </w:r>
    </w:p>
    <w:p w14:paraId="47DD8C97" w14:textId="77777777" w:rsidR="009722FB" w:rsidRPr="00DC2BA7" w:rsidRDefault="009722FB" w:rsidP="009722FB">
      <w:pPr>
        <w:pStyle w:val="Char2"/>
        <w:spacing w:before="0"/>
        <w:jc w:val="left"/>
        <w:rPr>
          <w:sz w:val="22"/>
          <w:szCs w:val="22"/>
          <w:lang w:val="sv-SE"/>
        </w:rPr>
      </w:pPr>
    </w:p>
    <w:p w14:paraId="19675187"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Varningar och försiktighet</w:t>
      </w:r>
    </w:p>
    <w:p w14:paraId="2BAF6543" w14:textId="77777777" w:rsidR="009722FB" w:rsidRPr="00DC2BA7" w:rsidRDefault="00B60735" w:rsidP="009722FB">
      <w:pPr>
        <w:keepNext/>
        <w:numPr>
          <w:ilvl w:val="12"/>
          <w:numId w:val="0"/>
        </w:numPr>
        <w:spacing w:line="240" w:lineRule="auto"/>
        <w:rPr>
          <w:noProof/>
          <w:lang w:val="sv-SE"/>
        </w:rPr>
      </w:pPr>
      <w:r w:rsidRPr="00DC2BA7">
        <w:rPr>
          <w:noProof/>
          <w:lang w:val="sv-SE"/>
        </w:rPr>
        <w:t>Tala med läkare innan du använder Xolair:</w:t>
      </w:r>
    </w:p>
    <w:p w14:paraId="02CC7E2E"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har njur- eller leverproblem</w:t>
      </w:r>
    </w:p>
    <w:p w14:paraId="7A115F15"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har en sjukdom där ditt eget immunsystem angriper delar av kroppen (autoimmun sjukdom)</w:t>
      </w:r>
    </w:p>
    <w:p w14:paraId="0779A790"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reser till ett område där infektioner orsakade av parasiter är vanliga - Xolair kan försvaga din motståndskraft mot sådana infektioner</w:t>
      </w:r>
    </w:p>
    <w:p w14:paraId="611DFE53"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tidigare har haft en svår allergisk reaktion (anafylaktisk reaktion) t ex till följd av läkemedel, insektsbett eller födoämne</w:t>
      </w:r>
    </w:p>
    <w:p w14:paraId="57C98A8D" w14:textId="77777777" w:rsidR="009722FB" w:rsidRPr="00DC2BA7" w:rsidRDefault="009722FB" w:rsidP="009722FB">
      <w:pPr>
        <w:pStyle w:val="Char2"/>
        <w:spacing w:before="0"/>
        <w:jc w:val="left"/>
        <w:rPr>
          <w:sz w:val="22"/>
          <w:szCs w:val="22"/>
          <w:lang w:val="sv-SE"/>
        </w:rPr>
      </w:pPr>
    </w:p>
    <w:p w14:paraId="31D708C6" w14:textId="77777777" w:rsidR="009722FB" w:rsidRPr="00DC2BA7" w:rsidRDefault="00B60735" w:rsidP="009722FB">
      <w:pPr>
        <w:pStyle w:val="BodyTextIndent4"/>
        <w:widowControl w:val="0"/>
        <w:tabs>
          <w:tab w:val="clear" w:pos="360"/>
        </w:tabs>
        <w:ind w:left="0" w:firstLine="0"/>
        <w:rPr>
          <w:sz w:val="22"/>
          <w:szCs w:val="22"/>
          <w:lang w:val="sv-SE"/>
        </w:rPr>
      </w:pPr>
      <w:r w:rsidRPr="00DC2BA7">
        <w:rPr>
          <w:sz w:val="22"/>
          <w:szCs w:val="22"/>
          <w:lang w:val="sv-SE"/>
        </w:rPr>
        <w:t>Xolair ska inte användas för att behandla akuta astmasymtom, t ex en plötslig astmaattack.</w:t>
      </w:r>
    </w:p>
    <w:p w14:paraId="21785A70" w14:textId="77777777" w:rsidR="009722FB" w:rsidRPr="00DC2BA7" w:rsidRDefault="009722FB" w:rsidP="009722FB">
      <w:pPr>
        <w:pStyle w:val="BodyTextIndent4"/>
        <w:widowControl w:val="0"/>
        <w:tabs>
          <w:tab w:val="clear" w:pos="360"/>
        </w:tabs>
        <w:ind w:left="0" w:firstLine="0"/>
        <w:rPr>
          <w:sz w:val="22"/>
          <w:szCs w:val="22"/>
          <w:lang w:val="sv-SE"/>
        </w:rPr>
      </w:pPr>
    </w:p>
    <w:p w14:paraId="2132519B" w14:textId="77777777" w:rsidR="009722FB" w:rsidRPr="00DC2BA7" w:rsidRDefault="00B60735" w:rsidP="009722FB">
      <w:pPr>
        <w:pStyle w:val="Char2"/>
        <w:spacing w:before="0"/>
        <w:jc w:val="left"/>
        <w:rPr>
          <w:sz w:val="22"/>
          <w:szCs w:val="22"/>
          <w:lang w:val="sv-SE"/>
        </w:rPr>
      </w:pPr>
      <w:r w:rsidRPr="00DC2BA7">
        <w:rPr>
          <w:sz w:val="22"/>
          <w:szCs w:val="22"/>
          <w:lang w:val="sv-SE"/>
        </w:rPr>
        <w:t>Xolair är inte avsett att förhindra eller behandla andra allergiska tillstånd, t ex plötsliga allergiska reaktioner, hyperimmunglobulin E-syndrom (en ärftlig immunsjukdom), aspergillos (lungsjukdom orsakad av mögelsvamp), födoämnesallergi, eksem eller hösnuva eftersom Xolair inte har studerats vid dessa tillstånd.</w:t>
      </w:r>
    </w:p>
    <w:p w14:paraId="227175C3" w14:textId="77777777" w:rsidR="009722FB" w:rsidRPr="00DC2BA7" w:rsidRDefault="009722FB" w:rsidP="00535973">
      <w:pPr>
        <w:pStyle w:val="BodyTextIndent4"/>
        <w:widowControl w:val="0"/>
        <w:tabs>
          <w:tab w:val="clear" w:pos="360"/>
        </w:tabs>
        <w:ind w:left="0" w:firstLine="0"/>
        <w:rPr>
          <w:sz w:val="22"/>
          <w:szCs w:val="22"/>
          <w:lang w:val="sv-SE"/>
        </w:rPr>
      </w:pPr>
    </w:p>
    <w:p w14:paraId="75BF7422" w14:textId="77777777" w:rsidR="009722FB" w:rsidRPr="00DC2BA7" w:rsidRDefault="00B60735" w:rsidP="00535973">
      <w:pPr>
        <w:pStyle w:val="Char2"/>
        <w:keepNext/>
        <w:spacing w:before="0"/>
        <w:jc w:val="left"/>
        <w:rPr>
          <w:b/>
          <w:sz w:val="22"/>
          <w:szCs w:val="22"/>
          <w:lang w:val="sv-SE"/>
        </w:rPr>
      </w:pPr>
      <w:r w:rsidRPr="00DC2BA7">
        <w:rPr>
          <w:b/>
          <w:sz w:val="22"/>
          <w:szCs w:val="22"/>
          <w:lang w:val="sv-SE"/>
        </w:rPr>
        <w:t>Var uppmärksam på tecken på allergiska reaktioner och andra allvarliga biverkningar</w:t>
      </w:r>
    </w:p>
    <w:p w14:paraId="4CD72254" w14:textId="77777777" w:rsidR="009722FB"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Xolair kan orsaka allvarliga biverkningar. Du behöver vara uppmärksam på tecken på sådana när du använder Xolair. Sök omedelbart medicinsk vård om du märker några tecken på en allvarlig allergisk reaktion eller annan allvarlig biverkning. Sådana tecken listas under "Allvarliga biverkningar" i avsnitt 4.</w:t>
      </w:r>
    </w:p>
    <w:p w14:paraId="744CD298" w14:textId="77777777" w:rsidR="009722FB" w:rsidRPr="00DC2BA7" w:rsidRDefault="009722FB" w:rsidP="00535973">
      <w:pPr>
        <w:pStyle w:val="BodyTextIndent4"/>
        <w:widowControl w:val="0"/>
        <w:tabs>
          <w:tab w:val="clear" w:pos="360"/>
        </w:tabs>
        <w:ind w:left="0" w:firstLine="0"/>
        <w:rPr>
          <w:sz w:val="22"/>
          <w:szCs w:val="22"/>
          <w:lang w:val="sv-SE"/>
        </w:rPr>
      </w:pPr>
    </w:p>
    <w:p w14:paraId="42380881" w14:textId="77777777" w:rsidR="009722FB"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Innan du själv eller en anhörig injicerar Xolair är det viktigt att du utbildas i hur ni känner igen tidiga symtom på allvarliga allergiska reaktioner och hur ni kan hantera dessa om de inträffar (se avnitt 3 ”Hur du använder Xolair”). Majoriteten av allvarliga allergiska reaktioner uppträder i samband med de första 3 doserna Xolair.</w:t>
      </w:r>
    </w:p>
    <w:p w14:paraId="7AAB1D4B" w14:textId="77777777" w:rsidR="009722FB" w:rsidRPr="00DC2BA7" w:rsidRDefault="009722FB" w:rsidP="00535973">
      <w:pPr>
        <w:pStyle w:val="BodyTextIndent4"/>
        <w:widowControl w:val="0"/>
        <w:tabs>
          <w:tab w:val="clear" w:pos="360"/>
        </w:tabs>
        <w:ind w:left="0" w:firstLine="0"/>
        <w:rPr>
          <w:sz w:val="22"/>
          <w:szCs w:val="22"/>
          <w:lang w:val="sv-SE"/>
        </w:rPr>
      </w:pPr>
    </w:p>
    <w:p w14:paraId="118FBDAF"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Barn och ungedomar</w:t>
      </w:r>
    </w:p>
    <w:p w14:paraId="526CAABB" w14:textId="77777777" w:rsidR="009722FB" w:rsidRPr="00DC2BA7" w:rsidRDefault="00B60735" w:rsidP="00535973">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2DDE9EB4" w14:textId="77777777" w:rsidR="009722FB" w:rsidRPr="00DC2BA7" w:rsidRDefault="00B60735" w:rsidP="00535973">
      <w:pPr>
        <w:pStyle w:val="Char2"/>
        <w:spacing w:before="0"/>
        <w:jc w:val="left"/>
        <w:rPr>
          <w:sz w:val="22"/>
          <w:szCs w:val="22"/>
          <w:lang w:val="sv-SE"/>
        </w:rPr>
      </w:pPr>
      <w:r w:rsidRPr="00DC2BA7">
        <w:rPr>
          <w:sz w:val="22"/>
          <w:szCs w:val="22"/>
          <w:lang w:val="sv-SE"/>
        </w:rPr>
        <w:t>Xolair rekommenderass inte till barn under 6 år. Användning till barn under 6 år har inte studerats.</w:t>
      </w:r>
    </w:p>
    <w:p w14:paraId="507B1FE7" w14:textId="77777777" w:rsidR="009722FB" w:rsidRPr="00DC2BA7" w:rsidRDefault="009722FB" w:rsidP="00535973">
      <w:pPr>
        <w:pStyle w:val="Char2"/>
        <w:spacing w:before="0"/>
        <w:jc w:val="left"/>
        <w:rPr>
          <w:sz w:val="22"/>
          <w:szCs w:val="22"/>
          <w:lang w:val="sv-SE"/>
        </w:rPr>
      </w:pPr>
    </w:p>
    <w:p w14:paraId="1E83C9D2"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 xml:space="preserve">Kronisk </w:t>
      </w:r>
      <w:r w:rsidRPr="00DC2BA7">
        <w:rPr>
          <w:sz w:val="22"/>
          <w:u w:val="single"/>
          <w:lang w:val="sv-SE"/>
        </w:rPr>
        <w:t>inflammation</w:t>
      </w:r>
      <w:r w:rsidRPr="00DC2BA7">
        <w:rPr>
          <w:sz w:val="22"/>
          <w:szCs w:val="22"/>
          <w:u w:val="single"/>
          <w:lang w:val="sv-SE"/>
        </w:rPr>
        <w:t xml:space="preserve"> i näsa och bihålor med näspolyper</w:t>
      </w:r>
    </w:p>
    <w:p w14:paraId="40E23C27" w14:textId="77777777" w:rsidR="009722FB" w:rsidRPr="00DC2BA7" w:rsidRDefault="00B60735" w:rsidP="00535973">
      <w:pPr>
        <w:pStyle w:val="Char2"/>
        <w:spacing w:before="0"/>
        <w:jc w:val="left"/>
        <w:rPr>
          <w:sz w:val="22"/>
          <w:szCs w:val="22"/>
          <w:lang w:val="sv-SE"/>
        </w:rPr>
      </w:pPr>
      <w:r w:rsidRPr="00DC2BA7">
        <w:rPr>
          <w:sz w:val="22"/>
          <w:szCs w:val="22"/>
          <w:lang w:val="sv-SE"/>
        </w:rPr>
        <w:t>Xolair rekommenderas inte till barn och ungdomar under 18 år. Användning till patienter under 18 år har inte studerats.</w:t>
      </w:r>
    </w:p>
    <w:p w14:paraId="422A8D38" w14:textId="77777777" w:rsidR="009722FB" w:rsidRPr="00DC2BA7" w:rsidRDefault="009722FB" w:rsidP="00535973">
      <w:pPr>
        <w:pStyle w:val="Char2"/>
        <w:spacing w:before="0"/>
        <w:jc w:val="left"/>
        <w:rPr>
          <w:sz w:val="22"/>
          <w:szCs w:val="22"/>
          <w:lang w:val="sv-SE"/>
        </w:rPr>
      </w:pPr>
    </w:p>
    <w:p w14:paraId="75786A24"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Andra läkemedel och Xolair</w:t>
      </w:r>
    </w:p>
    <w:p w14:paraId="278CEE40" w14:textId="77777777" w:rsidR="009722FB" w:rsidRPr="00DC2BA7" w:rsidRDefault="00B60735" w:rsidP="00535973">
      <w:pPr>
        <w:pStyle w:val="Char2"/>
        <w:spacing w:before="0"/>
        <w:jc w:val="left"/>
        <w:rPr>
          <w:sz w:val="22"/>
          <w:szCs w:val="22"/>
          <w:lang w:val="sv-SE"/>
        </w:rPr>
      </w:pPr>
      <w:r w:rsidRPr="00DC2BA7">
        <w:rPr>
          <w:sz w:val="22"/>
          <w:szCs w:val="22"/>
          <w:lang w:val="sv-SE"/>
        </w:rPr>
        <w:t>Tala om för läkare, apotekspersonal eller sjuksköterska om du tar, nyligen har tagit eller kan tänkas ta andra läkemedel.</w:t>
      </w:r>
    </w:p>
    <w:p w14:paraId="649CDACD" w14:textId="77777777" w:rsidR="009722FB" w:rsidRPr="00DC2BA7" w:rsidRDefault="009722FB" w:rsidP="00535973">
      <w:pPr>
        <w:pStyle w:val="Char2"/>
        <w:spacing w:before="0"/>
        <w:jc w:val="left"/>
        <w:rPr>
          <w:sz w:val="22"/>
          <w:szCs w:val="22"/>
          <w:lang w:val="sv-SE"/>
        </w:rPr>
      </w:pPr>
    </w:p>
    <w:p w14:paraId="7082C43C" w14:textId="77777777" w:rsidR="009722FB" w:rsidRPr="00DC2BA7" w:rsidRDefault="00B60735" w:rsidP="00535973">
      <w:pPr>
        <w:pStyle w:val="Text"/>
        <w:keepNext/>
        <w:widowControl w:val="0"/>
        <w:spacing w:before="0"/>
        <w:jc w:val="left"/>
        <w:rPr>
          <w:bCs/>
          <w:color w:val="000000"/>
          <w:sz w:val="22"/>
          <w:lang w:val="sv-SE"/>
        </w:rPr>
      </w:pPr>
      <w:r w:rsidRPr="00DC2BA7">
        <w:rPr>
          <w:bCs/>
          <w:color w:val="000000"/>
          <w:sz w:val="22"/>
          <w:lang w:val="sv-SE"/>
        </w:rPr>
        <w:t>Detta är särskilt viktigt om du tar:</w:t>
      </w:r>
    </w:p>
    <w:p w14:paraId="63AF22DD" w14:textId="77777777" w:rsidR="009722FB" w:rsidRPr="00DC2BA7" w:rsidRDefault="00B60735" w:rsidP="00535973">
      <w:pPr>
        <w:pStyle w:val="Text"/>
        <w:keepNext/>
        <w:widowControl w:val="0"/>
        <w:spacing w:before="0"/>
        <w:ind w:left="567" w:hanging="567"/>
        <w:jc w:val="left"/>
        <w:rPr>
          <w:bCs/>
          <w:color w:val="000000"/>
          <w:sz w:val="22"/>
          <w:lang w:val="sv-SE"/>
        </w:rPr>
      </w:pPr>
      <w:r w:rsidRPr="00DC2BA7">
        <w:rPr>
          <w:bCs/>
          <w:color w:val="000000"/>
          <w:sz w:val="22"/>
          <w:lang w:val="sv-SE"/>
        </w:rPr>
        <w:t>-</w:t>
      </w:r>
      <w:r w:rsidRPr="00DC2BA7">
        <w:rPr>
          <w:bCs/>
          <w:color w:val="000000"/>
          <w:sz w:val="22"/>
          <w:lang w:val="sv-SE"/>
        </w:rPr>
        <w:tab/>
        <w:t>medicin för att behandla en parasitinfektion, eftersom Xolair kan minska effekten av medicinen</w:t>
      </w:r>
    </w:p>
    <w:p w14:paraId="50D955DF" w14:textId="77777777" w:rsidR="009722FB" w:rsidRPr="00DC2BA7" w:rsidRDefault="00B60735" w:rsidP="00535973">
      <w:pPr>
        <w:pStyle w:val="Char2"/>
        <w:spacing w:before="0"/>
        <w:jc w:val="left"/>
        <w:rPr>
          <w:sz w:val="22"/>
          <w:szCs w:val="22"/>
          <w:lang w:val="sv-SE"/>
        </w:rPr>
      </w:pPr>
      <w:r w:rsidRPr="00DC2BA7">
        <w:rPr>
          <w:bCs/>
          <w:color w:val="000000"/>
          <w:sz w:val="22"/>
          <w:szCs w:val="22"/>
          <w:lang w:val="sv-SE"/>
        </w:rPr>
        <w:t>-</w:t>
      </w:r>
      <w:r w:rsidRPr="00DC2BA7">
        <w:rPr>
          <w:bCs/>
          <w:color w:val="000000"/>
          <w:sz w:val="22"/>
          <w:szCs w:val="22"/>
          <w:lang w:val="sv-SE"/>
        </w:rPr>
        <w:tab/>
        <w:t>inhalationssteroider och andra läkemedel mot allergisk astma.</w:t>
      </w:r>
    </w:p>
    <w:p w14:paraId="3CC020D5" w14:textId="77777777" w:rsidR="009722FB" w:rsidRPr="00DC2BA7" w:rsidRDefault="009722FB" w:rsidP="00535973">
      <w:pPr>
        <w:pStyle w:val="Char2"/>
        <w:spacing w:before="0"/>
        <w:jc w:val="left"/>
        <w:rPr>
          <w:sz w:val="22"/>
          <w:szCs w:val="22"/>
          <w:lang w:val="sv-SE"/>
        </w:rPr>
      </w:pPr>
    </w:p>
    <w:p w14:paraId="31B85688"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Graviditet och amning</w:t>
      </w:r>
    </w:p>
    <w:p w14:paraId="07DC805E" w14:textId="77777777" w:rsidR="009722FB" w:rsidRPr="00DC2BA7" w:rsidRDefault="00B60735" w:rsidP="00535973">
      <w:pPr>
        <w:pStyle w:val="Char2"/>
        <w:spacing w:before="0"/>
        <w:jc w:val="left"/>
        <w:rPr>
          <w:sz w:val="22"/>
          <w:szCs w:val="22"/>
          <w:lang w:val="sv-SE"/>
        </w:rPr>
      </w:pPr>
      <w:r w:rsidRPr="00DC2BA7">
        <w:rPr>
          <w:sz w:val="22"/>
          <w:szCs w:val="22"/>
          <w:lang w:val="sv-SE"/>
        </w:rPr>
        <w:t xml:space="preserve"> Om du är gravid, tror att du kan vara gravid eller planerar att skaffa barn, rådfråga läkare innan du använder detta läkemedel. Läkaren kommer att diskutera nyttan och eventuella risker med att använda detta läkemedel under graviditet med dig.</w:t>
      </w:r>
    </w:p>
    <w:p w14:paraId="31354B46" w14:textId="77777777" w:rsidR="009722FB" w:rsidRPr="00DC2BA7" w:rsidRDefault="009722FB" w:rsidP="00535973">
      <w:pPr>
        <w:pStyle w:val="Char2"/>
        <w:spacing w:before="0"/>
        <w:jc w:val="left"/>
        <w:rPr>
          <w:sz w:val="22"/>
          <w:szCs w:val="22"/>
          <w:lang w:val="sv-SE"/>
        </w:rPr>
      </w:pPr>
    </w:p>
    <w:p w14:paraId="64958DF3" w14:textId="77777777" w:rsidR="009722FB" w:rsidRPr="00DC2BA7" w:rsidRDefault="00B60735" w:rsidP="00535973">
      <w:pPr>
        <w:pStyle w:val="Char2"/>
        <w:spacing w:before="0"/>
        <w:jc w:val="left"/>
        <w:rPr>
          <w:sz w:val="22"/>
          <w:szCs w:val="22"/>
          <w:lang w:val="sv-SE"/>
        </w:rPr>
      </w:pPr>
      <w:r w:rsidRPr="00DC2BA7">
        <w:rPr>
          <w:sz w:val="22"/>
          <w:szCs w:val="22"/>
          <w:lang w:val="sv-SE"/>
        </w:rPr>
        <w:lastRenderedPageBreak/>
        <w:t>Om du blir gravid när du behandlas med Xolair, tala omedelbart om detta för din läkare.</w:t>
      </w:r>
    </w:p>
    <w:p w14:paraId="58739518" w14:textId="77777777" w:rsidR="009722FB" w:rsidRPr="00DC2BA7" w:rsidRDefault="009722FB" w:rsidP="00535973">
      <w:pPr>
        <w:pStyle w:val="Char2"/>
        <w:widowControl w:val="0"/>
        <w:tabs>
          <w:tab w:val="left" w:pos="567"/>
        </w:tabs>
        <w:suppressAutoHyphens/>
        <w:spacing w:before="0"/>
        <w:jc w:val="left"/>
        <w:rPr>
          <w:sz w:val="22"/>
          <w:szCs w:val="22"/>
          <w:lang w:val="sv-SE"/>
        </w:rPr>
      </w:pPr>
    </w:p>
    <w:p w14:paraId="652B902F" w14:textId="77777777" w:rsidR="009722FB" w:rsidRPr="00DC2BA7" w:rsidRDefault="00B60735" w:rsidP="00535973">
      <w:pPr>
        <w:pStyle w:val="Char2"/>
        <w:widowControl w:val="0"/>
        <w:spacing w:before="0"/>
        <w:jc w:val="left"/>
        <w:rPr>
          <w:sz w:val="22"/>
          <w:szCs w:val="22"/>
          <w:lang w:val="sv-SE"/>
        </w:rPr>
      </w:pPr>
      <w:r w:rsidRPr="00DC2BA7">
        <w:rPr>
          <w:sz w:val="22"/>
          <w:szCs w:val="22"/>
          <w:lang w:val="sv-SE"/>
        </w:rPr>
        <w:t>Xolair kan passera över i bröstmjölk. Om du ammar eller planerar att amma ska du rådfråga läkare innan du använder detta läkemedel.</w:t>
      </w:r>
    </w:p>
    <w:p w14:paraId="53474C71" w14:textId="77777777" w:rsidR="009722FB" w:rsidRPr="00DC2BA7" w:rsidRDefault="009722FB" w:rsidP="00535973">
      <w:pPr>
        <w:pStyle w:val="Char2"/>
        <w:spacing w:before="0"/>
        <w:jc w:val="left"/>
        <w:rPr>
          <w:sz w:val="22"/>
          <w:szCs w:val="22"/>
          <w:lang w:val="sv-SE"/>
        </w:rPr>
      </w:pPr>
    </w:p>
    <w:p w14:paraId="714C5E12"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Körförmåga och användning av maskiner</w:t>
      </w:r>
    </w:p>
    <w:p w14:paraId="19C1BC45" w14:textId="77777777" w:rsidR="009722FB" w:rsidRPr="00DC2BA7" w:rsidRDefault="00B60735" w:rsidP="00535973">
      <w:pPr>
        <w:pStyle w:val="Char2"/>
        <w:widowControl w:val="0"/>
        <w:spacing w:before="0"/>
        <w:jc w:val="left"/>
        <w:rPr>
          <w:sz w:val="22"/>
          <w:szCs w:val="22"/>
          <w:lang w:val="sv-SE"/>
        </w:rPr>
      </w:pPr>
      <w:r w:rsidRPr="00DC2BA7">
        <w:rPr>
          <w:sz w:val="22"/>
          <w:szCs w:val="22"/>
          <w:lang w:val="sv-SE"/>
        </w:rPr>
        <w:t>Det är inte troligt att Xolair påverkar din förmåga att köra motorfordon eller använda maskiner.</w:t>
      </w:r>
    </w:p>
    <w:p w14:paraId="386073EA" w14:textId="77777777" w:rsidR="009722FB" w:rsidRPr="00DC2BA7" w:rsidRDefault="009722FB" w:rsidP="00535973">
      <w:pPr>
        <w:pStyle w:val="Char2"/>
        <w:spacing w:before="0"/>
        <w:jc w:val="left"/>
        <w:rPr>
          <w:sz w:val="22"/>
          <w:szCs w:val="22"/>
          <w:lang w:val="sv-SE"/>
        </w:rPr>
      </w:pPr>
    </w:p>
    <w:p w14:paraId="674BB178" w14:textId="77777777" w:rsidR="009722FB" w:rsidRPr="00DC2BA7" w:rsidRDefault="009722FB" w:rsidP="00535973">
      <w:pPr>
        <w:pStyle w:val="Char2"/>
        <w:spacing w:before="0"/>
        <w:jc w:val="left"/>
        <w:rPr>
          <w:sz w:val="22"/>
          <w:szCs w:val="22"/>
          <w:lang w:val="sv-SE"/>
        </w:rPr>
      </w:pPr>
    </w:p>
    <w:p w14:paraId="5DE44426" w14:textId="77777777" w:rsidR="009722FB" w:rsidRPr="00DC2BA7" w:rsidRDefault="00B60735" w:rsidP="00535973">
      <w:pPr>
        <w:keepNext/>
        <w:widowControl w:val="0"/>
        <w:numPr>
          <w:ilvl w:val="12"/>
          <w:numId w:val="0"/>
        </w:numPr>
        <w:tabs>
          <w:tab w:val="clear" w:pos="567"/>
        </w:tabs>
        <w:spacing w:line="240" w:lineRule="auto"/>
        <w:ind w:left="567" w:right="-2" w:hanging="567"/>
        <w:rPr>
          <w:lang w:val="sv-SE"/>
        </w:rPr>
      </w:pPr>
      <w:r w:rsidRPr="00DC2BA7">
        <w:rPr>
          <w:b/>
          <w:bCs/>
          <w:lang w:val="sv-SE"/>
        </w:rPr>
        <w:t>3.</w:t>
      </w:r>
      <w:r w:rsidRPr="00DC2BA7">
        <w:rPr>
          <w:b/>
          <w:bCs/>
          <w:lang w:val="sv-SE"/>
        </w:rPr>
        <w:tab/>
        <w:t>Hur du använder Xolair</w:t>
      </w:r>
    </w:p>
    <w:p w14:paraId="191753CD" w14:textId="77777777" w:rsidR="009722FB" w:rsidRPr="00DC2BA7" w:rsidRDefault="009722FB" w:rsidP="00535973">
      <w:pPr>
        <w:pStyle w:val="Char2"/>
        <w:keepNext/>
        <w:spacing w:before="0"/>
        <w:jc w:val="left"/>
        <w:rPr>
          <w:sz w:val="22"/>
          <w:szCs w:val="22"/>
          <w:lang w:val="sv-SE"/>
        </w:rPr>
      </w:pPr>
    </w:p>
    <w:p w14:paraId="2EF6ABD3" w14:textId="77777777" w:rsidR="009722FB" w:rsidRPr="00DC2BA7" w:rsidRDefault="00B60735" w:rsidP="00535973">
      <w:pPr>
        <w:pStyle w:val="Char2"/>
        <w:spacing w:before="0"/>
        <w:jc w:val="left"/>
        <w:rPr>
          <w:sz w:val="22"/>
          <w:szCs w:val="22"/>
          <w:lang w:val="sv-SE"/>
        </w:rPr>
      </w:pPr>
      <w:r w:rsidRPr="00DC2BA7">
        <w:rPr>
          <w:sz w:val="22"/>
          <w:szCs w:val="22"/>
          <w:lang w:val="sv-SE"/>
        </w:rPr>
        <w:t>Använd alltid detta läkemedel enligt läkarens anvisningar. Rådfråga läkare, sjuksköterska eller apotekspersonal om du är osäker.</w:t>
      </w:r>
    </w:p>
    <w:p w14:paraId="482A9B03" w14:textId="77777777" w:rsidR="009722FB" w:rsidRPr="00DC2BA7" w:rsidRDefault="009722FB" w:rsidP="00535973">
      <w:pPr>
        <w:pStyle w:val="Char2"/>
        <w:spacing w:before="0"/>
        <w:jc w:val="left"/>
        <w:rPr>
          <w:sz w:val="22"/>
          <w:szCs w:val="22"/>
          <w:lang w:val="sv-SE"/>
        </w:rPr>
      </w:pPr>
    </w:p>
    <w:p w14:paraId="2589A85E" w14:textId="77777777" w:rsidR="009722FB" w:rsidRPr="00DC2BA7" w:rsidRDefault="00B60735" w:rsidP="00535973">
      <w:pPr>
        <w:pStyle w:val="Char2"/>
        <w:keepNext/>
        <w:spacing w:before="0"/>
        <w:jc w:val="left"/>
        <w:rPr>
          <w:b/>
          <w:sz w:val="22"/>
          <w:szCs w:val="22"/>
          <w:lang w:val="sv-SE"/>
        </w:rPr>
      </w:pPr>
      <w:r w:rsidRPr="00DC2BA7">
        <w:rPr>
          <w:b/>
          <w:sz w:val="22"/>
          <w:szCs w:val="22"/>
          <w:lang w:val="sv-SE"/>
        </w:rPr>
        <w:t>Hur Xolair ges</w:t>
      </w:r>
    </w:p>
    <w:p w14:paraId="2D0CF5AB" w14:textId="77777777" w:rsidR="009722FB" w:rsidRPr="00DC2BA7" w:rsidRDefault="00B60735" w:rsidP="00535973">
      <w:pPr>
        <w:pStyle w:val="Char2"/>
        <w:keepNext/>
        <w:spacing w:before="0"/>
        <w:jc w:val="left"/>
        <w:rPr>
          <w:sz w:val="22"/>
          <w:szCs w:val="22"/>
          <w:lang w:val="sv-SE"/>
        </w:rPr>
      </w:pPr>
      <w:r w:rsidRPr="00DC2BA7">
        <w:rPr>
          <w:sz w:val="22"/>
          <w:szCs w:val="22"/>
          <w:lang w:val="sv-SE"/>
        </w:rPr>
        <w:t>Xolair ska ges som en injektion under huden (s.k. subkutan injektion).</w:t>
      </w:r>
    </w:p>
    <w:p w14:paraId="65395A97" w14:textId="77777777" w:rsidR="009722FB" w:rsidRPr="00DC2BA7" w:rsidRDefault="009722FB" w:rsidP="00535973">
      <w:pPr>
        <w:pStyle w:val="Char2"/>
        <w:keepNext/>
        <w:spacing w:before="0"/>
        <w:jc w:val="left"/>
        <w:rPr>
          <w:sz w:val="22"/>
          <w:szCs w:val="22"/>
          <w:lang w:val="sv-SE"/>
        </w:rPr>
      </w:pPr>
    </w:p>
    <w:p w14:paraId="645538E8"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Injektion av Xolair</w:t>
      </w:r>
    </w:p>
    <w:p w14:paraId="34750542" w14:textId="77777777" w:rsidR="009722FB"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Du och din läkare kommer att besluta om du själv ska injicera Xolair. De första 3 doserna ska alltid ges av, eller under överinseende av, sjukvårdspersonal (se avsnitt 2).</w:t>
      </w:r>
    </w:p>
    <w:p w14:paraId="08577AD0" w14:textId="77777777" w:rsidR="009722FB"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Innan du själv injicerar är det viktigt att du får ordentlig utbildning i hur du injicerar läkemedlet.</w:t>
      </w:r>
    </w:p>
    <w:p w14:paraId="1F0F3C21" w14:textId="77777777" w:rsidR="009722FB"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En anhörig (till exempel förälder) kan också ge Xolair-injektion efter att hen har fått ordentlig utbildning.</w:t>
      </w:r>
    </w:p>
    <w:p w14:paraId="26828B2B" w14:textId="77777777" w:rsidR="009722FB" w:rsidRPr="00DC2BA7" w:rsidRDefault="009722FB" w:rsidP="00535973">
      <w:pPr>
        <w:pStyle w:val="Char2"/>
        <w:spacing w:before="0"/>
        <w:jc w:val="left"/>
        <w:rPr>
          <w:sz w:val="22"/>
          <w:szCs w:val="22"/>
          <w:lang w:val="sv-SE"/>
        </w:rPr>
      </w:pPr>
    </w:p>
    <w:p w14:paraId="7921A78A" w14:textId="77777777" w:rsidR="009722FB" w:rsidRPr="00DC2BA7" w:rsidRDefault="00B60735" w:rsidP="00535973">
      <w:pPr>
        <w:pStyle w:val="Char2"/>
        <w:spacing w:before="0"/>
        <w:jc w:val="left"/>
        <w:rPr>
          <w:sz w:val="22"/>
          <w:szCs w:val="22"/>
          <w:lang w:val="sv-SE"/>
        </w:rPr>
      </w:pPr>
      <w:r w:rsidRPr="00DC2BA7">
        <w:rPr>
          <w:sz w:val="22"/>
          <w:szCs w:val="22"/>
          <w:lang w:val="sv-SE"/>
        </w:rPr>
        <w:t>För detaljerade instruktioner om hur du injicerar Xolair, se "Instruktioner för användning av Xolair förfylld spruta" i slutet av denna bipacksedel.</w:t>
      </w:r>
    </w:p>
    <w:p w14:paraId="1B255ECF" w14:textId="77777777" w:rsidR="009722FB" w:rsidRPr="00DC2BA7" w:rsidRDefault="009722FB" w:rsidP="00535973">
      <w:pPr>
        <w:pStyle w:val="Char2"/>
        <w:spacing w:before="0"/>
        <w:jc w:val="left"/>
        <w:rPr>
          <w:sz w:val="22"/>
          <w:szCs w:val="22"/>
          <w:lang w:val="sv-SE"/>
        </w:rPr>
      </w:pPr>
    </w:p>
    <w:p w14:paraId="03B2E07A"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Utbildning för att känna igen allvarliga allergiska reaktioner</w:t>
      </w:r>
    </w:p>
    <w:p w14:paraId="005A616B" w14:textId="77777777" w:rsidR="009722FB" w:rsidRPr="00DC2BA7" w:rsidRDefault="00B60735" w:rsidP="00535973">
      <w:pPr>
        <w:pStyle w:val="Char2"/>
        <w:keepNext/>
        <w:spacing w:before="0"/>
        <w:jc w:val="left"/>
        <w:rPr>
          <w:sz w:val="22"/>
          <w:szCs w:val="22"/>
          <w:lang w:val="sv-SE"/>
        </w:rPr>
      </w:pPr>
      <w:r w:rsidRPr="00DC2BA7">
        <w:rPr>
          <w:sz w:val="22"/>
          <w:szCs w:val="22"/>
          <w:lang w:val="sv-SE"/>
        </w:rPr>
        <w:t>Det är viktigt att du inte injicerar Xolair själv förrän du har utbildats av din läkare eller sjuksköterska i:</w:t>
      </w:r>
    </w:p>
    <w:p w14:paraId="26580915" w14:textId="77777777" w:rsidR="009722FB" w:rsidRPr="00DC2BA7" w:rsidRDefault="00B60735" w:rsidP="00535973">
      <w:pPr>
        <w:pStyle w:val="Char2"/>
        <w:spacing w:before="0"/>
        <w:jc w:val="left"/>
        <w:rPr>
          <w:sz w:val="22"/>
          <w:szCs w:val="22"/>
          <w:lang w:val="sv-SE"/>
        </w:rPr>
      </w:pPr>
      <w:r w:rsidRPr="00DC2BA7">
        <w:rPr>
          <w:sz w:val="22"/>
          <w:szCs w:val="22"/>
          <w:lang w:val="sv-SE"/>
        </w:rPr>
        <w:t>-</w:t>
      </w:r>
      <w:r w:rsidRPr="00DC2BA7">
        <w:rPr>
          <w:sz w:val="22"/>
          <w:szCs w:val="22"/>
          <w:lang w:val="sv-SE"/>
        </w:rPr>
        <w:tab/>
        <w:t>hur du känner igen tidiga tecken och symtom på allvarliga allergiska reaktioner</w:t>
      </w:r>
    </w:p>
    <w:p w14:paraId="1A6141D9" w14:textId="77777777" w:rsidR="009722FB" w:rsidRPr="00DC2BA7" w:rsidRDefault="00B60735" w:rsidP="00535973">
      <w:pPr>
        <w:pStyle w:val="Char2"/>
        <w:spacing w:before="0"/>
        <w:jc w:val="left"/>
        <w:rPr>
          <w:sz w:val="22"/>
          <w:szCs w:val="22"/>
          <w:lang w:val="sv-SE"/>
        </w:rPr>
      </w:pPr>
      <w:r w:rsidRPr="00DC2BA7">
        <w:rPr>
          <w:sz w:val="22"/>
          <w:szCs w:val="22"/>
          <w:lang w:val="sv-SE"/>
        </w:rPr>
        <w:t>-</w:t>
      </w:r>
      <w:r w:rsidRPr="00DC2BA7">
        <w:rPr>
          <w:sz w:val="22"/>
          <w:szCs w:val="22"/>
          <w:lang w:val="sv-SE"/>
        </w:rPr>
        <w:tab/>
        <w:t>vad du ska göra om symtom uppstår.</w:t>
      </w:r>
    </w:p>
    <w:p w14:paraId="2027F42E" w14:textId="77777777" w:rsidR="009722FB" w:rsidRPr="00DC2BA7" w:rsidRDefault="00B60735" w:rsidP="00535973">
      <w:pPr>
        <w:pStyle w:val="Char2"/>
        <w:spacing w:before="0"/>
        <w:jc w:val="left"/>
        <w:rPr>
          <w:sz w:val="22"/>
          <w:szCs w:val="22"/>
          <w:lang w:val="sv-SE"/>
        </w:rPr>
      </w:pPr>
      <w:r w:rsidRPr="00DC2BA7">
        <w:rPr>
          <w:sz w:val="22"/>
          <w:szCs w:val="22"/>
          <w:lang w:val="sv-SE"/>
        </w:rPr>
        <w:t>För mer information om tidiga tecken och symtom på allvarliga allergiska reaktioner, se avsnitt 4.</w:t>
      </w:r>
    </w:p>
    <w:p w14:paraId="37CF5417" w14:textId="77777777" w:rsidR="009722FB" w:rsidRPr="00DC2BA7" w:rsidRDefault="009722FB" w:rsidP="00535973">
      <w:pPr>
        <w:pStyle w:val="Char2"/>
        <w:spacing w:before="0"/>
        <w:jc w:val="left"/>
        <w:rPr>
          <w:sz w:val="22"/>
          <w:szCs w:val="22"/>
          <w:lang w:val="sv-SE"/>
        </w:rPr>
      </w:pPr>
    </w:p>
    <w:p w14:paraId="27D9C5DB"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Vilken dos du ska använda</w:t>
      </w:r>
    </w:p>
    <w:p w14:paraId="688831AE" w14:textId="77777777" w:rsidR="009722FB" w:rsidRPr="00DC2BA7" w:rsidRDefault="00B60735" w:rsidP="009722FB">
      <w:pPr>
        <w:pStyle w:val="Char2"/>
        <w:spacing w:before="0"/>
        <w:jc w:val="left"/>
        <w:rPr>
          <w:sz w:val="22"/>
          <w:szCs w:val="22"/>
          <w:lang w:val="sv-SE"/>
        </w:rPr>
      </w:pPr>
      <w:r w:rsidRPr="00DC2BA7">
        <w:rPr>
          <w:sz w:val="22"/>
          <w:szCs w:val="22"/>
          <w:lang w:val="sv-SE"/>
        </w:rPr>
        <w:t>Din läkare beslutar hur mycket Xolair du behöver och hur ofta du ska behandlas. Det baseras på din kroppsvikt och mängden IgE i blodet. Ett blodprov för att mäta IgE-mängden tas innan behandlingen påbörjas.</w:t>
      </w:r>
    </w:p>
    <w:p w14:paraId="4BE6D938" w14:textId="77777777" w:rsidR="009722FB" w:rsidRPr="00DC2BA7" w:rsidRDefault="009722FB" w:rsidP="009722FB">
      <w:pPr>
        <w:pStyle w:val="Char2"/>
        <w:spacing w:before="0"/>
        <w:jc w:val="left"/>
        <w:rPr>
          <w:sz w:val="22"/>
          <w:szCs w:val="22"/>
          <w:lang w:val="sv-SE"/>
        </w:rPr>
      </w:pPr>
    </w:p>
    <w:p w14:paraId="72282098" w14:textId="77777777" w:rsidR="009722FB" w:rsidRPr="00DC2BA7" w:rsidRDefault="00B60735" w:rsidP="009722FB">
      <w:pPr>
        <w:pStyle w:val="Char2"/>
        <w:spacing w:before="0"/>
        <w:jc w:val="left"/>
        <w:rPr>
          <w:sz w:val="22"/>
          <w:szCs w:val="22"/>
          <w:lang w:val="sv-SE"/>
        </w:rPr>
      </w:pPr>
      <w:r w:rsidRPr="00DC2BA7">
        <w:rPr>
          <w:sz w:val="22"/>
          <w:szCs w:val="22"/>
          <w:lang w:val="sv-SE"/>
        </w:rPr>
        <w:t>Du kommer att behöva 1 till 4 injektioner vid varje tillfälle, antingen varannan eller var fjärde vecka.</w:t>
      </w:r>
    </w:p>
    <w:p w14:paraId="08774C9A" w14:textId="77777777" w:rsidR="009722FB" w:rsidRPr="00DC2BA7" w:rsidRDefault="009722FB" w:rsidP="009722FB">
      <w:pPr>
        <w:pStyle w:val="Char2"/>
        <w:spacing w:before="0"/>
        <w:jc w:val="left"/>
        <w:rPr>
          <w:sz w:val="22"/>
          <w:szCs w:val="22"/>
          <w:lang w:val="sv-SE"/>
        </w:rPr>
      </w:pPr>
    </w:p>
    <w:p w14:paraId="63C25A47" w14:textId="77777777" w:rsidR="009722FB" w:rsidRPr="00DC2BA7" w:rsidRDefault="00B60735" w:rsidP="009722FB">
      <w:pPr>
        <w:pStyle w:val="Char2"/>
        <w:spacing w:before="0"/>
        <w:jc w:val="left"/>
        <w:rPr>
          <w:sz w:val="22"/>
          <w:szCs w:val="22"/>
          <w:lang w:val="sv-SE"/>
        </w:rPr>
      </w:pPr>
      <w:r w:rsidRPr="00DC2BA7">
        <w:rPr>
          <w:sz w:val="22"/>
          <w:szCs w:val="22"/>
          <w:lang w:val="sv-SE"/>
        </w:rPr>
        <w:t>Fortsätt att ta din vanliga astmamedicin och/eller medicin mot näspolyper under behandlingen med Xolair. Sluta inte ta någon av dina mediciner mot astma och/eller näspolyper utan att tala med din läkare.</w:t>
      </w:r>
    </w:p>
    <w:p w14:paraId="320E47AF" w14:textId="77777777" w:rsidR="009722FB" w:rsidRPr="00DC2BA7" w:rsidRDefault="009722FB" w:rsidP="009722FB">
      <w:pPr>
        <w:pStyle w:val="Char2"/>
        <w:spacing w:before="0"/>
        <w:jc w:val="left"/>
        <w:rPr>
          <w:sz w:val="22"/>
          <w:szCs w:val="22"/>
          <w:lang w:val="sv-SE"/>
        </w:rPr>
      </w:pPr>
    </w:p>
    <w:p w14:paraId="68E0E202" w14:textId="77777777" w:rsidR="009722FB" w:rsidRPr="00DC2BA7" w:rsidRDefault="00B60735" w:rsidP="009722FB">
      <w:pPr>
        <w:pStyle w:val="Char2"/>
        <w:spacing w:before="0"/>
        <w:jc w:val="left"/>
        <w:rPr>
          <w:sz w:val="22"/>
          <w:szCs w:val="22"/>
          <w:lang w:val="sv-SE"/>
        </w:rPr>
      </w:pPr>
      <w:r w:rsidRPr="00DC2BA7">
        <w:rPr>
          <w:sz w:val="22"/>
          <w:szCs w:val="22"/>
          <w:lang w:val="sv-SE"/>
        </w:rPr>
        <w:t>Du kanske inte ser någon förbättring omedelbart efter det att du börjat behandlas med Xolair. Hos patienter med näspolyper har effekt setts 4 veckor efter att behandling påbörjats. Hos astmapatienter tar det i allmänhet 12 till 16 veckor innan behandlingen ger full effekt.</w:t>
      </w:r>
    </w:p>
    <w:p w14:paraId="164B53FA" w14:textId="77777777" w:rsidR="009722FB" w:rsidRPr="00DC2BA7" w:rsidRDefault="009722FB" w:rsidP="009722FB">
      <w:pPr>
        <w:pStyle w:val="Char2"/>
        <w:widowControl w:val="0"/>
        <w:spacing w:before="0"/>
        <w:jc w:val="left"/>
        <w:rPr>
          <w:sz w:val="22"/>
          <w:szCs w:val="22"/>
          <w:lang w:val="sv-SE"/>
        </w:rPr>
      </w:pPr>
    </w:p>
    <w:p w14:paraId="62E14ADA"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Användning för barn och ungdomar</w:t>
      </w:r>
    </w:p>
    <w:p w14:paraId="78016D66" w14:textId="77777777" w:rsidR="009722FB" w:rsidRPr="00DC2BA7" w:rsidRDefault="00B60735" w:rsidP="009722FB">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69CEEAF2"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Xolair kan användas av barn och ungdomar som är 6 år och äldre och som redan tar annan astmamedicin, men vars astmasymtom inte är välkontrollerade trots läkemedel som t ex hög dos inhalationssteroid och beta-stimulerare för inandning. Läkaren beräknar hur mycket Xolair barnet behöver och hur ofta det behöver ges. Detta beräknas utifrån barnets kroppsvikt och resultaten från blodproven som tas före behandlingsstart för att mäta mängden IgE i blodet.</w:t>
      </w:r>
    </w:p>
    <w:p w14:paraId="421840B9" w14:textId="77777777" w:rsidR="009722FB" w:rsidRPr="00DC2BA7" w:rsidRDefault="009722FB" w:rsidP="009722FB">
      <w:pPr>
        <w:pStyle w:val="Char2"/>
        <w:widowControl w:val="0"/>
        <w:spacing w:before="0"/>
        <w:jc w:val="left"/>
        <w:rPr>
          <w:sz w:val="22"/>
          <w:szCs w:val="22"/>
          <w:lang w:val="sv-SE"/>
        </w:rPr>
      </w:pPr>
    </w:p>
    <w:p w14:paraId="3777C7E2"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 xml:space="preserve">Barn (6 till 11 år) förväntas inte självadministrera Xolair. Om läkaren anser det lämpligt, kan t ex en </w:t>
      </w:r>
      <w:r w:rsidRPr="00DC2BA7">
        <w:rPr>
          <w:sz w:val="22"/>
          <w:szCs w:val="22"/>
          <w:lang w:val="sv-SE"/>
        </w:rPr>
        <w:lastRenderedPageBreak/>
        <w:t>vårdnadshavare administrera Xolair efter genomgången utbildning.</w:t>
      </w:r>
    </w:p>
    <w:p w14:paraId="093BF84E" w14:textId="77777777" w:rsidR="009722FB" w:rsidRPr="00DC2BA7" w:rsidRDefault="009722FB" w:rsidP="009722FB">
      <w:pPr>
        <w:pStyle w:val="Char2"/>
        <w:widowControl w:val="0"/>
        <w:spacing w:before="0"/>
        <w:jc w:val="left"/>
        <w:rPr>
          <w:bCs/>
          <w:sz w:val="22"/>
          <w:szCs w:val="22"/>
          <w:lang w:val="sv-SE"/>
        </w:rPr>
      </w:pPr>
    </w:p>
    <w:p w14:paraId="5CB17B96" w14:textId="77777777" w:rsidR="009722FB" w:rsidRPr="00DC2BA7" w:rsidRDefault="00B60735" w:rsidP="009722FB">
      <w:pPr>
        <w:pStyle w:val="Char2"/>
        <w:keepNext/>
        <w:widowControl w:val="0"/>
        <w:spacing w:before="0"/>
        <w:jc w:val="left"/>
        <w:rPr>
          <w:sz w:val="22"/>
          <w:szCs w:val="22"/>
          <w:u w:val="single"/>
          <w:lang w:val="sv-SE"/>
        </w:rPr>
      </w:pPr>
      <w:r w:rsidRPr="00DC2BA7">
        <w:rPr>
          <w:sz w:val="22"/>
          <w:szCs w:val="22"/>
          <w:u w:val="single"/>
          <w:lang w:val="sv-SE"/>
        </w:rPr>
        <w:t>Kronisk inflammation i näsa och bihålor med näspolyper</w:t>
      </w:r>
    </w:p>
    <w:p w14:paraId="1FDF0CA0" w14:textId="77777777" w:rsidR="009722FB" w:rsidRPr="00DC2BA7" w:rsidRDefault="00B60735" w:rsidP="009722FB">
      <w:pPr>
        <w:pStyle w:val="Char2"/>
        <w:widowControl w:val="0"/>
        <w:spacing w:before="0"/>
        <w:jc w:val="left"/>
        <w:rPr>
          <w:bCs/>
          <w:sz w:val="22"/>
          <w:szCs w:val="22"/>
          <w:lang w:val="sv-SE"/>
        </w:rPr>
      </w:pPr>
      <w:r w:rsidRPr="00DC2BA7">
        <w:rPr>
          <w:sz w:val="22"/>
          <w:szCs w:val="22"/>
          <w:lang w:val="sv-SE"/>
        </w:rPr>
        <w:t>Xolair ska inte ges till barn och ungdomar under 18</w:t>
      </w:r>
      <w:r w:rsidRPr="00DC2BA7">
        <w:rPr>
          <w:bCs/>
          <w:sz w:val="22"/>
          <w:szCs w:val="22"/>
          <w:lang w:val="sv-SE"/>
        </w:rPr>
        <w:t> års ålder.</w:t>
      </w:r>
    </w:p>
    <w:p w14:paraId="4AF41584" w14:textId="77777777" w:rsidR="009722FB" w:rsidRPr="00DC2BA7" w:rsidRDefault="009722FB" w:rsidP="009722FB">
      <w:pPr>
        <w:pStyle w:val="Char2"/>
        <w:widowControl w:val="0"/>
        <w:spacing w:before="0"/>
        <w:jc w:val="left"/>
        <w:rPr>
          <w:sz w:val="22"/>
          <w:szCs w:val="22"/>
          <w:lang w:val="sv-SE"/>
        </w:rPr>
      </w:pPr>
    </w:p>
    <w:p w14:paraId="10EA360F"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Om du har glömt en dos Xolair</w:t>
      </w:r>
    </w:p>
    <w:p w14:paraId="04288D68" w14:textId="77777777" w:rsidR="009722FB" w:rsidRPr="00DC2BA7" w:rsidRDefault="00B60735" w:rsidP="009722FB">
      <w:pPr>
        <w:pStyle w:val="Char2"/>
        <w:spacing w:before="0"/>
        <w:jc w:val="left"/>
        <w:rPr>
          <w:sz w:val="22"/>
          <w:szCs w:val="22"/>
          <w:lang w:val="sv-SE"/>
        </w:rPr>
      </w:pPr>
      <w:r w:rsidRPr="00DC2BA7">
        <w:rPr>
          <w:sz w:val="22"/>
          <w:szCs w:val="22"/>
          <w:lang w:val="sv-SE"/>
        </w:rPr>
        <w:t>Om du har missat ett bokat tillfälle för Xolairinjektion, kontakta läkaren eller sjukhuset så snart som möjligt för att boka en ny tid.</w:t>
      </w:r>
    </w:p>
    <w:p w14:paraId="22C58BDA" w14:textId="77777777" w:rsidR="009722FB" w:rsidRPr="00DC2BA7" w:rsidRDefault="009722FB" w:rsidP="009722FB">
      <w:pPr>
        <w:pStyle w:val="Char2"/>
        <w:spacing w:before="0"/>
        <w:jc w:val="left"/>
        <w:rPr>
          <w:sz w:val="22"/>
          <w:szCs w:val="22"/>
          <w:lang w:val="sv-SE"/>
        </w:rPr>
      </w:pPr>
    </w:p>
    <w:p w14:paraId="0F92DF19" w14:textId="77777777" w:rsidR="009722FB" w:rsidRPr="00DC2BA7" w:rsidRDefault="00B60735" w:rsidP="009722FB">
      <w:pPr>
        <w:pStyle w:val="Char2"/>
        <w:spacing w:before="0"/>
        <w:jc w:val="left"/>
        <w:rPr>
          <w:sz w:val="22"/>
          <w:szCs w:val="22"/>
          <w:lang w:val="sv-SE"/>
        </w:rPr>
      </w:pPr>
      <w:r w:rsidRPr="00DC2BA7">
        <w:rPr>
          <w:sz w:val="22"/>
          <w:szCs w:val="22"/>
          <w:lang w:val="sv-SE"/>
        </w:rPr>
        <w:t>Om du själv har glömt att använda en dos Xolair, injicera dosen så snart du kommer ihåg det. Tala sedan med din läkare om när du ska ta nästa dos.</w:t>
      </w:r>
    </w:p>
    <w:p w14:paraId="10857EB4" w14:textId="77777777" w:rsidR="009722FB" w:rsidRPr="00DC2BA7" w:rsidRDefault="009722FB" w:rsidP="009722FB">
      <w:pPr>
        <w:pStyle w:val="Char2"/>
        <w:spacing w:before="0"/>
        <w:jc w:val="left"/>
        <w:rPr>
          <w:sz w:val="22"/>
          <w:szCs w:val="22"/>
          <w:lang w:val="sv-SE"/>
        </w:rPr>
      </w:pPr>
    </w:p>
    <w:p w14:paraId="6C5A70D7"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Om du slutar använda Xolair</w:t>
      </w:r>
    </w:p>
    <w:p w14:paraId="64A7E3CF"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Avbryt inte Xolair-behandlingen såvida inte läkaren bestämt det. Efter avbruten eller avslutad behandling med Xolair kan du få tillbaka dina symtom.</w:t>
      </w:r>
    </w:p>
    <w:p w14:paraId="17DB7835" w14:textId="77777777" w:rsidR="009722FB" w:rsidRPr="00DC2BA7" w:rsidRDefault="009722FB" w:rsidP="009722FB">
      <w:pPr>
        <w:pStyle w:val="Char2"/>
        <w:spacing w:before="0"/>
        <w:jc w:val="left"/>
        <w:rPr>
          <w:sz w:val="22"/>
          <w:szCs w:val="22"/>
          <w:lang w:val="sv-SE"/>
        </w:rPr>
      </w:pPr>
    </w:p>
    <w:p w14:paraId="599F5455" w14:textId="77777777" w:rsidR="009722FB" w:rsidRPr="00DC2BA7" w:rsidRDefault="00B60735" w:rsidP="009722FB">
      <w:pPr>
        <w:pStyle w:val="Char2"/>
        <w:spacing w:before="0"/>
        <w:jc w:val="left"/>
        <w:rPr>
          <w:sz w:val="22"/>
          <w:szCs w:val="22"/>
          <w:lang w:val="sv-SE"/>
        </w:rPr>
      </w:pPr>
      <w:r w:rsidRPr="00DC2BA7">
        <w:rPr>
          <w:sz w:val="22"/>
          <w:szCs w:val="22"/>
          <w:lang w:val="sv-SE"/>
        </w:rPr>
        <w:t>Om du har ytterligare frågor om detta läkemedel, kontakta läkare, apotekspersonal eller sjuksköterska.</w:t>
      </w:r>
    </w:p>
    <w:p w14:paraId="50731ADE" w14:textId="77777777" w:rsidR="009722FB" w:rsidRPr="00DC2BA7" w:rsidRDefault="009722FB" w:rsidP="00535973">
      <w:pPr>
        <w:pStyle w:val="Char2"/>
        <w:spacing w:before="0"/>
        <w:jc w:val="left"/>
        <w:rPr>
          <w:sz w:val="22"/>
          <w:szCs w:val="22"/>
          <w:lang w:val="sv-SE"/>
        </w:rPr>
      </w:pPr>
    </w:p>
    <w:p w14:paraId="6ADA9641" w14:textId="77777777" w:rsidR="009722FB" w:rsidRPr="00DC2BA7" w:rsidRDefault="009722FB" w:rsidP="00535973">
      <w:pPr>
        <w:pStyle w:val="Char2"/>
        <w:spacing w:before="0"/>
        <w:jc w:val="left"/>
        <w:rPr>
          <w:sz w:val="22"/>
          <w:szCs w:val="22"/>
          <w:lang w:val="sv-SE"/>
        </w:rPr>
      </w:pPr>
    </w:p>
    <w:p w14:paraId="5EC3331F" w14:textId="77777777" w:rsidR="009722FB" w:rsidRPr="00DC2BA7" w:rsidRDefault="00B60735" w:rsidP="00535973">
      <w:pPr>
        <w:keepNext/>
        <w:widowControl w:val="0"/>
        <w:numPr>
          <w:ilvl w:val="12"/>
          <w:numId w:val="0"/>
        </w:numPr>
        <w:tabs>
          <w:tab w:val="clear" w:pos="567"/>
        </w:tabs>
        <w:spacing w:line="240" w:lineRule="auto"/>
        <w:ind w:left="567" w:right="-2" w:hanging="567"/>
        <w:rPr>
          <w:lang w:val="sv-SE"/>
        </w:rPr>
      </w:pPr>
      <w:r w:rsidRPr="00DC2BA7">
        <w:rPr>
          <w:b/>
          <w:bCs/>
          <w:lang w:val="sv-SE"/>
        </w:rPr>
        <w:t>4.</w:t>
      </w:r>
      <w:r w:rsidRPr="00DC2BA7">
        <w:rPr>
          <w:b/>
          <w:bCs/>
          <w:lang w:val="sv-SE"/>
        </w:rPr>
        <w:tab/>
        <w:t>Eventuella biverkningar</w:t>
      </w:r>
    </w:p>
    <w:p w14:paraId="018D21AE" w14:textId="77777777" w:rsidR="009722FB" w:rsidRPr="00DC2BA7" w:rsidRDefault="009722FB" w:rsidP="00535973">
      <w:pPr>
        <w:pStyle w:val="Char2"/>
        <w:keepNext/>
        <w:spacing w:before="0"/>
        <w:jc w:val="left"/>
        <w:rPr>
          <w:sz w:val="22"/>
          <w:szCs w:val="22"/>
          <w:lang w:val="sv-SE"/>
        </w:rPr>
      </w:pPr>
    </w:p>
    <w:p w14:paraId="1E51B587" w14:textId="77777777" w:rsidR="009722FB" w:rsidRPr="00DC2BA7" w:rsidRDefault="00B60735" w:rsidP="00535973">
      <w:pPr>
        <w:pStyle w:val="Char2"/>
        <w:spacing w:before="0"/>
        <w:jc w:val="left"/>
        <w:rPr>
          <w:sz w:val="22"/>
          <w:szCs w:val="22"/>
          <w:lang w:val="sv-SE"/>
        </w:rPr>
      </w:pPr>
      <w:r w:rsidRPr="00DC2BA7">
        <w:rPr>
          <w:sz w:val="22"/>
          <w:szCs w:val="22"/>
          <w:lang w:val="sv-SE"/>
        </w:rPr>
        <w:t>Liksom alla läkemedel kan detta läkemedel orsaka biverkningar, men alla användare behöver inte få dem. Biverkningarna som orsakas av Xolair är i allmänhet lätta till måttliga, men kan i vissa fall vara allvarliga.</w:t>
      </w:r>
    </w:p>
    <w:p w14:paraId="3FADC10E" w14:textId="77777777" w:rsidR="009722FB" w:rsidRPr="00DC2BA7" w:rsidRDefault="009722FB" w:rsidP="00535973">
      <w:pPr>
        <w:pStyle w:val="Char2"/>
        <w:spacing w:before="0"/>
        <w:jc w:val="left"/>
        <w:rPr>
          <w:sz w:val="22"/>
          <w:szCs w:val="22"/>
          <w:lang w:val="sv-SE"/>
        </w:rPr>
      </w:pPr>
    </w:p>
    <w:p w14:paraId="07D4003B"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Allvarliga biverkningar:</w:t>
      </w:r>
    </w:p>
    <w:p w14:paraId="69D525AD" w14:textId="77777777" w:rsidR="009722FB" w:rsidRPr="00DC2BA7" w:rsidRDefault="00B60735" w:rsidP="00535973">
      <w:pPr>
        <w:pStyle w:val="Char2"/>
        <w:keepNext/>
        <w:spacing w:before="0"/>
        <w:jc w:val="left"/>
        <w:rPr>
          <w:sz w:val="22"/>
          <w:szCs w:val="22"/>
          <w:u w:val="single"/>
          <w:lang w:val="sv-SE"/>
        </w:rPr>
      </w:pPr>
      <w:r w:rsidRPr="00DC2BA7">
        <w:rPr>
          <w:sz w:val="22"/>
          <w:szCs w:val="22"/>
          <w:lang w:val="sv-SE"/>
        </w:rPr>
        <w:t>Sök omedelbart medicinsk vård om du märker några tecken på följande biverkningar:</w:t>
      </w:r>
    </w:p>
    <w:p w14:paraId="3C02DBE1" w14:textId="77777777" w:rsidR="009722FB" w:rsidRPr="00DC2BA7" w:rsidRDefault="00B60735" w:rsidP="00535973">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54BA2226" w14:textId="77777777" w:rsidR="009722FB"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Svåra allergiska reaktioner (inklusive anafylaktiska reaktioner). Symtom kan inkludera hudutslag, klåda eller nässelfeber, svullnad av ansikte, läppar, tunga, svalg eller luftstrupe eller andra delar av kroppen, snabba hjärtslag, yrsel och berusningskänsla, förvirring, andnöd, rossel eller svårighet att andas, blåaktig hud eller läppar, fallande blodtryck med svimning eller förlust av medvetandet. Om du tidigare har drabbats av allvarliga allergiska reaktioner (anafylaktiska reaktioner) som inte berodde på Xolair, kan risken för en allvarlig allergisk reaktion i samband med användning av Xolair vara större.</w:t>
      </w:r>
    </w:p>
    <w:p w14:paraId="03BCFCBA" w14:textId="77777777" w:rsidR="009722FB"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Systemisk lupus erythematosus (SLE). Symtom kan inkludera muskelsmärta, ledsmärta och ledsvullnad, hudutslag, feber, viktminskning och trötthet.</w:t>
      </w:r>
    </w:p>
    <w:p w14:paraId="043814C9" w14:textId="77777777" w:rsidR="009722FB" w:rsidRPr="00DC2BA7" w:rsidRDefault="009722FB" w:rsidP="00535973">
      <w:pPr>
        <w:pStyle w:val="Char2"/>
        <w:widowControl w:val="0"/>
        <w:spacing w:before="0"/>
        <w:jc w:val="left"/>
        <w:rPr>
          <w:sz w:val="22"/>
          <w:szCs w:val="22"/>
          <w:lang w:val="sv-SE"/>
        </w:rPr>
      </w:pPr>
    </w:p>
    <w:p w14:paraId="768212BF" w14:textId="77777777" w:rsidR="009722FB" w:rsidRPr="00DC2BA7" w:rsidRDefault="00B60735" w:rsidP="00535973">
      <w:pPr>
        <w:pStyle w:val="Char2"/>
        <w:keepNext/>
        <w:spacing w:before="0"/>
        <w:jc w:val="left"/>
        <w:rPr>
          <w:sz w:val="22"/>
          <w:szCs w:val="22"/>
          <w:lang w:val="sv-SE"/>
        </w:rPr>
      </w:pPr>
      <w:r w:rsidRPr="00DC2BA7">
        <w:rPr>
          <w:sz w:val="22"/>
          <w:szCs w:val="22"/>
          <w:lang w:val="sv-SE"/>
        </w:rPr>
        <w:t>Ingen känd frekvens (frekvensen kan inte beräknas utifrån tillgängliga uppgifter)</w:t>
      </w:r>
    </w:p>
    <w:p w14:paraId="77161E46" w14:textId="77777777" w:rsidR="009722FB" w:rsidRPr="00DC2BA7" w:rsidRDefault="00B60735" w:rsidP="00535973">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Churg-Strauss eller hypereosinofilt syndrom. Symtom kan inkludera ett eller flera av följande: svullnad, smärta eller hudutslag runt blod- eller lymfkärl, förhöjda nivåer av en viss typ av vita blodkroppar (uttalad eosinofili), förvärrade andningsproblem, nästäppa, hjärtproblem, värk, domningar, stickningar i armar eller ben.</w:t>
      </w:r>
    </w:p>
    <w:p w14:paraId="26944B0F" w14:textId="77777777" w:rsidR="009722FB" w:rsidRPr="00DC2BA7" w:rsidRDefault="00B60735" w:rsidP="00535973">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Låga trombocytnivåer (blodplättar), vilket kan ge symtom som blödning eller att blåmärken uppstår lättare än vanligt.</w:t>
      </w:r>
    </w:p>
    <w:p w14:paraId="22103A05" w14:textId="77777777" w:rsidR="009722FB" w:rsidRPr="00DC2BA7" w:rsidRDefault="00B60735" w:rsidP="00535973">
      <w:pPr>
        <w:pStyle w:val="Char2"/>
        <w:keepNext/>
        <w:widowControl w:val="0"/>
        <w:numPr>
          <w:ilvl w:val="0"/>
          <w:numId w:val="44"/>
        </w:numPr>
        <w:tabs>
          <w:tab w:val="clear" w:pos="360"/>
        </w:tabs>
        <w:spacing w:before="0"/>
        <w:ind w:left="567" w:hanging="567"/>
        <w:jc w:val="left"/>
        <w:rPr>
          <w:sz w:val="22"/>
          <w:szCs w:val="22"/>
          <w:lang w:val="sv-SE"/>
        </w:rPr>
      </w:pPr>
      <w:r w:rsidRPr="00DC2BA7">
        <w:rPr>
          <w:sz w:val="22"/>
          <w:szCs w:val="22"/>
          <w:lang w:val="sv-SE"/>
        </w:rPr>
        <w:t>Serumsjuka. Symtom kan inkludera ett eller flera av följande: ledvärk med eller utan svullnad eller stelhet, hudutslag, feber, svullna lymfkörtlar, muskelvärk.</w:t>
      </w:r>
    </w:p>
    <w:p w14:paraId="638E94CD" w14:textId="77777777" w:rsidR="009722FB" w:rsidRPr="00DC2BA7" w:rsidRDefault="009722FB" w:rsidP="00535973">
      <w:pPr>
        <w:pStyle w:val="Char2"/>
        <w:spacing w:before="0"/>
        <w:jc w:val="left"/>
        <w:rPr>
          <w:sz w:val="22"/>
          <w:szCs w:val="22"/>
          <w:lang w:val="sv-SE"/>
        </w:rPr>
      </w:pPr>
    </w:p>
    <w:p w14:paraId="6FEF6525"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Andra biverkningar är:</w:t>
      </w:r>
    </w:p>
    <w:p w14:paraId="4E083321" w14:textId="77777777" w:rsidR="009722FB" w:rsidRPr="00DC2BA7" w:rsidRDefault="00B60735" w:rsidP="00535973">
      <w:pPr>
        <w:pStyle w:val="Char2"/>
        <w:keepNext/>
        <w:spacing w:before="0"/>
        <w:jc w:val="left"/>
        <w:rPr>
          <w:sz w:val="22"/>
          <w:szCs w:val="22"/>
          <w:lang w:val="sv-SE"/>
        </w:rPr>
      </w:pPr>
      <w:r w:rsidRPr="00DC2BA7">
        <w:rPr>
          <w:sz w:val="22"/>
          <w:szCs w:val="22"/>
          <w:lang w:val="sv-SE"/>
        </w:rPr>
        <w:t>Mycket vanliga (kan förekomma hos fler än 1 av 10</w:t>
      </w:r>
      <w:r w:rsidRPr="00DC2BA7">
        <w:rPr>
          <w:sz w:val="22"/>
          <w:szCs w:val="22"/>
          <w:lang w:val="nb-NO"/>
        </w:rPr>
        <w:t> </w:t>
      </w:r>
      <w:r w:rsidRPr="00DC2BA7">
        <w:rPr>
          <w:sz w:val="22"/>
          <w:szCs w:val="22"/>
          <w:lang w:val="sv-SE"/>
        </w:rPr>
        <w:t>personer)</w:t>
      </w:r>
    </w:p>
    <w:p w14:paraId="2B9E480A" w14:textId="77777777" w:rsidR="009722FB" w:rsidRPr="00DC2BA7" w:rsidRDefault="00B60735" w:rsidP="00535973">
      <w:pPr>
        <w:pStyle w:val="Char2"/>
        <w:widowControl w:val="0"/>
        <w:numPr>
          <w:ilvl w:val="0"/>
          <w:numId w:val="45"/>
        </w:numPr>
        <w:tabs>
          <w:tab w:val="clear" w:pos="360"/>
        </w:tabs>
        <w:spacing w:before="0"/>
        <w:ind w:left="567" w:hanging="567"/>
        <w:jc w:val="left"/>
        <w:rPr>
          <w:sz w:val="22"/>
          <w:szCs w:val="22"/>
          <w:lang w:val="sv-SE"/>
        </w:rPr>
      </w:pPr>
      <w:r w:rsidRPr="00DC2BA7">
        <w:rPr>
          <w:sz w:val="22"/>
          <w:szCs w:val="22"/>
          <w:lang w:val="sv-SE"/>
        </w:rPr>
        <w:t>feber (hos barn).</w:t>
      </w:r>
    </w:p>
    <w:p w14:paraId="723E734F" w14:textId="77777777" w:rsidR="009722FB" w:rsidRPr="00DC2BA7" w:rsidRDefault="009722FB" w:rsidP="00535973">
      <w:pPr>
        <w:pStyle w:val="Char2"/>
        <w:spacing w:before="0"/>
        <w:jc w:val="left"/>
        <w:rPr>
          <w:sz w:val="22"/>
          <w:szCs w:val="22"/>
          <w:u w:val="single"/>
          <w:lang w:val="sv-SE"/>
        </w:rPr>
      </w:pPr>
    </w:p>
    <w:p w14:paraId="60DA8912" w14:textId="77777777" w:rsidR="009722FB" w:rsidRPr="00DC2BA7" w:rsidRDefault="00B60735" w:rsidP="00535973">
      <w:pPr>
        <w:pStyle w:val="Char2"/>
        <w:keepNext/>
        <w:spacing w:before="0"/>
        <w:jc w:val="left"/>
        <w:rPr>
          <w:sz w:val="22"/>
          <w:szCs w:val="22"/>
          <w:lang w:val="sv-SE"/>
        </w:rPr>
      </w:pPr>
      <w:r w:rsidRPr="00DC2BA7">
        <w:rPr>
          <w:sz w:val="22"/>
          <w:szCs w:val="22"/>
          <w:lang w:val="sv-SE"/>
        </w:rPr>
        <w:t>Vanliga (kan förekomma hos upp till 1 av 10</w:t>
      </w:r>
      <w:r w:rsidRPr="00DC2BA7">
        <w:rPr>
          <w:sz w:val="22"/>
          <w:szCs w:val="22"/>
          <w:lang w:val="nb-NO"/>
        </w:rPr>
        <w:t> </w:t>
      </w:r>
      <w:r w:rsidRPr="00DC2BA7">
        <w:rPr>
          <w:sz w:val="22"/>
          <w:szCs w:val="22"/>
          <w:lang w:val="sv-SE"/>
        </w:rPr>
        <w:t>personer)</w:t>
      </w:r>
    </w:p>
    <w:p w14:paraId="3AC95C9E" w14:textId="77777777" w:rsidR="009722FB" w:rsidRPr="00DC2BA7" w:rsidRDefault="00B60735" w:rsidP="00535973">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reaktioner på injektionsstället, som t ex smärta, svullnad, klåda och rodnad</w:t>
      </w:r>
    </w:p>
    <w:p w14:paraId="59F2F483" w14:textId="77777777" w:rsidR="009722FB" w:rsidRPr="00DC2BA7" w:rsidRDefault="00B60735" w:rsidP="00535973">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smärta i övre delen av magen</w:t>
      </w:r>
    </w:p>
    <w:p w14:paraId="589B1AA2" w14:textId="77777777" w:rsidR="009722FB" w:rsidRPr="00DC2BA7" w:rsidRDefault="00B60735" w:rsidP="00535973">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huvudvärk (mycket vanlig hos barn)</w:t>
      </w:r>
    </w:p>
    <w:p w14:paraId="515998E9"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yrsel</w:t>
      </w:r>
    </w:p>
    <w:p w14:paraId="754BF73C"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lastRenderedPageBreak/>
        <w:t>ledvärk (artralgi)</w:t>
      </w:r>
    </w:p>
    <w:p w14:paraId="7E58BBC5" w14:textId="77777777" w:rsidR="009722FB" w:rsidRPr="00DC2BA7" w:rsidRDefault="009722FB" w:rsidP="009722FB">
      <w:pPr>
        <w:pStyle w:val="Char2"/>
        <w:widowControl w:val="0"/>
        <w:spacing w:before="0"/>
        <w:jc w:val="left"/>
        <w:rPr>
          <w:sz w:val="22"/>
          <w:szCs w:val="22"/>
          <w:lang w:val="sv-SE"/>
        </w:rPr>
      </w:pPr>
    </w:p>
    <w:p w14:paraId="2D2861E3" w14:textId="77777777" w:rsidR="009722FB" w:rsidRPr="00DC2BA7" w:rsidRDefault="00B60735" w:rsidP="009722FB">
      <w:pPr>
        <w:pStyle w:val="Char2"/>
        <w:keepNext/>
        <w:widowControl w:val="0"/>
        <w:spacing w:before="0"/>
        <w:jc w:val="left"/>
        <w:rPr>
          <w:sz w:val="22"/>
          <w:szCs w:val="22"/>
          <w:lang w:val="sv-SE"/>
        </w:rPr>
      </w:pPr>
      <w:r w:rsidRPr="00DC2BA7">
        <w:rPr>
          <w:sz w:val="22"/>
          <w:szCs w:val="22"/>
          <w:lang w:val="sv-SE"/>
        </w:rPr>
        <w:t>Mindre vanliga (kan förekomma hos upp till 1 av 100</w:t>
      </w:r>
      <w:r w:rsidRPr="00DC2BA7">
        <w:rPr>
          <w:sz w:val="22"/>
          <w:szCs w:val="22"/>
          <w:lang w:val="nb-NO"/>
        </w:rPr>
        <w:t> </w:t>
      </w:r>
      <w:r w:rsidRPr="00DC2BA7">
        <w:rPr>
          <w:sz w:val="22"/>
          <w:szCs w:val="22"/>
          <w:lang w:val="sv-SE"/>
        </w:rPr>
        <w:t>personer)</w:t>
      </w:r>
    </w:p>
    <w:p w14:paraId="01401BE8"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känsla av sömnighet eller trötthet</w:t>
      </w:r>
    </w:p>
    <w:p w14:paraId="137B4FFA"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stickningar eller domningar i händerna eller fötterna</w:t>
      </w:r>
    </w:p>
    <w:p w14:paraId="7CB7E23D"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svimning, lågt blodtryck när du sitter eller står upp (postural hypotension), rodnad</w:t>
      </w:r>
    </w:p>
    <w:p w14:paraId="356F4140"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rPr>
      </w:pPr>
      <w:r w:rsidRPr="00DC2BA7">
        <w:rPr>
          <w:sz w:val="22"/>
          <w:szCs w:val="22"/>
          <w:lang w:val="sv-SE"/>
        </w:rPr>
        <w:t>halsont, hosta, akuta andningsbesvär</w:t>
      </w:r>
    </w:p>
    <w:p w14:paraId="0826F285"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rPr>
      </w:pPr>
      <w:r w:rsidRPr="00DC2BA7">
        <w:rPr>
          <w:sz w:val="22"/>
          <w:szCs w:val="22"/>
        </w:rPr>
        <w:t>sjukdomskänsla (illamående), diarré, matsmältningsbesvär</w:t>
      </w:r>
    </w:p>
    <w:p w14:paraId="5932899E"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klåda, nässelfeber, hudutslag, ökad ljuskänslighet</w:t>
      </w:r>
    </w:p>
    <w:p w14:paraId="02D6602C"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rPr>
      </w:pPr>
      <w:r w:rsidRPr="00DC2BA7">
        <w:rPr>
          <w:sz w:val="22"/>
          <w:szCs w:val="22"/>
          <w:lang w:val="sv-SE"/>
        </w:rPr>
        <w:t>viktökning</w:t>
      </w:r>
    </w:p>
    <w:p w14:paraId="75342F6E"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influensaliknande symtom</w:t>
      </w:r>
    </w:p>
    <w:p w14:paraId="6E0C78AF"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svullna armar.</w:t>
      </w:r>
    </w:p>
    <w:p w14:paraId="6F7ECDBA" w14:textId="77777777" w:rsidR="009722FB" w:rsidRPr="00DC2BA7" w:rsidRDefault="009722FB" w:rsidP="009722FB">
      <w:pPr>
        <w:pStyle w:val="Char2"/>
        <w:widowControl w:val="0"/>
        <w:spacing w:before="0"/>
        <w:jc w:val="left"/>
        <w:rPr>
          <w:sz w:val="22"/>
          <w:szCs w:val="22"/>
          <w:lang w:val="sv-SE"/>
        </w:rPr>
      </w:pPr>
    </w:p>
    <w:p w14:paraId="6EA75805" w14:textId="77777777" w:rsidR="009722FB" w:rsidRPr="00DC2BA7" w:rsidRDefault="00B60735" w:rsidP="009722FB">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24E8B6F9" w14:textId="77777777" w:rsidR="009722FB" w:rsidRPr="00DC2BA7" w:rsidRDefault="00B60735" w:rsidP="009722FB">
      <w:pPr>
        <w:pStyle w:val="Char2"/>
        <w:widowControl w:val="0"/>
        <w:numPr>
          <w:ilvl w:val="0"/>
          <w:numId w:val="48"/>
        </w:numPr>
        <w:tabs>
          <w:tab w:val="clear" w:pos="720"/>
          <w:tab w:val="num" w:pos="0"/>
        </w:tabs>
        <w:spacing w:before="0"/>
        <w:ind w:left="567" w:hanging="567"/>
        <w:jc w:val="left"/>
        <w:rPr>
          <w:sz w:val="22"/>
          <w:szCs w:val="22"/>
          <w:lang w:val="sv-SE"/>
        </w:rPr>
      </w:pPr>
      <w:r w:rsidRPr="00DC2BA7">
        <w:rPr>
          <w:sz w:val="22"/>
          <w:szCs w:val="22"/>
          <w:lang w:val="sv-SE"/>
        </w:rPr>
        <w:t>parasitinfektion.</w:t>
      </w:r>
    </w:p>
    <w:p w14:paraId="0EC02B61" w14:textId="77777777" w:rsidR="009722FB" w:rsidRPr="00DC2BA7" w:rsidRDefault="009722FB" w:rsidP="009722FB">
      <w:pPr>
        <w:pStyle w:val="Char2"/>
        <w:widowControl w:val="0"/>
        <w:spacing w:before="0"/>
        <w:jc w:val="left"/>
        <w:rPr>
          <w:sz w:val="22"/>
          <w:szCs w:val="22"/>
          <w:lang w:val="sv-SE"/>
        </w:rPr>
      </w:pPr>
    </w:p>
    <w:p w14:paraId="7D4CCF33" w14:textId="77777777" w:rsidR="009722FB" w:rsidRPr="00DC2BA7" w:rsidRDefault="00B60735" w:rsidP="009722FB">
      <w:pPr>
        <w:pStyle w:val="Char2"/>
        <w:keepNext/>
        <w:widowControl w:val="0"/>
        <w:spacing w:before="0"/>
        <w:jc w:val="left"/>
        <w:rPr>
          <w:color w:val="000000"/>
          <w:sz w:val="22"/>
          <w:szCs w:val="22"/>
          <w:lang w:val="sv-SE"/>
        </w:rPr>
      </w:pPr>
      <w:r w:rsidRPr="00DC2BA7">
        <w:rPr>
          <w:color w:val="000000"/>
          <w:sz w:val="22"/>
          <w:szCs w:val="22"/>
          <w:lang w:val="sv-SE"/>
        </w:rPr>
        <w:t xml:space="preserve">Ingen känd frekvens </w:t>
      </w:r>
      <w:r w:rsidRPr="00DC2BA7">
        <w:rPr>
          <w:sz w:val="22"/>
          <w:szCs w:val="22"/>
          <w:lang w:val="sv-SE"/>
        </w:rPr>
        <w:t>(frekvensen kan inte beräknas utifrån tillgängliga uppgifter)</w:t>
      </w:r>
    </w:p>
    <w:p w14:paraId="06B5C2C1" w14:textId="77777777" w:rsidR="009722FB" w:rsidRPr="00DC2BA7" w:rsidRDefault="00B60735" w:rsidP="009722FB">
      <w:pPr>
        <w:pStyle w:val="Char2"/>
        <w:keepNext/>
        <w:widowControl w:val="0"/>
        <w:numPr>
          <w:ilvl w:val="0"/>
          <w:numId w:val="49"/>
        </w:numPr>
        <w:tabs>
          <w:tab w:val="clear" w:pos="360"/>
        </w:tabs>
        <w:spacing w:before="0"/>
        <w:ind w:left="567" w:hanging="567"/>
        <w:jc w:val="left"/>
        <w:rPr>
          <w:sz w:val="22"/>
          <w:szCs w:val="22"/>
          <w:lang w:val="sv-SE"/>
        </w:rPr>
      </w:pPr>
      <w:r w:rsidRPr="00DC2BA7">
        <w:rPr>
          <w:sz w:val="22"/>
          <w:szCs w:val="22"/>
          <w:lang w:val="sv-SE"/>
        </w:rPr>
        <w:t>muskelvärk och svullna leder</w:t>
      </w:r>
    </w:p>
    <w:p w14:paraId="05FD16E5" w14:textId="77777777" w:rsidR="009722FB" w:rsidRPr="00DC2BA7" w:rsidRDefault="00B60735" w:rsidP="009722FB">
      <w:pPr>
        <w:pStyle w:val="Char2"/>
        <w:widowControl w:val="0"/>
        <w:numPr>
          <w:ilvl w:val="0"/>
          <w:numId w:val="49"/>
        </w:numPr>
        <w:tabs>
          <w:tab w:val="clear" w:pos="360"/>
        </w:tabs>
        <w:spacing w:before="0"/>
        <w:ind w:left="567" w:hanging="567"/>
        <w:jc w:val="left"/>
        <w:rPr>
          <w:sz w:val="22"/>
          <w:szCs w:val="22"/>
          <w:lang w:val="sv-SE"/>
        </w:rPr>
      </w:pPr>
      <w:r w:rsidRPr="00DC2BA7">
        <w:rPr>
          <w:sz w:val="22"/>
          <w:szCs w:val="22"/>
          <w:lang w:val="sv-SE"/>
        </w:rPr>
        <w:t>håravfall.</w:t>
      </w:r>
    </w:p>
    <w:p w14:paraId="59640C2F" w14:textId="77777777" w:rsidR="009722FB" w:rsidRPr="00DC2BA7" w:rsidRDefault="009722FB" w:rsidP="009722FB">
      <w:pPr>
        <w:pStyle w:val="Char2"/>
        <w:widowControl w:val="0"/>
        <w:spacing w:before="0"/>
        <w:jc w:val="left"/>
        <w:rPr>
          <w:sz w:val="22"/>
          <w:szCs w:val="22"/>
          <w:lang w:val="sv-SE"/>
        </w:rPr>
      </w:pPr>
    </w:p>
    <w:p w14:paraId="6E343B5E" w14:textId="77777777" w:rsidR="009722FB" w:rsidRPr="00DC2BA7" w:rsidRDefault="00B60735" w:rsidP="009722FB">
      <w:pPr>
        <w:keepNext/>
        <w:numPr>
          <w:ilvl w:val="12"/>
          <w:numId w:val="0"/>
        </w:numPr>
        <w:spacing w:line="240" w:lineRule="auto"/>
        <w:rPr>
          <w:b/>
          <w:noProof/>
          <w:lang w:val="sv-SE"/>
        </w:rPr>
      </w:pPr>
      <w:r w:rsidRPr="00DC2BA7">
        <w:rPr>
          <w:b/>
          <w:noProof/>
          <w:lang w:val="sv-SE"/>
        </w:rPr>
        <w:t>Rapportering av biverkningar</w:t>
      </w:r>
    </w:p>
    <w:p w14:paraId="64D66C3F"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Om du får biverkningar, tala med läkare, apotekspersonal eller sjuksköterska.</w:t>
      </w:r>
      <w:r w:rsidRPr="00DC2BA7">
        <w:rPr>
          <w:noProof/>
          <w:sz w:val="22"/>
          <w:szCs w:val="22"/>
          <w:lang w:val="sv-SE"/>
        </w:rPr>
        <w:t xml:space="preserve"> Detta gäller även eventuella biverkningar som inte nämns i denna information. Du kan också rapportera biverkningar direkt </w:t>
      </w:r>
      <w:r w:rsidRPr="00DC2BA7">
        <w:rPr>
          <w:noProof/>
          <w:sz w:val="22"/>
          <w:szCs w:val="22"/>
          <w:shd w:val="pct15" w:color="auto" w:fill="auto"/>
          <w:lang w:val="sv-SE"/>
        </w:rPr>
        <w:t xml:space="preserve">via det nationella rapporteringssystemet listat i </w:t>
      </w:r>
      <w:hyperlink r:id="rId36" w:history="1">
        <w:r w:rsidRPr="00DC2BA7">
          <w:rPr>
            <w:rStyle w:val="Hyperlink"/>
            <w:sz w:val="22"/>
            <w:szCs w:val="22"/>
            <w:shd w:val="pct15" w:color="auto" w:fill="auto"/>
            <w:lang w:val="sv-SE"/>
          </w:rPr>
          <w:t>bilaga V</w:t>
        </w:r>
      </w:hyperlink>
      <w:r w:rsidRPr="00DC2BA7">
        <w:rPr>
          <w:noProof/>
          <w:color w:val="92D050"/>
          <w:sz w:val="22"/>
          <w:szCs w:val="22"/>
          <w:lang w:val="sv-SE"/>
        </w:rPr>
        <w:t>.</w:t>
      </w:r>
      <w:r w:rsidRPr="00DC2BA7">
        <w:rPr>
          <w:noProof/>
          <w:sz w:val="22"/>
          <w:szCs w:val="22"/>
          <w:lang w:val="sv-SE"/>
        </w:rPr>
        <w:t xml:space="preserve"> Genom att rapportera biverkningar kan du bidra till att öka informationen om läkemedels säkerhet.</w:t>
      </w:r>
    </w:p>
    <w:p w14:paraId="1103AAB2" w14:textId="77777777" w:rsidR="009722FB" w:rsidRPr="00535973" w:rsidRDefault="009722FB" w:rsidP="00535973">
      <w:pPr>
        <w:widowControl w:val="0"/>
        <w:numPr>
          <w:ilvl w:val="12"/>
          <w:numId w:val="0"/>
        </w:numPr>
        <w:tabs>
          <w:tab w:val="clear" w:pos="567"/>
        </w:tabs>
        <w:spacing w:line="240" w:lineRule="auto"/>
        <w:ind w:right="-29"/>
        <w:rPr>
          <w:lang w:val="sv-SE"/>
        </w:rPr>
      </w:pPr>
    </w:p>
    <w:p w14:paraId="54B8212A" w14:textId="77777777" w:rsidR="009722FB" w:rsidRPr="00535973" w:rsidRDefault="009722FB" w:rsidP="00535973">
      <w:pPr>
        <w:widowControl w:val="0"/>
        <w:numPr>
          <w:ilvl w:val="12"/>
          <w:numId w:val="0"/>
        </w:numPr>
        <w:tabs>
          <w:tab w:val="clear" w:pos="567"/>
        </w:tabs>
        <w:spacing w:line="240" w:lineRule="auto"/>
        <w:ind w:right="-2"/>
        <w:rPr>
          <w:lang w:val="sv-SE"/>
        </w:rPr>
      </w:pPr>
    </w:p>
    <w:p w14:paraId="36DD326F" w14:textId="77777777" w:rsidR="009722FB" w:rsidRPr="00535973" w:rsidRDefault="00B60735" w:rsidP="00535973">
      <w:pPr>
        <w:keepNext/>
        <w:spacing w:line="240" w:lineRule="auto"/>
        <w:ind w:left="567" w:hanging="567"/>
        <w:rPr>
          <w:noProof/>
        </w:rPr>
      </w:pPr>
      <w:r w:rsidRPr="00535973">
        <w:rPr>
          <w:b/>
          <w:noProof/>
        </w:rPr>
        <w:t>5.</w:t>
      </w:r>
      <w:r w:rsidRPr="00535973">
        <w:rPr>
          <w:b/>
          <w:noProof/>
        </w:rPr>
        <w:tab/>
      </w:r>
      <w:r w:rsidRPr="00535973">
        <w:rPr>
          <w:b/>
          <w:bCs/>
          <w:lang w:val="sv-SE"/>
        </w:rPr>
        <w:t>Hur Xolair ska förvaras</w:t>
      </w:r>
    </w:p>
    <w:p w14:paraId="5EE48E8F" w14:textId="77777777" w:rsidR="009722FB" w:rsidRPr="00535973" w:rsidRDefault="009722FB" w:rsidP="00535973">
      <w:pPr>
        <w:keepNext/>
        <w:widowControl w:val="0"/>
        <w:numPr>
          <w:ilvl w:val="12"/>
          <w:numId w:val="0"/>
        </w:numPr>
        <w:spacing w:line="240" w:lineRule="auto"/>
        <w:rPr>
          <w:color w:val="000000"/>
        </w:rPr>
      </w:pPr>
    </w:p>
    <w:p w14:paraId="013DF3AC"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 detta läkemedel utom syn- och räckhåll för barn.</w:t>
      </w:r>
    </w:p>
    <w:p w14:paraId="40B9BA4B"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Används före utgångsdatum som anges på etiketten</w:t>
      </w:r>
      <w:r w:rsidR="007E23B7" w:rsidRPr="00535973">
        <w:rPr>
          <w:color w:val="000000"/>
          <w:sz w:val="22"/>
          <w:lang w:val="sv-SE"/>
        </w:rPr>
        <w:t xml:space="preserve"> efter EXP</w:t>
      </w:r>
      <w:r w:rsidRPr="00535973">
        <w:rPr>
          <w:color w:val="000000"/>
          <w:sz w:val="22"/>
          <w:lang w:val="sv-SE"/>
        </w:rPr>
        <w:t>.</w:t>
      </w:r>
      <w:r w:rsidRPr="00535973">
        <w:rPr>
          <w:noProof/>
          <w:sz w:val="22"/>
          <w:lang w:val="sv-SE"/>
        </w:rPr>
        <w:t xml:space="preserve"> Utgångsdatumet är den sista dagen i angiven månad</w:t>
      </w:r>
      <w:r w:rsidRPr="00C15930">
        <w:rPr>
          <w:noProof/>
          <w:sz w:val="22"/>
          <w:lang w:val="sv-SE"/>
        </w:rPr>
        <w:t>.</w:t>
      </w:r>
      <w:r w:rsidR="00C15930" w:rsidRPr="00C15930">
        <w:rPr>
          <w:noProof/>
          <w:sz w:val="22"/>
          <w:lang w:val="sv-SE"/>
        </w:rPr>
        <w:t xml:space="preserve"> </w:t>
      </w:r>
      <w:r w:rsidR="00C15930" w:rsidRPr="00FA1726">
        <w:rPr>
          <w:rFonts w:eastAsiaTheme="minorHAnsi"/>
          <w:sz w:val="22"/>
          <w:lang w:val="sv-SE"/>
        </w:rPr>
        <w:t>Förpackningen med förfylld spruta kan förvaras under sammanlagt 48 timmar vid rumstemperatur (25°C) före användning.</w:t>
      </w:r>
    </w:p>
    <w:p w14:paraId="302C9A8D"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Förvaras i originalförpackningen. Ljuskänsligt.</w:t>
      </w:r>
    </w:p>
    <w:p w14:paraId="3A31E738"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Förvaras i kylskåp (2</w:t>
      </w:r>
      <w:r w:rsidRPr="00535973">
        <w:rPr>
          <w:rFonts w:ascii="Symbol" w:hAnsi="Symbol"/>
          <w:color w:val="000000"/>
          <w:sz w:val="22"/>
          <w:lang w:val="sv-SE"/>
        </w:rPr>
        <w:sym w:font="Symbol" w:char="F0B0"/>
      </w:r>
      <w:r w:rsidRPr="00535973">
        <w:rPr>
          <w:color w:val="000000"/>
          <w:sz w:val="22"/>
          <w:lang w:val="sv-SE"/>
        </w:rPr>
        <w:t>C – 8</w:t>
      </w:r>
      <w:r w:rsidRPr="00535973">
        <w:rPr>
          <w:rFonts w:ascii="Symbol" w:hAnsi="Symbol"/>
          <w:color w:val="000000"/>
          <w:sz w:val="22"/>
          <w:lang w:val="sv-SE"/>
        </w:rPr>
        <w:sym w:font="Symbol" w:char="F0B0"/>
      </w:r>
      <w:r w:rsidRPr="00535973">
        <w:rPr>
          <w:color w:val="000000"/>
          <w:sz w:val="22"/>
          <w:lang w:val="sv-SE"/>
        </w:rPr>
        <w:t>C). Får ej frysas.</w:t>
      </w:r>
    </w:p>
    <w:p w14:paraId="27801A93"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Använd inte en förpackning som är skadad eller som visar tecken på manipulation.</w:t>
      </w:r>
    </w:p>
    <w:p w14:paraId="78883AF6" w14:textId="77777777" w:rsidR="009722FB" w:rsidRPr="00535973" w:rsidRDefault="009722FB" w:rsidP="00535973">
      <w:pPr>
        <w:spacing w:line="240" w:lineRule="auto"/>
        <w:ind w:right="-2"/>
        <w:rPr>
          <w:noProof/>
          <w:lang w:val="sv-SE"/>
        </w:rPr>
      </w:pPr>
    </w:p>
    <w:p w14:paraId="1D4AED19" w14:textId="77777777" w:rsidR="009722FB" w:rsidRPr="00535973" w:rsidRDefault="009722FB" w:rsidP="00535973">
      <w:pPr>
        <w:spacing w:line="240" w:lineRule="auto"/>
        <w:ind w:right="-2"/>
        <w:rPr>
          <w:noProof/>
          <w:lang w:val="sv-SE"/>
        </w:rPr>
      </w:pPr>
    </w:p>
    <w:p w14:paraId="5E76AA21" w14:textId="77777777" w:rsidR="009722FB" w:rsidRPr="00535973" w:rsidRDefault="00B60735" w:rsidP="00535973">
      <w:pPr>
        <w:keepNext/>
        <w:spacing w:line="240" w:lineRule="auto"/>
        <w:ind w:left="567" w:right="-2" w:hanging="567"/>
        <w:rPr>
          <w:b/>
          <w:noProof/>
          <w:lang w:val="sv-SE"/>
        </w:rPr>
      </w:pPr>
      <w:r w:rsidRPr="00535973">
        <w:rPr>
          <w:b/>
          <w:noProof/>
          <w:lang w:val="sv-SE"/>
        </w:rPr>
        <w:t>6.</w:t>
      </w:r>
      <w:r w:rsidRPr="00535973">
        <w:rPr>
          <w:b/>
          <w:noProof/>
          <w:lang w:val="sv-SE"/>
        </w:rPr>
        <w:tab/>
        <w:t>Förpackningens innehåll och övriga upplysningar</w:t>
      </w:r>
    </w:p>
    <w:p w14:paraId="096989DC" w14:textId="77777777" w:rsidR="009722FB" w:rsidRPr="00535973" w:rsidRDefault="009722FB" w:rsidP="00535973">
      <w:pPr>
        <w:pStyle w:val="Char2"/>
        <w:keepNext/>
        <w:widowControl w:val="0"/>
        <w:spacing w:before="0"/>
        <w:jc w:val="left"/>
        <w:rPr>
          <w:sz w:val="22"/>
          <w:szCs w:val="22"/>
          <w:lang w:val="sv-SE"/>
        </w:rPr>
      </w:pPr>
    </w:p>
    <w:p w14:paraId="30DA768B" w14:textId="77777777" w:rsidR="009722FB" w:rsidRPr="00535973" w:rsidRDefault="00B60735" w:rsidP="00535973">
      <w:pPr>
        <w:keepNext/>
        <w:numPr>
          <w:ilvl w:val="12"/>
          <w:numId w:val="0"/>
        </w:numPr>
        <w:spacing w:line="240" w:lineRule="auto"/>
        <w:rPr>
          <w:b/>
          <w:noProof/>
          <w:lang w:val="sv-SE"/>
        </w:rPr>
      </w:pPr>
      <w:r w:rsidRPr="00535973">
        <w:rPr>
          <w:b/>
          <w:noProof/>
          <w:lang w:val="sv-SE"/>
        </w:rPr>
        <w:t>Innehållsdeklaration</w:t>
      </w:r>
    </w:p>
    <w:p w14:paraId="4802801F" w14:textId="77777777" w:rsidR="009722FB" w:rsidRPr="00535973" w:rsidRDefault="00B60735" w:rsidP="00535973">
      <w:pPr>
        <w:widowControl w:val="0"/>
        <w:numPr>
          <w:ilvl w:val="0"/>
          <w:numId w:val="1"/>
        </w:numPr>
        <w:tabs>
          <w:tab w:val="clear" w:pos="567"/>
        </w:tabs>
        <w:spacing w:line="240" w:lineRule="auto"/>
        <w:ind w:left="567" w:right="-2" w:hanging="567"/>
        <w:rPr>
          <w:lang w:val="sv-SE"/>
        </w:rPr>
      </w:pPr>
      <w:r w:rsidRPr="00535973">
        <w:rPr>
          <w:lang w:val="sv-SE"/>
        </w:rPr>
        <w:t>Den aktiva substansen är omalizumab. En spruta om 0,5 ml injektionsvätska, lösning innehåller 75 mg omalizumab.</w:t>
      </w:r>
    </w:p>
    <w:p w14:paraId="22FA05FF" w14:textId="1751CC64" w:rsidR="009722FB" w:rsidRPr="00535973" w:rsidRDefault="00B60735" w:rsidP="00535973">
      <w:pPr>
        <w:widowControl w:val="0"/>
        <w:numPr>
          <w:ilvl w:val="0"/>
          <w:numId w:val="1"/>
        </w:numPr>
        <w:tabs>
          <w:tab w:val="clear" w:pos="567"/>
        </w:tabs>
        <w:spacing w:line="240" w:lineRule="auto"/>
        <w:ind w:left="567" w:right="-2" w:hanging="567"/>
        <w:rPr>
          <w:lang w:val="sv-SE"/>
        </w:rPr>
      </w:pPr>
      <w:r w:rsidRPr="00535973">
        <w:rPr>
          <w:lang w:val="sv-SE"/>
        </w:rPr>
        <w:t>Övriga innehållsämnen är argininhydroklorid, histidinhydroklorid</w:t>
      </w:r>
      <w:r w:rsidR="00C15930">
        <w:rPr>
          <w:lang w:val="sv-SE"/>
        </w:rPr>
        <w:t>monohydrat</w:t>
      </w:r>
      <w:r w:rsidRPr="00535973">
        <w:rPr>
          <w:lang w:val="sv-SE"/>
        </w:rPr>
        <w:t>, histidin, polysorbat 20 och vatten för injektionsvätskor.</w:t>
      </w:r>
    </w:p>
    <w:p w14:paraId="3113519D" w14:textId="77777777" w:rsidR="009722FB" w:rsidRPr="00535973" w:rsidRDefault="009722FB" w:rsidP="00535973">
      <w:pPr>
        <w:widowControl w:val="0"/>
        <w:numPr>
          <w:ilvl w:val="12"/>
          <w:numId w:val="0"/>
        </w:numPr>
        <w:spacing w:line="240" w:lineRule="auto"/>
        <w:ind w:right="-2"/>
        <w:rPr>
          <w:lang w:val="sv-SE"/>
        </w:rPr>
      </w:pPr>
    </w:p>
    <w:p w14:paraId="7E3659D5" w14:textId="77777777" w:rsidR="009722FB" w:rsidRPr="00535973" w:rsidRDefault="00B60735" w:rsidP="00535973">
      <w:pPr>
        <w:keepNext/>
        <w:numPr>
          <w:ilvl w:val="12"/>
          <w:numId w:val="0"/>
        </w:numPr>
        <w:spacing w:line="240" w:lineRule="auto"/>
        <w:rPr>
          <w:b/>
          <w:noProof/>
          <w:lang w:val="sv-SE"/>
        </w:rPr>
      </w:pPr>
      <w:r w:rsidRPr="00535973">
        <w:rPr>
          <w:b/>
          <w:noProof/>
          <w:lang w:val="sv-SE"/>
        </w:rPr>
        <w:t>Läkemedlets utseende och förpackningsstorlekar</w:t>
      </w:r>
    </w:p>
    <w:p w14:paraId="06214EBF" w14:textId="77777777" w:rsidR="009722FB" w:rsidRPr="00535973" w:rsidRDefault="00B60735" w:rsidP="00535973">
      <w:pPr>
        <w:pStyle w:val="Char2"/>
        <w:spacing w:before="0"/>
        <w:jc w:val="left"/>
        <w:rPr>
          <w:sz w:val="22"/>
          <w:szCs w:val="22"/>
          <w:lang w:val="sv-SE"/>
        </w:rPr>
      </w:pPr>
      <w:r w:rsidRPr="00535973">
        <w:rPr>
          <w:sz w:val="22"/>
          <w:szCs w:val="22"/>
          <w:lang w:val="sv-SE"/>
        </w:rPr>
        <w:t>Xolair injektionsvätska, lösning tillhandahålls som en klar till lätt opalskimrande, ofärgad till svagt brun-gul lösning i en förfylld spruta.</w:t>
      </w:r>
    </w:p>
    <w:p w14:paraId="46D6AD5C" w14:textId="77777777" w:rsidR="009722FB" w:rsidRPr="00535973" w:rsidRDefault="009722FB" w:rsidP="00535973">
      <w:pPr>
        <w:pStyle w:val="Char2"/>
        <w:spacing w:before="0"/>
        <w:jc w:val="left"/>
        <w:rPr>
          <w:sz w:val="22"/>
          <w:szCs w:val="22"/>
          <w:lang w:val="sv-SE"/>
        </w:rPr>
      </w:pPr>
    </w:p>
    <w:p w14:paraId="34C57033" w14:textId="78911787" w:rsidR="009722FB" w:rsidRPr="00535973" w:rsidRDefault="00B60735" w:rsidP="00535973">
      <w:pPr>
        <w:suppressAutoHyphens/>
        <w:spacing w:line="240" w:lineRule="auto"/>
        <w:rPr>
          <w:noProof/>
          <w:lang w:val="sv-SE"/>
        </w:rPr>
      </w:pPr>
      <w:r w:rsidRPr="00535973">
        <w:rPr>
          <w:lang w:val="sv-SE"/>
        </w:rPr>
        <w:t xml:space="preserve">Xolair 75 mg injektionsvätska, lösning </w:t>
      </w:r>
      <w:r w:rsidR="00505B6F" w:rsidRPr="00535973">
        <w:rPr>
          <w:lang w:val="sv-SE"/>
        </w:rPr>
        <w:t>i förfylld spruta med 27</w:t>
      </w:r>
      <w:r w:rsidR="005A7DAC" w:rsidRPr="00535973">
        <w:rPr>
          <w:lang w:val="sv-SE"/>
        </w:rPr>
        <w:t> </w:t>
      </w:r>
      <w:r w:rsidR="00505B6F" w:rsidRPr="00535973">
        <w:rPr>
          <w:lang w:val="sv-SE"/>
        </w:rPr>
        <w:t xml:space="preserve">gauge fast nål och blå kolv </w:t>
      </w:r>
      <w:r w:rsidRPr="00535973">
        <w:rPr>
          <w:lang w:val="sv-SE"/>
        </w:rPr>
        <w:t xml:space="preserve">tillhandahålls </w:t>
      </w:r>
      <w:r w:rsidRPr="00535973">
        <w:rPr>
          <w:noProof/>
          <w:lang w:val="sv-SE"/>
        </w:rPr>
        <w:t xml:space="preserve">i förpackningar innehållande 1 förfylld spruta och i multipack innehållande </w:t>
      </w:r>
      <w:r w:rsidR="00505B6F" w:rsidRPr="00535973">
        <w:rPr>
          <w:noProof/>
          <w:lang w:val="sv-SE"/>
        </w:rPr>
        <w:t>3</w:t>
      </w:r>
      <w:r w:rsidRPr="00535973">
        <w:rPr>
          <w:noProof/>
          <w:lang w:val="sv-SE"/>
        </w:rPr>
        <w:t> (</w:t>
      </w:r>
      <w:r w:rsidR="00505B6F" w:rsidRPr="00535973">
        <w:rPr>
          <w:noProof/>
          <w:lang w:val="sv-SE"/>
        </w:rPr>
        <w:t>3</w:t>
      </w:r>
      <w:r w:rsidRPr="00535973">
        <w:rPr>
          <w:noProof/>
          <w:lang w:val="sv-SE"/>
        </w:rPr>
        <w:t xml:space="preserve"> x 1) eller </w:t>
      </w:r>
      <w:r w:rsidR="00505B6F" w:rsidRPr="00535973">
        <w:rPr>
          <w:noProof/>
          <w:lang w:val="sv-SE"/>
        </w:rPr>
        <w:t>6</w:t>
      </w:r>
      <w:r w:rsidRPr="00535973">
        <w:rPr>
          <w:noProof/>
          <w:lang w:val="sv-SE"/>
        </w:rPr>
        <w:t> (</w:t>
      </w:r>
      <w:r w:rsidR="00505B6F" w:rsidRPr="00535973">
        <w:rPr>
          <w:noProof/>
          <w:lang w:val="sv-SE"/>
        </w:rPr>
        <w:t>6</w:t>
      </w:r>
      <w:r w:rsidRPr="00535973">
        <w:rPr>
          <w:noProof/>
          <w:lang w:val="sv-SE"/>
        </w:rPr>
        <w:t> x 1) förfyllda sprutor.</w:t>
      </w:r>
    </w:p>
    <w:p w14:paraId="156E1CD6" w14:textId="77777777" w:rsidR="009722FB" w:rsidRPr="00535973" w:rsidRDefault="009722FB" w:rsidP="00535973">
      <w:pPr>
        <w:suppressAutoHyphens/>
        <w:spacing w:line="240" w:lineRule="auto"/>
        <w:rPr>
          <w:noProof/>
          <w:lang w:val="sv-SE"/>
        </w:rPr>
      </w:pPr>
    </w:p>
    <w:p w14:paraId="3C54FC15" w14:textId="77777777" w:rsidR="009722FB" w:rsidRPr="00535973" w:rsidRDefault="00B60735" w:rsidP="00535973">
      <w:pPr>
        <w:widowControl w:val="0"/>
        <w:numPr>
          <w:ilvl w:val="12"/>
          <w:numId w:val="0"/>
        </w:numPr>
        <w:spacing w:line="240" w:lineRule="auto"/>
        <w:ind w:right="-2"/>
        <w:rPr>
          <w:noProof/>
          <w:lang w:val="sv-SE"/>
        </w:rPr>
      </w:pPr>
      <w:r w:rsidRPr="00535973">
        <w:rPr>
          <w:noProof/>
          <w:lang w:val="sv-SE"/>
        </w:rPr>
        <w:t>Eventuellt kommer inte alla förpackningsstorlekar att marknadsföras.</w:t>
      </w:r>
    </w:p>
    <w:p w14:paraId="23579044" w14:textId="77777777" w:rsidR="009722FB" w:rsidRPr="00535973" w:rsidRDefault="009722FB" w:rsidP="00535973">
      <w:pPr>
        <w:widowControl w:val="0"/>
        <w:numPr>
          <w:ilvl w:val="12"/>
          <w:numId w:val="0"/>
        </w:numPr>
        <w:spacing w:line="240" w:lineRule="auto"/>
        <w:ind w:right="-2"/>
        <w:rPr>
          <w:lang w:val="sv-SE"/>
        </w:rPr>
      </w:pPr>
    </w:p>
    <w:p w14:paraId="714643FC" w14:textId="77777777" w:rsidR="009722FB" w:rsidRPr="00DC2BA7" w:rsidRDefault="00B60735" w:rsidP="009722FB">
      <w:pPr>
        <w:keepNext/>
        <w:numPr>
          <w:ilvl w:val="12"/>
          <w:numId w:val="0"/>
        </w:numPr>
        <w:spacing w:line="240" w:lineRule="auto"/>
        <w:rPr>
          <w:b/>
          <w:noProof/>
          <w:lang w:val="sv-SE"/>
        </w:rPr>
      </w:pPr>
      <w:r w:rsidRPr="00DC2BA7">
        <w:rPr>
          <w:b/>
          <w:noProof/>
          <w:lang w:val="sv-SE"/>
        </w:rPr>
        <w:lastRenderedPageBreak/>
        <w:t>Innehavare av godkännande för försäljning</w:t>
      </w:r>
    </w:p>
    <w:p w14:paraId="2FAB1F19" w14:textId="77777777" w:rsidR="009722FB" w:rsidRPr="00DC2BA7" w:rsidRDefault="00B60735" w:rsidP="009722FB">
      <w:pPr>
        <w:keepNext/>
        <w:numPr>
          <w:ilvl w:val="12"/>
          <w:numId w:val="0"/>
        </w:numPr>
        <w:spacing w:line="240" w:lineRule="auto"/>
        <w:rPr>
          <w:noProof/>
          <w:lang w:val="sv-SE"/>
        </w:rPr>
      </w:pPr>
      <w:r w:rsidRPr="00DC2BA7">
        <w:rPr>
          <w:noProof/>
          <w:lang w:val="sv-SE"/>
        </w:rPr>
        <w:t>Novartis Europharm Limited</w:t>
      </w:r>
    </w:p>
    <w:p w14:paraId="52D4C1FF" w14:textId="77777777" w:rsidR="009722FB" w:rsidRPr="00DC2BA7" w:rsidRDefault="00B60735" w:rsidP="009722FB">
      <w:pPr>
        <w:keepNext/>
        <w:widowControl w:val="0"/>
        <w:spacing w:line="240" w:lineRule="auto"/>
        <w:rPr>
          <w:lang w:val="en-US"/>
        </w:rPr>
      </w:pPr>
      <w:r w:rsidRPr="00DC2BA7">
        <w:rPr>
          <w:lang w:val="en-US"/>
        </w:rPr>
        <w:t>Vista Building</w:t>
      </w:r>
    </w:p>
    <w:p w14:paraId="47232B27" w14:textId="77777777" w:rsidR="009722FB" w:rsidRPr="00DC2BA7" w:rsidRDefault="00B60735" w:rsidP="009722FB">
      <w:pPr>
        <w:keepNext/>
        <w:widowControl w:val="0"/>
        <w:spacing w:line="240" w:lineRule="auto"/>
      </w:pPr>
      <w:r w:rsidRPr="00DC2BA7">
        <w:t>Elm Park, Merrion Road</w:t>
      </w:r>
    </w:p>
    <w:p w14:paraId="2B3B5701" w14:textId="77777777" w:rsidR="009722FB" w:rsidRPr="00DC2BA7" w:rsidRDefault="00B60735" w:rsidP="009722FB">
      <w:pPr>
        <w:keepNext/>
        <w:widowControl w:val="0"/>
        <w:spacing w:line="240" w:lineRule="auto"/>
        <w:rPr>
          <w:lang w:val="sv-SE"/>
        </w:rPr>
      </w:pPr>
      <w:r w:rsidRPr="00DC2BA7">
        <w:rPr>
          <w:lang w:val="sv-SE"/>
        </w:rPr>
        <w:t>Dublin 4</w:t>
      </w:r>
    </w:p>
    <w:p w14:paraId="1E85810E" w14:textId="77777777" w:rsidR="009722FB" w:rsidRPr="00DC2BA7" w:rsidRDefault="00B60735" w:rsidP="009722FB">
      <w:pPr>
        <w:spacing w:line="240" w:lineRule="auto"/>
        <w:rPr>
          <w:lang w:val="sv-SE"/>
        </w:rPr>
      </w:pPr>
      <w:r w:rsidRPr="00DC2BA7">
        <w:rPr>
          <w:lang w:val="sv-SE"/>
        </w:rPr>
        <w:t>Irland</w:t>
      </w:r>
    </w:p>
    <w:p w14:paraId="02B4B8B4" w14:textId="77777777" w:rsidR="009722FB" w:rsidRPr="00DC2BA7" w:rsidRDefault="009722FB" w:rsidP="00535973">
      <w:pPr>
        <w:widowControl w:val="0"/>
        <w:numPr>
          <w:ilvl w:val="12"/>
          <w:numId w:val="0"/>
        </w:numPr>
        <w:spacing w:line="240" w:lineRule="auto"/>
        <w:ind w:right="-2"/>
        <w:rPr>
          <w:lang w:val="sv-SE"/>
        </w:rPr>
      </w:pPr>
    </w:p>
    <w:p w14:paraId="6A1E70DC" w14:textId="77777777" w:rsidR="009722FB" w:rsidRPr="00DC2BA7" w:rsidRDefault="00B60735" w:rsidP="00535973">
      <w:pPr>
        <w:keepNext/>
        <w:numPr>
          <w:ilvl w:val="12"/>
          <w:numId w:val="0"/>
        </w:numPr>
        <w:spacing w:line="240" w:lineRule="auto"/>
        <w:rPr>
          <w:b/>
          <w:noProof/>
          <w:lang w:val="sv-SE"/>
        </w:rPr>
      </w:pPr>
      <w:r w:rsidRPr="00DC2BA7">
        <w:rPr>
          <w:b/>
          <w:noProof/>
          <w:lang w:val="sv-SE"/>
        </w:rPr>
        <w:t>Tillverkare</w:t>
      </w:r>
    </w:p>
    <w:p w14:paraId="12F3A21A" w14:textId="77777777" w:rsidR="00842049" w:rsidRPr="002D4333" w:rsidRDefault="00842049" w:rsidP="00842049">
      <w:pPr>
        <w:keepNext/>
        <w:spacing w:line="240" w:lineRule="auto"/>
        <w:rPr>
          <w:lang w:val="fr-CH"/>
        </w:rPr>
      </w:pPr>
      <w:r w:rsidRPr="002D4333">
        <w:rPr>
          <w:lang w:val="fr-CH"/>
        </w:rPr>
        <w:t>Novartis Farmacéutica S.A.</w:t>
      </w:r>
    </w:p>
    <w:p w14:paraId="279E7CBD" w14:textId="77777777" w:rsidR="00842049" w:rsidRPr="002D4333" w:rsidRDefault="00842049" w:rsidP="00842049">
      <w:pPr>
        <w:keepNext/>
        <w:spacing w:line="240" w:lineRule="auto"/>
        <w:rPr>
          <w:lang w:val="fr-CH"/>
        </w:rPr>
      </w:pPr>
      <w:r w:rsidRPr="002D4333">
        <w:rPr>
          <w:lang w:val="fr-CH"/>
        </w:rPr>
        <w:t>Gran Via de les Corts Catalanes, 764</w:t>
      </w:r>
    </w:p>
    <w:p w14:paraId="06242878" w14:textId="77777777" w:rsidR="00842049" w:rsidRPr="002D4333" w:rsidRDefault="00842049" w:rsidP="00842049">
      <w:pPr>
        <w:keepNext/>
        <w:spacing w:line="240" w:lineRule="auto"/>
        <w:rPr>
          <w:lang w:val="fr-CH"/>
        </w:rPr>
      </w:pPr>
      <w:r w:rsidRPr="002D4333">
        <w:rPr>
          <w:lang w:val="fr-CH"/>
        </w:rPr>
        <w:t>08013 Barcelona</w:t>
      </w:r>
    </w:p>
    <w:p w14:paraId="343133D9" w14:textId="77777777" w:rsidR="00842049" w:rsidRDefault="00842049" w:rsidP="00842049">
      <w:pPr>
        <w:spacing w:line="240" w:lineRule="auto"/>
        <w:rPr>
          <w:lang w:val="sv-SE"/>
        </w:rPr>
      </w:pPr>
      <w:r w:rsidRPr="001A06A4">
        <w:rPr>
          <w:lang w:val="sv-SE"/>
        </w:rPr>
        <w:t>Spanien</w:t>
      </w:r>
    </w:p>
    <w:p w14:paraId="1594E39E" w14:textId="77777777" w:rsidR="00842049" w:rsidRPr="001A06A4" w:rsidRDefault="00842049" w:rsidP="00842049">
      <w:pPr>
        <w:spacing w:line="240" w:lineRule="auto"/>
        <w:rPr>
          <w:lang w:val="sv-SE"/>
        </w:rPr>
      </w:pPr>
    </w:p>
    <w:p w14:paraId="2CDC8CDB" w14:textId="77777777" w:rsidR="009722FB" w:rsidRPr="004510FF" w:rsidRDefault="00B60735" w:rsidP="00535973">
      <w:pPr>
        <w:keepNext/>
        <w:numPr>
          <w:ilvl w:val="12"/>
          <w:numId w:val="0"/>
        </w:numPr>
        <w:spacing w:line="240" w:lineRule="auto"/>
        <w:rPr>
          <w:shd w:val="pct15" w:color="auto" w:fill="auto"/>
          <w:lang w:val="sv-SE"/>
        </w:rPr>
      </w:pPr>
      <w:r w:rsidRPr="004510FF">
        <w:rPr>
          <w:shd w:val="pct15" w:color="auto" w:fill="auto"/>
          <w:lang w:val="sv-SE"/>
        </w:rPr>
        <w:t>Novartis Pharma GmbH</w:t>
      </w:r>
    </w:p>
    <w:p w14:paraId="24146B60" w14:textId="77777777" w:rsidR="009722FB" w:rsidRPr="004510FF" w:rsidRDefault="00B60735" w:rsidP="00535973">
      <w:pPr>
        <w:keepNext/>
        <w:numPr>
          <w:ilvl w:val="12"/>
          <w:numId w:val="0"/>
        </w:numPr>
        <w:spacing w:line="240" w:lineRule="auto"/>
        <w:rPr>
          <w:shd w:val="pct15" w:color="auto" w:fill="auto"/>
          <w:lang w:val="sv-SE"/>
        </w:rPr>
      </w:pPr>
      <w:r w:rsidRPr="004510FF">
        <w:rPr>
          <w:shd w:val="pct15" w:color="auto" w:fill="auto"/>
          <w:lang w:val="sv-SE"/>
        </w:rPr>
        <w:t>Roonstrasse 25</w:t>
      </w:r>
    </w:p>
    <w:p w14:paraId="3E681618" w14:textId="77777777" w:rsidR="009722FB" w:rsidRPr="004510FF" w:rsidRDefault="00B60735" w:rsidP="00535973">
      <w:pPr>
        <w:keepNext/>
        <w:numPr>
          <w:ilvl w:val="12"/>
          <w:numId w:val="0"/>
        </w:numPr>
        <w:spacing w:line="240" w:lineRule="auto"/>
        <w:rPr>
          <w:shd w:val="pct15" w:color="auto" w:fill="auto"/>
          <w:lang w:val="sv-SE"/>
        </w:rPr>
      </w:pPr>
      <w:r w:rsidRPr="004510FF">
        <w:rPr>
          <w:shd w:val="pct15" w:color="auto" w:fill="auto"/>
          <w:lang w:val="ru-RU"/>
        </w:rPr>
        <w:t>D-</w:t>
      </w:r>
      <w:r w:rsidRPr="004510FF">
        <w:rPr>
          <w:shd w:val="pct15" w:color="auto" w:fill="auto"/>
          <w:lang w:val="sv-SE"/>
        </w:rPr>
        <w:t>90429 Nürnberg</w:t>
      </w:r>
    </w:p>
    <w:p w14:paraId="3A2476DA" w14:textId="77777777" w:rsidR="009722FB" w:rsidRPr="004510FF" w:rsidRDefault="00B60735" w:rsidP="00535973">
      <w:pPr>
        <w:widowControl w:val="0"/>
        <w:numPr>
          <w:ilvl w:val="12"/>
          <w:numId w:val="0"/>
        </w:numPr>
        <w:spacing w:line="240" w:lineRule="auto"/>
        <w:ind w:right="-2"/>
        <w:rPr>
          <w:shd w:val="pct15" w:color="auto" w:fill="auto"/>
          <w:lang w:val="sv-SE"/>
        </w:rPr>
      </w:pPr>
      <w:r w:rsidRPr="004510FF">
        <w:rPr>
          <w:shd w:val="pct15" w:color="auto" w:fill="auto"/>
          <w:lang w:val="sv-SE"/>
        </w:rPr>
        <w:t>Tyskland</w:t>
      </w:r>
    </w:p>
    <w:p w14:paraId="4D2EBFDD" w14:textId="77777777" w:rsidR="009722FB" w:rsidRDefault="009722FB" w:rsidP="00535973">
      <w:pPr>
        <w:pStyle w:val="Char2"/>
        <w:widowControl w:val="0"/>
        <w:spacing w:before="0"/>
        <w:jc w:val="left"/>
        <w:rPr>
          <w:sz w:val="22"/>
          <w:szCs w:val="22"/>
          <w:lang w:val="sv-SE"/>
        </w:rPr>
      </w:pPr>
    </w:p>
    <w:p w14:paraId="5DA81F05"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Novartis Pharma GmbH</w:t>
      </w:r>
    </w:p>
    <w:p w14:paraId="15BAF130"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Sophie-Germain-Strasse 10</w:t>
      </w:r>
    </w:p>
    <w:p w14:paraId="3FC38745"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90443 Nürnberg</w:t>
      </w:r>
    </w:p>
    <w:p w14:paraId="63A83F91" w14:textId="4B292AD2" w:rsidR="003F4977" w:rsidRDefault="003F4977" w:rsidP="003F4977">
      <w:pPr>
        <w:pStyle w:val="Char2"/>
        <w:widowControl w:val="0"/>
        <w:spacing w:before="0"/>
        <w:jc w:val="left"/>
        <w:rPr>
          <w:sz w:val="22"/>
          <w:szCs w:val="22"/>
          <w:shd w:val="pct15" w:color="auto" w:fill="auto"/>
          <w:lang w:val="de-CH"/>
        </w:rPr>
      </w:pPr>
      <w:r w:rsidRPr="000E3ADA">
        <w:rPr>
          <w:sz w:val="22"/>
          <w:szCs w:val="22"/>
          <w:shd w:val="pct15" w:color="auto" w:fill="auto"/>
          <w:lang w:val="de-CH"/>
        </w:rPr>
        <w:t>Tyskland</w:t>
      </w:r>
    </w:p>
    <w:p w14:paraId="2C14697A" w14:textId="77777777" w:rsidR="003F4977" w:rsidRPr="00DC2BA7" w:rsidRDefault="003F4977" w:rsidP="003F4977">
      <w:pPr>
        <w:pStyle w:val="Char2"/>
        <w:widowControl w:val="0"/>
        <w:spacing w:before="0"/>
        <w:jc w:val="left"/>
        <w:rPr>
          <w:sz w:val="22"/>
          <w:szCs w:val="22"/>
          <w:lang w:val="sv-SE"/>
        </w:rPr>
      </w:pPr>
    </w:p>
    <w:p w14:paraId="326CED94" w14:textId="77777777" w:rsidR="009722FB" w:rsidRPr="00DC2BA7" w:rsidRDefault="00B60735" w:rsidP="00535973">
      <w:pPr>
        <w:pStyle w:val="Char2"/>
        <w:keepNext/>
        <w:keepLines/>
        <w:spacing w:before="0"/>
        <w:jc w:val="left"/>
        <w:rPr>
          <w:sz w:val="22"/>
          <w:szCs w:val="22"/>
          <w:lang w:val="sv-SE"/>
        </w:rPr>
      </w:pPr>
      <w:r w:rsidRPr="00DC2BA7">
        <w:rPr>
          <w:sz w:val="22"/>
          <w:szCs w:val="22"/>
          <w:lang w:val="sv-SE"/>
        </w:rPr>
        <w:t>Kontakta ombudet för innehavaren av godkännandet för försäljning om du vill veta mer om detta läkemedel:</w:t>
      </w:r>
    </w:p>
    <w:p w14:paraId="17E321CE" w14:textId="77777777" w:rsidR="009722FB" w:rsidRPr="00DC2BA7" w:rsidRDefault="009722FB" w:rsidP="00535973">
      <w:pPr>
        <w:keepNext/>
        <w:keepLines/>
        <w:widowControl w:val="0"/>
        <w:numPr>
          <w:ilvl w:val="12"/>
          <w:numId w:val="0"/>
        </w:numPr>
        <w:tabs>
          <w:tab w:val="clear" w:pos="567"/>
        </w:tabs>
        <w:spacing w:line="240" w:lineRule="auto"/>
        <w:ind w:right="-2"/>
        <w:rPr>
          <w:color w:val="000000"/>
          <w:lang w:val="sv-SE"/>
        </w:rPr>
      </w:pPr>
    </w:p>
    <w:tbl>
      <w:tblPr>
        <w:tblW w:w="9356" w:type="dxa"/>
        <w:tblInd w:w="-34" w:type="dxa"/>
        <w:tblLayout w:type="fixed"/>
        <w:tblLook w:val="0000" w:firstRow="0" w:lastRow="0" w:firstColumn="0" w:lastColumn="0" w:noHBand="0" w:noVBand="0"/>
      </w:tblPr>
      <w:tblGrid>
        <w:gridCol w:w="4678"/>
        <w:gridCol w:w="4678"/>
      </w:tblGrid>
      <w:tr w:rsidR="00211724" w14:paraId="4A1BD01F" w14:textId="77777777" w:rsidTr="001C4B98">
        <w:trPr>
          <w:cantSplit/>
        </w:trPr>
        <w:tc>
          <w:tcPr>
            <w:tcW w:w="4678" w:type="dxa"/>
          </w:tcPr>
          <w:p w14:paraId="7F94A9E8" w14:textId="77777777" w:rsidR="009722FB" w:rsidRPr="00DC2BA7" w:rsidRDefault="00B60735" w:rsidP="001C4B98">
            <w:pPr>
              <w:widowControl w:val="0"/>
              <w:spacing w:line="240" w:lineRule="auto"/>
              <w:rPr>
                <w:color w:val="000000"/>
                <w:lang w:val="fr-BE"/>
              </w:rPr>
            </w:pPr>
            <w:r w:rsidRPr="00DC2BA7">
              <w:rPr>
                <w:b/>
                <w:color w:val="000000"/>
                <w:lang w:val="fr-BE"/>
              </w:rPr>
              <w:t>België/Belgique/Belgien</w:t>
            </w:r>
          </w:p>
          <w:p w14:paraId="054733D4" w14:textId="77777777" w:rsidR="009722FB" w:rsidRPr="00DC2BA7" w:rsidRDefault="00B60735" w:rsidP="001C4B98">
            <w:pPr>
              <w:widowControl w:val="0"/>
              <w:spacing w:line="240" w:lineRule="auto"/>
              <w:rPr>
                <w:color w:val="000000"/>
                <w:lang w:val="fr-BE"/>
              </w:rPr>
            </w:pPr>
            <w:r w:rsidRPr="00DC2BA7">
              <w:rPr>
                <w:color w:val="000000"/>
                <w:lang w:val="fr-BE"/>
              </w:rPr>
              <w:t>Novartis Pharma N.V.</w:t>
            </w:r>
          </w:p>
          <w:p w14:paraId="179BF9F3" w14:textId="77777777" w:rsidR="009722FB" w:rsidRPr="00DC2BA7" w:rsidRDefault="00B60735" w:rsidP="001C4B98">
            <w:pPr>
              <w:widowControl w:val="0"/>
              <w:spacing w:line="240" w:lineRule="auto"/>
              <w:rPr>
                <w:color w:val="000000"/>
              </w:rPr>
            </w:pPr>
            <w:r w:rsidRPr="00DC2BA7">
              <w:rPr>
                <w:color w:val="000000"/>
                <w:lang w:val="fr-BE"/>
              </w:rPr>
              <w:t>Tél/Tel: +32 2 246 16 11</w:t>
            </w:r>
          </w:p>
          <w:p w14:paraId="55D0A004" w14:textId="77777777" w:rsidR="009722FB" w:rsidRPr="00DC2BA7" w:rsidRDefault="009722FB" w:rsidP="001C4B98">
            <w:pPr>
              <w:widowControl w:val="0"/>
              <w:spacing w:line="240" w:lineRule="auto"/>
              <w:ind w:right="34"/>
              <w:rPr>
                <w:color w:val="000000"/>
              </w:rPr>
            </w:pPr>
          </w:p>
        </w:tc>
        <w:tc>
          <w:tcPr>
            <w:tcW w:w="4678" w:type="dxa"/>
          </w:tcPr>
          <w:p w14:paraId="3F9790E5" w14:textId="77777777" w:rsidR="009722FB" w:rsidRPr="00DC2BA7" w:rsidRDefault="00B60735" w:rsidP="001C4B98">
            <w:pPr>
              <w:widowControl w:val="0"/>
              <w:spacing w:line="240" w:lineRule="auto"/>
              <w:rPr>
                <w:color w:val="000000"/>
                <w:lang w:val="lt-LT"/>
              </w:rPr>
            </w:pPr>
            <w:r w:rsidRPr="00DC2BA7">
              <w:rPr>
                <w:b/>
                <w:color w:val="000000"/>
                <w:lang w:val="lt-LT"/>
              </w:rPr>
              <w:t>Lietuva</w:t>
            </w:r>
          </w:p>
          <w:p w14:paraId="349E7A0F" w14:textId="77777777" w:rsidR="009722FB" w:rsidRPr="00DC2BA7" w:rsidRDefault="00B60735" w:rsidP="001C4B98">
            <w:pPr>
              <w:widowControl w:val="0"/>
              <w:spacing w:line="240" w:lineRule="auto"/>
              <w:ind w:right="-449"/>
              <w:rPr>
                <w:color w:val="000000"/>
                <w:lang w:val="lt-LT"/>
              </w:rPr>
            </w:pPr>
            <w:r w:rsidRPr="00DC2BA7">
              <w:rPr>
                <w:lang w:val="lt-LT"/>
              </w:rPr>
              <w:t>SIA Novartis Baltics Lietuvos filialas</w:t>
            </w:r>
          </w:p>
          <w:p w14:paraId="3EBD5542" w14:textId="77777777" w:rsidR="009722FB" w:rsidRPr="00DC2BA7" w:rsidRDefault="00B60735" w:rsidP="001C4B98">
            <w:pPr>
              <w:widowControl w:val="0"/>
              <w:spacing w:line="240" w:lineRule="auto"/>
              <w:ind w:right="-449"/>
              <w:rPr>
                <w:color w:val="000000"/>
                <w:lang w:val="lt-LT"/>
              </w:rPr>
            </w:pPr>
            <w:r w:rsidRPr="00DC2BA7">
              <w:rPr>
                <w:color w:val="000000"/>
                <w:lang w:val="lt-LT"/>
              </w:rPr>
              <w:t>Tel: +370 5 269 16 50</w:t>
            </w:r>
          </w:p>
          <w:p w14:paraId="007CAD95" w14:textId="77777777" w:rsidR="009722FB" w:rsidRPr="00DC2BA7" w:rsidRDefault="009722FB" w:rsidP="001C4B98">
            <w:pPr>
              <w:widowControl w:val="0"/>
              <w:suppressAutoHyphens/>
              <w:spacing w:line="240" w:lineRule="auto"/>
              <w:rPr>
                <w:color w:val="000000"/>
                <w:lang w:val="it-IT"/>
              </w:rPr>
            </w:pPr>
          </w:p>
        </w:tc>
      </w:tr>
      <w:tr w:rsidR="00211724" w14:paraId="5CE0EBFC" w14:textId="77777777" w:rsidTr="001C4B98">
        <w:trPr>
          <w:cantSplit/>
        </w:trPr>
        <w:tc>
          <w:tcPr>
            <w:tcW w:w="4678" w:type="dxa"/>
          </w:tcPr>
          <w:p w14:paraId="280C086F" w14:textId="77777777" w:rsidR="009722FB" w:rsidRPr="00DC2BA7" w:rsidRDefault="00B60735" w:rsidP="001C4B98">
            <w:pPr>
              <w:spacing w:line="240" w:lineRule="auto"/>
              <w:rPr>
                <w:b/>
                <w:noProof/>
                <w:color w:val="000000"/>
                <w:lang w:val="es-ES"/>
              </w:rPr>
            </w:pPr>
            <w:r w:rsidRPr="00DC2BA7">
              <w:rPr>
                <w:b/>
                <w:noProof/>
                <w:color w:val="000000"/>
              </w:rPr>
              <w:t>България</w:t>
            </w:r>
          </w:p>
          <w:p w14:paraId="70AC6117" w14:textId="77777777" w:rsidR="009722FB" w:rsidRPr="00DC2BA7" w:rsidRDefault="00B60735" w:rsidP="001C4B98">
            <w:pPr>
              <w:spacing w:line="240" w:lineRule="auto"/>
              <w:rPr>
                <w:noProof/>
                <w:color w:val="000000"/>
                <w:lang w:val="es-ES"/>
              </w:rPr>
            </w:pPr>
            <w:r w:rsidRPr="00DC2BA7">
              <w:rPr>
                <w:lang w:val="es-ES"/>
              </w:rPr>
              <w:t>Novartis Bulgaria EOOD</w:t>
            </w:r>
          </w:p>
          <w:p w14:paraId="2015963C" w14:textId="77777777" w:rsidR="009722FB" w:rsidRPr="00DC2BA7" w:rsidRDefault="00B60735" w:rsidP="001C4B98">
            <w:pPr>
              <w:spacing w:line="240" w:lineRule="auto"/>
              <w:rPr>
                <w:noProof/>
                <w:color w:val="000000"/>
                <w:lang w:val="es-ES"/>
              </w:rPr>
            </w:pPr>
            <w:r w:rsidRPr="00DC2BA7">
              <w:rPr>
                <w:noProof/>
                <w:color w:val="000000"/>
              </w:rPr>
              <w:t>Тел</w:t>
            </w:r>
            <w:r w:rsidRPr="00DC2BA7">
              <w:rPr>
                <w:noProof/>
                <w:color w:val="000000"/>
                <w:lang w:val="es-ES"/>
              </w:rPr>
              <w:t>.: +359 2 489 98 28</w:t>
            </w:r>
          </w:p>
          <w:p w14:paraId="77313E68" w14:textId="77777777" w:rsidR="009722FB" w:rsidRPr="00DC2BA7" w:rsidRDefault="009722FB" w:rsidP="001C4B98">
            <w:pPr>
              <w:widowControl w:val="0"/>
              <w:tabs>
                <w:tab w:val="left" w:pos="-720"/>
              </w:tabs>
              <w:suppressAutoHyphens/>
              <w:spacing w:line="240" w:lineRule="auto"/>
              <w:rPr>
                <w:b/>
                <w:color w:val="000000"/>
                <w:lang w:val="pt-BR"/>
              </w:rPr>
            </w:pPr>
          </w:p>
        </w:tc>
        <w:tc>
          <w:tcPr>
            <w:tcW w:w="4678" w:type="dxa"/>
          </w:tcPr>
          <w:p w14:paraId="373407FB" w14:textId="77777777" w:rsidR="009722FB" w:rsidRPr="00DC2BA7" w:rsidRDefault="00B60735" w:rsidP="001C4B98">
            <w:pPr>
              <w:widowControl w:val="0"/>
              <w:spacing w:line="240" w:lineRule="auto"/>
              <w:rPr>
                <w:color w:val="000000"/>
                <w:lang w:val="de-CH"/>
              </w:rPr>
            </w:pPr>
            <w:r w:rsidRPr="00DC2BA7">
              <w:rPr>
                <w:b/>
                <w:color w:val="000000"/>
                <w:lang w:val="de-CH"/>
              </w:rPr>
              <w:t>Luxembourg/Luxemburg</w:t>
            </w:r>
          </w:p>
          <w:p w14:paraId="6222E6BF" w14:textId="77777777" w:rsidR="009722FB" w:rsidRPr="00DC2BA7" w:rsidRDefault="00B60735" w:rsidP="001C4B98">
            <w:pPr>
              <w:widowControl w:val="0"/>
              <w:spacing w:line="240" w:lineRule="auto"/>
              <w:rPr>
                <w:color w:val="000000"/>
                <w:lang w:val="de-CH"/>
              </w:rPr>
            </w:pPr>
            <w:r w:rsidRPr="00DC2BA7">
              <w:rPr>
                <w:color w:val="000000"/>
                <w:lang w:val="de-CH"/>
              </w:rPr>
              <w:t>Novartis Pharma N.V.</w:t>
            </w:r>
          </w:p>
          <w:p w14:paraId="6FFB20EC" w14:textId="77777777" w:rsidR="009722FB" w:rsidRPr="00DC2BA7" w:rsidRDefault="00B60735" w:rsidP="001C4B98">
            <w:pPr>
              <w:widowControl w:val="0"/>
              <w:spacing w:line="240" w:lineRule="auto"/>
              <w:rPr>
                <w:color w:val="000000"/>
              </w:rPr>
            </w:pPr>
            <w:r w:rsidRPr="00DC2BA7">
              <w:rPr>
                <w:color w:val="000000"/>
                <w:lang w:val="fr-BE"/>
              </w:rPr>
              <w:t>Tél/Tel: +32 2 246 16 11</w:t>
            </w:r>
          </w:p>
          <w:p w14:paraId="102B0163" w14:textId="77777777" w:rsidR="009722FB" w:rsidRPr="00DC2BA7" w:rsidRDefault="009722FB" w:rsidP="001C4B98">
            <w:pPr>
              <w:widowControl w:val="0"/>
              <w:suppressAutoHyphens/>
              <w:spacing w:line="240" w:lineRule="auto"/>
              <w:rPr>
                <w:color w:val="000000"/>
                <w:lang w:val="it-IT"/>
              </w:rPr>
            </w:pPr>
          </w:p>
        </w:tc>
      </w:tr>
      <w:tr w:rsidR="00211724" w14:paraId="710E7687" w14:textId="77777777" w:rsidTr="001C4B98">
        <w:trPr>
          <w:cantSplit/>
        </w:trPr>
        <w:tc>
          <w:tcPr>
            <w:tcW w:w="4678" w:type="dxa"/>
          </w:tcPr>
          <w:p w14:paraId="3BCA0527" w14:textId="77777777" w:rsidR="009722FB" w:rsidRPr="00DC2BA7" w:rsidRDefault="00B60735" w:rsidP="001C4B98">
            <w:pPr>
              <w:widowControl w:val="0"/>
              <w:tabs>
                <w:tab w:val="left" w:pos="-720"/>
              </w:tabs>
              <w:suppressAutoHyphens/>
              <w:spacing w:line="240" w:lineRule="auto"/>
              <w:rPr>
                <w:color w:val="000000"/>
                <w:lang w:val="pt-BR"/>
              </w:rPr>
            </w:pPr>
            <w:r w:rsidRPr="00DC2BA7">
              <w:rPr>
                <w:b/>
                <w:color w:val="000000"/>
                <w:lang w:val="pt-BR"/>
              </w:rPr>
              <w:t>Česká republika</w:t>
            </w:r>
          </w:p>
          <w:p w14:paraId="50348481" w14:textId="77777777" w:rsidR="009722FB" w:rsidRPr="00DC2BA7" w:rsidRDefault="00B60735" w:rsidP="001C4B98">
            <w:pPr>
              <w:widowControl w:val="0"/>
              <w:tabs>
                <w:tab w:val="left" w:pos="-720"/>
              </w:tabs>
              <w:suppressAutoHyphens/>
              <w:spacing w:line="240" w:lineRule="auto"/>
              <w:rPr>
                <w:color w:val="000000"/>
                <w:lang w:val="pt-BR"/>
              </w:rPr>
            </w:pPr>
            <w:r w:rsidRPr="00DC2BA7">
              <w:rPr>
                <w:color w:val="000000"/>
                <w:lang w:val="pt-BR"/>
              </w:rPr>
              <w:t>Novartis s.r.o.</w:t>
            </w:r>
          </w:p>
          <w:p w14:paraId="09CC32D1" w14:textId="77777777" w:rsidR="009722FB" w:rsidRPr="00DC2BA7" w:rsidRDefault="00B60735" w:rsidP="001C4B98">
            <w:pPr>
              <w:widowControl w:val="0"/>
              <w:spacing w:line="240" w:lineRule="auto"/>
              <w:rPr>
                <w:color w:val="000000"/>
                <w:lang w:val="de-CH"/>
              </w:rPr>
            </w:pPr>
            <w:r w:rsidRPr="00DC2BA7">
              <w:rPr>
                <w:color w:val="000000"/>
                <w:lang w:val="de-CH"/>
              </w:rPr>
              <w:t>Tel: +420 225 775 111</w:t>
            </w:r>
          </w:p>
          <w:p w14:paraId="79C62941" w14:textId="77777777" w:rsidR="009722FB" w:rsidRPr="00DC2BA7" w:rsidRDefault="009722FB" w:rsidP="001C4B98">
            <w:pPr>
              <w:widowControl w:val="0"/>
              <w:tabs>
                <w:tab w:val="left" w:pos="-720"/>
              </w:tabs>
              <w:suppressAutoHyphens/>
              <w:spacing w:line="240" w:lineRule="auto"/>
              <w:rPr>
                <w:color w:val="000000"/>
                <w:lang w:val="de-CH"/>
              </w:rPr>
            </w:pPr>
          </w:p>
        </w:tc>
        <w:tc>
          <w:tcPr>
            <w:tcW w:w="4678" w:type="dxa"/>
          </w:tcPr>
          <w:p w14:paraId="42299EB2" w14:textId="77777777" w:rsidR="009722FB" w:rsidRPr="00DC2BA7" w:rsidRDefault="00B60735" w:rsidP="001C4B98">
            <w:pPr>
              <w:widowControl w:val="0"/>
              <w:spacing w:line="240" w:lineRule="auto"/>
              <w:rPr>
                <w:b/>
                <w:color w:val="000000"/>
                <w:lang w:val="hu-HU"/>
              </w:rPr>
            </w:pPr>
            <w:r w:rsidRPr="00DC2BA7">
              <w:rPr>
                <w:b/>
                <w:color w:val="000000"/>
                <w:lang w:val="hu-HU"/>
              </w:rPr>
              <w:t>Magyarország</w:t>
            </w:r>
          </w:p>
          <w:p w14:paraId="51B9E4B6" w14:textId="77777777" w:rsidR="009722FB" w:rsidRPr="00DC2BA7" w:rsidRDefault="00B60735" w:rsidP="001C4B98">
            <w:pPr>
              <w:widowControl w:val="0"/>
              <w:spacing w:line="240" w:lineRule="auto"/>
              <w:rPr>
                <w:color w:val="000000"/>
                <w:lang w:val="hu-HU"/>
              </w:rPr>
            </w:pPr>
            <w:r w:rsidRPr="00DC2BA7">
              <w:rPr>
                <w:color w:val="000000"/>
                <w:lang w:val="hu-HU"/>
              </w:rPr>
              <w:t>Novartis Hungária Kft.</w:t>
            </w:r>
          </w:p>
          <w:p w14:paraId="6387EFFC" w14:textId="77777777" w:rsidR="009722FB" w:rsidRPr="00DC2BA7" w:rsidRDefault="00B60735" w:rsidP="001C4B98">
            <w:pPr>
              <w:widowControl w:val="0"/>
              <w:tabs>
                <w:tab w:val="left" w:pos="-720"/>
              </w:tabs>
              <w:suppressAutoHyphens/>
              <w:spacing w:line="240" w:lineRule="auto"/>
              <w:rPr>
                <w:color w:val="000000"/>
                <w:lang w:val="nb-NO"/>
              </w:rPr>
            </w:pPr>
            <w:r w:rsidRPr="00DC2BA7">
              <w:rPr>
                <w:color w:val="000000"/>
                <w:lang w:val="hu-HU"/>
              </w:rPr>
              <w:t>Tel.: +36 1 457 65 00</w:t>
            </w:r>
          </w:p>
        </w:tc>
      </w:tr>
      <w:tr w:rsidR="00211724" w14:paraId="141F961C" w14:textId="77777777" w:rsidTr="001C4B98">
        <w:trPr>
          <w:cantSplit/>
        </w:trPr>
        <w:tc>
          <w:tcPr>
            <w:tcW w:w="4678" w:type="dxa"/>
          </w:tcPr>
          <w:p w14:paraId="52E60D08" w14:textId="77777777" w:rsidR="009722FB" w:rsidRPr="00DC2BA7" w:rsidRDefault="00B60735" w:rsidP="001C4B98">
            <w:pPr>
              <w:widowControl w:val="0"/>
              <w:spacing w:line="240" w:lineRule="auto"/>
              <w:rPr>
                <w:color w:val="000000"/>
              </w:rPr>
            </w:pPr>
            <w:r w:rsidRPr="00DC2BA7">
              <w:rPr>
                <w:b/>
                <w:color w:val="000000"/>
              </w:rPr>
              <w:t>Danmark</w:t>
            </w:r>
          </w:p>
          <w:p w14:paraId="5E8ECCA3" w14:textId="77777777" w:rsidR="009722FB" w:rsidRPr="00DC2BA7" w:rsidRDefault="00B60735" w:rsidP="001C4B98">
            <w:pPr>
              <w:widowControl w:val="0"/>
              <w:spacing w:line="240" w:lineRule="auto"/>
              <w:rPr>
                <w:color w:val="000000"/>
              </w:rPr>
            </w:pPr>
            <w:r w:rsidRPr="00DC2BA7">
              <w:rPr>
                <w:color w:val="000000"/>
              </w:rPr>
              <w:t>Novartis Healthcare A/S</w:t>
            </w:r>
          </w:p>
          <w:p w14:paraId="274D762A" w14:textId="77777777" w:rsidR="009722FB" w:rsidRPr="00DC2BA7" w:rsidRDefault="00B60735" w:rsidP="001C4B98">
            <w:pPr>
              <w:widowControl w:val="0"/>
              <w:spacing w:line="240" w:lineRule="auto"/>
              <w:rPr>
                <w:color w:val="000000"/>
                <w:lang w:val="en-US"/>
              </w:rPr>
            </w:pPr>
            <w:r w:rsidRPr="00DC2BA7">
              <w:rPr>
                <w:color w:val="000000"/>
              </w:rPr>
              <w:t>Tlf: +45 39 16 84 00</w:t>
            </w:r>
          </w:p>
          <w:p w14:paraId="61BAE0C7" w14:textId="77777777" w:rsidR="009722FB" w:rsidRPr="00DC2BA7" w:rsidRDefault="009722FB" w:rsidP="001C4B98">
            <w:pPr>
              <w:widowControl w:val="0"/>
              <w:tabs>
                <w:tab w:val="left" w:pos="-720"/>
              </w:tabs>
              <w:suppressAutoHyphens/>
              <w:spacing w:line="240" w:lineRule="auto"/>
              <w:rPr>
                <w:color w:val="000000"/>
                <w:lang w:val="en-US"/>
              </w:rPr>
            </w:pPr>
          </w:p>
        </w:tc>
        <w:tc>
          <w:tcPr>
            <w:tcW w:w="4678" w:type="dxa"/>
          </w:tcPr>
          <w:p w14:paraId="594E22FC" w14:textId="77777777" w:rsidR="009722FB" w:rsidRPr="00DC2BA7" w:rsidRDefault="00B60735" w:rsidP="001C4B98">
            <w:pPr>
              <w:widowControl w:val="0"/>
              <w:tabs>
                <w:tab w:val="left" w:pos="-720"/>
                <w:tab w:val="left" w:pos="4536"/>
              </w:tabs>
              <w:suppressAutoHyphens/>
              <w:spacing w:line="240" w:lineRule="auto"/>
              <w:rPr>
                <w:b/>
                <w:color w:val="000000"/>
                <w:lang w:val="mt-MT"/>
              </w:rPr>
            </w:pPr>
            <w:r w:rsidRPr="00DC2BA7">
              <w:rPr>
                <w:b/>
                <w:color w:val="000000"/>
                <w:lang w:val="mt-MT"/>
              </w:rPr>
              <w:t>Malta</w:t>
            </w:r>
          </w:p>
          <w:p w14:paraId="25A0FE95" w14:textId="77777777" w:rsidR="009722FB" w:rsidRPr="00DC2BA7" w:rsidRDefault="00B60735" w:rsidP="001C4B98">
            <w:pPr>
              <w:widowControl w:val="0"/>
              <w:spacing w:line="240" w:lineRule="auto"/>
              <w:rPr>
                <w:color w:val="000000"/>
                <w:lang w:val="mt-MT"/>
              </w:rPr>
            </w:pPr>
            <w:r w:rsidRPr="00DC2BA7">
              <w:rPr>
                <w:color w:val="000000"/>
                <w:lang w:val="mt-MT"/>
              </w:rPr>
              <w:t>Novartis Pharma Services Inc.</w:t>
            </w:r>
          </w:p>
          <w:p w14:paraId="2C535639" w14:textId="77777777" w:rsidR="009722FB" w:rsidRPr="00DC2BA7" w:rsidRDefault="00B60735" w:rsidP="001C4B98">
            <w:pPr>
              <w:widowControl w:val="0"/>
              <w:tabs>
                <w:tab w:val="left" w:pos="-720"/>
              </w:tabs>
              <w:suppressAutoHyphens/>
              <w:spacing w:line="240" w:lineRule="auto"/>
              <w:rPr>
                <w:color w:val="000000"/>
                <w:lang w:val="mt-MT"/>
              </w:rPr>
            </w:pPr>
            <w:r w:rsidRPr="00DC2BA7">
              <w:rPr>
                <w:color w:val="000000"/>
                <w:lang w:val="mt-MT"/>
              </w:rPr>
              <w:t>Tel: +</w:t>
            </w:r>
            <w:r w:rsidRPr="00DC2BA7">
              <w:rPr>
                <w:color w:val="000000"/>
                <w:lang w:val="fr-FR"/>
              </w:rPr>
              <w:t>356 2122 2872</w:t>
            </w:r>
          </w:p>
        </w:tc>
      </w:tr>
      <w:tr w:rsidR="00211724" w14:paraId="7EC6CAC4" w14:textId="77777777" w:rsidTr="001C4B98">
        <w:trPr>
          <w:cantSplit/>
        </w:trPr>
        <w:tc>
          <w:tcPr>
            <w:tcW w:w="4678" w:type="dxa"/>
          </w:tcPr>
          <w:p w14:paraId="1ACE7C00" w14:textId="77777777" w:rsidR="009722FB" w:rsidRPr="00DC2BA7" w:rsidRDefault="00B60735" w:rsidP="001C4B98">
            <w:pPr>
              <w:widowControl w:val="0"/>
              <w:spacing w:line="240" w:lineRule="auto"/>
              <w:rPr>
                <w:color w:val="000000"/>
                <w:lang w:val="de-DE"/>
              </w:rPr>
            </w:pPr>
            <w:r w:rsidRPr="00DC2BA7">
              <w:rPr>
                <w:b/>
                <w:color w:val="000000"/>
                <w:lang w:val="de-DE"/>
              </w:rPr>
              <w:t>Deutschland</w:t>
            </w:r>
          </w:p>
          <w:p w14:paraId="7E77DEF1" w14:textId="77777777" w:rsidR="009722FB" w:rsidRPr="00DC2BA7" w:rsidRDefault="00B60735" w:rsidP="001C4B98">
            <w:pPr>
              <w:widowControl w:val="0"/>
              <w:spacing w:line="240" w:lineRule="auto"/>
              <w:rPr>
                <w:i/>
                <w:color w:val="000000"/>
                <w:lang w:val="de-DE"/>
              </w:rPr>
            </w:pPr>
            <w:r w:rsidRPr="00DC2BA7">
              <w:rPr>
                <w:color w:val="000000"/>
                <w:lang w:val="de-DE"/>
              </w:rPr>
              <w:t>Novartis Pharma GmbH</w:t>
            </w:r>
          </w:p>
          <w:p w14:paraId="57B0C6AD" w14:textId="77777777" w:rsidR="009722FB" w:rsidRPr="00DC2BA7" w:rsidRDefault="00B60735" w:rsidP="001C4B98">
            <w:pPr>
              <w:widowControl w:val="0"/>
              <w:spacing w:line="240" w:lineRule="auto"/>
              <w:rPr>
                <w:color w:val="000000"/>
                <w:lang w:val="de-DE"/>
              </w:rPr>
            </w:pPr>
            <w:r w:rsidRPr="00DC2BA7">
              <w:rPr>
                <w:color w:val="000000"/>
                <w:lang w:val="de-DE"/>
              </w:rPr>
              <w:t>Tel: +49 911 273 0</w:t>
            </w:r>
          </w:p>
          <w:p w14:paraId="33C2AFE4" w14:textId="77777777" w:rsidR="009722FB" w:rsidRPr="00DC2BA7" w:rsidRDefault="009722FB" w:rsidP="001C4B98">
            <w:pPr>
              <w:widowControl w:val="0"/>
              <w:tabs>
                <w:tab w:val="left" w:pos="-720"/>
              </w:tabs>
              <w:suppressAutoHyphens/>
              <w:spacing w:line="240" w:lineRule="auto"/>
              <w:rPr>
                <w:color w:val="000000"/>
                <w:lang w:val="de-DE"/>
              </w:rPr>
            </w:pPr>
          </w:p>
        </w:tc>
        <w:tc>
          <w:tcPr>
            <w:tcW w:w="4678" w:type="dxa"/>
          </w:tcPr>
          <w:p w14:paraId="4EE29DE3" w14:textId="77777777" w:rsidR="009722FB" w:rsidRPr="00DC2BA7" w:rsidRDefault="00B60735" w:rsidP="001C4B98">
            <w:pPr>
              <w:widowControl w:val="0"/>
              <w:suppressAutoHyphens/>
              <w:spacing w:line="240" w:lineRule="auto"/>
              <w:rPr>
                <w:color w:val="000000"/>
                <w:lang w:val="nl-NL"/>
              </w:rPr>
            </w:pPr>
            <w:r w:rsidRPr="00DC2BA7">
              <w:rPr>
                <w:b/>
                <w:color w:val="000000"/>
                <w:lang w:val="nl-NL"/>
              </w:rPr>
              <w:t>Nederland</w:t>
            </w:r>
          </w:p>
          <w:p w14:paraId="66CFE20F" w14:textId="77777777" w:rsidR="009722FB" w:rsidRPr="00DC2BA7" w:rsidRDefault="00B60735" w:rsidP="001C4B98">
            <w:pPr>
              <w:widowControl w:val="0"/>
              <w:spacing w:line="240" w:lineRule="auto"/>
              <w:rPr>
                <w:iCs/>
                <w:color w:val="000000"/>
                <w:lang w:val="nl-NL"/>
              </w:rPr>
            </w:pPr>
            <w:r w:rsidRPr="00DC2BA7">
              <w:rPr>
                <w:iCs/>
                <w:color w:val="000000"/>
                <w:lang w:val="nl-NL"/>
              </w:rPr>
              <w:t>Novartis Pharma B.V.</w:t>
            </w:r>
          </w:p>
          <w:p w14:paraId="5020360F" w14:textId="77777777" w:rsidR="009722FB" w:rsidRPr="00DC2BA7" w:rsidRDefault="00B60735" w:rsidP="001C4B98">
            <w:pPr>
              <w:widowControl w:val="0"/>
              <w:spacing w:line="240" w:lineRule="auto"/>
              <w:rPr>
                <w:color w:val="000000"/>
                <w:lang w:val="nb-NO"/>
              </w:rPr>
            </w:pPr>
            <w:r w:rsidRPr="00DC2BA7">
              <w:rPr>
                <w:color w:val="000000"/>
                <w:lang w:val="nl-NL"/>
              </w:rPr>
              <w:t>Tel: +31 88 04 52 111</w:t>
            </w:r>
          </w:p>
        </w:tc>
      </w:tr>
      <w:tr w:rsidR="00211724" w:rsidRPr="00410B74" w14:paraId="3A33ADE9" w14:textId="77777777" w:rsidTr="001C4B98">
        <w:trPr>
          <w:cantSplit/>
        </w:trPr>
        <w:tc>
          <w:tcPr>
            <w:tcW w:w="4678" w:type="dxa"/>
          </w:tcPr>
          <w:p w14:paraId="2B5DC1EE" w14:textId="77777777" w:rsidR="009722FB" w:rsidRPr="00DC2BA7" w:rsidRDefault="00B60735" w:rsidP="001C4B98">
            <w:pPr>
              <w:widowControl w:val="0"/>
              <w:tabs>
                <w:tab w:val="left" w:pos="-720"/>
              </w:tabs>
              <w:suppressAutoHyphens/>
              <w:spacing w:line="240" w:lineRule="auto"/>
              <w:rPr>
                <w:b/>
                <w:bCs/>
                <w:color w:val="000000"/>
                <w:lang w:val="et-EE"/>
              </w:rPr>
            </w:pPr>
            <w:r w:rsidRPr="00DC2BA7">
              <w:rPr>
                <w:b/>
                <w:bCs/>
                <w:color w:val="000000"/>
                <w:lang w:val="et-EE"/>
              </w:rPr>
              <w:t>Eesti</w:t>
            </w:r>
          </w:p>
          <w:p w14:paraId="46E5A3B3" w14:textId="77777777" w:rsidR="009722FB" w:rsidRPr="00DC2BA7" w:rsidRDefault="00B60735" w:rsidP="001C4B98">
            <w:pPr>
              <w:widowControl w:val="0"/>
              <w:tabs>
                <w:tab w:val="left" w:pos="-720"/>
              </w:tabs>
              <w:suppressAutoHyphens/>
              <w:spacing w:line="240" w:lineRule="auto"/>
              <w:rPr>
                <w:color w:val="000000"/>
                <w:lang w:val="et-EE"/>
              </w:rPr>
            </w:pPr>
            <w:r w:rsidRPr="00DC2BA7">
              <w:rPr>
                <w:lang w:val="et-EE"/>
              </w:rPr>
              <w:t>SIA Novartis Baltics Eesti filiaal</w:t>
            </w:r>
          </w:p>
          <w:p w14:paraId="72C5D481" w14:textId="77777777" w:rsidR="009722FB" w:rsidRPr="00DC2BA7" w:rsidRDefault="00B60735" w:rsidP="001C4B98">
            <w:pPr>
              <w:widowControl w:val="0"/>
              <w:tabs>
                <w:tab w:val="left" w:pos="-720"/>
              </w:tabs>
              <w:suppressAutoHyphens/>
              <w:spacing w:line="240" w:lineRule="auto"/>
              <w:rPr>
                <w:color w:val="000000"/>
                <w:lang w:val="et-EE"/>
              </w:rPr>
            </w:pPr>
            <w:r w:rsidRPr="00DC2BA7">
              <w:rPr>
                <w:color w:val="000000"/>
                <w:lang w:val="et-EE"/>
              </w:rPr>
              <w:t xml:space="preserve">Tel: +372 </w:t>
            </w:r>
            <w:r w:rsidRPr="00DC2BA7">
              <w:rPr>
                <w:lang w:val="it-IT"/>
              </w:rPr>
              <w:t>66 30 810</w:t>
            </w:r>
          </w:p>
          <w:p w14:paraId="2A7647D5" w14:textId="77777777" w:rsidR="009722FB" w:rsidRPr="00DC2BA7" w:rsidRDefault="009722FB" w:rsidP="001C4B98">
            <w:pPr>
              <w:widowControl w:val="0"/>
              <w:tabs>
                <w:tab w:val="left" w:pos="-720"/>
              </w:tabs>
              <w:suppressAutoHyphens/>
              <w:spacing w:line="240" w:lineRule="auto"/>
              <w:rPr>
                <w:color w:val="000000"/>
                <w:lang w:val="et-EE"/>
              </w:rPr>
            </w:pPr>
          </w:p>
        </w:tc>
        <w:tc>
          <w:tcPr>
            <w:tcW w:w="4678" w:type="dxa"/>
          </w:tcPr>
          <w:p w14:paraId="16AE90AC" w14:textId="77777777" w:rsidR="009722FB" w:rsidRPr="00DC2BA7" w:rsidRDefault="00B60735" w:rsidP="001C4B98">
            <w:pPr>
              <w:widowControl w:val="0"/>
              <w:spacing w:line="240" w:lineRule="auto"/>
              <w:rPr>
                <w:color w:val="000000"/>
                <w:lang w:val="nb-NO"/>
              </w:rPr>
            </w:pPr>
            <w:r w:rsidRPr="00DC2BA7">
              <w:rPr>
                <w:b/>
                <w:color w:val="000000"/>
                <w:lang w:val="nb-NO"/>
              </w:rPr>
              <w:t>Norge</w:t>
            </w:r>
          </w:p>
          <w:p w14:paraId="41F0C53D" w14:textId="77777777" w:rsidR="009722FB" w:rsidRPr="00DC2BA7" w:rsidRDefault="00B60735" w:rsidP="001C4B98">
            <w:pPr>
              <w:widowControl w:val="0"/>
              <w:spacing w:line="240" w:lineRule="auto"/>
              <w:rPr>
                <w:color w:val="000000"/>
                <w:lang w:val="nb-NO"/>
              </w:rPr>
            </w:pPr>
            <w:r w:rsidRPr="00DC2BA7">
              <w:rPr>
                <w:color w:val="000000"/>
                <w:lang w:val="nb-NO"/>
              </w:rPr>
              <w:t>Novartis Norge AS</w:t>
            </w:r>
          </w:p>
          <w:p w14:paraId="4CCB9C30" w14:textId="77777777" w:rsidR="009722FB" w:rsidRPr="00DC2BA7" w:rsidRDefault="00B60735" w:rsidP="001C4B98">
            <w:pPr>
              <w:widowControl w:val="0"/>
              <w:tabs>
                <w:tab w:val="left" w:pos="-720"/>
              </w:tabs>
              <w:suppressAutoHyphens/>
              <w:spacing w:line="240" w:lineRule="auto"/>
              <w:rPr>
                <w:color w:val="000000"/>
                <w:lang w:val="et-EE"/>
              </w:rPr>
            </w:pPr>
            <w:r w:rsidRPr="00DC2BA7">
              <w:rPr>
                <w:color w:val="000000"/>
                <w:lang w:val="nb-NO"/>
              </w:rPr>
              <w:t>Tlf: +47 23 05 20 00</w:t>
            </w:r>
          </w:p>
        </w:tc>
      </w:tr>
      <w:tr w:rsidR="00211724" w:rsidRPr="00410B74" w14:paraId="79B8465E" w14:textId="77777777" w:rsidTr="001C4B98">
        <w:trPr>
          <w:cantSplit/>
        </w:trPr>
        <w:tc>
          <w:tcPr>
            <w:tcW w:w="4678" w:type="dxa"/>
          </w:tcPr>
          <w:p w14:paraId="6BA3A0A1" w14:textId="77777777" w:rsidR="009722FB" w:rsidRPr="00DC2BA7" w:rsidRDefault="00B60735" w:rsidP="001C4B98">
            <w:pPr>
              <w:widowControl w:val="0"/>
              <w:spacing w:line="240" w:lineRule="auto"/>
              <w:rPr>
                <w:color w:val="000000"/>
                <w:lang w:val="et-EE"/>
              </w:rPr>
            </w:pPr>
            <w:r w:rsidRPr="00DC2BA7">
              <w:rPr>
                <w:b/>
                <w:color w:val="000000"/>
                <w:lang w:val="el-GR"/>
              </w:rPr>
              <w:t>Ελλάδα</w:t>
            </w:r>
          </w:p>
          <w:p w14:paraId="7F562A49" w14:textId="77777777" w:rsidR="009722FB" w:rsidRPr="00DC2BA7" w:rsidRDefault="00B60735" w:rsidP="001C4B98">
            <w:pPr>
              <w:widowControl w:val="0"/>
              <w:spacing w:line="240" w:lineRule="auto"/>
              <w:rPr>
                <w:color w:val="000000"/>
                <w:lang w:val="et-EE"/>
              </w:rPr>
            </w:pPr>
            <w:r w:rsidRPr="00DC2BA7">
              <w:rPr>
                <w:color w:val="000000"/>
                <w:lang w:val="et-EE"/>
              </w:rPr>
              <w:t>Novartis (Hellas) A.E.B.E.</w:t>
            </w:r>
          </w:p>
          <w:p w14:paraId="27A11EA5" w14:textId="77777777" w:rsidR="009722FB" w:rsidRPr="00DC2BA7" w:rsidRDefault="00B60735" w:rsidP="001C4B98">
            <w:pPr>
              <w:widowControl w:val="0"/>
              <w:spacing w:line="240" w:lineRule="auto"/>
              <w:rPr>
                <w:color w:val="000000"/>
                <w:lang w:val="et-EE"/>
              </w:rPr>
            </w:pPr>
            <w:r w:rsidRPr="00DC2BA7">
              <w:rPr>
                <w:color w:val="000000"/>
                <w:lang w:val="el-GR"/>
              </w:rPr>
              <w:t>Τηλ</w:t>
            </w:r>
            <w:r w:rsidRPr="00DC2BA7">
              <w:rPr>
                <w:color w:val="000000"/>
                <w:lang w:val="et-EE"/>
              </w:rPr>
              <w:t>: +30 210 281 17 12</w:t>
            </w:r>
          </w:p>
          <w:p w14:paraId="6B21579C" w14:textId="77777777" w:rsidR="009722FB" w:rsidRPr="00DC2BA7" w:rsidRDefault="009722FB" w:rsidP="001C4B98">
            <w:pPr>
              <w:widowControl w:val="0"/>
              <w:tabs>
                <w:tab w:val="left" w:pos="-720"/>
              </w:tabs>
              <w:suppressAutoHyphens/>
              <w:spacing w:line="240" w:lineRule="auto"/>
              <w:rPr>
                <w:color w:val="000000"/>
                <w:lang w:val="et-EE"/>
              </w:rPr>
            </w:pPr>
          </w:p>
        </w:tc>
        <w:tc>
          <w:tcPr>
            <w:tcW w:w="4678" w:type="dxa"/>
          </w:tcPr>
          <w:p w14:paraId="792AFA4C" w14:textId="77777777" w:rsidR="009722FB" w:rsidRPr="00DC2BA7" w:rsidRDefault="00B60735" w:rsidP="001C4B98">
            <w:pPr>
              <w:widowControl w:val="0"/>
              <w:spacing w:line="240" w:lineRule="auto"/>
              <w:rPr>
                <w:color w:val="000000"/>
                <w:lang w:val="de-AT"/>
              </w:rPr>
            </w:pPr>
            <w:r w:rsidRPr="00DC2BA7">
              <w:rPr>
                <w:b/>
                <w:color w:val="000000"/>
                <w:lang w:val="de-AT"/>
              </w:rPr>
              <w:t>Österreich</w:t>
            </w:r>
          </w:p>
          <w:p w14:paraId="00D134EB" w14:textId="77777777" w:rsidR="009722FB" w:rsidRPr="00DC2BA7" w:rsidRDefault="00B60735" w:rsidP="001C4B98">
            <w:pPr>
              <w:widowControl w:val="0"/>
              <w:spacing w:line="240" w:lineRule="auto"/>
              <w:rPr>
                <w:i/>
                <w:color w:val="000000"/>
                <w:lang w:val="de-AT"/>
              </w:rPr>
            </w:pPr>
            <w:r w:rsidRPr="00DC2BA7">
              <w:rPr>
                <w:color w:val="000000"/>
                <w:lang w:val="de-AT"/>
              </w:rPr>
              <w:t>Novartis Pharma GmbH</w:t>
            </w:r>
          </w:p>
          <w:p w14:paraId="74E7BFDC" w14:textId="77777777" w:rsidR="009722FB" w:rsidRPr="00DC2BA7" w:rsidRDefault="00B60735" w:rsidP="001C4B98">
            <w:pPr>
              <w:widowControl w:val="0"/>
              <w:spacing w:line="240" w:lineRule="auto"/>
              <w:rPr>
                <w:color w:val="000000"/>
                <w:lang w:val="de-CH"/>
              </w:rPr>
            </w:pPr>
            <w:r w:rsidRPr="00DC2BA7">
              <w:rPr>
                <w:color w:val="000000"/>
                <w:lang w:val="de-AT"/>
              </w:rPr>
              <w:t>Tel: +43 1 86 6570</w:t>
            </w:r>
          </w:p>
        </w:tc>
      </w:tr>
      <w:tr w:rsidR="00211724" w14:paraId="5BFD33DD" w14:textId="77777777" w:rsidTr="001C4B98">
        <w:trPr>
          <w:cantSplit/>
        </w:trPr>
        <w:tc>
          <w:tcPr>
            <w:tcW w:w="4678" w:type="dxa"/>
          </w:tcPr>
          <w:p w14:paraId="2D707BA9" w14:textId="77777777" w:rsidR="009722FB" w:rsidRPr="00DC2BA7" w:rsidRDefault="00B60735" w:rsidP="001C4B98">
            <w:pPr>
              <w:widowControl w:val="0"/>
              <w:tabs>
                <w:tab w:val="left" w:pos="-720"/>
                <w:tab w:val="left" w:pos="4536"/>
              </w:tabs>
              <w:suppressAutoHyphens/>
              <w:spacing w:line="240" w:lineRule="auto"/>
              <w:rPr>
                <w:b/>
                <w:color w:val="000000"/>
                <w:lang w:val="es-ES"/>
              </w:rPr>
            </w:pPr>
            <w:r w:rsidRPr="00DC2BA7">
              <w:rPr>
                <w:b/>
                <w:color w:val="000000"/>
                <w:lang w:val="es-ES"/>
              </w:rPr>
              <w:lastRenderedPageBreak/>
              <w:t>España</w:t>
            </w:r>
          </w:p>
          <w:p w14:paraId="4F44D171" w14:textId="77777777" w:rsidR="009722FB" w:rsidRPr="00DC2BA7" w:rsidRDefault="00B60735" w:rsidP="001C4B98">
            <w:pPr>
              <w:widowControl w:val="0"/>
              <w:spacing w:line="240" w:lineRule="auto"/>
              <w:rPr>
                <w:color w:val="000000"/>
                <w:lang w:val="es-ES"/>
              </w:rPr>
            </w:pPr>
            <w:r w:rsidRPr="00DC2BA7">
              <w:rPr>
                <w:color w:val="000000"/>
                <w:lang w:val="pt-BR"/>
              </w:rPr>
              <w:t>Novartis Farmacéutica, S.A.</w:t>
            </w:r>
          </w:p>
          <w:p w14:paraId="1E23CE18" w14:textId="77777777" w:rsidR="009722FB" w:rsidRPr="00DC2BA7" w:rsidRDefault="00B60735" w:rsidP="001C4B98">
            <w:pPr>
              <w:widowControl w:val="0"/>
              <w:spacing w:line="240" w:lineRule="auto"/>
              <w:rPr>
                <w:color w:val="000000"/>
                <w:lang w:val="es-ES"/>
              </w:rPr>
            </w:pPr>
            <w:r w:rsidRPr="00DC2BA7">
              <w:rPr>
                <w:color w:val="000000"/>
                <w:lang w:val="es-ES"/>
              </w:rPr>
              <w:t>Tel: +34 93 306 42 00</w:t>
            </w:r>
          </w:p>
          <w:p w14:paraId="5EA633BA" w14:textId="77777777" w:rsidR="009722FB" w:rsidRPr="00DC2BA7" w:rsidRDefault="009722FB" w:rsidP="001C4B98">
            <w:pPr>
              <w:widowControl w:val="0"/>
              <w:tabs>
                <w:tab w:val="left" w:pos="-720"/>
              </w:tabs>
              <w:suppressAutoHyphens/>
              <w:spacing w:line="240" w:lineRule="auto"/>
              <w:rPr>
                <w:color w:val="000000"/>
                <w:lang w:val="es-ES"/>
              </w:rPr>
            </w:pPr>
          </w:p>
        </w:tc>
        <w:tc>
          <w:tcPr>
            <w:tcW w:w="4678" w:type="dxa"/>
          </w:tcPr>
          <w:p w14:paraId="291B4B93" w14:textId="77777777" w:rsidR="009722FB" w:rsidRPr="00DC2BA7" w:rsidRDefault="00B60735" w:rsidP="001C4B98">
            <w:pPr>
              <w:widowControl w:val="0"/>
              <w:spacing w:line="240" w:lineRule="auto"/>
              <w:rPr>
                <w:b/>
                <w:color w:val="000000"/>
                <w:lang w:val="sv-SE"/>
              </w:rPr>
            </w:pPr>
            <w:r w:rsidRPr="00DC2BA7">
              <w:rPr>
                <w:b/>
                <w:color w:val="000000"/>
                <w:lang w:val="sv-SE"/>
              </w:rPr>
              <w:t>Polska</w:t>
            </w:r>
          </w:p>
          <w:p w14:paraId="172F1A8D" w14:textId="77777777" w:rsidR="009722FB" w:rsidRPr="00DC2BA7" w:rsidRDefault="00B60735" w:rsidP="001C4B98">
            <w:pPr>
              <w:widowControl w:val="0"/>
              <w:spacing w:line="240" w:lineRule="auto"/>
              <w:rPr>
                <w:color w:val="000000"/>
                <w:lang w:val="pl-PL"/>
              </w:rPr>
            </w:pPr>
            <w:r w:rsidRPr="00DC2BA7">
              <w:rPr>
                <w:color w:val="000000"/>
                <w:lang w:val="pl-PL"/>
              </w:rPr>
              <w:t>Novartis Poland Sp. z o.o.</w:t>
            </w:r>
          </w:p>
          <w:p w14:paraId="051A4607" w14:textId="77777777" w:rsidR="009722FB" w:rsidRPr="00DC2BA7" w:rsidRDefault="00B60735" w:rsidP="001C4B98">
            <w:pPr>
              <w:widowControl w:val="0"/>
              <w:spacing w:line="240" w:lineRule="auto"/>
              <w:rPr>
                <w:color w:val="000000"/>
                <w:lang w:val="pl-PL"/>
              </w:rPr>
            </w:pPr>
            <w:r w:rsidRPr="00DC2BA7">
              <w:rPr>
                <w:color w:val="000000"/>
                <w:lang w:val="pl-PL"/>
              </w:rPr>
              <w:t>Tel.: +48 22 375 4888</w:t>
            </w:r>
          </w:p>
        </w:tc>
      </w:tr>
      <w:tr w:rsidR="00211724" w14:paraId="62A8200C" w14:textId="77777777" w:rsidTr="001C4B98">
        <w:trPr>
          <w:cantSplit/>
        </w:trPr>
        <w:tc>
          <w:tcPr>
            <w:tcW w:w="4678" w:type="dxa"/>
          </w:tcPr>
          <w:p w14:paraId="1BBB7D67" w14:textId="77777777" w:rsidR="009722FB" w:rsidRPr="00DC2BA7" w:rsidRDefault="00B60735" w:rsidP="001C4B98">
            <w:pPr>
              <w:widowControl w:val="0"/>
              <w:tabs>
                <w:tab w:val="left" w:pos="-720"/>
                <w:tab w:val="left" w:pos="4536"/>
              </w:tabs>
              <w:suppressAutoHyphens/>
              <w:spacing w:line="240" w:lineRule="auto"/>
              <w:rPr>
                <w:b/>
                <w:color w:val="000000"/>
                <w:lang w:val="fr-FR"/>
              </w:rPr>
            </w:pPr>
            <w:r w:rsidRPr="00DC2BA7">
              <w:rPr>
                <w:b/>
                <w:color w:val="000000"/>
                <w:lang w:val="fr-FR"/>
              </w:rPr>
              <w:t>France</w:t>
            </w:r>
          </w:p>
          <w:p w14:paraId="02C6A347" w14:textId="77777777" w:rsidR="009722FB" w:rsidRPr="00DC2BA7" w:rsidRDefault="00B60735" w:rsidP="001C4B98">
            <w:pPr>
              <w:widowControl w:val="0"/>
              <w:spacing w:line="240" w:lineRule="auto"/>
              <w:rPr>
                <w:color w:val="000000"/>
                <w:lang w:val="fr-FR"/>
              </w:rPr>
            </w:pPr>
            <w:r w:rsidRPr="00DC2BA7">
              <w:rPr>
                <w:color w:val="000000"/>
                <w:lang w:val="fr-FR"/>
              </w:rPr>
              <w:t>Novartis Pharma S.A.S.</w:t>
            </w:r>
          </w:p>
          <w:p w14:paraId="19727984" w14:textId="77777777" w:rsidR="009722FB" w:rsidRPr="00DC2BA7" w:rsidRDefault="00B60735" w:rsidP="001C4B98">
            <w:pPr>
              <w:widowControl w:val="0"/>
              <w:spacing w:line="240" w:lineRule="auto"/>
              <w:rPr>
                <w:color w:val="000000"/>
                <w:lang w:val="fr-FR"/>
              </w:rPr>
            </w:pPr>
            <w:r w:rsidRPr="00DC2BA7">
              <w:rPr>
                <w:color w:val="000000"/>
                <w:lang w:val="fr-FR"/>
              </w:rPr>
              <w:t>Tél: +33 1 55 47 66 00</w:t>
            </w:r>
          </w:p>
          <w:p w14:paraId="57AC8290" w14:textId="77777777" w:rsidR="009722FB" w:rsidRPr="00DC2BA7" w:rsidRDefault="009722FB" w:rsidP="001C4B98">
            <w:pPr>
              <w:widowControl w:val="0"/>
              <w:spacing w:line="240" w:lineRule="auto"/>
              <w:rPr>
                <w:b/>
                <w:color w:val="000000"/>
                <w:lang w:val="pl-PL"/>
              </w:rPr>
            </w:pPr>
          </w:p>
        </w:tc>
        <w:tc>
          <w:tcPr>
            <w:tcW w:w="4678" w:type="dxa"/>
          </w:tcPr>
          <w:p w14:paraId="1019B558" w14:textId="77777777" w:rsidR="009722FB" w:rsidRPr="00DC2BA7" w:rsidRDefault="00B60735" w:rsidP="001C4B98">
            <w:pPr>
              <w:widowControl w:val="0"/>
              <w:spacing w:line="240" w:lineRule="auto"/>
              <w:rPr>
                <w:color w:val="000000"/>
                <w:lang w:val="pt-PT"/>
              </w:rPr>
            </w:pPr>
            <w:r w:rsidRPr="00DC2BA7">
              <w:rPr>
                <w:b/>
                <w:color w:val="000000"/>
                <w:lang w:val="pt-PT"/>
              </w:rPr>
              <w:t>Portugal</w:t>
            </w:r>
          </w:p>
          <w:p w14:paraId="454E9B14" w14:textId="77777777" w:rsidR="009722FB" w:rsidRPr="00DC2BA7" w:rsidRDefault="00B60735" w:rsidP="001C4B98">
            <w:pPr>
              <w:pStyle w:val="Text"/>
              <w:widowControl w:val="0"/>
              <w:spacing w:before="0"/>
              <w:jc w:val="left"/>
              <w:rPr>
                <w:color w:val="000000"/>
                <w:sz w:val="22"/>
                <w:lang w:val="pt-BR"/>
              </w:rPr>
            </w:pPr>
            <w:r w:rsidRPr="00DC2BA7">
              <w:rPr>
                <w:color w:val="000000"/>
                <w:sz w:val="22"/>
                <w:lang w:val="pt-BR"/>
              </w:rPr>
              <w:t>Novartis Farma - Produtos Farmacêuticos, S.A.</w:t>
            </w:r>
          </w:p>
          <w:p w14:paraId="73A02B40" w14:textId="77777777" w:rsidR="009722FB" w:rsidRPr="00DC2BA7" w:rsidRDefault="00B60735" w:rsidP="001C4B98">
            <w:pPr>
              <w:widowControl w:val="0"/>
              <w:tabs>
                <w:tab w:val="left" w:pos="-720"/>
              </w:tabs>
              <w:suppressAutoHyphens/>
              <w:spacing w:line="240" w:lineRule="auto"/>
              <w:rPr>
                <w:color w:val="000000"/>
                <w:lang w:val="de-CH"/>
              </w:rPr>
            </w:pPr>
            <w:r w:rsidRPr="00DC2BA7">
              <w:rPr>
                <w:color w:val="000000"/>
                <w:lang w:val="pt-PT"/>
              </w:rPr>
              <w:t>Tel: +351 21 000 8600</w:t>
            </w:r>
          </w:p>
        </w:tc>
      </w:tr>
      <w:tr w:rsidR="00211724" w14:paraId="6D9A7DE6" w14:textId="77777777" w:rsidTr="001C4B98">
        <w:trPr>
          <w:cantSplit/>
        </w:trPr>
        <w:tc>
          <w:tcPr>
            <w:tcW w:w="4678" w:type="dxa"/>
          </w:tcPr>
          <w:p w14:paraId="66E2587B" w14:textId="77777777" w:rsidR="009722FB" w:rsidRPr="00DC2BA7" w:rsidRDefault="00B60735" w:rsidP="001C4B98">
            <w:pPr>
              <w:pStyle w:val="Smalltext120"/>
              <w:tabs>
                <w:tab w:val="left" w:pos="567"/>
              </w:tabs>
              <w:rPr>
                <w:b/>
                <w:sz w:val="22"/>
                <w:szCs w:val="22"/>
                <w:lang w:val="sv-SE"/>
              </w:rPr>
            </w:pPr>
            <w:r w:rsidRPr="00DC2BA7">
              <w:rPr>
                <w:b/>
                <w:sz w:val="22"/>
                <w:szCs w:val="22"/>
                <w:lang w:val="sv-SE"/>
              </w:rPr>
              <w:t>Hrvatska</w:t>
            </w:r>
          </w:p>
          <w:p w14:paraId="146944A6" w14:textId="77777777" w:rsidR="009722FB" w:rsidRPr="00DC2BA7" w:rsidRDefault="00B60735" w:rsidP="001C4B98">
            <w:pPr>
              <w:pStyle w:val="Smalltext120"/>
              <w:tabs>
                <w:tab w:val="left" w:pos="567"/>
              </w:tabs>
              <w:rPr>
                <w:sz w:val="22"/>
                <w:szCs w:val="22"/>
                <w:lang w:val="sv-SE"/>
              </w:rPr>
            </w:pPr>
            <w:r w:rsidRPr="00DC2BA7">
              <w:rPr>
                <w:sz w:val="22"/>
                <w:szCs w:val="22"/>
                <w:lang w:val="sv-SE"/>
              </w:rPr>
              <w:t>Novartis Hrvatska d.o.o.</w:t>
            </w:r>
          </w:p>
          <w:p w14:paraId="257B3F3E" w14:textId="77777777" w:rsidR="009722FB" w:rsidRPr="00DC2BA7" w:rsidRDefault="00B60735" w:rsidP="001C4B98">
            <w:pPr>
              <w:pStyle w:val="Smalltext120"/>
              <w:tabs>
                <w:tab w:val="left" w:pos="567"/>
              </w:tabs>
              <w:rPr>
                <w:sz w:val="22"/>
                <w:szCs w:val="22"/>
              </w:rPr>
            </w:pPr>
            <w:r w:rsidRPr="00DC2BA7">
              <w:rPr>
                <w:sz w:val="22"/>
                <w:szCs w:val="22"/>
              </w:rPr>
              <w:t>Tel. +385 1 6274 220</w:t>
            </w:r>
          </w:p>
          <w:p w14:paraId="0435E413" w14:textId="77777777" w:rsidR="009722FB" w:rsidRPr="00DC2BA7" w:rsidRDefault="009722FB" w:rsidP="001C4B98">
            <w:pPr>
              <w:widowControl w:val="0"/>
              <w:tabs>
                <w:tab w:val="left" w:pos="-720"/>
                <w:tab w:val="left" w:pos="4536"/>
              </w:tabs>
              <w:suppressAutoHyphens/>
              <w:spacing w:line="240" w:lineRule="auto"/>
              <w:rPr>
                <w:b/>
                <w:color w:val="000000"/>
                <w:lang w:val="fr-FR"/>
              </w:rPr>
            </w:pPr>
          </w:p>
        </w:tc>
        <w:tc>
          <w:tcPr>
            <w:tcW w:w="4678" w:type="dxa"/>
          </w:tcPr>
          <w:p w14:paraId="227B695F" w14:textId="77777777" w:rsidR="009722FB" w:rsidRPr="00DC2BA7" w:rsidRDefault="00B60735" w:rsidP="001C4B98">
            <w:pPr>
              <w:spacing w:line="240" w:lineRule="auto"/>
              <w:rPr>
                <w:b/>
                <w:noProof/>
                <w:color w:val="000000"/>
                <w:lang w:val="it-IT"/>
              </w:rPr>
            </w:pPr>
            <w:r w:rsidRPr="00DC2BA7">
              <w:rPr>
                <w:b/>
                <w:noProof/>
                <w:color w:val="000000"/>
                <w:lang w:val="it-IT"/>
              </w:rPr>
              <w:t>România</w:t>
            </w:r>
          </w:p>
          <w:p w14:paraId="73862B63" w14:textId="77777777" w:rsidR="009722FB" w:rsidRPr="00DC2BA7" w:rsidRDefault="00B60735" w:rsidP="001C4B98">
            <w:pPr>
              <w:spacing w:line="240" w:lineRule="auto"/>
              <w:rPr>
                <w:noProof/>
                <w:color w:val="000000"/>
                <w:lang w:val="it-IT"/>
              </w:rPr>
            </w:pPr>
            <w:r w:rsidRPr="00DC2BA7">
              <w:rPr>
                <w:noProof/>
                <w:color w:val="000000"/>
                <w:lang w:val="it-IT"/>
              </w:rPr>
              <w:t>Novartis Pharma Services Romania SRL</w:t>
            </w:r>
          </w:p>
          <w:p w14:paraId="7D3B78E9" w14:textId="77777777" w:rsidR="009722FB" w:rsidRPr="00DC2BA7" w:rsidRDefault="00B60735" w:rsidP="001C4B98">
            <w:pPr>
              <w:widowControl w:val="0"/>
              <w:tabs>
                <w:tab w:val="left" w:pos="-720"/>
              </w:tabs>
              <w:suppressAutoHyphens/>
              <w:spacing w:line="240" w:lineRule="auto"/>
              <w:rPr>
                <w:color w:val="000000"/>
                <w:lang w:val="de-CH"/>
              </w:rPr>
            </w:pPr>
            <w:r w:rsidRPr="00DC2BA7">
              <w:rPr>
                <w:noProof/>
                <w:color w:val="000000"/>
                <w:lang w:val="it-IT"/>
              </w:rPr>
              <w:t>Tel: +40 21 31299 01</w:t>
            </w:r>
          </w:p>
        </w:tc>
      </w:tr>
      <w:tr w:rsidR="00211724" w14:paraId="7D405550" w14:textId="77777777" w:rsidTr="001C4B98">
        <w:trPr>
          <w:cantSplit/>
        </w:trPr>
        <w:tc>
          <w:tcPr>
            <w:tcW w:w="4678" w:type="dxa"/>
          </w:tcPr>
          <w:p w14:paraId="5ADCD91D" w14:textId="77777777" w:rsidR="009722FB" w:rsidRPr="00DC2BA7" w:rsidRDefault="00B60735" w:rsidP="001C4B98">
            <w:pPr>
              <w:widowControl w:val="0"/>
              <w:spacing w:line="240" w:lineRule="auto"/>
              <w:rPr>
                <w:color w:val="000000"/>
              </w:rPr>
            </w:pPr>
            <w:r w:rsidRPr="00DC2BA7">
              <w:rPr>
                <w:b/>
                <w:color w:val="000000"/>
              </w:rPr>
              <w:t>Ireland</w:t>
            </w:r>
          </w:p>
          <w:p w14:paraId="6582116A" w14:textId="77777777" w:rsidR="009722FB" w:rsidRPr="00DC2BA7" w:rsidRDefault="00B60735" w:rsidP="001C4B98">
            <w:pPr>
              <w:widowControl w:val="0"/>
              <w:spacing w:line="240" w:lineRule="auto"/>
              <w:rPr>
                <w:color w:val="000000"/>
              </w:rPr>
            </w:pPr>
            <w:r w:rsidRPr="00DC2BA7">
              <w:rPr>
                <w:color w:val="000000"/>
              </w:rPr>
              <w:t>Novartis Ireland Limited</w:t>
            </w:r>
          </w:p>
          <w:p w14:paraId="49E2EE38" w14:textId="77777777" w:rsidR="009722FB" w:rsidRPr="00DC2BA7" w:rsidRDefault="00B60735" w:rsidP="001C4B98">
            <w:pPr>
              <w:widowControl w:val="0"/>
              <w:spacing w:line="240" w:lineRule="auto"/>
              <w:rPr>
                <w:color w:val="000000"/>
              </w:rPr>
            </w:pPr>
            <w:r w:rsidRPr="00DC2BA7">
              <w:rPr>
                <w:color w:val="000000"/>
              </w:rPr>
              <w:t>Tel: +353 1 260 12 55</w:t>
            </w:r>
          </w:p>
          <w:p w14:paraId="21D9A49A" w14:textId="77777777" w:rsidR="009722FB" w:rsidRPr="00DC2BA7" w:rsidRDefault="009722FB" w:rsidP="001C4B98">
            <w:pPr>
              <w:widowControl w:val="0"/>
              <w:tabs>
                <w:tab w:val="left" w:pos="-720"/>
              </w:tabs>
              <w:suppressAutoHyphens/>
              <w:spacing w:line="240" w:lineRule="auto"/>
              <w:rPr>
                <w:color w:val="000000"/>
              </w:rPr>
            </w:pPr>
          </w:p>
        </w:tc>
        <w:tc>
          <w:tcPr>
            <w:tcW w:w="4678" w:type="dxa"/>
          </w:tcPr>
          <w:p w14:paraId="358C5BA6" w14:textId="77777777" w:rsidR="009722FB" w:rsidRPr="00DC2BA7" w:rsidRDefault="00B60735" w:rsidP="001C4B98">
            <w:pPr>
              <w:widowControl w:val="0"/>
              <w:spacing w:line="240" w:lineRule="auto"/>
              <w:rPr>
                <w:color w:val="000000"/>
                <w:lang w:val="sl-SI"/>
              </w:rPr>
            </w:pPr>
            <w:r w:rsidRPr="00DC2BA7">
              <w:rPr>
                <w:b/>
                <w:color w:val="000000"/>
                <w:lang w:val="sl-SI"/>
              </w:rPr>
              <w:t>Slovenija</w:t>
            </w:r>
          </w:p>
          <w:p w14:paraId="64A4AF84" w14:textId="77777777" w:rsidR="009722FB" w:rsidRPr="00DC2BA7" w:rsidRDefault="00B60735" w:rsidP="001C4B98">
            <w:pPr>
              <w:widowControl w:val="0"/>
              <w:spacing w:line="240" w:lineRule="auto"/>
              <w:rPr>
                <w:color w:val="000000"/>
                <w:lang w:val="sl-SI"/>
              </w:rPr>
            </w:pPr>
            <w:r w:rsidRPr="00DC2BA7">
              <w:rPr>
                <w:color w:val="000000"/>
                <w:lang w:val="sl-SI"/>
              </w:rPr>
              <w:t>Novartis Pharma Services Inc.</w:t>
            </w:r>
          </w:p>
          <w:p w14:paraId="1CEE4E58" w14:textId="77777777" w:rsidR="009722FB" w:rsidRPr="00DC2BA7" w:rsidRDefault="00B60735" w:rsidP="001C4B98">
            <w:pPr>
              <w:widowControl w:val="0"/>
              <w:spacing w:line="240" w:lineRule="auto"/>
              <w:rPr>
                <w:color w:val="000000"/>
                <w:lang w:val="sl-SI"/>
              </w:rPr>
            </w:pPr>
            <w:r w:rsidRPr="00DC2BA7">
              <w:rPr>
                <w:color w:val="000000"/>
                <w:lang w:val="sl-SI"/>
              </w:rPr>
              <w:t>Tel: +386 1 300 75 50</w:t>
            </w:r>
          </w:p>
        </w:tc>
      </w:tr>
      <w:tr w:rsidR="00211724" w14:paraId="30EDE939" w14:textId="77777777" w:rsidTr="001C4B98">
        <w:trPr>
          <w:cantSplit/>
        </w:trPr>
        <w:tc>
          <w:tcPr>
            <w:tcW w:w="4678" w:type="dxa"/>
          </w:tcPr>
          <w:p w14:paraId="2815EBFA" w14:textId="77777777" w:rsidR="009722FB" w:rsidRPr="00DC2BA7" w:rsidRDefault="00B60735" w:rsidP="001C4B98">
            <w:pPr>
              <w:widowControl w:val="0"/>
              <w:spacing w:line="240" w:lineRule="auto"/>
              <w:rPr>
                <w:b/>
                <w:color w:val="000000"/>
                <w:lang w:val="is-IS"/>
              </w:rPr>
            </w:pPr>
            <w:r w:rsidRPr="00DC2BA7">
              <w:rPr>
                <w:b/>
                <w:color w:val="000000"/>
                <w:lang w:val="is-IS"/>
              </w:rPr>
              <w:t>Ísland</w:t>
            </w:r>
          </w:p>
          <w:p w14:paraId="6C0AB0DB" w14:textId="77777777" w:rsidR="009722FB" w:rsidRPr="00DC2BA7" w:rsidRDefault="00B60735" w:rsidP="001C4B98">
            <w:pPr>
              <w:widowControl w:val="0"/>
              <w:spacing w:line="240" w:lineRule="auto"/>
              <w:rPr>
                <w:color w:val="000000"/>
                <w:lang w:val="is-IS"/>
              </w:rPr>
            </w:pPr>
            <w:r w:rsidRPr="00DC2BA7">
              <w:rPr>
                <w:color w:val="000000"/>
                <w:lang w:val="is-IS"/>
              </w:rPr>
              <w:t>Vistor hf.</w:t>
            </w:r>
          </w:p>
          <w:p w14:paraId="712FB5FF" w14:textId="77777777" w:rsidR="009722FB" w:rsidRPr="00DC2BA7" w:rsidRDefault="00B60735" w:rsidP="001C4B98">
            <w:pPr>
              <w:widowControl w:val="0"/>
              <w:tabs>
                <w:tab w:val="left" w:pos="-720"/>
              </w:tabs>
              <w:suppressAutoHyphens/>
              <w:spacing w:line="240" w:lineRule="auto"/>
              <w:rPr>
                <w:color w:val="000000"/>
                <w:lang w:val="is-IS"/>
              </w:rPr>
            </w:pPr>
            <w:r w:rsidRPr="00DC2BA7">
              <w:rPr>
                <w:noProof/>
                <w:color w:val="000000"/>
                <w:lang w:val="it-IT"/>
              </w:rPr>
              <w:t>S</w:t>
            </w:r>
            <w:r w:rsidRPr="00DC2BA7">
              <w:rPr>
                <w:noProof/>
                <w:color w:val="000000"/>
                <w:lang w:val="cs-CZ"/>
              </w:rPr>
              <w:t>í</w:t>
            </w:r>
            <w:r w:rsidRPr="00DC2BA7">
              <w:rPr>
                <w:noProof/>
                <w:color w:val="000000"/>
                <w:lang w:val="it-IT"/>
              </w:rPr>
              <w:t>mi</w:t>
            </w:r>
            <w:r w:rsidRPr="00DC2BA7">
              <w:rPr>
                <w:color w:val="000000"/>
                <w:lang w:val="is-IS"/>
              </w:rPr>
              <w:t>: +354 535 7000</w:t>
            </w:r>
          </w:p>
          <w:p w14:paraId="4E65DBF7" w14:textId="77777777" w:rsidR="009722FB" w:rsidRPr="00DC2BA7" w:rsidRDefault="009722FB" w:rsidP="001C4B98">
            <w:pPr>
              <w:widowControl w:val="0"/>
              <w:spacing w:line="240" w:lineRule="auto"/>
              <w:rPr>
                <w:b/>
                <w:color w:val="000000"/>
                <w:lang w:val="it-IT"/>
              </w:rPr>
            </w:pPr>
          </w:p>
        </w:tc>
        <w:tc>
          <w:tcPr>
            <w:tcW w:w="4678" w:type="dxa"/>
          </w:tcPr>
          <w:p w14:paraId="34B474F6" w14:textId="77777777" w:rsidR="009722FB" w:rsidRPr="00DC2BA7" w:rsidRDefault="00B60735" w:rsidP="001C4B98">
            <w:pPr>
              <w:widowControl w:val="0"/>
              <w:tabs>
                <w:tab w:val="left" w:pos="-720"/>
              </w:tabs>
              <w:suppressAutoHyphens/>
              <w:spacing w:line="240" w:lineRule="auto"/>
              <w:rPr>
                <w:b/>
                <w:color w:val="000000"/>
                <w:lang w:val="sk-SK"/>
              </w:rPr>
            </w:pPr>
            <w:r w:rsidRPr="00DC2BA7">
              <w:rPr>
                <w:b/>
                <w:color w:val="000000"/>
                <w:lang w:val="sk-SK"/>
              </w:rPr>
              <w:t>Slovenská republika</w:t>
            </w:r>
          </w:p>
          <w:p w14:paraId="09F7E03B" w14:textId="77777777" w:rsidR="009722FB" w:rsidRPr="00DC2BA7" w:rsidRDefault="00B60735" w:rsidP="001C4B98">
            <w:pPr>
              <w:widowControl w:val="0"/>
              <w:spacing w:line="240" w:lineRule="auto"/>
              <w:rPr>
                <w:i/>
                <w:color w:val="000000"/>
                <w:lang w:val="sk-SK"/>
              </w:rPr>
            </w:pPr>
            <w:r w:rsidRPr="00DC2BA7">
              <w:rPr>
                <w:color w:val="000000"/>
                <w:lang w:val="sk-SK"/>
              </w:rPr>
              <w:t>Novartis Slovakia s.r.o.</w:t>
            </w:r>
          </w:p>
          <w:p w14:paraId="0561E944" w14:textId="77777777" w:rsidR="009722FB" w:rsidRPr="00DC2BA7" w:rsidRDefault="00B60735" w:rsidP="001C4B98">
            <w:pPr>
              <w:widowControl w:val="0"/>
              <w:spacing w:line="240" w:lineRule="auto"/>
              <w:rPr>
                <w:color w:val="000000"/>
                <w:lang w:val="sk-SK"/>
              </w:rPr>
            </w:pPr>
            <w:r w:rsidRPr="00DC2BA7">
              <w:rPr>
                <w:color w:val="000000"/>
                <w:lang w:val="sk-SK"/>
              </w:rPr>
              <w:t>Tel: +421 2 5542 5439</w:t>
            </w:r>
          </w:p>
          <w:p w14:paraId="183E812A" w14:textId="77777777" w:rsidR="009722FB" w:rsidRPr="00DC2BA7" w:rsidRDefault="009722FB" w:rsidP="001C4B98">
            <w:pPr>
              <w:widowControl w:val="0"/>
              <w:tabs>
                <w:tab w:val="left" w:pos="-720"/>
              </w:tabs>
              <w:suppressAutoHyphens/>
              <w:spacing w:line="240" w:lineRule="auto"/>
              <w:rPr>
                <w:b/>
                <w:color w:val="000000"/>
                <w:lang w:val="sk-SK"/>
              </w:rPr>
            </w:pPr>
          </w:p>
        </w:tc>
      </w:tr>
      <w:tr w:rsidR="00211724" w:rsidRPr="00410B74" w14:paraId="233A5785" w14:textId="77777777" w:rsidTr="001C4B98">
        <w:trPr>
          <w:cantSplit/>
        </w:trPr>
        <w:tc>
          <w:tcPr>
            <w:tcW w:w="4678" w:type="dxa"/>
          </w:tcPr>
          <w:p w14:paraId="3218F5B1" w14:textId="77777777" w:rsidR="009722FB" w:rsidRPr="00DC2BA7" w:rsidRDefault="00B60735" w:rsidP="001C4B98">
            <w:pPr>
              <w:widowControl w:val="0"/>
              <w:spacing w:line="240" w:lineRule="auto"/>
              <w:rPr>
                <w:color w:val="000000"/>
                <w:lang w:val="pt-BR"/>
              </w:rPr>
            </w:pPr>
            <w:r w:rsidRPr="00DC2BA7">
              <w:rPr>
                <w:b/>
                <w:color w:val="000000"/>
                <w:lang w:val="pt-BR"/>
              </w:rPr>
              <w:t>Italia</w:t>
            </w:r>
          </w:p>
          <w:p w14:paraId="029653CF" w14:textId="77777777" w:rsidR="009722FB" w:rsidRPr="00DC2BA7" w:rsidRDefault="00B60735" w:rsidP="001C4B98">
            <w:pPr>
              <w:widowControl w:val="0"/>
              <w:spacing w:line="240" w:lineRule="auto"/>
              <w:rPr>
                <w:color w:val="000000"/>
                <w:lang w:val="pt-BR"/>
              </w:rPr>
            </w:pPr>
            <w:r w:rsidRPr="00DC2BA7">
              <w:rPr>
                <w:color w:val="000000"/>
                <w:lang w:val="pt-BR"/>
              </w:rPr>
              <w:t>Novartis Farma S.p.A.</w:t>
            </w:r>
          </w:p>
          <w:p w14:paraId="5C19CAC5" w14:textId="77777777" w:rsidR="009722FB" w:rsidRPr="00DC2BA7" w:rsidRDefault="00B60735" w:rsidP="001C4B98">
            <w:pPr>
              <w:widowControl w:val="0"/>
              <w:spacing w:line="240" w:lineRule="auto"/>
              <w:rPr>
                <w:b/>
                <w:color w:val="000000"/>
                <w:lang w:val="pt-PT"/>
              </w:rPr>
            </w:pPr>
            <w:r w:rsidRPr="00DC2BA7">
              <w:rPr>
                <w:color w:val="000000"/>
                <w:lang w:val="it-IT"/>
              </w:rPr>
              <w:t>Tel: +39 02 96 54 1</w:t>
            </w:r>
          </w:p>
        </w:tc>
        <w:tc>
          <w:tcPr>
            <w:tcW w:w="4678" w:type="dxa"/>
          </w:tcPr>
          <w:p w14:paraId="6484C59A" w14:textId="77777777" w:rsidR="009722FB" w:rsidRPr="00DC2BA7" w:rsidRDefault="00B60735" w:rsidP="001C4B98">
            <w:pPr>
              <w:widowControl w:val="0"/>
              <w:tabs>
                <w:tab w:val="left" w:pos="-720"/>
                <w:tab w:val="left" w:pos="4536"/>
              </w:tabs>
              <w:suppressAutoHyphens/>
              <w:spacing w:line="240" w:lineRule="auto"/>
              <w:rPr>
                <w:color w:val="000000"/>
                <w:lang w:val="fi-FI"/>
              </w:rPr>
            </w:pPr>
            <w:r w:rsidRPr="00DC2BA7">
              <w:rPr>
                <w:b/>
                <w:color w:val="000000"/>
                <w:lang w:val="fi-FI"/>
              </w:rPr>
              <w:t>Suomi/Finland</w:t>
            </w:r>
          </w:p>
          <w:p w14:paraId="549D9437" w14:textId="77777777" w:rsidR="009722FB" w:rsidRPr="00DC2BA7" w:rsidRDefault="00B60735" w:rsidP="001C4B98">
            <w:pPr>
              <w:widowControl w:val="0"/>
              <w:spacing w:line="240" w:lineRule="auto"/>
              <w:rPr>
                <w:color w:val="000000"/>
                <w:lang w:val="fi-FI"/>
              </w:rPr>
            </w:pPr>
            <w:r w:rsidRPr="00DC2BA7">
              <w:rPr>
                <w:color w:val="000000"/>
                <w:lang w:val="fi-FI"/>
              </w:rPr>
              <w:t>Novartis Finland Oy</w:t>
            </w:r>
          </w:p>
          <w:p w14:paraId="3C4BD1B4" w14:textId="77777777" w:rsidR="009722FB" w:rsidRPr="00DC2BA7" w:rsidRDefault="00B60735" w:rsidP="001C4B98">
            <w:pPr>
              <w:widowControl w:val="0"/>
              <w:spacing w:line="240" w:lineRule="auto"/>
              <w:rPr>
                <w:color w:val="000000"/>
                <w:lang w:val="fi-FI"/>
              </w:rPr>
            </w:pPr>
            <w:r w:rsidRPr="00DC2BA7">
              <w:rPr>
                <w:color w:val="000000"/>
                <w:lang w:val="fi-FI"/>
              </w:rPr>
              <w:t>Puh/Tel: +</w:t>
            </w:r>
            <w:r w:rsidRPr="00DC2BA7">
              <w:rPr>
                <w:color w:val="000000"/>
                <w:lang w:val="sv-SE" w:bidi="he-IL"/>
              </w:rPr>
              <w:t>358 (0)10 6133 200</w:t>
            </w:r>
          </w:p>
          <w:p w14:paraId="43B8CA6C" w14:textId="77777777" w:rsidR="009722FB" w:rsidRPr="00DC2BA7" w:rsidRDefault="009722FB" w:rsidP="001C4B98">
            <w:pPr>
              <w:widowControl w:val="0"/>
              <w:tabs>
                <w:tab w:val="left" w:pos="-720"/>
              </w:tabs>
              <w:suppressAutoHyphens/>
              <w:spacing w:line="240" w:lineRule="auto"/>
              <w:rPr>
                <w:b/>
                <w:color w:val="000000"/>
                <w:lang w:val="sv-SE"/>
              </w:rPr>
            </w:pPr>
          </w:p>
        </w:tc>
      </w:tr>
      <w:tr w:rsidR="00211724" w:rsidRPr="00410B74" w14:paraId="74388725" w14:textId="77777777" w:rsidTr="001C4B98">
        <w:trPr>
          <w:cantSplit/>
        </w:trPr>
        <w:tc>
          <w:tcPr>
            <w:tcW w:w="4678" w:type="dxa"/>
          </w:tcPr>
          <w:p w14:paraId="103C4B55" w14:textId="77777777" w:rsidR="009722FB" w:rsidRPr="00DC2BA7" w:rsidRDefault="00B60735" w:rsidP="001C4B98">
            <w:pPr>
              <w:widowControl w:val="0"/>
              <w:spacing w:line="240" w:lineRule="auto"/>
              <w:rPr>
                <w:b/>
                <w:color w:val="000000"/>
                <w:lang w:val="el-GR"/>
              </w:rPr>
            </w:pPr>
            <w:r w:rsidRPr="00DC2BA7">
              <w:rPr>
                <w:b/>
                <w:color w:val="000000"/>
                <w:lang w:val="el-GR"/>
              </w:rPr>
              <w:t>Κύπρος</w:t>
            </w:r>
          </w:p>
          <w:p w14:paraId="7422B053" w14:textId="77777777" w:rsidR="009722FB" w:rsidRPr="00DC2BA7" w:rsidRDefault="00B60735" w:rsidP="001C4B98">
            <w:pPr>
              <w:widowControl w:val="0"/>
              <w:spacing w:line="240" w:lineRule="auto"/>
              <w:rPr>
                <w:color w:val="000000"/>
                <w:lang w:val="el-GR"/>
              </w:rPr>
            </w:pPr>
            <w:r w:rsidRPr="00DC2BA7">
              <w:rPr>
                <w:color w:val="000000"/>
                <w:lang w:val="fr-FR" w:bidi="he-IL"/>
              </w:rPr>
              <w:t>Novartis Pharma Services Inc.</w:t>
            </w:r>
          </w:p>
          <w:p w14:paraId="71D3660C" w14:textId="77777777" w:rsidR="009722FB" w:rsidRPr="00DC2BA7" w:rsidRDefault="00B60735" w:rsidP="001C4B98">
            <w:pPr>
              <w:widowControl w:val="0"/>
              <w:tabs>
                <w:tab w:val="left" w:pos="-720"/>
              </w:tabs>
              <w:suppressAutoHyphens/>
              <w:spacing w:line="240" w:lineRule="auto"/>
              <w:rPr>
                <w:color w:val="000000"/>
                <w:lang w:val="el-GR"/>
              </w:rPr>
            </w:pPr>
            <w:r w:rsidRPr="00DC2BA7">
              <w:rPr>
                <w:color w:val="000000"/>
                <w:lang w:val="el-GR"/>
              </w:rPr>
              <w:t>Τηλ: +</w:t>
            </w:r>
            <w:r w:rsidRPr="00DC2BA7">
              <w:rPr>
                <w:color w:val="000000"/>
                <w:lang w:val="sv-SE"/>
              </w:rPr>
              <w:t>357 22 690 690</w:t>
            </w:r>
          </w:p>
          <w:p w14:paraId="55FECAFA" w14:textId="77777777" w:rsidR="009722FB" w:rsidRPr="00DC2BA7" w:rsidRDefault="009722FB" w:rsidP="001C4B98">
            <w:pPr>
              <w:widowControl w:val="0"/>
              <w:spacing w:line="240" w:lineRule="auto"/>
              <w:rPr>
                <w:b/>
                <w:color w:val="000000"/>
                <w:lang w:val="el-GR"/>
              </w:rPr>
            </w:pPr>
          </w:p>
        </w:tc>
        <w:tc>
          <w:tcPr>
            <w:tcW w:w="4678" w:type="dxa"/>
          </w:tcPr>
          <w:p w14:paraId="2ABDB2F6" w14:textId="77777777" w:rsidR="009722FB" w:rsidRPr="00DC2BA7" w:rsidRDefault="00B60735" w:rsidP="001C4B98">
            <w:pPr>
              <w:widowControl w:val="0"/>
              <w:tabs>
                <w:tab w:val="left" w:pos="-720"/>
                <w:tab w:val="left" w:pos="4536"/>
              </w:tabs>
              <w:suppressAutoHyphens/>
              <w:spacing w:line="240" w:lineRule="auto"/>
              <w:rPr>
                <w:b/>
                <w:color w:val="000000"/>
                <w:lang w:val="sv-SE"/>
              </w:rPr>
            </w:pPr>
            <w:r w:rsidRPr="00DC2BA7">
              <w:rPr>
                <w:b/>
                <w:color w:val="000000"/>
                <w:lang w:val="sv-SE"/>
              </w:rPr>
              <w:t>Sverige</w:t>
            </w:r>
          </w:p>
          <w:p w14:paraId="4A874E8C" w14:textId="77777777" w:rsidR="009722FB" w:rsidRPr="00DC2BA7" w:rsidRDefault="00B60735" w:rsidP="001C4B98">
            <w:pPr>
              <w:widowControl w:val="0"/>
              <w:spacing w:line="240" w:lineRule="auto"/>
              <w:rPr>
                <w:color w:val="000000"/>
                <w:lang w:val="sv-SE"/>
              </w:rPr>
            </w:pPr>
            <w:r w:rsidRPr="00DC2BA7">
              <w:rPr>
                <w:color w:val="000000"/>
                <w:lang w:val="sv-SE"/>
              </w:rPr>
              <w:t>Novartis Sverige AB</w:t>
            </w:r>
          </w:p>
          <w:p w14:paraId="43DD4021" w14:textId="77777777" w:rsidR="009722FB" w:rsidRPr="00DC2BA7" w:rsidRDefault="00B60735" w:rsidP="001C4B98">
            <w:pPr>
              <w:widowControl w:val="0"/>
              <w:spacing w:line="240" w:lineRule="auto"/>
              <w:rPr>
                <w:color w:val="000000"/>
                <w:lang w:val="sv-SE"/>
              </w:rPr>
            </w:pPr>
            <w:r w:rsidRPr="00DC2BA7">
              <w:rPr>
                <w:color w:val="000000"/>
                <w:lang w:val="sv-SE"/>
              </w:rPr>
              <w:t>Tel: +46 8 732 32 00</w:t>
            </w:r>
          </w:p>
          <w:p w14:paraId="19F201B7" w14:textId="77777777" w:rsidR="009722FB" w:rsidRPr="00DC2BA7" w:rsidRDefault="009722FB" w:rsidP="001C4B98">
            <w:pPr>
              <w:widowControl w:val="0"/>
              <w:tabs>
                <w:tab w:val="left" w:pos="-720"/>
                <w:tab w:val="left" w:pos="4536"/>
              </w:tabs>
              <w:suppressAutoHyphens/>
              <w:spacing w:line="240" w:lineRule="auto"/>
              <w:rPr>
                <w:b/>
                <w:color w:val="000000"/>
                <w:lang w:val="fi-FI"/>
              </w:rPr>
            </w:pPr>
          </w:p>
        </w:tc>
      </w:tr>
      <w:tr w:rsidR="00211724" w14:paraId="44B0B92E" w14:textId="77777777" w:rsidTr="001C4B98">
        <w:trPr>
          <w:cantSplit/>
        </w:trPr>
        <w:tc>
          <w:tcPr>
            <w:tcW w:w="4678" w:type="dxa"/>
          </w:tcPr>
          <w:p w14:paraId="37A58317" w14:textId="77777777" w:rsidR="009722FB" w:rsidRPr="00DC2BA7" w:rsidRDefault="00B60735" w:rsidP="001C4B98">
            <w:pPr>
              <w:widowControl w:val="0"/>
              <w:spacing w:line="240" w:lineRule="auto"/>
              <w:rPr>
                <w:b/>
                <w:color w:val="000000"/>
                <w:lang w:val="lv-LV"/>
              </w:rPr>
            </w:pPr>
            <w:r w:rsidRPr="00DC2BA7">
              <w:rPr>
                <w:b/>
                <w:color w:val="000000"/>
                <w:lang w:val="lv-LV"/>
              </w:rPr>
              <w:t>Latvija</w:t>
            </w:r>
          </w:p>
          <w:p w14:paraId="63A2CB84" w14:textId="77777777" w:rsidR="009722FB" w:rsidRPr="00DC2BA7" w:rsidRDefault="00B60735" w:rsidP="001C4B98">
            <w:pPr>
              <w:widowControl w:val="0"/>
              <w:spacing w:line="240" w:lineRule="auto"/>
              <w:rPr>
                <w:color w:val="000000"/>
                <w:lang w:val="lv-LV"/>
              </w:rPr>
            </w:pPr>
            <w:r w:rsidRPr="00DC2BA7">
              <w:rPr>
                <w:lang w:val="it-IT"/>
              </w:rPr>
              <w:t>SIA Novartis Baltics</w:t>
            </w:r>
          </w:p>
          <w:p w14:paraId="77666FB3" w14:textId="77777777" w:rsidR="009722FB" w:rsidRPr="00DC2BA7" w:rsidRDefault="00B60735" w:rsidP="001C4B98">
            <w:pPr>
              <w:widowControl w:val="0"/>
              <w:tabs>
                <w:tab w:val="left" w:pos="-720"/>
              </w:tabs>
              <w:suppressAutoHyphens/>
              <w:spacing w:line="240" w:lineRule="auto"/>
              <w:rPr>
                <w:color w:val="000000"/>
                <w:lang w:val="lv-LV"/>
              </w:rPr>
            </w:pPr>
            <w:r w:rsidRPr="00DC2BA7">
              <w:rPr>
                <w:color w:val="000000"/>
                <w:lang w:val="lv-LV"/>
              </w:rPr>
              <w:t>Tel: +371 67 887 070</w:t>
            </w:r>
          </w:p>
          <w:p w14:paraId="2FD823AF" w14:textId="77777777" w:rsidR="009722FB" w:rsidRPr="00DC2BA7" w:rsidRDefault="009722FB" w:rsidP="001C4B98">
            <w:pPr>
              <w:widowControl w:val="0"/>
              <w:tabs>
                <w:tab w:val="left" w:pos="-720"/>
              </w:tabs>
              <w:suppressAutoHyphens/>
              <w:spacing w:line="240" w:lineRule="auto"/>
              <w:rPr>
                <w:color w:val="000000"/>
                <w:lang w:val="fi-FI"/>
              </w:rPr>
            </w:pPr>
          </w:p>
        </w:tc>
        <w:tc>
          <w:tcPr>
            <w:tcW w:w="4678" w:type="dxa"/>
          </w:tcPr>
          <w:p w14:paraId="35FCF787" w14:textId="77777777" w:rsidR="009722FB" w:rsidRPr="00A2093F" w:rsidRDefault="009722FB" w:rsidP="001C4B98">
            <w:pPr>
              <w:widowControl w:val="0"/>
              <w:spacing w:line="240" w:lineRule="auto"/>
              <w:rPr>
                <w:color w:val="000000"/>
                <w:lang w:val="en-US"/>
              </w:rPr>
            </w:pPr>
          </w:p>
        </w:tc>
      </w:tr>
    </w:tbl>
    <w:p w14:paraId="4ABCE9F5" w14:textId="77777777" w:rsidR="009722FB" w:rsidRPr="00DC2BA7" w:rsidRDefault="009722FB" w:rsidP="00535973">
      <w:pPr>
        <w:widowControl w:val="0"/>
        <w:tabs>
          <w:tab w:val="clear" w:pos="567"/>
        </w:tabs>
        <w:spacing w:line="240" w:lineRule="auto"/>
        <w:ind w:right="-449"/>
        <w:rPr>
          <w:color w:val="000000"/>
          <w:lang w:val="de-CH"/>
        </w:rPr>
      </w:pPr>
    </w:p>
    <w:p w14:paraId="4C684A73" w14:textId="77777777" w:rsidR="009722FB" w:rsidRPr="00DC2BA7" w:rsidRDefault="00B60735" w:rsidP="00535973">
      <w:pPr>
        <w:widowControl w:val="0"/>
        <w:numPr>
          <w:ilvl w:val="12"/>
          <w:numId w:val="0"/>
        </w:numPr>
        <w:spacing w:line="240" w:lineRule="auto"/>
        <w:ind w:right="-2"/>
        <w:rPr>
          <w:b/>
          <w:bCs/>
          <w:lang w:val="sv-SE"/>
        </w:rPr>
      </w:pPr>
      <w:r w:rsidRPr="00DC2BA7">
        <w:rPr>
          <w:b/>
          <w:bCs/>
          <w:lang w:val="sv-SE"/>
        </w:rPr>
        <w:t>Denna bipacksedel ändrades senast</w:t>
      </w:r>
    </w:p>
    <w:p w14:paraId="57FCED93" w14:textId="77777777" w:rsidR="009722FB" w:rsidRPr="00DC2BA7" w:rsidRDefault="009722FB" w:rsidP="00535973">
      <w:pPr>
        <w:widowControl w:val="0"/>
        <w:numPr>
          <w:ilvl w:val="12"/>
          <w:numId w:val="0"/>
        </w:numPr>
        <w:spacing w:line="240" w:lineRule="auto"/>
        <w:ind w:right="-2"/>
        <w:rPr>
          <w:bCs/>
          <w:lang w:val="sv-SE"/>
        </w:rPr>
      </w:pPr>
    </w:p>
    <w:p w14:paraId="1D330B67" w14:textId="77777777" w:rsidR="009722FB" w:rsidRPr="00DC2BA7" w:rsidRDefault="00B60735" w:rsidP="009722FB">
      <w:pPr>
        <w:keepNext/>
        <w:numPr>
          <w:ilvl w:val="12"/>
          <w:numId w:val="0"/>
        </w:numPr>
        <w:spacing w:line="240" w:lineRule="auto"/>
        <w:rPr>
          <w:b/>
          <w:noProof/>
          <w:szCs w:val="24"/>
          <w:lang w:val="sv-SE"/>
        </w:rPr>
      </w:pPr>
      <w:r w:rsidRPr="00DC2BA7">
        <w:rPr>
          <w:b/>
          <w:noProof/>
          <w:szCs w:val="24"/>
          <w:lang w:val="sv-SE"/>
        </w:rPr>
        <w:t>Övriga informationskällor</w:t>
      </w:r>
    </w:p>
    <w:p w14:paraId="4A493094" w14:textId="77777777" w:rsidR="009722FB" w:rsidRPr="00DC2BA7" w:rsidRDefault="00B60735" w:rsidP="009722FB">
      <w:pPr>
        <w:numPr>
          <w:ilvl w:val="12"/>
          <w:numId w:val="0"/>
        </w:numPr>
        <w:spacing w:line="240" w:lineRule="auto"/>
        <w:ind w:right="-2"/>
        <w:jc w:val="both"/>
        <w:rPr>
          <w:noProof/>
          <w:lang w:val="sv-SE"/>
        </w:rPr>
      </w:pPr>
      <w:r w:rsidRPr="00DC2BA7">
        <w:rPr>
          <w:noProof/>
          <w:szCs w:val="24"/>
          <w:lang w:val="sv-SE"/>
        </w:rPr>
        <w:t xml:space="preserve">Ytterligare information om detta läkemedel finns på Europeiska läkemedelsmyndighetens webbplats </w:t>
      </w:r>
      <w:hyperlink r:id="rId37" w:history="1">
        <w:r w:rsidRPr="00DC2BA7">
          <w:rPr>
            <w:rStyle w:val="Hyperlink"/>
            <w:noProof/>
            <w:szCs w:val="24"/>
            <w:lang w:val="sv-SE"/>
          </w:rPr>
          <w:t>http://www.ema.europa.eu</w:t>
        </w:r>
      </w:hyperlink>
    </w:p>
    <w:p w14:paraId="74D98683" w14:textId="77777777" w:rsidR="009722FB" w:rsidRPr="00535973" w:rsidRDefault="00B60735" w:rsidP="009722FB">
      <w:pPr>
        <w:spacing w:line="240" w:lineRule="auto"/>
        <w:rPr>
          <w:lang w:val="sv-SE"/>
        </w:rPr>
      </w:pPr>
      <w:r w:rsidRPr="00535973">
        <w:rPr>
          <w:noProof/>
          <w:lang w:val="sv-SE"/>
        </w:rPr>
        <w:br w:type="page"/>
      </w:r>
      <w:bookmarkStart w:id="19" w:name="_Hlk132898128"/>
    </w:p>
    <w:p w14:paraId="580A4D3E" w14:textId="77777777" w:rsidR="008B0A5B" w:rsidRPr="00111DEC" w:rsidRDefault="00B60735" w:rsidP="009722FB">
      <w:pPr>
        <w:spacing w:line="240" w:lineRule="auto"/>
        <w:rPr>
          <w:b/>
          <w:bCs/>
          <w:lang w:val="sv-SE"/>
        </w:rPr>
      </w:pPr>
      <w:r w:rsidRPr="00111DEC">
        <w:rPr>
          <w:b/>
          <w:bCs/>
          <w:lang w:val="sv-SE"/>
        </w:rPr>
        <w:lastRenderedPageBreak/>
        <w:t>INSTRUKTIONER FÖR ANVÄNDNING AV XOLAIR FÖRFYLLD SPRUTA</w:t>
      </w:r>
    </w:p>
    <w:p w14:paraId="1E4234E4" w14:textId="77777777" w:rsidR="009722FB" w:rsidRPr="004169A9" w:rsidRDefault="009722FB" w:rsidP="009722FB">
      <w:pPr>
        <w:spacing w:line="240" w:lineRule="auto"/>
        <w:rPr>
          <w:bCs/>
          <w:lang w:val="sv-SE"/>
        </w:rPr>
      </w:pPr>
    </w:p>
    <w:p w14:paraId="6CF3E1D9" w14:textId="77777777" w:rsidR="009722FB" w:rsidRPr="004169A9" w:rsidRDefault="00B60735" w:rsidP="009722FB">
      <w:pPr>
        <w:spacing w:line="240" w:lineRule="auto"/>
        <w:rPr>
          <w:lang w:val="sv-SE"/>
        </w:rPr>
      </w:pPr>
      <w:r w:rsidRPr="004169A9">
        <w:rPr>
          <w:lang w:val="sv-SE"/>
        </w:rPr>
        <w:t>Dessa “Instruktioner för användning” innehåller information</w:t>
      </w:r>
      <w:r>
        <w:rPr>
          <w:lang w:val="sv-SE"/>
        </w:rPr>
        <w:t xml:space="preserve"> om hur man injicerar Xolair.</w:t>
      </w:r>
    </w:p>
    <w:p w14:paraId="632C258F" w14:textId="77777777" w:rsidR="009722FB" w:rsidRPr="004169A9" w:rsidRDefault="009722FB" w:rsidP="009722FB">
      <w:pPr>
        <w:spacing w:line="240" w:lineRule="auto"/>
        <w:rPr>
          <w:lang w:val="sv-SE"/>
        </w:rPr>
      </w:pPr>
    </w:p>
    <w:p w14:paraId="2FA9D629" w14:textId="77777777" w:rsidR="009722FB" w:rsidRDefault="00B60735" w:rsidP="009722FB">
      <w:pPr>
        <w:spacing w:line="240" w:lineRule="auto"/>
        <w:rPr>
          <w:lang w:val="sv-SE"/>
        </w:rPr>
      </w:pPr>
      <w:r w:rsidRPr="004169A9">
        <w:rPr>
          <w:lang w:val="sv-SE"/>
        </w:rPr>
        <w:t xml:space="preserve">Om din läkare </w:t>
      </w:r>
      <w:r w:rsidR="00195FEB">
        <w:rPr>
          <w:lang w:val="sv-SE"/>
        </w:rPr>
        <w:t>anser</w:t>
      </w:r>
      <w:r w:rsidRPr="004169A9">
        <w:rPr>
          <w:lang w:val="sv-SE"/>
        </w:rPr>
        <w:t xml:space="preserve"> att du</w:t>
      </w:r>
      <w:r w:rsidR="00195FEB">
        <w:rPr>
          <w:lang w:val="sv-SE"/>
        </w:rPr>
        <w:t xml:space="preserve"> själv</w:t>
      </w:r>
      <w:r w:rsidRPr="004169A9">
        <w:rPr>
          <w:lang w:val="sv-SE"/>
        </w:rPr>
        <w:t xml:space="preserve"> eller </w:t>
      </w:r>
      <w:r w:rsidR="00A372A6">
        <w:rPr>
          <w:lang w:val="sv-SE"/>
        </w:rPr>
        <w:t>en</w:t>
      </w:r>
      <w:r w:rsidR="00195FEB">
        <w:rPr>
          <w:lang w:val="sv-SE"/>
        </w:rPr>
        <w:t xml:space="preserve"> annan person (t ex</w:t>
      </w:r>
      <w:r w:rsidR="00A372A6">
        <w:rPr>
          <w:lang w:val="sv-SE"/>
        </w:rPr>
        <w:t xml:space="preserve"> anhörig</w:t>
      </w:r>
      <w:r w:rsidR="00195FEB">
        <w:rPr>
          <w:lang w:val="sv-SE"/>
        </w:rPr>
        <w:t>)</w:t>
      </w:r>
      <w:r w:rsidR="00A372A6">
        <w:rPr>
          <w:lang w:val="sv-SE"/>
        </w:rPr>
        <w:t xml:space="preserve"> </w:t>
      </w:r>
      <w:r w:rsidR="00195FEB">
        <w:rPr>
          <w:lang w:val="sv-SE"/>
        </w:rPr>
        <w:t>skulle kunna använda Xolair-</w:t>
      </w:r>
      <w:r w:rsidR="00A372A6">
        <w:rPr>
          <w:lang w:val="sv-SE"/>
        </w:rPr>
        <w:t>injektioner</w:t>
      </w:r>
      <w:r w:rsidR="00195FEB">
        <w:rPr>
          <w:lang w:val="sv-SE"/>
        </w:rPr>
        <w:t>na</w:t>
      </w:r>
      <w:r w:rsidR="00A372A6">
        <w:rPr>
          <w:lang w:val="sv-SE"/>
        </w:rPr>
        <w:t xml:space="preserve"> hemma, s</w:t>
      </w:r>
      <w:r w:rsidR="00DB14E1">
        <w:rPr>
          <w:lang w:val="sv-SE"/>
        </w:rPr>
        <w:t>äkerställ</w:t>
      </w:r>
      <w:r w:rsidR="00A372A6">
        <w:rPr>
          <w:lang w:val="sv-SE"/>
        </w:rPr>
        <w:t xml:space="preserve"> att din läkare eller sjuksköterska visar dig eller din anhöriga hur man förbereder och injicerar Xolair förfylld spruta innan du använder den första gången.</w:t>
      </w:r>
    </w:p>
    <w:p w14:paraId="2189BC5C" w14:textId="77777777" w:rsidR="0092748B" w:rsidRDefault="0092748B" w:rsidP="009722FB">
      <w:pPr>
        <w:spacing w:line="240" w:lineRule="auto"/>
        <w:rPr>
          <w:lang w:val="sv-SE"/>
        </w:rPr>
      </w:pPr>
    </w:p>
    <w:p w14:paraId="3C0BEA9E" w14:textId="77777777" w:rsidR="0092748B" w:rsidRDefault="00B60735" w:rsidP="009722FB">
      <w:pPr>
        <w:spacing w:line="240" w:lineRule="auto"/>
        <w:rPr>
          <w:lang w:val="sv-SE"/>
        </w:rPr>
      </w:pPr>
      <w:r>
        <w:rPr>
          <w:lang w:val="sv-SE"/>
        </w:rPr>
        <w:t xml:space="preserve">Barn under 12 år förväntas inte injicera Xolair själva, men om läkaren anser att det är lämpligt kan </w:t>
      </w:r>
      <w:r w:rsidR="00195FEB">
        <w:rPr>
          <w:lang w:val="sv-SE"/>
        </w:rPr>
        <w:t>t ex en vårdnadshavare</w:t>
      </w:r>
      <w:r>
        <w:rPr>
          <w:lang w:val="sv-SE"/>
        </w:rPr>
        <w:t xml:space="preserve"> inj</w:t>
      </w:r>
      <w:r w:rsidR="00195FEB">
        <w:rPr>
          <w:lang w:val="sv-SE"/>
        </w:rPr>
        <w:t>icera Xolair</w:t>
      </w:r>
      <w:r>
        <w:rPr>
          <w:lang w:val="sv-SE"/>
        </w:rPr>
        <w:t xml:space="preserve"> efter </w:t>
      </w:r>
      <w:r w:rsidR="00195FEB">
        <w:rPr>
          <w:lang w:val="sv-SE"/>
        </w:rPr>
        <w:t>genomgången</w:t>
      </w:r>
      <w:r>
        <w:rPr>
          <w:lang w:val="sv-SE"/>
        </w:rPr>
        <w:t xml:space="preserve"> </w:t>
      </w:r>
      <w:r w:rsidR="00195FEB">
        <w:rPr>
          <w:lang w:val="sv-SE"/>
        </w:rPr>
        <w:t>utbildning</w:t>
      </w:r>
      <w:r>
        <w:rPr>
          <w:lang w:val="sv-SE"/>
        </w:rPr>
        <w:t>.</w:t>
      </w:r>
    </w:p>
    <w:p w14:paraId="30347708" w14:textId="77777777" w:rsidR="004169A9" w:rsidRPr="004169A9" w:rsidRDefault="004169A9" w:rsidP="009722FB">
      <w:pPr>
        <w:spacing w:line="240" w:lineRule="auto"/>
        <w:rPr>
          <w:lang w:val="sv-SE"/>
        </w:rPr>
      </w:pPr>
    </w:p>
    <w:p w14:paraId="67C73A42" w14:textId="77777777" w:rsidR="009722FB" w:rsidRDefault="00B60735">
      <w:pPr>
        <w:spacing w:line="240" w:lineRule="auto"/>
        <w:rPr>
          <w:rFonts w:eastAsiaTheme="minorHAnsi"/>
          <w:lang w:val="sv-SE"/>
        </w:rPr>
      </w:pPr>
      <w:r>
        <w:rPr>
          <w:rFonts w:eastAsiaTheme="minorHAnsi"/>
          <w:lang w:val="sv-SE"/>
        </w:rPr>
        <w:t>Försäkra dig</w:t>
      </w:r>
      <w:r w:rsidR="0092748B">
        <w:rPr>
          <w:rFonts w:eastAsiaTheme="minorHAnsi"/>
          <w:lang w:val="sv-SE"/>
        </w:rPr>
        <w:t xml:space="preserve"> </w:t>
      </w:r>
      <w:r w:rsidR="001C2E08">
        <w:rPr>
          <w:rFonts w:eastAsiaTheme="minorHAnsi"/>
          <w:lang w:val="sv-SE"/>
        </w:rPr>
        <w:t xml:space="preserve">om </w:t>
      </w:r>
      <w:r w:rsidR="0092748B">
        <w:rPr>
          <w:rFonts w:eastAsiaTheme="minorHAnsi"/>
          <w:lang w:val="sv-SE"/>
        </w:rPr>
        <w:t>att</w:t>
      </w:r>
      <w:r w:rsidR="0092748B" w:rsidRPr="004169A9">
        <w:rPr>
          <w:rFonts w:eastAsiaTheme="minorHAnsi"/>
          <w:lang w:val="sv-SE"/>
        </w:rPr>
        <w:t xml:space="preserve"> du läser</w:t>
      </w:r>
      <w:r w:rsidR="0092748B">
        <w:rPr>
          <w:rFonts w:eastAsiaTheme="minorHAnsi"/>
          <w:lang w:val="sv-SE"/>
        </w:rPr>
        <w:t xml:space="preserve"> och förstår dessa ”Instruktioner för användning” innan du injicerar Xolair förfylld spruta. Tala med din läkare om du har några frågor.</w:t>
      </w:r>
    </w:p>
    <w:p w14:paraId="6112D356" w14:textId="77777777" w:rsidR="004B1234" w:rsidRPr="004169A9" w:rsidRDefault="004B1234" w:rsidP="004169A9">
      <w:pPr>
        <w:spacing w:line="240" w:lineRule="auto"/>
        <w:rPr>
          <w:rFonts w:eastAsiaTheme="minorHAnsi"/>
          <w:lang w:val="sv-SE"/>
        </w:rPr>
      </w:pPr>
    </w:p>
    <w:tbl>
      <w:tblPr>
        <w:tblStyle w:val="TableGrid1"/>
        <w:tblW w:w="0" w:type="auto"/>
        <w:tblLook w:val="04A0" w:firstRow="1" w:lastRow="0" w:firstColumn="1" w:lastColumn="0" w:noHBand="0" w:noVBand="1"/>
      </w:tblPr>
      <w:tblGrid>
        <w:gridCol w:w="9071"/>
      </w:tblGrid>
      <w:tr w:rsidR="00211724" w14:paraId="51E375D5" w14:textId="77777777" w:rsidTr="001C4B98">
        <w:tc>
          <w:tcPr>
            <w:tcW w:w="9350" w:type="dxa"/>
            <w:tcBorders>
              <w:top w:val="nil"/>
              <w:left w:val="nil"/>
              <w:bottom w:val="nil"/>
              <w:right w:val="nil"/>
            </w:tcBorders>
          </w:tcPr>
          <w:p w14:paraId="2A427085" w14:textId="77777777" w:rsidR="009722FB" w:rsidRPr="00226D05" w:rsidRDefault="00B60735" w:rsidP="001C4B98">
            <w:pPr>
              <w:tabs>
                <w:tab w:val="clear" w:pos="567"/>
              </w:tabs>
              <w:spacing w:line="240" w:lineRule="auto"/>
              <w:jc w:val="center"/>
              <w:rPr>
                <w:sz w:val="24"/>
                <w:szCs w:val="24"/>
                <w:lang w:val="en-US"/>
              </w:rPr>
            </w:pPr>
            <w:r w:rsidRPr="00226D05">
              <w:rPr>
                <w:noProof/>
                <w:sz w:val="20"/>
                <w:lang w:val="en-US"/>
              </w:rPr>
              <mc:AlternateContent>
                <mc:Choice Requires="wps">
                  <w:drawing>
                    <wp:anchor distT="0" distB="0" distL="114300" distR="114300" simplePos="0" relativeHeight="252162048" behindDoc="0" locked="0" layoutInCell="1" allowOverlap="1" wp14:anchorId="7E8B8E7F" wp14:editId="4AE69F2A">
                      <wp:simplePos x="0" y="0"/>
                      <wp:positionH relativeFrom="column">
                        <wp:posOffset>2336165</wp:posOffset>
                      </wp:positionH>
                      <wp:positionV relativeFrom="paragraph">
                        <wp:posOffset>1087120</wp:posOffset>
                      </wp:positionV>
                      <wp:extent cx="1381125" cy="504825"/>
                      <wp:effectExtent l="0" t="0" r="28575" b="28575"/>
                      <wp:wrapNone/>
                      <wp:docPr id="307815773" name="Text Box 307815773"/>
                      <wp:cNvGraphicFramePr/>
                      <a:graphic xmlns:a="http://schemas.openxmlformats.org/drawingml/2006/main">
                        <a:graphicData uri="http://schemas.microsoft.com/office/word/2010/wordprocessingShape">
                          <wps:wsp>
                            <wps:cNvSpPr txBox="1"/>
                            <wps:spPr>
                              <a:xfrm>
                                <a:off x="0" y="0"/>
                                <a:ext cx="1381125" cy="504825"/>
                              </a:xfrm>
                              <a:prstGeom prst="rect">
                                <a:avLst/>
                              </a:prstGeom>
                              <a:solidFill>
                                <a:sysClr val="window" lastClr="FFFFFF"/>
                              </a:solidFill>
                              <a:ln w="6350">
                                <a:solidFill>
                                  <a:sysClr val="window" lastClr="FFFFFF"/>
                                </a:solidFill>
                              </a:ln>
                            </wps:spPr>
                            <wps:txbx>
                              <w:txbxContent>
                                <w:p w14:paraId="3D60E91C" w14:textId="77777777" w:rsidR="009722FB" w:rsidRPr="00226D05" w:rsidRDefault="00B60735" w:rsidP="009722FB">
                                  <w:r>
                                    <w:t>Aktiveringsklämmor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7E8B8E7F" id="Text Box 307815773" o:spid="_x0000_s1247" type="#_x0000_t202" style="position:absolute;left:0;text-align:left;margin-left:183.95pt;margin-top:85.6pt;width:108.75pt;height:39.75pt;z-index:252162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47ejNQIAAJkEAAAOAAAAZHJzL2Uyb0RvYy54bWysVN9v2jAQfp+0/8Hy+0hCoWURoWJUTJNQ&#10;W4lOfTaOQyI5Ps82JOyv39lJgHZ7qsaDufOd78d332V+39aSHIWxFaiMJqOYEqE45JXaZ/Tny/rL&#10;jBLrmMqZBCUyehKW3i8+f5o3OhVjKEHmwhAMomza6IyWzuk0iiwvRc3sCLRQaCzA1MyhavZRbliD&#10;0WsZjeP4NmrA5NoAF9bi7UNnpIsQvygEd09FYYUjMqNYmwunCefOn9FiztK9YbqseF8G+0AVNasU&#10;Jj2HemCOkYOp/gpVV9yAhcKNONQRFEXFRegBu0nid91sS6ZF6AXBsfoMk/1/YfnjcaufDXHtN2hx&#10;gB6QRtvU4qXvpy1M7f+xUoJ2hPB0hk20jnD/6GaWJOMpJRxt03gyQxnDRJfX2lj3XUBNvJBRg2MJ&#10;aLHjxrrOdXDxySzIKl9XUgblZFfSkCPDCeLgc2gokcw6vMzoOvz6bG+eSUWajN7eTOOQ6Y3NfiQk&#10;tiMVdnVBx0uu3bWkyjM6Tu4G7HaQnxBSAx3brObrCvveYNHPzCC9EEVcGfeERyEBy4ReoqQE8/tf&#10;994fp45WShqka0btrwMzArH4oZAPX5PJxPM7KJPp3RgVc23ZXVvUoV4B4pngcmoeRO/v5CAWBupX&#10;3Kylz4ompjjmzqgbxJXrlgg3k4vlMjghozVzG7XV3If2w/NTfWlfmdH96B2S5hEGYrP0HQM63x7l&#10;DsdeQf4HSvW76hfsWg9ely/K4g8AAAD//wMAUEsDBBQABgAIAAAAIQB5iBto4QAAAAsBAAAPAAAA&#10;ZHJzL2Rvd25yZXYueG1sTI9RS8MwFIXfBf9DuIJvLlln11mbjiI4RFDY9MHHLL2mxSYpSbbVf7+7&#10;J328nI9zvlutJzuwI4bYeydhPhPA0Gnf9s5I+Px4vlsBi0m5Vg3eoYRfjLCur68qVbb+5LZ43CXD&#10;qMTFUknoUhpLzqPu0Ko48yM6yr59sCrRGQxvgzpRuR14JsSSW9U7WujUiE8d6p/dwUp43W5UZjYv&#10;4m3xlZp3k3QTg5by9mZqHoElnNIfDBd9UoeanPb+4NrIBgmLZfFAKAXFPANGRL7K74HtJWS5KIDX&#10;Ff//Q30GAAD//wMAUEsBAi0AFAAGAAgAAAAhALaDOJL+AAAA4QEAABMAAAAAAAAAAAAAAAAAAAAA&#10;AFtDb250ZW50X1R5cGVzXS54bWxQSwECLQAUAAYACAAAACEAOP0h/9YAAACUAQAACwAAAAAAAAAA&#10;AAAAAAAvAQAAX3JlbHMvLnJlbHNQSwECLQAUAAYACAAAACEAB+O3ozUCAACZBAAADgAAAAAAAAAA&#10;AAAAAAAuAgAAZHJzL2Uyb0RvYy54bWxQSwECLQAUAAYACAAAACEAeYgbaOEAAAALAQAADwAAAAAA&#10;AAAAAAAAAACPBAAAZHJzL2Rvd25yZXYueG1sUEsFBgAAAAAEAAQA8wAAAJ0FAAAAAA==&#10;" fillcolor="window" strokecolor="window" strokeweight=".5pt">
                      <v:textbox>
                        <w:txbxContent>
                          <w:p w14:paraId="3D60E91C" w14:textId="77777777" w:rsidR="009722FB" w:rsidRPr="00226D05" w:rsidRDefault="00B60735" w:rsidP="009722FB">
                            <w:r>
                              <w:t>Aktiveringsklämmor</w:t>
                            </w:r>
                          </w:p>
                        </w:txbxContent>
                      </v:textbox>
                    </v:shape>
                  </w:pict>
                </mc:Fallback>
              </mc:AlternateContent>
            </w:r>
            <w:r w:rsidR="009F3540" w:rsidRPr="00226D05">
              <w:rPr>
                <w:noProof/>
                <w:sz w:val="20"/>
                <w:lang w:val="en-US"/>
              </w:rPr>
              <mc:AlternateContent>
                <mc:Choice Requires="wps">
                  <w:drawing>
                    <wp:anchor distT="0" distB="0" distL="114300" distR="114300" simplePos="0" relativeHeight="252164096" behindDoc="0" locked="0" layoutInCell="1" allowOverlap="1" wp14:anchorId="0C74E002" wp14:editId="7AC266B8">
                      <wp:simplePos x="0" y="0"/>
                      <wp:positionH relativeFrom="column">
                        <wp:posOffset>2726690</wp:posOffset>
                      </wp:positionH>
                      <wp:positionV relativeFrom="paragraph">
                        <wp:posOffset>2184400</wp:posOffset>
                      </wp:positionV>
                      <wp:extent cx="1085850" cy="514350"/>
                      <wp:effectExtent l="0" t="0" r="19050" b="19050"/>
                      <wp:wrapNone/>
                      <wp:docPr id="307815772" name="Text Box 307815772"/>
                      <wp:cNvGraphicFramePr/>
                      <a:graphic xmlns:a="http://schemas.openxmlformats.org/drawingml/2006/main">
                        <a:graphicData uri="http://schemas.microsoft.com/office/word/2010/wordprocessingShape">
                          <wps:wsp>
                            <wps:cNvSpPr txBox="1"/>
                            <wps:spPr>
                              <a:xfrm>
                                <a:off x="0" y="0"/>
                                <a:ext cx="1085850" cy="514350"/>
                              </a:xfrm>
                              <a:prstGeom prst="rect">
                                <a:avLst/>
                              </a:prstGeom>
                              <a:solidFill>
                                <a:sysClr val="window" lastClr="FFFFFF"/>
                              </a:solidFill>
                              <a:ln w="6350">
                                <a:solidFill>
                                  <a:sysClr val="window" lastClr="FFFFFF"/>
                                </a:solidFill>
                              </a:ln>
                            </wps:spPr>
                            <wps:txbx>
                              <w:txbxContent>
                                <w:p w14:paraId="16079EB9" w14:textId="77777777" w:rsidR="009722FB" w:rsidRPr="00226D05" w:rsidRDefault="00B60735" w:rsidP="009722FB">
                                  <w:r>
                                    <w:t>S</w:t>
                                  </w:r>
                                  <w:r w:rsidR="009F3540">
                                    <w:t>äkerhetsskydd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0C74E002" id="Text Box 307815772" o:spid="_x0000_s1248" type="#_x0000_t202" style="position:absolute;left:0;text-align:left;margin-left:214.7pt;margin-top:172pt;width:85.5pt;height:40.5pt;z-index:252164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B4AiLgIAAJkEAAAOAAAAZHJzL2Uyb0RvYy54bWysVN9v2jAQfp+0/8Hy+wgw6GhEqBgV0yTU&#10;VqJTn43jkEiOzzsbEvbX7+yEwro9TeXB3PnO9+O77zK/a2vNjgpdBSbjo8GQM2Uk5JXZZ/zH8/rT&#10;jDPnhcmFBqMyflKO3y0+fpg3NlVjKEHnChkFMS5tbMZL722aJE6WqhZuAFYZMhaAtfCk4j7JUTQU&#10;vdbJeDi8SRrA3CJI5Rzd3ndGvojxi0JJ/1gUTnmmM061+XhiPHfhTBZzke5R2LKSfRniP6qoRWUo&#10;6Wuoe+EFO2D1V6i6kggOCj+QUCdQFJVUsQfqZjR80822FFbFXggcZ19hcu8XVj4ct/YJmW+/QksD&#10;DIA01qWOLkM/bYF1+KdKGdkJwtMrbKr1TIZHw9l0NiWTJNt0NPlMMoVJLq8tOv9NQc2CkHGksUS0&#10;xHHjfOd6dgnJHOgqX1daR+XkVhrZUdAEafA5NJxp4TxdZnwdf322P55pw5qM34Ra3icktaMNdXVB&#10;J0i+3bWsyjM+Hs3O2O0gPxGkCB3bnJXrivreUNFPAoleBBWtjH+ko9BAZUIvcVYC/vrXffCnqZOV&#10;s4bomnH38yBQERbfDfHhdjSZBH5HZTL9MiYFry27a4s51CsgPEe0nFZGMfh7fRYLhPqFNmsZspJJ&#10;GEm5M+7P4sp3S0SbKdVyGZ2I0Vb4jdlaGUIH2MNUn9sXgbYfvSfSPMCZ2CJ9w4DOt0e5w7FXiP+R&#10;Uv2uhgW71qPX5Yuy+A0AAP//AwBQSwMEFAAGAAgAAAAhACq+lPnfAAAACwEAAA8AAABkcnMvZG93&#10;bnJldi54bWxMj8FOwzAQRO9I/IO1SNyoTRoqGuJUERIVQgKphUOPrr04EbEd2W4b/p7tiR535ml2&#10;pl5NbmBHjKkPXsL9TABDr4PpvZXw9fly9wgsZeWNGoJHCb+YYNVcX9WqMuHkN3jcZssoxKdKSehy&#10;HivOk+7QqTQLI3ryvkN0KtMZLTdRnSjcDbwQYsGd6j196NSIzx3qn+3BSXjbrFVh16/ifb7L7YfN&#10;uk1RS3l7M7VPwDJO+R+Gc32qDg112oeDN4kNEspiWRIqYV6WNIqIhRCk7M/WgwDe1PxyQ/MHAAD/&#10;/wMAUEsBAi0AFAAGAAgAAAAhALaDOJL+AAAA4QEAABMAAAAAAAAAAAAAAAAAAAAAAFtDb250ZW50&#10;X1R5cGVzXS54bWxQSwECLQAUAAYACAAAACEAOP0h/9YAAACUAQAACwAAAAAAAAAAAAAAAAAvAQAA&#10;X3JlbHMvLnJlbHNQSwECLQAUAAYACAAAACEAcweAIi4CAACZBAAADgAAAAAAAAAAAAAAAAAuAgAA&#10;ZHJzL2Uyb0RvYy54bWxQSwECLQAUAAYACAAAACEAKr6U+d8AAAALAQAADwAAAAAAAAAAAAAAAACI&#10;BAAAZHJzL2Rvd25yZXYueG1sUEsFBgAAAAAEAAQA8wAAAJQFAAAAAA==&#10;" fillcolor="window" strokecolor="window" strokeweight=".5pt">
                      <v:textbox>
                        <w:txbxContent>
                          <w:p w14:paraId="16079EB9" w14:textId="77777777" w:rsidR="009722FB" w:rsidRPr="00226D05" w:rsidRDefault="00B60735" w:rsidP="009722FB">
                            <w:r>
                              <w:t>S</w:t>
                            </w:r>
                            <w:r w:rsidR="009F3540">
                              <w:t>äkerhetsskydd</w:t>
                            </w:r>
                          </w:p>
                        </w:txbxContent>
                      </v:textbox>
                    </v:shape>
                  </w:pict>
                </mc:Fallback>
              </mc:AlternateContent>
            </w:r>
            <w:r w:rsidR="00195FEB" w:rsidRPr="00226D05">
              <w:rPr>
                <w:noProof/>
                <w:sz w:val="20"/>
                <w:lang w:val="en-US"/>
              </w:rPr>
              <mc:AlternateContent>
                <mc:Choice Requires="wps">
                  <w:drawing>
                    <wp:anchor distT="0" distB="0" distL="114300" distR="114300" simplePos="0" relativeHeight="252157952" behindDoc="0" locked="0" layoutInCell="1" allowOverlap="1" wp14:anchorId="0EEB9150" wp14:editId="7E327643">
                      <wp:simplePos x="0" y="0"/>
                      <wp:positionH relativeFrom="column">
                        <wp:posOffset>1907541</wp:posOffset>
                      </wp:positionH>
                      <wp:positionV relativeFrom="paragraph">
                        <wp:posOffset>2487295</wp:posOffset>
                      </wp:positionV>
                      <wp:extent cx="723900" cy="400050"/>
                      <wp:effectExtent l="0" t="0" r="19050" b="19050"/>
                      <wp:wrapNone/>
                      <wp:docPr id="307815776" name="Text Box 307815776"/>
                      <wp:cNvGraphicFramePr/>
                      <a:graphic xmlns:a="http://schemas.openxmlformats.org/drawingml/2006/main">
                        <a:graphicData uri="http://schemas.microsoft.com/office/word/2010/wordprocessingShape">
                          <wps:wsp>
                            <wps:cNvSpPr txBox="1"/>
                            <wps:spPr>
                              <a:xfrm>
                                <a:off x="0" y="0"/>
                                <a:ext cx="723900" cy="400050"/>
                              </a:xfrm>
                              <a:prstGeom prst="rect">
                                <a:avLst/>
                              </a:prstGeom>
                              <a:solidFill>
                                <a:sysClr val="window" lastClr="FFFFFF"/>
                              </a:solidFill>
                              <a:ln w="6350">
                                <a:solidFill>
                                  <a:sysClr val="window" lastClr="FFFFFF"/>
                                </a:solidFill>
                              </a:ln>
                            </wps:spPr>
                            <wps:txbx>
                              <w:txbxContent>
                                <w:p w14:paraId="33BBC3BA" w14:textId="77777777" w:rsidR="009722FB" w:rsidRPr="00226D05" w:rsidRDefault="00B60735" w:rsidP="009722FB">
                                  <w:r>
                                    <w:t>F</w:t>
                                  </w:r>
                                  <w:r w:rsidR="00195FEB">
                                    <w:t>önster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0EEB9150" id="Text Box 307815776" o:spid="_x0000_s1249" type="#_x0000_t202" style="position:absolute;left:0;text-align:left;margin-left:150.2pt;margin-top:195.85pt;width:57pt;height:31.5pt;z-index:252157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hJzqMQIAAJgEAAAOAAAAZHJzL2Uyb0RvYy54bWysVN9v2jAQfp+0/8Hy+5pA6Q8QoWJUTJOq&#10;thKd+mwcByI5Ps82JOyv32cDhXV7mpoH5853uR/ffZfxXddotlXO12QK3rvIOVNGUlmbVcF/vMy/&#10;3HLmgzCl0GRUwXfK87vJ50/j1o5Un9akS+UYghg/am3B1yHYUZZ5uVaN8BdklYGxIteIANWtstKJ&#10;FtEbnfXz/DpryZXWkVTe4/Z+b+STFL+qlAxPVeVVYLrgqC2k06VzGc9sMhajlRN2XctDGeI/qmhE&#10;bZD0LdS9CIJtXP1XqKaWjjxV4UJSk1FV1VKlHtBNL3/XzWItrEq9ABxv32DyHxdWPm4X9tmx0H2l&#10;DgOMgLTWjzwuYz9d5Zr4RqUMdkC4e4NNdYFJXN70L4c5LBKmQZ7nVwnW7PSxdT58U9SwKBTcYSoJ&#10;LLF98AEJ4Xp0ibk86bqc11onZedn2rGtwAAx95JazrTwAZcFn6cn1owQf3ymDWsLfn2JWj4mJBJo&#10;gzwncKIUumXH6rLg/d7wCN2Syh0QdbQnm7dyXqPvBxT9LBzYBaiwMeEJR6UJZdJB4mxN7te/7qM/&#10;hg4rZy3YWnD/cyOcAhbfDegw7A0Gkd5JGVzd9KG4c8vy3GI2zYyAZw+7aWUSo3/QR7Fy1LxisaYx&#10;K0zCSOQueDiKs7DfISymVNNpcgKhrQgPZmFlDB1hj1N96V6Fs4fRB3DmkY68FqN3DNj7HlDe43hQ&#10;QP805MOqxv0615PX6Ycy+Q0AAP//AwBQSwMEFAAGAAgAAAAhADmBvGjgAAAACwEAAA8AAABkcnMv&#10;ZG93bnJldi54bWxMj8FOwzAQRO9I/IO1SNyonTbQEuJUERIVQgKphUOPrr04EbEd2W4b/p7lBLfZ&#10;ndHs23o9uYGdMKY+eAnFTABDr4PpvZXw8f50swKWsvJGDcGjhG9MsG4uL2pVmXD2WzztsmVU4lOl&#10;JHQ5jxXnSXfoVJqFET15nyE6lWmMlpuozlTuBj4X4o471Xu60KkRHzvUX7ujk/Cy3ai53TyL18U+&#10;t2826zZFLeX11dQ+AMs45b8w/OITOjTEdAhHbxIbJCyEKClK4r5YAqNEWZS0OZC4LZfAm5r//6H5&#10;AQAA//8DAFBLAQItABQABgAIAAAAIQC2gziS/gAAAOEBAAATAAAAAAAAAAAAAAAAAAAAAABbQ29u&#10;dGVudF9UeXBlc10ueG1sUEsBAi0AFAAGAAgAAAAhADj9If/WAAAAlAEAAAsAAAAAAAAAAAAAAAAA&#10;LwEAAF9yZWxzLy5yZWxzUEsBAi0AFAAGAAgAAAAhAMCEnOoxAgAAmAQAAA4AAAAAAAAAAAAAAAAA&#10;LgIAAGRycy9lMm9Eb2MueG1sUEsBAi0AFAAGAAgAAAAhADmBvGjgAAAACwEAAA8AAAAAAAAAAAAA&#10;AAAAiwQAAGRycy9kb3ducmV2LnhtbFBLBQYAAAAABAAEAPMAAACYBQAAAAA=&#10;" fillcolor="window" strokecolor="window" strokeweight=".5pt">
                      <v:textbox>
                        <w:txbxContent>
                          <w:p w14:paraId="33BBC3BA" w14:textId="77777777" w:rsidR="009722FB" w:rsidRPr="00226D05" w:rsidRDefault="00B60735" w:rsidP="009722FB">
                            <w:r>
                              <w:t>F</w:t>
                            </w:r>
                            <w:r w:rsidR="00195FEB">
                              <w:t>önster</w:t>
                            </w:r>
                          </w:p>
                        </w:txbxContent>
                      </v:textbox>
                    </v:shape>
                  </w:pict>
                </mc:Fallback>
              </mc:AlternateContent>
            </w:r>
            <w:r w:rsidRPr="00226D05">
              <w:rPr>
                <w:noProof/>
                <w:sz w:val="20"/>
                <w:lang w:val="en-US"/>
              </w:rPr>
              <mc:AlternateContent>
                <mc:Choice Requires="wps">
                  <w:drawing>
                    <wp:anchor distT="0" distB="0" distL="114300" distR="114300" simplePos="0" relativeHeight="252160000" behindDoc="0" locked="0" layoutInCell="1" allowOverlap="1" wp14:anchorId="70EFDE20" wp14:editId="3D296025">
                      <wp:simplePos x="0" y="0"/>
                      <wp:positionH relativeFrom="column">
                        <wp:posOffset>2048510</wp:posOffset>
                      </wp:positionH>
                      <wp:positionV relativeFrom="paragraph">
                        <wp:posOffset>3249930</wp:posOffset>
                      </wp:positionV>
                      <wp:extent cx="949325" cy="281305"/>
                      <wp:effectExtent l="0" t="0" r="22225" b="23495"/>
                      <wp:wrapNone/>
                      <wp:docPr id="307815774" name="Text Box 307815774"/>
                      <wp:cNvGraphicFramePr/>
                      <a:graphic xmlns:a="http://schemas.openxmlformats.org/drawingml/2006/main">
                        <a:graphicData uri="http://schemas.microsoft.com/office/word/2010/wordprocessingShape">
                          <wps:wsp>
                            <wps:cNvSpPr txBox="1"/>
                            <wps:spPr>
                              <a:xfrm>
                                <a:off x="0" y="0"/>
                                <a:ext cx="949325" cy="281305"/>
                              </a:xfrm>
                              <a:prstGeom prst="rect">
                                <a:avLst/>
                              </a:prstGeom>
                              <a:solidFill>
                                <a:sysClr val="window" lastClr="FFFFFF"/>
                              </a:solidFill>
                              <a:ln w="6350">
                                <a:solidFill>
                                  <a:sysClr val="window" lastClr="FFFFFF"/>
                                </a:solidFill>
                              </a:ln>
                            </wps:spPr>
                            <wps:txbx>
                              <w:txbxContent>
                                <w:p w14:paraId="3D181989" w14:textId="77777777" w:rsidR="009722FB" w:rsidRPr="00226D05" w:rsidRDefault="00B60735" w:rsidP="009722FB">
                                  <w:r>
                                    <w:t>Nålskydd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70EFDE20" id="Text Box 307815774" o:spid="_x0000_s1250" type="#_x0000_t202" style="position:absolute;left:0;text-align:left;margin-left:161.3pt;margin-top:255.9pt;width:74.75pt;height:22.15pt;z-index:25216000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cmkmNQIAAJgEAAAOAAAAZHJzL2Uyb0RvYy54bWysVEtv2zAMvg/YfxB0X+y8usaIU2QpMgwo&#10;2gLp0LMiS7EBWdQkJXb260fJzqPdTsV8kCmS5uPjR8/v2lqRg7CuAp3T4SClRGgORaV3Of35sv5y&#10;S4nzTBdMgRY5PQpH7xafP80bk4kRlKAKYQkG0S5rTE5L702WJI6XomZuAEZoNEqwNfN4tbuksKzB&#10;6LVKRml6kzRgC2OBC+dQe98Z6SLGl1Jw/ySlE56onGJtPp42nttwJos5y3aWmbLifRnsA1XUrNKY&#10;9BzqnnlG9rb6K1RdcQsOpB9wqBOQsuIi9oDdDNN33WxKZkTsBcFx5gyT+39h+eNhY54t8e03aHGA&#10;AZDGuMyhMvTTSluHN1ZK0I4QHs+widYTjsrZZDYeTSnhaBrdDsfpNERJLh8b6/x3ATUJQk4tTiWC&#10;xQ4PzneuJ5eQy4GqinWlVLwc3UpZcmA4QJx7AQ0lijmPypyu49Nne/OZ0qTJ6c14msZMb2zuIyGx&#10;HaWxqws4QfLttiVVgX2PIpeCbgvFERG10JHNGb6usO8HLPqZWWQXgogb45/wkAqwTOglSkqwv/+l&#10;D/44dLRS0iBbc+p+7ZkViMUPjXSYDSeTQO94mUy/YjXEXlu21xa9r1eAeA5xNw2PYvD36iRKC/Ur&#10;LtYyZEUT0xxz59SfxJXvdggXk4vlMjohoQ3zD3pjeAgdhhem+tK+Mmv60XvkzCOceM2ydwzofHuU&#10;Oxz7C9I/Uqpf1bBf1/fodfmhLP4AAAD//wMAUEsDBBQABgAIAAAAIQDIAfPF4AAAAAsBAAAPAAAA&#10;ZHJzL2Rvd25yZXYueG1sTI/BTsMwDIbvSLxDZCRuLE3GCipNpwqJCSGBtMGBY5aYtKJJqibbyttj&#10;Tuxo+9Pv76/Xsx/YEafUx6BALApgGEy0fXAKPt6fbu6BpayD1UMMqOAHE6yby4taVzaewhaPu+wY&#10;hYRUaQVdzmPFeTIdep0WccRAt684eZ1pnBy3kz5RuB+4LIqSe90H+tDpER87NN+7g1fwst1o6TbP&#10;xevyM7dvLps2TUap66u5fQCWcc7/MPzpkzo05LSPh2ATGxQspSwJVbASgjoQcXsnBbA9bValAN7U&#10;/LxD8wsAAP//AwBQSwECLQAUAAYACAAAACEAtoM4kv4AAADhAQAAEwAAAAAAAAAAAAAAAAAAAAAA&#10;W0NvbnRlbnRfVHlwZXNdLnhtbFBLAQItABQABgAIAAAAIQA4/SH/1gAAAJQBAAALAAAAAAAAAAAA&#10;AAAAAC8BAABfcmVscy8ucmVsc1BLAQItABQABgAIAAAAIQClcmkmNQIAAJgEAAAOAAAAAAAAAAAA&#10;AAAAAC4CAABkcnMvZTJvRG9jLnhtbFBLAQItABQABgAIAAAAIQDIAfPF4AAAAAsBAAAPAAAAAAAA&#10;AAAAAAAAAI8EAABkcnMvZG93bnJldi54bWxQSwUGAAAAAAQABADzAAAAnAUAAAAA&#10;" fillcolor="window" strokecolor="window" strokeweight=".5pt">
                      <v:textbox>
                        <w:txbxContent>
                          <w:p w14:paraId="3D181989" w14:textId="77777777" w:rsidR="009722FB" w:rsidRPr="00226D05" w:rsidRDefault="00B60735" w:rsidP="009722FB">
                            <w:r>
                              <w:t>Nålskydd</w:t>
                            </w:r>
                          </w:p>
                        </w:txbxContent>
                      </v:textbox>
                    </v:shape>
                  </w:pict>
                </mc:Fallback>
              </mc:AlternateContent>
            </w:r>
            <w:r w:rsidRPr="00226D05">
              <w:rPr>
                <w:noProof/>
                <w:sz w:val="20"/>
                <w:lang w:val="en-US"/>
              </w:rPr>
              <mc:AlternateContent>
                <mc:Choice Requires="wps">
                  <w:drawing>
                    <wp:anchor distT="0" distB="0" distL="114300" distR="114300" simplePos="0" relativeHeight="252153856" behindDoc="0" locked="0" layoutInCell="1" allowOverlap="1" wp14:anchorId="775A4248" wp14:editId="5CADB200">
                      <wp:simplePos x="0" y="0"/>
                      <wp:positionH relativeFrom="column">
                        <wp:posOffset>2011680</wp:posOffset>
                      </wp:positionH>
                      <wp:positionV relativeFrom="paragraph">
                        <wp:posOffset>710565</wp:posOffset>
                      </wp:positionV>
                      <wp:extent cx="752475" cy="281305"/>
                      <wp:effectExtent l="0" t="0" r="28575" b="23495"/>
                      <wp:wrapNone/>
                      <wp:docPr id="307815778" name="Text Box 307815778"/>
                      <wp:cNvGraphicFramePr/>
                      <a:graphic xmlns:a="http://schemas.openxmlformats.org/drawingml/2006/main">
                        <a:graphicData uri="http://schemas.microsoft.com/office/word/2010/wordprocessingShape">
                          <wps:wsp>
                            <wps:cNvSpPr txBox="1"/>
                            <wps:spPr>
                              <a:xfrm>
                                <a:off x="0" y="0"/>
                                <a:ext cx="752475" cy="281305"/>
                              </a:xfrm>
                              <a:prstGeom prst="rect">
                                <a:avLst/>
                              </a:prstGeom>
                              <a:solidFill>
                                <a:sysClr val="window" lastClr="FFFFFF"/>
                              </a:solidFill>
                              <a:ln w="6350">
                                <a:solidFill>
                                  <a:sysClr val="window" lastClr="FFFFFF"/>
                                </a:solidFill>
                              </a:ln>
                            </wps:spPr>
                            <wps:txbx>
                              <w:txbxContent>
                                <w:p w14:paraId="0C20F66A" w14:textId="77777777" w:rsidR="009722FB" w:rsidRPr="00226D05" w:rsidRDefault="00B60735" w:rsidP="009722FB">
                                  <w:r>
                                    <w:t>Kolv</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775A4248" id="Text Box 307815778" o:spid="_x0000_s1251" type="#_x0000_t202" style="position:absolute;left:0;text-align:left;margin-left:158.4pt;margin-top:55.95pt;width:59.25pt;height:22.15pt;z-index:2521538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x8CTNAIAAJgEAAAOAAAAZHJzL2Uyb0RvYy54bWysVEtv2zAMvg/YfxB0X+y4cdMZcYosRYYB&#10;QVsgHXpWZDk2IIuapMTOfv0o2Xm026mYDzIp0nx8/OjZfddIchDG1qByOh7FlAjFoajVLqc/X1Zf&#10;7iixjqmCSVAip0dh6f3886dZqzORQAWyEIZgEGWzVue0ck5nUWR5JRpmR6CFQmMJpmEOVbOLCsNa&#10;jN7IKInj26gFU2gDXFiLtw+9kc5D/LIU3D2VpRWOyJxibS6cJpxbf0bzGct2humq5kMZ7ANVNKxW&#10;mPQc6oE5Rvam/itUU3MDFko34tBEUJY1F6EH7GYcv+tmUzEtQi8IjtVnmOz/C8sfDxv9bIjrvkGH&#10;A/SAtNpmFi99P11pGv/GSgnaEcLjGTbROcLxcpomk2lKCUdTcje+iVMfJbp8rI113wU0xAs5NTiV&#10;ABY7rK3rXU8uPpcFWRerWsqgHO1SGnJgOECcewEtJZJZh5c5XYVnyPbmM6lIm9PbmzQOmd7Y7EdC&#10;YjtSYVcXcLzkum1H6gL7Ts7QbaE4IqIGerJZzVc19r3Gop+ZQXYhiLgx7gmPUgKWCYNESQXm97/u&#10;vT8OHa2UtMjWnNpfe2YEYvFDIR2+jicTT++gTNJpgoq5tmyvLWrfLAHxHONuah5E7+/kSSwNNK+4&#10;WAufFU1MccydU3cSl67fIVxMLhaL4ISE1syt1UZzH9oPz0/1pXtlRg+jd8iZRzjxmmXvGND7Dij3&#10;OA4K0j9QalhVv1/XevC6/FDmfwAAAP//AwBQSwMEFAAGAAgAAAAhAIau1sHgAAAACwEAAA8AAABk&#10;cnMvZG93bnJldi54bWxMj81OwzAQhO9IvIO1SNyo80MjGuJUERIVQgKphUOPrr04EbEd2W4b3p7l&#10;RI+zM5r5tlnPdmQnDHHwTkC+yIChU14Pzgj4/Hi+ewAWk3Rajt6hgB+MsG6vrxpZa392WzztkmFU&#10;4mItBfQpTTXnUfVoZVz4CR15Xz5YmUgGw3WQZyq3Iy+yrOJWDo4WejnhU4/qe3e0Al63G1mYzUv2&#10;Vu5T926S6mJQQtzezN0jsIRz+g/DHz6hQ0tMB390OrJRQJlXhJ7IyPMVMErcl8sS2IEuy6oA3jb8&#10;8of2FwAA//8DAFBLAQItABQABgAIAAAAIQC2gziS/gAAAOEBAAATAAAAAAAAAAAAAAAAAAAAAABb&#10;Q29udGVudF9UeXBlc10ueG1sUEsBAi0AFAAGAAgAAAAhADj9If/WAAAAlAEAAAsAAAAAAAAAAAAA&#10;AAAALwEAAF9yZWxzLy5yZWxzUEsBAi0AFAAGAAgAAAAhAALHwJM0AgAAmAQAAA4AAAAAAAAAAAAA&#10;AAAALgIAAGRycy9lMm9Eb2MueG1sUEsBAi0AFAAGAAgAAAAhAIau1sHgAAAACwEAAA8AAAAAAAAA&#10;AAAAAAAAjgQAAGRycy9kb3ducmV2LnhtbFBLBQYAAAAABAAEAPMAAACbBQAAAAA=&#10;" fillcolor="window" strokecolor="window" strokeweight=".5pt">
                      <v:textbox>
                        <w:txbxContent>
                          <w:p w14:paraId="0C20F66A" w14:textId="77777777" w:rsidR="009722FB" w:rsidRPr="00226D05" w:rsidRDefault="00B60735" w:rsidP="009722FB">
                            <w:r>
                              <w:t>Kolv</w:t>
                            </w:r>
                          </w:p>
                        </w:txbxContent>
                      </v:textbox>
                    </v:shape>
                  </w:pict>
                </mc:Fallback>
              </mc:AlternateContent>
            </w:r>
            <w:r w:rsidRPr="00226D05">
              <w:rPr>
                <w:noProof/>
                <w:sz w:val="20"/>
                <w:lang w:val="en-US"/>
              </w:rPr>
              <mc:AlternateContent>
                <mc:Choice Requires="wps">
                  <w:drawing>
                    <wp:anchor distT="0" distB="0" distL="114300" distR="114300" simplePos="0" relativeHeight="252151808" behindDoc="0" locked="0" layoutInCell="1" allowOverlap="1" wp14:anchorId="0E928EEF" wp14:editId="27820DA4">
                      <wp:simplePos x="0" y="0"/>
                      <wp:positionH relativeFrom="column">
                        <wp:posOffset>1993265</wp:posOffset>
                      </wp:positionH>
                      <wp:positionV relativeFrom="paragraph">
                        <wp:posOffset>366395</wp:posOffset>
                      </wp:positionV>
                      <wp:extent cx="938535" cy="302281"/>
                      <wp:effectExtent l="0" t="0" r="13970" b="21590"/>
                      <wp:wrapNone/>
                      <wp:docPr id="307815770" name="Text Box 307815770"/>
                      <wp:cNvGraphicFramePr/>
                      <a:graphic xmlns:a="http://schemas.openxmlformats.org/drawingml/2006/main">
                        <a:graphicData uri="http://schemas.microsoft.com/office/word/2010/wordprocessingShape">
                          <wps:wsp>
                            <wps:cNvSpPr txBox="1"/>
                            <wps:spPr>
                              <a:xfrm>
                                <a:off x="0" y="0"/>
                                <a:ext cx="938535" cy="302281"/>
                              </a:xfrm>
                              <a:prstGeom prst="rect">
                                <a:avLst/>
                              </a:prstGeom>
                              <a:solidFill>
                                <a:sysClr val="window" lastClr="FFFFFF"/>
                              </a:solidFill>
                              <a:ln w="6350">
                                <a:solidFill>
                                  <a:sysClr val="window" lastClr="FFFFFF"/>
                                </a:solidFill>
                              </a:ln>
                            </wps:spPr>
                            <wps:txbx>
                              <w:txbxContent>
                                <w:p w14:paraId="518ED5ED" w14:textId="77777777" w:rsidR="009722FB" w:rsidRPr="00226D05" w:rsidRDefault="00B60735" w:rsidP="009722FB">
                                  <w:r>
                                    <w:t>Kolvhuvud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0E928EEF" id="Text Box 307815770" o:spid="_x0000_s1252" type="#_x0000_t202" style="position:absolute;left:0;text-align:left;margin-left:156.95pt;margin-top:28.85pt;width:73.9pt;height:23.8pt;z-index:2521518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fg99NwIAAJgEAAAOAAAAZHJzL2Uyb0RvYy54bWysVE1v2zAMvQ/YfxB0X+w4TdcGcYouRYYB&#10;RVugHXpWZDk2IIuapMbOfv2elKRf26mYDzIp0vx4fPT8Yug02yrnWzIlH49yzpSRVLVmU/KfD6sv&#10;Z5z5IEwlNBlV8p3y/GLx+dO8tzNVUEO6Uo4hiPGz3pa8CcHOsszLRnXCj8gqA2NNrhMBqttklRM9&#10;onc6K/L8NOvJVdaRVN7j9mpv5IsUv66VDLd17VVguuSoLaTTpXMdz2wxF7ONE7Zp5aEM8YEqOtEa&#10;JH0OdSWCYE+u/StU10pHnuowktRlVNetVKkHdDPO33Vz3wirUi8Ax9tnmPz/Cytvtvf2zrEwfKMB&#10;A4yA9NbPPC5jP0PtuvhGpQx2QLh7hk0NgUlcnk/OppMpZxKmSV4UZylK9vKxdT58V9SxKJTcYSoJ&#10;LLG99gEJ4Xp0ibk86bZatVonZeeX2rGtwAAx94p6zrTwAZclX6Un1owQbz7ThvUlP51M85Tpjc1/&#10;JCQSaIM8L+BEKQzrgbVVyYuiOEK3pmoHRB3tyeatXLXo+xpF3wkHdgFEbEy4xVFrQpl0kDhryP3+&#10;1330x9Bh5awHW0vufz0Jp4DFDwM6nI9PTiK9k3Iy/VpAca8t69cW89QtCXiOsZtWJjH6B30Ua0fd&#10;IxbrMmaFSRiJ3CUPR3EZ9juExZTq8jI5gdBWhGtzb2UMHYcXp/owPApnD6MP4MwNHXktZu8YsPc9&#10;oLzH8aCA/mnIh1WN+/VaT14vP5TFHwAAAP//AwBQSwMEFAAGAAgAAAAhAMRW6NvgAAAACgEAAA8A&#10;AABkcnMvZG93bnJldi54bWxMj8FKAzEQhu+C7xBG8GaT7dpW182WRbCIUKHVg8c0idnFzWRJ0nZ9&#10;e8eT3maYj3++v15PfmAnG1MfUEIxE8As6mB6dBLe355u7oClrNCoIaCV8G0TrJvLi1pVJpxxZ0/7&#10;7BiFYKqUhC7nseI86c56lWZhtEi3zxC9yrRGx01UZwr3A58LseRe9UgfOjXax87qr/3RS3jZbdTc&#10;bZ7FtvzI7avLuk1RS3l9NbUPwLKd8h8Mv/qkDg05HcIRTWKDhLIo7wmVsFitgBFwuyxoOBApFiXw&#10;pub/KzQ/AAAA//8DAFBLAQItABQABgAIAAAAIQC2gziS/gAAAOEBAAATAAAAAAAAAAAAAAAAAAAA&#10;AABbQ29udGVudF9UeXBlc10ueG1sUEsBAi0AFAAGAAgAAAAhADj9If/WAAAAlAEAAAsAAAAAAAAA&#10;AAAAAAAALwEAAF9yZWxzLy5yZWxzUEsBAi0AFAAGAAgAAAAhAPR+D303AgAAmAQAAA4AAAAAAAAA&#10;AAAAAAAALgIAAGRycy9lMm9Eb2MueG1sUEsBAi0AFAAGAAgAAAAhAMRW6NvgAAAACgEAAA8AAAAA&#10;AAAAAAAAAAAAkQQAAGRycy9kb3ducmV2LnhtbFBLBQYAAAAABAAEAPMAAACeBQAAAAA=&#10;" fillcolor="window" strokecolor="window" strokeweight=".5pt">
                      <v:textbox>
                        <w:txbxContent>
                          <w:p w14:paraId="518ED5ED" w14:textId="77777777" w:rsidR="009722FB" w:rsidRPr="00226D05" w:rsidRDefault="00B60735" w:rsidP="009722FB">
                            <w:r>
                              <w:t>Kolvhuvud</w:t>
                            </w:r>
                          </w:p>
                        </w:txbxContent>
                      </v:textbox>
                    </v:shape>
                  </w:pict>
                </mc:Fallback>
              </mc:AlternateContent>
            </w:r>
            <w:r w:rsidRPr="00226D05">
              <w:rPr>
                <w:noProof/>
                <w:sz w:val="20"/>
                <w:lang w:val="en-US"/>
              </w:rPr>
              <mc:AlternateContent>
                <mc:Choice Requires="wps">
                  <w:drawing>
                    <wp:anchor distT="0" distB="0" distL="114300" distR="114300" simplePos="0" relativeHeight="252166144" behindDoc="0" locked="0" layoutInCell="1" allowOverlap="1" wp14:anchorId="43520380" wp14:editId="3C5D24CF">
                      <wp:simplePos x="0" y="0"/>
                      <wp:positionH relativeFrom="column">
                        <wp:posOffset>3210560</wp:posOffset>
                      </wp:positionH>
                      <wp:positionV relativeFrom="paragraph">
                        <wp:posOffset>2954020</wp:posOffset>
                      </wp:positionV>
                      <wp:extent cx="632802" cy="260252"/>
                      <wp:effectExtent l="0" t="0" r="15240" b="26035"/>
                      <wp:wrapNone/>
                      <wp:docPr id="307815771" name="Text Box 307815771"/>
                      <wp:cNvGraphicFramePr/>
                      <a:graphic xmlns:a="http://schemas.openxmlformats.org/drawingml/2006/main">
                        <a:graphicData uri="http://schemas.microsoft.com/office/word/2010/wordprocessingShape">
                          <wps:wsp>
                            <wps:cNvSpPr txBox="1"/>
                            <wps:spPr>
                              <a:xfrm>
                                <a:off x="0" y="0"/>
                                <a:ext cx="632802" cy="260252"/>
                              </a:xfrm>
                              <a:prstGeom prst="rect">
                                <a:avLst/>
                              </a:prstGeom>
                              <a:solidFill>
                                <a:sysClr val="window" lastClr="FFFFFF"/>
                              </a:solidFill>
                              <a:ln w="6350">
                                <a:solidFill>
                                  <a:sysClr val="window" lastClr="FFFFFF"/>
                                </a:solidFill>
                              </a:ln>
                            </wps:spPr>
                            <wps:txbx>
                              <w:txbxContent>
                                <w:p w14:paraId="327C1F46" w14:textId="77777777" w:rsidR="009722FB" w:rsidRPr="00226D05" w:rsidRDefault="00B60735" w:rsidP="009722FB">
                                  <w:r>
                                    <w:t>Nål</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43520380" id="Text Box 307815771" o:spid="_x0000_s1253" type="#_x0000_t202" style="position:absolute;left:0;text-align:left;margin-left:252.8pt;margin-top:232.6pt;width:49.85pt;height:20.5pt;z-index:252166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XYqPMwIAAJgEAAAOAAAAZHJzL2Uyb0RvYy54bWysVN9v2jAQfp+0/8Hy+0hIgbURoWJUTJNQ&#10;W4lOfTaOQyI5Ps82JOyv39lJgHZ7qpYH5853uR/ffZf5fVtLchTGVqAyOh7FlAjFIa/UPqM/X9Zf&#10;bimxjqmcSVAioydh6f3i86d5o1ORQAkyF4ZgEGXTRme0dE6nUWR5KWpmR6CFQmMBpmYOVbOPcsMa&#10;jF7LKInjWdSAybUBLqzF24fOSBchflEI7p6KwgpHZEaxNhdOE86dP6PFnKV7w3RZ8b4M9oEqalYp&#10;THoO9cAcIwdT/RWqrrgBC4UbcagjKIqKi9ADdjOO33WzLZkWoRcEx+ozTPb/heWPx61+NsS136DF&#10;AXpAGm1Ti5e+n7YwtX9jpQTtCOHpDJtoHeF4ObtJbuOEEo6mZBYn08RHiS4fa2PddwE18UJGDU4l&#10;gMWOG+s618HF57Igq3xdSRmUk11JQ44MB4hzz6GhRDLr8DKj6/D02d58JhVpfGXTOGR6Y7MfCYnt&#10;SIVdXcDxkmt3Laly7Du5GaDbQX5CRA10ZLOaryvse4NFPzOD7EIQcWPcEx6FBCwTeomSEszvf917&#10;fxw6WilpkK0Ztb8OzAjE4odCOtyNJxNP76BMpl8TVMy1ZXdtUYd6BYjnGHdT8yB6fycHsTBQv+Ji&#10;LX1WNDHFMXdG3SCuXLdDuJhcLJfBCQmtmduoreY+tB+en+pL+8qM7kfvkDOPMPCape8Y0Pn2KHc4&#10;9grSP1CqX1W/X9d68Lr8UBZ/AAAA//8DAFBLAwQUAAYACAAAACEAYFQkWd8AAAALAQAADwAAAGRy&#10;cy9kb3ducmV2LnhtbEyPUUvDMBSF3wX/Q7iCby6xs0G6pqMIDhEUNn3Y410S02JzU5psq//e7Ekf&#10;L+fjnO/W69kP7GSn2AdScL8QwCzpYHpyCj4/nu8egcWEZHAIZBX82Ajr5vqqxsqEM23taZccyyUU&#10;K1TQpTRWnEfdWY9xEUZLOfsKk8eUz8lxM+E5l/uBF0JI7rGnvNDhaJ86q793R6/gdbvBwm1exNty&#10;n9p3l3QbJ63U7c3croAlO6c/GC76WR2a7HQIRzKRDQpKUcqMKniQZQEsE1KUS2CHSyQL4E3N///Q&#10;/AIAAP//AwBQSwECLQAUAAYACAAAACEAtoM4kv4AAADhAQAAEwAAAAAAAAAAAAAAAAAAAAAAW0Nv&#10;bnRlbnRfVHlwZXNdLnhtbFBLAQItABQABgAIAAAAIQA4/SH/1gAAAJQBAAALAAAAAAAAAAAAAAAA&#10;AC8BAABfcmVscy8ucmVsc1BLAQItABQABgAIAAAAIQCAXYqPMwIAAJgEAAAOAAAAAAAAAAAAAAAA&#10;AC4CAABkcnMvZTJvRG9jLnhtbFBLAQItABQABgAIAAAAIQBgVCRZ3wAAAAsBAAAPAAAAAAAAAAAA&#10;AAAAAI0EAABkcnMvZG93bnJldi54bWxQSwUGAAAAAAQABADzAAAAmQUAAAAA&#10;" fillcolor="window" strokecolor="window" strokeweight=".5pt">
                      <v:textbox>
                        <w:txbxContent>
                          <w:p w14:paraId="327C1F46" w14:textId="77777777" w:rsidR="009722FB" w:rsidRPr="00226D05" w:rsidRDefault="00B60735" w:rsidP="009722FB">
                            <w:r>
                              <w:t>Nål</w:t>
                            </w:r>
                          </w:p>
                        </w:txbxContent>
                      </v:textbox>
                    </v:shape>
                  </w:pict>
                </mc:Fallback>
              </mc:AlternateContent>
            </w:r>
            <w:r w:rsidRPr="00226D05">
              <w:rPr>
                <w:noProof/>
                <w:sz w:val="20"/>
                <w:lang w:val="en-US"/>
              </w:rPr>
              <mc:AlternateContent>
                <mc:Choice Requires="wps">
                  <w:drawing>
                    <wp:anchor distT="0" distB="0" distL="114300" distR="114300" simplePos="0" relativeHeight="252155904" behindDoc="0" locked="0" layoutInCell="1" allowOverlap="1" wp14:anchorId="5C59F4D6" wp14:editId="02129534">
                      <wp:simplePos x="0" y="0"/>
                      <wp:positionH relativeFrom="column">
                        <wp:posOffset>1992338</wp:posOffset>
                      </wp:positionH>
                      <wp:positionV relativeFrom="paragraph">
                        <wp:posOffset>1899432</wp:posOffset>
                      </wp:positionV>
                      <wp:extent cx="1005596" cy="288241"/>
                      <wp:effectExtent l="0" t="0" r="4445" b="0"/>
                      <wp:wrapNone/>
                      <wp:docPr id="307815777" name="Text Box 307815777"/>
                      <wp:cNvGraphicFramePr/>
                      <a:graphic xmlns:a="http://schemas.openxmlformats.org/drawingml/2006/main">
                        <a:graphicData uri="http://schemas.microsoft.com/office/word/2010/wordprocessingShape">
                          <wps:wsp>
                            <wps:cNvSpPr txBox="1"/>
                            <wps:spPr>
                              <a:xfrm>
                                <a:off x="0" y="0"/>
                                <a:ext cx="1005596" cy="288241"/>
                              </a:xfrm>
                              <a:prstGeom prst="rect">
                                <a:avLst/>
                              </a:prstGeom>
                              <a:solidFill>
                                <a:sysClr val="window" lastClr="FFFFFF"/>
                              </a:solidFill>
                              <a:ln w="6350">
                                <a:noFill/>
                              </a:ln>
                            </wps:spPr>
                            <wps:txbx>
                              <w:txbxContent>
                                <w:p w14:paraId="1CD31848" w14:textId="77777777" w:rsidR="009722FB" w:rsidRPr="00226D05" w:rsidRDefault="00B60735" w:rsidP="009722FB">
                                  <w:r>
                                    <w:t>Utgångsdatum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5C59F4D6" id="Text Box 307815777" o:spid="_x0000_s1254" type="#_x0000_t202" style="position:absolute;left:0;text-align:left;margin-left:156.9pt;margin-top:149.55pt;width:79.2pt;height:22.7pt;z-index:2521559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kwNoMwIAAGAEAAAOAAAAZHJzL2Uyb0RvYy54bWysVEuP2jAQvlfqf7B8LwlpoGxEWFFWVJXQ&#10;7krsas/GcUgkx+PahoT++o6d8Oi2p6oczIxnPI/vm8n8vmskOQpja1A5HY9iSoTiUNRqn9PXl/Wn&#10;GSXWMVUwCUrk9CQsvV98/DBvdSYSqEAWwhAMomzW6pxWzuksiiyvRMPsCLRQaCzBNMyhavZRYViL&#10;0RsZJXE8jVowhTbAhbV4+9Ab6SLEL0vB3VNZWuGIzCnW5sJpwrnzZ7SYs2xvmK5qPpTB/qGKhtUK&#10;k15CPTDHyMHUf4Rqam7AQulGHJoIyrLmIvSA3Yzjd91sK6ZF6AXBsfoCk/1/YfnjcaufDXHdV+iQ&#10;QA9Iq21m8dL305Wm8f9YKUE7Qni6wCY6R7h/FMeTyd2UEo62ZDZL0hAmur7WxrpvAhrihZwapCWg&#10;xY4b6zAjup5dfDILsi7WtZRBOdmVNOTIkEEkvoCWEsmsw8ucrsPPF40hfnsmFWlzOv08iUMmBT5e&#10;7ycVul+b9JLrdh2pCyw/Sc8Q7KA4ITIG+qGxmq9rLH+DuZ+ZwSlBMHDy3RMepQTMBoNESQXm59/u&#10;vT+Sh1ZKWpy6nNofB2YEtvRdIa134zT1YxqUdPIlQcXcWna3FnVoVoCwjHHHNA+i93fyLJYGmjdc&#10;kKXPiiamOObOqTuLK9fvAi4YF8tlcMLB1Mxt1FZzH9pz4Ml56d6Y0QODDrl/hPN8suwdkb3vgHKP&#10;46DgGAeuhpXze3KrB6/rh2HxCwAA//8DAFBLAwQUAAYACAAAACEAp+dO7eMAAAALAQAADwAAAGRy&#10;cy9kb3ducmV2LnhtbEyPwU7DMBBE70j8g7VI3KiTNFAa4lQIgaASUUtA4urGSxKI15HtNqFfjznB&#10;cTSjmTf5atI9O6B1nSEB8SwChlQb1VEj4O314eIamPOSlOwNoYBvdLAqTk9ymSkz0gseKt+wUEIu&#10;kwJa74eMc1e3qKWbmQEpeB/GaumDtA1XVo6hXPc8iaIrrmVHYaGVA961WH9Vey3gfawe7Wa9/twO&#10;T+Vxc6zKZ7wvhTg/m25vgHmc/F8YfvEDOhSBaWf2pBzrBczjeUD3ApLlMgYWEukiSYDtgpWml8CL&#10;nP//UPwAAAD//wMAUEsBAi0AFAAGAAgAAAAhALaDOJL+AAAA4QEAABMAAAAAAAAAAAAAAAAAAAAA&#10;AFtDb250ZW50X1R5cGVzXS54bWxQSwECLQAUAAYACAAAACEAOP0h/9YAAACUAQAACwAAAAAAAAAA&#10;AAAAAAAvAQAAX3JlbHMvLnJlbHNQSwECLQAUAAYACAAAACEAwZMDaDMCAABgBAAADgAAAAAAAAAA&#10;AAAAAAAuAgAAZHJzL2Uyb0RvYy54bWxQSwECLQAUAAYACAAAACEAp+dO7eMAAAALAQAADwAAAAAA&#10;AAAAAAAAAACNBAAAZHJzL2Rvd25yZXYueG1sUEsFBgAAAAAEAAQA8wAAAJ0FAAAAAA==&#10;" fillcolor="window" stroked="f" strokeweight=".5pt">
                      <v:textbox>
                        <w:txbxContent>
                          <w:p w14:paraId="1CD31848" w14:textId="77777777" w:rsidR="009722FB" w:rsidRPr="00226D05" w:rsidRDefault="00B60735" w:rsidP="009722FB">
                            <w:r>
                              <w:t>Utgångsdatum</w:t>
                            </w:r>
                          </w:p>
                        </w:txbxContent>
                      </v:textbox>
                    </v:shape>
                  </w:pict>
                </mc:Fallback>
              </mc:AlternateContent>
            </w:r>
            <w:r w:rsidRPr="00226D05">
              <w:rPr>
                <w:noProof/>
                <w:sz w:val="20"/>
                <w:lang w:val="en-US"/>
              </w:rPr>
              <w:drawing>
                <wp:inline distT="0" distB="0" distL="0" distR="0" wp14:anchorId="1DF2AF1B" wp14:editId="02344FAB">
                  <wp:extent cx="4183184" cy="3891791"/>
                  <wp:effectExtent l="0" t="0" r="8255" b="0"/>
                  <wp:docPr id="307815779" name="Picture 3078157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79" name=""/>
                          <pic:cNvPicPr/>
                        </pic:nvPicPr>
                        <pic:blipFill>
                          <a:blip r:embed="rId38"/>
                          <a:stretch>
                            <a:fillRect/>
                          </a:stretch>
                        </pic:blipFill>
                        <pic:spPr>
                          <a:xfrm>
                            <a:off x="0" y="0"/>
                            <a:ext cx="4204115" cy="3911264"/>
                          </a:xfrm>
                          <a:prstGeom prst="rect">
                            <a:avLst/>
                          </a:prstGeom>
                        </pic:spPr>
                      </pic:pic>
                    </a:graphicData>
                  </a:graphic>
                </wp:inline>
              </w:drawing>
            </w:r>
          </w:p>
        </w:tc>
      </w:tr>
    </w:tbl>
    <w:p w14:paraId="1E2C4C37" w14:textId="77777777" w:rsidR="009722FB" w:rsidRDefault="009722FB" w:rsidP="009722FB">
      <w:pPr>
        <w:widowControl w:val="0"/>
        <w:tabs>
          <w:tab w:val="clear" w:pos="567"/>
        </w:tabs>
        <w:spacing w:line="240" w:lineRule="auto"/>
        <w:ind w:right="-449"/>
        <w:rPr>
          <w:lang w:val="en-US"/>
        </w:rPr>
      </w:pPr>
    </w:p>
    <w:p w14:paraId="247499AC" w14:textId="77777777" w:rsidR="009722FB" w:rsidRPr="004169A9" w:rsidRDefault="00B60735" w:rsidP="009722FB">
      <w:pPr>
        <w:keepNext/>
        <w:keepLines/>
        <w:tabs>
          <w:tab w:val="clear" w:pos="567"/>
        </w:tabs>
        <w:spacing w:line="240" w:lineRule="auto"/>
        <w:rPr>
          <w:rFonts w:eastAsia="MS Mincho"/>
          <w:b/>
          <w:lang w:val="sv-SE" w:eastAsia="zh-CN"/>
        </w:rPr>
      </w:pPr>
      <w:r w:rsidRPr="004169A9">
        <w:rPr>
          <w:rFonts w:eastAsia="MS Mincho"/>
          <w:b/>
          <w:lang w:val="sv-SE" w:eastAsia="zh-CN"/>
        </w:rPr>
        <w:t>Viktig information du behöver känna till innan du injicerar Xolair</w:t>
      </w:r>
    </w:p>
    <w:p w14:paraId="28381E19" w14:textId="77777777" w:rsidR="009722FB" w:rsidRPr="004169A9" w:rsidRDefault="009722FB" w:rsidP="009722FB">
      <w:pPr>
        <w:keepNext/>
        <w:keepLines/>
        <w:tabs>
          <w:tab w:val="clear" w:pos="567"/>
        </w:tabs>
        <w:spacing w:line="240" w:lineRule="auto"/>
        <w:rPr>
          <w:rFonts w:eastAsia="MS Mincho"/>
          <w:bCs/>
          <w:lang w:val="sv-SE" w:eastAsia="zh-CN"/>
        </w:rPr>
      </w:pPr>
    </w:p>
    <w:p w14:paraId="0BE76AEB" w14:textId="77777777" w:rsidR="009722FB" w:rsidRPr="004169A9" w:rsidRDefault="00B60735" w:rsidP="009722FB">
      <w:pPr>
        <w:numPr>
          <w:ilvl w:val="0"/>
          <w:numId w:val="62"/>
        </w:numPr>
        <w:tabs>
          <w:tab w:val="clear" w:pos="567"/>
        </w:tabs>
        <w:spacing w:line="240" w:lineRule="auto"/>
        <w:ind w:left="540" w:hanging="540"/>
        <w:contextualSpacing/>
        <w:rPr>
          <w:rFonts w:eastAsiaTheme="minorHAnsi"/>
          <w:lang w:val="sv-SE"/>
        </w:rPr>
      </w:pPr>
      <w:r w:rsidRPr="004169A9">
        <w:rPr>
          <w:rFonts w:eastAsiaTheme="minorHAnsi"/>
          <w:lang w:val="sv-SE"/>
        </w:rPr>
        <w:t xml:space="preserve">Xolair </w:t>
      </w:r>
      <w:r w:rsidR="00B7448D" w:rsidRPr="004169A9">
        <w:rPr>
          <w:rFonts w:eastAsiaTheme="minorHAnsi"/>
          <w:lang w:val="sv-SE"/>
        </w:rPr>
        <w:t xml:space="preserve">är endast avsett för subkutan </w:t>
      </w:r>
      <w:r w:rsidR="00B7448D">
        <w:rPr>
          <w:rFonts w:eastAsiaTheme="minorHAnsi"/>
          <w:lang w:val="sv-SE"/>
        </w:rPr>
        <w:t>inje</w:t>
      </w:r>
      <w:r w:rsidR="009F3540">
        <w:rPr>
          <w:rFonts w:eastAsiaTheme="minorHAnsi"/>
          <w:lang w:val="sv-SE"/>
        </w:rPr>
        <w:t>k</w:t>
      </w:r>
      <w:r w:rsidR="00B7448D">
        <w:rPr>
          <w:rFonts w:eastAsiaTheme="minorHAnsi"/>
          <w:lang w:val="sv-SE"/>
        </w:rPr>
        <w:t>tion (injicera direkt i fettlagret under huden).</w:t>
      </w:r>
    </w:p>
    <w:p w14:paraId="47FD77F0" w14:textId="77777777" w:rsidR="009722FB" w:rsidRPr="004169A9" w:rsidRDefault="00B60735" w:rsidP="009722FB">
      <w:pPr>
        <w:numPr>
          <w:ilvl w:val="0"/>
          <w:numId w:val="62"/>
        </w:numPr>
        <w:tabs>
          <w:tab w:val="clear" w:pos="567"/>
        </w:tabs>
        <w:spacing w:line="240" w:lineRule="auto"/>
        <w:ind w:left="540" w:hanging="540"/>
        <w:contextualSpacing/>
        <w:rPr>
          <w:rFonts w:eastAsiaTheme="minorHAnsi"/>
          <w:lang w:val="sv-SE"/>
        </w:rPr>
      </w:pPr>
      <w:r w:rsidRPr="004169A9">
        <w:rPr>
          <w:rFonts w:eastAsiaTheme="minorHAnsi"/>
          <w:bCs/>
          <w:lang w:val="sv-SE"/>
        </w:rPr>
        <w:t>Använd</w:t>
      </w:r>
      <w:r w:rsidRPr="004169A9">
        <w:rPr>
          <w:rFonts w:eastAsiaTheme="minorHAnsi"/>
          <w:b/>
          <w:lang w:val="sv-SE"/>
        </w:rPr>
        <w:t xml:space="preserve"> inte </w:t>
      </w:r>
      <w:r w:rsidRPr="004169A9">
        <w:rPr>
          <w:rFonts w:eastAsiaTheme="minorHAnsi"/>
          <w:bCs/>
          <w:lang w:val="sv-SE"/>
        </w:rPr>
        <w:t>den förfyllda sprutan om förseglingen på ytterkartongen</w:t>
      </w:r>
      <w:r>
        <w:rPr>
          <w:rFonts w:eastAsiaTheme="minorHAnsi"/>
          <w:bCs/>
          <w:lang w:val="sv-SE"/>
        </w:rPr>
        <w:t xml:space="preserve"> eller plasttråget är bruten.</w:t>
      </w:r>
    </w:p>
    <w:p w14:paraId="61EEFF5D" w14:textId="77777777" w:rsidR="009722FB" w:rsidRPr="004169A9" w:rsidRDefault="00B60735" w:rsidP="009722FB">
      <w:pPr>
        <w:numPr>
          <w:ilvl w:val="0"/>
          <w:numId w:val="62"/>
        </w:numPr>
        <w:tabs>
          <w:tab w:val="clear" w:pos="567"/>
        </w:tabs>
        <w:spacing w:line="240" w:lineRule="auto"/>
        <w:ind w:left="540" w:hanging="540"/>
        <w:contextualSpacing/>
        <w:rPr>
          <w:rFonts w:eastAsiaTheme="minorHAnsi"/>
          <w:lang w:val="sv-SE"/>
        </w:rPr>
      </w:pPr>
      <w:r w:rsidRPr="004169A9">
        <w:rPr>
          <w:rFonts w:eastAsiaTheme="minorHAnsi"/>
          <w:bCs/>
          <w:lang w:val="sv-SE"/>
        </w:rPr>
        <w:t>Använd</w:t>
      </w:r>
      <w:r w:rsidRPr="004169A9">
        <w:rPr>
          <w:rFonts w:eastAsiaTheme="minorHAnsi"/>
          <w:b/>
          <w:lang w:val="sv-SE"/>
        </w:rPr>
        <w:t xml:space="preserve"> inte</w:t>
      </w:r>
      <w:r w:rsidRPr="004169A9">
        <w:rPr>
          <w:rFonts w:eastAsiaTheme="minorHAnsi"/>
          <w:bCs/>
          <w:lang w:val="sv-SE"/>
        </w:rPr>
        <w:t xml:space="preserve"> den förfyllda sprutan om </w:t>
      </w:r>
      <w:r>
        <w:rPr>
          <w:rFonts w:eastAsiaTheme="minorHAnsi"/>
          <w:bCs/>
          <w:lang w:val="sv-SE"/>
        </w:rPr>
        <w:t>den har tappats på en hård yta eller om den tappats efter att nålskyddet tagits bort.</w:t>
      </w:r>
    </w:p>
    <w:p w14:paraId="28C77013" w14:textId="77777777" w:rsidR="009722FB" w:rsidRPr="004169A9" w:rsidRDefault="00B60735" w:rsidP="009722FB">
      <w:pPr>
        <w:numPr>
          <w:ilvl w:val="0"/>
          <w:numId w:val="62"/>
        </w:numPr>
        <w:tabs>
          <w:tab w:val="clear" w:pos="567"/>
        </w:tabs>
        <w:spacing w:line="240" w:lineRule="auto"/>
        <w:ind w:left="540" w:hanging="540"/>
        <w:contextualSpacing/>
        <w:rPr>
          <w:rFonts w:eastAsiaTheme="minorHAnsi"/>
          <w:lang w:val="sv-SE"/>
        </w:rPr>
      </w:pPr>
      <w:r w:rsidRPr="004169A9">
        <w:rPr>
          <w:rFonts w:eastAsiaTheme="minorHAnsi"/>
          <w:bCs/>
          <w:lang w:val="sv-SE"/>
        </w:rPr>
        <w:t>Injicera</w:t>
      </w:r>
      <w:r w:rsidRPr="004169A9">
        <w:rPr>
          <w:rFonts w:eastAsiaTheme="minorHAnsi"/>
          <w:b/>
          <w:lang w:val="sv-SE"/>
        </w:rPr>
        <w:t xml:space="preserve"> inte</w:t>
      </w:r>
      <w:r w:rsidRPr="004169A9">
        <w:rPr>
          <w:rFonts w:eastAsiaTheme="minorHAnsi"/>
          <w:bCs/>
          <w:lang w:val="sv-SE"/>
        </w:rPr>
        <w:t xml:space="preserve"> om den förfyllda sprutan har förvarats utanför ky</w:t>
      </w:r>
      <w:r>
        <w:rPr>
          <w:rFonts w:eastAsiaTheme="minorHAnsi"/>
          <w:bCs/>
          <w:lang w:val="sv-SE"/>
        </w:rPr>
        <w:t>lskåpet i mer än</w:t>
      </w:r>
      <w:r w:rsidR="00612C6D">
        <w:rPr>
          <w:rFonts w:eastAsiaTheme="minorHAnsi"/>
          <w:bCs/>
          <w:lang w:val="sv-SE"/>
        </w:rPr>
        <w:t xml:space="preserve"> sammanlagt</w:t>
      </w:r>
      <w:r>
        <w:rPr>
          <w:rFonts w:eastAsiaTheme="minorHAnsi"/>
          <w:bCs/>
          <w:lang w:val="sv-SE"/>
        </w:rPr>
        <w:t xml:space="preserve"> 48 timmar. Kassera den (se Steg 12) och använd en ny förfylld spruta till din injektion.</w:t>
      </w:r>
    </w:p>
    <w:p w14:paraId="062341DA" w14:textId="77777777" w:rsidR="009722FB" w:rsidRPr="004169A9" w:rsidRDefault="00B60735" w:rsidP="009722FB">
      <w:pPr>
        <w:numPr>
          <w:ilvl w:val="0"/>
          <w:numId w:val="62"/>
        </w:numPr>
        <w:tabs>
          <w:tab w:val="clear" w:pos="567"/>
        </w:tabs>
        <w:spacing w:line="240" w:lineRule="auto"/>
        <w:ind w:left="540" w:hanging="540"/>
        <w:contextualSpacing/>
        <w:rPr>
          <w:rFonts w:eastAsiaTheme="minorHAnsi"/>
          <w:lang w:val="sv-SE"/>
        </w:rPr>
      </w:pPr>
      <w:r w:rsidRPr="004169A9">
        <w:rPr>
          <w:rFonts w:eastAsiaTheme="minorHAnsi"/>
          <w:lang w:val="sv-SE"/>
        </w:rPr>
        <w:t>Den förfylla sprutan har ett</w:t>
      </w:r>
      <w:r w:rsidR="00731C5C" w:rsidRPr="004169A9">
        <w:rPr>
          <w:rFonts w:eastAsiaTheme="minorHAnsi"/>
          <w:lang w:val="sv-SE"/>
        </w:rPr>
        <w:t xml:space="preserve"> s</w:t>
      </w:r>
      <w:r w:rsidR="005D2D00" w:rsidRPr="00731C5C">
        <w:rPr>
          <w:rFonts w:eastAsiaTheme="minorHAnsi"/>
          <w:lang w:val="sv-SE"/>
        </w:rPr>
        <w:t>äkerhetsskydd</w:t>
      </w:r>
      <w:r w:rsidR="005D2D00">
        <w:rPr>
          <w:rFonts w:eastAsiaTheme="minorHAnsi"/>
          <w:lang w:val="sv-SE"/>
        </w:rPr>
        <w:t xml:space="preserve"> som aktiveras för att täcka nålen efter injektion. Säkerhetsskyddet hjälper till att förhindra nålsticksskador hos den </w:t>
      </w:r>
      <w:r w:rsidR="009F3540">
        <w:rPr>
          <w:rFonts w:eastAsiaTheme="minorHAnsi"/>
          <w:lang w:val="sv-SE"/>
        </w:rPr>
        <w:t xml:space="preserve">person </w:t>
      </w:r>
      <w:r w:rsidR="005D2D00">
        <w:rPr>
          <w:rFonts w:eastAsiaTheme="minorHAnsi"/>
          <w:lang w:val="sv-SE"/>
        </w:rPr>
        <w:t>som hanterar den förfyllda sprutan efter injektion</w:t>
      </w:r>
      <w:r w:rsidR="009F3540">
        <w:rPr>
          <w:rFonts w:eastAsiaTheme="minorHAnsi"/>
          <w:lang w:val="sv-SE"/>
        </w:rPr>
        <w:t>en</w:t>
      </w:r>
      <w:r w:rsidR="005D2D00">
        <w:rPr>
          <w:rFonts w:eastAsiaTheme="minorHAnsi"/>
          <w:lang w:val="sv-SE"/>
        </w:rPr>
        <w:t>.</w:t>
      </w:r>
    </w:p>
    <w:p w14:paraId="11A1FD79" w14:textId="77777777" w:rsidR="009722FB" w:rsidRPr="004169A9" w:rsidRDefault="00B60735" w:rsidP="009722FB">
      <w:pPr>
        <w:numPr>
          <w:ilvl w:val="0"/>
          <w:numId w:val="62"/>
        </w:numPr>
        <w:tabs>
          <w:tab w:val="clear" w:pos="567"/>
        </w:tabs>
        <w:spacing w:line="240" w:lineRule="auto"/>
        <w:ind w:left="540" w:hanging="540"/>
        <w:contextualSpacing/>
        <w:rPr>
          <w:rFonts w:eastAsiaTheme="minorHAnsi"/>
          <w:bCs/>
          <w:lang w:val="sv-SE"/>
        </w:rPr>
      </w:pPr>
      <w:r w:rsidRPr="004169A9">
        <w:rPr>
          <w:rFonts w:eastAsiaTheme="minorHAnsi"/>
          <w:bCs/>
          <w:lang w:val="sv-SE"/>
        </w:rPr>
        <w:t>Återanvänd</w:t>
      </w:r>
      <w:r w:rsidRPr="005554A1">
        <w:rPr>
          <w:rFonts w:eastAsiaTheme="minorHAnsi"/>
          <w:b/>
          <w:lang w:val="sv-SE"/>
        </w:rPr>
        <w:t xml:space="preserve"> </w:t>
      </w:r>
      <w:r w:rsidR="00547787">
        <w:rPr>
          <w:rFonts w:eastAsiaTheme="minorHAnsi"/>
          <w:b/>
          <w:lang w:val="sv-SE"/>
        </w:rPr>
        <w:t xml:space="preserve">inte </w:t>
      </w:r>
      <w:r w:rsidRPr="004169A9">
        <w:rPr>
          <w:rFonts w:eastAsiaTheme="minorHAnsi"/>
          <w:bCs/>
          <w:lang w:val="sv-SE"/>
        </w:rPr>
        <w:t>och ta</w:t>
      </w:r>
      <w:r w:rsidRPr="004169A9">
        <w:rPr>
          <w:rFonts w:eastAsiaTheme="minorHAnsi"/>
          <w:b/>
          <w:lang w:val="sv-SE"/>
        </w:rPr>
        <w:t xml:space="preserve"> inte </w:t>
      </w:r>
      <w:r w:rsidRPr="004169A9">
        <w:rPr>
          <w:rFonts w:eastAsiaTheme="minorHAnsi"/>
          <w:bCs/>
          <w:lang w:val="sv-SE"/>
        </w:rPr>
        <w:t>isär den förfyllda sprutan.</w:t>
      </w:r>
    </w:p>
    <w:p w14:paraId="0E85C40E" w14:textId="77777777" w:rsidR="009722FB" w:rsidRPr="004169A9" w:rsidRDefault="00B60735" w:rsidP="009722FB">
      <w:pPr>
        <w:numPr>
          <w:ilvl w:val="0"/>
          <w:numId w:val="62"/>
        </w:numPr>
        <w:tabs>
          <w:tab w:val="clear" w:pos="567"/>
        </w:tabs>
        <w:spacing w:line="240" w:lineRule="auto"/>
        <w:ind w:left="540" w:hanging="540"/>
        <w:contextualSpacing/>
        <w:rPr>
          <w:rFonts w:eastAsiaTheme="minorHAnsi"/>
          <w:bCs/>
          <w:lang w:val="sv-SE"/>
        </w:rPr>
      </w:pPr>
      <w:r w:rsidRPr="004169A9">
        <w:rPr>
          <w:rFonts w:eastAsiaTheme="minorHAnsi"/>
          <w:bCs/>
          <w:lang w:val="sv-SE"/>
        </w:rPr>
        <w:t>Dra</w:t>
      </w:r>
      <w:r w:rsidRPr="004169A9">
        <w:rPr>
          <w:rFonts w:eastAsiaTheme="minorHAnsi"/>
          <w:b/>
          <w:lang w:val="sv-SE"/>
        </w:rPr>
        <w:t xml:space="preserve"> inte </w:t>
      </w:r>
      <w:r w:rsidRPr="004169A9">
        <w:rPr>
          <w:rFonts w:eastAsiaTheme="minorHAnsi"/>
          <w:bCs/>
          <w:lang w:val="sv-SE"/>
        </w:rPr>
        <w:t>tillbaka kolven.</w:t>
      </w:r>
    </w:p>
    <w:p w14:paraId="3CBF104C" w14:textId="77777777" w:rsidR="009722FB" w:rsidRPr="004169A9" w:rsidRDefault="009722FB" w:rsidP="009722FB">
      <w:pPr>
        <w:tabs>
          <w:tab w:val="clear" w:pos="567"/>
        </w:tabs>
        <w:spacing w:line="240" w:lineRule="auto"/>
        <w:rPr>
          <w:rFonts w:eastAsiaTheme="minorHAnsi"/>
          <w:bCs/>
          <w:lang w:val="sv-SE"/>
        </w:rPr>
      </w:pPr>
    </w:p>
    <w:p w14:paraId="08E10AD4" w14:textId="77777777" w:rsidR="009722FB" w:rsidRPr="004169A9" w:rsidRDefault="00B60735" w:rsidP="009722FB">
      <w:pPr>
        <w:keepNext/>
        <w:keepLines/>
        <w:tabs>
          <w:tab w:val="clear" w:pos="567"/>
        </w:tabs>
        <w:spacing w:line="240" w:lineRule="auto"/>
        <w:rPr>
          <w:rFonts w:eastAsia="MS Mincho"/>
          <w:b/>
          <w:lang w:val="en-US" w:eastAsia="zh-CN"/>
        </w:rPr>
      </w:pPr>
      <w:r w:rsidRPr="004169A9">
        <w:rPr>
          <w:rFonts w:eastAsia="MS Mincho"/>
          <w:b/>
          <w:lang w:val="en-US" w:eastAsia="zh-CN"/>
        </w:rPr>
        <w:lastRenderedPageBreak/>
        <w:t>Förvaring av</w:t>
      </w:r>
      <w:r w:rsidR="005554A1" w:rsidRPr="004169A9">
        <w:rPr>
          <w:rFonts w:eastAsia="MS Mincho"/>
          <w:b/>
          <w:lang w:val="en-US" w:eastAsia="zh-CN"/>
        </w:rPr>
        <w:t xml:space="preserve"> Xolair</w:t>
      </w:r>
    </w:p>
    <w:p w14:paraId="3C692AFA" w14:textId="77777777" w:rsidR="009722FB" w:rsidRPr="004169A9" w:rsidRDefault="009722FB" w:rsidP="009722FB">
      <w:pPr>
        <w:keepNext/>
        <w:keepLines/>
        <w:tabs>
          <w:tab w:val="clear" w:pos="567"/>
        </w:tabs>
        <w:spacing w:line="240" w:lineRule="auto"/>
        <w:rPr>
          <w:rFonts w:eastAsia="MS Mincho"/>
          <w:bCs/>
          <w:lang w:eastAsia="zh-CN"/>
        </w:rPr>
      </w:pPr>
    </w:p>
    <w:p w14:paraId="29A288FF" w14:textId="77777777" w:rsidR="009722FB" w:rsidRPr="004529B7" w:rsidRDefault="00B60735" w:rsidP="009722FB">
      <w:pPr>
        <w:numPr>
          <w:ilvl w:val="0"/>
          <w:numId w:val="63"/>
        </w:numPr>
        <w:tabs>
          <w:tab w:val="clear" w:pos="567"/>
        </w:tabs>
        <w:spacing w:line="240" w:lineRule="auto"/>
        <w:ind w:left="540" w:hanging="540"/>
        <w:contextualSpacing/>
        <w:rPr>
          <w:rFonts w:eastAsiaTheme="minorHAnsi"/>
          <w:bCs/>
          <w:lang w:val="sv-SE"/>
        </w:rPr>
      </w:pPr>
      <w:r w:rsidRPr="004169A9">
        <w:rPr>
          <w:lang w:val="sv-SE"/>
        </w:rPr>
        <w:t>Förvaras i kylskåp (2</w:t>
      </w:r>
      <w:r w:rsidRPr="004169A9">
        <w:rPr>
          <w:rFonts w:ascii="Symbol" w:hAnsi="Symbol"/>
          <w:lang w:val="sv-SE"/>
        </w:rPr>
        <w:sym w:font="Symbol" w:char="F0B0"/>
      </w:r>
      <w:r w:rsidRPr="004169A9">
        <w:rPr>
          <w:lang w:val="sv-SE"/>
        </w:rPr>
        <w:t>C – 8</w:t>
      </w:r>
      <w:r w:rsidRPr="004169A9">
        <w:rPr>
          <w:rFonts w:ascii="Symbol" w:hAnsi="Symbol"/>
          <w:lang w:val="sv-SE"/>
        </w:rPr>
        <w:sym w:font="Symbol" w:char="F0B0"/>
      </w:r>
      <w:r w:rsidRPr="004169A9">
        <w:rPr>
          <w:lang w:val="sv-SE"/>
        </w:rPr>
        <w:t>C)</w:t>
      </w:r>
      <w:r w:rsidRPr="004169A9">
        <w:rPr>
          <w:rFonts w:eastAsiaTheme="minorHAnsi"/>
          <w:lang w:val="sv-SE"/>
        </w:rPr>
        <w:t xml:space="preserve">. </w:t>
      </w:r>
      <w:r w:rsidR="00547787" w:rsidRPr="004169A9">
        <w:rPr>
          <w:rFonts w:eastAsiaTheme="minorHAnsi"/>
          <w:lang w:val="sv-SE"/>
        </w:rPr>
        <w:t>Förpackningen med förfylld spruta kan förvaras under sammanlagt 48 timmar vid rumstemperatur (25°C</w:t>
      </w:r>
      <w:r w:rsidR="009F3540" w:rsidRPr="004169A9">
        <w:rPr>
          <w:rFonts w:eastAsiaTheme="minorHAnsi"/>
          <w:lang w:val="sv-SE"/>
        </w:rPr>
        <w:t>) före</w:t>
      </w:r>
      <w:r w:rsidR="00547787" w:rsidRPr="004169A9">
        <w:rPr>
          <w:rFonts w:eastAsiaTheme="minorHAnsi"/>
          <w:lang w:val="sv-SE"/>
        </w:rPr>
        <w:t xml:space="preserve"> </w:t>
      </w:r>
      <w:r w:rsidR="00547787" w:rsidRPr="004529B7">
        <w:rPr>
          <w:rFonts w:eastAsiaTheme="minorHAnsi"/>
          <w:lang w:val="sv-SE"/>
        </w:rPr>
        <w:t>användning.</w:t>
      </w:r>
    </w:p>
    <w:p w14:paraId="5B6E5FC0" w14:textId="77777777" w:rsidR="009722FB" w:rsidRPr="004529B7" w:rsidRDefault="00B60735" w:rsidP="009722FB">
      <w:pPr>
        <w:numPr>
          <w:ilvl w:val="0"/>
          <w:numId w:val="63"/>
        </w:numPr>
        <w:tabs>
          <w:tab w:val="clear" w:pos="567"/>
        </w:tabs>
        <w:spacing w:line="240" w:lineRule="auto"/>
        <w:ind w:left="540" w:hanging="540"/>
        <w:contextualSpacing/>
        <w:rPr>
          <w:rFonts w:eastAsiaTheme="minorHAnsi"/>
          <w:bCs/>
          <w:lang w:val="en-US"/>
        </w:rPr>
      </w:pPr>
      <w:r w:rsidRPr="004529B7">
        <w:rPr>
          <w:rFonts w:eastAsiaTheme="minorHAnsi"/>
          <w:lang w:val="en-US"/>
        </w:rPr>
        <w:t>Får</w:t>
      </w:r>
      <w:r w:rsidRPr="004529B7">
        <w:rPr>
          <w:rFonts w:eastAsiaTheme="minorHAnsi"/>
          <w:b/>
          <w:bCs/>
          <w:lang w:val="en-US"/>
        </w:rPr>
        <w:t xml:space="preserve"> ej</w:t>
      </w:r>
      <w:r w:rsidRPr="004529B7">
        <w:rPr>
          <w:rFonts w:eastAsiaTheme="minorHAnsi"/>
          <w:lang w:val="en-US"/>
        </w:rPr>
        <w:t xml:space="preserve"> frysas.</w:t>
      </w:r>
    </w:p>
    <w:p w14:paraId="345C1CAC" w14:textId="52A630A4" w:rsidR="009722FB" w:rsidRPr="004529B7" w:rsidRDefault="00B60735" w:rsidP="009722FB">
      <w:pPr>
        <w:numPr>
          <w:ilvl w:val="0"/>
          <w:numId w:val="63"/>
        </w:numPr>
        <w:tabs>
          <w:tab w:val="clear" w:pos="567"/>
        </w:tabs>
        <w:spacing w:line="240" w:lineRule="auto"/>
        <w:ind w:left="540" w:hanging="540"/>
        <w:contextualSpacing/>
        <w:rPr>
          <w:rFonts w:eastAsiaTheme="minorHAnsi"/>
          <w:lang w:val="sv-SE"/>
        </w:rPr>
      </w:pPr>
      <w:r w:rsidRPr="004529B7">
        <w:rPr>
          <w:rFonts w:eastAsiaTheme="minorHAnsi"/>
          <w:lang w:val="sv-SE"/>
        </w:rPr>
        <w:t>Förvara den förfyllda sprutan i original</w:t>
      </w:r>
      <w:r w:rsidR="00997925" w:rsidRPr="004529B7">
        <w:rPr>
          <w:rFonts w:eastAsiaTheme="minorHAnsi"/>
          <w:lang w:val="sv-SE"/>
        </w:rPr>
        <w:t>förpackningen</w:t>
      </w:r>
      <w:r w:rsidR="004276E1" w:rsidRPr="004529B7">
        <w:rPr>
          <w:rFonts w:eastAsiaTheme="minorHAnsi"/>
          <w:lang w:val="sv-SE"/>
        </w:rPr>
        <w:t xml:space="preserve"> i skydd mot ljus</w:t>
      </w:r>
      <w:r w:rsidRPr="004529B7">
        <w:rPr>
          <w:rFonts w:eastAsiaTheme="minorHAnsi"/>
          <w:lang w:val="sv-SE"/>
        </w:rPr>
        <w:t xml:space="preserve"> tills den ska användas.</w:t>
      </w:r>
    </w:p>
    <w:p w14:paraId="4CC4B6BE" w14:textId="77777777" w:rsidR="005554A1" w:rsidRPr="004169A9" w:rsidRDefault="00B60735" w:rsidP="005554A1">
      <w:pPr>
        <w:pStyle w:val="Text"/>
        <w:widowControl w:val="0"/>
        <w:numPr>
          <w:ilvl w:val="0"/>
          <w:numId w:val="30"/>
        </w:numPr>
        <w:tabs>
          <w:tab w:val="clear" w:pos="927"/>
        </w:tabs>
        <w:spacing w:before="0"/>
        <w:ind w:left="567" w:hanging="567"/>
        <w:jc w:val="left"/>
        <w:rPr>
          <w:sz w:val="22"/>
          <w:lang w:val="sv-SE"/>
        </w:rPr>
      </w:pPr>
      <w:r w:rsidRPr="004529B7">
        <w:rPr>
          <w:sz w:val="22"/>
          <w:lang w:val="sv-SE"/>
        </w:rPr>
        <w:t>Förvara den förfyllda sprutan utom syn- och räckhåll för bar</w:t>
      </w:r>
      <w:r w:rsidRPr="004169A9">
        <w:rPr>
          <w:sz w:val="22"/>
          <w:lang w:val="sv-SE"/>
        </w:rPr>
        <w:t>n.</w:t>
      </w:r>
    </w:p>
    <w:p w14:paraId="31A38312" w14:textId="77777777" w:rsidR="009722FB" w:rsidRPr="004169A9" w:rsidRDefault="009722FB" w:rsidP="009722FB">
      <w:pPr>
        <w:tabs>
          <w:tab w:val="clear" w:pos="567"/>
        </w:tabs>
        <w:spacing w:line="240" w:lineRule="auto"/>
        <w:rPr>
          <w:rFonts w:eastAsiaTheme="minorHAnsi"/>
          <w:lang w:val="sv-SE"/>
        </w:rPr>
      </w:pPr>
    </w:p>
    <w:p w14:paraId="68E82087" w14:textId="77777777" w:rsidR="009722FB" w:rsidRPr="004169A9" w:rsidRDefault="00B60735" w:rsidP="009722FB">
      <w:pPr>
        <w:keepNext/>
        <w:keepLines/>
        <w:tabs>
          <w:tab w:val="clear" w:pos="567"/>
        </w:tabs>
        <w:spacing w:line="240" w:lineRule="auto"/>
        <w:rPr>
          <w:rFonts w:eastAsia="MS Mincho"/>
          <w:b/>
          <w:lang w:val="sv-SE" w:eastAsia="zh-CN"/>
        </w:rPr>
      </w:pPr>
      <w:r w:rsidRPr="004169A9">
        <w:rPr>
          <w:rFonts w:eastAsia="MS Mincho"/>
          <w:b/>
          <w:lang w:val="sv-SE" w:eastAsia="zh-CN"/>
        </w:rPr>
        <w:t>DOSERINGSTABELL</w:t>
      </w:r>
    </w:p>
    <w:p w14:paraId="2C34D6D3" w14:textId="77777777" w:rsidR="009722FB" w:rsidRPr="004169A9" w:rsidRDefault="009722FB" w:rsidP="009722FB">
      <w:pPr>
        <w:keepNext/>
        <w:keepLines/>
        <w:tabs>
          <w:tab w:val="clear" w:pos="567"/>
        </w:tabs>
        <w:spacing w:line="240" w:lineRule="auto"/>
        <w:rPr>
          <w:rFonts w:eastAsia="MS Mincho"/>
          <w:bCs/>
          <w:lang w:val="sv-SE" w:eastAsia="zh-CN"/>
        </w:rPr>
      </w:pPr>
    </w:p>
    <w:p w14:paraId="02223931" w14:textId="77777777" w:rsidR="00612C6D" w:rsidRPr="004169A9" w:rsidRDefault="00B60735" w:rsidP="009722FB">
      <w:pPr>
        <w:tabs>
          <w:tab w:val="clear" w:pos="567"/>
        </w:tabs>
        <w:spacing w:line="240" w:lineRule="auto"/>
        <w:rPr>
          <w:rFonts w:eastAsiaTheme="minorHAnsi"/>
          <w:lang w:val="sv-SE"/>
        </w:rPr>
      </w:pPr>
      <w:r w:rsidRPr="004169A9">
        <w:rPr>
          <w:rFonts w:eastAsiaTheme="minorHAnsi"/>
          <w:lang w:val="sv-SE"/>
        </w:rPr>
        <w:t xml:space="preserve">Xolair förfyllda sprutor finns tillgängliga i 3 styrkor (en förfylld spruta </w:t>
      </w:r>
      <w:r w:rsidR="004276E1" w:rsidRPr="004169A9">
        <w:rPr>
          <w:rFonts w:eastAsiaTheme="minorHAnsi"/>
          <w:lang w:val="sv-SE"/>
        </w:rPr>
        <w:t>per</w:t>
      </w:r>
      <w:r w:rsidRPr="004169A9">
        <w:rPr>
          <w:rFonts w:eastAsiaTheme="minorHAnsi"/>
          <w:lang w:val="sv-SE"/>
        </w:rPr>
        <w:t xml:space="preserve"> </w:t>
      </w:r>
      <w:r w:rsidR="004276E1" w:rsidRPr="004169A9">
        <w:rPr>
          <w:rFonts w:eastAsiaTheme="minorHAnsi"/>
          <w:lang w:val="sv-SE"/>
        </w:rPr>
        <w:t>förpackning</w:t>
      </w:r>
      <w:r w:rsidRPr="004169A9">
        <w:rPr>
          <w:rFonts w:eastAsiaTheme="minorHAnsi"/>
          <w:lang w:val="sv-SE"/>
        </w:rPr>
        <w:t>). Dessa instruktioner ska användas för alla 3 styrkor.</w:t>
      </w:r>
    </w:p>
    <w:p w14:paraId="75F8CCC9" w14:textId="77777777" w:rsidR="00612C6D" w:rsidRPr="004169A9" w:rsidRDefault="00B60735" w:rsidP="009722FB">
      <w:pPr>
        <w:tabs>
          <w:tab w:val="clear" w:pos="567"/>
        </w:tabs>
        <w:spacing w:line="240" w:lineRule="auto"/>
        <w:rPr>
          <w:rFonts w:eastAsiaTheme="minorHAnsi"/>
          <w:lang w:val="sv-SE"/>
        </w:rPr>
      </w:pPr>
      <w:r w:rsidRPr="004169A9">
        <w:rPr>
          <w:rFonts w:eastAsiaTheme="minorHAnsi"/>
          <w:lang w:val="sv-SE"/>
        </w:rPr>
        <w:t xml:space="preserve">Beroende på vilken dos din läkare har ordinerat kan du behöva välja en eller flera förfyllda sprutor </w:t>
      </w:r>
      <w:r w:rsidR="00622D20" w:rsidRPr="004169A9">
        <w:rPr>
          <w:rFonts w:eastAsiaTheme="minorHAnsi"/>
          <w:lang w:val="sv-SE"/>
        </w:rPr>
        <w:t>och injicera innehållet i samtliga för att få full</w:t>
      </w:r>
      <w:r w:rsidR="004276E1" w:rsidRPr="004169A9">
        <w:rPr>
          <w:rFonts w:eastAsiaTheme="minorHAnsi"/>
          <w:lang w:val="sv-SE"/>
        </w:rPr>
        <w:t>ständig</w:t>
      </w:r>
      <w:r w:rsidR="00622D20" w:rsidRPr="004169A9">
        <w:rPr>
          <w:rFonts w:eastAsiaTheme="minorHAnsi"/>
          <w:lang w:val="sv-SE"/>
        </w:rPr>
        <w:t xml:space="preserve"> dos. Doseringstabellen nedan visar vilken kombination av förfyllda sprutor som behövs för att få full</w:t>
      </w:r>
      <w:r w:rsidR="004276E1" w:rsidRPr="004169A9">
        <w:rPr>
          <w:rFonts w:eastAsiaTheme="minorHAnsi"/>
          <w:lang w:val="sv-SE"/>
        </w:rPr>
        <w:t>ständig</w:t>
      </w:r>
      <w:r w:rsidR="00622D20" w:rsidRPr="004169A9">
        <w:rPr>
          <w:rFonts w:eastAsiaTheme="minorHAnsi"/>
          <w:lang w:val="sv-SE"/>
        </w:rPr>
        <w:t xml:space="preserve"> dos.</w:t>
      </w:r>
    </w:p>
    <w:p w14:paraId="64D53FDE" w14:textId="77777777" w:rsidR="009722FB" w:rsidRPr="004169A9" w:rsidRDefault="009722FB" w:rsidP="009722FB">
      <w:pPr>
        <w:tabs>
          <w:tab w:val="clear" w:pos="567"/>
        </w:tabs>
        <w:spacing w:line="240" w:lineRule="auto"/>
        <w:rPr>
          <w:rFonts w:eastAsiaTheme="minorHAnsi"/>
          <w:lang w:val="sv-SE"/>
        </w:rPr>
      </w:pPr>
    </w:p>
    <w:tbl>
      <w:tblPr>
        <w:tblStyle w:val="TableGrid2"/>
        <w:tblW w:w="0" w:type="auto"/>
        <w:tblLook w:val="04A0" w:firstRow="1" w:lastRow="0" w:firstColumn="1" w:lastColumn="0" w:noHBand="0" w:noVBand="1"/>
      </w:tblPr>
      <w:tblGrid>
        <w:gridCol w:w="975"/>
        <w:gridCol w:w="8086"/>
      </w:tblGrid>
      <w:tr w:rsidR="00211724" w:rsidRPr="00410B74" w14:paraId="6B8354B7" w14:textId="77777777" w:rsidTr="001C4B98">
        <w:tc>
          <w:tcPr>
            <w:tcW w:w="975" w:type="dxa"/>
          </w:tcPr>
          <w:p w14:paraId="64001A5D" w14:textId="77777777" w:rsidR="009722FB" w:rsidRPr="004169A9" w:rsidRDefault="00B60735" w:rsidP="001C4B98">
            <w:pPr>
              <w:tabs>
                <w:tab w:val="clear" w:pos="567"/>
              </w:tabs>
              <w:spacing w:line="240" w:lineRule="auto"/>
              <w:rPr>
                <w:rFonts w:ascii="Times New Roman" w:hAnsi="Times New Roman" w:cs="Times New Roman"/>
                <w:lang w:val="en-US"/>
              </w:rPr>
            </w:pPr>
            <w:r w:rsidRPr="004169A9">
              <w:rPr>
                <w:noProof/>
                <w:lang w:val="en-US"/>
              </w:rPr>
              <w:drawing>
                <wp:inline distT="0" distB="0" distL="0" distR="0" wp14:anchorId="2BE107B9" wp14:editId="3F2A6B2A">
                  <wp:extent cx="341688" cy="537011"/>
                  <wp:effectExtent l="0" t="0" r="1270" b="0"/>
                  <wp:docPr id="744" name="Picture 744" descr="C:\Users\oLSENRI1\Downloads\parent child.jpg"/>
                  <wp:cNvGraphicFramePr/>
                  <a:graphic xmlns:a="http://schemas.openxmlformats.org/drawingml/2006/main">
                    <a:graphicData uri="http://schemas.openxmlformats.org/drawingml/2006/picture">
                      <pic:pic xmlns:pic="http://schemas.openxmlformats.org/drawingml/2006/picture">
                        <pic:nvPicPr>
                          <pic:cNvPr id="744" name="Picture 18" descr="C:\Users\oLSENRI1\Downloads\parent child.jpg"/>
                          <pic:cNvPicPr/>
                        </pic:nvPicPr>
                        <pic:blipFill>
                          <a:blip r:embed="rId39" cstate="print">
                            <a:extLst>
                              <a:ext uri="{28A0092B-C50C-407E-A947-70E740481C1C}">
                                <a14:useLocalDpi xmlns:a14="http://schemas.microsoft.com/office/drawing/2010/main" val="0"/>
                              </a:ext>
                            </a:extLst>
                          </a:blip>
                          <a:stretch>
                            <a:fillRect/>
                          </a:stretch>
                        </pic:blipFill>
                        <pic:spPr bwMode="auto">
                          <a:xfrm>
                            <a:off x="0" y="0"/>
                            <a:ext cx="360137" cy="566007"/>
                          </a:xfrm>
                          <a:prstGeom prst="rect">
                            <a:avLst/>
                          </a:prstGeom>
                          <a:noFill/>
                          <a:ln>
                            <a:noFill/>
                          </a:ln>
                        </pic:spPr>
                      </pic:pic>
                    </a:graphicData>
                  </a:graphic>
                </wp:inline>
              </w:drawing>
            </w:r>
          </w:p>
        </w:tc>
        <w:tc>
          <w:tcPr>
            <w:tcW w:w="8086" w:type="dxa"/>
          </w:tcPr>
          <w:p w14:paraId="73003F25" w14:textId="77777777" w:rsidR="009722FB" w:rsidRPr="004169A9" w:rsidRDefault="00B60735" w:rsidP="001C4B98">
            <w:pPr>
              <w:tabs>
                <w:tab w:val="clear" w:pos="567"/>
              </w:tabs>
              <w:spacing w:line="240" w:lineRule="auto"/>
              <w:rPr>
                <w:rFonts w:ascii="Times New Roman" w:hAnsi="Times New Roman" w:cs="Times New Roman"/>
                <w:lang w:val="sv-SE"/>
              </w:rPr>
            </w:pPr>
            <w:r w:rsidRPr="004169A9">
              <w:rPr>
                <w:rFonts w:ascii="Times New Roman" w:hAnsi="Times New Roman" w:cs="Times New Roman"/>
                <w:b/>
                <w:lang w:val="sv-SE"/>
              </w:rPr>
              <w:t>Viktigt:</w:t>
            </w:r>
            <w:r w:rsidRPr="004169A9">
              <w:rPr>
                <w:rFonts w:ascii="Times New Roman" w:hAnsi="Times New Roman" w:cs="Times New Roman"/>
                <w:lang w:val="sv-SE"/>
              </w:rPr>
              <w:t xml:space="preserve"> Om dosen är avsedd för barn under 12 år rekommenderas</w:t>
            </w:r>
            <w:r w:rsidR="009F3540" w:rsidRPr="004169A9">
              <w:rPr>
                <w:rFonts w:ascii="Times New Roman" w:hAnsi="Times New Roman" w:cs="Times New Roman"/>
                <w:lang w:val="sv-SE"/>
              </w:rPr>
              <w:t xml:space="preserve"> </w:t>
            </w:r>
            <w:r w:rsidRPr="004169A9">
              <w:rPr>
                <w:rFonts w:ascii="Times New Roman" w:hAnsi="Times New Roman" w:cs="Times New Roman"/>
                <w:lang w:val="sv-SE"/>
              </w:rPr>
              <w:t>använd</w:t>
            </w:r>
            <w:r w:rsidR="009F3540" w:rsidRPr="004169A9">
              <w:rPr>
                <w:rFonts w:ascii="Times New Roman" w:hAnsi="Times New Roman" w:cs="Times New Roman"/>
                <w:lang w:val="sv-SE"/>
              </w:rPr>
              <w:t>ning av</w:t>
            </w:r>
            <w:r w:rsidRPr="004169A9">
              <w:rPr>
                <w:rFonts w:ascii="Times New Roman" w:hAnsi="Times New Roman" w:cs="Times New Roman"/>
                <w:lang w:val="sv-SE"/>
              </w:rPr>
              <w:t xml:space="preserve"> enbart blå (75 mg) och lila (150 mg) förfyllda sprutor. </w:t>
            </w:r>
            <w:r w:rsidR="00E136A5" w:rsidRPr="004169A9">
              <w:rPr>
                <w:rFonts w:ascii="Times New Roman" w:hAnsi="Times New Roman" w:cs="Times New Roman"/>
                <w:lang w:val="sv-SE"/>
              </w:rPr>
              <w:t>F</w:t>
            </w:r>
            <w:r w:rsidR="00370294" w:rsidRPr="004169A9">
              <w:rPr>
                <w:rFonts w:ascii="Times New Roman" w:hAnsi="Times New Roman" w:cs="Times New Roman"/>
                <w:lang w:val="sv-SE"/>
              </w:rPr>
              <w:t>ör rekommenderad kombination av förfyllda sprutor för barn under 12 år</w:t>
            </w:r>
            <w:r w:rsidR="00E136A5" w:rsidRPr="004169A9">
              <w:rPr>
                <w:rFonts w:ascii="Times New Roman" w:hAnsi="Times New Roman" w:cs="Times New Roman"/>
                <w:lang w:val="sv-SE"/>
              </w:rPr>
              <w:t>, se doseringstabell nedan</w:t>
            </w:r>
            <w:r w:rsidR="00370294" w:rsidRPr="004169A9">
              <w:rPr>
                <w:rFonts w:ascii="Times New Roman" w:hAnsi="Times New Roman" w:cs="Times New Roman"/>
                <w:lang w:val="sv-SE"/>
              </w:rPr>
              <w:t>.</w:t>
            </w:r>
          </w:p>
        </w:tc>
      </w:tr>
    </w:tbl>
    <w:p w14:paraId="2855EE70" w14:textId="77777777" w:rsidR="009722FB" w:rsidRPr="004169A9" w:rsidRDefault="009722FB" w:rsidP="009722FB">
      <w:pPr>
        <w:tabs>
          <w:tab w:val="clear" w:pos="567"/>
        </w:tabs>
        <w:spacing w:line="240" w:lineRule="auto"/>
        <w:rPr>
          <w:rFonts w:eastAsiaTheme="minorHAnsi"/>
          <w:lang w:val="sv-SE"/>
        </w:rPr>
      </w:pPr>
    </w:p>
    <w:p w14:paraId="03A8FF34" w14:textId="77777777" w:rsidR="009722FB" w:rsidRPr="004169A9" w:rsidRDefault="00B60735" w:rsidP="009722FB">
      <w:pPr>
        <w:tabs>
          <w:tab w:val="clear" w:pos="567"/>
        </w:tabs>
        <w:spacing w:line="240" w:lineRule="auto"/>
        <w:rPr>
          <w:rFonts w:eastAsiaTheme="minorHAnsi"/>
          <w:lang w:val="sv-SE"/>
        </w:rPr>
      </w:pPr>
      <w:r w:rsidRPr="004169A9">
        <w:rPr>
          <w:rFonts w:eastAsiaTheme="minorHAnsi"/>
          <w:lang w:val="sv-SE"/>
        </w:rPr>
        <w:t>Kontakta din läkare om du har frågor om doseringstabellen.</w:t>
      </w:r>
    </w:p>
    <w:p w14:paraId="0553306E" w14:textId="77777777" w:rsidR="009722FB" w:rsidRPr="004169A9" w:rsidRDefault="009722FB" w:rsidP="009722FB">
      <w:pPr>
        <w:tabs>
          <w:tab w:val="clear" w:pos="567"/>
        </w:tabs>
        <w:spacing w:line="240" w:lineRule="auto"/>
        <w:rPr>
          <w:rFonts w:eastAsiaTheme="minorHAnsi"/>
          <w:lang w:val="sv-SE"/>
        </w:rPr>
      </w:pPr>
    </w:p>
    <w:tbl>
      <w:tblPr>
        <w:tblStyle w:val="TableGrid3"/>
        <w:tblW w:w="0" w:type="auto"/>
        <w:jc w:val="center"/>
        <w:tblLook w:val="04A0" w:firstRow="1" w:lastRow="0" w:firstColumn="1" w:lastColumn="0" w:noHBand="0" w:noVBand="1"/>
      </w:tblPr>
      <w:tblGrid>
        <w:gridCol w:w="9061"/>
      </w:tblGrid>
      <w:tr w:rsidR="00211724" w14:paraId="342749B4" w14:textId="77777777" w:rsidTr="001C4B98">
        <w:trPr>
          <w:jc w:val="center"/>
        </w:trPr>
        <w:tc>
          <w:tcPr>
            <w:tcW w:w="9061" w:type="dxa"/>
          </w:tcPr>
          <w:bookmarkStart w:id="20" w:name="_Hlk132905256"/>
          <w:p w14:paraId="6375AAD3" w14:textId="77777777" w:rsidR="009722FB" w:rsidRPr="00226D05" w:rsidRDefault="00B60735" w:rsidP="001C4B98">
            <w:pPr>
              <w:tabs>
                <w:tab w:val="clear" w:pos="567"/>
              </w:tabs>
              <w:spacing w:before="120" w:after="120" w:line="240" w:lineRule="auto"/>
              <w:jc w:val="both"/>
              <w:rPr>
                <w:sz w:val="24"/>
                <w:szCs w:val="24"/>
                <w:lang w:val="en-US"/>
              </w:rPr>
            </w:pPr>
            <w:r w:rsidRPr="00226D05">
              <w:rPr>
                <w:noProof/>
                <w:sz w:val="20"/>
                <w:lang w:val="en-US"/>
              </w:rPr>
              <w:lastRenderedPageBreak/>
              <mc:AlternateContent>
                <mc:Choice Requires="wps">
                  <w:drawing>
                    <wp:anchor distT="0" distB="0" distL="114300" distR="114300" simplePos="0" relativeHeight="252182528" behindDoc="0" locked="0" layoutInCell="1" allowOverlap="1" wp14:anchorId="4AA8FB5E" wp14:editId="4FC01000">
                      <wp:simplePos x="0" y="0"/>
                      <wp:positionH relativeFrom="column">
                        <wp:posOffset>2030730</wp:posOffset>
                      </wp:positionH>
                      <wp:positionV relativeFrom="paragraph">
                        <wp:posOffset>1997075</wp:posOffset>
                      </wp:positionV>
                      <wp:extent cx="1455420" cy="619125"/>
                      <wp:effectExtent l="0" t="0" r="0" b="0"/>
                      <wp:wrapNone/>
                      <wp:docPr id="737" name="Text Box 737"/>
                      <wp:cNvGraphicFramePr/>
                      <a:graphic xmlns:a="http://schemas.openxmlformats.org/drawingml/2006/main">
                        <a:graphicData uri="http://schemas.microsoft.com/office/word/2010/wordprocessingShape">
                          <wps:wsp>
                            <wps:cNvSpPr txBox="1"/>
                            <wps:spPr>
                              <a:xfrm>
                                <a:off x="0" y="0"/>
                                <a:ext cx="1455420" cy="619125"/>
                              </a:xfrm>
                              <a:prstGeom prst="rect">
                                <a:avLst/>
                              </a:prstGeom>
                              <a:noFill/>
                              <a:ln w="6350">
                                <a:noFill/>
                              </a:ln>
                            </wps:spPr>
                            <wps:txbx>
                              <w:txbxContent>
                                <w:p w14:paraId="1A9C4C69" w14:textId="77777777" w:rsidR="009722FB" w:rsidRPr="004169A9" w:rsidRDefault="00B60735" w:rsidP="009722FB">
                                  <w:pPr>
                                    <w:jc w:val="center"/>
                                    <w:rPr>
                                      <w:b/>
                                      <w:lang w:val="sv-SE"/>
                                    </w:rPr>
                                  </w:pPr>
                                  <w:r w:rsidRPr="004169A9">
                                    <w:rPr>
                                      <w:b/>
                                      <w:lang w:val="sv-SE"/>
                                    </w:rPr>
                                    <w:t xml:space="preserve">Antal förfyllda sprutor som behövs för </w:t>
                                  </w:r>
                                  <w:r w:rsidR="00047F5F">
                                    <w:rPr>
                                      <w:b/>
                                      <w:lang w:val="sv-SE"/>
                                    </w:rPr>
                                    <w:t>aktuell</w:t>
                                  </w:r>
                                  <w:r>
                                    <w:rPr>
                                      <w:b/>
                                      <w:lang w:val="sv-SE"/>
                                    </w:rPr>
                                    <w:t xml:space="preserve"> </w:t>
                                  </w:r>
                                  <w:r w:rsidRPr="004169A9">
                                    <w:rPr>
                                      <w:b/>
                                      <w:lang w:val="sv-SE"/>
                                    </w:rPr>
                                    <w:t>dos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4AA8FB5E" id="Text Box 737" o:spid="_x0000_s1255" type="#_x0000_t202" style="position:absolute;left:0;text-align:left;margin-left:159.9pt;margin-top:157.25pt;width:114.6pt;height:48.75pt;z-index:25218252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IKlrEwIAACcEAAAOAAAAZHJzL2Uyb0RvYy54bWysU01vGyEQvVfqf0Dc6/W6dpqsvI7cRK4q&#10;WUkkp8oZs+BdCRgK2Lvur+/Arj+U9lT1AgMzzMd7j/l9pxU5COcbMCXNR2NKhOFQNWZX0h+vq0+3&#10;lPjATMUUGFHSo/D0fvHxw7y1hZhADaoSjmAS44vWlrQOwRZZ5nktNPMjsMKgU4LTLODR7bLKsRaz&#10;a5VNxuObrAVXWQdceI+3j72TLlJ+KQUPz1J6EYgqKfYW0urSuo1rtpizYueYrRs+tMH+oQvNGoNF&#10;z6keWWBk75o/UumGO/Agw4iDzkDKhos0A06Tj99Ns6mZFWkWBMfbM0z+/6XlT4eNfXEkdF+hQwIj&#10;IK31hcfLOE8nnY47dkrQjxAez7CJLhAeH01ns+kEXRx9N/ldPpnFNNnltXU+fBOgSTRK6pCWhBY7&#10;rH3oQ08hsZiBVaNUokYZ0mLSz7NxenD2YHJlsMal12iFbtuRpirppG8h3m2hOuKADnruveWrBrtY&#10;Mx9emEOysXEUcHjGRSrAajBYlNTgfv3tPsYjB+ilpEXxlNT/3DMnKFHfDbJzl0+nUW3pMJ19ieC4&#10;a8/22mP2+gFQnzl+FcuTGeODOpnSgX5DnS9jVXQxw7F2ScPJfAi9pPGfcLFcpiDUl2VhbTaWx9QR&#10;14jxa/fGnB2ICEjhE5xkxop3fPSxA8o9jsMB1ZgIHn5OlPv1OUVd/vfiNwAAAP//AwBQSwMEFAAG&#10;AAgAAAAhADYa1hnjAAAACwEAAA8AAABkcnMvZG93bnJldi54bWxMj81OwzAQhO9IvIO1SNyok5Cg&#10;No1TVZEqJASHll64bWI3ieqfELtt4OnZnsptVjOa/aZYTUazsxp976yAeBYBU7ZxsretgP3n5mkO&#10;zAe0ErWzSsCP8rAq7+8KzKW72K0670LLqMT6HAV0IQw5577plEE/c4Oy5B3caDDQObZcjnihcqN5&#10;EkUv3GBv6UOHg6o61Rx3JyPgrdp84LZOzPxXV6/vh/Xwvf/KhHh8mNZLYEFN4RaGKz6hQ0lMtTtZ&#10;6ZkW8BwvCD1cRZoBo0SWLmhdLSCNkwh4WfD/G8o/AAAA//8DAFBLAQItABQABgAIAAAAIQC2gziS&#10;/gAAAOEBAAATAAAAAAAAAAAAAAAAAAAAAABbQ29udGVudF9UeXBlc10ueG1sUEsBAi0AFAAGAAgA&#10;AAAhADj9If/WAAAAlAEAAAsAAAAAAAAAAAAAAAAALwEAAF9yZWxzLy5yZWxzUEsBAi0AFAAGAAgA&#10;AAAhAF0gqWsTAgAAJwQAAA4AAAAAAAAAAAAAAAAALgIAAGRycy9lMm9Eb2MueG1sUEsBAi0AFAAG&#10;AAgAAAAhADYa1hnjAAAACwEAAA8AAAAAAAAAAAAAAAAAbQQAAGRycy9kb3ducmV2LnhtbFBLBQYA&#10;AAAABAAEAPMAAAB9BQAAAAA=&#10;" filled="f" stroked="f" strokeweight=".5pt">
                      <v:textbox>
                        <w:txbxContent>
                          <w:p w14:paraId="1A9C4C69" w14:textId="77777777" w:rsidR="009722FB" w:rsidRPr="004169A9" w:rsidRDefault="00B60735" w:rsidP="009722FB">
                            <w:pPr>
                              <w:jc w:val="center"/>
                              <w:rPr>
                                <w:b/>
                                <w:lang w:val="sv-SE"/>
                              </w:rPr>
                            </w:pPr>
                            <w:r w:rsidRPr="004169A9">
                              <w:rPr>
                                <w:b/>
                                <w:lang w:val="sv-SE"/>
                              </w:rPr>
                              <w:t xml:space="preserve">Antal förfyllda sprutor som behövs för </w:t>
                            </w:r>
                            <w:r w:rsidR="00047F5F">
                              <w:rPr>
                                <w:b/>
                                <w:lang w:val="sv-SE"/>
                              </w:rPr>
                              <w:t>aktuell</w:t>
                            </w:r>
                            <w:r>
                              <w:rPr>
                                <w:b/>
                                <w:lang w:val="sv-SE"/>
                              </w:rPr>
                              <w:t xml:space="preserve"> </w:t>
                            </w:r>
                            <w:r w:rsidRPr="004169A9">
                              <w:rPr>
                                <w:b/>
                                <w:lang w:val="sv-SE"/>
                              </w:rPr>
                              <w:t>dos</w:t>
                            </w:r>
                          </w:p>
                        </w:txbxContent>
                      </v:textbox>
                    </v:shape>
                  </w:pict>
                </mc:Fallback>
              </mc:AlternateContent>
            </w:r>
            <w:r w:rsidRPr="00226D05">
              <w:rPr>
                <w:noProof/>
                <w:sz w:val="20"/>
                <w:lang w:val="en-US"/>
              </w:rPr>
              <mc:AlternateContent>
                <mc:Choice Requires="wps">
                  <w:drawing>
                    <wp:anchor distT="0" distB="0" distL="114300" distR="114300" simplePos="0" relativeHeight="252213248" behindDoc="0" locked="0" layoutInCell="1" allowOverlap="1" wp14:anchorId="1632BB73" wp14:editId="334DF063">
                      <wp:simplePos x="0" y="0"/>
                      <wp:positionH relativeFrom="column">
                        <wp:posOffset>75858</wp:posOffset>
                      </wp:positionH>
                      <wp:positionV relativeFrom="paragraph">
                        <wp:posOffset>6574692</wp:posOffset>
                      </wp:positionV>
                      <wp:extent cx="1877695" cy="281354"/>
                      <wp:effectExtent l="0" t="0" r="0" b="4445"/>
                      <wp:wrapNone/>
                      <wp:docPr id="755" name="Text Box 755"/>
                      <wp:cNvGraphicFramePr/>
                      <a:graphic xmlns:a="http://schemas.openxmlformats.org/drawingml/2006/main">
                        <a:graphicData uri="http://schemas.microsoft.com/office/word/2010/wordprocessingShape">
                          <wps:wsp>
                            <wps:cNvSpPr txBox="1"/>
                            <wps:spPr>
                              <a:xfrm>
                                <a:off x="0" y="0"/>
                                <a:ext cx="1877695" cy="281354"/>
                              </a:xfrm>
                              <a:prstGeom prst="rect">
                                <a:avLst/>
                              </a:prstGeom>
                              <a:noFill/>
                              <a:ln w="6350">
                                <a:noFill/>
                              </a:ln>
                            </wps:spPr>
                            <wps:txbx>
                              <w:txbxContent>
                                <w:p w14:paraId="598ADC91" w14:textId="77777777" w:rsidR="009722FB" w:rsidRPr="00F64997" w:rsidRDefault="00B60735" w:rsidP="009722FB">
                                  <w:pPr>
                                    <w:jc w:val="center"/>
                                    <w:rPr>
                                      <w:b/>
                                    </w:rPr>
                                  </w:pPr>
                                  <w:r w:rsidRPr="00F64997">
                                    <w:rPr>
                                      <w:b/>
                                    </w:rPr>
                                    <w:t>600</w:t>
                                  </w:r>
                                  <w:r>
                                    <w:rPr>
                                      <w:b/>
                                    </w:rPr>
                                    <w:t> </w:t>
                                  </w:r>
                                  <w:r w:rsidRPr="00F64997">
                                    <w:rPr>
                                      <w:b/>
                                    </w:rPr>
                                    <w:t>mg (</w:t>
                                  </w:r>
                                  <w:r w:rsidR="0020337B">
                                    <w:rPr>
                                      <w:b/>
                                    </w:rPr>
                                    <w:t>12 år och uppåt</w:t>
                                  </w:r>
                                  <w:r w:rsidRPr="00F64997">
                                    <w:rPr>
                                      <w:b/>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1632BB73" id="Text Box 755" o:spid="_x0000_s1256" type="#_x0000_t202" style="position:absolute;left:0;text-align:left;margin-left:5.95pt;margin-top:517.7pt;width:147.85pt;height:22.15pt;z-index:252213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Ets7FQIAACcEAAAOAAAAZHJzL2Uyb0RvYy54bWysU8lu2zAQvRfoPxC815IdbxEsB24CFwWM&#10;JIBT5ExTpCWA4rAkbcn9+g4peUHaU9ELNaMZzvLe4+KhrRU5Cusq0DkdDlJKhOZQVHqf0x9v6y9z&#10;SpxnumAKtMjpSTj6sPz8adGYTIygBFUIS7CIdlljclp6b7IkcbwUNXMDMEJjUIKtmUfX7pPCsgar&#10;1yoZpek0acAWxgIXzuHfpy5Il7G+lIL7Fymd8ETlFGfz8bTx3IUzWS5YtrfMlBXvx2D/MEXNKo1N&#10;L6WemGfkYKs/StUVt+BA+gGHOgEpKy7iDrjNMP2wzbZkRsRdEBxnLjC5/1eWPx+35tUS336FFgkM&#10;gDTGZQ5/hn1aaevwxUkJxhHC0wU20XrCw6X5bDa9n1DCMTaaD+8m41Amud421vlvAmoSjJxapCWi&#10;xY4b57vUc0popmFdKRWpUZo0OZ3eTdJ44RLB4kpjj+uswfLtriVVgVOMpudNdlCccEELHffO8HWF&#10;U2yY86/MItm4EwrYv+AhFWA36C1KSrC//vY/5CMHGKWkQfHk1P08MCsoUd81snM/HI+D2qIznsxG&#10;6NjbyO42og/1I6A+h/hUDI9myPfqbEoL9TvqfBW6Yohpjr1z6s/mo+8kje+Ei9UqJqG+DPMbvTU8&#10;lA64Bozf2ndmTU+ERwqf4Swzln3go8vtUe5w7B1UYyS4fzlB7rd+zLq+7+VvAAAA//8DAFBLAwQU&#10;AAYACAAAACEAMWKNfOMAAAAMAQAADwAAAGRycy9kb3ducmV2LnhtbEyPT0/CQBDF7yZ+h82QeJNd&#10;QCjUbglpQkyMHkAu3qbdpW3YP7W7QPXTO5z0NHkzL29+L1sP1rCL7kPrnYTJWADTrvKqdbWEw8f2&#10;cQksRHQKjXdawrcOsM7v7zJMlb+6nb7sY80oxIUUJTQxdinnoWq0xTD2nXZ0O/reYiTZ11z1eKVw&#10;a/hUiAW32Dr60GCni0ZXp/3ZSngttu+4K6d2+WOKl7fjpvs6fM6lfBgNm2dgUQ/xzww3fEKHnJhK&#10;f3YqMEN6siInTTGbPwEjx0wkC2DlbZWsEuB5xv+XyH8BAAD//wMAUEsBAi0AFAAGAAgAAAAhALaD&#10;OJL+AAAA4QEAABMAAAAAAAAAAAAAAAAAAAAAAFtDb250ZW50X1R5cGVzXS54bWxQSwECLQAUAAYA&#10;CAAAACEAOP0h/9YAAACUAQAACwAAAAAAAAAAAAAAAAAvAQAAX3JlbHMvLnJlbHNQSwECLQAUAAYA&#10;CAAAACEAuxLbOxUCAAAnBAAADgAAAAAAAAAAAAAAAAAuAgAAZHJzL2Uyb0RvYy54bWxQSwECLQAU&#10;AAYACAAAACEAMWKNfOMAAAAMAQAADwAAAAAAAAAAAAAAAABvBAAAZHJzL2Rvd25yZXYueG1sUEsF&#10;BgAAAAAEAAQA8wAAAH8FAAAAAA==&#10;" filled="f" stroked="f" strokeweight=".5pt">
                      <v:textbox>
                        <w:txbxContent>
                          <w:p w14:paraId="598ADC91" w14:textId="77777777" w:rsidR="009722FB" w:rsidRPr="00F64997" w:rsidRDefault="00B60735" w:rsidP="009722FB">
                            <w:pPr>
                              <w:jc w:val="center"/>
                              <w:rPr>
                                <w:b/>
                              </w:rPr>
                            </w:pPr>
                            <w:r w:rsidRPr="00F64997">
                              <w:rPr>
                                <w:b/>
                              </w:rPr>
                              <w:t>600</w:t>
                            </w:r>
                            <w:r>
                              <w:rPr>
                                <w:b/>
                              </w:rPr>
                              <w:t> </w:t>
                            </w:r>
                            <w:r w:rsidRPr="00F64997">
                              <w:rPr>
                                <w:b/>
                              </w:rPr>
                              <w:t>mg (</w:t>
                            </w:r>
                            <w:r w:rsidR="0020337B">
                              <w:rPr>
                                <w:b/>
                              </w:rPr>
                              <w:t>12 år och uppåt</w:t>
                            </w:r>
                            <w:r w:rsidRPr="00F64997">
                              <w:rPr>
                                <w:b/>
                              </w:rPr>
                              <w:t>)</w:t>
                            </w:r>
                          </w:p>
                        </w:txbxContent>
                      </v:textbox>
                    </v:shape>
                  </w:pict>
                </mc:Fallback>
              </mc:AlternateContent>
            </w:r>
            <w:r w:rsidRPr="00226D05">
              <w:rPr>
                <w:noProof/>
                <w:sz w:val="20"/>
                <w:lang w:val="en-US"/>
              </w:rPr>
              <mc:AlternateContent>
                <mc:Choice Requires="wps">
                  <w:drawing>
                    <wp:anchor distT="0" distB="0" distL="114300" distR="114300" simplePos="0" relativeHeight="252190720" behindDoc="0" locked="0" layoutInCell="1" allowOverlap="1" wp14:anchorId="500BD5FD" wp14:editId="711D2472">
                      <wp:simplePos x="0" y="0"/>
                      <wp:positionH relativeFrom="column">
                        <wp:posOffset>92686</wp:posOffset>
                      </wp:positionH>
                      <wp:positionV relativeFrom="paragraph">
                        <wp:posOffset>2745965</wp:posOffset>
                      </wp:positionV>
                      <wp:extent cx="1870710" cy="306729"/>
                      <wp:effectExtent l="0" t="0" r="0" b="0"/>
                      <wp:wrapNone/>
                      <wp:docPr id="741" name="Text Box 741"/>
                      <wp:cNvGraphicFramePr/>
                      <a:graphic xmlns:a="http://schemas.openxmlformats.org/drawingml/2006/main">
                        <a:graphicData uri="http://schemas.microsoft.com/office/word/2010/wordprocessingShape">
                          <wps:wsp>
                            <wps:cNvSpPr txBox="1"/>
                            <wps:spPr>
                              <a:xfrm>
                                <a:off x="0" y="0"/>
                                <a:ext cx="1870710" cy="306729"/>
                              </a:xfrm>
                              <a:prstGeom prst="rect">
                                <a:avLst/>
                              </a:prstGeom>
                              <a:noFill/>
                              <a:ln w="6350">
                                <a:noFill/>
                              </a:ln>
                            </wps:spPr>
                            <wps:txbx>
                              <w:txbxContent>
                                <w:p w14:paraId="2D859A90" w14:textId="77777777" w:rsidR="009722FB" w:rsidRPr="008F689C" w:rsidRDefault="00B60735" w:rsidP="009722FB">
                                  <w:pPr>
                                    <w:jc w:val="center"/>
                                    <w:rPr>
                                      <w:b/>
                                    </w:rPr>
                                  </w:pPr>
                                  <w:r w:rsidRPr="008F689C">
                                    <w:rPr>
                                      <w:b/>
                                    </w:rPr>
                                    <w:t>75</w:t>
                                  </w:r>
                                  <w:r>
                                    <w:rPr>
                                      <w:b/>
                                    </w:rPr>
                                    <w:t> </w:t>
                                  </w:r>
                                  <w:r w:rsidRPr="008F689C">
                                    <w:rPr>
                                      <w:b/>
                                    </w:rPr>
                                    <w:t>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500BD5FD" id="Text Box 741" o:spid="_x0000_s1257" type="#_x0000_t202" style="position:absolute;left:0;text-align:left;margin-left:7.3pt;margin-top:216.2pt;width:147.3pt;height:24.15pt;z-index:252190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yq/hFAIAACcEAAAOAAAAZHJzL2Uyb0RvYy54bWysU8tu2zAQvBfoPxC815IVx04Ey4GbwEUB&#10;IwngFDnTFGkJoLgsSVtyv75LSn4g7anohdrVLPc1w/lD1yhyENbVoAs6HqWUCM2hrPWuoD/eVl/u&#10;KHGe6ZIp0KKgR+How+Lzp3lrcpFBBaoUlmAS7fLWFLTy3uRJ4nglGuZGYIRGUIJtmEfX7pLSshaz&#10;NyrJ0nSatGBLY4EL5/DvUw/SRcwvpeD+RUonPFEFxd58PG08t+FMFnOW7ywzVc2HNtg/dNGwWmPR&#10;c6on5hnZ2/qPVE3NLTiQfsShSUDKmos4A04zTj9Ms6mYEXEWXI4z5zW5/5eWPx825tUS332FDgkM&#10;C2mNyx3+DPN00jbhi50SxHGFx/PaROcJD5fuZulsjBBH7CadzrL7kCa53DbW+W8CGhKMglqkJW6L&#10;HdbO96GnkFBMw6pWKlKjNGkLOr25TeOFM4LJlcYal16D5bttR+qyoFk2O02yhfKIA1rouXeGr2rs&#10;Ys2cf2UWycbGUcD+BQ+pAKvBYFFSgf31t/8hHjlAlJIWxVNQ93PPrKBEfdfIzv14Mglqi87kdpah&#10;Y6+R7TWi980joD7H+FQMj2aI9+pkSgvNO+p8GaoixDTH2gX1J/PR95LGd8LFchmDUF+G+bXeGB5S&#10;h72GHb9178yagQiPFD7DSWYs/8BHHztsud/j4KAaI8HDywlyv/Zj1OV9L34DAAD//wMAUEsDBBQA&#10;BgAIAAAAIQCa4Cka4QAAAAoBAAAPAAAAZHJzL2Rvd25yZXYueG1sTI/LTsMwEEX3SPyDNUjsqE0a&#10;SprGqapIFRKCRUs37Jx4mkT4EWK3DXw9wwqWd+bozpliPVnDzjiG3jsJ9zMBDF3jde9aCYe37V0G&#10;LETltDLeoYQvDLAur68KlWt/cTs872PLqMSFXEnoYhxyzkPToVVh5gd0tDv60apIcWy5HtWFyq3h&#10;iRALblXv6EKnBqw6bD72Jyvhudq+ql2d2OzbVE8vx83weXh/kPL2ZtqsgEWc4h8Mv/qkDiU51f7k&#10;dGCGcrogUkI6T1JgBMzFMgFW0yQTj8DLgv9/ofwBAAD//wMAUEsBAi0AFAAGAAgAAAAhALaDOJL+&#10;AAAA4QEAABMAAAAAAAAAAAAAAAAAAAAAAFtDb250ZW50X1R5cGVzXS54bWxQSwECLQAUAAYACAAA&#10;ACEAOP0h/9YAAACUAQAACwAAAAAAAAAAAAAAAAAvAQAAX3JlbHMvLnJlbHNQSwECLQAUAAYACAAA&#10;ACEAUMqv4RQCAAAnBAAADgAAAAAAAAAAAAAAAAAuAgAAZHJzL2Uyb0RvYy54bWxQSwECLQAUAAYA&#10;CAAAACEAmuApGuEAAAAKAQAADwAAAAAAAAAAAAAAAABuBAAAZHJzL2Rvd25yZXYueG1sUEsFBgAA&#10;AAAEAAQA8wAAAHwFAAAAAA==&#10;" filled="f" stroked="f" strokeweight=".5pt">
                      <v:textbox>
                        <w:txbxContent>
                          <w:p w14:paraId="2D859A90" w14:textId="77777777" w:rsidR="009722FB" w:rsidRPr="008F689C" w:rsidRDefault="00B60735" w:rsidP="009722FB">
                            <w:pPr>
                              <w:jc w:val="center"/>
                              <w:rPr>
                                <w:b/>
                              </w:rPr>
                            </w:pPr>
                            <w:r w:rsidRPr="008F689C">
                              <w:rPr>
                                <w:b/>
                              </w:rPr>
                              <w:t>75</w:t>
                            </w:r>
                            <w:r>
                              <w:rPr>
                                <w:b/>
                              </w:rPr>
                              <w:t> </w:t>
                            </w:r>
                            <w:r w:rsidRPr="008F689C">
                              <w:rPr>
                                <w:b/>
                              </w:rPr>
                              <w:t>mg</w:t>
                            </w:r>
                          </w:p>
                        </w:txbxContent>
                      </v:textbox>
                    </v:shape>
                  </w:pict>
                </mc:Fallback>
              </mc:AlternateContent>
            </w:r>
            <w:r w:rsidRPr="00226D05">
              <w:rPr>
                <w:noProof/>
                <w:sz w:val="20"/>
                <w:lang w:val="en-US"/>
              </w:rPr>
              <mc:AlternateContent>
                <mc:Choice Requires="wps">
                  <w:drawing>
                    <wp:anchor distT="0" distB="0" distL="114300" distR="114300" simplePos="0" relativeHeight="252237824" behindDoc="0" locked="0" layoutInCell="1" allowOverlap="1" wp14:anchorId="060C2BF1" wp14:editId="1BFE8037">
                      <wp:simplePos x="0" y="0"/>
                      <wp:positionH relativeFrom="column">
                        <wp:posOffset>2129830</wp:posOffset>
                      </wp:positionH>
                      <wp:positionV relativeFrom="paragraph">
                        <wp:posOffset>6258882</wp:posOffset>
                      </wp:positionV>
                      <wp:extent cx="1336040" cy="289367"/>
                      <wp:effectExtent l="0" t="0" r="0" b="0"/>
                      <wp:wrapNone/>
                      <wp:docPr id="767" name="Text Box 767"/>
                      <wp:cNvGraphicFramePr/>
                      <a:graphic xmlns:a="http://schemas.openxmlformats.org/drawingml/2006/main">
                        <a:graphicData uri="http://schemas.microsoft.com/office/word/2010/wordprocessingShape">
                          <wps:wsp>
                            <wps:cNvSpPr txBox="1"/>
                            <wps:spPr>
                              <a:xfrm>
                                <a:off x="0" y="0"/>
                                <a:ext cx="1336040" cy="289367"/>
                              </a:xfrm>
                              <a:prstGeom prst="rect">
                                <a:avLst/>
                              </a:prstGeom>
                              <a:noFill/>
                              <a:ln w="6350">
                                <a:noFill/>
                              </a:ln>
                            </wps:spPr>
                            <wps:txbx>
                              <w:txbxContent>
                                <w:p w14:paraId="3DB033D2" w14:textId="77777777" w:rsidR="009722FB" w:rsidRDefault="00B60735" w:rsidP="009722FB">
                                  <w:pPr>
                                    <w:jc w:val="center"/>
                                  </w:pPr>
                                  <w:r>
                                    <w:t>1 bl</w:t>
                                  </w:r>
                                  <w:r w:rsidR="00333B51">
                                    <w:t>å</w:t>
                                  </w:r>
                                  <w:r>
                                    <w:t xml:space="preserve"> + 3 </w:t>
                                  </w:r>
                                  <w:r w:rsidR="00333B51">
                                    <w:t>lila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060C2BF1" id="Text Box 767" o:spid="_x0000_s1258" type="#_x0000_t202" style="position:absolute;left:0;text-align:left;margin-left:167.7pt;margin-top:492.85pt;width:105.2pt;height:22.8pt;z-index:25223782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n3v9FAIAACcEAAAOAAAAZHJzL2Uyb0RvYy54bWysU8lu2zAQvRfIPxC8x5KXOI5gOXATuChg&#10;JAGcImeaIi0BFIclaUvu13dIyQvSnopeqBm94SzvDeePba3IQVhXgc7pcJBSIjSHotK7nP54X93O&#10;KHGe6YIp0CKnR+Ho4+Lmy7wxmRhBCaoQlmAS7bLG5LT03mRJ4ngpauYGYIRGUIKtmUfX7pLCsgaz&#10;1yoZpek0acAWxgIXzuHf5w6ki5hfSsH9q5ROeKJyir35eNp4bsOZLOYs21lmyor3bbB/6KJmlcai&#10;51TPzDOyt9UfqeqKW3Ag/YBDnYCUFRdxBpxmmH6aZlMyI+IsSI4zZ5rc/0vLXw4b82aJb79CiwIG&#10;QhrjMoc/wzyttHX4YqcEcaTweKZNtJ7wcGk8nqYThDhio9nDeHof0iSX28Y6/01ATYKRU4uyRLbY&#10;Ye18F3oKCcU0rCqlojRKkyan0/FdGi+cEUyuNNa49Bos325bUhXYxWh2mmQLxREHtNBp7wxfVdjF&#10;mjn/xiyKjY3jAvtXPKQCrAa9RUkJ9tff/od41ABRShpcnpy6n3tmBSXqu0Z1HoaTwIePzuTufoSO&#10;vUa214je10+A+znEp2J4NEO8VydTWqg/cM+XoSpCTHOsnVN/Mp98t9L4TrhYLmMQ7pdhfq03hofU&#10;gdfA8Xv7wazphfAo4Quc1oxln/ToYnuWOx57B7cxCty/nLDu136MurzvxW8AAAD//wMAUEsDBBQA&#10;BgAIAAAAIQAmXoae4wAAAAwBAAAPAAAAZHJzL2Rvd25yZXYueG1sTI/LTsMwEEX3SPyDNUjsqNOm&#10;hhDiVFWkCgnRRUs37Jx4mkT4EWK3DXw9wwqWozm699xiNVnDzjiG3jsJ81kCDF3jde9aCYe3zV0G&#10;LETltDLeoYQvDLAqr68KlWt/cTs872PLKMSFXEnoYhxyzkPToVVh5gd09Dv60apI59hyPaoLhVvD&#10;F0lyz63qHTV0asCqw+Zjf7ISXqrNVu3qhc2+TfX8elwPn4d3IeXtzbR+AhZxin8w/OqTOpTkVPuT&#10;04EZCWkqloRKeMzEAzAixFLQmJrQJJ2nwMuC/x9R/gAAAP//AwBQSwECLQAUAAYACAAAACEAtoM4&#10;kv4AAADhAQAAEwAAAAAAAAAAAAAAAAAAAAAAW0NvbnRlbnRfVHlwZXNdLnhtbFBLAQItABQABgAI&#10;AAAAIQA4/SH/1gAAAJQBAAALAAAAAAAAAAAAAAAAAC8BAABfcmVscy8ucmVsc1BLAQItABQABgAI&#10;AAAAIQADn3v9FAIAACcEAAAOAAAAAAAAAAAAAAAAAC4CAABkcnMvZTJvRG9jLnhtbFBLAQItABQA&#10;BgAIAAAAIQAmXoae4wAAAAwBAAAPAAAAAAAAAAAAAAAAAG4EAABkcnMvZG93bnJldi54bWxQSwUG&#10;AAAAAAQABADzAAAAfgUAAAAA&#10;" filled="f" stroked="f" strokeweight=".5pt">
                      <v:textbox>
                        <w:txbxContent>
                          <w:p w14:paraId="3DB033D2" w14:textId="77777777" w:rsidR="009722FB" w:rsidRDefault="00B60735" w:rsidP="009722FB">
                            <w:pPr>
                              <w:jc w:val="center"/>
                            </w:pPr>
                            <w:r>
                              <w:t>1 bl</w:t>
                            </w:r>
                            <w:r w:rsidR="00333B51">
                              <w:t>å</w:t>
                            </w:r>
                            <w:r>
                              <w:t xml:space="preserve"> + 3 </w:t>
                            </w:r>
                            <w:r w:rsidR="00333B51">
                              <w:t>lila</w:t>
                            </w:r>
                          </w:p>
                        </w:txbxContent>
                      </v:textbox>
                    </v:shape>
                  </w:pict>
                </mc:Fallback>
              </mc:AlternateContent>
            </w:r>
            <w:r w:rsidRPr="00226D05">
              <w:rPr>
                <w:noProof/>
                <w:sz w:val="20"/>
                <w:lang w:val="en-US"/>
              </w:rPr>
              <mc:AlternateContent>
                <mc:Choice Requires="wps">
                  <w:drawing>
                    <wp:anchor distT="0" distB="0" distL="114300" distR="114300" simplePos="0" relativeHeight="252194816" behindDoc="0" locked="0" layoutInCell="1" allowOverlap="1" wp14:anchorId="0D897249" wp14:editId="6CF205C0">
                      <wp:simplePos x="0" y="0"/>
                      <wp:positionH relativeFrom="column">
                        <wp:posOffset>115835</wp:posOffset>
                      </wp:positionH>
                      <wp:positionV relativeFrom="paragraph">
                        <wp:posOffset>3452020</wp:posOffset>
                      </wp:positionV>
                      <wp:extent cx="1838960" cy="289367"/>
                      <wp:effectExtent l="0" t="0" r="0" b="0"/>
                      <wp:wrapNone/>
                      <wp:docPr id="746" name="Text Box 746"/>
                      <wp:cNvGraphicFramePr/>
                      <a:graphic xmlns:a="http://schemas.openxmlformats.org/drawingml/2006/main">
                        <a:graphicData uri="http://schemas.microsoft.com/office/word/2010/wordprocessingShape">
                          <wps:wsp>
                            <wps:cNvSpPr txBox="1"/>
                            <wps:spPr>
                              <a:xfrm>
                                <a:off x="0" y="0"/>
                                <a:ext cx="1838960" cy="289367"/>
                              </a:xfrm>
                              <a:prstGeom prst="rect">
                                <a:avLst/>
                              </a:prstGeom>
                              <a:noFill/>
                              <a:ln w="6350">
                                <a:noFill/>
                              </a:ln>
                            </wps:spPr>
                            <wps:txbx>
                              <w:txbxContent>
                                <w:p w14:paraId="6A966153" w14:textId="77777777" w:rsidR="009722FB" w:rsidRPr="00F64997" w:rsidRDefault="00B60735" w:rsidP="009722FB">
                                  <w:pPr>
                                    <w:jc w:val="center"/>
                                    <w:rPr>
                                      <w:b/>
                                    </w:rPr>
                                  </w:pPr>
                                  <w:r w:rsidRPr="00F64997">
                                    <w:rPr>
                                      <w:b/>
                                    </w:rPr>
                                    <w:t>225</w:t>
                                  </w:r>
                                  <w:r>
                                    <w:rPr>
                                      <w:b/>
                                    </w:rPr>
                                    <w:t> </w:t>
                                  </w:r>
                                  <w:r w:rsidRPr="00F64997">
                                    <w:rPr>
                                      <w:b/>
                                    </w:rPr>
                                    <w:t>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0D897249" id="Text Box 746" o:spid="_x0000_s1259" type="#_x0000_t202" style="position:absolute;left:0;text-align:left;margin-left:9.1pt;margin-top:271.8pt;width:144.8pt;height:22.8pt;z-index:252194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J4PPFAIAACcEAAAOAAAAZHJzL2Uyb0RvYy54bWysU02P2jAQvVfqf7B8L4HAshARVnRXVJXQ&#10;7kpstWfjOCSS7XFtQ0J/fcdO+NC2p6oXZyZvPF/vefHQKkmOwroadE5HgyElQnMoar3P6Y+39ZcZ&#10;Jc4zXTAJWuT0JBx9WH7+tGhMJlKoQBbCEkyiXdaYnFbemyxJHK+EYm4ARmgES7CKeXTtPiksazC7&#10;kkk6HE6TBmxhLHDhHP596kC6jPnLUnD/UpZOeCJzir35eNp47sKZLBcs21tmqpr3bbB/6EKxWmPR&#10;S6on5hk52PqPVKrmFhyUfsBBJVCWNRdxBpxmNPwwzbZiRsRZcDnOXNbk/l9a/nzcmldLfPsVWiQw&#10;LKQxLnP4M8zTllaFL3ZKEMcVni5rE60nPFyajWfzKUIcsXQ2H0/vQ5rkettY578JUCQYObVIS9wW&#10;O26c70LPIaGYhnUtZaRGatLkdDq+G8YLFwSTS401rr0Gy7e7ltQFdpHOz5PsoDjhgBY67p3h6xq7&#10;2DDnX5lFsrFxFLB/waOUgNWgtyipwP762/8QjxwgSkmD4smp+3lgVlAiv2tkZz6aTILaojO5u0/R&#10;sbfI7hbRB/UIqM8RPhXDoxnivTybpQX1jjpfhaoIMc2xdk792Xz0naTxnXCxWsUg1JdhfqO3hofU&#10;Ya9hx2/tO7OmJ8Ijhc9wlhnLPvDRxfZb7vbYO6jGSHD/coLcb/0YdX3fy98AAAD//wMAUEsDBBQA&#10;BgAIAAAAIQBLhDWX4QAAAAoBAAAPAAAAZHJzL2Rvd25yZXYueG1sTI/BTsMwEETvSPyDtUjcqENK&#10;SwhxqipShYTg0NILNyfeJhH2OsRuG/h6lhMcZ/ZpdqZYTc6KE46h96TgdpaAQGq86alVsH/b3GQg&#10;QtRktPWECr4wwKq8vCh0bvyZtnjaxVZwCIVcK+hiHHIpQ9Oh02HmByS+HfzodGQ5ttKM+szhzso0&#10;SZbS6Z74Q6cHrDpsPnZHp+C52rzqbZ267NtWTy+H9fC5f18odX01rR9BRJziHwy/9bk6lNyp9kcy&#10;QVjWWcqkgsXdfAmCgXlyz1tqdrKHFGRZyP8Tyh8AAAD//wMAUEsBAi0AFAAGAAgAAAAhALaDOJL+&#10;AAAA4QEAABMAAAAAAAAAAAAAAAAAAAAAAFtDb250ZW50X1R5cGVzXS54bWxQSwECLQAUAAYACAAA&#10;ACEAOP0h/9YAAACUAQAACwAAAAAAAAAAAAAAAAAvAQAAX3JlbHMvLnJlbHNQSwECLQAUAAYACAAA&#10;ACEAOSeDzxQCAAAnBAAADgAAAAAAAAAAAAAAAAAuAgAAZHJzL2Uyb0RvYy54bWxQSwECLQAUAAYA&#10;CAAAACEAS4Q1l+EAAAAKAQAADwAAAAAAAAAAAAAAAABuBAAAZHJzL2Rvd25yZXYueG1sUEsFBgAA&#10;AAAEAAQA8wAAAHwFAAAAAA==&#10;" filled="f" stroked="f" strokeweight=".5pt">
                      <v:textbox>
                        <w:txbxContent>
                          <w:p w14:paraId="6A966153" w14:textId="77777777" w:rsidR="009722FB" w:rsidRPr="00F64997" w:rsidRDefault="00B60735" w:rsidP="009722FB">
                            <w:pPr>
                              <w:jc w:val="center"/>
                              <w:rPr>
                                <w:b/>
                              </w:rPr>
                            </w:pPr>
                            <w:r w:rsidRPr="00F64997">
                              <w:rPr>
                                <w:b/>
                              </w:rPr>
                              <w:t>225</w:t>
                            </w:r>
                            <w:r>
                              <w:rPr>
                                <w:b/>
                              </w:rPr>
                              <w:t> </w:t>
                            </w:r>
                            <w:r w:rsidRPr="00F64997">
                              <w:rPr>
                                <w:b/>
                              </w:rPr>
                              <w:t>mg</w:t>
                            </w:r>
                          </w:p>
                        </w:txbxContent>
                      </v:textbox>
                    </v:shape>
                  </w:pict>
                </mc:Fallback>
              </mc:AlternateContent>
            </w:r>
            <w:r w:rsidRPr="00226D05">
              <w:rPr>
                <w:noProof/>
                <w:sz w:val="20"/>
                <w:lang w:val="en-US"/>
              </w:rPr>
              <mc:AlternateContent>
                <mc:Choice Requires="wps">
                  <w:drawing>
                    <wp:anchor distT="0" distB="0" distL="114300" distR="114300" simplePos="0" relativeHeight="252196864" behindDoc="0" locked="0" layoutInCell="1" allowOverlap="1" wp14:anchorId="1BD38F89" wp14:editId="1E364D1E">
                      <wp:simplePos x="0" y="0"/>
                      <wp:positionH relativeFrom="column">
                        <wp:posOffset>75324</wp:posOffset>
                      </wp:positionH>
                      <wp:positionV relativeFrom="paragraph">
                        <wp:posOffset>3816622</wp:posOffset>
                      </wp:positionV>
                      <wp:extent cx="1909445" cy="306729"/>
                      <wp:effectExtent l="0" t="0" r="0" b="0"/>
                      <wp:wrapNone/>
                      <wp:docPr id="747" name="Text Box 747"/>
                      <wp:cNvGraphicFramePr/>
                      <a:graphic xmlns:a="http://schemas.openxmlformats.org/drawingml/2006/main">
                        <a:graphicData uri="http://schemas.microsoft.com/office/word/2010/wordprocessingShape">
                          <wps:wsp>
                            <wps:cNvSpPr txBox="1"/>
                            <wps:spPr>
                              <a:xfrm>
                                <a:off x="0" y="0"/>
                                <a:ext cx="1909445" cy="306729"/>
                              </a:xfrm>
                              <a:prstGeom prst="rect">
                                <a:avLst/>
                              </a:prstGeom>
                              <a:noFill/>
                              <a:ln w="6350">
                                <a:noFill/>
                              </a:ln>
                            </wps:spPr>
                            <wps:txbx>
                              <w:txbxContent>
                                <w:p w14:paraId="56A671FF" w14:textId="77777777" w:rsidR="009722FB" w:rsidRPr="008F689C" w:rsidRDefault="00B60735" w:rsidP="009722FB">
                                  <w:pPr>
                                    <w:jc w:val="center"/>
                                    <w:rPr>
                                      <w:b/>
                                    </w:rPr>
                                  </w:pPr>
                                  <w:r w:rsidRPr="008F689C">
                                    <w:rPr>
                                      <w:b/>
                                    </w:rPr>
                                    <w:t>300</w:t>
                                  </w:r>
                                  <w:r>
                                    <w:rPr>
                                      <w:b/>
                                    </w:rPr>
                                    <w:t> </w:t>
                                  </w:r>
                                  <w:r w:rsidRPr="008F689C">
                                    <w:rPr>
                                      <w:b/>
                                    </w:rPr>
                                    <w:t>mg (</w:t>
                                  </w:r>
                                  <w:r w:rsidR="00333B51">
                                    <w:rPr>
                                      <w:b/>
                                    </w:rPr>
                                    <w:t>12 år och uppåt</w:t>
                                  </w:r>
                                  <w:r w:rsidRPr="008F689C">
                                    <w:rPr>
                                      <w:b/>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1BD38F89" id="Text Box 747" o:spid="_x0000_s1260" type="#_x0000_t202" style="position:absolute;left:0;text-align:left;margin-left:5.95pt;margin-top:300.5pt;width:150.35pt;height:24.15pt;z-index:252196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eqfcFQIAACcEAAAOAAAAZHJzL2Uyb0RvYy54bWysU8lu2zAQvRfoPxC815LXxILlwE3gooCR&#10;BHCKnGmKtARQHJakLblf3yElL0h7KnqhZjijWd57XDy0tSJHYV0FOqfDQUqJ0ByKSu9z+uNt/eWe&#10;EueZLpgCLXJ6Eo4+LD9/WjQmEyMoQRXCEiyiXdaYnJbemyxJHC9FzdwAjNAYlGBr5tG1+6SwrMHq&#10;tUpGaTpLGrCFscCFc3j71AXpMtaXUnD/IqUTnqic4mw+njaeu3AmywXL9paZsuL9GOwfpqhZpbHp&#10;pdQT84wcbPVHqbriFhxIP+BQJyBlxUXcAbcZph+22ZbMiLgLguPMBSb3/8ry5+PWvFri26/QIoEB&#10;kMa4zOFl2KeVtg5fnJRgHCE8XWATrSc8/DRP55PJlBKOsXE6uxvNQ5nk+rexzn8TUJNg5NQiLREt&#10;dtw436WeU0IzDetKqUiN0qTJ6Ww8TeMPlwgWVxp7XGcNlm93LamKnI7Gkdpwt4PihAta6Lh3hq8r&#10;nGLDnH9lFsnGnVDA/gUPqQC7QW9RUoL99bf7kI8cYJSSBsWTU/fzwKygRH3XyM58OJkEtUVnMr0b&#10;oWNvI7vbiD7Uj4D6HOJTMTyaId+rsykt1O+o81XoiiGmOfbOqT+bj76TNL4TLlarmIT6Msxv9Nbw&#10;UDrgGjB+a9+ZNT0RHil8hrPMWPaBjy63R7nDsXdQjZHg/uUEud/6Mev6vpe/AQAA//8DAFBLAwQU&#10;AAYACAAAACEAjSFSreEAAAAKAQAADwAAAGRycy9kb3ducmV2LnhtbEyPwU7DMBBE70j8g7VI3KiT&#10;FKI2jVNVkSokBIeWXrg58TaJGq9D7LaBr2c5wXFmn2Zn8vVke3HB0XeOFMSzCARS7UxHjYLD+/Zh&#10;AcIHTUb3jlDBF3pYF7c3uc6Mu9IOL/vQCA4hn2kFbQhDJqWvW7Taz9yAxLejG60OLMdGmlFfOdz2&#10;MomiVFrdEX9o9YBli/Vpf7YKXsrtm95ViV189+Xz63EzfB4+npS6v5s2KxABp/AHw299rg4Fd6rc&#10;mYwXPet4yaSCNIp5EwPzOElBVOw8Lucgi1z+n1D8AAAA//8DAFBLAQItABQABgAIAAAAIQC2gziS&#10;/gAAAOEBAAATAAAAAAAAAAAAAAAAAAAAAABbQ29udGVudF9UeXBlc10ueG1sUEsBAi0AFAAGAAgA&#10;AAAhADj9If/WAAAAlAEAAAsAAAAAAAAAAAAAAAAALwEAAF9yZWxzLy5yZWxzUEsBAi0AFAAGAAgA&#10;AAAhAP16p9wVAgAAJwQAAA4AAAAAAAAAAAAAAAAALgIAAGRycy9lMm9Eb2MueG1sUEsBAi0AFAAG&#10;AAgAAAAhAI0hUq3hAAAACgEAAA8AAAAAAAAAAAAAAAAAbwQAAGRycy9kb3ducmV2LnhtbFBLBQYA&#10;AAAABAAEAPMAAAB9BQAAAAA=&#10;" filled="f" stroked="f" strokeweight=".5pt">
                      <v:textbox>
                        <w:txbxContent>
                          <w:p w14:paraId="56A671FF" w14:textId="77777777" w:rsidR="009722FB" w:rsidRPr="008F689C" w:rsidRDefault="00B60735" w:rsidP="009722FB">
                            <w:pPr>
                              <w:jc w:val="center"/>
                              <w:rPr>
                                <w:b/>
                              </w:rPr>
                            </w:pPr>
                            <w:r w:rsidRPr="008F689C">
                              <w:rPr>
                                <w:b/>
                              </w:rPr>
                              <w:t>300</w:t>
                            </w:r>
                            <w:r>
                              <w:rPr>
                                <w:b/>
                              </w:rPr>
                              <w:t> </w:t>
                            </w:r>
                            <w:r w:rsidRPr="008F689C">
                              <w:rPr>
                                <w:b/>
                              </w:rPr>
                              <w:t>mg (</w:t>
                            </w:r>
                            <w:r w:rsidR="00333B51">
                              <w:rPr>
                                <w:b/>
                              </w:rPr>
                              <w:t>12 år och uppåt</w:t>
                            </w:r>
                            <w:r w:rsidRPr="008F689C">
                              <w:rPr>
                                <w:b/>
                              </w:rPr>
                              <w:t>)</w:t>
                            </w:r>
                          </w:p>
                        </w:txbxContent>
                      </v:textbox>
                    </v:shape>
                  </w:pict>
                </mc:Fallback>
              </mc:AlternateContent>
            </w:r>
            <w:r w:rsidRPr="00226D05">
              <w:rPr>
                <w:noProof/>
                <w:sz w:val="20"/>
                <w:lang w:val="en-US"/>
              </w:rPr>
              <mc:AlternateContent>
                <mc:Choice Requires="wps">
                  <w:drawing>
                    <wp:anchor distT="0" distB="0" distL="114300" distR="114300" simplePos="0" relativeHeight="252200960" behindDoc="0" locked="0" layoutInCell="1" allowOverlap="1" wp14:anchorId="24394347" wp14:editId="43D6CA4B">
                      <wp:simplePos x="0" y="0"/>
                      <wp:positionH relativeFrom="column">
                        <wp:posOffset>92686</wp:posOffset>
                      </wp:positionH>
                      <wp:positionV relativeFrom="paragraph">
                        <wp:posOffset>4505317</wp:posOffset>
                      </wp:positionV>
                      <wp:extent cx="1843405" cy="277792"/>
                      <wp:effectExtent l="0" t="0" r="23495" b="27305"/>
                      <wp:wrapNone/>
                      <wp:docPr id="749" name="Text Box 749"/>
                      <wp:cNvGraphicFramePr/>
                      <a:graphic xmlns:a="http://schemas.openxmlformats.org/drawingml/2006/main">
                        <a:graphicData uri="http://schemas.microsoft.com/office/word/2010/wordprocessingShape">
                          <wps:wsp>
                            <wps:cNvSpPr txBox="1"/>
                            <wps:spPr>
                              <a:xfrm>
                                <a:off x="0" y="0"/>
                                <a:ext cx="1843405" cy="277792"/>
                              </a:xfrm>
                              <a:prstGeom prst="rect">
                                <a:avLst/>
                              </a:prstGeom>
                              <a:solidFill>
                                <a:sysClr val="window" lastClr="FFFFFF"/>
                              </a:solidFill>
                              <a:ln w="6350">
                                <a:solidFill>
                                  <a:sysClr val="window" lastClr="FFFFFF"/>
                                </a:solidFill>
                              </a:ln>
                            </wps:spPr>
                            <wps:txbx>
                              <w:txbxContent>
                                <w:p w14:paraId="7CBCC710" w14:textId="77777777" w:rsidR="009722FB" w:rsidRPr="00F64997" w:rsidRDefault="00B60735" w:rsidP="009722FB">
                                  <w:pPr>
                                    <w:jc w:val="center"/>
                                    <w:rPr>
                                      <w:b/>
                                    </w:rPr>
                                  </w:pPr>
                                  <w:r w:rsidRPr="00F64997">
                                    <w:rPr>
                                      <w:b/>
                                    </w:rPr>
                                    <w:t>375</w:t>
                                  </w:r>
                                  <w:r>
                                    <w:rPr>
                                      <w:b/>
                                    </w:rPr>
                                    <w:t> </w:t>
                                  </w:r>
                                  <w:r w:rsidRPr="00F64997">
                                    <w:rPr>
                                      <w:b/>
                                    </w:rPr>
                                    <w:t>mg (</w:t>
                                  </w:r>
                                  <w:r w:rsidR="0020337B">
                                    <w:rPr>
                                      <w:b/>
                                    </w:rPr>
                                    <w:t>12 år och uppåt</w:t>
                                  </w:r>
                                  <w:r w:rsidRPr="00F64997">
                                    <w:rPr>
                                      <w:b/>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24394347" id="Text Box 749" o:spid="_x0000_s1261" type="#_x0000_t202" style="position:absolute;left:0;text-align:left;margin-left:7.3pt;margin-top:354.75pt;width:145.15pt;height:21.85pt;z-index:2522009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ie0+NAIAAJkEAAAOAAAAZHJzL2Uyb0RvYy54bWysVN1v2jAQf5+0/8Hy+0gIUNqIUDEqpkmo&#10;rUSrPhvHIZEcn2cbEvbX7+yEj3Z7qsaDufOd7+N3v8vsvq0lOQhjK1AZHQ5iSoTikFdql9HXl9W3&#10;W0qsYypnEpTI6FFYej//+mXW6FQkUILMhSEYRNm00RktndNpFFleiprZAWih0FiAqZlD1eyi3LAG&#10;o9cySuL4JmrA5NoAF9bi7UNnpPMQvygEd09FYYUjMqNYmwunCefWn9F8xtKdYbqseF8G+0QVNasU&#10;Jj2HemCOkb2p/gpVV9yAhcINONQRFEXFRegBuxnGH7rZlEyL0AuCY/UZJvv/wvLHw0Y/G+La79Di&#10;AD0gjbapxUvfT1uY2v9jpQTtCOHxDJtoHeH+0e14NI4nlHC0JdPp9C7xYaLLa22s+yGgJl7IqMGx&#10;BLTYYW1d53py8cksyCpfVVIG5WiX0pADwwni4HNoKJHMOrzM6Cr8+mzvnklFmozejCZxyPTOZj8T&#10;EtuRCru6oOMl125bUuXY9+iM3RbyI0JqoGOb1XxVYd9rLPqZGaQXoogr457wKCRgmdBLlJRgfv/r&#10;3vvj1NFKSYN0zaj9tWdGIBY/FfLhbjgee34HZTyZJqiYa8v22qL29RIQzyEup+ZB9P5OnsTCQP2G&#10;m7XwWdHEFMfcGXUncem6JcLN5GKxCE7IaM3cWm0096H98PxUX9o3ZnQ/eoekeYQTsVn6gQGdb49y&#10;h2OvIP8Dpfpd9Qt2rQevyxdl/gcAAP//AwBQSwMEFAAGAAgAAAAhAErD3I/fAAAACgEAAA8AAABk&#10;cnMvZG93bnJldi54bWxMj8FOwzAMhu9IvENkJG4sod0GK02nCokJIQ1pgwPHLDFpRZNUSbaVt8ec&#10;4Pjbn35/rteTG9gJY+qDl3A7E8DQ62B6byW8vz3d3ANLWXmjhuBRwjcmWDeXF7WqTDj7HZ722TIq&#10;8alSErqcx4rzpDt0Ks3CiJ52nyE6lSlGy01UZyp3Ay+EWHKnek8XOjXiY4f6a390El52G1XYzbPY&#10;lh+5fbVZtylqKa+vpvYBWMYp/8Hwq0/q0JDTIRy9SWygPF8SKeFOrBbACCjFfAXsQJNFWQBvav7/&#10;heYHAAD//wMAUEsBAi0AFAAGAAgAAAAhALaDOJL+AAAA4QEAABMAAAAAAAAAAAAAAAAAAAAAAFtD&#10;b250ZW50X1R5cGVzXS54bWxQSwECLQAUAAYACAAAACEAOP0h/9YAAACUAQAACwAAAAAAAAAAAAAA&#10;AAAvAQAAX3JlbHMvLnJlbHNQSwECLQAUAAYACAAAACEAy4ntPjQCAACZBAAADgAAAAAAAAAAAAAA&#10;AAAuAgAAZHJzL2Uyb0RvYy54bWxQSwECLQAUAAYACAAAACEASsPcj98AAAAKAQAADwAAAAAAAAAA&#10;AAAAAACOBAAAZHJzL2Rvd25yZXYueG1sUEsFBgAAAAAEAAQA8wAAAJoFAAAAAA==&#10;" fillcolor="window" strokecolor="window" strokeweight=".5pt">
                      <v:textbox>
                        <w:txbxContent>
                          <w:p w14:paraId="7CBCC710" w14:textId="77777777" w:rsidR="009722FB" w:rsidRPr="00F64997" w:rsidRDefault="00B60735" w:rsidP="009722FB">
                            <w:pPr>
                              <w:jc w:val="center"/>
                              <w:rPr>
                                <w:b/>
                              </w:rPr>
                            </w:pPr>
                            <w:r w:rsidRPr="00F64997">
                              <w:rPr>
                                <w:b/>
                              </w:rPr>
                              <w:t>375</w:t>
                            </w:r>
                            <w:r>
                              <w:rPr>
                                <w:b/>
                              </w:rPr>
                              <w:t> </w:t>
                            </w:r>
                            <w:r w:rsidRPr="00F64997">
                              <w:rPr>
                                <w:b/>
                              </w:rPr>
                              <w:t>mg (</w:t>
                            </w:r>
                            <w:r w:rsidR="0020337B">
                              <w:rPr>
                                <w:b/>
                              </w:rPr>
                              <w:t>12 år och uppåt</w:t>
                            </w:r>
                            <w:r w:rsidRPr="00F64997">
                              <w:rPr>
                                <w:b/>
                              </w:rPr>
                              <w:t>)</w:t>
                            </w:r>
                          </w:p>
                        </w:txbxContent>
                      </v:textbox>
                    </v:shape>
                  </w:pict>
                </mc:Fallback>
              </mc:AlternateContent>
            </w:r>
            <w:r w:rsidRPr="00226D05">
              <w:rPr>
                <w:noProof/>
                <w:sz w:val="20"/>
                <w:lang w:val="en-US"/>
              </w:rPr>
              <mc:AlternateContent>
                <mc:Choice Requires="wps">
                  <w:drawing>
                    <wp:anchor distT="0" distB="0" distL="114300" distR="114300" simplePos="0" relativeHeight="252203008" behindDoc="0" locked="0" layoutInCell="1" allowOverlap="1" wp14:anchorId="221B6E5F" wp14:editId="11660529">
                      <wp:simplePos x="0" y="0"/>
                      <wp:positionH relativeFrom="column">
                        <wp:posOffset>11663</wp:posOffset>
                      </wp:positionH>
                      <wp:positionV relativeFrom="paragraph">
                        <wp:posOffset>4852557</wp:posOffset>
                      </wp:positionV>
                      <wp:extent cx="2073910" cy="260431"/>
                      <wp:effectExtent l="0" t="0" r="0" b="6350"/>
                      <wp:wrapNone/>
                      <wp:docPr id="750" name="Text Box 750"/>
                      <wp:cNvGraphicFramePr/>
                      <a:graphic xmlns:a="http://schemas.openxmlformats.org/drawingml/2006/main">
                        <a:graphicData uri="http://schemas.microsoft.com/office/word/2010/wordprocessingShape">
                          <wps:wsp>
                            <wps:cNvSpPr txBox="1"/>
                            <wps:spPr>
                              <a:xfrm>
                                <a:off x="0" y="0"/>
                                <a:ext cx="2073910" cy="260431"/>
                              </a:xfrm>
                              <a:prstGeom prst="rect">
                                <a:avLst/>
                              </a:prstGeom>
                              <a:noFill/>
                              <a:ln w="6350">
                                <a:noFill/>
                              </a:ln>
                            </wps:spPr>
                            <wps:txbx>
                              <w:txbxContent>
                                <w:p w14:paraId="74BDF8DE" w14:textId="77777777" w:rsidR="009722FB" w:rsidRPr="00F64997" w:rsidRDefault="00B60735" w:rsidP="009722FB">
                                  <w:pPr>
                                    <w:rPr>
                                      <w:b/>
                                    </w:rPr>
                                  </w:pPr>
                                  <w:r w:rsidRPr="00F64997">
                                    <w:rPr>
                                      <w:b/>
                                    </w:rPr>
                                    <w:t>375</w:t>
                                  </w:r>
                                  <w:r>
                                    <w:rPr>
                                      <w:b/>
                                    </w:rPr>
                                    <w:t> </w:t>
                                  </w:r>
                                  <w:r w:rsidRPr="00F64997">
                                    <w:rPr>
                                      <w:b/>
                                    </w:rPr>
                                    <w:t>mg (</w:t>
                                  </w:r>
                                  <w:r w:rsidR="0020337B">
                                    <w:rPr>
                                      <w:b/>
                                    </w:rPr>
                                    <w:t>barn under </w:t>
                                  </w:r>
                                  <w:r w:rsidR="0020337B" w:rsidRPr="00805A40">
                                    <w:rPr>
                                      <w:b/>
                                    </w:rPr>
                                    <w:t>12</w:t>
                                  </w:r>
                                  <w:r w:rsidR="0020337B">
                                    <w:rPr>
                                      <w:b/>
                                    </w:rPr>
                                    <w:t> år</w:t>
                                  </w:r>
                                  <w:r w:rsidRPr="00F64997">
                                    <w:rPr>
                                      <w:b/>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221B6E5F" id="Text Box 750" o:spid="_x0000_s1262" type="#_x0000_t202" style="position:absolute;left:0;text-align:left;margin-left:.9pt;margin-top:382.1pt;width:163.3pt;height:20.5pt;z-index:2522030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8xHUFAIAACcEAAAOAAAAZHJzL2Uyb0RvYy54bWysU11v2yAUfZ+0/4B4X+w4adpacaqsVaZJ&#10;UVspnfpMMI4tAZcBiZ39+l2w86FuT9Ne4MK53K9zmD90SpKDsK4BXdDxKKVEaA5lo3cF/fG2+nJH&#10;ifNMl0yCFgU9CkcfFp8/zVuTiwxqkKWwBINol7emoLX3Jk8Sx2uhmBuBERrBCqxiHo92l5SWtRhd&#10;ySRL01nSgi2NBS6cw9unHqSLGL+qBPcvVeWEJ7KgWJuPq43rNqzJYs7ynWWmbvhQBvuHKhRrNCY9&#10;h3pinpG9bf4IpRpuwUHlRxxUAlXVcBF7wG7G6YduNjUzIvaCw3HmPCb3/8Ly58PGvFriu6/QIYFh&#10;IK1xucPL0E9XWRV2rJQgjiM8nscmOk84Xmbp7eR+jBBHLJul00kMk1xeG+v8NwGKBKOgFmmJ02KH&#10;tfOYEV1PLiGZhlUjZaRGatIWdDa5SeODM4IvpMaHl1qD5bttR5oSq5hkp062UB6xQQs9987wVYNV&#10;rJnzr8wi2Vg4Cti/4FJJwGwwWJTUYH/97T74IweIUtKieArqfu6ZFZTI7xrZuR9Pp0Ft8TC9uc3w&#10;YK+R7TWi9+oRUJ9j/CqGRzP4e3kyKwvqHXW+DFkRYppj7oL6k/noe0njP+FiuYxOqC/D/FpvDA+h&#10;w1zDjN+6d2bNQIRHCp/hJDOWf+Cj9x2m3M9xOKAaI2vDzwlyvz5Hr8v/XvwGAAD//wMAUEsDBBQA&#10;BgAIAAAAIQCHOIIA4AAAAAkBAAAPAAAAZHJzL2Rvd25yZXYueG1sTI/BTsMwEETvSPyDtUjcqINp&#10;SxTiVFWkCgnBoaUXbpvYTSLidYjdNvD1LKdyHM1o5k2+mlwvTnYMnScN97MEhKXam44aDfv3zV0K&#10;IkQkg70nq+HbBlgV11c5ZsafaWtPu9gILqGQoYY2xiGTMtStdRhmfrDE3sGPDiPLsZFmxDOXu16q&#10;JFlKhx3xQouDLVtbf+6OTsNLuXnDbaVc+tOXz6+H9fC1/1hofXszrZ9ARDvFSxj+8BkdCmaq/JFM&#10;ED1rBo8aHpdzBYL9B5XOQVQa0mShQBa5/P+g+AUAAP//AwBQSwECLQAUAAYACAAAACEAtoM4kv4A&#10;AADhAQAAEwAAAAAAAAAAAAAAAAAAAAAAW0NvbnRlbnRfVHlwZXNdLnhtbFBLAQItABQABgAIAAAA&#10;IQA4/SH/1gAAAJQBAAALAAAAAAAAAAAAAAAAAC8BAABfcmVscy8ucmVsc1BLAQItABQABgAIAAAA&#10;IQD28xHUFAIAACcEAAAOAAAAAAAAAAAAAAAAAC4CAABkcnMvZTJvRG9jLnhtbFBLAQItABQABgAI&#10;AAAAIQCHOIIA4AAAAAkBAAAPAAAAAAAAAAAAAAAAAG4EAABkcnMvZG93bnJldi54bWxQSwUGAAAA&#10;AAQABADzAAAAewUAAAAA&#10;" filled="f" stroked="f" strokeweight=".5pt">
                      <v:textbox>
                        <w:txbxContent>
                          <w:p w14:paraId="74BDF8DE" w14:textId="77777777" w:rsidR="009722FB" w:rsidRPr="00F64997" w:rsidRDefault="00B60735" w:rsidP="009722FB">
                            <w:pPr>
                              <w:rPr>
                                <w:b/>
                              </w:rPr>
                            </w:pPr>
                            <w:r w:rsidRPr="00F64997">
                              <w:rPr>
                                <w:b/>
                              </w:rPr>
                              <w:t>375</w:t>
                            </w:r>
                            <w:r>
                              <w:rPr>
                                <w:b/>
                              </w:rPr>
                              <w:t> </w:t>
                            </w:r>
                            <w:r w:rsidRPr="00F64997">
                              <w:rPr>
                                <w:b/>
                              </w:rPr>
                              <w:t>mg (</w:t>
                            </w:r>
                            <w:r w:rsidR="0020337B">
                              <w:rPr>
                                <w:b/>
                              </w:rPr>
                              <w:t>barn under </w:t>
                            </w:r>
                            <w:r w:rsidR="0020337B" w:rsidRPr="00805A40">
                              <w:rPr>
                                <w:b/>
                              </w:rPr>
                              <w:t>12</w:t>
                            </w:r>
                            <w:r w:rsidR="0020337B">
                              <w:rPr>
                                <w:b/>
                              </w:rPr>
                              <w:t> år</w:t>
                            </w:r>
                            <w:r w:rsidRPr="00F64997">
                              <w:rPr>
                                <w:b/>
                              </w:rPr>
                              <w:t>)</w:t>
                            </w:r>
                          </w:p>
                        </w:txbxContent>
                      </v:textbox>
                    </v:shape>
                  </w:pict>
                </mc:Fallback>
              </mc:AlternateContent>
            </w:r>
            <w:r w:rsidRPr="00226D05">
              <w:rPr>
                <w:noProof/>
                <w:sz w:val="20"/>
                <w:lang w:val="en-US"/>
              </w:rPr>
              <mc:AlternateContent>
                <mc:Choice Requires="wps">
                  <w:drawing>
                    <wp:anchor distT="0" distB="0" distL="114300" distR="114300" simplePos="0" relativeHeight="252205056" behindDoc="0" locked="0" layoutInCell="1" allowOverlap="1" wp14:anchorId="11E0B6C9" wp14:editId="74D0FC08">
                      <wp:simplePos x="0" y="0"/>
                      <wp:positionH relativeFrom="column">
                        <wp:posOffset>63749</wp:posOffset>
                      </wp:positionH>
                      <wp:positionV relativeFrom="paragraph">
                        <wp:posOffset>5205584</wp:posOffset>
                      </wp:positionV>
                      <wp:extent cx="1877695" cy="288781"/>
                      <wp:effectExtent l="0" t="0" r="0" b="0"/>
                      <wp:wrapNone/>
                      <wp:docPr id="751" name="Text Box 751"/>
                      <wp:cNvGraphicFramePr/>
                      <a:graphic xmlns:a="http://schemas.openxmlformats.org/drawingml/2006/main">
                        <a:graphicData uri="http://schemas.microsoft.com/office/word/2010/wordprocessingShape">
                          <wps:wsp>
                            <wps:cNvSpPr txBox="1"/>
                            <wps:spPr>
                              <a:xfrm>
                                <a:off x="0" y="0"/>
                                <a:ext cx="1877695" cy="288781"/>
                              </a:xfrm>
                              <a:prstGeom prst="rect">
                                <a:avLst/>
                              </a:prstGeom>
                              <a:noFill/>
                              <a:ln w="6350">
                                <a:noFill/>
                              </a:ln>
                            </wps:spPr>
                            <wps:txbx>
                              <w:txbxContent>
                                <w:p w14:paraId="02519C87" w14:textId="77777777" w:rsidR="009722FB" w:rsidRPr="00F64997" w:rsidRDefault="00B60735" w:rsidP="009722FB">
                                  <w:pPr>
                                    <w:jc w:val="center"/>
                                    <w:rPr>
                                      <w:b/>
                                    </w:rPr>
                                  </w:pPr>
                                  <w:r w:rsidRPr="00F64997">
                                    <w:rPr>
                                      <w:b/>
                                    </w:rPr>
                                    <w:t>450</w:t>
                                  </w:r>
                                  <w:r>
                                    <w:rPr>
                                      <w:b/>
                                    </w:rPr>
                                    <w:t> </w:t>
                                  </w:r>
                                  <w:r w:rsidRPr="00F64997">
                                    <w:rPr>
                                      <w:b/>
                                    </w:rPr>
                                    <w:t>mg (</w:t>
                                  </w:r>
                                  <w:r w:rsidR="0020337B">
                                    <w:rPr>
                                      <w:b/>
                                    </w:rPr>
                                    <w:t>12 år och uppåt</w:t>
                                  </w:r>
                                  <w:r w:rsidRPr="00F64997">
                                    <w:rPr>
                                      <w:b/>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11E0B6C9" id="Text Box 751" o:spid="_x0000_s1263" type="#_x0000_t202" style="position:absolute;left:0;text-align:left;margin-left:5pt;margin-top:409.9pt;width:147.85pt;height:22.75pt;z-index:2522050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KPj6FAIAACcEAAAOAAAAZHJzL2Uyb0RvYy54bWysU8lu2zAQvRfoPxC81/JuR7AcuAlcFAiS&#10;AE6RM02RlgCSw5K0JffrO6TlBWlPRS/UjGY4y3uPi/tWK3IQztdgCjro9SkRhkNZm11Bf7ytv8wp&#10;8YGZkikwoqBH4en98vOnRWNzMYQKVCkcwSLG540taBWCzbPM80po5ntghcGgBKdZQNftstKxBqtr&#10;lQ37/WnWgCutAy68x7+PpyBdpvpSCh5epPQiEFVQnC2k06VzG89suWD5zjFb1bwbg/3DFJrVBpte&#10;Sj2ywMje1X+U0jV34EGGHgedgZQ1F2kH3GbQ/7DNpmJWpF0QHG8vMPn/V5Y/Hzb21ZHQfoUWCYyA&#10;NNbnHn/GfVrpdPzipATjCOHxAptoA+Hx0nw2m95NKOEYG87ns3kqk11vW+fDNwGaRKOgDmlJaLHD&#10;kw/YEVPPKbGZgXWtVKJGGdIUdDqa9NOFSwRvKIMXr7NGK7TbltQlTjEanTfZQnnEBR2cuPeWr2uc&#10;4on58Mocko07oYDDCx5SAXaDzqKkAvfrb/9jPnKAUUoaFE9B/c89c4IS9d0gO3eD8TiqLTnjyWyI&#10;jruNbG8jZq8fAPU5wKdieTJjflBnUzrQ76jzVeyKIWY49i5oOJsP4SRpfCdcrFYpCfVlWXgyG8tj&#10;6YhrxPitfWfOdkQEpPAZzjJj+Qc+TrkdyiccOwfVmFjrXk6U+62fsq7ve/kbAAD//wMAUEsDBBQA&#10;BgAIAAAAIQBxivvK4QAAAAoBAAAPAAAAZHJzL2Rvd25yZXYueG1sTI/BTsMwEETvSPyDtUjcqN1W&#10;KSHEqapIFRKCQ0sv3Jx4m0TE6xC7beDrWU5wnNnR7Lx8PblenHEMnScN85kCgVR721Gj4fC2vUtB&#10;hGjImt4TavjCAOvi+io3mfUX2uF5HxvBJRQyo6GNccikDHWLzoSZH5D4dvSjM5Hl2Eg7mguXu14u&#10;lFpJZzriD60ZsGyx/tifnIbncvtqdtXCpd99+fRy3Ayfh/dE69ubafMIIuIU/8LwO5+nQ8GbKn8i&#10;G0TPWjFK1JDOHxiBA0uV3IOo2FklS5BFLv8jFD8AAAD//wMAUEsBAi0AFAAGAAgAAAAhALaDOJL+&#10;AAAA4QEAABMAAAAAAAAAAAAAAAAAAAAAAFtDb250ZW50X1R5cGVzXS54bWxQSwECLQAUAAYACAAA&#10;ACEAOP0h/9YAAACUAQAACwAAAAAAAAAAAAAAAAAvAQAAX3JlbHMvLnJlbHNQSwECLQAUAAYACAAA&#10;ACEAcyj4+hQCAAAnBAAADgAAAAAAAAAAAAAAAAAuAgAAZHJzL2Uyb0RvYy54bWxQSwECLQAUAAYA&#10;CAAAACEAcYr7yuEAAAAKAQAADwAAAAAAAAAAAAAAAABuBAAAZHJzL2Rvd25yZXYueG1sUEsFBgAA&#10;AAAEAAQA8wAAAHwFAAAAAA==&#10;" filled="f" stroked="f" strokeweight=".5pt">
                      <v:textbox>
                        <w:txbxContent>
                          <w:p w14:paraId="02519C87" w14:textId="77777777" w:rsidR="009722FB" w:rsidRPr="00F64997" w:rsidRDefault="00B60735" w:rsidP="009722FB">
                            <w:pPr>
                              <w:jc w:val="center"/>
                              <w:rPr>
                                <w:b/>
                              </w:rPr>
                            </w:pPr>
                            <w:r w:rsidRPr="00F64997">
                              <w:rPr>
                                <w:b/>
                              </w:rPr>
                              <w:t>450</w:t>
                            </w:r>
                            <w:r>
                              <w:rPr>
                                <w:b/>
                              </w:rPr>
                              <w:t> </w:t>
                            </w:r>
                            <w:r w:rsidRPr="00F64997">
                              <w:rPr>
                                <w:b/>
                              </w:rPr>
                              <w:t>mg (</w:t>
                            </w:r>
                            <w:r w:rsidR="0020337B">
                              <w:rPr>
                                <w:b/>
                              </w:rPr>
                              <w:t>12 år och uppåt</w:t>
                            </w:r>
                            <w:r w:rsidRPr="00F64997">
                              <w:rPr>
                                <w:b/>
                              </w:rPr>
                              <w:t>)</w:t>
                            </w:r>
                          </w:p>
                        </w:txbxContent>
                      </v:textbox>
                    </v:shape>
                  </w:pict>
                </mc:Fallback>
              </mc:AlternateContent>
            </w:r>
            <w:r w:rsidRPr="00226D05">
              <w:rPr>
                <w:noProof/>
                <w:sz w:val="20"/>
                <w:lang w:val="en-US"/>
              </w:rPr>
              <mc:AlternateContent>
                <mc:Choice Requires="wps">
                  <w:drawing>
                    <wp:anchor distT="0" distB="0" distL="114300" distR="114300" simplePos="0" relativeHeight="252207104" behindDoc="0" locked="0" layoutInCell="1" allowOverlap="1" wp14:anchorId="1061B5E5" wp14:editId="0F8BD6C1">
                      <wp:simplePos x="0" y="0"/>
                      <wp:positionH relativeFrom="column">
                        <wp:posOffset>-5699</wp:posOffset>
                      </wp:positionH>
                      <wp:positionV relativeFrom="paragraph">
                        <wp:posOffset>5552826</wp:posOffset>
                      </wp:positionV>
                      <wp:extent cx="2117090" cy="283580"/>
                      <wp:effectExtent l="0" t="0" r="0" b="2540"/>
                      <wp:wrapNone/>
                      <wp:docPr id="752" name="Text Box 752"/>
                      <wp:cNvGraphicFramePr/>
                      <a:graphic xmlns:a="http://schemas.openxmlformats.org/drawingml/2006/main">
                        <a:graphicData uri="http://schemas.microsoft.com/office/word/2010/wordprocessingShape">
                          <wps:wsp>
                            <wps:cNvSpPr txBox="1"/>
                            <wps:spPr>
                              <a:xfrm>
                                <a:off x="0" y="0"/>
                                <a:ext cx="2117090" cy="283580"/>
                              </a:xfrm>
                              <a:prstGeom prst="rect">
                                <a:avLst/>
                              </a:prstGeom>
                              <a:noFill/>
                              <a:ln w="6350">
                                <a:noFill/>
                              </a:ln>
                            </wps:spPr>
                            <wps:txbx>
                              <w:txbxContent>
                                <w:p w14:paraId="7A0886B5" w14:textId="77777777" w:rsidR="009722FB" w:rsidRPr="00F64997" w:rsidRDefault="00B60735" w:rsidP="009722FB">
                                  <w:pPr>
                                    <w:rPr>
                                      <w:b/>
                                    </w:rPr>
                                  </w:pPr>
                                  <w:r w:rsidRPr="00F64997">
                                    <w:rPr>
                                      <w:b/>
                                    </w:rPr>
                                    <w:t>450</w:t>
                                  </w:r>
                                  <w:r>
                                    <w:rPr>
                                      <w:b/>
                                    </w:rPr>
                                    <w:t> </w:t>
                                  </w:r>
                                  <w:r w:rsidRPr="00F64997">
                                    <w:rPr>
                                      <w:b/>
                                    </w:rPr>
                                    <w:t>mg (</w:t>
                                  </w:r>
                                  <w:r w:rsidR="0020337B">
                                    <w:rPr>
                                      <w:b/>
                                    </w:rPr>
                                    <w:t>barn under </w:t>
                                  </w:r>
                                  <w:r w:rsidR="0020337B" w:rsidRPr="00805A40">
                                    <w:rPr>
                                      <w:b/>
                                    </w:rPr>
                                    <w:t>12</w:t>
                                  </w:r>
                                  <w:r w:rsidR="0020337B">
                                    <w:rPr>
                                      <w:b/>
                                    </w:rPr>
                                    <w:t> år</w:t>
                                  </w:r>
                                  <w:r w:rsidRPr="00F64997">
                                    <w:rPr>
                                      <w:b/>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1061B5E5" id="Text Box 752" o:spid="_x0000_s1264" type="#_x0000_t202" style="position:absolute;left:0;text-align:left;margin-left:-.45pt;margin-top:437.25pt;width:166.7pt;height:22.35pt;z-index:2522071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luunFQIAACcEAAAOAAAAZHJzL2Uyb0RvYy54bWysU1tv2yAUfp/U/4B4b2zn0qZWnCprlWlS&#10;1FZKpz4TDLElzGFAYme/fgfiXNTtadoLHDiHc/m+j9lj1yiyF9bVoAuaDVJKhOZQ1npb0B/vy9sp&#10;Jc4zXTIFWhT0IBx9nN98mbUmF0OoQJXCEkyiXd6aglbemzxJHK9Ew9wAjNDolGAb5vFot0lpWYvZ&#10;G5UM0/QuacGWxgIXzuHt89FJ5zG/lIL7Vymd8EQVFHvzcbVx3YQ1mc9YvrXMVDXv22D/0EXDao1F&#10;z6memWdkZ+s/UjU1t+BA+gGHJgEpay7iDDhNln6aZl0xI+IsCI4zZ5jc/0vLX/Zr82aJ775ChwQG&#10;QFrjcoeXYZ5O2ibs2ClBP0J4OMMmOk84Xg6z7D59QBdH33A6mkwjrsnltbHOfxPQkGAU1CItES22&#10;XzmPFTH0FBKKaVjWSkVqlCZtQe9GkzQ+OHvwhdL48NJrsHy36UhdYhej8WmSDZQHHNDCkXtn+LLG&#10;LlbM+TdmkWxsHAXsX3GRCrAa9BYlFdhff7sP8cgBeilpUTwFdT93zApK1HeN7Dxk43FQWzyMJ/dD&#10;PNhrz+bao3fNE6A+M/wqhkczxHt1MqWF5gN1vghV0cU0x9oF9SfzyR8ljf+Ei8UiBqG+DPMrvTY8&#10;pA64Bozfuw9mTU+ERwpf4CQzln/i4xjbo3zEsT+gGiNr/c8Jcr8+x6jL/57/BgAA//8DAFBLAwQU&#10;AAYACAAAACEA6tXmKeIAAAAJAQAADwAAAGRycy9kb3ducmV2LnhtbEyPwU7DMBBE70j8g7VI3Fqn&#10;KYUkZFNVkSokBIeWXrg58TaJiNchdtvA12NOcJvVjGbe5uvJ9OJMo+ssIyzmEQji2uqOG4TD23aW&#10;gHBesVa9ZUL4Igfr4voqV5m2F97Ree8bEUrYZQqh9X7IpHR1S0a5uR2Ig3e0o1E+nGMj9aguodz0&#10;Mo6ie2lUx2GhVQOVLdUf+5NBeC63r2pXxSb57sunl+Nm+Dy8rxBvb6bNIwhPk/8Lwy9+QIciMFX2&#10;xNqJHmGWhiBC8nC3AhH85TIOokJIF2kMssjl/w+KHwAAAP//AwBQSwECLQAUAAYACAAAACEAtoM4&#10;kv4AAADhAQAAEwAAAAAAAAAAAAAAAAAAAAAAW0NvbnRlbnRfVHlwZXNdLnhtbFBLAQItABQABgAI&#10;AAAAIQA4/SH/1gAAAJQBAAALAAAAAAAAAAAAAAAAAC8BAABfcmVscy8ucmVsc1BLAQItABQABgAI&#10;AAAAIQCHluunFQIAACcEAAAOAAAAAAAAAAAAAAAAAC4CAABkcnMvZTJvRG9jLnhtbFBLAQItABQA&#10;BgAIAAAAIQDq1eYp4gAAAAkBAAAPAAAAAAAAAAAAAAAAAG8EAABkcnMvZG93bnJldi54bWxQSwUG&#10;AAAAAAQABADzAAAAfgUAAAAA&#10;" filled="f" stroked="f" strokeweight=".5pt">
                      <v:textbox>
                        <w:txbxContent>
                          <w:p w14:paraId="7A0886B5" w14:textId="77777777" w:rsidR="009722FB" w:rsidRPr="00F64997" w:rsidRDefault="00B60735" w:rsidP="009722FB">
                            <w:pPr>
                              <w:rPr>
                                <w:b/>
                              </w:rPr>
                            </w:pPr>
                            <w:r w:rsidRPr="00F64997">
                              <w:rPr>
                                <w:b/>
                              </w:rPr>
                              <w:t>450</w:t>
                            </w:r>
                            <w:r>
                              <w:rPr>
                                <w:b/>
                              </w:rPr>
                              <w:t> </w:t>
                            </w:r>
                            <w:r w:rsidRPr="00F64997">
                              <w:rPr>
                                <w:b/>
                              </w:rPr>
                              <w:t>mg (</w:t>
                            </w:r>
                            <w:r w:rsidR="0020337B">
                              <w:rPr>
                                <w:b/>
                              </w:rPr>
                              <w:t>barn under </w:t>
                            </w:r>
                            <w:r w:rsidR="0020337B" w:rsidRPr="00805A40">
                              <w:rPr>
                                <w:b/>
                              </w:rPr>
                              <w:t>12</w:t>
                            </w:r>
                            <w:r w:rsidR="0020337B">
                              <w:rPr>
                                <w:b/>
                              </w:rPr>
                              <w:t> år</w:t>
                            </w:r>
                            <w:r w:rsidRPr="00F64997">
                              <w:rPr>
                                <w:b/>
                              </w:rPr>
                              <w:t>)</w:t>
                            </w:r>
                          </w:p>
                        </w:txbxContent>
                      </v:textbox>
                    </v:shape>
                  </w:pict>
                </mc:Fallback>
              </mc:AlternateContent>
            </w:r>
            <w:r w:rsidRPr="00226D05">
              <w:rPr>
                <w:noProof/>
                <w:sz w:val="20"/>
                <w:lang w:val="en-US"/>
              </w:rPr>
              <mc:AlternateContent>
                <mc:Choice Requires="wps">
                  <w:drawing>
                    <wp:anchor distT="0" distB="0" distL="114300" distR="114300" simplePos="0" relativeHeight="252209152" behindDoc="0" locked="0" layoutInCell="1" allowOverlap="1" wp14:anchorId="02BA6550" wp14:editId="43CD4E35">
                      <wp:simplePos x="0" y="0"/>
                      <wp:positionH relativeFrom="column">
                        <wp:posOffset>92686</wp:posOffset>
                      </wp:positionH>
                      <wp:positionV relativeFrom="paragraph">
                        <wp:posOffset>5900066</wp:posOffset>
                      </wp:positionV>
                      <wp:extent cx="1863725" cy="283283"/>
                      <wp:effectExtent l="0" t="0" r="0" b="2540"/>
                      <wp:wrapNone/>
                      <wp:docPr id="753" name="Text Box 753"/>
                      <wp:cNvGraphicFramePr/>
                      <a:graphic xmlns:a="http://schemas.openxmlformats.org/drawingml/2006/main">
                        <a:graphicData uri="http://schemas.microsoft.com/office/word/2010/wordprocessingShape">
                          <wps:wsp>
                            <wps:cNvSpPr txBox="1"/>
                            <wps:spPr>
                              <a:xfrm>
                                <a:off x="0" y="0"/>
                                <a:ext cx="1863725" cy="283283"/>
                              </a:xfrm>
                              <a:prstGeom prst="rect">
                                <a:avLst/>
                              </a:prstGeom>
                              <a:noFill/>
                              <a:ln w="6350">
                                <a:noFill/>
                              </a:ln>
                            </wps:spPr>
                            <wps:txbx>
                              <w:txbxContent>
                                <w:p w14:paraId="776EB652" w14:textId="77777777" w:rsidR="009722FB" w:rsidRPr="00F64997" w:rsidRDefault="00B60735" w:rsidP="009722FB">
                                  <w:pPr>
                                    <w:jc w:val="center"/>
                                    <w:rPr>
                                      <w:b/>
                                    </w:rPr>
                                  </w:pPr>
                                  <w:r w:rsidRPr="00F64997">
                                    <w:rPr>
                                      <w:b/>
                                    </w:rPr>
                                    <w:t>525</w:t>
                                  </w:r>
                                  <w:r>
                                    <w:rPr>
                                      <w:b/>
                                    </w:rPr>
                                    <w:t> </w:t>
                                  </w:r>
                                  <w:r w:rsidRPr="00F64997">
                                    <w:rPr>
                                      <w:b/>
                                    </w:rPr>
                                    <w:t>mg (</w:t>
                                  </w:r>
                                  <w:r w:rsidR="0020337B">
                                    <w:rPr>
                                      <w:b/>
                                    </w:rPr>
                                    <w:t>12 år och uppåt</w:t>
                                  </w:r>
                                  <w:r w:rsidRPr="00F64997">
                                    <w:rPr>
                                      <w:b/>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02BA6550" id="Text Box 753" o:spid="_x0000_s1265" type="#_x0000_t202" style="position:absolute;left:0;text-align:left;margin-left:7.3pt;margin-top:464.55pt;width:146.75pt;height:22.3pt;z-index:2522091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QqVvEwIAACcEAAAOAAAAZHJzL2Uyb0RvYy54bWysU9uK2zAQfS/0H4TeGzvXzZo4S7pLSiHs&#10;LmTLPiuyFBtkjSopsdOv70h2Lmz7VApGHmlGcznnaPHQ1oochXUV6JwOByklQnMoKr3P6Y+39Zc5&#10;Jc4zXTAFWuT0JBx9WH7+tGhMJkZQgiqEJZhEu6wxOS29N1mSOF6KmrkBGKHRKcHWzOPW7pPCsgaz&#10;1yoZpeksacAWxgIXzuHpU+eky5hfSsH9i5ROeKJyir35uNq47sKaLBcs21tmyor3bbB/6KJmlcai&#10;l1RPzDNysNUfqeqKW3Ag/YBDnYCUFRdxBpxmmH6YZlsyI+IsCI4zF5jc/0vLn49b82qJb79CiwQG&#10;QBrjMoeHYZ5W2jr8sVOCfoTwdIFNtJ7wcGk+G9+NppRw9I3mY/xCmuR621jnvwmoSTByapGWiBY7&#10;bpzvQs8hoZiGdaVUpEZp0uR0Np6m8cLFg8mVxhrXXoPl211LqgK7GE/Pk+ygOOGAFjruneHrCrvY&#10;MOdfmUWycSYUsH/BRSrAatBblJRgf/3tPMQjB+ilpEHx5NT9PDArKFHfNbJzP5xMgtriZjK9G+HG&#10;3np2tx59qB8B9TnEp2J4NEO8V2dTWqjfUeerUBVdTHOsnVN/Nh99J2l8J1ysVjEI9WWY3+it4SF1&#10;wDVg/Na+M2t6IjxS+AxnmbHsAx9dbI9yh2O/QTVGgvuXE+R+u49R1/e9/A0AAP//AwBQSwMEFAAG&#10;AAgAAAAhACLNkzXiAAAACgEAAA8AAABkcnMvZG93bnJldi54bWxMj0FPwkAQhe8m/ofNkHiTLUWh&#10;1G4JaUJMjB5ALt623aFt6M7W7gLVX+940tu8mZc338vWo+3EBQffOlIwm0YgkCpnWqoVHN639wkI&#10;HzQZ3TlCBV/oYZ3f3mQ6Ne5KO7zsQy04hHyqFTQh9KmUvmrQaj91PRLfjm6wOrAcamkGfeVw28k4&#10;ihbS6pb4Q6N7LBqsTvuzVfBSbN/0roxt8t0Vz6/HTf95+HhU6m4ybp5ABBzDnxl+8RkdcmYq3ZmM&#10;Fx3rhwU7Fazi1QwEG+ZRwkPJm+V8CTLP5P8K+Q8AAAD//wMAUEsBAi0AFAAGAAgAAAAhALaDOJL+&#10;AAAA4QEAABMAAAAAAAAAAAAAAAAAAAAAAFtDb250ZW50X1R5cGVzXS54bWxQSwECLQAUAAYACAAA&#10;ACEAOP0h/9YAAACUAQAACwAAAAAAAAAAAAAAAAAvAQAAX3JlbHMvLnJlbHNQSwECLQAUAAYACAAA&#10;ACEADkKlbxMCAAAnBAAADgAAAAAAAAAAAAAAAAAuAgAAZHJzL2Uyb0RvYy54bWxQSwECLQAUAAYA&#10;CAAAACEAIs2TNeIAAAAKAQAADwAAAAAAAAAAAAAAAABtBAAAZHJzL2Rvd25yZXYueG1sUEsFBgAA&#10;AAAEAAQA8wAAAHwFAAAAAA==&#10;" filled="f" stroked="f" strokeweight=".5pt">
                      <v:textbox>
                        <w:txbxContent>
                          <w:p w14:paraId="776EB652" w14:textId="77777777" w:rsidR="009722FB" w:rsidRPr="00F64997" w:rsidRDefault="00B60735" w:rsidP="009722FB">
                            <w:pPr>
                              <w:jc w:val="center"/>
                              <w:rPr>
                                <w:b/>
                              </w:rPr>
                            </w:pPr>
                            <w:r w:rsidRPr="00F64997">
                              <w:rPr>
                                <w:b/>
                              </w:rPr>
                              <w:t>525</w:t>
                            </w:r>
                            <w:r>
                              <w:rPr>
                                <w:b/>
                              </w:rPr>
                              <w:t> </w:t>
                            </w:r>
                            <w:r w:rsidRPr="00F64997">
                              <w:rPr>
                                <w:b/>
                              </w:rPr>
                              <w:t>mg (</w:t>
                            </w:r>
                            <w:r w:rsidR="0020337B">
                              <w:rPr>
                                <w:b/>
                              </w:rPr>
                              <w:t>12 år och uppåt</w:t>
                            </w:r>
                            <w:r w:rsidRPr="00F64997">
                              <w:rPr>
                                <w:b/>
                              </w:rPr>
                              <w:t>)</w:t>
                            </w:r>
                          </w:p>
                        </w:txbxContent>
                      </v:textbox>
                    </v:shape>
                  </w:pict>
                </mc:Fallback>
              </mc:AlternateContent>
            </w:r>
            <w:r w:rsidRPr="00226D05">
              <w:rPr>
                <w:noProof/>
                <w:sz w:val="20"/>
                <w:lang w:val="en-US"/>
              </w:rPr>
              <mc:AlternateContent>
                <mc:Choice Requires="wps">
                  <w:drawing>
                    <wp:anchor distT="0" distB="0" distL="114300" distR="114300" simplePos="0" relativeHeight="252235776" behindDoc="0" locked="0" layoutInCell="1" allowOverlap="1" wp14:anchorId="363E1E2D" wp14:editId="08186371">
                      <wp:simplePos x="0" y="0"/>
                      <wp:positionH relativeFrom="column">
                        <wp:posOffset>1938848</wp:posOffset>
                      </wp:positionH>
                      <wp:positionV relativeFrom="paragraph">
                        <wp:posOffset>5905854</wp:posOffset>
                      </wp:positionV>
                      <wp:extent cx="1680845" cy="277792"/>
                      <wp:effectExtent l="0" t="0" r="0" b="0"/>
                      <wp:wrapNone/>
                      <wp:docPr id="766" name="Text Box 766"/>
                      <wp:cNvGraphicFramePr/>
                      <a:graphic xmlns:a="http://schemas.openxmlformats.org/drawingml/2006/main">
                        <a:graphicData uri="http://schemas.microsoft.com/office/word/2010/wordprocessingShape">
                          <wps:wsp>
                            <wps:cNvSpPr txBox="1"/>
                            <wps:spPr>
                              <a:xfrm>
                                <a:off x="0" y="0"/>
                                <a:ext cx="1680845" cy="277792"/>
                              </a:xfrm>
                              <a:prstGeom prst="rect">
                                <a:avLst/>
                              </a:prstGeom>
                              <a:noFill/>
                              <a:ln w="6350">
                                <a:noFill/>
                              </a:ln>
                            </wps:spPr>
                            <wps:txbx>
                              <w:txbxContent>
                                <w:p w14:paraId="3BEA9CBD" w14:textId="77777777" w:rsidR="009722FB" w:rsidRDefault="00B60735" w:rsidP="009722FB">
                                  <w:pPr>
                                    <w:jc w:val="center"/>
                                  </w:pPr>
                                  <w:r>
                                    <w:t>1 bl</w:t>
                                  </w:r>
                                  <w:r w:rsidR="00333B51">
                                    <w:t>å</w:t>
                                  </w:r>
                                  <w:r>
                                    <w:t xml:space="preserve"> + 1 </w:t>
                                  </w:r>
                                  <w:r w:rsidR="00333B51">
                                    <w:t>lila</w:t>
                                  </w:r>
                                  <w:r>
                                    <w:t xml:space="preserve"> + 1 gr</w:t>
                                  </w:r>
                                  <w:r w:rsidR="00333B51">
                                    <w:t>å</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363E1E2D" id="Text Box 766" o:spid="_x0000_s1266" type="#_x0000_t202" style="position:absolute;left:0;text-align:left;margin-left:152.65pt;margin-top:465.05pt;width:132.35pt;height:21.85pt;z-index:252235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pKZmFQIAACcEAAAOAAAAZHJzL2Uyb0RvYy54bWysU8lu2zAQvRfoPxC815IdbxEsB24CFwWM&#10;JIBT5ExTpCWA4rAkbcn9+g4peUHaU9ELNaMZzvLe4+KhrRU5Cusq0DkdDlJKhOZQVHqf0x9v6y9z&#10;SpxnumAKtMjpSTj6sPz8adGYTIygBFUIS7CIdlljclp6b7IkcbwUNXMDMEJjUIKtmUfX7pPCsgar&#10;1yoZpek0acAWxgIXzuHfpy5Il7G+lIL7Fymd8ETlFGfz8bTx3IUzWS5YtrfMlBXvx2D/MEXNKo1N&#10;L6WemGfkYKs/StUVt+BA+gGHOgEpKy7iDrjNMP2wzbZkRsRdEBxnLjC5/1eWPx+35tUS336FFgkM&#10;gDTGZQ5/hn1aaevwxUkJxhHC0wU20XrCw6XpPJ2PJ5RwjI1ms9n9KJRJrreNdf6bgJoEI6cWaYlo&#10;sePG+S71nBKaaVhXSkVqlCZNTqd3kzReuESwuNLY4zprsHy7a0lV4BR30/MmOyhOuKCFjntn+LrC&#10;KTbM+VdmkWzcCQXsX/CQCrAb9BYlJdhff/sf8pEDjFLSoHhy6n4emBWUqO8a2bkfjsdBbdEZT2Yj&#10;dOxtZHcb0Yf6EVCfQ3wqhkcz5Ht1NqWF+h11vgpdMcQ0x9459Wfz0XeSxnfCxWoVk1BfhvmN3hoe&#10;SgdcA8Zv7TuzpifCI4XPcJYZyz7w0eX2KHc49g6qMRLcv5wg91s/Zl3f9/I3AAAA//8DAFBLAwQU&#10;AAYACAAAACEA9yId2eIAAAALAQAADwAAAGRycy9kb3ducmV2LnhtbEyPwU7DMAyG70i8Q2QkbizZ&#10;qrKuazpNlSYkBIeNXbilTdZWJE5psq3w9JgTHG1/+v39xWZyll3MGHqPEuYzAcxg43WPrYTj2+4h&#10;AxaiQq2sRyPhywTYlLc3hcq1v+LeXA6xZRSCIVcSuhiHnPPQdMapMPODQbqd/OhUpHFsuR7VlcKd&#10;5QshHrlTPdKHTg2m6kzzcTg7Cc/V7lXt64XLvm319HLaDp/H91TK+7tpuwYWzRT/YPjVJ3Uoyan2&#10;Z9SBWQmJSBNCJawSMQdGRLoU1K6mzTLJgJcF/9+h/AEAAP//AwBQSwECLQAUAAYACAAAACEAtoM4&#10;kv4AAADhAQAAEwAAAAAAAAAAAAAAAAAAAAAAW0NvbnRlbnRfVHlwZXNdLnhtbFBLAQItABQABgAI&#10;AAAAIQA4/SH/1gAAAJQBAAALAAAAAAAAAAAAAAAAAC8BAABfcmVscy8ucmVsc1BLAQItABQABgAI&#10;AAAAIQCppKZmFQIAACcEAAAOAAAAAAAAAAAAAAAAAC4CAABkcnMvZTJvRG9jLnhtbFBLAQItABQA&#10;BgAIAAAAIQD3Ih3Z4gAAAAsBAAAPAAAAAAAAAAAAAAAAAG8EAABkcnMvZG93bnJldi54bWxQSwUG&#10;AAAAAAQABADzAAAAfgUAAAAA&#10;" filled="f" stroked="f" strokeweight=".5pt">
                      <v:textbox>
                        <w:txbxContent>
                          <w:p w14:paraId="3BEA9CBD" w14:textId="77777777" w:rsidR="009722FB" w:rsidRDefault="00B60735" w:rsidP="009722FB">
                            <w:pPr>
                              <w:jc w:val="center"/>
                            </w:pPr>
                            <w:r>
                              <w:t>1 bl</w:t>
                            </w:r>
                            <w:r w:rsidR="00333B51">
                              <w:t>å</w:t>
                            </w:r>
                            <w:r>
                              <w:t xml:space="preserve"> + 1 </w:t>
                            </w:r>
                            <w:r w:rsidR="00333B51">
                              <w:t>lila</w:t>
                            </w:r>
                            <w:r>
                              <w:t xml:space="preserve"> + 1 gr</w:t>
                            </w:r>
                            <w:r w:rsidR="00333B51">
                              <w:t>å</w:t>
                            </w:r>
                          </w:p>
                        </w:txbxContent>
                      </v:textbox>
                    </v:shape>
                  </w:pict>
                </mc:Fallback>
              </mc:AlternateContent>
            </w:r>
            <w:r w:rsidRPr="00226D05">
              <w:rPr>
                <w:noProof/>
                <w:sz w:val="20"/>
                <w:lang w:val="en-US"/>
              </w:rPr>
              <mc:AlternateContent>
                <mc:Choice Requires="wps">
                  <w:drawing>
                    <wp:anchor distT="0" distB="0" distL="114300" distR="114300" simplePos="0" relativeHeight="252231680" behindDoc="0" locked="0" layoutInCell="1" allowOverlap="1" wp14:anchorId="2AAB9748" wp14:editId="13D76599">
                      <wp:simplePos x="0" y="0"/>
                      <wp:positionH relativeFrom="column">
                        <wp:posOffset>2112468</wp:posOffset>
                      </wp:positionH>
                      <wp:positionV relativeFrom="paragraph">
                        <wp:posOffset>5194010</wp:posOffset>
                      </wp:positionV>
                      <wp:extent cx="1336040" cy="300941"/>
                      <wp:effectExtent l="0" t="0" r="0" b="4445"/>
                      <wp:wrapNone/>
                      <wp:docPr id="764" name="Text Box 764"/>
                      <wp:cNvGraphicFramePr/>
                      <a:graphic xmlns:a="http://schemas.openxmlformats.org/drawingml/2006/main">
                        <a:graphicData uri="http://schemas.microsoft.com/office/word/2010/wordprocessingShape">
                          <wps:wsp>
                            <wps:cNvSpPr txBox="1"/>
                            <wps:spPr>
                              <a:xfrm>
                                <a:off x="0" y="0"/>
                                <a:ext cx="1336040" cy="300941"/>
                              </a:xfrm>
                              <a:prstGeom prst="rect">
                                <a:avLst/>
                              </a:prstGeom>
                              <a:noFill/>
                              <a:ln w="6350">
                                <a:noFill/>
                              </a:ln>
                            </wps:spPr>
                            <wps:txbx>
                              <w:txbxContent>
                                <w:p w14:paraId="0796EF6E" w14:textId="77777777" w:rsidR="009722FB" w:rsidRDefault="00B60735" w:rsidP="009722FB">
                                  <w:pPr>
                                    <w:jc w:val="center"/>
                                  </w:pPr>
                                  <w:r>
                                    <w:t>1 </w:t>
                                  </w:r>
                                  <w:r w:rsidR="00333B51">
                                    <w:t>lila</w:t>
                                  </w:r>
                                  <w:r>
                                    <w:t xml:space="preserve"> + 1 gr</w:t>
                                  </w:r>
                                  <w:r w:rsidR="00333B51">
                                    <w:t>å</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2AAB9748" id="Text Box 764" o:spid="_x0000_s1267" type="#_x0000_t202" style="position:absolute;left:0;text-align:left;margin-left:166.35pt;margin-top:409pt;width:105.2pt;height:23.7pt;z-index:25223168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gTD9FAIAACcEAAAOAAAAZHJzL2Uyb0RvYy54bWysU8lu2zAQvRfoPxC815KXOIlgOXATuChg&#10;JAGcImeaIi0BJIclaUvu13dIywvSnopeqBm94SzvDWcPnVZkL5xvwJR0OMgpEYZD1ZhtSX+8Lb/c&#10;UeIDMxVTYERJD8LTh/nnT7PWFmIENahKOIJJjC9aW9I6BFtkmee10MwPwAqDoASnWUDXbbPKsRaz&#10;a5WN8nyateAq64AL7/Hv0xGk85RfSsHDi5ReBKJKir2FdLp0buKZzWes2Dpm64b3bbB/6EKzxmDR&#10;c6onFhjZueaPVLrhDjzIMOCgM5Cy4SLNgNMM8w/TrGtmRZoFyfH2TJP/f2n5835tXx0J3VfoUMBI&#10;SGt94fFnnKeTTscvdkoQRwoPZ9pEFwiPl8bjaT5BiCM2zvP7SUqTXW5b58M3AZpEo6QOZUlssf3K&#10;B6yIoaeQWMzAslEqSaMMaUs6Hd/k6cIZwRvK4MVLr9EK3aYjTVXS0fj2NMkGqgMO6OCovbd82WAX&#10;K+bDK3MoNjaOCxxe8JAKsBr0FiU1uF9/+x/jUQNEKWlxeUrqf+6YE5So7wbVuR9OIh8hOZOb2xE6&#10;7hrZXCNmpx8B93OIT8XyZMb4oE6mdKDfcc8XsSpCzHCsXdJwMh/DcaXxnXCxWKQg3C/LwsqsLY+p&#10;I6+R47funTnbCxFQwmc4rRkrPuhxjO1ZPvLYO7iNSbX+5cR1v/ZT1OV9z38DAAD//wMAUEsDBBQA&#10;BgAIAAAAIQD9+EV34gAAAAsBAAAPAAAAZHJzL2Rvd25yZXYueG1sTI/LTsMwEEX3SPyDNUjsqPNo&#10;ShTiVFWkCgnBoqUbdpPYTSL8CLHbBr6eYVWWM3N059xyPRvNzmryg7MC4kUETNnWycF2Ag7v24cc&#10;mA9oJWpnlYBv5WFd3d6UWEh3sTt13oeOUYj1BQroQxgLzn3bK4N+4UZl6XZ0k8FA49RxOeGFwo3m&#10;SRStuMHB0oceR1X3qv3cn4yAl3r7hrsmMfmPrp9fj5vx6/CRCXF/N2+egAU1hysMf/qkDhU5Ne5k&#10;pWdaQJomj4QKyOOcShGRLdMYWEObVbYEXpX8f4fqFwAA//8DAFBLAQItABQABgAIAAAAIQC2gziS&#10;/gAAAOEBAAATAAAAAAAAAAAAAAAAAAAAAABbQ29udGVudF9UeXBlc10ueG1sUEsBAi0AFAAGAAgA&#10;AAAhADj9If/WAAAAlAEAAAsAAAAAAAAAAAAAAAAALwEAAF9yZWxzLy5yZWxzUEsBAi0AFAAGAAgA&#10;AAAhAB6BMP0UAgAAJwQAAA4AAAAAAAAAAAAAAAAALgIAAGRycy9lMm9Eb2MueG1sUEsBAi0AFAAG&#10;AAgAAAAhAP34RXfiAAAACwEAAA8AAAAAAAAAAAAAAAAAbgQAAGRycy9kb3ducmV2LnhtbFBLBQYA&#10;AAAABAAEAPMAAAB9BQAAAAA=&#10;" filled="f" stroked="f" strokeweight=".5pt">
                      <v:textbox>
                        <w:txbxContent>
                          <w:p w14:paraId="0796EF6E" w14:textId="77777777" w:rsidR="009722FB" w:rsidRDefault="00B60735" w:rsidP="009722FB">
                            <w:pPr>
                              <w:jc w:val="center"/>
                            </w:pPr>
                            <w:r>
                              <w:t>1 </w:t>
                            </w:r>
                            <w:r w:rsidR="00333B51">
                              <w:t>lila</w:t>
                            </w:r>
                            <w:r>
                              <w:t xml:space="preserve"> + 1 gr</w:t>
                            </w:r>
                            <w:r w:rsidR="00333B51">
                              <w:t>å</w:t>
                            </w:r>
                          </w:p>
                        </w:txbxContent>
                      </v:textbox>
                    </v:shape>
                  </w:pict>
                </mc:Fallback>
              </mc:AlternateContent>
            </w:r>
            <w:r w:rsidRPr="00226D05">
              <w:rPr>
                <w:noProof/>
                <w:sz w:val="20"/>
                <w:lang w:val="en-US"/>
              </w:rPr>
              <mc:AlternateContent>
                <mc:Choice Requires="wps">
                  <w:drawing>
                    <wp:anchor distT="0" distB="0" distL="114300" distR="114300" simplePos="0" relativeHeight="252229632" behindDoc="0" locked="0" layoutInCell="1" allowOverlap="1" wp14:anchorId="49615A26" wp14:editId="36CC4D28">
                      <wp:simplePos x="0" y="0"/>
                      <wp:positionH relativeFrom="column">
                        <wp:posOffset>2152980</wp:posOffset>
                      </wp:positionH>
                      <wp:positionV relativeFrom="paragraph">
                        <wp:posOffset>4835195</wp:posOffset>
                      </wp:positionV>
                      <wp:extent cx="1308100" cy="300942"/>
                      <wp:effectExtent l="0" t="0" r="25400" b="23495"/>
                      <wp:wrapNone/>
                      <wp:docPr id="763" name="Text Box 763"/>
                      <wp:cNvGraphicFramePr/>
                      <a:graphic xmlns:a="http://schemas.openxmlformats.org/drawingml/2006/main">
                        <a:graphicData uri="http://schemas.microsoft.com/office/word/2010/wordprocessingShape">
                          <wps:wsp>
                            <wps:cNvSpPr txBox="1"/>
                            <wps:spPr>
                              <a:xfrm>
                                <a:off x="0" y="0"/>
                                <a:ext cx="1308100" cy="300942"/>
                              </a:xfrm>
                              <a:prstGeom prst="rect">
                                <a:avLst/>
                              </a:prstGeom>
                              <a:solidFill>
                                <a:sysClr val="window" lastClr="FFFFFF"/>
                              </a:solidFill>
                              <a:ln w="6350">
                                <a:solidFill>
                                  <a:sysClr val="window" lastClr="FFFFFF"/>
                                </a:solidFill>
                              </a:ln>
                            </wps:spPr>
                            <wps:txbx>
                              <w:txbxContent>
                                <w:p w14:paraId="7726FF38" w14:textId="77777777" w:rsidR="009722FB" w:rsidRDefault="00B60735" w:rsidP="009722FB">
                                  <w:pPr>
                                    <w:jc w:val="center"/>
                                  </w:pPr>
                                  <w:r>
                                    <w:t>1 bl</w:t>
                                  </w:r>
                                  <w:r w:rsidR="00333B51">
                                    <w:t>å</w:t>
                                  </w:r>
                                  <w:r>
                                    <w:t xml:space="preserve"> + 2 </w:t>
                                  </w:r>
                                  <w:r w:rsidR="00333B51">
                                    <w:t>lila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49615A26" id="Text Box 763" o:spid="_x0000_s1268" type="#_x0000_t202" style="position:absolute;left:0;text-align:left;margin-left:169.55pt;margin-top:380.7pt;width:103pt;height:23.7pt;z-index:25222963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RYRuNAIAAJkEAAAOAAAAZHJzL2Uyb0RvYy54bWysVEtv2zAMvg/YfxB0X+w82qVGlCJLkWFA&#10;0BZIh54VWY4NyKImKbGzXz9Kdh7tdiqWg0KKFB8fP3p239aKHKR1FWhGh4OUEqkF5JXeMfrzZfVl&#10;SonzXOdcgZaMHqWj9/PPn2aNyeQISlC5tASDaJc1htHSe5MliROlrLkbgJEajQXYmntU7S7JLW8w&#10;eq2SUZreJg3Y3FgQ0jm8feiMdB7jF4UU/qkonPREMYq1+XjaeG7DmcxnPNtZbspK9GXwD1RR80pj&#10;0nOoB+452dvqr1B1JSw4KPxAQJ1AUVRCxh6wm2H6rptNyY2MvSA4zpxhcv8vrHg8bMyzJb79Bi0O&#10;MADSGJc5vAz9tIWtwz9WStCOEB7PsMnWExEejdPpMEWTQNs4Te8moxAmubw21vnvEmoSBEYtjiWi&#10;xQ9r5zvXk0tI5kBV+apSKipHt1SWHDhOEAefQ0OJ4s7jJaOr+OuzvXmmNGkYvR3fpDHTG5v7SEhs&#10;R2ns6oJOkHy7bUmVMzoaT0/YbSE/IqQWOrY5I1YV9r3Gop+5RXohVLgy/gmPQgGWCb1ESQn297/u&#10;gz9OHa2UNEhXRt2vPbcSsfihkQ93w8kk8Dsqk5uvI1TstWV7bdH7egmI5xCX04goBn+vTmJhoX7F&#10;zVqErGjiWmBuRv1JXPpuiXAzhVwsohMy2nC/1hsjQugwvDDVl/aVW9OP3iNpHuFEbJ69Y0Dn26Pc&#10;4dgryP9IqX5Xw4Jd69Hr8kWZ/wEAAP//AwBQSwMEFAAGAAgAAAAhAJLKXx/iAAAACwEAAA8AAABk&#10;cnMvZG93bnJldi54bWxMj8tOwzAQRfdI/IM1SOyonaYtIcSpIiQqhARSHwuWbmyciHgc2W4b/p5h&#10;BcuZObpzbrWe3MDOJsTeo4RsJoAZbL3u0Uo47J/vCmAxKdRq8GgkfJsI6/r6qlKl9hfcmvMuWUYh&#10;GEsloUtpLDmPbWecijM/GqTbpw9OJRqD5TqoC4W7gc+FWHGneqQPnRrNU2far93JSXjdbtTcbl7E&#10;W/6Rmneb2iaGVsrbm6l5BJbMlP5g+NUndajJ6ehPqCMbJOT5Q0aohPtVtgBGxHKxpM1RQiGKAnhd&#10;8f8d6h8AAAD//wMAUEsBAi0AFAAGAAgAAAAhALaDOJL+AAAA4QEAABMAAAAAAAAAAAAAAAAAAAAA&#10;AFtDb250ZW50X1R5cGVzXS54bWxQSwECLQAUAAYACAAAACEAOP0h/9YAAACUAQAACwAAAAAAAAAA&#10;AAAAAAAvAQAAX3JlbHMvLnJlbHNQSwECLQAUAAYACAAAACEAr0WEbjQCAACZBAAADgAAAAAAAAAA&#10;AAAAAAAuAgAAZHJzL2Uyb0RvYy54bWxQSwECLQAUAAYACAAAACEAkspfH+IAAAALAQAADwAAAAAA&#10;AAAAAAAAAACOBAAAZHJzL2Rvd25yZXYueG1sUEsFBgAAAAAEAAQA8wAAAJ0FAAAAAA==&#10;" fillcolor="window" strokecolor="window" strokeweight=".5pt">
                      <v:textbox>
                        <w:txbxContent>
                          <w:p w14:paraId="7726FF38" w14:textId="77777777" w:rsidR="009722FB" w:rsidRDefault="00B60735" w:rsidP="009722FB">
                            <w:pPr>
                              <w:jc w:val="center"/>
                            </w:pPr>
                            <w:r>
                              <w:t>1 bl</w:t>
                            </w:r>
                            <w:r w:rsidR="00333B51">
                              <w:t>å</w:t>
                            </w:r>
                            <w:r>
                              <w:t xml:space="preserve"> + 2 </w:t>
                            </w:r>
                            <w:r w:rsidR="00333B51">
                              <w:t>lila</w:t>
                            </w:r>
                          </w:p>
                        </w:txbxContent>
                      </v:textbox>
                    </v:shape>
                  </w:pict>
                </mc:Fallback>
              </mc:AlternateContent>
            </w:r>
            <w:r w:rsidRPr="00226D05">
              <w:rPr>
                <w:noProof/>
                <w:sz w:val="20"/>
                <w:lang w:val="en-US"/>
              </w:rPr>
              <mc:AlternateContent>
                <mc:Choice Requires="wps">
                  <w:drawing>
                    <wp:anchor distT="0" distB="0" distL="114300" distR="114300" simplePos="0" relativeHeight="252227584" behindDoc="0" locked="0" layoutInCell="1" allowOverlap="1" wp14:anchorId="56B8B9D7" wp14:editId="07BE63CC">
                      <wp:simplePos x="0" y="0"/>
                      <wp:positionH relativeFrom="column">
                        <wp:posOffset>2066169</wp:posOffset>
                      </wp:positionH>
                      <wp:positionV relativeFrom="paragraph">
                        <wp:posOffset>4476379</wp:posOffset>
                      </wp:positionV>
                      <wp:extent cx="1363980" cy="270237"/>
                      <wp:effectExtent l="0" t="0" r="26670" b="15875"/>
                      <wp:wrapNone/>
                      <wp:docPr id="762" name="Text Box 762"/>
                      <wp:cNvGraphicFramePr/>
                      <a:graphic xmlns:a="http://schemas.openxmlformats.org/drawingml/2006/main">
                        <a:graphicData uri="http://schemas.microsoft.com/office/word/2010/wordprocessingShape">
                          <wps:wsp>
                            <wps:cNvSpPr txBox="1"/>
                            <wps:spPr>
                              <a:xfrm>
                                <a:off x="0" y="0"/>
                                <a:ext cx="1363980" cy="270237"/>
                              </a:xfrm>
                              <a:prstGeom prst="rect">
                                <a:avLst/>
                              </a:prstGeom>
                              <a:solidFill>
                                <a:sysClr val="window" lastClr="FFFFFF"/>
                              </a:solidFill>
                              <a:ln w="6350">
                                <a:solidFill>
                                  <a:sysClr val="window" lastClr="FFFFFF"/>
                                </a:solidFill>
                              </a:ln>
                            </wps:spPr>
                            <wps:txbx>
                              <w:txbxContent>
                                <w:p w14:paraId="07E5748A" w14:textId="77777777" w:rsidR="009722FB" w:rsidRDefault="00B60735" w:rsidP="009722FB">
                                  <w:pPr>
                                    <w:jc w:val="center"/>
                                  </w:pPr>
                                  <w:r>
                                    <w:t>1 bl</w:t>
                                  </w:r>
                                  <w:r w:rsidR="00333B51">
                                    <w:t>å</w:t>
                                  </w:r>
                                  <w:r>
                                    <w:t xml:space="preserve"> + 1 gr</w:t>
                                  </w:r>
                                  <w:r w:rsidR="00333B51">
                                    <w:t>å</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56B8B9D7" id="Text Box 762" o:spid="_x0000_s1269" type="#_x0000_t202" style="position:absolute;left:0;text-align:left;margin-left:162.7pt;margin-top:352.45pt;width:107.4pt;height:21.3pt;z-index:25222758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AYTcNAIAAJkEAAAOAAAAZHJzL2Uyb0RvYy54bWysVEtv4jAQvq/U/2D5viQ8CiUiVJSK1Uqo&#10;rUSrno3jkEiOx2sbEvbX79gJj3b3VC0HM+MZz+ObbzK7bypJDsLYElRK+72YEqE4ZKXapfTtdfX9&#10;jhLrmMqYBCVSehSW3s9vvs1qnYgBFCAzYQgGUTapdUoL53QSRZYXomK2B1ooNOZgKuZQNbsoM6zG&#10;6JWMBnE8jmowmTbAhbV4+9ga6TzEz3PB3XOeW+GITCnW5sJpwrn1ZzSfsWRnmC5K3pXBvlBFxUqF&#10;Sc+hHpljZG/Kv0JVJTdgIXc9DlUEeV5yEXrAbvrxp242BdMi9ILgWH2Gyf6/sPzpsNEvhrjmARoc&#10;oAek1jaxeOn7aXJT+X+slKAdITyeYRONI9w/Go6H0zs0cbQNJvFgOPFhostrbaz7IaAiXkipwbEE&#10;tNhhbV3renLxySzIMluVUgblaJfSkAPDCeLgM6gpkcw6vEzpKvy6bB+eSUXqlI6Ht3HI9MFmvxIS&#10;25EKu7qg4yXXbBtSZtj3cHrCbgvZESE10LLNar4qse81Fv3CDNILocKVcc945BKwTOgkSgowv/91&#10;7/1x6milpEa6ptT+2jMjEIufCvkw7Y9Gnt9BGd1OBqiYa8v22qL21RIQzz4up+ZB9P5OnsTcQPWO&#10;m7XwWdHEFMfcKXUncenaJcLN5GKxCE7IaM3cWm0096H98PxUX5t3ZnQ3eoekeYITsVnyiQGtb4dy&#10;i2OnIP8Dpbpd9Qt2rQevyxdl/gcAAP//AwBQSwMEFAAGAAgAAAAhAFg61dHhAAAACwEAAA8AAABk&#10;cnMvZG93bnJldi54bWxMj8FOwzAMhu9IvENkJG4soWsZlKZThcSEkEDa4MAxS0xa0SRVkm3l7TEn&#10;ONr+9Pv7m/XsRnbEmIbgJVwvBDD0OpjBWwnvb49Xt8BSVt6oMXiU8I0J1u35WaNqE05+i8ddtoxC&#10;fKqVhD7nqeY86R6dSoswoafbZ4hOZRqj5SaqE4W7kRdC3HCnBk8fejXhQ4/6a3dwEp63G1XYzZN4&#10;WX7k7tVm3aWopby8mLt7YBnn/AfDrz6pQ0tO+3DwJrFRwrKoSkIlrER5B4yIqhQFsD1tylUFvG34&#10;/w7tDwAAAP//AwBQSwECLQAUAAYACAAAACEAtoM4kv4AAADhAQAAEwAAAAAAAAAAAAAAAAAAAAAA&#10;W0NvbnRlbnRfVHlwZXNdLnhtbFBLAQItABQABgAIAAAAIQA4/SH/1gAAAJQBAAALAAAAAAAAAAAA&#10;AAAAAC8BAABfcmVscy8ucmVsc1BLAQItABQABgAIAAAAIQCIAYTcNAIAAJkEAAAOAAAAAAAAAAAA&#10;AAAAAC4CAABkcnMvZTJvRG9jLnhtbFBLAQItABQABgAIAAAAIQBYOtXR4QAAAAsBAAAPAAAAAAAA&#10;AAAAAAAAAI4EAABkcnMvZG93bnJldi54bWxQSwUGAAAAAAQABADzAAAAnAUAAAAA&#10;" fillcolor="window" strokecolor="window" strokeweight=".5pt">
                      <v:textbox>
                        <w:txbxContent>
                          <w:p w14:paraId="07E5748A" w14:textId="77777777" w:rsidR="009722FB" w:rsidRDefault="00B60735" w:rsidP="009722FB">
                            <w:pPr>
                              <w:jc w:val="center"/>
                            </w:pPr>
                            <w:r>
                              <w:t>1 bl</w:t>
                            </w:r>
                            <w:r w:rsidR="00333B51">
                              <w:t>å</w:t>
                            </w:r>
                            <w:r>
                              <w:t xml:space="preserve"> + 1 gr</w:t>
                            </w:r>
                            <w:r w:rsidR="00333B51">
                              <w:t>å</w:t>
                            </w:r>
                          </w:p>
                        </w:txbxContent>
                      </v:textbox>
                    </v:shape>
                  </w:pict>
                </mc:Fallback>
              </mc:AlternateContent>
            </w:r>
            <w:r w:rsidRPr="00226D05">
              <w:rPr>
                <w:noProof/>
                <w:sz w:val="20"/>
                <w:lang w:val="en-US"/>
              </w:rPr>
              <mc:AlternateContent>
                <mc:Choice Requires="wps">
                  <w:drawing>
                    <wp:anchor distT="0" distB="0" distL="114300" distR="114300" simplePos="0" relativeHeight="252225536" behindDoc="0" locked="0" layoutInCell="1" allowOverlap="1" wp14:anchorId="2E0731CC" wp14:editId="650E2AC9">
                      <wp:simplePos x="0" y="0"/>
                      <wp:positionH relativeFrom="column">
                        <wp:posOffset>2268726</wp:posOffset>
                      </wp:positionH>
                      <wp:positionV relativeFrom="paragraph">
                        <wp:posOffset>4140713</wp:posOffset>
                      </wp:positionV>
                      <wp:extent cx="1132205" cy="295155"/>
                      <wp:effectExtent l="0" t="0" r="10795" b="10160"/>
                      <wp:wrapNone/>
                      <wp:docPr id="761" name="Text Box 761"/>
                      <wp:cNvGraphicFramePr/>
                      <a:graphic xmlns:a="http://schemas.openxmlformats.org/drawingml/2006/main">
                        <a:graphicData uri="http://schemas.microsoft.com/office/word/2010/wordprocessingShape">
                          <wps:wsp>
                            <wps:cNvSpPr txBox="1"/>
                            <wps:spPr>
                              <a:xfrm>
                                <a:off x="0" y="0"/>
                                <a:ext cx="1132205" cy="295155"/>
                              </a:xfrm>
                              <a:prstGeom prst="rect">
                                <a:avLst/>
                              </a:prstGeom>
                              <a:solidFill>
                                <a:sysClr val="window" lastClr="FFFFFF"/>
                              </a:solidFill>
                              <a:ln w="6350">
                                <a:solidFill>
                                  <a:sysClr val="window" lastClr="FFFFFF"/>
                                </a:solidFill>
                              </a:ln>
                            </wps:spPr>
                            <wps:txbx>
                              <w:txbxContent>
                                <w:p w14:paraId="66750DB4" w14:textId="77777777" w:rsidR="009722FB" w:rsidRDefault="00B60735" w:rsidP="009722FB">
                                  <w:pPr>
                                    <w:jc w:val="center"/>
                                  </w:pPr>
                                  <w:r>
                                    <w:t>2 </w:t>
                                  </w:r>
                                  <w:r w:rsidR="00333B51">
                                    <w:t>lila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2E0731CC" id="Text Box 761" o:spid="_x0000_s1270" type="#_x0000_t202" style="position:absolute;left:0;text-align:left;margin-left:178.65pt;margin-top:326.05pt;width:89.15pt;height:23.25pt;z-index:25222553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RF8XNQIAAJkEAAAOAAAAZHJzL2Uyb0RvYy54bWysVEtv2zAMvg/YfxB0X/xo3LVGnCJLkWFA&#10;0BZIh54VWY4NyKImKbGzXz9KdtK026lYDgopUnx8/OjZXd9KchDGNqAKmkxiSoTiUDZqV9Cfz6sv&#10;N5RYx1TJJChR0KOw9G7++dOs07lIoQZZCkMwiLJ5pwtaO6fzKLK8Fi2zE9BCobEC0zKHqtlFpWEd&#10;Rm9llMbxddSBKbUBLqzF2/vBSOchflUJ7h6rygpHZEGxNhdOE86tP6P5jOU7w3Td8LEM9oEqWtYo&#10;THoOdc8cI3vT/BWqbbgBC5WbcGgjqKqGi9ADdpPE77rZ1EyL0AuCY/UZJvv/wvKHw0Y/GeL6b9Dj&#10;AD0gnba5xUvfT1+Z1v9jpQTtCOHxDJvoHeH+UXKVpnFGCUdbepslWebDRK+vtbHuu4CWeKGgBscS&#10;0GKHtXWD68nFJ7Mgm3LVSBmUo11KQw4MJ4iDL6GjRDLr8LKgq/Abs715JhXpCnp9lcUh0xub/UhI&#10;bEcq7OoVHS+5ftuTpsS+p4FM/m4L5REhNTCwzWq+arDvNRb9xAzSC1HElXGPeFQSsEwYJUpqML//&#10;de/9cepopaRDuhbU/tozIxCLHwr5cJtMsQDigjLNvqaomEvL9tKi9u0SEM8El1PzIHp/J09iZaB9&#10;wc1a+KxoYopj7oK6k7h0wxLhZnKxWAQnZLRmbq02mvvQfnh+qs/9CzN6HL1D0jzAidgsf8eAwXdE&#10;ecBxVJD/gVLjrvoFu9SD1+sXZf4HAAD//wMAUEsDBBQABgAIAAAAIQAniH234QAAAAsBAAAPAAAA&#10;ZHJzL2Rvd25yZXYueG1sTI/BTsMwDIbvSLxDZKTdWLpWLaM0nSqkTQgJpA0OHLPEpBWNUyXZVt6e&#10;cIKj7U+/v7/ZzHZkZ/RhcCRgtcyAISmnBzIC3t+2t2tgIUrScnSEAr4xwKa9vmpkrd2F9ng+RMNS&#10;CIVaCuhjnGrOg+rRyrB0E1K6fTpvZUyjN1x7eUnhduR5llXcyoHSh15O+Nij+jqcrIDn/U7mZveU&#10;vRQfsXs1UXXBKyEWN3P3ACziHP9g+NVP6tAmp6M7kQ5sFFCUd0VCBVRlvgKWiLIoK2DHtLlfV8Db&#10;hv/v0P4AAAD//wMAUEsBAi0AFAAGAAgAAAAhALaDOJL+AAAA4QEAABMAAAAAAAAAAAAAAAAAAAAA&#10;AFtDb250ZW50X1R5cGVzXS54bWxQSwECLQAUAAYACAAAACEAOP0h/9YAAACUAQAACwAAAAAAAAAA&#10;AAAAAAAvAQAAX3JlbHMvLnJlbHNQSwECLQAUAAYACAAAACEAQURfFzUCAACZBAAADgAAAAAAAAAA&#10;AAAAAAAuAgAAZHJzL2Uyb0RvYy54bWxQSwECLQAUAAYACAAAACEAJ4h9t+EAAAALAQAADwAAAAAA&#10;AAAAAAAAAACPBAAAZHJzL2Rvd25yZXYueG1sUEsFBgAAAAAEAAQA8wAAAJ0FAAAAAA==&#10;" fillcolor="window" strokecolor="window" strokeweight=".5pt">
                      <v:textbox>
                        <w:txbxContent>
                          <w:p w14:paraId="66750DB4" w14:textId="77777777" w:rsidR="009722FB" w:rsidRDefault="00B60735" w:rsidP="009722FB">
                            <w:pPr>
                              <w:jc w:val="center"/>
                            </w:pPr>
                            <w:r>
                              <w:t>2 </w:t>
                            </w:r>
                            <w:r w:rsidR="00333B51">
                              <w:t>lila</w:t>
                            </w:r>
                          </w:p>
                        </w:txbxContent>
                      </v:textbox>
                    </v:shape>
                  </w:pict>
                </mc:Fallback>
              </mc:AlternateContent>
            </w:r>
            <w:r w:rsidRPr="00226D05">
              <w:rPr>
                <w:noProof/>
                <w:sz w:val="20"/>
                <w:lang w:val="en-US"/>
              </w:rPr>
              <mc:AlternateContent>
                <mc:Choice Requires="wps">
                  <w:drawing>
                    <wp:anchor distT="0" distB="0" distL="114300" distR="114300" simplePos="0" relativeHeight="252223488" behindDoc="0" locked="0" layoutInCell="1" allowOverlap="1" wp14:anchorId="6B8C4C64" wp14:editId="005B7D56">
                      <wp:simplePos x="0" y="0"/>
                      <wp:positionH relativeFrom="column">
                        <wp:posOffset>2407623</wp:posOffset>
                      </wp:positionH>
                      <wp:positionV relativeFrom="paragraph">
                        <wp:posOffset>3793474</wp:posOffset>
                      </wp:positionV>
                      <wp:extent cx="808355" cy="295154"/>
                      <wp:effectExtent l="0" t="0" r="10795" b="10160"/>
                      <wp:wrapNone/>
                      <wp:docPr id="760" name="Text Box 760"/>
                      <wp:cNvGraphicFramePr/>
                      <a:graphic xmlns:a="http://schemas.openxmlformats.org/drawingml/2006/main">
                        <a:graphicData uri="http://schemas.microsoft.com/office/word/2010/wordprocessingShape">
                          <wps:wsp>
                            <wps:cNvSpPr txBox="1"/>
                            <wps:spPr>
                              <a:xfrm>
                                <a:off x="0" y="0"/>
                                <a:ext cx="808355" cy="295154"/>
                              </a:xfrm>
                              <a:prstGeom prst="rect">
                                <a:avLst/>
                              </a:prstGeom>
                              <a:solidFill>
                                <a:sysClr val="window" lastClr="FFFFFF"/>
                              </a:solidFill>
                              <a:ln w="6350">
                                <a:solidFill>
                                  <a:sysClr val="window" lastClr="FFFFFF"/>
                                </a:solidFill>
                              </a:ln>
                            </wps:spPr>
                            <wps:txbx>
                              <w:txbxContent>
                                <w:p w14:paraId="50293BE4" w14:textId="77777777" w:rsidR="009722FB" w:rsidRDefault="00B60735" w:rsidP="009722FB">
                                  <w:pPr>
                                    <w:jc w:val="center"/>
                                  </w:pPr>
                                  <w:r>
                                    <w:t>1 gr</w:t>
                                  </w:r>
                                  <w:r w:rsidR="00333B51">
                                    <w:t>å</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6B8C4C64" id="Text Box 760" o:spid="_x0000_s1271" type="#_x0000_t202" style="position:absolute;left:0;text-align:left;margin-left:189.6pt;margin-top:298.7pt;width:63.65pt;height:23.25pt;z-index:25222348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Y7bnNAIAAJgEAAAOAAAAZHJzL2Uyb0RvYy54bWysVEtv2zAMvg/YfxB0X+ykdpcacYosRYYB&#10;QVsgHXpWZDk2IIuapMTOfv0o2Xm026mYDzIp0nx8/OjZfddIchDG1qByOh7FlAjFoajVLqc/X1Zf&#10;ppRYx1TBJCiR06Ow9H7++dOs1ZmYQAWyEIZgEGWzVue0ck5nUWR5JRpmR6CFQmMJpmEOVbOLCsNa&#10;jN7IaBLHt1ELptAGuLAWbx96I52H+GUpuHsqSysckTnF2lw4TTi3/ozmM5btDNNVzYcy2AeqaFit&#10;MOk51ANzjOxN/VeopuYGLJRuxKGJoCxrLkIP2M04ftfNpmJahF4QHKvPMNn/F5Y/Hjb62RDXfYMO&#10;B+gBabXNLF76frrSNP6NlRK0I4THM2yic4Tj5TSe3qQpJRxNk7t0nCY+SnT5WBvrvgtoiBdyanAq&#10;ASx2WFvXu55cfC4Lsi5WtZRBOdqlNOTAcIA49wJaSiSzDi9zugrPkO3NZ1KRNqe3N2kcMr2x2Y+E&#10;xHakwq4u4HjJdduO1AX2nZyh20JxREQN9GSzmq9q7HuNRT8zg+xCEHFj3BMepQQsEwaJkgrM73/d&#10;e38cOlopaZGtObW/9swIxOKHQjrcjZPE0zsoSfp1goq5tmyvLWrfLAHxHONuah5E7+/kSSwNNK+4&#10;WAufFU1MccydU3cSl67fIVxMLhaL4ISE1syt1UZzH9oPz0/1pXtlRg+jd8iZRzjxmmXvGND7Dij3&#10;OA4K0j9QalhVv1/XevC6/FDmfwAAAP//AwBQSwMEFAAGAAgAAAAhAODkeDLiAAAACwEAAA8AAABk&#10;cnMvZG93bnJldi54bWxMj1FLwzAUhd8F/0O4gm8usV27tTYdRXCIoLC5Bx+zJKbF5qYk2Vb/vfFJ&#10;Hy/n45zvNpvZjuSsfRgccrhfMCAapVMDGg6H96e7NZAQBSoxOtQcvnWATXt91YhauQvu9HkfDUkl&#10;GGrBoY9xqikNstdWhIWbNKbs03krYjq9ocqLSyq3I80YK6kVA6aFXkz6sdfya3+yHF52W5GZ7TN7&#10;zT9i92ai7IKXnN/ezN0DkKjn+AfDr35ShzY5Hd0JVSAjh3xVZQnlUFSrJZBEFKwsgBw5lMu8Ato2&#10;9P8P7Q8AAAD//wMAUEsBAi0AFAAGAAgAAAAhALaDOJL+AAAA4QEAABMAAAAAAAAAAAAAAAAAAAAA&#10;AFtDb250ZW50X1R5cGVzXS54bWxQSwECLQAUAAYACAAAACEAOP0h/9YAAACUAQAACwAAAAAAAAAA&#10;AAAAAAAvAQAAX3JlbHMvLnJlbHNQSwECLQAUAAYACAAAACEAimO25zQCAACYBAAADgAAAAAAAAAA&#10;AAAAAAAuAgAAZHJzL2Uyb0RvYy54bWxQSwECLQAUAAYACAAAACEA4OR4MuIAAAALAQAADwAAAAAA&#10;AAAAAAAAAACOBAAAZHJzL2Rvd25yZXYueG1sUEsFBgAAAAAEAAQA8wAAAJ0FAAAAAA==&#10;" fillcolor="window" strokecolor="window" strokeweight=".5pt">
                      <v:textbox>
                        <w:txbxContent>
                          <w:p w14:paraId="50293BE4" w14:textId="77777777" w:rsidR="009722FB" w:rsidRDefault="00B60735" w:rsidP="009722FB">
                            <w:pPr>
                              <w:jc w:val="center"/>
                            </w:pPr>
                            <w:r>
                              <w:t>1 gr</w:t>
                            </w:r>
                            <w:r w:rsidR="00333B51">
                              <w:t>å</w:t>
                            </w:r>
                          </w:p>
                        </w:txbxContent>
                      </v:textbox>
                    </v:shape>
                  </w:pict>
                </mc:Fallback>
              </mc:AlternateContent>
            </w:r>
            <w:r w:rsidRPr="00226D05">
              <w:rPr>
                <w:noProof/>
                <w:sz w:val="20"/>
                <w:lang w:val="en-US"/>
              </w:rPr>
              <mc:AlternateContent>
                <mc:Choice Requires="wps">
                  <w:drawing>
                    <wp:anchor distT="0" distB="0" distL="114300" distR="114300" simplePos="0" relativeHeight="252170240" behindDoc="0" locked="0" layoutInCell="1" allowOverlap="1" wp14:anchorId="50E3FA06" wp14:editId="54FB9158">
                      <wp:simplePos x="0" y="0"/>
                      <wp:positionH relativeFrom="column">
                        <wp:posOffset>57568</wp:posOffset>
                      </wp:positionH>
                      <wp:positionV relativeFrom="paragraph">
                        <wp:posOffset>887529</wp:posOffset>
                      </wp:positionV>
                      <wp:extent cx="962676" cy="329879"/>
                      <wp:effectExtent l="0" t="0" r="0" b="0"/>
                      <wp:wrapNone/>
                      <wp:docPr id="307815781" name="Text Box 307815781"/>
                      <wp:cNvGraphicFramePr/>
                      <a:graphic xmlns:a="http://schemas.openxmlformats.org/drawingml/2006/main">
                        <a:graphicData uri="http://schemas.microsoft.com/office/word/2010/wordprocessingShape">
                          <wps:wsp>
                            <wps:cNvSpPr txBox="1"/>
                            <wps:spPr>
                              <a:xfrm>
                                <a:off x="0" y="0"/>
                                <a:ext cx="962676" cy="329879"/>
                              </a:xfrm>
                              <a:prstGeom prst="rect">
                                <a:avLst/>
                              </a:prstGeom>
                              <a:noFill/>
                              <a:ln w="6350">
                                <a:noFill/>
                              </a:ln>
                            </wps:spPr>
                            <wps:txbx>
                              <w:txbxContent>
                                <w:p w14:paraId="502AB471" w14:textId="77777777" w:rsidR="009722FB" w:rsidRPr="009D1174" w:rsidRDefault="00B60735" w:rsidP="009722FB">
                                  <w:pPr>
                                    <w:jc w:val="center"/>
                                  </w:pPr>
                                  <w:r w:rsidRPr="009D1174">
                                    <w:t>B</w:t>
                                  </w:r>
                                  <w:r w:rsidR="00333B51">
                                    <w:t>lå kolv</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50E3FA06" id="Text Box 307815781" o:spid="_x0000_s1272" type="#_x0000_t202" style="position:absolute;left:0;text-align:left;margin-left:4.55pt;margin-top:69.9pt;width:75.8pt;height:25.95pt;z-index:252170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KhaxFQIAACYEAAAOAAAAZHJzL2Uyb0RvYy54bWysU8tu2zAQvBfIPxC8x7IVx44Fy4GbwEUB&#10;IwngFDnTFGkJoLgsSVtyv75LSn4g7anohdrlrvYxM5w/trUiB2FdBTqno8GQEqE5FJXe5fTH++r2&#10;gRLnmS6YAi1yehSOPi5uvswbk4kUSlCFsASLaJc1Jqel9yZLEsdLUTM3ACM0BiXYmnl07S4pLGuw&#10;eq2SdDicJA3Ywljgwjm8fe6CdBHrSym4f5XSCU9UTnE2H08bz204k8WcZTvLTFnxfgz2D1PUrNLY&#10;9FzqmXlG9rb6o1RdcQsOpB9wqBOQsuIi7oDbjIafttmUzIi4C4LjzBkm9//K8pfDxrxZ4tuv0CKB&#10;AZDGuMzhZdinlbYOX5yUYBwhPJ5hE60nHC9nk3QynVDCMXSXzh6ms1AlufxsrPPfBNQkGDm1yEoE&#10;ix3Wznepp5TQS8OqUioyozRpcjq5ux/GH84RLK409riMGizfbltSFTlNx+lpkS0UR9zPQke9M3xV&#10;4RRr5vwbs8g1roT69a94SAXYDXqLkhLsr7/dh3ykAKOUNKidnLqfe2YFJeq7RnJmo/E4iC064/tp&#10;io69jmyvI3pfPwHKc4QvxfBohnyvTqa0UH+gzJehK4aY5tg7p/5kPvlO0fhMuFguYxLKyzC/1hvD&#10;Q+mAa8D4vf1g1vREeGTwBU4qY9knPrrcHuUOx95BMUaC+4cT1H7tx6zL8178BgAA//8DAFBLAwQU&#10;AAYACAAAACEACihuc+AAAAAJAQAADwAAAGRycy9kb3ducmV2LnhtbEyPQU/CQBCF7yb+h82QeJNt&#10;MQKt3RLShJgYPYBcvG27Q9vQna3dBaq/3uGEt5l5L2++l61G24kzDr51pCCeRiCQKmdaqhXsPzeP&#10;SxA+aDK6c4QKftDDKr+/y3Rq3IW2eN6FWnAI+VQraELoUyl91aDVfup6JNYObrA68DrU0gz6wuG2&#10;k7MomkurW+IPje6xaLA67k5WwVux+dDbcmaXv13x+n5Y99/7r2elHibj+gVEwDHczHDFZ3TImal0&#10;JzJedAqSmI18fkq4wVWfRwsQJQ9JvACZZ/J/g/wPAAD//wMAUEsBAi0AFAAGAAgAAAAhALaDOJL+&#10;AAAA4QEAABMAAAAAAAAAAAAAAAAAAAAAAFtDb250ZW50X1R5cGVzXS54bWxQSwECLQAUAAYACAAA&#10;ACEAOP0h/9YAAACUAQAACwAAAAAAAAAAAAAAAAAvAQAAX3JlbHMvLnJlbHNQSwECLQAUAAYACAAA&#10;ACEAbioWsRUCAAAmBAAADgAAAAAAAAAAAAAAAAAuAgAAZHJzL2Uyb0RvYy54bWxQSwECLQAUAAYA&#10;CAAAACEACihuc+AAAAAJAQAADwAAAAAAAAAAAAAAAABvBAAAZHJzL2Rvd25yZXYueG1sUEsFBgAA&#10;AAAEAAQA8wAAAHwFAAAAAA==&#10;" filled="f" stroked="f" strokeweight=".5pt">
                      <v:textbox>
                        <w:txbxContent>
                          <w:p w14:paraId="502AB471" w14:textId="77777777" w:rsidR="009722FB" w:rsidRPr="009D1174" w:rsidRDefault="00B60735" w:rsidP="009722FB">
                            <w:pPr>
                              <w:jc w:val="center"/>
                            </w:pPr>
                            <w:r w:rsidRPr="009D1174">
                              <w:t>B</w:t>
                            </w:r>
                            <w:r w:rsidR="00333B51">
                              <w:t>lå kolv</w:t>
                            </w:r>
                          </w:p>
                        </w:txbxContent>
                      </v:textbox>
                    </v:shape>
                  </w:pict>
                </mc:Fallback>
              </mc:AlternateContent>
            </w:r>
            <w:r w:rsidRPr="00226D05">
              <w:rPr>
                <w:noProof/>
                <w:sz w:val="20"/>
                <w:lang w:val="en-US"/>
              </w:rPr>
              <mc:AlternateContent>
                <mc:Choice Requires="wps">
                  <w:drawing>
                    <wp:anchor distT="0" distB="0" distL="114300" distR="114300" simplePos="0" relativeHeight="252172288" behindDoc="0" locked="0" layoutInCell="1" allowOverlap="1" wp14:anchorId="5203CB0A" wp14:editId="769111F3">
                      <wp:simplePos x="0" y="0"/>
                      <wp:positionH relativeFrom="column">
                        <wp:posOffset>1956210</wp:posOffset>
                      </wp:positionH>
                      <wp:positionV relativeFrom="paragraph">
                        <wp:posOffset>911378</wp:posOffset>
                      </wp:positionV>
                      <wp:extent cx="1082675" cy="318304"/>
                      <wp:effectExtent l="0" t="0" r="0" b="5715"/>
                      <wp:wrapNone/>
                      <wp:docPr id="307815782" name="Text Box 307815782"/>
                      <wp:cNvGraphicFramePr/>
                      <a:graphic xmlns:a="http://schemas.openxmlformats.org/drawingml/2006/main">
                        <a:graphicData uri="http://schemas.microsoft.com/office/word/2010/wordprocessingShape">
                          <wps:wsp>
                            <wps:cNvSpPr txBox="1"/>
                            <wps:spPr>
                              <a:xfrm>
                                <a:off x="0" y="0"/>
                                <a:ext cx="1082675" cy="318304"/>
                              </a:xfrm>
                              <a:prstGeom prst="rect">
                                <a:avLst/>
                              </a:prstGeom>
                              <a:noFill/>
                              <a:ln w="6350">
                                <a:noFill/>
                              </a:ln>
                            </wps:spPr>
                            <wps:txbx>
                              <w:txbxContent>
                                <w:p w14:paraId="0995076A" w14:textId="77777777" w:rsidR="009722FB" w:rsidRPr="004F4C70" w:rsidRDefault="00B60735" w:rsidP="009722FB">
                                  <w:pPr>
                                    <w:jc w:val="center"/>
                                  </w:pPr>
                                  <w:r>
                                    <w:t>Lila kolv</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5203CB0A" id="Text Box 307815782" o:spid="_x0000_s1273" type="#_x0000_t202" style="position:absolute;left:0;text-align:left;margin-left:154.05pt;margin-top:71.75pt;width:85.25pt;height:25.05pt;z-index:25217228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KSWpFAIAACcEAAAOAAAAZHJzL2Uyb0RvYy54bWysU8lu2zAQvRfoPxC815LXOILlwE3gooCR&#10;BHCKnGmKtARQHJakLblf3yElL0h7KnqhZjTDWd57XDy0tSJHYV0FOqfDQUqJ0ByKSu9z+uNt/WVO&#10;ifNMF0yBFjk9CUcflp8/LRqTiRGUoAphCRbRLmtMTkvvTZYkjpeiZm4ARmgMSrA18+jafVJY1mD1&#10;WiWjNJ0lDdjCWODCOfz71AXpMtaXUnD/IqUTnqic4mw+njaeu3AmywXL9paZsuL9GOwfpqhZpbHp&#10;pdQT84wcbPVHqbriFhxIP+BQJyBlxUXcAbcZph+22ZbMiLgLguPMBSb3/8ry5+PWvFri26/QIoEB&#10;kMa4zOHPsE8rbR2+OCnBOEJ4usAmWk94uJTOR7O7KSUcY+PhfJxOQpnkettY578JqEkwcmqRlogW&#10;O26c71LPKaGZhnWlVKRGadLkdDaepvHCJYLFlcYe11mD5dtdS6oip6PJ+LzJDooTLmih494Zvq5w&#10;ig1z/pVZJBt3QgH7FzykAuwGvUVJCfbX3/6HfOQAo5Q0KJ6cup8HZgUl6rtGdu6Hk0lQW3Qm07sR&#10;OvY2sruN6EP9CKjPIT4Vw6MZ8r06m9JC/Y46X4WuGGKaY++c+rP56DtJ4zvhYrWKSagvw/xGbw0P&#10;pQOuAeO39p1Z0xPhkcJnOMuMZR/46HJ7lDscewfVGAnuX06Q+60fs67ve/kbAAD//wMAUEsDBBQA&#10;BgAIAAAAIQDpnjj84gAAAAsBAAAPAAAAZHJzL2Rvd25yZXYueG1sTI/BTsMwDIbvSLxDZCRuLN26&#10;lVKaTlOlCQnBYWMXbmnjtRWNU5psKzw95gRH+//0+3O+nmwvzjj6zpGC+SwCgVQ701Gj4PC2vUtB&#10;+KDJ6N4RKvhCD+vi+irXmXEX2uF5HxrBJeQzraANYcik9HWLVvuZG5A4O7rR6sDj2Egz6guX214u&#10;oiiRVnfEF1o9YNli/bE/WQXP5fZV76qFTb/78unluBk+D+8rpW5vps0jiIBT+IPhV5/VoWCnyp3I&#10;eNEriKN0zigHy3gFgonlfZqAqHjzECcgi1z+/6H4AQAA//8DAFBLAQItABQABgAIAAAAIQC2gziS&#10;/gAAAOEBAAATAAAAAAAAAAAAAAAAAAAAAABbQ29udGVudF9UeXBlc10ueG1sUEsBAi0AFAAGAAgA&#10;AAAhADj9If/WAAAAlAEAAAsAAAAAAAAAAAAAAAAALwEAAF9yZWxzLy5yZWxzUEsBAi0AFAAGAAgA&#10;AAAhACUpJakUAgAAJwQAAA4AAAAAAAAAAAAAAAAALgIAAGRycy9lMm9Eb2MueG1sUEsBAi0AFAAG&#10;AAgAAAAhAOmeOPziAAAACwEAAA8AAAAAAAAAAAAAAAAAbgQAAGRycy9kb3ducmV2LnhtbFBLBQYA&#10;AAAABAAEAPMAAAB9BQAAAAA=&#10;" filled="f" stroked="f" strokeweight=".5pt">
                      <v:textbox>
                        <w:txbxContent>
                          <w:p w14:paraId="0995076A" w14:textId="77777777" w:rsidR="009722FB" w:rsidRPr="004F4C70" w:rsidRDefault="00B60735" w:rsidP="009722FB">
                            <w:pPr>
                              <w:jc w:val="center"/>
                            </w:pPr>
                            <w:r>
                              <w:t>Lila kolv</w:t>
                            </w:r>
                          </w:p>
                        </w:txbxContent>
                      </v:textbox>
                    </v:shape>
                  </w:pict>
                </mc:Fallback>
              </mc:AlternateContent>
            </w:r>
            <w:r w:rsidRPr="00226D05">
              <w:rPr>
                <w:noProof/>
                <w:sz w:val="20"/>
                <w:lang w:val="en-US"/>
              </w:rPr>
              <mc:AlternateContent>
                <mc:Choice Requires="wps">
                  <w:drawing>
                    <wp:anchor distT="0" distB="0" distL="114300" distR="114300" simplePos="0" relativeHeight="252174336" behindDoc="0" locked="0" layoutInCell="1" allowOverlap="1" wp14:anchorId="366A96E2" wp14:editId="322B1C77">
                      <wp:simplePos x="0" y="0"/>
                      <wp:positionH relativeFrom="column">
                        <wp:posOffset>3866033</wp:posOffset>
                      </wp:positionH>
                      <wp:positionV relativeFrom="paragraph">
                        <wp:posOffset>911377</wp:posOffset>
                      </wp:positionV>
                      <wp:extent cx="998220" cy="272005"/>
                      <wp:effectExtent l="0" t="0" r="0" b="0"/>
                      <wp:wrapNone/>
                      <wp:docPr id="307815780" name="Text Box 307815780"/>
                      <wp:cNvGraphicFramePr/>
                      <a:graphic xmlns:a="http://schemas.openxmlformats.org/drawingml/2006/main">
                        <a:graphicData uri="http://schemas.microsoft.com/office/word/2010/wordprocessingShape">
                          <wps:wsp>
                            <wps:cNvSpPr txBox="1"/>
                            <wps:spPr>
                              <a:xfrm>
                                <a:off x="0" y="0"/>
                                <a:ext cx="998220" cy="272005"/>
                              </a:xfrm>
                              <a:prstGeom prst="rect">
                                <a:avLst/>
                              </a:prstGeom>
                              <a:noFill/>
                              <a:ln w="6350">
                                <a:noFill/>
                              </a:ln>
                            </wps:spPr>
                            <wps:txbx>
                              <w:txbxContent>
                                <w:p w14:paraId="1C5C1F46" w14:textId="77777777" w:rsidR="009722FB" w:rsidRPr="004F4C70" w:rsidRDefault="00B60735" w:rsidP="009722FB">
                                  <w:r>
                                    <w:t>G</w:t>
                                  </w:r>
                                  <w:r w:rsidR="00333B51">
                                    <w:t>rå kolv</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366A96E2" id="Text Box 307815780" o:spid="_x0000_s1274" type="#_x0000_t202" style="position:absolute;left:0;text-align:left;margin-left:304.4pt;margin-top:71.75pt;width:78.6pt;height:21.4pt;z-index:25217433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8sEPEwIAACYEAAAOAAAAZHJzL2Uyb0RvYy54bWysU8tu2zAQvBfoPxC8x7IdO40Fy4GbwEUB&#10;IwngFDnTFGkJILksSVtyv75LSn4g7anohdrlrvYxM5w/tFqRg3C+BlPQ0WBIiTAcytrsCvrjbXVz&#10;T4kPzJRMgREFPQpPHxafP80bm4sxVKBK4QgWMT5vbEGrEGyeZZ5XQjM/ACsMBiU4zQK6bpeVjjVY&#10;XatsPBzeZQ240jrgwnu8feqCdJHqSyl4eJHSi0BUQXG2kE6Xzm08s8Wc5TvHbFXzfgz2D1NoVhts&#10;ei71xAIje1f/UUrX3IEHGQYcdAZS1lykHXCb0fDDNpuKWZF2QXC8PcPk/19Z/nzY2FdHQvsVWiQw&#10;AtJYn3u8jPu00un4xUkJxhHC4xk20QbC8XI2ux+PMcIxNP6CrExjlezys3U+fBOgSTQK6pCVBBY7&#10;rH3oUk8psZeBVa1UYkYZ0hT07nY6TD+cI1hcGexxGTVaod22pC5xisnktMgWyiPu56Cj3lu+qnGK&#10;NfPhlTnkGgdH/YYXPKQC7Aa9RUkF7tff7mM+UoBRShrUTkH9zz1zghL13SA5s9FkEsWWnMkUIaHE&#10;XUe21xGz14+A8hzhS7E8mTE/qJMpHeh3lPkydsUQMxx7FzSczMfQKRqfCRfLZUpCeVkW1mZjeSwd&#10;cY0Yv7XvzNmeiIAMPsNJZSz/wEeX26Pc4dg7KMZEcP9wotqv/ZR1ed6L3wAAAP//AwBQSwMEFAAG&#10;AAgAAAAhAMlTZ4vhAAAACwEAAA8AAABkcnMvZG93bnJldi54bWxMj71Ow0AQhHsk3uG0SHTkTEKM&#10;ZXyOIksREoIiIQ3d2rexLe7H+C6J4elZqlDuzGj2m2I1WSNONIbeOwX3swQEucbr3rUK9u+buwxE&#10;iOg0Gu9IwTcFWJXXVwXm2p/dlk672AoucSFHBV2MQy5laDqyGGZ+IMfewY8WI59jK/WIZy63Rs6T&#10;JJUWe8cfOhyo6qj53B2tgpdq84bbem6zH1M9vx7Ww9f+Y6nU7c20fgIRaYqXMPzhMzqUzFT7o9NB&#10;GAVpkjF6ZONhsQTBicc05XU1K1m6AFkW8v+G8hcAAP//AwBQSwECLQAUAAYACAAAACEAtoM4kv4A&#10;AADhAQAAEwAAAAAAAAAAAAAAAAAAAAAAW0NvbnRlbnRfVHlwZXNdLnhtbFBLAQItABQABgAIAAAA&#10;IQA4/SH/1gAAAJQBAAALAAAAAAAAAAAAAAAAAC8BAABfcmVscy8ucmVsc1BLAQItABQABgAIAAAA&#10;IQBK8sEPEwIAACYEAAAOAAAAAAAAAAAAAAAAAC4CAABkcnMvZTJvRG9jLnhtbFBLAQItABQABgAI&#10;AAAAIQDJU2eL4QAAAAsBAAAPAAAAAAAAAAAAAAAAAG0EAABkcnMvZG93bnJldi54bWxQSwUGAAAA&#10;AAQABADzAAAAewUAAAAA&#10;" filled="f" stroked="f" strokeweight=".5pt">
                      <v:textbox>
                        <w:txbxContent>
                          <w:p w14:paraId="1C5C1F46" w14:textId="77777777" w:rsidR="009722FB" w:rsidRPr="004F4C70" w:rsidRDefault="00B60735" w:rsidP="009722FB">
                            <w:r>
                              <w:t>G</w:t>
                            </w:r>
                            <w:r w:rsidR="00333B51">
                              <w:t>rå kolv</w:t>
                            </w:r>
                          </w:p>
                        </w:txbxContent>
                      </v:textbox>
                    </v:shape>
                  </w:pict>
                </mc:Fallback>
              </mc:AlternateContent>
            </w:r>
            <w:r w:rsidRPr="00226D05">
              <w:rPr>
                <w:noProof/>
                <w:sz w:val="20"/>
                <w:lang w:val="en-US"/>
              </w:rPr>
              <mc:AlternateContent>
                <mc:Choice Requires="wps">
                  <w:drawing>
                    <wp:anchor distT="0" distB="0" distL="114300" distR="114300" simplePos="0" relativeHeight="252188672" behindDoc="0" locked="0" layoutInCell="1" allowOverlap="1" wp14:anchorId="3AEFDC32" wp14:editId="1EDF3146">
                      <wp:simplePos x="0" y="0"/>
                      <wp:positionH relativeFrom="column">
                        <wp:posOffset>4949825</wp:posOffset>
                      </wp:positionH>
                      <wp:positionV relativeFrom="paragraph">
                        <wp:posOffset>2105025</wp:posOffset>
                      </wp:positionV>
                      <wp:extent cx="625475" cy="428625"/>
                      <wp:effectExtent l="0" t="0" r="0" b="0"/>
                      <wp:wrapNone/>
                      <wp:docPr id="740" name="Text Box 740"/>
                      <wp:cNvGraphicFramePr/>
                      <a:graphic xmlns:a="http://schemas.openxmlformats.org/drawingml/2006/main">
                        <a:graphicData uri="http://schemas.microsoft.com/office/word/2010/wordprocessingShape">
                          <wps:wsp>
                            <wps:cNvSpPr txBox="1"/>
                            <wps:spPr>
                              <a:xfrm>
                                <a:off x="0" y="0"/>
                                <a:ext cx="625475" cy="428625"/>
                              </a:xfrm>
                              <a:prstGeom prst="rect">
                                <a:avLst/>
                              </a:prstGeom>
                              <a:noFill/>
                              <a:ln w="6350">
                                <a:noFill/>
                              </a:ln>
                            </wps:spPr>
                            <wps:txbx>
                              <w:txbxContent>
                                <w:p w14:paraId="4FDE7D8A" w14:textId="77777777" w:rsidR="009722FB" w:rsidRPr="00F64997" w:rsidRDefault="00B60735" w:rsidP="009722FB">
                                  <w:pPr>
                                    <w:jc w:val="center"/>
                                    <w:rPr>
                                      <w:b/>
                                      <w:color w:val="FFFFFF" w:themeColor="background1"/>
                                    </w:rPr>
                                  </w:pPr>
                                  <w:r w:rsidRPr="00F64997">
                                    <w:rPr>
                                      <w:b/>
                                      <w:color w:val="FFFFFF" w:themeColor="background1"/>
                                    </w:rPr>
                                    <w:t>G</w:t>
                                  </w:r>
                                  <w:r w:rsidR="00333B51">
                                    <w:rPr>
                                      <w:b/>
                                      <w:color w:val="FFFFFF" w:themeColor="background1"/>
                                    </w:rPr>
                                    <w:t>rå</w:t>
                                  </w:r>
                                </w:p>
                                <w:p w14:paraId="2582EC8E" w14:textId="77777777" w:rsidR="009722FB" w:rsidRPr="00F64997" w:rsidRDefault="00B60735" w:rsidP="009722FB">
                                  <w:pPr>
                                    <w:jc w:val="center"/>
                                    <w:rPr>
                                      <w:b/>
                                      <w:color w:val="FFFFFF" w:themeColor="background1"/>
                                    </w:rPr>
                                  </w:pPr>
                                  <w:r w:rsidRPr="00F64997">
                                    <w:rPr>
                                      <w:b/>
                                      <w:color w:val="FFFFFF" w:themeColor="background1"/>
                                    </w:rPr>
                                    <w:t>300</w:t>
                                  </w:r>
                                  <w:r>
                                    <w:rPr>
                                      <w:b/>
                                      <w:color w:val="FFFFFF" w:themeColor="background1"/>
                                    </w:rPr>
                                    <w:t> </w:t>
                                  </w:r>
                                  <w:r w:rsidRPr="00F64997">
                                    <w:rPr>
                                      <w:b/>
                                      <w:color w:val="FFFFFF" w:themeColor="background1"/>
                                    </w:rPr>
                                    <w:t>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anchor>
                  </w:drawing>
                </mc:Choice>
                <mc:Fallback>
                  <w:pict>
                    <v:shape w14:anchorId="3AEFDC32" id="Text Box 740" o:spid="_x0000_s1275" type="#_x0000_t202" style="position:absolute;left:0;text-align:left;margin-left:389.75pt;margin-top:165.75pt;width:49.25pt;height:33.75pt;z-index:25218867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z0gPEwIAACYEAAAOAAAAZHJzL2Uyb0RvYy54bWysU8tu2zAQvBfoPxC815JVOUkFy4GbwEUB&#10;IwngFDnTFGUJILksSVtyv75LSn4g7anohdrlrvYxM5zf90qSg7CuBV3S6SSlRGgOVat3Jf3xuvp0&#10;R4nzTFdMghYlPQpH7xcfP8w7U4gMGpCVsASLaFd0pqSN96ZIEscboZibgBEagzVYxTy6dpdUlnVY&#10;XckkS9ObpANbGQtcOIe3j0OQLmL9uhbcP9e1E57IkuJsPp42nttwJos5K3aWmabl4xjsH6ZQrNXY&#10;9FzqkXlG9rb9o5RquQUHtZ9wUAnUdctF3AG3mabvttk0zIi4C4LjzBkm9//K8qfDxrxY4vuv0COB&#10;AZDOuMLhZdinr60KX5yUYBwhPJ5hE70nHC9vsll+O6OEYyjP7tANVZLLz8Y6/02AIsEoqUVWIljs&#10;sHZ+SD2lhF4aVq2UkRmpSYcNPs/S+MM5gsWlxh6XUYPl+21P2qqkWR5HCHdbqI64n4WBemf4qsUp&#10;1sz5F2aRa1wJ9euf8aglYDcYLUoasL/+dh/ykQKMUtKhdkrqfu6ZFZTI7xrJ+TLN8yC26OSz2wwd&#10;ex3ZXkf0Xj0AynOKL8XwaIZ8L09mbUG9ocyXoSuGmObYu6T+ZD74QdH4TLhYLmMSysswv9Ybw0Pp&#10;gGvA+LV/Y9aMRHhk8AlOKmPFOz6G3BHlAcfRQTFGgseHE9R+7cesy/Ne/AYAAP//AwBQSwMEFAAG&#10;AAgAAAAhAGGvI4vjAAAACwEAAA8AAABkcnMvZG93bnJldi54bWxMj81OwzAQhO9IvIO1SNyo01Yl&#10;P8SpqkgVEoJDSy/cNrGbRMTrELtt4OlZTuW2uzOa/SZfT7YXZzP6zpGC+SwCYah2uqNGweF9+5CA&#10;8AFJY+/IKPg2HtbF7U2OmXYX2pnzPjSCQ8hnqKANYcik9HVrLPqZGwyxdnSjxcDr2Eg94oXDbS8X&#10;UfQoLXbEH1ocTNma+nN/sgpeyu0b7qqFTX768vn1uBm+Dh8rpe7vps0TiGCmcDXDHz6jQ8FMlTuR&#10;9qJXEMfpiq0Klss5D+xI4oTbVXxJ0whkkcv/HYpfAAAA//8DAFBLAQItABQABgAIAAAAIQC2gziS&#10;/gAAAOEBAAATAAAAAAAAAAAAAAAAAAAAAABbQ29udGVudF9UeXBlc10ueG1sUEsBAi0AFAAGAAgA&#10;AAAhADj9If/WAAAAlAEAAAsAAAAAAAAAAAAAAAAALwEAAF9yZWxzLy5yZWxzUEsBAi0AFAAGAAgA&#10;AAAhAPzPSA8TAgAAJgQAAA4AAAAAAAAAAAAAAAAALgIAAGRycy9lMm9Eb2MueG1sUEsBAi0AFAAG&#10;AAgAAAAhAGGvI4vjAAAACwEAAA8AAAAAAAAAAAAAAAAAbQQAAGRycy9kb3ducmV2LnhtbFBLBQYA&#10;AAAABAAEAPMAAAB9BQAAAAA=&#10;" filled="f" stroked="f" strokeweight=".5pt">
                      <v:textbox>
                        <w:txbxContent>
                          <w:p w14:paraId="4FDE7D8A" w14:textId="77777777" w:rsidR="009722FB" w:rsidRPr="00F64997" w:rsidRDefault="00B60735" w:rsidP="009722FB">
                            <w:pPr>
                              <w:jc w:val="center"/>
                              <w:rPr>
                                <w:b/>
                                <w:color w:val="FFFFFF" w:themeColor="background1"/>
                              </w:rPr>
                            </w:pPr>
                            <w:r w:rsidRPr="00F64997">
                              <w:rPr>
                                <w:b/>
                                <w:color w:val="FFFFFF" w:themeColor="background1"/>
                              </w:rPr>
                              <w:t>G</w:t>
                            </w:r>
                            <w:r w:rsidR="00333B51">
                              <w:rPr>
                                <w:b/>
                                <w:color w:val="FFFFFF" w:themeColor="background1"/>
                              </w:rPr>
                              <w:t>rå</w:t>
                            </w:r>
                          </w:p>
                          <w:p w14:paraId="2582EC8E" w14:textId="77777777" w:rsidR="009722FB" w:rsidRPr="00F64997" w:rsidRDefault="00B60735" w:rsidP="009722FB">
                            <w:pPr>
                              <w:jc w:val="center"/>
                              <w:rPr>
                                <w:b/>
                                <w:color w:val="FFFFFF" w:themeColor="background1"/>
                              </w:rPr>
                            </w:pPr>
                            <w:r w:rsidRPr="00F64997">
                              <w:rPr>
                                <w:b/>
                                <w:color w:val="FFFFFF" w:themeColor="background1"/>
                              </w:rPr>
                              <w:t>300</w:t>
                            </w:r>
                            <w:r>
                              <w:rPr>
                                <w:b/>
                                <w:color w:val="FFFFFF" w:themeColor="background1"/>
                              </w:rPr>
                              <w:t> </w:t>
                            </w:r>
                            <w:r w:rsidRPr="00F64997">
                              <w:rPr>
                                <w:b/>
                                <w:color w:val="FFFFFF" w:themeColor="background1"/>
                              </w:rPr>
                              <w:t>mg</w:t>
                            </w:r>
                          </w:p>
                        </w:txbxContent>
                      </v:textbox>
                    </v:shape>
                  </w:pict>
                </mc:Fallback>
              </mc:AlternateContent>
            </w:r>
            <w:r w:rsidRPr="00226D05">
              <w:rPr>
                <w:noProof/>
                <w:sz w:val="20"/>
                <w:lang w:val="en-US"/>
              </w:rPr>
              <mc:AlternateContent>
                <mc:Choice Requires="wps">
                  <w:drawing>
                    <wp:anchor distT="0" distB="0" distL="114300" distR="114300" simplePos="0" relativeHeight="252186624" behindDoc="0" locked="0" layoutInCell="1" allowOverlap="1" wp14:anchorId="73720C5D" wp14:editId="795145FD">
                      <wp:simplePos x="0" y="0"/>
                      <wp:positionH relativeFrom="column">
                        <wp:posOffset>4250690</wp:posOffset>
                      </wp:positionH>
                      <wp:positionV relativeFrom="paragraph">
                        <wp:posOffset>2104390</wp:posOffset>
                      </wp:positionV>
                      <wp:extent cx="623776" cy="433415"/>
                      <wp:effectExtent l="0" t="0" r="0" b="5080"/>
                      <wp:wrapNone/>
                      <wp:docPr id="739" name="Text Box 739"/>
                      <wp:cNvGraphicFramePr/>
                      <a:graphic xmlns:a="http://schemas.openxmlformats.org/drawingml/2006/main">
                        <a:graphicData uri="http://schemas.microsoft.com/office/word/2010/wordprocessingShape">
                          <wps:wsp>
                            <wps:cNvSpPr txBox="1"/>
                            <wps:spPr>
                              <a:xfrm>
                                <a:off x="0" y="0"/>
                                <a:ext cx="623776" cy="433415"/>
                              </a:xfrm>
                              <a:prstGeom prst="rect">
                                <a:avLst/>
                              </a:prstGeom>
                              <a:noFill/>
                              <a:ln w="6350">
                                <a:noFill/>
                              </a:ln>
                            </wps:spPr>
                            <wps:txbx>
                              <w:txbxContent>
                                <w:p w14:paraId="64A2FC80" w14:textId="77777777" w:rsidR="009722FB" w:rsidRPr="00F64997" w:rsidRDefault="00B60735" w:rsidP="009722FB">
                                  <w:pPr>
                                    <w:jc w:val="center"/>
                                    <w:rPr>
                                      <w:b/>
                                      <w:color w:val="FFFFFF" w:themeColor="background1"/>
                                    </w:rPr>
                                  </w:pPr>
                                  <w:r>
                                    <w:rPr>
                                      <w:b/>
                                      <w:color w:val="FFFFFF" w:themeColor="background1"/>
                                    </w:rPr>
                                    <w:t>Lila</w:t>
                                  </w:r>
                                </w:p>
                                <w:p w14:paraId="5BBD9636" w14:textId="77777777" w:rsidR="009722FB" w:rsidRPr="00F64997" w:rsidRDefault="00B60735" w:rsidP="009722FB">
                                  <w:pPr>
                                    <w:jc w:val="center"/>
                                    <w:rPr>
                                      <w:b/>
                                      <w:color w:val="FFFFFF" w:themeColor="background1"/>
                                    </w:rPr>
                                  </w:pPr>
                                  <w:r w:rsidRPr="00F64997">
                                    <w:rPr>
                                      <w:b/>
                                      <w:color w:val="FFFFFF" w:themeColor="background1"/>
                                    </w:rPr>
                                    <w:t>150</w:t>
                                  </w:r>
                                  <w:r>
                                    <w:rPr>
                                      <w:b/>
                                      <w:color w:val="FFFFFF" w:themeColor="background1"/>
                                    </w:rPr>
                                    <w:t> </w:t>
                                  </w:r>
                                  <w:r w:rsidRPr="00F64997">
                                    <w:rPr>
                                      <w:b/>
                                      <w:color w:val="FFFFFF" w:themeColor="background1"/>
                                    </w:rPr>
                                    <w:t>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73720C5D" id="Text Box 739" o:spid="_x0000_s1276" type="#_x0000_t202" style="position:absolute;left:0;text-align:left;margin-left:334.7pt;margin-top:165.7pt;width:49.1pt;height:34.15pt;z-index:252186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paNtFAIAACYEAAAOAAAAZHJzL2Uyb0RvYy54bWysU8lu2zAQvRfoPxC81/Ii261gOXATuChg&#10;JAGcImeaIi0BFIclaUvu13dIyQvSnoJcqBnOaJb3Hhd3ba3IUVhXgc7paDCkRGgORaX3Of31sv7y&#10;lRLnmS6YAi1yehKO3i0/f1o0JhNjKEEVwhIsol3WmJyW3pssSRwvRc3cAIzQGJRga+bRtfuksKzB&#10;6rVKxsPhLGnAFsYCF87h7UMXpMtYX0rB/ZOUTniicoqz+XjaeO7CmSwXLNtbZsqK92Owd0xRs0pj&#10;00upB+YZOdjqn1J1xS04kH7AoU5AyoqLuANuMxq+2WZbMiPiLgiOMxeY3MeV5Y/HrXm2xLffoUUC&#10;AyCNcZnDy7BPK20dvjgpwThCeLrAJlpPOF7OxpP5fEYJx1A6maSjaaiSXH821vkfAmoSjJxaZCWC&#10;xY4b57vUc0ropWFdKRWZUZo02GAyHcYfLhEsrjT2uI4aLN/uWlIVOR2ns/MiOyhOuJ+Fjnpn+LrC&#10;KTbM+WdmkWtcCfXrn/CQCrAb9BYlJdg//7sP+UgBRilpUDs5db8PzApK1E+N5HwbpWkQW3TS6XyM&#10;jr2N7G4j+lDfA8pzhC/F8GiGfK/OprRQv6LMV6Erhpjm2Dun/mze+07R+Ey4WK1iEsrLML/RW8ND&#10;6YBrwPilfWXW9ER4ZPARzipj2Rs+utwe5Q7H3kExRoL7hxPUfuvHrOvzXv4FAAD//wMAUEsDBBQA&#10;BgAIAAAAIQCPliO24gAAAAsBAAAPAAAAZHJzL2Rvd25yZXYueG1sTI89T8MwEIZ3JP6DdUhs1GkL&#10;ThPiVFWkCgnB0NKFzYndJMI+h9htA7+eY4LtPh6991yxnpxlZzOG3qOE+SwBZrDxusdWwuFte7cC&#10;FqJCraxHI+HLBFiX11eFyrW/4M6c97FlFIIhVxK6GIec89B0xqkw84NB2h396FSkdmy5HtWFwp3l&#10;iyQR3Kke6UKnBlN1pvnYn5yE52r7qnb1wq2+bfX0ctwMn4f3Bylvb6bNI7BopvgHw68+qUNJTrU/&#10;oQ7MShAiuydUwnI5p4KIVKQCWE2TLEuBlwX//0P5AwAA//8DAFBLAQItABQABgAIAAAAIQC2gziS&#10;/gAAAOEBAAATAAAAAAAAAAAAAAAAAAAAAABbQ29udGVudF9UeXBlc10ueG1sUEsBAi0AFAAGAAgA&#10;AAAhADj9If/WAAAAlAEAAAsAAAAAAAAAAAAAAAAALwEAAF9yZWxzLy5yZWxzUEsBAi0AFAAGAAgA&#10;AAAhABSlo20UAgAAJgQAAA4AAAAAAAAAAAAAAAAALgIAAGRycy9lMm9Eb2MueG1sUEsBAi0AFAAG&#10;AAgAAAAhAI+WI7biAAAACwEAAA8AAAAAAAAAAAAAAAAAbgQAAGRycy9kb3ducmV2LnhtbFBLBQYA&#10;AAAABAAEAPMAAAB9BQAAAAA=&#10;" filled="f" stroked="f" strokeweight=".5pt">
                      <v:textbox>
                        <w:txbxContent>
                          <w:p w14:paraId="64A2FC80" w14:textId="77777777" w:rsidR="009722FB" w:rsidRPr="00F64997" w:rsidRDefault="00B60735" w:rsidP="009722FB">
                            <w:pPr>
                              <w:jc w:val="center"/>
                              <w:rPr>
                                <w:b/>
                                <w:color w:val="FFFFFF" w:themeColor="background1"/>
                              </w:rPr>
                            </w:pPr>
                            <w:r>
                              <w:rPr>
                                <w:b/>
                                <w:color w:val="FFFFFF" w:themeColor="background1"/>
                              </w:rPr>
                              <w:t>Lila</w:t>
                            </w:r>
                          </w:p>
                          <w:p w14:paraId="5BBD9636" w14:textId="77777777" w:rsidR="009722FB" w:rsidRPr="00F64997" w:rsidRDefault="00B60735" w:rsidP="009722FB">
                            <w:pPr>
                              <w:jc w:val="center"/>
                              <w:rPr>
                                <w:b/>
                                <w:color w:val="FFFFFF" w:themeColor="background1"/>
                              </w:rPr>
                            </w:pPr>
                            <w:r w:rsidRPr="00F64997">
                              <w:rPr>
                                <w:b/>
                                <w:color w:val="FFFFFF" w:themeColor="background1"/>
                              </w:rPr>
                              <w:t>150</w:t>
                            </w:r>
                            <w:r>
                              <w:rPr>
                                <w:b/>
                                <w:color w:val="FFFFFF" w:themeColor="background1"/>
                              </w:rPr>
                              <w:t> </w:t>
                            </w:r>
                            <w:r w:rsidRPr="00F64997">
                              <w:rPr>
                                <w:b/>
                                <w:color w:val="FFFFFF" w:themeColor="background1"/>
                              </w:rPr>
                              <w:t>mg</w:t>
                            </w:r>
                          </w:p>
                        </w:txbxContent>
                      </v:textbox>
                    </v:shape>
                  </w:pict>
                </mc:Fallback>
              </mc:AlternateContent>
            </w:r>
            <w:r w:rsidRPr="00226D05">
              <w:rPr>
                <w:noProof/>
                <w:sz w:val="20"/>
                <w:lang w:val="en-US"/>
              </w:rPr>
              <mc:AlternateContent>
                <mc:Choice Requires="wps">
                  <w:drawing>
                    <wp:anchor distT="0" distB="0" distL="114300" distR="114300" simplePos="0" relativeHeight="252184576" behindDoc="0" locked="0" layoutInCell="1" allowOverlap="1" wp14:anchorId="3DF70501" wp14:editId="4887C836">
                      <wp:simplePos x="0" y="0"/>
                      <wp:positionH relativeFrom="column">
                        <wp:posOffset>3574415</wp:posOffset>
                      </wp:positionH>
                      <wp:positionV relativeFrom="paragraph">
                        <wp:posOffset>2100580</wp:posOffset>
                      </wp:positionV>
                      <wp:extent cx="576775" cy="495300"/>
                      <wp:effectExtent l="0" t="0" r="0" b="0"/>
                      <wp:wrapNone/>
                      <wp:docPr id="738" name="Text Box 738"/>
                      <wp:cNvGraphicFramePr/>
                      <a:graphic xmlns:a="http://schemas.openxmlformats.org/drawingml/2006/main">
                        <a:graphicData uri="http://schemas.microsoft.com/office/word/2010/wordprocessingShape">
                          <wps:wsp>
                            <wps:cNvSpPr txBox="1"/>
                            <wps:spPr>
                              <a:xfrm>
                                <a:off x="0" y="0"/>
                                <a:ext cx="576775" cy="495300"/>
                              </a:xfrm>
                              <a:prstGeom prst="rect">
                                <a:avLst/>
                              </a:prstGeom>
                              <a:noFill/>
                              <a:ln w="6350">
                                <a:noFill/>
                              </a:ln>
                            </wps:spPr>
                            <wps:txbx>
                              <w:txbxContent>
                                <w:p w14:paraId="66EDEE5E" w14:textId="77777777" w:rsidR="009722FB" w:rsidRPr="00F64997" w:rsidRDefault="00B60735" w:rsidP="009722FB">
                                  <w:pPr>
                                    <w:jc w:val="center"/>
                                    <w:rPr>
                                      <w:b/>
                                      <w:color w:val="FFFFFF" w:themeColor="background1"/>
                                    </w:rPr>
                                  </w:pPr>
                                  <w:r w:rsidRPr="00F64997">
                                    <w:rPr>
                                      <w:b/>
                                      <w:color w:val="FFFFFF" w:themeColor="background1"/>
                                    </w:rPr>
                                    <w:t>B</w:t>
                                  </w:r>
                                  <w:r w:rsidR="00333B51">
                                    <w:rPr>
                                      <w:b/>
                                      <w:color w:val="FFFFFF" w:themeColor="background1"/>
                                    </w:rPr>
                                    <w:t>lå</w:t>
                                  </w:r>
                                </w:p>
                                <w:p w14:paraId="50DE7306" w14:textId="77777777" w:rsidR="009722FB" w:rsidRPr="00F64997" w:rsidRDefault="00B60735" w:rsidP="009722FB">
                                  <w:pPr>
                                    <w:jc w:val="center"/>
                                    <w:rPr>
                                      <w:b/>
                                      <w:color w:val="FFFFFF" w:themeColor="background1"/>
                                    </w:rPr>
                                  </w:pPr>
                                  <w:r w:rsidRPr="00F64997">
                                    <w:rPr>
                                      <w:b/>
                                      <w:color w:val="FFFFFF" w:themeColor="background1"/>
                                    </w:rPr>
                                    <w:t>75</w:t>
                                  </w:r>
                                  <w:r>
                                    <w:rPr>
                                      <w:b/>
                                      <w:color w:val="FFFFFF" w:themeColor="background1"/>
                                    </w:rPr>
                                    <w:t> </w:t>
                                  </w:r>
                                  <w:r w:rsidRPr="00F64997">
                                    <w:rPr>
                                      <w:b/>
                                      <w:color w:val="FFFFFF" w:themeColor="background1"/>
                                    </w:rPr>
                                    <w:t>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3DF70501" id="Text Box 738" o:spid="_x0000_s1277" type="#_x0000_t202" style="position:absolute;left:0;text-align:left;margin-left:281.45pt;margin-top:165.4pt;width:45.4pt;height:39pt;z-index:25218457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trZsFQIAACYEAAAOAAAAZHJzL2Uyb0RvYy54bWysU9tuGyEQfa/Uf0C817t2fElWXkduIleV&#10;oiSSU+UZs+BdCRgK2Lvu13fA64vSPlV9gYEZ5nLOYX7faUX2wvkGTEmHg5wSYThUjdmW9Mfb6sst&#10;JT4wUzEFRpT0IDy9X3z+NG9tIUZQg6qEI5jE+KK1Ja1DsEWWeV4LzfwArDDolOA0C3h026xyrMXs&#10;WmWjPJ9mLbjKOuDCe7x9PDrpIuWXUvDwIqUXgaiSYm8hrS6tm7hmizkrto7ZuuF9G+wfutCsMVj0&#10;nOqRBUZ2rvkjlW64Aw8yDDjoDKRsuEgz4DTD/MM065pZkWZBcLw9w+T/X1r+vF/bV0dC9xU6JDAC&#10;0lpfeLyM83TS6bhjpwT9COHhDJvoAuF4OZlNZ7MJJRxd47vJTZ5gzS6PrfPhmwBNolFSh6wksNj+&#10;yQcsiKGnkFjLwKpRKjGjDGlLOr2Z5OnB2YMvlMGHl1ajFbpNR5qqpKPx7DTIBqoDzufgSL23fNVg&#10;F0/Mh1fmkGscCfUbXnCRCrAa9BYlNbhff7uP8UgBeilpUTsl9T93zAlK1HeD5NwNx+MotnQYT2Yj&#10;PLhrz+baY3b6AVCeQ/wpliczxgd1MqUD/Y4yX8aq6GKGY+2ShpP5EI6Kxm/CxXKZglBeloUns7Y8&#10;po64RozfunfmbE9EQAaf4aQyVnzg4xjbo3zEsT+gGBNr/ceJar8+p6jL9178BgAA//8DAFBLAwQU&#10;AAYACAAAACEAfMXCc+MAAAALAQAADwAAAGRycy9kb3ducmV2LnhtbEyPwU7DMBBE70j8g7VI3KhN&#10;QkKaxqmqSBUSgkNLL9w2sZtExHaI3Tbw9SwnOK72aeZNsZ7NwM568r2zEu4XApi2jVO9bSUc3rZ3&#10;GTAf0CocnNUSvrSHdXl9VWCu3MXu9HkfWkYh1ucooQthzDn3TacN+oUbtaXf0U0GA51Ty9WEFwo3&#10;A4+ESLnB3lJDh6OuOt187E9GwnO1fcVdHZnse6ieXo6b8fPwnkh5ezNvVsCCnsMfDL/6pA4lOdXu&#10;ZJVng4QkjZaESohjQRuISJP4EVgt4UFkGfCy4P83lD8AAAD//wMAUEsBAi0AFAAGAAgAAAAhALaD&#10;OJL+AAAA4QEAABMAAAAAAAAAAAAAAAAAAAAAAFtDb250ZW50X1R5cGVzXS54bWxQSwECLQAUAAYA&#10;CAAAACEAOP0h/9YAAACUAQAACwAAAAAAAAAAAAAAAAAvAQAAX3JlbHMvLnJlbHNQSwECLQAUAAYA&#10;CAAAACEA4La2bBUCAAAmBAAADgAAAAAAAAAAAAAAAAAuAgAAZHJzL2Uyb0RvYy54bWxQSwECLQAU&#10;AAYACAAAACEAfMXCc+MAAAALAQAADwAAAAAAAAAAAAAAAABvBAAAZHJzL2Rvd25yZXYueG1sUEsF&#10;BgAAAAAEAAQA8wAAAH8FAAAAAA==&#10;" filled="f" stroked="f" strokeweight=".5pt">
                      <v:textbox>
                        <w:txbxContent>
                          <w:p w14:paraId="66EDEE5E" w14:textId="77777777" w:rsidR="009722FB" w:rsidRPr="00F64997" w:rsidRDefault="00B60735" w:rsidP="009722FB">
                            <w:pPr>
                              <w:jc w:val="center"/>
                              <w:rPr>
                                <w:b/>
                                <w:color w:val="FFFFFF" w:themeColor="background1"/>
                              </w:rPr>
                            </w:pPr>
                            <w:r w:rsidRPr="00F64997">
                              <w:rPr>
                                <w:b/>
                                <w:color w:val="FFFFFF" w:themeColor="background1"/>
                              </w:rPr>
                              <w:t>B</w:t>
                            </w:r>
                            <w:r w:rsidR="00333B51">
                              <w:rPr>
                                <w:b/>
                                <w:color w:val="FFFFFF" w:themeColor="background1"/>
                              </w:rPr>
                              <w:t>lå</w:t>
                            </w:r>
                          </w:p>
                          <w:p w14:paraId="50DE7306" w14:textId="77777777" w:rsidR="009722FB" w:rsidRPr="00F64997" w:rsidRDefault="00B60735" w:rsidP="009722FB">
                            <w:pPr>
                              <w:jc w:val="center"/>
                              <w:rPr>
                                <w:b/>
                                <w:color w:val="FFFFFF" w:themeColor="background1"/>
                              </w:rPr>
                            </w:pPr>
                            <w:r w:rsidRPr="00F64997">
                              <w:rPr>
                                <w:b/>
                                <w:color w:val="FFFFFF" w:themeColor="background1"/>
                              </w:rPr>
                              <w:t>75</w:t>
                            </w:r>
                            <w:r>
                              <w:rPr>
                                <w:b/>
                                <w:color w:val="FFFFFF" w:themeColor="background1"/>
                              </w:rPr>
                              <w:t> </w:t>
                            </w:r>
                            <w:r w:rsidRPr="00F64997">
                              <w:rPr>
                                <w:b/>
                                <w:color w:val="FFFFFF" w:themeColor="background1"/>
                              </w:rPr>
                              <w:t>mg</w:t>
                            </w:r>
                          </w:p>
                        </w:txbxContent>
                      </v:textbox>
                    </v:shape>
                  </w:pict>
                </mc:Fallback>
              </mc:AlternateContent>
            </w:r>
            <w:r w:rsidRPr="00226D05">
              <w:rPr>
                <w:noProof/>
                <w:sz w:val="20"/>
                <w:lang w:val="en-US"/>
              </w:rPr>
              <mc:AlternateContent>
                <mc:Choice Requires="wps">
                  <w:drawing>
                    <wp:anchor distT="0" distB="0" distL="114300" distR="114300" simplePos="0" relativeHeight="252168192" behindDoc="0" locked="0" layoutInCell="1" allowOverlap="1" wp14:anchorId="1C189916" wp14:editId="76B58FD2">
                      <wp:simplePos x="0" y="0"/>
                      <wp:positionH relativeFrom="column">
                        <wp:posOffset>137780</wp:posOffset>
                      </wp:positionH>
                      <wp:positionV relativeFrom="paragraph">
                        <wp:posOffset>169923</wp:posOffset>
                      </wp:positionV>
                      <wp:extent cx="1751330" cy="644837"/>
                      <wp:effectExtent l="0" t="0" r="0" b="3175"/>
                      <wp:wrapNone/>
                      <wp:docPr id="307815783" name="Text Box 307815783"/>
                      <wp:cNvGraphicFramePr/>
                      <a:graphic xmlns:a="http://schemas.openxmlformats.org/drawingml/2006/main">
                        <a:graphicData uri="http://schemas.microsoft.com/office/word/2010/wordprocessingShape">
                          <wps:wsp>
                            <wps:cNvSpPr txBox="1"/>
                            <wps:spPr>
                              <a:xfrm>
                                <a:off x="0" y="0"/>
                                <a:ext cx="1751330" cy="644837"/>
                              </a:xfrm>
                              <a:prstGeom prst="rect">
                                <a:avLst/>
                              </a:prstGeom>
                              <a:noFill/>
                              <a:ln w="6350">
                                <a:noFill/>
                              </a:ln>
                            </wps:spPr>
                            <wps:txbx>
                              <w:txbxContent>
                                <w:p w14:paraId="539864D3" w14:textId="77777777" w:rsidR="009722FB" w:rsidRPr="004169A9" w:rsidRDefault="00B60735" w:rsidP="009722FB">
                                  <w:pPr>
                                    <w:jc w:val="center"/>
                                    <w:rPr>
                                      <w:b/>
                                      <w:color w:val="FFFFFF" w:themeColor="background1"/>
                                      <w:lang w:val="sv-SE"/>
                                    </w:rPr>
                                  </w:pPr>
                                  <w:r w:rsidRPr="004169A9">
                                    <w:rPr>
                                      <w:b/>
                                      <w:color w:val="FFFFFF" w:themeColor="background1"/>
                                      <w:lang w:val="sv-SE"/>
                                    </w:rPr>
                                    <w:t>Xolair 75 mg</w:t>
                                  </w:r>
                                </w:p>
                                <w:p w14:paraId="1860CAF5" w14:textId="77777777" w:rsidR="009722FB" w:rsidRPr="004169A9" w:rsidRDefault="00B60735" w:rsidP="009722FB">
                                  <w:pPr>
                                    <w:jc w:val="center"/>
                                    <w:rPr>
                                      <w:b/>
                                      <w:color w:val="FFFFFF" w:themeColor="background1"/>
                                      <w:lang w:val="sv-SE"/>
                                    </w:rPr>
                                  </w:pPr>
                                  <w:r>
                                    <w:rPr>
                                      <w:b/>
                                      <w:color w:val="FFFFFF" w:themeColor="background1"/>
                                      <w:lang w:val="sv-SE"/>
                                    </w:rPr>
                                    <w:t>f</w:t>
                                  </w:r>
                                  <w:r w:rsidRPr="004169A9">
                                    <w:rPr>
                                      <w:b/>
                                      <w:color w:val="FFFFFF" w:themeColor="background1"/>
                                      <w:lang w:val="sv-SE"/>
                                    </w:rPr>
                                    <w:t>örfylld spruta med blå kolv</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1C189916" id="Text Box 307815783" o:spid="_x0000_s1278" type="#_x0000_t202" style="position:absolute;left:0;text-align:left;margin-left:10.85pt;margin-top:13.4pt;width:137.9pt;height:50.75pt;z-index:252168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djUpFAIAACcEAAAOAAAAZHJzL2Uyb0RvYy54bWysU8lu2zAQvRfoPxC81/Iix45gOXATuChg&#10;JAGcImeaIi0BFIclaUvu13dIyQvSnopeqBnN8M3yHhcPba3IUVhXgc7paDCkRGgORaX3Of3xtv4y&#10;p8R5pgumQIucnoSjD8vPnxaNycQYSlCFsARBtMsak9PSe5MlieOlqJkbgBEagxJszTy6dp8UljWI&#10;XqtkPBzeJQ3Ywljgwjn8+9QF6TLiSym4f5HSCU9UTrE3H08bz104k+WCZXvLTFnxvg32D13UrNJY&#10;9AL1xDwjB1v9AVVX3IID6Qcc6gSkrLiIM+A0o+GHabYlMyLOgstx5rIm9/9g+fNxa14t8e1XaJHA&#10;sJDGuMzhzzBPK20dvtgpwTiu8HRZm2g94eHSbDqaTDDEMXaXpvPJLMAk19vGOv9NQE2CkVOLtMRt&#10;sePG+S71nBKKaVhXSkVqlCYNgk6mw3jhEkFwpbHGtddg+XbXkqrI6TidnyfZQXHCAS103DvD1xV2&#10;sWHOvzKLZGPjKGD/godUgNWgtygpwf762/+QjxxglJIGxZNT9/PArKBEfdfIzv0oTYPaopNOZ2N0&#10;7G1kdxvRh/oRUJ8jfCqGRzPke3U2pYX6HXW+ClUxxDTH2jn1Z/PRd5LGd8LFahWTUF+G+Y3eGh6g&#10;w17Djt/ad2ZNT4RHCp/hLDOWfeCjy+233O2xd1CNkeD+5QS53/ox6/q+l78BAAD//wMAUEsDBBQA&#10;BgAIAAAAIQDAlnrH4QAAAAkBAAAPAAAAZHJzL2Rvd25yZXYueG1sTI/BTsMwEETvSPyDtUjcqFOj&#10;tiHEqapIFRKCQ0sv3DbxNomI7RC7beDrWU5wWo3maXYmX0+2F2caQ+edhvksAUGu9qZzjYbD2/Yu&#10;BREiOoO9d6ThiwKsi+urHDPjL25H531sBIe4kKGGNsYhkzLULVkMMz+QY+/oR4uR5dhIM+KFw20v&#10;VZIspcXO8YcWBypbqj/2J6vhudy+4q5SNv3uy6eX42b4PLwvtL69mTaPICJN8Q+G3/pcHQruVPmT&#10;M0H0GtR8xSTfJS9gXz2sFiAqBlV6D7LI5f8FxQ8AAAD//wMAUEsBAi0AFAAGAAgAAAAhALaDOJL+&#10;AAAA4QEAABMAAAAAAAAAAAAAAAAAAAAAAFtDb250ZW50X1R5cGVzXS54bWxQSwECLQAUAAYACAAA&#10;ACEAOP0h/9YAAACUAQAACwAAAAAAAAAAAAAAAAAvAQAAX3JlbHMvLnJlbHNQSwECLQAUAAYACAAA&#10;ACEAjHY1KRQCAAAnBAAADgAAAAAAAAAAAAAAAAAuAgAAZHJzL2Uyb0RvYy54bWxQSwECLQAUAAYA&#10;CAAAACEAwJZ6x+EAAAAJAQAADwAAAAAAAAAAAAAAAABuBAAAZHJzL2Rvd25yZXYueG1sUEsFBgAA&#10;AAAEAAQA8wAAAHwFAAAAAA==&#10;" filled="f" stroked="f" strokeweight=".5pt">
                      <v:textbox>
                        <w:txbxContent>
                          <w:p w14:paraId="539864D3" w14:textId="77777777" w:rsidR="009722FB" w:rsidRPr="004169A9" w:rsidRDefault="00B60735" w:rsidP="009722FB">
                            <w:pPr>
                              <w:jc w:val="center"/>
                              <w:rPr>
                                <w:b/>
                                <w:color w:val="FFFFFF" w:themeColor="background1"/>
                                <w:lang w:val="sv-SE"/>
                              </w:rPr>
                            </w:pPr>
                            <w:r w:rsidRPr="004169A9">
                              <w:rPr>
                                <w:b/>
                                <w:color w:val="FFFFFF" w:themeColor="background1"/>
                                <w:lang w:val="sv-SE"/>
                              </w:rPr>
                              <w:t>Xolair 75 mg</w:t>
                            </w:r>
                          </w:p>
                          <w:p w14:paraId="1860CAF5" w14:textId="77777777" w:rsidR="009722FB" w:rsidRPr="004169A9" w:rsidRDefault="00B60735" w:rsidP="009722FB">
                            <w:pPr>
                              <w:jc w:val="center"/>
                              <w:rPr>
                                <w:b/>
                                <w:color w:val="FFFFFF" w:themeColor="background1"/>
                                <w:lang w:val="sv-SE"/>
                              </w:rPr>
                            </w:pPr>
                            <w:r>
                              <w:rPr>
                                <w:b/>
                                <w:color w:val="FFFFFF" w:themeColor="background1"/>
                                <w:lang w:val="sv-SE"/>
                              </w:rPr>
                              <w:t>f</w:t>
                            </w:r>
                            <w:r w:rsidRPr="004169A9">
                              <w:rPr>
                                <w:b/>
                                <w:color w:val="FFFFFF" w:themeColor="background1"/>
                                <w:lang w:val="sv-SE"/>
                              </w:rPr>
                              <w:t>örfylld spruta med blå kolv</w:t>
                            </w:r>
                          </w:p>
                        </w:txbxContent>
                      </v:textbox>
                    </v:shape>
                  </w:pict>
                </mc:Fallback>
              </mc:AlternateContent>
            </w:r>
            <w:r w:rsidRPr="00226D05">
              <w:rPr>
                <w:noProof/>
                <w:sz w:val="20"/>
                <w:lang w:val="en-US"/>
              </w:rPr>
              <mc:AlternateContent>
                <mc:Choice Requires="wps">
                  <w:drawing>
                    <wp:anchor distT="0" distB="0" distL="114300" distR="114300" simplePos="0" relativeHeight="252178432" behindDoc="0" locked="0" layoutInCell="1" allowOverlap="1" wp14:anchorId="2E5B5949" wp14:editId="017D11E0">
                      <wp:simplePos x="0" y="0"/>
                      <wp:positionH relativeFrom="column">
                        <wp:posOffset>1977151</wp:posOffset>
                      </wp:positionH>
                      <wp:positionV relativeFrom="paragraph">
                        <wp:posOffset>169923</wp:posOffset>
                      </wp:positionV>
                      <wp:extent cx="1786255" cy="623695"/>
                      <wp:effectExtent l="0" t="0" r="0" b="5080"/>
                      <wp:wrapNone/>
                      <wp:docPr id="307815784" name="Text Box 307815784"/>
                      <wp:cNvGraphicFramePr/>
                      <a:graphic xmlns:a="http://schemas.openxmlformats.org/drawingml/2006/main">
                        <a:graphicData uri="http://schemas.microsoft.com/office/word/2010/wordprocessingShape">
                          <wps:wsp>
                            <wps:cNvSpPr txBox="1"/>
                            <wps:spPr>
                              <a:xfrm>
                                <a:off x="0" y="0"/>
                                <a:ext cx="1786255" cy="623695"/>
                              </a:xfrm>
                              <a:prstGeom prst="rect">
                                <a:avLst/>
                              </a:prstGeom>
                              <a:noFill/>
                              <a:ln w="6350">
                                <a:noFill/>
                              </a:ln>
                            </wps:spPr>
                            <wps:txbx>
                              <w:txbxContent>
                                <w:p w14:paraId="58C3766A" w14:textId="77777777" w:rsidR="009722FB" w:rsidRPr="004169A9" w:rsidRDefault="00B60735" w:rsidP="009722FB">
                                  <w:pPr>
                                    <w:jc w:val="center"/>
                                    <w:rPr>
                                      <w:b/>
                                      <w:color w:val="FFFFFF" w:themeColor="background1"/>
                                      <w:lang w:val="sv-SE"/>
                                    </w:rPr>
                                  </w:pPr>
                                  <w:r w:rsidRPr="004169A9">
                                    <w:rPr>
                                      <w:b/>
                                      <w:color w:val="FFFFFF" w:themeColor="background1"/>
                                      <w:lang w:val="sv-SE"/>
                                    </w:rPr>
                                    <w:t>Xolair 150 mg</w:t>
                                  </w:r>
                                </w:p>
                                <w:p w14:paraId="5DA2AE5A" w14:textId="77777777" w:rsidR="00333B51" w:rsidRPr="002D7D65" w:rsidRDefault="00B60735" w:rsidP="00333B51">
                                  <w:pPr>
                                    <w:jc w:val="center"/>
                                    <w:rPr>
                                      <w:b/>
                                      <w:color w:val="FFFFFF" w:themeColor="background1"/>
                                      <w:lang w:val="sv-SE"/>
                                    </w:rPr>
                                  </w:pPr>
                                  <w:r w:rsidRPr="002D7D65">
                                    <w:rPr>
                                      <w:b/>
                                      <w:color w:val="FFFFFF" w:themeColor="background1"/>
                                      <w:lang w:val="sv-SE"/>
                                    </w:rPr>
                                    <w:t xml:space="preserve">Förfylld spruta med </w:t>
                                  </w:r>
                                  <w:r>
                                    <w:rPr>
                                      <w:b/>
                                      <w:color w:val="FFFFFF" w:themeColor="background1"/>
                                      <w:lang w:val="sv-SE"/>
                                    </w:rPr>
                                    <w:t>lila</w:t>
                                  </w:r>
                                  <w:r w:rsidRPr="002D7D65">
                                    <w:rPr>
                                      <w:b/>
                                      <w:color w:val="FFFFFF" w:themeColor="background1"/>
                                      <w:lang w:val="sv-SE"/>
                                    </w:rPr>
                                    <w:t xml:space="preserve"> kolv</w:t>
                                  </w:r>
                                </w:p>
                                <w:p w14:paraId="45079779" w14:textId="77777777" w:rsidR="009722FB" w:rsidRPr="004169A9" w:rsidRDefault="009722FB" w:rsidP="00333B51">
                                  <w:pPr>
                                    <w:jc w:val="center"/>
                                    <w:rPr>
                                      <w:b/>
                                      <w:color w:val="FFFFFF" w:themeColor="background1"/>
                                      <w:lang w:val="sv-S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2E5B5949" id="Text Box 307815784" o:spid="_x0000_s1279" type="#_x0000_t202" style="position:absolute;left:0;text-align:left;margin-left:155.7pt;margin-top:13.4pt;width:140.65pt;height:49.1pt;z-index:25217843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DZoCFQIAACcEAAAOAAAAZHJzL2Uyb0RvYy54bWysU8tu2zAQvBfIPxC8x7IV24kFy4GbwEUB&#10;IwngFDnTFGkJoLgsSVtyv75LSn4g7anohdrVLmcfM5w/trUiB2FdBTqno8GQEqE5FJXe5fTH++r2&#10;gRLnmS6YAi1yehSOPi5uvswbk4kUSlCFsARBtMsak9PSe5MlieOlqJkbgBEagxJszTy6dpcUljWI&#10;XqskHQ6nSQO2MBa4cA7/PndBuoj4UgruX6V0whOVU+zNx9PGcxvOZDFn2c4yU1a8b4P9Qxc1qzQW&#10;PUM9M8/I3lZ/QNUVt+BA+gGHOgEpKy7iDDjNaPhpmk3JjIiz4HKcOa/J/T9Y/nLYmDdLfPsVWiQw&#10;LKQxLnP4M8zTSluHL3ZKMI4rPJ7XJlpPeLh0/zBNJxNKOMam6d10NgkwyeW2sc5/E1CTYOTUIi1x&#10;W+ywdr5LPaWEYhpWlVKRGqVJg6B3k2G8cI4guNJY49JrsHy7bUlV5DQdz06TbKE44oAWOu6d4asK&#10;u1gz59+YRbJxJhSwf8VDKsBq0FuUlGB//e1/yEcOMEpJg+LJqfu5Z1ZQor5rZGc2Go+D2qIzntyn&#10;6NjryPY6ovf1E6A+R/hUDI9myPfqZEoL9QfqfBmqYohpjrVz6k/mk+8kje+Ei+UyJqG+DPNrvTE8&#10;QIe9hh2/tx/Mmp4IjxS+wElmLPvER5fbb7nbY++gGiPB/csJcr/2Y9blfS9+AwAA//8DAFBLAwQU&#10;AAYACAAAACEAQR3ezeEAAAAKAQAADwAAAGRycy9kb3ducmV2LnhtbEyPy07DMBBF90j8gzVI7KgT&#10;Q0qbxqmqSBUSgkVLN+wmsZtE+BFitw18PcMKlqM5uvfcYj1Zw856DL13EtJZAky7xqvetRIOb9u7&#10;BbAQ0Sk03mkJXzrAury+KjBX/uJ2+ryPLaMQF3KU0MU45JyHptMWw8wP2tHv6EeLkc6x5WrEC4Vb&#10;w0WSzLnF3lFDh4OuOt187E9WwnO1fcVdLezi21RPL8fN8Hl4z6S8vZk2K2BRT/EPhl99UoeSnGp/&#10;ciowI+E+TR8IlSDmNIGAbCkegdVEiiwBXhb8/4TyBwAA//8DAFBLAQItABQABgAIAAAAIQC2gziS&#10;/gAAAOEBAAATAAAAAAAAAAAAAAAAAAAAAABbQ29udGVudF9UeXBlc10ueG1sUEsBAi0AFAAGAAgA&#10;AAAhADj9If/WAAAAlAEAAAsAAAAAAAAAAAAAAAAALwEAAF9yZWxzLy5yZWxzUEsBAi0AFAAGAAgA&#10;AAAhAHENmgIVAgAAJwQAAA4AAAAAAAAAAAAAAAAALgIAAGRycy9lMm9Eb2MueG1sUEsBAi0AFAAG&#10;AAgAAAAhAEEd3s3hAAAACgEAAA8AAAAAAAAAAAAAAAAAbwQAAGRycy9kb3ducmV2LnhtbFBLBQYA&#10;AAAABAAEAPMAAAB9BQAAAAA=&#10;" filled="f" stroked="f" strokeweight=".5pt">
                      <v:textbox>
                        <w:txbxContent>
                          <w:p w14:paraId="58C3766A" w14:textId="77777777" w:rsidR="009722FB" w:rsidRPr="004169A9" w:rsidRDefault="00B60735" w:rsidP="009722FB">
                            <w:pPr>
                              <w:jc w:val="center"/>
                              <w:rPr>
                                <w:b/>
                                <w:color w:val="FFFFFF" w:themeColor="background1"/>
                                <w:lang w:val="sv-SE"/>
                              </w:rPr>
                            </w:pPr>
                            <w:r w:rsidRPr="004169A9">
                              <w:rPr>
                                <w:b/>
                                <w:color w:val="FFFFFF" w:themeColor="background1"/>
                                <w:lang w:val="sv-SE"/>
                              </w:rPr>
                              <w:t>Xolair 150 mg</w:t>
                            </w:r>
                          </w:p>
                          <w:p w14:paraId="5DA2AE5A" w14:textId="77777777" w:rsidR="00333B51" w:rsidRPr="002D7D65" w:rsidRDefault="00B60735" w:rsidP="00333B51">
                            <w:pPr>
                              <w:jc w:val="center"/>
                              <w:rPr>
                                <w:b/>
                                <w:color w:val="FFFFFF" w:themeColor="background1"/>
                                <w:lang w:val="sv-SE"/>
                              </w:rPr>
                            </w:pPr>
                            <w:r w:rsidRPr="002D7D65">
                              <w:rPr>
                                <w:b/>
                                <w:color w:val="FFFFFF" w:themeColor="background1"/>
                                <w:lang w:val="sv-SE"/>
                              </w:rPr>
                              <w:t xml:space="preserve">Förfylld spruta med </w:t>
                            </w:r>
                            <w:r>
                              <w:rPr>
                                <w:b/>
                                <w:color w:val="FFFFFF" w:themeColor="background1"/>
                                <w:lang w:val="sv-SE"/>
                              </w:rPr>
                              <w:t>lila</w:t>
                            </w:r>
                            <w:r w:rsidRPr="002D7D65">
                              <w:rPr>
                                <w:b/>
                                <w:color w:val="FFFFFF" w:themeColor="background1"/>
                                <w:lang w:val="sv-SE"/>
                              </w:rPr>
                              <w:t xml:space="preserve"> kolv</w:t>
                            </w:r>
                          </w:p>
                          <w:p w14:paraId="45079779" w14:textId="77777777" w:rsidR="009722FB" w:rsidRPr="004169A9" w:rsidRDefault="009722FB" w:rsidP="00333B51">
                            <w:pPr>
                              <w:jc w:val="center"/>
                              <w:rPr>
                                <w:b/>
                                <w:color w:val="FFFFFF" w:themeColor="background1"/>
                                <w:lang w:val="sv-SE"/>
                              </w:rPr>
                            </w:pPr>
                          </w:p>
                        </w:txbxContent>
                      </v:textbox>
                    </v:shape>
                  </w:pict>
                </mc:Fallback>
              </mc:AlternateContent>
            </w:r>
            <w:r w:rsidRPr="00226D05">
              <w:rPr>
                <w:noProof/>
                <w:sz w:val="20"/>
                <w:lang w:val="en-US"/>
              </w:rPr>
              <mc:AlternateContent>
                <mc:Choice Requires="wps">
                  <w:drawing>
                    <wp:anchor distT="0" distB="0" distL="114300" distR="114300" simplePos="0" relativeHeight="252180480" behindDoc="0" locked="0" layoutInCell="1" allowOverlap="1" wp14:anchorId="36237560" wp14:editId="095AA3CB">
                      <wp:simplePos x="0" y="0"/>
                      <wp:positionH relativeFrom="column">
                        <wp:posOffset>3837665</wp:posOffset>
                      </wp:positionH>
                      <wp:positionV relativeFrom="paragraph">
                        <wp:posOffset>159352</wp:posOffset>
                      </wp:positionV>
                      <wp:extent cx="1772285" cy="623695"/>
                      <wp:effectExtent l="0" t="0" r="0" b="5080"/>
                      <wp:wrapNone/>
                      <wp:docPr id="736" name="Text Box 736"/>
                      <wp:cNvGraphicFramePr/>
                      <a:graphic xmlns:a="http://schemas.openxmlformats.org/drawingml/2006/main">
                        <a:graphicData uri="http://schemas.microsoft.com/office/word/2010/wordprocessingShape">
                          <wps:wsp>
                            <wps:cNvSpPr txBox="1"/>
                            <wps:spPr>
                              <a:xfrm>
                                <a:off x="0" y="0"/>
                                <a:ext cx="1772285" cy="623695"/>
                              </a:xfrm>
                              <a:prstGeom prst="rect">
                                <a:avLst/>
                              </a:prstGeom>
                              <a:noFill/>
                              <a:ln w="6350">
                                <a:noFill/>
                              </a:ln>
                            </wps:spPr>
                            <wps:txbx>
                              <w:txbxContent>
                                <w:p w14:paraId="378EBFE1" w14:textId="77777777" w:rsidR="009722FB" w:rsidRPr="004169A9" w:rsidRDefault="00B60735" w:rsidP="009722FB">
                                  <w:pPr>
                                    <w:jc w:val="center"/>
                                    <w:rPr>
                                      <w:b/>
                                      <w:color w:val="FFFFFF" w:themeColor="background1"/>
                                      <w:lang w:val="sv-SE"/>
                                    </w:rPr>
                                  </w:pPr>
                                  <w:r w:rsidRPr="004169A9">
                                    <w:rPr>
                                      <w:b/>
                                      <w:color w:val="FFFFFF" w:themeColor="background1"/>
                                      <w:lang w:val="sv-SE"/>
                                    </w:rPr>
                                    <w:t>Xolair 300 mg</w:t>
                                  </w:r>
                                </w:p>
                                <w:p w14:paraId="7A63FD6A" w14:textId="77777777" w:rsidR="00333B51" w:rsidRPr="002D7D65" w:rsidRDefault="00B60735" w:rsidP="00333B51">
                                  <w:pPr>
                                    <w:jc w:val="center"/>
                                    <w:rPr>
                                      <w:b/>
                                      <w:color w:val="FFFFFF" w:themeColor="background1"/>
                                      <w:lang w:val="sv-SE"/>
                                    </w:rPr>
                                  </w:pPr>
                                  <w:r>
                                    <w:rPr>
                                      <w:b/>
                                      <w:color w:val="FFFFFF" w:themeColor="background1"/>
                                      <w:lang w:val="sv-SE"/>
                                    </w:rPr>
                                    <w:t>f</w:t>
                                  </w:r>
                                  <w:r w:rsidRPr="002D7D65">
                                    <w:rPr>
                                      <w:b/>
                                      <w:color w:val="FFFFFF" w:themeColor="background1"/>
                                      <w:lang w:val="sv-SE"/>
                                    </w:rPr>
                                    <w:t xml:space="preserve">örfylld spruta med </w:t>
                                  </w:r>
                                  <w:r>
                                    <w:rPr>
                                      <w:b/>
                                      <w:color w:val="FFFFFF" w:themeColor="background1"/>
                                      <w:lang w:val="sv-SE"/>
                                    </w:rPr>
                                    <w:t>grå</w:t>
                                  </w:r>
                                  <w:r w:rsidRPr="002D7D65">
                                    <w:rPr>
                                      <w:b/>
                                      <w:color w:val="FFFFFF" w:themeColor="background1"/>
                                      <w:lang w:val="sv-SE"/>
                                    </w:rPr>
                                    <w:t xml:space="preserve"> kolv</w:t>
                                  </w:r>
                                </w:p>
                                <w:p w14:paraId="68FDD42D" w14:textId="77777777" w:rsidR="009722FB" w:rsidRPr="004169A9" w:rsidRDefault="009722FB" w:rsidP="009722FB">
                                  <w:pPr>
                                    <w:jc w:val="center"/>
                                    <w:rPr>
                                      <w:lang w:val="sv-S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36237560" id="Text Box 736" o:spid="_x0000_s1280" type="#_x0000_t202" style="position:absolute;left:0;text-align:left;margin-left:302.2pt;margin-top:12.55pt;width:139.55pt;height:49.1pt;z-index:25218048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AaN8FAIAACcEAAAOAAAAZHJzL2Uyb0RvYy54bWysU8lu2zAQvRfIPxC8x7IVL4lgOXATuChg&#10;JAGcImeaIi0BFIclaUvu13dIyQvSnopeqBnN8M3yHuePba3IQVhXgc7paDCkRGgORaV3Of3xvrq9&#10;p8R5pgumQIucHoWjj4ubL/PGZCKFElQhLEEQ7bLG5LT03mRJ4ngpauYGYITGoARbM4+u3SWFZQ2i&#10;1ypJh8Np0oAtjAUunMO/z12QLiK+lIL7Vymd8ETlFHvz8bTx3IYzWcxZtrPMlBXv22D/0EXNKo1F&#10;z1DPzDOyt9UfUHXFLTiQfsChTkDKios4A04zGn6aZlMyI+IsuBxnzmty/w+Wvxw25s0S336FFgkM&#10;C2mMyxz+DPO00tbhi50SjOMKj+e1idYTHi7NZml6P6GEY2ya3k0fJgEmudw21vlvAmoSjJxapCVu&#10;ix3Wznepp5RQTMOqUipSozRpEPRuMowXzhEEVxprXHoNlm+3LamKnKaY30+yheKIA1rouHeGryrs&#10;Ys2cf2MWycaZUMD+FQ+pAKtBb1FSgv31t/8hHznAKCUNiien7ueeWUGJ+q6RnYfReBzUFp3xZJai&#10;Y68j2+uI3tdPgPoc4VMxPJoh36uTKS3UH6jzZaiKIaY51s6pP5lPvpM0vhMulsuYhPoyzK/1xvAA&#10;HfYadvzefjBreiI8UvgCJ5mx7BMfXW6/5W6PvYNqjAT3LyfI/dqPWZf3vfgNAAD//wMAUEsDBBQA&#10;BgAIAAAAIQBn1s8c4QAAAAoBAAAPAAAAZHJzL2Rvd25yZXYueG1sTI9BS8NAEIXvgv9hGcGb3TRp&#10;SojZlBIoguihtRdvk+w2CWZnY3bbRn+940mPw/t475tiM9tBXMzke0cKlosIhKHG6Z5aBce33UMG&#10;wgckjYMjo+DLeNiUtzcF5tpdaW8uh9AKLiGfo4IuhDGX0jedsegXbjTE2clNFgOfUyv1hFcut4OM&#10;o2gtLfbECx2OpupM83E4WwXP1e4V93Vss++heno5bcfP43uq1P3dvH0EEcwc/mD41Wd1KNmpdmfS&#10;XgwK1tFqxaiCOF2CYCDLkhREzWScJCDLQv5/ofwBAAD//wMAUEsBAi0AFAAGAAgAAAAhALaDOJL+&#10;AAAA4QEAABMAAAAAAAAAAAAAAAAAAAAAAFtDb250ZW50X1R5cGVzXS54bWxQSwECLQAUAAYACAAA&#10;ACEAOP0h/9YAAACUAQAACwAAAAAAAAAAAAAAAAAvAQAAX3JlbHMvLnJlbHNQSwECLQAUAAYACAAA&#10;ACEAJgGjfBQCAAAnBAAADgAAAAAAAAAAAAAAAAAuAgAAZHJzL2Uyb0RvYy54bWxQSwECLQAUAAYA&#10;CAAAACEAZ9bPHOEAAAAKAQAADwAAAAAAAAAAAAAAAABuBAAAZHJzL2Rvd25yZXYueG1sUEsFBgAA&#10;AAAEAAQA8wAAAHwFAAAAAA==&#10;" filled="f" stroked="f" strokeweight=".5pt">
                      <v:textbox>
                        <w:txbxContent>
                          <w:p w14:paraId="378EBFE1" w14:textId="77777777" w:rsidR="009722FB" w:rsidRPr="004169A9" w:rsidRDefault="00B60735" w:rsidP="009722FB">
                            <w:pPr>
                              <w:jc w:val="center"/>
                              <w:rPr>
                                <w:b/>
                                <w:color w:val="FFFFFF" w:themeColor="background1"/>
                                <w:lang w:val="sv-SE"/>
                              </w:rPr>
                            </w:pPr>
                            <w:r w:rsidRPr="004169A9">
                              <w:rPr>
                                <w:b/>
                                <w:color w:val="FFFFFF" w:themeColor="background1"/>
                                <w:lang w:val="sv-SE"/>
                              </w:rPr>
                              <w:t>Xolair 300 mg</w:t>
                            </w:r>
                          </w:p>
                          <w:p w14:paraId="7A63FD6A" w14:textId="77777777" w:rsidR="00333B51" w:rsidRPr="002D7D65" w:rsidRDefault="00B60735" w:rsidP="00333B51">
                            <w:pPr>
                              <w:jc w:val="center"/>
                              <w:rPr>
                                <w:b/>
                                <w:color w:val="FFFFFF" w:themeColor="background1"/>
                                <w:lang w:val="sv-SE"/>
                              </w:rPr>
                            </w:pPr>
                            <w:r>
                              <w:rPr>
                                <w:b/>
                                <w:color w:val="FFFFFF" w:themeColor="background1"/>
                                <w:lang w:val="sv-SE"/>
                              </w:rPr>
                              <w:t>f</w:t>
                            </w:r>
                            <w:r w:rsidRPr="002D7D65">
                              <w:rPr>
                                <w:b/>
                                <w:color w:val="FFFFFF" w:themeColor="background1"/>
                                <w:lang w:val="sv-SE"/>
                              </w:rPr>
                              <w:t xml:space="preserve">örfylld spruta med </w:t>
                            </w:r>
                            <w:r>
                              <w:rPr>
                                <w:b/>
                                <w:color w:val="FFFFFF" w:themeColor="background1"/>
                                <w:lang w:val="sv-SE"/>
                              </w:rPr>
                              <w:t>grå</w:t>
                            </w:r>
                            <w:r w:rsidRPr="002D7D65">
                              <w:rPr>
                                <w:b/>
                                <w:color w:val="FFFFFF" w:themeColor="background1"/>
                                <w:lang w:val="sv-SE"/>
                              </w:rPr>
                              <w:t xml:space="preserve"> kolv</w:t>
                            </w:r>
                          </w:p>
                          <w:p w14:paraId="68FDD42D" w14:textId="77777777" w:rsidR="009722FB" w:rsidRPr="004169A9" w:rsidRDefault="009722FB" w:rsidP="009722FB">
                            <w:pPr>
                              <w:jc w:val="center"/>
                              <w:rPr>
                                <w:lang w:val="sv-SE"/>
                              </w:rPr>
                            </w:pPr>
                          </w:p>
                        </w:txbxContent>
                      </v:textbox>
                    </v:shape>
                  </w:pict>
                </mc:Fallback>
              </mc:AlternateContent>
            </w:r>
            <w:r w:rsidRPr="00226D05">
              <w:rPr>
                <w:noProof/>
                <w:sz w:val="20"/>
                <w:lang w:val="en-US"/>
              </w:rPr>
              <mc:AlternateContent>
                <mc:Choice Requires="wps">
                  <w:drawing>
                    <wp:anchor distT="0" distB="0" distL="114300" distR="114300" simplePos="0" relativeHeight="252211200" behindDoc="0" locked="0" layoutInCell="1" allowOverlap="1" wp14:anchorId="754A5F5C" wp14:editId="41394A9A">
                      <wp:simplePos x="0" y="0"/>
                      <wp:positionH relativeFrom="column">
                        <wp:posOffset>-3175</wp:posOffset>
                      </wp:positionH>
                      <wp:positionV relativeFrom="paragraph">
                        <wp:posOffset>6249035</wp:posOffset>
                      </wp:positionV>
                      <wp:extent cx="2095500" cy="259715"/>
                      <wp:effectExtent l="0" t="0" r="0" b="6985"/>
                      <wp:wrapNone/>
                      <wp:docPr id="754" name="Text Box 754"/>
                      <wp:cNvGraphicFramePr/>
                      <a:graphic xmlns:a="http://schemas.openxmlformats.org/drawingml/2006/main">
                        <a:graphicData uri="http://schemas.microsoft.com/office/word/2010/wordprocessingShape">
                          <wps:wsp>
                            <wps:cNvSpPr txBox="1"/>
                            <wps:spPr>
                              <a:xfrm>
                                <a:off x="0" y="0"/>
                                <a:ext cx="2095500" cy="259715"/>
                              </a:xfrm>
                              <a:prstGeom prst="rect">
                                <a:avLst/>
                              </a:prstGeom>
                              <a:noFill/>
                              <a:ln w="6350">
                                <a:noFill/>
                              </a:ln>
                            </wps:spPr>
                            <wps:txbx>
                              <w:txbxContent>
                                <w:p w14:paraId="0DF9CD38" w14:textId="77777777" w:rsidR="009722FB" w:rsidRPr="00F64997" w:rsidRDefault="00B60735" w:rsidP="009722FB">
                                  <w:pPr>
                                    <w:rPr>
                                      <w:b/>
                                    </w:rPr>
                                  </w:pPr>
                                  <w:r w:rsidRPr="00F64997">
                                    <w:rPr>
                                      <w:b/>
                                    </w:rPr>
                                    <w:t>525</w:t>
                                  </w:r>
                                  <w:r>
                                    <w:rPr>
                                      <w:b/>
                                    </w:rPr>
                                    <w:t> </w:t>
                                  </w:r>
                                  <w:r w:rsidRPr="00F64997">
                                    <w:rPr>
                                      <w:b/>
                                    </w:rPr>
                                    <w:t>mg (</w:t>
                                  </w:r>
                                  <w:r w:rsidR="0020337B">
                                    <w:rPr>
                                      <w:b/>
                                    </w:rPr>
                                    <w:t>barn under </w:t>
                                  </w:r>
                                  <w:r w:rsidR="0020337B" w:rsidRPr="00805A40">
                                    <w:rPr>
                                      <w:b/>
                                    </w:rPr>
                                    <w:t>12</w:t>
                                  </w:r>
                                  <w:r w:rsidR="0020337B">
                                    <w:rPr>
                                      <w:b/>
                                    </w:rPr>
                                    <w:t> år</w:t>
                                  </w:r>
                                  <w:r w:rsidRPr="00F64997">
                                    <w:rPr>
                                      <w:b/>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754A5F5C" id="Text Box 754" o:spid="_x0000_s1281" type="#_x0000_t202" style="position:absolute;left:0;text-align:left;margin-left:-.25pt;margin-top:492.05pt;width:165pt;height:20.45pt;z-index:2522112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A/6DEgIAACcEAAAOAAAAZHJzL2Uyb0RvYy54bWysU8tu2zAQvBfIPxC8x5JdK6kFy4GbwEUB&#10;IwngFDnTFGkJoLgsSVtyv75LSn4g7anohdrlrPY1w/lD1yhyENbVoAs6HqWUCM2hrPWuoD/eVrdf&#10;KHGe6ZIp0KKgR+How+Lm07w1uZhABaoUlmAS7fLWFLTy3uRJ4nglGuZGYIRGUIJtmEfX7pLSshaz&#10;NyqZpOld0oItjQUunMPbpx6ki5hfSsH9i5ROeKIKir35eNp4bsOZLOYs31lmqpoPbbB/6KJhtcai&#10;51RPzDOyt/UfqZqaW3Ag/YhDk4CUNRdxBpxmnH6YZlMxI+IsuBxnzmty/y8tfz5szKslvvsKHRIY&#10;FtIalzu8DPN00jbhi50SxHGFx/PaROcJx8tJOsuyFCGO2CSb3Y+zkCa5/G2s898ENCQYBbVIS9wW&#10;O6yd70NPIaGYhlWtVKRGadIW9O5zlsYfzggmVxprXHoNlu+2HanL0MV5ki2URxzQQs+9M3xVYxdr&#10;5vwrs0g2No4C9i94SAVYDQaLkgrsr7/dh3jkAFFKWhRPQd3PPbOCEvVdIzuz8XQa1BadaXY/Qcde&#10;I9trRO+bR0B9jvGpGB7NEO/VyZQWmnfU+TJURYhpjrUL6k/mo+8lje+Ei+UyBqG+DPNrvTE8pA57&#10;DTt+696ZNQMRHil8hpPMWP6Bjz522HK/x8FBNUaCh5cT5H7tx6jL+178BgAA//8DAFBLAwQUAAYA&#10;CAAAACEAJKX2MuEAAAAKAQAADwAAAGRycy9kb3ducmV2LnhtbEyPy07DMBBF90j8gzWV2LV2A0Fp&#10;iFNVkSokBIuWbtg58TSJ6keI3Tbw9QwrWM7coztnivVkDbvgGHrvJCwXAhi6xuvetRIO79t5BixE&#10;5bQy3qGELwywLm9vCpVrf3U7vOxjy6jEhVxJ6GIccs5D06FVYeEHdJQd/WhVpHFsuR7Vlcqt4YkQ&#10;j9yq3tGFTg1Yddic9mcr4aXavqldndjs21TPr8fN8Hn4SKW8m02bJ2ARp/gHw68+qUNJTrU/Ox2Y&#10;kTBPCZSwyh6WwCi/T1a0qQkUSSqAlwX//0L5AwAA//8DAFBLAQItABQABgAIAAAAIQC2gziS/gAA&#10;AOEBAAATAAAAAAAAAAAAAAAAAAAAAABbQ29udGVudF9UeXBlc10ueG1sUEsBAi0AFAAGAAgAAAAh&#10;ADj9If/WAAAAlAEAAAsAAAAAAAAAAAAAAAAALwEAAF9yZWxzLy5yZWxzUEsBAi0AFAAGAAgAAAAh&#10;AGoD/oMSAgAAJwQAAA4AAAAAAAAAAAAAAAAALgIAAGRycy9lMm9Eb2MueG1sUEsBAi0AFAAGAAgA&#10;AAAhACSl9jLhAAAACgEAAA8AAAAAAAAAAAAAAAAAbAQAAGRycy9kb3ducmV2LnhtbFBLBQYAAAAA&#10;BAAEAPMAAAB6BQAAAAA=&#10;" filled="f" stroked="f" strokeweight=".5pt">
                      <v:textbox>
                        <w:txbxContent>
                          <w:p w14:paraId="0DF9CD38" w14:textId="77777777" w:rsidR="009722FB" w:rsidRPr="00F64997" w:rsidRDefault="00B60735" w:rsidP="009722FB">
                            <w:pPr>
                              <w:rPr>
                                <w:b/>
                              </w:rPr>
                            </w:pPr>
                            <w:r w:rsidRPr="00F64997">
                              <w:rPr>
                                <w:b/>
                              </w:rPr>
                              <w:t>525</w:t>
                            </w:r>
                            <w:r>
                              <w:rPr>
                                <w:b/>
                              </w:rPr>
                              <w:t> </w:t>
                            </w:r>
                            <w:r w:rsidRPr="00F64997">
                              <w:rPr>
                                <w:b/>
                              </w:rPr>
                              <w:t>mg (</w:t>
                            </w:r>
                            <w:r w:rsidR="0020337B">
                              <w:rPr>
                                <w:b/>
                              </w:rPr>
                              <w:t>barn under </w:t>
                            </w:r>
                            <w:r w:rsidR="0020337B" w:rsidRPr="00805A40">
                              <w:rPr>
                                <w:b/>
                              </w:rPr>
                              <w:t>12</w:t>
                            </w:r>
                            <w:r w:rsidR="0020337B">
                              <w:rPr>
                                <w:b/>
                              </w:rPr>
                              <w:t> år</w:t>
                            </w:r>
                            <w:r w:rsidRPr="00F64997">
                              <w:rPr>
                                <w:b/>
                              </w:rPr>
                              <w:t>)</w:t>
                            </w:r>
                          </w:p>
                        </w:txbxContent>
                      </v:textbox>
                    </v:shape>
                  </w:pict>
                </mc:Fallback>
              </mc:AlternateContent>
            </w:r>
            <w:r w:rsidRPr="00226D05">
              <w:rPr>
                <w:noProof/>
                <w:sz w:val="20"/>
                <w:lang w:val="en-US"/>
              </w:rPr>
              <mc:AlternateContent>
                <mc:Choice Requires="wps">
                  <w:drawing>
                    <wp:anchor distT="0" distB="0" distL="114300" distR="114300" simplePos="0" relativeHeight="252215296" behindDoc="0" locked="0" layoutInCell="1" allowOverlap="1" wp14:anchorId="4DEFCB4A" wp14:editId="0356AB74">
                      <wp:simplePos x="0" y="0"/>
                      <wp:positionH relativeFrom="column">
                        <wp:posOffset>9628</wp:posOffset>
                      </wp:positionH>
                      <wp:positionV relativeFrom="paragraph">
                        <wp:posOffset>6939025</wp:posOffset>
                      </wp:positionV>
                      <wp:extent cx="2082018" cy="302455"/>
                      <wp:effectExtent l="0" t="0" r="0" b="2540"/>
                      <wp:wrapNone/>
                      <wp:docPr id="756" name="Text Box 756"/>
                      <wp:cNvGraphicFramePr/>
                      <a:graphic xmlns:a="http://schemas.openxmlformats.org/drawingml/2006/main">
                        <a:graphicData uri="http://schemas.microsoft.com/office/word/2010/wordprocessingShape">
                          <wps:wsp>
                            <wps:cNvSpPr txBox="1"/>
                            <wps:spPr>
                              <a:xfrm>
                                <a:off x="0" y="0"/>
                                <a:ext cx="2082018" cy="302455"/>
                              </a:xfrm>
                              <a:prstGeom prst="rect">
                                <a:avLst/>
                              </a:prstGeom>
                              <a:noFill/>
                              <a:ln w="6350">
                                <a:noFill/>
                              </a:ln>
                            </wps:spPr>
                            <wps:txbx>
                              <w:txbxContent>
                                <w:p w14:paraId="5A6F3EE0" w14:textId="77777777" w:rsidR="009722FB" w:rsidRPr="00F64997" w:rsidRDefault="00B60735" w:rsidP="009722FB">
                                  <w:pPr>
                                    <w:rPr>
                                      <w:b/>
                                    </w:rPr>
                                  </w:pPr>
                                  <w:r w:rsidRPr="00F64997">
                                    <w:rPr>
                                      <w:b/>
                                    </w:rPr>
                                    <w:t>600</w:t>
                                  </w:r>
                                  <w:r>
                                    <w:rPr>
                                      <w:b/>
                                    </w:rPr>
                                    <w:t> </w:t>
                                  </w:r>
                                  <w:r w:rsidRPr="00F64997">
                                    <w:rPr>
                                      <w:b/>
                                    </w:rPr>
                                    <w:t>mg (</w:t>
                                  </w:r>
                                  <w:r w:rsidR="0020337B">
                                    <w:rPr>
                                      <w:b/>
                                    </w:rPr>
                                    <w:t>barn under </w:t>
                                  </w:r>
                                  <w:r w:rsidR="0020337B" w:rsidRPr="00805A40">
                                    <w:rPr>
                                      <w:b/>
                                    </w:rPr>
                                    <w:t>12</w:t>
                                  </w:r>
                                  <w:r w:rsidR="0020337B">
                                    <w:rPr>
                                      <w:b/>
                                    </w:rPr>
                                    <w:t> år</w:t>
                                  </w:r>
                                  <w:r w:rsidRPr="00F64997">
                                    <w:rPr>
                                      <w:b/>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anchor>
                  </w:drawing>
                </mc:Choice>
                <mc:Fallback>
                  <w:pict>
                    <v:shape w14:anchorId="4DEFCB4A" id="Text Box 756" o:spid="_x0000_s1282" type="#_x0000_t202" style="position:absolute;left:0;text-align:left;margin-left:.75pt;margin-top:546.4pt;width:163.95pt;height:23.8pt;z-index:25221529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EPJ9FAIAACcEAAAOAAAAZHJzL2Uyb0RvYy54bWysU01v2zAMvQ/YfxB0X+y4SdcZcYqsRYYB&#10;QVsgHXpWZDk2IImapMTOfv0o2U6CbqdhF5kUaX6897S475QkR2FdA7qg00lKidAcykbvC/rjdf3p&#10;jhLnmS6ZBC0KehKO3i8/fli0JhcZ1CBLYQkW0S5vTUFr702eJI7XQjE3ASM0Biuwinl07T4pLWux&#10;upJJlqa3SQu2NBa4cA5vH/sgXcb6VSW4f64qJzyRBcXZfDxtPHfhTJYLlu8tM3XDhzHYP0yhWKOx&#10;6bnUI/OMHGzzRynVcAsOKj/hoBKoqoaLuANuM03fbbOtmRFxFwTHmTNM7v+V5U/HrXmxxHdfoUMC&#10;AyCtcbnDy7BPV1kVvjgpwThCeDrDJjpPOF5m6R0Oj0RzjN2k2Ww+D2WSy9/GOv9NgCLBKKhFWiJa&#10;7Lhxvk8dU0IzDetGykiN1KQt6O3NPI0/nCNYXGrscZk1WL7bdaQpcaR5Nm6yg/KEC1rouXeGrxuc&#10;YsOcf2EWycadUMD+GY9KAnaDwaKkBvvrb/chHznAKCUtiqeg7ueBWUGJ/K6RnS/T2SyoLTqz+ecM&#10;HXsd2V1H9EE9AOpzik/F8GiGfC9Hs7Kg3lDnq9AVQ0xz7F1QP5oPvpc0vhMuVquYhPoyzG/01vBQ&#10;OuAaMH7t3pg1AxEeKXyCUWYsf8dHnzug3OM4OKjGSPDwcoLcr/2YdXnfy98AAAD//wMAUEsDBBQA&#10;BgAIAAAAIQC3EUv+4gAAAAsBAAAPAAAAZHJzL2Rvd25yZXYueG1sTI9BT8MwDIXvSPyHyEjcWLLS&#10;oa00naZKExKCw8Yu3NLGaysapzTZVvj1mBOcrGc/PX8vX0+uF2ccQ+dJw3ymQCDV3nbUaDi8be+W&#10;IEI0ZE3vCTV8YYB1cX2Vm8z6C+3wvI+N4BAKmdHQxjhkUoa6RWfCzA9IfDv60ZnIcmykHc2Fw10v&#10;E6UepDMd8YfWDFi2WH/sT07Dc7l9Nbsqccvvvnx6OW6Gz8P7Quvbm2nzCCLiFP/M8IvP6FAwU+VP&#10;ZIPoWS/YyEOtEq7AhvtklYKoeDVPVQqyyOX/DsUPAAAA//8DAFBLAQItABQABgAIAAAAIQC2gziS&#10;/gAAAOEBAAATAAAAAAAAAAAAAAAAAAAAAABbQ29udGVudF9UeXBlc10ueG1sUEsBAi0AFAAGAAgA&#10;AAAhADj9If/WAAAAlAEAAAsAAAAAAAAAAAAAAAAALwEAAF9yZWxzLy5yZWxzUEsBAi0AFAAGAAgA&#10;AAAhAGkQ8n0UAgAAJwQAAA4AAAAAAAAAAAAAAAAALgIAAGRycy9lMm9Eb2MueG1sUEsBAi0AFAAG&#10;AAgAAAAhALcRS/7iAAAACwEAAA8AAAAAAAAAAAAAAAAAbgQAAGRycy9kb3ducmV2LnhtbFBLBQYA&#10;AAAABAAEAPMAAAB9BQAAAAA=&#10;" filled="f" stroked="f" strokeweight=".5pt">
                      <v:textbox>
                        <w:txbxContent>
                          <w:p w14:paraId="5A6F3EE0" w14:textId="77777777" w:rsidR="009722FB" w:rsidRPr="00F64997" w:rsidRDefault="00B60735" w:rsidP="009722FB">
                            <w:pPr>
                              <w:rPr>
                                <w:b/>
                              </w:rPr>
                            </w:pPr>
                            <w:r w:rsidRPr="00F64997">
                              <w:rPr>
                                <w:b/>
                              </w:rPr>
                              <w:t>600</w:t>
                            </w:r>
                            <w:r>
                              <w:rPr>
                                <w:b/>
                              </w:rPr>
                              <w:t> </w:t>
                            </w:r>
                            <w:r w:rsidRPr="00F64997">
                              <w:rPr>
                                <w:b/>
                              </w:rPr>
                              <w:t>mg (</w:t>
                            </w:r>
                            <w:r w:rsidR="0020337B">
                              <w:rPr>
                                <w:b/>
                              </w:rPr>
                              <w:t>barn under </w:t>
                            </w:r>
                            <w:r w:rsidR="0020337B" w:rsidRPr="00805A40">
                              <w:rPr>
                                <w:b/>
                              </w:rPr>
                              <w:t>12</w:t>
                            </w:r>
                            <w:r w:rsidR="0020337B">
                              <w:rPr>
                                <w:b/>
                              </w:rPr>
                              <w:t> år</w:t>
                            </w:r>
                            <w:r w:rsidRPr="00F64997">
                              <w:rPr>
                                <w:b/>
                              </w:rPr>
                              <w:t>)</w:t>
                            </w:r>
                          </w:p>
                        </w:txbxContent>
                      </v:textbox>
                    </v:shape>
                  </w:pict>
                </mc:Fallback>
              </mc:AlternateContent>
            </w:r>
            <w:r w:rsidRPr="00226D05">
              <w:rPr>
                <w:noProof/>
                <w:sz w:val="20"/>
                <w:lang w:val="en-US"/>
              </w:rPr>
              <mc:AlternateContent>
                <mc:Choice Requires="wps">
                  <w:drawing>
                    <wp:anchor distT="0" distB="0" distL="114300" distR="114300" simplePos="0" relativeHeight="252198912" behindDoc="0" locked="0" layoutInCell="1" allowOverlap="1" wp14:anchorId="2EFC4540" wp14:editId="1EF9865D">
                      <wp:simplePos x="0" y="0"/>
                      <wp:positionH relativeFrom="column">
                        <wp:posOffset>-14553</wp:posOffset>
                      </wp:positionH>
                      <wp:positionV relativeFrom="paragraph">
                        <wp:posOffset>4180205</wp:posOffset>
                      </wp:positionV>
                      <wp:extent cx="2086527" cy="294640"/>
                      <wp:effectExtent l="0" t="0" r="0" b="0"/>
                      <wp:wrapNone/>
                      <wp:docPr id="748" name="Text Box 748"/>
                      <wp:cNvGraphicFramePr/>
                      <a:graphic xmlns:a="http://schemas.openxmlformats.org/drawingml/2006/main">
                        <a:graphicData uri="http://schemas.microsoft.com/office/word/2010/wordprocessingShape">
                          <wps:wsp>
                            <wps:cNvSpPr txBox="1"/>
                            <wps:spPr>
                              <a:xfrm>
                                <a:off x="0" y="0"/>
                                <a:ext cx="2086527" cy="294640"/>
                              </a:xfrm>
                              <a:prstGeom prst="rect">
                                <a:avLst/>
                              </a:prstGeom>
                              <a:noFill/>
                              <a:ln w="6350">
                                <a:noFill/>
                              </a:ln>
                            </wps:spPr>
                            <wps:txbx>
                              <w:txbxContent>
                                <w:p w14:paraId="7C7F9EB8" w14:textId="77777777" w:rsidR="009722FB" w:rsidRPr="00805A40" w:rsidRDefault="00B60735" w:rsidP="009722FB">
                                  <w:pPr>
                                    <w:jc w:val="center"/>
                                    <w:rPr>
                                      <w:b/>
                                    </w:rPr>
                                  </w:pPr>
                                  <w:r w:rsidRPr="00805A40">
                                    <w:rPr>
                                      <w:b/>
                                    </w:rPr>
                                    <w:t>300 mg (</w:t>
                                  </w:r>
                                  <w:r w:rsidR="00333B51">
                                    <w:rPr>
                                      <w:b/>
                                    </w:rPr>
                                    <w:t>barn under</w:t>
                                  </w:r>
                                  <w:r>
                                    <w:rPr>
                                      <w:b/>
                                    </w:rPr>
                                    <w:t> </w:t>
                                  </w:r>
                                  <w:r w:rsidRPr="00805A40">
                                    <w:rPr>
                                      <w:b/>
                                    </w:rPr>
                                    <w:t>12</w:t>
                                  </w:r>
                                  <w:r w:rsidR="00333B51">
                                    <w:rPr>
                                      <w:b/>
                                    </w:rPr>
                                    <w:t> år</w:t>
                                  </w:r>
                                  <w:r w:rsidRPr="00805A40">
                                    <w:rPr>
                                      <w:b/>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2EFC4540" id="Text Box 748" o:spid="_x0000_s1283" type="#_x0000_t202" style="position:absolute;left:0;text-align:left;margin-left:-1.15pt;margin-top:329.15pt;width:164.3pt;height:23.2pt;z-index:252198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8NkOFgIAACcEAAAOAAAAZHJzL2Uyb0RvYy54bWysU0tv2zAMvg/YfxB0X+y4SdoacYqsRYYB&#10;QVsgHXpWZDk2IImapMTOfv0o2Xmg22nYRSJFio/vI+cPnZLkIKxrQBd0PEopEZpD2ehdQX+8rb7c&#10;UeI80yWToEVBj8LRh8XnT/PW5CKDGmQpLMEg2uWtKWjtvcmTxPFaKOZGYIRGYwVWMY+q3SWlZS1G&#10;VzLJ0nSWtGBLY4EL5/D1qTfSRYxfVYL7l6pywhNZUKzNx9PGcxvOZDFn+c4yUzd8KIP9QxWKNRqT&#10;nkM9Mc/I3jZ/hFINt+Cg8iMOKoGqariIPWA34/RDN5uaGRF7QXCcOcPk/l9Y/nzYmFdLfPcVOiQw&#10;ANIalzt8DP10lVXhxkoJ2hHC4xk20XnC8TFL72bT7JYSjrbsfjKbRFyTy29jnf8mQJEgFNQiLREt&#10;dlg7jxnR9eQSkmlYNVJGaqQmbUFnN9M0fjhb8IfU+PFSa5B8t+1IU2IV05tTJ1soj9ighZ57Z/iq&#10;wSrWzPlXZpFs7AkH2L/gUUnAbDBIlNRgf/3tPfgjB2ilpMXhKaj7uWdWUCK/a2TnfjxBDIiPymR6&#10;m6Firy3ba4veq0fA+RzjqhgexeDv5UmsLKh3nPNlyIompjnmLqg/iY++H2ncEy6Wy+iE82WYX+uN&#10;4SF0wDVg/Na9M2sGIjxS+AynMWP5Bz563wHlHsdBwWmMrA2bE8b9Wo9el/1e/AYAAP//AwBQSwME&#10;FAAGAAgAAAAhAEH3MI3hAAAACgEAAA8AAABkcnMvZG93bnJldi54bWxMj8FOwzAMhu9IvENkJG5b&#10;Sse6qjSdpkoTEoLDxi7c3MZrK5qkNNlWeHrMadx+y59+f87Xk+nFmUbfOavgYR6BIFs73dlGweF9&#10;O0tB+IBWY+8sKfgmD+vi9ibHTLuL3dF5HxrBJdZnqKANYcik9HVLBv3cDWR5d3SjwcDj2Eg94oXL&#10;TS/jKEqkwc7yhRYHKluqP/cno+Cl3L7hropN+tOXz6/HzfB1+FgqdX83bZ5ABJrCFYY/fVaHgp0q&#10;d7Lai17BLF4wqSBZphwYWMQJh0rBKnpcgSxy+f+F4hcAAP//AwBQSwECLQAUAAYACAAAACEAtoM4&#10;kv4AAADhAQAAEwAAAAAAAAAAAAAAAAAAAAAAW0NvbnRlbnRfVHlwZXNdLnhtbFBLAQItABQABgAI&#10;AAAAIQA4/SH/1gAAAJQBAAALAAAAAAAAAAAAAAAAAC8BAABfcmVscy8ucmVsc1BLAQItABQABgAI&#10;AAAAIQD08NkOFgIAACcEAAAOAAAAAAAAAAAAAAAAAC4CAABkcnMvZTJvRG9jLnhtbFBLAQItABQA&#10;BgAIAAAAIQBB9zCN4QAAAAoBAAAPAAAAAAAAAAAAAAAAAHAEAABkcnMvZG93bnJldi54bWxQSwUG&#10;AAAAAAQABADzAAAAfgUAAAAA&#10;" filled="f" stroked="f" strokeweight=".5pt">
                      <v:textbox>
                        <w:txbxContent>
                          <w:p w14:paraId="7C7F9EB8" w14:textId="77777777" w:rsidR="009722FB" w:rsidRPr="00805A40" w:rsidRDefault="00B60735" w:rsidP="009722FB">
                            <w:pPr>
                              <w:jc w:val="center"/>
                              <w:rPr>
                                <w:b/>
                              </w:rPr>
                            </w:pPr>
                            <w:r w:rsidRPr="00805A40">
                              <w:rPr>
                                <w:b/>
                              </w:rPr>
                              <w:t>300 mg (</w:t>
                            </w:r>
                            <w:r w:rsidR="00333B51">
                              <w:rPr>
                                <w:b/>
                              </w:rPr>
                              <w:t>barn under</w:t>
                            </w:r>
                            <w:r>
                              <w:rPr>
                                <w:b/>
                              </w:rPr>
                              <w:t> </w:t>
                            </w:r>
                            <w:r w:rsidRPr="00805A40">
                              <w:rPr>
                                <w:b/>
                              </w:rPr>
                              <w:t>12</w:t>
                            </w:r>
                            <w:r w:rsidR="00333B51">
                              <w:rPr>
                                <w:b/>
                              </w:rPr>
                              <w:t> år</w:t>
                            </w:r>
                            <w:r w:rsidRPr="00805A40">
                              <w:rPr>
                                <w:b/>
                              </w:rPr>
                              <w:t>)</w:t>
                            </w:r>
                          </w:p>
                        </w:txbxContent>
                      </v:textbox>
                    </v:shape>
                  </w:pict>
                </mc:Fallback>
              </mc:AlternateContent>
            </w:r>
            <w:r w:rsidRPr="00226D05">
              <w:rPr>
                <w:noProof/>
                <w:sz w:val="20"/>
                <w:lang w:val="en-US"/>
              </w:rPr>
              <mc:AlternateContent>
                <mc:Choice Requires="wps">
                  <w:drawing>
                    <wp:anchor distT="0" distB="0" distL="114300" distR="114300" simplePos="0" relativeHeight="252192768" behindDoc="0" locked="0" layoutInCell="1" allowOverlap="1" wp14:anchorId="65A456A7" wp14:editId="6C9D3FB3">
                      <wp:simplePos x="0" y="0"/>
                      <wp:positionH relativeFrom="column">
                        <wp:posOffset>84806</wp:posOffset>
                      </wp:positionH>
                      <wp:positionV relativeFrom="paragraph">
                        <wp:posOffset>3099957</wp:posOffset>
                      </wp:positionV>
                      <wp:extent cx="1895879" cy="294640"/>
                      <wp:effectExtent l="0" t="0" r="0" b="0"/>
                      <wp:wrapNone/>
                      <wp:docPr id="745" name="Text Box 745"/>
                      <wp:cNvGraphicFramePr/>
                      <a:graphic xmlns:a="http://schemas.openxmlformats.org/drawingml/2006/main">
                        <a:graphicData uri="http://schemas.microsoft.com/office/word/2010/wordprocessingShape">
                          <wps:wsp>
                            <wps:cNvSpPr txBox="1"/>
                            <wps:spPr>
                              <a:xfrm>
                                <a:off x="0" y="0"/>
                                <a:ext cx="1895879" cy="294640"/>
                              </a:xfrm>
                              <a:prstGeom prst="rect">
                                <a:avLst/>
                              </a:prstGeom>
                              <a:noFill/>
                              <a:ln w="6350">
                                <a:noFill/>
                              </a:ln>
                            </wps:spPr>
                            <wps:txbx>
                              <w:txbxContent>
                                <w:p w14:paraId="0E7BC227" w14:textId="77777777" w:rsidR="009722FB" w:rsidRPr="00F64997" w:rsidRDefault="00B60735" w:rsidP="009722FB">
                                  <w:pPr>
                                    <w:jc w:val="center"/>
                                    <w:rPr>
                                      <w:b/>
                                    </w:rPr>
                                  </w:pPr>
                                  <w:r w:rsidRPr="00F64997">
                                    <w:rPr>
                                      <w:b/>
                                    </w:rPr>
                                    <w:t>150</w:t>
                                  </w:r>
                                  <w:r>
                                    <w:rPr>
                                      <w:b/>
                                    </w:rPr>
                                    <w:t> </w:t>
                                  </w:r>
                                  <w:r w:rsidRPr="00F64997">
                                    <w:rPr>
                                      <w:b/>
                                    </w:rPr>
                                    <w:t>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65A456A7" id="Text Box 745" o:spid="_x0000_s1284" type="#_x0000_t202" style="position:absolute;left:0;text-align:left;margin-left:6.7pt;margin-top:244.1pt;width:149.3pt;height:23.2pt;z-index:2521927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grcTFAIAACcEAAAOAAAAZHJzL2Uyb0RvYy54bWysU0tvGjEQvlfqf7B8LwsUCKxYIpqIqhJK&#10;IpEoZ+O12ZVsj2sbdumv79gsD6U9Vb3YM573943n961W5CCcr8EUdNDrUyIMh7I2u4K+va6+TCnx&#10;gZmSKTCioEfh6f3i86d5Y3MxhApUKRzBJMbnjS1oFYLNs8zzSmjme2CFQaMEp1lA1e2y0rEGs2uV&#10;Dfv9SdaAK60DLrzH18eTkS5SfikFD89SehGIKij2FtLp0rmNZ7aYs3znmK1q3rXB/qELzWqDRS+p&#10;HllgZO/qP1LpmjvwIEOPg85AypqLNANOM+h/mGZTMSvSLAiOtxeY/P9Ly58OG/viSGi/QYsERkAa&#10;63OPj3GeVjodb+yUoB0hPF5gE20gPAZNZ+Pp3YwSjrbhbDQZJVyza7R1PnwXoEkUCuqQloQWO6x9&#10;wIroenaJxQysaqUSNcqQpqCTr+N+CrhYMEIZDLz2GqXQbltSl9jFeHSeZAvlEQd0cOLeW76qsYs1&#10;8+GFOSQbZ8IFDs94SAVYDTqJkgrcr7+9R3/kAK2UNLg8BfU/98wJStQPg+zMBiPEgISkjMZ3Q1Tc&#10;rWV7azF7/QC4nwP8KpYnMfoHdRalA/2Oe76MVdHEDMfaBQ1n8SGcVhr/CRfLZXLC/bIsrM3G8pg6&#10;4hoxfm3fmbMdEQEpfILzmrH8Ax8n3w7lE46dgtuYWOt+Tlz3Wz15Xf/34jcAAAD//wMAUEsDBBQA&#10;BgAIAAAAIQDN4DPN4QAAAAoBAAAPAAAAZHJzL2Rvd25yZXYueG1sTI9BS8NAEIXvgv9hGcGb3TRJ&#10;S4jZlBIoguihtRdvk+w0CWZ3Y3bbRn+940mPj/l4871iM5tBXGjyvbMKlosIBNnG6d62Co5vu4cM&#10;hA9oNQ7OkoIv8rApb28KzLW72j1dDqEVXGJ9jgq6EMZcSt90ZNAv3EiWbyc3GQwcp1bqCa9cbgYZ&#10;R9FaGuwtf+hwpKqj5uNwNgqeq90r7uvYZN9D9fRy2o6fx/eVUvd38/YRRKA5/MHwq8/qULJT7c5W&#10;ezFwTlImFaRZFoNgIFnGPK5WsErSNciykP8nlD8AAAD//wMAUEsBAi0AFAAGAAgAAAAhALaDOJL+&#10;AAAA4QEAABMAAAAAAAAAAAAAAAAAAAAAAFtDb250ZW50X1R5cGVzXS54bWxQSwECLQAUAAYACAAA&#10;ACEAOP0h/9YAAACUAQAACwAAAAAAAAAAAAAAAAAvAQAAX3JlbHMvLnJlbHNQSwECLQAUAAYACAAA&#10;ACEAooK3ExQCAAAnBAAADgAAAAAAAAAAAAAAAAAuAgAAZHJzL2Uyb0RvYy54bWxQSwECLQAUAAYA&#10;CAAAACEAzeAzzeEAAAAKAQAADwAAAAAAAAAAAAAAAABuBAAAZHJzL2Rvd25yZXYueG1sUEsFBgAA&#10;AAAEAAQA8wAAAHwFAAAAAA==&#10;" filled="f" stroked="f" strokeweight=".5pt">
                      <v:textbox>
                        <w:txbxContent>
                          <w:p w14:paraId="0E7BC227" w14:textId="77777777" w:rsidR="009722FB" w:rsidRPr="00F64997" w:rsidRDefault="00B60735" w:rsidP="009722FB">
                            <w:pPr>
                              <w:jc w:val="center"/>
                              <w:rPr>
                                <w:b/>
                              </w:rPr>
                            </w:pPr>
                            <w:r w:rsidRPr="00F64997">
                              <w:rPr>
                                <w:b/>
                              </w:rPr>
                              <w:t>150</w:t>
                            </w:r>
                            <w:r>
                              <w:rPr>
                                <w:b/>
                              </w:rPr>
                              <w:t> </w:t>
                            </w:r>
                            <w:r w:rsidRPr="00F64997">
                              <w:rPr>
                                <w:b/>
                              </w:rPr>
                              <w:t>mg</w:t>
                            </w:r>
                          </w:p>
                        </w:txbxContent>
                      </v:textbox>
                    </v:shape>
                  </w:pict>
                </mc:Fallback>
              </mc:AlternateContent>
            </w:r>
            <w:r w:rsidRPr="00226D05">
              <w:rPr>
                <w:noProof/>
                <w:sz w:val="20"/>
                <w:lang w:val="en-US"/>
              </w:rPr>
              <mc:AlternateContent>
                <mc:Choice Requires="wps">
                  <w:drawing>
                    <wp:anchor distT="0" distB="0" distL="114300" distR="114300" simplePos="0" relativeHeight="252241920" behindDoc="0" locked="0" layoutInCell="1" allowOverlap="1" wp14:anchorId="67A1999B" wp14:editId="3D8EB895">
                      <wp:simplePos x="0" y="0"/>
                      <wp:positionH relativeFrom="column">
                        <wp:posOffset>2268122</wp:posOffset>
                      </wp:positionH>
                      <wp:positionV relativeFrom="paragraph">
                        <wp:posOffset>6910754</wp:posOffset>
                      </wp:positionV>
                      <wp:extent cx="1097280" cy="281354"/>
                      <wp:effectExtent l="0" t="0" r="26670" b="23495"/>
                      <wp:wrapNone/>
                      <wp:docPr id="769" name="Text Box 769"/>
                      <wp:cNvGraphicFramePr/>
                      <a:graphic xmlns:a="http://schemas.openxmlformats.org/drawingml/2006/main">
                        <a:graphicData uri="http://schemas.microsoft.com/office/word/2010/wordprocessingShape">
                          <wps:wsp>
                            <wps:cNvSpPr txBox="1"/>
                            <wps:spPr>
                              <a:xfrm>
                                <a:off x="0" y="0"/>
                                <a:ext cx="1097280" cy="281354"/>
                              </a:xfrm>
                              <a:prstGeom prst="rect">
                                <a:avLst/>
                              </a:prstGeom>
                              <a:solidFill>
                                <a:sysClr val="window" lastClr="FFFFFF"/>
                              </a:solidFill>
                              <a:ln w="6350">
                                <a:solidFill>
                                  <a:sysClr val="window" lastClr="FFFFFF"/>
                                </a:solidFill>
                              </a:ln>
                            </wps:spPr>
                            <wps:txbx>
                              <w:txbxContent>
                                <w:p w14:paraId="19537AF6" w14:textId="77777777" w:rsidR="009722FB" w:rsidRDefault="00B60735" w:rsidP="009722FB">
                                  <w:pPr>
                                    <w:jc w:val="center"/>
                                  </w:pPr>
                                  <w:r>
                                    <w:t>4 </w:t>
                                  </w:r>
                                  <w:r w:rsidR="00333B51">
                                    <w:t>lila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67A1999B" id="Text Box 769" o:spid="_x0000_s1285" type="#_x0000_t202" style="position:absolute;left:0;text-align:left;margin-left:178.6pt;margin-top:544.15pt;width:86.4pt;height:22.15pt;z-index:25224192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gXMUNQIAAJkEAAAOAAAAZHJzL2Uyb0RvYy54bWysVEtv2zAMvg/YfxB0X+ykSZsacYosRYYB&#10;RVsgLXpWZDkWIIuapMTOfv0o2Xm026lYDgopUnx8/OjZXVsrshfWSdA5HQ5SSoTmUEi9zenry+rb&#10;lBLnmS6YAi1yehCO3s2/fpk1JhMjqEAVwhIMol3WmJxW3pssSRyvRM3cAIzQaCzB1syjardJYVmD&#10;0WuVjNL0OmnAFsYCF87h7X1npPMYvywF909l6YQnKqdYm4+njecmnMl8xrKtZaaSvC+DfaKKmkmN&#10;SU+h7plnZGflX6FqyS04KP2AQ51AWUouYg/YzTD90M26YkbEXhAcZ04wuf8Xlj/u1+bZEt9+hxYH&#10;GABpjMscXoZ+2tLW4R8rJWhHCA8n2ETrCQ+P0tub0RRNHG2j6fBqMg5hkvNrY53/IaAmQcipxbFE&#10;tNj+wfnO9egSkjlQslhJpaJycEtlyZ7hBHHwBTSUKOY8XuZ0FX99tnfPlCZNTq+vJmnM9M7mPhMS&#10;21EauzqjEyTfbloiC+x7Mjlit4HigJBa6NjmDF9J7PsBi35mFumFUOHK+Cc8SgVYJvQSJRXY3/+6&#10;D/44dbRS0iBdc+p+7ZgViMVPjXy4HY7Hgd9RGU9uRqjYS8vm0qJ39RIQzyEup+FRDP5eHcXSQv2G&#10;m7UIWdHENMfcOfVHcem7JcLN5GKxiE7IaMP8g14bHkKH4YWpvrRvzJp+9B5J8whHYrPsAwM63x7l&#10;DsdeQf5HSvW7GhbsUo9e5y/K/A8AAAD//wMAUEsDBBQABgAIAAAAIQDNNHXp4QAAAA0BAAAPAAAA&#10;ZHJzL2Rvd25yZXYueG1sTI9RS8MwFIXfBf9DuIJvLlnDZqlNRxEcIihs+uBjlsS02NyUJtvqv/f6&#10;5B7vOR/nnlNv5jCwk5tSH1HBciGAOTTR9ugVfLw/3ZXAUtZo9RDRKfhxCTbN9VWtKxvPuHOnffaM&#10;QjBVWkGX81hxnkzngk6LODok7ytOQWc6J8/tpM8UHgZeCLHmQfdIHzo9usfOme/9MSh42W114bfP&#10;4lV+5vbNZ9OmySh1ezO3D8Cym/M/DH/1qTo01OkQj2gTGxTI1X1BKBmiLCUwQlZS0LwDSUtZrIE3&#10;Nb9c0fwCAAD//wMAUEsBAi0AFAAGAAgAAAAhALaDOJL+AAAA4QEAABMAAAAAAAAAAAAAAAAAAAAA&#10;AFtDb250ZW50X1R5cGVzXS54bWxQSwECLQAUAAYACAAAACEAOP0h/9YAAACUAQAACwAAAAAAAAAA&#10;AAAAAAAvAQAAX3JlbHMvLnJlbHNQSwECLQAUAAYACAAAACEAXoFzFDUCAACZBAAADgAAAAAAAAAA&#10;AAAAAAAuAgAAZHJzL2Uyb0RvYy54bWxQSwECLQAUAAYACAAAACEAzTR16eEAAAANAQAADwAAAAAA&#10;AAAAAAAAAACPBAAAZHJzL2Rvd25yZXYueG1sUEsFBgAAAAAEAAQA8wAAAJ0FAAAAAA==&#10;" fillcolor="window" strokecolor="window" strokeweight=".5pt">
                      <v:textbox>
                        <w:txbxContent>
                          <w:p w14:paraId="19537AF6" w14:textId="77777777" w:rsidR="009722FB" w:rsidRDefault="00B60735" w:rsidP="009722FB">
                            <w:pPr>
                              <w:jc w:val="center"/>
                            </w:pPr>
                            <w:r>
                              <w:t>4 </w:t>
                            </w:r>
                            <w:r w:rsidR="00333B51">
                              <w:t>lila</w:t>
                            </w:r>
                          </w:p>
                        </w:txbxContent>
                      </v:textbox>
                    </v:shape>
                  </w:pict>
                </mc:Fallback>
              </mc:AlternateContent>
            </w:r>
            <w:r w:rsidRPr="00226D05">
              <w:rPr>
                <w:noProof/>
                <w:sz w:val="20"/>
                <w:lang w:val="en-US"/>
              </w:rPr>
              <mc:AlternateContent>
                <mc:Choice Requires="wps">
                  <w:drawing>
                    <wp:anchor distT="0" distB="0" distL="114300" distR="114300" simplePos="0" relativeHeight="252239872" behindDoc="0" locked="0" layoutInCell="1" allowOverlap="1" wp14:anchorId="274C0DD6" wp14:editId="2BBB9F30">
                      <wp:simplePos x="0" y="0"/>
                      <wp:positionH relativeFrom="column">
                        <wp:posOffset>2141025</wp:posOffset>
                      </wp:positionH>
                      <wp:positionV relativeFrom="paragraph">
                        <wp:posOffset>6587197</wp:posOffset>
                      </wp:positionV>
                      <wp:extent cx="1273272" cy="260252"/>
                      <wp:effectExtent l="0" t="0" r="22225" b="26035"/>
                      <wp:wrapNone/>
                      <wp:docPr id="768" name="Text Box 768"/>
                      <wp:cNvGraphicFramePr/>
                      <a:graphic xmlns:a="http://schemas.openxmlformats.org/drawingml/2006/main">
                        <a:graphicData uri="http://schemas.microsoft.com/office/word/2010/wordprocessingShape">
                          <wps:wsp>
                            <wps:cNvSpPr txBox="1"/>
                            <wps:spPr>
                              <a:xfrm>
                                <a:off x="0" y="0"/>
                                <a:ext cx="1273272" cy="260252"/>
                              </a:xfrm>
                              <a:prstGeom prst="rect">
                                <a:avLst/>
                              </a:prstGeom>
                              <a:solidFill>
                                <a:sysClr val="window" lastClr="FFFFFF"/>
                              </a:solidFill>
                              <a:ln w="6350">
                                <a:solidFill>
                                  <a:sysClr val="window" lastClr="FFFFFF"/>
                                </a:solidFill>
                              </a:ln>
                            </wps:spPr>
                            <wps:txbx>
                              <w:txbxContent>
                                <w:p w14:paraId="40E96C15" w14:textId="77777777" w:rsidR="009722FB" w:rsidRDefault="00B60735" w:rsidP="009722FB">
                                  <w:pPr>
                                    <w:jc w:val="center"/>
                                  </w:pPr>
                                  <w:r>
                                    <w:t>2 gr</w:t>
                                  </w:r>
                                  <w:r w:rsidR="00333B51">
                                    <w:t>å</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274C0DD6" id="Text Box 768" o:spid="_x0000_s1286" type="#_x0000_t202" style="position:absolute;left:0;text-align:left;margin-left:168.6pt;margin-top:518.7pt;width:100.25pt;height:20.5pt;z-index:25223987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2sWyNAIAAJkEAAAOAAAAZHJzL2Uyb0RvYy54bWysVEtv2zAMvg/YfxB0X+y4eXRGnCJLkWFA&#10;0BZIh54VWY4NyKImKbGzXz9Kdh59nIrloJAixcfHj57dtbUkB2FsBSqjw0FMiVAc8krtMvr7efXt&#10;lhLrmMqZBCUyehSW3s2/fpk1OhUJlCBzYQgGUTZtdEZL53QaRZaXomZ2AFooNBZgauZQNbsoN6zB&#10;6LWMkjieRA2YXBvgwlq8ve+MdB7iF4Xg7rEorHBEZhRrc+E04dz6M5rPWLozTJcV78tgn6iiZpXC&#10;pOdQ98wxsjfVu1B1xQ1YKNyAQx1BUVRchB6wm2H8pptNybQIvSA4Vp9hsv8vLH84bPSTIa79AS0O&#10;0APSaJtavPT9tIWp/T9WStCOEB7PsInWEe4fJdObZJpQwtGWTOJknPgw0eW1Ntb9FFATL2TU4FgC&#10;Wuywtq5zPbn4ZBZkla8qKYNytEtpyIHhBHHwOTSUSGYdXmZ0FX59tlfPpCJNRic34zhkemWznwmJ&#10;7UiFXV3Q8ZJrty2pcux7PDlht4X8iJAa6NhmNV9V2Pcai35iBumFKOLKuEc8CglYJvQSJSWYvx/d&#10;e3+cOlopaZCuGbV/9swIxOKXQj58H45Gnt9BGY2nCSrm2rK9tqh9vQTEc4jLqXkQvb+TJ7EwUL/g&#10;Zi18VjQxxTF3Rt1JXLpuiXAzuVgsghMyWjO3VhvNfWg/PD/V5/aFGd2P3iFpHuBEbJa+YUDn26Pc&#10;4dgryP9AqX5X/YJd68Hr8kWZ/wMAAP//AwBQSwMEFAAGAAgAAAAhAJalh0vhAAAADQEAAA8AAABk&#10;cnMvZG93bnJldi54bWxMj8FKAzEQhu+C7xBG8GYTN9WUdbNlESwiKLR68DhNYnZxkyxJ2q5vb3rS&#10;48z/8c83zXp2IzmamIbgJdwuGBDjVdCDtxI+3p9uVkBSRq9xDN5I+DEJ1u3lRYO1Die/NcddtqSU&#10;+FSjhD7nqaY0qd44TIswGV+yrxAd5jJGS3XEUyl3I60Yu6cOB18u9DiZx96o793BSXjZbrCym2f2&#10;yj9z92az6lJUUl5fzd0DkGzm/AfDWb+oQ1uc9uHgdSKjBM5FVdASMC6WQApyx4UAsj+vxGoJtG3o&#10;/y/aXwAAAP//AwBQSwECLQAUAAYACAAAACEAtoM4kv4AAADhAQAAEwAAAAAAAAAAAAAAAAAAAAAA&#10;W0NvbnRlbnRfVHlwZXNdLnhtbFBLAQItABQABgAIAAAAIQA4/SH/1gAAAJQBAAALAAAAAAAAAAAA&#10;AAAAAC8BAABfcmVscy8ucmVsc1BLAQItABQABgAIAAAAIQB12sWyNAIAAJkEAAAOAAAAAAAAAAAA&#10;AAAAAC4CAABkcnMvZTJvRG9jLnhtbFBLAQItABQABgAIAAAAIQCWpYdL4QAAAA0BAAAPAAAAAAAA&#10;AAAAAAAAAI4EAABkcnMvZG93bnJldi54bWxQSwUGAAAAAAQABADzAAAAnAUAAAAA&#10;" fillcolor="window" strokecolor="window" strokeweight=".5pt">
                      <v:textbox>
                        <w:txbxContent>
                          <w:p w14:paraId="40E96C15" w14:textId="77777777" w:rsidR="009722FB" w:rsidRDefault="00B60735" w:rsidP="009722FB">
                            <w:pPr>
                              <w:jc w:val="center"/>
                            </w:pPr>
                            <w:r>
                              <w:t>2 gr</w:t>
                            </w:r>
                            <w:r w:rsidR="00333B51">
                              <w:t>å</w:t>
                            </w:r>
                          </w:p>
                        </w:txbxContent>
                      </v:textbox>
                    </v:shape>
                  </w:pict>
                </mc:Fallback>
              </mc:AlternateContent>
            </w:r>
            <w:r w:rsidRPr="00226D05">
              <w:rPr>
                <w:noProof/>
                <w:sz w:val="20"/>
                <w:lang w:val="en-US"/>
              </w:rPr>
              <mc:AlternateContent>
                <mc:Choice Requires="wps">
                  <w:drawing>
                    <wp:anchor distT="0" distB="0" distL="114300" distR="114300" simplePos="0" relativeHeight="252233728" behindDoc="0" locked="0" layoutInCell="1" allowOverlap="1" wp14:anchorId="57D6C31C" wp14:editId="6507FEBC">
                      <wp:simplePos x="0" y="0"/>
                      <wp:positionH relativeFrom="column">
                        <wp:posOffset>2176682</wp:posOffset>
                      </wp:positionH>
                      <wp:positionV relativeFrom="paragraph">
                        <wp:posOffset>5518052</wp:posOffset>
                      </wp:positionV>
                      <wp:extent cx="1237957" cy="302456"/>
                      <wp:effectExtent l="0" t="0" r="19685" b="21590"/>
                      <wp:wrapNone/>
                      <wp:docPr id="765" name="Text Box 765"/>
                      <wp:cNvGraphicFramePr/>
                      <a:graphic xmlns:a="http://schemas.openxmlformats.org/drawingml/2006/main">
                        <a:graphicData uri="http://schemas.microsoft.com/office/word/2010/wordprocessingShape">
                          <wps:wsp>
                            <wps:cNvSpPr txBox="1"/>
                            <wps:spPr>
                              <a:xfrm>
                                <a:off x="0" y="0"/>
                                <a:ext cx="1237957" cy="302456"/>
                              </a:xfrm>
                              <a:prstGeom prst="rect">
                                <a:avLst/>
                              </a:prstGeom>
                              <a:solidFill>
                                <a:sysClr val="window" lastClr="FFFFFF"/>
                              </a:solidFill>
                              <a:ln w="6350">
                                <a:solidFill>
                                  <a:sysClr val="window" lastClr="FFFFFF"/>
                                </a:solidFill>
                              </a:ln>
                            </wps:spPr>
                            <wps:txbx>
                              <w:txbxContent>
                                <w:p w14:paraId="47A76B16" w14:textId="77777777" w:rsidR="009722FB" w:rsidRDefault="00B60735" w:rsidP="009722FB">
                                  <w:pPr>
                                    <w:jc w:val="center"/>
                                  </w:pPr>
                                  <w:r>
                                    <w:t>3 </w:t>
                                  </w:r>
                                  <w:r w:rsidR="00333B51">
                                    <w:t>lila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57D6C31C" id="Text Box 765" o:spid="_x0000_s1287" type="#_x0000_t202" style="position:absolute;left:0;text-align:left;margin-left:171.4pt;margin-top:434.5pt;width:97.5pt;height:23.8pt;z-index:25223372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vxvPNQIAAJkEAAAOAAAAZHJzL2Uyb0RvYy54bWysVEtv2zAMvg/YfxB0X+w4r9WIU2QpMgwI&#10;2gLp0LMiy7EBWdQkJXb260fJzqPdTsVyUEiR4uPjR8/v21qSozC2ApXR4SCmRCgOeaX2Gf35sv7y&#10;lRLrmMqZBCUyehKW3i8+f5o3OhUJlCBzYQgGUTZtdEZL53QaRZaXomZ2AFooNBZgauZQNfsoN6zB&#10;6LWMkjieRg2YXBvgwlq8feiMdBHiF4Xg7qkorHBEZhRrc+E04dz5M1rMWbo3TJcV78tgH6iiZpXC&#10;pJdQD8wxcjDVX6HqihuwULgBhzqCoqi4CD1gN8P4XTfbkmkRekFwrL7AZP9fWP543OpnQ1z7DVoc&#10;oAek0Ta1eOn7aQtT+3+slKAdITxdYBOtI9w/Skazu8mMEo62UZyMJ1MfJrq+1sa67wJq4oWMGhxL&#10;QIsdN9Z1rmcXn8yCrPJ1JWVQTnYlDTkynCAOPoeGEsmsw8uMrsOvz/bmmVSkyeh0NIlDpjc2+5GQ&#10;2I5U2NUVHS+5dteSKs9oggD02O0gPyGkBjq2Wc3XFfa9waKfmUF6IYq4Mu4Jj0IClgm9REkJ5ve/&#10;7r0/Th2tlDRI14zaXwdmBGLxQyEf7objsed3UMaTWYKKubXsbi3qUK8A8RzicmoeRO/v5FksDNSv&#10;uFlLnxVNTHHMnVF3FleuWyLcTC6Wy+CEjNbMbdRWcx/aD89P9aV9ZUb3o3dImkc4E5ul7xjQ+fYo&#10;dzj2CvI/UKrfVb9gt3rwun5RFn8AAAD//wMAUEsDBBQABgAIAAAAIQChJ7D94QAAAAsBAAAPAAAA&#10;ZHJzL2Rvd25yZXYueG1sTI/BTsMwEETvSPyDtUjcqNMEQhviVBESFUIqUksPPbq2cSLidWS7bfh7&#10;lhMcZ2c0+6ZeTW5gZxNi71HAfJYBM6i87tEK2H+83C2AxSRRy8GjEfBtIqya66taVtpfcGvOu2QZ&#10;lWCspIAupbHiPKrOOBlnfjRI3qcPTiaSwXId5IXK3cDzLCu5kz3Sh06O5rkz6mt3cgLetmuZ2/Vr&#10;tikOqX23SbUxKCFub6b2CVgyU/oLwy8+oUNDTEd/Qh3ZIKC4zwk9CViUSxpFiYfikS5HAct5WQJv&#10;av5/Q/MDAAD//wMAUEsBAi0AFAAGAAgAAAAhALaDOJL+AAAA4QEAABMAAAAAAAAAAAAAAAAAAAAA&#10;AFtDb250ZW50X1R5cGVzXS54bWxQSwECLQAUAAYACAAAACEAOP0h/9YAAACUAQAACwAAAAAAAAAA&#10;AAAAAAAvAQAAX3JlbHMvLnJlbHNQSwECLQAUAAYACAAAACEAmb8bzzUCAACZBAAADgAAAAAAAAAA&#10;AAAAAAAuAgAAZHJzL2Uyb0RvYy54bWxQSwECLQAUAAYACAAAACEAoSew/eEAAAALAQAADwAAAAAA&#10;AAAAAAAAAACPBAAAZHJzL2Rvd25yZXYueG1sUEsFBgAAAAAEAAQA8wAAAJ0FAAAAAA==&#10;" fillcolor="window" strokecolor="window" strokeweight=".5pt">
                      <v:textbox>
                        <w:txbxContent>
                          <w:p w14:paraId="47A76B16" w14:textId="77777777" w:rsidR="009722FB" w:rsidRDefault="00B60735" w:rsidP="009722FB">
                            <w:pPr>
                              <w:jc w:val="center"/>
                            </w:pPr>
                            <w:r>
                              <w:t>3 </w:t>
                            </w:r>
                            <w:r w:rsidR="00333B51">
                              <w:t>lila</w:t>
                            </w:r>
                          </w:p>
                        </w:txbxContent>
                      </v:textbox>
                    </v:shape>
                  </w:pict>
                </mc:Fallback>
              </mc:AlternateContent>
            </w:r>
            <w:r w:rsidRPr="00226D05">
              <w:rPr>
                <w:noProof/>
                <w:sz w:val="20"/>
                <w:lang w:val="en-US"/>
              </w:rPr>
              <mc:AlternateContent>
                <mc:Choice Requires="wps">
                  <w:drawing>
                    <wp:anchor distT="0" distB="0" distL="114300" distR="114300" simplePos="0" relativeHeight="252221440" behindDoc="0" locked="0" layoutInCell="1" allowOverlap="1" wp14:anchorId="7EC44BE8" wp14:editId="4BA10CC6">
                      <wp:simplePos x="0" y="0"/>
                      <wp:positionH relativeFrom="column">
                        <wp:posOffset>2064141</wp:posOffset>
                      </wp:positionH>
                      <wp:positionV relativeFrom="paragraph">
                        <wp:posOffset>3429000</wp:posOffset>
                      </wp:positionV>
                      <wp:extent cx="1420251" cy="281354"/>
                      <wp:effectExtent l="0" t="0" r="27940" b="23495"/>
                      <wp:wrapNone/>
                      <wp:docPr id="759" name="Text Box 759"/>
                      <wp:cNvGraphicFramePr/>
                      <a:graphic xmlns:a="http://schemas.openxmlformats.org/drawingml/2006/main">
                        <a:graphicData uri="http://schemas.microsoft.com/office/word/2010/wordprocessingShape">
                          <wps:wsp>
                            <wps:cNvSpPr txBox="1"/>
                            <wps:spPr>
                              <a:xfrm>
                                <a:off x="0" y="0"/>
                                <a:ext cx="1420251" cy="281354"/>
                              </a:xfrm>
                              <a:prstGeom prst="rect">
                                <a:avLst/>
                              </a:prstGeom>
                              <a:solidFill>
                                <a:sysClr val="window" lastClr="FFFFFF"/>
                              </a:solidFill>
                              <a:ln w="6350">
                                <a:solidFill>
                                  <a:sysClr val="window" lastClr="FFFFFF"/>
                                </a:solidFill>
                              </a:ln>
                            </wps:spPr>
                            <wps:txbx>
                              <w:txbxContent>
                                <w:p w14:paraId="1430F524" w14:textId="77777777" w:rsidR="009722FB" w:rsidRDefault="00B60735" w:rsidP="009722FB">
                                  <w:pPr>
                                    <w:jc w:val="center"/>
                                  </w:pPr>
                                  <w:r>
                                    <w:t>1 bl</w:t>
                                  </w:r>
                                  <w:r w:rsidR="00333B51">
                                    <w:t>å</w:t>
                                  </w:r>
                                  <w:r>
                                    <w:t xml:space="preserve"> + 1 </w:t>
                                  </w:r>
                                  <w:r w:rsidR="00333B51">
                                    <w:t>lila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7EC44BE8" id="Text Box 759" o:spid="_x0000_s1288" type="#_x0000_t202" style="position:absolute;left:0;text-align:left;margin-left:162.55pt;margin-top:270pt;width:111.85pt;height:22.15pt;z-index:25222144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BJiANAIAAJkEAAAOAAAAZHJzL2Uyb0RvYy54bWysVN9v2jAQfp+0/8Hy+0hIoaMRoWJUTJNQ&#10;W4lOfTaOQyI5Ps82JOyv39lJgHZ7qsaDufOd78d332V+39aSHIWxFaiMjkcxJUJxyCu1z+jPl/WX&#10;GSXWMZUzCUpk9CQsvV98/jRvdCoSKEHmwhAMomza6IyWzuk0iiwvRc3sCLRQaCzA1MyhavZRbliD&#10;0WsZJXF8GzVgcm2AC2vx9qEz0kWIXxSCu6eisMIRmVGszYXThHPnz2gxZ+neMF1WvC+DfaCKmlUK&#10;k55DPTDHyMFUf4WqK27AQuFGHOoIiqLiIvSA3Yzjd91sS6ZF6AXBsfoMk/1/YfnjcaufDXHtN2hx&#10;gB6QRtvU4qXvpy1M7f+xUoJ2hPB0hk20jnD/aJLEyXRMCUdbMhvfTCc+THR5rY113wXUxAsZNTiW&#10;gBY7bqzrXAcXn8yCrPJ1JWVQTnYlDTkynCAOPoeGEsmsw8uMrsOvz/bmmVSkyejtzTQOmd7Y7EdC&#10;YjtSYVcXdLzk2l1Lqhz7ns4G7HaQnxBSAx3brObrCvveYNHPzCC9EEVcGfeERyEBy4ReoqQE8/tf&#10;994fp45WShqka0btrwMzArH4oZAPd+PJxPM7KJPp1wQVc23ZXVvUoV4B4okzw+qC6P2dHMTCQP2K&#10;m7X0WdHEFMfcGXWDuHLdEuFmcrFcBidktGZuo7aa+9B+eH6qL+0rM7ofvUPSPMJAbJa+Y0Dn26Pc&#10;4dgryP9AqX5X/YJd68Hr8kVZ/AEAAP//AwBQSwMEFAAGAAgAAAAhACLRNmLgAAAACwEAAA8AAABk&#10;cnMvZG93bnJldi54bWxMj01LxDAQhu+C/yGM4M1Nth9SatOlCC4iKOzqwWM2jWmxmZQku1v/vePJ&#10;vc0wD+88b7NZ3MROJsTRo4T1SgAzqH0/opXw8f50VwGLSWGvJo9Gwo+JsGmvrxpV9/6MO3PaJ8so&#10;BGOtJAwpzTXnUQ/Gqbjys0G6ffngVKI1WN4HdaZwN/FMiHvu1Ij0YVCzeRyM/t4fnYSX3VZldvss&#10;XvPP1L3ZpLsYtJS3N0v3ACyZJf3D8KdP6tCS08EfsY9skpBn5ZpQCWUhqBQRZVFRmQMNVZEDbxt+&#10;2aH9BQAA//8DAFBLAQItABQABgAIAAAAIQC2gziS/gAAAOEBAAATAAAAAAAAAAAAAAAAAAAAAABb&#10;Q29udGVudF9UeXBlc10ueG1sUEsBAi0AFAAGAAgAAAAhADj9If/WAAAAlAEAAAsAAAAAAAAAAAAA&#10;AAAALwEAAF9yZWxzLy5yZWxzUEsBAi0AFAAGAAgAAAAhAFwEmIA0AgAAmQQAAA4AAAAAAAAAAAAA&#10;AAAALgIAAGRycy9lMm9Eb2MueG1sUEsBAi0AFAAGAAgAAAAhACLRNmLgAAAACwEAAA8AAAAAAAAA&#10;AAAAAAAAjgQAAGRycy9kb3ducmV2LnhtbFBLBQYAAAAABAAEAPMAAACbBQAAAAA=&#10;" fillcolor="window" strokecolor="window" strokeweight=".5pt">
                      <v:textbox>
                        <w:txbxContent>
                          <w:p w14:paraId="1430F524" w14:textId="77777777" w:rsidR="009722FB" w:rsidRDefault="00B60735" w:rsidP="009722FB">
                            <w:pPr>
                              <w:jc w:val="center"/>
                            </w:pPr>
                            <w:r>
                              <w:t>1 bl</w:t>
                            </w:r>
                            <w:r w:rsidR="00333B51">
                              <w:t>å</w:t>
                            </w:r>
                            <w:r>
                              <w:t xml:space="preserve"> + 1 </w:t>
                            </w:r>
                            <w:r w:rsidR="00333B51">
                              <w:t>lila</w:t>
                            </w:r>
                          </w:p>
                        </w:txbxContent>
                      </v:textbox>
                    </v:shape>
                  </w:pict>
                </mc:Fallback>
              </mc:AlternateContent>
            </w:r>
            <w:r w:rsidRPr="00226D05">
              <w:rPr>
                <w:noProof/>
                <w:sz w:val="20"/>
                <w:lang w:val="en-US"/>
              </w:rPr>
              <mc:AlternateContent>
                <mc:Choice Requires="wps">
                  <w:drawing>
                    <wp:anchor distT="0" distB="0" distL="114300" distR="114300" simplePos="0" relativeHeight="252219392" behindDoc="0" locked="0" layoutInCell="1" allowOverlap="1" wp14:anchorId="7C73EDC1" wp14:editId="0674FF8D">
                      <wp:simplePos x="0" y="0"/>
                      <wp:positionH relativeFrom="column">
                        <wp:posOffset>2310325</wp:posOffset>
                      </wp:positionH>
                      <wp:positionV relativeFrom="paragraph">
                        <wp:posOffset>3105443</wp:posOffset>
                      </wp:positionV>
                      <wp:extent cx="1005840" cy="267237"/>
                      <wp:effectExtent l="0" t="0" r="22860" b="19050"/>
                      <wp:wrapNone/>
                      <wp:docPr id="758" name="Text Box 758"/>
                      <wp:cNvGraphicFramePr/>
                      <a:graphic xmlns:a="http://schemas.openxmlformats.org/drawingml/2006/main">
                        <a:graphicData uri="http://schemas.microsoft.com/office/word/2010/wordprocessingShape">
                          <wps:wsp>
                            <wps:cNvSpPr txBox="1"/>
                            <wps:spPr>
                              <a:xfrm>
                                <a:off x="0" y="0"/>
                                <a:ext cx="1005840" cy="267237"/>
                              </a:xfrm>
                              <a:prstGeom prst="rect">
                                <a:avLst/>
                              </a:prstGeom>
                              <a:solidFill>
                                <a:sysClr val="window" lastClr="FFFFFF"/>
                              </a:solidFill>
                              <a:ln w="6350">
                                <a:solidFill>
                                  <a:sysClr val="window" lastClr="FFFFFF"/>
                                </a:solidFill>
                              </a:ln>
                            </wps:spPr>
                            <wps:txbx>
                              <w:txbxContent>
                                <w:p w14:paraId="771961E9" w14:textId="77777777" w:rsidR="009722FB" w:rsidRDefault="00B60735" w:rsidP="009722FB">
                                  <w:pPr>
                                    <w:jc w:val="center"/>
                                  </w:pPr>
                                  <w:r>
                                    <w:t>1 </w:t>
                                  </w:r>
                                  <w:r w:rsidR="00333B51">
                                    <w:t>lila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7C73EDC1" id="Text Box 758" o:spid="_x0000_s1289" type="#_x0000_t202" style="position:absolute;left:0;text-align:left;margin-left:181.9pt;margin-top:244.5pt;width:79.2pt;height:21.05pt;z-index:25221939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SVs6NAIAAJkEAAAOAAAAZHJzL2Uyb0RvYy54bWysVN1v2jAQf5+0/8Hy+0igfLQRoWJUTJNQ&#10;W4lWfTaOQyI5Ps82JOyv39lJgHZ7qsaDufOd7+N3v8v8vqkkOQpjS1ApHQ5iSoTikJVqn9LXl/W3&#10;W0qsYypjEpRI6UlYer/4+mVe60SMoACZCUMwiLJJrVNaOKeTKLK8EBWzA9BCoTEHUzGHqtlHmWE1&#10;Rq9kNIrjaVSDybQBLqzF24fWSBchfp4L7p7y3ApHZEqxNhdOE86dP6PFnCV7w3RR8q4M9okqKlYq&#10;THoO9cAcIwdT/hWqKrkBC7kbcKgiyPOSi9ADdjOMP3SzLZgWoRcEx+ozTPb/heWPx61+NsQ136HB&#10;AXpAam0Ti5e+nyY3lf/HSgnaEcLTGTbROML9ozie3I7RxNE2ms5GNzMfJrq81sa6HwIq4oWUGhxL&#10;QIsdN9a1rr2LT2ZBltm6lDIoJ7uShhwZThAHn0FNiWTW4WVK1+HXZXv3TCpSp3R6M4lDpnc2+5mQ&#10;2I5U2NUFHS+5ZteQMsO+J3c9djvITgipgZZtVvN1iX1vsOhnZpBeCBWujHvCI5eAZUInUVKA+f2v&#10;e++PU0crJTXSNaX214EZgVj8VMiHu+HYT8AFZTyZjVAx15bdtUUdqhUgnkNcTs2D6P2d7MXcQPWG&#10;m7X0WdHEFMfcKXW9uHLtEuFmcrFcBidktGZuo7aa+9B+eH6qL80bM7obvUPSPEJPbJZ8YEDr26Hc&#10;4tgpyP9AqW5X/YJd68Hr8kVZ/AEAAP//AwBQSwMEFAAGAAgAAAAhAOqMVYzhAAAACwEAAA8AAABk&#10;cnMvZG93bnJldi54bWxMj1FLwzAUhd8F/0O4gm8ubapj1qajCA4RFDZ98PEuiWmxSUqSbfXfe31y&#10;b+dyDud+p1nPbmRHE9MQvIRyUQAzXgU9eCvh4/3pZgUsZfQax+CNhB+TYN1eXjRY63DyW3PcZcuo&#10;xKcaJfQ5TzXnSfXGYVqEyXjyvkJ0mOmMluuIJyp3IxdFseQOB08fepzMY2/U9+7gJLxsNyjs5rl4&#10;rT5z92az6lJUUl5fzd0DsGzm/B+GP3xCh5aY9uHgdWKjhGpZEXqWcLu6p1GUuBNCANuTqMoSeNvw&#10;8w3tLwAAAP//AwBQSwECLQAUAAYACAAAACEAtoM4kv4AAADhAQAAEwAAAAAAAAAAAAAAAAAAAAAA&#10;W0NvbnRlbnRfVHlwZXNdLnhtbFBLAQItABQABgAIAAAAIQA4/SH/1gAAAJQBAAALAAAAAAAAAAAA&#10;AAAAAC8BAABfcmVscy8ucmVsc1BLAQItABQABgAIAAAAIQChSVs6NAIAAJkEAAAOAAAAAAAAAAAA&#10;AAAAAC4CAABkcnMvZTJvRG9jLnhtbFBLAQItABQABgAIAAAAIQDqjFWM4QAAAAsBAAAPAAAAAAAA&#10;AAAAAAAAAI4EAABkcnMvZG93bnJldi54bWxQSwUGAAAAAAQABADzAAAAnAUAAAAA&#10;" fillcolor="window" strokecolor="window" strokeweight=".5pt">
                      <v:textbox>
                        <w:txbxContent>
                          <w:p w14:paraId="771961E9" w14:textId="77777777" w:rsidR="009722FB" w:rsidRDefault="00B60735" w:rsidP="009722FB">
                            <w:pPr>
                              <w:jc w:val="center"/>
                            </w:pPr>
                            <w:r>
                              <w:t>1 </w:t>
                            </w:r>
                            <w:r w:rsidR="00333B51">
                              <w:t>lila</w:t>
                            </w:r>
                          </w:p>
                        </w:txbxContent>
                      </v:textbox>
                    </v:shape>
                  </w:pict>
                </mc:Fallback>
              </mc:AlternateContent>
            </w:r>
            <w:r w:rsidRPr="00226D05">
              <w:rPr>
                <w:noProof/>
                <w:sz w:val="20"/>
                <w:lang w:val="en-US"/>
              </w:rPr>
              <mc:AlternateContent>
                <mc:Choice Requires="wps">
                  <w:drawing>
                    <wp:anchor distT="0" distB="0" distL="114300" distR="114300" simplePos="0" relativeHeight="252217344" behindDoc="0" locked="0" layoutInCell="1" allowOverlap="1" wp14:anchorId="517C7034" wp14:editId="2DE96CA2">
                      <wp:simplePos x="0" y="0"/>
                      <wp:positionH relativeFrom="column">
                        <wp:posOffset>2282190</wp:posOffset>
                      </wp:positionH>
                      <wp:positionV relativeFrom="paragraph">
                        <wp:posOffset>2753751</wp:posOffset>
                      </wp:positionV>
                      <wp:extent cx="1005840" cy="267286"/>
                      <wp:effectExtent l="0" t="0" r="22860" b="19050"/>
                      <wp:wrapNone/>
                      <wp:docPr id="757" name="Text Box 757"/>
                      <wp:cNvGraphicFramePr/>
                      <a:graphic xmlns:a="http://schemas.openxmlformats.org/drawingml/2006/main">
                        <a:graphicData uri="http://schemas.microsoft.com/office/word/2010/wordprocessingShape">
                          <wps:wsp>
                            <wps:cNvSpPr txBox="1"/>
                            <wps:spPr>
                              <a:xfrm>
                                <a:off x="0" y="0"/>
                                <a:ext cx="1005840" cy="267286"/>
                              </a:xfrm>
                              <a:prstGeom prst="rect">
                                <a:avLst/>
                              </a:prstGeom>
                              <a:solidFill>
                                <a:sysClr val="window" lastClr="FFFFFF"/>
                              </a:solidFill>
                              <a:ln w="6350">
                                <a:solidFill>
                                  <a:sysClr val="window" lastClr="FFFFFF"/>
                                </a:solidFill>
                              </a:ln>
                            </wps:spPr>
                            <wps:txbx>
                              <w:txbxContent>
                                <w:p w14:paraId="148476CF" w14:textId="77777777" w:rsidR="009722FB" w:rsidRDefault="00B60735" w:rsidP="009722FB">
                                  <w:pPr>
                                    <w:jc w:val="center"/>
                                  </w:pPr>
                                  <w:r>
                                    <w:t>1 bl</w:t>
                                  </w:r>
                                  <w:r w:rsidR="00333B51">
                                    <w:t>å</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517C7034" id="Text Box 757" o:spid="_x0000_s1290" type="#_x0000_t202" style="position:absolute;left:0;text-align:left;margin-left:179.7pt;margin-top:216.85pt;width:79.2pt;height:21.05pt;z-index:25221734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Dsx3MwIAAJkEAAAOAAAAZHJzL2Uyb0RvYy54bWysVN9v2jAQfp+0/8Hy+0hgQGlEqBgV0yTU&#10;VqJTn43jkEi2z7MNCfvrd3YCpd2eqvFg7nzn+/Hdd5nftUqSo7CuBp3T4SClRGgORa33Of35vP4y&#10;o8R5pgsmQYucnoSjd4vPn+aNycQIKpCFsASDaJc1JqeV9yZLEscroZgbgBEajSVYxTyqdp8UljUY&#10;XclklKbTpAFbGAtcOIe3952RLmL8shTcP5alE57InGJtPp42nrtwJos5y/aWmarmfRnsA1UoVmtM&#10;egl1zzwjB1v/FUrV3IKD0g84qATKsuYi9oDdDNN33WwrZkTsBcFx5gKT+39h+cNxa54s8e03aHGA&#10;AZDGuMzhZeinLa0K/1gpQTtCeLrAJlpPeHiUppPZGE0cbaPpzWg2DWGS19fGOv9dgCJByKnFsUS0&#10;2HHjfOd6dgnJHMi6WNdSRuXkVtKSI8MJ4uALaCiRzHm8zOk6/vpsb55JTZqcTr9O0pjpjc19JCS2&#10;IzV29YpOkHy7a0ldhL4jmcLdDooTQmqhY5szfF1j3xss+olZpBdChSvjH/EoJWCZ0EuUVGB//+s+&#10;+OPU0UpJg3TNqft1YFYgFj808uF2OA4T8FEZT25GqNhry+7aog9qBYjnEJfT8CgGfy/PYmlBveBm&#10;LUNWNDHNMXdO/Vlc+W6JcDO5WC6jEzLaML/RW8ND6DC8MNXn9oVZ04/eI2ke4Exslr1jQOfbo9zh&#10;2CvI/0ipflfDgl3r0ev1i7L4AwAA//8DAFBLAwQUAAYACAAAACEAhf+m6+EAAAALAQAADwAAAGRy&#10;cy9kb3ducmV2LnhtbEyPy07DMBBF90j8gzVI7KjTpiElxKkiJCqEBFIfC5auPTgRsR3Zbhv+nmEF&#10;y5k5unNuvZ7swM4YYu+dgPksA4ZOed07I+Cwf75bAYtJOi0H71DAN0ZYN9dXtay0v7gtnnfJMApx&#10;sZICupTGivOoOrQyzvyIjm6fPliZaAyG6yAvFG4Hvsiye25l7+hDJ0d86lB97U5WwOt2Ixdm85K9&#10;5R+pfTdJtTEoIW5vpvYRWMIp/cHwq0/q0JDT0Z+cjmwQkBcPS0IFLPO8BEZEMS+pzJE2ZbEC3tT8&#10;f4fmBwAA//8DAFBLAQItABQABgAIAAAAIQC2gziS/gAAAOEBAAATAAAAAAAAAAAAAAAAAAAAAABb&#10;Q29udGVudF9UeXBlc10ueG1sUEsBAi0AFAAGAAgAAAAhADj9If/WAAAAlAEAAAsAAAAAAAAAAAAA&#10;AAAALwEAAF9yZWxzLy5yZWxzUEsBAi0AFAAGAAgAAAAhACoOzHczAgAAmQQAAA4AAAAAAAAAAAAA&#10;AAAALgIAAGRycy9lMm9Eb2MueG1sUEsBAi0AFAAGAAgAAAAhAIX/puvhAAAACwEAAA8AAAAAAAAA&#10;AAAAAAAAjQQAAGRycy9kb3ducmV2LnhtbFBLBQYAAAAABAAEAPMAAACbBQAAAAA=&#10;" fillcolor="window" strokecolor="window" strokeweight=".5pt">
                      <v:textbox>
                        <w:txbxContent>
                          <w:p w14:paraId="148476CF" w14:textId="77777777" w:rsidR="009722FB" w:rsidRDefault="00B60735" w:rsidP="009722FB">
                            <w:pPr>
                              <w:jc w:val="center"/>
                            </w:pPr>
                            <w:r>
                              <w:t>1 bl</w:t>
                            </w:r>
                            <w:r w:rsidR="00333B51">
                              <w:t>å</w:t>
                            </w:r>
                          </w:p>
                        </w:txbxContent>
                      </v:textbox>
                    </v:shape>
                  </w:pict>
                </mc:Fallback>
              </mc:AlternateContent>
            </w:r>
            <w:r w:rsidRPr="00226D05">
              <w:rPr>
                <w:noProof/>
                <w:sz w:val="20"/>
                <w:lang w:val="en-US"/>
              </w:rPr>
              <w:drawing>
                <wp:inline distT="0" distB="0" distL="0" distR="0" wp14:anchorId="6EF95259" wp14:editId="6DD915D1">
                  <wp:extent cx="5753100" cy="7248525"/>
                  <wp:effectExtent l="0" t="0" r="0" b="9525"/>
                  <wp:docPr id="307815786" name="Picture 3078157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86" name=""/>
                          <pic:cNvPicPr/>
                        </pic:nvPicPr>
                        <pic:blipFill>
                          <a:blip r:embed="rId40"/>
                          <a:stretch>
                            <a:fillRect/>
                          </a:stretch>
                        </pic:blipFill>
                        <pic:spPr>
                          <a:xfrm>
                            <a:off x="0" y="0"/>
                            <a:ext cx="5753100" cy="7248525"/>
                          </a:xfrm>
                          <a:prstGeom prst="rect">
                            <a:avLst/>
                          </a:prstGeom>
                        </pic:spPr>
                      </pic:pic>
                    </a:graphicData>
                  </a:graphic>
                </wp:inline>
              </w:drawing>
            </w:r>
            <w:r w:rsidRPr="00226D05">
              <w:rPr>
                <w:noProof/>
                <w:sz w:val="20"/>
                <w:lang w:val="en-US"/>
              </w:rPr>
              <mc:AlternateContent>
                <mc:Choice Requires="wps">
                  <w:drawing>
                    <wp:anchor distT="0" distB="0" distL="114300" distR="114300" simplePos="0" relativeHeight="252176384" behindDoc="0" locked="0" layoutInCell="1" allowOverlap="1" wp14:anchorId="3C26EBEF" wp14:editId="3C361727">
                      <wp:simplePos x="0" y="0"/>
                      <wp:positionH relativeFrom="column">
                        <wp:posOffset>608135</wp:posOffset>
                      </wp:positionH>
                      <wp:positionV relativeFrom="paragraph">
                        <wp:posOffset>2155874</wp:posOffset>
                      </wp:positionV>
                      <wp:extent cx="872197" cy="253218"/>
                      <wp:effectExtent l="0" t="0" r="23495" b="13970"/>
                      <wp:wrapNone/>
                      <wp:docPr id="307815785" name="Text Box 307815785"/>
                      <wp:cNvGraphicFramePr/>
                      <a:graphic xmlns:a="http://schemas.openxmlformats.org/drawingml/2006/main">
                        <a:graphicData uri="http://schemas.microsoft.com/office/word/2010/wordprocessingShape">
                          <wps:wsp>
                            <wps:cNvSpPr txBox="1"/>
                            <wps:spPr>
                              <a:xfrm>
                                <a:off x="0" y="0"/>
                                <a:ext cx="872197" cy="253218"/>
                              </a:xfrm>
                              <a:prstGeom prst="rect">
                                <a:avLst/>
                              </a:prstGeom>
                              <a:solidFill>
                                <a:sysClr val="window" lastClr="FFFFFF"/>
                              </a:solidFill>
                              <a:ln w="6350">
                                <a:solidFill>
                                  <a:sysClr val="window" lastClr="FFFFFF"/>
                                </a:solidFill>
                              </a:ln>
                            </wps:spPr>
                            <wps:txbx>
                              <w:txbxContent>
                                <w:p w14:paraId="35B2011C" w14:textId="77777777" w:rsidR="009722FB" w:rsidRPr="00F64997" w:rsidRDefault="00B60735" w:rsidP="009722FB">
                                  <w:pPr>
                                    <w:jc w:val="center"/>
                                    <w:rPr>
                                      <w:b/>
                                    </w:rPr>
                                  </w:pPr>
                                  <w:r w:rsidRPr="00F64997">
                                    <w:rPr>
                                      <w:b/>
                                    </w:rPr>
                                    <w:t>DOS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3C26EBEF" id="Text Box 307815785" o:spid="_x0000_s1291" type="#_x0000_t202" style="position:absolute;left:0;text-align:left;margin-left:47.9pt;margin-top:169.75pt;width:68.7pt;height:19.95pt;z-index:25217638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UpGbNAIAAJgEAAAOAAAAZHJzL2Uyb0RvYy54bWysVEtv2zAMvg/YfxB0Xxy7SZoacYosRYYB&#10;QVsgLXpWZDk2IIuapMTOfv0o2Xm026mYDzIp0nx8/OjZfVtLchDGVqAyGg+GlAjFIa/ULqOvL6tv&#10;U0qsYypnEpTI6FFYej//+mXW6FQkUILMhSEYRNm00RktndNpFFleiprZAWih0FiAqZlD1eyi3LAG&#10;o9cySobDSdSAybUBLqzF24fOSOchflEI7p6KwgpHZEaxNhdOE86tP6P5jKU7w3RZ8b4M9okqalYp&#10;THoO9cAcI3tT/RWqrrgBC4UbcKgjKIqKi9ADdhMPP3SzKZkWoRcEx+ozTPb/heWPh41+NsS136HF&#10;AXpAGm1Ti5e+n7YwtX9jpQTtCOHxDJtoHeF4Ob1N4rtbSjiakvFNEk99lOjysTbW/RBQEy9k1OBU&#10;AljssLaucz25+FwWZJWvKimDcrRLaciB4QBx7jk0lEhmHV5mdBWePtu7z6QiTUYnN+NhyPTOZj8T&#10;EtuRCru6gOMl125bUuXY9+QM3RbyIyJqoCOb1XxVYd9rLPqZGWQXgogb457wKCRgmdBLlJRgfv/r&#10;3vvj0NFKSYNszaj9tWdGIBY/FdLhLh6NPL2DMhrfJqiYa8v22qL29RIQzxh3U/Mgen8nT2JhoH7D&#10;xVr4rGhiimPujLqTuHTdDuFicrFYBCcktGZurTaa+9B+eH6qL+0bM7ofvUPOPMKJ1yz9wIDOt0e5&#10;w7FXkP6BUv2q+v261oPX5Ycy/wMAAP//AwBQSwMEFAAGAAgAAAAhAHBq1oXgAAAACgEAAA8AAABk&#10;cnMvZG93bnJldi54bWxMj8FOwzAQRO9I/IO1SNyoQ0yBhDhVhESFkIrUwoGjaxsnIl5HttuGv2c5&#10;wXFnRzNvmtXsR3a0MQ0BJVwvCmAWdTADOgnvb09X98BSVmjUGNBK+LYJVu35WaNqE064tcdddoxC&#10;MNVKQp/zVHOedG+9SoswWaTfZ4heZTqj4yaqE4X7kZdFccu9GpAaejXZx97qr93BS3jZrlXp1s/F&#10;Rnzk7tVl3aWopby8mLsHYNnO+c8Mv/iEDi0x7cMBTWKjhGpJ5FmCENUSGBlKIUpge1LuqhvgbcP/&#10;T2h/AAAA//8DAFBLAQItABQABgAIAAAAIQC2gziS/gAAAOEBAAATAAAAAAAAAAAAAAAAAAAAAABb&#10;Q29udGVudF9UeXBlc10ueG1sUEsBAi0AFAAGAAgAAAAhADj9If/WAAAAlAEAAAsAAAAAAAAAAAAA&#10;AAAALwEAAF9yZWxzLy5yZWxzUEsBAi0AFAAGAAgAAAAhAE5SkZs0AgAAmAQAAA4AAAAAAAAAAAAA&#10;AAAALgIAAGRycy9lMm9Eb2MueG1sUEsBAi0AFAAGAAgAAAAhAHBq1oXgAAAACgEAAA8AAAAAAAAA&#10;AAAAAAAAjgQAAGRycy9kb3ducmV2LnhtbFBLBQYAAAAABAAEAPMAAACbBQAAAAA=&#10;" fillcolor="window" strokecolor="window" strokeweight=".5pt">
                      <v:textbox>
                        <w:txbxContent>
                          <w:p w14:paraId="35B2011C" w14:textId="77777777" w:rsidR="009722FB" w:rsidRPr="00F64997" w:rsidRDefault="00B60735" w:rsidP="009722FB">
                            <w:pPr>
                              <w:jc w:val="center"/>
                              <w:rPr>
                                <w:b/>
                              </w:rPr>
                            </w:pPr>
                            <w:r w:rsidRPr="00F64997">
                              <w:rPr>
                                <w:b/>
                              </w:rPr>
                              <w:t>DOS</w:t>
                            </w:r>
                          </w:p>
                        </w:txbxContent>
                      </v:textbox>
                    </v:shape>
                  </w:pict>
                </mc:Fallback>
              </mc:AlternateContent>
            </w:r>
          </w:p>
        </w:tc>
      </w:tr>
      <w:bookmarkEnd w:id="20"/>
    </w:tbl>
    <w:p w14:paraId="62434B31" w14:textId="77777777" w:rsidR="009848E2" w:rsidRPr="004169A9" w:rsidRDefault="009848E2" w:rsidP="009848E2">
      <w:pPr>
        <w:tabs>
          <w:tab w:val="clear" w:pos="567"/>
        </w:tabs>
        <w:spacing w:line="240" w:lineRule="auto"/>
        <w:rPr>
          <w:bCs/>
          <w:lang w:val="sv-SE"/>
        </w:rPr>
      </w:pPr>
    </w:p>
    <w:p w14:paraId="4AA8779C" w14:textId="6E530692" w:rsidR="009722FB" w:rsidRPr="004169A9" w:rsidRDefault="00B60735" w:rsidP="009722FB">
      <w:pPr>
        <w:keepNext/>
        <w:keepLines/>
        <w:tabs>
          <w:tab w:val="clear" w:pos="567"/>
        </w:tabs>
        <w:spacing w:line="240" w:lineRule="auto"/>
        <w:rPr>
          <w:rFonts w:eastAsia="MS Mincho"/>
          <w:b/>
          <w:lang w:val="sv-SE" w:eastAsia="zh-CN"/>
        </w:rPr>
      </w:pPr>
      <w:r>
        <w:rPr>
          <w:rFonts w:eastAsia="MS Mincho"/>
          <w:b/>
          <w:lang w:val="sv-SE" w:eastAsia="zh-CN"/>
        </w:rPr>
        <w:lastRenderedPageBreak/>
        <w:t>Förbered</w:t>
      </w:r>
      <w:r w:rsidR="00C9248B" w:rsidRPr="004169A9">
        <w:rPr>
          <w:rFonts w:eastAsia="MS Mincho"/>
          <w:b/>
          <w:lang w:val="sv-SE" w:eastAsia="zh-CN"/>
        </w:rPr>
        <w:t xml:space="preserve"> inför inje</w:t>
      </w:r>
      <w:r w:rsidR="00D04842">
        <w:rPr>
          <w:rFonts w:eastAsia="MS Mincho"/>
          <w:b/>
          <w:lang w:val="sv-SE" w:eastAsia="zh-CN"/>
        </w:rPr>
        <w:t>k</w:t>
      </w:r>
      <w:r w:rsidR="00C9248B" w:rsidRPr="004169A9">
        <w:rPr>
          <w:rFonts w:eastAsia="MS Mincho"/>
          <w:b/>
          <w:lang w:val="sv-SE" w:eastAsia="zh-CN"/>
        </w:rPr>
        <w:t>tion av Xolair</w:t>
      </w:r>
    </w:p>
    <w:p w14:paraId="3C016939" w14:textId="77777777" w:rsidR="009722FB" w:rsidRPr="004169A9" w:rsidRDefault="009722FB" w:rsidP="009722FB">
      <w:pPr>
        <w:keepNext/>
        <w:keepLines/>
        <w:tabs>
          <w:tab w:val="clear" w:pos="567"/>
        </w:tabs>
        <w:spacing w:line="240" w:lineRule="auto"/>
        <w:rPr>
          <w:rFonts w:eastAsia="MS Mincho"/>
          <w:bCs/>
          <w:lang w:val="sv-SE" w:eastAsia="zh-CN"/>
        </w:rPr>
      </w:pPr>
    </w:p>
    <w:tbl>
      <w:tblPr>
        <w:tblStyle w:val="TableGrid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61"/>
        <w:gridCol w:w="4610"/>
      </w:tblGrid>
      <w:tr w:rsidR="00211724" w:rsidRPr="00410B74" w14:paraId="0223FCF9" w14:textId="77777777" w:rsidTr="009848E2">
        <w:tc>
          <w:tcPr>
            <w:tcW w:w="4461" w:type="dxa"/>
          </w:tcPr>
          <w:p w14:paraId="1D2E8979" w14:textId="02300C66" w:rsidR="009722FB" w:rsidRPr="004169A9" w:rsidRDefault="00B60735" w:rsidP="009848E2">
            <w:pPr>
              <w:keepNext/>
              <w:keepLines/>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20337B" w:rsidRPr="004169A9">
              <w:rPr>
                <w:rFonts w:ascii="Times New Roman" w:hAnsi="Times New Roman" w:cs="Times New Roman"/>
                <w:b/>
                <w:lang w:val="sv-SE"/>
              </w:rPr>
              <w:t>g</w:t>
            </w:r>
            <w:r w:rsidRPr="004169A9">
              <w:rPr>
                <w:rFonts w:ascii="Times New Roman" w:hAnsi="Times New Roman" w:cs="Times New Roman"/>
                <w:b/>
                <w:lang w:val="sv-SE"/>
              </w:rPr>
              <w:t xml:space="preserve"> 1. </w:t>
            </w:r>
            <w:r w:rsidR="00823EB5">
              <w:rPr>
                <w:rFonts w:ascii="Times New Roman" w:hAnsi="Times New Roman" w:cs="Times New Roman"/>
                <w:b/>
                <w:lang w:val="sv-SE"/>
              </w:rPr>
              <w:t xml:space="preserve">Ta ut </w:t>
            </w:r>
            <w:r w:rsidR="006B5688">
              <w:rPr>
                <w:rFonts w:ascii="Times New Roman" w:hAnsi="Times New Roman" w:cs="Times New Roman"/>
                <w:b/>
                <w:lang w:val="sv-SE"/>
              </w:rPr>
              <w:t>förpackningen</w:t>
            </w:r>
            <w:r w:rsidR="00823EB5">
              <w:rPr>
                <w:rFonts w:ascii="Times New Roman" w:hAnsi="Times New Roman" w:cs="Times New Roman"/>
                <w:b/>
                <w:lang w:val="sv-SE"/>
              </w:rPr>
              <w:t xml:space="preserve"> i rumstemperatur</w:t>
            </w:r>
          </w:p>
          <w:p w14:paraId="1D5CB1AA" w14:textId="77777777" w:rsidR="009722FB" w:rsidRPr="004169A9" w:rsidRDefault="009722FB" w:rsidP="009848E2">
            <w:pPr>
              <w:keepNext/>
              <w:keepLines/>
              <w:tabs>
                <w:tab w:val="clear" w:pos="567"/>
              </w:tabs>
              <w:spacing w:line="240" w:lineRule="auto"/>
              <w:rPr>
                <w:rFonts w:ascii="Times New Roman" w:hAnsi="Times New Roman" w:cs="Times New Roman"/>
                <w:bCs/>
                <w:lang w:val="sv-SE"/>
              </w:rPr>
            </w:pPr>
          </w:p>
          <w:p w14:paraId="08187DE9" w14:textId="77777777" w:rsidR="0020337B" w:rsidRPr="004169A9" w:rsidRDefault="00B60735" w:rsidP="009848E2">
            <w:pPr>
              <w:keepNext/>
              <w:keepLines/>
              <w:tabs>
                <w:tab w:val="clear" w:pos="567"/>
              </w:tabs>
              <w:spacing w:line="240" w:lineRule="auto"/>
              <w:rPr>
                <w:rFonts w:ascii="Times New Roman" w:hAnsi="Times New Roman" w:cs="Times New Roman"/>
                <w:b/>
                <w:lang w:val="sv-SE"/>
              </w:rPr>
            </w:pPr>
            <w:r w:rsidRPr="004169A9">
              <w:rPr>
                <w:rFonts w:ascii="Times New Roman" w:hAnsi="Times New Roman" w:cs="Times New Roman"/>
                <w:bCs/>
                <w:lang w:val="sv-SE"/>
              </w:rPr>
              <w:t>Ta u</w:t>
            </w:r>
            <w:r w:rsidR="00047F5F" w:rsidRPr="004169A9">
              <w:rPr>
                <w:rFonts w:ascii="Times New Roman" w:hAnsi="Times New Roman" w:cs="Times New Roman"/>
                <w:bCs/>
                <w:lang w:val="sv-SE"/>
              </w:rPr>
              <w:t>t förpackningen</w:t>
            </w:r>
            <w:r w:rsidRPr="004169A9">
              <w:rPr>
                <w:rFonts w:ascii="Times New Roman" w:hAnsi="Times New Roman" w:cs="Times New Roman"/>
                <w:bCs/>
                <w:lang w:val="sv-SE"/>
              </w:rPr>
              <w:t xml:space="preserve"> med den förfyllda sprutan ur kylskåpet </w:t>
            </w:r>
            <w:r w:rsidRPr="004169A9">
              <w:rPr>
                <w:rFonts w:ascii="Times New Roman" w:hAnsi="Times New Roman" w:cs="Times New Roman"/>
                <w:b/>
                <w:lang w:val="sv-SE"/>
              </w:rPr>
              <w:t xml:space="preserve">och </w:t>
            </w:r>
            <w:r w:rsidR="00047F5F" w:rsidRPr="004169A9">
              <w:rPr>
                <w:rFonts w:ascii="Times New Roman" w:hAnsi="Times New Roman" w:cs="Times New Roman"/>
                <w:b/>
                <w:lang w:val="sv-SE"/>
              </w:rPr>
              <w:t>låt</w:t>
            </w:r>
            <w:r w:rsidRPr="004169A9">
              <w:rPr>
                <w:rFonts w:ascii="Times New Roman" w:hAnsi="Times New Roman" w:cs="Times New Roman"/>
                <w:b/>
                <w:lang w:val="sv-SE"/>
              </w:rPr>
              <w:t xml:space="preserve"> den</w:t>
            </w:r>
            <w:r w:rsidR="00047F5F" w:rsidRPr="004169A9">
              <w:rPr>
                <w:rFonts w:ascii="Times New Roman" w:hAnsi="Times New Roman" w:cs="Times New Roman"/>
                <w:b/>
                <w:lang w:val="sv-SE"/>
              </w:rPr>
              <w:t xml:space="preserve"> ligga framme</w:t>
            </w:r>
            <w:r w:rsidRPr="004169A9">
              <w:rPr>
                <w:rFonts w:ascii="Times New Roman" w:hAnsi="Times New Roman" w:cs="Times New Roman"/>
                <w:b/>
                <w:lang w:val="sv-SE"/>
              </w:rPr>
              <w:t xml:space="preserve"> oöppnad</w:t>
            </w:r>
            <w:r w:rsidR="00047F5F" w:rsidRPr="004169A9">
              <w:rPr>
                <w:rFonts w:ascii="Times New Roman" w:hAnsi="Times New Roman" w:cs="Times New Roman"/>
                <w:b/>
                <w:lang w:val="sv-SE"/>
              </w:rPr>
              <w:t xml:space="preserve"> tills rumstemperatur uppnås (minst 30 minuter)</w:t>
            </w:r>
            <w:r w:rsidR="0056509E">
              <w:rPr>
                <w:rFonts w:ascii="Times New Roman" w:hAnsi="Times New Roman" w:cs="Times New Roman"/>
                <w:b/>
                <w:lang w:val="sv-SE"/>
              </w:rPr>
              <w:t>.</w:t>
            </w:r>
          </w:p>
          <w:p w14:paraId="2EA2FB22"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3D8916A0" w14:textId="77777777" w:rsidR="009722FB" w:rsidRDefault="00B60735" w:rsidP="001C4B98">
            <w:pPr>
              <w:tabs>
                <w:tab w:val="clear" w:pos="567"/>
              </w:tabs>
              <w:spacing w:line="240" w:lineRule="auto"/>
              <w:rPr>
                <w:rFonts w:ascii="Times New Roman" w:hAnsi="Times New Roman" w:cs="Times New Roman"/>
                <w:lang w:val="sv-SE"/>
              </w:rPr>
            </w:pPr>
            <w:r w:rsidRPr="004169A9">
              <w:rPr>
                <w:rFonts w:ascii="Times New Roman" w:hAnsi="Times New Roman" w:cs="Times New Roman"/>
                <w:lang w:val="sv-SE"/>
              </w:rPr>
              <w:t>Obs: Om du behöver mer än en förfylld spruta (en förfylld spruta per förpackning) för fullständig dos (se doseringstabell), ta ut samtliga förpackningar ur kylskåpet samtidigt.</w:t>
            </w:r>
          </w:p>
          <w:p w14:paraId="4F35D8B5" w14:textId="77777777" w:rsidR="009848E2" w:rsidRPr="004169A9" w:rsidRDefault="009848E2" w:rsidP="001C4B98">
            <w:pPr>
              <w:tabs>
                <w:tab w:val="clear" w:pos="567"/>
              </w:tabs>
              <w:spacing w:line="240" w:lineRule="auto"/>
              <w:rPr>
                <w:rFonts w:ascii="Times New Roman" w:hAnsi="Times New Roman" w:cs="Times New Roman"/>
                <w:b/>
                <w:lang w:val="sv-SE"/>
              </w:rPr>
            </w:pPr>
          </w:p>
        </w:tc>
        <w:tc>
          <w:tcPr>
            <w:tcW w:w="4610" w:type="dxa"/>
          </w:tcPr>
          <w:p w14:paraId="5FC776C3" w14:textId="77777777" w:rsidR="009722FB" w:rsidRPr="00953657" w:rsidRDefault="009722FB" w:rsidP="009848E2">
            <w:pPr>
              <w:tabs>
                <w:tab w:val="clear" w:pos="567"/>
              </w:tabs>
              <w:spacing w:line="240" w:lineRule="auto"/>
              <w:jc w:val="center"/>
              <w:rPr>
                <w:rFonts w:ascii="Times New Roman" w:hAnsi="Times New Roman" w:cs="Times New Roman"/>
                <w:sz w:val="24"/>
                <w:szCs w:val="24"/>
                <w:lang w:val="sv-SE"/>
              </w:rPr>
            </w:pPr>
          </w:p>
        </w:tc>
      </w:tr>
      <w:tr w:rsidR="00211724" w14:paraId="44D7909B" w14:textId="77777777" w:rsidTr="009848E2">
        <w:tc>
          <w:tcPr>
            <w:tcW w:w="4461" w:type="dxa"/>
          </w:tcPr>
          <w:p w14:paraId="39AC7FAD"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B366A6" w:rsidRPr="004169A9">
              <w:rPr>
                <w:rFonts w:ascii="Times New Roman" w:hAnsi="Times New Roman" w:cs="Times New Roman"/>
                <w:b/>
                <w:lang w:val="sv-SE"/>
              </w:rPr>
              <w:t>g</w:t>
            </w:r>
            <w:r w:rsidRPr="004169A9">
              <w:rPr>
                <w:rFonts w:ascii="Times New Roman" w:hAnsi="Times New Roman" w:cs="Times New Roman"/>
                <w:b/>
                <w:lang w:val="sv-SE"/>
              </w:rPr>
              <w:t xml:space="preserve"> 2. </w:t>
            </w:r>
            <w:r w:rsidR="00B366A6" w:rsidRPr="004169A9">
              <w:rPr>
                <w:rFonts w:ascii="Times New Roman" w:hAnsi="Times New Roman" w:cs="Times New Roman"/>
                <w:b/>
                <w:lang w:val="sv-SE"/>
              </w:rPr>
              <w:t>Ta fram tillbehören</w:t>
            </w:r>
          </w:p>
          <w:p w14:paraId="29AAD190"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19365742" w14:textId="77777777" w:rsidR="009722FB" w:rsidRPr="00D5341E" w:rsidRDefault="00B60735" w:rsidP="00D5341E">
            <w:pPr>
              <w:tabs>
                <w:tab w:val="clear" w:pos="567"/>
              </w:tabs>
              <w:spacing w:line="240" w:lineRule="auto"/>
              <w:rPr>
                <w:rFonts w:ascii="Times New Roman" w:eastAsia="MS Gothic" w:hAnsi="Times New Roman" w:cs="Times New Roman"/>
                <w:lang w:val="sv-SE" w:eastAsia="zh-CN"/>
              </w:rPr>
            </w:pPr>
            <w:r w:rsidRPr="0056509E">
              <w:rPr>
                <w:rFonts w:ascii="Times New Roman" w:eastAsia="MS Mincho" w:hAnsi="Times New Roman" w:cs="Times New Roman"/>
                <w:lang w:val="sv-SE" w:eastAsia="zh-CN"/>
              </w:rPr>
              <w:t>Du behöver följande tillbehör (ingår ej i förpackningen):</w:t>
            </w:r>
          </w:p>
          <w:p w14:paraId="54BE3F90" w14:textId="77777777" w:rsidR="0056509E" w:rsidRPr="00D5341E" w:rsidRDefault="00B60735" w:rsidP="009722FB">
            <w:pPr>
              <w:numPr>
                <w:ilvl w:val="0"/>
                <w:numId w:val="60"/>
              </w:numPr>
              <w:tabs>
                <w:tab w:val="clear" w:pos="357"/>
                <w:tab w:val="clear" w:pos="567"/>
              </w:tabs>
              <w:spacing w:line="240" w:lineRule="auto"/>
              <w:ind w:left="525" w:hanging="525"/>
              <w:rPr>
                <w:rFonts w:ascii="Times New Roman" w:eastAsia="MS Gothic" w:hAnsi="Times New Roman" w:cs="Times New Roman"/>
                <w:lang w:val="en-US" w:eastAsia="zh-CN"/>
              </w:rPr>
            </w:pPr>
            <w:r>
              <w:rPr>
                <w:rFonts w:ascii="Times New Roman" w:eastAsia="MS Gothic" w:hAnsi="Times New Roman" w:cs="Times New Roman"/>
                <w:lang w:val="en-US" w:eastAsia="zh-CN"/>
              </w:rPr>
              <w:t>S</w:t>
            </w:r>
            <w:r w:rsidRPr="00640270">
              <w:rPr>
                <w:rFonts w:ascii="Times New Roman" w:eastAsia="MS Gothic" w:hAnsi="Times New Roman" w:cs="Times New Roman"/>
                <w:lang w:val="sv-SE" w:eastAsia="zh-CN"/>
              </w:rPr>
              <w:t>pritkompress</w:t>
            </w:r>
          </w:p>
          <w:p w14:paraId="2199672F" w14:textId="77777777" w:rsidR="009722FB" w:rsidRPr="004169A9" w:rsidRDefault="00B60735" w:rsidP="009722FB">
            <w:pPr>
              <w:numPr>
                <w:ilvl w:val="0"/>
                <w:numId w:val="60"/>
              </w:numPr>
              <w:tabs>
                <w:tab w:val="clear" w:pos="357"/>
                <w:tab w:val="clear" w:pos="567"/>
              </w:tabs>
              <w:spacing w:line="240" w:lineRule="auto"/>
              <w:ind w:left="525" w:hanging="525"/>
              <w:rPr>
                <w:rFonts w:ascii="Times New Roman" w:eastAsia="MS Gothic" w:hAnsi="Times New Roman" w:cs="Times New Roman"/>
                <w:lang w:val="en-US" w:eastAsia="zh-CN"/>
              </w:rPr>
            </w:pPr>
            <w:r w:rsidRPr="004169A9">
              <w:rPr>
                <w:rFonts w:ascii="Times New Roman" w:eastAsia="MS Gothic" w:hAnsi="Times New Roman" w:cs="Times New Roman"/>
                <w:lang w:val="en-US" w:eastAsia="zh-CN"/>
              </w:rPr>
              <w:t xml:space="preserve">Bomullstuss eller </w:t>
            </w:r>
            <w:r w:rsidR="00EB5BD6" w:rsidRPr="004169A9">
              <w:rPr>
                <w:rFonts w:ascii="Times New Roman" w:eastAsia="MS Gothic" w:hAnsi="Times New Roman" w:cs="Times New Roman"/>
                <w:lang w:val="en-US" w:eastAsia="zh-CN"/>
              </w:rPr>
              <w:t>kompress</w:t>
            </w:r>
          </w:p>
          <w:p w14:paraId="151830D2" w14:textId="77777777" w:rsidR="009722FB" w:rsidRPr="004169A9" w:rsidRDefault="00B60735" w:rsidP="009722FB">
            <w:pPr>
              <w:numPr>
                <w:ilvl w:val="0"/>
                <w:numId w:val="60"/>
              </w:numPr>
              <w:tabs>
                <w:tab w:val="clear" w:pos="357"/>
                <w:tab w:val="clear" w:pos="567"/>
              </w:tabs>
              <w:spacing w:line="240" w:lineRule="auto"/>
              <w:ind w:left="525" w:hanging="525"/>
              <w:rPr>
                <w:rFonts w:ascii="Times New Roman" w:eastAsia="MS Gothic" w:hAnsi="Times New Roman" w:cs="Times New Roman"/>
                <w:lang w:val="en-US" w:eastAsia="zh-CN"/>
              </w:rPr>
            </w:pPr>
            <w:r w:rsidRPr="004169A9">
              <w:rPr>
                <w:rFonts w:ascii="Times New Roman" w:eastAsia="MS Gothic" w:hAnsi="Times New Roman" w:cs="Times New Roman"/>
                <w:lang w:val="en-US" w:eastAsia="zh-CN"/>
              </w:rPr>
              <w:t>B</w:t>
            </w:r>
            <w:r w:rsidR="00B366A6" w:rsidRPr="004169A9">
              <w:rPr>
                <w:rFonts w:ascii="Times New Roman" w:eastAsia="MS Gothic" w:hAnsi="Times New Roman" w:cs="Times New Roman"/>
                <w:lang w:val="en-US" w:eastAsia="zh-CN"/>
              </w:rPr>
              <w:t xml:space="preserve">ehållare för </w:t>
            </w:r>
            <w:r w:rsidRPr="004169A9">
              <w:rPr>
                <w:rFonts w:ascii="Times New Roman" w:eastAsia="MS Gothic" w:hAnsi="Times New Roman" w:cs="Times New Roman"/>
                <w:lang w:val="en-US" w:eastAsia="zh-CN"/>
              </w:rPr>
              <w:t>riskavfall</w:t>
            </w:r>
          </w:p>
          <w:p w14:paraId="5C15AB59" w14:textId="77777777" w:rsidR="009722FB" w:rsidRDefault="00B60735" w:rsidP="009722FB">
            <w:pPr>
              <w:numPr>
                <w:ilvl w:val="0"/>
                <w:numId w:val="60"/>
              </w:numPr>
              <w:tabs>
                <w:tab w:val="clear" w:pos="357"/>
                <w:tab w:val="clear" w:pos="567"/>
              </w:tabs>
              <w:spacing w:line="240" w:lineRule="auto"/>
              <w:ind w:left="525" w:hanging="525"/>
              <w:rPr>
                <w:rFonts w:ascii="Times New Roman" w:eastAsia="MS Gothic" w:hAnsi="Times New Roman" w:cs="Times New Roman"/>
                <w:lang w:val="en-US" w:eastAsia="zh-CN"/>
              </w:rPr>
            </w:pPr>
            <w:r w:rsidRPr="004169A9">
              <w:rPr>
                <w:rFonts w:ascii="Times New Roman" w:eastAsia="MS Gothic" w:hAnsi="Times New Roman" w:cs="Times New Roman"/>
                <w:lang w:val="en-US" w:eastAsia="zh-CN"/>
              </w:rPr>
              <w:t>Plåster</w:t>
            </w:r>
          </w:p>
          <w:p w14:paraId="465B64FA" w14:textId="77777777" w:rsidR="009848E2" w:rsidRPr="004169A9" w:rsidRDefault="009848E2" w:rsidP="009848E2">
            <w:pPr>
              <w:tabs>
                <w:tab w:val="clear" w:pos="567"/>
              </w:tabs>
              <w:spacing w:line="240" w:lineRule="auto"/>
              <w:rPr>
                <w:rFonts w:ascii="Times New Roman" w:eastAsia="MS Gothic" w:hAnsi="Times New Roman" w:cs="Times New Roman"/>
                <w:lang w:val="en-US" w:eastAsia="zh-CN"/>
              </w:rPr>
            </w:pPr>
          </w:p>
        </w:tc>
        <w:tc>
          <w:tcPr>
            <w:tcW w:w="4610" w:type="dxa"/>
          </w:tcPr>
          <w:p w14:paraId="3B3D9706" w14:textId="77777777" w:rsidR="009722FB" w:rsidRPr="00F64997" w:rsidRDefault="009722FB" w:rsidP="001C4B98">
            <w:pPr>
              <w:tabs>
                <w:tab w:val="clear" w:pos="567"/>
              </w:tabs>
              <w:spacing w:line="240" w:lineRule="auto"/>
              <w:jc w:val="center"/>
              <w:rPr>
                <w:rFonts w:ascii="Times New Roman" w:hAnsi="Times New Roman" w:cs="Times New Roman"/>
                <w:sz w:val="24"/>
                <w:szCs w:val="24"/>
                <w:lang w:val="en-US"/>
              </w:rPr>
            </w:pPr>
          </w:p>
        </w:tc>
      </w:tr>
      <w:tr w:rsidR="00211724" w14:paraId="705C8C09" w14:textId="77777777" w:rsidTr="009848E2">
        <w:tc>
          <w:tcPr>
            <w:tcW w:w="4461" w:type="dxa"/>
          </w:tcPr>
          <w:p w14:paraId="1CD35278"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EB5BD6" w:rsidRPr="004169A9">
              <w:rPr>
                <w:rFonts w:ascii="Times New Roman" w:hAnsi="Times New Roman" w:cs="Times New Roman"/>
                <w:b/>
                <w:lang w:val="sv-SE"/>
              </w:rPr>
              <w:t>g</w:t>
            </w:r>
            <w:r w:rsidRPr="004169A9">
              <w:rPr>
                <w:rFonts w:ascii="Times New Roman" w:hAnsi="Times New Roman" w:cs="Times New Roman"/>
                <w:b/>
                <w:lang w:val="sv-SE"/>
              </w:rPr>
              <w:t xml:space="preserve"> 3. </w:t>
            </w:r>
            <w:r w:rsidR="00EB5BD6" w:rsidRPr="004169A9">
              <w:rPr>
                <w:rFonts w:ascii="Times New Roman" w:hAnsi="Times New Roman" w:cs="Times New Roman"/>
                <w:b/>
                <w:lang w:val="sv-SE"/>
              </w:rPr>
              <w:t>Packa upp</w:t>
            </w:r>
          </w:p>
          <w:p w14:paraId="720F75FF"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562E9E83" w14:textId="77777777" w:rsidR="00EB5BD6"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 xml:space="preserve">Öppna plasttråget genom att dra av </w:t>
            </w:r>
            <w:r w:rsidR="00003FD0" w:rsidRPr="004169A9">
              <w:rPr>
                <w:rFonts w:ascii="Times New Roman" w:eastAsia="MS Mincho" w:hAnsi="Times New Roman" w:cs="Times New Roman"/>
                <w:lang w:val="sv-SE" w:eastAsia="zh-CN"/>
              </w:rPr>
              <w:t>höljet</w:t>
            </w:r>
            <w:r w:rsidRPr="004169A9">
              <w:rPr>
                <w:rFonts w:ascii="Times New Roman" w:eastAsia="MS Mincho" w:hAnsi="Times New Roman" w:cs="Times New Roman"/>
                <w:lang w:val="sv-SE" w:eastAsia="zh-CN"/>
              </w:rPr>
              <w:t>. Ta u</w:t>
            </w:r>
            <w:r w:rsidR="004276E1" w:rsidRPr="004169A9">
              <w:rPr>
                <w:rFonts w:ascii="Times New Roman" w:eastAsia="MS Mincho" w:hAnsi="Times New Roman" w:cs="Times New Roman"/>
                <w:lang w:val="sv-SE" w:eastAsia="zh-CN"/>
              </w:rPr>
              <w:t>t</w:t>
            </w:r>
            <w:r w:rsidRPr="004169A9">
              <w:rPr>
                <w:rFonts w:ascii="Times New Roman" w:eastAsia="MS Mincho" w:hAnsi="Times New Roman" w:cs="Times New Roman"/>
                <w:lang w:val="sv-SE" w:eastAsia="zh-CN"/>
              </w:rPr>
              <w:t xml:space="preserve"> den förfyllda sprutan genom att </w:t>
            </w:r>
            <w:r w:rsidR="004276E1" w:rsidRPr="004169A9">
              <w:rPr>
                <w:rFonts w:ascii="Times New Roman" w:eastAsia="MS Mincho" w:hAnsi="Times New Roman" w:cs="Times New Roman"/>
                <w:lang w:val="sv-SE" w:eastAsia="zh-CN"/>
              </w:rPr>
              <w:t>ta tag i</w:t>
            </w:r>
            <w:r w:rsidRPr="004169A9">
              <w:rPr>
                <w:rFonts w:ascii="Times New Roman" w:eastAsia="MS Mincho" w:hAnsi="Times New Roman" w:cs="Times New Roman"/>
                <w:lang w:val="sv-SE" w:eastAsia="zh-CN"/>
              </w:rPr>
              <w:t xml:space="preserve"> den på mitten enligt bilden.</w:t>
            </w:r>
          </w:p>
          <w:p w14:paraId="5583F090"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41B0B082" w14:textId="77777777" w:rsidR="009722FB" w:rsidRPr="004169A9" w:rsidRDefault="00B60735" w:rsidP="001C4B98">
            <w:pPr>
              <w:tabs>
                <w:tab w:val="clear" w:pos="567"/>
              </w:tabs>
              <w:spacing w:line="240" w:lineRule="auto"/>
              <w:rPr>
                <w:rFonts w:ascii="Times New Roman" w:hAnsi="Times New Roman" w:cs="Times New Roman"/>
                <w:lang w:val="sv-SE"/>
              </w:rPr>
            </w:pPr>
            <w:r w:rsidRPr="004169A9">
              <w:rPr>
                <w:rFonts w:ascii="Times New Roman" w:hAnsi="Times New Roman" w:cs="Times New Roman"/>
                <w:b/>
                <w:lang w:val="sv-SE"/>
              </w:rPr>
              <w:t xml:space="preserve">Ta inte bort </w:t>
            </w:r>
            <w:r w:rsidRPr="004169A9">
              <w:rPr>
                <w:rFonts w:ascii="Times New Roman" w:hAnsi="Times New Roman" w:cs="Times New Roman"/>
                <w:bCs/>
                <w:lang w:val="sv-SE"/>
              </w:rPr>
              <w:t>nålskyddet förrän du är redo att injicera.</w:t>
            </w:r>
          </w:p>
        </w:tc>
        <w:tc>
          <w:tcPr>
            <w:tcW w:w="4610" w:type="dxa"/>
          </w:tcPr>
          <w:p w14:paraId="32705028" w14:textId="77777777" w:rsidR="009722FB" w:rsidRPr="00F64997" w:rsidRDefault="00B60735" w:rsidP="001C4B98">
            <w:pPr>
              <w:tabs>
                <w:tab w:val="clear" w:pos="567"/>
              </w:tabs>
              <w:spacing w:line="240" w:lineRule="auto"/>
              <w:jc w:val="center"/>
              <w:rPr>
                <w:rFonts w:ascii="Times New Roman" w:hAnsi="Times New Roman" w:cs="Times New Roman"/>
                <w:lang w:val="en-US"/>
              </w:rPr>
            </w:pPr>
            <w:r w:rsidRPr="00F64997">
              <w:rPr>
                <w:noProof/>
                <w:sz w:val="20"/>
                <w:lang w:val="en-US"/>
              </w:rPr>
              <w:drawing>
                <wp:inline distT="0" distB="0" distL="0" distR="0" wp14:anchorId="0222F928" wp14:editId="12BD19AC">
                  <wp:extent cx="2236047" cy="2171700"/>
                  <wp:effectExtent l="0" t="0" r="0" b="0"/>
                  <wp:docPr id="307815788" name="Picture 3078157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88" name=""/>
                          <pic:cNvPicPr/>
                        </pic:nvPicPr>
                        <pic:blipFill>
                          <a:blip r:embed="rId41"/>
                          <a:stretch>
                            <a:fillRect/>
                          </a:stretch>
                        </pic:blipFill>
                        <pic:spPr>
                          <a:xfrm>
                            <a:off x="0" y="0"/>
                            <a:ext cx="2244274" cy="2179690"/>
                          </a:xfrm>
                          <a:prstGeom prst="rect">
                            <a:avLst/>
                          </a:prstGeom>
                        </pic:spPr>
                      </pic:pic>
                    </a:graphicData>
                  </a:graphic>
                </wp:inline>
              </w:drawing>
            </w:r>
          </w:p>
          <w:p w14:paraId="19BFDBB6" w14:textId="77777777" w:rsidR="009722FB" w:rsidRPr="00F64997" w:rsidRDefault="009722FB" w:rsidP="001C4B98">
            <w:pPr>
              <w:tabs>
                <w:tab w:val="clear" w:pos="567"/>
              </w:tabs>
              <w:spacing w:line="240" w:lineRule="auto"/>
              <w:jc w:val="center"/>
              <w:rPr>
                <w:rFonts w:ascii="Times New Roman" w:hAnsi="Times New Roman" w:cs="Times New Roman"/>
                <w:sz w:val="24"/>
                <w:szCs w:val="24"/>
                <w:lang w:val="en-US"/>
              </w:rPr>
            </w:pPr>
          </w:p>
        </w:tc>
      </w:tr>
      <w:tr w:rsidR="00211724" w14:paraId="3C5C6900" w14:textId="77777777" w:rsidTr="009848E2">
        <w:tc>
          <w:tcPr>
            <w:tcW w:w="4461" w:type="dxa"/>
          </w:tcPr>
          <w:p w14:paraId="29753AF1"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lastRenderedPageBreak/>
              <w:t>Ste</w:t>
            </w:r>
            <w:r w:rsidR="00EB5BD6" w:rsidRPr="004169A9">
              <w:rPr>
                <w:rFonts w:ascii="Times New Roman" w:hAnsi="Times New Roman" w:cs="Times New Roman"/>
                <w:b/>
                <w:lang w:val="sv-SE"/>
              </w:rPr>
              <w:t>g</w:t>
            </w:r>
            <w:r w:rsidRPr="004169A9">
              <w:rPr>
                <w:rFonts w:ascii="Times New Roman" w:hAnsi="Times New Roman" w:cs="Times New Roman"/>
                <w:b/>
                <w:lang w:val="sv-SE"/>
              </w:rPr>
              <w:t xml:space="preserve"> 4. </w:t>
            </w:r>
            <w:r w:rsidR="00EB5BD6" w:rsidRPr="004169A9">
              <w:rPr>
                <w:rFonts w:ascii="Times New Roman" w:hAnsi="Times New Roman" w:cs="Times New Roman"/>
                <w:b/>
                <w:lang w:val="sv-SE"/>
              </w:rPr>
              <w:t>Inspektera den förfyllda sprutan</w:t>
            </w:r>
          </w:p>
          <w:p w14:paraId="11630B31"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1FB10FE6" w14:textId="77777777" w:rsidR="003B781D"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Titta genom</w:t>
            </w:r>
            <w:r w:rsidR="004276E1" w:rsidRPr="004169A9">
              <w:rPr>
                <w:rFonts w:ascii="Times New Roman" w:eastAsia="MS Mincho" w:hAnsi="Times New Roman" w:cs="Times New Roman"/>
                <w:lang w:val="sv-SE" w:eastAsia="zh-CN"/>
              </w:rPr>
              <w:t xml:space="preserve"> </w:t>
            </w:r>
            <w:r w:rsidRPr="004169A9">
              <w:rPr>
                <w:rFonts w:ascii="Times New Roman" w:eastAsia="MS Mincho" w:hAnsi="Times New Roman" w:cs="Times New Roman"/>
                <w:lang w:val="sv-SE" w:eastAsia="zh-CN"/>
              </w:rPr>
              <w:t>fönstret på den förfyllda sprutan.</w:t>
            </w:r>
            <w:r w:rsidR="00F72FD6">
              <w:rPr>
                <w:rFonts w:ascii="Times New Roman" w:eastAsia="MS Mincho" w:hAnsi="Times New Roman" w:cs="Times New Roman"/>
                <w:lang w:val="sv-SE" w:eastAsia="zh-CN"/>
              </w:rPr>
              <w:t xml:space="preserve"> </w:t>
            </w:r>
            <w:r w:rsidRPr="004169A9">
              <w:rPr>
                <w:rFonts w:ascii="Times New Roman" w:eastAsia="MS Mincho" w:hAnsi="Times New Roman" w:cs="Times New Roman"/>
                <w:lang w:val="sv-SE" w:eastAsia="zh-CN"/>
              </w:rPr>
              <w:t xml:space="preserve">Vätskan inuti ska vara klar till lätt grumlig. Färgen kan variera från färglös till svagt brungul. Du kan se luftbubblor i vätskan, vilket är normalt. Försök </w:t>
            </w:r>
            <w:r w:rsidRPr="004169A9">
              <w:rPr>
                <w:rFonts w:ascii="Times New Roman" w:eastAsia="MS Mincho" w:hAnsi="Times New Roman" w:cs="Times New Roman"/>
                <w:b/>
                <w:bCs/>
                <w:lang w:val="sv-SE" w:eastAsia="zh-CN"/>
              </w:rPr>
              <w:t xml:space="preserve">inte </w:t>
            </w:r>
            <w:r w:rsidRPr="004169A9">
              <w:rPr>
                <w:rFonts w:ascii="Times New Roman" w:eastAsia="MS Mincho" w:hAnsi="Times New Roman" w:cs="Times New Roman"/>
                <w:lang w:val="sv-SE" w:eastAsia="zh-CN"/>
              </w:rPr>
              <w:t>ta bort luften.</w:t>
            </w:r>
          </w:p>
          <w:p w14:paraId="66BBADC3"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49060F6B" w14:textId="77777777" w:rsidR="009722FB" w:rsidRPr="004169A9" w:rsidRDefault="00B60735" w:rsidP="009722FB">
            <w:pPr>
              <w:numPr>
                <w:ilvl w:val="0"/>
                <w:numId w:val="61"/>
              </w:numPr>
              <w:tabs>
                <w:tab w:val="clear" w:pos="357"/>
                <w:tab w:val="clear" w:pos="567"/>
              </w:tabs>
              <w:spacing w:line="240" w:lineRule="auto"/>
              <w:ind w:left="525" w:hanging="525"/>
              <w:rPr>
                <w:rFonts w:ascii="Times New Roman" w:hAnsi="Times New Roman" w:cs="Times New Roman"/>
                <w:lang w:val="sv-SE" w:eastAsia="zh-CN"/>
              </w:rPr>
            </w:pPr>
            <w:r w:rsidRPr="004169A9">
              <w:rPr>
                <w:rFonts w:ascii="Times New Roman" w:eastAsia="MS Gothic" w:hAnsi="Times New Roman" w:cs="Times New Roman"/>
                <w:lang w:val="sv-SE" w:eastAsia="zh-CN"/>
              </w:rPr>
              <w:t>Använd</w:t>
            </w:r>
            <w:r w:rsidRPr="004169A9">
              <w:rPr>
                <w:rFonts w:ascii="Times New Roman" w:eastAsia="MS Gothic" w:hAnsi="Times New Roman" w:cs="Times New Roman"/>
                <w:b/>
                <w:bCs/>
                <w:lang w:val="sv-SE" w:eastAsia="zh-CN"/>
              </w:rPr>
              <w:t xml:space="preserve"> inte </w:t>
            </w:r>
            <w:r w:rsidRPr="004169A9">
              <w:rPr>
                <w:rFonts w:ascii="Times New Roman" w:eastAsia="MS Gothic" w:hAnsi="Times New Roman" w:cs="Times New Roman"/>
                <w:lang w:val="sv-SE" w:eastAsia="zh-CN"/>
              </w:rPr>
              <w:t xml:space="preserve">den förfyllda sprutan om </w:t>
            </w:r>
            <w:r w:rsidR="003313AD" w:rsidRPr="004169A9">
              <w:rPr>
                <w:rFonts w:ascii="Times New Roman" w:eastAsia="MS Gothic" w:hAnsi="Times New Roman" w:cs="Times New Roman"/>
                <w:lang w:val="sv-SE" w:eastAsia="zh-CN"/>
              </w:rPr>
              <w:t>vätskan innehåller partiklar eller om vätskan ser distinkt grumlig eller distinkt brun ut.</w:t>
            </w:r>
          </w:p>
          <w:p w14:paraId="088A6633" w14:textId="77777777" w:rsidR="009722FB" w:rsidRPr="004169A9" w:rsidRDefault="00B60735" w:rsidP="009722FB">
            <w:pPr>
              <w:numPr>
                <w:ilvl w:val="0"/>
                <w:numId w:val="61"/>
              </w:numPr>
              <w:tabs>
                <w:tab w:val="clear" w:pos="357"/>
                <w:tab w:val="clear" w:pos="567"/>
              </w:tabs>
              <w:spacing w:line="240" w:lineRule="auto"/>
              <w:ind w:left="525" w:hanging="525"/>
              <w:rPr>
                <w:rFonts w:ascii="Times New Roman" w:hAnsi="Times New Roman" w:cs="Times New Roman"/>
                <w:lang w:val="sv-SE" w:eastAsia="zh-CN"/>
              </w:rPr>
            </w:pPr>
            <w:r w:rsidRPr="004169A9">
              <w:rPr>
                <w:rFonts w:ascii="Times New Roman" w:eastAsia="MS Gothic" w:hAnsi="Times New Roman" w:cs="Times New Roman"/>
                <w:lang w:val="sv-SE" w:eastAsia="zh-CN"/>
              </w:rPr>
              <w:t xml:space="preserve">Använd </w:t>
            </w:r>
            <w:r w:rsidRPr="004169A9">
              <w:rPr>
                <w:rFonts w:ascii="Times New Roman" w:eastAsia="MS Gothic" w:hAnsi="Times New Roman" w:cs="Times New Roman"/>
                <w:b/>
                <w:bCs/>
                <w:lang w:val="sv-SE" w:eastAsia="zh-CN"/>
              </w:rPr>
              <w:t xml:space="preserve">inte </w:t>
            </w:r>
            <w:r w:rsidRPr="004169A9">
              <w:rPr>
                <w:rFonts w:ascii="Times New Roman" w:eastAsia="MS Gothic" w:hAnsi="Times New Roman" w:cs="Times New Roman"/>
                <w:lang w:val="sv-SE" w:eastAsia="zh-CN"/>
              </w:rPr>
              <w:t>den förfyllda sprutan om den ser skadad u</w:t>
            </w:r>
            <w:r w:rsidR="004276E1" w:rsidRPr="004169A9">
              <w:rPr>
                <w:rFonts w:ascii="Times New Roman" w:eastAsia="MS Gothic" w:hAnsi="Times New Roman" w:cs="Times New Roman"/>
                <w:lang w:val="sv-SE" w:eastAsia="zh-CN"/>
              </w:rPr>
              <w:t xml:space="preserve">t </w:t>
            </w:r>
            <w:r w:rsidRPr="004169A9">
              <w:rPr>
                <w:rFonts w:ascii="Times New Roman" w:eastAsia="MS Gothic" w:hAnsi="Times New Roman" w:cs="Times New Roman"/>
                <w:lang w:val="sv-SE" w:eastAsia="zh-CN"/>
              </w:rPr>
              <w:t>eller om den har läckt.</w:t>
            </w:r>
          </w:p>
          <w:p w14:paraId="407F5C56" w14:textId="77777777" w:rsidR="009722FB" w:rsidRPr="004169A9" w:rsidRDefault="00B60735" w:rsidP="004169A9">
            <w:pPr>
              <w:numPr>
                <w:ilvl w:val="0"/>
                <w:numId w:val="61"/>
              </w:numPr>
              <w:tabs>
                <w:tab w:val="clear" w:pos="357"/>
                <w:tab w:val="clear" w:pos="567"/>
              </w:tabs>
              <w:spacing w:line="240" w:lineRule="auto"/>
              <w:ind w:left="525" w:hanging="525"/>
              <w:rPr>
                <w:rFonts w:ascii="Times New Roman" w:hAnsi="Times New Roman" w:cs="Times New Roman"/>
                <w:lang w:val="sv-SE"/>
              </w:rPr>
            </w:pPr>
            <w:r w:rsidRPr="004169A9">
              <w:rPr>
                <w:rFonts w:ascii="Times New Roman" w:eastAsia="MS Gothic" w:hAnsi="Times New Roman" w:cs="Times New Roman"/>
                <w:lang w:val="sv-SE" w:eastAsia="zh-CN"/>
              </w:rPr>
              <w:t xml:space="preserve">Använd </w:t>
            </w:r>
            <w:r w:rsidRPr="004169A9">
              <w:rPr>
                <w:rFonts w:ascii="Times New Roman" w:eastAsia="MS Gothic" w:hAnsi="Times New Roman" w:cs="Times New Roman"/>
                <w:b/>
                <w:bCs/>
                <w:lang w:val="sv-SE" w:eastAsia="zh-CN"/>
              </w:rPr>
              <w:t xml:space="preserve">inte </w:t>
            </w:r>
            <w:r w:rsidRPr="004169A9">
              <w:rPr>
                <w:rFonts w:ascii="Times New Roman" w:eastAsia="MS Gothic" w:hAnsi="Times New Roman" w:cs="Times New Roman"/>
                <w:lang w:val="sv-SE" w:eastAsia="zh-CN"/>
              </w:rPr>
              <w:t xml:space="preserve">den förfyllda sprutan efter utgångsdatum (EXP) som är tryckt på den förfyllda sprutans etikett och </w:t>
            </w:r>
            <w:r w:rsidR="00E136A5" w:rsidRPr="004169A9">
              <w:rPr>
                <w:rFonts w:ascii="Times New Roman" w:eastAsia="MS Gothic" w:hAnsi="Times New Roman" w:cs="Times New Roman"/>
                <w:lang w:val="sv-SE" w:eastAsia="zh-CN"/>
              </w:rPr>
              <w:t xml:space="preserve">på </w:t>
            </w:r>
            <w:r w:rsidR="004276E1" w:rsidRPr="004169A9">
              <w:rPr>
                <w:rFonts w:ascii="Times New Roman" w:eastAsia="MS Gothic" w:hAnsi="Times New Roman" w:cs="Times New Roman"/>
                <w:lang w:val="sv-SE" w:eastAsia="zh-CN"/>
              </w:rPr>
              <w:t>förpackning</w:t>
            </w:r>
            <w:r w:rsidR="00E136A5" w:rsidRPr="004169A9">
              <w:rPr>
                <w:rFonts w:ascii="Times New Roman" w:eastAsia="MS Gothic" w:hAnsi="Times New Roman" w:cs="Times New Roman"/>
                <w:lang w:val="sv-SE" w:eastAsia="zh-CN"/>
              </w:rPr>
              <w:t>en</w:t>
            </w:r>
            <w:r w:rsidRPr="004169A9">
              <w:rPr>
                <w:rFonts w:ascii="Times New Roman" w:eastAsia="MS Gothic" w:hAnsi="Times New Roman" w:cs="Times New Roman"/>
                <w:lang w:val="sv-SE" w:eastAsia="zh-CN"/>
              </w:rPr>
              <w:t>.</w:t>
            </w:r>
          </w:p>
          <w:p w14:paraId="710636B7" w14:textId="77777777" w:rsidR="004276E1" w:rsidRPr="004169A9" w:rsidRDefault="004276E1" w:rsidP="001C4B98">
            <w:pPr>
              <w:tabs>
                <w:tab w:val="clear" w:pos="567"/>
              </w:tabs>
              <w:spacing w:line="240" w:lineRule="auto"/>
              <w:rPr>
                <w:rFonts w:ascii="Times New Roman" w:hAnsi="Times New Roman" w:cs="Times New Roman"/>
                <w:lang w:val="sv-SE"/>
              </w:rPr>
            </w:pPr>
          </w:p>
          <w:p w14:paraId="166E04C4" w14:textId="77777777" w:rsidR="009722FB" w:rsidRPr="004169A9" w:rsidRDefault="00B60735" w:rsidP="001C4B98">
            <w:pPr>
              <w:tabs>
                <w:tab w:val="clear" w:pos="567"/>
              </w:tabs>
              <w:spacing w:line="240" w:lineRule="auto"/>
              <w:rPr>
                <w:rFonts w:ascii="Times New Roman" w:hAnsi="Times New Roman" w:cs="Times New Roman"/>
                <w:lang w:val="sv-SE"/>
              </w:rPr>
            </w:pPr>
            <w:r w:rsidRPr="004169A9">
              <w:rPr>
                <w:rFonts w:ascii="Times New Roman" w:hAnsi="Times New Roman" w:cs="Times New Roman"/>
                <w:lang w:val="sv-SE"/>
              </w:rPr>
              <w:t xml:space="preserve">I </w:t>
            </w:r>
            <w:r w:rsidR="004276E1" w:rsidRPr="004169A9">
              <w:rPr>
                <w:rFonts w:ascii="Times New Roman" w:hAnsi="Times New Roman" w:cs="Times New Roman"/>
                <w:lang w:val="sv-SE"/>
              </w:rPr>
              <w:t>samtliga</w:t>
            </w:r>
            <w:r w:rsidRPr="004169A9">
              <w:rPr>
                <w:rFonts w:ascii="Times New Roman" w:hAnsi="Times New Roman" w:cs="Times New Roman"/>
                <w:lang w:val="sv-SE"/>
              </w:rPr>
              <w:t xml:space="preserve"> dessa fall, kontakta din läkare, sjuksköterska eller apotekspersonal.</w:t>
            </w:r>
          </w:p>
        </w:tc>
        <w:tc>
          <w:tcPr>
            <w:tcW w:w="4610" w:type="dxa"/>
          </w:tcPr>
          <w:p w14:paraId="15B99777" w14:textId="77777777" w:rsidR="009722FB" w:rsidRPr="00ED6566" w:rsidRDefault="00B60735" w:rsidP="001C4B98">
            <w:pPr>
              <w:tabs>
                <w:tab w:val="clear" w:pos="567"/>
              </w:tabs>
              <w:spacing w:before="120" w:after="120" w:line="240" w:lineRule="auto"/>
              <w:jc w:val="center"/>
              <w:rPr>
                <w:rFonts w:ascii="Times New Roman" w:hAnsi="Times New Roman" w:cs="Times New Roman"/>
                <w:lang w:val="en-US"/>
              </w:rPr>
            </w:pPr>
            <w:r w:rsidRPr="00E54B9E">
              <w:rPr>
                <w:noProof/>
                <w:sz w:val="20"/>
                <w:lang w:val="en-US"/>
              </w:rPr>
              <mc:AlternateContent>
                <mc:Choice Requires="wps">
                  <w:drawing>
                    <wp:anchor distT="0" distB="0" distL="114300" distR="114300" simplePos="0" relativeHeight="252246016" behindDoc="0" locked="0" layoutInCell="1" allowOverlap="1" wp14:anchorId="7B8EA06B" wp14:editId="29AD1DE9">
                      <wp:simplePos x="0" y="0"/>
                      <wp:positionH relativeFrom="column">
                        <wp:posOffset>1741170</wp:posOffset>
                      </wp:positionH>
                      <wp:positionV relativeFrom="paragraph">
                        <wp:posOffset>1718310</wp:posOffset>
                      </wp:positionV>
                      <wp:extent cx="661035" cy="510540"/>
                      <wp:effectExtent l="0" t="0" r="0" b="3810"/>
                      <wp:wrapNone/>
                      <wp:docPr id="774" name="Text Box 774"/>
                      <wp:cNvGraphicFramePr/>
                      <a:graphic xmlns:a="http://schemas.openxmlformats.org/drawingml/2006/main">
                        <a:graphicData uri="http://schemas.microsoft.com/office/word/2010/wordprocessingShape">
                          <wps:wsp>
                            <wps:cNvSpPr txBox="1"/>
                            <wps:spPr>
                              <a:xfrm>
                                <a:off x="0" y="0"/>
                                <a:ext cx="661035" cy="510540"/>
                              </a:xfrm>
                              <a:prstGeom prst="rect">
                                <a:avLst/>
                              </a:prstGeom>
                              <a:noFill/>
                              <a:ln w="6350">
                                <a:noFill/>
                              </a:ln>
                            </wps:spPr>
                            <wps:txbx>
                              <w:txbxContent>
                                <w:p w14:paraId="179DD537" w14:textId="77777777" w:rsidR="009722FB" w:rsidRDefault="00B60735" w:rsidP="009722FB">
                                  <w:r>
                                    <w:t>Utgångsdatum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7B8EA06B" id="Text Box 774" o:spid="_x0000_s1292" type="#_x0000_t202" style="position:absolute;left:0;text-align:left;margin-left:137.1pt;margin-top:135.3pt;width:52.05pt;height:40.2pt;z-index:25224601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3YhgFQIAACYEAAAOAAAAZHJzL2Uyb0RvYy54bWysU0tv2zAMvg/YfxB0X2ynSdYZcYqsRYYB&#10;RVsgHXpWZCk2IImapMTOfv0oxXmg22nYRSJFio/vI+d3vVZkL5xvwVS0GOWUCMOhbs22oj9eV59u&#10;KfGBmZopMKKiB+Hp3eLjh3lnSzGGBlQtHMEgxpedrWgTgi2zzPNGaOZHYIVBowSnWUDVbbPasQ6j&#10;a5WN83yWdeBq64AL7/H14WikixRfSsHDs5ReBKIqirWFdLp0buKZLeas3Dpmm5YPZbB/qEKz1mDS&#10;c6gHFhjZufaPULrlDjzIMOKgM5Cy5SL1gN0U+btu1g2zIvWC4Hh7hsn/v7D8ab+2L46E/iv0SGAE&#10;pLO+9PgY++ml0/HGSgnaEcLDGTbRB8LxcTYr8pspJRxN0yKfThKs2eWzdT58E6BJFCrqkJUEFts/&#10;+oAJ0fXkEnMZWLVKJWaUIR0muJnm6cPZgj+UwY+XUqMU+k1P2rqi49n41MgG6gP25+BIvbd81WIV&#10;j8yHF+aQa2wJ5zc84yEVYDYYJEoacL/+9h79kQK0UtLh7FTU/9wxJyhR3w2S86WYIAYkJGUy/TxG&#10;xV1bNtcWs9P3gONZ4KZYnsToH9RJlA70G475MmZFEzMcc1c0nMT7cJxoXBMulsvkhONlWXg0a8tj&#10;6IhrxPi1f2PODkQEZPAJTlPGynd8HH0HlI84DgoOY2JtWJw47dd68rqs9+I3AAAA//8DAFBLAwQU&#10;AAYACAAAACEA3F6iT+IAAAALAQAADwAAAGRycy9kb3ducmV2LnhtbEyPwW7CMAyG75P2DpEn7TYS&#10;yoCqNEWoEpo0bQcYl93cJrQVidM1Abo9/cJpu/2WP/3+nK9Ha9hFD75zJGE6EcA01U511Eg4fGyf&#10;UmA+ICk0jrSEb+1hXdzf5Zgpd6WdvuxDw2IJ+QwltCH0Gee+brVFP3G9prg7usFiiOPQcDXgNZZb&#10;wxMhFtxiR/FCi70uW12f9mcr4bXcvuOuSmz6Y8qXt+Om/zp8zqV8fBg3K2BBj+EPhpt+VIciOlXu&#10;TMozIyFZPicRvQWxABaJ2TKdAatimE8F8CLn/38ofgEAAP//AwBQSwECLQAUAAYACAAAACEAtoM4&#10;kv4AAADhAQAAEwAAAAAAAAAAAAAAAAAAAAAAW0NvbnRlbnRfVHlwZXNdLnhtbFBLAQItABQABgAI&#10;AAAAIQA4/SH/1gAAAJQBAAALAAAAAAAAAAAAAAAAAC8BAABfcmVscy8ucmVsc1BLAQItABQABgAI&#10;AAAAIQCt3YhgFQIAACYEAAAOAAAAAAAAAAAAAAAAAC4CAABkcnMvZTJvRG9jLnhtbFBLAQItABQA&#10;BgAIAAAAIQDcXqJP4gAAAAsBAAAPAAAAAAAAAAAAAAAAAG8EAABkcnMvZG93bnJldi54bWxQSwUG&#10;AAAAAAQABADzAAAAfgUAAAAA&#10;" filled="f" stroked="f" strokeweight=".5pt">
                      <v:textbox>
                        <w:txbxContent>
                          <w:p w14:paraId="179DD537" w14:textId="77777777" w:rsidR="009722FB" w:rsidRDefault="00B60735" w:rsidP="009722FB">
                            <w:r>
                              <w:t>Utgångsdatum</w:t>
                            </w:r>
                          </w:p>
                        </w:txbxContent>
                      </v:textbox>
                    </v:shape>
                  </w:pict>
                </mc:Fallback>
              </mc:AlternateContent>
            </w:r>
            <w:r w:rsidRPr="00E54B9E">
              <w:rPr>
                <w:noProof/>
                <w:sz w:val="20"/>
                <w:lang w:val="en-US"/>
              </w:rPr>
              <mc:AlternateContent>
                <mc:Choice Requires="wps">
                  <w:drawing>
                    <wp:anchor distT="0" distB="0" distL="114300" distR="114300" simplePos="0" relativeHeight="252243968" behindDoc="0" locked="0" layoutInCell="1" allowOverlap="1" wp14:anchorId="716142FE" wp14:editId="3B53F1D3">
                      <wp:simplePos x="0" y="0"/>
                      <wp:positionH relativeFrom="column">
                        <wp:posOffset>1735099</wp:posOffset>
                      </wp:positionH>
                      <wp:positionV relativeFrom="paragraph">
                        <wp:posOffset>1135961</wp:posOffset>
                      </wp:positionV>
                      <wp:extent cx="731520" cy="414997"/>
                      <wp:effectExtent l="0" t="0" r="0" b="4445"/>
                      <wp:wrapNone/>
                      <wp:docPr id="773" name="Text Box 773"/>
                      <wp:cNvGraphicFramePr/>
                      <a:graphic xmlns:a="http://schemas.openxmlformats.org/drawingml/2006/main">
                        <a:graphicData uri="http://schemas.microsoft.com/office/word/2010/wordprocessingShape">
                          <wps:wsp>
                            <wps:cNvSpPr txBox="1"/>
                            <wps:spPr>
                              <a:xfrm>
                                <a:off x="0" y="0"/>
                                <a:ext cx="731520" cy="414997"/>
                              </a:xfrm>
                              <a:prstGeom prst="rect">
                                <a:avLst/>
                              </a:prstGeom>
                              <a:noFill/>
                              <a:ln w="6350">
                                <a:noFill/>
                              </a:ln>
                            </wps:spPr>
                            <wps:txbx>
                              <w:txbxContent>
                                <w:p w14:paraId="38DD6844" w14:textId="77777777" w:rsidR="009722FB" w:rsidRDefault="00B60735" w:rsidP="009722FB">
                                  <w:r>
                                    <w:t>F</w:t>
                                  </w:r>
                                  <w:r w:rsidR="003B781D">
                                    <w:t>önster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716142FE" id="Text Box 773" o:spid="_x0000_s1293" type="#_x0000_t202" style="position:absolute;left:0;text-align:left;margin-left:136.6pt;margin-top:89.45pt;width:57.6pt;height:32.7pt;z-index:25224396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DM0aFAIAACYEAAAOAAAAZHJzL2Uyb0RvYy54bWysU8lu2zAQvRfoPxC817K8JRYsB24CFwWM&#10;JIBT5ExTpCWA4rAkbcn9+g4peUHaU9ELNcMZzfLe4+KhrRU5Cusq0DlNB0NKhOZQVHqf0x9v6y/3&#10;lDjPdMEUaJHTk3D0Yfn506IxmRhBCaoQlmAR7bLG5LT03mRJ4ngpauYGYITGoARbM4+u3SeFZQ1W&#10;r1UyGg5nSQO2MBa4cA5vn7ogXcb6UgruX6R0whOVU5zNx9PGcxfOZLlg2d4yU1a8H4P9wxQ1qzQ2&#10;vZR6Yp6Rg63+KFVX3IID6Qcc6gSkrLiIO+A26fDDNtuSGRF3QXCcucDk/l9Z/nzcmldLfPsVWiQw&#10;ANIYlzm8DPu00tbhi5MSjCOEpwtsovWE4+XdOJ2OMMIxNEkn8/ldqJJcfzbW+W8CahKMnFpkJYLF&#10;jhvnu9RzSuilYV0pFZlRmjQ5nY2nw/jDJYLFlcYe11GD5dtdS6oip6PZ+LzIDooT7meho94Zvq5w&#10;ig1z/pVZ5BoHR/36FzykAuwGvUVJCfbX3+5DPlKAUUoa1E5O3c8Ds4IS9V0jOfN0Mglii85kehfA&#10;sbeR3W1EH+pHQHmm+FIMj2bI9+psSgv1O8p8FbpiiGmOvXPqz+aj7xSNz4SL1SomobwM8xu9NTyU&#10;DrgGjN/ad2ZNT4RHBp/hrDKWfeCjy+1R7nDsHRRjJLh/OEHtt37Muj7v5W8AAAD//wMAUEsDBBQA&#10;BgAIAAAAIQCbE4Z24gAAAAsBAAAPAAAAZHJzL2Rvd25yZXYueG1sTI/LTsMwEEX3SPyDNUjsqEMS&#10;qAlxqipShYRg0dINOyeeJhF+hNhtA1/PsILl6Fzde6ZczdawE05h8E7C7SIBhq71enCdhP3b5kYA&#10;C1E5rYx3KOELA6yqy4tSFdqf3RZPu9gxKnGhUBL6GMeC89D2aFVY+BEdsYOfrIp0Th3XkzpTuTU8&#10;TZJ7btXgaKFXI9Y9th+7o5XwXG9e1bZJrfg29dPLYT1+7t/vpLy+mtePwCLO8S8Mv/qkDhU5Nf7o&#10;dGBGQrrMUooSWIoHYJTIhMiBNYTyPANelfz/D9UPAAAA//8DAFBLAQItABQABgAIAAAAIQC2gziS&#10;/gAAAOEBAAATAAAAAAAAAAAAAAAAAAAAAABbQ29udGVudF9UeXBlc10ueG1sUEsBAi0AFAAGAAgA&#10;AAAhADj9If/WAAAAlAEAAAsAAAAAAAAAAAAAAAAALwEAAF9yZWxzLy5yZWxzUEsBAi0AFAAGAAgA&#10;AAAhAFIMzRoUAgAAJgQAAA4AAAAAAAAAAAAAAAAALgIAAGRycy9lMm9Eb2MueG1sUEsBAi0AFAAG&#10;AAgAAAAhAJsThnbiAAAACwEAAA8AAAAAAAAAAAAAAAAAbgQAAGRycy9kb3ducmV2LnhtbFBLBQYA&#10;AAAABAAEAPMAAAB9BQAAAAA=&#10;" filled="f" stroked="f" strokeweight=".5pt">
                      <v:textbox>
                        <w:txbxContent>
                          <w:p w14:paraId="38DD6844" w14:textId="77777777" w:rsidR="009722FB" w:rsidRDefault="00B60735" w:rsidP="009722FB">
                            <w:r>
                              <w:t>F</w:t>
                            </w:r>
                            <w:r w:rsidR="003B781D">
                              <w:t>önster</w:t>
                            </w:r>
                          </w:p>
                        </w:txbxContent>
                      </v:textbox>
                    </v:shape>
                  </w:pict>
                </mc:Fallback>
              </mc:AlternateContent>
            </w:r>
            <w:r w:rsidRPr="00E54B9E">
              <w:rPr>
                <w:noProof/>
                <w:sz w:val="20"/>
                <w:lang w:val="en-US"/>
              </w:rPr>
              <w:drawing>
                <wp:inline distT="0" distB="0" distL="0" distR="0" wp14:anchorId="1E7106B1" wp14:editId="711A8260">
                  <wp:extent cx="2326457" cy="3713871"/>
                  <wp:effectExtent l="0" t="0" r="0" b="1270"/>
                  <wp:docPr id="772" name="Picture 7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2" name=""/>
                          <pic:cNvPicPr/>
                        </pic:nvPicPr>
                        <pic:blipFill>
                          <a:blip r:embed="rId42"/>
                          <a:stretch>
                            <a:fillRect/>
                          </a:stretch>
                        </pic:blipFill>
                        <pic:spPr>
                          <a:xfrm>
                            <a:off x="0" y="0"/>
                            <a:ext cx="2334111" cy="3726090"/>
                          </a:xfrm>
                          <a:prstGeom prst="rect">
                            <a:avLst/>
                          </a:prstGeom>
                        </pic:spPr>
                      </pic:pic>
                    </a:graphicData>
                  </a:graphic>
                </wp:inline>
              </w:drawing>
            </w:r>
          </w:p>
          <w:p w14:paraId="0BF475EB" w14:textId="77777777" w:rsidR="009722FB" w:rsidRPr="00E54B9E" w:rsidRDefault="009722FB" w:rsidP="001C4B98">
            <w:pPr>
              <w:tabs>
                <w:tab w:val="clear" w:pos="567"/>
              </w:tabs>
              <w:spacing w:before="120" w:after="120" w:line="240" w:lineRule="auto"/>
              <w:jc w:val="center"/>
              <w:rPr>
                <w:sz w:val="24"/>
                <w:szCs w:val="24"/>
                <w:lang w:val="en-US"/>
              </w:rPr>
            </w:pPr>
          </w:p>
        </w:tc>
      </w:tr>
      <w:tr w:rsidR="00211724" w14:paraId="781862A8" w14:textId="77777777" w:rsidTr="009848E2">
        <w:tc>
          <w:tcPr>
            <w:tcW w:w="4461" w:type="dxa"/>
          </w:tcPr>
          <w:p w14:paraId="4034FA6B"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3313AD" w:rsidRPr="004169A9">
              <w:rPr>
                <w:rFonts w:ascii="Times New Roman" w:hAnsi="Times New Roman" w:cs="Times New Roman"/>
                <w:b/>
                <w:lang w:val="sv-SE"/>
              </w:rPr>
              <w:t>g</w:t>
            </w:r>
            <w:r w:rsidRPr="004169A9">
              <w:rPr>
                <w:rFonts w:ascii="Times New Roman" w:hAnsi="Times New Roman" w:cs="Times New Roman"/>
                <w:b/>
                <w:lang w:val="sv-SE"/>
              </w:rPr>
              <w:t xml:space="preserve"> 5. </w:t>
            </w:r>
            <w:r w:rsidR="003313AD" w:rsidRPr="004169A9">
              <w:rPr>
                <w:rFonts w:ascii="Times New Roman" w:hAnsi="Times New Roman" w:cs="Times New Roman"/>
                <w:b/>
                <w:lang w:val="sv-SE"/>
              </w:rPr>
              <w:t>Välj injektionsställe</w:t>
            </w:r>
          </w:p>
          <w:p w14:paraId="4B77B768"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4AC3F722" w14:textId="77777777" w:rsidR="009722FB"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 xml:space="preserve">Du ska injicera på framsidan av låren eller nedre delen av buken, men inte </w:t>
            </w:r>
            <w:r w:rsidR="004276E1" w:rsidRPr="004169A9">
              <w:rPr>
                <w:rFonts w:ascii="Times New Roman" w:eastAsia="MS Mincho" w:hAnsi="Times New Roman" w:cs="Times New Roman"/>
                <w:lang w:val="sv-SE" w:eastAsia="zh-CN"/>
              </w:rPr>
              <w:t xml:space="preserve">i </w:t>
            </w:r>
            <w:r w:rsidRPr="004169A9">
              <w:rPr>
                <w:rFonts w:ascii="Times New Roman" w:eastAsia="MS Mincho" w:hAnsi="Times New Roman" w:cs="Times New Roman"/>
                <w:lang w:val="sv-SE" w:eastAsia="zh-CN"/>
              </w:rPr>
              <w:t>området 5</w:t>
            </w:r>
            <w:r w:rsidR="004169A9">
              <w:rPr>
                <w:rFonts w:ascii="Times New Roman" w:eastAsia="MS Mincho" w:hAnsi="Times New Roman" w:cs="Times New Roman"/>
                <w:lang w:val="sv-SE" w:eastAsia="zh-CN"/>
              </w:rPr>
              <w:t> </w:t>
            </w:r>
            <w:r w:rsidRPr="004169A9">
              <w:rPr>
                <w:rFonts w:ascii="Times New Roman" w:eastAsia="MS Mincho" w:hAnsi="Times New Roman" w:cs="Times New Roman"/>
                <w:lang w:val="sv-SE" w:eastAsia="zh-CN"/>
              </w:rPr>
              <w:t>cm runt naveln.</w:t>
            </w:r>
          </w:p>
          <w:p w14:paraId="5AECB1D6"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456F3A74" w14:textId="77777777" w:rsidR="00003FD0"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Injicera</w:t>
            </w:r>
            <w:r w:rsidRPr="004169A9">
              <w:rPr>
                <w:rFonts w:ascii="Times New Roman" w:eastAsia="MS Mincho" w:hAnsi="Times New Roman" w:cs="Times New Roman"/>
                <w:b/>
                <w:bCs/>
                <w:lang w:val="sv-SE" w:eastAsia="zh-CN"/>
              </w:rPr>
              <w:t xml:space="preserve"> inte</w:t>
            </w:r>
            <w:r w:rsidRPr="004169A9">
              <w:rPr>
                <w:rFonts w:ascii="Times New Roman" w:eastAsia="MS Mincho" w:hAnsi="Times New Roman" w:cs="Times New Roman"/>
                <w:lang w:val="sv-SE" w:eastAsia="zh-CN"/>
              </w:rPr>
              <w:t xml:space="preserve"> där huden är öm, har blåmärken, är röd, fjällig eller hård eller på områden med ärr eller bristningar.</w:t>
            </w:r>
          </w:p>
          <w:p w14:paraId="57225A91"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5BF95221" w14:textId="77777777" w:rsidR="00003FD0"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Obs</w:t>
            </w:r>
            <w:r w:rsidR="009722FB" w:rsidRPr="004169A9">
              <w:rPr>
                <w:rFonts w:ascii="Times New Roman" w:eastAsia="MS Mincho" w:hAnsi="Times New Roman" w:cs="Times New Roman"/>
                <w:lang w:val="sv-SE" w:eastAsia="zh-CN"/>
              </w:rPr>
              <w:t xml:space="preserve">: </w:t>
            </w:r>
            <w:r w:rsidRPr="004169A9">
              <w:rPr>
                <w:rFonts w:ascii="Times New Roman" w:eastAsia="MS Mincho" w:hAnsi="Times New Roman" w:cs="Times New Roman"/>
                <w:lang w:val="sv-SE" w:eastAsia="zh-CN"/>
              </w:rPr>
              <w:t>Om du behöver mer än en förfylld spruta för att få full</w:t>
            </w:r>
            <w:r w:rsidR="004276E1" w:rsidRPr="004169A9">
              <w:rPr>
                <w:rFonts w:ascii="Times New Roman" w:eastAsia="MS Mincho" w:hAnsi="Times New Roman" w:cs="Times New Roman"/>
                <w:lang w:val="sv-SE" w:eastAsia="zh-CN"/>
              </w:rPr>
              <w:t>ständig</w:t>
            </w:r>
            <w:r w:rsidRPr="004169A9">
              <w:rPr>
                <w:rFonts w:ascii="Times New Roman" w:eastAsia="MS Mincho" w:hAnsi="Times New Roman" w:cs="Times New Roman"/>
                <w:lang w:val="sv-SE" w:eastAsia="zh-CN"/>
              </w:rPr>
              <w:t xml:space="preserve"> dos, se till att injektionerna är minst 2 cm från varandra.</w:t>
            </w:r>
          </w:p>
          <w:p w14:paraId="06D09395"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tc>
        <w:tc>
          <w:tcPr>
            <w:tcW w:w="4610" w:type="dxa"/>
          </w:tcPr>
          <w:p w14:paraId="0ABA7B92" w14:textId="77777777" w:rsidR="009722FB" w:rsidRPr="00ED6566" w:rsidRDefault="00B60735" w:rsidP="001C4B98">
            <w:pPr>
              <w:tabs>
                <w:tab w:val="clear" w:pos="567"/>
              </w:tabs>
              <w:spacing w:before="120" w:after="120" w:line="240" w:lineRule="auto"/>
              <w:jc w:val="center"/>
              <w:rPr>
                <w:rFonts w:ascii="Times New Roman" w:hAnsi="Times New Roman" w:cs="Times New Roman"/>
                <w:lang w:val="en-US"/>
              </w:rPr>
            </w:pPr>
            <w:r w:rsidRPr="00E54B9E">
              <w:rPr>
                <w:noProof/>
                <w:sz w:val="20"/>
                <w:lang w:val="en-US"/>
              </w:rPr>
              <w:drawing>
                <wp:inline distT="0" distB="0" distL="0" distR="0" wp14:anchorId="2108810E" wp14:editId="5E4BCA61">
                  <wp:extent cx="2330450" cy="2364471"/>
                  <wp:effectExtent l="0" t="0" r="0" b="0"/>
                  <wp:docPr id="307815789" name="Picture 3078157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89" name=""/>
                          <pic:cNvPicPr/>
                        </pic:nvPicPr>
                        <pic:blipFill>
                          <a:blip r:embed="rId43"/>
                          <a:stretch>
                            <a:fillRect/>
                          </a:stretch>
                        </pic:blipFill>
                        <pic:spPr>
                          <a:xfrm>
                            <a:off x="0" y="0"/>
                            <a:ext cx="2336926" cy="2371042"/>
                          </a:xfrm>
                          <a:prstGeom prst="rect">
                            <a:avLst/>
                          </a:prstGeom>
                        </pic:spPr>
                      </pic:pic>
                    </a:graphicData>
                  </a:graphic>
                </wp:inline>
              </w:drawing>
            </w:r>
          </w:p>
          <w:p w14:paraId="2F234B9C" w14:textId="77777777" w:rsidR="009722FB" w:rsidRPr="00E54B9E" w:rsidRDefault="009722FB" w:rsidP="001C4B98">
            <w:pPr>
              <w:tabs>
                <w:tab w:val="clear" w:pos="567"/>
              </w:tabs>
              <w:spacing w:before="120" w:after="120" w:line="240" w:lineRule="auto"/>
              <w:jc w:val="center"/>
              <w:rPr>
                <w:sz w:val="24"/>
                <w:szCs w:val="24"/>
                <w:lang w:val="en-US"/>
              </w:rPr>
            </w:pPr>
          </w:p>
        </w:tc>
      </w:tr>
      <w:tr w:rsidR="00211724" w14:paraId="2AA64530" w14:textId="77777777" w:rsidTr="009848E2">
        <w:tc>
          <w:tcPr>
            <w:tcW w:w="4461" w:type="dxa"/>
          </w:tcPr>
          <w:p w14:paraId="5A8DAFB4" w14:textId="77777777" w:rsidR="009722FB" w:rsidRPr="004169A9" w:rsidRDefault="00B60735" w:rsidP="004169A9">
            <w:pPr>
              <w:tabs>
                <w:tab w:val="clear" w:pos="567"/>
              </w:tabs>
              <w:spacing w:line="240" w:lineRule="auto"/>
              <w:rPr>
                <w:rFonts w:ascii="Times New Roman" w:hAnsi="Times New Roman" w:cs="Times New Roman"/>
                <w:lang w:val="sv-SE"/>
              </w:rPr>
            </w:pPr>
            <w:r w:rsidRPr="004169A9">
              <w:rPr>
                <w:rFonts w:ascii="Times New Roman" w:hAnsi="Times New Roman" w:cs="Times New Roman"/>
                <w:lang w:val="sv-SE"/>
              </w:rPr>
              <w:t>Om d</w:t>
            </w:r>
            <w:r w:rsidR="007443FE" w:rsidRPr="004169A9">
              <w:rPr>
                <w:rFonts w:ascii="Times New Roman" w:hAnsi="Times New Roman" w:cs="Times New Roman"/>
                <w:lang w:val="sv-SE"/>
              </w:rPr>
              <w:t>in</w:t>
            </w:r>
            <w:r w:rsidRPr="004169A9">
              <w:rPr>
                <w:rFonts w:ascii="Times New Roman" w:hAnsi="Times New Roman" w:cs="Times New Roman"/>
                <w:lang w:val="sv-SE"/>
              </w:rPr>
              <w:t xml:space="preserve"> vårdnadsgivare, läkare eller sjuksköterska ger injektionen kan de också injicera i </w:t>
            </w:r>
            <w:r w:rsidR="007443FE" w:rsidRPr="004169A9">
              <w:rPr>
                <w:rFonts w:ascii="Times New Roman" w:hAnsi="Times New Roman" w:cs="Times New Roman"/>
                <w:lang w:val="sv-SE"/>
              </w:rPr>
              <w:t>yttre sidan av överarmen.</w:t>
            </w:r>
          </w:p>
        </w:tc>
        <w:tc>
          <w:tcPr>
            <w:tcW w:w="4610" w:type="dxa"/>
          </w:tcPr>
          <w:p w14:paraId="089A8328" w14:textId="77777777" w:rsidR="009722FB" w:rsidRPr="00E54B9E" w:rsidRDefault="00B60735" w:rsidP="001C4B98">
            <w:pPr>
              <w:tabs>
                <w:tab w:val="clear" w:pos="567"/>
              </w:tabs>
              <w:spacing w:before="120" w:after="120" w:line="240" w:lineRule="auto"/>
              <w:jc w:val="center"/>
              <w:rPr>
                <w:sz w:val="24"/>
                <w:szCs w:val="24"/>
                <w:lang w:val="en-US"/>
              </w:rPr>
            </w:pPr>
            <w:r w:rsidRPr="00E54B9E">
              <w:rPr>
                <w:noProof/>
                <w:sz w:val="20"/>
                <w:lang w:val="en-US"/>
              </w:rPr>
              <w:drawing>
                <wp:inline distT="0" distB="0" distL="0" distR="0" wp14:anchorId="1C9FD258" wp14:editId="3A552B0C">
                  <wp:extent cx="1800225" cy="1609725"/>
                  <wp:effectExtent l="0" t="0" r="9525" b="9525"/>
                  <wp:docPr id="307815790" name="Picture 307815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90" name=""/>
                          <pic:cNvPicPr/>
                        </pic:nvPicPr>
                        <pic:blipFill>
                          <a:blip r:embed="rId44"/>
                          <a:stretch>
                            <a:fillRect/>
                          </a:stretch>
                        </pic:blipFill>
                        <pic:spPr>
                          <a:xfrm>
                            <a:off x="0" y="0"/>
                            <a:ext cx="1800225" cy="1609725"/>
                          </a:xfrm>
                          <a:prstGeom prst="rect">
                            <a:avLst/>
                          </a:prstGeom>
                        </pic:spPr>
                      </pic:pic>
                    </a:graphicData>
                  </a:graphic>
                </wp:inline>
              </w:drawing>
            </w:r>
          </w:p>
        </w:tc>
      </w:tr>
    </w:tbl>
    <w:p w14:paraId="47B909FE" w14:textId="77777777" w:rsidR="009848E2" w:rsidRPr="004169A9" w:rsidRDefault="009848E2" w:rsidP="009848E2">
      <w:pPr>
        <w:tabs>
          <w:tab w:val="clear" w:pos="567"/>
        </w:tabs>
        <w:spacing w:line="240" w:lineRule="auto"/>
        <w:rPr>
          <w:bCs/>
          <w:lang w:val="sv-SE"/>
        </w:rPr>
      </w:pPr>
    </w:p>
    <w:p w14:paraId="20C14106" w14:textId="77777777" w:rsidR="009722FB" w:rsidRDefault="00B60735" w:rsidP="009722FB">
      <w:pPr>
        <w:keepNext/>
        <w:keepLines/>
        <w:tabs>
          <w:tab w:val="clear" w:pos="567"/>
        </w:tabs>
        <w:spacing w:line="240" w:lineRule="auto"/>
        <w:rPr>
          <w:rFonts w:eastAsia="MS Mincho"/>
          <w:b/>
          <w:lang w:val="en-US" w:eastAsia="zh-CN"/>
        </w:rPr>
      </w:pPr>
      <w:r>
        <w:rPr>
          <w:rFonts w:eastAsia="MS Mincho"/>
          <w:b/>
          <w:lang w:val="en-US" w:eastAsia="zh-CN"/>
        </w:rPr>
        <w:lastRenderedPageBreak/>
        <w:t>Injicera</w:t>
      </w:r>
      <w:r w:rsidRPr="004968A3">
        <w:rPr>
          <w:rFonts w:eastAsia="MS Mincho"/>
          <w:b/>
          <w:lang w:val="en-US" w:eastAsia="zh-CN"/>
        </w:rPr>
        <w:t xml:space="preserve"> Xolair</w:t>
      </w:r>
    </w:p>
    <w:p w14:paraId="30E83E4D" w14:textId="77777777" w:rsidR="009722FB" w:rsidRPr="001041AD" w:rsidRDefault="009722FB" w:rsidP="009722FB">
      <w:pPr>
        <w:keepNext/>
        <w:keepLines/>
        <w:tabs>
          <w:tab w:val="clear" w:pos="567"/>
        </w:tabs>
        <w:spacing w:line="240" w:lineRule="auto"/>
        <w:rPr>
          <w:rFonts w:eastAsia="MS Mincho"/>
          <w:bCs/>
          <w:lang w:eastAsia="zh-CN"/>
        </w:rPr>
      </w:pPr>
    </w:p>
    <w:tbl>
      <w:tblPr>
        <w:tblStyle w:val="TableGrid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57"/>
        <w:gridCol w:w="4614"/>
      </w:tblGrid>
      <w:tr w:rsidR="00211724" w:rsidRPr="00410B74" w14:paraId="38A5512B" w14:textId="77777777" w:rsidTr="001C4B98">
        <w:tc>
          <w:tcPr>
            <w:tcW w:w="4675" w:type="dxa"/>
          </w:tcPr>
          <w:p w14:paraId="58AACF83" w14:textId="77777777" w:rsidR="009722FB"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7443FE" w:rsidRPr="004169A9">
              <w:rPr>
                <w:rFonts w:ascii="Times New Roman" w:hAnsi="Times New Roman" w:cs="Times New Roman"/>
                <w:b/>
                <w:lang w:val="sv-SE"/>
              </w:rPr>
              <w:t>g</w:t>
            </w:r>
            <w:r w:rsidRPr="004169A9">
              <w:rPr>
                <w:rFonts w:ascii="Times New Roman" w:hAnsi="Times New Roman" w:cs="Times New Roman"/>
                <w:b/>
                <w:lang w:val="sv-SE"/>
              </w:rPr>
              <w:t xml:space="preserve"> 6. </w:t>
            </w:r>
            <w:r w:rsidR="007443FE" w:rsidRPr="004169A9">
              <w:rPr>
                <w:rFonts w:ascii="Times New Roman" w:hAnsi="Times New Roman" w:cs="Times New Roman"/>
                <w:b/>
                <w:lang w:val="sv-SE"/>
              </w:rPr>
              <w:t>Rengör injektionsstället</w:t>
            </w:r>
          </w:p>
          <w:p w14:paraId="2BE7AFA1"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72498190" w14:textId="77777777" w:rsidR="009722FB"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Rengör händerna.</w:t>
            </w:r>
          </w:p>
          <w:p w14:paraId="08FC557F"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53689711" w14:textId="77777777" w:rsidR="009722FB"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 xml:space="preserve">Rengör det valda injektionsstället med en spritkompress. Låt det torka innan </w:t>
            </w:r>
            <w:r w:rsidR="00E406E8" w:rsidRPr="004169A9">
              <w:rPr>
                <w:rFonts w:ascii="Times New Roman" w:eastAsia="MS Mincho" w:hAnsi="Times New Roman" w:cs="Times New Roman"/>
                <w:lang w:val="sv-SE" w:eastAsia="zh-CN"/>
              </w:rPr>
              <w:t>d</w:t>
            </w:r>
            <w:r w:rsidRPr="004169A9">
              <w:rPr>
                <w:rFonts w:ascii="Times New Roman" w:eastAsia="MS Mincho" w:hAnsi="Times New Roman" w:cs="Times New Roman"/>
                <w:lang w:val="sv-SE" w:eastAsia="zh-CN"/>
              </w:rPr>
              <w:t>u injicerar.</w:t>
            </w:r>
          </w:p>
          <w:p w14:paraId="6E784E46"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185FD13D" w14:textId="77777777" w:rsidR="009722FB" w:rsidRDefault="00B60735" w:rsidP="001C4B98">
            <w:pPr>
              <w:tabs>
                <w:tab w:val="clear" w:pos="567"/>
              </w:tabs>
              <w:spacing w:line="240" w:lineRule="auto"/>
              <w:rPr>
                <w:rFonts w:ascii="Times New Roman" w:hAnsi="Times New Roman" w:cs="Times New Roman"/>
                <w:bCs/>
                <w:lang w:val="sv-SE"/>
              </w:rPr>
            </w:pPr>
            <w:r w:rsidRPr="004169A9">
              <w:rPr>
                <w:rFonts w:ascii="Times New Roman" w:hAnsi="Times New Roman" w:cs="Times New Roman"/>
                <w:bCs/>
                <w:lang w:val="sv-SE"/>
              </w:rPr>
              <w:t>Rör</w:t>
            </w:r>
            <w:r w:rsidRPr="004169A9">
              <w:rPr>
                <w:rFonts w:ascii="Times New Roman" w:hAnsi="Times New Roman" w:cs="Times New Roman"/>
                <w:b/>
                <w:lang w:val="sv-SE"/>
              </w:rPr>
              <w:t xml:space="preserve"> inte </w:t>
            </w:r>
            <w:r w:rsidRPr="004169A9">
              <w:rPr>
                <w:rFonts w:ascii="Times New Roman" w:hAnsi="Times New Roman" w:cs="Times New Roman"/>
                <w:bCs/>
                <w:lang w:val="sv-SE"/>
              </w:rPr>
              <w:t xml:space="preserve">eller blås </w:t>
            </w:r>
            <w:r w:rsidRPr="004169A9">
              <w:rPr>
                <w:rFonts w:ascii="Times New Roman" w:hAnsi="Times New Roman" w:cs="Times New Roman"/>
                <w:b/>
                <w:lang w:val="sv-SE"/>
              </w:rPr>
              <w:t>inte</w:t>
            </w:r>
            <w:r w:rsidRPr="004169A9">
              <w:rPr>
                <w:rFonts w:ascii="Times New Roman" w:hAnsi="Times New Roman" w:cs="Times New Roman"/>
                <w:bCs/>
                <w:lang w:val="sv-SE"/>
              </w:rPr>
              <w:t xml:space="preserve"> på den rengjorda huden innan ju injicerar.</w:t>
            </w:r>
          </w:p>
          <w:p w14:paraId="2EEAC3BD" w14:textId="77777777" w:rsidR="009848E2" w:rsidRPr="004169A9" w:rsidRDefault="009848E2" w:rsidP="001C4B98">
            <w:pPr>
              <w:tabs>
                <w:tab w:val="clear" w:pos="567"/>
              </w:tabs>
              <w:spacing w:line="240" w:lineRule="auto"/>
              <w:rPr>
                <w:rFonts w:ascii="Times New Roman" w:hAnsi="Times New Roman" w:cs="Times New Roman"/>
                <w:lang w:val="sv-SE"/>
              </w:rPr>
            </w:pPr>
          </w:p>
        </w:tc>
        <w:tc>
          <w:tcPr>
            <w:tcW w:w="4675" w:type="dxa"/>
          </w:tcPr>
          <w:p w14:paraId="7F63F46F" w14:textId="77777777" w:rsidR="009722FB" w:rsidRPr="00953657" w:rsidRDefault="009722FB" w:rsidP="001C4B98">
            <w:pPr>
              <w:tabs>
                <w:tab w:val="clear" w:pos="567"/>
              </w:tabs>
              <w:spacing w:line="240" w:lineRule="auto"/>
              <w:jc w:val="center"/>
              <w:rPr>
                <w:sz w:val="24"/>
                <w:szCs w:val="24"/>
                <w:lang w:val="sv-SE"/>
              </w:rPr>
            </w:pPr>
          </w:p>
        </w:tc>
      </w:tr>
      <w:tr w:rsidR="00211724" w14:paraId="2E042B8B" w14:textId="77777777" w:rsidTr="001C4B98">
        <w:tc>
          <w:tcPr>
            <w:tcW w:w="4675" w:type="dxa"/>
          </w:tcPr>
          <w:p w14:paraId="3927A86D"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7443FE" w:rsidRPr="004169A9">
              <w:rPr>
                <w:rFonts w:ascii="Times New Roman" w:hAnsi="Times New Roman" w:cs="Times New Roman"/>
                <w:b/>
                <w:lang w:val="sv-SE"/>
              </w:rPr>
              <w:t>g</w:t>
            </w:r>
            <w:r w:rsidRPr="004169A9">
              <w:rPr>
                <w:rFonts w:ascii="Times New Roman" w:hAnsi="Times New Roman" w:cs="Times New Roman"/>
                <w:b/>
                <w:lang w:val="sv-SE"/>
              </w:rPr>
              <w:t xml:space="preserve"> 7. </w:t>
            </w:r>
            <w:r w:rsidR="007443FE" w:rsidRPr="004169A9">
              <w:rPr>
                <w:rFonts w:ascii="Times New Roman" w:hAnsi="Times New Roman" w:cs="Times New Roman"/>
                <w:b/>
                <w:lang w:val="sv-SE"/>
              </w:rPr>
              <w:t>Ta bort nålskyddet</w:t>
            </w:r>
          </w:p>
          <w:p w14:paraId="41753437"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4860FAEC" w14:textId="77777777" w:rsidR="009722FB"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 xml:space="preserve">Dra stadigt rakt </w:t>
            </w:r>
            <w:r w:rsidR="004276E1" w:rsidRPr="004169A9">
              <w:rPr>
                <w:rFonts w:ascii="Times New Roman" w:eastAsia="MS Mincho" w:hAnsi="Times New Roman" w:cs="Times New Roman"/>
                <w:lang w:val="sv-SE" w:eastAsia="zh-CN"/>
              </w:rPr>
              <w:t xml:space="preserve">ut </w:t>
            </w:r>
            <w:r w:rsidRPr="004169A9">
              <w:rPr>
                <w:rFonts w:ascii="Times New Roman" w:eastAsia="MS Mincho" w:hAnsi="Times New Roman" w:cs="Times New Roman"/>
                <w:lang w:val="sv-SE" w:eastAsia="zh-CN"/>
              </w:rPr>
              <w:t>för att ta bort nålskyddet från den förfyllda sprutan. Du kan se en droppe vätska i änden av nålen. Det är normalt.</w:t>
            </w:r>
          </w:p>
          <w:p w14:paraId="4B86FA83"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14455812" w14:textId="77777777" w:rsidR="009722FB" w:rsidRPr="004169A9" w:rsidRDefault="00B60735" w:rsidP="001C4B98">
            <w:pPr>
              <w:keepLines/>
              <w:tabs>
                <w:tab w:val="clear" w:pos="567"/>
                <w:tab w:val="left" w:pos="284"/>
              </w:tabs>
              <w:spacing w:line="240" w:lineRule="auto"/>
              <w:rPr>
                <w:rFonts w:ascii="Times New Roman" w:hAnsi="Times New Roman" w:cs="Times New Roman"/>
                <w:lang w:val="sv-SE"/>
              </w:rPr>
            </w:pPr>
            <w:r w:rsidRPr="004169A9">
              <w:rPr>
                <w:rFonts w:ascii="Times New Roman" w:eastAsia="MS Mincho" w:hAnsi="Times New Roman" w:cs="Times New Roman"/>
                <w:bCs/>
                <w:lang w:val="sv-SE" w:eastAsia="zh-CN"/>
              </w:rPr>
              <w:t xml:space="preserve">Sätt </w:t>
            </w:r>
            <w:r w:rsidRPr="004169A9">
              <w:rPr>
                <w:rFonts w:ascii="Times New Roman" w:eastAsia="MS Mincho" w:hAnsi="Times New Roman" w:cs="Times New Roman"/>
                <w:b/>
                <w:lang w:val="sv-SE" w:eastAsia="zh-CN"/>
              </w:rPr>
              <w:t xml:space="preserve">inte </w:t>
            </w:r>
            <w:r w:rsidRPr="004169A9">
              <w:rPr>
                <w:rFonts w:ascii="Times New Roman" w:eastAsia="MS Mincho" w:hAnsi="Times New Roman" w:cs="Times New Roman"/>
                <w:bCs/>
                <w:lang w:val="sv-SE" w:eastAsia="zh-CN"/>
              </w:rPr>
              <w:t>tillbaka nålskyddet. Ka</w:t>
            </w:r>
            <w:r w:rsidR="00E136A5" w:rsidRPr="004169A9">
              <w:rPr>
                <w:rFonts w:ascii="Times New Roman" w:eastAsia="MS Mincho" w:hAnsi="Times New Roman" w:cs="Times New Roman"/>
                <w:bCs/>
                <w:lang w:val="sv-SE" w:eastAsia="zh-CN"/>
              </w:rPr>
              <w:t>sta nålskyddet</w:t>
            </w:r>
            <w:r w:rsidRPr="004169A9">
              <w:rPr>
                <w:rFonts w:ascii="Times New Roman" w:eastAsia="MS Mincho" w:hAnsi="Times New Roman" w:cs="Times New Roman"/>
                <w:bCs/>
                <w:lang w:val="sv-SE" w:eastAsia="zh-CN"/>
              </w:rPr>
              <w:t>.</w:t>
            </w:r>
          </w:p>
        </w:tc>
        <w:tc>
          <w:tcPr>
            <w:tcW w:w="4675" w:type="dxa"/>
          </w:tcPr>
          <w:p w14:paraId="43507445" w14:textId="77777777" w:rsidR="009722FB" w:rsidRPr="00ED6566" w:rsidRDefault="00B60735" w:rsidP="001C4B98">
            <w:pPr>
              <w:tabs>
                <w:tab w:val="clear" w:pos="567"/>
              </w:tabs>
              <w:spacing w:line="240" w:lineRule="auto"/>
              <w:jc w:val="center"/>
              <w:rPr>
                <w:rFonts w:ascii="Times New Roman" w:hAnsi="Times New Roman" w:cs="Times New Roman"/>
                <w:lang w:val="en-US"/>
              </w:rPr>
            </w:pPr>
            <w:r w:rsidRPr="00E54B9E">
              <w:rPr>
                <w:noProof/>
                <w:sz w:val="20"/>
                <w:lang w:val="en-US"/>
              </w:rPr>
              <w:drawing>
                <wp:inline distT="0" distB="0" distL="0" distR="0" wp14:anchorId="70614439" wp14:editId="5E8328E1">
                  <wp:extent cx="2273300" cy="1713333"/>
                  <wp:effectExtent l="0" t="0" r="0" b="1270"/>
                  <wp:docPr id="307815792" name="Picture 307815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92" name=""/>
                          <pic:cNvPicPr/>
                        </pic:nvPicPr>
                        <pic:blipFill>
                          <a:blip r:embed="rId45"/>
                          <a:stretch>
                            <a:fillRect/>
                          </a:stretch>
                        </pic:blipFill>
                        <pic:spPr>
                          <a:xfrm>
                            <a:off x="0" y="0"/>
                            <a:ext cx="2281490" cy="1719505"/>
                          </a:xfrm>
                          <a:prstGeom prst="rect">
                            <a:avLst/>
                          </a:prstGeom>
                        </pic:spPr>
                      </pic:pic>
                    </a:graphicData>
                  </a:graphic>
                </wp:inline>
              </w:drawing>
            </w:r>
          </w:p>
          <w:p w14:paraId="00894AB8" w14:textId="77777777" w:rsidR="009722FB" w:rsidRPr="00E54B9E" w:rsidRDefault="009722FB" w:rsidP="001C4B98">
            <w:pPr>
              <w:tabs>
                <w:tab w:val="clear" w:pos="567"/>
              </w:tabs>
              <w:spacing w:line="240" w:lineRule="auto"/>
              <w:jc w:val="center"/>
              <w:rPr>
                <w:sz w:val="24"/>
                <w:szCs w:val="24"/>
                <w:lang w:val="en-US"/>
              </w:rPr>
            </w:pPr>
          </w:p>
        </w:tc>
      </w:tr>
      <w:tr w:rsidR="00211724" w14:paraId="4A34AC5B" w14:textId="77777777" w:rsidTr="001C4B98">
        <w:tc>
          <w:tcPr>
            <w:tcW w:w="4675" w:type="dxa"/>
          </w:tcPr>
          <w:p w14:paraId="71073DE6"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4E1CA8" w:rsidRPr="004169A9">
              <w:rPr>
                <w:rFonts w:ascii="Times New Roman" w:hAnsi="Times New Roman" w:cs="Times New Roman"/>
                <w:b/>
                <w:lang w:val="sv-SE"/>
              </w:rPr>
              <w:t>g</w:t>
            </w:r>
            <w:r w:rsidRPr="004169A9">
              <w:rPr>
                <w:rFonts w:ascii="Times New Roman" w:hAnsi="Times New Roman" w:cs="Times New Roman"/>
                <w:b/>
                <w:lang w:val="sv-SE"/>
              </w:rPr>
              <w:t xml:space="preserve"> 8. </w:t>
            </w:r>
            <w:r w:rsidR="00A503C6" w:rsidRPr="004169A9">
              <w:rPr>
                <w:rFonts w:ascii="Times New Roman" w:hAnsi="Times New Roman" w:cs="Times New Roman"/>
                <w:b/>
                <w:lang w:val="sv-SE"/>
              </w:rPr>
              <w:t>Sätt in nålen</w:t>
            </w:r>
          </w:p>
          <w:p w14:paraId="3DDE940F"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1EE2CA1C" w14:textId="77777777" w:rsidR="00A503C6"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Nyp varsamt om huden vid injektionsstället och håll kvar under hela injektionen. För in nålen i huden med den andra handen i en vinkel på ungefär 45 grader enligt bilden.</w:t>
            </w:r>
          </w:p>
          <w:p w14:paraId="7D7052A9"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bCs/>
                <w:lang w:val="sv-SE" w:eastAsia="zh-CN"/>
              </w:rPr>
            </w:pPr>
          </w:p>
          <w:p w14:paraId="592009F7" w14:textId="77777777" w:rsidR="009722FB" w:rsidRPr="004169A9" w:rsidRDefault="00B60735" w:rsidP="001C4B98">
            <w:pPr>
              <w:tabs>
                <w:tab w:val="clear" w:pos="567"/>
              </w:tabs>
              <w:spacing w:line="240" w:lineRule="auto"/>
              <w:rPr>
                <w:rFonts w:ascii="Times New Roman" w:hAnsi="Times New Roman" w:cs="Times New Roman"/>
                <w:lang w:val="sv-SE"/>
              </w:rPr>
            </w:pPr>
            <w:r w:rsidRPr="004169A9">
              <w:rPr>
                <w:rFonts w:ascii="Times New Roman" w:hAnsi="Times New Roman" w:cs="Times New Roman"/>
                <w:bCs/>
                <w:lang w:val="sv-SE"/>
              </w:rPr>
              <w:t>Tryck</w:t>
            </w:r>
            <w:r w:rsidRPr="004169A9">
              <w:rPr>
                <w:rFonts w:ascii="Times New Roman" w:hAnsi="Times New Roman" w:cs="Times New Roman"/>
                <w:b/>
                <w:lang w:val="sv-SE"/>
              </w:rPr>
              <w:t xml:space="preserve"> inte </w:t>
            </w:r>
            <w:r w:rsidRPr="004169A9">
              <w:rPr>
                <w:rFonts w:ascii="Times New Roman" w:hAnsi="Times New Roman" w:cs="Times New Roman"/>
                <w:bCs/>
                <w:lang w:val="sv-SE"/>
              </w:rPr>
              <w:t>på kolven när du för in nålen.</w:t>
            </w:r>
          </w:p>
        </w:tc>
        <w:tc>
          <w:tcPr>
            <w:tcW w:w="4675" w:type="dxa"/>
          </w:tcPr>
          <w:p w14:paraId="3D2B2A36" w14:textId="77777777" w:rsidR="009722FB" w:rsidRPr="00ED6566" w:rsidRDefault="00B60735" w:rsidP="001C4B98">
            <w:pPr>
              <w:tabs>
                <w:tab w:val="clear" w:pos="567"/>
              </w:tabs>
              <w:spacing w:line="240" w:lineRule="auto"/>
              <w:jc w:val="center"/>
              <w:rPr>
                <w:rFonts w:ascii="Times New Roman" w:hAnsi="Times New Roman" w:cs="Times New Roman"/>
                <w:lang w:val="en-US"/>
              </w:rPr>
            </w:pPr>
            <w:r w:rsidRPr="00E54B9E">
              <w:rPr>
                <w:noProof/>
                <w:sz w:val="20"/>
                <w:lang w:val="en-US"/>
              </w:rPr>
              <w:drawing>
                <wp:inline distT="0" distB="0" distL="0" distR="0" wp14:anchorId="68C42869" wp14:editId="484F3AD5">
                  <wp:extent cx="2352675" cy="2104575"/>
                  <wp:effectExtent l="0" t="0" r="0" b="0"/>
                  <wp:docPr id="307815793" name="Picture 3078157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93" name=""/>
                          <pic:cNvPicPr/>
                        </pic:nvPicPr>
                        <pic:blipFill>
                          <a:blip r:embed="rId46"/>
                          <a:stretch>
                            <a:fillRect/>
                          </a:stretch>
                        </pic:blipFill>
                        <pic:spPr>
                          <a:xfrm>
                            <a:off x="0" y="0"/>
                            <a:ext cx="2360456" cy="2111536"/>
                          </a:xfrm>
                          <a:prstGeom prst="rect">
                            <a:avLst/>
                          </a:prstGeom>
                        </pic:spPr>
                      </pic:pic>
                    </a:graphicData>
                  </a:graphic>
                </wp:inline>
              </w:drawing>
            </w:r>
          </w:p>
          <w:p w14:paraId="3BFF3F85" w14:textId="77777777" w:rsidR="009722FB" w:rsidRPr="00E54B9E" w:rsidRDefault="009722FB" w:rsidP="001C4B98">
            <w:pPr>
              <w:tabs>
                <w:tab w:val="clear" w:pos="567"/>
              </w:tabs>
              <w:spacing w:line="240" w:lineRule="auto"/>
              <w:jc w:val="center"/>
              <w:rPr>
                <w:sz w:val="24"/>
                <w:szCs w:val="24"/>
                <w:lang w:val="en-US"/>
              </w:rPr>
            </w:pPr>
          </w:p>
        </w:tc>
      </w:tr>
      <w:tr w:rsidR="00211724" w14:paraId="331C41A0" w14:textId="77777777" w:rsidTr="001C4B98">
        <w:tc>
          <w:tcPr>
            <w:tcW w:w="4675" w:type="dxa"/>
          </w:tcPr>
          <w:p w14:paraId="61C4ED22"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A503C6" w:rsidRPr="004169A9">
              <w:rPr>
                <w:rFonts w:ascii="Times New Roman" w:hAnsi="Times New Roman" w:cs="Times New Roman"/>
                <w:b/>
                <w:lang w:val="sv-SE"/>
              </w:rPr>
              <w:t>g</w:t>
            </w:r>
            <w:r w:rsidRPr="004169A9">
              <w:rPr>
                <w:rFonts w:ascii="Times New Roman" w:hAnsi="Times New Roman" w:cs="Times New Roman"/>
                <w:b/>
                <w:lang w:val="sv-SE"/>
              </w:rPr>
              <w:t xml:space="preserve"> 9. </w:t>
            </w:r>
            <w:r w:rsidR="00A503C6" w:rsidRPr="004169A9">
              <w:rPr>
                <w:rFonts w:ascii="Times New Roman" w:hAnsi="Times New Roman" w:cs="Times New Roman"/>
                <w:b/>
                <w:lang w:val="sv-SE"/>
              </w:rPr>
              <w:t>Påbörja injektion</w:t>
            </w:r>
          </w:p>
          <w:p w14:paraId="5ACA1588"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15A8D6A1" w14:textId="77777777" w:rsidR="00A503C6" w:rsidRPr="004169A9" w:rsidRDefault="00B60735" w:rsidP="001C4B98">
            <w:pPr>
              <w:tabs>
                <w:tab w:val="clear" w:pos="567"/>
              </w:tabs>
              <w:spacing w:line="240" w:lineRule="auto"/>
              <w:rPr>
                <w:rFonts w:ascii="Times New Roman" w:hAnsi="Times New Roman" w:cs="Times New Roman"/>
                <w:lang w:val="sv-SE"/>
              </w:rPr>
            </w:pPr>
            <w:r w:rsidRPr="004169A9">
              <w:rPr>
                <w:rFonts w:ascii="Times New Roman" w:hAnsi="Times New Roman" w:cs="Times New Roman"/>
                <w:lang w:val="sv-SE"/>
              </w:rPr>
              <w:t xml:space="preserve">Fortsätt att nypa huden. Tryck långsamt ned kolven </w:t>
            </w:r>
            <w:r w:rsidRPr="004169A9">
              <w:rPr>
                <w:rFonts w:ascii="Times New Roman" w:hAnsi="Times New Roman" w:cs="Times New Roman"/>
                <w:b/>
                <w:bCs/>
                <w:lang w:val="sv-SE"/>
              </w:rPr>
              <w:t>så långt det går</w:t>
            </w:r>
            <w:r w:rsidRPr="004169A9">
              <w:rPr>
                <w:rFonts w:ascii="Times New Roman" w:hAnsi="Times New Roman" w:cs="Times New Roman"/>
                <w:lang w:val="sv-SE"/>
              </w:rPr>
              <w:t>. D</w:t>
            </w:r>
            <w:r w:rsidR="004276E1" w:rsidRPr="004169A9">
              <w:rPr>
                <w:rFonts w:ascii="Times New Roman" w:hAnsi="Times New Roman" w:cs="Times New Roman"/>
                <w:lang w:val="sv-SE"/>
              </w:rPr>
              <w:t>et</w:t>
            </w:r>
            <w:r w:rsidRPr="004169A9">
              <w:rPr>
                <w:rFonts w:ascii="Times New Roman" w:hAnsi="Times New Roman" w:cs="Times New Roman"/>
                <w:lang w:val="sv-SE"/>
              </w:rPr>
              <w:t xml:space="preserve"> säkerställ</w:t>
            </w:r>
            <w:r w:rsidR="004276E1" w:rsidRPr="004169A9">
              <w:rPr>
                <w:rFonts w:ascii="Times New Roman" w:hAnsi="Times New Roman" w:cs="Times New Roman"/>
                <w:lang w:val="sv-SE"/>
              </w:rPr>
              <w:t>er</w:t>
            </w:r>
            <w:r w:rsidRPr="004169A9">
              <w:rPr>
                <w:rFonts w:ascii="Times New Roman" w:hAnsi="Times New Roman" w:cs="Times New Roman"/>
                <w:lang w:val="sv-SE"/>
              </w:rPr>
              <w:t xml:space="preserve"> att en fullständig dos injiceras.</w:t>
            </w:r>
          </w:p>
          <w:p w14:paraId="093E9843" w14:textId="77777777" w:rsidR="009722FB" w:rsidRPr="004169A9" w:rsidRDefault="009722FB" w:rsidP="001C4B98">
            <w:pPr>
              <w:tabs>
                <w:tab w:val="clear" w:pos="567"/>
              </w:tabs>
              <w:spacing w:line="240" w:lineRule="auto"/>
              <w:rPr>
                <w:rFonts w:ascii="Times New Roman" w:hAnsi="Times New Roman" w:cs="Times New Roman"/>
                <w:lang w:val="en-US"/>
              </w:rPr>
            </w:pPr>
          </w:p>
        </w:tc>
        <w:tc>
          <w:tcPr>
            <w:tcW w:w="4675" w:type="dxa"/>
          </w:tcPr>
          <w:p w14:paraId="4163F78A" w14:textId="77777777" w:rsidR="009722FB" w:rsidRPr="00E54B9E" w:rsidRDefault="00B60735" w:rsidP="001C4B98">
            <w:pPr>
              <w:tabs>
                <w:tab w:val="clear" w:pos="567"/>
              </w:tabs>
              <w:spacing w:line="240" w:lineRule="auto"/>
              <w:jc w:val="center"/>
              <w:rPr>
                <w:sz w:val="24"/>
                <w:szCs w:val="24"/>
                <w:lang w:val="en-US"/>
              </w:rPr>
            </w:pPr>
            <w:r w:rsidRPr="00E54B9E">
              <w:rPr>
                <w:noProof/>
                <w:sz w:val="20"/>
                <w:lang w:val="en-US"/>
              </w:rPr>
              <w:drawing>
                <wp:inline distT="0" distB="0" distL="0" distR="0" wp14:anchorId="2290CC6E" wp14:editId="27FF63A4">
                  <wp:extent cx="2381250" cy="2155292"/>
                  <wp:effectExtent l="0" t="0" r="0" b="0"/>
                  <wp:docPr id="307815794" name="Picture 3078157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94" name=""/>
                          <pic:cNvPicPr/>
                        </pic:nvPicPr>
                        <pic:blipFill>
                          <a:blip r:embed="rId47"/>
                          <a:stretch>
                            <a:fillRect/>
                          </a:stretch>
                        </pic:blipFill>
                        <pic:spPr>
                          <a:xfrm>
                            <a:off x="0" y="0"/>
                            <a:ext cx="2388337" cy="2161706"/>
                          </a:xfrm>
                          <a:prstGeom prst="rect">
                            <a:avLst/>
                          </a:prstGeom>
                        </pic:spPr>
                      </pic:pic>
                    </a:graphicData>
                  </a:graphic>
                </wp:inline>
              </w:drawing>
            </w:r>
          </w:p>
        </w:tc>
      </w:tr>
      <w:tr w:rsidR="00211724" w14:paraId="2FE75FC8" w14:textId="77777777" w:rsidTr="001C4B98">
        <w:tc>
          <w:tcPr>
            <w:tcW w:w="4675" w:type="dxa"/>
          </w:tcPr>
          <w:p w14:paraId="5E0E5E75"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lastRenderedPageBreak/>
              <w:t>Ste</w:t>
            </w:r>
            <w:r w:rsidR="00A503C6" w:rsidRPr="004169A9">
              <w:rPr>
                <w:rFonts w:ascii="Times New Roman" w:hAnsi="Times New Roman" w:cs="Times New Roman"/>
                <w:b/>
                <w:lang w:val="sv-SE"/>
              </w:rPr>
              <w:t>g</w:t>
            </w:r>
            <w:r w:rsidRPr="004169A9">
              <w:rPr>
                <w:rFonts w:ascii="Times New Roman" w:hAnsi="Times New Roman" w:cs="Times New Roman"/>
                <w:b/>
                <w:lang w:val="sv-SE"/>
              </w:rPr>
              <w:t xml:space="preserve"> 10. </w:t>
            </w:r>
            <w:r w:rsidR="00A503C6" w:rsidRPr="004169A9">
              <w:rPr>
                <w:rFonts w:ascii="Times New Roman" w:hAnsi="Times New Roman" w:cs="Times New Roman"/>
                <w:b/>
                <w:lang w:val="sv-SE"/>
              </w:rPr>
              <w:t>Slutför injektion</w:t>
            </w:r>
            <w:r w:rsidR="001A1B72" w:rsidRPr="004169A9">
              <w:rPr>
                <w:rFonts w:ascii="Times New Roman" w:hAnsi="Times New Roman" w:cs="Times New Roman"/>
                <w:b/>
                <w:lang w:val="sv-SE"/>
              </w:rPr>
              <w:t>en</w:t>
            </w:r>
          </w:p>
          <w:p w14:paraId="684A8558"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0DEA6ED1" w14:textId="77777777" w:rsidR="009722FB" w:rsidRPr="004169A9" w:rsidRDefault="00B60735" w:rsidP="004169A9">
            <w:pPr>
              <w:tabs>
                <w:tab w:val="clear" w:pos="567"/>
              </w:tabs>
              <w:spacing w:line="240" w:lineRule="auto"/>
              <w:rPr>
                <w:rFonts w:ascii="Times New Roman" w:hAnsi="Times New Roman" w:cs="Times New Roman"/>
                <w:lang w:val="sv-SE"/>
              </w:rPr>
            </w:pPr>
            <w:r w:rsidRPr="004169A9">
              <w:rPr>
                <w:rFonts w:ascii="Times New Roman" w:hAnsi="Times New Roman" w:cs="Times New Roman"/>
                <w:lang w:val="sv-SE"/>
              </w:rPr>
              <w:t xml:space="preserve">Kontrollera att kolvhuvudet är mellan aktiveringsklämmorna enligt bild. Detta säkerställer att </w:t>
            </w:r>
            <w:r w:rsidR="00E136A5" w:rsidRPr="004169A9">
              <w:rPr>
                <w:rFonts w:ascii="Times New Roman" w:hAnsi="Times New Roman" w:cs="Times New Roman"/>
                <w:lang w:val="sv-SE"/>
              </w:rPr>
              <w:t>säkerhets</w:t>
            </w:r>
            <w:r w:rsidRPr="004169A9">
              <w:rPr>
                <w:rFonts w:ascii="Times New Roman" w:hAnsi="Times New Roman" w:cs="Times New Roman"/>
                <w:lang w:val="sv-SE"/>
              </w:rPr>
              <w:t>skyddet har aktiverats och kommer att täcka nålen efter att injektionen är klar.</w:t>
            </w:r>
          </w:p>
        </w:tc>
        <w:tc>
          <w:tcPr>
            <w:tcW w:w="4675" w:type="dxa"/>
          </w:tcPr>
          <w:p w14:paraId="75AA0657" w14:textId="77777777" w:rsidR="009722FB" w:rsidRPr="00ED6566" w:rsidRDefault="00B60735" w:rsidP="001C4B98">
            <w:pPr>
              <w:tabs>
                <w:tab w:val="clear" w:pos="567"/>
              </w:tabs>
              <w:spacing w:line="240" w:lineRule="auto"/>
              <w:jc w:val="center"/>
              <w:rPr>
                <w:rFonts w:ascii="Times New Roman" w:hAnsi="Times New Roman" w:cs="Times New Roman"/>
                <w:lang w:val="en-US"/>
              </w:rPr>
            </w:pPr>
            <w:r w:rsidRPr="00ED6566">
              <w:rPr>
                <w:noProof/>
                <w:sz w:val="20"/>
                <w:lang w:val="en-US"/>
              </w:rPr>
              <w:drawing>
                <wp:inline distT="0" distB="0" distL="0" distR="0" wp14:anchorId="0B9E4F97" wp14:editId="5360127F">
                  <wp:extent cx="2387600" cy="2535197"/>
                  <wp:effectExtent l="0" t="0" r="0" b="0"/>
                  <wp:docPr id="307815795" name="Picture 3078157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95" name=""/>
                          <pic:cNvPicPr/>
                        </pic:nvPicPr>
                        <pic:blipFill>
                          <a:blip r:embed="rId48"/>
                          <a:stretch>
                            <a:fillRect/>
                          </a:stretch>
                        </pic:blipFill>
                        <pic:spPr>
                          <a:xfrm>
                            <a:off x="0" y="0"/>
                            <a:ext cx="2397380" cy="2545581"/>
                          </a:xfrm>
                          <a:prstGeom prst="rect">
                            <a:avLst/>
                          </a:prstGeom>
                        </pic:spPr>
                      </pic:pic>
                    </a:graphicData>
                  </a:graphic>
                </wp:inline>
              </w:drawing>
            </w:r>
          </w:p>
          <w:p w14:paraId="16C21D36" w14:textId="77777777" w:rsidR="009722FB" w:rsidRPr="00ED6566" w:rsidRDefault="009722FB" w:rsidP="001C4B98">
            <w:pPr>
              <w:tabs>
                <w:tab w:val="clear" w:pos="567"/>
              </w:tabs>
              <w:spacing w:line="240" w:lineRule="auto"/>
              <w:jc w:val="center"/>
              <w:rPr>
                <w:sz w:val="24"/>
                <w:szCs w:val="24"/>
                <w:lang w:val="en-US"/>
              </w:rPr>
            </w:pPr>
          </w:p>
        </w:tc>
      </w:tr>
      <w:tr w:rsidR="00211724" w14:paraId="5971EB01" w14:textId="77777777" w:rsidTr="001C4B98">
        <w:tc>
          <w:tcPr>
            <w:tcW w:w="4675" w:type="dxa"/>
          </w:tcPr>
          <w:p w14:paraId="5A525A37"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804679" w:rsidRPr="004169A9">
              <w:rPr>
                <w:rFonts w:ascii="Times New Roman" w:hAnsi="Times New Roman" w:cs="Times New Roman"/>
                <w:b/>
                <w:lang w:val="sv-SE"/>
              </w:rPr>
              <w:t>g</w:t>
            </w:r>
            <w:r w:rsidRPr="004169A9">
              <w:rPr>
                <w:rFonts w:ascii="Times New Roman" w:hAnsi="Times New Roman" w:cs="Times New Roman"/>
                <w:b/>
                <w:lang w:val="sv-SE"/>
              </w:rPr>
              <w:t xml:space="preserve"> 11. </w:t>
            </w:r>
            <w:r w:rsidR="00804679" w:rsidRPr="004169A9">
              <w:rPr>
                <w:rFonts w:ascii="Times New Roman" w:hAnsi="Times New Roman" w:cs="Times New Roman"/>
                <w:b/>
                <w:lang w:val="sv-SE"/>
              </w:rPr>
              <w:t>Släpp upp kolven</w:t>
            </w:r>
          </w:p>
          <w:p w14:paraId="245BD2AA"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71AD7FB3" w14:textId="77777777" w:rsidR="000B0775"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Håll kvar den förfyllda sprutan på injektionsstället och släpp långsamt kolven tills nålen automatiskt täcks av</w:t>
            </w:r>
            <w:r w:rsidR="00E136A5" w:rsidRPr="004169A9">
              <w:rPr>
                <w:rFonts w:ascii="Times New Roman" w:eastAsia="MS Mincho" w:hAnsi="Times New Roman" w:cs="Times New Roman"/>
                <w:lang w:val="sv-SE" w:eastAsia="zh-CN"/>
              </w:rPr>
              <w:t xml:space="preserve"> säkerhetss</w:t>
            </w:r>
            <w:r w:rsidRPr="004169A9">
              <w:rPr>
                <w:rFonts w:ascii="Times New Roman" w:eastAsia="MS Mincho" w:hAnsi="Times New Roman" w:cs="Times New Roman"/>
                <w:lang w:val="sv-SE" w:eastAsia="zh-CN"/>
              </w:rPr>
              <w:t>kyddet. Ta bort den förfyllda sprutan från injektionsstället och släpp nyptaget.</w:t>
            </w:r>
          </w:p>
          <w:p w14:paraId="2808DBDB"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76E734B3" w14:textId="77777777" w:rsidR="000B0775"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 xml:space="preserve">Det kan finnas en liten mängd blod på injektionsstället. Du kan trycka en bomullstuss eller kompress på injektionsstället tills eventuell blödning upphör. Gnugga </w:t>
            </w:r>
            <w:r w:rsidRPr="004169A9">
              <w:rPr>
                <w:rFonts w:ascii="Times New Roman" w:eastAsia="MS Mincho" w:hAnsi="Times New Roman" w:cs="Times New Roman"/>
                <w:b/>
                <w:bCs/>
                <w:lang w:val="sv-SE" w:eastAsia="zh-CN"/>
              </w:rPr>
              <w:t xml:space="preserve">inte </w:t>
            </w:r>
            <w:r w:rsidRPr="004169A9">
              <w:rPr>
                <w:rFonts w:ascii="Times New Roman" w:eastAsia="MS Mincho" w:hAnsi="Times New Roman" w:cs="Times New Roman"/>
                <w:lang w:val="sv-SE" w:eastAsia="zh-CN"/>
              </w:rPr>
              <w:t>på injektionsstället. Om det skulle behövas, sätt på ett plåster på injektionsstället.</w:t>
            </w:r>
          </w:p>
          <w:p w14:paraId="1EDDB68F"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3AB1456B" w14:textId="77777777" w:rsidR="009722FB"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Obs: Om du behöver mer än en förfylld spruta för att få fullständig dos, kasta den använda förfyllda sprutan enligt beskrivning i Steg 12.</w:t>
            </w:r>
          </w:p>
          <w:p w14:paraId="3DC0FFED"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3026E9B6" w14:textId="77777777" w:rsidR="003620B2"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Upprepa Steg 2 till Steg 1</w:t>
            </w:r>
            <w:r w:rsidR="00A71BA6" w:rsidRPr="004169A9">
              <w:rPr>
                <w:rFonts w:ascii="Times New Roman" w:eastAsia="MS Mincho" w:hAnsi="Times New Roman" w:cs="Times New Roman"/>
                <w:lang w:val="sv-SE" w:eastAsia="zh-CN"/>
              </w:rPr>
              <w:t>2</w:t>
            </w:r>
            <w:r w:rsidRPr="004169A9">
              <w:rPr>
                <w:rFonts w:ascii="Times New Roman" w:eastAsia="MS Mincho" w:hAnsi="Times New Roman" w:cs="Times New Roman"/>
                <w:lang w:val="sv-SE" w:eastAsia="zh-CN"/>
              </w:rPr>
              <w:t xml:space="preserve"> för samtliga förfyllda sprutor som behövs för att få fullständig dos.</w:t>
            </w:r>
          </w:p>
          <w:p w14:paraId="5FE0B0F3"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49F13F35" w14:textId="77777777" w:rsidR="009722FB"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Utför injektionerna omedelbart efter varandra.</w:t>
            </w:r>
          </w:p>
          <w:p w14:paraId="4712A16E"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30C7D63F" w14:textId="77777777" w:rsidR="009722FB" w:rsidRDefault="00B60735" w:rsidP="001C4B98">
            <w:pPr>
              <w:tabs>
                <w:tab w:val="clear" w:pos="567"/>
              </w:tabs>
              <w:spacing w:line="240" w:lineRule="auto"/>
              <w:rPr>
                <w:rFonts w:ascii="Times New Roman" w:hAnsi="Times New Roman" w:cs="Times New Roman"/>
                <w:lang w:val="sv-SE"/>
              </w:rPr>
            </w:pPr>
            <w:r w:rsidRPr="004169A9">
              <w:rPr>
                <w:rFonts w:ascii="Times New Roman" w:hAnsi="Times New Roman" w:cs="Times New Roman"/>
                <w:lang w:val="sv-SE"/>
              </w:rPr>
              <w:t xml:space="preserve">Se till att injektionerna är minst 2 cm </w:t>
            </w:r>
            <w:r w:rsidR="002819C5" w:rsidRPr="004169A9">
              <w:rPr>
                <w:rFonts w:ascii="Times New Roman" w:hAnsi="Times New Roman" w:cs="Times New Roman"/>
                <w:lang w:val="sv-SE"/>
              </w:rPr>
              <w:t>i</w:t>
            </w:r>
            <w:r w:rsidRPr="004169A9">
              <w:rPr>
                <w:rFonts w:ascii="Times New Roman" w:hAnsi="Times New Roman" w:cs="Times New Roman"/>
                <w:lang w:val="sv-SE"/>
              </w:rPr>
              <w:t>från varandra.</w:t>
            </w:r>
          </w:p>
          <w:p w14:paraId="7D730E31" w14:textId="77777777" w:rsidR="009848E2" w:rsidRPr="004169A9" w:rsidRDefault="009848E2" w:rsidP="001C4B98">
            <w:pPr>
              <w:tabs>
                <w:tab w:val="clear" w:pos="567"/>
              </w:tabs>
              <w:spacing w:line="240" w:lineRule="auto"/>
              <w:rPr>
                <w:rFonts w:ascii="Times New Roman" w:hAnsi="Times New Roman" w:cs="Times New Roman"/>
                <w:lang w:val="sv-SE"/>
              </w:rPr>
            </w:pPr>
          </w:p>
        </w:tc>
        <w:tc>
          <w:tcPr>
            <w:tcW w:w="4675" w:type="dxa"/>
          </w:tcPr>
          <w:p w14:paraId="41F46FCD" w14:textId="77777777" w:rsidR="009722FB" w:rsidRPr="00ED6566" w:rsidRDefault="00B60735" w:rsidP="001C4B98">
            <w:pPr>
              <w:tabs>
                <w:tab w:val="clear" w:pos="567"/>
              </w:tabs>
              <w:spacing w:line="240" w:lineRule="auto"/>
              <w:jc w:val="center"/>
              <w:rPr>
                <w:sz w:val="24"/>
                <w:szCs w:val="24"/>
                <w:lang w:val="en-US"/>
              </w:rPr>
            </w:pPr>
            <w:r w:rsidRPr="00ED6566">
              <w:rPr>
                <w:noProof/>
                <w:sz w:val="20"/>
                <w:lang w:val="en-US"/>
              </w:rPr>
              <w:drawing>
                <wp:inline distT="0" distB="0" distL="0" distR="0" wp14:anchorId="27B26648" wp14:editId="020AB153">
                  <wp:extent cx="2303484" cy="2463800"/>
                  <wp:effectExtent l="0" t="0" r="1905" b="0"/>
                  <wp:docPr id="307815796" name="Picture 3078157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96" name=""/>
                          <pic:cNvPicPr/>
                        </pic:nvPicPr>
                        <pic:blipFill>
                          <a:blip r:embed="rId49"/>
                          <a:stretch>
                            <a:fillRect/>
                          </a:stretch>
                        </pic:blipFill>
                        <pic:spPr>
                          <a:xfrm>
                            <a:off x="0" y="0"/>
                            <a:ext cx="2318548" cy="2479913"/>
                          </a:xfrm>
                          <a:prstGeom prst="rect">
                            <a:avLst/>
                          </a:prstGeom>
                        </pic:spPr>
                      </pic:pic>
                    </a:graphicData>
                  </a:graphic>
                </wp:inline>
              </w:drawing>
            </w:r>
          </w:p>
        </w:tc>
      </w:tr>
    </w:tbl>
    <w:p w14:paraId="025175E9" w14:textId="77777777" w:rsidR="009722FB" w:rsidRPr="00ED6566" w:rsidRDefault="009722FB" w:rsidP="009722FB">
      <w:pPr>
        <w:tabs>
          <w:tab w:val="clear" w:pos="567"/>
        </w:tabs>
        <w:spacing w:line="240" w:lineRule="auto"/>
        <w:rPr>
          <w:rFonts w:eastAsiaTheme="minorHAnsi"/>
        </w:rPr>
      </w:pPr>
    </w:p>
    <w:p w14:paraId="0A251861" w14:textId="77777777" w:rsidR="009722FB" w:rsidRPr="00ED6566" w:rsidRDefault="00B60735" w:rsidP="00535973">
      <w:pPr>
        <w:keepNext/>
        <w:keepLines/>
        <w:tabs>
          <w:tab w:val="clear" w:pos="567"/>
        </w:tabs>
        <w:spacing w:line="240" w:lineRule="auto"/>
        <w:rPr>
          <w:rFonts w:eastAsia="MS Mincho"/>
          <w:b/>
          <w:lang w:val="en-US" w:eastAsia="zh-CN"/>
        </w:rPr>
      </w:pPr>
      <w:r>
        <w:rPr>
          <w:rFonts w:eastAsia="MS Mincho"/>
          <w:b/>
          <w:lang w:val="en-US" w:eastAsia="zh-CN"/>
        </w:rPr>
        <w:lastRenderedPageBreak/>
        <w:t>Efter injektion</w:t>
      </w:r>
    </w:p>
    <w:p w14:paraId="4C250593" w14:textId="77777777" w:rsidR="009722FB" w:rsidRPr="00ED6566" w:rsidRDefault="009722FB" w:rsidP="00535973">
      <w:pPr>
        <w:keepNext/>
        <w:keepLines/>
        <w:tabs>
          <w:tab w:val="clear" w:pos="567"/>
        </w:tabs>
        <w:spacing w:line="240" w:lineRule="auto"/>
        <w:rPr>
          <w:rFonts w:eastAsia="MS Mincho"/>
          <w:bCs/>
          <w:lang w:val="en-US" w:eastAsia="zh-CN"/>
        </w:rPr>
      </w:pPr>
    </w:p>
    <w:tbl>
      <w:tblPr>
        <w:tblStyle w:val="TableGrid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62"/>
        <w:gridCol w:w="4509"/>
      </w:tblGrid>
      <w:tr w:rsidR="00211724" w14:paraId="60D95F5D" w14:textId="77777777" w:rsidTr="004169A9">
        <w:trPr>
          <w:trHeight w:val="4315"/>
        </w:trPr>
        <w:tc>
          <w:tcPr>
            <w:tcW w:w="4675" w:type="dxa"/>
          </w:tcPr>
          <w:p w14:paraId="4353BC0C" w14:textId="77777777" w:rsidR="009722FB"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3620B2" w:rsidRPr="004169A9">
              <w:rPr>
                <w:rFonts w:ascii="Times New Roman" w:hAnsi="Times New Roman" w:cs="Times New Roman"/>
                <w:b/>
                <w:lang w:val="sv-SE"/>
              </w:rPr>
              <w:t>g</w:t>
            </w:r>
            <w:r w:rsidRPr="004169A9">
              <w:rPr>
                <w:rFonts w:ascii="Times New Roman" w:hAnsi="Times New Roman" w:cs="Times New Roman"/>
                <w:b/>
                <w:lang w:val="sv-SE"/>
              </w:rPr>
              <w:t xml:space="preserve"> 12. </w:t>
            </w:r>
            <w:r w:rsidR="003620B2" w:rsidRPr="004169A9">
              <w:rPr>
                <w:rFonts w:ascii="Times New Roman" w:hAnsi="Times New Roman" w:cs="Times New Roman"/>
                <w:b/>
                <w:lang w:val="sv-SE"/>
              </w:rPr>
              <w:t>Kassera den förfyllda sprutan</w:t>
            </w:r>
          </w:p>
          <w:p w14:paraId="7E61F93D"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0FA3940C" w14:textId="77777777" w:rsidR="003620B2"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Lägg den använda förfyllda sprutan i en behållare för riskavfall (dvs en</w:t>
            </w:r>
            <w:r w:rsidR="006837CF" w:rsidRPr="004169A9">
              <w:rPr>
                <w:rFonts w:ascii="Times New Roman" w:eastAsia="MS Mincho" w:hAnsi="Times New Roman" w:cs="Times New Roman"/>
                <w:lang w:val="sv-SE" w:eastAsia="zh-CN"/>
              </w:rPr>
              <w:t xml:space="preserve"> punktionssäker förslutningsbar behållare eller liknande) omedelbart efter användning.</w:t>
            </w:r>
          </w:p>
          <w:p w14:paraId="11733FA4"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0D5D41A9" w14:textId="77777777" w:rsidR="009722FB"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bCs/>
                <w:lang w:val="sv-SE" w:eastAsia="zh-CN"/>
              </w:rPr>
              <w:t>Försök</w:t>
            </w:r>
            <w:r w:rsidRPr="004169A9">
              <w:rPr>
                <w:rFonts w:ascii="Times New Roman" w:eastAsia="MS Mincho" w:hAnsi="Times New Roman" w:cs="Times New Roman"/>
                <w:b/>
                <w:lang w:val="sv-SE" w:eastAsia="zh-CN"/>
              </w:rPr>
              <w:t xml:space="preserve"> inte </w:t>
            </w:r>
            <w:r w:rsidRPr="004169A9">
              <w:rPr>
                <w:rFonts w:ascii="Times New Roman" w:eastAsia="MS Mincho" w:hAnsi="Times New Roman" w:cs="Times New Roman"/>
                <w:bCs/>
                <w:lang w:val="sv-SE" w:eastAsia="zh-CN"/>
              </w:rPr>
              <w:t>att sätta tillbaka nålskyddet på sprutan.</w:t>
            </w:r>
          </w:p>
          <w:p w14:paraId="4DACA405"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731D336C" w14:textId="77777777" w:rsidR="006837CF" w:rsidRPr="004169A9" w:rsidRDefault="00B60735" w:rsidP="001C4B98">
            <w:pPr>
              <w:tabs>
                <w:tab w:val="clear" w:pos="567"/>
              </w:tabs>
              <w:spacing w:line="240" w:lineRule="auto"/>
              <w:rPr>
                <w:rFonts w:ascii="Times New Roman" w:hAnsi="Times New Roman" w:cs="Times New Roman"/>
                <w:lang w:val="sv-SE"/>
              </w:rPr>
            </w:pPr>
            <w:r w:rsidRPr="004169A9">
              <w:rPr>
                <w:rFonts w:ascii="Times New Roman" w:hAnsi="Times New Roman" w:cs="Times New Roman"/>
                <w:lang w:val="sv-SE"/>
              </w:rPr>
              <w:t>Tala med din läkare eller apotekspersonal om lämplig kassering av behållaren för riskavfall. Det kan finnas lokala bestämmelser kring kassering.</w:t>
            </w:r>
          </w:p>
          <w:p w14:paraId="424AADBF" w14:textId="77777777" w:rsidR="009722FB" w:rsidRPr="004169A9" w:rsidRDefault="009722FB" w:rsidP="001C4B98">
            <w:pPr>
              <w:tabs>
                <w:tab w:val="clear" w:pos="567"/>
              </w:tabs>
              <w:spacing w:line="240" w:lineRule="auto"/>
              <w:rPr>
                <w:rFonts w:ascii="Times New Roman" w:hAnsi="Times New Roman" w:cs="Times New Roman"/>
                <w:lang w:val="sv-SE"/>
              </w:rPr>
            </w:pPr>
          </w:p>
        </w:tc>
        <w:tc>
          <w:tcPr>
            <w:tcW w:w="4675" w:type="dxa"/>
          </w:tcPr>
          <w:p w14:paraId="45F84770" w14:textId="77777777" w:rsidR="009722FB" w:rsidRPr="00ED6566" w:rsidRDefault="009722FB" w:rsidP="001C4B98">
            <w:pPr>
              <w:tabs>
                <w:tab w:val="clear" w:pos="567"/>
              </w:tabs>
              <w:spacing w:line="240" w:lineRule="auto"/>
              <w:jc w:val="center"/>
              <w:rPr>
                <w:rFonts w:ascii="Times New Roman" w:hAnsi="Times New Roman" w:cs="Times New Roman"/>
                <w:lang w:val="en-US"/>
              </w:rPr>
            </w:pPr>
          </w:p>
        </w:tc>
      </w:tr>
    </w:tbl>
    <w:p w14:paraId="0E2C5E29" w14:textId="77777777" w:rsidR="009722FB" w:rsidRDefault="00B60735" w:rsidP="009722FB">
      <w:pPr>
        <w:tabs>
          <w:tab w:val="clear" w:pos="567"/>
        </w:tabs>
        <w:spacing w:line="240" w:lineRule="auto"/>
        <w:rPr>
          <w:lang w:val="en-US"/>
        </w:rPr>
      </w:pPr>
      <w:r>
        <w:rPr>
          <w:lang w:val="en-US"/>
        </w:rPr>
        <w:br w:type="page"/>
      </w:r>
    </w:p>
    <w:bookmarkEnd w:id="19"/>
    <w:p w14:paraId="57250989" w14:textId="77777777" w:rsidR="009722FB" w:rsidRPr="00DC2BA7" w:rsidRDefault="00B60735" w:rsidP="009722FB">
      <w:pPr>
        <w:spacing w:line="240" w:lineRule="auto"/>
        <w:jc w:val="center"/>
        <w:rPr>
          <w:b/>
          <w:caps/>
          <w:noProof/>
          <w:lang w:val="sv-SE"/>
        </w:rPr>
      </w:pPr>
      <w:r w:rsidRPr="00DC2BA7">
        <w:rPr>
          <w:b/>
          <w:noProof/>
          <w:szCs w:val="24"/>
          <w:lang w:val="sv-SE"/>
        </w:rPr>
        <w:lastRenderedPageBreak/>
        <w:t>Bipacksedel: Information till användaren</w:t>
      </w:r>
    </w:p>
    <w:p w14:paraId="42EBA0EA" w14:textId="77777777" w:rsidR="009722FB" w:rsidRPr="00DC2BA7" w:rsidRDefault="009722FB" w:rsidP="009722FB">
      <w:pPr>
        <w:spacing w:line="240" w:lineRule="auto"/>
        <w:jc w:val="center"/>
        <w:rPr>
          <w:caps/>
          <w:noProof/>
          <w:lang w:val="sv-SE"/>
        </w:rPr>
      </w:pPr>
    </w:p>
    <w:p w14:paraId="64890A2C" w14:textId="215126C8" w:rsidR="009722FB" w:rsidRPr="00DC2BA7" w:rsidRDefault="00B60735" w:rsidP="009722FB">
      <w:pPr>
        <w:pStyle w:val="Text"/>
        <w:spacing w:before="0"/>
        <w:jc w:val="center"/>
        <w:rPr>
          <w:b/>
          <w:sz w:val="22"/>
          <w:lang w:val="sv-SE"/>
        </w:rPr>
      </w:pPr>
      <w:r w:rsidRPr="00DC2BA7">
        <w:rPr>
          <w:b/>
          <w:color w:val="000000"/>
          <w:sz w:val="22"/>
          <w:lang w:val="sv-SE"/>
        </w:rPr>
        <w:t>Xolair 75 mg</w:t>
      </w:r>
      <w:r w:rsidRPr="00DC2BA7">
        <w:rPr>
          <w:b/>
          <w:sz w:val="22"/>
          <w:lang w:val="sv-SE"/>
        </w:rPr>
        <w:t xml:space="preserve"> injektionsvätska, lösning i förfylld </w:t>
      </w:r>
      <w:r w:rsidR="00DD2A7C">
        <w:rPr>
          <w:b/>
          <w:sz w:val="22"/>
          <w:lang w:val="sv-SE"/>
        </w:rPr>
        <w:t>injektions</w:t>
      </w:r>
      <w:r w:rsidR="00A71BA6">
        <w:rPr>
          <w:b/>
          <w:sz w:val="22"/>
          <w:lang w:val="sv-SE"/>
        </w:rPr>
        <w:t>penna</w:t>
      </w:r>
    </w:p>
    <w:p w14:paraId="785819AA" w14:textId="77777777" w:rsidR="009722FB" w:rsidRPr="00DC2BA7" w:rsidRDefault="00B60735" w:rsidP="009722FB">
      <w:pPr>
        <w:pStyle w:val="Text"/>
        <w:spacing w:before="0"/>
        <w:jc w:val="center"/>
        <w:rPr>
          <w:color w:val="000000"/>
          <w:sz w:val="22"/>
          <w:lang w:val="sv-SE"/>
        </w:rPr>
      </w:pPr>
      <w:r w:rsidRPr="00DC2BA7">
        <w:rPr>
          <w:color w:val="000000"/>
          <w:sz w:val="22"/>
          <w:lang w:val="sv-SE"/>
        </w:rPr>
        <w:t>omalizumab</w:t>
      </w:r>
    </w:p>
    <w:p w14:paraId="66DD8D3C" w14:textId="77777777" w:rsidR="009722FB" w:rsidRPr="00DC2BA7" w:rsidRDefault="009722FB" w:rsidP="009722FB">
      <w:pPr>
        <w:spacing w:line="240" w:lineRule="auto"/>
        <w:jc w:val="center"/>
        <w:rPr>
          <w:noProof/>
          <w:lang w:val="sv-SE"/>
        </w:rPr>
      </w:pPr>
    </w:p>
    <w:p w14:paraId="5C802803" w14:textId="77777777" w:rsidR="009722FB" w:rsidRPr="00DC2BA7" w:rsidRDefault="00B60735" w:rsidP="009722FB">
      <w:pPr>
        <w:keepNext/>
        <w:widowControl w:val="0"/>
        <w:tabs>
          <w:tab w:val="clear" w:pos="567"/>
        </w:tabs>
        <w:spacing w:line="240" w:lineRule="auto"/>
        <w:rPr>
          <w:lang w:val="sv-SE"/>
        </w:rPr>
      </w:pPr>
      <w:r w:rsidRPr="00DC2BA7">
        <w:rPr>
          <w:b/>
          <w:bCs/>
          <w:lang w:val="sv-SE"/>
        </w:rPr>
        <w:t xml:space="preserve">Läs noga igenom denna bipacksedel innan du börjar använda detta läkemedel. </w:t>
      </w:r>
      <w:r w:rsidRPr="00DC2BA7">
        <w:rPr>
          <w:b/>
          <w:noProof/>
          <w:szCs w:val="24"/>
          <w:lang w:val="sv-SE"/>
        </w:rPr>
        <w:t>Den innehåller information som är viktig för dig.</w:t>
      </w:r>
    </w:p>
    <w:p w14:paraId="3B8BE68A"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lang w:val="sv-SE"/>
        </w:rPr>
        <w:t>Spara denna information, du kan behöva läsa den igen.</w:t>
      </w:r>
    </w:p>
    <w:p w14:paraId="011801BF"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lang w:val="sv-SE"/>
        </w:rPr>
        <w:t>Om du har ytterligare frågor vänd dig till läkare, apotekspersonal eller sjuksköterska.</w:t>
      </w:r>
    </w:p>
    <w:p w14:paraId="1107A60D"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lang w:val="sv-SE"/>
        </w:rPr>
        <w:t>Detta läkemedel har ordinerats enbart åt dig. Ge det inte till andra. Det kan skada dem, även om de uppvisar sjukdomstecken som liknar dina.</w:t>
      </w:r>
    </w:p>
    <w:p w14:paraId="6D79F3E6"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noProof/>
          <w:lang w:val="sv-SE"/>
        </w:rPr>
        <w:t>Om du får biverkningar, tala med läkare</w:t>
      </w:r>
      <w:r w:rsidRPr="00DC2BA7">
        <w:rPr>
          <w:lang w:val="sv-SE"/>
        </w:rPr>
        <w:t>, apotekspersonal eller sjuksköterska</w:t>
      </w:r>
      <w:r w:rsidRPr="00DC2BA7">
        <w:rPr>
          <w:noProof/>
          <w:lang w:val="sv-SE"/>
        </w:rPr>
        <w:t xml:space="preserve">. </w:t>
      </w:r>
      <w:r w:rsidRPr="00DC2BA7">
        <w:rPr>
          <w:noProof/>
          <w:szCs w:val="24"/>
          <w:lang w:val="sv-SE"/>
        </w:rPr>
        <w:t>Detta gäller</w:t>
      </w:r>
      <w:r w:rsidRPr="00DC2BA7">
        <w:rPr>
          <w:noProof/>
          <w:color w:val="FF0000"/>
          <w:szCs w:val="24"/>
          <w:lang w:val="sv-SE"/>
        </w:rPr>
        <w:t xml:space="preserve"> </w:t>
      </w:r>
      <w:r w:rsidRPr="00DC2BA7">
        <w:rPr>
          <w:noProof/>
          <w:szCs w:val="24"/>
          <w:lang w:val="sv-SE"/>
        </w:rPr>
        <w:t>även</w:t>
      </w:r>
      <w:r w:rsidRPr="00DC2BA7">
        <w:rPr>
          <w:noProof/>
          <w:color w:val="000000"/>
          <w:szCs w:val="24"/>
          <w:lang w:val="sv-SE"/>
        </w:rPr>
        <w:t xml:space="preserve"> </w:t>
      </w:r>
      <w:r w:rsidRPr="00DC2BA7">
        <w:rPr>
          <w:noProof/>
          <w:szCs w:val="24"/>
          <w:lang w:val="sv-SE"/>
        </w:rPr>
        <w:t>eventuella biverkningar som inte nämns i denna information.</w:t>
      </w:r>
      <w:r w:rsidRPr="00DC2BA7">
        <w:rPr>
          <w:noProof/>
          <w:lang w:val="sv-SE"/>
        </w:rPr>
        <w:t xml:space="preserve"> </w:t>
      </w:r>
      <w:r w:rsidRPr="00DC2BA7">
        <w:rPr>
          <w:noProof/>
        </w:rPr>
        <w:t>Se avsnitt 4.</w:t>
      </w:r>
    </w:p>
    <w:p w14:paraId="7A8EA637" w14:textId="77777777" w:rsidR="009722FB" w:rsidRPr="00DC2BA7" w:rsidRDefault="009722FB" w:rsidP="009722FB">
      <w:pPr>
        <w:widowControl w:val="0"/>
        <w:numPr>
          <w:ilvl w:val="12"/>
          <w:numId w:val="0"/>
        </w:numPr>
        <w:tabs>
          <w:tab w:val="clear" w:pos="567"/>
        </w:tabs>
        <w:spacing w:line="240" w:lineRule="auto"/>
        <w:ind w:right="-2"/>
        <w:rPr>
          <w:lang w:val="sv-SE"/>
        </w:rPr>
      </w:pPr>
    </w:p>
    <w:p w14:paraId="4D8B848A" w14:textId="77777777" w:rsidR="009722FB" w:rsidRPr="00DC2BA7" w:rsidRDefault="009722FB" w:rsidP="00535973">
      <w:pPr>
        <w:widowControl w:val="0"/>
        <w:numPr>
          <w:ilvl w:val="12"/>
          <w:numId w:val="0"/>
        </w:numPr>
        <w:tabs>
          <w:tab w:val="clear" w:pos="567"/>
        </w:tabs>
        <w:spacing w:line="240" w:lineRule="auto"/>
        <w:ind w:right="-2"/>
        <w:rPr>
          <w:lang w:val="sv-SE"/>
        </w:rPr>
      </w:pPr>
    </w:p>
    <w:p w14:paraId="7C688602" w14:textId="77777777" w:rsidR="009722FB" w:rsidRPr="00DC2BA7" w:rsidRDefault="00B60735" w:rsidP="00535973">
      <w:pPr>
        <w:keepNext/>
        <w:widowControl w:val="0"/>
        <w:tabs>
          <w:tab w:val="clear" w:pos="567"/>
        </w:tabs>
        <w:spacing w:line="240" w:lineRule="auto"/>
        <w:rPr>
          <w:b/>
          <w:bCs/>
          <w:lang w:val="sv-SE"/>
        </w:rPr>
      </w:pPr>
      <w:r w:rsidRPr="00DC2BA7">
        <w:rPr>
          <w:b/>
          <w:bCs/>
          <w:lang w:val="sv-SE"/>
        </w:rPr>
        <w:t>I denna bipacksedel finns information om följande:</w:t>
      </w:r>
    </w:p>
    <w:p w14:paraId="50E9FFCC" w14:textId="77777777" w:rsidR="009722FB" w:rsidRPr="00DC2BA7" w:rsidRDefault="009722FB" w:rsidP="00535973">
      <w:pPr>
        <w:keepNext/>
        <w:widowControl w:val="0"/>
        <w:tabs>
          <w:tab w:val="clear" w:pos="567"/>
        </w:tabs>
        <w:spacing w:line="240" w:lineRule="auto"/>
        <w:rPr>
          <w:bCs/>
          <w:lang w:val="sv-SE"/>
        </w:rPr>
      </w:pPr>
    </w:p>
    <w:p w14:paraId="3C0725BA" w14:textId="77777777" w:rsidR="009722FB" w:rsidRPr="00DC2BA7" w:rsidRDefault="00B60735" w:rsidP="00535973">
      <w:pPr>
        <w:widowControl w:val="0"/>
        <w:tabs>
          <w:tab w:val="clear" w:pos="567"/>
        </w:tabs>
        <w:spacing w:line="240" w:lineRule="auto"/>
        <w:ind w:left="567" w:right="-29" w:hanging="567"/>
        <w:rPr>
          <w:lang w:val="sv-SE"/>
        </w:rPr>
      </w:pPr>
      <w:r w:rsidRPr="00DC2BA7">
        <w:rPr>
          <w:lang w:val="sv-SE"/>
        </w:rPr>
        <w:t>1.</w:t>
      </w:r>
      <w:r w:rsidRPr="00DC2BA7">
        <w:rPr>
          <w:lang w:val="sv-SE"/>
        </w:rPr>
        <w:tab/>
        <w:t>Vad Xolair är och vad det används för</w:t>
      </w:r>
    </w:p>
    <w:p w14:paraId="793F2AA2" w14:textId="77777777" w:rsidR="009722FB" w:rsidRPr="00DC2BA7" w:rsidRDefault="00B60735" w:rsidP="00535973">
      <w:pPr>
        <w:widowControl w:val="0"/>
        <w:tabs>
          <w:tab w:val="clear" w:pos="567"/>
        </w:tabs>
        <w:spacing w:line="240" w:lineRule="auto"/>
        <w:ind w:left="567" w:right="-29" w:hanging="567"/>
        <w:rPr>
          <w:lang w:val="sv-SE"/>
        </w:rPr>
      </w:pPr>
      <w:r w:rsidRPr="00DC2BA7">
        <w:rPr>
          <w:lang w:val="sv-SE"/>
        </w:rPr>
        <w:t>2.</w:t>
      </w:r>
      <w:r w:rsidRPr="00DC2BA7">
        <w:rPr>
          <w:lang w:val="sv-SE"/>
        </w:rPr>
        <w:tab/>
        <w:t>Vad du behöver veta innan du använder Xolair</w:t>
      </w:r>
    </w:p>
    <w:p w14:paraId="07536F6F" w14:textId="77777777" w:rsidR="009722FB" w:rsidRPr="00DC2BA7" w:rsidRDefault="00B60735" w:rsidP="00535973">
      <w:pPr>
        <w:widowControl w:val="0"/>
        <w:tabs>
          <w:tab w:val="clear" w:pos="567"/>
        </w:tabs>
        <w:spacing w:line="240" w:lineRule="auto"/>
        <w:ind w:left="567" w:right="-29" w:hanging="567"/>
        <w:rPr>
          <w:lang w:val="sv-SE"/>
        </w:rPr>
      </w:pPr>
      <w:r w:rsidRPr="00DC2BA7">
        <w:rPr>
          <w:lang w:val="sv-SE"/>
        </w:rPr>
        <w:t>3.</w:t>
      </w:r>
      <w:r w:rsidRPr="00DC2BA7">
        <w:rPr>
          <w:lang w:val="sv-SE"/>
        </w:rPr>
        <w:tab/>
        <w:t>Hur du använder Xolair</w:t>
      </w:r>
    </w:p>
    <w:p w14:paraId="26E69C10" w14:textId="77777777" w:rsidR="009722FB" w:rsidRPr="00DC2BA7" w:rsidRDefault="00B60735" w:rsidP="00535973">
      <w:pPr>
        <w:widowControl w:val="0"/>
        <w:tabs>
          <w:tab w:val="clear" w:pos="567"/>
        </w:tabs>
        <w:spacing w:line="240" w:lineRule="auto"/>
        <w:ind w:left="567" w:right="-29" w:hanging="567"/>
        <w:rPr>
          <w:lang w:val="sv-SE"/>
        </w:rPr>
      </w:pPr>
      <w:r w:rsidRPr="00DC2BA7">
        <w:rPr>
          <w:lang w:val="sv-SE"/>
        </w:rPr>
        <w:t>4.</w:t>
      </w:r>
      <w:r w:rsidRPr="00DC2BA7">
        <w:rPr>
          <w:lang w:val="sv-SE"/>
        </w:rPr>
        <w:tab/>
        <w:t>Eventuella biverkningar</w:t>
      </w:r>
    </w:p>
    <w:p w14:paraId="77FDE820" w14:textId="77777777" w:rsidR="009722FB" w:rsidRPr="00DC2BA7" w:rsidRDefault="00B60735" w:rsidP="00535973">
      <w:pPr>
        <w:widowControl w:val="0"/>
        <w:tabs>
          <w:tab w:val="clear" w:pos="567"/>
        </w:tabs>
        <w:spacing w:line="240" w:lineRule="auto"/>
        <w:ind w:left="567" w:right="-29" w:hanging="567"/>
        <w:rPr>
          <w:lang w:val="sv-SE"/>
        </w:rPr>
      </w:pPr>
      <w:r w:rsidRPr="00DC2BA7">
        <w:rPr>
          <w:lang w:val="sv-SE"/>
        </w:rPr>
        <w:t>5.</w:t>
      </w:r>
      <w:r w:rsidRPr="00DC2BA7">
        <w:rPr>
          <w:lang w:val="sv-SE"/>
        </w:rPr>
        <w:tab/>
        <w:t>Hur Xolair ska förvaras</w:t>
      </w:r>
    </w:p>
    <w:p w14:paraId="62BF1D6B" w14:textId="77777777" w:rsidR="009722FB" w:rsidRPr="00DC2BA7" w:rsidRDefault="00B60735" w:rsidP="00535973">
      <w:pPr>
        <w:widowControl w:val="0"/>
        <w:tabs>
          <w:tab w:val="clear" w:pos="567"/>
        </w:tabs>
        <w:spacing w:line="240" w:lineRule="auto"/>
        <w:ind w:left="567" w:right="-29" w:hanging="567"/>
        <w:rPr>
          <w:lang w:val="sv-SE"/>
        </w:rPr>
      </w:pPr>
      <w:r w:rsidRPr="00DC2BA7">
        <w:rPr>
          <w:lang w:val="sv-SE"/>
        </w:rPr>
        <w:t>6.</w:t>
      </w:r>
      <w:r w:rsidRPr="00DC2BA7">
        <w:rPr>
          <w:lang w:val="sv-SE"/>
        </w:rPr>
        <w:tab/>
      </w:r>
      <w:r w:rsidRPr="00DC2BA7">
        <w:rPr>
          <w:noProof/>
          <w:szCs w:val="24"/>
          <w:lang w:val="sv-SE"/>
        </w:rPr>
        <w:t xml:space="preserve">Förpackningens innehåll och </w:t>
      </w:r>
      <w:r w:rsidRPr="00DC2BA7">
        <w:rPr>
          <w:lang w:val="sv-SE"/>
        </w:rPr>
        <w:t>övriga upplysningar</w:t>
      </w:r>
    </w:p>
    <w:p w14:paraId="58D86D35" w14:textId="77777777" w:rsidR="009722FB" w:rsidRPr="00DC2BA7" w:rsidRDefault="009722FB" w:rsidP="00535973">
      <w:pPr>
        <w:widowControl w:val="0"/>
        <w:numPr>
          <w:ilvl w:val="12"/>
          <w:numId w:val="0"/>
        </w:numPr>
        <w:tabs>
          <w:tab w:val="clear" w:pos="567"/>
        </w:tabs>
        <w:spacing w:line="240" w:lineRule="auto"/>
        <w:ind w:right="-2"/>
        <w:rPr>
          <w:lang w:val="sv-SE"/>
        </w:rPr>
      </w:pPr>
    </w:p>
    <w:p w14:paraId="01E27435" w14:textId="77777777" w:rsidR="009722FB" w:rsidRPr="00DC2BA7" w:rsidRDefault="009722FB" w:rsidP="00535973">
      <w:pPr>
        <w:widowControl w:val="0"/>
        <w:numPr>
          <w:ilvl w:val="12"/>
          <w:numId w:val="0"/>
        </w:numPr>
        <w:tabs>
          <w:tab w:val="clear" w:pos="567"/>
        </w:tabs>
        <w:spacing w:line="240" w:lineRule="auto"/>
        <w:ind w:right="-2"/>
        <w:rPr>
          <w:lang w:val="sv-SE"/>
        </w:rPr>
      </w:pPr>
    </w:p>
    <w:p w14:paraId="6790C295" w14:textId="77777777" w:rsidR="009722FB" w:rsidRPr="00DC2BA7" w:rsidRDefault="00B60735" w:rsidP="00535973">
      <w:pPr>
        <w:keepNext/>
        <w:widowControl w:val="0"/>
        <w:numPr>
          <w:ilvl w:val="12"/>
          <w:numId w:val="0"/>
        </w:numPr>
        <w:tabs>
          <w:tab w:val="clear" w:pos="567"/>
        </w:tabs>
        <w:spacing w:line="240" w:lineRule="auto"/>
        <w:ind w:left="567" w:hanging="567"/>
        <w:rPr>
          <w:lang w:val="sv-SE"/>
        </w:rPr>
      </w:pPr>
      <w:r w:rsidRPr="00DC2BA7">
        <w:rPr>
          <w:b/>
          <w:bCs/>
          <w:lang w:val="sv-SE"/>
        </w:rPr>
        <w:t>1.</w:t>
      </w:r>
      <w:r w:rsidRPr="00DC2BA7">
        <w:rPr>
          <w:b/>
          <w:bCs/>
          <w:lang w:val="sv-SE"/>
        </w:rPr>
        <w:tab/>
      </w:r>
      <w:r w:rsidRPr="00DC2BA7">
        <w:rPr>
          <w:b/>
          <w:noProof/>
          <w:szCs w:val="24"/>
          <w:lang w:val="sv-SE"/>
        </w:rPr>
        <w:t>Vad Xolair är och vad det används</w:t>
      </w:r>
      <w:r w:rsidRPr="00DC2BA7">
        <w:rPr>
          <w:b/>
          <w:szCs w:val="24"/>
          <w:lang w:val="sv-SE"/>
        </w:rPr>
        <w:t xml:space="preserve"> för</w:t>
      </w:r>
    </w:p>
    <w:p w14:paraId="3785CA37" w14:textId="77777777" w:rsidR="009722FB" w:rsidRPr="00DC2BA7" w:rsidRDefault="009722FB" w:rsidP="00535973">
      <w:pPr>
        <w:keepNext/>
        <w:widowControl w:val="0"/>
        <w:numPr>
          <w:ilvl w:val="12"/>
          <w:numId w:val="0"/>
        </w:numPr>
        <w:tabs>
          <w:tab w:val="clear" w:pos="567"/>
        </w:tabs>
        <w:spacing w:line="240" w:lineRule="auto"/>
        <w:rPr>
          <w:lang w:val="sv-SE"/>
        </w:rPr>
      </w:pPr>
    </w:p>
    <w:p w14:paraId="22AB62AB" w14:textId="77777777" w:rsidR="009722FB" w:rsidRPr="00DC2BA7" w:rsidRDefault="00B60735" w:rsidP="00535973">
      <w:pPr>
        <w:pStyle w:val="Char2"/>
        <w:spacing w:before="0"/>
        <w:jc w:val="left"/>
        <w:rPr>
          <w:sz w:val="22"/>
          <w:szCs w:val="22"/>
          <w:lang w:val="sv-SE"/>
        </w:rPr>
      </w:pPr>
      <w:r w:rsidRPr="00DC2BA7">
        <w:rPr>
          <w:sz w:val="22"/>
          <w:szCs w:val="22"/>
          <w:lang w:val="sv-SE"/>
        </w:rPr>
        <w:t>Xolair innehåller den aktiva substansen omalizumab, ett konstgjort protein som liknar de naturliga proteiner som produceras i kroppen. Omalizumab tillhör en grupp läkemedel som kallas monoklonala antikroppar.</w:t>
      </w:r>
    </w:p>
    <w:p w14:paraId="23F506ED" w14:textId="77777777" w:rsidR="009722FB" w:rsidRPr="00DC2BA7" w:rsidRDefault="009722FB" w:rsidP="00535973">
      <w:pPr>
        <w:pStyle w:val="Char2"/>
        <w:spacing w:before="0"/>
        <w:jc w:val="left"/>
        <w:rPr>
          <w:sz w:val="22"/>
          <w:szCs w:val="22"/>
          <w:lang w:val="sv-SE"/>
        </w:rPr>
      </w:pPr>
    </w:p>
    <w:p w14:paraId="0A176C8C" w14:textId="77777777" w:rsidR="009722FB" w:rsidRPr="00DC2BA7" w:rsidRDefault="00B60735" w:rsidP="00535973">
      <w:pPr>
        <w:pStyle w:val="Char2"/>
        <w:spacing w:before="0"/>
        <w:jc w:val="left"/>
        <w:rPr>
          <w:sz w:val="22"/>
          <w:szCs w:val="22"/>
          <w:lang w:val="sv-SE"/>
        </w:rPr>
      </w:pPr>
      <w:r w:rsidRPr="00DC2BA7">
        <w:rPr>
          <w:sz w:val="22"/>
          <w:szCs w:val="22"/>
          <w:lang w:val="sv-SE"/>
        </w:rPr>
        <w:t>Xolair används för att behandla:</w:t>
      </w:r>
    </w:p>
    <w:p w14:paraId="3FABDE0C" w14:textId="77777777" w:rsidR="009722FB" w:rsidRPr="00DC2BA7" w:rsidRDefault="00B60735" w:rsidP="00535973">
      <w:pPr>
        <w:pStyle w:val="Text"/>
        <w:widowControl w:val="0"/>
        <w:numPr>
          <w:ilvl w:val="0"/>
          <w:numId w:val="58"/>
        </w:numPr>
        <w:spacing w:before="0"/>
        <w:ind w:left="567" w:hanging="567"/>
        <w:jc w:val="left"/>
        <w:rPr>
          <w:sz w:val="22"/>
        </w:rPr>
      </w:pPr>
      <w:r w:rsidRPr="00DC2BA7">
        <w:rPr>
          <w:sz w:val="22"/>
        </w:rPr>
        <w:t>Allergisk astma</w:t>
      </w:r>
    </w:p>
    <w:p w14:paraId="3F724C20" w14:textId="77777777" w:rsidR="009722FB" w:rsidRPr="00DC2BA7" w:rsidRDefault="00B60735" w:rsidP="00535973">
      <w:pPr>
        <w:pStyle w:val="Text"/>
        <w:widowControl w:val="0"/>
        <w:numPr>
          <w:ilvl w:val="0"/>
          <w:numId w:val="58"/>
        </w:numPr>
        <w:spacing w:before="0"/>
        <w:ind w:left="567" w:hanging="567"/>
        <w:jc w:val="left"/>
        <w:rPr>
          <w:sz w:val="22"/>
          <w:lang w:val="sv-SE"/>
        </w:rPr>
      </w:pPr>
      <w:r w:rsidRPr="00DC2BA7">
        <w:rPr>
          <w:sz w:val="22"/>
          <w:lang w:val="sv-SE"/>
        </w:rPr>
        <w:t>Kronisk inflammation i näsa och bihålor (rinosinuit) med näspolyper</w:t>
      </w:r>
    </w:p>
    <w:p w14:paraId="1EDF3255" w14:textId="77777777" w:rsidR="009722FB" w:rsidRPr="00DC2BA7" w:rsidRDefault="009722FB" w:rsidP="00535973">
      <w:pPr>
        <w:pStyle w:val="Text"/>
        <w:widowControl w:val="0"/>
        <w:spacing w:before="0"/>
        <w:jc w:val="left"/>
        <w:rPr>
          <w:sz w:val="22"/>
          <w:lang w:val="sv-SE"/>
        </w:rPr>
      </w:pPr>
    </w:p>
    <w:p w14:paraId="739A9E06" w14:textId="77777777" w:rsidR="009722FB" w:rsidRPr="00DC2BA7" w:rsidRDefault="00B60735" w:rsidP="00535973">
      <w:pPr>
        <w:pStyle w:val="Char2"/>
        <w:keepNext/>
        <w:spacing w:before="0"/>
        <w:jc w:val="left"/>
        <w:rPr>
          <w:sz w:val="22"/>
          <w:szCs w:val="22"/>
          <w:lang w:val="sv-SE"/>
        </w:rPr>
      </w:pPr>
      <w:r w:rsidRPr="00DC2BA7">
        <w:rPr>
          <w:sz w:val="22"/>
          <w:szCs w:val="22"/>
          <w:lang w:val="sv-SE"/>
        </w:rPr>
        <w:t>Allergisk astma</w:t>
      </w:r>
    </w:p>
    <w:p w14:paraId="0DAD4066" w14:textId="77777777" w:rsidR="009722FB" w:rsidRPr="00DC2BA7" w:rsidRDefault="00B60735" w:rsidP="00535973">
      <w:pPr>
        <w:pStyle w:val="Char2"/>
        <w:spacing w:before="0"/>
        <w:jc w:val="left"/>
        <w:rPr>
          <w:sz w:val="22"/>
          <w:szCs w:val="22"/>
          <w:lang w:val="sv-SE"/>
        </w:rPr>
      </w:pPr>
      <w:r w:rsidRPr="00DC2BA7">
        <w:rPr>
          <w:sz w:val="22"/>
          <w:szCs w:val="22"/>
          <w:lang w:val="sv-SE"/>
        </w:rPr>
        <w:t>Detta läkemedel används för att förhindra försämring av astma genom att kontrollera symtomen vid svår allergisk astma hos vuxna, ungdomar och barn (från 6 års ålder) som redan tar annan astmamedicin, men vars astmasymtom inte är välkontrollerade trots läkemedel som t ex hög dos inhalationssteroid och beta-stimulerare för inandning.</w:t>
      </w:r>
    </w:p>
    <w:p w14:paraId="4A8C320A" w14:textId="77777777" w:rsidR="009722FB" w:rsidRPr="00DC2BA7" w:rsidRDefault="009722FB" w:rsidP="00535973">
      <w:pPr>
        <w:pStyle w:val="Char2"/>
        <w:spacing w:before="0"/>
        <w:jc w:val="left"/>
        <w:rPr>
          <w:sz w:val="22"/>
          <w:szCs w:val="22"/>
          <w:lang w:val="sv-SE"/>
        </w:rPr>
      </w:pPr>
    </w:p>
    <w:p w14:paraId="7F68912E"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Kronisk inflammation i nästa och bihålor med näspolyper</w:t>
      </w:r>
    </w:p>
    <w:p w14:paraId="699692F6" w14:textId="77777777" w:rsidR="009722FB" w:rsidRPr="00DC2BA7" w:rsidRDefault="00B60735" w:rsidP="00535973">
      <w:pPr>
        <w:pStyle w:val="Char2"/>
        <w:spacing w:before="0"/>
        <w:jc w:val="left"/>
        <w:rPr>
          <w:sz w:val="22"/>
          <w:szCs w:val="22"/>
          <w:lang w:val="sv-SE"/>
        </w:rPr>
      </w:pPr>
      <w:r w:rsidRPr="00DC2BA7">
        <w:rPr>
          <w:sz w:val="22"/>
          <w:szCs w:val="22"/>
          <w:lang w:val="sv-SE"/>
        </w:rPr>
        <w:t>Detta läkemedel används för att behandla kronisk inflammation i näsa och bihålor med näspolyper hos vuxna (från 18 års ålder) som redan använder en kortikosterioid som tas i näsan (kortisonnässpray), men vars symtom inte är välkontrollerade. Näspolyper är små utväxter på näsans slemhinna. Xolair hjälper till att minska storleken på polyperna och förbättrar symtom såsom nästäppa, försämrat luktsinne, slem i bakre delen av svalget och rinnande näsa.</w:t>
      </w:r>
    </w:p>
    <w:p w14:paraId="5090CDF1" w14:textId="77777777" w:rsidR="009722FB" w:rsidRPr="00DC2BA7" w:rsidRDefault="009722FB" w:rsidP="00535973">
      <w:pPr>
        <w:pStyle w:val="Char2"/>
        <w:spacing w:before="0"/>
        <w:jc w:val="left"/>
        <w:rPr>
          <w:sz w:val="22"/>
          <w:szCs w:val="22"/>
          <w:lang w:val="sv-SE"/>
        </w:rPr>
      </w:pPr>
    </w:p>
    <w:p w14:paraId="5E3989F0" w14:textId="77777777" w:rsidR="009722FB" w:rsidRPr="00DC2BA7" w:rsidRDefault="00B60735" w:rsidP="00535973">
      <w:pPr>
        <w:pStyle w:val="Char2"/>
        <w:spacing w:before="0"/>
        <w:jc w:val="left"/>
        <w:rPr>
          <w:sz w:val="22"/>
          <w:szCs w:val="22"/>
          <w:lang w:val="sv-SE"/>
        </w:rPr>
      </w:pPr>
      <w:r w:rsidRPr="00DC2BA7">
        <w:rPr>
          <w:sz w:val="22"/>
          <w:szCs w:val="22"/>
          <w:lang w:val="sv-SE"/>
        </w:rPr>
        <w:t>Xolair verkar genom att blockera ett ämne som kallas IgE (förkortning för immunoglobulin E), som produceras i kroppen. IgE bidrar till en typ av inflammation som spelar en nyckelroll för att allergisk astma och kronisk inflammation i näsa och bihålor med näspolyper ska uppkomma.</w:t>
      </w:r>
    </w:p>
    <w:p w14:paraId="606DB1E6" w14:textId="77777777" w:rsidR="009722FB" w:rsidRPr="00DC2BA7" w:rsidRDefault="009722FB" w:rsidP="00535973">
      <w:pPr>
        <w:pStyle w:val="Char2"/>
        <w:spacing w:before="0"/>
        <w:jc w:val="left"/>
        <w:rPr>
          <w:sz w:val="22"/>
          <w:szCs w:val="22"/>
          <w:lang w:val="sv-SE"/>
        </w:rPr>
      </w:pPr>
    </w:p>
    <w:p w14:paraId="6B4EAC1A" w14:textId="77777777" w:rsidR="009722FB" w:rsidRPr="00DC2BA7" w:rsidRDefault="009722FB" w:rsidP="00535973">
      <w:pPr>
        <w:pStyle w:val="Char2"/>
        <w:spacing w:before="0"/>
        <w:jc w:val="left"/>
        <w:rPr>
          <w:sz w:val="22"/>
          <w:szCs w:val="22"/>
          <w:lang w:val="sv-SE"/>
        </w:rPr>
      </w:pPr>
    </w:p>
    <w:p w14:paraId="442D62B2" w14:textId="77777777" w:rsidR="009722FB" w:rsidRPr="00DC2BA7" w:rsidRDefault="00B60735" w:rsidP="009722FB">
      <w:pPr>
        <w:keepNext/>
        <w:widowControl w:val="0"/>
        <w:numPr>
          <w:ilvl w:val="12"/>
          <w:numId w:val="0"/>
        </w:numPr>
        <w:tabs>
          <w:tab w:val="clear" w:pos="567"/>
        </w:tabs>
        <w:spacing w:line="240" w:lineRule="auto"/>
        <w:ind w:left="567" w:right="-2" w:hanging="567"/>
        <w:rPr>
          <w:lang w:val="sv-SE"/>
        </w:rPr>
      </w:pPr>
      <w:r w:rsidRPr="00DC2BA7">
        <w:rPr>
          <w:b/>
          <w:bCs/>
          <w:lang w:val="sv-SE"/>
        </w:rPr>
        <w:lastRenderedPageBreak/>
        <w:t>2.</w:t>
      </w:r>
      <w:r w:rsidRPr="00DC2BA7">
        <w:rPr>
          <w:b/>
          <w:bCs/>
          <w:lang w:val="sv-SE"/>
        </w:rPr>
        <w:tab/>
      </w:r>
      <w:r w:rsidRPr="00DC2BA7">
        <w:rPr>
          <w:b/>
          <w:noProof/>
          <w:szCs w:val="24"/>
          <w:lang w:val="sv-SE"/>
        </w:rPr>
        <w:t>Vad du behöver veta innan du använder Xolair</w:t>
      </w:r>
    </w:p>
    <w:p w14:paraId="1C302D3E" w14:textId="77777777" w:rsidR="009722FB" w:rsidRPr="00DC2BA7" w:rsidRDefault="009722FB" w:rsidP="009722FB">
      <w:pPr>
        <w:pStyle w:val="Char2"/>
        <w:keepNext/>
        <w:spacing w:before="0"/>
        <w:jc w:val="left"/>
        <w:rPr>
          <w:sz w:val="22"/>
          <w:szCs w:val="22"/>
          <w:lang w:val="sv-SE"/>
        </w:rPr>
      </w:pPr>
    </w:p>
    <w:p w14:paraId="7F44708C"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Använd inte Xolair</w:t>
      </w:r>
    </w:p>
    <w:p w14:paraId="7F9EA091" w14:textId="77777777" w:rsidR="009722FB" w:rsidRPr="00DC2BA7" w:rsidRDefault="00B60735" w:rsidP="009722FB">
      <w:pPr>
        <w:pStyle w:val="Char2"/>
        <w:keepNext/>
        <w:spacing w:before="0"/>
        <w:ind w:left="567" w:hanging="567"/>
        <w:jc w:val="left"/>
        <w:rPr>
          <w:sz w:val="22"/>
          <w:szCs w:val="22"/>
          <w:lang w:val="sv-SE"/>
        </w:rPr>
      </w:pPr>
      <w:r w:rsidRPr="00DC2BA7">
        <w:rPr>
          <w:sz w:val="22"/>
          <w:szCs w:val="22"/>
          <w:lang w:val="sv-SE"/>
        </w:rPr>
        <w:t>-</w:t>
      </w:r>
      <w:r w:rsidRPr="00DC2BA7">
        <w:rPr>
          <w:sz w:val="22"/>
          <w:szCs w:val="22"/>
          <w:lang w:val="sv-SE"/>
        </w:rPr>
        <w:tab/>
        <w:t>om du är allergisk mot omalizumab eller något annat innehållsämne i detta läkemedel (anges i avsnitt 6).</w:t>
      </w:r>
    </w:p>
    <w:p w14:paraId="0382E8AB" w14:textId="77777777" w:rsidR="009722FB" w:rsidRPr="00DC2BA7" w:rsidRDefault="00B60735" w:rsidP="009722FB">
      <w:pPr>
        <w:pStyle w:val="Char2"/>
        <w:spacing w:before="0"/>
        <w:jc w:val="left"/>
        <w:rPr>
          <w:sz w:val="22"/>
          <w:szCs w:val="22"/>
          <w:lang w:val="sv-SE"/>
        </w:rPr>
      </w:pPr>
      <w:r w:rsidRPr="00DC2BA7">
        <w:rPr>
          <w:sz w:val="22"/>
          <w:szCs w:val="22"/>
          <w:lang w:val="sv-SE"/>
        </w:rPr>
        <w:t>Om du tror att du kan vara allergisk mot något av innehållsämnena ska du berätta det för läkaren, eftersom du då inte bör använda Xolair.</w:t>
      </w:r>
    </w:p>
    <w:p w14:paraId="5024A3B0" w14:textId="77777777" w:rsidR="009722FB" w:rsidRPr="00DC2BA7" w:rsidRDefault="009722FB" w:rsidP="009722FB">
      <w:pPr>
        <w:pStyle w:val="Char2"/>
        <w:spacing w:before="0"/>
        <w:jc w:val="left"/>
        <w:rPr>
          <w:sz w:val="22"/>
          <w:szCs w:val="22"/>
          <w:lang w:val="sv-SE"/>
        </w:rPr>
      </w:pPr>
    </w:p>
    <w:p w14:paraId="28A8804A"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Varningar och försiktighet</w:t>
      </w:r>
    </w:p>
    <w:p w14:paraId="634E5931" w14:textId="77777777" w:rsidR="009722FB" w:rsidRPr="00DC2BA7" w:rsidRDefault="00B60735" w:rsidP="009722FB">
      <w:pPr>
        <w:keepNext/>
        <w:numPr>
          <w:ilvl w:val="12"/>
          <w:numId w:val="0"/>
        </w:numPr>
        <w:spacing w:line="240" w:lineRule="auto"/>
        <w:rPr>
          <w:noProof/>
          <w:lang w:val="sv-SE"/>
        </w:rPr>
      </w:pPr>
      <w:r w:rsidRPr="00DC2BA7">
        <w:rPr>
          <w:noProof/>
          <w:lang w:val="sv-SE"/>
        </w:rPr>
        <w:t>Tala med läkare innan du använder Xolair:</w:t>
      </w:r>
    </w:p>
    <w:p w14:paraId="4FC0A37D"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har njur- eller leverproblem</w:t>
      </w:r>
    </w:p>
    <w:p w14:paraId="2C4CC176"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har en sjukdom där ditt eget immunsystem angriper delar av kroppen (autoimmun sjukdom)</w:t>
      </w:r>
    </w:p>
    <w:p w14:paraId="17A6978C"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reser till ett område där infektioner orsakade av parasiter är vanliga - Xolair kan försvaga din motståndskraft mot sådana infektioner</w:t>
      </w:r>
    </w:p>
    <w:p w14:paraId="6D109ADE"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tidigare har haft en svår allergisk reaktion (anafylaktisk reaktion) t ex till följd av läkemedel, insektsbett eller födoämne</w:t>
      </w:r>
    </w:p>
    <w:p w14:paraId="73C73D9F" w14:textId="77777777" w:rsidR="009722FB" w:rsidRPr="00DC2BA7" w:rsidRDefault="009722FB" w:rsidP="009722FB">
      <w:pPr>
        <w:pStyle w:val="Char2"/>
        <w:spacing w:before="0"/>
        <w:jc w:val="left"/>
        <w:rPr>
          <w:sz w:val="22"/>
          <w:szCs w:val="22"/>
          <w:lang w:val="sv-SE"/>
        </w:rPr>
      </w:pPr>
    </w:p>
    <w:p w14:paraId="206E69BB" w14:textId="77777777" w:rsidR="009722FB" w:rsidRPr="00DC2BA7" w:rsidRDefault="00B60735" w:rsidP="009722FB">
      <w:pPr>
        <w:pStyle w:val="BodyTextIndent4"/>
        <w:widowControl w:val="0"/>
        <w:tabs>
          <w:tab w:val="clear" w:pos="360"/>
        </w:tabs>
        <w:ind w:left="0" w:firstLine="0"/>
        <w:rPr>
          <w:sz w:val="22"/>
          <w:szCs w:val="22"/>
          <w:lang w:val="sv-SE"/>
        </w:rPr>
      </w:pPr>
      <w:r w:rsidRPr="00DC2BA7">
        <w:rPr>
          <w:sz w:val="22"/>
          <w:szCs w:val="22"/>
          <w:lang w:val="sv-SE"/>
        </w:rPr>
        <w:t>Xolair ska inte användas för att behandla akuta astmasymtom, t ex en plötslig astmaattack.</w:t>
      </w:r>
    </w:p>
    <w:p w14:paraId="46DAE441" w14:textId="77777777" w:rsidR="009722FB" w:rsidRPr="00DC2BA7" w:rsidRDefault="009722FB" w:rsidP="009722FB">
      <w:pPr>
        <w:pStyle w:val="BodyTextIndent4"/>
        <w:widowControl w:val="0"/>
        <w:tabs>
          <w:tab w:val="clear" w:pos="360"/>
        </w:tabs>
        <w:ind w:left="0" w:firstLine="0"/>
        <w:rPr>
          <w:sz w:val="22"/>
          <w:szCs w:val="22"/>
          <w:lang w:val="sv-SE"/>
        </w:rPr>
      </w:pPr>
    </w:p>
    <w:p w14:paraId="567369BA" w14:textId="77777777" w:rsidR="009722FB" w:rsidRPr="00DC2BA7" w:rsidRDefault="00B60735" w:rsidP="009722FB">
      <w:pPr>
        <w:pStyle w:val="Char2"/>
        <w:spacing w:before="0"/>
        <w:jc w:val="left"/>
        <w:rPr>
          <w:sz w:val="22"/>
          <w:szCs w:val="22"/>
          <w:lang w:val="sv-SE"/>
        </w:rPr>
      </w:pPr>
      <w:r w:rsidRPr="00DC2BA7">
        <w:rPr>
          <w:sz w:val="22"/>
          <w:szCs w:val="22"/>
          <w:lang w:val="sv-SE"/>
        </w:rPr>
        <w:t>Xolair är inte avsett att förhindra eller behandla andra allergiska tillstånd, t ex plötsliga allergiska reaktioner, hyperimmunglobulin E-syndrom (en ärftlig immunsjukdom), aspergillos (lungsjukdom orsakad av mögelsvamp), födoämnesallergi, eksem eller hösnuva eftersom Xolair inte har studerats vid dessa tillstånd.</w:t>
      </w:r>
    </w:p>
    <w:p w14:paraId="24ABF5CA" w14:textId="77777777" w:rsidR="009722FB" w:rsidRPr="00DC2BA7" w:rsidRDefault="009722FB" w:rsidP="00535973">
      <w:pPr>
        <w:pStyle w:val="BodyTextIndent4"/>
        <w:widowControl w:val="0"/>
        <w:tabs>
          <w:tab w:val="clear" w:pos="360"/>
        </w:tabs>
        <w:ind w:left="0" w:firstLine="0"/>
        <w:rPr>
          <w:sz w:val="22"/>
          <w:szCs w:val="22"/>
          <w:lang w:val="sv-SE"/>
        </w:rPr>
      </w:pPr>
    </w:p>
    <w:p w14:paraId="74010B77" w14:textId="77777777" w:rsidR="009722FB" w:rsidRPr="00DC2BA7" w:rsidRDefault="00B60735" w:rsidP="00535973">
      <w:pPr>
        <w:pStyle w:val="Char2"/>
        <w:keepNext/>
        <w:spacing w:before="0"/>
        <w:jc w:val="left"/>
        <w:rPr>
          <w:b/>
          <w:sz w:val="22"/>
          <w:szCs w:val="22"/>
          <w:lang w:val="sv-SE"/>
        </w:rPr>
      </w:pPr>
      <w:r w:rsidRPr="00DC2BA7">
        <w:rPr>
          <w:b/>
          <w:sz w:val="22"/>
          <w:szCs w:val="22"/>
          <w:lang w:val="sv-SE"/>
        </w:rPr>
        <w:t>Var uppmärksam på tecken på allergiska reaktioner och andra allvarliga biverkningar</w:t>
      </w:r>
    </w:p>
    <w:p w14:paraId="6721C033" w14:textId="77777777" w:rsidR="009722FB"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Xolair kan orsaka allvarliga biverkningar. Du behöver vara uppmärksam på tecken på sådana när du använder Xolair. Sök omedelbart medicinsk vård om du märker några tecken på en allvarlig allergisk reaktion eller annan allvarlig biverkning. Sådana tecken listas under "Allvarliga biverkningar" i avsnitt 4.</w:t>
      </w:r>
    </w:p>
    <w:p w14:paraId="14D75AFE" w14:textId="77777777" w:rsidR="009722FB" w:rsidRPr="00DC2BA7" w:rsidRDefault="009722FB" w:rsidP="00535973">
      <w:pPr>
        <w:pStyle w:val="BodyTextIndent4"/>
        <w:widowControl w:val="0"/>
        <w:tabs>
          <w:tab w:val="clear" w:pos="360"/>
        </w:tabs>
        <w:ind w:left="0" w:firstLine="0"/>
        <w:rPr>
          <w:sz w:val="22"/>
          <w:szCs w:val="22"/>
          <w:lang w:val="sv-SE"/>
        </w:rPr>
      </w:pPr>
    </w:p>
    <w:p w14:paraId="24CA7C6B" w14:textId="77777777" w:rsidR="009722FB"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Innan du själv eller en anhörig injicerar Xolair är det viktigt att du utbildas i hur ni känner igen tidiga symtom på allvarliga allergiska reaktioner och hur ni kan hantera dessa om de inträffar (se avnitt 3 ”Hur du använder Xolair”). Majoriteten av allvarliga allergiska reaktioner uppträder i samband med de första 3 doserna Xolair.</w:t>
      </w:r>
    </w:p>
    <w:p w14:paraId="0713ECEA" w14:textId="77777777" w:rsidR="009722FB" w:rsidRPr="00DC2BA7" w:rsidRDefault="009722FB" w:rsidP="00535973">
      <w:pPr>
        <w:pStyle w:val="BodyTextIndent4"/>
        <w:widowControl w:val="0"/>
        <w:tabs>
          <w:tab w:val="clear" w:pos="360"/>
        </w:tabs>
        <w:ind w:left="0" w:firstLine="0"/>
        <w:rPr>
          <w:sz w:val="22"/>
          <w:szCs w:val="22"/>
          <w:lang w:val="sv-SE"/>
        </w:rPr>
      </w:pPr>
    </w:p>
    <w:p w14:paraId="227490E5"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Barn och ungedomar</w:t>
      </w:r>
    </w:p>
    <w:p w14:paraId="6CE76A65" w14:textId="77777777" w:rsidR="009722FB" w:rsidRPr="00DC2BA7" w:rsidRDefault="00B60735" w:rsidP="00535973">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04E9904B" w14:textId="77777777" w:rsidR="009722FB" w:rsidRPr="00DC2BA7" w:rsidRDefault="00B60735" w:rsidP="00535973">
      <w:pPr>
        <w:pStyle w:val="Char2"/>
        <w:spacing w:before="0"/>
        <w:jc w:val="left"/>
        <w:rPr>
          <w:sz w:val="22"/>
          <w:szCs w:val="22"/>
          <w:lang w:val="sv-SE"/>
        </w:rPr>
      </w:pPr>
      <w:r w:rsidRPr="00DC2BA7">
        <w:rPr>
          <w:sz w:val="22"/>
          <w:szCs w:val="22"/>
          <w:lang w:val="sv-SE"/>
        </w:rPr>
        <w:t>Xolair rekommenderass inte till barn under 6 år. Användning till barn under 6 år har inte studerats.</w:t>
      </w:r>
    </w:p>
    <w:p w14:paraId="0F513A6E" w14:textId="77777777" w:rsidR="009722FB" w:rsidRPr="00DC2BA7" w:rsidRDefault="009722FB" w:rsidP="00535973">
      <w:pPr>
        <w:pStyle w:val="Char2"/>
        <w:spacing w:before="0"/>
        <w:jc w:val="left"/>
        <w:rPr>
          <w:sz w:val="22"/>
          <w:szCs w:val="22"/>
          <w:lang w:val="sv-SE"/>
        </w:rPr>
      </w:pPr>
    </w:p>
    <w:p w14:paraId="3A3B55BE"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 xml:space="preserve">Kronisk </w:t>
      </w:r>
      <w:r w:rsidRPr="00DC2BA7">
        <w:rPr>
          <w:sz w:val="22"/>
          <w:u w:val="single"/>
          <w:lang w:val="sv-SE"/>
        </w:rPr>
        <w:t>inflammation</w:t>
      </w:r>
      <w:r w:rsidRPr="00DC2BA7">
        <w:rPr>
          <w:sz w:val="22"/>
          <w:szCs w:val="22"/>
          <w:u w:val="single"/>
          <w:lang w:val="sv-SE"/>
        </w:rPr>
        <w:t xml:space="preserve"> i näsa och bihålor med näspolyper</w:t>
      </w:r>
    </w:p>
    <w:p w14:paraId="11553451" w14:textId="77777777" w:rsidR="009722FB" w:rsidRPr="00DC2BA7" w:rsidRDefault="00B60735" w:rsidP="00535973">
      <w:pPr>
        <w:pStyle w:val="Char2"/>
        <w:spacing w:before="0"/>
        <w:jc w:val="left"/>
        <w:rPr>
          <w:sz w:val="22"/>
          <w:szCs w:val="22"/>
          <w:lang w:val="sv-SE"/>
        </w:rPr>
      </w:pPr>
      <w:r w:rsidRPr="00DC2BA7">
        <w:rPr>
          <w:sz w:val="22"/>
          <w:szCs w:val="22"/>
          <w:lang w:val="sv-SE"/>
        </w:rPr>
        <w:t>Xolair rekommenderas inte till barn och ungdomar under 18 år. Användning till patienter under 18 år har inte studerats.</w:t>
      </w:r>
    </w:p>
    <w:p w14:paraId="0CC4B62F" w14:textId="77777777" w:rsidR="009722FB" w:rsidRPr="00DC2BA7" w:rsidRDefault="009722FB" w:rsidP="00535973">
      <w:pPr>
        <w:pStyle w:val="Char2"/>
        <w:spacing w:before="0"/>
        <w:jc w:val="left"/>
        <w:rPr>
          <w:sz w:val="22"/>
          <w:szCs w:val="22"/>
          <w:lang w:val="sv-SE"/>
        </w:rPr>
      </w:pPr>
    </w:p>
    <w:p w14:paraId="718DE9BC"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Andra läkemedel och Xolair</w:t>
      </w:r>
    </w:p>
    <w:p w14:paraId="6C4CC821" w14:textId="77777777" w:rsidR="009722FB" w:rsidRPr="00DC2BA7" w:rsidRDefault="00B60735" w:rsidP="00535973">
      <w:pPr>
        <w:pStyle w:val="Char2"/>
        <w:spacing w:before="0"/>
        <w:jc w:val="left"/>
        <w:rPr>
          <w:sz w:val="22"/>
          <w:szCs w:val="22"/>
          <w:lang w:val="sv-SE"/>
        </w:rPr>
      </w:pPr>
      <w:r w:rsidRPr="00DC2BA7">
        <w:rPr>
          <w:sz w:val="22"/>
          <w:szCs w:val="22"/>
          <w:lang w:val="sv-SE"/>
        </w:rPr>
        <w:t>Tala om för läkare, apotekspersonal eller sjuksköterska om du tar, nyligen har tagit eller kan tänkas ta andra läkemedel.</w:t>
      </w:r>
    </w:p>
    <w:p w14:paraId="58A69D7C" w14:textId="77777777" w:rsidR="009722FB" w:rsidRPr="00DC2BA7" w:rsidRDefault="009722FB" w:rsidP="00535973">
      <w:pPr>
        <w:pStyle w:val="Char2"/>
        <w:spacing w:before="0"/>
        <w:jc w:val="left"/>
        <w:rPr>
          <w:sz w:val="22"/>
          <w:szCs w:val="22"/>
          <w:lang w:val="sv-SE"/>
        </w:rPr>
      </w:pPr>
    </w:p>
    <w:p w14:paraId="0AF495DC" w14:textId="77777777" w:rsidR="009722FB" w:rsidRPr="00DC2BA7" w:rsidRDefault="00B60735" w:rsidP="00535973">
      <w:pPr>
        <w:pStyle w:val="Text"/>
        <w:keepNext/>
        <w:widowControl w:val="0"/>
        <w:spacing w:before="0"/>
        <w:jc w:val="left"/>
        <w:rPr>
          <w:bCs/>
          <w:color w:val="000000"/>
          <w:sz w:val="22"/>
          <w:lang w:val="sv-SE"/>
        </w:rPr>
      </w:pPr>
      <w:r w:rsidRPr="00DC2BA7">
        <w:rPr>
          <w:bCs/>
          <w:color w:val="000000"/>
          <w:sz w:val="22"/>
          <w:lang w:val="sv-SE"/>
        </w:rPr>
        <w:t>Detta är särskilt viktigt om du tar:</w:t>
      </w:r>
    </w:p>
    <w:p w14:paraId="6425DD68" w14:textId="77777777" w:rsidR="009722FB" w:rsidRPr="00DC2BA7" w:rsidRDefault="00B60735" w:rsidP="00535973">
      <w:pPr>
        <w:pStyle w:val="Text"/>
        <w:keepNext/>
        <w:widowControl w:val="0"/>
        <w:spacing w:before="0"/>
        <w:ind w:left="567" w:hanging="567"/>
        <w:jc w:val="left"/>
        <w:rPr>
          <w:bCs/>
          <w:color w:val="000000"/>
          <w:sz w:val="22"/>
          <w:lang w:val="sv-SE"/>
        </w:rPr>
      </w:pPr>
      <w:r w:rsidRPr="00DC2BA7">
        <w:rPr>
          <w:bCs/>
          <w:color w:val="000000"/>
          <w:sz w:val="22"/>
          <w:lang w:val="sv-SE"/>
        </w:rPr>
        <w:t>-</w:t>
      </w:r>
      <w:r w:rsidRPr="00DC2BA7">
        <w:rPr>
          <w:bCs/>
          <w:color w:val="000000"/>
          <w:sz w:val="22"/>
          <w:lang w:val="sv-SE"/>
        </w:rPr>
        <w:tab/>
        <w:t>medicin för att behandla en parasitinfektion, eftersom Xolair kan minska effekten av medicinen</w:t>
      </w:r>
    </w:p>
    <w:p w14:paraId="1BABB95F" w14:textId="77777777" w:rsidR="009722FB" w:rsidRPr="00DC2BA7" w:rsidRDefault="00B60735" w:rsidP="00535973">
      <w:pPr>
        <w:pStyle w:val="Char2"/>
        <w:spacing w:before="0"/>
        <w:jc w:val="left"/>
        <w:rPr>
          <w:sz w:val="22"/>
          <w:szCs w:val="22"/>
          <w:lang w:val="sv-SE"/>
        </w:rPr>
      </w:pPr>
      <w:r w:rsidRPr="00DC2BA7">
        <w:rPr>
          <w:bCs/>
          <w:color w:val="000000"/>
          <w:sz w:val="22"/>
          <w:szCs w:val="22"/>
          <w:lang w:val="sv-SE"/>
        </w:rPr>
        <w:t>-</w:t>
      </w:r>
      <w:r w:rsidRPr="00DC2BA7">
        <w:rPr>
          <w:bCs/>
          <w:color w:val="000000"/>
          <w:sz w:val="22"/>
          <w:szCs w:val="22"/>
          <w:lang w:val="sv-SE"/>
        </w:rPr>
        <w:tab/>
        <w:t>inhalationssteroider och andra läkemedel mot allergisk astma.</w:t>
      </w:r>
    </w:p>
    <w:p w14:paraId="25F33C24" w14:textId="77777777" w:rsidR="009722FB" w:rsidRPr="00DC2BA7" w:rsidRDefault="009722FB" w:rsidP="00535973">
      <w:pPr>
        <w:pStyle w:val="Char2"/>
        <w:spacing w:before="0"/>
        <w:jc w:val="left"/>
        <w:rPr>
          <w:sz w:val="22"/>
          <w:szCs w:val="22"/>
          <w:lang w:val="sv-SE"/>
        </w:rPr>
      </w:pPr>
    </w:p>
    <w:p w14:paraId="7F57079E"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Graviditet och amning</w:t>
      </w:r>
    </w:p>
    <w:p w14:paraId="48CC30BC" w14:textId="77777777" w:rsidR="009722FB" w:rsidRPr="00DC2BA7" w:rsidRDefault="00B60735" w:rsidP="00535973">
      <w:pPr>
        <w:pStyle w:val="Char2"/>
        <w:spacing w:before="0"/>
        <w:jc w:val="left"/>
        <w:rPr>
          <w:sz w:val="22"/>
          <w:szCs w:val="22"/>
          <w:lang w:val="sv-SE"/>
        </w:rPr>
      </w:pPr>
      <w:r w:rsidRPr="00DC2BA7">
        <w:rPr>
          <w:sz w:val="22"/>
          <w:szCs w:val="22"/>
          <w:lang w:val="sv-SE"/>
        </w:rPr>
        <w:t xml:space="preserve"> Om du är gravid, tror att du kan vara gravid eller planerar att skaffa barn, rådfråga läkare innan du använder detta läkemedel. Läkaren kommer att diskutera nyttan och eventuella risker med att använda detta läkemedel under graviditet med dig.</w:t>
      </w:r>
    </w:p>
    <w:p w14:paraId="5C766B58" w14:textId="77777777" w:rsidR="009722FB" w:rsidRPr="00DC2BA7" w:rsidRDefault="009722FB" w:rsidP="00535973">
      <w:pPr>
        <w:pStyle w:val="Char2"/>
        <w:spacing w:before="0"/>
        <w:jc w:val="left"/>
        <w:rPr>
          <w:sz w:val="22"/>
          <w:szCs w:val="22"/>
          <w:lang w:val="sv-SE"/>
        </w:rPr>
      </w:pPr>
    </w:p>
    <w:p w14:paraId="46010102" w14:textId="77777777" w:rsidR="009722FB" w:rsidRPr="00DC2BA7" w:rsidRDefault="00B60735" w:rsidP="00535973">
      <w:pPr>
        <w:pStyle w:val="Char2"/>
        <w:spacing w:before="0"/>
        <w:jc w:val="left"/>
        <w:rPr>
          <w:sz w:val="22"/>
          <w:szCs w:val="22"/>
          <w:lang w:val="sv-SE"/>
        </w:rPr>
      </w:pPr>
      <w:r w:rsidRPr="00DC2BA7">
        <w:rPr>
          <w:sz w:val="22"/>
          <w:szCs w:val="22"/>
          <w:lang w:val="sv-SE"/>
        </w:rPr>
        <w:lastRenderedPageBreak/>
        <w:t>Om du blir gravid när du behandlas med Xolair, tala omedelbart om detta för din läkare.</w:t>
      </w:r>
    </w:p>
    <w:p w14:paraId="2F90951A" w14:textId="77777777" w:rsidR="009722FB" w:rsidRPr="00DC2BA7" w:rsidRDefault="009722FB" w:rsidP="00535973">
      <w:pPr>
        <w:pStyle w:val="Char2"/>
        <w:widowControl w:val="0"/>
        <w:tabs>
          <w:tab w:val="left" w:pos="567"/>
        </w:tabs>
        <w:suppressAutoHyphens/>
        <w:spacing w:before="0"/>
        <w:jc w:val="left"/>
        <w:rPr>
          <w:sz w:val="22"/>
          <w:szCs w:val="22"/>
          <w:lang w:val="sv-SE"/>
        </w:rPr>
      </w:pPr>
    </w:p>
    <w:p w14:paraId="58B4C516" w14:textId="77777777" w:rsidR="009722FB" w:rsidRPr="00DC2BA7" w:rsidRDefault="00B60735" w:rsidP="00535973">
      <w:pPr>
        <w:pStyle w:val="Char2"/>
        <w:widowControl w:val="0"/>
        <w:spacing w:before="0"/>
        <w:jc w:val="left"/>
        <w:rPr>
          <w:sz w:val="22"/>
          <w:szCs w:val="22"/>
          <w:lang w:val="sv-SE"/>
        </w:rPr>
      </w:pPr>
      <w:r w:rsidRPr="00DC2BA7">
        <w:rPr>
          <w:sz w:val="22"/>
          <w:szCs w:val="22"/>
          <w:lang w:val="sv-SE"/>
        </w:rPr>
        <w:t>Xolair kan passera över i bröstmjölk. Om du ammar eller planerar att amma ska du rådfråga läkare innan du använder detta läkemedel.</w:t>
      </w:r>
    </w:p>
    <w:p w14:paraId="29F9B123" w14:textId="77777777" w:rsidR="009722FB" w:rsidRPr="00DC2BA7" w:rsidRDefault="009722FB" w:rsidP="00535973">
      <w:pPr>
        <w:pStyle w:val="Char2"/>
        <w:spacing w:before="0"/>
        <w:jc w:val="left"/>
        <w:rPr>
          <w:sz w:val="22"/>
          <w:szCs w:val="22"/>
          <w:lang w:val="sv-SE"/>
        </w:rPr>
      </w:pPr>
    </w:p>
    <w:p w14:paraId="6B0D64E1"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Körförmåga och användning av maskiner</w:t>
      </w:r>
    </w:p>
    <w:p w14:paraId="7BE3EB6B" w14:textId="77777777" w:rsidR="009722FB" w:rsidRPr="00DC2BA7" w:rsidRDefault="00B60735" w:rsidP="00535973">
      <w:pPr>
        <w:pStyle w:val="Char2"/>
        <w:widowControl w:val="0"/>
        <w:spacing w:before="0"/>
        <w:jc w:val="left"/>
        <w:rPr>
          <w:sz w:val="22"/>
          <w:szCs w:val="22"/>
          <w:lang w:val="sv-SE"/>
        </w:rPr>
      </w:pPr>
      <w:r w:rsidRPr="00DC2BA7">
        <w:rPr>
          <w:sz w:val="22"/>
          <w:szCs w:val="22"/>
          <w:lang w:val="sv-SE"/>
        </w:rPr>
        <w:t>Det är inte troligt att Xolair påverkar din förmåga att köra motorfordon eller använda maskiner.</w:t>
      </w:r>
    </w:p>
    <w:p w14:paraId="71CB666C" w14:textId="77777777" w:rsidR="009722FB" w:rsidRPr="00DC2BA7" w:rsidRDefault="009722FB" w:rsidP="00535973">
      <w:pPr>
        <w:pStyle w:val="Char2"/>
        <w:spacing w:before="0"/>
        <w:jc w:val="left"/>
        <w:rPr>
          <w:sz w:val="22"/>
          <w:szCs w:val="22"/>
          <w:lang w:val="sv-SE"/>
        </w:rPr>
      </w:pPr>
    </w:p>
    <w:p w14:paraId="2325357F" w14:textId="77777777" w:rsidR="009722FB" w:rsidRPr="00DC2BA7" w:rsidRDefault="009722FB" w:rsidP="00535973">
      <w:pPr>
        <w:pStyle w:val="Char2"/>
        <w:spacing w:before="0"/>
        <w:jc w:val="left"/>
        <w:rPr>
          <w:sz w:val="22"/>
          <w:szCs w:val="22"/>
          <w:lang w:val="sv-SE"/>
        </w:rPr>
      </w:pPr>
    </w:p>
    <w:p w14:paraId="65821124" w14:textId="77777777" w:rsidR="009722FB" w:rsidRPr="00DC2BA7" w:rsidRDefault="00B60735" w:rsidP="00535973">
      <w:pPr>
        <w:keepNext/>
        <w:widowControl w:val="0"/>
        <w:numPr>
          <w:ilvl w:val="12"/>
          <w:numId w:val="0"/>
        </w:numPr>
        <w:tabs>
          <w:tab w:val="clear" w:pos="567"/>
        </w:tabs>
        <w:spacing w:line="240" w:lineRule="auto"/>
        <w:ind w:left="567" w:right="-2" w:hanging="567"/>
        <w:rPr>
          <w:lang w:val="sv-SE"/>
        </w:rPr>
      </w:pPr>
      <w:r w:rsidRPr="00DC2BA7">
        <w:rPr>
          <w:b/>
          <w:bCs/>
          <w:lang w:val="sv-SE"/>
        </w:rPr>
        <w:t>3.</w:t>
      </w:r>
      <w:r w:rsidRPr="00DC2BA7">
        <w:rPr>
          <w:b/>
          <w:bCs/>
          <w:lang w:val="sv-SE"/>
        </w:rPr>
        <w:tab/>
        <w:t>Hur du använder Xolair</w:t>
      </w:r>
    </w:p>
    <w:p w14:paraId="49D88145" w14:textId="77777777" w:rsidR="009722FB" w:rsidRPr="00DC2BA7" w:rsidRDefault="009722FB" w:rsidP="00535973">
      <w:pPr>
        <w:pStyle w:val="Char2"/>
        <w:keepNext/>
        <w:spacing w:before="0"/>
        <w:jc w:val="left"/>
        <w:rPr>
          <w:sz w:val="22"/>
          <w:szCs w:val="22"/>
          <w:lang w:val="sv-SE"/>
        </w:rPr>
      </w:pPr>
    </w:p>
    <w:p w14:paraId="11E42330" w14:textId="77777777" w:rsidR="009722FB" w:rsidRPr="00DC2BA7" w:rsidRDefault="00B60735" w:rsidP="00535973">
      <w:pPr>
        <w:pStyle w:val="Char2"/>
        <w:spacing w:before="0"/>
        <w:jc w:val="left"/>
        <w:rPr>
          <w:sz w:val="22"/>
          <w:szCs w:val="22"/>
          <w:lang w:val="sv-SE"/>
        </w:rPr>
      </w:pPr>
      <w:r w:rsidRPr="00DC2BA7">
        <w:rPr>
          <w:sz w:val="22"/>
          <w:szCs w:val="22"/>
          <w:lang w:val="sv-SE"/>
        </w:rPr>
        <w:t>Använd alltid detta läkemedel enligt läkarens anvisningar. Rådfråga läkare, sjuksköterska eller apotekspersonal om du är osäker.</w:t>
      </w:r>
    </w:p>
    <w:p w14:paraId="7826AA39" w14:textId="77777777" w:rsidR="009722FB" w:rsidRPr="00DC2BA7" w:rsidRDefault="009722FB" w:rsidP="00535973">
      <w:pPr>
        <w:pStyle w:val="Char2"/>
        <w:spacing w:before="0"/>
        <w:jc w:val="left"/>
        <w:rPr>
          <w:sz w:val="22"/>
          <w:szCs w:val="22"/>
          <w:lang w:val="sv-SE"/>
        </w:rPr>
      </w:pPr>
    </w:p>
    <w:p w14:paraId="7E5D38FA" w14:textId="77777777" w:rsidR="009722FB" w:rsidRPr="00DC2BA7" w:rsidRDefault="00B60735" w:rsidP="00535973">
      <w:pPr>
        <w:pStyle w:val="Char2"/>
        <w:keepNext/>
        <w:spacing w:before="0"/>
        <w:jc w:val="left"/>
        <w:rPr>
          <w:b/>
          <w:sz w:val="22"/>
          <w:szCs w:val="22"/>
          <w:lang w:val="sv-SE"/>
        </w:rPr>
      </w:pPr>
      <w:r w:rsidRPr="00DC2BA7">
        <w:rPr>
          <w:b/>
          <w:sz w:val="22"/>
          <w:szCs w:val="22"/>
          <w:lang w:val="sv-SE"/>
        </w:rPr>
        <w:t>Hur Xolair ges</w:t>
      </w:r>
    </w:p>
    <w:p w14:paraId="595FBACA" w14:textId="77777777" w:rsidR="009722FB" w:rsidRPr="00DC2BA7" w:rsidRDefault="00B60735" w:rsidP="00535973">
      <w:pPr>
        <w:pStyle w:val="Char2"/>
        <w:keepNext/>
        <w:spacing w:before="0"/>
        <w:jc w:val="left"/>
        <w:rPr>
          <w:sz w:val="22"/>
          <w:szCs w:val="22"/>
          <w:lang w:val="sv-SE"/>
        </w:rPr>
      </w:pPr>
      <w:r w:rsidRPr="00DC2BA7">
        <w:rPr>
          <w:sz w:val="22"/>
          <w:szCs w:val="22"/>
          <w:lang w:val="sv-SE"/>
        </w:rPr>
        <w:t>Xolair ska ges som en injektion under huden (s.k. subkutan injektion).</w:t>
      </w:r>
    </w:p>
    <w:p w14:paraId="488DCDD8" w14:textId="77777777" w:rsidR="009722FB" w:rsidRPr="00DC2BA7" w:rsidRDefault="009722FB" w:rsidP="00535973">
      <w:pPr>
        <w:pStyle w:val="Char2"/>
        <w:keepNext/>
        <w:spacing w:before="0"/>
        <w:jc w:val="left"/>
        <w:rPr>
          <w:sz w:val="22"/>
          <w:szCs w:val="22"/>
          <w:lang w:val="sv-SE"/>
        </w:rPr>
      </w:pPr>
    </w:p>
    <w:p w14:paraId="031EB7FB"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Injektion av Xolair</w:t>
      </w:r>
    </w:p>
    <w:p w14:paraId="4C84C9DC" w14:textId="77777777" w:rsidR="009722FB"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Du och din läkare kommer att besluta om du själv ska injicera Xolair. De första 3 doserna ska alltid ges av, eller under överinseende av, sjukvårdspersonal (se avsnitt 2).</w:t>
      </w:r>
    </w:p>
    <w:p w14:paraId="1D40E72D" w14:textId="77777777" w:rsidR="009722FB"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Innan du själv injicerar är det viktigt att du får ordentlig utbildning i hur du injicerar läkemedlet.</w:t>
      </w:r>
    </w:p>
    <w:p w14:paraId="5DF16331" w14:textId="77777777" w:rsidR="009722FB"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En anhörig (till exempel förälder) kan också ge Xolair-injektion efter att hen har fått ordentlig utbildning.</w:t>
      </w:r>
    </w:p>
    <w:p w14:paraId="10773156" w14:textId="77777777" w:rsidR="009722FB" w:rsidRPr="00DC2BA7" w:rsidRDefault="009722FB" w:rsidP="00535973">
      <w:pPr>
        <w:pStyle w:val="Char2"/>
        <w:spacing w:before="0"/>
        <w:jc w:val="left"/>
        <w:rPr>
          <w:sz w:val="22"/>
          <w:szCs w:val="22"/>
          <w:lang w:val="sv-SE"/>
        </w:rPr>
      </w:pPr>
    </w:p>
    <w:p w14:paraId="47AC5E3F" w14:textId="612831DA" w:rsidR="009722FB" w:rsidRPr="00DC2BA7" w:rsidRDefault="00B60735" w:rsidP="00535973">
      <w:pPr>
        <w:pStyle w:val="Char2"/>
        <w:spacing w:before="0"/>
        <w:jc w:val="left"/>
        <w:rPr>
          <w:sz w:val="22"/>
          <w:szCs w:val="22"/>
          <w:lang w:val="sv-SE"/>
        </w:rPr>
      </w:pPr>
      <w:r w:rsidRPr="00DC2BA7">
        <w:rPr>
          <w:sz w:val="22"/>
          <w:szCs w:val="22"/>
          <w:lang w:val="sv-SE"/>
        </w:rPr>
        <w:t xml:space="preserve">För detaljerade instruktioner om hur du injicerar Xolair, se "Instruktioner för användning av Xolair förfylld </w:t>
      </w:r>
      <w:r w:rsidR="008A386C">
        <w:rPr>
          <w:sz w:val="22"/>
          <w:szCs w:val="22"/>
          <w:lang w:val="sv-SE"/>
        </w:rPr>
        <w:t>injektions</w:t>
      </w:r>
      <w:r w:rsidR="00C25B97">
        <w:rPr>
          <w:sz w:val="22"/>
          <w:szCs w:val="22"/>
          <w:lang w:val="sv-SE"/>
        </w:rPr>
        <w:t>penna</w:t>
      </w:r>
      <w:r w:rsidRPr="00DC2BA7">
        <w:rPr>
          <w:sz w:val="22"/>
          <w:szCs w:val="22"/>
          <w:lang w:val="sv-SE"/>
        </w:rPr>
        <w:t>" i slutet av denna bipacksedel.</w:t>
      </w:r>
    </w:p>
    <w:p w14:paraId="3AA884F5" w14:textId="77777777" w:rsidR="009722FB" w:rsidRPr="00DC2BA7" w:rsidRDefault="009722FB" w:rsidP="00535973">
      <w:pPr>
        <w:pStyle w:val="Char2"/>
        <w:spacing w:before="0"/>
        <w:jc w:val="left"/>
        <w:rPr>
          <w:sz w:val="22"/>
          <w:szCs w:val="22"/>
          <w:lang w:val="sv-SE"/>
        </w:rPr>
      </w:pPr>
    </w:p>
    <w:p w14:paraId="6E017E52"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Utbildning för att känna igen allvarliga allergiska reaktioner</w:t>
      </w:r>
    </w:p>
    <w:p w14:paraId="4A580F64" w14:textId="77777777" w:rsidR="009722FB" w:rsidRPr="00DC2BA7" w:rsidRDefault="00B60735" w:rsidP="00535973">
      <w:pPr>
        <w:pStyle w:val="Char2"/>
        <w:keepNext/>
        <w:spacing w:before="0"/>
        <w:jc w:val="left"/>
        <w:rPr>
          <w:sz w:val="22"/>
          <w:szCs w:val="22"/>
          <w:lang w:val="sv-SE"/>
        </w:rPr>
      </w:pPr>
      <w:r w:rsidRPr="00DC2BA7">
        <w:rPr>
          <w:sz w:val="22"/>
          <w:szCs w:val="22"/>
          <w:lang w:val="sv-SE"/>
        </w:rPr>
        <w:t>Det är viktigt att du inte injicerar Xolair själv förrän du har utbildats av din läkare eller sjuksköterska i:</w:t>
      </w:r>
    </w:p>
    <w:p w14:paraId="2F53560E" w14:textId="77777777" w:rsidR="009722FB" w:rsidRPr="00DC2BA7" w:rsidRDefault="00B60735" w:rsidP="00535973">
      <w:pPr>
        <w:pStyle w:val="Char2"/>
        <w:spacing w:before="0"/>
        <w:jc w:val="left"/>
        <w:rPr>
          <w:sz w:val="22"/>
          <w:szCs w:val="22"/>
          <w:lang w:val="sv-SE"/>
        </w:rPr>
      </w:pPr>
      <w:r w:rsidRPr="00DC2BA7">
        <w:rPr>
          <w:sz w:val="22"/>
          <w:szCs w:val="22"/>
          <w:lang w:val="sv-SE"/>
        </w:rPr>
        <w:t>-</w:t>
      </w:r>
      <w:r w:rsidRPr="00DC2BA7">
        <w:rPr>
          <w:sz w:val="22"/>
          <w:szCs w:val="22"/>
          <w:lang w:val="sv-SE"/>
        </w:rPr>
        <w:tab/>
        <w:t>hur du känner igen tidiga tecken och symtom på allvarliga allergiska reaktioner</w:t>
      </w:r>
    </w:p>
    <w:p w14:paraId="2B19320D" w14:textId="77777777" w:rsidR="009722FB" w:rsidRPr="00DC2BA7" w:rsidRDefault="00B60735" w:rsidP="00535973">
      <w:pPr>
        <w:pStyle w:val="Char2"/>
        <w:spacing w:before="0"/>
        <w:jc w:val="left"/>
        <w:rPr>
          <w:sz w:val="22"/>
          <w:szCs w:val="22"/>
          <w:lang w:val="sv-SE"/>
        </w:rPr>
      </w:pPr>
      <w:r w:rsidRPr="00DC2BA7">
        <w:rPr>
          <w:sz w:val="22"/>
          <w:szCs w:val="22"/>
          <w:lang w:val="sv-SE"/>
        </w:rPr>
        <w:t>-</w:t>
      </w:r>
      <w:r w:rsidRPr="00DC2BA7">
        <w:rPr>
          <w:sz w:val="22"/>
          <w:szCs w:val="22"/>
          <w:lang w:val="sv-SE"/>
        </w:rPr>
        <w:tab/>
        <w:t>vad du ska göra om symtom uppstår.</w:t>
      </w:r>
    </w:p>
    <w:p w14:paraId="00A1E3D5" w14:textId="77777777" w:rsidR="009722FB" w:rsidRPr="00DC2BA7" w:rsidRDefault="00B60735" w:rsidP="00535973">
      <w:pPr>
        <w:pStyle w:val="Char2"/>
        <w:spacing w:before="0"/>
        <w:jc w:val="left"/>
        <w:rPr>
          <w:sz w:val="22"/>
          <w:szCs w:val="22"/>
          <w:lang w:val="sv-SE"/>
        </w:rPr>
      </w:pPr>
      <w:r w:rsidRPr="00DC2BA7">
        <w:rPr>
          <w:sz w:val="22"/>
          <w:szCs w:val="22"/>
          <w:lang w:val="sv-SE"/>
        </w:rPr>
        <w:t>För mer information om tidiga tecken och symtom på allvarliga allergiska reaktioner, se avsnitt 4.</w:t>
      </w:r>
    </w:p>
    <w:p w14:paraId="5DAE2450" w14:textId="77777777" w:rsidR="009722FB" w:rsidRPr="00DC2BA7" w:rsidRDefault="009722FB" w:rsidP="00535973">
      <w:pPr>
        <w:pStyle w:val="Char2"/>
        <w:spacing w:before="0"/>
        <w:jc w:val="left"/>
        <w:rPr>
          <w:sz w:val="22"/>
          <w:szCs w:val="22"/>
          <w:lang w:val="sv-SE"/>
        </w:rPr>
      </w:pPr>
    </w:p>
    <w:p w14:paraId="7CB40B45" w14:textId="77777777" w:rsidR="009722FB" w:rsidRPr="00DC2BA7" w:rsidRDefault="00B60735" w:rsidP="00535973">
      <w:pPr>
        <w:pStyle w:val="Char2"/>
        <w:keepNext/>
        <w:spacing w:before="0"/>
        <w:jc w:val="left"/>
        <w:rPr>
          <w:b/>
          <w:bCs/>
          <w:sz w:val="22"/>
          <w:szCs w:val="22"/>
          <w:lang w:val="sv-SE"/>
        </w:rPr>
      </w:pPr>
      <w:r w:rsidRPr="00DC2BA7">
        <w:rPr>
          <w:b/>
          <w:bCs/>
          <w:sz w:val="22"/>
          <w:szCs w:val="22"/>
          <w:lang w:val="sv-SE"/>
        </w:rPr>
        <w:t>Vilken dos du ska använda</w:t>
      </w:r>
    </w:p>
    <w:p w14:paraId="22214530" w14:textId="77777777" w:rsidR="009722FB" w:rsidRPr="00DC2BA7" w:rsidRDefault="00B60735" w:rsidP="00535973">
      <w:pPr>
        <w:pStyle w:val="Char2"/>
        <w:spacing w:before="0"/>
        <w:jc w:val="left"/>
        <w:rPr>
          <w:sz w:val="22"/>
          <w:szCs w:val="22"/>
          <w:lang w:val="sv-SE"/>
        </w:rPr>
      </w:pPr>
      <w:r w:rsidRPr="00DC2BA7">
        <w:rPr>
          <w:sz w:val="22"/>
          <w:szCs w:val="22"/>
          <w:lang w:val="sv-SE"/>
        </w:rPr>
        <w:t>Din läkare beslutar hur mycket Xolair du behöver och hur ofta du ska behandlas. Det baseras på din kroppsvikt och mängden IgE i blodet. Ett blodprov för att mäta IgE-mängden tas innan behandlingen påbörjas.</w:t>
      </w:r>
    </w:p>
    <w:p w14:paraId="7168044C" w14:textId="77777777" w:rsidR="009722FB" w:rsidRPr="00DC2BA7" w:rsidRDefault="009722FB" w:rsidP="00535973">
      <w:pPr>
        <w:pStyle w:val="Char2"/>
        <w:spacing w:before="0"/>
        <w:jc w:val="left"/>
        <w:rPr>
          <w:sz w:val="22"/>
          <w:szCs w:val="22"/>
          <w:lang w:val="sv-SE"/>
        </w:rPr>
      </w:pPr>
    </w:p>
    <w:p w14:paraId="3E79CAD9" w14:textId="77777777" w:rsidR="009722FB" w:rsidRPr="00DC2BA7" w:rsidRDefault="00B60735" w:rsidP="00535973">
      <w:pPr>
        <w:pStyle w:val="Char2"/>
        <w:spacing w:before="0"/>
        <w:jc w:val="left"/>
        <w:rPr>
          <w:sz w:val="22"/>
          <w:szCs w:val="22"/>
          <w:lang w:val="sv-SE"/>
        </w:rPr>
      </w:pPr>
      <w:r w:rsidRPr="00DC2BA7">
        <w:rPr>
          <w:sz w:val="22"/>
          <w:szCs w:val="22"/>
          <w:lang w:val="sv-SE"/>
        </w:rPr>
        <w:t>Du kommer att behöva 1 till 4 injektioner vid varje tillfälle, antingen varannan eller var fjärde vecka.</w:t>
      </w:r>
    </w:p>
    <w:p w14:paraId="6167CEC1" w14:textId="77777777" w:rsidR="009722FB" w:rsidRPr="00DC2BA7" w:rsidRDefault="009722FB" w:rsidP="00535973">
      <w:pPr>
        <w:pStyle w:val="Char2"/>
        <w:spacing w:before="0"/>
        <w:jc w:val="left"/>
        <w:rPr>
          <w:sz w:val="22"/>
          <w:szCs w:val="22"/>
          <w:lang w:val="sv-SE"/>
        </w:rPr>
      </w:pPr>
    </w:p>
    <w:p w14:paraId="6673BFD7" w14:textId="77777777" w:rsidR="009722FB" w:rsidRPr="00DC2BA7" w:rsidRDefault="00B60735" w:rsidP="00535973">
      <w:pPr>
        <w:pStyle w:val="Char2"/>
        <w:spacing w:before="0"/>
        <w:jc w:val="left"/>
        <w:rPr>
          <w:sz w:val="22"/>
          <w:szCs w:val="22"/>
          <w:lang w:val="sv-SE"/>
        </w:rPr>
      </w:pPr>
      <w:r w:rsidRPr="00DC2BA7">
        <w:rPr>
          <w:sz w:val="22"/>
          <w:szCs w:val="22"/>
          <w:lang w:val="sv-SE"/>
        </w:rPr>
        <w:t>Fortsätt att ta din vanliga astmamedicin och/eller medicin mot näspolyper under behandlingen med Xolair. Sluta inte ta någon av dina mediciner mot astma och/eller näspolyper utan att tala med din läkare.</w:t>
      </w:r>
    </w:p>
    <w:p w14:paraId="0193935F" w14:textId="77777777" w:rsidR="009722FB" w:rsidRPr="00DC2BA7" w:rsidRDefault="009722FB" w:rsidP="00535973">
      <w:pPr>
        <w:pStyle w:val="Char2"/>
        <w:spacing w:before="0"/>
        <w:jc w:val="left"/>
        <w:rPr>
          <w:sz w:val="22"/>
          <w:szCs w:val="22"/>
          <w:lang w:val="sv-SE"/>
        </w:rPr>
      </w:pPr>
    </w:p>
    <w:p w14:paraId="15894515" w14:textId="77777777" w:rsidR="009722FB" w:rsidRPr="00DC2BA7" w:rsidRDefault="00B60735" w:rsidP="00535973">
      <w:pPr>
        <w:pStyle w:val="Char2"/>
        <w:spacing w:before="0"/>
        <w:jc w:val="left"/>
        <w:rPr>
          <w:sz w:val="22"/>
          <w:szCs w:val="22"/>
          <w:lang w:val="sv-SE"/>
        </w:rPr>
      </w:pPr>
      <w:r w:rsidRPr="00DC2BA7">
        <w:rPr>
          <w:sz w:val="22"/>
          <w:szCs w:val="22"/>
          <w:lang w:val="sv-SE"/>
        </w:rPr>
        <w:t>Du kanske inte ser någon förbättring omedelbart efter det att du börjat behandlas med Xolair. Hos patienter med näspolyper har effekt setts 4 veckor efter att behandling påbörjats. Hos astmapatienter tar det i allmänhet 12 till 16 veckor innan behandlingen ger full effekt.</w:t>
      </w:r>
    </w:p>
    <w:p w14:paraId="4E2BF87E" w14:textId="77777777" w:rsidR="009722FB" w:rsidRPr="00DC2BA7" w:rsidRDefault="009722FB" w:rsidP="00535973">
      <w:pPr>
        <w:pStyle w:val="Char2"/>
        <w:widowControl w:val="0"/>
        <w:spacing w:before="0"/>
        <w:jc w:val="left"/>
        <w:rPr>
          <w:sz w:val="22"/>
          <w:szCs w:val="22"/>
          <w:lang w:val="sv-SE"/>
        </w:rPr>
      </w:pPr>
    </w:p>
    <w:p w14:paraId="07E8D228" w14:textId="77777777" w:rsidR="009722FB" w:rsidRPr="00DC2BA7" w:rsidRDefault="00B60735" w:rsidP="00535973">
      <w:pPr>
        <w:pStyle w:val="Char2"/>
        <w:keepNext/>
        <w:spacing w:before="0"/>
        <w:jc w:val="left"/>
        <w:rPr>
          <w:b/>
          <w:bCs/>
          <w:sz w:val="22"/>
          <w:szCs w:val="22"/>
          <w:lang w:val="sv-SE"/>
        </w:rPr>
      </w:pPr>
      <w:r w:rsidRPr="00DC2BA7">
        <w:rPr>
          <w:b/>
          <w:bCs/>
          <w:sz w:val="22"/>
          <w:szCs w:val="22"/>
          <w:lang w:val="sv-SE"/>
        </w:rPr>
        <w:t>Användning för barn och ungdomar</w:t>
      </w:r>
    </w:p>
    <w:p w14:paraId="09D2F232" w14:textId="77777777" w:rsidR="009722FB" w:rsidRPr="00DC2BA7" w:rsidRDefault="00B60735" w:rsidP="00535973">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7CA21B56" w14:textId="77777777" w:rsidR="009722FB" w:rsidRPr="00DC2BA7" w:rsidRDefault="00B60735" w:rsidP="00535973">
      <w:pPr>
        <w:pStyle w:val="Char2"/>
        <w:widowControl w:val="0"/>
        <w:spacing w:before="0"/>
        <w:jc w:val="left"/>
        <w:rPr>
          <w:sz w:val="22"/>
          <w:szCs w:val="22"/>
          <w:lang w:val="sv-SE"/>
        </w:rPr>
      </w:pPr>
      <w:r w:rsidRPr="00DC2BA7">
        <w:rPr>
          <w:sz w:val="22"/>
          <w:szCs w:val="22"/>
          <w:lang w:val="sv-SE"/>
        </w:rPr>
        <w:t>Xolair kan användas av barn och ungdomar som är 6 år och äldre och som redan tar annan astmamedicin, men vars astmasymtom inte är välkontrollerade trots läkemedel som t ex hög dos inhalationssteroid och beta-stimulerare för inandning. Läkaren beräknar hur mycket Xolair barnet behöver och hur ofta det behöver ges. Detta beräknas utifrån barnets kroppsvikt och resultaten från blodproven som tas före behandlingsstart för att mäta mängden IgE i blodet.</w:t>
      </w:r>
    </w:p>
    <w:p w14:paraId="71FFB4C4" w14:textId="77777777" w:rsidR="0029684E" w:rsidRPr="00DC2BA7" w:rsidRDefault="0029684E" w:rsidP="009722FB">
      <w:pPr>
        <w:pStyle w:val="Char2"/>
        <w:widowControl w:val="0"/>
        <w:spacing w:before="0"/>
        <w:jc w:val="left"/>
        <w:rPr>
          <w:sz w:val="22"/>
          <w:szCs w:val="22"/>
          <w:lang w:val="sv-SE"/>
        </w:rPr>
      </w:pPr>
    </w:p>
    <w:p w14:paraId="79C6AD39"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 xml:space="preserve">Barn (6 till 11 år) förväntas inte självadministrera Xolair. Om läkaren anser det lämpligt, kan t ex en </w:t>
      </w:r>
      <w:r w:rsidRPr="00DC2BA7">
        <w:rPr>
          <w:sz w:val="22"/>
          <w:szCs w:val="22"/>
          <w:lang w:val="sv-SE"/>
        </w:rPr>
        <w:lastRenderedPageBreak/>
        <w:t>vårdnadshavare administrera Xolair efter genomgången utbildning.</w:t>
      </w:r>
    </w:p>
    <w:p w14:paraId="55F064CF" w14:textId="77777777" w:rsidR="00C15930" w:rsidRDefault="00C15930" w:rsidP="00C15930">
      <w:pPr>
        <w:pStyle w:val="Char2"/>
        <w:widowControl w:val="0"/>
        <w:spacing w:before="0"/>
        <w:jc w:val="left"/>
        <w:rPr>
          <w:sz w:val="22"/>
          <w:szCs w:val="22"/>
          <w:lang w:val="sv-SE"/>
        </w:rPr>
      </w:pPr>
    </w:p>
    <w:p w14:paraId="025831D8" w14:textId="4EB30571" w:rsidR="00C15930" w:rsidRDefault="00B60735" w:rsidP="00C15930">
      <w:pPr>
        <w:pStyle w:val="Char2"/>
        <w:spacing w:before="0"/>
        <w:jc w:val="left"/>
        <w:rPr>
          <w:bCs/>
          <w:color w:val="000000"/>
          <w:sz w:val="22"/>
          <w:szCs w:val="22"/>
          <w:lang w:val="sv-SE"/>
        </w:rPr>
      </w:pPr>
      <w:bookmarkStart w:id="21" w:name="_Hlk136352680"/>
      <w:r w:rsidRPr="00535973">
        <w:rPr>
          <w:bCs/>
          <w:color w:val="000000"/>
          <w:sz w:val="22"/>
          <w:szCs w:val="22"/>
          <w:lang w:val="sv-SE"/>
        </w:rPr>
        <w:t xml:space="preserve">Xolair förfyllda </w:t>
      </w:r>
      <w:r w:rsidR="003E648B" w:rsidRPr="00FD04A9">
        <w:rPr>
          <w:rFonts w:eastAsiaTheme="minorHAnsi"/>
          <w:bCs/>
          <w:lang w:val="sv-SE"/>
        </w:rPr>
        <w:t>injektions</w:t>
      </w:r>
      <w:r w:rsidRPr="00535973">
        <w:rPr>
          <w:bCs/>
          <w:color w:val="000000"/>
          <w:sz w:val="22"/>
          <w:szCs w:val="22"/>
          <w:lang w:val="sv-SE"/>
        </w:rPr>
        <w:t xml:space="preserve">pennor är inte avsedda att användas hos barn under 12 år. Xolair 75 mg förfylld spruta och Xolair 150 mg förfylld spruta eller Xolair </w:t>
      </w:r>
      <w:r>
        <w:rPr>
          <w:bCs/>
          <w:color w:val="000000"/>
          <w:sz w:val="22"/>
          <w:szCs w:val="22"/>
          <w:lang w:val="sv-SE"/>
        </w:rPr>
        <w:t>pulver och vätska till injektionsvätska, lösning</w:t>
      </w:r>
      <w:r w:rsidRPr="00535973">
        <w:rPr>
          <w:bCs/>
          <w:color w:val="000000"/>
          <w:sz w:val="22"/>
          <w:szCs w:val="22"/>
          <w:lang w:val="sv-SE"/>
        </w:rPr>
        <w:t xml:space="preserve"> kan användas hos barn 6 till 11 år med allergisk astma.</w:t>
      </w:r>
    </w:p>
    <w:bookmarkEnd w:id="21"/>
    <w:p w14:paraId="0C7CDA61" w14:textId="77777777" w:rsidR="00C15930" w:rsidRPr="00DC2BA7" w:rsidRDefault="00C15930" w:rsidP="009722FB">
      <w:pPr>
        <w:pStyle w:val="Char2"/>
        <w:widowControl w:val="0"/>
        <w:spacing w:before="0"/>
        <w:jc w:val="left"/>
        <w:rPr>
          <w:bCs/>
          <w:sz w:val="22"/>
          <w:szCs w:val="22"/>
          <w:lang w:val="sv-SE"/>
        </w:rPr>
      </w:pPr>
    </w:p>
    <w:p w14:paraId="2CD2637B" w14:textId="77777777" w:rsidR="009722FB" w:rsidRPr="00DC2BA7" w:rsidRDefault="00B60735" w:rsidP="009722FB">
      <w:pPr>
        <w:pStyle w:val="Char2"/>
        <w:keepNext/>
        <w:widowControl w:val="0"/>
        <w:spacing w:before="0"/>
        <w:jc w:val="left"/>
        <w:rPr>
          <w:sz w:val="22"/>
          <w:szCs w:val="22"/>
          <w:u w:val="single"/>
          <w:lang w:val="sv-SE"/>
        </w:rPr>
      </w:pPr>
      <w:r w:rsidRPr="00DC2BA7">
        <w:rPr>
          <w:sz w:val="22"/>
          <w:szCs w:val="22"/>
          <w:u w:val="single"/>
          <w:lang w:val="sv-SE"/>
        </w:rPr>
        <w:t>Kronisk inflammation i näsa och bihålor med näspolyper</w:t>
      </w:r>
    </w:p>
    <w:p w14:paraId="1E3F1E8C" w14:textId="77777777" w:rsidR="009722FB" w:rsidRPr="00DC2BA7" w:rsidRDefault="00B60735" w:rsidP="009722FB">
      <w:pPr>
        <w:pStyle w:val="Char2"/>
        <w:widowControl w:val="0"/>
        <w:spacing w:before="0"/>
        <w:jc w:val="left"/>
        <w:rPr>
          <w:bCs/>
          <w:sz w:val="22"/>
          <w:szCs w:val="22"/>
          <w:lang w:val="sv-SE"/>
        </w:rPr>
      </w:pPr>
      <w:r w:rsidRPr="00DC2BA7">
        <w:rPr>
          <w:sz w:val="22"/>
          <w:szCs w:val="22"/>
          <w:lang w:val="sv-SE"/>
        </w:rPr>
        <w:t>Xolair ska inte ges till barn och ungdomar under 18</w:t>
      </w:r>
      <w:r w:rsidRPr="00DC2BA7">
        <w:rPr>
          <w:bCs/>
          <w:sz w:val="22"/>
          <w:szCs w:val="22"/>
          <w:lang w:val="sv-SE"/>
        </w:rPr>
        <w:t> års ålder.</w:t>
      </w:r>
    </w:p>
    <w:p w14:paraId="7683A647" w14:textId="77777777" w:rsidR="009722FB" w:rsidRPr="00DC2BA7" w:rsidRDefault="009722FB" w:rsidP="009722FB">
      <w:pPr>
        <w:pStyle w:val="Char2"/>
        <w:widowControl w:val="0"/>
        <w:spacing w:before="0"/>
        <w:jc w:val="left"/>
        <w:rPr>
          <w:sz w:val="22"/>
          <w:szCs w:val="22"/>
          <w:lang w:val="sv-SE"/>
        </w:rPr>
      </w:pPr>
    </w:p>
    <w:p w14:paraId="338EE9F1"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Om du har glömt en dos Xolair</w:t>
      </w:r>
    </w:p>
    <w:p w14:paraId="0CB19341" w14:textId="77777777" w:rsidR="009722FB" w:rsidRPr="00DC2BA7" w:rsidRDefault="00B60735" w:rsidP="009722FB">
      <w:pPr>
        <w:pStyle w:val="Char2"/>
        <w:spacing w:before="0"/>
        <w:jc w:val="left"/>
        <w:rPr>
          <w:sz w:val="22"/>
          <w:szCs w:val="22"/>
          <w:lang w:val="sv-SE"/>
        </w:rPr>
      </w:pPr>
      <w:r w:rsidRPr="00DC2BA7">
        <w:rPr>
          <w:sz w:val="22"/>
          <w:szCs w:val="22"/>
          <w:lang w:val="sv-SE"/>
        </w:rPr>
        <w:t>Om du har missat ett bokat tillfälle för Xolairinjektion, kontakta läkaren eller sjukhuset så snart som möjligt för att boka en ny tid.</w:t>
      </w:r>
    </w:p>
    <w:p w14:paraId="136AC9C8" w14:textId="77777777" w:rsidR="009722FB" w:rsidRPr="00DC2BA7" w:rsidRDefault="009722FB" w:rsidP="009722FB">
      <w:pPr>
        <w:pStyle w:val="Char2"/>
        <w:spacing w:before="0"/>
        <w:jc w:val="left"/>
        <w:rPr>
          <w:sz w:val="22"/>
          <w:szCs w:val="22"/>
          <w:lang w:val="sv-SE"/>
        </w:rPr>
      </w:pPr>
    </w:p>
    <w:p w14:paraId="02CBB4BC" w14:textId="77777777" w:rsidR="009722FB" w:rsidRPr="00DC2BA7" w:rsidRDefault="00B60735" w:rsidP="009722FB">
      <w:pPr>
        <w:pStyle w:val="Char2"/>
        <w:spacing w:before="0"/>
        <w:jc w:val="left"/>
        <w:rPr>
          <w:sz w:val="22"/>
          <w:szCs w:val="22"/>
          <w:lang w:val="sv-SE"/>
        </w:rPr>
      </w:pPr>
      <w:r w:rsidRPr="00DC2BA7">
        <w:rPr>
          <w:sz w:val="22"/>
          <w:szCs w:val="22"/>
          <w:lang w:val="sv-SE"/>
        </w:rPr>
        <w:t>Om du själv har glömt att använda en dos Xolair, injicera dosen så snart du kommer ihåg det. Tala sedan med din läkare om när du ska ta nästa dos.</w:t>
      </w:r>
    </w:p>
    <w:p w14:paraId="5BE130D0" w14:textId="77777777" w:rsidR="009722FB" w:rsidRPr="00DC2BA7" w:rsidRDefault="009722FB" w:rsidP="009722FB">
      <w:pPr>
        <w:pStyle w:val="Char2"/>
        <w:spacing w:before="0"/>
        <w:jc w:val="left"/>
        <w:rPr>
          <w:sz w:val="22"/>
          <w:szCs w:val="22"/>
          <w:lang w:val="sv-SE"/>
        </w:rPr>
      </w:pPr>
    </w:p>
    <w:p w14:paraId="691A9552"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Om du slutar använda Xolair</w:t>
      </w:r>
    </w:p>
    <w:p w14:paraId="3BDF6200"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Avbryt inte Xolair-behandlingen såvida inte läkaren bestämt det. Efter avbruten eller avslutad behandling med Xolair kan du få tillbaka dina symtom.</w:t>
      </w:r>
    </w:p>
    <w:p w14:paraId="03BF7378" w14:textId="77777777" w:rsidR="009722FB" w:rsidRPr="00DC2BA7" w:rsidRDefault="009722FB" w:rsidP="009722FB">
      <w:pPr>
        <w:pStyle w:val="Char2"/>
        <w:spacing w:before="0"/>
        <w:jc w:val="left"/>
        <w:rPr>
          <w:sz w:val="22"/>
          <w:szCs w:val="22"/>
          <w:lang w:val="sv-SE"/>
        </w:rPr>
      </w:pPr>
    </w:p>
    <w:p w14:paraId="62BD716C" w14:textId="77777777" w:rsidR="009722FB" w:rsidRPr="00DC2BA7" w:rsidRDefault="00B60735" w:rsidP="009722FB">
      <w:pPr>
        <w:pStyle w:val="Char2"/>
        <w:spacing w:before="0"/>
        <w:jc w:val="left"/>
        <w:rPr>
          <w:sz w:val="22"/>
          <w:szCs w:val="22"/>
          <w:lang w:val="sv-SE"/>
        </w:rPr>
      </w:pPr>
      <w:r w:rsidRPr="00DC2BA7">
        <w:rPr>
          <w:sz w:val="22"/>
          <w:szCs w:val="22"/>
          <w:lang w:val="sv-SE"/>
        </w:rPr>
        <w:t>Om du har ytterligare frågor om detta läkemedel, kontakta läkare, apotekspersonal eller sjuksköterska.</w:t>
      </w:r>
    </w:p>
    <w:p w14:paraId="18B52A3B" w14:textId="77777777" w:rsidR="009722FB" w:rsidRPr="00DC2BA7" w:rsidRDefault="009722FB" w:rsidP="00535973">
      <w:pPr>
        <w:pStyle w:val="Char2"/>
        <w:spacing w:before="0"/>
        <w:jc w:val="left"/>
        <w:rPr>
          <w:sz w:val="22"/>
          <w:szCs w:val="22"/>
          <w:lang w:val="sv-SE"/>
        </w:rPr>
      </w:pPr>
    </w:p>
    <w:p w14:paraId="7921E5C8" w14:textId="77777777" w:rsidR="009722FB" w:rsidRPr="00DC2BA7" w:rsidRDefault="009722FB" w:rsidP="00535973">
      <w:pPr>
        <w:pStyle w:val="Char2"/>
        <w:spacing w:before="0"/>
        <w:jc w:val="left"/>
        <w:rPr>
          <w:sz w:val="22"/>
          <w:szCs w:val="22"/>
          <w:lang w:val="sv-SE"/>
        </w:rPr>
      </w:pPr>
    </w:p>
    <w:p w14:paraId="24792D62" w14:textId="77777777" w:rsidR="009722FB" w:rsidRPr="00DC2BA7" w:rsidRDefault="00B60735" w:rsidP="00535973">
      <w:pPr>
        <w:keepNext/>
        <w:widowControl w:val="0"/>
        <w:numPr>
          <w:ilvl w:val="12"/>
          <w:numId w:val="0"/>
        </w:numPr>
        <w:tabs>
          <w:tab w:val="clear" w:pos="567"/>
        </w:tabs>
        <w:spacing w:line="240" w:lineRule="auto"/>
        <w:ind w:left="567" w:right="-2" w:hanging="567"/>
        <w:rPr>
          <w:lang w:val="sv-SE"/>
        </w:rPr>
      </w:pPr>
      <w:r w:rsidRPr="00DC2BA7">
        <w:rPr>
          <w:b/>
          <w:bCs/>
          <w:lang w:val="sv-SE"/>
        </w:rPr>
        <w:t>4.</w:t>
      </w:r>
      <w:r w:rsidRPr="00DC2BA7">
        <w:rPr>
          <w:b/>
          <w:bCs/>
          <w:lang w:val="sv-SE"/>
        </w:rPr>
        <w:tab/>
        <w:t>Eventuella biverkningar</w:t>
      </w:r>
    </w:p>
    <w:p w14:paraId="57CEC8AA" w14:textId="77777777" w:rsidR="009722FB" w:rsidRPr="00DC2BA7" w:rsidRDefault="009722FB" w:rsidP="00535973">
      <w:pPr>
        <w:pStyle w:val="Char2"/>
        <w:keepNext/>
        <w:spacing w:before="0"/>
        <w:jc w:val="left"/>
        <w:rPr>
          <w:sz w:val="22"/>
          <w:szCs w:val="22"/>
          <w:lang w:val="sv-SE"/>
        </w:rPr>
      </w:pPr>
    </w:p>
    <w:p w14:paraId="32F50736" w14:textId="77777777" w:rsidR="009722FB" w:rsidRPr="00DC2BA7" w:rsidRDefault="00B60735" w:rsidP="00535973">
      <w:pPr>
        <w:pStyle w:val="Char2"/>
        <w:spacing w:before="0"/>
        <w:jc w:val="left"/>
        <w:rPr>
          <w:sz w:val="22"/>
          <w:szCs w:val="22"/>
          <w:lang w:val="sv-SE"/>
        </w:rPr>
      </w:pPr>
      <w:r w:rsidRPr="00DC2BA7">
        <w:rPr>
          <w:sz w:val="22"/>
          <w:szCs w:val="22"/>
          <w:lang w:val="sv-SE"/>
        </w:rPr>
        <w:t>Liksom alla läkemedel kan detta läkemedel orsaka biverkningar, men alla användare behöver inte få dem. Biverkningarna som orsakas av Xolair är i allmänhet lätta till måttliga, men kan i vissa fall vara allvarliga.</w:t>
      </w:r>
    </w:p>
    <w:p w14:paraId="7D227A34" w14:textId="77777777" w:rsidR="009722FB" w:rsidRPr="00DC2BA7" w:rsidRDefault="009722FB" w:rsidP="00535973">
      <w:pPr>
        <w:pStyle w:val="Char2"/>
        <w:spacing w:before="0"/>
        <w:jc w:val="left"/>
        <w:rPr>
          <w:sz w:val="22"/>
          <w:szCs w:val="22"/>
          <w:lang w:val="sv-SE"/>
        </w:rPr>
      </w:pPr>
    </w:p>
    <w:p w14:paraId="2EB72A0F"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Allvarliga biverkningar:</w:t>
      </w:r>
    </w:p>
    <w:p w14:paraId="3D93EA88" w14:textId="77777777" w:rsidR="009722FB" w:rsidRPr="00DC2BA7" w:rsidRDefault="00B60735" w:rsidP="00535973">
      <w:pPr>
        <w:pStyle w:val="Char2"/>
        <w:keepNext/>
        <w:spacing w:before="0"/>
        <w:jc w:val="left"/>
        <w:rPr>
          <w:sz w:val="22"/>
          <w:szCs w:val="22"/>
          <w:u w:val="single"/>
          <w:lang w:val="sv-SE"/>
        </w:rPr>
      </w:pPr>
      <w:r w:rsidRPr="00DC2BA7">
        <w:rPr>
          <w:sz w:val="22"/>
          <w:szCs w:val="22"/>
          <w:lang w:val="sv-SE"/>
        </w:rPr>
        <w:t>Sök omedelbart medicinsk vård om du märker några tecken på följande biverkningar:</w:t>
      </w:r>
    </w:p>
    <w:p w14:paraId="23D5C026" w14:textId="77777777" w:rsidR="009722FB" w:rsidRPr="00DC2BA7" w:rsidRDefault="00B60735" w:rsidP="00535973">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5A394220" w14:textId="77777777" w:rsidR="009722FB"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Svåra allergiska reaktioner (inklusive anafylaktiska reaktioner). Symtom kan inkludera hudutslag, klåda eller nässelfeber, svullnad av ansikte, läppar, tunga, svalg eller luftstrupe eller andra delar av kroppen, snabba hjärtslag, yrsel och berusningskänsla, förvirring, andnöd, rossel eller svårighet att andas, blåaktig hud eller läppar, fallande blodtryck med svimning eller förlust av medvetandet. Om du tidigare har drabbats av allvarliga allergiska reaktioner (anafylaktiska reaktioner) som inte berodde på Xolair, kan risken för en allvarlig allergisk reaktion i samband med användning av Xolair vara större.</w:t>
      </w:r>
    </w:p>
    <w:p w14:paraId="61AABB09" w14:textId="77777777" w:rsidR="009722FB"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Systemisk lupus erythematosus (SLE). Symtom kan inkludera muskelsmärta, ledsmärta och ledsvullnad, hudutslag, feber, viktminskning och trötthet.</w:t>
      </w:r>
    </w:p>
    <w:p w14:paraId="6DD63A4F" w14:textId="77777777" w:rsidR="009722FB" w:rsidRPr="00DC2BA7" w:rsidRDefault="009722FB" w:rsidP="00535973">
      <w:pPr>
        <w:pStyle w:val="Char2"/>
        <w:widowControl w:val="0"/>
        <w:spacing w:before="0"/>
        <w:jc w:val="left"/>
        <w:rPr>
          <w:sz w:val="22"/>
          <w:szCs w:val="22"/>
          <w:lang w:val="sv-SE"/>
        </w:rPr>
      </w:pPr>
    </w:p>
    <w:p w14:paraId="4E87D412" w14:textId="77777777" w:rsidR="009722FB" w:rsidRPr="00DC2BA7" w:rsidRDefault="00B60735" w:rsidP="00535973">
      <w:pPr>
        <w:pStyle w:val="Char2"/>
        <w:keepNext/>
        <w:spacing w:before="0"/>
        <w:jc w:val="left"/>
        <w:rPr>
          <w:sz w:val="22"/>
          <w:szCs w:val="22"/>
          <w:lang w:val="sv-SE"/>
        </w:rPr>
      </w:pPr>
      <w:r w:rsidRPr="00DC2BA7">
        <w:rPr>
          <w:sz w:val="22"/>
          <w:szCs w:val="22"/>
          <w:lang w:val="sv-SE"/>
        </w:rPr>
        <w:t>Ingen känd frekvens (frekvensen kan inte beräknas utifrån tillgängliga uppgifter)</w:t>
      </w:r>
    </w:p>
    <w:p w14:paraId="4BDF9B9E" w14:textId="77777777" w:rsidR="009722FB" w:rsidRPr="00DC2BA7" w:rsidRDefault="00B60735" w:rsidP="00535973">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Churg-Strauss eller hypereosinofilt syndrom. Symtom kan inkludera ett eller flera av följande: svullnad, smärta eller hudutslag runt blod- eller lymfkärl, förhöjda nivåer av en viss typ av vita blodkroppar (uttalad eosinofili), förvärrade andningsproblem, nästäppa, hjärtproblem, värk, domningar, stickningar i armar eller ben.</w:t>
      </w:r>
    </w:p>
    <w:p w14:paraId="5C61D783" w14:textId="77777777" w:rsidR="009722FB" w:rsidRPr="00DC2BA7" w:rsidRDefault="00B60735" w:rsidP="00535973">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Låga trombocytnivåer (blodplättar), vilket kan ge symtom som blödning eller att blåmärken uppstår lättare än vanligt.</w:t>
      </w:r>
    </w:p>
    <w:p w14:paraId="309591A2" w14:textId="77777777" w:rsidR="009722FB" w:rsidRPr="00DC2BA7" w:rsidRDefault="00B60735" w:rsidP="00535973">
      <w:pPr>
        <w:pStyle w:val="Char2"/>
        <w:keepNext/>
        <w:widowControl w:val="0"/>
        <w:numPr>
          <w:ilvl w:val="0"/>
          <w:numId w:val="44"/>
        </w:numPr>
        <w:tabs>
          <w:tab w:val="clear" w:pos="360"/>
        </w:tabs>
        <w:spacing w:before="0"/>
        <w:ind w:left="567" w:hanging="567"/>
        <w:jc w:val="left"/>
        <w:rPr>
          <w:sz w:val="22"/>
          <w:szCs w:val="22"/>
          <w:lang w:val="sv-SE"/>
        </w:rPr>
      </w:pPr>
      <w:r w:rsidRPr="00DC2BA7">
        <w:rPr>
          <w:sz w:val="22"/>
          <w:szCs w:val="22"/>
          <w:lang w:val="sv-SE"/>
        </w:rPr>
        <w:t>Serumsjuka. Symtom kan inkludera ett eller flera av följande: ledvärk med eller utan svullnad eller stelhet, hudutslag, feber, svullna lymfkörtlar, muskelvärk.</w:t>
      </w:r>
    </w:p>
    <w:p w14:paraId="7500D3E8" w14:textId="77777777" w:rsidR="009722FB" w:rsidRPr="00DC2BA7" w:rsidRDefault="009722FB" w:rsidP="00535973">
      <w:pPr>
        <w:pStyle w:val="Char2"/>
        <w:spacing w:before="0"/>
        <w:jc w:val="left"/>
        <w:rPr>
          <w:sz w:val="22"/>
          <w:szCs w:val="22"/>
          <w:lang w:val="sv-SE"/>
        </w:rPr>
      </w:pPr>
    </w:p>
    <w:p w14:paraId="3BCE663D"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Andra biverkningar är:</w:t>
      </w:r>
    </w:p>
    <w:p w14:paraId="78350ED8" w14:textId="77777777" w:rsidR="009722FB" w:rsidRPr="00DC2BA7" w:rsidRDefault="00B60735" w:rsidP="00535973">
      <w:pPr>
        <w:pStyle w:val="Char2"/>
        <w:keepNext/>
        <w:spacing w:before="0"/>
        <w:jc w:val="left"/>
        <w:rPr>
          <w:sz w:val="22"/>
          <w:szCs w:val="22"/>
          <w:lang w:val="sv-SE"/>
        </w:rPr>
      </w:pPr>
      <w:r w:rsidRPr="00DC2BA7">
        <w:rPr>
          <w:sz w:val="22"/>
          <w:szCs w:val="22"/>
          <w:lang w:val="sv-SE"/>
        </w:rPr>
        <w:t>Mycket vanliga (kan förekomma hos fler än 1 av 10</w:t>
      </w:r>
      <w:r w:rsidRPr="00DC2BA7">
        <w:rPr>
          <w:sz w:val="22"/>
          <w:szCs w:val="22"/>
          <w:lang w:val="nb-NO"/>
        </w:rPr>
        <w:t> </w:t>
      </w:r>
      <w:r w:rsidRPr="00DC2BA7">
        <w:rPr>
          <w:sz w:val="22"/>
          <w:szCs w:val="22"/>
          <w:lang w:val="sv-SE"/>
        </w:rPr>
        <w:t>personer)</w:t>
      </w:r>
    </w:p>
    <w:p w14:paraId="268768C2" w14:textId="77777777" w:rsidR="009722FB" w:rsidRPr="00DC2BA7" w:rsidRDefault="00B60735" w:rsidP="00535973">
      <w:pPr>
        <w:pStyle w:val="Char2"/>
        <w:widowControl w:val="0"/>
        <w:numPr>
          <w:ilvl w:val="0"/>
          <w:numId w:val="45"/>
        </w:numPr>
        <w:tabs>
          <w:tab w:val="clear" w:pos="360"/>
        </w:tabs>
        <w:spacing w:before="0"/>
        <w:ind w:left="567" w:hanging="567"/>
        <w:jc w:val="left"/>
        <w:rPr>
          <w:sz w:val="22"/>
          <w:szCs w:val="22"/>
          <w:lang w:val="sv-SE"/>
        </w:rPr>
      </w:pPr>
      <w:r w:rsidRPr="00DC2BA7">
        <w:rPr>
          <w:sz w:val="22"/>
          <w:szCs w:val="22"/>
          <w:lang w:val="sv-SE"/>
        </w:rPr>
        <w:t>feber (hos barn).</w:t>
      </w:r>
    </w:p>
    <w:p w14:paraId="33CAB0B8" w14:textId="77777777" w:rsidR="009722FB" w:rsidRPr="00DC2BA7" w:rsidRDefault="009722FB" w:rsidP="009722FB">
      <w:pPr>
        <w:pStyle w:val="Char2"/>
        <w:spacing w:before="0"/>
        <w:jc w:val="left"/>
        <w:rPr>
          <w:sz w:val="22"/>
          <w:szCs w:val="22"/>
          <w:u w:val="single"/>
          <w:lang w:val="sv-SE"/>
        </w:rPr>
      </w:pPr>
    </w:p>
    <w:p w14:paraId="01EA5F4F" w14:textId="77777777" w:rsidR="009722FB" w:rsidRPr="00DC2BA7" w:rsidRDefault="00B60735" w:rsidP="009722FB">
      <w:pPr>
        <w:pStyle w:val="Char2"/>
        <w:keepNext/>
        <w:spacing w:before="0"/>
        <w:jc w:val="left"/>
        <w:rPr>
          <w:sz w:val="22"/>
          <w:szCs w:val="22"/>
          <w:lang w:val="sv-SE"/>
        </w:rPr>
      </w:pPr>
      <w:r w:rsidRPr="00DC2BA7">
        <w:rPr>
          <w:sz w:val="22"/>
          <w:szCs w:val="22"/>
          <w:lang w:val="sv-SE"/>
        </w:rPr>
        <w:lastRenderedPageBreak/>
        <w:t>Vanliga (kan förekomma hos upp till 1 av 10</w:t>
      </w:r>
      <w:r w:rsidRPr="00DC2BA7">
        <w:rPr>
          <w:sz w:val="22"/>
          <w:szCs w:val="22"/>
          <w:lang w:val="nb-NO"/>
        </w:rPr>
        <w:t> </w:t>
      </w:r>
      <w:r w:rsidRPr="00DC2BA7">
        <w:rPr>
          <w:sz w:val="22"/>
          <w:szCs w:val="22"/>
          <w:lang w:val="sv-SE"/>
        </w:rPr>
        <w:t>personer)</w:t>
      </w:r>
    </w:p>
    <w:p w14:paraId="175712B9"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reaktioner på injektionsstället, som t ex smärta, svullnad, klåda och rodnad</w:t>
      </w:r>
    </w:p>
    <w:p w14:paraId="0275FF75"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smärta i övre delen av magen</w:t>
      </w:r>
    </w:p>
    <w:p w14:paraId="03D5D11F"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huvudvärk (mycket vanlig hos barn)</w:t>
      </w:r>
    </w:p>
    <w:p w14:paraId="3CC44CC9"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yrsel</w:t>
      </w:r>
    </w:p>
    <w:p w14:paraId="51C2802B"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ledvärk (artralgi)</w:t>
      </w:r>
    </w:p>
    <w:p w14:paraId="2DBBD547" w14:textId="77777777" w:rsidR="009722FB" w:rsidRPr="00DC2BA7" w:rsidRDefault="009722FB" w:rsidP="009722FB">
      <w:pPr>
        <w:pStyle w:val="Char2"/>
        <w:widowControl w:val="0"/>
        <w:spacing w:before="0"/>
        <w:jc w:val="left"/>
        <w:rPr>
          <w:sz w:val="22"/>
          <w:szCs w:val="22"/>
          <w:lang w:val="sv-SE"/>
        </w:rPr>
      </w:pPr>
    </w:p>
    <w:p w14:paraId="19F1CE9A" w14:textId="77777777" w:rsidR="009722FB" w:rsidRPr="00DC2BA7" w:rsidRDefault="00B60735" w:rsidP="009722FB">
      <w:pPr>
        <w:pStyle w:val="Char2"/>
        <w:keepNext/>
        <w:widowControl w:val="0"/>
        <w:spacing w:before="0"/>
        <w:jc w:val="left"/>
        <w:rPr>
          <w:sz w:val="22"/>
          <w:szCs w:val="22"/>
          <w:lang w:val="sv-SE"/>
        </w:rPr>
      </w:pPr>
      <w:r w:rsidRPr="00DC2BA7">
        <w:rPr>
          <w:sz w:val="22"/>
          <w:szCs w:val="22"/>
          <w:lang w:val="sv-SE"/>
        </w:rPr>
        <w:t>Mindre vanliga (kan förekomma hos upp till 1 av 100</w:t>
      </w:r>
      <w:r w:rsidRPr="00DC2BA7">
        <w:rPr>
          <w:sz w:val="22"/>
          <w:szCs w:val="22"/>
          <w:lang w:val="nb-NO"/>
        </w:rPr>
        <w:t> </w:t>
      </w:r>
      <w:r w:rsidRPr="00DC2BA7">
        <w:rPr>
          <w:sz w:val="22"/>
          <w:szCs w:val="22"/>
          <w:lang w:val="sv-SE"/>
        </w:rPr>
        <w:t>personer)</w:t>
      </w:r>
    </w:p>
    <w:p w14:paraId="6C8F9A32"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känsla av sömnighet eller trötthet</w:t>
      </w:r>
    </w:p>
    <w:p w14:paraId="5C1B6F77"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stickningar eller domningar i händerna eller fötterna</w:t>
      </w:r>
    </w:p>
    <w:p w14:paraId="23901973"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svimning, lågt blodtryck när du sitter eller står upp (postural hypotension), rodnad</w:t>
      </w:r>
    </w:p>
    <w:p w14:paraId="6A2D15DC"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rPr>
      </w:pPr>
      <w:r w:rsidRPr="00DC2BA7">
        <w:rPr>
          <w:sz w:val="22"/>
          <w:szCs w:val="22"/>
          <w:lang w:val="sv-SE"/>
        </w:rPr>
        <w:t>halsont, hosta, akuta andningsbesvär</w:t>
      </w:r>
    </w:p>
    <w:p w14:paraId="5EAC84E4"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rPr>
      </w:pPr>
      <w:r w:rsidRPr="00DC2BA7">
        <w:rPr>
          <w:sz w:val="22"/>
          <w:szCs w:val="22"/>
        </w:rPr>
        <w:t>sjukdomskänsla (illamående), diarré, matsmältningsbesvär</w:t>
      </w:r>
    </w:p>
    <w:p w14:paraId="1B731538"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klåda, nässelfeber, hudutslag, ökad ljuskänslighet</w:t>
      </w:r>
    </w:p>
    <w:p w14:paraId="2901B886"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rPr>
      </w:pPr>
      <w:r w:rsidRPr="00DC2BA7">
        <w:rPr>
          <w:sz w:val="22"/>
          <w:szCs w:val="22"/>
          <w:lang w:val="sv-SE"/>
        </w:rPr>
        <w:t>viktökning</w:t>
      </w:r>
    </w:p>
    <w:p w14:paraId="4210A27A"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influensaliknande symtom</w:t>
      </w:r>
    </w:p>
    <w:p w14:paraId="13360C32" w14:textId="77777777" w:rsidR="009722FB" w:rsidRPr="00DC2BA7" w:rsidRDefault="00B60735" w:rsidP="009722FB">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svullna armar.</w:t>
      </w:r>
    </w:p>
    <w:p w14:paraId="1B7EA6E5" w14:textId="77777777" w:rsidR="009722FB" w:rsidRPr="00DC2BA7" w:rsidRDefault="009722FB" w:rsidP="009722FB">
      <w:pPr>
        <w:pStyle w:val="Char2"/>
        <w:widowControl w:val="0"/>
        <w:spacing w:before="0"/>
        <w:jc w:val="left"/>
        <w:rPr>
          <w:sz w:val="22"/>
          <w:szCs w:val="22"/>
          <w:lang w:val="sv-SE"/>
        </w:rPr>
      </w:pPr>
    </w:p>
    <w:p w14:paraId="64D552AA" w14:textId="77777777" w:rsidR="009722FB" w:rsidRPr="00DC2BA7" w:rsidRDefault="00B60735" w:rsidP="009722FB">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66D13BCA" w14:textId="77777777" w:rsidR="009722FB" w:rsidRPr="00DC2BA7" w:rsidRDefault="00B60735" w:rsidP="009722FB">
      <w:pPr>
        <w:pStyle w:val="Char2"/>
        <w:widowControl w:val="0"/>
        <w:numPr>
          <w:ilvl w:val="0"/>
          <w:numId w:val="48"/>
        </w:numPr>
        <w:tabs>
          <w:tab w:val="clear" w:pos="720"/>
          <w:tab w:val="num" w:pos="0"/>
        </w:tabs>
        <w:spacing w:before="0"/>
        <w:ind w:left="567" w:hanging="567"/>
        <w:jc w:val="left"/>
        <w:rPr>
          <w:sz w:val="22"/>
          <w:szCs w:val="22"/>
          <w:lang w:val="sv-SE"/>
        </w:rPr>
      </w:pPr>
      <w:r w:rsidRPr="00DC2BA7">
        <w:rPr>
          <w:sz w:val="22"/>
          <w:szCs w:val="22"/>
          <w:lang w:val="sv-SE"/>
        </w:rPr>
        <w:t>parasitinfektion.</w:t>
      </w:r>
    </w:p>
    <w:p w14:paraId="03EFB424" w14:textId="77777777" w:rsidR="009722FB" w:rsidRPr="00DC2BA7" w:rsidRDefault="009722FB" w:rsidP="009722FB">
      <w:pPr>
        <w:pStyle w:val="Char2"/>
        <w:widowControl w:val="0"/>
        <w:spacing w:before="0"/>
        <w:jc w:val="left"/>
        <w:rPr>
          <w:sz w:val="22"/>
          <w:szCs w:val="22"/>
          <w:lang w:val="sv-SE"/>
        </w:rPr>
      </w:pPr>
    </w:p>
    <w:p w14:paraId="1DDE70F1" w14:textId="77777777" w:rsidR="009722FB" w:rsidRPr="00DC2BA7" w:rsidRDefault="00B60735" w:rsidP="009722FB">
      <w:pPr>
        <w:pStyle w:val="Char2"/>
        <w:keepNext/>
        <w:widowControl w:val="0"/>
        <w:spacing w:before="0"/>
        <w:jc w:val="left"/>
        <w:rPr>
          <w:color w:val="000000"/>
          <w:sz w:val="22"/>
          <w:szCs w:val="22"/>
          <w:lang w:val="sv-SE"/>
        </w:rPr>
      </w:pPr>
      <w:r w:rsidRPr="00DC2BA7">
        <w:rPr>
          <w:color w:val="000000"/>
          <w:sz w:val="22"/>
          <w:szCs w:val="22"/>
          <w:lang w:val="sv-SE"/>
        </w:rPr>
        <w:t xml:space="preserve">Ingen känd frekvens </w:t>
      </w:r>
      <w:r w:rsidRPr="00DC2BA7">
        <w:rPr>
          <w:sz w:val="22"/>
          <w:szCs w:val="22"/>
          <w:lang w:val="sv-SE"/>
        </w:rPr>
        <w:t>(frekvensen kan inte beräknas utifrån tillgängliga uppgifter)</w:t>
      </w:r>
    </w:p>
    <w:p w14:paraId="799F994D" w14:textId="77777777" w:rsidR="009722FB" w:rsidRPr="00DC2BA7" w:rsidRDefault="00B60735" w:rsidP="009722FB">
      <w:pPr>
        <w:pStyle w:val="Char2"/>
        <w:keepNext/>
        <w:widowControl w:val="0"/>
        <w:numPr>
          <w:ilvl w:val="0"/>
          <w:numId w:val="49"/>
        </w:numPr>
        <w:tabs>
          <w:tab w:val="clear" w:pos="360"/>
        </w:tabs>
        <w:spacing w:before="0"/>
        <w:ind w:left="567" w:hanging="567"/>
        <w:jc w:val="left"/>
        <w:rPr>
          <w:sz w:val="22"/>
          <w:szCs w:val="22"/>
          <w:lang w:val="sv-SE"/>
        </w:rPr>
      </w:pPr>
      <w:r w:rsidRPr="00DC2BA7">
        <w:rPr>
          <w:sz w:val="22"/>
          <w:szCs w:val="22"/>
          <w:lang w:val="sv-SE"/>
        </w:rPr>
        <w:t>muskelvärk och svullna leder</w:t>
      </w:r>
    </w:p>
    <w:p w14:paraId="7AC9114F" w14:textId="77777777" w:rsidR="009722FB" w:rsidRPr="00DC2BA7" w:rsidRDefault="00B60735" w:rsidP="009722FB">
      <w:pPr>
        <w:pStyle w:val="Char2"/>
        <w:widowControl w:val="0"/>
        <w:numPr>
          <w:ilvl w:val="0"/>
          <w:numId w:val="49"/>
        </w:numPr>
        <w:tabs>
          <w:tab w:val="clear" w:pos="360"/>
        </w:tabs>
        <w:spacing w:before="0"/>
        <w:ind w:left="567" w:hanging="567"/>
        <w:jc w:val="left"/>
        <w:rPr>
          <w:sz w:val="22"/>
          <w:szCs w:val="22"/>
          <w:lang w:val="sv-SE"/>
        </w:rPr>
      </w:pPr>
      <w:r w:rsidRPr="00DC2BA7">
        <w:rPr>
          <w:sz w:val="22"/>
          <w:szCs w:val="22"/>
          <w:lang w:val="sv-SE"/>
        </w:rPr>
        <w:t>håravfall.</w:t>
      </w:r>
    </w:p>
    <w:p w14:paraId="0EAA0B19" w14:textId="77777777" w:rsidR="009722FB" w:rsidRPr="00535973" w:rsidRDefault="009722FB" w:rsidP="00535973">
      <w:pPr>
        <w:pStyle w:val="Char2"/>
        <w:widowControl w:val="0"/>
        <w:spacing w:before="0"/>
        <w:jc w:val="left"/>
        <w:rPr>
          <w:sz w:val="22"/>
          <w:szCs w:val="22"/>
          <w:lang w:val="sv-SE"/>
        </w:rPr>
      </w:pPr>
    </w:p>
    <w:p w14:paraId="2C787A40" w14:textId="77777777" w:rsidR="009722FB" w:rsidRPr="00535973" w:rsidRDefault="00B60735" w:rsidP="00535973">
      <w:pPr>
        <w:keepNext/>
        <w:numPr>
          <w:ilvl w:val="12"/>
          <w:numId w:val="0"/>
        </w:numPr>
        <w:spacing w:line="240" w:lineRule="auto"/>
        <w:rPr>
          <w:b/>
          <w:noProof/>
          <w:lang w:val="sv-SE"/>
        </w:rPr>
      </w:pPr>
      <w:r w:rsidRPr="00535973">
        <w:rPr>
          <w:b/>
          <w:noProof/>
          <w:lang w:val="sv-SE"/>
        </w:rPr>
        <w:t>Rapportering av biverkningar</w:t>
      </w:r>
    </w:p>
    <w:p w14:paraId="24F6BD9F" w14:textId="77777777" w:rsidR="009722FB" w:rsidRPr="00535973" w:rsidRDefault="00B60735" w:rsidP="00535973">
      <w:pPr>
        <w:pStyle w:val="Char2"/>
        <w:widowControl w:val="0"/>
        <w:spacing w:before="0"/>
        <w:jc w:val="left"/>
        <w:rPr>
          <w:sz w:val="22"/>
          <w:szCs w:val="22"/>
          <w:lang w:val="sv-SE"/>
        </w:rPr>
      </w:pPr>
      <w:r w:rsidRPr="00535973">
        <w:rPr>
          <w:sz w:val="22"/>
          <w:szCs w:val="22"/>
          <w:lang w:val="sv-SE"/>
        </w:rPr>
        <w:t>Om du får biverkningar, tala med läkare, apotekspersonal eller sjuksköterska.</w:t>
      </w:r>
      <w:r w:rsidRPr="00535973">
        <w:rPr>
          <w:noProof/>
          <w:sz w:val="22"/>
          <w:szCs w:val="22"/>
          <w:lang w:val="sv-SE"/>
        </w:rPr>
        <w:t xml:space="preserve"> Detta gäller även eventuella biverkningar som inte nämns i denna information. Du kan också rapportera biverkningar direkt </w:t>
      </w:r>
      <w:r w:rsidRPr="00535973">
        <w:rPr>
          <w:noProof/>
          <w:sz w:val="22"/>
          <w:szCs w:val="22"/>
          <w:shd w:val="pct15" w:color="auto" w:fill="auto"/>
          <w:lang w:val="sv-SE"/>
        </w:rPr>
        <w:t xml:space="preserve">via det nationella rapporteringssystemet listat i </w:t>
      </w:r>
      <w:hyperlink r:id="rId50" w:history="1">
        <w:r w:rsidRPr="00535973">
          <w:rPr>
            <w:rStyle w:val="Hyperlink"/>
            <w:sz w:val="22"/>
            <w:szCs w:val="22"/>
            <w:shd w:val="pct15" w:color="auto" w:fill="auto"/>
            <w:lang w:val="sv-SE"/>
          </w:rPr>
          <w:t>bilaga V</w:t>
        </w:r>
      </w:hyperlink>
      <w:r w:rsidRPr="00535973">
        <w:rPr>
          <w:noProof/>
          <w:color w:val="92D050"/>
          <w:sz w:val="22"/>
          <w:szCs w:val="22"/>
          <w:lang w:val="sv-SE"/>
        </w:rPr>
        <w:t>.</w:t>
      </w:r>
      <w:r w:rsidRPr="00535973">
        <w:rPr>
          <w:noProof/>
          <w:sz w:val="22"/>
          <w:szCs w:val="22"/>
          <w:lang w:val="sv-SE"/>
        </w:rPr>
        <w:t xml:space="preserve"> Genom att rapportera biverkningar kan du bidra till att öka informationen om läkemedels säkerhet.</w:t>
      </w:r>
    </w:p>
    <w:p w14:paraId="28D54478" w14:textId="77777777" w:rsidR="009722FB" w:rsidRPr="00535973" w:rsidRDefault="009722FB" w:rsidP="00535973">
      <w:pPr>
        <w:widowControl w:val="0"/>
        <w:numPr>
          <w:ilvl w:val="12"/>
          <w:numId w:val="0"/>
        </w:numPr>
        <w:tabs>
          <w:tab w:val="clear" w:pos="567"/>
        </w:tabs>
        <w:spacing w:line="240" w:lineRule="auto"/>
        <w:ind w:right="-29"/>
        <w:rPr>
          <w:lang w:val="sv-SE"/>
        </w:rPr>
      </w:pPr>
    </w:p>
    <w:p w14:paraId="18B082EB" w14:textId="77777777" w:rsidR="009722FB" w:rsidRPr="00535973" w:rsidRDefault="009722FB" w:rsidP="00535973">
      <w:pPr>
        <w:widowControl w:val="0"/>
        <w:numPr>
          <w:ilvl w:val="12"/>
          <w:numId w:val="0"/>
        </w:numPr>
        <w:tabs>
          <w:tab w:val="clear" w:pos="567"/>
        </w:tabs>
        <w:spacing w:line="240" w:lineRule="auto"/>
        <w:ind w:right="-2"/>
        <w:rPr>
          <w:lang w:val="sv-SE"/>
        </w:rPr>
      </w:pPr>
    </w:p>
    <w:p w14:paraId="469B243F" w14:textId="77777777" w:rsidR="009722FB" w:rsidRPr="00535973" w:rsidRDefault="00B60735" w:rsidP="00535973">
      <w:pPr>
        <w:keepNext/>
        <w:spacing w:line="240" w:lineRule="auto"/>
        <w:ind w:left="567" w:hanging="567"/>
        <w:rPr>
          <w:noProof/>
        </w:rPr>
      </w:pPr>
      <w:r w:rsidRPr="00535973">
        <w:rPr>
          <w:b/>
          <w:noProof/>
        </w:rPr>
        <w:t>5.</w:t>
      </w:r>
      <w:r w:rsidRPr="00535973">
        <w:rPr>
          <w:b/>
          <w:noProof/>
        </w:rPr>
        <w:tab/>
      </w:r>
      <w:r w:rsidRPr="00535973">
        <w:rPr>
          <w:b/>
          <w:bCs/>
          <w:lang w:val="sv-SE"/>
        </w:rPr>
        <w:t>Hur Xolair ska förvaras</w:t>
      </w:r>
    </w:p>
    <w:p w14:paraId="48CA6B8A" w14:textId="77777777" w:rsidR="009722FB" w:rsidRPr="00535973" w:rsidRDefault="009722FB" w:rsidP="00535973">
      <w:pPr>
        <w:keepNext/>
        <w:widowControl w:val="0"/>
        <w:numPr>
          <w:ilvl w:val="12"/>
          <w:numId w:val="0"/>
        </w:numPr>
        <w:spacing w:line="240" w:lineRule="auto"/>
        <w:rPr>
          <w:color w:val="000000"/>
        </w:rPr>
      </w:pPr>
    </w:p>
    <w:p w14:paraId="188C6121"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 detta läkemedel utom syn- och räckhåll för barn.</w:t>
      </w:r>
    </w:p>
    <w:p w14:paraId="5C76FA37"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Används före utgångsdatum som anges på etiketten.</w:t>
      </w:r>
      <w:r w:rsidRPr="00535973">
        <w:rPr>
          <w:noProof/>
          <w:sz w:val="22"/>
          <w:lang w:val="sv-SE"/>
        </w:rPr>
        <w:t xml:space="preserve"> Utgångsdatumet är den sista dagen i angiven månad.</w:t>
      </w:r>
      <w:r w:rsidR="009839C2">
        <w:rPr>
          <w:noProof/>
          <w:sz w:val="22"/>
          <w:lang w:val="sv-SE"/>
        </w:rPr>
        <w:t xml:space="preserve"> </w:t>
      </w:r>
      <w:r w:rsidR="009839C2" w:rsidRPr="00E2664D">
        <w:rPr>
          <w:rFonts w:eastAsiaTheme="minorHAnsi"/>
          <w:sz w:val="22"/>
          <w:lang w:val="sv-SE"/>
        </w:rPr>
        <w:t>Förpackningen med förfylld spruta kan förvaras under sammanlagt 48 timmar vid rumstemperatur (25°C) före användning.</w:t>
      </w:r>
    </w:p>
    <w:p w14:paraId="5B69F7E8"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Förvaras i originalförpackningen. Ljuskänsligt.</w:t>
      </w:r>
    </w:p>
    <w:p w14:paraId="0B5856A7"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Förvaras i kylskåp (2</w:t>
      </w:r>
      <w:r w:rsidRPr="00535973">
        <w:rPr>
          <w:rFonts w:ascii="Symbol" w:hAnsi="Symbol"/>
          <w:color w:val="000000"/>
          <w:sz w:val="22"/>
          <w:lang w:val="sv-SE"/>
        </w:rPr>
        <w:sym w:font="Symbol" w:char="F0B0"/>
      </w:r>
      <w:r w:rsidRPr="00535973">
        <w:rPr>
          <w:color w:val="000000"/>
          <w:sz w:val="22"/>
          <w:lang w:val="sv-SE"/>
        </w:rPr>
        <w:t>C – 8</w:t>
      </w:r>
      <w:r w:rsidRPr="00535973">
        <w:rPr>
          <w:rFonts w:ascii="Symbol" w:hAnsi="Symbol"/>
          <w:color w:val="000000"/>
          <w:sz w:val="22"/>
          <w:lang w:val="sv-SE"/>
        </w:rPr>
        <w:sym w:font="Symbol" w:char="F0B0"/>
      </w:r>
      <w:r w:rsidRPr="00535973">
        <w:rPr>
          <w:color w:val="000000"/>
          <w:sz w:val="22"/>
          <w:lang w:val="sv-SE"/>
        </w:rPr>
        <w:t>C). Får ej frysas.</w:t>
      </w:r>
    </w:p>
    <w:p w14:paraId="5700F033"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Använd inte en förpackning som är skadad eller som visar tecken på manipulation.</w:t>
      </w:r>
    </w:p>
    <w:p w14:paraId="5A0BC2D2" w14:textId="77777777" w:rsidR="009722FB" w:rsidRPr="00535973" w:rsidRDefault="009722FB" w:rsidP="00535973">
      <w:pPr>
        <w:spacing w:line="240" w:lineRule="auto"/>
        <w:ind w:right="-2"/>
        <w:rPr>
          <w:noProof/>
          <w:lang w:val="sv-SE"/>
        </w:rPr>
      </w:pPr>
    </w:p>
    <w:p w14:paraId="103DDA84" w14:textId="77777777" w:rsidR="009722FB" w:rsidRPr="00535973" w:rsidRDefault="009722FB" w:rsidP="00535973">
      <w:pPr>
        <w:spacing w:line="240" w:lineRule="auto"/>
        <w:ind w:right="-2"/>
        <w:rPr>
          <w:noProof/>
          <w:lang w:val="sv-SE"/>
        </w:rPr>
      </w:pPr>
    </w:p>
    <w:p w14:paraId="2FF4C6D5" w14:textId="77777777" w:rsidR="009722FB" w:rsidRPr="00535973" w:rsidRDefault="00B60735" w:rsidP="00535973">
      <w:pPr>
        <w:keepNext/>
        <w:spacing w:line="240" w:lineRule="auto"/>
        <w:ind w:left="567" w:right="-2" w:hanging="567"/>
        <w:rPr>
          <w:b/>
          <w:noProof/>
          <w:lang w:val="sv-SE"/>
        </w:rPr>
      </w:pPr>
      <w:r w:rsidRPr="00535973">
        <w:rPr>
          <w:b/>
          <w:noProof/>
          <w:lang w:val="sv-SE"/>
        </w:rPr>
        <w:t>6.</w:t>
      </w:r>
      <w:r w:rsidRPr="00535973">
        <w:rPr>
          <w:b/>
          <w:noProof/>
          <w:lang w:val="sv-SE"/>
        </w:rPr>
        <w:tab/>
        <w:t>Förpackningens innehåll och övriga upplysningar</w:t>
      </w:r>
    </w:p>
    <w:p w14:paraId="5C7C9ACA" w14:textId="77777777" w:rsidR="009722FB" w:rsidRPr="00535973" w:rsidRDefault="009722FB" w:rsidP="00535973">
      <w:pPr>
        <w:pStyle w:val="Char2"/>
        <w:keepNext/>
        <w:widowControl w:val="0"/>
        <w:spacing w:before="0"/>
        <w:jc w:val="left"/>
        <w:rPr>
          <w:sz w:val="22"/>
          <w:szCs w:val="22"/>
          <w:lang w:val="sv-SE"/>
        </w:rPr>
      </w:pPr>
    </w:p>
    <w:p w14:paraId="334B272D" w14:textId="77777777" w:rsidR="009722FB" w:rsidRPr="00535973" w:rsidRDefault="00B60735" w:rsidP="00535973">
      <w:pPr>
        <w:keepNext/>
        <w:numPr>
          <w:ilvl w:val="12"/>
          <w:numId w:val="0"/>
        </w:numPr>
        <w:spacing w:line="240" w:lineRule="auto"/>
        <w:rPr>
          <w:b/>
          <w:noProof/>
          <w:lang w:val="sv-SE"/>
        </w:rPr>
      </w:pPr>
      <w:r w:rsidRPr="00535973">
        <w:rPr>
          <w:b/>
          <w:noProof/>
          <w:lang w:val="sv-SE"/>
        </w:rPr>
        <w:t>Innehållsdeklaration</w:t>
      </w:r>
    </w:p>
    <w:p w14:paraId="652AC37C" w14:textId="343C9EA0" w:rsidR="009722FB" w:rsidRPr="00535973" w:rsidRDefault="00B60735" w:rsidP="00535973">
      <w:pPr>
        <w:widowControl w:val="0"/>
        <w:numPr>
          <w:ilvl w:val="0"/>
          <w:numId w:val="1"/>
        </w:numPr>
        <w:tabs>
          <w:tab w:val="clear" w:pos="567"/>
        </w:tabs>
        <w:spacing w:line="240" w:lineRule="auto"/>
        <w:ind w:left="567" w:right="-2" w:hanging="567"/>
        <w:rPr>
          <w:lang w:val="sv-SE"/>
        </w:rPr>
      </w:pPr>
      <w:r w:rsidRPr="00535973">
        <w:rPr>
          <w:lang w:val="sv-SE"/>
        </w:rPr>
        <w:t xml:space="preserve">Den aktiva substansen är omalizumab. En </w:t>
      </w:r>
      <w:r w:rsidR="00FA0FFF">
        <w:rPr>
          <w:lang w:val="sv-SE"/>
        </w:rPr>
        <w:t>injektions</w:t>
      </w:r>
      <w:r w:rsidR="0029684E" w:rsidRPr="00535973">
        <w:rPr>
          <w:lang w:val="sv-SE"/>
        </w:rPr>
        <w:t>penna</w:t>
      </w:r>
      <w:r w:rsidRPr="00535973">
        <w:rPr>
          <w:lang w:val="sv-SE"/>
        </w:rPr>
        <w:t xml:space="preserve"> om 0,5 ml injektionsvätska, lösning innehåller 75 mg omalizumab.</w:t>
      </w:r>
    </w:p>
    <w:p w14:paraId="349A5998" w14:textId="5B95F425" w:rsidR="009722FB" w:rsidRPr="00535973" w:rsidRDefault="00B60735" w:rsidP="00535973">
      <w:pPr>
        <w:widowControl w:val="0"/>
        <w:numPr>
          <w:ilvl w:val="0"/>
          <w:numId w:val="1"/>
        </w:numPr>
        <w:tabs>
          <w:tab w:val="clear" w:pos="567"/>
        </w:tabs>
        <w:spacing w:line="240" w:lineRule="auto"/>
        <w:ind w:left="567" w:right="-2" w:hanging="567"/>
        <w:rPr>
          <w:lang w:val="sv-SE"/>
        </w:rPr>
      </w:pPr>
      <w:r w:rsidRPr="00535973">
        <w:rPr>
          <w:lang w:val="sv-SE"/>
        </w:rPr>
        <w:t>Övriga innehållsämnen är argininhydroklorid, histidinhydroklorid</w:t>
      </w:r>
      <w:r w:rsidR="00C15930">
        <w:rPr>
          <w:lang w:val="sv-SE"/>
        </w:rPr>
        <w:t>monohydrat</w:t>
      </w:r>
      <w:r w:rsidRPr="00535973">
        <w:rPr>
          <w:lang w:val="sv-SE"/>
        </w:rPr>
        <w:t>, histidin, polysorbat 20 och vatten för injektionsvätskor.</w:t>
      </w:r>
    </w:p>
    <w:p w14:paraId="6E99414A" w14:textId="77777777" w:rsidR="009722FB" w:rsidRPr="00535973" w:rsidRDefault="009722FB" w:rsidP="00535973">
      <w:pPr>
        <w:widowControl w:val="0"/>
        <w:numPr>
          <w:ilvl w:val="12"/>
          <w:numId w:val="0"/>
        </w:numPr>
        <w:spacing w:line="240" w:lineRule="auto"/>
        <w:ind w:right="-2"/>
        <w:rPr>
          <w:lang w:val="sv-SE"/>
        </w:rPr>
      </w:pPr>
    </w:p>
    <w:p w14:paraId="0549565D" w14:textId="77777777" w:rsidR="009722FB" w:rsidRPr="00535973" w:rsidRDefault="00B60735" w:rsidP="00535973">
      <w:pPr>
        <w:keepNext/>
        <w:numPr>
          <w:ilvl w:val="12"/>
          <w:numId w:val="0"/>
        </w:numPr>
        <w:spacing w:line="240" w:lineRule="auto"/>
        <w:rPr>
          <w:b/>
          <w:noProof/>
          <w:lang w:val="sv-SE"/>
        </w:rPr>
      </w:pPr>
      <w:r w:rsidRPr="00535973">
        <w:rPr>
          <w:b/>
          <w:noProof/>
          <w:lang w:val="sv-SE"/>
        </w:rPr>
        <w:t>Läkemedlets utseende och förpackningsstorlekar</w:t>
      </w:r>
    </w:p>
    <w:p w14:paraId="6982F411" w14:textId="588D5F55" w:rsidR="009722FB" w:rsidRPr="00535973" w:rsidRDefault="00B60735" w:rsidP="00535973">
      <w:pPr>
        <w:pStyle w:val="Char2"/>
        <w:spacing w:before="0"/>
        <w:jc w:val="left"/>
        <w:rPr>
          <w:sz w:val="22"/>
          <w:szCs w:val="22"/>
          <w:lang w:val="sv-SE"/>
        </w:rPr>
      </w:pPr>
      <w:r w:rsidRPr="00535973">
        <w:rPr>
          <w:sz w:val="22"/>
          <w:szCs w:val="22"/>
          <w:lang w:val="sv-SE"/>
        </w:rPr>
        <w:t xml:space="preserve">Xolair injektionsvätska, lösning tillhandahålls som en klar till lätt opalskimrande, ofärgad till svagt brun-gul lösning i en förfylld </w:t>
      </w:r>
      <w:r w:rsidR="00FA0FFF">
        <w:rPr>
          <w:sz w:val="22"/>
          <w:lang w:val="sv-SE"/>
        </w:rPr>
        <w:t>injektions</w:t>
      </w:r>
      <w:r w:rsidR="0029684E" w:rsidRPr="00535973">
        <w:rPr>
          <w:sz w:val="22"/>
          <w:szCs w:val="22"/>
          <w:lang w:val="sv-SE"/>
        </w:rPr>
        <w:t>penna</w:t>
      </w:r>
      <w:r w:rsidRPr="00535973">
        <w:rPr>
          <w:sz w:val="22"/>
          <w:szCs w:val="22"/>
          <w:lang w:val="sv-SE"/>
        </w:rPr>
        <w:t>.</w:t>
      </w:r>
    </w:p>
    <w:p w14:paraId="5FDA188D" w14:textId="77777777" w:rsidR="009722FB" w:rsidRPr="00535973" w:rsidRDefault="009722FB" w:rsidP="00535973">
      <w:pPr>
        <w:pStyle w:val="Char2"/>
        <w:spacing w:before="0"/>
        <w:jc w:val="left"/>
        <w:rPr>
          <w:sz w:val="22"/>
          <w:szCs w:val="22"/>
          <w:lang w:val="sv-SE"/>
        </w:rPr>
      </w:pPr>
    </w:p>
    <w:p w14:paraId="4CECB409" w14:textId="4FBE1B65" w:rsidR="009722FB" w:rsidRPr="00535973" w:rsidRDefault="00B60735" w:rsidP="00535973">
      <w:pPr>
        <w:suppressAutoHyphens/>
        <w:spacing w:line="240" w:lineRule="auto"/>
        <w:rPr>
          <w:noProof/>
          <w:lang w:val="sv-SE"/>
        </w:rPr>
      </w:pPr>
      <w:r w:rsidRPr="00535973">
        <w:rPr>
          <w:lang w:val="sv-SE"/>
        </w:rPr>
        <w:lastRenderedPageBreak/>
        <w:t xml:space="preserve">Xolair 75 mg injektionsvätska, lösning </w:t>
      </w:r>
      <w:r w:rsidR="0029684E" w:rsidRPr="00535973">
        <w:rPr>
          <w:lang w:val="sv-SE"/>
        </w:rPr>
        <w:t xml:space="preserve">i förfylld </w:t>
      </w:r>
      <w:r w:rsidR="00FA0FFF">
        <w:rPr>
          <w:lang w:val="sv-SE"/>
        </w:rPr>
        <w:t>injektions</w:t>
      </w:r>
      <w:r w:rsidR="0029684E" w:rsidRPr="00535973">
        <w:rPr>
          <w:lang w:val="sv-SE"/>
        </w:rPr>
        <w:t xml:space="preserve">penna </w:t>
      </w:r>
      <w:r w:rsidRPr="00535973">
        <w:rPr>
          <w:lang w:val="sv-SE"/>
        </w:rPr>
        <w:t xml:space="preserve">tillhandahålls </w:t>
      </w:r>
      <w:r w:rsidRPr="00535973">
        <w:rPr>
          <w:noProof/>
          <w:lang w:val="sv-SE"/>
        </w:rPr>
        <w:t xml:space="preserve">i förpackningar innehållande 1 förfylld </w:t>
      </w:r>
      <w:r w:rsidR="00FA0FFF">
        <w:rPr>
          <w:lang w:val="sv-SE"/>
        </w:rPr>
        <w:t>injektions</w:t>
      </w:r>
      <w:r w:rsidR="0029684E" w:rsidRPr="00535973">
        <w:rPr>
          <w:noProof/>
          <w:lang w:val="sv-SE"/>
        </w:rPr>
        <w:t>penna</w:t>
      </w:r>
      <w:r w:rsidRPr="00535973">
        <w:rPr>
          <w:noProof/>
          <w:lang w:val="sv-SE"/>
        </w:rPr>
        <w:t xml:space="preserve"> och i multipack innehållande </w:t>
      </w:r>
      <w:r w:rsidR="0029684E" w:rsidRPr="00535973">
        <w:rPr>
          <w:noProof/>
          <w:lang w:val="sv-SE"/>
        </w:rPr>
        <w:t>3</w:t>
      </w:r>
      <w:r w:rsidRPr="00535973">
        <w:rPr>
          <w:noProof/>
          <w:lang w:val="sv-SE"/>
        </w:rPr>
        <w:t> (</w:t>
      </w:r>
      <w:r w:rsidR="0029684E" w:rsidRPr="00535973">
        <w:rPr>
          <w:noProof/>
          <w:lang w:val="sv-SE"/>
        </w:rPr>
        <w:t>3</w:t>
      </w:r>
      <w:r w:rsidRPr="00535973">
        <w:rPr>
          <w:noProof/>
          <w:lang w:val="sv-SE"/>
        </w:rPr>
        <w:t xml:space="preserve"> x 1) eller </w:t>
      </w:r>
      <w:r w:rsidR="0029684E" w:rsidRPr="00535973">
        <w:rPr>
          <w:noProof/>
          <w:lang w:val="sv-SE"/>
        </w:rPr>
        <w:t>6</w:t>
      </w:r>
      <w:r w:rsidRPr="00535973">
        <w:rPr>
          <w:noProof/>
          <w:lang w:val="sv-SE"/>
        </w:rPr>
        <w:t> (</w:t>
      </w:r>
      <w:r w:rsidR="0029684E" w:rsidRPr="00535973">
        <w:rPr>
          <w:noProof/>
          <w:lang w:val="sv-SE"/>
        </w:rPr>
        <w:t>6</w:t>
      </w:r>
      <w:r w:rsidRPr="00535973">
        <w:rPr>
          <w:noProof/>
          <w:lang w:val="sv-SE"/>
        </w:rPr>
        <w:t xml:space="preserve"> x 1) förfyllda </w:t>
      </w:r>
      <w:r w:rsidR="00FA0FFF">
        <w:rPr>
          <w:lang w:val="sv-SE"/>
        </w:rPr>
        <w:t>injektions</w:t>
      </w:r>
      <w:r w:rsidR="0029684E" w:rsidRPr="00535973">
        <w:rPr>
          <w:noProof/>
          <w:lang w:val="sv-SE"/>
        </w:rPr>
        <w:t>pennor</w:t>
      </w:r>
      <w:r w:rsidRPr="00535973">
        <w:rPr>
          <w:noProof/>
          <w:lang w:val="sv-SE"/>
        </w:rPr>
        <w:t>.</w:t>
      </w:r>
    </w:p>
    <w:p w14:paraId="2FC39CCE" w14:textId="77777777" w:rsidR="009722FB" w:rsidRPr="00DC2BA7" w:rsidRDefault="009722FB" w:rsidP="009722FB">
      <w:pPr>
        <w:suppressAutoHyphens/>
        <w:spacing w:line="240" w:lineRule="auto"/>
        <w:rPr>
          <w:noProof/>
          <w:lang w:val="sv-SE"/>
        </w:rPr>
      </w:pPr>
    </w:p>
    <w:p w14:paraId="7E635503" w14:textId="77777777" w:rsidR="009722FB" w:rsidRPr="00DC2BA7" w:rsidRDefault="00B60735" w:rsidP="009722FB">
      <w:pPr>
        <w:widowControl w:val="0"/>
        <w:numPr>
          <w:ilvl w:val="12"/>
          <w:numId w:val="0"/>
        </w:numPr>
        <w:spacing w:line="240" w:lineRule="auto"/>
        <w:ind w:right="-2"/>
        <w:rPr>
          <w:noProof/>
          <w:lang w:val="sv-SE"/>
        </w:rPr>
      </w:pPr>
      <w:r w:rsidRPr="00DC2BA7">
        <w:rPr>
          <w:noProof/>
          <w:lang w:val="sv-SE"/>
        </w:rPr>
        <w:t>Eventuellt kommer inte alla förpackningsstorlekar att marknadsföras.</w:t>
      </w:r>
    </w:p>
    <w:p w14:paraId="43C14D8C" w14:textId="77777777" w:rsidR="009722FB" w:rsidRPr="00DC2BA7" w:rsidRDefault="009722FB" w:rsidP="009722FB">
      <w:pPr>
        <w:widowControl w:val="0"/>
        <w:numPr>
          <w:ilvl w:val="12"/>
          <w:numId w:val="0"/>
        </w:numPr>
        <w:spacing w:line="240" w:lineRule="auto"/>
        <w:ind w:right="-2"/>
        <w:rPr>
          <w:lang w:val="sv-SE"/>
        </w:rPr>
      </w:pPr>
    </w:p>
    <w:p w14:paraId="69C8DEA1" w14:textId="77777777" w:rsidR="009722FB" w:rsidRPr="00DC2BA7" w:rsidRDefault="00B60735" w:rsidP="009722FB">
      <w:pPr>
        <w:keepNext/>
        <w:numPr>
          <w:ilvl w:val="12"/>
          <w:numId w:val="0"/>
        </w:numPr>
        <w:spacing w:line="240" w:lineRule="auto"/>
        <w:rPr>
          <w:b/>
          <w:noProof/>
          <w:lang w:val="sv-SE"/>
        </w:rPr>
      </w:pPr>
      <w:r w:rsidRPr="00DC2BA7">
        <w:rPr>
          <w:b/>
          <w:noProof/>
          <w:lang w:val="sv-SE"/>
        </w:rPr>
        <w:t>Innehavare av godkännande för försäljning</w:t>
      </w:r>
    </w:p>
    <w:p w14:paraId="5A11C078" w14:textId="77777777" w:rsidR="009722FB" w:rsidRPr="00DC2BA7" w:rsidRDefault="00B60735" w:rsidP="009722FB">
      <w:pPr>
        <w:keepNext/>
        <w:numPr>
          <w:ilvl w:val="12"/>
          <w:numId w:val="0"/>
        </w:numPr>
        <w:spacing w:line="240" w:lineRule="auto"/>
        <w:rPr>
          <w:noProof/>
          <w:lang w:val="sv-SE"/>
        </w:rPr>
      </w:pPr>
      <w:r w:rsidRPr="00DC2BA7">
        <w:rPr>
          <w:noProof/>
          <w:lang w:val="sv-SE"/>
        </w:rPr>
        <w:t>Novartis Europharm Limited</w:t>
      </w:r>
    </w:p>
    <w:p w14:paraId="7611B0B4" w14:textId="77777777" w:rsidR="009722FB" w:rsidRPr="00DC2BA7" w:rsidRDefault="00B60735" w:rsidP="009722FB">
      <w:pPr>
        <w:keepNext/>
        <w:widowControl w:val="0"/>
        <w:spacing w:line="240" w:lineRule="auto"/>
        <w:rPr>
          <w:lang w:val="en-US"/>
        </w:rPr>
      </w:pPr>
      <w:r w:rsidRPr="00DC2BA7">
        <w:rPr>
          <w:lang w:val="en-US"/>
        </w:rPr>
        <w:t>Vista Building</w:t>
      </w:r>
    </w:p>
    <w:p w14:paraId="1FB4E5EC" w14:textId="77777777" w:rsidR="009722FB" w:rsidRPr="00DC2BA7" w:rsidRDefault="00B60735" w:rsidP="009722FB">
      <w:pPr>
        <w:keepNext/>
        <w:widowControl w:val="0"/>
        <w:spacing w:line="240" w:lineRule="auto"/>
      </w:pPr>
      <w:r w:rsidRPr="00DC2BA7">
        <w:t>Elm Park, Merrion Road</w:t>
      </w:r>
    </w:p>
    <w:p w14:paraId="79E56460" w14:textId="77777777" w:rsidR="009722FB" w:rsidRPr="00DC2BA7" w:rsidRDefault="00B60735" w:rsidP="009722FB">
      <w:pPr>
        <w:keepNext/>
        <w:widowControl w:val="0"/>
        <w:spacing w:line="240" w:lineRule="auto"/>
        <w:rPr>
          <w:lang w:val="sv-SE"/>
        </w:rPr>
      </w:pPr>
      <w:r w:rsidRPr="00DC2BA7">
        <w:rPr>
          <w:lang w:val="sv-SE"/>
        </w:rPr>
        <w:t>Dublin 4</w:t>
      </w:r>
    </w:p>
    <w:p w14:paraId="7048A850" w14:textId="77777777" w:rsidR="009722FB" w:rsidRPr="00DC2BA7" w:rsidRDefault="00B60735" w:rsidP="009722FB">
      <w:pPr>
        <w:spacing w:line="240" w:lineRule="auto"/>
        <w:rPr>
          <w:lang w:val="sv-SE"/>
        </w:rPr>
      </w:pPr>
      <w:r w:rsidRPr="00DC2BA7">
        <w:rPr>
          <w:lang w:val="sv-SE"/>
        </w:rPr>
        <w:t>Irland</w:t>
      </w:r>
    </w:p>
    <w:p w14:paraId="2E6E0591" w14:textId="77777777" w:rsidR="009722FB" w:rsidRPr="00DC2BA7" w:rsidRDefault="009722FB" w:rsidP="00535973">
      <w:pPr>
        <w:widowControl w:val="0"/>
        <w:numPr>
          <w:ilvl w:val="12"/>
          <w:numId w:val="0"/>
        </w:numPr>
        <w:spacing w:line="240" w:lineRule="auto"/>
        <w:ind w:right="-2"/>
        <w:rPr>
          <w:lang w:val="sv-SE"/>
        </w:rPr>
      </w:pPr>
    </w:p>
    <w:p w14:paraId="4DD852EF" w14:textId="77777777" w:rsidR="009722FB" w:rsidRPr="00DC2BA7" w:rsidRDefault="00B60735" w:rsidP="00535973">
      <w:pPr>
        <w:keepNext/>
        <w:numPr>
          <w:ilvl w:val="12"/>
          <w:numId w:val="0"/>
        </w:numPr>
        <w:spacing w:line="240" w:lineRule="auto"/>
        <w:rPr>
          <w:b/>
          <w:noProof/>
          <w:lang w:val="sv-SE"/>
        </w:rPr>
      </w:pPr>
      <w:r w:rsidRPr="00DC2BA7">
        <w:rPr>
          <w:b/>
          <w:noProof/>
          <w:lang w:val="sv-SE"/>
        </w:rPr>
        <w:t>Tillverkare</w:t>
      </w:r>
    </w:p>
    <w:p w14:paraId="5E317696" w14:textId="77777777" w:rsidR="00842049" w:rsidRPr="002D4333" w:rsidRDefault="00842049" w:rsidP="00842049">
      <w:pPr>
        <w:keepNext/>
        <w:spacing w:line="240" w:lineRule="auto"/>
        <w:rPr>
          <w:lang w:val="fr-CH"/>
        </w:rPr>
      </w:pPr>
      <w:r w:rsidRPr="002D4333">
        <w:rPr>
          <w:lang w:val="fr-CH"/>
        </w:rPr>
        <w:t>Novartis Farmacéutica S.A.</w:t>
      </w:r>
    </w:p>
    <w:p w14:paraId="2A9F472A" w14:textId="77777777" w:rsidR="00842049" w:rsidRPr="002D4333" w:rsidRDefault="00842049" w:rsidP="00842049">
      <w:pPr>
        <w:keepNext/>
        <w:spacing w:line="240" w:lineRule="auto"/>
        <w:rPr>
          <w:lang w:val="fr-CH"/>
        </w:rPr>
      </w:pPr>
      <w:r w:rsidRPr="002D4333">
        <w:rPr>
          <w:lang w:val="fr-CH"/>
        </w:rPr>
        <w:t>Gran Via de les Corts Catalanes, 764</w:t>
      </w:r>
    </w:p>
    <w:p w14:paraId="3B79D499" w14:textId="77777777" w:rsidR="00842049" w:rsidRPr="002D4333" w:rsidRDefault="00842049" w:rsidP="00842049">
      <w:pPr>
        <w:keepNext/>
        <w:spacing w:line="240" w:lineRule="auto"/>
        <w:rPr>
          <w:lang w:val="fr-CH"/>
        </w:rPr>
      </w:pPr>
      <w:r w:rsidRPr="002D4333">
        <w:rPr>
          <w:lang w:val="fr-CH"/>
        </w:rPr>
        <w:t>08013 Barcelona</w:t>
      </w:r>
    </w:p>
    <w:p w14:paraId="4BDDD037" w14:textId="77777777" w:rsidR="00842049" w:rsidRDefault="00842049" w:rsidP="00842049">
      <w:pPr>
        <w:spacing w:line="240" w:lineRule="auto"/>
        <w:rPr>
          <w:lang w:val="sv-SE"/>
        </w:rPr>
      </w:pPr>
      <w:r w:rsidRPr="001A06A4">
        <w:rPr>
          <w:lang w:val="sv-SE"/>
        </w:rPr>
        <w:t>Spanien</w:t>
      </w:r>
    </w:p>
    <w:p w14:paraId="63EB81FD" w14:textId="77777777" w:rsidR="00842049" w:rsidRPr="001A06A4" w:rsidRDefault="00842049" w:rsidP="00842049">
      <w:pPr>
        <w:spacing w:line="240" w:lineRule="auto"/>
        <w:rPr>
          <w:lang w:val="sv-SE"/>
        </w:rPr>
      </w:pPr>
    </w:p>
    <w:p w14:paraId="7EF26AB2" w14:textId="77777777" w:rsidR="009722FB" w:rsidRPr="004510FF" w:rsidRDefault="00B60735" w:rsidP="00535973">
      <w:pPr>
        <w:keepNext/>
        <w:numPr>
          <w:ilvl w:val="12"/>
          <w:numId w:val="0"/>
        </w:numPr>
        <w:spacing w:line="240" w:lineRule="auto"/>
        <w:rPr>
          <w:shd w:val="pct15" w:color="auto" w:fill="auto"/>
          <w:lang w:val="sv-SE"/>
        </w:rPr>
      </w:pPr>
      <w:r w:rsidRPr="004510FF">
        <w:rPr>
          <w:shd w:val="pct15" w:color="auto" w:fill="auto"/>
          <w:lang w:val="sv-SE"/>
        </w:rPr>
        <w:t>Novartis Pharma GmbH</w:t>
      </w:r>
    </w:p>
    <w:p w14:paraId="34F420A2" w14:textId="77777777" w:rsidR="009722FB" w:rsidRPr="004510FF" w:rsidRDefault="00B60735" w:rsidP="00535973">
      <w:pPr>
        <w:keepNext/>
        <w:numPr>
          <w:ilvl w:val="12"/>
          <w:numId w:val="0"/>
        </w:numPr>
        <w:spacing w:line="240" w:lineRule="auto"/>
        <w:rPr>
          <w:shd w:val="pct15" w:color="auto" w:fill="auto"/>
          <w:lang w:val="sv-SE"/>
        </w:rPr>
      </w:pPr>
      <w:r w:rsidRPr="004510FF">
        <w:rPr>
          <w:shd w:val="pct15" w:color="auto" w:fill="auto"/>
          <w:lang w:val="sv-SE"/>
        </w:rPr>
        <w:t>Roonstrasse 25</w:t>
      </w:r>
    </w:p>
    <w:p w14:paraId="1494A4F8" w14:textId="77777777" w:rsidR="009722FB" w:rsidRPr="004510FF" w:rsidRDefault="00B60735" w:rsidP="00535973">
      <w:pPr>
        <w:keepNext/>
        <w:numPr>
          <w:ilvl w:val="12"/>
          <w:numId w:val="0"/>
        </w:numPr>
        <w:spacing w:line="240" w:lineRule="auto"/>
        <w:rPr>
          <w:shd w:val="pct15" w:color="auto" w:fill="auto"/>
          <w:lang w:val="sv-SE"/>
        </w:rPr>
      </w:pPr>
      <w:r w:rsidRPr="004510FF">
        <w:rPr>
          <w:shd w:val="pct15" w:color="auto" w:fill="auto"/>
          <w:lang w:val="ru-RU"/>
        </w:rPr>
        <w:t>D-</w:t>
      </w:r>
      <w:r w:rsidRPr="004510FF">
        <w:rPr>
          <w:shd w:val="pct15" w:color="auto" w:fill="auto"/>
          <w:lang w:val="sv-SE"/>
        </w:rPr>
        <w:t>90429 Nürnberg</w:t>
      </w:r>
    </w:p>
    <w:p w14:paraId="258987D3" w14:textId="77777777" w:rsidR="009722FB" w:rsidRPr="004510FF" w:rsidRDefault="00B60735" w:rsidP="00535973">
      <w:pPr>
        <w:widowControl w:val="0"/>
        <w:numPr>
          <w:ilvl w:val="12"/>
          <w:numId w:val="0"/>
        </w:numPr>
        <w:spacing w:line="240" w:lineRule="auto"/>
        <w:ind w:right="-2"/>
        <w:rPr>
          <w:shd w:val="pct15" w:color="auto" w:fill="auto"/>
          <w:lang w:val="sv-SE"/>
        </w:rPr>
      </w:pPr>
      <w:r w:rsidRPr="004510FF">
        <w:rPr>
          <w:shd w:val="pct15" w:color="auto" w:fill="auto"/>
          <w:lang w:val="sv-SE"/>
        </w:rPr>
        <w:t>Tyskland</w:t>
      </w:r>
    </w:p>
    <w:p w14:paraId="2672AD74" w14:textId="77777777" w:rsidR="009722FB" w:rsidRDefault="009722FB" w:rsidP="00535973">
      <w:pPr>
        <w:pStyle w:val="Char2"/>
        <w:widowControl w:val="0"/>
        <w:spacing w:before="0"/>
        <w:jc w:val="left"/>
        <w:rPr>
          <w:sz w:val="22"/>
          <w:szCs w:val="22"/>
          <w:lang w:val="sv-SE"/>
        </w:rPr>
      </w:pPr>
    </w:p>
    <w:p w14:paraId="706FB6E6"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Novartis Pharma GmbH</w:t>
      </w:r>
    </w:p>
    <w:p w14:paraId="08C887AD"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Sophie-Germain-Strasse 10</w:t>
      </w:r>
    </w:p>
    <w:p w14:paraId="10099D8A"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90443 Nürnberg</w:t>
      </w:r>
    </w:p>
    <w:p w14:paraId="0BAF5EE1" w14:textId="5BED789E" w:rsidR="003F4977" w:rsidRDefault="003F4977" w:rsidP="003F4977">
      <w:pPr>
        <w:pStyle w:val="Char2"/>
        <w:widowControl w:val="0"/>
        <w:spacing w:before="0"/>
        <w:jc w:val="left"/>
        <w:rPr>
          <w:sz w:val="22"/>
          <w:szCs w:val="22"/>
          <w:shd w:val="pct15" w:color="auto" w:fill="auto"/>
          <w:lang w:val="de-CH"/>
        </w:rPr>
      </w:pPr>
      <w:r w:rsidRPr="000E3ADA">
        <w:rPr>
          <w:sz w:val="22"/>
          <w:szCs w:val="22"/>
          <w:shd w:val="pct15" w:color="auto" w:fill="auto"/>
          <w:lang w:val="de-CH"/>
        </w:rPr>
        <w:t>Tyskland</w:t>
      </w:r>
    </w:p>
    <w:p w14:paraId="7F9917A6" w14:textId="77777777" w:rsidR="003F4977" w:rsidRPr="00DC2BA7" w:rsidRDefault="003F4977" w:rsidP="003F4977">
      <w:pPr>
        <w:pStyle w:val="Char2"/>
        <w:widowControl w:val="0"/>
        <w:spacing w:before="0"/>
        <w:jc w:val="left"/>
        <w:rPr>
          <w:sz w:val="22"/>
          <w:szCs w:val="22"/>
          <w:lang w:val="sv-SE"/>
        </w:rPr>
      </w:pPr>
    </w:p>
    <w:p w14:paraId="18750A6B" w14:textId="77777777" w:rsidR="009722FB" w:rsidRPr="00DC2BA7" w:rsidRDefault="00B60735" w:rsidP="00535973">
      <w:pPr>
        <w:pStyle w:val="Char2"/>
        <w:keepNext/>
        <w:keepLines/>
        <w:spacing w:before="0"/>
        <w:jc w:val="left"/>
        <w:rPr>
          <w:sz w:val="22"/>
          <w:szCs w:val="22"/>
          <w:lang w:val="sv-SE"/>
        </w:rPr>
      </w:pPr>
      <w:r w:rsidRPr="00DC2BA7">
        <w:rPr>
          <w:sz w:val="22"/>
          <w:szCs w:val="22"/>
          <w:lang w:val="sv-SE"/>
        </w:rPr>
        <w:t>Kontakta ombudet för innehavaren av godkännandet för försäljning om du vill veta mer om detta läkemedel:</w:t>
      </w:r>
    </w:p>
    <w:p w14:paraId="5D1D6517" w14:textId="77777777" w:rsidR="009722FB" w:rsidRPr="00DC2BA7" w:rsidRDefault="009722FB" w:rsidP="00535973">
      <w:pPr>
        <w:keepNext/>
        <w:keepLines/>
        <w:widowControl w:val="0"/>
        <w:numPr>
          <w:ilvl w:val="12"/>
          <w:numId w:val="0"/>
        </w:numPr>
        <w:tabs>
          <w:tab w:val="clear" w:pos="567"/>
        </w:tabs>
        <w:spacing w:line="240" w:lineRule="auto"/>
        <w:ind w:right="-2"/>
        <w:rPr>
          <w:color w:val="000000"/>
          <w:lang w:val="sv-SE"/>
        </w:rPr>
      </w:pPr>
    </w:p>
    <w:tbl>
      <w:tblPr>
        <w:tblW w:w="9356" w:type="dxa"/>
        <w:tblInd w:w="-34" w:type="dxa"/>
        <w:tblLayout w:type="fixed"/>
        <w:tblLook w:val="0000" w:firstRow="0" w:lastRow="0" w:firstColumn="0" w:lastColumn="0" w:noHBand="0" w:noVBand="0"/>
      </w:tblPr>
      <w:tblGrid>
        <w:gridCol w:w="4678"/>
        <w:gridCol w:w="4678"/>
      </w:tblGrid>
      <w:tr w:rsidR="00211724" w14:paraId="525320EB" w14:textId="77777777" w:rsidTr="001C4B98">
        <w:trPr>
          <w:cantSplit/>
        </w:trPr>
        <w:tc>
          <w:tcPr>
            <w:tcW w:w="4678" w:type="dxa"/>
          </w:tcPr>
          <w:p w14:paraId="4BBC025D" w14:textId="77777777" w:rsidR="009722FB" w:rsidRPr="00DC2BA7" w:rsidRDefault="00B60735" w:rsidP="001C4B98">
            <w:pPr>
              <w:widowControl w:val="0"/>
              <w:spacing w:line="240" w:lineRule="auto"/>
              <w:rPr>
                <w:color w:val="000000"/>
                <w:lang w:val="fr-BE"/>
              </w:rPr>
            </w:pPr>
            <w:r w:rsidRPr="00DC2BA7">
              <w:rPr>
                <w:b/>
                <w:color w:val="000000"/>
                <w:lang w:val="fr-BE"/>
              </w:rPr>
              <w:t>België/Belgique/Belgien</w:t>
            </w:r>
          </w:p>
          <w:p w14:paraId="06B38FEB" w14:textId="77777777" w:rsidR="009722FB" w:rsidRPr="00DC2BA7" w:rsidRDefault="00B60735" w:rsidP="001C4B98">
            <w:pPr>
              <w:widowControl w:val="0"/>
              <w:spacing w:line="240" w:lineRule="auto"/>
              <w:rPr>
                <w:color w:val="000000"/>
                <w:lang w:val="fr-BE"/>
              </w:rPr>
            </w:pPr>
            <w:r w:rsidRPr="00DC2BA7">
              <w:rPr>
                <w:color w:val="000000"/>
                <w:lang w:val="fr-BE"/>
              </w:rPr>
              <w:t>Novartis Pharma N.V.</w:t>
            </w:r>
          </w:p>
          <w:p w14:paraId="31A4CD97" w14:textId="77777777" w:rsidR="009722FB" w:rsidRPr="00DC2BA7" w:rsidRDefault="00B60735" w:rsidP="001C4B98">
            <w:pPr>
              <w:widowControl w:val="0"/>
              <w:spacing w:line="240" w:lineRule="auto"/>
              <w:rPr>
                <w:color w:val="000000"/>
              </w:rPr>
            </w:pPr>
            <w:r w:rsidRPr="00DC2BA7">
              <w:rPr>
                <w:color w:val="000000"/>
                <w:lang w:val="fr-BE"/>
              </w:rPr>
              <w:t>Tél/Tel: +32 2 246 16 11</w:t>
            </w:r>
          </w:p>
          <w:p w14:paraId="1A6FDB92" w14:textId="77777777" w:rsidR="009722FB" w:rsidRPr="00DC2BA7" w:rsidRDefault="009722FB" w:rsidP="001C4B98">
            <w:pPr>
              <w:widowControl w:val="0"/>
              <w:spacing w:line="240" w:lineRule="auto"/>
              <w:ind w:right="34"/>
              <w:rPr>
                <w:color w:val="000000"/>
              </w:rPr>
            </w:pPr>
          </w:p>
        </w:tc>
        <w:tc>
          <w:tcPr>
            <w:tcW w:w="4678" w:type="dxa"/>
          </w:tcPr>
          <w:p w14:paraId="50472EFA" w14:textId="77777777" w:rsidR="009722FB" w:rsidRPr="00DC2BA7" w:rsidRDefault="00B60735" w:rsidP="001C4B98">
            <w:pPr>
              <w:widowControl w:val="0"/>
              <w:spacing w:line="240" w:lineRule="auto"/>
              <w:rPr>
                <w:color w:val="000000"/>
                <w:lang w:val="lt-LT"/>
              </w:rPr>
            </w:pPr>
            <w:r w:rsidRPr="00DC2BA7">
              <w:rPr>
                <w:b/>
                <w:color w:val="000000"/>
                <w:lang w:val="lt-LT"/>
              </w:rPr>
              <w:t>Lietuva</w:t>
            </w:r>
          </w:p>
          <w:p w14:paraId="55E21CD6" w14:textId="77777777" w:rsidR="009722FB" w:rsidRPr="00DC2BA7" w:rsidRDefault="00B60735" w:rsidP="001C4B98">
            <w:pPr>
              <w:widowControl w:val="0"/>
              <w:spacing w:line="240" w:lineRule="auto"/>
              <w:ind w:right="-449"/>
              <w:rPr>
                <w:color w:val="000000"/>
                <w:lang w:val="lt-LT"/>
              </w:rPr>
            </w:pPr>
            <w:r w:rsidRPr="00DC2BA7">
              <w:rPr>
                <w:lang w:val="lt-LT"/>
              </w:rPr>
              <w:t>SIA Novartis Baltics Lietuvos filialas</w:t>
            </w:r>
          </w:p>
          <w:p w14:paraId="5E792CC9" w14:textId="77777777" w:rsidR="009722FB" w:rsidRPr="00DC2BA7" w:rsidRDefault="00B60735" w:rsidP="001C4B98">
            <w:pPr>
              <w:widowControl w:val="0"/>
              <w:spacing w:line="240" w:lineRule="auto"/>
              <w:ind w:right="-449"/>
              <w:rPr>
                <w:color w:val="000000"/>
                <w:lang w:val="lt-LT"/>
              </w:rPr>
            </w:pPr>
            <w:r w:rsidRPr="00DC2BA7">
              <w:rPr>
                <w:color w:val="000000"/>
                <w:lang w:val="lt-LT"/>
              </w:rPr>
              <w:t>Tel: +370 5 269 16 50</w:t>
            </w:r>
          </w:p>
          <w:p w14:paraId="69B7FC33" w14:textId="77777777" w:rsidR="009722FB" w:rsidRPr="00DC2BA7" w:rsidRDefault="009722FB" w:rsidP="001C4B98">
            <w:pPr>
              <w:widowControl w:val="0"/>
              <w:suppressAutoHyphens/>
              <w:spacing w:line="240" w:lineRule="auto"/>
              <w:rPr>
                <w:color w:val="000000"/>
                <w:lang w:val="it-IT"/>
              </w:rPr>
            </w:pPr>
          </w:p>
        </w:tc>
      </w:tr>
      <w:tr w:rsidR="00211724" w14:paraId="71ADE607" w14:textId="77777777" w:rsidTr="001C4B98">
        <w:trPr>
          <w:cantSplit/>
        </w:trPr>
        <w:tc>
          <w:tcPr>
            <w:tcW w:w="4678" w:type="dxa"/>
          </w:tcPr>
          <w:p w14:paraId="5A22C2E4" w14:textId="77777777" w:rsidR="009722FB" w:rsidRPr="00DC2BA7" w:rsidRDefault="00B60735" w:rsidP="001C4B98">
            <w:pPr>
              <w:spacing w:line="240" w:lineRule="auto"/>
              <w:rPr>
                <w:b/>
                <w:noProof/>
                <w:color w:val="000000"/>
                <w:lang w:val="es-ES"/>
              </w:rPr>
            </w:pPr>
            <w:r w:rsidRPr="00DC2BA7">
              <w:rPr>
                <w:b/>
                <w:noProof/>
                <w:color w:val="000000"/>
              </w:rPr>
              <w:t>България</w:t>
            </w:r>
          </w:p>
          <w:p w14:paraId="029B97C6" w14:textId="77777777" w:rsidR="009722FB" w:rsidRPr="00DC2BA7" w:rsidRDefault="00B60735" w:rsidP="001C4B98">
            <w:pPr>
              <w:spacing w:line="240" w:lineRule="auto"/>
              <w:rPr>
                <w:noProof/>
                <w:color w:val="000000"/>
                <w:lang w:val="es-ES"/>
              </w:rPr>
            </w:pPr>
            <w:r w:rsidRPr="00DC2BA7">
              <w:rPr>
                <w:lang w:val="es-ES"/>
              </w:rPr>
              <w:t>Novartis Bulgaria EOOD</w:t>
            </w:r>
          </w:p>
          <w:p w14:paraId="261A2C78" w14:textId="77777777" w:rsidR="009722FB" w:rsidRPr="00DC2BA7" w:rsidRDefault="00B60735" w:rsidP="001C4B98">
            <w:pPr>
              <w:spacing w:line="240" w:lineRule="auto"/>
              <w:rPr>
                <w:noProof/>
                <w:color w:val="000000"/>
                <w:lang w:val="es-ES"/>
              </w:rPr>
            </w:pPr>
            <w:r w:rsidRPr="00DC2BA7">
              <w:rPr>
                <w:noProof/>
                <w:color w:val="000000"/>
              </w:rPr>
              <w:t>Тел</w:t>
            </w:r>
            <w:r w:rsidRPr="00DC2BA7">
              <w:rPr>
                <w:noProof/>
                <w:color w:val="000000"/>
                <w:lang w:val="es-ES"/>
              </w:rPr>
              <w:t>.: +359 2 489 98 28</w:t>
            </w:r>
          </w:p>
          <w:p w14:paraId="5528D182" w14:textId="77777777" w:rsidR="009722FB" w:rsidRPr="00DC2BA7" w:rsidRDefault="009722FB" w:rsidP="001C4B98">
            <w:pPr>
              <w:widowControl w:val="0"/>
              <w:tabs>
                <w:tab w:val="left" w:pos="-720"/>
              </w:tabs>
              <w:suppressAutoHyphens/>
              <w:spacing w:line="240" w:lineRule="auto"/>
              <w:rPr>
                <w:b/>
                <w:color w:val="000000"/>
                <w:lang w:val="pt-BR"/>
              </w:rPr>
            </w:pPr>
          </w:p>
        </w:tc>
        <w:tc>
          <w:tcPr>
            <w:tcW w:w="4678" w:type="dxa"/>
          </w:tcPr>
          <w:p w14:paraId="19FA57DF" w14:textId="77777777" w:rsidR="009722FB" w:rsidRPr="00DC2BA7" w:rsidRDefault="00B60735" w:rsidP="001C4B98">
            <w:pPr>
              <w:widowControl w:val="0"/>
              <w:spacing w:line="240" w:lineRule="auto"/>
              <w:rPr>
                <w:color w:val="000000"/>
                <w:lang w:val="de-CH"/>
              </w:rPr>
            </w:pPr>
            <w:r w:rsidRPr="00DC2BA7">
              <w:rPr>
                <w:b/>
                <w:color w:val="000000"/>
                <w:lang w:val="de-CH"/>
              </w:rPr>
              <w:t>Luxembourg/Luxemburg</w:t>
            </w:r>
          </w:p>
          <w:p w14:paraId="3409D237" w14:textId="77777777" w:rsidR="009722FB" w:rsidRPr="00DC2BA7" w:rsidRDefault="00B60735" w:rsidP="001C4B98">
            <w:pPr>
              <w:widowControl w:val="0"/>
              <w:spacing w:line="240" w:lineRule="auto"/>
              <w:rPr>
                <w:color w:val="000000"/>
                <w:lang w:val="de-CH"/>
              </w:rPr>
            </w:pPr>
            <w:r w:rsidRPr="00DC2BA7">
              <w:rPr>
                <w:color w:val="000000"/>
                <w:lang w:val="de-CH"/>
              </w:rPr>
              <w:t>Novartis Pharma N.V.</w:t>
            </w:r>
          </w:p>
          <w:p w14:paraId="77D25767" w14:textId="77777777" w:rsidR="009722FB" w:rsidRPr="00DC2BA7" w:rsidRDefault="00B60735" w:rsidP="001C4B98">
            <w:pPr>
              <w:widowControl w:val="0"/>
              <w:spacing w:line="240" w:lineRule="auto"/>
              <w:rPr>
                <w:color w:val="000000"/>
              </w:rPr>
            </w:pPr>
            <w:r w:rsidRPr="00DC2BA7">
              <w:rPr>
                <w:color w:val="000000"/>
                <w:lang w:val="fr-BE"/>
              </w:rPr>
              <w:t>Tél/Tel: +32 2 246 16 11</w:t>
            </w:r>
          </w:p>
          <w:p w14:paraId="5B6FF8F0" w14:textId="77777777" w:rsidR="009722FB" w:rsidRPr="00DC2BA7" w:rsidRDefault="009722FB" w:rsidP="001C4B98">
            <w:pPr>
              <w:widowControl w:val="0"/>
              <w:suppressAutoHyphens/>
              <w:spacing w:line="240" w:lineRule="auto"/>
              <w:rPr>
                <w:color w:val="000000"/>
                <w:lang w:val="it-IT"/>
              </w:rPr>
            </w:pPr>
          </w:p>
        </w:tc>
      </w:tr>
      <w:tr w:rsidR="00211724" w14:paraId="2D1CD239" w14:textId="77777777" w:rsidTr="001C4B98">
        <w:trPr>
          <w:cantSplit/>
        </w:trPr>
        <w:tc>
          <w:tcPr>
            <w:tcW w:w="4678" w:type="dxa"/>
          </w:tcPr>
          <w:p w14:paraId="375E8864" w14:textId="77777777" w:rsidR="009722FB" w:rsidRPr="00DC2BA7" w:rsidRDefault="00B60735" w:rsidP="001C4B98">
            <w:pPr>
              <w:widowControl w:val="0"/>
              <w:tabs>
                <w:tab w:val="left" w:pos="-720"/>
              </w:tabs>
              <w:suppressAutoHyphens/>
              <w:spacing w:line="240" w:lineRule="auto"/>
              <w:rPr>
                <w:color w:val="000000"/>
                <w:lang w:val="pt-BR"/>
              </w:rPr>
            </w:pPr>
            <w:r w:rsidRPr="00DC2BA7">
              <w:rPr>
                <w:b/>
                <w:color w:val="000000"/>
                <w:lang w:val="pt-BR"/>
              </w:rPr>
              <w:t>Česká republika</w:t>
            </w:r>
          </w:p>
          <w:p w14:paraId="40A322E5" w14:textId="77777777" w:rsidR="009722FB" w:rsidRPr="00DC2BA7" w:rsidRDefault="00B60735" w:rsidP="001C4B98">
            <w:pPr>
              <w:widowControl w:val="0"/>
              <w:tabs>
                <w:tab w:val="left" w:pos="-720"/>
              </w:tabs>
              <w:suppressAutoHyphens/>
              <w:spacing w:line="240" w:lineRule="auto"/>
              <w:rPr>
                <w:color w:val="000000"/>
                <w:lang w:val="pt-BR"/>
              </w:rPr>
            </w:pPr>
            <w:r w:rsidRPr="00DC2BA7">
              <w:rPr>
                <w:color w:val="000000"/>
                <w:lang w:val="pt-BR"/>
              </w:rPr>
              <w:t>Novartis s.r.o.</w:t>
            </w:r>
          </w:p>
          <w:p w14:paraId="4D7E785E" w14:textId="77777777" w:rsidR="009722FB" w:rsidRPr="00DC2BA7" w:rsidRDefault="00B60735" w:rsidP="001C4B98">
            <w:pPr>
              <w:widowControl w:val="0"/>
              <w:spacing w:line="240" w:lineRule="auto"/>
              <w:rPr>
                <w:color w:val="000000"/>
                <w:lang w:val="de-CH"/>
              </w:rPr>
            </w:pPr>
            <w:r w:rsidRPr="00DC2BA7">
              <w:rPr>
                <w:color w:val="000000"/>
                <w:lang w:val="de-CH"/>
              </w:rPr>
              <w:t>Tel: +420 225 775 111</w:t>
            </w:r>
          </w:p>
          <w:p w14:paraId="07DC8B70" w14:textId="77777777" w:rsidR="009722FB" w:rsidRPr="00DC2BA7" w:rsidRDefault="009722FB" w:rsidP="001C4B98">
            <w:pPr>
              <w:widowControl w:val="0"/>
              <w:tabs>
                <w:tab w:val="left" w:pos="-720"/>
              </w:tabs>
              <w:suppressAutoHyphens/>
              <w:spacing w:line="240" w:lineRule="auto"/>
              <w:rPr>
                <w:color w:val="000000"/>
                <w:lang w:val="de-CH"/>
              </w:rPr>
            </w:pPr>
          </w:p>
        </w:tc>
        <w:tc>
          <w:tcPr>
            <w:tcW w:w="4678" w:type="dxa"/>
          </w:tcPr>
          <w:p w14:paraId="32DE00A2" w14:textId="77777777" w:rsidR="009722FB" w:rsidRPr="00DC2BA7" w:rsidRDefault="00B60735" w:rsidP="001C4B98">
            <w:pPr>
              <w:widowControl w:val="0"/>
              <w:spacing w:line="240" w:lineRule="auto"/>
              <w:rPr>
                <w:b/>
                <w:color w:val="000000"/>
                <w:lang w:val="hu-HU"/>
              </w:rPr>
            </w:pPr>
            <w:r w:rsidRPr="00DC2BA7">
              <w:rPr>
                <w:b/>
                <w:color w:val="000000"/>
                <w:lang w:val="hu-HU"/>
              </w:rPr>
              <w:t>Magyarország</w:t>
            </w:r>
          </w:p>
          <w:p w14:paraId="09CB227E" w14:textId="77777777" w:rsidR="009722FB" w:rsidRPr="00DC2BA7" w:rsidRDefault="00B60735" w:rsidP="001C4B98">
            <w:pPr>
              <w:widowControl w:val="0"/>
              <w:spacing w:line="240" w:lineRule="auto"/>
              <w:rPr>
                <w:color w:val="000000"/>
                <w:lang w:val="hu-HU"/>
              </w:rPr>
            </w:pPr>
            <w:r w:rsidRPr="00DC2BA7">
              <w:rPr>
                <w:color w:val="000000"/>
                <w:lang w:val="hu-HU"/>
              </w:rPr>
              <w:t>Novartis Hungária Kft.</w:t>
            </w:r>
          </w:p>
          <w:p w14:paraId="50F6F4DE" w14:textId="77777777" w:rsidR="009722FB" w:rsidRPr="00DC2BA7" w:rsidRDefault="00B60735" w:rsidP="001C4B98">
            <w:pPr>
              <w:widowControl w:val="0"/>
              <w:tabs>
                <w:tab w:val="left" w:pos="-720"/>
              </w:tabs>
              <w:suppressAutoHyphens/>
              <w:spacing w:line="240" w:lineRule="auto"/>
              <w:rPr>
                <w:color w:val="000000"/>
                <w:lang w:val="nb-NO"/>
              </w:rPr>
            </w:pPr>
            <w:r w:rsidRPr="00DC2BA7">
              <w:rPr>
                <w:color w:val="000000"/>
                <w:lang w:val="hu-HU"/>
              </w:rPr>
              <w:t>Tel.: +36 1 457 65 00</w:t>
            </w:r>
          </w:p>
        </w:tc>
      </w:tr>
      <w:tr w:rsidR="00211724" w14:paraId="5B25BD51" w14:textId="77777777" w:rsidTr="001C4B98">
        <w:trPr>
          <w:cantSplit/>
        </w:trPr>
        <w:tc>
          <w:tcPr>
            <w:tcW w:w="4678" w:type="dxa"/>
          </w:tcPr>
          <w:p w14:paraId="45B9ABEC" w14:textId="77777777" w:rsidR="009722FB" w:rsidRPr="00DC2BA7" w:rsidRDefault="00B60735" w:rsidP="001C4B98">
            <w:pPr>
              <w:widowControl w:val="0"/>
              <w:spacing w:line="240" w:lineRule="auto"/>
              <w:rPr>
                <w:color w:val="000000"/>
              </w:rPr>
            </w:pPr>
            <w:r w:rsidRPr="00DC2BA7">
              <w:rPr>
                <w:b/>
                <w:color w:val="000000"/>
              </w:rPr>
              <w:t>Danmark</w:t>
            </w:r>
          </w:p>
          <w:p w14:paraId="7F05670E" w14:textId="77777777" w:rsidR="009722FB" w:rsidRPr="00DC2BA7" w:rsidRDefault="00B60735" w:rsidP="001C4B98">
            <w:pPr>
              <w:widowControl w:val="0"/>
              <w:spacing w:line="240" w:lineRule="auto"/>
              <w:rPr>
                <w:color w:val="000000"/>
              </w:rPr>
            </w:pPr>
            <w:r w:rsidRPr="00DC2BA7">
              <w:rPr>
                <w:color w:val="000000"/>
              </w:rPr>
              <w:t>Novartis Healthcare A/S</w:t>
            </w:r>
          </w:p>
          <w:p w14:paraId="0D4F7AA0" w14:textId="77777777" w:rsidR="009722FB" w:rsidRPr="00DC2BA7" w:rsidRDefault="00B60735" w:rsidP="001C4B98">
            <w:pPr>
              <w:widowControl w:val="0"/>
              <w:spacing w:line="240" w:lineRule="auto"/>
              <w:rPr>
                <w:color w:val="000000"/>
                <w:lang w:val="en-US"/>
              </w:rPr>
            </w:pPr>
            <w:r w:rsidRPr="00DC2BA7">
              <w:rPr>
                <w:color w:val="000000"/>
              </w:rPr>
              <w:t>Tlf: +45 39 16 84 00</w:t>
            </w:r>
          </w:p>
          <w:p w14:paraId="3D200D63" w14:textId="77777777" w:rsidR="009722FB" w:rsidRPr="00DC2BA7" w:rsidRDefault="009722FB" w:rsidP="001C4B98">
            <w:pPr>
              <w:widowControl w:val="0"/>
              <w:tabs>
                <w:tab w:val="left" w:pos="-720"/>
              </w:tabs>
              <w:suppressAutoHyphens/>
              <w:spacing w:line="240" w:lineRule="auto"/>
              <w:rPr>
                <w:color w:val="000000"/>
                <w:lang w:val="en-US"/>
              </w:rPr>
            </w:pPr>
          </w:p>
        </w:tc>
        <w:tc>
          <w:tcPr>
            <w:tcW w:w="4678" w:type="dxa"/>
          </w:tcPr>
          <w:p w14:paraId="11AE70D3" w14:textId="77777777" w:rsidR="009722FB" w:rsidRPr="00DC2BA7" w:rsidRDefault="00B60735" w:rsidP="001C4B98">
            <w:pPr>
              <w:widowControl w:val="0"/>
              <w:tabs>
                <w:tab w:val="left" w:pos="-720"/>
                <w:tab w:val="left" w:pos="4536"/>
              </w:tabs>
              <w:suppressAutoHyphens/>
              <w:spacing w:line="240" w:lineRule="auto"/>
              <w:rPr>
                <w:b/>
                <w:color w:val="000000"/>
                <w:lang w:val="mt-MT"/>
              </w:rPr>
            </w:pPr>
            <w:r w:rsidRPr="00DC2BA7">
              <w:rPr>
                <w:b/>
                <w:color w:val="000000"/>
                <w:lang w:val="mt-MT"/>
              </w:rPr>
              <w:t>Malta</w:t>
            </w:r>
          </w:p>
          <w:p w14:paraId="6C2B0AAB" w14:textId="77777777" w:rsidR="009722FB" w:rsidRPr="00DC2BA7" w:rsidRDefault="00B60735" w:rsidP="001C4B98">
            <w:pPr>
              <w:widowControl w:val="0"/>
              <w:spacing w:line="240" w:lineRule="auto"/>
              <w:rPr>
                <w:color w:val="000000"/>
                <w:lang w:val="mt-MT"/>
              </w:rPr>
            </w:pPr>
            <w:r w:rsidRPr="00DC2BA7">
              <w:rPr>
                <w:color w:val="000000"/>
                <w:lang w:val="mt-MT"/>
              </w:rPr>
              <w:t>Novartis Pharma Services Inc.</w:t>
            </w:r>
          </w:p>
          <w:p w14:paraId="4A452EEB" w14:textId="77777777" w:rsidR="009722FB" w:rsidRPr="00DC2BA7" w:rsidRDefault="00B60735" w:rsidP="001C4B98">
            <w:pPr>
              <w:widowControl w:val="0"/>
              <w:tabs>
                <w:tab w:val="left" w:pos="-720"/>
              </w:tabs>
              <w:suppressAutoHyphens/>
              <w:spacing w:line="240" w:lineRule="auto"/>
              <w:rPr>
                <w:color w:val="000000"/>
                <w:lang w:val="mt-MT"/>
              </w:rPr>
            </w:pPr>
            <w:r w:rsidRPr="00DC2BA7">
              <w:rPr>
                <w:color w:val="000000"/>
                <w:lang w:val="mt-MT"/>
              </w:rPr>
              <w:t>Tel: +</w:t>
            </w:r>
            <w:r w:rsidRPr="00DC2BA7">
              <w:rPr>
                <w:color w:val="000000"/>
                <w:lang w:val="fr-FR"/>
              </w:rPr>
              <w:t>356 2122 2872</w:t>
            </w:r>
          </w:p>
        </w:tc>
      </w:tr>
      <w:tr w:rsidR="00211724" w14:paraId="5CC22012" w14:textId="77777777" w:rsidTr="001C4B98">
        <w:trPr>
          <w:cantSplit/>
        </w:trPr>
        <w:tc>
          <w:tcPr>
            <w:tcW w:w="4678" w:type="dxa"/>
          </w:tcPr>
          <w:p w14:paraId="51DCC55C" w14:textId="77777777" w:rsidR="009722FB" w:rsidRPr="00DC2BA7" w:rsidRDefault="00B60735" w:rsidP="001C4B98">
            <w:pPr>
              <w:widowControl w:val="0"/>
              <w:spacing w:line="240" w:lineRule="auto"/>
              <w:rPr>
                <w:color w:val="000000"/>
                <w:lang w:val="de-DE"/>
              </w:rPr>
            </w:pPr>
            <w:r w:rsidRPr="00DC2BA7">
              <w:rPr>
                <w:b/>
                <w:color w:val="000000"/>
                <w:lang w:val="de-DE"/>
              </w:rPr>
              <w:t>Deutschland</w:t>
            </w:r>
          </w:p>
          <w:p w14:paraId="1D8C3AB5" w14:textId="77777777" w:rsidR="009722FB" w:rsidRPr="00DC2BA7" w:rsidRDefault="00B60735" w:rsidP="001C4B98">
            <w:pPr>
              <w:widowControl w:val="0"/>
              <w:spacing w:line="240" w:lineRule="auto"/>
              <w:rPr>
                <w:i/>
                <w:color w:val="000000"/>
                <w:lang w:val="de-DE"/>
              </w:rPr>
            </w:pPr>
            <w:r w:rsidRPr="00DC2BA7">
              <w:rPr>
                <w:color w:val="000000"/>
                <w:lang w:val="de-DE"/>
              </w:rPr>
              <w:t>Novartis Pharma GmbH</w:t>
            </w:r>
          </w:p>
          <w:p w14:paraId="27B4F4E4" w14:textId="77777777" w:rsidR="009722FB" w:rsidRPr="00DC2BA7" w:rsidRDefault="00B60735" w:rsidP="001C4B98">
            <w:pPr>
              <w:widowControl w:val="0"/>
              <w:spacing w:line="240" w:lineRule="auto"/>
              <w:rPr>
                <w:color w:val="000000"/>
                <w:lang w:val="de-DE"/>
              </w:rPr>
            </w:pPr>
            <w:r w:rsidRPr="00DC2BA7">
              <w:rPr>
                <w:color w:val="000000"/>
                <w:lang w:val="de-DE"/>
              </w:rPr>
              <w:t>Tel: +49 911 273 0</w:t>
            </w:r>
          </w:p>
          <w:p w14:paraId="64239F13" w14:textId="77777777" w:rsidR="009722FB" w:rsidRPr="00DC2BA7" w:rsidRDefault="009722FB" w:rsidP="001C4B98">
            <w:pPr>
              <w:widowControl w:val="0"/>
              <w:tabs>
                <w:tab w:val="left" w:pos="-720"/>
              </w:tabs>
              <w:suppressAutoHyphens/>
              <w:spacing w:line="240" w:lineRule="auto"/>
              <w:rPr>
                <w:color w:val="000000"/>
                <w:lang w:val="de-DE"/>
              </w:rPr>
            </w:pPr>
          </w:p>
        </w:tc>
        <w:tc>
          <w:tcPr>
            <w:tcW w:w="4678" w:type="dxa"/>
          </w:tcPr>
          <w:p w14:paraId="459A8A59" w14:textId="77777777" w:rsidR="009722FB" w:rsidRPr="00DC2BA7" w:rsidRDefault="00B60735" w:rsidP="001C4B98">
            <w:pPr>
              <w:widowControl w:val="0"/>
              <w:suppressAutoHyphens/>
              <w:spacing w:line="240" w:lineRule="auto"/>
              <w:rPr>
                <w:color w:val="000000"/>
                <w:lang w:val="nl-NL"/>
              </w:rPr>
            </w:pPr>
            <w:r w:rsidRPr="00DC2BA7">
              <w:rPr>
                <w:b/>
                <w:color w:val="000000"/>
                <w:lang w:val="nl-NL"/>
              </w:rPr>
              <w:t>Nederland</w:t>
            </w:r>
          </w:p>
          <w:p w14:paraId="54BA4821" w14:textId="77777777" w:rsidR="009722FB" w:rsidRPr="00DC2BA7" w:rsidRDefault="00B60735" w:rsidP="001C4B98">
            <w:pPr>
              <w:widowControl w:val="0"/>
              <w:spacing w:line="240" w:lineRule="auto"/>
              <w:rPr>
                <w:iCs/>
                <w:color w:val="000000"/>
                <w:lang w:val="nl-NL"/>
              </w:rPr>
            </w:pPr>
            <w:r w:rsidRPr="00DC2BA7">
              <w:rPr>
                <w:iCs/>
                <w:color w:val="000000"/>
                <w:lang w:val="nl-NL"/>
              </w:rPr>
              <w:t>Novartis Pharma B.V.</w:t>
            </w:r>
          </w:p>
          <w:p w14:paraId="096E04FD" w14:textId="77777777" w:rsidR="009722FB" w:rsidRPr="00DC2BA7" w:rsidRDefault="00B60735" w:rsidP="001C4B98">
            <w:pPr>
              <w:widowControl w:val="0"/>
              <w:spacing w:line="240" w:lineRule="auto"/>
              <w:rPr>
                <w:color w:val="000000"/>
                <w:lang w:val="nb-NO"/>
              </w:rPr>
            </w:pPr>
            <w:r w:rsidRPr="00DC2BA7">
              <w:rPr>
                <w:color w:val="000000"/>
                <w:lang w:val="nl-NL"/>
              </w:rPr>
              <w:t>Tel: +31 88 04 52 111</w:t>
            </w:r>
          </w:p>
        </w:tc>
      </w:tr>
      <w:tr w:rsidR="00211724" w:rsidRPr="00410B74" w14:paraId="324E2C10" w14:textId="77777777" w:rsidTr="001C4B98">
        <w:trPr>
          <w:cantSplit/>
        </w:trPr>
        <w:tc>
          <w:tcPr>
            <w:tcW w:w="4678" w:type="dxa"/>
          </w:tcPr>
          <w:p w14:paraId="1E553B4B" w14:textId="77777777" w:rsidR="009722FB" w:rsidRPr="00DC2BA7" w:rsidRDefault="00B60735" w:rsidP="001C4B98">
            <w:pPr>
              <w:widowControl w:val="0"/>
              <w:tabs>
                <w:tab w:val="left" w:pos="-720"/>
              </w:tabs>
              <w:suppressAutoHyphens/>
              <w:spacing w:line="240" w:lineRule="auto"/>
              <w:rPr>
                <w:b/>
                <w:bCs/>
                <w:color w:val="000000"/>
                <w:lang w:val="et-EE"/>
              </w:rPr>
            </w:pPr>
            <w:r w:rsidRPr="00DC2BA7">
              <w:rPr>
                <w:b/>
                <w:bCs/>
                <w:color w:val="000000"/>
                <w:lang w:val="et-EE"/>
              </w:rPr>
              <w:t>Eesti</w:t>
            </w:r>
          </w:p>
          <w:p w14:paraId="46D05D2D" w14:textId="77777777" w:rsidR="009722FB" w:rsidRPr="00DC2BA7" w:rsidRDefault="00B60735" w:rsidP="001C4B98">
            <w:pPr>
              <w:widowControl w:val="0"/>
              <w:tabs>
                <w:tab w:val="left" w:pos="-720"/>
              </w:tabs>
              <w:suppressAutoHyphens/>
              <w:spacing w:line="240" w:lineRule="auto"/>
              <w:rPr>
                <w:color w:val="000000"/>
                <w:lang w:val="et-EE"/>
              </w:rPr>
            </w:pPr>
            <w:r w:rsidRPr="00DC2BA7">
              <w:rPr>
                <w:lang w:val="et-EE"/>
              </w:rPr>
              <w:t>SIA Novartis Baltics Eesti filiaal</w:t>
            </w:r>
          </w:p>
          <w:p w14:paraId="42935247" w14:textId="77777777" w:rsidR="009722FB" w:rsidRPr="00DC2BA7" w:rsidRDefault="00B60735" w:rsidP="001C4B98">
            <w:pPr>
              <w:widowControl w:val="0"/>
              <w:tabs>
                <w:tab w:val="left" w:pos="-720"/>
              </w:tabs>
              <w:suppressAutoHyphens/>
              <w:spacing w:line="240" w:lineRule="auto"/>
              <w:rPr>
                <w:color w:val="000000"/>
                <w:lang w:val="et-EE"/>
              </w:rPr>
            </w:pPr>
            <w:r w:rsidRPr="00DC2BA7">
              <w:rPr>
                <w:color w:val="000000"/>
                <w:lang w:val="et-EE"/>
              </w:rPr>
              <w:t xml:space="preserve">Tel: +372 </w:t>
            </w:r>
            <w:r w:rsidRPr="00DC2BA7">
              <w:rPr>
                <w:lang w:val="it-IT"/>
              </w:rPr>
              <w:t>66 30 810</w:t>
            </w:r>
          </w:p>
          <w:p w14:paraId="28C839D9" w14:textId="77777777" w:rsidR="009722FB" w:rsidRPr="00DC2BA7" w:rsidRDefault="009722FB" w:rsidP="001C4B98">
            <w:pPr>
              <w:widowControl w:val="0"/>
              <w:tabs>
                <w:tab w:val="left" w:pos="-720"/>
              </w:tabs>
              <w:suppressAutoHyphens/>
              <w:spacing w:line="240" w:lineRule="auto"/>
              <w:rPr>
                <w:color w:val="000000"/>
                <w:lang w:val="et-EE"/>
              </w:rPr>
            </w:pPr>
          </w:p>
        </w:tc>
        <w:tc>
          <w:tcPr>
            <w:tcW w:w="4678" w:type="dxa"/>
          </w:tcPr>
          <w:p w14:paraId="245FFB52" w14:textId="77777777" w:rsidR="009722FB" w:rsidRPr="00DC2BA7" w:rsidRDefault="00B60735" w:rsidP="001C4B98">
            <w:pPr>
              <w:widowControl w:val="0"/>
              <w:spacing w:line="240" w:lineRule="auto"/>
              <w:rPr>
                <w:color w:val="000000"/>
                <w:lang w:val="nb-NO"/>
              </w:rPr>
            </w:pPr>
            <w:r w:rsidRPr="00DC2BA7">
              <w:rPr>
                <w:b/>
                <w:color w:val="000000"/>
                <w:lang w:val="nb-NO"/>
              </w:rPr>
              <w:t>Norge</w:t>
            </w:r>
          </w:p>
          <w:p w14:paraId="11394931" w14:textId="77777777" w:rsidR="009722FB" w:rsidRPr="00DC2BA7" w:rsidRDefault="00B60735" w:rsidP="001C4B98">
            <w:pPr>
              <w:widowControl w:val="0"/>
              <w:spacing w:line="240" w:lineRule="auto"/>
              <w:rPr>
                <w:color w:val="000000"/>
                <w:lang w:val="nb-NO"/>
              </w:rPr>
            </w:pPr>
            <w:r w:rsidRPr="00DC2BA7">
              <w:rPr>
                <w:color w:val="000000"/>
                <w:lang w:val="nb-NO"/>
              </w:rPr>
              <w:t>Novartis Norge AS</w:t>
            </w:r>
          </w:p>
          <w:p w14:paraId="5DB98C74" w14:textId="77777777" w:rsidR="009722FB" w:rsidRPr="00DC2BA7" w:rsidRDefault="00B60735" w:rsidP="001C4B98">
            <w:pPr>
              <w:widowControl w:val="0"/>
              <w:tabs>
                <w:tab w:val="left" w:pos="-720"/>
              </w:tabs>
              <w:suppressAutoHyphens/>
              <w:spacing w:line="240" w:lineRule="auto"/>
              <w:rPr>
                <w:color w:val="000000"/>
                <w:lang w:val="et-EE"/>
              </w:rPr>
            </w:pPr>
            <w:r w:rsidRPr="00DC2BA7">
              <w:rPr>
                <w:color w:val="000000"/>
                <w:lang w:val="nb-NO"/>
              </w:rPr>
              <w:t>Tlf: +47 23 05 20 00</w:t>
            </w:r>
          </w:p>
        </w:tc>
      </w:tr>
      <w:tr w:rsidR="00211724" w:rsidRPr="00410B74" w14:paraId="7A4D7600" w14:textId="77777777" w:rsidTr="001C4B98">
        <w:trPr>
          <w:cantSplit/>
        </w:trPr>
        <w:tc>
          <w:tcPr>
            <w:tcW w:w="4678" w:type="dxa"/>
          </w:tcPr>
          <w:p w14:paraId="7BFD2731" w14:textId="77777777" w:rsidR="009722FB" w:rsidRPr="00DC2BA7" w:rsidRDefault="00B60735" w:rsidP="001C4B98">
            <w:pPr>
              <w:widowControl w:val="0"/>
              <w:spacing w:line="240" w:lineRule="auto"/>
              <w:rPr>
                <w:color w:val="000000"/>
                <w:lang w:val="et-EE"/>
              </w:rPr>
            </w:pPr>
            <w:r w:rsidRPr="00DC2BA7">
              <w:rPr>
                <w:b/>
                <w:color w:val="000000"/>
                <w:lang w:val="el-GR"/>
              </w:rPr>
              <w:lastRenderedPageBreak/>
              <w:t>Ελλάδα</w:t>
            </w:r>
          </w:p>
          <w:p w14:paraId="39D58AA5" w14:textId="77777777" w:rsidR="009722FB" w:rsidRPr="00DC2BA7" w:rsidRDefault="00B60735" w:rsidP="001C4B98">
            <w:pPr>
              <w:widowControl w:val="0"/>
              <w:spacing w:line="240" w:lineRule="auto"/>
              <w:rPr>
                <w:color w:val="000000"/>
                <w:lang w:val="et-EE"/>
              </w:rPr>
            </w:pPr>
            <w:r w:rsidRPr="00DC2BA7">
              <w:rPr>
                <w:color w:val="000000"/>
                <w:lang w:val="et-EE"/>
              </w:rPr>
              <w:t>Novartis (Hellas) A.E.B.E.</w:t>
            </w:r>
          </w:p>
          <w:p w14:paraId="5034C1EB" w14:textId="77777777" w:rsidR="009722FB" w:rsidRPr="00DC2BA7" w:rsidRDefault="00B60735" w:rsidP="001C4B98">
            <w:pPr>
              <w:widowControl w:val="0"/>
              <w:spacing w:line="240" w:lineRule="auto"/>
              <w:rPr>
                <w:color w:val="000000"/>
                <w:lang w:val="et-EE"/>
              </w:rPr>
            </w:pPr>
            <w:r w:rsidRPr="00DC2BA7">
              <w:rPr>
                <w:color w:val="000000"/>
                <w:lang w:val="el-GR"/>
              </w:rPr>
              <w:t>Τηλ</w:t>
            </w:r>
            <w:r w:rsidRPr="00DC2BA7">
              <w:rPr>
                <w:color w:val="000000"/>
                <w:lang w:val="et-EE"/>
              </w:rPr>
              <w:t>: +30 210 281 17 12</w:t>
            </w:r>
          </w:p>
          <w:p w14:paraId="13003661" w14:textId="77777777" w:rsidR="009722FB" w:rsidRPr="00DC2BA7" w:rsidRDefault="009722FB" w:rsidP="001C4B98">
            <w:pPr>
              <w:widowControl w:val="0"/>
              <w:tabs>
                <w:tab w:val="left" w:pos="-720"/>
              </w:tabs>
              <w:suppressAutoHyphens/>
              <w:spacing w:line="240" w:lineRule="auto"/>
              <w:rPr>
                <w:color w:val="000000"/>
                <w:lang w:val="et-EE"/>
              </w:rPr>
            </w:pPr>
          </w:p>
        </w:tc>
        <w:tc>
          <w:tcPr>
            <w:tcW w:w="4678" w:type="dxa"/>
          </w:tcPr>
          <w:p w14:paraId="0A32F132" w14:textId="77777777" w:rsidR="009722FB" w:rsidRPr="00DC2BA7" w:rsidRDefault="00B60735" w:rsidP="001C4B98">
            <w:pPr>
              <w:widowControl w:val="0"/>
              <w:spacing w:line="240" w:lineRule="auto"/>
              <w:rPr>
                <w:color w:val="000000"/>
                <w:lang w:val="de-AT"/>
              </w:rPr>
            </w:pPr>
            <w:r w:rsidRPr="00DC2BA7">
              <w:rPr>
                <w:b/>
                <w:color w:val="000000"/>
                <w:lang w:val="de-AT"/>
              </w:rPr>
              <w:t>Österreich</w:t>
            </w:r>
          </w:p>
          <w:p w14:paraId="5F5BC95A" w14:textId="77777777" w:rsidR="009722FB" w:rsidRPr="00DC2BA7" w:rsidRDefault="00B60735" w:rsidP="001C4B98">
            <w:pPr>
              <w:widowControl w:val="0"/>
              <w:spacing w:line="240" w:lineRule="auto"/>
              <w:rPr>
                <w:i/>
                <w:color w:val="000000"/>
                <w:lang w:val="de-AT"/>
              </w:rPr>
            </w:pPr>
            <w:r w:rsidRPr="00DC2BA7">
              <w:rPr>
                <w:color w:val="000000"/>
                <w:lang w:val="de-AT"/>
              </w:rPr>
              <w:t>Novartis Pharma GmbH</w:t>
            </w:r>
          </w:p>
          <w:p w14:paraId="5F4878C1" w14:textId="77777777" w:rsidR="009722FB" w:rsidRPr="00DC2BA7" w:rsidRDefault="00B60735" w:rsidP="001C4B98">
            <w:pPr>
              <w:widowControl w:val="0"/>
              <w:spacing w:line="240" w:lineRule="auto"/>
              <w:rPr>
                <w:color w:val="000000"/>
                <w:lang w:val="de-CH"/>
              </w:rPr>
            </w:pPr>
            <w:r w:rsidRPr="00DC2BA7">
              <w:rPr>
                <w:color w:val="000000"/>
                <w:lang w:val="de-AT"/>
              </w:rPr>
              <w:t>Tel: +43 1 86 6570</w:t>
            </w:r>
          </w:p>
        </w:tc>
      </w:tr>
      <w:tr w:rsidR="00211724" w14:paraId="5D5DA022" w14:textId="77777777" w:rsidTr="001C4B98">
        <w:trPr>
          <w:cantSplit/>
        </w:trPr>
        <w:tc>
          <w:tcPr>
            <w:tcW w:w="4678" w:type="dxa"/>
          </w:tcPr>
          <w:p w14:paraId="08B4E1CD" w14:textId="77777777" w:rsidR="009722FB" w:rsidRPr="00DC2BA7" w:rsidRDefault="00B60735" w:rsidP="001C4B98">
            <w:pPr>
              <w:widowControl w:val="0"/>
              <w:tabs>
                <w:tab w:val="left" w:pos="-720"/>
                <w:tab w:val="left" w:pos="4536"/>
              </w:tabs>
              <w:suppressAutoHyphens/>
              <w:spacing w:line="240" w:lineRule="auto"/>
              <w:rPr>
                <w:b/>
                <w:color w:val="000000"/>
                <w:lang w:val="es-ES"/>
              </w:rPr>
            </w:pPr>
            <w:r w:rsidRPr="00DC2BA7">
              <w:rPr>
                <w:b/>
                <w:color w:val="000000"/>
                <w:lang w:val="es-ES"/>
              </w:rPr>
              <w:t>España</w:t>
            </w:r>
          </w:p>
          <w:p w14:paraId="1E473C6F" w14:textId="77777777" w:rsidR="009722FB" w:rsidRPr="00DC2BA7" w:rsidRDefault="00B60735" w:rsidP="001C4B98">
            <w:pPr>
              <w:widowControl w:val="0"/>
              <w:spacing w:line="240" w:lineRule="auto"/>
              <w:rPr>
                <w:color w:val="000000"/>
                <w:lang w:val="es-ES"/>
              </w:rPr>
            </w:pPr>
            <w:r w:rsidRPr="00DC2BA7">
              <w:rPr>
                <w:color w:val="000000"/>
                <w:lang w:val="pt-BR"/>
              </w:rPr>
              <w:t>Novartis Farmacéutica, S.A.</w:t>
            </w:r>
          </w:p>
          <w:p w14:paraId="2DE62253" w14:textId="77777777" w:rsidR="009722FB" w:rsidRPr="00DC2BA7" w:rsidRDefault="00B60735" w:rsidP="001C4B98">
            <w:pPr>
              <w:widowControl w:val="0"/>
              <w:spacing w:line="240" w:lineRule="auto"/>
              <w:rPr>
                <w:color w:val="000000"/>
                <w:lang w:val="es-ES"/>
              </w:rPr>
            </w:pPr>
            <w:r w:rsidRPr="00DC2BA7">
              <w:rPr>
                <w:color w:val="000000"/>
                <w:lang w:val="es-ES"/>
              </w:rPr>
              <w:t>Tel: +34 93 306 42 00</w:t>
            </w:r>
          </w:p>
          <w:p w14:paraId="70BFA63D" w14:textId="77777777" w:rsidR="009722FB" w:rsidRPr="00DC2BA7" w:rsidRDefault="009722FB" w:rsidP="001C4B98">
            <w:pPr>
              <w:widowControl w:val="0"/>
              <w:tabs>
                <w:tab w:val="left" w:pos="-720"/>
              </w:tabs>
              <w:suppressAutoHyphens/>
              <w:spacing w:line="240" w:lineRule="auto"/>
              <w:rPr>
                <w:color w:val="000000"/>
                <w:lang w:val="es-ES"/>
              </w:rPr>
            </w:pPr>
          </w:p>
        </w:tc>
        <w:tc>
          <w:tcPr>
            <w:tcW w:w="4678" w:type="dxa"/>
          </w:tcPr>
          <w:p w14:paraId="03595512" w14:textId="77777777" w:rsidR="009722FB" w:rsidRPr="00DC2BA7" w:rsidRDefault="00B60735" w:rsidP="001C4B98">
            <w:pPr>
              <w:widowControl w:val="0"/>
              <w:spacing w:line="240" w:lineRule="auto"/>
              <w:rPr>
                <w:b/>
                <w:color w:val="000000"/>
                <w:lang w:val="sv-SE"/>
              </w:rPr>
            </w:pPr>
            <w:r w:rsidRPr="00DC2BA7">
              <w:rPr>
                <w:b/>
                <w:color w:val="000000"/>
                <w:lang w:val="sv-SE"/>
              </w:rPr>
              <w:t>Polska</w:t>
            </w:r>
          </w:p>
          <w:p w14:paraId="15213E07" w14:textId="77777777" w:rsidR="009722FB" w:rsidRPr="00DC2BA7" w:rsidRDefault="00B60735" w:rsidP="001C4B98">
            <w:pPr>
              <w:widowControl w:val="0"/>
              <w:spacing w:line="240" w:lineRule="auto"/>
              <w:rPr>
                <w:color w:val="000000"/>
                <w:lang w:val="pl-PL"/>
              </w:rPr>
            </w:pPr>
            <w:r w:rsidRPr="00DC2BA7">
              <w:rPr>
                <w:color w:val="000000"/>
                <w:lang w:val="pl-PL"/>
              </w:rPr>
              <w:t>Novartis Poland Sp. z o.o.</w:t>
            </w:r>
          </w:p>
          <w:p w14:paraId="375545A5" w14:textId="77777777" w:rsidR="009722FB" w:rsidRPr="00DC2BA7" w:rsidRDefault="00B60735" w:rsidP="001C4B98">
            <w:pPr>
              <w:widowControl w:val="0"/>
              <w:spacing w:line="240" w:lineRule="auto"/>
              <w:rPr>
                <w:color w:val="000000"/>
                <w:lang w:val="pl-PL"/>
              </w:rPr>
            </w:pPr>
            <w:r w:rsidRPr="00DC2BA7">
              <w:rPr>
                <w:color w:val="000000"/>
                <w:lang w:val="pl-PL"/>
              </w:rPr>
              <w:t>Tel.: +48 22 375 4888</w:t>
            </w:r>
          </w:p>
        </w:tc>
      </w:tr>
      <w:tr w:rsidR="00211724" w14:paraId="13079905" w14:textId="77777777" w:rsidTr="001C4B98">
        <w:trPr>
          <w:cantSplit/>
        </w:trPr>
        <w:tc>
          <w:tcPr>
            <w:tcW w:w="4678" w:type="dxa"/>
          </w:tcPr>
          <w:p w14:paraId="6BD52658" w14:textId="77777777" w:rsidR="009722FB" w:rsidRPr="00DC2BA7" w:rsidRDefault="00B60735" w:rsidP="001C4B98">
            <w:pPr>
              <w:widowControl w:val="0"/>
              <w:tabs>
                <w:tab w:val="left" w:pos="-720"/>
                <w:tab w:val="left" w:pos="4536"/>
              </w:tabs>
              <w:suppressAutoHyphens/>
              <w:spacing w:line="240" w:lineRule="auto"/>
              <w:rPr>
                <w:b/>
                <w:color w:val="000000"/>
                <w:lang w:val="fr-FR"/>
              </w:rPr>
            </w:pPr>
            <w:r w:rsidRPr="00DC2BA7">
              <w:rPr>
                <w:b/>
                <w:color w:val="000000"/>
                <w:lang w:val="fr-FR"/>
              </w:rPr>
              <w:t>France</w:t>
            </w:r>
          </w:p>
          <w:p w14:paraId="6B2CF0AF" w14:textId="77777777" w:rsidR="009722FB" w:rsidRPr="00DC2BA7" w:rsidRDefault="00B60735" w:rsidP="001C4B98">
            <w:pPr>
              <w:widowControl w:val="0"/>
              <w:spacing w:line="240" w:lineRule="auto"/>
              <w:rPr>
                <w:color w:val="000000"/>
                <w:lang w:val="fr-FR"/>
              </w:rPr>
            </w:pPr>
            <w:r w:rsidRPr="00DC2BA7">
              <w:rPr>
                <w:color w:val="000000"/>
                <w:lang w:val="fr-FR"/>
              </w:rPr>
              <w:t>Novartis Pharma S.A.S.</w:t>
            </w:r>
          </w:p>
          <w:p w14:paraId="361A4703" w14:textId="77777777" w:rsidR="009722FB" w:rsidRPr="00DC2BA7" w:rsidRDefault="00B60735" w:rsidP="001C4B98">
            <w:pPr>
              <w:widowControl w:val="0"/>
              <w:spacing w:line="240" w:lineRule="auto"/>
              <w:rPr>
                <w:color w:val="000000"/>
                <w:lang w:val="fr-FR"/>
              </w:rPr>
            </w:pPr>
            <w:r w:rsidRPr="00DC2BA7">
              <w:rPr>
                <w:color w:val="000000"/>
                <w:lang w:val="fr-FR"/>
              </w:rPr>
              <w:t>Tél: +33 1 55 47 66 00</w:t>
            </w:r>
          </w:p>
          <w:p w14:paraId="2923050C" w14:textId="77777777" w:rsidR="009722FB" w:rsidRPr="00DC2BA7" w:rsidRDefault="009722FB" w:rsidP="001C4B98">
            <w:pPr>
              <w:widowControl w:val="0"/>
              <w:spacing w:line="240" w:lineRule="auto"/>
              <w:rPr>
                <w:b/>
                <w:color w:val="000000"/>
                <w:lang w:val="pl-PL"/>
              </w:rPr>
            </w:pPr>
          </w:p>
        </w:tc>
        <w:tc>
          <w:tcPr>
            <w:tcW w:w="4678" w:type="dxa"/>
          </w:tcPr>
          <w:p w14:paraId="3F8577B9" w14:textId="77777777" w:rsidR="009722FB" w:rsidRPr="00DC2BA7" w:rsidRDefault="00B60735" w:rsidP="001C4B98">
            <w:pPr>
              <w:widowControl w:val="0"/>
              <w:spacing w:line="240" w:lineRule="auto"/>
              <w:rPr>
                <w:color w:val="000000"/>
                <w:lang w:val="pt-PT"/>
              </w:rPr>
            </w:pPr>
            <w:r w:rsidRPr="00DC2BA7">
              <w:rPr>
                <w:b/>
                <w:color w:val="000000"/>
                <w:lang w:val="pt-PT"/>
              </w:rPr>
              <w:t>Portugal</w:t>
            </w:r>
          </w:p>
          <w:p w14:paraId="7E4ED04A" w14:textId="77777777" w:rsidR="009722FB" w:rsidRPr="00DC2BA7" w:rsidRDefault="00B60735" w:rsidP="001C4B98">
            <w:pPr>
              <w:pStyle w:val="Text"/>
              <w:widowControl w:val="0"/>
              <w:spacing w:before="0"/>
              <w:jc w:val="left"/>
              <w:rPr>
                <w:color w:val="000000"/>
                <w:sz w:val="22"/>
                <w:lang w:val="pt-BR"/>
              </w:rPr>
            </w:pPr>
            <w:r w:rsidRPr="00DC2BA7">
              <w:rPr>
                <w:color w:val="000000"/>
                <w:sz w:val="22"/>
                <w:lang w:val="pt-BR"/>
              </w:rPr>
              <w:t>Novartis Farma - Produtos Farmacêuticos, S.A.</w:t>
            </w:r>
          </w:p>
          <w:p w14:paraId="3099B027" w14:textId="77777777" w:rsidR="009722FB" w:rsidRPr="00DC2BA7" w:rsidRDefault="00B60735" w:rsidP="001C4B98">
            <w:pPr>
              <w:widowControl w:val="0"/>
              <w:tabs>
                <w:tab w:val="left" w:pos="-720"/>
              </w:tabs>
              <w:suppressAutoHyphens/>
              <w:spacing w:line="240" w:lineRule="auto"/>
              <w:rPr>
                <w:color w:val="000000"/>
                <w:lang w:val="de-CH"/>
              </w:rPr>
            </w:pPr>
            <w:r w:rsidRPr="00DC2BA7">
              <w:rPr>
                <w:color w:val="000000"/>
                <w:lang w:val="pt-PT"/>
              </w:rPr>
              <w:t>Tel: +351 21 000 8600</w:t>
            </w:r>
          </w:p>
        </w:tc>
      </w:tr>
      <w:tr w:rsidR="00211724" w14:paraId="7BAF9FF0" w14:textId="77777777" w:rsidTr="001C4B98">
        <w:trPr>
          <w:cantSplit/>
        </w:trPr>
        <w:tc>
          <w:tcPr>
            <w:tcW w:w="4678" w:type="dxa"/>
          </w:tcPr>
          <w:p w14:paraId="258607EB" w14:textId="77777777" w:rsidR="009722FB" w:rsidRPr="00DC2BA7" w:rsidRDefault="00B60735" w:rsidP="001C4B98">
            <w:pPr>
              <w:pStyle w:val="Smalltext120"/>
              <w:tabs>
                <w:tab w:val="left" w:pos="567"/>
              </w:tabs>
              <w:rPr>
                <w:b/>
                <w:sz w:val="22"/>
                <w:szCs w:val="22"/>
                <w:lang w:val="sv-SE"/>
              </w:rPr>
            </w:pPr>
            <w:r w:rsidRPr="00DC2BA7">
              <w:rPr>
                <w:b/>
                <w:sz w:val="22"/>
                <w:szCs w:val="22"/>
                <w:lang w:val="sv-SE"/>
              </w:rPr>
              <w:t>Hrvatska</w:t>
            </w:r>
          </w:p>
          <w:p w14:paraId="21EA9791" w14:textId="77777777" w:rsidR="009722FB" w:rsidRPr="00DC2BA7" w:rsidRDefault="00B60735" w:rsidP="001C4B98">
            <w:pPr>
              <w:pStyle w:val="Smalltext120"/>
              <w:tabs>
                <w:tab w:val="left" w:pos="567"/>
              </w:tabs>
              <w:rPr>
                <w:sz w:val="22"/>
                <w:szCs w:val="22"/>
                <w:lang w:val="sv-SE"/>
              </w:rPr>
            </w:pPr>
            <w:r w:rsidRPr="00DC2BA7">
              <w:rPr>
                <w:sz w:val="22"/>
                <w:szCs w:val="22"/>
                <w:lang w:val="sv-SE"/>
              </w:rPr>
              <w:t>Novartis Hrvatska d.o.o.</w:t>
            </w:r>
          </w:p>
          <w:p w14:paraId="3FC55D4F" w14:textId="77777777" w:rsidR="009722FB" w:rsidRPr="00DC2BA7" w:rsidRDefault="00B60735" w:rsidP="001C4B98">
            <w:pPr>
              <w:pStyle w:val="Smalltext120"/>
              <w:tabs>
                <w:tab w:val="left" w:pos="567"/>
              </w:tabs>
              <w:rPr>
                <w:sz w:val="22"/>
                <w:szCs w:val="22"/>
              </w:rPr>
            </w:pPr>
            <w:r w:rsidRPr="00DC2BA7">
              <w:rPr>
                <w:sz w:val="22"/>
                <w:szCs w:val="22"/>
              </w:rPr>
              <w:t>Tel. +385 1 6274 220</w:t>
            </w:r>
          </w:p>
          <w:p w14:paraId="11996C0E" w14:textId="77777777" w:rsidR="009722FB" w:rsidRPr="00DC2BA7" w:rsidRDefault="009722FB" w:rsidP="001C4B98">
            <w:pPr>
              <w:widowControl w:val="0"/>
              <w:tabs>
                <w:tab w:val="left" w:pos="-720"/>
                <w:tab w:val="left" w:pos="4536"/>
              </w:tabs>
              <w:suppressAutoHyphens/>
              <w:spacing w:line="240" w:lineRule="auto"/>
              <w:rPr>
                <w:b/>
                <w:color w:val="000000"/>
                <w:lang w:val="fr-FR"/>
              </w:rPr>
            </w:pPr>
          </w:p>
        </w:tc>
        <w:tc>
          <w:tcPr>
            <w:tcW w:w="4678" w:type="dxa"/>
          </w:tcPr>
          <w:p w14:paraId="45D30C15" w14:textId="77777777" w:rsidR="009722FB" w:rsidRPr="00DC2BA7" w:rsidRDefault="00B60735" w:rsidP="001C4B98">
            <w:pPr>
              <w:spacing w:line="240" w:lineRule="auto"/>
              <w:rPr>
                <w:b/>
                <w:noProof/>
                <w:color w:val="000000"/>
                <w:lang w:val="it-IT"/>
              </w:rPr>
            </w:pPr>
            <w:r w:rsidRPr="00DC2BA7">
              <w:rPr>
                <w:b/>
                <w:noProof/>
                <w:color w:val="000000"/>
                <w:lang w:val="it-IT"/>
              </w:rPr>
              <w:t>România</w:t>
            </w:r>
          </w:p>
          <w:p w14:paraId="4C8367E8" w14:textId="77777777" w:rsidR="009722FB" w:rsidRPr="00DC2BA7" w:rsidRDefault="00B60735" w:rsidP="001C4B98">
            <w:pPr>
              <w:spacing w:line="240" w:lineRule="auto"/>
              <w:rPr>
                <w:noProof/>
                <w:color w:val="000000"/>
                <w:lang w:val="it-IT"/>
              </w:rPr>
            </w:pPr>
            <w:r w:rsidRPr="00DC2BA7">
              <w:rPr>
                <w:noProof/>
                <w:color w:val="000000"/>
                <w:lang w:val="it-IT"/>
              </w:rPr>
              <w:t>Novartis Pharma Services Romania SRL</w:t>
            </w:r>
          </w:p>
          <w:p w14:paraId="683606CC" w14:textId="77777777" w:rsidR="009722FB" w:rsidRPr="00DC2BA7" w:rsidRDefault="00B60735" w:rsidP="001C4B98">
            <w:pPr>
              <w:widowControl w:val="0"/>
              <w:tabs>
                <w:tab w:val="left" w:pos="-720"/>
              </w:tabs>
              <w:suppressAutoHyphens/>
              <w:spacing w:line="240" w:lineRule="auto"/>
              <w:rPr>
                <w:color w:val="000000"/>
                <w:lang w:val="de-CH"/>
              </w:rPr>
            </w:pPr>
            <w:r w:rsidRPr="00DC2BA7">
              <w:rPr>
                <w:noProof/>
                <w:color w:val="000000"/>
                <w:lang w:val="it-IT"/>
              </w:rPr>
              <w:t>Tel: +40 21 31299 01</w:t>
            </w:r>
          </w:p>
        </w:tc>
      </w:tr>
      <w:tr w:rsidR="00211724" w14:paraId="670BEE62" w14:textId="77777777" w:rsidTr="001C4B98">
        <w:trPr>
          <w:cantSplit/>
        </w:trPr>
        <w:tc>
          <w:tcPr>
            <w:tcW w:w="4678" w:type="dxa"/>
          </w:tcPr>
          <w:p w14:paraId="1B97C69B" w14:textId="77777777" w:rsidR="009722FB" w:rsidRPr="00DC2BA7" w:rsidRDefault="00B60735" w:rsidP="001C4B98">
            <w:pPr>
              <w:widowControl w:val="0"/>
              <w:spacing w:line="240" w:lineRule="auto"/>
              <w:rPr>
                <w:color w:val="000000"/>
              </w:rPr>
            </w:pPr>
            <w:r w:rsidRPr="00DC2BA7">
              <w:rPr>
                <w:b/>
                <w:color w:val="000000"/>
              </w:rPr>
              <w:t>Ireland</w:t>
            </w:r>
          </w:p>
          <w:p w14:paraId="28AAEB12" w14:textId="77777777" w:rsidR="009722FB" w:rsidRPr="00DC2BA7" w:rsidRDefault="00B60735" w:rsidP="001C4B98">
            <w:pPr>
              <w:widowControl w:val="0"/>
              <w:spacing w:line="240" w:lineRule="auto"/>
              <w:rPr>
                <w:color w:val="000000"/>
              </w:rPr>
            </w:pPr>
            <w:r w:rsidRPr="00DC2BA7">
              <w:rPr>
                <w:color w:val="000000"/>
              </w:rPr>
              <w:t>Novartis Ireland Limited</w:t>
            </w:r>
          </w:p>
          <w:p w14:paraId="4008E54F" w14:textId="77777777" w:rsidR="009722FB" w:rsidRPr="00DC2BA7" w:rsidRDefault="00B60735" w:rsidP="001C4B98">
            <w:pPr>
              <w:widowControl w:val="0"/>
              <w:spacing w:line="240" w:lineRule="auto"/>
              <w:rPr>
                <w:color w:val="000000"/>
              </w:rPr>
            </w:pPr>
            <w:r w:rsidRPr="00DC2BA7">
              <w:rPr>
                <w:color w:val="000000"/>
              </w:rPr>
              <w:t>Tel: +353 1 260 12 55</w:t>
            </w:r>
          </w:p>
          <w:p w14:paraId="3051E463" w14:textId="77777777" w:rsidR="009722FB" w:rsidRPr="00DC2BA7" w:rsidRDefault="009722FB" w:rsidP="001C4B98">
            <w:pPr>
              <w:widowControl w:val="0"/>
              <w:tabs>
                <w:tab w:val="left" w:pos="-720"/>
              </w:tabs>
              <w:suppressAutoHyphens/>
              <w:spacing w:line="240" w:lineRule="auto"/>
              <w:rPr>
                <w:color w:val="000000"/>
              </w:rPr>
            </w:pPr>
          </w:p>
        </w:tc>
        <w:tc>
          <w:tcPr>
            <w:tcW w:w="4678" w:type="dxa"/>
          </w:tcPr>
          <w:p w14:paraId="50B377E4" w14:textId="77777777" w:rsidR="009722FB" w:rsidRPr="00DC2BA7" w:rsidRDefault="00B60735" w:rsidP="001C4B98">
            <w:pPr>
              <w:widowControl w:val="0"/>
              <w:spacing w:line="240" w:lineRule="auto"/>
              <w:rPr>
                <w:color w:val="000000"/>
                <w:lang w:val="sl-SI"/>
              </w:rPr>
            </w:pPr>
            <w:r w:rsidRPr="00DC2BA7">
              <w:rPr>
                <w:b/>
                <w:color w:val="000000"/>
                <w:lang w:val="sl-SI"/>
              </w:rPr>
              <w:t>Slovenija</w:t>
            </w:r>
          </w:p>
          <w:p w14:paraId="100B3C13" w14:textId="77777777" w:rsidR="009722FB" w:rsidRPr="00DC2BA7" w:rsidRDefault="00B60735" w:rsidP="001C4B98">
            <w:pPr>
              <w:widowControl w:val="0"/>
              <w:spacing w:line="240" w:lineRule="auto"/>
              <w:rPr>
                <w:color w:val="000000"/>
                <w:lang w:val="sl-SI"/>
              </w:rPr>
            </w:pPr>
            <w:r w:rsidRPr="00DC2BA7">
              <w:rPr>
                <w:color w:val="000000"/>
                <w:lang w:val="sl-SI"/>
              </w:rPr>
              <w:t>Novartis Pharma Services Inc.</w:t>
            </w:r>
          </w:p>
          <w:p w14:paraId="1A0C5B01" w14:textId="77777777" w:rsidR="009722FB" w:rsidRPr="00DC2BA7" w:rsidRDefault="00B60735" w:rsidP="001C4B98">
            <w:pPr>
              <w:widowControl w:val="0"/>
              <w:spacing w:line="240" w:lineRule="auto"/>
              <w:rPr>
                <w:color w:val="000000"/>
                <w:lang w:val="sl-SI"/>
              </w:rPr>
            </w:pPr>
            <w:r w:rsidRPr="00DC2BA7">
              <w:rPr>
                <w:color w:val="000000"/>
                <w:lang w:val="sl-SI"/>
              </w:rPr>
              <w:t>Tel: +386 1 300 75 50</w:t>
            </w:r>
          </w:p>
        </w:tc>
      </w:tr>
      <w:tr w:rsidR="00211724" w14:paraId="7034C8D6" w14:textId="77777777" w:rsidTr="001C4B98">
        <w:trPr>
          <w:cantSplit/>
        </w:trPr>
        <w:tc>
          <w:tcPr>
            <w:tcW w:w="4678" w:type="dxa"/>
          </w:tcPr>
          <w:p w14:paraId="4FC50835" w14:textId="77777777" w:rsidR="009722FB" w:rsidRPr="00DC2BA7" w:rsidRDefault="00B60735" w:rsidP="001C4B98">
            <w:pPr>
              <w:widowControl w:val="0"/>
              <w:spacing w:line="240" w:lineRule="auto"/>
              <w:rPr>
                <w:b/>
                <w:color w:val="000000"/>
                <w:lang w:val="is-IS"/>
              </w:rPr>
            </w:pPr>
            <w:r w:rsidRPr="00DC2BA7">
              <w:rPr>
                <w:b/>
                <w:color w:val="000000"/>
                <w:lang w:val="is-IS"/>
              </w:rPr>
              <w:t>Ísland</w:t>
            </w:r>
          </w:p>
          <w:p w14:paraId="54D8B497" w14:textId="77777777" w:rsidR="009722FB" w:rsidRPr="00DC2BA7" w:rsidRDefault="00B60735" w:rsidP="001C4B98">
            <w:pPr>
              <w:widowControl w:val="0"/>
              <w:spacing w:line="240" w:lineRule="auto"/>
              <w:rPr>
                <w:color w:val="000000"/>
                <w:lang w:val="is-IS"/>
              </w:rPr>
            </w:pPr>
            <w:r w:rsidRPr="00DC2BA7">
              <w:rPr>
                <w:color w:val="000000"/>
                <w:lang w:val="is-IS"/>
              </w:rPr>
              <w:t>Vistor hf.</w:t>
            </w:r>
          </w:p>
          <w:p w14:paraId="1894EECF" w14:textId="77777777" w:rsidR="009722FB" w:rsidRPr="00DC2BA7" w:rsidRDefault="00B60735" w:rsidP="001C4B98">
            <w:pPr>
              <w:widowControl w:val="0"/>
              <w:tabs>
                <w:tab w:val="left" w:pos="-720"/>
              </w:tabs>
              <w:suppressAutoHyphens/>
              <w:spacing w:line="240" w:lineRule="auto"/>
              <w:rPr>
                <w:color w:val="000000"/>
                <w:lang w:val="is-IS"/>
              </w:rPr>
            </w:pPr>
            <w:r w:rsidRPr="00DC2BA7">
              <w:rPr>
                <w:noProof/>
                <w:color w:val="000000"/>
                <w:lang w:val="it-IT"/>
              </w:rPr>
              <w:t>S</w:t>
            </w:r>
            <w:r w:rsidRPr="00DC2BA7">
              <w:rPr>
                <w:noProof/>
                <w:color w:val="000000"/>
                <w:lang w:val="cs-CZ"/>
              </w:rPr>
              <w:t>í</w:t>
            </w:r>
            <w:r w:rsidRPr="00DC2BA7">
              <w:rPr>
                <w:noProof/>
                <w:color w:val="000000"/>
                <w:lang w:val="it-IT"/>
              </w:rPr>
              <w:t>mi</w:t>
            </w:r>
            <w:r w:rsidRPr="00DC2BA7">
              <w:rPr>
                <w:color w:val="000000"/>
                <w:lang w:val="is-IS"/>
              </w:rPr>
              <w:t>: +354 535 7000</w:t>
            </w:r>
          </w:p>
          <w:p w14:paraId="249A2888" w14:textId="77777777" w:rsidR="009722FB" w:rsidRPr="00DC2BA7" w:rsidRDefault="009722FB" w:rsidP="001C4B98">
            <w:pPr>
              <w:widowControl w:val="0"/>
              <w:spacing w:line="240" w:lineRule="auto"/>
              <w:rPr>
                <w:b/>
                <w:color w:val="000000"/>
                <w:lang w:val="it-IT"/>
              </w:rPr>
            </w:pPr>
          </w:p>
        </w:tc>
        <w:tc>
          <w:tcPr>
            <w:tcW w:w="4678" w:type="dxa"/>
          </w:tcPr>
          <w:p w14:paraId="4911BF20" w14:textId="77777777" w:rsidR="009722FB" w:rsidRPr="00DC2BA7" w:rsidRDefault="00B60735" w:rsidP="001C4B98">
            <w:pPr>
              <w:widowControl w:val="0"/>
              <w:tabs>
                <w:tab w:val="left" w:pos="-720"/>
              </w:tabs>
              <w:suppressAutoHyphens/>
              <w:spacing w:line="240" w:lineRule="auto"/>
              <w:rPr>
                <w:b/>
                <w:color w:val="000000"/>
                <w:lang w:val="sk-SK"/>
              </w:rPr>
            </w:pPr>
            <w:r w:rsidRPr="00DC2BA7">
              <w:rPr>
                <w:b/>
                <w:color w:val="000000"/>
                <w:lang w:val="sk-SK"/>
              </w:rPr>
              <w:t>Slovenská republika</w:t>
            </w:r>
          </w:p>
          <w:p w14:paraId="48DE00AC" w14:textId="77777777" w:rsidR="009722FB" w:rsidRPr="00DC2BA7" w:rsidRDefault="00B60735" w:rsidP="001C4B98">
            <w:pPr>
              <w:widowControl w:val="0"/>
              <w:spacing w:line="240" w:lineRule="auto"/>
              <w:rPr>
                <w:i/>
                <w:color w:val="000000"/>
                <w:lang w:val="sk-SK"/>
              </w:rPr>
            </w:pPr>
            <w:r w:rsidRPr="00DC2BA7">
              <w:rPr>
                <w:color w:val="000000"/>
                <w:lang w:val="sk-SK"/>
              </w:rPr>
              <w:t>Novartis Slovakia s.r.o.</w:t>
            </w:r>
          </w:p>
          <w:p w14:paraId="07CC9C5B" w14:textId="77777777" w:rsidR="009722FB" w:rsidRPr="00DC2BA7" w:rsidRDefault="00B60735" w:rsidP="001C4B98">
            <w:pPr>
              <w:widowControl w:val="0"/>
              <w:spacing w:line="240" w:lineRule="auto"/>
              <w:rPr>
                <w:color w:val="000000"/>
                <w:lang w:val="sk-SK"/>
              </w:rPr>
            </w:pPr>
            <w:r w:rsidRPr="00DC2BA7">
              <w:rPr>
                <w:color w:val="000000"/>
                <w:lang w:val="sk-SK"/>
              </w:rPr>
              <w:t>Tel: +421 2 5542 5439</w:t>
            </w:r>
          </w:p>
          <w:p w14:paraId="4F9708AE" w14:textId="77777777" w:rsidR="009722FB" w:rsidRPr="00DC2BA7" w:rsidRDefault="009722FB" w:rsidP="001C4B98">
            <w:pPr>
              <w:widowControl w:val="0"/>
              <w:tabs>
                <w:tab w:val="left" w:pos="-720"/>
              </w:tabs>
              <w:suppressAutoHyphens/>
              <w:spacing w:line="240" w:lineRule="auto"/>
              <w:rPr>
                <w:b/>
                <w:color w:val="000000"/>
                <w:lang w:val="sk-SK"/>
              </w:rPr>
            </w:pPr>
          </w:p>
        </w:tc>
      </w:tr>
      <w:tr w:rsidR="00211724" w:rsidRPr="00410B74" w14:paraId="3CBCD772" w14:textId="77777777" w:rsidTr="001C4B98">
        <w:trPr>
          <w:cantSplit/>
        </w:trPr>
        <w:tc>
          <w:tcPr>
            <w:tcW w:w="4678" w:type="dxa"/>
          </w:tcPr>
          <w:p w14:paraId="34099A7A" w14:textId="77777777" w:rsidR="009722FB" w:rsidRPr="00DC2BA7" w:rsidRDefault="00B60735" w:rsidP="001C4B98">
            <w:pPr>
              <w:widowControl w:val="0"/>
              <w:spacing w:line="240" w:lineRule="auto"/>
              <w:rPr>
                <w:color w:val="000000"/>
                <w:lang w:val="pt-BR"/>
              </w:rPr>
            </w:pPr>
            <w:r w:rsidRPr="00DC2BA7">
              <w:rPr>
                <w:b/>
                <w:color w:val="000000"/>
                <w:lang w:val="pt-BR"/>
              </w:rPr>
              <w:t>Italia</w:t>
            </w:r>
          </w:p>
          <w:p w14:paraId="6F7800FA" w14:textId="77777777" w:rsidR="009722FB" w:rsidRPr="00DC2BA7" w:rsidRDefault="00B60735" w:rsidP="001C4B98">
            <w:pPr>
              <w:widowControl w:val="0"/>
              <w:spacing w:line="240" w:lineRule="auto"/>
              <w:rPr>
                <w:color w:val="000000"/>
                <w:lang w:val="pt-BR"/>
              </w:rPr>
            </w:pPr>
            <w:r w:rsidRPr="00DC2BA7">
              <w:rPr>
                <w:color w:val="000000"/>
                <w:lang w:val="pt-BR"/>
              </w:rPr>
              <w:t>Novartis Farma S.p.A.</w:t>
            </w:r>
          </w:p>
          <w:p w14:paraId="69CA5BAC" w14:textId="77777777" w:rsidR="009722FB" w:rsidRPr="00DC2BA7" w:rsidRDefault="00B60735" w:rsidP="001C4B98">
            <w:pPr>
              <w:widowControl w:val="0"/>
              <w:spacing w:line="240" w:lineRule="auto"/>
              <w:rPr>
                <w:b/>
                <w:color w:val="000000"/>
                <w:lang w:val="pt-PT"/>
              </w:rPr>
            </w:pPr>
            <w:r w:rsidRPr="00DC2BA7">
              <w:rPr>
                <w:color w:val="000000"/>
                <w:lang w:val="it-IT"/>
              </w:rPr>
              <w:t>Tel: +39 02 96 54 1</w:t>
            </w:r>
          </w:p>
        </w:tc>
        <w:tc>
          <w:tcPr>
            <w:tcW w:w="4678" w:type="dxa"/>
          </w:tcPr>
          <w:p w14:paraId="132BC235" w14:textId="77777777" w:rsidR="009722FB" w:rsidRPr="00DC2BA7" w:rsidRDefault="00B60735" w:rsidP="001C4B98">
            <w:pPr>
              <w:widowControl w:val="0"/>
              <w:tabs>
                <w:tab w:val="left" w:pos="-720"/>
                <w:tab w:val="left" w:pos="4536"/>
              </w:tabs>
              <w:suppressAutoHyphens/>
              <w:spacing w:line="240" w:lineRule="auto"/>
              <w:rPr>
                <w:color w:val="000000"/>
                <w:lang w:val="fi-FI"/>
              </w:rPr>
            </w:pPr>
            <w:r w:rsidRPr="00DC2BA7">
              <w:rPr>
                <w:b/>
                <w:color w:val="000000"/>
                <w:lang w:val="fi-FI"/>
              </w:rPr>
              <w:t>Suomi/Finland</w:t>
            </w:r>
          </w:p>
          <w:p w14:paraId="10C6343D" w14:textId="77777777" w:rsidR="009722FB" w:rsidRPr="00DC2BA7" w:rsidRDefault="00B60735" w:rsidP="001C4B98">
            <w:pPr>
              <w:widowControl w:val="0"/>
              <w:spacing w:line="240" w:lineRule="auto"/>
              <w:rPr>
                <w:color w:val="000000"/>
                <w:lang w:val="fi-FI"/>
              </w:rPr>
            </w:pPr>
            <w:r w:rsidRPr="00DC2BA7">
              <w:rPr>
                <w:color w:val="000000"/>
                <w:lang w:val="fi-FI"/>
              </w:rPr>
              <w:t>Novartis Finland Oy</w:t>
            </w:r>
          </w:p>
          <w:p w14:paraId="1ECEB87E" w14:textId="77777777" w:rsidR="009722FB" w:rsidRPr="00DC2BA7" w:rsidRDefault="00B60735" w:rsidP="001C4B98">
            <w:pPr>
              <w:widowControl w:val="0"/>
              <w:spacing w:line="240" w:lineRule="auto"/>
              <w:rPr>
                <w:color w:val="000000"/>
                <w:lang w:val="fi-FI"/>
              </w:rPr>
            </w:pPr>
            <w:r w:rsidRPr="00DC2BA7">
              <w:rPr>
                <w:color w:val="000000"/>
                <w:lang w:val="fi-FI"/>
              </w:rPr>
              <w:t>Puh/Tel: +</w:t>
            </w:r>
            <w:r w:rsidRPr="00DC2BA7">
              <w:rPr>
                <w:color w:val="000000"/>
                <w:lang w:val="sv-SE" w:bidi="he-IL"/>
              </w:rPr>
              <w:t>358 (0)10 6133 200</w:t>
            </w:r>
          </w:p>
          <w:p w14:paraId="7B887351" w14:textId="77777777" w:rsidR="009722FB" w:rsidRPr="00DC2BA7" w:rsidRDefault="009722FB" w:rsidP="001C4B98">
            <w:pPr>
              <w:widowControl w:val="0"/>
              <w:tabs>
                <w:tab w:val="left" w:pos="-720"/>
              </w:tabs>
              <w:suppressAutoHyphens/>
              <w:spacing w:line="240" w:lineRule="auto"/>
              <w:rPr>
                <w:b/>
                <w:color w:val="000000"/>
                <w:lang w:val="sv-SE"/>
              </w:rPr>
            </w:pPr>
          </w:p>
        </w:tc>
      </w:tr>
      <w:tr w:rsidR="00211724" w:rsidRPr="00410B74" w14:paraId="6D53EC07" w14:textId="77777777" w:rsidTr="001C4B98">
        <w:trPr>
          <w:cantSplit/>
        </w:trPr>
        <w:tc>
          <w:tcPr>
            <w:tcW w:w="4678" w:type="dxa"/>
          </w:tcPr>
          <w:p w14:paraId="33A21558" w14:textId="77777777" w:rsidR="009722FB" w:rsidRPr="00DC2BA7" w:rsidRDefault="00B60735" w:rsidP="001C4B98">
            <w:pPr>
              <w:widowControl w:val="0"/>
              <w:spacing w:line="240" w:lineRule="auto"/>
              <w:rPr>
                <w:b/>
                <w:color w:val="000000"/>
                <w:lang w:val="el-GR"/>
              </w:rPr>
            </w:pPr>
            <w:r w:rsidRPr="00DC2BA7">
              <w:rPr>
                <w:b/>
                <w:color w:val="000000"/>
                <w:lang w:val="el-GR"/>
              </w:rPr>
              <w:t>Κύπρος</w:t>
            </w:r>
          </w:p>
          <w:p w14:paraId="6C199E24" w14:textId="77777777" w:rsidR="009722FB" w:rsidRPr="00DC2BA7" w:rsidRDefault="00B60735" w:rsidP="001C4B98">
            <w:pPr>
              <w:widowControl w:val="0"/>
              <w:spacing w:line="240" w:lineRule="auto"/>
              <w:rPr>
                <w:color w:val="000000"/>
                <w:lang w:val="el-GR"/>
              </w:rPr>
            </w:pPr>
            <w:r w:rsidRPr="00DC2BA7">
              <w:rPr>
                <w:color w:val="000000"/>
                <w:lang w:val="fr-FR" w:bidi="he-IL"/>
              </w:rPr>
              <w:t>Novartis Pharma Services Inc.</w:t>
            </w:r>
          </w:p>
          <w:p w14:paraId="2DD4CEBB" w14:textId="77777777" w:rsidR="009722FB" w:rsidRPr="00DC2BA7" w:rsidRDefault="00B60735" w:rsidP="001C4B98">
            <w:pPr>
              <w:widowControl w:val="0"/>
              <w:tabs>
                <w:tab w:val="left" w:pos="-720"/>
              </w:tabs>
              <w:suppressAutoHyphens/>
              <w:spacing w:line="240" w:lineRule="auto"/>
              <w:rPr>
                <w:color w:val="000000"/>
                <w:lang w:val="el-GR"/>
              </w:rPr>
            </w:pPr>
            <w:r w:rsidRPr="00DC2BA7">
              <w:rPr>
                <w:color w:val="000000"/>
                <w:lang w:val="el-GR"/>
              </w:rPr>
              <w:t>Τηλ: +</w:t>
            </w:r>
            <w:r w:rsidRPr="00DC2BA7">
              <w:rPr>
                <w:color w:val="000000"/>
                <w:lang w:val="sv-SE"/>
              </w:rPr>
              <w:t>357 22 690 690</w:t>
            </w:r>
          </w:p>
          <w:p w14:paraId="580B94F4" w14:textId="77777777" w:rsidR="009722FB" w:rsidRPr="00DC2BA7" w:rsidRDefault="009722FB" w:rsidP="001C4B98">
            <w:pPr>
              <w:widowControl w:val="0"/>
              <w:spacing w:line="240" w:lineRule="auto"/>
              <w:rPr>
                <w:b/>
                <w:color w:val="000000"/>
                <w:lang w:val="el-GR"/>
              </w:rPr>
            </w:pPr>
          </w:p>
        </w:tc>
        <w:tc>
          <w:tcPr>
            <w:tcW w:w="4678" w:type="dxa"/>
          </w:tcPr>
          <w:p w14:paraId="4F5E373F" w14:textId="77777777" w:rsidR="009722FB" w:rsidRPr="00DC2BA7" w:rsidRDefault="00B60735" w:rsidP="001C4B98">
            <w:pPr>
              <w:widowControl w:val="0"/>
              <w:tabs>
                <w:tab w:val="left" w:pos="-720"/>
                <w:tab w:val="left" w:pos="4536"/>
              </w:tabs>
              <w:suppressAutoHyphens/>
              <w:spacing w:line="240" w:lineRule="auto"/>
              <w:rPr>
                <w:b/>
                <w:color w:val="000000"/>
                <w:lang w:val="sv-SE"/>
              </w:rPr>
            </w:pPr>
            <w:r w:rsidRPr="00DC2BA7">
              <w:rPr>
                <w:b/>
                <w:color w:val="000000"/>
                <w:lang w:val="sv-SE"/>
              </w:rPr>
              <w:t>Sverige</w:t>
            </w:r>
          </w:p>
          <w:p w14:paraId="6C7A4739" w14:textId="77777777" w:rsidR="009722FB" w:rsidRPr="00DC2BA7" w:rsidRDefault="00B60735" w:rsidP="001C4B98">
            <w:pPr>
              <w:widowControl w:val="0"/>
              <w:spacing w:line="240" w:lineRule="auto"/>
              <w:rPr>
                <w:color w:val="000000"/>
                <w:lang w:val="sv-SE"/>
              </w:rPr>
            </w:pPr>
            <w:r w:rsidRPr="00DC2BA7">
              <w:rPr>
                <w:color w:val="000000"/>
                <w:lang w:val="sv-SE"/>
              </w:rPr>
              <w:t>Novartis Sverige AB</w:t>
            </w:r>
          </w:p>
          <w:p w14:paraId="2A0B3FA8" w14:textId="77777777" w:rsidR="009722FB" w:rsidRPr="00DC2BA7" w:rsidRDefault="00B60735" w:rsidP="001C4B98">
            <w:pPr>
              <w:widowControl w:val="0"/>
              <w:spacing w:line="240" w:lineRule="auto"/>
              <w:rPr>
                <w:color w:val="000000"/>
                <w:lang w:val="sv-SE"/>
              </w:rPr>
            </w:pPr>
            <w:r w:rsidRPr="00DC2BA7">
              <w:rPr>
                <w:color w:val="000000"/>
                <w:lang w:val="sv-SE"/>
              </w:rPr>
              <w:t>Tel: +46 8 732 32 00</w:t>
            </w:r>
          </w:p>
          <w:p w14:paraId="0C95E3E1" w14:textId="77777777" w:rsidR="009722FB" w:rsidRPr="00DC2BA7" w:rsidRDefault="009722FB" w:rsidP="001C4B98">
            <w:pPr>
              <w:widowControl w:val="0"/>
              <w:tabs>
                <w:tab w:val="left" w:pos="-720"/>
                <w:tab w:val="left" w:pos="4536"/>
              </w:tabs>
              <w:suppressAutoHyphens/>
              <w:spacing w:line="240" w:lineRule="auto"/>
              <w:rPr>
                <w:b/>
                <w:color w:val="000000"/>
                <w:lang w:val="fi-FI"/>
              </w:rPr>
            </w:pPr>
          </w:p>
        </w:tc>
      </w:tr>
      <w:tr w:rsidR="00211724" w14:paraId="1869CB08" w14:textId="77777777" w:rsidTr="001C4B98">
        <w:trPr>
          <w:cantSplit/>
        </w:trPr>
        <w:tc>
          <w:tcPr>
            <w:tcW w:w="4678" w:type="dxa"/>
          </w:tcPr>
          <w:p w14:paraId="4792B8B6" w14:textId="77777777" w:rsidR="009722FB" w:rsidRPr="00DC2BA7" w:rsidRDefault="00B60735" w:rsidP="001C4B98">
            <w:pPr>
              <w:widowControl w:val="0"/>
              <w:spacing w:line="240" w:lineRule="auto"/>
              <w:rPr>
                <w:b/>
                <w:color w:val="000000"/>
                <w:lang w:val="lv-LV"/>
              </w:rPr>
            </w:pPr>
            <w:r w:rsidRPr="00DC2BA7">
              <w:rPr>
                <w:b/>
                <w:color w:val="000000"/>
                <w:lang w:val="lv-LV"/>
              </w:rPr>
              <w:t>Latvija</w:t>
            </w:r>
          </w:p>
          <w:p w14:paraId="62C4F4CF" w14:textId="77777777" w:rsidR="009722FB" w:rsidRPr="00DC2BA7" w:rsidRDefault="00B60735" w:rsidP="001C4B98">
            <w:pPr>
              <w:widowControl w:val="0"/>
              <w:spacing w:line="240" w:lineRule="auto"/>
              <w:rPr>
                <w:color w:val="000000"/>
                <w:lang w:val="lv-LV"/>
              </w:rPr>
            </w:pPr>
            <w:r w:rsidRPr="00DC2BA7">
              <w:rPr>
                <w:lang w:val="it-IT"/>
              </w:rPr>
              <w:t>SIA Novartis Baltics</w:t>
            </w:r>
          </w:p>
          <w:p w14:paraId="38F0891C" w14:textId="77777777" w:rsidR="009722FB" w:rsidRPr="00DC2BA7" w:rsidRDefault="00B60735" w:rsidP="001C4B98">
            <w:pPr>
              <w:widowControl w:val="0"/>
              <w:tabs>
                <w:tab w:val="left" w:pos="-720"/>
              </w:tabs>
              <w:suppressAutoHyphens/>
              <w:spacing w:line="240" w:lineRule="auto"/>
              <w:rPr>
                <w:color w:val="000000"/>
                <w:lang w:val="lv-LV"/>
              </w:rPr>
            </w:pPr>
            <w:r w:rsidRPr="00DC2BA7">
              <w:rPr>
                <w:color w:val="000000"/>
                <w:lang w:val="lv-LV"/>
              </w:rPr>
              <w:t>Tel: +371 67 887 070</w:t>
            </w:r>
          </w:p>
          <w:p w14:paraId="7EC8BDD3" w14:textId="77777777" w:rsidR="009722FB" w:rsidRPr="00DC2BA7" w:rsidRDefault="009722FB" w:rsidP="001C4B98">
            <w:pPr>
              <w:widowControl w:val="0"/>
              <w:tabs>
                <w:tab w:val="left" w:pos="-720"/>
              </w:tabs>
              <w:suppressAutoHyphens/>
              <w:spacing w:line="240" w:lineRule="auto"/>
              <w:rPr>
                <w:color w:val="000000"/>
                <w:lang w:val="fi-FI"/>
              </w:rPr>
            </w:pPr>
          </w:p>
        </w:tc>
        <w:tc>
          <w:tcPr>
            <w:tcW w:w="4678" w:type="dxa"/>
          </w:tcPr>
          <w:p w14:paraId="13F77C57" w14:textId="77777777" w:rsidR="009722FB" w:rsidRPr="00A2093F" w:rsidRDefault="009722FB" w:rsidP="001C4B98">
            <w:pPr>
              <w:widowControl w:val="0"/>
              <w:spacing w:line="240" w:lineRule="auto"/>
              <w:rPr>
                <w:color w:val="000000"/>
                <w:lang w:val="en-US"/>
              </w:rPr>
            </w:pPr>
          </w:p>
        </w:tc>
      </w:tr>
    </w:tbl>
    <w:p w14:paraId="2D9EB8F1" w14:textId="77777777" w:rsidR="009722FB" w:rsidRPr="00DC2BA7" w:rsidRDefault="009722FB" w:rsidP="00535973">
      <w:pPr>
        <w:widowControl w:val="0"/>
        <w:tabs>
          <w:tab w:val="clear" w:pos="567"/>
        </w:tabs>
        <w:spacing w:line="240" w:lineRule="auto"/>
        <w:ind w:right="-449"/>
        <w:rPr>
          <w:color w:val="000000"/>
          <w:lang w:val="de-CH"/>
        </w:rPr>
      </w:pPr>
    </w:p>
    <w:p w14:paraId="3D29B085" w14:textId="77777777" w:rsidR="009722FB" w:rsidRPr="00DC2BA7" w:rsidRDefault="00B60735" w:rsidP="00535973">
      <w:pPr>
        <w:widowControl w:val="0"/>
        <w:numPr>
          <w:ilvl w:val="12"/>
          <w:numId w:val="0"/>
        </w:numPr>
        <w:spacing w:line="240" w:lineRule="auto"/>
        <w:ind w:right="-2"/>
        <w:rPr>
          <w:b/>
          <w:bCs/>
          <w:lang w:val="sv-SE"/>
        </w:rPr>
      </w:pPr>
      <w:r w:rsidRPr="00DC2BA7">
        <w:rPr>
          <w:b/>
          <w:bCs/>
          <w:lang w:val="sv-SE"/>
        </w:rPr>
        <w:t>Denna bipacksedel ändrades senast</w:t>
      </w:r>
    </w:p>
    <w:p w14:paraId="0365B649" w14:textId="77777777" w:rsidR="009722FB" w:rsidRPr="00DC2BA7" w:rsidRDefault="009722FB" w:rsidP="00535973">
      <w:pPr>
        <w:widowControl w:val="0"/>
        <w:numPr>
          <w:ilvl w:val="12"/>
          <w:numId w:val="0"/>
        </w:numPr>
        <w:spacing w:line="240" w:lineRule="auto"/>
        <w:ind w:right="-2"/>
        <w:rPr>
          <w:bCs/>
          <w:lang w:val="sv-SE"/>
        </w:rPr>
      </w:pPr>
    </w:p>
    <w:p w14:paraId="700ECB6F" w14:textId="77777777" w:rsidR="009722FB" w:rsidRPr="00DC2BA7" w:rsidRDefault="00B60735" w:rsidP="00535973">
      <w:pPr>
        <w:keepNext/>
        <w:numPr>
          <w:ilvl w:val="12"/>
          <w:numId w:val="0"/>
        </w:numPr>
        <w:spacing w:line="240" w:lineRule="auto"/>
        <w:rPr>
          <w:b/>
          <w:noProof/>
          <w:szCs w:val="24"/>
          <w:lang w:val="sv-SE"/>
        </w:rPr>
      </w:pPr>
      <w:r w:rsidRPr="00DC2BA7">
        <w:rPr>
          <w:b/>
          <w:noProof/>
          <w:szCs w:val="24"/>
          <w:lang w:val="sv-SE"/>
        </w:rPr>
        <w:t>Övriga informationskällor</w:t>
      </w:r>
    </w:p>
    <w:p w14:paraId="029F5504" w14:textId="77777777" w:rsidR="009722FB" w:rsidRPr="00DC2BA7" w:rsidRDefault="00B60735" w:rsidP="009722FB">
      <w:pPr>
        <w:numPr>
          <w:ilvl w:val="12"/>
          <w:numId w:val="0"/>
        </w:numPr>
        <w:spacing w:line="240" w:lineRule="auto"/>
        <w:ind w:right="-2"/>
        <w:jc w:val="both"/>
        <w:rPr>
          <w:noProof/>
          <w:lang w:val="sv-SE"/>
        </w:rPr>
      </w:pPr>
      <w:r w:rsidRPr="00DC2BA7">
        <w:rPr>
          <w:noProof/>
          <w:szCs w:val="24"/>
          <w:lang w:val="sv-SE"/>
        </w:rPr>
        <w:t xml:space="preserve">Ytterligare information om detta läkemedel finns på Europeiska läkemedelsmyndighetens webbplats </w:t>
      </w:r>
      <w:hyperlink r:id="rId51" w:history="1">
        <w:r w:rsidRPr="00DC2BA7">
          <w:rPr>
            <w:rStyle w:val="Hyperlink"/>
            <w:noProof/>
            <w:szCs w:val="24"/>
            <w:lang w:val="sv-SE"/>
          </w:rPr>
          <w:t>http://www.ema.europa.eu</w:t>
        </w:r>
      </w:hyperlink>
    </w:p>
    <w:p w14:paraId="358D3F50" w14:textId="052EA331" w:rsidR="009722FB" w:rsidRDefault="00B60735" w:rsidP="009722FB">
      <w:pPr>
        <w:spacing w:line="240" w:lineRule="auto"/>
        <w:rPr>
          <w:b/>
          <w:bCs/>
          <w:lang w:val="sv-SE"/>
        </w:rPr>
      </w:pPr>
      <w:r w:rsidRPr="004169A9">
        <w:rPr>
          <w:b/>
          <w:bCs/>
          <w:noProof/>
          <w:lang w:val="sv-SE"/>
        </w:rPr>
        <w:br w:type="page"/>
      </w:r>
      <w:bookmarkStart w:id="22" w:name="_Hlk132898161"/>
      <w:r w:rsidR="009D024B" w:rsidRPr="004169A9">
        <w:rPr>
          <w:b/>
          <w:bCs/>
          <w:lang w:val="sv-SE"/>
        </w:rPr>
        <w:lastRenderedPageBreak/>
        <w:t xml:space="preserve">INSTRUKTIONER FÖR ANVÄNDNING AV XOLAIR FÖRFYLLD </w:t>
      </w:r>
      <w:r w:rsidR="00FA0FFF">
        <w:rPr>
          <w:b/>
          <w:bCs/>
          <w:lang w:val="sv-SE"/>
        </w:rPr>
        <w:t>INJEKTIONS</w:t>
      </w:r>
      <w:r w:rsidR="00447703" w:rsidRPr="004169A9">
        <w:rPr>
          <w:b/>
          <w:bCs/>
          <w:lang w:val="sv-SE"/>
        </w:rPr>
        <w:t>PENNA</w:t>
      </w:r>
    </w:p>
    <w:p w14:paraId="06C2B723" w14:textId="77777777" w:rsidR="009722FB" w:rsidRPr="004169A9" w:rsidRDefault="009722FB" w:rsidP="009722FB">
      <w:pPr>
        <w:spacing w:line="240" w:lineRule="auto"/>
        <w:rPr>
          <w:rFonts w:eastAsiaTheme="minorHAnsi"/>
          <w:bCs/>
          <w:lang w:val="sv-SE"/>
        </w:rPr>
      </w:pPr>
    </w:p>
    <w:p w14:paraId="76F86060" w14:textId="77777777" w:rsidR="00447703" w:rsidRPr="0012024C" w:rsidRDefault="00B60735" w:rsidP="00447703">
      <w:pPr>
        <w:spacing w:line="240" w:lineRule="auto"/>
        <w:rPr>
          <w:lang w:val="sv-SE"/>
        </w:rPr>
      </w:pPr>
      <w:r w:rsidRPr="0012024C">
        <w:rPr>
          <w:lang w:val="sv-SE"/>
        </w:rPr>
        <w:t>Dessa “Instruktioner för användning” innehåller information</w:t>
      </w:r>
      <w:r>
        <w:rPr>
          <w:lang w:val="sv-SE"/>
        </w:rPr>
        <w:t xml:space="preserve"> om hur man injicerar Xolair.</w:t>
      </w:r>
    </w:p>
    <w:p w14:paraId="31963897" w14:textId="77777777" w:rsidR="00447703" w:rsidRPr="0012024C" w:rsidRDefault="00447703" w:rsidP="00447703">
      <w:pPr>
        <w:spacing w:line="240" w:lineRule="auto"/>
        <w:rPr>
          <w:lang w:val="sv-SE"/>
        </w:rPr>
      </w:pPr>
    </w:p>
    <w:p w14:paraId="6B05BA1E" w14:textId="70D74819" w:rsidR="00447703" w:rsidRDefault="00B60735" w:rsidP="00447703">
      <w:pPr>
        <w:spacing w:line="240" w:lineRule="auto"/>
        <w:rPr>
          <w:lang w:val="sv-SE"/>
        </w:rPr>
      </w:pPr>
      <w:r w:rsidRPr="0012024C">
        <w:rPr>
          <w:lang w:val="sv-SE"/>
        </w:rPr>
        <w:t xml:space="preserve">Om din läkare </w:t>
      </w:r>
      <w:r>
        <w:rPr>
          <w:lang w:val="sv-SE"/>
        </w:rPr>
        <w:t>anser</w:t>
      </w:r>
      <w:r w:rsidRPr="0012024C">
        <w:rPr>
          <w:lang w:val="sv-SE"/>
        </w:rPr>
        <w:t xml:space="preserve"> att du</w:t>
      </w:r>
      <w:r>
        <w:rPr>
          <w:lang w:val="sv-SE"/>
        </w:rPr>
        <w:t xml:space="preserve"> själv</w:t>
      </w:r>
      <w:r w:rsidRPr="0012024C">
        <w:rPr>
          <w:lang w:val="sv-SE"/>
        </w:rPr>
        <w:t xml:space="preserve"> eller </w:t>
      </w:r>
      <w:r>
        <w:rPr>
          <w:lang w:val="sv-SE"/>
        </w:rPr>
        <w:t xml:space="preserve">en annan person (t ex anhörig) skulle kunna använda Xolair-injektionerna hemma, säkerställ att din läkare eller sjuksköterska visar dig eller din anhöriga hur man förbereder och injicerar Xolair förfylld </w:t>
      </w:r>
      <w:r w:rsidR="00FA0FFF">
        <w:rPr>
          <w:lang w:val="sv-SE"/>
        </w:rPr>
        <w:t>injektions</w:t>
      </w:r>
      <w:r>
        <w:rPr>
          <w:lang w:val="sv-SE"/>
        </w:rPr>
        <w:t>penna innan du använder den första gången.</w:t>
      </w:r>
    </w:p>
    <w:p w14:paraId="55C1F2C1" w14:textId="77777777" w:rsidR="009722FB" w:rsidRPr="004169A9" w:rsidRDefault="009722FB" w:rsidP="009722FB">
      <w:pPr>
        <w:tabs>
          <w:tab w:val="clear" w:pos="567"/>
        </w:tabs>
        <w:spacing w:line="240" w:lineRule="auto"/>
        <w:rPr>
          <w:rFonts w:eastAsiaTheme="minorHAnsi"/>
          <w:lang w:val="sv-SE"/>
        </w:rPr>
      </w:pPr>
    </w:p>
    <w:p w14:paraId="0C8AB8A6" w14:textId="7FD2ED55" w:rsidR="009722FB" w:rsidRPr="009D024B" w:rsidRDefault="00B60735" w:rsidP="009722FB">
      <w:pPr>
        <w:tabs>
          <w:tab w:val="clear" w:pos="567"/>
        </w:tabs>
        <w:spacing w:line="240" w:lineRule="auto"/>
        <w:rPr>
          <w:rFonts w:eastAsiaTheme="minorHAnsi"/>
          <w:lang w:val="sv-SE"/>
        </w:rPr>
      </w:pPr>
      <w:r w:rsidRPr="004169A9">
        <w:rPr>
          <w:rFonts w:eastAsiaTheme="minorHAnsi"/>
          <w:lang w:val="sv-SE"/>
        </w:rPr>
        <w:t>Xolair-</w:t>
      </w:r>
      <w:r w:rsidR="00FA0FFF">
        <w:rPr>
          <w:lang w:val="sv-SE"/>
        </w:rPr>
        <w:t>injektions</w:t>
      </w:r>
      <w:r w:rsidRPr="004169A9">
        <w:rPr>
          <w:rFonts w:eastAsiaTheme="minorHAnsi"/>
          <w:lang w:val="sv-SE"/>
        </w:rPr>
        <w:t>penna</w:t>
      </w:r>
      <w:r w:rsidR="00A35393">
        <w:rPr>
          <w:rFonts w:eastAsiaTheme="minorHAnsi"/>
          <w:lang w:val="sv-SE"/>
        </w:rPr>
        <w:t>n</w:t>
      </w:r>
      <w:r w:rsidRPr="004169A9">
        <w:rPr>
          <w:rFonts w:eastAsiaTheme="minorHAnsi"/>
          <w:lang w:val="sv-SE"/>
        </w:rPr>
        <w:t xml:space="preserve"> är avsedd att användas för patienter från 12 år och uppåt</w:t>
      </w:r>
      <w:r w:rsidRPr="009D024B">
        <w:rPr>
          <w:rFonts w:eastAsiaTheme="minorHAnsi"/>
          <w:lang w:val="sv-SE"/>
        </w:rPr>
        <w:t>.</w:t>
      </w:r>
    </w:p>
    <w:p w14:paraId="40DA6650" w14:textId="77777777" w:rsidR="009722FB" w:rsidRPr="004169A9" w:rsidRDefault="009722FB" w:rsidP="009722FB">
      <w:pPr>
        <w:tabs>
          <w:tab w:val="clear" w:pos="567"/>
        </w:tabs>
        <w:spacing w:line="240" w:lineRule="auto"/>
        <w:rPr>
          <w:rFonts w:eastAsiaTheme="minorHAnsi"/>
          <w:lang w:val="sv-SE"/>
        </w:rPr>
      </w:pPr>
    </w:p>
    <w:p w14:paraId="1593D2C6" w14:textId="2F200BE0" w:rsidR="009722FB" w:rsidRDefault="00B60735" w:rsidP="00447703">
      <w:pPr>
        <w:spacing w:line="240" w:lineRule="auto"/>
        <w:rPr>
          <w:rFonts w:eastAsiaTheme="minorHAnsi"/>
          <w:lang w:val="sv-SE"/>
        </w:rPr>
      </w:pPr>
      <w:r>
        <w:rPr>
          <w:rFonts w:eastAsiaTheme="minorHAnsi"/>
          <w:lang w:val="sv-SE"/>
        </w:rPr>
        <w:t>Försäkra dig om att</w:t>
      </w:r>
      <w:r w:rsidRPr="0012024C">
        <w:rPr>
          <w:rFonts w:eastAsiaTheme="minorHAnsi"/>
          <w:lang w:val="sv-SE"/>
        </w:rPr>
        <w:t xml:space="preserve"> du läser</w:t>
      </w:r>
      <w:r>
        <w:rPr>
          <w:rFonts w:eastAsiaTheme="minorHAnsi"/>
          <w:lang w:val="sv-SE"/>
        </w:rPr>
        <w:t xml:space="preserve"> och förstår dessa ”Instruktioner för användning” innan du injicerar Xolair förfylld </w:t>
      </w:r>
      <w:r w:rsidR="00FA0FFF">
        <w:rPr>
          <w:lang w:val="sv-SE"/>
        </w:rPr>
        <w:t>injektions</w:t>
      </w:r>
      <w:r w:rsidR="00A35393">
        <w:rPr>
          <w:rFonts w:eastAsiaTheme="minorHAnsi"/>
          <w:lang w:val="sv-SE"/>
        </w:rPr>
        <w:t>penna</w:t>
      </w:r>
      <w:r>
        <w:rPr>
          <w:rFonts w:eastAsiaTheme="minorHAnsi"/>
          <w:lang w:val="sv-SE"/>
        </w:rPr>
        <w:t>. Tala med din läkare om du har några frågor.</w:t>
      </w:r>
    </w:p>
    <w:p w14:paraId="6309A2E3" w14:textId="77777777" w:rsidR="004B1234" w:rsidRPr="004169A9" w:rsidRDefault="004B1234" w:rsidP="004169A9">
      <w:pPr>
        <w:spacing w:line="240" w:lineRule="auto"/>
        <w:rPr>
          <w:rFonts w:eastAsiaTheme="minorHAnsi"/>
          <w:lang w:val="sv-SE"/>
        </w:rPr>
      </w:pPr>
    </w:p>
    <w:tbl>
      <w:tblPr>
        <w:tblStyle w:val="TableGrid5"/>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71"/>
      </w:tblGrid>
      <w:tr w:rsidR="00211724" w14:paraId="2D265B0B" w14:textId="77777777" w:rsidTr="001C4B98">
        <w:trPr>
          <w:jc w:val="center"/>
        </w:trPr>
        <w:tc>
          <w:tcPr>
            <w:tcW w:w="9350" w:type="dxa"/>
          </w:tcPr>
          <w:p w14:paraId="03BAB7B5" w14:textId="77777777" w:rsidR="009722FB" w:rsidRPr="003714E3" w:rsidRDefault="00B60735" w:rsidP="001C4B98">
            <w:pPr>
              <w:tabs>
                <w:tab w:val="clear" w:pos="567"/>
              </w:tabs>
              <w:spacing w:line="240" w:lineRule="auto"/>
              <w:jc w:val="center"/>
              <w:rPr>
                <w:sz w:val="24"/>
                <w:szCs w:val="24"/>
                <w:lang w:val="en-US"/>
              </w:rPr>
            </w:pPr>
            <w:r w:rsidRPr="003714E3">
              <w:rPr>
                <w:noProof/>
                <w:sz w:val="20"/>
                <w:lang w:val="en-US"/>
              </w:rPr>
              <mc:AlternateContent>
                <mc:Choice Requires="wps">
                  <w:drawing>
                    <wp:anchor distT="0" distB="0" distL="114300" distR="114300" simplePos="0" relativeHeight="252266496" behindDoc="0" locked="0" layoutInCell="1" allowOverlap="1" wp14:anchorId="6F417678" wp14:editId="3D6AD813">
                      <wp:simplePos x="0" y="0"/>
                      <wp:positionH relativeFrom="column">
                        <wp:posOffset>2437765</wp:posOffset>
                      </wp:positionH>
                      <wp:positionV relativeFrom="paragraph">
                        <wp:posOffset>3458210</wp:posOffset>
                      </wp:positionV>
                      <wp:extent cx="1466157" cy="504702"/>
                      <wp:effectExtent l="0" t="0" r="0" b="0"/>
                      <wp:wrapNone/>
                      <wp:docPr id="307815923" name="Text Box 307815923"/>
                      <wp:cNvGraphicFramePr/>
                      <a:graphic xmlns:a="http://schemas.openxmlformats.org/drawingml/2006/main">
                        <a:graphicData uri="http://schemas.microsoft.com/office/word/2010/wordprocessingShape">
                          <wps:wsp>
                            <wps:cNvSpPr txBox="1"/>
                            <wps:spPr>
                              <a:xfrm>
                                <a:off x="0" y="0"/>
                                <a:ext cx="1466157" cy="504702"/>
                              </a:xfrm>
                              <a:prstGeom prst="rect">
                                <a:avLst/>
                              </a:prstGeom>
                              <a:noFill/>
                              <a:ln w="6350">
                                <a:noFill/>
                              </a:ln>
                            </wps:spPr>
                            <wps:txbx>
                              <w:txbxContent>
                                <w:p w14:paraId="0C2A1B85" w14:textId="77777777" w:rsidR="00FA0FFF" w:rsidRDefault="00B60735" w:rsidP="004169A9">
                                  <w:pPr>
                                    <w:jc w:val="right"/>
                                  </w:pPr>
                                  <w:r>
                                    <w:t>N</w:t>
                                  </w:r>
                                  <w:r w:rsidR="00313B13">
                                    <w:t>ålskydd</w:t>
                                  </w:r>
                                  <w:r w:rsidR="00FA0FFF">
                                    <w:t xml:space="preserve"> </w:t>
                                  </w:r>
                                </w:p>
                                <w:p w14:paraId="77D953C6" w14:textId="7CC77D98" w:rsidR="009722FB" w:rsidRDefault="00D75680" w:rsidP="004169A9">
                                  <w:pPr>
                                    <w:jc w:val="right"/>
                                  </w:pPr>
                                  <w:r>
                                    <w:t>Täckt nål inuti</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anchor>
                  </w:drawing>
                </mc:Choice>
                <mc:Fallback>
                  <w:pict>
                    <v:shape w14:anchorId="6F417678" id="Text Box 307815923" o:spid="_x0000_s1294" type="#_x0000_t202" style="position:absolute;left:0;text-align:left;margin-left:191.95pt;margin-top:272.3pt;width:115.45pt;height:39.75pt;z-index:25226649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XT27FQIAACcEAAAOAAAAZHJzL2Uyb0RvYy54bWysU02P2jAQvVfqf7B8Lwk0wDYirOiuqCqh&#10;3ZXYas/GsUkkx+PahoT++o6d8KFtT1UvzkxmPB/vPS/uu0aRo7CuBl3Q8SilRGgOZa33Bf3xuv50&#10;R4nzTJdMgRYFPQlH75cfPyxak4sJVKBKYQkW0S5vTUEr702eJI5XomFuBEZoDEqwDfPo2n1SWtZi&#10;9UYlkzSdJS3Y0ljgwjn8+9gH6TLWl1Jw/yylE56oguJsPp42nrtwJssFy/eWmarmwxjsH6ZoWK2x&#10;6aXUI/OMHGz9R6mm5hYcSD/i0CQgZc1F3AG3GafvttlWzIi4C4LjzAUm9//K8qfj1rxY4ruv0CGB&#10;AZDWuNzhz7BPJ20TvjgpwThCeLrAJjpPeLiUzWbj6ZwSjrFpms3TSSiTXG8b6/w3AQ0JRkEt0hLR&#10;YseN833qOSU007CulYrUKE3ags4+T9N44RLB4kpjj+uswfLdriN1WdDJLDtvsoPyhAta6Ll3hq9r&#10;nGLDnH9hFsnGnVDA/hkPqQC7wWBRUoH99bf/IR85wCglLYqnoO7ngVlBifqukZ0v4ywLaotONp1P&#10;0LG3kd1tRB+aB0B9jvGpGB7NkO/V2ZQWmjfU+Sp0xRDTHHsX1J/NB99LGt8JF6tVTEJ9GeY3emt4&#10;KB1wDRi/dm/MmoEIjxQ+wVlmLH/HR587oNzjODioxkjw8HKC3G/9mHV938vfAAAA//8DAFBLAwQU&#10;AAYACAAAACEAjqcSreMAAAALAQAADwAAAGRycy9kb3ducmV2LnhtbEyPTU+DQBCG7yb+h82YeLML&#10;lBJElqYhaUyMHlp78TawWyDuB7LbFv31jqd6m8k8eed5y/VsNDuryQ/OCogXETBlWycH2wk4vG8f&#10;cmA+oJWonVUCvpWHdXV7U2Ih3cXu1HkfOkYh1hcooA9hLDj3ba8M+oUblaXb0U0GA61Tx+WEFwo3&#10;midRlHGDg6UPPY6q7lX7uT8ZAS/19g13TWLyH10/vx4349fhYyXE/d28eQIW1ByuMPzpkzpU5NS4&#10;k5WeaQHLfPlIqIBVmmbAiMjilMo0NCRpDLwq+f8O1S8AAAD//wMAUEsBAi0AFAAGAAgAAAAhALaD&#10;OJL+AAAA4QEAABMAAAAAAAAAAAAAAAAAAAAAAFtDb250ZW50X1R5cGVzXS54bWxQSwECLQAUAAYA&#10;CAAAACEAOP0h/9YAAACUAQAACwAAAAAAAAAAAAAAAAAvAQAAX3JlbHMvLnJlbHNQSwECLQAUAAYA&#10;CAAAACEAUF09uxUCAAAnBAAADgAAAAAAAAAAAAAAAAAuAgAAZHJzL2Uyb0RvYy54bWxQSwECLQAU&#10;AAYACAAAACEAjqcSreMAAAALAQAADwAAAAAAAAAAAAAAAABvBAAAZHJzL2Rvd25yZXYueG1sUEsF&#10;BgAAAAAEAAQA8wAAAH8FAAAAAA==&#10;" filled="f" stroked="f" strokeweight=".5pt">
                      <v:textbox>
                        <w:txbxContent>
                          <w:p w14:paraId="0C2A1B85" w14:textId="77777777" w:rsidR="00FA0FFF" w:rsidRDefault="00B60735" w:rsidP="004169A9">
                            <w:pPr>
                              <w:jc w:val="right"/>
                            </w:pPr>
                            <w:r>
                              <w:t>N</w:t>
                            </w:r>
                            <w:r w:rsidR="00313B13">
                              <w:t>ålskydd</w:t>
                            </w:r>
                            <w:r w:rsidR="00FA0FFF">
                              <w:t xml:space="preserve"> </w:t>
                            </w:r>
                          </w:p>
                          <w:p w14:paraId="77D953C6" w14:textId="7CC77D98" w:rsidR="009722FB" w:rsidRDefault="00D75680" w:rsidP="004169A9">
                            <w:pPr>
                              <w:jc w:val="right"/>
                            </w:pPr>
                            <w:r>
                              <w:t>Täckt nål inuti</w:t>
                            </w:r>
                          </w:p>
                        </w:txbxContent>
                      </v:textbox>
                    </v:shape>
                  </w:pict>
                </mc:Fallback>
              </mc:AlternateContent>
            </w:r>
            <w:r w:rsidR="00447703" w:rsidRPr="003714E3">
              <w:rPr>
                <w:noProof/>
                <w:sz w:val="20"/>
                <w:lang w:val="en-US"/>
              </w:rPr>
              <mc:AlternateContent>
                <mc:Choice Requires="wps">
                  <w:drawing>
                    <wp:anchor distT="0" distB="0" distL="114300" distR="114300" simplePos="0" relativeHeight="252260352" behindDoc="0" locked="0" layoutInCell="1" allowOverlap="1" wp14:anchorId="46F032D5" wp14:editId="07DAFEBB">
                      <wp:simplePos x="0" y="0"/>
                      <wp:positionH relativeFrom="column">
                        <wp:posOffset>2021840</wp:posOffset>
                      </wp:positionH>
                      <wp:positionV relativeFrom="paragraph">
                        <wp:posOffset>2295525</wp:posOffset>
                      </wp:positionV>
                      <wp:extent cx="657225" cy="287020"/>
                      <wp:effectExtent l="0" t="0" r="0" b="0"/>
                      <wp:wrapNone/>
                      <wp:docPr id="32" name="Text Box 32"/>
                      <wp:cNvGraphicFramePr/>
                      <a:graphic xmlns:a="http://schemas.openxmlformats.org/drawingml/2006/main">
                        <a:graphicData uri="http://schemas.microsoft.com/office/word/2010/wordprocessingShape">
                          <wps:wsp>
                            <wps:cNvSpPr txBox="1"/>
                            <wps:spPr>
                              <a:xfrm>
                                <a:off x="0" y="0"/>
                                <a:ext cx="657225" cy="287020"/>
                              </a:xfrm>
                              <a:prstGeom prst="rect">
                                <a:avLst/>
                              </a:prstGeom>
                              <a:noFill/>
                              <a:ln w="6350">
                                <a:noFill/>
                              </a:ln>
                            </wps:spPr>
                            <wps:txbx>
                              <w:txbxContent>
                                <w:p w14:paraId="75A2D683" w14:textId="77777777" w:rsidR="009722FB" w:rsidRDefault="00B60735" w:rsidP="009722FB">
                                  <w:r>
                                    <w:t>Fönster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46F032D5" id="Text Box 32" o:spid="_x0000_s1295" type="#_x0000_t202" style="position:absolute;left:0;text-align:left;margin-left:159.2pt;margin-top:180.75pt;width:51.75pt;height:22.6pt;z-index:2522603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KckGEwIAACYEAAAOAAAAZHJzL2Uyb0RvYy54bWysU01vGyEQvVfqf0Dc611vbSddeR25iVxV&#10;ipJITpUzZsG7EjAUsHfdX98Brz+U9lT1AgMzzMd7j/ldrxXZC+dbMBUdj3JKhOFQt2Zb0R+vq0+3&#10;lPjATM0UGFHRg/D0bvHxw7yzpSigAVULRzCJ8WVnK9qEYMss87wRmvkRWGHQKcFpFvDotlntWIfZ&#10;tcqKPJ9lHbjaOuDCe7x9ODrpIuWXUvDwLKUXgaiKYm8hrS6tm7hmizkrt47ZpuVDG+wfutCsNVj0&#10;nOqBBUZ2rv0jlW65Aw8yjDjoDKRsuUgz4DTj/N0064ZZkWZBcLw9w+T/X1r+tF/bF0dC/xV6JDAC&#10;0llferyM8/TS6bhjpwT9COHhDJvoA+F4OZveFMWUEo6u4vYmLxKs2eWxdT58E6BJNCrqkJUEFts/&#10;+oAFMfQUEmsZWLVKJWaUIR0W+DzN04OzB18ogw8vrUYr9JuetDV2MZueBtlAfcD5HByp95avWuzi&#10;kfnwwhxyjSOhfsMzLlIBVoPBoqQB9+tv9zEeKUAvJR1qp6L+5445QYn6bpCcL+PJJIotHSaIDh7c&#10;tWdz7TE7fQ8ozzH+FMuTGeODOpnSgX5DmS9jVXQxw7F2RcPJvA9HReM34WK5TEEoL8vCo1lbHlNH&#10;XCPGr/0bc3YgIiCDT3BSGSvf8XGMHVA+4jgcUIyJteHjRLVfn1PU5XsvfgMAAP//AwBQSwMEFAAG&#10;AAgAAAAhAMkMykbjAAAACwEAAA8AAABkcnMvZG93bnJldi54bWxMj8FOwzAMhu9IvENkJG4sbdlK&#10;V5pOU6UJCbHDxi67pU3WViROabKt8PSYE9x+y59+fy5WkzXsokffOxQQzyJgGhunemwFHN43Dxkw&#10;HyQqaRxqAV/aw6q8vSlkrtwVd/qyDy2jEvS5FNCFMOSc+6bTVvqZGzTS7uRGKwONY8vVKK9Ubg1P&#10;oijlVvZIFzo56KrTzcf+bAW8Vput3NWJzb5N9fJ2Wg+fh+NCiPu7af0MLOgp/MHwq0/qUJJT7c6o&#10;PDMCHuNsTiiFNF4AI2KexEtgNYUofQJeFvz/D+UPAAAA//8DAFBLAQItABQABgAIAAAAIQC2gziS&#10;/gAAAOEBAAATAAAAAAAAAAAAAAAAAAAAAABbQ29udGVudF9UeXBlc10ueG1sUEsBAi0AFAAGAAgA&#10;AAAhADj9If/WAAAAlAEAAAsAAAAAAAAAAAAAAAAALwEAAF9yZWxzLy5yZWxzUEsBAi0AFAAGAAgA&#10;AAAhABQpyQYTAgAAJgQAAA4AAAAAAAAAAAAAAAAALgIAAGRycy9lMm9Eb2MueG1sUEsBAi0AFAAG&#10;AAgAAAAhAMkMykbjAAAACwEAAA8AAAAAAAAAAAAAAAAAbQQAAGRycy9kb3ducmV2LnhtbFBLBQYA&#10;AAAABAAEAPMAAAB9BQAAAAA=&#10;" filled="f" stroked="f" strokeweight=".5pt">
                      <v:textbox>
                        <w:txbxContent>
                          <w:p w14:paraId="75A2D683" w14:textId="77777777" w:rsidR="009722FB" w:rsidRDefault="00B60735" w:rsidP="009722FB">
                            <w:r>
                              <w:t>Fönster</w:t>
                            </w:r>
                          </w:p>
                        </w:txbxContent>
                      </v:textbox>
                    </v:shape>
                  </w:pict>
                </mc:Fallback>
              </mc:AlternateContent>
            </w:r>
            <w:r w:rsidR="00510FD9" w:rsidRPr="003714E3">
              <w:rPr>
                <w:noProof/>
                <w:sz w:val="20"/>
                <w:lang w:val="en-US"/>
              </w:rPr>
              <mc:AlternateContent>
                <mc:Choice Requires="wps">
                  <w:drawing>
                    <wp:anchor distT="0" distB="0" distL="114300" distR="114300" simplePos="0" relativeHeight="252264448" behindDoc="0" locked="0" layoutInCell="1" allowOverlap="1" wp14:anchorId="776B0E3E" wp14:editId="610E5735">
                      <wp:simplePos x="0" y="0"/>
                      <wp:positionH relativeFrom="column">
                        <wp:posOffset>1898015</wp:posOffset>
                      </wp:positionH>
                      <wp:positionV relativeFrom="paragraph">
                        <wp:posOffset>3592195</wp:posOffset>
                      </wp:positionV>
                      <wp:extent cx="866775" cy="323850"/>
                      <wp:effectExtent l="0" t="0" r="0" b="0"/>
                      <wp:wrapNone/>
                      <wp:docPr id="307815924" name="Text Box 307815924"/>
                      <wp:cNvGraphicFramePr/>
                      <a:graphic xmlns:a="http://schemas.openxmlformats.org/drawingml/2006/main">
                        <a:graphicData uri="http://schemas.microsoft.com/office/word/2010/wordprocessingShape">
                          <wps:wsp>
                            <wps:cNvSpPr txBox="1"/>
                            <wps:spPr>
                              <a:xfrm>
                                <a:off x="0" y="0"/>
                                <a:ext cx="866775" cy="323850"/>
                              </a:xfrm>
                              <a:prstGeom prst="rect">
                                <a:avLst/>
                              </a:prstGeom>
                              <a:noFill/>
                              <a:ln w="6350">
                                <a:noFill/>
                              </a:ln>
                            </wps:spPr>
                            <wps:txbx>
                              <w:txbxContent>
                                <w:p w14:paraId="729306D7" w14:textId="77777777" w:rsidR="009722FB" w:rsidRDefault="00B60735" w:rsidP="009722FB">
                                  <w:r>
                                    <w:t>Skyddslock</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776B0E3E" id="Text Box 307815924" o:spid="_x0000_s1296" type="#_x0000_t202" style="position:absolute;left:0;text-align:left;margin-left:149.45pt;margin-top:282.85pt;width:68.25pt;height:25.5pt;z-index:2522644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ryGDFAIAACYEAAAOAAAAZHJzL2Uyb0RvYy54bWysU8lu2zAQvRfoPxC8x/Iqu4LlwE3gooCR&#10;BHCKnGmKtARQHJakLblf3yEtL017KnKhZjijWd57nN+3tSIHYV0FOqeDXp8SoTkUld7l9Mfr6m5G&#10;ifNMF0yBFjk9CkfvF58/zRuTiSGUoAphCRbRLmtMTkvvTZYkjpeiZq4HRmgMSrA18+jaXVJY1mD1&#10;WiXDfj9NGrCFscCFc3j7eArSRawvpeD+WUonPFE5xdl8PG08t+FMFnOW7SwzZcW7Mdh/TFGzSmPT&#10;S6lH5hnZ2+qvUnXFLTiQvsehTkDKiou4A24z6L/bZlMyI+IuCI4zF5jcx5XlT4eNebHEt1+hRQID&#10;II1xmcPLsE8rbR2+OCnBOEJ4vMAmWk84Xs7SdDqdUMIxNBqOZpMIa3L92VjnvwmoSTByapGVCBY7&#10;rJ3Hhph6Tgm9NKwqpSIzSpMmp+kIS/4RwT+Uxh+vowbLt9uWVEVOh2l6XmQLxRH3s3Ci3hm+qnCK&#10;NXP+hVnkGldC/fpnPKQC7AadRUkJ9te/7kM+UoBRShrUTk7dzz2zghL1XSM5XwbjcRBbdMaT6RAd&#10;exvZ3kb0vn4AlOcAX4rh0Qz5Xp1NaaF+Q5kvQ1cMMc2xd0792XzwJ0XjM+FiuYxJKC/D/FpvDA+l&#10;A3oB49f2jVnTEeGRwSc4q4xl7/g45XYon3DsHBRjZK17OEHtt37Muj7vxW8AAAD//wMAUEsDBBQA&#10;BgAIAAAAIQCd/k3o5AAAAAsBAAAPAAAAZHJzL2Rvd25yZXYueG1sTI9NT4NAFEX3Jv6HyTNxZ4di&#10;oRR5NA1JY2LsorUbdwPzCsT5QGbaor/ecaXLl3ty73nFetKKXWh0vTUI81kEjExjZW9ahOPb9iED&#10;5rwwUihrCOGLHKzL25tC5NJezZ4uB9+yUGJcLhA674ecc9d0pIWb2YFMyE521MKHc2y5HMU1lGvF&#10;4yhKuRa9CQudGKjqqPk4nDXCS7XdiX0d6+xbVc+vp83weXxPEO/vps0TME+T/4PhVz+oQxmcans2&#10;0jGFEK+yVUARkjRZAgvE4jFZAKsR0nm6BF4W/P8P5Q8AAAD//wMAUEsBAi0AFAAGAAgAAAAhALaD&#10;OJL+AAAA4QEAABMAAAAAAAAAAAAAAAAAAAAAAFtDb250ZW50X1R5cGVzXS54bWxQSwECLQAUAAYA&#10;CAAAACEAOP0h/9YAAACUAQAACwAAAAAAAAAAAAAAAAAvAQAAX3JlbHMvLnJlbHNQSwECLQAUAAYA&#10;CAAAACEArK8hgxQCAAAmBAAADgAAAAAAAAAAAAAAAAAuAgAAZHJzL2Uyb0RvYy54bWxQSwECLQAU&#10;AAYACAAAACEAnf5N6OQAAAALAQAADwAAAAAAAAAAAAAAAABuBAAAZHJzL2Rvd25yZXYueG1sUEsF&#10;BgAAAAAEAAQA8wAAAH8FAAAAAA==&#10;" filled="f" stroked="f" strokeweight=".5pt">
                      <v:textbox>
                        <w:txbxContent>
                          <w:p w14:paraId="729306D7" w14:textId="77777777" w:rsidR="009722FB" w:rsidRDefault="00B60735" w:rsidP="009722FB">
                            <w:r>
                              <w:t>Skyddslock</w:t>
                            </w:r>
                          </w:p>
                        </w:txbxContent>
                      </v:textbox>
                    </v:shape>
                  </w:pict>
                </mc:Fallback>
              </mc:AlternateContent>
            </w:r>
            <w:r w:rsidR="00313B13" w:rsidRPr="003714E3">
              <w:rPr>
                <w:noProof/>
                <w:sz w:val="20"/>
                <w:lang w:val="en-US"/>
              </w:rPr>
              <mc:AlternateContent>
                <mc:Choice Requires="wps">
                  <w:drawing>
                    <wp:anchor distT="0" distB="0" distL="114300" distR="114300" simplePos="0" relativeHeight="252262400" behindDoc="0" locked="0" layoutInCell="1" allowOverlap="1" wp14:anchorId="7E3481AA" wp14:editId="3F5F48CD">
                      <wp:simplePos x="0" y="0"/>
                      <wp:positionH relativeFrom="column">
                        <wp:posOffset>2774315</wp:posOffset>
                      </wp:positionH>
                      <wp:positionV relativeFrom="paragraph">
                        <wp:posOffset>2544446</wp:posOffset>
                      </wp:positionV>
                      <wp:extent cx="1169670" cy="342900"/>
                      <wp:effectExtent l="0" t="0" r="0" b="0"/>
                      <wp:wrapNone/>
                      <wp:docPr id="307815925" name="Text Box 307815925"/>
                      <wp:cNvGraphicFramePr/>
                      <a:graphic xmlns:a="http://schemas.openxmlformats.org/drawingml/2006/main">
                        <a:graphicData uri="http://schemas.microsoft.com/office/word/2010/wordprocessingShape">
                          <wps:wsp>
                            <wps:cNvSpPr txBox="1"/>
                            <wps:spPr>
                              <a:xfrm>
                                <a:off x="0" y="0"/>
                                <a:ext cx="1169670" cy="342900"/>
                              </a:xfrm>
                              <a:prstGeom prst="rect">
                                <a:avLst/>
                              </a:prstGeom>
                              <a:noFill/>
                              <a:ln w="6350">
                                <a:noFill/>
                              </a:ln>
                            </wps:spPr>
                            <wps:txbx>
                              <w:txbxContent>
                                <w:p w14:paraId="3A2A5970" w14:textId="77777777" w:rsidR="009722FB" w:rsidRDefault="00B60735" w:rsidP="009722FB">
                                  <w:r>
                                    <w:t>Gr</w:t>
                                  </w:r>
                                  <w:r w:rsidR="00313B13">
                                    <w:t>ön indikator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7E3481AA" id="Text Box 307815925" o:spid="_x0000_s1297" type="#_x0000_t202" style="position:absolute;left:0;text-align:left;margin-left:218.45pt;margin-top:200.35pt;width:92.1pt;height:27pt;z-index:25226240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UxdfFQIAACcEAAAOAAAAZHJzL2Uyb0RvYy54bWysU8tu2zAQvBfoPxC815Idx4kFy4GbwEUB&#10;IwngFDnTFGkJILksSVtyv75LWn4g7anohdrVLvcxM5w9dFqRvXC+AVPS4SCnRBgOVWO2Jf3xtvxy&#10;T4kPzFRMgRElPQhPH+afP81aW4gR1KAq4QgWMb5obUnrEGyRZZ7XQjM/ACsMBiU4zQK6bptVjrVY&#10;XatslOeTrAVXWQdceI9/n45BOk/1pRQ8vEjpRSCqpDhbSKdL5yae2XzGiq1jtm54Pwb7hyk0aww2&#10;PZd6YoGRnWv+KKUb7sCDDAMOOgMpGy7SDrjNMP+wzbpmVqRdEBxvzzD5/1eWP+/X9tWR0H2FDgmM&#10;gLTWFx5/xn066XT84qQE4wjh4Qyb6ALh8dJwMp3cYYhj7GY8muYJ1+xy2zofvgnQJBoldUhLQovt&#10;Vz5gR0w9pcRmBpaNUokaZUhb0snNbZ4unCN4Qxm8eJk1WqHbdKSpSjqa3J022UB1wAUdHLn3li8b&#10;nGLFfHhlDsnGwVHA4QUPqQC7QW9RUoP79bf/MR85wCglLYqnpP7njjlBifpukJ3pcDyOakvO+PZu&#10;hI67jmyuI2anHwH1OcSnYnkyY35QJ1M60O+o80XsiiFmOPYuaTiZj+EoaXwnXCwWKQn1ZVlYmbXl&#10;sXTENWL81r0zZ3siAlL4DCeZseIDH8fcHuUjjr2Dakys9S8nyv3aT1mX9z3/DQAA//8DAFBLAwQU&#10;AAYACAAAACEAJYxQ4+IAAAALAQAADwAAAGRycy9kb3ducmV2LnhtbEyPPU/DMBCGdyT+g3VIbNRO&#10;aNMS4lRVpAoJwdDShc2J3STCPofYbQO/nmOC7T4evfdcsZ6cZWczht6jhGQmgBlsvO6xlXB4296t&#10;gIWoUCvr0Uj4MgHW5fVVoXLtL7gz531sGYVgyJWELsYh5zw0nXEqzPxgkHZHPzoVqR1brkd1oXBn&#10;eSpExp3qkS50ajBVZ5qP/clJeK62r2pXp271baunl+Nm+Dy8L6S8vZk2j8CimeIfDL/6pA4lOdX+&#10;hDowK2F+nz0QSoUQS2BEZGmSAKtpspgvgZcF//9D+QMAAP//AwBQSwECLQAUAAYACAAAACEAtoM4&#10;kv4AAADhAQAAEwAAAAAAAAAAAAAAAAAAAAAAW0NvbnRlbnRfVHlwZXNdLnhtbFBLAQItABQABgAI&#10;AAAAIQA4/SH/1gAAAJQBAAALAAAAAAAAAAAAAAAAAC8BAABfcmVscy8ucmVsc1BLAQItABQABgAI&#10;AAAAIQD9UxdfFQIAACcEAAAOAAAAAAAAAAAAAAAAAC4CAABkcnMvZTJvRG9jLnhtbFBLAQItABQA&#10;BgAIAAAAIQAljFDj4gAAAAsBAAAPAAAAAAAAAAAAAAAAAG8EAABkcnMvZG93bnJldi54bWxQSwUG&#10;AAAAAAQABADzAAAAfgUAAAAA&#10;" filled="f" stroked="f" strokeweight=".5pt">
                      <v:textbox>
                        <w:txbxContent>
                          <w:p w14:paraId="3A2A5970" w14:textId="77777777" w:rsidR="009722FB" w:rsidRDefault="00B60735" w:rsidP="009722FB">
                            <w:r>
                              <w:t>Gr</w:t>
                            </w:r>
                            <w:r w:rsidR="00313B13">
                              <w:t>ön indikator</w:t>
                            </w:r>
                          </w:p>
                        </w:txbxContent>
                      </v:textbox>
                    </v:shape>
                  </w:pict>
                </mc:Fallback>
              </mc:AlternateContent>
            </w:r>
            <w:r w:rsidR="00313B13" w:rsidRPr="003714E3">
              <w:rPr>
                <w:noProof/>
                <w:sz w:val="20"/>
                <w:lang w:val="en-US"/>
              </w:rPr>
              <mc:AlternateContent>
                <mc:Choice Requires="wps">
                  <w:drawing>
                    <wp:anchor distT="0" distB="0" distL="114300" distR="114300" simplePos="0" relativeHeight="252256256" behindDoc="0" locked="0" layoutInCell="1" allowOverlap="1" wp14:anchorId="4578A5A2" wp14:editId="4077046E">
                      <wp:simplePos x="0" y="0"/>
                      <wp:positionH relativeFrom="column">
                        <wp:posOffset>3793490</wp:posOffset>
                      </wp:positionH>
                      <wp:positionV relativeFrom="paragraph">
                        <wp:posOffset>48894</wp:posOffset>
                      </wp:positionV>
                      <wp:extent cx="1009015" cy="428625"/>
                      <wp:effectExtent l="0" t="0" r="0" b="0"/>
                      <wp:wrapNone/>
                      <wp:docPr id="307815927" name="Text Box 307815927"/>
                      <wp:cNvGraphicFramePr/>
                      <a:graphic xmlns:a="http://schemas.openxmlformats.org/drawingml/2006/main">
                        <a:graphicData uri="http://schemas.microsoft.com/office/word/2010/wordprocessingShape">
                          <wps:wsp>
                            <wps:cNvSpPr txBox="1"/>
                            <wps:spPr>
                              <a:xfrm>
                                <a:off x="0" y="0"/>
                                <a:ext cx="1009015" cy="428625"/>
                              </a:xfrm>
                              <a:prstGeom prst="rect">
                                <a:avLst/>
                              </a:prstGeom>
                              <a:noFill/>
                              <a:ln w="6350">
                                <a:noFill/>
                              </a:ln>
                            </wps:spPr>
                            <wps:txbx>
                              <w:txbxContent>
                                <w:p w14:paraId="09A0EB99" w14:textId="77777777" w:rsidR="009722FB" w:rsidRPr="00EF32A1" w:rsidRDefault="00B60735" w:rsidP="004169A9">
                                  <w:pPr>
                                    <w:rPr>
                                      <w:b/>
                                    </w:rPr>
                                  </w:pPr>
                                  <w:r>
                                    <w:rPr>
                                      <w:b/>
                                    </w:rPr>
                                    <w:t>Efter användning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4578A5A2" id="Text Box 307815927" o:spid="_x0000_s1298" type="#_x0000_t202" style="position:absolute;left:0;text-align:left;margin-left:298.7pt;margin-top:3.85pt;width:79.45pt;height:33.75pt;z-index:25225625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d+z4FQIAACcEAAAOAAAAZHJzL2Uyb0RvYy54bWysU02P2jAQvVfqf7B8LwkpUDYirOiuqCqh&#10;3ZXYas/GsUkkx+PahoT++o6d8KFtT1UvzkxmPB/vPS/uu0aRo7CuBl3Q8SilRGgOZa33Bf3xuv40&#10;p8R5pkumQIuCnoSj98uPHxatyUUGFahSWIJFtMtbU9DKe5MnieOVaJgbgREagxJswzy6dp+UlrVY&#10;vVFJlqazpAVbGgtcOId/H/sgXcb6Ugrun6V0whNVUJzNx9PGcxfOZLlg+d4yU9V8GIP9wxQNqzU2&#10;vZR6ZJ6Rg63/KNXU3IID6UccmgSkrLmIO+A24/TdNtuKGRF3QXCcucDk/l9Z/nTcmhdLfPcVOiQw&#10;ANIalzv8GfbppG3CFyclGEcITxfYROcJD5fS9C4dTynhGJtk81k2DWWS621jnf8moCHBKKhFWiJa&#10;7Lhxvk89p4RmGta1UpEapUlb0NnnaRovXCJYXGnscZ01WL7bdaQuC5rN5udNdlCecEELPffO8HWN&#10;U2yY8y/MItm4EwrYP+MhFWA3GCxKKrC//vY/5CMHGKWkRfEU1P08MCsoUd81snM3nkyC2qIzmX7J&#10;0LG3kd1tRB+aB0B9jvGpGB7NkO/V2ZQWmjfU+Sp0xRDTHHsX1J/NB99LGt8JF6tVTEJ9GeY3emt4&#10;KB1wDRi/dm/MmoEIjxQ+wVlmLH/HR587oNzjODioxkjw8HKC3G/9mHV938vfAAAA//8DAFBLAwQU&#10;AAYACAAAACEAymZ1w+AAAAAIAQAADwAAAGRycy9kb3ducmV2LnhtbEyPwU7DMBBE70j8g7VI3KhD&#10;IE0JcaoqUoWE6KGlF26beJtExOsQu23g63FPcJvVjGbe5svJ9OJEo+ssK7ifRSCIa6s7bhTs39d3&#10;CxDOI2vsLZOCb3KwLK6vcsy0PfOWTjvfiFDCLkMFrfdDJqWrWzLoZnYgDt7BjgZ9OMdG6hHPodz0&#10;Mo6iuTTYcVhocaCypfpzdzQKXsv1BrdVbBY/ffnydlgNX/uPRKnbm2n1DMLT5P/CcMEP6FAEpsoe&#10;WTvRK0ie0scQVZCmIIKfJvMHENVFxCCLXP5/oPgFAAD//wMAUEsBAi0AFAAGAAgAAAAhALaDOJL+&#10;AAAA4QEAABMAAAAAAAAAAAAAAAAAAAAAAFtDb250ZW50X1R5cGVzXS54bWxQSwECLQAUAAYACAAA&#10;ACEAOP0h/9YAAACUAQAACwAAAAAAAAAAAAAAAAAvAQAAX3JlbHMvLnJlbHNQSwECLQAUAAYACAAA&#10;ACEABHfs+BUCAAAnBAAADgAAAAAAAAAAAAAAAAAuAgAAZHJzL2Uyb0RvYy54bWxQSwECLQAUAAYA&#10;CAAAACEAymZ1w+AAAAAIAQAADwAAAAAAAAAAAAAAAABvBAAAZHJzL2Rvd25yZXYueG1sUEsFBgAA&#10;AAAEAAQA8wAAAHwFAAAAAA==&#10;" filled="f" stroked="f" strokeweight=".5pt">
                      <v:textbox>
                        <w:txbxContent>
                          <w:p w14:paraId="09A0EB99" w14:textId="77777777" w:rsidR="009722FB" w:rsidRPr="00EF32A1" w:rsidRDefault="00B60735" w:rsidP="004169A9">
                            <w:pPr>
                              <w:rPr>
                                <w:b/>
                              </w:rPr>
                            </w:pPr>
                            <w:r>
                              <w:rPr>
                                <w:b/>
                              </w:rPr>
                              <w:t>Efter användning</w:t>
                            </w:r>
                          </w:p>
                        </w:txbxContent>
                      </v:textbox>
                    </v:shape>
                  </w:pict>
                </mc:Fallback>
              </mc:AlternateContent>
            </w:r>
            <w:r w:rsidR="00313B13" w:rsidRPr="003714E3">
              <w:rPr>
                <w:noProof/>
                <w:sz w:val="20"/>
                <w:lang w:val="en-US"/>
              </w:rPr>
              <mc:AlternateContent>
                <mc:Choice Requires="wps">
                  <w:drawing>
                    <wp:anchor distT="0" distB="0" distL="114300" distR="114300" simplePos="0" relativeHeight="252254208" behindDoc="0" locked="0" layoutInCell="1" allowOverlap="1" wp14:anchorId="30F1BBDD" wp14:editId="44C0E733">
                      <wp:simplePos x="0" y="0"/>
                      <wp:positionH relativeFrom="column">
                        <wp:posOffset>945515</wp:posOffset>
                      </wp:positionH>
                      <wp:positionV relativeFrom="paragraph">
                        <wp:posOffset>48894</wp:posOffset>
                      </wp:positionV>
                      <wp:extent cx="1104900" cy="714375"/>
                      <wp:effectExtent l="0" t="0" r="0" b="0"/>
                      <wp:wrapNone/>
                      <wp:docPr id="307815928" name="Text Box 307815928"/>
                      <wp:cNvGraphicFramePr/>
                      <a:graphic xmlns:a="http://schemas.openxmlformats.org/drawingml/2006/main">
                        <a:graphicData uri="http://schemas.microsoft.com/office/word/2010/wordprocessingShape">
                          <wps:wsp>
                            <wps:cNvSpPr txBox="1"/>
                            <wps:spPr>
                              <a:xfrm>
                                <a:off x="0" y="0"/>
                                <a:ext cx="1104900" cy="714375"/>
                              </a:xfrm>
                              <a:prstGeom prst="rect">
                                <a:avLst/>
                              </a:prstGeom>
                              <a:noFill/>
                              <a:ln w="6350">
                                <a:noFill/>
                              </a:ln>
                            </wps:spPr>
                            <wps:txbx>
                              <w:txbxContent>
                                <w:p w14:paraId="7C788C46" w14:textId="77777777" w:rsidR="009722FB" w:rsidRPr="00EF32A1" w:rsidRDefault="00B60735" w:rsidP="009722FB">
                                  <w:pPr>
                                    <w:rPr>
                                      <w:b/>
                                    </w:rPr>
                                  </w:pPr>
                                  <w:r>
                                    <w:rPr>
                                      <w:b/>
                                    </w:rPr>
                                    <w:t>Före användning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30F1BBDD" id="Text Box 307815928" o:spid="_x0000_s1299" type="#_x0000_t202" style="position:absolute;left:0;text-align:left;margin-left:74.45pt;margin-top:3.85pt;width:87pt;height:56.25pt;z-index:252254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pqNTFAIAACcEAAAOAAAAZHJzL2Uyb0RvYy54bWysU8tu2zAQvBfoPxC815Ic2Y4Fy4GbwEUB&#10;IwngFDnTFGUJoLgsSVtyv75LSn4g7anohdrVLPc1w8VD10hyFMbWoHKajGJKhOJQ1Gqf0x9v6y/3&#10;lFjHVMEkKJHTk7D0Yfn506LVmRhDBbIQhmASZbNW57RyTmdRZHklGmZHoIVCsATTMIeu2UeFYS1m&#10;b2Q0juNp1IIptAEurMW/Tz1IlyF/WQruXsrSCkdkTrE3F04Tzp0/o+WCZXvDdFXzoQ32D100rFZY&#10;9JLqiTlGDqb+I1VTcwMWSjfi0ERQljUXYQacJok/TLOtmBZhFlyO1Zc12f+Xlj8ft/rVENd9hQ4J&#10;9Atptc0s/vTzdKVp/Bc7JYjjCk+XtYnOEe4vJXE6jxHiiM2S9G428Wmi621trPsmoCHeyKlBWsK2&#10;2HFjXR96DvHFFKxrKQM1UpE2p9O7SRwuXBBMLhXWuPbqLdftOlIXOR1P5+dJdlCccEADPfdW83WN&#10;XWyYda/MINnYOArYveBRSsBqMFiUVGB+/e2/j0cOEKWkRfHk1P48MCMokd8VsjNP0tSrLTjpZDZG&#10;x9wiu1tEHZpHQH0m+FQ0D6aPd/Jslgaad9T5yldFiCmOtXPqzuaj6yWN74SL1SoEob40cxu11dyn&#10;9nv1O37r3pnRAxEOKXyGs8xY9oGPPnbYcr/HwUE1BoKHl+PlfuuHqOv7Xv4GAAD//wMAUEsDBBQA&#10;BgAIAAAAIQC76q203wAAAAkBAAAPAAAAZHJzL2Rvd25yZXYueG1sTI/LTsMwEEX3SPyDNUjsqIN5&#10;NA1xqipShYRg0dJNd5N4mkTEdojdNvD1DCtYHt2rO2fy5WR7caIxdN5puJ0lIMjV3nSu0bB7X9+k&#10;IEJEZ7D3jjR8UYBlcXmRY2b82W3otI2N4BEXMtTQxjhkUoa6JYth5gdynB38aDEyjo00I5553PZS&#10;JcmjtNg5vtDiQGVL9cf2aDW8lOs33FTKpt99+fx6WA2fu/2D1tdX0+oJRKQp/pXhV5/VoWCnyh+d&#10;CaJnvk8XXNUwn4Pg/E4p5ooDlSiQRS7/f1D8AAAA//8DAFBLAQItABQABgAIAAAAIQC2gziS/gAA&#10;AOEBAAATAAAAAAAAAAAAAAAAAAAAAABbQ29udGVudF9UeXBlc10ueG1sUEsBAi0AFAAGAAgAAAAh&#10;ADj9If/WAAAAlAEAAAsAAAAAAAAAAAAAAAAALwEAAF9yZWxzLy5yZWxzUEsBAi0AFAAGAAgAAAAh&#10;ADymo1MUAgAAJwQAAA4AAAAAAAAAAAAAAAAALgIAAGRycy9lMm9Eb2MueG1sUEsBAi0AFAAGAAgA&#10;AAAhALvqrbTfAAAACQEAAA8AAAAAAAAAAAAAAAAAbgQAAGRycy9kb3ducmV2LnhtbFBLBQYAAAAA&#10;BAAEAPMAAAB6BQAAAAA=&#10;" filled="f" stroked="f" strokeweight=".5pt">
                      <v:textbox>
                        <w:txbxContent>
                          <w:p w14:paraId="7C788C46" w14:textId="77777777" w:rsidR="009722FB" w:rsidRPr="00EF32A1" w:rsidRDefault="00B60735" w:rsidP="009722FB">
                            <w:pPr>
                              <w:rPr>
                                <w:b/>
                              </w:rPr>
                            </w:pPr>
                            <w:r>
                              <w:rPr>
                                <w:b/>
                              </w:rPr>
                              <w:t>Före användning</w:t>
                            </w:r>
                          </w:p>
                        </w:txbxContent>
                      </v:textbox>
                    </v:shape>
                  </w:pict>
                </mc:Fallback>
              </mc:AlternateContent>
            </w:r>
            <w:r w:rsidRPr="003714E3">
              <w:rPr>
                <w:noProof/>
                <w:sz w:val="20"/>
                <w:lang w:val="en-US"/>
              </w:rPr>
              <mc:AlternateContent>
                <mc:Choice Requires="wps">
                  <w:drawing>
                    <wp:anchor distT="0" distB="0" distL="114300" distR="114300" simplePos="0" relativeHeight="252258304" behindDoc="0" locked="0" layoutInCell="1" allowOverlap="1" wp14:anchorId="3772682B" wp14:editId="3B130EE4">
                      <wp:simplePos x="0" y="0"/>
                      <wp:positionH relativeFrom="column">
                        <wp:posOffset>2307590</wp:posOffset>
                      </wp:positionH>
                      <wp:positionV relativeFrom="paragraph">
                        <wp:posOffset>1177241</wp:posOffset>
                      </wp:positionV>
                      <wp:extent cx="1210310" cy="973016"/>
                      <wp:effectExtent l="0" t="0" r="0" b="0"/>
                      <wp:wrapNone/>
                      <wp:docPr id="307815926" name="Text Box 307815926"/>
                      <wp:cNvGraphicFramePr/>
                      <a:graphic xmlns:a="http://schemas.openxmlformats.org/drawingml/2006/main">
                        <a:graphicData uri="http://schemas.microsoft.com/office/word/2010/wordprocessingShape">
                          <wps:wsp>
                            <wps:cNvSpPr txBox="1"/>
                            <wps:spPr>
                              <a:xfrm>
                                <a:off x="0" y="0"/>
                                <a:ext cx="1210310" cy="973016"/>
                              </a:xfrm>
                              <a:prstGeom prst="rect">
                                <a:avLst/>
                              </a:prstGeom>
                              <a:noFill/>
                              <a:ln w="6350">
                                <a:noFill/>
                              </a:ln>
                            </wps:spPr>
                            <wps:txbx>
                              <w:txbxContent>
                                <w:p w14:paraId="702FC658" w14:textId="5399D718" w:rsidR="009722FB" w:rsidRPr="004169A9" w:rsidRDefault="00FA0FFF" w:rsidP="009722FB">
                                  <w:pPr>
                                    <w:jc w:val="center"/>
                                    <w:rPr>
                                      <w:lang w:val="sv-SE"/>
                                    </w:rPr>
                                  </w:pPr>
                                  <w:r>
                                    <w:rPr>
                                      <w:lang w:val="sv-SE"/>
                                    </w:rPr>
                                    <w:t>E</w:t>
                                  </w:r>
                                  <w:r w:rsidR="00313B13" w:rsidRPr="004169A9">
                                    <w:rPr>
                                      <w:lang w:val="sv-SE"/>
                                    </w:rPr>
                                    <w:t>tikett</w:t>
                                  </w:r>
                                  <w:r w:rsidR="004169A9">
                                    <w:rPr>
                                      <w:lang w:val="sv-SE"/>
                                    </w:rPr>
                                    <w:t xml:space="preserve"> </w:t>
                                  </w:r>
                                  <w:r>
                                    <w:rPr>
                                      <w:lang w:val="sv-SE"/>
                                    </w:rPr>
                                    <w:t>med</w:t>
                                  </w:r>
                                  <w:r w:rsidR="00313B13" w:rsidRPr="004169A9">
                                    <w:rPr>
                                      <w:lang w:val="sv-SE"/>
                                    </w:rPr>
                                    <w:t>namn</w:t>
                                  </w:r>
                                  <w:r w:rsidR="00B60735" w:rsidRPr="004169A9">
                                    <w:rPr>
                                      <w:lang w:val="sv-SE"/>
                                    </w:rPr>
                                    <w:t xml:space="preserve">, </w:t>
                                  </w:r>
                                  <w:r w:rsidR="00313B13" w:rsidRPr="004169A9">
                                    <w:rPr>
                                      <w:lang w:val="sv-SE"/>
                                    </w:rPr>
                                    <w:t>styrka och utgångsdatum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3772682B" id="Text Box 307815926" o:spid="_x0000_s1300" type="#_x0000_t202" style="position:absolute;left:0;text-align:left;margin-left:181.7pt;margin-top:92.7pt;width:95.3pt;height:76.6pt;z-index:2522583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2ew4FAIAACcEAAAOAAAAZHJzL2Uyb0RvYy54bWysU8tu2zAQvBfoPxC815Jsx0kEy4GbwEUB&#10;IwngFDnTFGkJoLgsSVtyv75LSn4g7anohdrlrPY1w/lD1yhyENbVoAuajVJKhOZQ1npX0B9vqy93&#10;lDjPdMkUaFHQo3D0YfH507w1uRhDBaoUlmAS7fLWFLTy3uRJ4nglGuZGYIRGUIJtmEfX7pLSshaz&#10;NyoZp+ksacGWxgIXzuHtUw/SRcwvpeD+RUonPFEFxd58PG08t+FMFnOW7ywzVc2HNtg/dNGwWmPR&#10;c6on5hnZ2/qPVE3NLTiQfsShSUDKmos4A06TpR+m2VTMiDgLLseZ85rc/0vLnw8b82qJ775ChwSG&#10;hbTG5Q4vwzydtE34YqcEcVzh8bw20XnCw0/jLJ1kCHHE7m8naTYLaZLL38Y6/01AQ4JRUIu0xG2x&#10;w9r5PvQUEoppWNVKRWqUJm1BZ5ObNP5wRjC50ljj0muwfLftSF0WdHwbqQ13WyiPOKCFnntn+KrG&#10;LtbM+VdmkWxsHAXsX/CQCrAaDBYlFdhff7sP8cgBopS0KJ6Cup97ZgUl6rtGdu6z6TSoLTrTm9sx&#10;OvYa2V4jet88Auozw6dieDRDvFcnU1po3lHny1AVIaY51i6oP5mPvpc0vhMulssYhPoyzK/1xvCQ&#10;Ouw17Pite2fWDER4pPAZTjJj+Qc++thhy/0eBwfVGAkeXk6Q+7Ufoy7ve/EbAAD//wMAUEsDBBQA&#10;BgAIAAAAIQAK+DHY4QAAAAsBAAAPAAAAZHJzL2Rvd25yZXYueG1sTI9BS8NAEIXvgv9hGcGb3dg0&#10;IcRsSgkUQfTQ2ou3SXabBLOzMbtto7/e8WRv83iPN98r1rMdxNlMvnek4HERgTDUON1Tq+Dwvn3I&#10;QPiApHFwZBR8Gw/r8vamwFy7C+3MeR9awSXkc1TQhTDmUvqmMxb9wo2G2Du6yWJgObVST3jhcjvI&#10;ZRSl0mJP/KHD0VSdaT73J6vgpdq+4a5e2uxnqJ5fj5vx6/CRKHV/N2+eQAQzh/8w/OEzOpTMVLsT&#10;aS8GBXEarzjKRpbwwYkkWfG6mq04S0GWhbzeUP4CAAD//wMAUEsBAi0AFAAGAAgAAAAhALaDOJL+&#10;AAAA4QEAABMAAAAAAAAAAAAAAAAAAAAAAFtDb250ZW50X1R5cGVzXS54bWxQSwECLQAUAAYACAAA&#10;ACEAOP0h/9YAAACUAQAACwAAAAAAAAAAAAAAAAAvAQAAX3JlbHMvLnJlbHNQSwECLQAUAAYACAAA&#10;ACEAhNnsOBQCAAAnBAAADgAAAAAAAAAAAAAAAAAuAgAAZHJzL2Uyb0RvYy54bWxQSwECLQAUAAYA&#10;CAAAACEACvgx2OEAAAALAQAADwAAAAAAAAAAAAAAAABuBAAAZHJzL2Rvd25yZXYueG1sUEsFBgAA&#10;AAAEAAQA8wAAAHwFAAAAAA==&#10;" filled="f" stroked="f" strokeweight=".5pt">
                      <v:textbox>
                        <w:txbxContent>
                          <w:p w14:paraId="702FC658" w14:textId="5399D718" w:rsidR="009722FB" w:rsidRPr="004169A9" w:rsidRDefault="00FA0FFF" w:rsidP="009722FB">
                            <w:pPr>
                              <w:jc w:val="center"/>
                              <w:rPr>
                                <w:lang w:val="sv-SE"/>
                              </w:rPr>
                            </w:pPr>
                            <w:r>
                              <w:rPr>
                                <w:lang w:val="sv-SE"/>
                              </w:rPr>
                              <w:t>E</w:t>
                            </w:r>
                            <w:r w:rsidR="00313B13" w:rsidRPr="004169A9">
                              <w:rPr>
                                <w:lang w:val="sv-SE"/>
                              </w:rPr>
                              <w:t>tikett</w:t>
                            </w:r>
                            <w:r w:rsidR="004169A9">
                              <w:rPr>
                                <w:lang w:val="sv-SE"/>
                              </w:rPr>
                              <w:t xml:space="preserve"> </w:t>
                            </w:r>
                            <w:r>
                              <w:rPr>
                                <w:lang w:val="sv-SE"/>
                              </w:rPr>
                              <w:t>med</w:t>
                            </w:r>
                            <w:r w:rsidR="00313B13" w:rsidRPr="004169A9">
                              <w:rPr>
                                <w:lang w:val="sv-SE"/>
                              </w:rPr>
                              <w:t>namn</w:t>
                            </w:r>
                            <w:r w:rsidR="00B60735" w:rsidRPr="004169A9">
                              <w:rPr>
                                <w:lang w:val="sv-SE"/>
                              </w:rPr>
                              <w:t xml:space="preserve">, </w:t>
                            </w:r>
                            <w:r w:rsidR="00313B13" w:rsidRPr="004169A9">
                              <w:rPr>
                                <w:lang w:val="sv-SE"/>
                              </w:rPr>
                              <w:t>styrka och utgångsdatum</w:t>
                            </w:r>
                          </w:p>
                        </w:txbxContent>
                      </v:textbox>
                    </v:shape>
                  </w:pict>
                </mc:Fallback>
              </mc:AlternateContent>
            </w:r>
            <w:r w:rsidRPr="003714E3">
              <w:rPr>
                <w:noProof/>
                <w:sz w:val="20"/>
                <w:lang w:val="en-US"/>
              </w:rPr>
              <mc:AlternateContent>
                <mc:Choice Requires="wps">
                  <w:drawing>
                    <wp:anchor distT="0" distB="0" distL="114300" distR="114300" simplePos="0" relativeHeight="252272640" behindDoc="0" locked="0" layoutInCell="1" allowOverlap="1" wp14:anchorId="652F0F6D" wp14:editId="596FB731">
                      <wp:simplePos x="0" y="0"/>
                      <wp:positionH relativeFrom="column">
                        <wp:posOffset>3879534</wp:posOffset>
                      </wp:positionH>
                      <wp:positionV relativeFrom="paragraph">
                        <wp:posOffset>1115377</wp:posOffset>
                      </wp:positionV>
                      <wp:extent cx="926276" cy="659080"/>
                      <wp:effectExtent l="317" t="0" r="7938" b="0"/>
                      <wp:wrapNone/>
                      <wp:docPr id="307815919" name="Text Box 307815919"/>
                      <wp:cNvGraphicFramePr/>
                      <a:graphic xmlns:a="http://schemas.openxmlformats.org/drawingml/2006/main">
                        <a:graphicData uri="http://schemas.microsoft.com/office/word/2010/wordprocessingShape">
                          <wps:wsp>
                            <wps:cNvSpPr txBox="1"/>
                            <wps:spPr>
                              <a:xfrm rot="16200000">
                                <a:off x="0" y="0"/>
                                <a:ext cx="926276" cy="659080"/>
                              </a:xfrm>
                              <a:prstGeom prst="rect">
                                <a:avLst/>
                              </a:prstGeom>
                              <a:noFill/>
                              <a:ln w="6350">
                                <a:noFill/>
                              </a:ln>
                            </wps:spPr>
                            <wps:txbx>
                              <w:txbxContent>
                                <w:p w14:paraId="756A995D" w14:textId="77777777" w:rsidR="009722FB" w:rsidRDefault="00B60735" w:rsidP="009722FB">
                                  <w:pPr>
                                    <w:spacing w:line="240" w:lineRule="auto"/>
                                    <w:rPr>
                                      <w:b/>
                                      <w:vertAlign w:val="superscript"/>
                                    </w:rPr>
                                  </w:pPr>
                                  <w:r>
                                    <w:rPr>
                                      <w:b/>
                                    </w:rPr>
                                    <w:t>Xolair</w:t>
                                  </w:r>
                                  <w:r w:rsidRPr="002F14D4">
                                    <w:rPr>
                                      <w:b/>
                                      <w:vertAlign w:val="superscript"/>
                                    </w:rPr>
                                    <w:t>®</w:t>
                                  </w:r>
                                </w:p>
                                <w:p w14:paraId="158A7C4C" w14:textId="77777777" w:rsidR="009722FB" w:rsidRPr="002F14D4" w:rsidRDefault="00B60735" w:rsidP="009722FB">
                                  <w:pPr>
                                    <w:spacing w:line="240" w:lineRule="auto"/>
                                    <w:rPr>
                                      <w:sz w:val="12"/>
                                      <w:szCs w:val="12"/>
                                    </w:rPr>
                                  </w:pPr>
                                  <w:r>
                                    <w:rPr>
                                      <w:sz w:val="12"/>
                                      <w:szCs w:val="12"/>
                                    </w:rPr>
                                    <w:t>omalizumab</w:t>
                                  </w:r>
                                </w:p>
                                <w:p w14:paraId="7CCF3EA8" w14:textId="77777777" w:rsidR="009722FB" w:rsidRDefault="00B60735" w:rsidP="009722FB">
                                  <w:pPr>
                                    <w:spacing w:line="240" w:lineRule="auto"/>
                                    <w:rPr>
                                      <w:sz w:val="16"/>
                                      <w:szCs w:val="16"/>
                                    </w:rPr>
                                  </w:pPr>
                                  <w:r>
                                    <w:rPr>
                                      <w:sz w:val="16"/>
                                      <w:szCs w:val="16"/>
                                    </w:rPr>
                                    <w:t>i</w:t>
                                  </w:r>
                                  <w:r w:rsidRPr="002F14D4">
                                    <w:rPr>
                                      <w:sz w:val="12"/>
                                      <w:szCs w:val="12"/>
                                    </w:rPr>
                                    <w:t>nje</w:t>
                                  </w:r>
                                  <w:r w:rsidR="00313B13">
                                    <w:rPr>
                                      <w:sz w:val="12"/>
                                      <w:szCs w:val="12"/>
                                    </w:rPr>
                                    <w:t>k</w:t>
                                  </w:r>
                                  <w:r w:rsidRPr="002F14D4">
                                    <w:rPr>
                                      <w:sz w:val="12"/>
                                      <w:szCs w:val="12"/>
                                    </w:rPr>
                                    <w:t>tion</w:t>
                                  </w:r>
                                </w:p>
                                <w:p w14:paraId="35A3A513" w14:textId="77777777" w:rsidR="009722FB" w:rsidRPr="00EF32A1" w:rsidRDefault="009722FB" w:rsidP="009722FB">
                                  <w:pP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anchor>
                  </w:drawing>
                </mc:Choice>
                <mc:Fallback>
                  <w:pict>
                    <v:shape w14:anchorId="652F0F6D" id="Text Box 307815919" o:spid="_x0000_s1301" type="#_x0000_t202" style="position:absolute;left:0;text-align:left;margin-left:305.5pt;margin-top:87.8pt;width:72.95pt;height:51.9pt;rotation:-90;z-index:25227264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PyO/GwIAADUEAAAOAAAAZHJzL2Uyb0RvYy54bWysU8tu2zAQvBfIPxC8x7JVP2LBcuAmcFHA&#10;SAI4Qc40RVoCKC5L0pbcr++Skh0j7amoDsQudzX7mOHivq0VOQrrKtA5HQ2GlAjNoaj0Pqdvr+vb&#10;O0qcZ7pgCrTI6Uk4er+8+bJoTCZSKEEVwhIE0S5rTE5L702WJI6XomZuAEZoDEqwNfPo2n1SWNYg&#10;eq2SdDicJg3Ywljgwjm8feyCdBnxpRTcP0vphCcqp9ibj6eN5y6cyXLBsr1lpqx43wb7hy5qVmks&#10;eoF6ZJ6Rg63+gKorbsGB9AMOdQJSVlzEGXCa0fDTNNuSGRFnweU4c1mT+3+w/Om4NS+W+PYbtEhg&#10;WEhjXObwMszTSlsTC7i30RT3jV8cExsnmI4bPV22KFpPOF7O02k6m1LCMTSdzId3cctJhxUwjXX+&#10;u4CaBCOnFkmKoOy4cR7rY+o5JaRrWFdKRaKUJg2Cfp10XVwi+IfS+ONH58Hy7a4lVZHTdHaZawfF&#10;CceNE2H3zvB1hV1smPMvzCL1eIly9s94SAVYDXqLkhLsr7/dh3xkBKOUNCilnLqfB2YFJeqHRq7m&#10;o/E4aC8648ksRcdeR3bXEX2oHwDVOordRTPke3U2pYX6HVW/ClUxxDTH2jn1Z/PBdwLHV8PFahWT&#10;UG2G+Y3eGh6gzzS8tu/Mmp4Ijww+wVl0LPvER5fbb7nbY++gNiNr/TsK4r/2Y9bHa1/+BgAA//8D&#10;AFBLAwQUAAYACAAAACEAzc9NU+EAAAALAQAADwAAAGRycy9kb3ducmV2LnhtbEyPQU+DQBCF7yb+&#10;h82YeLO7QKktsjSNiWk8eBBN9LjACCg7S9htS/31jic9Tt6X977Jt7MdxBEn3zvSEC0UCKTaNT21&#10;Gl5fHm7WIHww1JjBEWo4o4dtcXmRm6xxJ3rGYxlawSXkM6OhC2HMpPR1h9b4hRuROPtwkzWBz6mV&#10;zWROXG4HGSu1ktb0xAudGfG+w/qrPFgNn9ZXm/U3Rm+7/dnGT+X7+Lh3Wl9fzbs7EAHn8AfDrz6r&#10;Q8FOlTtQ48WgYZXEEaMcpMsUBBO3SboBUWlIlFqCLHL5/4fiBwAA//8DAFBLAQItABQABgAIAAAA&#10;IQC2gziS/gAAAOEBAAATAAAAAAAAAAAAAAAAAAAAAABbQ29udGVudF9UeXBlc10ueG1sUEsBAi0A&#10;FAAGAAgAAAAhADj9If/WAAAAlAEAAAsAAAAAAAAAAAAAAAAALwEAAF9yZWxzLy5yZWxzUEsBAi0A&#10;FAAGAAgAAAAhAHo/I78bAgAANQQAAA4AAAAAAAAAAAAAAAAALgIAAGRycy9lMm9Eb2MueG1sUEsB&#10;Ai0AFAAGAAgAAAAhAM3PTVPhAAAACwEAAA8AAAAAAAAAAAAAAAAAdQQAAGRycy9kb3ducmV2Lnht&#10;bFBLBQYAAAAABAAEAPMAAACDBQAAAAA=&#10;" filled="f" stroked="f" strokeweight=".5pt">
                      <v:textbox>
                        <w:txbxContent>
                          <w:p w14:paraId="756A995D" w14:textId="77777777" w:rsidR="009722FB" w:rsidRDefault="00B60735" w:rsidP="009722FB">
                            <w:pPr>
                              <w:spacing w:line="240" w:lineRule="auto"/>
                              <w:rPr>
                                <w:b/>
                                <w:vertAlign w:val="superscript"/>
                              </w:rPr>
                            </w:pPr>
                            <w:r>
                              <w:rPr>
                                <w:b/>
                              </w:rPr>
                              <w:t>Xolair</w:t>
                            </w:r>
                            <w:r w:rsidRPr="002F14D4">
                              <w:rPr>
                                <w:b/>
                                <w:vertAlign w:val="superscript"/>
                              </w:rPr>
                              <w:t>®</w:t>
                            </w:r>
                          </w:p>
                          <w:p w14:paraId="158A7C4C" w14:textId="77777777" w:rsidR="009722FB" w:rsidRPr="002F14D4" w:rsidRDefault="00B60735" w:rsidP="009722FB">
                            <w:pPr>
                              <w:spacing w:line="240" w:lineRule="auto"/>
                              <w:rPr>
                                <w:sz w:val="12"/>
                                <w:szCs w:val="12"/>
                              </w:rPr>
                            </w:pPr>
                            <w:r>
                              <w:rPr>
                                <w:sz w:val="12"/>
                                <w:szCs w:val="12"/>
                              </w:rPr>
                              <w:t>omalizumab</w:t>
                            </w:r>
                          </w:p>
                          <w:p w14:paraId="7CCF3EA8" w14:textId="77777777" w:rsidR="009722FB" w:rsidRDefault="00B60735" w:rsidP="009722FB">
                            <w:pPr>
                              <w:spacing w:line="240" w:lineRule="auto"/>
                              <w:rPr>
                                <w:sz w:val="16"/>
                                <w:szCs w:val="16"/>
                              </w:rPr>
                            </w:pPr>
                            <w:r>
                              <w:rPr>
                                <w:sz w:val="16"/>
                                <w:szCs w:val="16"/>
                              </w:rPr>
                              <w:t>i</w:t>
                            </w:r>
                            <w:r w:rsidRPr="002F14D4">
                              <w:rPr>
                                <w:sz w:val="12"/>
                                <w:szCs w:val="12"/>
                              </w:rPr>
                              <w:t>nje</w:t>
                            </w:r>
                            <w:r w:rsidR="00313B13">
                              <w:rPr>
                                <w:sz w:val="12"/>
                                <w:szCs w:val="12"/>
                              </w:rPr>
                              <w:t>k</w:t>
                            </w:r>
                            <w:r w:rsidRPr="002F14D4">
                              <w:rPr>
                                <w:sz w:val="12"/>
                                <w:szCs w:val="12"/>
                              </w:rPr>
                              <w:t>tion</w:t>
                            </w:r>
                          </w:p>
                          <w:p w14:paraId="35A3A513" w14:textId="77777777" w:rsidR="009722FB" w:rsidRPr="00EF32A1" w:rsidRDefault="009722FB" w:rsidP="009722FB">
                            <w:pPr>
                              <w:rPr>
                                <w:b/>
                              </w:rPr>
                            </w:pPr>
                          </w:p>
                        </w:txbxContent>
                      </v:textbox>
                    </v:shape>
                  </w:pict>
                </mc:Fallback>
              </mc:AlternateContent>
            </w:r>
            <w:r w:rsidRPr="003714E3">
              <w:rPr>
                <w:noProof/>
                <w:sz w:val="20"/>
                <w:lang w:val="en-US"/>
              </w:rPr>
              <mc:AlternateContent>
                <mc:Choice Requires="wps">
                  <w:drawing>
                    <wp:anchor distT="0" distB="0" distL="114300" distR="114300" simplePos="0" relativeHeight="252274688" behindDoc="0" locked="0" layoutInCell="1" allowOverlap="1" wp14:anchorId="2DD3B08A" wp14:editId="2D285A87">
                      <wp:simplePos x="0" y="0"/>
                      <wp:positionH relativeFrom="column">
                        <wp:posOffset>3798254</wp:posOffset>
                      </wp:positionH>
                      <wp:positionV relativeFrom="paragraph">
                        <wp:posOffset>786763</wp:posOffset>
                      </wp:positionV>
                      <wp:extent cx="600051" cy="258445"/>
                      <wp:effectExtent l="0" t="0" r="0" b="0"/>
                      <wp:wrapNone/>
                      <wp:docPr id="307815921" name="Text Box 307815921"/>
                      <wp:cNvGraphicFramePr/>
                      <a:graphic xmlns:a="http://schemas.openxmlformats.org/drawingml/2006/main">
                        <a:graphicData uri="http://schemas.microsoft.com/office/word/2010/wordprocessingShape">
                          <wps:wsp>
                            <wps:cNvSpPr txBox="1"/>
                            <wps:spPr>
                              <a:xfrm rot="16200000">
                                <a:off x="0" y="0"/>
                                <a:ext cx="600051" cy="258445"/>
                              </a:xfrm>
                              <a:prstGeom prst="rect">
                                <a:avLst/>
                              </a:prstGeom>
                              <a:noFill/>
                              <a:ln w="6350">
                                <a:noFill/>
                              </a:ln>
                            </wps:spPr>
                            <wps:txbx>
                              <w:txbxContent>
                                <w:p w14:paraId="3E10393B" w14:textId="77777777" w:rsidR="009722FB" w:rsidRPr="00EF32A1" w:rsidRDefault="00B60735" w:rsidP="009722FB">
                                  <w:pPr>
                                    <w:rPr>
                                      <w:color w:val="FFFFFF" w:themeColor="background1"/>
                                    </w:rPr>
                                  </w:pPr>
                                  <w:r>
                                    <w:rPr>
                                      <w:color w:val="FFFFFF" w:themeColor="background1"/>
                                    </w:rPr>
                                    <w:t>x</w:t>
                                  </w:r>
                                  <w:r w:rsidRPr="00EF32A1">
                                    <w:rPr>
                                      <w:color w:val="FFFFFF" w:themeColor="background1"/>
                                    </w:rPr>
                                    <w:t>x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2DD3B08A" id="Text Box 307815921" o:spid="_x0000_s1302" type="#_x0000_t202" style="position:absolute;left:0;text-align:left;margin-left:299.1pt;margin-top:61.95pt;width:47.25pt;height:20.35pt;rotation:-90;z-index:2522746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SrrQGQIAADUEAAAOAAAAZHJzL2Uyb0RvYy54bWysU11v2jAUfZ+0/2D5fQQY0C4iVKwV0yTU&#10;VqJTn43jkEiO7dmGhP36HTsJRd2epuXBul8699x7bpZ3bS3JSVhXaZXRyWhMiVBc55U6ZPTHy+bT&#10;LSXOM5UzqZXI6Fk4erf6+GHZmFRMdallLiwBiHJpYzJaem/SJHG8FDVzI22EQrLQtmYerj0kuWUN&#10;0GuZTMfjRdJomxuruXAO0YcuSVcRvygE909F4YQnMqPg5uNr47sPb7JasvRgmSkr3tNg/8CiZpVC&#10;0wvUA/OMHG31B1RdcaudLvyI6zrRRVFxEWfANJPxu2l2JTMizoLlOHNZk/t/sPzxtDPPlvj2q24h&#10;YFhIY1zqEAzztIWtidXY22SBfeOLY4I4QTk2er5sUbSecAQXKJpPKOFITee3s9k8gCYdVsA01vlv&#10;QtckGBm1ECmCstPW+a50KAnlSm8qKaNQUpEGDT7POxaXDMClQo835sHy7b4lVQ4WN9Nhrr3Ozxg3&#10;TgT2zvBNBRZb5vwzs5AeQZyzf8JTSI1uurcoKbX99bd4qIciyFLS4JQy6n4emRWUyO8KWn2ZzGbh&#10;9qIzm99M4djrzP46o471vca1YoNgF81Q7+VgFlbXr7j6deiKFFMcvTPqB/PedweOv4aL9ToW4doM&#10;81u1MzxADzK8tK/Mml4IDwUf9XB0LH2nR1fbb7nbY+/gNqPA/X8Ujv/aj1Vvf/vqNwAAAP//AwBQ&#10;SwMEFAAGAAgAAAAhAGqw77vfAAAACgEAAA8AAABkcnMvZG93bnJldi54bWxMj0FPg0AQhe8m/ofN&#10;mHizCyRgoSxNY2IaDx5EEz0u7BRQdpaw25b66x1PepzMl/e+V24XO4oTzn5wpCBeRSCQWmcG6hS8&#10;vT7erUH4oMno0REquKCHbXV9VerCuDO94KkOneAQ8oVW0IcwFVL6tker/cpNSPw7uNnqwOfcSTPr&#10;M4fbUSZRlEmrB+KGXk/40GP7VR+tgk/rm3z9jfH7bn+xyXP9MT3tnVK3N8tuAyLgEv5g+NVndajY&#10;qXFHMl6MCrIkjRlVkN/zJgayLOUtDZN5nIKsSvl/QvUDAAD//wMAUEsBAi0AFAAGAAgAAAAhALaD&#10;OJL+AAAA4QEAABMAAAAAAAAAAAAAAAAAAAAAAFtDb250ZW50X1R5cGVzXS54bWxQSwECLQAUAAYA&#10;CAAAACEAOP0h/9YAAACUAQAACwAAAAAAAAAAAAAAAAAvAQAAX3JlbHMvLnJlbHNQSwECLQAUAAYA&#10;CAAAACEAoEq60BkCAAA1BAAADgAAAAAAAAAAAAAAAAAuAgAAZHJzL2Uyb0RvYy54bWxQSwECLQAU&#10;AAYACAAAACEAarDvu98AAAAKAQAADwAAAAAAAAAAAAAAAABzBAAAZHJzL2Rvd25yZXYueG1sUEsF&#10;BgAAAAAEAAQA8wAAAH8FAAAAAA==&#10;" filled="f" stroked="f" strokeweight=".5pt">
                      <v:textbox>
                        <w:txbxContent>
                          <w:p w14:paraId="3E10393B" w14:textId="77777777" w:rsidR="009722FB" w:rsidRPr="00EF32A1" w:rsidRDefault="00B60735" w:rsidP="009722FB">
                            <w:pPr>
                              <w:rPr>
                                <w:color w:val="FFFFFF" w:themeColor="background1"/>
                              </w:rPr>
                            </w:pPr>
                            <w:r>
                              <w:rPr>
                                <w:color w:val="FFFFFF" w:themeColor="background1"/>
                              </w:rPr>
                              <w:t>x</w:t>
                            </w:r>
                            <w:r w:rsidRPr="00EF32A1">
                              <w:rPr>
                                <w:color w:val="FFFFFF" w:themeColor="background1"/>
                              </w:rPr>
                              <w:t>x mg</w:t>
                            </w:r>
                          </w:p>
                        </w:txbxContent>
                      </v:textbox>
                    </v:shape>
                  </w:pict>
                </mc:Fallback>
              </mc:AlternateContent>
            </w:r>
            <w:r w:rsidRPr="003714E3">
              <w:rPr>
                <w:noProof/>
                <w:sz w:val="20"/>
                <w:lang w:val="en-US"/>
              </w:rPr>
              <mc:AlternateContent>
                <mc:Choice Requires="wps">
                  <w:drawing>
                    <wp:anchor distT="0" distB="0" distL="114300" distR="114300" simplePos="0" relativeHeight="252268544" behindDoc="0" locked="0" layoutInCell="1" allowOverlap="1" wp14:anchorId="0025AFF5" wp14:editId="40DC0559">
                      <wp:simplePos x="0" y="0"/>
                      <wp:positionH relativeFrom="column">
                        <wp:posOffset>971550</wp:posOffset>
                      </wp:positionH>
                      <wp:positionV relativeFrom="paragraph">
                        <wp:posOffset>1135063</wp:posOffset>
                      </wp:positionV>
                      <wp:extent cx="913814" cy="736270"/>
                      <wp:effectExtent l="0" t="0" r="0" b="0"/>
                      <wp:wrapNone/>
                      <wp:docPr id="307815920" name="Text Box 307815920"/>
                      <wp:cNvGraphicFramePr/>
                      <a:graphic xmlns:a="http://schemas.openxmlformats.org/drawingml/2006/main">
                        <a:graphicData uri="http://schemas.microsoft.com/office/word/2010/wordprocessingShape">
                          <wps:wsp>
                            <wps:cNvSpPr txBox="1"/>
                            <wps:spPr>
                              <a:xfrm rot="16200000">
                                <a:off x="0" y="0"/>
                                <a:ext cx="913814" cy="736270"/>
                              </a:xfrm>
                              <a:prstGeom prst="rect">
                                <a:avLst/>
                              </a:prstGeom>
                              <a:noFill/>
                              <a:ln w="6350">
                                <a:noFill/>
                              </a:ln>
                            </wps:spPr>
                            <wps:txbx>
                              <w:txbxContent>
                                <w:p w14:paraId="0B16F1BB" w14:textId="77777777" w:rsidR="009722FB" w:rsidRDefault="00B60735" w:rsidP="009722FB">
                                  <w:pPr>
                                    <w:spacing w:line="240" w:lineRule="auto"/>
                                    <w:rPr>
                                      <w:b/>
                                      <w:vertAlign w:val="superscript"/>
                                    </w:rPr>
                                  </w:pPr>
                                  <w:r>
                                    <w:rPr>
                                      <w:b/>
                                    </w:rPr>
                                    <w:t>Xolair</w:t>
                                  </w:r>
                                  <w:r w:rsidRPr="00EF32A1">
                                    <w:rPr>
                                      <w:b/>
                                      <w:vertAlign w:val="superscript"/>
                                    </w:rPr>
                                    <w:t>®</w:t>
                                  </w:r>
                                </w:p>
                                <w:p w14:paraId="0A443B2C" w14:textId="77777777" w:rsidR="009722FB" w:rsidRPr="00EF32A1" w:rsidRDefault="00B60735" w:rsidP="009722FB">
                                  <w:pPr>
                                    <w:spacing w:line="240" w:lineRule="auto"/>
                                    <w:rPr>
                                      <w:sz w:val="12"/>
                                      <w:szCs w:val="12"/>
                                    </w:rPr>
                                  </w:pPr>
                                  <w:r w:rsidRPr="003714E3">
                                    <w:rPr>
                                      <w:sz w:val="12"/>
                                      <w:szCs w:val="12"/>
                                    </w:rPr>
                                    <w:t>omalizumab</w:t>
                                  </w:r>
                                </w:p>
                                <w:p w14:paraId="769ECF36" w14:textId="77777777" w:rsidR="009722FB" w:rsidRDefault="00B60735" w:rsidP="009722FB">
                                  <w:pPr>
                                    <w:spacing w:line="240" w:lineRule="auto"/>
                                    <w:rPr>
                                      <w:sz w:val="16"/>
                                      <w:szCs w:val="16"/>
                                    </w:rPr>
                                  </w:pPr>
                                  <w:r>
                                    <w:rPr>
                                      <w:sz w:val="16"/>
                                      <w:szCs w:val="16"/>
                                    </w:rPr>
                                    <w:t>i</w:t>
                                  </w:r>
                                  <w:r w:rsidRPr="00EF32A1">
                                    <w:rPr>
                                      <w:sz w:val="12"/>
                                      <w:szCs w:val="12"/>
                                    </w:rPr>
                                    <w:t>nje</w:t>
                                  </w:r>
                                  <w:r w:rsidR="00313B13">
                                    <w:rPr>
                                      <w:sz w:val="12"/>
                                      <w:szCs w:val="12"/>
                                    </w:rPr>
                                    <w:t>k</w:t>
                                  </w:r>
                                  <w:r w:rsidRPr="00EF32A1">
                                    <w:rPr>
                                      <w:sz w:val="12"/>
                                      <w:szCs w:val="12"/>
                                    </w:rPr>
                                    <w:t>tion</w:t>
                                  </w:r>
                                </w:p>
                                <w:p w14:paraId="45804EB7" w14:textId="77777777" w:rsidR="009722FB" w:rsidRPr="00EF32A1" w:rsidRDefault="009722FB" w:rsidP="009722FB">
                                  <w:pPr>
                                    <w:rPr>
                                      <w:b/>
                                      <w:sz w:val="12"/>
                                      <w:szCs w:val="12"/>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anchor>
                  </w:drawing>
                </mc:Choice>
                <mc:Fallback>
                  <w:pict>
                    <v:shape w14:anchorId="0025AFF5" id="Text Box 307815920" o:spid="_x0000_s1303" type="#_x0000_t202" style="position:absolute;left:0;text-align:left;margin-left:76.5pt;margin-top:89.4pt;width:71.95pt;height:57.95pt;rotation:-90;z-index:25226854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vLjoHAIAADUEAAAOAAAAZHJzL2Uyb0RvYy54bWysU99v2jAQfp+0/8Hy+wgBCm1EqFgrpkmo&#10;rUSnPhvHIZFsn2cbEvbX7+wkFHV7mpYH6853+e7H93l53ypJTsK6GnRO09GYEqE5FLU+5PTH6+bL&#10;LSXOM10wCVrk9CwcvV99/rRsTCYmUIEshCUIol3WmJxW3pssSRyvhGJuBEZoDJZgFfPo2kNSWNYg&#10;upLJZDyeJw3Ywljgwjm8feyCdBXxy1Jw/1yWTngic4q9+XjaeO7DmayWLDtYZqqa922wf+hCsVpj&#10;0QvUI/OMHG39B5SquQUHpR9xUAmUZc1FnAGnSccfptlVzIg4Cy7Hmcua3P+D5U+nnXmxxLdfoUUC&#10;w0Ia4zKHl2GetrSKWMC9pXPcN35xTGycYDpu9HzZomg94Xh5l05v0xklHEOL6XyyiFtOOqyAaazz&#10;3wQoEoycWiQpgrLT1nmsj6lDSkjXsKmljERJTZqczqc3XReXCP4hNf743nmwfLtvSV3kdLKYDnPt&#10;oTjjuHEi7N4Zvqmxiy1z/oVZpB4vUc7+GY9SAlaD3qKkAvvrb/chHxnBKCUNSimn7ueRWUGJ/K6R&#10;q7t0Ngvai87sZjFBx15H9tcRfVQPgGpNY3fRDPleDmZpQb2h6tehKoaY5lg7p34wH3wncHw1XKzX&#10;MQnVZpjf6p3hAXqg4bV9Y9b0RHhk8AkG0bHsAx9dbr/lbo+9g9qMrPXvKIj/2o9Z76999RsAAP//&#10;AwBQSwMEFAAGAAgAAAAhALYzro7hAAAACwEAAA8AAABkcnMvZG93bnJldi54bWxMj0FPwkAQhe8m&#10;/ofNmHiTLdVAqd0SQkKIBw5WEzhuu2Nb7c423QUKv97hpLd5mZf33pctR9uJEw6+daRgOolAIFXO&#10;tFQr+PzYPCUgfNBkdOcIFVzQwzK/v8t0atyZ3vFUhFpwCPlUK2hC6FMpfdWg1X7ieiT+fbnB6sBy&#10;qKUZ9JnDbSfjKJpJq1vihkb3uG6w+imOVsG39eUiueJ0v9pebLwrDv3b1in1+DCuXkEEHMOfGW7z&#10;eTrkvKl0RzJedKxnc2YJt+OFGdgRJ/ECRKngOUrmIPNM/mfIfwEAAP//AwBQSwECLQAUAAYACAAA&#10;ACEAtoM4kv4AAADhAQAAEwAAAAAAAAAAAAAAAAAAAAAAW0NvbnRlbnRfVHlwZXNdLnhtbFBLAQIt&#10;ABQABgAIAAAAIQA4/SH/1gAAAJQBAAALAAAAAAAAAAAAAAAAAC8BAABfcmVscy8ucmVsc1BLAQIt&#10;ABQABgAIAAAAIQDTvLjoHAIAADUEAAAOAAAAAAAAAAAAAAAAAC4CAABkcnMvZTJvRG9jLnhtbFBL&#10;AQItABQABgAIAAAAIQC2M66O4QAAAAsBAAAPAAAAAAAAAAAAAAAAAHYEAABkcnMvZG93bnJldi54&#10;bWxQSwUGAAAAAAQABADzAAAAhAUAAAAA&#10;" filled="f" stroked="f" strokeweight=".5pt">
                      <v:textbox>
                        <w:txbxContent>
                          <w:p w14:paraId="0B16F1BB" w14:textId="77777777" w:rsidR="009722FB" w:rsidRDefault="00B60735" w:rsidP="009722FB">
                            <w:pPr>
                              <w:spacing w:line="240" w:lineRule="auto"/>
                              <w:rPr>
                                <w:b/>
                                <w:vertAlign w:val="superscript"/>
                              </w:rPr>
                            </w:pPr>
                            <w:r>
                              <w:rPr>
                                <w:b/>
                              </w:rPr>
                              <w:t>Xolair</w:t>
                            </w:r>
                            <w:r w:rsidRPr="00EF32A1">
                              <w:rPr>
                                <w:b/>
                                <w:vertAlign w:val="superscript"/>
                              </w:rPr>
                              <w:t>®</w:t>
                            </w:r>
                          </w:p>
                          <w:p w14:paraId="0A443B2C" w14:textId="77777777" w:rsidR="009722FB" w:rsidRPr="00EF32A1" w:rsidRDefault="00B60735" w:rsidP="009722FB">
                            <w:pPr>
                              <w:spacing w:line="240" w:lineRule="auto"/>
                              <w:rPr>
                                <w:sz w:val="12"/>
                                <w:szCs w:val="12"/>
                              </w:rPr>
                            </w:pPr>
                            <w:r w:rsidRPr="003714E3">
                              <w:rPr>
                                <w:sz w:val="12"/>
                                <w:szCs w:val="12"/>
                              </w:rPr>
                              <w:t>omalizumab</w:t>
                            </w:r>
                          </w:p>
                          <w:p w14:paraId="769ECF36" w14:textId="77777777" w:rsidR="009722FB" w:rsidRDefault="00B60735" w:rsidP="009722FB">
                            <w:pPr>
                              <w:spacing w:line="240" w:lineRule="auto"/>
                              <w:rPr>
                                <w:sz w:val="16"/>
                                <w:szCs w:val="16"/>
                              </w:rPr>
                            </w:pPr>
                            <w:r>
                              <w:rPr>
                                <w:sz w:val="16"/>
                                <w:szCs w:val="16"/>
                              </w:rPr>
                              <w:t>i</w:t>
                            </w:r>
                            <w:r w:rsidRPr="00EF32A1">
                              <w:rPr>
                                <w:sz w:val="12"/>
                                <w:szCs w:val="12"/>
                              </w:rPr>
                              <w:t>nje</w:t>
                            </w:r>
                            <w:r w:rsidR="00313B13">
                              <w:rPr>
                                <w:sz w:val="12"/>
                                <w:szCs w:val="12"/>
                              </w:rPr>
                              <w:t>k</w:t>
                            </w:r>
                            <w:r w:rsidRPr="00EF32A1">
                              <w:rPr>
                                <w:sz w:val="12"/>
                                <w:szCs w:val="12"/>
                              </w:rPr>
                              <w:t>tion</w:t>
                            </w:r>
                          </w:p>
                          <w:p w14:paraId="45804EB7" w14:textId="77777777" w:rsidR="009722FB" w:rsidRPr="00EF32A1" w:rsidRDefault="009722FB" w:rsidP="009722FB">
                            <w:pPr>
                              <w:rPr>
                                <w:b/>
                                <w:sz w:val="12"/>
                                <w:szCs w:val="12"/>
                              </w:rPr>
                            </w:pPr>
                          </w:p>
                        </w:txbxContent>
                      </v:textbox>
                    </v:shape>
                  </w:pict>
                </mc:Fallback>
              </mc:AlternateContent>
            </w:r>
            <w:r w:rsidRPr="003714E3">
              <w:rPr>
                <w:noProof/>
                <w:sz w:val="20"/>
                <w:lang w:val="en-US"/>
              </w:rPr>
              <mc:AlternateContent>
                <mc:Choice Requires="wps">
                  <w:drawing>
                    <wp:anchor distT="0" distB="0" distL="114300" distR="114300" simplePos="0" relativeHeight="252270592" behindDoc="0" locked="0" layoutInCell="1" allowOverlap="1" wp14:anchorId="53C5FBC7" wp14:editId="6D58DE5A">
                      <wp:simplePos x="0" y="0"/>
                      <wp:positionH relativeFrom="column">
                        <wp:posOffset>886779</wp:posOffset>
                      </wp:positionH>
                      <wp:positionV relativeFrom="paragraph">
                        <wp:posOffset>752157</wp:posOffset>
                      </wp:positionV>
                      <wp:extent cx="604652" cy="369125"/>
                      <wp:effectExtent l="3492" t="0" r="0" b="0"/>
                      <wp:wrapNone/>
                      <wp:docPr id="307815922" name="Text Box 307815922"/>
                      <wp:cNvGraphicFramePr/>
                      <a:graphic xmlns:a="http://schemas.openxmlformats.org/drawingml/2006/main">
                        <a:graphicData uri="http://schemas.microsoft.com/office/word/2010/wordprocessingShape">
                          <wps:wsp>
                            <wps:cNvSpPr txBox="1"/>
                            <wps:spPr>
                              <a:xfrm rot="16200000">
                                <a:off x="0" y="0"/>
                                <a:ext cx="604652" cy="369125"/>
                              </a:xfrm>
                              <a:prstGeom prst="rect">
                                <a:avLst/>
                              </a:prstGeom>
                              <a:noFill/>
                              <a:ln w="6350">
                                <a:noFill/>
                              </a:ln>
                            </wps:spPr>
                            <wps:txbx>
                              <w:txbxContent>
                                <w:p w14:paraId="08FF7624" w14:textId="77777777" w:rsidR="009722FB" w:rsidRPr="00EF32A1" w:rsidRDefault="00B60735" w:rsidP="009722FB">
                                  <w:pPr>
                                    <w:rPr>
                                      <w:color w:val="FFFFFF" w:themeColor="background1"/>
                                    </w:rPr>
                                  </w:pPr>
                                  <w:r w:rsidRPr="00EF32A1">
                                    <w:rPr>
                                      <w:color w:val="FFFFFF" w:themeColor="background1"/>
                                    </w:rPr>
                                    <w:t>xx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53C5FBC7" id="Text Box 307815922" o:spid="_x0000_s1304" type="#_x0000_t202" style="position:absolute;left:0;text-align:left;margin-left:69.85pt;margin-top:59.2pt;width:47.6pt;height:29.05pt;rotation:-90;z-index:2522705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gqgUGQIAADUEAAAOAAAAZHJzL2Uyb0RvYy54bWysU11r2zAUfR/sPwi9L47dJG1NnJK1ZAxK&#10;W0hHnxVZig2yriYpsbNfvyvZTkO3pzE/iPvFuR/neHnXNYochXU16IKmkyklQnMoa70v6I/XzZcb&#10;SpxnumQKtCjoSTh6t/r8admaXGRQgSqFJQiiXd6aglbemzxJHK9Ew9wEjNCYlGAb5tG1+6S0rEX0&#10;RiXZdLpIWrClscCFcxh96JN0FfGlFNw/S+mEJ6qgOJuPr43vLrzJasnyvWWmqvkwBvuHKRpWa2x6&#10;hnpgnpGDrf+AampuwYH0Ew5NAlLWXMQdcJt0+mGbbcWMiLvgcZw5n8n9P1j+dNyaF0t89xU6JDAc&#10;pDUudxgM+3TSNsQC3i1d4L3xi2vi4ATL8aKn8xVF5wnH4GI6W8wzSjimrha3aTYPoEmPFTCNdf6b&#10;gIYEo6AWSYqg7PjofF86loRyDZtaqUiU0qTFBlfzfopzBsGVxh7vkwfLd7uO1GVBs+vZuNcOyhOu&#10;GzfC6Z3hmxqneGTOvzCL1GMQ5eyf8ZEKsBsMFiUV2F9/i4d6ZASzlLQopYK6nwdmBSXqu0aubtPZ&#10;LGgvOrP5dYaOvczsLjP60NwDqjWN00Uz1Hs1mtJC84aqX4eumGKaY++C+tG8973A8a/hYr2ORag2&#10;w/yj3hoeoEcaXrs3Zs1AhEcGn2AUHcs/8NHXDlfu7zg4qM1I8PAfBfFf+rHq/W9f/QYAAP//AwBQ&#10;SwMEFAAGAAgAAAAhAEh1uRHfAAAACgEAAA8AAABkcnMvZG93bnJldi54bWxMj0FLxDAQhe+C/yGM&#10;4M1NW9mlqU2XRZDFgweroMe0GdtqMylNdrfrr3c86fHxPt58U24XN4ojzmHwpCFdJSCQWm8H6jS8&#10;vjzc5CBCNGTN6Ak1nDHAtrq8KE1h/Yme8VjHTvAIhcJo6GOcCilD26MzYeUnJO4+/OxM5Dh30s7m&#10;xONulFmSbKQzA/GF3kx432P7VR+chk8XGpV/Y/q2259d9lS/T497r/X11bK7AxFxiX8w/OqzOlTs&#10;1PgD2SBGzus8Y1SDUgoEA1m6uQXRcKPWKciqlP9fqH4AAAD//wMAUEsBAi0AFAAGAAgAAAAhALaD&#10;OJL+AAAA4QEAABMAAAAAAAAAAAAAAAAAAAAAAFtDb250ZW50X1R5cGVzXS54bWxQSwECLQAUAAYA&#10;CAAAACEAOP0h/9YAAACUAQAACwAAAAAAAAAAAAAAAAAvAQAAX3JlbHMvLnJlbHNQSwECLQAUAAYA&#10;CAAAACEAjYKoFBkCAAA1BAAADgAAAAAAAAAAAAAAAAAuAgAAZHJzL2Uyb0RvYy54bWxQSwECLQAU&#10;AAYACAAAACEASHW5Ed8AAAAKAQAADwAAAAAAAAAAAAAAAABzBAAAZHJzL2Rvd25yZXYueG1sUEsF&#10;BgAAAAAEAAQA8wAAAH8FAAAAAA==&#10;" filled="f" stroked="f" strokeweight=".5pt">
                      <v:textbox>
                        <w:txbxContent>
                          <w:p w14:paraId="08FF7624" w14:textId="77777777" w:rsidR="009722FB" w:rsidRPr="00EF32A1" w:rsidRDefault="00B60735" w:rsidP="009722FB">
                            <w:pPr>
                              <w:rPr>
                                <w:color w:val="FFFFFF" w:themeColor="background1"/>
                              </w:rPr>
                            </w:pPr>
                            <w:r w:rsidRPr="00EF32A1">
                              <w:rPr>
                                <w:color w:val="FFFFFF" w:themeColor="background1"/>
                              </w:rPr>
                              <w:t>xx mg</w:t>
                            </w:r>
                          </w:p>
                        </w:txbxContent>
                      </v:textbox>
                    </v:shape>
                  </w:pict>
                </mc:Fallback>
              </mc:AlternateContent>
            </w:r>
            <w:r w:rsidRPr="003714E3">
              <w:rPr>
                <w:noProof/>
                <w:sz w:val="20"/>
                <w:lang w:val="en-US"/>
              </w:rPr>
              <w:drawing>
                <wp:inline distT="0" distB="0" distL="0" distR="0" wp14:anchorId="05571377" wp14:editId="78927DF1">
                  <wp:extent cx="4284492" cy="4202256"/>
                  <wp:effectExtent l="0" t="0" r="1905" b="8255"/>
                  <wp:docPr id="307815950" name="Picture 3078159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950" name=""/>
                          <pic:cNvPicPr/>
                        </pic:nvPicPr>
                        <pic:blipFill>
                          <a:blip r:embed="rId52"/>
                          <a:stretch>
                            <a:fillRect/>
                          </a:stretch>
                        </pic:blipFill>
                        <pic:spPr>
                          <a:xfrm>
                            <a:off x="0" y="0"/>
                            <a:ext cx="4298611" cy="4216104"/>
                          </a:xfrm>
                          <a:prstGeom prst="rect">
                            <a:avLst/>
                          </a:prstGeom>
                        </pic:spPr>
                      </pic:pic>
                    </a:graphicData>
                  </a:graphic>
                </wp:inline>
              </w:drawing>
            </w:r>
          </w:p>
        </w:tc>
      </w:tr>
    </w:tbl>
    <w:p w14:paraId="337F88FE" w14:textId="77777777" w:rsidR="009722FB" w:rsidRPr="004169A9" w:rsidRDefault="009722FB" w:rsidP="009722FB">
      <w:pPr>
        <w:widowControl w:val="0"/>
        <w:tabs>
          <w:tab w:val="clear" w:pos="567"/>
        </w:tabs>
        <w:spacing w:line="240" w:lineRule="auto"/>
        <w:rPr>
          <w:rFonts w:eastAsia="MS Mincho"/>
          <w:bCs/>
          <w:lang w:val="en-US" w:eastAsia="zh-CN"/>
        </w:rPr>
      </w:pPr>
    </w:p>
    <w:p w14:paraId="3EB74380" w14:textId="77777777" w:rsidR="00D75680" w:rsidRPr="004169A9" w:rsidRDefault="00B60735" w:rsidP="00D75680">
      <w:pPr>
        <w:keepNext/>
        <w:keepLines/>
        <w:tabs>
          <w:tab w:val="clear" w:pos="567"/>
        </w:tabs>
        <w:spacing w:line="240" w:lineRule="auto"/>
        <w:rPr>
          <w:rFonts w:eastAsia="MS Mincho"/>
          <w:b/>
          <w:lang w:val="sv-SE" w:eastAsia="zh-CN"/>
        </w:rPr>
      </w:pPr>
      <w:r w:rsidRPr="004169A9">
        <w:rPr>
          <w:rFonts w:eastAsia="MS Mincho"/>
          <w:b/>
          <w:lang w:val="sv-SE" w:eastAsia="zh-CN"/>
        </w:rPr>
        <w:t>Viktig information du behöver känna till innan du injicerar Xolair</w:t>
      </w:r>
    </w:p>
    <w:p w14:paraId="17A56D6E" w14:textId="77777777" w:rsidR="009722FB" w:rsidRPr="004169A9" w:rsidRDefault="009722FB" w:rsidP="009722FB">
      <w:pPr>
        <w:keepNext/>
        <w:keepLines/>
        <w:tabs>
          <w:tab w:val="clear" w:pos="567"/>
        </w:tabs>
        <w:spacing w:line="240" w:lineRule="auto"/>
        <w:rPr>
          <w:rFonts w:eastAsia="MS Mincho"/>
          <w:bCs/>
          <w:lang w:val="sv-SE" w:eastAsia="zh-CN"/>
        </w:rPr>
      </w:pPr>
    </w:p>
    <w:p w14:paraId="4063C5F7" w14:textId="1AB63CF7" w:rsidR="009722FB" w:rsidRPr="004169A9" w:rsidRDefault="00B60735" w:rsidP="002376F4">
      <w:pPr>
        <w:numPr>
          <w:ilvl w:val="0"/>
          <w:numId w:val="62"/>
        </w:numPr>
        <w:tabs>
          <w:tab w:val="clear" w:pos="567"/>
        </w:tabs>
        <w:spacing w:line="240" w:lineRule="auto"/>
        <w:ind w:left="540" w:hanging="540"/>
        <w:contextualSpacing/>
        <w:rPr>
          <w:rFonts w:eastAsiaTheme="minorHAnsi"/>
          <w:lang w:val="sv-SE"/>
        </w:rPr>
      </w:pPr>
      <w:r w:rsidRPr="004169A9">
        <w:rPr>
          <w:rFonts w:eastAsiaTheme="minorHAnsi"/>
          <w:lang w:val="sv-SE"/>
        </w:rPr>
        <w:t xml:space="preserve">Xolair </w:t>
      </w:r>
      <w:r w:rsidR="00447703" w:rsidRPr="004169A9">
        <w:rPr>
          <w:rFonts w:eastAsiaTheme="minorHAnsi"/>
          <w:lang w:val="sv-SE"/>
        </w:rPr>
        <w:t>är endast avsett för subkutan injektion (injicera direkt i fettlagret under huden).</w:t>
      </w:r>
      <w:r w:rsidR="00447703" w:rsidRPr="004169A9">
        <w:rPr>
          <w:rFonts w:eastAsiaTheme="minorHAnsi"/>
          <w:bCs/>
          <w:lang w:val="sv-SE"/>
        </w:rPr>
        <w:t>Använd</w:t>
      </w:r>
      <w:r w:rsidR="00447703" w:rsidRPr="004169A9">
        <w:rPr>
          <w:rFonts w:eastAsiaTheme="minorHAnsi"/>
          <w:b/>
          <w:lang w:val="sv-SE"/>
        </w:rPr>
        <w:t xml:space="preserve"> inte </w:t>
      </w:r>
      <w:r w:rsidR="00FA0FFF">
        <w:rPr>
          <w:lang w:val="sv-SE"/>
        </w:rPr>
        <w:t>injektions</w:t>
      </w:r>
      <w:r w:rsidR="00447703" w:rsidRPr="004169A9">
        <w:rPr>
          <w:rFonts w:eastAsiaTheme="minorHAnsi"/>
          <w:bCs/>
          <w:lang w:val="sv-SE"/>
        </w:rPr>
        <w:t>pennan om förseglingen på ytterkartongen eller plasttråget är bruten.</w:t>
      </w:r>
    </w:p>
    <w:p w14:paraId="4EAE66A0" w14:textId="5D69009D" w:rsidR="009722FB" w:rsidRPr="004169A9" w:rsidRDefault="00B60735" w:rsidP="009722FB">
      <w:pPr>
        <w:numPr>
          <w:ilvl w:val="0"/>
          <w:numId w:val="62"/>
        </w:numPr>
        <w:tabs>
          <w:tab w:val="clear" w:pos="567"/>
        </w:tabs>
        <w:spacing w:line="240" w:lineRule="auto"/>
        <w:ind w:left="540" w:hanging="540"/>
        <w:contextualSpacing/>
        <w:rPr>
          <w:rFonts w:eastAsiaTheme="minorHAnsi"/>
          <w:lang w:val="sv-SE"/>
        </w:rPr>
      </w:pPr>
      <w:r w:rsidRPr="004169A9">
        <w:rPr>
          <w:rFonts w:eastAsiaTheme="minorHAnsi"/>
          <w:bCs/>
          <w:lang w:val="sv-SE"/>
        </w:rPr>
        <w:t xml:space="preserve">Använd </w:t>
      </w:r>
      <w:r w:rsidRPr="004169A9">
        <w:rPr>
          <w:rFonts w:eastAsiaTheme="minorHAnsi"/>
          <w:b/>
          <w:lang w:val="sv-SE"/>
        </w:rPr>
        <w:t>inte</w:t>
      </w:r>
      <w:r w:rsidRPr="004169A9">
        <w:rPr>
          <w:rFonts w:eastAsiaTheme="minorHAnsi"/>
          <w:bCs/>
          <w:lang w:val="sv-SE"/>
        </w:rPr>
        <w:t xml:space="preserve"> </w:t>
      </w:r>
      <w:r w:rsidR="00FA0FFF">
        <w:rPr>
          <w:lang w:val="sv-SE"/>
        </w:rPr>
        <w:t>injektions</w:t>
      </w:r>
      <w:r w:rsidRPr="004169A9">
        <w:rPr>
          <w:rFonts w:eastAsiaTheme="minorHAnsi"/>
          <w:bCs/>
          <w:lang w:val="sv-SE"/>
        </w:rPr>
        <w:t xml:space="preserve">pennan om den har tappats efter att </w:t>
      </w:r>
      <w:r w:rsidR="001A1B72" w:rsidRPr="004169A9">
        <w:rPr>
          <w:rFonts w:eastAsiaTheme="minorHAnsi"/>
          <w:bCs/>
          <w:lang w:val="sv-SE"/>
        </w:rPr>
        <w:t>skyddslocket</w:t>
      </w:r>
      <w:r w:rsidRPr="004169A9">
        <w:rPr>
          <w:rFonts w:eastAsiaTheme="minorHAnsi"/>
          <w:bCs/>
          <w:lang w:val="sv-SE"/>
        </w:rPr>
        <w:t xml:space="preserve"> tagits bort.</w:t>
      </w:r>
    </w:p>
    <w:p w14:paraId="13A3F66C" w14:textId="702F0A31" w:rsidR="009722FB" w:rsidRPr="004169A9" w:rsidRDefault="00B60735" w:rsidP="00216B8D">
      <w:pPr>
        <w:numPr>
          <w:ilvl w:val="0"/>
          <w:numId w:val="62"/>
        </w:numPr>
        <w:tabs>
          <w:tab w:val="clear" w:pos="567"/>
        </w:tabs>
        <w:spacing w:line="240" w:lineRule="auto"/>
        <w:ind w:left="540" w:hanging="540"/>
        <w:contextualSpacing/>
        <w:rPr>
          <w:rFonts w:eastAsiaTheme="minorHAnsi"/>
          <w:lang w:val="sv-SE"/>
        </w:rPr>
      </w:pPr>
      <w:r w:rsidRPr="004169A9">
        <w:rPr>
          <w:rFonts w:eastAsiaTheme="minorHAnsi"/>
          <w:bCs/>
          <w:lang w:val="sv-SE"/>
        </w:rPr>
        <w:t>Använd</w:t>
      </w:r>
      <w:r w:rsidRPr="004169A9">
        <w:rPr>
          <w:rFonts w:eastAsiaTheme="minorHAnsi"/>
          <w:b/>
          <w:lang w:val="sv-SE"/>
        </w:rPr>
        <w:t xml:space="preserve"> inte</w:t>
      </w:r>
      <w:r w:rsidRPr="004169A9">
        <w:rPr>
          <w:rFonts w:eastAsiaTheme="minorHAnsi"/>
          <w:bCs/>
          <w:lang w:val="sv-SE"/>
        </w:rPr>
        <w:t xml:space="preserve"> om </w:t>
      </w:r>
      <w:r w:rsidR="00FA0FFF">
        <w:rPr>
          <w:lang w:val="sv-SE"/>
        </w:rPr>
        <w:t>injektions</w:t>
      </w:r>
      <w:r w:rsidRPr="004169A9">
        <w:rPr>
          <w:rFonts w:eastAsiaTheme="minorHAnsi"/>
          <w:bCs/>
          <w:lang w:val="sv-SE"/>
        </w:rPr>
        <w:t xml:space="preserve">pennan har förvarats utanför kylskåpet i mer än sammanlagt 48 timmar. Kassera den (se Steg 12) och använd en ny </w:t>
      </w:r>
      <w:r w:rsidR="00FA0FFF">
        <w:rPr>
          <w:lang w:val="sv-SE"/>
        </w:rPr>
        <w:t>injektions</w:t>
      </w:r>
      <w:r w:rsidRPr="004169A9">
        <w:rPr>
          <w:rFonts w:eastAsiaTheme="minorHAnsi"/>
          <w:bCs/>
          <w:lang w:val="sv-SE"/>
        </w:rPr>
        <w:t>penna till din injektion</w:t>
      </w:r>
      <w:r w:rsidRPr="004169A9">
        <w:rPr>
          <w:rFonts w:eastAsiaTheme="minorHAnsi"/>
          <w:lang w:val="sv-SE"/>
        </w:rPr>
        <w:t xml:space="preserve"> </w:t>
      </w:r>
      <w:r w:rsidR="00D75680" w:rsidRPr="004169A9">
        <w:rPr>
          <w:rFonts w:eastAsiaTheme="minorHAnsi"/>
          <w:bCs/>
          <w:lang w:val="sv-SE"/>
        </w:rPr>
        <w:t xml:space="preserve">Rör </w:t>
      </w:r>
      <w:r w:rsidR="002819C5" w:rsidRPr="004169A9">
        <w:rPr>
          <w:rFonts w:eastAsiaTheme="minorHAnsi"/>
          <w:b/>
          <w:lang w:val="sv-SE"/>
        </w:rPr>
        <w:t>inte</w:t>
      </w:r>
      <w:r w:rsidR="002819C5" w:rsidRPr="004169A9">
        <w:rPr>
          <w:rFonts w:eastAsiaTheme="minorHAnsi"/>
          <w:bCs/>
          <w:lang w:val="sv-SE"/>
        </w:rPr>
        <w:t xml:space="preserve"> </w:t>
      </w:r>
      <w:r w:rsidR="00D75680" w:rsidRPr="004169A9">
        <w:rPr>
          <w:rFonts w:eastAsiaTheme="minorHAnsi"/>
          <w:bCs/>
          <w:lang w:val="sv-SE"/>
        </w:rPr>
        <w:t xml:space="preserve">eller tryck </w:t>
      </w:r>
      <w:r w:rsidR="00D75680" w:rsidRPr="004169A9">
        <w:rPr>
          <w:rFonts w:eastAsiaTheme="minorHAnsi"/>
          <w:b/>
          <w:lang w:val="sv-SE"/>
        </w:rPr>
        <w:t xml:space="preserve">inte </w:t>
      </w:r>
      <w:r w:rsidR="00D75680" w:rsidRPr="004169A9">
        <w:rPr>
          <w:rFonts w:eastAsiaTheme="minorHAnsi"/>
          <w:bCs/>
          <w:lang w:val="sv-SE"/>
        </w:rPr>
        <w:t>på nålskyddet eftersom du kan skada dig. Att vidröra eller trycka på nålskyddet kan orsaka nålsticksskada.</w:t>
      </w:r>
    </w:p>
    <w:p w14:paraId="14314F19" w14:textId="77239CD8" w:rsidR="009722FB" w:rsidRPr="004169A9" w:rsidRDefault="00B60735" w:rsidP="009722FB">
      <w:pPr>
        <w:numPr>
          <w:ilvl w:val="0"/>
          <w:numId w:val="62"/>
        </w:numPr>
        <w:tabs>
          <w:tab w:val="clear" w:pos="567"/>
        </w:tabs>
        <w:spacing w:line="240" w:lineRule="auto"/>
        <w:ind w:left="540" w:hanging="540"/>
        <w:contextualSpacing/>
        <w:rPr>
          <w:rFonts w:eastAsiaTheme="minorHAnsi"/>
          <w:bCs/>
          <w:lang w:val="sv-SE"/>
        </w:rPr>
      </w:pPr>
      <w:r w:rsidRPr="004169A9">
        <w:rPr>
          <w:rFonts w:eastAsiaTheme="minorHAnsi"/>
          <w:bCs/>
          <w:lang w:val="sv-SE"/>
        </w:rPr>
        <w:t>Använd</w:t>
      </w:r>
      <w:r w:rsidRPr="004169A9">
        <w:rPr>
          <w:rFonts w:eastAsiaTheme="minorHAnsi"/>
          <w:b/>
          <w:lang w:val="sv-SE"/>
        </w:rPr>
        <w:t xml:space="preserve"> inte </w:t>
      </w:r>
      <w:r w:rsidRPr="004169A9">
        <w:rPr>
          <w:rFonts w:eastAsiaTheme="minorHAnsi"/>
          <w:bCs/>
          <w:lang w:val="sv-SE"/>
        </w:rPr>
        <w:t>och ta</w:t>
      </w:r>
      <w:r w:rsidRPr="004169A9">
        <w:rPr>
          <w:rFonts w:eastAsiaTheme="minorHAnsi"/>
          <w:b/>
          <w:lang w:val="sv-SE"/>
        </w:rPr>
        <w:t xml:space="preserve"> inte </w:t>
      </w:r>
      <w:r w:rsidRPr="004169A9">
        <w:rPr>
          <w:rFonts w:eastAsiaTheme="minorHAnsi"/>
          <w:bCs/>
          <w:lang w:val="sv-SE"/>
        </w:rPr>
        <w:t xml:space="preserve">isär </w:t>
      </w:r>
      <w:r w:rsidR="00FA0FFF">
        <w:rPr>
          <w:lang w:val="sv-SE"/>
        </w:rPr>
        <w:t>injektions</w:t>
      </w:r>
      <w:r w:rsidRPr="004169A9">
        <w:rPr>
          <w:rFonts w:eastAsiaTheme="minorHAnsi"/>
          <w:bCs/>
          <w:lang w:val="sv-SE"/>
        </w:rPr>
        <w:t>pennan.</w:t>
      </w:r>
    </w:p>
    <w:p w14:paraId="42B43EF5" w14:textId="77777777" w:rsidR="009722FB" w:rsidRPr="004169A9" w:rsidRDefault="00B60735" w:rsidP="009722FB">
      <w:pPr>
        <w:numPr>
          <w:ilvl w:val="0"/>
          <w:numId w:val="62"/>
        </w:numPr>
        <w:tabs>
          <w:tab w:val="clear" w:pos="567"/>
        </w:tabs>
        <w:spacing w:line="240" w:lineRule="auto"/>
        <w:ind w:left="540" w:hanging="540"/>
        <w:contextualSpacing/>
        <w:rPr>
          <w:rFonts w:eastAsiaTheme="minorHAnsi"/>
          <w:bCs/>
          <w:lang w:val="sv-SE"/>
        </w:rPr>
      </w:pPr>
      <w:r w:rsidRPr="004169A9">
        <w:rPr>
          <w:rFonts w:eastAsiaTheme="minorHAnsi"/>
          <w:bCs/>
          <w:lang w:val="sv-SE"/>
        </w:rPr>
        <w:t>Försök</w:t>
      </w:r>
      <w:r w:rsidRPr="004169A9">
        <w:rPr>
          <w:rFonts w:eastAsiaTheme="minorHAnsi"/>
          <w:b/>
          <w:lang w:val="sv-SE"/>
        </w:rPr>
        <w:t xml:space="preserve"> inte </w:t>
      </w:r>
      <w:r w:rsidRPr="004169A9">
        <w:rPr>
          <w:rFonts w:eastAsiaTheme="minorHAnsi"/>
          <w:bCs/>
          <w:lang w:val="sv-SE"/>
        </w:rPr>
        <w:t xml:space="preserve">sätta tillbaka </w:t>
      </w:r>
      <w:r w:rsidR="001A1B72" w:rsidRPr="004169A9">
        <w:rPr>
          <w:rFonts w:eastAsiaTheme="minorHAnsi"/>
          <w:bCs/>
          <w:lang w:val="sv-SE"/>
        </w:rPr>
        <w:t>skyddslocket</w:t>
      </w:r>
      <w:r w:rsidRPr="004169A9">
        <w:rPr>
          <w:rFonts w:eastAsiaTheme="minorHAnsi"/>
          <w:bCs/>
          <w:lang w:val="sv-SE"/>
        </w:rPr>
        <w:t xml:space="preserve"> när det har tagits av.</w:t>
      </w:r>
    </w:p>
    <w:p w14:paraId="17E024C8" w14:textId="77777777" w:rsidR="009722FB" w:rsidRPr="004169A9" w:rsidRDefault="009722FB" w:rsidP="009722FB">
      <w:pPr>
        <w:tabs>
          <w:tab w:val="clear" w:pos="567"/>
        </w:tabs>
        <w:spacing w:line="240" w:lineRule="auto"/>
        <w:rPr>
          <w:rFonts w:eastAsiaTheme="minorHAnsi"/>
          <w:bCs/>
          <w:lang w:val="sv-SE"/>
        </w:rPr>
      </w:pPr>
    </w:p>
    <w:p w14:paraId="0CEFD617" w14:textId="77777777" w:rsidR="00447703" w:rsidRPr="004169A9" w:rsidRDefault="00B60735" w:rsidP="00447703">
      <w:pPr>
        <w:keepNext/>
        <w:keepLines/>
        <w:tabs>
          <w:tab w:val="clear" w:pos="567"/>
        </w:tabs>
        <w:spacing w:line="240" w:lineRule="auto"/>
        <w:rPr>
          <w:rFonts w:eastAsia="MS Mincho"/>
          <w:b/>
          <w:lang w:val="en-US" w:eastAsia="zh-CN"/>
        </w:rPr>
      </w:pPr>
      <w:r w:rsidRPr="004169A9">
        <w:rPr>
          <w:rFonts w:eastAsia="MS Mincho"/>
          <w:b/>
          <w:lang w:val="en-US" w:eastAsia="zh-CN"/>
        </w:rPr>
        <w:t>Förvaring av Xolair</w:t>
      </w:r>
    </w:p>
    <w:p w14:paraId="67F4E421" w14:textId="77777777" w:rsidR="00447703" w:rsidRPr="004169A9" w:rsidRDefault="00447703" w:rsidP="00447703">
      <w:pPr>
        <w:keepNext/>
        <w:keepLines/>
        <w:tabs>
          <w:tab w:val="clear" w:pos="567"/>
        </w:tabs>
        <w:spacing w:line="240" w:lineRule="auto"/>
        <w:rPr>
          <w:rFonts w:eastAsia="MS Mincho"/>
          <w:bCs/>
          <w:lang w:eastAsia="zh-CN"/>
        </w:rPr>
      </w:pPr>
    </w:p>
    <w:p w14:paraId="38E0B389" w14:textId="6C55CA59" w:rsidR="00447703" w:rsidRPr="004169A9" w:rsidRDefault="00B60735" w:rsidP="00447703">
      <w:pPr>
        <w:numPr>
          <w:ilvl w:val="0"/>
          <w:numId w:val="63"/>
        </w:numPr>
        <w:tabs>
          <w:tab w:val="clear" w:pos="567"/>
        </w:tabs>
        <w:spacing w:line="240" w:lineRule="auto"/>
        <w:ind w:left="540" w:hanging="540"/>
        <w:contextualSpacing/>
        <w:rPr>
          <w:rFonts w:eastAsiaTheme="minorHAnsi"/>
          <w:bCs/>
          <w:lang w:val="sv-SE"/>
        </w:rPr>
      </w:pPr>
      <w:r w:rsidRPr="004169A9">
        <w:rPr>
          <w:lang w:val="sv-SE"/>
        </w:rPr>
        <w:t>Förvaras i kylskåp (2</w:t>
      </w:r>
      <w:r w:rsidRPr="004169A9">
        <w:rPr>
          <w:rFonts w:ascii="Symbol" w:hAnsi="Symbol"/>
          <w:lang w:val="sv-SE"/>
        </w:rPr>
        <w:sym w:font="Symbol" w:char="F0B0"/>
      </w:r>
      <w:r w:rsidRPr="004169A9">
        <w:rPr>
          <w:lang w:val="sv-SE"/>
        </w:rPr>
        <w:t>C – 8</w:t>
      </w:r>
      <w:r w:rsidRPr="004169A9">
        <w:rPr>
          <w:rFonts w:ascii="Symbol" w:hAnsi="Symbol"/>
          <w:lang w:val="sv-SE"/>
        </w:rPr>
        <w:sym w:font="Symbol" w:char="F0B0"/>
      </w:r>
      <w:r w:rsidRPr="004169A9">
        <w:rPr>
          <w:lang w:val="sv-SE"/>
        </w:rPr>
        <w:t>C)</w:t>
      </w:r>
      <w:r w:rsidRPr="004169A9">
        <w:rPr>
          <w:rFonts w:eastAsiaTheme="minorHAnsi"/>
          <w:lang w:val="sv-SE"/>
        </w:rPr>
        <w:t xml:space="preserve">. Förpackningen med </w:t>
      </w:r>
      <w:r w:rsidR="00FA0FFF">
        <w:rPr>
          <w:lang w:val="sv-SE"/>
        </w:rPr>
        <w:t>injektions</w:t>
      </w:r>
      <w:r w:rsidRPr="004169A9">
        <w:rPr>
          <w:rFonts w:eastAsiaTheme="minorHAnsi"/>
          <w:lang w:val="sv-SE"/>
        </w:rPr>
        <w:t>penna kan förvaras under sammanlagt 48 timmar vid rumstemperatur (25°C) före användning.</w:t>
      </w:r>
    </w:p>
    <w:p w14:paraId="1F5457AD" w14:textId="77777777" w:rsidR="00447703" w:rsidRPr="008F689C" w:rsidRDefault="00B60735" w:rsidP="00447703">
      <w:pPr>
        <w:numPr>
          <w:ilvl w:val="0"/>
          <w:numId w:val="63"/>
        </w:numPr>
        <w:tabs>
          <w:tab w:val="clear" w:pos="567"/>
        </w:tabs>
        <w:spacing w:line="240" w:lineRule="auto"/>
        <w:ind w:left="540" w:hanging="540"/>
        <w:contextualSpacing/>
        <w:rPr>
          <w:rFonts w:eastAsiaTheme="minorHAnsi"/>
          <w:bCs/>
          <w:lang w:val="en-US"/>
        </w:rPr>
      </w:pPr>
      <w:r w:rsidRPr="009F3540">
        <w:rPr>
          <w:rFonts w:eastAsiaTheme="minorHAnsi"/>
          <w:lang w:val="en-US"/>
        </w:rPr>
        <w:lastRenderedPageBreak/>
        <w:t>Får</w:t>
      </w:r>
      <w:r w:rsidRPr="0012024C">
        <w:rPr>
          <w:rFonts w:eastAsiaTheme="minorHAnsi"/>
          <w:b/>
          <w:bCs/>
          <w:lang w:val="en-US"/>
        </w:rPr>
        <w:t xml:space="preserve"> ej</w:t>
      </w:r>
      <w:r>
        <w:rPr>
          <w:rFonts w:eastAsiaTheme="minorHAnsi"/>
          <w:lang w:val="en-US"/>
        </w:rPr>
        <w:t xml:space="preserve"> frysas.</w:t>
      </w:r>
    </w:p>
    <w:p w14:paraId="01B45793" w14:textId="04146BB0" w:rsidR="00447703" w:rsidRPr="0012024C" w:rsidRDefault="00B60735" w:rsidP="00447703">
      <w:pPr>
        <w:numPr>
          <w:ilvl w:val="0"/>
          <w:numId w:val="63"/>
        </w:numPr>
        <w:tabs>
          <w:tab w:val="clear" w:pos="567"/>
        </w:tabs>
        <w:spacing w:line="240" w:lineRule="auto"/>
        <w:ind w:left="540" w:hanging="540"/>
        <w:contextualSpacing/>
        <w:rPr>
          <w:rFonts w:eastAsiaTheme="minorHAnsi"/>
          <w:lang w:val="sv-SE"/>
        </w:rPr>
      </w:pPr>
      <w:r w:rsidRPr="0012024C">
        <w:rPr>
          <w:rFonts w:eastAsiaTheme="minorHAnsi"/>
          <w:lang w:val="sv-SE"/>
        </w:rPr>
        <w:t xml:space="preserve">Förvara den förfyllda </w:t>
      </w:r>
      <w:r w:rsidR="00FA0FFF">
        <w:rPr>
          <w:lang w:val="sv-SE"/>
        </w:rPr>
        <w:t>injektions</w:t>
      </w:r>
      <w:r>
        <w:rPr>
          <w:rFonts w:eastAsiaTheme="minorHAnsi"/>
          <w:lang w:val="sv-SE"/>
        </w:rPr>
        <w:t>pennan</w:t>
      </w:r>
      <w:r w:rsidRPr="0012024C">
        <w:rPr>
          <w:rFonts w:eastAsiaTheme="minorHAnsi"/>
          <w:lang w:val="sv-SE"/>
        </w:rPr>
        <w:t xml:space="preserve"> i originalförpackningen</w:t>
      </w:r>
      <w:r>
        <w:rPr>
          <w:rFonts w:eastAsiaTheme="minorHAnsi"/>
          <w:lang w:val="sv-SE"/>
        </w:rPr>
        <w:t xml:space="preserve"> i skydd mot ljus</w:t>
      </w:r>
      <w:r w:rsidRPr="0012024C">
        <w:rPr>
          <w:rFonts w:eastAsiaTheme="minorHAnsi"/>
          <w:lang w:val="sv-SE"/>
        </w:rPr>
        <w:t xml:space="preserve"> tills den ska användas.</w:t>
      </w:r>
    </w:p>
    <w:p w14:paraId="7E906011" w14:textId="5F4308C6" w:rsidR="00447703" w:rsidRPr="00DC2BA7" w:rsidRDefault="00B60735" w:rsidP="0044770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Förvara de</w:t>
      </w:r>
      <w:r>
        <w:rPr>
          <w:color w:val="000000"/>
          <w:sz w:val="22"/>
          <w:lang w:val="sv-SE"/>
        </w:rPr>
        <w:t xml:space="preserve">n förfyllda </w:t>
      </w:r>
      <w:r w:rsidR="00FA0FFF">
        <w:rPr>
          <w:sz w:val="22"/>
          <w:lang w:val="sv-SE"/>
        </w:rPr>
        <w:t>injektions</w:t>
      </w:r>
      <w:r>
        <w:rPr>
          <w:color w:val="000000"/>
          <w:sz w:val="22"/>
          <w:lang w:val="sv-SE"/>
        </w:rPr>
        <w:t>pennan</w:t>
      </w:r>
      <w:r w:rsidRPr="00DC2BA7">
        <w:rPr>
          <w:color w:val="000000"/>
          <w:sz w:val="22"/>
          <w:lang w:val="sv-SE"/>
        </w:rPr>
        <w:t xml:space="preserve"> utom syn- och räckhåll för barn.</w:t>
      </w:r>
    </w:p>
    <w:p w14:paraId="03C258D4" w14:textId="77777777" w:rsidR="009722FB" w:rsidRPr="004169A9" w:rsidRDefault="009722FB" w:rsidP="009722FB">
      <w:pPr>
        <w:tabs>
          <w:tab w:val="clear" w:pos="567"/>
        </w:tabs>
        <w:spacing w:line="240" w:lineRule="auto"/>
        <w:rPr>
          <w:rFonts w:eastAsiaTheme="minorHAnsi"/>
          <w:lang w:val="sv-SE"/>
        </w:rPr>
      </w:pPr>
    </w:p>
    <w:p w14:paraId="51D66FBE" w14:textId="77777777" w:rsidR="00447703" w:rsidRPr="0012024C" w:rsidRDefault="00B60735" w:rsidP="00447703">
      <w:pPr>
        <w:keepNext/>
        <w:keepLines/>
        <w:tabs>
          <w:tab w:val="clear" w:pos="567"/>
        </w:tabs>
        <w:spacing w:line="240" w:lineRule="auto"/>
        <w:rPr>
          <w:rFonts w:eastAsia="MS Mincho"/>
          <w:b/>
          <w:lang w:val="sv-SE" w:eastAsia="zh-CN"/>
        </w:rPr>
      </w:pPr>
      <w:r w:rsidRPr="0012024C">
        <w:rPr>
          <w:rFonts w:eastAsia="MS Mincho"/>
          <w:b/>
          <w:lang w:val="sv-SE" w:eastAsia="zh-CN"/>
        </w:rPr>
        <w:t>DOSERINGSTABELL</w:t>
      </w:r>
    </w:p>
    <w:p w14:paraId="2A89A4BD" w14:textId="77777777" w:rsidR="00447703" w:rsidRPr="0012024C" w:rsidRDefault="00447703" w:rsidP="00447703">
      <w:pPr>
        <w:keepNext/>
        <w:keepLines/>
        <w:tabs>
          <w:tab w:val="clear" w:pos="567"/>
        </w:tabs>
        <w:spacing w:line="240" w:lineRule="auto"/>
        <w:rPr>
          <w:rFonts w:eastAsia="MS Mincho"/>
          <w:bCs/>
          <w:lang w:val="sv-SE" w:eastAsia="zh-CN"/>
        </w:rPr>
      </w:pPr>
    </w:p>
    <w:p w14:paraId="7D81C2E5" w14:textId="44E497DE" w:rsidR="00447703" w:rsidRDefault="00B60735" w:rsidP="00447703">
      <w:pPr>
        <w:tabs>
          <w:tab w:val="clear" w:pos="567"/>
        </w:tabs>
        <w:spacing w:line="240" w:lineRule="auto"/>
        <w:rPr>
          <w:rFonts w:eastAsiaTheme="minorHAnsi"/>
          <w:lang w:val="sv-SE"/>
        </w:rPr>
      </w:pPr>
      <w:r w:rsidRPr="0012024C">
        <w:rPr>
          <w:rFonts w:eastAsiaTheme="minorHAnsi"/>
          <w:lang w:val="sv-SE"/>
        </w:rPr>
        <w:t xml:space="preserve">Xolair </w:t>
      </w:r>
      <w:r w:rsidR="003E648B" w:rsidRPr="00FD04A9">
        <w:rPr>
          <w:rFonts w:eastAsiaTheme="minorHAnsi"/>
          <w:bCs/>
          <w:lang w:val="sv-SE"/>
        </w:rPr>
        <w:t>injektions</w:t>
      </w:r>
      <w:r>
        <w:rPr>
          <w:rFonts w:eastAsiaTheme="minorHAnsi"/>
          <w:lang w:val="sv-SE"/>
        </w:rPr>
        <w:t>pennor</w:t>
      </w:r>
      <w:r w:rsidRPr="0012024C">
        <w:rPr>
          <w:rFonts w:eastAsiaTheme="minorHAnsi"/>
          <w:lang w:val="sv-SE"/>
        </w:rPr>
        <w:t xml:space="preserve"> finns tillgänglig</w:t>
      </w:r>
      <w:r>
        <w:rPr>
          <w:rFonts w:eastAsiaTheme="minorHAnsi"/>
          <w:lang w:val="sv-SE"/>
        </w:rPr>
        <w:t>a</w:t>
      </w:r>
      <w:r w:rsidRPr="0012024C">
        <w:rPr>
          <w:rFonts w:eastAsiaTheme="minorHAnsi"/>
          <w:lang w:val="sv-SE"/>
        </w:rPr>
        <w:t xml:space="preserve"> i </w:t>
      </w:r>
      <w:r>
        <w:rPr>
          <w:rFonts w:eastAsiaTheme="minorHAnsi"/>
          <w:lang w:val="sv-SE"/>
        </w:rPr>
        <w:t xml:space="preserve">3 styrkor (en </w:t>
      </w:r>
      <w:r w:rsidR="00FA0FFF">
        <w:rPr>
          <w:lang w:val="sv-SE"/>
        </w:rPr>
        <w:t>injektions</w:t>
      </w:r>
      <w:r>
        <w:rPr>
          <w:rFonts w:eastAsiaTheme="minorHAnsi"/>
          <w:lang w:val="sv-SE"/>
        </w:rPr>
        <w:t>penna per förpackning). Dessa instruktioner ska användas för alla 3 styrkor.</w:t>
      </w:r>
    </w:p>
    <w:p w14:paraId="761EBC08" w14:textId="569D89D7" w:rsidR="00447703" w:rsidRPr="0012024C" w:rsidRDefault="00B60735" w:rsidP="00447703">
      <w:pPr>
        <w:tabs>
          <w:tab w:val="clear" w:pos="567"/>
        </w:tabs>
        <w:spacing w:line="240" w:lineRule="auto"/>
        <w:rPr>
          <w:rFonts w:eastAsiaTheme="minorHAnsi"/>
          <w:lang w:val="sv-SE"/>
        </w:rPr>
      </w:pPr>
      <w:r>
        <w:rPr>
          <w:rFonts w:eastAsiaTheme="minorHAnsi"/>
          <w:lang w:val="sv-SE"/>
        </w:rPr>
        <w:t xml:space="preserve">Beroende på vilken dos din läkare har ordinerat kan du behöva välja en eller flera </w:t>
      </w:r>
      <w:r w:rsidR="003E648B" w:rsidRPr="00FD04A9">
        <w:rPr>
          <w:rFonts w:eastAsiaTheme="minorHAnsi"/>
          <w:bCs/>
          <w:lang w:val="sv-SE"/>
        </w:rPr>
        <w:t>injektions</w:t>
      </w:r>
      <w:r>
        <w:rPr>
          <w:rFonts w:eastAsiaTheme="minorHAnsi"/>
          <w:lang w:val="sv-SE"/>
        </w:rPr>
        <w:t xml:space="preserve">pennor och injicera innehållet i samtliga för att få fullständig dos. Doseringstabellen nedan visar vilken kombination av </w:t>
      </w:r>
      <w:r w:rsidR="003E648B" w:rsidRPr="00FD04A9">
        <w:rPr>
          <w:rFonts w:eastAsiaTheme="minorHAnsi"/>
          <w:bCs/>
          <w:lang w:val="sv-SE"/>
        </w:rPr>
        <w:t>injektions</w:t>
      </w:r>
      <w:r>
        <w:rPr>
          <w:rFonts w:eastAsiaTheme="minorHAnsi"/>
          <w:lang w:val="sv-SE"/>
        </w:rPr>
        <w:t>pennor som behövs för att få fullständig dos.</w:t>
      </w:r>
    </w:p>
    <w:p w14:paraId="14206E07" w14:textId="77777777" w:rsidR="009722FB" w:rsidRPr="004169A9" w:rsidRDefault="009722FB" w:rsidP="009722FB">
      <w:pPr>
        <w:tabs>
          <w:tab w:val="clear" w:pos="567"/>
        </w:tabs>
        <w:spacing w:line="240" w:lineRule="auto"/>
        <w:rPr>
          <w:rFonts w:eastAsiaTheme="minorHAnsi"/>
          <w:lang w:val="sv-SE"/>
        </w:rPr>
      </w:pPr>
    </w:p>
    <w:tbl>
      <w:tblPr>
        <w:tblStyle w:val="TableGrid5"/>
        <w:tblW w:w="0" w:type="auto"/>
        <w:tblLook w:val="04A0" w:firstRow="1" w:lastRow="0" w:firstColumn="1" w:lastColumn="0" w:noHBand="0" w:noVBand="1"/>
      </w:tblPr>
      <w:tblGrid>
        <w:gridCol w:w="9061"/>
      </w:tblGrid>
      <w:tr w:rsidR="00211724" w14:paraId="4C6096A8" w14:textId="77777777" w:rsidTr="001C4B98">
        <w:tc>
          <w:tcPr>
            <w:tcW w:w="9350" w:type="dxa"/>
          </w:tcPr>
          <w:p w14:paraId="3B29C468" w14:textId="77777777" w:rsidR="009722FB" w:rsidRPr="003714E3" w:rsidRDefault="00B60735" w:rsidP="001C4B98">
            <w:pPr>
              <w:tabs>
                <w:tab w:val="clear" w:pos="567"/>
              </w:tabs>
              <w:spacing w:line="240" w:lineRule="auto"/>
              <w:jc w:val="center"/>
              <w:rPr>
                <w:b/>
                <w:sz w:val="24"/>
                <w:szCs w:val="24"/>
                <w:lang w:val="en-US"/>
              </w:rPr>
            </w:pPr>
            <w:r w:rsidRPr="003714E3">
              <w:rPr>
                <w:noProof/>
                <w:sz w:val="20"/>
                <w:lang w:val="en-US"/>
              </w:rPr>
              <w:lastRenderedPageBreak/>
              <mc:AlternateContent>
                <mc:Choice Requires="wps">
                  <w:drawing>
                    <wp:anchor distT="0" distB="0" distL="114300" distR="114300" simplePos="0" relativeHeight="252284928" behindDoc="0" locked="0" layoutInCell="1" allowOverlap="1" wp14:anchorId="26F66BDB" wp14:editId="56947A36">
                      <wp:simplePos x="0" y="0"/>
                      <wp:positionH relativeFrom="column">
                        <wp:posOffset>2037715</wp:posOffset>
                      </wp:positionH>
                      <wp:positionV relativeFrom="paragraph">
                        <wp:posOffset>1035685</wp:posOffset>
                      </wp:positionV>
                      <wp:extent cx="977900" cy="457200"/>
                      <wp:effectExtent l="0" t="0" r="0" b="0"/>
                      <wp:wrapNone/>
                      <wp:docPr id="307815941" name="Text Box 307815941"/>
                      <wp:cNvGraphicFramePr/>
                      <a:graphic xmlns:a="http://schemas.openxmlformats.org/drawingml/2006/main">
                        <a:graphicData uri="http://schemas.microsoft.com/office/word/2010/wordprocessingShape">
                          <wps:wsp>
                            <wps:cNvSpPr txBox="1"/>
                            <wps:spPr>
                              <a:xfrm>
                                <a:off x="0" y="0"/>
                                <a:ext cx="977900" cy="457200"/>
                              </a:xfrm>
                              <a:prstGeom prst="rect">
                                <a:avLst/>
                              </a:prstGeom>
                              <a:noFill/>
                              <a:ln w="6350">
                                <a:noFill/>
                              </a:ln>
                            </wps:spPr>
                            <wps:txbx>
                              <w:txbxContent>
                                <w:p w14:paraId="2022AB96" w14:textId="77777777" w:rsidR="009722FB" w:rsidRDefault="00B60735" w:rsidP="009722FB">
                                  <w:r>
                                    <w:t>Lila nålskydd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26F66BDB" id="Text Box 307815941" o:spid="_x0000_s1305" type="#_x0000_t202" style="position:absolute;left:0;text-align:left;margin-left:160.45pt;margin-top:81.55pt;width:77pt;height:36pt;z-index:25228492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ObyoEgIAACYEAAAOAAAAZHJzL2Uyb0RvYy54bWysU02P2jAQvVfqf7B8LwkUlhIRVnRXVJXQ&#10;7kpstWfjOCSS43HHhoT++o4dvrTtqerFHnvG8/He8/y+azQ7KHQ1mJwPBylnykgoarPL+Y/X1acv&#10;nDkvTCE0GJXzo3L8fvHxw7y1mRpBBbpQyCiJcVlrc155b7MkcbJSjXADsMqQswRshKcj7pICRUvZ&#10;G52M0vQuaQELiyCVc3T72Dv5IuYvSyX9c1k65ZnOOfXm44px3YY1WcxFtkNhq1qe2hD/0EUjakNF&#10;L6kehRdsj/UfqZpaIjgo/UBCk0BZ1lLFGWiaYfpumk0lrIqzEDjOXmBy/y+tfDps7Asy332FjggM&#10;gLTWZY4uwzxdiU3YqVNGfoLweIFNdZ5JupxNp7OUPJJc48mUaAlZkutji85/U9CwYOQciZUIljis&#10;ne9DzyGhloFVrXVkRhvW5vzu8ySNDy4eSq4N1bi2GizfbTtWFzkfTSfnQbZQHGk+hJ56Z+Wqpi7W&#10;wvkXgcQ1NU769c+0lBqoGpwszirAX3+7D/FEAXk5a0k7OXc/9wIVZ/q7IXJmw/E4iC0eIiKc4a1n&#10;e+sx++YBSJ5D+ilWRpMeo9dns0Ro3kjmy1CVXMJIqp1zfzYffK9o+iZSLZcxiORlhV+bjZUhdcA1&#10;YPzavQm0JyI8MfgEZ5WJ7B0ffewJ5R7H04HEGAk+fZyg9ttzjLp+78VvAAAA//8DAFBLAwQUAAYA&#10;CAAAACEAEY7ZB+IAAAALAQAADwAAAGRycy9kb3ducmV2LnhtbEyPTU/DMAyG70j8h8hI3Fj6sY1R&#10;mk5TpQkJwWFjF25uk7UVjVOabCv8eswJjvb76PXjfD3ZXpzN6DtHCuJZBMJQ7XRHjYLD2/ZuBcIH&#10;JI29I6Pgy3hYF9dXOWbaXWhnzvvQCC4hn6GCNoQhk9LXrbHoZ24wxNnRjRYDj2Mj9YgXLre9TKJo&#10;KS12xBdaHEzZmvpjf7IKnsvtK+6qxK6++/Lp5bgZPg/vC6Vub6bNI4hgpvAHw68+q0PBTpU7kfai&#10;V5Am0QOjHCzTGAQT8/s5byoFSbqIQRa5/P9D8QMAAP//AwBQSwECLQAUAAYACAAAACEAtoM4kv4A&#10;AADhAQAAEwAAAAAAAAAAAAAAAAAAAAAAW0NvbnRlbnRfVHlwZXNdLnhtbFBLAQItABQABgAIAAAA&#10;IQA4/SH/1gAAAJQBAAALAAAAAAAAAAAAAAAAAC8BAABfcmVscy8ucmVsc1BLAQItABQABgAIAAAA&#10;IQCfObyoEgIAACYEAAAOAAAAAAAAAAAAAAAAAC4CAABkcnMvZTJvRG9jLnhtbFBLAQItABQABgAI&#10;AAAAIQARjtkH4gAAAAsBAAAPAAAAAAAAAAAAAAAAAGwEAABkcnMvZG93bnJldi54bWxQSwUGAAAA&#10;AAQABADzAAAAewUAAAAA&#10;" filled="f" stroked="f" strokeweight=".5pt">
                      <v:textbox>
                        <w:txbxContent>
                          <w:p w14:paraId="2022AB96" w14:textId="77777777" w:rsidR="009722FB" w:rsidRDefault="00B60735" w:rsidP="009722FB">
                            <w:r>
                              <w:t>Lila nålskydd</w:t>
                            </w:r>
                          </w:p>
                        </w:txbxContent>
                      </v:textbox>
                    </v:shape>
                  </w:pict>
                </mc:Fallback>
              </mc:AlternateContent>
            </w:r>
            <w:r w:rsidRPr="003714E3">
              <w:rPr>
                <w:noProof/>
                <w:sz w:val="20"/>
                <w:lang w:val="en-US"/>
              </w:rPr>
              <mc:AlternateContent>
                <mc:Choice Requires="wps">
                  <w:drawing>
                    <wp:anchor distT="0" distB="0" distL="114300" distR="114300" simplePos="0" relativeHeight="252329984" behindDoc="0" locked="0" layoutInCell="1" allowOverlap="1" wp14:anchorId="192158AA" wp14:editId="2F532C94">
                      <wp:simplePos x="0" y="0"/>
                      <wp:positionH relativeFrom="column">
                        <wp:posOffset>1493223</wp:posOffset>
                      </wp:positionH>
                      <wp:positionV relativeFrom="paragraph">
                        <wp:posOffset>4545827</wp:posOffset>
                      </wp:positionV>
                      <wp:extent cx="1073150" cy="289367"/>
                      <wp:effectExtent l="0" t="0" r="0" b="0"/>
                      <wp:wrapNone/>
                      <wp:docPr id="80" name="Text Box 80"/>
                      <wp:cNvGraphicFramePr/>
                      <a:graphic xmlns:a="http://schemas.openxmlformats.org/drawingml/2006/main">
                        <a:graphicData uri="http://schemas.microsoft.com/office/word/2010/wordprocessingShape">
                          <wps:wsp>
                            <wps:cNvSpPr txBox="1"/>
                            <wps:spPr>
                              <a:xfrm>
                                <a:off x="0" y="0"/>
                                <a:ext cx="1073150" cy="289367"/>
                              </a:xfrm>
                              <a:prstGeom prst="rect">
                                <a:avLst/>
                              </a:prstGeom>
                              <a:solidFill>
                                <a:sysClr val="window" lastClr="FFFFFF"/>
                              </a:solidFill>
                              <a:ln w="6350">
                                <a:noFill/>
                              </a:ln>
                            </wps:spPr>
                            <wps:txbx>
                              <w:txbxContent>
                                <w:p w14:paraId="0A1E3EB8" w14:textId="77777777" w:rsidR="009722FB" w:rsidRDefault="00B60735" w:rsidP="009722FB">
                                  <w:pPr>
                                    <w:jc w:val="center"/>
                                  </w:pPr>
                                  <w:r>
                                    <w:t>1 </w:t>
                                  </w:r>
                                  <w:r w:rsidR="00F76889">
                                    <w:t>lila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192158AA" id="_x0000_s1306" type="#_x0000_t202" style="position:absolute;left:0;text-align:left;margin-left:117.6pt;margin-top:357.95pt;width:84.5pt;height:22.8pt;z-index:25232998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3Mb4MQIAAGAEAAAOAAAAZHJzL2Uyb0RvYy54bWysVEtv2zAMvg/YfxB0X5xXkzaIU2QpMgwo&#10;2gLp0LMiy7EBWdQoJXb260fJzqPdTsNyUEiR4uP7SM/vm0qzg0JXgkn5oNfnTBkJWWl2Kf/xuv5y&#10;y5nzwmRCg1EpPyrH7xefP81rO1NDKEBnChkFMW5W25QX3ttZkjhZqEq4HlhlyJgDVsKTirskQ1FT&#10;9Eonw35/ktSAmUWQyjm6fWiNfBHj57mS/jnPnfJMp5xq8/HEeG7DmSzmYrZDYYtSdmWIf6iiEqWh&#10;pOdQD8ILtsfyj1BVKREc5L4noUogz0upYg/UzaD/oZtNIayKvRA4zp5hcv8vrHw6bOwLMt98hYYI&#10;DIDU1s0cXYZ+mhyr8E+VMrIThMczbKrxTIZH/elocEMmSbbh7d1oMg1hkstri85/U1CxIKQciZaI&#10;ljg8Ot+6nlxCMge6zNal1lE5upVGdhDEIBGfQc2ZFs7TZcrX8ddle/dMG1anfDKiukIUAyFem0ob&#10;Ku7SZJB8s21YmVH508kJgi1kR0IGoR0aZ+W6pPIfKfeLQJoS6pgm3z/TkWugbNBJnBWAv/52H/yJ&#10;PLJyVtPUpdz93AtU1NJ3Q7TeDcbjMKZRGd9Mh6TgtWV7bTH7agUEy4B2zMooBn+vT2KOUL3RgixD&#10;VjIJIyl3yv1JXPl2F2jBpFouoxMNphX+0WysDKEDeoGc1+ZNoO0Y9MT9E5zmU8w+ENn6dii3OHYK&#10;jXGcjG7lwp5c69Hr8mFY/AYAAP//AwBQSwMEFAAGAAgAAAAhAFzc6uPjAAAACwEAAA8AAABkcnMv&#10;ZG93bnJldi54bWxMj8FOwzAMhu9IvENkJG4sbVk3KE0nhEAwiWqjIHHNGtMWmqRKsrXs6TEnOPr3&#10;p9+f89Wke3ZA5ztrBMSzCBia2qrONALeXh8uroD5II2SvTUo4Bs9rIrTk1xmyo7mBQ9VaBiVGJ9J&#10;AW0IQ8a5r1vU0s/sgIZ2H9ZpGWh0DVdOjlSue55E0YJr2Rm60MoB71qsv6q9FvA+Vo9us15/boen&#10;8rg5VuUz3pdCnJ9NtzfAAk7hD4ZffVKHgpx2dm+UZ72A5DJNCBWwjNNrYETMozklO0oWcQq8yPn/&#10;H4ofAAAA//8DAFBLAQItABQABgAIAAAAIQC2gziS/gAAAOEBAAATAAAAAAAAAAAAAAAAAAAAAABb&#10;Q29udGVudF9UeXBlc10ueG1sUEsBAi0AFAAGAAgAAAAhADj9If/WAAAAlAEAAAsAAAAAAAAAAAAA&#10;AAAALwEAAF9yZWxzLy5yZWxzUEsBAi0AFAAGAAgAAAAhAADcxvgxAgAAYAQAAA4AAAAAAAAAAAAA&#10;AAAALgIAAGRycy9lMm9Eb2MueG1sUEsBAi0AFAAGAAgAAAAhAFzc6uPjAAAACwEAAA8AAAAAAAAA&#10;AAAAAAAAiwQAAGRycy9kb3ducmV2LnhtbFBLBQYAAAAABAAEAPMAAACbBQAAAAA=&#10;" fillcolor="window" stroked="f" strokeweight=".5pt">
                      <v:textbox>
                        <w:txbxContent>
                          <w:p w14:paraId="0A1E3EB8" w14:textId="77777777" w:rsidR="009722FB" w:rsidRDefault="00B60735" w:rsidP="009722FB">
                            <w:pPr>
                              <w:jc w:val="center"/>
                            </w:pPr>
                            <w:r>
                              <w:t>1 </w:t>
                            </w:r>
                            <w:r w:rsidR="00F76889">
                              <w:t>lila</w:t>
                            </w:r>
                          </w:p>
                        </w:txbxContent>
                      </v:textbox>
                    </v:shape>
                  </w:pict>
                </mc:Fallback>
              </mc:AlternateContent>
            </w:r>
            <w:r w:rsidRPr="003714E3">
              <w:rPr>
                <w:noProof/>
                <w:sz w:val="20"/>
                <w:lang w:val="en-US"/>
              </w:rPr>
              <mc:AlternateContent>
                <mc:Choice Requires="wps">
                  <w:drawing>
                    <wp:anchor distT="0" distB="0" distL="114300" distR="114300" simplePos="0" relativeHeight="252299264" behindDoc="0" locked="0" layoutInCell="1" allowOverlap="1" wp14:anchorId="24E1F3CC" wp14:editId="0B529E46">
                      <wp:simplePos x="0" y="0"/>
                      <wp:positionH relativeFrom="column">
                        <wp:posOffset>5001540</wp:posOffset>
                      </wp:positionH>
                      <wp:positionV relativeFrom="paragraph">
                        <wp:posOffset>1254178</wp:posOffset>
                      </wp:positionV>
                      <wp:extent cx="469900" cy="275156"/>
                      <wp:effectExtent l="78422" t="0" r="8573" b="0"/>
                      <wp:wrapNone/>
                      <wp:docPr id="95" name="Text Box 95"/>
                      <wp:cNvGraphicFramePr/>
                      <a:graphic xmlns:a="http://schemas.openxmlformats.org/drawingml/2006/main">
                        <a:graphicData uri="http://schemas.microsoft.com/office/word/2010/wordprocessingShape">
                          <wps:wsp>
                            <wps:cNvSpPr txBox="1"/>
                            <wps:spPr>
                              <a:xfrm rot="18863568">
                                <a:off x="0" y="0"/>
                                <a:ext cx="469900" cy="275156"/>
                              </a:xfrm>
                              <a:prstGeom prst="rect">
                                <a:avLst/>
                              </a:prstGeom>
                              <a:noFill/>
                              <a:ln w="6350">
                                <a:noFill/>
                              </a:ln>
                            </wps:spPr>
                            <wps:txbx>
                              <w:txbxContent>
                                <w:p w14:paraId="54A7B546" w14:textId="77777777" w:rsidR="009722FB" w:rsidRPr="006F7E99" w:rsidRDefault="00B60735" w:rsidP="009722FB">
                                  <w:pPr>
                                    <w:rPr>
                                      <w:color w:val="FFFFFF" w:themeColor="background1"/>
                                      <w:sz w:val="12"/>
                                      <w:szCs w:val="12"/>
                                    </w:rPr>
                                  </w:pPr>
                                  <w:r>
                                    <w:rPr>
                                      <w:color w:val="FFFFFF" w:themeColor="background1"/>
                                      <w:sz w:val="12"/>
                                      <w:szCs w:val="12"/>
                                    </w:rPr>
                                    <w:t>300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24E1F3CC" id="_x0000_s1307" type="#_x0000_t202" style="position:absolute;left:0;text-align:left;margin-left:393.8pt;margin-top:98.75pt;width:37pt;height:21.65pt;rotation:-2988913fd;z-index:25229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k0dmGgIAADUEAAAOAAAAZHJzL2Uyb0RvYy54bWysU8tu2zAQvBfoPxC815JcPwXLgZvARQEj&#10;CeAEOdMUZQmguCxJW3K/vktKcoy0p6IXYl+and1Zre7aWpKzMLYCldFkFFMiFIe8UseMvr5svywo&#10;sY6pnElQIqMXYend+vOnVaNTMYYSZC4MQRBl00ZntHROp1FkeSlqZkeghcJkAaZmDl1zjHLDGkSv&#10;ZTSO41nUgMm1AS6sxehDl6TrgF8UgrunorDCEZlR5ObCa8J78G+0XrH0aJguK97TYP/AomaVwqZX&#10;qAfmGDmZ6g+ouuIGLBRuxKGOoCgqLsIMOE0Sf5hmXzItwiy4HKuva7L/D5Y/nvf62RDXfoMWBfQL&#10;abRNLQb9PG1hamIA95YsFrOv09kijInECZbjRi/XLYrWEY7ByWy5jDHDMTWeT5PpzINGHZbH1Ma6&#10;7wJq4o2MGhQpgLLzzrqudCjx5Qq2lZRBKKlIk1GkEYcPrhkElwp7vDP3lmsPLalyz2I+zHWA/ILj&#10;homQo9V8WyGLHbPumRmUHoN4zu4Jn0ICdoPeoqQE8+tvcV+PimCWkgZPKaP254kZQYn8oVCrZTKZ&#10;IKwLzmQ6H6NjbjOH24w61feA15oEdsH09U4OZmGgfsOr3/iumGKKY++MusG8d92B41/DxWYTivDa&#10;NHM7tdfcQw8yvLRvzOheCIcKPsJwdCz9oEdX22+522Pv4G0Ggfv/yB//rR+q3v/29W8AAAD//wMA&#10;UEsDBBQABgAIAAAAIQCUwKjj3wAAAAsBAAAPAAAAZHJzL2Rvd25yZXYueG1sTI/BTsMwEETvSPyD&#10;tUjcqFMLSghxKoRA4tBLC0UcnXiJA/E6ip028PUsJ7jNap5mZ8r17HtxwDF2gTQsFxkIpCbYjloN&#10;L8+PFzmImAxZ0wdCDV8YYV2dnpSmsOFIWzzsUis4hGJhNLiUhkLK2Dj0Ji7CgMTeexi9SXyOrbSj&#10;OXK476XKspX0piP+4MyA9w6bz93kNUwe96+b5Vv9sPHJPV2rj/20/db6/Gy+uwWRcE5/MPzW5+pQ&#10;cac6TGSj6DXkmbphlI1cKRBM5JcrFrUGdcVCVqX8v6H6AQAA//8DAFBLAQItABQABgAIAAAAIQC2&#10;gziS/gAAAOEBAAATAAAAAAAAAAAAAAAAAAAAAABbQ29udGVudF9UeXBlc10ueG1sUEsBAi0AFAAG&#10;AAgAAAAhADj9If/WAAAAlAEAAAsAAAAAAAAAAAAAAAAALwEAAF9yZWxzLy5yZWxzUEsBAi0AFAAG&#10;AAgAAAAhAAuTR2YaAgAANQQAAA4AAAAAAAAAAAAAAAAALgIAAGRycy9lMm9Eb2MueG1sUEsBAi0A&#10;FAAGAAgAAAAhAJTAqOPfAAAACwEAAA8AAAAAAAAAAAAAAAAAdAQAAGRycy9kb3ducmV2LnhtbFBL&#10;BQYAAAAABAAEAPMAAACABQAAAAA=&#10;" filled="f" stroked="f" strokeweight=".5pt">
                      <v:textbox>
                        <w:txbxContent>
                          <w:p w14:paraId="54A7B546" w14:textId="77777777" w:rsidR="009722FB" w:rsidRPr="006F7E99" w:rsidRDefault="00B60735" w:rsidP="009722FB">
                            <w:pPr>
                              <w:rPr>
                                <w:color w:val="FFFFFF" w:themeColor="background1"/>
                                <w:sz w:val="12"/>
                                <w:szCs w:val="12"/>
                              </w:rPr>
                            </w:pPr>
                            <w:r>
                              <w:rPr>
                                <w:color w:val="FFFFFF" w:themeColor="background1"/>
                                <w:sz w:val="12"/>
                                <w:szCs w:val="12"/>
                              </w:rPr>
                              <w:t>300 mg</w:t>
                            </w:r>
                          </w:p>
                        </w:txbxContent>
                      </v:textbox>
                    </v:shape>
                  </w:pict>
                </mc:Fallback>
              </mc:AlternateContent>
            </w:r>
            <w:r w:rsidRPr="003714E3">
              <w:rPr>
                <w:noProof/>
                <w:sz w:val="20"/>
                <w:lang w:val="en-US"/>
              </w:rPr>
              <mc:AlternateContent>
                <mc:Choice Requires="wps">
                  <w:drawing>
                    <wp:anchor distT="0" distB="0" distL="114300" distR="114300" simplePos="0" relativeHeight="252297216" behindDoc="0" locked="0" layoutInCell="1" allowOverlap="1" wp14:anchorId="7B8E89A4" wp14:editId="26434AD8">
                      <wp:simplePos x="0" y="0"/>
                      <wp:positionH relativeFrom="column">
                        <wp:posOffset>4752975</wp:posOffset>
                      </wp:positionH>
                      <wp:positionV relativeFrom="paragraph">
                        <wp:posOffset>1581150</wp:posOffset>
                      </wp:positionV>
                      <wp:extent cx="584200" cy="374650"/>
                      <wp:effectExtent l="85725" t="0" r="53975" b="0"/>
                      <wp:wrapNone/>
                      <wp:docPr id="307815936" name="Text Box 307815936"/>
                      <wp:cNvGraphicFramePr/>
                      <a:graphic xmlns:a="http://schemas.openxmlformats.org/drawingml/2006/main">
                        <a:graphicData uri="http://schemas.microsoft.com/office/word/2010/wordprocessingShape">
                          <wps:wsp>
                            <wps:cNvSpPr txBox="1"/>
                            <wps:spPr>
                              <a:xfrm rot="18836018">
                                <a:off x="0" y="0"/>
                                <a:ext cx="584200" cy="374650"/>
                              </a:xfrm>
                              <a:prstGeom prst="rect">
                                <a:avLst/>
                              </a:prstGeom>
                              <a:noFill/>
                              <a:ln w="6350">
                                <a:noFill/>
                              </a:ln>
                            </wps:spPr>
                            <wps:txbx>
                              <w:txbxContent>
                                <w:p w14:paraId="7A0F3CDE" w14:textId="77777777" w:rsidR="009722FB" w:rsidRPr="002F14D4" w:rsidRDefault="00B60735" w:rsidP="009722FB">
                                  <w:pPr>
                                    <w:spacing w:line="240" w:lineRule="auto"/>
                                    <w:rPr>
                                      <w:b/>
                                      <w:sz w:val="12"/>
                                      <w:szCs w:val="12"/>
                                      <w:vertAlign w:val="superscript"/>
                                    </w:rPr>
                                  </w:pPr>
                                  <w:r w:rsidRPr="002F14D4">
                                    <w:rPr>
                                      <w:b/>
                                      <w:sz w:val="12"/>
                                      <w:szCs w:val="12"/>
                                    </w:rPr>
                                    <w:t>Xolair</w:t>
                                  </w:r>
                                  <w:r w:rsidRPr="002F14D4">
                                    <w:rPr>
                                      <w:b/>
                                      <w:sz w:val="12"/>
                                      <w:szCs w:val="12"/>
                                      <w:vertAlign w:val="superscript"/>
                                    </w:rPr>
                                    <w:t>®</w:t>
                                  </w:r>
                                </w:p>
                                <w:p w14:paraId="359F07EF" w14:textId="77777777" w:rsidR="009722FB" w:rsidRPr="002F14D4" w:rsidRDefault="00B60735" w:rsidP="009722FB">
                                  <w:pPr>
                                    <w:spacing w:line="240" w:lineRule="auto"/>
                                    <w:rPr>
                                      <w:sz w:val="8"/>
                                      <w:szCs w:val="8"/>
                                    </w:rPr>
                                  </w:pPr>
                                  <w:r>
                                    <w:rPr>
                                      <w:sz w:val="8"/>
                                      <w:szCs w:val="8"/>
                                    </w:rPr>
                                    <w:t>omalizumab</w:t>
                                  </w:r>
                                </w:p>
                                <w:p w14:paraId="31003C42" w14:textId="77777777" w:rsidR="009722FB" w:rsidRPr="006F7E99" w:rsidRDefault="00B60735" w:rsidP="009722FB">
                                  <w:pPr>
                                    <w:spacing w:line="240" w:lineRule="auto"/>
                                    <w:rPr>
                                      <w:sz w:val="12"/>
                                      <w:szCs w:val="12"/>
                                    </w:rPr>
                                  </w:pPr>
                                  <w:r w:rsidRPr="002F14D4">
                                    <w:rPr>
                                      <w:sz w:val="8"/>
                                      <w:szCs w:val="8"/>
                                    </w:rPr>
                                    <w:t>injection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7B8E89A4" id="Text Box 307815936" o:spid="_x0000_s1308" type="#_x0000_t202" style="position:absolute;left:0;text-align:left;margin-left:374.25pt;margin-top:124.5pt;width:46pt;height:29.5pt;rotation:-3019005fd;z-index:25229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RecJGwIAADUEAAAOAAAAZHJzL2Uyb0RvYy54bWysU8lu2zAQvRfoPxC817K8qoLlwE3gooCR&#10;BHCKnGmKsgRQHJakLblf3yElOW7aU9HLYDa+Wd5wddfWkpyFsRWojMajMSVCccgrdczo95ftp4QS&#10;65jKmQQlMnoRlt6tP35YNToVEyhB5sIQBFE2bXRGS+d0GkWWl6JmdgRaKAwWYGrm0DTHKDesQfRa&#10;RpPxeBE1YHJtgAtr0fvQBek64BeF4O6pKKxwRGYUe3NBmiAPXkbrFUuPhumy4n0b7B+6qFmlsOgV&#10;6oE5Rk6m+gOqrrgBC4UbcagjKIqKizADThOP302zL5kWYRZcjtXXNdn/B8sfz3v9bIhrv0CLBPqF&#10;NNqmFp1+nrYwNTGAe4uTZLoYx0kYExsnmI4bvVy3KFpHODrnyQyZoYRjaLqcLeZhy1GH5TG1se6r&#10;gJp4JaMGSQqg7LyzDutj6pDi0xVsKykDUVKRJqOLKUL+FsEXUuHDt8695tpDS6o8o5NlMsx1gPyC&#10;44aJsEer+bbCLnbMumdmkHp04jm7JxSFBKwGvUZJCebn3/w+HxnBKCUNnlJG7Y8TM4IS+U0hV5/j&#10;2QxhXTBm8+UEDXMbOdxG1Km+B7zWOHQXVJ/v5KAWBupXvPqNr4ohpjjWzqgb1HvXHTj+Gi42m5CE&#10;16aZ26m95h56oOGlfWVG90Q4ZPARhqNj6Ts+utx+y90eewNvM7DW/yN//Ld2yHr77etfAAAA//8D&#10;AFBLAwQUAAYACAAAACEADCOF6t0AAAALAQAADwAAAGRycy9kb3ducmV2LnhtbEyPzU7DMBCE70i8&#10;g7VI3KiD65QoxKkqEA/Qlgdw4yWJ8E9qO23g6VlOcNzZ0cw3zXZxll0wpjF4BY+rAhj6LpjR9wre&#10;j28PFbCUtTfaBo8KvjDBtr29aXRtwtXv8XLIPaMQn2qtYMh5qjlP3YBOp1WY0NPvI0SnM52x5ybq&#10;K4U7y0VRbLjTo6eGQU/4MmD3eZgd9Zr9rOV3fD2ms91JLKp8lkmp+7tl9wws45L/zPCLT+jQEtMp&#10;zN4kZhU8bUrakhWItSiBkaMSkpSTgrWQJfC24f83tD8AAAD//wMAUEsBAi0AFAAGAAgAAAAhALaD&#10;OJL+AAAA4QEAABMAAAAAAAAAAAAAAAAAAAAAAFtDb250ZW50X1R5cGVzXS54bWxQSwECLQAUAAYA&#10;CAAAACEAOP0h/9YAAACUAQAACwAAAAAAAAAAAAAAAAAvAQAAX3JlbHMvLnJlbHNQSwECLQAUAAYA&#10;CAAAACEAqkXnCRsCAAA1BAAADgAAAAAAAAAAAAAAAAAuAgAAZHJzL2Uyb0RvYy54bWxQSwECLQAU&#10;AAYACAAAACEADCOF6t0AAAALAQAADwAAAAAAAAAAAAAAAAB1BAAAZHJzL2Rvd25yZXYueG1sUEsF&#10;BgAAAAAEAAQA8wAAAH8FAAAAAA==&#10;" filled="f" stroked="f" strokeweight=".5pt">
                      <v:textbox>
                        <w:txbxContent>
                          <w:p w14:paraId="7A0F3CDE" w14:textId="77777777" w:rsidR="009722FB" w:rsidRPr="002F14D4" w:rsidRDefault="00B60735" w:rsidP="009722FB">
                            <w:pPr>
                              <w:spacing w:line="240" w:lineRule="auto"/>
                              <w:rPr>
                                <w:b/>
                                <w:sz w:val="12"/>
                                <w:szCs w:val="12"/>
                                <w:vertAlign w:val="superscript"/>
                              </w:rPr>
                            </w:pPr>
                            <w:r w:rsidRPr="002F14D4">
                              <w:rPr>
                                <w:b/>
                                <w:sz w:val="12"/>
                                <w:szCs w:val="12"/>
                              </w:rPr>
                              <w:t>Xolair</w:t>
                            </w:r>
                            <w:r w:rsidRPr="002F14D4">
                              <w:rPr>
                                <w:b/>
                                <w:sz w:val="12"/>
                                <w:szCs w:val="12"/>
                                <w:vertAlign w:val="superscript"/>
                              </w:rPr>
                              <w:t>®</w:t>
                            </w:r>
                          </w:p>
                          <w:p w14:paraId="359F07EF" w14:textId="77777777" w:rsidR="009722FB" w:rsidRPr="002F14D4" w:rsidRDefault="00B60735" w:rsidP="009722FB">
                            <w:pPr>
                              <w:spacing w:line="240" w:lineRule="auto"/>
                              <w:rPr>
                                <w:sz w:val="8"/>
                                <w:szCs w:val="8"/>
                              </w:rPr>
                            </w:pPr>
                            <w:r>
                              <w:rPr>
                                <w:sz w:val="8"/>
                                <w:szCs w:val="8"/>
                              </w:rPr>
                              <w:t>omalizumab</w:t>
                            </w:r>
                          </w:p>
                          <w:p w14:paraId="31003C42" w14:textId="77777777" w:rsidR="009722FB" w:rsidRPr="006F7E99" w:rsidRDefault="00B60735" w:rsidP="009722FB">
                            <w:pPr>
                              <w:spacing w:line="240" w:lineRule="auto"/>
                              <w:rPr>
                                <w:sz w:val="12"/>
                                <w:szCs w:val="12"/>
                              </w:rPr>
                            </w:pPr>
                            <w:r w:rsidRPr="002F14D4">
                              <w:rPr>
                                <w:sz w:val="8"/>
                                <w:szCs w:val="8"/>
                              </w:rPr>
                              <w:t>injection</w:t>
                            </w:r>
                          </w:p>
                        </w:txbxContent>
                      </v:textbox>
                    </v:shape>
                  </w:pict>
                </mc:Fallback>
              </mc:AlternateContent>
            </w:r>
            <w:r w:rsidRPr="003714E3">
              <w:rPr>
                <w:noProof/>
                <w:sz w:val="20"/>
                <w:lang w:val="en-US"/>
              </w:rPr>
              <mc:AlternateContent>
                <mc:Choice Requires="wps">
                  <w:drawing>
                    <wp:anchor distT="0" distB="0" distL="114300" distR="114300" simplePos="0" relativeHeight="252295168" behindDoc="0" locked="0" layoutInCell="1" allowOverlap="1" wp14:anchorId="7E9B1A74" wp14:editId="1F52DA1D">
                      <wp:simplePos x="0" y="0"/>
                      <wp:positionH relativeFrom="column">
                        <wp:posOffset>3140218</wp:posOffset>
                      </wp:positionH>
                      <wp:positionV relativeFrom="paragraph">
                        <wp:posOffset>1268503</wp:posOffset>
                      </wp:positionV>
                      <wp:extent cx="482600" cy="267210"/>
                      <wp:effectExtent l="69850" t="0" r="0" b="0"/>
                      <wp:wrapNone/>
                      <wp:docPr id="307815937" name="Text Box 307815937"/>
                      <wp:cNvGraphicFramePr/>
                      <a:graphic xmlns:a="http://schemas.openxmlformats.org/drawingml/2006/main">
                        <a:graphicData uri="http://schemas.microsoft.com/office/word/2010/wordprocessingShape">
                          <wps:wsp>
                            <wps:cNvSpPr txBox="1"/>
                            <wps:spPr>
                              <a:xfrm rot="18794549">
                                <a:off x="0" y="0"/>
                                <a:ext cx="482600" cy="267210"/>
                              </a:xfrm>
                              <a:prstGeom prst="rect">
                                <a:avLst/>
                              </a:prstGeom>
                              <a:noFill/>
                              <a:ln w="6350">
                                <a:noFill/>
                              </a:ln>
                            </wps:spPr>
                            <wps:txbx>
                              <w:txbxContent>
                                <w:p w14:paraId="4A74A9D7" w14:textId="77777777" w:rsidR="009722FB" w:rsidRPr="006F7E99" w:rsidRDefault="00B60735" w:rsidP="009722FB">
                                  <w:pPr>
                                    <w:rPr>
                                      <w:color w:val="FFFFFF" w:themeColor="background1"/>
                                      <w:sz w:val="12"/>
                                      <w:szCs w:val="12"/>
                                    </w:rPr>
                                  </w:pPr>
                                  <w:r>
                                    <w:rPr>
                                      <w:color w:val="FFFFFF" w:themeColor="background1"/>
                                      <w:sz w:val="12"/>
                                      <w:szCs w:val="12"/>
                                    </w:rPr>
                                    <w:t>150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7E9B1A74" id="Text Box 307815937" o:spid="_x0000_s1309" type="#_x0000_t202" style="position:absolute;left:0;text-align:left;margin-left:247.25pt;margin-top:99.9pt;width:38pt;height:21.05pt;rotation:-3064301fd;z-index:25229516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PCqfGwIAADUEAAAOAAAAZHJzL2Uyb0RvYy54bWysU8lu2zAQvRfoPxC811oqr7AcuAlcFDCS&#10;AE6QM01RlgCKw5K0JffrO6Qlx0h7KnoZzMY3yxsu77pGkpMwtgaV02QUUyIUh6JWh5y+vmy+zCix&#10;jqmCSVAip2dh6d3q86dlqxcihQpkIQxBEGUXrc5p5ZxeRJHllWiYHYEWCoMlmIY5NM0hKgxrEb2R&#10;URrHk6gFU2gDXFiL3odLkK4CflkK7p7K0gpHZE6xNxekCXLvZbRassXBMF3VvG+D/UMXDasVFr1C&#10;PTDHyNHUf0A1NTdgoXQjDk0EZVlzEWbAaZL4wzS7imkRZsHlWH1dk/1/sPzxtNPPhrjuG3RIoF9I&#10;q+3CotPP05WmIQZwb8lsOs/G2TyMiY0TTMeNnq9bFJ0jHJ3ZLJ3EGOEYSifTNAlbji5YHlMb674L&#10;aIhXcmqQpADKTlvrsD6mDik+XcGmljIQJRVpczr5Oo7Dg2sEX0iFD98795rr9h2pC+xiOh/m2kNx&#10;xnHDRNij1XxTYxdbZt0zM0g9OvGc3ROKUgJWg16jpALz629+n4+MYJSSFk8pp/bnkRlBifyhkKt5&#10;kmUI64KRjacpGuY2sr+NqGNzD3itSeguqD7fyUEtDTRvePVrXxVDTHGsnVM3qPfucuD4a7hYr0MS&#10;Xptmbqt2mnvogYaX7o0Z3RPhkMFHGI6OLT7wccntt3zZY2/gbQbW+n/kj//WDlnvv331GwAA//8D&#10;AFBLAwQUAAYACAAAACEA3BU/ZuAAAAALAQAADwAAAGRycy9kb3ducmV2LnhtbEyPMU/DMBCFdyT+&#10;g3VIbNRJWkMa4lQIiQGpCy0Lmxsfcah9jmInDf8eM8F4ep/e+67eLc6yGcfQe5KQrzJgSK3XPXUS&#10;3o8vdyWwEBVpZT2hhG8MsGuur2pVaX+hN5wPsWOphEKlJJgYh4rz0Bp0Kqz8gJSyTz86FdM5dlyP&#10;6pLKneVFlt1zp3pKC0YN+GywPR8mJ2GfnTfmuJjy9WO2ev0V2mn/EKS8vVmeHoFFXOIfDL/6SR2a&#10;5HTyE+nArASR55uEpqAstsASIcRaADtJKES5Bd7U/P8PzQ8AAAD//wMAUEsBAi0AFAAGAAgAAAAh&#10;ALaDOJL+AAAA4QEAABMAAAAAAAAAAAAAAAAAAAAAAFtDb250ZW50X1R5cGVzXS54bWxQSwECLQAU&#10;AAYACAAAACEAOP0h/9YAAACUAQAACwAAAAAAAAAAAAAAAAAvAQAAX3JlbHMvLnJlbHNQSwECLQAU&#10;AAYACAAAACEAjjwqnxsCAAA1BAAADgAAAAAAAAAAAAAAAAAuAgAAZHJzL2Uyb0RvYy54bWxQSwEC&#10;LQAUAAYACAAAACEA3BU/ZuAAAAALAQAADwAAAAAAAAAAAAAAAAB1BAAAZHJzL2Rvd25yZXYueG1s&#10;UEsFBgAAAAAEAAQA8wAAAIIFAAAAAA==&#10;" filled="f" stroked="f" strokeweight=".5pt">
                      <v:textbox>
                        <w:txbxContent>
                          <w:p w14:paraId="4A74A9D7" w14:textId="77777777" w:rsidR="009722FB" w:rsidRPr="006F7E99" w:rsidRDefault="00B60735" w:rsidP="009722FB">
                            <w:pPr>
                              <w:rPr>
                                <w:color w:val="FFFFFF" w:themeColor="background1"/>
                                <w:sz w:val="12"/>
                                <w:szCs w:val="12"/>
                              </w:rPr>
                            </w:pPr>
                            <w:r>
                              <w:rPr>
                                <w:color w:val="FFFFFF" w:themeColor="background1"/>
                                <w:sz w:val="12"/>
                                <w:szCs w:val="12"/>
                              </w:rPr>
                              <w:t>150 mg</w:t>
                            </w:r>
                          </w:p>
                        </w:txbxContent>
                      </v:textbox>
                    </v:shape>
                  </w:pict>
                </mc:Fallback>
              </mc:AlternateContent>
            </w:r>
            <w:r w:rsidRPr="003714E3">
              <w:rPr>
                <w:noProof/>
                <w:sz w:val="20"/>
                <w:lang w:val="en-US"/>
              </w:rPr>
              <mc:AlternateContent>
                <mc:Choice Requires="wps">
                  <w:drawing>
                    <wp:anchor distT="0" distB="0" distL="114300" distR="114300" simplePos="0" relativeHeight="252293120" behindDoc="0" locked="0" layoutInCell="1" allowOverlap="1" wp14:anchorId="48865BAF" wp14:editId="6578178C">
                      <wp:simplePos x="0" y="0"/>
                      <wp:positionH relativeFrom="column">
                        <wp:posOffset>2934478</wp:posOffset>
                      </wp:positionH>
                      <wp:positionV relativeFrom="paragraph">
                        <wp:posOffset>1578284</wp:posOffset>
                      </wp:positionV>
                      <wp:extent cx="565150" cy="400050"/>
                      <wp:effectExtent l="82550" t="0" r="50800" b="12700"/>
                      <wp:wrapNone/>
                      <wp:docPr id="307815929" name="Text Box 307815929"/>
                      <wp:cNvGraphicFramePr/>
                      <a:graphic xmlns:a="http://schemas.openxmlformats.org/drawingml/2006/main">
                        <a:graphicData uri="http://schemas.microsoft.com/office/word/2010/wordprocessingShape">
                          <wps:wsp>
                            <wps:cNvSpPr txBox="1"/>
                            <wps:spPr>
                              <a:xfrm rot="18797517">
                                <a:off x="0" y="0"/>
                                <a:ext cx="565150" cy="400050"/>
                              </a:xfrm>
                              <a:prstGeom prst="rect">
                                <a:avLst/>
                              </a:prstGeom>
                              <a:noFill/>
                              <a:ln w="6350">
                                <a:noFill/>
                              </a:ln>
                            </wps:spPr>
                            <wps:txbx>
                              <w:txbxContent>
                                <w:p w14:paraId="4C32C3B7" w14:textId="77777777" w:rsidR="009722FB" w:rsidRPr="002F14D4" w:rsidRDefault="00B60735" w:rsidP="009722FB">
                                  <w:pPr>
                                    <w:spacing w:line="240" w:lineRule="auto"/>
                                    <w:rPr>
                                      <w:b/>
                                      <w:sz w:val="12"/>
                                      <w:szCs w:val="12"/>
                                      <w:vertAlign w:val="superscript"/>
                                    </w:rPr>
                                  </w:pPr>
                                  <w:r w:rsidRPr="002F14D4">
                                    <w:rPr>
                                      <w:b/>
                                      <w:sz w:val="12"/>
                                      <w:szCs w:val="12"/>
                                    </w:rPr>
                                    <w:t>Xolair</w:t>
                                  </w:r>
                                  <w:r w:rsidRPr="002F14D4">
                                    <w:rPr>
                                      <w:b/>
                                      <w:sz w:val="12"/>
                                      <w:szCs w:val="12"/>
                                      <w:vertAlign w:val="superscript"/>
                                    </w:rPr>
                                    <w:t>®</w:t>
                                  </w:r>
                                </w:p>
                                <w:p w14:paraId="528B32D3" w14:textId="77777777" w:rsidR="009722FB" w:rsidRPr="002F14D4" w:rsidRDefault="00B60735" w:rsidP="009722FB">
                                  <w:pPr>
                                    <w:spacing w:line="240" w:lineRule="auto"/>
                                    <w:rPr>
                                      <w:sz w:val="8"/>
                                      <w:szCs w:val="8"/>
                                    </w:rPr>
                                  </w:pPr>
                                  <w:r>
                                    <w:rPr>
                                      <w:sz w:val="8"/>
                                      <w:szCs w:val="8"/>
                                    </w:rPr>
                                    <w:t>omalizumab</w:t>
                                  </w:r>
                                </w:p>
                                <w:p w14:paraId="41299F58" w14:textId="77777777" w:rsidR="009722FB" w:rsidRPr="006F7E99" w:rsidRDefault="00B60735" w:rsidP="009722FB">
                                  <w:pPr>
                                    <w:spacing w:line="240" w:lineRule="auto"/>
                                    <w:rPr>
                                      <w:b/>
                                      <w:sz w:val="12"/>
                                      <w:szCs w:val="12"/>
                                    </w:rPr>
                                  </w:pPr>
                                  <w:r w:rsidRPr="002F14D4">
                                    <w:rPr>
                                      <w:sz w:val="8"/>
                                      <w:szCs w:val="8"/>
                                    </w:rPr>
                                    <w:t>injection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48865BAF" id="Text Box 307815929" o:spid="_x0000_s1310" type="#_x0000_t202" style="position:absolute;left:0;text-align:left;margin-left:231.05pt;margin-top:124.25pt;width:44.5pt;height:31.5pt;rotation:-3061059fd;z-index:2522931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8pl3GQIAADUEAAAOAAAAZHJzL2Uyb0RvYy54bWysU1tr2zAUfh/sPwi9L7az3GrilKwlY1Da&#10;Qjr6rMhSbJB1NEmJnf36HclOmnV7GnsR58Z3Lt+n5W3XKHIU1tWgC5qNUkqE5lDWel/Q7y+bTwtK&#10;nGe6ZAq0KOhJOHq7+vhh2ZpcjKECVQpLEES7vDUFrbw3eZI4XomGuREYoTEpwTbMo2v3SWlZi+iN&#10;SsZpOktasKWxwIVzGL3vk3QV8aUU3D9J6YQnqqA4m4+vje8uvMlqyfK9Zaaq+TAG+4cpGlZrbHqB&#10;umeekYOt/4Bqam7BgfQjDk0CUtZcxB1wmyx9t822YkbEXfA4zlzO5P4fLH88bs2zJb77Ah0SGA7S&#10;Gpc7DIZ9OmkbYgHvli3mN/NpNo9r4uAEy/Gip8sVRecJx+B0Ns2mmOGYmqRpijaCJj1WwDTW+a8C&#10;GhKMglokKYKy44Pzfem5JJRr2NRKRaKUJm1BZ58R8rcMgiuNPd4mD5bvdh2py4KOF3GEENtBecJ1&#10;40Y4ozN8U+MUD8z5Z2aRegyinP0TPlIBdoPBoqQC+/Nv8VCPjGCWkhalVFD348CsoER908jVTTaZ&#10;IKyPzmQ6H6NjrzO764w+NHeAas3idNEM9V6dTWmheUXVr0NXTDHNsXdB/dm8873A8ddwsV7HIlSb&#10;Yf5Bbw0P0GcaXrpXZs1AhEcGH+EsOpa/46OvHa7c33FwUJuR4OEfBfFf+7Hq7bevfgEAAP//AwBQ&#10;SwMEFAAGAAgAAAAhAFPgiT7dAAAACwEAAA8AAABkcnMvZG93bnJldi54bWxMj8tOxDAMRfdI/ENk&#10;JHZM+koZlaYjVAmxRPP4AE9j2orGqZrMTPl7wgqWto+uz613q53ElRY/OtaQbhIQxJ0zI/caTse3&#10;py0IH5ANTo5Jwzd52DX3dzVWxt14T9dD6EUMYV+hhiGEuZLSdwNZ9Bs3E8fbp1sshjguvTQL3mK4&#10;nWSWJKW0OHL8MOBM7UDd1+FiNXifYNvu38deld2HSWksylOr9ePD+voCItAa/mD41Y/q0ESns7uw&#10;8WLSUDyrNKIaslwpEJFQ+TZuzhryrFAgm1r+79D8AAAA//8DAFBLAQItABQABgAIAAAAIQC2gziS&#10;/gAAAOEBAAATAAAAAAAAAAAAAAAAAAAAAABbQ29udGVudF9UeXBlc10ueG1sUEsBAi0AFAAGAAgA&#10;AAAhADj9If/WAAAAlAEAAAsAAAAAAAAAAAAAAAAALwEAAF9yZWxzLy5yZWxzUEsBAi0AFAAGAAgA&#10;AAAhAFXymXcZAgAANQQAAA4AAAAAAAAAAAAAAAAALgIAAGRycy9lMm9Eb2MueG1sUEsBAi0AFAAG&#10;AAgAAAAhAFPgiT7dAAAACwEAAA8AAAAAAAAAAAAAAAAAcwQAAGRycy9kb3ducmV2LnhtbFBLBQYA&#10;AAAABAAEAPMAAAB9BQAAAAA=&#10;" filled="f" stroked="f" strokeweight=".5pt">
                      <v:textbox>
                        <w:txbxContent>
                          <w:p w14:paraId="4C32C3B7" w14:textId="77777777" w:rsidR="009722FB" w:rsidRPr="002F14D4" w:rsidRDefault="00B60735" w:rsidP="009722FB">
                            <w:pPr>
                              <w:spacing w:line="240" w:lineRule="auto"/>
                              <w:rPr>
                                <w:b/>
                                <w:sz w:val="12"/>
                                <w:szCs w:val="12"/>
                                <w:vertAlign w:val="superscript"/>
                              </w:rPr>
                            </w:pPr>
                            <w:r w:rsidRPr="002F14D4">
                              <w:rPr>
                                <w:b/>
                                <w:sz w:val="12"/>
                                <w:szCs w:val="12"/>
                              </w:rPr>
                              <w:t>Xolair</w:t>
                            </w:r>
                            <w:r w:rsidRPr="002F14D4">
                              <w:rPr>
                                <w:b/>
                                <w:sz w:val="12"/>
                                <w:szCs w:val="12"/>
                                <w:vertAlign w:val="superscript"/>
                              </w:rPr>
                              <w:t>®</w:t>
                            </w:r>
                          </w:p>
                          <w:p w14:paraId="528B32D3" w14:textId="77777777" w:rsidR="009722FB" w:rsidRPr="002F14D4" w:rsidRDefault="00B60735" w:rsidP="009722FB">
                            <w:pPr>
                              <w:spacing w:line="240" w:lineRule="auto"/>
                              <w:rPr>
                                <w:sz w:val="8"/>
                                <w:szCs w:val="8"/>
                              </w:rPr>
                            </w:pPr>
                            <w:r>
                              <w:rPr>
                                <w:sz w:val="8"/>
                                <w:szCs w:val="8"/>
                              </w:rPr>
                              <w:t>omalizumab</w:t>
                            </w:r>
                          </w:p>
                          <w:p w14:paraId="41299F58" w14:textId="77777777" w:rsidR="009722FB" w:rsidRPr="006F7E99" w:rsidRDefault="00B60735" w:rsidP="009722FB">
                            <w:pPr>
                              <w:spacing w:line="240" w:lineRule="auto"/>
                              <w:rPr>
                                <w:b/>
                                <w:sz w:val="12"/>
                                <w:szCs w:val="12"/>
                              </w:rPr>
                            </w:pPr>
                            <w:r w:rsidRPr="002F14D4">
                              <w:rPr>
                                <w:sz w:val="8"/>
                                <w:szCs w:val="8"/>
                              </w:rPr>
                              <w:t>injection</w:t>
                            </w:r>
                          </w:p>
                        </w:txbxContent>
                      </v:textbox>
                    </v:shape>
                  </w:pict>
                </mc:Fallback>
              </mc:AlternateContent>
            </w:r>
            <w:r w:rsidRPr="003714E3">
              <w:rPr>
                <w:noProof/>
                <w:sz w:val="20"/>
                <w:lang w:val="en-US"/>
              </w:rPr>
              <mc:AlternateContent>
                <mc:Choice Requires="wps">
                  <w:drawing>
                    <wp:anchor distT="0" distB="0" distL="114300" distR="114300" simplePos="0" relativeHeight="252291072" behindDoc="0" locked="0" layoutInCell="1" allowOverlap="1" wp14:anchorId="4B2C40EE" wp14:editId="7BC3D9F3">
                      <wp:simplePos x="0" y="0"/>
                      <wp:positionH relativeFrom="column">
                        <wp:posOffset>1234075</wp:posOffset>
                      </wp:positionH>
                      <wp:positionV relativeFrom="paragraph">
                        <wp:posOffset>1222111</wp:posOffset>
                      </wp:positionV>
                      <wp:extent cx="514605" cy="221903"/>
                      <wp:effectExtent l="0" t="95250" r="0" b="102235"/>
                      <wp:wrapNone/>
                      <wp:docPr id="307815938" name="Text Box 307815938"/>
                      <wp:cNvGraphicFramePr/>
                      <a:graphic xmlns:a="http://schemas.openxmlformats.org/drawingml/2006/main">
                        <a:graphicData uri="http://schemas.microsoft.com/office/word/2010/wordprocessingShape">
                          <wps:wsp>
                            <wps:cNvSpPr txBox="1"/>
                            <wps:spPr>
                              <a:xfrm rot="19005829">
                                <a:off x="0" y="0"/>
                                <a:ext cx="514605" cy="221903"/>
                              </a:xfrm>
                              <a:prstGeom prst="rect">
                                <a:avLst/>
                              </a:prstGeom>
                              <a:noFill/>
                              <a:ln w="6350">
                                <a:noFill/>
                              </a:ln>
                            </wps:spPr>
                            <wps:txbx>
                              <w:txbxContent>
                                <w:p w14:paraId="6E44AF9E" w14:textId="77777777" w:rsidR="009722FB" w:rsidRPr="006F7E99" w:rsidRDefault="00B60735" w:rsidP="009722FB">
                                  <w:pPr>
                                    <w:rPr>
                                      <w:color w:val="FFFFFF" w:themeColor="background1"/>
                                      <w:sz w:val="12"/>
                                      <w:szCs w:val="12"/>
                                    </w:rPr>
                                  </w:pPr>
                                  <w:r w:rsidRPr="006F7E99">
                                    <w:rPr>
                                      <w:color w:val="FFFFFF" w:themeColor="background1"/>
                                      <w:sz w:val="12"/>
                                      <w:szCs w:val="12"/>
                                    </w:rPr>
                                    <w:t>75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4B2C40EE" id="Text Box 307815938" o:spid="_x0000_s1311" type="#_x0000_t202" style="position:absolute;left:0;text-align:left;margin-left:97.15pt;margin-top:96.25pt;width:40.5pt;height:17.45pt;rotation:-2833527fd;z-index:252291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K91UGwIAADUEAAAOAAAAZHJzL2Uyb0RvYy54bWysU01vGjEQvVfKf7B8L/sRoLBiiUgiqkoo&#10;iUSinI3Xy67k9bi2YZf++o69C0FpT1Uv1nhm/ObjPS/uukaSozC2BpXTZBRTIhSHolb7nL69rr/O&#10;KLGOqYJJUCKnJ2Hp3fLmy6LVmUihAlkIQxBE2azVOa2c01kUWV6JhtkRaKEwWIJpmMOr2UeFYS2i&#10;NzJK43gatWAKbYALa9H72AfpMuCXpeDuuSytcETmFHtz4TTh3PkzWi5YtjdMVzUf2mD/0EXDaoVF&#10;L1CPzDFyMPUfUE3NDVgo3YhDE0FZ1lyEGXCaJP40zbZiWoRZcDlWX9Zk/x8sfzpu9YshrruHDgn0&#10;C2m1zSw6/TxdaRpiAPeWzON4MkvnYUxsnGA6bvR02aLoHOHonCTjaTyhhGMoTfHZrQeNeiyPqY11&#10;3wU0xBs5NUhSAGXHjXV96jnFpytY11IGoqQibU6nt5M4PLhEEFwqrPHRubdct+tIXWAXs8tcOyhO&#10;OG6YCLu3mq9r7GLDrHthBqlHJ8rZPeNRSsBqMFiUVGB+/c3v85ERjFLSopRyan8emBGUyB8KuZon&#10;47HXXriMJ99SvJjryO46og7NA6Bak9BdMH2+k2ezNNC8o+pXviqGmOJYO6fubD64XuD4a7hYrUIS&#10;qk0zt1FbzT30mYbX7p0ZPRDhkMEnOIuOZZ/46HOHLfd7HC6ozUDw8I+8+K/vIevjty9/AwAA//8D&#10;AFBLAwQUAAYACAAAACEAmsxNNd0AAAALAQAADwAAAGRycy9kb3ducmV2LnhtbEyPQU/DMAyF70j8&#10;h8hI3FhKt1EoTacJUXHe2GW3tPHSisYpTbqVf493gtt79tPz52Izu16ccQydJwWPiwQEUuNNR1bB&#10;4bN6eAYRoiaje0+o4AcDbMrbm0Lnxl9oh+d9tIJLKORaQRvjkEsZmhadDgs/IPHu5EenI9vRSjPq&#10;C5e7XqZJ8iSd7ogvtHrAtxabr/3kFNTbxFaV2y2z9wN+f5ymYzPYo1L3d/P2FUTEOf6F4YrP6FAy&#10;U+0nMkH07F9WS45eRboGwYk0W/OkZpFmK5BlIf//UP4CAAD//wMAUEsBAi0AFAAGAAgAAAAhALaD&#10;OJL+AAAA4QEAABMAAAAAAAAAAAAAAAAAAAAAAFtDb250ZW50X1R5cGVzXS54bWxQSwECLQAUAAYA&#10;CAAAACEAOP0h/9YAAACUAQAACwAAAAAAAAAAAAAAAAAvAQAAX3JlbHMvLnJlbHNQSwECLQAUAAYA&#10;CAAAACEAVSvdVBsCAAA1BAAADgAAAAAAAAAAAAAAAAAuAgAAZHJzL2Uyb0RvYy54bWxQSwECLQAU&#10;AAYACAAAACEAmsxNNd0AAAALAQAADwAAAAAAAAAAAAAAAAB1BAAAZHJzL2Rvd25yZXYueG1sUEsF&#10;BgAAAAAEAAQA8wAAAH8FAAAAAA==&#10;" filled="f" stroked="f" strokeweight=".5pt">
                      <v:textbox>
                        <w:txbxContent>
                          <w:p w14:paraId="6E44AF9E" w14:textId="77777777" w:rsidR="009722FB" w:rsidRPr="006F7E99" w:rsidRDefault="00B60735" w:rsidP="009722FB">
                            <w:pPr>
                              <w:rPr>
                                <w:color w:val="FFFFFF" w:themeColor="background1"/>
                                <w:sz w:val="12"/>
                                <w:szCs w:val="12"/>
                              </w:rPr>
                            </w:pPr>
                            <w:r w:rsidRPr="006F7E99">
                              <w:rPr>
                                <w:color w:val="FFFFFF" w:themeColor="background1"/>
                                <w:sz w:val="12"/>
                                <w:szCs w:val="12"/>
                              </w:rPr>
                              <w:t>75 mg</w:t>
                            </w:r>
                          </w:p>
                        </w:txbxContent>
                      </v:textbox>
                    </v:shape>
                  </w:pict>
                </mc:Fallback>
              </mc:AlternateContent>
            </w:r>
            <w:r w:rsidRPr="003714E3">
              <w:rPr>
                <w:noProof/>
                <w:sz w:val="20"/>
                <w:lang w:val="en-US"/>
              </w:rPr>
              <mc:AlternateContent>
                <mc:Choice Requires="wps">
                  <w:drawing>
                    <wp:anchor distT="0" distB="0" distL="114300" distR="114300" simplePos="0" relativeHeight="252289024" behindDoc="0" locked="0" layoutInCell="1" allowOverlap="1" wp14:anchorId="238D4A45" wp14:editId="7E6710CE">
                      <wp:simplePos x="0" y="0"/>
                      <wp:positionH relativeFrom="column">
                        <wp:posOffset>1003350</wp:posOffset>
                      </wp:positionH>
                      <wp:positionV relativeFrom="paragraph">
                        <wp:posOffset>1548765</wp:posOffset>
                      </wp:positionV>
                      <wp:extent cx="622300" cy="375970"/>
                      <wp:effectExtent l="0" t="95250" r="0" b="119380"/>
                      <wp:wrapNone/>
                      <wp:docPr id="307815930" name="Text Box 307815930"/>
                      <wp:cNvGraphicFramePr/>
                      <a:graphic xmlns:a="http://schemas.openxmlformats.org/drawingml/2006/main">
                        <a:graphicData uri="http://schemas.microsoft.com/office/word/2010/wordprocessingShape">
                          <wps:wsp>
                            <wps:cNvSpPr txBox="1"/>
                            <wps:spPr>
                              <a:xfrm rot="18937912">
                                <a:off x="0" y="0"/>
                                <a:ext cx="622300" cy="375970"/>
                              </a:xfrm>
                              <a:prstGeom prst="rect">
                                <a:avLst/>
                              </a:prstGeom>
                              <a:noFill/>
                              <a:ln w="6350">
                                <a:noFill/>
                              </a:ln>
                            </wps:spPr>
                            <wps:txbx>
                              <w:txbxContent>
                                <w:p w14:paraId="024AD003" w14:textId="77777777" w:rsidR="009722FB" w:rsidRDefault="00B60735" w:rsidP="009722FB">
                                  <w:pPr>
                                    <w:spacing w:line="240" w:lineRule="auto"/>
                                    <w:rPr>
                                      <w:b/>
                                      <w:sz w:val="12"/>
                                      <w:szCs w:val="12"/>
                                      <w:vertAlign w:val="superscript"/>
                                    </w:rPr>
                                  </w:pPr>
                                  <w:r w:rsidRPr="006F7E99">
                                    <w:rPr>
                                      <w:b/>
                                      <w:sz w:val="12"/>
                                      <w:szCs w:val="12"/>
                                    </w:rPr>
                                    <w:t>Xolair</w:t>
                                  </w:r>
                                  <w:r w:rsidRPr="006F7E99">
                                    <w:rPr>
                                      <w:b/>
                                      <w:sz w:val="12"/>
                                      <w:szCs w:val="12"/>
                                      <w:vertAlign w:val="superscript"/>
                                    </w:rPr>
                                    <w:t>®</w:t>
                                  </w:r>
                                </w:p>
                                <w:p w14:paraId="0B1AB020" w14:textId="77777777" w:rsidR="009722FB" w:rsidRPr="006F7E99" w:rsidRDefault="00B60735" w:rsidP="009722FB">
                                  <w:pPr>
                                    <w:spacing w:line="240" w:lineRule="auto"/>
                                    <w:rPr>
                                      <w:b/>
                                      <w:sz w:val="12"/>
                                      <w:szCs w:val="12"/>
                                      <w:vertAlign w:val="superscript"/>
                                    </w:rPr>
                                  </w:pPr>
                                  <w:r w:rsidRPr="003714E3">
                                    <w:rPr>
                                      <w:sz w:val="8"/>
                                      <w:szCs w:val="8"/>
                                    </w:rPr>
                                    <w:t>omalizumab</w:t>
                                  </w:r>
                                </w:p>
                                <w:p w14:paraId="19E3757A" w14:textId="77777777" w:rsidR="009722FB" w:rsidRPr="006F7E99" w:rsidRDefault="00B60735" w:rsidP="009722FB">
                                  <w:pPr>
                                    <w:spacing w:line="240" w:lineRule="auto"/>
                                    <w:rPr>
                                      <w:sz w:val="8"/>
                                      <w:szCs w:val="8"/>
                                    </w:rPr>
                                  </w:pPr>
                                  <w:r w:rsidRPr="006F7E99">
                                    <w:rPr>
                                      <w:sz w:val="8"/>
                                      <w:szCs w:val="8"/>
                                    </w:rPr>
                                    <w:t>injection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238D4A45" id="Text Box 307815930" o:spid="_x0000_s1312" type="#_x0000_t202" style="position:absolute;left:0;text-align:left;margin-left:79pt;margin-top:121.95pt;width:49pt;height:29.6pt;rotation:-2907710fd;z-index:2522890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3lDmHAIAADUEAAAOAAAAZHJzL2Uyb0RvYy54bWysU0uP2jAQvlfqf7B8L3kAC0SEFd0VVSW0&#10;uxJb7dk4DonkeFzbkNBf37FJWLTtqeplNC9/8/jGy/uukeQkjK1B5TQZxZQIxaGo1SGnP143X+aU&#10;WMdUwSQokdOzsPR+9fnTstWZSKECWQhDEETZrNU5rZzTWRRZXomG2RFooTBYgmmYQ9McosKwFtEb&#10;GaVxfBe1YAptgAtr0ft4CdJVwC9Lwd1zWVrhiMwp9uaCNEHuvYxWS5YdDNNVzfs22D900bBaYdEr&#10;1CNzjBxN/QdUU3MDFko34tBEUJY1F2EGnCaJP0yzq5gWYRZcjtXXNdn/B8ufTjv9YojrvkKHBPqF&#10;tNpmFp1+nq40DTGAe0vmi/FskaRhTGycYDpu9Hzdougc4ei8S9NxjBGOofFsupiFLUcXLI+pjXXf&#10;BDTEKzk1SFIAZaetdVgfU4cUn65gU0sZiJKKtFhgPI3Dg2sEX0iFD98795rr9h2pi5ym83SYaw/F&#10;GccNE2GPVvNNjV1smXUvzCD16MRzds8oSglYDXqNkgrMr7/5fT4yglFKWjylnNqfR2YEJfK7Qq4W&#10;yWSCsC4Yk+ksRcPcRva3EXVsHgCvNQndBdXnOzmopYHmDa9+7atiiCmOtXPqBvXBXQ4cfw0X63VI&#10;wmvTzG3VTnMPPdDw2r0xo3siHDL4BMPRsewDH5fcfsuXPfYG3mZgrf9H/vhv7ZD1/ttXvwEAAP//&#10;AwBQSwMEFAAGAAgAAAAhAAu+M4PgAAAACwEAAA8AAABkcnMvZG93bnJldi54bWxMj8FOwzAQRO9I&#10;/IO1SFwQtZPQqKRxKlQJiQMX2h563MZuEjVeR7Gbhr9nOcFxZkezb8rN7Hox2TF0njQkCwXCUu1N&#10;R42Gw/79eQUiRCSDvSer4dsG2FT3dyUWxt/oy0672AguoVCghjbGoZAy1K11GBZ+sMS3sx8dRpZj&#10;I82INy53vUyVyqXDjvhDi4Pdtra+7K5OA/kBJ/MRJtXlT5ftZ3PEQ3LU+vFhfluDiHaOf2H4xWd0&#10;qJjp5K9kguhZL1e8JWpIX7JXEJxIlzk7Jw2ZyhKQVSn/b6h+AAAA//8DAFBLAQItABQABgAIAAAA&#10;IQC2gziS/gAAAOEBAAATAAAAAAAAAAAAAAAAAAAAAABbQ29udGVudF9UeXBlc10ueG1sUEsBAi0A&#10;FAAGAAgAAAAhADj9If/WAAAAlAEAAAsAAAAAAAAAAAAAAAAALwEAAF9yZWxzLy5yZWxzUEsBAi0A&#10;FAAGAAgAAAAhAHveUOYcAgAANQQAAA4AAAAAAAAAAAAAAAAALgIAAGRycy9lMm9Eb2MueG1sUEsB&#10;Ai0AFAAGAAgAAAAhAAu+M4PgAAAACwEAAA8AAAAAAAAAAAAAAAAAdgQAAGRycy9kb3ducmV2Lnht&#10;bFBLBQYAAAAABAAEAPMAAACDBQAAAAA=&#10;" filled="f" stroked="f" strokeweight=".5pt">
                      <v:textbox>
                        <w:txbxContent>
                          <w:p w14:paraId="024AD003" w14:textId="77777777" w:rsidR="009722FB" w:rsidRDefault="00B60735" w:rsidP="009722FB">
                            <w:pPr>
                              <w:spacing w:line="240" w:lineRule="auto"/>
                              <w:rPr>
                                <w:b/>
                                <w:sz w:val="12"/>
                                <w:szCs w:val="12"/>
                                <w:vertAlign w:val="superscript"/>
                              </w:rPr>
                            </w:pPr>
                            <w:r w:rsidRPr="006F7E99">
                              <w:rPr>
                                <w:b/>
                                <w:sz w:val="12"/>
                                <w:szCs w:val="12"/>
                              </w:rPr>
                              <w:t>Xolair</w:t>
                            </w:r>
                            <w:r w:rsidRPr="006F7E99">
                              <w:rPr>
                                <w:b/>
                                <w:sz w:val="12"/>
                                <w:szCs w:val="12"/>
                                <w:vertAlign w:val="superscript"/>
                              </w:rPr>
                              <w:t>®</w:t>
                            </w:r>
                          </w:p>
                          <w:p w14:paraId="0B1AB020" w14:textId="77777777" w:rsidR="009722FB" w:rsidRPr="006F7E99" w:rsidRDefault="00B60735" w:rsidP="009722FB">
                            <w:pPr>
                              <w:spacing w:line="240" w:lineRule="auto"/>
                              <w:rPr>
                                <w:b/>
                                <w:sz w:val="12"/>
                                <w:szCs w:val="12"/>
                                <w:vertAlign w:val="superscript"/>
                              </w:rPr>
                            </w:pPr>
                            <w:r w:rsidRPr="003714E3">
                              <w:rPr>
                                <w:sz w:val="8"/>
                                <w:szCs w:val="8"/>
                              </w:rPr>
                              <w:t>omalizumab</w:t>
                            </w:r>
                          </w:p>
                          <w:p w14:paraId="19E3757A" w14:textId="77777777" w:rsidR="009722FB" w:rsidRPr="006F7E99" w:rsidRDefault="00B60735" w:rsidP="009722FB">
                            <w:pPr>
                              <w:spacing w:line="240" w:lineRule="auto"/>
                              <w:rPr>
                                <w:sz w:val="8"/>
                                <w:szCs w:val="8"/>
                              </w:rPr>
                            </w:pPr>
                            <w:r w:rsidRPr="006F7E99">
                              <w:rPr>
                                <w:sz w:val="8"/>
                                <w:szCs w:val="8"/>
                              </w:rPr>
                              <w:t>injection</w:t>
                            </w:r>
                          </w:p>
                        </w:txbxContent>
                      </v:textbox>
                    </v:shape>
                  </w:pict>
                </mc:Fallback>
              </mc:AlternateContent>
            </w:r>
            <w:r w:rsidRPr="003714E3">
              <w:rPr>
                <w:noProof/>
                <w:sz w:val="20"/>
                <w:lang w:val="en-US"/>
              </w:rPr>
              <mc:AlternateContent>
                <mc:Choice Requires="wps">
                  <w:drawing>
                    <wp:anchor distT="0" distB="0" distL="114300" distR="114300" simplePos="0" relativeHeight="252280832" behindDoc="0" locked="0" layoutInCell="1" allowOverlap="1" wp14:anchorId="52FCA393" wp14:editId="411C183E">
                      <wp:simplePos x="0" y="0"/>
                      <wp:positionH relativeFrom="column">
                        <wp:posOffset>3860165</wp:posOffset>
                      </wp:positionH>
                      <wp:positionV relativeFrom="paragraph">
                        <wp:posOffset>87630</wp:posOffset>
                      </wp:positionV>
                      <wp:extent cx="1816100" cy="685800"/>
                      <wp:effectExtent l="0" t="0" r="0" b="0"/>
                      <wp:wrapNone/>
                      <wp:docPr id="307815942" name="Text Box 307815942"/>
                      <wp:cNvGraphicFramePr/>
                      <a:graphic xmlns:a="http://schemas.openxmlformats.org/drawingml/2006/main">
                        <a:graphicData uri="http://schemas.microsoft.com/office/word/2010/wordprocessingShape">
                          <wps:wsp>
                            <wps:cNvSpPr txBox="1"/>
                            <wps:spPr>
                              <a:xfrm>
                                <a:off x="0" y="0"/>
                                <a:ext cx="1816100" cy="685800"/>
                              </a:xfrm>
                              <a:prstGeom prst="rect">
                                <a:avLst/>
                              </a:prstGeom>
                              <a:noFill/>
                              <a:ln w="6350">
                                <a:noFill/>
                              </a:ln>
                            </wps:spPr>
                            <wps:txbx>
                              <w:txbxContent>
                                <w:p w14:paraId="19D7E37D" w14:textId="77777777" w:rsidR="009722FB" w:rsidRPr="004169A9" w:rsidRDefault="00B60735" w:rsidP="009722FB">
                                  <w:pPr>
                                    <w:spacing w:after="60"/>
                                    <w:jc w:val="center"/>
                                    <w:rPr>
                                      <w:b/>
                                      <w:color w:val="FFFFFF" w:themeColor="background1"/>
                                      <w:lang w:val="sv-SE"/>
                                    </w:rPr>
                                  </w:pPr>
                                  <w:r w:rsidRPr="004169A9">
                                    <w:rPr>
                                      <w:b/>
                                      <w:color w:val="FFFFFF" w:themeColor="background1"/>
                                      <w:lang w:val="sv-SE"/>
                                    </w:rPr>
                                    <w:t>Xolair 300 mg</w:t>
                                  </w:r>
                                </w:p>
                                <w:p w14:paraId="0A3EFCD1" w14:textId="6C5599C0" w:rsidR="009722FB" w:rsidRPr="004169A9" w:rsidRDefault="00074DFF" w:rsidP="00F76889">
                                  <w:pPr>
                                    <w:spacing w:after="60"/>
                                    <w:jc w:val="center"/>
                                    <w:rPr>
                                      <w:b/>
                                      <w:color w:val="FFFFFF" w:themeColor="background1"/>
                                      <w:lang w:val="sv-SE"/>
                                    </w:rPr>
                                  </w:pPr>
                                  <w:r>
                                    <w:rPr>
                                      <w:b/>
                                      <w:color w:val="FFFFFF" w:themeColor="background1"/>
                                      <w:lang w:val="sv-SE"/>
                                    </w:rPr>
                                    <w:t>injektions</w:t>
                                  </w:r>
                                  <w:r w:rsidR="00B60735" w:rsidRPr="004169A9">
                                    <w:rPr>
                                      <w:b/>
                                      <w:color w:val="FFFFFF" w:themeColor="background1"/>
                                      <w:lang w:val="sv-SE"/>
                                    </w:rPr>
                                    <w:t>penna med grått nålskydd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52FCA393" id="Text Box 307815942" o:spid="_x0000_s1313" type="#_x0000_t202" style="position:absolute;left:0;text-align:left;margin-left:303.95pt;margin-top:6.9pt;width:143pt;height:54pt;z-index:25228083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7n+cEwIAACcEAAAOAAAAZHJzL2Uyb0RvYy54bWysU02P2jAQvVfqf7B8L0lYoDQirOiuqCqh&#10;3ZXYas/GcUgk2+PahoT++o6d8KFtT1UvzkzeeD7eGy/uOyXJUVjXgC5oNkopEZpD2eh9QX+8rj/N&#10;KXGe6ZJJ0KKgJ+Ho/fLjh0VrcjGGGmQpLMEk2uWtKWjtvcmTxPFaKOZGYIRGsAKrmEfX7pPSshaz&#10;K5mM03SWtGBLY4EL5/DvYw/SZcxfVYL756pywhNZUOzNx9PGcxfOZLlg+d4yUzd8aIP9QxeKNRqL&#10;XlI9Ms/IwTZ/pFINt+Cg8iMOKoGqariIM+A0Wfpumm3NjIizIDnOXGhy/y8tfzpuzYslvvsKHQoY&#10;CGmNyx3+DPN0lVXhi50SxJHC04U20XnCw6V5NstShDhis/l0jjamSa63jXX+mwBFglFQi7JEtthx&#10;43wfeg4JxTSsGymjNFKTFpPeTdN44YJgcqmxxrXXYPlu15GmLOh4fneeZAflCQe00GvvDF832MWG&#10;Of/CLIqNjeMC+2c8KglYDQaLkhrsr7/9D/GoAaKUtLg8BXU/D8wKSuR3jep8ySaTsG3RmUw/j9Gx&#10;t8juFtEH9QC4nxk+FcOjGeK9PJuVBfWGe74KVRFimmPtgvqz+eD7lcZ3wsVqFYNwvwzzG701PKQO&#10;vAaOX7s3Zs0ghEcJn+C8Zix/p0cfO7Dc8zg4uI1R4OHlhHW/9WPU9X0vfwMAAP//AwBQSwMEFAAG&#10;AAgAAAAhAKocEoPgAAAACgEAAA8AAABkcnMvZG93bnJldi54bWxMj8FOwzAQRO9I/IO1SNyo01SU&#10;NMSpqkgVEoJDSy/cNrGbRNjrELtt4OtZTnDcmafZmWI9OSvOZgy9JwXzWQLCUON1T62Cw9v2LgMR&#10;IpJG68ko+DIB1uX1VYG59hfamfM+toJDKOSooItxyKUMTWcchpkfDLF39KPDyOfYSj3ihcOdlWmS&#10;LKXDnvhDh4OpOtN87E9OwXO1fcVdnbrs21ZPL8fN8Hl4v1fq9mbaPIKIZop/MPzW5+pQcqfan0gH&#10;YRUsk4cVo2wseAID2WrBQs1COs9AloX8P6H8AQAA//8DAFBLAQItABQABgAIAAAAIQC2gziS/gAA&#10;AOEBAAATAAAAAAAAAAAAAAAAAAAAAABbQ29udGVudF9UeXBlc10ueG1sUEsBAi0AFAAGAAgAAAAh&#10;ADj9If/WAAAAlAEAAAsAAAAAAAAAAAAAAAAALwEAAF9yZWxzLy5yZWxzUEsBAi0AFAAGAAgAAAAh&#10;ADDuf5wTAgAAJwQAAA4AAAAAAAAAAAAAAAAALgIAAGRycy9lMm9Eb2MueG1sUEsBAi0AFAAGAAgA&#10;AAAhAKocEoPgAAAACgEAAA8AAAAAAAAAAAAAAAAAbQQAAGRycy9kb3ducmV2LnhtbFBLBQYAAAAA&#10;BAAEAPMAAAB6BQAAAAA=&#10;" filled="f" stroked="f" strokeweight=".5pt">
                      <v:textbox>
                        <w:txbxContent>
                          <w:p w14:paraId="19D7E37D" w14:textId="77777777" w:rsidR="009722FB" w:rsidRPr="004169A9" w:rsidRDefault="00B60735" w:rsidP="009722FB">
                            <w:pPr>
                              <w:spacing w:after="60"/>
                              <w:jc w:val="center"/>
                              <w:rPr>
                                <w:b/>
                                <w:color w:val="FFFFFF" w:themeColor="background1"/>
                                <w:lang w:val="sv-SE"/>
                              </w:rPr>
                            </w:pPr>
                            <w:r w:rsidRPr="004169A9">
                              <w:rPr>
                                <w:b/>
                                <w:color w:val="FFFFFF" w:themeColor="background1"/>
                                <w:lang w:val="sv-SE"/>
                              </w:rPr>
                              <w:t>Xolair 300 mg</w:t>
                            </w:r>
                          </w:p>
                          <w:p w14:paraId="0A3EFCD1" w14:textId="6C5599C0" w:rsidR="009722FB" w:rsidRPr="004169A9" w:rsidRDefault="00074DFF" w:rsidP="00F76889">
                            <w:pPr>
                              <w:spacing w:after="60"/>
                              <w:jc w:val="center"/>
                              <w:rPr>
                                <w:b/>
                                <w:color w:val="FFFFFF" w:themeColor="background1"/>
                                <w:lang w:val="sv-SE"/>
                              </w:rPr>
                            </w:pPr>
                            <w:r>
                              <w:rPr>
                                <w:b/>
                                <w:color w:val="FFFFFF" w:themeColor="background1"/>
                                <w:lang w:val="sv-SE"/>
                              </w:rPr>
                              <w:t>injektions</w:t>
                            </w:r>
                            <w:r w:rsidR="00B60735" w:rsidRPr="004169A9">
                              <w:rPr>
                                <w:b/>
                                <w:color w:val="FFFFFF" w:themeColor="background1"/>
                                <w:lang w:val="sv-SE"/>
                              </w:rPr>
                              <w:t>penna med grått nålskydd</w:t>
                            </w:r>
                          </w:p>
                        </w:txbxContent>
                      </v:textbox>
                    </v:shape>
                  </w:pict>
                </mc:Fallback>
              </mc:AlternateContent>
            </w:r>
            <w:r w:rsidRPr="003714E3">
              <w:rPr>
                <w:noProof/>
                <w:sz w:val="20"/>
                <w:lang w:val="en-US"/>
              </w:rPr>
              <mc:AlternateContent>
                <mc:Choice Requires="wps">
                  <w:drawing>
                    <wp:anchor distT="0" distB="0" distL="114300" distR="114300" simplePos="0" relativeHeight="252276736" behindDoc="0" locked="0" layoutInCell="1" allowOverlap="1" wp14:anchorId="6DDAD431" wp14:editId="7F0B5B8D">
                      <wp:simplePos x="0" y="0"/>
                      <wp:positionH relativeFrom="column">
                        <wp:posOffset>137795</wp:posOffset>
                      </wp:positionH>
                      <wp:positionV relativeFrom="paragraph">
                        <wp:posOffset>81280</wp:posOffset>
                      </wp:positionV>
                      <wp:extent cx="1816100" cy="711200"/>
                      <wp:effectExtent l="0" t="0" r="0" b="0"/>
                      <wp:wrapNone/>
                      <wp:docPr id="307815931" name="Text Box 307815931"/>
                      <wp:cNvGraphicFramePr/>
                      <a:graphic xmlns:a="http://schemas.openxmlformats.org/drawingml/2006/main">
                        <a:graphicData uri="http://schemas.microsoft.com/office/word/2010/wordprocessingShape">
                          <wps:wsp>
                            <wps:cNvSpPr txBox="1"/>
                            <wps:spPr>
                              <a:xfrm>
                                <a:off x="0" y="0"/>
                                <a:ext cx="1816100" cy="711200"/>
                              </a:xfrm>
                              <a:prstGeom prst="rect">
                                <a:avLst/>
                              </a:prstGeom>
                              <a:noFill/>
                              <a:ln w="6350">
                                <a:noFill/>
                              </a:ln>
                            </wps:spPr>
                            <wps:txbx>
                              <w:txbxContent>
                                <w:p w14:paraId="3C51EF15" w14:textId="77777777" w:rsidR="009722FB" w:rsidRPr="004169A9" w:rsidRDefault="00B60735" w:rsidP="009722FB">
                                  <w:pPr>
                                    <w:spacing w:after="60"/>
                                    <w:jc w:val="center"/>
                                    <w:rPr>
                                      <w:b/>
                                      <w:color w:val="FFFFFF" w:themeColor="background1"/>
                                      <w:lang w:val="sv-SE"/>
                                    </w:rPr>
                                  </w:pPr>
                                  <w:r w:rsidRPr="004169A9">
                                    <w:rPr>
                                      <w:b/>
                                      <w:color w:val="FFFFFF" w:themeColor="background1"/>
                                      <w:lang w:val="sv-SE"/>
                                    </w:rPr>
                                    <w:t>Xolair 75 mg</w:t>
                                  </w:r>
                                </w:p>
                                <w:p w14:paraId="2E4DC0F0" w14:textId="1B6AD8CA" w:rsidR="009722FB" w:rsidRPr="004169A9" w:rsidRDefault="00074DFF" w:rsidP="009722FB">
                                  <w:pPr>
                                    <w:spacing w:after="60"/>
                                    <w:jc w:val="center"/>
                                    <w:rPr>
                                      <w:b/>
                                      <w:color w:val="FFFFFF" w:themeColor="background1"/>
                                      <w:lang w:val="sv-SE"/>
                                    </w:rPr>
                                  </w:pPr>
                                  <w:r>
                                    <w:rPr>
                                      <w:b/>
                                      <w:color w:val="FFFFFF" w:themeColor="background1"/>
                                      <w:lang w:val="sv-SE"/>
                                    </w:rPr>
                                    <w:t>injektions</w:t>
                                  </w:r>
                                  <w:r w:rsidR="00B60735" w:rsidRPr="004169A9">
                                    <w:rPr>
                                      <w:b/>
                                      <w:color w:val="FFFFFF" w:themeColor="background1"/>
                                      <w:lang w:val="sv-SE"/>
                                    </w:rPr>
                                    <w:t>penna med blått nålskydd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6DDAD431" id="Text Box 307815931" o:spid="_x0000_s1314" type="#_x0000_t202" style="position:absolute;left:0;text-align:left;margin-left:10.85pt;margin-top:6.4pt;width:143pt;height:56pt;z-index:25227673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QQUYEwIAACcEAAAOAAAAZHJzL2Uyb0RvYy54bWysU8tu2zAQvBfIPxC8x5Jcx3EFy4GbwEUB&#10;IwngFDnTFGkJoLgsSVtyv75LSn4g7anohdrVLPc1w/lD1yhyENbVoAuajVJKhOZQ1npX0B9vq9sZ&#10;Jc4zXTIFWhT0KBx9WNx8mrcmF2OoQJXCEkyiXd6aglbemzxJHK9Ew9wIjNAISrAN8+jaXVJa1mL2&#10;RiXjNJ0mLdjSWODCOfz71IN0EfNLKbh/kdIJT1RBsTcfTxvPbTiTxZzlO8tMVfOhDfYPXTSs1lj0&#10;nOqJeUb2tv4jVVNzCw6kH3FoEpCy5iLOgNNk6YdpNhUzIs6Cy3HmvCb3/9Ly58PGvFriu6/QIYFh&#10;Ia1xucOfYZ5O2iZ8sVOCOK7weF6b6Dzh4dIsm2YpQhyx+yxDXkKa5HLbWOe/CWhIMApqkZa4LXZY&#10;O9+HnkJCMQ2rWqlIjdKkLej0810aL5wRTK401rj0GizfbTtSlwUdzyanSbZQHnFACz33zvBVjV2s&#10;mfOvzCLZ2DgK2L/gIRVgNRgsSiqwv/72P8QjB4hS0qJ4Cup+7pkVlKjvGtn5kk0mQW3Rmdzdj9Gx&#10;18j2GtH75hFQnxk+FcOjGeK9OpnSQvOOOl+GqggxzbF2Qf3JfPS9pPGdcLFcxiDUl2F+rTeGh9Rh&#10;r2HHb907s2YgwiOFz3CSGcs/8NHHDlvu9zg4qMZI8PBygtyv/Rh1ed+L3wAAAP//AwBQSwMEFAAG&#10;AAgAAAAhAFU+Cj/fAAAACQEAAA8AAABkcnMvZG93bnJldi54bWxMj81OwzAQhO9IvIO1SNyo0/DT&#10;KMSpqkgVEoJDSy/cnHibRNjrELtt4OnZnspxZ0az3xTLyVlxxDH0nhTMZwkIpMabnloFu4/1XQYi&#10;RE1GW0+o4AcDLMvrq0Lnxp9og8dtbAWXUMi1gi7GIZcyNB06HWZ+QGJv70enI59jK82oT1zurEyT&#10;5Ek63RN/6PSAVYfN1/bgFLxW63e9qVOX/drq5W2/Gr53n49K3d5Mq2cQEad4CcMZn9GhZKbaH8gE&#10;YRWk8wUnWU95Afv3yYKF+iw8ZCDLQv5fUP4BAAD//wMAUEsBAi0AFAAGAAgAAAAhALaDOJL+AAAA&#10;4QEAABMAAAAAAAAAAAAAAAAAAAAAAFtDb250ZW50X1R5cGVzXS54bWxQSwECLQAUAAYACAAAACEA&#10;OP0h/9YAAACUAQAACwAAAAAAAAAAAAAAAAAvAQAAX3JlbHMvLnJlbHNQSwECLQAUAAYACAAAACEA&#10;w0EFGBMCAAAnBAAADgAAAAAAAAAAAAAAAAAuAgAAZHJzL2Uyb0RvYy54bWxQSwECLQAUAAYACAAA&#10;ACEAVT4KP98AAAAJAQAADwAAAAAAAAAAAAAAAABtBAAAZHJzL2Rvd25yZXYueG1sUEsFBgAAAAAE&#10;AAQA8wAAAHkFAAAAAA==&#10;" filled="f" stroked="f" strokeweight=".5pt">
                      <v:textbox>
                        <w:txbxContent>
                          <w:p w14:paraId="3C51EF15" w14:textId="77777777" w:rsidR="009722FB" w:rsidRPr="004169A9" w:rsidRDefault="00B60735" w:rsidP="009722FB">
                            <w:pPr>
                              <w:spacing w:after="60"/>
                              <w:jc w:val="center"/>
                              <w:rPr>
                                <w:b/>
                                <w:color w:val="FFFFFF" w:themeColor="background1"/>
                                <w:lang w:val="sv-SE"/>
                              </w:rPr>
                            </w:pPr>
                            <w:r w:rsidRPr="004169A9">
                              <w:rPr>
                                <w:b/>
                                <w:color w:val="FFFFFF" w:themeColor="background1"/>
                                <w:lang w:val="sv-SE"/>
                              </w:rPr>
                              <w:t>Xolair 75 mg</w:t>
                            </w:r>
                          </w:p>
                          <w:p w14:paraId="2E4DC0F0" w14:textId="1B6AD8CA" w:rsidR="009722FB" w:rsidRPr="004169A9" w:rsidRDefault="00074DFF" w:rsidP="009722FB">
                            <w:pPr>
                              <w:spacing w:after="60"/>
                              <w:jc w:val="center"/>
                              <w:rPr>
                                <w:b/>
                                <w:color w:val="FFFFFF" w:themeColor="background1"/>
                                <w:lang w:val="sv-SE"/>
                              </w:rPr>
                            </w:pPr>
                            <w:r>
                              <w:rPr>
                                <w:b/>
                                <w:color w:val="FFFFFF" w:themeColor="background1"/>
                                <w:lang w:val="sv-SE"/>
                              </w:rPr>
                              <w:t>injektions</w:t>
                            </w:r>
                            <w:r w:rsidR="00B60735" w:rsidRPr="004169A9">
                              <w:rPr>
                                <w:b/>
                                <w:color w:val="FFFFFF" w:themeColor="background1"/>
                                <w:lang w:val="sv-SE"/>
                              </w:rPr>
                              <w:t>penna med blått nålskydd</w:t>
                            </w:r>
                          </w:p>
                        </w:txbxContent>
                      </v:textbox>
                    </v:shape>
                  </w:pict>
                </mc:Fallback>
              </mc:AlternateContent>
            </w:r>
            <w:r w:rsidRPr="003714E3">
              <w:rPr>
                <w:noProof/>
                <w:sz w:val="20"/>
                <w:lang w:val="en-US"/>
              </w:rPr>
              <mc:AlternateContent>
                <mc:Choice Requires="wps">
                  <w:drawing>
                    <wp:anchor distT="0" distB="0" distL="114300" distR="114300" simplePos="0" relativeHeight="252342272" behindDoc="0" locked="0" layoutInCell="1" allowOverlap="1" wp14:anchorId="71C424E2" wp14:editId="0CC7EB44">
                      <wp:simplePos x="0" y="0"/>
                      <wp:positionH relativeFrom="column">
                        <wp:posOffset>969645</wp:posOffset>
                      </wp:positionH>
                      <wp:positionV relativeFrom="paragraph">
                        <wp:posOffset>6913880</wp:posOffset>
                      </wp:positionV>
                      <wp:extent cx="2165350" cy="273050"/>
                      <wp:effectExtent l="0" t="0" r="0" b="0"/>
                      <wp:wrapNone/>
                      <wp:docPr id="307815932" name="Text Box 307815932"/>
                      <wp:cNvGraphicFramePr/>
                      <a:graphic xmlns:a="http://schemas.openxmlformats.org/drawingml/2006/main">
                        <a:graphicData uri="http://schemas.microsoft.com/office/word/2010/wordprocessingShape">
                          <wps:wsp>
                            <wps:cNvSpPr txBox="1"/>
                            <wps:spPr>
                              <a:xfrm>
                                <a:off x="0" y="0"/>
                                <a:ext cx="2165350" cy="273050"/>
                              </a:xfrm>
                              <a:prstGeom prst="rect">
                                <a:avLst/>
                              </a:prstGeom>
                              <a:noFill/>
                              <a:ln w="6350">
                                <a:noFill/>
                              </a:ln>
                            </wps:spPr>
                            <wps:txbx>
                              <w:txbxContent>
                                <w:p w14:paraId="1F46C893" w14:textId="77777777" w:rsidR="009722FB" w:rsidRDefault="00B60735" w:rsidP="009722FB">
                                  <w:pPr>
                                    <w:jc w:val="center"/>
                                  </w:pPr>
                                  <w:r>
                                    <w:t>1 gr</w:t>
                                  </w:r>
                                  <w:r w:rsidR="00F76889">
                                    <w:t>å</w:t>
                                  </w:r>
                                  <w:r>
                                    <w:t xml:space="preserve"> + 1 gr</w:t>
                                  </w:r>
                                  <w:r w:rsidR="00F76889">
                                    <w:t>å</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71C424E2" id="Text Box 307815932" o:spid="_x0000_s1315" type="#_x0000_t202" style="position:absolute;left:0;text-align:left;margin-left:76.35pt;margin-top:544.4pt;width:170.5pt;height:21.5pt;z-index:25234227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ug8ZEgIAACcEAAAOAAAAZHJzL2Uyb0RvYy54bWysU8tu2zAQvBfoPxC817Id20kFy4GbwEUB&#10;IwngFDnTFGkJILksSVtyv75LSn407anohdrlrmYfM5zft1qRg3C+BlPQ0WBIiTAcytrsCvr9dfXp&#10;jhIfmCmZAiMKehSe3i8+fpg3NhdjqECVwhEEMT5vbEGrEGyeZZ5XQjM/ACsMBiU4zQK6bpeVjjWI&#10;rlU2Hg5nWQOutA648B5vH7sgXSR8KQUPz1J6EYgqKPYW0unSuY1ntpizfOeYrWret8H+oQvNaoNF&#10;z1CPLDCyd/UfULrmDjzIMOCgM5Cy5iLNgNOMhu+m2VTMijQLLsfb85r8/4PlT4eNfXEktF+gRQLj&#10;Qhrrc4+XcZ5WOh2/2CnBOK7weF6baAPheDkezaY3UwxxjI1vb4ZoI0x2+ds6H74K0CQaBXVIS9oW&#10;O6x96FJPKbGYgVWtVKJGGdIUdBbhf4sguDJY49JrtEK7bUldYhd309MkWyiPOKCDjntv+arGLtbM&#10;hxfmkGxsHAUcnvGQCrAa9BYlFbiff7uP+cgBRilpUDwF9T/2zAlK1DeD7HweTSZRbcmZTG/H6Ljr&#10;yPY6Yvb6AVCfI3wqlicz5gd1MqUD/YY6X8aqGGKGY+2ChpP5EDpJ4zvhYrlMSagvy8LabCyP0HF7&#10;ccev7RtzticiIIVPcJIZy9/x0eX2W+722DuoxkRw/3Ki3K/9lHV534tfAAAA//8DAFBLAwQUAAYA&#10;CAAAACEAlYplBeEAAAANAQAADwAAAGRycy9kb3ducmV2LnhtbExPy07DMBC8I/EP1iJxo05SCibE&#10;qapIFVIFh5ZeuDmxm0TY6xC7bejXs5zgtvPQ7EyxnJxlJzOG3qOEdJYAM9h43WMrYf++vhPAQlSo&#10;lfVoJHybAMvy+qpQufZn3JrTLraMQjDkSkIX45BzHprOOBVmfjBI2sGPTkWCY8v1qM4U7izPkuSB&#10;O9UjfejUYKrONJ+7o5OwqdZvaltnTlxs9fJ6WA1f+4+FlLc30+oZWDRT/DPDb32qDiV1qv0RdWCW&#10;8CJ7JCsdiRA0giz3T3OiaqLSeSqAlwX/v6L8AQAA//8DAFBLAQItABQABgAIAAAAIQC2gziS/gAA&#10;AOEBAAATAAAAAAAAAAAAAAAAAAAAAABbQ29udGVudF9UeXBlc10ueG1sUEsBAi0AFAAGAAgAAAAh&#10;ADj9If/WAAAAlAEAAAsAAAAAAAAAAAAAAAAALwEAAF9yZWxzLy5yZWxzUEsBAi0AFAAGAAgAAAAh&#10;ANa6DxkSAgAAJwQAAA4AAAAAAAAAAAAAAAAALgIAAGRycy9lMm9Eb2MueG1sUEsBAi0AFAAGAAgA&#10;AAAhAJWKZQXhAAAADQEAAA8AAAAAAAAAAAAAAAAAbAQAAGRycy9kb3ducmV2LnhtbFBLBQYAAAAA&#10;BAAEAPMAAAB6BQAAAAA=&#10;" filled="f" stroked="f" strokeweight=".5pt">
                      <v:textbox>
                        <w:txbxContent>
                          <w:p w14:paraId="1F46C893" w14:textId="77777777" w:rsidR="009722FB" w:rsidRDefault="00B60735" w:rsidP="009722FB">
                            <w:pPr>
                              <w:jc w:val="center"/>
                            </w:pPr>
                            <w:r>
                              <w:t>1 gr</w:t>
                            </w:r>
                            <w:r w:rsidR="00F76889">
                              <w:t>å</w:t>
                            </w:r>
                            <w:r>
                              <w:t xml:space="preserve"> + 1 gr</w:t>
                            </w:r>
                            <w:r w:rsidR="00F76889">
                              <w:t>å</w:t>
                            </w:r>
                          </w:p>
                        </w:txbxContent>
                      </v:textbox>
                    </v:shape>
                  </w:pict>
                </mc:Fallback>
              </mc:AlternateContent>
            </w:r>
            <w:r w:rsidRPr="003714E3">
              <w:rPr>
                <w:noProof/>
                <w:sz w:val="20"/>
                <w:lang w:val="en-US"/>
              </w:rPr>
              <mc:AlternateContent>
                <mc:Choice Requires="wps">
                  <w:drawing>
                    <wp:anchor distT="0" distB="0" distL="114300" distR="114300" simplePos="0" relativeHeight="252340224" behindDoc="0" locked="0" layoutInCell="1" allowOverlap="1" wp14:anchorId="6C99383D" wp14:editId="4D0F6044">
                      <wp:simplePos x="0" y="0"/>
                      <wp:positionH relativeFrom="column">
                        <wp:posOffset>960120</wp:posOffset>
                      </wp:positionH>
                      <wp:positionV relativeFrom="paragraph">
                        <wp:posOffset>6526530</wp:posOffset>
                      </wp:positionV>
                      <wp:extent cx="2150914" cy="330200"/>
                      <wp:effectExtent l="0" t="0" r="0" b="0"/>
                      <wp:wrapNone/>
                      <wp:docPr id="307815933" name="Text Box 307815933"/>
                      <wp:cNvGraphicFramePr/>
                      <a:graphic xmlns:a="http://schemas.openxmlformats.org/drawingml/2006/main">
                        <a:graphicData uri="http://schemas.microsoft.com/office/word/2010/wordprocessingShape">
                          <wps:wsp>
                            <wps:cNvSpPr txBox="1"/>
                            <wps:spPr>
                              <a:xfrm>
                                <a:off x="0" y="0"/>
                                <a:ext cx="2150914" cy="330200"/>
                              </a:xfrm>
                              <a:prstGeom prst="rect">
                                <a:avLst/>
                              </a:prstGeom>
                              <a:noFill/>
                              <a:ln w="6350">
                                <a:noFill/>
                              </a:ln>
                            </wps:spPr>
                            <wps:txbx>
                              <w:txbxContent>
                                <w:p w14:paraId="671AC219" w14:textId="77777777" w:rsidR="009722FB" w:rsidRDefault="00B60735" w:rsidP="009722FB">
                                  <w:pPr>
                                    <w:jc w:val="center"/>
                                  </w:pPr>
                                  <w:r>
                                    <w:t>1 bl</w:t>
                                  </w:r>
                                  <w:r w:rsidR="00F76889">
                                    <w:t>å</w:t>
                                  </w:r>
                                  <w:r>
                                    <w:t xml:space="preserve"> + 1 </w:t>
                                  </w:r>
                                  <w:r w:rsidR="00F76889">
                                    <w:t>lila</w:t>
                                  </w:r>
                                  <w:r>
                                    <w:t xml:space="preserve"> + 1 gr</w:t>
                                  </w:r>
                                  <w:r w:rsidR="00F76889">
                                    <w:t>å</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6C99383D" id="Text Box 307815933" o:spid="_x0000_s1316" type="#_x0000_t202" style="position:absolute;left:0;text-align:left;margin-left:75.6pt;margin-top:513.9pt;width:169.35pt;height:26pt;z-index:25234022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eLMOEwIAACcEAAAOAAAAZHJzL2Uyb0RvYy54bWysU8lu2zAQvRfoPxC815K8NRUsB24CFwWM&#10;JIBT5ExTlCWA5LAkbcn9+g4peUHaU9ELNcMZzfLe4+K+U5IchXUN6IJmo5QSoTmUjd4X9Mfr+tMd&#10;Jc4zXTIJWhT0JBy9X378sGhNLsZQgyyFJVhEu7w1Ba29N3mSOF4LxdwIjNAYrMAq5tG1+6S0rMXq&#10;SibjNJ0nLdjSWODCObx97IN0GetXleD+uaqc8EQWFGfz8bTx3IUzWS5YvrfM1A0fxmD/MIVijcam&#10;l1KPzDNysM0fpVTDLTio/IiDSqCqGi7iDrhNlr7bZlszI+IuCI4zF5jc/yvLn45b82KJ775ChwQG&#10;QFrjcoeXYZ+usip8cVKCcYTwdIFNdJ5wvBxns/RLNqWEY2wySZGXUCa5/m2s898EKBKMglqkJaLF&#10;jhvn+9RzSmimYd1IGamRmrQFnU9mafzhEsHiUmOP66zB8t2uI02JI93Nz5vsoDzhghZ67p3h6wan&#10;2DDnX5hFsnEnFLB/xqOSgN1gsCipwf76233IRw4wSkmL4imo+3lgVlAiv2tkB9GYBrVFZzr7PEbH&#10;3kZ2txF9UA+A+szwqRgezZDv5dmsLKg31PkqdMUQ0xx7F9SfzQffSxrfCRerVUxCfRnmN3preCgd&#10;cA0Yv3ZvzJqBCI8UPsFZZix/x0efO6Dc4zg4qMZI8PBygtxv/Zh1fd/L3wAAAP//AwBQSwMEFAAG&#10;AAgAAAAhANrx87njAAAADQEAAA8AAABkcnMvZG93bnJldi54bWxMj0FPwzAMhe9I/IfISNxYuoqx&#10;tjSdpkoTEoLDxi7c3MZrK5qkNNlW+PV4p3Hzs5+ev5evJtOLE42+c1bBfBaBIFs73dlGwf5j85CA&#10;8AGtxt5ZUvBDHlbF7U2OmXZnu6XTLjSCQ6zPUEEbwpBJ6euWDPqZG8jy7eBGg4Hl2Eg94pnDTS/j&#10;KHqSBjvLH1ocqGyp/todjYLXcvOO2yo2yW9fvrwd1sP3/nOh1P3dtH4GEWgKVzNc8BkdCmaq3NFq&#10;L3rWi3nMVh6ieMkl2PKYpCmI6rJapgnIIpf/WxR/AAAA//8DAFBLAQItABQABgAIAAAAIQC2gziS&#10;/gAAAOEBAAATAAAAAAAAAAAAAAAAAAAAAABbQ29udGVudF9UeXBlc10ueG1sUEsBAi0AFAAGAAgA&#10;AAAhADj9If/WAAAAlAEAAAsAAAAAAAAAAAAAAAAALwEAAF9yZWxzLy5yZWxzUEsBAi0AFAAGAAgA&#10;AAAhAJF4sw4TAgAAJwQAAA4AAAAAAAAAAAAAAAAALgIAAGRycy9lMm9Eb2MueG1sUEsBAi0AFAAG&#10;AAgAAAAhANrx87njAAAADQEAAA8AAAAAAAAAAAAAAAAAbQQAAGRycy9kb3ducmV2LnhtbFBLBQYA&#10;AAAABAAEAPMAAAB9BQAAAAA=&#10;" filled="f" stroked="f" strokeweight=".5pt">
                      <v:textbox>
                        <w:txbxContent>
                          <w:p w14:paraId="671AC219" w14:textId="77777777" w:rsidR="009722FB" w:rsidRDefault="00B60735" w:rsidP="009722FB">
                            <w:pPr>
                              <w:jc w:val="center"/>
                            </w:pPr>
                            <w:r>
                              <w:t>1 bl</w:t>
                            </w:r>
                            <w:r w:rsidR="00F76889">
                              <w:t>å</w:t>
                            </w:r>
                            <w:r>
                              <w:t xml:space="preserve"> + 1 </w:t>
                            </w:r>
                            <w:r w:rsidR="00F76889">
                              <w:t>lila</w:t>
                            </w:r>
                            <w:r>
                              <w:t xml:space="preserve"> + 1 gr</w:t>
                            </w:r>
                            <w:r w:rsidR="00F76889">
                              <w:t>å</w:t>
                            </w:r>
                          </w:p>
                        </w:txbxContent>
                      </v:textbox>
                    </v:shape>
                  </w:pict>
                </mc:Fallback>
              </mc:AlternateContent>
            </w:r>
            <w:r w:rsidRPr="003714E3">
              <w:rPr>
                <w:noProof/>
                <w:sz w:val="20"/>
                <w:lang w:val="en-US"/>
              </w:rPr>
              <mc:AlternateContent>
                <mc:Choice Requires="wps">
                  <w:drawing>
                    <wp:anchor distT="0" distB="0" distL="114300" distR="114300" simplePos="0" relativeHeight="252338176" behindDoc="0" locked="0" layoutInCell="1" allowOverlap="1" wp14:anchorId="61ECDDF4" wp14:editId="570BBDE5">
                      <wp:simplePos x="0" y="0"/>
                      <wp:positionH relativeFrom="column">
                        <wp:posOffset>969645</wp:posOffset>
                      </wp:positionH>
                      <wp:positionV relativeFrom="paragraph">
                        <wp:posOffset>6139180</wp:posOffset>
                      </wp:positionV>
                      <wp:extent cx="2139950" cy="279400"/>
                      <wp:effectExtent l="0" t="0" r="0" b="6350"/>
                      <wp:wrapNone/>
                      <wp:docPr id="307815934" name="Text Box 307815934"/>
                      <wp:cNvGraphicFramePr/>
                      <a:graphic xmlns:a="http://schemas.openxmlformats.org/drawingml/2006/main">
                        <a:graphicData uri="http://schemas.microsoft.com/office/word/2010/wordprocessingShape">
                          <wps:wsp>
                            <wps:cNvSpPr txBox="1"/>
                            <wps:spPr>
                              <a:xfrm>
                                <a:off x="0" y="0"/>
                                <a:ext cx="2139950" cy="279400"/>
                              </a:xfrm>
                              <a:prstGeom prst="rect">
                                <a:avLst/>
                              </a:prstGeom>
                              <a:noFill/>
                              <a:ln w="6350">
                                <a:noFill/>
                              </a:ln>
                            </wps:spPr>
                            <wps:txbx>
                              <w:txbxContent>
                                <w:p w14:paraId="53B58261" w14:textId="77777777" w:rsidR="009722FB" w:rsidRDefault="00B60735" w:rsidP="009722FB">
                                  <w:pPr>
                                    <w:jc w:val="center"/>
                                  </w:pPr>
                                  <w:r>
                                    <w:t>1 </w:t>
                                  </w:r>
                                  <w:r w:rsidR="00F76889">
                                    <w:t>lila</w:t>
                                  </w:r>
                                  <w:r>
                                    <w:t xml:space="preserve"> + 1 gr</w:t>
                                  </w:r>
                                  <w:r w:rsidR="00F76889">
                                    <w:t>å</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61ECDDF4" id="Text Box 307815934" o:spid="_x0000_s1317" type="#_x0000_t202" style="position:absolute;left:0;text-align:left;margin-left:76.35pt;margin-top:483.4pt;width:168.5pt;height:22pt;z-index:25233817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xniNFAIAACcEAAAOAAAAZHJzL2Uyb0RvYy54bWysU01vGjEQvVfqf7B8DwuEhLBiiWgiqkoo&#10;iUSqnI3XZleyPa5t2KW/vmOzfCTtqcrFO+OZnY/3nqf3rVZkJ5yvwRR00OtTIgyHsjabgv58XVzd&#10;UeIDMyVTYERB98LT+9nXL9PG5mIIFahSOIJFjM8bW9AqBJtnmeeV0Mz3wAqDQQlOs4Cu22SlYw1W&#10;1yob9vu3WQOutA648B5vHw9BOkv1pRQ8PEvpRSCqoDhbSKdL5zqe2WzK8o1jtqp5Nwb7jyk0qw02&#10;PZV6ZIGRrav/KqVr7sCDDD0OOgMpay7SDrjNoP9hm1XFrEi7IDjenmDyn1eWP+1W9sWR0H6DFgmM&#10;gDTW5x4v4z6tdDp+cVKCcYRwf4JNtIFwvBwOrieTGwxxjA3Hk1E/4Zqd/7bOh+8CNIlGQR3SktBi&#10;u6UP2BFTjymxmYFFrVSiRhnSFPT2Gsu/i+AfyuCP51mjFdp1S+oSp7gbHzdZQ7nHBR0cuPeWL2qc&#10;Ysl8eGEOycbBUcDhGQ+pALtBZ1FSgfv9r/uYjxxglJIGxVNQ/2vLnKBE/TDIzmQwGkW1JWd0Mx6i&#10;4y4j68uI2eoHQH0O8KlYnsyYH9TRlA70G+p8HrtiiBmOvQsajuZDOEga3wkX83lKQn1ZFpZmZXks&#10;HdGLGL+2b8zZjoiAFD7BUWYs/8DHIbdD+YBj56AaE2vdy4lyv/RT1vl9z/4AAAD//wMAUEsDBBQA&#10;BgAIAAAAIQA3+vCN4gAAAAwBAAAPAAAAZHJzL2Rvd25yZXYueG1sTI/NTsMwEITvSLyDtZW4UbsR&#10;DWmIU1WRKiQEh5ZeuG1iN4nqnxC7beDpWU5wnJ3R7DfFerKGXfQYeu8kLOYCmHaNV71rJRzet/cZ&#10;sBDRKTTeaQlfOsC6vL0pMFf+6nb6so8toxIXcpTQxTjknIem0xbD3A/akXf0o8VIcmy5GvFK5dbw&#10;RIiUW+wdfehw0FWnm9P+bCW8VNs33NWJzb5N9fx63Ayfh4+llHezafMELOop/oXhF5/QoSSm2p+d&#10;CsyQXiaPFJWwSlPaQImHbEWXmiyxEBnwsuD/R5Q/AAAA//8DAFBLAQItABQABgAIAAAAIQC2gziS&#10;/gAAAOEBAAATAAAAAAAAAAAAAAAAAAAAAABbQ29udGVudF9UeXBlc10ueG1sUEsBAi0AFAAGAAgA&#10;AAAhADj9If/WAAAAlAEAAAsAAAAAAAAAAAAAAAAALwEAAF9yZWxzLy5yZWxzUEsBAi0AFAAGAAgA&#10;AAAhAFXGeI0UAgAAJwQAAA4AAAAAAAAAAAAAAAAALgIAAGRycy9lMm9Eb2MueG1sUEsBAi0AFAAG&#10;AAgAAAAhADf68I3iAAAADAEAAA8AAAAAAAAAAAAAAAAAbgQAAGRycy9kb3ducmV2LnhtbFBLBQYA&#10;AAAABAAEAPMAAAB9BQAAAAA=&#10;" filled="f" stroked="f" strokeweight=".5pt">
                      <v:textbox>
                        <w:txbxContent>
                          <w:p w14:paraId="53B58261" w14:textId="77777777" w:rsidR="009722FB" w:rsidRDefault="00B60735" w:rsidP="009722FB">
                            <w:pPr>
                              <w:jc w:val="center"/>
                            </w:pPr>
                            <w:r>
                              <w:t>1 </w:t>
                            </w:r>
                            <w:r w:rsidR="00F76889">
                              <w:t>lila</w:t>
                            </w:r>
                            <w:r>
                              <w:t xml:space="preserve"> + 1 gr</w:t>
                            </w:r>
                            <w:r w:rsidR="00F76889">
                              <w:t>å</w:t>
                            </w:r>
                          </w:p>
                        </w:txbxContent>
                      </v:textbox>
                    </v:shape>
                  </w:pict>
                </mc:Fallback>
              </mc:AlternateContent>
            </w:r>
            <w:r w:rsidRPr="003714E3">
              <w:rPr>
                <w:noProof/>
                <w:sz w:val="20"/>
                <w:lang w:val="en-US"/>
              </w:rPr>
              <mc:AlternateContent>
                <mc:Choice Requires="wps">
                  <w:drawing>
                    <wp:anchor distT="0" distB="0" distL="114300" distR="114300" simplePos="0" relativeHeight="252336128" behindDoc="0" locked="0" layoutInCell="1" allowOverlap="1" wp14:anchorId="7880D560" wp14:editId="0186C641">
                      <wp:simplePos x="0" y="0"/>
                      <wp:positionH relativeFrom="column">
                        <wp:posOffset>1014095</wp:posOffset>
                      </wp:positionH>
                      <wp:positionV relativeFrom="paragraph">
                        <wp:posOffset>5732780</wp:posOffset>
                      </wp:positionV>
                      <wp:extent cx="2082800" cy="273050"/>
                      <wp:effectExtent l="0" t="0" r="0" b="0"/>
                      <wp:wrapNone/>
                      <wp:docPr id="307815935" name="Text Box 307815935"/>
                      <wp:cNvGraphicFramePr/>
                      <a:graphic xmlns:a="http://schemas.openxmlformats.org/drawingml/2006/main">
                        <a:graphicData uri="http://schemas.microsoft.com/office/word/2010/wordprocessingShape">
                          <wps:wsp>
                            <wps:cNvSpPr txBox="1"/>
                            <wps:spPr>
                              <a:xfrm>
                                <a:off x="0" y="0"/>
                                <a:ext cx="2082800" cy="273050"/>
                              </a:xfrm>
                              <a:prstGeom prst="rect">
                                <a:avLst/>
                              </a:prstGeom>
                              <a:noFill/>
                              <a:ln w="6350">
                                <a:noFill/>
                              </a:ln>
                            </wps:spPr>
                            <wps:txbx>
                              <w:txbxContent>
                                <w:p w14:paraId="41F9178E" w14:textId="77777777" w:rsidR="009722FB" w:rsidRDefault="00B60735" w:rsidP="009722FB">
                                  <w:pPr>
                                    <w:jc w:val="center"/>
                                  </w:pPr>
                                  <w:r>
                                    <w:t>1 bl</w:t>
                                  </w:r>
                                  <w:r w:rsidR="00F76889">
                                    <w:t>å</w:t>
                                  </w:r>
                                  <w:r>
                                    <w:t xml:space="preserve"> + 1 gr</w:t>
                                  </w:r>
                                  <w:r w:rsidR="00F76889">
                                    <w:t>å</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7880D560" id="Text Box 307815935" o:spid="_x0000_s1318" type="#_x0000_t202" style="position:absolute;left:0;text-align:left;margin-left:79.85pt;margin-top:451.4pt;width:164pt;height:21.5pt;z-index:25233612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lRaVFAIAACcEAAAOAAAAZHJzL2Uyb0RvYy54bWysU99v2jAQfp+0/8Hy+0hIacsiQsVaMU1C&#10;bSU69dk4Nolk+zzbkLC/fmcTCuv2NO3FufNd7sf3fZ7d9VqRvXC+BVPR8SinRBgOdWu2Ff3+svw0&#10;pcQHZmqmwIiKHoSnd/OPH2adLUUBDahaOIJFjC87W9EmBFtmmeeN0MyPwAqDQQlOs4Cu22a1Yx1W&#10;1yor8vwm68DV1gEX3uPtwzFI56m+lIKHJym9CERVFGcL6XTp3MQzm89YuXXMNi0fxmD/MIVmrcGm&#10;b6UeWGBk59o/SumWO/Agw4iDzkDKlou0A24zzt9ts26YFWkXBMfbN5j8/yvLH/dr++xI6L9AjwRG&#10;QDrrS4+XcZ9eOh2/OCnBOEJ4eINN9IFwvCzyaTHNMcQxVtxe5dcJ1+z8t3U+fBWgSTQq6pCWhBbb&#10;r3zAjph6SonNDCxbpRI1ypCuojdXWPK3CP6hDP54njVaod/0pK1xiun0tMkG6gMu6ODIvbd82eIU&#10;K+bDM3NINg6OAg5PeEgF2A0Gi5IG3M+/3cd85ACjlHQonor6HzvmBCXqm0F2Po8nk6i25Eyubwt0&#10;3GVkcxkxO30PqM8xPhXLkxnzgzqZ0oF+RZ0vYlcMMcOxd0XDybwPR0njO+FisUhJqC/LwsqsLY+l&#10;I3oR45f+lTk7EBGQwkc4yYyV7/g45g4oH3EcHFRjYm14OVHul37KOr/v+S8AAAD//wMAUEsDBBQA&#10;BgAIAAAAIQBh0A614QAAAAsBAAAPAAAAZHJzL2Rvd25yZXYueG1sTI/BTsMwEETvSPyDtUjcqEPU&#10;0DSNU1WRKiQEh5ZeuG3ibRI1tkPstoGvZznBcWafZmfy9WR6caHRd84qeJxFIMjWTne2UXB43z6k&#10;IHxAq7F3lhR8kYd1cXuTY6bd1e7osg+N4BDrM1TQhjBkUvq6JYN+5gayfDu60WBgOTZSj3jlcNPL&#10;OIqepMHO8ocWBypbqk/7s1HwUm7fcFfFJv3uy+fX42b4PHwkSt3fTZsViEBT+IPhtz5Xh4I7Ve5s&#10;tRc962S5YFTBMop5AxPzdMFOxc48SUEWufy/ofgBAAD//wMAUEsBAi0AFAAGAAgAAAAhALaDOJL+&#10;AAAA4QEAABMAAAAAAAAAAAAAAAAAAAAAAFtDb250ZW50X1R5cGVzXS54bWxQSwECLQAUAAYACAAA&#10;ACEAOP0h/9YAAACUAQAACwAAAAAAAAAAAAAAAAAvAQAAX3JlbHMvLnJlbHNQSwECLQAUAAYACAAA&#10;ACEAOJUWlRQCAAAnBAAADgAAAAAAAAAAAAAAAAAuAgAAZHJzL2Uyb0RvYy54bWxQSwECLQAUAAYA&#10;CAAAACEAYdAOteEAAAALAQAADwAAAAAAAAAAAAAAAABuBAAAZHJzL2Rvd25yZXYueG1sUEsFBgAA&#10;AAAEAAQA8wAAAHwFAAAAAA==&#10;" filled="f" stroked="f" strokeweight=".5pt">
                      <v:textbox>
                        <w:txbxContent>
                          <w:p w14:paraId="41F9178E" w14:textId="77777777" w:rsidR="009722FB" w:rsidRDefault="00B60735" w:rsidP="009722FB">
                            <w:pPr>
                              <w:jc w:val="center"/>
                            </w:pPr>
                            <w:r>
                              <w:t>1 bl</w:t>
                            </w:r>
                            <w:r w:rsidR="00F76889">
                              <w:t>å</w:t>
                            </w:r>
                            <w:r>
                              <w:t xml:space="preserve"> + 1 gr</w:t>
                            </w:r>
                            <w:r w:rsidR="00F76889">
                              <w:t>å</w:t>
                            </w:r>
                          </w:p>
                        </w:txbxContent>
                      </v:textbox>
                    </v:shape>
                  </w:pict>
                </mc:Fallback>
              </mc:AlternateContent>
            </w:r>
            <w:r w:rsidRPr="003714E3">
              <w:rPr>
                <w:noProof/>
                <w:sz w:val="20"/>
                <w:lang w:val="en-US"/>
              </w:rPr>
              <mc:AlternateContent>
                <mc:Choice Requires="wps">
                  <w:drawing>
                    <wp:anchor distT="0" distB="0" distL="114300" distR="114300" simplePos="0" relativeHeight="252334080" behindDoc="0" locked="0" layoutInCell="1" allowOverlap="1" wp14:anchorId="2A706130" wp14:editId="344D4369">
                      <wp:simplePos x="0" y="0"/>
                      <wp:positionH relativeFrom="column">
                        <wp:posOffset>937895</wp:posOffset>
                      </wp:positionH>
                      <wp:positionV relativeFrom="paragraph">
                        <wp:posOffset>5345430</wp:posOffset>
                      </wp:positionV>
                      <wp:extent cx="2184400" cy="311150"/>
                      <wp:effectExtent l="0" t="0" r="0" b="0"/>
                      <wp:wrapNone/>
                      <wp:docPr id="78" name="Text Box 78"/>
                      <wp:cNvGraphicFramePr/>
                      <a:graphic xmlns:a="http://schemas.openxmlformats.org/drawingml/2006/main">
                        <a:graphicData uri="http://schemas.microsoft.com/office/word/2010/wordprocessingShape">
                          <wps:wsp>
                            <wps:cNvSpPr txBox="1"/>
                            <wps:spPr>
                              <a:xfrm>
                                <a:off x="0" y="0"/>
                                <a:ext cx="2184400" cy="311150"/>
                              </a:xfrm>
                              <a:prstGeom prst="rect">
                                <a:avLst/>
                              </a:prstGeom>
                              <a:noFill/>
                              <a:ln w="6350">
                                <a:noFill/>
                              </a:ln>
                            </wps:spPr>
                            <wps:txbx>
                              <w:txbxContent>
                                <w:p w14:paraId="7D7D4440" w14:textId="77777777" w:rsidR="009722FB" w:rsidRDefault="00B60735" w:rsidP="009722FB">
                                  <w:pPr>
                                    <w:jc w:val="center"/>
                                  </w:pPr>
                                  <w:r>
                                    <w:t>1 gr</w:t>
                                  </w:r>
                                  <w:r w:rsidR="00F76889">
                                    <w:t>å</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2A706130" id="_x0000_s1319" type="#_x0000_t202" style="position:absolute;left:0;text-align:left;margin-left:73.85pt;margin-top:420.9pt;width:172pt;height:24.5pt;z-index:25233408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rNBTEwIAACcEAAAOAAAAZHJzL2Uyb0RvYy54bWysU8tu2zAQvBfoPxC817IcJ3UMy4GbwEWB&#10;IAngFDnTFGUJkLgsSVtyv75DWn407anohdrlrvYxM5zddU3Ndsq6inTG08GQM6Ul5ZXeZPz76/LT&#10;hDPnhc5FTVplfK8cv5t//DBrzVSNqKQ6V5ahiHbT1mS89N5Mk8TJUjXCDcgojWBBthEert0kuRUt&#10;qjd1MhoOb5KWbG4sSeUcbh8OQT6P9YtCSf9cFE55Vmccs/l42niuw5nMZ2K6scKUlezHEP8wRSMq&#10;jaanUg/CC7a11R+lmkpaclT4gaQmoaKopIo7YJt0+G6bVSmMirsAHGdOMLn/V1Y+7VbmxTLffaEO&#10;BAZAWuOmDpdhn66wTfhiUoY4INyfYFOdZxKXo3QyHg8RkohdpWl6HXFNzn8b6/xXRQ0LRsYtaIlo&#10;id2j8+iI1GNKaKZpWdV1pKbWrM34zRVK/hbBH7XGj+dZg+W7dceqHCNNbo+brCnfY0FLB+6dkcsK&#10;UzwK51+EBdkYHAL2zziKmtCNeouzkuzPv92HfHCAKGctxJNx92MrrOKs/qbBzm0KQKC26IyvP4/g&#10;2MvI+jKit809QZ8pnoqR0Qz5vj6ahaXmDTpfhK4ICS3RO+P+aN77g6TxTqRaLGIS9GWEf9QrI0Pp&#10;gF7A+LV7E9b0RHhQ+ERHmYnpOz4OuT3KBxx7B2qMrPUvJ8j90o9Z5/c9/wUAAP//AwBQSwMEFAAG&#10;AAgAAAAhANDleePhAAAACwEAAA8AAABkcnMvZG93bnJldi54bWxMj8FOwzAQRO9I/IO1SNyokyrQ&#10;NI1TVZEqJASHll64beJtEjW2Q+y2ga9nOcFxZp9mZ/L1ZHpxodF3ziqIZxEIsrXTnW0UHN63DykI&#10;H9Bq7J0lBV/kYV3c3uSYaXe1O7rsQyM4xPoMFbQhDJmUvm7JoJ+5gSzfjm40GFiOjdQjXjnc9HIe&#10;RU/SYGf5Q4sDlS3Vp/3ZKHgpt2+4q+Ym/e7L59fjZvg8fDwqdX83bVYgAk3hD4bf+lwdCu5UubPV&#10;XvSsk8WCUQVpEvMGJpJlzE7FzjJKQRa5/L+h+AEAAP//AwBQSwECLQAUAAYACAAAACEAtoM4kv4A&#10;AADhAQAAEwAAAAAAAAAAAAAAAAAAAAAAW0NvbnRlbnRfVHlwZXNdLnhtbFBLAQItABQABgAIAAAA&#10;IQA4/SH/1gAAAJQBAAALAAAAAAAAAAAAAAAAAC8BAABfcmVscy8ucmVsc1BLAQItABQABgAIAAAA&#10;IQCSrNBTEwIAACcEAAAOAAAAAAAAAAAAAAAAAC4CAABkcnMvZTJvRG9jLnhtbFBLAQItABQABgAI&#10;AAAAIQDQ5Xnj4QAAAAsBAAAPAAAAAAAAAAAAAAAAAG0EAABkcnMvZG93bnJldi54bWxQSwUGAAAA&#10;AAQABADzAAAAewUAAAAA&#10;" filled="f" stroked="f" strokeweight=".5pt">
                      <v:textbox>
                        <w:txbxContent>
                          <w:p w14:paraId="7D7D4440" w14:textId="77777777" w:rsidR="009722FB" w:rsidRDefault="00B60735" w:rsidP="009722FB">
                            <w:pPr>
                              <w:jc w:val="center"/>
                            </w:pPr>
                            <w:r>
                              <w:t>1 gr</w:t>
                            </w:r>
                            <w:r w:rsidR="00F76889">
                              <w:t>å</w:t>
                            </w:r>
                          </w:p>
                        </w:txbxContent>
                      </v:textbox>
                    </v:shape>
                  </w:pict>
                </mc:Fallback>
              </mc:AlternateContent>
            </w:r>
            <w:r w:rsidRPr="003714E3">
              <w:rPr>
                <w:noProof/>
                <w:sz w:val="20"/>
                <w:lang w:val="en-US"/>
              </w:rPr>
              <mc:AlternateContent>
                <mc:Choice Requires="wps">
                  <w:drawing>
                    <wp:anchor distT="0" distB="0" distL="114300" distR="114300" simplePos="0" relativeHeight="252332032" behindDoc="0" locked="0" layoutInCell="1" allowOverlap="1" wp14:anchorId="131FD160" wp14:editId="46B010E0">
                      <wp:simplePos x="0" y="0"/>
                      <wp:positionH relativeFrom="column">
                        <wp:posOffset>995045</wp:posOffset>
                      </wp:positionH>
                      <wp:positionV relativeFrom="paragraph">
                        <wp:posOffset>4951730</wp:posOffset>
                      </wp:positionV>
                      <wp:extent cx="2152650" cy="292100"/>
                      <wp:effectExtent l="0" t="0" r="0" b="0"/>
                      <wp:wrapNone/>
                      <wp:docPr id="79" name="Text Box 79"/>
                      <wp:cNvGraphicFramePr/>
                      <a:graphic xmlns:a="http://schemas.openxmlformats.org/drawingml/2006/main">
                        <a:graphicData uri="http://schemas.microsoft.com/office/word/2010/wordprocessingShape">
                          <wps:wsp>
                            <wps:cNvSpPr txBox="1"/>
                            <wps:spPr>
                              <a:xfrm>
                                <a:off x="0" y="0"/>
                                <a:ext cx="2152650" cy="292100"/>
                              </a:xfrm>
                              <a:prstGeom prst="rect">
                                <a:avLst/>
                              </a:prstGeom>
                              <a:solidFill>
                                <a:sysClr val="window" lastClr="FFFFFF"/>
                              </a:solidFill>
                              <a:ln w="6350">
                                <a:noFill/>
                              </a:ln>
                            </wps:spPr>
                            <wps:txbx>
                              <w:txbxContent>
                                <w:p w14:paraId="5501F1C1" w14:textId="77777777" w:rsidR="009722FB" w:rsidRDefault="00B60735" w:rsidP="009722FB">
                                  <w:pPr>
                                    <w:jc w:val="center"/>
                                  </w:pPr>
                                  <w:r>
                                    <w:t>1 bl</w:t>
                                  </w:r>
                                  <w:r w:rsidR="00F76889">
                                    <w:t>å</w:t>
                                  </w:r>
                                  <w:r>
                                    <w:t xml:space="preserve"> + 1 </w:t>
                                  </w:r>
                                  <w:r w:rsidR="00F76889">
                                    <w:t>lila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131FD160" id="_x0000_s1320" type="#_x0000_t202" style="position:absolute;left:0;text-align:left;margin-left:78.35pt;margin-top:389.9pt;width:169.5pt;height:23pt;z-index:25233203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3PzuMQIAAGAEAAAOAAAAZHJzL2Uyb0RvYy54bWysVE1vGjEQvVfqf7B8LwtboA3KElEiqkoo&#10;iUSqnI3XG1byelzbsEt/fZ+9ENK0p6oczHwxH+/NcH3TNZodlPM1mYKPBkPOlJFU1ua54N8fVx8+&#10;c+aDMKXQZFTBj8rzm/n7d9etnamcdqRL5RiSGD9rbcF3IdhZlnm5U43wA7LKwFmRa0SA6p6z0okW&#10;2Rud5cPhNGvJldaRVN7Dets7+Tzlryolw31VeRWYLjh6C+l16d3GN5tfi9mzE3ZXy1Mb4h+6aERt&#10;UPQl1a0Igu1d/UeqppaOPFVhIKnJqKpqqdIMmGY0fDPNZiesSrMAHG9fYPL/L628O2zsg2Oh+0Id&#10;CIyAtNbPPIxxnq5yTfxGpwx+QHh8gU11gUkY89Ekn07gkvDlV/lomHDNLr+2zoevihoWhYI70JLQ&#10;Eoe1D6iI0HNILOZJ1+Wq1jopR7/Ujh0EGATxJbWcaeEDjAVfpU9sGil++5k2rC349CP6ilkMxXx9&#10;nDYIvwwZpdBtO1aXsf3Ue7RtqTwCGUf90ngrVzXaX6P2g3DYEkyMzQ/3eCpNqEYnibMduZ9/s8d4&#10;kAcvZy22ruD+x144hZG+GdB6NRqP45omZTz5lENxrz3b1x6zb5YEWEa4MSuTGOODPouVo+YJB7KI&#10;VeESRqJ2wcNZXIb+FnBgUi0WKQiLaUVYm42VMXVEL5Lz2D0JZ08MBnB/R+f9FLM3RPaxJ5R7HE8K&#10;1jhxdTq5eCev9RR1+WOY/wIAAP//AwBQSwMEFAAGAAgAAAAhAH1KcgPiAAAACwEAAA8AAABkcnMv&#10;ZG93bnJldi54bWxMj8FOwzAQRO9I/IO1SNyoQ0WaNMSpEAJBJaK2AYmrGy9JILYj221Cv57lBMeZ&#10;fZqdyVeT7tkRne+sEXA9i4Chqa3qTCPg7fXxKgXmgzRK9taggG/0sCrOz3KZKTuaHR6r0DAKMT6T&#10;AtoQhoxzX7eopZ/ZAQ3dPqzTMpB0DVdOjhSuez6PogXXsjP0oZUD3rdYf1UHLeB9rJ7cZr3+3A7P&#10;5WlzqsoXfCiFuLyY7m6BBZzCHwy/9ak6FNRpbw9GedaTjhcJoQKSZEkbiLhZxuTsBaTzOAVe5Pz/&#10;huIHAAD//wMAUEsBAi0AFAAGAAgAAAAhALaDOJL+AAAA4QEAABMAAAAAAAAAAAAAAAAAAAAAAFtD&#10;b250ZW50X1R5cGVzXS54bWxQSwECLQAUAAYACAAAACEAOP0h/9YAAACUAQAACwAAAAAAAAAAAAAA&#10;AAAvAQAAX3JlbHMvLnJlbHNQSwECLQAUAAYACAAAACEAh9z87jECAABgBAAADgAAAAAAAAAAAAAA&#10;AAAuAgAAZHJzL2Uyb0RvYy54bWxQSwECLQAUAAYACAAAACEAfUpyA+IAAAALAQAADwAAAAAAAAAA&#10;AAAAAACLBAAAZHJzL2Rvd25yZXYueG1sUEsFBgAAAAAEAAQA8wAAAJoFAAAAAA==&#10;" fillcolor="window" stroked="f" strokeweight=".5pt">
                      <v:textbox>
                        <w:txbxContent>
                          <w:p w14:paraId="5501F1C1" w14:textId="77777777" w:rsidR="009722FB" w:rsidRDefault="00B60735" w:rsidP="009722FB">
                            <w:pPr>
                              <w:jc w:val="center"/>
                            </w:pPr>
                            <w:r>
                              <w:t>1 bl</w:t>
                            </w:r>
                            <w:r w:rsidR="00F76889">
                              <w:t>å</w:t>
                            </w:r>
                            <w:r>
                              <w:t xml:space="preserve"> + 1 </w:t>
                            </w:r>
                            <w:r w:rsidR="00F76889">
                              <w:t>lila</w:t>
                            </w:r>
                          </w:p>
                        </w:txbxContent>
                      </v:textbox>
                    </v:shape>
                  </w:pict>
                </mc:Fallback>
              </mc:AlternateContent>
            </w:r>
            <w:r w:rsidRPr="003714E3">
              <w:rPr>
                <w:noProof/>
                <w:sz w:val="20"/>
                <w:lang w:val="en-US"/>
              </w:rPr>
              <mc:AlternateContent>
                <mc:Choice Requires="wps">
                  <w:drawing>
                    <wp:anchor distT="0" distB="0" distL="114300" distR="114300" simplePos="0" relativeHeight="252327936" behindDoc="0" locked="0" layoutInCell="1" allowOverlap="1" wp14:anchorId="6B843E06" wp14:editId="4B4C49D7">
                      <wp:simplePos x="0" y="0"/>
                      <wp:positionH relativeFrom="column">
                        <wp:posOffset>1356995</wp:posOffset>
                      </wp:positionH>
                      <wp:positionV relativeFrom="paragraph">
                        <wp:posOffset>4126230</wp:posOffset>
                      </wp:positionV>
                      <wp:extent cx="1327150" cy="317500"/>
                      <wp:effectExtent l="0" t="0" r="0" b="6350"/>
                      <wp:wrapNone/>
                      <wp:docPr id="81" name="Text Box 81"/>
                      <wp:cNvGraphicFramePr/>
                      <a:graphic xmlns:a="http://schemas.openxmlformats.org/drawingml/2006/main">
                        <a:graphicData uri="http://schemas.microsoft.com/office/word/2010/wordprocessingShape">
                          <wps:wsp>
                            <wps:cNvSpPr txBox="1"/>
                            <wps:spPr>
                              <a:xfrm>
                                <a:off x="0" y="0"/>
                                <a:ext cx="1327150" cy="317500"/>
                              </a:xfrm>
                              <a:prstGeom prst="rect">
                                <a:avLst/>
                              </a:prstGeom>
                              <a:noFill/>
                              <a:ln w="6350">
                                <a:noFill/>
                              </a:ln>
                            </wps:spPr>
                            <wps:txbx>
                              <w:txbxContent>
                                <w:p w14:paraId="0881B420" w14:textId="77777777" w:rsidR="009722FB" w:rsidRDefault="00B60735" w:rsidP="009722FB">
                                  <w:pPr>
                                    <w:jc w:val="center"/>
                                  </w:pPr>
                                  <w:r>
                                    <w:t>1 bl</w:t>
                                  </w:r>
                                  <w:r w:rsidR="00F76889">
                                    <w:t>å</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6B843E06" id="_x0000_s1321" type="#_x0000_t202" style="position:absolute;left:0;text-align:left;margin-left:106.85pt;margin-top:324.9pt;width:104.5pt;height:25pt;z-index:25232793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cWWEwIAACcEAAAOAAAAZHJzL2Uyb0RvYy54bWysU8lu2zAQvRfoPxC817K8JI1gOXATuChg&#10;JAGcImeaIi0BJIclaUvu13dIy0vTnopeqBnNcJb3Hmf3nVZkL5xvwJQ0HwwpEYZD1ZhtSb+/Lj99&#10;psQHZiqmwIiSHoSn9/OPH2atLcQIalCVcASLGF+0tqR1CLbIMs9roZkfgBUGgxKcZgFdt80qx1qs&#10;rlU2Gg5vshZcZR1w4T3+fTwG6TzVl1Lw8CylF4GokuJsIZ0unZt4ZvMZK7aO2brh/RjsH6bQrDHY&#10;9FzqkQVGdq75o5RuuAMPMgw46AykbLhIO+A2+fDdNuuaWZF2QXC8PcPk/19Z/rRf2xdHQvcFOiQw&#10;AtJaX3j8GffppNPxi5MSjCOEhzNsoguEx0vj0W0+xRDH2Di/nQ4TrtnltnU+fBWgSTRK6pCWhBbb&#10;r3zAjph6SonNDCwbpRI1ypC2pDdjLP9bBG8ogxcvs0YrdJuONFVJR3fnTTZQHXBBB0fuveXLBqdY&#10;MR9emEOycXAUcHjGQyrAbtBblNTgfv7tf8xHDjBKSYviKan/sWNOUKK+GWTnLp9MotqSM5nejtBx&#10;15HNdcTs9AOgPnN8KpYnM+YHdTKlA/2GOl/ErhhihmPvkoaT+RCOksZ3wsVikZJQX5aFlVlbHktH&#10;9CLGr90bc7YnIiCFT3CSGSve8XHM7VE+4tg7qMbEWv9yotyv/ZR1ed/zXwAAAP//AwBQSwMEFAAG&#10;AAgAAAAhAKU9uW7hAAAACwEAAA8AAABkcnMvZG93bnJldi54bWxMj8FOwzAQRO9I/IO1SNyoU1NK&#10;G+JUVaQKCdFDSy/cNrGbRMTrELtt4OtZTnDc2dHMm2w1uk6c7RBaTxqmkwSEpcqblmoNh7fN3QJE&#10;iEgGO09Ww5cNsMqvrzJMjb/Qzp73sRYcQiFFDU2MfSplqBrrMEx8b4l/Rz84jHwOtTQDXjjcdVIl&#10;yVw6bIkbGuxt0djqY39yGl6KzRZ3pXKL7654fj2u+8/D+4PWtzfj+glEtGP8M8MvPqNDzkylP5EJ&#10;otOgpvePbNUwny15AztmSrFSsrJkReaZ/L8h/wEAAP//AwBQSwECLQAUAAYACAAAACEAtoM4kv4A&#10;AADhAQAAEwAAAAAAAAAAAAAAAAAAAAAAW0NvbnRlbnRfVHlwZXNdLnhtbFBLAQItABQABgAIAAAA&#10;IQA4/SH/1gAAAJQBAAALAAAAAAAAAAAAAAAAAC8BAABfcmVscy8ucmVsc1BLAQItABQABgAIAAAA&#10;IQC/ocWWEwIAACcEAAAOAAAAAAAAAAAAAAAAAC4CAABkcnMvZTJvRG9jLnhtbFBLAQItABQABgAI&#10;AAAAIQClPblu4QAAAAsBAAAPAAAAAAAAAAAAAAAAAG0EAABkcnMvZG93bnJldi54bWxQSwUGAAAA&#10;AAQABADzAAAAewUAAAAA&#10;" filled="f" stroked="f" strokeweight=".5pt">
                      <v:textbox>
                        <w:txbxContent>
                          <w:p w14:paraId="0881B420" w14:textId="77777777" w:rsidR="009722FB" w:rsidRDefault="00B60735" w:rsidP="009722FB">
                            <w:pPr>
                              <w:jc w:val="center"/>
                            </w:pPr>
                            <w:r>
                              <w:t>1 bl</w:t>
                            </w:r>
                            <w:r w:rsidR="00F76889">
                              <w:t>å</w:t>
                            </w:r>
                          </w:p>
                        </w:txbxContent>
                      </v:textbox>
                    </v:shape>
                  </w:pict>
                </mc:Fallback>
              </mc:AlternateContent>
            </w:r>
            <w:r w:rsidRPr="003714E3">
              <w:rPr>
                <w:noProof/>
                <w:sz w:val="20"/>
                <w:lang w:val="en-US"/>
              </w:rPr>
              <mc:AlternateContent>
                <mc:Choice Requires="wps">
                  <w:drawing>
                    <wp:anchor distT="0" distB="0" distL="114300" distR="114300" simplePos="0" relativeHeight="252303360" behindDoc="0" locked="0" layoutInCell="1" allowOverlap="1" wp14:anchorId="48B9990B" wp14:editId="13310FF8">
                      <wp:simplePos x="0" y="0"/>
                      <wp:positionH relativeFrom="column">
                        <wp:posOffset>937895</wp:posOffset>
                      </wp:positionH>
                      <wp:positionV relativeFrom="paragraph">
                        <wp:posOffset>3491230</wp:posOffset>
                      </wp:positionV>
                      <wp:extent cx="2190750" cy="438150"/>
                      <wp:effectExtent l="0" t="0" r="0" b="0"/>
                      <wp:wrapNone/>
                      <wp:docPr id="82" name="Text Box 82"/>
                      <wp:cNvGraphicFramePr/>
                      <a:graphic xmlns:a="http://schemas.openxmlformats.org/drawingml/2006/main">
                        <a:graphicData uri="http://schemas.microsoft.com/office/word/2010/wordprocessingShape">
                          <wps:wsp>
                            <wps:cNvSpPr txBox="1"/>
                            <wps:spPr>
                              <a:xfrm>
                                <a:off x="0" y="0"/>
                                <a:ext cx="2190750" cy="438150"/>
                              </a:xfrm>
                              <a:prstGeom prst="rect">
                                <a:avLst/>
                              </a:prstGeom>
                              <a:noFill/>
                              <a:ln w="6350">
                                <a:noFill/>
                              </a:ln>
                            </wps:spPr>
                            <wps:txbx>
                              <w:txbxContent>
                                <w:p w14:paraId="13AE0198" w14:textId="30D389F1" w:rsidR="00F76889" w:rsidRPr="002D7D65" w:rsidRDefault="00B60735" w:rsidP="00F76889">
                                  <w:pPr>
                                    <w:jc w:val="center"/>
                                    <w:rPr>
                                      <w:b/>
                                      <w:lang w:val="sv-SE"/>
                                    </w:rPr>
                                  </w:pPr>
                                  <w:r w:rsidRPr="002D7D65">
                                    <w:rPr>
                                      <w:b/>
                                      <w:lang w:val="sv-SE"/>
                                    </w:rPr>
                                    <w:t xml:space="preserve">Antal </w:t>
                                  </w:r>
                                  <w:r w:rsidR="003E648B">
                                    <w:rPr>
                                      <w:b/>
                                      <w:lang w:val="sv-SE"/>
                                    </w:rPr>
                                    <w:t>injektions</w:t>
                                  </w:r>
                                  <w:r>
                                    <w:rPr>
                                      <w:b/>
                                      <w:lang w:val="sv-SE"/>
                                    </w:rPr>
                                    <w:t>pennor</w:t>
                                  </w:r>
                                  <w:r w:rsidRPr="002D7D65">
                                    <w:rPr>
                                      <w:b/>
                                      <w:lang w:val="sv-SE"/>
                                    </w:rPr>
                                    <w:t xml:space="preserve"> som behövs för </w:t>
                                  </w:r>
                                  <w:r>
                                    <w:rPr>
                                      <w:b/>
                                      <w:lang w:val="sv-SE"/>
                                    </w:rPr>
                                    <w:t xml:space="preserve">aktuell </w:t>
                                  </w:r>
                                  <w:r w:rsidRPr="002D7D65">
                                    <w:rPr>
                                      <w:b/>
                                      <w:lang w:val="sv-SE"/>
                                    </w:rPr>
                                    <w:t>dos</w:t>
                                  </w:r>
                                </w:p>
                                <w:p w14:paraId="157FF272" w14:textId="77777777" w:rsidR="009722FB" w:rsidRPr="004169A9" w:rsidRDefault="009722FB" w:rsidP="009722FB">
                                  <w:pPr>
                                    <w:jc w:val="center"/>
                                    <w:rPr>
                                      <w:b/>
                                      <w:lang w:val="sv-S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48B9990B" id="_x0000_s1322" type="#_x0000_t202" style="position:absolute;left:0;text-align:left;margin-left:73.85pt;margin-top:274.9pt;width:172.5pt;height:34.5pt;z-index:25230336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rjvtEgIAACcEAAAOAAAAZHJzL2Uyb0RvYy54bWysU8lu2zAQvRfoPxC815IcZ7FgOXATuChg&#10;JAGcImeaIi0BFIclaUvu13dIyUvSnopeqBnO6M3yHmf3XaPIXlhXgy5oNkopEZpDWettQX+8Lr/c&#10;UeI80yVToEVBD8LR+/nnT7PW5GIMFahSWIIg2uWtKWjlvcmTxPFKNMyNwAiNQQm2YR5du01Ky1pE&#10;b1QyTtObpAVbGgtcOIe3j32QziO+lIL7Zymd8EQVFHvz8bTx3IQzmc9YvrXMVDUf2mD/0EXDao1F&#10;T1CPzDOys/UfUE3NLTiQfsShSUDKmos4A06TpR+mWVfMiDgLLseZ05rc/4PlT/u1ebHEd1+hQwLD&#10;QlrjcoeXYZ5O2iZ8sVOCcVzh4bQ20XnC8XKcTdPbawxxjE2u7jK0ESY5/22s898ENCQYBbVIS9wW&#10;26+c71OPKaGYhmWtVKRGadIW9OYKId9FEFxprHHuNVi+23SkLrGl6fg4yQbKAw5ooefeGb6ssYsV&#10;c/6FWSQbG0cB+2c8pAKsBoNFSQX219/uQz5ygFFKWhRPQd3PHbOCEvVdIzvTbDIJaovO5Pp2jI69&#10;jGwuI3rXPADqM8OnYng0Q75XR1NaaN5Q54tQFUNMc6xdUH80H3wvaXwnXCwWMQn1ZZhf6bXhATps&#10;L+z4tXtj1gxEeKTwCY4yY/kHPvrcYcv9HgcH1RgJHl5OkPulH7PO73v+GwAA//8DAFBLAwQUAAYA&#10;CAAAACEACYc9h+IAAAALAQAADwAAAGRycy9kb3ducmV2LnhtbEyPwU7DMBBE70j8g7VI3KjTKG3T&#10;EKeqIlVICA4tvXDbxNskIrZD7LaBr2c5wXFmn2Zn8s1kenGh0XfOKpjPIhBka6c72yg4vu0eUhA+&#10;oNXYO0sKvsjDpri9yTHT7mr3dDmERnCI9RkqaEMYMil93ZJBP3MDWb6d3GgwsBwbqUe8crjpZRxF&#10;S2mws/yhxYHKluqPw9koeC53r7ivYpN+9+XTy2k7fB7fF0rd303bRxCBpvAHw299rg4Fd6rc2Wov&#10;etbJasWogkWy5g1MJOuYnUrBcp6mIItc/t9Q/AAAAP//AwBQSwECLQAUAAYACAAAACEAtoM4kv4A&#10;AADhAQAAEwAAAAAAAAAAAAAAAAAAAAAAW0NvbnRlbnRfVHlwZXNdLnhtbFBLAQItABQABgAIAAAA&#10;IQA4/SH/1gAAAJQBAAALAAAAAAAAAAAAAAAAAC8BAABfcmVscy8ucmVsc1BLAQItABQABgAIAAAA&#10;IQDmrjvtEgIAACcEAAAOAAAAAAAAAAAAAAAAAC4CAABkcnMvZTJvRG9jLnhtbFBLAQItABQABgAI&#10;AAAAIQAJhz2H4gAAAAsBAAAPAAAAAAAAAAAAAAAAAGwEAABkcnMvZG93bnJldi54bWxQSwUGAAAA&#10;AAQABADzAAAAewUAAAAA&#10;" filled="f" stroked="f" strokeweight=".5pt">
                      <v:textbox>
                        <w:txbxContent>
                          <w:p w14:paraId="13AE0198" w14:textId="30D389F1" w:rsidR="00F76889" w:rsidRPr="002D7D65" w:rsidRDefault="00B60735" w:rsidP="00F76889">
                            <w:pPr>
                              <w:jc w:val="center"/>
                              <w:rPr>
                                <w:b/>
                                <w:lang w:val="sv-SE"/>
                              </w:rPr>
                            </w:pPr>
                            <w:r w:rsidRPr="002D7D65">
                              <w:rPr>
                                <w:b/>
                                <w:lang w:val="sv-SE"/>
                              </w:rPr>
                              <w:t xml:space="preserve">Antal </w:t>
                            </w:r>
                            <w:r w:rsidR="003E648B">
                              <w:rPr>
                                <w:b/>
                                <w:lang w:val="sv-SE"/>
                              </w:rPr>
                              <w:t>injektions</w:t>
                            </w:r>
                            <w:r>
                              <w:rPr>
                                <w:b/>
                                <w:lang w:val="sv-SE"/>
                              </w:rPr>
                              <w:t>pennor</w:t>
                            </w:r>
                            <w:r w:rsidRPr="002D7D65">
                              <w:rPr>
                                <w:b/>
                                <w:lang w:val="sv-SE"/>
                              </w:rPr>
                              <w:t xml:space="preserve"> som behövs för </w:t>
                            </w:r>
                            <w:r>
                              <w:rPr>
                                <w:b/>
                                <w:lang w:val="sv-SE"/>
                              </w:rPr>
                              <w:t xml:space="preserve">aktuell </w:t>
                            </w:r>
                            <w:r w:rsidRPr="002D7D65">
                              <w:rPr>
                                <w:b/>
                                <w:lang w:val="sv-SE"/>
                              </w:rPr>
                              <w:t>dos</w:t>
                            </w:r>
                          </w:p>
                          <w:p w14:paraId="157FF272" w14:textId="77777777" w:rsidR="009722FB" w:rsidRPr="004169A9" w:rsidRDefault="009722FB" w:rsidP="009722FB">
                            <w:pPr>
                              <w:jc w:val="center"/>
                              <w:rPr>
                                <w:b/>
                                <w:lang w:val="sv-SE"/>
                              </w:rPr>
                            </w:pPr>
                          </w:p>
                        </w:txbxContent>
                      </v:textbox>
                    </v:shape>
                  </w:pict>
                </mc:Fallback>
              </mc:AlternateContent>
            </w:r>
            <w:r w:rsidRPr="003714E3">
              <w:rPr>
                <w:noProof/>
                <w:sz w:val="20"/>
                <w:lang w:val="en-US"/>
              </w:rPr>
              <mc:AlternateContent>
                <mc:Choice Requires="wps">
                  <w:drawing>
                    <wp:anchor distT="0" distB="0" distL="114300" distR="114300" simplePos="0" relativeHeight="252325888" behindDoc="0" locked="0" layoutInCell="1" allowOverlap="1" wp14:anchorId="5C3E4FD2" wp14:editId="5D890401">
                      <wp:simplePos x="0" y="0"/>
                      <wp:positionH relativeFrom="column">
                        <wp:posOffset>144145</wp:posOffset>
                      </wp:positionH>
                      <wp:positionV relativeFrom="paragraph">
                        <wp:posOffset>6907530</wp:posOffset>
                      </wp:positionV>
                      <wp:extent cx="717550" cy="298450"/>
                      <wp:effectExtent l="0" t="0" r="0" b="6350"/>
                      <wp:wrapNone/>
                      <wp:docPr id="83" name="Text Box 83"/>
                      <wp:cNvGraphicFramePr/>
                      <a:graphic xmlns:a="http://schemas.openxmlformats.org/drawingml/2006/main">
                        <a:graphicData uri="http://schemas.microsoft.com/office/word/2010/wordprocessingShape">
                          <wps:wsp>
                            <wps:cNvSpPr txBox="1"/>
                            <wps:spPr>
                              <a:xfrm>
                                <a:off x="0" y="0"/>
                                <a:ext cx="717550" cy="298450"/>
                              </a:xfrm>
                              <a:prstGeom prst="rect">
                                <a:avLst/>
                              </a:prstGeom>
                              <a:noFill/>
                              <a:ln w="6350">
                                <a:noFill/>
                              </a:ln>
                            </wps:spPr>
                            <wps:txbx>
                              <w:txbxContent>
                                <w:p w14:paraId="5B515A77" w14:textId="77777777" w:rsidR="009722FB" w:rsidRPr="006F7E99" w:rsidRDefault="00B60735" w:rsidP="009722FB">
                                  <w:pPr>
                                    <w:jc w:val="center"/>
                                    <w:rPr>
                                      <w:b/>
                                    </w:rPr>
                                  </w:pPr>
                                  <w:r>
                                    <w:rPr>
                                      <w:b/>
                                    </w:rPr>
                                    <w:t>600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5C3E4FD2" id="_x0000_s1323" type="#_x0000_t202" style="position:absolute;left:0;text-align:left;margin-left:11.35pt;margin-top:543.9pt;width:56.5pt;height:23.5pt;z-index:25232588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KSaQEQIAACYEAAAOAAAAZHJzL2Uyb0RvYy54bWysU8lu2zAQvRfoPxC817IdO4tgOXATuChg&#10;JAGcImeaIi0BJIclaUvu13dIyUvSnopeqBnO6M3yHmf3rVZkL5yvwRR0NBhSIgyHsjbbgv54XX65&#10;pcQHZkqmwIiCHoSn9/PPn2aNzcUYKlClcARBjM8bW9AqBJtnmeeV0MwPwAqDQQlOs4Cu22alYw2i&#10;a5WNh8PrrAFXWgdceI+3j12QzhO+lIKHZym9CEQVFHsL6XTp3MQzm89YvnXMVjXv22D/0IVmtcGi&#10;J6hHFhjZufoPKF1zBx5kGHDQGUhZc5FmwGlGww/TrCtmRZoFl+PtaU3+/8Hyp/3avjgS2q/QIoFx&#10;IY31ucfLOE8rnY5f7JRgHFd4OK1NtIFwvLwZ3UynGOEYGt/dTtBGlOz8s3U+fBOgSTQK6pCVtCy2&#10;X/nQpR5TYi0Dy1qpxIwypCno9RVCvosguDJY49xqtEK7aUldxi6ujoNsoDzgfA466r3lyxq7WDEf&#10;XphDrrFx1G94xkMqwGrQW5RU4H797T7mIwUYpaRB7RTU/9wxJyhR3w2SczeaTKLYkjOZ3ozRcZeR&#10;zWXE7PQDoDxH+FIsT2bMD+poSgf6DWW+iFUxxAzH2gUNR/MhdIrGZ8LFYpGSUF6WhZVZWx6h4/bi&#10;jl/bN+ZsT0RABp/gqDKWf+Cjy+233O2xd1CMieD+4US1X/op6/y8578BAAD//wMAUEsDBBQABgAI&#10;AAAAIQDMyVQ74gAAAAwBAAAPAAAAZHJzL2Rvd25yZXYueG1sTI9BT8JAEIXvJv6HzZh4ky1FpCnd&#10;EtKEmBg9gFy8TbtD29Ddrd0Fqr/e4YS3mTcvb76XrUbTiTMNvnVWwXQSgSBbOd3aWsH+c/OUgPAB&#10;rcbOWVLwQx5W+f1dhql2F7ul8y7UgkOsT1FBE0KfSumrhgz6ievJ8u3gBoOB16GWesALh5tOxlH0&#10;Ig22lj802FPRUHXcnYyCt2LzgdsyNslvV7y+H9b99/5rrtTjw7heggg0hpsZrviMDjkzle5ktRed&#10;gjhesJP1KFlwh6tjNmep5GE6e05A5pn8XyL/AwAA//8DAFBLAQItABQABgAIAAAAIQC2gziS/gAA&#10;AOEBAAATAAAAAAAAAAAAAAAAAAAAAABbQ29udGVudF9UeXBlc10ueG1sUEsBAi0AFAAGAAgAAAAh&#10;ADj9If/WAAAAlAEAAAsAAAAAAAAAAAAAAAAALwEAAF9yZWxzLy5yZWxzUEsBAi0AFAAGAAgAAAAh&#10;AHspJpARAgAAJgQAAA4AAAAAAAAAAAAAAAAALgIAAGRycy9lMm9Eb2MueG1sUEsBAi0AFAAGAAgA&#10;AAAhAMzJVDviAAAADAEAAA8AAAAAAAAAAAAAAAAAawQAAGRycy9kb3ducmV2LnhtbFBLBQYAAAAA&#10;BAAEAPMAAAB6BQAAAAA=&#10;" filled="f" stroked="f" strokeweight=".5pt">
                      <v:textbox>
                        <w:txbxContent>
                          <w:p w14:paraId="5B515A77" w14:textId="77777777" w:rsidR="009722FB" w:rsidRPr="006F7E99" w:rsidRDefault="00B60735" w:rsidP="009722FB">
                            <w:pPr>
                              <w:jc w:val="center"/>
                              <w:rPr>
                                <w:b/>
                              </w:rPr>
                            </w:pPr>
                            <w:r>
                              <w:rPr>
                                <w:b/>
                              </w:rPr>
                              <w:t>600 mg</w:t>
                            </w:r>
                          </w:p>
                        </w:txbxContent>
                      </v:textbox>
                    </v:shape>
                  </w:pict>
                </mc:Fallback>
              </mc:AlternateContent>
            </w:r>
            <w:r w:rsidRPr="003714E3">
              <w:rPr>
                <w:noProof/>
                <w:sz w:val="20"/>
                <w:lang w:val="en-US"/>
              </w:rPr>
              <mc:AlternateContent>
                <mc:Choice Requires="wps">
                  <w:drawing>
                    <wp:anchor distT="0" distB="0" distL="114300" distR="114300" simplePos="0" relativeHeight="252323840" behindDoc="0" locked="0" layoutInCell="1" allowOverlap="1" wp14:anchorId="6C6B7699" wp14:editId="71B1BC6C">
                      <wp:simplePos x="0" y="0"/>
                      <wp:positionH relativeFrom="column">
                        <wp:posOffset>169545</wp:posOffset>
                      </wp:positionH>
                      <wp:positionV relativeFrom="paragraph">
                        <wp:posOffset>6501130</wp:posOffset>
                      </wp:positionV>
                      <wp:extent cx="698500" cy="298450"/>
                      <wp:effectExtent l="0" t="0" r="0" b="6350"/>
                      <wp:wrapNone/>
                      <wp:docPr id="84" name="Text Box 84"/>
                      <wp:cNvGraphicFramePr/>
                      <a:graphic xmlns:a="http://schemas.openxmlformats.org/drawingml/2006/main">
                        <a:graphicData uri="http://schemas.microsoft.com/office/word/2010/wordprocessingShape">
                          <wps:wsp>
                            <wps:cNvSpPr txBox="1"/>
                            <wps:spPr>
                              <a:xfrm>
                                <a:off x="0" y="0"/>
                                <a:ext cx="698500" cy="298450"/>
                              </a:xfrm>
                              <a:prstGeom prst="rect">
                                <a:avLst/>
                              </a:prstGeom>
                              <a:noFill/>
                              <a:ln w="6350">
                                <a:noFill/>
                              </a:ln>
                            </wps:spPr>
                            <wps:txbx>
                              <w:txbxContent>
                                <w:p w14:paraId="2FF9AFC5" w14:textId="77777777" w:rsidR="009722FB" w:rsidRPr="006F7E99" w:rsidRDefault="00B60735" w:rsidP="009722FB">
                                  <w:pPr>
                                    <w:jc w:val="center"/>
                                    <w:rPr>
                                      <w:b/>
                                    </w:rPr>
                                  </w:pPr>
                                  <w:r>
                                    <w:rPr>
                                      <w:b/>
                                    </w:rPr>
                                    <w:t>525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6C6B7699" id="Text Box 84" o:spid="_x0000_s1324" type="#_x0000_t202" style="position:absolute;left:0;text-align:left;margin-left:13.35pt;margin-top:511.9pt;width:55pt;height:23.5pt;z-index:25232384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tSNsEQIAACYEAAAOAAAAZHJzL2Uyb0RvYy54bWysU01vGjEQvVfqf7B8LwsEUlixRDQRVSWU&#10;RCJRzsZrsyvZHtc27NJf37FZPpL2VPXinfHMzsd7z7O7ViuyF87XYAo66PUpEYZDWZttQV9fll8m&#10;lPjATMkUGFHQg/D0bv7506yxuRhCBaoUjmAR4/PGFrQKweZZ5nklNPM9sMJgUILTLKDrtlnpWIPV&#10;tcqG/f5t1oArrQMuvMfbh2OQzlN9KQUPT1J6EYgqKM4W0unSuYlnNp+xfOuYrWrejcH+YQrNaoNN&#10;z6UeWGBk5+o/SumaO/AgQ4+DzkDKmou0A24z6H/YZl0xK9IuCI63Z5j8/yvLH/dr++xIaL9BiwRG&#10;QBrrc4+XcZ9WOh2/OCnBOEJ4OMMm2kA4Xt5OJ+M+RjiGhtPJaJxgzS4/W+fDdwGaRKOgDllJYLH9&#10;ygdsiKmnlNjLwLJWKjGjDGmwwQ2WfBfBP5TBHy+jRiu0m5bUZZxidFpkA+UB93NwpN5bvqxxihXz&#10;4Zk55BoHR/2GJzykAuwGnUVJBe7X3+5jPlKAUUoa1E5B/c8dc4IS9cMgOdPBaBTFlpzR+OsQHXcd&#10;2VxHzE7fA8pzgC/F8mTG/KBOpnSg31Dmi9gVQ8xw7F3QcDLvw1HR+Ey4WCxSEsrLsrAya8tj6Yhe&#10;xPilfWPOdkQEZPARTipj+Qc+jrkdykccOwfFmFjrHk5U+7Wfsi7Pe/4bAAD//wMAUEsDBBQABgAI&#10;AAAAIQCsWuR64AAAAAwBAAAPAAAAZHJzL2Rvd25yZXYueG1sTI/NTsMwEITvSLyDtZW4UbupaKMQ&#10;p6oiVUgIDi29cNvEbhLhnxC7beDp2ZzocWdHM9/km9EadtFD6LyTsJgLYNrVXnWukXD82D2mwEJE&#10;p9B4pyX86ACb4v4ux0z5q9vryyE2jEJcyFBCG2OfcR7qVlsMc99rR7+THyxGOoeGqwGvFG4NT4RY&#10;cYudo4YWe122uv46nK2E13L3jvsqsemvKV/eTtv++/j5JOXDbNw+A4t6jP9mmPAJHQpiqvzZqcCM&#10;hGS1JifpIlnShsmxnKRqktYiBV7k/HZE8QcAAP//AwBQSwECLQAUAAYACAAAACEAtoM4kv4AAADh&#10;AQAAEwAAAAAAAAAAAAAAAAAAAAAAW0NvbnRlbnRfVHlwZXNdLnhtbFBLAQItABQABgAIAAAAIQA4&#10;/SH/1gAAAJQBAAALAAAAAAAAAAAAAAAAAC8BAABfcmVscy8ucmVsc1BLAQItABQABgAIAAAAIQAo&#10;tSNsEQIAACYEAAAOAAAAAAAAAAAAAAAAAC4CAABkcnMvZTJvRG9jLnhtbFBLAQItABQABgAIAAAA&#10;IQCsWuR64AAAAAwBAAAPAAAAAAAAAAAAAAAAAGsEAABkcnMvZG93bnJldi54bWxQSwUGAAAAAAQA&#10;BADzAAAAeAUAAAAA&#10;" filled="f" stroked="f" strokeweight=".5pt">
                      <v:textbox>
                        <w:txbxContent>
                          <w:p w14:paraId="2FF9AFC5" w14:textId="77777777" w:rsidR="009722FB" w:rsidRPr="006F7E99" w:rsidRDefault="00B60735" w:rsidP="009722FB">
                            <w:pPr>
                              <w:jc w:val="center"/>
                              <w:rPr>
                                <w:b/>
                              </w:rPr>
                            </w:pPr>
                            <w:r>
                              <w:rPr>
                                <w:b/>
                              </w:rPr>
                              <w:t>525 mg</w:t>
                            </w:r>
                          </w:p>
                        </w:txbxContent>
                      </v:textbox>
                    </v:shape>
                  </w:pict>
                </mc:Fallback>
              </mc:AlternateContent>
            </w:r>
            <w:r w:rsidRPr="003714E3">
              <w:rPr>
                <w:noProof/>
                <w:sz w:val="20"/>
                <w:lang w:val="en-US"/>
              </w:rPr>
              <mc:AlternateContent>
                <mc:Choice Requires="wps">
                  <w:drawing>
                    <wp:anchor distT="0" distB="0" distL="114300" distR="114300" simplePos="0" relativeHeight="252321792" behindDoc="0" locked="0" layoutInCell="1" allowOverlap="1" wp14:anchorId="4A966A5A" wp14:editId="077AE6ED">
                      <wp:simplePos x="0" y="0"/>
                      <wp:positionH relativeFrom="column">
                        <wp:posOffset>194945</wp:posOffset>
                      </wp:positionH>
                      <wp:positionV relativeFrom="paragraph">
                        <wp:posOffset>6126480</wp:posOffset>
                      </wp:positionV>
                      <wp:extent cx="660400" cy="279400"/>
                      <wp:effectExtent l="0" t="0" r="0" b="6350"/>
                      <wp:wrapNone/>
                      <wp:docPr id="85" name="Text Box 85"/>
                      <wp:cNvGraphicFramePr/>
                      <a:graphic xmlns:a="http://schemas.openxmlformats.org/drawingml/2006/main">
                        <a:graphicData uri="http://schemas.microsoft.com/office/word/2010/wordprocessingShape">
                          <wps:wsp>
                            <wps:cNvSpPr txBox="1"/>
                            <wps:spPr>
                              <a:xfrm>
                                <a:off x="0" y="0"/>
                                <a:ext cx="660400" cy="279400"/>
                              </a:xfrm>
                              <a:prstGeom prst="rect">
                                <a:avLst/>
                              </a:prstGeom>
                              <a:noFill/>
                              <a:ln w="6350">
                                <a:noFill/>
                              </a:ln>
                            </wps:spPr>
                            <wps:txbx>
                              <w:txbxContent>
                                <w:p w14:paraId="43467C50" w14:textId="77777777" w:rsidR="009722FB" w:rsidRPr="006F7E99" w:rsidRDefault="00B60735" w:rsidP="009722FB">
                                  <w:pPr>
                                    <w:jc w:val="center"/>
                                    <w:rPr>
                                      <w:b/>
                                    </w:rPr>
                                  </w:pPr>
                                  <w:r>
                                    <w:rPr>
                                      <w:b/>
                                    </w:rPr>
                                    <w:t>450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4A966A5A" id="Text Box 85" o:spid="_x0000_s1325" type="#_x0000_t202" style="position:absolute;left:0;text-align:left;margin-left:15.35pt;margin-top:482.4pt;width:52pt;height:22pt;z-index:25232179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vZRFEQIAACYEAAAOAAAAZHJzL2Uyb0RvYy54bWysU02P2jAQvVfqf7B8LwkU2BIRVnRXVJXQ&#10;7kpstWfjOCSS7XFtQ0J/fcdOAmjbU9WLM+M3ma/3vLxvlSQnYV0NOqfjUUqJ0ByKWh9y+uN18+kL&#10;Jc4zXTAJWuT0LBy9X338sGxMJiZQgSyEJZhEu6wxOa28N1mSOF4JxdwIjNAIlmAV8+jaQ1JY1mB2&#10;JZNJms6TBmxhLHDhHN4+diBdxfxlKbh/LksnPJE5xd58PG089+FMVkuWHSwzVc37Ntg/dKFYrbHo&#10;JdUj84wcbf1HKlVzCw5KP+KgEijLmos4A04zTt9Ns6uYEXEWXI4zlzW5/5eWP5125sUS336FFgkM&#10;C2mMyxxehnna0qrwxU4J4rjC82VtovWE4+V8nk5TRDhCk7tFsDFLcv3ZWOe/CVAkGDm1yEpcFjtt&#10;ne9Ch5BQS8OmljIyIzVpsMDnWRp/uCCYXGqscW01WL7dt6QusIvFbBhkD8UZ57PQUe8M39TYxZY5&#10;/8Isco2No379Mx6lBKwGvUVJBfbX3+5DPFKAKCUNaien7ueRWUGJ/K6RnMV4Og1ii850djdBx94i&#10;+1tEH9UDoDzH+FIMj2aI93IwSwvqDWW+DlURYppj7Zz6wXzwnaLxmXCxXscglJdhfqt3hofUYa9h&#10;x6/tG7OmJ8Ijg08wqIxl7/joYvstd3vsHRRjJLh/OEHtt36Muj7v1W8AAAD//wMAUEsDBBQABgAI&#10;AAAAIQBKFCPT4gAAAAsBAAAPAAAAZHJzL2Rvd25yZXYueG1sTI9BT8MwDIXvSPyHyEjcWMI2RilN&#10;p6nShITYYWMXbmnjtRWNU5psK/x6vBPcbL+n5+9ly9F14oRDaD1puJ8oEEiVty3VGvbv67sERIiG&#10;rOk8oYZvDLDMr68yk1p/pi2edrEWHEIhNRqaGPtUylA16EyY+B6JtYMfnIm8DrW0gzlzuOvkVKmF&#10;dKYl/tCYHosGq8/d0Wl4LdYbsy2nLvnpipe3w6r/2n88aH17M66eQUQc458ZLviMDjkzlf5INohO&#10;w0w9slPD02LOFS6G2ZwvJQ9KJQnIPJP/O+S/AAAA//8DAFBLAQItABQABgAIAAAAIQC2gziS/gAA&#10;AOEBAAATAAAAAAAAAAAAAAAAAAAAAABbQ29udGVudF9UeXBlc10ueG1sUEsBAi0AFAAGAAgAAAAh&#10;ADj9If/WAAAAlAEAAAsAAAAAAAAAAAAAAAAALwEAAF9yZWxzLy5yZWxzUEsBAi0AFAAGAAgAAAAh&#10;AEW9lEURAgAAJgQAAA4AAAAAAAAAAAAAAAAALgIAAGRycy9lMm9Eb2MueG1sUEsBAi0AFAAGAAgA&#10;AAAhAEoUI9PiAAAACwEAAA8AAAAAAAAAAAAAAAAAawQAAGRycy9kb3ducmV2LnhtbFBLBQYAAAAA&#10;BAAEAPMAAAB6BQAAAAA=&#10;" filled="f" stroked="f" strokeweight=".5pt">
                      <v:textbox>
                        <w:txbxContent>
                          <w:p w14:paraId="43467C50" w14:textId="77777777" w:rsidR="009722FB" w:rsidRPr="006F7E99" w:rsidRDefault="00B60735" w:rsidP="009722FB">
                            <w:pPr>
                              <w:jc w:val="center"/>
                              <w:rPr>
                                <w:b/>
                              </w:rPr>
                            </w:pPr>
                            <w:r>
                              <w:rPr>
                                <w:b/>
                              </w:rPr>
                              <w:t>450 mg</w:t>
                            </w:r>
                          </w:p>
                        </w:txbxContent>
                      </v:textbox>
                    </v:shape>
                  </w:pict>
                </mc:Fallback>
              </mc:AlternateContent>
            </w:r>
            <w:r w:rsidRPr="003714E3">
              <w:rPr>
                <w:noProof/>
                <w:sz w:val="20"/>
                <w:lang w:val="en-US"/>
              </w:rPr>
              <mc:AlternateContent>
                <mc:Choice Requires="wps">
                  <w:drawing>
                    <wp:anchor distT="0" distB="0" distL="114300" distR="114300" simplePos="0" relativeHeight="252319744" behindDoc="0" locked="0" layoutInCell="1" allowOverlap="1" wp14:anchorId="10F9B89D" wp14:editId="572C2072">
                      <wp:simplePos x="0" y="0"/>
                      <wp:positionH relativeFrom="column">
                        <wp:posOffset>150495</wp:posOffset>
                      </wp:positionH>
                      <wp:positionV relativeFrom="paragraph">
                        <wp:posOffset>5726430</wp:posOffset>
                      </wp:positionV>
                      <wp:extent cx="685800" cy="298450"/>
                      <wp:effectExtent l="0" t="0" r="0" b="6350"/>
                      <wp:wrapNone/>
                      <wp:docPr id="86" name="Text Box 86"/>
                      <wp:cNvGraphicFramePr/>
                      <a:graphic xmlns:a="http://schemas.openxmlformats.org/drawingml/2006/main">
                        <a:graphicData uri="http://schemas.microsoft.com/office/word/2010/wordprocessingShape">
                          <wps:wsp>
                            <wps:cNvSpPr txBox="1"/>
                            <wps:spPr>
                              <a:xfrm>
                                <a:off x="0" y="0"/>
                                <a:ext cx="685800" cy="298450"/>
                              </a:xfrm>
                              <a:prstGeom prst="rect">
                                <a:avLst/>
                              </a:prstGeom>
                              <a:noFill/>
                              <a:ln w="6350">
                                <a:noFill/>
                              </a:ln>
                            </wps:spPr>
                            <wps:txbx>
                              <w:txbxContent>
                                <w:p w14:paraId="6BB54519" w14:textId="77777777" w:rsidR="009722FB" w:rsidRPr="006F7E99" w:rsidRDefault="00B60735" w:rsidP="009722FB">
                                  <w:pPr>
                                    <w:jc w:val="center"/>
                                    <w:rPr>
                                      <w:b/>
                                    </w:rPr>
                                  </w:pPr>
                                  <w:r>
                                    <w:rPr>
                                      <w:b/>
                                    </w:rPr>
                                    <w:t>375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10F9B89D" id="Text Box 86" o:spid="_x0000_s1326" type="#_x0000_t202" style="position:absolute;left:0;text-align:left;margin-left:11.85pt;margin-top:450.9pt;width:54pt;height:23.5pt;z-index:25231974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YICIEQIAACYEAAAOAAAAZHJzL2Uyb0RvYy54bWysU01vGjEQvVfqf7B8LwsEKFmxRDQRVSWU&#10;RCJRzsZrsyvZHtc27NJf37FZPpL2VPXinfHMzsd7z7O7ViuyF87XYAo66PUpEYZDWZttQV9fll+m&#10;lPjATMkUGFHQg/D0bv7506yxuRhCBaoUjmAR4/PGFrQKweZZ5nklNPM9sMJgUILTLKDrtlnpWIPV&#10;tcqG/f4ka8CV1gEX3uPtwzFI56m+lIKHJym9CEQVFGcL6XTp3MQzm89YvnXMVjXvxmD/MIVmtcGm&#10;51IPLDCyc/UfpXTNHXiQocdBZyBlzUXaAbcZ9D9ss66YFWkXBMfbM0z+/5Xlj/u1fXYktN+gRQIj&#10;II31ucfLuE8rnY5fnJRgHCE8nGETbSAcLyfT8bSPEY6h4e10NE6wZpefrfPhuwBNolFQh6wksNh+&#10;5QM2xNRTSuxlYFkrlZhRhjTY4AZLvovgH8rgj5dRoxXaTUvqMk4xOS2ygfKA+zk4Uu8tX9Y4xYr5&#10;8Mwcco2Do37DEx5SAXaDzqKkAvfrb/cxHynAKCUNaqeg/ueOOUGJ+mGQnNvBaBTFlpzR+OsQHXcd&#10;2VxHzE7fA8pzgC/F8mTG/KBOpnSg31Dmi9gVQ8xw7F3QcDLvw1HR+Ey4WCxSEsrLsrAya8tj6Yhe&#10;xPilfWPOdkQEZPARTipj+Qc+jrkdykccOwfFmFjrHk5U+7Wfsi7Pe/4bAAD//wMAUEsDBBQABgAI&#10;AAAAIQAta0kk4AAAAAoBAAAPAAAAZHJzL2Rvd25yZXYueG1sTI9NT4NAEIbvJv6HzZh4swvUD0SW&#10;piFpTBo9tPbibWC3QGRnkd222F/v9KTHeefJ+5EvJtuLoxl950hBPItAGKqd7qhRsPtY3aUgfEDS&#10;2DsyCn6Mh0VxfZVjpt2JNua4DY1gE/IZKmhDGDIpfd0ai37mBkP827vRYuBzbKQe8cTmtpdJFD1K&#10;ix1xQouDKVtTf20PVsG6XL3jpkpseu7L17f9cvjefT4odXszLV9ABDOFPxgu9bk6FNypcgfSXvQK&#10;kvkTkwqeo5gnXIB5zErFyn2agixy+X9C8QsAAP//AwBQSwECLQAUAAYACAAAACEAtoM4kv4AAADh&#10;AQAAEwAAAAAAAAAAAAAAAAAAAAAAW0NvbnRlbnRfVHlwZXNdLnhtbFBLAQItABQABgAIAAAAIQA4&#10;/SH/1gAAAJQBAAALAAAAAAAAAAAAAAAAAC8BAABfcmVscy8ucmVsc1BLAQItABQABgAIAAAAIQCQ&#10;YICIEQIAACYEAAAOAAAAAAAAAAAAAAAAAC4CAABkcnMvZTJvRG9jLnhtbFBLAQItABQABgAIAAAA&#10;IQAta0kk4AAAAAoBAAAPAAAAAAAAAAAAAAAAAGsEAABkcnMvZG93bnJldi54bWxQSwUGAAAAAAQA&#10;BADzAAAAeAUAAAAA&#10;" filled="f" stroked="f" strokeweight=".5pt">
                      <v:textbox>
                        <w:txbxContent>
                          <w:p w14:paraId="6BB54519" w14:textId="77777777" w:rsidR="009722FB" w:rsidRPr="006F7E99" w:rsidRDefault="00B60735" w:rsidP="009722FB">
                            <w:pPr>
                              <w:jc w:val="center"/>
                              <w:rPr>
                                <w:b/>
                              </w:rPr>
                            </w:pPr>
                            <w:r>
                              <w:rPr>
                                <w:b/>
                              </w:rPr>
                              <w:t>375 mg</w:t>
                            </w:r>
                          </w:p>
                        </w:txbxContent>
                      </v:textbox>
                    </v:shape>
                  </w:pict>
                </mc:Fallback>
              </mc:AlternateContent>
            </w:r>
            <w:r w:rsidRPr="003714E3">
              <w:rPr>
                <w:noProof/>
                <w:sz w:val="20"/>
                <w:lang w:val="en-US"/>
              </w:rPr>
              <mc:AlternateContent>
                <mc:Choice Requires="wps">
                  <w:drawing>
                    <wp:anchor distT="0" distB="0" distL="114300" distR="114300" simplePos="0" relativeHeight="252317696" behindDoc="0" locked="0" layoutInCell="1" allowOverlap="1" wp14:anchorId="52E5A535" wp14:editId="4EFFBC64">
                      <wp:simplePos x="0" y="0"/>
                      <wp:positionH relativeFrom="column">
                        <wp:posOffset>156845</wp:posOffset>
                      </wp:positionH>
                      <wp:positionV relativeFrom="paragraph">
                        <wp:posOffset>5345430</wp:posOffset>
                      </wp:positionV>
                      <wp:extent cx="698500" cy="279400"/>
                      <wp:effectExtent l="0" t="0" r="0" b="6350"/>
                      <wp:wrapNone/>
                      <wp:docPr id="87" name="Text Box 87"/>
                      <wp:cNvGraphicFramePr/>
                      <a:graphic xmlns:a="http://schemas.openxmlformats.org/drawingml/2006/main">
                        <a:graphicData uri="http://schemas.microsoft.com/office/word/2010/wordprocessingShape">
                          <wps:wsp>
                            <wps:cNvSpPr txBox="1"/>
                            <wps:spPr>
                              <a:xfrm>
                                <a:off x="0" y="0"/>
                                <a:ext cx="698500" cy="279400"/>
                              </a:xfrm>
                              <a:prstGeom prst="rect">
                                <a:avLst/>
                              </a:prstGeom>
                              <a:noFill/>
                              <a:ln w="6350">
                                <a:noFill/>
                              </a:ln>
                            </wps:spPr>
                            <wps:txbx>
                              <w:txbxContent>
                                <w:p w14:paraId="5FBBE2EC" w14:textId="77777777" w:rsidR="009722FB" w:rsidRPr="006F7E99" w:rsidRDefault="00B60735" w:rsidP="009722FB">
                                  <w:pPr>
                                    <w:jc w:val="center"/>
                                    <w:rPr>
                                      <w:b/>
                                    </w:rPr>
                                  </w:pPr>
                                  <w:r>
                                    <w:rPr>
                                      <w:b/>
                                    </w:rPr>
                                    <w:t>300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52E5A535" id="Text Box 87" o:spid="_x0000_s1327" type="#_x0000_t202" style="position:absolute;left:0;text-align:left;margin-left:12.35pt;margin-top:420.9pt;width:55pt;height:22pt;z-index:25231769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IXLEgIAACYEAAAOAAAAZHJzL2Uyb0RvYy54bWysU11v2jAUfZ/U/2D5vSQwKCUiVKwV0yTU&#10;VqJVn41jk0iOr2cbEvbrd+2ED3V7mvbi3Otzc7/O8fyhrRU5COsq0DkdDlJKhOZQVHqX0/e31e09&#10;Jc4zXTAFWuT0KBx9WNx8mTcmEyMoQRXCEkyiXdaYnJbemyxJHC9FzdwAjNAISrA18+jaXVJY1mD2&#10;WiWjNL1LGrCFscCFc3j71IF0EfNLKbh/kdIJT1ROsTcfTxvPbTiTxZxlO8tMWfG+DfYPXdSs0lj0&#10;nOqJeUb2tvojVV1xCw6kH3CoE5Cy4iLOgNMM00/TbEpmRJwFl+PMeU3u/6Xlz4eNebXEt9+gRQLD&#10;QhrjMoeXYZ5W2jp8sVOCOK7weF6baD3heHk3u5+kiHCERtPZGG3Mklx+Ntb57wJqEoycWmQlLosd&#10;1s53oaeQUEvDqlIqMqM0abDA10kafzgjmFxprHFpNVi+3bakKrCL2fQ0yBaKI85noaPeGb6qsIs1&#10;c/6VWeQaG0f9+hc8pAKsBr1FSQn219/uQzxSgCglDWonp+7nnllBifqhkZzZcDwOYovOeDIdoWOv&#10;ke01ovf1I6A8h/hSDI9miPfqZEoL9QfKfBmqIsQ0x9o59Sfz0XeKxmfCxXIZg1Behvm13hgeUoe9&#10;hh2/tR/Mmp4Ijww+w0llLPvERxfbb7nbY++gGCPB/cMJar/2Y9TleS9+AwAA//8DAFBLAwQUAAYA&#10;CAAAACEAoDNdDeAAAAAKAQAADwAAAGRycy9kb3ducmV2LnhtbEyPPU/DMBCGdyT+g3VIbNRpaMEK&#10;caoqUoWEytDShe0Su0mEfQ6x24b+epwJxnvv0fuRr0Zr2FkPvnMkYT5LgGmqneqokXD42DwIYD4g&#10;KTSOtIQf7WFV3N7kmCl3oZ0+70PDogn5DCW0IfQZ575utUU/c72m+Du6wWKI59BwNeAlmlvD0yR5&#10;4hY7igkt9rpsdf21P1kJb+XmHXdVasXVlK/b47r/Pnwupby/G9cvwIIewx8MU/1YHYrYqXInUp4Z&#10;CeniOZISxGIeJ0zA46RUURFLAbzI+f8JxS8AAAD//wMAUEsBAi0AFAAGAAgAAAAhALaDOJL+AAAA&#10;4QEAABMAAAAAAAAAAAAAAAAAAAAAAFtDb250ZW50X1R5cGVzXS54bWxQSwECLQAUAAYACAAAACEA&#10;OP0h/9YAAACUAQAACwAAAAAAAAAAAAAAAAAvAQAAX3JlbHMvLnJlbHNQSwECLQAUAAYACAAAACEA&#10;fuyFyxICAAAmBAAADgAAAAAAAAAAAAAAAAAuAgAAZHJzL2Uyb0RvYy54bWxQSwECLQAUAAYACAAA&#10;ACEAoDNdDeAAAAAKAQAADwAAAAAAAAAAAAAAAABsBAAAZHJzL2Rvd25yZXYueG1sUEsFBgAAAAAE&#10;AAQA8wAAAHkFAAAAAA==&#10;" filled="f" stroked="f" strokeweight=".5pt">
                      <v:textbox>
                        <w:txbxContent>
                          <w:p w14:paraId="5FBBE2EC" w14:textId="77777777" w:rsidR="009722FB" w:rsidRPr="006F7E99" w:rsidRDefault="00B60735" w:rsidP="009722FB">
                            <w:pPr>
                              <w:jc w:val="center"/>
                              <w:rPr>
                                <w:b/>
                              </w:rPr>
                            </w:pPr>
                            <w:r>
                              <w:rPr>
                                <w:b/>
                              </w:rPr>
                              <w:t>300 mg</w:t>
                            </w:r>
                          </w:p>
                        </w:txbxContent>
                      </v:textbox>
                    </v:shape>
                  </w:pict>
                </mc:Fallback>
              </mc:AlternateContent>
            </w:r>
            <w:r w:rsidRPr="003714E3">
              <w:rPr>
                <w:noProof/>
                <w:sz w:val="20"/>
                <w:lang w:val="en-US"/>
              </w:rPr>
              <mc:AlternateContent>
                <mc:Choice Requires="wps">
                  <w:drawing>
                    <wp:anchor distT="0" distB="0" distL="114300" distR="114300" simplePos="0" relativeHeight="252315648" behindDoc="0" locked="0" layoutInCell="1" allowOverlap="1" wp14:anchorId="43EB35E0" wp14:editId="317E9B48">
                      <wp:simplePos x="0" y="0"/>
                      <wp:positionH relativeFrom="column">
                        <wp:posOffset>150495</wp:posOffset>
                      </wp:positionH>
                      <wp:positionV relativeFrom="paragraph">
                        <wp:posOffset>4951730</wp:posOffset>
                      </wp:positionV>
                      <wp:extent cx="698500" cy="311150"/>
                      <wp:effectExtent l="0" t="0" r="0" b="0"/>
                      <wp:wrapNone/>
                      <wp:docPr id="88" name="Text Box 88"/>
                      <wp:cNvGraphicFramePr/>
                      <a:graphic xmlns:a="http://schemas.openxmlformats.org/drawingml/2006/main">
                        <a:graphicData uri="http://schemas.microsoft.com/office/word/2010/wordprocessingShape">
                          <wps:wsp>
                            <wps:cNvSpPr txBox="1"/>
                            <wps:spPr>
                              <a:xfrm>
                                <a:off x="0" y="0"/>
                                <a:ext cx="698500" cy="311150"/>
                              </a:xfrm>
                              <a:prstGeom prst="rect">
                                <a:avLst/>
                              </a:prstGeom>
                              <a:noFill/>
                              <a:ln w="6350">
                                <a:noFill/>
                              </a:ln>
                            </wps:spPr>
                            <wps:txbx>
                              <w:txbxContent>
                                <w:p w14:paraId="551606A4" w14:textId="77777777" w:rsidR="009722FB" w:rsidRPr="006F7E99" w:rsidRDefault="00B60735" w:rsidP="009722FB">
                                  <w:pPr>
                                    <w:jc w:val="center"/>
                                    <w:rPr>
                                      <w:b/>
                                    </w:rPr>
                                  </w:pPr>
                                  <w:r w:rsidRPr="006F7E99">
                                    <w:rPr>
                                      <w:b/>
                                    </w:rPr>
                                    <w:t>225</w:t>
                                  </w:r>
                                  <w:r>
                                    <w:rPr>
                                      <w:b/>
                                    </w:rPr>
                                    <w:t> </w:t>
                                  </w:r>
                                  <w:r w:rsidRPr="006F7E99">
                                    <w:rPr>
                                      <w:b/>
                                    </w:rPr>
                                    <w:t>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43EB35E0" id="Text Box 88" o:spid="_x0000_s1328" type="#_x0000_t202" style="position:absolute;left:0;text-align:left;margin-left:11.85pt;margin-top:389.9pt;width:55pt;height:24.5pt;z-index:25231564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2/O/EwIAACYEAAAOAAAAZHJzL2Uyb0RvYy54bWysU8tu2zAQvBfoPxC817IcO7UFy4GbwEWB&#10;IAngFDnTFGkJILksSVtyv75LWn407anohdrlrvYxM5zfdVqRvXC+AVPSfDCkRBgOVWO2Jf3+uvo0&#10;pcQHZiqmwIiSHoSnd4uPH+atLcQIalCVcASLGF+0tqR1CLbIMs9roZkfgBUGgxKcZgFdt80qx1qs&#10;rlU2Gg5vsxZcZR1w4T3ePhyDdJHqSyl4eJbSi0BUSXG2kE6Xzk08s8WcFVvHbN3wfgz2D1No1hhs&#10;ei71wAIjO9f8UUo33IEHGQYcdAZSNlykHXCbfPhum3XNrEi7IDjenmHy/68sf9qv7YsjofsCHRIY&#10;AWmtLzxexn066XT84qQE4wjh4Qyb6ALheHk7m06GGOEYusnzfJJgzS4/W+fDVwGaRKOkDllJYLH9&#10;ow/YEFNPKbGXgVWjVGJGGdJigxss+VsE/1AGf7yMGq3QbTrSVCUdzaanRTZQHXA/B0fqveWrBqd4&#10;ZD68MIdc4+Co3/CMh1SA3aC3KKnB/fzbfcxHCjBKSYvaKan/sWNOUKK+GSRnlo/HUWzJGU8+j9Bx&#10;15HNdcTs9D2gPHN8KZYnM+YHdTKlA/2GMl/GrhhihmPvkoaTeR+OisZnwsVymZJQXpaFR7O2PJaO&#10;6EWMX7s35mxPREAGn+CkMla84+OY26N8xLF3UIyJtf7hRLVf+ynr8rwXvwAAAP//AwBQSwMEFAAG&#10;AAgAAAAhAASW9qngAAAACgEAAA8AAABkcnMvZG93bnJldi54bWxMj8tOwzAQRfdI/IM1SOyoQyqI&#10;CZlUVaQKCcGipRt2TjxNIvwIsdsGvh5nVZYzc3Tn3GI1Gc1ONPreWYT7RQKMbONUb1uE/cfmTgDz&#10;QVoltbOE8EMeVuX1VSFz5c52S6ddaFkMsT6XCF0IQ865bzoy0i/cQDbeDm40MsRxbLka5TmGG83T&#10;JHnkRvY2fujkQFVHzdfuaBBeq8273NapEb+6enk7rIfv/ecD4u3NtH4GFmgKFxhm/agOZXSq3dEq&#10;zzRCuswiiZBlT7HCDCznTY0gUiGAlwX/X6H8AwAA//8DAFBLAQItABQABgAIAAAAIQC2gziS/gAA&#10;AOEBAAATAAAAAAAAAAAAAAAAAAAAAABbQ29udGVudF9UeXBlc10ueG1sUEsBAi0AFAAGAAgAAAAh&#10;ADj9If/WAAAAlAEAAAsAAAAAAAAAAAAAAAAALwEAAF9yZWxzLy5yZWxzUEsBAi0AFAAGAAgAAAAh&#10;ALnb878TAgAAJgQAAA4AAAAAAAAAAAAAAAAALgIAAGRycy9lMm9Eb2MueG1sUEsBAi0AFAAGAAgA&#10;AAAhAASW9qngAAAACgEAAA8AAAAAAAAAAAAAAAAAbQQAAGRycy9kb3ducmV2LnhtbFBLBQYAAAAA&#10;BAAEAPMAAAB6BQAAAAA=&#10;" filled="f" stroked="f" strokeweight=".5pt">
                      <v:textbox>
                        <w:txbxContent>
                          <w:p w14:paraId="551606A4" w14:textId="77777777" w:rsidR="009722FB" w:rsidRPr="006F7E99" w:rsidRDefault="00B60735" w:rsidP="009722FB">
                            <w:pPr>
                              <w:jc w:val="center"/>
                              <w:rPr>
                                <w:b/>
                              </w:rPr>
                            </w:pPr>
                            <w:r w:rsidRPr="006F7E99">
                              <w:rPr>
                                <w:b/>
                              </w:rPr>
                              <w:t>225</w:t>
                            </w:r>
                            <w:r>
                              <w:rPr>
                                <w:b/>
                              </w:rPr>
                              <w:t> </w:t>
                            </w:r>
                            <w:r w:rsidRPr="006F7E99">
                              <w:rPr>
                                <w:b/>
                              </w:rPr>
                              <w:t>mg</w:t>
                            </w:r>
                          </w:p>
                        </w:txbxContent>
                      </v:textbox>
                    </v:shape>
                  </w:pict>
                </mc:Fallback>
              </mc:AlternateContent>
            </w:r>
            <w:r w:rsidRPr="003714E3">
              <w:rPr>
                <w:noProof/>
                <w:sz w:val="20"/>
                <w:lang w:val="en-US"/>
              </w:rPr>
              <mc:AlternateContent>
                <mc:Choice Requires="wps">
                  <w:drawing>
                    <wp:anchor distT="0" distB="0" distL="114300" distR="114300" simplePos="0" relativeHeight="252313600" behindDoc="0" locked="0" layoutInCell="1" allowOverlap="1" wp14:anchorId="6117E8E1" wp14:editId="6D4DE3C4">
                      <wp:simplePos x="0" y="0"/>
                      <wp:positionH relativeFrom="column">
                        <wp:posOffset>175895</wp:posOffset>
                      </wp:positionH>
                      <wp:positionV relativeFrom="paragraph">
                        <wp:posOffset>4564380</wp:posOffset>
                      </wp:positionV>
                      <wp:extent cx="685800" cy="279400"/>
                      <wp:effectExtent l="0" t="0" r="0" b="6350"/>
                      <wp:wrapNone/>
                      <wp:docPr id="89" name="Text Box 89"/>
                      <wp:cNvGraphicFramePr/>
                      <a:graphic xmlns:a="http://schemas.openxmlformats.org/drawingml/2006/main">
                        <a:graphicData uri="http://schemas.microsoft.com/office/word/2010/wordprocessingShape">
                          <wps:wsp>
                            <wps:cNvSpPr txBox="1"/>
                            <wps:spPr>
                              <a:xfrm>
                                <a:off x="0" y="0"/>
                                <a:ext cx="685800" cy="279400"/>
                              </a:xfrm>
                              <a:prstGeom prst="rect">
                                <a:avLst/>
                              </a:prstGeom>
                              <a:noFill/>
                              <a:ln w="6350">
                                <a:noFill/>
                              </a:ln>
                            </wps:spPr>
                            <wps:txbx>
                              <w:txbxContent>
                                <w:p w14:paraId="74CA2D91" w14:textId="77777777" w:rsidR="009722FB" w:rsidRPr="006F7E99" w:rsidRDefault="00B60735" w:rsidP="009722FB">
                                  <w:pPr>
                                    <w:jc w:val="center"/>
                                    <w:rPr>
                                      <w:b/>
                                    </w:rPr>
                                  </w:pPr>
                                  <w:r>
                                    <w:rPr>
                                      <w:b/>
                                    </w:rPr>
                                    <w:t>150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6117E8E1" id="Text Box 89" o:spid="_x0000_s1329" type="#_x0000_t202" style="position:absolute;left:0;text-align:left;margin-left:13.85pt;margin-top:359.4pt;width:54pt;height:22pt;z-index:25231360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CUq7EgIAACYEAAAOAAAAZHJzL2Uyb0RvYy54bWysU11v2jAUfZ/U/2D5vSQwaCEiVKwV0yTU&#10;VqJVn41jk0iOr2cbEvbrd+2ED3V7mvbi3Otzc7/O8fyhrRU5COsq0DkdDlJKhOZQVHqX0/e31e2U&#10;EueZLpgCLXJ6FI4+LG6+zBuTiRGUoAphCSbRLmtMTkvvTZYkjpeiZm4ARmgEJdiaeXTtLiksazB7&#10;rZJRmt4lDdjCWODCObx96kC6iPmlFNy/SOmEJyqn2JuPp43nNpzJYs6ynWWmrHjfBvuHLmpWaSx6&#10;TvXEPCN7W/2Rqq64BQfSDzjUCUhZcRFnwGmG6adpNiUzIs6Cy3HmvCb3/9Ly58PGvFri22/QIoFh&#10;IY1xmcPLME8rbR2+2ClBHFd4PK9NtJ5wvLybTqYpIhyh0f1sjDZmSS4/G+v8dwE1CUZOLbISl8UO&#10;a+e70FNIqKVhVSkVmVGaNFjg6ySNP5wRTK401ri0GizfbltSFdjFbHYaZAvFEeez0FHvDF9V2MWa&#10;Of/KLHKNjaN+/QseUgFWg96ipAT762/3IR4pQJSSBrWTU/dzz6ygRP3QSM5sOB4HsUVnPLkfoWOv&#10;ke01ovf1I6A8h/hSDI9miPfqZEoL9QfKfBmqIsQ0x9o59Sfz0XeKxmfCxXIZg1Behvm13hgeUoe9&#10;hh2/tR/Mmp4Ijww+w0llLPvERxfbb7nbY++gGCPB/cMJar/2Y9TleS9+AwAA//8DAFBLAwQUAAYA&#10;CAAAACEA2BO7LuAAAAAKAQAADwAAAGRycy9kb3ducmV2LnhtbEyPTU/CQBCG7yb+h82QeJMtNdCm&#10;dktIE2Ji9ABy8TbtDm1Dd7d2F6j+eoeTHuedJ+9Hvp5MLy40+s5ZBYt5BIJs7XRnGwWHj+1jCsIH&#10;tBp7Z0nBN3lYF/d3OWbaXe2OLvvQCDaxPkMFbQhDJqWvWzLo524gy7+jGw0GPsdG6hGvbG56GUfR&#10;ShrsLCe0OFDZUn3an42C13L7jrsqNulPX768HTfD1+FzqdTDbNo8gwg0hT8YbvW5OhTcqXJnq73o&#10;FcRJwqSCZJHyhBvwtGSlYmUVpyCLXP6fUPwCAAD//wMAUEsBAi0AFAAGAAgAAAAhALaDOJL+AAAA&#10;4QEAABMAAAAAAAAAAAAAAAAAAAAAAFtDb250ZW50X1R5cGVzXS54bWxQSwECLQAUAAYACAAAACEA&#10;OP0h/9YAAACUAQAACwAAAAAAAAAAAAAAAAAvAQAAX3JlbHMvLnJlbHNQSwECLQAUAAYACAAAACEA&#10;uQlKuxICAAAmBAAADgAAAAAAAAAAAAAAAAAuAgAAZHJzL2Uyb0RvYy54bWxQSwECLQAUAAYACAAA&#10;ACEA2BO7LuAAAAAKAQAADwAAAAAAAAAAAAAAAABsBAAAZHJzL2Rvd25yZXYueG1sUEsFBgAAAAAE&#10;AAQA8wAAAHkFAAAAAA==&#10;" filled="f" stroked="f" strokeweight=".5pt">
                      <v:textbox>
                        <w:txbxContent>
                          <w:p w14:paraId="74CA2D91" w14:textId="77777777" w:rsidR="009722FB" w:rsidRPr="006F7E99" w:rsidRDefault="00B60735" w:rsidP="009722FB">
                            <w:pPr>
                              <w:jc w:val="center"/>
                              <w:rPr>
                                <w:b/>
                              </w:rPr>
                            </w:pPr>
                            <w:r>
                              <w:rPr>
                                <w:b/>
                              </w:rPr>
                              <w:t>150 mg</w:t>
                            </w:r>
                          </w:p>
                        </w:txbxContent>
                      </v:textbox>
                    </v:shape>
                  </w:pict>
                </mc:Fallback>
              </mc:AlternateContent>
            </w:r>
            <w:r w:rsidRPr="003714E3">
              <w:rPr>
                <w:noProof/>
                <w:sz w:val="20"/>
                <w:lang w:val="en-US"/>
              </w:rPr>
              <mc:AlternateContent>
                <mc:Choice Requires="wps">
                  <w:drawing>
                    <wp:anchor distT="0" distB="0" distL="114300" distR="114300" simplePos="0" relativeHeight="252311552" behindDoc="0" locked="0" layoutInCell="1" allowOverlap="1" wp14:anchorId="6027C2D9" wp14:editId="706AE75B">
                      <wp:simplePos x="0" y="0"/>
                      <wp:positionH relativeFrom="column">
                        <wp:posOffset>194945</wp:posOffset>
                      </wp:positionH>
                      <wp:positionV relativeFrom="paragraph">
                        <wp:posOffset>4119880</wp:posOffset>
                      </wp:positionV>
                      <wp:extent cx="635000" cy="279400"/>
                      <wp:effectExtent l="0" t="0" r="0" b="6350"/>
                      <wp:wrapNone/>
                      <wp:docPr id="90" name="Text Box 90"/>
                      <wp:cNvGraphicFramePr/>
                      <a:graphic xmlns:a="http://schemas.openxmlformats.org/drawingml/2006/main">
                        <a:graphicData uri="http://schemas.microsoft.com/office/word/2010/wordprocessingShape">
                          <wps:wsp>
                            <wps:cNvSpPr txBox="1"/>
                            <wps:spPr>
                              <a:xfrm>
                                <a:off x="0" y="0"/>
                                <a:ext cx="635000" cy="279400"/>
                              </a:xfrm>
                              <a:prstGeom prst="rect">
                                <a:avLst/>
                              </a:prstGeom>
                              <a:noFill/>
                              <a:ln w="6350">
                                <a:noFill/>
                              </a:ln>
                            </wps:spPr>
                            <wps:txbx>
                              <w:txbxContent>
                                <w:p w14:paraId="3026B5B7" w14:textId="77777777" w:rsidR="009722FB" w:rsidRPr="006F7E99" w:rsidRDefault="00B60735" w:rsidP="009722FB">
                                  <w:pPr>
                                    <w:jc w:val="center"/>
                                    <w:rPr>
                                      <w:b/>
                                    </w:rPr>
                                  </w:pPr>
                                  <w:r>
                                    <w:rPr>
                                      <w:b/>
                                    </w:rPr>
                                    <w:t>75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6027C2D9" id="_x0000_s1330" type="#_x0000_t202" style="position:absolute;left:0;text-align:left;margin-left:15.35pt;margin-top:324.4pt;width:50pt;height:22pt;z-index:25231155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KYEDDwIAACYEAAAOAAAAZHJzL2Uyb0RvYy54bWysU8lu2zAQvRfoPxC815IdZxMsB24CFwWM&#10;JIBT5ExTpCWA5LAkbcn9+g4peUHaU9ELNcM3mu09zh46rcheON+AKel4lFMiDIeqMduS/nhbfrmj&#10;xAdmKqbAiJIehKcP88+fZq0txARqUJVwBJMYX7S2pHUItsgyz2uhmR+BFQZBCU6zgK7bZpVjLWbX&#10;Kpvk+U3WgqusAy68x9unHqTzlF9KwcOLlF4EokqKvYV0unRu4pnNZ6zYOmbrhg9tsH/oQrPGYNFT&#10;qicWGNm55o9UuuEOPMgw4qAzkLLhIs2A04zzD9Osa2ZFmgWX4+1pTf7/peXP+7V9dSR0X6FDAuNC&#10;WusLj5dxnk46Hb/YKUEcV3g4rU10gXC8vLm6znNEOEKT2/sp2pglO/9snQ/fBGgSjZI6ZCUti+1X&#10;PvShx5BYy8CyUSoxowxp+wLphxOCyZXBGudWoxW6TUeaqqRXfQvxbgPVAedz0FPvLV822MWK+fDK&#10;HHKNjaN+wwseUgFWg8GipAb362/3MR4pQJSSFrVTUv9zx5ygRH03SM79eDqNYkvO9Pp2go67RDaX&#10;iNnpR0B5jvGlWJ7MGB/U0ZQO9DvKfBGrIsQMx9olDUfzMfSKxmfCxWKRglBeloWVWVseU8e9xh2/&#10;de/M2YGIgAw+w1FlrPjARx87bLnf4+CgGBPBw8OJar/0U9T5ec9/AwAA//8DAFBLAwQUAAYACAAA&#10;ACEAbijYud8AAAAKAQAADwAAAGRycy9kb3ducmV2LnhtbEyPTU+DQBCG7yb+h82YeLOLqBWRpWlI&#10;GhOjh9ZevA3sFIj7gey2RX+9Uy96nHeevB/FYrJGHGgMvXcKrmcJCHKN171rFWzfVlcZiBDRaTTe&#10;kYIvCrAoz88KzLU/ujUdNrEVbOJCjgq6GIdcytB0ZDHM/ECOfzs/Wox8jq3UIx7Z3BqZJslcWuwd&#10;J3Q4UNVR87HZWwXP1eoV13Vqs29TPb3slsPn9v1OqcuLafkIItIU/2A41efqUHKn2u+dDsIouEnu&#10;mVQwv814wgn4VWpWHtIMZFnI/xPKHwAAAP//AwBQSwECLQAUAAYACAAAACEAtoM4kv4AAADhAQAA&#10;EwAAAAAAAAAAAAAAAAAAAAAAW0NvbnRlbnRfVHlwZXNdLnhtbFBLAQItABQABgAIAAAAIQA4/SH/&#10;1gAAAJQBAAALAAAAAAAAAAAAAAAAAC8BAABfcmVscy8ucmVsc1BLAQItABQABgAIAAAAIQA3KYED&#10;DwIAACYEAAAOAAAAAAAAAAAAAAAAAC4CAABkcnMvZTJvRG9jLnhtbFBLAQItABQABgAIAAAAIQBu&#10;KNi53wAAAAoBAAAPAAAAAAAAAAAAAAAAAGkEAABkcnMvZG93bnJldi54bWxQSwUGAAAAAAQABADz&#10;AAAAdQUAAAAA&#10;" filled="f" stroked="f" strokeweight=".5pt">
                      <v:textbox>
                        <w:txbxContent>
                          <w:p w14:paraId="3026B5B7" w14:textId="77777777" w:rsidR="009722FB" w:rsidRPr="006F7E99" w:rsidRDefault="00B60735" w:rsidP="009722FB">
                            <w:pPr>
                              <w:jc w:val="center"/>
                              <w:rPr>
                                <w:b/>
                              </w:rPr>
                            </w:pPr>
                            <w:r>
                              <w:rPr>
                                <w:b/>
                              </w:rPr>
                              <w:t>75 mg</w:t>
                            </w:r>
                          </w:p>
                        </w:txbxContent>
                      </v:textbox>
                    </v:shape>
                  </w:pict>
                </mc:Fallback>
              </mc:AlternateContent>
            </w:r>
            <w:r w:rsidRPr="003714E3">
              <w:rPr>
                <w:noProof/>
                <w:sz w:val="20"/>
                <w:lang w:val="en-US"/>
              </w:rPr>
              <mc:AlternateContent>
                <mc:Choice Requires="wps">
                  <w:drawing>
                    <wp:anchor distT="0" distB="0" distL="114300" distR="114300" simplePos="0" relativeHeight="252309504" behindDoc="0" locked="0" layoutInCell="1" allowOverlap="1" wp14:anchorId="503A76CF" wp14:editId="6DECBAA3">
                      <wp:simplePos x="0" y="0"/>
                      <wp:positionH relativeFrom="column">
                        <wp:posOffset>4887595</wp:posOffset>
                      </wp:positionH>
                      <wp:positionV relativeFrom="paragraph">
                        <wp:posOffset>3465830</wp:posOffset>
                      </wp:positionV>
                      <wp:extent cx="730250" cy="450850"/>
                      <wp:effectExtent l="0" t="0" r="0" b="6350"/>
                      <wp:wrapNone/>
                      <wp:docPr id="91" name="Text Box 91"/>
                      <wp:cNvGraphicFramePr/>
                      <a:graphic xmlns:a="http://schemas.openxmlformats.org/drawingml/2006/main">
                        <a:graphicData uri="http://schemas.microsoft.com/office/word/2010/wordprocessingShape">
                          <wps:wsp>
                            <wps:cNvSpPr txBox="1"/>
                            <wps:spPr>
                              <a:xfrm>
                                <a:off x="0" y="0"/>
                                <a:ext cx="730250" cy="450850"/>
                              </a:xfrm>
                              <a:prstGeom prst="rect">
                                <a:avLst/>
                              </a:prstGeom>
                              <a:noFill/>
                              <a:ln w="6350">
                                <a:noFill/>
                              </a:ln>
                            </wps:spPr>
                            <wps:txbx>
                              <w:txbxContent>
                                <w:p w14:paraId="394192C9" w14:textId="77777777" w:rsidR="009722FB" w:rsidRDefault="00B60735" w:rsidP="009722FB">
                                  <w:pPr>
                                    <w:jc w:val="center"/>
                                    <w:rPr>
                                      <w:b/>
                                      <w:color w:val="FFFFFF" w:themeColor="background1"/>
                                    </w:rPr>
                                  </w:pPr>
                                  <w:r>
                                    <w:rPr>
                                      <w:b/>
                                      <w:color w:val="FFFFFF" w:themeColor="background1"/>
                                    </w:rPr>
                                    <w:t>Gr</w:t>
                                  </w:r>
                                  <w:r w:rsidR="00F76889">
                                    <w:rPr>
                                      <w:b/>
                                      <w:color w:val="FFFFFF" w:themeColor="background1"/>
                                    </w:rPr>
                                    <w:t>å</w:t>
                                  </w:r>
                                </w:p>
                                <w:p w14:paraId="23A90063" w14:textId="77777777" w:rsidR="009722FB" w:rsidRPr="006F7E99" w:rsidRDefault="00B60735" w:rsidP="009722FB">
                                  <w:pPr>
                                    <w:jc w:val="center"/>
                                    <w:rPr>
                                      <w:b/>
                                      <w:color w:val="FFFFFF" w:themeColor="background1"/>
                                    </w:rPr>
                                  </w:pPr>
                                  <w:r>
                                    <w:rPr>
                                      <w:b/>
                                      <w:color w:val="FFFFFF" w:themeColor="background1"/>
                                    </w:rPr>
                                    <w:t>300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503A76CF" id="_x0000_s1331" type="#_x0000_t202" style="position:absolute;left:0;text-align:left;margin-left:384.85pt;margin-top:272.9pt;width:57.5pt;height:35.5pt;z-index:25230950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iuVQEAIAACYEAAAOAAAAZHJzL2Uyb0RvYy54bWysU8lu2zAQvRfoPxC815K3JBUsB24CFwWM&#10;JIBT5ExTpCWA5LAkbcn9+g4pb017KnqhZjijN8t7nN13WpG9cL4BU9LhIKdEGA5VY7Yl/f66/HRH&#10;iQ/MVEyBESU9CE/v5x8/zFpbiBHUoCrhCIIYX7S2pHUItsgyz2uhmR+AFQaDEpxmAV23zSrHWkTX&#10;Khvl+U3WgqusAy68x9vHPkjnCV9KwcOzlF4EokqKvYV0unRu4pnNZ6zYOmbrhh/bYP/QhWaNwaJn&#10;qEcWGNm55g8o3XAHHmQYcNAZSNlwkWbAaYb5u2nWNbMizYLL8fa8Jv//YPnTfm1fHAndF+iQwLiQ&#10;1vrC42Wcp5NOxy92SjCOKzyc1ya6QDhe3o7z0RQjHEOTaX6HNqJkl5+t8+GrAE2iUVKHrKRlsf3K&#10;hz71lBJrGVg2SiVmlCFtSW/GCPlbBMGVwRqXVqMVuk1Hmqqk4/w8yAaqA87noKfeW75ssIsV8+GF&#10;OeQaG0f9hmc8pAKsBkeLkhrcz7/dx3ykAKOUtKidkvofO+YEJeqbQXI+DyeTKLbkTKa3I3TcdWRz&#10;HTE7/QAozyG+FMuTGfODOpnSgX5DmS9iVQwxw7F2ScPJfAi9ovGZcLFYpCSUl2VhZdaWR+i4vbjj&#10;1+6NOXskIiCDT3BSGSve8dHnHrfc7/HooBgTwceHE9V+7aesy/Oe/wIAAP//AwBQSwMEFAAGAAgA&#10;AAAhAAtAqSzjAAAACwEAAA8AAABkcnMvZG93bnJldi54bWxMj8tOwzAQRfdI/IM1SOyo06pJTYhT&#10;VZEqJASLlm7YTWI3ifAjxG4b+HqGVVnOzNGdc4v1ZA076zH03kmYzxJg2jVe9a6VcHjfPghgIaJT&#10;aLzTEr51gHV5e1NgrvzF7fR5H1tGIS7kKKGLccg5D02nLYaZH7Sj29GPFiONY8vViBcKt4YvkiTj&#10;FntHHzocdNXp5nN/shJequ0b7uqFFT+men49boavw0cq5f3dtHkCFvUUrzD86ZM6lORU+5NTgRkJ&#10;q+xxRaiEdJlSByKEWNKmlpDNMwG8LPj/DuUvAAAA//8DAFBLAQItABQABgAIAAAAIQC2gziS/gAA&#10;AOEBAAATAAAAAAAAAAAAAAAAAAAAAABbQ29udGVudF9UeXBlc10ueG1sUEsBAi0AFAAGAAgAAAAh&#10;ADj9If/WAAAAlAEAAAsAAAAAAAAAAAAAAAAALwEAAF9yZWxzLy5yZWxzUEsBAi0AFAAGAAgAAAAh&#10;AEqK5VAQAgAAJgQAAA4AAAAAAAAAAAAAAAAALgIAAGRycy9lMm9Eb2MueG1sUEsBAi0AFAAGAAgA&#10;AAAhAAtAqSzjAAAACwEAAA8AAAAAAAAAAAAAAAAAagQAAGRycy9kb3ducmV2LnhtbFBLBQYAAAAA&#10;BAAEAPMAAAB6BQAAAAA=&#10;" filled="f" stroked="f" strokeweight=".5pt">
                      <v:textbox>
                        <w:txbxContent>
                          <w:p w14:paraId="394192C9" w14:textId="77777777" w:rsidR="009722FB" w:rsidRDefault="00B60735" w:rsidP="009722FB">
                            <w:pPr>
                              <w:jc w:val="center"/>
                              <w:rPr>
                                <w:b/>
                                <w:color w:val="FFFFFF" w:themeColor="background1"/>
                              </w:rPr>
                            </w:pPr>
                            <w:r>
                              <w:rPr>
                                <w:b/>
                                <w:color w:val="FFFFFF" w:themeColor="background1"/>
                              </w:rPr>
                              <w:t>Gr</w:t>
                            </w:r>
                            <w:r w:rsidR="00F76889">
                              <w:rPr>
                                <w:b/>
                                <w:color w:val="FFFFFF" w:themeColor="background1"/>
                              </w:rPr>
                              <w:t>å</w:t>
                            </w:r>
                          </w:p>
                          <w:p w14:paraId="23A90063" w14:textId="77777777" w:rsidR="009722FB" w:rsidRPr="006F7E99" w:rsidRDefault="00B60735" w:rsidP="009722FB">
                            <w:pPr>
                              <w:jc w:val="center"/>
                              <w:rPr>
                                <w:b/>
                                <w:color w:val="FFFFFF" w:themeColor="background1"/>
                              </w:rPr>
                            </w:pPr>
                            <w:r>
                              <w:rPr>
                                <w:b/>
                                <w:color w:val="FFFFFF" w:themeColor="background1"/>
                              </w:rPr>
                              <w:t>300 mg</w:t>
                            </w:r>
                          </w:p>
                        </w:txbxContent>
                      </v:textbox>
                    </v:shape>
                  </w:pict>
                </mc:Fallback>
              </mc:AlternateContent>
            </w:r>
            <w:r w:rsidRPr="003714E3">
              <w:rPr>
                <w:noProof/>
                <w:sz w:val="20"/>
                <w:lang w:val="en-US"/>
              </w:rPr>
              <mc:AlternateContent>
                <mc:Choice Requires="wps">
                  <w:drawing>
                    <wp:anchor distT="0" distB="0" distL="114300" distR="114300" simplePos="0" relativeHeight="252307456" behindDoc="0" locked="0" layoutInCell="1" allowOverlap="1" wp14:anchorId="2DC0FE72" wp14:editId="5FEE1F5F">
                      <wp:simplePos x="0" y="0"/>
                      <wp:positionH relativeFrom="column">
                        <wp:posOffset>4100195</wp:posOffset>
                      </wp:positionH>
                      <wp:positionV relativeFrom="paragraph">
                        <wp:posOffset>3465830</wp:posOffset>
                      </wp:positionV>
                      <wp:extent cx="698500" cy="457200"/>
                      <wp:effectExtent l="0" t="0" r="0" b="0"/>
                      <wp:wrapNone/>
                      <wp:docPr id="92" name="Text Box 92"/>
                      <wp:cNvGraphicFramePr/>
                      <a:graphic xmlns:a="http://schemas.openxmlformats.org/drawingml/2006/main">
                        <a:graphicData uri="http://schemas.microsoft.com/office/word/2010/wordprocessingShape">
                          <wps:wsp>
                            <wps:cNvSpPr txBox="1"/>
                            <wps:spPr>
                              <a:xfrm>
                                <a:off x="0" y="0"/>
                                <a:ext cx="698500" cy="457200"/>
                              </a:xfrm>
                              <a:prstGeom prst="rect">
                                <a:avLst/>
                              </a:prstGeom>
                              <a:noFill/>
                              <a:ln w="6350">
                                <a:noFill/>
                              </a:ln>
                            </wps:spPr>
                            <wps:txbx>
                              <w:txbxContent>
                                <w:p w14:paraId="5133D334" w14:textId="77777777" w:rsidR="009722FB" w:rsidRDefault="00B60735" w:rsidP="009722FB">
                                  <w:pPr>
                                    <w:rPr>
                                      <w:b/>
                                      <w:color w:val="FFFFFF" w:themeColor="background1"/>
                                    </w:rPr>
                                  </w:pPr>
                                  <w:r>
                                    <w:rPr>
                                      <w:b/>
                                      <w:color w:val="FFFFFF" w:themeColor="background1"/>
                                    </w:rPr>
                                    <w:t>Lila</w:t>
                                  </w:r>
                                </w:p>
                                <w:p w14:paraId="4C3A6521" w14:textId="77777777" w:rsidR="009722FB" w:rsidRPr="006F7E99" w:rsidRDefault="00B60735" w:rsidP="009722FB">
                                  <w:pPr>
                                    <w:rPr>
                                      <w:b/>
                                      <w:color w:val="FFFFFF" w:themeColor="background1"/>
                                    </w:rPr>
                                  </w:pPr>
                                  <w:r>
                                    <w:rPr>
                                      <w:b/>
                                      <w:color w:val="FFFFFF" w:themeColor="background1"/>
                                    </w:rPr>
                                    <w:t>150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2DC0FE72" id="_x0000_s1332" type="#_x0000_t202" style="position:absolute;left:0;text-align:left;margin-left:322.85pt;margin-top:272.9pt;width:55pt;height:36pt;z-index:25230745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BftsEgIAACYEAAAOAAAAZHJzL2Uyb0RvYy54bWysU8tu2zAQvBfoPxC815IdO00Ey4GbwEWB&#10;IAngBDnTFGUJoLjskrbkfn2XlPxA2lPRC7nkLvcxM5zfdY1me4WuBpPz8SjlTBkJRW22OX97XX25&#10;4cx5YQqhwaicH5Tjd4vPn+atzdQEKtCFQkZJjMtam/PKe5sliZOVaoQbgVWGnCVgIzwdcZsUKFrK&#10;3uhkkqbXSQtYWASpnKPbh97JFzF/WSrpn8vSKc90zqk3H1eM6yasyWIusi0KW9VyaEP8QxeNqA0V&#10;PaV6EF6wHdZ/pGpqieCg9CMJTQJlWUsVZ6BpxumHadaVsCrOQuA4e4LJ/b+08mm/ti/IfPcNOiIw&#10;ANJalzm6DPN0JTZhp04Z+QnCwwk21Xkm6fL69maWkkeSazr7SrSELMn5sUXnvytoWDByjsRKBEvs&#10;H53vQ48hoZaBVa11ZEYb1lKBq1kaH5w8lFwbqnFuNVi+23SsLnJ+lU6Og2ygONB8CD31zspVTV08&#10;CudfBBLX1Djp1z/TUmqgajBYnFWAv/52H+KJAvJy1pJ2cu5+7gQqzvQPQ+TcjqfTILZ4iIhwhpee&#10;zaXH7Jp7IHmO6adYGU16jF4fzRKheSeZL0NVcgkjqXbO/dG8972i6ZtItVzGIJKXFf7RrK0MqQOu&#10;AePX7l2gHYjwxOATHFUmsg989LEDyj2Ow4HEGAkePk5Q++U5Rp2/9+I3AAAA//8DAFBLAwQUAAYA&#10;CAAAACEAK4VQ9+EAAAALAQAADwAAAGRycy9kb3ducmV2LnhtbEyPzU7DMBCE70i8g7VI3KjTqm6i&#10;EKeqIlVICA4tvXBz4m0S4Z8Qu23g6dme6HFnPs3OFOvJGnbGMfTeSZjPEmDoGq9710o4fGyfMmAh&#10;KqeV8Q4l/GCAdXl/V6hc+4vb4XkfW0YhLuRKQhfjkHMemg6tCjM/oCPv6EerIp1jy/WoLhRuDV8k&#10;yYpb1Tv60KkBqw6br/3JSnittu9qVy9s9muql7fjZvg+fAopHx+mzTOwiFP8h+Fan6pDSZ1qf3I6&#10;MCNhtRQpoRLEUtAGIlJxVWqy5mkGvCz47YbyDwAA//8DAFBLAQItABQABgAIAAAAIQC2gziS/gAA&#10;AOEBAAATAAAAAAAAAAAAAAAAAAAAAABbQ29udGVudF9UeXBlc10ueG1sUEsBAi0AFAAGAAgAAAAh&#10;ADj9If/WAAAAlAEAAAsAAAAAAAAAAAAAAAAALwEAAF9yZWxzLy5yZWxzUEsBAi0AFAAGAAgAAAAh&#10;AOcF+2wSAgAAJgQAAA4AAAAAAAAAAAAAAAAALgIAAGRycy9lMm9Eb2MueG1sUEsBAi0AFAAGAAgA&#10;AAAhACuFUPfhAAAACwEAAA8AAAAAAAAAAAAAAAAAbAQAAGRycy9kb3ducmV2LnhtbFBLBQYAAAAA&#10;BAAEAPMAAAB6BQAAAAA=&#10;" filled="f" stroked="f" strokeweight=".5pt">
                      <v:textbox>
                        <w:txbxContent>
                          <w:p w14:paraId="5133D334" w14:textId="77777777" w:rsidR="009722FB" w:rsidRDefault="00B60735" w:rsidP="009722FB">
                            <w:pPr>
                              <w:rPr>
                                <w:b/>
                                <w:color w:val="FFFFFF" w:themeColor="background1"/>
                              </w:rPr>
                            </w:pPr>
                            <w:r>
                              <w:rPr>
                                <w:b/>
                                <w:color w:val="FFFFFF" w:themeColor="background1"/>
                              </w:rPr>
                              <w:t>Lila</w:t>
                            </w:r>
                          </w:p>
                          <w:p w14:paraId="4C3A6521" w14:textId="77777777" w:rsidR="009722FB" w:rsidRPr="006F7E99" w:rsidRDefault="00B60735" w:rsidP="009722FB">
                            <w:pPr>
                              <w:rPr>
                                <w:b/>
                                <w:color w:val="FFFFFF" w:themeColor="background1"/>
                              </w:rPr>
                            </w:pPr>
                            <w:r>
                              <w:rPr>
                                <w:b/>
                                <w:color w:val="FFFFFF" w:themeColor="background1"/>
                              </w:rPr>
                              <w:t>150 mg</w:t>
                            </w:r>
                          </w:p>
                        </w:txbxContent>
                      </v:textbox>
                    </v:shape>
                  </w:pict>
                </mc:Fallback>
              </mc:AlternateContent>
            </w:r>
            <w:r w:rsidRPr="003714E3">
              <w:rPr>
                <w:noProof/>
                <w:sz w:val="20"/>
                <w:lang w:val="en-US"/>
              </w:rPr>
              <mc:AlternateContent>
                <mc:Choice Requires="wps">
                  <w:drawing>
                    <wp:anchor distT="0" distB="0" distL="114300" distR="114300" simplePos="0" relativeHeight="252305408" behindDoc="0" locked="0" layoutInCell="1" allowOverlap="1" wp14:anchorId="4D36760C" wp14:editId="3D5B91D6">
                      <wp:simplePos x="0" y="0"/>
                      <wp:positionH relativeFrom="column">
                        <wp:posOffset>3261995</wp:posOffset>
                      </wp:positionH>
                      <wp:positionV relativeFrom="paragraph">
                        <wp:posOffset>3472180</wp:posOffset>
                      </wp:positionV>
                      <wp:extent cx="679450" cy="482600"/>
                      <wp:effectExtent l="0" t="0" r="0" b="0"/>
                      <wp:wrapNone/>
                      <wp:docPr id="93" name="Text Box 93"/>
                      <wp:cNvGraphicFramePr/>
                      <a:graphic xmlns:a="http://schemas.openxmlformats.org/drawingml/2006/main">
                        <a:graphicData uri="http://schemas.microsoft.com/office/word/2010/wordprocessingShape">
                          <wps:wsp>
                            <wps:cNvSpPr txBox="1"/>
                            <wps:spPr>
                              <a:xfrm>
                                <a:off x="0" y="0"/>
                                <a:ext cx="679450" cy="482600"/>
                              </a:xfrm>
                              <a:prstGeom prst="rect">
                                <a:avLst/>
                              </a:prstGeom>
                              <a:noFill/>
                              <a:ln w="6350">
                                <a:noFill/>
                              </a:ln>
                            </wps:spPr>
                            <wps:txbx>
                              <w:txbxContent>
                                <w:p w14:paraId="6BAA02FD" w14:textId="77777777" w:rsidR="009722FB" w:rsidRDefault="00B60735" w:rsidP="009722FB">
                                  <w:pPr>
                                    <w:jc w:val="center"/>
                                    <w:rPr>
                                      <w:b/>
                                      <w:color w:val="FFFFFF" w:themeColor="background1"/>
                                    </w:rPr>
                                  </w:pPr>
                                  <w:r>
                                    <w:rPr>
                                      <w:b/>
                                      <w:color w:val="FFFFFF" w:themeColor="background1"/>
                                    </w:rPr>
                                    <w:t>Bl</w:t>
                                  </w:r>
                                  <w:r w:rsidR="00F76889">
                                    <w:rPr>
                                      <w:b/>
                                      <w:color w:val="FFFFFF" w:themeColor="background1"/>
                                    </w:rPr>
                                    <w:t>å</w:t>
                                  </w:r>
                                </w:p>
                                <w:p w14:paraId="74419174" w14:textId="77777777" w:rsidR="009722FB" w:rsidRPr="006F7E99" w:rsidRDefault="00B60735" w:rsidP="009722FB">
                                  <w:pPr>
                                    <w:jc w:val="center"/>
                                    <w:rPr>
                                      <w:b/>
                                      <w:color w:val="FFFFFF" w:themeColor="background1"/>
                                    </w:rPr>
                                  </w:pPr>
                                  <w:r>
                                    <w:rPr>
                                      <w:b/>
                                      <w:color w:val="FFFFFF" w:themeColor="background1"/>
                                    </w:rPr>
                                    <w:t>75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4D36760C" id="_x0000_s1333" type="#_x0000_t202" style="position:absolute;left:0;text-align:left;margin-left:256.85pt;margin-top:273.4pt;width:53.5pt;height:38pt;z-index:25230540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YOIEwIAACYEAAAOAAAAZHJzL2Uyb0RvYy54bWysU8tu2zAQvBfoPxC815IfcRLBcuAmcFHA&#10;SAI4Rc40RVoCSC5L0pbcr++Slh0n7anohdrlrvYxM5zddVqRvXC+AVPS4SCnRBgOVWO2Jf3xsvxy&#10;Q4kPzFRMgRElPQhP7+afP81aW4gR1KAq4QgWMb5obUnrEGyRZZ7XQjM/ACsMBiU4zQK6bptVjrVY&#10;XatslOfTrAVXWQdceI+3D8cgnaf6UgoenqT0IhBVUpwtpNOlcxPPbD5jxdYxWze8H4P9wxSaNQab&#10;nks9sMDIzjV/lNINd+BBhgEHnYGUDRdpB9xmmH/YZl0zK9IuCI63Z5j8/yvLH/dr++xI6L5ChwRG&#10;QFrrC4+XcZ9OOh2/OCnBOEJ4OMMmukA4Xk6vbydXGOEYmtyMpnmCNXv72TofvgnQJBoldchKAovt&#10;Vz5gQ0w9pcReBpaNUokZZUiLDcZY/l0E/1AGf3wbNVqh23SkqUo6zsenRTZQHXA/B0fqveXLBqdY&#10;MR+emUOucXDUb3jCQyrAbtBblNTgfv3tPuYjBRilpEXtlNT/3DEnKFHfDZJzO5xMotiSM7m6HqHj&#10;LiOby4jZ6XtAeQ7xpViezJgf1MmUDvQrynwRu2KIGY69SxpO5n04KhqfCReLRUpCeVkWVmZteSwd&#10;0YsYv3SvzNmeiIAMPsJJZaz4wMcxt0f5iGPvoBgTa/3DiWq/9FPW2/Oe/wYAAP//AwBQSwMEFAAG&#10;AAgAAAAhAGs4CEjhAAAACwEAAA8AAABkcnMvZG93bnJldi54bWxMj0FPwzAMhe9I/IfISNxYusJK&#10;1TWdpkoTEoLDxi67pY3XVjROabKt8OvxTnB7tp+ev5evJtuLM46+c6RgPotAINXOdNQo2H9sHlIQ&#10;PmgyuneECr7Rw6q4vcl1ZtyFtnjehUZwCPlMK2hDGDIpfd2i1X7mBiS+Hd1odeBxbKQZ9YXDbS/j&#10;KEqk1R3xh1YPWLZYf+5OVsFruXnX2yq26U9fvrwd18PX/rBQ6v5uWi9BBJzCnxmu+IwOBTNV7kTG&#10;i17BYv74zFYWTwl3YEcSR7ypriJOQRa5/N+h+AUAAP//AwBQSwECLQAUAAYACAAAACEAtoM4kv4A&#10;AADhAQAAEwAAAAAAAAAAAAAAAAAAAAAAW0NvbnRlbnRfVHlwZXNdLnhtbFBLAQItABQABgAIAAAA&#10;IQA4/SH/1gAAAJQBAAALAAAAAAAAAAAAAAAAAC8BAABfcmVscy8ucmVsc1BLAQItABQABgAIAAAA&#10;IQDaPYOIEwIAACYEAAAOAAAAAAAAAAAAAAAAAC4CAABkcnMvZTJvRG9jLnhtbFBLAQItABQABgAI&#10;AAAAIQBrOAhI4QAAAAsBAAAPAAAAAAAAAAAAAAAAAG0EAABkcnMvZG93bnJldi54bWxQSwUGAAAA&#10;AAQABADzAAAAewUAAAAA&#10;" filled="f" stroked="f" strokeweight=".5pt">
                      <v:textbox>
                        <w:txbxContent>
                          <w:p w14:paraId="6BAA02FD" w14:textId="77777777" w:rsidR="009722FB" w:rsidRDefault="00B60735" w:rsidP="009722FB">
                            <w:pPr>
                              <w:jc w:val="center"/>
                              <w:rPr>
                                <w:b/>
                                <w:color w:val="FFFFFF" w:themeColor="background1"/>
                              </w:rPr>
                            </w:pPr>
                            <w:r>
                              <w:rPr>
                                <w:b/>
                                <w:color w:val="FFFFFF" w:themeColor="background1"/>
                              </w:rPr>
                              <w:t>Bl</w:t>
                            </w:r>
                            <w:r w:rsidR="00F76889">
                              <w:rPr>
                                <w:b/>
                                <w:color w:val="FFFFFF" w:themeColor="background1"/>
                              </w:rPr>
                              <w:t>å</w:t>
                            </w:r>
                          </w:p>
                          <w:p w14:paraId="74419174" w14:textId="77777777" w:rsidR="009722FB" w:rsidRPr="006F7E99" w:rsidRDefault="00B60735" w:rsidP="009722FB">
                            <w:pPr>
                              <w:jc w:val="center"/>
                              <w:rPr>
                                <w:b/>
                                <w:color w:val="FFFFFF" w:themeColor="background1"/>
                              </w:rPr>
                            </w:pPr>
                            <w:r>
                              <w:rPr>
                                <w:b/>
                                <w:color w:val="FFFFFF" w:themeColor="background1"/>
                              </w:rPr>
                              <w:t>75 mg</w:t>
                            </w:r>
                          </w:p>
                        </w:txbxContent>
                      </v:textbox>
                    </v:shape>
                  </w:pict>
                </mc:Fallback>
              </mc:AlternateContent>
            </w:r>
            <w:r w:rsidRPr="003714E3">
              <w:rPr>
                <w:noProof/>
                <w:sz w:val="20"/>
                <w:lang w:val="en-US"/>
              </w:rPr>
              <mc:AlternateContent>
                <mc:Choice Requires="wps">
                  <w:drawing>
                    <wp:anchor distT="0" distB="0" distL="114300" distR="114300" simplePos="0" relativeHeight="252301312" behindDoc="0" locked="0" layoutInCell="1" allowOverlap="1" wp14:anchorId="7CF692A9" wp14:editId="1A654805">
                      <wp:simplePos x="0" y="0"/>
                      <wp:positionH relativeFrom="column">
                        <wp:posOffset>182245</wp:posOffset>
                      </wp:positionH>
                      <wp:positionV relativeFrom="paragraph">
                        <wp:posOffset>3497580</wp:posOffset>
                      </wp:positionV>
                      <wp:extent cx="654050" cy="298450"/>
                      <wp:effectExtent l="0" t="0" r="0" b="6350"/>
                      <wp:wrapNone/>
                      <wp:docPr id="94" name="Text Box 94"/>
                      <wp:cNvGraphicFramePr/>
                      <a:graphic xmlns:a="http://schemas.openxmlformats.org/drawingml/2006/main">
                        <a:graphicData uri="http://schemas.microsoft.com/office/word/2010/wordprocessingShape">
                          <wps:wsp>
                            <wps:cNvSpPr txBox="1"/>
                            <wps:spPr>
                              <a:xfrm>
                                <a:off x="0" y="0"/>
                                <a:ext cx="654050" cy="298450"/>
                              </a:xfrm>
                              <a:prstGeom prst="rect">
                                <a:avLst/>
                              </a:prstGeom>
                              <a:noFill/>
                              <a:ln w="6350">
                                <a:noFill/>
                              </a:ln>
                            </wps:spPr>
                            <wps:txbx>
                              <w:txbxContent>
                                <w:p w14:paraId="2AE8C955" w14:textId="77777777" w:rsidR="009722FB" w:rsidRPr="006F7E99" w:rsidRDefault="00B60735" w:rsidP="009722FB">
                                  <w:pPr>
                                    <w:jc w:val="center"/>
                                    <w:rPr>
                                      <w:b/>
                                    </w:rPr>
                                  </w:pPr>
                                  <w:r w:rsidRPr="006F7E99">
                                    <w:rPr>
                                      <w:b/>
                                    </w:rPr>
                                    <w:t>Dos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7CF692A9" id="_x0000_s1334" type="#_x0000_t202" style="position:absolute;left:0;text-align:left;margin-left:14.35pt;margin-top:275.4pt;width:51.5pt;height:23.5pt;z-index:25230131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bECQEQIAACYEAAAOAAAAZHJzL2Uyb0RvYy54bWysU8tu2zAQvBfIPxC8x5IdOU0Ey4GbwEUB&#10;IwngFDnTFGkJoLgsSVtyv75LSn407anohdrlrmYfM5w9dI0ie2FdDbqg41FKidAcylpvC/r9bXl9&#10;R4nzTJdMgRYFPQhHH+ZXn2atycUEKlClsARBtMtbU9DKe5MnieOVaJgbgREagxJswzy6dpuUlrWI&#10;3qhkkqa3SQu2NBa4cA5vn/ognUd8KQX3L1I64YkqKPbm42njuQlnMp+xfGuZqWo+tMH+oYuG1RqL&#10;nqCemGdkZ+s/oJqaW3Ag/YhDk4CUNRdxBpxmnH6YZl0xI+IsuBxnTmty/w+WP+/X5tUS332BDgkM&#10;C2mNyx1ehnk6aZvwxU4JxnGFh9PaROcJx8vbaZZOMcIxNLm/y9BGlOT8s7HOfxXQkGAU1CIrcVls&#10;v3K+Tz2mhFoalrVSkRmlSYsFbhDytwiCK401zq0Gy3ebjtRlQW/S7DjIBsoDzmehp94ZvqyxixVz&#10;/pVZ5BobR/36FzykAqwGg0VJBfbn3+5DPlKAUUpa1E5B3Y8ds4IS9U0jOffjLAtii042/TxBx15G&#10;NpcRvWseAeU5xpdieDRDvldHU1po3lHmi1AVQ0xzrF1QfzQffa9ofCZcLBYxCeVlmF/pteEBOmwv&#10;7Pite2fWDER4ZPAZjipj+Qc++txhy/0eBwfFGAkeHk5Q+6Ufs87Pe/4LAAD//wMAUEsDBBQABgAI&#10;AAAAIQDUduLb4AAAAAoBAAAPAAAAZHJzL2Rvd25yZXYueG1sTI9NT4NAEIbvJv6HzZh4s0sxWEpZ&#10;moakMTF6aO3F28JOgcjOIrtt0V/v9KTHeefJ+5GvJ9uLM46+c6RgPotAINXOdNQoOLxvH1IQPmgy&#10;uneECr7Rw7q4vcl1ZtyFdnjeh0awCflMK2hDGDIpfd2i1X7mBiT+Hd1odeBzbKQZ9YXNbS/jKHqS&#10;VnfECa0esGyx/tyfrIKXcvumd1Vs05++fH49boavw0ei1P3dtFmBCDiFPxiu9bk6FNypcicyXvQK&#10;4nTBpIIkiXjCFXics1KxslykIItc/p9Q/AIAAP//AwBQSwECLQAUAAYACAAAACEAtoM4kv4AAADh&#10;AQAAEwAAAAAAAAAAAAAAAAAAAAAAW0NvbnRlbnRfVHlwZXNdLnhtbFBLAQItABQABgAIAAAAIQA4&#10;/SH/1gAAAJQBAAALAAAAAAAAAAAAAAAAAC8BAABfcmVscy8ucmVsc1BLAQItABQABgAIAAAAIQAp&#10;bECQEQIAACYEAAAOAAAAAAAAAAAAAAAAAC4CAABkcnMvZTJvRG9jLnhtbFBLAQItABQABgAIAAAA&#10;IQDUduLb4AAAAAoBAAAPAAAAAAAAAAAAAAAAAGsEAABkcnMvZG93bnJldi54bWxQSwUGAAAAAAQA&#10;BADzAAAAeAUAAAAA&#10;" filled="f" stroked="f" strokeweight=".5pt">
                      <v:textbox>
                        <w:txbxContent>
                          <w:p w14:paraId="2AE8C955" w14:textId="77777777" w:rsidR="009722FB" w:rsidRPr="006F7E99" w:rsidRDefault="00B60735" w:rsidP="009722FB">
                            <w:pPr>
                              <w:jc w:val="center"/>
                              <w:rPr>
                                <w:b/>
                              </w:rPr>
                            </w:pPr>
                            <w:r w:rsidRPr="006F7E99">
                              <w:rPr>
                                <w:b/>
                              </w:rPr>
                              <w:t>Dos</w:t>
                            </w:r>
                          </w:p>
                        </w:txbxContent>
                      </v:textbox>
                    </v:shape>
                  </w:pict>
                </mc:Fallback>
              </mc:AlternateContent>
            </w:r>
            <w:r w:rsidRPr="003714E3">
              <w:rPr>
                <w:noProof/>
                <w:sz w:val="20"/>
                <w:lang w:val="en-US"/>
              </w:rPr>
              <mc:AlternateContent>
                <mc:Choice Requires="wps">
                  <w:drawing>
                    <wp:anchor distT="0" distB="0" distL="114300" distR="114300" simplePos="0" relativeHeight="252286976" behindDoc="0" locked="0" layoutInCell="1" allowOverlap="1" wp14:anchorId="3A88AD93" wp14:editId="2877BE5D">
                      <wp:simplePos x="0" y="0"/>
                      <wp:positionH relativeFrom="column">
                        <wp:posOffset>3877945</wp:posOffset>
                      </wp:positionH>
                      <wp:positionV relativeFrom="paragraph">
                        <wp:posOffset>1046480</wp:posOffset>
                      </wp:positionV>
                      <wp:extent cx="1085850" cy="444500"/>
                      <wp:effectExtent l="0" t="0" r="0" b="0"/>
                      <wp:wrapNone/>
                      <wp:docPr id="307815939" name="Text Box 307815939"/>
                      <wp:cNvGraphicFramePr/>
                      <a:graphic xmlns:a="http://schemas.openxmlformats.org/drawingml/2006/main">
                        <a:graphicData uri="http://schemas.microsoft.com/office/word/2010/wordprocessingShape">
                          <wps:wsp>
                            <wps:cNvSpPr txBox="1"/>
                            <wps:spPr>
                              <a:xfrm>
                                <a:off x="0" y="0"/>
                                <a:ext cx="1085850" cy="444500"/>
                              </a:xfrm>
                              <a:prstGeom prst="rect">
                                <a:avLst/>
                              </a:prstGeom>
                              <a:noFill/>
                              <a:ln w="6350">
                                <a:noFill/>
                              </a:ln>
                            </wps:spPr>
                            <wps:txbx>
                              <w:txbxContent>
                                <w:p w14:paraId="1AE315CD" w14:textId="77777777" w:rsidR="009722FB" w:rsidRDefault="00B60735" w:rsidP="009722FB">
                                  <w:r>
                                    <w:t>Grått nålskydd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3A88AD93" id="Text Box 307815939" o:spid="_x0000_s1335" type="#_x0000_t202" style="position:absolute;left:0;text-align:left;margin-left:305.35pt;margin-top:82.4pt;width:85.5pt;height:35pt;z-index:25228697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XKBuFAIAACcEAAAOAAAAZHJzL2Uyb0RvYy54bWysU8tu2zAQvBfoPxC815IdOXUEy4GbwEUB&#10;IwngFDnTFGkJoLgsSVtyv75LSn407anohdrVLvcxM5zfd40iB2FdDbqg41FKidAcylrvCvr9dfVp&#10;RonzTJdMgRYFPQpH7xcfP8xbk4sJVKBKYQkW0S5vTUEr702eJI5XomFuBEZoDEqwDfPo2l1SWtZi&#10;9UYlkzS9TVqwpbHAhXP497EP0kWsL6Xg/llKJzxRBcXZfDxtPLfhTBZzlu8sM1XNhzHYP0zRsFpj&#10;03OpR+YZ2dv6j1JNzS04kH7EoUlAypqLuANuM07fbbOpmBFxFwTHmTNM7v+V5U+HjXmxxHdfoEMC&#10;AyCtcbnDn2GfTtomfHFSgnGE8HiGTXSe8HApnU1nUwxxjGVZNk0jrsnltrHOfxXQkGAU1CItES12&#10;WDuPHTH1lBKaaVjVSkVqlCZtQW9vsPxvEbyhNF68zBos3207UpcFvUmnp022UB5xQQs9987wVY1T&#10;rJnzL8wi2Tg4Ctg/4yEVYDcYLEoqsD//9j/kIwcYpaRF8RTU/dgzKyhR3zSyczfOsqC26GTTzxN0&#10;7HVkex3R++YBUJ9jfCqGRzPke3UypYXmDXW+DF0xxDTH3gX1J/PB95LGd8LFchmTUF+G+bXeGB5K&#10;B/QCxq/dG7NmIMIjhU9wkhnL3/HR5w4o9zgODqoxsja8nCD3az9mXd734hcAAAD//wMAUEsDBBQA&#10;BgAIAAAAIQAXn+Ze4QAAAAsBAAAPAAAAZHJzL2Rvd25yZXYueG1sTI9BT4NAEIXvJv6HzZh4swuo&#10;lCBL05A0JkYPrb14W9gpENlZZLct+usdT/U47315816xmu0gTjj53pGCeBGBQGqc6alVsH/f3GUg&#10;fNBk9OAIFXyjh1V5fVXo3LgzbfG0C63gEPK5VtCFMOZS+qZDq/3CjUjsHdxkdeBzaqWZ9JnD7SCT&#10;KEql1T3xh06PWHXYfO6OVsFLtXnT2zqx2c9QPb8e1uPX/uNRqdubef0EIuAcLjD81efqUHKn2h3J&#10;eDEoSONoySgb6QNvYGKZxazUCpJ7VmRZyP8byl8AAAD//wMAUEsBAi0AFAAGAAgAAAAhALaDOJL+&#10;AAAA4QEAABMAAAAAAAAAAAAAAAAAAAAAAFtDb250ZW50X1R5cGVzXS54bWxQSwECLQAUAAYACAAA&#10;ACEAOP0h/9YAAACUAQAACwAAAAAAAAAAAAAAAAAvAQAAX3JlbHMvLnJlbHNQSwECLQAUAAYACAAA&#10;ACEA4lygbhQCAAAnBAAADgAAAAAAAAAAAAAAAAAuAgAAZHJzL2Uyb0RvYy54bWxQSwECLQAUAAYA&#10;CAAAACEAF5/mXuEAAAALAQAADwAAAAAAAAAAAAAAAABuBAAAZHJzL2Rvd25yZXYueG1sUEsFBgAA&#10;AAAEAAQA8wAAAHwFAAAAAA==&#10;" filled="f" stroked="f" strokeweight=".5pt">
                      <v:textbox>
                        <w:txbxContent>
                          <w:p w14:paraId="1AE315CD" w14:textId="77777777" w:rsidR="009722FB" w:rsidRDefault="00B60735" w:rsidP="009722FB">
                            <w:r>
                              <w:t>Grått nålskydd</w:t>
                            </w:r>
                          </w:p>
                        </w:txbxContent>
                      </v:textbox>
                    </v:shape>
                  </w:pict>
                </mc:Fallback>
              </mc:AlternateContent>
            </w:r>
            <w:r w:rsidRPr="003714E3">
              <w:rPr>
                <w:noProof/>
                <w:sz w:val="20"/>
                <w:lang w:val="en-US"/>
              </w:rPr>
              <mc:AlternateContent>
                <mc:Choice Requires="wps">
                  <w:drawing>
                    <wp:anchor distT="0" distB="0" distL="114300" distR="114300" simplePos="0" relativeHeight="252282880" behindDoc="0" locked="0" layoutInCell="1" allowOverlap="1" wp14:anchorId="14CEC716" wp14:editId="5BB84D8A">
                      <wp:simplePos x="0" y="0"/>
                      <wp:positionH relativeFrom="column">
                        <wp:posOffset>125095</wp:posOffset>
                      </wp:positionH>
                      <wp:positionV relativeFrom="paragraph">
                        <wp:posOffset>1046480</wp:posOffset>
                      </wp:positionV>
                      <wp:extent cx="1073150" cy="450850"/>
                      <wp:effectExtent l="0" t="0" r="0" b="6350"/>
                      <wp:wrapNone/>
                      <wp:docPr id="307815940" name="Text Box 307815940"/>
                      <wp:cNvGraphicFramePr/>
                      <a:graphic xmlns:a="http://schemas.openxmlformats.org/drawingml/2006/main">
                        <a:graphicData uri="http://schemas.microsoft.com/office/word/2010/wordprocessingShape">
                          <wps:wsp>
                            <wps:cNvSpPr txBox="1"/>
                            <wps:spPr>
                              <a:xfrm>
                                <a:off x="0" y="0"/>
                                <a:ext cx="1073150" cy="450850"/>
                              </a:xfrm>
                              <a:prstGeom prst="rect">
                                <a:avLst/>
                              </a:prstGeom>
                              <a:noFill/>
                              <a:ln w="6350">
                                <a:noFill/>
                              </a:ln>
                            </wps:spPr>
                            <wps:txbx>
                              <w:txbxContent>
                                <w:p w14:paraId="1E9B44FB" w14:textId="77777777" w:rsidR="009722FB" w:rsidRDefault="00B60735" w:rsidP="009722FB">
                                  <w:r>
                                    <w:t>Blått nålskydd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14CEC716" id="Text Box 307815940" o:spid="_x0000_s1336" type="#_x0000_t202" style="position:absolute;left:0;text-align:left;margin-left:9.85pt;margin-top:82.4pt;width:84.5pt;height:35.5pt;z-index:25228288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sEgIAACcEAAAOAAAAZHJzL2Uyb0RvYy54bWysU8lu2zAQvRfoPxC8x5LXpILlwE3gooCR&#10;BHCKnGmKtARQHJakLblf3yElL017KnKhZjijN8t7nN+3tSIHYV0FOqfDQUqJ0ByKSu9y+uN1dXNH&#10;ifNMF0yBFjk9CkfvF58/zRuTiRGUoAphCYJolzUmp6X3JksSx0tRMzcAIzQGJdiaeXTtLiksaxC9&#10;VskoTWdJA7YwFrhwDm8fuyBdRHwpBffPUjrhicop9ubjaeO5DWeymLNsZ5kpK963wf6ji5pVGoue&#10;oR6ZZ2Rvq7+g6opbcCD9gEOdgJQVF3EGnGaYvptmUzIj4iy4HGfOa3IfB8ufDhvzYolvv0KLBIaF&#10;NMZlDi/DPK20dfhipwTjuMLjeW2i9YSHn9Lb8XCKIY6xyTS9Qxthksvfxjr/TUBNgpFTi7TEbbHD&#10;2vku9ZQSimlYVUpFapQmTU5nY4T8I4LgSmONS6/B8u22JVWR03E6O02yheKIA1rouHeGryrsYs2c&#10;f2EWycbGUcD+GQ+pAKtBb1FSgv31r/uQjxxglJIGxZNT93PPrKBEfdfIzpfhZBLUFp3J9HaEjr2O&#10;bK8jel8/AOpziE/F8GiGfK9OprRQv6HOl6EqhpjmWDun/mQ++E7S+E64WC5jEurLML/WG8MDdNhe&#10;2PFr+8as6YnwSOETnGTGsnd8dLn9lrs99g6qMRLcv5wg92s/Zl3e9+I3AAAA//8DAFBLAwQUAAYA&#10;CAAAACEA4o3Oc+AAAAAKAQAADwAAAGRycy9kb3ducmV2LnhtbEyPQU/DMAyF70j8h8hI3FhKYSOU&#10;ptNUaUJCcNjYhZvbeG1Fk5Qm2wq/Hu8EJ+vZT8/fy5eT7cWRxtB5p+F2loAgV3vTuUbD7n19o0CE&#10;iM5g7x1p+KYAy+LyIsfM+JPb0HEbG8EhLmSooY1xyKQMdUsWw8wP5Pi296PFyHJspBnxxOG2l2mS&#10;LKTFzvGHFgcqW6o/twer4aVcv+GmSq366cvn1/1q+Np9zLW+vppWTyAiTfHPDGd8RoeCmSp/cCaI&#10;nvXjAzt5Lu65wtmgFG8qDendXIEscvm/QvELAAD//wMAUEsBAi0AFAAGAAgAAAAhALaDOJL+AAAA&#10;4QEAABMAAAAAAAAAAAAAAAAAAAAAAFtDb250ZW50X1R5cGVzXS54bWxQSwECLQAUAAYACAAAACEA&#10;OP0h/9YAAACUAQAACwAAAAAAAAAAAAAAAAAvAQAAX3JlbHMvLnJlbHNQSwECLQAUAAYACAAAACEA&#10;vuP/rBICAAAnBAAADgAAAAAAAAAAAAAAAAAuAgAAZHJzL2Uyb0RvYy54bWxQSwECLQAUAAYACAAA&#10;ACEA4o3Oc+AAAAAKAQAADwAAAAAAAAAAAAAAAABsBAAAZHJzL2Rvd25yZXYueG1sUEsFBgAAAAAE&#10;AAQA8wAAAHkFAAAAAA==&#10;" filled="f" stroked="f" strokeweight=".5pt">
                      <v:textbox>
                        <w:txbxContent>
                          <w:p w14:paraId="1E9B44FB" w14:textId="77777777" w:rsidR="009722FB" w:rsidRDefault="00B60735" w:rsidP="009722FB">
                            <w:r>
                              <w:t>Blått nålskydd</w:t>
                            </w:r>
                          </w:p>
                        </w:txbxContent>
                      </v:textbox>
                    </v:shape>
                  </w:pict>
                </mc:Fallback>
              </mc:AlternateContent>
            </w:r>
            <w:r w:rsidRPr="003714E3">
              <w:rPr>
                <w:noProof/>
                <w:sz w:val="20"/>
                <w:lang w:val="en-US"/>
              </w:rPr>
              <mc:AlternateContent>
                <mc:Choice Requires="wps">
                  <w:drawing>
                    <wp:anchor distT="0" distB="0" distL="114300" distR="114300" simplePos="0" relativeHeight="252278784" behindDoc="0" locked="0" layoutInCell="1" allowOverlap="1" wp14:anchorId="488389F7" wp14:editId="7950929B">
                      <wp:simplePos x="0" y="0"/>
                      <wp:positionH relativeFrom="column">
                        <wp:posOffset>2023745</wp:posOffset>
                      </wp:positionH>
                      <wp:positionV relativeFrom="paragraph">
                        <wp:posOffset>87630</wp:posOffset>
                      </wp:positionV>
                      <wp:extent cx="1778000" cy="635000"/>
                      <wp:effectExtent l="0" t="0" r="0" b="0"/>
                      <wp:wrapNone/>
                      <wp:docPr id="307815943" name="Text Box 307815943"/>
                      <wp:cNvGraphicFramePr/>
                      <a:graphic xmlns:a="http://schemas.openxmlformats.org/drawingml/2006/main">
                        <a:graphicData uri="http://schemas.microsoft.com/office/word/2010/wordprocessingShape">
                          <wps:wsp>
                            <wps:cNvSpPr txBox="1"/>
                            <wps:spPr>
                              <a:xfrm>
                                <a:off x="0" y="0"/>
                                <a:ext cx="1778000" cy="635000"/>
                              </a:xfrm>
                              <a:prstGeom prst="rect">
                                <a:avLst/>
                              </a:prstGeom>
                              <a:noFill/>
                              <a:ln w="6350">
                                <a:noFill/>
                              </a:ln>
                            </wps:spPr>
                            <wps:txbx>
                              <w:txbxContent>
                                <w:p w14:paraId="2D3D4502" w14:textId="77777777" w:rsidR="009722FB" w:rsidRPr="004169A9" w:rsidRDefault="00B60735" w:rsidP="009722FB">
                                  <w:pPr>
                                    <w:spacing w:after="60"/>
                                    <w:jc w:val="center"/>
                                    <w:rPr>
                                      <w:b/>
                                      <w:color w:val="FFFFFF" w:themeColor="background1"/>
                                      <w:lang w:val="sv-SE"/>
                                    </w:rPr>
                                  </w:pPr>
                                  <w:r w:rsidRPr="004169A9">
                                    <w:rPr>
                                      <w:b/>
                                      <w:color w:val="FFFFFF" w:themeColor="background1"/>
                                      <w:lang w:val="sv-SE"/>
                                    </w:rPr>
                                    <w:t>Xolair 150 mg</w:t>
                                  </w:r>
                                </w:p>
                                <w:p w14:paraId="228D340C" w14:textId="4CD0DABB" w:rsidR="009722FB" w:rsidRPr="004169A9" w:rsidRDefault="00074DFF" w:rsidP="00F76889">
                                  <w:pPr>
                                    <w:spacing w:after="60"/>
                                    <w:jc w:val="center"/>
                                    <w:rPr>
                                      <w:b/>
                                      <w:color w:val="FFFFFF" w:themeColor="background1"/>
                                      <w:lang w:val="sv-SE"/>
                                    </w:rPr>
                                  </w:pPr>
                                  <w:r>
                                    <w:rPr>
                                      <w:b/>
                                      <w:color w:val="FFFFFF" w:themeColor="background1"/>
                                      <w:lang w:val="sv-SE"/>
                                    </w:rPr>
                                    <w:t>injektions</w:t>
                                  </w:r>
                                  <w:r w:rsidR="00B60735" w:rsidRPr="004169A9">
                                    <w:rPr>
                                      <w:b/>
                                      <w:color w:val="FFFFFF" w:themeColor="background1"/>
                                      <w:lang w:val="sv-SE"/>
                                    </w:rPr>
                                    <w:t>penna med lila nålskydd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488389F7" id="Text Box 307815943" o:spid="_x0000_s1337" type="#_x0000_t202" style="position:absolute;left:0;text-align:left;margin-left:159.35pt;margin-top:6.9pt;width:140pt;height:50pt;z-index:25227878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PdAwEAIAACcEAAAOAAAAZHJzL2Uyb0RvYy54bWysU8tu2zAQvBfoPxC815IdJ04Ey4GbwEWB&#10;IAngFDnTFGkJILksSVtyv75LSn4g7anohdrVLPcxs5zfd1qRvXC+AVPS8SinRBgOVWO2Jf3xtvpy&#10;S4kPzFRMgRElPQhP7xefP81bW4gJ1KAq4QgmMb5obUnrEGyRZZ7XQjM/AisMghKcZgFdt80qx1rM&#10;rlU2yfObrAVXWQdceI9/H3uQLlJ+KQUPL1J6EYgqKfYW0unSuYlntpizYuuYrRs+tMH+oQvNGoNF&#10;T6keWWBk55o/UumGO/Agw4iDzkDKhos0A04zzj9Ms66ZFWkWJMfbE03+/6Xlz/u1fXUkdF+hQwEj&#10;Ia31hcefcZ5OOh2/2ClBHCk8nGgTXSA8XprNbvMcIY7YzdV1tDFNdr5tnQ/fBGgSjZI6lCWxxfZP&#10;PvShx5BYzMCqUSpJowxp+6TpwgnB5MpgjXOv0QrdpiNNVdKrfHacZAPVAQd00GvvLV812MUT8+GV&#10;ORQbG8cFDi94SAVYDQaLkhrcr7/9j/GoAaKUtLg8JfU/d8wJStR3g+rcjafTuG3JmV7PJui4S2Rz&#10;iZidfgDczzE+FcuTGeODOprSgX7HPV/Gqggxw7F2ScPRfAj9SuM74WK5TEG4X5aFJ7O2PKaOvEaO&#10;37p35uwgREAJn+G4Zqz4oEcfO7Dc8zg4uI1J4OHlxHW/9FPU+X0vfgMAAP//AwBQSwMEFAAGAAgA&#10;AAAhAFZBnl7eAAAACgEAAA8AAABkcnMvZG93bnJldi54bWxMj71Ow0AQhHsk3uG0SHTknEQBY3yO&#10;IksREoIiIQ3d2rexLe7H+C6J4elZV1DuzGj2m3w9WiPONITOOwXzWQKCXO115xoFh/ftXQoiRHQa&#10;jXek4JsCrIvrqxwz7S9uR+d9bASXuJChgjbGPpMy1C1ZDDPfk2Pv6AeLkc+hkXrAC5dbIxdJci8t&#10;do4/tNhT2VL9uT9ZBS/l9g131cKmP6Z8fj1u+q/Dx0qp25tx8wQi0hj/wjDhMzoUzFT5k9NBGAXL&#10;efrAUTaWPIEDq8dJqFiYFFnk8v+E4hcAAP//AwBQSwECLQAUAAYACAAAACEAtoM4kv4AAADhAQAA&#10;EwAAAAAAAAAAAAAAAAAAAAAAW0NvbnRlbnRfVHlwZXNdLnhtbFBLAQItABQABgAIAAAAIQA4/SH/&#10;1gAAAJQBAAALAAAAAAAAAAAAAAAAAC8BAABfcmVscy8ucmVsc1BLAQItABQABgAIAAAAIQBJPdAw&#10;EAIAACcEAAAOAAAAAAAAAAAAAAAAAC4CAABkcnMvZTJvRG9jLnhtbFBLAQItABQABgAIAAAAIQBW&#10;QZ5e3gAAAAoBAAAPAAAAAAAAAAAAAAAAAGoEAABkcnMvZG93bnJldi54bWxQSwUGAAAAAAQABADz&#10;AAAAdQUAAAAA&#10;" filled="f" stroked="f" strokeweight=".5pt">
                      <v:textbox>
                        <w:txbxContent>
                          <w:p w14:paraId="2D3D4502" w14:textId="77777777" w:rsidR="009722FB" w:rsidRPr="004169A9" w:rsidRDefault="00B60735" w:rsidP="009722FB">
                            <w:pPr>
                              <w:spacing w:after="60"/>
                              <w:jc w:val="center"/>
                              <w:rPr>
                                <w:b/>
                                <w:color w:val="FFFFFF" w:themeColor="background1"/>
                                <w:lang w:val="sv-SE"/>
                              </w:rPr>
                            </w:pPr>
                            <w:r w:rsidRPr="004169A9">
                              <w:rPr>
                                <w:b/>
                                <w:color w:val="FFFFFF" w:themeColor="background1"/>
                                <w:lang w:val="sv-SE"/>
                              </w:rPr>
                              <w:t>Xolair 150 mg</w:t>
                            </w:r>
                          </w:p>
                          <w:p w14:paraId="228D340C" w14:textId="4CD0DABB" w:rsidR="009722FB" w:rsidRPr="004169A9" w:rsidRDefault="00074DFF" w:rsidP="00F76889">
                            <w:pPr>
                              <w:spacing w:after="60"/>
                              <w:jc w:val="center"/>
                              <w:rPr>
                                <w:b/>
                                <w:color w:val="FFFFFF" w:themeColor="background1"/>
                                <w:lang w:val="sv-SE"/>
                              </w:rPr>
                            </w:pPr>
                            <w:r>
                              <w:rPr>
                                <w:b/>
                                <w:color w:val="FFFFFF" w:themeColor="background1"/>
                                <w:lang w:val="sv-SE"/>
                              </w:rPr>
                              <w:t>injektions</w:t>
                            </w:r>
                            <w:r w:rsidR="00B60735" w:rsidRPr="004169A9">
                              <w:rPr>
                                <w:b/>
                                <w:color w:val="FFFFFF" w:themeColor="background1"/>
                                <w:lang w:val="sv-SE"/>
                              </w:rPr>
                              <w:t>penna med lila nålskydd</w:t>
                            </w:r>
                          </w:p>
                        </w:txbxContent>
                      </v:textbox>
                    </v:shape>
                  </w:pict>
                </mc:Fallback>
              </mc:AlternateContent>
            </w:r>
            <w:r w:rsidRPr="003714E3">
              <w:rPr>
                <w:noProof/>
                <w:sz w:val="20"/>
                <w:lang w:val="en-US"/>
              </w:rPr>
              <w:drawing>
                <wp:inline distT="0" distB="0" distL="0" distR="0" wp14:anchorId="23154842" wp14:editId="0281E0E0">
                  <wp:extent cx="5695950" cy="7343775"/>
                  <wp:effectExtent l="0" t="0" r="0" b="9525"/>
                  <wp:docPr id="307815951" name="Picture 3078159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951" name=""/>
                          <pic:cNvPicPr/>
                        </pic:nvPicPr>
                        <pic:blipFill>
                          <a:blip r:embed="rId53"/>
                          <a:stretch>
                            <a:fillRect/>
                          </a:stretch>
                        </pic:blipFill>
                        <pic:spPr>
                          <a:xfrm>
                            <a:off x="0" y="0"/>
                            <a:ext cx="5695950" cy="7343775"/>
                          </a:xfrm>
                          <a:prstGeom prst="rect">
                            <a:avLst/>
                          </a:prstGeom>
                        </pic:spPr>
                      </pic:pic>
                    </a:graphicData>
                  </a:graphic>
                </wp:inline>
              </w:drawing>
            </w:r>
          </w:p>
        </w:tc>
      </w:tr>
    </w:tbl>
    <w:p w14:paraId="308092CF" w14:textId="77777777" w:rsidR="009722FB" w:rsidRPr="00B76AC3" w:rsidRDefault="009722FB" w:rsidP="009722FB">
      <w:pPr>
        <w:tabs>
          <w:tab w:val="clear" w:pos="567"/>
        </w:tabs>
        <w:spacing w:line="240" w:lineRule="auto"/>
        <w:rPr>
          <w:rFonts w:eastAsiaTheme="minorHAnsi"/>
          <w:bCs/>
        </w:rPr>
      </w:pPr>
    </w:p>
    <w:p w14:paraId="4F8CD8A1" w14:textId="38D17BF7" w:rsidR="009722FB" w:rsidRPr="004169A9" w:rsidRDefault="00D04842" w:rsidP="009722FB">
      <w:pPr>
        <w:keepNext/>
        <w:keepLines/>
        <w:tabs>
          <w:tab w:val="clear" w:pos="567"/>
        </w:tabs>
        <w:spacing w:line="240" w:lineRule="auto"/>
        <w:rPr>
          <w:rFonts w:eastAsia="MS Mincho"/>
          <w:b/>
          <w:lang w:val="sv-SE" w:eastAsia="zh-CN"/>
        </w:rPr>
      </w:pPr>
      <w:r>
        <w:rPr>
          <w:rFonts w:eastAsia="MS Mincho"/>
          <w:b/>
          <w:lang w:val="sv-SE" w:eastAsia="zh-CN"/>
        </w:rPr>
        <w:lastRenderedPageBreak/>
        <w:t>Förbered</w:t>
      </w:r>
      <w:r w:rsidR="00B60735" w:rsidRPr="0012024C">
        <w:rPr>
          <w:rFonts w:eastAsia="MS Mincho"/>
          <w:b/>
          <w:lang w:val="sv-SE" w:eastAsia="zh-CN"/>
        </w:rPr>
        <w:t xml:space="preserve"> inför inje</w:t>
      </w:r>
      <w:r>
        <w:rPr>
          <w:rFonts w:eastAsia="MS Mincho"/>
          <w:b/>
          <w:lang w:val="sv-SE" w:eastAsia="zh-CN"/>
        </w:rPr>
        <w:t>k</w:t>
      </w:r>
      <w:r w:rsidR="00B60735" w:rsidRPr="0012024C">
        <w:rPr>
          <w:rFonts w:eastAsia="MS Mincho"/>
          <w:b/>
          <w:lang w:val="sv-SE" w:eastAsia="zh-CN"/>
        </w:rPr>
        <w:t>tion av Xolair</w:t>
      </w:r>
    </w:p>
    <w:p w14:paraId="695F72A0" w14:textId="77777777" w:rsidR="009722FB" w:rsidRPr="004169A9" w:rsidRDefault="009722FB" w:rsidP="009722FB">
      <w:pPr>
        <w:keepNext/>
        <w:keepLines/>
        <w:tabs>
          <w:tab w:val="clear" w:pos="567"/>
        </w:tabs>
        <w:spacing w:line="240" w:lineRule="auto"/>
        <w:rPr>
          <w:rFonts w:eastAsia="MS Mincho"/>
          <w:bCs/>
          <w:lang w:val="sv-SE" w:eastAsia="zh-CN"/>
        </w:rPr>
      </w:pPr>
    </w:p>
    <w:tbl>
      <w:tblPr>
        <w:tblStyle w:val="TableGrid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78"/>
        <w:gridCol w:w="4593"/>
      </w:tblGrid>
      <w:tr w:rsidR="00211724" w:rsidRPr="00410B74" w14:paraId="64BCF639" w14:textId="77777777" w:rsidTr="001C4B98">
        <w:tc>
          <w:tcPr>
            <w:tcW w:w="4675" w:type="dxa"/>
          </w:tcPr>
          <w:p w14:paraId="0DBD51AC" w14:textId="578D7DF5" w:rsidR="00447703" w:rsidRPr="004169A9" w:rsidRDefault="00B60735" w:rsidP="009848E2">
            <w:pPr>
              <w:keepNext/>
              <w:keepLines/>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 xml:space="preserve">Steg 1. </w:t>
            </w:r>
            <w:r w:rsidR="008814D2">
              <w:rPr>
                <w:rFonts w:ascii="Times New Roman" w:hAnsi="Times New Roman" w:cs="Times New Roman"/>
                <w:b/>
                <w:lang w:val="sv-SE"/>
              </w:rPr>
              <w:t>Ta ut förpackningen i rumstemperatur</w:t>
            </w:r>
          </w:p>
          <w:p w14:paraId="32F2FC64" w14:textId="77777777" w:rsidR="00447703" w:rsidRPr="004169A9" w:rsidRDefault="00447703" w:rsidP="009848E2">
            <w:pPr>
              <w:keepNext/>
              <w:keepLines/>
              <w:tabs>
                <w:tab w:val="clear" w:pos="567"/>
              </w:tabs>
              <w:spacing w:line="240" w:lineRule="auto"/>
              <w:rPr>
                <w:rFonts w:ascii="Times New Roman" w:hAnsi="Times New Roman" w:cs="Times New Roman"/>
                <w:bCs/>
                <w:lang w:val="sv-SE"/>
              </w:rPr>
            </w:pPr>
          </w:p>
          <w:p w14:paraId="2EC9580E" w14:textId="4EE1805F" w:rsidR="00447703" w:rsidRPr="004169A9" w:rsidRDefault="00B60735" w:rsidP="009848E2">
            <w:pPr>
              <w:keepNext/>
              <w:keepLines/>
              <w:tabs>
                <w:tab w:val="clear" w:pos="567"/>
              </w:tabs>
              <w:spacing w:line="240" w:lineRule="auto"/>
              <w:rPr>
                <w:rFonts w:ascii="Times New Roman" w:hAnsi="Times New Roman" w:cs="Times New Roman"/>
                <w:b/>
                <w:lang w:val="sv-SE"/>
              </w:rPr>
            </w:pPr>
            <w:r w:rsidRPr="004169A9">
              <w:rPr>
                <w:rFonts w:ascii="Times New Roman" w:hAnsi="Times New Roman" w:cs="Times New Roman"/>
                <w:bCs/>
                <w:lang w:val="sv-SE"/>
              </w:rPr>
              <w:t xml:space="preserve">Ta ut förpackningen med </w:t>
            </w:r>
            <w:r w:rsidR="00FA0FFF">
              <w:rPr>
                <w:rFonts w:ascii="Times New Roman" w:hAnsi="Times New Roman" w:cs="Times New Roman"/>
                <w:bCs/>
                <w:lang w:val="sv-SE"/>
              </w:rPr>
              <w:t>injektions</w:t>
            </w:r>
            <w:r w:rsidRPr="004169A9">
              <w:rPr>
                <w:rFonts w:ascii="Times New Roman" w:hAnsi="Times New Roman" w:cs="Times New Roman"/>
                <w:bCs/>
                <w:lang w:val="sv-SE"/>
              </w:rPr>
              <w:t xml:space="preserve">pennan ur kylskåpet </w:t>
            </w:r>
            <w:r w:rsidRPr="004169A9">
              <w:rPr>
                <w:rFonts w:ascii="Times New Roman" w:hAnsi="Times New Roman" w:cs="Times New Roman"/>
                <w:b/>
                <w:lang w:val="sv-SE"/>
              </w:rPr>
              <w:t>och låt den ligga framme oöppnad tills rumstemperatur uppnås (minst 30 minuter)</w:t>
            </w:r>
            <w:r w:rsidR="0056509E">
              <w:rPr>
                <w:rFonts w:ascii="Times New Roman" w:hAnsi="Times New Roman" w:cs="Times New Roman"/>
                <w:b/>
                <w:lang w:val="sv-SE"/>
              </w:rPr>
              <w:t>.</w:t>
            </w:r>
          </w:p>
          <w:p w14:paraId="7D43CEC0" w14:textId="77777777" w:rsidR="00447703" w:rsidRPr="004169A9" w:rsidRDefault="00447703" w:rsidP="00447703">
            <w:pPr>
              <w:keepLines/>
              <w:tabs>
                <w:tab w:val="clear" w:pos="567"/>
                <w:tab w:val="left" w:pos="284"/>
              </w:tabs>
              <w:spacing w:line="240" w:lineRule="auto"/>
              <w:rPr>
                <w:rFonts w:ascii="Times New Roman" w:eastAsia="MS Mincho" w:hAnsi="Times New Roman" w:cs="Times New Roman"/>
                <w:lang w:val="sv-SE" w:eastAsia="zh-CN"/>
              </w:rPr>
            </w:pPr>
          </w:p>
          <w:p w14:paraId="2D5F8866" w14:textId="7DF32B8D" w:rsidR="009722FB" w:rsidRDefault="00B60735" w:rsidP="00447703">
            <w:pPr>
              <w:tabs>
                <w:tab w:val="clear" w:pos="567"/>
              </w:tabs>
              <w:spacing w:line="240" w:lineRule="auto"/>
              <w:rPr>
                <w:rFonts w:ascii="Times New Roman" w:hAnsi="Times New Roman" w:cs="Times New Roman"/>
                <w:lang w:val="sv-SE"/>
              </w:rPr>
            </w:pPr>
            <w:r w:rsidRPr="004169A9">
              <w:rPr>
                <w:rFonts w:ascii="Times New Roman" w:hAnsi="Times New Roman" w:cs="Times New Roman"/>
                <w:lang w:val="sv-SE"/>
              </w:rPr>
              <w:t xml:space="preserve">Obs: Om du behöver mer än en </w:t>
            </w:r>
            <w:r w:rsidR="00FA0FFF">
              <w:rPr>
                <w:rFonts w:ascii="Times New Roman" w:hAnsi="Times New Roman" w:cs="Times New Roman"/>
                <w:bCs/>
                <w:lang w:val="sv-SE"/>
              </w:rPr>
              <w:t>injektions</w:t>
            </w:r>
            <w:r w:rsidRPr="004169A9">
              <w:rPr>
                <w:rFonts w:ascii="Times New Roman" w:hAnsi="Times New Roman" w:cs="Times New Roman"/>
                <w:lang w:val="sv-SE"/>
              </w:rPr>
              <w:t xml:space="preserve">penna (en </w:t>
            </w:r>
            <w:r w:rsidR="00FA0FFF">
              <w:rPr>
                <w:rFonts w:ascii="Times New Roman" w:hAnsi="Times New Roman" w:cs="Times New Roman"/>
                <w:bCs/>
                <w:lang w:val="sv-SE"/>
              </w:rPr>
              <w:t>injektions</w:t>
            </w:r>
            <w:r w:rsidRPr="004169A9">
              <w:rPr>
                <w:rFonts w:ascii="Times New Roman" w:hAnsi="Times New Roman" w:cs="Times New Roman"/>
                <w:lang w:val="sv-SE"/>
              </w:rPr>
              <w:t>penna per förpackning) för fullständig dos (se doseringstabell), ta ut samtliga förpackningar ur kylskåpet samtidigt.</w:t>
            </w:r>
          </w:p>
          <w:p w14:paraId="45007337" w14:textId="77777777" w:rsidR="009848E2" w:rsidRPr="004169A9" w:rsidRDefault="009848E2" w:rsidP="00447703">
            <w:pPr>
              <w:tabs>
                <w:tab w:val="clear" w:pos="567"/>
              </w:tabs>
              <w:spacing w:line="240" w:lineRule="auto"/>
              <w:rPr>
                <w:rFonts w:ascii="Times New Roman" w:hAnsi="Times New Roman" w:cs="Times New Roman"/>
                <w:lang w:val="sv-SE"/>
              </w:rPr>
            </w:pPr>
          </w:p>
        </w:tc>
        <w:tc>
          <w:tcPr>
            <w:tcW w:w="4675" w:type="dxa"/>
          </w:tcPr>
          <w:p w14:paraId="3D50EDBB" w14:textId="77777777" w:rsidR="009722FB" w:rsidRPr="00953657" w:rsidRDefault="009722FB" w:rsidP="009848E2">
            <w:pPr>
              <w:tabs>
                <w:tab w:val="clear" w:pos="567"/>
              </w:tabs>
              <w:spacing w:before="240" w:after="120" w:line="240" w:lineRule="auto"/>
              <w:jc w:val="center"/>
              <w:rPr>
                <w:rFonts w:ascii="Times New Roman" w:hAnsi="Times New Roman" w:cs="Times New Roman"/>
                <w:lang w:val="sv-SE"/>
              </w:rPr>
            </w:pPr>
          </w:p>
        </w:tc>
      </w:tr>
      <w:tr w:rsidR="00211724" w14:paraId="190773D7" w14:textId="77777777" w:rsidTr="001C4B98">
        <w:tc>
          <w:tcPr>
            <w:tcW w:w="4675" w:type="dxa"/>
          </w:tcPr>
          <w:p w14:paraId="403EDA00" w14:textId="77777777" w:rsidR="00447703" w:rsidRPr="004169A9" w:rsidRDefault="00B60735" w:rsidP="00447703">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Steg 2. Ta fram tillbehören</w:t>
            </w:r>
          </w:p>
          <w:p w14:paraId="463DFE0D" w14:textId="77777777" w:rsidR="00447703" w:rsidRPr="004169A9" w:rsidRDefault="00447703" w:rsidP="00447703">
            <w:pPr>
              <w:tabs>
                <w:tab w:val="clear" w:pos="567"/>
              </w:tabs>
              <w:spacing w:line="240" w:lineRule="auto"/>
              <w:rPr>
                <w:rFonts w:ascii="Times New Roman" w:hAnsi="Times New Roman" w:cs="Times New Roman"/>
                <w:bCs/>
                <w:lang w:val="sv-SE"/>
              </w:rPr>
            </w:pPr>
          </w:p>
          <w:p w14:paraId="53482093" w14:textId="77777777" w:rsidR="002819C5" w:rsidRPr="004169A9" w:rsidRDefault="00B60735" w:rsidP="004169A9">
            <w:pPr>
              <w:tabs>
                <w:tab w:val="clear" w:pos="567"/>
              </w:tabs>
              <w:spacing w:line="240" w:lineRule="auto"/>
              <w:rPr>
                <w:rFonts w:ascii="Times New Roman" w:eastAsia="MS Gothic" w:hAnsi="Times New Roman" w:cs="Times New Roman"/>
                <w:lang w:val="sv-SE" w:eastAsia="zh-CN"/>
              </w:rPr>
            </w:pPr>
            <w:r w:rsidRPr="004169A9">
              <w:rPr>
                <w:rFonts w:ascii="Times New Roman" w:eastAsia="MS Mincho" w:hAnsi="Times New Roman" w:cs="Times New Roman"/>
                <w:lang w:val="sv-SE" w:eastAsia="zh-CN"/>
              </w:rPr>
              <w:t>Du behöver följande tillbehör (ingår ej i förpackningen):</w:t>
            </w:r>
          </w:p>
          <w:p w14:paraId="111677CE" w14:textId="77777777" w:rsidR="00447703" w:rsidRPr="004169A9" w:rsidRDefault="00B60735" w:rsidP="00447703">
            <w:pPr>
              <w:numPr>
                <w:ilvl w:val="0"/>
                <w:numId w:val="60"/>
              </w:numPr>
              <w:tabs>
                <w:tab w:val="clear" w:pos="357"/>
                <w:tab w:val="clear" w:pos="567"/>
              </w:tabs>
              <w:spacing w:line="240" w:lineRule="auto"/>
              <w:ind w:left="525" w:hanging="525"/>
              <w:rPr>
                <w:rFonts w:ascii="Times New Roman" w:eastAsia="MS Gothic" w:hAnsi="Times New Roman" w:cs="Times New Roman"/>
                <w:lang w:val="sv-SE" w:eastAsia="zh-CN"/>
              </w:rPr>
            </w:pPr>
            <w:r w:rsidRPr="004169A9">
              <w:rPr>
                <w:rFonts w:ascii="Times New Roman" w:eastAsia="MS Gothic" w:hAnsi="Times New Roman" w:cs="Times New Roman"/>
                <w:lang w:val="sv-SE" w:eastAsia="zh-CN"/>
              </w:rPr>
              <w:t>Spritkompress</w:t>
            </w:r>
          </w:p>
          <w:p w14:paraId="25FEC97E" w14:textId="77777777" w:rsidR="00447703" w:rsidRPr="004169A9" w:rsidRDefault="00B60735" w:rsidP="00447703">
            <w:pPr>
              <w:numPr>
                <w:ilvl w:val="0"/>
                <w:numId w:val="60"/>
              </w:numPr>
              <w:tabs>
                <w:tab w:val="clear" w:pos="357"/>
                <w:tab w:val="clear" w:pos="567"/>
              </w:tabs>
              <w:spacing w:line="240" w:lineRule="auto"/>
              <w:ind w:left="525" w:hanging="525"/>
              <w:rPr>
                <w:rFonts w:ascii="Times New Roman" w:eastAsia="MS Gothic" w:hAnsi="Times New Roman" w:cs="Times New Roman"/>
                <w:lang w:val="en-US" w:eastAsia="zh-CN"/>
              </w:rPr>
            </w:pPr>
            <w:r w:rsidRPr="004169A9">
              <w:rPr>
                <w:rFonts w:ascii="Times New Roman" w:eastAsia="MS Gothic" w:hAnsi="Times New Roman" w:cs="Times New Roman"/>
                <w:lang w:val="en-US" w:eastAsia="zh-CN"/>
              </w:rPr>
              <w:t>Bomullstuss eller kompress</w:t>
            </w:r>
          </w:p>
          <w:p w14:paraId="3A84AE55" w14:textId="77777777" w:rsidR="00447703" w:rsidRPr="004169A9" w:rsidRDefault="00B60735" w:rsidP="00447703">
            <w:pPr>
              <w:numPr>
                <w:ilvl w:val="0"/>
                <w:numId w:val="60"/>
              </w:numPr>
              <w:tabs>
                <w:tab w:val="clear" w:pos="357"/>
                <w:tab w:val="clear" w:pos="567"/>
              </w:tabs>
              <w:spacing w:line="240" w:lineRule="auto"/>
              <w:ind w:left="525" w:hanging="525"/>
              <w:rPr>
                <w:rFonts w:ascii="Times New Roman" w:eastAsia="MS Gothic" w:hAnsi="Times New Roman" w:cs="Times New Roman"/>
                <w:lang w:val="en-US" w:eastAsia="zh-CN"/>
              </w:rPr>
            </w:pPr>
            <w:r w:rsidRPr="004169A9">
              <w:rPr>
                <w:rFonts w:ascii="Times New Roman" w:eastAsia="MS Gothic" w:hAnsi="Times New Roman" w:cs="Times New Roman"/>
                <w:lang w:val="en-US" w:eastAsia="zh-CN"/>
              </w:rPr>
              <w:t>Behållare för riskavfall</w:t>
            </w:r>
          </w:p>
          <w:p w14:paraId="0F20B844" w14:textId="77777777" w:rsidR="009722FB" w:rsidRPr="009848E2" w:rsidRDefault="00B60735" w:rsidP="00447703">
            <w:pPr>
              <w:numPr>
                <w:ilvl w:val="0"/>
                <w:numId w:val="60"/>
              </w:numPr>
              <w:tabs>
                <w:tab w:val="clear" w:pos="357"/>
                <w:tab w:val="clear" w:pos="567"/>
              </w:tabs>
              <w:spacing w:line="240" w:lineRule="auto"/>
              <w:ind w:left="525" w:hanging="525"/>
              <w:rPr>
                <w:rFonts w:ascii="Times New Roman" w:hAnsi="Times New Roman" w:cs="Times New Roman"/>
                <w:lang w:val="en-US"/>
              </w:rPr>
            </w:pPr>
            <w:r w:rsidRPr="004169A9">
              <w:rPr>
                <w:rFonts w:ascii="Times New Roman" w:eastAsia="MS Gothic" w:hAnsi="Times New Roman" w:cs="Times New Roman"/>
                <w:lang w:val="en-US" w:eastAsia="zh-CN"/>
              </w:rPr>
              <w:t>Plåster</w:t>
            </w:r>
          </w:p>
          <w:p w14:paraId="7549C3D2" w14:textId="77777777" w:rsidR="009848E2" w:rsidRPr="004169A9" w:rsidRDefault="009848E2" w:rsidP="009848E2">
            <w:pPr>
              <w:tabs>
                <w:tab w:val="clear" w:pos="567"/>
              </w:tabs>
              <w:spacing w:line="240" w:lineRule="auto"/>
              <w:rPr>
                <w:rFonts w:ascii="Times New Roman" w:hAnsi="Times New Roman" w:cs="Times New Roman"/>
                <w:lang w:val="en-US"/>
              </w:rPr>
            </w:pPr>
          </w:p>
        </w:tc>
        <w:tc>
          <w:tcPr>
            <w:tcW w:w="4675" w:type="dxa"/>
          </w:tcPr>
          <w:p w14:paraId="29EA3531" w14:textId="77777777" w:rsidR="009722FB" w:rsidRPr="003714E3" w:rsidRDefault="009722FB" w:rsidP="001C4B98">
            <w:pPr>
              <w:tabs>
                <w:tab w:val="clear" w:pos="567"/>
              </w:tabs>
              <w:spacing w:line="240" w:lineRule="auto"/>
              <w:jc w:val="center"/>
              <w:rPr>
                <w:sz w:val="24"/>
                <w:szCs w:val="24"/>
                <w:lang w:val="en-US"/>
              </w:rPr>
            </w:pPr>
          </w:p>
        </w:tc>
      </w:tr>
      <w:tr w:rsidR="00211724" w14:paraId="0DD36E1D" w14:textId="77777777" w:rsidTr="001C4B98">
        <w:tc>
          <w:tcPr>
            <w:tcW w:w="4675" w:type="dxa"/>
          </w:tcPr>
          <w:p w14:paraId="4DF3CD2E"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F76889" w:rsidRPr="004169A9">
              <w:rPr>
                <w:rFonts w:ascii="Times New Roman" w:hAnsi="Times New Roman" w:cs="Times New Roman"/>
                <w:b/>
                <w:lang w:val="sv-SE"/>
              </w:rPr>
              <w:t>g</w:t>
            </w:r>
            <w:r w:rsidRPr="004169A9">
              <w:rPr>
                <w:rFonts w:ascii="Times New Roman" w:hAnsi="Times New Roman" w:cs="Times New Roman"/>
                <w:b/>
                <w:lang w:val="sv-SE"/>
              </w:rPr>
              <w:t xml:space="preserve"> 3. </w:t>
            </w:r>
            <w:r w:rsidR="00F76889" w:rsidRPr="004169A9">
              <w:rPr>
                <w:rFonts w:ascii="Times New Roman" w:hAnsi="Times New Roman" w:cs="Times New Roman"/>
                <w:b/>
                <w:lang w:val="sv-SE"/>
              </w:rPr>
              <w:t>Packa upp</w:t>
            </w:r>
          </w:p>
          <w:p w14:paraId="1D1341E4"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06D39C0D" w14:textId="359E3A88" w:rsidR="009722FB"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 xml:space="preserve">Ta ut </w:t>
            </w:r>
            <w:r w:rsidR="00FA0FFF">
              <w:rPr>
                <w:rFonts w:ascii="Times New Roman" w:hAnsi="Times New Roman" w:cs="Times New Roman"/>
                <w:bCs/>
                <w:lang w:val="sv-SE"/>
              </w:rPr>
              <w:t>injektions</w:t>
            </w:r>
            <w:r w:rsidRPr="004169A9">
              <w:rPr>
                <w:rFonts w:ascii="Times New Roman" w:eastAsia="MS Mincho" w:hAnsi="Times New Roman" w:cs="Times New Roman"/>
                <w:lang w:val="sv-SE" w:eastAsia="zh-CN"/>
              </w:rPr>
              <w:t>pennan ur ytterkartongen.</w:t>
            </w:r>
          </w:p>
          <w:p w14:paraId="7F16587D"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174DB557" w14:textId="77777777" w:rsidR="009722FB" w:rsidRPr="004169A9" w:rsidRDefault="00B60735" w:rsidP="001C4B98">
            <w:pPr>
              <w:tabs>
                <w:tab w:val="clear" w:pos="567"/>
              </w:tabs>
              <w:spacing w:line="240" w:lineRule="auto"/>
              <w:rPr>
                <w:rFonts w:ascii="Times New Roman" w:hAnsi="Times New Roman" w:cs="Times New Roman"/>
                <w:lang w:val="sv-SE"/>
              </w:rPr>
            </w:pPr>
            <w:r w:rsidRPr="004169A9">
              <w:rPr>
                <w:rFonts w:ascii="Times New Roman" w:hAnsi="Times New Roman" w:cs="Times New Roman"/>
                <w:b/>
                <w:lang w:val="sv-SE"/>
              </w:rPr>
              <w:t xml:space="preserve">Ta inte bort </w:t>
            </w:r>
            <w:r w:rsidR="001A1B72" w:rsidRPr="004169A9">
              <w:rPr>
                <w:rFonts w:ascii="Times New Roman" w:hAnsi="Times New Roman" w:cs="Times New Roman"/>
                <w:bCs/>
                <w:lang w:val="sv-SE"/>
              </w:rPr>
              <w:t>skyddslocket</w:t>
            </w:r>
            <w:r w:rsidRPr="004169A9">
              <w:rPr>
                <w:rFonts w:ascii="Times New Roman" w:hAnsi="Times New Roman" w:cs="Times New Roman"/>
                <w:bCs/>
                <w:lang w:val="sv-SE"/>
              </w:rPr>
              <w:t xml:space="preserve"> förrän du är redo att injicera.</w:t>
            </w:r>
          </w:p>
        </w:tc>
        <w:tc>
          <w:tcPr>
            <w:tcW w:w="4675" w:type="dxa"/>
          </w:tcPr>
          <w:p w14:paraId="1B327CE3" w14:textId="77777777" w:rsidR="009722FB" w:rsidRPr="0017248F" w:rsidRDefault="00B60735" w:rsidP="001C4B98">
            <w:pPr>
              <w:tabs>
                <w:tab w:val="clear" w:pos="567"/>
              </w:tabs>
              <w:spacing w:before="240" w:after="120" w:line="240" w:lineRule="auto"/>
              <w:jc w:val="center"/>
              <w:rPr>
                <w:rFonts w:ascii="Times New Roman" w:hAnsi="Times New Roman" w:cs="Times New Roman"/>
                <w:lang w:val="en-US"/>
              </w:rPr>
            </w:pPr>
            <w:r w:rsidRPr="003714E3">
              <w:rPr>
                <w:noProof/>
                <w:sz w:val="20"/>
                <w:lang w:val="en-US"/>
              </w:rPr>
              <w:drawing>
                <wp:inline distT="0" distB="0" distL="0" distR="0" wp14:anchorId="4B9C9D22" wp14:editId="5244FE30">
                  <wp:extent cx="2227612" cy="2165350"/>
                  <wp:effectExtent l="0" t="0" r="1270" b="6350"/>
                  <wp:docPr id="307815953" name="Picture 3078159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953" name=""/>
                          <pic:cNvPicPr/>
                        </pic:nvPicPr>
                        <pic:blipFill>
                          <a:blip r:embed="rId54"/>
                          <a:stretch>
                            <a:fillRect/>
                          </a:stretch>
                        </pic:blipFill>
                        <pic:spPr>
                          <a:xfrm>
                            <a:off x="0" y="0"/>
                            <a:ext cx="2227612" cy="2165350"/>
                          </a:xfrm>
                          <a:prstGeom prst="rect">
                            <a:avLst/>
                          </a:prstGeom>
                        </pic:spPr>
                      </pic:pic>
                    </a:graphicData>
                  </a:graphic>
                </wp:inline>
              </w:drawing>
            </w:r>
          </w:p>
          <w:p w14:paraId="7AEDBF5E" w14:textId="77777777" w:rsidR="009722FB" w:rsidRPr="003714E3" w:rsidRDefault="009722FB" w:rsidP="001C4B98">
            <w:pPr>
              <w:tabs>
                <w:tab w:val="clear" w:pos="567"/>
              </w:tabs>
              <w:spacing w:line="240" w:lineRule="auto"/>
              <w:jc w:val="center"/>
              <w:rPr>
                <w:sz w:val="24"/>
                <w:szCs w:val="24"/>
                <w:lang w:val="en-US"/>
              </w:rPr>
            </w:pPr>
          </w:p>
        </w:tc>
      </w:tr>
      <w:tr w:rsidR="00211724" w14:paraId="28535CA6" w14:textId="77777777" w:rsidTr="001C4B98">
        <w:tc>
          <w:tcPr>
            <w:tcW w:w="4675" w:type="dxa"/>
          </w:tcPr>
          <w:p w14:paraId="033416D8" w14:textId="4788EF4A" w:rsidR="00447703" w:rsidRPr="0012024C" w:rsidRDefault="00B60735" w:rsidP="00447703">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lastRenderedPageBreak/>
              <w:t xml:space="preserve">Steg 4. </w:t>
            </w:r>
            <w:r w:rsidRPr="003E648B">
              <w:rPr>
                <w:rFonts w:ascii="Times New Roman" w:hAnsi="Times New Roman" w:cs="Times New Roman"/>
                <w:b/>
                <w:lang w:val="sv-SE"/>
              </w:rPr>
              <w:t xml:space="preserve">Inspektera </w:t>
            </w:r>
            <w:r w:rsidR="00FA0FFF" w:rsidRPr="00561D6E">
              <w:rPr>
                <w:b/>
                <w:lang w:val="sv-SE"/>
              </w:rPr>
              <w:t>injektions</w:t>
            </w:r>
            <w:r w:rsidRPr="003E648B">
              <w:rPr>
                <w:rFonts w:ascii="Times New Roman" w:hAnsi="Times New Roman" w:cs="Times New Roman"/>
                <w:b/>
                <w:lang w:val="sv-SE"/>
              </w:rPr>
              <w:t>pennan</w:t>
            </w:r>
          </w:p>
          <w:p w14:paraId="005D1AD0" w14:textId="77777777" w:rsidR="00447703" w:rsidRPr="0012024C" w:rsidRDefault="00447703" w:rsidP="00447703">
            <w:pPr>
              <w:tabs>
                <w:tab w:val="clear" w:pos="567"/>
              </w:tabs>
              <w:spacing w:line="240" w:lineRule="auto"/>
              <w:rPr>
                <w:rFonts w:ascii="Times New Roman" w:hAnsi="Times New Roman" w:cs="Times New Roman"/>
                <w:bCs/>
                <w:lang w:val="sv-SE"/>
              </w:rPr>
            </w:pPr>
          </w:p>
          <w:p w14:paraId="0EDA55D7" w14:textId="572F31A9" w:rsidR="00447703" w:rsidRPr="0012024C" w:rsidRDefault="00B60735" w:rsidP="00447703">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Titta genom</w:t>
            </w:r>
            <w:r w:rsidRPr="00E406E8">
              <w:rPr>
                <w:rFonts w:ascii="Times New Roman" w:eastAsia="MS Mincho" w:hAnsi="Times New Roman" w:cs="Times New Roman"/>
                <w:lang w:val="sv-SE" w:eastAsia="zh-CN"/>
              </w:rPr>
              <w:t xml:space="preserve"> </w:t>
            </w:r>
            <w:r w:rsidRPr="0012024C">
              <w:rPr>
                <w:rFonts w:ascii="Times New Roman" w:eastAsia="MS Mincho" w:hAnsi="Times New Roman" w:cs="Times New Roman"/>
                <w:lang w:val="sv-SE" w:eastAsia="zh-CN"/>
              </w:rPr>
              <w:t xml:space="preserve">fönstret på </w:t>
            </w:r>
            <w:r w:rsidR="00FA0FFF">
              <w:rPr>
                <w:rFonts w:ascii="Times New Roman" w:hAnsi="Times New Roman" w:cs="Times New Roman"/>
                <w:bCs/>
                <w:lang w:val="sv-SE"/>
              </w:rPr>
              <w:t>injektions</w:t>
            </w:r>
            <w:r>
              <w:rPr>
                <w:rFonts w:ascii="Times New Roman" w:eastAsia="MS Mincho" w:hAnsi="Times New Roman" w:cs="Times New Roman"/>
                <w:lang w:val="sv-SE" w:eastAsia="zh-CN"/>
              </w:rPr>
              <w:t>pennan</w:t>
            </w:r>
            <w:r w:rsidRPr="0012024C">
              <w:rPr>
                <w:rFonts w:ascii="Times New Roman" w:eastAsia="MS Mincho" w:hAnsi="Times New Roman" w:cs="Times New Roman"/>
                <w:lang w:val="sv-SE" w:eastAsia="zh-CN"/>
              </w:rPr>
              <w:t>.</w:t>
            </w:r>
            <w:r w:rsidR="00F72FD6">
              <w:rPr>
                <w:rFonts w:ascii="Times New Roman" w:eastAsia="MS Mincho" w:hAnsi="Times New Roman" w:cs="Times New Roman"/>
                <w:lang w:val="sv-SE" w:eastAsia="zh-CN"/>
              </w:rPr>
              <w:t xml:space="preserve"> </w:t>
            </w:r>
            <w:r w:rsidRPr="0012024C">
              <w:rPr>
                <w:rFonts w:ascii="Times New Roman" w:eastAsia="MS Mincho" w:hAnsi="Times New Roman" w:cs="Times New Roman"/>
                <w:lang w:val="sv-SE" w:eastAsia="zh-CN"/>
              </w:rPr>
              <w:t>Vätskan inuti ska vara klar till lätt grumlig</w:t>
            </w:r>
            <w:r w:rsidRPr="00E406E8">
              <w:rPr>
                <w:rFonts w:ascii="Times New Roman" w:eastAsia="MS Mincho" w:hAnsi="Times New Roman" w:cs="Times New Roman"/>
                <w:lang w:val="sv-SE" w:eastAsia="zh-CN"/>
              </w:rPr>
              <w:t xml:space="preserve">. Färgen kan variera från färglös till svagt brungul. Du kan se luftbubblor i vätskan, vilket är normalt. Försök </w:t>
            </w:r>
            <w:r w:rsidRPr="0012024C">
              <w:rPr>
                <w:rFonts w:ascii="Times New Roman" w:eastAsia="MS Mincho" w:hAnsi="Times New Roman" w:cs="Times New Roman"/>
                <w:b/>
                <w:bCs/>
                <w:lang w:val="sv-SE" w:eastAsia="zh-CN"/>
              </w:rPr>
              <w:t xml:space="preserve">inte </w:t>
            </w:r>
            <w:r w:rsidRPr="00E406E8">
              <w:rPr>
                <w:rFonts w:ascii="Times New Roman" w:eastAsia="MS Mincho" w:hAnsi="Times New Roman" w:cs="Times New Roman"/>
                <w:lang w:val="sv-SE" w:eastAsia="zh-CN"/>
              </w:rPr>
              <w:t>ta bort luften.</w:t>
            </w:r>
          </w:p>
          <w:p w14:paraId="691BCD06" w14:textId="77777777" w:rsidR="00447703" w:rsidRPr="0012024C" w:rsidRDefault="00447703" w:rsidP="00447703">
            <w:pPr>
              <w:keepLines/>
              <w:tabs>
                <w:tab w:val="clear" w:pos="567"/>
                <w:tab w:val="left" w:pos="284"/>
              </w:tabs>
              <w:spacing w:line="240" w:lineRule="auto"/>
              <w:rPr>
                <w:rFonts w:ascii="Times New Roman" w:eastAsia="MS Mincho" w:hAnsi="Times New Roman" w:cs="Times New Roman"/>
                <w:lang w:val="sv-SE" w:eastAsia="zh-CN"/>
              </w:rPr>
            </w:pPr>
          </w:p>
          <w:p w14:paraId="6A954A66" w14:textId="214C2E76" w:rsidR="00447703" w:rsidRPr="0012024C" w:rsidRDefault="00B60735" w:rsidP="00447703">
            <w:pPr>
              <w:numPr>
                <w:ilvl w:val="0"/>
                <w:numId w:val="61"/>
              </w:numPr>
              <w:tabs>
                <w:tab w:val="clear" w:pos="357"/>
                <w:tab w:val="clear" w:pos="567"/>
              </w:tabs>
              <w:spacing w:line="240" w:lineRule="auto"/>
              <w:ind w:left="525" w:hanging="525"/>
              <w:rPr>
                <w:rFonts w:ascii="Times New Roman" w:hAnsi="Times New Roman" w:cs="Times New Roman"/>
                <w:lang w:val="sv-SE" w:eastAsia="zh-CN"/>
              </w:rPr>
            </w:pPr>
            <w:r w:rsidRPr="0012024C">
              <w:rPr>
                <w:rFonts w:ascii="Times New Roman" w:eastAsia="MS Gothic" w:hAnsi="Times New Roman" w:cs="Times New Roman"/>
                <w:lang w:val="sv-SE" w:eastAsia="zh-CN"/>
              </w:rPr>
              <w:t>Använd</w:t>
            </w:r>
            <w:r w:rsidRPr="0012024C">
              <w:rPr>
                <w:rFonts w:ascii="Times New Roman" w:eastAsia="MS Gothic" w:hAnsi="Times New Roman" w:cs="Times New Roman"/>
                <w:b/>
                <w:bCs/>
                <w:lang w:val="sv-SE" w:eastAsia="zh-CN"/>
              </w:rPr>
              <w:t xml:space="preserve"> inte </w:t>
            </w:r>
            <w:r w:rsidR="00FA0FFF">
              <w:rPr>
                <w:rFonts w:ascii="Times New Roman" w:hAnsi="Times New Roman" w:cs="Times New Roman"/>
                <w:bCs/>
                <w:lang w:val="sv-SE"/>
              </w:rPr>
              <w:t>injektions</w:t>
            </w:r>
            <w:r>
              <w:rPr>
                <w:rFonts w:ascii="Times New Roman" w:eastAsia="MS Gothic" w:hAnsi="Times New Roman" w:cs="Times New Roman"/>
                <w:lang w:val="sv-SE" w:eastAsia="zh-CN"/>
              </w:rPr>
              <w:t>pennan</w:t>
            </w:r>
            <w:r w:rsidRPr="00E406E8">
              <w:rPr>
                <w:rFonts w:ascii="Times New Roman" w:eastAsia="MS Gothic" w:hAnsi="Times New Roman" w:cs="Times New Roman"/>
                <w:lang w:val="sv-SE" w:eastAsia="zh-CN"/>
              </w:rPr>
              <w:t xml:space="preserve"> om vätskan innehåller partiklar eller om vätskan ser distinkt grumlig eller distinkt brun ut.</w:t>
            </w:r>
          </w:p>
          <w:p w14:paraId="7C54287B" w14:textId="08E6FD12" w:rsidR="00447703" w:rsidRPr="0012024C" w:rsidRDefault="00B60735" w:rsidP="00447703">
            <w:pPr>
              <w:numPr>
                <w:ilvl w:val="0"/>
                <w:numId w:val="61"/>
              </w:numPr>
              <w:tabs>
                <w:tab w:val="clear" w:pos="357"/>
                <w:tab w:val="clear" w:pos="567"/>
              </w:tabs>
              <w:spacing w:line="240" w:lineRule="auto"/>
              <w:ind w:left="525" w:hanging="525"/>
              <w:rPr>
                <w:rFonts w:ascii="Times New Roman" w:hAnsi="Times New Roman" w:cs="Times New Roman"/>
                <w:lang w:val="sv-SE" w:eastAsia="zh-CN"/>
              </w:rPr>
            </w:pPr>
            <w:r w:rsidRPr="0012024C">
              <w:rPr>
                <w:rFonts w:ascii="Times New Roman" w:eastAsia="MS Gothic" w:hAnsi="Times New Roman" w:cs="Times New Roman"/>
                <w:lang w:val="sv-SE" w:eastAsia="zh-CN"/>
              </w:rPr>
              <w:t xml:space="preserve">Använd </w:t>
            </w:r>
            <w:r w:rsidRPr="0012024C">
              <w:rPr>
                <w:rFonts w:ascii="Times New Roman" w:eastAsia="MS Gothic" w:hAnsi="Times New Roman" w:cs="Times New Roman"/>
                <w:b/>
                <w:bCs/>
                <w:lang w:val="sv-SE" w:eastAsia="zh-CN"/>
              </w:rPr>
              <w:t>int</w:t>
            </w:r>
            <w:r w:rsidRPr="003E648B">
              <w:rPr>
                <w:rFonts w:ascii="Times New Roman" w:eastAsia="MS Gothic" w:hAnsi="Times New Roman" w:cs="Times New Roman"/>
                <w:b/>
                <w:bCs/>
                <w:lang w:val="sv-SE" w:eastAsia="zh-CN"/>
              </w:rPr>
              <w:t xml:space="preserve">e </w:t>
            </w:r>
            <w:r w:rsidR="00FA0FFF" w:rsidRPr="00561D6E">
              <w:rPr>
                <w:rFonts w:eastAsia="MS Gothic"/>
                <w:lang w:val="sv-SE" w:eastAsia="zh-CN"/>
              </w:rPr>
              <w:t>injektions</w:t>
            </w:r>
            <w:r w:rsidRPr="003E648B">
              <w:rPr>
                <w:rFonts w:eastAsia="MS Gothic"/>
                <w:lang w:val="sv-SE" w:eastAsia="zh-CN"/>
              </w:rPr>
              <w:t>pennan</w:t>
            </w:r>
            <w:r w:rsidRPr="00FA0FFF">
              <w:rPr>
                <w:rFonts w:ascii="Times New Roman" w:eastAsia="MS Gothic" w:hAnsi="Times New Roman" w:cs="Times New Roman"/>
                <w:lang w:val="sv-SE" w:eastAsia="zh-CN"/>
              </w:rPr>
              <w:t xml:space="preserve"> </w:t>
            </w:r>
            <w:r w:rsidRPr="0012024C">
              <w:rPr>
                <w:rFonts w:ascii="Times New Roman" w:eastAsia="MS Gothic" w:hAnsi="Times New Roman" w:cs="Times New Roman"/>
                <w:lang w:val="sv-SE" w:eastAsia="zh-CN"/>
              </w:rPr>
              <w:t>om den ser skadad u</w:t>
            </w:r>
            <w:r w:rsidRPr="00E406E8">
              <w:rPr>
                <w:rFonts w:ascii="Times New Roman" w:eastAsia="MS Gothic" w:hAnsi="Times New Roman" w:cs="Times New Roman"/>
                <w:lang w:val="sv-SE" w:eastAsia="zh-CN"/>
              </w:rPr>
              <w:t xml:space="preserve">t </w:t>
            </w:r>
            <w:r w:rsidRPr="0012024C">
              <w:rPr>
                <w:rFonts w:ascii="Times New Roman" w:eastAsia="MS Gothic" w:hAnsi="Times New Roman" w:cs="Times New Roman"/>
                <w:lang w:val="sv-SE" w:eastAsia="zh-CN"/>
              </w:rPr>
              <w:t>eller om den har läckt.</w:t>
            </w:r>
          </w:p>
          <w:p w14:paraId="43A1F96F" w14:textId="0609F082" w:rsidR="00447703" w:rsidRPr="0012024C" w:rsidRDefault="00B60735" w:rsidP="00447703">
            <w:pPr>
              <w:numPr>
                <w:ilvl w:val="0"/>
                <w:numId w:val="61"/>
              </w:numPr>
              <w:tabs>
                <w:tab w:val="clear" w:pos="357"/>
                <w:tab w:val="clear" w:pos="567"/>
              </w:tabs>
              <w:spacing w:line="240" w:lineRule="auto"/>
              <w:ind w:left="525" w:hanging="525"/>
              <w:rPr>
                <w:rFonts w:ascii="Times New Roman" w:hAnsi="Times New Roman" w:cs="Times New Roman"/>
                <w:lang w:val="sv-SE"/>
              </w:rPr>
            </w:pPr>
            <w:r w:rsidRPr="0012024C">
              <w:rPr>
                <w:rFonts w:ascii="Times New Roman" w:eastAsia="MS Gothic" w:hAnsi="Times New Roman" w:cs="Times New Roman"/>
                <w:lang w:val="sv-SE" w:eastAsia="zh-CN"/>
              </w:rPr>
              <w:t xml:space="preserve">Använd </w:t>
            </w:r>
            <w:r w:rsidRPr="0012024C">
              <w:rPr>
                <w:rFonts w:ascii="Times New Roman" w:eastAsia="MS Gothic" w:hAnsi="Times New Roman" w:cs="Times New Roman"/>
                <w:b/>
                <w:bCs/>
                <w:lang w:val="sv-SE" w:eastAsia="zh-CN"/>
              </w:rPr>
              <w:t xml:space="preserve">inte </w:t>
            </w:r>
            <w:r w:rsidR="00FA0FFF">
              <w:rPr>
                <w:rFonts w:ascii="Times New Roman" w:hAnsi="Times New Roman" w:cs="Times New Roman"/>
                <w:bCs/>
                <w:lang w:val="sv-SE"/>
              </w:rPr>
              <w:t>injektions</w:t>
            </w:r>
            <w:r>
              <w:rPr>
                <w:rFonts w:ascii="Times New Roman" w:eastAsia="MS Gothic" w:hAnsi="Times New Roman" w:cs="Times New Roman"/>
                <w:lang w:val="sv-SE" w:eastAsia="zh-CN"/>
              </w:rPr>
              <w:t xml:space="preserve">pennan </w:t>
            </w:r>
            <w:r w:rsidRPr="0012024C">
              <w:rPr>
                <w:rFonts w:ascii="Times New Roman" w:eastAsia="MS Gothic" w:hAnsi="Times New Roman" w:cs="Times New Roman"/>
                <w:lang w:val="sv-SE" w:eastAsia="zh-CN"/>
              </w:rPr>
              <w:t xml:space="preserve">efter utgångsdatum (EXP) som är tryckt </w:t>
            </w:r>
            <w:r w:rsidRPr="00E406E8">
              <w:rPr>
                <w:rFonts w:ascii="Times New Roman" w:eastAsia="MS Gothic" w:hAnsi="Times New Roman" w:cs="Times New Roman"/>
                <w:lang w:val="sv-SE" w:eastAsia="zh-CN"/>
              </w:rPr>
              <w:t xml:space="preserve">på </w:t>
            </w:r>
            <w:r w:rsidR="00FA0FFF">
              <w:rPr>
                <w:rFonts w:ascii="Times New Roman" w:hAnsi="Times New Roman" w:cs="Times New Roman"/>
                <w:bCs/>
                <w:lang w:val="sv-SE"/>
              </w:rPr>
              <w:t>injektions</w:t>
            </w:r>
            <w:r>
              <w:rPr>
                <w:rFonts w:ascii="Times New Roman" w:eastAsia="MS Gothic" w:hAnsi="Times New Roman" w:cs="Times New Roman"/>
                <w:lang w:val="sv-SE" w:eastAsia="zh-CN"/>
              </w:rPr>
              <w:t xml:space="preserve">pennans </w:t>
            </w:r>
            <w:r w:rsidRPr="00E406E8">
              <w:rPr>
                <w:rFonts w:ascii="Times New Roman" w:eastAsia="MS Gothic" w:hAnsi="Times New Roman" w:cs="Times New Roman"/>
                <w:lang w:val="sv-SE" w:eastAsia="zh-CN"/>
              </w:rPr>
              <w:t>etikett och förpackning.</w:t>
            </w:r>
          </w:p>
          <w:p w14:paraId="37EAEFD1" w14:textId="77777777" w:rsidR="00447703" w:rsidRPr="00E406E8" w:rsidRDefault="00447703" w:rsidP="00447703">
            <w:pPr>
              <w:tabs>
                <w:tab w:val="clear" w:pos="567"/>
              </w:tabs>
              <w:spacing w:line="240" w:lineRule="auto"/>
              <w:rPr>
                <w:rFonts w:ascii="Times New Roman" w:hAnsi="Times New Roman" w:cs="Times New Roman"/>
                <w:lang w:val="sv-SE"/>
              </w:rPr>
            </w:pPr>
          </w:p>
          <w:p w14:paraId="4AFEEC42" w14:textId="77777777" w:rsidR="009722FB" w:rsidRDefault="00B60735" w:rsidP="00447703">
            <w:pPr>
              <w:keepLines/>
              <w:tabs>
                <w:tab w:val="clear" w:pos="567"/>
                <w:tab w:val="left" w:pos="284"/>
              </w:tabs>
              <w:spacing w:line="240" w:lineRule="auto"/>
              <w:rPr>
                <w:rFonts w:ascii="Times New Roman" w:hAnsi="Times New Roman" w:cs="Times New Roman"/>
                <w:lang w:val="sv-SE"/>
              </w:rPr>
            </w:pPr>
            <w:r w:rsidRPr="0012024C">
              <w:rPr>
                <w:rFonts w:ascii="Times New Roman" w:hAnsi="Times New Roman" w:cs="Times New Roman"/>
                <w:lang w:val="sv-SE"/>
              </w:rPr>
              <w:t xml:space="preserve">I </w:t>
            </w:r>
            <w:r w:rsidRPr="00E406E8">
              <w:rPr>
                <w:rFonts w:ascii="Times New Roman" w:hAnsi="Times New Roman" w:cs="Times New Roman"/>
                <w:lang w:val="sv-SE"/>
              </w:rPr>
              <w:t>samtliga</w:t>
            </w:r>
            <w:r w:rsidRPr="0012024C">
              <w:rPr>
                <w:rFonts w:ascii="Times New Roman" w:hAnsi="Times New Roman" w:cs="Times New Roman"/>
                <w:lang w:val="sv-SE"/>
              </w:rPr>
              <w:t xml:space="preserve"> dessa fall, kontakta </w:t>
            </w:r>
            <w:r w:rsidRPr="00E406E8">
              <w:rPr>
                <w:rFonts w:ascii="Times New Roman" w:hAnsi="Times New Roman" w:cs="Times New Roman"/>
                <w:lang w:val="sv-SE"/>
              </w:rPr>
              <w:t>din läkare, sjuksköterska eller apotekspersonal.</w:t>
            </w:r>
          </w:p>
          <w:p w14:paraId="30BA76D2" w14:textId="77777777" w:rsidR="004169A9" w:rsidRPr="004169A9" w:rsidRDefault="004169A9" w:rsidP="00447703">
            <w:pPr>
              <w:keepLines/>
              <w:tabs>
                <w:tab w:val="clear" w:pos="567"/>
                <w:tab w:val="left" w:pos="284"/>
              </w:tabs>
              <w:spacing w:line="240" w:lineRule="auto"/>
              <w:rPr>
                <w:rFonts w:ascii="Times New Roman" w:hAnsi="Times New Roman" w:cs="Times New Roman"/>
                <w:lang w:val="sv-SE"/>
              </w:rPr>
            </w:pPr>
          </w:p>
        </w:tc>
        <w:tc>
          <w:tcPr>
            <w:tcW w:w="4675" w:type="dxa"/>
          </w:tcPr>
          <w:p w14:paraId="7C6D1DC4" w14:textId="77777777" w:rsidR="009722FB" w:rsidRPr="009848E2" w:rsidRDefault="00B60735" w:rsidP="001C4B98">
            <w:pPr>
              <w:tabs>
                <w:tab w:val="clear" w:pos="567"/>
              </w:tabs>
              <w:spacing w:before="240" w:after="120" w:line="240" w:lineRule="auto"/>
              <w:jc w:val="center"/>
              <w:rPr>
                <w:rFonts w:ascii="Times New Roman" w:hAnsi="Times New Roman" w:cs="Times New Roman"/>
                <w:lang w:val="en-US"/>
              </w:rPr>
            </w:pPr>
            <w:r w:rsidRPr="003714E3">
              <w:rPr>
                <w:noProof/>
                <w:sz w:val="20"/>
                <w:lang w:val="en-US"/>
              </w:rPr>
              <mc:AlternateContent>
                <mc:Choice Requires="wps">
                  <w:drawing>
                    <wp:anchor distT="0" distB="0" distL="114300" distR="114300" simplePos="0" relativeHeight="252250112" behindDoc="0" locked="0" layoutInCell="1" allowOverlap="1" wp14:anchorId="3BD86A4E" wp14:editId="7872F744">
                      <wp:simplePos x="0" y="0"/>
                      <wp:positionH relativeFrom="column">
                        <wp:posOffset>1287780</wp:posOffset>
                      </wp:positionH>
                      <wp:positionV relativeFrom="paragraph">
                        <wp:posOffset>1594486</wp:posOffset>
                      </wp:positionV>
                      <wp:extent cx="1016000" cy="342900"/>
                      <wp:effectExtent l="0" t="0" r="0" b="0"/>
                      <wp:wrapNone/>
                      <wp:docPr id="307815948" name="Text Box 307815948"/>
                      <wp:cNvGraphicFramePr/>
                      <a:graphic xmlns:a="http://schemas.openxmlformats.org/drawingml/2006/main">
                        <a:graphicData uri="http://schemas.microsoft.com/office/word/2010/wordprocessingShape">
                          <wps:wsp>
                            <wps:cNvSpPr txBox="1"/>
                            <wps:spPr>
                              <a:xfrm>
                                <a:off x="0" y="0"/>
                                <a:ext cx="1016000" cy="342900"/>
                              </a:xfrm>
                              <a:prstGeom prst="rect">
                                <a:avLst/>
                              </a:prstGeom>
                              <a:noFill/>
                              <a:ln w="6350">
                                <a:noFill/>
                              </a:ln>
                            </wps:spPr>
                            <wps:txbx>
                              <w:txbxContent>
                                <w:p w14:paraId="53D8DFE7" w14:textId="77777777" w:rsidR="009722FB" w:rsidRDefault="00B60735" w:rsidP="009722FB">
                                  <w:pPr>
                                    <w:jc w:val="right"/>
                                  </w:pPr>
                                  <w:r>
                                    <w:t>Utgångsdatum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3BD86A4E" id="Text Box 307815948" o:spid="_x0000_s1338" type="#_x0000_t202" style="position:absolute;left:0;text-align:left;margin-left:101.4pt;margin-top:125.55pt;width:80pt;height:27pt;z-index:25225011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WbGDEwIAACcEAAAOAAAAZHJzL2Uyb0RvYy54bWysU8tu2zAQvBfoPxC815Idx00Ey4GbwEWB&#10;IAngBDnTFGkJILksSVtyv75LSn4g7anohdrVLvcxM5zfdVqRvXC+AVPS8SinRBgOVWO2JX17XX25&#10;ocQHZiqmwIiSHoSnd4vPn+atLcQEalCVcASLGF+0tqR1CLbIMs9roZkfgRUGgxKcZgFdt80qx1qs&#10;rlU2yfNZ1oKrrAMuvMe/D32QLlJ9KQUPz1J6EYgqKc4W0unSuYlntpizYuuYrRs+jMH+YQrNGoNN&#10;T6UeWGBk55o/SumGO/Agw4iDzkDKhou0A24zzj9ss66ZFWkXBMfbE0z+/5XlT/u1fXEkdN+gQwIj&#10;IK31hcefcZ9OOh2/OCnBOEJ4OMEmukB4vJSPZ3mOIY6xq+nkFm0sk51vW+fDdwGaRKOkDmlJaLH9&#10;ow996jElNjOwapRK1ChD2pLOrq7zdOEUweLKYI/zrNEK3aYjTYVT5DfHTTZQHXBBBz333vJVg1M8&#10;Mh9emEOycXAUcHjGQyrAbjBYlNTgfv3tf8xHDjBKSYviKan/uWNOUKJ+GGTndjydRrUlZ3r9dYKO&#10;u4xsLiNmp+8B9TnGp2J5MmN+UEdTOtDvqPNl7IohZjj2Lmk4mvehlzS+Ey6Wy5SE+rIsPJq15bF0&#10;xDVi/Nq9M2cHIgJS+ARHmbHiAx997oByj+PgoBoTwcPLiXK/9FPW+X0vfgMAAP//AwBQSwMEFAAG&#10;AAgAAAAhAI0Wq4/hAAAACwEAAA8AAABkcnMvZG93bnJldi54bWxMj0FPwzAMhe9I/IfISNxY0qJO&#10;U2k6TZUmJASHjV24uY3XVjRJabKt8OvxTnB79nt6/lysZzuIM02h905DslAgyDXe9K7VcHjfPqxA&#10;hIjO4OAdafimAOvy9qbA3PiL29F5H1vBJS7kqKGLccylDE1HFsPCj+TYO/rJYuRxaqWZ8MLldpCp&#10;UktpsXd8ocORqo6az/3Janiptm+4q1O7+hmq59fjZvw6fGRa39/NmycQkeb4F4YrPqNDyUy1PzkT&#10;xKAhVSmjRxZZkoDgxOPyuqlZqCwBWRby/w/lLwAAAP//AwBQSwECLQAUAAYACAAAACEAtoM4kv4A&#10;AADhAQAAEwAAAAAAAAAAAAAAAAAAAAAAW0NvbnRlbnRfVHlwZXNdLnhtbFBLAQItABQABgAIAAAA&#10;IQA4/SH/1gAAAJQBAAALAAAAAAAAAAAAAAAAAC8BAABfcmVscy8ucmVsc1BLAQItABQABgAIAAAA&#10;IQAQWbGDEwIAACcEAAAOAAAAAAAAAAAAAAAAAC4CAABkcnMvZTJvRG9jLnhtbFBLAQItABQABgAI&#10;AAAAIQCNFquP4QAAAAsBAAAPAAAAAAAAAAAAAAAAAG0EAABkcnMvZG93bnJldi54bWxQSwUGAAAA&#10;AAQABADzAAAAewUAAAAA&#10;" filled="f" stroked="f" strokeweight=".5pt">
                      <v:textbox>
                        <w:txbxContent>
                          <w:p w14:paraId="53D8DFE7" w14:textId="77777777" w:rsidR="009722FB" w:rsidRDefault="00B60735" w:rsidP="009722FB">
                            <w:pPr>
                              <w:jc w:val="right"/>
                            </w:pPr>
                            <w:r>
                              <w:t>Utgångsdatum</w:t>
                            </w:r>
                          </w:p>
                        </w:txbxContent>
                      </v:textbox>
                    </v:shape>
                  </w:pict>
                </mc:Fallback>
              </mc:AlternateContent>
            </w:r>
            <w:r w:rsidRPr="003714E3">
              <w:rPr>
                <w:noProof/>
                <w:sz w:val="20"/>
                <w:lang w:val="en-US"/>
              </w:rPr>
              <mc:AlternateContent>
                <mc:Choice Requires="wps">
                  <w:drawing>
                    <wp:anchor distT="0" distB="0" distL="114300" distR="114300" simplePos="0" relativeHeight="252248064" behindDoc="0" locked="0" layoutInCell="1" allowOverlap="1" wp14:anchorId="6D84F019" wp14:editId="1FFBEDCA">
                      <wp:simplePos x="0" y="0"/>
                      <wp:positionH relativeFrom="column">
                        <wp:posOffset>659620</wp:posOffset>
                      </wp:positionH>
                      <wp:positionV relativeFrom="paragraph">
                        <wp:posOffset>396851</wp:posOffset>
                      </wp:positionV>
                      <wp:extent cx="1365250" cy="292100"/>
                      <wp:effectExtent l="0" t="0" r="0" b="0"/>
                      <wp:wrapNone/>
                      <wp:docPr id="307815949" name="Text Box 307815949"/>
                      <wp:cNvGraphicFramePr/>
                      <a:graphic xmlns:a="http://schemas.openxmlformats.org/drawingml/2006/main">
                        <a:graphicData uri="http://schemas.microsoft.com/office/word/2010/wordprocessingShape">
                          <wps:wsp>
                            <wps:cNvSpPr txBox="1"/>
                            <wps:spPr>
                              <a:xfrm>
                                <a:off x="0" y="0"/>
                                <a:ext cx="1365250" cy="292100"/>
                              </a:xfrm>
                              <a:prstGeom prst="rect">
                                <a:avLst/>
                              </a:prstGeom>
                              <a:noFill/>
                              <a:ln w="6350">
                                <a:noFill/>
                              </a:ln>
                            </wps:spPr>
                            <wps:txbx>
                              <w:txbxContent>
                                <w:p w14:paraId="1A48FE26" w14:textId="77777777" w:rsidR="009722FB" w:rsidRDefault="00B60735" w:rsidP="009722FB">
                                  <w:r>
                                    <w:t>Fönster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6D84F019" id="Text Box 307815949" o:spid="_x0000_s1339" type="#_x0000_t202" style="position:absolute;left:0;text-align:left;margin-left:51.95pt;margin-top:31.25pt;width:107.5pt;height:23pt;z-index:25224806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rS2HFAIAACcEAAAOAAAAZHJzL2Uyb0RvYy54bWysU8lu2zAQvRfoPxC815LlpbFgOXATuChg&#10;JAGcImeaIi0BFIclaUvu13dIy0vTnopeqBnNcJb3Huf3XaPIQVhXgy7ocJBSIjSHsta7gn5/XX26&#10;o8R5pkumQIuCHoWj94uPH+atyUUGFahSWIJFtMtbU9DKe5MnieOVaJgbgBEagxJswzy6dpeUlrVY&#10;vVFJlqbTpAVbGgtcOId/H09Buoj1pRTcP0vphCeqoDibj6eN5zacyWLO8p1lpqp5Pwb7hykaVmts&#10;ein1yDwje1v/UaqpuQUH0g84NAlIWXMRd8Bthum7bTYVMyLuguA4c4HJ/b+y/OmwMS+W+O4LdEhg&#10;AKQ1Lnf4M+zTSduEL05KMI4QHi+wic4THi6NppNsgiGOsWyWDdOIa3K9bazzXwU0JBgFtUhLRIsd&#10;1s5jR0w9p4RmGla1UpEapUlb0OkIy/8WwRtK48XrrMHy3bYjdVnQUTo7b7KF8ogLWjhx7wxf1TjF&#10;mjn/wiySjYOjgP0zHlIBdoPeoqQC+/Nv/0M+coBRSloUT0Hdjz2zghL1TSM7s+F4HNQWnfHkc4aO&#10;vY1sbyN63zwA6nOIT8XwaIZ8r86mtNC8oc6XoSuGmObYu6D+bD74k6TxnXCxXMYk1Jdhfq03hofS&#10;Ab2A8Wv3xqzpifBI4ROcZcbyd3yccnuUTzj2Dqoxsta/nCD3Wz9mXd/34hcAAAD//wMAUEsDBBQA&#10;BgAIAAAAIQATZPXm4AAAAAoBAAAPAAAAZHJzL2Rvd25yZXYueG1sTI/BTsMwEETvSPyDtUjcqNNU&#10;qUIap6oiVUgIDi29cNskbhLVXofYbQNfz/YEx9l5mp3J15M14qJH3ztSMJ9FIDTVrumpVXD42D6l&#10;IHxAatA40gq+tYd1cX+XY9a4K+30ZR9awSHkM1TQhTBkUvq60xb9zA2a2Du60WJgObayGfHK4dbI&#10;OIqW0mJP/KHDQZedrk/7s1XwWm7fcVfFNv0x5cvbcTN8HT4TpR4fps0KRNBT+IPhVp+rQ8GdKnem&#10;xgvDOlo8M6pgGScgGFjMUz5UNydNQBa5/D+h+AUAAP//AwBQSwECLQAUAAYACAAAACEAtoM4kv4A&#10;AADhAQAAEwAAAAAAAAAAAAAAAAAAAAAAW0NvbnRlbnRfVHlwZXNdLnhtbFBLAQItABQABgAIAAAA&#10;IQA4/SH/1gAAAJQBAAALAAAAAAAAAAAAAAAAAC8BAABfcmVscy8ucmVsc1BLAQItABQABgAIAAAA&#10;IQDvrS2HFAIAACcEAAAOAAAAAAAAAAAAAAAAAC4CAABkcnMvZTJvRG9jLnhtbFBLAQItABQABgAI&#10;AAAAIQATZPXm4AAAAAoBAAAPAAAAAAAAAAAAAAAAAG4EAABkcnMvZG93bnJldi54bWxQSwUGAAAA&#10;AAQABADzAAAAewUAAAAA&#10;" filled="f" stroked="f" strokeweight=".5pt">
                      <v:textbox>
                        <w:txbxContent>
                          <w:p w14:paraId="1A48FE26" w14:textId="77777777" w:rsidR="009722FB" w:rsidRDefault="00B60735" w:rsidP="009722FB">
                            <w:r>
                              <w:t>Fönster</w:t>
                            </w:r>
                          </w:p>
                        </w:txbxContent>
                      </v:textbox>
                    </v:shape>
                  </w:pict>
                </mc:Fallback>
              </mc:AlternateContent>
            </w:r>
            <w:r w:rsidRPr="003714E3">
              <w:rPr>
                <w:noProof/>
                <w:sz w:val="20"/>
                <w:lang w:val="en-US"/>
              </w:rPr>
              <w:drawing>
                <wp:inline distT="0" distB="0" distL="0" distR="0" wp14:anchorId="1EDE17DB" wp14:editId="4945EC3F">
                  <wp:extent cx="2108158" cy="2767906"/>
                  <wp:effectExtent l="0" t="0" r="6985" b="0"/>
                  <wp:docPr id="307815954" name="Picture 3078159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954" name=""/>
                          <pic:cNvPicPr/>
                        </pic:nvPicPr>
                        <pic:blipFill>
                          <a:blip r:embed="rId55"/>
                          <a:stretch>
                            <a:fillRect/>
                          </a:stretch>
                        </pic:blipFill>
                        <pic:spPr>
                          <a:xfrm>
                            <a:off x="0" y="0"/>
                            <a:ext cx="2118876" cy="2781978"/>
                          </a:xfrm>
                          <a:prstGeom prst="rect">
                            <a:avLst/>
                          </a:prstGeom>
                        </pic:spPr>
                      </pic:pic>
                    </a:graphicData>
                  </a:graphic>
                </wp:inline>
              </w:drawing>
            </w:r>
          </w:p>
          <w:p w14:paraId="011BF359" w14:textId="77777777" w:rsidR="009722FB" w:rsidRPr="003714E3" w:rsidRDefault="009722FB" w:rsidP="001C4B98">
            <w:pPr>
              <w:tabs>
                <w:tab w:val="clear" w:pos="567"/>
              </w:tabs>
              <w:spacing w:line="240" w:lineRule="auto"/>
              <w:jc w:val="center"/>
              <w:rPr>
                <w:sz w:val="24"/>
                <w:szCs w:val="24"/>
                <w:lang w:val="en-US"/>
              </w:rPr>
            </w:pPr>
          </w:p>
        </w:tc>
      </w:tr>
      <w:tr w:rsidR="00211724" w14:paraId="6E8CAF7D" w14:textId="77777777" w:rsidTr="001C4B98">
        <w:tc>
          <w:tcPr>
            <w:tcW w:w="4675" w:type="dxa"/>
          </w:tcPr>
          <w:p w14:paraId="21161271" w14:textId="77777777" w:rsidR="00447703" w:rsidRPr="0012024C" w:rsidRDefault="00B60735" w:rsidP="00447703">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5. Välj injektionsställe</w:t>
            </w:r>
          </w:p>
          <w:p w14:paraId="66CE38A0" w14:textId="77777777" w:rsidR="00447703" w:rsidRPr="0012024C" w:rsidRDefault="00447703" w:rsidP="00447703">
            <w:pPr>
              <w:tabs>
                <w:tab w:val="clear" w:pos="567"/>
              </w:tabs>
              <w:spacing w:line="240" w:lineRule="auto"/>
              <w:rPr>
                <w:rFonts w:ascii="Times New Roman" w:hAnsi="Times New Roman" w:cs="Times New Roman"/>
                <w:bCs/>
                <w:lang w:val="sv-SE"/>
              </w:rPr>
            </w:pPr>
          </w:p>
          <w:p w14:paraId="105F43D5" w14:textId="77777777" w:rsidR="00447703" w:rsidRPr="0012024C" w:rsidRDefault="00B60735" w:rsidP="00447703">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 xml:space="preserve">Du ska injicera på framsidan av låren eller nedre delen av buken, men inte </w:t>
            </w:r>
            <w:r w:rsidRPr="00E406E8">
              <w:rPr>
                <w:rFonts w:ascii="Times New Roman" w:eastAsia="MS Mincho" w:hAnsi="Times New Roman" w:cs="Times New Roman"/>
                <w:lang w:val="sv-SE" w:eastAsia="zh-CN"/>
              </w:rPr>
              <w:t xml:space="preserve">i </w:t>
            </w:r>
            <w:r w:rsidRPr="0012024C">
              <w:rPr>
                <w:rFonts w:ascii="Times New Roman" w:eastAsia="MS Mincho" w:hAnsi="Times New Roman" w:cs="Times New Roman"/>
                <w:lang w:val="sv-SE" w:eastAsia="zh-CN"/>
              </w:rPr>
              <w:t>området 5 cm runt naveln.</w:t>
            </w:r>
          </w:p>
          <w:p w14:paraId="31B9FB2D" w14:textId="77777777" w:rsidR="00447703" w:rsidRPr="0012024C" w:rsidRDefault="00447703" w:rsidP="00447703">
            <w:pPr>
              <w:keepLines/>
              <w:tabs>
                <w:tab w:val="clear" w:pos="567"/>
                <w:tab w:val="left" w:pos="284"/>
              </w:tabs>
              <w:spacing w:line="240" w:lineRule="auto"/>
              <w:rPr>
                <w:rFonts w:ascii="Times New Roman" w:eastAsia="MS Mincho" w:hAnsi="Times New Roman" w:cs="Times New Roman"/>
                <w:lang w:val="sv-SE" w:eastAsia="zh-CN"/>
              </w:rPr>
            </w:pPr>
          </w:p>
          <w:p w14:paraId="46E5BB0C" w14:textId="77777777" w:rsidR="00447703" w:rsidRPr="0012024C" w:rsidRDefault="00B60735" w:rsidP="00447703">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Injicera</w:t>
            </w:r>
            <w:r w:rsidRPr="0012024C">
              <w:rPr>
                <w:rFonts w:ascii="Times New Roman" w:eastAsia="MS Mincho" w:hAnsi="Times New Roman" w:cs="Times New Roman"/>
                <w:b/>
                <w:bCs/>
                <w:lang w:val="sv-SE" w:eastAsia="zh-CN"/>
              </w:rPr>
              <w:t xml:space="preserve"> inte</w:t>
            </w:r>
            <w:r w:rsidRPr="0012024C">
              <w:rPr>
                <w:rFonts w:ascii="Times New Roman" w:eastAsia="MS Mincho" w:hAnsi="Times New Roman" w:cs="Times New Roman"/>
                <w:lang w:val="sv-SE" w:eastAsia="zh-CN"/>
              </w:rPr>
              <w:t xml:space="preserve"> där huden är </w:t>
            </w:r>
            <w:r w:rsidRPr="00E406E8">
              <w:rPr>
                <w:rFonts w:ascii="Times New Roman" w:eastAsia="MS Mincho" w:hAnsi="Times New Roman" w:cs="Times New Roman"/>
                <w:lang w:val="sv-SE" w:eastAsia="zh-CN"/>
              </w:rPr>
              <w:t>öm, har blåmärken, är röd, fjällig eller hård eller på områden med ärr eller bristningar.</w:t>
            </w:r>
          </w:p>
          <w:p w14:paraId="7645A30F" w14:textId="77777777" w:rsidR="00447703" w:rsidRPr="0012024C" w:rsidRDefault="00447703" w:rsidP="00447703">
            <w:pPr>
              <w:keepLines/>
              <w:tabs>
                <w:tab w:val="clear" w:pos="567"/>
                <w:tab w:val="left" w:pos="284"/>
              </w:tabs>
              <w:spacing w:line="240" w:lineRule="auto"/>
              <w:rPr>
                <w:rFonts w:ascii="Times New Roman" w:eastAsia="MS Mincho" w:hAnsi="Times New Roman" w:cs="Times New Roman"/>
                <w:lang w:val="sv-SE" w:eastAsia="zh-CN"/>
              </w:rPr>
            </w:pPr>
          </w:p>
          <w:p w14:paraId="688D5F46" w14:textId="69B38B89" w:rsidR="009722FB" w:rsidRPr="004169A9" w:rsidRDefault="00B60735" w:rsidP="004169A9">
            <w:pPr>
              <w:keepLines/>
              <w:tabs>
                <w:tab w:val="clear" w:pos="567"/>
                <w:tab w:val="left" w:pos="284"/>
              </w:tabs>
              <w:spacing w:line="240" w:lineRule="auto"/>
              <w:rPr>
                <w:rFonts w:ascii="Times New Roman" w:hAnsi="Times New Roman" w:cs="Times New Roman"/>
                <w:sz w:val="24"/>
                <w:szCs w:val="24"/>
                <w:lang w:val="sv-SE"/>
              </w:rPr>
            </w:pPr>
            <w:r w:rsidRPr="0012024C">
              <w:rPr>
                <w:rFonts w:ascii="Times New Roman" w:eastAsia="MS Mincho" w:hAnsi="Times New Roman" w:cs="Times New Roman"/>
                <w:lang w:val="sv-SE" w:eastAsia="zh-CN"/>
              </w:rPr>
              <w:t xml:space="preserve">Obs: Om du behöver mer än en </w:t>
            </w:r>
            <w:r w:rsidR="00FA0FFF">
              <w:rPr>
                <w:rFonts w:ascii="Times New Roman" w:hAnsi="Times New Roman" w:cs="Times New Roman"/>
                <w:bCs/>
                <w:lang w:val="sv-SE"/>
              </w:rPr>
              <w:t>injektions</w:t>
            </w:r>
            <w:r>
              <w:rPr>
                <w:rFonts w:ascii="Times New Roman" w:eastAsia="MS Mincho" w:hAnsi="Times New Roman" w:cs="Times New Roman"/>
                <w:lang w:val="sv-SE" w:eastAsia="zh-CN"/>
              </w:rPr>
              <w:t xml:space="preserve">penna </w:t>
            </w:r>
            <w:r w:rsidRPr="00E406E8">
              <w:rPr>
                <w:rFonts w:ascii="Times New Roman" w:eastAsia="MS Mincho" w:hAnsi="Times New Roman" w:cs="Times New Roman"/>
                <w:lang w:val="sv-SE" w:eastAsia="zh-CN"/>
              </w:rPr>
              <w:t>för att få fullständig dos, se till att injektionerna är minst 2 cm från varandra.</w:t>
            </w:r>
          </w:p>
        </w:tc>
        <w:tc>
          <w:tcPr>
            <w:tcW w:w="4675" w:type="dxa"/>
          </w:tcPr>
          <w:p w14:paraId="128CDEC4" w14:textId="77777777" w:rsidR="009722FB" w:rsidRPr="003714E3" w:rsidRDefault="00B60735" w:rsidP="001C4B98">
            <w:pPr>
              <w:tabs>
                <w:tab w:val="clear" w:pos="567"/>
              </w:tabs>
              <w:spacing w:before="240" w:after="120" w:line="240" w:lineRule="auto"/>
              <w:jc w:val="center"/>
              <w:rPr>
                <w:sz w:val="24"/>
                <w:szCs w:val="24"/>
                <w:lang w:val="en-US"/>
              </w:rPr>
            </w:pPr>
            <w:r w:rsidRPr="003714E3">
              <w:rPr>
                <w:noProof/>
                <w:sz w:val="20"/>
                <w:lang w:val="en-US"/>
              </w:rPr>
              <w:drawing>
                <wp:inline distT="0" distB="0" distL="0" distR="0" wp14:anchorId="1A8515DD" wp14:editId="7EA4851D">
                  <wp:extent cx="2062903" cy="2159000"/>
                  <wp:effectExtent l="0" t="0" r="0" b="0"/>
                  <wp:docPr id="65" name="Pictur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 name=""/>
                          <pic:cNvPicPr/>
                        </pic:nvPicPr>
                        <pic:blipFill>
                          <a:blip r:embed="rId56"/>
                          <a:stretch>
                            <a:fillRect/>
                          </a:stretch>
                        </pic:blipFill>
                        <pic:spPr>
                          <a:xfrm>
                            <a:off x="0" y="0"/>
                            <a:ext cx="2107322" cy="2205488"/>
                          </a:xfrm>
                          <a:prstGeom prst="rect">
                            <a:avLst/>
                          </a:prstGeom>
                        </pic:spPr>
                      </pic:pic>
                    </a:graphicData>
                  </a:graphic>
                </wp:inline>
              </w:drawing>
            </w:r>
          </w:p>
          <w:p w14:paraId="414AD2FB" w14:textId="77777777" w:rsidR="009722FB" w:rsidRPr="003714E3" w:rsidRDefault="009722FB" w:rsidP="001C4B98">
            <w:pPr>
              <w:tabs>
                <w:tab w:val="clear" w:pos="567"/>
              </w:tabs>
              <w:spacing w:line="240" w:lineRule="auto"/>
              <w:jc w:val="center"/>
              <w:rPr>
                <w:sz w:val="24"/>
                <w:szCs w:val="24"/>
                <w:lang w:val="en-US"/>
              </w:rPr>
            </w:pPr>
          </w:p>
        </w:tc>
      </w:tr>
      <w:tr w:rsidR="00211724" w14:paraId="51EA6145" w14:textId="77777777" w:rsidTr="001C4B98">
        <w:tc>
          <w:tcPr>
            <w:tcW w:w="4675" w:type="dxa"/>
          </w:tcPr>
          <w:p w14:paraId="2635331E" w14:textId="77777777" w:rsidR="009722FB" w:rsidRPr="004169A9" w:rsidRDefault="00B60735" w:rsidP="004169A9">
            <w:pPr>
              <w:tabs>
                <w:tab w:val="clear" w:pos="567"/>
              </w:tabs>
              <w:spacing w:line="240" w:lineRule="auto"/>
              <w:rPr>
                <w:rFonts w:ascii="Times New Roman" w:hAnsi="Times New Roman" w:cs="Times New Roman"/>
                <w:b/>
                <w:lang w:val="sv-SE"/>
              </w:rPr>
            </w:pPr>
            <w:r w:rsidRPr="0012024C">
              <w:rPr>
                <w:rFonts w:ascii="Times New Roman" w:hAnsi="Times New Roman" w:cs="Times New Roman"/>
                <w:lang w:val="sv-SE"/>
              </w:rPr>
              <w:t>Om d</w:t>
            </w:r>
            <w:r w:rsidRPr="00E406E8">
              <w:rPr>
                <w:rFonts w:ascii="Times New Roman" w:hAnsi="Times New Roman" w:cs="Times New Roman"/>
                <w:lang w:val="sv-SE"/>
              </w:rPr>
              <w:t>in</w:t>
            </w:r>
            <w:r w:rsidRPr="0012024C">
              <w:rPr>
                <w:rFonts w:ascii="Times New Roman" w:hAnsi="Times New Roman" w:cs="Times New Roman"/>
                <w:lang w:val="sv-SE"/>
              </w:rPr>
              <w:t xml:space="preserve"> vårdnadsgivare, läkare eller sjuksköterska</w:t>
            </w:r>
            <w:r w:rsidRPr="00E406E8">
              <w:rPr>
                <w:rFonts w:ascii="Times New Roman" w:hAnsi="Times New Roman" w:cs="Times New Roman"/>
                <w:lang w:val="sv-SE"/>
              </w:rPr>
              <w:t xml:space="preserve"> ger injektionen kan de också injicera i yttre sidan av överarmen.</w:t>
            </w:r>
          </w:p>
        </w:tc>
        <w:tc>
          <w:tcPr>
            <w:tcW w:w="4675" w:type="dxa"/>
          </w:tcPr>
          <w:p w14:paraId="61F6BE2B" w14:textId="77777777" w:rsidR="009722FB" w:rsidRPr="003714E3" w:rsidRDefault="00B60735" w:rsidP="001C4B98">
            <w:pPr>
              <w:tabs>
                <w:tab w:val="clear" w:pos="567"/>
              </w:tabs>
              <w:spacing w:before="240" w:after="120" w:line="240" w:lineRule="auto"/>
              <w:jc w:val="center"/>
              <w:rPr>
                <w:sz w:val="24"/>
                <w:szCs w:val="24"/>
                <w:lang w:val="en-US"/>
              </w:rPr>
            </w:pPr>
            <w:r w:rsidRPr="003714E3">
              <w:rPr>
                <w:noProof/>
                <w:sz w:val="20"/>
                <w:lang w:val="en-US"/>
              </w:rPr>
              <w:drawing>
                <wp:inline distT="0" distB="0" distL="0" distR="0" wp14:anchorId="0893B4D5" wp14:editId="258CF645">
                  <wp:extent cx="1786390" cy="1673225"/>
                  <wp:effectExtent l="0" t="0" r="4445" b="3175"/>
                  <wp:docPr id="66" name="Picture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 name=""/>
                          <pic:cNvPicPr/>
                        </pic:nvPicPr>
                        <pic:blipFill>
                          <a:blip r:embed="rId57"/>
                          <a:stretch>
                            <a:fillRect/>
                          </a:stretch>
                        </pic:blipFill>
                        <pic:spPr>
                          <a:xfrm>
                            <a:off x="0" y="0"/>
                            <a:ext cx="1793774" cy="1680141"/>
                          </a:xfrm>
                          <a:prstGeom prst="rect">
                            <a:avLst/>
                          </a:prstGeom>
                        </pic:spPr>
                      </pic:pic>
                    </a:graphicData>
                  </a:graphic>
                </wp:inline>
              </w:drawing>
            </w:r>
          </w:p>
        </w:tc>
      </w:tr>
    </w:tbl>
    <w:p w14:paraId="27A27241" w14:textId="77777777" w:rsidR="009722FB" w:rsidRPr="00051474" w:rsidRDefault="009722FB" w:rsidP="009722FB">
      <w:pPr>
        <w:tabs>
          <w:tab w:val="clear" w:pos="567"/>
        </w:tabs>
        <w:spacing w:line="259" w:lineRule="auto"/>
        <w:rPr>
          <w:rFonts w:eastAsiaTheme="minorHAnsi"/>
          <w:lang w:val="en-US"/>
        </w:rPr>
      </w:pPr>
    </w:p>
    <w:p w14:paraId="1E05E774" w14:textId="77777777" w:rsidR="009722FB" w:rsidRPr="0017248F" w:rsidRDefault="00B60735" w:rsidP="009722FB">
      <w:pPr>
        <w:keepNext/>
        <w:keepLines/>
        <w:tabs>
          <w:tab w:val="clear" w:pos="567"/>
        </w:tabs>
        <w:spacing w:line="240" w:lineRule="auto"/>
        <w:rPr>
          <w:rFonts w:eastAsia="MS Mincho"/>
          <w:b/>
          <w:lang w:val="en-US" w:eastAsia="zh-CN"/>
        </w:rPr>
      </w:pPr>
      <w:r w:rsidRPr="002819C5">
        <w:rPr>
          <w:rFonts w:eastAsia="MS Mincho"/>
          <w:b/>
          <w:lang w:val="en-US" w:eastAsia="zh-CN"/>
        </w:rPr>
        <w:lastRenderedPageBreak/>
        <w:t>Inj</w:t>
      </w:r>
      <w:r w:rsidR="00447703" w:rsidRPr="004169A9">
        <w:rPr>
          <w:rFonts w:eastAsia="MS Mincho"/>
          <w:b/>
          <w:lang w:val="en-US" w:eastAsia="zh-CN"/>
        </w:rPr>
        <w:t>icera Xolair</w:t>
      </w:r>
    </w:p>
    <w:p w14:paraId="638D1DB0" w14:textId="77777777" w:rsidR="009722FB" w:rsidRPr="00447703" w:rsidRDefault="009722FB" w:rsidP="009722FB">
      <w:pPr>
        <w:keepNext/>
        <w:keepLines/>
        <w:tabs>
          <w:tab w:val="clear" w:pos="567"/>
        </w:tabs>
        <w:spacing w:line="240" w:lineRule="auto"/>
        <w:rPr>
          <w:rFonts w:eastAsia="MS Mincho"/>
          <w:bCs/>
          <w:lang w:val="en-US" w:eastAsia="zh-CN"/>
        </w:rPr>
      </w:pPr>
    </w:p>
    <w:tbl>
      <w:tblPr>
        <w:tblStyle w:val="TableGrid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57"/>
        <w:gridCol w:w="4614"/>
      </w:tblGrid>
      <w:tr w:rsidR="00211724" w:rsidRPr="00410B74" w14:paraId="42B16C06" w14:textId="77777777" w:rsidTr="00ED4568">
        <w:trPr>
          <w:cantSplit/>
        </w:trPr>
        <w:tc>
          <w:tcPr>
            <w:tcW w:w="4675" w:type="dxa"/>
          </w:tcPr>
          <w:p w14:paraId="37B8CCE5" w14:textId="77777777" w:rsidR="00447703" w:rsidRPr="004169A9" w:rsidRDefault="00B60735" w:rsidP="00447703">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Steg 6. Rengör injektionsstället</w:t>
            </w:r>
          </w:p>
          <w:p w14:paraId="47992C81" w14:textId="77777777" w:rsidR="00447703" w:rsidRPr="004169A9" w:rsidRDefault="00447703" w:rsidP="00447703">
            <w:pPr>
              <w:tabs>
                <w:tab w:val="clear" w:pos="567"/>
              </w:tabs>
              <w:spacing w:line="240" w:lineRule="auto"/>
              <w:rPr>
                <w:rFonts w:ascii="Times New Roman" w:hAnsi="Times New Roman" w:cs="Times New Roman"/>
                <w:bCs/>
                <w:lang w:val="sv-SE"/>
              </w:rPr>
            </w:pPr>
          </w:p>
          <w:p w14:paraId="5A4D3D5C" w14:textId="6A2607ED" w:rsidR="00447703" w:rsidRPr="004169A9" w:rsidRDefault="00B60735" w:rsidP="00447703">
            <w:pPr>
              <w:keepLines/>
              <w:tabs>
                <w:tab w:val="clear" w:pos="567"/>
                <w:tab w:val="left" w:pos="284"/>
              </w:tabs>
              <w:spacing w:line="240" w:lineRule="auto"/>
              <w:rPr>
                <w:rFonts w:ascii="Times New Roman" w:eastAsia="MS Mincho" w:hAnsi="Times New Roman" w:cs="Times New Roman"/>
                <w:lang w:val="sv-SE" w:eastAsia="zh-CN"/>
              </w:rPr>
            </w:pPr>
            <w:r w:rsidRPr="008C4737">
              <w:rPr>
                <w:rFonts w:ascii="Times New Roman" w:eastAsia="MS Mincho" w:hAnsi="Times New Roman" w:cs="Times New Roman"/>
                <w:lang w:val="sv-SE" w:eastAsia="zh-CN"/>
              </w:rPr>
              <w:t>Tvätta</w:t>
            </w:r>
            <w:r w:rsidR="00C9248B" w:rsidRPr="008C4737">
              <w:rPr>
                <w:rFonts w:ascii="Times New Roman" w:eastAsia="MS Mincho" w:hAnsi="Times New Roman" w:cs="Times New Roman"/>
                <w:lang w:val="sv-SE" w:eastAsia="zh-CN"/>
              </w:rPr>
              <w:t xml:space="preserve"> händerna.</w:t>
            </w:r>
          </w:p>
          <w:p w14:paraId="6037CCDC" w14:textId="77777777" w:rsidR="00447703" w:rsidRPr="004169A9" w:rsidRDefault="00447703" w:rsidP="00447703">
            <w:pPr>
              <w:keepLines/>
              <w:tabs>
                <w:tab w:val="clear" w:pos="567"/>
                <w:tab w:val="left" w:pos="284"/>
              </w:tabs>
              <w:spacing w:line="240" w:lineRule="auto"/>
              <w:rPr>
                <w:rFonts w:ascii="Times New Roman" w:eastAsia="MS Mincho" w:hAnsi="Times New Roman" w:cs="Times New Roman"/>
                <w:lang w:val="sv-SE" w:eastAsia="zh-CN"/>
              </w:rPr>
            </w:pPr>
          </w:p>
          <w:p w14:paraId="57BAF6FA" w14:textId="77777777" w:rsidR="00447703" w:rsidRPr="004169A9" w:rsidRDefault="00B60735" w:rsidP="00447703">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Rengör det valda injektionsstället med en spritkompress. Låt det torka innan du injicerar.</w:t>
            </w:r>
          </w:p>
          <w:p w14:paraId="3AA1B39B" w14:textId="77777777" w:rsidR="00447703" w:rsidRPr="004169A9" w:rsidRDefault="00447703" w:rsidP="00447703">
            <w:pPr>
              <w:keepLines/>
              <w:tabs>
                <w:tab w:val="clear" w:pos="567"/>
                <w:tab w:val="left" w:pos="284"/>
              </w:tabs>
              <w:spacing w:line="240" w:lineRule="auto"/>
              <w:rPr>
                <w:rFonts w:ascii="Times New Roman" w:eastAsia="MS Mincho" w:hAnsi="Times New Roman" w:cs="Times New Roman"/>
                <w:lang w:val="sv-SE" w:eastAsia="zh-CN"/>
              </w:rPr>
            </w:pPr>
          </w:p>
          <w:p w14:paraId="68741287" w14:textId="77777777" w:rsidR="009722FB" w:rsidRDefault="00B60735" w:rsidP="00447703">
            <w:pPr>
              <w:tabs>
                <w:tab w:val="clear" w:pos="567"/>
              </w:tabs>
              <w:spacing w:line="240" w:lineRule="auto"/>
              <w:rPr>
                <w:rFonts w:ascii="Times New Roman" w:hAnsi="Times New Roman" w:cs="Times New Roman"/>
                <w:bCs/>
                <w:lang w:val="sv-SE"/>
              </w:rPr>
            </w:pPr>
            <w:r w:rsidRPr="004169A9">
              <w:rPr>
                <w:rFonts w:ascii="Times New Roman" w:hAnsi="Times New Roman" w:cs="Times New Roman"/>
                <w:bCs/>
                <w:lang w:val="sv-SE"/>
              </w:rPr>
              <w:t>Rör</w:t>
            </w:r>
            <w:r w:rsidRPr="004169A9">
              <w:rPr>
                <w:rFonts w:ascii="Times New Roman" w:hAnsi="Times New Roman" w:cs="Times New Roman"/>
                <w:b/>
                <w:lang w:val="sv-SE"/>
              </w:rPr>
              <w:t xml:space="preserve"> inte </w:t>
            </w:r>
            <w:r w:rsidRPr="004169A9">
              <w:rPr>
                <w:rFonts w:ascii="Times New Roman" w:hAnsi="Times New Roman" w:cs="Times New Roman"/>
                <w:bCs/>
                <w:lang w:val="sv-SE"/>
              </w:rPr>
              <w:t xml:space="preserve">eller blås </w:t>
            </w:r>
            <w:r w:rsidRPr="004169A9">
              <w:rPr>
                <w:rFonts w:ascii="Times New Roman" w:hAnsi="Times New Roman" w:cs="Times New Roman"/>
                <w:b/>
                <w:lang w:val="sv-SE"/>
              </w:rPr>
              <w:t>inte</w:t>
            </w:r>
            <w:r w:rsidRPr="004169A9">
              <w:rPr>
                <w:rFonts w:ascii="Times New Roman" w:hAnsi="Times New Roman" w:cs="Times New Roman"/>
                <w:bCs/>
                <w:lang w:val="sv-SE"/>
              </w:rPr>
              <w:t xml:space="preserve"> på den rengjorda huden innan ju injicerar.</w:t>
            </w:r>
          </w:p>
          <w:p w14:paraId="47F7C159" w14:textId="77777777" w:rsidR="009848E2" w:rsidRPr="004169A9" w:rsidRDefault="009848E2" w:rsidP="00447703">
            <w:pPr>
              <w:tabs>
                <w:tab w:val="clear" w:pos="567"/>
              </w:tabs>
              <w:spacing w:line="240" w:lineRule="auto"/>
              <w:rPr>
                <w:rFonts w:ascii="Times New Roman" w:hAnsi="Times New Roman" w:cs="Times New Roman"/>
                <w:lang w:val="sv-SE"/>
              </w:rPr>
            </w:pPr>
          </w:p>
        </w:tc>
        <w:tc>
          <w:tcPr>
            <w:tcW w:w="4675" w:type="dxa"/>
          </w:tcPr>
          <w:p w14:paraId="06C15A4A" w14:textId="77777777" w:rsidR="009722FB" w:rsidRPr="00953657" w:rsidRDefault="009722FB" w:rsidP="009848E2">
            <w:pPr>
              <w:tabs>
                <w:tab w:val="clear" w:pos="567"/>
              </w:tabs>
              <w:spacing w:before="240" w:after="120" w:line="240" w:lineRule="auto"/>
              <w:jc w:val="center"/>
              <w:rPr>
                <w:rFonts w:ascii="Times New Roman" w:hAnsi="Times New Roman" w:cs="Times New Roman"/>
                <w:lang w:val="sv-SE"/>
              </w:rPr>
            </w:pPr>
          </w:p>
        </w:tc>
      </w:tr>
      <w:tr w:rsidR="00211724" w14:paraId="4177EA5C" w14:textId="77777777" w:rsidTr="001C4B98">
        <w:tc>
          <w:tcPr>
            <w:tcW w:w="4675" w:type="dxa"/>
          </w:tcPr>
          <w:p w14:paraId="2B8A034A"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510FD9" w:rsidRPr="004169A9">
              <w:rPr>
                <w:rFonts w:ascii="Times New Roman" w:hAnsi="Times New Roman" w:cs="Times New Roman"/>
                <w:b/>
                <w:lang w:val="sv-SE"/>
              </w:rPr>
              <w:t>g</w:t>
            </w:r>
            <w:r w:rsidRPr="004169A9">
              <w:rPr>
                <w:rFonts w:ascii="Times New Roman" w:hAnsi="Times New Roman" w:cs="Times New Roman"/>
                <w:b/>
                <w:lang w:val="sv-SE"/>
              </w:rPr>
              <w:t xml:space="preserve"> 7. </w:t>
            </w:r>
            <w:r w:rsidR="00510FD9" w:rsidRPr="004169A9">
              <w:rPr>
                <w:rFonts w:ascii="Times New Roman" w:hAnsi="Times New Roman" w:cs="Times New Roman"/>
                <w:b/>
                <w:lang w:val="sv-SE"/>
              </w:rPr>
              <w:t>Ta bort skyddslocket</w:t>
            </w:r>
          </w:p>
          <w:p w14:paraId="68ACF0F1"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4DA43D32" w14:textId="500B0CD4" w:rsidR="00510FD9"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 xml:space="preserve">Dra av </w:t>
            </w:r>
            <w:r w:rsidRPr="008C4737">
              <w:rPr>
                <w:rFonts w:ascii="Times New Roman" w:eastAsia="MS Mincho" w:hAnsi="Times New Roman" w:cs="Times New Roman"/>
                <w:lang w:val="sv-SE" w:eastAsia="zh-CN"/>
              </w:rPr>
              <w:t>skyddslocket rakt i pilens riktning.</w:t>
            </w:r>
          </w:p>
          <w:p w14:paraId="30CC735E"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2E72AC93" w14:textId="77777777" w:rsidR="009722FB" w:rsidRPr="004169A9" w:rsidRDefault="00B60735" w:rsidP="001C4B98">
            <w:pPr>
              <w:tabs>
                <w:tab w:val="clear" w:pos="567"/>
              </w:tabs>
              <w:spacing w:line="240" w:lineRule="auto"/>
              <w:rPr>
                <w:rFonts w:ascii="Times New Roman" w:hAnsi="Times New Roman" w:cs="Times New Roman"/>
                <w:lang w:val="sv-SE"/>
              </w:rPr>
            </w:pPr>
            <w:r w:rsidRPr="004169A9">
              <w:rPr>
                <w:rFonts w:ascii="Times New Roman" w:eastAsia="MS Mincho" w:hAnsi="Times New Roman" w:cs="Times New Roman"/>
                <w:bCs/>
                <w:lang w:val="sv-SE" w:eastAsia="zh-CN"/>
              </w:rPr>
              <w:t xml:space="preserve">Sätt </w:t>
            </w:r>
            <w:r w:rsidRPr="004169A9">
              <w:rPr>
                <w:rFonts w:ascii="Times New Roman" w:eastAsia="MS Mincho" w:hAnsi="Times New Roman" w:cs="Times New Roman"/>
                <w:b/>
                <w:lang w:val="sv-SE" w:eastAsia="zh-CN"/>
              </w:rPr>
              <w:t xml:space="preserve">inte </w:t>
            </w:r>
            <w:r w:rsidRPr="004169A9">
              <w:rPr>
                <w:rFonts w:ascii="Times New Roman" w:eastAsia="MS Mincho" w:hAnsi="Times New Roman" w:cs="Times New Roman"/>
                <w:bCs/>
                <w:lang w:val="sv-SE" w:eastAsia="zh-CN"/>
              </w:rPr>
              <w:t>tillbaka skyddslocket. Kasta skyddslocket.</w:t>
            </w:r>
          </w:p>
        </w:tc>
        <w:tc>
          <w:tcPr>
            <w:tcW w:w="4675" w:type="dxa"/>
          </w:tcPr>
          <w:p w14:paraId="00534B90" w14:textId="77777777" w:rsidR="009722FB" w:rsidRPr="00C95FC5" w:rsidRDefault="00B60735" w:rsidP="001C4B98">
            <w:pPr>
              <w:tabs>
                <w:tab w:val="clear" w:pos="567"/>
              </w:tabs>
              <w:spacing w:before="240" w:after="120" w:line="240" w:lineRule="auto"/>
              <w:jc w:val="center"/>
              <w:rPr>
                <w:rFonts w:ascii="Times New Roman" w:hAnsi="Times New Roman" w:cs="Times New Roman"/>
                <w:lang w:val="en-US"/>
              </w:rPr>
            </w:pPr>
            <w:r w:rsidRPr="003714E3">
              <w:rPr>
                <w:noProof/>
                <w:sz w:val="20"/>
                <w:lang w:val="en-US"/>
              </w:rPr>
              <w:drawing>
                <wp:inline distT="0" distB="0" distL="0" distR="0" wp14:anchorId="2BD072F5" wp14:editId="76D6FC30">
                  <wp:extent cx="2140516" cy="1901825"/>
                  <wp:effectExtent l="0" t="0" r="0" b="3175"/>
                  <wp:docPr id="68" name="Picture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 name=""/>
                          <pic:cNvPicPr/>
                        </pic:nvPicPr>
                        <pic:blipFill>
                          <a:blip r:embed="rId58"/>
                          <a:stretch>
                            <a:fillRect/>
                          </a:stretch>
                        </pic:blipFill>
                        <pic:spPr>
                          <a:xfrm>
                            <a:off x="0" y="0"/>
                            <a:ext cx="2148568" cy="1908979"/>
                          </a:xfrm>
                          <a:prstGeom prst="rect">
                            <a:avLst/>
                          </a:prstGeom>
                        </pic:spPr>
                      </pic:pic>
                    </a:graphicData>
                  </a:graphic>
                </wp:inline>
              </w:drawing>
            </w:r>
          </w:p>
          <w:p w14:paraId="168683B8" w14:textId="77777777" w:rsidR="009722FB" w:rsidRPr="003714E3" w:rsidRDefault="009722FB" w:rsidP="001C4B98">
            <w:pPr>
              <w:tabs>
                <w:tab w:val="clear" w:pos="567"/>
              </w:tabs>
              <w:spacing w:line="240" w:lineRule="auto"/>
              <w:jc w:val="center"/>
              <w:rPr>
                <w:sz w:val="24"/>
                <w:szCs w:val="24"/>
                <w:lang w:val="en-US"/>
              </w:rPr>
            </w:pPr>
          </w:p>
        </w:tc>
      </w:tr>
      <w:tr w:rsidR="00211724" w14:paraId="0BE9FA4D" w14:textId="77777777" w:rsidTr="001C4B98">
        <w:tc>
          <w:tcPr>
            <w:tcW w:w="4675" w:type="dxa"/>
          </w:tcPr>
          <w:p w14:paraId="30669C54" w14:textId="52F7F2E9"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1A1B72" w:rsidRPr="004169A9">
              <w:rPr>
                <w:rFonts w:ascii="Times New Roman" w:hAnsi="Times New Roman" w:cs="Times New Roman"/>
                <w:b/>
                <w:lang w:val="sv-SE"/>
              </w:rPr>
              <w:t>g</w:t>
            </w:r>
            <w:r w:rsidRPr="004169A9">
              <w:rPr>
                <w:rFonts w:ascii="Times New Roman" w:hAnsi="Times New Roman" w:cs="Times New Roman"/>
                <w:b/>
                <w:lang w:val="sv-SE"/>
              </w:rPr>
              <w:t xml:space="preserve"> 8. </w:t>
            </w:r>
            <w:r w:rsidR="00FA0FFF">
              <w:rPr>
                <w:rFonts w:ascii="Times New Roman" w:hAnsi="Times New Roman" w:cs="Times New Roman"/>
                <w:b/>
                <w:lang w:val="sv-SE"/>
              </w:rPr>
              <w:t>Injektionsp</w:t>
            </w:r>
            <w:r w:rsidR="001A1B72" w:rsidRPr="004169A9">
              <w:rPr>
                <w:rFonts w:ascii="Times New Roman" w:hAnsi="Times New Roman" w:cs="Times New Roman"/>
                <w:b/>
                <w:lang w:val="sv-SE"/>
              </w:rPr>
              <w:t>ennans position</w:t>
            </w:r>
          </w:p>
          <w:p w14:paraId="6B880473"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5C1FA9FC" w14:textId="68B350B5" w:rsidR="00510FD9" w:rsidRPr="004169A9" w:rsidRDefault="00B60735" w:rsidP="001C4B98">
            <w:pPr>
              <w:keepLines/>
              <w:tabs>
                <w:tab w:val="clear" w:pos="567"/>
                <w:tab w:val="left" w:pos="284"/>
              </w:tabs>
              <w:spacing w:line="240" w:lineRule="auto"/>
              <w:rPr>
                <w:rFonts w:ascii="Times New Roman" w:eastAsia="MS Mincho" w:hAnsi="Times New Roman" w:cs="Times New Roman"/>
                <w:b/>
                <w:bCs/>
                <w:lang w:val="sv-SE" w:eastAsia="zh-CN"/>
              </w:rPr>
            </w:pPr>
            <w:r w:rsidRPr="004169A9">
              <w:rPr>
                <w:rFonts w:ascii="Times New Roman" w:eastAsia="MS Mincho" w:hAnsi="Times New Roman" w:cs="Times New Roman"/>
                <w:lang w:val="sv-SE" w:eastAsia="zh-CN"/>
              </w:rPr>
              <w:t xml:space="preserve">Håll </w:t>
            </w:r>
            <w:r w:rsidR="00FA0FFF">
              <w:rPr>
                <w:rFonts w:ascii="Times New Roman" w:hAnsi="Times New Roman" w:cs="Times New Roman"/>
                <w:bCs/>
                <w:lang w:val="sv-SE"/>
              </w:rPr>
              <w:t>injektions</w:t>
            </w:r>
            <w:r w:rsidRPr="004169A9">
              <w:rPr>
                <w:rFonts w:ascii="Times New Roman" w:eastAsia="MS Mincho" w:hAnsi="Times New Roman" w:cs="Times New Roman"/>
                <w:lang w:val="sv-SE" w:eastAsia="zh-CN"/>
              </w:rPr>
              <w:t xml:space="preserve">pennan bekvämt </w:t>
            </w:r>
            <w:r w:rsidRPr="004169A9">
              <w:rPr>
                <w:rFonts w:ascii="Times New Roman" w:eastAsia="MS Mincho" w:hAnsi="Times New Roman" w:cs="Times New Roman"/>
                <w:b/>
                <w:bCs/>
                <w:lang w:val="sv-SE" w:eastAsia="zh-CN"/>
              </w:rPr>
              <w:t>med nålskyddet</w:t>
            </w:r>
            <w:r w:rsidR="001A1B72" w:rsidRPr="004169A9">
              <w:rPr>
                <w:rFonts w:ascii="Times New Roman" w:eastAsia="MS Mincho" w:hAnsi="Times New Roman" w:cs="Times New Roman"/>
                <w:b/>
                <w:bCs/>
                <w:lang w:val="sv-SE" w:eastAsia="zh-CN"/>
              </w:rPr>
              <w:t xml:space="preserve"> direkt mot huden.</w:t>
            </w:r>
          </w:p>
          <w:p w14:paraId="45C90C47"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4CE8D091" w14:textId="0D2EC2F1" w:rsidR="009722FB" w:rsidRPr="004169A9" w:rsidRDefault="00FA0FFF" w:rsidP="001C4B98">
            <w:pPr>
              <w:tabs>
                <w:tab w:val="clear" w:pos="567"/>
              </w:tabs>
              <w:spacing w:line="240" w:lineRule="auto"/>
              <w:rPr>
                <w:rFonts w:ascii="Times New Roman" w:hAnsi="Times New Roman" w:cs="Times New Roman"/>
                <w:lang w:val="sv-SE"/>
              </w:rPr>
            </w:pPr>
            <w:r>
              <w:rPr>
                <w:rFonts w:ascii="Times New Roman" w:hAnsi="Times New Roman" w:cs="Times New Roman"/>
                <w:bCs/>
                <w:lang w:val="sv-SE"/>
              </w:rPr>
              <w:t>Injektions</w:t>
            </w:r>
            <w:r>
              <w:rPr>
                <w:rFonts w:ascii="Times New Roman" w:hAnsi="Times New Roman" w:cs="Times New Roman"/>
                <w:lang w:val="sv-SE"/>
              </w:rPr>
              <w:t>p</w:t>
            </w:r>
            <w:r w:rsidR="00B60735" w:rsidRPr="004169A9">
              <w:rPr>
                <w:rFonts w:ascii="Times New Roman" w:hAnsi="Times New Roman" w:cs="Times New Roman"/>
                <w:lang w:val="sv-SE"/>
              </w:rPr>
              <w:t>ennan ska vara i 90° vinkel mot huden enligt bilden.</w:t>
            </w:r>
          </w:p>
        </w:tc>
        <w:tc>
          <w:tcPr>
            <w:tcW w:w="4675" w:type="dxa"/>
          </w:tcPr>
          <w:p w14:paraId="1A961D2D" w14:textId="77777777" w:rsidR="009722FB" w:rsidRPr="003714E3" w:rsidRDefault="00B60735" w:rsidP="001C4B98">
            <w:pPr>
              <w:tabs>
                <w:tab w:val="clear" w:pos="567"/>
              </w:tabs>
              <w:spacing w:before="240" w:after="120" w:line="240" w:lineRule="auto"/>
              <w:jc w:val="center"/>
              <w:rPr>
                <w:sz w:val="24"/>
                <w:szCs w:val="24"/>
                <w:lang w:val="en-US"/>
              </w:rPr>
            </w:pPr>
            <w:r w:rsidRPr="003714E3">
              <w:rPr>
                <w:noProof/>
                <w:sz w:val="20"/>
                <w:lang w:val="en-US"/>
              </w:rPr>
              <w:drawing>
                <wp:inline distT="0" distB="0" distL="0" distR="0" wp14:anchorId="3095BFD0" wp14:editId="7BEC6A7F">
                  <wp:extent cx="2066925" cy="1841442"/>
                  <wp:effectExtent l="0" t="0" r="0" b="6985"/>
                  <wp:docPr id="69" name="Picture 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 name=""/>
                          <pic:cNvPicPr/>
                        </pic:nvPicPr>
                        <pic:blipFill>
                          <a:blip r:embed="rId59"/>
                          <a:stretch>
                            <a:fillRect/>
                          </a:stretch>
                        </pic:blipFill>
                        <pic:spPr>
                          <a:xfrm>
                            <a:off x="0" y="0"/>
                            <a:ext cx="2082266" cy="1855109"/>
                          </a:xfrm>
                          <a:prstGeom prst="rect">
                            <a:avLst/>
                          </a:prstGeom>
                        </pic:spPr>
                      </pic:pic>
                    </a:graphicData>
                  </a:graphic>
                </wp:inline>
              </w:drawing>
            </w:r>
          </w:p>
        </w:tc>
      </w:tr>
      <w:tr w:rsidR="00211724" w14:paraId="0785B5C6" w14:textId="77777777" w:rsidTr="001C4B98">
        <w:tc>
          <w:tcPr>
            <w:tcW w:w="4675" w:type="dxa"/>
          </w:tcPr>
          <w:p w14:paraId="2A34233B"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1A1B72" w:rsidRPr="004169A9">
              <w:rPr>
                <w:rFonts w:ascii="Times New Roman" w:hAnsi="Times New Roman" w:cs="Times New Roman"/>
                <w:b/>
                <w:lang w:val="sv-SE"/>
              </w:rPr>
              <w:t>g</w:t>
            </w:r>
            <w:r w:rsidRPr="004169A9">
              <w:rPr>
                <w:rFonts w:ascii="Times New Roman" w:hAnsi="Times New Roman" w:cs="Times New Roman"/>
                <w:b/>
                <w:lang w:val="sv-SE"/>
              </w:rPr>
              <w:t xml:space="preserve"> 9. </w:t>
            </w:r>
            <w:r w:rsidR="001A1B72" w:rsidRPr="004169A9">
              <w:rPr>
                <w:rFonts w:ascii="Times New Roman" w:hAnsi="Times New Roman" w:cs="Times New Roman"/>
                <w:b/>
                <w:lang w:val="sv-SE"/>
              </w:rPr>
              <w:t>Påbörja injektion</w:t>
            </w:r>
          </w:p>
          <w:p w14:paraId="2D385E4F"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6686C84D" w14:textId="1C75CFB7" w:rsidR="009722FB" w:rsidRPr="004169A9" w:rsidRDefault="00B60735" w:rsidP="004169A9">
            <w:pPr>
              <w:tabs>
                <w:tab w:val="clear" w:pos="567"/>
              </w:tabs>
              <w:spacing w:line="240" w:lineRule="auto"/>
              <w:rPr>
                <w:rFonts w:ascii="Times New Roman" w:hAnsi="Times New Roman" w:cs="Times New Roman"/>
                <w:lang w:val="sv-SE"/>
              </w:rPr>
            </w:pPr>
            <w:r w:rsidRPr="004169A9">
              <w:rPr>
                <w:rFonts w:ascii="Times New Roman" w:eastAsia="MS Mincho" w:hAnsi="Times New Roman" w:cs="Times New Roman"/>
                <w:lang w:val="sv-SE" w:eastAsia="zh-CN"/>
              </w:rPr>
              <w:t>Tryck</w:t>
            </w:r>
            <w:r w:rsidR="00447703" w:rsidRPr="004169A9">
              <w:rPr>
                <w:rFonts w:ascii="Times New Roman" w:eastAsia="MS Mincho" w:hAnsi="Times New Roman" w:cs="Times New Roman"/>
                <w:lang w:val="sv-SE" w:eastAsia="zh-CN"/>
              </w:rPr>
              <w:t xml:space="preserve"> </w:t>
            </w:r>
            <w:r w:rsidR="00FA0FFF">
              <w:rPr>
                <w:rFonts w:ascii="Times New Roman" w:hAnsi="Times New Roman" w:cs="Times New Roman"/>
                <w:bCs/>
                <w:lang w:val="sv-SE"/>
              </w:rPr>
              <w:t>injektions</w:t>
            </w:r>
            <w:r w:rsidR="00447703" w:rsidRPr="004169A9">
              <w:rPr>
                <w:rFonts w:ascii="Times New Roman" w:eastAsia="MS Mincho" w:hAnsi="Times New Roman" w:cs="Times New Roman"/>
                <w:lang w:val="sv-SE" w:eastAsia="zh-CN"/>
              </w:rPr>
              <w:t>pennan nedåt</w:t>
            </w:r>
            <w:r w:rsidRPr="004169A9">
              <w:rPr>
                <w:rFonts w:ascii="Times New Roman" w:eastAsia="MS Mincho" w:hAnsi="Times New Roman" w:cs="Times New Roman"/>
                <w:lang w:val="sv-SE" w:eastAsia="zh-CN"/>
              </w:rPr>
              <w:t xml:space="preserve"> och håll </w:t>
            </w:r>
            <w:r w:rsidR="00522714">
              <w:rPr>
                <w:rFonts w:ascii="Times New Roman" w:hAnsi="Times New Roman" w:cs="Times New Roman"/>
                <w:bCs/>
                <w:lang w:val="sv-SE"/>
              </w:rPr>
              <w:t>injektions</w:t>
            </w:r>
            <w:r w:rsidRPr="004169A9">
              <w:rPr>
                <w:rFonts w:ascii="Times New Roman" w:eastAsia="MS Mincho" w:hAnsi="Times New Roman" w:cs="Times New Roman"/>
                <w:lang w:val="sv-SE" w:eastAsia="zh-CN"/>
              </w:rPr>
              <w:t>pennan stadigt mot huden.</w:t>
            </w:r>
            <w:r w:rsidR="00827610">
              <w:rPr>
                <w:rFonts w:ascii="Times New Roman" w:eastAsia="MS Mincho" w:hAnsi="Times New Roman" w:cs="Times New Roman"/>
                <w:lang w:val="sv-SE" w:eastAsia="zh-CN"/>
              </w:rPr>
              <w:t xml:space="preserve"> </w:t>
            </w:r>
            <w:r w:rsidRPr="004169A9">
              <w:rPr>
                <w:rFonts w:ascii="Times New Roman" w:eastAsia="MS Mincho" w:hAnsi="Times New Roman" w:cs="Times New Roman"/>
                <w:lang w:val="sv-SE" w:eastAsia="zh-CN"/>
              </w:rPr>
              <w:t xml:space="preserve">Lyssna efter det </w:t>
            </w:r>
            <w:r w:rsidRPr="004169A9">
              <w:rPr>
                <w:rFonts w:ascii="Times New Roman" w:eastAsia="MS Mincho" w:hAnsi="Times New Roman" w:cs="Times New Roman"/>
                <w:b/>
                <w:bCs/>
                <w:lang w:val="sv-SE" w:eastAsia="zh-CN"/>
              </w:rPr>
              <w:t>första klicket</w:t>
            </w:r>
            <w:r w:rsidRPr="004169A9">
              <w:rPr>
                <w:rFonts w:ascii="Times New Roman" w:eastAsia="MS Mincho" w:hAnsi="Times New Roman" w:cs="Times New Roman"/>
                <w:lang w:val="sv-SE" w:eastAsia="zh-CN"/>
              </w:rPr>
              <w:t xml:space="preserve"> som indikerar att injektionen har påbörjats.</w:t>
            </w:r>
          </w:p>
        </w:tc>
        <w:tc>
          <w:tcPr>
            <w:tcW w:w="4675" w:type="dxa"/>
          </w:tcPr>
          <w:p w14:paraId="5BBF1660" w14:textId="77777777" w:rsidR="009722FB" w:rsidRPr="0083448E" w:rsidRDefault="00B60735" w:rsidP="001C4B98">
            <w:pPr>
              <w:tabs>
                <w:tab w:val="clear" w:pos="567"/>
              </w:tabs>
              <w:spacing w:before="240" w:after="120" w:line="240" w:lineRule="auto"/>
              <w:jc w:val="center"/>
              <w:rPr>
                <w:rFonts w:ascii="Times New Roman" w:hAnsi="Times New Roman" w:cs="Times New Roman"/>
                <w:lang w:val="en-US"/>
              </w:rPr>
            </w:pPr>
            <w:r w:rsidRPr="00FB28AA">
              <w:rPr>
                <w:noProof/>
                <w:lang w:val="en-US"/>
              </w:rPr>
              <mc:AlternateContent>
                <mc:Choice Requires="wps">
                  <w:drawing>
                    <wp:anchor distT="45720" distB="45720" distL="114300" distR="114300" simplePos="0" relativeHeight="252536832" behindDoc="0" locked="0" layoutInCell="1" allowOverlap="1" wp14:anchorId="37BE8578" wp14:editId="231325D6">
                      <wp:simplePos x="0" y="0"/>
                      <wp:positionH relativeFrom="column">
                        <wp:posOffset>1518285</wp:posOffset>
                      </wp:positionH>
                      <wp:positionV relativeFrom="paragraph">
                        <wp:posOffset>413385</wp:posOffset>
                      </wp:positionV>
                      <wp:extent cx="809625" cy="219075"/>
                      <wp:effectExtent l="0" t="0" r="9525" b="9525"/>
                      <wp:wrapNone/>
                      <wp:docPr id="30781574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9625" cy="219075"/>
                              </a:xfrm>
                              <a:prstGeom prst="rect">
                                <a:avLst/>
                              </a:prstGeom>
                              <a:solidFill>
                                <a:schemeClr val="bg1">
                                  <a:lumMod val="75000"/>
                                </a:schemeClr>
                              </a:solidFill>
                              <a:ln w="9525">
                                <a:noFill/>
                                <a:miter lim="800000"/>
                                <a:headEnd/>
                                <a:tailEnd/>
                              </a:ln>
                            </wps:spPr>
                            <wps:txbx>
                              <w:txbxContent>
                                <w:p w14:paraId="29B10422" w14:textId="77777777" w:rsidR="00827610" w:rsidRPr="00FA1726" w:rsidRDefault="00B60735" w:rsidP="00827610">
                                  <w:pPr>
                                    <w:spacing w:line="240" w:lineRule="auto"/>
                                    <w:rPr>
                                      <w:b/>
                                      <w:bCs/>
                                      <w:sz w:val="20"/>
                                      <w:szCs w:val="20"/>
                                    </w:rPr>
                                  </w:pPr>
                                  <w:r w:rsidRPr="00FA1726">
                                    <w:rPr>
                                      <w:b/>
                                      <w:bCs/>
                                      <w:sz w:val="20"/>
                                      <w:szCs w:val="20"/>
                                    </w:rPr>
                                    <w:t>1</w:t>
                                  </w:r>
                                  <w:r w:rsidR="00C15930" w:rsidRPr="00FA1726">
                                    <w:rPr>
                                      <w:b/>
                                      <w:bCs/>
                                      <w:sz w:val="20"/>
                                      <w:szCs w:val="20"/>
                                    </w:rPr>
                                    <w:t>:a</w:t>
                                  </w:r>
                                  <w:r w:rsidRPr="00FB28AA">
                                    <w:rPr>
                                      <w:b/>
                                      <w:bCs/>
                                    </w:rPr>
                                    <w:t xml:space="preserve"> </w:t>
                                  </w:r>
                                  <w:r w:rsidR="00C15930" w:rsidRPr="00FA1726">
                                    <w:rPr>
                                      <w:b/>
                                      <w:bCs/>
                                      <w:sz w:val="20"/>
                                      <w:szCs w:val="20"/>
                                    </w:rPr>
                                    <w:t>KLICKET</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37BE8578" id="_x0000_s1340" type="#_x0000_t202" style="position:absolute;left:0;text-align:left;margin-left:119.55pt;margin-top:32.55pt;width:63.75pt;height:17.25pt;z-index:2525368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A2PODQIAAPcDAAAOAAAAZHJzL2Uyb0RvYy54bWysU9uO0zAQfUfiHyy/06RF3d1GTVfQZRHS&#10;cpEWPmDiOI2F7TG222T5esZOU25vCD9Y49uZOWeOt7ej0ewkfVBoa75clJxJK7BV9lDzL5/vX9xw&#10;FiLYFjRaWfMnGfjt7vmz7eAqucIedSs9IxAbqsHVvI/RVUURRC8NhAU6aemwQ28g0tIfitbDQOhG&#10;F6uyvCoG9K3zKGQItHs3HfJdxu86KeLHrgsyMl1zqi3m2ee5SXOx20J18OB6Jc5lwD9UYUBZSnqB&#10;uoMI7OjVX1BGCY8Bu7gQaArsOiVk5kBsluUfbB57cDJzIXGCu8gU/h+s+HB6dJ88i+NrHKmBmURw&#10;Dyi+BmZx34M9yFfe49BLaCnxMklWDC5U56dJ6lCFBNIM77GlJsMxYgYaO2+SKsSTETo14Okiuhwj&#10;E7R5U26uVmvOBB2tlpvyep0zQDU/dj7EtxINS0HNPfU0g8PpIcRUDFTzlZQroFbtvdI6L5KP5F57&#10;dgJyQHOYCOqjoUqnvet1WWYfEE62XbqeUX9D0pYNNd+sqdQEbDGlyO4xKpKFtTKJSxqTqZJeb2yb&#10;r0RQeoopibZnAZNmk3pxbEam2pq/XObXSdEG2yfS1OPkWfpjFPTov3M2kF9rHr4dwUvO9DtLfUnm&#10;ngM/B80cgBX0tOaRsyncx/wJ5l6SuzLl809I9v11nQv++V93PwAAAP//AwBQSwMEFAAGAAgAAAAh&#10;ADaXhsDdAAAACQEAAA8AAABkcnMvZG93bnJldi54bWxMj8tOwzAQRfdI/IM1SOyo01S1SIhToVaw&#10;RU0Razce4qjxQ7GbJn/PsILVaDRH956pdrMd2IRj7L2TsF5lwNC1Xveuk/B5ent6BhaTcloN3qGE&#10;BSPs6vu7SpXa39wRpyZ1jEJcLJUEk1IoOY+tQaviygd0dPv2o1WJ1rHjelQ3CrcDz7NMcKt6Rw1G&#10;BdwbbC/N1VJJYQ7L4eOiQzrum3xewvT+tZXy8WF+fQGWcE5/MPzqkzrU5HT2V6cjGyTkm2JNqASx&#10;pUnARggB7CyhKATwuuL/P6h/AAAA//8DAFBLAQItABQABgAIAAAAIQC2gziS/gAAAOEBAAATAAAA&#10;AAAAAAAAAAAAAAAAAABbQ29udGVudF9UeXBlc10ueG1sUEsBAi0AFAAGAAgAAAAhADj9If/WAAAA&#10;lAEAAAsAAAAAAAAAAAAAAAAALwEAAF9yZWxzLy5yZWxzUEsBAi0AFAAGAAgAAAAhAM4DY84NAgAA&#10;9wMAAA4AAAAAAAAAAAAAAAAALgIAAGRycy9lMm9Eb2MueG1sUEsBAi0AFAAGAAgAAAAhADaXhsDd&#10;AAAACQEAAA8AAAAAAAAAAAAAAAAAZwQAAGRycy9kb3ducmV2LnhtbFBLBQYAAAAABAAEAPMAAABx&#10;BQAAAAA=&#10;" fillcolor="#bfbfbf [2412]" stroked="f">
                      <v:textbox inset="0,0,0,0">
                        <w:txbxContent>
                          <w:p w14:paraId="29B10422" w14:textId="77777777" w:rsidR="00827610" w:rsidRPr="00FA1726" w:rsidRDefault="00B60735" w:rsidP="00827610">
                            <w:pPr>
                              <w:spacing w:line="240" w:lineRule="auto"/>
                              <w:rPr>
                                <w:b/>
                                <w:bCs/>
                                <w:sz w:val="20"/>
                                <w:szCs w:val="20"/>
                              </w:rPr>
                            </w:pPr>
                            <w:r w:rsidRPr="00FA1726">
                              <w:rPr>
                                <w:b/>
                                <w:bCs/>
                                <w:sz w:val="20"/>
                                <w:szCs w:val="20"/>
                              </w:rPr>
                              <w:t>1</w:t>
                            </w:r>
                            <w:r w:rsidR="00C15930" w:rsidRPr="00FA1726">
                              <w:rPr>
                                <w:b/>
                                <w:bCs/>
                                <w:sz w:val="20"/>
                                <w:szCs w:val="20"/>
                              </w:rPr>
                              <w:t>:a</w:t>
                            </w:r>
                            <w:r w:rsidRPr="00FB28AA">
                              <w:rPr>
                                <w:b/>
                                <w:bCs/>
                              </w:rPr>
                              <w:t xml:space="preserve"> </w:t>
                            </w:r>
                            <w:r w:rsidR="00C15930" w:rsidRPr="00FA1726">
                              <w:rPr>
                                <w:b/>
                                <w:bCs/>
                                <w:sz w:val="20"/>
                                <w:szCs w:val="20"/>
                              </w:rPr>
                              <w:t>KLICKET</w:t>
                            </w:r>
                          </w:p>
                        </w:txbxContent>
                      </v:textbox>
                    </v:shape>
                  </w:pict>
                </mc:Fallback>
              </mc:AlternateContent>
            </w:r>
            <w:r>
              <w:rPr>
                <w:noProof/>
              </w:rPr>
              <w:drawing>
                <wp:inline distT="0" distB="0" distL="0" distR="0" wp14:anchorId="309F4308" wp14:editId="68DB5DE6">
                  <wp:extent cx="2183660" cy="2295519"/>
                  <wp:effectExtent l="0" t="0" r="7620" b="0"/>
                  <wp:docPr id="70" name="Picture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 name="Picture 6"/>
                          <pic:cNvPicPr/>
                        </pic:nvPicPr>
                        <pic:blipFill>
                          <a:blip r:embed="rId60">
                            <a:extLst>
                              <a:ext uri="{28A0092B-C50C-407E-A947-70E740481C1C}">
                                <a14:useLocalDpi xmlns:a14="http://schemas.microsoft.com/office/drawing/2010/main" val="0"/>
                              </a:ext>
                            </a:extLst>
                          </a:blip>
                          <a:stretch>
                            <a:fillRect/>
                          </a:stretch>
                        </pic:blipFill>
                        <pic:spPr>
                          <a:xfrm>
                            <a:off x="0" y="0"/>
                            <a:ext cx="2194097" cy="2306491"/>
                          </a:xfrm>
                          <a:prstGeom prst="rect">
                            <a:avLst/>
                          </a:prstGeom>
                        </pic:spPr>
                      </pic:pic>
                    </a:graphicData>
                  </a:graphic>
                </wp:inline>
              </w:drawing>
            </w:r>
          </w:p>
          <w:p w14:paraId="4CCA4A00" w14:textId="77777777" w:rsidR="009722FB" w:rsidRPr="003714E3" w:rsidRDefault="009722FB" w:rsidP="001C4B98">
            <w:pPr>
              <w:tabs>
                <w:tab w:val="clear" w:pos="567"/>
              </w:tabs>
              <w:spacing w:line="240" w:lineRule="auto"/>
              <w:jc w:val="center"/>
              <w:rPr>
                <w:sz w:val="24"/>
                <w:szCs w:val="24"/>
                <w:lang w:val="en-US"/>
              </w:rPr>
            </w:pPr>
          </w:p>
        </w:tc>
      </w:tr>
      <w:tr w:rsidR="00211724" w14:paraId="77E9AD9E" w14:textId="77777777" w:rsidTr="001C4B98">
        <w:tc>
          <w:tcPr>
            <w:tcW w:w="4675" w:type="dxa"/>
          </w:tcPr>
          <w:p w14:paraId="2F9B2341"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lastRenderedPageBreak/>
              <w:t>Ste</w:t>
            </w:r>
            <w:r w:rsidR="001A1B72" w:rsidRPr="004169A9">
              <w:rPr>
                <w:rFonts w:ascii="Times New Roman" w:hAnsi="Times New Roman" w:cs="Times New Roman"/>
                <w:b/>
                <w:lang w:val="sv-SE"/>
              </w:rPr>
              <w:t>g</w:t>
            </w:r>
            <w:r w:rsidRPr="004169A9">
              <w:rPr>
                <w:rFonts w:ascii="Times New Roman" w:hAnsi="Times New Roman" w:cs="Times New Roman"/>
                <w:b/>
                <w:lang w:val="sv-SE"/>
              </w:rPr>
              <w:t xml:space="preserve"> 10. </w:t>
            </w:r>
            <w:r w:rsidR="001A1B72" w:rsidRPr="004169A9">
              <w:rPr>
                <w:rFonts w:ascii="Times New Roman" w:hAnsi="Times New Roman" w:cs="Times New Roman"/>
                <w:b/>
                <w:lang w:val="sv-SE"/>
              </w:rPr>
              <w:t>Övervaka injektionen</w:t>
            </w:r>
          </w:p>
          <w:p w14:paraId="6DA44289"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51997E60" w14:textId="6DA6FF8C" w:rsidR="009722FB" w:rsidRPr="004169A9" w:rsidRDefault="00B60735" w:rsidP="004169A9">
            <w:pPr>
              <w:tabs>
                <w:tab w:val="clear" w:pos="567"/>
              </w:tabs>
              <w:spacing w:line="240" w:lineRule="auto"/>
              <w:rPr>
                <w:rFonts w:ascii="Times New Roman" w:hAnsi="Times New Roman" w:cs="Times New Roman"/>
                <w:lang w:val="sv-SE"/>
              </w:rPr>
            </w:pPr>
            <w:r w:rsidRPr="004169A9">
              <w:rPr>
                <w:rFonts w:ascii="Times New Roman" w:hAnsi="Times New Roman" w:cs="Times New Roman"/>
                <w:lang w:val="sv-SE"/>
              </w:rPr>
              <w:t xml:space="preserve">Fortsätt att hålla </w:t>
            </w:r>
            <w:r w:rsidR="00074DFF">
              <w:rPr>
                <w:rFonts w:ascii="Times New Roman" w:hAnsi="Times New Roman" w:cs="Times New Roman"/>
                <w:bCs/>
                <w:lang w:val="sv-SE"/>
              </w:rPr>
              <w:t>injektions</w:t>
            </w:r>
            <w:r w:rsidRPr="004169A9">
              <w:rPr>
                <w:rFonts w:ascii="Times New Roman" w:hAnsi="Times New Roman" w:cs="Times New Roman"/>
                <w:lang w:val="sv-SE"/>
              </w:rPr>
              <w:t>pennan stadigt mot huden. Den gröna indikatorn visar förloppet av injektionen.</w:t>
            </w:r>
          </w:p>
        </w:tc>
        <w:tc>
          <w:tcPr>
            <w:tcW w:w="4675" w:type="dxa"/>
          </w:tcPr>
          <w:p w14:paraId="0892056A" w14:textId="77777777" w:rsidR="009722FB" w:rsidRPr="0083448E" w:rsidRDefault="00B60735" w:rsidP="001C4B98">
            <w:pPr>
              <w:tabs>
                <w:tab w:val="clear" w:pos="567"/>
              </w:tabs>
              <w:spacing w:before="240" w:after="120" w:line="240" w:lineRule="auto"/>
              <w:jc w:val="center"/>
              <w:rPr>
                <w:rFonts w:ascii="Times New Roman" w:hAnsi="Times New Roman" w:cs="Times New Roman"/>
                <w:lang w:val="en-US"/>
              </w:rPr>
            </w:pPr>
            <w:r w:rsidRPr="003714E3">
              <w:rPr>
                <w:noProof/>
                <w:sz w:val="20"/>
                <w:lang w:val="en-US"/>
              </w:rPr>
              <w:drawing>
                <wp:inline distT="0" distB="0" distL="0" distR="0" wp14:anchorId="42AE3225" wp14:editId="2FC69D5E">
                  <wp:extent cx="2309797" cy="2442259"/>
                  <wp:effectExtent l="0" t="0" r="0" b="0"/>
                  <wp:docPr id="71" name="Pictur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 name=""/>
                          <pic:cNvPicPr/>
                        </pic:nvPicPr>
                        <pic:blipFill>
                          <a:blip r:embed="rId61"/>
                          <a:stretch>
                            <a:fillRect/>
                          </a:stretch>
                        </pic:blipFill>
                        <pic:spPr>
                          <a:xfrm>
                            <a:off x="0" y="0"/>
                            <a:ext cx="2327379" cy="2460850"/>
                          </a:xfrm>
                          <a:prstGeom prst="rect">
                            <a:avLst/>
                          </a:prstGeom>
                        </pic:spPr>
                      </pic:pic>
                    </a:graphicData>
                  </a:graphic>
                </wp:inline>
              </w:drawing>
            </w:r>
          </w:p>
          <w:p w14:paraId="64E6737F" w14:textId="77777777" w:rsidR="009722FB" w:rsidRPr="003714E3" w:rsidRDefault="009722FB" w:rsidP="001C4B98">
            <w:pPr>
              <w:tabs>
                <w:tab w:val="clear" w:pos="567"/>
              </w:tabs>
              <w:spacing w:line="240" w:lineRule="auto"/>
              <w:jc w:val="center"/>
              <w:rPr>
                <w:sz w:val="24"/>
                <w:szCs w:val="24"/>
                <w:lang w:val="en-US"/>
              </w:rPr>
            </w:pPr>
          </w:p>
        </w:tc>
      </w:tr>
      <w:tr w:rsidR="00211724" w14:paraId="69FAA11D" w14:textId="77777777" w:rsidTr="004169A9">
        <w:trPr>
          <w:trHeight w:val="3622"/>
        </w:trPr>
        <w:tc>
          <w:tcPr>
            <w:tcW w:w="4675" w:type="dxa"/>
          </w:tcPr>
          <w:p w14:paraId="5AB68879" w14:textId="77777777" w:rsidR="009722FB" w:rsidRPr="00827610" w:rsidRDefault="00B60735" w:rsidP="001C4B98">
            <w:pPr>
              <w:keepLines/>
              <w:tabs>
                <w:tab w:val="clear" w:pos="567"/>
                <w:tab w:val="left" w:pos="284"/>
              </w:tabs>
              <w:spacing w:line="240" w:lineRule="auto"/>
              <w:rPr>
                <w:rFonts w:ascii="Times New Roman" w:eastAsia="MS Mincho" w:hAnsi="Times New Roman" w:cs="Times New Roman"/>
                <w:b/>
                <w:lang w:val="sv-SE" w:eastAsia="zh-CN"/>
              </w:rPr>
            </w:pPr>
            <w:r w:rsidRPr="00827610">
              <w:rPr>
                <w:rFonts w:ascii="Times New Roman" w:eastAsia="MS Mincho" w:hAnsi="Times New Roman" w:cs="Times New Roman"/>
                <w:b/>
                <w:lang w:val="sv-SE" w:eastAsia="zh-CN"/>
              </w:rPr>
              <w:t>Ste</w:t>
            </w:r>
            <w:r w:rsidR="001A1B72" w:rsidRPr="00827610">
              <w:rPr>
                <w:rFonts w:ascii="Times New Roman" w:eastAsia="MS Mincho" w:hAnsi="Times New Roman" w:cs="Times New Roman"/>
                <w:b/>
                <w:lang w:val="sv-SE" w:eastAsia="zh-CN"/>
              </w:rPr>
              <w:t>g</w:t>
            </w:r>
            <w:r w:rsidRPr="00827610">
              <w:rPr>
                <w:rFonts w:ascii="Times New Roman" w:hAnsi="Times New Roman" w:cs="Times New Roman"/>
                <w:lang w:val="sv-SE"/>
              </w:rPr>
              <w:t> </w:t>
            </w:r>
            <w:r w:rsidRPr="00827610">
              <w:rPr>
                <w:rFonts w:ascii="Times New Roman" w:eastAsia="MS Mincho" w:hAnsi="Times New Roman" w:cs="Times New Roman"/>
                <w:b/>
                <w:lang w:val="sv-SE" w:eastAsia="zh-CN"/>
              </w:rPr>
              <w:t xml:space="preserve">11. </w:t>
            </w:r>
            <w:r w:rsidR="001A1B72" w:rsidRPr="00827610">
              <w:rPr>
                <w:rFonts w:ascii="Times New Roman" w:eastAsia="MS Mincho" w:hAnsi="Times New Roman" w:cs="Times New Roman"/>
                <w:b/>
                <w:lang w:val="sv-SE" w:eastAsia="zh-CN"/>
              </w:rPr>
              <w:t>Slutför injektionen</w:t>
            </w:r>
          </w:p>
          <w:p w14:paraId="279E7063" w14:textId="77777777" w:rsidR="009722FB" w:rsidRPr="00827610"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044A450F" w14:textId="77777777" w:rsidR="009722FB" w:rsidRPr="00827610"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827610">
              <w:rPr>
                <w:rFonts w:ascii="Times New Roman" w:eastAsia="MS Mincho" w:hAnsi="Times New Roman" w:cs="Times New Roman"/>
                <w:lang w:val="sv-SE" w:eastAsia="zh-CN"/>
              </w:rPr>
              <w:t>L</w:t>
            </w:r>
            <w:r w:rsidR="001A1B72" w:rsidRPr="00827610">
              <w:rPr>
                <w:rFonts w:ascii="Times New Roman" w:eastAsia="MS Mincho" w:hAnsi="Times New Roman" w:cs="Times New Roman"/>
                <w:lang w:val="sv-SE" w:eastAsia="zh-CN"/>
              </w:rPr>
              <w:t xml:space="preserve">yssna efter det </w:t>
            </w:r>
            <w:r w:rsidR="001A1B72" w:rsidRPr="00827610">
              <w:rPr>
                <w:rFonts w:ascii="Times New Roman" w:eastAsia="MS Mincho" w:hAnsi="Times New Roman" w:cs="Times New Roman"/>
                <w:b/>
                <w:bCs/>
                <w:lang w:val="sv-SE" w:eastAsia="zh-CN"/>
              </w:rPr>
              <w:t>andra klicket</w:t>
            </w:r>
            <w:r w:rsidRPr="00827610">
              <w:rPr>
                <w:rFonts w:ascii="Times New Roman" w:eastAsia="MS Mincho" w:hAnsi="Times New Roman" w:cs="Times New Roman"/>
                <w:lang w:val="sv-SE" w:eastAsia="zh-CN"/>
              </w:rPr>
              <w:t xml:space="preserve">. </w:t>
            </w:r>
            <w:r w:rsidR="00E557E3" w:rsidRPr="00827610">
              <w:rPr>
                <w:rFonts w:ascii="Times New Roman" w:eastAsia="MS Mincho" w:hAnsi="Times New Roman" w:cs="Times New Roman"/>
                <w:lang w:val="sv-SE" w:eastAsia="zh-CN"/>
              </w:rPr>
              <w:t xml:space="preserve">Det indikerar att injektionen </w:t>
            </w:r>
            <w:r w:rsidR="00E557E3" w:rsidRPr="00827610">
              <w:rPr>
                <w:rFonts w:ascii="Times New Roman" w:eastAsia="MS Mincho" w:hAnsi="Times New Roman" w:cs="Times New Roman"/>
                <w:b/>
                <w:bCs/>
                <w:lang w:val="sv-SE" w:eastAsia="zh-CN"/>
              </w:rPr>
              <w:t>nästan</w:t>
            </w:r>
            <w:r w:rsidR="00E557E3" w:rsidRPr="00827610">
              <w:rPr>
                <w:rFonts w:ascii="Times New Roman" w:eastAsia="MS Mincho" w:hAnsi="Times New Roman" w:cs="Times New Roman"/>
                <w:lang w:val="sv-SE" w:eastAsia="zh-CN"/>
              </w:rPr>
              <w:t xml:space="preserve"> är klar.</w:t>
            </w:r>
          </w:p>
          <w:p w14:paraId="304801AE" w14:textId="77777777" w:rsidR="009722FB" w:rsidRPr="00827610"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557530A6" w14:textId="7D2697A6" w:rsidR="009722FB" w:rsidRDefault="00B60735" w:rsidP="004169A9">
            <w:pPr>
              <w:tabs>
                <w:tab w:val="clear" w:pos="567"/>
              </w:tabs>
              <w:spacing w:line="240" w:lineRule="auto"/>
              <w:rPr>
                <w:rFonts w:ascii="Times New Roman" w:eastAsia="MS Mincho" w:hAnsi="Times New Roman" w:cs="Times New Roman"/>
                <w:bCs/>
                <w:lang w:val="sv-SE" w:eastAsia="zh-CN"/>
              </w:rPr>
            </w:pPr>
            <w:r w:rsidRPr="00827610">
              <w:rPr>
                <w:rFonts w:ascii="Times New Roman" w:eastAsia="MS Mincho" w:hAnsi="Times New Roman" w:cs="Times New Roman"/>
                <w:b/>
                <w:lang w:val="sv-SE" w:eastAsia="zh-CN"/>
              </w:rPr>
              <w:t xml:space="preserve">Fortsätt att hålla </w:t>
            </w:r>
            <w:r w:rsidR="00074DFF">
              <w:rPr>
                <w:rFonts w:ascii="Times New Roman" w:eastAsia="MS Mincho" w:hAnsi="Times New Roman" w:cs="Times New Roman"/>
                <w:b/>
                <w:lang w:val="sv-SE" w:eastAsia="zh-CN"/>
              </w:rPr>
              <w:t>injektions</w:t>
            </w:r>
            <w:r w:rsidRPr="00827610">
              <w:rPr>
                <w:rFonts w:ascii="Times New Roman" w:eastAsia="MS Mincho" w:hAnsi="Times New Roman" w:cs="Times New Roman"/>
                <w:b/>
                <w:lang w:val="sv-SE" w:eastAsia="zh-CN"/>
              </w:rPr>
              <w:t xml:space="preserve">pennan i samma position tills den gröna indikatorn har slutat att röra sig för att säkerställa att injektionen är klar. </w:t>
            </w:r>
            <w:r w:rsidRPr="00827610">
              <w:rPr>
                <w:rFonts w:ascii="Times New Roman" w:eastAsia="MS Mincho" w:hAnsi="Times New Roman" w:cs="Times New Roman"/>
                <w:bCs/>
                <w:lang w:val="sv-SE" w:eastAsia="zh-CN"/>
              </w:rPr>
              <w:t xml:space="preserve">Ta bort </w:t>
            </w:r>
            <w:r w:rsidR="00074DFF">
              <w:rPr>
                <w:rFonts w:ascii="Times New Roman" w:hAnsi="Times New Roman" w:cs="Times New Roman"/>
                <w:bCs/>
                <w:lang w:val="sv-SE"/>
              </w:rPr>
              <w:t>injektions</w:t>
            </w:r>
            <w:r w:rsidRPr="00827610">
              <w:rPr>
                <w:rFonts w:ascii="Times New Roman" w:eastAsia="MS Mincho" w:hAnsi="Times New Roman" w:cs="Times New Roman"/>
                <w:bCs/>
                <w:lang w:val="sv-SE" w:eastAsia="zh-CN"/>
              </w:rPr>
              <w:t>pennan från huden. Nålen täcks automatiskt av nålskyddet. Injektionen är nu klar.</w:t>
            </w:r>
          </w:p>
          <w:p w14:paraId="0BD8323D" w14:textId="77777777" w:rsidR="009848E2" w:rsidRPr="004169A9" w:rsidRDefault="009848E2" w:rsidP="004169A9">
            <w:pPr>
              <w:tabs>
                <w:tab w:val="clear" w:pos="567"/>
              </w:tabs>
              <w:spacing w:line="240" w:lineRule="auto"/>
              <w:rPr>
                <w:rFonts w:ascii="Times New Roman" w:hAnsi="Times New Roman" w:cs="Times New Roman"/>
                <w:lang w:val="en-US"/>
              </w:rPr>
            </w:pPr>
          </w:p>
        </w:tc>
        <w:tc>
          <w:tcPr>
            <w:tcW w:w="4675" w:type="dxa"/>
          </w:tcPr>
          <w:p w14:paraId="000C1126" w14:textId="77777777" w:rsidR="009722FB" w:rsidRPr="003714E3" w:rsidRDefault="00B60735" w:rsidP="009848E2">
            <w:pPr>
              <w:tabs>
                <w:tab w:val="clear" w:pos="567"/>
              </w:tabs>
              <w:spacing w:before="240" w:after="120" w:line="240" w:lineRule="auto"/>
              <w:jc w:val="center"/>
              <w:rPr>
                <w:sz w:val="24"/>
                <w:szCs w:val="24"/>
                <w:lang w:val="en-US"/>
              </w:rPr>
            </w:pPr>
            <w:r w:rsidRPr="00FB28AA">
              <w:rPr>
                <w:noProof/>
                <w:lang w:val="en-US"/>
              </w:rPr>
              <mc:AlternateContent>
                <mc:Choice Requires="wps">
                  <w:drawing>
                    <wp:anchor distT="45720" distB="45720" distL="114300" distR="114300" simplePos="0" relativeHeight="252540928" behindDoc="0" locked="0" layoutInCell="1" allowOverlap="1" wp14:anchorId="718FF683" wp14:editId="3AF0F7DA">
                      <wp:simplePos x="0" y="0"/>
                      <wp:positionH relativeFrom="column">
                        <wp:posOffset>1546860</wp:posOffset>
                      </wp:positionH>
                      <wp:positionV relativeFrom="paragraph">
                        <wp:posOffset>575945</wp:posOffset>
                      </wp:positionV>
                      <wp:extent cx="753110" cy="190500"/>
                      <wp:effectExtent l="0" t="0" r="8890" b="0"/>
                      <wp:wrapNone/>
                      <wp:docPr id="30781584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110" cy="190500"/>
                              </a:xfrm>
                              <a:prstGeom prst="rect">
                                <a:avLst/>
                              </a:prstGeom>
                              <a:solidFill>
                                <a:sysClr val="window" lastClr="FFFFFF">
                                  <a:lumMod val="75000"/>
                                </a:sysClr>
                              </a:solidFill>
                              <a:ln w="9525">
                                <a:noFill/>
                                <a:miter lim="800000"/>
                                <a:headEnd/>
                                <a:tailEnd/>
                              </a:ln>
                            </wps:spPr>
                            <wps:txbx>
                              <w:txbxContent>
                                <w:p w14:paraId="2CE36BE4" w14:textId="77777777" w:rsidR="00827610" w:rsidRPr="00FA1726" w:rsidRDefault="00B60735" w:rsidP="00827610">
                                  <w:pPr>
                                    <w:spacing w:line="240" w:lineRule="auto"/>
                                    <w:rPr>
                                      <w:b/>
                                      <w:bCs/>
                                      <w:sz w:val="18"/>
                                      <w:szCs w:val="18"/>
                                    </w:rPr>
                                  </w:pPr>
                                  <w:r w:rsidRPr="00FA1726">
                                    <w:rPr>
                                      <w:b/>
                                      <w:bCs/>
                                      <w:sz w:val="18"/>
                                      <w:szCs w:val="18"/>
                                    </w:rPr>
                                    <w:t>2</w:t>
                                  </w:r>
                                  <w:r w:rsidR="00C15930" w:rsidRPr="00FA1726">
                                    <w:rPr>
                                      <w:b/>
                                      <w:bCs/>
                                      <w:sz w:val="18"/>
                                      <w:szCs w:val="18"/>
                                    </w:rPr>
                                    <w:t>:a</w:t>
                                  </w:r>
                                  <w:r w:rsidRPr="00FA1726">
                                    <w:rPr>
                                      <w:b/>
                                      <w:bCs/>
                                      <w:sz w:val="18"/>
                                      <w:szCs w:val="18"/>
                                    </w:rPr>
                                    <w:t xml:space="preserve"> </w:t>
                                  </w:r>
                                  <w:r w:rsidR="00C15930" w:rsidRPr="00FA1726">
                                    <w:rPr>
                                      <w:b/>
                                      <w:bCs/>
                                      <w:sz w:val="18"/>
                                      <w:szCs w:val="18"/>
                                    </w:rPr>
                                    <w:t>KLICKET</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718FF683" id="_x0000_s1341" type="#_x0000_t202" style="position:absolute;left:0;text-align:left;margin-left:121.8pt;margin-top:45.35pt;width:59.3pt;height:15pt;z-index:2525409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3+7mFgIAAAUEAAAOAAAAZHJzL2Uyb0RvYy54bWysU82OEzEMviPxDlHudGaKyu6Omq6gyyKk&#10;ZUFaeIA0yXQikjgkaWfK0+NkOuXvhsghcmL7s/3ZXt+O1pCjClGDY7RZ1JQoJ0Bqt2f0y+f7F9eU&#10;xMSd5AacYvSkIr3dPH+2HnyrltCDkSoQBHGxHTyjfUq+raooemV5XIBXDpUdBMsTPsO+koEPiG5N&#10;tazrV9UAQfoAQsWIv3eTkm4KftcpkT52XVSJGEYxt1TuUO5dvqvNmrf7wH2vxTkN/g9ZWK4dBr1A&#10;3fHEySHov6CsFgEidGkhwFbQdVqoUgNW09R/VPPUc69KLUhO9Bea4v+DFY/HJ/8pkDS+gREbWIqI&#10;/gHE10gcbHvu9up1CDD0iksM3GTKqsHH9uyaqY5tzCC74QNIbDI/JChAYxdsZgXrJIiODThdSFdj&#10;IgI/r1YvmwY1AlXNTb2qS1Mq3s7OPsT0ToElWWA0YE8LOD8+xJST4e1skmNFMFrea2PK4xS3JpAj&#10;x/bj1EgYKDE8Jvxk9L6cgmUOFlOf7K4whTmHWPxLjN9wjSMDozer5aq4O8gByyxZnXCgjbaMXiPO&#10;hMTbzN5bJ4tJ4tpMMqZu3JnOzODEZRp3I9GSUSQms5353YE8IcMBpgnGjUOhh/CdkgGnl9H47cCD&#10;wureO+xSHvVZCLOwmwXuBLoymiiZxG0qK5HJzMFw1krJ573Iw/zru1j93N7NDwAAAP//AwBQSwME&#10;FAAGAAgAAAAhAH+IFFvfAAAACgEAAA8AAABkcnMvZG93bnJldi54bWxMj8FugzAMhu+T9g6RJ+1S&#10;raHpxFpGqKpJnHpay6HHFFxAEAeR0NK3n3fajrY//f7+dDfbXtxw9K0jDatlBAKpdFVLtYbilL9t&#10;QPhgqDK9I9TwQA+77PkpNUnl7vSNt2OoBYeQT4yGJoQhkdKXDVrjl25A4tvVjdYEHsdaVqO5c7jt&#10;pYqiWFrTEn9ozIBfDZbdcbIaDottty/y/LE6lOd86IpFOLlJ69eXef8JIuAc/mD41Wd1yNjp4iaq&#10;vOg1qPd1zKiGbfQBgoF1rBSIC5OKNzJL5f8K2Q8AAAD//wMAUEsBAi0AFAAGAAgAAAAhALaDOJL+&#10;AAAA4QEAABMAAAAAAAAAAAAAAAAAAAAAAFtDb250ZW50X1R5cGVzXS54bWxQSwECLQAUAAYACAAA&#10;ACEAOP0h/9YAAACUAQAACwAAAAAAAAAAAAAAAAAvAQAAX3JlbHMvLnJlbHNQSwECLQAUAAYACAAA&#10;ACEAM9/u5hYCAAAFBAAADgAAAAAAAAAAAAAAAAAuAgAAZHJzL2Uyb0RvYy54bWxQSwECLQAUAAYA&#10;CAAAACEAf4gUW98AAAAKAQAADwAAAAAAAAAAAAAAAABwBAAAZHJzL2Rvd25yZXYueG1sUEsFBgAA&#10;AAAEAAQA8wAAAHwFAAAAAA==&#10;" fillcolor="#bfbfbf" stroked="f">
                      <v:textbox inset="0,0,0,0">
                        <w:txbxContent>
                          <w:p w14:paraId="2CE36BE4" w14:textId="77777777" w:rsidR="00827610" w:rsidRPr="00FA1726" w:rsidRDefault="00B60735" w:rsidP="00827610">
                            <w:pPr>
                              <w:spacing w:line="240" w:lineRule="auto"/>
                              <w:rPr>
                                <w:b/>
                                <w:bCs/>
                                <w:sz w:val="18"/>
                                <w:szCs w:val="18"/>
                              </w:rPr>
                            </w:pPr>
                            <w:r w:rsidRPr="00FA1726">
                              <w:rPr>
                                <w:b/>
                                <w:bCs/>
                                <w:sz w:val="18"/>
                                <w:szCs w:val="18"/>
                              </w:rPr>
                              <w:t>2</w:t>
                            </w:r>
                            <w:r w:rsidR="00C15930" w:rsidRPr="00FA1726">
                              <w:rPr>
                                <w:b/>
                                <w:bCs/>
                                <w:sz w:val="18"/>
                                <w:szCs w:val="18"/>
                              </w:rPr>
                              <w:t>:a</w:t>
                            </w:r>
                            <w:r w:rsidRPr="00FA1726">
                              <w:rPr>
                                <w:b/>
                                <w:bCs/>
                                <w:sz w:val="18"/>
                                <w:szCs w:val="18"/>
                              </w:rPr>
                              <w:t xml:space="preserve"> </w:t>
                            </w:r>
                            <w:r w:rsidR="00C15930" w:rsidRPr="00FA1726">
                              <w:rPr>
                                <w:b/>
                                <w:bCs/>
                                <w:sz w:val="18"/>
                                <w:szCs w:val="18"/>
                              </w:rPr>
                              <w:t>KLICKET</w:t>
                            </w:r>
                          </w:p>
                        </w:txbxContent>
                      </v:textbox>
                    </v:shape>
                  </w:pict>
                </mc:Fallback>
              </mc:AlternateContent>
            </w:r>
            <w:r w:rsidRPr="00FB28AA">
              <w:rPr>
                <w:noProof/>
                <w:lang w:val="en-US"/>
              </w:rPr>
              <mc:AlternateContent>
                <mc:Choice Requires="wps">
                  <w:drawing>
                    <wp:anchor distT="45720" distB="45720" distL="114300" distR="114300" simplePos="0" relativeHeight="252538880" behindDoc="0" locked="0" layoutInCell="1" allowOverlap="1" wp14:anchorId="49612E33" wp14:editId="303649B9">
                      <wp:simplePos x="0" y="0"/>
                      <wp:positionH relativeFrom="column">
                        <wp:posOffset>1581785</wp:posOffset>
                      </wp:positionH>
                      <wp:positionV relativeFrom="paragraph">
                        <wp:posOffset>544830</wp:posOffset>
                      </wp:positionV>
                      <wp:extent cx="753533" cy="220133"/>
                      <wp:effectExtent l="0" t="0" r="8890" b="8890"/>
                      <wp:wrapNone/>
                      <wp:docPr id="30781583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3533" cy="220133"/>
                              </a:xfrm>
                              <a:prstGeom prst="rect">
                                <a:avLst/>
                              </a:prstGeom>
                              <a:solidFill>
                                <a:sysClr val="window" lastClr="FFFFFF">
                                  <a:lumMod val="75000"/>
                                </a:sysClr>
                              </a:solidFill>
                              <a:ln w="9525">
                                <a:noFill/>
                                <a:miter lim="800000"/>
                                <a:headEnd/>
                                <a:tailEnd/>
                              </a:ln>
                            </wps:spPr>
                            <wps:txbx>
                              <w:txbxContent>
                                <w:p w14:paraId="228EFC1F" w14:textId="77777777" w:rsidR="00827610" w:rsidRPr="00FB28AA" w:rsidRDefault="00B60735" w:rsidP="00827610">
                                  <w:pPr>
                                    <w:spacing w:line="240" w:lineRule="auto"/>
                                    <w:rPr>
                                      <w:b/>
                                      <w:bCs/>
                                    </w:rPr>
                                  </w:pPr>
                                  <w:r>
                                    <w:rPr>
                                      <w:b/>
                                      <w:bCs/>
                                    </w:rPr>
                                    <w:t>2nd</w:t>
                                  </w:r>
                                  <w:r w:rsidRPr="00FB28AA">
                                    <w:rPr>
                                      <w:b/>
                                      <w:bCs/>
                                    </w:rPr>
                                    <w:t xml:space="preserve"> CLICK</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49612E33" id="_x0000_s1342" type="#_x0000_t202" style="position:absolute;left:0;text-align:left;margin-left:124.55pt;margin-top:42.9pt;width:59.35pt;height:17.35pt;z-index:2525388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Bu3hFgIAAAUEAAAOAAAAZHJzL2Uyb0RvYy54bWysU9uOEzEMfUfiH6K80+lFZZdR0xV0KUJa&#10;FqSFD0iTTCciiYc47Uz5epxMW25viDxETmIf28cnq7vBO3Y0ES0EwWeTKWcmKNA27AX/8nn74pYz&#10;TDJo6SAYwU8G+d36+bNV39VmDi04bSIjkIB13wneptTVVYWqNV7iBDoT6LGB6GWiY9xXOsqe0L2r&#10;5tPpy6qHqLsIyiDS7f34yNcFv2mMSh+bBk1iTnCqLZU9ln2X92q9kvU+yq616lyG/IcqvLSBkl6h&#10;7mWS7BDtX1DeqggITZoo8BU0jVWm9EDdzKZ/dPPUys6UXogc7K404f+DVY/Hp+5TZGl4AwMNsDSB&#10;3QOor8gCbFoZ9uZ1jNC3RmpKPMuUVX2H9Tk0U401ZpBd/wE0DVkeEhSgoYk+s0J9MkKnAZyupJsh&#10;MUWXN8vFcrHgTNHTnEggO2eQ9SW4i5jeGfAsG4JHmmkBl8cHTKPrxSXnQnBWb61z5XDCjYvsKGn8&#10;pBoNPWdOYqJLwbdlFSx38FT66HeznE6LMKgGLPGlnN9wXWC94K+W82UJD5ATFi15m0jQznrBbwln&#10;RJJ1Zu9t0MUlSetGmzK4cKYzMzhymYbdwKwWfDGbZy4yvzvQJ2I4wqhg+nFktBC/c9aTegXHbwcZ&#10;DXX3PtCUstQvRrwYu4shg6JQwRNno7lJ5UtkMnMy0lpp+fwvsph/PRevn793/QMAAP//AwBQSwME&#10;FAAGAAgAAAAhAFLaFQ7fAAAACgEAAA8AAABkcnMvZG93bnJldi54bWxMj8FugzAMhu+T9g6RJ+1S&#10;rQG2di0jVNUkTj2t5dBjSjxAEAeR0NK3n3fabrb86ff3Z7vZ9uKKo28dKYiXEQikypmWagXlqXjZ&#10;gPBBk9G9I1RwRw+7/PEh06lxN/rC6zHUgkPIp1pBE8KQSumrBq32Szcg8e3bjVYHXsdamlHfONz2&#10;MomitbS6Jf7Q6AE/G6y642QVHBbbbl8WxT0+VOdi6MpFOLlJqeenef8BIuAc/mD41Wd1yNnp4iYy&#10;XvQKkrdtzKiCzYorMPC6fufhwmQSrUDmmfxfIf8BAAD//wMAUEsBAi0AFAAGAAgAAAAhALaDOJL+&#10;AAAA4QEAABMAAAAAAAAAAAAAAAAAAAAAAFtDb250ZW50X1R5cGVzXS54bWxQSwECLQAUAAYACAAA&#10;ACEAOP0h/9YAAACUAQAACwAAAAAAAAAAAAAAAAAvAQAAX3JlbHMvLnJlbHNQSwECLQAUAAYACAAA&#10;ACEAAQbt4RYCAAAFBAAADgAAAAAAAAAAAAAAAAAuAgAAZHJzL2Uyb0RvYy54bWxQSwECLQAUAAYA&#10;CAAAACEAUtoVDt8AAAAKAQAADwAAAAAAAAAAAAAAAABwBAAAZHJzL2Rvd25yZXYueG1sUEsFBgAA&#10;AAAEAAQA8wAAAHwFAAAAAA==&#10;" fillcolor="#bfbfbf" stroked="f">
                      <v:textbox inset="0,0,0,0">
                        <w:txbxContent>
                          <w:p w14:paraId="228EFC1F" w14:textId="77777777" w:rsidR="00827610" w:rsidRPr="00FB28AA" w:rsidRDefault="00B60735" w:rsidP="00827610">
                            <w:pPr>
                              <w:spacing w:line="240" w:lineRule="auto"/>
                              <w:rPr>
                                <w:b/>
                                <w:bCs/>
                              </w:rPr>
                            </w:pPr>
                            <w:r>
                              <w:rPr>
                                <w:b/>
                                <w:bCs/>
                              </w:rPr>
                              <w:t>2nd</w:t>
                            </w:r>
                            <w:r w:rsidRPr="00FB28AA">
                              <w:rPr>
                                <w:b/>
                                <w:bCs/>
                              </w:rPr>
                              <w:t xml:space="preserve"> CLICK</w:t>
                            </w:r>
                          </w:p>
                        </w:txbxContent>
                      </v:textbox>
                    </v:shape>
                  </w:pict>
                </mc:Fallback>
              </mc:AlternateContent>
            </w:r>
            <w:r w:rsidR="00C15930" w:rsidRPr="00CE4565">
              <w:rPr>
                <w:noProof/>
              </w:rPr>
              <w:drawing>
                <wp:inline distT="0" distB="0" distL="0" distR="0" wp14:anchorId="2DB706F7" wp14:editId="6192F384">
                  <wp:extent cx="2347620" cy="2596447"/>
                  <wp:effectExtent l="0" t="0" r="0" b="0"/>
                  <wp:docPr id="72" name="Picture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 name=""/>
                          <pic:cNvPicPr/>
                        </pic:nvPicPr>
                        <pic:blipFill>
                          <a:blip r:embed="rId62"/>
                          <a:stretch>
                            <a:fillRect/>
                          </a:stretch>
                        </pic:blipFill>
                        <pic:spPr>
                          <a:xfrm>
                            <a:off x="0" y="0"/>
                            <a:ext cx="2384248" cy="2636957"/>
                          </a:xfrm>
                          <a:prstGeom prst="rect">
                            <a:avLst/>
                          </a:prstGeom>
                        </pic:spPr>
                      </pic:pic>
                    </a:graphicData>
                  </a:graphic>
                </wp:inline>
              </w:drawing>
            </w:r>
          </w:p>
        </w:tc>
      </w:tr>
    </w:tbl>
    <w:p w14:paraId="4F03CC39" w14:textId="77777777" w:rsidR="009722FB" w:rsidRPr="00051474" w:rsidRDefault="009722FB" w:rsidP="009722FB">
      <w:pPr>
        <w:tabs>
          <w:tab w:val="clear" w:pos="567"/>
        </w:tabs>
        <w:spacing w:line="259" w:lineRule="auto"/>
        <w:rPr>
          <w:rFonts w:eastAsiaTheme="minorHAnsi"/>
          <w:lang w:val="en-US"/>
        </w:rPr>
      </w:pPr>
    </w:p>
    <w:p w14:paraId="5FBE8364" w14:textId="77777777" w:rsidR="009722FB" w:rsidRDefault="00B60735" w:rsidP="009722FB">
      <w:pPr>
        <w:keepNext/>
        <w:keepLines/>
        <w:tabs>
          <w:tab w:val="clear" w:pos="567"/>
        </w:tabs>
        <w:spacing w:line="240" w:lineRule="auto"/>
        <w:rPr>
          <w:rFonts w:eastAsia="MS Mincho"/>
          <w:b/>
          <w:lang w:val="en-US" w:eastAsia="zh-CN"/>
        </w:rPr>
      </w:pPr>
      <w:r>
        <w:rPr>
          <w:rFonts w:eastAsia="MS Mincho"/>
          <w:b/>
          <w:lang w:val="en-US" w:eastAsia="zh-CN"/>
        </w:rPr>
        <w:t>Efter injektionen</w:t>
      </w:r>
    </w:p>
    <w:p w14:paraId="2AC3879E" w14:textId="77777777" w:rsidR="009722FB" w:rsidRPr="0083448E" w:rsidRDefault="009722FB" w:rsidP="009722FB">
      <w:pPr>
        <w:keepNext/>
        <w:keepLines/>
        <w:tabs>
          <w:tab w:val="clear" w:pos="567"/>
        </w:tabs>
        <w:spacing w:line="240" w:lineRule="auto"/>
        <w:rPr>
          <w:rFonts w:eastAsia="MS Mincho"/>
          <w:bCs/>
          <w:lang w:val="en-US" w:eastAsia="zh-CN"/>
        </w:rPr>
      </w:pPr>
    </w:p>
    <w:tbl>
      <w:tblPr>
        <w:tblStyle w:val="TableGrid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64"/>
        <w:gridCol w:w="4607"/>
      </w:tblGrid>
      <w:tr w:rsidR="00211724" w14:paraId="7D0B4514" w14:textId="77777777" w:rsidTr="001C4B98">
        <w:tc>
          <w:tcPr>
            <w:tcW w:w="4675" w:type="dxa"/>
          </w:tcPr>
          <w:p w14:paraId="2A368EA4" w14:textId="77777777" w:rsidR="009722FB" w:rsidRPr="004169A9" w:rsidRDefault="00B60735" w:rsidP="001C4B98">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w:t>
            </w:r>
            <w:r w:rsidR="00E557E3" w:rsidRPr="004169A9">
              <w:rPr>
                <w:rFonts w:ascii="Times New Roman" w:hAnsi="Times New Roman" w:cs="Times New Roman"/>
                <w:b/>
                <w:lang w:val="sv-SE"/>
              </w:rPr>
              <w:t>g</w:t>
            </w:r>
            <w:r w:rsidRPr="004169A9">
              <w:rPr>
                <w:rFonts w:ascii="Times New Roman" w:hAnsi="Times New Roman" w:cs="Times New Roman"/>
                <w:b/>
                <w:lang w:val="sv-SE"/>
              </w:rPr>
              <w:t xml:space="preserve"> 12. </w:t>
            </w:r>
            <w:r w:rsidR="00E557E3" w:rsidRPr="004169A9">
              <w:rPr>
                <w:rFonts w:ascii="Times New Roman" w:hAnsi="Times New Roman" w:cs="Times New Roman"/>
                <w:b/>
                <w:lang w:val="sv-SE"/>
              </w:rPr>
              <w:t>Kontrollera den gröna indikatorn</w:t>
            </w:r>
          </w:p>
          <w:p w14:paraId="0A0B060B" w14:textId="77777777" w:rsidR="009722FB" w:rsidRPr="004169A9" w:rsidRDefault="009722FB" w:rsidP="001C4B98">
            <w:pPr>
              <w:tabs>
                <w:tab w:val="clear" w:pos="567"/>
              </w:tabs>
              <w:spacing w:line="240" w:lineRule="auto"/>
              <w:rPr>
                <w:rFonts w:ascii="Times New Roman" w:hAnsi="Times New Roman" w:cs="Times New Roman"/>
                <w:bCs/>
                <w:lang w:val="sv-SE"/>
              </w:rPr>
            </w:pPr>
          </w:p>
          <w:p w14:paraId="63F38D04" w14:textId="77777777" w:rsidR="00E557E3" w:rsidRPr="004169A9" w:rsidRDefault="00B60735" w:rsidP="001C4B98">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Om den gröna indikatorn inte har fyllt visningsfönstret helt, kontakta din läkare eller sjuksköterska.</w:t>
            </w:r>
          </w:p>
          <w:p w14:paraId="1175B510" w14:textId="77777777" w:rsidR="009722FB" w:rsidRPr="004169A9" w:rsidRDefault="009722FB" w:rsidP="001C4B98">
            <w:pPr>
              <w:keepLines/>
              <w:tabs>
                <w:tab w:val="clear" w:pos="567"/>
                <w:tab w:val="left" w:pos="284"/>
              </w:tabs>
              <w:spacing w:line="240" w:lineRule="auto"/>
              <w:rPr>
                <w:rFonts w:ascii="Times New Roman" w:eastAsia="MS Mincho" w:hAnsi="Times New Roman" w:cs="Times New Roman"/>
                <w:lang w:val="sv-SE" w:eastAsia="zh-CN"/>
              </w:rPr>
            </w:pPr>
          </w:p>
          <w:p w14:paraId="6BAFDBC9" w14:textId="77777777" w:rsidR="002819C5" w:rsidRPr="004169A9" w:rsidRDefault="00B60735" w:rsidP="00447703">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Det kan finnas en liten mängd blod på injektionsstället.</w:t>
            </w:r>
          </w:p>
          <w:p w14:paraId="548F97F8" w14:textId="77777777" w:rsidR="002819C5" w:rsidRPr="004169A9" w:rsidRDefault="002819C5" w:rsidP="00447703">
            <w:pPr>
              <w:keepLines/>
              <w:tabs>
                <w:tab w:val="clear" w:pos="567"/>
                <w:tab w:val="left" w:pos="284"/>
              </w:tabs>
              <w:spacing w:line="240" w:lineRule="auto"/>
              <w:rPr>
                <w:rFonts w:ascii="Times New Roman" w:eastAsia="MS Mincho" w:hAnsi="Times New Roman" w:cs="Times New Roman"/>
                <w:lang w:val="sv-SE" w:eastAsia="zh-CN"/>
              </w:rPr>
            </w:pPr>
          </w:p>
          <w:p w14:paraId="23C5D8F1" w14:textId="77777777" w:rsidR="002819C5" w:rsidRPr="004169A9" w:rsidRDefault="00B60735" w:rsidP="00447703">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Du kan trycka en bomullstuss eller kompress på injektionsstället tills eventuell blödning upphör.</w:t>
            </w:r>
          </w:p>
          <w:p w14:paraId="782052D7" w14:textId="77777777" w:rsidR="002819C5" w:rsidRPr="004169A9" w:rsidRDefault="002819C5" w:rsidP="00447703">
            <w:pPr>
              <w:keepLines/>
              <w:tabs>
                <w:tab w:val="clear" w:pos="567"/>
                <w:tab w:val="left" w:pos="284"/>
              </w:tabs>
              <w:spacing w:line="240" w:lineRule="auto"/>
              <w:rPr>
                <w:rFonts w:ascii="Times New Roman" w:eastAsia="MS Mincho" w:hAnsi="Times New Roman" w:cs="Times New Roman"/>
                <w:lang w:val="sv-SE" w:eastAsia="zh-CN"/>
              </w:rPr>
            </w:pPr>
          </w:p>
          <w:p w14:paraId="0B16F247" w14:textId="77777777" w:rsidR="00447703" w:rsidRPr="004169A9" w:rsidRDefault="00B60735" w:rsidP="00447703">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 xml:space="preserve">Gnugga </w:t>
            </w:r>
            <w:r w:rsidRPr="004169A9">
              <w:rPr>
                <w:rFonts w:ascii="Times New Roman" w:eastAsia="MS Mincho" w:hAnsi="Times New Roman" w:cs="Times New Roman"/>
                <w:b/>
                <w:bCs/>
                <w:lang w:val="sv-SE" w:eastAsia="zh-CN"/>
              </w:rPr>
              <w:t xml:space="preserve">inte </w:t>
            </w:r>
            <w:r w:rsidRPr="004169A9">
              <w:rPr>
                <w:rFonts w:ascii="Times New Roman" w:eastAsia="MS Mincho" w:hAnsi="Times New Roman" w:cs="Times New Roman"/>
                <w:lang w:val="sv-SE" w:eastAsia="zh-CN"/>
              </w:rPr>
              <w:t>på injektionsstället. Om det skulle behövas, sätt på ett plåster på injektionsstället.</w:t>
            </w:r>
          </w:p>
          <w:p w14:paraId="0A593E20" w14:textId="77777777" w:rsidR="00447703" w:rsidRPr="004169A9" w:rsidRDefault="00447703" w:rsidP="00447703">
            <w:pPr>
              <w:keepLines/>
              <w:tabs>
                <w:tab w:val="clear" w:pos="567"/>
                <w:tab w:val="left" w:pos="284"/>
              </w:tabs>
              <w:spacing w:line="240" w:lineRule="auto"/>
              <w:rPr>
                <w:rFonts w:ascii="Times New Roman" w:eastAsia="MS Mincho" w:hAnsi="Times New Roman" w:cs="Times New Roman"/>
                <w:lang w:val="sv-SE" w:eastAsia="zh-CN"/>
              </w:rPr>
            </w:pPr>
          </w:p>
          <w:p w14:paraId="1CB10B2C" w14:textId="025FEB2A" w:rsidR="00447703" w:rsidRPr="004169A9" w:rsidRDefault="00B60735" w:rsidP="00447703">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 xml:space="preserve">Obs: Om du behöver mer än en </w:t>
            </w:r>
            <w:r w:rsidR="00074DFF">
              <w:rPr>
                <w:rFonts w:ascii="Times New Roman" w:hAnsi="Times New Roman" w:cs="Times New Roman"/>
                <w:bCs/>
                <w:lang w:val="sv-SE"/>
              </w:rPr>
              <w:t>injektions</w:t>
            </w:r>
            <w:r w:rsidRPr="004169A9">
              <w:rPr>
                <w:rFonts w:ascii="Times New Roman" w:eastAsia="MS Mincho" w:hAnsi="Times New Roman" w:cs="Times New Roman"/>
                <w:lang w:val="sv-SE" w:eastAsia="zh-CN"/>
              </w:rPr>
              <w:t xml:space="preserve">penna för att få fullständig dos, kasta den använda förfyllda </w:t>
            </w:r>
            <w:r w:rsidR="00074DFF">
              <w:rPr>
                <w:rFonts w:ascii="Times New Roman" w:hAnsi="Times New Roman" w:cs="Times New Roman"/>
                <w:bCs/>
                <w:lang w:val="sv-SE"/>
              </w:rPr>
              <w:t>injektions</w:t>
            </w:r>
            <w:r w:rsidR="00A35393" w:rsidRPr="004169A9">
              <w:rPr>
                <w:rFonts w:ascii="Times New Roman" w:eastAsia="MS Mincho" w:hAnsi="Times New Roman" w:cs="Times New Roman"/>
                <w:lang w:val="sv-SE" w:eastAsia="zh-CN"/>
              </w:rPr>
              <w:t>pennan</w:t>
            </w:r>
            <w:r w:rsidRPr="004169A9">
              <w:rPr>
                <w:rFonts w:ascii="Times New Roman" w:eastAsia="MS Mincho" w:hAnsi="Times New Roman" w:cs="Times New Roman"/>
                <w:lang w:val="sv-SE" w:eastAsia="zh-CN"/>
              </w:rPr>
              <w:t xml:space="preserve"> enligt beskrivning i Steg 1</w:t>
            </w:r>
            <w:r w:rsidR="002819C5" w:rsidRPr="004169A9">
              <w:rPr>
                <w:rFonts w:ascii="Times New Roman" w:eastAsia="MS Mincho" w:hAnsi="Times New Roman" w:cs="Times New Roman"/>
                <w:lang w:val="sv-SE" w:eastAsia="zh-CN"/>
              </w:rPr>
              <w:t>3</w:t>
            </w:r>
            <w:r w:rsidRPr="004169A9">
              <w:rPr>
                <w:rFonts w:ascii="Times New Roman" w:eastAsia="MS Mincho" w:hAnsi="Times New Roman" w:cs="Times New Roman"/>
                <w:lang w:val="sv-SE" w:eastAsia="zh-CN"/>
              </w:rPr>
              <w:t>.</w:t>
            </w:r>
          </w:p>
          <w:p w14:paraId="4F065DA4" w14:textId="77777777" w:rsidR="00447703" w:rsidRPr="004169A9" w:rsidRDefault="00447703" w:rsidP="00447703">
            <w:pPr>
              <w:keepLines/>
              <w:tabs>
                <w:tab w:val="clear" w:pos="567"/>
                <w:tab w:val="left" w:pos="284"/>
              </w:tabs>
              <w:spacing w:line="240" w:lineRule="auto"/>
              <w:rPr>
                <w:rFonts w:ascii="Times New Roman" w:eastAsia="MS Mincho" w:hAnsi="Times New Roman" w:cs="Times New Roman"/>
                <w:lang w:val="sv-SE" w:eastAsia="zh-CN"/>
              </w:rPr>
            </w:pPr>
          </w:p>
          <w:p w14:paraId="4243416F" w14:textId="74BDE793" w:rsidR="00447703" w:rsidRPr="004169A9" w:rsidRDefault="00B60735" w:rsidP="00447703">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Upprepa Steg 2 till Steg 1</w:t>
            </w:r>
            <w:r w:rsidR="002819C5" w:rsidRPr="004169A9">
              <w:rPr>
                <w:rFonts w:ascii="Times New Roman" w:eastAsia="MS Mincho" w:hAnsi="Times New Roman" w:cs="Times New Roman"/>
                <w:lang w:val="sv-SE" w:eastAsia="zh-CN"/>
              </w:rPr>
              <w:t>3</w:t>
            </w:r>
            <w:r w:rsidRPr="004169A9">
              <w:rPr>
                <w:rFonts w:ascii="Times New Roman" w:eastAsia="MS Mincho" w:hAnsi="Times New Roman" w:cs="Times New Roman"/>
                <w:lang w:val="sv-SE" w:eastAsia="zh-CN"/>
              </w:rPr>
              <w:t xml:space="preserve"> för samtliga </w:t>
            </w:r>
            <w:r w:rsidR="003E648B" w:rsidRPr="00FD04A9">
              <w:rPr>
                <w:rFonts w:ascii="Times New Roman" w:hAnsi="Times New Roman" w:cs="Times New Roman"/>
                <w:bCs/>
                <w:lang w:val="sv-SE"/>
              </w:rPr>
              <w:t>injektions</w:t>
            </w:r>
            <w:r w:rsidRPr="004169A9">
              <w:rPr>
                <w:rFonts w:ascii="Times New Roman" w:eastAsia="MS Mincho" w:hAnsi="Times New Roman" w:cs="Times New Roman"/>
                <w:lang w:val="sv-SE" w:eastAsia="zh-CN"/>
              </w:rPr>
              <w:t>pennor som behövs för att få fullständig dos.</w:t>
            </w:r>
          </w:p>
          <w:p w14:paraId="29320589" w14:textId="77777777" w:rsidR="00447703" w:rsidRPr="004169A9" w:rsidRDefault="00447703" w:rsidP="00447703">
            <w:pPr>
              <w:keepLines/>
              <w:tabs>
                <w:tab w:val="clear" w:pos="567"/>
                <w:tab w:val="left" w:pos="284"/>
              </w:tabs>
              <w:spacing w:line="240" w:lineRule="auto"/>
              <w:rPr>
                <w:rFonts w:ascii="Times New Roman" w:eastAsia="MS Mincho" w:hAnsi="Times New Roman" w:cs="Times New Roman"/>
                <w:lang w:val="sv-SE" w:eastAsia="zh-CN"/>
              </w:rPr>
            </w:pPr>
          </w:p>
          <w:p w14:paraId="7F0B13CF" w14:textId="77777777" w:rsidR="00447703" w:rsidRPr="004169A9" w:rsidRDefault="00B60735" w:rsidP="00447703">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Utför injektionerna omedelbart efter varandra.</w:t>
            </w:r>
          </w:p>
          <w:p w14:paraId="6703F17F" w14:textId="77777777" w:rsidR="00447703" w:rsidRPr="004169A9" w:rsidRDefault="00447703" w:rsidP="00447703">
            <w:pPr>
              <w:keepLines/>
              <w:tabs>
                <w:tab w:val="clear" w:pos="567"/>
                <w:tab w:val="left" w:pos="284"/>
              </w:tabs>
              <w:spacing w:line="240" w:lineRule="auto"/>
              <w:rPr>
                <w:rFonts w:ascii="Times New Roman" w:eastAsia="MS Mincho" w:hAnsi="Times New Roman" w:cs="Times New Roman"/>
                <w:lang w:val="sv-SE" w:eastAsia="zh-CN"/>
              </w:rPr>
            </w:pPr>
          </w:p>
          <w:p w14:paraId="1D54745F" w14:textId="77777777" w:rsidR="009722FB" w:rsidRDefault="00B60735" w:rsidP="00447703">
            <w:pPr>
              <w:tabs>
                <w:tab w:val="clear" w:pos="567"/>
              </w:tabs>
              <w:spacing w:line="240" w:lineRule="auto"/>
              <w:rPr>
                <w:rFonts w:ascii="Times New Roman" w:hAnsi="Times New Roman" w:cs="Times New Roman"/>
                <w:lang w:val="sv-SE"/>
              </w:rPr>
            </w:pPr>
            <w:r w:rsidRPr="004169A9">
              <w:rPr>
                <w:rFonts w:ascii="Times New Roman" w:hAnsi="Times New Roman" w:cs="Times New Roman"/>
                <w:lang w:val="sv-SE"/>
              </w:rPr>
              <w:t xml:space="preserve">Se till att injektionerna är minst 2 cm </w:t>
            </w:r>
            <w:r w:rsidR="002819C5" w:rsidRPr="004169A9">
              <w:rPr>
                <w:rFonts w:ascii="Times New Roman" w:hAnsi="Times New Roman" w:cs="Times New Roman"/>
                <w:lang w:val="sv-SE"/>
              </w:rPr>
              <w:t>i</w:t>
            </w:r>
            <w:r w:rsidRPr="004169A9">
              <w:rPr>
                <w:rFonts w:ascii="Times New Roman" w:hAnsi="Times New Roman" w:cs="Times New Roman"/>
                <w:lang w:val="sv-SE"/>
              </w:rPr>
              <w:t>från varandra.</w:t>
            </w:r>
          </w:p>
          <w:p w14:paraId="4C01352E" w14:textId="77777777" w:rsidR="004169A9" w:rsidRPr="004169A9" w:rsidRDefault="004169A9" w:rsidP="00447703">
            <w:pPr>
              <w:tabs>
                <w:tab w:val="clear" w:pos="567"/>
              </w:tabs>
              <w:spacing w:line="240" w:lineRule="auto"/>
              <w:rPr>
                <w:rFonts w:ascii="Times New Roman" w:hAnsi="Times New Roman" w:cs="Times New Roman"/>
                <w:lang w:val="sv-SE"/>
              </w:rPr>
            </w:pPr>
          </w:p>
        </w:tc>
        <w:tc>
          <w:tcPr>
            <w:tcW w:w="4675" w:type="dxa"/>
          </w:tcPr>
          <w:p w14:paraId="6562094A" w14:textId="77777777" w:rsidR="009722FB" w:rsidRPr="003714E3" w:rsidRDefault="00B60735" w:rsidP="001C4B98">
            <w:pPr>
              <w:tabs>
                <w:tab w:val="clear" w:pos="567"/>
              </w:tabs>
              <w:spacing w:before="240" w:line="240" w:lineRule="auto"/>
              <w:jc w:val="center"/>
              <w:rPr>
                <w:sz w:val="24"/>
                <w:szCs w:val="24"/>
                <w:lang w:val="en-US"/>
              </w:rPr>
            </w:pPr>
            <w:r w:rsidRPr="003714E3">
              <w:rPr>
                <w:noProof/>
                <w:sz w:val="20"/>
                <w:lang w:val="en-US"/>
              </w:rPr>
              <w:lastRenderedPageBreak/>
              <w:drawing>
                <wp:inline distT="0" distB="0" distL="0" distR="0" wp14:anchorId="5D94FB39" wp14:editId="3776A59B">
                  <wp:extent cx="2242548" cy="2250673"/>
                  <wp:effectExtent l="0" t="0" r="5715" b="0"/>
                  <wp:docPr id="73" name="Picture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 name=""/>
                          <pic:cNvPicPr/>
                        </pic:nvPicPr>
                        <pic:blipFill>
                          <a:blip r:embed="rId63"/>
                          <a:stretch>
                            <a:fillRect/>
                          </a:stretch>
                        </pic:blipFill>
                        <pic:spPr>
                          <a:xfrm>
                            <a:off x="0" y="0"/>
                            <a:ext cx="2258340" cy="2266522"/>
                          </a:xfrm>
                          <a:prstGeom prst="rect">
                            <a:avLst/>
                          </a:prstGeom>
                        </pic:spPr>
                      </pic:pic>
                    </a:graphicData>
                  </a:graphic>
                </wp:inline>
              </w:drawing>
            </w:r>
          </w:p>
        </w:tc>
      </w:tr>
      <w:tr w:rsidR="00211724" w14:paraId="19356A7C" w14:textId="77777777" w:rsidTr="001C4B98">
        <w:tc>
          <w:tcPr>
            <w:tcW w:w="4675" w:type="dxa"/>
          </w:tcPr>
          <w:p w14:paraId="3466115E" w14:textId="4BEF4686" w:rsidR="00447703" w:rsidRPr="004169A9" w:rsidRDefault="00B60735" w:rsidP="00447703">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Steg 1</w:t>
            </w:r>
            <w:r w:rsidR="009848E2">
              <w:rPr>
                <w:rFonts w:ascii="Times New Roman" w:hAnsi="Times New Roman" w:cs="Times New Roman"/>
                <w:b/>
                <w:lang w:val="sv-SE"/>
              </w:rPr>
              <w:t>3</w:t>
            </w:r>
            <w:r w:rsidRPr="004169A9">
              <w:rPr>
                <w:rFonts w:ascii="Times New Roman" w:hAnsi="Times New Roman" w:cs="Times New Roman"/>
                <w:b/>
                <w:lang w:val="sv-SE"/>
              </w:rPr>
              <w:t xml:space="preserve">. Kassera </w:t>
            </w:r>
            <w:r w:rsidR="00074DFF">
              <w:rPr>
                <w:rFonts w:ascii="Times New Roman" w:hAnsi="Times New Roman" w:cs="Times New Roman"/>
                <w:b/>
                <w:lang w:val="sv-SE"/>
              </w:rPr>
              <w:t>injektions</w:t>
            </w:r>
            <w:r w:rsidRPr="004169A9">
              <w:rPr>
                <w:rFonts w:ascii="Times New Roman" w:hAnsi="Times New Roman" w:cs="Times New Roman"/>
                <w:b/>
                <w:lang w:val="sv-SE"/>
              </w:rPr>
              <w:t>pennan</w:t>
            </w:r>
          </w:p>
          <w:p w14:paraId="4AB51BCA" w14:textId="77777777" w:rsidR="00447703" w:rsidRPr="004169A9" w:rsidRDefault="00447703" w:rsidP="00447703">
            <w:pPr>
              <w:tabs>
                <w:tab w:val="clear" w:pos="567"/>
              </w:tabs>
              <w:spacing w:line="240" w:lineRule="auto"/>
              <w:rPr>
                <w:rFonts w:ascii="Times New Roman" w:hAnsi="Times New Roman" w:cs="Times New Roman"/>
                <w:bCs/>
                <w:lang w:val="sv-SE"/>
              </w:rPr>
            </w:pPr>
          </w:p>
          <w:p w14:paraId="20F7E9A7" w14:textId="34CD659A" w:rsidR="00447703" w:rsidRPr="004169A9" w:rsidRDefault="00B60735" w:rsidP="00447703">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 xml:space="preserve">Lägg den använda </w:t>
            </w:r>
            <w:r w:rsidR="00074DFF">
              <w:rPr>
                <w:rFonts w:ascii="Times New Roman" w:hAnsi="Times New Roman" w:cs="Times New Roman"/>
                <w:bCs/>
                <w:lang w:val="sv-SE"/>
              </w:rPr>
              <w:t>injektions</w:t>
            </w:r>
            <w:r w:rsidRPr="004169A9">
              <w:rPr>
                <w:rFonts w:ascii="Times New Roman" w:eastAsia="MS Mincho" w:hAnsi="Times New Roman" w:cs="Times New Roman"/>
                <w:lang w:val="sv-SE" w:eastAsia="zh-CN"/>
              </w:rPr>
              <w:t>pennan i en behållare för riskavfall (dvs en punktionssäker förslutningsbar behållare eller liknande) omedelbart efter användning.</w:t>
            </w:r>
          </w:p>
          <w:p w14:paraId="61CB7A44" w14:textId="77777777" w:rsidR="00447703" w:rsidRPr="004169A9" w:rsidRDefault="00447703" w:rsidP="00447703">
            <w:pPr>
              <w:keepLines/>
              <w:tabs>
                <w:tab w:val="clear" w:pos="567"/>
                <w:tab w:val="left" w:pos="284"/>
              </w:tabs>
              <w:spacing w:line="240" w:lineRule="auto"/>
              <w:rPr>
                <w:rFonts w:ascii="Times New Roman" w:eastAsia="MS Mincho" w:hAnsi="Times New Roman" w:cs="Times New Roman"/>
                <w:lang w:val="sv-SE" w:eastAsia="zh-CN"/>
              </w:rPr>
            </w:pPr>
          </w:p>
          <w:p w14:paraId="561E714C" w14:textId="77777777" w:rsidR="009722FB" w:rsidRDefault="00B60735" w:rsidP="004169A9">
            <w:pPr>
              <w:tabs>
                <w:tab w:val="clear" w:pos="567"/>
              </w:tabs>
              <w:spacing w:line="240" w:lineRule="auto"/>
              <w:rPr>
                <w:rFonts w:ascii="Times New Roman" w:hAnsi="Times New Roman" w:cs="Times New Roman"/>
                <w:lang w:val="sv-SE"/>
              </w:rPr>
            </w:pPr>
            <w:r w:rsidRPr="004169A9">
              <w:rPr>
                <w:rFonts w:ascii="Times New Roman" w:hAnsi="Times New Roman" w:cs="Times New Roman"/>
                <w:lang w:val="sv-SE"/>
              </w:rPr>
              <w:t>Tala med din läkare eller apotekspersonal om lämplig kassering av behållaren för riskavfall. Det kan finnas lokala bestämmelser kring kassering.</w:t>
            </w:r>
          </w:p>
          <w:p w14:paraId="68ED4E58" w14:textId="77777777" w:rsidR="009848E2" w:rsidRPr="004169A9" w:rsidRDefault="009848E2" w:rsidP="004169A9">
            <w:pPr>
              <w:tabs>
                <w:tab w:val="clear" w:pos="567"/>
              </w:tabs>
              <w:spacing w:line="240" w:lineRule="auto"/>
              <w:rPr>
                <w:rFonts w:ascii="Times New Roman" w:hAnsi="Times New Roman" w:cs="Times New Roman"/>
                <w:lang w:val="en-US"/>
              </w:rPr>
            </w:pPr>
          </w:p>
        </w:tc>
        <w:tc>
          <w:tcPr>
            <w:tcW w:w="4675" w:type="dxa"/>
          </w:tcPr>
          <w:p w14:paraId="72E368B9" w14:textId="77777777" w:rsidR="009722FB" w:rsidRPr="003714E3" w:rsidRDefault="00B60735" w:rsidP="001C4B98">
            <w:pPr>
              <w:tabs>
                <w:tab w:val="clear" w:pos="567"/>
              </w:tabs>
              <w:spacing w:before="240" w:after="120" w:line="240" w:lineRule="auto"/>
              <w:jc w:val="center"/>
              <w:rPr>
                <w:sz w:val="24"/>
                <w:szCs w:val="24"/>
                <w:lang w:val="en-US"/>
              </w:rPr>
            </w:pPr>
            <w:r w:rsidRPr="003714E3">
              <w:rPr>
                <w:noProof/>
                <w:sz w:val="20"/>
                <w:lang w:val="en-US"/>
              </w:rPr>
              <mc:AlternateContent>
                <mc:Choice Requires="wps">
                  <w:drawing>
                    <wp:anchor distT="0" distB="0" distL="114300" distR="114300" simplePos="0" relativeHeight="252252160" behindDoc="0" locked="0" layoutInCell="1" allowOverlap="1" wp14:anchorId="5DBBF45D" wp14:editId="0E9A7173">
                      <wp:simplePos x="0" y="0"/>
                      <wp:positionH relativeFrom="column">
                        <wp:posOffset>1752628</wp:posOffset>
                      </wp:positionH>
                      <wp:positionV relativeFrom="paragraph">
                        <wp:posOffset>1025222</wp:posOffset>
                      </wp:positionV>
                      <wp:extent cx="439838" cy="173443"/>
                      <wp:effectExtent l="0" t="57150" r="0" b="55245"/>
                      <wp:wrapNone/>
                      <wp:docPr id="76" name="Text Box 76"/>
                      <wp:cNvGraphicFramePr/>
                      <a:graphic xmlns:a="http://schemas.openxmlformats.org/drawingml/2006/main">
                        <a:graphicData uri="http://schemas.microsoft.com/office/word/2010/wordprocessingShape">
                          <wps:wsp>
                            <wps:cNvSpPr txBox="1"/>
                            <wps:spPr>
                              <a:xfrm rot="1987233">
                                <a:off x="0" y="0"/>
                                <a:ext cx="439838" cy="173443"/>
                              </a:xfrm>
                              <a:prstGeom prst="rect">
                                <a:avLst/>
                              </a:prstGeom>
                              <a:noFill/>
                              <a:ln w="6350">
                                <a:noFill/>
                              </a:ln>
                            </wps:spPr>
                            <wps:txbx>
                              <w:txbxContent>
                                <w:p w14:paraId="3E5DB779" w14:textId="77777777" w:rsidR="009722FB" w:rsidRPr="00817F8B" w:rsidRDefault="00B60735" w:rsidP="009722FB">
                                  <w:pPr>
                                    <w:rPr>
                                      <w:b/>
                                      <w:color w:val="FFFFFF" w:themeColor="background1"/>
                                      <w:sz w:val="8"/>
                                      <w:szCs w:val="8"/>
                                    </w:rPr>
                                  </w:pPr>
                                  <w:r w:rsidRPr="00817F8B">
                                    <w:rPr>
                                      <w:b/>
                                      <w:color w:val="FFFFFF" w:themeColor="background1"/>
                                      <w:sz w:val="8"/>
                                      <w:szCs w:val="8"/>
                                    </w:rPr>
                                    <w:t>xx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5DBBF45D" id="Text Box 76" o:spid="_x0000_s1343" type="#_x0000_t202" style="position:absolute;left:0;text-align:left;margin-left:138pt;margin-top:80.75pt;width:34.65pt;height:13.65pt;rotation:2170588fd;z-index:25225216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dtBsGwIAADQEAAAOAAAAZHJzL2Uyb0RvYy54bWysU11v2jAUfZ/U/2D5vYSQtEBEqFgrpkmo&#10;rUSnPhvHIZEcX882JOzX79oJFHV7mvZi3a+c+3FOFg9dI8lRGFuDymk8GlMiFIeiVvuc/nhb384o&#10;sY6pgklQIqcnYenD8ubLotWZmEAFshCGIIiyWatzWjmnsyiyvBINsyPQQmGyBNMwh67ZR4VhLaI3&#10;MpqMx/dRC6bQBriwFqNPfZIuA35ZCu5eytIKR2ROcTYXXhPenX+j5YJle8N0VfNhDPYPUzSsVtj0&#10;AvXEHCMHU/8B1dTcgIXSjTg0EZRlzUXYAbeJx5+22VZMi7ALHsfqy5ns/4Plz8etfjXEdV+hQwL9&#10;QVptM4tBv09XmoYYwLvF89l0kiRhS5ybYDUe9HQ5ougc4RhMk/ksQdY5puJpkqaJx4x6KA+pjXXf&#10;BDTEGzk1yFEAZceNdX3pucSXK1jXUgaepCJtTu+Tu3H44JJBcKmwx8fg3nLdriN1kdMkDiP42A6K&#10;E24bFsLprebrGqfYMOtemUHmMYhqdi/4lBKwGwwWJRWYX3+L+3okBLOUtKiknNqfB2YEJfK7Qqrm&#10;cZp66QUnvZtO0DHXmd11Rh2aR0CxxmG6YPp6J89maaB5R9GvfFdMMcWxd07d2Xx0vb7xp+FitQpF&#10;KDbN3EZtNffQZxreundm9ECEQwaf4aw5ln3io68drtzfcXBQmoHg4Tfy2r/2Q9XHz778DQAA//8D&#10;AFBLAwQUAAYACAAAACEArk973+AAAAALAQAADwAAAGRycy9kb3ducmV2LnhtbEyPzU7DMBCE70i8&#10;g7VI3KiTloYojVPRIiQ4oYZKvW5j50fE6yh22vD2LCc47sxo9pt8O9teXMzoO0cK4kUEwlDldEeN&#10;guPn60MKwgckjb0jo+DbeNgWtzc5Ztpd6WAuZWgEl5DPUEEbwpBJ6avWWPQLNxhir3ajxcDn2Eg9&#10;4pXLbS+XUZRIix3xhxYHs29N9VVOVgEeDy4ktJv2cbT7eCnj+v3tVCt1fzc/b0AEM4e/MPziMzoU&#10;zHR2E2kvegXLp4S3BDaSeA2CE6vH9QrEmZU0TUEWufy/ofgBAAD//wMAUEsBAi0AFAAGAAgAAAAh&#10;ALaDOJL+AAAA4QEAABMAAAAAAAAAAAAAAAAAAAAAAFtDb250ZW50X1R5cGVzXS54bWxQSwECLQAU&#10;AAYACAAAACEAOP0h/9YAAACUAQAACwAAAAAAAAAAAAAAAAAvAQAAX3JlbHMvLnJlbHNQSwECLQAU&#10;AAYACAAAACEA0HbQbBsCAAA0BAAADgAAAAAAAAAAAAAAAAAuAgAAZHJzL2Uyb0RvYy54bWxQSwEC&#10;LQAUAAYACAAAACEArk973+AAAAALAQAADwAAAAAAAAAAAAAAAAB1BAAAZHJzL2Rvd25yZXYueG1s&#10;UEsFBgAAAAAEAAQA8wAAAIIFAAAAAA==&#10;" filled="f" stroked="f" strokeweight=".5pt">
                      <v:textbox>
                        <w:txbxContent>
                          <w:p w14:paraId="3E5DB779" w14:textId="77777777" w:rsidR="009722FB" w:rsidRPr="00817F8B" w:rsidRDefault="00B60735" w:rsidP="009722FB">
                            <w:pPr>
                              <w:rPr>
                                <w:b/>
                                <w:color w:val="FFFFFF" w:themeColor="background1"/>
                                <w:sz w:val="8"/>
                                <w:szCs w:val="8"/>
                              </w:rPr>
                            </w:pPr>
                            <w:r w:rsidRPr="00817F8B">
                              <w:rPr>
                                <w:b/>
                                <w:color w:val="FFFFFF" w:themeColor="background1"/>
                                <w:sz w:val="8"/>
                                <w:szCs w:val="8"/>
                              </w:rPr>
                              <w:t>xx mg</w:t>
                            </w:r>
                          </w:p>
                        </w:txbxContent>
                      </v:textbox>
                    </v:shape>
                  </w:pict>
                </mc:Fallback>
              </mc:AlternateContent>
            </w:r>
          </w:p>
        </w:tc>
      </w:tr>
    </w:tbl>
    <w:p w14:paraId="3142D277" w14:textId="77777777" w:rsidR="009722FB" w:rsidRPr="00A52A80" w:rsidRDefault="00B60735" w:rsidP="009722FB">
      <w:pPr>
        <w:tabs>
          <w:tab w:val="clear" w:pos="567"/>
        </w:tabs>
        <w:spacing w:line="240" w:lineRule="auto"/>
      </w:pPr>
      <w:r w:rsidRPr="00A52A80">
        <w:br w:type="page"/>
      </w:r>
    </w:p>
    <w:bookmarkEnd w:id="22"/>
    <w:p w14:paraId="6B90FAA4" w14:textId="77777777" w:rsidR="00766995" w:rsidRPr="00DC2BA7" w:rsidRDefault="00B60735" w:rsidP="009722FB">
      <w:pPr>
        <w:spacing w:line="240" w:lineRule="auto"/>
        <w:jc w:val="center"/>
        <w:rPr>
          <w:b/>
          <w:caps/>
          <w:noProof/>
          <w:lang w:val="sv-SE"/>
        </w:rPr>
      </w:pPr>
      <w:r w:rsidRPr="00DC2BA7">
        <w:rPr>
          <w:b/>
          <w:noProof/>
          <w:szCs w:val="24"/>
          <w:lang w:val="sv-SE"/>
        </w:rPr>
        <w:lastRenderedPageBreak/>
        <w:t>Bipacksedel: Information till användaren</w:t>
      </w:r>
    </w:p>
    <w:p w14:paraId="33EC567F" w14:textId="77777777" w:rsidR="00766995" w:rsidRPr="00DC2BA7" w:rsidRDefault="00766995" w:rsidP="00B057AB">
      <w:pPr>
        <w:spacing w:line="240" w:lineRule="auto"/>
        <w:jc w:val="center"/>
        <w:rPr>
          <w:caps/>
          <w:noProof/>
          <w:lang w:val="sv-SE"/>
        </w:rPr>
      </w:pPr>
    </w:p>
    <w:p w14:paraId="0CBF15CA" w14:textId="77777777" w:rsidR="00766995" w:rsidRDefault="00B60735" w:rsidP="00B057AB">
      <w:pPr>
        <w:pStyle w:val="Text"/>
        <w:spacing w:before="0"/>
        <w:jc w:val="center"/>
        <w:rPr>
          <w:b/>
          <w:sz w:val="22"/>
          <w:lang w:val="sv-SE"/>
        </w:rPr>
      </w:pPr>
      <w:r w:rsidRPr="00DC2BA7">
        <w:rPr>
          <w:b/>
          <w:sz w:val="22"/>
          <w:lang w:val="sv-SE"/>
        </w:rPr>
        <w:t>Xolair 150 mg injektionsvätska, lösning</w:t>
      </w:r>
      <w:r w:rsidR="00180430" w:rsidRPr="00DC2BA7">
        <w:rPr>
          <w:b/>
          <w:sz w:val="22"/>
          <w:lang w:val="sv-SE"/>
        </w:rPr>
        <w:t xml:space="preserve"> i förfylld spruta</w:t>
      </w:r>
    </w:p>
    <w:p w14:paraId="19B39D15" w14:textId="77777777" w:rsidR="0029684E" w:rsidRPr="0012024C" w:rsidRDefault="00B60735" w:rsidP="0029684E">
      <w:pPr>
        <w:pStyle w:val="Text"/>
        <w:spacing w:before="0"/>
        <w:jc w:val="center"/>
        <w:rPr>
          <w:bCs/>
          <w:sz w:val="22"/>
          <w:lang w:val="sv-SE"/>
        </w:rPr>
      </w:pPr>
      <w:r>
        <w:rPr>
          <w:bCs/>
          <w:sz w:val="22"/>
          <w:lang w:val="sv-SE"/>
        </w:rPr>
        <w:t>(förfylld spruta med 26 gauge fast nål, lila nålskydd)</w:t>
      </w:r>
    </w:p>
    <w:p w14:paraId="1A9DF909" w14:textId="77777777" w:rsidR="0029684E" w:rsidRPr="00827610" w:rsidRDefault="0029684E" w:rsidP="00B057AB">
      <w:pPr>
        <w:pStyle w:val="Text"/>
        <w:spacing w:before="0"/>
        <w:jc w:val="center"/>
        <w:rPr>
          <w:bCs/>
          <w:color w:val="000000"/>
          <w:sz w:val="22"/>
          <w:lang w:val="sv-SE"/>
        </w:rPr>
      </w:pPr>
    </w:p>
    <w:p w14:paraId="39678FE8" w14:textId="77777777" w:rsidR="00766995" w:rsidRPr="00DC2BA7" w:rsidRDefault="00B60735" w:rsidP="00B057AB">
      <w:pPr>
        <w:pStyle w:val="Text"/>
        <w:spacing w:before="0"/>
        <w:jc w:val="center"/>
        <w:rPr>
          <w:color w:val="000000"/>
          <w:sz w:val="22"/>
          <w:lang w:val="sv-SE"/>
        </w:rPr>
      </w:pPr>
      <w:r w:rsidRPr="00DC2BA7">
        <w:rPr>
          <w:color w:val="000000"/>
          <w:sz w:val="22"/>
          <w:lang w:val="sv-SE"/>
        </w:rPr>
        <w:t>omalizumab</w:t>
      </w:r>
    </w:p>
    <w:p w14:paraId="5508959D" w14:textId="77777777" w:rsidR="00766995" w:rsidRPr="00DC2BA7" w:rsidRDefault="00766995" w:rsidP="00B057AB">
      <w:pPr>
        <w:spacing w:line="240" w:lineRule="auto"/>
        <w:jc w:val="center"/>
        <w:rPr>
          <w:noProof/>
          <w:lang w:val="sv-SE"/>
        </w:rPr>
      </w:pPr>
    </w:p>
    <w:p w14:paraId="45609C2D" w14:textId="77777777" w:rsidR="00766995" w:rsidRPr="00DC2BA7" w:rsidRDefault="00B60735" w:rsidP="00B057AB">
      <w:pPr>
        <w:keepNext/>
        <w:widowControl w:val="0"/>
        <w:tabs>
          <w:tab w:val="clear" w:pos="567"/>
        </w:tabs>
        <w:spacing w:line="240" w:lineRule="auto"/>
        <w:rPr>
          <w:lang w:val="sv-SE"/>
        </w:rPr>
      </w:pPr>
      <w:r w:rsidRPr="00DC2BA7">
        <w:rPr>
          <w:b/>
          <w:bCs/>
          <w:lang w:val="sv-SE"/>
        </w:rPr>
        <w:t xml:space="preserve">Läs noga igenom denna bipacksedel innan du börjar använda detta läkemedel. </w:t>
      </w:r>
      <w:r w:rsidRPr="00DC2BA7">
        <w:rPr>
          <w:b/>
          <w:noProof/>
          <w:szCs w:val="24"/>
          <w:lang w:val="sv-SE"/>
        </w:rPr>
        <w:t>Den innehåller information som är viktig för dig.</w:t>
      </w:r>
    </w:p>
    <w:p w14:paraId="265432A8" w14:textId="77777777" w:rsidR="00766995" w:rsidRPr="00DC2BA7" w:rsidRDefault="00B60735" w:rsidP="00B057AB">
      <w:pPr>
        <w:widowControl w:val="0"/>
        <w:numPr>
          <w:ilvl w:val="0"/>
          <w:numId w:val="20"/>
        </w:numPr>
        <w:tabs>
          <w:tab w:val="clear" w:pos="567"/>
        </w:tabs>
        <w:spacing w:line="240" w:lineRule="auto"/>
        <w:ind w:left="567" w:right="-2" w:hanging="567"/>
        <w:rPr>
          <w:lang w:val="sv-SE"/>
        </w:rPr>
      </w:pPr>
      <w:r w:rsidRPr="00DC2BA7">
        <w:rPr>
          <w:lang w:val="sv-SE"/>
        </w:rPr>
        <w:t>Spara denna information, du kan behöva läsa den igen.</w:t>
      </w:r>
    </w:p>
    <w:p w14:paraId="07281560" w14:textId="77777777" w:rsidR="00297F0B" w:rsidRPr="00DC2BA7" w:rsidRDefault="00B60735" w:rsidP="00B057AB">
      <w:pPr>
        <w:widowControl w:val="0"/>
        <w:numPr>
          <w:ilvl w:val="0"/>
          <w:numId w:val="20"/>
        </w:numPr>
        <w:tabs>
          <w:tab w:val="clear" w:pos="567"/>
        </w:tabs>
        <w:spacing w:line="240" w:lineRule="auto"/>
        <w:ind w:left="567" w:right="-2" w:hanging="567"/>
        <w:rPr>
          <w:lang w:val="sv-SE"/>
        </w:rPr>
      </w:pPr>
      <w:r w:rsidRPr="00DC2BA7">
        <w:rPr>
          <w:lang w:val="sv-SE"/>
        </w:rPr>
        <w:t>Om du har ytterligare frågor vänd dig till läkare, apotekspersonal eller sjuksköterska.</w:t>
      </w:r>
    </w:p>
    <w:p w14:paraId="27C8BC26" w14:textId="77777777" w:rsidR="00766995" w:rsidRPr="00DC2BA7" w:rsidRDefault="00B60735" w:rsidP="00B057AB">
      <w:pPr>
        <w:widowControl w:val="0"/>
        <w:numPr>
          <w:ilvl w:val="0"/>
          <w:numId w:val="20"/>
        </w:numPr>
        <w:tabs>
          <w:tab w:val="clear" w:pos="567"/>
        </w:tabs>
        <w:spacing w:line="240" w:lineRule="auto"/>
        <w:ind w:left="567" w:right="-2" w:hanging="567"/>
        <w:rPr>
          <w:lang w:val="sv-SE"/>
        </w:rPr>
      </w:pPr>
      <w:r w:rsidRPr="00DC2BA7">
        <w:rPr>
          <w:lang w:val="sv-SE"/>
        </w:rPr>
        <w:t>Detta läkemedel har ordinerats enbart åt dig. Ge det inte till andra. Det kan skada dem, även om de uppvisar sjukdomstecken som liknar dina.</w:t>
      </w:r>
    </w:p>
    <w:p w14:paraId="5AE6C117" w14:textId="77777777" w:rsidR="00766995" w:rsidRPr="00DC2BA7" w:rsidRDefault="00B60735" w:rsidP="00B057AB">
      <w:pPr>
        <w:widowControl w:val="0"/>
        <w:numPr>
          <w:ilvl w:val="0"/>
          <w:numId w:val="20"/>
        </w:numPr>
        <w:tabs>
          <w:tab w:val="clear" w:pos="567"/>
        </w:tabs>
        <w:spacing w:line="240" w:lineRule="auto"/>
        <w:ind w:left="567" w:right="-2" w:hanging="567"/>
        <w:rPr>
          <w:lang w:val="sv-SE"/>
        </w:rPr>
      </w:pPr>
      <w:r w:rsidRPr="00DC2BA7">
        <w:rPr>
          <w:noProof/>
          <w:lang w:val="sv-SE"/>
        </w:rPr>
        <w:t>Om du får biverkningar, tala med läkare,</w:t>
      </w:r>
      <w:r w:rsidRPr="00DC2BA7">
        <w:rPr>
          <w:lang w:val="sv-SE"/>
        </w:rPr>
        <w:t xml:space="preserve"> apotekspersonal eller sjuksköterska</w:t>
      </w:r>
      <w:r w:rsidRPr="00DC2BA7">
        <w:rPr>
          <w:noProof/>
          <w:lang w:val="sv-SE"/>
        </w:rPr>
        <w:t xml:space="preserve">. </w:t>
      </w:r>
      <w:r w:rsidRPr="00DC2BA7">
        <w:rPr>
          <w:noProof/>
          <w:szCs w:val="24"/>
          <w:lang w:val="sv-SE"/>
        </w:rPr>
        <w:t>Detta gäller</w:t>
      </w:r>
      <w:r w:rsidRPr="00DC2BA7">
        <w:rPr>
          <w:noProof/>
          <w:color w:val="FF0000"/>
          <w:szCs w:val="24"/>
          <w:lang w:val="sv-SE"/>
        </w:rPr>
        <w:t xml:space="preserve"> </w:t>
      </w:r>
      <w:r w:rsidRPr="00DC2BA7">
        <w:rPr>
          <w:noProof/>
          <w:szCs w:val="24"/>
          <w:lang w:val="sv-SE"/>
        </w:rPr>
        <w:t>även</w:t>
      </w:r>
      <w:r w:rsidRPr="00DC2BA7">
        <w:rPr>
          <w:noProof/>
          <w:color w:val="000000"/>
          <w:szCs w:val="24"/>
          <w:lang w:val="sv-SE"/>
        </w:rPr>
        <w:t xml:space="preserve"> </w:t>
      </w:r>
      <w:r w:rsidRPr="00DC2BA7">
        <w:rPr>
          <w:noProof/>
          <w:szCs w:val="24"/>
          <w:lang w:val="sv-SE"/>
        </w:rPr>
        <w:t>eventuella biverkningar som inte nämns i denna information.</w:t>
      </w:r>
      <w:r w:rsidRPr="00DC2BA7">
        <w:rPr>
          <w:noProof/>
          <w:lang w:val="sv-SE"/>
        </w:rPr>
        <w:t xml:space="preserve"> </w:t>
      </w:r>
      <w:r w:rsidRPr="00DC2BA7">
        <w:rPr>
          <w:noProof/>
        </w:rPr>
        <w:t>Se avsnitt</w:t>
      </w:r>
      <w:r w:rsidR="006E2067" w:rsidRPr="00DC2BA7">
        <w:rPr>
          <w:noProof/>
        </w:rPr>
        <w:t> </w:t>
      </w:r>
      <w:r w:rsidRPr="00DC2BA7">
        <w:rPr>
          <w:noProof/>
        </w:rPr>
        <w:t>4.</w:t>
      </w:r>
    </w:p>
    <w:p w14:paraId="618A6D8A" w14:textId="77777777" w:rsidR="00766995" w:rsidRPr="00DC2BA7" w:rsidRDefault="00766995" w:rsidP="00B057AB">
      <w:pPr>
        <w:widowControl w:val="0"/>
        <w:numPr>
          <w:ilvl w:val="12"/>
          <w:numId w:val="0"/>
        </w:numPr>
        <w:tabs>
          <w:tab w:val="clear" w:pos="567"/>
        </w:tabs>
        <w:spacing w:line="240" w:lineRule="auto"/>
        <w:ind w:right="-2"/>
        <w:rPr>
          <w:lang w:val="sv-SE"/>
        </w:rPr>
      </w:pPr>
    </w:p>
    <w:p w14:paraId="16992D56" w14:textId="77777777" w:rsidR="00766995" w:rsidRPr="00DC2BA7" w:rsidRDefault="00B60735" w:rsidP="00B057AB">
      <w:pPr>
        <w:keepNext/>
        <w:widowControl w:val="0"/>
        <w:tabs>
          <w:tab w:val="clear" w:pos="567"/>
        </w:tabs>
        <w:spacing w:line="240" w:lineRule="auto"/>
        <w:rPr>
          <w:b/>
          <w:bCs/>
          <w:lang w:val="sv-SE"/>
        </w:rPr>
      </w:pPr>
      <w:r w:rsidRPr="00DC2BA7">
        <w:rPr>
          <w:b/>
          <w:bCs/>
          <w:lang w:val="sv-SE"/>
        </w:rPr>
        <w:t>I denna bipacksedel finns information om följande:</w:t>
      </w:r>
    </w:p>
    <w:p w14:paraId="0D6D0CCB" w14:textId="77777777" w:rsidR="00766995" w:rsidRPr="00DC2BA7" w:rsidRDefault="00B60735" w:rsidP="00B057AB">
      <w:pPr>
        <w:widowControl w:val="0"/>
        <w:tabs>
          <w:tab w:val="clear" w:pos="567"/>
        </w:tabs>
        <w:spacing w:line="240" w:lineRule="auto"/>
        <w:ind w:left="567" w:right="-29" w:hanging="567"/>
        <w:rPr>
          <w:lang w:val="sv-SE"/>
        </w:rPr>
      </w:pPr>
      <w:r w:rsidRPr="00DC2BA7">
        <w:rPr>
          <w:lang w:val="sv-SE"/>
        </w:rPr>
        <w:t>1.</w:t>
      </w:r>
      <w:r w:rsidRPr="00DC2BA7">
        <w:rPr>
          <w:lang w:val="sv-SE"/>
        </w:rPr>
        <w:tab/>
        <w:t>Vad Xolair är och vad det används för</w:t>
      </w:r>
    </w:p>
    <w:p w14:paraId="2B908557" w14:textId="77777777" w:rsidR="00766995" w:rsidRPr="00DC2BA7" w:rsidRDefault="00B60735" w:rsidP="00B057AB">
      <w:pPr>
        <w:widowControl w:val="0"/>
        <w:tabs>
          <w:tab w:val="clear" w:pos="567"/>
        </w:tabs>
        <w:spacing w:line="240" w:lineRule="auto"/>
        <w:ind w:left="567" w:right="-29" w:hanging="567"/>
        <w:rPr>
          <w:lang w:val="sv-SE"/>
        </w:rPr>
      </w:pPr>
      <w:r w:rsidRPr="00DC2BA7">
        <w:rPr>
          <w:lang w:val="sv-SE"/>
        </w:rPr>
        <w:t>2.</w:t>
      </w:r>
      <w:r w:rsidRPr="00DC2BA7">
        <w:rPr>
          <w:lang w:val="sv-SE"/>
        </w:rPr>
        <w:tab/>
        <w:t xml:space="preserve">Vad du behöver veta innan </w:t>
      </w:r>
      <w:r w:rsidR="00297F0B" w:rsidRPr="00DC2BA7">
        <w:rPr>
          <w:lang w:val="sv-SE"/>
        </w:rPr>
        <w:t xml:space="preserve">du använder </w:t>
      </w:r>
      <w:r w:rsidRPr="00DC2BA7">
        <w:rPr>
          <w:lang w:val="sv-SE"/>
        </w:rPr>
        <w:t>Xolair</w:t>
      </w:r>
    </w:p>
    <w:p w14:paraId="625819EB" w14:textId="77777777" w:rsidR="00766995" w:rsidRPr="00DC2BA7" w:rsidRDefault="00B60735" w:rsidP="00B057AB">
      <w:pPr>
        <w:widowControl w:val="0"/>
        <w:tabs>
          <w:tab w:val="clear" w:pos="567"/>
        </w:tabs>
        <w:spacing w:line="240" w:lineRule="auto"/>
        <w:ind w:left="567" w:right="-29" w:hanging="567"/>
        <w:rPr>
          <w:lang w:val="sv-SE"/>
        </w:rPr>
      </w:pPr>
      <w:r w:rsidRPr="00DC2BA7">
        <w:rPr>
          <w:lang w:val="sv-SE"/>
        </w:rPr>
        <w:t>3.</w:t>
      </w:r>
      <w:r w:rsidRPr="00DC2BA7">
        <w:rPr>
          <w:lang w:val="sv-SE"/>
        </w:rPr>
        <w:tab/>
        <w:t xml:space="preserve">Hur </w:t>
      </w:r>
      <w:r w:rsidR="00297F0B" w:rsidRPr="00DC2BA7">
        <w:rPr>
          <w:lang w:val="sv-SE"/>
        </w:rPr>
        <w:t xml:space="preserve">du använder </w:t>
      </w:r>
      <w:r w:rsidRPr="00DC2BA7">
        <w:rPr>
          <w:lang w:val="sv-SE"/>
        </w:rPr>
        <w:t>Xolair</w:t>
      </w:r>
    </w:p>
    <w:p w14:paraId="68E738DD" w14:textId="77777777" w:rsidR="00766995" w:rsidRPr="00DC2BA7" w:rsidRDefault="00B60735" w:rsidP="00B057AB">
      <w:pPr>
        <w:widowControl w:val="0"/>
        <w:tabs>
          <w:tab w:val="clear" w:pos="567"/>
        </w:tabs>
        <w:spacing w:line="240" w:lineRule="auto"/>
        <w:ind w:left="567" w:right="-29" w:hanging="567"/>
        <w:rPr>
          <w:lang w:val="sv-SE"/>
        </w:rPr>
      </w:pPr>
      <w:r w:rsidRPr="00DC2BA7">
        <w:rPr>
          <w:lang w:val="sv-SE"/>
        </w:rPr>
        <w:t>4.</w:t>
      </w:r>
      <w:r w:rsidRPr="00DC2BA7">
        <w:rPr>
          <w:lang w:val="sv-SE"/>
        </w:rPr>
        <w:tab/>
        <w:t>Eventuella biverkningar</w:t>
      </w:r>
    </w:p>
    <w:p w14:paraId="097D7717" w14:textId="77777777" w:rsidR="00766995" w:rsidRPr="00DC2BA7" w:rsidRDefault="00B60735" w:rsidP="00B057AB">
      <w:pPr>
        <w:widowControl w:val="0"/>
        <w:tabs>
          <w:tab w:val="clear" w:pos="567"/>
        </w:tabs>
        <w:spacing w:line="240" w:lineRule="auto"/>
        <w:ind w:left="567" w:right="-29" w:hanging="567"/>
        <w:rPr>
          <w:lang w:val="sv-SE"/>
        </w:rPr>
      </w:pPr>
      <w:r w:rsidRPr="00DC2BA7">
        <w:rPr>
          <w:lang w:val="sv-SE"/>
        </w:rPr>
        <w:t>5.</w:t>
      </w:r>
      <w:r w:rsidRPr="00DC2BA7">
        <w:rPr>
          <w:lang w:val="sv-SE"/>
        </w:rPr>
        <w:tab/>
        <w:t>Hur Xolair ska förvaras</w:t>
      </w:r>
    </w:p>
    <w:p w14:paraId="2D4E6A0D" w14:textId="77777777" w:rsidR="00766995" w:rsidRPr="00DC2BA7" w:rsidRDefault="00B60735" w:rsidP="00B057AB">
      <w:pPr>
        <w:widowControl w:val="0"/>
        <w:tabs>
          <w:tab w:val="clear" w:pos="567"/>
        </w:tabs>
        <w:spacing w:line="240" w:lineRule="auto"/>
        <w:ind w:left="567" w:right="-29" w:hanging="567"/>
        <w:rPr>
          <w:lang w:val="sv-SE"/>
        </w:rPr>
      </w:pPr>
      <w:r w:rsidRPr="00DC2BA7">
        <w:rPr>
          <w:lang w:val="sv-SE"/>
        </w:rPr>
        <w:t>6.</w:t>
      </w:r>
      <w:r w:rsidRPr="00DC2BA7">
        <w:rPr>
          <w:lang w:val="sv-SE"/>
        </w:rPr>
        <w:tab/>
      </w:r>
      <w:r w:rsidRPr="00DC2BA7">
        <w:rPr>
          <w:noProof/>
          <w:szCs w:val="24"/>
          <w:lang w:val="sv-SE"/>
        </w:rPr>
        <w:t xml:space="preserve">Förpackningens innehåll och </w:t>
      </w:r>
      <w:r w:rsidRPr="00DC2BA7">
        <w:rPr>
          <w:lang w:val="sv-SE"/>
        </w:rPr>
        <w:t>övriga upplysningar</w:t>
      </w:r>
    </w:p>
    <w:p w14:paraId="34472D25" w14:textId="77777777" w:rsidR="00766995" w:rsidRPr="00DC2BA7" w:rsidRDefault="00766995" w:rsidP="00535973">
      <w:pPr>
        <w:widowControl w:val="0"/>
        <w:numPr>
          <w:ilvl w:val="12"/>
          <w:numId w:val="0"/>
        </w:numPr>
        <w:tabs>
          <w:tab w:val="clear" w:pos="567"/>
        </w:tabs>
        <w:spacing w:line="240" w:lineRule="auto"/>
        <w:ind w:right="-2"/>
        <w:rPr>
          <w:lang w:val="sv-SE"/>
        </w:rPr>
      </w:pPr>
    </w:p>
    <w:p w14:paraId="299BB5AA" w14:textId="77777777" w:rsidR="00766995" w:rsidRPr="00DC2BA7" w:rsidRDefault="00766995" w:rsidP="00535973">
      <w:pPr>
        <w:widowControl w:val="0"/>
        <w:numPr>
          <w:ilvl w:val="12"/>
          <w:numId w:val="0"/>
        </w:numPr>
        <w:tabs>
          <w:tab w:val="clear" w:pos="567"/>
        </w:tabs>
        <w:spacing w:line="240" w:lineRule="auto"/>
        <w:ind w:right="-2"/>
        <w:rPr>
          <w:lang w:val="sv-SE"/>
        </w:rPr>
      </w:pPr>
    </w:p>
    <w:p w14:paraId="559510B3" w14:textId="77777777" w:rsidR="00766995" w:rsidRPr="00DC2BA7" w:rsidRDefault="00B60735" w:rsidP="00535973">
      <w:pPr>
        <w:keepNext/>
        <w:widowControl w:val="0"/>
        <w:numPr>
          <w:ilvl w:val="12"/>
          <w:numId w:val="0"/>
        </w:numPr>
        <w:tabs>
          <w:tab w:val="clear" w:pos="567"/>
        </w:tabs>
        <w:spacing w:line="240" w:lineRule="auto"/>
        <w:ind w:left="567" w:hanging="567"/>
        <w:rPr>
          <w:lang w:val="sv-SE"/>
        </w:rPr>
      </w:pPr>
      <w:r w:rsidRPr="00DC2BA7">
        <w:rPr>
          <w:b/>
          <w:bCs/>
          <w:lang w:val="sv-SE"/>
        </w:rPr>
        <w:t>1.</w:t>
      </w:r>
      <w:r w:rsidRPr="00DC2BA7">
        <w:rPr>
          <w:b/>
          <w:bCs/>
          <w:lang w:val="sv-SE"/>
        </w:rPr>
        <w:tab/>
      </w:r>
      <w:r w:rsidRPr="00DC2BA7">
        <w:rPr>
          <w:b/>
          <w:noProof/>
          <w:szCs w:val="24"/>
          <w:lang w:val="sv-SE"/>
        </w:rPr>
        <w:t>Vad Xolair är och vad det används</w:t>
      </w:r>
      <w:r w:rsidRPr="00DC2BA7">
        <w:rPr>
          <w:b/>
          <w:szCs w:val="24"/>
          <w:lang w:val="sv-SE"/>
        </w:rPr>
        <w:t xml:space="preserve"> för</w:t>
      </w:r>
    </w:p>
    <w:p w14:paraId="52AE89FA" w14:textId="77777777" w:rsidR="00766995" w:rsidRPr="00DC2BA7" w:rsidRDefault="00766995" w:rsidP="00535973">
      <w:pPr>
        <w:keepNext/>
        <w:widowControl w:val="0"/>
        <w:numPr>
          <w:ilvl w:val="12"/>
          <w:numId w:val="0"/>
        </w:numPr>
        <w:tabs>
          <w:tab w:val="clear" w:pos="567"/>
        </w:tabs>
        <w:spacing w:line="240" w:lineRule="auto"/>
        <w:rPr>
          <w:lang w:val="sv-SE"/>
        </w:rPr>
      </w:pPr>
    </w:p>
    <w:p w14:paraId="0CF02BB1" w14:textId="77777777" w:rsidR="006F0622" w:rsidRPr="00DC2BA7" w:rsidRDefault="00B60735" w:rsidP="00535973">
      <w:pPr>
        <w:pStyle w:val="Char2"/>
        <w:spacing w:before="0"/>
        <w:jc w:val="left"/>
        <w:rPr>
          <w:sz w:val="22"/>
          <w:szCs w:val="22"/>
          <w:lang w:val="sv-SE"/>
        </w:rPr>
      </w:pPr>
      <w:r w:rsidRPr="00DC2BA7">
        <w:rPr>
          <w:sz w:val="22"/>
          <w:szCs w:val="22"/>
          <w:lang w:val="sv-SE"/>
        </w:rPr>
        <w:t>Xolair innehåller den aktiva substansen omalizumab, ett konstgjort protein som liknar de naturliga proteiner som produceras i kroppen. Det tillhör en grupp läkemedel som kallas monoklonala antikroppar.</w:t>
      </w:r>
    </w:p>
    <w:p w14:paraId="74C8E00B" w14:textId="77777777" w:rsidR="00766995" w:rsidRPr="00DC2BA7" w:rsidRDefault="00766995" w:rsidP="00535973">
      <w:pPr>
        <w:pStyle w:val="Char2"/>
        <w:spacing w:before="0"/>
        <w:jc w:val="left"/>
        <w:rPr>
          <w:sz w:val="22"/>
          <w:szCs w:val="22"/>
          <w:lang w:val="sv-SE"/>
        </w:rPr>
      </w:pPr>
    </w:p>
    <w:p w14:paraId="5947EF6B" w14:textId="77777777" w:rsidR="006F0622" w:rsidRPr="00DC2BA7" w:rsidRDefault="00B60735" w:rsidP="00535973">
      <w:pPr>
        <w:pStyle w:val="Char2"/>
        <w:keepNext/>
        <w:spacing w:before="0"/>
        <w:jc w:val="left"/>
        <w:rPr>
          <w:sz w:val="22"/>
          <w:szCs w:val="22"/>
          <w:lang w:val="sv-SE"/>
        </w:rPr>
      </w:pPr>
      <w:r w:rsidRPr="00DC2BA7">
        <w:rPr>
          <w:sz w:val="22"/>
          <w:szCs w:val="22"/>
          <w:lang w:val="sv-SE"/>
        </w:rPr>
        <w:t>Xolair används för behandling av:</w:t>
      </w:r>
    </w:p>
    <w:p w14:paraId="37B8CB97" w14:textId="77777777" w:rsidR="00434413" w:rsidRPr="00DC2BA7" w:rsidRDefault="00B60735" w:rsidP="00535973">
      <w:pPr>
        <w:pStyle w:val="Char2"/>
        <w:numPr>
          <w:ilvl w:val="0"/>
          <w:numId w:val="56"/>
        </w:numPr>
        <w:spacing w:before="0"/>
        <w:ind w:left="567" w:hanging="567"/>
        <w:jc w:val="left"/>
        <w:rPr>
          <w:sz w:val="22"/>
          <w:szCs w:val="22"/>
          <w:lang w:val="sv-SE"/>
        </w:rPr>
      </w:pPr>
      <w:r w:rsidRPr="00DC2BA7">
        <w:rPr>
          <w:sz w:val="22"/>
          <w:szCs w:val="22"/>
          <w:lang w:val="sv-SE"/>
        </w:rPr>
        <w:t>allergisk astma</w:t>
      </w:r>
    </w:p>
    <w:p w14:paraId="47673307" w14:textId="77777777" w:rsidR="00D01F43" w:rsidRPr="00DC2BA7" w:rsidRDefault="00B60735" w:rsidP="00535973">
      <w:pPr>
        <w:pStyle w:val="Text"/>
        <w:widowControl w:val="0"/>
        <w:numPr>
          <w:ilvl w:val="0"/>
          <w:numId w:val="56"/>
        </w:numPr>
        <w:spacing w:before="0"/>
        <w:ind w:left="567" w:hanging="567"/>
        <w:jc w:val="left"/>
        <w:rPr>
          <w:sz w:val="22"/>
          <w:lang w:val="sv-SE"/>
        </w:rPr>
      </w:pPr>
      <w:r w:rsidRPr="00DC2BA7">
        <w:rPr>
          <w:sz w:val="22"/>
          <w:lang w:val="sv-SE"/>
        </w:rPr>
        <w:t>kronisk inflammation i näsa och bihålor (rinosinuit) med näspolyper</w:t>
      </w:r>
    </w:p>
    <w:p w14:paraId="5D1D5ED8" w14:textId="77777777" w:rsidR="006F0622" w:rsidRPr="00DC2BA7" w:rsidRDefault="00B60735" w:rsidP="00535973">
      <w:pPr>
        <w:pStyle w:val="Char2"/>
        <w:numPr>
          <w:ilvl w:val="0"/>
          <w:numId w:val="56"/>
        </w:numPr>
        <w:spacing w:before="0"/>
        <w:ind w:left="567" w:hanging="567"/>
        <w:jc w:val="left"/>
        <w:rPr>
          <w:sz w:val="22"/>
          <w:szCs w:val="22"/>
          <w:lang w:val="sv-SE"/>
        </w:rPr>
      </w:pPr>
      <w:r w:rsidRPr="00DC2BA7">
        <w:rPr>
          <w:sz w:val="22"/>
          <w:szCs w:val="22"/>
          <w:lang w:val="sv-SE"/>
        </w:rPr>
        <w:t>kronisk spontan urtikaria.</w:t>
      </w:r>
    </w:p>
    <w:p w14:paraId="4ACC735D" w14:textId="77777777" w:rsidR="00766995" w:rsidRPr="00DC2BA7" w:rsidRDefault="00766995" w:rsidP="00535973">
      <w:pPr>
        <w:pStyle w:val="Char2"/>
        <w:spacing w:before="0"/>
        <w:jc w:val="left"/>
        <w:rPr>
          <w:sz w:val="22"/>
          <w:szCs w:val="22"/>
          <w:lang w:val="sv-SE"/>
        </w:rPr>
      </w:pPr>
    </w:p>
    <w:p w14:paraId="20728A08" w14:textId="77777777" w:rsidR="00766995" w:rsidRPr="00DC2BA7" w:rsidRDefault="00B60735" w:rsidP="00535973">
      <w:pPr>
        <w:pStyle w:val="Text"/>
        <w:keepNext/>
        <w:widowControl w:val="0"/>
        <w:spacing w:before="0"/>
        <w:jc w:val="left"/>
        <w:rPr>
          <w:bCs/>
          <w:sz w:val="22"/>
          <w:u w:val="single"/>
          <w:lang w:val="sv-SE"/>
        </w:rPr>
      </w:pPr>
      <w:r w:rsidRPr="00DC2BA7">
        <w:rPr>
          <w:bCs/>
          <w:sz w:val="22"/>
          <w:u w:val="single"/>
          <w:lang w:val="sv-SE"/>
        </w:rPr>
        <w:t>Allergisk astma</w:t>
      </w:r>
    </w:p>
    <w:p w14:paraId="6526272D" w14:textId="77777777" w:rsidR="00766995" w:rsidRPr="00DC2BA7" w:rsidRDefault="00B60735" w:rsidP="00535973">
      <w:pPr>
        <w:pStyle w:val="Char2"/>
        <w:spacing w:before="0"/>
        <w:jc w:val="left"/>
        <w:rPr>
          <w:sz w:val="22"/>
          <w:szCs w:val="22"/>
          <w:lang w:val="sv-SE"/>
        </w:rPr>
      </w:pPr>
      <w:r w:rsidRPr="00DC2BA7">
        <w:rPr>
          <w:sz w:val="22"/>
          <w:szCs w:val="22"/>
          <w:lang w:val="sv-SE"/>
        </w:rPr>
        <w:t>Detta läkemedel används för att förhindra försämring av astma genom att kontrollera symtomen vid svår allergisk astma hos vuxna</w:t>
      </w:r>
      <w:r w:rsidR="006F0622" w:rsidRPr="00DC2BA7">
        <w:rPr>
          <w:sz w:val="22"/>
          <w:szCs w:val="22"/>
          <w:lang w:val="sv-SE"/>
        </w:rPr>
        <w:t>,</w:t>
      </w:r>
      <w:r w:rsidRPr="00DC2BA7">
        <w:rPr>
          <w:sz w:val="22"/>
          <w:szCs w:val="22"/>
          <w:lang w:val="sv-SE"/>
        </w:rPr>
        <w:t xml:space="preserve"> </w:t>
      </w:r>
      <w:r w:rsidR="0051347E" w:rsidRPr="00DC2BA7">
        <w:rPr>
          <w:sz w:val="22"/>
          <w:szCs w:val="22"/>
          <w:lang w:val="sv-SE"/>
        </w:rPr>
        <w:t xml:space="preserve">ungdomar </w:t>
      </w:r>
      <w:r w:rsidRPr="00DC2BA7">
        <w:rPr>
          <w:sz w:val="22"/>
          <w:szCs w:val="22"/>
          <w:lang w:val="sv-SE"/>
        </w:rPr>
        <w:t xml:space="preserve">och barn (från 6 års ålder) som redan tar annan astmamedicin, men vars astmasymtom inte är välkontrollerade trots läkemedel som t ex hög dos inhalationssteroid </w:t>
      </w:r>
      <w:r w:rsidR="00D01F43" w:rsidRPr="00DC2BA7">
        <w:rPr>
          <w:sz w:val="22"/>
          <w:szCs w:val="22"/>
          <w:lang w:val="sv-SE"/>
        </w:rPr>
        <w:t xml:space="preserve">och </w:t>
      </w:r>
      <w:r w:rsidRPr="00DC2BA7">
        <w:rPr>
          <w:sz w:val="22"/>
          <w:szCs w:val="22"/>
          <w:lang w:val="sv-SE"/>
        </w:rPr>
        <w:t>beta-stimulerare för inandning.</w:t>
      </w:r>
    </w:p>
    <w:p w14:paraId="03B9D420" w14:textId="77777777" w:rsidR="00766995" w:rsidRPr="00DC2BA7" w:rsidRDefault="00766995" w:rsidP="00535973">
      <w:pPr>
        <w:pStyle w:val="Char2"/>
        <w:spacing w:before="0"/>
        <w:jc w:val="left"/>
        <w:rPr>
          <w:sz w:val="22"/>
          <w:szCs w:val="22"/>
          <w:lang w:val="sv-SE"/>
        </w:rPr>
      </w:pPr>
    </w:p>
    <w:p w14:paraId="0B0B7CE3" w14:textId="77777777" w:rsidR="00D01F43" w:rsidRPr="00DC2BA7" w:rsidRDefault="00B60735" w:rsidP="00535973">
      <w:pPr>
        <w:pStyle w:val="Char2"/>
        <w:keepNext/>
        <w:spacing w:before="0"/>
        <w:jc w:val="left"/>
        <w:rPr>
          <w:sz w:val="22"/>
          <w:szCs w:val="22"/>
          <w:u w:val="single"/>
          <w:lang w:val="sv-SE"/>
        </w:rPr>
      </w:pPr>
      <w:r w:rsidRPr="00DC2BA7">
        <w:rPr>
          <w:sz w:val="22"/>
          <w:szCs w:val="22"/>
          <w:u w:val="single"/>
          <w:lang w:val="sv-SE"/>
        </w:rPr>
        <w:t>Kronisk inflammation i nästa och bihålor med näspolyper</w:t>
      </w:r>
    </w:p>
    <w:p w14:paraId="52C2B8DA" w14:textId="77777777" w:rsidR="00D01F43" w:rsidRPr="00DC2BA7" w:rsidRDefault="00B60735" w:rsidP="00535973">
      <w:pPr>
        <w:pStyle w:val="Char2"/>
        <w:spacing w:before="0"/>
        <w:jc w:val="left"/>
        <w:rPr>
          <w:sz w:val="22"/>
          <w:szCs w:val="22"/>
          <w:lang w:val="sv-SE"/>
        </w:rPr>
      </w:pPr>
      <w:r w:rsidRPr="00DC2BA7">
        <w:rPr>
          <w:sz w:val="22"/>
          <w:szCs w:val="22"/>
          <w:lang w:val="sv-SE"/>
        </w:rPr>
        <w:t>Detta läkemedel används för att behandla kronisk inflammation i näsa och bihålor med näspolyper hos vuxna (från 18 års ålder) som redan använder en kortikosterioid som tas i näsan (kortisonnässpray), men vars symtom inte är välkontrollerade. Näspolyper är små utväxter på näsans slemhinna. Xola</w:t>
      </w:r>
      <w:r w:rsidR="002D1F75" w:rsidRPr="00DC2BA7">
        <w:rPr>
          <w:sz w:val="22"/>
          <w:szCs w:val="22"/>
          <w:lang w:val="sv-SE"/>
        </w:rPr>
        <w:t>i</w:t>
      </w:r>
      <w:r w:rsidRPr="00DC2BA7">
        <w:rPr>
          <w:sz w:val="22"/>
          <w:szCs w:val="22"/>
          <w:lang w:val="sv-SE"/>
        </w:rPr>
        <w:t>r hjälper till att minska storleken på polyperna och förbättrar symtom såsom nästäppa, försämrat luktsinne, slem i bakre delen av svalget och rinnande näsa.</w:t>
      </w:r>
    </w:p>
    <w:p w14:paraId="133A595E" w14:textId="77777777" w:rsidR="00D01F43" w:rsidRPr="00DC2BA7" w:rsidRDefault="00D01F43" w:rsidP="00535973">
      <w:pPr>
        <w:pStyle w:val="Char2"/>
        <w:spacing w:before="0"/>
        <w:jc w:val="left"/>
        <w:rPr>
          <w:sz w:val="22"/>
          <w:szCs w:val="22"/>
          <w:lang w:val="sv-SE"/>
        </w:rPr>
      </w:pPr>
    </w:p>
    <w:p w14:paraId="40831A47" w14:textId="77777777" w:rsidR="00766995" w:rsidRPr="00DC2BA7" w:rsidRDefault="00B60735" w:rsidP="00535973">
      <w:pPr>
        <w:pStyle w:val="Text"/>
        <w:keepNext/>
        <w:widowControl w:val="0"/>
        <w:spacing w:before="0"/>
        <w:jc w:val="left"/>
        <w:rPr>
          <w:bCs/>
          <w:sz w:val="22"/>
          <w:u w:val="single"/>
          <w:lang w:val="sv-SE"/>
        </w:rPr>
      </w:pPr>
      <w:r w:rsidRPr="00DC2BA7">
        <w:rPr>
          <w:bCs/>
          <w:sz w:val="22"/>
          <w:u w:val="single"/>
          <w:lang w:val="sv-SE"/>
        </w:rPr>
        <w:t>Kronisk spontan urtikaria</w:t>
      </w:r>
    </w:p>
    <w:p w14:paraId="0093F94D" w14:textId="77777777" w:rsidR="00766995" w:rsidRPr="00DC2BA7" w:rsidRDefault="00B60735" w:rsidP="00535973">
      <w:pPr>
        <w:pStyle w:val="Char2"/>
        <w:spacing w:before="0"/>
        <w:jc w:val="left"/>
        <w:rPr>
          <w:sz w:val="22"/>
          <w:szCs w:val="22"/>
          <w:lang w:val="sv-SE"/>
        </w:rPr>
      </w:pPr>
      <w:r w:rsidRPr="00DC2BA7">
        <w:rPr>
          <w:sz w:val="22"/>
          <w:szCs w:val="22"/>
          <w:lang w:val="sv-SE"/>
        </w:rPr>
        <w:t>Detta läkemedel används för att behandla kronisk spontan urtikaria hos vuxna och ungdomar (från 12 års ålder) som redan får antihistamin, men vars symtom inte är välkontrollerade.</w:t>
      </w:r>
    </w:p>
    <w:p w14:paraId="47CFBAD7" w14:textId="77777777" w:rsidR="00766995" w:rsidRPr="00DC2BA7" w:rsidRDefault="00766995" w:rsidP="00535973">
      <w:pPr>
        <w:pStyle w:val="Char2"/>
        <w:spacing w:before="0"/>
        <w:jc w:val="left"/>
        <w:rPr>
          <w:sz w:val="22"/>
          <w:szCs w:val="22"/>
          <w:lang w:val="sv-SE"/>
        </w:rPr>
      </w:pPr>
    </w:p>
    <w:p w14:paraId="073FA8F8" w14:textId="77777777" w:rsidR="006F0622" w:rsidRPr="00DC2BA7" w:rsidRDefault="00B60735" w:rsidP="00535973">
      <w:pPr>
        <w:pStyle w:val="Char2"/>
        <w:spacing w:before="0"/>
        <w:jc w:val="left"/>
        <w:rPr>
          <w:sz w:val="22"/>
          <w:szCs w:val="22"/>
          <w:lang w:val="sv-SE"/>
        </w:rPr>
      </w:pPr>
      <w:r w:rsidRPr="00DC2BA7">
        <w:rPr>
          <w:sz w:val="22"/>
          <w:szCs w:val="22"/>
          <w:lang w:val="sv-SE"/>
        </w:rPr>
        <w:t xml:space="preserve">Xolair verkar genom att blockera ett ämne som kallas IgE (förkortning för immunoglobulin E) som produceras i kroppen. IgE </w:t>
      </w:r>
      <w:r w:rsidR="006A06FC" w:rsidRPr="00DC2BA7">
        <w:rPr>
          <w:sz w:val="22"/>
          <w:szCs w:val="22"/>
          <w:lang w:val="sv-SE"/>
        </w:rPr>
        <w:t xml:space="preserve">bidrar till en typ av inflammation som </w:t>
      </w:r>
      <w:r w:rsidRPr="00DC2BA7">
        <w:rPr>
          <w:sz w:val="22"/>
          <w:szCs w:val="22"/>
          <w:lang w:val="sv-SE"/>
        </w:rPr>
        <w:t>spelar en nyckelroll för att allergisk astma</w:t>
      </w:r>
      <w:r w:rsidR="001C24C8" w:rsidRPr="00DC2BA7">
        <w:rPr>
          <w:sz w:val="22"/>
          <w:szCs w:val="22"/>
          <w:lang w:val="sv-SE"/>
        </w:rPr>
        <w:t xml:space="preserve">, kronisk inflammation i näsa och bihålor med näspolyper </w:t>
      </w:r>
      <w:r w:rsidRPr="00DC2BA7">
        <w:rPr>
          <w:sz w:val="22"/>
          <w:szCs w:val="22"/>
          <w:lang w:val="sv-SE"/>
        </w:rPr>
        <w:t>och kronisk spontan urtikaria ska uppkomma.</w:t>
      </w:r>
    </w:p>
    <w:p w14:paraId="3041EF63" w14:textId="77777777" w:rsidR="006F0622" w:rsidRPr="00DC2BA7" w:rsidRDefault="006F0622" w:rsidP="00B057AB">
      <w:pPr>
        <w:pStyle w:val="Char2"/>
        <w:spacing w:before="0"/>
        <w:jc w:val="left"/>
        <w:rPr>
          <w:sz w:val="22"/>
          <w:szCs w:val="22"/>
          <w:lang w:val="sv-SE"/>
        </w:rPr>
      </w:pPr>
    </w:p>
    <w:p w14:paraId="6C8972C4" w14:textId="77777777" w:rsidR="00766995" w:rsidRPr="00DC2BA7" w:rsidRDefault="00766995" w:rsidP="00B057AB">
      <w:pPr>
        <w:pStyle w:val="Char2"/>
        <w:spacing w:before="0"/>
        <w:jc w:val="left"/>
        <w:rPr>
          <w:sz w:val="22"/>
          <w:szCs w:val="22"/>
          <w:lang w:val="sv-SE"/>
        </w:rPr>
      </w:pPr>
    </w:p>
    <w:p w14:paraId="7004C62E" w14:textId="77777777" w:rsidR="00766995" w:rsidRPr="00DC2BA7" w:rsidRDefault="00B60735" w:rsidP="00B057AB">
      <w:pPr>
        <w:keepNext/>
        <w:widowControl w:val="0"/>
        <w:numPr>
          <w:ilvl w:val="12"/>
          <w:numId w:val="0"/>
        </w:numPr>
        <w:tabs>
          <w:tab w:val="clear" w:pos="567"/>
        </w:tabs>
        <w:spacing w:line="240" w:lineRule="auto"/>
        <w:ind w:left="567" w:right="-2" w:hanging="567"/>
        <w:rPr>
          <w:lang w:val="sv-SE"/>
        </w:rPr>
      </w:pPr>
      <w:r w:rsidRPr="00DC2BA7">
        <w:rPr>
          <w:b/>
          <w:bCs/>
          <w:lang w:val="sv-SE"/>
        </w:rPr>
        <w:t>2.</w:t>
      </w:r>
      <w:r w:rsidRPr="00DC2BA7">
        <w:rPr>
          <w:b/>
          <w:bCs/>
          <w:lang w:val="sv-SE"/>
        </w:rPr>
        <w:tab/>
      </w:r>
      <w:r w:rsidRPr="00DC2BA7">
        <w:rPr>
          <w:b/>
          <w:noProof/>
          <w:szCs w:val="24"/>
          <w:lang w:val="sv-SE"/>
        </w:rPr>
        <w:t xml:space="preserve">Vad du behöver veta innan </w:t>
      </w:r>
      <w:r w:rsidR="00297F0B" w:rsidRPr="00DC2BA7">
        <w:rPr>
          <w:b/>
          <w:noProof/>
          <w:szCs w:val="24"/>
          <w:lang w:val="sv-SE"/>
        </w:rPr>
        <w:t xml:space="preserve">du använder </w:t>
      </w:r>
      <w:r w:rsidRPr="00DC2BA7">
        <w:rPr>
          <w:b/>
          <w:noProof/>
          <w:szCs w:val="24"/>
          <w:lang w:val="sv-SE"/>
        </w:rPr>
        <w:t>Xolair</w:t>
      </w:r>
    </w:p>
    <w:p w14:paraId="0233D205" w14:textId="77777777" w:rsidR="00766995" w:rsidRPr="00DC2BA7" w:rsidRDefault="00766995" w:rsidP="00B057AB">
      <w:pPr>
        <w:pStyle w:val="Char2"/>
        <w:keepNext/>
        <w:spacing w:before="0"/>
        <w:jc w:val="left"/>
        <w:rPr>
          <w:sz w:val="22"/>
          <w:szCs w:val="22"/>
          <w:lang w:val="sv-SE"/>
        </w:rPr>
      </w:pPr>
    </w:p>
    <w:p w14:paraId="190CAE4F" w14:textId="77777777" w:rsidR="00766995" w:rsidRPr="00DC2BA7" w:rsidRDefault="00B60735" w:rsidP="00B057AB">
      <w:pPr>
        <w:pStyle w:val="Char2"/>
        <w:keepNext/>
        <w:spacing w:before="0"/>
        <w:jc w:val="left"/>
        <w:rPr>
          <w:b/>
          <w:bCs/>
          <w:sz w:val="22"/>
          <w:szCs w:val="22"/>
          <w:lang w:val="sv-SE"/>
        </w:rPr>
      </w:pPr>
      <w:r w:rsidRPr="00DC2BA7">
        <w:rPr>
          <w:b/>
          <w:bCs/>
          <w:sz w:val="22"/>
          <w:szCs w:val="22"/>
          <w:lang w:val="sv-SE"/>
        </w:rPr>
        <w:t>Använd inte Xolair</w:t>
      </w:r>
    </w:p>
    <w:p w14:paraId="1687D1CA" w14:textId="77777777" w:rsidR="00766995" w:rsidRPr="00DC2BA7" w:rsidRDefault="00B60735" w:rsidP="00B057AB">
      <w:pPr>
        <w:pStyle w:val="Char2"/>
        <w:keepNext/>
        <w:spacing w:before="0"/>
        <w:ind w:left="567" w:hanging="567"/>
        <w:jc w:val="left"/>
        <w:rPr>
          <w:sz w:val="22"/>
          <w:szCs w:val="22"/>
          <w:lang w:val="sv-SE"/>
        </w:rPr>
      </w:pPr>
      <w:r w:rsidRPr="00DC2BA7">
        <w:rPr>
          <w:sz w:val="22"/>
          <w:szCs w:val="22"/>
          <w:lang w:val="sv-SE"/>
        </w:rPr>
        <w:t>-</w:t>
      </w:r>
      <w:r w:rsidRPr="00DC2BA7">
        <w:rPr>
          <w:sz w:val="22"/>
          <w:szCs w:val="22"/>
          <w:lang w:val="sv-SE"/>
        </w:rPr>
        <w:tab/>
        <w:t>om du är allergisk mot omalizumab eller något annat innehållsämne i detta läkemedel (anges i avsnitt</w:t>
      </w:r>
      <w:r w:rsidR="00296939" w:rsidRPr="00DC2BA7">
        <w:rPr>
          <w:sz w:val="22"/>
          <w:szCs w:val="22"/>
          <w:lang w:val="sv-SE"/>
        </w:rPr>
        <w:t> </w:t>
      </w:r>
      <w:r w:rsidRPr="00DC2BA7">
        <w:rPr>
          <w:sz w:val="22"/>
          <w:szCs w:val="22"/>
          <w:lang w:val="sv-SE"/>
        </w:rPr>
        <w:t>6).</w:t>
      </w:r>
    </w:p>
    <w:p w14:paraId="7387E8A1" w14:textId="77777777" w:rsidR="00766995" w:rsidRPr="00DC2BA7" w:rsidRDefault="00B60735" w:rsidP="00B057AB">
      <w:pPr>
        <w:pStyle w:val="Char2"/>
        <w:spacing w:before="0"/>
        <w:jc w:val="left"/>
        <w:rPr>
          <w:sz w:val="22"/>
          <w:szCs w:val="22"/>
          <w:lang w:val="sv-SE"/>
        </w:rPr>
      </w:pPr>
      <w:r w:rsidRPr="00DC2BA7">
        <w:rPr>
          <w:sz w:val="22"/>
          <w:szCs w:val="22"/>
          <w:lang w:val="sv-SE"/>
        </w:rPr>
        <w:t xml:space="preserve">Om du tror att du kan vara allergisk mot något av innehållsämnena ska du berätta det för läkaren, eftersom du då inte bör </w:t>
      </w:r>
      <w:r w:rsidR="00297F0B" w:rsidRPr="00DC2BA7">
        <w:rPr>
          <w:sz w:val="22"/>
          <w:szCs w:val="22"/>
          <w:lang w:val="sv-SE"/>
        </w:rPr>
        <w:t xml:space="preserve">använda </w:t>
      </w:r>
      <w:r w:rsidRPr="00DC2BA7">
        <w:rPr>
          <w:sz w:val="22"/>
          <w:szCs w:val="22"/>
          <w:lang w:val="sv-SE"/>
        </w:rPr>
        <w:t>Xolair.</w:t>
      </w:r>
    </w:p>
    <w:p w14:paraId="3FF455CF" w14:textId="77777777" w:rsidR="00766995" w:rsidRPr="00DC2BA7" w:rsidRDefault="00766995" w:rsidP="00B057AB">
      <w:pPr>
        <w:pStyle w:val="Char2"/>
        <w:spacing w:before="0"/>
        <w:jc w:val="left"/>
        <w:rPr>
          <w:sz w:val="22"/>
          <w:szCs w:val="22"/>
          <w:lang w:val="sv-SE"/>
        </w:rPr>
      </w:pPr>
    </w:p>
    <w:p w14:paraId="1B8CC0A4" w14:textId="77777777" w:rsidR="00766995" w:rsidRPr="00DC2BA7" w:rsidRDefault="00B60735" w:rsidP="00B057AB">
      <w:pPr>
        <w:pStyle w:val="Char2"/>
        <w:keepNext/>
        <w:spacing w:before="0"/>
        <w:jc w:val="left"/>
        <w:rPr>
          <w:b/>
          <w:bCs/>
          <w:sz w:val="22"/>
          <w:szCs w:val="22"/>
          <w:lang w:val="sv-SE"/>
        </w:rPr>
      </w:pPr>
      <w:r w:rsidRPr="00DC2BA7">
        <w:rPr>
          <w:b/>
          <w:bCs/>
          <w:sz w:val="22"/>
          <w:szCs w:val="22"/>
          <w:lang w:val="sv-SE"/>
        </w:rPr>
        <w:t>Varningar och försiktighet</w:t>
      </w:r>
    </w:p>
    <w:p w14:paraId="01C71046" w14:textId="77777777" w:rsidR="00297F0B" w:rsidRPr="00DC2BA7" w:rsidRDefault="00B60735" w:rsidP="00B057AB">
      <w:pPr>
        <w:keepNext/>
        <w:numPr>
          <w:ilvl w:val="12"/>
          <w:numId w:val="0"/>
        </w:numPr>
        <w:spacing w:line="240" w:lineRule="auto"/>
        <w:rPr>
          <w:noProof/>
          <w:lang w:val="sv-SE"/>
        </w:rPr>
      </w:pPr>
      <w:r w:rsidRPr="00DC2BA7">
        <w:rPr>
          <w:noProof/>
          <w:lang w:val="sv-SE"/>
        </w:rPr>
        <w:t>Tala med läkare innan du använder Xolair:</w:t>
      </w:r>
    </w:p>
    <w:p w14:paraId="4CC805DA" w14:textId="77777777" w:rsidR="00297F0B" w:rsidRPr="00DC2BA7" w:rsidRDefault="00B60735" w:rsidP="00B057AB">
      <w:pPr>
        <w:numPr>
          <w:ilvl w:val="0"/>
          <w:numId w:val="35"/>
        </w:numPr>
        <w:tabs>
          <w:tab w:val="clear" w:pos="567"/>
        </w:tabs>
        <w:spacing w:line="240" w:lineRule="auto"/>
        <w:ind w:left="567" w:hanging="567"/>
        <w:rPr>
          <w:noProof/>
          <w:lang w:val="sv-SE"/>
        </w:rPr>
      </w:pPr>
      <w:r w:rsidRPr="00DC2BA7">
        <w:rPr>
          <w:noProof/>
          <w:lang w:val="sv-SE"/>
        </w:rPr>
        <w:t>om du har njur- eller leverproblem</w:t>
      </w:r>
    </w:p>
    <w:p w14:paraId="30954D6C" w14:textId="77777777" w:rsidR="00297F0B" w:rsidRPr="00DC2BA7" w:rsidRDefault="00B60735" w:rsidP="00B057AB">
      <w:pPr>
        <w:numPr>
          <w:ilvl w:val="0"/>
          <w:numId w:val="35"/>
        </w:numPr>
        <w:tabs>
          <w:tab w:val="clear" w:pos="567"/>
        </w:tabs>
        <w:spacing w:line="240" w:lineRule="auto"/>
        <w:ind w:left="567" w:hanging="567"/>
        <w:rPr>
          <w:noProof/>
          <w:lang w:val="sv-SE"/>
        </w:rPr>
      </w:pPr>
      <w:r w:rsidRPr="00DC2BA7">
        <w:rPr>
          <w:noProof/>
          <w:lang w:val="sv-SE"/>
        </w:rPr>
        <w:t>om du har en sjukdom där ditt eget immunsystem angriper delar av kroppen (autoimmun sjukdom)</w:t>
      </w:r>
    </w:p>
    <w:p w14:paraId="6AC7EED1" w14:textId="77777777" w:rsidR="00297F0B" w:rsidRPr="00DC2BA7" w:rsidRDefault="00B60735" w:rsidP="00B057AB">
      <w:pPr>
        <w:numPr>
          <w:ilvl w:val="0"/>
          <w:numId w:val="35"/>
        </w:numPr>
        <w:tabs>
          <w:tab w:val="clear" w:pos="567"/>
        </w:tabs>
        <w:spacing w:line="240" w:lineRule="auto"/>
        <w:ind w:left="567" w:hanging="567"/>
        <w:rPr>
          <w:noProof/>
          <w:lang w:val="sv-SE"/>
        </w:rPr>
      </w:pPr>
      <w:r w:rsidRPr="00DC2BA7">
        <w:rPr>
          <w:noProof/>
          <w:lang w:val="sv-SE"/>
        </w:rPr>
        <w:t>om du reser till ett område där infektioner orsakade av parasiter är vanliga - Xolair kan försvaga din motståndskraft mot sådana infektioner</w:t>
      </w:r>
    </w:p>
    <w:p w14:paraId="1321A5D0" w14:textId="77777777" w:rsidR="007E00A1" w:rsidRPr="00DC2BA7" w:rsidRDefault="00B60735" w:rsidP="00B057AB">
      <w:pPr>
        <w:numPr>
          <w:ilvl w:val="0"/>
          <w:numId w:val="35"/>
        </w:numPr>
        <w:tabs>
          <w:tab w:val="clear" w:pos="567"/>
        </w:tabs>
        <w:spacing w:line="240" w:lineRule="auto"/>
        <w:ind w:left="567" w:hanging="567"/>
        <w:rPr>
          <w:noProof/>
          <w:lang w:val="sv-SE"/>
        </w:rPr>
      </w:pPr>
      <w:r w:rsidRPr="00DC2BA7">
        <w:rPr>
          <w:noProof/>
          <w:lang w:val="sv-SE"/>
        </w:rPr>
        <w:t xml:space="preserve">om du tidigare </w:t>
      </w:r>
      <w:r w:rsidR="00E2386F" w:rsidRPr="00DC2BA7">
        <w:rPr>
          <w:noProof/>
          <w:lang w:val="sv-SE"/>
        </w:rPr>
        <w:t xml:space="preserve">har </w:t>
      </w:r>
      <w:r w:rsidRPr="00DC2BA7">
        <w:rPr>
          <w:noProof/>
          <w:lang w:val="sv-SE"/>
        </w:rPr>
        <w:t>haft en svår allergisk reaktion (anafylaktisk reaktion) t ex till följd av läkemedel, insektsbett eller födoämne</w:t>
      </w:r>
    </w:p>
    <w:p w14:paraId="0CE2E6F8" w14:textId="77777777" w:rsidR="00297F0B" w:rsidRPr="00DC2BA7" w:rsidRDefault="00B60735" w:rsidP="00B057AB">
      <w:pPr>
        <w:numPr>
          <w:ilvl w:val="0"/>
          <w:numId w:val="35"/>
        </w:numPr>
        <w:tabs>
          <w:tab w:val="clear" w:pos="567"/>
        </w:tabs>
        <w:spacing w:line="240" w:lineRule="auto"/>
        <w:ind w:left="567" w:hanging="567"/>
        <w:rPr>
          <w:noProof/>
          <w:lang w:val="sv-SE"/>
        </w:rPr>
      </w:pPr>
      <w:r w:rsidRPr="00DC2BA7">
        <w:rPr>
          <w:noProof/>
          <w:lang w:val="sv-SE"/>
        </w:rPr>
        <w:t xml:space="preserve">om </w:t>
      </w:r>
      <w:r w:rsidR="00E46829" w:rsidRPr="00DC2BA7">
        <w:rPr>
          <w:noProof/>
          <w:lang w:val="sv-SE"/>
        </w:rPr>
        <w:t xml:space="preserve">du </w:t>
      </w:r>
      <w:r w:rsidR="006F720E" w:rsidRPr="00DC2BA7">
        <w:rPr>
          <w:noProof/>
          <w:lang w:val="sv-SE"/>
        </w:rPr>
        <w:t xml:space="preserve">någon gång </w:t>
      </w:r>
      <w:r w:rsidRPr="00DC2BA7">
        <w:rPr>
          <w:noProof/>
          <w:lang w:val="sv-SE"/>
        </w:rPr>
        <w:t>tidigare har haft en allergisk reakt</w:t>
      </w:r>
      <w:r w:rsidR="00E2386F" w:rsidRPr="00DC2BA7">
        <w:rPr>
          <w:noProof/>
          <w:lang w:val="sv-SE"/>
        </w:rPr>
        <w:t>ion mot latex - n</w:t>
      </w:r>
      <w:r w:rsidRPr="00DC2BA7">
        <w:rPr>
          <w:noProof/>
          <w:lang w:val="sv-SE"/>
        </w:rPr>
        <w:t>ålskyddet på sprutan kan innehålla torrt gummi (latex).</w:t>
      </w:r>
    </w:p>
    <w:p w14:paraId="77C379BA" w14:textId="77777777" w:rsidR="00766995" w:rsidRPr="00DC2BA7" w:rsidRDefault="00766995" w:rsidP="00B057AB">
      <w:pPr>
        <w:pStyle w:val="Char2"/>
        <w:spacing w:before="0"/>
        <w:jc w:val="left"/>
        <w:rPr>
          <w:sz w:val="22"/>
          <w:szCs w:val="22"/>
          <w:lang w:val="sv-SE"/>
        </w:rPr>
      </w:pPr>
    </w:p>
    <w:p w14:paraId="2121D945" w14:textId="77777777" w:rsidR="00766995" w:rsidRPr="00DC2BA7" w:rsidRDefault="00B60735" w:rsidP="00B057AB">
      <w:pPr>
        <w:pStyle w:val="BodyTextIndent4"/>
        <w:widowControl w:val="0"/>
        <w:tabs>
          <w:tab w:val="clear" w:pos="360"/>
        </w:tabs>
        <w:ind w:left="0" w:firstLine="0"/>
        <w:rPr>
          <w:sz w:val="22"/>
          <w:szCs w:val="22"/>
          <w:lang w:val="sv-SE"/>
        </w:rPr>
      </w:pPr>
      <w:r w:rsidRPr="00DC2BA7">
        <w:rPr>
          <w:sz w:val="22"/>
          <w:szCs w:val="22"/>
          <w:lang w:val="sv-SE"/>
        </w:rPr>
        <w:t>Xolair ska inte användas för att behandla akuta astmasymtom, t ex en plötslig astmaattack.</w:t>
      </w:r>
    </w:p>
    <w:p w14:paraId="2A98F9EB" w14:textId="77777777" w:rsidR="00766995" w:rsidRPr="00DC2BA7" w:rsidRDefault="00766995" w:rsidP="00B057AB">
      <w:pPr>
        <w:pStyle w:val="BodyTextIndent4"/>
        <w:widowControl w:val="0"/>
        <w:tabs>
          <w:tab w:val="clear" w:pos="360"/>
        </w:tabs>
        <w:ind w:left="0" w:firstLine="0"/>
        <w:rPr>
          <w:sz w:val="22"/>
          <w:szCs w:val="22"/>
          <w:lang w:val="sv-SE"/>
        </w:rPr>
      </w:pPr>
    </w:p>
    <w:p w14:paraId="49B87BA5" w14:textId="77777777" w:rsidR="00766995" w:rsidRPr="00DC2BA7" w:rsidRDefault="00B60735" w:rsidP="00B057AB">
      <w:pPr>
        <w:pStyle w:val="Char2"/>
        <w:spacing w:before="0"/>
        <w:jc w:val="left"/>
        <w:rPr>
          <w:sz w:val="22"/>
          <w:szCs w:val="22"/>
          <w:lang w:val="sv-SE"/>
        </w:rPr>
      </w:pPr>
      <w:r w:rsidRPr="00DC2BA7">
        <w:rPr>
          <w:sz w:val="22"/>
          <w:szCs w:val="22"/>
          <w:lang w:val="sv-SE"/>
        </w:rPr>
        <w:t>Xolair är inte avsett att förhindra eller behandla andra allergiska tillstånd, t ex plötsliga allergiska reaktioner, hyperimmunglobulin E-syndrom (en ärftlig immunsjukdom), aspergillos (lungsjukdom orsakad av mögelsvamp), födoämnesallergi, eksem eller hösnuva.</w:t>
      </w:r>
      <w:r w:rsidR="00D7028C" w:rsidRPr="00DC2BA7">
        <w:rPr>
          <w:sz w:val="22"/>
          <w:szCs w:val="22"/>
          <w:lang w:val="sv-SE"/>
        </w:rPr>
        <w:t>eftersom X</w:t>
      </w:r>
      <w:r w:rsidR="00B6591E" w:rsidRPr="00DC2BA7">
        <w:rPr>
          <w:sz w:val="22"/>
          <w:szCs w:val="22"/>
          <w:lang w:val="sv-SE"/>
        </w:rPr>
        <w:t>olair inte har studerats vid dessa tillstånd</w:t>
      </w:r>
      <w:r w:rsidR="00144125" w:rsidRPr="00DC2BA7">
        <w:rPr>
          <w:sz w:val="22"/>
          <w:szCs w:val="22"/>
          <w:lang w:val="sv-SE"/>
        </w:rPr>
        <w:t>.</w:t>
      </w:r>
    </w:p>
    <w:p w14:paraId="456C4986" w14:textId="77777777" w:rsidR="00766995" w:rsidRPr="00DC2BA7" w:rsidRDefault="00766995" w:rsidP="00535973">
      <w:pPr>
        <w:pStyle w:val="BodyTextIndent4"/>
        <w:widowControl w:val="0"/>
        <w:tabs>
          <w:tab w:val="clear" w:pos="360"/>
        </w:tabs>
        <w:ind w:left="0" w:firstLine="0"/>
        <w:rPr>
          <w:sz w:val="22"/>
          <w:szCs w:val="22"/>
          <w:lang w:val="sv-SE"/>
        </w:rPr>
      </w:pPr>
    </w:p>
    <w:p w14:paraId="664D78B0" w14:textId="77777777" w:rsidR="006B323E" w:rsidRPr="00DC2BA7" w:rsidRDefault="00B60735" w:rsidP="00535973">
      <w:pPr>
        <w:pStyle w:val="Char2"/>
        <w:keepNext/>
        <w:spacing w:before="0"/>
        <w:jc w:val="left"/>
        <w:rPr>
          <w:b/>
          <w:sz w:val="22"/>
          <w:szCs w:val="22"/>
          <w:lang w:val="sv-SE"/>
        </w:rPr>
      </w:pPr>
      <w:r w:rsidRPr="00DC2BA7">
        <w:rPr>
          <w:b/>
          <w:sz w:val="22"/>
          <w:szCs w:val="22"/>
          <w:lang w:val="sv-SE"/>
        </w:rPr>
        <w:t>Var uppmärksam på tecken på allergiska reaktioner och andra allvarliga biverkningar</w:t>
      </w:r>
    </w:p>
    <w:p w14:paraId="451BDE11" w14:textId="77777777" w:rsidR="006B323E"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Xolair kan orsaka allvarliga biverkningar. Du behöver vara uppmärksam på tecken på sådana när du använder Xolair. Sök omedelbart medicinsk vård om du märker några tecken på en allvarlig allergisk reaktion eller annan allvarlig biverkning. Sådana tecken listas under "Allvarliga biverkningar" i avsnitt 4.</w:t>
      </w:r>
    </w:p>
    <w:p w14:paraId="5922FBC1" w14:textId="77777777" w:rsidR="006B323E" w:rsidRPr="00DC2BA7" w:rsidRDefault="006B323E" w:rsidP="00535973">
      <w:pPr>
        <w:pStyle w:val="BodyTextIndent4"/>
        <w:widowControl w:val="0"/>
        <w:tabs>
          <w:tab w:val="clear" w:pos="360"/>
        </w:tabs>
        <w:ind w:left="0" w:firstLine="0"/>
        <w:rPr>
          <w:sz w:val="22"/>
          <w:szCs w:val="22"/>
          <w:lang w:val="sv-SE"/>
        </w:rPr>
      </w:pPr>
    </w:p>
    <w:p w14:paraId="2E210331" w14:textId="77777777" w:rsidR="006B323E"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Innan du själv eller en anhörig injicerar Xolair är det viktigt att du utbildas i hur ni känner igen tidiga symtom på allvarliga allergiska reaktioner och hur ni kan hantera dessa om de inträffar (se avnitt 3 ”Hur du använder Xolair”). Majoriteten av allvarliga allergiska reaktioner uppträder i samband med de första 3 doserna Xolair.</w:t>
      </w:r>
    </w:p>
    <w:p w14:paraId="43842DBE" w14:textId="77777777" w:rsidR="00297F0B" w:rsidRPr="00DC2BA7" w:rsidRDefault="00297F0B" w:rsidP="00535973">
      <w:pPr>
        <w:pStyle w:val="BodyTextIndent4"/>
        <w:widowControl w:val="0"/>
        <w:tabs>
          <w:tab w:val="clear" w:pos="360"/>
        </w:tabs>
        <w:ind w:left="0" w:firstLine="0"/>
        <w:rPr>
          <w:sz w:val="22"/>
          <w:szCs w:val="22"/>
          <w:lang w:val="sv-SE"/>
        </w:rPr>
      </w:pPr>
    </w:p>
    <w:p w14:paraId="40DB9BAE" w14:textId="77777777" w:rsidR="00766995"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Barn och ungdomar</w:t>
      </w:r>
    </w:p>
    <w:p w14:paraId="43F02AE4" w14:textId="77777777" w:rsidR="00766995" w:rsidRPr="00DC2BA7" w:rsidRDefault="00B60735" w:rsidP="00535973">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6FAA4E02" w14:textId="77777777" w:rsidR="00766995" w:rsidRPr="00DC2BA7" w:rsidRDefault="00B60735" w:rsidP="00535973">
      <w:pPr>
        <w:pStyle w:val="Char2"/>
        <w:spacing w:before="0"/>
        <w:jc w:val="left"/>
        <w:rPr>
          <w:sz w:val="22"/>
          <w:szCs w:val="22"/>
          <w:lang w:val="sv-SE"/>
        </w:rPr>
      </w:pPr>
      <w:r w:rsidRPr="00DC2BA7">
        <w:rPr>
          <w:sz w:val="22"/>
          <w:szCs w:val="22"/>
          <w:lang w:val="sv-SE"/>
        </w:rPr>
        <w:t>Xolair rekommenderas inte till barn under 6 år.</w:t>
      </w:r>
      <w:r w:rsidR="001C24C8" w:rsidRPr="00DC2BA7">
        <w:rPr>
          <w:sz w:val="22"/>
          <w:szCs w:val="22"/>
          <w:lang w:val="sv-SE"/>
        </w:rPr>
        <w:t xml:space="preserve"> Användning till barn under 6 år har inte studerats.</w:t>
      </w:r>
    </w:p>
    <w:p w14:paraId="737F931E" w14:textId="77777777" w:rsidR="00361701" w:rsidRPr="00DC2BA7" w:rsidRDefault="00361701" w:rsidP="00535973">
      <w:pPr>
        <w:pStyle w:val="Char2"/>
        <w:spacing w:before="0"/>
        <w:jc w:val="left"/>
        <w:rPr>
          <w:sz w:val="22"/>
          <w:szCs w:val="22"/>
          <w:lang w:val="sv-SE"/>
        </w:rPr>
      </w:pPr>
    </w:p>
    <w:p w14:paraId="003BD16D" w14:textId="77777777" w:rsidR="001C24C8" w:rsidRPr="00DC2BA7" w:rsidRDefault="00B60735" w:rsidP="00535973">
      <w:pPr>
        <w:pStyle w:val="Char2"/>
        <w:keepNext/>
        <w:spacing w:before="0"/>
        <w:jc w:val="left"/>
        <w:rPr>
          <w:sz w:val="22"/>
          <w:szCs w:val="22"/>
          <w:u w:val="single"/>
          <w:lang w:val="sv-SE"/>
        </w:rPr>
      </w:pPr>
      <w:r w:rsidRPr="00DC2BA7">
        <w:rPr>
          <w:sz w:val="22"/>
          <w:szCs w:val="22"/>
          <w:u w:val="single"/>
          <w:lang w:val="sv-SE"/>
        </w:rPr>
        <w:t xml:space="preserve">Kronisk </w:t>
      </w:r>
      <w:r w:rsidRPr="00DC2BA7">
        <w:rPr>
          <w:sz w:val="22"/>
          <w:u w:val="single"/>
          <w:lang w:val="sv-SE"/>
        </w:rPr>
        <w:t>inflammation</w:t>
      </w:r>
      <w:r w:rsidRPr="00DC2BA7">
        <w:rPr>
          <w:sz w:val="22"/>
          <w:szCs w:val="22"/>
          <w:u w:val="single"/>
          <w:lang w:val="sv-SE"/>
        </w:rPr>
        <w:t xml:space="preserve"> i näsa och bihålor med näspolyper</w:t>
      </w:r>
    </w:p>
    <w:p w14:paraId="11DDE8E4" w14:textId="77777777" w:rsidR="001C24C8" w:rsidRPr="00DC2BA7" w:rsidRDefault="00B60735" w:rsidP="00535973">
      <w:pPr>
        <w:pStyle w:val="Char2"/>
        <w:spacing w:before="0"/>
        <w:jc w:val="left"/>
        <w:rPr>
          <w:sz w:val="22"/>
          <w:szCs w:val="22"/>
          <w:lang w:val="sv-SE"/>
        </w:rPr>
      </w:pPr>
      <w:r w:rsidRPr="00DC2BA7">
        <w:rPr>
          <w:sz w:val="22"/>
          <w:szCs w:val="22"/>
          <w:lang w:val="sv-SE"/>
        </w:rPr>
        <w:t>Xolair rekommenderas inte till barn och ungdomar under 18 år. Användning till patienter under 18 år har inte studerats.</w:t>
      </w:r>
    </w:p>
    <w:p w14:paraId="093C1F57" w14:textId="77777777" w:rsidR="001C24C8" w:rsidRPr="00DC2BA7" w:rsidRDefault="001C24C8" w:rsidP="00535973">
      <w:pPr>
        <w:pStyle w:val="Char2"/>
        <w:spacing w:before="0"/>
        <w:jc w:val="left"/>
        <w:rPr>
          <w:sz w:val="22"/>
          <w:szCs w:val="22"/>
          <w:lang w:val="sv-SE"/>
        </w:rPr>
      </w:pPr>
    </w:p>
    <w:p w14:paraId="628B0A67" w14:textId="77777777" w:rsidR="00766995" w:rsidRPr="00DC2BA7" w:rsidRDefault="00B60735" w:rsidP="00535973">
      <w:pPr>
        <w:pStyle w:val="Text"/>
        <w:keepNext/>
        <w:widowControl w:val="0"/>
        <w:spacing w:before="0"/>
        <w:jc w:val="left"/>
        <w:rPr>
          <w:bCs/>
          <w:sz w:val="22"/>
          <w:u w:val="single"/>
          <w:lang w:val="sv-SE"/>
        </w:rPr>
      </w:pPr>
      <w:r w:rsidRPr="00DC2BA7">
        <w:rPr>
          <w:bCs/>
          <w:sz w:val="22"/>
          <w:u w:val="single"/>
          <w:lang w:val="sv-SE"/>
        </w:rPr>
        <w:t>Kronisk spontan urtikaria</w:t>
      </w:r>
    </w:p>
    <w:p w14:paraId="0B1AED7D" w14:textId="77777777" w:rsidR="00766995" w:rsidRPr="00DC2BA7" w:rsidRDefault="00B60735" w:rsidP="00535973">
      <w:pPr>
        <w:pStyle w:val="Text"/>
        <w:widowControl w:val="0"/>
        <w:spacing w:before="0"/>
        <w:jc w:val="left"/>
        <w:rPr>
          <w:bCs/>
          <w:sz w:val="22"/>
          <w:lang w:val="sv-SE"/>
        </w:rPr>
      </w:pPr>
      <w:r w:rsidRPr="00DC2BA7">
        <w:rPr>
          <w:bCs/>
          <w:sz w:val="22"/>
          <w:lang w:val="sv-SE"/>
        </w:rPr>
        <w:t xml:space="preserve">Xolair </w:t>
      </w:r>
      <w:r w:rsidR="007517AF" w:rsidRPr="00DC2BA7">
        <w:rPr>
          <w:bCs/>
          <w:sz w:val="22"/>
          <w:lang w:val="sv-SE"/>
        </w:rPr>
        <w:t>rekommenderas inte till</w:t>
      </w:r>
      <w:r w:rsidRPr="00DC2BA7">
        <w:rPr>
          <w:bCs/>
          <w:sz w:val="22"/>
          <w:lang w:val="sv-SE"/>
        </w:rPr>
        <w:t xml:space="preserve"> barn under 12 år. Användningen hos barn under 12 år</w:t>
      </w:r>
      <w:r w:rsidR="007517AF" w:rsidRPr="00DC2BA7">
        <w:rPr>
          <w:bCs/>
          <w:sz w:val="22"/>
          <w:lang w:val="sv-SE"/>
        </w:rPr>
        <w:t xml:space="preserve"> </w:t>
      </w:r>
      <w:r w:rsidRPr="00DC2BA7">
        <w:rPr>
          <w:bCs/>
          <w:sz w:val="22"/>
          <w:lang w:val="sv-SE"/>
        </w:rPr>
        <w:t>har inte studerats.</w:t>
      </w:r>
    </w:p>
    <w:p w14:paraId="231598D2" w14:textId="77777777" w:rsidR="00766995" w:rsidRPr="00DC2BA7" w:rsidRDefault="00766995" w:rsidP="00535973">
      <w:pPr>
        <w:pStyle w:val="Char2"/>
        <w:spacing w:before="0"/>
        <w:jc w:val="left"/>
        <w:rPr>
          <w:sz w:val="22"/>
          <w:szCs w:val="22"/>
          <w:lang w:val="sv-SE"/>
        </w:rPr>
      </w:pPr>
    </w:p>
    <w:p w14:paraId="0E9483EA" w14:textId="77777777" w:rsidR="00766995"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Andra läkemedel och Xolair</w:t>
      </w:r>
    </w:p>
    <w:p w14:paraId="72955064" w14:textId="77777777" w:rsidR="00766995" w:rsidRPr="00DC2BA7" w:rsidRDefault="00B60735" w:rsidP="00535973">
      <w:pPr>
        <w:pStyle w:val="Char2"/>
        <w:spacing w:before="0"/>
        <w:jc w:val="left"/>
        <w:rPr>
          <w:sz w:val="22"/>
          <w:szCs w:val="22"/>
          <w:lang w:val="sv-SE"/>
        </w:rPr>
      </w:pPr>
      <w:r w:rsidRPr="00DC2BA7">
        <w:rPr>
          <w:sz w:val="22"/>
          <w:szCs w:val="22"/>
          <w:lang w:val="sv-SE"/>
        </w:rPr>
        <w:t>Tala om för läkare, apotekspersonal eller sjuksköterska om du tar, nyligen har tagit eller kan tänkas ta andra läkemedel.</w:t>
      </w:r>
    </w:p>
    <w:p w14:paraId="653A08DB" w14:textId="77777777" w:rsidR="00766995" w:rsidRPr="00DC2BA7" w:rsidRDefault="00766995" w:rsidP="00535973">
      <w:pPr>
        <w:pStyle w:val="Char2"/>
        <w:spacing w:before="0"/>
        <w:jc w:val="left"/>
        <w:rPr>
          <w:sz w:val="22"/>
          <w:szCs w:val="22"/>
          <w:lang w:val="sv-SE"/>
        </w:rPr>
      </w:pPr>
    </w:p>
    <w:p w14:paraId="7E72B590" w14:textId="77777777" w:rsidR="00766995" w:rsidRPr="00DC2BA7" w:rsidRDefault="00B60735" w:rsidP="00B057AB">
      <w:pPr>
        <w:pStyle w:val="Text"/>
        <w:keepNext/>
        <w:widowControl w:val="0"/>
        <w:spacing w:before="0"/>
        <w:jc w:val="left"/>
        <w:rPr>
          <w:bCs/>
          <w:color w:val="000000"/>
          <w:sz w:val="22"/>
          <w:lang w:val="sv-SE"/>
        </w:rPr>
      </w:pPr>
      <w:r w:rsidRPr="00DC2BA7">
        <w:rPr>
          <w:bCs/>
          <w:color w:val="000000"/>
          <w:sz w:val="22"/>
          <w:lang w:val="sv-SE"/>
        </w:rPr>
        <w:lastRenderedPageBreak/>
        <w:t>Detta är särskilt viktigt om du tar:</w:t>
      </w:r>
    </w:p>
    <w:p w14:paraId="11AC46C2" w14:textId="77777777" w:rsidR="00766995" w:rsidRPr="00DC2BA7" w:rsidRDefault="00B60735" w:rsidP="00B057AB">
      <w:pPr>
        <w:pStyle w:val="Text"/>
        <w:keepNext/>
        <w:widowControl w:val="0"/>
        <w:spacing w:before="0"/>
        <w:ind w:left="567" w:hanging="567"/>
        <w:jc w:val="left"/>
        <w:rPr>
          <w:bCs/>
          <w:color w:val="000000"/>
          <w:sz w:val="22"/>
          <w:lang w:val="sv-SE"/>
        </w:rPr>
      </w:pPr>
      <w:r w:rsidRPr="00DC2BA7">
        <w:rPr>
          <w:bCs/>
          <w:color w:val="000000"/>
          <w:sz w:val="22"/>
          <w:lang w:val="sv-SE"/>
        </w:rPr>
        <w:t>-</w:t>
      </w:r>
      <w:r w:rsidRPr="00DC2BA7">
        <w:rPr>
          <w:bCs/>
          <w:color w:val="000000"/>
          <w:sz w:val="22"/>
          <w:lang w:val="sv-SE"/>
        </w:rPr>
        <w:tab/>
        <w:t>medicin för att behandla en parasitinfektion, eftersom Xolair kan minska effekten av medicinen</w:t>
      </w:r>
    </w:p>
    <w:p w14:paraId="19233441" w14:textId="77777777" w:rsidR="00766995" w:rsidRPr="00DC2BA7" w:rsidRDefault="00B60735" w:rsidP="00B057AB">
      <w:pPr>
        <w:pStyle w:val="Char2"/>
        <w:spacing w:before="0"/>
        <w:jc w:val="left"/>
        <w:rPr>
          <w:sz w:val="22"/>
          <w:szCs w:val="22"/>
          <w:lang w:val="sv-SE"/>
        </w:rPr>
      </w:pPr>
      <w:r w:rsidRPr="00DC2BA7">
        <w:rPr>
          <w:bCs/>
          <w:color w:val="000000"/>
          <w:sz w:val="22"/>
          <w:szCs w:val="22"/>
          <w:lang w:val="sv-SE"/>
        </w:rPr>
        <w:t>-</w:t>
      </w:r>
      <w:r w:rsidRPr="00DC2BA7">
        <w:rPr>
          <w:bCs/>
          <w:color w:val="000000"/>
          <w:sz w:val="22"/>
          <w:szCs w:val="22"/>
          <w:lang w:val="sv-SE"/>
        </w:rPr>
        <w:tab/>
        <w:t>inhalationssteroider och andra läkemedel mot allergisk astma.</w:t>
      </w:r>
    </w:p>
    <w:p w14:paraId="769868CB" w14:textId="77777777" w:rsidR="00766995" w:rsidRPr="00DC2BA7" w:rsidRDefault="00766995" w:rsidP="00535973">
      <w:pPr>
        <w:pStyle w:val="Char2"/>
        <w:spacing w:before="0"/>
        <w:jc w:val="left"/>
        <w:rPr>
          <w:sz w:val="22"/>
          <w:szCs w:val="22"/>
          <w:lang w:val="sv-SE"/>
        </w:rPr>
      </w:pPr>
    </w:p>
    <w:p w14:paraId="4FF92304" w14:textId="77777777" w:rsidR="00766995"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Graviditet och amning</w:t>
      </w:r>
    </w:p>
    <w:p w14:paraId="23C12041" w14:textId="77777777" w:rsidR="00766995" w:rsidRPr="00DC2BA7" w:rsidRDefault="00B60735" w:rsidP="00535973">
      <w:pPr>
        <w:pStyle w:val="Char2"/>
        <w:spacing w:before="0"/>
        <w:jc w:val="left"/>
        <w:rPr>
          <w:sz w:val="22"/>
          <w:szCs w:val="22"/>
          <w:lang w:val="sv-SE"/>
        </w:rPr>
      </w:pPr>
      <w:r w:rsidRPr="00DC2BA7">
        <w:rPr>
          <w:sz w:val="22"/>
          <w:szCs w:val="22"/>
          <w:lang w:val="sv-SE"/>
        </w:rPr>
        <w:t xml:space="preserve"> Om du är gravid, tror att du kan vara gravid eller planerar att skaffa barn, rådfråga läkare innan du använder detta läkemedel. Läkaren kommer att diskutera nyttan och eventuella risker med </w:t>
      </w:r>
      <w:r w:rsidR="00297F0B" w:rsidRPr="00DC2BA7">
        <w:rPr>
          <w:sz w:val="22"/>
          <w:szCs w:val="22"/>
          <w:lang w:val="sv-SE"/>
        </w:rPr>
        <w:t xml:space="preserve">att använda </w:t>
      </w:r>
      <w:r w:rsidRPr="00DC2BA7">
        <w:rPr>
          <w:sz w:val="22"/>
          <w:szCs w:val="22"/>
          <w:lang w:val="sv-SE"/>
        </w:rPr>
        <w:t>detta läkemedel under graviditet med dig.</w:t>
      </w:r>
    </w:p>
    <w:p w14:paraId="42FF223F" w14:textId="77777777" w:rsidR="00766995" w:rsidRPr="00DC2BA7" w:rsidRDefault="00766995" w:rsidP="00535973">
      <w:pPr>
        <w:pStyle w:val="Char2"/>
        <w:spacing w:before="0"/>
        <w:jc w:val="left"/>
        <w:rPr>
          <w:sz w:val="22"/>
          <w:szCs w:val="22"/>
          <w:lang w:val="sv-SE"/>
        </w:rPr>
      </w:pPr>
    </w:p>
    <w:p w14:paraId="50D1B369" w14:textId="77777777" w:rsidR="00766995" w:rsidRPr="00DC2BA7" w:rsidRDefault="00B60735" w:rsidP="00535973">
      <w:pPr>
        <w:pStyle w:val="Char2"/>
        <w:spacing w:before="0"/>
        <w:jc w:val="left"/>
        <w:rPr>
          <w:sz w:val="22"/>
          <w:szCs w:val="22"/>
          <w:lang w:val="sv-SE"/>
        </w:rPr>
      </w:pPr>
      <w:r w:rsidRPr="00DC2BA7">
        <w:rPr>
          <w:sz w:val="22"/>
          <w:szCs w:val="22"/>
          <w:lang w:val="sv-SE"/>
        </w:rPr>
        <w:t>Om du blir gravid när du behandlas med Xolair, tala omedelbart om detta för din läkare.</w:t>
      </w:r>
    </w:p>
    <w:p w14:paraId="17DCABE6" w14:textId="77777777" w:rsidR="00766995" w:rsidRPr="00DC2BA7" w:rsidRDefault="00766995" w:rsidP="00535973">
      <w:pPr>
        <w:pStyle w:val="Char2"/>
        <w:widowControl w:val="0"/>
        <w:tabs>
          <w:tab w:val="left" w:pos="567"/>
        </w:tabs>
        <w:suppressAutoHyphens/>
        <w:spacing w:before="0"/>
        <w:jc w:val="left"/>
        <w:rPr>
          <w:sz w:val="22"/>
          <w:szCs w:val="22"/>
          <w:lang w:val="sv-SE"/>
        </w:rPr>
      </w:pPr>
    </w:p>
    <w:p w14:paraId="07BB477D" w14:textId="77777777" w:rsidR="00766995" w:rsidRPr="00DC2BA7" w:rsidRDefault="00B60735" w:rsidP="00535973">
      <w:pPr>
        <w:pStyle w:val="Char2"/>
        <w:widowControl w:val="0"/>
        <w:spacing w:before="0"/>
        <w:jc w:val="left"/>
        <w:rPr>
          <w:sz w:val="22"/>
          <w:szCs w:val="22"/>
          <w:lang w:val="sv-SE"/>
        </w:rPr>
      </w:pPr>
      <w:r w:rsidRPr="00DC2BA7">
        <w:rPr>
          <w:sz w:val="22"/>
          <w:szCs w:val="22"/>
          <w:lang w:val="sv-SE"/>
        </w:rPr>
        <w:t>Xolair kan passera över i bröstmjölk. Om du ammar eller planerar att amma ska du rådfråga läkare innan du använder detta läkemedel.</w:t>
      </w:r>
    </w:p>
    <w:p w14:paraId="36B22AFA" w14:textId="77777777" w:rsidR="00766995" w:rsidRPr="00DC2BA7" w:rsidRDefault="00766995" w:rsidP="00535973">
      <w:pPr>
        <w:pStyle w:val="Char2"/>
        <w:spacing w:before="0"/>
        <w:jc w:val="left"/>
        <w:rPr>
          <w:sz w:val="22"/>
          <w:szCs w:val="22"/>
          <w:lang w:val="sv-SE"/>
        </w:rPr>
      </w:pPr>
    </w:p>
    <w:p w14:paraId="6C2784DF" w14:textId="77777777" w:rsidR="00766995"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Körförmåga och användning av maskiner</w:t>
      </w:r>
    </w:p>
    <w:p w14:paraId="432146DD" w14:textId="77777777" w:rsidR="00766995" w:rsidRPr="00DC2BA7" w:rsidRDefault="00B60735" w:rsidP="00535973">
      <w:pPr>
        <w:pStyle w:val="Char2"/>
        <w:widowControl w:val="0"/>
        <w:spacing w:before="0"/>
        <w:jc w:val="left"/>
        <w:rPr>
          <w:sz w:val="22"/>
          <w:szCs w:val="22"/>
          <w:lang w:val="sv-SE"/>
        </w:rPr>
      </w:pPr>
      <w:r w:rsidRPr="00DC2BA7">
        <w:rPr>
          <w:sz w:val="22"/>
          <w:szCs w:val="22"/>
          <w:lang w:val="sv-SE"/>
        </w:rPr>
        <w:t>Det är inte troligt att Xolair påverkar din förmåga att köra motorfordon eller använda maskiner.</w:t>
      </w:r>
    </w:p>
    <w:p w14:paraId="6EA85CD5" w14:textId="77777777" w:rsidR="00766995" w:rsidRPr="00DC2BA7" w:rsidRDefault="00766995" w:rsidP="00535973">
      <w:pPr>
        <w:pStyle w:val="Char2"/>
        <w:spacing w:before="0"/>
        <w:jc w:val="left"/>
        <w:rPr>
          <w:sz w:val="22"/>
          <w:szCs w:val="22"/>
          <w:lang w:val="sv-SE"/>
        </w:rPr>
      </w:pPr>
    </w:p>
    <w:p w14:paraId="4BFE3B55" w14:textId="77777777" w:rsidR="00766995" w:rsidRPr="00DC2BA7" w:rsidRDefault="00766995" w:rsidP="00535973">
      <w:pPr>
        <w:pStyle w:val="Char2"/>
        <w:spacing w:before="0"/>
        <w:jc w:val="left"/>
        <w:rPr>
          <w:sz w:val="22"/>
          <w:szCs w:val="22"/>
          <w:lang w:val="sv-SE"/>
        </w:rPr>
      </w:pPr>
    </w:p>
    <w:p w14:paraId="733711B4" w14:textId="77777777" w:rsidR="00766995" w:rsidRPr="00DC2BA7" w:rsidRDefault="00B60735" w:rsidP="00535973">
      <w:pPr>
        <w:keepNext/>
        <w:widowControl w:val="0"/>
        <w:numPr>
          <w:ilvl w:val="12"/>
          <w:numId w:val="0"/>
        </w:numPr>
        <w:tabs>
          <w:tab w:val="clear" w:pos="567"/>
        </w:tabs>
        <w:spacing w:line="240" w:lineRule="auto"/>
        <w:ind w:left="567" w:right="-2" w:hanging="567"/>
        <w:rPr>
          <w:lang w:val="sv-SE"/>
        </w:rPr>
      </w:pPr>
      <w:r w:rsidRPr="00DC2BA7">
        <w:rPr>
          <w:b/>
          <w:bCs/>
          <w:lang w:val="sv-SE"/>
        </w:rPr>
        <w:t>3.</w:t>
      </w:r>
      <w:r w:rsidRPr="00DC2BA7">
        <w:rPr>
          <w:b/>
          <w:bCs/>
          <w:lang w:val="sv-SE"/>
        </w:rPr>
        <w:tab/>
        <w:t xml:space="preserve">Hur </w:t>
      </w:r>
      <w:r w:rsidR="00297F0B" w:rsidRPr="00DC2BA7">
        <w:rPr>
          <w:b/>
          <w:bCs/>
          <w:lang w:val="sv-SE"/>
        </w:rPr>
        <w:t xml:space="preserve">du använder </w:t>
      </w:r>
      <w:r w:rsidRPr="00DC2BA7">
        <w:rPr>
          <w:b/>
          <w:bCs/>
          <w:lang w:val="sv-SE"/>
        </w:rPr>
        <w:t>Xolair</w:t>
      </w:r>
    </w:p>
    <w:p w14:paraId="22AF20D3" w14:textId="77777777" w:rsidR="00766995" w:rsidRPr="00DC2BA7" w:rsidRDefault="00766995" w:rsidP="00535973">
      <w:pPr>
        <w:pStyle w:val="Char2"/>
        <w:keepNext/>
        <w:spacing w:before="0"/>
        <w:jc w:val="left"/>
        <w:rPr>
          <w:sz w:val="22"/>
          <w:szCs w:val="22"/>
          <w:lang w:val="sv-SE"/>
        </w:rPr>
      </w:pPr>
    </w:p>
    <w:p w14:paraId="338B1100" w14:textId="77777777" w:rsidR="007E00A1" w:rsidRPr="00DC2BA7" w:rsidRDefault="00B60735" w:rsidP="00535973">
      <w:pPr>
        <w:pStyle w:val="Char2"/>
        <w:spacing w:before="0"/>
        <w:jc w:val="left"/>
        <w:rPr>
          <w:sz w:val="22"/>
          <w:szCs w:val="22"/>
          <w:lang w:val="sv-SE"/>
        </w:rPr>
      </w:pPr>
      <w:r w:rsidRPr="00DC2BA7">
        <w:rPr>
          <w:sz w:val="22"/>
          <w:szCs w:val="22"/>
          <w:lang w:val="sv-SE"/>
        </w:rPr>
        <w:t>Använd alltid detta läkemedel enligt läkarens anvisningar. Rådfråga läkare, sjuksköterska eller apotekspersonal om du är osäker.</w:t>
      </w:r>
    </w:p>
    <w:p w14:paraId="7917F860" w14:textId="77777777" w:rsidR="007E00A1" w:rsidRPr="00DC2BA7" w:rsidRDefault="007E00A1" w:rsidP="00535973">
      <w:pPr>
        <w:pStyle w:val="Char2"/>
        <w:spacing w:before="0"/>
        <w:jc w:val="left"/>
        <w:rPr>
          <w:sz w:val="22"/>
          <w:szCs w:val="22"/>
          <w:lang w:val="sv-SE"/>
        </w:rPr>
      </w:pPr>
    </w:p>
    <w:p w14:paraId="27A070BD" w14:textId="77777777" w:rsidR="007E00A1" w:rsidRPr="00DC2BA7" w:rsidRDefault="00B60735" w:rsidP="00535973">
      <w:pPr>
        <w:pStyle w:val="Char2"/>
        <w:keepNext/>
        <w:spacing w:before="0"/>
        <w:jc w:val="left"/>
        <w:rPr>
          <w:b/>
          <w:sz w:val="22"/>
          <w:szCs w:val="22"/>
          <w:lang w:val="sv-SE"/>
        </w:rPr>
      </w:pPr>
      <w:r w:rsidRPr="00DC2BA7">
        <w:rPr>
          <w:b/>
          <w:sz w:val="22"/>
          <w:szCs w:val="22"/>
          <w:lang w:val="sv-SE"/>
        </w:rPr>
        <w:t>Hur Xolair ges</w:t>
      </w:r>
    </w:p>
    <w:p w14:paraId="5111D1DC" w14:textId="77777777" w:rsidR="007E00A1" w:rsidRPr="00DC2BA7" w:rsidRDefault="00B60735" w:rsidP="00535973">
      <w:pPr>
        <w:pStyle w:val="Char2"/>
        <w:spacing w:before="0"/>
        <w:jc w:val="left"/>
        <w:rPr>
          <w:sz w:val="22"/>
          <w:szCs w:val="22"/>
          <w:lang w:val="sv-SE"/>
        </w:rPr>
      </w:pPr>
      <w:r w:rsidRPr="00DC2BA7">
        <w:rPr>
          <w:sz w:val="22"/>
          <w:szCs w:val="22"/>
          <w:lang w:val="sv-SE"/>
        </w:rPr>
        <w:t>Xolair ska ges som en injektion under huden (s</w:t>
      </w:r>
      <w:r w:rsidR="00F31745" w:rsidRPr="00DC2BA7">
        <w:rPr>
          <w:sz w:val="22"/>
          <w:szCs w:val="22"/>
          <w:lang w:val="sv-SE"/>
        </w:rPr>
        <w:t>.</w:t>
      </w:r>
      <w:r w:rsidRPr="00DC2BA7">
        <w:rPr>
          <w:sz w:val="22"/>
          <w:szCs w:val="22"/>
          <w:lang w:val="sv-SE"/>
        </w:rPr>
        <w:t>k</w:t>
      </w:r>
      <w:r w:rsidR="00F31745" w:rsidRPr="00DC2BA7">
        <w:rPr>
          <w:sz w:val="22"/>
          <w:szCs w:val="22"/>
          <w:lang w:val="sv-SE"/>
        </w:rPr>
        <w:t>.</w:t>
      </w:r>
      <w:r w:rsidRPr="00DC2BA7">
        <w:rPr>
          <w:sz w:val="22"/>
          <w:szCs w:val="22"/>
          <w:lang w:val="sv-SE"/>
        </w:rPr>
        <w:t xml:space="preserve"> subkutan injektion).</w:t>
      </w:r>
    </w:p>
    <w:p w14:paraId="33ACBE8A" w14:textId="77777777" w:rsidR="007E00A1" w:rsidRPr="00DC2BA7" w:rsidRDefault="007E00A1" w:rsidP="00535973">
      <w:pPr>
        <w:pStyle w:val="Char2"/>
        <w:spacing w:before="0"/>
        <w:jc w:val="left"/>
        <w:rPr>
          <w:sz w:val="22"/>
          <w:szCs w:val="22"/>
          <w:lang w:val="sv-SE"/>
        </w:rPr>
      </w:pPr>
    </w:p>
    <w:p w14:paraId="051670E7" w14:textId="77777777" w:rsidR="007E00A1" w:rsidRPr="00DC2BA7" w:rsidRDefault="00B60735" w:rsidP="00535973">
      <w:pPr>
        <w:pStyle w:val="Char2"/>
        <w:keepNext/>
        <w:spacing w:before="0"/>
        <w:jc w:val="left"/>
        <w:rPr>
          <w:sz w:val="22"/>
          <w:szCs w:val="22"/>
          <w:u w:val="single"/>
          <w:lang w:val="sv-SE"/>
        </w:rPr>
      </w:pPr>
      <w:r w:rsidRPr="00DC2BA7">
        <w:rPr>
          <w:sz w:val="22"/>
          <w:szCs w:val="22"/>
          <w:u w:val="single"/>
          <w:lang w:val="sv-SE"/>
        </w:rPr>
        <w:t>Injektion av Xolair</w:t>
      </w:r>
    </w:p>
    <w:p w14:paraId="48F60D4F" w14:textId="77777777" w:rsidR="007E00A1"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Du och din läkare kommer att bes</w:t>
      </w:r>
      <w:r w:rsidR="00A6039B" w:rsidRPr="00DC2BA7">
        <w:rPr>
          <w:sz w:val="22"/>
          <w:szCs w:val="22"/>
          <w:lang w:val="sv-SE"/>
        </w:rPr>
        <w:t>luta</w:t>
      </w:r>
      <w:r w:rsidRPr="00DC2BA7">
        <w:rPr>
          <w:sz w:val="22"/>
          <w:szCs w:val="22"/>
          <w:lang w:val="sv-SE"/>
        </w:rPr>
        <w:t xml:space="preserve"> om du själv ska injicera Xolair. De första 3 doserna ska alltid ges av, eller under överinseende av, sjukvårdspersonal (se avsnitt 2).</w:t>
      </w:r>
    </w:p>
    <w:p w14:paraId="22695CCD" w14:textId="77777777" w:rsidR="007E00A1"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 xml:space="preserve">Innan du </w:t>
      </w:r>
      <w:r w:rsidR="00A6039B" w:rsidRPr="00DC2BA7">
        <w:rPr>
          <w:sz w:val="22"/>
          <w:szCs w:val="22"/>
          <w:lang w:val="sv-SE"/>
        </w:rPr>
        <w:t xml:space="preserve">själv </w:t>
      </w:r>
      <w:r w:rsidRPr="00DC2BA7">
        <w:rPr>
          <w:sz w:val="22"/>
          <w:szCs w:val="22"/>
          <w:lang w:val="sv-SE"/>
        </w:rPr>
        <w:t xml:space="preserve">injicerar är det viktigt att du får ordentlig </w:t>
      </w:r>
      <w:r w:rsidR="00A6039B" w:rsidRPr="00DC2BA7">
        <w:rPr>
          <w:sz w:val="22"/>
          <w:szCs w:val="22"/>
          <w:lang w:val="sv-SE"/>
        </w:rPr>
        <w:t xml:space="preserve">utbildning </w:t>
      </w:r>
      <w:r w:rsidR="00E46829" w:rsidRPr="00DC2BA7">
        <w:rPr>
          <w:sz w:val="22"/>
          <w:szCs w:val="22"/>
          <w:lang w:val="sv-SE"/>
        </w:rPr>
        <w:t>i</w:t>
      </w:r>
      <w:r w:rsidRPr="00DC2BA7">
        <w:rPr>
          <w:sz w:val="22"/>
          <w:szCs w:val="22"/>
          <w:lang w:val="sv-SE"/>
        </w:rPr>
        <w:t xml:space="preserve"> hur du injicerar läkemedlet.</w:t>
      </w:r>
    </w:p>
    <w:p w14:paraId="3F19FACA" w14:textId="77777777" w:rsidR="007E00A1"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 xml:space="preserve">En </w:t>
      </w:r>
      <w:r w:rsidR="00E46829" w:rsidRPr="00DC2BA7">
        <w:rPr>
          <w:sz w:val="22"/>
          <w:szCs w:val="22"/>
          <w:lang w:val="sv-SE"/>
        </w:rPr>
        <w:t>anhörig</w:t>
      </w:r>
      <w:r w:rsidRPr="00DC2BA7">
        <w:rPr>
          <w:sz w:val="22"/>
          <w:szCs w:val="22"/>
          <w:lang w:val="sv-SE"/>
        </w:rPr>
        <w:t xml:space="preserve"> (till exempel förälder) kan också ge Xolair-injektion efter att hen har fått ordentlig utbildning.</w:t>
      </w:r>
    </w:p>
    <w:p w14:paraId="62B6FAD0" w14:textId="77777777" w:rsidR="007E00A1" w:rsidRPr="00DC2BA7" w:rsidRDefault="007E00A1" w:rsidP="00535973">
      <w:pPr>
        <w:pStyle w:val="Char2"/>
        <w:spacing w:before="0"/>
        <w:jc w:val="left"/>
        <w:rPr>
          <w:sz w:val="22"/>
          <w:szCs w:val="22"/>
          <w:lang w:val="sv-SE"/>
        </w:rPr>
      </w:pPr>
    </w:p>
    <w:p w14:paraId="20C0D8D4" w14:textId="77777777" w:rsidR="007E00A1" w:rsidRPr="00DC2BA7" w:rsidRDefault="00B60735" w:rsidP="00535973">
      <w:pPr>
        <w:pStyle w:val="Char2"/>
        <w:spacing w:before="0"/>
        <w:jc w:val="left"/>
        <w:rPr>
          <w:sz w:val="22"/>
          <w:szCs w:val="22"/>
          <w:lang w:val="sv-SE"/>
        </w:rPr>
      </w:pPr>
      <w:r w:rsidRPr="00DC2BA7">
        <w:rPr>
          <w:sz w:val="22"/>
          <w:szCs w:val="22"/>
          <w:lang w:val="sv-SE"/>
        </w:rPr>
        <w:t xml:space="preserve">För </w:t>
      </w:r>
      <w:r w:rsidR="00A6039B" w:rsidRPr="00DC2BA7">
        <w:rPr>
          <w:sz w:val="22"/>
          <w:szCs w:val="22"/>
          <w:lang w:val="sv-SE"/>
        </w:rPr>
        <w:t xml:space="preserve">detaljerade </w:t>
      </w:r>
      <w:r w:rsidRPr="00DC2BA7">
        <w:rPr>
          <w:sz w:val="22"/>
          <w:szCs w:val="22"/>
          <w:lang w:val="sv-SE"/>
        </w:rPr>
        <w:t>instruktioner om hur du injicerar Xolair, se "Instruktioner för användning av Xolair förfylld spruta" i slutet av denna bipacksedel.</w:t>
      </w:r>
    </w:p>
    <w:p w14:paraId="214AF9A3" w14:textId="77777777" w:rsidR="007E00A1" w:rsidRPr="00DC2BA7" w:rsidRDefault="007E00A1" w:rsidP="00535973">
      <w:pPr>
        <w:pStyle w:val="Char2"/>
        <w:spacing w:before="0"/>
        <w:jc w:val="left"/>
        <w:rPr>
          <w:sz w:val="22"/>
          <w:szCs w:val="22"/>
          <w:lang w:val="sv-SE"/>
        </w:rPr>
      </w:pPr>
    </w:p>
    <w:p w14:paraId="545793AB" w14:textId="77777777" w:rsidR="007E00A1" w:rsidRPr="00DC2BA7" w:rsidRDefault="00B60735" w:rsidP="00535973">
      <w:pPr>
        <w:pStyle w:val="Char2"/>
        <w:keepNext/>
        <w:spacing w:before="0"/>
        <w:jc w:val="left"/>
        <w:rPr>
          <w:sz w:val="22"/>
          <w:szCs w:val="22"/>
          <w:u w:val="single"/>
          <w:lang w:val="sv-SE"/>
        </w:rPr>
      </w:pPr>
      <w:r w:rsidRPr="00DC2BA7">
        <w:rPr>
          <w:sz w:val="22"/>
          <w:szCs w:val="22"/>
          <w:u w:val="single"/>
          <w:lang w:val="sv-SE"/>
        </w:rPr>
        <w:t>Utbildning för att känna igen allvarliga allergiska reaktioner</w:t>
      </w:r>
    </w:p>
    <w:p w14:paraId="3EC8DC77" w14:textId="77777777" w:rsidR="007E00A1" w:rsidRPr="00DC2BA7" w:rsidRDefault="00B60735" w:rsidP="00535973">
      <w:pPr>
        <w:pStyle w:val="Char2"/>
        <w:keepNext/>
        <w:spacing w:before="0"/>
        <w:jc w:val="left"/>
        <w:rPr>
          <w:sz w:val="22"/>
          <w:szCs w:val="22"/>
          <w:lang w:val="sv-SE"/>
        </w:rPr>
      </w:pPr>
      <w:r w:rsidRPr="00DC2BA7">
        <w:rPr>
          <w:sz w:val="22"/>
          <w:szCs w:val="22"/>
          <w:lang w:val="sv-SE"/>
        </w:rPr>
        <w:t>Det är viktigt att du inte injicerar Xolair själv förrän du har utbildats av d</w:t>
      </w:r>
      <w:r w:rsidR="006B323E" w:rsidRPr="00DC2BA7">
        <w:rPr>
          <w:sz w:val="22"/>
          <w:szCs w:val="22"/>
          <w:lang w:val="sv-SE"/>
        </w:rPr>
        <w:t>in läkare eller sjuksköterska i</w:t>
      </w:r>
      <w:r w:rsidRPr="00DC2BA7">
        <w:rPr>
          <w:sz w:val="22"/>
          <w:szCs w:val="22"/>
          <w:lang w:val="sv-SE"/>
        </w:rPr>
        <w:t>:</w:t>
      </w:r>
    </w:p>
    <w:p w14:paraId="3ABE96CD" w14:textId="77777777" w:rsidR="007E00A1" w:rsidRPr="00DC2BA7" w:rsidRDefault="00B60735" w:rsidP="00535973">
      <w:pPr>
        <w:pStyle w:val="Char2"/>
        <w:keepNext/>
        <w:spacing w:before="0"/>
        <w:jc w:val="left"/>
        <w:rPr>
          <w:sz w:val="22"/>
          <w:szCs w:val="22"/>
          <w:lang w:val="sv-SE"/>
        </w:rPr>
      </w:pPr>
      <w:r w:rsidRPr="00DC2BA7">
        <w:rPr>
          <w:sz w:val="22"/>
          <w:szCs w:val="22"/>
          <w:lang w:val="sv-SE"/>
        </w:rPr>
        <w:t>-</w:t>
      </w:r>
      <w:r w:rsidRPr="00DC2BA7">
        <w:rPr>
          <w:sz w:val="22"/>
          <w:szCs w:val="22"/>
          <w:lang w:val="sv-SE"/>
        </w:rPr>
        <w:tab/>
        <w:t xml:space="preserve">hur </w:t>
      </w:r>
      <w:r w:rsidR="00A6039B" w:rsidRPr="00DC2BA7">
        <w:rPr>
          <w:sz w:val="22"/>
          <w:szCs w:val="22"/>
          <w:lang w:val="sv-SE"/>
        </w:rPr>
        <w:t>du</w:t>
      </w:r>
      <w:r w:rsidRPr="00DC2BA7">
        <w:rPr>
          <w:sz w:val="22"/>
          <w:szCs w:val="22"/>
          <w:lang w:val="sv-SE"/>
        </w:rPr>
        <w:t xml:space="preserve"> kä</w:t>
      </w:r>
      <w:r w:rsidR="00942987" w:rsidRPr="00DC2BA7">
        <w:rPr>
          <w:sz w:val="22"/>
          <w:szCs w:val="22"/>
          <w:lang w:val="sv-SE"/>
        </w:rPr>
        <w:t>nner igen tidiga tecken och sym</w:t>
      </w:r>
      <w:r w:rsidRPr="00DC2BA7">
        <w:rPr>
          <w:sz w:val="22"/>
          <w:szCs w:val="22"/>
          <w:lang w:val="sv-SE"/>
        </w:rPr>
        <w:t>tom på allvarliga allergiska reaktioner</w:t>
      </w:r>
    </w:p>
    <w:p w14:paraId="3CABFA95" w14:textId="77777777" w:rsidR="007E00A1" w:rsidRPr="00DC2BA7" w:rsidRDefault="00B60735" w:rsidP="00535973">
      <w:pPr>
        <w:pStyle w:val="Char2"/>
        <w:keepNext/>
        <w:spacing w:before="0"/>
        <w:jc w:val="left"/>
        <w:rPr>
          <w:sz w:val="22"/>
          <w:szCs w:val="22"/>
          <w:lang w:val="sv-SE"/>
        </w:rPr>
      </w:pPr>
      <w:r w:rsidRPr="00DC2BA7">
        <w:rPr>
          <w:sz w:val="22"/>
          <w:szCs w:val="22"/>
          <w:lang w:val="sv-SE"/>
        </w:rPr>
        <w:t>-</w:t>
      </w:r>
      <w:r w:rsidRPr="00DC2BA7">
        <w:rPr>
          <w:sz w:val="22"/>
          <w:szCs w:val="22"/>
          <w:lang w:val="sv-SE"/>
        </w:rPr>
        <w:tab/>
        <w:t xml:space="preserve">vad </w:t>
      </w:r>
      <w:r w:rsidR="00A6039B" w:rsidRPr="00DC2BA7">
        <w:rPr>
          <w:sz w:val="22"/>
          <w:szCs w:val="22"/>
          <w:lang w:val="sv-SE"/>
        </w:rPr>
        <w:t>du</w:t>
      </w:r>
      <w:r w:rsidRPr="00DC2BA7">
        <w:rPr>
          <w:sz w:val="22"/>
          <w:szCs w:val="22"/>
          <w:lang w:val="sv-SE"/>
        </w:rPr>
        <w:t xml:space="preserve"> ska göra om symtom uppstår.</w:t>
      </w:r>
    </w:p>
    <w:p w14:paraId="2CB9043E" w14:textId="77777777" w:rsidR="007E00A1" w:rsidRPr="00DC2BA7" w:rsidRDefault="00B60735" w:rsidP="00535973">
      <w:pPr>
        <w:pStyle w:val="Char2"/>
        <w:spacing w:before="0"/>
        <w:jc w:val="left"/>
        <w:rPr>
          <w:sz w:val="22"/>
          <w:szCs w:val="22"/>
          <w:lang w:val="sv-SE"/>
        </w:rPr>
      </w:pPr>
      <w:r w:rsidRPr="00DC2BA7">
        <w:rPr>
          <w:sz w:val="22"/>
          <w:szCs w:val="22"/>
          <w:lang w:val="sv-SE"/>
        </w:rPr>
        <w:t>För mer information om tidiga tecken och symtom på allvarliga allergiska reaktioner, se avsnitt 4.</w:t>
      </w:r>
    </w:p>
    <w:p w14:paraId="50E47765" w14:textId="77777777" w:rsidR="00766995" w:rsidRPr="00DC2BA7" w:rsidRDefault="00766995" w:rsidP="00535973">
      <w:pPr>
        <w:pStyle w:val="Char2"/>
        <w:spacing w:before="0"/>
        <w:jc w:val="left"/>
        <w:rPr>
          <w:sz w:val="22"/>
          <w:szCs w:val="22"/>
          <w:lang w:val="sv-SE"/>
        </w:rPr>
      </w:pPr>
    </w:p>
    <w:p w14:paraId="67C5325C" w14:textId="77777777" w:rsidR="00766995" w:rsidRPr="00DC2BA7" w:rsidRDefault="00B60735" w:rsidP="00535973">
      <w:pPr>
        <w:pStyle w:val="Char2"/>
        <w:keepNext/>
        <w:spacing w:before="0"/>
        <w:jc w:val="left"/>
        <w:rPr>
          <w:b/>
          <w:bCs/>
          <w:sz w:val="22"/>
          <w:szCs w:val="22"/>
          <w:lang w:val="sv-SE"/>
        </w:rPr>
      </w:pPr>
      <w:r w:rsidRPr="00DC2BA7">
        <w:rPr>
          <w:b/>
          <w:bCs/>
          <w:sz w:val="22"/>
          <w:szCs w:val="22"/>
          <w:lang w:val="sv-SE"/>
        </w:rPr>
        <w:t xml:space="preserve">Vilken dos du </w:t>
      </w:r>
      <w:r w:rsidR="00A6039B" w:rsidRPr="00DC2BA7">
        <w:rPr>
          <w:b/>
          <w:bCs/>
          <w:sz w:val="22"/>
          <w:szCs w:val="22"/>
          <w:lang w:val="sv-SE"/>
        </w:rPr>
        <w:t>ska använda</w:t>
      </w:r>
    </w:p>
    <w:p w14:paraId="1329D701" w14:textId="77777777" w:rsidR="00766995" w:rsidRPr="00DC2BA7" w:rsidRDefault="00B60735" w:rsidP="00535973">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r w:rsidR="0092794B" w:rsidRPr="00DC2BA7">
        <w:rPr>
          <w:bCs/>
          <w:u w:val="single"/>
          <w:lang w:val="sv-SE"/>
        </w:rPr>
        <w:t xml:space="preserve"> och kronisk inflammation i näsa och bihålor med näspolyper</w:t>
      </w:r>
    </w:p>
    <w:p w14:paraId="472A0433" w14:textId="77777777" w:rsidR="00766995" w:rsidRPr="00DC2BA7" w:rsidRDefault="00B60735" w:rsidP="00535973">
      <w:pPr>
        <w:pStyle w:val="Char2"/>
        <w:spacing w:before="0"/>
        <w:jc w:val="left"/>
        <w:rPr>
          <w:sz w:val="22"/>
          <w:szCs w:val="22"/>
          <w:lang w:val="sv-SE"/>
        </w:rPr>
      </w:pPr>
      <w:r w:rsidRPr="00DC2BA7">
        <w:rPr>
          <w:sz w:val="22"/>
          <w:szCs w:val="22"/>
          <w:lang w:val="sv-SE"/>
        </w:rPr>
        <w:t xml:space="preserve">Din läkare </w:t>
      </w:r>
      <w:r w:rsidR="00653867" w:rsidRPr="00DC2BA7">
        <w:rPr>
          <w:sz w:val="22"/>
          <w:szCs w:val="22"/>
          <w:lang w:val="sv-SE"/>
        </w:rPr>
        <w:t xml:space="preserve">beslutar </w:t>
      </w:r>
      <w:r w:rsidRPr="00DC2BA7">
        <w:rPr>
          <w:sz w:val="22"/>
          <w:szCs w:val="22"/>
          <w:lang w:val="sv-SE"/>
        </w:rPr>
        <w:t>hur mycket Xolair du behöver och hur ofta du ska behandlas. Det baseras på din kroppsvikt och mängden IgE i blodet. Ett blodprov för att mäta IgE-mängden tas innan behandlingen påbörjas.</w:t>
      </w:r>
    </w:p>
    <w:p w14:paraId="31EFF344" w14:textId="77777777" w:rsidR="00766995" w:rsidRPr="00DC2BA7" w:rsidRDefault="00766995" w:rsidP="00535973">
      <w:pPr>
        <w:pStyle w:val="Char2"/>
        <w:spacing w:before="0"/>
        <w:jc w:val="left"/>
        <w:rPr>
          <w:sz w:val="22"/>
          <w:szCs w:val="22"/>
          <w:lang w:val="sv-SE"/>
        </w:rPr>
      </w:pPr>
    </w:p>
    <w:p w14:paraId="5D545044" w14:textId="77777777" w:rsidR="00766995" w:rsidRPr="00DC2BA7" w:rsidRDefault="00B60735" w:rsidP="00535973">
      <w:pPr>
        <w:pStyle w:val="Char2"/>
        <w:spacing w:before="0"/>
        <w:jc w:val="left"/>
        <w:rPr>
          <w:sz w:val="22"/>
          <w:szCs w:val="22"/>
          <w:lang w:val="sv-SE"/>
        </w:rPr>
      </w:pPr>
      <w:r w:rsidRPr="00DC2BA7">
        <w:rPr>
          <w:sz w:val="22"/>
          <w:szCs w:val="22"/>
          <w:lang w:val="sv-SE"/>
        </w:rPr>
        <w:t xml:space="preserve">Du kommer att </w:t>
      </w:r>
      <w:r w:rsidR="00B60470" w:rsidRPr="00DC2BA7">
        <w:rPr>
          <w:sz w:val="22"/>
          <w:szCs w:val="22"/>
          <w:lang w:val="sv-SE"/>
        </w:rPr>
        <w:t>behöva</w:t>
      </w:r>
      <w:r w:rsidR="009142C6" w:rsidRPr="00DC2BA7">
        <w:rPr>
          <w:sz w:val="22"/>
          <w:szCs w:val="22"/>
          <w:lang w:val="sv-SE"/>
        </w:rPr>
        <w:t xml:space="preserve"> </w:t>
      </w:r>
      <w:r w:rsidRPr="00DC2BA7">
        <w:rPr>
          <w:sz w:val="22"/>
          <w:szCs w:val="22"/>
          <w:lang w:val="sv-SE"/>
        </w:rPr>
        <w:t>1 till 4 injektioner vid varje tillfälle</w:t>
      </w:r>
      <w:r w:rsidR="009142C6" w:rsidRPr="00DC2BA7">
        <w:rPr>
          <w:sz w:val="22"/>
          <w:szCs w:val="22"/>
          <w:lang w:val="sv-SE"/>
        </w:rPr>
        <w:t>, antingen</w:t>
      </w:r>
      <w:r w:rsidRPr="00DC2BA7">
        <w:rPr>
          <w:sz w:val="22"/>
          <w:szCs w:val="22"/>
          <w:lang w:val="sv-SE"/>
        </w:rPr>
        <w:t xml:space="preserve"> varannan eller var fjärde vecka.</w:t>
      </w:r>
    </w:p>
    <w:p w14:paraId="0698355F" w14:textId="77777777" w:rsidR="00766995" w:rsidRPr="00DC2BA7" w:rsidRDefault="00766995" w:rsidP="00535973">
      <w:pPr>
        <w:pStyle w:val="Char2"/>
        <w:spacing w:before="0"/>
        <w:jc w:val="left"/>
        <w:rPr>
          <w:sz w:val="22"/>
          <w:szCs w:val="22"/>
          <w:lang w:val="sv-SE"/>
        </w:rPr>
      </w:pPr>
    </w:p>
    <w:p w14:paraId="184429DF" w14:textId="77777777" w:rsidR="00766995" w:rsidRPr="00DC2BA7" w:rsidRDefault="00B60735" w:rsidP="00535973">
      <w:pPr>
        <w:pStyle w:val="Char2"/>
        <w:spacing w:before="0"/>
        <w:jc w:val="left"/>
        <w:rPr>
          <w:sz w:val="22"/>
          <w:szCs w:val="22"/>
          <w:lang w:val="sv-SE"/>
        </w:rPr>
      </w:pPr>
      <w:r w:rsidRPr="00DC2BA7">
        <w:rPr>
          <w:sz w:val="22"/>
          <w:szCs w:val="22"/>
          <w:lang w:val="sv-SE"/>
        </w:rPr>
        <w:t>Fortsätt att ta din vanliga astma</w:t>
      </w:r>
      <w:r w:rsidR="00A92BE0" w:rsidRPr="00DC2BA7">
        <w:rPr>
          <w:sz w:val="22"/>
          <w:szCs w:val="22"/>
          <w:lang w:val="sv-SE"/>
        </w:rPr>
        <w:t xml:space="preserve">medicin </w:t>
      </w:r>
      <w:r w:rsidR="004C677C" w:rsidRPr="00DC2BA7">
        <w:rPr>
          <w:sz w:val="22"/>
          <w:szCs w:val="22"/>
          <w:lang w:val="sv-SE"/>
        </w:rPr>
        <w:t xml:space="preserve">och/eller </w:t>
      </w:r>
      <w:r w:rsidRPr="00DC2BA7">
        <w:rPr>
          <w:sz w:val="22"/>
          <w:szCs w:val="22"/>
          <w:lang w:val="sv-SE"/>
        </w:rPr>
        <w:t xml:space="preserve">medicin </w:t>
      </w:r>
      <w:r w:rsidR="004C677C" w:rsidRPr="00DC2BA7">
        <w:rPr>
          <w:sz w:val="22"/>
          <w:szCs w:val="22"/>
          <w:lang w:val="sv-SE"/>
        </w:rPr>
        <w:t xml:space="preserve">mot näspolyper </w:t>
      </w:r>
      <w:r w:rsidRPr="00DC2BA7">
        <w:rPr>
          <w:sz w:val="22"/>
          <w:szCs w:val="22"/>
          <w:lang w:val="sv-SE"/>
        </w:rPr>
        <w:t>under behandlingen med Xolair. Sluta inte ta någon av dina</w:t>
      </w:r>
      <w:r w:rsidR="00A92BE0" w:rsidRPr="00DC2BA7">
        <w:rPr>
          <w:sz w:val="22"/>
          <w:szCs w:val="22"/>
          <w:lang w:val="sv-SE"/>
        </w:rPr>
        <w:t xml:space="preserve"> mediciner mot</w:t>
      </w:r>
      <w:r w:rsidRPr="00DC2BA7">
        <w:rPr>
          <w:sz w:val="22"/>
          <w:szCs w:val="22"/>
          <w:lang w:val="sv-SE"/>
        </w:rPr>
        <w:t xml:space="preserve"> astma</w:t>
      </w:r>
      <w:r w:rsidR="004C677C" w:rsidRPr="00DC2BA7">
        <w:rPr>
          <w:sz w:val="22"/>
          <w:szCs w:val="22"/>
          <w:lang w:val="sv-SE"/>
        </w:rPr>
        <w:t xml:space="preserve"> och/eller näspolyper</w:t>
      </w:r>
      <w:r w:rsidRPr="00DC2BA7">
        <w:rPr>
          <w:sz w:val="22"/>
          <w:szCs w:val="22"/>
          <w:lang w:val="sv-SE"/>
        </w:rPr>
        <w:t xml:space="preserve"> utan att tala med din läkare.</w:t>
      </w:r>
    </w:p>
    <w:p w14:paraId="0A0717DF" w14:textId="77777777" w:rsidR="00766995" w:rsidRPr="00DC2BA7" w:rsidRDefault="00766995" w:rsidP="00B057AB">
      <w:pPr>
        <w:pStyle w:val="Char2"/>
        <w:spacing w:before="0"/>
        <w:jc w:val="left"/>
        <w:rPr>
          <w:sz w:val="22"/>
          <w:szCs w:val="22"/>
          <w:lang w:val="sv-SE"/>
        </w:rPr>
      </w:pPr>
    </w:p>
    <w:p w14:paraId="4D2B80E8" w14:textId="77777777" w:rsidR="00766995" w:rsidRPr="00DC2BA7" w:rsidRDefault="00B60735" w:rsidP="00B057AB">
      <w:pPr>
        <w:pStyle w:val="Char2"/>
        <w:spacing w:before="0"/>
        <w:jc w:val="left"/>
        <w:rPr>
          <w:sz w:val="22"/>
          <w:szCs w:val="22"/>
          <w:lang w:val="sv-SE"/>
        </w:rPr>
      </w:pPr>
      <w:r w:rsidRPr="00DC2BA7">
        <w:rPr>
          <w:sz w:val="22"/>
          <w:szCs w:val="22"/>
          <w:lang w:val="sv-SE"/>
        </w:rPr>
        <w:t xml:space="preserve">Du kanske inte ser någon förbättring omedelbart efter det att du börjat behandlas med Xolair. </w:t>
      </w:r>
      <w:r w:rsidR="00043E14" w:rsidRPr="00DC2BA7">
        <w:rPr>
          <w:sz w:val="22"/>
          <w:szCs w:val="22"/>
          <w:lang w:val="sv-SE"/>
        </w:rPr>
        <w:t xml:space="preserve">Hos patienter med näspolyper har effekt setts 4 veckor efter att behandling påbörjats. Hos astmapatienter tar det </w:t>
      </w:r>
      <w:r w:rsidRPr="00DC2BA7">
        <w:rPr>
          <w:sz w:val="22"/>
          <w:szCs w:val="22"/>
          <w:lang w:val="sv-SE"/>
        </w:rPr>
        <w:t>i allmänhet 12 till 16 veckor innan behandlingen ger full effekt.</w:t>
      </w:r>
    </w:p>
    <w:p w14:paraId="18FD1548" w14:textId="77777777" w:rsidR="00766995" w:rsidRPr="00DC2BA7" w:rsidRDefault="00766995" w:rsidP="00B057AB">
      <w:pPr>
        <w:pStyle w:val="Char2"/>
        <w:widowControl w:val="0"/>
        <w:spacing w:before="0"/>
        <w:jc w:val="left"/>
        <w:rPr>
          <w:sz w:val="22"/>
          <w:szCs w:val="22"/>
          <w:lang w:val="sv-SE"/>
        </w:rPr>
      </w:pPr>
    </w:p>
    <w:p w14:paraId="40262C32" w14:textId="77777777" w:rsidR="00766995" w:rsidRPr="00DC2BA7" w:rsidRDefault="00B60735" w:rsidP="00B057AB">
      <w:pPr>
        <w:pStyle w:val="Text"/>
        <w:keepNext/>
        <w:widowControl w:val="0"/>
        <w:spacing w:before="0"/>
        <w:jc w:val="left"/>
        <w:rPr>
          <w:bCs/>
          <w:sz w:val="22"/>
          <w:u w:val="single"/>
          <w:lang w:val="sv-SE"/>
        </w:rPr>
      </w:pPr>
      <w:r w:rsidRPr="00DC2BA7">
        <w:rPr>
          <w:bCs/>
          <w:sz w:val="22"/>
          <w:u w:val="single"/>
          <w:lang w:val="sv-SE"/>
        </w:rPr>
        <w:t>Kronisk spontan urtikaria</w:t>
      </w:r>
    </w:p>
    <w:p w14:paraId="137A471E" w14:textId="77777777" w:rsidR="00766995" w:rsidRPr="00DC2BA7" w:rsidRDefault="00B60735" w:rsidP="00B057AB">
      <w:pPr>
        <w:pStyle w:val="Char2"/>
        <w:widowControl w:val="0"/>
        <w:spacing w:before="0"/>
        <w:jc w:val="left"/>
        <w:rPr>
          <w:sz w:val="22"/>
          <w:szCs w:val="22"/>
          <w:lang w:val="sv-SE"/>
        </w:rPr>
      </w:pPr>
      <w:r w:rsidRPr="00DC2BA7">
        <w:rPr>
          <w:sz w:val="22"/>
          <w:szCs w:val="22"/>
          <w:lang w:val="sv-SE"/>
        </w:rPr>
        <w:t xml:space="preserve">Du kommer att </w:t>
      </w:r>
      <w:r w:rsidR="009142C6" w:rsidRPr="00DC2BA7">
        <w:rPr>
          <w:sz w:val="22"/>
          <w:szCs w:val="22"/>
          <w:lang w:val="sv-SE"/>
        </w:rPr>
        <w:t xml:space="preserve">behöva </w:t>
      </w:r>
      <w:r w:rsidRPr="00DC2BA7">
        <w:rPr>
          <w:sz w:val="22"/>
          <w:szCs w:val="22"/>
          <w:lang w:val="sv-SE"/>
        </w:rPr>
        <w:t>två injektioner, om 150 mg vardera, var fjärde vecka.</w:t>
      </w:r>
    </w:p>
    <w:p w14:paraId="55071247" w14:textId="77777777" w:rsidR="00766995" w:rsidRPr="00DC2BA7" w:rsidRDefault="00766995" w:rsidP="00B057AB">
      <w:pPr>
        <w:pStyle w:val="Char2"/>
        <w:widowControl w:val="0"/>
        <w:spacing w:before="0"/>
        <w:jc w:val="left"/>
        <w:rPr>
          <w:sz w:val="22"/>
          <w:szCs w:val="22"/>
          <w:lang w:val="sv-SE"/>
        </w:rPr>
      </w:pPr>
    </w:p>
    <w:p w14:paraId="0B551978" w14:textId="77777777" w:rsidR="00766995" w:rsidRPr="00DC2BA7" w:rsidRDefault="00B60735" w:rsidP="00B057AB">
      <w:pPr>
        <w:pStyle w:val="Char2"/>
        <w:widowControl w:val="0"/>
        <w:spacing w:before="0"/>
        <w:jc w:val="left"/>
        <w:rPr>
          <w:sz w:val="22"/>
          <w:szCs w:val="22"/>
          <w:lang w:val="sv-SE"/>
        </w:rPr>
      </w:pPr>
      <w:r w:rsidRPr="00DC2BA7">
        <w:rPr>
          <w:sz w:val="22"/>
          <w:szCs w:val="22"/>
          <w:lang w:val="sv-SE"/>
        </w:rPr>
        <w:t>Fortsätt att ta dina andra mediciner mot kronisk spontan urtikaria under behandlingen med Xolair. Sluta inte att ta någon medicin utan att tala med din läkare.</w:t>
      </w:r>
    </w:p>
    <w:p w14:paraId="5ABEC4BE" w14:textId="77777777" w:rsidR="00766995" w:rsidRPr="00DC2BA7" w:rsidRDefault="00766995" w:rsidP="00B057AB">
      <w:pPr>
        <w:pStyle w:val="Char2"/>
        <w:widowControl w:val="0"/>
        <w:spacing w:before="0"/>
        <w:jc w:val="left"/>
        <w:rPr>
          <w:sz w:val="22"/>
          <w:szCs w:val="22"/>
          <w:lang w:val="sv-SE"/>
        </w:rPr>
      </w:pPr>
    </w:p>
    <w:p w14:paraId="638E970C" w14:textId="77777777" w:rsidR="00766995" w:rsidRPr="00DC2BA7" w:rsidRDefault="00B60735" w:rsidP="00B057AB">
      <w:pPr>
        <w:pStyle w:val="Char2"/>
        <w:keepNext/>
        <w:spacing w:before="0"/>
        <w:jc w:val="left"/>
        <w:rPr>
          <w:b/>
          <w:bCs/>
          <w:sz w:val="22"/>
          <w:szCs w:val="22"/>
          <w:lang w:val="sv-SE"/>
        </w:rPr>
      </w:pPr>
      <w:r w:rsidRPr="00DC2BA7">
        <w:rPr>
          <w:b/>
          <w:bCs/>
          <w:sz w:val="22"/>
          <w:szCs w:val="22"/>
          <w:lang w:val="sv-SE"/>
        </w:rPr>
        <w:t>Användning för barn och ungdomar</w:t>
      </w:r>
    </w:p>
    <w:p w14:paraId="70458205" w14:textId="77777777" w:rsidR="00766995" w:rsidRPr="00DC2BA7" w:rsidRDefault="00B60735" w:rsidP="00B057AB">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3599F1C7" w14:textId="77777777" w:rsidR="00766995" w:rsidRPr="00DC2BA7" w:rsidRDefault="00B60735" w:rsidP="00B057AB">
      <w:pPr>
        <w:pStyle w:val="Char2"/>
        <w:widowControl w:val="0"/>
        <w:spacing w:before="0"/>
        <w:jc w:val="left"/>
        <w:rPr>
          <w:sz w:val="22"/>
          <w:szCs w:val="22"/>
          <w:lang w:val="sv-SE"/>
        </w:rPr>
      </w:pPr>
      <w:r w:rsidRPr="00DC2BA7">
        <w:rPr>
          <w:sz w:val="22"/>
          <w:szCs w:val="22"/>
          <w:lang w:val="sv-SE"/>
        </w:rPr>
        <w:t xml:space="preserve">Xolair kan </w:t>
      </w:r>
      <w:r w:rsidR="009142C6" w:rsidRPr="00DC2BA7">
        <w:rPr>
          <w:sz w:val="22"/>
          <w:szCs w:val="22"/>
          <w:lang w:val="sv-SE"/>
        </w:rPr>
        <w:t xml:space="preserve">användas hos </w:t>
      </w:r>
      <w:r w:rsidRPr="00DC2BA7">
        <w:rPr>
          <w:sz w:val="22"/>
          <w:szCs w:val="22"/>
          <w:lang w:val="sv-SE"/>
        </w:rPr>
        <w:t xml:space="preserve">barn och ungdomar som är 6 år och äldre och som redan tar annan astmamedicin, men vars astmasymtom inte är välkontrollerade trots läkemedel som t ex hög dos inhalationssteroid </w:t>
      </w:r>
      <w:r w:rsidR="009B2E28" w:rsidRPr="00DC2BA7">
        <w:rPr>
          <w:sz w:val="22"/>
          <w:szCs w:val="22"/>
          <w:lang w:val="sv-SE"/>
        </w:rPr>
        <w:t xml:space="preserve">och </w:t>
      </w:r>
      <w:r w:rsidRPr="00DC2BA7">
        <w:rPr>
          <w:sz w:val="22"/>
          <w:szCs w:val="22"/>
          <w:lang w:val="sv-SE"/>
        </w:rPr>
        <w:t>beta-stimulerare för inandning. Läkaren beräknar hur mycket Xolair barnet behöver och hur ofta det behöver ges. Detta beräknas utifrån barnets kroppsvikt och resultaten från blodproven som tas före behandlingsstart för att mäta mängden IgE i blodet.</w:t>
      </w:r>
    </w:p>
    <w:p w14:paraId="6DDD31C9" w14:textId="77777777" w:rsidR="009142C6" w:rsidRPr="00DC2BA7" w:rsidRDefault="009142C6" w:rsidP="00B057AB">
      <w:pPr>
        <w:pStyle w:val="Char2"/>
        <w:widowControl w:val="0"/>
        <w:spacing w:before="0"/>
        <w:jc w:val="left"/>
        <w:rPr>
          <w:sz w:val="22"/>
          <w:szCs w:val="22"/>
          <w:lang w:val="sv-SE"/>
        </w:rPr>
      </w:pPr>
    </w:p>
    <w:p w14:paraId="59CBEBB2" w14:textId="77777777" w:rsidR="009142C6" w:rsidRPr="00DC2BA7" w:rsidRDefault="00B60735" w:rsidP="00B057AB">
      <w:pPr>
        <w:pStyle w:val="Char2"/>
        <w:spacing w:before="0"/>
        <w:jc w:val="left"/>
        <w:rPr>
          <w:sz w:val="22"/>
          <w:szCs w:val="22"/>
          <w:lang w:val="sv-SE"/>
        </w:rPr>
      </w:pPr>
      <w:r w:rsidRPr="00DC2BA7">
        <w:rPr>
          <w:sz w:val="22"/>
          <w:szCs w:val="22"/>
          <w:lang w:val="sv-SE"/>
        </w:rPr>
        <w:t>Barn (6 till 11 år) förväntas inte självadministrera Xolair. Om läkaren anser det lämpligt,</w:t>
      </w:r>
      <w:r w:rsidR="00E46829" w:rsidRPr="00DC2BA7">
        <w:rPr>
          <w:sz w:val="22"/>
          <w:szCs w:val="22"/>
          <w:lang w:val="sv-SE"/>
        </w:rPr>
        <w:t xml:space="preserve"> kan</w:t>
      </w:r>
      <w:r w:rsidRPr="00DC2BA7">
        <w:rPr>
          <w:sz w:val="22"/>
          <w:szCs w:val="22"/>
          <w:lang w:val="sv-SE"/>
        </w:rPr>
        <w:t xml:space="preserve"> </w:t>
      </w:r>
      <w:r w:rsidR="00003DEA" w:rsidRPr="00DC2BA7">
        <w:rPr>
          <w:sz w:val="22"/>
          <w:szCs w:val="22"/>
          <w:lang w:val="sv-SE"/>
        </w:rPr>
        <w:t>t </w:t>
      </w:r>
      <w:r w:rsidR="00CB5539" w:rsidRPr="00DC2BA7">
        <w:rPr>
          <w:sz w:val="22"/>
          <w:szCs w:val="22"/>
          <w:lang w:val="sv-SE"/>
        </w:rPr>
        <w:t xml:space="preserve">ex </w:t>
      </w:r>
      <w:r w:rsidR="00E46829" w:rsidRPr="00DC2BA7">
        <w:rPr>
          <w:sz w:val="22"/>
          <w:szCs w:val="22"/>
          <w:lang w:val="sv-SE"/>
        </w:rPr>
        <w:t xml:space="preserve">en vårdnadshavare administrera Xolair </w:t>
      </w:r>
      <w:r w:rsidRPr="00DC2BA7">
        <w:rPr>
          <w:sz w:val="22"/>
          <w:szCs w:val="22"/>
          <w:lang w:val="sv-SE"/>
        </w:rPr>
        <w:t>efter genomgången utbildning.</w:t>
      </w:r>
    </w:p>
    <w:p w14:paraId="7F1DF948" w14:textId="77777777" w:rsidR="007956A3" w:rsidRPr="00DC2BA7" w:rsidRDefault="007956A3" w:rsidP="00B057AB">
      <w:pPr>
        <w:pStyle w:val="Char2"/>
        <w:widowControl w:val="0"/>
        <w:spacing w:before="0"/>
        <w:jc w:val="left"/>
        <w:rPr>
          <w:sz w:val="22"/>
          <w:szCs w:val="22"/>
          <w:lang w:val="sv-SE"/>
        </w:rPr>
      </w:pPr>
    </w:p>
    <w:p w14:paraId="3BF13565" w14:textId="77777777" w:rsidR="00E733FA" w:rsidRPr="00DC2BA7" w:rsidRDefault="00B60735" w:rsidP="00B057AB">
      <w:pPr>
        <w:pStyle w:val="Char2"/>
        <w:keepNext/>
        <w:widowControl w:val="0"/>
        <w:spacing w:before="0"/>
        <w:jc w:val="left"/>
        <w:rPr>
          <w:sz w:val="22"/>
          <w:szCs w:val="22"/>
          <w:u w:val="single"/>
          <w:lang w:val="sv-SE"/>
        </w:rPr>
      </w:pPr>
      <w:r w:rsidRPr="00DC2BA7">
        <w:rPr>
          <w:sz w:val="22"/>
          <w:szCs w:val="22"/>
          <w:u w:val="single"/>
          <w:lang w:val="sv-SE"/>
        </w:rPr>
        <w:t>Kronisk inflammation i näsa och bihålor med näspolyper</w:t>
      </w:r>
    </w:p>
    <w:p w14:paraId="2F9A2F72" w14:textId="77777777" w:rsidR="00E733FA" w:rsidRPr="00DC2BA7" w:rsidRDefault="00B60735" w:rsidP="00B057AB">
      <w:pPr>
        <w:pStyle w:val="Char2"/>
        <w:widowControl w:val="0"/>
        <w:spacing w:before="0"/>
        <w:jc w:val="left"/>
        <w:rPr>
          <w:bCs/>
          <w:sz w:val="22"/>
          <w:szCs w:val="22"/>
          <w:lang w:val="sv-SE"/>
        </w:rPr>
      </w:pPr>
      <w:r w:rsidRPr="00DC2BA7">
        <w:rPr>
          <w:sz w:val="22"/>
          <w:szCs w:val="22"/>
          <w:lang w:val="sv-SE"/>
        </w:rPr>
        <w:t>Xolair ska inte ges till barn och ungdomar under 18</w:t>
      </w:r>
      <w:r w:rsidRPr="00DC2BA7">
        <w:rPr>
          <w:bCs/>
          <w:sz w:val="22"/>
          <w:szCs w:val="22"/>
          <w:lang w:val="sv-SE"/>
        </w:rPr>
        <w:t> års ålder.</w:t>
      </w:r>
    </w:p>
    <w:p w14:paraId="491AF464" w14:textId="77777777" w:rsidR="00E733FA" w:rsidRPr="00DC2BA7" w:rsidRDefault="00E733FA" w:rsidP="00B057AB">
      <w:pPr>
        <w:pStyle w:val="Char2"/>
        <w:widowControl w:val="0"/>
        <w:spacing w:before="0"/>
        <w:jc w:val="left"/>
        <w:rPr>
          <w:bCs/>
          <w:sz w:val="22"/>
          <w:szCs w:val="22"/>
          <w:lang w:val="sv-SE"/>
        </w:rPr>
      </w:pPr>
    </w:p>
    <w:p w14:paraId="2A1E8136" w14:textId="77777777" w:rsidR="00766995" w:rsidRPr="00DC2BA7" w:rsidRDefault="00B60735" w:rsidP="00B057AB">
      <w:pPr>
        <w:pStyle w:val="Text"/>
        <w:keepNext/>
        <w:widowControl w:val="0"/>
        <w:spacing w:before="0"/>
        <w:jc w:val="left"/>
        <w:rPr>
          <w:bCs/>
          <w:sz w:val="22"/>
          <w:u w:val="single"/>
          <w:lang w:val="sv-SE"/>
        </w:rPr>
      </w:pPr>
      <w:r w:rsidRPr="00DC2BA7">
        <w:rPr>
          <w:bCs/>
          <w:sz w:val="22"/>
          <w:u w:val="single"/>
          <w:lang w:val="sv-SE"/>
        </w:rPr>
        <w:t>Kronisk spontan urtikaria</w:t>
      </w:r>
    </w:p>
    <w:p w14:paraId="6F4FC922" w14:textId="77777777" w:rsidR="00766995" w:rsidRPr="00DC2BA7" w:rsidRDefault="00B60735" w:rsidP="00B057AB">
      <w:pPr>
        <w:pStyle w:val="Char2"/>
        <w:widowControl w:val="0"/>
        <w:spacing w:before="0"/>
        <w:jc w:val="left"/>
        <w:rPr>
          <w:sz w:val="22"/>
          <w:szCs w:val="22"/>
          <w:lang w:val="sv-SE"/>
        </w:rPr>
      </w:pPr>
      <w:r w:rsidRPr="00DC2BA7">
        <w:rPr>
          <w:sz w:val="22"/>
          <w:szCs w:val="22"/>
          <w:lang w:val="sv-SE"/>
        </w:rPr>
        <w:t xml:space="preserve">Xolair kan </w:t>
      </w:r>
      <w:r w:rsidR="009142C6" w:rsidRPr="00DC2BA7">
        <w:rPr>
          <w:sz w:val="22"/>
          <w:szCs w:val="22"/>
          <w:lang w:val="sv-SE"/>
        </w:rPr>
        <w:t xml:space="preserve">användas </w:t>
      </w:r>
      <w:r w:rsidR="009D092F" w:rsidRPr="00DC2BA7">
        <w:rPr>
          <w:sz w:val="22"/>
          <w:szCs w:val="22"/>
          <w:lang w:val="sv-SE"/>
        </w:rPr>
        <w:t>av</w:t>
      </w:r>
      <w:r w:rsidR="009142C6" w:rsidRPr="00DC2BA7">
        <w:rPr>
          <w:sz w:val="22"/>
          <w:szCs w:val="22"/>
          <w:lang w:val="sv-SE"/>
        </w:rPr>
        <w:t xml:space="preserve"> </w:t>
      </w:r>
      <w:r w:rsidRPr="00DC2BA7">
        <w:rPr>
          <w:sz w:val="22"/>
          <w:szCs w:val="22"/>
          <w:lang w:val="sv-SE"/>
        </w:rPr>
        <w:t>ungdomar från 12 års ålder som redan tar antihistaminer, men vars symtom på kronisk spontan urtikaria inte är välkontrollerade trots behandling med dessa läkemedel.</w:t>
      </w:r>
      <w:r w:rsidR="009142C6" w:rsidRPr="00DC2BA7">
        <w:rPr>
          <w:sz w:val="22"/>
          <w:szCs w:val="22"/>
          <w:lang w:val="sv-SE"/>
        </w:rPr>
        <w:t xml:space="preserve"> Doseringen för ungdomar över 12 års ålder är densamma som hos vuxna.</w:t>
      </w:r>
    </w:p>
    <w:p w14:paraId="62E4195B" w14:textId="77777777" w:rsidR="00766995" w:rsidRPr="00DC2BA7" w:rsidRDefault="00766995" w:rsidP="00B057AB">
      <w:pPr>
        <w:pStyle w:val="Char2"/>
        <w:widowControl w:val="0"/>
        <w:spacing w:before="0"/>
        <w:jc w:val="left"/>
        <w:rPr>
          <w:sz w:val="22"/>
          <w:szCs w:val="22"/>
          <w:lang w:val="sv-SE"/>
        </w:rPr>
      </w:pPr>
    </w:p>
    <w:p w14:paraId="63ADA993" w14:textId="77777777" w:rsidR="00766995" w:rsidRPr="00DC2BA7" w:rsidRDefault="00B60735" w:rsidP="00B057AB">
      <w:pPr>
        <w:pStyle w:val="Char2"/>
        <w:keepNext/>
        <w:spacing w:before="0"/>
        <w:jc w:val="left"/>
        <w:rPr>
          <w:b/>
          <w:bCs/>
          <w:sz w:val="22"/>
          <w:szCs w:val="22"/>
          <w:lang w:val="sv-SE"/>
        </w:rPr>
      </w:pPr>
      <w:r w:rsidRPr="00DC2BA7">
        <w:rPr>
          <w:b/>
          <w:bCs/>
          <w:sz w:val="22"/>
          <w:szCs w:val="22"/>
          <w:lang w:val="sv-SE"/>
        </w:rPr>
        <w:t>Om du har glömt en dos Xolair</w:t>
      </w:r>
    </w:p>
    <w:p w14:paraId="184F4D5D" w14:textId="77777777" w:rsidR="009618C3" w:rsidRPr="00DC2BA7" w:rsidRDefault="00B60735" w:rsidP="00B057AB">
      <w:pPr>
        <w:pStyle w:val="Char2"/>
        <w:spacing w:before="0"/>
        <w:jc w:val="left"/>
        <w:rPr>
          <w:sz w:val="22"/>
          <w:szCs w:val="22"/>
          <w:lang w:val="sv-SE"/>
        </w:rPr>
      </w:pPr>
      <w:r w:rsidRPr="00DC2BA7">
        <w:rPr>
          <w:sz w:val="22"/>
          <w:szCs w:val="22"/>
          <w:lang w:val="sv-SE"/>
        </w:rPr>
        <w:t>Om du har missat ett bokat tillfälle för Xolairinjektion, kontakta läkaren eller sjukhuset så snart som möjligt för att boka en ny tid.</w:t>
      </w:r>
    </w:p>
    <w:p w14:paraId="35579DE9" w14:textId="77777777" w:rsidR="009618C3" w:rsidRPr="00DC2BA7" w:rsidRDefault="009618C3" w:rsidP="00B057AB">
      <w:pPr>
        <w:pStyle w:val="Char2"/>
        <w:spacing w:before="0"/>
        <w:jc w:val="left"/>
        <w:rPr>
          <w:sz w:val="22"/>
          <w:szCs w:val="22"/>
          <w:lang w:val="sv-SE"/>
        </w:rPr>
      </w:pPr>
    </w:p>
    <w:p w14:paraId="7D51C52A" w14:textId="77777777" w:rsidR="009618C3" w:rsidRPr="00DC2BA7" w:rsidRDefault="00B60735" w:rsidP="00B057AB">
      <w:pPr>
        <w:pStyle w:val="Char2"/>
        <w:spacing w:before="0"/>
        <w:jc w:val="left"/>
        <w:rPr>
          <w:sz w:val="22"/>
          <w:szCs w:val="22"/>
          <w:lang w:val="sv-SE"/>
        </w:rPr>
      </w:pPr>
      <w:r w:rsidRPr="00DC2BA7">
        <w:rPr>
          <w:sz w:val="22"/>
          <w:szCs w:val="22"/>
          <w:lang w:val="sv-SE"/>
        </w:rPr>
        <w:t>Om du själv har glömt att använda en dos Xolair, injicera dosen så snart du kommer ihåg det. Tala sedan med din läkare om när du ska ta nästa dos.</w:t>
      </w:r>
    </w:p>
    <w:p w14:paraId="4505CE13" w14:textId="77777777" w:rsidR="00766995" w:rsidRPr="00DC2BA7" w:rsidRDefault="00766995" w:rsidP="00B057AB">
      <w:pPr>
        <w:pStyle w:val="Char2"/>
        <w:spacing w:before="0"/>
        <w:jc w:val="left"/>
        <w:rPr>
          <w:sz w:val="22"/>
          <w:szCs w:val="22"/>
          <w:lang w:val="sv-SE"/>
        </w:rPr>
      </w:pPr>
    </w:p>
    <w:p w14:paraId="0ABF8573" w14:textId="77777777" w:rsidR="00766995" w:rsidRPr="00DC2BA7" w:rsidRDefault="00B60735" w:rsidP="00B057AB">
      <w:pPr>
        <w:pStyle w:val="Char2"/>
        <w:keepNext/>
        <w:spacing w:before="0"/>
        <w:jc w:val="left"/>
        <w:rPr>
          <w:b/>
          <w:bCs/>
          <w:sz w:val="22"/>
          <w:szCs w:val="22"/>
          <w:lang w:val="sv-SE"/>
        </w:rPr>
      </w:pPr>
      <w:r w:rsidRPr="00DC2BA7">
        <w:rPr>
          <w:b/>
          <w:bCs/>
          <w:sz w:val="22"/>
          <w:szCs w:val="22"/>
          <w:lang w:val="sv-SE"/>
        </w:rPr>
        <w:t>Om du slutar använda Xolair</w:t>
      </w:r>
    </w:p>
    <w:p w14:paraId="706F3862" w14:textId="77777777" w:rsidR="00766995" w:rsidRPr="00DC2BA7" w:rsidRDefault="00B60735" w:rsidP="00B057AB">
      <w:pPr>
        <w:pStyle w:val="Char2"/>
        <w:widowControl w:val="0"/>
        <w:spacing w:before="0"/>
        <w:jc w:val="left"/>
        <w:rPr>
          <w:sz w:val="22"/>
          <w:szCs w:val="22"/>
          <w:lang w:val="sv-SE"/>
        </w:rPr>
      </w:pPr>
      <w:r w:rsidRPr="00DC2BA7">
        <w:rPr>
          <w:sz w:val="22"/>
          <w:szCs w:val="22"/>
          <w:lang w:val="sv-SE"/>
        </w:rPr>
        <w:t>Avbryt inte Xolair-behandlingen såvida inte läkaren bestämt det. Efter avbruten eller avslutad behandling med Xolair kan du få tillbaka dina symtom</w:t>
      </w:r>
      <w:r w:rsidR="00E733FA" w:rsidRPr="00DC2BA7">
        <w:rPr>
          <w:sz w:val="22"/>
          <w:szCs w:val="22"/>
          <w:lang w:val="sv-SE"/>
        </w:rPr>
        <w:t>.</w:t>
      </w:r>
    </w:p>
    <w:p w14:paraId="75D2FCDD" w14:textId="77777777" w:rsidR="00766995" w:rsidRPr="00DC2BA7" w:rsidRDefault="00766995" w:rsidP="00B057AB">
      <w:pPr>
        <w:pStyle w:val="Char2"/>
        <w:spacing w:before="0"/>
        <w:jc w:val="left"/>
        <w:rPr>
          <w:sz w:val="22"/>
          <w:szCs w:val="22"/>
          <w:lang w:val="sv-SE"/>
        </w:rPr>
      </w:pPr>
    </w:p>
    <w:p w14:paraId="3A3B8E77" w14:textId="77777777" w:rsidR="00766995" w:rsidRPr="00DC2BA7" w:rsidRDefault="00B60735" w:rsidP="00B057AB">
      <w:pPr>
        <w:pStyle w:val="Char2"/>
        <w:spacing w:before="0"/>
        <w:jc w:val="left"/>
        <w:rPr>
          <w:sz w:val="22"/>
          <w:szCs w:val="22"/>
          <w:lang w:val="sv-SE"/>
        </w:rPr>
      </w:pPr>
      <w:r w:rsidRPr="00DC2BA7">
        <w:rPr>
          <w:sz w:val="22"/>
          <w:szCs w:val="22"/>
          <w:lang w:val="sv-SE"/>
        </w:rPr>
        <w:t>Om du behandlas för kronisk spontan urtikaria kan din läkare då och då besluta att göra uppehåll i behandlingen med Xolair för att kunna bedöma dina symtom. Följ läkarens anvisningar.</w:t>
      </w:r>
    </w:p>
    <w:p w14:paraId="19D53F87" w14:textId="77777777" w:rsidR="00766995" w:rsidRPr="00DC2BA7" w:rsidRDefault="00766995" w:rsidP="00B057AB">
      <w:pPr>
        <w:pStyle w:val="Char2"/>
        <w:spacing w:before="0"/>
        <w:jc w:val="left"/>
        <w:rPr>
          <w:sz w:val="22"/>
          <w:szCs w:val="22"/>
          <w:lang w:val="sv-SE"/>
        </w:rPr>
      </w:pPr>
    </w:p>
    <w:p w14:paraId="24F2DEC8" w14:textId="77777777" w:rsidR="00766995" w:rsidRPr="00DC2BA7" w:rsidRDefault="00B60735" w:rsidP="00B057AB">
      <w:pPr>
        <w:pStyle w:val="Char2"/>
        <w:spacing w:before="0"/>
        <w:jc w:val="left"/>
        <w:rPr>
          <w:sz w:val="22"/>
          <w:szCs w:val="22"/>
          <w:lang w:val="sv-SE"/>
        </w:rPr>
      </w:pPr>
      <w:r w:rsidRPr="00DC2BA7">
        <w:rPr>
          <w:sz w:val="22"/>
          <w:szCs w:val="22"/>
          <w:lang w:val="sv-SE"/>
        </w:rPr>
        <w:t>Om du har ytterligare frågor om detta läkemedel, kontakta läkare, apotekspersonal eller sjuksköterska.</w:t>
      </w:r>
    </w:p>
    <w:p w14:paraId="1459761A" w14:textId="77777777" w:rsidR="00766995" w:rsidRPr="00DC2BA7" w:rsidRDefault="00766995" w:rsidP="00535973">
      <w:pPr>
        <w:pStyle w:val="Char2"/>
        <w:spacing w:before="0"/>
        <w:jc w:val="left"/>
        <w:rPr>
          <w:sz w:val="22"/>
          <w:szCs w:val="22"/>
          <w:lang w:val="sv-SE"/>
        </w:rPr>
      </w:pPr>
    </w:p>
    <w:p w14:paraId="471475F2" w14:textId="77777777" w:rsidR="00766995" w:rsidRPr="00DC2BA7" w:rsidRDefault="00766995" w:rsidP="00535973">
      <w:pPr>
        <w:pStyle w:val="Char2"/>
        <w:spacing w:before="0"/>
        <w:jc w:val="left"/>
        <w:rPr>
          <w:sz w:val="22"/>
          <w:szCs w:val="22"/>
          <w:lang w:val="sv-SE"/>
        </w:rPr>
      </w:pPr>
    </w:p>
    <w:p w14:paraId="76FDAF16" w14:textId="77777777" w:rsidR="00766995" w:rsidRPr="00DC2BA7" w:rsidRDefault="00B60735" w:rsidP="00535973">
      <w:pPr>
        <w:keepNext/>
        <w:widowControl w:val="0"/>
        <w:numPr>
          <w:ilvl w:val="12"/>
          <w:numId w:val="0"/>
        </w:numPr>
        <w:tabs>
          <w:tab w:val="clear" w:pos="567"/>
        </w:tabs>
        <w:spacing w:line="240" w:lineRule="auto"/>
        <w:ind w:left="567" w:right="-2" w:hanging="567"/>
        <w:rPr>
          <w:lang w:val="sv-SE"/>
        </w:rPr>
      </w:pPr>
      <w:r w:rsidRPr="00DC2BA7">
        <w:rPr>
          <w:b/>
          <w:bCs/>
          <w:lang w:val="sv-SE"/>
        </w:rPr>
        <w:t>4.</w:t>
      </w:r>
      <w:r w:rsidRPr="00DC2BA7">
        <w:rPr>
          <w:b/>
          <w:bCs/>
          <w:lang w:val="sv-SE"/>
        </w:rPr>
        <w:tab/>
        <w:t>Eventuella biverkningar</w:t>
      </w:r>
    </w:p>
    <w:p w14:paraId="7D32C797" w14:textId="77777777" w:rsidR="00766995" w:rsidRPr="00DC2BA7" w:rsidRDefault="00766995" w:rsidP="00535973">
      <w:pPr>
        <w:pStyle w:val="Char2"/>
        <w:keepNext/>
        <w:spacing w:before="0"/>
        <w:jc w:val="left"/>
        <w:rPr>
          <w:sz w:val="22"/>
          <w:szCs w:val="22"/>
          <w:lang w:val="sv-SE"/>
        </w:rPr>
      </w:pPr>
    </w:p>
    <w:p w14:paraId="201FDB93" w14:textId="77777777" w:rsidR="00766995" w:rsidRPr="00DC2BA7" w:rsidRDefault="00B60735" w:rsidP="00535973">
      <w:pPr>
        <w:pStyle w:val="Char2"/>
        <w:spacing w:before="0"/>
        <w:jc w:val="left"/>
        <w:rPr>
          <w:sz w:val="22"/>
          <w:szCs w:val="22"/>
          <w:lang w:val="sv-SE"/>
        </w:rPr>
      </w:pPr>
      <w:r w:rsidRPr="00DC2BA7">
        <w:rPr>
          <w:sz w:val="22"/>
          <w:szCs w:val="22"/>
          <w:lang w:val="sv-SE"/>
        </w:rPr>
        <w:t>Liksom alla läkemedel kan detta läkemedel orsaka biverkningar, men alla användare behöver inte få dem. Biverkningarna som orsakas av Xolair är i allmänhet lätta till måttliga, men kan i vissa fall vara allvarliga.</w:t>
      </w:r>
    </w:p>
    <w:p w14:paraId="013769A7" w14:textId="77777777" w:rsidR="00766995" w:rsidRPr="00DC2BA7" w:rsidRDefault="00766995" w:rsidP="00535973">
      <w:pPr>
        <w:pStyle w:val="Char2"/>
        <w:spacing w:before="0"/>
        <w:jc w:val="left"/>
        <w:rPr>
          <w:sz w:val="22"/>
          <w:szCs w:val="22"/>
          <w:lang w:val="sv-SE"/>
        </w:rPr>
      </w:pPr>
    </w:p>
    <w:p w14:paraId="45DCD793" w14:textId="77777777" w:rsidR="00766995" w:rsidRPr="00DC2BA7" w:rsidRDefault="00B60735" w:rsidP="00535973">
      <w:pPr>
        <w:pStyle w:val="Char2"/>
        <w:keepNext/>
        <w:spacing w:before="0"/>
        <w:jc w:val="left"/>
        <w:rPr>
          <w:sz w:val="22"/>
          <w:szCs w:val="22"/>
          <w:u w:val="single"/>
          <w:lang w:val="sv-SE"/>
        </w:rPr>
      </w:pPr>
      <w:r w:rsidRPr="00DC2BA7">
        <w:rPr>
          <w:sz w:val="22"/>
          <w:szCs w:val="22"/>
          <w:u w:val="single"/>
          <w:lang w:val="sv-SE"/>
        </w:rPr>
        <w:t>Allvarliga biverkningar:</w:t>
      </w:r>
    </w:p>
    <w:p w14:paraId="3BCF5F41" w14:textId="77777777" w:rsidR="0021495F" w:rsidRPr="00DC2BA7" w:rsidRDefault="00B60735" w:rsidP="00535973">
      <w:pPr>
        <w:pStyle w:val="Char2"/>
        <w:keepNext/>
        <w:spacing w:before="0"/>
        <w:jc w:val="left"/>
        <w:rPr>
          <w:sz w:val="22"/>
          <w:szCs w:val="22"/>
          <w:u w:val="single"/>
          <w:lang w:val="sv-SE"/>
        </w:rPr>
      </w:pPr>
      <w:r w:rsidRPr="00DC2BA7">
        <w:rPr>
          <w:sz w:val="22"/>
          <w:szCs w:val="22"/>
          <w:lang w:val="sv-SE"/>
        </w:rPr>
        <w:t>Sök omedelbart medicinsk vård om du märker några tecken på följande biverkningar:</w:t>
      </w:r>
    </w:p>
    <w:p w14:paraId="1DEDA70F" w14:textId="77777777" w:rsidR="0021495F" w:rsidRPr="00DC2BA7" w:rsidRDefault="00B60735" w:rsidP="00535973">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412EAFE8" w14:textId="77777777" w:rsidR="0021495F"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 xml:space="preserve">Svåra allergiska reaktioner (inklusive anafylaktiska reaktioner). Symtom kan inkludera hudutslag, klåda eller nässelfeber, svullnad av ansikte, läppar, tunga, svalg eller luftstrupe eller andra delar av kroppen, snabba hjärtslag, yrsel och berusningskänsla, förvirring, andnöd, rossel eller svårighet att andas, blåaktig hud eller läppar, </w:t>
      </w:r>
      <w:r w:rsidR="00845E16" w:rsidRPr="00DC2BA7">
        <w:rPr>
          <w:sz w:val="22"/>
          <w:szCs w:val="22"/>
          <w:lang w:val="sv-SE"/>
        </w:rPr>
        <w:t xml:space="preserve">fallande blodtryck med </w:t>
      </w:r>
      <w:r w:rsidRPr="00DC2BA7">
        <w:rPr>
          <w:sz w:val="22"/>
          <w:szCs w:val="22"/>
          <w:lang w:val="sv-SE"/>
        </w:rPr>
        <w:t>svimning eller förl</w:t>
      </w:r>
      <w:r w:rsidR="00845E16" w:rsidRPr="00DC2BA7">
        <w:rPr>
          <w:sz w:val="22"/>
          <w:szCs w:val="22"/>
          <w:lang w:val="sv-SE"/>
        </w:rPr>
        <w:t>ust</w:t>
      </w:r>
      <w:r w:rsidRPr="00DC2BA7">
        <w:rPr>
          <w:sz w:val="22"/>
          <w:szCs w:val="22"/>
          <w:lang w:val="sv-SE"/>
        </w:rPr>
        <w:t xml:space="preserve"> av medvetandet. Om du tidigare har drabbats av allvarliga allergiska reaktioner (anafylaktiska </w:t>
      </w:r>
      <w:r w:rsidRPr="00DC2BA7">
        <w:rPr>
          <w:sz w:val="22"/>
          <w:szCs w:val="22"/>
          <w:lang w:val="sv-SE"/>
        </w:rPr>
        <w:lastRenderedPageBreak/>
        <w:t>reaktioner) som inte berodde på Xolair, kan risken för en allvarlig allergisk reaktion i samband med användning av Xolair vara större.</w:t>
      </w:r>
    </w:p>
    <w:p w14:paraId="371F3FBB" w14:textId="77777777" w:rsidR="0021495F"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Systemisk lupus erythematosus (SLE). Symtom kan inkludera muskelsmärta, ledsmärta och ledsvullnad, hudutslag, feber, viktminskning och trötthet.</w:t>
      </w:r>
    </w:p>
    <w:p w14:paraId="44DCCAB7" w14:textId="77777777" w:rsidR="0021495F" w:rsidRPr="00DC2BA7" w:rsidRDefault="0021495F" w:rsidP="00535973">
      <w:pPr>
        <w:pStyle w:val="Char2"/>
        <w:widowControl w:val="0"/>
        <w:spacing w:before="0"/>
        <w:jc w:val="left"/>
        <w:rPr>
          <w:sz w:val="22"/>
          <w:szCs w:val="22"/>
          <w:lang w:val="sv-SE"/>
        </w:rPr>
      </w:pPr>
    </w:p>
    <w:p w14:paraId="6559A9E4" w14:textId="77777777" w:rsidR="0021495F" w:rsidRPr="00DC2BA7" w:rsidRDefault="00B60735" w:rsidP="00535973">
      <w:pPr>
        <w:pStyle w:val="Char2"/>
        <w:keepNext/>
        <w:spacing w:before="0"/>
        <w:jc w:val="left"/>
        <w:rPr>
          <w:sz w:val="22"/>
          <w:szCs w:val="22"/>
          <w:lang w:val="sv-SE"/>
        </w:rPr>
      </w:pPr>
      <w:r w:rsidRPr="00DC2BA7">
        <w:rPr>
          <w:sz w:val="22"/>
          <w:szCs w:val="22"/>
          <w:lang w:val="sv-SE"/>
        </w:rPr>
        <w:t>Ingen känd frekvens (frekvensen kan inte beräknas utifrån tillgängliga uppgifter)</w:t>
      </w:r>
    </w:p>
    <w:p w14:paraId="3BD780BF" w14:textId="77777777" w:rsidR="0021495F" w:rsidRPr="00DC2BA7" w:rsidRDefault="00B60735" w:rsidP="00535973">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Churg-Strauss eller hypereosinofilt syndrom. Symtom kan inkludera ett eller flera av följande: svullnad, smärta eller hudutslag runt blod- eller lymfkärl, förhöjda nivåer av en viss typ av vita blodkroppar (uttalad eosinofili), förvärrade andningsproblem, nästäppa, hjärtproblem, värk, domningar, stickningar i armar eller ben.</w:t>
      </w:r>
    </w:p>
    <w:p w14:paraId="5572EEF6" w14:textId="77777777" w:rsidR="0021495F" w:rsidRPr="00DC2BA7" w:rsidRDefault="00B60735" w:rsidP="00535973">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Låga trombocytnivåer (blodplättar), vilket kan ge symtom som blödning eller att blåmärken uppstår lättare än vanligt.</w:t>
      </w:r>
    </w:p>
    <w:p w14:paraId="35462976" w14:textId="77777777" w:rsidR="0021495F" w:rsidRPr="00DC2BA7" w:rsidRDefault="00B60735" w:rsidP="00535973">
      <w:pPr>
        <w:pStyle w:val="Char2"/>
        <w:keepNext/>
        <w:widowControl w:val="0"/>
        <w:numPr>
          <w:ilvl w:val="0"/>
          <w:numId w:val="44"/>
        </w:numPr>
        <w:tabs>
          <w:tab w:val="clear" w:pos="360"/>
        </w:tabs>
        <w:spacing w:before="0"/>
        <w:ind w:left="567" w:hanging="567"/>
        <w:jc w:val="left"/>
        <w:rPr>
          <w:sz w:val="22"/>
          <w:szCs w:val="22"/>
          <w:lang w:val="sv-SE"/>
        </w:rPr>
      </w:pPr>
      <w:r w:rsidRPr="00DC2BA7">
        <w:rPr>
          <w:sz w:val="22"/>
          <w:szCs w:val="22"/>
          <w:lang w:val="sv-SE"/>
        </w:rPr>
        <w:t>Serumsjuka. Symtom kan inkludera ett eller flera av följande: ledvärk med eller utan svullnad eller stelhet, hudutslag, feber, svullna lymfkörtlar, muskelvärk.</w:t>
      </w:r>
    </w:p>
    <w:p w14:paraId="5FB16264" w14:textId="77777777" w:rsidR="0021495F" w:rsidRPr="00DC2BA7" w:rsidRDefault="0021495F" w:rsidP="00535973">
      <w:pPr>
        <w:pStyle w:val="Char2"/>
        <w:spacing w:before="0"/>
        <w:jc w:val="left"/>
        <w:rPr>
          <w:sz w:val="22"/>
          <w:szCs w:val="22"/>
          <w:lang w:val="sv-SE"/>
        </w:rPr>
      </w:pPr>
    </w:p>
    <w:p w14:paraId="33187DF4" w14:textId="77777777" w:rsidR="0021495F" w:rsidRPr="00DC2BA7" w:rsidRDefault="00B60735" w:rsidP="00B057AB">
      <w:pPr>
        <w:pStyle w:val="Char2"/>
        <w:keepNext/>
        <w:spacing w:before="0"/>
        <w:jc w:val="left"/>
        <w:rPr>
          <w:sz w:val="22"/>
          <w:szCs w:val="22"/>
          <w:u w:val="single"/>
          <w:lang w:val="sv-SE"/>
        </w:rPr>
      </w:pPr>
      <w:r w:rsidRPr="00DC2BA7">
        <w:rPr>
          <w:sz w:val="22"/>
          <w:szCs w:val="22"/>
          <w:u w:val="single"/>
          <w:lang w:val="sv-SE"/>
        </w:rPr>
        <w:t>Andra biverkningar är:</w:t>
      </w:r>
    </w:p>
    <w:p w14:paraId="4DA4DB7F" w14:textId="77777777" w:rsidR="0021495F" w:rsidRPr="00DC2BA7" w:rsidRDefault="00B60735" w:rsidP="00B057AB">
      <w:pPr>
        <w:pStyle w:val="Char2"/>
        <w:keepNext/>
        <w:spacing w:before="0"/>
        <w:jc w:val="left"/>
        <w:rPr>
          <w:sz w:val="22"/>
          <w:szCs w:val="22"/>
          <w:lang w:val="sv-SE"/>
        </w:rPr>
      </w:pPr>
      <w:r w:rsidRPr="00DC2BA7">
        <w:rPr>
          <w:sz w:val="22"/>
          <w:szCs w:val="22"/>
          <w:lang w:val="sv-SE"/>
        </w:rPr>
        <w:t>Mycket vanliga (kan förekomma hos fler än 1 av 10</w:t>
      </w:r>
      <w:r w:rsidRPr="00DC2BA7">
        <w:rPr>
          <w:sz w:val="22"/>
          <w:szCs w:val="22"/>
          <w:lang w:val="nb-NO"/>
        </w:rPr>
        <w:t> </w:t>
      </w:r>
      <w:r w:rsidRPr="00DC2BA7">
        <w:rPr>
          <w:sz w:val="22"/>
          <w:szCs w:val="22"/>
          <w:lang w:val="sv-SE"/>
        </w:rPr>
        <w:t>personer)</w:t>
      </w:r>
    </w:p>
    <w:p w14:paraId="48857984" w14:textId="77777777" w:rsidR="0021495F" w:rsidRPr="00DC2BA7" w:rsidRDefault="00B60735" w:rsidP="00B057AB">
      <w:pPr>
        <w:pStyle w:val="Char2"/>
        <w:widowControl w:val="0"/>
        <w:numPr>
          <w:ilvl w:val="0"/>
          <w:numId w:val="45"/>
        </w:numPr>
        <w:tabs>
          <w:tab w:val="clear" w:pos="360"/>
        </w:tabs>
        <w:spacing w:before="0"/>
        <w:ind w:left="567" w:hanging="567"/>
        <w:jc w:val="left"/>
        <w:rPr>
          <w:sz w:val="22"/>
          <w:szCs w:val="22"/>
          <w:lang w:val="sv-SE"/>
        </w:rPr>
      </w:pPr>
      <w:r w:rsidRPr="00DC2BA7">
        <w:rPr>
          <w:sz w:val="22"/>
          <w:szCs w:val="22"/>
          <w:lang w:val="sv-SE"/>
        </w:rPr>
        <w:t>feber (hos barn).</w:t>
      </w:r>
    </w:p>
    <w:p w14:paraId="4393A9C0" w14:textId="77777777" w:rsidR="0021495F" w:rsidRPr="00DC2BA7" w:rsidRDefault="0021495F" w:rsidP="00B057AB">
      <w:pPr>
        <w:pStyle w:val="Char2"/>
        <w:spacing w:before="0"/>
        <w:jc w:val="left"/>
        <w:rPr>
          <w:sz w:val="22"/>
          <w:szCs w:val="22"/>
          <w:u w:val="single"/>
          <w:lang w:val="sv-SE"/>
        </w:rPr>
      </w:pPr>
    </w:p>
    <w:p w14:paraId="12E3FAB4" w14:textId="77777777" w:rsidR="0021495F" w:rsidRPr="00DC2BA7" w:rsidRDefault="00B60735" w:rsidP="00B057AB">
      <w:pPr>
        <w:pStyle w:val="Char2"/>
        <w:keepNext/>
        <w:spacing w:before="0"/>
        <w:jc w:val="left"/>
        <w:rPr>
          <w:sz w:val="22"/>
          <w:szCs w:val="22"/>
          <w:lang w:val="sv-SE"/>
        </w:rPr>
      </w:pPr>
      <w:r w:rsidRPr="00DC2BA7">
        <w:rPr>
          <w:sz w:val="22"/>
          <w:szCs w:val="22"/>
          <w:lang w:val="sv-SE"/>
        </w:rPr>
        <w:t>Vanliga (kan förekomma hos upp till 1 av 10</w:t>
      </w:r>
      <w:r w:rsidRPr="00DC2BA7">
        <w:rPr>
          <w:sz w:val="22"/>
          <w:szCs w:val="22"/>
          <w:lang w:val="nb-NO"/>
        </w:rPr>
        <w:t> </w:t>
      </w:r>
      <w:r w:rsidRPr="00DC2BA7">
        <w:rPr>
          <w:sz w:val="22"/>
          <w:szCs w:val="22"/>
          <w:lang w:val="sv-SE"/>
        </w:rPr>
        <w:t>personer)</w:t>
      </w:r>
    </w:p>
    <w:p w14:paraId="4F157799" w14:textId="77777777" w:rsidR="0021495F" w:rsidRPr="00DC2BA7" w:rsidRDefault="00B60735" w:rsidP="00B057A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reaktioner på injektionsstället, som t ex smärta, svullnad, klåda och rodnad</w:t>
      </w:r>
    </w:p>
    <w:p w14:paraId="059A08DE" w14:textId="77777777" w:rsidR="0021495F" w:rsidRPr="00DC2BA7" w:rsidRDefault="00B60735" w:rsidP="00B057A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smärta i övre delen av magen</w:t>
      </w:r>
    </w:p>
    <w:p w14:paraId="0152EFCA" w14:textId="77777777" w:rsidR="0021495F" w:rsidRPr="00DC2BA7" w:rsidRDefault="00B60735" w:rsidP="00B057A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huvudvärk (mycket vanlig hos barn)</w:t>
      </w:r>
    </w:p>
    <w:p w14:paraId="65C5C244" w14:textId="77777777" w:rsidR="00DE4AFC" w:rsidRPr="00DC2BA7" w:rsidRDefault="00B60735" w:rsidP="00B057A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övre luftvägsinfektion såsom inflammation i svalget (halsont) och förkylning</w:t>
      </w:r>
    </w:p>
    <w:p w14:paraId="6EBA9925" w14:textId="77777777" w:rsidR="00DE4AFC" w:rsidRPr="00DC2BA7" w:rsidRDefault="00B60735" w:rsidP="00B057AB">
      <w:pPr>
        <w:pStyle w:val="Char2"/>
        <w:widowControl w:val="0"/>
        <w:numPr>
          <w:ilvl w:val="0"/>
          <w:numId w:val="46"/>
        </w:numPr>
        <w:tabs>
          <w:tab w:val="clear" w:pos="360"/>
          <w:tab w:val="num" w:pos="0"/>
        </w:tabs>
        <w:spacing w:before="0"/>
        <w:ind w:left="567" w:hanging="567"/>
        <w:jc w:val="left"/>
        <w:rPr>
          <w:sz w:val="22"/>
          <w:szCs w:val="22"/>
          <w:lang w:val="sv-SE"/>
        </w:rPr>
      </w:pPr>
      <w:r w:rsidRPr="00DC2BA7">
        <w:rPr>
          <w:snapToGrid/>
          <w:color w:val="222222"/>
          <w:sz w:val="22"/>
          <w:szCs w:val="22"/>
          <w:lang w:val="sv-SE"/>
        </w:rPr>
        <w:t>känsla av tryck eller smärta i kinderna och pannan (bihåleinflammation, bihålehuvudvärk)</w:t>
      </w:r>
    </w:p>
    <w:p w14:paraId="07922212" w14:textId="77777777" w:rsidR="00DE4AFC" w:rsidRPr="00DC2BA7" w:rsidRDefault="00B60735" w:rsidP="00B057A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ledvärk (artralgi)</w:t>
      </w:r>
    </w:p>
    <w:p w14:paraId="0C31C94F" w14:textId="77777777" w:rsidR="00DE4AFC" w:rsidRPr="00DC2BA7" w:rsidRDefault="00B60735" w:rsidP="00B057A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yrsel</w:t>
      </w:r>
      <w:r w:rsidR="00481091" w:rsidRPr="00DC2BA7">
        <w:rPr>
          <w:sz w:val="22"/>
          <w:szCs w:val="22"/>
          <w:lang w:val="sv-SE"/>
        </w:rPr>
        <w:t>.</w:t>
      </w:r>
    </w:p>
    <w:p w14:paraId="6D049B16" w14:textId="77777777" w:rsidR="0021495F" w:rsidRPr="00DC2BA7" w:rsidRDefault="0021495F" w:rsidP="00B057AB">
      <w:pPr>
        <w:pStyle w:val="Char2"/>
        <w:widowControl w:val="0"/>
        <w:spacing w:before="0"/>
        <w:jc w:val="left"/>
        <w:rPr>
          <w:sz w:val="22"/>
          <w:szCs w:val="22"/>
          <w:lang w:val="sv-SE"/>
        </w:rPr>
      </w:pPr>
    </w:p>
    <w:p w14:paraId="64BE8E74" w14:textId="77777777" w:rsidR="0021495F" w:rsidRPr="00DC2BA7" w:rsidRDefault="00B60735" w:rsidP="00B057AB">
      <w:pPr>
        <w:pStyle w:val="Char2"/>
        <w:keepNext/>
        <w:widowControl w:val="0"/>
        <w:spacing w:before="0"/>
        <w:jc w:val="left"/>
        <w:rPr>
          <w:sz w:val="22"/>
          <w:szCs w:val="22"/>
          <w:lang w:val="sv-SE"/>
        </w:rPr>
      </w:pPr>
      <w:r w:rsidRPr="00DC2BA7">
        <w:rPr>
          <w:sz w:val="22"/>
          <w:szCs w:val="22"/>
          <w:lang w:val="sv-SE"/>
        </w:rPr>
        <w:t>Mindre vanliga (kan förekomma hos upp till 1 av 100</w:t>
      </w:r>
      <w:r w:rsidRPr="00DC2BA7">
        <w:rPr>
          <w:sz w:val="22"/>
          <w:szCs w:val="22"/>
          <w:lang w:val="nb-NO"/>
        </w:rPr>
        <w:t> </w:t>
      </w:r>
      <w:r w:rsidRPr="00DC2BA7">
        <w:rPr>
          <w:sz w:val="22"/>
          <w:szCs w:val="22"/>
          <w:lang w:val="sv-SE"/>
        </w:rPr>
        <w:t>personer)</w:t>
      </w:r>
    </w:p>
    <w:p w14:paraId="7D6BF4E5" w14:textId="77777777" w:rsidR="0021495F" w:rsidRPr="00DC2BA7" w:rsidRDefault="00B60735" w:rsidP="00B057A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känsla av sömnighet eller trötthet</w:t>
      </w:r>
    </w:p>
    <w:p w14:paraId="319EDF97" w14:textId="77777777" w:rsidR="0021495F" w:rsidRPr="00DC2BA7" w:rsidRDefault="00B60735" w:rsidP="00B057A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stickningar eller domningar i händerna eller fötterna</w:t>
      </w:r>
    </w:p>
    <w:p w14:paraId="36F47AFF" w14:textId="77777777" w:rsidR="0021495F" w:rsidRPr="00DC2BA7" w:rsidRDefault="00B60735" w:rsidP="00B057A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svimning, lågt blodtryck när du sitter eller står upp (postural hypotension), rodnad</w:t>
      </w:r>
    </w:p>
    <w:p w14:paraId="5C1F6BFE" w14:textId="77777777" w:rsidR="0021495F" w:rsidRPr="00DC2BA7" w:rsidRDefault="00B60735" w:rsidP="00B057AB">
      <w:pPr>
        <w:pStyle w:val="Char2"/>
        <w:widowControl w:val="0"/>
        <w:numPr>
          <w:ilvl w:val="0"/>
          <w:numId w:val="47"/>
        </w:numPr>
        <w:tabs>
          <w:tab w:val="clear" w:pos="360"/>
          <w:tab w:val="num" w:pos="0"/>
        </w:tabs>
        <w:spacing w:before="0"/>
        <w:ind w:left="567" w:hanging="567"/>
        <w:jc w:val="left"/>
        <w:rPr>
          <w:sz w:val="22"/>
          <w:szCs w:val="22"/>
        </w:rPr>
      </w:pPr>
      <w:r w:rsidRPr="00DC2BA7">
        <w:rPr>
          <w:sz w:val="22"/>
          <w:szCs w:val="22"/>
          <w:lang w:val="sv-SE"/>
        </w:rPr>
        <w:t>halsont, hosta, akuta andningsbesvär</w:t>
      </w:r>
    </w:p>
    <w:p w14:paraId="3C7EC391" w14:textId="77777777" w:rsidR="0021495F" w:rsidRPr="00DC2BA7" w:rsidRDefault="00B60735" w:rsidP="00B057AB">
      <w:pPr>
        <w:pStyle w:val="Char2"/>
        <w:widowControl w:val="0"/>
        <w:numPr>
          <w:ilvl w:val="0"/>
          <w:numId w:val="47"/>
        </w:numPr>
        <w:tabs>
          <w:tab w:val="clear" w:pos="360"/>
          <w:tab w:val="num" w:pos="0"/>
        </w:tabs>
        <w:spacing w:before="0"/>
        <w:ind w:left="567" w:hanging="567"/>
        <w:jc w:val="left"/>
        <w:rPr>
          <w:sz w:val="22"/>
          <w:szCs w:val="22"/>
        </w:rPr>
      </w:pPr>
      <w:r w:rsidRPr="00DC2BA7">
        <w:rPr>
          <w:sz w:val="22"/>
          <w:szCs w:val="22"/>
        </w:rPr>
        <w:t>sjukdomskänsla (illamående), diarré, matsmältningsbesvär</w:t>
      </w:r>
    </w:p>
    <w:p w14:paraId="662178C6" w14:textId="77777777" w:rsidR="0021495F" w:rsidRPr="00DC2BA7" w:rsidRDefault="00B60735" w:rsidP="00B057A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klåda, nässelfeber, hudutslag, ökad ljuskänslighet</w:t>
      </w:r>
    </w:p>
    <w:p w14:paraId="2D2341BC" w14:textId="77777777" w:rsidR="0021495F" w:rsidRPr="00DC2BA7" w:rsidRDefault="00B60735" w:rsidP="00B057AB">
      <w:pPr>
        <w:pStyle w:val="Char2"/>
        <w:widowControl w:val="0"/>
        <w:numPr>
          <w:ilvl w:val="0"/>
          <w:numId w:val="47"/>
        </w:numPr>
        <w:tabs>
          <w:tab w:val="clear" w:pos="360"/>
          <w:tab w:val="num" w:pos="0"/>
        </w:tabs>
        <w:spacing w:before="0"/>
        <w:ind w:left="567" w:hanging="567"/>
        <w:jc w:val="left"/>
        <w:rPr>
          <w:sz w:val="22"/>
          <w:szCs w:val="22"/>
        </w:rPr>
      </w:pPr>
      <w:r w:rsidRPr="00DC2BA7">
        <w:rPr>
          <w:sz w:val="22"/>
          <w:szCs w:val="22"/>
          <w:lang w:val="sv-SE"/>
        </w:rPr>
        <w:t>viktökning</w:t>
      </w:r>
    </w:p>
    <w:p w14:paraId="3C9DA22A" w14:textId="77777777" w:rsidR="0021495F" w:rsidRPr="00DC2BA7" w:rsidRDefault="00B60735" w:rsidP="00B057A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influensaliknande symtom</w:t>
      </w:r>
    </w:p>
    <w:p w14:paraId="0662E912" w14:textId="77777777" w:rsidR="0021495F" w:rsidRPr="00DC2BA7" w:rsidRDefault="00B60735" w:rsidP="00B057A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svullna armar.</w:t>
      </w:r>
    </w:p>
    <w:p w14:paraId="1B9419C7" w14:textId="77777777" w:rsidR="0021495F" w:rsidRPr="00DC2BA7" w:rsidRDefault="0021495F" w:rsidP="00B057AB">
      <w:pPr>
        <w:pStyle w:val="Char2"/>
        <w:widowControl w:val="0"/>
        <w:spacing w:before="0"/>
        <w:jc w:val="left"/>
        <w:rPr>
          <w:sz w:val="22"/>
          <w:szCs w:val="22"/>
          <w:lang w:val="sv-SE"/>
        </w:rPr>
      </w:pPr>
    </w:p>
    <w:p w14:paraId="1BADB0A6" w14:textId="77777777" w:rsidR="0021495F" w:rsidRPr="00DC2BA7" w:rsidRDefault="00B60735" w:rsidP="00B057AB">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715EA379" w14:textId="77777777" w:rsidR="0021495F" w:rsidRPr="00DC2BA7" w:rsidRDefault="00B60735" w:rsidP="00B057AB">
      <w:pPr>
        <w:pStyle w:val="Char2"/>
        <w:widowControl w:val="0"/>
        <w:numPr>
          <w:ilvl w:val="0"/>
          <w:numId w:val="48"/>
        </w:numPr>
        <w:tabs>
          <w:tab w:val="clear" w:pos="720"/>
          <w:tab w:val="num" w:pos="0"/>
        </w:tabs>
        <w:spacing w:before="0"/>
        <w:ind w:left="567" w:hanging="567"/>
        <w:jc w:val="left"/>
        <w:rPr>
          <w:sz w:val="22"/>
          <w:szCs w:val="22"/>
          <w:lang w:val="sv-SE"/>
        </w:rPr>
      </w:pPr>
      <w:r w:rsidRPr="00DC2BA7">
        <w:rPr>
          <w:sz w:val="22"/>
          <w:szCs w:val="22"/>
          <w:lang w:val="sv-SE"/>
        </w:rPr>
        <w:t>parasitinfektion.</w:t>
      </w:r>
    </w:p>
    <w:p w14:paraId="56B24A9F" w14:textId="77777777" w:rsidR="0021495F" w:rsidRPr="00DC2BA7" w:rsidRDefault="0021495F" w:rsidP="00B057AB">
      <w:pPr>
        <w:pStyle w:val="Char2"/>
        <w:widowControl w:val="0"/>
        <w:spacing w:before="0"/>
        <w:jc w:val="left"/>
        <w:rPr>
          <w:sz w:val="22"/>
          <w:szCs w:val="22"/>
          <w:lang w:val="sv-SE"/>
        </w:rPr>
      </w:pPr>
    </w:p>
    <w:p w14:paraId="10E5A4BC" w14:textId="77777777" w:rsidR="0021495F" w:rsidRPr="00DC2BA7" w:rsidRDefault="00B60735" w:rsidP="00B057AB">
      <w:pPr>
        <w:pStyle w:val="Char2"/>
        <w:keepNext/>
        <w:widowControl w:val="0"/>
        <w:spacing w:before="0"/>
        <w:jc w:val="left"/>
        <w:rPr>
          <w:color w:val="000000"/>
          <w:sz w:val="22"/>
          <w:szCs w:val="22"/>
          <w:lang w:val="sv-SE"/>
        </w:rPr>
      </w:pPr>
      <w:r w:rsidRPr="00DC2BA7">
        <w:rPr>
          <w:color w:val="000000"/>
          <w:sz w:val="22"/>
          <w:szCs w:val="22"/>
          <w:lang w:val="sv-SE"/>
        </w:rPr>
        <w:t xml:space="preserve">Ingen känd frekvens </w:t>
      </w:r>
      <w:r w:rsidRPr="00DC2BA7">
        <w:rPr>
          <w:sz w:val="22"/>
          <w:szCs w:val="22"/>
          <w:lang w:val="sv-SE"/>
        </w:rPr>
        <w:t>(frekvensen kan inte beräknas utifrån tillgängliga uppgifter)</w:t>
      </w:r>
    </w:p>
    <w:p w14:paraId="54ED7425" w14:textId="77777777" w:rsidR="0021495F" w:rsidRPr="00DC2BA7" w:rsidRDefault="00B60735" w:rsidP="00B057AB">
      <w:pPr>
        <w:pStyle w:val="Char2"/>
        <w:keepNext/>
        <w:widowControl w:val="0"/>
        <w:numPr>
          <w:ilvl w:val="0"/>
          <w:numId w:val="49"/>
        </w:numPr>
        <w:tabs>
          <w:tab w:val="clear" w:pos="360"/>
          <w:tab w:val="num" w:pos="0"/>
        </w:tabs>
        <w:spacing w:before="0"/>
        <w:ind w:left="567" w:hanging="567"/>
        <w:jc w:val="left"/>
        <w:rPr>
          <w:sz w:val="22"/>
          <w:szCs w:val="22"/>
          <w:lang w:val="sv-SE"/>
        </w:rPr>
      </w:pPr>
      <w:r w:rsidRPr="00DC2BA7">
        <w:rPr>
          <w:sz w:val="22"/>
          <w:szCs w:val="22"/>
          <w:lang w:val="sv-SE"/>
        </w:rPr>
        <w:t>muskelvärk och svullna leder</w:t>
      </w:r>
    </w:p>
    <w:p w14:paraId="348DA3F5" w14:textId="77777777" w:rsidR="0021495F" w:rsidRPr="00DC2BA7" w:rsidRDefault="00B60735" w:rsidP="00B057AB">
      <w:pPr>
        <w:pStyle w:val="Char2"/>
        <w:widowControl w:val="0"/>
        <w:numPr>
          <w:ilvl w:val="0"/>
          <w:numId w:val="49"/>
        </w:numPr>
        <w:tabs>
          <w:tab w:val="clear" w:pos="360"/>
          <w:tab w:val="num" w:pos="0"/>
        </w:tabs>
        <w:spacing w:before="0"/>
        <w:ind w:left="567" w:hanging="567"/>
        <w:jc w:val="left"/>
        <w:rPr>
          <w:sz w:val="22"/>
          <w:szCs w:val="22"/>
          <w:lang w:val="sv-SE"/>
        </w:rPr>
      </w:pPr>
      <w:r w:rsidRPr="00DC2BA7">
        <w:rPr>
          <w:sz w:val="22"/>
          <w:szCs w:val="22"/>
          <w:lang w:val="sv-SE"/>
        </w:rPr>
        <w:t>håravfall.</w:t>
      </w:r>
    </w:p>
    <w:p w14:paraId="38D7B2CA" w14:textId="77777777" w:rsidR="00766995" w:rsidRPr="00DC2BA7" w:rsidRDefault="00766995" w:rsidP="00B057AB">
      <w:pPr>
        <w:pStyle w:val="Char2"/>
        <w:widowControl w:val="0"/>
        <w:spacing w:before="0"/>
        <w:jc w:val="left"/>
        <w:rPr>
          <w:sz w:val="22"/>
          <w:szCs w:val="22"/>
          <w:lang w:val="sv-SE"/>
        </w:rPr>
      </w:pPr>
    </w:p>
    <w:p w14:paraId="45F2BF7B" w14:textId="77777777" w:rsidR="00766995" w:rsidRPr="00DC2BA7" w:rsidRDefault="00B60735" w:rsidP="00B057AB">
      <w:pPr>
        <w:keepNext/>
        <w:numPr>
          <w:ilvl w:val="12"/>
          <w:numId w:val="0"/>
        </w:numPr>
        <w:spacing w:line="240" w:lineRule="auto"/>
        <w:rPr>
          <w:b/>
          <w:noProof/>
          <w:lang w:val="sv-SE"/>
        </w:rPr>
      </w:pPr>
      <w:r w:rsidRPr="00DC2BA7">
        <w:rPr>
          <w:b/>
          <w:noProof/>
          <w:lang w:val="sv-SE"/>
        </w:rPr>
        <w:t>Rapportering av biverkningar</w:t>
      </w:r>
    </w:p>
    <w:p w14:paraId="0CA8B232" w14:textId="77777777" w:rsidR="00766995" w:rsidRPr="00DC2BA7" w:rsidRDefault="00B60735" w:rsidP="00B057AB">
      <w:pPr>
        <w:pStyle w:val="Char2"/>
        <w:widowControl w:val="0"/>
        <w:spacing w:before="0"/>
        <w:jc w:val="left"/>
        <w:rPr>
          <w:sz w:val="22"/>
          <w:szCs w:val="22"/>
          <w:lang w:val="sv-SE"/>
        </w:rPr>
      </w:pPr>
      <w:r w:rsidRPr="00DC2BA7">
        <w:rPr>
          <w:sz w:val="22"/>
          <w:szCs w:val="22"/>
          <w:lang w:val="sv-SE"/>
        </w:rPr>
        <w:t>Om du får biverkningar, tala med läkare, apotekspersonal eller sjuksköterska.</w:t>
      </w:r>
      <w:r w:rsidRPr="00DC2BA7">
        <w:rPr>
          <w:noProof/>
          <w:sz w:val="22"/>
          <w:szCs w:val="22"/>
          <w:lang w:val="sv-SE"/>
        </w:rPr>
        <w:t xml:space="preserve"> Detta gäller även</w:t>
      </w:r>
      <w:r w:rsidR="005C0BD2" w:rsidRPr="00DC2BA7">
        <w:rPr>
          <w:noProof/>
          <w:sz w:val="22"/>
          <w:szCs w:val="22"/>
          <w:lang w:val="sv-SE"/>
        </w:rPr>
        <w:t xml:space="preserve"> eventuella</w:t>
      </w:r>
      <w:r w:rsidRPr="00DC2BA7">
        <w:rPr>
          <w:noProof/>
          <w:sz w:val="22"/>
          <w:szCs w:val="22"/>
          <w:lang w:val="sv-SE"/>
        </w:rPr>
        <w:t xml:space="preserve"> biverkningar som inte nämns i denna information. Du kan också rapportera biverkningar direkt </w:t>
      </w:r>
      <w:r w:rsidRPr="00DC2BA7">
        <w:rPr>
          <w:noProof/>
          <w:sz w:val="22"/>
          <w:szCs w:val="22"/>
          <w:shd w:val="pct15" w:color="auto" w:fill="auto"/>
          <w:lang w:val="sv-SE"/>
        </w:rPr>
        <w:t xml:space="preserve">via det nationella rapporteringssystemet listat i </w:t>
      </w:r>
      <w:hyperlink r:id="rId64" w:history="1">
        <w:r w:rsidRPr="00DC2BA7">
          <w:rPr>
            <w:rStyle w:val="Hyperlink"/>
            <w:sz w:val="22"/>
            <w:szCs w:val="22"/>
            <w:shd w:val="pct15" w:color="auto" w:fill="auto"/>
            <w:lang w:val="sv-SE"/>
          </w:rPr>
          <w:t>bilaga V</w:t>
        </w:r>
      </w:hyperlink>
      <w:r w:rsidRPr="00DC2BA7">
        <w:rPr>
          <w:noProof/>
          <w:color w:val="92D050"/>
          <w:sz w:val="22"/>
          <w:szCs w:val="22"/>
          <w:lang w:val="sv-SE"/>
        </w:rPr>
        <w:t>.</w:t>
      </w:r>
      <w:r w:rsidRPr="00DC2BA7">
        <w:rPr>
          <w:noProof/>
          <w:sz w:val="22"/>
          <w:szCs w:val="22"/>
          <w:lang w:val="sv-SE"/>
        </w:rPr>
        <w:t xml:space="preserve"> Genom att rapportera biverkningar kan du bidra till att öka informationen om läkemedels säkerhet.</w:t>
      </w:r>
    </w:p>
    <w:p w14:paraId="3EC8D9D8" w14:textId="77777777" w:rsidR="00766995" w:rsidRPr="00535973" w:rsidRDefault="00766995" w:rsidP="00535973">
      <w:pPr>
        <w:widowControl w:val="0"/>
        <w:numPr>
          <w:ilvl w:val="12"/>
          <w:numId w:val="0"/>
        </w:numPr>
        <w:tabs>
          <w:tab w:val="clear" w:pos="567"/>
        </w:tabs>
        <w:spacing w:line="240" w:lineRule="auto"/>
        <w:ind w:right="-29"/>
        <w:rPr>
          <w:lang w:val="sv-SE"/>
        </w:rPr>
      </w:pPr>
    </w:p>
    <w:p w14:paraId="3A59F75B" w14:textId="77777777" w:rsidR="00766995" w:rsidRPr="00535973" w:rsidRDefault="00766995" w:rsidP="00535973">
      <w:pPr>
        <w:widowControl w:val="0"/>
        <w:numPr>
          <w:ilvl w:val="12"/>
          <w:numId w:val="0"/>
        </w:numPr>
        <w:tabs>
          <w:tab w:val="clear" w:pos="567"/>
        </w:tabs>
        <w:spacing w:line="240" w:lineRule="auto"/>
        <w:ind w:right="-2"/>
        <w:rPr>
          <w:lang w:val="sv-SE"/>
        </w:rPr>
      </w:pPr>
    </w:p>
    <w:p w14:paraId="28732744" w14:textId="77777777" w:rsidR="00766995" w:rsidRPr="00535973" w:rsidRDefault="00B60735" w:rsidP="00535973">
      <w:pPr>
        <w:keepNext/>
        <w:spacing w:line="240" w:lineRule="auto"/>
        <w:ind w:left="567" w:hanging="567"/>
        <w:rPr>
          <w:noProof/>
        </w:rPr>
      </w:pPr>
      <w:r w:rsidRPr="00535973">
        <w:rPr>
          <w:b/>
          <w:noProof/>
        </w:rPr>
        <w:t>5.</w:t>
      </w:r>
      <w:r w:rsidRPr="00535973">
        <w:rPr>
          <w:b/>
          <w:noProof/>
        </w:rPr>
        <w:tab/>
      </w:r>
      <w:r w:rsidRPr="00535973">
        <w:rPr>
          <w:b/>
          <w:bCs/>
          <w:lang w:val="sv-SE"/>
        </w:rPr>
        <w:t>Hur Xolair ska förvaras</w:t>
      </w:r>
    </w:p>
    <w:p w14:paraId="64B620EF" w14:textId="77777777" w:rsidR="00766995" w:rsidRPr="00535973" w:rsidRDefault="00766995" w:rsidP="00535973">
      <w:pPr>
        <w:keepNext/>
        <w:widowControl w:val="0"/>
        <w:numPr>
          <w:ilvl w:val="12"/>
          <w:numId w:val="0"/>
        </w:numPr>
        <w:spacing w:line="240" w:lineRule="auto"/>
        <w:rPr>
          <w:color w:val="000000"/>
        </w:rPr>
      </w:pPr>
    </w:p>
    <w:p w14:paraId="3A1A6ABC" w14:textId="77777777" w:rsidR="00766995"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 detta läkemedel utom syn- och räckhåll för barn.</w:t>
      </w:r>
    </w:p>
    <w:p w14:paraId="227D7615" w14:textId="230BE743" w:rsidR="00766995"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Används före utgångsdatum som anges på etiketten</w:t>
      </w:r>
      <w:r w:rsidR="001E66A1" w:rsidRPr="00535973">
        <w:rPr>
          <w:color w:val="000000"/>
          <w:sz w:val="22"/>
          <w:lang w:val="sv-SE"/>
        </w:rPr>
        <w:t xml:space="preserve"> efter EXP</w:t>
      </w:r>
      <w:r w:rsidRPr="00535973">
        <w:rPr>
          <w:color w:val="000000"/>
          <w:sz w:val="22"/>
          <w:lang w:val="sv-SE"/>
        </w:rPr>
        <w:t>.</w:t>
      </w:r>
      <w:r w:rsidRPr="00535973">
        <w:rPr>
          <w:noProof/>
          <w:sz w:val="22"/>
          <w:lang w:val="sv-SE"/>
        </w:rPr>
        <w:t xml:space="preserve"> Utgångsdatumet är den sista </w:t>
      </w:r>
      <w:r w:rsidRPr="00535973">
        <w:rPr>
          <w:noProof/>
          <w:sz w:val="22"/>
          <w:lang w:val="sv-SE"/>
        </w:rPr>
        <w:lastRenderedPageBreak/>
        <w:t>dagen i angiven månad.</w:t>
      </w:r>
      <w:r w:rsidR="00C15930">
        <w:rPr>
          <w:noProof/>
          <w:sz w:val="22"/>
          <w:lang w:val="sv-SE"/>
        </w:rPr>
        <w:t xml:space="preserve"> </w:t>
      </w:r>
      <w:r w:rsidR="00997925">
        <w:rPr>
          <w:noProof/>
          <w:sz w:val="22"/>
          <w:lang w:val="sv-SE"/>
        </w:rPr>
        <w:t>Förpackningen</w:t>
      </w:r>
      <w:r w:rsidR="009839C2" w:rsidRPr="00E2664D">
        <w:rPr>
          <w:rFonts w:eastAsiaTheme="minorHAnsi"/>
          <w:sz w:val="22"/>
          <w:lang w:val="sv-SE"/>
        </w:rPr>
        <w:t xml:space="preserve"> med förfylld spruta kan förvaras under sammanlagt 48 timmar vid rumstemperatur (25°C) före användning.</w:t>
      </w:r>
    </w:p>
    <w:p w14:paraId="4227B78E" w14:textId="77777777" w:rsidR="00766995"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Förvaras i originalförpackningen. Ljuskänsligt.</w:t>
      </w:r>
    </w:p>
    <w:p w14:paraId="08B997B5" w14:textId="77777777" w:rsidR="00766995"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Förvaras i kylskåp (2</w:t>
      </w:r>
      <w:r w:rsidRPr="00535973">
        <w:rPr>
          <w:rFonts w:ascii="Symbol" w:hAnsi="Symbol"/>
          <w:color w:val="000000"/>
          <w:sz w:val="22"/>
          <w:lang w:val="sv-SE"/>
        </w:rPr>
        <w:sym w:font="Symbol" w:char="F0B0"/>
      </w:r>
      <w:r w:rsidRPr="00535973">
        <w:rPr>
          <w:color w:val="000000"/>
          <w:sz w:val="22"/>
          <w:lang w:val="sv-SE"/>
        </w:rPr>
        <w:t>C – 8</w:t>
      </w:r>
      <w:r w:rsidRPr="00535973">
        <w:rPr>
          <w:rFonts w:ascii="Symbol" w:hAnsi="Symbol"/>
          <w:color w:val="000000"/>
          <w:sz w:val="22"/>
          <w:lang w:val="sv-SE"/>
        </w:rPr>
        <w:sym w:font="Symbol" w:char="F0B0"/>
      </w:r>
      <w:r w:rsidRPr="00535973">
        <w:rPr>
          <w:color w:val="000000"/>
          <w:sz w:val="22"/>
          <w:lang w:val="sv-SE"/>
        </w:rPr>
        <w:t>C). Får ej frysas.</w:t>
      </w:r>
    </w:p>
    <w:p w14:paraId="52FDBB6B" w14:textId="77777777" w:rsidR="00766995"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Använd inte en förpackning som är skadad eller som visar tecken på manipulation.</w:t>
      </w:r>
    </w:p>
    <w:p w14:paraId="6B0BC857" w14:textId="77777777" w:rsidR="00766995" w:rsidRPr="00535973" w:rsidRDefault="00766995" w:rsidP="00535973">
      <w:pPr>
        <w:spacing w:line="240" w:lineRule="auto"/>
        <w:ind w:right="-2"/>
        <w:rPr>
          <w:noProof/>
          <w:lang w:val="sv-SE"/>
        </w:rPr>
      </w:pPr>
    </w:p>
    <w:p w14:paraId="3E11B4F5" w14:textId="77777777" w:rsidR="00766995" w:rsidRPr="00535973" w:rsidRDefault="00766995" w:rsidP="00535973">
      <w:pPr>
        <w:spacing w:line="240" w:lineRule="auto"/>
        <w:ind w:right="-2"/>
        <w:rPr>
          <w:noProof/>
          <w:lang w:val="sv-SE"/>
        </w:rPr>
      </w:pPr>
    </w:p>
    <w:p w14:paraId="4857DE84" w14:textId="77777777" w:rsidR="00766995" w:rsidRPr="00535973" w:rsidRDefault="00B60735" w:rsidP="00535973">
      <w:pPr>
        <w:keepNext/>
        <w:spacing w:line="240" w:lineRule="auto"/>
        <w:ind w:left="567" w:right="-2" w:hanging="567"/>
        <w:rPr>
          <w:b/>
          <w:noProof/>
          <w:lang w:val="sv-SE"/>
        </w:rPr>
      </w:pPr>
      <w:r w:rsidRPr="00535973">
        <w:rPr>
          <w:b/>
          <w:noProof/>
          <w:lang w:val="sv-SE"/>
        </w:rPr>
        <w:t>6.</w:t>
      </w:r>
      <w:r w:rsidRPr="00535973">
        <w:rPr>
          <w:b/>
          <w:noProof/>
          <w:lang w:val="sv-SE"/>
        </w:rPr>
        <w:tab/>
        <w:t>Förpackningens innehåll och övriga upplysningar</w:t>
      </w:r>
    </w:p>
    <w:p w14:paraId="6E003AAD" w14:textId="77777777" w:rsidR="00766995" w:rsidRPr="00535973" w:rsidRDefault="00766995" w:rsidP="00535973">
      <w:pPr>
        <w:pStyle w:val="Char2"/>
        <w:keepNext/>
        <w:widowControl w:val="0"/>
        <w:spacing w:before="0"/>
        <w:jc w:val="left"/>
        <w:rPr>
          <w:sz w:val="22"/>
          <w:szCs w:val="22"/>
          <w:lang w:val="sv-SE"/>
        </w:rPr>
      </w:pPr>
    </w:p>
    <w:p w14:paraId="19D7FF0D" w14:textId="77777777" w:rsidR="00766995" w:rsidRPr="00535973" w:rsidRDefault="00B60735" w:rsidP="00535973">
      <w:pPr>
        <w:keepNext/>
        <w:numPr>
          <w:ilvl w:val="12"/>
          <w:numId w:val="0"/>
        </w:numPr>
        <w:spacing w:line="240" w:lineRule="auto"/>
        <w:rPr>
          <w:b/>
          <w:noProof/>
          <w:lang w:val="sv-SE"/>
        </w:rPr>
      </w:pPr>
      <w:r w:rsidRPr="00535973">
        <w:rPr>
          <w:b/>
          <w:noProof/>
          <w:lang w:val="sv-SE"/>
        </w:rPr>
        <w:t>Innehållsdeklaration</w:t>
      </w:r>
    </w:p>
    <w:p w14:paraId="0E606779" w14:textId="77777777" w:rsidR="00766995" w:rsidRPr="00535973" w:rsidRDefault="00B60735" w:rsidP="00535973">
      <w:pPr>
        <w:keepNext/>
        <w:widowControl w:val="0"/>
        <w:numPr>
          <w:ilvl w:val="0"/>
          <w:numId w:val="1"/>
        </w:numPr>
        <w:tabs>
          <w:tab w:val="clear" w:pos="567"/>
        </w:tabs>
        <w:spacing w:line="240" w:lineRule="auto"/>
        <w:ind w:left="567" w:hanging="567"/>
        <w:rPr>
          <w:lang w:val="sv-SE"/>
        </w:rPr>
      </w:pPr>
      <w:r w:rsidRPr="00535973">
        <w:rPr>
          <w:lang w:val="sv-SE"/>
        </w:rPr>
        <w:t>Den aktiva substansen är omalizumab. En spruta om 1 ml injektionsvätska, lösning innehåller 150 mg omalizumab.</w:t>
      </w:r>
    </w:p>
    <w:p w14:paraId="236E46F4" w14:textId="43CC2F37" w:rsidR="00766995" w:rsidRPr="00535973" w:rsidRDefault="00B60735" w:rsidP="00535973">
      <w:pPr>
        <w:widowControl w:val="0"/>
        <w:numPr>
          <w:ilvl w:val="0"/>
          <w:numId w:val="1"/>
        </w:numPr>
        <w:tabs>
          <w:tab w:val="clear" w:pos="567"/>
        </w:tabs>
        <w:spacing w:line="240" w:lineRule="auto"/>
        <w:ind w:left="567" w:right="-2" w:hanging="567"/>
        <w:rPr>
          <w:lang w:val="sv-SE"/>
        </w:rPr>
      </w:pPr>
      <w:r w:rsidRPr="00535973">
        <w:rPr>
          <w:lang w:val="sv-SE"/>
        </w:rPr>
        <w:t>Övriga innehållsämnen är Largininhydroklorid, histidinhydroklorid</w:t>
      </w:r>
      <w:r w:rsidR="009839C2">
        <w:rPr>
          <w:lang w:val="sv-SE"/>
        </w:rPr>
        <w:t>monohydrat</w:t>
      </w:r>
      <w:r w:rsidRPr="00535973">
        <w:rPr>
          <w:lang w:val="sv-SE"/>
        </w:rPr>
        <w:t>, histidin, polysorbat 20 och vatten för injektionsvätskor.</w:t>
      </w:r>
    </w:p>
    <w:p w14:paraId="58A4C8BE" w14:textId="77777777" w:rsidR="00B03902" w:rsidRPr="00535973" w:rsidRDefault="00B60735" w:rsidP="00535973">
      <w:pPr>
        <w:widowControl w:val="0"/>
        <w:numPr>
          <w:ilvl w:val="0"/>
          <w:numId w:val="1"/>
        </w:numPr>
        <w:tabs>
          <w:tab w:val="clear" w:pos="567"/>
        </w:tabs>
        <w:spacing w:line="240" w:lineRule="auto"/>
        <w:ind w:left="567" w:right="-2" w:hanging="567"/>
        <w:rPr>
          <w:lang w:val="sv-SE"/>
        </w:rPr>
      </w:pPr>
      <w:r w:rsidRPr="00535973">
        <w:rPr>
          <w:lang w:val="sv-SE"/>
        </w:rPr>
        <w:t>Nålskyddet på sprutan kan innehålla torrt gummi (latex).</w:t>
      </w:r>
    </w:p>
    <w:p w14:paraId="44B61384" w14:textId="77777777" w:rsidR="00766995" w:rsidRPr="00535973" w:rsidRDefault="00766995" w:rsidP="00535973">
      <w:pPr>
        <w:widowControl w:val="0"/>
        <w:tabs>
          <w:tab w:val="clear" w:pos="567"/>
        </w:tabs>
        <w:spacing w:line="240" w:lineRule="auto"/>
        <w:ind w:right="-2"/>
        <w:rPr>
          <w:lang w:val="sv-SE"/>
        </w:rPr>
      </w:pPr>
    </w:p>
    <w:p w14:paraId="18177769" w14:textId="77777777" w:rsidR="00766995" w:rsidRPr="00535973" w:rsidRDefault="00B60735" w:rsidP="00535973">
      <w:pPr>
        <w:keepNext/>
        <w:numPr>
          <w:ilvl w:val="12"/>
          <w:numId w:val="0"/>
        </w:numPr>
        <w:spacing w:line="240" w:lineRule="auto"/>
        <w:rPr>
          <w:b/>
          <w:noProof/>
          <w:lang w:val="sv-SE"/>
        </w:rPr>
      </w:pPr>
      <w:r w:rsidRPr="00535973">
        <w:rPr>
          <w:b/>
          <w:noProof/>
          <w:lang w:val="sv-SE"/>
        </w:rPr>
        <w:t>Läkemedlets utseende och förpackningsstorlekar</w:t>
      </w:r>
    </w:p>
    <w:p w14:paraId="574CC36C" w14:textId="77777777" w:rsidR="00766995" w:rsidRPr="00535973" w:rsidRDefault="00B60735" w:rsidP="00535973">
      <w:pPr>
        <w:pStyle w:val="Char2"/>
        <w:spacing w:before="0"/>
        <w:jc w:val="left"/>
        <w:rPr>
          <w:sz w:val="22"/>
          <w:szCs w:val="22"/>
          <w:lang w:val="sv-SE"/>
        </w:rPr>
      </w:pPr>
      <w:r w:rsidRPr="00535973">
        <w:rPr>
          <w:sz w:val="22"/>
          <w:szCs w:val="22"/>
          <w:lang w:val="sv-SE"/>
        </w:rPr>
        <w:t xml:space="preserve">Xolair injektionsvätska, lösning tillhandahålls som en klar till </w:t>
      </w:r>
      <w:r w:rsidR="002D0D84" w:rsidRPr="00535973">
        <w:rPr>
          <w:sz w:val="22"/>
          <w:szCs w:val="22"/>
          <w:lang w:val="sv-SE"/>
        </w:rPr>
        <w:t xml:space="preserve">lätt </w:t>
      </w:r>
      <w:r w:rsidRPr="00535973">
        <w:rPr>
          <w:sz w:val="22"/>
          <w:szCs w:val="22"/>
          <w:lang w:val="sv-SE"/>
        </w:rPr>
        <w:t xml:space="preserve">opalskimrande, </w:t>
      </w:r>
      <w:r w:rsidR="002D0D84" w:rsidRPr="00535973">
        <w:rPr>
          <w:sz w:val="22"/>
          <w:szCs w:val="22"/>
          <w:lang w:val="sv-SE"/>
        </w:rPr>
        <w:t xml:space="preserve">ofärgad till </w:t>
      </w:r>
      <w:r w:rsidRPr="00535973">
        <w:rPr>
          <w:sz w:val="22"/>
          <w:szCs w:val="22"/>
          <w:lang w:val="sv-SE"/>
        </w:rPr>
        <w:t>svagt brun</w:t>
      </w:r>
      <w:r w:rsidR="002D0D84" w:rsidRPr="00535973">
        <w:rPr>
          <w:sz w:val="22"/>
          <w:szCs w:val="22"/>
          <w:lang w:val="sv-SE"/>
        </w:rPr>
        <w:t>-gul</w:t>
      </w:r>
      <w:r w:rsidRPr="00535973">
        <w:rPr>
          <w:sz w:val="22"/>
          <w:szCs w:val="22"/>
          <w:lang w:val="sv-SE"/>
        </w:rPr>
        <w:t xml:space="preserve"> lösning i en förfylld spruta.</w:t>
      </w:r>
    </w:p>
    <w:p w14:paraId="36F1DCA1" w14:textId="77777777" w:rsidR="00766995" w:rsidRPr="00535973" w:rsidRDefault="00766995" w:rsidP="00535973">
      <w:pPr>
        <w:pStyle w:val="Char2"/>
        <w:spacing w:before="0"/>
        <w:jc w:val="left"/>
        <w:rPr>
          <w:sz w:val="22"/>
          <w:szCs w:val="22"/>
          <w:lang w:val="sv-SE"/>
        </w:rPr>
      </w:pPr>
    </w:p>
    <w:p w14:paraId="77A9D085" w14:textId="77777777" w:rsidR="00766995" w:rsidRPr="00535973" w:rsidRDefault="00B60735" w:rsidP="00535973">
      <w:pPr>
        <w:suppressAutoHyphens/>
        <w:spacing w:line="240" w:lineRule="auto"/>
        <w:rPr>
          <w:noProof/>
          <w:lang w:val="sv-SE"/>
        </w:rPr>
      </w:pPr>
      <w:r w:rsidRPr="00535973">
        <w:rPr>
          <w:lang w:val="sv-SE"/>
        </w:rPr>
        <w:t xml:space="preserve">Xolair 150 mg injektionsvätska, lösning </w:t>
      </w:r>
      <w:r w:rsidR="0029684E" w:rsidRPr="00535973">
        <w:rPr>
          <w:lang w:val="sv-SE"/>
        </w:rPr>
        <w:t xml:space="preserve">i förfylld spruta med 26 gauge fast nål och lila nålskydd </w:t>
      </w:r>
      <w:r w:rsidRPr="00535973">
        <w:rPr>
          <w:lang w:val="sv-SE"/>
        </w:rPr>
        <w:t xml:space="preserve">tillhandahålls </w:t>
      </w:r>
      <w:r w:rsidRPr="00535973">
        <w:rPr>
          <w:noProof/>
          <w:lang w:val="sv-SE"/>
        </w:rPr>
        <w:t xml:space="preserve">i förpackningar innehållande 1 förfylld spruta och i </w:t>
      </w:r>
      <w:r w:rsidR="007C7560" w:rsidRPr="00535973">
        <w:rPr>
          <w:noProof/>
          <w:lang w:val="sv-SE"/>
        </w:rPr>
        <w:t>multipack</w:t>
      </w:r>
      <w:r w:rsidRPr="00535973">
        <w:rPr>
          <w:noProof/>
          <w:lang w:val="sv-SE"/>
        </w:rPr>
        <w:t xml:space="preserve"> </w:t>
      </w:r>
      <w:r w:rsidR="00180430" w:rsidRPr="00535973">
        <w:rPr>
          <w:noProof/>
          <w:lang w:val="sv-SE"/>
        </w:rPr>
        <w:t xml:space="preserve">innehållande </w:t>
      </w:r>
      <w:r w:rsidRPr="00535973">
        <w:rPr>
          <w:noProof/>
          <w:lang w:val="sv-SE"/>
        </w:rPr>
        <w:t>4</w:t>
      </w:r>
      <w:r w:rsidR="00A05FD7" w:rsidRPr="00535973">
        <w:rPr>
          <w:noProof/>
          <w:lang w:val="sv-SE"/>
        </w:rPr>
        <w:t> (4 x 1), 6 (6 x </w:t>
      </w:r>
      <w:r w:rsidR="00180430" w:rsidRPr="00535973">
        <w:rPr>
          <w:noProof/>
          <w:lang w:val="sv-SE"/>
        </w:rPr>
        <w:t xml:space="preserve">1) </w:t>
      </w:r>
      <w:r w:rsidRPr="00535973">
        <w:rPr>
          <w:noProof/>
          <w:lang w:val="sv-SE"/>
        </w:rPr>
        <w:t>eller 10 </w:t>
      </w:r>
      <w:r w:rsidR="00A05FD7" w:rsidRPr="00535973">
        <w:rPr>
          <w:noProof/>
          <w:lang w:val="sv-SE"/>
        </w:rPr>
        <w:t>(10 x </w:t>
      </w:r>
      <w:r w:rsidR="00180430" w:rsidRPr="00535973">
        <w:rPr>
          <w:noProof/>
          <w:lang w:val="sv-SE"/>
        </w:rPr>
        <w:t xml:space="preserve">1) </w:t>
      </w:r>
      <w:r w:rsidRPr="00535973">
        <w:rPr>
          <w:noProof/>
          <w:lang w:val="sv-SE"/>
        </w:rPr>
        <w:t>förfylld</w:t>
      </w:r>
      <w:r w:rsidR="00180430" w:rsidRPr="00535973">
        <w:rPr>
          <w:noProof/>
          <w:lang w:val="sv-SE"/>
        </w:rPr>
        <w:t>a</w:t>
      </w:r>
      <w:r w:rsidRPr="00535973">
        <w:rPr>
          <w:noProof/>
          <w:lang w:val="sv-SE"/>
        </w:rPr>
        <w:t xml:space="preserve"> sprut</w:t>
      </w:r>
      <w:r w:rsidR="00180430" w:rsidRPr="00535973">
        <w:rPr>
          <w:noProof/>
          <w:lang w:val="sv-SE"/>
        </w:rPr>
        <w:t>or</w:t>
      </w:r>
      <w:r w:rsidRPr="00535973">
        <w:rPr>
          <w:noProof/>
          <w:lang w:val="sv-SE"/>
        </w:rPr>
        <w:t>.</w:t>
      </w:r>
    </w:p>
    <w:p w14:paraId="48B17BD2" w14:textId="77777777" w:rsidR="00766995" w:rsidRPr="00535973" w:rsidRDefault="00766995" w:rsidP="00535973">
      <w:pPr>
        <w:pStyle w:val="Char2"/>
        <w:spacing w:before="0"/>
        <w:jc w:val="left"/>
        <w:rPr>
          <w:sz w:val="22"/>
          <w:szCs w:val="22"/>
          <w:lang w:val="sv-SE"/>
        </w:rPr>
      </w:pPr>
    </w:p>
    <w:p w14:paraId="5BE80AB8" w14:textId="77777777" w:rsidR="00766995" w:rsidRPr="00535973" w:rsidRDefault="00B60735" w:rsidP="00535973">
      <w:pPr>
        <w:widowControl w:val="0"/>
        <w:numPr>
          <w:ilvl w:val="12"/>
          <w:numId w:val="0"/>
        </w:numPr>
        <w:spacing w:line="240" w:lineRule="auto"/>
        <w:ind w:right="-2"/>
        <w:rPr>
          <w:noProof/>
          <w:lang w:val="sv-SE"/>
        </w:rPr>
      </w:pPr>
      <w:r w:rsidRPr="00535973">
        <w:rPr>
          <w:noProof/>
          <w:lang w:val="sv-SE"/>
        </w:rPr>
        <w:t>Eventuellt kommer inte alla förpackningsstorlekar att marknadsföras.</w:t>
      </w:r>
    </w:p>
    <w:p w14:paraId="6FF0101B" w14:textId="77777777" w:rsidR="00766995" w:rsidRPr="00535973" w:rsidRDefault="00766995" w:rsidP="00535973">
      <w:pPr>
        <w:widowControl w:val="0"/>
        <w:numPr>
          <w:ilvl w:val="12"/>
          <w:numId w:val="0"/>
        </w:numPr>
        <w:spacing w:line="240" w:lineRule="auto"/>
        <w:ind w:right="-2"/>
        <w:rPr>
          <w:lang w:val="sv-SE"/>
        </w:rPr>
      </w:pPr>
    </w:p>
    <w:p w14:paraId="67A6BEC9" w14:textId="77777777" w:rsidR="00766995" w:rsidRPr="00535973" w:rsidRDefault="00B60735" w:rsidP="00535973">
      <w:pPr>
        <w:keepNext/>
        <w:numPr>
          <w:ilvl w:val="12"/>
          <w:numId w:val="0"/>
        </w:numPr>
        <w:spacing w:line="240" w:lineRule="auto"/>
        <w:rPr>
          <w:b/>
          <w:noProof/>
          <w:lang w:val="sv-SE"/>
        </w:rPr>
      </w:pPr>
      <w:r w:rsidRPr="00535973">
        <w:rPr>
          <w:b/>
          <w:noProof/>
          <w:lang w:val="sv-SE"/>
        </w:rPr>
        <w:t>Innehavare av godkännande för försäljning</w:t>
      </w:r>
    </w:p>
    <w:p w14:paraId="02F22347" w14:textId="77777777" w:rsidR="00766995" w:rsidRPr="00535973" w:rsidRDefault="00B60735" w:rsidP="00535973">
      <w:pPr>
        <w:keepNext/>
        <w:numPr>
          <w:ilvl w:val="12"/>
          <w:numId w:val="0"/>
        </w:numPr>
        <w:spacing w:line="240" w:lineRule="auto"/>
        <w:rPr>
          <w:noProof/>
          <w:lang w:val="sv-SE"/>
        </w:rPr>
      </w:pPr>
      <w:r w:rsidRPr="00535973">
        <w:rPr>
          <w:noProof/>
          <w:lang w:val="sv-SE"/>
        </w:rPr>
        <w:t>Novartis Europharm Limited</w:t>
      </w:r>
    </w:p>
    <w:p w14:paraId="1E4010BE" w14:textId="77777777" w:rsidR="0053539A" w:rsidRPr="00535973" w:rsidRDefault="00B60735" w:rsidP="00535973">
      <w:pPr>
        <w:keepNext/>
        <w:widowControl w:val="0"/>
        <w:spacing w:line="240" w:lineRule="auto"/>
        <w:rPr>
          <w:lang w:val="en-US"/>
        </w:rPr>
      </w:pPr>
      <w:r w:rsidRPr="00535973">
        <w:rPr>
          <w:lang w:val="en-US"/>
        </w:rPr>
        <w:t>Vista Building</w:t>
      </w:r>
    </w:p>
    <w:p w14:paraId="1ACF1A7A" w14:textId="77777777" w:rsidR="0053539A" w:rsidRPr="00535973" w:rsidRDefault="00B60735" w:rsidP="00535973">
      <w:pPr>
        <w:keepNext/>
        <w:widowControl w:val="0"/>
        <w:spacing w:line="240" w:lineRule="auto"/>
      </w:pPr>
      <w:r w:rsidRPr="00535973">
        <w:t>Elm Park, Merrion Road</w:t>
      </w:r>
    </w:p>
    <w:p w14:paraId="16376F73" w14:textId="77777777" w:rsidR="0053539A" w:rsidRPr="00535973" w:rsidRDefault="00B60735" w:rsidP="00535973">
      <w:pPr>
        <w:keepNext/>
        <w:widowControl w:val="0"/>
        <w:spacing w:line="240" w:lineRule="auto"/>
        <w:rPr>
          <w:lang w:val="sv-SE"/>
        </w:rPr>
      </w:pPr>
      <w:r w:rsidRPr="00535973">
        <w:rPr>
          <w:lang w:val="sv-SE"/>
        </w:rPr>
        <w:t>Dublin 4</w:t>
      </w:r>
    </w:p>
    <w:p w14:paraId="67BB39EF" w14:textId="77777777" w:rsidR="0053539A" w:rsidRPr="00535973" w:rsidRDefault="00B60735" w:rsidP="00535973">
      <w:pPr>
        <w:spacing w:line="240" w:lineRule="auto"/>
        <w:rPr>
          <w:lang w:val="sv-SE"/>
        </w:rPr>
      </w:pPr>
      <w:r w:rsidRPr="00535973">
        <w:rPr>
          <w:lang w:val="sv-SE"/>
        </w:rPr>
        <w:t>Irland</w:t>
      </w:r>
    </w:p>
    <w:p w14:paraId="14AA77A5" w14:textId="77777777" w:rsidR="00766995" w:rsidRPr="00535973" w:rsidRDefault="00766995" w:rsidP="00535973">
      <w:pPr>
        <w:widowControl w:val="0"/>
        <w:numPr>
          <w:ilvl w:val="12"/>
          <w:numId w:val="0"/>
        </w:numPr>
        <w:spacing w:line="240" w:lineRule="auto"/>
        <w:ind w:right="-2"/>
        <w:rPr>
          <w:lang w:val="sv-SE"/>
        </w:rPr>
      </w:pPr>
    </w:p>
    <w:p w14:paraId="6ABCA50B" w14:textId="77777777" w:rsidR="00766995" w:rsidRPr="00535973" w:rsidRDefault="00B60735" w:rsidP="00535973">
      <w:pPr>
        <w:keepNext/>
        <w:numPr>
          <w:ilvl w:val="12"/>
          <w:numId w:val="0"/>
        </w:numPr>
        <w:spacing w:line="240" w:lineRule="auto"/>
        <w:rPr>
          <w:b/>
          <w:noProof/>
          <w:lang w:val="sv-SE"/>
        </w:rPr>
      </w:pPr>
      <w:r w:rsidRPr="00535973">
        <w:rPr>
          <w:b/>
          <w:noProof/>
          <w:lang w:val="sv-SE"/>
        </w:rPr>
        <w:t>Tillverkare</w:t>
      </w:r>
    </w:p>
    <w:p w14:paraId="076F6033" w14:textId="77777777" w:rsidR="00842049" w:rsidRPr="002D4333" w:rsidRDefault="00842049" w:rsidP="00842049">
      <w:pPr>
        <w:keepNext/>
        <w:spacing w:line="240" w:lineRule="auto"/>
        <w:rPr>
          <w:lang w:val="fr-CH"/>
        </w:rPr>
      </w:pPr>
      <w:r w:rsidRPr="002D4333">
        <w:rPr>
          <w:lang w:val="fr-CH"/>
        </w:rPr>
        <w:t>Novartis Farmacéutica S.A.</w:t>
      </w:r>
    </w:p>
    <w:p w14:paraId="56CA269E" w14:textId="77777777" w:rsidR="00842049" w:rsidRPr="002D4333" w:rsidRDefault="00842049" w:rsidP="00842049">
      <w:pPr>
        <w:keepNext/>
        <w:spacing w:line="240" w:lineRule="auto"/>
        <w:rPr>
          <w:lang w:val="fr-CH"/>
        </w:rPr>
      </w:pPr>
      <w:r w:rsidRPr="002D4333">
        <w:rPr>
          <w:lang w:val="fr-CH"/>
        </w:rPr>
        <w:t>Gran Via de les Corts Catalanes, 764</w:t>
      </w:r>
    </w:p>
    <w:p w14:paraId="24386E0A" w14:textId="77777777" w:rsidR="00842049" w:rsidRPr="002D4333" w:rsidRDefault="00842049" w:rsidP="00842049">
      <w:pPr>
        <w:keepNext/>
        <w:spacing w:line="240" w:lineRule="auto"/>
        <w:rPr>
          <w:lang w:val="fr-CH"/>
        </w:rPr>
      </w:pPr>
      <w:r w:rsidRPr="002D4333">
        <w:rPr>
          <w:lang w:val="fr-CH"/>
        </w:rPr>
        <w:t>08013 Barcelona</w:t>
      </w:r>
    </w:p>
    <w:p w14:paraId="23E24C07" w14:textId="77777777" w:rsidR="00842049" w:rsidRDefault="00842049" w:rsidP="00842049">
      <w:pPr>
        <w:spacing w:line="240" w:lineRule="auto"/>
        <w:rPr>
          <w:lang w:val="sv-SE"/>
        </w:rPr>
      </w:pPr>
      <w:r w:rsidRPr="001A06A4">
        <w:rPr>
          <w:lang w:val="sv-SE"/>
        </w:rPr>
        <w:t>Spanien</w:t>
      </w:r>
    </w:p>
    <w:p w14:paraId="2D1BC745" w14:textId="77777777" w:rsidR="00842049" w:rsidRPr="001A06A4" w:rsidRDefault="00842049" w:rsidP="00842049">
      <w:pPr>
        <w:spacing w:line="240" w:lineRule="auto"/>
        <w:rPr>
          <w:lang w:val="sv-SE"/>
        </w:rPr>
      </w:pPr>
    </w:p>
    <w:p w14:paraId="6214885C" w14:textId="77777777" w:rsidR="00766995" w:rsidRPr="004510FF" w:rsidRDefault="00B60735" w:rsidP="00535973">
      <w:pPr>
        <w:keepNext/>
        <w:numPr>
          <w:ilvl w:val="12"/>
          <w:numId w:val="0"/>
        </w:numPr>
        <w:spacing w:line="240" w:lineRule="auto"/>
        <w:rPr>
          <w:shd w:val="pct15" w:color="auto" w:fill="auto"/>
          <w:lang w:val="sv-SE"/>
        </w:rPr>
      </w:pPr>
      <w:r w:rsidRPr="004510FF">
        <w:rPr>
          <w:shd w:val="pct15" w:color="auto" w:fill="auto"/>
          <w:lang w:val="sv-SE"/>
        </w:rPr>
        <w:t>Novartis Pharma GmbH</w:t>
      </w:r>
    </w:p>
    <w:p w14:paraId="48C02ACE" w14:textId="77777777" w:rsidR="00766995" w:rsidRPr="004510FF" w:rsidRDefault="00B60735" w:rsidP="00535973">
      <w:pPr>
        <w:keepNext/>
        <w:numPr>
          <w:ilvl w:val="12"/>
          <w:numId w:val="0"/>
        </w:numPr>
        <w:spacing w:line="240" w:lineRule="auto"/>
        <w:rPr>
          <w:shd w:val="pct15" w:color="auto" w:fill="auto"/>
          <w:lang w:val="sv-SE"/>
        </w:rPr>
      </w:pPr>
      <w:r w:rsidRPr="004510FF">
        <w:rPr>
          <w:shd w:val="pct15" w:color="auto" w:fill="auto"/>
          <w:lang w:val="sv-SE"/>
        </w:rPr>
        <w:t>Roonstrasse 25</w:t>
      </w:r>
    </w:p>
    <w:p w14:paraId="0F370492" w14:textId="77777777" w:rsidR="00766995" w:rsidRPr="004510FF" w:rsidRDefault="00B60735" w:rsidP="00535973">
      <w:pPr>
        <w:keepNext/>
        <w:numPr>
          <w:ilvl w:val="12"/>
          <w:numId w:val="0"/>
        </w:numPr>
        <w:spacing w:line="240" w:lineRule="auto"/>
        <w:rPr>
          <w:shd w:val="pct15" w:color="auto" w:fill="auto"/>
          <w:lang w:val="sv-SE"/>
        </w:rPr>
      </w:pPr>
      <w:r w:rsidRPr="004510FF">
        <w:rPr>
          <w:shd w:val="pct15" w:color="auto" w:fill="auto"/>
          <w:lang w:val="ru-RU"/>
        </w:rPr>
        <w:t>D-</w:t>
      </w:r>
      <w:r w:rsidRPr="004510FF">
        <w:rPr>
          <w:shd w:val="pct15" w:color="auto" w:fill="auto"/>
          <w:lang w:val="sv-SE"/>
        </w:rPr>
        <w:t>90429 Nürnberg</w:t>
      </w:r>
    </w:p>
    <w:p w14:paraId="4CB6FF73" w14:textId="77777777" w:rsidR="00766995" w:rsidRPr="004510FF" w:rsidRDefault="00B60735" w:rsidP="00535973">
      <w:pPr>
        <w:widowControl w:val="0"/>
        <w:numPr>
          <w:ilvl w:val="12"/>
          <w:numId w:val="0"/>
        </w:numPr>
        <w:spacing w:line="240" w:lineRule="auto"/>
        <w:ind w:right="-2"/>
        <w:rPr>
          <w:shd w:val="pct15" w:color="auto" w:fill="auto"/>
          <w:lang w:val="sv-SE"/>
        </w:rPr>
      </w:pPr>
      <w:r w:rsidRPr="004510FF">
        <w:rPr>
          <w:shd w:val="pct15" w:color="auto" w:fill="auto"/>
          <w:lang w:val="sv-SE"/>
        </w:rPr>
        <w:t>Tyskland</w:t>
      </w:r>
    </w:p>
    <w:p w14:paraId="2372B147" w14:textId="77777777" w:rsidR="00766995" w:rsidRDefault="00766995" w:rsidP="00535973">
      <w:pPr>
        <w:pStyle w:val="Char2"/>
        <w:widowControl w:val="0"/>
        <w:spacing w:before="0"/>
        <w:jc w:val="left"/>
        <w:rPr>
          <w:sz w:val="22"/>
          <w:szCs w:val="22"/>
          <w:lang w:val="sv-SE"/>
        </w:rPr>
      </w:pPr>
    </w:p>
    <w:p w14:paraId="088AF019"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Novartis Pharma GmbH</w:t>
      </w:r>
    </w:p>
    <w:p w14:paraId="5529A0AF"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Sophie-Germain-Strasse 10</w:t>
      </w:r>
    </w:p>
    <w:p w14:paraId="39063CDB"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90443 Nürnberg</w:t>
      </w:r>
    </w:p>
    <w:p w14:paraId="4B89A887" w14:textId="3F596AE3" w:rsidR="003F4977" w:rsidRDefault="003F4977" w:rsidP="003F4977">
      <w:pPr>
        <w:pStyle w:val="Char2"/>
        <w:widowControl w:val="0"/>
        <w:spacing w:before="0"/>
        <w:jc w:val="left"/>
        <w:rPr>
          <w:sz w:val="22"/>
          <w:szCs w:val="22"/>
          <w:shd w:val="pct15" w:color="auto" w:fill="auto"/>
          <w:lang w:val="de-CH"/>
        </w:rPr>
      </w:pPr>
      <w:r w:rsidRPr="000E3ADA">
        <w:rPr>
          <w:sz w:val="22"/>
          <w:szCs w:val="22"/>
          <w:shd w:val="pct15" w:color="auto" w:fill="auto"/>
          <w:lang w:val="de-CH"/>
        </w:rPr>
        <w:t>Tyskland</w:t>
      </w:r>
    </w:p>
    <w:p w14:paraId="55BCDACC" w14:textId="77777777" w:rsidR="003F4977" w:rsidRPr="00535973" w:rsidRDefault="003F4977" w:rsidP="003F4977">
      <w:pPr>
        <w:pStyle w:val="Char2"/>
        <w:widowControl w:val="0"/>
        <w:spacing w:before="0"/>
        <w:jc w:val="left"/>
        <w:rPr>
          <w:sz w:val="22"/>
          <w:szCs w:val="22"/>
          <w:lang w:val="sv-SE"/>
        </w:rPr>
      </w:pPr>
    </w:p>
    <w:p w14:paraId="0207A3C0" w14:textId="77777777" w:rsidR="00766995" w:rsidRPr="00535973" w:rsidRDefault="00B60735" w:rsidP="00535973">
      <w:pPr>
        <w:pStyle w:val="Char2"/>
        <w:keepNext/>
        <w:keepLines/>
        <w:spacing w:before="0"/>
        <w:jc w:val="left"/>
        <w:rPr>
          <w:sz w:val="22"/>
          <w:szCs w:val="22"/>
          <w:lang w:val="sv-SE"/>
        </w:rPr>
      </w:pPr>
      <w:r w:rsidRPr="00535973">
        <w:rPr>
          <w:sz w:val="22"/>
          <w:szCs w:val="22"/>
          <w:lang w:val="sv-SE"/>
        </w:rPr>
        <w:t>Kontakta ombudet för innehavaren av godkännandet för försäljning om du vill veta mer om detta läkemedel:</w:t>
      </w:r>
    </w:p>
    <w:p w14:paraId="7A219DA4" w14:textId="77777777" w:rsidR="00766995" w:rsidRPr="00535973" w:rsidRDefault="00766995" w:rsidP="00535973">
      <w:pPr>
        <w:keepNext/>
        <w:keepLines/>
        <w:widowControl w:val="0"/>
        <w:numPr>
          <w:ilvl w:val="12"/>
          <w:numId w:val="0"/>
        </w:numPr>
        <w:tabs>
          <w:tab w:val="clear" w:pos="567"/>
        </w:tabs>
        <w:spacing w:line="240" w:lineRule="auto"/>
        <w:ind w:right="-2"/>
        <w:rPr>
          <w:color w:val="000000"/>
          <w:lang w:val="sv-SE"/>
        </w:rPr>
      </w:pPr>
    </w:p>
    <w:tbl>
      <w:tblPr>
        <w:tblW w:w="9356" w:type="dxa"/>
        <w:tblInd w:w="-34" w:type="dxa"/>
        <w:tblLayout w:type="fixed"/>
        <w:tblLook w:val="0000" w:firstRow="0" w:lastRow="0" w:firstColumn="0" w:lastColumn="0" w:noHBand="0" w:noVBand="0"/>
      </w:tblPr>
      <w:tblGrid>
        <w:gridCol w:w="4678"/>
        <w:gridCol w:w="4678"/>
      </w:tblGrid>
      <w:tr w:rsidR="00211724" w14:paraId="62C43B37" w14:textId="77777777" w:rsidTr="00B87036">
        <w:trPr>
          <w:cantSplit/>
        </w:trPr>
        <w:tc>
          <w:tcPr>
            <w:tcW w:w="4678" w:type="dxa"/>
          </w:tcPr>
          <w:p w14:paraId="76A992D0" w14:textId="77777777" w:rsidR="00A6340D" w:rsidRPr="00DC2BA7" w:rsidRDefault="00B60735" w:rsidP="00B057AB">
            <w:pPr>
              <w:widowControl w:val="0"/>
              <w:spacing w:line="240" w:lineRule="auto"/>
              <w:rPr>
                <w:color w:val="000000"/>
                <w:lang w:val="fr-BE"/>
              </w:rPr>
            </w:pPr>
            <w:r w:rsidRPr="00DC2BA7">
              <w:rPr>
                <w:b/>
                <w:color w:val="000000"/>
                <w:lang w:val="fr-BE"/>
              </w:rPr>
              <w:t>België/Belgique/Belgien</w:t>
            </w:r>
          </w:p>
          <w:p w14:paraId="62723E9B" w14:textId="77777777" w:rsidR="00A6340D" w:rsidRPr="00DC2BA7" w:rsidRDefault="00B60735" w:rsidP="00B057AB">
            <w:pPr>
              <w:widowControl w:val="0"/>
              <w:spacing w:line="240" w:lineRule="auto"/>
              <w:rPr>
                <w:color w:val="000000"/>
                <w:lang w:val="fr-BE"/>
              </w:rPr>
            </w:pPr>
            <w:r w:rsidRPr="00DC2BA7">
              <w:rPr>
                <w:color w:val="000000"/>
                <w:lang w:val="fr-BE"/>
              </w:rPr>
              <w:t>Novartis Pharma N.V.</w:t>
            </w:r>
          </w:p>
          <w:p w14:paraId="53D8A2B0" w14:textId="77777777" w:rsidR="00A6340D" w:rsidRPr="00DC2BA7" w:rsidRDefault="00B60735" w:rsidP="00B057AB">
            <w:pPr>
              <w:widowControl w:val="0"/>
              <w:spacing w:line="240" w:lineRule="auto"/>
              <w:rPr>
                <w:color w:val="000000"/>
              </w:rPr>
            </w:pPr>
            <w:r w:rsidRPr="00DC2BA7">
              <w:rPr>
                <w:color w:val="000000"/>
                <w:lang w:val="fr-BE"/>
              </w:rPr>
              <w:t>Tél/Tel</w:t>
            </w:r>
            <w:r w:rsidR="0029684E">
              <w:rPr>
                <w:color w:val="000000"/>
                <w:lang w:val="fr-BE"/>
              </w:rPr>
              <w:t> </w:t>
            </w:r>
            <w:r w:rsidRPr="00DC2BA7">
              <w:rPr>
                <w:color w:val="000000"/>
                <w:lang w:val="fr-BE"/>
              </w:rPr>
              <w:t>: +32 2 246 16 11</w:t>
            </w:r>
          </w:p>
          <w:p w14:paraId="38E626BC" w14:textId="77777777" w:rsidR="00A6340D" w:rsidRPr="00DC2BA7" w:rsidRDefault="00A6340D" w:rsidP="00B057AB">
            <w:pPr>
              <w:widowControl w:val="0"/>
              <w:spacing w:line="240" w:lineRule="auto"/>
              <w:ind w:right="34"/>
              <w:rPr>
                <w:color w:val="000000"/>
              </w:rPr>
            </w:pPr>
          </w:p>
        </w:tc>
        <w:tc>
          <w:tcPr>
            <w:tcW w:w="4678" w:type="dxa"/>
          </w:tcPr>
          <w:p w14:paraId="7068CA3E" w14:textId="77777777" w:rsidR="00A6340D" w:rsidRPr="00DC2BA7" w:rsidRDefault="00B60735" w:rsidP="00B057AB">
            <w:pPr>
              <w:widowControl w:val="0"/>
              <w:spacing w:line="240" w:lineRule="auto"/>
              <w:rPr>
                <w:color w:val="000000"/>
                <w:lang w:val="lt-LT"/>
              </w:rPr>
            </w:pPr>
            <w:r w:rsidRPr="00DC2BA7">
              <w:rPr>
                <w:b/>
                <w:color w:val="000000"/>
                <w:lang w:val="lt-LT"/>
              </w:rPr>
              <w:t>Lietuva</w:t>
            </w:r>
          </w:p>
          <w:p w14:paraId="7F23A574" w14:textId="77777777" w:rsidR="00A6340D" w:rsidRPr="00DC2BA7" w:rsidRDefault="00B60735" w:rsidP="00B057AB">
            <w:pPr>
              <w:widowControl w:val="0"/>
              <w:spacing w:line="240" w:lineRule="auto"/>
              <w:ind w:right="-449"/>
              <w:rPr>
                <w:color w:val="000000"/>
                <w:lang w:val="lt-LT"/>
              </w:rPr>
            </w:pPr>
            <w:r w:rsidRPr="00DC2BA7">
              <w:rPr>
                <w:lang w:val="lt-LT"/>
              </w:rPr>
              <w:t>SIA Novartis Baltics</w:t>
            </w:r>
            <w:r w:rsidR="00AD40DB" w:rsidRPr="00DC2BA7">
              <w:rPr>
                <w:lang w:val="lt-LT"/>
              </w:rPr>
              <w:t xml:space="preserve"> </w:t>
            </w:r>
            <w:r w:rsidRPr="00DC2BA7">
              <w:rPr>
                <w:lang w:val="lt-LT"/>
              </w:rPr>
              <w:t>Lietuvos filialas</w:t>
            </w:r>
          </w:p>
          <w:p w14:paraId="158F59F1" w14:textId="77777777" w:rsidR="00A6340D" w:rsidRPr="00DC2BA7" w:rsidRDefault="00B60735" w:rsidP="00B057AB">
            <w:pPr>
              <w:widowControl w:val="0"/>
              <w:spacing w:line="240" w:lineRule="auto"/>
              <w:ind w:right="-449"/>
              <w:rPr>
                <w:color w:val="000000"/>
                <w:lang w:val="lt-LT"/>
              </w:rPr>
            </w:pPr>
            <w:r w:rsidRPr="00DC2BA7">
              <w:rPr>
                <w:color w:val="000000"/>
                <w:lang w:val="lt-LT"/>
              </w:rPr>
              <w:t>Tel: +370 5 269 16 50</w:t>
            </w:r>
          </w:p>
          <w:p w14:paraId="377A1D56" w14:textId="77777777" w:rsidR="00A6340D" w:rsidRPr="00DC2BA7" w:rsidRDefault="00A6340D" w:rsidP="00B057AB">
            <w:pPr>
              <w:widowControl w:val="0"/>
              <w:suppressAutoHyphens/>
              <w:spacing w:line="240" w:lineRule="auto"/>
              <w:rPr>
                <w:color w:val="000000"/>
                <w:lang w:val="it-IT"/>
              </w:rPr>
            </w:pPr>
          </w:p>
        </w:tc>
      </w:tr>
      <w:tr w:rsidR="00211724" w14:paraId="6EFAE2BB" w14:textId="77777777" w:rsidTr="00B87036">
        <w:trPr>
          <w:cantSplit/>
        </w:trPr>
        <w:tc>
          <w:tcPr>
            <w:tcW w:w="4678" w:type="dxa"/>
          </w:tcPr>
          <w:p w14:paraId="1D20980E" w14:textId="77777777" w:rsidR="00A6340D" w:rsidRPr="00DC2BA7" w:rsidRDefault="00B60735" w:rsidP="00B057AB">
            <w:pPr>
              <w:spacing w:line="240" w:lineRule="auto"/>
              <w:rPr>
                <w:b/>
                <w:noProof/>
                <w:color w:val="000000"/>
                <w:lang w:val="it-IT"/>
              </w:rPr>
            </w:pPr>
            <w:r w:rsidRPr="00DC2BA7">
              <w:rPr>
                <w:b/>
                <w:noProof/>
                <w:color w:val="000000"/>
              </w:rPr>
              <w:lastRenderedPageBreak/>
              <w:t>България</w:t>
            </w:r>
          </w:p>
          <w:p w14:paraId="06761A38" w14:textId="77777777" w:rsidR="00A6340D" w:rsidRPr="00DC2BA7" w:rsidRDefault="00B60735" w:rsidP="00B057AB">
            <w:pPr>
              <w:spacing w:line="240" w:lineRule="auto"/>
              <w:rPr>
                <w:noProof/>
                <w:color w:val="000000"/>
                <w:lang w:val="it-IT"/>
              </w:rPr>
            </w:pPr>
            <w:r w:rsidRPr="00DC2BA7">
              <w:rPr>
                <w:lang w:val="it-IT"/>
              </w:rPr>
              <w:t>Novartis Bulgaria EOOD</w:t>
            </w:r>
          </w:p>
          <w:p w14:paraId="7BD8949B" w14:textId="77777777" w:rsidR="00A6340D" w:rsidRPr="00DC2BA7" w:rsidRDefault="00B60735" w:rsidP="00B057AB">
            <w:pPr>
              <w:spacing w:line="240" w:lineRule="auto"/>
              <w:rPr>
                <w:noProof/>
                <w:color w:val="000000"/>
                <w:lang w:val="it-IT"/>
              </w:rPr>
            </w:pPr>
            <w:r w:rsidRPr="00DC2BA7">
              <w:rPr>
                <w:noProof/>
                <w:color w:val="000000"/>
              </w:rPr>
              <w:t>Тел</w:t>
            </w:r>
            <w:r w:rsidRPr="00DC2BA7">
              <w:rPr>
                <w:noProof/>
                <w:color w:val="000000"/>
                <w:lang w:val="it-IT"/>
              </w:rPr>
              <w:t>.: +359 2 489 98 28</w:t>
            </w:r>
          </w:p>
          <w:p w14:paraId="3EC9FC57" w14:textId="77777777" w:rsidR="00A6340D" w:rsidRPr="00DC2BA7" w:rsidRDefault="00A6340D" w:rsidP="00B057AB">
            <w:pPr>
              <w:widowControl w:val="0"/>
              <w:tabs>
                <w:tab w:val="left" w:pos="-720"/>
              </w:tabs>
              <w:suppressAutoHyphens/>
              <w:spacing w:line="240" w:lineRule="auto"/>
              <w:rPr>
                <w:b/>
                <w:color w:val="000000"/>
                <w:lang w:val="pt-BR"/>
              </w:rPr>
            </w:pPr>
          </w:p>
        </w:tc>
        <w:tc>
          <w:tcPr>
            <w:tcW w:w="4678" w:type="dxa"/>
          </w:tcPr>
          <w:p w14:paraId="65E25D29" w14:textId="77777777" w:rsidR="00A6340D" w:rsidRPr="00DC2BA7" w:rsidRDefault="00B60735" w:rsidP="00B057AB">
            <w:pPr>
              <w:widowControl w:val="0"/>
              <w:spacing w:line="240" w:lineRule="auto"/>
              <w:rPr>
                <w:color w:val="000000"/>
                <w:lang w:val="de-CH"/>
              </w:rPr>
            </w:pPr>
            <w:r w:rsidRPr="00DC2BA7">
              <w:rPr>
                <w:b/>
                <w:color w:val="000000"/>
                <w:lang w:val="de-CH"/>
              </w:rPr>
              <w:t>Luxembourg/Luxemburg</w:t>
            </w:r>
          </w:p>
          <w:p w14:paraId="381CD9A4" w14:textId="77777777" w:rsidR="00A6340D" w:rsidRPr="00DC2BA7" w:rsidRDefault="00B60735" w:rsidP="00B057AB">
            <w:pPr>
              <w:widowControl w:val="0"/>
              <w:spacing w:line="240" w:lineRule="auto"/>
              <w:rPr>
                <w:color w:val="000000"/>
                <w:lang w:val="de-CH"/>
              </w:rPr>
            </w:pPr>
            <w:r w:rsidRPr="00DC2BA7">
              <w:rPr>
                <w:color w:val="000000"/>
                <w:lang w:val="de-CH"/>
              </w:rPr>
              <w:t>Novartis Pharma N.V.</w:t>
            </w:r>
          </w:p>
          <w:p w14:paraId="45D64A0F" w14:textId="77777777" w:rsidR="00A6340D" w:rsidRPr="00DC2BA7" w:rsidRDefault="00B60735" w:rsidP="00B057AB">
            <w:pPr>
              <w:widowControl w:val="0"/>
              <w:spacing w:line="240" w:lineRule="auto"/>
              <w:rPr>
                <w:color w:val="000000"/>
              </w:rPr>
            </w:pPr>
            <w:r w:rsidRPr="00DC2BA7">
              <w:rPr>
                <w:color w:val="000000"/>
                <w:lang w:val="fr-BE"/>
              </w:rPr>
              <w:t>Tél/Tel</w:t>
            </w:r>
            <w:r w:rsidR="0029684E">
              <w:rPr>
                <w:color w:val="000000"/>
                <w:lang w:val="fr-BE"/>
              </w:rPr>
              <w:t> </w:t>
            </w:r>
            <w:r w:rsidRPr="00DC2BA7">
              <w:rPr>
                <w:color w:val="000000"/>
                <w:lang w:val="fr-BE"/>
              </w:rPr>
              <w:t>: +32 2 246 16 11</w:t>
            </w:r>
          </w:p>
          <w:p w14:paraId="48E4075A" w14:textId="77777777" w:rsidR="00A6340D" w:rsidRPr="00DC2BA7" w:rsidRDefault="00A6340D" w:rsidP="00B057AB">
            <w:pPr>
              <w:widowControl w:val="0"/>
              <w:suppressAutoHyphens/>
              <w:spacing w:line="240" w:lineRule="auto"/>
              <w:rPr>
                <w:color w:val="000000"/>
                <w:lang w:val="it-IT"/>
              </w:rPr>
            </w:pPr>
          </w:p>
        </w:tc>
      </w:tr>
      <w:tr w:rsidR="00211724" w14:paraId="63B9F09A" w14:textId="77777777" w:rsidTr="00B87036">
        <w:trPr>
          <w:cantSplit/>
        </w:trPr>
        <w:tc>
          <w:tcPr>
            <w:tcW w:w="4678" w:type="dxa"/>
          </w:tcPr>
          <w:p w14:paraId="29D91460" w14:textId="77777777" w:rsidR="00A6340D" w:rsidRPr="00DC2BA7" w:rsidRDefault="00B60735" w:rsidP="00B057AB">
            <w:pPr>
              <w:widowControl w:val="0"/>
              <w:tabs>
                <w:tab w:val="left" w:pos="-720"/>
              </w:tabs>
              <w:suppressAutoHyphens/>
              <w:spacing w:line="240" w:lineRule="auto"/>
              <w:rPr>
                <w:color w:val="000000"/>
                <w:lang w:val="pt-BR"/>
              </w:rPr>
            </w:pPr>
            <w:r w:rsidRPr="00DC2BA7">
              <w:rPr>
                <w:b/>
                <w:color w:val="000000"/>
                <w:lang w:val="pt-BR"/>
              </w:rPr>
              <w:t>Česká republika</w:t>
            </w:r>
          </w:p>
          <w:p w14:paraId="07EF64D8" w14:textId="77777777" w:rsidR="00A6340D" w:rsidRPr="00DC2BA7" w:rsidRDefault="00B60735" w:rsidP="00B057AB">
            <w:pPr>
              <w:widowControl w:val="0"/>
              <w:tabs>
                <w:tab w:val="left" w:pos="-720"/>
              </w:tabs>
              <w:suppressAutoHyphens/>
              <w:spacing w:line="240" w:lineRule="auto"/>
              <w:rPr>
                <w:color w:val="000000"/>
                <w:lang w:val="pt-BR"/>
              </w:rPr>
            </w:pPr>
            <w:r w:rsidRPr="00DC2BA7">
              <w:rPr>
                <w:color w:val="000000"/>
                <w:lang w:val="pt-BR"/>
              </w:rPr>
              <w:t>Novartis s.r.o.</w:t>
            </w:r>
          </w:p>
          <w:p w14:paraId="05FC6E44" w14:textId="77777777" w:rsidR="00A6340D" w:rsidRPr="00DC2BA7" w:rsidRDefault="00B60735" w:rsidP="00B057AB">
            <w:pPr>
              <w:widowControl w:val="0"/>
              <w:spacing w:line="240" w:lineRule="auto"/>
              <w:rPr>
                <w:color w:val="000000"/>
                <w:lang w:val="de-CH"/>
              </w:rPr>
            </w:pPr>
            <w:r w:rsidRPr="00DC2BA7">
              <w:rPr>
                <w:color w:val="000000"/>
                <w:lang w:val="de-CH"/>
              </w:rPr>
              <w:t>Tel: +420 225 775 111</w:t>
            </w:r>
          </w:p>
          <w:p w14:paraId="401ED83B" w14:textId="77777777" w:rsidR="00A6340D" w:rsidRPr="00DC2BA7" w:rsidRDefault="00A6340D" w:rsidP="00B057AB">
            <w:pPr>
              <w:widowControl w:val="0"/>
              <w:tabs>
                <w:tab w:val="left" w:pos="-720"/>
              </w:tabs>
              <w:suppressAutoHyphens/>
              <w:spacing w:line="240" w:lineRule="auto"/>
              <w:rPr>
                <w:color w:val="000000"/>
                <w:lang w:val="de-CH"/>
              </w:rPr>
            </w:pPr>
          </w:p>
        </w:tc>
        <w:tc>
          <w:tcPr>
            <w:tcW w:w="4678" w:type="dxa"/>
          </w:tcPr>
          <w:p w14:paraId="7A5A2BBE" w14:textId="77777777" w:rsidR="00A6340D" w:rsidRPr="00DC2BA7" w:rsidRDefault="00B60735" w:rsidP="00B057AB">
            <w:pPr>
              <w:widowControl w:val="0"/>
              <w:spacing w:line="240" w:lineRule="auto"/>
              <w:rPr>
                <w:b/>
                <w:color w:val="000000"/>
                <w:lang w:val="hu-HU"/>
              </w:rPr>
            </w:pPr>
            <w:r w:rsidRPr="00DC2BA7">
              <w:rPr>
                <w:b/>
                <w:color w:val="000000"/>
                <w:lang w:val="hu-HU"/>
              </w:rPr>
              <w:t>Magyarország</w:t>
            </w:r>
          </w:p>
          <w:p w14:paraId="704D0FD5" w14:textId="77777777" w:rsidR="00A6340D" w:rsidRPr="00DC2BA7" w:rsidRDefault="00B60735" w:rsidP="00B057AB">
            <w:pPr>
              <w:widowControl w:val="0"/>
              <w:spacing w:line="240" w:lineRule="auto"/>
              <w:rPr>
                <w:color w:val="000000"/>
                <w:lang w:val="hu-HU"/>
              </w:rPr>
            </w:pPr>
            <w:r w:rsidRPr="00DC2BA7">
              <w:rPr>
                <w:color w:val="000000"/>
                <w:lang w:val="hu-HU"/>
              </w:rPr>
              <w:t>Novartis Hungária Kft.</w:t>
            </w:r>
          </w:p>
          <w:p w14:paraId="5765494D" w14:textId="77777777" w:rsidR="00A6340D" w:rsidRPr="00DC2BA7" w:rsidRDefault="00B60735" w:rsidP="00B057AB">
            <w:pPr>
              <w:widowControl w:val="0"/>
              <w:tabs>
                <w:tab w:val="left" w:pos="-720"/>
              </w:tabs>
              <w:suppressAutoHyphens/>
              <w:spacing w:line="240" w:lineRule="auto"/>
              <w:rPr>
                <w:color w:val="000000"/>
                <w:lang w:val="nb-NO"/>
              </w:rPr>
            </w:pPr>
            <w:r w:rsidRPr="00DC2BA7">
              <w:rPr>
                <w:color w:val="000000"/>
                <w:lang w:val="hu-HU"/>
              </w:rPr>
              <w:t>Tel.: +36 1 457 65 00</w:t>
            </w:r>
          </w:p>
        </w:tc>
      </w:tr>
      <w:tr w:rsidR="00211724" w14:paraId="76B2A2B3" w14:textId="77777777" w:rsidTr="00B87036">
        <w:trPr>
          <w:cantSplit/>
        </w:trPr>
        <w:tc>
          <w:tcPr>
            <w:tcW w:w="4678" w:type="dxa"/>
          </w:tcPr>
          <w:p w14:paraId="6F5037C8" w14:textId="77777777" w:rsidR="00A6340D" w:rsidRPr="00DC2BA7" w:rsidRDefault="00B60735" w:rsidP="00B057AB">
            <w:pPr>
              <w:widowControl w:val="0"/>
              <w:spacing w:line="240" w:lineRule="auto"/>
              <w:rPr>
                <w:color w:val="000000"/>
              </w:rPr>
            </w:pPr>
            <w:r w:rsidRPr="00DC2BA7">
              <w:rPr>
                <w:b/>
                <w:color w:val="000000"/>
              </w:rPr>
              <w:t>Danmark</w:t>
            </w:r>
          </w:p>
          <w:p w14:paraId="7378ECD0" w14:textId="77777777" w:rsidR="00A6340D" w:rsidRPr="00DC2BA7" w:rsidRDefault="00B60735" w:rsidP="00B057AB">
            <w:pPr>
              <w:widowControl w:val="0"/>
              <w:spacing w:line="240" w:lineRule="auto"/>
              <w:rPr>
                <w:color w:val="000000"/>
              </w:rPr>
            </w:pPr>
            <w:r w:rsidRPr="00DC2BA7">
              <w:rPr>
                <w:color w:val="000000"/>
              </w:rPr>
              <w:t>Novartis Healthcare A/S</w:t>
            </w:r>
          </w:p>
          <w:p w14:paraId="0121DCD4" w14:textId="77777777" w:rsidR="00A6340D" w:rsidRPr="00DC2BA7" w:rsidRDefault="00B60735" w:rsidP="00B057AB">
            <w:pPr>
              <w:widowControl w:val="0"/>
              <w:spacing w:line="240" w:lineRule="auto"/>
              <w:rPr>
                <w:color w:val="000000"/>
                <w:lang w:val="en-US"/>
              </w:rPr>
            </w:pPr>
            <w:r w:rsidRPr="00DC2BA7">
              <w:rPr>
                <w:color w:val="000000"/>
              </w:rPr>
              <w:t>Tlf: +45 39 16 84 00</w:t>
            </w:r>
          </w:p>
          <w:p w14:paraId="0B216ED6" w14:textId="77777777" w:rsidR="00A6340D" w:rsidRPr="00DC2BA7" w:rsidRDefault="00A6340D" w:rsidP="00B057AB">
            <w:pPr>
              <w:widowControl w:val="0"/>
              <w:tabs>
                <w:tab w:val="left" w:pos="-720"/>
              </w:tabs>
              <w:suppressAutoHyphens/>
              <w:spacing w:line="240" w:lineRule="auto"/>
              <w:rPr>
                <w:color w:val="000000"/>
                <w:lang w:val="en-US"/>
              </w:rPr>
            </w:pPr>
          </w:p>
        </w:tc>
        <w:tc>
          <w:tcPr>
            <w:tcW w:w="4678" w:type="dxa"/>
          </w:tcPr>
          <w:p w14:paraId="1CA5B59A" w14:textId="77777777" w:rsidR="00A6340D" w:rsidRPr="00DC2BA7" w:rsidRDefault="00B60735" w:rsidP="00B057AB">
            <w:pPr>
              <w:widowControl w:val="0"/>
              <w:tabs>
                <w:tab w:val="left" w:pos="-720"/>
                <w:tab w:val="left" w:pos="4536"/>
              </w:tabs>
              <w:suppressAutoHyphens/>
              <w:spacing w:line="240" w:lineRule="auto"/>
              <w:rPr>
                <w:b/>
                <w:color w:val="000000"/>
                <w:lang w:val="mt-MT"/>
              </w:rPr>
            </w:pPr>
            <w:r w:rsidRPr="00DC2BA7">
              <w:rPr>
                <w:b/>
                <w:color w:val="000000"/>
                <w:lang w:val="mt-MT"/>
              </w:rPr>
              <w:t>Malta</w:t>
            </w:r>
          </w:p>
          <w:p w14:paraId="1C349A38" w14:textId="77777777" w:rsidR="00A6340D" w:rsidRPr="00DC2BA7" w:rsidRDefault="00B60735" w:rsidP="00B057AB">
            <w:pPr>
              <w:widowControl w:val="0"/>
              <w:spacing w:line="240" w:lineRule="auto"/>
              <w:rPr>
                <w:color w:val="000000"/>
                <w:lang w:val="mt-MT"/>
              </w:rPr>
            </w:pPr>
            <w:r w:rsidRPr="00DC2BA7">
              <w:rPr>
                <w:color w:val="000000"/>
                <w:lang w:val="mt-MT"/>
              </w:rPr>
              <w:t>Novartis Pharma Services Inc.</w:t>
            </w:r>
          </w:p>
          <w:p w14:paraId="290D1A31" w14:textId="77777777" w:rsidR="00A6340D" w:rsidRPr="00DC2BA7" w:rsidRDefault="00B60735" w:rsidP="00B057AB">
            <w:pPr>
              <w:widowControl w:val="0"/>
              <w:tabs>
                <w:tab w:val="left" w:pos="-720"/>
              </w:tabs>
              <w:suppressAutoHyphens/>
              <w:spacing w:line="240" w:lineRule="auto"/>
              <w:rPr>
                <w:color w:val="000000"/>
                <w:lang w:val="mt-MT"/>
              </w:rPr>
            </w:pPr>
            <w:r w:rsidRPr="00DC2BA7">
              <w:rPr>
                <w:color w:val="000000"/>
                <w:lang w:val="mt-MT"/>
              </w:rPr>
              <w:t>Tel: +</w:t>
            </w:r>
            <w:r w:rsidRPr="00DC2BA7">
              <w:rPr>
                <w:color w:val="000000"/>
                <w:lang w:val="fr-FR"/>
              </w:rPr>
              <w:t>356 2122 2872</w:t>
            </w:r>
          </w:p>
        </w:tc>
      </w:tr>
      <w:tr w:rsidR="00211724" w14:paraId="780809F3" w14:textId="77777777" w:rsidTr="00B87036">
        <w:trPr>
          <w:cantSplit/>
        </w:trPr>
        <w:tc>
          <w:tcPr>
            <w:tcW w:w="4678" w:type="dxa"/>
          </w:tcPr>
          <w:p w14:paraId="3E18ADDE" w14:textId="77777777" w:rsidR="00A6340D" w:rsidRPr="00DC2BA7" w:rsidRDefault="00B60735" w:rsidP="00B057AB">
            <w:pPr>
              <w:widowControl w:val="0"/>
              <w:spacing w:line="240" w:lineRule="auto"/>
              <w:rPr>
                <w:color w:val="000000"/>
                <w:lang w:val="de-DE"/>
              </w:rPr>
            </w:pPr>
            <w:r w:rsidRPr="00DC2BA7">
              <w:rPr>
                <w:b/>
                <w:color w:val="000000"/>
                <w:lang w:val="de-DE"/>
              </w:rPr>
              <w:t>Deutschland</w:t>
            </w:r>
          </w:p>
          <w:p w14:paraId="53D2F10B" w14:textId="77777777" w:rsidR="00A6340D" w:rsidRPr="00DC2BA7" w:rsidRDefault="00B60735" w:rsidP="00B057AB">
            <w:pPr>
              <w:widowControl w:val="0"/>
              <w:spacing w:line="240" w:lineRule="auto"/>
              <w:rPr>
                <w:i/>
                <w:color w:val="000000"/>
                <w:lang w:val="de-DE"/>
              </w:rPr>
            </w:pPr>
            <w:r w:rsidRPr="00DC2BA7">
              <w:rPr>
                <w:color w:val="000000"/>
                <w:lang w:val="de-DE"/>
              </w:rPr>
              <w:t>Novartis Pharma GmbH</w:t>
            </w:r>
          </w:p>
          <w:p w14:paraId="5E761334" w14:textId="77777777" w:rsidR="00A6340D" w:rsidRPr="00DC2BA7" w:rsidRDefault="00B60735" w:rsidP="00B057AB">
            <w:pPr>
              <w:widowControl w:val="0"/>
              <w:spacing w:line="240" w:lineRule="auto"/>
              <w:rPr>
                <w:color w:val="000000"/>
                <w:lang w:val="de-DE"/>
              </w:rPr>
            </w:pPr>
            <w:r w:rsidRPr="00DC2BA7">
              <w:rPr>
                <w:color w:val="000000"/>
                <w:lang w:val="de-DE"/>
              </w:rPr>
              <w:t>Tel: +49 911 273 0</w:t>
            </w:r>
          </w:p>
          <w:p w14:paraId="72CB946B" w14:textId="77777777" w:rsidR="00A6340D" w:rsidRPr="00DC2BA7" w:rsidRDefault="00A6340D" w:rsidP="00B057AB">
            <w:pPr>
              <w:widowControl w:val="0"/>
              <w:tabs>
                <w:tab w:val="left" w:pos="-720"/>
              </w:tabs>
              <w:suppressAutoHyphens/>
              <w:spacing w:line="240" w:lineRule="auto"/>
              <w:rPr>
                <w:color w:val="000000"/>
                <w:lang w:val="de-DE"/>
              </w:rPr>
            </w:pPr>
          </w:p>
        </w:tc>
        <w:tc>
          <w:tcPr>
            <w:tcW w:w="4678" w:type="dxa"/>
          </w:tcPr>
          <w:p w14:paraId="0709C79C" w14:textId="77777777" w:rsidR="00A6340D" w:rsidRPr="00DC2BA7" w:rsidRDefault="00B60735" w:rsidP="00B057AB">
            <w:pPr>
              <w:widowControl w:val="0"/>
              <w:suppressAutoHyphens/>
              <w:spacing w:line="240" w:lineRule="auto"/>
              <w:rPr>
                <w:color w:val="000000"/>
                <w:lang w:val="nl-NL"/>
              </w:rPr>
            </w:pPr>
            <w:r w:rsidRPr="00DC2BA7">
              <w:rPr>
                <w:b/>
                <w:color w:val="000000"/>
                <w:lang w:val="nl-NL"/>
              </w:rPr>
              <w:t>Nederland</w:t>
            </w:r>
          </w:p>
          <w:p w14:paraId="1D3B4D2B" w14:textId="77777777" w:rsidR="00A6340D" w:rsidRPr="00DC2BA7" w:rsidRDefault="00B60735" w:rsidP="00B057AB">
            <w:pPr>
              <w:widowControl w:val="0"/>
              <w:spacing w:line="240" w:lineRule="auto"/>
              <w:rPr>
                <w:iCs/>
                <w:color w:val="000000"/>
                <w:lang w:val="nl-NL"/>
              </w:rPr>
            </w:pPr>
            <w:r w:rsidRPr="00DC2BA7">
              <w:rPr>
                <w:iCs/>
                <w:color w:val="000000"/>
                <w:lang w:val="nl-NL"/>
              </w:rPr>
              <w:t>Novartis Pharma B.V.</w:t>
            </w:r>
          </w:p>
          <w:p w14:paraId="070C2585" w14:textId="77777777" w:rsidR="00A6340D" w:rsidRPr="00DC2BA7" w:rsidRDefault="00B60735" w:rsidP="00B057AB">
            <w:pPr>
              <w:widowControl w:val="0"/>
              <w:spacing w:line="240" w:lineRule="auto"/>
              <w:rPr>
                <w:color w:val="000000"/>
                <w:lang w:val="nb-NO"/>
              </w:rPr>
            </w:pPr>
            <w:r w:rsidRPr="00DC2BA7">
              <w:rPr>
                <w:color w:val="000000"/>
                <w:lang w:val="nl-NL"/>
              </w:rPr>
              <w:t xml:space="preserve">Tel: +31 </w:t>
            </w:r>
            <w:r w:rsidR="00AD40DB" w:rsidRPr="00DC2BA7">
              <w:rPr>
                <w:color w:val="000000"/>
                <w:lang w:val="nl-NL"/>
              </w:rPr>
              <w:t xml:space="preserve">88 04 52 </w:t>
            </w:r>
            <w:r w:rsidRPr="00DC2BA7">
              <w:rPr>
                <w:color w:val="000000"/>
                <w:lang w:val="nl-NL"/>
              </w:rPr>
              <w:t>111</w:t>
            </w:r>
          </w:p>
        </w:tc>
      </w:tr>
      <w:tr w:rsidR="00211724" w:rsidRPr="00410B74" w14:paraId="21074227" w14:textId="77777777" w:rsidTr="00B87036">
        <w:trPr>
          <w:cantSplit/>
        </w:trPr>
        <w:tc>
          <w:tcPr>
            <w:tcW w:w="4678" w:type="dxa"/>
          </w:tcPr>
          <w:p w14:paraId="677296AD" w14:textId="77777777" w:rsidR="00A6340D" w:rsidRPr="00DC2BA7" w:rsidRDefault="00B60735" w:rsidP="00B057AB">
            <w:pPr>
              <w:widowControl w:val="0"/>
              <w:tabs>
                <w:tab w:val="left" w:pos="-720"/>
              </w:tabs>
              <w:suppressAutoHyphens/>
              <w:spacing w:line="240" w:lineRule="auto"/>
              <w:rPr>
                <w:b/>
                <w:bCs/>
                <w:color w:val="000000"/>
                <w:lang w:val="et-EE"/>
              </w:rPr>
            </w:pPr>
            <w:r w:rsidRPr="00DC2BA7">
              <w:rPr>
                <w:b/>
                <w:bCs/>
                <w:color w:val="000000"/>
                <w:lang w:val="et-EE"/>
              </w:rPr>
              <w:t>Eesti</w:t>
            </w:r>
          </w:p>
          <w:p w14:paraId="320B5E2A" w14:textId="77777777" w:rsidR="00A6340D" w:rsidRPr="00DC2BA7" w:rsidRDefault="00B60735" w:rsidP="00B057AB">
            <w:pPr>
              <w:widowControl w:val="0"/>
              <w:tabs>
                <w:tab w:val="left" w:pos="-720"/>
              </w:tabs>
              <w:suppressAutoHyphens/>
              <w:spacing w:line="240" w:lineRule="auto"/>
              <w:rPr>
                <w:color w:val="000000"/>
                <w:lang w:val="et-EE"/>
              </w:rPr>
            </w:pPr>
            <w:r w:rsidRPr="00DC2BA7">
              <w:rPr>
                <w:lang w:val="et-EE"/>
              </w:rPr>
              <w:t>SIA Novartis Baltics Eesti filiaal</w:t>
            </w:r>
          </w:p>
          <w:p w14:paraId="792839A3" w14:textId="77777777" w:rsidR="00A6340D" w:rsidRPr="00DC2BA7" w:rsidRDefault="00B60735" w:rsidP="00B057AB">
            <w:pPr>
              <w:widowControl w:val="0"/>
              <w:tabs>
                <w:tab w:val="left" w:pos="-720"/>
              </w:tabs>
              <w:suppressAutoHyphens/>
              <w:spacing w:line="240" w:lineRule="auto"/>
              <w:rPr>
                <w:color w:val="000000"/>
                <w:lang w:val="et-EE"/>
              </w:rPr>
            </w:pPr>
            <w:r w:rsidRPr="00DC2BA7">
              <w:rPr>
                <w:color w:val="000000"/>
                <w:lang w:val="et-EE"/>
              </w:rPr>
              <w:t xml:space="preserve">Tel: +372 </w:t>
            </w:r>
            <w:r w:rsidRPr="00DC2BA7">
              <w:rPr>
                <w:lang w:val="it-IT"/>
              </w:rPr>
              <w:t>66 30 810</w:t>
            </w:r>
          </w:p>
          <w:p w14:paraId="17380DE4" w14:textId="77777777" w:rsidR="00A6340D" w:rsidRPr="00DC2BA7" w:rsidRDefault="00A6340D" w:rsidP="00B057AB">
            <w:pPr>
              <w:widowControl w:val="0"/>
              <w:tabs>
                <w:tab w:val="left" w:pos="-720"/>
              </w:tabs>
              <w:suppressAutoHyphens/>
              <w:spacing w:line="240" w:lineRule="auto"/>
              <w:rPr>
                <w:color w:val="000000"/>
                <w:lang w:val="et-EE"/>
              </w:rPr>
            </w:pPr>
          </w:p>
        </w:tc>
        <w:tc>
          <w:tcPr>
            <w:tcW w:w="4678" w:type="dxa"/>
          </w:tcPr>
          <w:p w14:paraId="5C79980D" w14:textId="77777777" w:rsidR="00A6340D" w:rsidRPr="00DC2BA7" w:rsidRDefault="00B60735" w:rsidP="00B057AB">
            <w:pPr>
              <w:widowControl w:val="0"/>
              <w:spacing w:line="240" w:lineRule="auto"/>
              <w:rPr>
                <w:color w:val="000000"/>
                <w:lang w:val="nb-NO"/>
              </w:rPr>
            </w:pPr>
            <w:r w:rsidRPr="00DC2BA7">
              <w:rPr>
                <w:b/>
                <w:color w:val="000000"/>
                <w:lang w:val="nb-NO"/>
              </w:rPr>
              <w:t>Norge</w:t>
            </w:r>
          </w:p>
          <w:p w14:paraId="3FCB1BB7" w14:textId="77777777" w:rsidR="00A6340D" w:rsidRPr="00DC2BA7" w:rsidRDefault="00B60735" w:rsidP="00B057AB">
            <w:pPr>
              <w:widowControl w:val="0"/>
              <w:spacing w:line="240" w:lineRule="auto"/>
              <w:rPr>
                <w:color w:val="000000"/>
                <w:lang w:val="nb-NO"/>
              </w:rPr>
            </w:pPr>
            <w:r w:rsidRPr="00DC2BA7">
              <w:rPr>
                <w:color w:val="000000"/>
                <w:lang w:val="nb-NO"/>
              </w:rPr>
              <w:t>Novartis Norge AS</w:t>
            </w:r>
          </w:p>
          <w:p w14:paraId="6DF31205" w14:textId="77777777" w:rsidR="00A6340D" w:rsidRPr="00DC2BA7" w:rsidRDefault="00B60735" w:rsidP="00B057AB">
            <w:pPr>
              <w:widowControl w:val="0"/>
              <w:tabs>
                <w:tab w:val="left" w:pos="-720"/>
              </w:tabs>
              <w:suppressAutoHyphens/>
              <w:spacing w:line="240" w:lineRule="auto"/>
              <w:rPr>
                <w:color w:val="000000"/>
                <w:lang w:val="et-EE"/>
              </w:rPr>
            </w:pPr>
            <w:r w:rsidRPr="00DC2BA7">
              <w:rPr>
                <w:color w:val="000000"/>
                <w:lang w:val="nb-NO"/>
              </w:rPr>
              <w:t>Tlf: +47 23 05 20 00</w:t>
            </w:r>
          </w:p>
        </w:tc>
      </w:tr>
      <w:tr w:rsidR="00211724" w:rsidRPr="00410B74" w14:paraId="48D6A2A5" w14:textId="77777777" w:rsidTr="00B87036">
        <w:trPr>
          <w:cantSplit/>
        </w:trPr>
        <w:tc>
          <w:tcPr>
            <w:tcW w:w="4678" w:type="dxa"/>
          </w:tcPr>
          <w:p w14:paraId="2E81A138" w14:textId="77777777" w:rsidR="00A6340D" w:rsidRPr="00DC2BA7" w:rsidRDefault="00B60735" w:rsidP="00B057AB">
            <w:pPr>
              <w:widowControl w:val="0"/>
              <w:spacing w:line="240" w:lineRule="auto"/>
              <w:rPr>
                <w:color w:val="000000"/>
                <w:lang w:val="et-EE"/>
              </w:rPr>
            </w:pPr>
            <w:r w:rsidRPr="00DC2BA7">
              <w:rPr>
                <w:b/>
                <w:color w:val="000000"/>
                <w:lang w:val="el-GR"/>
              </w:rPr>
              <w:t>Ελλάδα</w:t>
            </w:r>
          </w:p>
          <w:p w14:paraId="3E12AD06" w14:textId="77777777" w:rsidR="00A6340D" w:rsidRPr="00DC2BA7" w:rsidRDefault="00B60735" w:rsidP="00B057AB">
            <w:pPr>
              <w:widowControl w:val="0"/>
              <w:spacing w:line="240" w:lineRule="auto"/>
              <w:rPr>
                <w:color w:val="000000"/>
                <w:lang w:val="et-EE"/>
              </w:rPr>
            </w:pPr>
            <w:r w:rsidRPr="00DC2BA7">
              <w:rPr>
                <w:color w:val="000000"/>
                <w:lang w:val="et-EE"/>
              </w:rPr>
              <w:t>Novartis (Hellas) A.E.B.E.</w:t>
            </w:r>
          </w:p>
          <w:p w14:paraId="6D848430" w14:textId="77777777" w:rsidR="00A6340D" w:rsidRPr="00DC2BA7" w:rsidRDefault="00B60735" w:rsidP="00B057AB">
            <w:pPr>
              <w:widowControl w:val="0"/>
              <w:spacing w:line="240" w:lineRule="auto"/>
              <w:rPr>
                <w:color w:val="000000"/>
                <w:lang w:val="et-EE"/>
              </w:rPr>
            </w:pPr>
            <w:r w:rsidRPr="00DC2BA7">
              <w:rPr>
                <w:color w:val="000000"/>
                <w:lang w:val="el-GR"/>
              </w:rPr>
              <w:t>Τηλ</w:t>
            </w:r>
            <w:r w:rsidRPr="00DC2BA7">
              <w:rPr>
                <w:color w:val="000000"/>
                <w:lang w:val="et-EE"/>
              </w:rPr>
              <w:t>: +30 210 281 17 12</w:t>
            </w:r>
          </w:p>
          <w:p w14:paraId="0FD00A72" w14:textId="77777777" w:rsidR="00A6340D" w:rsidRPr="00DC2BA7" w:rsidRDefault="00A6340D" w:rsidP="00B057AB">
            <w:pPr>
              <w:widowControl w:val="0"/>
              <w:tabs>
                <w:tab w:val="left" w:pos="-720"/>
              </w:tabs>
              <w:suppressAutoHyphens/>
              <w:spacing w:line="240" w:lineRule="auto"/>
              <w:rPr>
                <w:color w:val="000000"/>
                <w:lang w:val="et-EE"/>
              </w:rPr>
            </w:pPr>
          </w:p>
        </w:tc>
        <w:tc>
          <w:tcPr>
            <w:tcW w:w="4678" w:type="dxa"/>
          </w:tcPr>
          <w:p w14:paraId="3B2D6532" w14:textId="77777777" w:rsidR="00A6340D" w:rsidRPr="00DC2BA7" w:rsidRDefault="00B60735" w:rsidP="00B057AB">
            <w:pPr>
              <w:widowControl w:val="0"/>
              <w:spacing w:line="240" w:lineRule="auto"/>
              <w:rPr>
                <w:color w:val="000000"/>
                <w:lang w:val="de-AT"/>
              </w:rPr>
            </w:pPr>
            <w:r w:rsidRPr="00DC2BA7">
              <w:rPr>
                <w:b/>
                <w:color w:val="000000"/>
                <w:lang w:val="de-AT"/>
              </w:rPr>
              <w:t>Österreich</w:t>
            </w:r>
          </w:p>
          <w:p w14:paraId="57900854" w14:textId="77777777" w:rsidR="00A6340D" w:rsidRPr="00DC2BA7" w:rsidRDefault="00B60735" w:rsidP="00B057AB">
            <w:pPr>
              <w:widowControl w:val="0"/>
              <w:spacing w:line="240" w:lineRule="auto"/>
              <w:rPr>
                <w:i/>
                <w:color w:val="000000"/>
                <w:lang w:val="de-AT"/>
              </w:rPr>
            </w:pPr>
            <w:r w:rsidRPr="00DC2BA7">
              <w:rPr>
                <w:color w:val="000000"/>
                <w:lang w:val="de-AT"/>
              </w:rPr>
              <w:t>Novartis Pharma GmbH</w:t>
            </w:r>
          </w:p>
          <w:p w14:paraId="4B9C5E33" w14:textId="77777777" w:rsidR="00A6340D" w:rsidRPr="00DC2BA7" w:rsidRDefault="00B60735" w:rsidP="00B057AB">
            <w:pPr>
              <w:widowControl w:val="0"/>
              <w:spacing w:line="240" w:lineRule="auto"/>
              <w:rPr>
                <w:color w:val="000000"/>
                <w:lang w:val="de-CH"/>
              </w:rPr>
            </w:pPr>
            <w:r w:rsidRPr="00DC2BA7">
              <w:rPr>
                <w:color w:val="000000"/>
                <w:lang w:val="de-AT"/>
              </w:rPr>
              <w:t>Tel: +43 1 86 6570</w:t>
            </w:r>
          </w:p>
        </w:tc>
      </w:tr>
      <w:tr w:rsidR="00211724" w14:paraId="3ED95414" w14:textId="77777777" w:rsidTr="00B87036">
        <w:trPr>
          <w:cantSplit/>
        </w:trPr>
        <w:tc>
          <w:tcPr>
            <w:tcW w:w="4678" w:type="dxa"/>
          </w:tcPr>
          <w:p w14:paraId="6D2A5ECB" w14:textId="77777777" w:rsidR="00A6340D" w:rsidRPr="00DC2BA7" w:rsidRDefault="00B60735" w:rsidP="00B057AB">
            <w:pPr>
              <w:widowControl w:val="0"/>
              <w:tabs>
                <w:tab w:val="left" w:pos="-720"/>
                <w:tab w:val="left" w:pos="4536"/>
              </w:tabs>
              <w:suppressAutoHyphens/>
              <w:spacing w:line="240" w:lineRule="auto"/>
              <w:rPr>
                <w:b/>
                <w:color w:val="000000"/>
                <w:lang w:val="es-ES"/>
              </w:rPr>
            </w:pPr>
            <w:r w:rsidRPr="00DC2BA7">
              <w:rPr>
                <w:b/>
                <w:color w:val="000000"/>
                <w:lang w:val="es-ES"/>
              </w:rPr>
              <w:t>España</w:t>
            </w:r>
          </w:p>
          <w:p w14:paraId="0D837D32" w14:textId="77777777" w:rsidR="00A6340D" w:rsidRPr="00DC2BA7" w:rsidRDefault="00B60735" w:rsidP="00B057AB">
            <w:pPr>
              <w:widowControl w:val="0"/>
              <w:spacing w:line="240" w:lineRule="auto"/>
              <w:rPr>
                <w:color w:val="000000"/>
                <w:lang w:val="es-ES"/>
              </w:rPr>
            </w:pPr>
            <w:r w:rsidRPr="00DC2BA7">
              <w:rPr>
                <w:color w:val="000000"/>
                <w:lang w:val="pt-BR"/>
              </w:rPr>
              <w:t>Novartis Farmacéutica, S.A.</w:t>
            </w:r>
          </w:p>
          <w:p w14:paraId="0866ACED" w14:textId="77777777" w:rsidR="00A6340D" w:rsidRPr="00DC2BA7" w:rsidRDefault="00B60735" w:rsidP="00B057AB">
            <w:pPr>
              <w:widowControl w:val="0"/>
              <w:spacing w:line="240" w:lineRule="auto"/>
              <w:rPr>
                <w:color w:val="000000"/>
                <w:lang w:val="es-ES"/>
              </w:rPr>
            </w:pPr>
            <w:r w:rsidRPr="00DC2BA7">
              <w:rPr>
                <w:color w:val="000000"/>
                <w:lang w:val="es-ES"/>
              </w:rPr>
              <w:t>Tel: +34 93 306 42 00</w:t>
            </w:r>
          </w:p>
          <w:p w14:paraId="6604B7B1" w14:textId="77777777" w:rsidR="00A6340D" w:rsidRPr="00DC2BA7" w:rsidRDefault="00A6340D" w:rsidP="00B057AB">
            <w:pPr>
              <w:widowControl w:val="0"/>
              <w:tabs>
                <w:tab w:val="left" w:pos="-720"/>
              </w:tabs>
              <w:suppressAutoHyphens/>
              <w:spacing w:line="240" w:lineRule="auto"/>
              <w:rPr>
                <w:color w:val="000000"/>
                <w:lang w:val="es-ES"/>
              </w:rPr>
            </w:pPr>
          </w:p>
        </w:tc>
        <w:tc>
          <w:tcPr>
            <w:tcW w:w="4678" w:type="dxa"/>
          </w:tcPr>
          <w:p w14:paraId="5E07F8F6" w14:textId="77777777" w:rsidR="00A6340D" w:rsidRPr="00DC2BA7" w:rsidRDefault="00B60735" w:rsidP="00B057AB">
            <w:pPr>
              <w:widowControl w:val="0"/>
              <w:spacing w:line="240" w:lineRule="auto"/>
              <w:rPr>
                <w:b/>
                <w:color w:val="000000"/>
                <w:lang w:val="sv-SE"/>
              </w:rPr>
            </w:pPr>
            <w:r w:rsidRPr="00DC2BA7">
              <w:rPr>
                <w:b/>
                <w:color w:val="000000"/>
                <w:lang w:val="sv-SE"/>
              </w:rPr>
              <w:t>Polska</w:t>
            </w:r>
          </w:p>
          <w:p w14:paraId="72E6D247" w14:textId="77777777" w:rsidR="00A6340D" w:rsidRPr="00DC2BA7" w:rsidRDefault="00B60735" w:rsidP="00B057AB">
            <w:pPr>
              <w:widowControl w:val="0"/>
              <w:spacing w:line="240" w:lineRule="auto"/>
              <w:rPr>
                <w:color w:val="000000"/>
                <w:lang w:val="pl-PL"/>
              </w:rPr>
            </w:pPr>
            <w:r w:rsidRPr="00DC2BA7">
              <w:rPr>
                <w:color w:val="000000"/>
                <w:lang w:val="pl-PL"/>
              </w:rPr>
              <w:t xml:space="preserve">Novartis Poland Sp. </w:t>
            </w:r>
            <w:r w:rsidR="0029684E" w:rsidRPr="00DC2BA7">
              <w:rPr>
                <w:color w:val="000000"/>
                <w:lang w:val="pl-PL"/>
              </w:rPr>
              <w:t>Z</w:t>
            </w:r>
            <w:r w:rsidRPr="00DC2BA7">
              <w:rPr>
                <w:color w:val="000000"/>
                <w:lang w:val="pl-PL"/>
              </w:rPr>
              <w:t xml:space="preserve"> o.o.</w:t>
            </w:r>
          </w:p>
          <w:p w14:paraId="1C1DD0A0" w14:textId="77777777" w:rsidR="00A6340D" w:rsidRPr="00DC2BA7" w:rsidRDefault="00B60735" w:rsidP="00B057AB">
            <w:pPr>
              <w:widowControl w:val="0"/>
              <w:spacing w:line="240" w:lineRule="auto"/>
              <w:rPr>
                <w:color w:val="000000"/>
                <w:lang w:val="pl-PL"/>
              </w:rPr>
            </w:pPr>
            <w:r w:rsidRPr="00DC2BA7">
              <w:rPr>
                <w:color w:val="000000"/>
                <w:lang w:val="pl-PL"/>
              </w:rPr>
              <w:t>Tel.: +48 22 375 4888</w:t>
            </w:r>
          </w:p>
        </w:tc>
      </w:tr>
      <w:tr w:rsidR="00211724" w14:paraId="5E0BBD9F" w14:textId="77777777" w:rsidTr="00B87036">
        <w:trPr>
          <w:cantSplit/>
        </w:trPr>
        <w:tc>
          <w:tcPr>
            <w:tcW w:w="4678" w:type="dxa"/>
          </w:tcPr>
          <w:p w14:paraId="327B67D2" w14:textId="77777777" w:rsidR="00A6340D" w:rsidRPr="00DC2BA7" w:rsidRDefault="00B60735" w:rsidP="00B057AB">
            <w:pPr>
              <w:widowControl w:val="0"/>
              <w:tabs>
                <w:tab w:val="left" w:pos="-720"/>
                <w:tab w:val="left" w:pos="4536"/>
              </w:tabs>
              <w:suppressAutoHyphens/>
              <w:spacing w:line="240" w:lineRule="auto"/>
              <w:rPr>
                <w:b/>
                <w:color w:val="000000"/>
                <w:lang w:val="fr-FR"/>
              </w:rPr>
            </w:pPr>
            <w:r w:rsidRPr="00DC2BA7">
              <w:rPr>
                <w:b/>
                <w:color w:val="000000"/>
                <w:lang w:val="fr-FR"/>
              </w:rPr>
              <w:t>France</w:t>
            </w:r>
          </w:p>
          <w:p w14:paraId="434AB3FD" w14:textId="77777777" w:rsidR="00A6340D" w:rsidRPr="00DC2BA7" w:rsidRDefault="00B60735" w:rsidP="00B057AB">
            <w:pPr>
              <w:widowControl w:val="0"/>
              <w:spacing w:line="240" w:lineRule="auto"/>
              <w:rPr>
                <w:color w:val="000000"/>
                <w:lang w:val="fr-FR"/>
              </w:rPr>
            </w:pPr>
            <w:r w:rsidRPr="00DC2BA7">
              <w:rPr>
                <w:color w:val="000000"/>
                <w:lang w:val="fr-FR"/>
              </w:rPr>
              <w:t>Novartis Pharma S.A.S.</w:t>
            </w:r>
          </w:p>
          <w:p w14:paraId="23E7BC71" w14:textId="77777777" w:rsidR="00A6340D" w:rsidRPr="00DC2BA7" w:rsidRDefault="00B60735" w:rsidP="00B057AB">
            <w:pPr>
              <w:widowControl w:val="0"/>
              <w:spacing w:line="240" w:lineRule="auto"/>
              <w:rPr>
                <w:color w:val="000000"/>
                <w:lang w:val="fr-FR"/>
              </w:rPr>
            </w:pPr>
            <w:r w:rsidRPr="00DC2BA7">
              <w:rPr>
                <w:color w:val="000000"/>
                <w:lang w:val="fr-FR"/>
              </w:rPr>
              <w:t>Tél</w:t>
            </w:r>
            <w:r w:rsidR="0029684E">
              <w:rPr>
                <w:color w:val="000000"/>
                <w:lang w:val="fr-FR"/>
              </w:rPr>
              <w:t> </w:t>
            </w:r>
            <w:r w:rsidRPr="00DC2BA7">
              <w:rPr>
                <w:color w:val="000000"/>
                <w:lang w:val="fr-FR"/>
              </w:rPr>
              <w:t>: +33 1 55 47 66 00</w:t>
            </w:r>
          </w:p>
          <w:p w14:paraId="0C34F220" w14:textId="77777777" w:rsidR="00A6340D" w:rsidRPr="00DC2BA7" w:rsidRDefault="00A6340D" w:rsidP="00B057AB">
            <w:pPr>
              <w:widowControl w:val="0"/>
              <w:spacing w:line="240" w:lineRule="auto"/>
              <w:rPr>
                <w:b/>
                <w:color w:val="000000"/>
                <w:lang w:val="pl-PL"/>
              </w:rPr>
            </w:pPr>
          </w:p>
        </w:tc>
        <w:tc>
          <w:tcPr>
            <w:tcW w:w="4678" w:type="dxa"/>
          </w:tcPr>
          <w:p w14:paraId="66397C81" w14:textId="77777777" w:rsidR="00A6340D" w:rsidRPr="00DC2BA7" w:rsidRDefault="00B60735" w:rsidP="00B057AB">
            <w:pPr>
              <w:widowControl w:val="0"/>
              <w:spacing w:line="240" w:lineRule="auto"/>
              <w:rPr>
                <w:color w:val="000000"/>
                <w:lang w:val="pt-PT"/>
              </w:rPr>
            </w:pPr>
            <w:r w:rsidRPr="00DC2BA7">
              <w:rPr>
                <w:b/>
                <w:color w:val="000000"/>
                <w:lang w:val="pt-PT"/>
              </w:rPr>
              <w:t>Portugal</w:t>
            </w:r>
          </w:p>
          <w:p w14:paraId="466A5A9F" w14:textId="0B3C3503" w:rsidR="00A6340D" w:rsidRPr="00DC2BA7" w:rsidRDefault="00B60735" w:rsidP="00B057AB">
            <w:pPr>
              <w:pStyle w:val="Text"/>
              <w:widowControl w:val="0"/>
              <w:spacing w:before="0"/>
              <w:jc w:val="left"/>
              <w:rPr>
                <w:color w:val="000000"/>
                <w:sz w:val="22"/>
                <w:lang w:val="pt-BR"/>
              </w:rPr>
            </w:pPr>
            <w:r w:rsidRPr="00DC2BA7">
              <w:rPr>
                <w:color w:val="000000"/>
                <w:sz w:val="22"/>
                <w:lang w:val="pt-BR"/>
              </w:rPr>
              <w:t xml:space="preserve">Novartis Farma </w:t>
            </w:r>
            <w:r w:rsidR="0029684E">
              <w:rPr>
                <w:color w:val="000000"/>
                <w:sz w:val="22"/>
                <w:lang w:val="pt-BR"/>
              </w:rPr>
              <w:t>–</w:t>
            </w:r>
            <w:r w:rsidRPr="00DC2BA7">
              <w:rPr>
                <w:color w:val="000000"/>
                <w:sz w:val="22"/>
                <w:lang w:val="pt-BR"/>
              </w:rPr>
              <w:t xml:space="preserve"> Produtos Farmacêuticos, S.A.</w:t>
            </w:r>
          </w:p>
          <w:p w14:paraId="792365F7" w14:textId="77777777" w:rsidR="00A6340D" w:rsidRPr="00DC2BA7" w:rsidRDefault="00B60735" w:rsidP="00B057AB">
            <w:pPr>
              <w:widowControl w:val="0"/>
              <w:tabs>
                <w:tab w:val="left" w:pos="-720"/>
              </w:tabs>
              <w:suppressAutoHyphens/>
              <w:spacing w:line="240" w:lineRule="auto"/>
              <w:rPr>
                <w:color w:val="000000"/>
                <w:lang w:val="de-CH"/>
              </w:rPr>
            </w:pPr>
            <w:r w:rsidRPr="00DC2BA7">
              <w:rPr>
                <w:color w:val="000000"/>
                <w:lang w:val="pt-PT"/>
              </w:rPr>
              <w:t>Tel: +351 21 000 8600</w:t>
            </w:r>
          </w:p>
        </w:tc>
      </w:tr>
      <w:tr w:rsidR="00211724" w14:paraId="27F0DB93" w14:textId="77777777" w:rsidTr="00B87036">
        <w:trPr>
          <w:cantSplit/>
        </w:trPr>
        <w:tc>
          <w:tcPr>
            <w:tcW w:w="4678" w:type="dxa"/>
          </w:tcPr>
          <w:p w14:paraId="03767793" w14:textId="77777777" w:rsidR="00A6340D" w:rsidRPr="00DC2BA7" w:rsidRDefault="00B60735" w:rsidP="00B057AB">
            <w:pPr>
              <w:pStyle w:val="Smalltext120"/>
              <w:tabs>
                <w:tab w:val="left" w:pos="567"/>
              </w:tabs>
              <w:rPr>
                <w:b/>
                <w:sz w:val="22"/>
                <w:szCs w:val="22"/>
                <w:lang w:val="sv-SE"/>
              </w:rPr>
            </w:pPr>
            <w:r w:rsidRPr="00DC2BA7">
              <w:rPr>
                <w:b/>
                <w:sz w:val="22"/>
                <w:szCs w:val="22"/>
                <w:lang w:val="sv-SE"/>
              </w:rPr>
              <w:t>Hrvatska</w:t>
            </w:r>
          </w:p>
          <w:p w14:paraId="72D5EAB6" w14:textId="77777777" w:rsidR="00A6340D" w:rsidRPr="00DC2BA7" w:rsidRDefault="00B60735" w:rsidP="00B057AB">
            <w:pPr>
              <w:pStyle w:val="Smalltext120"/>
              <w:tabs>
                <w:tab w:val="left" w:pos="567"/>
              </w:tabs>
              <w:rPr>
                <w:sz w:val="22"/>
                <w:szCs w:val="22"/>
                <w:lang w:val="sv-SE"/>
              </w:rPr>
            </w:pPr>
            <w:r w:rsidRPr="00DC2BA7">
              <w:rPr>
                <w:sz w:val="22"/>
                <w:szCs w:val="22"/>
                <w:lang w:val="sv-SE"/>
              </w:rPr>
              <w:t>Novartis Hrvatska d.o.o.</w:t>
            </w:r>
          </w:p>
          <w:p w14:paraId="139A3DAF" w14:textId="77777777" w:rsidR="00A6340D" w:rsidRPr="00DC2BA7" w:rsidRDefault="00B60735" w:rsidP="00B057AB">
            <w:pPr>
              <w:pStyle w:val="Smalltext120"/>
              <w:tabs>
                <w:tab w:val="left" w:pos="567"/>
              </w:tabs>
              <w:rPr>
                <w:sz w:val="22"/>
                <w:szCs w:val="22"/>
              </w:rPr>
            </w:pPr>
            <w:r w:rsidRPr="00DC2BA7">
              <w:rPr>
                <w:sz w:val="22"/>
                <w:szCs w:val="22"/>
              </w:rPr>
              <w:t>Tel. +385 1 6274 220</w:t>
            </w:r>
          </w:p>
          <w:p w14:paraId="1F3D15E7" w14:textId="77777777" w:rsidR="00A6340D" w:rsidRPr="00DC2BA7" w:rsidRDefault="00A6340D" w:rsidP="00B057AB">
            <w:pPr>
              <w:widowControl w:val="0"/>
              <w:tabs>
                <w:tab w:val="left" w:pos="-720"/>
                <w:tab w:val="left" w:pos="4536"/>
              </w:tabs>
              <w:suppressAutoHyphens/>
              <w:spacing w:line="240" w:lineRule="auto"/>
              <w:rPr>
                <w:b/>
                <w:color w:val="000000"/>
                <w:lang w:val="fr-FR"/>
              </w:rPr>
            </w:pPr>
          </w:p>
        </w:tc>
        <w:tc>
          <w:tcPr>
            <w:tcW w:w="4678" w:type="dxa"/>
          </w:tcPr>
          <w:p w14:paraId="057E02A8" w14:textId="77777777" w:rsidR="00A6340D" w:rsidRPr="00DC2BA7" w:rsidRDefault="00B60735" w:rsidP="00B057AB">
            <w:pPr>
              <w:spacing w:line="240" w:lineRule="auto"/>
              <w:rPr>
                <w:b/>
                <w:noProof/>
                <w:color w:val="000000"/>
                <w:lang w:val="it-IT"/>
              </w:rPr>
            </w:pPr>
            <w:r w:rsidRPr="00DC2BA7">
              <w:rPr>
                <w:b/>
                <w:noProof/>
                <w:color w:val="000000"/>
                <w:lang w:val="it-IT"/>
              </w:rPr>
              <w:t>România</w:t>
            </w:r>
          </w:p>
          <w:p w14:paraId="4E38A24D" w14:textId="77777777" w:rsidR="00A6340D" w:rsidRPr="00DC2BA7" w:rsidRDefault="00B60735" w:rsidP="00B057AB">
            <w:pPr>
              <w:spacing w:line="240" w:lineRule="auto"/>
              <w:rPr>
                <w:noProof/>
                <w:color w:val="000000"/>
                <w:lang w:val="it-IT"/>
              </w:rPr>
            </w:pPr>
            <w:r w:rsidRPr="00DC2BA7">
              <w:rPr>
                <w:noProof/>
                <w:color w:val="000000"/>
                <w:lang w:val="it-IT"/>
              </w:rPr>
              <w:t>Novartis Pharma Services Romania SRL</w:t>
            </w:r>
          </w:p>
          <w:p w14:paraId="6DB73172" w14:textId="77777777" w:rsidR="00A6340D" w:rsidRPr="00DC2BA7" w:rsidRDefault="00B60735" w:rsidP="00B057AB">
            <w:pPr>
              <w:widowControl w:val="0"/>
              <w:tabs>
                <w:tab w:val="left" w:pos="-720"/>
              </w:tabs>
              <w:suppressAutoHyphens/>
              <w:spacing w:line="240" w:lineRule="auto"/>
              <w:rPr>
                <w:color w:val="000000"/>
                <w:lang w:val="de-CH"/>
              </w:rPr>
            </w:pPr>
            <w:r w:rsidRPr="00DC2BA7">
              <w:rPr>
                <w:noProof/>
                <w:color w:val="000000"/>
                <w:lang w:val="it-IT"/>
              </w:rPr>
              <w:t>Tel: +40 21 31299 01</w:t>
            </w:r>
          </w:p>
        </w:tc>
      </w:tr>
      <w:tr w:rsidR="00211724" w14:paraId="0F9FE5B9" w14:textId="77777777" w:rsidTr="00B87036">
        <w:trPr>
          <w:cantSplit/>
        </w:trPr>
        <w:tc>
          <w:tcPr>
            <w:tcW w:w="4678" w:type="dxa"/>
          </w:tcPr>
          <w:p w14:paraId="5E24654D" w14:textId="77777777" w:rsidR="00A6340D" w:rsidRPr="00DC2BA7" w:rsidRDefault="00B60735" w:rsidP="00B057AB">
            <w:pPr>
              <w:widowControl w:val="0"/>
              <w:spacing w:line="240" w:lineRule="auto"/>
              <w:rPr>
                <w:color w:val="000000"/>
              </w:rPr>
            </w:pPr>
            <w:r w:rsidRPr="00DC2BA7">
              <w:rPr>
                <w:b/>
                <w:color w:val="000000"/>
              </w:rPr>
              <w:t>Ireland</w:t>
            </w:r>
          </w:p>
          <w:p w14:paraId="354F1F14" w14:textId="77777777" w:rsidR="00A6340D" w:rsidRPr="00DC2BA7" w:rsidRDefault="00B60735" w:rsidP="00B057AB">
            <w:pPr>
              <w:widowControl w:val="0"/>
              <w:spacing w:line="240" w:lineRule="auto"/>
              <w:rPr>
                <w:color w:val="000000"/>
              </w:rPr>
            </w:pPr>
            <w:r w:rsidRPr="00DC2BA7">
              <w:rPr>
                <w:color w:val="000000"/>
              </w:rPr>
              <w:t>Novartis Ireland Limited</w:t>
            </w:r>
          </w:p>
          <w:p w14:paraId="37680F84" w14:textId="77777777" w:rsidR="00A6340D" w:rsidRPr="00DC2BA7" w:rsidRDefault="00B60735" w:rsidP="00B057AB">
            <w:pPr>
              <w:widowControl w:val="0"/>
              <w:spacing w:line="240" w:lineRule="auto"/>
              <w:rPr>
                <w:color w:val="000000"/>
              </w:rPr>
            </w:pPr>
            <w:r w:rsidRPr="00DC2BA7">
              <w:rPr>
                <w:color w:val="000000"/>
              </w:rPr>
              <w:t>Tel: +353 1 260 12 55</w:t>
            </w:r>
          </w:p>
          <w:p w14:paraId="2E281F35" w14:textId="77777777" w:rsidR="00A6340D" w:rsidRPr="00DC2BA7" w:rsidRDefault="00A6340D" w:rsidP="00B057AB">
            <w:pPr>
              <w:widowControl w:val="0"/>
              <w:tabs>
                <w:tab w:val="left" w:pos="-720"/>
              </w:tabs>
              <w:suppressAutoHyphens/>
              <w:spacing w:line="240" w:lineRule="auto"/>
              <w:rPr>
                <w:color w:val="000000"/>
              </w:rPr>
            </w:pPr>
          </w:p>
        </w:tc>
        <w:tc>
          <w:tcPr>
            <w:tcW w:w="4678" w:type="dxa"/>
          </w:tcPr>
          <w:p w14:paraId="54420F71" w14:textId="77777777" w:rsidR="00A6340D" w:rsidRPr="00DC2BA7" w:rsidRDefault="00B60735" w:rsidP="00B057AB">
            <w:pPr>
              <w:widowControl w:val="0"/>
              <w:spacing w:line="240" w:lineRule="auto"/>
              <w:rPr>
                <w:color w:val="000000"/>
                <w:lang w:val="sl-SI"/>
              </w:rPr>
            </w:pPr>
            <w:r w:rsidRPr="00DC2BA7">
              <w:rPr>
                <w:b/>
                <w:color w:val="000000"/>
                <w:lang w:val="sl-SI"/>
              </w:rPr>
              <w:t>Slovenija</w:t>
            </w:r>
          </w:p>
          <w:p w14:paraId="05573E11" w14:textId="77777777" w:rsidR="00A6340D" w:rsidRPr="00DC2BA7" w:rsidRDefault="00B60735" w:rsidP="00B057AB">
            <w:pPr>
              <w:widowControl w:val="0"/>
              <w:spacing w:line="240" w:lineRule="auto"/>
              <w:rPr>
                <w:color w:val="000000"/>
                <w:lang w:val="sl-SI"/>
              </w:rPr>
            </w:pPr>
            <w:r w:rsidRPr="00DC2BA7">
              <w:rPr>
                <w:color w:val="000000"/>
                <w:lang w:val="sl-SI"/>
              </w:rPr>
              <w:t>Novartis Pharma Services Inc.</w:t>
            </w:r>
          </w:p>
          <w:p w14:paraId="7EF4C7BF" w14:textId="77777777" w:rsidR="00A6340D" w:rsidRPr="00DC2BA7" w:rsidRDefault="00B60735" w:rsidP="00B057AB">
            <w:pPr>
              <w:widowControl w:val="0"/>
              <w:spacing w:line="240" w:lineRule="auto"/>
              <w:rPr>
                <w:color w:val="000000"/>
                <w:lang w:val="sl-SI"/>
              </w:rPr>
            </w:pPr>
            <w:r w:rsidRPr="00DC2BA7">
              <w:rPr>
                <w:color w:val="000000"/>
                <w:lang w:val="sl-SI"/>
              </w:rPr>
              <w:t>Tel: +386 1 300 75 50</w:t>
            </w:r>
          </w:p>
        </w:tc>
      </w:tr>
      <w:tr w:rsidR="00211724" w14:paraId="7D256919" w14:textId="77777777" w:rsidTr="00B87036">
        <w:trPr>
          <w:cantSplit/>
        </w:trPr>
        <w:tc>
          <w:tcPr>
            <w:tcW w:w="4678" w:type="dxa"/>
          </w:tcPr>
          <w:p w14:paraId="043C9D16" w14:textId="77777777" w:rsidR="00A6340D" w:rsidRPr="00DC2BA7" w:rsidRDefault="00B60735" w:rsidP="00B057AB">
            <w:pPr>
              <w:widowControl w:val="0"/>
              <w:spacing w:line="240" w:lineRule="auto"/>
              <w:rPr>
                <w:b/>
                <w:color w:val="000000"/>
                <w:lang w:val="is-IS"/>
              </w:rPr>
            </w:pPr>
            <w:r w:rsidRPr="00DC2BA7">
              <w:rPr>
                <w:b/>
                <w:color w:val="000000"/>
                <w:lang w:val="is-IS"/>
              </w:rPr>
              <w:t>Ísland</w:t>
            </w:r>
          </w:p>
          <w:p w14:paraId="24631548" w14:textId="77777777" w:rsidR="00A6340D" w:rsidRPr="00DC2BA7" w:rsidRDefault="00B60735" w:rsidP="00B057AB">
            <w:pPr>
              <w:widowControl w:val="0"/>
              <w:spacing w:line="240" w:lineRule="auto"/>
              <w:rPr>
                <w:color w:val="000000"/>
                <w:lang w:val="is-IS"/>
              </w:rPr>
            </w:pPr>
            <w:r w:rsidRPr="00DC2BA7">
              <w:rPr>
                <w:color w:val="000000"/>
                <w:lang w:val="is-IS"/>
              </w:rPr>
              <w:t>Vistor hf.</w:t>
            </w:r>
          </w:p>
          <w:p w14:paraId="08343F28" w14:textId="77777777" w:rsidR="00A6340D" w:rsidRPr="00DC2BA7" w:rsidRDefault="00B60735" w:rsidP="00B057AB">
            <w:pPr>
              <w:widowControl w:val="0"/>
              <w:tabs>
                <w:tab w:val="left" w:pos="-720"/>
              </w:tabs>
              <w:suppressAutoHyphens/>
              <w:spacing w:line="240" w:lineRule="auto"/>
              <w:rPr>
                <w:color w:val="000000"/>
                <w:lang w:val="is-IS"/>
              </w:rPr>
            </w:pPr>
            <w:r w:rsidRPr="00DC2BA7">
              <w:rPr>
                <w:noProof/>
                <w:color w:val="000000"/>
                <w:lang w:val="it-IT"/>
              </w:rPr>
              <w:t>S</w:t>
            </w:r>
            <w:r w:rsidRPr="00DC2BA7">
              <w:rPr>
                <w:noProof/>
                <w:color w:val="000000"/>
                <w:lang w:val="cs-CZ"/>
              </w:rPr>
              <w:t>í</w:t>
            </w:r>
            <w:r w:rsidRPr="00DC2BA7">
              <w:rPr>
                <w:noProof/>
                <w:color w:val="000000"/>
                <w:lang w:val="it-IT"/>
              </w:rPr>
              <w:t>mi</w:t>
            </w:r>
            <w:r w:rsidRPr="00DC2BA7">
              <w:rPr>
                <w:color w:val="000000"/>
                <w:lang w:val="is-IS"/>
              </w:rPr>
              <w:t>: +354 535 7000</w:t>
            </w:r>
          </w:p>
          <w:p w14:paraId="57678665" w14:textId="77777777" w:rsidR="00A6340D" w:rsidRPr="00DC2BA7" w:rsidRDefault="00A6340D" w:rsidP="00B057AB">
            <w:pPr>
              <w:widowControl w:val="0"/>
              <w:spacing w:line="240" w:lineRule="auto"/>
              <w:rPr>
                <w:b/>
                <w:color w:val="000000"/>
                <w:lang w:val="it-IT"/>
              </w:rPr>
            </w:pPr>
          </w:p>
        </w:tc>
        <w:tc>
          <w:tcPr>
            <w:tcW w:w="4678" w:type="dxa"/>
          </w:tcPr>
          <w:p w14:paraId="399BB89E" w14:textId="77777777" w:rsidR="00A6340D" w:rsidRPr="00DC2BA7" w:rsidRDefault="00B60735" w:rsidP="00B057AB">
            <w:pPr>
              <w:widowControl w:val="0"/>
              <w:tabs>
                <w:tab w:val="left" w:pos="-720"/>
              </w:tabs>
              <w:suppressAutoHyphens/>
              <w:spacing w:line="240" w:lineRule="auto"/>
              <w:rPr>
                <w:b/>
                <w:color w:val="000000"/>
                <w:lang w:val="sk-SK"/>
              </w:rPr>
            </w:pPr>
            <w:r w:rsidRPr="00DC2BA7">
              <w:rPr>
                <w:b/>
                <w:color w:val="000000"/>
                <w:lang w:val="sk-SK"/>
              </w:rPr>
              <w:t>Slovenská republika</w:t>
            </w:r>
          </w:p>
          <w:p w14:paraId="26065CC4" w14:textId="77777777" w:rsidR="00A6340D" w:rsidRPr="00DC2BA7" w:rsidRDefault="00B60735" w:rsidP="00B057AB">
            <w:pPr>
              <w:widowControl w:val="0"/>
              <w:spacing w:line="240" w:lineRule="auto"/>
              <w:rPr>
                <w:i/>
                <w:color w:val="000000"/>
                <w:lang w:val="sk-SK"/>
              </w:rPr>
            </w:pPr>
            <w:r w:rsidRPr="00DC2BA7">
              <w:rPr>
                <w:color w:val="000000"/>
                <w:lang w:val="sk-SK"/>
              </w:rPr>
              <w:t>Novartis Slovakia s.r.o.</w:t>
            </w:r>
          </w:p>
          <w:p w14:paraId="5D219D19" w14:textId="77777777" w:rsidR="00A6340D" w:rsidRPr="00DC2BA7" w:rsidRDefault="00B60735" w:rsidP="00B057AB">
            <w:pPr>
              <w:widowControl w:val="0"/>
              <w:spacing w:line="240" w:lineRule="auto"/>
              <w:rPr>
                <w:color w:val="000000"/>
                <w:lang w:val="sk-SK"/>
              </w:rPr>
            </w:pPr>
            <w:r w:rsidRPr="00DC2BA7">
              <w:rPr>
                <w:color w:val="000000"/>
                <w:lang w:val="sk-SK"/>
              </w:rPr>
              <w:t>Tel: +421 2 5542 5439</w:t>
            </w:r>
          </w:p>
          <w:p w14:paraId="6D94B660" w14:textId="77777777" w:rsidR="00A6340D" w:rsidRPr="00DC2BA7" w:rsidRDefault="00A6340D" w:rsidP="00B057AB">
            <w:pPr>
              <w:widowControl w:val="0"/>
              <w:tabs>
                <w:tab w:val="left" w:pos="-720"/>
              </w:tabs>
              <w:suppressAutoHyphens/>
              <w:spacing w:line="240" w:lineRule="auto"/>
              <w:rPr>
                <w:b/>
                <w:color w:val="000000"/>
                <w:lang w:val="sk-SK"/>
              </w:rPr>
            </w:pPr>
          </w:p>
        </w:tc>
      </w:tr>
      <w:tr w:rsidR="00211724" w:rsidRPr="00410B74" w14:paraId="6582FFC6" w14:textId="77777777" w:rsidTr="00B87036">
        <w:trPr>
          <w:cantSplit/>
        </w:trPr>
        <w:tc>
          <w:tcPr>
            <w:tcW w:w="4678" w:type="dxa"/>
          </w:tcPr>
          <w:p w14:paraId="1F3DD766" w14:textId="77777777" w:rsidR="00A6340D" w:rsidRPr="00DC2BA7" w:rsidRDefault="00B60735" w:rsidP="00B057AB">
            <w:pPr>
              <w:widowControl w:val="0"/>
              <w:spacing w:line="240" w:lineRule="auto"/>
              <w:rPr>
                <w:color w:val="000000"/>
                <w:lang w:val="pt-BR"/>
              </w:rPr>
            </w:pPr>
            <w:r w:rsidRPr="00DC2BA7">
              <w:rPr>
                <w:b/>
                <w:color w:val="000000"/>
                <w:lang w:val="pt-BR"/>
              </w:rPr>
              <w:t>Italia</w:t>
            </w:r>
          </w:p>
          <w:p w14:paraId="227D2C83" w14:textId="77777777" w:rsidR="00A6340D" w:rsidRPr="00DC2BA7" w:rsidRDefault="00B60735" w:rsidP="00B057AB">
            <w:pPr>
              <w:widowControl w:val="0"/>
              <w:spacing w:line="240" w:lineRule="auto"/>
              <w:rPr>
                <w:color w:val="000000"/>
                <w:lang w:val="pt-BR"/>
              </w:rPr>
            </w:pPr>
            <w:r w:rsidRPr="00DC2BA7">
              <w:rPr>
                <w:color w:val="000000"/>
                <w:lang w:val="pt-BR"/>
              </w:rPr>
              <w:t>Novartis Farma S.p.A.</w:t>
            </w:r>
          </w:p>
          <w:p w14:paraId="372169DE" w14:textId="77777777" w:rsidR="00A6340D" w:rsidRPr="00DC2BA7" w:rsidRDefault="00B60735" w:rsidP="00B057AB">
            <w:pPr>
              <w:widowControl w:val="0"/>
              <w:spacing w:line="240" w:lineRule="auto"/>
              <w:rPr>
                <w:b/>
                <w:color w:val="000000"/>
                <w:lang w:val="pt-PT"/>
              </w:rPr>
            </w:pPr>
            <w:r w:rsidRPr="00DC2BA7">
              <w:rPr>
                <w:color w:val="000000"/>
                <w:lang w:val="it-IT"/>
              </w:rPr>
              <w:t>Tel: +39 02 96 54 1</w:t>
            </w:r>
          </w:p>
        </w:tc>
        <w:tc>
          <w:tcPr>
            <w:tcW w:w="4678" w:type="dxa"/>
          </w:tcPr>
          <w:p w14:paraId="17E7400B" w14:textId="77777777" w:rsidR="00A6340D" w:rsidRPr="00DC2BA7" w:rsidRDefault="00B60735" w:rsidP="00B057AB">
            <w:pPr>
              <w:widowControl w:val="0"/>
              <w:tabs>
                <w:tab w:val="left" w:pos="-720"/>
                <w:tab w:val="left" w:pos="4536"/>
              </w:tabs>
              <w:suppressAutoHyphens/>
              <w:spacing w:line="240" w:lineRule="auto"/>
              <w:rPr>
                <w:color w:val="000000"/>
                <w:lang w:val="fi-FI"/>
              </w:rPr>
            </w:pPr>
            <w:r w:rsidRPr="00DC2BA7">
              <w:rPr>
                <w:b/>
                <w:color w:val="000000"/>
                <w:lang w:val="fi-FI"/>
              </w:rPr>
              <w:t>Suomi/Finland</w:t>
            </w:r>
          </w:p>
          <w:p w14:paraId="1D90AA09" w14:textId="77777777" w:rsidR="00A6340D" w:rsidRPr="00DC2BA7" w:rsidRDefault="00B60735" w:rsidP="00B057AB">
            <w:pPr>
              <w:widowControl w:val="0"/>
              <w:spacing w:line="240" w:lineRule="auto"/>
              <w:rPr>
                <w:color w:val="000000"/>
                <w:lang w:val="fi-FI"/>
              </w:rPr>
            </w:pPr>
            <w:r w:rsidRPr="00DC2BA7">
              <w:rPr>
                <w:color w:val="000000"/>
                <w:lang w:val="fi-FI"/>
              </w:rPr>
              <w:t>Novartis Finland Oy</w:t>
            </w:r>
          </w:p>
          <w:p w14:paraId="51D7CC0C" w14:textId="77777777" w:rsidR="00A6340D" w:rsidRPr="00DC2BA7" w:rsidRDefault="00B60735" w:rsidP="00B057AB">
            <w:pPr>
              <w:widowControl w:val="0"/>
              <w:spacing w:line="240" w:lineRule="auto"/>
              <w:rPr>
                <w:color w:val="000000"/>
                <w:lang w:val="fi-FI"/>
              </w:rPr>
            </w:pPr>
            <w:r w:rsidRPr="00DC2BA7">
              <w:rPr>
                <w:color w:val="000000"/>
                <w:lang w:val="fi-FI"/>
              </w:rPr>
              <w:t>Puh/Tel: +</w:t>
            </w:r>
            <w:r w:rsidRPr="00DC2BA7">
              <w:rPr>
                <w:color w:val="000000"/>
                <w:lang w:val="sv-SE" w:bidi="he-IL"/>
              </w:rPr>
              <w:t>358 (0)10 6133 200</w:t>
            </w:r>
          </w:p>
          <w:p w14:paraId="5EBBCBB6" w14:textId="77777777" w:rsidR="00A6340D" w:rsidRPr="00DC2BA7" w:rsidRDefault="00A6340D" w:rsidP="00B057AB">
            <w:pPr>
              <w:widowControl w:val="0"/>
              <w:tabs>
                <w:tab w:val="left" w:pos="-720"/>
              </w:tabs>
              <w:suppressAutoHyphens/>
              <w:spacing w:line="240" w:lineRule="auto"/>
              <w:rPr>
                <w:b/>
                <w:color w:val="000000"/>
                <w:lang w:val="sv-SE"/>
              </w:rPr>
            </w:pPr>
          </w:p>
        </w:tc>
      </w:tr>
      <w:tr w:rsidR="00211724" w:rsidRPr="00410B74" w14:paraId="72E53D60" w14:textId="77777777" w:rsidTr="00B87036">
        <w:trPr>
          <w:cantSplit/>
        </w:trPr>
        <w:tc>
          <w:tcPr>
            <w:tcW w:w="4678" w:type="dxa"/>
          </w:tcPr>
          <w:p w14:paraId="6D9B3607" w14:textId="77777777" w:rsidR="00A6340D" w:rsidRPr="00DC2BA7" w:rsidRDefault="00B60735" w:rsidP="00B057AB">
            <w:pPr>
              <w:widowControl w:val="0"/>
              <w:spacing w:line="240" w:lineRule="auto"/>
              <w:rPr>
                <w:b/>
                <w:color w:val="000000"/>
                <w:lang w:val="el-GR"/>
              </w:rPr>
            </w:pPr>
            <w:r w:rsidRPr="00DC2BA7">
              <w:rPr>
                <w:b/>
                <w:color w:val="000000"/>
                <w:lang w:val="el-GR"/>
              </w:rPr>
              <w:t>Κύπρος</w:t>
            </w:r>
          </w:p>
          <w:p w14:paraId="7674A858" w14:textId="77777777" w:rsidR="00A6340D" w:rsidRPr="00DC2BA7" w:rsidRDefault="00B60735" w:rsidP="00B057AB">
            <w:pPr>
              <w:widowControl w:val="0"/>
              <w:spacing w:line="240" w:lineRule="auto"/>
              <w:rPr>
                <w:color w:val="000000"/>
                <w:lang w:val="el-GR"/>
              </w:rPr>
            </w:pPr>
            <w:r w:rsidRPr="00DC2BA7">
              <w:rPr>
                <w:color w:val="000000"/>
                <w:lang w:val="fr-FR" w:bidi="he-IL"/>
              </w:rPr>
              <w:t>Novartis Pharma Services Inc.</w:t>
            </w:r>
          </w:p>
          <w:p w14:paraId="746B3745" w14:textId="77777777" w:rsidR="00A6340D" w:rsidRPr="00DC2BA7" w:rsidRDefault="00B60735" w:rsidP="00B057AB">
            <w:pPr>
              <w:widowControl w:val="0"/>
              <w:tabs>
                <w:tab w:val="left" w:pos="-720"/>
              </w:tabs>
              <w:suppressAutoHyphens/>
              <w:spacing w:line="240" w:lineRule="auto"/>
              <w:rPr>
                <w:color w:val="000000"/>
                <w:lang w:val="el-GR"/>
              </w:rPr>
            </w:pPr>
            <w:r w:rsidRPr="00DC2BA7">
              <w:rPr>
                <w:color w:val="000000"/>
                <w:lang w:val="el-GR"/>
              </w:rPr>
              <w:t>Τηλ: +</w:t>
            </w:r>
            <w:r w:rsidRPr="00DC2BA7">
              <w:rPr>
                <w:color w:val="000000"/>
                <w:lang w:val="sv-SE"/>
              </w:rPr>
              <w:t>357 22 690 690</w:t>
            </w:r>
          </w:p>
          <w:p w14:paraId="50344348" w14:textId="77777777" w:rsidR="00A6340D" w:rsidRPr="00DC2BA7" w:rsidRDefault="00A6340D" w:rsidP="00B057AB">
            <w:pPr>
              <w:widowControl w:val="0"/>
              <w:spacing w:line="240" w:lineRule="auto"/>
              <w:rPr>
                <w:b/>
                <w:color w:val="000000"/>
                <w:lang w:val="el-GR"/>
              </w:rPr>
            </w:pPr>
          </w:p>
        </w:tc>
        <w:tc>
          <w:tcPr>
            <w:tcW w:w="4678" w:type="dxa"/>
          </w:tcPr>
          <w:p w14:paraId="00060CAF" w14:textId="77777777" w:rsidR="00A6340D" w:rsidRPr="00DC2BA7" w:rsidRDefault="00B60735" w:rsidP="00B057AB">
            <w:pPr>
              <w:widowControl w:val="0"/>
              <w:tabs>
                <w:tab w:val="left" w:pos="-720"/>
                <w:tab w:val="left" w:pos="4536"/>
              </w:tabs>
              <w:suppressAutoHyphens/>
              <w:spacing w:line="240" w:lineRule="auto"/>
              <w:rPr>
                <w:b/>
                <w:color w:val="000000"/>
                <w:lang w:val="sv-SE"/>
              </w:rPr>
            </w:pPr>
            <w:r w:rsidRPr="00DC2BA7">
              <w:rPr>
                <w:b/>
                <w:color w:val="000000"/>
                <w:lang w:val="sv-SE"/>
              </w:rPr>
              <w:t>Sverige</w:t>
            </w:r>
          </w:p>
          <w:p w14:paraId="03213BCB" w14:textId="77777777" w:rsidR="00A6340D" w:rsidRPr="00DC2BA7" w:rsidRDefault="00B60735" w:rsidP="00B057AB">
            <w:pPr>
              <w:widowControl w:val="0"/>
              <w:spacing w:line="240" w:lineRule="auto"/>
              <w:rPr>
                <w:color w:val="000000"/>
                <w:lang w:val="sv-SE"/>
              </w:rPr>
            </w:pPr>
            <w:r w:rsidRPr="00DC2BA7">
              <w:rPr>
                <w:color w:val="000000"/>
                <w:lang w:val="sv-SE"/>
              </w:rPr>
              <w:t>Novartis Sverige AB</w:t>
            </w:r>
          </w:p>
          <w:p w14:paraId="2CFF804A" w14:textId="77777777" w:rsidR="00A6340D" w:rsidRPr="00DC2BA7" w:rsidRDefault="00B60735" w:rsidP="00B057AB">
            <w:pPr>
              <w:widowControl w:val="0"/>
              <w:spacing w:line="240" w:lineRule="auto"/>
              <w:rPr>
                <w:color w:val="000000"/>
                <w:lang w:val="sv-SE"/>
              </w:rPr>
            </w:pPr>
            <w:r w:rsidRPr="00DC2BA7">
              <w:rPr>
                <w:color w:val="000000"/>
                <w:lang w:val="sv-SE"/>
              </w:rPr>
              <w:t>Tel: +46 8 732 32 00</w:t>
            </w:r>
          </w:p>
          <w:p w14:paraId="60E95816" w14:textId="77777777" w:rsidR="00A6340D" w:rsidRPr="00DC2BA7" w:rsidRDefault="00A6340D" w:rsidP="00B057AB">
            <w:pPr>
              <w:widowControl w:val="0"/>
              <w:tabs>
                <w:tab w:val="left" w:pos="-720"/>
                <w:tab w:val="left" w:pos="4536"/>
              </w:tabs>
              <w:suppressAutoHyphens/>
              <w:spacing w:line="240" w:lineRule="auto"/>
              <w:rPr>
                <w:b/>
                <w:color w:val="000000"/>
                <w:lang w:val="fi-FI"/>
              </w:rPr>
            </w:pPr>
          </w:p>
        </w:tc>
      </w:tr>
      <w:tr w:rsidR="00211724" w14:paraId="29353E75" w14:textId="77777777" w:rsidTr="00B87036">
        <w:trPr>
          <w:cantSplit/>
        </w:trPr>
        <w:tc>
          <w:tcPr>
            <w:tcW w:w="4678" w:type="dxa"/>
          </w:tcPr>
          <w:p w14:paraId="5F706F9A" w14:textId="77777777" w:rsidR="00A6340D" w:rsidRPr="00DC2BA7" w:rsidRDefault="00B60735" w:rsidP="00B057AB">
            <w:pPr>
              <w:widowControl w:val="0"/>
              <w:spacing w:line="240" w:lineRule="auto"/>
              <w:rPr>
                <w:b/>
                <w:color w:val="000000"/>
                <w:lang w:val="lv-LV"/>
              </w:rPr>
            </w:pPr>
            <w:r w:rsidRPr="00DC2BA7">
              <w:rPr>
                <w:b/>
                <w:color w:val="000000"/>
                <w:lang w:val="lv-LV"/>
              </w:rPr>
              <w:t>Latvija</w:t>
            </w:r>
          </w:p>
          <w:p w14:paraId="77765E27" w14:textId="77777777" w:rsidR="00A6340D" w:rsidRPr="00DC2BA7" w:rsidRDefault="00B60735" w:rsidP="00B057AB">
            <w:pPr>
              <w:widowControl w:val="0"/>
              <w:spacing w:line="240" w:lineRule="auto"/>
              <w:rPr>
                <w:color w:val="000000"/>
                <w:lang w:val="lv-LV"/>
              </w:rPr>
            </w:pPr>
            <w:r w:rsidRPr="00DC2BA7">
              <w:rPr>
                <w:lang w:val="it-IT"/>
              </w:rPr>
              <w:t>SIA Novartis Baltics</w:t>
            </w:r>
          </w:p>
          <w:p w14:paraId="1306FE00" w14:textId="77777777" w:rsidR="00A6340D" w:rsidRPr="00DC2BA7" w:rsidRDefault="00B60735" w:rsidP="00B057AB">
            <w:pPr>
              <w:widowControl w:val="0"/>
              <w:tabs>
                <w:tab w:val="left" w:pos="-720"/>
              </w:tabs>
              <w:suppressAutoHyphens/>
              <w:spacing w:line="240" w:lineRule="auto"/>
              <w:rPr>
                <w:color w:val="000000"/>
                <w:lang w:val="lv-LV"/>
              </w:rPr>
            </w:pPr>
            <w:r w:rsidRPr="00DC2BA7">
              <w:rPr>
                <w:color w:val="000000"/>
                <w:lang w:val="lv-LV"/>
              </w:rPr>
              <w:t>Tel: +371 67 887 070</w:t>
            </w:r>
          </w:p>
          <w:p w14:paraId="0E4AF4FC" w14:textId="77777777" w:rsidR="00A6340D" w:rsidRPr="00DC2BA7" w:rsidRDefault="00A6340D" w:rsidP="00B057AB">
            <w:pPr>
              <w:widowControl w:val="0"/>
              <w:tabs>
                <w:tab w:val="left" w:pos="-720"/>
              </w:tabs>
              <w:suppressAutoHyphens/>
              <w:spacing w:line="240" w:lineRule="auto"/>
              <w:rPr>
                <w:color w:val="000000"/>
                <w:lang w:val="fi-FI"/>
              </w:rPr>
            </w:pPr>
          </w:p>
        </w:tc>
        <w:tc>
          <w:tcPr>
            <w:tcW w:w="4678" w:type="dxa"/>
          </w:tcPr>
          <w:p w14:paraId="447A7708" w14:textId="77777777" w:rsidR="00A6340D" w:rsidRPr="00A2093F" w:rsidRDefault="00A6340D" w:rsidP="00B057AB">
            <w:pPr>
              <w:widowControl w:val="0"/>
              <w:spacing w:line="240" w:lineRule="auto"/>
              <w:rPr>
                <w:color w:val="000000"/>
                <w:lang w:val="en-US"/>
              </w:rPr>
            </w:pPr>
          </w:p>
        </w:tc>
      </w:tr>
    </w:tbl>
    <w:p w14:paraId="7AA9CC17" w14:textId="77777777" w:rsidR="00766995" w:rsidRPr="00DC2BA7" w:rsidRDefault="00B60735" w:rsidP="00535973">
      <w:pPr>
        <w:widowControl w:val="0"/>
        <w:numPr>
          <w:ilvl w:val="12"/>
          <w:numId w:val="0"/>
        </w:numPr>
        <w:spacing w:line="240" w:lineRule="auto"/>
        <w:ind w:right="-2"/>
        <w:rPr>
          <w:b/>
          <w:bCs/>
          <w:lang w:val="sv-SE"/>
        </w:rPr>
      </w:pPr>
      <w:r w:rsidRPr="00DC2BA7">
        <w:rPr>
          <w:b/>
          <w:bCs/>
          <w:lang w:val="sv-SE"/>
        </w:rPr>
        <w:t>Denna bipacksedel ändrades senast</w:t>
      </w:r>
    </w:p>
    <w:p w14:paraId="5F079A65" w14:textId="77777777" w:rsidR="00766995" w:rsidRPr="00DC2BA7" w:rsidRDefault="00766995" w:rsidP="00535973">
      <w:pPr>
        <w:widowControl w:val="0"/>
        <w:numPr>
          <w:ilvl w:val="12"/>
          <w:numId w:val="0"/>
        </w:numPr>
        <w:spacing w:line="240" w:lineRule="auto"/>
        <w:ind w:right="-2"/>
        <w:rPr>
          <w:bCs/>
          <w:lang w:val="sv-SE"/>
        </w:rPr>
      </w:pPr>
    </w:p>
    <w:p w14:paraId="41BB0143" w14:textId="77777777" w:rsidR="00766995" w:rsidRPr="00DC2BA7" w:rsidRDefault="00B60735" w:rsidP="00535973">
      <w:pPr>
        <w:keepNext/>
        <w:numPr>
          <w:ilvl w:val="12"/>
          <w:numId w:val="0"/>
        </w:numPr>
        <w:spacing w:line="240" w:lineRule="auto"/>
        <w:rPr>
          <w:b/>
          <w:noProof/>
          <w:szCs w:val="24"/>
          <w:lang w:val="sv-SE"/>
        </w:rPr>
      </w:pPr>
      <w:r w:rsidRPr="00DC2BA7">
        <w:rPr>
          <w:b/>
          <w:noProof/>
          <w:szCs w:val="24"/>
          <w:lang w:val="sv-SE"/>
        </w:rPr>
        <w:t>Övriga informationskällor</w:t>
      </w:r>
    </w:p>
    <w:p w14:paraId="3E2C48BF" w14:textId="77777777" w:rsidR="00766995" w:rsidRPr="00DC2BA7" w:rsidRDefault="00B60735" w:rsidP="00B057AB">
      <w:pPr>
        <w:widowControl w:val="0"/>
        <w:numPr>
          <w:ilvl w:val="12"/>
          <w:numId w:val="0"/>
        </w:numPr>
        <w:spacing w:line="240" w:lineRule="auto"/>
        <w:ind w:right="-2"/>
        <w:jc w:val="both"/>
        <w:rPr>
          <w:noProof/>
          <w:lang w:val="sv-SE"/>
        </w:rPr>
      </w:pPr>
      <w:r w:rsidRPr="00DC2BA7">
        <w:rPr>
          <w:noProof/>
          <w:szCs w:val="24"/>
          <w:lang w:val="sv-SE"/>
        </w:rPr>
        <w:t xml:space="preserve">Ytterligare information om detta läkemedel finns på Europeiska läkemedelsmyndighetens webbplats </w:t>
      </w:r>
      <w:hyperlink r:id="rId65" w:history="1">
        <w:r w:rsidR="0029684E" w:rsidRPr="00754D41">
          <w:rPr>
            <w:rStyle w:val="Hyperlink"/>
            <w:noProof/>
            <w:szCs w:val="24"/>
            <w:lang w:val="sv-SE"/>
          </w:rPr>
          <w:t>http://www.ema.europa.eu</w:t>
        </w:r>
      </w:hyperlink>
    </w:p>
    <w:p w14:paraId="43EFA652" w14:textId="77777777" w:rsidR="00A840CB" w:rsidRPr="00DC2BA7" w:rsidRDefault="00B60735" w:rsidP="00B057AB">
      <w:pPr>
        <w:widowControl w:val="0"/>
        <w:tabs>
          <w:tab w:val="clear" w:pos="567"/>
        </w:tabs>
        <w:spacing w:line="240" w:lineRule="auto"/>
        <w:ind w:right="-449"/>
        <w:rPr>
          <w:b/>
          <w:color w:val="000000"/>
          <w:lang w:val="sv-SE"/>
        </w:rPr>
      </w:pPr>
      <w:r w:rsidRPr="00DC2BA7">
        <w:rPr>
          <w:noProof/>
          <w:lang w:val="sv-SE"/>
        </w:rPr>
        <w:br w:type="page"/>
      </w:r>
      <w:r w:rsidR="007E00A1" w:rsidRPr="00DC2BA7">
        <w:rPr>
          <w:b/>
          <w:color w:val="000000"/>
          <w:lang w:val="sv-SE"/>
        </w:rPr>
        <w:lastRenderedPageBreak/>
        <w:t>INSTRUKTIONER FÖR ANVÄNDNING AV</w:t>
      </w:r>
      <w:r w:rsidRPr="00DC2BA7">
        <w:rPr>
          <w:b/>
          <w:color w:val="000000"/>
          <w:lang w:val="sv-SE"/>
        </w:rPr>
        <w:t xml:space="preserve"> XOLAIR FÖRFYLLD SPRUTA</w:t>
      </w:r>
    </w:p>
    <w:p w14:paraId="5BCC76F2" w14:textId="77777777" w:rsidR="00A840CB" w:rsidRPr="00DC2BA7" w:rsidRDefault="00A840CB" w:rsidP="00B057AB">
      <w:pPr>
        <w:widowControl w:val="0"/>
        <w:tabs>
          <w:tab w:val="clear" w:pos="567"/>
        </w:tabs>
        <w:spacing w:line="240" w:lineRule="auto"/>
        <w:ind w:right="-449"/>
        <w:rPr>
          <w:color w:val="000000"/>
          <w:lang w:val="sv-SE"/>
        </w:rPr>
      </w:pPr>
    </w:p>
    <w:p w14:paraId="4DFC15FA" w14:textId="77777777" w:rsidR="00B60470" w:rsidRPr="00DC2BA7" w:rsidRDefault="00B60735" w:rsidP="00B057AB">
      <w:pPr>
        <w:widowControl w:val="0"/>
        <w:tabs>
          <w:tab w:val="clear" w:pos="567"/>
        </w:tabs>
        <w:spacing w:line="240" w:lineRule="auto"/>
        <w:ind w:right="-446"/>
        <w:rPr>
          <w:color w:val="000000"/>
          <w:lang w:val="sv-SE"/>
        </w:rPr>
      </w:pPr>
      <w:r w:rsidRPr="00DC2BA7">
        <w:rPr>
          <w:color w:val="000000"/>
          <w:lang w:val="sv-SE"/>
        </w:rPr>
        <w:t xml:space="preserve">Läs igenom HELA instruktionen innan injektion. Om din läkare anser att du själv eller en annan person (t ex anhörig) skulle kunna använda Xolair-injektionerna hemma, måste ni utbildas av läkare, sjuksköterska eller apotekspersonal innan injektion. Barn </w:t>
      </w:r>
      <w:r w:rsidR="005E2D77" w:rsidRPr="00DC2BA7">
        <w:rPr>
          <w:color w:val="000000"/>
          <w:lang w:val="sv-SE"/>
        </w:rPr>
        <w:t>(från 6 och upp till 12 år)</w:t>
      </w:r>
      <w:r w:rsidRPr="00DC2BA7">
        <w:rPr>
          <w:color w:val="000000"/>
          <w:lang w:val="sv-SE"/>
        </w:rPr>
        <w:t xml:space="preserve"> förväntas inte injicera Xolair själva, men om läkaren anser det lämpligt, kan t ex en vårdnadshavare injicera Xolair efter genomgången utbildning. Kartongen innehåller Xolair förfylld spruta, som ligger förseglad i ett plasttråg.</w:t>
      </w:r>
    </w:p>
    <w:p w14:paraId="5AE3FF85" w14:textId="77777777" w:rsidR="00A840CB" w:rsidRPr="00DC2BA7" w:rsidRDefault="00A840CB" w:rsidP="00B057AB">
      <w:pPr>
        <w:widowControl w:val="0"/>
        <w:tabs>
          <w:tab w:val="clear" w:pos="567"/>
        </w:tabs>
        <w:spacing w:line="240" w:lineRule="auto"/>
        <w:ind w:right="-446"/>
        <w:rPr>
          <w:color w:val="000000"/>
          <w:lang w:val="sv-SE"/>
        </w:rPr>
      </w:pPr>
    </w:p>
    <w:p w14:paraId="77CE7A23" w14:textId="77777777" w:rsidR="00A840CB" w:rsidRPr="00DC2BA7" w:rsidRDefault="00B60735" w:rsidP="00535973">
      <w:pPr>
        <w:keepNext/>
        <w:widowControl w:val="0"/>
        <w:tabs>
          <w:tab w:val="clear" w:pos="567"/>
        </w:tabs>
        <w:spacing w:line="240" w:lineRule="auto"/>
        <w:rPr>
          <w:b/>
          <w:lang w:val="sv-SE"/>
        </w:rPr>
      </w:pPr>
      <w:r w:rsidRPr="00DC2BA7">
        <w:rPr>
          <w:b/>
          <w:lang w:val="sv-SE"/>
        </w:rPr>
        <w:t xml:space="preserve">Xolair 150 mg </w:t>
      </w:r>
      <w:r w:rsidR="0029684E">
        <w:rPr>
          <w:b/>
          <w:lang w:val="sv-SE"/>
        </w:rPr>
        <w:t xml:space="preserve">injektionsvätska, lösning i </w:t>
      </w:r>
      <w:r w:rsidRPr="00DC2BA7">
        <w:rPr>
          <w:b/>
          <w:lang w:val="sv-SE"/>
        </w:rPr>
        <w:t>förfylld spruta</w:t>
      </w:r>
    </w:p>
    <w:p w14:paraId="47309556" w14:textId="77777777" w:rsidR="00A840CB" w:rsidRPr="00DC2BA7" w:rsidRDefault="00B60735" w:rsidP="00535973">
      <w:pPr>
        <w:keepNext/>
        <w:widowControl w:val="0"/>
        <w:tabs>
          <w:tab w:val="clear" w:pos="567"/>
        </w:tabs>
        <w:spacing w:line="240" w:lineRule="auto"/>
        <w:rPr>
          <w:lang w:val="sv-SE"/>
        </w:rPr>
      </w:pPr>
      <w:r w:rsidRPr="00DC2BA7">
        <w:rPr>
          <w:noProof/>
          <w:lang w:val="en-US"/>
        </w:rPr>
        <mc:AlternateContent>
          <mc:Choice Requires="wps">
            <w:drawing>
              <wp:anchor distT="0" distB="0" distL="114300" distR="114300" simplePos="0" relativeHeight="251801600" behindDoc="0" locked="0" layoutInCell="1" allowOverlap="1" wp14:anchorId="55FEFE33" wp14:editId="326AD7EC">
                <wp:simplePos x="0" y="0"/>
                <wp:positionH relativeFrom="column">
                  <wp:posOffset>2568575</wp:posOffset>
                </wp:positionH>
                <wp:positionV relativeFrom="paragraph">
                  <wp:posOffset>93345</wp:posOffset>
                </wp:positionV>
                <wp:extent cx="953770" cy="266065"/>
                <wp:effectExtent l="0" t="0" r="0" b="0"/>
                <wp:wrapNone/>
                <wp:docPr id="184" name="Text Box 1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53770" cy="2660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AFF30CF" w14:textId="77777777" w:rsidR="00F904B9" w:rsidRDefault="00B60735" w:rsidP="00A840CB">
                            <w:pPr>
                              <w:jc w:val="center"/>
                              <w:rPr>
                                <w:rFonts w:ascii="Calibri" w:hAnsi="Calibri"/>
                              </w:rPr>
                            </w:pPr>
                            <w:r>
                              <w:rPr>
                                <w:rFonts w:ascii="Calibri" w:hAnsi="Calibri"/>
                              </w:rPr>
                              <w:t>Fingergrepp</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5FEFE33" id="Text Box 156" o:spid="_x0000_s1344" type="#_x0000_t202" style="position:absolute;margin-left:202.25pt;margin-top:7.35pt;width:75.1pt;height:20.95pt;z-index:251801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l1Qw7gEAALgDAAAOAAAAZHJzL2Uyb0RvYy54bWysU9uO0zAQfUfiHyy/07TdXtio6Qq6KkJa&#10;FqSFD3AcJ7FwPGbsNilfz9jpdgu8IfJgeTz2mTlnTjZ3Q2fYUaHXYAs+m0w5U1ZCpW1T8G9f92/e&#10;cuaDsJUwYFXBT8rzu+3rV5ve5WoOLZhKISMQ6/PeFbwNweVZ5mWrOuEn4JSlZA3YiUAhNlmFoif0&#10;zmTz6XSV9YCVQ5DKezq9H5N8m/DrWsnwua69CswUnHoLacW0lnHNthuRNyhcq+W5DfEPXXRCWyp6&#10;gboXQbAD6r+gOi0RPNRhIqHLoK61VIkDsZlN/2Dz1AqnEhcSx7uLTP7/wcrH45P7giwM72GgASYS&#10;3j2A/O6ZhV0rbKPeIULfKlFR4VmULOudz89Po9Q+9xGk7D9BRUMWhwAJaKixi6oQT0boNIDTRXQ1&#10;BCbp8HZ5s15TRlJqvlpNV8tUQeTPjx368EFBx+Km4EgzTeDi+OBDbEbkz1diLQ9GV3ttTAqwKXcG&#10;2VHQ/PfpO6P/ds3YeNlCfDYixpPEMhIbKYahHJiuCn4zW0SQSLuE6kTEEUZj0Y9AmxbwJ2c9marg&#10;/sdBoOLMfLQk3u1ssYguTMFiuZ5TgNeZ8jojrCSoggfOxu0ujM49ONRNS5VehkH2SEqcrRz9dx0n&#10;Mi8/3PYXAAAA//8DAFBLAwQUAAYACAAAACEAZpr5wNwAAAAJAQAADwAAAGRycy9kb3ducmV2Lnht&#10;bEyPzU7DQAyE70i8w8pIXBDdgPIDaTYVIIG4tvQBnMRNoma9UXbbpG+Pe4LbWPNpPFNsFjuoM02+&#10;d2zgaRWBIq5d03NrYP/z+fgCygfkBgfHZOBCHjbl7U2BeeNm3tJ5F1olIexzNNCFMOZa+7oji37l&#10;RmLxDm6yGOScWt1MOEu4HfRzFKXaYs/yocORPjqqj7uTNXD4nh+S17n6CvtsG6fv2GeVuxhzf7e8&#10;rUEFWsIfDNf6Uh1K6VS5EzdeDQbiKE4EFSPOQAmQJFdRiUhT0GWh/y8ofwEAAP//AwBQSwECLQAU&#10;AAYACAAAACEAtoM4kv4AAADhAQAAEwAAAAAAAAAAAAAAAAAAAAAAW0NvbnRlbnRfVHlwZXNdLnht&#10;bFBLAQItABQABgAIAAAAIQA4/SH/1gAAAJQBAAALAAAAAAAAAAAAAAAAAC8BAABfcmVscy8ucmVs&#10;c1BLAQItABQABgAIAAAAIQATl1Qw7gEAALgDAAAOAAAAAAAAAAAAAAAAAC4CAABkcnMvZTJvRG9j&#10;LnhtbFBLAQItABQABgAIAAAAIQBmmvnA3AAAAAkBAAAPAAAAAAAAAAAAAAAAAEgEAABkcnMvZG93&#10;bnJldi54bWxQSwUGAAAAAAQABADzAAAAUQUAAAAA&#10;" stroked="f">
                <v:textbox>
                  <w:txbxContent>
                    <w:p w14:paraId="5AFF30CF" w14:textId="77777777" w:rsidR="00F904B9" w:rsidRDefault="00B60735" w:rsidP="00A840CB">
                      <w:pPr>
                        <w:jc w:val="center"/>
                        <w:rPr>
                          <w:rFonts w:ascii="Calibri" w:hAnsi="Calibri"/>
                        </w:rPr>
                      </w:pPr>
                      <w:r>
                        <w:rPr>
                          <w:rFonts w:ascii="Calibri" w:hAnsi="Calibri"/>
                        </w:rPr>
                        <w:t>Fingergrepp</w:t>
                      </w:r>
                    </w:p>
                  </w:txbxContent>
                </v:textbox>
              </v:shape>
            </w:pict>
          </mc:Fallback>
        </mc:AlternateContent>
      </w:r>
    </w:p>
    <w:p w14:paraId="2DDDF190" w14:textId="77777777" w:rsidR="00A840CB" w:rsidRPr="00DC2BA7" w:rsidRDefault="00B60735" w:rsidP="00B057AB">
      <w:pPr>
        <w:tabs>
          <w:tab w:val="clear" w:pos="567"/>
          <w:tab w:val="left" w:pos="720"/>
        </w:tabs>
        <w:spacing w:line="240" w:lineRule="auto"/>
        <w:jc w:val="both"/>
        <w:rPr>
          <w:b/>
          <w:lang w:val="sv-SE"/>
        </w:rPr>
      </w:pPr>
      <w:r w:rsidRPr="00DC2BA7">
        <w:rPr>
          <w:noProof/>
          <w:lang w:val="en-US"/>
        </w:rPr>
        <mc:AlternateContent>
          <mc:Choice Requires="wps">
            <w:drawing>
              <wp:anchor distT="0" distB="0" distL="114300" distR="114300" simplePos="0" relativeHeight="251793408" behindDoc="0" locked="0" layoutInCell="1" allowOverlap="1" wp14:anchorId="47EA5A11" wp14:editId="048E1625">
                <wp:simplePos x="0" y="0"/>
                <wp:positionH relativeFrom="column">
                  <wp:posOffset>-183515</wp:posOffset>
                </wp:positionH>
                <wp:positionV relativeFrom="paragraph">
                  <wp:posOffset>290830</wp:posOffset>
                </wp:positionV>
                <wp:extent cx="712470" cy="343535"/>
                <wp:effectExtent l="0" t="0" r="0" b="0"/>
                <wp:wrapNone/>
                <wp:docPr id="183" name="Text Box 1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12470" cy="34353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CBF8255" w14:textId="77777777" w:rsidR="00F904B9" w:rsidRDefault="00B60735" w:rsidP="00A840CB">
                            <w:pPr>
                              <w:jc w:val="center"/>
                              <w:rPr>
                                <w:rFonts w:ascii="Calibri" w:hAnsi="Calibri"/>
                              </w:rPr>
                            </w:pPr>
                            <w:r>
                              <w:rPr>
                                <w:rFonts w:ascii="Calibri" w:hAnsi="Calibri"/>
                              </w:rPr>
                              <w:t>Nålskydd</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7EA5A11" id="Text Box 152" o:spid="_x0000_s1345" type="#_x0000_t202" style="position:absolute;left:0;text-align:left;margin-left:-14.45pt;margin-top:22.9pt;width:56.1pt;height:27.05pt;z-index:251793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ui1o7AEAALgDAAAOAAAAZHJzL2Uyb0RvYy54bWysU9uO0zAQfUfiHyy/0zS9sBA1XUFXRUjL&#10;grTwAY7jJBaOx4zdJuXrGTvdboE3RB4sj8c+M+fMyeZ27A07KvQabMnz2ZwzZSXU2rYl//Z1/+oN&#10;Zz4IWwsDVpX8pDy/3b58sRlcoRbQgakVMgKxvhhcybsQXJFlXnaqF34GTllKNoC9CBRim9UoBkLv&#10;TbaYz19nA2DtEKTynk7vpiTfJvymUTJ8bhqvAjMlp95CWjGtVVyz7UYULQrXaXluQ/xDF73Qlope&#10;oO5EEOyA+i+oXksED02YSegzaBotVeJAbPL5H2weO+FU4kLieHeRyf8/WPlwfHRfkIXxPYw0wETC&#10;u3uQ3z2zsOuEbdU7RBg6JWoqnEfJssH54vw0Su0LH0Gq4RPUNGRxCJCAxgb7qArxZIROAzhdRFdj&#10;YJIOb/LF6oYyklLL1XK9XKcKonh67NCHDwp6FjclR5ppAhfHex9iM6J4uhJreTC63mtjUoBttTPI&#10;joLmv0/fGf23a8bGyxbiswkxniSWkdhEMYzVyHRNXeapxUi7gvpExBEmY9GPQJsO8CdnA5mq5P7H&#10;QaDizHy0JN7bfLWKLkzBan2zoACvM9V1RlhJUCUPnE3bXZice3Co244qPQ+D7JGUOFs5+u86TmSe&#10;f7jtLwAAAP//AwBQSwMEFAAGAAgAAAAhAE1L11rdAAAACAEAAA8AAABkcnMvZG93bnJldi54bWxM&#10;j8tOwzAQRfdI/IM1SGxQ69BnHDKpAAnEtqUf4MTTJCIeR7HbpH+PWdHlaI7uPTffTbYTFxp86xjh&#10;eZ6AIK6cablGOH5/zFIQPmg2unNMCFfysCvu73KdGTfyni6HUIsYwj7TCE0IfSalrxqy2s9dTxx/&#10;JzdYHeI51NIMeozhtpOLJNlIq1uODY3u6b2h6udwtginr/FprcbyMxy3+9XmTbfb0l0RHx+m1xcQ&#10;gabwD8OfflSHIjqV7szGiw5htkhVRBFW6zghAulyCaJEUEqBLHJ5O6D4BQAA//8DAFBLAQItABQA&#10;BgAIAAAAIQC2gziS/gAAAOEBAAATAAAAAAAAAAAAAAAAAAAAAABbQ29udGVudF9UeXBlc10ueG1s&#10;UEsBAi0AFAAGAAgAAAAhADj9If/WAAAAlAEAAAsAAAAAAAAAAAAAAAAALwEAAF9yZWxzLy5yZWxz&#10;UEsBAi0AFAAGAAgAAAAhAJi6LWjsAQAAuAMAAA4AAAAAAAAAAAAAAAAALgIAAGRycy9lMm9Eb2Mu&#10;eG1sUEsBAi0AFAAGAAgAAAAhAE1L11rdAAAACAEAAA8AAAAAAAAAAAAAAAAARgQAAGRycy9kb3du&#10;cmV2LnhtbFBLBQYAAAAABAAEAPMAAABQBQAAAAA=&#10;" stroked="f">
                <v:textbox>
                  <w:txbxContent>
                    <w:p w14:paraId="0CBF8255" w14:textId="77777777" w:rsidR="00F904B9" w:rsidRDefault="00B60735" w:rsidP="00A840CB">
                      <w:pPr>
                        <w:jc w:val="center"/>
                        <w:rPr>
                          <w:rFonts w:ascii="Calibri" w:hAnsi="Calibri"/>
                        </w:rPr>
                      </w:pPr>
                      <w:r>
                        <w:rPr>
                          <w:rFonts w:ascii="Calibri" w:hAnsi="Calibri"/>
                        </w:rPr>
                        <w:t>Nålskydd</w:t>
                      </w:r>
                    </w:p>
                  </w:txbxContent>
                </v:textbox>
              </v:shape>
            </w:pict>
          </mc:Fallback>
        </mc:AlternateContent>
      </w:r>
      <w:r w:rsidRPr="00DC2BA7">
        <w:rPr>
          <w:noProof/>
          <w:lang w:val="en-US"/>
        </w:rPr>
        <mc:AlternateContent>
          <mc:Choice Requires="wps">
            <w:drawing>
              <wp:anchor distT="0" distB="0" distL="114300" distR="114300" simplePos="0" relativeHeight="251795456" behindDoc="0" locked="0" layoutInCell="1" allowOverlap="1" wp14:anchorId="59F4465B" wp14:editId="0B3C04C0">
                <wp:simplePos x="0" y="0"/>
                <wp:positionH relativeFrom="column">
                  <wp:posOffset>776605</wp:posOffset>
                </wp:positionH>
                <wp:positionV relativeFrom="paragraph">
                  <wp:posOffset>24765</wp:posOffset>
                </wp:positionV>
                <wp:extent cx="989965" cy="452120"/>
                <wp:effectExtent l="0" t="0" r="0" b="0"/>
                <wp:wrapNone/>
                <wp:docPr id="182" name="Text Box 1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89965" cy="4521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EF8673E" w14:textId="77777777" w:rsidR="00F904B9" w:rsidRDefault="00B60735" w:rsidP="00A840CB">
                            <w:pPr>
                              <w:rPr>
                                <w:rFonts w:ascii="Calibri" w:hAnsi="Calibri"/>
                              </w:rPr>
                            </w:pPr>
                            <w:r>
                              <w:rPr>
                                <w:rFonts w:ascii="Calibri" w:hAnsi="Calibri"/>
                              </w:rPr>
                              <w:t>Automatiskt nålskydd</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9F4465B" id="Text Box 153" o:spid="_x0000_s1346" type="#_x0000_t202" style="position:absolute;left:0;text-align:left;margin-left:61.15pt;margin-top:1.95pt;width:77.95pt;height:35.6pt;z-index:251795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Y6V7gEAALgDAAAOAAAAZHJzL2Uyb0RvYy54bWysU9uO0zAQfUfiHyy/0zSlLduo6Qq6KkJa&#10;LtLCBziOk1g4HjN2myxfz9jpdqvlDZEHy+Oxz8w5Z7K9HXvDTgq9BlvyfDbnTFkJtbZtyX98P7y5&#10;4cwHYWthwKqSPyrPb3evX20HV6gFdGBqhYxArC8GV/IuBFdkmZed6oWfgVOWkg1gLwKF2GY1ioHQ&#10;e5Mt5vN1NgDWDkEq7+n0bkryXcJvGiXD16bxKjBTcuotpBXTWsU1221F0aJwnZbnNsQ/dNELbano&#10;BepOBMGOqP+C6rVE8NCEmYQ+g6bRUiUOxCafv2Dz0AmnEhcSx7uLTP7/wcovpwf3DVkYP8BIBiYS&#10;3t2D/OmZhX0nbKveI8LQKVFT4TxKlg3OF+enUWpf+AhSDZ+hJpPFMUACGhvsoyrEkxE6GfB4EV2N&#10;gUk63NxsNusVZ5JSy9UiXyRTMlE8PXbow0cFPYubkiN5msDF6d6H2Iwonq7EWh6Mrg/amBRgW+0N&#10;spMg/w/pS/2/uGZsvGwhPpsQ40liGYlNFMNYjUzXJX+bryNIpF1B/UjEEabBoh+BNh3gb84GGqqS&#10;+19HgYoz88mSeJt8uYxTmILl6h1xZXidqa4zwkqCKnngbNruwzS5R4e67ajSsxk0HkmJ8yjH+buO&#10;E5nnH273BwAA//8DAFBLAwQUAAYACAAAACEAGpwN6N0AAAAIAQAADwAAAGRycy9kb3ducmV2Lnht&#10;bEyPwU7DMBBE70j8g7VIXBB16tKmTeNUgATi2tIP2MRuEjVeR7HbpH/PcoLjaEYzb/Ld5DpxtUNo&#10;PWmYzxIQlipvWqo1HL8/ntcgQkQy2HmyGm42wK64v8sxM36kvb0eYi24hEKGGpoY+0zKUDXWYZj5&#10;3hJ7Jz84jCyHWpoBRy53nVRJspIOW+KFBnv73tjqfLg4Daev8Wm5GcvPeEz3L6s3bNPS37R+fJhe&#10;tyCineJfGH7xGR0KZir9hUwQHWulFhzVsNiAYF+lawWi1JAu5yCLXP4/UPwAAAD//wMAUEsBAi0A&#10;FAAGAAgAAAAhALaDOJL+AAAA4QEAABMAAAAAAAAAAAAAAAAAAAAAAFtDb250ZW50X1R5cGVzXS54&#10;bWxQSwECLQAUAAYACAAAACEAOP0h/9YAAACUAQAACwAAAAAAAAAAAAAAAAAvAQAAX3JlbHMvLnJl&#10;bHNQSwECLQAUAAYACAAAACEA34WOle4BAAC4AwAADgAAAAAAAAAAAAAAAAAuAgAAZHJzL2Uyb0Rv&#10;Yy54bWxQSwECLQAUAAYACAAAACEAGpwN6N0AAAAIAQAADwAAAAAAAAAAAAAAAABIBAAAZHJzL2Rv&#10;d25yZXYueG1sUEsFBgAAAAAEAAQA8wAAAFIFAAAAAA==&#10;" stroked="f">
                <v:textbox>
                  <w:txbxContent>
                    <w:p w14:paraId="0EF8673E" w14:textId="77777777" w:rsidR="00F904B9" w:rsidRDefault="00B60735" w:rsidP="00A840CB">
                      <w:pPr>
                        <w:rPr>
                          <w:rFonts w:ascii="Calibri" w:hAnsi="Calibri"/>
                        </w:rPr>
                      </w:pPr>
                      <w:r>
                        <w:rPr>
                          <w:rFonts w:ascii="Calibri" w:hAnsi="Calibri"/>
                        </w:rPr>
                        <w:t>Automatiskt nålskydd</w:t>
                      </w:r>
                    </w:p>
                  </w:txbxContent>
                </v:textbox>
              </v:shape>
            </w:pict>
          </mc:Fallback>
        </mc:AlternateContent>
      </w:r>
      <w:r w:rsidRPr="00DC2BA7">
        <w:rPr>
          <w:noProof/>
          <w:lang w:val="en-US"/>
        </w:rPr>
        <mc:AlternateContent>
          <mc:Choice Requires="wps">
            <w:drawing>
              <wp:anchor distT="0" distB="0" distL="114300" distR="114300" simplePos="0" relativeHeight="251797504" behindDoc="0" locked="0" layoutInCell="1" allowOverlap="1" wp14:anchorId="188EFE9D" wp14:editId="40CA7DBD">
                <wp:simplePos x="0" y="0"/>
                <wp:positionH relativeFrom="column">
                  <wp:posOffset>1499870</wp:posOffset>
                </wp:positionH>
                <wp:positionV relativeFrom="paragraph">
                  <wp:posOffset>459740</wp:posOffset>
                </wp:positionV>
                <wp:extent cx="1428750" cy="476250"/>
                <wp:effectExtent l="0" t="0" r="0" b="0"/>
                <wp:wrapNone/>
                <wp:docPr id="181" name="Text Box 1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28750" cy="4762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A0F0273" w14:textId="77777777" w:rsidR="00F904B9" w:rsidRDefault="00B60735" w:rsidP="00CA3838">
                            <w:pPr>
                              <w:jc w:val="center"/>
                              <w:rPr>
                                <w:rFonts w:ascii="Calibri" w:hAnsi="Calibri"/>
                              </w:rPr>
                            </w:pPr>
                            <w:r>
                              <w:rPr>
                                <w:rFonts w:ascii="Calibri" w:hAnsi="Calibri"/>
                              </w:rPr>
                              <w:t>Fönster Etikett med utgångsdatum</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88EFE9D" id="Text Box 154" o:spid="_x0000_s1347" type="#_x0000_t202" style="position:absolute;left:0;text-align:left;margin-left:118.1pt;margin-top:36.2pt;width:112.5pt;height:37.5pt;z-index:251797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Rml7AEAALkDAAAOAAAAZHJzL2Uyb0RvYy54bWysU8tu2zAQvBfoPxC817JcJ04Fy0HrwEWB&#10;9AEk/QCKoiSiFJdd0pbcr++Schy3uRXVgeBql7Oc2eH6duwNOyj0GmzJ89mcM2Ul1Nq2Jf/+uHtz&#10;w5kPwtbCgFUlPyrPbzevX60HV6gFdGBqhYxArC8GV/IuBFdkmZed6oWfgVOWkg1gLwKF2GY1ioHQ&#10;e5Mt5vPrbACsHYJU3tPfuynJNwm/aZQMX5vGq8BMyeluIa2Y1iqu2WYtihaF67Q8XUP8wy16oS01&#10;PUPdiSDYHvULqF5LBA9NmEnoM2gaLVXiQGzy+V9sHjrhVOJC4nh3lsn/P1j55fDgviEL4wcYaYCJ&#10;hHf3IH94ZmHbCduq94gwdErU1DiPkmWD88XpaJTaFz6CVMNnqGnIYh8gAY0N9lEV4skInQZwPIuu&#10;xsBkbLlc3KyuKCUpt1xdL2gfW4ji6bRDHz4q6FnclBxpqAldHO59mEqfSmIzD0bXO21MCrCttgbZ&#10;QZABduk7of9RZmwsthCPTYjxT6IZmU0cw1iNTNclf5uvIkjkXUF9JOYIk7PoJdCmA/zF2UCuKrn/&#10;uReoODOfLKn3Ll8uow1TsLxaLSjAy0x1mRFWElTJA2fTdhsm6+4d6rajTs/TIH8k0U5ejga8jBOZ&#10;5xe3+Q0AAP//AwBQSwMEFAAGAAgAAAAhAMeBI1ndAAAACgEAAA8AAABkcnMvZG93bnJldi54bWxM&#10;j8FOwzAMhu9IvENkJC6IpSuhhdJ0AiTQrht7gLTx2orGqZps7d4ec4Kj7U+/v7/cLG4QZ5xC70nD&#10;epWAQGq87anVcPj6uH8CEaIhawZPqOGCATbV9VVpCutn2uF5H1vBIRQKo6GLcSykDE2HzoSVH5H4&#10;dvSTM5HHqZV2MjOHu0GmSZJJZ3riD50Z8b3D5nt/chqO2/nu8XmuP+Mh36nszfR57S9a394sry8g&#10;Ii7xD4ZffVaHip1qfyIbxKAhfchSRjXkqQLBgMrWvKiZVLkCWZXyf4XqBwAA//8DAFBLAQItABQA&#10;BgAIAAAAIQC2gziS/gAAAOEBAAATAAAAAAAAAAAAAAAAAAAAAABbQ29udGVudF9UeXBlc10ueG1s&#10;UEsBAi0AFAAGAAgAAAAhADj9If/WAAAAlAEAAAsAAAAAAAAAAAAAAAAALwEAAF9yZWxzLy5yZWxz&#10;UEsBAi0AFAAGAAgAAAAhAP7pGaXsAQAAuQMAAA4AAAAAAAAAAAAAAAAALgIAAGRycy9lMm9Eb2Mu&#10;eG1sUEsBAi0AFAAGAAgAAAAhAMeBI1ndAAAACgEAAA8AAAAAAAAAAAAAAAAARgQAAGRycy9kb3du&#10;cmV2LnhtbFBLBQYAAAAABAAEAPMAAABQBQAAAAA=&#10;" stroked="f">
                <v:textbox>
                  <w:txbxContent>
                    <w:p w14:paraId="2A0F0273" w14:textId="77777777" w:rsidR="00F904B9" w:rsidRDefault="00B60735" w:rsidP="00CA3838">
                      <w:pPr>
                        <w:jc w:val="center"/>
                        <w:rPr>
                          <w:rFonts w:ascii="Calibri" w:hAnsi="Calibri"/>
                        </w:rPr>
                      </w:pPr>
                      <w:r>
                        <w:rPr>
                          <w:rFonts w:ascii="Calibri" w:hAnsi="Calibri"/>
                        </w:rPr>
                        <w:t>Fönster Etikett med utgångsdatum</w:t>
                      </w:r>
                    </w:p>
                  </w:txbxContent>
                </v:textbox>
              </v:shape>
            </w:pict>
          </mc:Fallback>
        </mc:AlternateContent>
      </w:r>
      <w:r w:rsidRPr="00DC2BA7">
        <w:rPr>
          <w:noProof/>
          <w:lang w:val="en-US"/>
        </w:rPr>
        <mc:AlternateContent>
          <mc:Choice Requires="wps">
            <w:drawing>
              <wp:anchor distT="0" distB="0" distL="114300" distR="114300" simplePos="0" relativeHeight="251799552" behindDoc="0" locked="0" layoutInCell="1" allowOverlap="1" wp14:anchorId="3346980C" wp14:editId="3643DCC7">
                <wp:simplePos x="0" y="0"/>
                <wp:positionH relativeFrom="column">
                  <wp:posOffset>3371215</wp:posOffset>
                </wp:positionH>
                <wp:positionV relativeFrom="paragraph">
                  <wp:posOffset>106045</wp:posOffset>
                </wp:positionV>
                <wp:extent cx="1024890" cy="467995"/>
                <wp:effectExtent l="0" t="0" r="0" b="0"/>
                <wp:wrapNone/>
                <wp:docPr id="180" name="Text Box 1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24890" cy="46799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99ED7B1" w14:textId="77777777" w:rsidR="00F904B9" w:rsidRDefault="00B60735" w:rsidP="00A840CB">
                            <w:pPr>
                              <w:rPr>
                                <w:rFonts w:ascii="Calibri" w:hAnsi="Calibri"/>
                              </w:rPr>
                            </w:pPr>
                            <w:r>
                              <w:rPr>
                                <w:rFonts w:ascii="Calibri" w:hAnsi="Calibri"/>
                              </w:rPr>
                              <w:t>Aktiverings-</w:t>
                            </w:r>
                          </w:p>
                          <w:p w14:paraId="4DC57B4A" w14:textId="77777777" w:rsidR="00F904B9" w:rsidRDefault="00B60735" w:rsidP="00A840CB">
                            <w:pPr>
                              <w:jc w:val="center"/>
                              <w:rPr>
                                <w:rFonts w:ascii="Calibri" w:hAnsi="Calibri"/>
                              </w:rPr>
                            </w:pPr>
                            <w:r>
                              <w:rPr>
                                <w:rFonts w:ascii="Calibri" w:hAnsi="Calibri"/>
                              </w:rPr>
                              <w:t>klämmor</w:t>
                            </w:r>
                          </w:p>
                          <w:p w14:paraId="2C17A57E" w14:textId="77777777" w:rsidR="00F904B9" w:rsidRDefault="00F904B9" w:rsidP="00A840CB">
                            <w:pPr>
                              <w:jc w:val="center"/>
                              <w:rPr>
                                <w:rFonts w:ascii="Calibri" w:hAnsi="Calibri"/>
                              </w:rPr>
                            </w:pPr>
                          </w:p>
                          <w:p w14:paraId="2234A3EC" w14:textId="77777777" w:rsidR="00F904B9" w:rsidRDefault="00F904B9" w:rsidP="00A840CB">
                            <w:pPr>
                              <w:rPr>
                                <w:rFonts w:ascii="Calibri" w:hAnsi="Calibri"/>
                              </w:rPr>
                            </w:pP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346980C" id="Text Box 155" o:spid="_x0000_s1348" type="#_x0000_t202" style="position:absolute;left:0;text-align:left;margin-left:265.45pt;margin-top:8.35pt;width:80.7pt;height:36.85pt;z-index:251799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y0lB7gEAALkDAAAOAAAAZHJzL2Uyb0RvYy54bWysU1Fv0zAQfkfiP1h+p2lLt7VR0wk6FSGN&#10;gTT2AxzHSSwcnzm7Tcqv5+x0XYG3iTxYvpz93X3ffV7fDp1hB4Vegy34bDLlTFkJlbZNwZ++794t&#10;OfNB2EoYsKrgR+X57ebtm3XvcjWHFkylkBGI9XnvCt6G4PIs87JVnfATcMpSsgbsRKAQm6xC0RN6&#10;Z7L5dHqd9YCVQ5DKe/p7Nyb5JuHXtZLha117FZgpOPUW0oppLeOabdYib1C4VstTG+IVXXRCWyp6&#10;hroTQbA96n+gOi0RPNRhIqHLoK61VIkDsZlN/2Lz2AqnEhcSx7uzTP7/wcqHw6P7hiwMH2GgASYS&#10;3t2D/OGZhW0rbKM+IELfKlFR4VmULOudz09Xo9Q+9xGk7L9ARUMW+wAJaKixi6oQT0boNIDjWXQ1&#10;BCZjyel8sVxRSlJucX2zWl2lEiJ/vu3Qh08KOhY3BUcaakIXh3sfYjcifz4Si3kwutppY1KATbk1&#10;yA6CDLBL3wn9j2PGxsMW4rURMf5JNCOzkWMYyoHpquDvZ8sIEnmXUB2JOcLoLHoJtGkBf3HWk6sK&#10;7n/uBSrOzGdL6q1mi0W0YQoWVzdzCvAyU15mhJUEVfDA2bjdhtG6e4e6aanSyzTIH0mJk5ejAS/j&#10;ROblxW1+AwAA//8DAFBLAwQUAAYACAAAACEAautiLN4AAAAJAQAADwAAAGRycy9kb3ducmV2Lnht&#10;bEyPy07DMBBF90j8gzVIbBC16SMhIU4FSCC2Lf2ASewmEfE4it0m/XuGFV2O7tG9Z4rt7HpxtmPo&#10;PGl4WigQlmpvOmo0HL4/Hp9BhIhksPdkNVxsgG15e1NgbvxEO3vex0ZwCYUcNbQxDrmUoW6tw7Dw&#10;gyXOjn50GPkcG2lGnLjc9XKpVCIddsQLLQ72vbX1z/7kNBy/podNNlWf8ZDu1skbdmnlL1rf382v&#10;LyCineM/DH/6rA4lO1X+RCaIXsNmpTJGOUhSEAwk2XIFotKQqTXIspDXH5S/AAAA//8DAFBLAQIt&#10;ABQABgAIAAAAIQC2gziS/gAAAOEBAAATAAAAAAAAAAAAAAAAAAAAAABbQ29udGVudF9UeXBlc10u&#10;eG1sUEsBAi0AFAAGAAgAAAAhADj9If/WAAAAlAEAAAsAAAAAAAAAAAAAAAAALwEAAF9yZWxzLy5y&#10;ZWxzUEsBAi0AFAAGAAgAAAAhAJnLSUHuAQAAuQMAAA4AAAAAAAAAAAAAAAAALgIAAGRycy9lMm9E&#10;b2MueG1sUEsBAi0AFAAGAAgAAAAhAGrrYizeAAAACQEAAA8AAAAAAAAAAAAAAAAASAQAAGRycy9k&#10;b3ducmV2LnhtbFBLBQYAAAAABAAEAPMAAABTBQAAAAA=&#10;" stroked="f">
                <v:textbox>
                  <w:txbxContent>
                    <w:p w14:paraId="299ED7B1" w14:textId="77777777" w:rsidR="00F904B9" w:rsidRDefault="00B60735" w:rsidP="00A840CB">
                      <w:pPr>
                        <w:rPr>
                          <w:rFonts w:ascii="Calibri" w:hAnsi="Calibri"/>
                        </w:rPr>
                      </w:pPr>
                      <w:r>
                        <w:rPr>
                          <w:rFonts w:ascii="Calibri" w:hAnsi="Calibri"/>
                        </w:rPr>
                        <w:t>Aktiverings-</w:t>
                      </w:r>
                    </w:p>
                    <w:p w14:paraId="4DC57B4A" w14:textId="77777777" w:rsidR="00F904B9" w:rsidRDefault="00B60735" w:rsidP="00A840CB">
                      <w:pPr>
                        <w:jc w:val="center"/>
                        <w:rPr>
                          <w:rFonts w:ascii="Calibri" w:hAnsi="Calibri"/>
                        </w:rPr>
                      </w:pPr>
                      <w:r>
                        <w:rPr>
                          <w:rFonts w:ascii="Calibri" w:hAnsi="Calibri"/>
                        </w:rPr>
                        <w:t>klämmor</w:t>
                      </w:r>
                    </w:p>
                    <w:p w14:paraId="2C17A57E" w14:textId="77777777" w:rsidR="00F904B9" w:rsidRDefault="00F904B9" w:rsidP="00A840CB">
                      <w:pPr>
                        <w:jc w:val="center"/>
                        <w:rPr>
                          <w:rFonts w:ascii="Calibri" w:hAnsi="Calibri"/>
                        </w:rPr>
                      </w:pPr>
                    </w:p>
                    <w:p w14:paraId="2234A3EC" w14:textId="77777777" w:rsidR="00F904B9" w:rsidRDefault="00F904B9" w:rsidP="00A840CB">
                      <w:pPr>
                        <w:rPr>
                          <w:rFonts w:ascii="Calibri" w:hAnsi="Calibri"/>
                        </w:rPr>
                      </w:pPr>
                    </w:p>
                  </w:txbxContent>
                </v:textbox>
              </v:shape>
            </w:pict>
          </mc:Fallback>
        </mc:AlternateContent>
      </w:r>
      <w:r w:rsidRPr="00DC2BA7">
        <w:rPr>
          <w:noProof/>
          <w:lang w:val="en-US"/>
        </w:rPr>
        <mc:AlternateContent>
          <mc:Choice Requires="wps">
            <w:drawing>
              <wp:anchor distT="0" distB="0" distL="114300" distR="114300" simplePos="0" relativeHeight="251803648" behindDoc="0" locked="0" layoutInCell="1" allowOverlap="1" wp14:anchorId="64797EA8" wp14:editId="23FCCDFF">
                <wp:simplePos x="0" y="0"/>
                <wp:positionH relativeFrom="column">
                  <wp:posOffset>4331335</wp:posOffset>
                </wp:positionH>
                <wp:positionV relativeFrom="paragraph">
                  <wp:posOffset>290830</wp:posOffset>
                </wp:positionV>
                <wp:extent cx="701675" cy="343535"/>
                <wp:effectExtent l="0" t="0" r="0" b="0"/>
                <wp:wrapNone/>
                <wp:docPr id="179" name="Text Box 1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01675" cy="34353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AE1EB25" w14:textId="77777777" w:rsidR="00F904B9" w:rsidRDefault="00B60735" w:rsidP="00A840CB">
                            <w:pPr>
                              <w:rPr>
                                <w:rFonts w:ascii="Calibri" w:hAnsi="Calibri"/>
                              </w:rPr>
                            </w:pPr>
                            <w:r>
                              <w:rPr>
                                <w:rFonts w:ascii="Calibri" w:hAnsi="Calibri"/>
                              </w:rPr>
                              <w:t>Kolv</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4797EA8" id="Text Box 157" o:spid="_x0000_s1349" type="#_x0000_t202" style="position:absolute;left:0;text-align:left;margin-left:341.05pt;margin-top:22.9pt;width:55.25pt;height:27.05pt;z-index:251803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zSn87gEAALgDAAAOAAAAZHJzL2Uyb0RvYy54bWysU9uO0zAQfUfiHyy/0yS9bNmo6Qq6KkJa&#10;FqSFD3Ac5yIcjxm7TcrXM3a63QJviDxYHo99Zs6Zk83d2Gt2VOg6MAXPZilnykioOtMU/NvX/Zu3&#10;nDkvTCU0GFXwk3L8bvv61WawuZpDC7pSyAjEuHywBW+9t3mSONmqXrgZWGUoWQP2wlOITVKhGAi9&#10;18k8TW+SAbCyCFI5R6f3U5JvI35dK+k/17VTnumCU28+rhjXMqzJdiPyBoVtO3luQ/xDF73oDBW9&#10;QN0LL9gBu7+g+k4iOKj9TEKfQF13UkUOxCZL/2Dz1AqrIhcSx9mLTO7/wcrH45P9gsyP72GkAUYS&#10;zj6A/O6YgV0rTKPeIcLQKlFR4SxIlgzW5eenQWqXuwBSDp+goiGLg4cINNbYB1WIJyN0GsDpIroa&#10;PZN0uE6zm/WKM0mpxXKxWqxiBZE/P7bo/AcFPQubgiPNNIKL44PzoRmRP18JtRzortp3WscAm3Kn&#10;kR0FzX8fvzP6b9e0CZcNhGcTYjiJLAOxiaIfy5F1FXWZ3QaQQLuE6kTEESZj0Y9AmxbwJ2cDmarg&#10;7sdBoOJMfzQk3m22XAYXxmC5Ws8pwOtMeZ0RRhJUwT1n03bnJ+ceLHZNS5VehkH2iEqcrRz8dx1H&#10;Mi8/3PYXAAAA//8DAFBLAwQUAAYACAAAACEAq1oDFd4AAAAJAQAADwAAAGRycy9kb3ducmV2Lnht&#10;bEyPy26DMBBF95X6D9ZE6qZqTFACgWKitlKrbvP4gAE7gILHCDuB/H2nq3Y5mqN7zy12s+3FzYy+&#10;c6RgtYxAGKqd7qhRcDp+vmxB+ICksXdkFNyNh135+FBgrt1Ee3M7hEZwCPkcFbQhDLmUvm6NRb90&#10;gyH+nd1oMfA5NlKPOHG47WUcRYm02BE3tDiYj9bUl8PVKjh/T8+bbKq+windr5N37NLK3ZV6Wsxv&#10;ryCCmcMfDL/6rA4lO1XuStqLXkGyjVeMKlhveAIDaRYnICoFWZaBLAv5f0H5AwAA//8DAFBLAQIt&#10;ABQABgAIAAAAIQC2gziS/gAAAOEBAAATAAAAAAAAAAAAAAAAAAAAAABbQ29udGVudF9UeXBlc10u&#10;eG1sUEsBAi0AFAAGAAgAAAAhADj9If/WAAAAlAEAAAsAAAAAAAAAAAAAAAAALwEAAF9yZWxzLy5y&#10;ZWxzUEsBAi0AFAAGAAgAAAAhAPbNKfzuAQAAuAMAAA4AAAAAAAAAAAAAAAAALgIAAGRycy9lMm9E&#10;b2MueG1sUEsBAi0AFAAGAAgAAAAhAKtaAxXeAAAACQEAAA8AAAAAAAAAAAAAAAAASAQAAGRycy9k&#10;b3ducmV2LnhtbFBLBQYAAAAABAAEAPMAAABTBQAAAAA=&#10;" stroked="f">
                <v:textbox>
                  <w:txbxContent>
                    <w:p w14:paraId="4AE1EB25" w14:textId="77777777" w:rsidR="00F904B9" w:rsidRDefault="00B60735" w:rsidP="00A840CB">
                      <w:pPr>
                        <w:rPr>
                          <w:rFonts w:ascii="Calibri" w:hAnsi="Calibri"/>
                        </w:rPr>
                      </w:pPr>
                      <w:r>
                        <w:rPr>
                          <w:rFonts w:ascii="Calibri" w:hAnsi="Calibri"/>
                        </w:rPr>
                        <w:t>Kolv</w:t>
                      </w:r>
                    </w:p>
                  </w:txbxContent>
                </v:textbox>
              </v:shape>
            </w:pict>
          </mc:Fallback>
        </mc:AlternateContent>
      </w:r>
      <w:r w:rsidRPr="00DC2BA7">
        <w:rPr>
          <w:noProof/>
          <w:lang w:val="en-US"/>
        </w:rPr>
        <mc:AlternateContent>
          <mc:Choice Requires="wps">
            <w:drawing>
              <wp:anchor distT="0" distB="0" distL="114300" distR="114300" simplePos="0" relativeHeight="251805696" behindDoc="0" locked="0" layoutInCell="1" allowOverlap="1" wp14:anchorId="347776BF" wp14:editId="66133F52">
                <wp:simplePos x="0" y="0"/>
                <wp:positionH relativeFrom="column">
                  <wp:posOffset>5256530</wp:posOffset>
                </wp:positionH>
                <wp:positionV relativeFrom="paragraph">
                  <wp:posOffset>24765</wp:posOffset>
                </wp:positionV>
                <wp:extent cx="786130" cy="353695"/>
                <wp:effectExtent l="0" t="0" r="0" b="0"/>
                <wp:wrapNone/>
                <wp:docPr id="178" name="Text Box 1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86130" cy="35369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36161A9" w14:textId="77777777" w:rsidR="00F904B9" w:rsidRDefault="00B60735" w:rsidP="00A840CB">
                            <w:pPr>
                              <w:jc w:val="center"/>
                              <w:rPr>
                                <w:rFonts w:ascii="Calibri" w:hAnsi="Calibri"/>
                              </w:rPr>
                            </w:pPr>
                            <w:r>
                              <w:rPr>
                                <w:rFonts w:ascii="Calibri" w:hAnsi="Calibri"/>
                              </w:rPr>
                              <w:t>Kolvhuvud</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47776BF" id="Text Box 158" o:spid="_x0000_s1350" type="#_x0000_t202" style="position:absolute;left:0;text-align:left;margin-left:413.9pt;margin-top:1.95pt;width:61.9pt;height:27.85pt;z-index:251805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KvcP7AEAALgDAAAOAAAAZHJzL2Uyb0RvYy54bWysU9uO0zAQfUfiHyy/0/S+u1HTFXRVhLRc&#10;pIUPcBwnsXA8Zuw2KV/P2Ol2C7wh8mB5PPaZOWdONvdDZ9hRoddgCz6bTDlTVkKlbVPwb1/3b245&#10;80HYShiwquAn5fn99vWrTe9yNYcWTKWQEYj1ee8K3obg8izzslWd8BNwylKyBuxEoBCbrELRE3pn&#10;svl0us56wMohSOU9nT6MSb5N+HWtZPhc114FZgpOvYW0YlrLuGbbjcgbFK7V8tyG+IcuOqEtFb1A&#10;PYgg2AH1X1Cdlgge6jCR0GVQ11qqxIHYzKZ/sHlqhVOJC4nj3UUm//9g5afjk/uCLAzvYKABJhLe&#10;PYL87pmFXStso94iQt8qUVHhWZQs653Pz0+j1D73EaTsP0JFQxaHAAloqLGLqhBPRug0gNNFdDUE&#10;Junw5nY9W1BGUmqxWqzvVqmCyJ8fO/ThvYKOxU3BkWaawMXx0YfYjMifr8RaHoyu9tqYFGBT7gyy&#10;o6D579N3Rv/tmrHxsoX4bESMJ4llJDZSDEM5MF1Rl/Pkm0i7hOpExBFGY9GPQJsW8CdnPZmq4P7H&#10;QaDizHywJN7dbLmMLkzBcnVDQAyvM+V1RlhJUAUPnI3bXRide3Com5YqvQyD7JGUOFs5+u86TmRe&#10;frjtLwAAAP//AwBQSwMEFAAGAAgAAAAhAFPolWveAAAACAEAAA8AAABkcnMvZG93bnJldi54bWxM&#10;j0FPg0AUhO8m/ofNa+LF2KVVoCCPRk00Xlv7Axb2FUjZt4TdFvrvXU/2OJnJzDfFdja9uNDoOssI&#10;q2UEgri2uuMG4fDz+bQB4bxirXrLhHAlB9vy/q5QubYT7+iy940IJexyhdB6P+RSurolo9zSDsTB&#10;O9rRKB/k2Eg9qimUm16uoyiRRnUcFlo10EdL9Wl/NgjH7+kxzqbqyx/S3Uvyrrq0slfEh8X89grC&#10;0+z/w/CHH9ChDEyVPbN2okfYrNOA7hGeMxDBz+JVAqJCiLMEZFnI2wPlLwAAAP//AwBQSwECLQAU&#10;AAYACAAAACEAtoM4kv4AAADhAQAAEwAAAAAAAAAAAAAAAAAAAAAAW0NvbnRlbnRfVHlwZXNdLnht&#10;bFBLAQItABQABgAIAAAAIQA4/SH/1gAAAJQBAAALAAAAAAAAAAAAAAAAAC8BAABfcmVscy8ucmVs&#10;c1BLAQItABQABgAIAAAAIQANKvcP7AEAALgDAAAOAAAAAAAAAAAAAAAAAC4CAABkcnMvZTJvRG9j&#10;LnhtbFBLAQItABQABgAIAAAAIQBT6JVr3gAAAAgBAAAPAAAAAAAAAAAAAAAAAEYEAABkcnMvZG93&#10;bnJldi54bWxQSwUGAAAAAAQABADzAAAAUQUAAAAA&#10;" stroked="f">
                <v:textbox>
                  <w:txbxContent>
                    <w:p w14:paraId="536161A9" w14:textId="77777777" w:rsidR="00F904B9" w:rsidRDefault="00B60735" w:rsidP="00A840CB">
                      <w:pPr>
                        <w:jc w:val="center"/>
                        <w:rPr>
                          <w:rFonts w:ascii="Calibri" w:hAnsi="Calibri"/>
                        </w:rPr>
                      </w:pPr>
                      <w:r>
                        <w:rPr>
                          <w:rFonts w:ascii="Calibri" w:hAnsi="Calibri"/>
                        </w:rPr>
                        <w:t>Kolvhuvud</w:t>
                      </w:r>
                    </w:p>
                  </w:txbxContent>
                </v:textbox>
              </v:shape>
            </w:pict>
          </mc:Fallback>
        </mc:AlternateContent>
      </w:r>
      <w:r w:rsidRPr="00DC2BA7">
        <w:rPr>
          <w:noProof/>
          <w:lang w:val="en-US"/>
        </w:rPr>
        <w:drawing>
          <wp:inline distT="0" distB="0" distL="0" distR="0" wp14:anchorId="0B712700" wp14:editId="0EF1E84B">
            <wp:extent cx="5812790" cy="2112010"/>
            <wp:effectExtent l="0" t="0" r="0" b="0"/>
            <wp:docPr id="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
                    <pic:cNvPicPr>
                      <a:picLocks noChangeAspect="1" noChangeArrowheads="1"/>
                    </pic:cNvPicPr>
                  </pic:nvPicPr>
                  <pic:blipFill>
                    <a:blip r:embed="rId66">
                      <a:extLst>
                        <a:ext uri="{28A0092B-C50C-407E-A947-70E740481C1C}">
                          <a14:useLocalDpi xmlns:a14="http://schemas.microsoft.com/office/drawing/2010/main" val="0"/>
                        </a:ext>
                      </a:extLst>
                    </a:blip>
                    <a:stretch>
                      <a:fillRect/>
                    </a:stretch>
                  </pic:blipFill>
                  <pic:spPr bwMode="auto">
                    <a:xfrm>
                      <a:off x="0" y="0"/>
                      <a:ext cx="5812790" cy="2112010"/>
                    </a:xfrm>
                    <a:prstGeom prst="rect">
                      <a:avLst/>
                    </a:prstGeom>
                    <a:noFill/>
                    <a:ln>
                      <a:noFill/>
                    </a:ln>
                  </pic:spPr>
                </pic:pic>
              </a:graphicData>
            </a:graphic>
          </wp:inline>
        </w:drawing>
      </w:r>
    </w:p>
    <w:p w14:paraId="3688FBAD" w14:textId="77777777" w:rsidR="00A840CB" w:rsidRPr="00DC2BA7" w:rsidRDefault="00A840CB" w:rsidP="00B057AB">
      <w:pPr>
        <w:pStyle w:val="Text"/>
        <w:widowControl w:val="0"/>
        <w:spacing w:before="0"/>
        <w:jc w:val="left"/>
        <w:rPr>
          <w:sz w:val="22"/>
          <w:lang w:val="sv-SE"/>
        </w:rPr>
      </w:pPr>
    </w:p>
    <w:p w14:paraId="402BF7EF" w14:textId="77777777" w:rsidR="00A840CB" w:rsidRPr="00DC2BA7" w:rsidRDefault="00B60735" w:rsidP="00B057AB">
      <w:pPr>
        <w:pStyle w:val="Text"/>
        <w:widowControl w:val="0"/>
        <w:spacing w:before="0"/>
        <w:jc w:val="left"/>
        <w:rPr>
          <w:sz w:val="22"/>
          <w:lang w:val="sv-SE"/>
        </w:rPr>
      </w:pPr>
      <w:r w:rsidRPr="00DC2BA7">
        <w:rPr>
          <w:sz w:val="22"/>
          <w:lang w:val="sv-SE"/>
        </w:rPr>
        <w:t>När läkemedlet har injicerats aktiveras det automatiska nålskyddet för att täcka nålen. Detta är avsett att skydda mot oavsiktliga nålstickskador.</w:t>
      </w:r>
    </w:p>
    <w:p w14:paraId="71D36EBA" w14:textId="77777777" w:rsidR="00A840CB" w:rsidRPr="00DC2BA7" w:rsidRDefault="00A840CB" w:rsidP="00B057AB">
      <w:pPr>
        <w:pStyle w:val="Text"/>
        <w:widowControl w:val="0"/>
        <w:spacing w:before="0"/>
        <w:jc w:val="left"/>
        <w:rPr>
          <w:sz w:val="22"/>
          <w:lang w:val="sv-SE"/>
        </w:rPr>
      </w:pPr>
    </w:p>
    <w:p w14:paraId="574BCCC8" w14:textId="77777777" w:rsidR="00A840CB" w:rsidRPr="00DC2BA7" w:rsidRDefault="00B60735" w:rsidP="00B057AB">
      <w:pPr>
        <w:pStyle w:val="Text"/>
        <w:keepNext/>
        <w:keepLines/>
        <w:widowControl w:val="0"/>
        <w:spacing w:before="0"/>
        <w:jc w:val="left"/>
        <w:rPr>
          <w:b/>
          <w:sz w:val="22"/>
          <w:lang w:val="sv-SE"/>
        </w:rPr>
      </w:pPr>
      <w:r w:rsidRPr="00DC2BA7">
        <w:rPr>
          <w:b/>
          <w:sz w:val="22"/>
          <w:lang w:val="sv-SE"/>
        </w:rPr>
        <w:t>Tillbehör som du behöver inför injektion:</w:t>
      </w:r>
    </w:p>
    <w:p w14:paraId="11FBEE33" w14:textId="77777777" w:rsidR="00A840CB" w:rsidRPr="00DC2BA7" w:rsidRDefault="00A840CB" w:rsidP="00B057AB">
      <w:pPr>
        <w:pStyle w:val="Text"/>
        <w:keepNext/>
        <w:keepLines/>
        <w:widowControl w:val="0"/>
        <w:spacing w:before="0"/>
        <w:jc w:val="left"/>
        <w:rPr>
          <w:sz w:val="22"/>
          <w:lang w:val="sv-SE"/>
        </w:rPr>
      </w:pPr>
    </w:p>
    <w:tbl>
      <w:tblPr>
        <w:tblW w:w="0" w:type="auto"/>
        <w:tblBorders>
          <w:insideH w:val="single" w:sz="4" w:space="0" w:color="auto"/>
        </w:tblBorders>
        <w:tblLook w:val="04A0" w:firstRow="1" w:lastRow="0" w:firstColumn="1" w:lastColumn="0" w:noHBand="0" w:noVBand="1"/>
      </w:tblPr>
      <w:tblGrid>
        <w:gridCol w:w="4436"/>
        <w:gridCol w:w="4635"/>
      </w:tblGrid>
      <w:tr w:rsidR="00211724" w14:paraId="3E75F907" w14:textId="77777777" w:rsidTr="00BE2F43">
        <w:trPr>
          <w:cantSplit/>
        </w:trPr>
        <w:tc>
          <w:tcPr>
            <w:tcW w:w="4643" w:type="dxa"/>
            <w:shd w:val="clear" w:color="auto" w:fill="auto"/>
          </w:tcPr>
          <w:p w14:paraId="08EDD054" w14:textId="77777777" w:rsidR="00A840CB" w:rsidRPr="00DC2BA7" w:rsidRDefault="00B60735" w:rsidP="00B057AB">
            <w:pPr>
              <w:pStyle w:val="Text"/>
              <w:keepNext/>
              <w:keepLines/>
              <w:widowControl w:val="0"/>
              <w:numPr>
                <w:ilvl w:val="0"/>
                <w:numId w:val="50"/>
              </w:numPr>
              <w:spacing w:before="0"/>
              <w:ind w:left="567" w:hanging="567"/>
              <w:jc w:val="left"/>
              <w:rPr>
                <w:sz w:val="22"/>
                <w:lang w:val="sv-SE"/>
              </w:rPr>
            </w:pPr>
            <w:r w:rsidRPr="00DC2BA7">
              <w:rPr>
                <w:sz w:val="22"/>
                <w:lang w:val="sv-SE"/>
              </w:rPr>
              <w:t>Alkoholsvabb</w:t>
            </w:r>
          </w:p>
          <w:p w14:paraId="265DEA07" w14:textId="77777777" w:rsidR="00A840CB" w:rsidRPr="00DC2BA7" w:rsidRDefault="00B60735" w:rsidP="00B057AB">
            <w:pPr>
              <w:pStyle w:val="Text"/>
              <w:keepNext/>
              <w:keepLines/>
              <w:widowControl w:val="0"/>
              <w:numPr>
                <w:ilvl w:val="0"/>
                <w:numId w:val="50"/>
              </w:numPr>
              <w:spacing w:before="0"/>
              <w:ind w:left="567" w:hanging="567"/>
              <w:jc w:val="left"/>
              <w:rPr>
                <w:sz w:val="22"/>
                <w:lang w:val="sv-SE"/>
              </w:rPr>
            </w:pPr>
            <w:r w:rsidRPr="00DC2BA7">
              <w:rPr>
                <w:sz w:val="22"/>
                <w:lang w:val="sv-SE"/>
              </w:rPr>
              <w:t>Bomullstuss eller kompress</w:t>
            </w:r>
          </w:p>
          <w:p w14:paraId="7BE7DB44" w14:textId="77777777" w:rsidR="00A840CB" w:rsidRPr="00DC2BA7" w:rsidRDefault="00B60735" w:rsidP="00B057AB">
            <w:pPr>
              <w:pStyle w:val="Text"/>
              <w:keepNext/>
              <w:keepLines/>
              <w:widowControl w:val="0"/>
              <w:numPr>
                <w:ilvl w:val="0"/>
                <w:numId w:val="50"/>
              </w:numPr>
              <w:spacing w:before="0"/>
              <w:ind w:left="567" w:hanging="567"/>
              <w:jc w:val="left"/>
              <w:rPr>
                <w:sz w:val="22"/>
                <w:lang w:val="sv-SE"/>
              </w:rPr>
            </w:pPr>
            <w:r w:rsidRPr="00DC2BA7">
              <w:rPr>
                <w:sz w:val="22"/>
                <w:lang w:val="sv-SE"/>
              </w:rPr>
              <w:t>Behållare för riskavfall</w:t>
            </w:r>
          </w:p>
        </w:tc>
        <w:tc>
          <w:tcPr>
            <w:tcW w:w="4644" w:type="dxa"/>
            <w:shd w:val="clear" w:color="auto" w:fill="auto"/>
          </w:tcPr>
          <w:p w14:paraId="08D3BFE9" w14:textId="77777777" w:rsidR="00A840CB" w:rsidRPr="00DC2BA7" w:rsidRDefault="00B60735" w:rsidP="00B057AB">
            <w:pPr>
              <w:pStyle w:val="Text"/>
              <w:keepNext/>
              <w:keepLines/>
              <w:widowControl w:val="0"/>
              <w:spacing w:before="0"/>
              <w:jc w:val="left"/>
              <w:rPr>
                <w:sz w:val="22"/>
                <w:lang w:val="sv-SE"/>
              </w:rPr>
            </w:pPr>
            <w:r w:rsidRPr="00DC2BA7">
              <w:rPr>
                <w:noProof/>
                <w:sz w:val="22"/>
              </w:rPr>
              <w:drawing>
                <wp:inline distT="0" distB="0" distL="0" distR="0" wp14:anchorId="71694F0C" wp14:editId="700A7C56">
                  <wp:extent cx="2743200" cy="794385"/>
                  <wp:effectExtent l="0" t="0" r="0" b="0"/>
                  <wp:docPr id="13" name="Picture 2" descr="C:\Users\RAESAME1\AppData\Local\Microsoft\Windows\Temporary Internet Files\Content.Word\Disposal no writing.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2" descr="C:\Users\RAESAME1\AppData\Local\Microsoft\Windows\Temporary Internet Files\Content.Word\Disposal no writing.png"/>
                          <pic:cNvPicPr>
                            <a:picLocks noChangeAspect="1" noChangeArrowheads="1"/>
                          </pic:cNvPicPr>
                        </pic:nvPicPr>
                        <pic:blipFill>
                          <a:blip r:embed="rId26" cstate="print">
                            <a:extLst>
                              <a:ext uri="{28A0092B-C50C-407E-A947-70E740481C1C}">
                                <a14:useLocalDpi xmlns:a14="http://schemas.microsoft.com/office/drawing/2010/main" val="0"/>
                              </a:ext>
                            </a:extLst>
                          </a:blip>
                          <a:stretch>
                            <a:fillRect/>
                          </a:stretch>
                        </pic:blipFill>
                        <pic:spPr bwMode="auto">
                          <a:xfrm>
                            <a:off x="0" y="0"/>
                            <a:ext cx="2743200" cy="794385"/>
                          </a:xfrm>
                          <a:prstGeom prst="rect">
                            <a:avLst/>
                          </a:prstGeom>
                          <a:noFill/>
                          <a:ln>
                            <a:noFill/>
                          </a:ln>
                        </pic:spPr>
                      </pic:pic>
                    </a:graphicData>
                  </a:graphic>
                </wp:inline>
              </w:drawing>
            </w:r>
          </w:p>
        </w:tc>
      </w:tr>
    </w:tbl>
    <w:p w14:paraId="4EDF61E6" w14:textId="77777777" w:rsidR="00A840CB" w:rsidRPr="00DC2BA7" w:rsidRDefault="00A840CB" w:rsidP="00B057AB">
      <w:pPr>
        <w:pStyle w:val="Text"/>
        <w:widowControl w:val="0"/>
        <w:spacing w:before="0"/>
        <w:jc w:val="left"/>
        <w:rPr>
          <w:sz w:val="22"/>
          <w:lang w:val="sv-SE"/>
        </w:rPr>
      </w:pPr>
    </w:p>
    <w:p w14:paraId="6ABBA505" w14:textId="77777777" w:rsidR="00A840CB" w:rsidRPr="00DC2BA7" w:rsidRDefault="00B60735" w:rsidP="00B057AB">
      <w:pPr>
        <w:pStyle w:val="Text"/>
        <w:keepNext/>
        <w:widowControl w:val="0"/>
        <w:spacing w:before="0"/>
        <w:jc w:val="left"/>
        <w:rPr>
          <w:b/>
          <w:sz w:val="22"/>
          <w:lang w:val="sv-SE"/>
        </w:rPr>
      </w:pPr>
      <w:r w:rsidRPr="00DC2BA7">
        <w:rPr>
          <w:b/>
          <w:sz w:val="22"/>
          <w:lang w:val="sv-SE"/>
        </w:rPr>
        <w:t>Viktig säkerhetsinformation</w:t>
      </w:r>
    </w:p>
    <w:p w14:paraId="3BB6A34F" w14:textId="77777777" w:rsidR="00A840CB" w:rsidRPr="00DC2BA7" w:rsidRDefault="00B60735" w:rsidP="00B057AB">
      <w:pPr>
        <w:pStyle w:val="Text"/>
        <w:keepNext/>
        <w:widowControl w:val="0"/>
        <w:spacing w:before="0"/>
        <w:jc w:val="left"/>
        <w:rPr>
          <w:b/>
          <w:sz w:val="22"/>
          <w:lang w:val="sv-SE"/>
        </w:rPr>
      </w:pPr>
      <w:r w:rsidRPr="00DC2BA7">
        <w:rPr>
          <w:b/>
          <w:sz w:val="22"/>
          <w:lang w:val="sv-SE"/>
        </w:rPr>
        <w:t>Varning! Förvaras utom syn- och räckhåll för barn.</w:t>
      </w:r>
    </w:p>
    <w:p w14:paraId="68A3D627" w14:textId="77777777" w:rsidR="00A840CB" w:rsidRPr="00DC2BA7" w:rsidRDefault="00B60735" w:rsidP="00B057AB">
      <w:pPr>
        <w:pStyle w:val="Default"/>
        <w:widowControl w:val="0"/>
        <w:numPr>
          <w:ilvl w:val="0"/>
          <w:numId w:val="51"/>
        </w:numPr>
        <w:ind w:left="567" w:hanging="567"/>
        <w:rPr>
          <w:sz w:val="22"/>
          <w:szCs w:val="22"/>
          <w:lang w:val="sv-SE"/>
        </w:rPr>
      </w:pPr>
      <w:r w:rsidRPr="00DC2BA7">
        <w:rPr>
          <w:sz w:val="22"/>
          <w:lang w:val="sv-SE"/>
        </w:rPr>
        <w:t>Nålskyddet på sprutan kan innehålla torrt gummi (latex), vilket inte ska hanteras av personer som är känsliga för denna substans.</w:t>
      </w:r>
    </w:p>
    <w:p w14:paraId="705B88CE" w14:textId="77777777" w:rsidR="00A840CB"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Öppna inte den förslutna kartongen förrän du är redo att använda detta läkemedel.</w:t>
      </w:r>
    </w:p>
    <w:p w14:paraId="029C4398" w14:textId="77777777" w:rsidR="00A840CB"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Använd inte detta läkemedel om försegling av ytterkartong eller plasttråg är trasiga, eftersom det då kanske inte är säkert att använda.</w:t>
      </w:r>
    </w:p>
    <w:p w14:paraId="3FD9E254" w14:textId="77777777" w:rsidR="00FD2F3D" w:rsidRPr="00DC2BA7" w:rsidRDefault="00B60735" w:rsidP="006F62CC">
      <w:pPr>
        <w:pStyle w:val="Listlevel1"/>
        <w:widowControl w:val="0"/>
        <w:numPr>
          <w:ilvl w:val="0"/>
          <w:numId w:val="51"/>
        </w:numPr>
        <w:spacing w:before="0" w:after="0"/>
        <w:ind w:left="567" w:hanging="567"/>
        <w:rPr>
          <w:bCs/>
          <w:sz w:val="22"/>
          <w:szCs w:val="22"/>
          <w:lang w:val="sv-SE"/>
        </w:rPr>
      </w:pPr>
      <w:bookmarkStart w:id="23" w:name="_Hlk106366627"/>
      <w:r w:rsidRPr="00DC2BA7">
        <w:rPr>
          <w:bCs/>
          <w:sz w:val="22"/>
          <w:szCs w:val="22"/>
          <w:lang w:val="sv-SE"/>
        </w:rPr>
        <w:t>Använd inte sprutan om den har tappats på en hård yta eller tappats efter det att nålskyddet har avlägsnats.</w:t>
      </w:r>
    </w:p>
    <w:bookmarkEnd w:id="23"/>
    <w:p w14:paraId="24CC8EA1" w14:textId="77777777" w:rsidR="00A840CB"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Lämna aldrig sprutan där andra skulle kunna manipulera den.</w:t>
      </w:r>
    </w:p>
    <w:p w14:paraId="5688865C" w14:textId="77777777" w:rsidR="00A840CB"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Skaka inte sprutan.</w:t>
      </w:r>
    </w:p>
    <w:p w14:paraId="4E976963" w14:textId="77777777" w:rsidR="00A840CB"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Var försiktig så att du inte rör aktiveringsklämmorna före användning. Om du rör klämmorna kan nålskyddet aktiveras för tidigt.</w:t>
      </w:r>
    </w:p>
    <w:p w14:paraId="21B2DF5F" w14:textId="77777777" w:rsidR="00A840CB"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Ta inte bort nålskyddet förrän precis innan du ska injicera.</w:t>
      </w:r>
    </w:p>
    <w:p w14:paraId="66300245" w14:textId="77777777" w:rsidR="00A840CB" w:rsidRPr="00DC2BA7" w:rsidRDefault="00B60735" w:rsidP="00B057AB">
      <w:pPr>
        <w:pStyle w:val="Default"/>
        <w:widowControl w:val="0"/>
        <w:numPr>
          <w:ilvl w:val="0"/>
          <w:numId w:val="51"/>
        </w:numPr>
        <w:ind w:left="567" w:hanging="567"/>
        <w:rPr>
          <w:sz w:val="22"/>
          <w:szCs w:val="22"/>
          <w:lang w:val="sv-SE"/>
        </w:rPr>
      </w:pPr>
      <w:r w:rsidRPr="00DC2BA7">
        <w:rPr>
          <w:color w:val="222222"/>
          <w:sz w:val="22"/>
          <w:szCs w:val="22"/>
          <w:lang w:val="sv-SE"/>
        </w:rPr>
        <w:t>Sprutan kan inte återanvändas. Kassera den använda sprutan i en behållare för riskavfall omedelbart efter användning.</w:t>
      </w:r>
    </w:p>
    <w:p w14:paraId="5AD40B33" w14:textId="77777777" w:rsidR="007A3C79" w:rsidRPr="00DC2BA7" w:rsidRDefault="007A3C79" w:rsidP="00B057AB">
      <w:pPr>
        <w:pStyle w:val="Text"/>
        <w:widowControl w:val="0"/>
        <w:spacing w:before="0"/>
        <w:jc w:val="left"/>
        <w:rPr>
          <w:sz w:val="22"/>
          <w:lang w:val="sv-SE"/>
        </w:rPr>
      </w:pPr>
    </w:p>
    <w:p w14:paraId="13BE8037" w14:textId="77777777" w:rsidR="007A3C79" w:rsidRPr="00DC2BA7" w:rsidRDefault="00B60735" w:rsidP="00B057AB">
      <w:pPr>
        <w:pStyle w:val="Text"/>
        <w:keepNext/>
        <w:widowControl w:val="0"/>
        <w:spacing w:before="0"/>
        <w:jc w:val="left"/>
        <w:rPr>
          <w:noProof/>
          <w:sz w:val="22"/>
          <w:lang w:val="sv-SE"/>
        </w:rPr>
      </w:pPr>
      <w:r w:rsidRPr="00DC2BA7">
        <w:rPr>
          <w:b/>
          <w:bCs/>
          <w:sz w:val="22"/>
          <w:lang w:val="sv-SE"/>
        </w:rPr>
        <w:t xml:space="preserve">Förvaring av Xolair </w:t>
      </w:r>
      <w:r w:rsidR="0029684E">
        <w:rPr>
          <w:b/>
          <w:bCs/>
          <w:sz w:val="22"/>
          <w:lang w:val="sv-SE"/>
        </w:rPr>
        <w:t xml:space="preserve">injektionsvätska, lösning i </w:t>
      </w:r>
      <w:r w:rsidRPr="00DC2BA7">
        <w:rPr>
          <w:b/>
          <w:bCs/>
          <w:sz w:val="22"/>
          <w:lang w:val="sv-SE"/>
        </w:rPr>
        <w:t>förfylld spruta</w:t>
      </w:r>
    </w:p>
    <w:p w14:paraId="0E498BE9" w14:textId="77777777" w:rsidR="007A3C79" w:rsidRPr="00DC2BA7" w:rsidRDefault="00B60735" w:rsidP="00B057AB">
      <w:pPr>
        <w:pStyle w:val="Text"/>
        <w:widowControl w:val="0"/>
        <w:numPr>
          <w:ilvl w:val="0"/>
          <w:numId w:val="30"/>
        </w:numPr>
        <w:tabs>
          <w:tab w:val="clear" w:pos="927"/>
        </w:tabs>
        <w:spacing w:before="0"/>
        <w:ind w:left="567" w:hanging="567"/>
        <w:jc w:val="left"/>
        <w:rPr>
          <w:sz w:val="22"/>
          <w:lang w:val="sv-SE"/>
        </w:rPr>
      </w:pPr>
      <w:r w:rsidRPr="00DC2BA7">
        <w:rPr>
          <w:sz w:val="22"/>
          <w:lang w:val="sv-SE"/>
        </w:rPr>
        <w:t>Förvaras i originalförpackningen. Ljuskänsligt. Förvaras i kylskåp (2</w:t>
      </w:r>
      <w:r w:rsidRPr="00DC2BA7">
        <w:rPr>
          <w:rFonts w:ascii="Symbol" w:hAnsi="Symbol"/>
          <w:sz w:val="22"/>
          <w:lang w:val="sv-SE"/>
        </w:rPr>
        <w:sym w:font="Symbol" w:char="F0B0"/>
      </w:r>
      <w:r w:rsidRPr="00DC2BA7">
        <w:rPr>
          <w:sz w:val="22"/>
          <w:lang w:val="sv-SE"/>
        </w:rPr>
        <w:t>C – 8</w:t>
      </w:r>
      <w:r w:rsidRPr="00DC2BA7">
        <w:rPr>
          <w:rFonts w:ascii="Symbol" w:hAnsi="Symbol"/>
          <w:sz w:val="22"/>
          <w:lang w:val="sv-SE"/>
        </w:rPr>
        <w:sym w:font="Symbol" w:char="F0B0"/>
      </w:r>
      <w:r w:rsidRPr="00DC2BA7">
        <w:rPr>
          <w:sz w:val="22"/>
          <w:lang w:val="sv-SE"/>
        </w:rPr>
        <w:t>C). FÅR EJ FRYSAS.</w:t>
      </w:r>
    </w:p>
    <w:p w14:paraId="36891986" w14:textId="736EBD46" w:rsidR="007A3C79" w:rsidRPr="00DC2BA7" w:rsidRDefault="00B60735" w:rsidP="00B057AB">
      <w:pPr>
        <w:pStyle w:val="Text"/>
        <w:numPr>
          <w:ilvl w:val="0"/>
          <w:numId w:val="30"/>
        </w:numPr>
        <w:spacing w:before="0"/>
        <w:ind w:left="567" w:hanging="567"/>
        <w:jc w:val="left"/>
        <w:rPr>
          <w:sz w:val="22"/>
          <w:lang w:val="sv-SE"/>
        </w:rPr>
      </w:pPr>
      <w:r w:rsidRPr="00DC2BA7">
        <w:rPr>
          <w:sz w:val="22"/>
          <w:lang w:val="sv-SE"/>
        </w:rPr>
        <w:lastRenderedPageBreak/>
        <w:t xml:space="preserve">Kom ihåg att ta ut sprutan ur kylskåpet och låta den uppnå rumstemperatur (25°C) innan du förbereder injektionen (det tar cirka </w:t>
      </w:r>
      <w:r w:rsidR="0029684E">
        <w:rPr>
          <w:sz w:val="22"/>
          <w:lang w:val="sv-SE"/>
        </w:rPr>
        <w:t>3</w:t>
      </w:r>
      <w:r w:rsidRPr="00DC2BA7">
        <w:rPr>
          <w:sz w:val="22"/>
          <w:lang w:val="sv-SE"/>
        </w:rPr>
        <w:t>0 minuter). Lämna sprutan i kartongen för att skydda den mot ljus. Den totala tid som sprutan är i rumstemperatur (25°C) före användning får inte överstiga 48 timmar.</w:t>
      </w:r>
    </w:p>
    <w:p w14:paraId="44A50624" w14:textId="77777777" w:rsidR="007A3C79" w:rsidRPr="00DC2BA7" w:rsidRDefault="00B60735" w:rsidP="00B057AB">
      <w:pPr>
        <w:pStyle w:val="Text"/>
        <w:widowControl w:val="0"/>
        <w:numPr>
          <w:ilvl w:val="0"/>
          <w:numId w:val="30"/>
        </w:numPr>
        <w:tabs>
          <w:tab w:val="clear" w:pos="927"/>
        </w:tabs>
        <w:spacing w:before="0"/>
        <w:ind w:left="567" w:hanging="567"/>
        <w:jc w:val="left"/>
        <w:rPr>
          <w:sz w:val="22"/>
          <w:lang w:val="sv-SE"/>
        </w:rPr>
      </w:pPr>
      <w:r w:rsidRPr="00DC2BA7">
        <w:rPr>
          <w:sz w:val="22"/>
          <w:lang w:val="sv-SE"/>
        </w:rPr>
        <w:t xml:space="preserve">Använd inte sprutan efter utgångsdatumet som anges på ytterkartongen och etiketten på sprutan. </w:t>
      </w:r>
      <w:r w:rsidRPr="00DC2BA7">
        <w:rPr>
          <w:sz w:val="22"/>
        </w:rPr>
        <w:t>Om det har passerat, returnera hela förpackningen till apoteket.</w:t>
      </w:r>
    </w:p>
    <w:p w14:paraId="09E97277" w14:textId="77777777" w:rsidR="007A3C79" w:rsidRPr="00DC2BA7" w:rsidRDefault="007A3C79" w:rsidP="00B057AB">
      <w:pPr>
        <w:pStyle w:val="Text"/>
        <w:widowControl w:val="0"/>
        <w:spacing w:before="0"/>
        <w:jc w:val="left"/>
        <w:rPr>
          <w:sz w:val="22"/>
          <w:lang w:val="sv-SE"/>
        </w:rPr>
      </w:pPr>
    </w:p>
    <w:p w14:paraId="5BD8FB79" w14:textId="77777777" w:rsidR="00A840CB" w:rsidRPr="00DC2BA7" w:rsidRDefault="00B60735" w:rsidP="00B057AB">
      <w:pPr>
        <w:pStyle w:val="Text"/>
        <w:keepNext/>
        <w:widowControl w:val="0"/>
        <w:spacing w:before="0"/>
        <w:jc w:val="left"/>
        <w:rPr>
          <w:b/>
          <w:sz w:val="22"/>
          <w:lang w:val="sv-SE"/>
        </w:rPr>
      </w:pPr>
      <w:r w:rsidRPr="00DC2BA7">
        <w:rPr>
          <w:b/>
          <w:sz w:val="22"/>
          <w:lang w:val="sv-SE"/>
        </w:rPr>
        <w:t>Injektionsstället</w:t>
      </w:r>
    </w:p>
    <w:p w14:paraId="2E342C4C" w14:textId="77777777" w:rsidR="00A840CB" w:rsidRPr="00DC2BA7" w:rsidRDefault="00A840CB" w:rsidP="00B057AB">
      <w:pPr>
        <w:pStyle w:val="Text"/>
        <w:keepNext/>
        <w:widowControl w:val="0"/>
        <w:spacing w:before="0"/>
        <w:jc w:val="left"/>
        <w:rPr>
          <w:sz w:val="22"/>
          <w:lang w:val="sv-SE"/>
        </w:rPr>
      </w:pPr>
    </w:p>
    <w:tbl>
      <w:tblPr>
        <w:tblW w:w="9322" w:type="dxa"/>
        <w:tblBorders>
          <w:insideH w:val="dotted" w:sz="4" w:space="0" w:color="auto"/>
        </w:tblBorders>
        <w:tblLayout w:type="fixed"/>
        <w:tblLook w:val="04A0" w:firstRow="1" w:lastRow="0" w:firstColumn="1" w:lastColumn="0" w:noHBand="0" w:noVBand="1"/>
      </w:tblPr>
      <w:tblGrid>
        <w:gridCol w:w="2943"/>
        <w:gridCol w:w="6379"/>
      </w:tblGrid>
      <w:tr w:rsidR="00211724" w:rsidRPr="00410B74" w14:paraId="4E399D8E" w14:textId="77777777" w:rsidTr="00BE2F43">
        <w:trPr>
          <w:cantSplit/>
        </w:trPr>
        <w:tc>
          <w:tcPr>
            <w:tcW w:w="2943" w:type="dxa"/>
            <w:shd w:val="clear" w:color="auto" w:fill="auto"/>
          </w:tcPr>
          <w:p w14:paraId="22942332" w14:textId="77777777" w:rsidR="00A840CB" w:rsidRPr="00DC2BA7" w:rsidRDefault="00B60735" w:rsidP="00B057AB">
            <w:pPr>
              <w:pStyle w:val="Text"/>
              <w:widowControl w:val="0"/>
              <w:spacing w:before="0"/>
              <w:jc w:val="center"/>
              <w:rPr>
                <w:noProof/>
                <w:lang w:val="sv-SE"/>
              </w:rPr>
            </w:pPr>
            <w:r w:rsidRPr="00DC2BA7">
              <w:rPr>
                <w:noProof/>
              </w:rPr>
              <w:drawing>
                <wp:inline distT="0" distB="0" distL="0" distR="0" wp14:anchorId="5D50EE8B" wp14:editId="04DC3BB7">
                  <wp:extent cx="1056005" cy="1665605"/>
                  <wp:effectExtent l="0" t="0" r="0" b="0"/>
                  <wp:docPr id="1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
                          <pic:cNvPicPr>
                            <a:picLocks noChangeAspect="1" noChangeArrowheads="1"/>
                          </pic:cNvPicPr>
                        </pic:nvPicPr>
                        <pic:blipFill>
                          <a:blip r:embed="rId27" cstate="print">
                            <a:extLst>
                              <a:ext uri="{28A0092B-C50C-407E-A947-70E740481C1C}">
                                <a14:useLocalDpi xmlns:a14="http://schemas.microsoft.com/office/drawing/2010/main" val="0"/>
                              </a:ext>
                            </a:extLst>
                          </a:blip>
                          <a:stretch>
                            <a:fillRect/>
                          </a:stretch>
                        </pic:blipFill>
                        <pic:spPr bwMode="auto">
                          <a:xfrm>
                            <a:off x="0" y="0"/>
                            <a:ext cx="1056005" cy="1665605"/>
                          </a:xfrm>
                          <a:prstGeom prst="rect">
                            <a:avLst/>
                          </a:prstGeom>
                          <a:noFill/>
                          <a:ln>
                            <a:noFill/>
                          </a:ln>
                        </pic:spPr>
                      </pic:pic>
                    </a:graphicData>
                  </a:graphic>
                </wp:inline>
              </w:drawing>
            </w:r>
          </w:p>
          <w:p w14:paraId="281708DC" w14:textId="77777777" w:rsidR="00A840CB" w:rsidRPr="00DC2BA7" w:rsidRDefault="00B60735" w:rsidP="00B057AB">
            <w:pPr>
              <w:pStyle w:val="Text"/>
              <w:widowControl w:val="0"/>
              <w:spacing w:before="0"/>
              <w:jc w:val="center"/>
              <w:rPr>
                <w:noProof/>
                <w:lang w:val="sv-SE"/>
              </w:rPr>
            </w:pPr>
            <w:r w:rsidRPr="00DC2BA7">
              <w:rPr>
                <w:noProof/>
              </w:rPr>
              <w:drawing>
                <wp:inline distT="0" distB="0" distL="0" distR="0" wp14:anchorId="0FEBA091" wp14:editId="5D7BA048">
                  <wp:extent cx="1056005" cy="1697990"/>
                  <wp:effectExtent l="0" t="0" r="0" b="0"/>
                  <wp:docPr id="1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3"/>
                          <pic:cNvPicPr>
                            <a:picLocks noChangeAspect="1" noChangeArrowheads="1"/>
                          </pic:cNvPicPr>
                        </pic:nvPicPr>
                        <pic:blipFill>
                          <a:blip r:embed="rId28" cstate="print">
                            <a:extLst>
                              <a:ext uri="{28A0092B-C50C-407E-A947-70E740481C1C}">
                                <a14:useLocalDpi xmlns:a14="http://schemas.microsoft.com/office/drawing/2010/main" val="0"/>
                              </a:ext>
                            </a:extLst>
                          </a:blip>
                          <a:stretch>
                            <a:fillRect/>
                          </a:stretch>
                        </pic:blipFill>
                        <pic:spPr bwMode="auto">
                          <a:xfrm>
                            <a:off x="0" y="0"/>
                            <a:ext cx="1056005" cy="1697990"/>
                          </a:xfrm>
                          <a:prstGeom prst="rect">
                            <a:avLst/>
                          </a:prstGeom>
                          <a:noFill/>
                          <a:ln>
                            <a:noFill/>
                          </a:ln>
                        </pic:spPr>
                      </pic:pic>
                    </a:graphicData>
                  </a:graphic>
                </wp:inline>
              </w:drawing>
            </w:r>
          </w:p>
          <w:p w14:paraId="16BBB5A5" w14:textId="77777777" w:rsidR="00A840CB" w:rsidRPr="00DC2BA7" w:rsidRDefault="00A840CB" w:rsidP="00B057AB">
            <w:pPr>
              <w:pStyle w:val="Text"/>
              <w:widowControl w:val="0"/>
              <w:spacing w:before="0"/>
              <w:jc w:val="left"/>
              <w:rPr>
                <w:noProof/>
                <w:lang w:val="sv-SE"/>
              </w:rPr>
            </w:pPr>
          </w:p>
        </w:tc>
        <w:tc>
          <w:tcPr>
            <w:tcW w:w="6379" w:type="dxa"/>
            <w:shd w:val="clear" w:color="auto" w:fill="auto"/>
          </w:tcPr>
          <w:p w14:paraId="3A3426A0" w14:textId="77777777" w:rsidR="00A840CB" w:rsidRPr="00DC2BA7" w:rsidRDefault="00B60735" w:rsidP="00B057AB">
            <w:pPr>
              <w:widowControl w:val="0"/>
              <w:tabs>
                <w:tab w:val="clear" w:pos="567"/>
              </w:tabs>
              <w:autoSpaceDE w:val="0"/>
              <w:autoSpaceDN w:val="0"/>
              <w:adjustRightInd w:val="0"/>
              <w:spacing w:line="240" w:lineRule="auto"/>
              <w:ind w:left="35"/>
              <w:rPr>
                <w:rFonts w:eastAsia="Calibri"/>
                <w:lang w:val="sv-SE"/>
              </w:rPr>
            </w:pPr>
            <w:r w:rsidRPr="00DC2BA7">
              <w:rPr>
                <w:rFonts w:eastAsia="Calibri"/>
                <w:lang w:val="sv-SE"/>
              </w:rPr>
              <w:t>Injektionsstället är det stället på kroppen där du ska använda sprutan.</w:t>
            </w:r>
          </w:p>
          <w:p w14:paraId="7DBA9DFD" w14:textId="77777777" w:rsidR="00A840CB" w:rsidRPr="00DC2BA7" w:rsidRDefault="00B60735" w:rsidP="00B057AB">
            <w:pPr>
              <w:widowControl w:val="0"/>
              <w:numPr>
                <w:ilvl w:val="0"/>
                <w:numId w:val="53"/>
              </w:numPr>
              <w:tabs>
                <w:tab w:val="clear" w:pos="567"/>
              </w:tabs>
              <w:autoSpaceDE w:val="0"/>
              <w:autoSpaceDN w:val="0"/>
              <w:adjustRightInd w:val="0"/>
              <w:spacing w:line="240" w:lineRule="auto"/>
              <w:ind w:left="601" w:hanging="567"/>
              <w:contextualSpacing/>
              <w:rPr>
                <w:rFonts w:eastAsia="Calibri"/>
                <w:color w:val="000000"/>
                <w:lang w:val="sv-SE"/>
              </w:rPr>
            </w:pPr>
            <w:r w:rsidRPr="00DC2BA7">
              <w:rPr>
                <w:rFonts w:eastAsia="Calibri"/>
                <w:lang w:val="sv-SE"/>
              </w:rPr>
              <w:t>Rekommenderat injektion</w:t>
            </w:r>
            <w:r w:rsidR="00B60470" w:rsidRPr="00DC2BA7">
              <w:rPr>
                <w:rFonts w:eastAsia="Calibri"/>
                <w:lang w:val="sv-SE"/>
              </w:rPr>
              <w:t>sställe är fram</w:t>
            </w:r>
            <w:r w:rsidRPr="00DC2BA7">
              <w:rPr>
                <w:rFonts w:eastAsia="Calibri"/>
                <w:lang w:val="sv-SE"/>
              </w:rPr>
              <w:t xml:space="preserve">sidan av låren. </w:t>
            </w:r>
            <w:r w:rsidRPr="00DC2BA7">
              <w:rPr>
                <w:rFonts w:eastAsia="Calibri"/>
                <w:color w:val="000000"/>
                <w:lang w:val="sv-SE"/>
              </w:rPr>
              <w:t xml:space="preserve">Du kan också använda nedre delen av buken, men </w:t>
            </w:r>
            <w:r w:rsidRPr="00DC2BA7">
              <w:rPr>
                <w:rFonts w:eastAsia="Calibri"/>
                <w:b/>
                <w:color w:val="000000"/>
                <w:lang w:val="sv-SE"/>
              </w:rPr>
              <w:t>inte</w:t>
            </w:r>
            <w:r w:rsidRPr="00DC2BA7">
              <w:rPr>
                <w:rFonts w:eastAsia="Calibri"/>
                <w:color w:val="000000"/>
                <w:lang w:val="sv-SE"/>
              </w:rPr>
              <w:t xml:space="preserve"> i området inom 5 centimeter runt naveln.</w:t>
            </w:r>
          </w:p>
          <w:p w14:paraId="7B4BF941" w14:textId="77777777" w:rsidR="00A840CB" w:rsidRPr="00DC2BA7" w:rsidRDefault="00B60735" w:rsidP="00B057AB">
            <w:pPr>
              <w:keepLines/>
              <w:widowControl w:val="0"/>
              <w:numPr>
                <w:ilvl w:val="0"/>
                <w:numId w:val="53"/>
              </w:numPr>
              <w:tabs>
                <w:tab w:val="clear" w:pos="567"/>
              </w:tabs>
              <w:autoSpaceDE w:val="0"/>
              <w:autoSpaceDN w:val="0"/>
              <w:adjustRightInd w:val="0"/>
              <w:spacing w:line="240" w:lineRule="auto"/>
              <w:ind w:left="601" w:hanging="567"/>
              <w:contextualSpacing/>
              <w:rPr>
                <w:rFonts w:eastAsia="Calibri"/>
                <w:color w:val="000000"/>
                <w:lang w:val="sv-SE"/>
              </w:rPr>
            </w:pPr>
            <w:r w:rsidRPr="00DC2BA7">
              <w:rPr>
                <w:rFonts w:eastAsia="Calibri"/>
                <w:lang w:val="sv-SE"/>
              </w:rPr>
              <w:t>Om du behöver ge fler injektioner för att ge full dos, välj olika injektionsställen för varje injektion.</w:t>
            </w:r>
          </w:p>
          <w:p w14:paraId="2CA626AE" w14:textId="77777777" w:rsidR="00A840CB" w:rsidRPr="00DC2BA7" w:rsidRDefault="00B60735" w:rsidP="00B057AB">
            <w:pPr>
              <w:keepLines/>
              <w:widowControl w:val="0"/>
              <w:numPr>
                <w:ilvl w:val="0"/>
                <w:numId w:val="53"/>
              </w:numPr>
              <w:tabs>
                <w:tab w:val="clear" w:pos="567"/>
              </w:tabs>
              <w:autoSpaceDE w:val="0"/>
              <w:autoSpaceDN w:val="0"/>
              <w:adjustRightInd w:val="0"/>
              <w:spacing w:line="240" w:lineRule="auto"/>
              <w:ind w:left="601" w:hanging="567"/>
              <w:contextualSpacing/>
              <w:rPr>
                <w:rFonts w:eastAsia="Calibri"/>
                <w:color w:val="000000"/>
                <w:lang w:val="sv-SE"/>
              </w:rPr>
            </w:pPr>
            <w:r w:rsidRPr="00DC2BA7">
              <w:rPr>
                <w:rFonts w:eastAsia="Calibri"/>
                <w:lang w:val="sv-SE"/>
              </w:rPr>
              <w:t>Injicerat inte på områden där huden är öm, har blåmärken, är röd eller hård. Undvik områden med ärr eller bristningar.</w:t>
            </w:r>
          </w:p>
          <w:p w14:paraId="7D26A29F" w14:textId="77777777" w:rsidR="00A840CB" w:rsidRPr="00DC2BA7" w:rsidRDefault="00B60735" w:rsidP="00B057AB">
            <w:pPr>
              <w:pStyle w:val="Text"/>
              <w:widowControl w:val="0"/>
              <w:spacing w:before="0"/>
              <w:jc w:val="left"/>
              <w:rPr>
                <w:sz w:val="22"/>
                <w:lang w:val="sv-SE"/>
              </w:rPr>
            </w:pPr>
            <w:r w:rsidRPr="00DC2BA7">
              <w:rPr>
                <w:rFonts w:eastAsia="Calibri"/>
                <w:sz w:val="22"/>
                <w:lang w:val="sv-SE"/>
              </w:rPr>
              <w:t xml:space="preserve">Om en </w:t>
            </w:r>
            <w:r w:rsidR="002C454E" w:rsidRPr="00DC2BA7">
              <w:rPr>
                <w:rFonts w:eastAsia="Calibri"/>
                <w:sz w:val="22"/>
                <w:lang w:val="sv-SE"/>
              </w:rPr>
              <w:t xml:space="preserve">annan person </w:t>
            </w:r>
            <w:r w:rsidRPr="00DC2BA7">
              <w:rPr>
                <w:rFonts w:eastAsia="Calibri"/>
                <w:sz w:val="22"/>
                <w:lang w:val="sv-SE"/>
              </w:rPr>
              <w:t>ger injektionen kan även yttre sidan av överarmarna användas.</w:t>
            </w:r>
          </w:p>
        </w:tc>
      </w:tr>
    </w:tbl>
    <w:p w14:paraId="135E2ABA" w14:textId="77777777" w:rsidR="00A840CB" w:rsidRPr="00DC2BA7" w:rsidRDefault="00A840CB" w:rsidP="00B057AB">
      <w:pPr>
        <w:pStyle w:val="Nottoc-headings"/>
        <w:keepNext w:val="0"/>
        <w:keepLines w:val="0"/>
        <w:widowControl w:val="0"/>
        <w:spacing w:before="0" w:after="0"/>
        <w:rPr>
          <w:rFonts w:ascii="Times New Roman" w:hAnsi="Times New Roman"/>
          <w:b w:val="0"/>
          <w:sz w:val="22"/>
          <w:lang w:val="sv-SE"/>
        </w:rPr>
      </w:pPr>
    </w:p>
    <w:p w14:paraId="1E99E8C1" w14:textId="77777777" w:rsidR="00A840CB" w:rsidRPr="00DC2BA7" w:rsidRDefault="00B60735" w:rsidP="00535973">
      <w:pPr>
        <w:pStyle w:val="Nottoc-headings"/>
        <w:keepLines w:val="0"/>
        <w:widowControl w:val="0"/>
        <w:spacing w:before="0" w:after="0"/>
        <w:ind w:left="0" w:firstLine="0"/>
        <w:rPr>
          <w:rFonts w:ascii="Times New Roman" w:hAnsi="Times New Roman"/>
          <w:sz w:val="22"/>
          <w:lang w:val="sv-SE"/>
        </w:rPr>
      </w:pPr>
      <w:r w:rsidRPr="00DC2BA7">
        <w:rPr>
          <w:rFonts w:ascii="Times New Roman" w:hAnsi="Times New Roman"/>
          <w:sz w:val="22"/>
          <w:lang w:val="sv-SE"/>
        </w:rPr>
        <w:lastRenderedPageBreak/>
        <w:t xml:space="preserve">Förberedelse för användning av Xolair </w:t>
      </w:r>
      <w:r w:rsidR="0029684E">
        <w:rPr>
          <w:rFonts w:ascii="Times New Roman" w:hAnsi="Times New Roman"/>
          <w:sz w:val="22"/>
          <w:lang w:val="sv-SE"/>
        </w:rPr>
        <w:t xml:space="preserve">injektionsvärska, lösning i </w:t>
      </w:r>
      <w:r w:rsidRPr="00DC2BA7">
        <w:rPr>
          <w:rFonts w:ascii="Times New Roman" w:hAnsi="Times New Roman"/>
          <w:sz w:val="22"/>
          <w:lang w:val="sv-SE"/>
        </w:rPr>
        <w:t>förfylld spruta</w:t>
      </w:r>
    </w:p>
    <w:p w14:paraId="1182FD06" w14:textId="77777777" w:rsidR="00A840CB" w:rsidRPr="00DC2BA7" w:rsidRDefault="00A840CB" w:rsidP="00535973">
      <w:pPr>
        <w:pStyle w:val="Text"/>
        <w:keepNext/>
        <w:widowControl w:val="0"/>
        <w:spacing w:before="0"/>
        <w:jc w:val="left"/>
        <w:rPr>
          <w:sz w:val="22"/>
          <w:lang w:val="sv-SE"/>
        </w:rPr>
      </w:pPr>
    </w:p>
    <w:tbl>
      <w:tblPr>
        <w:tblW w:w="9378" w:type="dxa"/>
        <w:tblLayout w:type="fixed"/>
        <w:tblLook w:val="04A0" w:firstRow="1" w:lastRow="0" w:firstColumn="1" w:lastColumn="0" w:noHBand="0" w:noVBand="1"/>
      </w:tblPr>
      <w:tblGrid>
        <w:gridCol w:w="9378"/>
      </w:tblGrid>
      <w:tr w:rsidR="00211724" w14:paraId="1760538B" w14:textId="77777777" w:rsidTr="00BE2F43">
        <w:trPr>
          <w:cantSplit/>
        </w:trPr>
        <w:tc>
          <w:tcPr>
            <w:tcW w:w="9378" w:type="dxa"/>
          </w:tcPr>
          <w:p w14:paraId="6931788A" w14:textId="77777777" w:rsidR="00A840CB" w:rsidRPr="00DC2BA7" w:rsidRDefault="00B60735" w:rsidP="00B057AB">
            <w:pPr>
              <w:pStyle w:val="Default"/>
              <w:rPr>
                <w:color w:val="auto"/>
                <w:sz w:val="22"/>
                <w:szCs w:val="22"/>
                <w:lang w:val="sv-SE"/>
              </w:rPr>
            </w:pPr>
            <w:r w:rsidRPr="00DC2BA7">
              <w:rPr>
                <w:color w:val="auto"/>
                <w:sz w:val="22"/>
                <w:szCs w:val="22"/>
                <w:lang w:val="sv-SE"/>
              </w:rPr>
              <w:t xml:space="preserve">Obs! Beroende på vilken dos din läkare har ordinerat, kan du behöva förbereda en eller flera förfyllda sprutor och injicera innehållet </w:t>
            </w:r>
            <w:r w:rsidR="00B60470" w:rsidRPr="00DC2BA7">
              <w:rPr>
                <w:color w:val="auto"/>
                <w:sz w:val="22"/>
                <w:szCs w:val="22"/>
                <w:lang w:val="sv-SE"/>
              </w:rPr>
              <w:t>från</w:t>
            </w:r>
            <w:r w:rsidRPr="00DC2BA7">
              <w:rPr>
                <w:color w:val="auto"/>
                <w:sz w:val="22"/>
                <w:szCs w:val="22"/>
                <w:lang w:val="sv-SE"/>
              </w:rPr>
              <w:t xml:space="preserve"> dem alla. Följande tabell ger exempel på hur många sprutor av varje styrka du behöver för en given dos:</w:t>
            </w:r>
            <w:r w:rsidR="00AA60CF" w:rsidRPr="00DC2BA7">
              <w:rPr>
                <w:noProof/>
                <w:lang w:eastAsia="en-US" w:bidi="ar-SA"/>
              </w:rPr>
              <mc:AlternateContent>
                <mc:Choice Requires="wps">
                  <w:drawing>
                    <wp:anchor distT="0" distB="0" distL="114300" distR="114300" simplePos="0" relativeHeight="251791360" behindDoc="0" locked="0" layoutInCell="1" allowOverlap="1" wp14:anchorId="6AC0E08A" wp14:editId="04730E0A">
                      <wp:simplePos x="0" y="0"/>
                      <wp:positionH relativeFrom="column">
                        <wp:posOffset>1642745</wp:posOffset>
                      </wp:positionH>
                      <wp:positionV relativeFrom="paragraph">
                        <wp:posOffset>3525520</wp:posOffset>
                      </wp:positionV>
                      <wp:extent cx="1108075" cy="291465"/>
                      <wp:effectExtent l="0" t="0" r="0" b="0"/>
                      <wp:wrapNone/>
                      <wp:docPr id="177" name="Text Box 1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E3A2E30" w14:textId="77777777" w:rsidR="00F904B9" w:rsidRDefault="00B60735" w:rsidP="00A840CB">
                                  <w:pPr>
                                    <w:rPr>
                                      <w:rFonts w:ascii="Calibri" w:hAnsi="Calibri"/>
                                      <w:sz w:val="20"/>
                                    </w:rPr>
                                  </w:pPr>
                                  <w:r>
                                    <w:rPr>
                                      <w:rFonts w:ascii="Calibri" w:hAnsi="Calibri"/>
                                      <w:sz w:val="20"/>
                                    </w:rPr>
                                    <w:t>4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AC0E08A" id="Text Box 144" o:spid="_x0000_s1351" type="#_x0000_t202" style="position:absolute;margin-left:129.35pt;margin-top:277.6pt;width:87.25pt;height:22.95pt;z-index:251791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x6DT7QEAALkDAAAOAAAAZHJzL2Uyb0RvYy54bWysU8tu2zAQvBfoPxC815JdO0kFy0HrwEWB&#10;9AEk/QCKoiSiFJdd0pbcr++Schy3uRXVgeBqydmd2eH6duwNOyj0GmzJ57OcM2Ul1Nq2Jf/+uHtz&#10;w5kPwtbCgFUlPyrPbzevX60HV6gFdGBqhYxArC8GV/IuBFdkmZed6oWfgVOWkg1gLwKF2GY1ioHQ&#10;e5Mt8vwqGwBrhyCV9/T3bkryTcJvGiXD16bxKjBTcuotpBXTWsU126xF0aJwnZanNsQ/dNELbano&#10;GepOBMH2qF9A9VoieGjCTEKfQdNoqRIHYjPP/2Lz0AmnEhcSx7uzTP7/wcovhwf3DVkYP8BIA0wk&#10;vLsH+cMzC9tO2Fa9R4ShU6KmwvMoWTY4X5yuRql94SNINXyGmoYs9gES0NhgH1UhnozQaQDHs+hq&#10;DEzGkvP8Jr9ecSYpt3g3X16tUglRPN126MNHBT2Lm5IjDTWhi8O9D7EbUTwdicU8GF3vtDEpwLba&#10;GmQHQQbYpe+E/scxY+NhC/HahBj/JJqR2cQxjNXIdF3yt4ukQuRdQX0k5giTs+gl0KYD/MXZQK4q&#10;uf+5F6g4M58sqUf0ltGGKViurhcU4GWmuswIKwmq5IGzabsNk3X3DnXbUaXnaZA/khInL0cDXsaJ&#10;zPOL2/wGAAD//wMAUEsDBBQABgAIAAAAIQBgQhRr4AAAAAsBAAAPAAAAZHJzL2Rvd25yZXYueG1s&#10;TI/BToNAEIbvJr7DZky8GLtAC1RkadRE47W1DzCwUyCyu4TdFvr2jie9zWS+/PP95W4xg7jQ5Htn&#10;FcSrCATZxunetgqOX++PWxA+oNU4OEsKruRhV93elFhoN9s9XQ6hFRxifYEKuhDGQkrfdGTQr9xI&#10;lm8nNxkMvE6t1BPOHG4GmURRJg32lj90ONJbR8334WwUnD7nh/Rprj/CMd9vslfs89pdlbq/W16e&#10;QQRawh8Mv/qsDhU71e5stReDgiTd5owqSNM0AcHEZr3moVaQRXEMsirl/w7VDwAAAP//AwBQSwEC&#10;LQAUAAYACAAAACEAtoM4kv4AAADhAQAAEwAAAAAAAAAAAAAAAAAAAAAAW0NvbnRlbnRfVHlwZXNd&#10;LnhtbFBLAQItABQABgAIAAAAIQA4/SH/1gAAAJQBAAALAAAAAAAAAAAAAAAAAC8BAABfcmVscy8u&#10;cmVsc1BLAQItABQABgAIAAAAIQBzx6DT7QEAALkDAAAOAAAAAAAAAAAAAAAAAC4CAABkcnMvZTJv&#10;RG9jLnhtbFBLAQItABQABgAIAAAAIQBgQhRr4AAAAAsBAAAPAAAAAAAAAAAAAAAAAEcEAABkcnMv&#10;ZG93bnJldi54bWxQSwUGAAAAAAQABADzAAAAVAUAAAAA&#10;" stroked="f">
                      <v:textbox>
                        <w:txbxContent>
                          <w:p w14:paraId="3E3A2E30" w14:textId="77777777" w:rsidR="00F904B9" w:rsidRDefault="00B60735" w:rsidP="00A840CB">
                            <w:pPr>
                              <w:rPr>
                                <w:rFonts w:ascii="Calibri" w:hAnsi="Calibri"/>
                                <w:sz w:val="20"/>
                              </w:rPr>
                            </w:pPr>
                            <w:r>
                              <w:rPr>
                                <w:rFonts w:ascii="Calibri" w:hAnsi="Calibri"/>
                                <w:sz w:val="20"/>
                              </w:rPr>
                              <w:t>4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89312" behindDoc="0" locked="0" layoutInCell="1" allowOverlap="1" wp14:anchorId="4CEE4B6E" wp14:editId="6CD0A4D5">
                      <wp:simplePos x="0" y="0"/>
                      <wp:positionH relativeFrom="column">
                        <wp:posOffset>0</wp:posOffset>
                      </wp:positionH>
                      <wp:positionV relativeFrom="paragraph">
                        <wp:posOffset>3525520</wp:posOffset>
                      </wp:positionV>
                      <wp:extent cx="691515" cy="291465"/>
                      <wp:effectExtent l="0" t="0" r="0" b="0"/>
                      <wp:wrapNone/>
                      <wp:docPr id="176" name="Text Box 1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151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9323898" w14:textId="77777777" w:rsidR="00F904B9" w:rsidRDefault="00B60735" w:rsidP="00A840CB">
                                  <w:pPr>
                                    <w:rPr>
                                      <w:rFonts w:ascii="Calibri" w:hAnsi="Calibri"/>
                                      <w:sz w:val="20"/>
                                    </w:rPr>
                                  </w:pPr>
                                  <w:r>
                                    <w:rPr>
                                      <w:rFonts w:ascii="Calibri" w:hAnsi="Calibri"/>
                                      <w:sz w:val="20"/>
                                    </w:rPr>
                                    <w:t>600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CEE4B6E" id="Text Box 143" o:spid="_x0000_s1352" type="#_x0000_t202" style="position:absolute;margin-left:0;margin-top:277.6pt;width:54.45pt;height:22.95pt;z-index:251789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KQSm7AEAALgDAAAOAAAAZHJzL2Uyb0RvYy54bWysU8GO0zAQvSPxD5bvNE1oCxs1XUFXRUjL&#10;grTwAY7jNBaOx4zdJuXrGTvdboEbIgfL47HfzHvzsr4de8OOCr0GW/F8NudMWQmNtvuKf/u6e/WW&#10;Mx+EbYQBqyp+Up7fbl6+WA+uVAV0YBqFjECsLwdX8S4EV2aZl53qhZ+BU5aSLWAvAoW4zxoUA6H3&#10;Jivm81U2ADYOQSrv6fRuSvJNwm9bJcPntvUqMFNx6i2kFdNaxzXbrEW5R+E6Lc9tiH/oohfaUtEL&#10;1J0Igh1Q/wXVa4ngoQ0zCX0GbaulShyITT7/g81jJ5xKXEgc7y4y+f8HKx+Oj+4LsjC+h5EGmEh4&#10;dw/yu2cWtp2we/UOEYZOiYYK51GybHC+PD+NUvvSR5B6+AQNDVkcAiSgscU+qkI8GaHTAE4X0dUY&#10;mKTD1U2+zJecSUoVN/litUwVRPn02KEPHxT0LG4qjjTTBC6O9z7EZkT5dCXW8mB0s9PGpAD39dYg&#10;Owqa/y59Z/TfrhkbL1uIzybEeJJYRmITxTDWI9NNxV8XRQSJtGtoTkQcYTIW/Qi06QB/cjaQqSru&#10;fxwEKs7MR0viEb1FdGEKFss3BQV4namvM8JKgqp44GzabsPk3INDve+o0vMwyB5JibOVo/+u40Tm&#10;+Yfb/AIAAP//AwBQSwMEFAAGAAgAAAAhADdXm1ndAAAACAEAAA8AAABkcnMvZG93bnJldi54bWxM&#10;j81OwzAQhO9IvIO1SFwQtVORtA3ZVIAE4tqfB9jE2yQitqPYbdK3xz3BcTSjmW+K7Wx6ceHRd84i&#10;JAsFgm3tdGcbhOPh83kNwgeymnpnGeHKHrbl/V1BuXaT3fFlHxoRS6zPCaENYcil9HXLhvzCDWyj&#10;d3KjoRDl2Eg90hTLTS+XSmXSUGfjQksDf7Rc/+zPBuH0PT2lm6n6CsfV7iV7p25VuSvi48P89goi&#10;8Bz+wnDDj+hQRqbKna32okeIRwJCmqZLEDdbrTcgKoRMJQnIspD/D5S/AAAA//8DAFBLAQItABQA&#10;BgAIAAAAIQC2gziS/gAAAOEBAAATAAAAAAAAAAAAAAAAAAAAAABbQ29udGVudF9UeXBlc10ueG1s&#10;UEsBAi0AFAAGAAgAAAAhADj9If/WAAAAlAEAAAsAAAAAAAAAAAAAAAAALwEAAF9yZWxzLy5yZWxz&#10;UEsBAi0AFAAGAAgAAAAhAHUpBKbsAQAAuAMAAA4AAAAAAAAAAAAAAAAALgIAAGRycy9lMm9Eb2Mu&#10;eG1sUEsBAi0AFAAGAAgAAAAhADdXm1ndAAAACAEAAA8AAAAAAAAAAAAAAAAARgQAAGRycy9kb3du&#10;cmV2LnhtbFBLBQYAAAAABAAEAPMAAABQBQAAAAA=&#10;" stroked="f">
                      <v:textbox>
                        <w:txbxContent>
                          <w:p w14:paraId="29323898" w14:textId="77777777" w:rsidR="00F904B9" w:rsidRDefault="00B60735" w:rsidP="00A840CB">
                            <w:pPr>
                              <w:rPr>
                                <w:rFonts w:ascii="Calibri" w:hAnsi="Calibri"/>
                                <w:sz w:val="20"/>
                              </w:rPr>
                            </w:pPr>
                            <w:r>
                              <w:rPr>
                                <w:rFonts w:ascii="Calibri" w:hAnsi="Calibri"/>
                                <w:sz w:val="20"/>
                              </w:rPr>
                              <w:t>600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87264" behindDoc="0" locked="0" layoutInCell="1" allowOverlap="1" wp14:anchorId="1B507279" wp14:editId="78443F6E">
                      <wp:simplePos x="0" y="0"/>
                      <wp:positionH relativeFrom="column">
                        <wp:posOffset>1642745</wp:posOffset>
                      </wp:positionH>
                      <wp:positionV relativeFrom="paragraph">
                        <wp:posOffset>3110230</wp:posOffset>
                      </wp:positionV>
                      <wp:extent cx="1108075" cy="291465"/>
                      <wp:effectExtent l="0" t="0" r="0" b="0"/>
                      <wp:wrapNone/>
                      <wp:docPr id="175" name="Text Box 1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373C772" w14:textId="77777777" w:rsidR="00F904B9" w:rsidRDefault="00B60735" w:rsidP="00A840CB">
                                  <w:pPr>
                                    <w:rPr>
                                      <w:rFonts w:ascii="Calibri" w:hAnsi="Calibri"/>
                                      <w:sz w:val="20"/>
                                    </w:rPr>
                                  </w:pPr>
                                  <w:r>
                                    <w:rPr>
                                      <w:rFonts w:ascii="Calibri" w:hAnsi="Calibri"/>
                                      <w:sz w:val="20"/>
                                    </w:rPr>
                                    <w:t>3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B507279" id="Text Box 142" o:spid="_x0000_s1353" type="#_x0000_t202" style="position:absolute;margin-left:129.35pt;margin-top:244.9pt;width:87.25pt;height:22.95pt;z-index:251787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fxw97QEAALkDAAAOAAAAZHJzL2Uyb0RvYy54bWysU8GO0zAQvSPxD5bvNGm33V2ipivoqghp&#10;WZAWPsBxnMTC8Zix26R8PWOn2y1wQ+RgeTL2m3lvntd3Y2/YQaHXYEs+n+WcKSuh1rYt+bevuze3&#10;nPkgbC0MWFXyo/L8bvP61XpwhVpAB6ZWyAjE+mJwJe9CcEWWedmpXvgZOGUp2QD2IlCIbVajGAi9&#10;N9kiz6+zAbB2CFJ5T3/vpyTfJPymUTJ8bhqvAjMlp95CWjGtVVyzzVoULQrXaXlqQ/xDF73Qloqe&#10;oe5FEGyP+i+oXksED02YSegzaBotVeJAbOb5H2yeOuFU4kLieHeWyf8/WPl4eHJfkIXxPYw0wETC&#10;uweQ3z2zsO2EbdU7RBg6JWoqPI+SZYPzxelqlNoXPoJUwyeoachiHyABjQ32URXiyQidBnA8i67G&#10;wGQsOc9v85sVZ5Jyi7fz5fUqlRDF822HPnxQ0LO4KTnSUBO6ODz4ELsRxfORWMyD0fVOG5MCbKut&#10;QXYQZIBd+k7ovx0zNh62EK9NiPFPohmZTRzDWI1M1yW/WlxFkMi7gvpIzBEmZ9FLoE0H+JOzgVxV&#10;cv9jL1BxZj5aUo/oLaMNU7Bc3SwowMtMdZkRVhJUyQNn03YbJuvuHeq2o0ov0yB/JCVOXo4GvIwT&#10;mZcXt/kFAAD//wMAUEsDBBQABgAIAAAAIQDV6eYJ4AAAAAsBAAAPAAAAZHJzL2Rvd25yZXYueG1s&#10;TI/dToNAEIXvTXyHzZh4Y+wiP4VSlkZNNN629gEGmAIpu0vYbaFv73ill5P5cs53it2iB3GlyfXW&#10;KHhZBSDI1LbpTavg+P3xnIFwHk2DgzWk4EYOduX9XYF5Y2ezp+vBt4JDjMtRQef9mEvp6o40upUd&#10;yfDvZCeNns+plc2EM4frQYZBsJYae8MNHY703lF9Ply0gtPX/JRs5urTH9N9vH7DPq3sTanHh+V1&#10;C8LT4v9g+NVndSjZqbIX0zgxKAiTLGVUQZxteAMTcRSFICoFSZSkIMtC/t9Q/gAAAP//AwBQSwEC&#10;LQAUAAYACAAAACEAtoM4kv4AAADhAQAAEwAAAAAAAAAAAAAAAAAAAAAAW0NvbnRlbnRfVHlwZXNd&#10;LnhtbFBLAQItABQABgAIAAAAIQA4/SH/1gAAAJQBAAALAAAAAAAAAAAAAAAAAC8BAABfcmVscy8u&#10;cmVsc1BLAQItABQABgAIAAAAIQBEfxw97QEAALkDAAAOAAAAAAAAAAAAAAAAAC4CAABkcnMvZTJv&#10;RG9jLnhtbFBLAQItABQABgAIAAAAIQDV6eYJ4AAAAAsBAAAPAAAAAAAAAAAAAAAAAEcEAABkcnMv&#10;ZG93bnJldi54bWxQSwUGAAAAAAQABADzAAAAVAUAAAAA&#10;" stroked="f">
                      <v:textbox>
                        <w:txbxContent>
                          <w:p w14:paraId="3373C772" w14:textId="77777777" w:rsidR="00F904B9" w:rsidRDefault="00B60735" w:rsidP="00A840CB">
                            <w:pPr>
                              <w:rPr>
                                <w:rFonts w:ascii="Calibri" w:hAnsi="Calibri"/>
                                <w:sz w:val="20"/>
                              </w:rPr>
                            </w:pPr>
                            <w:r>
                              <w:rPr>
                                <w:rFonts w:ascii="Calibri" w:hAnsi="Calibri"/>
                                <w:sz w:val="20"/>
                              </w:rPr>
                              <w:t>3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85216" behindDoc="0" locked="0" layoutInCell="1" allowOverlap="1" wp14:anchorId="6D4256FE" wp14:editId="25104E2E">
                      <wp:simplePos x="0" y="0"/>
                      <wp:positionH relativeFrom="column">
                        <wp:posOffset>539115</wp:posOffset>
                      </wp:positionH>
                      <wp:positionV relativeFrom="paragraph">
                        <wp:posOffset>3110230</wp:posOffset>
                      </wp:positionV>
                      <wp:extent cx="927735" cy="291465"/>
                      <wp:effectExtent l="0" t="0" r="0" b="0"/>
                      <wp:wrapNone/>
                      <wp:docPr id="174" name="Text Box 1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773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37BF7FD" w14:textId="77777777" w:rsidR="00F904B9" w:rsidRDefault="00B60735" w:rsidP="00A840CB">
                                  <w:pPr>
                                    <w:rPr>
                                      <w:rFonts w:ascii="Calibri" w:hAnsi="Calibri"/>
                                      <w:sz w:val="20"/>
                                    </w:rPr>
                                  </w:pPr>
                                  <w:r>
                                    <w:rPr>
                                      <w:rFonts w:ascii="Calibri" w:hAnsi="Calibri"/>
                                      <w:sz w:val="20"/>
                                    </w:rPr>
                                    <w:t>1 blå (75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D4256FE" id="Text Box 141" o:spid="_x0000_s1354" type="#_x0000_t202" style="position:absolute;margin-left:42.45pt;margin-top:244.9pt;width:73.05pt;height:22.95pt;z-index:251785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7zge7QEAALgDAAAOAAAAZHJzL2Uyb0RvYy54bWysU8GO0zAQvSPxD5bvNG223WWjpivoqghp&#10;WZAWPsBxnMTC8Zix26R8PWOn2y1wQ+RgeTz2m3lvXtZ3Y2/YQaHXYEu+mM05U1ZCrW1b8m9fd2/e&#10;cuaDsLUwYFXJj8rzu83rV+vBFSqHDkytkBGI9cXgSt6F4Ios87JTvfAzcMpSsgHsRaAQ26xGMRB6&#10;b7J8Pr/OBsDaIUjlPZ3eT0m+SfhNo2T43DReBWZKTr2FtGJaq7hmm7UoWhSu0/LUhviHLnqhLRU9&#10;Q92LINge9V9QvZYIHpowk9Bn0DRaqsSB2Czmf7B56oRTiQuJ491ZJv//YOXj4cl9QRbG9zDSABMJ&#10;7x5AfvfMwrYTtlXvEGHolKip8CJKlg3OF6enUWpf+AhSDZ+gpiGLfYAENDbYR1WIJyN0GsDxLLoa&#10;A5N0eJvf3FytOJOUym8Xy+tVqiCK58cOffigoGdxU3KkmSZwcXjwITYjiucrsZYHo+udNiYF2FZb&#10;g+wgaP679J3Qf7tmbLxsIT6bEONJYhmJTRTDWI1M1yW/ypcRJNKuoD4ScYTJWPQj0KYD/MnZQKYq&#10;uf+xF6g4Mx8tiUf0ltGFKViubnIK8DJTXWaElQRV8sDZtN2Gybl7h7rtqNLLMMgeSYmTlaP/LuNE&#10;5uWH2/wCAAD//wMAUEsDBBQABgAIAAAAIQCfxrjo4AAAAAoBAAAPAAAAZHJzL2Rvd25yZXYueG1s&#10;TI/LboMwEEX3lfoP1kTqpmpMEgiPMkRtpVbdJs0HGJgACrYRdgL5+05XzXI0V/eek+9m3Ysrja6z&#10;BmG1DECQqWzdmQbh+PP5koBwXpla9dYQwo0c7IrHh1xltZ3Mnq4H3wguMS5TCK33Qyalq1rSyi3t&#10;QIZ/Jztq5fkcG1mPauJy3ct1EGylVp3hhVYN9NFSdT5cNMLpe3qO0qn88sd4H27fVReX9ob4tJjf&#10;XkF4mv1/GP7wGR0KZirtxdRO9AhJmHISIUxSVuDAerNiuRIh2kQxyCKX9wrFLwAAAP//AwBQSwEC&#10;LQAUAAYACAAAACEAtoM4kv4AAADhAQAAEwAAAAAAAAAAAAAAAAAAAAAAW0NvbnRlbnRfVHlwZXNd&#10;LnhtbFBLAQItABQABgAIAAAAIQA4/SH/1gAAAJQBAAALAAAAAAAAAAAAAAAAAC8BAABfcmVscy8u&#10;cmVsc1BLAQItABQABgAIAAAAIQD87zge7QEAALgDAAAOAAAAAAAAAAAAAAAAAC4CAABkcnMvZTJv&#10;RG9jLnhtbFBLAQItABQABgAIAAAAIQCfxrjo4AAAAAoBAAAPAAAAAAAAAAAAAAAAAEcEAABkcnMv&#10;ZG93bnJldi54bWxQSwUGAAAAAAQABADzAAAAVAUAAAAA&#10;" stroked="f">
                      <v:textbox>
                        <w:txbxContent>
                          <w:p w14:paraId="437BF7FD" w14:textId="77777777" w:rsidR="00F904B9" w:rsidRDefault="00B60735" w:rsidP="00A840CB">
                            <w:pPr>
                              <w:rPr>
                                <w:rFonts w:ascii="Calibri" w:hAnsi="Calibri"/>
                                <w:sz w:val="20"/>
                              </w:rPr>
                            </w:pPr>
                            <w:r>
                              <w:rPr>
                                <w:rFonts w:ascii="Calibri" w:hAnsi="Calibri"/>
                                <w:sz w:val="20"/>
                              </w:rPr>
                              <w:t>1 blå (75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83168" behindDoc="0" locked="0" layoutInCell="1" allowOverlap="1" wp14:anchorId="7D93F095" wp14:editId="2F8174F9">
                      <wp:simplePos x="0" y="0"/>
                      <wp:positionH relativeFrom="column">
                        <wp:posOffset>-12065</wp:posOffset>
                      </wp:positionH>
                      <wp:positionV relativeFrom="paragraph">
                        <wp:posOffset>3110230</wp:posOffset>
                      </wp:positionV>
                      <wp:extent cx="691515" cy="291465"/>
                      <wp:effectExtent l="0" t="0" r="0" b="0"/>
                      <wp:wrapNone/>
                      <wp:docPr id="173" name="Text Box 1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151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977A8EC" w14:textId="77777777" w:rsidR="00F904B9" w:rsidRDefault="00B60735" w:rsidP="00A840CB">
                                  <w:pPr>
                                    <w:rPr>
                                      <w:rFonts w:ascii="Calibri" w:hAnsi="Calibri"/>
                                      <w:sz w:val="20"/>
                                    </w:rPr>
                                  </w:pPr>
                                  <w:r>
                                    <w:rPr>
                                      <w:rFonts w:ascii="Calibri" w:hAnsi="Calibri"/>
                                      <w:sz w:val="20"/>
                                    </w:rPr>
                                    <w:t>525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D93F095" id="Text Box 140" o:spid="_x0000_s1355" type="#_x0000_t202" style="position:absolute;margin-left:-.95pt;margin-top:244.9pt;width:54.45pt;height:22.95pt;z-index:251783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OFbU7AEAALgDAAAOAAAAZHJzL2Uyb0RvYy54bWysU8GO0zAQvSPxD5bvNE1pCxs1XUFXRUjL&#10;grTwAY7jJBaOx4zdJuXrGTvdboEbIgfL47HfzHvzsrkde8OOCr0GW/J8NudMWQm1tm3Jv33dv3rL&#10;mQ/C1sKAVSU/Kc9vty9fbAZXqAV0YGqFjECsLwZX8i4EV2SZl53qhZ+BU5aSDWAvAoXYZjWKgdB7&#10;ky3m83U2ANYOQSrv6fRuSvJtwm8aJcPnpvEqMFNy6i2kFdNaxTXbbkTRonCdluc2xD900QttqegF&#10;6k4EwQ6o/4LqtUTw0ISZhD6DptFSJQ7EJp//weaxE04lLiSOdxeZ/P+DlQ/HR/cFWRjfw0gDTCS8&#10;uwf53TMLu07YVr1DhKFToqbCeZQsG5wvzk+j1L7wEaQaPkFNQxaHAAlobLCPqhBPRug0gNNFdDUG&#10;JulwfZOv8hVnklKLm3y5XqUKonh67NCHDwp6FjclR5ppAhfHex9iM6J4uhJreTC63mtjUoBttTPI&#10;joLmv0/fGf23a8bGyxbiswkxniSWkdhEMYzVyHRd8teL1GKkXUF9IuIIk7HoR6BNB/iTs4FMVXL/&#10;4yBQcWY+WhKP6C2jC1OwXL1ZUIDXmeo6I6wkqJIHzqbtLkzOPTjUbUeVnodB9khKnK0c/XcdJzLP&#10;P9z2FwAAAP//AwBQSwMEFAAGAAgAAAAhADO0Np/fAAAACgEAAA8AAABkcnMvZG93bnJldi54bWxM&#10;j0FuwjAQRfeVegdrKnVTgUNLCAmZoLZSq26hHMCJhyQitqPYkHD7DquyHM3X/+/l28l04kKDb51F&#10;WMwjEGQrp1tbIxx+v2ZrED4oq1XnLCFcycO2eHzIVabdaHd02YdacIn1mUJoQugzKX3VkFF+7nqy&#10;/Du6wajA51BLPaiRy00nX6NoJY1qLS80qqfPhqrT/mwQjj/jS5yO5Xc4JLvl6kO1SemuiM9P0/sG&#10;RKAp/Ifhhs/oUDBT6c5We9EhzBYpJxGW65QVboEoYbkSIX6LE5BFLu8Vij8AAAD//wMAUEsBAi0A&#10;FAAGAAgAAAAhALaDOJL+AAAA4QEAABMAAAAAAAAAAAAAAAAAAAAAAFtDb250ZW50X1R5cGVzXS54&#10;bWxQSwECLQAUAAYACAAAACEAOP0h/9YAAACUAQAACwAAAAAAAAAAAAAAAAAvAQAAX3JlbHMvLnJl&#10;bHNQSwECLQAUAAYACAAAACEAVjhW1OwBAAC4AwAADgAAAAAAAAAAAAAAAAAuAgAAZHJzL2Uyb0Rv&#10;Yy54bWxQSwECLQAUAAYACAAAACEAM7Q2n98AAAAKAQAADwAAAAAAAAAAAAAAAABGBAAAZHJzL2Rv&#10;d25yZXYueG1sUEsFBgAAAAAEAAQA8wAAAFIFAAAAAA==&#10;" stroked="f">
                      <v:textbox>
                        <w:txbxContent>
                          <w:p w14:paraId="1977A8EC" w14:textId="77777777" w:rsidR="00F904B9" w:rsidRDefault="00B60735" w:rsidP="00A840CB">
                            <w:pPr>
                              <w:rPr>
                                <w:rFonts w:ascii="Calibri" w:hAnsi="Calibri"/>
                                <w:sz w:val="20"/>
                              </w:rPr>
                            </w:pPr>
                            <w:r>
                              <w:rPr>
                                <w:rFonts w:ascii="Calibri" w:hAnsi="Calibri"/>
                                <w:sz w:val="20"/>
                              </w:rPr>
                              <w:t>525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81120" behindDoc="0" locked="0" layoutInCell="1" allowOverlap="1" wp14:anchorId="14713D37" wp14:editId="574628C4">
                      <wp:simplePos x="0" y="0"/>
                      <wp:positionH relativeFrom="column">
                        <wp:posOffset>1642745</wp:posOffset>
                      </wp:positionH>
                      <wp:positionV relativeFrom="paragraph">
                        <wp:posOffset>2706370</wp:posOffset>
                      </wp:positionV>
                      <wp:extent cx="1108075" cy="291465"/>
                      <wp:effectExtent l="0" t="0" r="0" b="0"/>
                      <wp:wrapNone/>
                      <wp:docPr id="172" name="Text Box 1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87315B5" w14:textId="77777777" w:rsidR="00F904B9" w:rsidRDefault="00B60735" w:rsidP="00A840CB">
                                  <w:pPr>
                                    <w:rPr>
                                      <w:rFonts w:ascii="Calibri" w:hAnsi="Calibri"/>
                                      <w:sz w:val="20"/>
                                    </w:rPr>
                                  </w:pPr>
                                  <w:r>
                                    <w:rPr>
                                      <w:rFonts w:ascii="Calibri" w:hAnsi="Calibri"/>
                                      <w:sz w:val="20"/>
                                    </w:rPr>
                                    <w:t>3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4713D37" id="Text Box 139" o:spid="_x0000_s1356" type="#_x0000_t202" style="position:absolute;margin-left:129.35pt;margin-top:213.1pt;width:87.25pt;height:22.95pt;z-index:2517811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1vKh7QEAALkDAAAOAAAAZHJzL2Uyb0RvYy54bWysU9uO0zAQfUfiHyy/06Sl7S5R0xV0VYS0&#10;XKSFD3AcJ7FwPGbsNilfz9jpdgu8IfJgeTL2mTlnjjd3Y2/YUaHXYEs+n+WcKSuh1rYt+bev+1e3&#10;nPkgbC0MWFXyk/L8bvvyxWZwhVpAB6ZWyAjE+mJwJe9CcEWWedmpXvgZOGUp2QD2IlCIbVajGAi9&#10;N9kiz9fZAFg7BKm8p7/3U5JvE37TKBk+N41XgZmSU28hrZjWKq7ZdiOKFoXrtDy3If6hi15oS0Uv&#10;UPciCHZA/RdUryWChybMJPQZNI2WKnEgNvP8DzaPnXAqcSFxvLvI5P8frPx0fHRfkIXxHYw0wETC&#10;uweQ3z2zsOuEbdVbRBg6JWoqPI+SZYPzxflqlNoXPoJUw0eoacjiECABjQ32URXiyQidBnC6iK7G&#10;wGQsOc9v85sVZ5Jyizfz5XqVSoji6bZDH94r6FnclBxpqAldHB98iN2I4ulILObB6HqvjUkBttXO&#10;IDsKMsA+fWf0344ZGw9biNcmxPgn0YzMJo5hrEam65K/XqwjSORdQX0i5giTs+gl0KYD/MnZQK4q&#10;uf9xEKg4Mx8sqUf0ltGGKViubhYU4HWmus4IKwmq5IGzabsLk3UPDnXbUaXnaZA/khJnL0cDXseJ&#10;zPOL2/4CAAD//wMAUEsDBBQABgAIAAAAIQBM5mhT3wAAAAsBAAAPAAAAZHJzL2Rvd25yZXYueG1s&#10;TI/BToNAEIbvJr7DZky8GLuUUmgpS6MmGq+tfYCB3QKRnSXsttC3dzzp7Z/Ml3++Kfaz7cXVjL5z&#10;pGC5iEAYqp3uqFFw+np/3oDwAUlj78gouBkP+/L+rsBcu4kO5noMjeAS8jkqaEMYcil93RqLfuEG&#10;Q7w7u9Fi4HFspB5x4nLbyziKUmmxI77Q4mDeWlN/Hy9Wwflzelpvp+ojnLJDkr5il1XuptTjw/yy&#10;AxHMHP5g+NVndSjZqXIX0l70CuL1JmNUQRKnMQgmktWKQ8Uhi5cgy0L+/6H8AQAA//8DAFBLAQIt&#10;ABQABgAIAAAAIQC2gziS/gAAAOEBAAATAAAAAAAAAAAAAAAAAAAAAABbQ29udGVudF9UeXBlc10u&#10;eG1sUEsBAi0AFAAGAAgAAAAhADj9If/WAAAAlAEAAAsAAAAAAAAAAAAAAAAALwEAAF9yZWxzLy5y&#10;ZWxzUEsBAi0AFAAGAAgAAAAhAFDW8qHtAQAAuQMAAA4AAAAAAAAAAAAAAAAALgIAAGRycy9lMm9E&#10;b2MueG1sUEsBAi0AFAAGAAgAAAAhAEzmaFPfAAAACwEAAA8AAAAAAAAAAAAAAAAARwQAAGRycy9k&#10;b3ducmV2LnhtbFBLBQYAAAAABAAEAPMAAABTBQAAAAA=&#10;" stroked="f">
                      <v:textbox>
                        <w:txbxContent>
                          <w:p w14:paraId="387315B5" w14:textId="77777777" w:rsidR="00F904B9" w:rsidRDefault="00B60735" w:rsidP="00A840CB">
                            <w:pPr>
                              <w:rPr>
                                <w:rFonts w:ascii="Calibri" w:hAnsi="Calibri"/>
                                <w:sz w:val="20"/>
                              </w:rPr>
                            </w:pPr>
                            <w:r>
                              <w:rPr>
                                <w:rFonts w:ascii="Calibri" w:hAnsi="Calibri"/>
                                <w:sz w:val="20"/>
                              </w:rPr>
                              <w:t>3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79072" behindDoc="0" locked="0" layoutInCell="1" allowOverlap="1" wp14:anchorId="3996D37A" wp14:editId="6A3BB4DA">
                      <wp:simplePos x="0" y="0"/>
                      <wp:positionH relativeFrom="column">
                        <wp:posOffset>-12065</wp:posOffset>
                      </wp:positionH>
                      <wp:positionV relativeFrom="paragraph">
                        <wp:posOffset>2706370</wp:posOffset>
                      </wp:positionV>
                      <wp:extent cx="815340" cy="291465"/>
                      <wp:effectExtent l="0" t="0" r="0" b="0"/>
                      <wp:wrapNone/>
                      <wp:docPr id="171" name="Text Box 1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15340"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0392E5D" w14:textId="77777777" w:rsidR="00F904B9" w:rsidRDefault="00B60735" w:rsidP="00A840CB">
                                  <w:pPr>
                                    <w:rPr>
                                      <w:rFonts w:ascii="Calibri" w:hAnsi="Calibri"/>
                                      <w:sz w:val="20"/>
                                    </w:rPr>
                                  </w:pPr>
                                  <w:r>
                                    <w:rPr>
                                      <w:rFonts w:ascii="Calibri" w:hAnsi="Calibri"/>
                                      <w:sz w:val="20"/>
                                    </w:rPr>
                                    <w:t>450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996D37A" id="Text Box 138" o:spid="_x0000_s1357" type="#_x0000_t202" style="position:absolute;margin-left:-.95pt;margin-top:213.1pt;width:64.2pt;height:22.95pt;z-index:251779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vzZL7AEAALgDAAAOAAAAZHJzL2Uyb0RvYy54bWysU1Fv0zAQfkfiP1h+p2m6dhtR0wk6FSGN&#10;gTT4AY7jJBaOz5zdJuXXc3a6rsAbwg+Wz+f77r7vzuu7sTfsoNBrsCXPZ3POlJVQa9uW/NvX3Ztb&#10;znwQthYGrCr5UXl+t3n9aj24Qi2gA1MrZARifTG4knchuCLLvOxUL/wMnLLkbAB7EcjENqtRDITe&#10;m2wxn19nA2DtEKTynm7vJyffJPymUTJ8bhqvAjMlp9pC2jHtVdyzzVoULQrXaXkqQ/xDFb3QlpKe&#10;oe5FEGyP+i+oXksED02YSegzaBotVeJAbPL5H2yeOuFU4kLieHeWyf8/WPl4eHJfkIXxPYzUwETC&#10;uweQ3z2zsO2EbdU7RBg6JWpKnEfJssH54hQapfaFjyDV8AlqarLYB0hAY4N9VIV4MkKnBhzPoqsx&#10;MEmXt/nqakkeSa7F23x5vUoZRPEc7NCHDwp6Fg8lR+ppAheHBx9iMaJ4fhJzeTC63mljkoFttTXI&#10;DoL6v0vrhP7bM2PjYwsxbEKMN4llJDZRDGM1Ml2X/GpxE0Ei7QrqIxFHmAaLPgIdOsCfnA00VCX3&#10;P/YCFWfmoyXxiF6kGpKxXN0syMBLT3XpEVYSVMkDZ9NxG6bJ3TvUbUeZXppB45GUOI1ynL9LO5F5&#10;+XCbXwAAAP//AwBQSwMEFAAGAAgAAAAhAPetHNneAAAACgEAAA8AAABkcnMvZG93bnJldi54bWxM&#10;j8FugzAMhu+T9g6RJ+0ytQHUwkoJ1TZp067t+gCGuIBKHETSQt9+6Wk72v70+/uL3Wx6caXRdZYV&#10;xMsIBHFtdceNguPP5+IVhPPIGnvLpOBGDnbl40OBubYT7+l68I0IIexyVNB6P+RSurolg25pB+Jw&#10;O9nRoA/j2Eg94hTCTS+TKEqlwY7DhxYH+mipPh8uRsHpe3pZb6bqyx+z/Sp9xy6r7E2p56f5bQvC&#10;0+z/YLjrB3Uog1NlL6yd6BUs4k0gFaySNAFxB5J0DaIKmyyJQZaF/F+h/AUAAP//AwBQSwECLQAU&#10;AAYACAAAACEAtoM4kv4AAADhAQAAEwAAAAAAAAAAAAAAAAAAAAAAW0NvbnRlbnRfVHlwZXNdLnht&#10;bFBLAQItABQABgAIAAAAIQA4/SH/1gAAAJQBAAALAAAAAAAAAAAAAAAAAC8BAABfcmVscy8ucmVs&#10;c1BLAQItABQABgAIAAAAIQBZvzZL7AEAALgDAAAOAAAAAAAAAAAAAAAAAC4CAABkcnMvZTJvRG9j&#10;LnhtbFBLAQItABQABgAIAAAAIQD3rRzZ3gAAAAoBAAAPAAAAAAAAAAAAAAAAAEYEAABkcnMvZG93&#10;bnJldi54bWxQSwUGAAAAAAQABADzAAAAUQUAAAAA&#10;" stroked="f">
                      <v:textbox>
                        <w:txbxContent>
                          <w:p w14:paraId="00392E5D" w14:textId="77777777" w:rsidR="00F904B9" w:rsidRDefault="00B60735" w:rsidP="00A840CB">
                            <w:pPr>
                              <w:rPr>
                                <w:rFonts w:ascii="Calibri" w:hAnsi="Calibri"/>
                                <w:sz w:val="20"/>
                              </w:rPr>
                            </w:pPr>
                            <w:r>
                              <w:rPr>
                                <w:rFonts w:ascii="Calibri" w:hAnsi="Calibri"/>
                                <w:sz w:val="20"/>
                              </w:rPr>
                              <w:t>450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77024" behindDoc="0" locked="0" layoutInCell="1" allowOverlap="1" wp14:anchorId="0F95FE9E" wp14:editId="0855AAB3">
                      <wp:simplePos x="0" y="0"/>
                      <wp:positionH relativeFrom="column">
                        <wp:posOffset>1642745</wp:posOffset>
                      </wp:positionH>
                      <wp:positionV relativeFrom="paragraph">
                        <wp:posOffset>2334260</wp:posOffset>
                      </wp:positionV>
                      <wp:extent cx="1108075" cy="291465"/>
                      <wp:effectExtent l="0" t="0" r="0" b="0"/>
                      <wp:wrapNone/>
                      <wp:docPr id="170" name="Text Box 1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6113385" w14:textId="77777777" w:rsidR="00F904B9" w:rsidRDefault="00B60735" w:rsidP="00A840CB">
                                  <w:pPr>
                                    <w:rPr>
                                      <w:rFonts w:ascii="Calibri" w:hAnsi="Calibri"/>
                                      <w:sz w:val="20"/>
                                    </w:rPr>
                                  </w:pPr>
                                  <w:r>
                                    <w:rPr>
                                      <w:rFonts w:ascii="Calibri" w:hAnsi="Calibri"/>
                                      <w:sz w:val="20"/>
                                    </w:rPr>
                                    <w:t>2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0F95FE9E" id="Text Box 137" o:spid="_x0000_s1358" type="#_x0000_t202" style="position:absolute;margin-left:129.35pt;margin-top:183.8pt;width:87.25pt;height:22.95pt;z-index:2517770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9FZF7QEAALkDAAAOAAAAZHJzL2Uyb0RvYy54bWysU9uO0zAQfUfiHyy/06Sl3S1R0xV0VYS0&#10;XKSFD3AcJ7FwPGbsNilfz9jpdgu8IfJgeTL2mTlnjjd3Y2/YUaHXYEs+n+WcKSuh1rYt+bev+1dr&#10;znwQthYGrCr5SXl+t335YjO4Qi2gA1MrZARifTG4knchuCLLvOxUL/wMnLKUbAB7ESjENqtRDITe&#10;m2yR5zfZAFg7BKm8p7/3U5JvE37TKBk+N41XgZmSU28hrZjWKq7ZdiOKFoXrtDy3If6hi15oS0Uv&#10;UPciCHZA/RdUryWChybMJPQZNI2WKnEgNvP8DzaPnXAqcSFxvLvI5P8frPx0fHRfkIXxHYw0wETC&#10;uweQ3z2zsOuEbdVbRBg6JWoqPI+SZYPzxflqlNoXPoJUw0eoacjiECABjQ32URXiyQidBnC6iK7G&#10;wGQsOc/X+e2KM0m5xZv58maVSoji6bZDH94r6FnclBxpqAldHB98iN2I4ulILObB6HqvjUkBttXO&#10;IDsKMsA+fWf0344ZGw9biNcmxPgn0YzMJo5hrEam65K/XqwjSORdQX0i5giTs+gl0KYD/MnZQK4q&#10;uf9xEKg4Mx8sqUf0ltGGKViubhcU4HWmus4IKwmq5IGzabsLk3UPDnXbUaXnaZA/khJnL0cDXseJ&#10;zPOL2/4CAAD//wMAUEsDBBQABgAIAAAAIQDBpenR4AAAAAsBAAAPAAAAZHJzL2Rvd25yZXYueG1s&#10;TI/BToNAEIbvJr7DZky8GLsUClRkadRE47W1DzCwWyCys4TdFvr2jie9zWS+/PP95W6xg7iYyfeO&#10;FKxXEQhDjdM9tQqOX++PWxA+IGkcHBkFV+NhV93elFhoN9PeXA6hFRxCvkAFXQhjIaVvOmPRr9xo&#10;iG8nN1kMvE6t1BPOHG4HGUdRJi32xB86HM1bZ5rvw9kqOH3OD+nTXH+EY77fZK/Y57W7KnV/t7w8&#10;gwhmCX8w/OqzOlTsVLszaS8GBXG6zRlVkGR5BoKJTZLEIGoe1kkKsirl/w7VDwAAAP//AwBQSwEC&#10;LQAUAAYACAAAACEAtoM4kv4AAADhAQAAEwAAAAAAAAAAAAAAAAAAAAAAW0NvbnRlbnRfVHlwZXNd&#10;LnhtbFBLAQItABQABgAIAAAAIQA4/SH/1gAAAJQBAAALAAAAAAAAAAAAAAAAAC8BAABfcmVscy8u&#10;cmVsc1BLAQItABQABgAIAAAAIQAW9FZF7QEAALkDAAAOAAAAAAAAAAAAAAAAAC4CAABkcnMvZTJv&#10;RG9jLnhtbFBLAQItABQABgAIAAAAIQDBpenR4AAAAAsBAAAPAAAAAAAAAAAAAAAAAEcEAABkcnMv&#10;ZG93bnJldi54bWxQSwUGAAAAAAQABADzAAAAVAUAAAAA&#10;" stroked="f">
                      <v:textbox>
                        <w:txbxContent>
                          <w:p w14:paraId="56113385" w14:textId="77777777" w:rsidR="00F904B9" w:rsidRDefault="00B60735" w:rsidP="00A840CB">
                            <w:pPr>
                              <w:rPr>
                                <w:rFonts w:ascii="Calibri" w:hAnsi="Calibri"/>
                                <w:sz w:val="20"/>
                              </w:rPr>
                            </w:pPr>
                            <w:r>
                              <w:rPr>
                                <w:rFonts w:ascii="Calibri" w:hAnsi="Calibri"/>
                                <w:sz w:val="20"/>
                              </w:rPr>
                              <w:t>2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74976" behindDoc="0" locked="0" layoutInCell="1" allowOverlap="1" wp14:anchorId="59824A73" wp14:editId="766F0B2B">
                      <wp:simplePos x="0" y="0"/>
                      <wp:positionH relativeFrom="column">
                        <wp:posOffset>562610</wp:posOffset>
                      </wp:positionH>
                      <wp:positionV relativeFrom="paragraph">
                        <wp:posOffset>2334260</wp:posOffset>
                      </wp:positionV>
                      <wp:extent cx="927735" cy="291465"/>
                      <wp:effectExtent l="0" t="0" r="0" b="0"/>
                      <wp:wrapNone/>
                      <wp:docPr id="169" name="Text Box 1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773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DAFA797" w14:textId="77777777" w:rsidR="00F904B9" w:rsidRDefault="00B60735" w:rsidP="00A840CB">
                                  <w:pPr>
                                    <w:rPr>
                                      <w:rFonts w:ascii="Calibri" w:hAnsi="Calibri"/>
                                      <w:sz w:val="20"/>
                                    </w:rPr>
                                  </w:pPr>
                                  <w:r>
                                    <w:rPr>
                                      <w:rFonts w:ascii="Calibri" w:hAnsi="Calibri"/>
                                      <w:sz w:val="20"/>
                                    </w:rPr>
                                    <w:t>1 blå (75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9824A73" id="Text Box 136" o:spid="_x0000_s1359" type="#_x0000_t202" style="position:absolute;margin-left:44.3pt;margin-top:183.8pt;width:73.05pt;height:22.95pt;z-index:2517749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qsaO7QEAALgDAAAOAAAAZHJzL2Uyb0RvYy54bWysU8GO0zAQvSPxD5bvNG223dKo6Qq6KkJa&#10;FqSFD3Acp7FwPGbsNilfz9jpdgvcEDlYHo/9Zt6bl/Xd0Bl2VOg12JLPJlPOlJVQa7sv+bevuzdv&#10;OfNB2FoYsKrkJ+X53eb1q3XvCpVDC6ZWyAjE+qJ3JW9DcEWWedmqTvgJOGUp2QB2IlCI+6xG0RN6&#10;Z7J8Or3NesDaIUjlPZ3ej0m+SfhNo2T43DReBWZKTr2FtGJaq7hmm7Uo9ihcq+W5DfEPXXRCWyp6&#10;gboXQbAD6r+gOi0RPDRhIqHLoGm0VIkDsZlN/2Dz1AqnEhcSx7uLTP7/wcrH45P7giwM72GgASYS&#10;3j2A/O6ZhW0r7F69Q4S+VaKmwrMoWdY7X5yfRql94SNI1X+CmoYsDgES0NBgF1UhnozQaQCni+hq&#10;CEzS4SpfLm8WnElK5avZ/HaRKoji+bFDHz4o6FjclBxppglcHB98iM2I4vlKrOXB6HqnjUkB7qut&#10;QXYUNP9d+s7ov10zNl62EJ+NiPEksYzERophqAam65Lf5KsIEmlXUJ+IOMJoLPoRaNMC/uSsJ1OV&#10;3P84CFScmY+WxCN68+jCFMwXy5wCvM5U1xlhJUGVPHA2brdhdO7Bod63VOllGGSPpMTZytF/13Ei&#10;8/LDbX4BAAD//wMAUEsDBBQABgAIAAAAIQDwqstv3wAAAAoBAAAPAAAAZHJzL2Rvd25yZXYueG1s&#10;TI/BToNAEIbvJr7DZky8GLu0UEBkaNRE47W1D7CwWyCys4TdFvr2jie9zWS+/PP95W6xg7iYyfeO&#10;ENarCIShxumeWoTj1/tjDsIHRVoNjgzC1XjYVbc3pSq0m2lvLofQCg4hXyiELoSxkNI3nbHKr9xo&#10;iG8nN1kVeJ1aqSc1c7gd5CaKUmlVT/yhU6N560zzfThbhNPn/LB9muuPcMz2Sfqq+qx2V8T7u+Xl&#10;GUQwS/iD4Vef1aFip9qdSXsxIOR5yiRCnGY8MLCJkwxEjZCs4y3IqpT/K1Q/AAAA//8DAFBLAQIt&#10;ABQABgAIAAAAIQC2gziS/gAAAOEBAAATAAAAAAAAAAAAAAAAAAAAAABbQ29udGVudF9UeXBlc10u&#10;eG1sUEsBAi0AFAAGAAgAAAAhADj9If/WAAAAlAEAAAsAAAAAAAAAAAAAAAAALwEAAF9yZWxzLy5y&#10;ZWxzUEsBAi0AFAAGAAgAAAAhALaqxo7tAQAAuAMAAA4AAAAAAAAAAAAAAAAALgIAAGRycy9lMm9E&#10;b2MueG1sUEsBAi0AFAAGAAgAAAAhAPCqy2/fAAAACgEAAA8AAAAAAAAAAAAAAAAARwQAAGRycy9k&#10;b3ducmV2LnhtbFBLBQYAAAAABAAEAPMAAABTBQAAAAA=&#10;" stroked="f">
                      <v:textbox>
                        <w:txbxContent>
                          <w:p w14:paraId="0DAFA797" w14:textId="77777777" w:rsidR="00F904B9" w:rsidRDefault="00B60735" w:rsidP="00A840CB">
                            <w:pPr>
                              <w:rPr>
                                <w:rFonts w:ascii="Calibri" w:hAnsi="Calibri"/>
                                <w:sz w:val="20"/>
                              </w:rPr>
                            </w:pPr>
                            <w:r>
                              <w:rPr>
                                <w:rFonts w:ascii="Calibri" w:hAnsi="Calibri"/>
                                <w:sz w:val="20"/>
                              </w:rPr>
                              <w:t>1 blå (75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72928" behindDoc="0" locked="0" layoutInCell="1" allowOverlap="1" wp14:anchorId="1D0C7852" wp14:editId="02709378">
                      <wp:simplePos x="0" y="0"/>
                      <wp:positionH relativeFrom="column">
                        <wp:posOffset>0</wp:posOffset>
                      </wp:positionH>
                      <wp:positionV relativeFrom="paragraph">
                        <wp:posOffset>2334260</wp:posOffset>
                      </wp:positionV>
                      <wp:extent cx="879475" cy="291465"/>
                      <wp:effectExtent l="0" t="0" r="0" b="0"/>
                      <wp:wrapNone/>
                      <wp:docPr id="168" name="Text Box 1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794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5880793" w14:textId="77777777" w:rsidR="00F904B9" w:rsidRDefault="00B60735" w:rsidP="00A840CB">
                                  <w:pPr>
                                    <w:rPr>
                                      <w:rFonts w:ascii="Calibri" w:hAnsi="Calibri"/>
                                      <w:sz w:val="20"/>
                                    </w:rPr>
                                  </w:pPr>
                                  <w:r>
                                    <w:rPr>
                                      <w:rFonts w:ascii="Calibri" w:hAnsi="Calibri"/>
                                      <w:sz w:val="20"/>
                                    </w:rPr>
                                    <w:t>375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1D0C7852" id="Text Box 135" o:spid="_x0000_s1360" type="#_x0000_t202" style="position:absolute;margin-left:0;margin-top:183.8pt;width:69.25pt;height:22.95pt;z-index:2517729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x7dk7gEAALgDAAAOAAAAZHJzL2Uyb0RvYy54bWysU8tu2zAQvBfoPxC817IdO04Ey0HrwEWB&#10;9AGk+QCKoiSiFJdd0pbcr++Schy3uRXVgeByydmd2dH6bugMOyj0GmzBZ5MpZ8pKqLRtCv70fffu&#10;hjMfhK2EAasKflSe323evln3LldzaMFUChmBWJ/3ruBtCC7PMi9b1Qk/AacsJWvATgQKsckqFD2h&#10;dyabT6fXWQ9YOQSpvKfT+zHJNwm/rpUMX+vaq8BMwam3kFZMaxnXbLMWeYPCtVqe2hD/0EUntKWi&#10;Z6h7EQTbo34F1WmJ4KEOEwldBnWtpUociM1s+hebx1Y4lbiQON6dZfL/D1Z+OTy6b8jC8AEGGmAi&#10;4d0DyB+eWdi2wjbqPSL0rRIVFZ5FybLe+fz0NErtcx9Byv4zVDRksQ+QgIYau6gK8WSETgM4nkVX&#10;Q2CSDm9Wt4vVkjNJqfntbHG9TBVE/vzYoQ8fFXQsbgqONNMELg4PPsRmRP58JdbyYHS108akAJty&#10;a5AdBM1/l74T+h/XjI2XLcRnI2I8SSwjsZFiGMqB6argV1fJN5F2CdWRiCOMxqIfgTYt4C/OejJV&#10;wf3PvUDFmflkSTyit4guTMFiuZpTgJeZ8jIjrCSoggfOxu02jM7dO9RNS5VehkH2SEqcrBz9dxkn&#10;Mi8/3OY3AAAA//8DAFBLAwQUAAYACAAAACEAEom/rN0AAAAIAQAADwAAAGRycy9kb3ducmV2Lnht&#10;bEyPQU+DQBSE7yb+h80z8WLsUinQUpZGTTReW/sDHuwrENm3hN0W+u/dnvQ4mcnMN8VuNr240Og6&#10;ywqWiwgEcW11x42C4/fH8xqE88gae8uk4EoOduX9XYG5thPv6XLwjQgl7HJU0Ho/5FK6uiWDbmEH&#10;4uCd7GjQBzk2Uo84hXLTy5coSqXBjsNCiwO9t1T/HM5Gwelreko2U/Xpj9l+lb5hl1X2qtTjw/y6&#10;BeFp9n9huOEHdCgDU2XPrJ3oFYQjXkGcZimImx2vExCVgtUyTkCWhfx/oPwFAAD//wMAUEsBAi0A&#10;FAAGAAgAAAAhALaDOJL+AAAA4QEAABMAAAAAAAAAAAAAAAAAAAAAAFtDb250ZW50X1R5cGVzXS54&#10;bWxQSwECLQAUAAYACAAAACEAOP0h/9YAAACUAQAACwAAAAAAAAAAAAAAAAAvAQAAX3JlbHMvLnJl&#10;bHNQSwECLQAUAAYACAAAACEAfMe3ZO4BAAC4AwAADgAAAAAAAAAAAAAAAAAuAgAAZHJzL2Uyb0Rv&#10;Yy54bWxQSwECLQAUAAYACAAAACEAEom/rN0AAAAIAQAADwAAAAAAAAAAAAAAAABIBAAAZHJzL2Rv&#10;d25yZXYueG1sUEsFBgAAAAAEAAQA8wAAAFIFAAAAAA==&#10;" stroked="f">
                      <v:textbox>
                        <w:txbxContent>
                          <w:p w14:paraId="05880793" w14:textId="77777777" w:rsidR="00F904B9" w:rsidRDefault="00B60735" w:rsidP="00A840CB">
                            <w:pPr>
                              <w:rPr>
                                <w:rFonts w:ascii="Calibri" w:hAnsi="Calibri"/>
                                <w:sz w:val="20"/>
                              </w:rPr>
                            </w:pPr>
                            <w:r>
                              <w:rPr>
                                <w:rFonts w:ascii="Calibri" w:hAnsi="Calibri"/>
                                <w:sz w:val="20"/>
                              </w:rPr>
                              <w:t>375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70880" behindDoc="0" locked="0" layoutInCell="1" allowOverlap="1" wp14:anchorId="33D6267B" wp14:editId="398F05E4">
                      <wp:simplePos x="0" y="0"/>
                      <wp:positionH relativeFrom="column">
                        <wp:posOffset>1642745</wp:posOffset>
                      </wp:positionH>
                      <wp:positionV relativeFrom="paragraph">
                        <wp:posOffset>1941195</wp:posOffset>
                      </wp:positionV>
                      <wp:extent cx="1108075" cy="291465"/>
                      <wp:effectExtent l="0" t="0" r="0" b="0"/>
                      <wp:wrapNone/>
                      <wp:docPr id="167" name="Text Box 1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085E242" w14:textId="77777777" w:rsidR="00F904B9" w:rsidRDefault="00B60735" w:rsidP="00A840CB">
                                  <w:pPr>
                                    <w:rPr>
                                      <w:rFonts w:ascii="Calibri" w:hAnsi="Calibri"/>
                                      <w:sz w:val="20"/>
                                    </w:rPr>
                                  </w:pPr>
                                  <w:r>
                                    <w:rPr>
                                      <w:rFonts w:ascii="Calibri" w:hAnsi="Calibri"/>
                                      <w:sz w:val="20"/>
                                    </w:rPr>
                                    <w:t>2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3D6267B" id="Text Box 134" o:spid="_x0000_s1361" type="#_x0000_t202" style="position:absolute;margin-left:129.35pt;margin-top:152.85pt;width:87.25pt;height:22.95pt;z-index:2517708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yDFi7QEAALkDAAAOAAAAZHJzL2Uyb0RvYy54bWysU8GO0zAQvSPxD5bvNGm33V2ipivoqghp&#10;WZAWPsBxnMTC8Zix26R8PWOn2y1wQ+RgeTL2m3lvntd3Y2/YQaHXYEs+n+WcKSuh1rYt+bevuze3&#10;nPkgbC0MWFXyo/L8bvP61XpwhVpAB6ZWyAjE+mJwJe9CcEWWedmpXvgZOGUp2QD2IlCIbVajGAi9&#10;N9kiz6+zAbB2CFJ5T3/vpyTfJPymUTJ8bhqvAjMlp95CWjGtVVyzzVoULQrXaXlqQ/xDF73Qloqe&#10;oe5FEGyP+i+oXksED02YSegzaBotVeJAbOb5H2yeOuFU4kLieHeWyf8/WPl4eHJfkIXxPYw0wETC&#10;uweQ3z2zsO2EbdU7RBg6JWoqPI+SZYPzxelqlNoXPoJUwyeoachiHyABjQ32URXiyQidBnA8i67G&#10;wGQsOc9v85sVZ5Jyi7fz5fUqlRDF822HPnxQ0LO4KTnSUBO6ODz4ELsRxfORWMyD0fVOG5MCbKut&#10;QXYQZIBd+k7ovx0zNh62EK9NiPFPohmZTRzDWI1M1yW/ukoqRN4V1EdijjA5i14CbTrAn5wN5KqS&#10;+x97gYoz89GSekRvGW2YguXqZkEBXmaqy4ywkqBKHjibttswWXfvULcdVXqZBvkjKXHycjTgZZzI&#10;vLy4zS8AAAD//wMAUEsDBBQABgAIAAAAIQAyuobz3wAAAAsBAAAPAAAAZHJzL2Rvd25yZXYueG1s&#10;TI/PToNAEIfvJr7DZky8GLsUClRkadRE47W1D7CwUyCys4TdFvr2jie9zZ8vv/mm3C12EBecfO9I&#10;wXoVgUBqnOmpVXD8en/cgvBBk9GDI1RwRQ+76vam1IVxM+3xcgit4BDyhVbQhTAWUvqmQ6v9yo1I&#10;vDu5yerA7dRKM+mZw+0g4yjKpNU98YVOj/jWYfN9OFsFp8/5IX2a649wzPeb7FX3ee2uSt3fLS/P&#10;IAIu4Q+GX31Wh4qdancm48WgIE63OaMKkijlgolNksQgap6k6wxkVcr/P1Q/AAAA//8DAFBLAQIt&#10;ABQABgAIAAAAIQC2gziS/gAAAOEBAAATAAAAAAAAAAAAAAAAAAAAAABbQ29udGVudF9UeXBlc10u&#10;eG1sUEsBAi0AFAAGAAgAAAAhADj9If/WAAAAlAEAAAsAAAAAAAAAAAAAAAAALwEAAF9yZWxzLy5y&#10;ZWxzUEsBAi0AFAAGAAgAAAAhAIjIMWLtAQAAuQMAAA4AAAAAAAAAAAAAAAAALgIAAGRycy9lMm9E&#10;b2MueG1sUEsBAi0AFAAGAAgAAAAhADK6hvPfAAAACwEAAA8AAAAAAAAAAAAAAAAARwQAAGRycy9k&#10;b3ducmV2LnhtbFBLBQYAAAAABAAEAPMAAABTBQAAAAA=&#10;" stroked="f">
                      <v:textbox>
                        <w:txbxContent>
                          <w:p w14:paraId="5085E242" w14:textId="77777777" w:rsidR="00F904B9" w:rsidRDefault="00B60735" w:rsidP="00A840CB">
                            <w:pPr>
                              <w:rPr>
                                <w:rFonts w:ascii="Calibri" w:hAnsi="Calibri"/>
                                <w:sz w:val="20"/>
                              </w:rPr>
                            </w:pPr>
                            <w:r>
                              <w:rPr>
                                <w:rFonts w:ascii="Calibri" w:hAnsi="Calibri"/>
                                <w:sz w:val="20"/>
                              </w:rPr>
                              <w:t>2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68832" behindDoc="0" locked="0" layoutInCell="1" allowOverlap="1" wp14:anchorId="3EE1D811" wp14:editId="792ACEA7">
                      <wp:simplePos x="0" y="0"/>
                      <wp:positionH relativeFrom="column">
                        <wp:posOffset>0</wp:posOffset>
                      </wp:positionH>
                      <wp:positionV relativeFrom="paragraph">
                        <wp:posOffset>1941195</wp:posOffset>
                      </wp:positionV>
                      <wp:extent cx="879475" cy="291465"/>
                      <wp:effectExtent l="0" t="0" r="0" b="0"/>
                      <wp:wrapNone/>
                      <wp:docPr id="166" name="Text Box 1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794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5C42D87" w14:textId="77777777" w:rsidR="00F904B9" w:rsidRDefault="00B60735" w:rsidP="00A840CB">
                                  <w:pPr>
                                    <w:rPr>
                                      <w:rFonts w:ascii="Calibri" w:hAnsi="Calibri"/>
                                      <w:sz w:val="20"/>
                                    </w:rPr>
                                  </w:pPr>
                                  <w:r>
                                    <w:rPr>
                                      <w:rFonts w:ascii="Calibri" w:hAnsi="Calibri"/>
                                      <w:sz w:val="20"/>
                                    </w:rPr>
                                    <w:t>300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EE1D811" id="Text Box 133" o:spid="_x0000_s1362" type="#_x0000_t202" style="position:absolute;margin-left:0;margin-top:152.85pt;width:69.25pt;height:22.95pt;z-index:2517688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fwuK7gEAALgDAAAOAAAAZHJzL2Uyb0RvYy54bWysU8tu2zAQvBfoPxC817IdO04Ey0HrwEWB&#10;9AGk+QCKoiSiFJdd0pbcr++Schy3uRXVgeByydmd2dH6bugMOyj0GmzBZ5MpZ8pKqLRtCv70fffu&#10;hjMfhK2EAasKflSe323evln3LldzaMFUChmBWJ/3ruBtCC7PMi9b1Qk/AacsJWvATgQKsckqFD2h&#10;dyabT6fXWQ9YOQSpvKfT+zHJNwm/rpUMX+vaq8BMwam3kFZMaxnXbLMWeYPCtVqe2hD/0EUntKWi&#10;Z6h7EQTbo34F1WmJ4KEOEwldBnWtpUociM1s+hebx1Y4lbiQON6dZfL/D1Z+OTy6b8jC8AEGGmAi&#10;4d0DyB+eWdi2wjbqPSL0rRIVFZ5FybLe+fz0NErtcx9Byv4zVDRksQ+QgIYau6gK8WSETgM4nkVX&#10;Q2CSDm9Wt4vVkjNJqfntbHG9TBVE/vzYoQ8fFXQsbgqONNMELg4PPsRmRP58JdbyYHS108akAJty&#10;a5AdBM1/l74T+h/XjI2XLcRnI2I8SSwjsZFiGMqB6argV1fzCBJpl1AdiTjCaCz6EWjTAv7irCdT&#10;Fdz/3AtUnJlPlsQjeovowhQslqs5BXiZKS8zwkqCKnjgbNxuw+jcvUPdtFTpZRhkj6TEycrRf5dx&#10;IvPyw21+AwAA//8DAFBLAwQUAAYACAAAACEA4ZbQjt0AAAAIAQAADwAAAGRycy9kb3ducmV2Lnht&#10;bEyPzW6DMBCE75X6DtZWyqVqTJoCKcVETaVWuebnARa8AVS8RtgJ5O3rnJrj7KxmvsnXk+nEhQbX&#10;WlawmEcgiCurW64VHA/fLysQziNr7CyTgis5WBePDzlm2o68o8ve1yKEsMtQQeN9n0npqoYMurnt&#10;iYN3soNBH+RQSz3gGMJNJ1+jKJEGWw4NDfb01VD1uz8bBaft+By/j+WPP6a7t2SDbVraq1Kzp+nz&#10;A4Snyf8/ww0/oEMRmEp7Zu1EpyAM8QqWUZyCuNnLVQyiDJd4kYAscnk/oPgDAAD//wMAUEsBAi0A&#10;FAAGAAgAAAAhALaDOJL+AAAA4QEAABMAAAAAAAAAAAAAAAAAAAAAAFtDb250ZW50X1R5cGVzXS54&#10;bWxQSwECLQAUAAYACAAAACEAOP0h/9YAAACUAQAACwAAAAAAAAAAAAAAAAAvAQAAX3JlbHMvLnJl&#10;bHNQSwECLQAUAAYACAAAACEAS38Liu4BAAC4AwAADgAAAAAAAAAAAAAAAAAuAgAAZHJzL2Uyb0Rv&#10;Yy54bWxQSwECLQAUAAYACAAAACEA4ZbQjt0AAAAIAQAADwAAAAAAAAAAAAAAAABIBAAAZHJzL2Rv&#10;d25yZXYueG1sUEsFBgAAAAAEAAQA8wAAAFIFAAAAAA==&#10;" stroked="f">
                      <v:textbox>
                        <w:txbxContent>
                          <w:p w14:paraId="05C42D87" w14:textId="77777777" w:rsidR="00F904B9" w:rsidRDefault="00B60735" w:rsidP="00A840CB">
                            <w:pPr>
                              <w:rPr>
                                <w:rFonts w:ascii="Calibri" w:hAnsi="Calibri"/>
                                <w:sz w:val="20"/>
                              </w:rPr>
                            </w:pPr>
                            <w:r>
                              <w:rPr>
                                <w:rFonts w:ascii="Calibri" w:hAnsi="Calibri"/>
                                <w:sz w:val="20"/>
                              </w:rPr>
                              <w:t>300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66784" behindDoc="0" locked="0" layoutInCell="1" allowOverlap="1" wp14:anchorId="7A46CBA2" wp14:editId="08FF0682">
                      <wp:simplePos x="0" y="0"/>
                      <wp:positionH relativeFrom="column">
                        <wp:posOffset>1642745</wp:posOffset>
                      </wp:positionH>
                      <wp:positionV relativeFrom="paragraph">
                        <wp:posOffset>1579245</wp:posOffset>
                      </wp:positionV>
                      <wp:extent cx="1108075" cy="291465"/>
                      <wp:effectExtent l="0" t="0" r="0" b="0"/>
                      <wp:wrapNone/>
                      <wp:docPr id="165" name="Text Box 1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5247F46" w14:textId="77777777" w:rsidR="00F904B9" w:rsidRDefault="00B60735" w:rsidP="00A840CB">
                                  <w:pPr>
                                    <w:rPr>
                                      <w:rFonts w:ascii="Calibri" w:hAnsi="Calibri"/>
                                      <w:sz w:val="20"/>
                                    </w:rPr>
                                  </w:pPr>
                                  <w:r>
                                    <w:rPr>
                                      <w:rFonts w:ascii="Calibri" w:hAnsi="Calibri"/>
                                      <w:sz w:val="20"/>
                                    </w:rPr>
                                    <w:t>1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7A46CBA2" id="Text Box 132" o:spid="_x0000_s1363" type="#_x0000_t202" style="position:absolute;margin-left:129.35pt;margin-top:124.35pt;width:87.25pt;height:22.95pt;z-index:2517667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I2M7QEAALkDAAAOAAAAZHJzL2Uyb0RvYy54bWysU9uO0zAQfUfiHyy/06S33SVquoKuipCW&#10;BWnhAxzHSSwcjxm7TZavZ+x0uwXeEHmwPBn7zJwzx5vbsTfsqNBrsCWfz3LOlJVQa9uW/NvX/Zsb&#10;znwQthYGrCr5k/L8dvv61WZwhVpAB6ZWyAjE+mJwJe9CcEWWedmpXvgZOGUp2QD2IlCIbVajGAi9&#10;N9kiz6+yAbB2CFJ5T3/vpiTfJvymUTJ8bhqvAjMlp95CWjGtVVyz7UYULQrXaXlqQ/xDF73Qloqe&#10;oe5EEOyA+i+oXksED02YSegzaBotVeJAbOb5H2weO+FU4kLieHeWyf8/WPlwfHRfkIXxPYw0wETC&#10;u3uQ3z2zsOuEbdU7RBg6JWoqPI+SZYPzxelqlNoXPoJUwyeoacjiECABjQ32URXiyQidBvB0Fl2N&#10;gclYcp7f5NdrziTlFm/nq6t1KiGK59sOffigoGdxU3KkoSZ0cbz3IXYjiucjsZgHo+u9NiYF2FY7&#10;g+woyAD79J3QfztmbDxsIV6bEOOfRDMymziGsRqZrku+XC4jSORdQf1EzBEmZ9FLoE0H+JOzgVxV&#10;cv/jIFBxZj5aUo/oraINU7BaXy8owMtMdZkRVhJUyQNn03YXJuseHOq2o0ov0yB/JCVOXo4GvIwT&#10;mZcXt/0FAAD//wMAUEsDBBQABgAIAAAAIQC9Q2fX3wAAAAsBAAAPAAAAZHJzL2Rvd25yZXYueG1s&#10;TI9BT4NAEIXvJv6HzZh4MXaRUmiRpVETjdfW/oCFnQKRnSXsttB/7/Rkb2/mvbz5ptjOthdnHH3n&#10;SMHLIgKBVDvTUaPg8PP5vAbhgyaje0eo4IIetuX9XaFz4yba4XkfGsEl5HOtoA1hyKX0dYtW+4Ub&#10;kNg7utHqwOPYSDPqicttL+MoSqXVHfGFVg/40WL9uz9ZBcfv6Wm1maqvcMh2Sfquu6xyF6UeH+a3&#10;VxAB5/Afhis+o0PJTJU7kfGiVxCv1hlHWSRXwYlkuYxBVLzZJCnIspC3P5R/AAAA//8DAFBLAQIt&#10;ABQABgAIAAAAIQC2gziS/gAAAOEBAAATAAAAAAAAAAAAAAAAAAAAAABbQ29udGVudF9UeXBlc10u&#10;eG1sUEsBAi0AFAAGAAgAAAAhADj9If/WAAAAlAEAAAsAAAAAAAAAAAAAAAAALwEAAF9yZWxzLy5y&#10;ZWxzUEsBAi0AFAAGAAgAAAAhAL9wjYztAQAAuQMAAA4AAAAAAAAAAAAAAAAALgIAAGRycy9lMm9E&#10;b2MueG1sUEsBAi0AFAAGAAgAAAAhAL1DZ9ffAAAACwEAAA8AAAAAAAAAAAAAAAAARwQAAGRycy9k&#10;b3ducmV2LnhtbFBLBQYAAAAABAAEAPMAAABTBQAAAAA=&#10;" stroked="f">
                      <v:textbox>
                        <w:txbxContent>
                          <w:p w14:paraId="15247F46" w14:textId="77777777" w:rsidR="00F904B9" w:rsidRDefault="00B60735" w:rsidP="00A840CB">
                            <w:pPr>
                              <w:rPr>
                                <w:rFonts w:ascii="Calibri" w:hAnsi="Calibri"/>
                                <w:sz w:val="20"/>
                              </w:rPr>
                            </w:pPr>
                            <w:r>
                              <w:rPr>
                                <w:rFonts w:ascii="Calibri" w:hAnsi="Calibri"/>
                                <w:sz w:val="20"/>
                              </w:rPr>
                              <w:t>1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64736" behindDoc="0" locked="0" layoutInCell="1" allowOverlap="1" wp14:anchorId="3AA9580F" wp14:editId="0DA3FF16">
                      <wp:simplePos x="0" y="0"/>
                      <wp:positionH relativeFrom="column">
                        <wp:posOffset>539115</wp:posOffset>
                      </wp:positionH>
                      <wp:positionV relativeFrom="paragraph">
                        <wp:posOffset>1579245</wp:posOffset>
                      </wp:positionV>
                      <wp:extent cx="927735" cy="291465"/>
                      <wp:effectExtent l="0" t="0" r="0" b="0"/>
                      <wp:wrapNone/>
                      <wp:docPr id="164" name="Text Box 13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773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F2CCD48" w14:textId="77777777" w:rsidR="00F904B9" w:rsidRDefault="00B60735" w:rsidP="00A840CB">
                                  <w:pPr>
                                    <w:rPr>
                                      <w:rFonts w:ascii="Calibri" w:hAnsi="Calibri"/>
                                      <w:sz w:val="20"/>
                                    </w:rPr>
                                  </w:pPr>
                                  <w:r>
                                    <w:rPr>
                                      <w:rFonts w:ascii="Calibri" w:hAnsi="Calibri"/>
                                      <w:sz w:val="20"/>
                                    </w:rPr>
                                    <w:t>1 blå (75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3AA9580F" id="Text Box 131" o:spid="_x0000_s1364" type="#_x0000_t202" style="position:absolute;margin-left:42.45pt;margin-top:124.35pt;width:73.05pt;height:22.95pt;z-index:2517647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4Kmv7QEAALgDAAAOAAAAZHJzL2Uyb0RvYy54bWysU9uO0zAQfUfiHyy/0/S6ZaOmK+iqCGlZ&#10;kBY+wHGcxMLxmLHbpHw9Y6fbLfCGyIPl8dhn5pw52dwNnWFHhV6DLfhsMuVMWQmVtk3Bv33dv3nL&#10;mQ/CVsKAVQU/Kc/vtq9fbXqXqzm0YCqFjECsz3tX8DYEl2eZl63qhJ+AU5aSNWAnAoXYZBWKntA7&#10;k82n05usB6wcglTe0+n9mOTbhF/XSobPde1VYKbg1FtIK6a1jGu23Yi8QeFaLc9tiH/oohPaUtEL&#10;1L0Igh1Q/wXVaYngoQ4TCV0Gda2lShyIzWz6B5unVjiVuJA43l1k8v8PVj4en9wXZGF4DwMNMJHw&#10;7gHkd88s7FphG/UOEfpWiYoKz6JkWe98fn4apfa5jyBl/wkqGrI4BEhAQ41dVIV4MkKnAZwuoqsh&#10;MEmHt/P1erHiTFJqfjtb3qxSBZE/P3bowwcFHYubgiPNNIGL44MPsRmRP1+JtTwYXe21MSnAptwZ&#10;ZEdB89+n74z+2zVj42UL8dmIGE8Sy0hspBiGcmC6KvhisYwgkXYJ1YmII4zGoh+BNi3gT856MlXB&#10;/Y+DQMWZ+WhJPKK3jC5MwXK1nlOA15nyOiOsJKiCB87G7S6Mzj041E1LlV6GQfZISpytHP13HScy&#10;Lz/c9hcAAAD//wMAUEsDBBQABgAIAAAAIQD3bDk23wAAAAoBAAAPAAAAZHJzL2Rvd25yZXYueG1s&#10;TI/dToNAEEbvTXyHzTTxxtiliPzJ0qiJpretfYABtkDKzhJ2W+jbO17p3Uzm5JvzFdvFDOKqJ9db&#10;UrBZByA01bbpqVVw/P58SkE4j9TgYEkruGkH2/L+rsC8sTPt9fXgW8Eh5HJU0Hk/5lK6utMG3dqO&#10;mvh2spNBz+vUymbCmcPNIMMgiKXBnvhDh6P+6HR9PlyMgtNufnzJ5urLH5N9FL9jn1T2ptTDanl7&#10;BeH14v9g+NVndSjZqbIXapwYFKRRxqSCMEoTEAyEzxsuV/GQRTHIspD/K5Q/AAAA//8DAFBLAQIt&#10;ABQABgAIAAAAIQC2gziS/gAAAOEBAAATAAAAAAAAAAAAAAAAAAAAAABbQ29udGVudF9UeXBlc10u&#10;eG1sUEsBAi0AFAAGAAgAAAAhADj9If/WAAAAlAEAAAsAAAAAAAAAAAAAAAAALwEAAF9yZWxzLy5y&#10;ZWxzUEsBAi0AFAAGAAgAAAAhAAfgqa/tAQAAuAMAAA4AAAAAAAAAAAAAAAAALgIAAGRycy9lMm9E&#10;b2MueG1sUEsBAi0AFAAGAAgAAAAhAPdsOTbfAAAACgEAAA8AAAAAAAAAAAAAAAAARwQAAGRycy9k&#10;b3ducmV2LnhtbFBLBQYAAAAABAAEAPMAAABTBQAAAAA=&#10;" stroked="f">
                      <v:textbox>
                        <w:txbxContent>
                          <w:p w14:paraId="4F2CCD48" w14:textId="77777777" w:rsidR="00F904B9" w:rsidRDefault="00B60735" w:rsidP="00A840CB">
                            <w:pPr>
                              <w:rPr>
                                <w:rFonts w:ascii="Calibri" w:hAnsi="Calibri"/>
                                <w:sz w:val="20"/>
                              </w:rPr>
                            </w:pPr>
                            <w:r>
                              <w:rPr>
                                <w:rFonts w:ascii="Calibri" w:hAnsi="Calibri"/>
                                <w:sz w:val="20"/>
                              </w:rPr>
                              <w:t>1 blå (75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62688" behindDoc="0" locked="0" layoutInCell="1" allowOverlap="1" wp14:anchorId="677D94FB" wp14:editId="57C93E8B">
                      <wp:simplePos x="0" y="0"/>
                      <wp:positionH relativeFrom="column">
                        <wp:posOffset>-12065</wp:posOffset>
                      </wp:positionH>
                      <wp:positionV relativeFrom="paragraph">
                        <wp:posOffset>1579245</wp:posOffset>
                      </wp:positionV>
                      <wp:extent cx="691515" cy="291465"/>
                      <wp:effectExtent l="0" t="0" r="0" b="0"/>
                      <wp:wrapNone/>
                      <wp:docPr id="163" name="Text Box 1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151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223EB4C" w14:textId="77777777" w:rsidR="00F904B9" w:rsidRDefault="00B60735" w:rsidP="00A840CB">
                                  <w:pPr>
                                    <w:rPr>
                                      <w:rFonts w:ascii="Calibri" w:hAnsi="Calibri"/>
                                      <w:sz w:val="20"/>
                                    </w:rPr>
                                  </w:pPr>
                                  <w:r>
                                    <w:rPr>
                                      <w:rFonts w:ascii="Calibri" w:hAnsi="Calibri"/>
                                      <w:sz w:val="20"/>
                                    </w:rPr>
                                    <w:t>225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77D94FB" id="Text Box 130" o:spid="_x0000_s1365" type="#_x0000_t202" style="position:absolute;margin-left:-.95pt;margin-top:124.35pt;width:54.45pt;height:22.95pt;z-index:2517626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N8dl7AEAALgDAAAOAAAAZHJzL2Uyb0RvYy54bWysU9uO0zAQfUfiHyy/0zTdtrBR0xV0VYS0&#10;XKSFD3AcJ7FwPGbsNilfz9jpdgu8IfJgeTz2mTlnTjZ3Y2/YUaHXYEuez+acKSuh1rYt+bev+1dv&#10;OPNB2FoYsKrkJ+X53fbli83gCrWADkytkBGI9cXgSt6F4Ios87JTvfAzcMpSsgHsRaAQ26xGMRB6&#10;b7LFfL7OBsDaIUjlPZ3eT0m+TfhNo2T43DReBWZKTr2FtGJaq7hm240oWhSu0/LchviHLnqhLRW9&#10;QN2LINgB9V9QvZYIHpowk9Bn0DRaqsSB2OTzP9g8dsKpxIXE8e4ik/9/sPLT8dF9QRbGdzDSABMJ&#10;7x5AfvfMwq4TtlVvEWHolKipcB4lywbni/PTKLUvfASpho9Q05DFIUACGhvsoyrEkxE6DeB0EV2N&#10;gUk6XN/mq3zFmaTU4jZfrlepgiieHjv04b2CnsVNyZFmmsDF8cGH2Iwonq7EWh6MrvfamBRgW+0M&#10;sqOg+e/Td0b/7Zqx8bKF+GxCjCeJZSQ2UQxjNTJdl/zmJrUYaVdQn4g4wmQs+hFo0wH+5GwgU5Xc&#10;/zgIVJyZD5bEI3rL6MIULFevFxTgdaa6zggrCarkgbNpuwuTcw8OddtRpedhkD2SEmcrR/9dx4nM&#10;8w+3/QUAAP//AwBQSwMEFAAGAAgAAAAhAFset0HeAAAACgEAAA8AAABkcnMvZG93bnJldi54bWxM&#10;j8FugzAMhu+T9g6RK+0ytaEVg8II1TZp067t+gCGuIBKHETSQt9+6Wk72v70+/uL3Wx6caXRdZYV&#10;rFcRCOLa6o4bBcefz+UWhPPIGnvLpOBGDnbl40OBubYT7+l68I0IIexyVNB6P+RSurolg25lB+Jw&#10;O9nRoA/j2Eg94hTCTS83UZRIgx2HDy0O9NFSfT5cjILT9/T8kk3Vlz+m+zh5xy6t7E2pp8X89grC&#10;0+z/YLjrB3Uog1NlL6yd6BUs11kgFWzibQriDkRpKFeFTRYnIMtC/q9Q/gIAAP//AwBQSwECLQAU&#10;AAYACAAAACEAtoM4kv4AAADhAQAAEwAAAAAAAAAAAAAAAAAAAAAAW0NvbnRlbnRfVHlwZXNdLnht&#10;bFBLAQItABQABgAIAAAAIQA4/SH/1gAAAJQBAAALAAAAAAAAAAAAAAAAAC8BAABfcmVscy8ucmVs&#10;c1BLAQItABQABgAIAAAAIQCtN8dl7AEAALgDAAAOAAAAAAAAAAAAAAAAAC4CAABkcnMvZTJvRG9j&#10;LnhtbFBLAQItABQABgAIAAAAIQBbHrdB3gAAAAoBAAAPAAAAAAAAAAAAAAAAAEYEAABkcnMvZG93&#10;bnJldi54bWxQSwUGAAAAAAQABADzAAAAUQUAAAAA&#10;" stroked="f">
                      <v:textbox>
                        <w:txbxContent>
                          <w:p w14:paraId="7223EB4C" w14:textId="77777777" w:rsidR="00F904B9" w:rsidRDefault="00B60735" w:rsidP="00A840CB">
                            <w:pPr>
                              <w:rPr>
                                <w:rFonts w:ascii="Calibri" w:hAnsi="Calibri"/>
                                <w:sz w:val="20"/>
                              </w:rPr>
                            </w:pPr>
                            <w:r>
                              <w:rPr>
                                <w:rFonts w:ascii="Calibri" w:hAnsi="Calibri"/>
                                <w:sz w:val="20"/>
                              </w:rPr>
                              <w:t>225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60640" behindDoc="0" locked="0" layoutInCell="1" allowOverlap="1" wp14:anchorId="5E7140C6" wp14:editId="39CEC372">
                      <wp:simplePos x="0" y="0"/>
                      <wp:positionH relativeFrom="column">
                        <wp:posOffset>1642745</wp:posOffset>
                      </wp:positionH>
                      <wp:positionV relativeFrom="paragraph">
                        <wp:posOffset>1175385</wp:posOffset>
                      </wp:positionV>
                      <wp:extent cx="1108075" cy="291465"/>
                      <wp:effectExtent l="0" t="0" r="0" b="0"/>
                      <wp:wrapNone/>
                      <wp:docPr id="162" name="Text Box 1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807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1D0F906" w14:textId="77777777" w:rsidR="00F904B9" w:rsidRDefault="00B60735" w:rsidP="00A840CB">
                                  <w:pPr>
                                    <w:rPr>
                                      <w:rFonts w:ascii="Calibri" w:hAnsi="Calibri"/>
                                      <w:sz w:val="20"/>
                                    </w:rPr>
                                  </w:pPr>
                                  <w:r>
                                    <w:rPr>
                                      <w:rFonts w:ascii="Calibri" w:hAnsi="Calibri"/>
                                      <w:sz w:val="20"/>
                                    </w:rPr>
                                    <w:t>1 lila (150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E7140C6" id="Text Box 129" o:spid="_x0000_s1366" type="#_x0000_t202" style="position:absolute;margin-left:129.35pt;margin-top:92.55pt;width:87.25pt;height:22.95pt;z-index:2517606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2WMQ7QEAALkDAAAOAAAAZHJzL2Uyb0RvYy54bWysU8GO0zAQvSPxD5bvNGm37S5R0xV0VYS0&#10;LEgLH+A4TmLheMzYbbJ8PWOn2y1wQ+RgeTL2m3lvnje3Y2/YUaHXYEs+n+WcKSuh1rYt+bev+zc3&#10;nPkgbC0MWFXyJ+X57fb1q83gCrWADkytkBGI9cXgSt6F4Ios87JTvfAzcMpSsgHsRaAQ26xGMRB6&#10;b7JFnq+zAbB2CFJ5T3/vpiTfJvymUTJ8bhqvAjMlp95CWjGtVVyz7UYULQrXaXlqQ/xDF73Qloqe&#10;oe5EEOyA+i+oXksED02YSegzaBotVeJAbOb5H2weO+FU4kLieHeWyf8/WPlwfHRfkIXxPYw0wETC&#10;u3uQ3z2zsOuEbdU7RBg6JWoqPI+SZYPzxelqlNoXPoJUwyeoacjiECABjQ32URXiyQidBvB0Fl2N&#10;gclYcp7f5NcrziTlFm/ny/UqlRDF822HPnxQ0LO4KTnSUBO6ON77ELsRxfORWMyD0fVeG5MCbKud&#10;QXYUZIB9+k7ovx0zNh62EK9NiPFPohmZTRzDWI1M1yW/ulpHkMi7gvqJmCNMzqKXQJsO8CdnA7mq&#10;5P7HQaDizHy0pB7RW0YbpmC5ul5QgJeZ6jIjrCSokgfOpu0uTNY9ONRtR5VepkH+SEqcvBwNeBkn&#10;Mi8vbvsLAAD//wMAUEsDBBQABgAIAAAAIQCj266n3wAAAAsBAAAPAAAAZHJzL2Rvd25yZXYueG1s&#10;TI/dToNAEIXvTXyHzZh4Y+zyUwqlLI2aaLxt7QMMsAUiO0vYbaFv73ill5Pv5Jxviv1iBnHVk+st&#10;KQhXAQhNtW16ahWcvt6fMxDOIzU4WNIKbtrBvry/KzBv7EwHfT36VnAJuRwVdN6PuZSu7rRBt7Kj&#10;JmZnOxn0fE6tbCacudwMMgqCjTTYEy90OOq3Ttffx4tRcP6cn5LtXH34U3pYb16xTyt7U+rxYXnZ&#10;gfB68X9h+NVndSjZqbIXapwYFERJlnKUQZaEIDixjuMIRMUoDgOQZSH//1D+AAAA//8DAFBLAQIt&#10;ABQABgAIAAAAIQC2gziS/gAAAOEBAAATAAAAAAAAAAAAAAAAAAAAAABbQ29udGVudF9UeXBlc10u&#10;eG1sUEsBAi0AFAAGAAgAAAAhADj9If/WAAAAlAEAAAsAAAAAAAAAAAAAAAAALwEAAF9yZWxzLy5y&#10;ZWxzUEsBAi0AFAAGAAgAAAAhAKvZYxDtAQAAuQMAAA4AAAAAAAAAAAAAAAAALgIAAGRycy9lMm9E&#10;b2MueG1sUEsBAi0AFAAGAAgAAAAhAKPbrqffAAAACwEAAA8AAAAAAAAAAAAAAAAARwQAAGRycy9k&#10;b3ducmV2LnhtbFBLBQYAAAAABAAEAPMAAABTBQAAAAA=&#10;" stroked="f">
                      <v:textbox>
                        <w:txbxContent>
                          <w:p w14:paraId="71D0F906" w14:textId="77777777" w:rsidR="00F904B9" w:rsidRDefault="00B60735" w:rsidP="00A840CB">
                            <w:pPr>
                              <w:rPr>
                                <w:rFonts w:ascii="Calibri" w:hAnsi="Calibri"/>
                                <w:sz w:val="20"/>
                              </w:rPr>
                            </w:pPr>
                            <w:r>
                              <w:rPr>
                                <w:rFonts w:ascii="Calibri" w:hAnsi="Calibri"/>
                                <w:sz w:val="20"/>
                              </w:rPr>
                              <w:t>1 lila (150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58592" behindDoc="0" locked="0" layoutInCell="1" allowOverlap="1" wp14:anchorId="4C2CCC3F" wp14:editId="6DA472F0">
                      <wp:simplePos x="0" y="0"/>
                      <wp:positionH relativeFrom="column">
                        <wp:posOffset>-12065</wp:posOffset>
                      </wp:positionH>
                      <wp:positionV relativeFrom="paragraph">
                        <wp:posOffset>1175385</wp:posOffset>
                      </wp:positionV>
                      <wp:extent cx="691515" cy="291465"/>
                      <wp:effectExtent l="0" t="0" r="0" b="0"/>
                      <wp:wrapNone/>
                      <wp:docPr id="161" name="Text Box 1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151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812CC93" w14:textId="77777777" w:rsidR="00F904B9" w:rsidRDefault="00B60735" w:rsidP="00A840CB">
                                  <w:pPr>
                                    <w:rPr>
                                      <w:rFonts w:ascii="Calibri" w:hAnsi="Calibri"/>
                                      <w:sz w:val="20"/>
                                    </w:rPr>
                                  </w:pPr>
                                  <w:r>
                                    <w:rPr>
                                      <w:rFonts w:ascii="Calibri" w:hAnsi="Calibri"/>
                                      <w:sz w:val="20"/>
                                    </w:rPr>
                                    <w:t>150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C2CCC3F" id="Text Box 128" o:spid="_x0000_s1367" type="#_x0000_t202" style="position:absolute;margin-left:-.95pt;margin-top:92.55pt;width:54.45pt;height:22.95pt;z-index:2517585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j3uL7QEAALgDAAAOAAAAZHJzL2Uyb0RvYy54bWysU8GO0zAQvSPxD5bvNE237bJR0xV0VYS0&#10;LEgLH+A4TmLheMzYbbJ8PWOn2y1wQ+RgeTz2m3lvXja3Y2/YUaHXYEuez+acKSuh1rYt+bev+zdv&#10;OfNB2FoYsKrkT8rz2+3rV5vBFWoBHZhaISMQ64vBlbwLwRVZ5mWneuFn4JSlZAPYi0AhtlmNYiD0&#10;3mSL+XydDYC1Q5DKezq9m5J8m/CbRsnwuWm8CsyUnHoLacW0VnHNthtRtChcp+WpDfEPXfRCWyp6&#10;hroTQbAD6r+gei0RPDRhJqHPoGm0VIkDscnnf7B57IRTiQuJ491ZJv//YOXD8dF9QRbG9zDSABMJ&#10;7+5BfvfMwq4TtlXvEGHolKipcB4lywbni9PTKLUvfASphk9Q05DFIUACGhvsoyrEkxE6DeDpLLoa&#10;A5N0uL7JV/mKM0mpxU2+XK9SBVE8P3bowwcFPYubkiPNNIGL470PsRlRPF+JtTwYXe+1MSnAttoZ&#10;ZEdB89+n74T+2zVj42UL8dmEGE8Sy0hsohjGamS6LvnV1XUEibQrqJ+IOMJkLPoRaNMB/uRsIFOV&#10;3P84CFScmY+WxCN6y+jCFCxX1wsK8DJTXWaElQRV8sDZtN2FybkHh7rtqNLLMMgeSYmTlaP/LuNE&#10;5uWH2/4CAAD//wMAUEsDBBQABgAIAAAAIQBFhn4x3gAAAAoBAAAPAAAAZHJzL2Rvd25yZXYueG1s&#10;TI/BTsMwDIbvSLxDZCQuaEs62LqVphMggbhu7AHcxmsrmqRqsrV7e7wTO9r+9Pv78+1kO3GmIbTe&#10;aUjmCgS5ypvW1RoOP5+zNYgQ0RnsvCMNFwqwLe7vcsyMH92OzvtYCw5xIUMNTYx9JmWoGrIY5r4n&#10;x7ejHyxGHodamgFHDredXCi1khZbxx8a7Omjoep3f7Iajt/j03Izll/xkO5eVu/YpqW/aP34ML29&#10;gog0xX8YrvqsDgU7lf7kTBCdhlmyYZL362UC4gqolMuVGhbPiQJZ5PK2QvEHAAD//wMAUEsBAi0A&#10;FAAGAAgAAAAhALaDOJL+AAAA4QEAABMAAAAAAAAAAAAAAAAAAAAAAFtDb250ZW50X1R5cGVzXS54&#10;bWxQSwECLQAUAAYACAAAACEAOP0h/9YAAACUAQAACwAAAAAAAAAAAAAAAAAvAQAAX3JlbHMvLnJl&#10;bHNQSwECLQAUAAYACAAAACEAmo97i+0BAAC4AwAADgAAAAAAAAAAAAAAAAAuAgAAZHJzL2Uyb0Rv&#10;Yy54bWxQSwECLQAUAAYACAAAACEARYZ+Md4AAAAKAQAADwAAAAAAAAAAAAAAAABHBAAAZHJzL2Rv&#10;d25yZXYueG1sUEsFBgAAAAAEAAQA8wAAAFIFAAAAAA==&#10;" stroked="f">
                      <v:textbox>
                        <w:txbxContent>
                          <w:p w14:paraId="7812CC93" w14:textId="77777777" w:rsidR="00F904B9" w:rsidRDefault="00B60735" w:rsidP="00A840CB">
                            <w:pPr>
                              <w:rPr>
                                <w:rFonts w:ascii="Calibri" w:hAnsi="Calibri"/>
                                <w:sz w:val="20"/>
                              </w:rPr>
                            </w:pPr>
                            <w:r>
                              <w:rPr>
                                <w:rFonts w:ascii="Calibri" w:hAnsi="Calibri"/>
                                <w:sz w:val="20"/>
                              </w:rPr>
                              <w:t>150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56544" behindDoc="0" locked="0" layoutInCell="1" allowOverlap="1" wp14:anchorId="58DA4A29" wp14:editId="495BF32A">
                      <wp:simplePos x="0" y="0"/>
                      <wp:positionH relativeFrom="column">
                        <wp:posOffset>562610</wp:posOffset>
                      </wp:positionH>
                      <wp:positionV relativeFrom="paragraph">
                        <wp:posOffset>803275</wp:posOffset>
                      </wp:positionV>
                      <wp:extent cx="927735" cy="291465"/>
                      <wp:effectExtent l="0" t="0" r="0" b="0"/>
                      <wp:wrapNone/>
                      <wp:docPr id="31" name="Text Box 1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773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BF23231" w14:textId="77777777" w:rsidR="00F904B9" w:rsidRDefault="00B60735" w:rsidP="00A840CB">
                                  <w:pPr>
                                    <w:rPr>
                                      <w:rFonts w:ascii="Calibri" w:hAnsi="Calibri"/>
                                      <w:sz w:val="20"/>
                                    </w:rPr>
                                  </w:pPr>
                                  <w:r>
                                    <w:rPr>
                                      <w:rFonts w:ascii="Calibri" w:hAnsi="Calibri"/>
                                      <w:sz w:val="20"/>
                                    </w:rPr>
                                    <w:t>1 blå (75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58DA4A29" id="Text Box 127" o:spid="_x0000_s1368" type="#_x0000_t202" style="position:absolute;margin-left:44.3pt;margin-top:63.25pt;width:73.05pt;height:22.95pt;z-index:2517565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erGl7QEAALgDAAAOAAAAZHJzL2Uyb0RvYy54bWysU9uO0zAQfUfiHyy/0/S63Y2arqCrIqTl&#10;Ii18gOM4iYXjMWO3Sfl6xk63W+ANkQfL47HPzDlzsrkfOsOOCr0GW/DZZMqZshIqbZuCf/u6f3PL&#10;mQ/CVsKAVQU/Kc/vt69fbXqXqzm0YCqFjECsz3tX8DYEl2eZl63qhJ+AU5aSNWAnAoXYZBWKntA7&#10;k82n05usB6wcglTe0+nDmOTbhF/XSobPde1VYKbg1FtIK6a1jGu23Yi8QeFaLc9tiH/oohPaUtEL&#10;1IMIgh1Q/wXVaYngoQ4TCV0Gda2lShyIzWz6B5unVjiVuJA43l1k8v8PVn46PrkvyMLwDgYaYCLh&#10;3SPI755Z2LXCNuotIvStEhUVnkXJst75/Pw0Su1zH0HK/iNUNGRxCJCAhhq7qArxZIROAzhdRFdD&#10;YJIO7+br9WLFmaTU/G62vFmlCiJ/fuzQh/cKOhY3BUeaaQIXx0cfYjMif74Sa3kwutprY1KATbkz&#10;yI6C5r9P3xn9t2vGxssW4rMRMZ4klpHYSDEM5cB0VfDF4jaCRNolVCcijjAai34E2rSAPznryVQF&#10;9z8OAhVn5oMl8YjeMrowBcvVek4BXmfK64ywkqAKHjgbt7swOvfgUDctVXoZBtkjKXG2cvTfdZzI&#10;vPxw218AAAD//wMAUEsDBBQABgAIAAAAIQBAK77T3gAAAAoBAAAPAAAAZHJzL2Rvd25yZXYueG1s&#10;TI/BToNAEIbvJr7DZky8GLuIFBBZGjWp8draBxjYLRDZWcJuC317pyc9zj9f/vmm3Cx2EGcz+d6R&#10;gqdVBMJQ43RPrYLD9/YxB+EDksbBkVFwMR421e1NiYV2M+3MeR9awSXkC1TQhTAWUvqmMxb9yo2G&#10;eHd0k8XA49RKPeHM5XaQcRSl0mJPfKHD0Xx0pvnZn6yC49f8sH6Z689wyHZJ+o59VruLUvd3y9sr&#10;iGCW8AfDVZ/VoWKn2p1IezEoyPOUSc7jdA2Cgfg5yUDUnGRxArIq5f8Xql8AAAD//wMAUEsBAi0A&#10;FAAGAAgAAAAhALaDOJL+AAAA4QEAABMAAAAAAAAAAAAAAAAAAAAAAFtDb250ZW50X1R5cGVzXS54&#10;bWxQSwECLQAUAAYACAAAACEAOP0h/9YAAACUAQAACwAAAAAAAAAAAAAAAAAvAQAAX3JlbHMvLnJl&#10;bHNQSwECLQAUAAYACAAAACEAdnqxpe0BAAC4AwAADgAAAAAAAAAAAAAAAAAuAgAAZHJzL2Uyb0Rv&#10;Yy54bWxQSwECLQAUAAYACAAAACEAQCu+094AAAAKAQAADwAAAAAAAAAAAAAAAABHBAAAZHJzL2Rv&#10;d25yZXYueG1sUEsFBgAAAAAEAAQA8wAAAFIFAAAAAA==&#10;" stroked="f">
                      <v:textbox>
                        <w:txbxContent>
                          <w:p w14:paraId="7BF23231" w14:textId="77777777" w:rsidR="00F904B9" w:rsidRDefault="00B60735" w:rsidP="00A840CB">
                            <w:pPr>
                              <w:rPr>
                                <w:rFonts w:ascii="Calibri" w:hAnsi="Calibri"/>
                                <w:sz w:val="20"/>
                              </w:rPr>
                            </w:pPr>
                            <w:r>
                              <w:rPr>
                                <w:rFonts w:ascii="Calibri" w:hAnsi="Calibri"/>
                                <w:sz w:val="20"/>
                              </w:rPr>
                              <w:t>1 blå (75 mg)</w:t>
                            </w:r>
                          </w:p>
                        </w:txbxContent>
                      </v:textbox>
                    </v:shape>
                  </w:pict>
                </mc:Fallback>
              </mc:AlternateContent>
            </w:r>
            <w:r w:rsidR="00AA60CF" w:rsidRPr="00DC2BA7">
              <w:rPr>
                <w:noProof/>
                <w:lang w:eastAsia="en-US" w:bidi="ar-SA"/>
              </w:rPr>
              <mc:AlternateContent>
                <mc:Choice Requires="wps">
                  <w:drawing>
                    <wp:anchor distT="0" distB="0" distL="114300" distR="114300" simplePos="0" relativeHeight="251754496" behindDoc="0" locked="0" layoutInCell="1" allowOverlap="1" wp14:anchorId="678C7E27" wp14:editId="13D08D97">
                      <wp:simplePos x="0" y="0"/>
                      <wp:positionH relativeFrom="column">
                        <wp:posOffset>0</wp:posOffset>
                      </wp:positionH>
                      <wp:positionV relativeFrom="paragraph">
                        <wp:posOffset>803275</wp:posOffset>
                      </wp:positionV>
                      <wp:extent cx="539115" cy="291465"/>
                      <wp:effectExtent l="0" t="0" r="0" b="0"/>
                      <wp:wrapNone/>
                      <wp:docPr id="30" name="Text Box 1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9115" cy="291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88F483D" w14:textId="77777777" w:rsidR="00F904B9" w:rsidRDefault="00B60735" w:rsidP="00A840CB">
                                  <w:pPr>
                                    <w:rPr>
                                      <w:rFonts w:ascii="Calibri" w:hAnsi="Calibri"/>
                                      <w:sz w:val="20"/>
                                    </w:rPr>
                                  </w:pPr>
                                  <w:r>
                                    <w:rPr>
                                      <w:rFonts w:ascii="Calibri" w:hAnsi="Calibri"/>
                                      <w:sz w:val="20"/>
                                    </w:rPr>
                                    <w:t>75 mg</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678C7E27" id="Text Box 126" o:spid="_x0000_s1369" type="#_x0000_t202" style="position:absolute;margin-left:0;margin-top:63.25pt;width:42.45pt;height:22.95pt;z-index:2517544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WDxi7QEAALgDAAAOAAAAZHJzL2Uyb0RvYy54bWysU9uO0zAQfUfiHyy/0zS9LDRquoKuipCW&#10;i7TwAY7jJBaOx4zdJsvXM3a63QJviDxYHo99Zs6Zk+3t2Bt2Uug12JLnszlnykqotW1L/u3r4dUb&#10;znwQthYGrCr5o/L8dvfyxXZwhVpAB6ZWyAjE+mJwJe9CcEWWedmpXvgZOGUp2QD2IlCIbVajGAi9&#10;N9liPr/JBsDaIUjlPZ3eTUm+S/hNo2T43DReBWZKTr2FtGJaq7hmu60oWhSu0/LchviHLnqhLRW9&#10;QN2JINgR9V9QvZYIHpowk9Bn0DRaqsSB2OTzP9g8dMKpxIXE8e4ik/9/sPLT6cF9QRbGdzDSABMJ&#10;7+5BfvfMwr4TtlVvEWHolKipcB4lywbni/PTKLUvfASpho9Q05DFMUACGhvsoyrEkxE6DeDxIroa&#10;A5N0uF5u8nzNmaTUYpOvbtapgiieHjv04b2CnsVNyZFmmsDF6d6H2Iwonq7EWh6Mrg/amBRgW+0N&#10;spOg+R/Sd0b/7Zqx8bKF+GxCjCeJZSQ2UQxjNTJdl3y53ESQSLuC+pGII0zGoh+BNh3gT84GMlXJ&#10;/Y+jQMWZ+WBJPKK3ii5MwWr9ekEBXmeq64ywkqBKHjibtvswOffoULcdVXoeBtkjKXG2cvTfdZzI&#10;PP9wu18AAAD//wMAUEsDBBQABgAIAAAAIQC0Ij6r2wAAAAcBAAAPAAAAZHJzL2Rvd25yZXYueG1s&#10;TI9BT4NAEIXvJv6HzZh4MXaRUGiRpVETjdfW/oABpkBkZwm7LfTfO570+N6bvPdNsVvsoC40+d6x&#10;gadVBIq4dk3PrYHj1/vjBpQPyA0OjsnAlTzsytubAvPGzbynyyG0SkrY52igC2HMtfZ1Rxb9yo3E&#10;kp3cZDGInFrdTDhLuR10HEWpttizLHQ40ltH9ffhbA2cPueH9XauPsIx2yfpK/ZZ5a7G3N8tL8+g&#10;Ai3h7xh+8QUdSmGq3JkbrwYD8kgQN07XoCTeJFtQlRhZnIAuC/2fv/wBAAD//wMAUEsBAi0AFAAG&#10;AAgAAAAhALaDOJL+AAAA4QEAABMAAAAAAAAAAAAAAAAAAAAAAFtDb250ZW50X1R5cGVzXS54bWxQ&#10;SwECLQAUAAYACAAAACEAOP0h/9YAAACUAQAACwAAAAAAAAAAAAAAAAAvAQAAX3JlbHMvLnJlbHNQ&#10;SwECLQAUAAYACAAAACEAEVg8Yu0BAAC4AwAADgAAAAAAAAAAAAAAAAAuAgAAZHJzL2Uyb0RvYy54&#10;bWxQSwECLQAUAAYACAAAACEAtCI+q9sAAAAHAQAADwAAAAAAAAAAAAAAAABHBAAAZHJzL2Rvd25y&#10;ZXYueG1sUEsFBgAAAAAEAAQA8wAAAE8FAAAAAA==&#10;" stroked="f">
                      <v:textbox>
                        <w:txbxContent>
                          <w:p w14:paraId="388F483D" w14:textId="77777777" w:rsidR="00F904B9" w:rsidRDefault="00B60735" w:rsidP="00A840CB">
                            <w:pPr>
                              <w:rPr>
                                <w:rFonts w:ascii="Calibri" w:hAnsi="Calibri"/>
                                <w:sz w:val="20"/>
                              </w:rPr>
                            </w:pPr>
                            <w:r>
                              <w:rPr>
                                <w:rFonts w:ascii="Calibri" w:hAnsi="Calibri"/>
                                <w:sz w:val="20"/>
                              </w:rPr>
                              <w:t>75 mg</w:t>
                            </w:r>
                          </w:p>
                        </w:txbxContent>
                      </v:textbox>
                    </v:shape>
                  </w:pict>
                </mc:Fallback>
              </mc:AlternateContent>
            </w:r>
          </w:p>
          <w:p w14:paraId="29EA2A2A" w14:textId="77777777" w:rsidR="00A840CB" w:rsidRPr="00DC2BA7" w:rsidRDefault="00B60735" w:rsidP="00B057AB">
            <w:pPr>
              <w:pStyle w:val="Default"/>
              <w:rPr>
                <w:szCs w:val="22"/>
                <w:lang w:val="sv-SE"/>
              </w:rPr>
            </w:pPr>
            <w:r w:rsidRPr="00DC2BA7">
              <w:rPr>
                <w:noProof/>
                <w:lang w:eastAsia="en-US" w:bidi="ar-SA"/>
              </w:rPr>
              <mc:AlternateContent>
                <mc:Choice Requires="wps">
                  <w:drawing>
                    <wp:anchor distT="0" distB="0" distL="114300" distR="114300" simplePos="0" relativeHeight="251750400" behindDoc="0" locked="0" layoutInCell="1" allowOverlap="1" wp14:anchorId="42D49127" wp14:editId="6FD160F4">
                      <wp:simplePos x="0" y="0"/>
                      <wp:positionH relativeFrom="column">
                        <wp:posOffset>-12065</wp:posOffset>
                      </wp:positionH>
                      <wp:positionV relativeFrom="paragraph">
                        <wp:posOffset>0</wp:posOffset>
                      </wp:positionV>
                      <wp:extent cx="551180" cy="224790"/>
                      <wp:effectExtent l="0" t="0" r="0" b="0"/>
                      <wp:wrapNone/>
                      <wp:docPr id="29" name="Text Box 1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1180" cy="2247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1901895" w14:textId="77777777" w:rsidR="00F904B9" w:rsidRPr="001D1814" w:rsidRDefault="00B60735" w:rsidP="00A840CB">
                                  <w:pPr>
                                    <w:rPr>
                                      <w:rFonts w:ascii="Calibri" w:hAnsi="Calibri"/>
                                      <w:b/>
                                      <w:sz w:val="20"/>
                                    </w:rPr>
                                  </w:pPr>
                                  <w:r w:rsidRPr="001D1814">
                                    <w:rPr>
                                      <w:rFonts w:ascii="Calibri" w:hAnsi="Calibri"/>
                                      <w:b/>
                                      <w:sz w:val="20"/>
                                    </w:rPr>
                                    <w:t>Dos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2D49127" id="Text Box 124" o:spid="_x0000_s1370" type="#_x0000_t202" style="position:absolute;margin-left:-.95pt;margin-top:0;width:43.4pt;height:17.7pt;z-index:2517504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2K1c7QEAALgDAAAOAAAAZHJzL2Uyb0RvYy54bWysU9tu2zAMfR+wfxD0vjjOkrU14hRbigwD&#10;ugvQ7QNkWbaFyaJGKbGzrx8lp2nQvhXTgyCK4iHPIbW+HXvDDgq9BlvyfDbnTFkJtbZtyX/93L27&#10;5swHYWthwKqSH5Xnt5u3b9aDK9QCOjC1QkYg1heDK3kXgiuyzMtO9cLPwClLzgawF4FMbLMaxUDo&#10;vckW8/mHbACsHYJU3tPt3eTkm4TfNEqG703jVWCm5FRbSDumvYp7tlmLokXhOi1PZYhXVNELbSnp&#10;GepOBMH2qF9A9VoieGjCTEKfQdNoqRIHYpPPn7F56IRTiQuJ491ZJv//YOW3w4P7gSyMn2CkBiYS&#10;3t2D/O2ZhW0nbKs+IsLQKVFT4jxKlg3OF6fQKLUvfASphq9QU5PFPkACGhvsoyrEkxE6NeB4Fl2N&#10;gUm6XK3y/Jo8klyLxfLqJjUlE8VjsEMfPivoWTyUHKmnCVwc7n2IxYji8UnM5cHoeqeNSQa21dYg&#10;Owjq/y6tVP+zZ8bGxxZi2IQYbxLLSGyiGMZqZLou+ftlKjHSrqA+EnGEabDoI9ChA/zL2UBDVXL/&#10;Zy9QcWa+WBLvJl9SLAvJWK6uFmTgpae69AgrCarkgbPpuA3T5O4d6rajTE/NoPFISpxGOc7fpZ3I&#10;PH24zT8AAAD//wMAUEsDBBQABgAIAAAAIQC7Fsrn2gAAAAUBAAAPAAAAZHJzL2Rvd25yZXYueG1s&#10;TI/NTsMwEITvSLyDtUhcUOsU0r+QTQVIIK4tfYBN7CYR8TqK3SZ9e5YTHEczmvkm302uUxc7hNYz&#10;wmKegLJcedNyjXD8ep9tQIVIbKjzbBGuNsCuuL3JKTN+5L29HGKtpIRDRghNjH2mdaga6yjMfW9Z&#10;vJMfHEWRQ63NQKOUu04/JslKO2pZFhrq7Vtjq+/D2SGcPseH5XYsP+JxvU9Xr9SuS39FvL+bXp5B&#10;RTvFvzD84gs6FMJU+jOboDqE2WIrSQQ5JO4mFVUiPC1T0EWu/9MXPwAAAP//AwBQSwECLQAUAAYA&#10;CAAAACEAtoM4kv4AAADhAQAAEwAAAAAAAAAAAAAAAAAAAAAAW0NvbnRlbnRfVHlwZXNdLnhtbFBL&#10;AQItABQABgAIAAAAIQA4/SH/1gAAAJQBAAALAAAAAAAAAAAAAAAAAC8BAABfcmVscy8ucmVsc1BL&#10;AQItABQABgAIAAAAIQAF2K1c7QEAALgDAAAOAAAAAAAAAAAAAAAAAC4CAABkcnMvZTJvRG9jLnht&#10;bFBLAQItABQABgAIAAAAIQC7Fsrn2gAAAAUBAAAPAAAAAAAAAAAAAAAAAEcEAABkcnMvZG93bnJl&#10;di54bWxQSwUGAAAAAAQABADzAAAATgUAAAAA&#10;" stroked="f">
                      <v:textbox>
                        <w:txbxContent>
                          <w:p w14:paraId="51901895" w14:textId="77777777" w:rsidR="00F904B9" w:rsidRPr="001D1814" w:rsidRDefault="00B60735" w:rsidP="00A840CB">
                            <w:pPr>
                              <w:rPr>
                                <w:rFonts w:ascii="Calibri" w:hAnsi="Calibri"/>
                                <w:b/>
                                <w:sz w:val="20"/>
                              </w:rPr>
                            </w:pPr>
                            <w:r w:rsidRPr="001D1814">
                              <w:rPr>
                                <w:rFonts w:ascii="Calibri" w:hAnsi="Calibri"/>
                                <w:b/>
                                <w:sz w:val="20"/>
                              </w:rPr>
                              <w:t>Dos</w:t>
                            </w:r>
                          </w:p>
                        </w:txbxContent>
                      </v:textbox>
                    </v:shape>
                  </w:pict>
                </mc:Fallback>
              </mc:AlternateContent>
            </w:r>
            <w:r w:rsidRPr="00DC2BA7">
              <w:rPr>
                <w:noProof/>
                <w:lang w:eastAsia="en-US" w:bidi="ar-SA"/>
              </w:rPr>
              <mc:AlternateContent>
                <mc:Choice Requires="wps">
                  <w:drawing>
                    <wp:anchor distT="0" distB="0" distL="114300" distR="114300" simplePos="0" relativeHeight="251752448" behindDoc="0" locked="0" layoutInCell="1" allowOverlap="1" wp14:anchorId="4E815E09" wp14:editId="5401609A">
                      <wp:simplePos x="0" y="0"/>
                      <wp:positionH relativeFrom="column">
                        <wp:posOffset>539115</wp:posOffset>
                      </wp:positionH>
                      <wp:positionV relativeFrom="paragraph">
                        <wp:posOffset>0</wp:posOffset>
                      </wp:positionV>
                      <wp:extent cx="3345815" cy="224790"/>
                      <wp:effectExtent l="0" t="0" r="0" b="0"/>
                      <wp:wrapNone/>
                      <wp:docPr id="28" name="Text Box 1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45815" cy="2247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8CE5B04" w14:textId="77777777" w:rsidR="00F904B9" w:rsidRPr="005E7E38" w:rsidRDefault="00B60735" w:rsidP="00A840CB">
                                  <w:pPr>
                                    <w:rPr>
                                      <w:rFonts w:ascii="Calibri" w:hAnsi="Calibri"/>
                                      <w:b/>
                                      <w:sz w:val="20"/>
                                      <w:lang w:val="sv-SE"/>
                                    </w:rPr>
                                  </w:pPr>
                                  <w:r>
                                    <w:rPr>
                                      <w:rFonts w:ascii="Calibri" w:hAnsi="Calibri"/>
                                      <w:b/>
                                      <w:sz w:val="20"/>
                                      <w:lang w:val="sv-SE"/>
                                    </w:rPr>
                                    <w:t>Antalet s</w:t>
                                  </w:r>
                                  <w:r w:rsidRPr="005E7E38">
                                    <w:rPr>
                                      <w:rFonts w:ascii="Calibri" w:hAnsi="Calibri"/>
                                      <w:b/>
                                      <w:sz w:val="20"/>
                                      <w:lang w:val="sv-SE"/>
                                    </w:rPr>
                                    <w:t>prutor som behövs för aktuell dos</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shape w14:anchorId="4E815E09" id="Text Box 125" o:spid="_x0000_s1371" type="#_x0000_t202" style="position:absolute;margin-left:42.45pt;margin-top:0;width:263.45pt;height:17.7pt;z-index:2517524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w7sx7gEAALkDAAAOAAAAZHJzL2Uyb0RvYy54bWysU1Fv0zAQfkfiP1h+p2m7lG1R0wk6FSGN&#10;gTT4AY7jJBaOz5zdJuXXc3a6rhpviDxYPp/93X3ffVnfjb1hB4Vegy35YjbnTFkJtbZtyX983727&#10;4cwHYWthwKqSH5Xnd5u3b9aDK9QSOjC1QkYg1heDK3kXgiuyzMtO9cLPwClLyQawF4FCbLMaxUDo&#10;vcmW8/n7bACsHYJU3tPp/ZTkm4TfNEqGr03jVWCm5NRbSCumtYprtlmLokXhOi1PbYh/6KIX2lLR&#10;M9S9CILtUf8F1WuJ4KEJMwl9Bk2jpUociM1i/orNUyecSlxIHO/OMvn/BysfD0/uG7IwfoSRBphI&#10;ePcA8qdnFradsK36gAhDp0RNhRdRsmxwvjg9jVL7wkeQavgCNQ1Z7AMkoLHBPqpCPBmh0wCOZ9HV&#10;GJikw6urfHWzWHEmKbdc5te3aSqZKJ5fO/Thk4KexU3JkYaa0MXhwYfYjSier8RiHoyud9qYFGBb&#10;bQ2ygyAD7NKXCLy6Zmy8bCE+mxDjSaIZmU0cw1iNTNfUcp5UiLwrqI/EHGFyFv0JtOkAf3M2kKtK&#10;7n/tBSrOzGdL6t0u8jzaMAX56npJAV5mqsuMsJKgSh44m7bbMFl371C3HVV6mQb5Iylx8nI04GWc&#10;yLz8cZs/AAAA//8DAFBLAwQUAAYACAAAACEAE1ied9sAAAAGAQAADwAAAGRycy9kb3ducmV2Lnht&#10;bEyPQU+DQBSE7yb+h80z8WLsglLaIo9GTTReW/sDFngFIvuWsNtC/73Pkz1OZjLzTb6dba/ONPrO&#10;MUK8iEARV67uuEE4fH88rkH5YLg2vWNCuJCHbXF7k5usdhPv6LwPjZIS9plBaEMYMq191ZI1fuEG&#10;YvGObrQmiBwbXY9mknLb66coSrU1HctCawZ6b6n62Z8swvFrelhupvIzHFa7JH0z3ap0F8T7u/n1&#10;BVSgOfyH4Q9f0KEQptKduPaqR1gnG0kiyCFx0ziWIyXC8zIBXeT6Gr/4BQAA//8DAFBLAQItABQA&#10;BgAIAAAAIQC2gziS/gAAAOEBAAATAAAAAAAAAAAAAAAAAAAAAABbQ29udGVudF9UeXBlc10ueG1s&#10;UEsBAi0AFAAGAAgAAAAhADj9If/WAAAAlAEAAAsAAAAAAAAAAAAAAAAALwEAAF9yZWxzLy5yZWxz&#10;UEsBAi0AFAAGAAgAAAAhACrDuzHuAQAAuQMAAA4AAAAAAAAAAAAAAAAALgIAAGRycy9lMm9Eb2Mu&#10;eG1sUEsBAi0AFAAGAAgAAAAhABNYnnfbAAAABgEAAA8AAAAAAAAAAAAAAAAASAQAAGRycy9kb3du&#10;cmV2LnhtbFBLBQYAAAAABAAEAPMAAABQBQAAAAA=&#10;" stroked="f">
                      <v:textbox>
                        <w:txbxContent>
                          <w:p w14:paraId="08CE5B04" w14:textId="77777777" w:rsidR="00F904B9" w:rsidRPr="005E7E38" w:rsidRDefault="00B60735" w:rsidP="00A840CB">
                            <w:pPr>
                              <w:rPr>
                                <w:rFonts w:ascii="Calibri" w:hAnsi="Calibri"/>
                                <w:b/>
                                <w:sz w:val="20"/>
                                <w:lang w:val="sv-SE"/>
                              </w:rPr>
                            </w:pPr>
                            <w:r>
                              <w:rPr>
                                <w:rFonts w:ascii="Calibri" w:hAnsi="Calibri"/>
                                <w:b/>
                                <w:sz w:val="20"/>
                                <w:lang w:val="sv-SE"/>
                              </w:rPr>
                              <w:t>Antalet s</w:t>
                            </w:r>
                            <w:r w:rsidRPr="005E7E38">
                              <w:rPr>
                                <w:rFonts w:ascii="Calibri" w:hAnsi="Calibri"/>
                                <w:b/>
                                <w:sz w:val="20"/>
                                <w:lang w:val="sv-SE"/>
                              </w:rPr>
                              <w:t>prutor som behövs för aktuell dos</w:t>
                            </w:r>
                          </w:p>
                        </w:txbxContent>
                      </v:textbox>
                    </v:shape>
                  </w:pict>
                </mc:Fallback>
              </mc:AlternateContent>
            </w:r>
            <w:r w:rsidRPr="00DC2BA7">
              <w:rPr>
                <w:noProof/>
                <w:color w:val="auto"/>
                <w:sz w:val="22"/>
                <w:szCs w:val="22"/>
                <w:lang w:eastAsia="en-US" w:bidi="ar-SA"/>
              </w:rPr>
              <w:drawing>
                <wp:inline distT="0" distB="0" distL="0" distR="0" wp14:anchorId="53E3CBE9" wp14:editId="65128CEC">
                  <wp:extent cx="4212590" cy="3418205"/>
                  <wp:effectExtent l="0" t="0" r="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pic:cNvPicPr>
                            <a:picLocks noChangeAspect="1" noChangeArrowheads="1"/>
                          </pic:cNvPicPr>
                        </pic:nvPicPr>
                        <pic:blipFill>
                          <a:blip r:embed="rId29">
                            <a:extLst>
                              <a:ext uri="{28A0092B-C50C-407E-A947-70E740481C1C}">
                                <a14:useLocalDpi xmlns:a14="http://schemas.microsoft.com/office/drawing/2010/main" val="0"/>
                              </a:ext>
                            </a:extLst>
                          </a:blip>
                          <a:stretch>
                            <a:fillRect/>
                          </a:stretch>
                        </pic:blipFill>
                        <pic:spPr bwMode="auto">
                          <a:xfrm>
                            <a:off x="0" y="0"/>
                            <a:ext cx="4212590" cy="3418205"/>
                          </a:xfrm>
                          <a:prstGeom prst="rect">
                            <a:avLst/>
                          </a:prstGeom>
                          <a:noFill/>
                          <a:ln>
                            <a:noFill/>
                          </a:ln>
                        </pic:spPr>
                      </pic:pic>
                    </a:graphicData>
                  </a:graphic>
                </wp:inline>
              </w:drawing>
            </w:r>
          </w:p>
        </w:tc>
      </w:tr>
    </w:tbl>
    <w:p w14:paraId="6571BD82" w14:textId="77777777" w:rsidR="00A840CB" w:rsidRPr="00DC2BA7" w:rsidRDefault="00A840CB" w:rsidP="00535973">
      <w:pPr>
        <w:pStyle w:val="Text"/>
        <w:widowControl w:val="0"/>
        <w:spacing w:before="0"/>
        <w:jc w:val="left"/>
        <w:rPr>
          <w:sz w:val="22"/>
          <w:lang w:val="sv-SE"/>
        </w:rPr>
      </w:pPr>
    </w:p>
    <w:p w14:paraId="577FFF0A" w14:textId="7A602C53" w:rsidR="00A840CB" w:rsidRPr="00DC2BA7" w:rsidRDefault="00B60735" w:rsidP="00535973">
      <w:pPr>
        <w:pStyle w:val="Listlevel1"/>
        <w:spacing w:before="0" w:after="0"/>
        <w:ind w:left="567" w:hanging="567"/>
        <w:rPr>
          <w:color w:val="000000"/>
          <w:sz w:val="22"/>
          <w:szCs w:val="22"/>
          <w:lang w:val="sv-SE"/>
        </w:rPr>
      </w:pPr>
      <w:r w:rsidRPr="00DC2BA7">
        <w:rPr>
          <w:color w:val="000000"/>
          <w:sz w:val="22"/>
          <w:szCs w:val="22"/>
          <w:lang w:val="sv-SE"/>
        </w:rPr>
        <w:t>1.</w:t>
      </w:r>
      <w:r w:rsidRPr="00DC2BA7">
        <w:rPr>
          <w:color w:val="000000"/>
          <w:sz w:val="22"/>
          <w:szCs w:val="22"/>
          <w:lang w:val="sv-SE"/>
        </w:rPr>
        <w:tab/>
        <w:t xml:space="preserve">Ta ut förpackningen ur kylskåpet och låt den ligga framme </w:t>
      </w:r>
      <w:r w:rsidRPr="00DC2BA7">
        <w:rPr>
          <w:b/>
          <w:color w:val="000000"/>
          <w:sz w:val="22"/>
          <w:szCs w:val="22"/>
          <w:lang w:val="sv-SE"/>
        </w:rPr>
        <w:t>oöppnad</w:t>
      </w:r>
      <w:r w:rsidRPr="00DC2BA7">
        <w:rPr>
          <w:color w:val="000000"/>
          <w:sz w:val="22"/>
          <w:szCs w:val="22"/>
          <w:lang w:val="sv-SE"/>
        </w:rPr>
        <w:t xml:space="preserve"> cirka </w:t>
      </w:r>
      <w:r w:rsidR="0029684E">
        <w:rPr>
          <w:color w:val="000000"/>
          <w:sz w:val="22"/>
          <w:szCs w:val="22"/>
          <w:lang w:val="sv-SE"/>
        </w:rPr>
        <w:t>3</w:t>
      </w:r>
      <w:r w:rsidRPr="00DC2BA7">
        <w:rPr>
          <w:color w:val="000000"/>
          <w:sz w:val="22"/>
          <w:szCs w:val="22"/>
          <w:lang w:val="sv-SE"/>
        </w:rPr>
        <w:t>0 minuter tills rumstemperatur uppnås (låt sprutan ligga kvar i kartongen för att skyddas mot ljus).</w:t>
      </w:r>
    </w:p>
    <w:p w14:paraId="6468022A" w14:textId="77777777" w:rsidR="00A840CB" w:rsidRPr="00DC2BA7" w:rsidRDefault="00B60735" w:rsidP="00535973">
      <w:pPr>
        <w:pStyle w:val="Listlevel1"/>
        <w:spacing w:before="0" w:after="0"/>
        <w:ind w:left="567" w:hanging="567"/>
        <w:rPr>
          <w:color w:val="000000"/>
          <w:sz w:val="22"/>
          <w:szCs w:val="22"/>
          <w:lang w:val="sv-SE"/>
        </w:rPr>
      </w:pPr>
      <w:r w:rsidRPr="00DC2BA7">
        <w:rPr>
          <w:color w:val="000000"/>
          <w:sz w:val="22"/>
          <w:szCs w:val="22"/>
          <w:lang w:val="sv-SE"/>
        </w:rPr>
        <w:t>2.</w:t>
      </w:r>
      <w:r w:rsidRPr="00DC2BA7">
        <w:rPr>
          <w:color w:val="000000"/>
          <w:sz w:val="22"/>
          <w:szCs w:val="22"/>
          <w:lang w:val="sv-SE"/>
        </w:rPr>
        <w:tab/>
        <w:t>När du är redo att använda sprutan, tvätta händerna noggrant med tvål och vatten.</w:t>
      </w:r>
    </w:p>
    <w:p w14:paraId="0527F5CE" w14:textId="77777777" w:rsidR="00A840CB" w:rsidRPr="00DC2BA7" w:rsidRDefault="00B60735" w:rsidP="00535973">
      <w:pPr>
        <w:pStyle w:val="Listlevel1"/>
        <w:spacing w:before="0" w:after="0"/>
        <w:ind w:left="567" w:hanging="567"/>
        <w:rPr>
          <w:color w:val="000000"/>
          <w:sz w:val="22"/>
          <w:szCs w:val="22"/>
          <w:lang w:val="sv-SE"/>
        </w:rPr>
      </w:pPr>
      <w:r w:rsidRPr="00DC2BA7">
        <w:rPr>
          <w:color w:val="000000"/>
          <w:sz w:val="22"/>
          <w:szCs w:val="22"/>
          <w:lang w:val="sv-SE"/>
        </w:rPr>
        <w:t>3.</w:t>
      </w:r>
      <w:r w:rsidRPr="00DC2BA7">
        <w:rPr>
          <w:color w:val="000000"/>
          <w:sz w:val="22"/>
          <w:szCs w:val="22"/>
          <w:lang w:val="sv-SE"/>
        </w:rPr>
        <w:tab/>
        <w:t>Rengör injektionsstället med en alkoholsvabb.</w:t>
      </w:r>
    </w:p>
    <w:p w14:paraId="690D8C91" w14:textId="77777777" w:rsidR="00A840CB" w:rsidRPr="00DC2BA7" w:rsidRDefault="00B60735" w:rsidP="00535973">
      <w:pPr>
        <w:pStyle w:val="Listlevel1"/>
        <w:spacing w:before="0" w:after="0"/>
        <w:ind w:left="567" w:hanging="567"/>
        <w:rPr>
          <w:color w:val="000000"/>
          <w:sz w:val="22"/>
          <w:szCs w:val="22"/>
          <w:lang w:val="sv-SE"/>
        </w:rPr>
      </w:pPr>
      <w:r w:rsidRPr="00DC2BA7">
        <w:rPr>
          <w:color w:val="000000"/>
          <w:sz w:val="22"/>
          <w:szCs w:val="22"/>
          <w:lang w:val="sv-SE"/>
        </w:rPr>
        <w:t>4.</w:t>
      </w:r>
      <w:r w:rsidRPr="00DC2BA7">
        <w:rPr>
          <w:color w:val="000000"/>
          <w:sz w:val="22"/>
          <w:szCs w:val="22"/>
          <w:lang w:val="sv-SE"/>
        </w:rPr>
        <w:tab/>
        <w:t>Ta ut plasttråget ur förpackningen</w:t>
      </w:r>
      <w:r w:rsidR="00C234A9" w:rsidRPr="00DC2BA7">
        <w:rPr>
          <w:color w:val="000000"/>
          <w:sz w:val="22"/>
          <w:szCs w:val="22"/>
          <w:lang w:val="sv-SE"/>
        </w:rPr>
        <w:t xml:space="preserve"> och</w:t>
      </w:r>
      <w:r w:rsidRPr="00DC2BA7">
        <w:rPr>
          <w:color w:val="000000"/>
          <w:sz w:val="22"/>
          <w:szCs w:val="22"/>
          <w:lang w:val="sv-SE"/>
        </w:rPr>
        <w:t xml:space="preserve"> dra bort pappershöljet.</w:t>
      </w:r>
      <w:r w:rsidR="00C234A9" w:rsidRPr="00DC2BA7">
        <w:rPr>
          <w:color w:val="000000"/>
          <w:sz w:val="22"/>
          <w:szCs w:val="22"/>
          <w:lang w:val="sv-SE"/>
        </w:rPr>
        <w:t xml:space="preserve"> Lyft ut sprutan ur plasttråget genom att hålla i den lila mittdelen av sprutan.</w:t>
      </w:r>
    </w:p>
    <w:p w14:paraId="47D68160" w14:textId="77777777" w:rsidR="00A840CB" w:rsidRPr="00DC2BA7" w:rsidRDefault="00B60735" w:rsidP="00535973">
      <w:pPr>
        <w:pStyle w:val="Listlevel1"/>
        <w:spacing w:before="0" w:after="0"/>
        <w:ind w:left="567" w:hanging="567"/>
        <w:rPr>
          <w:color w:val="000000"/>
          <w:sz w:val="22"/>
          <w:szCs w:val="22"/>
          <w:lang w:val="sv-SE"/>
        </w:rPr>
      </w:pPr>
      <w:r w:rsidRPr="00DC2BA7">
        <w:rPr>
          <w:color w:val="000000"/>
          <w:sz w:val="22"/>
          <w:szCs w:val="22"/>
          <w:lang w:val="sv-SE"/>
        </w:rPr>
        <w:t>5.</w:t>
      </w:r>
      <w:r w:rsidRPr="00DC2BA7">
        <w:rPr>
          <w:color w:val="000000"/>
          <w:sz w:val="22"/>
          <w:szCs w:val="22"/>
          <w:lang w:val="sv-SE"/>
        </w:rPr>
        <w:tab/>
        <w:t>Kontrollera sprutan. Vätskan ska vara klar till lätt grumlig. Färgen kan variera från ofärgad till svagt brun-gul. Eventuellt kan en luftbubbla förekomma, vilket är normalt. ANVÄND INTE sprutan om den är trasig eller om vätskan ser påtagligt grumlig ut, är fullständigt brun eller innehåller partiklar. I dessa fall ska hela förpackningen återlämnas till apoteket.</w:t>
      </w:r>
    </w:p>
    <w:p w14:paraId="0B2E0C88" w14:textId="77777777" w:rsidR="00B60470" w:rsidRPr="00DC2BA7" w:rsidRDefault="00B60735" w:rsidP="00535973">
      <w:pPr>
        <w:pStyle w:val="Listlevel1"/>
        <w:spacing w:before="0" w:after="0"/>
        <w:ind w:left="567" w:hanging="567"/>
        <w:rPr>
          <w:color w:val="000000"/>
          <w:sz w:val="22"/>
          <w:szCs w:val="22"/>
          <w:lang w:val="sv-SE"/>
        </w:rPr>
      </w:pPr>
      <w:r w:rsidRPr="00DC2BA7">
        <w:rPr>
          <w:color w:val="000000"/>
          <w:sz w:val="22"/>
          <w:szCs w:val="22"/>
          <w:lang w:val="sv-SE"/>
        </w:rPr>
        <w:t>6.</w:t>
      </w:r>
      <w:r w:rsidRPr="00DC2BA7">
        <w:rPr>
          <w:color w:val="000000"/>
          <w:sz w:val="22"/>
          <w:szCs w:val="22"/>
          <w:lang w:val="sv-SE"/>
        </w:rPr>
        <w:tab/>
        <w:t>Håll sprutan horisontellt och kontrollera utgångsdatumet på etiketten genom sprutans fönster. OBS! Det är möjligt att rotera den inre delen av sprutan så att etiketten kan avläsas genom fönstret. ANVÄND INTE om utgångsdatum har passerat utan returnera i så fall hela förpackningen till apoteket.</w:t>
      </w:r>
    </w:p>
    <w:p w14:paraId="00A369EB" w14:textId="77777777" w:rsidR="00A840CB" w:rsidRPr="00DC2BA7" w:rsidRDefault="00A840CB" w:rsidP="00535973">
      <w:pPr>
        <w:pStyle w:val="Listlevel1"/>
        <w:spacing w:before="0" w:after="0"/>
        <w:ind w:left="567" w:hanging="567"/>
        <w:rPr>
          <w:sz w:val="22"/>
          <w:szCs w:val="22"/>
          <w:lang w:val="sv-SE"/>
        </w:rPr>
      </w:pPr>
    </w:p>
    <w:p w14:paraId="18230BCE" w14:textId="77777777" w:rsidR="00A840CB" w:rsidRPr="00DC2BA7" w:rsidRDefault="00B60735" w:rsidP="00535973">
      <w:pPr>
        <w:pStyle w:val="Text"/>
        <w:keepNext/>
        <w:widowControl w:val="0"/>
        <w:spacing w:before="0"/>
        <w:jc w:val="left"/>
        <w:rPr>
          <w:b/>
          <w:bCs/>
          <w:sz w:val="22"/>
          <w:lang w:val="sv-SE"/>
        </w:rPr>
      </w:pPr>
      <w:r w:rsidRPr="00DC2BA7">
        <w:rPr>
          <w:b/>
          <w:bCs/>
          <w:sz w:val="22"/>
          <w:lang w:val="sv-SE"/>
        </w:rPr>
        <w:t xml:space="preserve">Hur du använder Xolair </w:t>
      </w:r>
      <w:r w:rsidR="0029684E">
        <w:rPr>
          <w:b/>
          <w:bCs/>
          <w:sz w:val="22"/>
          <w:lang w:val="sv-SE"/>
        </w:rPr>
        <w:t xml:space="preserve">injektionsvätska, lösning i </w:t>
      </w:r>
      <w:r w:rsidRPr="00DC2BA7">
        <w:rPr>
          <w:b/>
          <w:bCs/>
          <w:sz w:val="22"/>
          <w:lang w:val="sv-SE"/>
        </w:rPr>
        <w:t>förfylld spruta</w:t>
      </w:r>
    </w:p>
    <w:p w14:paraId="1388907E" w14:textId="77777777" w:rsidR="00A840CB" w:rsidRPr="00DC2BA7" w:rsidRDefault="00A840CB" w:rsidP="00535973">
      <w:pPr>
        <w:pStyle w:val="Text"/>
        <w:keepNext/>
        <w:widowControl w:val="0"/>
        <w:spacing w:before="0"/>
        <w:jc w:val="left"/>
        <w:rPr>
          <w:sz w:val="22"/>
          <w:lang w:val="sv-SE"/>
        </w:rPr>
      </w:pPr>
    </w:p>
    <w:tbl>
      <w:tblPr>
        <w:tblW w:w="0" w:type="auto"/>
        <w:tblLayout w:type="fixed"/>
        <w:tblLook w:val="0000" w:firstRow="0" w:lastRow="0" w:firstColumn="0" w:lastColumn="0" w:noHBand="0" w:noVBand="0"/>
      </w:tblPr>
      <w:tblGrid>
        <w:gridCol w:w="4649"/>
        <w:gridCol w:w="4650"/>
      </w:tblGrid>
      <w:tr w:rsidR="00211724" w14:paraId="6610B42E" w14:textId="77777777" w:rsidTr="00BE2F43">
        <w:trPr>
          <w:cantSplit/>
        </w:trPr>
        <w:tc>
          <w:tcPr>
            <w:tcW w:w="4649" w:type="dxa"/>
            <w:shd w:val="clear" w:color="auto" w:fill="auto"/>
          </w:tcPr>
          <w:p w14:paraId="791BE8A8" w14:textId="77777777" w:rsidR="00A840CB" w:rsidRPr="00DC2BA7" w:rsidRDefault="00A840CB" w:rsidP="00B057AB">
            <w:pPr>
              <w:pStyle w:val="Table"/>
              <w:widowControl w:val="0"/>
              <w:spacing w:before="0" w:after="0"/>
              <w:jc w:val="center"/>
              <w:rPr>
                <w:rFonts w:ascii="Times New Roman" w:hAnsi="Times New Roman"/>
                <w:sz w:val="22"/>
                <w:szCs w:val="22"/>
                <w:lang w:val="sv-SE"/>
              </w:rPr>
            </w:pPr>
          </w:p>
          <w:p w14:paraId="3EB9640A" w14:textId="77777777" w:rsidR="00A840CB" w:rsidRPr="00DC2BA7" w:rsidRDefault="00B60735" w:rsidP="00B057AB">
            <w:pPr>
              <w:pStyle w:val="Table"/>
              <w:widowControl w:val="0"/>
              <w:spacing w:before="0" w:after="0"/>
              <w:jc w:val="center"/>
              <w:rPr>
                <w:rFonts w:ascii="Times New Roman" w:hAnsi="Times New Roman"/>
                <w:sz w:val="22"/>
                <w:szCs w:val="22"/>
                <w:lang w:val="sv-SE"/>
              </w:rPr>
            </w:pPr>
            <w:r w:rsidRPr="00DC2BA7">
              <w:rPr>
                <w:rFonts w:ascii="Times New Roman" w:hAnsi="Times New Roman"/>
                <w:noProof/>
                <w:sz w:val="22"/>
                <w:szCs w:val="22"/>
              </w:rPr>
              <mc:AlternateContent>
                <mc:Choice Requires="wps">
                  <w:drawing>
                    <wp:anchor distT="0" distB="0" distL="114300" distR="114300" simplePos="0" relativeHeight="251740160" behindDoc="0" locked="0" layoutInCell="1" allowOverlap="1" wp14:anchorId="13B52D6D" wp14:editId="289C7375">
                      <wp:simplePos x="0" y="0"/>
                      <wp:positionH relativeFrom="column">
                        <wp:posOffset>-45085</wp:posOffset>
                      </wp:positionH>
                      <wp:positionV relativeFrom="paragraph">
                        <wp:posOffset>22860</wp:posOffset>
                      </wp:positionV>
                      <wp:extent cx="213995" cy="237490"/>
                      <wp:effectExtent l="0" t="0" r="0" b="0"/>
                      <wp:wrapNone/>
                      <wp:docPr id="27" name="Rectangle 11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13995" cy="237490"/>
                              </a:xfrm>
                              <a:prstGeom prst="rect">
                                <a:avLst/>
                              </a:prstGeom>
                              <a:solidFill>
                                <a:srgbClr val="000000"/>
                              </a:solidFill>
                              <a:ln>
                                <a:noFill/>
                              </a:ln>
                              <a:effectLst/>
                              <a:extLst>
                                <a:ext uri="{91240B29-F687-4F45-9708-019B960494DF}">
                                  <a14:hiddenLine xmlns:a14="http://schemas.microsoft.com/office/drawing/2010/main" w="38100">
                                    <a:solidFill>
                                      <a:srgbClr val="F2F2F2"/>
                                    </a:solidFill>
                                    <a:miter lim="800000"/>
                                    <a:headEnd/>
                                    <a:tailEnd/>
                                  </a14:hiddenLine>
                                </a:ext>
                                <a:ext uri="{AF507438-7753-43E0-B8FC-AC1667EBCBE1}">
                                  <a14:hiddenEffects xmlns:a14="http://schemas.microsoft.com/office/drawing/2010/main">
                                    <a:effectLst>
                                      <a:outerShdw dist="28398" dir="3806097" algn="ctr" rotWithShape="0">
                                        <a:srgbClr val="7F7F7F">
                                          <a:alpha val="50000"/>
                                        </a:srgbClr>
                                      </a:outerShdw>
                                    </a:effectLst>
                                  </a14:hiddenEffects>
                                </a:ext>
                              </a:extLst>
                            </wps:spPr>
                            <wps:txbx>
                              <w:txbxContent>
                                <w:p w14:paraId="4881F82A" w14:textId="77777777" w:rsidR="00F904B9" w:rsidRDefault="00B60735" w:rsidP="00A840CB">
                                  <w:r>
                                    <w:t>1</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rect w14:anchorId="13B52D6D" id="Rectangle 119" o:spid="_x0000_s1372" style="position:absolute;left:0;text-align:left;margin-left:-3.55pt;margin-top:1.8pt;width:16.85pt;height:18.7pt;z-index:251740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ljEl6wEAALwDAAAOAAAAZHJzL2Uyb0RvYy54bWysU9tu2zAMfR+wfxD0vjhx0nUx4hRDig4D&#10;ugvQ7QNkWbaFyaJGKbGzrx8lJ2mwvRX1gyCS4iF5eLy5G3vDDgq9BlvyxWzOmbISam3bkv/88fDu&#10;A2c+CFsLA1aV/Kg8v9u+fbMZXKFy6MDUChmBWF8MruRdCK7IMi871Qs/A6csBRvAXgQysc1qFAOh&#10;9ybL5/P32QBYOwSpvCfv/RTk24TfNEqGb03jVWCm5NRbSCems4pntt2IokXhOi1PbYgXdNELbano&#10;BepeBMH2qP+D6rVE8NCEmYQ+g6bRUqUZaJrF/J9pnjrhVJqFyPHuQpN/PVj59fDkvmNs3btHkL88&#10;s7DrhG3VR0QYOiVqKreIRGWD88UlIRqeUlk1fIGaViv2ARIHY4N9BKTp2JioPl6oVmNgkpz5Yrle&#10;33AmKZQvb1frtIpMFOdkhz58UtCzeCk50iYTuDg8+hCbEcX5SWoejK4ftDHJwLbaGWQHEbeevtQ/&#10;zXj9zNj42EJMmxAnj0q6OZU5jxkV5YswViPTdcmXqzxCRl8F9ZFoQJjERT8DXTrAP5wNJKyS+997&#10;gYoz89kSlevFahWVmIzVzW1OBl5HquuIsJKgSh44m667MKl371C3HVV6Xg1JJPFyknPU4LWdFvj8&#10;023/AgAA//8DAFBLAwQUAAYACAAAACEAh3TDvd4AAAAGAQAADwAAAGRycy9kb3ducmV2LnhtbEyO&#10;QUvDQBSE7wX/w/IEb+0mqaQS81JE2osHsbGgvb1m1ySY3Y3ZTZv+e58nexqGGWa+fD2ZTpz04Ftn&#10;EeJFBELbyqnW1gj79+38AYQPZBV1zmqEi/awLm5mOWXKne1On8pQCx6xPiOEJoQ+k9JXjTbkF67X&#10;lrMvNxgKbIdaqoHOPG46mURRKg21lh8a6vVzo6vvcjQI9e41cYe3cfvyGW82l1J9/BxoiXh3Oz09&#10;ggh6Cv9l+MNndCiY6ehGq7zoEOarmJsIyxQEx0nKekS4jyOQRS6v8YtfAAAA//8DAFBLAQItABQA&#10;BgAIAAAAIQC2gziS/gAAAOEBAAATAAAAAAAAAAAAAAAAAAAAAABbQ29udGVudF9UeXBlc10ueG1s&#10;UEsBAi0AFAAGAAgAAAAhADj9If/WAAAAlAEAAAsAAAAAAAAAAAAAAAAALwEAAF9yZWxzLy5yZWxz&#10;UEsBAi0AFAAGAAgAAAAhANWWMSXrAQAAvAMAAA4AAAAAAAAAAAAAAAAALgIAAGRycy9lMm9Eb2Mu&#10;eG1sUEsBAi0AFAAGAAgAAAAhAId0w73eAAAABgEAAA8AAAAAAAAAAAAAAAAARQQAAGRycy9kb3du&#10;cmV2LnhtbFBLBQYAAAAABAAEAPMAAABQBQAAAAA=&#10;" fillcolor="black" stroked="f" strokecolor="#f2f2f2" strokeweight="3pt">
                      <v:shadow color="#7f7f7f" opacity=".5" offset="1pt"/>
                      <v:textbox>
                        <w:txbxContent>
                          <w:p w14:paraId="4881F82A" w14:textId="77777777" w:rsidR="00F904B9" w:rsidRDefault="00B60735" w:rsidP="00A840CB">
                            <w:r>
                              <w:t>1</w:t>
                            </w:r>
                          </w:p>
                        </w:txbxContent>
                      </v:textbox>
                    </v:rect>
                  </w:pict>
                </mc:Fallback>
              </mc:AlternateContent>
            </w:r>
            <w:r w:rsidRPr="00DC2BA7">
              <w:rPr>
                <w:noProof/>
              </w:rPr>
              <w:drawing>
                <wp:inline distT="0" distB="0" distL="0" distR="0" wp14:anchorId="15062693" wp14:editId="28028B6D">
                  <wp:extent cx="2362200" cy="1687195"/>
                  <wp:effectExtent l="0" t="0" r="0" b="0"/>
                  <wp:docPr id="1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
                          <pic:cNvPicPr>
                            <a:picLocks noChangeAspect="1" noChangeArrowheads="1"/>
                          </pic:cNvPicPr>
                        </pic:nvPicPr>
                        <pic:blipFill>
                          <a:blip r:embed="rId67" cstate="print">
                            <a:extLst>
                              <a:ext uri="{28A0092B-C50C-407E-A947-70E740481C1C}">
                                <a14:useLocalDpi xmlns:a14="http://schemas.microsoft.com/office/drawing/2010/main" val="0"/>
                              </a:ext>
                            </a:extLst>
                          </a:blip>
                          <a:stretch>
                            <a:fillRect/>
                          </a:stretch>
                        </pic:blipFill>
                        <pic:spPr bwMode="auto">
                          <a:xfrm>
                            <a:off x="0" y="0"/>
                            <a:ext cx="2362200" cy="1687195"/>
                          </a:xfrm>
                          <a:prstGeom prst="rect">
                            <a:avLst/>
                          </a:prstGeom>
                          <a:noFill/>
                          <a:ln>
                            <a:noFill/>
                          </a:ln>
                        </pic:spPr>
                      </pic:pic>
                    </a:graphicData>
                  </a:graphic>
                </wp:inline>
              </w:drawing>
            </w:r>
          </w:p>
          <w:p w14:paraId="693F9E2F" w14:textId="77777777" w:rsidR="00A840CB" w:rsidRPr="00DC2BA7" w:rsidRDefault="00A840CB" w:rsidP="00B057AB">
            <w:pPr>
              <w:pStyle w:val="Table"/>
              <w:widowControl w:val="0"/>
              <w:spacing w:before="0" w:after="0"/>
              <w:jc w:val="center"/>
              <w:rPr>
                <w:rFonts w:ascii="Times New Roman" w:hAnsi="Times New Roman"/>
                <w:sz w:val="22"/>
                <w:szCs w:val="22"/>
                <w:lang w:val="sv-SE"/>
              </w:rPr>
            </w:pPr>
          </w:p>
        </w:tc>
        <w:tc>
          <w:tcPr>
            <w:tcW w:w="4650" w:type="dxa"/>
            <w:shd w:val="clear" w:color="auto" w:fill="auto"/>
            <w:vAlign w:val="center"/>
          </w:tcPr>
          <w:p w14:paraId="48A46703" w14:textId="77777777" w:rsidR="00A840CB" w:rsidRPr="00DC2BA7" w:rsidRDefault="00B60735" w:rsidP="00B057AB">
            <w:pPr>
              <w:pStyle w:val="Default"/>
              <w:widowControl w:val="0"/>
              <w:rPr>
                <w:sz w:val="22"/>
                <w:szCs w:val="22"/>
                <w:lang w:val="sv-SE"/>
              </w:rPr>
            </w:pPr>
            <w:r w:rsidRPr="00DC2BA7">
              <w:rPr>
                <w:color w:val="auto"/>
                <w:sz w:val="22"/>
                <w:szCs w:val="22"/>
                <w:lang w:val="sv-SE"/>
              </w:rPr>
              <w:t xml:space="preserve">Ta försiktigt </w:t>
            </w:r>
            <w:r w:rsidR="00C234A9" w:rsidRPr="00DC2BA7">
              <w:rPr>
                <w:color w:val="auto"/>
                <w:sz w:val="22"/>
                <w:szCs w:val="22"/>
                <w:lang w:val="sv-SE"/>
              </w:rPr>
              <w:t>av</w:t>
            </w:r>
            <w:r w:rsidRPr="00DC2BA7">
              <w:rPr>
                <w:color w:val="auto"/>
                <w:sz w:val="22"/>
                <w:szCs w:val="22"/>
                <w:lang w:val="sv-SE"/>
              </w:rPr>
              <w:t xml:space="preserve"> nålskyddet från sprutan. Kassera nålskyddet. Eventuellt syns en droppe vätska vid nålslutet. Det är normalt.</w:t>
            </w:r>
          </w:p>
        </w:tc>
      </w:tr>
      <w:tr w:rsidR="00211724" w:rsidRPr="00410B74" w14:paraId="6FB3F304" w14:textId="77777777" w:rsidTr="00BE2F43">
        <w:trPr>
          <w:cantSplit/>
        </w:trPr>
        <w:tc>
          <w:tcPr>
            <w:tcW w:w="4649" w:type="dxa"/>
            <w:shd w:val="clear" w:color="auto" w:fill="auto"/>
          </w:tcPr>
          <w:p w14:paraId="29DD3D9A" w14:textId="77777777" w:rsidR="00A840CB" w:rsidRPr="00DC2BA7" w:rsidRDefault="00A840CB" w:rsidP="00B057AB">
            <w:pPr>
              <w:pStyle w:val="Table"/>
              <w:widowControl w:val="0"/>
              <w:spacing w:before="0" w:after="0"/>
              <w:jc w:val="center"/>
              <w:rPr>
                <w:rFonts w:ascii="Times New Roman" w:hAnsi="Times New Roman"/>
                <w:sz w:val="22"/>
                <w:szCs w:val="22"/>
                <w:lang w:val="sv-SE"/>
              </w:rPr>
            </w:pPr>
          </w:p>
          <w:p w14:paraId="2790FE36" w14:textId="77777777" w:rsidR="00A840CB" w:rsidRPr="00DC2BA7" w:rsidRDefault="00B60735" w:rsidP="00B057AB">
            <w:pPr>
              <w:pStyle w:val="Table"/>
              <w:widowControl w:val="0"/>
              <w:spacing w:before="0" w:after="0"/>
              <w:jc w:val="center"/>
              <w:rPr>
                <w:rFonts w:ascii="Times New Roman" w:hAnsi="Times New Roman"/>
                <w:sz w:val="22"/>
                <w:szCs w:val="22"/>
                <w:lang w:val="sv-SE"/>
              </w:rPr>
            </w:pPr>
            <w:r w:rsidRPr="00DC2BA7">
              <w:rPr>
                <w:rFonts w:ascii="Times New Roman" w:hAnsi="Times New Roman"/>
                <w:noProof/>
                <w:sz w:val="22"/>
                <w:szCs w:val="22"/>
              </w:rPr>
              <mc:AlternateContent>
                <mc:Choice Requires="wps">
                  <w:drawing>
                    <wp:anchor distT="0" distB="0" distL="114300" distR="114300" simplePos="0" relativeHeight="251742208" behindDoc="0" locked="0" layoutInCell="1" allowOverlap="1" wp14:anchorId="04ABAD04" wp14:editId="491932D1">
                      <wp:simplePos x="0" y="0"/>
                      <wp:positionH relativeFrom="column">
                        <wp:posOffset>-45085</wp:posOffset>
                      </wp:positionH>
                      <wp:positionV relativeFrom="paragraph">
                        <wp:posOffset>27940</wp:posOffset>
                      </wp:positionV>
                      <wp:extent cx="213995" cy="237490"/>
                      <wp:effectExtent l="0" t="0" r="0" b="0"/>
                      <wp:wrapNone/>
                      <wp:docPr id="26" name="Rectangle 120"/>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13995" cy="237490"/>
                              </a:xfrm>
                              <a:prstGeom prst="rect">
                                <a:avLst/>
                              </a:prstGeom>
                              <a:solidFill>
                                <a:srgbClr val="000000"/>
                              </a:solidFill>
                              <a:ln>
                                <a:noFill/>
                              </a:ln>
                              <a:effectLst/>
                              <a:extLst>
                                <a:ext uri="{91240B29-F687-4F45-9708-019B960494DF}">
                                  <a14:hiddenLine xmlns:a14="http://schemas.microsoft.com/office/drawing/2010/main" w="38100">
                                    <a:solidFill>
                                      <a:srgbClr val="F2F2F2"/>
                                    </a:solidFill>
                                    <a:miter lim="800000"/>
                                    <a:headEnd/>
                                    <a:tailEnd/>
                                  </a14:hiddenLine>
                                </a:ext>
                                <a:ext uri="{AF507438-7753-43E0-B8FC-AC1667EBCBE1}">
                                  <a14:hiddenEffects xmlns:a14="http://schemas.microsoft.com/office/drawing/2010/main">
                                    <a:effectLst>
                                      <a:outerShdw dist="28398" dir="3806097" algn="ctr" rotWithShape="0">
                                        <a:srgbClr val="7F7F7F">
                                          <a:alpha val="50000"/>
                                        </a:srgbClr>
                                      </a:outerShdw>
                                    </a:effectLst>
                                  </a14:hiddenEffects>
                                </a:ext>
                              </a:extLst>
                            </wps:spPr>
                            <wps:txbx>
                              <w:txbxContent>
                                <w:p w14:paraId="6AF46472" w14:textId="77777777" w:rsidR="00F904B9" w:rsidRDefault="00B60735" w:rsidP="00A840CB">
                                  <w:r>
                                    <w:t>2</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rect w14:anchorId="04ABAD04" id="Rectangle 120" o:spid="_x0000_s1373" style="position:absolute;left:0;text-align:left;margin-left:-3.55pt;margin-top:2.2pt;width:16.85pt;height:18.7pt;z-index:251742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Sde/6wEAALwDAAAOAAAAZHJzL2Uyb0RvYy54bWysU9tu2zAMfR+wfxD0vjhO0nUx4hRDig4D&#10;ugvQ7QNkWbaFyaJGKbGzrx8lJ2mwvRX1gyCS4iF5eLy5G3vDDgq9BlvyfDbnTFkJtbZtyX/+eHj3&#10;gTMfhK2FAatKflSe323fvtkMrlAL6MDUChmBWF8MruRdCK7IMi871Qs/A6csBRvAXgQysc1qFAOh&#10;9yZbzOfvswGwdghSeU/e+ynItwm/aZQM35rGq8BMyam3kE5MZxXPbLsRRYvCdVqe2hAv6KIX2lLR&#10;C9S9CILtUf8H1WuJ4KEJMwl9Bk2jpUoz0DT5/J9pnjrhVJqFyPHuQpN/PVj59fDkvmNs3btHkL88&#10;s7DrhG3VR0QYOiVqKpdHorLB+eKSEA1PqawavkBNqxX7AImDscE+AtJ0bExUHy9UqzEwSc5Fvlyv&#10;bziTFFosb1frtIpMFOdkhz58UtCzeCk50iYTuDg8+hCbEcX5SWoejK4ftDHJwLbaGWQHEbeevtQ/&#10;zXj9zNj42EJMmxAnj0q6OZU5jxkV5YswViPTdcmXq2WEjL4K6iPRgDCJi34GunSAfzgbSFgl97/3&#10;AhVn5rMlKtf5ahWVmIzVze2CDLyOVNcRYSVBlTxwNl13YVLv3qFuO6r0vBqSSOLlJOeowWs7LfD5&#10;p9v+BQAA//8DAFBLAwQUAAYACAAAACEAumOfrN0AAAAGAQAADwAAAGRycy9kb3ducmV2LnhtbEyO&#10;wU7DMBBE70j8g7VI3FonoQpVGqdCqL1wQDQg0d62sUki4nWInTb9e5ZTOY5m9Obl68l24mQG3zpS&#10;EM8jEIYqp1uqFXy8b2dLED4gaewcGQUX42Fd3N7kmGl3pp05laEWDCGfoYImhD6T0leNsejnrjfE&#10;3ZcbLAaOQy31gGeG204mUZRKiy3xQ4O9eW5M9V2OVkG9e03c4W3cvuzjzeZS6s+fAz4odX83Pa1A&#10;BDOF6xj+9FkdCnY6upG0F52C2WPMSwWLBQiukzQFceQYL0EWufyvX/wCAAD//wMAUEsBAi0AFAAG&#10;AAgAAAAhALaDOJL+AAAA4QEAABMAAAAAAAAAAAAAAAAAAAAAAFtDb250ZW50X1R5cGVzXS54bWxQ&#10;SwECLQAUAAYACAAAACEAOP0h/9YAAACUAQAACwAAAAAAAAAAAAAAAAAvAQAAX3JlbHMvLnJlbHNQ&#10;SwECLQAUAAYACAAAACEA7knXv+sBAAC8AwAADgAAAAAAAAAAAAAAAAAuAgAAZHJzL2Uyb0RvYy54&#10;bWxQSwECLQAUAAYACAAAACEAumOfrN0AAAAGAQAADwAAAAAAAAAAAAAAAABFBAAAZHJzL2Rvd25y&#10;ZXYueG1sUEsFBgAAAAAEAAQA8wAAAE8FAAAAAA==&#10;" fillcolor="black" stroked="f" strokecolor="#f2f2f2" strokeweight="3pt">
                      <v:shadow color="#7f7f7f" opacity=".5" offset="1pt"/>
                      <v:textbox>
                        <w:txbxContent>
                          <w:p w14:paraId="6AF46472" w14:textId="77777777" w:rsidR="00F904B9" w:rsidRDefault="00B60735" w:rsidP="00A840CB">
                            <w:r>
                              <w:t>2</w:t>
                            </w:r>
                          </w:p>
                        </w:txbxContent>
                      </v:textbox>
                    </v:rect>
                  </w:pict>
                </mc:Fallback>
              </mc:AlternateContent>
            </w:r>
            <w:r w:rsidRPr="00DC2BA7">
              <w:rPr>
                <w:noProof/>
              </w:rPr>
              <w:drawing>
                <wp:inline distT="0" distB="0" distL="0" distR="0" wp14:anchorId="66BF56E3" wp14:editId="55752FEF">
                  <wp:extent cx="2340610" cy="1567815"/>
                  <wp:effectExtent l="0" t="0" r="0" b="0"/>
                  <wp:docPr id="1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
                          <pic:cNvPicPr>
                            <a:picLocks noChangeAspect="1" noChangeArrowheads="1"/>
                          </pic:cNvPicPr>
                        </pic:nvPicPr>
                        <pic:blipFill>
                          <a:blip r:embed="rId68" cstate="print">
                            <a:extLst>
                              <a:ext uri="{28A0092B-C50C-407E-A947-70E740481C1C}">
                                <a14:useLocalDpi xmlns:a14="http://schemas.microsoft.com/office/drawing/2010/main" val="0"/>
                              </a:ext>
                            </a:extLst>
                          </a:blip>
                          <a:stretch>
                            <a:fillRect/>
                          </a:stretch>
                        </pic:blipFill>
                        <pic:spPr bwMode="auto">
                          <a:xfrm>
                            <a:off x="0" y="0"/>
                            <a:ext cx="2340610" cy="1567815"/>
                          </a:xfrm>
                          <a:prstGeom prst="rect">
                            <a:avLst/>
                          </a:prstGeom>
                          <a:noFill/>
                          <a:ln>
                            <a:noFill/>
                          </a:ln>
                        </pic:spPr>
                      </pic:pic>
                    </a:graphicData>
                  </a:graphic>
                </wp:inline>
              </w:drawing>
            </w:r>
          </w:p>
          <w:p w14:paraId="0075191D" w14:textId="77777777" w:rsidR="00A840CB" w:rsidRPr="00DC2BA7" w:rsidRDefault="00A840CB" w:rsidP="00B057AB">
            <w:pPr>
              <w:pStyle w:val="Table"/>
              <w:widowControl w:val="0"/>
              <w:spacing w:before="0" w:after="0"/>
              <w:jc w:val="center"/>
              <w:rPr>
                <w:rFonts w:ascii="Times New Roman" w:hAnsi="Times New Roman"/>
                <w:sz w:val="22"/>
                <w:szCs w:val="22"/>
                <w:lang w:val="sv-SE"/>
              </w:rPr>
            </w:pPr>
          </w:p>
        </w:tc>
        <w:tc>
          <w:tcPr>
            <w:tcW w:w="4650" w:type="dxa"/>
            <w:shd w:val="clear" w:color="auto" w:fill="auto"/>
            <w:vAlign w:val="center"/>
          </w:tcPr>
          <w:p w14:paraId="2751298E" w14:textId="77777777" w:rsidR="00A840CB" w:rsidRPr="00DC2BA7" w:rsidRDefault="00B60735" w:rsidP="00B057AB">
            <w:pPr>
              <w:pStyle w:val="Text"/>
              <w:widowControl w:val="0"/>
              <w:spacing w:before="0"/>
              <w:jc w:val="left"/>
              <w:rPr>
                <w:sz w:val="22"/>
                <w:lang w:val="sv-SE"/>
              </w:rPr>
            </w:pPr>
            <w:r w:rsidRPr="00DC2BA7">
              <w:rPr>
                <w:sz w:val="22"/>
                <w:lang w:val="sv-SE"/>
              </w:rPr>
              <w:t>Nyp varsamt om huden vid injektionsstället och för in nålen som visas. För in nålen helt och hållet för att säkerställa att läkemedlet administreras fullständigt.</w:t>
            </w:r>
          </w:p>
        </w:tc>
      </w:tr>
      <w:tr w:rsidR="00211724" w:rsidRPr="00410B74" w14:paraId="05C1DE98" w14:textId="77777777" w:rsidTr="00BE2F43">
        <w:trPr>
          <w:cantSplit/>
        </w:trPr>
        <w:tc>
          <w:tcPr>
            <w:tcW w:w="4649" w:type="dxa"/>
            <w:shd w:val="clear" w:color="auto" w:fill="auto"/>
          </w:tcPr>
          <w:p w14:paraId="657EE244" w14:textId="77777777" w:rsidR="00A840CB" w:rsidRPr="00DC2BA7" w:rsidRDefault="00A840CB" w:rsidP="00B057AB">
            <w:pPr>
              <w:pStyle w:val="Table"/>
              <w:widowControl w:val="0"/>
              <w:spacing w:before="0" w:after="0"/>
              <w:jc w:val="center"/>
              <w:rPr>
                <w:rFonts w:ascii="Times New Roman" w:hAnsi="Times New Roman"/>
                <w:sz w:val="22"/>
                <w:szCs w:val="22"/>
                <w:lang w:val="sv-SE"/>
              </w:rPr>
            </w:pPr>
          </w:p>
          <w:p w14:paraId="4FBB2C09" w14:textId="77777777" w:rsidR="00A840CB" w:rsidRPr="00DC2BA7" w:rsidRDefault="00B60735" w:rsidP="00B057AB">
            <w:pPr>
              <w:pStyle w:val="Table"/>
              <w:widowControl w:val="0"/>
              <w:spacing w:before="0" w:after="0"/>
              <w:jc w:val="center"/>
              <w:rPr>
                <w:rFonts w:ascii="Times New Roman" w:hAnsi="Times New Roman"/>
                <w:sz w:val="22"/>
                <w:szCs w:val="22"/>
                <w:lang w:val="sv-SE"/>
              </w:rPr>
            </w:pPr>
            <w:r w:rsidRPr="00DC2BA7">
              <w:rPr>
                <w:rFonts w:ascii="Times New Roman" w:hAnsi="Times New Roman"/>
                <w:noProof/>
                <w:sz w:val="22"/>
                <w:szCs w:val="22"/>
              </w:rPr>
              <mc:AlternateContent>
                <mc:Choice Requires="wps">
                  <w:drawing>
                    <wp:anchor distT="0" distB="0" distL="114300" distR="114300" simplePos="0" relativeHeight="251744256" behindDoc="0" locked="0" layoutInCell="1" allowOverlap="1" wp14:anchorId="0BBCCC21" wp14:editId="64EFBB78">
                      <wp:simplePos x="0" y="0"/>
                      <wp:positionH relativeFrom="column">
                        <wp:posOffset>-45085</wp:posOffset>
                      </wp:positionH>
                      <wp:positionV relativeFrom="paragraph">
                        <wp:posOffset>46990</wp:posOffset>
                      </wp:positionV>
                      <wp:extent cx="213995" cy="237490"/>
                      <wp:effectExtent l="0" t="0" r="0" b="0"/>
                      <wp:wrapNone/>
                      <wp:docPr id="25" name="Rectangle 12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13995" cy="237490"/>
                              </a:xfrm>
                              <a:prstGeom prst="rect">
                                <a:avLst/>
                              </a:prstGeom>
                              <a:solidFill>
                                <a:srgbClr val="000000"/>
                              </a:solidFill>
                              <a:ln>
                                <a:noFill/>
                              </a:ln>
                              <a:effectLst/>
                              <a:extLst>
                                <a:ext uri="{91240B29-F687-4F45-9708-019B960494DF}">
                                  <a14:hiddenLine xmlns:a14="http://schemas.microsoft.com/office/drawing/2010/main" w="38100">
                                    <a:solidFill>
                                      <a:srgbClr val="F2F2F2"/>
                                    </a:solidFill>
                                    <a:miter lim="800000"/>
                                    <a:headEnd/>
                                    <a:tailEnd/>
                                  </a14:hiddenLine>
                                </a:ext>
                                <a:ext uri="{AF507438-7753-43E0-B8FC-AC1667EBCBE1}">
                                  <a14:hiddenEffects xmlns:a14="http://schemas.microsoft.com/office/drawing/2010/main">
                                    <a:effectLst>
                                      <a:outerShdw dist="28398" dir="3806097" algn="ctr" rotWithShape="0">
                                        <a:srgbClr val="7F7F7F">
                                          <a:alpha val="50000"/>
                                        </a:srgbClr>
                                      </a:outerShdw>
                                    </a:effectLst>
                                  </a14:hiddenEffects>
                                </a:ext>
                              </a:extLst>
                            </wps:spPr>
                            <wps:txbx>
                              <w:txbxContent>
                                <w:p w14:paraId="240A8483" w14:textId="77777777" w:rsidR="00F904B9" w:rsidRDefault="00B60735" w:rsidP="00A840CB">
                                  <w:r>
                                    <w:t>3</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rect w14:anchorId="0BBCCC21" id="Rectangle 121" o:spid="_x0000_s1374" style="position:absolute;left:0;text-align:left;margin-left:-3.55pt;margin-top:3.7pt;width:16.85pt;height:18.7pt;z-index:2517442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WIXN6wEAALwDAAAOAAAAZHJzL2Uyb0RvYy54bWysU9tu2zAMfR+wfxD0vjgXd12MOMWQosOA&#10;7gJ0+wBZlm1hsqhRSuzs60fJSRpsb0X9IIikeEgeHm/uxt6wg0KvwZZ8MZtzpqyEWtu25D9/PLz7&#10;wJkPwtbCgFUlPyrP77Zv32wGV6gldGBqhYxArC8GV/IuBFdkmZed6oWfgVOWgg1gLwKZ2GY1ioHQ&#10;e5Mt5/P32QBYOwSpvCfv/RTk24TfNEqGb03jVWCm5NRbSCems4pntt2IokXhOi1PbYgXdNELbano&#10;BepeBMH2qP+D6rVE8NCEmYQ+g6bRUqUZaJrF/J9pnjrhVJqFyPHuQpN/PVj59fDkvmNs3btHkL88&#10;s7DrhG3VR0QYOiVqKreIRGWD88UlIRqeUlk1fIGaViv2ARIHY4N9BKTp2JioPl6oVmNgkpzLxWq9&#10;vuFMUmi5us3XaRWZKM7JDn34pKBn8VJypE0mcHF49CE2I4rzk9Q8GF0/aGOSgW21M8gOIm49fal/&#10;mvH6mbHxsYWYNiFOHpV0cypzHjMqyhdhrEam65Kv8jxCRl8F9ZFoQJjERT8DXTrAP5wNJKyS+997&#10;gYoz89kSletFnkclJiO/uV2SgdeR6joirCSokgfOpusuTOrdO9RtR5WeV0MSSbyc5Bw1eG2nBT7/&#10;dNu/AAAA//8DAFBLAwQUAAYACAAAACEAW8j1490AAAAGAQAADwAAAGRycy9kb3ducmV2LnhtbEyO&#10;wU6DQBRF9yb+w+SZuGsHkNAGeTTGtBsXxqKJdvfKPIHIzCAztPTvHVe6vLk3555iM+tenHh0nTUI&#10;8TICwaa2qjMNwtvrbrEG4TwZRb01jHBhB5vy+qqgXNmz2fOp8o0IEONyQmi9H3IpXd2yJre0A5vQ&#10;fdpRkw9xbKQa6RzgupdJFGVSU2fCQ0sDP7Zcf1WTRmj2z4k9vEy7p494u71U6v37QHeItzfzwz0I&#10;z7P/G8OvflCHMjgd7WSUEz3CYhWHJcIqBRHqJMtAHBHSdA2yLOR//fIHAAD//wMAUEsBAi0AFAAG&#10;AAgAAAAhALaDOJL+AAAA4QEAABMAAAAAAAAAAAAAAAAAAAAAAFtDb250ZW50X1R5cGVzXS54bWxQ&#10;SwECLQAUAAYACAAAACEAOP0h/9YAAACUAQAACwAAAAAAAAAAAAAAAAAvAQAAX3JlbHMvLnJlbHNQ&#10;SwECLQAUAAYACAAAACEAzViFzesBAAC8AwAADgAAAAAAAAAAAAAAAAAuAgAAZHJzL2Uyb0RvYy54&#10;bWxQSwECLQAUAAYACAAAACEAW8j1490AAAAGAQAADwAAAAAAAAAAAAAAAABFBAAAZHJzL2Rvd25y&#10;ZXYueG1sUEsFBgAAAAAEAAQA8wAAAE8FAAAAAA==&#10;" fillcolor="black" stroked="f" strokecolor="#f2f2f2" strokeweight="3pt">
                      <v:shadow color="#7f7f7f" opacity=".5" offset="1pt"/>
                      <v:textbox>
                        <w:txbxContent>
                          <w:p w14:paraId="240A8483" w14:textId="77777777" w:rsidR="00F904B9" w:rsidRDefault="00B60735" w:rsidP="00A840CB">
                            <w:r>
                              <w:t>3</w:t>
                            </w:r>
                          </w:p>
                        </w:txbxContent>
                      </v:textbox>
                    </v:rect>
                  </w:pict>
                </mc:Fallback>
              </mc:AlternateContent>
            </w:r>
            <w:r w:rsidRPr="00DC2BA7">
              <w:rPr>
                <w:noProof/>
              </w:rPr>
              <w:drawing>
                <wp:inline distT="0" distB="0" distL="0" distR="0" wp14:anchorId="5BF7CE3F" wp14:editId="4CB0370E">
                  <wp:extent cx="2351405" cy="3091815"/>
                  <wp:effectExtent l="0" t="0" r="0" b="0"/>
                  <wp:docPr id="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
                          <pic:cNvPicPr>
                            <a:picLocks noChangeAspect="1" noChangeArrowheads="1"/>
                          </pic:cNvPicPr>
                        </pic:nvPicPr>
                        <pic:blipFill>
                          <a:blip r:embed="rId69" cstate="print">
                            <a:extLst>
                              <a:ext uri="{28A0092B-C50C-407E-A947-70E740481C1C}">
                                <a14:useLocalDpi xmlns:a14="http://schemas.microsoft.com/office/drawing/2010/main" val="0"/>
                              </a:ext>
                            </a:extLst>
                          </a:blip>
                          <a:stretch>
                            <a:fillRect/>
                          </a:stretch>
                        </pic:blipFill>
                        <pic:spPr bwMode="auto">
                          <a:xfrm>
                            <a:off x="0" y="0"/>
                            <a:ext cx="2351405" cy="3091815"/>
                          </a:xfrm>
                          <a:prstGeom prst="rect">
                            <a:avLst/>
                          </a:prstGeom>
                          <a:noFill/>
                          <a:ln>
                            <a:noFill/>
                          </a:ln>
                        </pic:spPr>
                      </pic:pic>
                    </a:graphicData>
                  </a:graphic>
                </wp:inline>
              </w:drawing>
            </w:r>
          </w:p>
          <w:p w14:paraId="5A952D3C" w14:textId="77777777" w:rsidR="00A840CB" w:rsidRPr="00DC2BA7" w:rsidRDefault="00A840CB" w:rsidP="00B057AB">
            <w:pPr>
              <w:pStyle w:val="Table"/>
              <w:widowControl w:val="0"/>
              <w:spacing w:before="0" w:after="0"/>
              <w:jc w:val="center"/>
              <w:rPr>
                <w:rFonts w:ascii="Times New Roman" w:hAnsi="Times New Roman"/>
                <w:sz w:val="22"/>
                <w:szCs w:val="22"/>
                <w:lang w:val="sv-SE"/>
              </w:rPr>
            </w:pPr>
          </w:p>
        </w:tc>
        <w:tc>
          <w:tcPr>
            <w:tcW w:w="4650" w:type="dxa"/>
            <w:shd w:val="clear" w:color="auto" w:fill="auto"/>
            <w:vAlign w:val="center"/>
          </w:tcPr>
          <w:p w14:paraId="27F53A14" w14:textId="77777777" w:rsidR="00A840CB" w:rsidRPr="00DC2BA7" w:rsidRDefault="00B60735" w:rsidP="00B057AB">
            <w:pPr>
              <w:pStyle w:val="Text"/>
              <w:widowControl w:val="0"/>
              <w:tabs>
                <w:tab w:val="left" w:pos="2281"/>
              </w:tabs>
              <w:spacing w:before="0"/>
              <w:jc w:val="left"/>
              <w:rPr>
                <w:sz w:val="22"/>
                <w:lang w:val="sv-SE"/>
              </w:rPr>
            </w:pPr>
            <w:r w:rsidRPr="00DC2BA7">
              <w:rPr>
                <w:sz w:val="22"/>
                <w:lang w:val="sv-SE"/>
              </w:rPr>
              <w:t xml:space="preserve">Håll sprutan som bilden visar. Tryck </w:t>
            </w:r>
            <w:r w:rsidRPr="00DC2BA7">
              <w:rPr>
                <w:b/>
                <w:sz w:val="22"/>
                <w:lang w:val="sv-SE"/>
              </w:rPr>
              <w:t>långsamt</w:t>
            </w:r>
            <w:r w:rsidRPr="00DC2BA7">
              <w:rPr>
                <w:sz w:val="22"/>
                <w:lang w:val="sv-SE"/>
              </w:rPr>
              <w:t xml:space="preserve"> ner kolven </w:t>
            </w:r>
            <w:r w:rsidRPr="00DC2BA7">
              <w:rPr>
                <w:b/>
                <w:sz w:val="22"/>
                <w:lang w:val="sv-SE"/>
              </w:rPr>
              <w:t>så långt det går</w:t>
            </w:r>
            <w:r w:rsidRPr="00DC2BA7">
              <w:rPr>
                <w:sz w:val="22"/>
                <w:lang w:val="sv-SE"/>
              </w:rPr>
              <w:t xml:space="preserve"> så att kolvhuvudet förs ne</w:t>
            </w:r>
            <w:r w:rsidR="002C454E" w:rsidRPr="00DC2BA7">
              <w:rPr>
                <w:sz w:val="22"/>
                <w:lang w:val="sv-SE"/>
              </w:rPr>
              <w:t>r</w:t>
            </w:r>
            <w:r w:rsidRPr="00DC2BA7">
              <w:rPr>
                <w:sz w:val="22"/>
                <w:lang w:val="sv-SE"/>
              </w:rPr>
              <w:t xml:space="preserve"> mellan aktiveringsklämmorna.</w:t>
            </w:r>
          </w:p>
        </w:tc>
      </w:tr>
      <w:tr w:rsidR="00211724" w:rsidRPr="00410B74" w14:paraId="63BB9F68" w14:textId="77777777" w:rsidTr="00BE2F43">
        <w:trPr>
          <w:cantSplit/>
        </w:trPr>
        <w:tc>
          <w:tcPr>
            <w:tcW w:w="4649" w:type="dxa"/>
            <w:shd w:val="clear" w:color="auto" w:fill="auto"/>
          </w:tcPr>
          <w:p w14:paraId="79853213" w14:textId="77777777" w:rsidR="00A840CB" w:rsidRPr="00DC2BA7" w:rsidRDefault="00A840CB" w:rsidP="00B057AB">
            <w:pPr>
              <w:pStyle w:val="Table"/>
              <w:widowControl w:val="0"/>
              <w:spacing w:before="0" w:after="0"/>
              <w:jc w:val="center"/>
              <w:rPr>
                <w:rFonts w:ascii="Times New Roman" w:hAnsi="Times New Roman"/>
                <w:sz w:val="22"/>
                <w:szCs w:val="22"/>
                <w:lang w:val="sv-SE"/>
              </w:rPr>
            </w:pPr>
          </w:p>
          <w:p w14:paraId="05DF0056" w14:textId="77777777" w:rsidR="00A840CB" w:rsidRPr="00DC2BA7" w:rsidRDefault="00B60735" w:rsidP="00B057AB">
            <w:pPr>
              <w:pStyle w:val="Table"/>
              <w:widowControl w:val="0"/>
              <w:spacing w:before="0" w:after="0"/>
              <w:jc w:val="center"/>
              <w:rPr>
                <w:rFonts w:ascii="Times New Roman" w:hAnsi="Times New Roman"/>
                <w:sz w:val="22"/>
                <w:szCs w:val="22"/>
                <w:lang w:val="sv-SE"/>
              </w:rPr>
            </w:pPr>
            <w:r w:rsidRPr="00DC2BA7">
              <w:rPr>
                <w:rFonts w:ascii="Times New Roman" w:hAnsi="Times New Roman"/>
                <w:noProof/>
                <w:sz w:val="22"/>
                <w:szCs w:val="22"/>
              </w:rPr>
              <mc:AlternateContent>
                <mc:Choice Requires="wps">
                  <w:drawing>
                    <wp:anchor distT="0" distB="0" distL="114300" distR="114300" simplePos="0" relativeHeight="251746304" behindDoc="0" locked="0" layoutInCell="1" allowOverlap="1" wp14:anchorId="1F3CEAB5" wp14:editId="7F04D454">
                      <wp:simplePos x="0" y="0"/>
                      <wp:positionH relativeFrom="column">
                        <wp:posOffset>-46990</wp:posOffset>
                      </wp:positionH>
                      <wp:positionV relativeFrom="paragraph">
                        <wp:posOffset>33020</wp:posOffset>
                      </wp:positionV>
                      <wp:extent cx="213995" cy="237490"/>
                      <wp:effectExtent l="0" t="0" r="0" b="0"/>
                      <wp:wrapNone/>
                      <wp:docPr id="24" name="Rectangle 12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13995" cy="237490"/>
                              </a:xfrm>
                              <a:prstGeom prst="rect">
                                <a:avLst/>
                              </a:prstGeom>
                              <a:solidFill>
                                <a:srgbClr val="000000"/>
                              </a:solidFill>
                              <a:ln>
                                <a:noFill/>
                              </a:ln>
                              <a:effectLst/>
                              <a:extLst>
                                <a:ext uri="{91240B29-F687-4F45-9708-019B960494DF}">
                                  <a14:hiddenLine xmlns:a14="http://schemas.microsoft.com/office/drawing/2010/main" w="38100">
                                    <a:solidFill>
                                      <a:srgbClr val="F2F2F2"/>
                                    </a:solidFill>
                                    <a:miter lim="800000"/>
                                    <a:headEnd/>
                                    <a:tailEnd/>
                                  </a14:hiddenLine>
                                </a:ext>
                                <a:ext uri="{AF507438-7753-43E0-B8FC-AC1667EBCBE1}">
                                  <a14:hiddenEffects xmlns:a14="http://schemas.microsoft.com/office/drawing/2010/main">
                                    <a:effectLst>
                                      <a:outerShdw dist="28398" dir="3806097" algn="ctr" rotWithShape="0">
                                        <a:srgbClr val="7F7F7F">
                                          <a:alpha val="50000"/>
                                        </a:srgbClr>
                                      </a:outerShdw>
                                    </a:effectLst>
                                  </a14:hiddenEffects>
                                </a:ext>
                              </a:extLst>
                            </wps:spPr>
                            <wps:txbx>
                              <w:txbxContent>
                                <w:p w14:paraId="72F18ACA" w14:textId="77777777" w:rsidR="00F904B9" w:rsidRDefault="00B60735" w:rsidP="00A840CB">
                                  <w:r>
                                    <w:t>4</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rect w14:anchorId="1F3CEAB5" id="Rectangle 122" o:spid="_x0000_s1375" style="position:absolute;left:0;text-align:left;margin-left:-3.7pt;margin-top:2.6pt;width:16.85pt;height:18.7pt;z-index:2517463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h2NX6wEAALwDAAAOAAAAZHJzL2Uyb0RvYy54bWysU9uO0zAQfUfiHyy/0zS9sDRqukJdLUJa&#10;LtLCBziOk1g4HjN2m5SvZ+y03QreEHmwPDOeMzNnTrb3Y2/YUaHXYEuez+acKSuh1rYt+fdvj2/e&#10;ceaDsLUwYFXJT8rz+93rV9vBFWoBHZhaISMQ64vBlbwLwRVZ5mWneuFn4JSlYAPYi0AmtlmNYiD0&#10;3mSL+fxtNgDWDkEq78n7MAX5LuE3jZLhS9N4FZgpOfUW0onprOKZ7baiaFG4TstzG+IfuuiFtlT0&#10;CvUggmAH1H9B9VoieGjCTEKfQdNoqdIMNE0+/2Oa5044lWYhcry70uT/H6z8fHx2XzG27t0TyB+e&#10;Wdh3wrbqPSIMnRI1lcsjUdngfHFNiIanVFYNn6Cm1YpDgMTB2GAfAWk6NiaqT1eq1RiYJOciX242&#10;a84khRbLu9UmrSITxSXZoQ8fFPQsXkqOtMkELo5PPsRmRHF5kpoHo+tHbUwysK32BtlRxK2nL/VP&#10;M94+MzY+thDTJsTJo5JuzmUuY0ZF+SKM1ch0XfLlah0ho6+C+kQ0IEziop+BLh3gL84GElbJ/c+D&#10;QMWZ+WiJyk2+WkUlJmO1vluQgbeR6jYirCSokgfOpus+TOo9ONRtR5VeVkMSSbyc5Rw1eGunBb78&#10;dLvfAAAA//8DAFBLAwQUAAYACAAAACEAkXttid0AAAAGAQAADwAAAGRycy9kb3ducmV2LnhtbEyO&#10;wU7DMBBE70j8g7VI3FqnbgkoZFMh1F44IBqQoLdtbJKIeB1ip03/HnOC42hGb16+nmwnjmbwrWOE&#10;xTwBYbhyuuUa4e11O7sD4QOxps6xQTgbD+vi8iKnTLsT78yxDLWIEPYZITQh9JmUvmqMJT93veHY&#10;fbrBUohxqKUe6BThtpMqSVJpqeX40FBvHhtTfZWjRah3z8rtX8bt08diszmX+v17T0vE66vp4R5E&#10;MFP4G8OvflSHIjod3Mjaiw5hdruKS4QbBSLWKl2COCCsVAqyyOV//eIHAAD//wMAUEsBAi0AFAAG&#10;AAgAAAAhALaDOJL+AAAA4QEAABMAAAAAAAAAAAAAAAAAAAAAAFtDb250ZW50X1R5cGVzXS54bWxQ&#10;SwECLQAUAAYACAAAACEAOP0h/9YAAACUAQAACwAAAAAAAAAAAAAAAAAvAQAAX3JlbHMvLnJlbHNQ&#10;SwECLQAUAAYACAAAACEA9odjV+sBAAC8AwAADgAAAAAAAAAAAAAAAAAuAgAAZHJzL2Uyb0RvYy54&#10;bWxQSwECLQAUAAYACAAAACEAkXttid0AAAAGAQAADwAAAAAAAAAAAAAAAABFBAAAZHJzL2Rvd25y&#10;ZXYueG1sUEsFBgAAAAAEAAQA8wAAAE8FAAAAAA==&#10;" fillcolor="black" stroked="f" strokecolor="#f2f2f2" strokeweight="3pt">
                      <v:shadow color="#7f7f7f" opacity=".5" offset="1pt"/>
                      <v:textbox>
                        <w:txbxContent>
                          <w:p w14:paraId="72F18ACA" w14:textId="77777777" w:rsidR="00F904B9" w:rsidRDefault="00B60735" w:rsidP="00A840CB">
                            <w:r>
                              <w:t>4</w:t>
                            </w:r>
                          </w:p>
                        </w:txbxContent>
                      </v:textbox>
                    </v:rect>
                  </w:pict>
                </mc:Fallback>
              </mc:AlternateContent>
            </w:r>
            <w:r w:rsidRPr="00DC2BA7">
              <w:rPr>
                <w:noProof/>
              </w:rPr>
              <w:drawing>
                <wp:inline distT="0" distB="0" distL="0" distR="0" wp14:anchorId="77528BA8" wp14:editId="34C490A9">
                  <wp:extent cx="1828800" cy="1350010"/>
                  <wp:effectExtent l="0" t="0" r="0" b="0"/>
                  <wp:docPr id="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1"/>
                          <pic:cNvPicPr>
                            <a:picLocks noChangeAspect="1" noChangeArrowheads="1"/>
                          </pic:cNvPicPr>
                        </pic:nvPicPr>
                        <pic:blipFill>
                          <a:blip r:embed="rId33" cstate="print">
                            <a:extLst>
                              <a:ext uri="{28A0092B-C50C-407E-A947-70E740481C1C}">
                                <a14:useLocalDpi xmlns:a14="http://schemas.microsoft.com/office/drawing/2010/main" val="0"/>
                              </a:ext>
                            </a:extLst>
                          </a:blip>
                          <a:stretch>
                            <a:fillRect/>
                          </a:stretch>
                        </pic:blipFill>
                        <pic:spPr bwMode="auto">
                          <a:xfrm>
                            <a:off x="0" y="0"/>
                            <a:ext cx="1828800" cy="1350010"/>
                          </a:xfrm>
                          <a:prstGeom prst="rect">
                            <a:avLst/>
                          </a:prstGeom>
                          <a:noFill/>
                          <a:ln>
                            <a:noFill/>
                          </a:ln>
                        </pic:spPr>
                      </pic:pic>
                    </a:graphicData>
                  </a:graphic>
                </wp:inline>
              </w:drawing>
            </w:r>
          </w:p>
          <w:p w14:paraId="571C996A" w14:textId="77777777" w:rsidR="00A840CB" w:rsidRPr="00DC2BA7" w:rsidRDefault="00A840CB" w:rsidP="00B057AB">
            <w:pPr>
              <w:pStyle w:val="Table"/>
              <w:widowControl w:val="0"/>
              <w:spacing w:before="0" w:after="0"/>
              <w:jc w:val="center"/>
              <w:rPr>
                <w:rFonts w:ascii="Times New Roman" w:hAnsi="Times New Roman"/>
                <w:sz w:val="22"/>
                <w:szCs w:val="22"/>
                <w:lang w:val="sv-SE"/>
              </w:rPr>
            </w:pPr>
          </w:p>
        </w:tc>
        <w:tc>
          <w:tcPr>
            <w:tcW w:w="4650" w:type="dxa"/>
            <w:shd w:val="clear" w:color="auto" w:fill="auto"/>
            <w:vAlign w:val="center"/>
          </w:tcPr>
          <w:p w14:paraId="7F365DDB" w14:textId="77777777" w:rsidR="00A840CB" w:rsidRPr="00DC2BA7" w:rsidRDefault="00B60735" w:rsidP="00B057AB">
            <w:pPr>
              <w:pStyle w:val="Text"/>
              <w:widowControl w:val="0"/>
              <w:spacing w:before="0"/>
              <w:jc w:val="left"/>
              <w:rPr>
                <w:sz w:val="22"/>
                <w:lang w:val="sv-SE"/>
              </w:rPr>
            </w:pPr>
            <w:r w:rsidRPr="00DC2BA7">
              <w:rPr>
                <w:b/>
                <w:sz w:val="22"/>
                <w:lang w:val="sv-SE"/>
              </w:rPr>
              <w:t>Håll kolven helt ne</w:t>
            </w:r>
            <w:r w:rsidR="00C234A9" w:rsidRPr="00DC2BA7">
              <w:rPr>
                <w:b/>
                <w:sz w:val="22"/>
                <w:lang w:val="sv-SE"/>
              </w:rPr>
              <w:t>d</w:t>
            </w:r>
            <w:r w:rsidRPr="00DC2BA7">
              <w:rPr>
                <w:b/>
                <w:sz w:val="22"/>
                <w:lang w:val="sv-SE"/>
              </w:rPr>
              <w:t xml:space="preserve">tryckt </w:t>
            </w:r>
            <w:r w:rsidRPr="00DC2BA7">
              <w:rPr>
                <w:sz w:val="22"/>
                <w:lang w:val="sv-SE"/>
              </w:rPr>
              <w:t xml:space="preserve">medan du försiktigt </w:t>
            </w:r>
            <w:r w:rsidR="00184AA6" w:rsidRPr="00DC2BA7">
              <w:rPr>
                <w:sz w:val="22"/>
                <w:lang w:val="sv-SE"/>
              </w:rPr>
              <w:t>drar</w:t>
            </w:r>
            <w:r w:rsidRPr="00DC2BA7">
              <w:rPr>
                <w:sz w:val="22"/>
                <w:lang w:val="sv-SE"/>
              </w:rPr>
              <w:t xml:space="preserve"> nålen rakt ut från injektionsstället.</w:t>
            </w:r>
          </w:p>
        </w:tc>
      </w:tr>
      <w:tr w:rsidR="00211724" w:rsidRPr="00410B74" w14:paraId="3276ADCA" w14:textId="77777777" w:rsidTr="00BE2F43">
        <w:trPr>
          <w:cantSplit/>
        </w:trPr>
        <w:tc>
          <w:tcPr>
            <w:tcW w:w="4649" w:type="dxa"/>
            <w:shd w:val="clear" w:color="auto" w:fill="auto"/>
          </w:tcPr>
          <w:p w14:paraId="2FDF3492" w14:textId="77777777" w:rsidR="00A840CB" w:rsidRPr="00DC2BA7" w:rsidRDefault="00A840CB" w:rsidP="00B057AB">
            <w:pPr>
              <w:pStyle w:val="Table"/>
              <w:widowControl w:val="0"/>
              <w:tabs>
                <w:tab w:val="right" w:pos="4433"/>
              </w:tabs>
              <w:spacing w:before="0" w:after="0"/>
              <w:jc w:val="center"/>
              <w:rPr>
                <w:rFonts w:ascii="Times New Roman" w:hAnsi="Times New Roman"/>
                <w:sz w:val="22"/>
                <w:szCs w:val="22"/>
                <w:lang w:val="sv-SE"/>
              </w:rPr>
            </w:pPr>
          </w:p>
          <w:p w14:paraId="20F08C13" w14:textId="77777777" w:rsidR="00A840CB" w:rsidRPr="00DC2BA7" w:rsidRDefault="00B60735" w:rsidP="00B057AB">
            <w:pPr>
              <w:pStyle w:val="Table"/>
              <w:widowControl w:val="0"/>
              <w:tabs>
                <w:tab w:val="right" w:pos="4433"/>
              </w:tabs>
              <w:spacing w:before="0" w:after="0"/>
              <w:jc w:val="center"/>
              <w:rPr>
                <w:rFonts w:ascii="Times New Roman" w:hAnsi="Times New Roman"/>
                <w:sz w:val="22"/>
                <w:szCs w:val="22"/>
                <w:lang w:val="sv-SE"/>
              </w:rPr>
            </w:pPr>
            <w:r w:rsidRPr="00DC2BA7">
              <w:rPr>
                <w:rFonts w:ascii="Times New Roman" w:hAnsi="Times New Roman"/>
                <w:noProof/>
                <w:sz w:val="22"/>
                <w:szCs w:val="22"/>
              </w:rPr>
              <mc:AlternateContent>
                <mc:Choice Requires="wps">
                  <w:drawing>
                    <wp:anchor distT="0" distB="0" distL="114300" distR="114300" simplePos="0" relativeHeight="251748352" behindDoc="0" locked="0" layoutInCell="1" allowOverlap="1" wp14:anchorId="73EE7B22" wp14:editId="1EF6BC18">
                      <wp:simplePos x="0" y="0"/>
                      <wp:positionH relativeFrom="column">
                        <wp:posOffset>-46990</wp:posOffset>
                      </wp:positionH>
                      <wp:positionV relativeFrom="paragraph">
                        <wp:posOffset>30480</wp:posOffset>
                      </wp:positionV>
                      <wp:extent cx="213995" cy="237490"/>
                      <wp:effectExtent l="0" t="0" r="0" b="0"/>
                      <wp:wrapNone/>
                      <wp:docPr id="23" name="Rectangle 12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13995" cy="237490"/>
                              </a:xfrm>
                              <a:prstGeom prst="rect">
                                <a:avLst/>
                              </a:prstGeom>
                              <a:solidFill>
                                <a:srgbClr val="000000"/>
                              </a:solidFill>
                              <a:ln>
                                <a:noFill/>
                              </a:ln>
                              <a:effectLst/>
                              <a:extLst>
                                <a:ext uri="{91240B29-F687-4F45-9708-019B960494DF}">
                                  <a14:hiddenLine xmlns:a14="http://schemas.microsoft.com/office/drawing/2010/main" w="38100">
                                    <a:solidFill>
                                      <a:srgbClr val="F2F2F2"/>
                                    </a:solidFill>
                                    <a:miter lim="800000"/>
                                    <a:headEnd/>
                                    <a:tailEnd/>
                                  </a14:hiddenLine>
                                </a:ext>
                                <a:ext uri="{AF507438-7753-43E0-B8FC-AC1667EBCBE1}">
                                  <a14:hiddenEffects xmlns:a14="http://schemas.microsoft.com/office/drawing/2010/main">
                                    <a:effectLst>
                                      <a:outerShdw dist="28398" dir="3806097" algn="ctr" rotWithShape="0">
                                        <a:srgbClr val="7F7F7F">
                                          <a:alpha val="50000"/>
                                        </a:srgbClr>
                                      </a:outerShdw>
                                    </a:effectLst>
                                  </a14:hiddenEffects>
                                </a:ext>
                              </a:extLst>
                            </wps:spPr>
                            <wps:txbx>
                              <w:txbxContent>
                                <w:p w14:paraId="6DE34F67" w14:textId="77777777" w:rsidR="00F904B9" w:rsidRDefault="00B60735" w:rsidP="00A840CB">
                                  <w:r>
                                    <w:t>5</w:t>
                                  </w:r>
                                </w:p>
                              </w:txbxContent>
                            </wps:txbx>
                            <wps:bodyPr rot="0" vert="horz" wrap="square" lIns="91440" tIns="45720" rIns="91440" bIns="45720" anchor="t" anchorCtr="0" upright="1"/>
                          </wps:wsp>
                        </a:graphicData>
                      </a:graphic>
                      <wp14:sizeRelH relativeFrom="page">
                        <wp14:pctWidth>0</wp14:pctWidth>
                      </wp14:sizeRelH>
                      <wp14:sizeRelV relativeFrom="page">
                        <wp14:pctHeight>0</wp14:pctHeight>
                      </wp14:sizeRelV>
                    </wp:anchor>
                  </w:drawing>
                </mc:Choice>
                <mc:Fallback>
                  <w:pict>
                    <v:rect w14:anchorId="73EE7B22" id="Rectangle 123" o:spid="_x0000_s1376" style="position:absolute;left:0;text-align:left;margin-left:-3.7pt;margin-top:2.4pt;width:16.85pt;height:18.7pt;z-index:2517483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4Dkj6wEAALwDAAAOAAAAZHJzL2Uyb0RvYy54bWysU8Fu2zAMvQ/YPwi6L46TtF2MOMWQosOA&#10;bh3Q7QNkWbaFyaJGKbGzrx8lJ2mw3Yb5IIik+Eg+Pm/ux96wg0KvwZY8n805U1ZCrW1b8u/fHt+9&#10;58wHYWthwKqSH5Xn99u3bzaDK9QCOjC1QkYg1heDK3kXgiuyzMtO9cLPwClLwQawF4FMbLMaxUDo&#10;vckW8/ltNgDWDkEq78n7MAX5NuE3jZLhuWm8CsyUnHoL6cR0VvHMthtRtChcp+WpDfEPXfRCWyp6&#10;gXoQQbA96r+gei0RPDRhJqHPoGm0VGkGmiaf/zHNSyecSrMQOd5daPL/D1Z+Oby4rxhb9+4J5A/P&#10;LOw6YVv1ARGGTomayuWRqGxwvrgkRMNTKquGz1DTasU+QOJgbLCPgDQdGxPVxwvVagxMknORL9fr&#10;G84khRbLu9U6rSITxTnZoQ8fFfQsXkqOtMkELg5PPsRmRHF+kpoHo+tHbUwysK12BtlBxK2nL/VP&#10;M14/MzY+thDTJsTJo5JuTmXOY0ZF+SKM1ch0XfLl6jZCRl8F9ZFoQJjERT8DXTrAX5wNJKyS+597&#10;gYoz88kSlet8tYpKTMbq5m5BBl5HquuIsJKgSh44m667MKl371C3HVV6XQ1JJPFyknPU4LWdFvj6&#10;021/AwAA//8DAFBLAwQUAAYACAAAACEAMip9e90AAAAGAQAADwAAAGRycy9kb3ducmV2LnhtbEyP&#10;QU/CQBSE7yb+h80z8QZbFoKkdkuMgYsHI9VEuC3dZ9vYfVu7Wyj/3ucJj5OZzHyTrUfXihP2ofGk&#10;YTZNQCCV3jZUafh4305WIEI0ZE3rCTVcMMA6v73JTGr9mXZ4KmIluIRCajTUMXaplKGs0Zkw9R0S&#10;e1++dyay7Ctpe3PmctdKlSRL6UxDvFCbDp9rLL+LwWmodq/KH96G7ct+ttlcCvv5czBzre/vxqdH&#10;EBHHeA3DHz6jQ85MRz+QDaLVMHlYcFLDgg+wrZZzEEeWSoHMM/kfP/8FAAD//wMAUEsBAi0AFAAG&#10;AAgAAAAhALaDOJL+AAAA4QEAABMAAAAAAAAAAAAAAAAAAAAAAFtDb250ZW50X1R5cGVzXS54bWxQ&#10;SwECLQAUAAYACAAAACEAOP0h/9YAAACUAQAACwAAAAAAAAAAAAAAAAAvAQAAX3JlbHMvLnJlbHNQ&#10;SwECLQAUAAYACAAAACEA+uA5I+sBAAC8AwAADgAAAAAAAAAAAAAAAAAuAgAAZHJzL2Uyb0RvYy54&#10;bWxQSwECLQAUAAYACAAAACEAMip9e90AAAAGAQAADwAAAAAAAAAAAAAAAABFBAAAZHJzL2Rvd25y&#10;ZXYueG1sUEsFBgAAAAAEAAQA8wAAAE8FAAAAAA==&#10;" fillcolor="black" stroked="f" strokecolor="#f2f2f2" strokeweight="3pt">
                      <v:shadow color="#7f7f7f" opacity=".5" offset="1pt"/>
                      <v:textbox>
                        <w:txbxContent>
                          <w:p w14:paraId="6DE34F67" w14:textId="77777777" w:rsidR="00F904B9" w:rsidRDefault="00B60735" w:rsidP="00A840CB">
                            <w:r>
                              <w:t>5</w:t>
                            </w:r>
                          </w:p>
                        </w:txbxContent>
                      </v:textbox>
                    </v:rect>
                  </w:pict>
                </mc:Fallback>
              </mc:AlternateContent>
            </w:r>
            <w:r w:rsidRPr="00DC2BA7">
              <w:rPr>
                <w:noProof/>
              </w:rPr>
              <w:drawing>
                <wp:inline distT="0" distB="0" distL="0" distR="0" wp14:anchorId="7A9A9831" wp14:editId="17CD87D7">
                  <wp:extent cx="1784985" cy="1578610"/>
                  <wp:effectExtent l="0" t="0" r="0" b="0"/>
                  <wp:docPr id="2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1"/>
                          <pic:cNvPicPr>
                            <a:picLocks noChangeAspect="1" noChangeArrowheads="1"/>
                          </pic:cNvPicPr>
                        </pic:nvPicPr>
                        <pic:blipFill>
                          <a:blip r:embed="rId34" cstate="print">
                            <a:extLst>
                              <a:ext uri="{28A0092B-C50C-407E-A947-70E740481C1C}">
                                <a14:useLocalDpi xmlns:a14="http://schemas.microsoft.com/office/drawing/2010/main" val="0"/>
                              </a:ext>
                            </a:extLst>
                          </a:blip>
                          <a:stretch>
                            <a:fillRect/>
                          </a:stretch>
                        </pic:blipFill>
                        <pic:spPr bwMode="auto">
                          <a:xfrm>
                            <a:off x="0" y="0"/>
                            <a:ext cx="1784985" cy="1578610"/>
                          </a:xfrm>
                          <a:prstGeom prst="rect">
                            <a:avLst/>
                          </a:prstGeom>
                          <a:noFill/>
                          <a:ln>
                            <a:noFill/>
                          </a:ln>
                        </pic:spPr>
                      </pic:pic>
                    </a:graphicData>
                  </a:graphic>
                </wp:inline>
              </w:drawing>
            </w:r>
          </w:p>
          <w:p w14:paraId="473A6FDF" w14:textId="77777777" w:rsidR="00A840CB" w:rsidRPr="00DC2BA7" w:rsidRDefault="00A840CB" w:rsidP="00B057AB">
            <w:pPr>
              <w:pStyle w:val="Table"/>
              <w:widowControl w:val="0"/>
              <w:tabs>
                <w:tab w:val="right" w:pos="4433"/>
              </w:tabs>
              <w:spacing w:before="0" w:after="0"/>
              <w:jc w:val="center"/>
              <w:rPr>
                <w:rFonts w:ascii="Times New Roman" w:hAnsi="Times New Roman"/>
                <w:sz w:val="22"/>
                <w:szCs w:val="22"/>
                <w:lang w:val="sv-SE"/>
              </w:rPr>
            </w:pPr>
          </w:p>
        </w:tc>
        <w:tc>
          <w:tcPr>
            <w:tcW w:w="4650" w:type="dxa"/>
            <w:shd w:val="clear" w:color="auto" w:fill="auto"/>
            <w:vAlign w:val="center"/>
          </w:tcPr>
          <w:p w14:paraId="27E295FB" w14:textId="77777777" w:rsidR="00A840CB" w:rsidRPr="00DC2BA7" w:rsidRDefault="00B60735" w:rsidP="00B057AB">
            <w:pPr>
              <w:pStyle w:val="Text"/>
              <w:widowControl w:val="0"/>
              <w:spacing w:before="0"/>
              <w:jc w:val="left"/>
              <w:rPr>
                <w:sz w:val="22"/>
                <w:lang w:val="sv-SE"/>
              </w:rPr>
            </w:pPr>
            <w:r w:rsidRPr="00DC2BA7">
              <w:rPr>
                <w:sz w:val="22"/>
                <w:lang w:val="sv-SE"/>
              </w:rPr>
              <w:t>Släpp långsamt upp kolven och låt det automatiska nålskyddet täcka nålen.</w:t>
            </w:r>
          </w:p>
          <w:p w14:paraId="3AA07B1A" w14:textId="77777777" w:rsidR="00A840CB" w:rsidRPr="00DC2BA7" w:rsidRDefault="00A840CB" w:rsidP="00B057AB">
            <w:pPr>
              <w:pStyle w:val="Text"/>
              <w:widowControl w:val="0"/>
              <w:spacing w:before="0"/>
              <w:jc w:val="left"/>
              <w:rPr>
                <w:sz w:val="22"/>
                <w:lang w:val="sv-SE"/>
              </w:rPr>
            </w:pPr>
          </w:p>
          <w:p w14:paraId="399F61C6" w14:textId="77777777" w:rsidR="00A840CB" w:rsidRPr="00DC2BA7" w:rsidRDefault="00B60735" w:rsidP="00B057AB">
            <w:pPr>
              <w:pStyle w:val="Text"/>
              <w:widowControl w:val="0"/>
              <w:spacing w:before="0"/>
              <w:jc w:val="left"/>
              <w:rPr>
                <w:sz w:val="22"/>
                <w:lang w:val="sv-SE"/>
              </w:rPr>
            </w:pPr>
            <w:r w:rsidRPr="00DC2BA7">
              <w:rPr>
                <w:sz w:val="22"/>
                <w:lang w:val="sv-SE"/>
              </w:rPr>
              <w:t xml:space="preserve">Det kan komma lite blod från injektionsstället. Du kan trycka en bomullstuss eller kompress mot injektionsstället i </w:t>
            </w:r>
            <w:r w:rsidR="00C234A9" w:rsidRPr="00DC2BA7">
              <w:rPr>
                <w:sz w:val="22"/>
                <w:lang w:val="sv-SE"/>
              </w:rPr>
              <w:t>30 </w:t>
            </w:r>
            <w:r w:rsidRPr="00DC2BA7">
              <w:rPr>
                <w:sz w:val="22"/>
                <w:lang w:val="sv-SE"/>
              </w:rPr>
              <w:t>sekunder. Gnugga inte på injektionsstället. Om det behövs kan du sätta på ett litet plåster</w:t>
            </w:r>
            <w:r w:rsidR="00C234A9" w:rsidRPr="00DC2BA7">
              <w:rPr>
                <w:sz w:val="22"/>
                <w:lang w:val="sv-SE"/>
              </w:rPr>
              <w:t>.</w:t>
            </w:r>
          </w:p>
        </w:tc>
      </w:tr>
    </w:tbl>
    <w:p w14:paraId="0DF5F574" w14:textId="77777777" w:rsidR="00A840CB" w:rsidRPr="00DC2BA7" w:rsidRDefault="00A840CB" w:rsidP="00B057AB">
      <w:pPr>
        <w:widowControl w:val="0"/>
        <w:numPr>
          <w:ilvl w:val="12"/>
          <w:numId w:val="0"/>
        </w:numPr>
        <w:tabs>
          <w:tab w:val="clear" w:pos="567"/>
        </w:tabs>
        <w:spacing w:line="240" w:lineRule="auto"/>
        <w:ind w:right="-2"/>
        <w:rPr>
          <w:color w:val="000000"/>
          <w:lang w:val="sv-SE"/>
        </w:rPr>
      </w:pPr>
    </w:p>
    <w:p w14:paraId="2FD6192A" w14:textId="77777777" w:rsidR="00A840CB" w:rsidRPr="00DC2BA7" w:rsidRDefault="00B60735" w:rsidP="00B057AB">
      <w:pPr>
        <w:keepNext/>
        <w:widowControl w:val="0"/>
        <w:numPr>
          <w:ilvl w:val="12"/>
          <w:numId w:val="0"/>
        </w:numPr>
        <w:tabs>
          <w:tab w:val="clear" w:pos="567"/>
        </w:tabs>
        <w:spacing w:line="240" w:lineRule="auto"/>
        <w:rPr>
          <w:b/>
          <w:color w:val="000000"/>
          <w:lang w:val="sv-SE"/>
        </w:rPr>
      </w:pPr>
      <w:r w:rsidRPr="00DC2BA7">
        <w:rPr>
          <w:b/>
          <w:color w:val="000000"/>
          <w:lang w:val="sv-SE"/>
        </w:rPr>
        <w:lastRenderedPageBreak/>
        <w:t>Destruktionsanvisningar</w:t>
      </w:r>
    </w:p>
    <w:p w14:paraId="439038AC" w14:textId="77777777" w:rsidR="00A840CB" w:rsidRPr="00DC2BA7" w:rsidRDefault="00A840CB" w:rsidP="00B057AB">
      <w:pPr>
        <w:keepNext/>
        <w:widowControl w:val="0"/>
        <w:numPr>
          <w:ilvl w:val="12"/>
          <w:numId w:val="0"/>
        </w:numPr>
        <w:tabs>
          <w:tab w:val="clear" w:pos="567"/>
        </w:tabs>
        <w:spacing w:line="240" w:lineRule="auto"/>
        <w:rPr>
          <w:color w:val="000000"/>
          <w:lang w:val="sv-SE"/>
        </w:rPr>
      </w:pPr>
    </w:p>
    <w:tbl>
      <w:tblPr>
        <w:tblW w:w="0" w:type="auto"/>
        <w:tblBorders>
          <w:insideH w:val="dotted" w:sz="4" w:space="0" w:color="auto"/>
        </w:tblBorders>
        <w:tblLayout w:type="fixed"/>
        <w:tblLook w:val="01E0" w:firstRow="1" w:lastRow="1" w:firstColumn="1" w:lastColumn="1" w:noHBand="0" w:noVBand="0"/>
      </w:tblPr>
      <w:tblGrid>
        <w:gridCol w:w="4649"/>
        <w:gridCol w:w="4650"/>
      </w:tblGrid>
      <w:tr w:rsidR="00211724" w14:paraId="4AF322ED" w14:textId="77777777" w:rsidTr="00BE2F43">
        <w:trPr>
          <w:cantSplit/>
        </w:trPr>
        <w:tc>
          <w:tcPr>
            <w:tcW w:w="4649" w:type="dxa"/>
            <w:shd w:val="clear" w:color="auto" w:fill="auto"/>
          </w:tcPr>
          <w:p w14:paraId="0EDB0537" w14:textId="77777777" w:rsidR="00A840CB" w:rsidRPr="00DC2BA7" w:rsidRDefault="00A840CB" w:rsidP="00B057AB">
            <w:pPr>
              <w:pStyle w:val="Table"/>
              <w:widowControl w:val="0"/>
              <w:tabs>
                <w:tab w:val="right" w:pos="4433"/>
              </w:tabs>
              <w:spacing w:before="0" w:after="0"/>
              <w:jc w:val="center"/>
              <w:rPr>
                <w:rFonts w:ascii="Times New Roman" w:hAnsi="Times New Roman"/>
                <w:sz w:val="22"/>
                <w:szCs w:val="22"/>
                <w:lang w:val="sv-SE"/>
              </w:rPr>
            </w:pPr>
          </w:p>
          <w:p w14:paraId="0363C396" w14:textId="77777777" w:rsidR="00A840CB" w:rsidRPr="00DC2BA7" w:rsidRDefault="00B60735" w:rsidP="00B057AB">
            <w:pPr>
              <w:pStyle w:val="Table"/>
              <w:widowControl w:val="0"/>
              <w:tabs>
                <w:tab w:val="right" w:pos="4433"/>
              </w:tabs>
              <w:spacing w:before="0" w:after="0"/>
              <w:jc w:val="center"/>
              <w:rPr>
                <w:rFonts w:ascii="Times New Roman" w:hAnsi="Times New Roman"/>
                <w:sz w:val="22"/>
                <w:szCs w:val="22"/>
                <w:lang w:val="sv-SE"/>
              </w:rPr>
            </w:pPr>
            <w:r w:rsidRPr="00DC2BA7">
              <w:rPr>
                <w:rFonts w:ascii="Times New Roman" w:hAnsi="Times New Roman"/>
                <w:noProof/>
                <w:snapToGrid/>
                <w:sz w:val="22"/>
                <w:szCs w:val="22"/>
              </w:rPr>
              <w:drawing>
                <wp:anchor distT="0" distB="0" distL="114300" distR="114300" simplePos="0" relativeHeight="251808768" behindDoc="0" locked="0" layoutInCell="1" allowOverlap="1" wp14:anchorId="42E0F648" wp14:editId="4B550451">
                  <wp:simplePos x="0" y="0"/>
                  <wp:positionH relativeFrom="character">
                    <wp:posOffset>-20320</wp:posOffset>
                  </wp:positionH>
                  <wp:positionV relativeFrom="line">
                    <wp:posOffset>18415</wp:posOffset>
                  </wp:positionV>
                  <wp:extent cx="1749425" cy="1900555"/>
                  <wp:effectExtent l="0" t="0" r="0" b="0"/>
                  <wp:wrapNone/>
                  <wp:docPr id="160" name="Picture 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 name="Picture 160"/>
                          <pic:cNvPicPr>
                            <a:picLocks noChangeAspect="1" noChangeArrowheads="1"/>
                          </pic:cNvPicPr>
                        </pic:nvPicPr>
                        <pic:blipFill>
                          <a:blip r:embed="rId35" cstate="print">
                            <a:extLst>
                              <a:ext uri="{28A0092B-C50C-407E-A947-70E740481C1C}">
                                <a14:useLocalDpi xmlns:a14="http://schemas.microsoft.com/office/drawing/2010/main" val="0"/>
                              </a:ext>
                            </a:extLst>
                          </a:blip>
                          <a:stretch>
                            <a:fillRect/>
                          </a:stretch>
                        </pic:blipFill>
                        <pic:spPr bwMode="auto">
                          <a:xfrm>
                            <a:off x="0" y="0"/>
                            <a:ext cx="1749425" cy="1900555"/>
                          </a:xfrm>
                          <a:prstGeom prst="rect">
                            <a:avLst/>
                          </a:prstGeom>
                          <a:noFill/>
                        </pic:spPr>
                      </pic:pic>
                    </a:graphicData>
                  </a:graphic>
                  <wp14:sizeRelH relativeFrom="page">
                    <wp14:pctWidth>0</wp14:pctWidth>
                  </wp14:sizeRelH>
                  <wp14:sizeRelV relativeFrom="page">
                    <wp14:pctHeight>0</wp14:pctHeight>
                  </wp14:sizeRelV>
                </wp:anchor>
              </w:drawing>
            </w:r>
            <w:r w:rsidRPr="00DC2BA7">
              <w:rPr>
                <w:rFonts w:ascii="Times New Roman" w:hAnsi="Times New Roman"/>
                <w:noProof/>
                <w:sz w:val="22"/>
                <w:szCs w:val="22"/>
              </w:rPr>
              <mc:AlternateContent>
                <mc:Choice Requires="wps">
                  <w:drawing>
                    <wp:inline distT="0" distB="0" distL="0" distR="0" wp14:anchorId="1793814D" wp14:editId="10D433B4">
                      <wp:extent cx="1752600" cy="1905000"/>
                      <wp:effectExtent l="0" t="0" r="0" b="0"/>
                      <wp:docPr id="1" name="AutoShape 22"/>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noChangeArrowheads="1"/>
                            </wps:cNvSpPr>
                            <wps:spPr bwMode="auto">
                              <a:xfrm>
                                <a:off x="0" y="0"/>
                                <a:ext cx="17526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wps:wsp>
                        </a:graphicData>
                      </a:graphic>
                    </wp:inline>
                  </w:drawing>
                </mc:Choice>
                <mc:Fallback>
                  <w:pict>
                    <v:rect w14:anchorId="755EDF67" id="AutoShape 22" o:spid="_x0000_s1026" style="width:138pt;height:150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RaPJzQEAAIYDAAAOAAAAZHJzL2Uyb0RvYy54bWysU9tu2zAMfR+wfxD0vtgOknY14hRDiw4D&#10;ugvQ7QMYWb5gtqiRSpzs60cpTZptb8NeBJGUDw8Pj1e3+3FQO0vco6t0Mcu1ss5g3bu20t++Prx5&#10;qxUHcDUM6GylD5b17fr1q9XkSzvHDofakhIQx+XkK92F4MssY9PZEXiG3jopNkgjBAmpzWqCSdDH&#10;IZvn+VU2IdWe0Fhmyd4fi3qd8JvGmvC5adgGNVRauIV0Ujo38czWKyhbAt/15pkG/AOLEXonTc9Q&#10;9xBAban/C2rsDSFjE2YGxwybpjc2zSDTFPkf0zx14G2aRcRhf5aJ/x+s+bR78l8oUmf/iOY7K4d3&#10;HbjWvmMv8slS9UuKCKfOQi0MiqhdNnkuzxgxYEFTm+kj1rJt2AZMsuwbGmMPGVjtk/qHs/p2H5SR&#10;ZHG9nF/lsiQjteImX+YSxB5Qnj73xOG9xVHFS6VJ+CV42D1yOD49PYndHD70w5BWPLjfEoIZM4l+&#10;ZBz9wuUG64OwJzzaRGwtlw7pp1aTWKTS/GMLZLUaPjhR4KZYLKKnUrBYXs8loMvK5rICzghUpYNW&#10;x+tdOPpw66lvuyT0SVFZdpr72ZjRTZdxIv7y+6x/AQAA//8DAFBLAwQUAAYACAAAACEAHDyuTtwA&#10;AAAFAQAADwAAAGRycy9kb3ducmV2LnhtbEyPQUvDQBCF70L/wzIFL2J3rVAlZlNKQSwilKba8zY7&#10;JqHZ2TS7TeK/d/SilwePN7z3TbocXSN67ELtScPdTIFAKrytqdTwvn++fQQRoiFrGk+o4QsDLLPJ&#10;VWoS6wfaYZ/HUnAJhcRoqGJsEylDUaEzYeZbJM4+fedMZNuV0nZm4HLXyLlSC+lMTbxQmRbXFRan&#10;/OI0DMW2P+zfXuT25rDxdN6c1/nHq9bX03H1BCLiGP+O4Qef0SFjpqO/kA2i0cCPxF/lbP6wYHvU&#10;cK+UApml8j999g0AAP//AwBQSwECLQAUAAYACAAAACEAtoM4kv4AAADhAQAAEwAAAAAAAAAAAAAA&#10;AAAAAAAAW0NvbnRlbnRfVHlwZXNdLnhtbFBLAQItABQABgAIAAAAIQA4/SH/1gAAAJQBAAALAAAA&#10;AAAAAAAAAAAAAC8BAABfcmVscy8ucmVsc1BLAQItABQABgAIAAAAIQCsRaPJzQEAAIYDAAAOAAAA&#10;AAAAAAAAAAAAAC4CAABkcnMvZTJvRG9jLnhtbFBLAQItABQABgAIAAAAIQAcPK5O3AAAAAUBAAAP&#10;AAAAAAAAAAAAAAAAACcEAABkcnMvZG93bnJldi54bWxQSwUGAAAAAAQABADzAAAAMAUAAAAA&#10;" filled="f" stroked="f">
                      <o:lock v:ext="edit" aspectratio="t"/>
                      <w10:anchorlock/>
                    </v:rect>
                  </w:pict>
                </mc:Fallback>
              </mc:AlternateContent>
            </w:r>
          </w:p>
          <w:p w14:paraId="2552F23D" w14:textId="77777777" w:rsidR="00A840CB" w:rsidRPr="00DC2BA7" w:rsidRDefault="00A840CB" w:rsidP="00B057AB">
            <w:pPr>
              <w:pStyle w:val="Table"/>
              <w:widowControl w:val="0"/>
              <w:tabs>
                <w:tab w:val="right" w:pos="4433"/>
              </w:tabs>
              <w:spacing w:before="0" w:after="0"/>
              <w:jc w:val="center"/>
              <w:rPr>
                <w:rFonts w:ascii="Times New Roman" w:hAnsi="Times New Roman"/>
                <w:sz w:val="22"/>
                <w:szCs w:val="22"/>
                <w:lang w:val="sv-SE"/>
              </w:rPr>
            </w:pPr>
          </w:p>
        </w:tc>
        <w:tc>
          <w:tcPr>
            <w:tcW w:w="4650" w:type="dxa"/>
            <w:shd w:val="clear" w:color="auto" w:fill="auto"/>
            <w:vAlign w:val="center"/>
          </w:tcPr>
          <w:p w14:paraId="7A23D018" w14:textId="77777777" w:rsidR="00A840CB" w:rsidRPr="003210B4" w:rsidRDefault="00B60735" w:rsidP="00B057AB">
            <w:pPr>
              <w:pStyle w:val="Text"/>
              <w:widowControl w:val="0"/>
              <w:spacing w:before="0"/>
              <w:jc w:val="left"/>
              <w:rPr>
                <w:sz w:val="22"/>
                <w:lang w:val="sv-SE"/>
              </w:rPr>
            </w:pPr>
            <w:r w:rsidRPr="00DC2BA7">
              <w:rPr>
                <w:sz w:val="22"/>
                <w:lang w:val="sv-SE"/>
              </w:rPr>
              <w:t xml:space="preserve">Kassera omedelbart den använda sprutan i en behållare för riskavfall (förslutningsbar, punktionssäker). För din och andras säkerhet och hälsa får nålar och sprutor aldrig återanvändas. </w:t>
            </w:r>
            <w:r w:rsidRPr="00DC2BA7">
              <w:rPr>
                <w:color w:val="000000"/>
                <w:sz w:val="22"/>
                <w:lang w:val="sv-SE"/>
              </w:rPr>
              <w:t>Ej använt läkemedel och avfall ska kasseras enligt gällande anvisningar.</w:t>
            </w:r>
            <w:r w:rsidRPr="00DC2BA7">
              <w:rPr>
                <w:sz w:val="22"/>
                <w:lang w:val="sv-SE"/>
              </w:rPr>
              <w:t xml:space="preserve"> Läkemedel ska inte kastas i avloppet eller bland hushållsavfall. Fråga apotekspersonalen hur man kasserar läkemedel som inte längre används. Dessa åtgärder är till för att skydda miljön.</w:t>
            </w:r>
          </w:p>
        </w:tc>
      </w:tr>
    </w:tbl>
    <w:p w14:paraId="6C8FC1D3" w14:textId="77777777" w:rsidR="00A840CB" w:rsidRPr="00777342" w:rsidRDefault="00A840CB" w:rsidP="00B057AB">
      <w:pPr>
        <w:widowControl w:val="0"/>
        <w:tabs>
          <w:tab w:val="clear" w:pos="567"/>
        </w:tabs>
        <w:autoSpaceDE w:val="0"/>
        <w:autoSpaceDN w:val="0"/>
        <w:adjustRightInd w:val="0"/>
        <w:spacing w:line="240" w:lineRule="auto"/>
        <w:ind w:right="120"/>
        <w:rPr>
          <w:color w:val="000000"/>
          <w:lang w:val="sv-SE"/>
        </w:rPr>
      </w:pPr>
    </w:p>
    <w:p w14:paraId="620BB2C9" w14:textId="77777777" w:rsidR="00D57536" w:rsidRDefault="00B60735">
      <w:pPr>
        <w:tabs>
          <w:tab w:val="clear" w:pos="567"/>
        </w:tabs>
        <w:spacing w:line="240" w:lineRule="auto"/>
        <w:rPr>
          <w:color w:val="000000"/>
          <w:lang w:val="sv-SE"/>
        </w:rPr>
      </w:pPr>
      <w:r>
        <w:rPr>
          <w:color w:val="000000"/>
          <w:lang w:val="sv-SE"/>
        </w:rPr>
        <w:br w:type="page"/>
      </w:r>
    </w:p>
    <w:p w14:paraId="75D6C207" w14:textId="77777777" w:rsidR="009722FB" w:rsidRPr="00DC2BA7" w:rsidRDefault="00B60735" w:rsidP="009722FB">
      <w:pPr>
        <w:spacing w:line="240" w:lineRule="auto"/>
        <w:jc w:val="center"/>
        <w:rPr>
          <w:b/>
          <w:caps/>
          <w:noProof/>
          <w:lang w:val="sv-SE"/>
        </w:rPr>
      </w:pPr>
      <w:r w:rsidRPr="00DC2BA7">
        <w:rPr>
          <w:b/>
          <w:noProof/>
          <w:szCs w:val="24"/>
          <w:lang w:val="sv-SE"/>
        </w:rPr>
        <w:lastRenderedPageBreak/>
        <w:t>Bipacksedel: Information till användaren</w:t>
      </w:r>
    </w:p>
    <w:p w14:paraId="4ADE6DCB" w14:textId="77777777" w:rsidR="009722FB" w:rsidRPr="00DC2BA7" w:rsidRDefault="009722FB" w:rsidP="009722FB">
      <w:pPr>
        <w:spacing w:line="240" w:lineRule="auto"/>
        <w:jc w:val="center"/>
        <w:rPr>
          <w:caps/>
          <w:noProof/>
          <w:lang w:val="sv-SE"/>
        </w:rPr>
      </w:pPr>
    </w:p>
    <w:p w14:paraId="5226EA46" w14:textId="77777777" w:rsidR="009722FB" w:rsidRDefault="00B60735" w:rsidP="009722FB">
      <w:pPr>
        <w:pStyle w:val="Text"/>
        <w:spacing w:before="0"/>
        <w:jc w:val="center"/>
        <w:rPr>
          <w:b/>
          <w:sz w:val="22"/>
          <w:lang w:val="sv-SE"/>
        </w:rPr>
      </w:pPr>
      <w:r w:rsidRPr="00DC2BA7">
        <w:rPr>
          <w:b/>
          <w:sz w:val="22"/>
          <w:lang w:val="sv-SE"/>
        </w:rPr>
        <w:t>Xolair 150 mg injektionsvätska, lösning i förfylld spruta</w:t>
      </w:r>
    </w:p>
    <w:p w14:paraId="39F65DFD" w14:textId="77777777" w:rsidR="0029684E" w:rsidRDefault="00B60735" w:rsidP="009722FB">
      <w:pPr>
        <w:pStyle w:val="Text"/>
        <w:spacing w:before="0"/>
        <w:jc w:val="center"/>
        <w:rPr>
          <w:bCs/>
          <w:sz w:val="22"/>
          <w:lang w:val="sv-SE"/>
        </w:rPr>
      </w:pPr>
      <w:r>
        <w:rPr>
          <w:bCs/>
          <w:sz w:val="22"/>
          <w:lang w:val="sv-SE"/>
        </w:rPr>
        <w:t>(förfylld spruta med 27 gauge fast nål, lila kolv)</w:t>
      </w:r>
    </w:p>
    <w:p w14:paraId="3B809597" w14:textId="77777777" w:rsidR="0029684E" w:rsidRDefault="00B60735" w:rsidP="0029684E">
      <w:pPr>
        <w:pStyle w:val="Text"/>
        <w:spacing w:before="0"/>
        <w:jc w:val="center"/>
        <w:rPr>
          <w:b/>
          <w:sz w:val="22"/>
          <w:lang w:val="sv-SE"/>
        </w:rPr>
      </w:pPr>
      <w:r w:rsidRPr="00DC2BA7">
        <w:rPr>
          <w:b/>
          <w:sz w:val="22"/>
          <w:lang w:val="sv-SE"/>
        </w:rPr>
        <w:t xml:space="preserve">Xolair </w:t>
      </w:r>
      <w:r>
        <w:rPr>
          <w:b/>
          <w:sz w:val="22"/>
          <w:lang w:val="sv-SE"/>
        </w:rPr>
        <w:t>30</w:t>
      </w:r>
      <w:r w:rsidRPr="00DC2BA7">
        <w:rPr>
          <w:b/>
          <w:sz w:val="22"/>
          <w:lang w:val="sv-SE"/>
        </w:rPr>
        <w:t>0 mg injektionsvätska, lösning i förfylld spruta</w:t>
      </w:r>
    </w:p>
    <w:p w14:paraId="1CFF8101" w14:textId="77777777" w:rsidR="009722FB" w:rsidRPr="00DC2BA7" w:rsidRDefault="00B60735" w:rsidP="009722FB">
      <w:pPr>
        <w:pStyle w:val="Text"/>
        <w:spacing w:before="0"/>
        <w:jc w:val="center"/>
        <w:rPr>
          <w:color w:val="000000"/>
          <w:sz w:val="22"/>
          <w:lang w:val="sv-SE"/>
        </w:rPr>
      </w:pPr>
      <w:r w:rsidRPr="00DC2BA7">
        <w:rPr>
          <w:color w:val="000000"/>
          <w:sz w:val="22"/>
          <w:lang w:val="sv-SE"/>
        </w:rPr>
        <w:t>omalizumab</w:t>
      </w:r>
    </w:p>
    <w:p w14:paraId="7512F346" w14:textId="77777777" w:rsidR="009722FB" w:rsidRPr="00DC2BA7" w:rsidRDefault="009722FB" w:rsidP="009722FB">
      <w:pPr>
        <w:spacing w:line="240" w:lineRule="auto"/>
        <w:jc w:val="center"/>
        <w:rPr>
          <w:noProof/>
          <w:lang w:val="sv-SE"/>
        </w:rPr>
      </w:pPr>
    </w:p>
    <w:p w14:paraId="730BBCFD" w14:textId="77777777" w:rsidR="009722FB" w:rsidRPr="00DC2BA7" w:rsidRDefault="00B60735" w:rsidP="009722FB">
      <w:pPr>
        <w:keepNext/>
        <w:widowControl w:val="0"/>
        <w:tabs>
          <w:tab w:val="clear" w:pos="567"/>
        </w:tabs>
        <w:spacing w:line="240" w:lineRule="auto"/>
        <w:rPr>
          <w:lang w:val="sv-SE"/>
        </w:rPr>
      </w:pPr>
      <w:r w:rsidRPr="00DC2BA7">
        <w:rPr>
          <w:b/>
          <w:bCs/>
          <w:lang w:val="sv-SE"/>
        </w:rPr>
        <w:t xml:space="preserve">Läs noga igenom denna bipacksedel innan du börjar använda detta läkemedel. </w:t>
      </w:r>
      <w:r w:rsidRPr="00DC2BA7">
        <w:rPr>
          <w:b/>
          <w:noProof/>
          <w:szCs w:val="24"/>
          <w:lang w:val="sv-SE"/>
        </w:rPr>
        <w:t>Den innehåller information som är viktig för dig.</w:t>
      </w:r>
    </w:p>
    <w:p w14:paraId="245E19CB"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lang w:val="sv-SE"/>
        </w:rPr>
        <w:t>Spara denna information, du kan behöva läsa den igen.</w:t>
      </w:r>
    </w:p>
    <w:p w14:paraId="4910392B"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lang w:val="sv-SE"/>
        </w:rPr>
        <w:t>Om du har ytterligare frågor vänd dig till läkare, apotekspersonal eller sjuksköterska.</w:t>
      </w:r>
    </w:p>
    <w:p w14:paraId="0E6DF7D9"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lang w:val="sv-SE"/>
        </w:rPr>
        <w:t>Detta läkemedel har ordinerats enbart åt dig. Ge det inte till andra. Det kan skada dem, även om de uppvisar sjukdomstecken som liknar dina.</w:t>
      </w:r>
    </w:p>
    <w:p w14:paraId="2BC9EF6A"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noProof/>
          <w:lang w:val="sv-SE"/>
        </w:rPr>
        <w:t>Om du får biverkningar, tala med läkare,</w:t>
      </w:r>
      <w:r w:rsidRPr="00DC2BA7">
        <w:rPr>
          <w:lang w:val="sv-SE"/>
        </w:rPr>
        <w:t xml:space="preserve"> apotekspersonal eller sjuksköterska</w:t>
      </w:r>
      <w:r w:rsidRPr="00DC2BA7">
        <w:rPr>
          <w:noProof/>
          <w:lang w:val="sv-SE"/>
        </w:rPr>
        <w:t xml:space="preserve">. </w:t>
      </w:r>
      <w:r w:rsidRPr="00DC2BA7">
        <w:rPr>
          <w:noProof/>
          <w:szCs w:val="24"/>
          <w:lang w:val="sv-SE"/>
        </w:rPr>
        <w:t>Detta gäller</w:t>
      </w:r>
      <w:r w:rsidRPr="00DC2BA7">
        <w:rPr>
          <w:noProof/>
          <w:color w:val="FF0000"/>
          <w:szCs w:val="24"/>
          <w:lang w:val="sv-SE"/>
        </w:rPr>
        <w:t xml:space="preserve"> </w:t>
      </w:r>
      <w:r w:rsidRPr="00DC2BA7">
        <w:rPr>
          <w:noProof/>
          <w:szCs w:val="24"/>
          <w:lang w:val="sv-SE"/>
        </w:rPr>
        <w:t>även</w:t>
      </w:r>
      <w:r w:rsidRPr="00DC2BA7">
        <w:rPr>
          <w:noProof/>
          <w:color w:val="000000"/>
          <w:szCs w:val="24"/>
          <w:lang w:val="sv-SE"/>
        </w:rPr>
        <w:t xml:space="preserve"> </w:t>
      </w:r>
      <w:r w:rsidRPr="00DC2BA7">
        <w:rPr>
          <w:noProof/>
          <w:szCs w:val="24"/>
          <w:lang w:val="sv-SE"/>
        </w:rPr>
        <w:t>eventuella biverkningar som inte nämns i denna information.</w:t>
      </w:r>
      <w:r w:rsidRPr="00DC2BA7">
        <w:rPr>
          <w:noProof/>
          <w:lang w:val="sv-SE"/>
        </w:rPr>
        <w:t xml:space="preserve"> </w:t>
      </w:r>
      <w:r w:rsidRPr="00DC2BA7">
        <w:rPr>
          <w:noProof/>
        </w:rPr>
        <w:t>Se avsnitt 4.</w:t>
      </w:r>
    </w:p>
    <w:p w14:paraId="7CF27618" w14:textId="77777777" w:rsidR="009722FB" w:rsidRPr="00DC2BA7" w:rsidRDefault="009722FB" w:rsidP="009722FB">
      <w:pPr>
        <w:widowControl w:val="0"/>
        <w:numPr>
          <w:ilvl w:val="12"/>
          <w:numId w:val="0"/>
        </w:numPr>
        <w:tabs>
          <w:tab w:val="clear" w:pos="567"/>
        </w:tabs>
        <w:spacing w:line="240" w:lineRule="auto"/>
        <w:ind w:right="-2"/>
        <w:rPr>
          <w:lang w:val="sv-SE"/>
        </w:rPr>
      </w:pPr>
    </w:p>
    <w:p w14:paraId="7CA96695" w14:textId="77777777" w:rsidR="009722FB" w:rsidRPr="00DC2BA7" w:rsidRDefault="00B60735" w:rsidP="009722FB">
      <w:pPr>
        <w:keepNext/>
        <w:widowControl w:val="0"/>
        <w:tabs>
          <w:tab w:val="clear" w:pos="567"/>
        </w:tabs>
        <w:spacing w:line="240" w:lineRule="auto"/>
        <w:rPr>
          <w:b/>
          <w:bCs/>
          <w:lang w:val="sv-SE"/>
        </w:rPr>
      </w:pPr>
      <w:r w:rsidRPr="00DC2BA7">
        <w:rPr>
          <w:b/>
          <w:bCs/>
          <w:lang w:val="sv-SE"/>
        </w:rPr>
        <w:t>I denna bipacksedel finns information om följande:</w:t>
      </w:r>
    </w:p>
    <w:p w14:paraId="09D169AE"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1.</w:t>
      </w:r>
      <w:r w:rsidRPr="00DC2BA7">
        <w:rPr>
          <w:lang w:val="sv-SE"/>
        </w:rPr>
        <w:tab/>
        <w:t>Vad Xolair är och vad det används för</w:t>
      </w:r>
    </w:p>
    <w:p w14:paraId="41CFDBF4"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2.</w:t>
      </w:r>
      <w:r w:rsidRPr="00DC2BA7">
        <w:rPr>
          <w:lang w:val="sv-SE"/>
        </w:rPr>
        <w:tab/>
        <w:t>Vad du behöver veta innan du använder Xolair</w:t>
      </w:r>
    </w:p>
    <w:p w14:paraId="5E35EBC4"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3.</w:t>
      </w:r>
      <w:r w:rsidRPr="00DC2BA7">
        <w:rPr>
          <w:lang w:val="sv-SE"/>
        </w:rPr>
        <w:tab/>
        <w:t>Hur du använder Xolair</w:t>
      </w:r>
    </w:p>
    <w:p w14:paraId="55A2AD05"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4.</w:t>
      </w:r>
      <w:r w:rsidRPr="00DC2BA7">
        <w:rPr>
          <w:lang w:val="sv-SE"/>
        </w:rPr>
        <w:tab/>
        <w:t>Eventuella biverkningar</w:t>
      </w:r>
    </w:p>
    <w:p w14:paraId="5CD48B75"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5.</w:t>
      </w:r>
      <w:r w:rsidRPr="00DC2BA7">
        <w:rPr>
          <w:lang w:val="sv-SE"/>
        </w:rPr>
        <w:tab/>
        <w:t>Hur Xolair ska förvaras</w:t>
      </w:r>
    </w:p>
    <w:p w14:paraId="60F6DDE5"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6.</w:t>
      </w:r>
      <w:r w:rsidRPr="00DC2BA7">
        <w:rPr>
          <w:lang w:val="sv-SE"/>
        </w:rPr>
        <w:tab/>
      </w:r>
      <w:r w:rsidRPr="00DC2BA7">
        <w:rPr>
          <w:noProof/>
          <w:szCs w:val="24"/>
          <w:lang w:val="sv-SE"/>
        </w:rPr>
        <w:t xml:space="preserve">Förpackningens innehåll och </w:t>
      </w:r>
      <w:r w:rsidRPr="00DC2BA7">
        <w:rPr>
          <w:lang w:val="sv-SE"/>
        </w:rPr>
        <w:t>övriga upplysningar</w:t>
      </w:r>
    </w:p>
    <w:p w14:paraId="79AB8496" w14:textId="77777777" w:rsidR="009722FB" w:rsidRPr="00DC2BA7" w:rsidRDefault="009722FB" w:rsidP="00535973">
      <w:pPr>
        <w:widowControl w:val="0"/>
        <w:numPr>
          <w:ilvl w:val="12"/>
          <w:numId w:val="0"/>
        </w:numPr>
        <w:tabs>
          <w:tab w:val="clear" w:pos="567"/>
        </w:tabs>
        <w:spacing w:line="240" w:lineRule="auto"/>
        <w:ind w:right="-2"/>
        <w:rPr>
          <w:lang w:val="sv-SE"/>
        </w:rPr>
      </w:pPr>
    </w:p>
    <w:p w14:paraId="440A6BFF" w14:textId="77777777" w:rsidR="009722FB" w:rsidRPr="00DC2BA7" w:rsidRDefault="009722FB" w:rsidP="00535973">
      <w:pPr>
        <w:widowControl w:val="0"/>
        <w:numPr>
          <w:ilvl w:val="12"/>
          <w:numId w:val="0"/>
        </w:numPr>
        <w:tabs>
          <w:tab w:val="clear" w:pos="567"/>
        </w:tabs>
        <w:spacing w:line="240" w:lineRule="auto"/>
        <w:ind w:right="-2"/>
        <w:rPr>
          <w:lang w:val="sv-SE"/>
        </w:rPr>
      </w:pPr>
    </w:p>
    <w:p w14:paraId="5EDDF911" w14:textId="77777777" w:rsidR="009722FB" w:rsidRPr="00DC2BA7" w:rsidRDefault="00B60735" w:rsidP="00535973">
      <w:pPr>
        <w:keepNext/>
        <w:widowControl w:val="0"/>
        <w:numPr>
          <w:ilvl w:val="12"/>
          <w:numId w:val="0"/>
        </w:numPr>
        <w:tabs>
          <w:tab w:val="clear" w:pos="567"/>
        </w:tabs>
        <w:spacing w:line="240" w:lineRule="auto"/>
        <w:ind w:left="567" w:hanging="567"/>
        <w:rPr>
          <w:lang w:val="sv-SE"/>
        </w:rPr>
      </w:pPr>
      <w:r w:rsidRPr="00DC2BA7">
        <w:rPr>
          <w:b/>
          <w:bCs/>
          <w:lang w:val="sv-SE"/>
        </w:rPr>
        <w:t>1.</w:t>
      </w:r>
      <w:r w:rsidRPr="00DC2BA7">
        <w:rPr>
          <w:b/>
          <w:bCs/>
          <w:lang w:val="sv-SE"/>
        </w:rPr>
        <w:tab/>
      </w:r>
      <w:r w:rsidRPr="00DC2BA7">
        <w:rPr>
          <w:b/>
          <w:noProof/>
          <w:szCs w:val="24"/>
          <w:lang w:val="sv-SE"/>
        </w:rPr>
        <w:t>Vad Xolair är och vad det används</w:t>
      </w:r>
      <w:r w:rsidRPr="00DC2BA7">
        <w:rPr>
          <w:b/>
          <w:szCs w:val="24"/>
          <w:lang w:val="sv-SE"/>
        </w:rPr>
        <w:t xml:space="preserve"> för</w:t>
      </w:r>
    </w:p>
    <w:p w14:paraId="04A8DC71" w14:textId="77777777" w:rsidR="009722FB" w:rsidRPr="00DC2BA7" w:rsidRDefault="009722FB" w:rsidP="00535973">
      <w:pPr>
        <w:keepNext/>
        <w:widowControl w:val="0"/>
        <w:numPr>
          <w:ilvl w:val="12"/>
          <w:numId w:val="0"/>
        </w:numPr>
        <w:tabs>
          <w:tab w:val="clear" w:pos="567"/>
        </w:tabs>
        <w:spacing w:line="240" w:lineRule="auto"/>
        <w:rPr>
          <w:lang w:val="sv-SE"/>
        </w:rPr>
      </w:pPr>
    </w:p>
    <w:p w14:paraId="5D1D97AB" w14:textId="77777777" w:rsidR="009722FB" w:rsidRPr="00DC2BA7" w:rsidRDefault="00B60735" w:rsidP="00535973">
      <w:pPr>
        <w:pStyle w:val="Char2"/>
        <w:spacing w:before="0"/>
        <w:jc w:val="left"/>
        <w:rPr>
          <w:sz w:val="22"/>
          <w:szCs w:val="22"/>
          <w:lang w:val="sv-SE"/>
        </w:rPr>
      </w:pPr>
      <w:r w:rsidRPr="00DC2BA7">
        <w:rPr>
          <w:sz w:val="22"/>
          <w:szCs w:val="22"/>
          <w:lang w:val="sv-SE"/>
        </w:rPr>
        <w:t>Xolair innehåller den aktiva substansen omalizumab, ett konstgjort protein som liknar de naturliga proteiner som produceras i kroppen. Det tillhör en grupp läkemedel som kallas monoklonala antikroppar.</w:t>
      </w:r>
    </w:p>
    <w:p w14:paraId="535052F0" w14:textId="77777777" w:rsidR="009722FB" w:rsidRPr="00DC2BA7" w:rsidRDefault="009722FB" w:rsidP="00535973">
      <w:pPr>
        <w:pStyle w:val="Char2"/>
        <w:spacing w:before="0"/>
        <w:jc w:val="left"/>
        <w:rPr>
          <w:sz w:val="22"/>
          <w:szCs w:val="22"/>
          <w:lang w:val="sv-SE"/>
        </w:rPr>
      </w:pPr>
    </w:p>
    <w:p w14:paraId="4B8A9688" w14:textId="77777777" w:rsidR="009722FB" w:rsidRPr="00DC2BA7" w:rsidRDefault="00B60735" w:rsidP="00535973">
      <w:pPr>
        <w:pStyle w:val="Char2"/>
        <w:keepNext/>
        <w:spacing w:before="0"/>
        <w:jc w:val="left"/>
        <w:rPr>
          <w:sz w:val="22"/>
          <w:szCs w:val="22"/>
          <w:lang w:val="sv-SE"/>
        </w:rPr>
      </w:pPr>
      <w:r w:rsidRPr="00DC2BA7">
        <w:rPr>
          <w:sz w:val="22"/>
          <w:szCs w:val="22"/>
          <w:lang w:val="sv-SE"/>
        </w:rPr>
        <w:t>Xolair används för behandling av:</w:t>
      </w:r>
    </w:p>
    <w:p w14:paraId="1EBDB4FA" w14:textId="77777777" w:rsidR="009722FB" w:rsidRPr="00DC2BA7" w:rsidRDefault="00B60735" w:rsidP="00535973">
      <w:pPr>
        <w:pStyle w:val="Char2"/>
        <w:numPr>
          <w:ilvl w:val="0"/>
          <w:numId w:val="56"/>
        </w:numPr>
        <w:spacing w:before="0"/>
        <w:ind w:left="567" w:hanging="567"/>
        <w:jc w:val="left"/>
        <w:rPr>
          <w:sz w:val="22"/>
          <w:szCs w:val="22"/>
          <w:lang w:val="sv-SE"/>
        </w:rPr>
      </w:pPr>
      <w:r w:rsidRPr="00DC2BA7">
        <w:rPr>
          <w:sz w:val="22"/>
          <w:szCs w:val="22"/>
          <w:lang w:val="sv-SE"/>
        </w:rPr>
        <w:t>allergisk astma</w:t>
      </w:r>
    </w:p>
    <w:p w14:paraId="6ED49EED" w14:textId="77777777" w:rsidR="009722FB" w:rsidRPr="00DC2BA7" w:rsidRDefault="00B60735" w:rsidP="00535973">
      <w:pPr>
        <w:pStyle w:val="Text"/>
        <w:widowControl w:val="0"/>
        <w:numPr>
          <w:ilvl w:val="0"/>
          <w:numId w:val="56"/>
        </w:numPr>
        <w:spacing w:before="0"/>
        <w:ind w:left="567" w:hanging="567"/>
        <w:jc w:val="left"/>
        <w:rPr>
          <w:sz w:val="22"/>
          <w:lang w:val="sv-SE"/>
        </w:rPr>
      </w:pPr>
      <w:r w:rsidRPr="00DC2BA7">
        <w:rPr>
          <w:sz w:val="22"/>
          <w:lang w:val="sv-SE"/>
        </w:rPr>
        <w:t>kronisk inflammation i näsa och bihålor (rinosinuit) med näspolyper</w:t>
      </w:r>
    </w:p>
    <w:p w14:paraId="6DE1EE92" w14:textId="77777777" w:rsidR="009722FB" w:rsidRPr="00DC2BA7" w:rsidRDefault="00B60735" w:rsidP="00535973">
      <w:pPr>
        <w:pStyle w:val="Char2"/>
        <w:numPr>
          <w:ilvl w:val="0"/>
          <w:numId w:val="56"/>
        </w:numPr>
        <w:spacing w:before="0"/>
        <w:ind w:left="567" w:hanging="567"/>
        <w:jc w:val="left"/>
        <w:rPr>
          <w:sz w:val="22"/>
          <w:szCs w:val="22"/>
          <w:lang w:val="sv-SE"/>
        </w:rPr>
      </w:pPr>
      <w:r w:rsidRPr="00DC2BA7">
        <w:rPr>
          <w:sz w:val="22"/>
          <w:szCs w:val="22"/>
          <w:lang w:val="sv-SE"/>
        </w:rPr>
        <w:t>kronisk spontan urtikaria.</w:t>
      </w:r>
    </w:p>
    <w:p w14:paraId="0F8A3647" w14:textId="77777777" w:rsidR="009722FB" w:rsidRPr="00DC2BA7" w:rsidRDefault="009722FB" w:rsidP="00535973">
      <w:pPr>
        <w:pStyle w:val="Char2"/>
        <w:spacing w:before="0"/>
        <w:jc w:val="left"/>
        <w:rPr>
          <w:sz w:val="22"/>
          <w:szCs w:val="22"/>
          <w:lang w:val="sv-SE"/>
        </w:rPr>
      </w:pPr>
    </w:p>
    <w:p w14:paraId="4450F02C" w14:textId="77777777" w:rsidR="009722FB" w:rsidRPr="00DC2BA7" w:rsidRDefault="00B60735" w:rsidP="00535973">
      <w:pPr>
        <w:pStyle w:val="Text"/>
        <w:keepNext/>
        <w:widowControl w:val="0"/>
        <w:spacing w:before="0"/>
        <w:jc w:val="left"/>
        <w:rPr>
          <w:bCs/>
          <w:sz w:val="22"/>
          <w:u w:val="single"/>
          <w:lang w:val="sv-SE"/>
        </w:rPr>
      </w:pPr>
      <w:r w:rsidRPr="00DC2BA7">
        <w:rPr>
          <w:bCs/>
          <w:sz w:val="22"/>
          <w:u w:val="single"/>
          <w:lang w:val="sv-SE"/>
        </w:rPr>
        <w:t>Allergisk astma</w:t>
      </w:r>
    </w:p>
    <w:p w14:paraId="701AB288" w14:textId="77777777" w:rsidR="009722FB" w:rsidRPr="00DC2BA7" w:rsidRDefault="00B60735" w:rsidP="00535973">
      <w:pPr>
        <w:pStyle w:val="Char2"/>
        <w:spacing w:before="0"/>
        <w:jc w:val="left"/>
        <w:rPr>
          <w:sz w:val="22"/>
          <w:szCs w:val="22"/>
          <w:lang w:val="sv-SE"/>
        </w:rPr>
      </w:pPr>
      <w:r w:rsidRPr="00DC2BA7">
        <w:rPr>
          <w:sz w:val="22"/>
          <w:szCs w:val="22"/>
          <w:lang w:val="sv-SE"/>
        </w:rPr>
        <w:t>Detta läkemedel används för att förhindra försämring av astma genom att kontrollera symtomen vid svår allergisk astma hos vuxna, ungdomar och barn (från 6 års ålder) som redan tar annan astmamedicin, men vars astmasymtom inte är välkontrollerade trots läkemedel som t ex hög dos inhalationssteroid och beta-stimulerare för inandning.</w:t>
      </w:r>
    </w:p>
    <w:p w14:paraId="4B3FF07C" w14:textId="77777777" w:rsidR="009722FB" w:rsidRPr="00DC2BA7" w:rsidRDefault="009722FB" w:rsidP="00535973">
      <w:pPr>
        <w:pStyle w:val="Char2"/>
        <w:spacing w:before="0"/>
        <w:jc w:val="left"/>
        <w:rPr>
          <w:sz w:val="22"/>
          <w:szCs w:val="22"/>
          <w:lang w:val="sv-SE"/>
        </w:rPr>
      </w:pPr>
    </w:p>
    <w:p w14:paraId="6EF9A03B"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Kronisk inflammation i nästa och bihålor med näspolyper</w:t>
      </w:r>
    </w:p>
    <w:p w14:paraId="7984F9CE" w14:textId="77777777" w:rsidR="009722FB" w:rsidRPr="00DC2BA7" w:rsidRDefault="00B60735" w:rsidP="00535973">
      <w:pPr>
        <w:pStyle w:val="Char2"/>
        <w:spacing w:before="0"/>
        <w:jc w:val="left"/>
        <w:rPr>
          <w:sz w:val="22"/>
          <w:szCs w:val="22"/>
          <w:lang w:val="sv-SE"/>
        </w:rPr>
      </w:pPr>
      <w:r w:rsidRPr="00DC2BA7">
        <w:rPr>
          <w:sz w:val="22"/>
          <w:szCs w:val="22"/>
          <w:lang w:val="sv-SE"/>
        </w:rPr>
        <w:t>Detta läkemedel används för att behandla kronisk inflammation i näsa och bihålor med näspolyper hos vuxna (från 18 års ålder) som redan använder en kortikosterioid som tas i näsan (kortisonnässpray), men vars symtom inte är välkontrollerade. Näspolyper är små utväxter på näsans slemhinna. Xolair hjälper till att minska storleken på polyperna och förbättrar symtom såsom nästäppa, försämrat luktsinne, slem i bakre delen av svalget och rinnande näsa.</w:t>
      </w:r>
    </w:p>
    <w:p w14:paraId="7D705622" w14:textId="77777777" w:rsidR="009722FB" w:rsidRPr="00DC2BA7" w:rsidRDefault="009722FB" w:rsidP="00535973">
      <w:pPr>
        <w:pStyle w:val="Char2"/>
        <w:spacing w:before="0"/>
        <w:jc w:val="left"/>
        <w:rPr>
          <w:sz w:val="22"/>
          <w:szCs w:val="22"/>
          <w:lang w:val="sv-SE"/>
        </w:rPr>
      </w:pPr>
    </w:p>
    <w:p w14:paraId="59A551C2" w14:textId="77777777" w:rsidR="009722FB" w:rsidRPr="00DC2BA7" w:rsidRDefault="00B60735" w:rsidP="00535973">
      <w:pPr>
        <w:pStyle w:val="Text"/>
        <w:keepNext/>
        <w:widowControl w:val="0"/>
        <w:spacing w:before="0"/>
        <w:jc w:val="left"/>
        <w:rPr>
          <w:bCs/>
          <w:sz w:val="22"/>
          <w:u w:val="single"/>
          <w:lang w:val="sv-SE"/>
        </w:rPr>
      </w:pPr>
      <w:r w:rsidRPr="00DC2BA7">
        <w:rPr>
          <w:bCs/>
          <w:sz w:val="22"/>
          <w:u w:val="single"/>
          <w:lang w:val="sv-SE"/>
        </w:rPr>
        <w:t>Kronisk spontan urtikaria</w:t>
      </w:r>
    </w:p>
    <w:p w14:paraId="363E5F9C" w14:textId="77777777" w:rsidR="009722FB" w:rsidRPr="00DC2BA7" w:rsidRDefault="00B60735" w:rsidP="00535973">
      <w:pPr>
        <w:pStyle w:val="Char2"/>
        <w:spacing w:before="0"/>
        <w:jc w:val="left"/>
        <w:rPr>
          <w:sz w:val="22"/>
          <w:szCs w:val="22"/>
          <w:lang w:val="sv-SE"/>
        </w:rPr>
      </w:pPr>
      <w:r w:rsidRPr="00DC2BA7">
        <w:rPr>
          <w:sz w:val="22"/>
          <w:szCs w:val="22"/>
          <w:lang w:val="sv-SE"/>
        </w:rPr>
        <w:t>Detta läkemedel används för att behandla kronisk spontan urtikaria hos vuxna och ungdomar (från 12 års ålder) som redan får antihistamin, men vars symtom inte är välkontrollerade.</w:t>
      </w:r>
    </w:p>
    <w:p w14:paraId="11E6BF3D" w14:textId="77777777" w:rsidR="009722FB" w:rsidRPr="00DC2BA7" w:rsidRDefault="009722FB" w:rsidP="00535973">
      <w:pPr>
        <w:pStyle w:val="Char2"/>
        <w:spacing w:before="0"/>
        <w:jc w:val="left"/>
        <w:rPr>
          <w:sz w:val="22"/>
          <w:szCs w:val="22"/>
          <w:lang w:val="sv-SE"/>
        </w:rPr>
      </w:pPr>
    </w:p>
    <w:p w14:paraId="5C433949" w14:textId="77777777" w:rsidR="009722FB" w:rsidRPr="00DC2BA7" w:rsidRDefault="00B60735" w:rsidP="00535973">
      <w:pPr>
        <w:pStyle w:val="Char2"/>
        <w:spacing w:before="0"/>
        <w:jc w:val="left"/>
        <w:rPr>
          <w:sz w:val="22"/>
          <w:szCs w:val="22"/>
          <w:lang w:val="sv-SE"/>
        </w:rPr>
      </w:pPr>
      <w:r w:rsidRPr="00DC2BA7">
        <w:rPr>
          <w:sz w:val="22"/>
          <w:szCs w:val="22"/>
          <w:lang w:val="sv-SE"/>
        </w:rPr>
        <w:t>Xolair verkar genom att blockera ett ämne som kallas IgE (förkortning för immunoglobulin E) som produceras i kroppen. IgE bidrar till en typ av inflammation som spelar en nyckelroll för att allergisk astma, kronisk inflammation i näsa och bihålor med näspolyper och kronisk spontan urtikaria ska uppkomma.</w:t>
      </w:r>
    </w:p>
    <w:p w14:paraId="19F99338" w14:textId="77777777" w:rsidR="009722FB" w:rsidRPr="00DC2BA7" w:rsidRDefault="009722FB" w:rsidP="009722FB">
      <w:pPr>
        <w:pStyle w:val="Char2"/>
        <w:spacing w:before="0"/>
        <w:jc w:val="left"/>
        <w:rPr>
          <w:sz w:val="22"/>
          <w:szCs w:val="22"/>
          <w:lang w:val="sv-SE"/>
        </w:rPr>
      </w:pPr>
    </w:p>
    <w:p w14:paraId="16917BD3" w14:textId="77777777" w:rsidR="009722FB" w:rsidRPr="00DC2BA7" w:rsidRDefault="009722FB" w:rsidP="009722FB">
      <w:pPr>
        <w:pStyle w:val="Char2"/>
        <w:spacing w:before="0"/>
        <w:jc w:val="left"/>
        <w:rPr>
          <w:sz w:val="22"/>
          <w:szCs w:val="22"/>
          <w:lang w:val="sv-SE"/>
        </w:rPr>
      </w:pPr>
    </w:p>
    <w:p w14:paraId="66481522" w14:textId="77777777" w:rsidR="009722FB" w:rsidRPr="00DC2BA7" w:rsidRDefault="00B60735" w:rsidP="009722FB">
      <w:pPr>
        <w:keepNext/>
        <w:widowControl w:val="0"/>
        <w:numPr>
          <w:ilvl w:val="12"/>
          <w:numId w:val="0"/>
        </w:numPr>
        <w:tabs>
          <w:tab w:val="clear" w:pos="567"/>
        </w:tabs>
        <w:spacing w:line="240" w:lineRule="auto"/>
        <w:ind w:left="567" w:right="-2" w:hanging="567"/>
        <w:rPr>
          <w:lang w:val="sv-SE"/>
        </w:rPr>
      </w:pPr>
      <w:r w:rsidRPr="00DC2BA7">
        <w:rPr>
          <w:b/>
          <w:bCs/>
          <w:lang w:val="sv-SE"/>
        </w:rPr>
        <w:t>2.</w:t>
      </w:r>
      <w:r w:rsidRPr="00DC2BA7">
        <w:rPr>
          <w:b/>
          <w:bCs/>
          <w:lang w:val="sv-SE"/>
        </w:rPr>
        <w:tab/>
      </w:r>
      <w:r w:rsidRPr="00DC2BA7">
        <w:rPr>
          <w:b/>
          <w:noProof/>
          <w:szCs w:val="24"/>
          <w:lang w:val="sv-SE"/>
        </w:rPr>
        <w:t>Vad du behöver veta innan du använder Xolair</w:t>
      </w:r>
    </w:p>
    <w:p w14:paraId="765F9E21" w14:textId="77777777" w:rsidR="009722FB" w:rsidRPr="00DC2BA7" w:rsidRDefault="009722FB" w:rsidP="009722FB">
      <w:pPr>
        <w:pStyle w:val="Char2"/>
        <w:keepNext/>
        <w:spacing w:before="0"/>
        <w:jc w:val="left"/>
        <w:rPr>
          <w:sz w:val="22"/>
          <w:szCs w:val="22"/>
          <w:lang w:val="sv-SE"/>
        </w:rPr>
      </w:pPr>
    </w:p>
    <w:p w14:paraId="4D423D97"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Använd inte Xolair</w:t>
      </w:r>
    </w:p>
    <w:p w14:paraId="0141AF63" w14:textId="77777777" w:rsidR="009722FB" w:rsidRPr="00DC2BA7" w:rsidRDefault="00B60735" w:rsidP="009722FB">
      <w:pPr>
        <w:pStyle w:val="Char2"/>
        <w:keepNext/>
        <w:spacing w:before="0"/>
        <w:ind w:left="567" w:hanging="567"/>
        <w:jc w:val="left"/>
        <w:rPr>
          <w:sz w:val="22"/>
          <w:szCs w:val="22"/>
          <w:lang w:val="sv-SE"/>
        </w:rPr>
      </w:pPr>
      <w:r w:rsidRPr="00DC2BA7">
        <w:rPr>
          <w:sz w:val="22"/>
          <w:szCs w:val="22"/>
          <w:lang w:val="sv-SE"/>
        </w:rPr>
        <w:t>-</w:t>
      </w:r>
      <w:r w:rsidRPr="00DC2BA7">
        <w:rPr>
          <w:sz w:val="22"/>
          <w:szCs w:val="22"/>
          <w:lang w:val="sv-SE"/>
        </w:rPr>
        <w:tab/>
        <w:t>om du är allergisk mot omalizumab eller något annat innehållsämne i detta läkemedel (anges i avsnitt 6).</w:t>
      </w:r>
    </w:p>
    <w:p w14:paraId="4FF22129" w14:textId="77777777" w:rsidR="009722FB" w:rsidRPr="00DC2BA7" w:rsidRDefault="00B60735" w:rsidP="009722FB">
      <w:pPr>
        <w:pStyle w:val="Char2"/>
        <w:spacing w:before="0"/>
        <w:jc w:val="left"/>
        <w:rPr>
          <w:sz w:val="22"/>
          <w:szCs w:val="22"/>
          <w:lang w:val="sv-SE"/>
        </w:rPr>
      </w:pPr>
      <w:r w:rsidRPr="00DC2BA7">
        <w:rPr>
          <w:sz w:val="22"/>
          <w:szCs w:val="22"/>
          <w:lang w:val="sv-SE"/>
        </w:rPr>
        <w:t>Om du tror att du kan vara allergisk mot något av innehållsämnena ska du berätta det för läkaren, eftersom du då inte bör använda Xolair.</w:t>
      </w:r>
    </w:p>
    <w:p w14:paraId="16EF0494" w14:textId="77777777" w:rsidR="009722FB" w:rsidRPr="00DC2BA7" w:rsidRDefault="009722FB" w:rsidP="009722FB">
      <w:pPr>
        <w:pStyle w:val="Char2"/>
        <w:spacing w:before="0"/>
        <w:jc w:val="left"/>
        <w:rPr>
          <w:sz w:val="22"/>
          <w:szCs w:val="22"/>
          <w:lang w:val="sv-SE"/>
        </w:rPr>
      </w:pPr>
    </w:p>
    <w:p w14:paraId="6A8F692C"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Varningar och försiktighet</w:t>
      </w:r>
    </w:p>
    <w:p w14:paraId="1AC29ACC" w14:textId="77777777" w:rsidR="009722FB" w:rsidRPr="00DC2BA7" w:rsidRDefault="00B60735" w:rsidP="009722FB">
      <w:pPr>
        <w:keepNext/>
        <w:numPr>
          <w:ilvl w:val="12"/>
          <w:numId w:val="0"/>
        </w:numPr>
        <w:spacing w:line="240" w:lineRule="auto"/>
        <w:rPr>
          <w:noProof/>
          <w:lang w:val="sv-SE"/>
        </w:rPr>
      </w:pPr>
      <w:r w:rsidRPr="00DC2BA7">
        <w:rPr>
          <w:noProof/>
          <w:lang w:val="sv-SE"/>
        </w:rPr>
        <w:t>Tala med läkare innan du använder Xolair:</w:t>
      </w:r>
    </w:p>
    <w:p w14:paraId="36B94779"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har njur- eller leverproblem</w:t>
      </w:r>
    </w:p>
    <w:p w14:paraId="7CF7ABBE"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har en sjukdom där ditt eget immunsystem angriper delar av kroppen (autoimmun sjukdom)</w:t>
      </w:r>
    </w:p>
    <w:p w14:paraId="4484A078"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reser till ett område där infektioner orsakade av parasiter är vanliga - Xolair kan försvaga din motståndskraft mot sådana infektioner</w:t>
      </w:r>
    </w:p>
    <w:p w14:paraId="2F0CEC98"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tidigare har haft en svår allergisk reaktion (anafylaktisk reaktion) t ex till följd av läkemedel, insektsbett eller födoämne</w:t>
      </w:r>
    </w:p>
    <w:p w14:paraId="1104C7DA" w14:textId="77777777" w:rsidR="009722FB" w:rsidRPr="00DC2BA7" w:rsidRDefault="009722FB" w:rsidP="009722FB">
      <w:pPr>
        <w:pStyle w:val="Char2"/>
        <w:spacing w:before="0"/>
        <w:jc w:val="left"/>
        <w:rPr>
          <w:sz w:val="22"/>
          <w:szCs w:val="22"/>
          <w:lang w:val="sv-SE"/>
        </w:rPr>
      </w:pPr>
    </w:p>
    <w:p w14:paraId="5A7CC6D7" w14:textId="77777777" w:rsidR="009722FB" w:rsidRPr="00DC2BA7" w:rsidRDefault="00B60735" w:rsidP="009722FB">
      <w:pPr>
        <w:pStyle w:val="BodyTextIndent4"/>
        <w:widowControl w:val="0"/>
        <w:tabs>
          <w:tab w:val="clear" w:pos="360"/>
        </w:tabs>
        <w:ind w:left="0" w:firstLine="0"/>
        <w:rPr>
          <w:sz w:val="22"/>
          <w:szCs w:val="22"/>
          <w:lang w:val="sv-SE"/>
        </w:rPr>
      </w:pPr>
      <w:r w:rsidRPr="00DC2BA7">
        <w:rPr>
          <w:sz w:val="22"/>
          <w:szCs w:val="22"/>
          <w:lang w:val="sv-SE"/>
        </w:rPr>
        <w:t>Xolair ska inte användas för att behandla akuta astmasymtom, t ex en plötslig astmaattack.</w:t>
      </w:r>
    </w:p>
    <w:p w14:paraId="7FE511C6" w14:textId="77777777" w:rsidR="009722FB" w:rsidRPr="00DC2BA7" w:rsidRDefault="009722FB" w:rsidP="009722FB">
      <w:pPr>
        <w:pStyle w:val="BodyTextIndent4"/>
        <w:widowControl w:val="0"/>
        <w:tabs>
          <w:tab w:val="clear" w:pos="360"/>
        </w:tabs>
        <w:ind w:left="0" w:firstLine="0"/>
        <w:rPr>
          <w:sz w:val="22"/>
          <w:szCs w:val="22"/>
          <w:lang w:val="sv-SE"/>
        </w:rPr>
      </w:pPr>
    </w:p>
    <w:p w14:paraId="11E7D9CF" w14:textId="77777777" w:rsidR="009722FB" w:rsidRPr="00DC2BA7" w:rsidRDefault="00B60735" w:rsidP="009722FB">
      <w:pPr>
        <w:pStyle w:val="Char2"/>
        <w:spacing w:before="0"/>
        <w:jc w:val="left"/>
        <w:rPr>
          <w:sz w:val="22"/>
          <w:szCs w:val="22"/>
          <w:lang w:val="sv-SE"/>
        </w:rPr>
      </w:pPr>
      <w:r w:rsidRPr="00DC2BA7">
        <w:rPr>
          <w:sz w:val="22"/>
          <w:szCs w:val="22"/>
          <w:lang w:val="sv-SE"/>
        </w:rPr>
        <w:t>Xolair är inte avsett att förhindra eller behandla andra allergiska tillstånd, t ex plötsliga allergiska reaktioner, hyperimmunglobulin E-syndrom (en ärftlig immunsjukdom), aspergillos (lungsjukdom orsakad av mögelsvamp), födoämnesallergi, eksem eller hösnuva.eftersom Xolair inte har studerats vid dessa tillstånd.</w:t>
      </w:r>
    </w:p>
    <w:p w14:paraId="069B9DDD" w14:textId="77777777" w:rsidR="009722FB" w:rsidRPr="00DC2BA7" w:rsidRDefault="009722FB" w:rsidP="00535973">
      <w:pPr>
        <w:pStyle w:val="BodyTextIndent4"/>
        <w:widowControl w:val="0"/>
        <w:tabs>
          <w:tab w:val="clear" w:pos="360"/>
        </w:tabs>
        <w:ind w:left="0" w:firstLine="0"/>
        <w:rPr>
          <w:sz w:val="22"/>
          <w:szCs w:val="22"/>
          <w:lang w:val="sv-SE"/>
        </w:rPr>
      </w:pPr>
    </w:p>
    <w:p w14:paraId="1B03DB96" w14:textId="77777777" w:rsidR="009722FB" w:rsidRPr="00DC2BA7" w:rsidRDefault="00B60735" w:rsidP="00535973">
      <w:pPr>
        <w:pStyle w:val="Char2"/>
        <w:keepNext/>
        <w:spacing w:before="0"/>
        <w:jc w:val="left"/>
        <w:rPr>
          <w:b/>
          <w:sz w:val="22"/>
          <w:szCs w:val="22"/>
          <w:lang w:val="sv-SE"/>
        </w:rPr>
      </w:pPr>
      <w:r w:rsidRPr="00DC2BA7">
        <w:rPr>
          <w:b/>
          <w:sz w:val="22"/>
          <w:szCs w:val="22"/>
          <w:lang w:val="sv-SE"/>
        </w:rPr>
        <w:t>Var uppmärksam på tecken på allergiska reaktioner och andra allvarliga biverkningar</w:t>
      </w:r>
    </w:p>
    <w:p w14:paraId="7E0BDB16" w14:textId="77777777" w:rsidR="009722FB"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Xolair kan orsaka allvarliga biverkningar. Du behöver vara uppmärksam på tecken på sådana när du använder Xolair. Sök omedelbart medicinsk vård om du märker några tecken på en allvarlig allergisk reaktion eller annan allvarlig biverkning. Sådana tecken listas under "Allvarliga biverkningar" i avsnitt 4.</w:t>
      </w:r>
    </w:p>
    <w:p w14:paraId="27E0D3C7" w14:textId="77777777" w:rsidR="009722FB" w:rsidRPr="00DC2BA7" w:rsidRDefault="009722FB" w:rsidP="00535973">
      <w:pPr>
        <w:pStyle w:val="BodyTextIndent4"/>
        <w:widowControl w:val="0"/>
        <w:tabs>
          <w:tab w:val="clear" w:pos="360"/>
        </w:tabs>
        <w:ind w:left="0" w:firstLine="0"/>
        <w:rPr>
          <w:sz w:val="22"/>
          <w:szCs w:val="22"/>
          <w:lang w:val="sv-SE"/>
        </w:rPr>
      </w:pPr>
    </w:p>
    <w:p w14:paraId="77294BA3" w14:textId="77777777" w:rsidR="009722FB"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Innan du själv eller en anhörig injicerar Xolair är det viktigt att du utbildas i hur ni känner igen tidiga symtom på allvarliga allergiska reaktioner och hur ni kan hantera dessa om de inträffar (se avnitt 3 ”Hur du använder Xolair”). Majoriteten av allvarliga allergiska reaktioner uppträder i samband med de första 3 doserna Xolair.</w:t>
      </w:r>
    </w:p>
    <w:p w14:paraId="06479DF6" w14:textId="77777777" w:rsidR="009722FB" w:rsidRPr="00DC2BA7" w:rsidRDefault="009722FB" w:rsidP="00535973">
      <w:pPr>
        <w:pStyle w:val="BodyTextIndent4"/>
        <w:widowControl w:val="0"/>
        <w:tabs>
          <w:tab w:val="clear" w:pos="360"/>
        </w:tabs>
        <w:ind w:left="0" w:firstLine="0"/>
        <w:rPr>
          <w:sz w:val="22"/>
          <w:szCs w:val="22"/>
          <w:lang w:val="sv-SE"/>
        </w:rPr>
      </w:pPr>
    </w:p>
    <w:p w14:paraId="04838FA8"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Barn och ungdomar</w:t>
      </w:r>
    </w:p>
    <w:p w14:paraId="462AD6BB" w14:textId="77777777" w:rsidR="009722FB" w:rsidRPr="00DC2BA7" w:rsidRDefault="00B60735" w:rsidP="00535973">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747C8E56" w14:textId="77777777" w:rsidR="009722FB" w:rsidRPr="00DC2BA7" w:rsidRDefault="00B60735" w:rsidP="00535973">
      <w:pPr>
        <w:pStyle w:val="Char2"/>
        <w:spacing w:before="0"/>
        <w:jc w:val="left"/>
        <w:rPr>
          <w:sz w:val="22"/>
          <w:szCs w:val="22"/>
          <w:lang w:val="sv-SE"/>
        </w:rPr>
      </w:pPr>
      <w:r w:rsidRPr="00DC2BA7">
        <w:rPr>
          <w:sz w:val="22"/>
          <w:szCs w:val="22"/>
          <w:lang w:val="sv-SE"/>
        </w:rPr>
        <w:t>Xolair rekommenderas inte till barn under 6 år. Användning till barn under 6 år har inte studerats.</w:t>
      </w:r>
    </w:p>
    <w:p w14:paraId="696D613E" w14:textId="77777777" w:rsidR="009722FB" w:rsidRPr="00DC2BA7" w:rsidRDefault="009722FB" w:rsidP="00535973">
      <w:pPr>
        <w:pStyle w:val="Char2"/>
        <w:spacing w:before="0"/>
        <w:jc w:val="left"/>
        <w:rPr>
          <w:sz w:val="22"/>
          <w:szCs w:val="22"/>
          <w:lang w:val="sv-SE"/>
        </w:rPr>
      </w:pPr>
    </w:p>
    <w:p w14:paraId="243865DC"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 xml:space="preserve">Kronisk </w:t>
      </w:r>
      <w:r w:rsidRPr="00DC2BA7">
        <w:rPr>
          <w:sz w:val="22"/>
          <w:u w:val="single"/>
          <w:lang w:val="sv-SE"/>
        </w:rPr>
        <w:t>inflammation</w:t>
      </w:r>
      <w:r w:rsidRPr="00DC2BA7">
        <w:rPr>
          <w:sz w:val="22"/>
          <w:szCs w:val="22"/>
          <w:u w:val="single"/>
          <w:lang w:val="sv-SE"/>
        </w:rPr>
        <w:t xml:space="preserve"> i näsa och bihålor med näspolyper</w:t>
      </w:r>
    </w:p>
    <w:p w14:paraId="22A876B3" w14:textId="77777777" w:rsidR="009722FB" w:rsidRPr="00DC2BA7" w:rsidRDefault="00B60735" w:rsidP="00535973">
      <w:pPr>
        <w:pStyle w:val="Char2"/>
        <w:spacing w:before="0"/>
        <w:jc w:val="left"/>
        <w:rPr>
          <w:sz w:val="22"/>
          <w:szCs w:val="22"/>
          <w:lang w:val="sv-SE"/>
        </w:rPr>
      </w:pPr>
      <w:r w:rsidRPr="00DC2BA7">
        <w:rPr>
          <w:sz w:val="22"/>
          <w:szCs w:val="22"/>
          <w:lang w:val="sv-SE"/>
        </w:rPr>
        <w:t>Xolair rekommenderas inte till barn och ungdomar under 18 år. Användning till patienter under 18 år har inte studerats.</w:t>
      </w:r>
    </w:p>
    <w:p w14:paraId="33DE7956" w14:textId="77777777" w:rsidR="009722FB" w:rsidRPr="00DC2BA7" w:rsidRDefault="009722FB" w:rsidP="00535973">
      <w:pPr>
        <w:pStyle w:val="Char2"/>
        <w:spacing w:before="0"/>
        <w:jc w:val="left"/>
        <w:rPr>
          <w:sz w:val="22"/>
          <w:szCs w:val="22"/>
          <w:lang w:val="sv-SE"/>
        </w:rPr>
      </w:pPr>
    </w:p>
    <w:p w14:paraId="78E19694" w14:textId="77777777" w:rsidR="009722FB" w:rsidRPr="00DC2BA7" w:rsidRDefault="00B60735" w:rsidP="00535973">
      <w:pPr>
        <w:pStyle w:val="Text"/>
        <w:keepNext/>
        <w:widowControl w:val="0"/>
        <w:spacing w:before="0"/>
        <w:jc w:val="left"/>
        <w:rPr>
          <w:bCs/>
          <w:sz w:val="22"/>
          <w:u w:val="single"/>
          <w:lang w:val="sv-SE"/>
        </w:rPr>
      </w:pPr>
      <w:r w:rsidRPr="00DC2BA7">
        <w:rPr>
          <w:bCs/>
          <w:sz w:val="22"/>
          <w:u w:val="single"/>
          <w:lang w:val="sv-SE"/>
        </w:rPr>
        <w:t>Kronisk spontan urtikaria</w:t>
      </w:r>
    </w:p>
    <w:p w14:paraId="015AB0C4" w14:textId="77777777" w:rsidR="009722FB" w:rsidRPr="00DC2BA7" w:rsidRDefault="00B60735" w:rsidP="00535973">
      <w:pPr>
        <w:pStyle w:val="Text"/>
        <w:widowControl w:val="0"/>
        <w:spacing w:before="0"/>
        <w:jc w:val="left"/>
        <w:rPr>
          <w:bCs/>
          <w:sz w:val="22"/>
          <w:lang w:val="sv-SE"/>
        </w:rPr>
      </w:pPr>
      <w:r w:rsidRPr="00DC2BA7">
        <w:rPr>
          <w:bCs/>
          <w:sz w:val="22"/>
          <w:lang w:val="sv-SE"/>
        </w:rPr>
        <w:t>Xolair rekommenderas inte till barn under 12 år. Användningen hos barn under 12 år har inte studerats.</w:t>
      </w:r>
    </w:p>
    <w:p w14:paraId="0F3C1291" w14:textId="77777777" w:rsidR="009722FB" w:rsidRPr="00DC2BA7" w:rsidRDefault="009722FB" w:rsidP="00535973">
      <w:pPr>
        <w:pStyle w:val="Char2"/>
        <w:spacing w:before="0"/>
        <w:jc w:val="left"/>
        <w:rPr>
          <w:sz w:val="22"/>
          <w:szCs w:val="22"/>
          <w:lang w:val="sv-SE"/>
        </w:rPr>
      </w:pPr>
    </w:p>
    <w:p w14:paraId="0EA10378"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Andra läkemedel och Xolair</w:t>
      </w:r>
    </w:p>
    <w:p w14:paraId="520ED9D0" w14:textId="77777777" w:rsidR="009722FB" w:rsidRPr="00DC2BA7" w:rsidRDefault="00B60735" w:rsidP="00535973">
      <w:pPr>
        <w:pStyle w:val="Char2"/>
        <w:spacing w:before="0"/>
        <w:jc w:val="left"/>
        <w:rPr>
          <w:sz w:val="22"/>
          <w:szCs w:val="22"/>
          <w:lang w:val="sv-SE"/>
        </w:rPr>
      </w:pPr>
      <w:r w:rsidRPr="00DC2BA7">
        <w:rPr>
          <w:sz w:val="22"/>
          <w:szCs w:val="22"/>
          <w:lang w:val="sv-SE"/>
        </w:rPr>
        <w:t>Tala om för läkare, apotekspersonal eller sjuksköterska om du tar, nyligen har tagit eller kan tänkas ta andra läkemedel.</w:t>
      </w:r>
    </w:p>
    <w:p w14:paraId="1EC6E023" w14:textId="77777777" w:rsidR="009722FB" w:rsidRPr="00DC2BA7" w:rsidRDefault="009722FB" w:rsidP="00535973">
      <w:pPr>
        <w:pStyle w:val="Char2"/>
        <w:spacing w:before="0"/>
        <w:jc w:val="left"/>
        <w:rPr>
          <w:sz w:val="22"/>
          <w:szCs w:val="22"/>
          <w:lang w:val="sv-SE"/>
        </w:rPr>
      </w:pPr>
    </w:p>
    <w:p w14:paraId="4E915929" w14:textId="77777777" w:rsidR="009722FB" w:rsidRPr="00DC2BA7" w:rsidRDefault="00B60735" w:rsidP="00535973">
      <w:pPr>
        <w:pStyle w:val="Text"/>
        <w:keepNext/>
        <w:widowControl w:val="0"/>
        <w:spacing w:before="0"/>
        <w:jc w:val="left"/>
        <w:rPr>
          <w:bCs/>
          <w:color w:val="000000"/>
          <w:sz w:val="22"/>
          <w:lang w:val="sv-SE"/>
        </w:rPr>
      </w:pPr>
      <w:r w:rsidRPr="00DC2BA7">
        <w:rPr>
          <w:bCs/>
          <w:color w:val="000000"/>
          <w:sz w:val="22"/>
          <w:lang w:val="sv-SE"/>
        </w:rPr>
        <w:t>Detta är särskilt viktigt om du tar:</w:t>
      </w:r>
    </w:p>
    <w:p w14:paraId="39164772" w14:textId="77777777" w:rsidR="009722FB" w:rsidRPr="00DC2BA7" w:rsidRDefault="00B60735" w:rsidP="00535973">
      <w:pPr>
        <w:pStyle w:val="Text"/>
        <w:keepNext/>
        <w:widowControl w:val="0"/>
        <w:spacing w:before="0"/>
        <w:ind w:left="567" w:hanging="567"/>
        <w:jc w:val="left"/>
        <w:rPr>
          <w:bCs/>
          <w:color w:val="000000"/>
          <w:sz w:val="22"/>
          <w:lang w:val="sv-SE"/>
        </w:rPr>
      </w:pPr>
      <w:r w:rsidRPr="00DC2BA7">
        <w:rPr>
          <w:bCs/>
          <w:color w:val="000000"/>
          <w:sz w:val="22"/>
          <w:lang w:val="sv-SE"/>
        </w:rPr>
        <w:t>-</w:t>
      </w:r>
      <w:r w:rsidRPr="00DC2BA7">
        <w:rPr>
          <w:bCs/>
          <w:color w:val="000000"/>
          <w:sz w:val="22"/>
          <w:lang w:val="sv-SE"/>
        </w:rPr>
        <w:tab/>
        <w:t>medicin för att behandla en parasitinfektion, eftersom Xolair kan minska effekten av medicinen</w:t>
      </w:r>
    </w:p>
    <w:p w14:paraId="26BFBA2E" w14:textId="77777777" w:rsidR="009722FB" w:rsidRPr="00DC2BA7" w:rsidRDefault="00B60735" w:rsidP="00535973">
      <w:pPr>
        <w:pStyle w:val="Char2"/>
        <w:spacing w:before="0"/>
        <w:jc w:val="left"/>
        <w:rPr>
          <w:sz w:val="22"/>
          <w:szCs w:val="22"/>
          <w:lang w:val="sv-SE"/>
        </w:rPr>
      </w:pPr>
      <w:r w:rsidRPr="00DC2BA7">
        <w:rPr>
          <w:bCs/>
          <w:color w:val="000000"/>
          <w:sz w:val="22"/>
          <w:szCs w:val="22"/>
          <w:lang w:val="sv-SE"/>
        </w:rPr>
        <w:t>-</w:t>
      </w:r>
      <w:r w:rsidRPr="00DC2BA7">
        <w:rPr>
          <w:bCs/>
          <w:color w:val="000000"/>
          <w:sz w:val="22"/>
          <w:szCs w:val="22"/>
          <w:lang w:val="sv-SE"/>
        </w:rPr>
        <w:tab/>
        <w:t>inhalationssteroider och andra läkemedel mot allergisk astma.</w:t>
      </w:r>
    </w:p>
    <w:p w14:paraId="2456416B" w14:textId="77777777" w:rsidR="009722FB" w:rsidRPr="00DC2BA7" w:rsidRDefault="009722FB" w:rsidP="009722FB">
      <w:pPr>
        <w:pStyle w:val="Char2"/>
        <w:spacing w:before="0"/>
        <w:jc w:val="left"/>
        <w:rPr>
          <w:sz w:val="22"/>
          <w:szCs w:val="22"/>
          <w:lang w:val="sv-SE"/>
        </w:rPr>
      </w:pPr>
    </w:p>
    <w:p w14:paraId="1C185D05" w14:textId="77777777" w:rsidR="009722FB" w:rsidRPr="00DC2BA7" w:rsidRDefault="00B60735" w:rsidP="009722FB">
      <w:pPr>
        <w:keepNext/>
        <w:widowControl w:val="0"/>
        <w:numPr>
          <w:ilvl w:val="12"/>
          <w:numId w:val="0"/>
        </w:numPr>
        <w:tabs>
          <w:tab w:val="clear" w:pos="567"/>
        </w:tabs>
        <w:spacing w:line="240" w:lineRule="auto"/>
        <w:rPr>
          <w:b/>
          <w:bCs/>
          <w:lang w:val="sv-SE"/>
        </w:rPr>
      </w:pPr>
      <w:r w:rsidRPr="00DC2BA7">
        <w:rPr>
          <w:b/>
          <w:bCs/>
          <w:lang w:val="sv-SE"/>
        </w:rPr>
        <w:t>Graviditet och amning</w:t>
      </w:r>
    </w:p>
    <w:p w14:paraId="6DB556AA" w14:textId="77777777" w:rsidR="009722FB" w:rsidRPr="00DC2BA7" w:rsidRDefault="00B60735" w:rsidP="009722FB">
      <w:pPr>
        <w:pStyle w:val="Char2"/>
        <w:spacing w:before="0"/>
        <w:jc w:val="left"/>
        <w:rPr>
          <w:sz w:val="22"/>
          <w:szCs w:val="22"/>
          <w:lang w:val="sv-SE"/>
        </w:rPr>
      </w:pPr>
      <w:r w:rsidRPr="00DC2BA7">
        <w:rPr>
          <w:sz w:val="22"/>
          <w:szCs w:val="22"/>
          <w:lang w:val="sv-SE"/>
        </w:rPr>
        <w:t xml:space="preserve"> Om du är gravid, tror att du kan vara gravid eller planerar att skaffa barn, rådfråga läkare innan du använder detta läkemedel. Läkaren kommer att diskutera nyttan och eventuella risker med att använda detta läkemedel under graviditet med dig.</w:t>
      </w:r>
    </w:p>
    <w:p w14:paraId="60CAAD65" w14:textId="77777777" w:rsidR="009722FB" w:rsidRPr="00DC2BA7" w:rsidRDefault="009722FB" w:rsidP="00535973">
      <w:pPr>
        <w:pStyle w:val="Char2"/>
        <w:spacing w:before="0"/>
        <w:jc w:val="left"/>
        <w:rPr>
          <w:sz w:val="22"/>
          <w:szCs w:val="22"/>
          <w:lang w:val="sv-SE"/>
        </w:rPr>
      </w:pPr>
    </w:p>
    <w:p w14:paraId="5A6ADC6C" w14:textId="77777777" w:rsidR="009722FB" w:rsidRPr="00DC2BA7" w:rsidRDefault="00B60735" w:rsidP="00535973">
      <w:pPr>
        <w:pStyle w:val="Char2"/>
        <w:spacing w:before="0"/>
        <w:jc w:val="left"/>
        <w:rPr>
          <w:sz w:val="22"/>
          <w:szCs w:val="22"/>
          <w:lang w:val="sv-SE"/>
        </w:rPr>
      </w:pPr>
      <w:r w:rsidRPr="00DC2BA7">
        <w:rPr>
          <w:sz w:val="22"/>
          <w:szCs w:val="22"/>
          <w:lang w:val="sv-SE"/>
        </w:rPr>
        <w:t>Om du blir gravid när du behandlas med Xolair, tala omedelbart om detta för din läkare.</w:t>
      </w:r>
    </w:p>
    <w:p w14:paraId="5097082E" w14:textId="77777777" w:rsidR="009722FB" w:rsidRPr="00DC2BA7" w:rsidRDefault="009722FB" w:rsidP="00535973">
      <w:pPr>
        <w:pStyle w:val="Char2"/>
        <w:widowControl w:val="0"/>
        <w:tabs>
          <w:tab w:val="left" w:pos="567"/>
        </w:tabs>
        <w:suppressAutoHyphens/>
        <w:spacing w:before="0"/>
        <w:jc w:val="left"/>
        <w:rPr>
          <w:sz w:val="22"/>
          <w:szCs w:val="22"/>
          <w:lang w:val="sv-SE"/>
        </w:rPr>
      </w:pPr>
    </w:p>
    <w:p w14:paraId="4D21AA98" w14:textId="77777777" w:rsidR="009722FB" w:rsidRPr="00DC2BA7" w:rsidRDefault="00B60735" w:rsidP="00535973">
      <w:pPr>
        <w:pStyle w:val="Char2"/>
        <w:widowControl w:val="0"/>
        <w:spacing w:before="0"/>
        <w:jc w:val="left"/>
        <w:rPr>
          <w:sz w:val="22"/>
          <w:szCs w:val="22"/>
          <w:lang w:val="sv-SE"/>
        </w:rPr>
      </w:pPr>
      <w:r w:rsidRPr="00DC2BA7">
        <w:rPr>
          <w:sz w:val="22"/>
          <w:szCs w:val="22"/>
          <w:lang w:val="sv-SE"/>
        </w:rPr>
        <w:t>Xolair kan passera över i bröstmjölk. Om du ammar eller planerar att amma ska du rådfråga läkare innan du använder detta läkemedel.</w:t>
      </w:r>
    </w:p>
    <w:p w14:paraId="1F9A79EA" w14:textId="77777777" w:rsidR="009722FB" w:rsidRPr="00DC2BA7" w:rsidRDefault="009722FB" w:rsidP="00535973">
      <w:pPr>
        <w:pStyle w:val="Char2"/>
        <w:spacing w:before="0"/>
        <w:jc w:val="left"/>
        <w:rPr>
          <w:sz w:val="22"/>
          <w:szCs w:val="22"/>
          <w:lang w:val="sv-SE"/>
        </w:rPr>
      </w:pPr>
    </w:p>
    <w:p w14:paraId="0443C0AE"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Körförmåga och användning av maskiner</w:t>
      </w:r>
    </w:p>
    <w:p w14:paraId="36438F4E" w14:textId="77777777" w:rsidR="009722FB" w:rsidRPr="00DC2BA7" w:rsidRDefault="00B60735" w:rsidP="00535973">
      <w:pPr>
        <w:pStyle w:val="Char2"/>
        <w:widowControl w:val="0"/>
        <w:spacing w:before="0"/>
        <w:jc w:val="left"/>
        <w:rPr>
          <w:sz w:val="22"/>
          <w:szCs w:val="22"/>
          <w:lang w:val="sv-SE"/>
        </w:rPr>
      </w:pPr>
      <w:r w:rsidRPr="00DC2BA7">
        <w:rPr>
          <w:sz w:val="22"/>
          <w:szCs w:val="22"/>
          <w:lang w:val="sv-SE"/>
        </w:rPr>
        <w:t>Det är inte troligt att Xolair påverkar din förmåga att köra motorfordon eller använda maskiner.</w:t>
      </w:r>
    </w:p>
    <w:p w14:paraId="58DD70BC" w14:textId="77777777" w:rsidR="009722FB" w:rsidRPr="00DC2BA7" w:rsidRDefault="009722FB" w:rsidP="00535973">
      <w:pPr>
        <w:pStyle w:val="Char2"/>
        <w:spacing w:before="0"/>
        <w:jc w:val="left"/>
        <w:rPr>
          <w:sz w:val="22"/>
          <w:szCs w:val="22"/>
          <w:lang w:val="sv-SE"/>
        </w:rPr>
      </w:pPr>
    </w:p>
    <w:p w14:paraId="423ACE7D" w14:textId="77777777" w:rsidR="009722FB" w:rsidRPr="00DC2BA7" w:rsidRDefault="009722FB" w:rsidP="00535973">
      <w:pPr>
        <w:pStyle w:val="Char2"/>
        <w:spacing w:before="0"/>
        <w:jc w:val="left"/>
        <w:rPr>
          <w:sz w:val="22"/>
          <w:szCs w:val="22"/>
          <w:lang w:val="sv-SE"/>
        </w:rPr>
      </w:pPr>
    </w:p>
    <w:p w14:paraId="6510645B" w14:textId="77777777" w:rsidR="009722FB" w:rsidRPr="00DC2BA7" w:rsidRDefault="00B60735" w:rsidP="00535973">
      <w:pPr>
        <w:keepNext/>
        <w:widowControl w:val="0"/>
        <w:numPr>
          <w:ilvl w:val="12"/>
          <w:numId w:val="0"/>
        </w:numPr>
        <w:tabs>
          <w:tab w:val="clear" w:pos="567"/>
        </w:tabs>
        <w:spacing w:line="240" w:lineRule="auto"/>
        <w:ind w:left="567" w:right="-2" w:hanging="567"/>
        <w:rPr>
          <w:lang w:val="sv-SE"/>
        </w:rPr>
      </w:pPr>
      <w:r w:rsidRPr="00DC2BA7">
        <w:rPr>
          <w:b/>
          <w:bCs/>
          <w:lang w:val="sv-SE"/>
        </w:rPr>
        <w:t>3.</w:t>
      </w:r>
      <w:r w:rsidRPr="00DC2BA7">
        <w:rPr>
          <w:b/>
          <w:bCs/>
          <w:lang w:val="sv-SE"/>
        </w:rPr>
        <w:tab/>
        <w:t>Hur du använder Xolair</w:t>
      </w:r>
    </w:p>
    <w:p w14:paraId="40E6D3D2" w14:textId="77777777" w:rsidR="009722FB" w:rsidRPr="00DC2BA7" w:rsidRDefault="009722FB" w:rsidP="00535973">
      <w:pPr>
        <w:pStyle w:val="Char2"/>
        <w:keepNext/>
        <w:spacing w:before="0"/>
        <w:jc w:val="left"/>
        <w:rPr>
          <w:sz w:val="22"/>
          <w:szCs w:val="22"/>
          <w:lang w:val="sv-SE"/>
        </w:rPr>
      </w:pPr>
    </w:p>
    <w:p w14:paraId="7258F42E" w14:textId="77777777" w:rsidR="009722FB" w:rsidRPr="00DC2BA7" w:rsidRDefault="00B60735" w:rsidP="00535973">
      <w:pPr>
        <w:pStyle w:val="Char2"/>
        <w:spacing w:before="0"/>
        <w:jc w:val="left"/>
        <w:rPr>
          <w:sz w:val="22"/>
          <w:szCs w:val="22"/>
          <w:lang w:val="sv-SE"/>
        </w:rPr>
      </w:pPr>
      <w:r w:rsidRPr="00DC2BA7">
        <w:rPr>
          <w:sz w:val="22"/>
          <w:szCs w:val="22"/>
          <w:lang w:val="sv-SE"/>
        </w:rPr>
        <w:t>Använd alltid detta läkemedel enligt läkarens anvisningar. Rådfråga läkare, sjuksköterska eller apotekspersonal om du är osäker.</w:t>
      </w:r>
    </w:p>
    <w:p w14:paraId="599C8132" w14:textId="77777777" w:rsidR="009722FB" w:rsidRPr="00DC2BA7" w:rsidRDefault="009722FB" w:rsidP="00535973">
      <w:pPr>
        <w:pStyle w:val="Char2"/>
        <w:spacing w:before="0"/>
        <w:jc w:val="left"/>
        <w:rPr>
          <w:sz w:val="22"/>
          <w:szCs w:val="22"/>
          <w:lang w:val="sv-SE"/>
        </w:rPr>
      </w:pPr>
    </w:p>
    <w:p w14:paraId="64153800" w14:textId="77777777" w:rsidR="009722FB" w:rsidRPr="00DC2BA7" w:rsidRDefault="00B60735" w:rsidP="00535973">
      <w:pPr>
        <w:pStyle w:val="Char2"/>
        <w:keepNext/>
        <w:spacing w:before="0"/>
        <w:jc w:val="left"/>
        <w:rPr>
          <w:b/>
          <w:sz w:val="22"/>
          <w:szCs w:val="22"/>
          <w:lang w:val="sv-SE"/>
        </w:rPr>
      </w:pPr>
      <w:r w:rsidRPr="00DC2BA7">
        <w:rPr>
          <w:b/>
          <w:sz w:val="22"/>
          <w:szCs w:val="22"/>
          <w:lang w:val="sv-SE"/>
        </w:rPr>
        <w:t>Hur Xolair ges</w:t>
      </w:r>
    </w:p>
    <w:p w14:paraId="1D1233DD" w14:textId="77777777" w:rsidR="009722FB" w:rsidRPr="00DC2BA7" w:rsidRDefault="00B60735" w:rsidP="00535973">
      <w:pPr>
        <w:pStyle w:val="Char2"/>
        <w:spacing w:before="0"/>
        <w:jc w:val="left"/>
        <w:rPr>
          <w:sz w:val="22"/>
          <w:szCs w:val="22"/>
          <w:lang w:val="sv-SE"/>
        </w:rPr>
      </w:pPr>
      <w:r w:rsidRPr="00DC2BA7">
        <w:rPr>
          <w:sz w:val="22"/>
          <w:szCs w:val="22"/>
          <w:lang w:val="sv-SE"/>
        </w:rPr>
        <w:t>Xolair ska ges som en injektion under huden (s.k. subkutan injektion).</w:t>
      </w:r>
    </w:p>
    <w:p w14:paraId="5E5C7349" w14:textId="77777777" w:rsidR="009722FB" w:rsidRPr="00DC2BA7" w:rsidRDefault="009722FB" w:rsidP="00535973">
      <w:pPr>
        <w:pStyle w:val="Char2"/>
        <w:spacing w:before="0"/>
        <w:jc w:val="left"/>
        <w:rPr>
          <w:sz w:val="22"/>
          <w:szCs w:val="22"/>
          <w:lang w:val="sv-SE"/>
        </w:rPr>
      </w:pPr>
    </w:p>
    <w:p w14:paraId="1BBF94BC"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Injektion av Xolair</w:t>
      </w:r>
    </w:p>
    <w:p w14:paraId="1FB9A247" w14:textId="77777777" w:rsidR="009722FB"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Du och din läkare kommer att besluta om du själv ska injicera Xolair. De första 3 doserna ska alltid ges av, eller under överinseende av, sjukvårdspersonal (se avsnitt 2).</w:t>
      </w:r>
    </w:p>
    <w:p w14:paraId="2F933730" w14:textId="77777777" w:rsidR="009722FB"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Innan du själv injicerar är det viktigt att du får ordentlig utbildning i hur du injicerar läkemedlet.</w:t>
      </w:r>
    </w:p>
    <w:p w14:paraId="3DB90B86" w14:textId="77777777" w:rsidR="009722FB"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En anhörig (till exempel förälder) kan också ge Xolair-injektion efter att hen har fått ordentlig utbildning.</w:t>
      </w:r>
    </w:p>
    <w:p w14:paraId="7EFBDA69" w14:textId="77777777" w:rsidR="009722FB" w:rsidRPr="00DC2BA7" w:rsidRDefault="009722FB" w:rsidP="00535973">
      <w:pPr>
        <w:pStyle w:val="Char2"/>
        <w:spacing w:before="0"/>
        <w:jc w:val="left"/>
        <w:rPr>
          <w:sz w:val="22"/>
          <w:szCs w:val="22"/>
          <w:lang w:val="sv-SE"/>
        </w:rPr>
      </w:pPr>
    </w:p>
    <w:p w14:paraId="1EF6D9F8" w14:textId="77777777" w:rsidR="009722FB" w:rsidRPr="00DC2BA7" w:rsidRDefault="00B60735" w:rsidP="00535973">
      <w:pPr>
        <w:pStyle w:val="Char2"/>
        <w:spacing w:before="0"/>
        <w:jc w:val="left"/>
        <w:rPr>
          <w:sz w:val="22"/>
          <w:szCs w:val="22"/>
          <w:lang w:val="sv-SE"/>
        </w:rPr>
      </w:pPr>
      <w:r w:rsidRPr="00DC2BA7">
        <w:rPr>
          <w:sz w:val="22"/>
          <w:szCs w:val="22"/>
          <w:lang w:val="sv-SE"/>
        </w:rPr>
        <w:t>För detaljerade instruktioner om hur du injicerar Xolair, se "Instruktioner för användning av Xolair förfylld spruta" i slutet av denna bipacksedel.</w:t>
      </w:r>
    </w:p>
    <w:p w14:paraId="7F14C140" w14:textId="77777777" w:rsidR="009722FB" w:rsidRPr="00DC2BA7" w:rsidRDefault="009722FB" w:rsidP="00535973">
      <w:pPr>
        <w:pStyle w:val="Char2"/>
        <w:spacing w:before="0"/>
        <w:jc w:val="left"/>
        <w:rPr>
          <w:sz w:val="22"/>
          <w:szCs w:val="22"/>
          <w:lang w:val="sv-SE"/>
        </w:rPr>
      </w:pPr>
    </w:p>
    <w:p w14:paraId="5A46C35D"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Utbildning för att känna igen allvarliga allergiska reaktioner</w:t>
      </w:r>
    </w:p>
    <w:p w14:paraId="67C19E39" w14:textId="77777777" w:rsidR="009722FB" w:rsidRPr="00DC2BA7" w:rsidRDefault="00B60735" w:rsidP="00535973">
      <w:pPr>
        <w:pStyle w:val="Char2"/>
        <w:keepNext/>
        <w:spacing w:before="0"/>
        <w:jc w:val="left"/>
        <w:rPr>
          <w:sz w:val="22"/>
          <w:szCs w:val="22"/>
          <w:lang w:val="sv-SE"/>
        </w:rPr>
      </w:pPr>
      <w:r w:rsidRPr="00DC2BA7">
        <w:rPr>
          <w:sz w:val="22"/>
          <w:szCs w:val="22"/>
          <w:lang w:val="sv-SE"/>
        </w:rPr>
        <w:t>Det är viktigt att du inte injicerar Xolair själv förrän du har utbildats av din läkare eller sjuksköterska i:</w:t>
      </w:r>
    </w:p>
    <w:p w14:paraId="09DFEFF0" w14:textId="77777777" w:rsidR="009722FB" w:rsidRPr="00DC2BA7" w:rsidRDefault="00B60735" w:rsidP="00535973">
      <w:pPr>
        <w:pStyle w:val="Char2"/>
        <w:keepNext/>
        <w:spacing w:before="0"/>
        <w:jc w:val="left"/>
        <w:rPr>
          <w:sz w:val="22"/>
          <w:szCs w:val="22"/>
          <w:lang w:val="sv-SE"/>
        </w:rPr>
      </w:pPr>
      <w:r w:rsidRPr="00DC2BA7">
        <w:rPr>
          <w:sz w:val="22"/>
          <w:szCs w:val="22"/>
          <w:lang w:val="sv-SE"/>
        </w:rPr>
        <w:t>-</w:t>
      </w:r>
      <w:r w:rsidRPr="00DC2BA7">
        <w:rPr>
          <w:sz w:val="22"/>
          <w:szCs w:val="22"/>
          <w:lang w:val="sv-SE"/>
        </w:rPr>
        <w:tab/>
        <w:t>hur du känner igen tidiga tecken och symtom på allvarliga allergiska reaktioner</w:t>
      </w:r>
    </w:p>
    <w:p w14:paraId="6F048DFF" w14:textId="77777777" w:rsidR="009722FB" w:rsidRPr="00DC2BA7" w:rsidRDefault="00B60735" w:rsidP="00535973">
      <w:pPr>
        <w:pStyle w:val="Char2"/>
        <w:keepNext/>
        <w:spacing w:before="0"/>
        <w:jc w:val="left"/>
        <w:rPr>
          <w:sz w:val="22"/>
          <w:szCs w:val="22"/>
          <w:lang w:val="sv-SE"/>
        </w:rPr>
      </w:pPr>
      <w:r w:rsidRPr="00DC2BA7">
        <w:rPr>
          <w:sz w:val="22"/>
          <w:szCs w:val="22"/>
          <w:lang w:val="sv-SE"/>
        </w:rPr>
        <w:t>-</w:t>
      </w:r>
      <w:r w:rsidRPr="00DC2BA7">
        <w:rPr>
          <w:sz w:val="22"/>
          <w:szCs w:val="22"/>
          <w:lang w:val="sv-SE"/>
        </w:rPr>
        <w:tab/>
        <w:t>vad du ska göra om symtom uppstår.</w:t>
      </w:r>
    </w:p>
    <w:p w14:paraId="1CC8583D" w14:textId="77777777" w:rsidR="009722FB" w:rsidRPr="00DC2BA7" w:rsidRDefault="00B60735" w:rsidP="00535973">
      <w:pPr>
        <w:pStyle w:val="Char2"/>
        <w:spacing w:before="0"/>
        <w:jc w:val="left"/>
        <w:rPr>
          <w:sz w:val="22"/>
          <w:szCs w:val="22"/>
          <w:lang w:val="sv-SE"/>
        </w:rPr>
      </w:pPr>
      <w:r w:rsidRPr="00DC2BA7">
        <w:rPr>
          <w:sz w:val="22"/>
          <w:szCs w:val="22"/>
          <w:lang w:val="sv-SE"/>
        </w:rPr>
        <w:t>För mer information om tidiga tecken och symtom på allvarliga allergiska reaktioner, se avsnitt 4.</w:t>
      </w:r>
    </w:p>
    <w:p w14:paraId="4CEDE584" w14:textId="77777777" w:rsidR="009722FB" w:rsidRPr="00DC2BA7" w:rsidRDefault="009722FB" w:rsidP="00535973">
      <w:pPr>
        <w:pStyle w:val="Char2"/>
        <w:spacing w:before="0"/>
        <w:jc w:val="left"/>
        <w:rPr>
          <w:sz w:val="22"/>
          <w:szCs w:val="22"/>
          <w:lang w:val="sv-SE"/>
        </w:rPr>
      </w:pPr>
    </w:p>
    <w:p w14:paraId="5D8ACC1F"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Vilken dos du ska använda</w:t>
      </w:r>
    </w:p>
    <w:p w14:paraId="30C5B2EE" w14:textId="77777777" w:rsidR="009722FB" w:rsidRPr="00DC2BA7" w:rsidRDefault="00B60735" w:rsidP="009722FB">
      <w:pPr>
        <w:keepNext/>
        <w:widowControl w:val="0"/>
        <w:numPr>
          <w:ilvl w:val="12"/>
          <w:numId w:val="0"/>
        </w:numPr>
        <w:tabs>
          <w:tab w:val="clear" w:pos="567"/>
        </w:tabs>
        <w:spacing w:line="240" w:lineRule="auto"/>
        <w:rPr>
          <w:bCs/>
          <w:u w:val="single"/>
          <w:lang w:val="sv-SE"/>
        </w:rPr>
      </w:pPr>
      <w:r w:rsidRPr="00DC2BA7">
        <w:rPr>
          <w:bCs/>
          <w:u w:val="single"/>
          <w:lang w:val="sv-SE"/>
        </w:rPr>
        <w:t>Allergisk astma och kronisk inflammation i näsa och bihålor med näspolyper</w:t>
      </w:r>
    </w:p>
    <w:p w14:paraId="2B6E1CFE" w14:textId="77777777" w:rsidR="009722FB" w:rsidRPr="00DC2BA7" w:rsidRDefault="00B60735" w:rsidP="009722FB">
      <w:pPr>
        <w:pStyle w:val="Char2"/>
        <w:spacing w:before="0"/>
        <w:jc w:val="left"/>
        <w:rPr>
          <w:sz w:val="22"/>
          <w:szCs w:val="22"/>
          <w:lang w:val="sv-SE"/>
        </w:rPr>
      </w:pPr>
      <w:r w:rsidRPr="00DC2BA7">
        <w:rPr>
          <w:sz w:val="22"/>
          <w:szCs w:val="22"/>
          <w:lang w:val="sv-SE"/>
        </w:rPr>
        <w:t>Din läkare beslutar hur mycket Xolair du behöver och hur ofta du ska behandlas. Det baseras på din kroppsvikt och mängden IgE i blodet. Ett blodprov för att mäta IgE-mängden tas innan behandlingen påbörjas.</w:t>
      </w:r>
    </w:p>
    <w:p w14:paraId="3A5B0F85" w14:textId="77777777" w:rsidR="009722FB" w:rsidRPr="00DC2BA7" w:rsidRDefault="009722FB" w:rsidP="009722FB">
      <w:pPr>
        <w:pStyle w:val="Char2"/>
        <w:spacing w:before="0"/>
        <w:jc w:val="left"/>
        <w:rPr>
          <w:sz w:val="22"/>
          <w:szCs w:val="22"/>
          <w:lang w:val="sv-SE"/>
        </w:rPr>
      </w:pPr>
    </w:p>
    <w:p w14:paraId="526F3396" w14:textId="77777777" w:rsidR="009722FB" w:rsidRPr="00DC2BA7" w:rsidRDefault="00B60735" w:rsidP="009722FB">
      <w:pPr>
        <w:pStyle w:val="Char2"/>
        <w:spacing w:before="0"/>
        <w:jc w:val="left"/>
        <w:rPr>
          <w:sz w:val="22"/>
          <w:szCs w:val="22"/>
          <w:lang w:val="sv-SE"/>
        </w:rPr>
      </w:pPr>
      <w:r w:rsidRPr="00DC2BA7">
        <w:rPr>
          <w:sz w:val="22"/>
          <w:szCs w:val="22"/>
          <w:lang w:val="sv-SE"/>
        </w:rPr>
        <w:t>Du kommer att behöva 1 till 4 injektioner vid varje tillfälle, antingen varannan eller var fjärde vecka.</w:t>
      </w:r>
    </w:p>
    <w:p w14:paraId="0F1AEC45" w14:textId="77777777" w:rsidR="009722FB" w:rsidRPr="00DC2BA7" w:rsidRDefault="009722FB" w:rsidP="009722FB">
      <w:pPr>
        <w:pStyle w:val="Char2"/>
        <w:spacing w:before="0"/>
        <w:jc w:val="left"/>
        <w:rPr>
          <w:sz w:val="22"/>
          <w:szCs w:val="22"/>
          <w:lang w:val="sv-SE"/>
        </w:rPr>
      </w:pPr>
    </w:p>
    <w:p w14:paraId="16E6C053" w14:textId="77777777" w:rsidR="009722FB" w:rsidRPr="00DC2BA7" w:rsidRDefault="00B60735" w:rsidP="009722FB">
      <w:pPr>
        <w:pStyle w:val="Char2"/>
        <w:spacing w:before="0"/>
        <w:jc w:val="left"/>
        <w:rPr>
          <w:sz w:val="22"/>
          <w:szCs w:val="22"/>
          <w:lang w:val="sv-SE"/>
        </w:rPr>
      </w:pPr>
      <w:r w:rsidRPr="00DC2BA7">
        <w:rPr>
          <w:sz w:val="22"/>
          <w:szCs w:val="22"/>
          <w:lang w:val="sv-SE"/>
        </w:rPr>
        <w:t>Fortsätt att ta din vanliga astmamedicin och/eller medicin mot näspolyper under behandlingen med Xolair. Sluta inte ta någon av dina mediciner mot astma och/eller näspolyper utan att tala med din läkare.</w:t>
      </w:r>
    </w:p>
    <w:p w14:paraId="2D6CFEE7" w14:textId="77777777" w:rsidR="009722FB" w:rsidRPr="00DC2BA7" w:rsidRDefault="009722FB" w:rsidP="009722FB">
      <w:pPr>
        <w:pStyle w:val="Char2"/>
        <w:spacing w:before="0"/>
        <w:jc w:val="left"/>
        <w:rPr>
          <w:sz w:val="22"/>
          <w:szCs w:val="22"/>
          <w:lang w:val="sv-SE"/>
        </w:rPr>
      </w:pPr>
    </w:p>
    <w:p w14:paraId="497BBA16" w14:textId="77777777" w:rsidR="009722FB" w:rsidRPr="00DC2BA7" w:rsidRDefault="00B60735" w:rsidP="009722FB">
      <w:pPr>
        <w:pStyle w:val="Char2"/>
        <w:spacing w:before="0"/>
        <w:jc w:val="left"/>
        <w:rPr>
          <w:sz w:val="22"/>
          <w:szCs w:val="22"/>
          <w:lang w:val="sv-SE"/>
        </w:rPr>
      </w:pPr>
      <w:r w:rsidRPr="00DC2BA7">
        <w:rPr>
          <w:sz w:val="22"/>
          <w:szCs w:val="22"/>
          <w:lang w:val="sv-SE"/>
        </w:rPr>
        <w:t>Du kanske inte ser någon förbättring omedelbart efter det att du börjat behandlas med Xolair. Hos patienter med näspolyper har effekt setts 4 veckor efter att behandling påbörjats. Hos astmapatienter tar det i allmänhet 12 till 16 veckor innan behandlingen ger full effekt.</w:t>
      </w:r>
    </w:p>
    <w:p w14:paraId="2A9EB37D" w14:textId="77777777" w:rsidR="009722FB" w:rsidRPr="00DC2BA7" w:rsidRDefault="009722FB" w:rsidP="009722FB">
      <w:pPr>
        <w:pStyle w:val="Char2"/>
        <w:widowControl w:val="0"/>
        <w:spacing w:before="0"/>
        <w:jc w:val="left"/>
        <w:rPr>
          <w:sz w:val="22"/>
          <w:szCs w:val="22"/>
          <w:lang w:val="sv-SE"/>
        </w:rPr>
      </w:pPr>
    </w:p>
    <w:p w14:paraId="25587F8E" w14:textId="77777777" w:rsidR="009722FB" w:rsidRPr="00DC2BA7" w:rsidRDefault="00B60735" w:rsidP="009722FB">
      <w:pPr>
        <w:pStyle w:val="Text"/>
        <w:keepNext/>
        <w:widowControl w:val="0"/>
        <w:spacing w:before="0"/>
        <w:jc w:val="left"/>
        <w:rPr>
          <w:bCs/>
          <w:sz w:val="22"/>
          <w:u w:val="single"/>
          <w:lang w:val="sv-SE"/>
        </w:rPr>
      </w:pPr>
      <w:r w:rsidRPr="00DC2BA7">
        <w:rPr>
          <w:bCs/>
          <w:sz w:val="22"/>
          <w:u w:val="single"/>
          <w:lang w:val="sv-SE"/>
        </w:rPr>
        <w:t>Kronisk spontan urtikaria</w:t>
      </w:r>
    </w:p>
    <w:p w14:paraId="4F222674" w14:textId="21A0CBB5" w:rsidR="009722FB" w:rsidRPr="00DC2BA7" w:rsidRDefault="00B60735" w:rsidP="009722FB">
      <w:pPr>
        <w:pStyle w:val="Char2"/>
        <w:widowControl w:val="0"/>
        <w:spacing w:before="0"/>
        <w:jc w:val="left"/>
        <w:rPr>
          <w:sz w:val="22"/>
          <w:szCs w:val="22"/>
          <w:lang w:val="sv-SE"/>
        </w:rPr>
      </w:pPr>
      <w:r w:rsidRPr="00DC2BA7">
        <w:rPr>
          <w:sz w:val="22"/>
          <w:szCs w:val="22"/>
          <w:lang w:val="sv-SE"/>
        </w:rPr>
        <w:t>Du kommer att behöva två injektioner om 150 mg vardera</w:t>
      </w:r>
      <w:r w:rsidR="0029684E">
        <w:rPr>
          <w:sz w:val="22"/>
          <w:szCs w:val="22"/>
          <w:lang w:val="sv-SE"/>
        </w:rPr>
        <w:t xml:space="preserve"> eller en injektion om 300 mg</w:t>
      </w:r>
      <w:r w:rsidRPr="00DC2BA7">
        <w:rPr>
          <w:sz w:val="22"/>
          <w:szCs w:val="22"/>
          <w:lang w:val="sv-SE"/>
        </w:rPr>
        <w:t xml:space="preserve">, var fjärde </w:t>
      </w:r>
      <w:r w:rsidRPr="00DC2BA7">
        <w:rPr>
          <w:sz w:val="22"/>
          <w:szCs w:val="22"/>
          <w:lang w:val="sv-SE"/>
        </w:rPr>
        <w:lastRenderedPageBreak/>
        <w:t>vecka.</w:t>
      </w:r>
    </w:p>
    <w:p w14:paraId="6C2A0EFF" w14:textId="77777777" w:rsidR="009722FB" w:rsidRPr="00DC2BA7" w:rsidRDefault="009722FB" w:rsidP="009722FB">
      <w:pPr>
        <w:pStyle w:val="Char2"/>
        <w:widowControl w:val="0"/>
        <w:spacing w:before="0"/>
        <w:jc w:val="left"/>
        <w:rPr>
          <w:sz w:val="22"/>
          <w:szCs w:val="22"/>
          <w:lang w:val="sv-SE"/>
        </w:rPr>
      </w:pPr>
    </w:p>
    <w:p w14:paraId="248E4B31"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Fortsätt att ta dina andra mediciner mot kronisk spontan urtikaria under behandlingen med Xolair. Sluta inte att ta någon medicin utan att tala med din läkare.</w:t>
      </w:r>
    </w:p>
    <w:p w14:paraId="01E768B4" w14:textId="77777777" w:rsidR="009722FB" w:rsidRPr="00DC2BA7" w:rsidRDefault="009722FB" w:rsidP="009722FB">
      <w:pPr>
        <w:pStyle w:val="Char2"/>
        <w:widowControl w:val="0"/>
        <w:spacing w:before="0"/>
        <w:jc w:val="left"/>
        <w:rPr>
          <w:sz w:val="22"/>
          <w:szCs w:val="22"/>
          <w:lang w:val="sv-SE"/>
        </w:rPr>
      </w:pPr>
    </w:p>
    <w:p w14:paraId="25A862F6"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Användning för barn och ungdomar</w:t>
      </w:r>
    </w:p>
    <w:p w14:paraId="47E9393B" w14:textId="77777777" w:rsidR="009722FB" w:rsidRPr="00DC2BA7" w:rsidRDefault="00B60735" w:rsidP="009722FB">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59457050"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Xolair kan användas hos barn och ungdomar som är 6 år och äldre och som redan tar annan astmamedicin, men vars astmasymtom inte är välkontrollerade trots läkemedel som t ex hög dos inhalationssteroid och beta-stimulerare för inandning. Läkaren beräknar hur mycket Xolair barnet behöver och hur ofta det behöver ges. Detta beräknas utifrån barnets kroppsvikt och resultaten från blodproven som tas före behandlingsstart för att mäta mängden IgE i blodet.</w:t>
      </w:r>
    </w:p>
    <w:p w14:paraId="57F28BC5" w14:textId="77777777" w:rsidR="009722FB" w:rsidRPr="00DC2BA7" w:rsidRDefault="009722FB" w:rsidP="009722FB">
      <w:pPr>
        <w:pStyle w:val="Char2"/>
        <w:widowControl w:val="0"/>
        <w:spacing w:before="0"/>
        <w:jc w:val="left"/>
        <w:rPr>
          <w:sz w:val="22"/>
          <w:szCs w:val="22"/>
          <w:lang w:val="sv-SE"/>
        </w:rPr>
      </w:pPr>
    </w:p>
    <w:p w14:paraId="0EE8F530" w14:textId="77777777" w:rsidR="009722FB" w:rsidRPr="00DC2BA7" w:rsidRDefault="00B60735" w:rsidP="009722FB">
      <w:pPr>
        <w:pStyle w:val="Char2"/>
        <w:spacing w:before="0"/>
        <w:jc w:val="left"/>
        <w:rPr>
          <w:sz w:val="22"/>
          <w:szCs w:val="22"/>
          <w:lang w:val="sv-SE"/>
        </w:rPr>
      </w:pPr>
      <w:r w:rsidRPr="00DC2BA7">
        <w:rPr>
          <w:sz w:val="22"/>
          <w:szCs w:val="22"/>
          <w:lang w:val="sv-SE"/>
        </w:rPr>
        <w:t>Barn (6 till 11 år) förväntas inte självadministrera Xolair. Om läkaren anser det lämpligt, kan t ex en vårdnadshavare administrera Xolair efter genomgången utbildning.</w:t>
      </w:r>
    </w:p>
    <w:p w14:paraId="1A12E624" w14:textId="77777777" w:rsidR="009722FB" w:rsidRDefault="009722FB" w:rsidP="009722FB">
      <w:pPr>
        <w:pStyle w:val="Char2"/>
        <w:widowControl w:val="0"/>
        <w:spacing w:before="0"/>
        <w:jc w:val="left"/>
        <w:rPr>
          <w:sz w:val="22"/>
          <w:szCs w:val="22"/>
          <w:lang w:val="sv-SE"/>
        </w:rPr>
      </w:pPr>
    </w:p>
    <w:p w14:paraId="6213B34A" w14:textId="77777777" w:rsidR="0029684E" w:rsidRPr="00111DEC" w:rsidRDefault="00B60735" w:rsidP="0029684E">
      <w:pPr>
        <w:pStyle w:val="Char2"/>
        <w:spacing w:before="0"/>
        <w:jc w:val="left"/>
        <w:rPr>
          <w:bCs/>
          <w:color w:val="000000"/>
          <w:sz w:val="22"/>
          <w:szCs w:val="22"/>
          <w:lang w:val="sv-SE"/>
        </w:rPr>
      </w:pPr>
      <w:r w:rsidRPr="00111DEC">
        <w:rPr>
          <w:bCs/>
          <w:color w:val="000000"/>
          <w:sz w:val="22"/>
          <w:szCs w:val="22"/>
          <w:lang w:val="sv-SE"/>
        </w:rPr>
        <w:t xml:space="preserve">Xolair 300 mg förfylld spruta är inte avsedda att användas hos barn under 12 år. Xolair 75 mg förfylld spruta och Xolair 150 mg förfylld spruta eller Xolair </w:t>
      </w:r>
      <w:r w:rsidR="00DB3619" w:rsidRPr="00111DEC">
        <w:rPr>
          <w:bCs/>
          <w:color w:val="000000"/>
          <w:sz w:val="22"/>
          <w:szCs w:val="22"/>
          <w:lang w:val="sv-SE"/>
        </w:rPr>
        <w:t>pulver och vätska till injektionsvätska, lösning</w:t>
      </w:r>
      <w:r w:rsidRPr="00111DEC">
        <w:rPr>
          <w:bCs/>
          <w:color w:val="000000"/>
          <w:sz w:val="22"/>
          <w:szCs w:val="22"/>
          <w:lang w:val="sv-SE"/>
        </w:rPr>
        <w:t xml:space="preserve"> kan användas hos barn 6 till 11 år med allergisk astma.</w:t>
      </w:r>
    </w:p>
    <w:p w14:paraId="28D21146" w14:textId="77777777" w:rsidR="0029684E" w:rsidRPr="00DC2BA7" w:rsidRDefault="0029684E" w:rsidP="009722FB">
      <w:pPr>
        <w:pStyle w:val="Char2"/>
        <w:widowControl w:val="0"/>
        <w:spacing w:before="0"/>
        <w:jc w:val="left"/>
        <w:rPr>
          <w:sz w:val="22"/>
          <w:szCs w:val="22"/>
          <w:lang w:val="sv-SE"/>
        </w:rPr>
      </w:pPr>
    </w:p>
    <w:p w14:paraId="1DED79C8" w14:textId="77777777" w:rsidR="009722FB" w:rsidRPr="00DC2BA7" w:rsidRDefault="00B60735" w:rsidP="009722FB">
      <w:pPr>
        <w:pStyle w:val="Char2"/>
        <w:keepNext/>
        <w:widowControl w:val="0"/>
        <w:spacing w:before="0"/>
        <w:jc w:val="left"/>
        <w:rPr>
          <w:sz w:val="22"/>
          <w:szCs w:val="22"/>
          <w:u w:val="single"/>
          <w:lang w:val="sv-SE"/>
        </w:rPr>
      </w:pPr>
      <w:r w:rsidRPr="00DC2BA7">
        <w:rPr>
          <w:sz w:val="22"/>
          <w:szCs w:val="22"/>
          <w:u w:val="single"/>
          <w:lang w:val="sv-SE"/>
        </w:rPr>
        <w:t>Kronisk inflammation i näsa och bihålor med näspolyper</w:t>
      </w:r>
    </w:p>
    <w:p w14:paraId="3A65AED8" w14:textId="77777777" w:rsidR="009722FB" w:rsidRPr="00DC2BA7" w:rsidRDefault="00B60735" w:rsidP="009722FB">
      <w:pPr>
        <w:pStyle w:val="Char2"/>
        <w:widowControl w:val="0"/>
        <w:spacing w:before="0"/>
        <w:jc w:val="left"/>
        <w:rPr>
          <w:bCs/>
          <w:sz w:val="22"/>
          <w:szCs w:val="22"/>
          <w:lang w:val="sv-SE"/>
        </w:rPr>
      </w:pPr>
      <w:r w:rsidRPr="00DC2BA7">
        <w:rPr>
          <w:sz w:val="22"/>
          <w:szCs w:val="22"/>
          <w:lang w:val="sv-SE"/>
        </w:rPr>
        <w:t>Xolair ska inte ges till barn och ungdomar under 18</w:t>
      </w:r>
      <w:r w:rsidRPr="00DC2BA7">
        <w:rPr>
          <w:bCs/>
          <w:sz w:val="22"/>
          <w:szCs w:val="22"/>
          <w:lang w:val="sv-SE"/>
        </w:rPr>
        <w:t> års ålder.</w:t>
      </w:r>
    </w:p>
    <w:p w14:paraId="69F16F5B" w14:textId="77777777" w:rsidR="009722FB" w:rsidRPr="00DC2BA7" w:rsidRDefault="009722FB" w:rsidP="009722FB">
      <w:pPr>
        <w:pStyle w:val="Char2"/>
        <w:widowControl w:val="0"/>
        <w:spacing w:before="0"/>
        <w:jc w:val="left"/>
        <w:rPr>
          <w:bCs/>
          <w:sz w:val="22"/>
          <w:szCs w:val="22"/>
          <w:lang w:val="sv-SE"/>
        </w:rPr>
      </w:pPr>
    </w:p>
    <w:p w14:paraId="6E49DC8F" w14:textId="77777777" w:rsidR="009722FB" w:rsidRPr="00DC2BA7" w:rsidRDefault="00B60735" w:rsidP="009722FB">
      <w:pPr>
        <w:pStyle w:val="Text"/>
        <w:keepNext/>
        <w:widowControl w:val="0"/>
        <w:spacing w:before="0"/>
        <w:jc w:val="left"/>
        <w:rPr>
          <w:bCs/>
          <w:sz w:val="22"/>
          <w:u w:val="single"/>
          <w:lang w:val="sv-SE"/>
        </w:rPr>
      </w:pPr>
      <w:r w:rsidRPr="00DC2BA7">
        <w:rPr>
          <w:bCs/>
          <w:sz w:val="22"/>
          <w:u w:val="single"/>
          <w:lang w:val="sv-SE"/>
        </w:rPr>
        <w:t>Kronisk spontan urtikaria</w:t>
      </w:r>
    </w:p>
    <w:p w14:paraId="229F465F"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Xolair kan användas av ungdomar från 12 års ålder som redan tar antihistaminer, men vars symtom på kronisk spontan urtikaria inte är välkontrollerade trots behandling med dessa läkemedel. Doseringen för ungdomar över 12 års ålder är densamma som hos vuxna.</w:t>
      </w:r>
    </w:p>
    <w:p w14:paraId="535B7E0E" w14:textId="77777777" w:rsidR="009722FB" w:rsidRPr="00DC2BA7" w:rsidRDefault="009722FB" w:rsidP="009722FB">
      <w:pPr>
        <w:pStyle w:val="Char2"/>
        <w:widowControl w:val="0"/>
        <w:spacing w:before="0"/>
        <w:jc w:val="left"/>
        <w:rPr>
          <w:sz w:val="22"/>
          <w:szCs w:val="22"/>
          <w:lang w:val="sv-SE"/>
        </w:rPr>
      </w:pPr>
    </w:p>
    <w:p w14:paraId="77FFCD3A"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Om du har glömt en dos Xolair</w:t>
      </w:r>
    </w:p>
    <w:p w14:paraId="2B712AB9" w14:textId="77777777" w:rsidR="009722FB" w:rsidRPr="00DC2BA7" w:rsidRDefault="00B60735" w:rsidP="009722FB">
      <w:pPr>
        <w:pStyle w:val="Char2"/>
        <w:spacing w:before="0"/>
        <w:jc w:val="left"/>
        <w:rPr>
          <w:sz w:val="22"/>
          <w:szCs w:val="22"/>
          <w:lang w:val="sv-SE"/>
        </w:rPr>
      </w:pPr>
      <w:r w:rsidRPr="00DC2BA7">
        <w:rPr>
          <w:sz w:val="22"/>
          <w:szCs w:val="22"/>
          <w:lang w:val="sv-SE"/>
        </w:rPr>
        <w:t>Om du har missat ett bokat tillfälle för Xolairinjektion, kontakta läkaren eller sjukhuset så snart som möjligt för att boka en ny tid.</w:t>
      </w:r>
    </w:p>
    <w:p w14:paraId="2F80D067" w14:textId="77777777" w:rsidR="009722FB" w:rsidRPr="00DC2BA7" w:rsidRDefault="009722FB" w:rsidP="009722FB">
      <w:pPr>
        <w:pStyle w:val="Char2"/>
        <w:spacing w:before="0"/>
        <w:jc w:val="left"/>
        <w:rPr>
          <w:sz w:val="22"/>
          <w:szCs w:val="22"/>
          <w:lang w:val="sv-SE"/>
        </w:rPr>
      </w:pPr>
    </w:p>
    <w:p w14:paraId="7BC7C70C" w14:textId="77777777" w:rsidR="009722FB" w:rsidRPr="00DC2BA7" w:rsidRDefault="00B60735" w:rsidP="009722FB">
      <w:pPr>
        <w:pStyle w:val="Char2"/>
        <w:spacing w:before="0"/>
        <w:jc w:val="left"/>
        <w:rPr>
          <w:sz w:val="22"/>
          <w:szCs w:val="22"/>
          <w:lang w:val="sv-SE"/>
        </w:rPr>
      </w:pPr>
      <w:r w:rsidRPr="00DC2BA7">
        <w:rPr>
          <w:sz w:val="22"/>
          <w:szCs w:val="22"/>
          <w:lang w:val="sv-SE"/>
        </w:rPr>
        <w:t>Om du själv har glömt att använda en dos Xolair, injicera dosen så snart du kommer ihåg det. Tala sedan med din läkare om när du ska ta nästa dos.</w:t>
      </w:r>
    </w:p>
    <w:p w14:paraId="3A2C0A13" w14:textId="77777777" w:rsidR="009722FB" w:rsidRPr="00DC2BA7" w:rsidRDefault="009722FB" w:rsidP="009722FB">
      <w:pPr>
        <w:pStyle w:val="Char2"/>
        <w:spacing w:before="0"/>
        <w:jc w:val="left"/>
        <w:rPr>
          <w:sz w:val="22"/>
          <w:szCs w:val="22"/>
          <w:lang w:val="sv-SE"/>
        </w:rPr>
      </w:pPr>
    </w:p>
    <w:p w14:paraId="468B5856"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Om du slutar använda Xolair</w:t>
      </w:r>
    </w:p>
    <w:p w14:paraId="6AC8C87C"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Avbryt inte Xolair-behandlingen såvida inte läkaren bestämt det. Efter avbruten eller avslutad behandling med Xolair kan du få tillbaka dina symtom.</w:t>
      </w:r>
    </w:p>
    <w:p w14:paraId="33C036CE" w14:textId="77777777" w:rsidR="009722FB" w:rsidRPr="00DC2BA7" w:rsidRDefault="009722FB" w:rsidP="009722FB">
      <w:pPr>
        <w:pStyle w:val="Char2"/>
        <w:spacing w:before="0"/>
        <w:jc w:val="left"/>
        <w:rPr>
          <w:sz w:val="22"/>
          <w:szCs w:val="22"/>
          <w:lang w:val="sv-SE"/>
        </w:rPr>
      </w:pPr>
    </w:p>
    <w:p w14:paraId="70035D1E" w14:textId="77777777" w:rsidR="009722FB" w:rsidRPr="00DC2BA7" w:rsidRDefault="00B60735" w:rsidP="009722FB">
      <w:pPr>
        <w:pStyle w:val="Char2"/>
        <w:spacing w:before="0"/>
        <w:jc w:val="left"/>
        <w:rPr>
          <w:sz w:val="22"/>
          <w:szCs w:val="22"/>
          <w:lang w:val="sv-SE"/>
        </w:rPr>
      </w:pPr>
      <w:r w:rsidRPr="00DC2BA7">
        <w:rPr>
          <w:sz w:val="22"/>
          <w:szCs w:val="22"/>
          <w:lang w:val="sv-SE"/>
        </w:rPr>
        <w:t>Om du behandlas för kronisk spontan urtikaria kan din läkare då och då besluta att göra uppehåll i behandlingen med Xolair för att kunna bedöma dina symtom. Följ läkarens anvisningar.</w:t>
      </w:r>
    </w:p>
    <w:p w14:paraId="4C183166" w14:textId="77777777" w:rsidR="009722FB" w:rsidRPr="00DC2BA7" w:rsidRDefault="009722FB" w:rsidP="009722FB">
      <w:pPr>
        <w:pStyle w:val="Char2"/>
        <w:spacing w:before="0"/>
        <w:jc w:val="left"/>
        <w:rPr>
          <w:sz w:val="22"/>
          <w:szCs w:val="22"/>
          <w:lang w:val="sv-SE"/>
        </w:rPr>
      </w:pPr>
    </w:p>
    <w:p w14:paraId="572BE64D" w14:textId="77777777" w:rsidR="009722FB" w:rsidRPr="00DC2BA7" w:rsidRDefault="00B60735" w:rsidP="009722FB">
      <w:pPr>
        <w:pStyle w:val="Char2"/>
        <w:spacing w:before="0"/>
        <w:jc w:val="left"/>
        <w:rPr>
          <w:sz w:val="22"/>
          <w:szCs w:val="22"/>
          <w:lang w:val="sv-SE"/>
        </w:rPr>
      </w:pPr>
      <w:r w:rsidRPr="00DC2BA7">
        <w:rPr>
          <w:sz w:val="22"/>
          <w:szCs w:val="22"/>
          <w:lang w:val="sv-SE"/>
        </w:rPr>
        <w:t>Om du har ytterligare frågor om detta läkemedel, kontakta läkare, apotekspersonal eller sjuksköterska.</w:t>
      </w:r>
    </w:p>
    <w:p w14:paraId="4A2F066B" w14:textId="77777777" w:rsidR="009722FB" w:rsidRPr="00DC2BA7" w:rsidRDefault="009722FB" w:rsidP="00535973">
      <w:pPr>
        <w:pStyle w:val="Char2"/>
        <w:spacing w:before="0"/>
        <w:jc w:val="left"/>
        <w:rPr>
          <w:sz w:val="22"/>
          <w:szCs w:val="22"/>
          <w:lang w:val="sv-SE"/>
        </w:rPr>
      </w:pPr>
    </w:p>
    <w:p w14:paraId="091606AC" w14:textId="77777777" w:rsidR="009722FB" w:rsidRPr="00DC2BA7" w:rsidRDefault="009722FB" w:rsidP="00535973">
      <w:pPr>
        <w:pStyle w:val="Char2"/>
        <w:spacing w:before="0"/>
        <w:jc w:val="left"/>
        <w:rPr>
          <w:sz w:val="22"/>
          <w:szCs w:val="22"/>
          <w:lang w:val="sv-SE"/>
        </w:rPr>
      </w:pPr>
    </w:p>
    <w:p w14:paraId="2D0AB91F" w14:textId="77777777" w:rsidR="009722FB" w:rsidRPr="00DC2BA7" w:rsidRDefault="00B60735" w:rsidP="00535973">
      <w:pPr>
        <w:keepNext/>
        <w:widowControl w:val="0"/>
        <w:numPr>
          <w:ilvl w:val="12"/>
          <w:numId w:val="0"/>
        </w:numPr>
        <w:tabs>
          <w:tab w:val="clear" w:pos="567"/>
        </w:tabs>
        <w:spacing w:line="240" w:lineRule="auto"/>
        <w:ind w:left="567" w:right="-2" w:hanging="567"/>
        <w:rPr>
          <w:lang w:val="sv-SE"/>
        </w:rPr>
      </w:pPr>
      <w:r w:rsidRPr="00DC2BA7">
        <w:rPr>
          <w:b/>
          <w:bCs/>
          <w:lang w:val="sv-SE"/>
        </w:rPr>
        <w:t>4.</w:t>
      </w:r>
      <w:r w:rsidRPr="00DC2BA7">
        <w:rPr>
          <w:b/>
          <w:bCs/>
          <w:lang w:val="sv-SE"/>
        </w:rPr>
        <w:tab/>
        <w:t>Eventuella biverkningar</w:t>
      </w:r>
    </w:p>
    <w:p w14:paraId="0F6C9C6D" w14:textId="77777777" w:rsidR="009722FB" w:rsidRPr="00DC2BA7" w:rsidRDefault="009722FB" w:rsidP="00535973">
      <w:pPr>
        <w:pStyle w:val="Char2"/>
        <w:keepNext/>
        <w:spacing w:before="0"/>
        <w:jc w:val="left"/>
        <w:rPr>
          <w:sz w:val="22"/>
          <w:szCs w:val="22"/>
          <w:lang w:val="sv-SE"/>
        </w:rPr>
      </w:pPr>
    </w:p>
    <w:p w14:paraId="54B9C3FC" w14:textId="77777777" w:rsidR="009722FB" w:rsidRPr="00DC2BA7" w:rsidRDefault="00B60735" w:rsidP="00535973">
      <w:pPr>
        <w:pStyle w:val="Char2"/>
        <w:spacing w:before="0"/>
        <w:jc w:val="left"/>
        <w:rPr>
          <w:sz w:val="22"/>
          <w:szCs w:val="22"/>
          <w:lang w:val="sv-SE"/>
        </w:rPr>
      </w:pPr>
      <w:r w:rsidRPr="00DC2BA7">
        <w:rPr>
          <w:sz w:val="22"/>
          <w:szCs w:val="22"/>
          <w:lang w:val="sv-SE"/>
        </w:rPr>
        <w:t>Liksom alla läkemedel kan detta läkemedel orsaka biverkningar, men alla användare behöver inte få dem. Biverkningarna som orsakas av Xolair är i allmänhet lätta till måttliga, men kan i vissa fall vara allvarliga.</w:t>
      </w:r>
    </w:p>
    <w:p w14:paraId="75A071D6" w14:textId="77777777" w:rsidR="009722FB" w:rsidRPr="00DC2BA7" w:rsidRDefault="009722FB" w:rsidP="00535973">
      <w:pPr>
        <w:pStyle w:val="Char2"/>
        <w:spacing w:before="0"/>
        <w:jc w:val="left"/>
        <w:rPr>
          <w:sz w:val="22"/>
          <w:szCs w:val="22"/>
          <w:lang w:val="sv-SE"/>
        </w:rPr>
      </w:pPr>
    </w:p>
    <w:p w14:paraId="273C1009"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Allvarliga biverkningar:</w:t>
      </w:r>
    </w:p>
    <w:p w14:paraId="7F73AA6B" w14:textId="77777777" w:rsidR="009722FB" w:rsidRPr="00DC2BA7" w:rsidRDefault="00B60735" w:rsidP="00535973">
      <w:pPr>
        <w:pStyle w:val="Char2"/>
        <w:keepNext/>
        <w:spacing w:before="0"/>
        <w:jc w:val="left"/>
        <w:rPr>
          <w:sz w:val="22"/>
          <w:szCs w:val="22"/>
          <w:u w:val="single"/>
          <w:lang w:val="sv-SE"/>
        </w:rPr>
      </w:pPr>
      <w:r w:rsidRPr="00DC2BA7">
        <w:rPr>
          <w:sz w:val="22"/>
          <w:szCs w:val="22"/>
          <w:lang w:val="sv-SE"/>
        </w:rPr>
        <w:t>Sök omedelbart medicinsk vård om du märker några tecken på följande biverkningar:</w:t>
      </w:r>
    </w:p>
    <w:p w14:paraId="5BAA8DFA" w14:textId="77777777" w:rsidR="009722FB" w:rsidRPr="00DC2BA7" w:rsidRDefault="00B60735" w:rsidP="00535973">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391585D7" w14:textId="77777777" w:rsidR="009722FB"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 xml:space="preserve">Svåra allergiska reaktioner (inklusive anafylaktiska reaktioner). Symtom kan inkludera hudutslag, klåda eller nässelfeber, svullnad av ansikte, läppar, tunga, svalg eller luftstrupe eller andra delar av kroppen, snabba hjärtslag, yrsel och berusningskänsla, förvirring, andnöd, rossel </w:t>
      </w:r>
      <w:r w:rsidRPr="00DC2BA7">
        <w:rPr>
          <w:sz w:val="22"/>
          <w:szCs w:val="22"/>
          <w:lang w:val="sv-SE"/>
        </w:rPr>
        <w:lastRenderedPageBreak/>
        <w:t>eller svårighet att andas, blåaktig hud eller läppar, fallande blodtryck med svimning eller förlust av medvetandet. Om du tidigare har drabbats av allvarliga allergiska reaktioner (anafylaktiska reaktioner) som inte berodde på Xolair, kan risken för en allvarlig allergisk reaktion i samband med användning av Xolair vara större.</w:t>
      </w:r>
    </w:p>
    <w:p w14:paraId="09BC50AA" w14:textId="77777777" w:rsidR="009722FB"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Systemisk lupus erythematosus (SLE). Symtom kan inkludera muskelsmärta, ledsmärta och ledsvullnad, hudutslag, feber, viktminskning och trötthet.</w:t>
      </w:r>
    </w:p>
    <w:p w14:paraId="186F4F25" w14:textId="77777777" w:rsidR="009722FB" w:rsidRPr="00DC2BA7" w:rsidRDefault="009722FB" w:rsidP="00535973">
      <w:pPr>
        <w:pStyle w:val="Char2"/>
        <w:widowControl w:val="0"/>
        <w:spacing w:before="0"/>
        <w:jc w:val="left"/>
        <w:rPr>
          <w:sz w:val="22"/>
          <w:szCs w:val="22"/>
          <w:lang w:val="sv-SE"/>
        </w:rPr>
      </w:pPr>
    </w:p>
    <w:p w14:paraId="013BF990" w14:textId="77777777" w:rsidR="009722FB" w:rsidRPr="00DC2BA7" w:rsidRDefault="00B60735" w:rsidP="009722FB">
      <w:pPr>
        <w:pStyle w:val="Char2"/>
        <w:keepNext/>
        <w:spacing w:before="0"/>
        <w:jc w:val="left"/>
        <w:rPr>
          <w:sz w:val="22"/>
          <w:szCs w:val="22"/>
          <w:lang w:val="sv-SE"/>
        </w:rPr>
      </w:pPr>
      <w:r w:rsidRPr="00DC2BA7">
        <w:rPr>
          <w:sz w:val="22"/>
          <w:szCs w:val="22"/>
          <w:lang w:val="sv-SE"/>
        </w:rPr>
        <w:t>Ingen känd frekvens (frekvensen kan inte beräknas utifrån tillgängliga uppgifter)</w:t>
      </w:r>
    </w:p>
    <w:p w14:paraId="74E1C8D9" w14:textId="77777777" w:rsidR="009722FB" w:rsidRPr="00DC2BA7" w:rsidRDefault="00B60735" w:rsidP="009722FB">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Churg-Strauss eller hypereosinofilt syndrom. Symtom kan inkludera ett eller flera av följande: svullnad, smärta eller hudutslag runt blod- eller lymfkärl, förhöjda nivåer av en viss typ av vita blodkroppar (uttalad eosinofili), förvärrade andningsproblem, nästäppa, hjärtproblem, värk, domningar, stickningar i armar eller ben.</w:t>
      </w:r>
    </w:p>
    <w:p w14:paraId="14E32E3D" w14:textId="77777777" w:rsidR="009722FB" w:rsidRPr="00DC2BA7" w:rsidRDefault="00B60735" w:rsidP="009722FB">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Låga trombocytnivåer (blodplättar), vilket kan ge symtom som blödning eller att blåmärken uppstår lättare än vanligt.</w:t>
      </w:r>
    </w:p>
    <w:p w14:paraId="6A718D7C" w14:textId="77777777" w:rsidR="009722FB" w:rsidRPr="00DC2BA7" w:rsidRDefault="00B60735" w:rsidP="009722FB">
      <w:pPr>
        <w:pStyle w:val="Char2"/>
        <w:keepNext/>
        <w:widowControl w:val="0"/>
        <w:numPr>
          <w:ilvl w:val="0"/>
          <w:numId w:val="44"/>
        </w:numPr>
        <w:tabs>
          <w:tab w:val="clear" w:pos="360"/>
        </w:tabs>
        <w:spacing w:before="0"/>
        <w:ind w:left="567" w:hanging="567"/>
        <w:jc w:val="left"/>
        <w:rPr>
          <w:sz w:val="22"/>
          <w:szCs w:val="22"/>
          <w:lang w:val="sv-SE"/>
        </w:rPr>
      </w:pPr>
      <w:r w:rsidRPr="00DC2BA7">
        <w:rPr>
          <w:sz w:val="22"/>
          <w:szCs w:val="22"/>
          <w:lang w:val="sv-SE"/>
        </w:rPr>
        <w:t>Serumsjuka. Symtom kan inkludera ett eller flera av följande: ledvärk med eller utan svullnad eller stelhet, hudutslag, feber, svullna lymfkörtlar, muskelvärk.</w:t>
      </w:r>
    </w:p>
    <w:p w14:paraId="214DB826" w14:textId="77777777" w:rsidR="009722FB" w:rsidRPr="00DC2BA7" w:rsidRDefault="009722FB" w:rsidP="009722FB">
      <w:pPr>
        <w:pStyle w:val="Char2"/>
        <w:spacing w:before="0"/>
        <w:jc w:val="left"/>
        <w:rPr>
          <w:sz w:val="22"/>
          <w:szCs w:val="22"/>
          <w:lang w:val="sv-SE"/>
        </w:rPr>
      </w:pPr>
    </w:p>
    <w:p w14:paraId="3D9E4513" w14:textId="77777777" w:rsidR="009722FB" w:rsidRPr="00DC2BA7" w:rsidRDefault="00B60735" w:rsidP="009722FB">
      <w:pPr>
        <w:pStyle w:val="Char2"/>
        <w:keepNext/>
        <w:spacing w:before="0"/>
        <w:jc w:val="left"/>
        <w:rPr>
          <w:sz w:val="22"/>
          <w:szCs w:val="22"/>
          <w:u w:val="single"/>
          <w:lang w:val="sv-SE"/>
        </w:rPr>
      </w:pPr>
      <w:r w:rsidRPr="00DC2BA7">
        <w:rPr>
          <w:sz w:val="22"/>
          <w:szCs w:val="22"/>
          <w:u w:val="single"/>
          <w:lang w:val="sv-SE"/>
        </w:rPr>
        <w:t>Andra biverkningar är:</w:t>
      </w:r>
    </w:p>
    <w:p w14:paraId="7BCCB760" w14:textId="77777777" w:rsidR="009722FB" w:rsidRPr="00DC2BA7" w:rsidRDefault="00B60735" w:rsidP="009722FB">
      <w:pPr>
        <w:pStyle w:val="Char2"/>
        <w:keepNext/>
        <w:spacing w:before="0"/>
        <w:jc w:val="left"/>
        <w:rPr>
          <w:sz w:val="22"/>
          <w:szCs w:val="22"/>
          <w:lang w:val="sv-SE"/>
        </w:rPr>
      </w:pPr>
      <w:r w:rsidRPr="00DC2BA7">
        <w:rPr>
          <w:sz w:val="22"/>
          <w:szCs w:val="22"/>
          <w:lang w:val="sv-SE"/>
        </w:rPr>
        <w:t>Mycket vanliga (kan förekomma hos fler än 1 av 10</w:t>
      </w:r>
      <w:r w:rsidRPr="00DC2BA7">
        <w:rPr>
          <w:sz w:val="22"/>
          <w:szCs w:val="22"/>
          <w:lang w:val="nb-NO"/>
        </w:rPr>
        <w:t> </w:t>
      </w:r>
      <w:r w:rsidRPr="00DC2BA7">
        <w:rPr>
          <w:sz w:val="22"/>
          <w:szCs w:val="22"/>
          <w:lang w:val="sv-SE"/>
        </w:rPr>
        <w:t>personer)</w:t>
      </w:r>
    </w:p>
    <w:p w14:paraId="77A3D708" w14:textId="77777777" w:rsidR="009722FB" w:rsidRPr="00DC2BA7" w:rsidRDefault="00B60735" w:rsidP="009722FB">
      <w:pPr>
        <w:pStyle w:val="Char2"/>
        <w:widowControl w:val="0"/>
        <w:numPr>
          <w:ilvl w:val="0"/>
          <w:numId w:val="45"/>
        </w:numPr>
        <w:tabs>
          <w:tab w:val="clear" w:pos="360"/>
        </w:tabs>
        <w:spacing w:before="0"/>
        <w:ind w:left="567" w:hanging="567"/>
        <w:jc w:val="left"/>
        <w:rPr>
          <w:sz w:val="22"/>
          <w:szCs w:val="22"/>
          <w:lang w:val="sv-SE"/>
        </w:rPr>
      </w:pPr>
      <w:r w:rsidRPr="00DC2BA7">
        <w:rPr>
          <w:sz w:val="22"/>
          <w:szCs w:val="22"/>
          <w:lang w:val="sv-SE"/>
        </w:rPr>
        <w:t>feber (hos barn).</w:t>
      </w:r>
    </w:p>
    <w:p w14:paraId="637D432B" w14:textId="77777777" w:rsidR="009722FB" w:rsidRPr="00DC2BA7" w:rsidRDefault="009722FB" w:rsidP="009722FB">
      <w:pPr>
        <w:pStyle w:val="Char2"/>
        <w:spacing w:before="0"/>
        <w:jc w:val="left"/>
        <w:rPr>
          <w:sz w:val="22"/>
          <w:szCs w:val="22"/>
          <w:u w:val="single"/>
          <w:lang w:val="sv-SE"/>
        </w:rPr>
      </w:pPr>
    </w:p>
    <w:p w14:paraId="5786ACCD" w14:textId="77777777" w:rsidR="009722FB" w:rsidRPr="00DC2BA7" w:rsidRDefault="00B60735" w:rsidP="009722FB">
      <w:pPr>
        <w:pStyle w:val="Char2"/>
        <w:keepNext/>
        <w:spacing w:before="0"/>
        <w:jc w:val="left"/>
        <w:rPr>
          <w:sz w:val="22"/>
          <w:szCs w:val="22"/>
          <w:lang w:val="sv-SE"/>
        </w:rPr>
      </w:pPr>
      <w:r w:rsidRPr="00DC2BA7">
        <w:rPr>
          <w:sz w:val="22"/>
          <w:szCs w:val="22"/>
          <w:lang w:val="sv-SE"/>
        </w:rPr>
        <w:t>Vanliga (kan förekomma hos upp till 1 av 10</w:t>
      </w:r>
      <w:r w:rsidRPr="00DC2BA7">
        <w:rPr>
          <w:sz w:val="22"/>
          <w:szCs w:val="22"/>
          <w:lang w:val="nb-NO"/>
        </w:rPr>
        <w:t> </w:t>
      </w:r>
      <w:r w:rsidRPr="00DC2BA7">
        <w:rPr>
          <w:sz w:val="22"/>
          <w:szCs w:val="22"/>
          <w:lang w:val="sv-SE"/>
        </w:rPr>
        <w:t>personer)</w:t>
      </w:r>
    </w:p>
    <w:p w14:paraId="64A008B1"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reaktioner på injektionsstället, som t ex smärta, svullnad, klåda och rodnad</w:t>
      </w:r>
    </w:p>
    <w:p w14:paraId="6A7A4E6E"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smärta i övre delen av magen</w:t>
      </w:r>
    </w:p>
    <w:p w14:paraId="711FD3E2"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huvudvärk (mycket vanlig hos barn)</w:t>
      </w:r>
    </w:p>
    <w:p w14:paraId="6D1083F4"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övre luftvägsinfektion såsom inflammation i svalget (halsont) och förkylning</w:t>
      </w:r>
    </w:p>
    <w:p w14:paraId="2DA31569"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napToGrid/>
          <w:color w:val="222222"/>
          <w:sz w:val="22"/>
          <w:szCs w:val="22"/>
          <w:lang w:val="sv-SE"/>
        </w:rPr>
        <w:t>känsla av tryck eller smärta i kinderna och pannan (bihåleinflammation, bihålehuvudvärk)</w:t>
      </w:r>
    </w:p>
    <w:p w14:paraId="64793B07"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ledvärk (artralgi)</w:t>
      </w:r>
    </w:p>
    <w:p w14:paraId="19DA6C3D"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yrsel.</w:t>
      </w:r>
    </w:p>
    <w:p w14:paraId="6B771AD4" w14:textId="77777777" w:rsidR="009722FB" w:rsidRPr="00DC2BA7" w:rsidRDefault="009722FB" w:rsidP="009722FB">
      <w:pPr>
        <w:pStyle w:val="Char2"/>
        <w:widowControl w:val="0"/>
        <w:spacing w:before="0"/>
        <w:jc w:val="left"/>
        <w:rPr>
          <w:sz w:val="22"/>
          <w:szCs w:val="22"/>
          <w:lang w:val="sv-SE"/>
        </w:rPr>
      </w:pPr>
    </w:p>
    <w:p w14:paraId="534D1978" w14:textId="77777777" w:rsidR="009722FB" w:rsidRPr="00DC2BA7" w:rsidRDefault="00B60735" w:rsidP="009722FB">
      <w:pPr>
        <w:pStyle w:val="Char2"/>
        <w:keepNext/>
        <w:widowControl w:val="0"/>
        <w:spacing w:before="0"/>
        <w:jc w:val="left"/>
        <w:rPr>
          <w:sz w:val="22"/>
          <w:szCs w:val="22"/>
          <w:lang w:val="sv-SE"/>
        </w:rPr>
      </w:pPr>
      <w:r w:rsidRPr="00DC2BA7">
        <w:rPr>
          <w:sz w:val="22"/>
          <w:szCs w:val="22"/>
          <w:lang w:val="sv-SE"/>
        </w:rPr>
        <w:t>Mindre vanliga (kan förekomma hos upp till 1 av 100</w:t>
      </w:r>
      <w:r w:rsidRPr="00DC2BA7">
        <w:rPr>
          <w:sz w:val="22"/>
          <w:szCs w:val="22"/>
          <w:lang w:val="nb-NO"/>
        </w:rPr>
        <w:t> </w:t>
      </w:r>
      <w:r w:rsidRPr="00DC2BA7">
        <w:rPr>
          <w:sz w:val="22"/>
          <w:szCs w:val="22"/>
          <w:lang w:val="sv-SE"/>
        </w:rPr>
        <w:t>personer)</w:t>
      </w:r>
    </w:p>
    <w:p w14:paraId="4FD70482"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känsla av sömnighet eller trötthet</w:t>
      </w:r>
    </w:p>
    <w:p w14:paraId="06D4C8FF"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stickningar eller domningar i händerna eller fötterna</w:t>
      </w:r>
    </w:p>
    <w:p w14:paraId="2C2F82FA"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svimning, lågt blodtryck när du sitter eller står upp (postural hypotension), rodnad</w:t>
      </w:r>
    </w:p>
    <w:p w14:paraId="35C08E55"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rPr>
      </w:pPr>
      <w:r w:rsidRPr="00DC2BA7">
        <w:rPr>
          <w:sz w:val="22"/>
          <w:szCs w:val="22"/>
          <w:lang w:val="sv-SE"/>
        </w:rPr>
        <w:t>halsont, hosta, akuta andningsbesvär</w:t>
      </w:r>
    </w:p>
    <w:p w14:paraId="372120BB"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rPr>
      </w:pPr>
      <w:r w:rsidRPr="00DC2BA7">
        <w:rPr>
          <w:sz w:val="22"/>
          <w:szCs w:val="22"/>
        </w:rPr>
        <w:t>sjukdomskänsla (illamående), diarré, matsmältningsbesvär</w:t>
      </w:r>
    </w:p>
    <w:p w14:paraId="0CF17536"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klåda, nässelfeber, hudutslag, ökad ljuskänslighet</w:t>
      </w:r>
    </w:p>
    <w:p w14:paraId="262A52D7"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rPr>
      </w:pPr>
      <w:r w:rsidRPr="00DC2BA7">
        <w:rPr>
          <w:sz w:val="22"/>
          <w:szCs w:val="22"/>
          <w:lang w:val="sv-SE"/>
        </w:rPr>
        <w:t>viktökning</w:t>
      </w:r>
    </w:p>
    <w:p w14:paraId="40B8BAC0"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influensaliknande symtom</w:t>
      </w:r>
    </w:p>
    <w:p w14:paraId="09E13DE2"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svullna armar.</w:t>
      </w:r>
    </w:p>
    <w:p w14:paraId="210FAA52" w14:textId="77777777" w:rsidR="009722FB" w:rsidRPr="00DC2BA7" w:rsidRDefault="009722FB" w:rsidP="009722FB">
      <w:pPr>
        <w:pStyle w:val="Char2"/>
        <w:widowControl w:val="0"/>
        <w:spacing w:before="0"/>
        <w:jc w:val="left"/>
        <w:rPr>
          <w:sz w:val="22"/>
          <w:szCs w:val="22"/>
          <w:lang w:val="sv-SE"/>
        </w:rPr>
      </w:pPr>
    </w:p>
    <w:p w14:paraId="7105CD80" w14:textId="77777777" w:rsidR="009722FB" w:rsidRPr="00DC2BA7" w:rsidRDefault="00B60735" w:rsidP="009722FB">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06A98CCF" w14:textId="77777777" w:rsidR="009722FB" w:rsidRPr="00DC2BA7" w:rsidRDefault="00B60735" w:rsidP="009722FB">
      <w:pPr>
        <w:pStyle w:val="Char2"/>
        <w:widowControl w:val="0"/>
        <w:numPr>
          <w:ilvl w:val="0"/>
          <w:numId w:val="48"/>
        </w:numPr>
        <w:tabs>
          <w:tab w:val="clear" w:pos="720"/>
          <w:tab w:val="num" w:pos="0"/>
        </w:tabs>
        <w:spacing w:before="0"/>
        <w:ind w:left="567" w:hanging="567"/>
        <w:jc w:val="left"/>
        <w:rPr>
          <w:sz w:val="22"/>
          <w:szCs w:val="22"/>
          <w:lang w:val="sv-SE"/>
        </w:rPr>
      </w:pPr>
      <w:r w:rsidRPr="00DC2BA7">
        <w:rPr>
          <w:sz w:val="22"/>
          <w:szCs w:val="22"/>
          <w:lang w:val="sv-SE"/>
        </w:rPr>
        <w:t>parasitinfektion.</w:t>
      </w:r>
    </w:p>
    <w:p w14:paraId="318B847E" w14:textId="77777777" w:rsidR="009722FB" w:rsidRPr="00DC2BA7" w:rsidRDefault="009722FB" w:rsidP="009722FB">
      <w:pPr>
        <w:pStyle w:val="Char2"/>
        <w:widowControl w:val="0"/>
        <w:spacing w:before="0"/>
        <w:jc w:val="left"/>
        <w:rPr>
          <w:sz w:val="22"/>
          <w:szCs w:val="22"/>
          <w:lang w:val="sv-SE"/>
        </w:rPr>
      </w:pPr>
    </w:p>
    <w:p w14:paraId="50669E74" w14:textId="77777777" w:rsidR="009722FB" w:rsidRPr="00DC2BA7" w:rsidRDefault="00B60735" w:rsidP="009722FB">
      <w:pPr>
        <w:pStyle w:val="Char2"/>
        <w:keepNext/>
        <w:widowControl w:val="0"/>
        <w:spacing w:before="0"/>
        <w:jc w:val="left"/>
        <w:rPr>
          <w:color w:val="000000"/>
          <w:sz w:val="22"/>
          <w:szCs w:val="22"/>
          <w:lang w:val="sv-SE"/>
        </w:rPr>
      </w:pPr>
      <w:r w:rsidRPr="00DC2BA7">
        <w:rPr>
          <w:color w:val="000000"/>
          <w:sz w:val="22"/>
          <w:szCs w:val="22"/>
          <w:lang w:val="sv-SE"/>
        </w:rPr>
        <w:t xml:space="preserve">Ingen känd frekvens </w:t>
      </w:r>
      <w:r w:rsidRPr="00DC2BA7">
        <w:rPr>
          <w:sz w:val="22"/>
          <w:szCs w:val="22"/>
          <w:lang w:val="sv-SE"/>
        </w:rPr>
        <w:t>(frekvensen kan inte beräknas utifrån tillgängliga uppgifter)</w:t>
      </w:r>
    </w:p>
    <w:p w14:paraId="0BD9A953" w14:textId="77777777" w:rsidR="009722FB" w:rsidRPr="00DC2BA7" w:rsidRDefault="00B60735" w:rsidP="009722FB">
      <w:pPr>
        <w:pStyle w:val="Char2"/>
        <w:keepNext/>
        <w:widowControl w:val="0"/>
        <w:numPr>
          <w:ilvl w:val="0"/>
          <w:numId w:val="49"/>
        </w:numPr>
        <w:tabs>
          <w:tab w:val="clear" w:pos="360"/>
          <w:tab w:val="num" w:pos="0"/>
        </w:tabs>
        <w:spacing w:before="0"/>
        <w:ind w:left="567" w:hanging="567"/>
        <w:jc w:val="left"/>
        <w:rPr>
          <w:sz w:val="22"/>
          <w:szCs w:val="22"/>
          <w:lang w:val="sv-SE"/>
        </w:rPr>
      </w:pPr>
      <w:r w:rsidRPr="00DC2BA7">
        <w:rPr>
          <w:sz w:val="22"/>
          <w:szCs w:val="22"/>
          <w:lang w:val="sv-SE"/>
        </w:rPr>
        <w:t>muskelvärk och svullna leder</w:t>
      </w:r>
    </w:p>
    <w:p w14:paraId="38419F2F" w14:textId="77777777" w:rsidR="009722FB" w:rsidRPr="00DC2BA7" w:rsidRDefault="00B60735" w:rsidP="009722FB">
      <w:pPr>
        <w:pStyle w:val="Char2"/>
        <w:widowControl w:val="0"/>
        <w:numPr>
          <w:ilvl w:val="0"/>
          <w:numId w:val="49"/>
        </w:numPr>
        <w:tabs>
          <w:tab w:val="clear" w:pos="360"/>
          <w:tab w:val="num" w:pos="0"/>
        </w:tabs>
        <w:spacing w:before="0"/>
        <w:ind w:left="567" w:hanging="567"/>
        <w:jc w:val="left"/>
        <w:rPr>
          <w:sz w:val="22"/>
          <w:szCs w:val="22"/>
          <w:lang w:val="sv-SE"/>
        </w:rPr>
      </w:pPr>
      <w:r w:rsidRPr="00DC2BA7">
        <w:rPr>
          <w:sz w:val="22"/>
          <w:szCs w:val="22"/>
          <w:lang w:val="sv-SE"/>
        </w:rPr>
        <w:t>håravfall.</w:t>
      </w:r>
    </w:p>
    <w:p w14:paraId="4884933C" w14:textId="77777777" w:rsidR="009722FB" w:rsidRPr="00535973" w:rsidRDefault="009722FB" w:rsidP="00535973">
      <w:pPr>
        <w:pStyle w:val="Char2"/>
        <w:widowControl w:val="0"/>
        <w:spacing w:before="0"/>
        <w:jc w:val="left"/>
        <w:rPr>
          <w:sz w:val="22"/>
          <w:szCs w:val="22"/>
          <w:lang w:val="sv-SE"/>
        </w:rPr>
      </w:pPr>
    </w:p>
    <w:p w14:paraId="21113160" w14:textId="77777777" w:rsidR="009722FB" w:rsidRPr="00535973" w:rsidRDefault="00B60735" w:rsidP="00535973">
      <w:pPr>
        <w:keepNext/>
        <w:numPr>
          <w:ilvl w:val="12"/>
          <w:numId w:val="0"/>
        </w:numPr>
        <w:spacing w:line="240" w:lineRule="auto"/>
        <w:rPr>
          <w:b/>
          <w:noProof/>
          <w:lang w:val="sv-SE"/>
        </w:rPr>
      </w:pPr>
      <w:r w:rsidRPr="00535973">
        <w:rPr>
          <w:b/>
          <w:noProof/>
          <w:lang w:val="sv-SE"/>
        </w:rPr>
        <w:t>Rapportering av biverkningar</w:t>
      </w:r>
    </w:p>
    <w:p w14:paraId="2B9FFBC7" w14:textId="77777777" w:rsidR="009722FB" w:rsidRPr="00535973" w:rsidRDefault="00B60735" w:rsidP="00535973">
      <w:pPr>
        <w:pStyle w:val="Char2"/>
        <w:widowControl w:val="0"/>
        <w:spacing w:before="0"/>
        <w:jc w:val="left"/>
        <w:rPr>
          <w:sz w:val="22"/>
          <w:szCs w:val="22"/>
          <w:lang w:val="sv-SE"/>
        </w:rPr>
      </w:pPr>
      <w:r w:rsidRPr="00535973">
        <w:rPr>
          <w:sz w:val="22"/>
          <w:szCs w:val="22"/>
          <w:lang w:val="sv-SE"/>
        </w:rPr>
        <w:t>Om du får biverkningar, tala med läkare, apotekspersonal eller sjuksköterska.</w:t>
      </w:r>
      <w:r w:rsidRPr="00535973">
        <w:rPr>
          <w:noProof/>
          <w:sz w:val="22"/>
          <w:szCs w:val="22"/>
          <w:lang w:val="sv-SE"/>
        </w:rPr>
        <w:t xml:space="preserve"> Detta gäller även eventuella biverkningar som inte nämns i denna information. Du kan också rapportera biverkningar direkt </w:t>
      </w:r>
      <w:r w:rsidRPr="00535973">
        <w:rPr>
          <w:noProof/>
          <w:sz w:val="22"/>
          <w:szCs w:val="22"/>
          <w:shd w:val="pct15" w:color="auto" w:fill="auto"/>
          <w:lang w:val="sv-SE"/>
        </w:rPr>
        <w:t xml:space="preserve">via det nationella rapporteringssystemet listat i </w:t>
      </w:r>
      <w:hyperlink r:id="rId70" w:history="1">
        <w:r w:rsidRPr="00535973">
          <w:rPr>
            <w:rStyle w:val="Hyperlink"/>
            <w:sz w:val="22"/>
            <w:szCs w:val="22"/>
            <w:shd w:val="pct15" w:color="auto" w:fill="auto"/>
            <w:lang w:val="sv-SE"/>
          </w:rPr>
          <w:t>bilaga V</w:t>
        </w:r>
      </w:hyperlink>
      <w:r w:rsidRPr="00535973">
        <w:rPr>
          <w:noProof/>
          <w:color w:val="92D050"/>
          <w:sz w:val="22"/>
          <w:szCs w:val="22"/>
          <w:lang w:val="sv-SE"/>
        </w:rPr>
        <w:t>.</w:t>
      </w:r>
      <w:r w:rsidRPr="00535973">
        <w:rPr>
          <w:noProof/>
          <w:sz w:val="22"/>
          <w:szCs w:val="22"/>
          <w:lang w:val="sv-SE"/>
        </w:rPr>
        <w:t xml:space="preserve"> Genom att rapportera biverkningar kan du bidra till att öka informationen om läkemedels säkerhet.</w:t>
      </w:r>
    </w:p>
    <w:p w14:paraId="338ADB35" w14:textId="77777777" w:rsidR="009722FB" w:rsidRPr="00535973" w:rsidRDefault="009722FB" w:rsidP="00535973">
      <w:pPr>
        <w:widowControl w:val="0"/>
        <w:numPr>
          <w:ilvl w:val="12"/>
          <w:numId w:val="0"/>
        </w:numPr>
        <w:tabs>
          <w:tab w:val="clear" w:pos="567"/>
        </w:tabs>
        <w:spacing w:line="240" w:lineRule="auto"/>
        <w:ind w:right="-29"/>
        <w:rPr>
          <w:lang w:val="sv-SE"/>
        </w:rPr>
      </w:pPr>
    </w:p>
    <w:p w14:paraId="710858E4" w14:textId="77777777" w:rsidR="009722FB" w:rsidRPr="00535973" w:rsidRDefault="009722FB" w:rsidP="00535973">
      <w:pPr>
        <w:widowControl w:val="0"/>
        <w:numPr>
          <w:ilvl w:val="12"/>
          <w:numId w:val="0"/>
        </w:numPr>
        <w:tabs>
          <w:tab w:val="clear" w:pos="567"/>
        </w:tabs>
        <w:spacing w:line="240" w:lineRule="auto"/>
        <w:ind w:right="-2"/>
        <w:rPr>
          <w:lang w:val="sv-SE"/>
        </w:rPr>
      </w:pPr>
    </w:p>
    <w:p w14:paraId="68471E75" w14:textId="77777777" w:rsidR="009722FB" w:rsidRPr="00535973" w:rsidRDefault="00B60735" w:rsidP="00535973">
      <w:pPr>
        <w:keepNext/>
        <w:spacing w:line="240" w:lineRule="auto"/>
        <w:ind w:left="567" w:hanging="567"/>
        <w:rPr>
          <w:noProof/>
        </w:rPr>
      </w:pPr>
      <w:r w:rsidRPr="00535973">
        <w:rPr>
          <w:b/>
          <w:noProof/>
        </w:rPr>
        <w:lastRenderedPageBreak/>
        <w:t>5.</w:t>
      </w:r>
      <w:r w:rsidRPr="00535973">
        <w:rPr>
          <w:b/>
          <w:noProof/>
        </w:rPr>
        <w:tab/>
      </w:r>
      <w:r w:rsidRPr="00535973">
        <w:rPr>
          <w:b/>
          <w:bCs/>
          <w:lang w:val="sv-SE"/>
        </w:rPr>
        <w:t>Hur Xolair ska förvaras</w:t>
      </w:r>
    </w:p>
    <w:p w14:paraId="0B68639F" w14:textId="77777777" w:rsidR="009722FB" w:rsidRPr="00535973" w:rsidRDefault="009722FB" w:rsidP="00535973">
      <w:pPr>
        <w:keepNext/>
        <w:widowControl w:val="0"/>
        <w:numPr>
          <w:ilvl w:val="12"/>
          <w:numId w:val="0"/>
        </w:numPr>
        <w:spacing w:line="240" w:lineRule="auto"/>
        <w:rPr>
          <w:color w:val="000000"/>
        </w:rPr>
      </w:pPr>
    </w:p>
    <w:p w14:paraId="3EC27A91"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 detta läkemedel utom syn- och räckhåll för barn.</w:t>
      </w:r>
    </w:p>
    <w:p w14:paraId="45E4E22B" w14:textId="76F1B11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Används före utgångsdatum som anges på etiketten</w:t>
      </w:r>
      <w:r w:rsidR="0029684E" w:rsidRPr="00535973">
        <w:rPr>
          <w:color w:val="000000"/>
          <w:sz w:val="22"/>
          <w:lang w:val="sv-SE"/>
        </w:rPr>
        <w:t xml:space="preserve"> efter EXP</w:t>
      </w:r>
      <w:r w:rsidRPr="00535973">
        <w:rPr>
          <w:color w:val="000000"/>
          <w:sz w:val="22"/>
          <w:lang w:val="sv-SE"/>
        </w:rPr>
        <w:t>.</w:t>
      </w:r>
      <w:r w:rsidRPr="00535973">
        <w:rPr>
          <w:noProof/>
          <w:sz w:val="22"/>
          <w:lang w:val="sv-SE"/>
        </w:rPr>
        <w:t xml:space="preserve"> Utgångsdatumet är den sista dagen i angiven månad.</w:t>
      </w:r>
      <w:r w:rsidR="009839C2">
        <w:rPr>
          <w:noProof/>
          <w:sz w:val="22"/>
          <w:lang w:val="sv-SE"/>
        </w:rPr>
        <w:t xml:space="preserve"> </w:t>
      </w:r>
      <w:r w:rsidR="00976DD5">
        <w:rPr>
          <w:noProof/>
          <w:sz w:val="22"/>
          <w:lang w:val="sv-SE"/>
        </w:rPr>
        <w:t>Förpackningen</w:t>
      </w:r>
      <w:r w:rsidR="009839C2" w:rsidRPr="00E2664D">
        <w:rPr>
          <w:rFonts w:eastAsiaTheme="minorHAnsi"/>
          <w:sz w:val="22"/>
          <w:lang w:val="sv-SE"/>
        </w:rPr>
        <w:t xml:space="preserve"> med förfylld spruta kan förvaras under sammanlagt 48 timmar vid rumstemperatur (25°C) före användning.</w:t>
      </w:r>
    </w:p>
    <w:p w14:paraId="78C56F1F"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Förvaras i originalförpackningen. Ljuskänsligt.</w:t>
      </w:r>
    </w:p>
    <w:p w14:paraId="494500DB"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Förvaras i kylskåp (2</w:t>
      </w:r>
      <w:r w:rsidRPr="00535973">
        <w:rPr>
          <w:rFonts w:ascii="Symbol" w:hAnsi="Symbol"/>
          <w:color w:val="000000"/>
          <w:sz w:val="22"/>
          <w:lang w:val="sv-SE"/>
        </w:rPr>
        <w:sym w:font="Symbol" w:char="F0B0"/>
      </w:r>
      <w:r w:rsidRPr="00535973">
        <w:rPr>
          <w:color w:val="000000"/>
          <w:sz w:val="22"/>
          <w:lang w:val="sv-SE"/>
        </w:rPr>
        <w:t>C – 8</w:t>
      </w:r>
      <w:r w:rsidRPr="00535973">
        <w:rPr>
          <w:rFonts w:ascii="Symbol" w:hAnsi="Symbol"/>
          <w:color w:val="000000"/>
          <w:sz w:val="22"/>
          <w:lang w:val="sv-SE"/>
        </w:rPr>
        <w:sym w:font="Symbol" w:char="F0B0"/>
      </w:r>
      <w:r w:rsidRPr="00535973">
        <w:rPr>
          <w:color w:val="000000"/>
          <w:sz w:val="22"/>
          <w:lang w:val="sv-SE"/>
        </w:rPr>
        <w:t>C). Får ej frysas.</w:t>
      </w:r>
    </w:p>
    <w:p w14:paraId="773EB07D" w14:textId="77777777" w:rsidR="009722FB"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Använd inte en förpackning som är skadad eller som visar tecken på manipulation.</w:t>
      </w:r>
    </w:p>
    <w:p w14:paraId="3B05B0EF" w14:textId="77777777" w:rsidR="009722FB" w:rsidRPr="00535973" w:rsidRDefault="009722FB" w:rsidP="00535973">
      <w:pPr>
        <w:spacing w:line="240" w:lineRule="auto"/>
        <w:ind w:right="-2"/>
        <w:rPr>
          <w:noProof/>
          <w:lang w:val="sv-SE"/>
        </w:rPr>
      </w:pPr>
    </w:p>
    <w:p w14:paraId="64618EAC" w14:textId="77777777" w:rsidR="009722FB" w:rsidRPr="00535973" w:rsidRDefault="009722FB" w:rsidP="00535973">
      <w:pPr>
        <w:spacing w:line="240" w:lineRule="auto"/>
        <w:ind w:right="-2"/>
        <w:rPr>
          <w:noProof/>
          <w:lang w:val="sv-SE"/>
        </w:rPr>
      </w:pPr>
    </w:p>
    <w:p w14:paraId="0DAB5220" w14:textId="77777777" w:rsidR="009722FB" w:rsidRPr="00535973" w:rsidRDefault="00B60735" w:rsidP="00535973">
      <w:pPr>
        <w:keepNext/>
        <w:spacing w:line="240" w:lineRule="auto"/>
        <w:ind w:left="567" w:right="-2" w:hanging="567"/>
        <w:rPr>
          <w:b/>
          <w:noProof/>
          <w:lang w:val="sv-SE"/>
        </w:rPr>
      </w:pPr>
      <w:r w:rsidRPr="00535973">
        <w:rPr>
          <w:b/>
          <w:noProof/>
          <w:lang w:val="sv-SE"/>
        </w:rPr>
        <w:t>6.</w:t>
      </w:r>
      <w:r w:rsidRPr="00535973">
        <w:rPr>
          <w:b/>
          <w:noProof/>
          <w:lang w:val="sv-SE"/>
        </w:rPr>
        <w:tab/>
        <w:t>Förpackningens innehåll och övriga upplysningar</w:t>
      </w:r>
    </w:p>
    <w:p w14:paraId="007A4FD9" w14:textId="77777777" w:rsidR="009722FB" w:rsidRPr="00535973" w:rsidRDefault="009722FB" w:rsidP="00535973">
      <w:pPr>
        <w:pStyle w:val="Char2"/>
        <w:keepNext/>
        <w:widowControl w:val="0"/>
        <w:spacing w:before="0"/>
        <w:jc w:val="left"/>
        <w:rPr>
          <w:sz w:val="22"/>
          <w:szCs w:val="22"/>
          <w:lang w:val="sv-SE"/>
        </w:rPr>
      </w:pPr>
    </w:p>
    <w:p w14:paraId="6F55F07A" w14:textId="77777777" w:rsidR="009722FB" w:rsidRPr="00535973" w:rsidRDefault="00B60735" w:rsidP="00535973">
      <w:pPr>
        <w:keepNext/>
        <w:numPr>
          <w:ilvl w:val="12"/>
          <w:numId w:val="0"/>
        </w:numPr>
        <w:spacing w:line="240" w:lineRule="auto"/>
        <w:rPr>
          <w:b/>
          <w:noProof/>
          <w:lang w:val="sv-SE"/>
        </w:rPr>
      </w:pPr>
      <w:r w:rsidRPr="00535973">
        <w:rPr>
          <w:b/>
          <w:noProof/>
          <w:lang w:val="sv-SE"/>
        </w:rPr>
        <w:t>Innehållsdeklaration</w:t>
      </w:r>
    </w:p>
    <w:p w14:paraId="4EF75E73" w14:textId="77777777" w:rsidR="00FF0A24" w:rsidRPr="00535973" w:rsidRDefault="00B60735" w:rsidP="00535973">
      <w:pPr>
        <w:keepNext/>
        <w:widowControl w:val="0"/>
        <w:numPr>
          <w:ilvl w:val="0"/>
          <w:numId w:val="1"/>
        </w:numPr>
        <w:tabs>
          <w:tab w:val="clear" w:pos="567"/>
        </w:tabs>
        <w:spacing w:line="240" w:lineRule="auto"/>
        <w:ind w:left="567" w:hanging="567"/>
        <w:rPr>
          <w:lang w:val="sv-SE"/>
        </w:rPr>
      </w:pPr>
      <w:r w:rsidRPr="00535973">
        <w:rPr>
          <w:lang w:val="sv-SE"/>
        </w:rPr>
        <w:t>Den aktiva substansen är omalizumab.</w:t>
      </w:r>
    </w:p>
    <w:p w14:paraId="02EF36FA" w14:textId="77777777" w:rsidR="009722FB" w:rsidRPr="00535973" w:rsidRDefault="00B60735" w:rsidP="00111DEC">
      <w:pPr>
        <w:keepNext/>
        <w:widowControl w:val="0"/>
        <w:numPr>
          <w:ilvl w:val="1"/>
          <w:numId w:val="135"/>
        </w:numPr>
        <w:tabs>
          <w:tab w:val="clear" w:pos="567"/>
        </w:tabs>
        <w:spacing w:line="240" w:lineRule="auto"/>
        <w:ind w:left="990" w:hanging="630"/>
        <w:rPr>
          <w:lang w:val="sv-SE"/>
        </w:rPr>
      </w:pPr>
      <w:r w:rsidRPr="00535973">
        <w:rPr>
          <w:lang w:val="sv-SE"/>
        </w:rPr>
        <w:t>En spruta om 1 ml injektionsvätska, lösning innehåller 150 mg omalizumab.</w:t>
      </w:r>
    </w:p>
    <w:p w14:paraId="2E1CB617" w14:textId="77777777" w:rsidR="00FF0A24" w:rsidRPr="00535973" w:rsidRDefault="00B60735" w:rsidP="00111DEC">
      <w:pPr>
        <w:keepNext/>
        <w:widowControl w:val="0"/>
        <w:numPr>
          <w:ilvl w:val="1"/>
          <w:numId w:val="135"/>
        </w:numPr>
        <w:tabs>
          <w:tab w:val="clear" w:pos="567"/>
        </w:tabs>
        <w:spacing w:line="240" w:lineRule="auto"/>
        <w:ind w:left="990" w:hanging="630"/>
        <w:rPr>
          <w:lang w:val="sv-SE"/>
        </w:rPr>
      </w:pPr>
      <w:r w:rsidRPr="00535973">
        <w:rPr>
          <w:lang w:val="sv-SE"/>
        </w:rPr>
        <w:t>En spruta om 2 ml injektionsvätska, lösning innehåller 300 mg omalizumab.</w:t>
      </w:r>
    </w:p>
    <w:p w14:paraId="1E825CB6" w14:textId="5EE1AFE9" w:rsidR="009722FB" w:rsidRPr="00535973" w:rsidRDefault="00B60735" w:rsidP="00535973">
      <w:pPr>
        <w:widowControl w:val="0"/>
        <w:numPr>
          <w:ilvl w:val="0"/>
          <w:numId w:val="134"/>
        </w:numPr>
        <w:tabs>
          <w:tab w:val="clear" w:pos="567"/>
        </w:tabs>
        <w:spacing w:line="240" w:lineRule="auto"/>
        <w:ind w:left="567" w:right="-2" w:hanging="567"/>
        <w:rPr>
          <w:lang w:val="sv-SE"/>
        </w:rPr>
      </w:pPr>
      <w:r w:rsidRPr="00535973">
        <w:rPr>
          <w:lang w:val="sv-SE"/>
        </w:rPr>
        <w:t>Övriga innehållsämnen är argininhydroklorid, histidinhydroklorid</w:t>
      </w:r>
      <w:r w:rsidR="009839C2">
        <w:rPr>
          <w:lang w:val="sv-SE"/>
        </w:rPr>
        <w:t>monohydrat</w:t>
      </w:r>
      <w:r w:rsidRPr="00535973">
        <w:rPr>
          <w:lang w:val="sv-SE"/>
        </w:rPr>
        <w:t>, histidin, polysorbat 20 och vatten för injektionsvätskor.</w:t>
      </w:r>
    </w:p>
    <w:p w14:paraId="39BD0DFD" w14:textId="77777777" w:rsidR="009722FB" w:rsidRPr="00535973" w:rsidRDefault="009722FB" w:rsidP="00535973">
      <w:pPr>
        <w:widowControl w:val="0"/>
        <w:tabs>
          <w:tab w:val="clear" w:pos="567"/>
        </w:tabs>
        <w:spacing w:line="240" w:lineRule="auto"/>
        <w:ind w:right="-2"/>
        <w:rPr>
          <w:lang w:val="sv-SE"/>
        </w:rPr>
      </w:pPr>
    </w:p>
    <w:p w14:paraId="1DAEF684" w14:textId="77777777" w:rsidR="009722FB" w:rsidRPr="00535973" w:rsidRDefault="00B60735" w:rsidP="00535973">
      <w:pPr>
        <w:keepNext/>
        <w:numPr>
          <w:ilvl w:val="12"/>
          <w:numId w:val="0"/>
        </w:numPr>
        <w:spacing w:line="240" w:lineRule="auto"/>
        <w:rPr>
          <w:b/>
          <w:noProof/>
          <w:lang w:val="sv-SE"/>
        </w:rPr>
      </w:pPr>
      <w:r w:rsidRPr="00535973">
        <w:rPr>
          <w:b/>
          <w:noProof/>
          <w:lang w:val="sv-SE"/>
        </w:rPr>
        <w:t>Läkemedlets utseende och förpackningsstorlekar</w:t>
      </w:r>
    </w:p>
    <w:p w14:paraId="5C33DF59" w14:textId="77777777" w:rsidR="009722FB" w:rsidRPr="00535973" w:rsidRDefault="00B60735" w:rsidP="00535973">
      <w:pPr>
        <w:pStyle w:val="Char2"/>
        <w:spacing w:before="0"/>
        <w:jc w:val="left"/>
        <w:rPr>
          <w:sz w:val="22"/>
          <w:szCs w:val="22"/>
          <w:lang w:val="sv-SE"/>
        </w:rPr>
      </w:pPr>
      <w:r w:rsidRPr="00535973">
        <w:rPr>
          <w:sz w:val="22"/>
          <w:szCs w:val="22"/>
          <w:lang w:val="sv-SE"/>
        </w:rPr>
        <w:t>Xolair injektionsvätska, lösning tillhandahålls som en klar till lätt opalskimrande, ofärgad till svagt brun-gul lösning i en förfylld spruta.</w:t>
      </w:r>
    </w:p>
    <w:p w14:paraId="4D0C386A" w14:textId="77777777" w:rsidR="009722FB" w:rsidRPr="00535973" w:rsidRDefault="009722FB" w:rsidP="00535973">
      <w:pPr>
        <w:pStyle w:val="Char2"/>
        <w:spacing w:before="0"/>
        <w:jc w:val="left"/>
        <w:rPr>
          <w:sz w:val="22"/>
          <w:szCs w:val="22"/>
          <w:lang w:val="sv-SE"/>
        </w:rPr>
      </w:pPr>
    </w:p>
    <w:p w14:paraId="68DD279A" w14:textId="0337D4AC" w:rsidR="009722FB" w:rsidRPr="00535973" w:rsidRDefault="00B60735" w:rsidP="00535973">
      <w:pPr>
        <w:suppressAutoHyphens/>
        <w:spacing w:line="240" w:lineRule="auto"/>
        <w:rPr>
          <w:noProof/>
          <w:lang w:val="sv-SE"/>
        </w:rPr>
      </w:pPr>
      <w:r w:rsidRPr="00535973">
        <w:rPr>
          <w:lang w:val="sv-SE"/>
        </w:rPr>
        <w:t xml:space="preserve">Xolair 150 mg injektionsvätska, lösning </w:t>
      </w:r>
      <w:r w:rsidR="00FF0A24" w:rsidRPr="00535973">
        <w:rPr>
          <w:lang w:val="sv-SE"/>
        </w:rPr>
        <w:t xml:space="preserve">i förfylld spruta med 27 gauge fast nål och lila kolv </w:t>
      </w:r>
      <w:r w:rsidRPr="00535973">
        <w:rPr>
          <w:lang w:val="sv-SE"/>
        </w:rPr>
        <w:t xml:space="preserve">tillhandahålls </w:t>
      </w:r>
      <w:r w:rsidRPr="00535973">
        <w:rPr>
          <w:noProof/>
          <w:lang w:val="sv-SE"/>
        </w:rPr>
        <w:t xml:space="preserve">i förpackningar innehållande 1 förfylld spruta och i multipack innehållande </w:t>
      </w:r>
      <w:r w:rsidR="00FF0A24" w:rsidRPr="00535973">
        <w:rPr>
          <w:noProof/>
          <w:lang w:val="sv-SE"/>
        </w:rPr>
        <w:t>3</w:t>
      </w:r>
      <w:r w:rsidRPr="00535973">
        <w:rPr>
          <w:noProof/>
          <w:lang w:val="sv-SE"/>
        </w:rPr>
        <w:t> (</w:t>
      </w:r>
      <w:r w:rsidR="00FF0A24" w:rsidRPr="00535973">
        <w:rPr>
          <w:noProof/>
          <w:lang w:val="sv-SE"/>
        </w:rPr>
        <w:t>3</w:t>
      </w:r>
      <w:r w:rsidRPr="00535973">
        <w:rPr>
          <w:noProof/>
          <w:lang w:val="sv-SE"/>
        </w:rPr>
        <w:t> x 1)</w:t>
      </w:r>
      <w:r w:rsidR="00FF0A24" w:rsidRPr="00535973">
        <w:rPr>
          <w:noProof/>
          <w:lang w:val="sv-SE"/>
        </w:rPr>
        <w:t xml:space="preserve"> eller</w:t>
      </w:r>
      <w:r w:rsidRPr="00535973">
        <w:rPr>
          <w:noProof/>
          <w:lang w:val="sv-SE"/>
        </w:rPr>
        <w:t xml:space="preserve"> 6 (6 x 1) förfyllda sprutor.</w:t>
      </w:r>
    </w:p>
    <w:p w14:paraId="07452AC5" w14:textId="77777777" w:rsidR="009722FB" w:rsidRPr="00535973" w:rsidRDefault="009722FB" w:rsidP="00535973">
      <w:pPr>
        <w:pStyle w:val="Char2"/>
        <w:spacing w:before="0"/>
        <w:jc w:val="left"/>
        <w:rPr>
          <w:sz w:val="22"/>
          <w:szCs w:val="22"/>
          <w:lang w:val="sv-SE"/>
        </w:rPr>
      </w:pPr>
    </w:p>
    <w:p w14:paraId="038689A8" w14:textId="77777777" w:rsidR="00FF0A24" w:rsidRPr="00535973" w:rsidRDefault="00B60735" w:rsidP="00535973">
      <w:pPr>
        <w:suppressAutoHyphens/>
        <w:spacing w:line="240" w:lineRule="auto"/>
        <w:rPr>
          <w:noProof/>
          <w:lang w:val="sv-SE"/>
        </w:rPr>
      </w:pPr>
      <w:r w:rsidRPr="00535973">
        <w:rPr>
          <w:lang w:val="sv-SE"/>
        </w:rPr>
        <w:t xml:space="preserve">Xolair 300 mg injektionsvätska, lösning i förfylld spruta tillhandahålls </w:t>
      </w:r>
      <w:r w:rsidRPr="00535973">
        <w:rPr>
          <w:noProof/>
          <w:lang w:val="sv-SE"/>
        </w:rPr>
        <w:t>i förpackningar innehållande 1 förfylld spruta och i multipack innehållande 3 (3 x 1) eller 6 (6 x 1) förfyllda sprutor.</w:t>
      </w:r>
    </w:p>
    <w:p w14:paraId="5B5BAD73" w14:textId="77777777" w:rsidR="00FF0A24" w:rsidRPr="00535973" w:rsidRDefault="00FF0A24" w:rsidP="00535973">
      <w:pPr>
        <w:pStyle w:val="Char2"/>
        <w:spacing w:before="0"/>
        <w:jc w:val="left"/>
        <w:rPr>
          <w:sz w:val="22"/>
          <w:szCs w:val="22"/>
          <w:lang w:val="sv-SE"/>
        </w:rPr>
      </w:pPr>
    </w:p>
    <w:p w14:paraId="6719F030" w14:textId="77777777" w:rsidR="009722FB" w:rsidRPr="00535973" w:rsidRDefault="00B60735" w:rsidP="00535973">
      <w:pPr>
        <w:widowControl w:val="0"/>
        <w:numPr>
          <w:ilvl w:val="12"/>
          <w:numId w:val="0"/>
        </w:numPr>
        <w:spacing w:line="240" w:lineRule="auto"/>
        <w:ind w:right="-2"/>
        <w:rPr>
          <w:noProof/>
          <w:lang w:val="sv-SE"/>
        </w:rPr>
      </w:pPr>
      <w:r w:rsidRPr="00535973">
        <w:rPr>
          <w:noProof/>
          <w:lang w:val="sv-SE"/>
        </w:rPr>
        <w:t>Eventuellt kommer inte alla förpackningsstorlekar att marknadsföras.</w:t>
      </w:r>
    </w:p>
    <w:p w14:paraId="6920525A" w14:textId="77777777" w:rsidR="009722FB" w:rsidRPr="00535973" w:rsidRDefault="009722FB" w:rsidP="00535973">
      <w:pPr>
        <w:widowControl w:val="0"/>
        <w:numPr>
          <w:ilvl w:val="12"/>
          <w:numId w:val="0"/>
        </w:numPr>
        <w:spacing w:line="240" w:lineRule="auto"/>
        <w:ind w:right="-2"/>
        <w:rPr>
          <w:lang w:val="sv-SE"/>
        </w:rPr>
      </w:pPr>
    </w:p>
    <w:p w14:paraId="18043CA3" w14:textId="77777777" w:rsidR="009722FB" w:rsidRPr="00535973" w:rsidRDefault="00B60735" w:rsidP="00535973">
      <w:pPr>
        <w:keepNext/>
        <w:numPr>
          <w:ilvl w:val="12"/>
          <w:numId w:val="0"/>
        </w:numPr>
        <w:spacing w:line="240" w:lineRule="auto"/>
        <w:rPr>
          <w:b/>
          <w:noProof/>
          <w:lang w:val="sv-SE"/>
        </w:rPr>
      </w:pPr>
      <w:r w:rsidRPr="00535973">
        <w:rPr>
          <w:b/>
          <w:noProof/>
          <w:lang w:val="sv-SE"/>
        </w:rPr>
        <w:t>Innehavare av godkännande för försäljning</w:t>
      </w:r>
    </w:p>
    <w:p w14:paraId="7596E8F1" w14:textId="77777777" w:rsidR="009722FB" w:rsidRPr="00535973" w:rsidRDefault="00B60735" w:rsidP="00535973">
      <w:pPr>
        <w:keepNext/>
        <w:numPr>
          <w:ilvl w:val="12"/>
          <w:numId w:val="0"/>
        </w:numPr>
        <w:spacing w:line="240" w:lineRule="auto"/>
        <w:rPr>
          <w:noProof/>
          <w:lang w:val="sv-SE"/>
        </w:rPr>
      </w:pPr>
      <w:r w:rsidRPr="00535973">
        <w:rPr>
          <w:noProof/>
          <w:lang w:val="sv-SE"/>
        </w:rPr>
        <w:t>Novartis Europharm Limited</w:t>
      </w:r>
    </w:p>
    <w:p w14:paraId="39735A71" w14:textId="77777777" w:rsidR="009722FB" w:rsidRPr="00535973" w:rsidRDefault="00B60735" w:rsidP="00535973">
      <w:pPr>
        <w:keepNext/>
        <w:widowControl w:val="0"/>
        <w:spacing w:line="240" w:lineRule="auto"/>
        <w:rPr>
          <w:lang w:val="en-US"/>
        </w:rPr>
      </w:pPr>
      <w:r w:rsidRPr="00535973">
        <w:rPr>
          <w:lang w:val="en-US"/>
        </w:rPr>
        <w:t>Vista Building</w:t>
      </w:r>
    </w:p>
    <w:p w14:paraId="19616251" w14:textId="77777777" w:rsidR="009722FB" w:rsidRPr="00535973" w:rsidRDefault="00B60735" w:rsidP="00535973">
      <w:pPr>
        <w:keepNext/>
        <w:widowControl w:val="0"/>
        <w:spacing w:line="240" w:lineRule="auto"/>
      </w:pPr>
      <w:r w:rsidRPr="00535973">
        <w:t>Elm Park, Merrion Road</w:t>
      </w:r>
    </w:p>
    <w:p w14:paraId="480578EB" w14:textId="77777777" w:rsidR="009722FB" w:rsidRPr="00535973" w:rsidRDefault="00B60735" w:rsidP="00535973">
      <w:pPr>
        <w:keepNext/>
        <w:widowControl w:val="0"/>
        <w:spacing w:line="240" w:lineRule="auto"/>
        <w:rPr>
          <w:lang w:val="sv-SE"/>
        </w:rPr>
      </w:pPr>
      <w:r w:rsidRPr="00535973">
        <w:rPr>
          <w:lang w:val="sv-SE"/>
        </w:rPr>
        <w:t>Dublin 4</w:t>
      </w:r>
    </w:p>
    <w:p w14:paraId="14FCB1C1" w14:textId="77777777" w:rsidR="009722FB" w:rsidRPr="00535973" w:rsidRDefault="00B60735" w:rsidP="00535973">
      <w:pPr>
        <w:spacing w:line="240" w:lineRule="auto"/>
        <w:rPr>
          <w:lang w:val="sv-SE"/>
        </w:rPr>
      </w:pPr>
      <w:r w:rsidRPr="00535973">
        <w:rPr>
          <w:lang w:val="sv-SE"/>
        </w:rPr>
        <w:t>Irland</w:t>
      </w:r>
    </w:p>
    <w:p w14:paraId="3D3BFF8C" w14:textId="77777777" w:rsidR="009722FB" w:rsidRPr="00535973" w:rsidRDefault="009722FB" w:rsidP="00535973">
      <w:pPr>
        <w:widowControl w:val="0"/>
        <w:numPr>
          <w:ilvl w:val="12"/>
          <w:numId w:val="0"/>
        </w:numPr>
        <w:spacing w:line="240" w:lineRule="auto"/>
        <w:ind w:right="-2"/>
        <w:rPr>
          <w:lang w:val="sv-SE"/>
        </w:rPr>
      </w:pPr>
    </w:p>
    <w:p w14:paraId="41C76DCF" w14:textId="77777777" w:rsidR="009722FB" w:rsidRPr="00535973" w:rsidRDefault="00B60735" w:rsidP="00535973">
      <w:pPr>
        <w:keepNext/>
        <w:numPr>
          <w:ilvl w:val="12"/>
          <w:numId w:val="0"/>
        </w:numPr>
        <w:spacing w:line="240" w:lineRule="auto"/>
        <w:rPr>
          <w:b/>
          <w:noProof/>
          <w:lang w:val="sv-SE"/>
        </w:rPr>
      </w:pPr>
      <w:r w:rsidRPr="00535973">
        <w:rPr>
          <w:b/>
          <w:noProof/>
          <w:lang w:val="sv-SE"/>
        </w:rPr>
        <w:t>Tillverkare</w:t>
      </w:r>
    </w:p>
    <w:p w14:paraId="5BA092D4" w14:textId="77777777" w:rsidR="00842049" w:rsidRPr="002D4333" w:rsidRDefault="00842049" w:rsidP="00842049">
      <w:pPr>
        <w:keepNext/>
        <w:spacing w:line="240" w:lineRule="auto"/>
        <w:rPr>
          <w:lang w:val="fr-CH"/>
        </w:rPr>
      </w:pPr>
      <w:r w:rsidRPr="002D4333">
        <w:rPr>
          <w:lang w:val="fr-CH"/>
        </w:rPr>
        <w:t>Novartis Farmacéutica S.A.</w:t>
      </w:r>
    </w:p>
    <w:p w14:paraId="3A2DAB67" w14:textId="77777777" w:rsidR="00842049" w:rsidRPr="002D4333" w:rsidRDefault="00842049" w:rsidP="00842049">
      <w:pPr>
        <w:keepNext/>
        <w:spacing w:line="240" w:lineRule="auto"/>
        <w:rPr>
          <w:lang w:val="fr-CH"/>
        </w:rPr>
      </w:pPr>
      <w:r w:rsidRPr="002D4333">
        <w:rPr>
          <w:lang w:val="fr-CH"/>
        </w:rPr>
        <w:t>Gran Via de les Corts Catalanes, 764</w:t>
      </w:r>
    </w:p>
    <w:p w14:paraId="051566D6" w14:textId="77777777" w:rsidR="00842049" w:rsidRPr="002D4333" w:rsidRDefault="00842049" w:rsidP="00842049">
      <w:pPr>
        <w:keepNext/>
        <w:spacing w:line="240" w:lineRule="auto"/>
        <w:rPr>
          <w:lang w:val="fr-CH"/>
        </w:rPr>
      </w:pPr>
      <w:r w:rsidRPr="002D4333">
        <w:rPr>
          <w:lang w:val="fr-CH"/>
        </w:rPr>
        <w:t>08013 Barcelona</w:t>
      </w:r>
    </w:p>
    <w:p w14:paraId="2116E01C" w14:textId="77777777" w:rsidR="00842049" w:rsidRDefault="00842049" w:rsidP="00842049">
      <w:pPr>
        <w:spacing w:line="240" w:lineRule="auto"/>
        <w:rPr>
          <w:lang w:val="sv-SE"/>
        </w:rPr>
      </w:pPr>
      <w:r w:rsidRPr="001A06A4">
        <w:rPr>
          <w:lang w:val="sv-SE"/>
        </w:rPr>
        <w:t>Spanien</w:t>
      </w:r>
    </w:p>
    <w:p w14:paraId="19582029" w14:textId="77777777" w:rsidR="00842049" w:rsidRPr="001A06A4" w:rsidRDefault="00842049" w:rsidP="00842049">
      <w:pPr>
        <w:spacing w:line="240" w:lineRule="auto"/>
        <w:rPr>
          <w:lang w:val="sv-SE"/>
        </w:rPr>
      </w:pPr>
    </w:p>
    <w:p w14:paraId="1ACC70C6" w14:textId="77777777" w:rsidR="009722FB" w:rsidRPr="004510FF" w:rsidRDefault="00B60735" w:rsidP="00535973">
      <w:pPr>
        <w:keepNext/>
        <w:numPr>
          <w:ilvl w:val="12"/>
          <w:numId w:val="0"/>
        </w:numPr>
        <w:spacing w:line="240" w:lineRule="auto"/>
        <w:rPr>
          <w:shd w:val="pct15" w:color="auto" w:fill="auto"/>
          <w:lang w:val="sv-SE"/>
        </w:rPr>
      </w:pPr>
      <w:r w:rsidRPr="004510FF">
        <w:rPr>
          <w:shd w:val="pct15" w:color="auto" w:fill="auto"/>
          <w:lang w:val="sv-SE"/>
        </w:rPr>
        <w:t>Novartis Pharma GmbH</w:t>
      </w:r>
    </w:p>
    <w:p w14:paraId="300F15DA" w14:textId="77777777" w:rsidR="009722FB" w:rsidRPr="004510FF" w:rsidRDefault="00B60735" w:rsidP="00535973">
      <w:pPr>
        <w:keepNext/>
        <w:numPr>
          <w:ilvl w:val="12"/>
          <w:numId w:val="0"/>
        </w:numPr>
        <w:spacing w:line="240" w:lineRule="auto"/>
        <w:rPr>
          <w:shd w:val="pct15" w:color="auto" w:fill="auto"/>
          <w:lang w:val="sv-SE"/>
        </w:rPr>
      </w:pPr>
      <w:r w:rsidRPr="004510FF">
        <w:rPr>
          <w:shd w:val="pct15" w:color="auto" w:fill="auto"/>
          <w:lang w:val="sv-SE"/>
        </w:rPr>
        <w:t>Roonstrasse 25</w:t>
      </w:r>
    </w:p>
    <w:p w14:paraId="4DC60F55" w14:textId="77777777" w:rsidR="009722FB" w:rsidRPr="004510FF" w:rsidRDefault="00B60735" w:rsidP="00535973">
      <w:pPr>
        <w:keepNext/>
        <w:numPr>
          <w:ilvl w:val="12"/>
          <w:numId w:val="0"/>
        </w:numPr>
        <w:spacing w:line="240" w:lineRule="auto"/>
        <w:rPr>
          <w:shd w:val="pct15" w:color="auto" w:fill="auto"/>
          <w:lang w:val="sv-SE"/>
        </w:rPr>
      </w:pPr>
      <w:r w:rsidRPr="004510FF">
        <w:rPr>
          <w:shd w:val="pct15" w:color="auto" w:fill="auto"/>
          <w:lang w:val="ru-RU"/>
        </w:rPr>
        <w:t>D-</w:t>
      </w:r>
      <w:r w:rsidRPr="004510FF">
        <w:rPr>
          <w:shd w:val="pct15" w:color="auto" w:fill="auto"/>
          <w:lang w:val="sv-SE"/>
        </w:rPr>
        <w:t>90429 Nürnberg</w:t>
      </w:r>
    </w:p>
    <w:p w14:paraId="42470021" w14:textId="77777777" w:rsidR="009722FB" w:rsidRPr="004510FF" w:rsidRDefault="00B60735" w:rsidP="00535973">
      <w:pPr>
        <w:widowControl w:val="0"/>
        <w:numPr>
          <w:ilvl w:val="12"/>
          <w:numId w:val="0"/>
        </w:numPr>
        <w:spacing w:line="240" w:lineRule="auto"/>
        <w:ind w:right="-2"/>
        <w:rPr>
          <w:shd w:val="pct15" w:color="auto" w:fill="auto"/>
          <w:lang w:val="sv-SE"/>
        </w:rPr>
      </w:pPr>
      <w:r w:rsidRPr="004510FF">
        <w:rPr>
          <w:shd w:val="pct15" w:color="auto" w:fill="auto"/>
          <w:lang w:val="sv-SE"/>
        </w:rPr>
        <w:t>Tyskland</w:t>
      </w:r>
    </w:p>
    <w:p w14:paraId="38DCBA12" w14:textId="77777777" w:rsidR="009722FB" w:rsidRDefault="009722FB" w:rsidP="00535973">
      <w:pPr>
        <w:pStyle w:val="Char2"/>
        <w:widowControl w:val="0"/>
        <w:spacing w:before="0"/>
        <w:jc w:val="left"/>
        <w:rPr>
          <w:sz w:val="22"/>
          <w:szCs w:val="22"/>
          <w:lang w:val="sv-SE"/>
        </w:rPr>
      </w:pPr>
    </w:p>
    <w:p w14:paraId="79DE57B2"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Novartis Pharma GmbH</w:t>
      </w:r>
    </w:p>
    <w:p w14:paraId="61D734AF"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Sophie-Germain-Strasse 10</w:t>
      </w:r>
    </w:p>
    <w:p w14:paraId="180D0281"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90443 Nürnberg</w:t>
      </w:r>
    </w:p>
    <w:p w14:paraId="4E5B54EF" w14:textId="4625DC0A" w:rsidR="003F4977" w:rsidRDefault="003F4977" w:rsidP="003F4977">
      <w:pPr>
        <w:pStyle w:val="Char2"/>
        <w:widowControl w:val="0"/>
        <w:spacing w:before="0"/>
        <w:jc w:val="left"/>
        <w:rPr>
          <w:sz w:val="22"/>
          <w:szCs w:val="22"/>
          <w:shd w:val="pct15" w:color="auto" w:fill="auto"/>
          <w:lang w:val="de-CH"/>
        </w:rPr>
      </w:pPr>
      <w:r w:rsidRPr="000E3ADA">
        <w:rPr>
          <w:sz w:val="22"/>
          <w:szCs w:val="22"/>
          <w:shd w:val="pct15" w:color="auto" w:fill="auto"/>
          <w:lang w:val="de-CH"/>
        </w:rPr>
        <w:t>Tyskland</w:t>
      </w:r>
    </w:p>
    <w:p w14:paraId="060E9D76" w14:textId="77777777" w:rsidR="003F4977" w:rsidRDefault="003F4977" w:rsidP="003F4977">
      <w:pPr>
        <w:pStyle w:val="Char2"/>
        <w:widowControl w:val="0"/>
        <w:spacing w:before="0"/>
        <w:jc w:val="left"/>
        <w:rPr>
          <w:sz w:val="22"/>
          <w:szCs w:val="22"/>
          <w:lang w:val="sv-SE"/>
        </w:rPr>
      </w:pPr>
    </w:p>
    <w:p w14:paraId="01ED4B59" w14:textId="77777777" w:rsidR="009722FB" w:rsidRPr="00535973" w:rsidRDefault="00B60735" w:rsidP="00535973">
      <w:pPr>
        <w:pStyle w:val="Char2"/>
        <w:keepNext/>
        <w:keepLines/>
        <w:spacing w:before="0"/>
        <w:jc w:val="left"/>
        <w:rPr>
          <w:sz w:val="22"/>
          <w:szCs w:val="22"/>
          <w:lang w:val="sv-SE"/>
        </w:rPr>
      </w:pPr>
      <w:r w:rsidRPr="00535973">
        <w:rPr>
          <w:sz w:val="22"/>
          <w:szCs w:val="22"/>
          <w:lang w:val="sv-SE"/>
        </w:rPr>
        <w:lastRenderedPageBreak/>
        <w:t>Kontakta ombudet för innehavaren av godkännandet för försäljning om du vill veta mer om detta läkemedel:</w:t>
      </w:r>
    </w:p>
    <w:p w14:paraId="07703B06" w14:textId="77777777" w:rsidR="009722FB" w:rsidRPr="00535973" w:rsidRDefault="009722FB" w:rsidP="00535973">
      <w:pPr>
        <w:keepNext/>
        <w:keepLines/>
        <w:widowControl w:val="0"/>
        <w:numPr>
          <w:ilvl w:val="12"/>
          <w:numId w:val="0"/>
        </w:numPr>
        <w:tabs>
          <w:tab w:val="clear" w:pos="567"/>
        </w:tabs>
        <w:spacing w:line="240" w:lineRule="auto"/>
        <w:ind w:right="-2"/>
        <w:rPr>
          <w:color w:val="000000"/>
          <w:lang w:val="sv-SE"/>
        </w:rPr>
      </w:pPr>
    </w:p>
    <w:tbl>
      <w:tblPr>
        <w:tblW w:w="9356" w:type="dxa"/>
        <w:tblInd w:w="-34" w:type="dxa"/>
        <w:tblLayout w:type="fixed"/>
        <w:tblLook w:val="0000" w:firstRow="0" w:lastRow="0" w:firstColumn="0" w:lastColumn="0" w:noHBand="0" w:noVBand="0"/>
      </w:tblPr>
      <w:tblGrid>
        <w:gridCol w:w="4678"/>
        <w:gridCol w:w="4678"/>
      </w:tblGrid>
      <w:tr w:rsidR="00211724" w14:paraId="1AC2F44E" w14:textId="77777777" w:rsidTr="001C4B98">
        <w:trPr>
          <w:cantSplit/>
        </w:trPr>
        <w:tc>
          <w:tcPr>
            <w:tcW w:w="4678" w:type="dxa"/>
          </w:tcPr>
          <w:p w14:paraId="779516AB" w14:textId="77777777" w:rsidR="009722FB" w:rsidRPr="00DC2BA7" w:rsidRDefault="00B60735" w:rsidP="001C4B98">
            <w:pPr>
              <w:widowControl w:val="0"/>
              <w:spacing w:line="240" w:lineRule="auto"/>
              <w:rPr>
                <w:color w:val="000000"/>
                <w:lang w:val="fr-BE"/>
              </w:rPr>
            </w:pPr>
            <w:r w:rsidRPr="00DC2BA7">
              <w:rPr>
                <w:b/>
                <w:color w:val="000000"/>
                <w:lang w:val="fr-BE"/>
              </w:rPr>
              <w:t>België/Belgique/Belgien</w:t>
            </w:r>
          </w:p>
          <w:p w14:paraId="2D938584" w14:textId="77777777" w:rsidR="009722FB" w:rsidRPr="00DC2BA7" w:rsidRDefault="00B60735" w:rsidP="001C4B98">
            <w:pPr>
              <w:widowControl w:val="0"/>
              <w:spacing w:line="240" w:lineRule="auto"/>
              <w:rPr>
                <w:color w:val="000000"/>
                <w:lang w:val="fr-BE"/>
              </w:rPr>
            </w:pPr>
            <w:r w:rsidRPr="00DC2BA7">
              <w:rPr>
                <w:color w:val="000000"/>
                <w:lang w:val="fr-BE"/>
              </w:rPr>
              <w:t>Novartis Pharma N.V.</w:t>
            </w:r>
          </w:p>
          <w:p w14:paraId="0F75D6C6" w14:textId="77777777" w:rsidR="009722FB" w:rsidRPr="00DC2BA7" w:rsidRDefault="00B60735" w:rsidP="001C4B98">
            <w:pPr>
              <w:widowControl w:val="0"/>
              <w:spacing w:line="240" w:lineRule="auto"/>
              <w:rPr>
                <w:color w:val="000000"/>
              </w:rPr>
            </w:pPr>
            <w:r w:rsidRPr="00DC2BA7">
              <w:rPr>
                <w:color w:val="000000"/>
                <w:lang w:val="fr-BE"/>
              </w:rPr>
              <w:t>Tél/Tel: +32 2 246 16 11</w:t>
            </w:r>
          </w:p>
          <w:p w14:paraId="36BD17C9" w14:textId="77777777" w:rsidR="009722FB" w:rsidRPr="00DC2BA7" w:rsidRDefault="009722FB" w:rsidP="001C4B98">
            <w:pPr>
              <w:widowControl w:val="0"/>
              <w:spacing w:line="240" w:lineRule="auto"/>
              <w:ind w:right="34"/>
              <w:rPr>
                <w:color w:val="000000"/>
              </w:rPr>
            </w:pPr>
          </w:p>
        </w:tc>
        <w:tc>
          <w:tcPr>
            <w:tcW w:w="4678" w:type="dxa"/>
          </w:tcPr>
          <w:p w14:paraId="0F465A28" w14:textId="77777777" w:rsidR="009722FB" w:rsidRPr="00DC2BA7" w:rsidRDefault="00B60735" w:rsidP="001C4B98">
            <w:pPr>
              <w:widowControl w:val="0"/>
              <w:spacing w:line="240" w:lineRule="auto"/>
              <w:rPr>
                <w:color w:val="000000"/>
                <w:lang w:val="lt-LT"/>
              </w:rPr>
            </w:pPr>
            <w:r w:rsidRPr="00DC2BA7">
              <w:rPr>
                <w:b/>
                <w:color w:val="000000"/>
                <w:lang w:val="lt-LT"/>
              </w:rPr>
              <w:t>Lietuva</w:t>
            </w:r>
          </w:p>
          <w:p w14:paraId="18FD65BC" w14:textId="77777777" w:rsidR="009722FB" w:rsidRPr="00DC2BA7" w:rsidRDefault="00B60735" w:rsidP="001C4B98">
            <w:pPr>
              <w:widowControl w:val="0"/>
              <w:spacing w:line="240" w:lineRule="auto"/>
              <w:ind w:right="-449"/>
              <w:rPr>
                <w:color w:val="000000"/>
                <w:lang w:val="lt-LT"/>
              </w:rPr>
            </w:pPr>
            <w:r w:rsidRPr="00DC2BA7">
              <w:rPr>
                <w:lang w:val="lt-LT"/>
              </w:rPr>
              <w:t>SIA Novartis Baltics Lietuvos filialas</w:t>
            </w:r>
          </w:p>
          <w:p w14:paraId="4C348F6C" w14:textId="77777777" w:rsidR="009722FB" w:rsidRPr="00DC2BA7" w:rsidRDefault="00B60735" w:rsidP="001C4B98">
            <w:pPr>
              <w:widowControl w:val="0"/>
              <w:spacing w:line="240" w:lineRule="auto"/>
              <w:ind w:right="-449"/>
              <w:rPr>
                <w:color w:val="000000"/>
                <w:lang w:val="lt-LT"/>
              </w:rPr>
            </w:pPr>
            <w:r w:rsidRPr="00DC2BA7">
              <w:rPr>
                <w:color w:val="000000"/>
                <w:lang w:val="lt-LT"/>
              </w:rPr>
              <w:t>Tel: +370 5 269 16 50</w:t>
            </w:r>
          </w:p>
          <w:p w14:paraId="176F0FEF" w14:textId="77777777" w:rsidR="009722FB" w:rsidRPr="00DC2BA7" w:rsidRDefault="009722FB" w:rsidP="001C4B98">
            <w:pPr>
              <w:widowControl w:val="0"/>
              <w:suppressAutoHyphens/>
              <w:spacing w:line="240" w:lineRule="auto"/>
              <w:rPr>
                <w:color w:val="000000"/>
                <w:lang w:val="it-IT"/>
              </w:rPr>
            </w:pPr>
          </w:p>
        </w:tc>
      </w:tr>
      <w:tr w:rsidR="00211724" w14:paraId="26DDDA55" w14:textId="77777777" w:rsidTr="001C4B98">
        <w:trPr>
          <w:cantSplit/>
        </w:trPr>
        <w:tc>
          <w:tcPr>
            <w:tcW w:w="4678" w:type="dxa"/>
          </w:tcPr>
          <w:p w14:paraId="44231BD1" w14:textId="77777777" w:rsidR="009722FB" w:rsidRPr="00DC2BA7" w:rsidRDefault="00B60735" w:rsidP="001C4B98">
            <w:pPr>
              <w:spacing w:line="240" w:lineRule="auto"/>
              <w:rPr>
                <w:b/>
                <w:noProof/>
                <w:color w:val="000000"/>
                <w:lang w:val="it-IT"/>
              </w:rPr>
            </w:pPr>
            <w:r w:rsidRPr="00DC2BA7">
              <w:rPr>
                <w:b/>
                <w:noProof/>
                <w:color w:val="000000"/>
              </w:rPr>
              <w:t>България</w:t>
            </w:r>
          </w:p>
          <w:p w14:paraId="11EF05B5" w14:textId="77777777" w:rsidR="009722FB" w:rsidRPr="00DC2BA7" w:rsidRDefault="00B60735" w:rsidP="001C4B98">
            <w:pPr>
              <w:spacing w:line="240" w:lineRule="auto"/>
              <w:rPr>
                <w:noProof/>
                <w:color w:val="000000"/>
                <w:lang w:val="it-IT"/>
              </w:rPr>
            </w:pPr>
            <w:r w:rsidRPr="00DC2BA7">
              <w:rPr>
                <w:lang w:val="it-IT"/>
              </w:rPr>
              <w:t>Novartis Bulgaria EOOD</w:t>
            </w:r>
          </w:p>
          <w:p w14:paraId="19BAAFFF" w14:textId="77777777" w:rsidR="009722FB" w:rsidRPr="00DC2BA7" w:rsidRDefault="00B60735" w:rsidP="001C4B98">
            <w:pPr>
              <w:spacing w:line="240" w:lineRule="auto"/>
              <w:rPr>
                <w:noProof/>
                <w:color w:val="000000"/>
                <w:lang w:val="it-IT"/>
              </w:rPr>
            </w:pPr>
            <w:r w:rsidRPr="00DC2BA7">
              <w:rPr>
                <w:noProof/>
                <w:color w:val="000000"/>
              </w:rPr>
              <w:t>Тел</w:t>
            </w:r>
            <w:r w:rsidRPr="00DC2BA7">
              <w:rPr>
                <w:noProof/>
                <w:color w:val="000000"/>
                <w:lang w:val="it-IT"/>
              </w:rPr>
              <w:t>.: +359 2 489 98 28</w:t>
            </w:r>
          </w:p>
          <w:p w14:paraId="29FE88CE" w14:textId="77777777" w:rsidR="009722FB" w:rsidRPr="00DC2BA7" w:rsidRDefault="009722FB" w:rsidP="001C4B98">
            <w:pPr>
              <w:widowControl w:val="0"/>
              <w:tabs>
                <w:tab w:val="left" w:pos="-720"/>
              </w:tabs>
              <w:suppressAutoHyphens/>
              <w:spacing w:line="240" w:lineRule="auto"/>
              <w:rPr>
                <w:b/>
                <w:color w:val="000000"/>
                <w:lang w:val="pt-BR"/>
              </w:rPr>
            </w:pPr>
          </w:p>
        </w:tc>
        <w:tc>
          <w:tcPr>
            <w:tcW w:w="4678" w:type="dxa"/>
          </w:tcPr>
          <w:p w14:paraId="24D2FF09" w14:textId="77777777" w:rsidR="009722FB" w:rsidRPr="00DC2BA7" w:rsidRDefault="00B60735" w:rsidP="001C4B98">
            <w:pPr>
              <w:widowControl w:val="0"/>
              <w:spacing w:line="240" w:lineRule="auto"/>
              <w:rPr>
                <w:color w:val="000000"/>
                <w:lang w:val="de-CH"/>
              </w:rPr>
            </w:pPr>
            <w:r w:rsidRPr="00DC2BA7">
              <w:rPr>
                <w:b/>
                <w:color w:val="000000"/>
                <w:lang w:val="de-CH"/>
              </w:rPr>
              <w:t>Luxembourg/Luxemburg</w:t>
            </w:r>
          </w:p>
          <w:p w14:paraId="4D8EB896" w14:textId="77777777" w:rsidR="009722FB" w:rsidRPr="00DC2BA7" w:rsidRDefault="00B60735" w:rsidP="001C4B98">
            <w:pPr>
              <w:widowControl w:val="0"/>
              <w:spacing w:line="240" w:lineRule="auto"/>
              <w:rPr>
                <w:color w:val="000000"/>
                <w:lang w:val="de-CH"/>
              </w:rPr>
            </w:pPr>
            <w:r w:rsidRPr="00DC2BA7">
              <w:rPr>
                <w:color w:val="000000"/>
                <w:lang w:val="de-CH"/>
              </w:rPr>
              <w:t>Novartis Pharma N.V.</w:t>
            </w:r>
          </w:p>
          <w:p w14:paraId="774C34CC" w14:textId="77777777" w:rsidR="009722FB" w:rsidRPr="00DC2BA7" w:rsidRDefault="00B60735" w:rsidP="001C4B98">
            <w:pPr>
              <w:widowControl w:val="0"/>
              <w:spacing w:line="240" w:lineRule="auto"/>
              <w:rPr>
                <w:color w:val="000000"/>
              </w:rPr>
            </w:pPr>
            <w:r w:rsidRPr="00DC2BA7">
              <w:rPr>
                <w:color w:val="000000"/>
                <w:lang w:val="fr-BE"/>
              </w:rPr>
              <w:t>Tél/Tel: +32 2 246 16 11</w:t>
            </w:r>
          </w:p>
          <w:p w14:paraId="41925BF0" w14:textId="77777777" w:rsidR="009722FB" w:rsidRPr="00DC2BA7" w:rsidRDefault="009722FB" w:rsidP="001C4B98">
            <w:pPr>
              <w:widowControl w:val="0"/>
              <w:suppressAutoHyphens/>
              <w:spacing w:line="240" w:lineRule="auto"/>
              <w:rPr>
                <w:color w:val="000000"/>
                <w:lang w:val="it-IT"/>
              </w:rPr>
            </w:pPr>
          </w:p>
        </w:tc>
      </w:tr>
      <w:tr w:rsidR="00211724" w14:paraId="17C1A866" w14:textId="77777777" w:rsidTr="001C4B98">
        <w:trPr>
          <w:cantSplit/>
        </w:trPr>
        <w:tc>
          <w:tcPr>
            <w:tcW w:w="4678" w:type="dxa"/>
          </w:tcPr>
          <w:p w14:paraId="280DC80C" w14:textId="77777777" w:rsidR="009722FB" w:rsidRPr="00DC2BA7" w:rsidRDefault="00B60735" w:rsidP="001C4B98">
            <w:pPr>
              <w:widowControl w:val="0"/>
              <w:tabs>
                <w:tab w:val="left" w:pos="-720"/>
              </w:tabs>
              <w:suppressAutoHyphens/>
              <w:spacing w:line="240" w:lineRule="auto"/>
              <w:rPr>
                <w:color w:val="000000"/>
                <w:lang w:val="pt-BR"/>
              </w:rPr>
            </w:pPr>
            <w:r w:rsidRPr="00DC2BA7">
              <w:rPr>
                <w:b/>
                <w:color w:val="000000"/>
                <w:lang w:val="pt-BR"/>
              </w:rPr>
              <w:t>Česká republika</w:t>
            </w:r>
          </w:p>
          <w:p w14:paraId="33C02DAE" w14:textId="77777777" w:rsidR="009722FB" w:rsidRPr="00DC2BA7" w:rsidRDefault="00B60735" w:rsidP="001C4B98">
            <w:pPr>
              <w:widowControl w:val="0"/>
              <w:tabs>
                <w:tab w:val="left" w:pos="-720"/>
              </w:tabs>
              <w:suppressAutoHyphens/>
              <w:spacing w:line="240" w:lineRule="auto"/>
              <w:rPr>
                <w:color w:val="000000"/>
                <w:lang w:val="pt-BR"/>
              </w:rPr>
            </w:pPr>
            <w:r w:rsidRPr="00DC2BA7">
              <w:rPr>
                <w:color w:val="000000"/>
                <w:lang w:val="pt-BR"/>
              </w:rPr>
              <w:t>Novartis s.r.o.</w:t>
            </w:r>
          </w:p>
          <w:p w14:paraId="6EA54453" w14:textId="77777777" w:rsidR="009722FB" w:rsidRPr="00DC2BA7" w:rsidRDefault="00B60735" w:rsidP="001C4B98">
            <w:pPr>
              <w:widowControl w:val="0"/>
              <w:spacing w:line="240" w:lineRule="auto"/>
              <w:rPr>
                <w:color w:val="000000"/>
                <w:lang w:val="de-CH"/>
              </w:rPr>
            </w:pPr>
            <w:r w:rsidRPr="00DC2BA7">
              <w:rPr>
                <w:color w:val="000000"/>
                <w:lang w:val="de-CH"/>
              </w:rPr>
              <w:t>Tel: +420 225 775 111</w:t>
            </w:r>
          </w:p>
          <w:p w14:paraId="553B155E" w14:textId="77777777" w:rsidR="009722FB" w:rsidRPr="00DC2BA7" w:rsidRDefault="009722FB" w:rsidP="001C4B98">
            <w:pPr>
              <w:widowControl w:val="0"/>
              <w:tabs>
                <w:tab w:val="left" w:pos="-720"/>
              </w:tabs>
              <w:suppressAutoHyphens/>
              <w:spacing w:line="240" w:lineRule="auto"/>
              <w:rPr>
                <w:color w:val="000000"/>
                <w:lang w:val="de-CH"/>
              </w:rPr>
            </w:pPr>
          </w:p>
        </w:tc>
        <w:tc>
          <w:tcPr>
            <w:tcW w:w="4678" w:type="dxa"/>
          </w:tcPr>
          <w:p w14:paraId="56AFA2AB" w14:textId="77777777" w:rsidR="009722FB" w:rsidRPr="00DC2BA7" w:rsidRDefault="00B60735" w:rsidP="001C4B98">
            <w:pPr>
              <w:widowControl w:val="0"/>
              <w:spacing w:line="240" w:lineRule="auto"/>
              <w:rPr>
                <w:b/>
                <w:color w:val="000000"/>
                <w:lang w:val="hu-HU"/>
              </w:rPr>
            </w:pPr>
            <w:r w:rsidRPr="00DC2BA7">
              <w:rPr>
                <w:b/>
                <w:color w:val="000000"/>
                <w:lang w:val="hu-HU"/>
              </w:rPr>
              <w:t>Magyarország</w:t>
            </w:r>
          </w:p>
          <w:p w14:paraId="2B006D10" w14:textId="77777777" w:rsidR="009722FB" w:rsidRPr="00DC2BA7" w:rsidRDefault="00B60735" w:rsidP="001C4B98">
            <w:pPr>
              <w:widowControl w:val="0"/>
              <w:spacing w:line="240" w:lineRule="auto"/>
              <w:rPr>
                <w:color w:val="000000"/>
                <w:lang w:val="hu-HU"/>
              </w:rPr>
            </w:pPr>
            <w:r w:rsidRPr="00DC2BA7">
              <w:rPr>
                <w:color w:val="000000"/>
                <w:lang w:val="hu-HU"/>
              </w:rPr>
              <w:t>Novartis Hungária Kft.</w:t>
            </w:r>
          </w:p>
          <w:p w14:paraId="4A64CAB7" w14:textId="77777777" w:rsidR="009722FB" w:rsidRPr="00DC2BA7" w:rsidRDefault="00B60735" w:rsidP="001C4B98">
            <w:pPr>
              <w:widowControl w:val="0"/>
              <w:tabs>
                <w:tab w:val="left" w:pos="-720"/>
              </w:tabs>
              <w:suppressAutoHyphens/>
              <w:spacing w:line="240" w:lineRule="auto"/>
              <w:rPr>
                <w:color w:val="000000"/>
                <w:lang w:val="nb-NO"/>
              </w:rPr>
            </w:pPr>
            <w:r w:rsidRPr="00DC2BA7">
              <w:rPr>
                <w:color w:val="000000"/>
                <w:lang w:val="hu-HU"/>
              </w:rPr>
              <w:t>Tel.: +36 1 457 65 00</w:t>
            </w:r>
          </w:p>
        </w:tc>
      </w:tr>
      <w:tr w:rsidR="00211724" w14:paraId="60863B9B" w14:textId="77777777" w:rsidTr="001C4B98">
        <w:trPr>
          <w:cantSplit/>
        </w:trPr>
        <w:tc>
          <w:tcPr>
            <w:tcW w:w="4678" w:type="dxa"/>
          </w:tcPr>
          <w:p w14:paraId="7B660354" w14:textId="77777777" w:rsidR="009722FB" w:rsidRPr="00DC2BA7" w:rsidRDefault="00B60735" w:rsidP="001C4B98">
            <w:pPr>
              <w:widowControl w:val="0"/>
              <w:spacing w:line="240" w:lineRule="auto"/>
              <w:rPr>
                <w:color w:val="000000"/>
              </w:rPr>
            </w:pPr>
            <w:r w:rsidRPr="00DC2BA7">
              <w:rPr>
                <w:b/>
                <w:color w:val="000000"/>
              </w:rPr>
              <w:t>Danmark</w:t>
            </w:r>
          </w:p>
          <w:p w14:paraId="139AA926" w14:textId="77777777" w:rsidR="009722FB" w:rsidRPr="00DC2BA7" w:rsidRDefault="00B60735" w:rsidP="001C4B98">
            <w:pPr>
              <w:widowControl w:val="0"/>
              <w:spacing w:line="240" w:lineRule="auto"/>
              <w:rPr>
                <w:color w:val="000000"/>
              </w:rPr>
            </w:pPr>
            <w:r w:rsidRPr="00DC2BA7">
              <w:rPr>
                <w:color w:val="000000"/>
              </w:rPr>
              <w:t>Novartis Healthcare A/S</w:t>
            </w:r>
          </w:p>
          <w:p w14:paraId="2F57E58E" w14:textId="77777777" w:rsidR="009722FB" w:rsidRPr="00DC2BA7" w:rsidRDefault="00B60735" w:rsidP="001C4B98">
            <w:pPr>
              <w:widowControl w:val="0"/>
              <w:spacing w:line="240" w:lineRule="auto"/>
              <w:rPr>
                <w:color w:val="000000"/>
                <w:lang w:val="en-US"/>
              </w:rPr>
            </w:pPr>
            <w:r w:rsidRPr="00DC2BA7">
              <w:rPr>
                <w:color w:val="000000"/>
              </w:rPr>
              <w:t>Tlf: +45 39 16 84 00</w:t>
            </w:r>
          </w:p>
          <w:p w14:paraId="5A0E4EC1" w14:textId="77777777" w:rsidR="009722FB" w:rsidRPr="00DC2BA7" w:rsidRDefault="009722FB" w:rsidP="001C4B98">
            <w:pPr>
              <w:widowControl w:val="0"/>
              <w:tabs>
                <w:tab w:val="left" w:pos="-720"/>
              </w:tabs>
              <w:suppressAutoHyphens/>
              <w:spacing w:line="240" w:lineRule="auto"/>
              <w:rPr>
                <w:color w:val="000000"/>
                <w:lang w:val="en-US"/>
              </w:rPr>
            </w:pPr>
          </w:p>
        </w:tc>
        <w:tc>
          <w:tcPr>
            <w:tcW w:w="4678" w:type="dxa"/>
          </w:tcPr>
          <w:p w14:paraId="71F0179B" w14:textId="77777777" w:rsidR="009722FB" w:rsidRPr="00DC2BA7" w:rsidRDefault="00B60735" w:rsidP="001C4B98">
            <w:pPr>
              <w:widowControl w:val="0"/>
              <w:tabs>
                <w:tab w:val="left" w:pos="-720"/>
                <w:tab w:val="left" w:pos="4536"/>
              </w:tabs>
              <w:suppressAutoHyphens/>
              <w:spacing w:line="240" w:lineRule="auto"/>
              <w:rPr>
                <w:b/>
                <w:color w:val="000000"/>
                <w:lang w:val="mt-MT"/>
              </w:rPr>
            </w:pPr>
            <w:r w:rsidRPr="00DC2BA7">
              <w:rPr>
                <w:b/>
                <w:color w:val="000000"/>
                <w:lang w:val="mt-MT"/>
              </w:rPr>
              <w:t>Malta</w:t>
            </w:r>
          </w:p>
          <w:p w14:paraId="22C678D1" w14:textId="77777777" w:rsidR="009722FB" w:rsidRPr="00DC2BA7" w:rsidRDefault="00B60735" w:rsidP="001C4B98">
            <w:pPr>
              <w:widowControl w:val="0"/>
              <w:spacing w:line="240" w:lineRule="auto"/>
              <w:rPr>
                <w:color w:val="000000"/>
                <w:lang w:val="mt-MT"/>
              </w:rPr>
            </w:pPr>
            <w:r w:rsidRPr="00DC2BA7">
              <w:rPr>
                <w:color w:val="000000"/>
                <w:lang w:val="mt-MT"/>
              </w:rPr>
              <w:t>Novartis Pharma Services Inc.</w:t>
            </w:r>
          </w:p>
          <w:p w14:paraId="3315A5CB" w14:textId="77777777" w:rsidR="009722FB" w:rsidRPr="00DC2BA7" w:rsidRDefault="00B60735" w:rsidP="001C4B98">
            <w:pPr>
              <w:widowControl w:val="0"/>
              <w:tabs>
                <w:tab w:val="left" w:pos="-720"/>
              </w:tabs>
              <w:suppressAutoHyphens/>
              <w:spacing w:line="240" w:lineRule="auto"/>
              <w:rPr>
                <w:color w:val="000000"/>
                <w:lang w:val="mt-MT"/>
              </w:rPr>
            </w:pPr>
            <w:r w:rsidRPr="00DC2BA7">
              <w:rPr>
                <w:color w:val="000000"/>
                <w:lang w:val="mt-MT"/>
              </w:rPr>
              <w:t>Tel: +</w:t>
            </w:r>
            <w:r w:rsidRPr="00DC2BA7">
              <w:rPr>
                <w:color w:val="000000"/>
                <w:lang w:val="fr-FR"/>
              </w:rPr>
              <w:t>356 2122 2872</w:t>
            </w:r>
          </w:p>
        </w:tc>
      </w:tr>
      <w:tr w:rsidR="00211724" w14:paraId="6B962D5C" w14:textId="77777777" w:rsidTr="001C4B98">
        <w:trPr>
          <w:cantSplit/>
        </w:trPr>
        <w:tc>
          <w:tcPr>
            <w:tcW w:w="4678" w:type="dxa"/>
          </w:tcPr>
          <w:p w14:paraId="18A98180" w14:textId="77777777" w:rsidR="009722FB" w:rsidRPr="00DC2BA7" w:rsidRDefault="00B60735" w:rsidP="001C4B98">
            <w:pPr>
              <w:widowControl w:val="0"/>
              <w:spacing w:line="240" w:lineRule="auto"/>
              <w:rPr>
                <w:color w:val="000000"/>
                <w:lang w:val="de-DE"/>
              </w:rPr>
            </w:pPr>
            <w:r w:rsidRPr="00DC2BA7">
              <w:rPr>
                <w:b/>
                <w:color w:val="000000"/>
                <w:lang w:val="de-DE"/>
              </w:rPr>
              <w:t>Deutschland</w:t>
            </w:r>
          </w:p>
          <w:p w14:paraId="39D9DD53" w14:textId="77777777" w:rsidR="009722FB" w:rsidRPr="00DC2BA7" w:rsidRDefault="00B60735" w:rsidP="001C4B98">
            <w:pPr>
              <w:widowControl w:val="0"/>
              <w:spacing w:line="240" w:lineRule="auto"/>
              <w:rPr>
                <w:i/>
                <w:color w:val="000000"/>
                <w:lang w:val="de-DE"/>
              </w:rPr>
            </w:pPr>
            <w:r w:rsidRPr="00DC2BA7">
              <w:rPr>
                <w:color w:val="000000"/>
                <w:lang w:val="de-DE"/>
              </w:rPr>
              <w:t>Novartis Pharma GmbH</w:t>
            </w:r>
          </w:p>
          <w:p w14:paraId="760C7A1D" w14:textId="77777777" w:rsidR="009722FB" w:rsidRPr="00DC2BA7" w:rsidRDefault="00B60735" w:rsidP="001C4B98">
            <w:pPr>
              <w:widowControl w:val="0"/>
              <w:spacing w:line="240" w:lineRule="auto"/>
              <w:rPr>
                <w:color w:val="000000"/>
                <w:lang w:val="de-DE"/>
              </w:rPr>
            </w:pPr>
            <w:r w:rsidRPr="00DC2BA7">
              <w:rPr>
                <w:color w:val="000000"/>
                <w:lang w:val="de-DE"/>
              </w:rPr>
              <w:t>Tel: +49 911 273 0</w:t>
            </w:r>
          </w:p>
          <w:p w14:paraId="57B596E1" w14:textId="77777777" w:rsidR="009722FB" w:rsidRPr="00DC2BA7" w:rsidRDefault="009722FB" w:rsidP="001C4B98">
            <w:pPr>
              <w:widowControl w:val="0"/>
              <w:tabs>
                <w:tab w:val="left" w:pos="-720"/>
              </w:tabs>
              <w:suppressAutoHyphens/>
              <w:spacing w:line="240" w:lineRule="auto"/>
              <w:rPr>
                <w:color w:val="000000"/>
                <w:lang w:val="de-DE"/>
              </w:rPr>
            </w:pPr>
          </w:p>
        </w:tc>
        <w:tc>
          <w:tcPr>
            <w:tcW w:w="4678" w:type="dxa"/>
          </w:tcPr>
          <w:p w14:paraId="6C6A28C0" w14:textId="77777777" w:rsidR="009722FB" w:rsidRPr="00DC2BA7" w:rsidRDefault="00B60735" w:rsidP="001C4B98">
            <w:pPr>
              <w:widowControl w:val="0"/>
              <w:suppressAutoHyphens/>
              <w:spacing w:line="240" w:lineRule="auto"/>
              <w:rPr>
                <w:color w:val="000000"/>
                <w:lang w:val="nl-NL"/>
              </w:rPr>
            </w:pPr>
            <w:r w:rsidRPr="00DC2BA7">
              <w:rPr>
                <w:b/>
                <w:color w:val="000000"/>
                <w:lang w:val="nl-NL"/>
              </w:rPr>
              <w:t>Nederland</w:t>
            </w:r>
          </w:p>
          <w:p w14:paraId="3FAA46FC" w14:textId="77777777" w:rsidR="009722FB" w:rsidRPr="00DC2BA7" w:rsidRDefault="00B60735" w:rsidP="001C4B98">
            <w:pPr>
              <w:widowControl w:val="0"/>
              <w:spacing w:line="240" w:lineRule="auto"/>
              <w:rPr>
                <w:iCs/>
                <w:color w:val="000000"/>
                <w:lang w:val="nl-NL"/>
              </w:rPr>
            </w:pPr>
            <w:r w:rsidRPr="00DC2BA7">
              <w:rPr>
                <w:iCs/>
                <w:color w:val="000000"/>
                <w:lang w:val="nl-NL"/>
              </w:rPr>
              <w:t>Novartis Pharma B.V.</w:t>
            </w:r>
          </w:p>
          <w:p w14:paraId="0272077E" w14:textId="77777777" w:rsidR="009722FB" w:rsidRPr="00DC2BA7" w:rsidRDefault="00B60735" w:rsidP="001C4B98">
            <w:pPr>
              <w:widowControl w:val="0"/>
              <w:spacing w:line="240" w:lineRule="auto"/>
              <w:rPr>
                <w:color w:val="000000"/>
                <w:lang w:val="nb-NO"/>
              </w:rPr>
            </w:pPr>
            <w:r w:rsidRPr="00DC2BA7">
              <w:rPr>
                <w:color w:val="000000"/>
                <w:lang w:val="nl-NL"/>
              </w:rPr>
              <w:t>Tel: +31 88 04 52 111</w:t>
            </w:r>
          </w:p>
        </w:tc>
      </w:tr>
      <w:tr w:rsidR="00211724" w:rsidRPr="00410B74" w14:paraId="42B4D59F" w14:textId="77777777" w:rsidTr="001C4B98">
        <w:trPr>
          <w:cantSplit/>
        </w:trPr>
        <w:tc>
          <w:tcPr>
            <w:tcW w:w="4678" w:type="dxa"/>
          </w:tcPr>
          <w:p w14:paraId="7B57124A" w14:textId="77777777" w:rsidR="009722FB" w:rsidRPr="00DC2BA7" w:rsidRDefault="00B60735" w:rsidP="001C4B98">
            <w:pPr>
              <w:widowControl w:val="0"/>
              <w:tabs>
                <w:tab w:val="left" w:pos="-720"/>
              </w:tabs>
              <w:suppressAutoHyphens/>
              <w:spacing w:line="240" w:lineRule="auto"/>
              <w:rPr>
                <w:b/>
                <w:bCs/>
                <w:color w:val="000000"/>
                <w:lang w:val="et-EE"/>
              </w:rPr>
            </w:pPr>
            <w:r w:rsidRPr="00DC2BA7">
              <w:rPr>
                <w:b/>
                <w:bCs/>
                <w:color w:val="000000"/>
                <w:lang w:val="et-EE"/>
              </w:rPr>
              <w:t>Eesti</w:t>
            </w:r>
          </w:p>
          <w:p w14:paraId="566598FE" w14:textId="77777777" w:rsidR="009722FB" w:rsidRPr="00DC2BA7" w:rsidRDefault="00B60735" w:rsidP="001C4B98">
            <w:pPr>
              <w:widowControl w:val="0"/>
              <w:tabs>
                <w:tab w:val="left" w:pos="-720"/>
              </w:tabs>
              <w:suppressAutoHyphens/>
              <w:spacing w:line="240" w:lineRule="auto"/>
              <w:rPr>
                <w:color w:val="000000"/>
                <w:lang w:val="et-EE"/>
              </w:rPr>
            </w:pPr>
            <w:r w:rsidRPr="00DC2BA7">
              <w:rPr>
                <w:lang w:val="et-EE"/>
              </w:rPr>
              <w:t>SIA Novartis Baltics Eesti filiaal</w:t>
            </w:r>
          </w:p>
          <w:p w14:paraId="12AB28B6" w14:textId="77777777" w:rsidR="009722FB" w:rsidRPr="00DC2BA7" w:rsidRDefault="00B60735" w:rsidP="001C4B98">
            <w:pPr>
              <w:widowControl w:val="0"/>
              <w:tabs>
                <w:tab w:val="left" w:pos="-720"/>
              </w:tabs>
              <w:suppressAutoHyphens/>
              <w:spacing w:line="240" w:lineRule="auto"/>
              <w:rPr>
                <w:color w:val="000000"/>
                <w:lang w:val="et-EE"/>
              </w:rPr>
            </w:pPr>
            <w:r w:rsidRPr="00DC2BA7">
              <w:rPr>
                <w:color w:val="000000"/>
                <w:lang w:val="et-EE"/>
              </w:rPr>
              <w:t xml:space="preserve">Tel: +372 </w:t>
            </w:r>
            <w:r w:rsidRPr="00DC2BA7">
              <w:rPr>
                <w:lang w:val="it-IT"/>
              </w:rPr>
              <w:t>66 30 810</w:t>
            </w:r>
          </w:p>
          <w:p w14:paraId="4B4578D3" w14:textId="77777777" w:rsidR="009722FB" w:rsidRPr="00DC2BA7" w:rsidRDefault="009722FB" w:rsidP="001C4B98">
            <w:pPr>
              <w:widowControl w:val="0"/>
              <w:tabs>
                <w:tab w:val="left" w:pos="-720"/>
              </w:tabs>
              <w:suppressAutoHyphens/>
              <w:spacing w:line="240" w:lineRule="auto"/>
              <w:rPr>
                <w:color w:val="000000"/>
                <w:lang w:val="et-EE"/>
              </w:rPr>
            </w:pPr>
          </w:p>
        </w:tc>
        <w:tc>
          <w:tcPr>
            <w:tcW w:w="4678" w:type="dxa"/>
          </w:tcPr>
          <w:p w14:paraId="43392506" w14:textId="77777777" w:rsidR="009722FB" w:rsidRPr="00DC2BA7" w:rsidRDefault="00B60735" w:rsidP="001C4B98">
            <w:pPr>
              <w:widowControl w:val="0"/>
              <w:spacing w:line="240" w:lineRule="auto"/>
              <w:rPr>
                <w:color w:val="000000"/>
                <w:lang w:val="nb-NO"/>
              </w:rPr>
            </w:pPr>
            <w:r w:rsidRPr="00DC2BA7">
              <w:rPr>
                <w:b/>
                <w:color w:val="000000"/>
                <w:lang w:val="nb-NO"/>
              </w:rPr>
              <w:t>Norge</w:t>
            </w:r>
          </w:p>
          <w:p w14:paraId="024E2004" w14:textId="77777777" w:rsidR="009722FB" w:rsidRPr="00DC2BA7" w:rsidRDefault="00B60735" w:rsidP="001C4B98">
            <w:pPr>
              <w:widowControl w:val="0"/>
              <w:spacing w:line="240" w:lineRule="auto"/>
              <w:rPr>
                <w:color w:val="000000"/>
                <w:lang w:val="nb-NO"/>
              </w:rPr>
            </w:pPr>
            <w:r w:rsidRPr="00DC2BA7">
              <w:rPr>
                <w:color w:val="000000"/>
                <w:lang w:val="nb-NO"/>
              </w:rPr>
              <w:t>Novartis Norge AS</w:t>
            </w:r>
          </w:p>
          <w:p w14:paraId="0A2EDBD9" w14:textId="77777777" w:rsidR="009722FB" w:rsidRPr="00DC2BA7" w:rsidRDefault="00B60735" w:rsidP="001C4B98">
            <w:pPr>
              <w:widowControl w:val="0"/>
              <w:tabs>
                <w:tab w:val="left" w:pos="-720"/>
              </w:tabs>
              <w:suppressAutoHyphens/>
              <w:spacing w:line="240" w:lineRule="auto"/>
              <w:rPr>
                <w:color w:val="000000"/>
                <w:lang w:val="et-EE"/>
              </w:rPr>
            </w:pPr>
            <w:r w:rsidRPr="00DC2BA7">
              <w:rPr>
                <w:color w:val="000000"/>
                <w:lang w:val="nb-NO"/>
              </w:rPr>
              <w:t>Tlf: +47 23 05 20 00</w:t>
            </w:r>
          </w:p>
        </w:tc>
      </w:tr>
      <w:tr w:rsidR="00211724" w:rsidRPr="00410B74" w14:paraId="43BF455F" w14:textId="77777777" w:rsidTr="001C4B98">
        <w:trPr>
          <w:cantSplit/>
        </w:trPr>
        <w:tc>
          <w:tcPr>
            <w:tcW w:w="4678" w:type="dxa"/>
          </w:tcPr>
          <w:p w14:paraId="2E7411AA" w14:textId="77777777" w:rsidR="009722FB" w:rsidRPr="00DC2BA7" w:rsidRDefault="00B60735" w:rsidP="001C4B98">
            <w:pPr>
              <w:widowControl w:val="0"/>
              <w:spacing w:line="240" w:lineRule="auto"/>
              <w:rPr>
                <w:color w:val="000000"/>
                <w:lang w:val="et-EE"/>
              </w:rPr>
            </w:pPr>
            <w:r w:rsidRPr="00DC2BA7">
              <w:rPr>
                <w:b/>
                <w:color w:val="000000"/>
                <w:lang w:val="el-GR"/>
              </w:rPr>
              <w:t>Ελλάδα</w:t>
            </w:r>
          </w:p>
          <w:p w14:paraId="35D67A4E" w14:textId="77777777" w:rsidR="009722FB" w:rsidRPr="00DC2BA7" w:rsidRDefault="00B60735" w:rsidP="001C4B98">
            <w:pPr>
              <w:widowControl w:val="0"/>
              <w:spacing w:line="240" w:lineRule="auto"/>
              <w:rPr>
                <w:color w:val="000000"/>
                <w:lang w:val="et-EE"/>
              </w:rPr>
            </w:pPr>
            <w:r w:rsidRPr="00DC2BA7">
              <w:rPr>
                <w:color w:val="000000"/>
                <w:lang w:val="et-EE"/>
              </w:rPr>
              <w:t>Novartis (Hellas) A.E.B.E.</w:t>
            </w:r>
          </w:p>
          <w:p w14:paraId="001ECA1F" w14:textId="77777777" w:rsidR="009722FB" w:rsidRPr="00DC2BA7" w:rsidRDefault="00B60735" w:rsidP="001C4B98">
            <w:pPr>
              <w:widowControl w:val="0"/>
              <w:spacing w:line="240" w:lineRule="auto"/>
              <w:rPr>
                <w:color w:val="000000"/>
                <w:lang w:val="et-EE"/>
              </w:rPr>
            </w:pPr>
            <w:r w:rsidRPr="00DC2BA7">
              <w:rPr>
                <w:color w:val="000000"/>
                <w:lang w:val="el-GR"/>
              </w:rPr>
              <w:t>Τηλ</w:t>
            </w:r>
            <w:r w:rsidRPr="00DC2BA7">
              <w:rPr>
                <w:color w:val="000000"/>
                <w:lang w:val="et-EE"/>
              </w:rPr>
              <w:t>: +30 210 281 17 12</w:t>
            </w:r>
          </w:p>
          <w:p w14:paraId="383CBB30" w14:textId="77777777" w:rsidR="009722FB" w:rsidRPr="00DC2BA7" w:rsidRDefault="009722FB" w:rsidP="001C4B98">
            <w:pPr>
              <w:widowControl w:val="0"/>
              <w:tabs>
                <w:tab w:val="left" w:pos="-720"/>
              </w:tabs>
              <w:suppressAutoHyphens/>
              <w:spacing w:line="240" w:lineRule="auto"/>
              <w:rPr>
                <w:color w:val="000000"/>
                <w:lang w:val="et-EE"/>
              </w:rPr>
            </w:pPr>
          </w:p>
        </w:tc>
        <w:tc>
          <w:tcPr>
            <w:tcW w:w="4678" w:type="dxa"/>
          </w:tcPr>
          <w:p w14:paraId="0CE5F590" w14:textId="77777777" w:rsidR="009722FB" w:rsidRPr="00DC2BA7" w:rsidRDefault="00B60735" w:rsidP="001C4B98">
            <w:pPr>
              <w:widowControl w:val="0"/>
              <w:spacing w:line="240" w:lineRule="auto"/>
              <w:rPr>
                <w:color w:val="000000"/>
                <w:lang w:val="de-AT"/>
              </w:rPr>
            </w:pPr>
            <w:r w:rsidRPr="00DC2BA7">
              <w:rPr>
                <w:b/>
                <w:color w:val="000000"/>
                <w:lang w:val="de-AT"/>
              </w:rPr>
              <w:t>Österreich</w:t>
            </w:r>
          </w:p>
          <w:p w14:paraId="6D0A3DFF" w14:textId="77777777" w:rsidR="009722FB" w:rsidRPr="00DC2BA7" w:rsidRDefault="00B60735" w:rsidP="001C4B98">
            <w:pPr>
              <w:widowControl w:val="0"/>
              <w:spacing w:line="240" w:lineRule="auto"/>
              <w:rPr>
                <w:i/>
                <w:color w:val="000000"/>
                <w:lang w:val="de-AT"/>
              </w:rPr>
            </w:pPr>
            <w:r w:rsidRPr="00DC2BA7">
              <w:rPr>
                <w:color w:val="000000"/>
                <w:lang w:val="de-AT"/>
              </w:rPr>
              <w:t>Novartis Pharma GmbH</w:t>
            </w:r>
          </w:p>
          <w:p w14:paraId="3CF951AE" w14:textId="77777777" w:rsidR="009722FB" w:rsidRPr="00DC2BA7" w:rsidRDefault="00B60735" w:rsidP="001C4B98">
            <w:pPr>
              <w:widowControl w:val="0"/>
              <w:spacing w:line="240" w:lineRule="auto"/>
              <w:rPr>
                <w:color w:val="000000"/>
                <w:lang w:val="de-CH"/>
              </w:rPr>
            </w:pPr>
            <w:r w:rsidRPr="00DC2BA7">
              <w:rPr>
                <w:color w:val="000000"/>
                <w:lang w:val="de-AT"/>
              </w:rPr>
              <w:t>Tel: +43 1 86 6570</w:t>
            </w:r>
          </w:p>
        </w:tc>
      </w:tr>
      <w:tr w:rsidR="00211724" w14:paraId="1E06EE9B" w14:textId="77777777" w:rsidTr="001C4B98">
        <w:trPr>
          <w:cantSplit/>
        </w:trPr>
        <w:tc>
          <w:tcPr>
            <w:tcW w:w="4678" w:type="dxa"/>
          </w:tcPr>
          <w:p w14:paraId="1BD51A17" w14:textId="77777777" w:rsidR="009722FB" w:rsidRPr="00DC2BA7" w:rsidRDefault="00B60735" w:rsidP="001C4B98">
            <w:pPr>
              <w:widowControl w:val="0"/>
              <w:tabs>
                <w:tab w:val="left" w:pos="-720"/>
                <w:tab w:val="left" w:pos="4536"/>
              </w:tabs>
              <w:suppressAutoHyphens/>
              <w:spacing w:line="240" w:lineRule="auto"/>
              <w:rPr>
                <w:b/>
                <w:color w:val="000000"/>
                <w:lang w:val="es-ES"/>
              </w:rPr>
            </w:pPr>
            <w:r w:rsidRPr="00DC2BA7">
              <w:rPr>
                <w:b/>
                <w:color w:val="000000"/>
                <w:lang w:val="es-ES"/>
              </w:rPr>
              <w:t>España</w:t>
            </w:r>
          </w:p>
          <w:p w14:paraId="5956B042" w14:textId="77777777" w:rsidR="009722FB" w:rsidRPr="00DC2BA7" w:rsidRDefault="00B60735" w:rsidP="001C4B98">
            <w:pPr>
              <w:widowControl w:val="0"/>
              <w:spacing w:line="240" w:lineRule="auto"/>
              <w:rPr>
                <w:color w:val="000000"/>
                <w:lang w:val="es-ES"/>
              </w:rPr>
            </w:pPr>
            <w:r w:rsidRPr="00DC2BA7">
              <w:rPr>
                <w:color w:val="000000"/>
                <w:lang w:val="pt-BR"/>
              </w:rPr>
              <w:t>Novartis Farmacéutica, S.A.</w:t>
            </w:r>
          </w:p>
          <w:p w14:paraId="6DB4ADE3" w14:textId="77777777" w:rsidR="009722FB" w:rsidRPr="00DC2BA7" w:rsidRDefault="00B60735" w:rsidP="001C4B98">
            <w:pPr>
              <w:widowControl w:val="0"/>
              <w:spacing w:line="240" w:lineRule="auto"/>
              <w:rPr>
                <w:color w:val="000000"/>
                <w:lang w:val="es-ES"/>
              </w:rPr>
            </w:pPr>
            <w:r w:rsidRPr="00DC2BA7">
              <w:rPr>
                <w:color w:val="000000"/>
                <w:lang w:val="es-ES"/>
              </w:rPr>
              <w:t>Tel: +34 93 306 42 00</w:t>
            </w:r>
          </w:p>
          <w:p w14:paraId="477FDC78" w14:textId="77777777" w:rsidR="009722FB" w:rsidRPr="00DC2BA7" w:rsidRDefault="009722FB" w:rsidP="001C4B98">
            <w:pPr>
              <w:widowControl w:val="0"/>
              <w:tabs>
                <w:tab w:val="left" w:pos="-720"/>
              </w:tabs>
              <w:suppressAutoHyphens/>
              <w:spacing w:line="240" w:lineRule="auto"/>
              <w:rPr>
                <w:color w:val="000000"/>
                <w:lang w:val="es-ES"/>
              </w:rPr>
            </w:pPr>
          </w:p>
        </w:tc>
        <w:tc>
          <w:tcPr>
            <w:tcW w:w="4678" w:type="dxa"/>
          </w:tcPr>
          <w:p w14:paraId="0F39BCF1" w14:textId="77777777" w:rsidR="009722FB" w:rsidRPr="00DC2BA7" w:rsidRDefault="00B60735" w:rsidP="001C4B98">
            <w:pPr>
              <w:widowControl w:val="0"/>
              <w:spacing w:line="240" w:lineRule="auto"/>
              <w:rPr>
                <w:b/>
                <w:color w:val="000000"/>
                <w:lang w:val="sv-SE"/>
              </w:rPr>
            </w:pPr>
            <w:r w:rsidRPr="00DC2BA7">
              <w:rPr>
                <w:b/>
                <w:color w:val="000000"/>
                <w:lang w:val="sv-SE"/>
              </w:rPr>
              <w:t>Polska</w:t>
            </w:r>
          </w:p>
          <w:p w14:paraId="351218C2" w14:textId="77777777" w:rsidR="009722FB" w:rsidRPr="00DC2BA7" w:rsidRDefault="00B60735" w:rsidP="001C4B98">
            <w:pPr>
              <w:widowControl w:val="0"/>
              <w:spacing w:line="240" w:lineRule="auto"/>
              <w:rPr>
                <w:color w:val="000000"/>
                <w:lang w:val="pl-PL"/>
              </w:rPr>
            </w:pPr>
            <w:r w:rsidRPr="00DC2BA7">
              <w:rPr>
                <w:color w:val="000000"/>
                <w:lang w:val="pl-PL"/>
              </w:rPr>
              <w:t>Novartis Poland Sp. z o.o.</w:t>
            </w:r>
          </w:p>
          <w:p w14:paraId="124C8E97" w14:textId="77777777" w:rsidR="009722FB" w:rsidRPr="00DC2BA7" w:rsidRDefault="00B60735" w:rsidP="001C4B98">
            <w:pPr>
              <w:widowControl w:val="0"/>
              <w:spacing w:line="240" w:lineRule="auto"/>
              <w:rPr>
                <w:color w:val="000000"/>
                <w:lang w:val="pl-PL"/>
              </w:rPr>
            </w:pPr>
            <w:r w:rsidRPr="00DC2BA7">
              <w:rPr>
                <w:color w:val="000000"/>
                <w:lang w:val="pl-PL"/>
              </w:rPr>
              <w:t>Tel.: +48 22 375 4888</w:t>
            </w:r>
          </w:p>
        </w:tc>
      </w:tr>
      <w:tr w:rsidR="00211724" w14:paraId="5558065B" w14:textId="77777777" w:rsidTr="001C4B98">
        <w:trPr>
          <w:cantSplit/>
        </w:trPr>
        <w:tc>
          <w:tcPr>
            <w:tcW w:w="4678" w:type="dxa"/>
          </w:tcPr>
          <w:p w14:paraId="0AFC692F" w14:textId="77777777" w:rsidR="009722FB" w:rsidRPr="00DC2BA7" w:rsidRDefault="00B60735" w:rsidP="001C4B98">
            <w:pPr>
              <w:widowControl w:val="0"/>
              <w:tabs>
                <w:tab w:val="left" w:pos="-720"/>
                <w:tab w:val="left" w:pos="4536"/>
              </w:tabs>
              <w:suppressAutoHyphens/>
              <w:spacing w:line="240" w:lineRule="auto"/>
              <w:rPr>
                <w:b/>
                <w:color w:val="000000"/>
                <w:lang w:val="fr-FR"/>
              </w:rPr>
            </w:pPr>
            <w:r w:rsidRPr="00DC2BA7">
              <w:rPr>
                <w:b/>
                <w:color w:val="000000"/>
                <w:lang w:val="fr-FR"/>
              </w:rPr>
              <w:t>France</w:t>
            </w:r>
          </w:p>
          <w:p w14:paraId="105BDE62" w14:textId="77777777" w:rsidR="009722FB" w:rsidRPr="00DC2BA7" w:rsidRDefault="00B60735" w:rsidP="001C4B98">
            <w:pPr>
              <w:widowControl w:val="0"/>
              <w:spacing w:line="240" w:lineRule="auto"/>
              <w:rPr>
                <w:color w:val="000000"/>
                <w:lang w:val="fr-FR"/>
              </w:rPr>
            </w:pPr>
            <w:r w:rsidRPr="00DC2BA7">
              <w:rPr>
                <w:color w:val="000000"/>
                <w:lang w:val="fr-FR"/>
              </w:rPr>
              <w:t>Novartis Pharma S.A.S.</w:t>
            </w:r>
          </w:p>
          <w:p w14:paraId="2F6F12D2" w14:textId="77777777" w:rsidR="009722FB" w:rsidRPr="00DC2BA7" w:rsidRDefault="00B60735" w:rsidP="001C4B98">
            <w:pPr>
              <w:widowControl w:val="0"/>
              <w:spacing w:line="240" w:lineRule="auto"/>
              <w:rPr>
                <w:color w:val="000000"/>
                <w:lang w:val="fr-FR"/>
              </w:rPr>
            </w:pPr>
            <w:r w:rsidRPr="00DC2BA7">
              <w:rPr>
                <w:color w:val="000000"/>
                <w:lang w:val="fr-FR"/>
              </w:rPr>
              <w:t>Tél: +33 1 55 47 66 00</w:t>
            </w:r>
          </w:p>
          <w:p w14:paraId="5331C520" w14:textId="77777777" w:rsidR="009722FB" w:rsidRPr="00DC2BA7" w:rsidRDefault="009722FB" w:rsidP="001C4B98">
            <w:pPr>
              <w:widowControl w:val="0"/>
              <w:spacing w:line="240" w:lineRule="auto"/>
              <w:rPr>
                <w:b/>
                <w:color w:val="000000"/>
                <w:lang w:val="pl-PL"/>
              </w:rPr>
            </w:pPr>
          </w:p>
        </w:tc>
        <w:tc>
          <w:tcPr>
            <w:tcW w:w="4678" w:type="dxa"/>
          </w:tcPr>
          <w:p w14:paraId="3764375D" w14:textId="77777777" w:rsidR="009722FB" w:rsidRPr="00DC2BA7" w:rsidRDefault="00B60735" w:rsidP="001C4B98">
            <w:pPr>
              <w:widowControl w:val="0"/>
              <w:spacing w:line="240" w:lineRule="auto"/>
              <w:rPr>
                <w:color w:val="000000"/>
                <w:lang w:val="pt-PT"/>
              </w:rPr>
            </w:pPr>
            <w:r w:rsidRPr="00DC2BA7">
              <w:rPr>
                <w:b/>
                <w:color w:val="000000"/>
                <w:lang w:val="pt-PT"/>
              </w:rPr>
              <w:t>Portugal</w:t>
            </w:r>
          </w:p>
          <w:p w14:paraId="1AACC35A" w14:textId="77777777" w:rsidR="009722FB" w:rsidRPr="00DC2BA7" w:rsidRDefault="00B60735" w:rsidP="001C4B98">
            <w:pPr>
              <w:pStyle w:val="Text"/>
              <w:widowControl w:val="0"/>
              <w:spacing w:before="0"/>
              <w:jc w:val="left"/>
              <w:rPr>
                <w:color w:val="000000"/>
                <w:sz w:val="22"/>
                <w:lang w:val="pt-BR"/>
              </w:rPr>
            </w:pPr>
            <w:r w:rsidRPr="00DC2BA7">
              <w:rPr>
                <w:color w:val="000000"/>
                <w:sz w:val="22"/>
                <w:lang w:val="pt-BR"/>
              </w:rPr>
              <w:t>Novartis Farma - Produtos Farmacêuticos, S.A.</w:t>
            </w:r>
          </w:p>
          <w:p w14:paraId="70CF21FE" w14:textId="77777777" w:rsidR="009722FB" w:rsidRPr="00DC2BA7" w:rsidRDefault="00B60735" w:rsidP="001C4B98">
            <w:pPr>
              <w:widowControl w:val="0"/>
              <w:tabs>
                <w:tab w:val="left" w:pos="-720"/>
              </w:tabs>
              <w:suppressAutoHyphens/>
              <w:spacing w:line="240" w:lineRule="auto"/>
              <w:rPr>
                <w:color w:val="000000"/>
                <w:lang w:val="de-CH"/>
              </w:rPr>
            </w:pPr>
            <w:r w:rsidRPr="00DC2BA7">
              <w:rPr>
                <w:color w:val="000000"/>
                <w:lang w:val="pt-PT"/>
              </w:rPr>
              <w:t>Tel: +351 21 000 8600</w:t>
            </w:r>
          </w:p>
        </w:tc>
      </w:tr>
      <w:tr w:rsidR="00211724" w14:paraId="50BAE75B" w14:textId="77777777" w:rsidTr="001C4B98">
        <w:trPr>
          <w:cantSplit/>
        </w:trPr>
        <w:tc>
          <w:tcPr>
            <w:tcW w:w="4678" w:type="dxa"/>
          </w:tcPr>
          <w:p w14:paraId="2CF8BF48" w14:textId="77777777" w:rsidR="009722FB" w:rsidRPr="00DC2BA7" w:rsidRDefault="00B60735" w:rsidP="001C4B98">
            <w:pPr>
              <w:pStyle w:val="Smalltext120"/>
              <w:tabs>
                <w:tab w:val="left" w:pos="567"/>
              </w:tabs>
              <w:rPr>
                <w:b/>
                <w:sz w:val="22"/>
                <w:szCs w:val="22"/>
                <w:lang w:val="sv-SE"/>
              </w:rPr>
            </w:pPr>
            <w:r w:rsidRPr="00DC2BA7">
              <w:rPr>
                <w:b/>
                <w:sz w:val="22"/>
                <w:szCs w:val="22"/>
                <w:lang w:val="sv-SE"/>
              </w:rPr>
              <w:t>Hrvatska</w:t>
            </w:r>
          </w:p>
          <w:p w14:paraId="5DCEE80C" w14:textId="77777777" w:rsidR="009722FB" w:rsidRPr="00DC2BA7" w:rsidRDefault="00B60735" w:rsidP="001C4B98">
            <w:pPr>
              <w:pStyle w:val="Smalltext120"/>
              <w:tabs>
                <w:tab w:val="left" w:pos="567"/>
              </w:tabs>
              <w:rPr>
                <w:sz w:val="22"/>
                <w:szCs w:val="22"/>
                <w:lang w:val="sv-SE"/>
              </w:rPr>
            </w:pPr>
            <w:r w:rsidRPr="00DC2BA7">
              <w:rPr>
                <w:sz w:val="22"/>
                <w:szCs w:val="22"/>
                <w:lang w:val="sv-SE"/>
              </w:rPr>
              <w:t>Novartis Hrvatska d.o.o.</w:t>
            </w:r>
          </w:p>
          <w:p w14:paraId="65A90BB8" w14:textId="77777777" w:rsidR="009722FB" w:rsidRPr="00DC2BA7" w:rsidRDefault="00B60735" w:rsidP="001C4B98">
            <w:pPr>
              <w:pStyle w:val="Smalltext120"/>
              <w:tabs>
                <w:tab w:val="left" w:pos="567"/>
              </w:tabs>
              <w:rPr>
                <w:sz w:val="22"/>
                <w:szCs w:val="22"/>
              </w:rPr>
            </w:pPr>
            <w:r w:rsidRPr="00DC2BA7">
              <w:rPr>
                <w:sz w:val="22"/>
                <w:szCs w:val="22"/>
              </w:rPr>
              <w:t>Tel. +385 1 6274 220</w:t>
            </w:r>
          </w:p>
          <w:p w14:paraId="2133793F" w14:textId="77777777" w:rsidR="009722FB" w:rsidRPr="00DC2BA7" w:rsidRDefault="009722FB" w:rsidP="001C4B98">
            <w:pPr>
              <w:widowControl w:val="0"/>
              <w:tabs>
                <w:tab w:val="left" w:pos="-720"/>
                <w:tab w:val="left" w:pos="4536"/>
              </w:tabs>
              <w:suppressAutoHyphens/>
              <w:spacing w:line="240" w:lineRule="auto"/>
              <w:rPr>
                <w:b/>
                <w:color w:val="000000"/>
                <w:lang w:val="fr-FR"/>
              </w:rPr>
            </w:pPr>
          </w:p>
        </w:tc>
        <w:tc>
          <w:tcPr>
            <w:tcW w:w="4678" w:type="dxa"/>
          </w:tcPr>
          <w:p w14:paraId="4EBF32D6" w14:textId="77777777" w:rsidR="009722FB" w:rsidRPr="00DC2BA7" w:rsidRDefault="00B60735" w:rsidP="001C4B98">
            <w:pPr>
              <w:spacing w:line="240" w:lineRule="auto"/>
              <w:rPr>
                <w:b/>
                <w:noProof/>
                <w:color w:val="000000"/>
                <w:lang w:val="it-IT"/>
              </w:rPr>
            </w:pPr>
            <w:r w:rsidRPr="00DC2BA7">
              <w:rPr>
                <w:b/>
                <w:noProof/>
                <w:color w:val="000000"/>
                <w:lang w:val="it-IT"/>
              </w:rPr>
              <w:t>România</w:t>
            </w:r>
          </w:p>
          <w:p w14:paraId="180E2A7D" w14:textId="77777777" w:rsidR="009722FB" w:rsidRPr="00DC2BA7" w:rsidRDefault="00B60735" w:rsidP="001C4B98">
            <w:pPr>
              <w:spacing w:line="240" w:lineRule="auto"/>
              <w:rPr>
                <w:noProof/>
                <w:color w:val="000000"/>
                <w:lang w:val="it-IT"/>
              </w:rPr>
            </w:pPr>
            <w:r w:rsidRPr="00DC2BA7">
              <w:rPr>
                <w:noProof/>
                <w:color w:val="000000"/>
                <w:lang w:val="it-IT"/>
              </w:rPr>
              <w:t>Novartis Pharma Services Romania SRL</w:t>
            </w:r>
          </w:p>
          <w:p w14:paraId="7280C2B7" w14:textId="77777777" w:rsidR="009722FB" w:rsidRPr="00DC2BA7" w:rsidRDefault="00B60735" w:rsidP="001C4B98">
            <w:pPr>
              <w:widowControl w:val="0"/>
              <w:tabs>
                <w:tab w:val="left" w:pos="-720"/>
              </w:tabs>
              <w:suppressAutoHyphens/>
              <w:spacing w:line="240" w:lineRule="auto"/>
              <w:rPr>
                <w:color w:val="000000"/>
                <w:lang w:val="de-CH"/>
              </w:rPr>
            </w:pPr>
            <w:r w:rsidRPr="00DC2BA7">
              <w:rPr>
                <w:noProof/>
                <w:color w:val="000000"/>
                <w:lang w:val="it-IT"/>
              </w:rPr>
              <w:t>Tel: +40 21 31299 01</w:t>
            </w:r>
          </w:p>
        </w:tc>
      </w:tr>
      <w:tr w:rsidR="00211724" w14:paraId="255494AA" w14:textId="77777777" w:rsidTr="001C4B98">
        <w:trPr>
          <w:cantSplit/>
        </w:trPr>
        <w:tc>
          <w:tcPr>
            <w:tcW w:w="4678" w:type="dxa"/>
          </w:tcPr>
          <w:p w14:paraId="2D4A7815" w14:textId="77777777" w:rsidR="009722FB" w:rsidRPr="00DC2BA7" w:rsidRDefault="00B60735" w:rsidP="001C4B98">
            <w:pPr>
              <w:widowControl w:val="0"/>
              <w:spacing w:line="240" w:lineRule="auto"/>
              <w:rPr>
                <w:color w:val="000000"/>
              </w:rPr>
            </w:pPr>
            <w:r w:rsidRPr="00DC2BA7">
              <w:rPr>
                <w:b/>
                <w:color w:val="000000"/>
              </w:rPr>
              <w:t>Ireland</w:t>
            </w:r>
          </w:p>
          <w:p w14:paraId="1CED984B" w14:textId="77777777" w:rsidR="009722FB" w:rsidRPr="00DC2BA7" w:rsidRDefault="00B60735" w:rsidP="001C4B98">
            <w:pPr>
              <w:widowControl w:val="0"/>
              <w:spacing w:line="240" w:lineRule="auto"/>
              <w:rPr>
                <w:color w:val="000000"/>
              </w:rPr>
            </w:pPr>
            <w:r w:rsidRPr="00DC2BA7">
              <w:rPr>
                <w:color w:val="000000"/>
              </w:rPr>
              <w:t>Novartis Ireland Limited</w:t>
            </w:r>
          </w:p>
          <w:p w14:paraId="61F846D7" w14:textId="77777777" w:rsidR="009722FB" w:rsidRPr="00DC2BA7" w:rsidRDefault="00B60735" w:rsidP="001C4B98">
            <w:pPr>
              <w:widowControl w:val="0"/>
              <w:spacing w:line="240" w:lineRule="auto"/>
              <w:rPr>
                <w:color w:val="000000"/>
              </w:rPr>
            </w:pPr>
            <w:r w:rsidRPr="00DC2BA7">
              <w:rPr>
                <w:color w:val="000000"/>
              </w:rPr>
              <w:t>Tel: +353 1 260 12 55</w:t>
            </w:r>
          </w:p>
          <w:p w14:paraId="0CC29EE5" w14:textId="77777777" w:rsidR="009722FB" w:rsidRPr="00DC2BA7" w:rsidRDefault="009722FB" w:rsidP="001C4B98">
            <w:pPr>
              <w:widowControl w:val="0"/>
              <w:tabs>
                <w:tab w:val="left" w:pos="-720"/>
              </w:tabs>
              <w:suppressAutoHyphens/>
              <w:spacing w:line="240" w:lineRule="auto"/>
              <w:rPr>
                <w:color w:val="000000"/>
              </w:rPr>
            </w:pPr>
          </w:p>
        </w:tc>
        <w:tc>
          <w:tcPr>
            <w:tcW w:w="4678" w:type="dxa"/>
          </w:tcPr>
          <w:p w14:paraId="2156632D" w14:textId="77777777" w:rsidR="009722FB" w:rsidRPr="00DC2BA7" w:rsidRDefault="00B60735" w:rsidP="001C4B98">
            <w:pPr>
              <w:widowControl w:val="0"/>
              <w:spacing w:line="240" w:lineRule="auto"/>
              <w:rPr>
                <w:color w:val="000000"/>
                <w:lang w:val="sl-SI"/>
              </w:rPr>
            </w:pPr>
            <w:r w:rsidRPr="00DC2BA7">
              <w:rPr>
                <w:b/>
                <w:color w:val="000000"/>
                <w:lang w:val="sl-SI"/>
              </w:rPr>
              <w:t>Slovenija</w:t>
            </w:r>
          </w:p>
          <w:p w14:paraId="0A2780BB" w14:textId="77777777" w:rsidR="009722FB" w:rsidRPr="00DC2BA7" w:rsidRDefault="00B60735" w:rsidP="001C4B98">
            <w:pPr>
              <w:widowControl w:val="0"/>
              <w:spacing w:line="240" w:lineRule="auto"/>
              <w:rPr>
                <w:color w:val="000000"/>
                <w:lang w:val="sl-SI"/>
              </w:rPr>
            </w:pPr>
            <w:r w:rsidRPr="00DC2BA7">
              <w:rPr>
                <w:color w:val="000000"/>
                <w:lang w:val="sl-SI"/>
              </w:rPr>
              <w:t>Novartis Pharma Services Inc.</w:t>
            </w:r>
          </w:p>
          <w:p w14:paraId="28822F12" w14:textId="77777777" w:rsidR="009722FB" w:rsidRPr="00DC2BA7" w:rsidRDefault="00B60735" w:rsidP="001C4B98">
            <w:pPr>
              <w:widowControl w:val="0"/>
              <w:spacing w:line="240" w:lineRule="auto"/>
              <w:rPr>
                <w:color w:val="000000"/>
                <w:lang w:val="sl-SI"/>
              </w:rPr>
            </w:pPr>
            <w:r w:rsidRPr="00DC2BA7">
              <w:rPr>
                <w:color w:val="000000"/>
                <w:lang w:val="sl-SI"/>
              </w:rPr>
              <w:t>Tel: +386 1 300 75 50</w:t>
            </w:r>
          </w:p>
        </w:tc>
      </w:tr>
      <w:tr w:rsidR="00211724" w14:paraId="1A3866EE" w14:textId="77777777" w:rsidTr="001C4B98">
        <w:trPr>
          <w:cantSplit/>
        </w:trPr>
        <w:tc>
          <w:tcPr>
            <w:tcW w:w="4678" w:type="dxa"/>
          </w:tcPr>
          <w:p w14:paraId="38D81068" w14:textId="77777777" w:rsidR="009722FB" w:rsidRPr="00DC2BA7" w:rsidRDefault="00B60735" w:rsidP="001C4B98">
            <w:pPr>
              <w:widowControl w:val="0"/>
              <w:spacing w:line="240" w:lineRule="auto"/>
              <w:rPr>
                <w:b/>
                <w:color w:val="000000"/>
                <w:lang w:val="is-IS"/>
              </w:rPr>
            </w:pPr>
            <w:r w:rsidRPr="00DC2BA7">
              <w:rPr>
                <w:b/>
                <w:color w:val="000000"/>
                <w:lang w:val="is-IS"/>
              </w:rPr>
              <w:t>Ísland</w:t>
            </w:r>
          </w:p>
          <w:p w14:paraId="53FA26AB" w14:textId="77777777" w:rsidR="009722FB" w:rsidRPr="00DC2BA7" w:rsidRDefault="00B60735" w:rsidP="001C4B98">
            <w:pPr>
              <w:widowControl w:val="0"/>
              <w:spacing w:line="240" w:lineRule="auto"/>
              <w:rPr>
                <w:color w:val="000000"/>
                <w:lang w:val="is-IS"/>
              </w:rPr>
            </w:pPr>
            <w:r w:rsidRPr="00DC2BA7">
              <w:rPr>
                <w:color w:val="000000"/>
                <w:lang w:val="is-IS"/>
              </w:rPr>
              <w:t>Vistor hf.</w:t>
            </w:r>
          </w:p>
          <w:p w14:paraId="3EAA5380" w14:textId="77777777" w:rsidR="009722FB" w:rsidRPr="00DC2BA7" w:rsidRDefault="00B60735" w:rsidP="001C4B98">
            <w:pPr>
              <w:widowControl w:val="0"/>
              <w:tabs>
                <w:tab w:val="left" w:pos="-720"/>
              </w:tabs>
              <w:suppressAutoHyphens/>
              <w:spacing w:line="240" w:lineRule="auto"/>
              <w:rPr>
                <w:color w:val="000000"/>
                <w:lang w:val="is-IS"/>
              </w:rPr>
            </w:pPr>
            <w:r w:rsidRPr="00DC2BA7">
              <w:rPr>
                <w:noProof/>
                <w:color w:val="000000"/>
                <w:lang w:val="it-IT"/>
              </w:rPr>
              <w:t>S</w:t>
            </w:r>
            <w:r w:rsidRPr="00DC2BA7">
              <w:rPr>
                <w:noProof/>
                <w:color w:val="000000"/>
                <w:lang w:val="cs-CZ"/>
              </w:rPr>
              <w:t>í</w:t>
            </w:r>
            <w:r w:rsidRPr="00DC2BA7">
              <w:rPr>
                <w:noProof/>
                <w:color w:val="000000"/>
                <w:lang w:val="it-IT"/>
              </w:rPr>
              <w:t>mi</w:t>
            </w:r>
            <w:r w:rsidRPr="00DC2BA7">
              <w:rPr>
                <w:color w:val="000000"/>
                <w:lang w:val="is-IS"/>
              </w:rPr>
              <w:t>: +354 535 7000</w:t>
            </w:r>
          </w:p>
          <w:p w14:paraId="27522620" w14:textId="77777777" w:rsidR="009722FB" w:rsidRPr="00DC2BA7" w:rsidRDefault="009722FB" w:rsidP="001C4B98">
            <w:pPr>
              <w:widowControl w:val="0"/>
              <w:spacing w:line="240" w:lineRule="auto"/>
              <w:rPr>
                <w:b/>
                <w:color w:val="000000"/>
                <w:lang w:val="it-IT"/>
              </w:rPr>
            </w:pPr>
          </w:p>
        </w:tc>
        <w:tc>
          <w:tcPr>
            <w:tcW w:w="4678" w:type="dxa"/>
          </w:tcPr>
          <w:p w14:paraId="158D5E30" w14:textId="77777777" w:rsidR="009722FB" w:rsidRPr="00DC2BA7" w:rsidRDefault="00B60735" w:rsidP="001C4B98">
            <w:pPr>
              <w:widowControl w:val="0"/>
              <w:tabs>
                <w:tab w:val="left" w:pos="-720"/>
              </w:tabs>
              <w:suppressAutoHyphens/>
              <w:spacing w:line="240" w:lineRule="auto"/>
              <w:rPr>
                <w:b/>
                <w:color w:val="000000"/>
                <w:lang w:val="sk-SK"/>
              </w:rPr>
            </w:pPr>
            <w:r w:rsidRPr="00DC2BA7">
              <w:rPr>
                <w:b/>
                <w:color w:val="000000"/>
                <w:lang w:val="sk-SK"/>
              </w:rPr>
              <w:t>Slovenská republika</w:t>
            </w:r>
          </w:p>
          <w:p w14:paraId="6B6312A1" w14:textId="77777777" w:rsidR="009722FB" w:rsidRPr="00DC2BA7" w:rsidRDefault="00B60735" w:rsidP="001C4B98">
            <w:pPr>
              <w:widowControl w:val="0"/>
              <w:spacing w:line="240" w:lineRule="auto"/>
              <w:rPr>
                <w:i/>
                <w:color w:val="000000"/>
                <w:lang w:val="sk-SK"/>
              </w:rPr>
            </w:pPr>
            <w:r w:rsidRPr="00DC2BA7">
              <w:rPr>
                <w:color w:val="000000"/>
                <w:lang w:val="sk-SK"/>
              </w:rPr>
              <w:t>Novartis Slovakia s.r.o.</w:t>
            </w:r>
          </w:p>
          <w:p w14:paraId="52CE975C" w14:textId="77777777" w:rsidR="009722FB" w:rsidRPr="00DC2BA7" w:rsidRDefault="00B60735" w:rsidP="001C4B98">
            <w:pPr>
              <w:widowControl w:val="0"/>
              <w:spacing w:line="240" w:lineRule="auto"/>
              <w:rPr>
                <w:color w:val="000000"/>
                <w:lang w:val="sk-SK"/>
              </w:rPr>
            </w:pPr>
            <w:r w:rsidRPr="00DC2BA7">
              <w:rPr>
                <w:color w:val="000000"/>
                <w:lang w:val="sk-SK"/>
              </w:rPr>
              <w:t>Tel: +421 2 5542 5439</w:t>
            </w:r>
          </w:p>
          <w:p w14:paraId="5A917B6A" w14:textId="77777777" w:rsidR="009722FB" w:rsidRPr="00DC2BA7" w:rsidRDefault="009722FB" w:rsidP="001C4B98">
            <w:pPr>
              <w:widowControl w:val="0"/>
              <w:tabs>
                <w:tab w:val="left" w:pos="-720"/>
              </w:tabs>
              <w:suppressAutoHyphens/>
              <w:spacing w:line="240" w:lineRule="auto"/>
              <w:rPr>
                <w:b/>
                <w:color w:val="000000"/>
                <w:lang w:val="sk-SK"/>
              </w:rPr>
            </w:pPr>
          </w:p>
        </w:tc>
      </w:tr>
      <w:tr w:rsidR="00211724" w:rsidRPr="00410B74" w14:paraId="0506AF65" w14:textId="77777777" w:rsidTr="001C4B98">
        <w:trPr>
          <w:cantSplit/>
        </w:trPr>
        <w:tc>
          <w:tcPr>
            <w:tcW w:w="4678" w:type="dxa"/>
          </w:tcPr>
          <w:p w14:paraId="00D16EA3" w14:textId="77777777" w:rsidR="009722FB" w:rsidRPr="00DC2BA7" w:rsidRDefault="00B60735" w:rsidP="001C4B98">
            <w:pPr>
              <w:widowControl w:val="0"/>
              <w:spacing w:line="240" w:lineRule="auto"/>
              <w:rPr>
                <w:color w:val="000000"/>
                <w:lang w:val="pt-BR"/>
              </w:rPr>
            </w:pPr>
            <w:r w:rsidRPr="00DC2BA7">
              <w:rPr>
                <w:b/>
                <w:color w:val="000000"/>
                <w:lang w:val="pt-BR"/>
              </w:rPr>
              <w:t>Italia</w:t>
            </w:r>
          </w:p>
          <w:p w14:paraId="7D8E2333" w14:textId="77777777" w:rsidR="009722FB" w:rsidRPr="00DC2BA7" w:rsidRDefault="00B60735" w:rsidP="001C4B98">
            <w:pPr>
              <w:widowControl w:val="0"/>
              <w:spacing w:line="240" w:lineRule="auto"/>
              <w:rPr>
                <w:color w:val="000000"/>
                <w:lang w:val="pt-BR"/>
              </w:rPr>
            </w:pPr>
            <w:r w:rsidRPr="00DC2BA7">
              <w:rPr>
                <w:color w:val="000000"/>
                <w:lang w:val="pt-BR"/>
              </w:rPr>
              <w:t>Novartis Farma S.p.A.</w:t>
            </w:r>
          </w:p>
          <w:p w14:paraId="50E96060" w14:textId="77777777" w:rsidR="009722FB" w:rsidRPr="00DC2BA7" w:rsidRDefault="00B60735" w:rsidP="001C4B98">
            <w:pPr>
              <w:widowControl w:val="0"/>
              <w:spacing w:line="240" w:lineRule="auto"/>
              <w:rPr>
                <w:b/>
                <w:color w:val="000000"/>
                <w:lang w:val="pt-PT"/>
              </w:rPr>
            </w:pPr>
            <w:r w:rsidRPr="00DC2BA7">
              <w:rPr>
                <w:color w:val="000000"/>
                <w:lang w:val="it-IT"/>
              </w:rPr>
              <w:t>Tel: +39 02 96 54 1</w:t>
            </w:r>
          </w:p>
        </w:tc>
        <w:tc>
          <w:tcPr>
            <w:tcW w:w="4678" w:type="dxa"/>
          </w:tcPr>
          <w:p w14:paraId="24232A34" w14:textId="77777777" w:rsidR="009722FB" w:rsidRPr="00DC2BA7" w:rsidRDefault="00B60735" w:rsidP="001C4B98">
            <w:pPr>
              <w:widowControl w:val="0"/>
              <w:tabs>
                <w:tab w:val="left" w:pos="-720"/>
                <w:tab w:val="left" w:pos="4536"/>
              </w:tabs>
              <w:suppressAutoHyphens/>
              <w:spacing w:line="240" w:lineRule="auto"/>
              <w:rPr>
                <w:color w:val="000000"/>
                <w:lang w:val="fi-FI"/>
              </w:rPr>
            </w:pPr>
            <w:r w:rsidRPr="00DC2BA7">
              <w:rPr>
                <w:b/>
                <w:color w:val="000000"/>
                <w:lang w:val="fi-FI"/>
              </w:rPr>
              <w:t>Suomi/Finland</w:t>
            </w:r>
          </w:p>
          <w:p w14:paraId="7416D2DF" w14:textId="77777777" w:rsidR="009722FB" w:rsidRPr="00DC2BA7" w:rsidRDefault="00B60735" w:rsidP="001C4B98">
            <w:pPr>
              <w:widowControl w:val="0"/>
              <w:spacing w:line="240" w:lineRule="auto"/>
              <w:rPr>
                <w:color w:val="000000"/>
                <w:lang w:val="fi-FI"/>
              </w:rPr>
            </w:pPr>
            <w:r w:rsidRPr="00DC2BA7">
              <w:rPr>
                <w:color w:val="000000"/>
                <w:lang w:val="fi-FI"/>
              </w:rPr>
              <w:t>Novartis Finland Oy</w:t>
            </w:r>
          </w:p>
          <w:p w14:paraId="2AA4A7E1" w14:textId="77777777" w:rsidR="009722FB" w:rsidRPr="00DC2BA7" w:rsidRDefault="00B60735" w:rsidP="001C4B98">
            <w:pPr>
              <w:widowControl w:val="0"/>
              <w:spacing w:line="240" w:lineRule="auto"/>
              <w:rPr>
                <w:color w:val="000000"/>
                <w:lang w:val="fi-FI"/>
              </w:rPr>
            </w:pPr>
            <w:r w:rsidRPr="00DC2BA7">
              <w:rPr>
                <w:color w:val="000000"/>
                <w:lang w:val="fi-FI"/>
              </w:rPr>
              <w:t>Puh/Tel: +</w:t>
            </w:r>
            <w:r w:rsidRPr="00DC2BA7">
              <w:rPr>
                <w:color w:val="000000"/>
                <w:lang w:val="sv-SE" w:bidi="he-IL"/>
              </w:rPr>
              <w:t>358 (0)10 6133 200</w:t>
            </w:r>
          </w:p>
          <w:p w14:paraId="09C927C0" w14:textId="77777777" w:rsidR="009722FB" w:rsidRPr="00DC2BA7" w:rsidRDefault="009722FB" w:rsidP="001C4B98">
            <w:pPr>
              <w:widowControl w:val="0"/>
              <w:tabs>
                <w:tab w:val="left" w:pos="-720"/>
              </w:tabs>
              <w:suppressAutoHyphens/>
              <w:spacing w:line="240" w:lineRule="auto"/>
              <w:rPr>
                <w:b/>
                <w:color w:val="000000"/>
                <w:lang w:val="sv-SE"/>
              </w:rPr>
            </w:pPr>
          </w:p>
        </w:tc>
      </w:tr>
      <w:tr w:rsidR="00211724" w:rsidRPr="00410B74" w14:paraId="0CF4784B" w14:textId="77777777" w:rsidTr="001C4B98">
        <w:trPr>
          <w:cantSplit/>
        </w:trPr>
        <w:tc>
          <w:tcPr>
            <w:tcW w:w="4678" w:type="dxa"/>
          </w:tcPr>
          <w:p w14:paraId="6C836378" w14:textId="77777777" w:rsidR="009722FB" w:rsidRPr="00DC2BA7" w:rsidRDefault="00B60735" w:rsidP="001C4B98">
            <w:pPr>
              <w:widowControl w:val="0"/>
              <w:spacing w:line="240" w:lineRule="auto"/>
              <w:rPr>
                <w:b/>
                <w:color w:val="000000"/>
                <w:lang w:val="el-GR"/>
              </w:rPr>
            </w:pPr>
            <w:r w:rsidRPr="00DC2BA7">
              <w:rPr>
                <w:b/>
                <w:color w:val="000000"/>
                <w:lang w:val="el-GR"/>
              </w:rPr>
              <w:lastRenderedPageBreak/>
              <w:t>Κύπρος</w:t>
            </w:r>
          </w:p>
          <w:p w14:paraId="078BF220" w14:textId="77777777" w:rsidR="009722FB" w:rsidRPr="00DC2BA7" w:rsidRDefault="00B60735" w:rsidP="001C4B98">
            <w:pPr>
              <w:widowControl w:val="0"/>
              <w:spacing w:line="240" w:lineRule="auto"/>
              <w:rPr>
                <w:color w:val="000000"/>
                <w:lang w:val="el-GR"/>
              </w:rPr>
            </w:pPr>
            <w:r w:rsidRPr="00DC2BA7">
              <w:rPr>
                <w:color w:val="000000"/>
                <w:lang w:val="fr-FR" w:bidi="he-IL"/>
              </w:rPr>
              <w:t>Novartis Pharma Services Inc.</w:t>
            </w:r>
          </w:p>
          <w:p w14:paraId="1ED46F19" w14:textId="77777777" w:rsidR="009722FB" w:rsidRPr="00DC2BA7" w:rsidRDefault="00B60735" w:rsidP="001C4B98">
            <w:pPr>
              <w:widowControl w:val="0"/>
              <w:tabs>
                <w:tab w:val="left" w:pos="-720"/>
              </w:tabs>
              <w:suppressAutoHyphens/>
              <w:spacing w:line="240" w:lineRule="auto"/>
              <w:rPr>
                <w:color w:val="000000"/>
                <w:lang w:val="el-GR"/>
              </w:rPr>
            </w:pPr>
            <w:r w:rsidRPr="00DC2BA7">
              <w:rPr>
                <w:color w:val="000000"/>
                <w:lang w:val="el-GR"/>
              </w:rPr>
              <w:t>Τηλ: +</w:t>
            </w:r>
            <w:r w:rsidRPr="00DC2BA7">
              <w:rPr>
                <w:color w:val="000000"/>
                <w:lang w:val="sv-SE"/>
              </w:rPr>
              <w:t>357 22 690 690</w:t>
            </w:r>
          </w:p>
          <w:p w14:paraId="56B6D1C5" w14:textId="77777777" w:rsidR="009722FB" w:rsidRPr="00DC2BA7" w:rsidRDefault="009722FB" w:rsidP="001C4B98">
            <w:pPr>
              <w:widowControl w:val="0"/>
              <w:spacing w:line="240" w:lineRule="auto"/>
              <w:rPr>
                <w:b/>
                <w:color w:val="000000"/>
                <w:lang w:val="el-GR"/>
              </w:rPr>
            </w:pPr>
          </w:p>
        </w:tc>
        <w:tc>
          <w:tcPr>
            <w:tcW w:w="4678" w:type="dxa"/>
          </w:tcPr>
          <w:p w14:paraId="3E9A5B8B" w14:textId="77777777" w:rsidR="009722FB" w:rsidRPr="00DC2BA7" w:rsidRDefault="00B60735" w:rsidP="001C4B98">
            <w:pPr>
              <w:widowControl w:val="0"/>
              <w:tabs>
                <w:tab w:val="left" w:pos="-720"/>
                <w:tab w:val="left" w:pos="4536"/>
              </w:tabs>
              <w:suppressAutoHyphens/>
              <w:spacing w:line="240" w:lineRule="auto"/>
              <w:rPr>
                <w:b/>
                <w:color w:val="000000"/>
                <w:lang w:val="sv-SE"/>
              </w:rPr>
            </w:pPr>
            <w:r w:rsidRPr="00DC2BA7">
              <w:rPr>
                <w:b/>
                <w:color w:val="000000"/>
                <w:lang w:val="sv-SE"/>
              </w:rPr>
              <w:t>Sverige</w:t>
            </w:r>
          </w:p>
          <w:p w14:paraId="42B6A954" w14:textId="77777777" w:rsidR="009722FB" w:rsidRPr="00DC2BA7" w:rsidRDefault="00B60735" w:rsidP="001C4B98">
            <w:pPr>
              <w:widowControl w:val="0"/>
              <w:spacing w:line="240" w:lineRule="auto"/>
              <w:rPr>
                <w:color w:val="000000"/>
                <w:lang w:val="sv-SE"/>
              </w:rPr>
            </w:pPr>
            <w:r w:rsidRPr="00DC2BA7">
              <w:rPr>
                <w:color w:val="000000"/>
                <w:lang w:val="sv-SE"/>
              </w:rPr>
              <w:t>Novartis Sverige AB</w:t>
            </w:r>
          </w:p>
          <w:p w14:paraId="748AE071" w14:textId="77777777" w:rsidR="009722FB" w:rsidRPr="00DC2BA7" w:rsidRDefault="00B60735" w:rsidP="001C4B98">
            <w:pPr>
              <w:widowControl w:val="0"/>
              <w:spacing w:line="240" w:lineRule="auto"/>
              <w:rPr>
                <w:color w:val="000000"/>
                <w:lang w:val="sv-SE"/>
              </w:rPr>
            </w:pPr>
            <w:r w:rsidRPr="00DC2BA7">
              <w:rPr>
                <w:color w:val="000000"/>
                <w:lang w:val="sv-SE"/>
              </w:rPr>
              <w:t>Tel: +46 8 732 32 00</w:t>
            </w:r>
          </w:p>
          <w:p w14:paraId="0ED14298" w14:textId="77777777" w:rsidR="009722FB" w:rsidRPr="00DC2BA7" w:rsidRDefault="009722FB" w:rsidP="001C4B98">
            <w:pPr>
              <w:widowControl w:val="0"/>
              <w:tabs>
                <w:tab w:val="left" w:pos="-720"/>
                <w:tab w:val="left" w:pos="4536"/>
              </w:tabs>
              <w:suppressAutoHyphens/>
              <w:spacing w:line="240" w:lineRule="auto"/>
              <w:rPr>
                <w:b/>
                <w:color w:val="000000"/>
                <w:lang w:val="fi-FI"/>
              </w:rPr>
            </w:pPr>
          </w:p>
        </w:tc>
      </w:tr>
      <w:tr w:rsidR="00211724" w14:paraId="000060B6" w14:textId="77777777" w:rsidTr="001C4B98">
        <w:trPr>
          <w:cantSplit/>
        </w:trPr>
        <w:tc>
          <w:tcPr>
            <w:tcW w:w="4678" w:type="dxa"/>
          </w:tcPr>
          <w:p w14:paraId="19B79C22" w14:textId="77777777" w:rsidR="009722FB" w:rsidRPr="00DC2BA7" w:rsidRDefault="00B60735" w:rsidP="001C4B98">
            <w:pPr>
              <w:widowControl w:val="0"/>
              <w:spacing w:line="240" w:lineRule="auto"/>
              <w:rPr>
                <w:b/>
                <w:color w:val="000000"/>
                <w:lang w:val="lv-LV"/>
              </w:rPr>
            </w:pPr>
            <w:r w:rsidRPr="00DC2BA7">
              <w:rPr>
                <w:b/>
                <w:color w:val="000000"/>
                <w:lang w:val="lv-LV"/>
              </w:rPr>
              <w:t>Latvija</w:t>
            </w:r>
          </w:p>
          <w:p w14:paraId="33ED7162" w14:textId="77777777" w:rsidR="009722FB" w:rsidRPr="00DC2BA7" w:rsidRDefault="00B60735" w:rsidP="001C4B98">
            <w:pPr>
              <w:widowControl w:val="0"/>
              <w:spacing w:line="240" w:lineRule="auto"/>
              <w:rPr>
                <w:color w:val="000000"/>
                <w:lang w:val="lv-LV"/>
              </w:rPr>
            </w:pPr>
            <w:r w:rsidRPr="00DC2BA7">
              <w:rPr>
                <w:lang w:val="it-IT"/>
              </w:rPr>
              <w:t>SIA Novartis Baltics</w:t>
            </w:r>
          </w:p>
          <w:p w14:paraId="37239CCF" w14:textId="77777777" w:rsidR="009722FB" w:rsidRPr="00DC2BA7" w:rsidRDefault="00B60735" w:rsidP="001C4B98">
            <w:pPr>
              <w:widowControl w:val="0"/>
              <w:tabs>
                <w:tab w:val="left" w:pos="-720"/>
              </w:tabs>
              <w:suppressAutoHyphens/>
              <w:spacing w:line="240" w:lineRule="auto"/>
              <w:rPr>
                <w:color w:val="000000"/>
                <w:lang w:val="lv-LV"/>
              </w:rPr>
            </w:pPr>
            <w:r w:rsidRPr="00DC2BA7">
              <w:rPr>
                <w:color w:val="000000"/>
                <w:lang w:val="lv-LV"/>
              </w:rPr>
              <w:t>Tel: +371 67 887 070</w:t>
            </w:r>
          </w:p>
          <w:p w14:paraId="6C4393BA" w14:textId="77777777" w:rsidR="009722FB" w:rsidRPr="00DC2BA7" w:rsidRDefault="009722FB" w:rsidP="001C4B98">
            <w:pPr>
              <w:widowControl w:val="0"/>
              <w:tabs>
                <w:tab w:val="left" w:pos="-720"/>
              </w:tabs>
              <w:suppressAutoHyphens/>
              <w:spacing w:line="240" w:lineRule="auto"/>
              <w:rPr>
                <w:color w:val="000000"/>
                <w:lang w:val="fi-FI"/>
              </w:rPr>
            </w:pPr>
          </w:p>
        </w:tc>
        <w:tc>
          <w:tcPr>
            <w:tcW w:w="4678" w:type="dxa"/>
          </w:tcPr>
          <w:p w14:paraId="641B2251" w14:textId="77777777" w:rsidR="009722FB" w:rsidRPr="00A2093F" w:rsidRDefault="009722FB" w:rsidP="001C4B98">
            <w:pPr>
              <w:widowControl w:val="0"/>
              <w:spacing w:line="240" w:lineRule="auto"/>
              <w:rPr>
                <w:color w:val="000000"/>
                <w:lang w:val="en-US"/>
              </w:rPr>
            </w:pPr>
          </w:p>
        </w:tc>
      </w:tr>
    </w:tbl>
    <w:p w14:paraId="298ACD15" w14:textId="77777777" w:rsidR="009722FB" w:rsidRPr="00DC2BA7" w:rsidRDefault="00B60735" w:rsidP="00535973">
      <w:pPr>
        <w:widowControl w:val="0"/>
        <w:numPr>
          <w:ilvl w:val="12"/>
          <w:numId w:val="0"/>
        </w:numPr>
        <w:spacing w:line="240" w:lineRule="auto"/>
        <w:ind w:right="-2"/>
        <w:rPr>
          <w:b/>
          <w:bCs/>
          <w:lang w:val="sv-SE"/>
        </w:rPr>
      </w:pPr>
      <w:r w:rsidRPr="00DC2BA7">
        <w:rPr>
          <w:b/>
          <w:bCs/>
          <w:lang w:val="sv-SE"/>
        </w:rPr>
        <w:t>Denna bipacksedel ändrades senast</w:t>
      </w:r>
    </w:p>
    <w:p w14:paraId="4CEA637D" w14:textId="77777777" w:rsidR="009722FB" w:rsidRPr="00DC2BA7" w:rsidRDefault="009722FB" w:rsidP="00535973">
      <w:pPr>
        <w:widowControl w:val="0"/>
        <w:numPr>
          <w:ilvl w:val="12"/>
          <w:numId w:val="0"/>
        </w:numPr>
        <w:spacing w:line="240" w:lineRule="auto"/>
        <w:ind w:right="-2"/>
        <w:rPr>
          <w:bCs/>
          <w:lang w:val="sv-SE"/>
        </w:rPr>
      </w:pPr>
    </w:p>
    <w:p w14:paraId="56F79743" w14:textId="77777777" w:rsidR="009722FB" w:rsidRPr="00DC2BA7" w:rsidRDefault="00B60735" w:rsidP="00535973">
      <w:pPr>
        <w:keepNext/>
        <w:numPr>
          <w:ilvl w:val="12"/>
          <w:numId w:val="0"/>
        </w:numPr>
        <w:spacing w:line="240" w:lineRule="auto"/>
        <w:rPr>
          <w:b/>
          <w:noProof/>
          <w:szCs w:val="24"/>
          <w:lang w:val="sv-SE"/>
        </w:rPr>
      </w:pPr>
      <w:r w:rsidRPr="00DC2BA7">
        <w:rPr>
          <w:b/>
          <w:noProof/>
          <w:szCs w:val="24"/>
          <w:lang w:val="sv-SE"/>
        </w:rPr>
        <w:t>Övriga informationskällor</w:t>
      </w:r>
    </w:p>
    <w:p w14:paraId="24CE71D0" w14:textId="0FE67665" w:rsidR="009722FB" w:rsidRPr="00DC2BA7" w:rsidRDefault="00B60735" w:rsidP="009722FB">
      <w:pPr>
        <w:widowControl w:val="0"/>
        <w:numPr>
          <w:ilvl w:val="12"/>
          <w:numId w:val="0"/>
        </w:numPr>
        <w:spacing w:line="240" w:lineRule="auto"/>
        <w:ind w:right="-2"/>
        <w:jc w:val="both"/>
        <w:rPr>
          <w:noProof/>
          <w:lang w:val="sv-SE"/>
        </w:rPr>
      </w:pPr>
      <w:r w:rsidRPr="00DC2BA7">
        <w:rPr>
          <w:noProof/>
          <w:szCs w:val="24"/>
          <w:lang w:val="sv-SE"/>
        </w:rPr>
        <w:t xml:space="preserve">Ytterligare information om detta läkemedel finns på Europeiska läkemedelsmyndighetens webbplats </w:t>
      </w:r>
      <w:hyperlink r:id="rId71" w:history="1">
        <w:r w:rsidRPr="00344144">
          <w:rPr>
            <w:rStyle w:val="Hyperlink"/>
            <w:noProof/>
            <w:szCs w:val="24"/>
            <w:lang w:val="sv-SE"/>
          </w:rPr>
          <w:t>http://www.ema.europa.eu</w:t>
        </w:r>
      </w:hyperlink>
    </w:p>
    <w:p w14:paraId="6C2706A8" w14:textId="77777777" w:rsidR="00157D3F" w:rsidRPr="004169A9" w:rsidRDefault="00B60735" w:rsidP="00157D3F">
      <w:pPr>
        <w:spacing w:line="240" w:lineRule="auto"/>
        <w:rPr>
          <w:b/>
          <w:bCs/>
          <w:lang w:val="sv-SE"/>
        </w:rPr>
      </w:pPr>
      <w:r w:rsidRPr="00561D6E">
        <w:rPr>
          <w:b/>
          <w:bCs/>
          <w:noProof/>
          <w:lang w:val="sv-SE"/>
        </w:rPr>
        <w:br w:type="page"/>
      </w:r>
      <w:bookmarkStart w:id="24" w:name="_Hlk132898238"/>
      <w:r w:rsidRPr="00561D6E">
        <w:rPr>
          <w:b/>
          <w:bCs/>
          <w:lang w:val="sv-SE"/>
        </w:rPr>
        <w:lastRenderedPageBreak/>
        <w:t>INSTRUKTIONER FÖR ANVÄNDNING AV XOLAIR FÖRFYLLD SPRUTA</w:t>
      </w:r>
    </w:p>
    <w:p w14:paraId="30373A31" w14:textId="77777777" w:rsidR="00157D3F" w:rsidRPr="0012024C" w:rsidRDefault="00157D3F" w:rsidP="00157D3F">
      <w:pPr>
        <w:spacing w:line="240" w:lineRule="auto"/>
        <w:rPr>
          <w:bCs/>
          <w:lang w:val="sv-SE"/>
        </w:rPr>
      </w:pPr>
    </w:p>
    <w:p w14:paraId="51C037A7" w14:textId="77777777" w:rsidR="00157D3F" w:rsidRPr="0012024C" w:rsidRDefault="00B60735" w:rsidP="00157D3F">
      <w:pPr>
        <w:spacing w:line="240" w:lineRule="auto"/>
        <w:rPr>
          <w:lang w:val="sv-SE"/>
        </w:rPr>
      </w:pPr>
      <w:r w:rsidRPr="0012024C">
        <w:rPr>
          <w:lang w:val="sv-SE"/>
        </w:rPr>
        <w:t>Dessa “Instruktioner för användning” innehåller information</w:t>
      </w:r>
      <w:r>
        <w:rPr>
          <w:lang w:val="sv-SE"/>
        </w:rPr>
        <w:t xml:space="preserve"> om hur man injicerar Xolair.</w:t>
      </w:r>
    </w:p>
    <w:p w14:paraId="5623D0F1" w14:textId="77777777" w:rsidR="00157D3F" w:rsidRPr="0012024C" w:rsidRDefault="00157D3F" w:rsidP="00157D3F">
      <w:pPr>
        <w:spacing w:line="240" w:lineRule="auto"/>
        <w:rPr>
          <w:lang w:val="sv-SE"/>
        </w:rPr>
      </w:pPr>
    </w:p>
    <w:p w14:paraId="37138E22" w14:textId="77777777" w:rsidR="00157D3F" w:rsidRDefault="00B60735" w:rsidP="00157D3F">
      <w:pPr>
        <w:spacing w:line="240" w:lineRule="auto"/>
        <w:rPr>
          <w:lang w:val="sv-SE"/>
        </w:rPr>
      </w:pPr>
      <w:r w:rsidRPr="0012024C">
        <w:rPr>
          <w:lang w:val="sv-SE"/>
        </w:rPr>
        <w:t xml:space="preserve">Om din läkare </w:t>
      </w:r>
      <w:r>
        <w:rPr>
          <w:lang w:val="sv-SE"/>
        </w:rPr>
        <w:t>anser</w:t>
      </w:r>
      <w:r w:rsidRPr="0012024C">
        <w:rPr>
          <w:lang w:val="sv-SE"/>
        </w:rPr>
        <w:t xml:space="preserve"> att du</w:t>
      </w:r>
      <w:r>
        <w:rPr>
          <w:lang w:val="sv-SE"/>
        </w:rPr>
        <w:t xml:space="preserve"> själv</w:t>
      </w:r>
      <w:r w:rsidRPr="0012024C">
        <w:rPr>
          <w:lang w:val="sv-SE"/>
        </w:rPr>
        <w:t xml:space="preserve"> eller </w:t>
      </w:r>
      <w:r>
        <w:rPr>
          <w:lang w:val="sv-SE"/>
        </w:rPr>
        <w:t>en annan person (t ex anhörig) skulle kunna använda Xolair-injektionerna hemma, säkerställ att din läkare eller sjuksköterska visar dig eller din anhöriga hur man förbereder och injicerar Xolair förfylld spruta innan du använder den första gången.</w:t>
      </w:r>
    </w:p>
    <w:p w14:paraId="04408D5D" w14:textId="77777777" w:rsidR="00157D3F" w:rsidRDefault="00157D3F" w:rsidP="00157D3F">
      <w:pPr>
        <w:spacing w:line="240" w:lineRule="auto"/>
        <w:rPr>
          <w:lang w:val="sv-SE"/>
        </w:rPr>
      </w:pPr>
    </w:p>
    <w:p w14:paraId="3B7BE88D" w14:textId="77777777" w:rsidR="00157D3F" w:rsidRDefault="00B60735" w:rsidP="00157D3F">
      <w:pPr>
        <w:spacing w:line="240" w:lineRule="auto"/>
        <w:rPr>
          <w:lang w:val="sv-SE"/>
        </w:rPr>
      </w:pPr>
      <w:r>
        <w:rPr>
          <w:lang w:val="sv-SE"/>
        </w:rPr>
        <w:t>Barn under 12 år förväntas inte injicera Xolair själva, men om läkaren anser att det är lämpligt kan t ex en vårdnadshavare injicera Xolair efter genomgången utbildning.</w:t>
      </w:r>
    </w:p>
    <w:p w14:paraId="1B9532CE" w14:textId="77777777" w:rsidR="00111DEC" w:rsidRPr="0012024C" w:rsidRDefault="00111DEC" w:rsidP="00157D3F">
      <w:pPr>
        <w:spacing w:line="240" w:lineRule="auto"/>
        <w:rPr>
          <w:lang w:val="sv-SE"/>
        </w:rPr>
      </w:pPr>
    </w:p>
    <w:p w14:paraId="45CACA8C" w14:textId="77777777" w:rsidR="00157D3F" w:rsidRDefault="00B60735" w:rsidP="00157D3F">
      <w:pPr>
        <w:spacing w:line="240" w:lineRule="auto"/>
        <w:rPr>
          <w:rFonts w:eastAsiaTheme="minorHAnsi"/>
          <w:lang w:val="sv-SE"/>
        </w:rPr>
      </w:pPr>
      <w:r>
        <w:rPr>
          <w:rFonts w:eastAsiaTheme="minorHAnsi"/>
          <w:lang w:val="sv-SE"/>
        </w:rPr>
        <w:t>Försäkra dig om att</w:t>
      </w:r>
      <w:r w:rsidRPr="0012024C">
        <w:rPr>
          <w:rFonts w:eastAsiaTheme="minorHAnsi"/>
          <w:lang w:val="sv-SE"/>
        </w:rPr>
        <w:t xml:space="preserve"> du läser</w:t>
      </w:r>
      <w:r>
        <w:rPr>
          <w:rFonts w:eastAsiaTheme="minorHAnsi"/>
          <w:lang w:val="sv-SE"/>
        </w:rPr>
        <w:t xml:space="preserve"> och förstår dessa ”Instruktioner för användning” innan du injicerar Xolair förfylld spruta. Tala med din läkare om du har några frågor.</w:t>
      </w:r>
    </w:p>
    <w:p w14:paraId="0FC9422A" w14:textId="77777777" w:rsidR="004B1234" w:rsidRPr="0012024C" w:rsidRDefault="004B1234" w:rsidP="00157D3F">
      <w:pPr>
        <w:spacing w:line="240" w:lineRule="auto"/>
        <w:rPr>
          <w:rFonts w:eastAsiaTheme="minorHAnsi"/>
          <w:lang w:val="sv-SE"/>
        </w:rPr>
      </w:pPr>
    </w:p>
    <w:tbl>
      <w:tblPr>
        <w:tblStyle w:val="TableGrid1"/>
        <w:tblW w:w="0" w:type="auto"/>
        <w:tblLook w:val="04A0" w:firstRow="1" w:lastRow="0" w:firstColumn="1" w:lastColumn="0" w:noHBand="0" w:noVBand="1"/>
      </w:tblPr>
      <w:tblGrid>
        <w:gridCol w:w="9071"/>
      </w:tblGrid>
      <w:tr w:rsidR="00211724" w14:paraId="7ED4EFAF" w14:textId="77777777" w:rsidTr="0012024C">
        <w:tc>
          <w:tcPr>
            <w:tcW w:w="9350" w:type="dxa"/>
            <w:tcBorders>
              <w:top w:val="nil"/>
              <w:left w:val="nil"/>
              <w:bottom w:val="nil"/>
              <w:right w:val="nil"/>
            </w:tcBorders>
          </w:tcPr>
          <w:p w14:paraId="36FC0EEA" w14:textId="77777777" w:rsidR="00157D3F" w:rsidRPr="00226D05" w:rsidRDefault="00B60735" w:rsidP="0012024C">
            <w:pPr>
              <w:tabs>
                <w:tab w:val="clear" w:pos="567"/>
              </w:tabs>
              <w:spacing w:line="240" w:lineRule="auto"/>
              <w:jc w:val="center"/>
              <w:rPr>
                <w:sz w:val="24"/>
                <w:szCs w:val="24"/>
                <w:lang w:val="en-US"/>
              </w:rPr>
            </w:pPr>
            <w:r w:rsidRPr="00226D05">
              <w:rPr>
                <w:noProof/>
                <w:sz w:val="20"/>
                <w:lang w:val="en-US"/>
              </w:rPr>
              <mc:AlternateContent>
                <mc:Choice Requires="wps">
                  <w:drawing>
                    <wp:anchor distT="0" distB="0" distL="114300" distR="114300" simplePos="0" relativeHeight="252354560" behindDoc="0" locked="0" layoutInCell="1" allowOverlap="1" wp14:anchorId="37D033DE" wp14:editId="49629D52">
                      <wp:simplePos x="0" y="0"/>
                      <wp:positionH relativeFrom="column">
                        <wp:posOffset>2336165</wp:posOffset>
                      </wp:positionH>
                      <wp:positionV relativeFrom="paragraph">
                        <wp:posOffset>1087120</wp:posOffset>
                      </wp:positionV>
                      <wp:extent cx="1381125" cy="504825"/>
                      <wp:effectExtent l="0" t="0" r="28575" b="28575"/>
                      <wp:wrapNone/>
                      <wp:docPr id="33" name="Text Box 33"/>
                      <wp:cNvGraphicFramePr/>
                      <a:graphic xmlns:a="http://schemas.openxmlformats.org/drawingml/2006/main">
                        <a:graphicData uri="http://schemas.microsoft.com/office/word/2010/wordprocessingShape">
                          <wps:wsp>
                            <wps:cNvSpPr txBox="1"/>
                            <wps:spPr>
                              <a:xfrm>
                                <a:off x="0" y="0"/>
                                <a:ext cx="1381125" cy="504825"/>
                              </a:xfrm>
                              <a:prstGeom prst="rect">
                                <a:avLst/>
                              </a:prstGeom>
                              <a:solidFill>
                                <a:sysClr val="window" lastClr="FFFFFF"/>
                              </a:solidFill>
                              <a:ln w="6350">
                                <a:solidFill>
                                  <a:sysClr val="window" lastClr="FFFFFF"/>
                                </a:solidFill>
                              </a:ln>
                            </wps:spPr>
                            <wps:txbx>
                              <w:txbxContent>
                                <w:p w14:paraId="07AC8A08" w14:textId="77777777" w:rsidR="00157D3F" w:rsidRPr="00226D05" w:rsidRDefault="00B60735" w:rsidP="00157D3F">
                                  <w:r>
                                    <w:t>Aktiveringsklämmor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37D033DE" id="Text Box 33" o:spid="_x0000_s1377" type="#_x0000_t202" style="position:absolute;left:0;text-align:left;margin-left:183.95pt;margin-top:85.6pt;width:108.75pt;height:39.75pt;z-index:2523545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DvFbNQIAAJkEAAAOAAAAZHJzL2Uyb0RvYy54bWysVEtv2zAMvg/YfxB0X2zn0WZGnCJLkWFA&#10;0BZIh54VWY4NyKImKbGzXz9Kdh59nIrloJAixcfHj57dtbUkB2FsBSqjySCmRCgOeaV2Gf39vPo2&#10;pcQ6pnImQYmMHoWld/OvX2aNTsUQSpC5MASDKJs2OqOlczqNIstLUTM7AC0UGgswNXOoml2UG9Zg&#10;9FpGwzi+iRowuTbAhbV4e98Z6TzELwrB3WNRWOGIzCjW5sJpwrn1ZzSfsXRnmC4r3pfBPlFFzSqF&#10;Sc+h7pljZG+qd6HqihuwULgBhzqCoqi4CD1gN0n8pptNybQIvSA4Vp9hsv8vLH84bPSTIa79AS0O&#10;0APSaJtavPT9tIWp/T9WStCOEB7PsInWEe4fjaZJMpxQwtE2icdTlDFMdHmtjXU/BdTECxk1OJaA&#10;FjusretcTy4+mQVZ5atKyqAc7VIacmA4QRx8Dg0lklmHlxldhV+f7dUzqUiT0ZvRJA6ZXtnsZ0Ji&#10;O1JhVxd0vOTabUuqPKOj8e0Juy3kR4TUQMc2q/mqwr7XWPQTM0gvRBFXxj3iUUjAMqGXKCnB/P3o&#10;3vvj1NFKSYN0zaj9s2dGIBa/FPLhezIee34HZTy5HaJiri3ba4va10tAPBNcTs2D6P2dPImFgfoF&#10;N2vhs6KJKY65M+pO4tJ1S4SbycViEZyQ0Zq5tdpo7kP74fmpPrcvzOh+9A5J8wAnYrP0DQM63x7l&#10;DsdeQf4HSvW76hfsWg9ely/K/B8AAAD//wMAUEsDBBQABgAIAAAAIQB5iBto4QAAAAsBAAAPAAAA&#10;ZHJzL2Rvd25yZXYueG1sTI9RS8MwFIXfBf9DuIJvLlln11mbjiI4RFDY9MHHLL2mxSYpSbbVf7+7&#10;J328nI9zvlutJzuwI4bYeydhPhPA0Gnf9s5I+Px4vlsBi0m5Vg3eoYRfjLCur68qVbb+5LZ43CXD&#10;qMTFUknoUhpLzqPu0Ko48yM6yr59sCrRGQxvgzpRuR14JsSSW9U7WujUiE8d6p/dwUp43W5UZjYv&#10;4m3xlZp3k3QTg5by9mZqHoElnNIfDBd9UoeanPb+4NrIBgmLZfFAKAXFPANGRL7K74HtJWS5KIDX&#10;Ff//Q30GAAD//wMAUEsBAi0AFAAGAAgAAAAhALaDOJL+AAAA4QEAABMAAAAAAAAAAAAAAAAAAAAA&#10;AFtDb250ZW50X1R5cGVzXS54bWxQSwECLQAUAAYACAAAACEAOP0h/9YAAACUAQAACwAAAAAAAAAA&#10;AAAAAAAvAQAAX3JlbHMvLnJlbHNQSwECLQAUAAYACAAAACEAhA7xWzUCAACZBAAADgAAAAAAAAAA&#10;AAAAAAAuAgAAZHJzL2Uyb0RvYy54bWxQSwECLQAUAAYACAAAACEAeYgbaOEAAAALAQAADwAAAAAA&#10;AAAAAAAAAACPBAAAZHJzL2Rvd25yZXYueG1sUEsFBgAAAAAEAAQA8wAAAJ0FAAAAAA==&#10;" fillcolor="window" strokecolor="window" strokeweight=".5pt">
                      <v:textbox>
                        <w:txbxContent>
                          <w:p w14:paraId="07AC8A08" w14:textId="77777777" w:rsidR="00157D3F" w:rsidRPr="00226D05" w:rsidRDefault="00B60735" w:rsidP="00157D3F">
                            <w:r>
                              <w:t>Aktiveringsklämmor</w:t>
                            </w:r>
                          </w:p>
                        </w:txbxContent>
                      </v:textbox>
                    </v:shape>
                  </w:pict>
                </mc:Fallback>
              </mc:AlternateContent>
            </w:r>
            <w:r w:rsidRPr="00226D05">
              <w:rPr>
                <w:noProof/>
                <w:sz w:val="20"/>
                <w:lang w:val="en-US"/>
              </w:rPr>
              <mc:AlternateContent>
                <mc:Choice Requires="wps">
                  <w:drawing>
                    <wp:anchor distT="0" distB="0" distL="114300" distR="114300" simplePos="0" relativeHeight="252356608" behindDoc="0" locked="0" layoutInCell="1" allowOverlap="1" wp14:anchorId="673A2C2D" wp14:editId="3DBDAEF0">
                      <wp:simplePos x="0" y="0"/>
                      <wp:positionH relativeFrom="column">
                        <wp:posOffset>2726690</wp:posOffset>
                      </wp:positionH>
                      <wp:positionV relativeFrom="paragraph">
                        <wp:posOffset>2184400</wp:posOffset>
                      </wp:positionV>
                      <wp:extent cx="1085850" cy="514350"/>
                      <wp:effectExtent l="0" t="0" r="19050" b="19050"/>
                      <wp:wrapNone/>
                      <wp:docPr id="34" name="Text Box 34"/>
                      <wp:cNvGraphicFramePr/>
                      <a:graphic xmlns:a="http://schemas.openxmlformats.org/drawingml/2006/main">
                        <a:graphicData uri="http://schemas.microsoft.com/office/word/2010/wordprocessingShape">
                          <wps:wsp>
                            <wps:cNvSpPr txBox="1"/>
                            <wps:spPr>
                              <a:xfrm>
                                <a:off x="0" y="0"/>
                                <a:ext cx="1085850" cy="514350"/>
                              </a:xfrm>
                              <a:prstGeom prst="rect">
                                <a:avLst/>
                              </a:prstGeom>
                              <a:solidFill>
                                <a:sysClr val="window" lastClr="FFFFFF"/>
                              </a:solidFill>
                              <a:ln w="6350">
                                <a:solidFill>
                                  <a:sysClr val="window" lastClr="FFFFFF"/>
                                </a:solidFill>
                              </a:ln>
                            </wps:spPr>
                            <wps:txbx>
                              <w:txbxContent>
                                <w:p w14:paraId="209D6358" w14:textId="77777777" w:rsidR="00157D3F" w:rsidRPr="00226D05" w:rsidRDefault="00B60735" w:rsidP="00157D3F">
                                  <w:r>
                                    <w:t>Säkerhetsskydd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673A2C2D" id="Text Box 34" o:spid="_x0000_s1378" type="#_x0000_t202" style="position:absolute;left:0;text-align:left;margin-left:214.7pt;margin-top:172pt;width:85.5pt;height:40.5pt;z-index:2523566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6sbaLwIAAJkEAAAOAAAAZHJzL2Uyb0RvYy54bWysVEtv2zAMvg/YfxB0X5ykSZcZcYosRYYB&#10;RVsgHXpWZDk2IIsapcTOfv0o2Xms22loDgopUnx8/Oj5XVtrdlDoKjAZHw2GnCkjIa/MLuM/Xtaf&#10;Zpw5L0wuNBiV8aNy/G7x8cO8sakaQwk6V8goiHFpYzNeem/TJHGyVLVwA7DKkLEArIUnFXdJjqKh&#10;6LVOxsPhbdIA5hZBKufo9r4z8kWMXxRK+qeicMoznXGqzccT47kNZ7KYi3SHwpaV7MsQ/1FFLSpD&#10;Sc+h7oUXbI/VX6HqSiI4KPxAQp1AUVRSxR6om9HwTTebUlgVeyFwnD3D5N4vrHw8bOwzMt9+hZYG&#10;GABprEsdXYZ+2gLr8E+VMrIThMczbKr1TIZHw9l0NiWTJNt0NLkhmcIkl9cWnf+moGZByDjSWCJa&#10;4vDgfOd6cgnJHOgqX1daR+XoVhrZQdAEafA5NJxp4TxdZnwdf322P55pw5qM34Za3icktaMNdXVB&#10;J0i+3basyjN+M5mdsNtCfiRIETq2OSvXFfX9QEU/CyR6EVS0Mv6JjkIDlQm9xFkJ+Otf98Gfpk5W&#10;zhqia8bdz71ARVh8N8SHL6PJJPA7KpPp5zEpeG3ZXlvMvl4B4Tmi5bQyisHf65NYINSvtFnLkJVM&#10;wkjKnXF/Ele+WyLaTKmWy+hEjLbCP5iNlSF0gD1M9aV9FWj70XsizSOciC3SNwzofHuUOxx7hfgf&#10;KdXvaliwaz16Xb4oi98AAAD//wMAUEsDBBQABgAIAAAAIQAqvpT53wAAAAsBAAAPAAAAZHJzL2Rv&#10;d25yZXYueG1sTI/BTsMwEETvSPyDtUjcqE0aKhriVBESFUICqYVDj669OBGxHdluG/6e7Yked+Zp&#10;dqZeTW5gR4ypD17C/UwAQ6+D6b2V8PX5cvcILGXljRqCRwm/mGDVXF/VqjLh5Dd43GbLKMSnSkno&#10;ch4rzpPu0Kk0CyN68r5DdCrTGS03UZ0o3A28EGLBneo9fejUiM8d6p/twUl426xVYdev4n2+y+2H&#10;zbpNUUt5ezO1T8AyTvkfhnN9qg4NddqHgzeJDRLKYlkSKmFeljSKiIUQpOzP1oMA3tT8ckPzBwAA&#10;//8DAFBLAQItABQABgAIAAAAIQC2gziS/gAAAOEBAAATAAAAAAAAAAAAAAAAAAAAAABbQ29udGVu&#10;dF9UeXBlc10ueG1sUEsBAi0AFAAGAAgAAAAhADj9If/WAAAAlAEAAAsAAAAAAAAAAAAAAAAALwEA&#10;AF9yZWxzLy5yZWxzUEsBAi0AFAAGAAgAAAAhAPDqxtovAgAAmQQAAA4AAAAAAAAAAAAAAAAALgIA&#10;AGRycy9lMm9Eb2MueG1sUEsBAi0AFAAGAAgAAAAhACq+lPnfAAAACwEAAA8AAAAAAAAAAAAAAAAA&#10;iQQAAGRycy9kb3ducmV2LnhtbFBLBQYAAAAABAAEAPMAAACVBQAAAAA=&#10;" fillcolor="window" strokecolor="window" strokeweight=".5pt">
                      <v:textbox>
                        <w:txbxContent>
                          <w:p w14:paraId="209D6358" w14:textId="77777777" w:rsidR="00157D3F" w:rsidRPr="00226D05" w:rsidRDefault="00B60735" w:rsidP="00157D3F">
                            <w:r>
                              <w:t>Säkerhetsskydd</w:t>
                            </w:r>
                          </w:p>
                        </w:txbxContent>
                      </v:textbox>
                    </v:shape>
                  </w:pict>
                </mc:Fallback>
              </mc:AlternateContent>
            </w:r>
            <w:r w:rsidRPr="00226D05">
              <w:rPr>
                <w:noProof/>
                <w:sz w:val="20"/>
                <w:lang w:val="en-US"/>
              </w:rPr>
              <mc:AlternateContent>
                <mc:Choice Requires="wps">
                  <w:drawing>
                    <wp:anchor distT="0" distB="0" distL="114300" distR="114300" simplePos="0" relativeHeight="252350464" behindDoc="0" locked="0" layoutInCell="1" allowOverlap="1" wp14:anchorId="30ECF8F1" wp14:editId="0E170188">
                      <wp:simplePos x="0" y="0"/>
                      <wp:positionH relativeFrom="column">
                        <wp:posOffset>1907541</wp:posOffset>
                      </wp:positionH>
                      <wp:positionV relativeFrom="paragraph">
                        <wp:posOffset>2487295</wp:posOffset>
                      </wp:positionV>
                      <wp:extent cx="723900" cy="400050"/>
                      <wp:effectExtent l="0" t="0" r="19050" b="19050"/>
                      <wp:wrapNone/>
                      <wp:docPr id="35" name="Text Box 35"/>
                      <wp:cNvGraphicFramePr/>
                      <a:graphic xmlns:a="http://schemas.openxmlformats.org/drawingml/2006/main">
                        <a:graphicData uri="http://schemas.microsoft.com/office/word/2010/wordprocessingShape">
                          <wps:wsp>
                            <wps:cNvSpPr txBox="1"/>
                            <wps:spPr>
                              <a:xfrm>
                                <a:off x="0" y="0"/>
                                <a:ext cx="723900" cy="400050"/>
                              </a:xfrm>
                              <a:prstGeom prst="rect">
                                <a:avLst/>
                              </a:prstGeom>
                              <a:solidFill>
                                <a:sysClr val="window" lastClr="FFFFFF"/>
                              </a:solidFill>
                              <a:ln w="6350">
                                <a:solidFill>
                                  <a:sysClr val="window" lastClr="FFFFFF"/>
                                </a:solidFill>
                              </a:ln>
                            </wps:spPr>
                            <wps:txbx>
                              <w:txbxContent>
                                <w:p w14:paraId="6C972430" w14:textId="77777777" w:rsidR="00157D3F" w:rsidRPr="00226D05" w:rsidRDefault="00B60735" w:rsidP="00157D3F">
                                  <w:r>
                                    <w:t>Fönster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30ECF8F1" id="Text Box 35" o:spid="_x0000_s1379" type="#_x0000_t202" style="position:absolute;left:0;text-align:left;margin-left:150.2pt;margin-top:195.85pt;width:57pt;height:31.5pt;z-index:252350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adoSMQIAAJgEAAAOAAAAZHJzL2Uyb0RvYy54bWysVMlu2zAQvRfoPxC8N5KXbIblwE3gokCQ&#10;BHCKnGmKsgRQHJZkLLlf30daTtK0pyI6UDOc0Sxv3mh+1bea7ZTzDZmCj05yzpSRVDZmW/Afj6sv&#10;F5z5IEwpNBlV8L3y/Grx+dO8szM1ppp0qRxDEONnnS14HYKdZZmXtWqFPyGrDIwVuVYEqG6blU50&#10;iN7qbJznZ1lHrrSOpPIetzcHI1+k+FWlZLivKq8C0wVHbSGdLp2beGaLuZhtnbB1I4cyxH9U0YrG&#10;IOlLqBsRBHt2zV+h2kY68lSFE0ltRlXVSJV6QDej/F0361pYlXoBON6+wOQ/Lqy8263tg2Oh/0o9&#10;BhgB6ayfeVzGfvrKtfGNShnsgHD/ApvqA5O4PB9PLnNYJEzTPM9PE6zZ68fW+fBNUcuiUHCHqSSw&#10;xO7WBySE69El5vKkm3LVaJ2Uvb/Wju0EBoi5l9RxpoUPuCz4Kj2xZoT44zNtWFfwswlq+ZiQSKAN&#10;8ryCE6XQb3rWlAWfTC+P0G2o3ANRRweyeStXDfq+RdEPwoFdgAobE+5xVJpQJg0SZzW5X/+6j/4Y&#10;OqycdWBrwf3PZ+EUsPhuQIfL0XQa6Z2U6en5GIp7a9m8tZjn9pqA5wi7aWUSo3/QR7Fy1D5hsZYx&#10;K0zCSOQueDiK1+GwQ1hMqZbL5ARCWxFuzdrKGDrCHqf62D8JZ4fRB3Dmjo68FrN3DDj4DigfcBwU&#10;0D8NeVjVuF9v9eT1+kNZ/AYAAP//AwBQSwMEFAAGAAgAAAAhADmBvGjgAAAACwEAAA8AAABkcnMv&#10;ZG93bnJldi54bWxMj8FOwzAQRO9I/IO1SNyonTbQEuJUERIVQgKphUOPrr04EbEd2W4b/p7lBLfZ&#10;ndHs23o9uYGdMKY+eAnFTABDr4PpvZXw8f50swKWsvJGDcGjhG9MsG4uL2pVmXD2WzztsmVU4lOl&#10;JHQ5jxXnSXfoVJqFET15nyE6lWmMlpuozlTuBj4X4o471Xu60KkRHzvUX7ujk/Cy3ai53TyL18U+&#10;t2826zZFLeX11dQ+AMs45b8w/OITOjTEdAhHbxIbJCyEKClK4r5YAqNEWZS0OZC4LZfAm5r//6H5&#10;AQAA//8DAFBLAQItABQABgAIAAAAIQC2gziS/gAAAOEBAAATAAAAAAAAAAAAAAAAAAAAAABbQ29u&#10;dGVudF9UeXBlc10ueG1sUEsBAi0AFAAGAAgAAAAhADj9If/WAAAAlAEAAAsAAAAAAAAAAAAAAAAA&#10;LwEAAF9yZWxzLy5yZWxzUEsBAi0AFAAGAAgAAAAhAENp2hIxAgAAmAQAAA4AAAAAAAAAAAAAAAAA&#10;LgIAAGRycy9lMm9Eb2MueG1sUEsBAi0AFAAGAAgAAAAhADmBvGjgAAAACwEAAA8AAAAAAAAAAAAA&#10;AAAAiwQAAGRycy9kb3ducmV2LnhtbFBLBQYAAAAABAAEAPMAAACYBQAAAAA=&#10;" fillcolor="window" strokecolor="window" strokeweight=".5pt">
                      <v:textbox>
                        <w:txbxContent>
                          <w:p w14:paraId="6C972430" w14:textId="77777777" w:rsidR="00157D3F" w:rsidRPr="00226D05" w:rsidRDefault="00B60735" w:rsidP="00157D3F">
                            <w:r>
                              <w:t>Fönster</w:t>
                            </w:r>
                          </w:p>
                        </w:txbxContent>
                      </v:textbox>
                    </v:shape>
                  </w:pict>
                </mc:Fallback>
              </mc:AlternateContent>
            </w:r>
            <w:r w:rsidRPr="00226D05">
              <w:rPr>
                <w:noProof/>
                <w:sz w:val="20"/>
                <w:lang w:val="en-US"/>
              </w:rPr>
              <mc:AlternateContent>
                <mc:Choice Requires="wps">
                  <w:drawing>
                    <wp:anchor distT="0" distB="0" distL="114300" distR="114300" simplePos="0" relativeHeight="252352512" behindDoc="0" locked="0" layoutInCell="1" allowOverlap="1" wp14:anchorId="23A278ED" wp14:editId="2B05F09E">
                      <wp:simplePos x="0" y="0"/>
                      <wp:positionH relativeFrom="column">
                        <wp:posOffset>2048510</wp:posOffset>
                      </wp:positionH>
                      <wp:positionV relativeFrom="paragraph">
                        <wp:posOffset>3249930</wp:posOffset>
                      </wp:positionV>
                      <wp:extent cx="949325" cy="281305"/>
                      <wp:effectExtent l="0" t="0" r="22225" b="23495"/>
                      <wp:wrapNone/>
                      <wp:docPr id="36" name="Text Box 36"/>
                      <wp:cNvGraphicFramePr/>
                      <a:graphic xmlns:a="http://schemas.openxmlformats.org/drawingml/2006/main">
                        <a:graphicData uri="http://schemas.microsoft.com/office/word/2010/wordprocessingShape">
                          <wps:wsp>
                            <wps:cNvSpPr txBox="1"/>
                            <wps:spPr>
                              <a:xfrm>
                                <a:off x="0" y="0"/>
                                <a:ext cx="949325" cy="281305"/>
                              </a:xfrm>
                              <a:prstGeom prst="rect">
                                <a:avLst/>
                              </a:prstGeom>
                              <a:solidFill>
                                <a:sysClr val="window" lastClr="FFFFFF"/>
                              </a:solidFill>
                              <a:ln w="6350">
                                <a:solidFill>
                                  <a:sysClr val="window" lastClr="FFFFFF"/>
                                </a:solidFill>
                              </a:ln>
                            </wps:spPr>
                            <wps:txbx>
                              <w:txbxContent>
                                <w:p w14:paraId="1BE14A86" w14:textId="77777777" w:rsidR="00D67C1E" w:rsidRPr="00226D05" w:rsidRDefault="00B60735" w:rsidP="00D67C1E">
                                  <w:r>
                                    <w:t>Nålskydd</w:t>
                                  </w:r>
                                </w:p>
                                <w:p w14:paraId="2CF4BA44" w14:textId="77777777" w:rsidR="00157D3F" w:rsidRPr="00226D05" w:rsidRDefault="00157D3F" w:rsidP="00157D3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23A278ED" id="Text Box 36" o:spid="_x0000_s1380" type="#_x0000_t202" style="position:absolute;left:0;text-align:left;margin-left:161.3pt;margin-top:255.9pt;width:74.75pt;height:22.15pt;z-index:25235251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4UqlNAIAAJgEAAAOAAAAZHJzL2Uyb0RvYy54bWysVEtv2zAMvg/YfxB0X+y8usaIUmQpMgwo&#10;2gLp0LMiy7EBWdQkJXb260fJzqPdTsV8kEmR5uPjR8/v2lqRg7SuAs3ocJBSIrWAvNI7Rn++rL/c&#10;UuI81zlXoCWjR+no3eLzp3ljMjmCElQuLcEg2mWNYbT03mRJ4kQpa+4GYKRGYwG25h5Vu0tyyxuM&#10;XqtklKY3SQM2NxaEdA5v7zsjXcT4RSGFfyoKJz1RjGJtPp42nttwJos5z3aWm7ISfRn8A1XUvNKY&#10;9BzqnntO9rb6K1RdCQsOCj8QUCdQFJWQsQfsZpi+62ZTciNjLwiOM2eY3P8LKx4PG/NsiW+/QYsD&#10;DIA0xmUOL0M/bWHr8MZKCdoRwuMZNtl6IvByNpmNR1NKBJpGt8NxOg1RksvHxjr/XUJNgsCoxalE&#10;sPjhwfnO9eQScjlQVb6ulIrK0a2UJQeOA8S559BQorjzeMnoOj59tjefKU0aRm/G0zRmemNzHwmJ&#10;7SiNXV3ACZJvty2pckZDoh66LeRHRNRCRzZnxLrCvh+w6GdukV0IIm6Mf8KjUIBlQi9RUoL9/a/7&#10;4I9DRyslDbKVUfdrz61ELH5opMNsOJkEekdlMv06QsVeW7bXFr2vV4B4DnE3jYhi8PfqJBYW6ldc&#10;rGXIiiauBeZm1J/Ele92CBdTyOUyOiGhDfcPemNECB2GF6b60r5ya/rRe+TMI5x4zbN3DOh8e5Q7&#10;HHsF6R8p1a9q2K9rPXpdfiiLPwAAAP//AwBQSwMEFAAGAAgAAAAhAMgB88XgAAAACwEAAA8AAABk&#10;cnMvZG93bnJldi54bWxMj8FOwzAMhu9IvENkJG4sTcYKKk2nCokJIYG0wYFjlpi0okmqJtvK22NO&#10;7Gj70+/vr9ezH9gRp9THoEAsCmAYTLR9cAo+3p9u7oGlrIPVQwyo4AcTrJvLi1pXNp7CFo+77BiF&#10;hFRpBV3OY8V5Mh16nRZxxEC3rzh5nWmcHLeTPlG4H7gsipJ73Qf60OkRHzs037uDV/Cy3WjpNs/F&#10;6/Izt28umzZNRqnrq7l9AJZxzv8w/OmTOjTktI+HYBMbFCylLAlVsBKCOhBxeycFsD1tVqUA3tT8&#10;vEPzCwAA//8DAFBLAQItABQABgAIAAAAIQC2gziS/gAAAOEBAAATAAAAAAAAAAAAAAAAAAAAAABb&#10;Q29udGVudF9UeXBlc10ueG1sUEsBAi0AFAAGAAgAAAAhADj9If/WAAAAlAEAAAsAAAAAAAAAAAAA&#10;AAAALwEAAF9yZWxzLy5yZWxzUEsBAi0AFAAGAAgAAAAhAPzhSqU0AgAAmAQAAA4AAAAAAAAAAAAA&#10;AAAALgIAAGRycy9lMm9Eb2MueG1sUEsBAi0AFAAGAAgAAAAhAMgB88XgAAAACwEAAA8AAAAAAAAA&#10;AAAAAAAAjgQAAGRycy9kb3ducmV2LnhtbFBLBQYAAAAABAAEAPMAAACbBQAAAAA=&#10;" fillcolor="window" strokecolor="window" strokeweight=".5pt">
                      <v:textbox>
                        <w:txbxContent>
                          <w:p w14:paraId="1BE14A86" w14:textId="77777777" w:rsidR="00D67C1E" w:rsidRPr="00226D05" w:rsidRDefault="00B60735" w:rsidP="00D67C1E">
                            <w:r>
                              <w:t>Nålskydd</w:t>
                            </w:r>
                          </w:p>
                          <w:p w14:paraId="2CF4BA44" w14:textId="77777777" w:rsidR="00157D3F" w:rsidRPr="00226D05" w:rsidRDefault="00157D3F" w:rsidP="00157D3F"/>
                        </w:txbxContent>
                      </v:textbox>
                    </v:shape>
                  </w:pict>
                </mc:Fallback>
              </mc:AlternateContent>
            </w:r>
            <w:r w:rsidRPr="00226D05">
              <w:rPr>
                <w:noProof/>
                <w:sz w:val="20"/>
                <w:lang w:val="en-US"/>
              </w:rPr>
              <mc:AlternateContent>
                <mc:Choice Requires="wps">
                  <w:drawing>
                    <wp:anchor distT="0" distB="0" distL="114300" distR="114300" simplePos="0" relativeHeight="252346368" behindDoc="0" locked="0" layoutInCell="1" allowOverlap="1" wp14:anchorId="1DECB30B" wp14:editId="1C9D7814">
                      <wp:simplePos x="0" y="0"/>
                      <wp:positionH relativeFrom="column">
                        <wp:posOffset>2011680</wp:posOffset>
                      </wp:positionH>
                      <wp:positionV relativeFrom="paragraph">
                        <wp:posOffset>710565</wp:posOffset>
                      </wp:positionV>
                      <wp:extent cx="752475" cy="281305"/>
                      <wp:effectExtent l="0" t="0" r="28575" b="23495"/>
                      <wp:wrapNone/>
                      <wp:docPr id="37" name="Text Box 37"/>
                      <wp:cNvGraphicFramePr/>
                      <a:graphic xmlns:a="http://schemas.openxmlformats.org/drawingml/2006/main">
                        <a:graphicData uri="http://schemas.microsoft.com/office/word/2010/wordprocessingShape">
                          <wps:wsp>
                            <wps:cNvSpPr txBox="1"/>
                            <wps:spPr>
                              <a:xfrm>
                                <a:off x="0" y="0"/>
                                <a:ext cx="752475" cy="281305"/>
                              </a:xfrm>
                              <a:prstGeom prst="rect">
                                <a:avLst/>
                              </a:prstGeom>
                              <a:solidFill>
                                <a:sysClr val="window" lastClr="FFFFFF"/>
                              </a:solidFill>
                              <a:ln w="6350">
                                <a:solidFill>
                                  <a:sysClr val="window" lastClr="FFFFFF"/>
                                </a:solidFill>
                              </a:ln>
                            </wps:spPr>
                            <wps:txbx>
                              <w:txbxContent>
                                <w:p w14:paraId="3FF329FA" w14:textId="77777777" w:rsidR="00D67C1E" w:rsidRPr="00226D05" w:rsidRDefault="00B60735" w:rsidP="00D67C1E">
                                  <w:r>
                                    <w:t>Kolv</w:t>
                                  </w:r>
                                </w:p>
                                <w:p w14:paraId="6E9E31B0" w14:textId="77777777" w:rsidR="00157D3F" w:rsidRPr="00226D05" w:rsidRDefault="00157D3F" w:rsidP="00157D3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1DECB30B" id="Text Box 37" o:spid="_x0000_s1381" type="#_x0000_t202" style="position:absolute;left:0;text-align:left;margin-left:158.4pt;margin-top:55.95pt;width:59.25pt;height:22.15pt;z-index:2523463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VOMQNAIAAJgEAAAOAAAAZHJzL2Uyb0RvYy54bWysVEtv2zAMvg/YfxB0X+w83HRGnCJLkWFA&#10;0BZIh54VWY4NyKImKbGzXz9Kdh59nIr5IJMizcfHj57dtbUkB2FsBSqjw0FMiVAc8krtMvr7efXt&#10;lhLrmMqZBCUyehSW3s2/fpk1OhUjKEHmwhAMomza6IyWzuk0iiwvRc3sALRQaCzA1MyhanZRbliD&#10;0WsZjeL4JmrA5NoAF9bi7X1npPMQvygEd49FYYUjMqNYmwunCefWn9F8xtKdYbqseF8G+0QVNasU&#10;Jj2HumeOkb2p3oWqK27AQuEGHOoIiqLiIvSA3QzjN91sSqZF6AXBsfoMk/1/YfnDYaOfDHHtD2hx&#10;gB6QRtvU4qXvpy1M7d9YKUE7Qng8wyZaRzheTpPRZJpQwtE0uh2O48RHiS4fa2PdTwE18UJGDU4l&#10;gMUOa+s615OLz2VBVvmqkjIoR7uUhhwYDhDnnkNDiWTW4WVGV+Hps736TCrSZPRmnMQh0yub/UxI&#10;bEcq7OoCjpdcu21JlWd0nJyh20J+REQNdGSzmq8q7HuNRT8xg+xCEHFj3CMehQQsE3qJkhLM34/u&#10;vT8OHa2UNMjWjNo/e2YEYvFLIR2+DycTT++gTJLpCBVzbdleW9S+XgLiOcTd1DyI3t/Jk1gYqF9w&#10;sRY+K5qY4pg7o+4kLl23Q7iYXCwWwQkJrZlbq43mPrQfnp/qc/vCjO5H75AzD3DiNUvfMKDz7VHu&#10;cOwVpH+gVL+qfr+u9eB1+aHM/wEAAP//AwBQSwMEFAAGAAgAAAAhAIau1sHgAAAACwEAAA8AAABk&#10;cnMvZG93bnJldi54bWxMj81OwzAQhO9IvIO1SNyo80MjGuJUERIVQgKphUOPrr04EbEd2W4b3p7l&#10;RI+zM5r5tlnPdmQnDHHwTkC+yIChU14Pzgj4/Hi+ewAWk3Rajt6hgB+MsG6vrxpZa392WzztkmFU&#10;4mItBfQpTTXnUfVoZVz4CR15Xz5YmUgGw3WQZyq3Iy+yrOJWDo4WejnhU4/qe3e0Al63G1mYzUv2&#10;Vu5T926S6mJQQtzezN0jsIRz+g/DHz6hQ0tMB390OrJRQJlXhJ7IyPMVMErcl8sS2IEuy6oA3jb8&#10;8of2FwAA//8DAFBLAQItABQABgAIAAAAIQC2gziS/gAAAOEBAAATAAAAAAAAAAAAAAAAAAAAAABb&#10;Q29udGVudF9UeXBlc10ueG1sUEsBAi0AFAAGAAgAAAAhADj9If/WAAAAlAEAAAsAAAAAAAAAAAAA&#10;AAAALwEAAF9yZWxzLy5yZWxzUEsBAi0AFAAGAAgAAAAhAFtU4xA0AgAAmAQAAA4AAAAAAAAAAAAA&#10;AAAALgIAAGRycy9lMm9Eb2MueG1sUEsBAi0AFAAGAAgAAAAhAIau1sHgAAAACwEAAA8AAAAAAAAA&#10;AAAAAAAAjgQAAGRycy9kb3ducmV2LnhtbFBLBQYAAAAABAAEAPMAAACbBQAAAAA=&#10;" fillcolor="window" strokecolor="window" strokeweight=".5pt">
                      <v:textbox>
                        <w:txbxContent>
                          <w:p w14:paraId="3FF329FA" w14:textId="77777777" w:rsidR="00D67C1E" w:rsidRPr="00226D05" w:rsidRDefault="00B60735" w:rsidP="00D67C1E">
                            <w:r>
                              <w:t>Kolv</w:t>
                            </w:r>
                          </w:p>
                          <w:p w14:paraId="6E9E31B0" w14:textId="77777777" w:rsidR="00157D3F" w:rsidRPr="00226D05" w:rsidRDefault="00157D3F" w:rsidP="00157D3F"/>
                        </w:txbxContent>
                      </v:textbox>
                    </v:shape>
                  </w:pict>
                </mc:Fallback>
              </mc:AlternateContent>
            </w:r>
            <w:r w:rsidRPr="00226D05">
              <w:rPr>
                <w:noProof/>
                <w:sz w:val="20"/>
                <w:lang w:val="en-US"/>
              </w:rPr>
              <mc:AlternateContent>
                <mc:Choice Requires="wps">
                  <w:drawing>
                    <wp:anchor distT="0" distB="0" distL="114300" distR="114300" simplePos="0" relativeHeight="252344320" behindDoc="0" locked="0" layoutInCell="1" allowOverlap="1" wp14:anchorId="60144AE4" wp14:editId="0589EC71">
                      <wp:simplePos x="0" y="0"/>
                      <wp:positionH relativeFrom="column">
                        <wp:posOffset>1993265</wp:posOffset>
                      </wp:positionH>
                      <wp:positionV relativeFrom="paragraph">
                        <wp:posOffset>366395</wp:posOffset>
                      </wp:positionV>
                      <wp:extent cx="938535" cy="302281"/>
                      <wp:effectExtent l="0" t="0" r="13970" b="21590"/>
                      <wp:wrapNone/>
                      <wp:docPr id="38" name="Text Box 38"/>
                      <wp:cNvGraphicFramePr/>
                      <a:graphic xmlns:a="http://schemas.openxmlformats.org/drawingml/2006/main">
                        <a:graphicData uri="http://schemas.microsoft.com/office/word/2010/wordprocessingShape">
                          <wps:wsp>
                            <wps:cNvSpPr txBox="1"/>
                            <wps:spPr>
                              <a:xfrm>
                                <a:off x="0" y="0"/>
                                <a:ext cx="938535" cy="302281"/>
                              </a:xfrm>
                              <a:prstGeom prst="rect">
                                <a:avLst/>
                              </a:prstGeom>
                              <a:solidFill>
                                <a:sysClr val="window" lastClr="FFFFFF"/>
                              </a:solidFill>
                              <a:ln w="6350">
                                <a:solidFill>
                                  <a:sysClr val="window" lastClr="FFFFFF"/>
                                </a:solidFill>
                              </a:ln>
                            </wps:spPr>
                            <wps:txbx>
                              <w:txbxContent>
                                <w:p w14:paraId="10B19507" w14:textId="77777777" w:rsidR="00D67C1E" w:rsidRPr="00226D05" w:rsidRDefault="00B60735" w:rsidP="00D67C1E">
                                  <w:r>
                                    <w:t>Kolvhuvud</w:t>
                                  </w:r>
                                </w:p>
                                <w:p w14:paraId="07AEF002" w14:textId="77777777" w:rsidR="00157D3F" w:rsidRPr="00226D05" w:rsidRDefault="00157D3F" w:rsidP="00157D3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60144AE4" id="Text Box 38" o:spid="_x0000_s1382" type="#_x0000_t202" style="position:absolute;left:0;text-align:left;margin-left:156.95pt;margin-top:28.85pt;width:73.9pt;height:23.8pt;z-index:2523443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7Sz+NgIAAJgEAAAOAAAAZHJzL2Uyb0RvYy54bWysVE1v2zAMvQ/YfxB0X+0kTZcGcYquRYYB&#10;RVsgHXpWZDk2IIuapMbOfv2eFKdf26mYDzIp0vx4fPTiom812ynnGzIFH53knCkjqWzMtuA/H1Zf&#10;Zpz5IEwpNBlV8L3y/GL5+dOis3M1ppp0qRxDEOPnnS14HYKdZ5mXtWqFPyGrDIwVuVYEqG6blU50&#10;iN7qbJznZ1lHrrSOpPIet9cHI1+m+FWlZLirKq8C0wVHbSGdLp2beGbLhZhvnbB1I4cyxAeqaEVj&#10;kPQ51LUIgj255q9QbSMdearCiaQ2o6pqpEo9oJtR/q6bdS2sSr0AHG+fYfL/L6y83a3tvWOh/0Y9&#10;BhgB6ayfe1zGfvrKtfGNShnsgHD/DJvqA5O4PJ/MppMpZxKmST4ez1KU7OVj63z4rqhlUSi4w1QS&#10;WGJ34wMSwvXoEnN50k25arROyt5facd2AgPE3EvqONPCB1wWfJWeWDNCvPlMG9YV/GwyzVOmNzb/&#10;kZBIoA3yvIATpdBvetaU6Hs6PkK3oXIPRB0dyOatXDXo+wZF3wsHdgFEbEy4w1FpQpk0SJzV5H7/&#10;6z76Y+iwctaBrQX3v56EU8DihwEdzkenp5HeSTmdfh1Dca8tm9cW89ReEfAcYTetTGL0D/ooVo7a&#10;RyzWZcwKkzASuQsejuJVOOwQFlOqy8vkBEJbEW7M2soYOg4vTvWhfxTODqMP4MwtHXkt5u8YcPAd&#10;UD7gOCigfxrysKpxv17ryevlh7L8AwAA//8DAFBLAwQUAAYACAAAACEAxFbo2+AAAAAKAQAADwAA&#10;AGRycy9kb3ducmV2LnhtbEyPwUoDMRCG74LvEEbwZpPt2lbXzZZFsIhQodWDxzSJ2cXNZEnSdn17&#10;x5PeZpiPf76/Xk9+YCcbUx9QQjETwCzqYHp0Et7fnm7ugKWs0KghoJXwbROsm8uLWlUmnHFnT/vs&#10;GIVgqpSELuex4jzpznqVZmG0SLfPEL3KtEbHTVRnCvcDnwux5F71SB86NdrHzuqv/dFLeNlt1Nxt&#10;nsW2/Mjtq8u6TVFLeX01tQ/Asp3yHwy/+qQODTkdwhFNYoOEsijvCZWwWK2AEXC7LGg4ECkWJfCm&#10;5v8rND8AAAD//wMAUEsBAi0AFAAGAAgAAAAhALaDOJL+AAAA4QEAABMAAAAAAAAAAAAAAAAAAAAA&#10;AFtDb250ZW50X1R5cGVzXS54bWxQSwECLQAUAAYACAAAACEAOP0h/9YAAACUAQAACwAAAAAAAAAA&#10;AAAAAAAvAQAAX3JlbHMvLnJlbHNQSwECLQAUAAYACAAAACEAre0s/jYCAACYBAAADgAAAAAAAAAA&#10;AAAAAAAuAgAAZHJzL2Uyb0RvYy54bWxQSwECLQAUAAYACAAAACEAxFbo2+AAAAAKAQAADwAAAAAA&#10;AAAAAAAAAACQBAAAZHJzL2Rvd25yZXYueG1sUEsFBgAAAAAEAAQA8wAAAJ0FAAAAAA==&#10;" fillcolor="window" strokecolor="window" strokeweight=".5pt">
                      <v:textbox>
                        <w:txbxContent>
                          <w:p w14:paraId="10B19507" w14:textId="77777777" w:rsidR="00D67C1E" w:rsidRPr="00226D05" w:rsidRDefault="00B60735" w:rsidP="00D67C1E">
                            <w:r>
                              <w:t>Kolvhuvud</w:t>
                            </w:r>
                          </w:p>
                          <w:p w14:paraId="07AEF002" w14:textId="77777777" w:rsidR="00157D3F" w:rsidRPr="00226D05" w:rsidRDefault="00157D3F" w:rsidP="00157D3F"/>
                        </w:txbxContent>
                      </v:textbox>
                    </v:shape>
                  </w:pict>
                </mc:Fallback>
              </mc:AlternateContent>
            </w:r>
            <w:r w:rsidRPr="00226D05">
              <w:rPr>
                <w:noProof/>
                <w:sz w:val="20"/>
                <w:lang w:val="en-US"/>
              </w:rPr>
              <mc:AlternateContent>
                <mc:Choice Requires="wps">
                  <w:drawing>
                    <wp:anchor distT="0" distB="0" distL="114300" distR="114300" simplePos="0" relativeHeight="252358656" behindDoc="0" locked="0" layoutInCell="1" allowOverlap="1" wp14:anchorId="174055D6" wp14:editId="1A29C1B8">
                      <wp:simplePos x="0" y="0"/>
                      <wp:positionH relativeFrom="column">
                        <wp:posOffset>3210560</wp:posOffset>
                      </wp:positionH>
                      <wp:positionV relativeFrom="paragraph">
                        <wp:posOffset>2954020</wp:posOffset>
                      </wp:positionV>
                      <wp:extent cx="632802" cy="260252"/>
                      <wp:effectExtent l="0" t="0" r="15240" b="26035"/>
                      <wp:wrapNone/>
                      <wp:docPr id="39" name="Text Box 39"/>
                      <wp:cNvGraphicFramePr/>
                      <a:graphic xmlns:a="http://schemas.openxmlformats.org/drawingml/2006/main">
                        <a:graphicData uri="http://schemas.microsoft.com/office/word/2010/wordprocessingShape">
                          <wps:wsp>
                            <wps:cNvSpPr txBox="1"/>
                            <wps:spPr>
                              <a:xfrm>
                                <a:off x="0" y="0"/>
                                <a:ext cx="632802" cy="260252"/>
                              </a:xfrm>
                              <a:prstGeom prst="rect">
                                <a:avLst/>
                              </a:prstGeom>
                              <a:solidFill>
                                <a:sysClr val="window" lastClr="FFFFFF"/>
                              </a:solidFill>
                              <a:ln w="6350">
                                <a:solidFill>
                                  <a:sysClr val="window" lastClr="FFFFFF"/>
                                </a:solidFill>
                              </a:ln>
                            </wps:spPr>
                            <wps:txbx>
                              <w:txbxContent>
                                <w:p w14:paraId="63213140" w14:textId="77777777" w:rsidR="00D67C1E" w:rsidRPr="00226D05" w:rsidRDefault="00B60735" w:rsidP="00D67C1E">
                                  <w:r>
                                    <w:t>Nål</w:t>
                                  </w:r>
                                </w:p>
                                <w:p w14:paraId="0B6B4895" w14:textId="77777777" w:rsidR="00157D3F" w:rsidRPr="00226D05" w:rsidRDefault="00157D3F" w:rsidP="00157D3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174055D6" id="Text Box 39" o:spid="_x0000_s1383" type="#_x0000_t202" style="position:absolute;left:0;text-align:left;margin-left:252.8pt;margin-top:232.6pt;width:49.85pt;height:20.5pt;z-index:252358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zqkMMwIAAJgEAAAOAAAAZHJzL2Uyb0RvYy54bWysVEtv2zAMvg/YfxB0X+w4j7VGnCJLkWFA&#10;0BZIh54VWY4NyKImKbGzXz9Kdh7teirqg0yKNB8fP3p219aSHISxFaiMDgcxJUJxyCu1y+jv59W3&#10;G0qsYypnEpTI6FFYejf/+mXW6FQkUILMhSEYRNm00RktndNpFFleiprZAWih0FiAqZlD1eyi3LAG&#10;o9cySuJ4GjVgcm2AC2vx9r4z0nmIXxSCu8eisMIRmVGszYXThHPrz2g+Y+nOMF1WvC+DfaCKmlUK&#10;k55D3TPHyN5U/4WqK27AQuEGHOoIiqLiIvSA3QzjN91sSqZF6AXBsfoMk/28sPzhsNFPhrj2B7Q4&#10;QA9Io21q8dL30xam9m+slKAdITyeYROtIxwvp6PkJk4o4WhKpnEySXyU6PKxNtb9FFATL2TU4FQC&#10;WOywtq5zPbn4XBZkla8qKYNytEtpyIHhAHHuOTSUSGYdXmZ0FZ4+26vPpCKNr2wSh0yvbPYjIbEd&#10;qbCrCzhecu22JVWe0dFkdIJuC/kRETXQkc1qvqqw7zUW/cQMsgtBxI1xj3gUErBM6CVKSjB/37v3&#10;/jh0tFLSIFszav/smRGIxS+FdLgdjsee3kEZT74nqJhry/baovb1EhDPIe6m5kH0/k6exMJA/YKL&#10;tfBZ0cQUx9wZdSdx6bodwsXkYrEITkhozdxabTT3of3w/FSf2xdmdD96h5x5gBOvWfqGAZ1vj3KH&#10;Y68g/QOl+lX1+3WtB6/LD2X+DwAA//8DAFBLAwQUAAYACAAAACEAYFQkWd8AAAALAQAADwAAAGRy&#10;cy9kb3ducmV2LnhtbEyPUUvDMBSF3wX/Q7iCby6xs0G6pqMIDhEUNn3Y410S02JzU5psq//e7Ekf&#10;L+fjnO/W69kP7GSn2AdScL8QwCzpYHpyCj4/nu8egcWEZHAIZBX82Ajr5vqqxsqEM23taZccyyUU&#10;K1TQpTRWnEfdWY9xEUZLOfsKk8eUz8lxM+E5l/uBF0JI7rGnvNDhaJ86q793R6/gdbvBwm1exNty&#10;n9p3l3QbJ63U7c3croAlO6c/GC76WR2a7HQIRzKRDQpKUcqMKniQZQEsE1KUS2CHSyQL4E3N///Q&#10;/AIAAP//AwBQSwECLQAUAAYACAAAACEAtoM4kv4AAADhAQAAEwAAAAAAAAAAAAAAAAAAAAAAW0Nv&#10;bnRlbnRfVHlwZXNdLnhtbFBLAQItABQABgAIAAAAIQA4/SH/1gAAAJQBAAALAAAAAAAAAAAAAAAA&#10;AC8BAABfcmVscy8ucmVsc1BLAQItABQABgAIAAAAIQDZzqkMMwIAAJgEAAAOAAAAAAAAAAAAAAAA&#10;AC4CAABkcnMvZTJvRG9jLnhtbFBLAQItABQABgAIAAAAIQBgVCRZ3wAAAAsBAAAPAAAAAAAAAAAA&#10;AAAAAI0EAABkcnMvZG93bnJldi54bWxQSwUGAAAAAAQABADzAAAAmQUAAAAA&#10;" fillcolor="window" strokecolor="window" strokeweight=".5pt">
                      <v:textbox>
                        <w:txbxContent>
                          <w:p w14:paraId="63213140" w14:textId="77777777" w:rsidR="00D67C1E" w:rsidRPr="00226D05" w:rsidRDefault="00B60735" w:rsidP="00D67C1E">
                            <w:r>
                              <w:t>Nål</w:t>
                            </w:r>
                          </w:p>
                          <w:p w14:paraId="0B6B4895" w14:textId="77777777" w:rsidR="00157D3F" w:rsidRPr="00226D05" w:rsidRDefault="00157D3F" w:rsidP="00157D3F"/>
                        </w:txbxContent>
                      </v:textbox>
                    </v:shape>
                  </w:pict>
                </mc:Fallback>
              </mc:AlternateContent>
            </w:r>
            <w:r w:rsidRPr="00226D05">
              <w:rPr>
                <w:noProof/>
                <w:sz w:val="20"/>
                <w:lang w:val="en-US"/>
              </w:rPr>
              <mc:AlternateContent>
                <mc:Choice Requires="wps">
                  <w:drawing>
                    <wp:anchor distT="0" distB="0" distL="114300" distR="114300" simplePos="0" relativeHeight="252348416" behindDoc="0" locked="0" layoutInCell="1" allowOverlap="1" wp14:anchorId="4EF9748D" wp14:editId="52F934B7">
                      <wp:simplePos x="0" y="0"/>
                      <wp:positionH relativeFrom="column">
                        <wp:posOffset>1992338</wp:posOffset>
                      </wp:positionH>
                      <wp:positionV relativeFrom="paragraph">
                        <wp:posOffset>1899432</wp:posOffset>
                      </wp:positionV>
                      <wp:extent cx="1005596" cy="288241"/>
                      <wp:effectExtent l="0" t="0" r="4445" b="0"/>
                      <wp:wrapNone/>
                      <wp:docPr id="40" name="Text Box 40"/>
                      <wp:cNvGraphicFramePr/>
                      <a:graphic xmlns:a="http://schemas.openxmlformats.org/drawingml/2006/main">
                        <a:graphicData uri="http://schemas.microsoft.com/office/word/2010/wordprocessingShape">
                          <wps:wsp>
                            <wps:cNvSpPr txBox="1"/>
                            <wps:spPr>
                              <a:xfrm>
                                <a:off x="0" y="0"/>
                                <a:ext cx="1005596" cy="288241"/>
                              </a:xfrm>
                              <a:prstGeom prst="rect">
                                <a:avLst/>
                              </a:prstGeom>
                              <a:solidFill>
                                <a:sysClr val="window" lastClr="FFFFFF"/>
                              </a:solidFill>
                              <a:ln w="6350">
                                <a:noFill/>
                              </a:ln>
                            </wps:spPr>
                            <wps:txbx>
                              <w:txbxContent>
                                <w:p w14:paraId="6678466F" w14:textId="77777777" w:rsidR="00D67C1E" w:rsidRPr="00226D05" w:rsidRDefault="00B60735" w:rsidP="00D67C1E">
                                  <w:r>
                                    <w:t>Utgångsdatum</w:t>
                                  </w:r>
                                </w:p>
                                <w:p w14:paraId="2F330823" w14:textId="77777777" w:rsidR="00157D3F" w:rsidRPr="00226D05" w:rsidRDefault="00157D3F" w:rsidP="00157D3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4EF9748D" id="Text Box 40" o:spid="_x0000_s1384" type="#_x0000_t202" style="position:absolute;left:0;text-align:left;margin-left:156.9pt;margin-top:149.55pt;width:79.2pt;height:22.7pt;z-index:2523484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ACDrNAIAAGAEAAAOAAAAZHJzL2Uyb0RvYy54bWysVEuP2jAQvlfqf7B8LwksUDbCrCgrqkpo&#10;dyW22rNxHBLJ8bi2IaG/vmMnPLrtqSoHM+MZz+P7ZjJ/aGtFjtK6CjSjw0FKidQC8krvGf3+uv40&#10;o8R5rnOuQEtGT9LRh8XHD/PGZHIEJahcWoJBtMsaw2jpvcmSxIlS1twNwEiNxgJszT2qdp/kljcY&#10;vVbJKE2nSQM2NxaEdA5vHzsjXcT4RSGFfy4KJz1RjGJtPp42nrtwJos5z/aWm7ISfRn8H6qoeaUx&#10;6SXUI/ecHGz1R6i6EhYcFH4goE6gKCohYw/YzTB918225EbGXhAcZy4wuf8XVjwdt+bFEt9+gRYJ&#10;DIA0xmUOL0M/bWHr8I+VErQjhKcLbLL1RIRHaTqZ3E8pEWgbzWajcQyTXF8b6/xXCTUJAqMWaYlo&#10;8ePGecyIrmeXkMyBqvJ1pVRUTm6lLDlyZBCJz6GhRHHn8ZLRdfyFojHEb8+UJg2j07tJGjNpCPE6&#10;P6XR/dpkkHy7a0mVM3o3GZ8h2EF+QmQsdEPjjFhXWP4Gc79wi1OCYODk+2c8CgWYDXqJkhLsz7/d&#10;B38kD62UNDh1jLofB24ltvRNI633w/E4jGlUxpPPI1TsrWV3a9GHegUIyxB3zIgoBn+vzmJhoX7D&#10;BVmGrGjiWmBuRv1ZXPluF3DBhFwuoxMOpuF+o7dGhNCBg0DOa/vGrekZ9Mj9E5znk2fviOx8e5Q7&#10;HHsFxzhy1a9c2JNbPXpdPwyLXwAAAP//AwBQSwMEFAAGAAgAAAAhAKfnTu3jAAAACwEAAA8AAABk&#10;cnMvZG93bnJldi54bWxMj8FOwzAQRO9I/IO1SNyokzRQGuJUCIGgElFLQOLqxksSiNeR7TahX485&#10;wXE0o5k3+WrSPTugdZ0hAfEsAoZUG9VRI+Dt9eHiGpjzkpTsDaGAb3SwKk5PcpkpM9ILHirfsFBC&#10;LpMCWu+HjHNXt6ilm5kBKXgfxmrpg7QNV1aOoVz3PImiK65lR2GhlQPetVh/VXst4H2sHu1mvf7c&#10;Dk/lcXOsyme8L4U4P5tub4B5nPxfGH7xAzoUgWln9qQc6wXM43lA9wKS5TIGFhLpIkmA7YKVppfA&#10;i5z//1D8AAAA//8DAFBLAQItABQABgAIAAAAIQC2gziS/gAAAOEBAAATAAAAAAAAAAAAAAAAAAAA&#10;AABbQ29udGVudF9UeXBlc10ueG1sUEsBAi0AFAAGAAgAAAAhADj9If/WAAAAlAEAAAsAAAAAAAAA&#10;AAAAAAAALwEAAF9yZWxzLy5yZWxzUEsBAi0AFAAGAAgAAAAhAJgAIOs0AgAAYAQAAA4AAAAAAAAA&#10;AAAAAAAALgIAAGRycy9lMm9Eb2MueG1sUEsBAi0AFAAGAAgAAAAhAKfnTu3jAAAACwEAAA8AAAAA&#10;AAAAAAAAAAAAjgQAAGRycy9kb3ducmV2LnhtbFBLBQYAAAAABAAEAPMAAACeBQAAAAA=&#10;" fillcolor="window" stroked="f" strokeweight=".5pt">
                      <v:textbox>
                        <w:txbxContent>
                          <w:p w14:paraId="6678466F" w14:textId="77777777" w:rsidR="00D67C1E" w:rsidRPr="00226D05" w:rsidRDefault="00B60735" w:rsidP="00D67C1E">
                            <w:r>
                              <w:t>Utgångsdatum</w:t>
                            </w:r>
                          </w:p>
                          <w:p w14:paraId="2F330823" w14:textId="77777777" w:rsidR="00157D3F" w:rsidRPr="00226D05" w:rsidRDefault="00157D3F" w:rsidP="00157D3F"/>
                        </w:txbxContent>
                      </v:textbox>
                    </v:shape>
                  </w:pict>
                </mc:Fallback>
              </mc:AlternateContent>
            </w:r>
            <w:r w:rsidRPr="00226D05">
              <w:rPr>
                <w:noProof/>
                <w:sz w:val="20"/>
                <w:lang w:val="en-US"/>
              </w:rPr>
              <w:drawing>
                <wp:inline distT="0" distB="0" distL="0" distR="0" wp14:anchorId="3D68351C" wp14:editId="61CA4AD6">
                  <wp:extent cx="4183184" cy="3891791"/>
                  <wp:effectExtent l="0" t="0" r="8255" b="0"/>
                  <wp:docPr id="307815764" name="Picture 3078157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64" name=""/>
                          <pic:cNvPicPr/>
                        </pic:nvPicPr>
                        <pic:blipFill>
                          <a:blip r:embed="rId38"/>
                          <a:stretch>
                            <a:fillRect/>
                          </a:stretch>
                        </pic:blipFill>
                        <pic:spPr>
                          <a:xfrm>
                            <a:off x="0" y="0"/>
                            <a:ext cx="4204115" cy="3911264"/>
                          </a:xfrm>
                          <a:prstGeom prst="rect">
                            <a:avLst/>
                          </a:prstGeom>
                        </pic:spPr>
                      </pic:pic>
                    </a:graphicData>
                  </a:graphic>
                </wp:inline>
              </w:drawing>
            </w:r>
          </w:p>
        </w:tc>
      </w:tr>
    </w:tbl>
    <w:p w14:paraId="49FC141F" w14:textId="77777777" w:rsidR="00157D3F" w:rsidRDefault="00157D3F" w:rsidP="00157D3F">
      <w:pPr>
        <w:widowControl w:val="0"/>
        <w:tabs>
          <w:tab w:val="clear" w:pos="567"/>
        </w:tabs>
        <w:spacing w:line="240" w:lineRule="auto"/>
        <w:ind w:right="-449"/>
        <w:rPr>
          <w:lang w:val="en-US"/>
        </w:rPr>
      </w:pPr>
    </w:p>
    <w:p w14:paraId="669CB35D" w14:textId="77777777" w:rsidR="00157D3F" w:rsidRPr="0012024C" w:rsidRDefault="00B60735" w:rsidP="00157D3F">
      <w:pPr>
        <w:keepNext/>
        <w:keepLines/>
        <w:tabs>
          <w:tab w:val="clear" w:pos="567"/>
        </w:tabs>
        <w:spacing w:line="240" w:lineRule="auto"/>
        <w:rPr>
          <w:rFonts w:eastAsia="MS Mincho"/>
          <w:b/>
          <w:lang w:val="sv-SE" w:eastAsia="zh-CN"/>
        </w:rPr>
      </w:pPr>
      <w:r w:rsidRPr="0012024C">
        <w:rPr>
          <w:rFonts w:eastAsia="MS Mincho"/>
          <w:b/>
          <w:lang w:val="sv-SE" w:eastAsia="zh-CN"/>
        </w:rPr>
        <w:t>Viktig information du behöver känna till innan du injicerar Xolair</w:t>
      </w:r>
    </w:p>
    <w:p w14:paraId="2499E947" w14:textId="77777777" w:rsidR="00157D3F" w:rsidRPr="0012024C" w:rsidRDefault="00157D3F" w:rsidP="00157D3F">
      <w:pPr>
        <w:keepNext/>
        <w:keepLines/>
        <w:tabs>
          <w:tab w:val="clear" w:pos="567"/>
        </w:tabs>
        <w:spacing w:line="240" w:lineRule="auto"/>
        <w:rPr>
          <w:rFonts w:eastAsia="MS Mincho"/>
          <w:bCs/>
          <w:lang w:val="sv-SE" w:eastAsia="zh-CN"/>
        </w:rPr>
      </w:pPr>
    </w:p>
    <w:p w14:paraId="3F971140" w14:textId="77777777" w:rsidR="00157D3F" w:rsidRPr="0012024C" w:rsidRDefault="00B60735" w:rsidP="00157D3F">
      <w:pPr>
        <w:numPr>
          <w:ilvl w:val="0"/>
          <w:numId w:val="62"/>
        </w:numPr>
        <w:tabs>
          <w:tab w:val="clear" w:pos="567"/>
        </w:tabs>
        <w:spacing w:line="240" w:lineRule="auto"/>
        <w:ind w:left="540" w:hanging="540"/>
        <w:contextualSpacing/>
        <w:rPr>
          <w:rFonts w:eastAsiaTheme="minorHAnsi"/>
          <w:lang w:val="sv-SE"/>
        </w:rPr>
      </w:pPr>
      <w:r w:rsidRPr="0012024C">
        <w:rPr>
          <w:rFonts w:eastAsiaTheme="minorHAnsi"/>
          <w:lang w:val="sv-SE"/>
        </w:rPr>
        <w:t xml:space="preserve">Xolair är endast avsett för subkutan </w:t>
      </w:r>
      <w:r>
        <w:rPr>
          <w:rFonts w:eastAsiaTheme="minorHAnsi"/>
          <w:lang w:val="sv-SE"/>
        </w:rPr>
        <w:t>injektion (injicera direkt i fettlagret under huden).</w:t>
      </w:r>
    </w:p>
    <w:p w14:paraId="217D9087" w14:textId="77777777" w:rsidR="00157D3F" w:rsidRPr="0012024C" w:rsidRDefault="00B60735" w:rsidP="00157D3F">
      <w:pPr>
        <w:numPr>
          <w:ilvl w:val="0"/>
          <w:numId w:val="62"/>
        </w:numPr>
        <w:tabs>
          <w:tab w:val="clear" w:pos="567"/>
        </w:tabs>
        <w:spacing w:line="240" w:lineRule="auto"/>
        <w:ind w:left="540" w:hanging="540"/>
        <w:contextualSpacing/>
        <w:rPr>
          <w:rFonts w:eastAsiaTheme="minorHAnsi"/>
          <w:lang w:val="sv-SE"/>
        </w:rPr>
      </w:pPr>
      <w:r w:rsidRPr="0012024C">
        <w:rPr>
          <w:rFonts w:eastAsiaTheme="minorHAnsi"/>
          <w:bCs/>
          <w:lang w:val="sv-SE"/>
        </w:rPr>
        <w:t>Använd</w:t>
      </w:r>
      <w:r w:rsidRPr="0012024C">
        <w:rPr>
          <w:rFonts w:eastAsiaTheme="minorHAnsi"/>
          <w:b/>
          <w:lang w:val="sv-SE"/>
        </w:rPr>
        <w:t xml:space="preserve"> inte </w:t>
      </w:r>
      <w:r w:rsidRPr="0012024C">
        <w:rPr>
          <w:rFonts w:eastAsiaTheme="minorHAnsi"/>
          <w:bCs/>
          <w:lang w:val="sv-SE"/>
        </w:rPr>
        <w:t>den förfyllda sprutan om förseglingen på ytterkartongen</w:t>
      </w:r>
      <w:r>
        <w:rPr>
          <w:rFonts w:eastAsiaTheme="minorHAnsi"/>
          <w:bCs/>
          <w:lang w:val="sv-SE"/>
        </w:rPr>
        <w:t xml:space="preserve"> eller plasttråget är bruten.</w:t>
      </w:r>
    </w:p>
    <w:p w14:paraId="691E616F" w14:textId="77777777" w:rsidR="00157D3F" w:rsidRPr="0012024C" w:rsidRDefault="00B60735" w:rsidP="00157D3F">
      <w:pPr>
        <w:numPr>
          <w:ilvl w:val="0"/>
          <w:numId w:val="62"/>
        </w:numPr>
        <w:tabs>
          <w:tab w:val="clear" w:pos="567"/>
        </w:tabs>
        <w:spacing w:line="240" w:lineRule="auto"/>
        <w:ind w:left="540" w:hanging="540"/>
        <w:contextualSpacing/>
        <w:rPr>
          <w:rFonts w:eastAsiaTheme="minorHAnsi"/>
          <w:lang w:val="sv-SE"/>
        </w:rPr>
      </w:pPr>
      <w:r w:rsidRPr="0012024C">
        <w:rPr>
          <w:rFonts w:eastAsiaTheme="minorHAnsi"/>
          <w:bCs/>
          <w:lang w:val="sv-SE"/>
        </w:rPr>
        <w:t>Använd</w:t>
      </w:r>
      <w:r w:rsidRPr="0012024C">
        <w:rPr>
          <w:rFonts w:eastAsiaTheme="minorHAnsi"/>
          <w:b/>
          <w:lang w:val="sv-SE"/>
        </w:rPr>
        <w:t xml:space="preserve"> inte</w:t>
      </w:r>
      <w:r w:rsidRPr="0012024C">
        <w:rPr>
          <w:rFonts w:eastAsiaTheme="minorHAnsi"/>
          <w:bCs/>
          <w:lang w:val="sv-SE"/>
        </w:rPr>
        <w:t xml:space="preserve"> den förfyllda sprutan om </w:t>
      </w:r>
      <w:r>
        <w:rPr>
          <w:rFonts w:eastAsiaTheme="minorHAnsi"/>
          <w:bCs/>
          <w:lang w:val="sv-SE"/>
        </w:rPr>
        <w:t>den har tappats på en hård yta eller om den tappats efter att nålskyddet tagits bort.</w:t>
      </w:r>
    </w:p>
    <w:p w14:paraId="4D8CC9B9" w14:textId="77777777" w:rsidR="00157D3F" w:rsidRPr="0012024C" w:rsidRDefault="00B60735" w:rsidP="00157D3F">
      <w:pPr>
        <w:numPr>
          <w:ilvl w:val="0"/>
          <w:numId w:val="62"/>
        </w:numPr>
        <w:tabs>
          <w:tab w:val="clear" w:pos="567"/>
        </w:tabs>
        <w:spacing w:line="240" w:lineRule="auto"/>
        <w:ind w:left="540" w:hanging="540"/>
        <w:contextualSpacing/>
        <w:rPr>
          <w:rFonts w:eastAsiaTheme="minorHAnsi"/>
          <w:lang w:val="sv-SE"/>
        </w:rPr>
      </w:pPr>
      <w:r w:rsidRPr="0012024C">
        <w:rPr>
          <w:rFonts w:eastAsiaTheme="minorHAnsi"/>
          <w:bCs/>
          <w:lang w:val="sv-SE"/>
        </w:rPr>
        <w:t>Injicera</w:t>
      </w:r>
      <w:r w:rsidRPr="0012024C">
        <w:rPr>
          <w:rFonts w:eastAsiaTheme="minorHAnsi"/>
          <w:b/>
          <w:lang w:val="sv-SE"/>
        </w:rPr>
        <w:t xml:space="preserve"> inte</w:t>
      </w:r>
      <w:r w:rsidRPr="0012024C">
        <w:rPr>
          <w:rFonts w:eastAsiaTheme="minorHAnsi"/>
          <w:bCs/>
          <w:lang w:val="sv-SE"/>
        </w:rPr>
        <w:t xml:space="preserve"> om den förfyllda sprutan har förvarats utanför ky</w:t>
      </w:r>
      <w:r>
        <w:rPr>
          <w:rFonts w:eastAsiaTheme="minorHAnsi"/>
          <w:bCs/>
          <w:lang w:val="sv-SE"/>
        </w:rPr>
        <w:t>lskåpet i mer än sammanlagt 48 timmar. Kassera den (se Steg 12) och använd en ny förfylld spruta till din injektion.</w:t>
      </w:r>
    </w:p>
    <w:p w14:paraId="2D23955A" w14:textId="77777777" w:rsidR="00157D3F" w:rsidRPr="0012024C" w:rsidRDefault="00B60735" w:rsidP="00157D3F">
      <w:pPr>
        <w:numPr>
          <w:ilvl w:val="0"/>
          <w:numId w:val="62"/>
        </w:numPr>
        <w:tabs>
          <w:tab w:val="clear" w:pos="567"/>
        </w:tabs>
        <w:spacing w:line="240" w:lineRule="auto"/>
        <w:ind w:left="540" w:hanging="540"/>
        <w:contextualSpacing/>
        <w:rPr>
          <w:rFonts w:eastAsiaTheme="minorHAnsi"/>
          <w:lang w:val="sv-SE"/>
        </w:rPr>
      </w:pPr>
      <w:r w:rsidRPr="0012024C">
        <w:rPr>
          <w:rFonts w:eastAsiaTheme="minorHAnsi"/>
          <w:lang w:val="sv-SE"/>
        </w:rPr>
        <w:t>Den förfylla sprutan har ett s</w:t>
      </w:r>
      <w:r w:rsidRPr="00731C5C">
        <w:rPr>
          <w:rFonts w:eastAsiaTheme="minorHAnsi"/>
          <w:lang w:val="sv-SE"/>
        </w:rPr>
        <w:t>äkerhetsskydd</w:t>
      </w:r>
      <w:r>
        <w:rPr>
          <w:rFonts w:eastAsiaTheme="minorHAnsi"/>
          <w:lang w:val="sv-SE"/>
        </w:rPr>
        <w:t xml:space="preserve"> som aktiveras för att täcka nålen efter injektion. Säkerhetsskyddet hjälper till att förhindra nålsticksskador hos den person som hanterar den förfyllda sprutan efter injektionen.</w:t>
      </w:r>
    </w:p>
    <w:p w14:paraId="49255AB0" w14:textId="77777777" w:rsidR="00157D3F" w:rsidRPr="0012024C" w:rsidRDefault="00B60735" w:rsidP="00157D3F">
      <w:pPr>
        <w:numPr>
          <w:ilvl w:val="0"/>
          <w:numId w:val="62"/>
        </w:numPr>
        <w:tabs>
          <w:tab w:val="clear" w:pos="567"/>
        </w:tabs>
        <w:spacing w:line="240" w:lineRule="auto"/>
        <w:ind w:left="540" w:hanging="540"/>
        <w:contextualSpacing/>
        <w:rPr>
          <w:rFonts w:eastAsiaTheme="minorHAnsi"/>
          <w:bCs/>
          <w:lang w:val="sv-SE"/>
        </w:rPr>
      </w:pPr>
      <w:r w:rsidRPr="0012024C">
        <w:rPr>
          <w:rFonts w:eastAsiaTheme="minorHAnsi"/>
          <w:bCs/>
          <w:lang w:val="sv-SE"/>
        </w:rPr>
        <w:t>Återanvänd</w:t>
      </w:r>
      <w:r w:rsidRPr="005554A1">
        <w:rPr>
          <w:rFonts w:eastAsiaTheme="minorHAnsi"/>
          <w:b/>
          <w:lang w:val="sv-SE"/>
        </w:rPr>
        <w:t xml:space="preserve"> </w:t>
      </w:r>
      <w:r>
        <w:rPr>
          <w:rFonts w:eastAsiaTheme="minorHAnsi"/>
          <w:b/>
          <w:lang w:val="sv-SE"/>
        </w:rPr>
        <w:t xml:space="preserve">inte </w:t>
      </w:r>
      <w:r w:rsidRPr="0012024C">
        <w:rPr>
          <w:rFonts w:eastAsiaTheme="minorHAnsi"/>
          <w:bCs/>
          <w:lang w:val="sv-SE"/>
        </w:rPr>
        <w:t>och ta</w:t>
      </w:r>
      <w:r w:rsidRPr="0012024C">
        <w:rPr>
          <w:rFonts w:eastAsiaTheme="minorHAnsi"/>
          <w:b/>
          <w:lang w:val="sv-SE"/>
        </w:rPr>
        <w:t xml:space="preserve"> inte </w:t>
      </w:r>
      <w:r w:rsidRPr="0012024C">
        <w:rPr>
          <w:rFonts w:eastAsiaTheme="minorHAnsi"/>
          <w:bCs/>
          <w:lang w:val="sv-SE"/>
        </w:rPr>
        <w:t>isär den förfyllda sprutan.</w:t>
      </w:r>
    </w:p>
    <w:p w14:paraId="3914E63C" w14:textId="77777777" w:rsidR="00157D3F" w:rsidRPr="0012024C" w:rsidRDefault="00B60735" w:rsidP="00157D3F">
      <w:pPr>
        <w:numPr>
          <w:ilvl w:val="0"/>
          <w:numId w:val="62"/>
        </w:numPr>
        <w:tabs>
          <w:tab w:val="clear" w:pos="567"/>
        </w:tabs>
        <w:spacing w:line="240" w:lineRule="auto"/>
        <w:ind w:left="540" w:hanging="540"/>
        <w:contextualSpacing/>
        <w:rPr>
          <w:rFonts w:eastAsiaTheme="minorHAnsi"/>
          <w:bCs/>
          <w:lang w:val="sv-SE"/>
        </w:rPr>
      </w:pPr>
      <w:r w:rsidRPr="0012024C">
        <w:rPr>
          <w:rFonts w:eastAsiaTheme="minorHAnsi"/>
          <w:bCs/>
          <w:lang w:val="sv-SE"/>
        </w:rPr>
        <w:t>Dra</w:t>
      </w:r>
      <w:r w:rsidRPr="0012024C">
        <w:rPr>
          <w:rFonts w:eastAsiaTheme="minorHAnsi"/>
          <w:b/>
          <w:lang w:val="sv-SE"/>
        </w:rPr>
        <w:t xml:space="preserve"> inte </w:t>
      </w:r>
      <w:r w:rsidRPr="0012024C">
        <w:rPr>
          <w:rFonts w:eastAsiaTheme="minorHAnsi"/>
          <w:bCs/>
          <w:lang w:val="sv-SE"/>
        </w:rPr>
        <w:t>tillbaka kolven.</w:t>
      </w:r>
    </w:p>
    <w:p w14:paraId="71D14C88" w14:textId="77777777" w:rsidR="00157D3F" w:rsidRPr="0012024C" w:rsidRDefault="00157D3F" w:rsidP="00157D3F">
      <w:pPr>
        <w:tabs>
          <w:tab w:val="clear" w:pos="567"/>
        </w:tabs>
        <w:spacing w:line="240" w:lineRule="auto"/>
        <w:rPr>
          <w:rFonts w:eastAsiaTheme="minorHAnsi"/>
          <w:bCs/>
          <w:lang w:val="sv-SE"/>
        </w:rPr>
      </w:pPr>
    </w:p>
    <w:p w14:paraId="0571FB37" w14:textId="77777777" w:rsidR="00157D3F" w:rsidRDefault="00B60735" w:rsidP="00157D3F">
      <w:pPr>
        <w:keepNext/>
        <w:keepLines/>
        <w:tabs>
          <w:tab w:val="clear" w:pos="567"/>
        </w:tabs>
        <w:spacing w:line="240" w:lineRule="auto"/>
        <w:rPr>
          <w:rFonts w:eastAsia="MS Mincho"/>
          <w:b/>
          <w:lang w:val="en-US" w:eastAsia="zh-CN"/>
        </w:rPr>
      </w:pPr>
      <w:r>
        <w:rPr>
          <w:rFonts w:eastAsia="MS Mincho"/>
          <w:b/>
          <w:lang w:val="en-US" w:eastAsia="zh-CN"/>
        </w:rPr>
        <w:lastRenderedPageBreak/>
        <w:t>Förvaring av Xolair</w:t>
      </w:r>
    </w:p>
    <w:p w14:paraId="00BF1F90" w14:textId="77777777" w:rsidR="00157D3F" w:rsidRPr="00051474" w:rsidRDefault="00157D3F" w:rsidP="00157D3F">
      <w:pPr>
        <w:keepNext/>
        <w:keepLines/>
        <w:tabs>
          <w:tab w:val="clear" w:pos="567"/>
        </w:tabs>
        <w:spacing w:line="240" w:lineRule="auto"/>
        <w:rPr>
          <w:rFonts w:eastAsia="MS Mincho"/>
          <w:bCs/>
          <w:lang w:eastAsia="zh-CN"/>
        </w:rPr>
      </w:pPr>
    </w:p>
    <w:p w14:paraId="3F2A7BBA" w14:textId="77777777" w:rsidR="00157D3F" w:rsidRPr="0012024C" w:rsidRDefault="00B60735" w:rsidP="00157D3F">
      <w:pPr>
        <w:numPr>
          <w:ilvl w:val="0"/>
          <w:numId w:val="63"/>
        </w:numPr>
        <w:tabs>
          <w:tab w:val="clear" w:pos="567"/>
        </w:tabs>
        <w:spacing w:line="240" w:lineRule="auto"/>
        <w:ind w:left="540" w:hanging="540"/>
        <w:contextualSpacing/>
        <w:rPr>
          <w:rFonts w:eastAsiaTheme="minorHAnsi"/>
          <w:bCs/>
          <w:lang w:val="sv-SE"/>
        </w:rPr>
      </w:pPr>
      <w:r w:rsidRPr="00DC2BA7">
        <w:rPr>
          <w:color w:val="000000"/>
          <w:lang w:val="sv-SE"/>
        </w:rPr>
        <w:t>Förvaras i kylskåp (2</w:t>
      </w:r>
      <w:r w:rsidRPr="00DC2BA7">
        <w:rPr>
          <w:rFonts w:ascii="Symbol" w:hAnsi="Symbol"/>
          <w:color w:val="000000"/>
          <w:lang w:val="sv-SE"/>
        </w:rPr>
        <w:sym w:font="Symbol" w:char="F0B0"/>
      </w:r>
      <w:r w:rsidRPr="00DC2BA7">
        <w:rPr>
          <w:color w:val="000000"/>
          <w:lang w:val="sv-SE"/>
        </w:rPr>
        <w:t>C – 8</w:t>
      </w:r>
      <w:r w:rsidRPr="00DC2BA7">
        <w:rPr>
          <w:rFonts w:ascii="Symbol" w:hAnsi="Symbol"/>
          <w:color w:val="000000"/>
          <w:lang w:val="sv-SE"/>
        </w:rPr>
        <w:sym w:font="Symbol" w:char="F0B0"/>
      </w:r>
      <w:r w:rsidRPr="00DC2BA7">
        <w:rPr>
          <w:color w:val="000000"/>
          <w:lang w:val="sv-SE"/>
        </w:rPr>
        <w:t>C</w:t>
      </w:r>
      <w:r>
        <w:rPr>
          <w:color w:val="000000"/>
          <w:lang w:val="sv-SE"/>
        </w:rPr>
        <w:t>)</w:t>
      </w:r>
      <w:r w:rsidRPr="0012024C">
        <w:rPr>
          <w:rFonts w:eastAsiaTheme="minorHAnsi"/>
          <w:lang w:val="sv-SE"/>
        </w:rPr>
        <w:t xml:space="preserve">. </w:t>
      </w:r>
      <w:r w:rsidRPr="00547787">
        <w:rPr>
          <w:rFonts w:eastAsiaTheme="minorHAnsi"/>
          <w:lang w:val="sv-SE"/>
        </w:rPr>
        <w:t>Förpackningen med förfylld spruta kan förvaras</w:t>
      </w:r>
      <w:r w:rsidRPr="0012024C">
        <w:rPr>
          <w:rFonts w:eastAsiaTheme="minorHAnsi"/>
          <w:lang w:val="sv-SE"/>
        </w:rPr>
        <w:t xml:space="preserve"> under sammanlagt 48 timmar vid rumstemperatur </w:t>
      </w:r>
      <w:r w:rsidRPr="002D7D65">
        <w:rPr>
          <w:rFonts w:eastAsiaTheme="minorHAnsi"/>
          <w:lang w:val="sv-SE"/>
        </w:rPr>
        <w:t>(25°C</w:t>
      </w:r>
      <w:r>
        <w:rPr>
          <w:rFonts w:eastAsiaTheme="minorHAnsi"/>
          <w:lang w:val="sv-SE"/>
        </w:rPr>
        <w:t>) före användning.</w:t>
      </w:r>
    </w:p>
    <w:p w14:paraId="5BD9730D" w14:textId="77777777" w:rsidR="00157D3F" w:rsidRPr="008F689C" w:rsidRDefault="00B60735" w:rsidP="00157D3F">
      <w:pPr>
        <w:numPr>
          <w:ilvl w:val="0"/>
          <w:numId w:val="63"/>
        </w:numPr>
        <w:tabs>
          <w:tab w:val="clear" w:pos="567"/>
        </w:tabs>
        <w:spacing w:line="240" w:lineRule="auto"/>
        <w:ind w:left="540" w:hanging="540"/>
        <w:contextualSpacing/>
        <w:rPr>
          <w:rFonts w:eastAsiaTheme="minorHAnsi"/>
          <w:bCs/>
          <w:lang w:val="en-US"/>
        </w:rPr>
      </w:pPr>
      <w:r w:rsidRPr="009F3540">
        <w:rPr>
          <w:rFonts w:eastAsiaTheme="minorHAnsi"/>
          <w:lang w:val="en-US"/>
        </w:rPr>
        <w:t>Får</w:t>
      </w:r>
      <w:r w:rsidRPr="0012024C">
        <w:rPr>
          <w:rFonts w:eastAsiaTheme="minorHAnsi"/>
          <w:b/>
          <w:bCs/>
          <w:lang w:val="en-US"/>
        </w:rPr>
        <w:t xml:space="preserve"> ej</w:t>
      </w:r>
      <w:r>
        <w:rPr>
          <w:rFonts w:eastAsiaTheme="minorHAnsi"/>
          <w:lang w:val="en-US"/>
        </w:rPr>
        <w:t xml:space="preserve"> frysas.</w:t>
      </w:r>
    </w:p>
    <w:p w14:paraId="401F8EEB" w14:textId="77777777" w:rsidR="00157D3F" w:rsidRPr="0012024C" w:rsidRDefault="00B60735" w:rsidP="00157D3F">
      <w:pPr>
        <w:numPr>
          <w:ilvl w:val="0"/>
          <w:numId w:val="63"/>
        </w:numPr>
        <w:tabs>
          <w:tab w:val="clear" w:pos="567"/>
        </w:tabs>
        <w:spacing w:line="240" w:lineRule="auto"/>
        <w:ind w:left="540" w:hanging="540"/>
        <w:contextualSpacing/>
        <w:rPr>
          <w:rFonts w:eastAsiaTheme="minorHAnsi"/>
          <w:lang w:val="sv-SE"/>
        </w:rPr>
      </w:pPr>
      <w:r w:rsidRPr="0012024C">
        <w:rPr>
          <w:rFonts w:eastAsiaTheme="minorHAnsi"/>
          <w:lang w:val="sv-SE"/>
        </w:rPr>
        <w:t>Förvara den förfyllda sprutan i originalförpackningen</w:t>
      </w:r>
      <w:r>
        <w:rPr>
          <w:rFonts w:eastAsiaTheme="minorHAnsi"/>
          <w:lang w:val="sv-SE"/>
        </w:rPr>
        <w:t xml:space="preserve"> i skydd mot ljus</w:t>
      </w:r>
      <w:r w:rsidRPr="0012024C">
        <w:rPr>
          <w:rFonts w:eastAsiaTheme="minorHAnsi"/>
          <w:lang w:val="sv-SE"/>
        </w:rPr>
        <w:t xml:space="preserve"> tills den ska användas.</w:t>
      </w:r>
    </w:p>
    <w:p w14:paraId="15BA9501" w14:textId="77777777" w:rsidR="00157D3F" w:rsidRPr="00DC2BA7" w:rsidRDefault="00B60735" w:rsidP="00157D3F">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Förvara de</w:t>
      </w:r>
      <w:r>
        <w:rPr>
          <w:color w:val="000000"/>
          <w:sz w:val="22"/>
          <w:lang w:val="sv-SE"/>
        </w:rPr>
        <w:t>n förfyllda sprutan</w:t>
      </w:r>
      <w:r w:rsidRPr="00DC2BA7">
        <w:rPr>
          <w:color w:val="000000"/>
          <w:sz w:val="22"/>
          <w:lang w:val="sv-SE"/>
        </w:rPr>
        <w:t xml:space="preserve"> utom syn- och räckhåll för barn.</w:t>
      </w:r>
    </w:p>
    <w:p w14:paraId="31F313B7" w14:textId="77777777" w:rsidR="00157D3F" w:rsidRPr="0012024C" w:rsidRDefault="00157D3F" w:rsidP="00157D3F">
      <w:pPr>
        <w:tabs>
          <w:tab w:val="clear" w:pos="567"/>
        </w:tabs>
        <w:spacing w:line="240" w:lineRule="auto"/>
        <w:rPr>
          <w:rFonts w:eastAsiaTheme="minorHAnsi"/>
          <w:lang w:val="sv-SE"/>
        </w:rPr>
      </w:pPr>
    </w:p>
    <w:p w14:paraId="554830D7" w14:textId="77777777" w:rsidR="00157D3F" w:rsidRPr="0012024C" w:rsidRDefault="00B60735" w:rsidP="00157D3F">
      <w:pPr>
        <w:keepNext/>
        <w:keepLines/>
        <w:tabs>
          <w:tab w:val="clear" w:pos="567"/>
        </w:tabs>
        <w:spacing w:line="240" w:lineRule="auto"/>
        <w:rPr>
          <w:rFonts w:eastAsia="MS Mincho"/>
          <w:b/>
          <w:lang w:val="sv-SE" w:eastAsia="zh-CN"/>
        </w:rPr>
      </w:pPr>
      <w:r w:rsidRPr="0012024C">
        <w:rPr>
          <w:rFonts w:eastAsia="MS Mincho"/>
          <w:b/>
          <w:lang w:val="sv-SE" w:eastAsia="zh-CN"/>
        </w:rPr>
        <w:t>DOSERINGSTABELL</w:t>
      </w:r>
    </w:p>
    <w:p w14:paraId="4D868E62" w14:textId="77777777" w:rsidR="00157D3F" w:rsidRPr="0012024C" w:rsidRDefault="00157D3F" w:rsidP="00157D3F">
      <w:pPr>
        <w:keepNext/>
        <w:keepLines/>
        <w:tabs>
          <w:tab w:val="clear" w:pos="567"/>
        </w:tabs>
        <w:spacing w:line="240" w:lineRule="auto"/>
        <w:rPr>
          <w:rFonts w:eastAsia="MS Mincho"/>
          <w:bCs/>
          <w:lang w:val="sv-SE" w:eastAsia="zh-CN"/>
        </w:rPr>
      </w:pPr>
    </w:p>
    <w:p w14:paraId="3E111D1E" w14:textId="77777777" w:rsidR="00157D3F" w:rsidRDefault="00B60735" w:rsidP="00157D3F">
      <w:pPr>
        <w:tabs>
          <w:tab w:val="clear" w:pos="567"/>
        </w:tabs>
        <w:spacing w:line="240" w:lineRule="auto"/>
        <w:rPr>
          <w:rFonts w:eastAsiaTheme="minorHAnsi"/>
          <w:lang w:val="sv-SE"/>
        </w:rPr>
      </w:pPr>
      <w:r w:rsidRPr="0012024C">
        <w:rPr>
          <w:rFonts w:eastAsiaTheme="minorHAnsi"/>
          <w:lang w:val="sv-SE"/>
        </w:rPr>
        <w:t>Xolair förfyllda sprutor finns tillgänglig</w:t>
      </w:r>
      <w:r>
        <w:rPr>
          <w:rFonts w:eastAsiaTheme="minorHAnsi"/>
          <w:lang w:val="sv-SE"/>
        </w:rPr>
        <w:t>a</w:t>
      </w:r>
      <w:r w:rsidRPr="0012024C">
        <w:rPr>
          <w:rFonts w:eastAsiaTheme="minorHAnsi"/>
          <w:lang w:val="sv-SE"/>
        </w:rPr>
        <w:t xml:space="preserve"> i </w:t>
      </w:r>
      <w:r>
        <w:rPr>
          <w:rFonts w:eastAsiaTheme="minorHAnsi"/>
          <w:lang w:val="sv-SE"/>
        </w:rPr>
        <w:t>3 styrkor (en förfylld spruta per förpackning). Dessa instruktioner ska användas för alla 3 styrkor.</w:t>
      </w:r>
    </w:p>
    <w:p w14:paraId="3196E7BC" w14:textId="77777777" w:rsidR="00157D3F" w:rsidRPr="0012024C" w:rsidRDefault="00B60735" w:rsidP="00157D3F">
      <w:pPr>
        <w:tabs>
          <w:tab w:val="clear" w:pos="567"/>
        </w:tabs>
        <w:spacing w:line="240" w:lineRule="auto"/>
        <w:rPr>
          <w:rFonts w:eastAsiaTheme="minorHAnsi"/>
          <w:lang w:val="sv-SE"/>
        </w:rPr>
      </w:pPr>
      <w:r>
        <w:rPr>
          <w:rFonts w:eastAsiaTheme="minorHAnsi"/>
          <w:lang w:val="sv-SE"/>
        </w:rPr>
        <w:t>Beroende på vilken dos din läkare har ordinerat kan du behöva välja en eller flera förfyllda sprutor och injicera innehållet i samtliga för att få fullständig dos. Doseringstabellen nedan visar vilken kombination av förfyllda sprutor som behövs för att få fullständig dos.</w:t>
      </w:r>
    </w:p>
    <w:p w14:paraId="0544D6FD" w14:textId="77777777" w:rsidR="00157D3F" w:rsidRPr="0012024C" w:rsidRDefault="00157D3F" w:rsidP="00157D3F">
      <w:pPr>
        <w:tabs>
          <w:tab w:val="clear" w:pos="567"/>
        </w:tabs>
        <w:spacing w:line="240" w:lineRule="auto"/>
        <w:rPr>
          <w:rFonts w:eastAsiaTheme="minorHAnsi"/>
          <w:lang w:val="sv-SE"/>
        </w:rPr>
      </w:pPr>
    </w:p>
    <w:tbl>
      <w:tblPr>
        <w:tblStyle w:val="TableGrid2"/>
        <w:tblW w:w="0" w:type="auto"/>
        <w:tblLook w:val="04A0" w:firstRow="1" w:lastRow="0" w:firstColumn="1" w:lastColumn="0" w:noHBand="0" w:noVBand="1"/>
      </w:tblPr>
      <w:tblGrid>
        <w:gridCol w:w="975"/>
        <w:gridCol w:w="8086"/>
      </w:tblGrid>
      <w:tr w:rsidR="00211724" w:rsidRPr="00410B74" w14:paraId="31B8F285" w14:textId="77777777" w:rsidTr="0012024C">
        <w:tc>
          <w:tcPr>
            <w:tcW w:w="975" w:type="dxa"/>
          </w:tcPr>
          <w:p w14:paraId="3CF86A86" w14:textId="77777777" w:rsidR="00157D3F" w:rsidRPr="008F689C" w:rsidRDefault="00B60735" w:rsidP="0012024C">
            <w:pPr>
              <w:tabs>
                <w:tab w:val="clear" w:pos="567"/>
              </w:tabs>
              <w:spacing w:line="240" w:lineRule="auto"/>
              <w:rPr>
                <w:rFonts w:ascii="Times New Roman" w:hAnsi="Times New Roman" w:cs="Times New Roman"/>
                <w:lang w:val="en-US"/>
              </w:rPr>
            </w:pPr>
            <w:r w:rsidRPr="008F689C">
              <w:rPr>
                <w:noProof/>
                <w:lang w:val="en-US"/>
              </w:rPr>
              <w:drawing>
                <wp:inline distT="0" distB="0" distL="0" distR="0" wp14:anchorId="28A5E184" wp14:editId="1D50C88C">
                  <wp:extent cx="341688" cy="537011"/>
                  <wp:effectExtent l="0" t="0" r="1270" b="0"/>
                  <wp:docPr id="307815765" name="Picture 307815765" descr="C:\Users\oLSENRI1\Downloads\parent child.jpg"/>
                  <wp:cNvGraphicFramePr/>
                  <a:graphic xmlns:a="http://schemas.openxmlformats.org/drawingml/2006/main">
                    <a:graphicData uri="http://schemas.openxmlformats.org/drawingml/2006/picture">
                      <pic:pic xmlns:pic="http://schemas.openxmlformats.org/drawingml/2006/picture">
                        <pic:nvPicPr>
                          <pic:cNvPr id="307815765" name="Picture 18" descr="C:\Users\oLSENRI1\Downloads\parent child.jpg"/>
                          <pic:cNvPicPr/>
                        </pic:nvPicPr>
                        <pic:blipFill>
                          <a:blip r:embed="rId39" cstate="print">
                            <a:extLst>
                              <a:ext uri="{28A0092B-C50C-407E-A947-70E740481C1C}">
                                <a14:useLocalDpi xmlns:a14="http://schemas.microsoft.com/office/drawing/2010/main" val="0"/>
                              </a:ext>
                            </a:extLst>
                          </a:blip>
                          <a:stretch>
                            <a:fillRect/>
                          </a:stretch>
                        </pic:blipFill>
                        <pic:spPr bwMode="auto">
                          <a:xfrm>
                            <a:off x="0" y="0"/>
                            <a:ext cx="360137" cy="566007"/>
                          </a:xfrm>
                          <a:prstGeom prst="rect">
                            <a:avLst/>
                          </a:prstGeom>
                          <a:noFill/>
                          <a:ln>
                            <a:noFill/>
                          </a:ln>
                        </pic:spPr>
                      </pic:pic>
                    </a:graphicData>
                  </a:graphic>
                </wp:inline>
              </w:drawing>
            </w:r>
          </w:p>
        </w:tc>
        <w:tc>
          <w:tcPr>
            <w:tcW w:w="8086" w:type="dxa"/>
          </w:tcPr>
          <w:p w14:paraId="211B5C84" w14:textId="77777777" w:rsidR="00157D3F" w:rsidRPr="0012024C" w:rsidRDefault="00B60735" w:rsidP="0012024C">
            <w:pPr>
              <w:tabs>
                <w:tab w:val="clear" w:pos="567"/>
              </w:tabs>
              <w:spacing w:line="240" w:lineRule="auto"/>
              <w:rPr>
                <w:rFonts w:ascii="Times New Roman" w:hAnsi="Times New Roman" w:cs="Times New Roman"/>
                <w:lang w:val="sv-SE"/>
              </w:rPr>
            </w:pPr>
            <w:r w:rsidRPr="0012024C">
              <w:rPr>
                <w:rFonts w:ascii="Times New Roman" w:hAnsi="Times New Roman" w:cs="Times New Roman"/>
                <w:b/>
                <w:lang w:val="sv-SE"/>
              </w:rPr>
              <w:t>Viktigt:</w:t>
            </w:r>
            <w:r w:rsidRPr="0012024C">
              <w:rPr>
                <w:rFonts w:ascii="Times New Roman" w:hAnsi="Times New Roman" w:cs="Times New Roman"/>
                <w:lang w:val="sv-SE"/>
              </w:rPr>
              <w:t xml:space="preserve"> Om dosen är avsedd för barn under 12 år rekommenderas</w:t>
            </w:r>
            <w:r>
              <w:rPr>
                <w:rFonts w:ascii="Times New Roman" w:hAnsi="Times New Roman" w:cs="Times New Roman"/>
                <w:lang w:val="sv-SE"/>
              </w:rPr>
              <w:t xml:space="preserve"> </w:t>
            </w:r>
            <w:r w:rsidRPr="0012024C">
              <w:rPr>
                <w:rFonts w:ascii="Times New Roman" w:hAnsi="Times New Roman" w:cs="Times New Roman"/>
                <w:lang w:val="sv-SE"/>
              </w:rPr>
              <w:t>använd</w:t>
            </w:r>
            <w:r>
              <w:rPr>
                <w:rFonts w:ascii="Times New Roman" w:hAnsi="Times New Roman" w:cs="Times New Roman"/>
                <w:lang w:val="sv-SE"/>
              </w:rPr>
              <w:t>ning av</w:t>
            </w:r>
            <w:r w:rsidRPr="0012024C">
              <w:rPr>
                <w:rFonts w:ascii="Times New Roman" w:hAnsi="Times New Roman" w:cs="Times New Roman"/>
                <w:lang w:val="sv-SE"/>
              </w:rPr>
              <w:t xml:space="preserve"> enbart blå (75 mg) </w:t>
            </w:r>
            <w:r w:rsidRPr="009F3540">
              <w:rPr>
                <w:rFonts w:ascii="Times New Roman" w:hAnsi="Times New Roman" w:cs="Times New Roman"/>
                <w:lang w:val="sv-SE"/>
              </w:rPr>
              <w:t xml:space="preserve">och lila (150 mg) förfyllda sprutor. </w:t>
            </w:r>
            <w:r>
              <w:rPr>
                <w:rFonts w:ascii="Times New Roman" w:hAnsi="Times New Roman" w:cs="Times New Roman"/>
                <w:lang w:val="sv-SE"/>
              </w:rPr>
              <w:t>F</w:t>
            </w:r>
            <w:r w:rsidRPr="009F3540">
              <w:rPr>
                <w:rFonts w:ascii="Times New Roman" w:hAnsi="Times New Roman" w:cs="Times New Roman"/>
                <w:lang w:val="sv-SE"/>
              </w:rPr>
              <w:t>ör rekommenderad kombination av förfyllda sprutor för barn under 12 år</w:t>
            </w:r>
            <w:r>
              <w:rPr>
                <w:rFonts w:ascii="Times New Roman" w:hAnsi="Times New Roman" w:cs="Times New Roman"/>
                <w:lang w:val="sv-SE"/>
              </w:rPr>
              <w:t>, se doseringstabell nedan</w:t>
            </w:r>
            <w:r w:rsidRPr="009F3540">
              <w:rPr>
                <w:rFonts w:ascii="Times New Roman" w:hAnsi="Times New Roman" w:cs="Times New Roman"/>
                <w:lang w:val="sv-SE"/>
              </w:rPr>
              <w:t>.</w:t>
            </w:r>
          </w:p>
        </w:tc>
      </w:tr>
    </w:tbl>
    <w:p w14:paraId="1F3CA57F" w14:textId="77777777" w:rsidR="00157D3F" w:rsidRPr="0012024C" w:rsidRDefault="00157D3F" w:rsidP="00157D3F">
      <w:pPr>
        <w:tabs>
          <w:tab w:val="clear" w:pos="567"/>
        </w:tabs>
        <w:spacing w:line="240" w:lineRule="auto"/>
        <w:rPr>
          <w:rFonts w:eastAsiaTheme="minorHAnsi"/>
          <w:lang w:val="sv-SE"/>
        </w:rPr>
      </w:pPr>
    </w:p>
    <w:p w14:paraId="74A5B00E" w14:textId="77777777" w:rsidR="00157D3F" w:rsidRPr="0012024C" w:rsidRDefault="00B60735" w:rsidP="00157D3F">
      <w:pPr>
        <w:tabs>
          <w:tab w:val="clear" w:pos="567"/>
        </w:tabs>
        <w:spacing w:line="240" w:lineRule="auto"/>
        <w:rPr>
          <w:rFonts w:eastAsiaTheme="minorHAnsi"/>
          <w:lang w:val="sv-SE"/>
        </w:rPr>
      </w:pPr>
      <w:r w:rsidRPr="0012024C">
        <w:rPr>
          <w:rFonts w:eastAsiaTheme="minorHAnsi"/>
          <w:lang w:val="sv-SE"/>
        </w:rPr>
        <w:t>Kontakta din läkare om du har frågor om doseringstabellen.</w:t>
      </w:r>
    </w:p>
    <w:p w14:paraId="13600EC3" w14:textId="77777777" w:rsidR="00157D3F" w:rsidRPr="0012024C" w:rsidRDefault="00157D3F" w:rsidP="00157D3F">
      <w:pPr>
        <w:tabs>
          <w:tab w:val="clear" w:pos="567"/>
        </w:tabs>
        <w:spacing w:line="240" w:lineRule="auto"/>
        <w:rPr>
          <w:rFonts w:eastAsiaTheme="minorHAnsi"/>
          <w:lang w:val="sv-SE"/>
        </w:rPr>
      </w:pPr>
    </w:p>
    <w:tbl>
      <w:tblPr>
        <w:tblStyle w:val="TableGrid3"/>
        <w:tblW w:w="0" w:type="auto"/>
        <w:jc w:val="center"/>
        <w:tblLook w:val="04A0" w:firstRow="1" w:lastRow="0" w:firstColumn="1" w:lastColumn="0" w:noHBand="0" w:noVBand="1"/>
      </w:tblPr>
      <w:tblGrid>
        <w:gridCol w:w="9061"/>
      </w:tblGrid>
      <w:tr w:rsidR="00211724" w14:paraId="4561ABFE" w14:textId="77777777" w:rsidTr="0012024C">
        <w:trPr>
          <w:jc w:val="center"/>
        </w:trPr>
        <w:tc>
          <w:tcPr>
            <w:tcW w:w="9061" w:type="dxa"/>
          </w:tcPr>
          <w:p w14:paraId="6723041D" w14:textId="77777777" w:rsidR="00157D3F" w:rsidRPr="00226D05" w:rsidRDefault="00B60735" w:rsidP="0012024C">
            <w:pPr>
              <w:tabs>
                <w:tab w:val="clear" w:pos="567"/>
              </w:tabs>
              <w:spacing w:before="120" w:after="120" w:line="240" w:lineRule="auto"/>
              <w:jc w:val="both"/>
              <w:rPr>
                <w:sz w:val="24"/>
                <w:szCs w:val="24"/>
                <w:lang w:val="en-US"/>
              </w:rPr>
            </w:pPr>
            <w:r w:rsidRPr="00226D05">
              <w:rPr>
                <w:noProof/>
                <w:sz w:val="20"/>
                <w:lang w:val="en-US"/>
              </w:rPr>
              <w:lastRenderedPageBreak/>
              <mc:AlternateContent>
                <mc:Choice Requires="wps">
                  <w:drawing>
                    <wp:anchor distT="0" distB="0" distL="114300" distR="114300" simplePos="0" relativeHeight="252422144" behindDoc="0" locked="0" layoutInCell="1" allowOverlap="1" wp14:anchorId="091EFEC8" wp14:editId="0520FD86">
                      <wp:simplePos x="0" y="0"/>
                      <wp:positionH relativeFrom="column">
                        <wp:posOffset>2152650</wp:posOffset>
                      </wp:positionH>
                      <wp:positionV relativeFrom="paragraph">
                        <wp:posOffset>4813935</wp:posOffset>
                      </wp:positionV>
                      <wp:extent cx="1308100" cy="300942"/>
                      <wp:effectExtent l="0" t="0" r="25400" b="23495"/>
                      <wp:wrapNone/>
                      <wp:docPr id="54" name="Text Box 54"/>
                      <wp:cNvGraphicFramePr/>
                      <a:graphic xmlns:a="http://schemas.openxmlformats.org/drawingml/2006/main">
                        <a:graphicData uri="http://schemas.microsoft.com/office/word/2010/wordprocessingShape">
                          <wps:wsp>
                            <wps:cNvSpPr txBox="1"/>
                            <wps:spPr>
                              <a:xfrm>
                                <a:off x="0" y="0"/>
                                <a:ext cx="1308100" cy="300942"/>
                              </a:xfrm>
                              <a:prstGeom prst="rect">
                                <a:avLst/>
                              </a:prstGeom>
                              <a:solidFill>
                                <a:sysClr val="window" lastClr="FFFFFF"/>
                              </a:solidFill>
                              <a:ln w="6350">
                                <a:solidFill>
                                  <a:sysClr val="window" lastClr="FFFFFF"/>
                                </a:solidFill>
                              </a:ln>
                            </wps:spPr>
                            <wps:txbx>
                              <w:txbxContent>
                                <w:p w14:paraId="28F7EF87" w14:textId="77777777" w:rsidR="00747AEE" w:rsidRDefault="00B60735" w:rsidP="00747AEE">
                                  <w:pPr>
                                    <w:jc w:val="center"/>
                                  </w:pPr>
                                  <w:r>
                                    <w:t>1 blå + 2 lila</w:t>
                                  </w:r>
                                </w:p>
                                <w:p w14:paraId="4AACE496"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091EFEC8" id="Text Box 54" o:spid="_x0000_s1385" type="#_x0000_t202" style="position:absolute;left:0;text-align:left;margin-left:169.5pt;margin-top:379.05pt;width:103pt;height:23.7pt;z-index:25242214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41MuMwIAAJkEAAAOAAAAZHJzL2Uyb0RvYy54bWysVEtv2zAMvg/YfxB0X+y8utaIU2QpMgwI&#10;2gLp0LMiy7EAWdQkJXb260fJzqPdTsVyUEiR4uPjR8/u21qRg7BOgs7pcJBSIjSHQupdTn++rL7c&#10;UuI80wVToEVOj8LR+/nnT7PGZGIEFahCWIJBtMsak9PKe5MlieOVqJkbgBEajSXYmnlU7S4pLGsw&#10;eq2SUZreJA3Ywljgwjm8feiMdB7jl6Xg/qksnfBE5RRr8/G08dyGM5nPWLazzFSS92WwD1RRM6kx&#10;6TnUA/OM7K38K1QtuQUHpR9wqBMoS8lF7AG7GabvutlUzIjYC4LjzBkm9//C8sfDxjxb4ttv0OIA&#10;AyCNcZnDy9BPW9o6/GOlBO0I4fEMm2g94eHROL0dpmjiaBun6d1kFMIkl9fGOv9dQE2CkFOLY4lo&#10;scPa+c715BKSOVCyWEmlonJ0S2XJgeEEcfAFNJQo5jxe5nQVf322N8+UJk1Ob8bTNGZ6Y3MfCYnt&#10;KI1dXdAJkm+3LZEF9j2dnrDbQnFESC10bHOGryT2vcain5lFeiFUuDL+CY9SAZYJvURJBfb3v+6D&#10;P04drZQ0SNecul97ZgVi8UMjH+6Gk0ngd1Qm068jVOy1ZXtt0ft6CYjnEJfT8CgGf69OYmmhfsXN&#10;WoSsaGKaY+6c+pO49N0S4WZysVhEJ2S0YX6tN4aH0GF4Yaov7Suzph+9R9I8wonYLHvHgM63R7nD&#10;sVeQ/5FS/a6GBbvWo9flizL/AwAA//8DAFBLAwQUAAYACAAAACEAoWCI5+EAAAALAQAADwAAAGRy&#10;cy9kb3ducmV2LnhtbEyPwU7DMBBE70j8g7VI3KjdhkAI2VQREhVCAqmFA0fXNk5EbEf2tg1/jznB&#10;cXZGs2+a9exGdjQxDcEjLBcCmPEq6MFbhPe3x6sKWCLptRyDNwjfJsG6PT9rZK3DyW/NcUeW5RKf&#10;aonQE00150n1xsm0CJPx2fsM0UnKMlquozzlcjfylRA33MnB5w+9nMxDb9TX7uAQnrcbubKbJ/FS&#10;fFD3akl1KSrEy4u5uwdGZqa/MPziZ3RoM9M+HLxObEQoiru8hRBuy2oJLCfK6zJf9giVKEvgbcP/&#10;b2h/AAAA//8DAFBLAQItABQABgAIAAAAIQC2gziS/gAAAOEBAAATAAAAAAAAAAAAAAAAAAAAAABb&#10;Q29udGVudF9UeXBlc10ueG1sUEsBAi0AFAAGAAgAAAAhADj9If/WAAAAlAEAAAsAAAAAAAAAAAAA&#10;AAAALwEAAF9yZWxzLy5yZWxzUEsBAi0AFAAGAAgAAAAhAIHjUy4zAgAAmQQAAA4AAAAAAAAAAAAA&#10;AAAALgIAAGRycy9lMm9Eb2MueG1sUEsBAi0AFAAGAAgAAAAhAKFgiOfhAAAACwEAAA8AAAAAAAAA&#10;AAAAAAAAjQQAAGRycy9kb3ducmV2LnhtbFBLBQYAAAAABAAEAPMAAACbBQAAAAA=&#10;" fillcolor="window" strokecolor="window" strokeweight=".5pt">
                      <v:textbox>
                        <w:txbxContent>
                          <w:p w14:paraId="28F7EF87" w14:textId="77777777" w:rsidR="00747AEE" w:rsidRDefault="00B60735" w:rsidP="00747AEE">
                            <w:pPr>
                              <w:jc w:val="center"/>
                            </w:pPr>
                            <w:r>
                              <w:t>1 blå + 2 lila</w:t>
                            </w:r>
                          </w:p>
                          <w:p w14:paraId="4AACE496" w14:textId="77777777" w:rsidR="00157D3F" w:rsidRDefault="00157D3F" w:rsidP="00157D3F">
                            <w:pPr>
                              <w:jc w:val="center"/>
                            </w:pPr>
                          </w:p>
                        </w:txbxContent>
                      </v:textbox>
                    </v:shape>
                  </w:pict>
                </mc:Fallback>
              </mc:AlternateContent>
            </w:r>
            <w:r w:rsidRPr="00226D05">
              <w:rPr>
                <w:noProof/>
                <w:sz w:val="20"/>
                <w:lang w:val="en-US"/>
              </w:rPr>
              <mc:AlternateContent>
                <mc:Choice Requires="wps">
                  <w:drawing>
                    <wp:anchor distT="0" distB="0" distL="114300" distR="114300" simplePos="0" relativeHeight="252375040" behindDoc="0" locked="0" layoutInCell="1" allowOverlap="1" wp14:anchorId="5DAAC05D" wp14:editId="7AA2A2F2">
                      <wp:simplePos x="0" y="0"/>
                      <wp:positionH relativeFrom="column">
                        <wp:posOffset>2030730</wp:posOffset>
                      </wp:positionH>
                      <wp:positionV relativeFrom="paragraph">
                        <wp:posOffset>1997075</wp:posOffset>
                      </wp:positionV>
                      <wp:extent cx="1455420" cy="619125"/>
                      <wp:effectExtent l="0" t="0" r="0" b="0"/>
                      <wp:wrapNone/>
                      <wp:docPr id="41" name="Text Box 41"/>
                      <wp:cNvGraphicFramePr/>
                      <a:graphic xmlns:a="http://schemas.openxmlformats.org/drawingml/2006/main">
                        <a:graphicData uri="http://schemas.microsoft.com/office/word/2010/wordprocessingShape">
                          <wps:wsp>
                            <wps:cNvSpPr txBox="1"/>
                            <wps:spPr>
                              <a:xfrm>
                                <a:off x="0" y="0"/>
                                <a:ext cx="1455420" cy="619125"/>
                              </a:xfrm>
                              <a:prstGeom prst="rect">
                                <a:avLst/>
                              </a:prstGeom>
                              <a:noFill/>
                              <a:ln w="6350">
                                <a:noFill/>
                              </a:ln>
                            </wps:spPr>
                            <wps:txbx>
                              <w:txbxContent>
                                <w:p w14:paraId="06DE8A19" w14:textId="77777777" w:rsidR="00747AEE" w:rsidRPr="0012024C" w:rsidRDefault="00B60735" w:rsidP="00747AEE">
                                  <w:pPr>
                                    <w:jc w:val="center"/>
                                    <w:rPr>
                                      <w:b/>
                                      <w:lang w:val="sv-SE"/>
                                    </w:rPr>
                                  </w:pPr>
                                  <w:r w:rsidRPr="0012024C">
                                    <w:rPr>
                                      <w:b/>
                                      <w:lang w:val="sv-SE"/>
                                    </w:rPr>
                                    <w:t xml:space="preserve">Antal förfyllda sprutor som behövs för </w:t>
                                  </w:r>
                                  <w:r>
                                    <w:rPr>
                                      <w:b/>
                                      <w:lang w:val="sv-SE"/>
                                    </w:rPr>
                                    <w:t xml:space="preserve">aktuell </w:t>
                                  </w:r>
                                  <w:r w:rsidRPr="0012024C">
                                    <w:rPr>
                                      <w:b/>
                                      <w:lang w:val="sv-SE"/>
                                    </w:rPr>
                                    <w:t>dos</w:t>
                                  </w:r>
                                </w:p>
                                <w:p w14:paraId="226487F9" w14:textId="77777777" w:rsidR="00157D3F" w:rsidRPr="0012024C" w:rsidRDefault="00157D3F" w:rsidP="00157D3F">
                                  <w:pPr>
                                    <w:jc w:val="center"/>
                                    <w:rPr>
                                      <w:b/>
                                      <w:lang w:val="sv-S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5DAAC05D" id="Text Box 41" o:spid="_x0000_s1386" type="#_x0000_t202" style="position:absolute;left:0;text-align:left;margin-left:159.9pt;margin-top:157.25pt;width:114.6pt;height:48.75pt;z-index:25237504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ffVWEwIAACcEAAAOAAAAZHJzL2Uyb0RvYy54bWysU11v2yAUfZ/U/4B4XxyncbZacaq0VaZJ&#10;UVspnfpMMMSWMJcBiZ39+l2w86FuT9Ne4MK93I9zDvP7rlHkIKyrQRc0HY0pEZpDWetdQX+8rT5/&#10;pcR5pkumQIuCHoWj94ubT/PW5GICFahSWIJJtMtbU9DKe5MnieOVaJgbgREanRJswzwe7S4pLWsx&#10;e6OSyXg8S1qwpbHAhXN4+9Q76SLml1Jw/yKlE56ogmJvPq42rtuwJos5y3eWmarmQxvsH7poWK2x&#10;6DnVE/OM7G39R6qm5hYcSD/i0CQgZc1FnAGnSccfptlUzIg4C4LjzBkm9//S8ufDxrxa4rsH6JDA&#10;AEhrXO7wMszTSduEHTsl6EcIj2fYROcJD4+mWTadoIujb5bepZMspEkur411/puAhgSjoBZpiWix&#10;w9r5PvQUEoppWNVKRWqUJi0mvc3G8cHZg8mVxhqXXoPlu21H6rKgt9nsNMkWyiMOaKHn3hm+qrGL&#10;NXP+lVkkGxtHAfsXXKQCrAaDRUkF9tff7kM8coBeSloUT0Hdzz2zghL1XSM7d+l0GtQWD9PsSwDH&#10;Xnu21x69bx4B9ZniVzE8miHeq5MpLTTvqPNlqIoupjnWLqg/mY++lzT+Ey6WyxiE+jLMr/XG8JA6&#10;4BowfuvemTUDER4pfIaTzFj+gY8+dkC5x3E4oBojwcPPCXK/Pseoy/9e/AYAAP//AwBQSwMEFAAG&#10;AAgAAAAhADYa1hnjAAAACwEAAA8AAABkcnMvZG93bnJldi54bWxMj81OwzAQhO9IvIO1SNyok5Cg&#10;No1TVZEqJASHll64bWI3ieqfELtt4OnZnsptVjOa/aZYTUazsxp976yAeBYBU7ZxsretgP3n5mkO&#10;zAe0ErWzSsCP8rAq7+8KzKW72K0670LLqMT6HAV0IQw5577plEE/c4Oy5B3caDDQObZcjnihcqN5&#10;EkUv3GBv6UOHg6o61Rx3JyPgrdp84LZOzPxXV6/vh/Xwvf/KhHh8mNZLYEFN4RaGKz6hQ0lMtTtZ&#10;6ZkW8BwvCD1cRZoBo0SWLmhdLSCNkwh4WfD/G8o/AAAA//8DAFBLAQItABQABgAIAAAAIQC2gziS&#10;/gAAAOEBAAATAAAAAAAAAAAAAAAAAAAAAABbQ29udGVudF9UeXBlc10ueG1sUEsBAi0AFAAGAAgA&#10;AAAhADj9If/WAAAAlAEAAAsAAAAAAAAAAAAAAAAALwEAAF9yZWxzLy5yZWxzUEsBAi0AFAAGAAgA&#10;AAAhAKt99VYTAgAAJwQAAA4AAAAAAAAAAAAAAAAALgIAAGRycy9lMm9Eb2MueG1sUEsBAi0AFAAG&#10;AAgAAAAhADYa1hnjAAAACwEAAA8AAAAAAAAAAAAAAAAAbQQAAGRycy9kb3ducmV2LnhtbFBLBQYA&#10;AAAABAAEAPMAAAB9BQAAAAA=&#10;" filled="f" stroked="f" strokeweight=".5pt">
                      <v:textbox>
                        <w:txbxContent>
                          <w:p w14:paraId="06DE8A19" w14:textId="77777777" w:rsidR="00747AEE" w:rsidRPr="0012024C" w:rsidRDefault="00B60735" w:rsidP="00747AEE">
                            <w:pPr>
                              <w:jc w:val="center"/>
                              <w:rPr>
                                <w:b/>
                                <w:lang w:val="sv-SE"/>
                              </w:rPr>
                            </w:pPr>
                            <w:r w:rsidRPr="0012024C">
                              <w:rPr>
                                <w:b/>
                                <w:lang w:val="sv-SE"/>
                              </w:rPr>
                              <w:t xml:space="preserve">Antal förfyllda sprutor som behövs för </w:t>
                            </w:r>
                            <w:r>
                              <w:rPr>
                                <w:b/>
                                <w:lang w:val="sv-SE"/>
                              </w:rPr>
                              <w:t xml:space="preserve">aktuell </w:t>
                            </w:r>
                            <w:r w:rsidRPr="0012024C">
                              <w:rPr>
                                <w:b/>
                                <w:lang w:val="sv-SE"/>
                              </w:rPr>
                              <w:t>dos</w:t>
                            </w:r>
                          </w:p>
                          <w:p w14:paraId="226487F9" w14:textId="77777777" w:rsidR="00157D3F" w:rsidRPr="0012024C" w:rsidRDefault="00157D3F" w:rsidP="00157D3F">
                            <w:pPr>
                              <w:jc w:val="center"/>
                              <w:rPr>
                                <w:b/>
                                <w:lang w:val="sv-SE"/>
                              </w:rPr>
                            </w:pPr>
                          </w:p>
                        </w:txbxContent>
                      </v:textbox>
                    </v:shape>
                  </w:pict>
                </mc:Fallback>
              </mc:AlternateContent>
            </w:r>
            <w:r w:rsidRPr="00226D05">
              <w:rPr>
                <w:noProof/>
                <w:sz w:val="20"/>
                <w:lang w:val="en-US"/>
              </w:rPr>
              <mc:AlternateContent>
                <mc:Choice Requires="wps">
                  <w:drawing>
                    <wp:anchor distT="0" distB="0" distL="114300" distR="114300" simplePos="0" relativeHeight="252405760" behindDoc="0" locked="0" layoutInCell="1" allowOverlap="1" wp14:anchorId="4C522516" wp14:editId="06658A8C">
                      <wp:simplePos x="0" y="0"/>
                      <wp:positionH relativeFrom="column">
                        <wp:posOffset>75858</wp:posOffset>
                      </wp:positionH>
                      <wp:positionV relativeFrom="paragraph">
                        <wp:posOffset>6574692</wp:posOffset>
                      </wp:positionV>
                      <wp:extent cx="1877695" cy="281354"/>
                      <wp:effectExtent l="0" t="0" r="0" b="4445"/>
                      <wp:wrapNone/>
                      <wp:docPr id="42" name="Text Box 42"/>
                      <wp:cNvGraphicFramePr/>
                      <a:graphic xmlns:a="http://schemas.openxmlformats.org/drawingml/2006/main">
                        <a:graphicData uri="http://schemas.microsoft.com/office/word/2010/wordprocessingShape">
                          <wps:wsp>
                            <wps:cNvSpPr txBox="1"/>
                            <wps:spPr>
                              <a:xfrm>
                                <a:off x="0" y="0"/>
                                <a:ext cx="1877695" cy="281354"/>
                              </a:xfrm>
                              <a:prstGeom prst="rect">
                                <a:avLst/>
                              </a:prstGeom>
                              <a:noFill/>
                              <a:ln w="6350">
                                <a:noFill/>
                              </a:ln>
                            </wps:spPr>
                            <wps:txbx>
                              <w:txbxContent>
                                <w:p w14:paraId="11FC3855" w14:textId="77777777" w:rsidR="00747AEE" w:rsidRPr="00F64997" w:rsidRDefault="00B60735" w:rsidP="00747AEE">
                                  <w:pPr>
                                    <w:jc w:val="center"/>
                                    <w:rPr>
                                      <w:b/>
                                    </w:rPr>
                                  </w:pPr>
                                  <w:r w:rsidRPr="00F64997">
                                    <w:rPr>
                                      <w:b/>
                                    </w:rPr>
                                    <w:t>600</w:t>
                                  </w:r>
                                  <w:r>
                                    <w:rPr>
                                      <w:b/>
                                    </w:rPr>
                                    <w:t> </w:t>
                                  </w:r>
                                  <w:r w:rsidRPr="00F64997">
                                    <w:rPr>
                                      <w:b/>
                                    </w:rPr>
                                    <w:t>mg (</w:t>
                                  </w:r>
                                  <w:r>
                                    <w:rPr>
                                      <w:b/>
                                    </w:rPr>
                                    <w:t>12 år och uppåt</w:t>
                                  </w:r>
                                  <w:r w:rsidRPr="00F64997">
                                    <w:rPr>
                                      <w:b/>
                                    </w:rPr>
                                    <w:t>)</w:t>
                                  </w:r>
                                </w:p>
                                <w:p w14:paraId="1409CA75" w14:textId="77777777" w:rsidR="00157D3F" w:rsidRPr="00F64997"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4C522516" id="_x0000_s1387" type="#_x0000_t202" style="position:absolute;left:0;text-align:left;margin-left:5.95pt;margin-top:517.7pt;width:147.85pt;height:22.15pt;z-index:2524057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O9LSFQIAACcEAAAOAAAAZHJzL2Uyb0RvYy54bWysU8lu2zAQvRfIPxC8x/JuR7AcuAlcFDCS&#10;AE6RM02RlgCKw5K0JffrO6TkBWlPRS/UjGY4y3uPi8emUuQorCtBZ3TQ61MiNIe81PuM/nhf388p&#10;cZ7pnCnQIqMn4ejj8u7LojapGEIBKheWYBHt0tpktPDepEnieCEq5npghMagBFsxj67dJ7llNVav&#10;VDLs96dJDTY3FrhwDv8+t0G6jPWlFNy/SumEJyqjOJuPp43nLpzJcsHSvWWmKHk3BvuHKSpWamx6&#10;KfXMPCMHW/5Rqiq5BQfS9zhUCUhZchF3wG0G/U/bbAtmRNwFwXHmApP7f2X5y3Fr3izxzVdokMAA&#10;SG1c6vBn2KeRtgpfnJRgHCE8XWATjSc8XJrPZtOHCSUcY8P5YDQZhzLJ9baxzn8TUJFgZNQiLREt&#10;dtw436aeU0IzDetSqUiN0qTO6HQ06ccLlwgWVxp7XGcNlm92DSnzjI4ms/MmO8hPuKCFlntn+LrE&#10;KTbM+TdmkWzcCQXsX/GQCrAbdBYlBdhff/sf8pEDjFJSo3gy6n4emBWUqO8a2XkYjMdBbdEZT2ZD&#10;dOxtZHcb0YfqCVCfA3wqhkcz5Ht1NqWF6gN1vgpdMcQ0x94Z9WfzybeSxnfCxWoVk1BfhvmN3hoe&#10;SgdcA8bvzQezpiPCI4UvcJYZSz/x0eZ2KLc4dg6qMRLcvZwg91s/Zl3f9/I3AAAA//8DAFBLAwQU&#10;AAYACAAAACEAMWKNfOMAAAAMAQAADwAAAGRycy9kb3ducmV2LnhtbEyPT0/CQBDF7yZ+h82QeJNd&#10;QCjUbglpQkyMHkAu3qbdpW3YP7W7QPXTO5z0NHkzL29+L1sP1rCL7kPrnYTJWADTrvKqdbWEw8f2&#10;cQksRHQKjXdawrcOsM7v7zJMlb+6nb7sY80oxIUUJTQxdinnoWq0xTD2nXZ0O/reYiTZ11z1eKVw&#10;a/hUiAW32Dr60GCni0ZXp/3ZSngttu+4K6d2+WOKl7fjpvs6fM6lfBgNm2dgUQ/xzww3fEKHnJhK&#10;f3YqMEN6siInTTGbPwEjx0wkC2DlbZWsEuB5xv+XyH8BAAD//wMAUEsBAi0AFAAGAAgAAAAhALaD&#10;OJL+AAAA4QEAABMAAAAAAAAAAAAAAAAAAAAAAFtDb250ZW50X1R5cGVzXS54bWxQSwECLQAUAAYA&#10;CAAAACEAOP0h/9YAAACUAQAACwAAAAAAAAAAAAAAAAAvAQAAX3JlbHMvLnJlbHNQSwECLQAUAAYA&#10;CAAAACEAhzvS0hUCAAAnBAAADgAAAAAAAAAAAAAAAAAuAgAAZHJzL2Uyb0RvYy54bWxQSwECLQAU&#10;AAYACAAAACEAMWKNfOMAAAAMAQAADwAAAAAAAAAAAAAAAABvBAAAZHJzL2Rvd25yZXYueG1sUEsF&#10;BgAAAAAEAAQA8wAAAH8FAAAAAA==&#10;" filled="f" stroked="f" strokeweight=".5pt">
                      <v:textbox>
                        <w:txbxContent>
                          <w:p w14:paraId="11FC3855" w14:textId="77777777" w:rsidR="00747AEE" w:rsidRPr="00F64997" w:rsidRDefault="00B60735" w:rsidP="00747AEE">
                            <w:pPr>
                              <w:jc w:val="center"/>
                              <w:rPr>
                                <w:b/>
                              </w:rPr>
                            </w:pPr>
                            <w:r w:rsidRPr="00F64997">
                              <w:rPr>
                                <w:b/>
                              </w:rPr>
                              <w:t>600</w:t>
                            </w:r>
                            <w:r>
                              <w:rPr>
                                <w:b/>
                              </w:rPr>
                              <w:t> </w:t>
                            </w:r>
                            <w:r w:rsidRPr="00F64997">
                              <w:rPr>
                                <w:b/>
                              </w:rPr>
                              <w:t>mg (</w:t>
                            </w:r>
                            <w:r>
                              <w:rPr>
                                <w:b/>
                              </w:rPr>
                              <w:t>12 år och uppåt</w:t>
                            </w:r>
                            <w:r w:rsidRPr="00F64997">
                              <w:rPr>
                                <w:b/>
                              </w:rPr>
                              <w:t>)</w:t>
                            </w:r>
                          </w:p>
                          <w:p w14:paraId="1409CA75" w14:textId="77777777" w:rsidR="00157D3F" w:rsidRPr="00F64997" w:rsidRDefault="00157D3F" w:rsidP="00157D3F">
                            <w:pPr>
                              <w:jc w:val="center"/>
                              <w:rPr>
                                <w:b/>
                              </w:rPr>
                            </w:pPr>
                          </w:p>
                        </w:txbxContent>
                      </v:textbox>
                    </v:shape>
                  </w:pict>
                </mc:Fallback>
              </mc:AlternateContent>
            </w:r>
            <w:r w:rsidRPr="00226D05">
              <w:rPr>
                <w:noProof/>
                <w:sz w:val="20"/>
                <w:lang w:val="en-US"/>
              </w:rPr>
              <mc:AlternateContent>
                <mc:Choice Requires="wps">
                  <w:drawing>
                    <wp:anchor distT="0" distB="0" distL="114300" distR="114300" simplePos="0" relativeHeight="252383232" behindDoc="0" locked="0" layoutInCell="1" allowOverlap="1" wp14:anchorId="0080D044" wp14:editId="68C2650B">
                      <wp:simplePos x="0" y="0"/>
                      <wp:positionH relativeFrom="column">
                        <wp:posOffset>92686</wp:posOffset>
                      </wp:positionH>
                      <wp:positionV relativeFrom="paragraph">
                        <wp:posOffset>2745965</wp:posOffset>
                      </wp:positionV>
                      <wp:extent cx="1870710" cy="306729"/>
                      <wp:effectExtent l="0" t="0" r="0" b="0"/>
                      <wp:wrapNone/>
                      <wp:docPr id="43" name="Text Box 43"/>
                      <wp:cNvGraphicFramePr/>
                      <a:graphic xmlns:a="http://schemas.openxmlformats.org/drawingml/2006/main">
                        <a:graphicData uri="http://schemas.microsoft.com/office/word/2010/wordprocessingShape">
                          <wps:wsp>
                            <wps:cNvSpPr txBox="1"/>
                            <wps:spPr>
                              <a:xfrm>
                                <a:off x="0" y="0"/>
                                <a:ext cx="1870710" cy="306729"/>
                              </a:xfrm>
                              <a:prstGeom prst="rect">
                                <a:avLst/>
                              </a:prstGeom>
                              <a:noFill/>
                              <a:ln w="6350">
                                <a:noFill/>
                              </a:ln>
                            </wps:spPr>
                            <wps:txbx>
                              <w:txbxContent>
                                <w:p w14:paraId="223F030F" w14:textId="77777777" w:rsidR="00747AEE" w:rsidRPr="008F689C" w:rsidRDefault="00B60735" w:rsidP="00747AEE">
                                  <w:pPr>
                                    <w:jc w:val="center"/>
                                    <w:rPr>
                                      <w:b/>
                                    </w:rPr>
                                  </w:pPr>
                                  <w:r w:rsidRPr="008F689C">
                                    <w:rPr>
                                      <w:b/>
                                    </w:rPr>
                                    <w:t>75</w:t>
                                  </w:r>
                                  <w:r>
                                    <w:rPr>
                                      <w:b/>
                                    </w:rPr>
                                    <w:t> </w:t>
                                  </w:r>
                                  <w:r w:rsidRPr="008F689C">
                                    <w:rPr>
                                      <w:b/>
                                    </w:rPr>
                                    <w:t>mg</w:t>
                                  </w:r>
                                </w:p>
                                <w:p w14:paraId="66650C52" w14:textId="77777777" w:rsidR="00157D3F" w:rsidRPr="008F689C"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0080D044" id="Text Box 43" o:spid="_x0000_s1388" type="#_x0000_t202" style="position:absolute;left:0;text-align:left;margin-left:7.3pt;margin-top:216.2pt;width:147.3pt;height:24.15pt;z-index:252383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p59IEwIAACcEAAAOAAAAZHJzL2Uyb0RvYy54bWysU8lu2zAQvRfoPxC815IdbxEsB24CFwWM&#10;JIBT5ExTpCWA4rAkbcn9+g4peUHaU9ELNaM3nO09Lh7aWpGjsK4CndPhIKVEaA5Fpfc5/fG2/jKn&#10;xHmmC6ZAi5yehKMPy8+fFo3JxAhKUIWwBJNolzUmp6X3JksSx0tRMzcAIzSCEmzNPLp2nxSWNZi9&#10;VskoTadJA7YwFrhwDv8+dSBdxvxSCu5fpHTCE5VT7M3H08ZzF85kuWDZ3jJTVrxvg/1DFzWrNBa9&#10;pHpinpGDrf5IVVfcggPpBxzqBKSsuIgz4DTD9MM025IZEWfB5ThzWZP7f2n583FrXi3x7VdokcCw&#10;kMa4zOHPME8rbR2+2ClBHFd4uqxNtJ7wcGk+S2dDhDhid+l0NroPaZLrbWOd/yagJsHIqUVa4rbY&#10;ceN8F3oOCcU0rCulIjVKkyan07tJGi9cEEyuNNa49hos3+5aUhXYxWR+nmQHxQkHtNBx7wxfV9jF&#10;hjn/yiySjY2jgP0LHlIBVoPeoqQE++tv/0M8coAoJQ2KJ6fu54FZQYn6rpGd++F4HNQWnfFkNkLH&#10;3iK7W0Qf6kdAfQ7xqRgezRDv1dmUFup31PkqVEWIaY61c+rP5qPvJI3vhIvVKgahvgzzG701PKQO&#10;ew07fmvfmTU9ER4pfIazzFj2gY8utt9yt8feQTVGgvuXE+R+68eo6/te/gYAAP//AwBQSwMEFAAG&#10;AAgAAAAhAJrgKRrhAAAACgEAAA8AAABkcnMvZG93bnJldi54bWxMj8tOwzAQRfdI/IM1SOyoTRpK&#10;msapqkgVEoJFSzfsnHiaRPgRYrcNfD3DCpZ35ujOmWI9WcPOOIbeOwn3MwEMXeN171oJh7ftXQYs&#10;ROW0Mt6hhC8MsC6vrwqVa39xOzzvY8uoxIVcSehiHHLOQ9OhVWHmB3S0O/rRqkhxbLke1YXKreGJ&#10;EAtuVe/oQqcGrDpsPvYnK+G52r6qXZ3Y7NtUTy/HzfB5eH+Q8vZm2qyARZziHwy/+qQOJTnV/uR0&#10;YIZyuiBSQjpPUmAEzMUyAVbTJBOPwMuC/3+h/AEAAP//AwBQSwECLQAUAAYACAAAACEAtoM4kv4A&#10;AADhAQAAEwAAAAAAAAAAAAAAAAAAAAAAW0NvbnRlbnRfVHlwZXNdLnhtbFBLAQItABQABgAIAAAA&#10;IQA4/SH/1gAAAJQBAAALAAAAAAAAAAAAAAAAAC8BAABfcmVscy8ucmVsc1BLAQItABQABgAIAAAA&#10;IQDZp59IEwIAACcEAAAOAAAAAAAAAAAAAAAAAC4CAABkcnMvZTJvRG9jLnhtbFBLAQItABQABgAI&#10;AAAAIQCa4Cka4QAAAAoBAAAPAAAAAAAAAAAAAAAAAG0EAABkcnMvZG93bnJldi54bWxQSwUGAAAA&#10;AAQABADzAAAAewUAAAAA&#10;" filled="f" stroked="f" strokeweight=".5pt">
                      <v:textbox>
                        <w:txbxContent>
                          <w:p w14:paraId="223F030F" w14:textId="77777777" w:rsidR="00747AEE" w:rsidRPr="008F689C" w:rsidRDefault="00B60735" w:rsidP="00747AEE">
                            <w:pPr>
                              <w:jc w:val="center"/>
                              <w:rPr>
                                <w:b/>
                              </w:rPr>
                            </w:pPr>
                            <w:r w:rsidRPr="008F689C">
                              <w:rPr>
                                <w:b/>
                              </w:rPr>
                              <w:t>75</w:t>
                            </w:r>
                            <w:r>
                              <w:rPr>
                                <w:b/>
                              </w:rPr>
                              <w:t> </w:t>
                            </w:r>
                            <w:r w:rsidRPr="008F689C">
                              <w:rPr>
                                <w:b/>
                              </w:rPr>
                              <w:t>mg</w:t>
                            </w:r>
                          </w:p>
                          <w:p w14:paraId="66650C52" w14:textId="77777777" w:rsidR="00157D3F" w:rsidRPr="008F689C" w:rsidRDefault="00157D3F" w:rsidP="00157D3F">
                            <w:pPr>
                              <w:jc w:val="center"/>
                              <w:rPr>
                                <w:b/>
                              </w:rPr>
                            </w:pPr>
                          </w:p>
                        </w:txbxContent>
                      </v:textbox>
                    </v:shape>
                  </w:pict>
                </mc:Fallback>
              </mc:AlternateContent>
            </w:r>
            <w:r w:rsidRPr="00226D05">
              <w:rPr>
                <w:noProof/>
                <w:sz w:val="20"/>
                <w:lang w:val="en-US"/>
              </w:rPr>
              <mc:AlternateContent>
                <mc:Choice Requires="wps">
                  <w:drawing>
                    <wp:anchor distT="0" distB="0" distL="114300" distR="114300" simplePos="0" relativeHeight="252430336" behindDoc="0" locked="0" layoutInCell="1" allowOverlap="1" wp14:anchorId="04AB3483" wp14:editId="370A388B">
                      <wp:simplePos x="0" y="0"/>
                      <wp:positionH relativeFrom="column">
                        <wp:posOffset>2129830</wp:posOffset>
                      </wp:positionH>
                      <wp:positionV relativeFrom="paragraph">
                        <wp:posOffset>6258882</wp:posOffset>
                      </wp:positionV>
                      <wp:extent cx="1336040" cy="289367"/>
                      <wp:effectExtent l="0" t="0" r="0" b="0"/>
                      <wp:wrapNone/>
                      <wp:docPr id="44" name="Text Box 44"/>
                      <wp:cNvGraphicFramePr/>
                      <a:graphic xmlns:a="http://schemas.openxmlformats.org/drawingml/2006/main">
                        <a:graphicData uri="http://schemas.microsoft.com/office/word/2010/wordprocessingShape">
                          <wps:wsp>
                            <wps:cNvSpPr txBox="1"/>
                            <wps:spPr>
                              <a:xfrm>
                                <a:off x="0" y="0"/>
                                <a:ext cx="1336040" cy="289367"/>
                              </a:xfrm>
                              <a:prstGeom prst="rect">
                                <a:avLst/>
                              </a:prstGeom>
                              <a:noFill/>
                              <a:ln w="6350">
                                <a:noFill/>
                              </a:ln>
                            </wps:spPr>
                            <wps:txbx>
                              <w:txbxContent>
                                <w:p w14:paraId="79C89BB7" w14:textId="77777777" w:rsidR="00747AEE" w:rsidRDefault="00B60735" w:rsidP="00747AEE">
                                  <w:pPr>
                                    <w:jc w:val="center"/>
                                  </w:pPr>
                                  <w:r>
                                    <w:t>1 blå + 3 lila</w:t>
                                  </w:r>
                                </w:p>
                                <w:p w14:paraId="200AAFFF"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04AB3483" id="Text Box 44" o:spid="_x0000_s1389" type="#_x0000_t202" style="position:absolute;left:0;text-align:left;margin-left:167.7pt;margin-top:492.85pt;width:105.2pt;height:22.8pt;z-index:25243033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nIUEwIAACcEAAAOAAAAZHJzL2Uyb0RvYy54bWysU8lu2zAQvRfoPxC815LXxILlwE3gooCR&#10;BHCKnGmKtARQHJakLblf3yElL0h7KnqhZvSGs7w3XDy0tSJHYV0FOqfDQUqJ0ByKSu9z+uNt/eWe&#10;EueZLpgCLXJ6Eo4+LD9/WjQmEyMoQRXCEkyiXdaYnJbemyxJHC9FzdwAjNAISrA18+jafVJY1mD2&#10;WiWjNJ0lDdjCWODCOfz71IF0GfNLKbh/kdIJT1ROsTcfTxvPXTiT5YJle8tMWfG+DfYPXdSs0lj0&#10;kuqJeUYOtvojVV1xCw6kH3CoE5Cy4iLOgNMM0w/TbEtmRJwFyXHmQpP7f2n583FrXi3x7VdoUcBA&#10;SGNc5vBnmKeVtg5f7JQgjhSeLrSJ1hMeLo3Hs3SCEEdsdD8fz+5CmuR621jnvwmoSTByalGWyBY7&#10;bpzvQs8hoZiGdaVUlEZp0uR0Np6m8cIFweRKY41rr8Hy7a4lVZHT8XR+nmQHxQkHtNBp7wxfV9jF&#10;hjn/yiyKjY3jAvsXPKQCrAa9RUkJ9tff/od41ABRShpcnpy6nwdmBSXqu0Z15sNJ4MNHZzK9G6Fj&#10;b5HdLaIP9SPgfg7xqRgezRDv1dmUFup33PNVqIoQ0xxr59SfzUffrTS+Ey5WqxiE+2WY3+it4SF1&#10;4DVw/Na+M2t6ITxK+AznNWPZBz262J7ljsfewW2MAvcvJ6z7rR+jru97+RsAAP//AwBQSwMEFAAG&#10;AAgAAAAhACZehp7jAAAADAEAAA8AAABkcnMvZG93bnJldi54bWxMj8tOwzAQRfdI/IM1SOyo06aG&#10;EOJUVaQKCdFFSzfsnHiaRPgRYrcNfD3DCpajObr33GI1WcPOOIbeOwnzWQIMXeN171oJh7fNXQYs&#10;ROW0Mt6hhC8MsCqvrwqVa39xOzzvY8soxIVcSehiHHLOQ9OhVWHmB3T0O/rRqkjn2HI9qguFW8MX&#10;SXLPreodNXRqwKrD5mN/shJeqs1W7eqFzb5N9fx6XA+fh3ch5e3NtH4CFnGKfzD86pM6lORU+5PT&#10;gRkJaSqWhEp4zMQDMCLEUtCYmtAknafAy4L/H1H+AAAA//8DAFBLAQItABQABgAIAAAAIQC2gziS&#10;/gAAAOEBAAATAAAAAAAAAAAAAAAAAAAAAABbQ29udGVudF9UeXBlc10ueG1sUEsBAi0AFAAGAAgA&#10;AAAhADj9If/WAAAAlAEAAAsAAAAAAAAAAAAAAAAALwEAAF9yZWxzLy5yZWxzUEsBAi0AFAAGAAgA&#10;AAAhAD+2chQTAgAAJwQAAA4AAAAAAAAAAAAAAAAALgIAAGRycy9lMm9Eb2MueG1sUEsBAi0AFAAG&#10;AAgAAAAhACZehp7jAAAADAEAAA8AAAAAAAAAAAAAAAAAbQQAAGRycy9kb3ducmV2LnhtbFBLBQYA&#10;AAAABAAEAPMAAAB9BQAAAAA=&#10;" filled="f" stroked="f" strokeweight=".5pt">
                      <v:textbox>
                        <w:txbxContent>
                          <w:p w14:paraId="79C89BB7" w14:textId="77777777" w:rsidR="00747AEE" w:rsidRDefault="00B60735" w:rsidP="00747AEE">
                            <w:pPr>
                              <w:jc w:val="center"/>
                            </w:pPr>
                            <w:r>
                              <w:t>1 blå + 3 lila</w:t>
                            </w:r>
                          </w:p>
                          <w:p w14:paraId="200AAFFF" w14:textId="77777777" w:rsidR="00157D3F" w:rsidRDefault="00157D3F" w:rsidP="00157D3F">
                            <w:pPr>
                              <w:jc w:val="center"/>
                            </w:pPr>
                          </w:p>
                        </w:txbxContent>
                      </v:textbox>
                    </v:shape>
                  </w:pict>
                </mc:Fallback>
              </mc:AlternateContent>
            </w:r>
            <w:r w:rsidRPr="00226D05">
              <w:rPr>
                <w:noProof/>
                <w:sz w:val="20"/>
                <w:lang w:val="en-US"/>
              </w:rPr>
              <mc:AlternateContent>
                <mc:Choice Requires="wps">
                  <w:drawing>
                    <wp:anchor distT="0" distB="0" distL="114300" distR="114300" simplePos="0" relativeHeight="252387328" behindDoc="0" locked="0" layoutInCell="1" allowOverlap="1" wp14:anchorId="1E27F3C1" wp14:editId="7DBF02FC">
                      <wp:simplePos x="0" y="0"/>
                      <wp:positionH relativeFrom="column">
                        <wp:posOffset>115835</wp:posOffset>
                      </wp:positionH>
                      <wp:positionV relativeFrom="paragraph">
                        <wp:posOffset>3452020</wp:posOffset>
                      </wp:positionV>
                      <wp:extent cx="1838960" cy="289367"/>
                      <wp:effectExtent l="0" t="0" r="0" b="0"/>
                      <wp:wrapNone/>
                      <wp:docPr id="45" name="Text Box 45"/>
                      <wp:cNvGraphicFramePr/>
                      <a:graphic xmlns:a="http://schemas.openxmlformats.org/drawingml/2006/main">
                        <a:graphicData uri="http://schemas.microsoft.com/office/word/2010/wordprocessingShape">
                          <wps:wsp>
                            <wps:cNvSpPr txBox="1"/>
                            <wps:spPr>
                              <a:xfrm>
                                <a:off x="0" y="0"/>
                                <a:ext cx="1838960" cy="289367"/>
                              </a:xfrm>
                              <a:prstGeom prst="rect">
                                <a:avLst/>
                              </a:prstGeom>
                              <a:noFill/>
                              <a:ln w="6350">
                                <a:noFill/>
                              </a:ln>
                            </wps:spPr>
                            <wps:txbx>
                              <w:txbxContent>
                                <w:p w14:paraId="2A062847" w14:textId="77777777" w:rsidR="00747AEE" w:rsidRPr="00F64997" w:rsidRDefault="00B60735" w:rsidP="00747AEE">
                                  <w:pPr>
                                    <w:jc w:val="center"/>
                                    <w:rPr>
                                      <w:b/>
                                    </w:rPr>
                                  </w:pPr>
                                  <w:r w:rsidRPr="00F64997">
                                    <w:rPr>
                                      <w:b/>
                                    </w:rPr>
                                    <w:t>225</w:t>
                                  </w:r>
                                  <w:r>
                                    <w:rPr>
                                      <w:b/>
                                    </w:rPr>
                                    <w:t> </w:t>
                                  </w:r>
                                  <w:r w:rsidRPr="00F64997">
                                    <w:rPr>
                                      <w:b/>
                                    </w:rPr>
                                    <w:t>mg</w:t>
                                  </w:r>
                                </w:p>
                                <w:p w14:paraId="49440435" w14:textId="77777777" w:rsidR="00157D3F" w:rsidRPr="00F64997"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1E27F3C1" id="Text Box 45" o:spid="_x0000_s1390" type="#_x0000_t202" style="position:absolute;left:0;text-align:left;margin-left:9.1pt;margin-top:271.8pt;width:144.8pt;height:22.8pt;z-index:2523873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EOqHFAIAACcEAAAOAAAAZHJzL2Uyb0RvYy54bWysU8lu2zAQvRfoPxC815KXOLZgOXATuChg&#10;JAGcImeaoiwBJIclaUvu13dIyQvSnopeqBm94WzvcfHQKkmOwroadE6Hg5QSoTkUtd7n9Mfb+suM&#10;EueZLpgELXJ6Eo4+LD9/WjQmEyOoQBbCEkyiXdaYnFbemyxJHK+EYm4ARmgES7CKeXTtPiksazC7&#10;kskoTadJA7YwFrhwDv8+dSBdxvxlKbh/KUsnPJE5xd58PG08d+FMlguW7S0zVc37Ntg/dKFYrbHo&#10;JdUT84wcbP1HKlVzCw5KP+CgEijLmos4A04zTD9Ms62YEXEWXI4zlzW5/5eWPx+35tUS336FFgkM&#10;C2mMyxz+DPO0pVXhi50SxHGFp8vaROsJD5dm49l8ihBHbDSbj6f3IU1yvW2s898EKBKMnFqkJW6L&#10;HTfOd6HnkFBMw7qWMlIjNWlyOh3fpfHCBcHkUmONa6/B8u2uJXWR0zG200+yg+KEA1rouHeGr2vs&#10;YsOcf2UWycbGUcD+BY9SAlaD3qKkAvvrb/9DPHKAKCUNiien7ueBWUGJ/K6RnflwMglqi87k7n6E&#10;jr1FdreIPqhHQH0O8akYHs0Q7+XZLC2od9T5KlRFiGmOtXPqz+aj7ySN74SL1SoGob4M8xu9NTyk&#10;DnsNO35r35k1PREeKXyGs8xY9oGPLrbfcrfH3kE1RoL7lxPkfuvHqOv7Xv4GAAD//wMAUEsDBBQA&#10;BgAIAAAAIQBLhDWX4QAAAAoBAAAPAAAAZHJzL2Rvd25yZXYueG1sTI/BTsMwEETvSPyDtUjcqENK&#10;SwhxqipShYTg0NILNyfeJhH2OsRuG/h6lhMcZ/ZpdqZYTc6KE46h96TgdpaAQGq86alVsH/b3GQg&#10;QtRktPWECr4wwKq8vCh0bvyZtnjaxVZwCIVcK+hiHHIpQ9Oh02HmByS+HfzodGQ5ttKM+szhzso0&#10;SZbS6Z74Q6cHrDpsPnZHp+C52rzqbZ267NtWTy+H9fC5f18odX01rR9BRJziHwy/9bk6lNyp9kcy&#10;QVjWWcqkgsXdfAmCgXlyz1tqdrKHFGRZyP8Tyh8AAAD//wMAUEsBAi0AFAAGAAgAAAAhALaDOJL+&#10;AAAA4QEAABMAAAAAAAAAAAAAAAAAAAAAAFtDb250ZW50X1R5cGVzXS54bWxQSwECLQAUAAYACAAA&#10;ACEAOP0h/9YAAACUAQAACwAAAAAAAAAAAAAAAAAvAQAAX3JlbHMvLnJlbHNQSwECLQAUAAYACAAA&#10;ACEAGBDqhxQCAAAnBAAADgAAAAAAAAAAAAAAAAAuAgAAZHJzL2Uyb0RvYy54bWxQSwECLQAUAAYA&#10;CAAAACEAS4Q1l+EAAAAKAQAADwAAAAAAAAAAAAAAAABuBAAAZHJzL2Rvd25yZXYueG1sUEsFBgAA&#10;AAAEAAQA8wAAAHwFAAAAAA==&#10;" filled="f" stroked="f" strokeweight=".5pt">
                      <v:textbox>
                        <w:txbxContent>
                          <w:p w14:paraId="2A062847" w14:textId="77777777" w:rsidR="00747AEE" w:rsidRPr="00F64997" w:rsidRDefault="00B60735" w:rsidP="00747AEE">
                            <w:pPr>
                              <w:jc w:val="center"/>
                              <w:rPr>
                                <w:b/>
                              </w:rPr>
                            </w:pPr>
                            <w:r w:rsidRPr="00F64997">
                              <w:rPr>
                                <w:b/>
                              </w:rPr>
                              <w:t>225</w:t>
                            </w:r>
                            <w:r>
                              <w:rPr>
                                <w:b/>
                              </w:rPr>
                              <w:t> </w:t>
                            </w:r>
                            <w:r w:rsidRPr="00F64997">
                              <w:rPr>
                                <w:b/>
                              </w:rPr>
                              <w:t>mg</w:t>
                            </w:r>
                          </w:p>
                          <w:p w14:paraId="49440435" w14:textId="77777777" w:rsidR="00157D3F" w:rsidRPr="00F64997" w:rsidRDefault="00157D3F" w:rsidP="00157D3F">
                            <w:pPr>
                              <w:jc w:val="center"/>
                              <w:rPr>
                                <w:b/>
                              </w:rPr>
                            </w:pPr>
                          </w:p>
                        </w:txbxContent>
                      </v:textbox>
                    </v:shape>
                  </w:pict>
                </mc:Fallback>
              </mc:AlternateContent>
            </w:r>
            <w:r w:rsidRPr="00226D05">
              <w:rPr>
                <w:noProof/>
                <w:sz w:val="20"/>
                <w:lang w:val="en-US"/>
              </w:rPr>
              <mc:AlternateContent>
                <mc:Choice Requires="wps">
                  <w:drawing>
                    <wp:anchor distT="0" distB="0" distL="114300" distR="114300" simplePos="0" relativeHeight="252389376" behindDoc="0" locked="0" layoutInCell="1" allowOverlap="1" wp14:anchorId="23E26F84" wp14:editId="40DCD912">
                      <wp:simplePos x="0" y="0"/>
                      <wp:positionH relativeFrom="column">
                        <wp:posOffset>75324</wp:posOffset>
                      </wp:positionH>
                      <wp:positionV relativeFrom="paragraph">
                        <wp:posOffset>3816622</wp:posOffset>
                      </wp:positionV>
                      <wp:extent cx="1909445" cy="306729"/>
                      <wp:effectExtent l="0" t="0" r="0" b="0"/>
                      <wp:wrapNone/>
                      <wp:docPr id="46" name="Text Box 46"/>
                      <wp:cNvGraphicFramePr/>
                      <a:graphic xmlns:a="http://schemas.openxmlformats.org/drawingml/2006/main">
                        <a:graphicData uri="http://schemas.microsoft.com/office/word/2010/wordprocessingShape">
                          <wps:wsp>
                            <wps:cNvSpPr txBox="1"/>
                            <wps:spPr>
                              <a:xfrm>
                                <a:off x="0" y="0"/>
                                <a:ext cx="1909445" cy="306729"/>
                              </a:xfrm>
                              <a:prstGeom prst="rect">
                                <a:avLst/>
                              </a:prstGeom>
                              <a:noFill/>
                              <a:ln w="6350">
                                <a:noFill/>
                              </a:ln>
                            </wps:spPr>
                            <wps:txbx>
                              <w:txbxContent>
                                <w:p w14:paraId="66C3F3E9" w14:textId="77777777" w:rsidR="00747AEE" w:rsidRPr="008F689C" w:rsidRDefault="00B60735" w:rsidP="00747AEE">
                                  <w:pPr>
                                    <w:jc w:val="center"/>
                                    <w:rPr>
                                      <w:b/>
                                    </w:rPr>
                                  </w:pPr>
                                  <w:r w:rsidRPr="008F689C">
                                    <w:rPr>
                                      <w:b/>
                                    </w:rPr>
                                    <w:t>300</w:t>
                                  </w:r>
                                  <w:r>
                                    <w:rPr>
                                      <w:b/>
                                    </w:rPr>
                                    <w:t> </w:t>
                                  </w:r>
                                  <w:r w:rsidRPr="008F689C">
                                    <w:rPr>
                                      <w:b/>
                                    </w:rPr>
                                    <w:t>mg (</w:t>
                                  </w:r>
                                  <w:r>
                                    <w:rPr>
                                      <w:b/>
                                    </w:rPr>
                                    <w:t>12 år och uppåt</w:t>
                                  </w:r>
                                  <w:r w:rsidRPr="008F689C">
                                    <w:rPr>
                                      <w:b/>
                                    </w:rPr>
                                    <w:t>)</w:t>
                                  </w:r>
                                </w:p>
                                <w:p w14:paraId="067119F3" w14:textId="77777777" w:rsidR="00157D3F" w:rsidRPr="008F689C"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23E26F84" id="Text Box 46" o:spid="_x0000_s1391" type="#_x0000_t202" style="position:absolute;left:0;text-align:left;margin-left:5.95pt;margin-top:300.5pt;width:150.35pt;height:24.15pt;z-index:2523893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LctOFAIAACcEAAAOAAAAZHJzL2Uyb0RvYy54bWysU8tu2zAQvBfoPxC815Id24kFy4GbwEUB&#10;IwngFDnTFGkJoLgsSVtyv75LSn4g7SnIhdrVLvcxM5zft7UiB2FdBTqnw0FKidAcikrvcvrrdfXt&#10;jhLnmS6YAi1yehSO3i++fpk3JhMjKEEVwhIsol3WmJyW3pssSRwvRc3cAIzQGJRga+bRtbuksKzB&#10;6rVKRmk6TRqwhbHAhXP497EL0kWsL6Xg/llKJzxROcXZfDxtPLfhTBZzlu0sM2XF+zHYB6aoWaWx&#10;6bnUI/OM7G31T6m64hYcSD/gUCcgZcVF3AG3GabvttmUzIi4C4LjzBkm93ll+dNhY14s8e13aJHA&#10;AEhjXObwZ9inlbYOX5yUYBwhPJ5hE60nPFyapbPxeEIJx9hNOr0dzUKZ5HLbWOd/CKhJMHJqkZaI&#10;Fjusne9STymhmYZVpVSkRmnS5HR6M0njhXMEiyuNPS6zBsu325ZUBU4xPW+yheKIC1rouHeGryqc&#10;Ys2cf2EWycadUMD+GQ+pALtBb1FSgv3zv/8hHznAKCUNiien7veeWUGJ+qmRndlwPA5qi854cjtC&#10;x15HttcRva8fAPU5xKdieDRDvlcnU1qo31Dny9AVQ0xz7J1TfzIffCdpfCdcLJcxCfVlmF/rjeGh&#10;dMA1YPzavjFreiI8UvgEJ5mx7B0fXW6Pcodj76AaI8H9ywlyv/Zj1uV9L/4CAAD//wMAUEsDBBQA&#10;BgAIAAAAIQCNIVKt4QAAAAoBAAAPAAAAZHJzL2Rvd25yZXYueG1sTI/BTsMwEETvSPyDtUjcqJMU&#10;ojaNU1WRKiQEh5ZeuDnxNokar0PstoGvZznBcWafZmfy9WR7ccHRd44UxLMIBFLtTEeNgsP79mEB&#10;wgdNRveOUMEXelgXtze5zoy70g4v+9AIDiGfaQVtCEMmpa9btNrP3IDEt6MbrQ4sx0aaUV853PYy&#10;iaJUWt0Rf2j1gGWL9Wl/tgpeyu2b3lWJXXz35fPrcTN8Hj6elLq/mzYrEAGn8AfDb32uDgV3qtyZ&#10;jBc963jJpII0inkTA/M4SUFU7Dwu5yCLXP6fUPwAAAD//wMAUEsBAi0AFAAGAAgAAAAhALaDOJL+&#10;AAAA4QEAABMAAAAAAAAAAAAAAAAAAAAAAFtDb250ZW50X1R5cGVzXS54bWxQSwECLQAUAAYACAAA&#10;ACEAOP0h/9YAAACUAQAACwAAAAAAAAAAAAAAAAAvAQAAX3JlbHMvLnJlbHNQSwECLQAUAAYACAAA&#10;ACEAGy3LThQCAAAnBAAADgAAAAAAAAAAAAAAAAAuAgAAZHJzL2Uyb0RvYy54bWxQSwECLQAUAAYA&#10;CAAAACEAjSFSreEAAAAKAQAADwAAAAAAAAAAAAAAAABuBAAAZHJzL2Rvd25yZXYueG1sUEsFBgAA&#10;AAAEAAQA8wAAAHwFAAAAAA==&#10;" filled="f" stroked="f" strokeweight=".5pt">
                      <v:textbox>
                        <w:txbxContent>
                          <w:p w14:paraId="66C3F3E9" w14:textId="77777777" w:rsidR="00747AEE" w:rsidRPr="008F689C" w:rsidRDefault="00B60735" w:rsidP="00747AEE">
                            <w:pPr>
                              <w:jc w:val="center"/>
                              <w:rPr>
                                <w:b/>
                              </w:rPr>
                            </w:pPr>
                            <w:r w:rsidRPr="008F689C">
                              <w:rPr>
                                <w:b/>
                              </w:rPr>
                              <w:t>300</w:t>
                            </w:r>
                            <w:r>
                              <w:rPr>
                                <w:b/>
                              </w:rPr>
                              <w:t> </w:t>
                            </w:r>
                            <w:r w:rsidRPr="008F689C">
                              <w:rPr>
                                <w:b/>
                              </w:rPr>
                              <w:t>mg (</w:t>
                            </w:r>
                            <w:r>
                              <w:rPr>
                                <w:b/>
                              </w:rPr>
                              <w:t>12 år och uppåt</w:t>
                            </w:r>
                            <w:r w:rsidRPr="008F689C">
                              <w:rPr>
                                <w:b/>
                              </w:rPr>
                              <w:t>)</w:t>
                            </w:r>
                          </w:p>
                          <w:p w14:paraId="067119F3" w14:textId="77777777" w:rsidR="00157D3F" w:rsidRPr="008F689C" w:rsidRDefault="00157D3F" w:rsidP="00157D3F">
                            <w:pPr>
                              <w:jc w:val="center"/>
                              <w:rPr>
                                <w:b/>
                              </w:rPr>
                            </w:pPr>
                          </w:p>
                        </w:txbxContent>
                      </v:textbox>
                    </v:shape>
                  </w:pict>
                </mc:Fallback>
              </mc:AlternateContent>
            </w:r>
            <w:r w:rsidRPr="00226D05">
              <w:rPr>
                <w:noProof/>
                <w:sz w:val="20"/>
                <w:lang w:val="en-US"/>
              </w:rPr>
              <mc:AlternateContent>
                <mc:Choice Requires="wps">
                  <w:drawing>
                    <wp:anchor distT="0" distB="0" distL="114300" distR="114300" simplePos="0" relativeHeight="252393472" behindDoc="0" locked="0" layoutInCell="1" allowOverlap="1" wp14:anchorId="73805144" wp14:editId="1CBA93B8">
                      <wp:simplePos x="0" y="0"/>
                      <wp:positionH relativeFrom="column">
                        <wp:posOffset>92686</wp:posOffset>
                      </wp:positionH>
                      <wp:positionV relativeFrom="paragraph">
                        <wp:posOffset>4505317</wp:posOffset>
                      </wp:positionV>
                      <wp:extent cx="1843405" cy="277792"/>
                      <wp:effectExtent l="0" t="0" r="23495" b="27305"/>
                      <wp:wrapNone/>
                      <wp:docPr id="47" name="Text Box 47"/>
                      <wp:cNvGraphicFramePr/>
                      <a:graphic xmlns:a="http://schemas.openxmlformats.org/drawingml/2006/main">
                        <a:graphicData uri="http://schemas.microsoft.com/office/word/2010/wordprocessingShape">
                          <wps:wsp>
                            <wps:cNvSpPr txBox="1"/>
                            <wps:spPr>
                              <a:xfrm>
                                <a:off x="0" y="0"/>
                                <a:ext cx="1843405" cy="277792"/>
                              </a:xfrm>
                              <a:prstGeom prst="rect">
                                <a:avLst/>
                              </a:prstGeom>
                              <a:solidFill>
                                <a:sysClr val="window" lastClr="FFFFFF"/>
                              </a:solidFill>
                              <a:ln w="6350">
                                <a:solidFill>
                                  <a:sysClr val="window" lastClr="FFFFFF"/>
                                </a:solidFill>
                              </a:ln>
                            </wps:spPr>
                            <wps:txbx>
                              <w:txbxContent>
                                <w:p w14:paraId="0B17CC29" w14:textId="77777777" w:rsidR="00747AEE" w:rsidRPr="00F64997" w:rsidRDefault="00B60735" w:rsidP="00747AEE">
                                  <w:pPr>
                                    <w:jc w:val="center"/>
                                    <w:rPr>
                                      <w:b/>
                                    </w:rPr>
                                  </w:pPr>
                                  <w:r w:rsidRPr="00F64997">
                                    <w:rPr>
                                      <w:b/>
                                    </w:rPr>
                                    <w:t>375</w:t>
                                  </w:r>
                                  <w:r>
                                    <w:rPr>
                                      <w:b/>
                                    </w:rPr>
                                    <w:t> </w:t>
                                  </w:r>
                                  <w:r w:rsidRPr="00F64997">
                                    <w:rPr>
                                      <w:b/>
                                    </w:rPr>
                                    <w:t>mg (</w:t>
                                  </w:r>
                                  <w:r>
                                    <w:rPr>
                                      <w:b/>
                                    </w:rPr>
                                    <w:t>12 år och uppåt</w:t>
                                  </w:r>
                                  <w:r w:rsidRPr="00F64997">
                                    <w:rPr>
                                      <w:b/>
                                    </w:rPr>
                                    <w:t>)</w:t>
                                  </w:r>
                                </w:p>
                                <w:p w14:paraId="2AFFF13A" w14:textId="77777777" w:rsidR="00157D3F" w:rsidRPr="00F64997"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73805144" id="Text Box 47" o:spid="_x0000_s1392" type="#_x0000_t202" style="position:absolute;left:0;text-align:left;margin-left:7.3pt;margin-top:354.75pt;width:145.15pt;height:21.85pt;z-index:2523934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qtR4NQIAAJkEAAAOAAAAZHJzL2Uyb0RvYy54bWysVEtv2zAMvg/ofxB0X+y8WyNOkabIMCBo&#10;C6RFz4osxwZkUZOU2NmvHyU7j3Y7FctBIUWKj48fPbtvKkkOwtgSVEr7vZgSoThkpdql9O119f2W&#10;EuuYypgEJVJ6FJbez2++zWqdiAEUIDNhCAZRNql1SgvndBJFlheiYrYHWig05mAq5lA1uygzrMbo&#10;lYwGcTyJajCZNsCFtXj72BrpPMTPc8Hdc55b4YhMKdbmwmnCufVnNJ+xZGeYLkrelcG+UEXFSoVJ&#10;z6EemWNkb8q/QlUlN2Ahdz0OVQR5XnIResBu+vGnbjYF0yL0guBYfYbJ/r+w/Omw0S+GuOYBGhyg&#10;B6TWNrF46ftpclP5f6yUoB0hPJ5hE40j3D+6HQ1H8ZgSjrbBdDq9G/gw0eW1Ntb9EFARL6TU4FgC&#10;Wuywtq51Pbn4ZBZkma1KKYNytEtpyIHhBHHwGdSUSGYdXqZ0FX5dtg/PpCJ1SifDcRwyfbDZr4TE&#10;dqTCri7oeMk124aUWUqHk9C0v9tCdkRIDbRss5qvSux7jUW/MIP0QhRxZdwzHrkELBM6iZICzO9/&#10;3Xt/nDpaKamRrim1v/bMCMTip0I+3PVHI8/voIzG0wEq5tqyvbaofbUExLOPy6l5EL2/kycxN1C9&#10;42YtfFY0McUxd0rdSVy6dolwM7lYLIITMlozt1YbzX1oPzw/1dfmnRndjd4haZ7gRGyWfGJA69uh&#10;3OLYKcj/QKluV/2CXevB6/JFmf8BAAD//wMAUEsDBBQABgAIAAAAIQBKw9yP3wAAAAoBAAAPAAAA&#10;ZHJzL2Rvd25yZXYueG1sTI/BTsMwDIbvSLxDZCRuLKHdBitNpwqJCSENaYMDxywxaUWTVEm2lbfH&#10;nOD4259+f67XkxvYCWPqg5dwOxPA0Otgem8lvL893dwDS1l5o4bgUcI3Jlg3lxe1qkw4+x2e9tky&#10;KvGpUhK6nMeK86Q7dCrNwoiedp8hOpUpRstNVGcqdwMvhFhyp3pPFzo14mOH+mt/dBJedhtV2M2z&#10;2JYfuX21Wbcpaimvr6b2AVjGKf/B8KtP6tCQ0yEcvUlsoDxfEinhTqwWwAgoxXwF7ECTRVkAb2r+&#10;/4XmBwAA//8DAFBLAQItABQABgAIAAAAIQC2gziS/gAAAOEBAAATAAAAAAAAAAAAAAAAAAAAAABb&#10;Q29udGVudF9UeXBlc10ueG1sUEsBAi0AFAAGAAgAAAAhADj9If/WAAAAlAEAAAsAAAAAAAAAAAAA&#10;AAAALwEAAF9yZWxzLy5yZWxzUEsBAi0AFAAGAAgAAAAhAOeq1Hg1AgAAmQQAAA4AAAAAAAAAAAAA&#10;AAAALgIAAGRycy9lMm9Eb2MueG1sUEsBAi0AFAAGAAgAAAAhAErD3I/fAAAACgEAAA8AAAAAAAAA&#10;AAAAAAAAjwQAAGRycy9kb3ducmV2LnhtbFBLBQYAAAAABAAEAPMAAACbBQAAAAA=&#10;" fillcolor="window" strokecolor="window" strokeweight=".5pt">
                      <v:textbox>
                        <w:txbxContent>
                          <w:p w14:paraId="0B17CC29" w14:textId="77777777" w:rsidR="00747AEE" w:rsidRPr="00F64997" w:rsidRDefault="00B60735" w:rsidP="00747AEE">
                            <w:pPr>
                              <w:jc w:val="center"/>
                              <w:rPr>
                                <w:b/>
                              </w:rPr>
                            </w:pPr>
                            <w:r w:rsidRPr="00F64997">
                              <w:rPr>
                                <w:b/>
                              </w:rPr>
                              <w:t>375</w:t>
                            </w:r>
                            <w:r>
                              <w:rPr>
                                <w:b/>
                              </w:rPr>
                              <w:t> </w:t>
                            </w:r>
                            <w:r w:rsidRPr="00F64997">
                              <w:rPr>
                                <w:b/>
                              </w:rPr>
                              <w:t>mg (</w:t>
                            </w:r>
                            <w:r>
                              <w:rPr>
                                <w:b/>
                              </w:rPr>
                              <w:t>12 år och uppåt</w:t>
                            </w:r>
                            <w:r w:rsidRPr="00F64997">
                              <w:rPr>
                                <w:b/>
                              </w:rPr>
                              <w:t>)</w:t>
                            </w:r>
                          </w:p>
                          <w:p w14:paraId="2AFFF13A" w14:textId="77777777" w:rsidR="00157D3F" w:rsidRPr="00F64997" w:rsidRDefault="00157D3F" w:rsidP="00157D3F">
                            <w:pPr>
                              <w:jc w:val="center"/>
                              <w:rPr>
                                <w:b/>
                              </w:rPr>
                            </w:pPr>
                          </w:p>
                        </w:txbxContent>
                      </v:textbox>
                    </v:shape>
                  </w:pict>
                </mc:Fallback>
              </mc:AlternateContent>
            </w:r>
            <w:r w:rsidRPr="00226D05">
              <w:rPr>
                <w:noProof/>
                <w:sz w:val="20"/>
                <w:lang w:val="en-US"/>
              </w:rPr>
              <mc:AlternateContent>
                <mc:Choice Requires="wps">
                  <w:drawing>
                    <wp:anchor distT="0" distB="0" distL="114300" distR="114300" simplePos="0" relativeHeight="252395520" behindDoc="0" locked="0" layoutInCell="1" allowOverlap="1" wp14:anchorId="3CC1B09E" wp14:editId="6DA16EC5">
                      <wp:simplePos x="0" y="0"/>
                      <wp:positionH relativeFrom="column">
                        <wp:posOffset>11663</wp:posOffset>
                      </wp:positionH>
                      <wp:positionV relativeFrom="paragraph">
                        <wp:posOffset>4852557</wp:posOffset>
                      </wp:positionV>
                      <wp:extent cx="2073910" cy="260431"/>
                      <wp:effectExtent l="0" t="0" r="0" b="6350"/>
                      <wp:wrapNone/>
                      <wp:docPr id="48" name="Text Box 48"/>
                      <wp:cNvGraphicFramePr/>
                      <a:graphic xmlns:a="http://schemas.openxmlformats.org/drawingml/2006/main">
                        <a:graphicData uri="http://schemas.microsoft.com/office/word/2010/wordprocessingShape">
                          <wps:wsp>
                            <wps:cNvSpPr txBox="1"/>
                            <wps:spPr>
                              <a:xfrm>
                                <a:off x="0" y="0"/>
                                <a:ext cx="2073910" cy="260431"/>
                              </a:xfrm>
                              <a:prstGeom prst="rect">
                                <a:avLst/>
                              </a:prstGeom>
                              <a:noFill/>
                              <a:ln w="6350">
                                <a:noFill/>
                              </a:ln>
                            </wps:spPr>
                            <wps:txbx>
                              <w:txbxContent>
                                <w:p w14:paraId="77DF10F0" w14:textId="77777777" w:rsidR="00747AEE" w:rsidRPr="00F64997" w:rsidRDefault="00B60735" w:rsidP="00747AEE">
                                  <w:pPr>
                                    <w:rPr>
                                      <w:b/>
                                    </w:rPr>
                                  </w:pPr>
                                  <w:r w:rsidRPr="00F64997">
                                    <w:rPr>
                                      <w:b/>
                                    </w:rPr>
                                    <w:t>375</w:t>
                                  </w:r>
                                  <w:r>
                                    <w:rPr>
                                      <w:b/>
                                    </w:rPr>
                                    <w:t> </w:t>
                                  </w:r>
                                  <w:r w:rsidRPr="00F64997">
                                    <w:rPr>
                                      <w:b/>
                                    </w:rPr>
                                    <w:t>mg (</w:t>
                                  </w:r>
                                  <w:r>
                                    <w:rPr>
                                      <w:b/>
                                    </w:rPr>
                                    <w:t>barn under </w:t>
                                  </w:r>
                                  <w:r w:rsidRPr="00805A40">
                                    <w:rPr>
                                      <w:b/>
                                    </w:rPr>
                                    <w:t>12</w:t>
                                  </w:r>
                                  <w:r>
                                    <w:rPr>
                                      <w:b/>
                                    </w:rPr>
                                    <w:t> år</w:t>
                                  </w:r>
                                  <w:r w:rsidRPr="00F64997">
                                    <w:rPr>
                                      <w:b/>
                                    </w:rPr>
                                    <w:t>)</w:t>
                                  </w:r>
                                </w:p>
                                <w:p w14:paraId="4399B3C2" w14:textId="77777777" w:rsidR="00157D3F" w:rsidRPr="00F64997" w:rsidRDefault="00157D3F" w:rsidP="00157D3F">
                                  <w:pP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3CC1B09E" id="Text Box 48" o:spid="_x0000_s1393" type="#_x0000_t202" style="position:absolute;left:0;text-align:left;margin-left:.9pt;margin-top:382.1pt;width:163.3pt;height:20.5pt;z-index:2523955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pH1GFAIAACcEAAAOAAAAZHJzL2Uyb0RvYy54bWysU8tuGyEU3VfqPyD29YwfcZKRx5GbyFUl&#10;K4nkVFljBjwjAZcC9oz79b3g8UNpV1U3cOFc7uscZg+dVmQvnG/AlHQ4yCkRhkPVmG1Jf7wtv9xR&#10;4gMzFVNgREkPwtOH+edPs9YWYgQ1qEo4gkGML1pb0joEW2SZ57XQzA/ACoOgBKdZwKPbZpVjLUbX&#10;Khvl+TRrwVXWARfe4+3TEaTzFF9KwcOLlF4EokqKtYW0urRu4prNZ6zYOmbrhvdlsH+oQrPGYNJz&#10;qCcWGNm55o9QuuEOPMgw4KAzkLLhIvWA3QzzD92sa2ZF6gWH4+15TP7/heXP+7V9dSR0X6FDAuNA&#10;WusLj5exn046HXeslCCOIzycxya6QDhejvLb8f0QIY7YaJpPxilMdnltnQ/fBGgSjZI6pCVNi+1X&#10;PmBGdD25xGQGlo1SiRplSFvS6fgmTw/OCL5QBh9eao1W6DYdaaqSjqfjUycbqA7YoIMj997yZYNV&#10;rJgPr8wh2Vg4Cji84CIVYDboLUpqcL/+dh/9kQNEKWlRPCX1P3fMCUrUd4Ps3A8nk6i2dJjc3I7w&#10;4K6RzTVidvoRUJ9D/CqWJzP6B3UypQP9jjpfxKwIMcMxd0nDyXwMR0njP+FisUhOqC/LwsqsLY+h&#10;41zjjN+6d+ZsT0RACp/hJDNWfODj6NtP+TjH/oBqTKz1PyfK/fqcvC7/e/4bAAD//wMAUEsDBBQA&#10;BgAIAAAAIQCHOIIA4AAAAAkBAAAPAAAAZHJzL2Rvd25yZXYueG1sTI/BTsMwEETvSPyDtUjcqINp&#10;SxTiVFWkCgnBoaUXbpvYTSLidYjdNvD1LKdyHM1o5k2+mlwvTnYMnScN97MEhKXam44aDfv3zV0K&#10;IkQkg70nq+HbBlgV11c5ZsafaWtPu9gILqGQoYY2xiGTMtStdRhmfrDE3sGPDiPLsZFmxDOXu16q&#10;JFlKhx3xQouDLVtbf+6OTsNLuXnDbaVc+tOXz6+H9fC1/1hofXszrZ9ARDvFSxj+8BkdCmaq/JFM&#10;ED1rBo8aHpdzBYL9B5XOQVQa0mShQBa5/P+g+AUAAP//AwBQSwECLQAUAAYACAAAACEAtoM4kv4A&#10;AADhAQAAEwAAAAAAAAAAAAAAAAAAAAAAW0NvbnRlbnRfVHlwZXNdLnhtbFBLAQItABQABgAIAAAA&#10;IQA4/SH/1gAAAJQBAAALAAAAAAAAAAAAAAAAAC8BAABfcmVscy8ucmVsc1BLAQItABQABgAIAAAA&#10;IQAQpH1GFAIAACcEAAAOAAAAAAAAAAAAAAAAAC4CAABkcnMvZTJvRG9jLnhtbFBLAQItABQABgAI&#10;AAAAIQCHOIIA4AAAAAkBAAAPAAAAAAAAAAAAAAAAAG4EAABkcnMvZG93bnJldi54bWxQSwUGAAAA&#10;AAQABADzAAAAewUAAAAA&#10;" filled="f" stroked="f" strokeweight=".5pt">
                      <v:textbox>
                        <w:txbxContent>
                          <w:p w14:paraId="77DF10F0" w14:textId="77777777" w:rsidR="00747AEE" w:rsidRPr="00F64997" w:rsidRDefault="00B60735" w:rsidP="00747AEE">
                            <w:pPr>
                              <w:rPr>
                                <w:b/>
                              </w:rPr>
                            </w:pPr>
                            <w:r w:rsidRPr="00F64997">
                              <w:rPr>
                                <w:b/>
                              </w:rPr>
                              <w:t>375</w:t>
                            </w:r>
                            <w:r>
                              <w:rPr>
                                <w:b/>
                              </w:rPr>
                              <w:t> </w:t>
                            </w:r>
                            <w:r w:rsidRPr="00F64997">
                              <w:rPr>
                                <w:b/>
                              </w:rPr>
                              <w:t>mg (</w:t>
                            </w:r>
                            <w:r>
                              <w:rPr>
                                <w:b/>
                              </w:rPr>
                              <w:t>barn under </w:t>
                            </w:r>
                            <w:r w:rsidRPr="00805A40">
                              <w:rPr>
                                <w:b/>
                              </w:rPr>
                              <w:t>12</w:t>
                            </w:r>
                            <w:r>
                              <w:rPr>
                                <w:b/>
                              </w:rPr>
                              <w:t> år</w:t>
                            </w:r>
                            <w:r w:rsidRPr="00F64997">
                              <w:rPr>
                                <w:b/>
                              </w:rPr>
                              <w:t>)</w:t>
                            </w:r>
                          </w:p>
                          <w:p w14:paraId="4399B3C2" w14:textId="77777777" w:rsidR="00157D3F" w:rsidRPr="00F64997" w:rsidRDefault="00157D3F" w:rsidP="00157D3F">
                            <w:pPr>
                              <w:rPr>
                                <w:b/>
                              </w:rPr>
                            </w:pPr>
                          </w:p>
                        </w:txbxContent>
                      </v:textbox>
                    </v:shape>
                  </w:pict>
                </mc:Fallback>
              </mc:AlternateContent>
            </w:r>
            <w:r w:rsidRPr="00226D05">
              <w:rPr>
                <w:noProof/>
                <w:sz w:val="20"/>
                <w:lang w:val="en-US"/>
              </w:rPr>
              <mc:AlternateContent>
                <mc:Choice Requires="wps">
                  <w:drawing>
                    <wp:anchor distT="0" distB="0" distL="114300" distR="114300" simplePos="0" relativeHeight="252397568" behindDoc="0" locked="0" layoutInCell="1" allowOverlap="1" wp14:anchorId="65235F72" wp14:editId="19117733">
                      <wp:simplePos x="0" y="0"/>
                      <wp:positionH relativeFrom="column">
                        <wp:posOffset>63749</wp:posOffset>
                      </wp:positionH>
                      <wp:positionV relativeFrom="paragraph">
                        <wp:posOffset>5205584</wp:posOffset>
                      </wp:positionV>
                      <wp:extent cx="1877695" cy="288781"/>
                      <wp:effectExtent l="0" t="0" r="0" b="0"/>
                      <wp:wrapNone/>
                      <wp:docPr id="49" name="Text Box 49"/>
                      <wp:cNvGraphicFramePr/>
                      <a:graphic xmlns:a="http://schemas.openxmlformats.org/drawingml/2006/main">
                        <a:graphicData uri="http://schemas.microsoft.com/office/word/2010/wordprocessingShape">
                          <wps:wsp>
                            <wps:cNvSpPr txBox="1"/>
                            <wps:spPr>
                              <a:xfrm>
                                <a:off x="0" y="0"/>
                                <a:ext cx="1877695" cy="288781"/>
                              </a:xfrm>
                              <a:prstGeom prst="rect">
                                <a:avLst/>
                              </a:prstGeom>
                              <a:noFill/>
                              <a:ln w="6350">
                                <a:noFill/>
                              </a:ln>
                            </wps:spPr>
                            <wps:txbx>
                              <w:txbxContent>
                                <w:p w14:paraId="618C9551" w14:textId="77777777" w:rsidR="00747AEE" w:rsidRPr="00F64997" w:rsidRDefault="00B60735" w:rsidP="00747AEE">
                                  <w:pPr>
                                    <w:jc w:val="center"/>
                                    <w:rPr>
                                      <w:b/>
                                    </w:rPr>
                                  </w:pPr>
                                  <w:r w:rsidRPr="00F64997">
                                    <w:rPr>
                                      <w:b/>
                                    </w:rPr>
                                    <w:t>450</w:t>
                                  </w:r>
                                  <w:r>
                                    <w:rPr>
                                      <w:b/>
                                    </w:rPr>
                                    <w:t> </w:t>
                                  </w:r>
                                  <w:r w:rsidRPr="00F64997">
                                    <w:rPr>
                                      <w:b/>
                                    </w:rPr>
                                    <w:t>mg (</w:t>
                                  </w:r>
                                  <w:r>
                                    <w:rPr>
                                      <w:b/>
                                    </w:rPr>
                                    <w:t>12 år och uppåt</w:t>
                                  </w:r>
                                  <w:r w:rsidRPr="00F64997">
                                    <w:rPr>
                                      <w:b/>
                                    </w:rPr>
                                    <w:t>)</w:t>
                                  </w:r>
                                </w:p>
                                <w:p w14:paraId="694938DD" w14:textId="77777777" w:rsidR="00157D3F" w:rsidRPr="00F64997"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65235F72" id="Text Box 49" o:spid="_x0000_s1394" type="#_x0000_t202" style="position:absolute;left:0;text-align:left;margin-left:5pt;margin-top:409.9pt;width:147.85pt;height:22.75pt;z-index:2523975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5BrPFgIAACcEAAAOAAAAZHJzL2Uyb0RvYy54bWysU8lu2zAQvRfoPxC817IdbxEsB24CFwWM&#10;JIBT5ExTpCWA5LAkbcn9+g5peUHaU9ELNaMZzvLe4/yh1YochPM1mIIOen1KhOFQ1mZX0B9vqy8z&#10;SnxgpmQKjCjoUXj6sPj8ad7YXAyhAlUKR7CI8XljC1qFYPMs87wSmvkeWGEwKMFpFtB1u6x0rMHq&#10;WmXDfn+SNeBK64AL7/Hv0ylIF6m+lIKHFym9CEQVFGcL6XTp3MYzW8xZvnPMVjXvxmD/MIVmtcGm&#10;l1JPLDCyd/UfpXTNHXiQocdBZyBlzUXaAbcZ9D9ss6mYFWkXBMfbC0z+/5Xlz4eNfXUktF+hRQIj&#10;II31ucefcZ9WOh2/OCnBOEJ4vMAm2kB4vDSbTif3Y0o4xoaz2XSWymTX29b58E2AJtEoqENaElrs&#10;sPYBO2LqOSU2M7CqlUrUKEOagk7uxv104RLBG8rgxeus0QrttiV1WdC7yei8yRbKIy7o4MS9t3xV&#10;4xRr5sMrc0g27oQCDi94SAXYDTqLkgrcr7/9j/nIAUYpaVA8BfU/98wJStR3g+zcD0ajqLbkjMbT&#10;ITruNrK9jZi9fgTU5wCfiuXJjPlBnU3pQL+jzpexK4aY4di7oOFsPoaTpPGdcLFcpiTUl2VhbTaW&#10;x9IR14jxW/vOnO2ICEjhM5xlxvIPfJxyO5RPOHYOqjGx1r2cKPdbP2Vd3/fiNwAAAP//AwBQSwME&#10;FAAGAAgAAAAhAHGK+8rhAAAACgEAAA8AAABkcnMvZG93bnJldi54bWxMj8FOwzAQRO9I/IO1SNyo&#10;3VYpIcSpqkgVEoJDSy/cnHibRMTrELtt4OtZTnCc2dHsvHw9uV6ccQydJw3zmQKBVHvbUaPh8La9&#10;S0GEaMia3hNq+MIA6+L6KjeZ9Rfa4XkfG8ElFDKjoY1xyKQMdYvOhJkfkPh29KMzkeXYSDuaC5e7&#10;Xi6UWklnOuIPrRmwbLH+2J+chudy+2p21cKl33359HLcDJ+H90Tr25tp8wgi4hT/wvA7n6dDwZsq&#10;fyIbRM9aMUrUkM4fGIEDS5Xcg6jYWSVLkEUu/yMUPwAAAP//AwBQSwECLQAUAAYACAAAACEAtoM4&#10;kv4AAADhAQAAEwAAAAAAAAAAAAAAAAAAAAAAW0NvbnRlbnRfVHlwZXNdLnhtbFBLAQItABQABgAI&#10;AAAAIQA4/SH/1gAAAJQBAAALAAAAAAAAAAAAAAAAAC8BAABfcmVscy8ucmVsc1BLAQItABQABgAI&#10;AAAAIQCK5BrPFgIAACcEAAAOAAAAAAAAAAAAAAAAAC4CAABkcnMvZTJvRG9jLnhtbFBLAQItABQA&#10;BgAIAAAAIQBxivvK4QAAAAoBAAAPAAAAAAAAAAAAAAAAAHAEAABkcnMvZG93bnJldi54bWxQSwUG&#10;AAAAAAQABADzAAAAfgUAAAAA&#10;" filled="f" stroked="f" strokeweight=".5pt">
                      <v:textbox>
                        <w:txbxContent>
                          <w:p w14:paraId="618C9551" w14:textId="77777777" w:rsidR="00747AEE" w:rsidRPr="00F64997" w:rsidRDefault="00B60735" w:rsidP="00747AEE">
                            <w:pPr>
                              <w:jc w:val="center"/>
                              <w:rPr>
                                <w:b/>
                              </w:rPr>
                            </w:pPr>
                            <w:r w:rsidRPr="00F64997">
                              <w:rPr>
                                <w:b/>
                              </w:rPr>
                              <w:t>450</w:t>
                            </w:r>
                            <w:r>
                              <w:rPr>
                                <w:b/>
                              </w:rPr>
                              <w:t> </w:t>
                            </w:r>
                            <w:r w:rsidRPr="00F64997">
                              <w:rPr>
                                <w:b/>
                              </w:rPr>
                              <w:t>mg (</w:t>
                            </w:r>
                            <w:r>
                              <w:rPr>
                                <w:b/>
                              </w:rPr>
                              <w:t>12 år och uppåt</w:t>
                            </w:r>
                            <w:r w:rsidRPr="00F64997">
                              <w:rPr>
                                <w:b/>
                              </w:rPr>
                              <w:t>)</w:t>
                            </w:r>
                          </w:p>
                          <w:p w14:paraId="694938DD" w14:textId="77777777" w:rsidR="00157D3F" w:rsidRPr="00F64997" w:rsidRDefault="00157D3F" w:rsidP="00157D3F">
                            <w:pPr>
                              <w:jc w:val="center"/>
                              <w:rPr>
                                <w:b/>
                              </w:rPr>
                            </w:pPr>
                          </w:p>
                        </w:txbxContent>
                      </v:textbox>
                    </v:shape>
                  </w:pict>
                </mc:Fallback>
              </mc:AlternateContent>
            </w:r>
            <w:r w:rsidRPr="00226D05">
              <w:rPr>
                <w:noProof/>
                <w:sz w:val="20"/>
                <w:lang w:val="en-US"/>
              </w:rPr>
              <mc:AlternateContent>
                <mc:Choice Requires="wps">
                  <w:drawing>
                    <wp:anchor distT="0" distB="0" distL="114300" distR="114300" simplePos="0" relativeHeight="252399616" behindDoc="0" locked="0" layoutInCell="1" allowOverlap="1" wp14:anchorId="4E16B0C0" wp14:editId="57878BB1">
                      <wp:simplePos x="0" y="0"/>
                      <wp:positionH relativeFrom="column">
                        <wp:posOffset>-5699</wp:posOffset>
                      </wp:positionH>
                      <wp:positionV relativeFrom="paragraph">
                        <wp:posOffset>5552826</wp:posOffset>
                      </wp:positionV>
                      <wp:extent cx="2117090" cy="283580"/>
                      <wp:effectExtent l="0" t="0" r="0" b="2540"/>
                      <wp:wrapNone/>
                      <wp:docPr id="50" name="Text Box 50"/>
                      <wp:cNvGraphicFramePr/>
                      <a:graphic xmlns:a="http://schemas.openxmlformats.org/drawingml/2006/main">
                        <a:graphicData uri="http://schemas.microsoft.com/office/word/2010/wordprocessingShape">
                          <wps:wsp>
                            <wps:cNvSpPr txBox="1"/>
                            <wps:spPr>
                              <a:xfrm>
                                <a:off x="0" y="0"/>
                                <a:ext cx="2117090" cy="283580"/>
                              </a:xfrm>
                              <a:prstGeom prst="rect">
                                <a:avLst/>
                              </a:prstGeom>
                              <a:noFill/>
                              <a:ln w="6350">
                                <a:noFill/>
                              </a:ln>
                            </wps:spPr>
                            <wps:txbx>
                              <w:txbxContent>
                                <w:p w14:paraId="391F2AE9" w14:textId="77777777" w:rsidR="00747AEE" w:rsidRPr="00F64997" w:rsidRDefault="00B60735" w:rsidP="00747AEE">
                                  <w:pPr>
                                    <w:rPr>
                                      <w:b/>
                                    </w:rPr>
                                  </w:pPr>
                                  <w:r w:rsidRPr="00F64997">
                                    <w:rPr>
                                      <w:b/>
                                    </w:rPr>
                                    <w:t>450</w:t>
                                  </w:r>
                                  <w:r>
                                    <w:rPr>
                                      <w:b/>
                                    </w:rPr>
                                    <w:t> </w:t>
                                  </w:r>
                                  <w:r w:rsidRPr="00F64997">
                                    <w:rPr>
                                      <w:b/>
                                    </w:rPr>
                                    <w:t>mg (</w:t>
                                  </w:r>
                                  <w:r>
                                    <w:rPr>
                                      <w:b/>
                                    </w:rPr>
                                    <w:t>barn under </w:t>
                                  </w:r>
                                  <w:r w:rsidRPr="00805A40">
                                    <w:rPr>
                                      <w:b/>
                                    </w:rPr>
                                    <w:t>12</w:t>
                                  </w:r>
                                  <w:r>
                                    <w:rPr>
                                      <w:b/>
                                    </w:rPr>
                                    <w:t> år</w:t>
                                  </w:r>
                                  <w:r w:rsidRPr="00F64997">
                                    <w:rPr>
                                      <w:b/>
                                    </w:rPr>
                                    <w:t>)</w:t>
                                  </w:r>
                                </w:p>
                                <w:p w14:paraId="7BBE0834" w14:textId="77777777" w:rsidR="00157D3F" w:rsidRPr="00F64997" w:rsidRDefault="00157D3F" w:rsidP="00157D3F">
                                  <w:pP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4E16B0C0" id="Text Box 50" o:spid="_x0000_s1395" type="#_x0000_t202" style="position:absolute;left:0;text-align:left;margin-left:-.45pt;margin-top:437.25pt;width:166.7pt;height:22.35pt;z-index:2523996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wYc1FQIAACcEAAAOAAAAZHJzL2Uyb0RvYy54bWysU9uO2yAQfa/Uf0C8N7Zz26wVZ5XuKlWl&#10;aHelbLXPBENsCTMUSOz06zsQ56Jtn6q+wMAMcznnMH/oGkUOwroadEGzQUqJ0BzKWu8K+uNt9WVG&#10;ifNMl0yBFgU9CkcfFp8/zVuTiyFUoEphCSbRLm9NQSvvTZ4kjleiYW4ARmh0SrAN83i0u6S0rMXs&#10;jUqGaTpNWrClscCFc3j7dHLSRcwvpeD+RUonPFEFxd58XG1ct2FNFnOW7ywzVc37Ntg/dNGwWmPR&#10;S6on5hnZ2/qPVE3NLTiQfsChSUDKmos4A06TpR+m2VTMiDgLguPMBSb3/9Ly58PGvFriu6/QIYEB&#10;kNa43OFlmKeTtgk7dkrQjxAeL7CJzhOOl8Msu0vv0cXRN5yNJrOIa3J9bazz3wQ0JBgFtUhLRIsd&#10;1s5jRQw9h4RiGla1UpEapUlb0OloksYHFw++UBofXnsNlu+2HanLgo6mk/MkWyiPOKCFE/fO8FWN&#10;XayZ86/MItnYOArYv+AiFWA16C1KKrC//nYf4pED9FLSongK6n7umRWUqO8a2bnPxuOgtngYT+6G&#10;eLC3nu2tR++bR0B9ZvhVDI9miPfqbEoLzTvqfBmqootpjrUL6s/moz9JGv8JF8tlDEJ9GebXemN4&#10;SB1wDRi/de/Mmp4IjxQ+w1lmLP/Axym2R/mEY39ANUbW+p8T5H57jlHX/734DQAA//8DAFBLAwQU&#10;AAYACAAAACEA6tXmKeIAAAAJAQAADwAAAGRycy9kb3ducmV2LnhtbEyPwU7DMBBE70j8g7VI3Fqn&#10;KYUkZFNVkSokBIeWXrg58TaJiNchdtvA12NOcJvVjGbe5uvJ9OJMo+ssIyzmEQji2uqOG4TD23aW&#10;gHBesVa9ZUL4Igfr4voqV5m2F97Ree8bEUrYZQqh9X7IpHR1S0a5uR2Ig3e0o1E+nGMj9aguodz0&#10;Mo6ie2lUx2GhVQOVLdUf+5NBeC63r2pXxSb57sunl+Nm+Dy8rxBvb6bNIwhPk/8Lwy9+QIciMFX2&#10;xNqJHmGWhiBC8nC3AhH85TIOokJIF2kMssjl/w+KHwAAAP//AwBQSwECLQAUAAYACAAAACEAtoM4&#10;kv4AAADhAQAAEwAAAAAAAAAAAAAAAAAAAAAAW0NvbnRlbnRfVHlwZXNdLnhtbFBLAQItABQABgAI&#10;AAAAIQA4/SH/1gAAAJQBAAALAAAAAAAAAAAAAAAAAC8BAABfcmVscy8ucmVsc1BLAQItABQABgAI&#10;AAAAIQBhwYc1FQIAACcEAAAOAAAAAAAAAAAAAAAAAC4CAABkcnMvZTJvRG9jLnhtbFBLAQItABQA&#10;BgAIAAAAIQDq1eYp4gAAAAkBAAAPAAAAAAAAAAAAAAAAAG8EAABkcnMvZG93bnJldi54bWxQSwUG&#10;AAAAAAQABADzAAAAfgUAAAAA&#10;" filled="f" stroked="f" strokeweight=".5pt">
                      <v:textbox>
                        <w:txbxContent>
                          <w:p w14:paraId="391F2AE9" w14:textId="77777777" w:rsidR="00747AEE" w:rsidRPr="00F64997" w:rsidRDefault="00B60735" w:rsidP="00747AEE">
                            <w:pPr>
                              <w:rPr>
                                <w:b/>
                              </w:rPr>
                            </w:pPr>
                            <w:r w:rsidRPr="00F64997">
                              <w:rPr>
                                <w:b/>
                              </w:rPr>
                              <w:t>450</w:t>
                            </w:r>
                            <w:r>
                              <w:rPr>
                                <w:b/>
                              </w:rPr>
                              <w:t> </w:t>
                            </w:r>
                            <w:r w:rsidRPr="00F64997">
                              <w:rPr>
                                <w:b/>
                              </w:rPr>
                              <w:t>mg (</w:t>
                            </w:r>
                            <w:r>
                              <w:rPr>
                                <w:b/>
                              </w:rPr>
                              <w:t>barn under </w:t>
                            </w:r>
                            <w:r w:rsidRPr="00805A40">
                              <w:rPr>
                                <w:b/>
                              </w:rPr>
                              <w:t>12</w:t>
                            </w:r>
                            <w:r>
                              <w:rPr>
                                <w:b/>
                              </w:rPr>
                              <w:t> år</w:t>
                            </w:r>
                            <w:r w:rsidRPr="00F64997">
                              <w:rPr>
                                <w:b/>
                              </w:rPr>
                              <w:t>)</w:t>
                            </w:r>
                          </w:p>
                          <w:p w14:paraId="7BBE0834" w14:textId="77777777" w:rsidR="00157D3F" w:rsidRPr="00F64997" w:rsidRDefault="00157D3F" w:rsidP="00157D3F">
                            <w:pPr>
                              <w:rPr>
                                <w:b/>
                              </w:rPr>
                            </w:pPr>
                          </w:p>
                        </w:txbxContent>
                      </v:textbox>
                    </v:shape>
                  </w:pict>
                </mc:Fallback>
              </mc:AlternateContent>
            </w:r>
            <w:r w:rsidRPr="00226D05">
              <w:rPr>
                <w:noProof/>
                <w:sz w:val="20"/>
                <w:lang w:val="en-US"/>
              </w:rPr>
              <mc:AlternateContent>
                <mc:Choice Requires="wps">
                  <w:drawing>
                    <wp:anchor distT="0" distB="0" distL="114300" distR="114300" simplePos="0" relativeHeight="252401664" behindDoc="0" locked="0" layoutInCell="1" allowOverlap="1" wp14:anchorId="0606EC42" wp14:editId="52A2431E">
                      <wp:simplePos x="0" y="0"/>
                      <wp:positionH relativeFrom="column">
                        <wp:posOffset>92686</wp:posOffset>
                      </wp:positionH>
                      <wp:positionV relativeFrom="paragraph">
                        <wp:posOffset>5900066</wp:posOffset>
                      </wp:positionV>
                      <wp:extent cx="1863725" cy="283283"/>
                      <wp:effectExtent l="0" t="0" r="0" b="2540"/>
                      <wp:wrapNone/>
                      <wp:docPr id="51" name="Text Box 51"/>
                      <wp:cNvGraphicFramePr/>
                      <a:graphic xmlns:a="http://schemas.openxmlformats.org/drawingml/2006/main">
                        <a:graphicData uri="http://schemas.microsoft.com/office/word/2010/wordprocessingShape">
                          <wps:wsp>
                            <wps:cNvSpPr txBox="1"/>
                            <wps:spPr>
                              <a:xfrm>
                                <a:off x="0" y="0"/>
                                <a:ext cx="1863725" cy="283283"/>
                              </a:xfrm>
                              <a:prstGeom prst="rect">
                                <a:avLst/>
                              </a:prstGeom>
                              <a:noFill/>
                              <a:ln w="6350">
                                <a:noFill/>
                              </a:ln>
                            </wps:spPr>
                            <wps:txbx>
                              <w:txbxContent>
                                <w:p w14:paraId="2A06508F" w14:textId="77777777" w:rsidR="00747AEE" w:rsidRPr="00F64997" w:rsidRDefault="00B60735" w:rsidP="00747AEE">
                                  <w:pPr>
                                    <w:jc w:val="center"/>
                                    <w:rPr>
                                      <w:b/>
                                    </w:rPr>
                                  </w:pPr>
                                  <w:r w:rsidRPr="00F64997">
                                    <w:rPr>
                                      <w:b/>
                                    </w:rPr>
                                    <w:t>525</w:t>
                                  </w:r>
                                  <w:r>
                                    <w:rPr>
                                      <w:b/>
                                    </w:rPr>
                                    <w:t> </w:t>
                                  </w:r>
                                  <w:r w:rsidRPr="00F64997">
                                    <w:rPr>
                                      <w:b/>
                                    </w:rPr>
                                    <w:t>mg (</w:t>
                                  </w:r>
                                  <w:r>
                                    <w:rPr>
                                      <w:b/>
                                    </w:rPr>
                                    <w:t>12 år och uppåt</w:t>
                                  </w:r>
                                  <w:r w:rsidRPr="00F64997">
                                    <w:rPr>
                                      <w:b/>
                                    </w:rPr>
                                    <w:t>)</w:t>
                                  </w:r>
                                </w:p>
                                <w:p w14:paraId="4F4D414F" w14:textId="77777777" w:rsidR="00157D3F" w:rsidRPr="00F64997"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0606EC42" id="Text Box 51" o:spid="_x0000_s1396" type="#_x0000_t202" style="position:absolute;left:0;text-align:left;margin-left:7.3pt;margin-top:464.55pt;width:146.75pt;height:22.3pt;z-index:2524016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YZwpFAIAACcEAAAOAAAAZHJzL2Uyb0RvYy54bWysU9uK2zAQfS/0H4TeGzvXzZo4S7pLSiHs&#10;LmTLPiuyFBtkjSopsdOv70h2Lmz7VApGHmlGcznnaPHQ1oochXUV6JwOByklQnMoKr3P6Y+39Zc5&#10;Jc4zXTAFWuT0JBx9WH7+tGhMJkZQgiqEJZhEu6wxOS29N1mSOF6KmrkBGKHRKcHWzOPW7pPCsgaz&#10;1yoZpeksacAWxgIXzuHpU+eky5hfSsH9i5ROeKJyir35uNq47sKaLBcs21tmyor3bbB/6KJmlcai&#10;l1RPzDNysNUfqeqKW3Ag/YBDnYCUFRdxBpxmmH6YZlsyI+IsCI4zF5jc/0vLn49b82qJb79CiwQG&#10;QBrjMoeHYZ5W2jr8sVOCfoTwdIFNtJ7wcGk+G9+NppRw9I3mY/xCmuR621jnvwmoSTByapGWiBY7&#10;bpzvQs8hoZiGdaVUpEZp0uR0Np6m8cLFg8mVxhrXXoPl211LqiKn49nsPMkOihMOaKHj3hm+rrCL&#10;DXP+lVkkG2dCAfsXXKQCrAa9RUkJ9tffzkM8coBeShoUT07dzwOzghL1XSM798PJJKgtbibTuxFu&#10;7K1nd+vRh/oRUJ9DfCqGRzPEe3U2pYX6HXW+ClXRxTTH2jn1Z/PRd5LGd8LFahWDUF+G+Y3eGh5S&#10;B1wDxm/tO7OmJ8Ijhc9wlhnLPvDRxfYodzj2G1RjJLh/OUHut/sYdX3fy98AAAD//wMAUEsDBBQA&#10;BgAIAAAAIQAizZM14gAAAAoBAAAPAAAAZHJzL2Rvd25yZXYueG1sTI9BT8JAEIXvJv6HzZB4ky1F&#10;odRuCWlCTIweQC7ett2hbejO1u4C1V/veNLbvJmXN9/L1qPtxAUH3zpSMJtGIJAqZ1qqFRzet/cJ&#10;CB80Gd05QgVf6GGd395kOjXuSju87EMtOIR8qhU0IfSplL5q0Go/dT0S345usDqwHGppBn3lcNvJ&#10;OIoW0uqW+EOjeywarE77s1XwUmzf9K6MbfLdFc+vx03/efh4VOpuMm6eQAQcw58ZfvEZHXJmKt2Z&#10;jBcd64cFOxWs4tUMBBvmUcJDyZvlfAkyz+T/CvkPAAAA//8DAFBLAQItABQABgAIAAAAIQC2gziS&#10;/gAAAOEBAAATAAAAAAAAAAAAAAAAAAAAAABbQ29udGVudF9UeXBlc10ueG1sUEsBAi0AFAAGAAgA&#10;AAAhADj9If/WAAAAlAEAAAsAAAAAAAAAAAAAAAAALwEAAF9yZWxzLy5yZWxzUEsBAi0AFAAGAAgA&#10;AAAhACJhnCkUAgAAJwQAAA4AAAAAAAAAAAAAAAAALgIAAGRycy9lMm9Eb2MueG1sUEsBAi0AFAAG&#10;AAgAAAAhACLNkzXiAAAACgEAAA8AAAAAAAAAAAAAAAAAbgQAAGRycy9kb3ducmV2LnhtbFBLBQYA&#10;AAAABAAEAPMAAAB9BQAAAAA=&#10;" filled="f" stroked="f" strokeweight=".5pt">
                      <v:textbox>
                        <w:txbxContent>
                          <w:p w14:paraId="2A06508F" w14:textId="77777777" w:rsidR="00747AEE" w:rsidRPr="00F64997" w:rsidRDefault="00B60735" w:rsidP="00747AEE">
                            <w:pPr>
                              <w:jc w:val="center"/>
                              <w:rPr>
                                <w:b/>
                              </w:rPr>
                            </w:pPr>
                            <w:r w:rsidRPr="00F64997">
                              <w:rPr>
                                <w:b/>
                              </w:rPr>
                              <w:t>525</w:t>
                            </w:r>
                            <w:r>
                              <w:rPr>
                                <w:b/>
                              </w:rPr>
                              <w:t> </w:t>
                            </w:r>
                            <w:r w:rsidRPr="00F64997">
                              <w:rPr>
                                <w:b/>
                              </w:rPr>
                              <w:t>mg (</w:t>
                            </w:r>
                            <w:r>
                              <w:rPr>
                                <w:b/>
                              </w:rPr>
                              <w:t>12 år och uppåt</w:t>
                            </w:r>
                            <w:r w:rsidRPr="00F64997">
                              <w:rPr>
                                <w:b/>
                              </w:rPr>
                              <w:t>)</w:t>
                            </w:r>
                          </w:p>
                          <w:p w14:paraId="4F4D414F" w14:textId="77777777" w:rsidR="00157D3F" w:rsidRPr="00F64997" w:rsidRDefault="00157D3F" w:rsidP="00157D3F">
                            <w:pPr>
                              <w:jc w:val="center"/>
                              <w:rPr>
                                <w:b/>
                              </w:rPr>
                            </w:pPr>
                          </w:p>
                        </w:txbxContent>
                      </v:textbox>
                    </v:shape>
                  </w:pict>
                </mc:Fallback>
              </mc:AlternateContent>
            </w:r>
            <w:r w:rsidRPr="00226D05">
              <w:rPr>
                <w:noProof/>
                <w:sz w:val="20"/>
                <w:lang w:val="en-US"/>
              </w:rPr>
              <mc:AlternateContent>
                <mc:Choice Requires="wps">
                  <w:drawing>
                    <wp:anchor distT="0" distB="0" distL="114300" distR="114300" simplePos="0" relativeHeight="252428288" behindDoc="0" locked="0" layoutInCell="1" allowOverlap="1" wp14:anchorId="35F5B702" wp14:editId="2E7A8ACA">
                      <wp:simplePos x="0" y="0"/>
                      <wp:positionH relativeFrom="column">
                        <wp:posOffset>1938848</wp:posOffset>
                      </wp:positionH>
                      <wp:positionV relativeFrom="paragraph">
                        <wp:posOffset>5905854</wp:posOffset>
                      </wp:positionV>
                      <wp:extent cx="1680845" cy="277792"/>
                      <wp:effectExtent l="0" t="0" r="0" b="0"/>
                      <wp:wrapNone/>
                      <wp:docPr id="52" name="Text Box 52"/>
                      <wp:cNvGraphicFramePr/>
                      <a:graphic xmlns:a="http://schemas.openxmlformats.org/drawingml/2006/main">
                        <a:graphicData uri="http://schemas.microsoft.com/office/word/2010/wordprocessingShape">
                          <wps:wsp>
                            <wps:cNvSpPr txBox="1"/>
                            <wps:spPr>
                              <a:xfrm>
                                <a:off x="0" y="0"/>
                                <a:ext cx="1680845" cy="277792"/>
                              </a:xfrm>
                              <a:prstGeom prst="rect">
                                <a:avLst/>
                              </a:prstGeom>
                              <a:noFill/>
                              <a:ln w="6350">
                                <a:noFill/>
                              </a:ln>
                            </wps:spPr>
                            <wps:txbx>
                              <w:txbxContent>
                                <w:p w14:paraId="4555C5B7" w14:textId="77777777" w:rsidR="00747AEE" w:rsidRDefault="00B60735" w:rsidP="00747AEE">
                                  <w:pPr>
                                    <w:jc w:val="center"/>
                                  </w:pPr>
                                  <w:r>
                                    <w:t>1 blå + 1 lila + 1 grå</w:t>
                                  </w:r>
                                </w:p>
                                <w:p w14:paraId="068EDDEB"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35F5B702" id="Text Box 52" o:spid="_x0000_s1397" type="#_x0000_t202" style="position:absolute;left:0;text-align:left;margin-left:152.65pt;margin-top:465.05pt;width:132.35pt;height:21.85pt;z-index:252428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88r0FQIAACcEAAAOAAAAZHJzL2Uyb0RvYy54bWysU8lu2zAQvRfoPxC815IdbxEsB24CFwWM&#10;JIBT5ExTpCWA4rAkbcn9+g4peUHaU9ELNaMZzvLe4+KhrRU5Cusq0DkdDlJKhOZQVHqf0x9v6y9z&#10;SpxnumAKtMjpSTj6sPz8adGYTIygBFUIS7CIdlljclp6b7IkcbwUNXMDMEJjUIKtmUfX7pPCsgar&#10;1yoZpek0acAWxgIXzuHfpy5Il7G+lIL7Fymd8ETlFGfz8bTx3IUzWS5YtrfMlBXvx2D/MEXNKo1N&#10;L6WemGfkYKs/StUVt+BA+gGHOgEpKy7iDrjNMP2wzbZkRsRdEBxnLjC5/1eWPx+35tUS336FFgkM&#10;gDTGZQ5/hn1aaevwxUkJxhHC0wU20XrCw6XpPJ2PJ5RwjI1ms9n9KJRJrreNdf6bgJoEI6cWaYlo&#10;sePG+S71nBKaaVhXSkVqlCZNTqd3kzReuESwuNLY4zprsHy7a0lV5PRuOjtvsoPihAta6Lh3hq8r&#10;nGLDnH9lFsnGnVDA/gUPqQC7QW9RUoL99bf/IR85wCglDYonp+7ngVlBifqukZ374Xgc1Bad8WQ2&#10;QsfeRna3EX2oHwH1OcSnYng0Q75XZ1NaqN9R56vQFUNMc+ydU382H30naXwnXKxWMQn1ZZjf6K3h&#10;oXTANWD81r4za3oiPFL4DGeZsewDH11uj3KHY++gGiPB/csJcr/1Y9b1fS9/AwAA//8DAFBLAwQU&#10;AAYACAAAACEA9yId2eIAAAALAQAADwAAAGRycy9kb3ducmV2LnhtbEyPwU7DMAyG70i8Q2QkbizZ&#10;qrKuazpNlSYkBIeNXbilTdZWJE5psq3w9JgTHG1/+v39xWZyll3MGHqPEuYzAcxg43WPrYTj2+4h&#10;AxaiQq2sRyPhywTYlLc3hcq1v+LeXA6xZRSCIVcSuhiHnPPQdMapMPODQbqd/OhUpHFsuR7VlcKd&#10;5QshHrlTPdKHTg2m6kzzcTg7Cc/V7lXt64XLvm319HLaDp/H91TK+7tpuwYWzRT/YPjVJ3Uoyan2&#10;Z9SBWQmJSBNCJawSMQdGRLoU1K6mzTLJgJcF/9+h/AEAAP//AwBQSwECLQAUAAYACAAAACEAtoM4&#10;kv4AAADhAQAAEwAAAAAAAAAAAAAAAAAAAAAAW0NvbnRlbnRfVHlwZXNdLnhtbFBLAQItABQABgAI&#10;AAAAIQA4/SH/1gAAAJQBAAALAAAAAAAAAAAAAAAAAC8BAABfcmVscy8ucmVsc1BLAQItABQABgAI&#10;AAAAIQBP88r0FQIAACcEAAAOAAAAAAAAAAAAAAAAAC4CAABkcnMvZTJvRG9jLnhtbFBLAQItABQA&#10;BgAIAAAAIQD3Ih3Z4gAAAAsBAAAPAAAAAAAAAAAAAAAAAG8EAABkcnMvZG93bnJldi54bWxQSwUG&#10;AAAAAAQABADzAAAAfgUAAAAA&#10;" filled="f" stroked="f" strokeweight=".5pt">
                      <v:textbox>
                        <w:txbxContent>
                          <w:p w14:paraId="4555C5B7" w14:textId="77777777" w:rsidR="00747AEE" w:rsidRDefault="00B60735" w:rsidP="00747AEE">
                            <w:pPr>
                              <w:jc w:val="center"/>
                            </w:pPr>
                            <w:r>
                              <w:t>1 blå + 1 lila + 1 grå</w:t>
                            </w:r>
                          </w:p>
                          <w:p w14:paraId="068EDDEB" w14:textId="77777777" w:rsidR="00157D3F" w:rsidRDefault="00157D3F" w:rsidP="00157D3F">
                            <w:pPr>
                              <w:jc w:val="center"/>
                            </w:pPr>
                          </w:p>
                        </w:txbxContent>
                      </v:textbox>
                    </v:shape>
                  </w:pict>
                </mc:Fallback>
              </mc:AlternateContent>
            </w:r>
            <w:r w:rsidRPr="00226D05">
              <w:rPr>
                <w:noProof/>
                <w:sz w:val="20"/>
                <w:lang w:val="en-US"/>
              </w:rPr>
              <mc:AlternateContent>
                <mc:Choice Requires="wps">
                  <w:drawing>
                    <wp:anchor distT="0" distB="0" distL="114300" distR="114300" simplePos="0" relativeHeight="252424192" behindDoc="0" locked="0" layoutInCell="1" allowOverlap="1" wp14:anchorId="2E2B30AA" wp14:editId="49F6B5F6">
                      <wp:simplePos x="0" y="0"/>
                      <wp:positionH relativeFrom="column">
                        <wp:posOffset>2112468</wp:posOffset>
                      </wp:positionH>
                      <wp:positionV relativeFrom="paragraph">
                        <wp:posOffset>5194010</wp:posOffset>
                      </wp:positionV>
                      <wp:extent cx="1336040" cy="300941"/>
                      <wp:effectExtent l="0" t="0" r="0" b="4445"/>
                      <wp:wrapNone/>
                      <wp:docPr id="53" name="Text Box 53"/>
                      <wp:cNvGraphicFramePr/>
                      <a:graphic xmlns:a="http://schemas.openxmlformats.org/drawingml/2006/main">
                        <a:graphicData uri="http://schemas.microsoft.com/office/word/2010/wordprocessingShape">
                          <wps:wsp>
                            <wps:cNvSpPr txBox="1"/>
                            <wps:spPr>
                              <a:xfrm>
                                <a:off x="0" y="0"/>
                                <a:ext cx="1336040" cy="300941"/>
                              </a:xfrm>
                              <a:prstGeom prst="rect">
                                <a:avLst/>
                              </a:prstGeom>
                              <a:noFill/>
                              <a:ln w="6350">
                                <a:noFill/>
                              </a:ln>
                            </wps:spPr>
                            <wps:txbx>
                              <w:txbxContent>
                                <w:p w14:paraId="0201120D" w14:textId="77777777" w:rsidR="00747AEE" w:rsidRDefault="00B60735" w:rsidP="00747AEE">
                                  <w:pPr>
                                    <w:jc w:val="center"/>
                                  </w:pPr>
                                  <w:r>
                                    <w:t>1 lila + 1 grå</w:t>
                                  </w:r>
                                </w:p>
                                <w:p w14:paraId="7E1E1F1C"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2E2B30AA" id="Text Box 53" o:spid="_x0000_s1398" type="#_x0000_t202" style="position:absolute;left:0;text-align:left;margin-left:166.35pt;margin-top:409pt;width:105.2pt;height:23.7pt;z-index:25242419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kmUvFAIAACcEAAAOAAAAZHJzL2Uyb0RvYy54bWysU8lu2zAQvRfoPxC815KXuIlgOXATuChg&#10;JAGcIGeaIi0BJIclaUvu13dIywvSnopeqBm94SzvDWf3nVZkL5xvwJR0OMgpEYZD1ZhtSd9el19u&#10;KfGBmYopMKKkB+Hp/fzzp1lrCzGCGlQlHMEkxhetLWkdgi2yzPNaaOYHYIVBUILTLKDrtlnlWIvZ&#10;tcpGeT7NWnCVdcCF9/j38QjSecovpeDhWUovAlElxd5COl06N/HM5jNWbB2zdcP7Ntg/dKFZY7Do&#10;OdUjC4zsXPNHKt1wBx5kGHDQGUjZcJFmwGmG+Ydp1jWzIs2C5Hh7psn/v7T8ab+2L46E7ht0KGAk&#10;pLW+8PgzztNJp+MXOyWII4WHM22iC4THS+PxNJ8gxBEb5/ndJKXJLret8+G7AE2iUVKHsiS22H7l&#10;A1bE0FNILGZg2SiVpFGGtCWdjm/ydOGM4A1l8OKl12iFbtORpsIuprenSTZQHXBAB0ftveXLBrtY&#10;MR9emEOxsXFc4PCMh1SA1aC3KKnB/frb/xiPGiBKSYvLU1L/c8ecoET9MKjO3XAS+QjJmdx8HaHj&#10;rpHNNWJ2+gFwP4f4VCxPZowP6mRKB/od93wRqyLEDMfaJQ0n8yEcVxrfCReLRQrC/bIsrMza8pg6&#10;8ho5fu3embO9EAElfILTmrHigx7H2J7lI4+9g9uYVOtfTlz3az9FXd73/DcAAAD//wMAUEsDBBQA&#10;BgAIAAAAIQD9+EV34gAAAAsBAAAPAAAAZHJzL2Rvd25yZXYueG1sTI/LTsMwEEX3SPyDNUjsqPNo&#10;ShTiVFWkCgnBoqUbdpPYTSL8CLHbBr6eYVWWM3N059xyPRvNzmryg7MC4kUETNnWycF2Ag7v24cc&#10;mA9oJWpnlYBv5WFd3d6UWEh3sTt13oeOUYj1BQroQxgLzn3bK4N+4UZl6XZ0k8FA49RxOeGFwo3m&#10;SRStuMHB0oceR1X3qv3cn4yAl3r7hrsmMfmPrp9fj5vx6/CRCXF/N2+egAU1hysMf/qkDhU5Ne5k&#10;pWdaQJomj4QKyOOcShGRLdMYWEObVbYEXpX8f4fqFwAA//8DAFBLAQItABQABgAIAAAAIQC2gziS&#10;/gAAAOEBAAATAAAAAAAAAAAAAAAAAAAAAABbQ29udGVudF9UeXBlc10ueG1sUEsBAi0AFAAGAAgA&#10;AAAhADj9If/WAAAAlAEAAAsAAAAAAAAAAAAAAAAALwEAAF9yZWxzLy5yZWxzUEsBAi0AFAAGAAgA&#10;AAAhAE2SZS8UAgAAJwQAAA4AAAAAAAAAAAAAAAAALgIAAGRycy9lMm9Eb2MueG1sUEsBAi0AFAAG&#10;AAgAAAAhAP34RXfiAAAACwEAAA8AAAAAAAAAAAAAAAAAbgQAAGRycy9kb3ducmV2LnhtbFBLBQYA&#10;AAAABAAEAPMAAAB9BQAAAAA=&#10;" filled="f" stroked="f" strokeweight=".5pt">
                      <v:textbox>
                        <w:txbxContent>
                          <w:p w14:paraId="0201120D" w14:textId="77777777" w:rsidR="00747AEE" w:rsidRDefault="00B60735" w:rsidP="00747AEE">
                            <w:pPr>
                              <w:jc w:val="center"/>
                            </w:pPr>
                            <w:r>
                              <w:t>1 lila + 1 grå</w:t>
                            </w:r>
                          </w:p>
                          <w:p w14:paraId="7E1E1F1C" w14:textId="77777777" w:rsidR="00157D3F" w:rsidRDefault="00157D3F" w:rsidP="00157D3F">
                            <w:pPr>
                              <w:jc w:val="center"/>
                            </w:pPr>
                          </w:p>
                        </w:txbxContent>
                      </v:textbox>
                    </v:shape>
                  </w:pict>
                </mc:Fallback>
              </mc:AlternateContent>
            </w:r>
            <w:r w:rsidRPr="00226D05">
              <w:rPr>
                <w:noProof/>
                <w:sz w:val="20"/>
                <w:lang w:val="en-US"/>
              </w:rPr>
              <mc:AlternateContent>
                <mc:Choice Requires="wps">
                  <w:drawing>
                    <wp:anchor distT="0" distB="0" distL="114300" distR="114300" simplePos="0" relativeHeight="252420096" behindDoc="0" locked="0" layoutInCell="1" allowOverlap="1" wp14:anchorId="18AF6DCB" wp14:editId="1D13CCE8">
                      <wp:simplePos x="0" y="0"/>
                      <wp:positionH relativeFrom="column">
                        <wp:posOffset>2066169</wp:posOffset>
                      </wp:positionH>
                      <wp:positionV relativeFrom="paragraph">
                        <wp:posOffset>4476379</wp:posOffset>
                      </wp:positionV>
                      <wp:extent cx="1363980" cy="270237"/>
                      <wp:effectExtent l="0" t="0" r="26670" b="15875"/>
                      <wp:wrapNone/>
                      <wp:docPr id="55" name="Text Box 55"/>
                      <wp:cNvGraphicFramePr/>
                      <a:graphic xmlns:a="http://schemas.openxmlformats.org/drawingml/2006/main">
                        <a:graphicData uri="http://schemas.microsoft.com/office/word/2010/wordprocessingShape">
                          <wps:wsp>
                            <wps:cNvSpPr txBox="1"/>
                            <wps:spPr>
                              <a:xfrm>
                                <a:off x="0" y="0"/>
                                <a:ext cx="1363980" cy="270237"/>
                              </a:xfrm>
                              <a:prstGeom prst="rect">
                                <a:avLst/>
                              </a:prstGeom>
                              <a:solidFill>
                                <a:sysClr val="window" lastClr="FFFFFF"/>
                              </a:solidFill>
                              <a:ln w="6350">
                                <a:solidFill>
                                  <a:sysClr val="window" lastClr="FFFFFF"/>
                                </a:solidFill>
                              </a:ln>
                            </wps:spPr>
                            <wps:txbx>
                              <w:txbxContent>
                                <w:p w14:paraId="13F2EE89" w14:textId="77777777" w:rsidR="00747AEE" w:rsidRDefault="00B60735" w:rsidP="00747AEE">
                                  <w:pPr>
                                    <w:jc w:val="center"/>
                                  </w:pPr>
                                  <w:r>
                                    <w:t>1 blå + 1 grå</w:t>
                                  </w:r>
                                </w:p>
                                <w:p w14:paraId="69B5C387"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18AF6DCB" id="Text Box 55" o:spid="_x0000_s1399" type="#_x0000_t202" style="position:absolute;left:0;text-align:left;margin-left:162.7pt;margin-top:352.45pt;width:107.4pt;height:21.3pt;z-index:25242009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7MIkNQIAAJkEAAAOAAAAZHJzL2Uyb0RvYy54bWysVEtv4jAQvq/U/2D5viQ8CiUiVJSK1Uqo&#10;rUSrno3jkEiOx2sbEvbX79gJj3b3VC0HM+MZz+ObbzK7bypJDsLYElRK+72YEqE4ZKXapfTtdfX9&#10;jhLrmMqYBCVSehSW3s9vvs1qnYgBFCAzYQgGUTapdUoL53QSRZYXomK2B1ooNOZgKuZQNbsoM6zG&#10;6JWMBnE8jmowmTbAhbV4+9ga6TzEz3PB3XOeW+GITCnW5sJpwrn1ZzSfsWRnmC5K3pXBvlBFxUqF&#10;Sc+hHpljZG/Kv0JVJTdgIXc9DlUEeV5yEXrAbvrxp242BdMi9ILgWH2Gyf6/sPzpsNEvhrjmARoc&#10;oAek1jaxeOn7aXJT+X+slKAdITyeYRONI9w/Go6H0zs0cbQNJvFgOPFhostrbaz7IaAiXkipwbEE&#10;tNhhbV3renLxySzIMluVUgblaJfSkAPDCeLgM6gpkcw6vEzpKvy6bB+eSUXqlI6Ht3HI9MFmvxIS&#10;25EKu7qg4yXXbBtSZikdjqcn7LaQHRFSAy3brOarEvteY9EvzCC9ECpcGfeMRy4By4ROoqQA8/tf&#10;994fp45WSmqka0rtrz0zArH4qZAP0/5o5PkdlNHtZICKubZsry1qXy0B8ezjcmoeRO/v5EnMDVTv&#10;uFkLnxVNTHHMnVJ3EpeuXSLcTC4Wi+CEjNbMrdVGcx/aD89P9bV5Z0Z3o3dImic4EZslnxjQ+nYo&#10;tzh2CvI/UKrbVb9g13rwunxR5n8AAAD//wMAUEsDBBQABgAIAAAAIQBYOtXR4QAAAAsBAAAPAAAA&#10;ZHJzL2Rvd25yZXYueG1sTI/BTsMwDIbvSLxDZCRuLKFrGZSmU4XEhJBA2uDAMUtMWtEkVZJt5e0x&#10;Jzja/vT7+5v17EZ2xJiG4CVcLwQw9DqYwVsJ72+PV7fAUlbeqDF4lPCNCdbt+VmjahNOfovHXbaM&#10;QnyqlYQ+56nmPOkenUqLMKGn22eITmUao+UmqhOFu5EXQtxwpwZPH3o14UOP+mt3cBKetxtV2M2T&#10;eFl+5O7VZt2lqKW8vJi7e2AZ5/wHw68+qUNLTvtw8CaxUcKyqEpCJaxEeQeMiKoUBbA9bcpVBbxt&#10;+P8O7Q8AAAD//wMAUEsBAi0AFAAGAAgAAAAhALaDOJL+AAAA4QEAABMAAAAAAAAAAAAAAAAAAAAA&#10;AFtDb250ZW50X1R5cGVzXS54bWxQSwECLQAUAAYACAAAACEAOP0h/9YAAACUAQAACwAAAAAAAAAA&#10;AAAAAAAvAQAAX3JlbHMvLnJlbHNQSwECLQAUAAYACAAAACEAC+zCJDUCAACZBAAADgAAAAAAAAAA&#10;AAAAAAAuAgAAZHJzL2Uyb0RvYy54bWxQSwECLQAUAAYACAAAACEAWDrV0eEAAAALAQAADwAAAAAA&#10;AAAAAAAAAACPBAAAZHJzL2Rvd25yZXYueG1sUEsFBgAAAAAEAAQA8wAAAJ0FAAAAAA==&#10;" fillcolor="window" strokecolor="window" strokeweight=".5pt">
                      <v:textbox>
                        <w:txbxContent>
                          <w:p w14:paraId="13F2EE89" w14:textId="77777777" w:rsidR="00747AEE" w:rsidRDefault="00B60735" w:rsidP="00747AEE">
                            <w:pPr>
                              <w:jc w:val="center"/>
                            </w:pPr>
                            <w:r>
                              <w:t>1 blå + 1 grå</w:t>
                            </w:r>
                          </w:p>
                          <w:p w14:paraId="69B5C387" w14:textId="77777777" w:rsidR="00157D3F" w:rsidRDefault="00157D3F" w:rsidP="00157D3F">
                            <w:pPr>
                              <w:jc w:val="center"/>
                            </w:pPr>
                          </w:p>
                        </w:txbxContent>
                      </v:textbox>
                    </v:shape>
                  </w:pict>
                </mc:Fallback>
              </mc:AlternateContent>
            </w:r>
            <w:r w:rsidRPr="00226D05">
              <w:rPr>
                <w:noProof/>
                <w:sz w:val="20"/>
                <w:lang w:val="en-US"/>
              </w:rPr>
              <mc:AlternateContent>
                <mc:Choice Requires="wps">
                  <w:drawing>
                    <wp:anchor distT="0" distB="0" distL="114300" distR="114300" simplePos="0" relativeHeight="252418048" behindDoc="0" locked="0" layoutInCell="1" allowOverlap="1" wp14:anchorId="1BA890B0" wp14:editId="2CC37074">
                      <wp:simplePos x="0" y="0"/>
                      <wp:positionH relativeFrom="column">
                        <wp:posOffset>2268726</wp:posOffset>
                      </wp:positionH>
                      <wp:positionV relativeFrom="paragraph">
                        <wp:posOffset>4140713</wp:posOffset>
                      </wp:positionV>
                      <wp:extent cx="1132205" cy="295155"/>
                      <wp:effectExtent l="0" t="0" r="10795" b="10160"/>
                      <wp:wrapNone/>
                      <wp:docPr id="56" name="Text Box 56"/>
                      <wp:cNvGraphicFramePr/>
                      <a:graphic xmlns:a="http://schemas.openxmlformats.org/drawingml/2006/main">
                        <a:graphicData uri="http://schemas.microsoft.com/office/word/2010/wordprocessingShape">
                          <wps:wsp>
                            <wps:cNvSpPr txBox="1"/>
                            <wps:spPr>
                              <a:xfrm>
                                <a:off x="0" y="0"/>
                                <a:ext cx="1132205" cy="295155"/>
                              </a:xfrm>
                              <a:prstGeom prst="rect">
                                <a:avLst/>
                              </a:prstGeom>
                              <a:solidFill>
                                <a:sysClr val="window" lastClr="FFFFFF"/>
                              </a:solidFill>
                              <a:ln w="6350">
                                <a:solidFill>
                                  <a:sysClr val="window" lastClr="FFFFFF"/>
                                </a:solidFill>
                              </a:ln>
                            </wps:spPr>
                            <wps:txbx>
                              <w:txbxContent>
                                <w:p w14:paraId="08DC5B62" w14:textId="77777777" w:rsidR="00747AEE" w:rsidRDefault="00B60735" w:rsidP="00747AEE">
                                  <w:pPr>
                                    <w:jc w:val="center"/>
                                  </w:pPr>
                                  <w:r>
                                    <w:t>2 lila</w:t>
                                  </w:r>
                                </w:p>
                                <w:p w14:paraId="08AA820A"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1BA890B0" id="_x0000_s1400" type="#_x0000_t202" style="position:absolute;left:0;text-align:left;margin-left:178.65pt;margin-top:326.05pt;width:89.15pt;height:23.25pt;z-index:25241804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KrZiNgIAAJkEAAAOAAAAZHJzL2Uyb0RvYy54bWysVEtv2zAMvg/YfxB0X+w4cbsacYosRYYB&#10;QVsgHXpWZDk2IIuapMTOfv0o2Xm026lYDgopUnx8/OjZfddIchDG1qByOh7FlAjFoajVLqc/X1Zf&#10;vlJiHVMFk6BETo/C0vv550+zVmcigQpkIQzBIMpmrc5p5ZzOosjySjTMjkALhcYSTMMcqmYXFYa1&#10;GL2RURLHN1ELptAGuLAWbx96I52H+GUpuHsqSysckTnF2lw4TTi3/ozmM5btDNNVzYcy2AeqaFit&#10;MOk51ANzjOxN/VeopuYGLJRuxKGJoCxrLkIP2M04ftfNpmJahF4QHKvPMNn/F5Y/Hjb62RDXfYMO&#10;B+gBabXNLF76frrSNP4fKyVoRwiPZ9hE5wj3j8aTJIlTSjjakrt0nKY+THR5rY113wU0xAs5NTiW&#10;gBY7rK3rXU8uPpkFWRerWsqgHO1SGnJgOEEcfAEtJZJZh5c5XYXfkO3NM6lIm9ObSRqHTG9s9iMh&#10;sR2psKsLOl5y3bYjdZHTyW0gk7/bQnFESA30bLOar2rse41FPzOD9EIUcWXcEx6lBCwTBomSCszv&#10;f917f5w6Wilpka45tb/2zAjE4odCPtyNp1PP76BM09sEFXNt2V5b1L5ZAuI5xuXUPIje38mTWBpo&#10;XnGzFj4rmpjimDun7iQuXb9EuJlcLBbBCRmtmVurjeY+tB+en+pL98qMHkbvkDSPcCI2y94xoPcd&#10;UO5xHBTkf6DUsKt+wa714HX5osz/AAAA//8DAFBLAwQUAAYACAAAACEAJ4h9t+EAAAALAQAADwAA&#10;AGRycy9kb3ducmV2LnhtbEyPwU7DMAyG70i8Q2Sk3Vi6Vi2jNJ0qpE0ICaQNDhyzxKQVjVMl2Vbe&#10;nnCCo+1Pv7+/2cx2ZGf0YXAkYLXMgCEppwcyAt7ftrdrYCFK0nJ0hAK+McCmvb5qZK3dhfZ4PkTD&#10;UgiFWgroY5xqzoPq0cqwdBNSun06b2VMozdce3lJ4XbkeZZV3MqB0odeTvjYo/o6nKyA5/1O5mb3&#10;lL0UH7F7NVF1wSshFjdz9wAs4hz/YPjVT+rQJqejO5EObBRQlHdFQgVUZb4CloiyKCtgx7S5X1fA&#10;24b/79D+AAAA//8DAFBLAQItABQABgAIAAAAIQC2gziS/gAAAOEBAAATAAAAAAAAAAAAAAAAAAAA&#10;AABbQ29udGVudF9UeXBlc10ueG1sUEsBAi0AFAAGAAgAAAAhADj9If/WAAAAlAEAAAsAAAAAAAAA&#10;AAAAAAAALwEAAF9yZWxzLy5yZWxzUEsBAi0AFAAGAAgAAAAhAKwqtmI2AgAAmQQAAA4AAAAAAAAA&#10;AAAAAAAALgIAAGRycy9lMm9Eb2MueG1sUEsBAi0AFAAGAAgAAAAhACeIfbfhAAAACwEAAA8AAAAA&#10;AAAAAAAAAAAAkAQAAGRycy9kb3ducmV2LnhtbFBLBQYAAAAABAAEAPMAAACeBQAAAAA=&#10;" fillcolor="window" strokecolor="window" strokeweight=".5pt">
                      <v:textbox>
                        <w:txbxContent>
                          <w:p w14:paraId="08DC5B62" w14:textId="77777777" w:rsidR="00747AEE" w:rsidRDefault="00B60735" w:rsidP="00747AEE">
                            <w:pPr>
                              <w:jc w:val="center"/>
                            </w:pPr>
                            <w:r>
                              <w:t>2 lila</w:t>
                            </w:r>
                          </w:p>
                          <w:p w14:paraId="08AA820A" w14:textId="77777777" w:rsidR="00157D3F" w:rsidRDefault="00157D3F" w:rsidP="00157D3F">
                            <w:pPr>
                              <w:jc w:val="center"/>
                            </w:pPr>
                          </w:p>
                        </w:txbxContent>
                      </v:textbox>
                    </v:shape>
                  </w:pict>
                </mc:Fallback>
              </mc:AlternateContent>
            </w:r>
            <w:r w:rsidRPr="00226D05">
              <w:rPr>
                <w:noProof/>
                <w:sz w:val="20"/>
                <w:lang w:val="en-US"/>
              </w:rPr>
              <mc:AlternateContent>
                <mc:Choice Requires="wps">
                  <w:drawing>
                    <wp:anchor distT="0" distB="0" distL="114300" distR="114300" simplePos="0" relativeHeight="252416000" behindDoc="0" locked="0" layoutInCell="1" allowOverlap="1" wp14:anchorId="60BDD4AD" wp14:editId="6D94D613">
                      <wp:simplePos x="0" y="0"/>
                      <wp:positionH relativeFrom="column">
                        <wp:posOffset>2407623</wp:posOffset>
                      </wp:positionH>
                      <wp:positionV relativeFrom="paragraph">
                        <wp:posOffset>3793474</wp:posOffset>
                      </wp:positionV>
                      <wp:extent cx="808355" cy="295154"/>
                      <wp:effectExtent l="0" t="0" r="10795" b="10160"/>
                      <wp:wrapNone/>
                      <wp:docPr id="57" name="Text Box 57"/>
                      <wp:cNvGraphicFramePr/>
                      <a:graphic xmlns:a="http://schemas.openxmlformats.org/drawingml/2006/main">
                        <a:graphicData uri="http://schemas.microsoft.com/office/word/2010/wordprocessingShape">
                          <wps:wsp>
                            <wps:cNvSpPr txBox="1"/>
                            <wps:spPr>
                              <a:xfrm>
                                <a:off x="0" y="0"/>
                                <a:ext cx="808355" cy="295154"/>
                              </a:xfrm>
                              <a:prstGeom prst="rect">
                                <a:avLst/>
                              </a:prstGeom>
                              <a:solidFill>
                                <a:sysClr val="window" lastClr="FFFFFF"/>
                              </a:solidFill>
                              <a:ln w="6350">
                                <a:solidFill>
                                  <a:sysClr val="window" lastClr="FFFFFF"/>
                                </a:solidFill>
                              </a:ln>
                            </wps:spPr>
                            <wps:txbx>
                              <w:txbxContent>
                                <w:p w14:paraId="5F9BD12E" w14:textId="77777777" w:rsidR="00747AEE" w:rsidRDefault="00B60735" w:rsidP="00747AEE">
                                  <w:pPr>
                                    <w:jc w:val="center"/>
                                  </w:pPr>
                                  <w:r>
                                    <w:t>1 grå</w:t>
                                  </w:r>
                                </w:p>
                                <w:p w14:paraId="77B4AE9E"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60BDD4AD" id="_x0000_s1401" type="#_x0000_t202" style="position:absolute;left:0;text-align:left;margin-left:189.6pt;margin-top:298.7pt;width:63.65pt;height:23.25pt;z-index:25241600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DV+SNAIAAJgEAAAOAAAAZHJzL2Uyb0RvYy54bWysVEtv2zAMvg/YfxB0X+w83KZGnCJLkWFA&#10;0BZIi54VWY4NyKImKbGzXz9Kdh7tdirmg0yKNB8fP3p239aSHISxFaiMDgcxJUJxyCu1y+jry+rb&#10;lBLrmMqZBCUyehSW3s+/fpk1OhUjKEHmwhAMomza6IyWzuk0iiwvRc3sALRQaCzA1MyhanZRbliD&#10;0WsZjeL4JmrA5NoAF9bi7UNnpPMQvygEd09FYYUjMqNYmwunCefWn9F8xtKdYbqseF8G+0QVNasU&#10;Jj2HemCOkb2p/gpVV9yAhcINONQRFEXFRegBuxnGH7rZlEyL0AuCY/UZJvv/wvLHw0Y/G+La79Di&#10;AD0gjbapxUvfT1uY2r+xUoJ2hPB4hk20jnC8nMbTcZJQwtE0ukuGycRHiS4fa2PdDwE18UJGDU4l&#10;gMUOa+s615OLz2VBVvmqkjIoR7uUhhwYDhDnnkNDiWTW4WVGV+Hps737TCrSZPRmnMQh0zub/UxI&#10;bEcq7OoCjpdcu21JlWd0fHuGbgv5ERE10JHNar6qsO81Fv3MDLILQcSNcU94FBKwTOglSkowv/91&#10;7/1x6GilpEG2ZtT+2jMjEIufCulwN5xMPL2DMkluR6iYa8v22qL29RIQzyHupuZB9P5OnsTCQP2G&#10;i7XwWdHEFMfcGXUncem6HcLF5GKxCE5IaM3cWm0096H98PxUX9o3ZnQ/eoeceYQTr1n6gQGdb49y&#10;h2OvIP0DpfpV9ft1rQevyw9l/gcAAP//AwBQSwMEFAAGAAgAAAAhAODkeDLiAAAACwEAAA8AAABk&#10;cnMvZG93bnJldi54bWxMj1FLwzAUhd8F/0O4gm8usV27tTYdRXCIoLC5Bx+zJKbF5qYk2Vb/vfFJ&#10;Hy/n45zvNpvZjuSsfRgccrhfMCAapVMDGg6H96e7NZAQBSoxOtQcvnWATXt91YhauQvu9HkfDUkl&#10;GGrBoY9xqikNstdWhIWbNKbs03krYjq9ocqLSyq3I80YK6kVA6aFXkz6sdfya3+yHF52W5GZ7TN7&#10;zT9i92ai7IKXnN/ezN0DkKjn+AfDr35ShzY5Hd0JVSAjh3xVZQnlUFSrJZBEFKwsgBw5lMu8Ato2&#10;9P8P7Q8AAAD//wMAUEsBAi0AFAAGAAgAAAAhALaDOJL+AAAA4QEAABMAAAAAAAAAAAAAAAAAAAAA&#10;AFtDb250ZW50X1R5cGVzXS54bWxQSwECLQAUAAYACAAAACEAOP0h/9YAAACUAQAACwAAAAAAAAAA&#10;AAAAAAAvAQAAX3JlbHMvLnJlbHNQSwECLQAUAAYACAAAACEAZw1fkjQCAACYBAAADgAAAAAAAAAA&#10;AAAAAAAuAgAAZHJzL2Uyb0RvYy54bWxQSwECLQAUAAYACAAAACEA4OR4MuIAAAALAQAADwAAAAAA&#10;AAAAAAAAAACOBAAAZHJzL2Rvd25yZXYueG1sUEsFBgAAAAAEAAQA8wAAAJ0FAAAAAA==&#10;" fillcolor="window" strokecolor="window" strokeweight=".5pt">
                      <v:textbox>
                        <w:txbxContent>
                          <w:p w14:paraId="5F9BD12E" w14:textId="77777777" w:rsidR="00747AEE" w:rsidRDefault="00B60735" w:rsidP="00747AEE">
                            <w:pPr>
                              <w:jc w:val="center"/>
                            </w:pPr>
                            <w:r>
                              <w:t>1 grå</w:t>
                            </w:r>
                          </w:p>
                          <w:p w14:paraId="77B4AE9E" w14:textId="77777777" w:rsidR="00157D3F" w:rsidRDefault="00157D3F" w:rsidP="00157D3F">
                            <w:pPr>
                              <w:jc w:val="center"/>
                            </w:pPr>
                          </w:p>
                        </w:txbxContent>
                      </v:textbox>
                    </v:shape>
                  </w:pict>
                </mc:Fallback>
              </mc:AlternateContent>
            </w:r>
            <w:r w:rsidRPr="00226D05">
              <w:rPr>
                <w:noProof/>
                <w:sz w:val="20"/>
                <w:lang w:val="en-US"/>
              </w:rPr>
              <mc:AlternateContent>
                <mc:Choice Requires="wps">
                  <w:drawing>
                    <wp:anchor distT="0" distB="0" distL="114300" distR="114300" simplePos="0" relativeHeight="252362752" behindDoc="0" locked="0" layoutInCell="1" allowOverlap="1" wp14:anchorId="01E57FF5" wp14:editId="5C6A8097">
                      <wp:simplePos x="0" y="0"/>
                      <wp:positionH relativeFrom="column">
                        <wp:posOffset>57568</wp:posOffset>
                      </wp:positionH>
                      <wp:positionV relativeFrom="paragraph">
                        <wp:posOffset>887529</wp:posOffset>
                      </wp:positionV>
                      <wp:extent cx="962676" cy="329879"/>
                      <wp:effectExtent l="0" t="0" r="0" b="0"/>
                      <wp:wrapNone/>
                      <wp:docPr id="58" name="Text Box 58"/>
                      <wp:cNvGraphicFramePr/>
                      <a:graphic xmlns:a="http://schemas.openxmlformats.org/drawingml/2006/main">
                        <a:graphicData uri="http://schemas.microsoft.com/office/word/2010/wordprocessingShape">
                          <wps:wsp>
                            <wps:cNvSpPr txBox="1"/>
                            <wps:spPr>
                              <a:xfrm>
                                <a:off x="0" y="0"/>
                                <a:ext cx="962676" cy="329879"/>
                              </a:xfrm>
                              <a:prstGeom prst="rect">
                                <a:avLst/>
                              </a:prstGeom>
                              <a:noFill/>
                              <a:ln w="6350">
                                <a:noFill/>
                              </a:ln>
                            </wps:spPr>
                            <wps:txbx>
                              <w:txbxContent>
                                <w:p w14:paraId="5B2D7589" w14:textId="77777777" w:rsidR="00747AEE" w:rsidRPr="009D1174" w:rsidRDefault="00B60735" w:rsidP="00747AEE">
                                  <w:pPr>
                                    <w:jc w:val="center"/>
                                  </w:pPr>
                                  <w:r w:rsidRPr="009D1174">
                                    <w:t>B</w:t>
                                  </w:r>
                                  <w:r>
                                    <w:t>lå kolv</w:t>
                                  </w:r>
                                </w:p>
                                <w:p w14:paraId="7A02FFD4" w14:textId="77777777" w:rsidR="00157D3F" w:rsidRPr="009D1174"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01E57FF5" id="_x0000_s1402" type="#_x0000_t202" style="position:absolute;left:0;text-align:left;margin-left:4.55pt;margin-top:69.9pt;width:75.8pt;height:25.95pt;z-index:252362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RP/EFQIAACYEAAAOAAAAZHJzL2Uyb0RvYy54bWysU8tu2zAQvBfIPxC8x7IVx44Fy4GbwEUB&#10;IwngFDnTFGkJoLgsSVtyv75LSn4g7anohdrlrvYxM5w/trUiB2FdBTqno8GQEqE5FJXe5fTH++r2&#10;gRLnmS6YAi1yehSOPi5uvswbk4kUSlCFsASLaJc1Jqel9yZLEsdLUTM3ACM0BiXYmnl07S4pLGuw&#10;eq2SdDicJA3Ywljgwjm8fe6CdBHrSym4f5XSCU9UTnE2H08bz204k8WcZTvLTFnxfgz2D1PUrNLY&#10;9FzqmXlG9rb6o1RdcQsOpB9wqBOQsuIi7oDbjIafttmUzIi4C4LjzBkm9//K8pfDxrxZ4tuv0CKB&#10;AZDGuMzhZdinlbYOX5yUYBwhPJ5hE60nHC9nk3QynVDCMXSXzh6ms1AlufxsrPPfBNQkGDm1yEoE&#10;ix3Wznepp5TQS8OqUioyozRpcjq5ux/GH84RLK409riMGizfbltSFTjFND0tsoXiiPtZ6Kh3hq8q&#10;nGLNnH9jFrnGlVC//hUPqQC7QW9RUoL99bf7kI8UYJSSBrWTU/dzz6ygRH3XSM5sNB4HsUVnfD9N&#10;0bHXke11RO/rJ0B5jvClGB7NkO/VyZQW6g+U+TJ0xRDTHHvn1J/MJ98pGp8JF8tlTEJ5GebXemN4&#10;KB1wDRi/tx/Mmp4Ijwy+wEllLPvER5fbo9zh2Dsoxkhw/3CC2q/9mHV53ovfAAAA//8DAFBLAwQU&#10;AAYACAAAACEACihuc+AAAAAJAQAADwAAAGRycy9kb3ducmV2LnhtbEyPQU/CQBCF7yb+h82QeJNt&#10;MQKt3RLShJgYPYBcvG27Q9vQna3dBaq/3uGEt5l5L2++l61G24kzDr51pCCeRiCQKmdaqhXsPzeP&#10;SxA+aDK6c4QKftDDKr+/y3Rq3IW2eN6FWnAI+VQraELoUyl91aDVfup6JNYObrA68DrU0gz6wuG2&#10;k7MomkurW+IPje6xaLA67k5WwVux+dDbcmaXv13x+n5Y99/7r2elHibj+gVEwDHczHDFZ3TImal0&#10;JzJedAqSmI18fkq4wVWfRwsQJQ9JvACZZ/J/g/wPAAD//wMAUEsBAi0AFAAGAAgAAAAhALaDOJL+&#10;AAAA4QEAABMAAAAAAAAAAAAAAAAAAAAAAFtDb250ZW50X1R5cGVzXS54bWxQSwECLQAUAAYACAAA&#10;ACEAOP0h/9YAAACUAQAACwAAAAAAAAAAAAAAAAAvAQAAX3JlbHMvLnJlbHNQSwECLQAUAAYACAAA&#10;ACEAg0T/xBUCAAAmBAAADgAAAAAAAAAAAAAAAAAuAgAAZHJzL2Uyb0RvYy54bWxQSwECLQAUAAYA&#10;CAAAACEACihuc+AAAAAJAQAADwAAAAAAAAAAAAAAAABvBAAAZHJzL2Rvd25yZXYueG1sUEsFBgAA&#10;AAAEAAQA8wAAAHwFAAAAAA==&#10;" filled="f" stroked="f" strokeweight=".5pt">
                      <v:textbox>
                        <w:txbxContent>
                          <w:p w14:paraId="5B2D7589" w14:textId="77777777" w:rsidR="00747AEE" w:rsidRPr="009D1174" w:rsidRDefault="00B60735" w:rsidP="00747AEE">
                            <w:pPr>
                              <w:jc w:val="center"/>
                            </w:pPr>
                            <w:r w:rsidRPr="009D1174">
                              <w:t>B</w:t>
                            </w:r>
                            <w:r>
                              <w:t>lå kolv</w:t>
                            </w:r>
                          </w:p>
                          <w:p w14:paraId="7A02FFD4" w14:textId="77777777" w:rsidR="00157D3F" w:rsidRPr="009D1174" w:rsidRDefault="00157D3F" w:rsidP="00157D3F">
                            <w:pPr>
                              <w:jc w:val="center"/>
                            </w:pPr>
                          </w:p>
                        </w:txbxContent>
                      </v:textbox>
                    </v:shape>
                  </w:pict>
                </mc:Fallback>
              </mc:AlternateContent>
            </w:r>
            <w:r w:rsidRPr="00226D05">
              <w:rPr>
                <w:noProof/>
                <w:sz w:val="20"/>
                <w:lang w:val="en-US"/>
              </w:rPr>
              <mc:AlternateContent>
                <mc:Choice Requires="wps">
                  <w:drawing>
                    <wp:anchor distT="0" distB="0" distL="114300" distR="114300" simplePos="0" relativeHeight="252364800" behindDoc="0" locked="0" layoutInCell="1" allowOverlap="1" wp14:anchorId="7CD40F99" wp14:editId="6E676341">
                      <wp:simplePos x="0" y="0"/>
                      <wp:positionH relativeFrom="column">
                        <wp:posOffset>1956210</wp:posOffset>
                      </wp:positionH>
                      <wp:positionV relativeFrom="paragraph">
                        <wp:posOffset>911378</wp:posOffset>
                      </wp:positionV>
                      <wp:extent cx="1082675" cy="318304"/>
                      <wp:effectExtent l="0" t="0" r="0" b="5715"/>
                      <wp:wrapNone/>
                      <wp:docPr id="59" name="Text Box 59"/>
                      <wp:cNvGraphicFramePr/>
                      <a:graphic xmlns:a="http://schemas.openxmlformats.org/drawingml/2006/main">
                        <a:graphicData uri="http://schemas.microsoft.com/office/word/2010/wordprocessingShape">
                          <wps:wsp>
                            <wps:cNvSpPr txBox="1"/>
                            <wps:spPr>
                              <a:xfrm>
                                <a:off x="0" y="0"/>
                                <a:ext cx="1082675" cy="318304"/>
                              </a:xfrm>
                              <a:prstGeom prst="rect">
                                <a:avLst/>
                              </a:prstGeom>
                              <a:noFill/>
                              <a:ln w="6350">
                                <a:noFill/>
                              </a:ln>
                            </wps:spPr>
                            <wps:txbx>
                              <w:txbxContent>
                                <w:p w14:paraId="161BB7BB" w14:textId="77777777" w:rsidR="00157D3F" w:rsidRPr="004F4C70" w:rsidRDefault="00B60735" w:rsidP="00157D3F">
                                  <w:pPr>
                                    <w:jc w:val="center"/>
                                  </w:pPr>
                                  <w:r>
                                    <w:t>Lila kolv</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7CD40F99" id="_x0000_s1403" type="#_x0000_t202" style="position:absolute;left:0;text-align:left;margin-left:154.05pt;margin-top:71.75pt;width:85.25pt;height:25.05pt;z-index:25236480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R8zcFAIAACcEAAAOAAAAZHJzL2Uyb0RvYy54bWysU8lu2zAQvRfoPxC815LXOILlwE3gooCR&#10;BHCKnGmKtARQHJakLblf3yElL0h7KnqhZjTDWd57XDy0tSJHYV0FOqfDQUqJ0ByKSu9z+uNt/WVO&#10;ifNMF0yBFjk9CUcflp8/LRqTiRGUoAphCRbRLmtMTkvvTZYkjpeiZm4ARmgMSrA18+jafVJY1mD1&#10;WiWjNJ0lDdjCWODCOfz71AXpMtaXUnD/IqUTnqic4mw+njaeu3AmywXL9paZsuL9GOwfpqhZpbHp&#10;pdQT84wcbPVHqbriFhxIP+BQJyBlxUXcAbcZph+22ZbMiLgLguPMBSb3/8ry5+PWvFri26/QIoEB&#10;kMa4zOHPsE8rbR2+OCnBOEJ4usAmWk94uJTOR7O7KSUcY+PhfJxOQpnkettY578JqEkwcmqRlogW&#10;O26c71LPKaGZhnWlVKRGadLkdDaepvHCJYLFlcYe11mD5dtdS6oCp7gbnzfZQXHCBS103DvD1xVO&#10;sWHOvzKLZONOKGD/godUgN2gtygpwf762/+QjxxglJIGxZNT9/PArKBEfdfIzv1wMglqi85kejdC&#10;x95GdrcRfagfAfU5xKdieDRDvldnU1qo31Hnq9AVQ0xz7J1TfzYffSdpfCdcrFYxCfVlmN/oreGh&#10;dMA1YPzWvjNreiI8UvgMZ5mx7AMfXW6Pcodj76AaI8H9ywlyv/Vj1vV9L38DAAD//wMAUEsDBBQA&#10;BgAIAAAAIQDpnjj84gAAAAsBAAAPAAAAZHJzL2Rvd25yZXYueG1sTI/BTsMwDIbvSLxDZCRuLN26&#10;lVKaTlOlCQnBYWMXbmnjtRWNU5psKzw95gRH+//0+3O+nmwvzjj6zpGC+SwCgVQ701Gj4PC2vUtB&#10;+KDJ6N4RKvhCD+vi+irXmXEX2uF5HxrBJeQzraANYcik9HWLVvuZG5A4O7rR6sDj2Egz6guX214u&#10;oiiRVnfEF1o9YNli/bE/WQXP5fZV76qFTb/78unluBk+D+8rpW5vps0jiIBT+IPhV5/VoWCnyp3I&#10;eNEriKN0zigHy3gFgonlfZqAqHjzECcgi1z+/6H4AQAA//8DAFBLAQItABQABgAIAAAAIQC2gziS&#10;/gAAAOEBAAATAAAAAAAAAAAAAAAAAAAAAABbQ29udGVudF9UeXBlc10ueG1sUEsBAi0AFAAGAAgA&#10;AAAhADj9If/WAAAAlAEAAAsAAAAAAAAAAAAAAAAALwEAAF9yZWxzLy5yZWxzUEsBAi0AFAAGAAgA&#10;AAAhAMhHzNwUAgAAJwQAAA4AAAAAAAAAAAAAAAAALgIAAGRycy9lMm9Eb2MueG1sUEsBAi0AFAAG&#10;AAgAAAAhAOmeOPziAAAACwEAAA8AAAAAAAAAAAAAAAAAbgQAAGRycy9kb3ducmV2LnhtbFBLBQYA&#10;AAAABAAEAPMAAAB9BQAAAAA=&#10;" filled="f" stroked="f" strokeweight=".5pt">
                      <v:textbox>
                        <w:txbxContent>
                          <w:p w14:paraId="161BB7BB" w14:textId="77777777" w:rsidR="00157D3F" w:rsidRPr="004F4C70" w:rsidRDefault="00B60735" w:rsidP="00157D3F">
                            <w:pPr>
                              <w:jc w:val="center"/>
                            </w:pPr>
                            <w:r>
                              <w:t>Lila kolv</w:t>
                            </w:r>
                          </w:p>
                        </w:txbxContent>
                      </v:textbox>
                    </v:shape>
                  </w:pict>
                </mc:Fallback>
              </mc:AlternateContent>
            </w:r>
            <w:r w:rsidRPr="00226D05">
              <w:rPr>
                <w:noProof/>
                <w:sz w:val="20"/>
                <w:lang w:val="en-US"/>
              </w:rPr>
              <mc:AlternateContent>
                <mc:Choice Requires="wps">
                  <w:drawing>
                    <wp:anchor distT="0" distB="0" distL="114300" distR="114300" simplePos="0" relativeHeight="252366848" behindDoc="0" locked="0" layoutInCell="1" allowOverlap="1" wp14:anchorId="0F57AC6D" wp14:editId="317E9629">
                      <wp:simplePos x="0" y="0"/>
                      <wp:positionH relativeFrom="column">
                        <wp:posOffset>3866033</wp:posOffset>
                      </wp:positionH>
                      <wp:positionV relativeFrom="paragraph">
                        <wp:posOffset>911377</wp:posOffset>
                      </wp:positionV>
                      <wp:extent cx="998220" cy="272005"/>
                      <wp:effectExtent l="0" t="0" r="0" b="0"/>
                      <wp:wrapNone/>
                      <wp:docPr id="60" name="Text Box 60"/>
                      <wp:cNvGraphicFramePr/>
                      <a:graphic xmlns:a="http://schemas.openxmlformats.org/drawingml/2006/main">
                        <a:graphicData uri="http://schemas.microsoft.com/office/word/2010/wordprocessingShape">
                          <wps:wsp>
                            <wps:cNvSpPr txBox="1"/>
                            <wps:spPr>
                              <a:xfrm>
                                <a:off x="0" y="0"/>
                                <a:ext cx="998220" cy="272005"/>
                              </a:xfrm>
                              <a:prstGeom prst="rect">
                                <a:avLst/>
                              </a:prstGeom>
                              <a:noFill/>
                              <a:ln w="6350">
                                <a:noFill/>
                              </a:ln>
                            </wps:spPr>
                            <wps:txbx>
                              <w:txbxContent>
                                <w:p w14:paraId="7AE2A5B7" w14:textId="77777777" w:rsidR="00157D3F" w:rsidRPr="004F4C70" w:rsidRDefault="00B60735" w:rsidP="00157D3F">
                                  <w:r>
                                    <w:t>Grå kolv</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0F57AC6D" id="_x0000_s1404" type="#_x0000_t202" style="position:absolute;left:0;text-align:left;margin-left:304.4pt;margin-top:71.75pt;width:78.6pt;height:21.4pt;z-index:25236684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nCh6FAIAACYEAAAOAAAAZHJzL2Uyb0RvYy54bWysU8tu2zAQvBfoPxC817IdO4kFy4GbwEUB&#10;IwngFDnTFGkJILksSVtyv75LSn4g7anohdrlrvYxM5w/tFqRg3C+BlPQ0WBIiTAcytrsCvrjbfXl&#10;nhIfmCmZAiMKehSePiw+f5o3NhdjqECVwhEsYnze2IJWIdg8yzyvhGZ+AFYYDEpwmgV03S4rHWuw&#10;ulbZeDi8zRpwpXXAhfd4+9QF6SLVl1Lw8CKlF4GoguJsIZ0undt4Zos5y3eO2arm/RjsH6bQrDbY&#10;9FzqiQVG9q7+o5SuuQMPMgw46AykrLlIO+A2o+GHbTYVsyLtguB4e4bJ/7+y/Pmwsa+OhPYrtEhg&#10;BKSxPvd4GfdppdPxi5MSjCOExzNsog2E4+Vsdj8eY4RjaHyHrExjlezys3U+fBOgSTQK6pCVBBY7&#10;rH3oUk8psZeBVa1UYkYZ0hT09mY6TD+cI1hcGexxGTVaod22pC4LenM3OS2yhfKI+znoqPeWr2qc&#10;Ys18eGUOucbBUb/hBQ+pALtBb1FSgfv1t/uYjxRglJIGtVNQ/3PPnKBEfTdIzmw0mUSxJWcyRUgo&#10;cdeR7XXE7PUjoDxH+FIsT2bMD+pkSgf6HWW+jF0xxAzH3gUNJ/MxdIrGZ8LFcpmSUF6WhbXZWB5L&#10;R1wjxm/tO3O2JyIgg89wUhnLP/DR5fYodzj2DooxEdw/nKj2az9lXZ734jcAAAD//wMAUEsDBBQA&#10;BgAIAAAAIQDJU2eL4QAAAAsBAAAPAAAAZHJzL2Rvd25yZXYueG1sTI+9TsNAEIR7JN7htEh05ExC&#10;jGV8jiJLERKCIiEN3dq3sS3ux/guieHpWapQ7sxo9ptiNVkjTjSG3jsF97MEBLnG6961Cvbvm7sM&#10;RIjoNBrvSME3BViV11cF5tqf3ZZOu9gKLnEhRwVdjEMuZWg6shhmfiDH3sGPFiOfYyv1iGcut0bO&#10;kySVFnvHHzocqOqo+dwdrYKXavOG23pusx9TPb8e1sPX/mOp1O3NtH4CEWmKlzD84TM6lMxU+6PT&#10;QRgFaZIxemTjYbEEwYnHNOV1NStZugBZFvL/hvIXAAD//wMAUEsBAi0AFAAGAAgAAAAhALaDOJL+&#10;AAAA4QEAABMAAAAAAAAAAAAAAAAAAAAAAFtDb250ZW50X1R5cGVzXS54bWxQSwECLQAUAAYACAAA&#10;ACEAOP0h/9YAAACUAQAACwAAAAAAAAAAAAAAAAAvAQAAX3JlbHMvLnJlbHNQSwECLQAUAAYACAAA&#10;ACEAp5woehQCAAAmBAAADgAAAAAAAAAAAAAAAAAuAgAAZHJzL2Uyb0RvYy54bWxQSwECLQAUAAYA&#10;CAAAACEAyVNni+EAAAALAQAADwAAAAAAAAAAAAAAAABuBAAAZHJzL2Rvd25yZXYueG1sUEsFBgAA&#10;AAAEAAQA8wAAAHwFAAAAAA==&#10;" filled="f" stroked="f" strokeweight=".5pt">
                      <v:textbox>
                        <w:txbxContent>
                          <w:p w14:paraId="7AE2A5B7" w14:textId="77777777" w:rsidR="00157D3F" w:rsidRPr="004F4C70" w:rsidRDefault="00B60735" w:rsidP="00157D3F">
                            <w:r>
                              <w:t>Grå kolv</w:t>
                            </w:r>
                          </w:p>
                        </w:txbxContent>
                      </v:textbox>
                    </v:shape>
                  </w:pict>
                </mc:Fallback>
              </mc:AlternateContent>
            </w:r>
            <w:r w:rsidRPr="00226D05">
              <w:rPr>
                <w:noProof/>
                <w:sz w:val="20"/>
                <w:lang w:val="en-US"/>
              </w:rPr>
              <mc:AlternateContent>
                <mc:Choice Requires="wps">
                  <w:drawing>
                    <wp:anchor distT="0" distB="0" distL="114300" distR="114300" simplePos="0" relativeHeight="252381184" behindDoc="0" locked="0" layoutInCell="1" allowOverlap="1" wp14:anchorId="60535E16" wp14:editId="794D5EDC">
                      <wp:simplePos x="0" y="0"/>
                      <wp:positionH relativeFrom="column">
                        <wp:posOffset>4949825</wp:posOffset>
                      </wp:positionH>
                      <wp:positionV relativeFrom="paragraph">
                        <wp:posOffset>2105025</wp:posOffset>
                      </wp:positionV>
                      <wp:extent cx="625475" cy="428625"/>
                      <wp:effectExtent l="0" t="0" r="0" b="0"/>
                      <wp:wrapNone/>
                      <wp:docPr id="61" name="Text Box 61"/>
                      <wp:cNvGraphicFramePr/>
                      <a:graphic xmlns:a="http://schemas.openxmlformats.org/drawingml/2006/main">
                        <a:graphicData uri="http://schemas.microsoft.com/office/word/2010/wordprocessingShape">
                          <wps:wsp>
                            <wps:cNvSpPr txBox="1"/>
                            <wps:spPr>
                              <a:xfrm>
                                <a:off x="0" y="0"/>
                                <a:ext cx="625475" cy="428625"/>
                              </a:xfrm>
                              <a:prstGeom prst="rect">
                                <a:avLst/>
                              </a:prstGeom>
                              <a:noFill/>
                              <a:ln w="6350">
                                <a:noFill/>
                              </a:ln>
                            </wps:spPr>
                            <wps:txbx>
                              <w:txbxContent>
                                <w:p w14:paraId="06A6DC01" w14:textId="77777777" w:rsidR="00747AEE" w:rsidRPr="00F64997" w:rsidRDefault="00B60735" w:rsidP="00747AEE">
                                  <w:pPr>
                                    <w:jc w:val="center"/>
                                    <w:rPr>
                                      <w:b/>
                                      <w:color w:val="FFFFFF" w:themeColor="background1"/>
                                    </w:rPr>
                                  </w:pPr>
                                  <w:r w:rsidRPr="00F64997">
                                    <w:rPr>
                                      <w:b/>
                                      <w:color w:val="FFFFFF" w:themeColor="background1"/>
                                    </w:rPr>
                                    <w:t>G</w:t>
                                  </w:r>
                                  <w:r>
                                    <w:rPr>
                                      <w:b/>
                                      <w:color w:val="FFFFFF" w:themeColor="background1"/>
                                    </w:rPr>
                                    <w:t>rå</w:t>
                                  </w:r>
                                </w:p>
                                <w:p w14:paraId="4A52BCFF" w14:textId="77777777" w:rsidR="00747AEE" w:rsidRPr="00F64997" w:rsidRDefault="00B60735" w:rsidP="00747AEE">
                                  <w:pPr>
                                    <w:jc w:val="center"/>
                                    <w:rPr>
                                      <w:b/>
                                      <w:color w:val="FFFFFF" w:themeColor="background1"/>
                                    </w:rPr>
                                  </w:pPr>
                                  <w:r w:rsidRPr="00F64997">
                                    <w:rPr>
                                      <w:b/>
                                      <w:color w:val="FFFFFF" w:themeColor="background1"/>
                                    </w:rPr>
                                    <w:t>300</w:t>
                                  </w:r>
                                  <w:r>
                                    <w:rPr>
                                      <w:b/>
                                      <w:color w:val="FFFFFF" w:themeColor="background1"/>
                                    </w:rPr>
                                    <w:t> </w:t>
                                  </w:r>
                                  <w:r w:rsidRPr="00F64997">
                                    <w:rPr>
                                      <w:b/>
                                      <w:color w:val="FFFFFF" w:themeColor="background1"/>
                                    </w:rPr>
                                    <w:t>mg</w:t>
                                  </w:r>
                                </w:p>
                                <w:p w14:paraId="63296A09" w14:textId="77777777" w:rsidR="00157D3F" w:rsidRPr="00F64997" w:rsidRDefault="00157D3F" w:rsidP="00157D3F">
                                  <w:pPr>
                                    <w:jc w:val="center"/>
                                    <w:rPr>
                                      <w:b/>
                                      <w:color w:val="FFFFFF" w:themeColor="background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anchor>
                  </w:drawing>
                </mc:Choice>
                <mc:Fallback>
                  <w:pict>
                    <v:shape w14:anchorId="60535E16" id="_x0000_s1405" type="#_x0000_t202" style="position:absolute;left:0;text-align:left;margin-left:389.75pt;margin-top:165.75pt;width:49.25pt;height:33.75pt;z-index:25238118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oaF6EwIAACYEAAAOAAAAZHJzL2Uyb0RvYy54bWysU8lu2zAQvRfoPxC817IdO4tgOXATuChg&#10;JAGcImeaIi0BJIclaUvu13dIyQvSnoJcqBnOaJb3Hmf3rVZkL5yvwRR0NBhSIgyHsjbbgv56XX67&#10;pcQHZkqmwIiCHoSn9/OvX2aNzcUYKlClcASLGJ83tqBVCDbPMs8roZkfgBUGgxKcZgFdt81Kxxqs&#10;rlU2Hg6vswZcaR1w4T3ePnZBOk/1pRQ8PEvpRSCqoDhbSKdL5yae2XzG8q1jtqp5Pwb7wBSa1Qab&#10;nko9ssDIztX/lNI1d+BBhgEHnYGUNRdpB9xmNHy3zbpiVqRdEBxvTzD5zyvLn/Zr++JIaL9DiwRG&#10;QBrrc4+XcZ9WOh2/OCnBOEJ4OMEm2kA4Xl6Pp5ObKSUcQ5PxLbqxSnb+2ToffgjQJBoFdchKAovt&#10;Vz50qceU2MvAslYqMaMMabDB1XSYfjhFsLgy2OM8arRCu2lJXRb0CsfpF9lAecD9HHTUe8uXNU6x&#10;Yj68MIdc40qo3/CMh1SA3aC3KKnA/fnffcxHCjBKSYPaKaj/vWNOUKJ+GiTnbjSZRLElZzK9GaPj&#10;LiOby4jZ6QdAeY7wpViezJgf1NGUDvQbynwRu2KIGY69CxqO5kPoFI3PhIvFIiWhvCwLK7O2PJaO&#10;uEaMX9s35mxPREAGn+CoMpa/46PL7VHucOwdFGMiuH84Ue2Xfso6P+/5XwAAAP//AwBQSwMEFAAG&#10;AAgAAAAhAGGvI4vjAAAACwEAAA8AAABkcnMvZG93bnJldi54bWxMj81OwzAQhO9IvIO1SNyo01Yl&#10;P8SpqkgVEoJDSy/cNrGbRMTrELtt4OlZTuW2uzOa/SZfT7YXZzP6zpGC+SwCYah2uqNGweF9+5CA&#10;8AFJY+/IKPg2HtbF7U2OmXYX2pnzPjSCQ8hnqKANYcik9HVrLPqZGwyxdnSjxcDr2Eg94oXDbS8X&#10;UfQoLXbEH1ocTNma+nN/sgpeyu0b7qqFTX768vn1uBm+Dh8rpe7vps0TiGCmcDXDHz6jQ8FMlTuR&#10;9qJXEMfpiq0Klss5D+xI4oTbVXxJ0whkkcv/HYpfAAAA//8DAFBLAQItABQABgAIAAAAIQC2gziS&#10;/gAAAOEBAAATAAAAAAAAAAAAAAAAAAAAAABbQ29udGVudF9UeXBlc10ueG1sUEsBAi0AFAAGAAgA&#10;AAAhADj9If/WAAAAlAEAAAsAAAAAAAAAAAAAAAAALwEAAF9yZWxzLy5yZWxzUEsBAi0AFAAGAAgA&#10;AAAhABGhoXoTAgAAJgQAAA4AAAAAAAAAAAAAAAAALgIAAGRycy9lMm9Eb2MueG1sUEsBAi0AFAAG&#10;AAgAAAAhAGGvI4vjAAAACwEAAA8AAAAAAAAAAAAAAAAAbQQAAGRycy9kb3ducmV2LnhtbFBLBQYA&#10;AAAABAAEAPMAAAB9BQAAAAA=&#10;" filled="f" stroked="f" strokeweight=".5pt">
                      <v:textbox>
                        <w:txbxContent>
                          <w:p w14:paraId="06A6DC01" w14:textId="77777777" w:rsidR="00747AEE" w:rsidRPr="00F64997" w:rsidRDefault="00B60735" w:rsidP="00747AEE">
                            <w:pPr>
                              <w:jc w:val="center"/>
                              <w:rPr>
                                <w:b/>
                                <w:color w:val="FFFFFF" w:themeColor="background1"/>
                              </w:rPr>
                            </w:pPr>
                            <w:r w:rsidRPr="00F64997">
                              <w:rPr>
                                <w:b/>
                                <w:color w:val="FFFFFF" w:themeColor="background1"/>
                              </w:rPr>
                              <w:t>G</w:t>
                            </w:r>
                            <w:r>
                              <w:rPr>
                                <w:b/>
                                <w:color w:val="FFFFFF" w:themeColor="background1"/>
                              </w:rPr>
                              <w:t>rå</w:t>
                            </w:r>
                          </w:p>
                          <w:p w14:paraId="4A52BCFF" w14:textId="77777777" w:rsidR="00747AEE" w:rsidRPr="00F64997" w:rsidRDefault="00B60735" w:rsidP="00747AEE">
                            <w:pPr>
                              <w:jc w:val="center"/>
                              <w:rPr>
                                <w:b/>
                                <w:color w:val="FFFFFF" w:themeColor="background1"/>
                              </w:rPr>
                            </w:pPr>
                            <w:r w:rsidRPr="00F64997">
                              <w:rPr>
                                <w:b/>
                                <w:color w:val="FFFFFF" w:themeColor="background1"/>
                              </w:rPr>
                              <w:t>300</w:t>
                            </w:r>
                            <w:r>
                              <w:rPr>
                                <w:b/>
                                <w:color w:val="FFFFFF" w:themeColor="background1"/>
                              </w:rPr>
                              <w:t> </w:t>
                            </w:r>
                            <w:r w:rsidRPr="00F64997">
                              <w:rPr>
                                <w:b/>
                                <w:color w:val="FFFFFF" w:themeColor="background1"/>
                              </w:rPr>
                              <w:t>mg</w:t>
                            </w:r>
                          </w:p>
                          <w:p w14:paraId="63296A09" w14:textId="77777777" w:rsidR="00157D3F" w:rsidRPr="00F64997" w:rsidRDefault="00157D3F" w:rsidP="00157D3F">
                            <w:pPr>
                              <w:jc w:val="center"/>
                              <w:rPr>
                                <w:b/>
                                <w:color w:val="FFFFFF" w:themeColor="background1"/>
                              </w:rPr>
                            </w:pPr>
                          </w:p>
                        </w:txbxContent>
                      </v:textbox>
                    </v:shape>
                  </w:pict>
                </mc:Fallback>
              </mc:AlternateContent>
            </w:r>
            <w:r w:rsidRPr="00226D05">
              <w:rPr>
                <w:noProof/>
                <w:sz w:val="20"/>
                <w:lang w:val="en-US"/>
              </w:rPr>
              <mc:AlternateContent>
                <mc:Choice Requires="wps">
                  <w:drawing>
                    <wp:anchor distT="0" distB="0" distL="114300" distR="114300" simplePos="0" relativeHeight="252379136" behindDoc="0" locked="0" layoutInCell="1" allowOverlap="1" wp14:anchorId="283D1B34" wp14:editId="4B496857">
                      <wp:simplePos x="0" y="0"/>
                      <wp:positionH relativeFrom="column">
                        <wp:posOffset>4250690</wp:posOffset>
                      </wp:positionH>
                      <wp:positionV relativeFrom="paragraph">
                        <wp:posOffset>2104390</wp:posOffset>
                      </wp:positionV>
                      <wp:extent cx="623776" cy="433415"/>
                      <wp:effectExtent l="0" t="0" r="0" b="5080"/>
                      <wp:wrapNone/>
                      <wp:docPr id="62" name="Text Box 62"/>
                      <wp:cNvGraphicFramePr/>
                      <a:graphic xmlns:a="http://schemas.openxmlformats.org/drawingml/2006/main">
                        <a:graphicData uri="http://schemas.microsoft.com/office/word/2010/wordprocessingShape">
                          <wps:wsp>
                            <wps:cNvSpPr txBox="1"/>
                            <wps:spPr>
                              <a:xfrm>
                                <a:off x="0" y="0"/>
                                <a:ext cx="623776" cy="433415"/>
                              </a:xfrm>
                              <a:prstGeom prst="rect">
                                <a:avLst/>
                              </a:prstGeom>
                              <a:noFill/>
                              <a:ln w="6350">
                                <a:noFill/>
                              </a:ln>
                            </wps:spPr>
                            <wps:txbx>
                              <w:txbxContent>
                                <w:p w14:paraId="5BBE0EAF" w14:textId="77777777" w:rsidR="00747AEE" w:rsidRPr="00F64997" w:rsidRDefault="00B60735" w:rsidP="00747AEE">
                                  <w:pPr>
                                    <w:jc w:val="center"/>
                                    <w:rPr>
                                      <w:b/>
                                      <w:color w:val="FFFFFF" w:themeColor="background1"/>
                                    </w:rPr>
                                  </w:pPr>
                                  <w:r>
                                    <w:rPr>
                                      <w:b/>
                                      <w:color w:val="FFFFFF" w:themeColor="background1"/>
                                    </w:rPr>
                                    <w:t>Lila</w:t>
                                  </w:r>
                                </w:p>
                                <w:p w14:paraId="25462A17" w14:textId="77777777" w:rsidR="00747AEE" w:rsidRPr="00F64997" w:rsidRDefault="00B60735" w:rsidP="00747AEE">
                                  <w:pPr>
                                    <w:jc w:val="center"/>
                                    <w:rPr>
                                      <w:b/>
                                      <w:color w:val="FFFFFF" w:themeColor="background1"/>
                                    </w:rPr>
                                  </w:pPr>
                                  <w:r w:rsidRPr="00F64997">
                                    <w:rPr>
                                      <w:b/>
                                      <w:color w:val="FFFFFF" w:themeColor="background1"/>
                                    </w:rPr>
                                    <w:t>150</w:t>
                                  </w:r>
                                  <w:r>
                                    <w:rPr>
                                      <w:b/>
                                      <w:color w:val="FFFFFF" w:themeColor="background1"/>
                                    </w:rPr>
                                    <w:t> </w:t>
                                  </w:r>
                                  <w:r w:rsidRPr="00F64997">
                                    <w:rPr>
                                      <w:b/>
                                      <w:color w:val="FFFFFF" w:themeColor="background1"/>
                                    </w:rPr>
                                    <w:t>mg</w:t>
                                  </w:r>
                                </w:p>
                                <w:p w14:paraId="0FC97805" w14:textId="77777777" w:rsidR="00157D3F" w:rsidRPr="00F64997" w:rsidRDefault="00157D3F" w:rsidP="00157D3F">
                                  <w:pPr>
                                    <w:jc w:val="center"/>
                                    <w:rPr>
                                      <w:b/>
                                      <w:color w:val="FFFFFF" w:themeColor="background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283D1B34" id="Text Box 62" o:spid="_x0000_s1406" type="#_x0000_t202" style="position:absolute;left:0;text-align:left;margin-left:334.7pt;margin-top:165.7pt;width:49.1pt;height:34.15pt;z-index:2523791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y0oYEwIAACYEAAAOAAAAZHJzL2Uyb0RvYy54bWysU8lu2zAQvRfoPxC81/KeVrAcuAlcFDCS&#10;AE6RM02RlgCSw5K0JffrO6TkBWlPRS/UDGc0y3uPi/tWK3IUztdgCjoaDCkRhkNZm31Bf7yuP32m&#10;xAdmSqbAiIKehKf3y48fFo3NxRgqUKVwBIsYnze2oFUINs8yzyuhmR+AFQaDEpxmAV23z0rHGqyu&#10;VTYeDudZA660DrjwHm8fuyBdpvpSCh6epfQiEFVQnC2k06VzF89suWD53jFb1bwfg/3DFJrVBpte&#10;Sj2ywMjB1X+U0jV34EGGAQedgZQ1F2kH3GY0fLfNtmJWpF0QHG8vMPn/V5Y/Hbf2xZHQfoUWCYyA&#10;NNbnHi/jPq10On5xUoJxhPB0gU20gXC8nI8nd3dzSjiGppPJdDSLVbLrz9b58E2AJtEoqENWEljs&#10;uPGhSz2nxF4G1rVSiRllSIMNJrNh+uESweLKYI/rqNEK7a4ldVnQCY7TL7KD8oT7Oeio95ava5xi&#10;w3x4YQ65xpVQv+EZD6kAu0FvUVKB+/W3+5iPFGCUkga1U1D/88CcoER9N0jOl9F0GsWWnOnsboyO&#10;u43sbiPmoB8A5TnCl2J5MmN+UGdTOtBvKPNV7IohZjj2Lmg4mw+hUzQ+Ey5Wq5SE8rIsbMzW8lg6&#10;4hoxfm3fmLM9EQEZfIKzylj+jo8ut0e5w7F3UIyJ4P7hRLXf+inr+ryXvwEAAP//AwBQSwMEFAAG&#10;AAgAAAAhAI+WI7biAAAACwEAAA8AAABkcnMvZG93bnJldi54bWxMjz1PwzAQhnck/oN1SGzUaQtO&#10;E+JUVaQKCcHQ0oXNid0kwj6H2G0Dv55jgu0+Hr33XLGenGVnM4beo4T5LAFmsPG6x1bC4W17twIW&#10;okKtrEcj4csEWJfXV4XKtb/gzpz3sWUUgiFXEroYh5zz0HTGqTDzg0HaHf3oVKR2bLke1YXCneWL&#10;JBHcqR7pQqcGU3Wm+difnITnavuqdvXCrb5t9fRy3Ayfh/cHKW9vps0jsGim+AfDrz6pQ0lOtT+h&#10;DsxKECK7J1TCcjmngohUpAJYTZMsS4GXBf//Q/kDAAD//wMAUEsBAi0AFAAGAAgAAAAhALaDOJL+&#10;AAAA4QEAABMAAAAAAAAAAAAAAAAAAAAAAFtDb250ZW50X1R5cGVzXS54bWxQSwECLQAUAAYACAAA&#10;ACEAOP0h/9YAAACUAQAACwAAAAAAAAAAAAAAAAAvAQAAX3JlbHMvLnJlbHNQSwECLQAUAAYACAAA&#10;ACEA+ctKGBMCAAAmBAAADgAAAAAAAAAAAAAAAAAuAgAAZHJzL2Uyb0RvYy54bWxQSwECLQAUAAYA&#10;CAAAACEAj5YjtuIAAAALAQAADwAAAAAAAAAAAAAAAABtBAAAZHJzL2Rvd25yZXYueG1sUEsFBgAA&#10;AAAEAAQA8wAAAHwFAAAAAA==&#10;" filled="f" stroked="f" strokeweight=".5pt">
                      <v:textbox>
                        <w:txbxContent>
                          <w:p w14:paraId="5BBE0EAF" w14:textId="77777777" w:rsidR="00747AEE" w:rsidRPr="00F64997" w:rsidRDefault="00B60735" w:rsidP="00747AEE">
                            <w:pPr>
                              <w:jc w:val="center"/>
                              <w:rPr>
                                <w:b/>
                                <w:color w:val="FFFFFF" w:themeColor="background1"/>
                              </w:rPr>
                            </w:pPr>
                            <w:r>
                              <w:rPr>
                                <w:b/>
                                <w:color w:val="FFFFFF" w:themeColor="background1"/>
                              </w:rPr>
                              <w:t>Lila</w:t>
                            </w:r>
                          </w:p>
                          <w:p w14:paraId="25462A17" w14:textId="77777777" w:rsidR="00747AEE" w:rsidRPr="00F64997" w:rsidRDefault="00B60735" w:rsidP="00747AEE">
                            <w:pPr>
                              <w:jc w:val="center"/>
                              <w:rPr>
                                <w:b/>
                                <w:color w:val="FFFFFF" w:themeColor="background1"/>
                              </w:rPr>
                            </w:pPr>
                            <w:r w:rsidRPr="00F64997">
                              <w:rPr>
                                <w:b/>
                                <w:color w:val="FFFFFF" w:themeColor="background1"/>
                              </w:rPr>
                              <w:t>150</w:t>
                            </w:r>
                            <w:r>
                              <w:rPr>
                                <w:b/>
                                <w:color w:val="FFFFFF" w:themeColor="background1"/>
                              </w:rPr>
                              <w:t> </w:t>
                            </w:r>
                            <w:r w:rsidRPr="00F64997">
                              <w:rPr>
                                <w:b/>
                                <w:color w:val="FFFFFF" w:themeColor="background1"/>
                              </w:rPr>
                              <w:t>mg</w:t>
                            </w:r>
                          </w:p>
                          <w:p w14:paraId="0FC97805" w14:textId="77777777" w:rsidR="00157D3F" w:rsidRPr="00F64997" w:rsidRDefault="00157D3F" w:rsidP="00157D3F">
                            <w:pPr>
                              <w:jc w:val="center"/>
                              <w:rPr>
                                <w:b/>
                                <w:color w:val="FFFFFF" w:themeColor="background1"/>
                              </w:rPr>
                            </w:pPr>
                          </w:p>
                        </w:txbxContent>
                      </v:textbox>
                    </v:shape>
                  </w:pict>
                </mc:Fallback>
              </mc:AlternateContent>
            </w:r>
            <w:r w:rsidRPr="00226D05">
              <w:rPr>
                <w:noProof/>
                <w:sz w:val="20"/>
                <w:lang w:val="en-US"/>
              </w:rPr>
              <mc:AlternateContent>
                <mc:Choice Requires="wps">
                  <w:drawing>
                    <wp:anchor distT="0" distB="0" distL="114300" distR="114300" simplePos="0" relativeHeight="252377088" behindDoc="0" locked="0" layoutInCell="1" allowOverlap="1" wp14:anchorId="5A34B243" wp14:editId="32A79A52">
                      <wp:simplePos x="0" y="0"/>
                      <wp:positionH relativeFrom="column">
                        <wp:posOffset>3574415</wp:posOffset>
                      </wp:positionH>
                      <wp:positionV relativeFrom="paragraph">
                        <wp:posOffset>2100580</wp:posOffset>
                      </wp:positionV>
                      <wp:extent cx="576775" cy="495300"/>
                      <wp:effectExtent l="0" t="0" r="0" b="0"/>
                      <wp:wrapNone/>
                      <wp:docPr id="63" name="Text Box 63"/>
                      <wp:cNvGraphicFramePr/>
                      <a:graphic xmlns:a="http://schemas.openxmlformats.org/drawingml/2006/main">
                        <a:graphicData uri="http://schemas.microsoft.com/office/word/2010/wordprocessingShape">
                          <wps:wsp>
                            <wps:cNvSpPr txBox="1"/>
                            <wps:spPr>
                              <a:xfrm>
                                <a:off x="0" y="0"/>
                                <a:ext cx="576775" cy="495300"/>
                              </a:xfrm>
                              <a:prstGeom prst="rect">
                                <a:avLst/>
                              </a:prstGeom>
                              <a:noFill/>
                              <a:ln w="6350">
                                <a:noFill/>
                              </a:ln>
                            </wps:spPr>
                            <wps:txbx>
                              <w:txbxContent>
                                <w:p w14:paraId="572D568F" w14:textId="77777777" w:rsidR="00747AEE" w:rsidRPr="00F64997" w:rsidRDefault="00B60735" w:rsidP="00747AEE">
                                  <w:pPr>
                                    <w:jc w:val="center"/>
                                    <w:rPr>
                                      <w:b/>
                                      <w:color w:val="FFFFFF" w:themeColor="background1"/>
                                    </w:rPr>
                                  </w:pPr>
                                  <w:r w:rsidRPr="00F64997">
                                    <w:rPr>
                                      <w:b/>
                                      <w:color w:val="FFFFFF" w:themeColor="background1"/>
                                    </w:rPr>
                                    <w:t>B</w:t>
                                  </w:r>
                                  <w:r>
                                    <w:rPr>
                                      <w:b/>
                                      <w:color w:val="FFFFFF" w:themeColor="background1"/>
                                    </w:rPr>
                                    <w:t>lå</w:t>
                                  </w:r>
                                </w:p>
                                <w:p w14:paraId="015E7E4D" w14:textId="77777777" w:rsidR="00747AEE" w:rsidRPr="00F64997" w:rsidRDefault="00B60735" w:rsidP="00747AEE">
                                  <w:pPr>
                                    <w:jc w:val="center"/>
                                    <w:rPr>
                                      <w:b/>
                                      <w:color w:val="FFFFFF" w:themeColor="background1"/>
                                    </w:rPr>
                                  </w:pPr>
                                  <w:r w:rsidRPr="00F64997">
                                    <w:rPr>
                                      <w:b/>
                                      <w:color w:val="FFFFFF" w:themeColor="background1"/>
                                    </w:rPr>
                                    <w:t>75</w:t>
                                  </w:r>
                                  <w:r>
                                    <w:rPr>
                                      <w:b/>
                                      <w:color w:val="FFFFFF" w:themeColor="background1"/>
                                    </w:rPr>
                                    <w:t> </w:t>
                                  </w:r>
                                  <w:r w:rsidRPr="00F64997">
                                    <w:rPr>
                                      <w:b/>
                                      <w:color w:val="FFFFFF" w:themeColor="background1"/>
                                    </w:rPr>
                                    <w:t>mg</w:t>
                                  </w:r>
                                </w:p>
                                <w:p w14:paraId="211FF4FD" w14:textId="77777777" w:rsidR="00157D3F" w:rsidRPr="00F64997" w:rsidRDefault="00157D3F" w:rsidP="00157D3F">
                                  <w:pPr>
                                    <w:jc w:val="center"/>
                                    <w:rPr>
                                      <w:b/>
                                      <w:color w:val="FFFFFF" w:themeColor="background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5A34B243" id="Text Box 63" o:spid="_x0000_s1407" type="#_x0000_t202" style="position:absolute;left:0;text-align:left;margin-left:281.45pt;margin-top:165.4pt;width:45.4pt;height:39pt;z-index:25237708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2F8ZFQIAACYEAAAOAAAAZHJzL2Uyb0RvYy54bWysU9uO2yAQfa/Uf0C8N3au3rXirNJdpaoU&#10;7a6UrfaZYIgtYYYCiZ1+fQfiXLTtU9UXGJhhLucc5g9do8hBWFeDLuhwkFIiNIey1ruC/nhbfbmj&#10;xHmmS6ZAi4IehaMPi8+f5q3JxQgqUKWwBJNol7emoJX3Jk8SxyvRMDcAIzQ6JdiGeTzaXVJa1mL2&#10;RiWjNJ0lLdjSWODCObx9OjnpIuaXUnD/IqUTnqiCYm8+rjau27AmiznLd5aZquZ9G+wfumhYrbHo&#10;JdUT84zsbf1HqqbmFhxIP+DQJCBlzUWcAacZph+m2VTMiDgLguPMBSb3/9Ly58PGvFriu6/QIYEB&#10;kNa43OFlmKeTtgk7dkrQjxAeL7CJzhOOl9NslmVTSji6JvfTcRphTa6PjXX+m4CGBKOgFlmJYLHD&#10;2nksiKHnkFBLw6pWKjKjNGkLOhtP0/jg4sEXSuPDa6vB8t22I3VZ0HGWnQfZQnnE+SycqHeGr2rs&#10;Ys2cf2UWucaRUL/+BRepAKtBb1FSgf31t/sQjxSgl5IWtVNQ93PPrKBEfddIzv1wMglii4fJNBvh&#10;wd56trcevW8eAeU5xJ9ieDRDvFdnU1po3lHmy1AVXUxzrF1QfzYf/UnR+E24WC5jEMrLML/WG8ND&#10;6oBrwPite2fW9ER4ZPAZzipj+Qc+TrE9yicc+wOKMbLWf5yg9ttzjLp+78VvAAAA//8DAFBLAwQU&#10;AAYACAAAACEAfMXCc+MAAAALAQAADwAAAGRycy9kb3ducmV2LnhtbEyPwU7DMBBE70j8g7VI3KhN&#10;QkKaxqmqSBUSgkNLL9w2sZtExHaI3Tbw9SwnOK72aeZNsZ7NwM568r2zEu4XApi2jVO9bSUc3rZ3&#10;GTAf0CocnNUSvrSHdXl9VWCu3MXu9HkfWkYh1ucooQthzDn3TacN+oUbtaXf0U0GA51Ty9WEFwo3&#10;A4+ESLnB3lJDh6OuOt187E9GwnO1fcVdHZnse6ieXo6b8fPwnkh5ezNvVsCCnsMfDL/6pA4lOdXu&#10;ZJVng4QkjZaESohjQRuISJP4EVgt4UFkGfCy4P83lD8AAAD//wMAUEsBAi0AFAAGAAgAAAAhALaD&#10;OJL+AAAA4QEAABMAAAAAAAAAAAAAAAAAAAAAAFtDb250ZW50X1R5cGVzXS54bWxQSwECLQAUAAYA&#10;CAAAACEAOP0h/9YAAACUAQAACwAAAAAAAAAAAAAAAAAvAQAAX3JlbHMvLnJlbHNQSwECLQAUAAYA&#10;CAAAACEADdhfGRUCAAAmBAAADgAAAAAAAAAAAAAAAAAuAgAAZHJzL2Uyb0RvYy54bWxQSwECLQAU&#10;AAYACAAAACEAfMXCc+MAAAALAQAADwAAAAAAAAAAAAAAAABvBAAAZHJzL2Rvd25yZXYueG1sUEsF&#10;BgAAAAAEAAQA8wAAAH8FAAAAAA==&#10;" filled="f" stroked="f" strokeweight=".5pt">
                      <v:textbox>
                        <w:txbxContent>
                          <w:p w14:paraId="572D568F" w14:textId="77777777" w:rsidR="00747AEE" w:rsidRPr="00F64997" w:rsidRDefault="00B60735" w:rsidP="00747AEE">
                            <w:pPr>
                              <w:jc w:val="center"/>
                              <w:rPr>
                                <w:b/>
                                <w:color w:val="FFFFFF" w:themeColor="background1"/>
                              </w:rPr>
                            </w:pPr>
                            <w:r w:rsidRPr="00F64997">
                              <w:rPr>
                                <w:b/>
                                <w:color w:val="FFFFFF" w:themeColor="background1"/>
                              </w:rPr>
                              <w:t>B</w:t>
                            </w:r>
                            <w:r>
                              <w:rPr>
                                <w:b/>
                                <w:color w:val="FFFFFF" w:themeColor="background1"/>
                              </w:rPr>
                              <w:t>lå</w:t>
                            </w:r>
                          </w:p>
                          <w:p w14:paraId="015E7E4D" w14:textId="77777777" w:rsidR="00747AEE" w:rsidRPr="00F64997" w:rsidRDefault="00B60735" w:rsidP="00747AEE">
                            <w:pPr>
                              <w:jc w:val="center"/>
                              <w:rPr>
                                <w:b/>
                                <w:color w:val="FFFFFF" w:themeColor="background1"/>
                              </w:rPr>
                            </w:pPr>
                            <w:r w:rsidRPr="00F64997">
                              <w:rPr>
                                <w:b/>
                                <w:color w:val="FFFFFF" w:themeColor="background1"/>
                              </w:rPr>
                              <w:t>75</w:t>
                            </w:r>
                            <w:r>
                              <w:rPr>
                                <w:b/>
                                <w:color w:val="FFFFFF" w:themeColor="background1"/>
                              </w:rPr>
                              <w:t> </w:t>
                            </w:r>
                            <w:r w:rsidRPr="00F64997">
                              <w:rPr>
                                <w:b/>
                                <w:color w:val="FFFFFF" w:themeColor="background1"/>
                              </w:rPr>
                              <w:t>mg</w:t>
                            </w:r>
                          </w:p>
                          <w:p w14:paraId="211FF4FD" w14:textId="77777777" w:rsidR="00157D3F" w:rsidRPr="00F64997" w:rsidRDefault="00157D3F" w:rsidP="00157D3F">
                            <w:pPr>
                              <w:jc w:val="center"/>
                              <w:rPr>
                                <w:b/>
                                <w:color w:val="FFFFFF" w:themeColor="background1"/>
                              </w:rPr>
                            </w:pPr>
                          </w:p>
                        </w:txbxContent>
                      </v:textbox>
                    </v:shape>
                  </w:pict>
                </mc:Fallback>
              </mc:AlternateContent>
            </w:r>
            <w:r w:rsidRPr="00226D05">
              <w:rPr>
                <w:noProof/>
                <w:sz w:val="20"/>
                <w:lang w:val="en-US"/>
              </w:rPr>
              <mc:AlternateContent>
                <mc:Choice Requires="wps">
                  <w:drawing>
                    <wp:anchor distT="0" distB="0" distL="114300" distR="114300" simplePos="0" relativeHeight="252360704" behindDoc="0" locked="0" layoutInCell="1" allowOverlap="1" wp14:anchorId="62D7F76E" wp14:editId="123C2748">
                      <wp:simplePos x="0" y="0"/>
                      <wp:positionH relativeFrom="column">
                        <wp:posOffset>137780</wp:posOffset>
                      </wp:positionH>
                      <wp:positionV relativeFrom="paragraph">
                        <wp:posOffset>169923</wp:posOffset>
                      </wp:positionV>
                      <wp:extent cx="1751330" cy="644837"/>
                      <wp:effectExtent l="0" t="0" r="0" b="3175"/>
                      <wp:wrapNone/>
                      <wp:docPr id="307815747" name="Text Box 307815747"/>
                      <wp:cNvGraphicFramePr/>
                      <a:graphic xmlns:a="http://schemas.openxmlformats.org/drawingml/2006/main">
                        <a:graphicData uri="http://schemas.microsoft.com/office/word/2010/wordprocessingShape">
                          <wps:wsp>
                            <wps:cNvSpPr txBox="1"/>
                            <wps:spPr>
                              <a:xfrm>
                                <a:off x="0" y="0"/>
                                <a:ext cx="1751330" cy="644837"/>
                              </a:xfrm>
                              <a:prstGeom prst="rect">
                                <a:avLst/>
                              </a:prstGeom>
                              <a:noFill/>
                              <a:ln w="6350">
                                <a:noFill/>
                              </a:ln>
                            </wps:spPr>
                            <wps:txbx>
                              <w:txbxContent>
                                <w:p w14:paraId="3F78E9D3" w14:textId="77777777" w:rsidR="00747AEE" w:rsidRPr="0012024C" w:rsidRDefault="00B60735" w:rsidP="00747AEE">
                                  <w:pPr>
                                    <w:jc w:val="center"/>
                                    <w:rPr>
                                      <w:b/>
                                      <w:color w:val="FFFFFF" w:themeColor="background1"/>
                                      <w:lang w:val="sv-SE"/>
                                    </w:rPr>
                                  </w:pPr>
                                  <w:r w:rsidRPr="0012024C">
                                    <w:rPr>
                                      <w:b/>
                                      <w:color w:val="FFFFFF" w:themeColor="background1"/>
                                      <w:lang w:val="sv-SE"/>
                                    </w:rPr>
                                    <w:t>Xolair 75 mg</w:t>
                                  </w:r>
                                </w:p>
                                <w:p w14:paraId="1CAF14A7" w14:textId="77777777" w:rsidR="00747AEE" w:rsidRPr="0012024C" w:rsidRDefault="00B60735" w:rsidP="00747AEE">
                                  <w:pPr>
                                    <w:jc w:val="center"/>
                                    <w:rPr>
                                      <w:b/>
                                      <w:color w:val="FFFFFF" w:themeColor="background1"/>
                                      <w:lang w:val="sv-SE"/>
                                    </w:rPr>
                                  </w:pPr>
                                  <w:r>
                                    <w:rPr>
                                      <w:b/>
                                      <w:color w:val="FFFFFF" w:themeColor="background1"/>
                                      <w:lang w:val="sv-SE"/>
                                    </w:rPr>
                                    <w:t>f</w:t>
                                  </w:r>
                                  <w:r w:rsidRPr="0012024C">
                                    <w:rPr>
                                      <w:b/>
                                      <w:color w:val="FFFFFF" w:themeColor="background1"/>
                                      <w:lang w:val="sv-SE"/>
                                    </w:rPr>
                                    <w:t>örfylld spruta med blå kolv</w:t>
                                  </w:r>
                                </w:p>
                                <w:p w14:paraId="03B80BB6" w14:textId="77777777" w:rsidR="00157D3F" w:rsidRPr="0012024C" w:rsidRDefault="00157D3F" w:rsidP="00157D3F">
                                  <w:pPr>
                                    <w:jc w:val="center"/>
                                    <w:rPr>
                                      <w:b/>
                                      <w:color w:val="FFFFFF" w:themeColor="background1"/>
                                      <w:lang w:val="sv-S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62D7F76E" id="Text Box 307815747" o:spid="_x0000_s1408" type="#_x0000_t202" style="position:absolute;left:0;text-align:left;margin-left:10.85pt;margin-top:13.4pt;width:137.9pt;height:50.75pt;z-index:252360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GNxcFAIAACcEAAAOAAAAZHJzL2Uyb0RvYy54bWysU8lu2zAQvRfoPxC815K32BEsB24CFwWM&#10;JIBT5ExTlCWA5LAkbcn9+g4peUHaU9ELNaMZvlne4+KhVZIchXU16JwOByklQnMoar3P6Y+39Zc5&#10;Jc4zXTAJWuT0JBx9WH7+tGhMJkZQgSyEJQiiXdaYnFbemyxJHK+EYm4ARmgMlmAV8+jafVJY1iC6&#10;kskoTe+SBmxhLHDhHP596oJ0GfHLUnD/UpZOeCJzir35eNp47sKZLBcs21tmqpr3bbB/6EKxWmPR&#10;C9QT84wcbP0HlKq5BQelH3BQCZRlzUWcAacZph+m2VbMiDgLLseZy5rc/4Plz8etebXEt1+hRQLD&#10;QhrjMoc/wzxtaVX4YqcE47jC02VtovWEh0uz6XA8xhDH2N1kMh/PAkxyvW2s898EKBKMnFqkJW6L&#10;HTfOd6nnlFBMw7qWMlIjNWkQdDxN44VLBMGlxhrXXoPl211L6iKn49n8PMkOihMOaKHj3hm+rrGL&#10;DXP+lVkkGxtHAfsXPEoJWA16i5IK7K+//Q/5yAFGKWlQPDl1Pw/MCkrkd43s3A8nk6C26EymsxE6&#10;9jayu43og3oE1OcQn4rh0Qz5Xp7N0oJ6R52vQlUMMc2xdk792Xz0naTxnXCxWsUk1JdhfqO3hgfo&#10;sNew47f2nVnTE+GRwmc4y4xlH/jocvstd3vsHVRjJLh/OUHut37Mur7v5W8AAAD//wMAUEsDBBQA&#10;BgAIAAAAIQDAlnrH4QAAAAkBAAAPAAAAZHJzL2Rvd25yZXYueG1sTI/BTsMwEETvSPyDtUjcqFOj&#10;tiHEqapIFRKCQ0sv3DbxNomI7RC7beDrWU5wWo3maXYmX0+2F2caQ+edhvksAUGu9qZzjYbD2/Yu&#10;BREiOoO9d6ThiwKsi+urHDPjL25H531sBIe4kKGGNsYhkzLULVkMMz+QY+/oR4uR5dhIM+KFw20v&#10;VZIspcXO8YcWBypbqj/2J6vhudy+4q5SNv3uy6eX42b4PLwvtL69mTaPICJN8Q+G3/pcHQruVPmT&#10;M0H0GtR8xSTfJS9gXz2sFiAqBlV6D7LI5f8FxQ8AAAD//wMAUEsBAi0AFAAGAAgAAAAhALaDOJL+&#10;AAAA4QEAABMAAAAAAAAAAAAAAAAAAAAAAFtDb250ZW50X1R5cGVzXS54bWxQSwECLQAUAAYACAAA&#10;ACEAOP0h/9YAAACUAQAACwAAAAAAAAAAAAAAAAAvAQAAX3JlbHMvLnJlbHNQSwECLQAUAAYACAAA&#10;ACEAYRjcXBQCAAAnBAAADgAAAAAAAAAAAAAAAAAuAgAAZHJzL2Uyb0RvYy54bWxQSwECLQAUAAYA&#10;CAAAACEAwJZ6x+EAAAAJAQAADwAAAAAAAAAAAAAAAABuBAAAZHJzL2Rvd25yZXYueG1sUEsFBgAA&#10;AAAEAAQA8wAAAHwFAAAAAA==&#10;" filled="f" stroked="f" strokeweight=".5pt">
                      <v:textbox>
                        <w:txbxContent>
                          <w:p w14:paraId="3F78E9D3" w14:textId="77777777" w:rsidR="00747AEE" w:rsidRPr="0012024C" w:rsidRDefault="00B60735" w:rsidP="00747AEE">
                            <w:pPr>
                              <w:jc w:val="center"/>
                              <w:rPr>
                                <w:b/>
                                <w:color w:val="FFFFFF" w:themeColor="background1"/>
                                <w:lang w:val="sv-SE"/>
                              </w:rPr>
                            </w:pPr>
                            <w:r w:rsidRPr="0012024C">
                              <w:rPr>
                                <w:b/>
                                <w:color w:val="FFFFFF" w:themeColor="background1"/>
                                <w:lang w:val="sv-SE"/>
                              </w:rPr>
                              <w:t>Xolair 75 mg</w:t>
                            </w:r>
                          </w:p>
                          <w:p w14:paraId="1CAF14A7" w14:textId="77777777" w:rsidR="00747AEE" w:rsidRPr="0012024C" w:rsidRDefault="00B60735" w:rsidP="00747AEE">
                            <w:pPr>
                              <w:jc w:val="center"/>
                              <w:rPr>
                                <w:b/>
                                <w:color w:val="FFFFFF" w:themeColor="background1"/>
                                <w:lang w:val="sv-SE"/>
                              </w:rPr>
                            </w:pPr>
                            <w:r>
                              <w:rPr>
                                <w:b/>
                                <w:color w:val="FFFFFF" w:themeColor="background1"/>
                                <w:lang w:val="sv-SE"/>
                              </w:rPr>
                              <w:t>f</w:t>
                            </w:r>
                            <w:r w:rsidRPr="0012024C">
                              <w:rPr>
                                <w:b/>
                                <w:color w:val="FFFFFF" w:themeColor="background1"/>
                                <w:lang w:val="sv-SE"/>
                              </w:rPr>
                              <w:t>örfylld spruta med blå kolv</w:t>
                            </w:r>
                          </w:p>
                          <w:p w14:paraId="03B80BB6" w14:textId="77777777" w:rsidR="00157D3F" w:rsidRPr="0012024C" w:rsidRDefault="00157D3F" w:rsidP="00157D3F">
                            <w:pPr>
                              <w:jc w:val="center"/>
                              <w:rPr>
                                <w:b/>
                                <w:color w:val="FFFFFF" w:themeColor="background1"/>
                                <w:lang w:val="sv-SE"/>
                              </w:rPr>
                            </w:pPr>
                          </w:p>
                        </w:txbxContent>
                      </v:textbox>
                    </v:shape>
                  </w:pict>
                </mc:Fallback>
              </mc:AlternateContent>
            </w:r>
            <w:r w:rsidRPr="00226D05">
              <w:rPr>
                <w:noProof/>
                <w:sz w:val="20"/>
                <w:lang w:val="en-US"/>
              </w:rPr>
              <mc:AlternateContent>
                <mc:Choice Requires="wps">
                  <w:drawing>
                    <wp:anchor distT="0" distB="0" distL="114300" distR="114300" simplePos="0" relativeHeight="252370944" behindDoc="0" locked="0" layoutInCell="1" allowOverlap="1" wp14:anchorId="28BBB359" wp14:editId="43DC2E08">
                      <wp:simplePos x="0" y="0"/>
                      <wp:positionH relativeFrom="column">
                        <wp:posOffset>1977151</wp:posOffset>
                      </wp:positionH>
                      <wp:positionV relativeFrom="paragraph">
                        <wp:posOffset>169923</wp:posOffset>
                      </wp:positionV>
                      <wp:extent cx="1786255" cy="623695"/>
                      <wp:effectExtent l="0" t="0" r="0" b="5080"/>
                      <wp:wrapNone/>
                      <wp:docPr id="307815748" name="Text Box 307815748"/>
                      <wp:cNvGraphicFramePr/>
                      <a:graphic xmlns:a="http://schemas.openxmlformats.org/drawingml/2006/main">
                        <a:graphicData uri="http://schemas.microsoft.com/office/word/2010/wordprocessingShape">
                          <wps:wsp>
                            <wps:cNvSpPr txBox="1"/>
                            <wps:spPr>
                              <a:xfrm>
                                <a:off x="0" y="0"/>
                                <a:ext cx="1786255" cy="623695"/>
                              </a:xfrm>
                              <a:prstGeom prst="rect">
                                <a:avLst/>
                              </a:prstGeom>
                              <a:noFill/>
                              <a:ln w="6350">
                                <a:noFill/>
                              </a:ln>
                            </wps:spPr>
                            <wps:txbx>
                              <w:txbxContent>
                                <w:p w14:paraId="30C5CF06" w14:textId="77777777" w:rsidR="00747AEE" w:rsidRPr="0012024C" w:rsidRDefault="00B60735" w:rsidP="00747AEE">
                                  <w:pPr>
                                    <w:jc w:val="center"/>
                                    <w:rPr>
                                      <w:b/>
                                      <w:color w:val="FFFFFF" w:themeColor="background1"/>
                                      <w:lang w:val="sv-SE"/>
                                    </w:rPr>
                                  </w:pPr>
                                  <w:r w:rsidRPr="0012024C">
                                    <w:rPr>
                                      <w:b/>
                                      <w:color w:val="FFFFFF" w:themeColor="background1"/>
                                      <w:lang w:val="sv-SE"/>
                                    </w:rPr>
                                    <w:t>Xolair 150 mg</w:t>
                                  </w:r>
                                </w:p>
                                <w:p w14:paraId="2FA3F3B2" w14:textId="77777777" w:rsidR="00747AEE" w:rsidRPr="002D7D65" w:rsidRDefault="00B60735" w:rsidP="00747AEE">
                                  <w:pPr>
                                    <w:jc w:val="center"/>
                                    <w:rPr>
                                      <w:b/>
                                      <w:color w:val="FFFFFF" w:themeColor="background1"/>
                                      <w:lang w:val="sv-SE"/>
                                    </w:rPr>
                                  </w:pPr>
                                  <w:r w:rsidRPr="002D7D65">
                                    <w:rPr>
                                      <w:b/>
                                      <w:color w:val="FFFFFF" w:themeColor="background1"/>
                                      <w:lang w:val="sv-SE"/>
                                    </w:rPr>
                                    <w:t xml:space="preserve">Förfylld spruta med </w:t>
                                  </w:r>
                                  <w:r>
                                    <w:rPr>
                                      <w:b/>
                                      <w:color w:val="FFFFFF" w:themeColor="background1"/>
                                      <w:lang w:val="sv-SE"/>
                                    </w:rPr>
                                    <w:t>lila</w:t>
                                  </w:r>
                                  <w:r w:rsidRPr="002D7D65">
                                    <w:rPr>
                                      <w:b/>
                                      <w:color w:val="FFFFFF" w:themeColor="background1"/>
                                      <w:lang w:val="sv-SE"/>
                                    </w:rPr>
                                    <w:t xml:space="preserve"> kolv</w:t>
                                  </w:r>
                                </w:p>
                                <w:p w14:paraId="3FC8B753" w14:textId="77777777" w:rsidR="00157D3F" w:rsidRPr="0012024C" w:rsidRDefault="00157D3F" w:rsidP="00157D3F">
                                  <w:pPr>
                                    <w:jc w:val="center"/>
                                    <w:rPr>
                                      <w:b/>
                                      <w:color w:val="FFFFFF" w:themeColor="background1"/>
                                      <w:lang w:val="sv-S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28BBB359" id="Text Box 307815748" o:spid="_x0000_s1409" type="#_x0000_t202" style="position:absolute;left:0;text-align:left;margin-left:155.7pt;margin-top:13.4pt;width:140.65pt;height:49.1pt;z-index:25237094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Y3N3FAIAACcEAAAOAAAAZHJzL2Uyb0RvYy54bWysU8lu2zAQvRfIPxC8x/LuWLAcuAlcFDCS&#10;AE6RM02RlgCKw5K0JffrO6TkBWlPRS/UjGb4ZnmPi8emUuQorCtBZ3TQ61MiNIe81PuM/nhf3z9Q&#10;4jzTOVOgRUZPwtHH5d2XRW1SMYQCVC4sQRDt0tpktPDepEnieCEq5npghMagBFsxj67dJ7llNaJX&#10;Khn2+9OkBpsbC1w4h3+f2yBdRnwpBfevUjrhicoo9ubjaeO5C2eyXLB0b5kpSt61wf6hi4qVGote&#10;oJ6ZZ+Rgyz+gqpJbcCB9j0OVgJQlF3EGnGbQ/zTNtmBGxFlwOc5c1uT+Hyx/OW7NmyW++QoNEhgW&#10;UhuXOvwZ5mmkrcIXOyUYxxWeLmsTjSc8XJo9TIeTCSUcY9PhaDqfBJjkettY578JqEgwMmqRlrgt&#10;dtw436aeU0IxDetSqUiN0qRG0NGkHy9cIgiuNNa49hos3+waUuYZHc3m50l2kJ9wQAst987wdYld&#10;bJjzb8wi2TgTCti/4iEVYDXoLEoKsL/+9j/kIwcYpaRG8WTU/TwwKyhR3zWyMx+Mx0Ft0RlPZkN0&#10;7G1kdxvRh+oJUJ8DfCqGRzPke3U2pYXqA3W+ClUxxDTH2hn1Z/PJt5LGd8LFahWTUF+G+Y3eGh6g&#10;w17Djt+bD2ZNR4RHCl/gLDOWfuKjze223O6xc1CNkeDu5QS53/ox6/q+l78BAAD//wMAUEsDBBQA&#10;BgAIAAAAIQBBHd7N4QAAAAoBAAAPAAAAZHJzL2Rvd25yZXYueG1sTI/LTsMwEEX3SPyDNUjsqBND&#10;SpvGqapIFRKCRUs37Caxm0T4EWK3DXw9wwqWozm699xiPVnDznoMvXcS0lkCTLvGq961Eg5v27sF&#10;sBDRKTTeaQlfOsC6vL4qMFf+4nb6vI8toxAXcpTQxTjknIem0xbDzA/a0e/oR4uRzrHlasQLhVvD&#10;RZLMucXeUUOHg6463XzsT1bCc7V9xV0t7OLbVE8vx83weXjPpLy9mTYrYFFP8Q+GX31Sh5Kcan9y&#10;KjAj4T5NHwiVIOY0gYBsKR6B1USKLAFeFvz/hPIHAAD//wMAUEsBAi0AFAAGAAgAAAAhALaDOJL+&#10;AAAA4QEAABMAAAAAAAAAAAAAAAAAAAAAAFtDb250ZW50X1R5cGVzXS54bWxQSwECLQAUAAYACAAA&#10;ACEAOP0h/9YAAACUAQAACwAAAAAAAAAAAAAAAAAvAQAAX3JlbHMvLnJlbHNQSwECLQAUAAYACAAA&#10;ACEAnGNzdxQCAAAnBAAADgAAAAAAAAAAAAAAAAAuAgAAZHJzL2Uyb0RvYy54bWxQSwECLQAUAAYA&#10;CAAAACEAQR3ezeEAAAAKAQAADwAAAAAAAAAAAAAAAABuBAAAZHJzL2Rvd25yZXYueG1sUEsFBgAA&#10;AAAEAAQA8wAAAHwFAAAAAA==&#10;" filled="f" stroked="f" strokeweight=".5pt">
                      <v:textbox>
                        <w:txbxContent>
                          <w:p w14:paraId="30C5CF06" w14:textId="77777777" w:rsidR="00747AEE" w:rsidRPr="0012024C" w:rsidRDefault="00B60735" w:rsidP="00747AEE">
                            <w:pPr>
                              <w:jc w:val="center"/>
                              <w:rPr>
                                <w:b/>
                                <w:color w:val="FFFFFF" w:themeColor="background1"/>
                                <w:lang w:val="sv-SE"/>
                              </w:rPr>
                            </w:pPr>
                            <w:r w:rsidRPr="0012024C">
                              <w:rPr>
                                <w:b/>
                                <w:color w:val="FFFFFF" w:themeColor="background1"/>
                                <w:lang w:val="sv-SE"/>
                              </w:rPr>
                              <w:t>Xolair 150 mg</w:t>
                            </w:r>
                          </w:p>
                          <w:p w14:paraId="2FA3F3B2" w14:textId="77777777" w:rsidR="00747AEE" w:rsidRPr="002D7D65" w:rsidRDefault="00B60735" w:rsidP="00747AEE">
                            <w:pPr>
                              <w:jc w:val="center"/>
                              <w:rPr>
                                <w:b/>
                                <w:color w:val="FFFFFF" w:themeColor="background1"/>
                                <w:lang w:val="sv-SE"/>
                              </w:rPr>
                            </w:pPr>
                            <w:r w:rsidRPr="002D7D65">
                              <w:rPr>
                                <w:b/>
                                <w:color w:val="FFFFFF" w:themeColor="background1"/>
                                <w:lang w:val="sv-SE"/>
                              </w:rPr>
                              <w:t xml:space="preserve">Förfylld spruta med </w:t>
                            </w:r>
                            <w:r>
                              <w:rPr>
                                <w:b/>
                                <w:color w:val="FFFFFF" w:themeColor="background1"/>
                                <w:lang w:val="sv-SE"/>
                              </w:rPr>
                              <w:t>lila</w:t>
                            </w:r>
                            <w:r w:rsidRPr="002D7D65">
                              <w:rPr>
                                <w:b/>
                                <w:color w:val="FFFFFF" w:themeColor="background1"/>
                                <w:lang w:val="sv-SE"/>
                              </w:rPr>
                              <w:t xml:space="preserve"> kolv</w:t>
                            </w:r>
                          </w:p>
                          <w:p w14:paraId="3FC8B753" w14:textId="77777777" w:rsidR="00157D3F" w:rsidRPr="0012024C" w:rsidRDefault="00157D3F" w:rsidP="00157D3F">
                            <w:pPr>
                              <w:jc w:val="center"/>
                              <w:rPr>
                                <w:b/>
                                <w:color w:val="FFFFFF" w:themeColor="background1"/>
                                <w:lang w:val="sv-SE"/>
                              </w:rPr>
                            </w:pPr>
                          </w:p>
                        </w:txbxContent>
                      </v:textbox>
                    </v:shape>
                  </w:pict>
                </mc:Fallback>
              </mc:AlternateContent>
            </w:r>
            <w:r w:rsidRPr="00226D05">
              <w:rPr>
                <w:noProof/>
                <w:sz w:val="20"/>
                <w:lang w:val="en-US"/>
              </w:rPr>
              <mc:AlternateContent>
                <mc:Choice Requires="wps">
                  <w:drawing>
                    <wp:anchor distT="0" distB="0" distL="114300" distR="114300" simplePos="0" relativeHeight="252372992" behindDoc="0" locked="0" layoutInCell="1" allowOverlap="1" wp14:anchorId="70DEB46E" wp14:editId="2ABCE3C3">
                      <wp:simplePos x="0" y="0"/>
                      <wp:positionH relativeFrom="column">
                        <wp:posOffset>3837665</wp:posOffset>
                      </wp:positionH>
                      <wp:positionV relativeFrom="paragraph">
                        <wp:posOffset>159352</wp:posOffset>
                      </wp:positionV>
                      <wp:extent cx="1772285" cy="623695"/>
                      <wp:effectExtent l="0" t="0" r="0" b="5080"/>
                      <wp:wrapNone/>
                      <wp:docPr id="307815749" name="Text Box 307815749"/>
                      <wp:cNvGraphicFramePr/>
                      <a:graphic xmlns:a="http://schemas.openxmlformats.org/drawingml/2006/main">
                        <a:graphicData uri="http://schemas.microsoft.com/office/word/2010/wordprocessingShape">
                          <wps:wsp>
                            <wps:cNvSpPr txBox="1"/>
                            <wps:spPr>
                              <a:xfrm>
                                <a:off x="0" y="0"/>
                                <a:ext cx="1772285" cy="623695"/>
                              </a:xfrm>
                              <a:prstGeom prst="rect">
                                <a:avLst/>
                              </a:prstGeom>
                              <a:noFill/>
                              <a:ln w="6350">
                                <a:noFill/>
                              </a:ln>
                            </wps:spPr>
                            <wps:txbx>
                              <w:txbxContent>
                                <w:p w14:paraId="12BC4B1B" w14:textId="77777777" w:rsidR="00747AEE" w:rsidRPr="0012024C" w:rsidRDefault="00B60735" w:rsidP="00747AEE">
                                  <w:pPr>
                                    <w:jc w:val="center"/>
                                    <w:rPr>
                                      <w:b/>
                                      <w:color w:val="FFFFFF" w:themeColor="background1"/>
                                      <w:lang w:val="sv-SE"/>
                                    </w:rPr>
                                  </w:pPr>
                                  <w:r w:rsidRPr="0012024C">
                                    <w:rPr>
                                      <w:b/>
                                      <w:color w:val="FFFFFF" w:themeColor="background1"/>
                                      <w:lang w:val="sv-SE"/>
                                    </w:rPr>
                                    <w:t>Xolair 300 mg</w:t>
                                  </w:r>
                                </w:p>
                                <w:p w14:paraId="5C99F6CB" w14:textId="77777777" w:rsidR="00747AEE" w:rsidRPr="002D7D65" w:rsidRDefault="00B60735" w:rsidP="00747AEE">
                                  <w:pPr>
                                    <w:jc w:val="center"/>
                                    <w:rPr>
                                      <w:b/>
                                      <w:color w:val="FFFFFF" w:themeColor="background1"/>
                                      <w:lang w:val="sv-SE"/>
                                    </w:rPr>
                                  </w:pPr>
                                  <w:r>
                                    <w:rPr>
                                      <w:b/>
                                      <w:color w:val="FFFFFF" w:themeColor="background1"/>
                                      <w:lang w:val="sv-SE"/>
                                    </w:rPr>
                                    <w:t>f</w:t>
                                  </w:r>
                                  <w:r w:rsidRPr="002D7D65">
                                    <w:rPr>
                                      <w:b/>
                                      <w:color w:val="FFFFFF" w:themeColor="background1"/>
                                      <w:lang w:val="sv-SE"/>
                                    </w:rPr>
                                    <w:t xml:space="preserve">örfylld spruta med </w:t>
                                  </w:r>
                                  <w:r>
                                    <w:rPr>
                                      <w:b/>
                                      <w:color w:val="FFFFFF" w:themeColor="background1"/>
                                      <w:lang w:val="sv-SE"/>
                                    </w:rPr>
                                    <w:t>grå</w:t>
                                  </w:r>
                                  <w:r w:rsidRPr="002D7D65">
                                    <w:rPr>
                                      <w:b/>
                                      <w:color w:val="FFFFFF" w:themeColor="background1"/>
                                      <w:lang w:val="sv-SE"/>
                                    </w:rPr>
                                    <w:t xml:space="preserve"> kolv</w:t>
                                  </w:r>
                                </w:p>
                                <w:p w14:paraId="199DA0A1" w14:textId="77777777" w:rsidR="00157D3F" w:rsidRPr="0012024C" w:rsidRDefault="00157D3F" w:rsidP="00157D3F">
                                  <w:pPr>
                                    <w:jc w:val="center"/>
                                    <w:rPr>
                                      <w:lang w:val="sv-S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70DEB46E" id="Text Box 307815749" o:spid="_x0000_s1410" type="#_x0000_t202" style="position:absolute;left:0;text-align:left;margin-left:302.2pt;margin-top:12.55pt;width:139.55pt;height:49.1pt;z-index:25237299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EQGyFQIAACcEAAAOAAAAZHJzL2Uyb0RvYy54bWysU8lu2zAQvRfoPxC817LlJY5gOXATuChg&#10;JAGcImeaIi0BFIclaUvu13dIyQvSnopeqBnO6M3yHhcPba3IUVhXgc7paDCkRGgORaX3Of3xtv4y&#10;p8R5pgumQIucnoSjD8vPnxaNyUQKJahCWIIg2mWNyWnpvcmSxPFS1MwNwAiNQQm2Zh5du08KyxpE&#10;r1WSDoezpAFbGAtcOIe3T12QLiO+lIL7Fymd8ETlFHvz8bTx3IUzWS5YtrfMlBXv22D/0EXNKo1F&#10;L1BPzDNysNUfUHXFLTiQfsChTkDKios4A04zGn6YZlsyI+IsuBxnLmty/w+WPx+35tUS336FFgkM&#10;C2mMyxxehnlaaevwxU4JxnGFp8vaROsJDz/d3aXpfEoJx9gsHc/upwEmuf5trPPfBNQkGDm1SEvc&#10;FjtunO9SzymhmIZ1pVSkRmnSIOh4Oow/XCIIrjTWuPYaLN/uWlIVOR3PI7XhbgfFCQe00HHvDF9X&#10;2MWGOf/KLJKNM6GA/QseUgFWg96ipAT762/3IR85wCglDYonp+7ngVlBifqukZ370WQS1BadyfQu&#10;RcfeRna3EX2oHwH1OcKnYng0Q75XZ1NaqN9R56tQFUNMc6ydU382H30naXwnXKxWMQn1ZZjf6K3h&#10;ATrsNez4rX1n1vREeKTwGc4yY9kHPrrcfsvdHnsH1RgJ7l9OkPutH7Ou73v5GwAA//8DAFBLAwQU&#10;AAYACAAAACEAZ9bPHOEAAAAKAQAADwAAAGRycy9kb3ducmV2LnhtbEyPQUvDQBCF74L/YRnBm900&#10;aUqI2ZQSKILoobUXb5PsNglmZ2N220Z/veNJj8P7eO+bYjPbQVzM5HtHCpaLCIShxumeWgXHt91D&#10;BsIHJI2DI6Pgy3jYlLc3BebaXWlvLofQCi4hn6OCLoQxl9I3nbHoF240xNnJTRYDn1Mr9YRXLreD&#10;jKNoLS32xAsdjqbqTPNxOFsFz9XuFfd1bLPvoXp6OW3Hz+N7qtT93bx9BBHMHP5g+NVndSjZqXZn&#10;0l4MCtbRasWogjhdgmAgy5IURM1knCQgy0L+f6H8AQAA//8DAFBLAQItABQABgAIAAAAIQC2gziS&#10;/gAAAOEBAAATAAAAAAAAAAAAAAAAAAAAAABbQ29udGVudF9UeXBlc10ueG1sUEsBAi0AFAAGAAgA&#10;AAAhADj9If/WAAAAlAEAAAsAAAAAAAAAAAAAAAAALwEAAF9yZWxzLy5yZWxzUEsBAi0AFAAGAAgA&#10;AAAhAIwRAbIVAgAAJwQAAA4AAAAAAAAAAAAAAAAALgIAAGRycy9lMm9Eb2MueG1sUEsBAi0AFAAG&#10;AAgAAAAhAGfWzxzhAAAACgEAAA8AAAAAAAAAAAAAAAAAbwQAAGRycy9kb3ducmV2LnhtbFBLBQYA&#10;AAAABAAEAPMAAAB9BQAAAAA=&#10;" filled="f" stroked="f" strokeweight=".5pt">
                      <v:textbox>
                        <w:txbxContent>
                          <w:p w14:paraId="12BC4B1B" w14:textId="77777777" w:rsidR="00747AEE" w:rsidRPr="0012024C" w:rsidRDefault="00B60735" w:rsidP="00747AEE">
                            <w:pPr>
                              <w:jc w:val="center"/>
                              <w:rPr>
                                <w:b/>
                                <w:color w:val="FFFFFF" w:themeColor="background1"/>
                                <w:lang w:val="sv-SE"/>
                              </w:rPr>
                            </w:pPr>
                            <w:r w:rsidRPr="0012024C">
                              <w:rPr>
                                <w:b/>
                                <w:color w:val="FFFFFF" w:themeColor="background1"/>
                                <w:lang w:val="sv-SE"/>
                              </w:rPr>
                              <w:t>Xolair 300 mg</w:t>
                            </w:r>
                          </w:p>
                          <w:p w14:paraId="5C99F6CB" w14:textId="77777777" w:rsidR="00747AEE" w:rsidRPr="002D7D65" w:rsidRDefault="00B60735" w:rsidP="00747AEE">
                            <w:pPr>
                              <w:jc w:val="center"/>
                              <w:rPr>
                                <w:b/>
                                <w:color w:val="FFFFFF" w:themeColor="background1"/>
                                <w:lang w:val="sv-SE"/>
                              </w:rPr>
                            </w:pPr>
                            <w:r>
                              <w:rPr>
                                <w:b/>
                                <w:color w:val="FFFFFF" w:themeColor="background1"/>
                                <w:lang w:val="sv-SE"/>
                              </w:rPr>
                              <w:t>f</w:t>
                            </w:r>
                            <w:r w:rsidRPr="002D7D65">
                              <w:rPr>
                                <w:b/>
                                <w:color w:val="FFFFFF" w:themeColor="background1"/>
                                <w:lang w:val="sv-SE"/>
                              </w:rPr>
                              <w:t xml:space="preserve">örfylld spruta med </w:t>
                            </w:r>
                            <w:r>
                              <w:rPr>
                                <w:b/>
                                <w:color w:val="FFFFFF" w:themeColor="background1"/>
                                <w:lang w:val="sv-SE"/>
                              </w:rPr>
                              <w:t>grå</w:t>
                            </w:r>
                            <w:r w:rsidRPr="002D7D65">
                              <w:rPr>
                                <w:b/>
                                <w:color w:val="FFFFFF" w:themeColor="background1"/>
                                <w:lang w:val="sv-SE"/>
                              </w:rPr>
                              <w:t xml:space="preserve"> kolv</w:t>
                            </w:r>
                          </w:p>
                          <w:p w14:paraId="199DA0A1" w14:textId="77777777" w:rsidR="00157D3F" w:rsidRPr="0012024C" w:rsidRDefault="00157D3F" w:rsidP="00157D3F">
                            <w:pPr>
                              <w:jc w:val="center"/>
                              <w:rPr>
                                <w:lang w:val="sv-SE"/>
                              </w:rPr>
                            </w:pPr>
                          </w:p>
                        </w:txbxContent>
                      </v:textbox>
                    </v:shape>
                  </w:pict>
                </mc:Fallback>
              </mc:AlternateContent>
            </w:r>
            <w:r w:rsidRPr="00226D05">
              <w:rPr>
                <w:noProof/>
                <w:sz w:val="20"/>
                <w:lang w:val="en-US"/>
              </w:rPr>
              <mc:AlternateContent>
                <mc:Choice Requires="wps">
                  <w:drawing>
                    <wp:anchor distT="0" distB="0" distL="114300" distR="114300" simplePos="0" relativeHeight="252403712" behindDoc="0" locked="0" layoutInCell="1" allowOverlap="1" wp14:anchorId="2B7A76CC" wp14:editId="142C4A7A">
                      <wp:simplePos x="0" y="0"/>
                      <wp:positionH relativeFrom="column">
                        <wp:posOffset>-3175</wp:posOffset>
                      </wp:positionH>
                      <wp:positionV relativeFrom="paragraph">
                        <wp:posOffset>6249035</wp:posOffset>
                      </wp:positionV>
                      <wp:extent cx="2095500" cy="259715"/>
                      <wp:effectExtent l="0" t="0" r="0" b="6985"/>
                      <wp:wrapNone/>
                      <wp:docPr id="307815750" name="Text Box 307815750"/>
                      <wp:cNvGraphicFramePr/>
                      <a:graphic xmlns:a="http://schemas.openxmlformats.org/drawingml/2006/main">
                        <a:graphicData uri="http://schemas.microsoft.com/office/word/2010/wordprocessingShape">
                          <wps:wsp>
                            <wps:cNvSpPr txBox="1"/>
                            <wps:spPr>
                              <a:xfrm>
                                <a:off x="0" y="0"/>
                                <a:ext cx="2095500" cy="259715"/>
                              </a:xfrm>
                              <a:prstGeom prst="rect">
                                <a:avLst/>
                              </a:prstGeom>
                              <a:noFill/>
                              <a:ln w="6350">
                                <a:noFill/>
                              </a:ln>
                            </wps:spPr>
                            <wps:txbx>
                              <w:txbxContent>
                                <w:p w14:paraId="61470893" w14:textId="77777777" w:rsidR="00747AEE" w:rsidRPr="00F64997" w:rsidRDefault="00B60735" w:rsidP="00747AEE">
                                  <w:pPr>
                                    <w:rPr>
                                      <w:b/>
                                    </w:rPr>
                                  </w:pPr>
                                  <w:r w:rsidRPr="00F64997">
                                    <w:rPr>
                                      <w:b/>
                                    </w:rPr>
                                    <w:t>525</w:t>
                                  </w:r>
                                  <w:r>
                                    <w:rPr>
                                      <w:b/>
                                    </w:rPr>
                                    <w:t> </w:t>
                                  </w:r>
                                  <w:r w:rsidRPr="00F64997">
                                    <w:rPr>
                                      <w:b/>
                                    </w:rPr>
                                    <w:t>mg (</w:t>
                                  </w:r>
                                  <w:r>
                                    <w:rPr>
                                      <w:b/>
                                    </w:rPr>
                                    <w:t>barn under </w:t>
                                  </w:r>
                                  <w:r w:rsidRPr="00805A40">
                                    <w:rPr>
                                      <w:b/>
                                    </w:rPr>
                                    <w:t>12</w:t>
                                  </w:r>
                                  <w:r>
                                    <w:rPr>
                                      <w:b/>
                                    </w:rPr>
                                    <w:t> år</w:t>
                                  </w:r>
                                  <w:r w:rsidRPr="00F64997">
                                    <w:rPr>
                                      <w:b/>
                                    </w:rPr>
                                    <w:t>)</w:t>
                                  </w:r>
                                </w:p>
                                <w:p w14:paraId="7D20D2FB" w14:textId="77777777" w:rsidR="00157D3F" w:rsidRPr="00F64997" w:rsidRDefault="00157D3F" w:rsidP="00157D3F">
                                  <w:pP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2B7A76CC" id="Text Box 307815750" o:spid="_x0000_s1411" type="#_x0000_t202" style="position:absolute;left:0;text-align:left;margin-left:-.25pt;margin-top:492.05pt;width:165pt;height:20.45pt;z-index:2524037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E1xNFAIAACcEAAAOAAAAZHJzL2Uyb0RvYy54bWysU8tu2zAQvBfoPxC815IdK4kFy4GbwEUB&#10;IwngFDnTFGkJoLgsSVtyv75LSn4g7anohdrlrPY1w/lD1yhyENbVoAs6HqWUCM2hrPWuoD/eVl/u&#10;KXGe6ZIp0KKgR+How+Lzp3lrcjGBClQpLMEk2uWtKWjlvcmTxPFKNMyNwAiNoATbMI+u3SWlZS1m&#10;b1QySdPbpAVbGgtcOIe3Tz1IFzG/lIL7Fymd8EQVFHvz8bTx3IYzWcxZvrPMVDUf2mD/0EXDao1F&#10;z6memGdkb+s/UjU1t+BA+hGHJgEpay7iDDjNOP0wzaZiRsRZcDnOnNfk/l9a/nzYmFdLfPcVOiQw&#10;LKQ1Lnd4GebppG3CFzsliOMKj+e1ic4TjpeTdJZlKUIcsUk2uxtnIU1y+dtY578JaEgwCmqRlrgt&#10;dlg734eeQkIxDataqUiN0qQt6O1NlsYfzggmVxprXHoNlu+2HanLgt7cnyfZQnnEAS303DvDVzV2&#10;sWbOvzKLZGPjKGD/godUgNVgsCipwP76232IRw4QpaRF8RTU/dwzKyhR3zWyMxtPp0Ft0ZlmdxN0&#10;7DWyvUb0vnkE1OcYn4rh0QzxXp1MaaF5R50vQ1WEmOZYu6D+ZD76XtL4TrhYLmMQ6sswv9Ybw0Pq&#10;sNew47funVkzEOGRwmc4yYzlH/joY4ct93scHFRjJHh4OUHu136MurzvxW8AAAD//wMAUEsDBBQA&#10;BgAIAAAAIQAkpfYy4QAAAAoBAAAPAAAAZHJzL2Rvd25yZXYueG1sTI/LTsMwEEX3SPyDNZXYtXYD&#10;QWmIU1WRKiQEi5Zu2DnxNInqR4jdNvD1DCtYztyjO2eK9WQNu+AYeu8kLBcCGLrG6961Eg7v23kG&#10;LETltDLeoYQvDLAub28KlWt/dTu87GPLqMSFXEnoYhxyzkPToVVh4Qd0lB39aFWkcWy5HtWVyq3h&#10;iRCP3Kre0YVODVh12Jz2Zyvhpdq+qV2d2OzbVM+vx83wefhIpbybTZsnYBGn+AfDrz6pQ0lOtT87&#10;HZiRME8JlLDKHpbAKL9PVrSpCRRJKoCXBf//QvkDAAD//wMAUEsBAi0AFAAGAAgAAAAhALaDOJL+&#10;AAAA4QEAABMAAAAAAAAAAAAAAAAAAAAAAFtDb250ZW50X1R5cGVzXS54bWxQSwECLQAUAAYACAAA&#10;ACEAOP0h/9YAAACUAQAACwAAAAAAAAAAAAAAAAAvAQAAX3JlbHMvLnJlbHNQSwECLQAUAAYACAAA&#10;ACEAwBNcTRQCAAAnBAAADgAAAAAAAAAAAAAAAAAuAgAAZHJzL2Uyb0RvYy54bWxQSwECLQAUAAYA&#10;CAAAACEAJKX2MuEAAAAKAQAADwAAAAAAAAAAAAAAAABuBAAAZHJzL2Rvd25yZXYueG1sUEsFBgAA&#10;AAAEAAQA8wAAAHwFAAAAAA==&#10;" filled="f" stroked="f" strokeweight=".5pt">
                      <v:textbox>
                        <w:txbxContent>
                          <w:p w14:paraId="61470893" w14:textId="77777777" w:rsidR="00747AEE" w:rsidRPr="00F64997" w:rsidRDefault="00B60735" w:rsidP="00747AEE">
                            <w:pPr>
                              <w:rPr>
                                <w:b/>
                              </w:rPr>
                            </w:pPr>
                            <w:r w:rsidRPr="00F64997">
                              <w:rPr>
                                <w:b/>
                              </w:rPr>
                              <w:t>525</w:t>
                            </w:r>
                            <w:r>
                              <w:rPr>
                                <w:b/>
                              </w:rPr>
                              <w:t> </w:t>
                            </w:r>
                            <w:r w:rsidRPr="00F64997">
                              <w:rPr>
                                <w:b/>
                              </w:rPr>
                              <w:t>mg (</w:t>
                            </w:r>
                            <w:r>
                              <w:rPr>
                                <w:b/>
                              </w:rPr>
                              <w:t>barn under </w:t>
                            </w:r>
                            <w:r w:rsidRPr="00805A40">
                              <w:rPr>
                                <w:b/>
                              </w:rPr>
                              <w:t>12</w:t>
                            </w:r>
                            <w:r>
                              <w:rPr>
                                <w:b/>
                              </w:rPr>
                              <w:t> år</w:t>
                            </w:r>
                            <w:r w:rsidRPr="00F64997">
                              <w:rPr>
                                <w:b/>
                              </w:rPr>
                              <w:t>)</w:t>
                            </w:r>
                          </w:p>
                          <w:p w14:paraId="7D20D2FB" w14:textId="77777777" w:rsidR="00157D3F" w:rsidRPr="00F64997" w:rsidRDefault="00157D3F" w:rsidP="00157D3F">
                            <w:pPr>
                              <w:rPr>
                                <w:b/>
                              </w:rPr>
                            </w:pPr>
                          </w:p>
                        </w:txbxContent>
                      </v:textbox>
                    </v:shape>
                  </w:pict>
                </mc:Fallback>
              </mc:AlternateContent>
            </w:r>
            <w:r w:rsidRPr="00226D05">
              <w:rPr>
                <w:noProof/>
                <w:sz w:val="20"/>
                <w:lang w:val="en-US"/>
              </w:rPr>
              <mc:AlternateContent>
                <mc:Choice Requires="wps">
                  <w:drawing>
                    <wp:anchor distT="0" distB="0" distL="114300" distR="114300" simplePos="0" relativeHeight="252407808" behindDoc="0" locked="0" layoutInCell="1" allowOverlap="1" wp14:anchorId="0231E00C" wp14:editId="4E6CE8E7">
                      <wp:simplePos x="0" y="0"/>
                      <wp:positionH relativeFrom="column">
                        <wp:posOffset>9628</wp:posOffset>
                      </wp:positionH>
                      <wp:positionV relativeFrom="paragraph">
                        <wp:posOffset>6939025</wp:posOffset>
                      </wp:positionV>
                      <wp:extent cx="2082018" cy="302455"/>
                      <wp:effectExtent l="0" t="0" r="0" b="2540"/>
                      <wp:wrapNone/>
                      <wp:docPr id="307815751" name="Text Box 307815751"/>
                      <wp:cNvGraphicFramePr/>
                      <a:graphic xmlns:a="http://schemas.openxmlformats.org/drawingml/2006/main">
                        <a:graphicData uri="http://schemas.microsoft.com/office/word/2010/wordprocessingShape">
                          <wps:wsp>
                            <wps:cNvSpPr txBox="1"/>
                            <wps:spPr>
                              <a:xfrm>
                                <a:off x="0" y="0"/>
                                <a:ext cx="2082018" cy="302455"/>
                              </a:xfrm>
                              <a:prstGeom prst="rect">
                                <a:avLst/>
                              </a:prstGeom>
                              <a:noFill/>
                              <a:ln w="6350">
                                <a:noFill/>
                              </a:ln>
                            </wps:spPr>
                            <wps:txbx>
                              <w:txbxContent>
                                <w:p w14:paraId="57E4543F" w14:textId="77777777" w:rsidR="00747AEE" w:rsidRPr="00F64997" w:rsidRDefault="00B60735" w:rsidP="00747AEE">
                                  <w:pPr>
                                    <w:rPr>
                                      <w:b/>
                                    </w:rPr>
                                  </w:pPr>
                                  <w:r w:rsidRPr="00F64997">
                                    <w:rPr>
                                      <w:b/>
                                    </w:rPr>
                                    <w:t>600</w:t>
                                  </w:r>
                                  <w:r>
                                    <w:rPr>
                                      <w:b/>
                                    </w:rPr>
                                    <w:t> </w:t>
                                  </w:r>
                                  <w:r w:rsidRPr="00F64997">
                                    <w:rPr>
                                      <w:b/>
                                    </w:rPr>
                                    <w:t>mg (</w:t>
                                  </w:r>
                                  <w:r>
                                    <w:rPr>
                                      <w:b/>
                                    </w:rPr>
                                    <w:t>barn under </w:t>
                                  </w:r>
                                  <w:r w:rsidRPr="00805A40">
                                    <w:rPr>
                                      <w:b/>
                                    </w:rPr>
                                    <w:t>12</w:t>
                                  </w:r>
                                  <w:r>
                                    <w:rPr>
                                      <w:b/>
                                    </w:rPr>
                                    <w:t> år</w:t>
                                  </w:r>
                                  <w:r w:rsidRPr="00F64997">
                                    <w:rPr>
                                      <w:b/>
                                    </w:rPr>
                                    <w:t>)</w:t>
                                  </w:r>
                                </w:p>
                                <w:p w14:paraId="6D80CA27" w14:textId="77777777" w:rsidR="00157D3F" w:rsidRPr="00F64997" w:rsidRDefault="00157D3F" w:rsidP="00157D3F">
                                  <w:pP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anchor>
                  </w:drawing>
                </mc:Choice>
                <mc:Fallback>
                  <w:pict>
                    <v:shape w14:anchorId="0231E00C" id="Text Box 307815751" o:spid="_x0000_s1412" type="#_x0000_t202" style="position:absolute;left:0;text-align:left;margin-left:.75pt;margin-top:546.4pt;width:163.95pt;height:23.8pt;z-index:25240780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AFCzFAIAACcEAAAOAAAAZHJzL2Uyb0RvYy54bWysU8tu2zAQvBfIPxC815IVO3UFy4GTwEUB&#10;IwngFDnTFGUJILksSVtyv75LSn4g7anohdrlrvYxM5zfd0qSg7CuAV3Q8SilRGgOZaN3Bf3xtvo8&#10;o8R5pksmQYuCHoWj94ubT/PW5CKDGmQpLMEi2uWtKWjtvcmTxPFaKOZGYITGYAVWMY+u3SWlZS1W&#10;VzLJ0vQuacGWxgIXzuHtUx+ki1i/qgT3L1XlhCeyoDibj6eN5zacyWLO8p1lpm74MAb7hykUazQ2&#10;PZd6Yp6RvW3+KKUabsFB5UccVAJV1XARd8BtxumHbTY1MyLuguA4c4bJ/b+y/PmwMa+W+O4BOiQw&#10;ANIalzu8DPt0lVXhi5MSjCOExzNsovOE42WWznB4JJpj7DbNJtNpKJNc/jbW+W8CFAlGQS3SEtFi&#10;h7XzfeopJTTTsGqkjNRITdqC3t1O0/jDOYLFpcYel1mD5bttR5oSp5hlp022UB5xQQs9987wVYNT&#10;rJnzr8wi2bgTCti/4FFJwG4wWJTUYH/97T7kIwcYpaRF8RTU/dwzKyiR3zWy83U8mQS1RWcy/ZKh&#10;Y68j2+uI3qtHQH2O8akYHs2Q7+XJrCyod9T5MnTFENMcexfUn8xH30sa3wkXy2VMQn0Z5td6Y3go&#10;HXANGL9178yagQiPFD7DSWYs/8BHnzug3OM4OKjGSPDwcoLcr/2YdXnfi98AAAD//wMAUEsDBBQA&#10;BgAIAAAAIQC3EUv+4gAAAAsBAAAPAAAAZHJzL2Rvd25yZXYueG1sTI9BT8MwDIXvSPyHyEjcWLLS&#10;oa00naZKExKCw8Yu3NLGaysapzTZVvj1mBOcrGc/PX8vX0+uF2ccQ+dJw3ymQCDV3nbUaDi8be+W&#10;IEI0ZE3vCTV8YYB1cX2Vm8z6C+3wvI+N4BAKmdHQxjhkUoa6RWfCzA9IfDv60ZnIcmykHc2Fw10v&#10;E6UepDMd8YfWDFi2WH/sT07Dc7l9Nbsqccvvvnx6OW6Gz8P7Quvbm2nzCCLiFP/M8IvP6FAwU+VP&#10;ZIPoWS/YyEOtEq7AhvtklYKoeDVPVQqyyOX/DsUPAAAA//8DAFBLAQItABQABgAIAAAAIQC2gziS&#10;/gAAAOEBAAATAAAAAAAAAAAAAAAAAAAAAABbQ29udGVudF9UeXBlc10ueG1sUEsBAi0AFAAGAAgA&#10;AAAhADj9If/WAAAAlAEAAAsAAAAAAAAAAAAAAAAALwEAAF9yZWxzLy5yZWxzUEsBAi0AFAAGAAgA&#10;AAAhAMMAULMUAgAAJwQAAA4AAAAAAAAAAAAAAAAALgIAAGRycy9lMm9Eb2MueG1sUEsBAi0AFAAG&#10;AAgAAAAhALcRS/7iAAAACwEAAA8AAAAAAAAAAAAAAAAAbgQAAGRycy9kb3ducmV2LnhtbFBLBQYA&#10;AAAABAAEAPMAAAB9BQAAAAA=&#10;" filled="f" stroked="f" strokeweight=".5pt">
                      <v:textbox>
                        <w:txbxContent>
                          <w:p w14:paraId="57E4543F" w14:textId="77777777" w:rsidR="00747AEE" w:rsidRPr="00F64997" w:rsidRDefault="00B60735" w:rsidP="00747AEE">
                            <w:pPr>
                              <w:rPr>
                                <w:b/>
                              </w:rPr>
                            </w:pPr>
                            <w:r w:rsidRPr="00F64997">
                              <w:rPr>
                                <w:b/>
                              </w:rPr>
                              <w:t>600</w:t>
                            </w:r>
                            <w:r>
                              <w:rPr>
                                <w:b/>
                              </w:rPr>
                              <w:t> </w:t>
                            </w:r>
                            <w:r w:rsidRPr="00F64997">
                              <w:rPr>
                                <w:b/>
                              </w:rPr>
                              <w:t>mg (</w:t>
                            </w:r>
                            <w:r>
                              <w:rPr>
                                <w:b/>
                              </w:rPr>
                              <w:t>barn under </w:t>
                            </w:r>
                            <w:r w:rsidRPr="00805A40">
                              <w:rPr>
                                <w:b/>
                              </w:rPr>
                              <w:t>12</w:t>
                            </w:r>
                            <w:r>
                              <w:rPr>
                                <w:b/>
                              </w:rPr>
                              <w:t> år</w:t>
                            </w:r>
                            <w:r w:rsidRPr="00F64997">
                              <w:rPr>
                                <w:b/>
                              </w:rPr>
                              <w:t>)</w:t>
                            </w:r>
                          </w:p>
                          <w:p w14:paraId="6D80CA27" w14:textId="77777777" w:rsidR="00157D3F" w:rsidRPr="00F64997" w:rsidRDefault="00157D3F" w:rsidP="00157D3F">
                            <w:pPr>
                              <w:rPr>
                                <w:b/>
                              </w:rPr>
                            </w:pPr>
                          </w:p>
                        </w:txbxContent>
                      </v:textbox>
                    </v:shape>
                  </w:pict>
                </mc:Fallback>
              </mc:AlternateContent>
            </w:r>
            <w:r w:rsidRPr="00226D05">
              <w:rPr>
                <w:noProof/>
                <w:sz w:val="20"/>
                <w:lang w:val="en-US"/>
              </w:rPr>
              <mc:AlternateContent>
                <mc:Choice Requires="wps">
                  <w:drawing>
                    <wp:anchor distT="0" distB="0" distL="114300" distR="114300" simplePos="0" relativeHeight="252391424" behindDoc="0" locked="0" layoutInCell="1" allowOverlap="1" wp14:anchorId="432FB6C5" wp14:editId="18836DAC">
                      <wp:simplePos x="0" y="0"/>
                      <wp:positionH relativeFrom="column">
                        <wp:posOffset>-14553</wp:posOffset>
                      </wp:positionH>
                      <wp:positionV relativeFrom="paragraph">
                        <wp:posOffset>4180205</wp:posOffset>
                      </wp:positionV>
                      <wp:extent cx="2086527" cy="294640"/>
                      <wp:effectExtent l="0" t="0" r="0" b="0"/>
                      <wp:wrapNone/>
                      <wp:docPr id="307815752" name="Text Box 307815752"/>
                      <wp:cNvGraphicFramePr/>
                      <a:graphic xmlns:a="http://schemas.openxmlformats.org/drawingml/2006/main">
                        <a:graphicData uri="http://schemas.microsoft.com/office/word/2010/wordprocessingShape">
                          <wps:wsp>
                            <wps:cNvSpPr txBox="1"/>
                            <wps:spPr>
                              <a:xfrm>
                                <a:off x="0" y="0"/>
                                <a:ext cx="2086527" cy="294640"/>
                              </a:xfrm>
                              <a:prstGeom prst="rect">
                                <a:avLst/>
                              </a:prstGeom>
                              <a:noFill/>
                              <a:ln w="6350">
                                <a:noFill/>
                              </a:ln>
                            </wps:spPr>
                            <wps:txbx>
                              <w:txbxContent>
                                <w:p w14:paraId="6D5458BC" w14:textId="77777777" w:rsidR="00747AEE" w:rsidRPr="00805A40" w:rsidRDefault="00B60735" w:rsidP="00747AEE">
                                  <w:pPr>
                                    <w:jc w:val="center"/>
                                    <w:rPr>
                                      <w:b/>
                                    </w:rPr>
                                  </w:pPr>
                                  <w:r w:rsidRPr="00805A40">
                                    <w:rPr>
                                      <w:b/>
                                    </w:rPr>
                                    <w:t>300 mg (</w:t>
                                  </w:r>
                                  <w:r>
                                    <w:rPr>
                                      <w:b/>
                                    </w:rPr>
                                    <w:t>barn under </w:t>
                                  </w:r>
                                  <w:r w:rsidRPr="00805A40">
                                    <w:rPr>
                                      <w:b/>
                                    </w:rPr>
                                    <w:t>12</w:t>
                                  </w:r>
                                  <w:r>
                                    <w:rPr>
                                      <w:b/>
                                    </w:rPr>
                                    <w:t> år</w:t>
                                  </w:r>
                                  <w:r w:rsidRPr="00805A40">
                                    <w:rPr>
                                      <w:b/>
                                    </w:rPr>
                                    <w:t>)</w:t>
                                  </w:r>
                                </w:p>
                                <w:p w14:paraId="57DD0E6E" w14:textId="77777777" w:rsidR="00157D3F" w:rsidRPr="00805A40"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432FB6C5" id="Text Box 307815752" o:spid="_x0000_s1413" type="#_x0000_t202" style="position:absolute;left:0;text-align:left;margin-left:-1.15pt;margin-top:329.15pt;width:164.3pt;height:23.2pt;z-index:2523914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4HvAFwIAACcEAAAOAAAAZHJzL2Uyb0RvYy54bWysU0tv2zAMvg/YfxB0X+w4j6ZGnCJrkWFA&#10;0BZIh54VWY4NSKImKbGzXz9KcR7odhp2kUiR4uP7yPlDpyQ5COsa0AUdDlJKhOZQNnpX0B9vqy8z&#10;SpxnumQStCjoUTj6sPj8ad6aXGRQgyyFJRhEu7w1Ba29N3mSOF4LxdwAjNBorMAq5lG1u6S0rMXo&#10;SiZZmk6TFmxpLHDhHL4+nYx0EeNXleD+paqc8EQWFGvz8bTx3IYzWcxZvrPM1A3vy2D/UIVijcak&#10;l1BPzDOyt80foVTDLTio/ICDSqCqGi5iD9jNMP3QzaZmRsReEBxnLjC5/xeWPx825tUS332FDgkM&#10;gLTG5Q4fQz9dZVW4sVKCdoTweIFNdJ5wfMzS2XSS3VHC0Zbdj6fjiGty/W2s898EKBKEglqkJaLF&#10;DmvnMSO6nl1CMg2rRspIjdSkLeh0NEnjh4sFf0iNH6+1Bsl32440ZUFHs9G5ky2UR2zQwol7Z/iq&#10;wSrWzPlXZpFs7AkH2L/gUUnAbNBLlNRgf/3tPfgjB2ilpMXhKaj7uWdWUCK/a2TnfjhGDIiPynhy&#10;l6Fiby3bW4veq0fA+RziqhgexeDv5VmsLKh3nPNlyIompjnmLqg/i4/+NNK4J1wsl9EJ58swv9Yb&#10;w0PogGvA+K17Z9b0RHik8BnOY8byD3ycfHuUTzj2Ck5jZK3fnDDut3r0uu734jcAAAD//wMAUEsD&#10;BBQABgAIAAAAIQBB9zCN4QAAAAoBAAAPAAAAZHJzL2Rvd25yZXYueG1sTI/BTsMwDIbvSLxDZCRu&#10;W0rHuqo0naZKExKCw8Yu3NzGayuapDTZVnh6zGncfsuffn/O15PpxZlG3zmr4GEegSBbO93ZRsHh&#10;fTtLQfiAVmPvLCn4Jg/r4vYmx0y7i93ReR8awSXWZ6igDWHIpPR1Swb93A1keXd0o8HA49hIPeKF&#10;y00v4yhKpMHO8oUWBypbqj/3J6Pgpdy+4a6KTfrTl8+vx83wdfhYKnV/N22eQASawhWGP31Wh4Kd&#10;Kney2otewSxeMKkgWaYcGFjECYdKwSp6XIEscvn/heIXAAD//wMAUEsBAi0AFAAGAAgAAAAhALaD&#10;OJL+AAAA4QEAABMAAAAAAAAAAAAAAAAAAAAAAFtDb250ZW50X1R5cGVzXS54bWxQSwECLQAUAAYA&#10;CAAAACEAOP0h/9YAAACUAQAACwAAAAAAAAAAAAAAAAAvAQAAX3JlbHMvLnJlbHNQSwECLQAUAAYA&#10;CAAAACEAXuB7wBcCAAAnBAAADgAAAAAAAAAAAAAAAAAuAgAAZHJzL2Uyb0RvYy54bWxQSwECLQAU&#10;AAYACAAAACEAQfcwjeEAAAAKAQAADwAAAAAAAAAAAAAAAABxBAAAZHJzL2Rvd25yZXYueG1sUEsF&#10;BgAAAAAEAAQA8wAAAH8FAAAAAA==&#10;" filled="f" stroked="f" strokeweight=".5pt">
                      <v:textbox>
                        <w:txbxContent>
                          <w:p w14:paraId="6D5458BC" w14:textId="77777777" w:rsidR="00747AEE" w:rsidRPr="00805A40" w:rsidRDefault="00B60735" w:rsidP="00747AEE">
                            <w:pPr>
                              <w:jc w:val="center"/>
                              <w:rPr>
                                <w:b/>
                              </w:rPr>
                            </w:pPr>
                            <w:r w:rsidRPr="00805A40">
                              <w:rPr>
                                <w:b/>
                              </w:rPr>
                              <w:t>300 mg (</w:t>
                            </w:r>
                            <w:r>
                              <w:rPr>
                                <w:b/>
                              </w:rPr>
                              <w:t>barn under </w:t>
                            </w:r>
                            <w:r w:rsidRPr="00805A40">
                              <w:rPr>
                                <w:b/>
                              </w:rPr>
                              <w:t>12</w:t>
                            </w:r>
                            <w:r>
                              <w:rPr>
                                <w:b/>
                              </w:rPr>
                              <w:t> år</w:t>
                            </w:r>
                            <w:r w:rsidRPr="00805A40">
                              <w:rPr>
                                <w:b/>
                              </w:rPr>
                              <w:t>)</w:t>
                            </w:r>
                          </w:p>
                          <w:p w14:paraId="57DD0E6E" w14:textId="77777777" w:rsidR="00157D3F" w:rsidRPr="00805A40" w:rsidRDefault="00157D3F" w:rsidP="00157D3F">
                            <w:pPr>
                              <w:jc w:val="center"/>
                              <w:rPr>
                                <w:b/>
                              </w:rPr>
                            </w:pPr>
                          </w:p>
                        </w:txbxContent>
                      </v:textbox>
                    </v:shape>
                  </w:pict>
                </mc:Fallback>
              </mc:AlternateContent>
            </w:r>
            <w:r w:rsidRPr="00226D05">
              <w:rPr>
                <w:noProof/>
                <w:sz w:val="20"/>
                <w:lang w:val="en-US"/>
              </w:rPr>
              <mc:AlternateContent>
                <mc:Choice Requires="wps">
                  <w:drawing>
                    <wp:anchor distT="0" distB="0" distL="114300" distR="114300" simplePos="0" relativeHeight="252385280" behindDoc="0" locked="0" layoutInCell="1" allowOverlap="1" wp14:anchorId="05132B9E" wp14:editId="4B7CEE7E">
                      <wp:simplePos x="0" y="0"/>
                      <wp:positionH relativeFrom="column">
                        <wp:posOffset>84806</wp:posOffset>
                      </wp:positionH>
                      <wp:positionV relativeFrom="paragraph">
                        <wp:posOffset>3099957</wp:posOffset>
                      </wp:positionV>
                      <wp:extent cx="1895879" cy="294640"/>
                      <wp:effectExtent l="0" t="0" r="0" b="0"/>
                      <wp:wrapNone/>
                      <wp:docPr id="307815753" name="Text Box 307815753"/>
                      <wp:cNvGraphicFramePr/>
                      <a:graphic xmlns:a="http://schemas.openxmlformats.org/drawingml/2006/main">
                        <a:graphicData uri="http://schemas.microsoft.com/office/word/2010/wordprocessingShape">
                          <wps:wsp>
                            <wps:cNvSpPr txBox="1"/>
                            <wps:spPr>
                              <a:xfrm>
                                <a:off x="0" y="0"/>
                                <a:ext cx="1895879" cy="294640"/>
                              </a:xfrm>
                              <a:prstGeom prst="rect">
                                <a:avLst/>
                              </a:prstGeom>
                              <a:noFill/>
                              <a:ln w="6350">
                                <a:noFill/>
                              </a:ln>
                            </wps:spPr>
                            <wps:txbx>
                              <w:txbxContent>
                                <w:p w14:paraId="54EAE6E5" w14:textId="77777777" w:rsidR="00747AEE" w:rsidRPr="00F64997" w:rsidRDefault="00B60735" w:rsidP="00747AEE">
                                  <w:pPr>
                                    <w:jc w:val="center"/>
                                    <w:rPr>
                                      <w:b/>
                                    </w:rPr>
                                  </w:pPr>
                                  <w:r w:rsidRPr="00F64997">
                                    <w:rPr>
                                      <w:b/>
                                    </w:rPr>
                                    <w:t>150</w:t>
                                  </w:r>
                                  <w:r>
                                    <w:rPr>
                                      <w:b/>
                                    </w:rPr>
                                    <w:t> </w:t>
                                  </w:r>
                                  <w:r w:rsidRPr="00F64997">
                                    <w:rPr>
                                      <w:b/>
                                    </w:rPr>
                                    <w:t>mg</w:t>
                                  </w:r>
                                </w:p>
                                <w:p w14:paraId="52A8D2F4" w14:textId="77777777" w:rsidR="00157D3F" w:rsidRPr="00F64997"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05132B9E" id="Text Box 307815753" o:spid="_x0000_s1414" type="#_x0000_t202" style="position:absolute;left:0;text-align:left;margin-left:6.7pt;margin-top:244.1pt;width:149.3pt;height:23.2pt;z-index:2523852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khXdFAIAACcEAAAOAAAAZHJzL2Uyb0RvYy54bWysU0tvGjEQvlfqf7B8LwsECKxYIpqIqhJK&#10;IpEqZ+O12ZVsj2sbdumv79gsD6U9Vb3YM573943nD61W5CCcr8EUdNDrUyIMh7I2u4L+eFt9mVLi&#10;AzMlU2BEQY/C04fF50/zxuZiCBWoUjiCSYzPG1vQKgSbZ5nnldDM98AKg0YJTrOAqttlpWMNZtcq&#10;G/b7k6wBV1oHXHiPr08nI12k/FIKHl6k9CIQVVDsLaTTpXMbz2wxZ/nOMVvVvGuD/UMXmtUGi15S&#10;PbHAyN7Vf6TSNXfgQYYeB52BlDUXaQacZtD/MM2mYlakWRAcby8w+f+Xlj8fNvbVkdB+hRYJjIA0&#10;1uceH+M8rXQ63tgpQTtCeLzAJtpAeAyazsbT+xklHG3D2WgySrhm12jrfPgmQJMoFNQhLQktdlj7&#10;gBXR9ewSixlY1UolapQhTUEnd+N+CrhYMEIZDLz2GqXQbltSlwW9m47Ok2yhPOKADk7ce8tXNXax&#10;Zj68Modk40y4wOEFD6kAq0EnUVKB+/W39+iPHKCVkgaXp6D+5545QYn6bpCd2WCEGJCQlNH4foiK&#10;u7Vsby1mrx8B93OAX8XyJEb/oM6idKDfcc+XsSqamOFYu6DhLD6G00rjP+FiuUxOuF+WhbXZWB5T&#10;R1wjxm/tO3O2IyIghc9wXjOWf+Dj5NuhfMKxU3AbE2vdz4nrfqsnr+v/XvwGAAD//wMAUEsDBBQA&#10;BgAIAAAAIQDN4DPN4QAAAAoBAAAPAAAAZHJzL2Rvd25yZXYueG1sTI9BS8NAEIXvgv9hGcGb3TRJ&#10;S4jZlBIoguihtRdvk+w0CWZ3Y3bbRn+940mPj/l4871iM5tBXGjyvbMKlosIBNnG6d62Co5vu4cM&#10;hA9oNQ7OkoIv8rApb28KzLW72j1dDqEVXGJ9jgq6EMZcSt90ZNAv3EiWbyc3GQwcp1bqCa9cbgYZ&#10;R9FaGuwtf+hwpKqj5uNwNgqeq90r7uvYZN9D9fRy2o6fx/eVUvd38/YRRKA5/MHwq8/qULJT7c5W&#10;ezFwTlImFaRZFoNgIFnGPK5WsErSNciykP8nlD8AAAD//wMAUEsBAi0AFAAGAAgAAAAhALaDOJL+&#10;AAAA4QEAABMAAAAAAAAAAAAAAAAAAAAAAFtDb250ZW50X1R5cGVzXS54bWxQSwECLQAUAAYACAAA&#10;ACEAOP0h/9YAAACUAQAACwAAAAAAAAAAAAAAAAAvAQAAX3JlbHMvLnJlbHNQSwECLQAUAAYACAAA&#10;ACEACJIV3RQCAAAnBAAADgAAAAAAAAAAAAAAAAAuAgAAZHJzL2Uyb0RvYy54bWxQSwECLQAUAAYA&#10;CAAAACEAzeAzzeEAAAAKAQAADwAAAAAAAAAAAAAAAABuBAAAZHJzL2Rvd25yZXYueG1sUEsFBgAA&#10;AAAEAAQA8wAAAHwFAAAAAA==&#10;" filled="f" stroked="f" strokeweight=".5pt">
                      <v:textbox>
                        <w:txbxContent>
                          <w:p w14:paraId="54EAE6E5" w14:textId="77777777" w:rsidR="00747AEE" w:rsidRPr="00F64997" w:rsidRDefault="00B60735" w:rsidP="00747AEE">
                            <w:pPr>
                              <w:jc w:val="center"/>
                              <w:rPr>
                                <w:b/>
                              </w:rPr>
                            </w:pPr>
                            <w:r w:rsidRPr="00F64997">
                              <w:rPr>
                                <w:b/>
                              </w:rPr>
                              <w:t>150</w:t>
                            </w:r>
                            <w:r>
                              <w:rPr>
                                <w:b/>
                              </w:rPr>
                              <w:t> </w:t>
                            </w:r>
                            <w:r w:rsidRPr="00F64997">
                              <w:rPr>
                                <w:b/>
                              </w:rPr>
                              <w:t>mg</w:t>
                            </w:r>
                          </w:p>
                          <w:p w14:paraId="52A8D2F4" w14:textId="77777777" w:rsidR="00157D3F" w:rsidRPr="00F64997" w:rsidRDefault="00157D3F" w:rsidP="00157D3F">
                            <w:pPr>
                              <w:jc w:val="center"/>
                              <w:rPr>
                                <w:b/>
                              </w:rPr>
                            </w:pPr>
                          </w:p>
                        </w:txbxContent>
                      </v:textbox>
                    </v:shape>
                  </w:pict>
                </mc:Fallback>
              </mc:AlternateContent>
            </w:r>
            <w:r w:rsidRPr="00226D05">
              <w:rPr>
                <w:noProof/>
                <w:sz w:val="20"/>
                <w:lang w:val="en-US"/>
              </w:rPr>
              <mc:AlternateContent>
                <mc:Choice Requires="wps">
                  <w:drawing>
                    <wp:anchor distT="0" distB="0" distL="114300" distR="114300" simplePos="0" relativeHeight="252434432" behindDoc="0" locked="0" layoutInCell="1" allowOverlap="1" wp14:anchorId="12D6240E" wp14:editId="3C31DD1E">
                      <wp:simplePos x="0" y="0"/>
                      <wp:positionH relativeFrom="column">
                        <wp:posOffset>2268122</wp:posOffset>
                      </wp:positionH>
                      <wp:positionV relativeFrom="paragraph">
                        <wp:posOffset>6910754</wp:posOffset>
                      </wp:positionV>
                      <wp:extent cx="1097280" cy="281354"/>
                      <wp:effectExtent l="0" t="0" r="26670" b="23495"/>
                      <wp:wrapNone/>
                      <wp:docPr id="307815754" name="Text Box 307815754"/>
                      <wp:cNvGraphicFramePr/>
                      <a:graphic xmlns:a="http://schemas.openxmlformats.org/drawingml/2006/main">
                        <a:graphicData uri="http://schemas.microsoft.com/office/word/2010/wordprocessingShape">
                          <wps:wsp>
                            <wps:cNvSpPr txBox="1"/>
                            <wps:spPr>
                              <a:xfrm>
                                <a:off x="0" y="0"/>
                                <a:ext cx="1097280" cy="281354"/>
                              </a:xfrm>
                              <a:prstGeom prst="rect">
                                <a:avLst/>
                              </a:prstGeom>
                              <a:solidFill>
                                <a:sysClr val="window" lastClr="FFFFFF"/>
                              </a:solidFill>
                              <a:ln w="6350">
                                <a:solidFill>
                                  <a:sysClr val="window" lastClr="FFFFFF"/>
                                </a:solidFill>
                              </a:ln>
                            </wps:spPr>
                            <wps:txbx>
                              <w:txbxContent>
                                <w:p w14:paraId="1AC37EEB" w14:textId="77777777" w:rsidR="00747AEE" w:rsidRDefault="00B60735" w:rsidP="00747AEE">
                                  <w:pPr>
                                    <w:jc w:val="center"/>
                                  </w:pPr>
                                  <w:r>
                                    <w:t>4 lila</w:t>
                                  </w:r>
                                </w:p>
                                <w:p w14:paraId="58E8ABE6"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12D6240E" id="Text Box 307815754" o:spid="_x0000_s1415" type="#_x0000_t202" style="position:absolute;left:0;text-align:left;margin-left:178.6pt;margin-top:544.15pt;width:86.4pt;height:22.15pt;z-index:25243443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kdHaNQIAAJkEAAAOAAAAZHJzL2Uyb0RvYy54bWysVEtv2zAMvg/YfxB0X+y82tSIU2QpMgwI&#10;2gJp0bMiy7EBWdQkJXb260fJdpJ2OxXLQSFFio+PHz2/bypJjsLYElRKh4OYEqE4ZKXap/T1Zf1t&#10;Rol1TGVMghIpPQlL7xdfv8xrnYgRFCAzYQgGUTapdUoL53QSRZYXomJ2AFooNOZgKuZQNfsoM6zG&#10;6JWMRnF8E9VgMm2AC2vx9qE10kWIn+eCu6c8t8IRmVKszYXThHPnz2gxZ8neMF2UvCuDfaKKipUK&#10;k55DPTDHyMGUf4WqSm7AQu4GHKoI8rzkIvSA3QzjD91sC6ZF6AXBsfoMk/1/YfnjcaufDXHNd2hw&#10;gB6QWtvE4qXvp8lN5f+xUoJ2hPB0hk00jnD/KL67Hc3QxNE2mg3H04kPE11ea2PdDwEV8UJKDY4l&#10;oMWOG+ta197FJ7Mgy2xdShmUk11JQ44MJ4iDz6CmRDLr8DKl6/Drsr17JhWpU3oznsYh0zub/UxI&#10;bEcq7OqCjpdcs2tImaV0PJv22O0gOyGkBlq2Wc3XJfa9waKfmUF6IVS4Mu4Jj1wClgmdREkB5ve/&#10;7r0/Th2tlNRI15TaXwdmBGLxUyEf7oaTied3UCbT2xEq5tqyu7aoQ7UCxHOIy6l5EL2/k72YG6je&#10;cLOWPiuamOKYO6WuF1euXSLcTC6Wy+CEjNbMbdRWcx/aD89P9aV5Y0Z3o3dImkfoic2SDwxofTuU&#10;Wxw7BfkfKNXtql+waz14Xb4oiz8AAAD//wMAUEsDBBQABgAIAAAAIQDNNHXp4QAAAA0BAAAPAAAA&#10;ZHJzL2Rvd25yZXYueG1sTI9RS8MwFIXfBf9DuIJvLlnDZqlNRxEcIihs+uBjlsS02NyUJtvqv/f6&#10;5B7vOR/nnlNv5jCwk5tSH1HBciGAOTTR9ugVfLw/3ZXAUtZo9RDRKfhxCTbN9VWtKxvPuHOnffaM&#10;QjBVWkGX81hxnkzngk6LODok7ytOQWc6J8/tpM8UHgZeCLHmQfdIHzo9usfOme/9MSh42W114bfP&#10;4lV+5vbNZ9OmySh1ezO3D8Cym/M/DH/1qTo01OkQj2gTGxTI1X1BKBmiLCUwQlZS0LwDSUtZrIE3&#10;Nb9c0fwCAAD//wMAUEsBAi0AFAAGAAgAAAAhALaDOJL+AAAA4QEAABMAAAAAAAAAAAAAAAAAAAAA&#10;AFtDb250ZW50X1R5cGVzXS54bWxQSwECLQAUAAYACAAAACEAOP0h/9YAAACUAQAACwAAAAAAAAAA&#10;AAAAAAAvAQAAX3JlbHMvLnJlbHNQSwECLQAUAAYACAAAACEA9JHR2jUCAACZBAAADgAAAAAAAAAA&#10;AAAAAAAuAgAAZHJzL2Uyb0RvYy54bWxQSwECLQAUAAYACAAAACEAzTR16eEAAAANAQAADwAAAAAA&#10;AAAAAAAAAACPBAAAZHJzL2Rvd25yZXYueG1sUEsFBgAAAAAEAAQA8wAAAJ0FAAAAAA==&#10;" fillcolor="window" strokecolor="window" strokeweight=".5pt">
                      <v:textbox>
                        <w:txbxContent>
                          <w:p w14:paraId="1AC37EEB" w14:textId="77777777" w:rsidR="00747AEE" w:rsidRDefault="00B60735" w:rsidP="00747AEE">
                            <w:pPr>
                              <w:jc w:val="center"/>
                            </w:pPr>
                            <w:r>
                              <w:t>4 lila</w:t>
                            </w:r>
                          </w:p>
                          <w:p w14:paraId="58E8ABE6" w14:textId="77777777" w:rsidR="00157D3F" w:rsidRDefault="00157D3F" w:rsidP="00157D3F">
                            <w:pPr>
                              <w:jc w:val="center"/>
                            </w:pPr>
                          </w:p>
                        </w:txbxContent>
                      </v:textbox>
                    </v:shape>
                  </w:pict>
                </mc:Fallback>
              </mc:AlternateContent>
            </w:r>
            <w:r w:rsidRPr="00226D05">
              <w:rPr>
                <w:noProof/>
                <w:sz w:val="20"/>
                <w:lang w:val="en-US"/>
              </w:rPr>
              <mc:AlternateContent>
                <mc:Choice Requires="wps">
                  <w:drawing>
                    <wp:anchor distT="0" distB="0" distL="114300" distR="114300" simplePos="0" relativeHeight="252432384" behindDoc="0" locked="0" layoutInCell="1" allowOverlap="1" wp14:anchorId="5FFC8BEF" wp14:editId="769126F6">
                      <wp:simplePos x="0" y="0"/>
                      <wp:positionH relativeFrom="column">
                        <wp:posOffset>2141025</wp:posOffset>
                      </wp:positionH>
                      <wp:positionV relativeFrom="paragraph">
                        <wp:posOffset>6587197</wp:posOffset>
                      </wp:positionV>
                      <wp:extent cx="1273272" cy="260252"/>
                      <wp:effectExtent l="0" t="0" r="22225" b="26035"/>
                      <wp:wrapNone/>
                      <wp:docPr id="307815755" name="Text Box 307815755"/>
                      <wp:cNvGraphicFramePr/>
                      <a:graphic xmlns:a="http://schemas.openxmlformats.org/drawingml/2006/main">
                        <a:graphicData uri="http://schemas.microsoft.com/office/word/2010/wordprocessingShape">
                          <wps:wsp>
                            <wps:cNvSpPr txBox="1"/>
                            <wps:spPr>
                              <a:xfrm>
                                <a:off x="0" y="0"/>
                                <a:ext cx="1273272" cy="260252"/>
                              </a:xfrm>
                              <a:prstGeom prst="rect">
                                <a:avLst/>
                              </a:prstGeom>
                              <a:solidFill>
                                <a:sysClr val="window" lastClr="FFFFFF"/>
                              </a:solidFill>
                              <a:ln w="6350">
                                <a:solidFill>
                                  <a:sysClr val="window" lastClr="FFFFFF"/>
                                </a:solidFill>
                              </a:ln>
                            </wps:spPr>
                            <wps:txbx>
                              <w:txbxContent>
                                <w:p w14:paraId="72108A87" w14:textId="77777777" w:rsidR="00747AEE" w:rsidRDefault="00B60735" w:rsidP="00747AEE">
                                  <w:pPr>
                                    <w:jc w:val="center"/>
                                  </w:pPr>
                                  <w:r>
                                    <w:t>2 grå</w:t>
                                  </w:r>
                                </w:p>
                                <w:p w14:paraId="7F9F585F"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5FFC8BEF" id="Text Box 307815755" o:spid="_x0000_s1416" type="#_x0000_t202" style="position:absolute;left:0;text-align:left;margin-left:168.6pt;margin-top:518.7pt;width:100.25pt;height:20.5pt;z-index:25243238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ymd8NQIAAJkEAAAOAAAAZHJzL2Uyb0RvYy54bWysVEtv2zAMvg/YfxB0X+w4r86IU2QpMgwI&#10;2gLp0LMiy7EBWdQkJXb260fJzqPdTsVyUEiR4uPjR8/v21qSozC2ApXR4SCmRCgOeaX2Gf35sv5y&#10;R4l1TOVMghIZPQlL7xefP80bnYoESpC5MASDKJs2OqOlczqNIstLUTM7AC0UGgswNXOomn2UG9Zg&#10;9FpGSRxPowZMrg1wYS3ePnRGugjxi0Jw91QUVjgiM4q1uXCacO78GS3mLN0bpsuK92WwD1RRs0ph&#10;0kuoB+YYOZjqr1B1xQ1YKNyAQx1BUVRchB6wm2H8rpttybQIvSA4Vl9gsv8vLH88bvWzIa79Bi0O&#10;0APSaJtavPT9tIWp/T9WStCOEJ4usInWEe4fJbNRMkso4WhLpnEySXyY6PpaG+u+C6iJFzJqcCwB&#10;LXbcWNe5nl18MguyyteVlEE52ZU05Mhwgjj4HBpKJLMOLzO6Dr8+25tnUpEmo9PRJA6Z3tjsR0Ji&#10;O1JhV1d0vOTaXUuqPKOju+kZux3kJ4TUQMc2q/m6wr43WPQzM0gvRBFXxj3hUUjAMqGXKCnB/P7X&#10;vffHqaOVkgbpmlH768CMQCx+KOTD1+F47PkdlPFklqBibi27W4s61CtAPIe4nJoH0fs7eRYLA/Ur&#10;btbSZ0UTUxxzZ9SdxZXrlgg3k4vlMjghozVzG7XV3If2w/NTfWlfmdH96B2S5hHOxGbpOwZ0vj3K&#10;HY69gvwPlOp31S/YrR68rl+UxR8AAAD//wMAUEsDBBQABgAIAAAAIQCWpYdL4QAAAA0BAAAPAAAA&#10;ZHJzL2Rvd25yZXYueG1sTI/BSgMxEIbvgu8QRvBmEzfVlHWzZREsIii0evA4TWJ2cZMsSdqub296&#10;0uPM//HPN816diM5mpiG4CXcLhgQ41XQg7cSPt6fblZAUkavcQzeSPgxCdbt5UWDtQ4nvzXHXbak&#10;lPhUo4Q+56mmNKneOEyLMBlfsq8QHeYyRkt1xFMpdyOtGLunDgdfLvQ4mcfeqO/dwUl42W6wsptn&#10;9so/c/dms+pSVFJeX83dA5Bs5vwHw1m/qENbnPbh4HUiowTORVXQEjAulkAKcseFALI/r8RqCbRt&#10;6P8v2l8AAAD//wMAUEsBAi0AFAAGAAgAAAAhALaDOJL+AAAA4QEAABMAAAAAAAAAAAAAAAAAAAAA&#10;AFtDb250ZW50X1R5cGVzXS54bWxQSwECLQAUAAYACAAAACEAOP0h/9YAAACUAQAACwAAAAAAAAAA&#10;AAAAAAAvAQAAX3JlbHMvLnJlbHNQSwECLQAUAAYACAAAACEA38pnfDUCAACZBAAADgAAAAAAAAAA&#10;AAAAAAAuAgAAZHJzL2Uyb0RvYy54bWxQSwECLQAUAAYACAAAACEAlqWHS+EAAAANAQAADwAAAAAA&#10;AAAAAAAAAACPBAAAZHJzL2Rvd25yZXYueG1sUEsFBgAAAAAEAAQA8wAAAJ0FAAAAAA==&#10;" fillcolor="window" strokecolor="window" strokeweight=".5pt">
                      <v:textbox>
                        <w:txbxContent>
                          <w:p w14:paraId="72108A87" w14:textId="77777777" w:rsidR="00747AEE" w:rsidRDefault="00B60735" w:rsidP="00747AEE">
                            <w:pPr>
                              <w:jc w:val="center"/>
                            </w:pPr>
                            <w:r>
                              <w:t>2 grå</w:t>
                            </w:r>
                          </w:p>
                          <w:p w14:paraId="7F9F585F" w14:textId="77777777" w:rsidR="00157D3F" w:rsidRDefault="00157D3F" w:rsidP="00157D3F">
                            <w:pPr>
                              <w:jc w:val="center"/>
                            </w:pPr>
                          </w:p>
                        </w:txbxContent>
                      </v:textbox>
                    </v:shape>
                  </w:pict>
                </mc:Fallback>
              </mc:AlternateContent>
            </w:r>
            <w:r w:rsidRPr="00226D05">
              <w:rPr>
                <w:noProof/>
                <w:sz w:val="20"/>
                <w:lang w:val="en-US"/>
              </w:rPr>
              <mc:AlternateContent>
                <mc:Choice Requires="wps">
                  <w:drawing>
                    <wp:anchor distT="0" distB="0" distL="114300" distR="114300" simplePos="0" relativeHeight="252426240" behindDoc="0" locked="0" layoutInCell="1" allowOverlap="1" wp14:anchorId="3990B516" wp14:editId="7F7FE16F">
                      <wp:simplePos x="0" y="0"/>
                      <wp:positionH relativeFrom="column">
                        <wp:posOffset>2176682</wp:posOffset>
                      </wp:positionH>
                      <wp:positionV relativeFrom="paragraph">
                        <wp:posOffset>5518052</wp:posOffset>
                      </wp:positionV>
                      <wp:extent cx="1237957" cy="302456"/>
                      <wp:effectExtent l="0" t="0" r="19685" b="21590"/>
                      <wp:wrapNone/>
                      <wp:docPr id="307815756" name="Text Box 307815756"/>
                      <wp:cNvGraphicFramePr/>
                      <a:graphic xmlns:a="http://schemas.openxmlformats.org/drawingml/2006/main">
                        <a:graphicData uri="http://schemas.microsoft.com/office/word/2010/wordprocessingShape">
                          <wps:wsp>
                            <wps:cNvSpPr txBox="1"/>
                            <wps:spPr>
                              <a:xfrm>
                                <a:off x="0" y="0"/>
                                <a:ext cx="1237957" cy="302456"/>
                              </a:xfrm>
                              <a:prstGeom prst="rect">
                                <a:avLst/>
                              </a:prstGeom>
                              <a:solidFill>
                                <a:sysClr val="window" lastClr="FFFFFF"/>
                              </a:solidFill>
                              <a:ln w="6350">
                                <a:solidFill>
                                  <a:sysClr val="window" lastClr="FFFFFF"/>
                                </a:solidFill>
                              </a:ln>
                            </wps:spPr>
                            <wps:txbx>
                              <w:txbxContent>
                                <w:p w14:paraId="2A3F9C4E" w14:textId="77777777" w:rsidR="00747AEE" w:rsidRDefault="00B60735" w:rsidP="00747AEE">
                                  <w:pPr>
                                    <w:jc w:val="center"/>
                                  </w:pPr>
                                  <w:r>
                                    <w:t>3 lila</w:t>
                                  </w:r>
                                </w:p>
                                <w:p w14:paraId="655C2397"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3990B516" id="Text Box 307815756" o:spid="_x0000_s1417" type="#_x0000_t202" style="position:absolute;left:0;text-align:left;margin-left:171.4pt;margin-top:434.5pt;width:97.5pt;height:23.8pt;z-index:25242624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r7kBNAIAAJkEAAAOAAAAZHJzL2Uyb0RvYy54bWysVEtv2zAMvg/ofxB0X+y8WyNOkabIMCBo&#10;C6RFz4osxwZkUZOU2NmvHyU7j3Y7FctBIUWKj48fPbtvKkkOwtgSVEr7vZgSoThkpdql9O119f2W&#10;EuuYypgEJVJ6FJbez2++zWqdiAEUIDNhCAZRNql1SgvndBJFlheiYrYHWig05mAq5lA1uygzrMbo&#10;lYwGcTyJajCZNsCFtXj72BrpPMTPc8Hdc55b4YhMKdbmwmnCufVnNJ+xZGeYLkrelcG+UEXFSoVJ&#10;z6EemWNkb8q/QlUlN2Ahdz0OVQR5XnIResBu+vGnbjYF0yL0guBYfYbJ/r+w/Omw0S+GuOYBGhyg&#10;B6TWNrF46ftpclP5f6yUoB0hPJ5hE40j3D8aDKd34yklHG3DeDAaT3yY6PJaG+t+CKiIF1JqcCwB&#10;LXZYW9e6nlx8MguyzFallEE52qU05MBwgjj4DGpKJLMOL1O6Cr8u24dnUpE6pZPhOA6ZPtjsV0Ji&#10;O1JhVxd0vOSabUPKDPu+nZ6w20J2REgNtGyzmq9K7HuNRb8wg/RCFHFl3DMeuQQsEzqJkgLM73/d&#10;e3+cOlopqZGuKbW/9swIxOKnQj7c9Ucjz++gjMbTASrm2rK9tqh9tQTEs4/LqXkQvb+TJzE3UL3j&#10;Zi18VjQxxTF3St1JXLp2iXAzuVgsghMyWjO3VhvNfWg/PD/V1+adGd2N3iFpnuBEbJZ8YkDr26Hc&#10;4tgpyP9AqW5X/YJd68Hr8kWZ/wEAAP//AwBQSwMEFAAGAAgAAAAhAKEnsP3hAAAACwEAAA8AAABk&#10;cnMvZG93bnJldi54bWxMj8FOwzAQRO9I/IO1SNyo0wRCG+JUERIVQipSSw89urZxIuJ1ZLtt+HuW&#10;ExxnZzT7pl5NbmBnE2LvUcB8lgEzqLzu0QrYf7zcLYDFJFHLwaMR8G0irJrrq1pW2l9wa867ZBmV&#10;YKykgC6lseI8qs44GWd+NEjepw9OJpLBch3khcrdwPMsK7mTPdKHTo7muTPqa3dyAt62a5nb9Wu2&#10;KQ6pfbdJtTEoIW5vpvYJWDJT+gvDLz6hQ0NMR39CHdkgoLjPCT0JWJRLGkWJh+KRLkcBy3lZAm9q&#10;/n9D8wMAAP//AwBQSwECLQAUAAYACAAAACEAtoM4kv4AAADhAQAAEwAAAAAAAAAAAAAAAAAAAAAA&#10;W0NvbnRlbnRfVHlwZXNdLnhtbFBLAQItABQABgAIAAAAIQA4/SH/1gAAAJQBAAALAAAAAAAAAAAA&#10;AAAAAC8BAABfcmVscy8ucmVsc1BLAQItABQABgAIAAAAIQAzr7kBNAIAAJkEAAAOAAAAAAAAAAAA&#10;AAAAAC4CAABkcnMvZTJvRG9jLnhtbFBLAQItABQABgAIAAAAIQChJ7D94QAAAAsBAAAPAAAAAAAA&#10;AAAAAAAAAI4EAABkcnMvZG93bnJldi54bWxQSwUGAAAAAAQABADzAAAAnAUAAAAA&#10;" fillcolor="window" strokecolor="window" strokeweight=".5pt">
                      <v:textbox>
                        <w:txbxContent>
                          <w:p w14:paraId="2A3F9C4E" w14:textId="77777777" w:rsidR="00747AEE" w:rsidRDefault="00B60735" w:rsidP="00747AEE">
                            <w:pPr>
                              <w:jc w:val="center"/>
                            </w:pPr>
                            <w:r>
                              <w:t>3 lila</w:t>
                            </w:r>
                          </w:p>
                          <w:p w14:paraId="655C2397" w14:textId="77777777" w:rsidR="00157D3F" w:rsidRDefault="00157D3F" w:rsidP="00157D3F">
                            <w:pPr>
                              <w:jc w:val="center"/>
                            </w:pPr>
                          </w:p>
                        </w:txbxContent>
                      </v:textbox>
                    </v:shape>
                  </w:pict>
                </mc:Fallback>
              </mc:AlternateContent>
            </w:r>
            <w:r w:rsidRPr="00226D05">
              <w:rPr>
                <w:noProof/>
                <w:sz w:val="20"/>
                <w:lang w:val="en-US"/>
              </w:rPr>
              <mc:AlternateContent>
                <mc:Choice Requires="wps">
                  <w:drawing>
                    <wp:anchor distT="0" distB="0" distL="114300" distR="114300" simplePos="0" relativeHeight="252413952" behindDoc="0" locked="0" layoutInCell="1" allowOverlap="1" wp14:anchorId="67F8545C" wp14:editId="3CC94322">
                      <wp:simplePos x="0" y="0"/>
                      <wp:positionH relativeFrom="column">
                        <wp:posOffset>2064141</wp:posOffset>
                      </wp:positionH>
                      <wp:positionV relativeFrom="paragraph">
                        <wp:posOffset>3429000</wp:posOffset>
                      </wp:positionV>
                      <wp:extent cx="1420251" cy="281354"/>
                      <wp:effectExtent l="0" t="0" r="27940" b="23495"/>
                      <wp:wrapNone/>
                      <wp:docPr id="307815757" name="Text Box 307815757"/>
                      <wp:cNvGraphicFramePr/>
                      <a:graphic xmlns:a="http://schemas.openxmlformats.org/drawingml/2006/main">
                        <a:graphicData uri="http://schemas.microsoft.com/office/word/2010/wordprocessingShape">
                          <wps:wsp>
                            <wps:cNvSpPr txBox="1"/>
                            <wps:spPr>
                              <a:xfrm>
                                <a:off x="0" y="0"/>
                                <a:ext cx="1420251" cy="281354"/>
                              </a:xfrm>
                              <a:prstGeom prst="rect">
                                <a:avLst/>
                              </a:prstGeom>
                              <a:solidFill>
                                <a:sysClr val="window" lastClr="FFFFFF"/>
                              </a:solidFill>
                              <a:ln w="6350">
                                <a:solidFill>
                                  <a:sysClr val="window" lastClr="FFFFFF"/>
                                </a:solidFill>
                              </a:ln>
                            </wps:spPr>
                            <wps:txbx>
                              <w:txbxContent>
                                <w:p w14:paraId="6C76C031" w14:textId="77777777" w:rsidR="00747AEE" w:rsidRDefault="00B60735" w:rsidP="00747AEE">
                                  <w:pPr>
                                    <w:jc w:val="center"/>
                                  </w:pPr>
                                  <w:r>
                                    <w:t>1 blå + 1 lila</w:t>
                                  </w:r>
                                </w:p>
                                <w:p w14:paraId="22B800ED"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67F8545C" id="Text Box 307815757" o:spid="_x0000_s1418" type="#_x0000_t202" style="position:absolute;left:0;text-align:left;margin-left:162.55pt;margin-top:270pt;width:111.85pt;height:22.15pt;z-index:25241395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FDpONQIAAJkEAAAOAAAAZHJzL2Uyb0RvYy54bWysVN1v2jAQf5+0/8Hy+0gI0NGIUDEqpkmo&#10;rUSnPhvHIZEcn2cbEvbX7+yEj3Z9qsqDufOd7+N3v8vsrq0lOQhjK1AZHQ5iSoTikFdql9Hfz6tv&#10;U0qsYypnEpTI6FFYejf/+mXW6FQkUILMhSEYRNm00RktndNpFFleiprZAWih0FiAqZlD1eyi3LAG&#10;o9cySuL4JmrA5NoAF9bi7X1npPMQvygEd49FYYUjMqNYmwunCefWn9F8xtKdYbqseF8G+0AVNasU&#10;Jj2HumeOkb2p/gtVV9yAhcINONQRFEXFRegBuxnGb7rZlEyL0AuCY/UZJvt5YfnDYaOfDHHtD2hx&#10;gB6QRtvU4qXvpy1M7f+xUoJ2hPB4hk20jnD/aJzEyWRICUdbMh2OJmMfJrq81sa6nwJq4oWMGhxL&#10;QIsd1tZ1ricXn8yCrPJVJWVQjnYpDTkwnCAOPoeGEsmsw8uMrsKvz/bqmVSkyejNaBKHTK9s9iMh&#10;sR2psKsLOl5y7bYlVZ7R0XR6wm4L+REhNdCxzWq+qrDvNRb9xAzSC1HElXGPeBQSsEzoJUpKMH/f&#10;u/f+OHW0UtIgXTNq/+yZEYjFL4V8uB2Ox57fQRlPvieomGvL9tqi9vUSEE+cGVYXRO/v5EksDNQv&#10;uFkLnxVNTHHMnVF3EpeuWyLcTC4Wi+CEjNbMrdVGcx/aD89P9bl9YUb3o3dImgc4EZulbxjQ+fYo&#10;dzj2CvI/UKrfVb9g13rwunxR5v8AAAD//wMAUEsDBBQABgAIAAAAIQAi0TZi4AAAAAsBAAAPAAAA&#10;ZHJzL2Rvd25yZXYueG1sTI9NS8QwEIbvgv8hjODNTbYfUmrTpQguIijs6sFjNo1psZmUJLtb/73j&#10;yb3NMA/vPG+zWdzETibE0aOE9UoAM6h9P6KV8PH+dFcBi0lhryaPRsKPibBpr68aVff+jDtz2ifL&#10;KARjrSQMKc0151EPxqm48rNBun354FSiNVjeB3WmcDfxTIh77tSI9GFQs3kcjP7eH52El91WZXb7&#10;LF7zz9S92aS7GLSUtzdL9wAsmSX9w/CnT+rQktPBH7GPbJKQZ+WaUAllIagUEWVRUZkDDVWRA28b&#10;ftmh/QUAAP//AwBQSwECLQAUAAYACAAAACEAtoM4kv4AAADhAQAAEwAAAAAAAAAAAAAAAAAAAAAA&#10;W0NvbnRlbnRfVHlwZXNdLnhtbFBLAQItABQABgAIAAAAIQA4/SH/1gAAAJQBAAALAAAAAAAAAAAA&#10;AAAAAC8BAABfcmVscy8ucmVsc1BLAQItABQABgAIAAAAIQD2FDpONQIAAJkEAAAOAAAAAAAAAAAA&#10;AAAAAC4CAABkcnMvZTJvRG9jLnhtbFBLAQItABQABgAIAAAAIQAi0TZi4AAAAAsBAAAPAAAAAAAA&#10;AAAAAAAAAI8EAABkcnMvZG93bnJldi54bWxQSwUGAAAAAAQABADzAAAAnAUAAAAA&#10;" fillcolor="window" strokecolor="window" strokeweight=".5pt">
                      <v:textbox>
                        <w:txbxContent>
                          <w:p w14:paraId="6C76C031" w14:textId="77777777" w:rsidR="00747AEE" w:rsidRDefault="00B60735" w:rsidP="00747AEE">
                            <w:pPr>
                              <w:jc w:val="center"/>
                            </w:pPr>
                            <w:r>
                              <w:t>1 blå + 1 lila</w:t>
                            </w:r>
                          </w:p>
                          <w:p w14:paraId="22B800ED" w14:textId="77777777" w:rsidR="00157D3F" w:rsidRDefault="00157D3F" w:rsidP="00157D3F">
                            <w:pPr>
                              <w:jc w:val="center"/>
                            </w:pPr>
                          </w:p>
                        </w:txbxContent>
                      </v:textbox>
                    </v:shape>
                  </w:pict>
                </mc:Fallback>
              </mc:AlternateContent>
            </w:r>
            <w:r w:rsidRPr="00226D05">
              <w:rPr>
                <w:noProof/>
                <w:sz w:val="20"/>
                <w:lang w:val="en-US"/>
              </w:rPr>
              <mc:AlternateContent>
                <mc:Choice Requires="wps">
                  <w:drawing>
                    <wp:anchor distT="0" distB="0" distL="114300" distR="114300" simplePos="0" relativeHeight="252411904" behindDoc="0" locked="0" layoutInCell="1" allowOverlap="1" wp14:anchorId="102156E8" wp14:editId="6A0FB6CE">
                      <wp:simplePos x="0" y="0"/>
                      <wp:positionH relativeFrom="column">
                        <wp:posOffset>2310325</wp:posOffset>
                      </wp:positionH>
                      <wp:positionV relativeFrom="paragraph">
                        <wp:posOffset>3105443</wp:posOffset>
                      </wp:positionV>
                      <wp:extent cx="1005840" cy="267237"/>
                      <wp:effectExtent l="0" t="0" r="22860" b="19050"/>
                      <wp:wrapNone/>
                      <wp:docPr id="307815758" name="Text Box 307815758"/>
                      <wp:cNvGraphicFramePr/>
                      <a:graphic xmlns:a="http://schemas.openxmlformats.org/drawingml/2006/main">
                        <a:graphicData uri="http://schemas.microsoft.com/office/word/2010/wordprocessingShape">
                          <wps:wsp>
                            <wps:cNvSpPr txBox="1"/>
                            <wps:spPr>
                              <a:xfrm>
                                <a:off x="0" y="0"/>
                                <a:ext cx="1005840" cy="267237"/>
                              </a:xfrm>
                              <a:prstGeom prst="rect">
                                <a:avLst/>
                              </a:prstGeom>
                              <a:solidFill>
                                <a:sysClr val="window" lastClr="FFFFFF"/>
                              </a:solidFill>
                              <a:ln w="6350">
                                <a:solidFill>
                                  <a:sysClr val="window" lastClr="FFFFFF"/>
                                </a:solidFill>
                              </a:ln>
                            </wps:spPr>
                            <wps:txbx>
                              <w:txbxContent>
                                <w:p w14:paraId="21CF670F" w14:textId="77777777" w:rsidR="00747AEE" w:rsidRDefault="00B60735" w:rsidP="00747AEE">
                                  <w:pPr>
                                    <w:jc w:val="center"/>
                                  </w:pPr>
                                  <w:r>
                                    <w:t>1 lila</w:t>
                                  </w:r>
                                </w:p>
                                <w:p w14:paraId="2CB18111"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102156E8" id="Text Box 307815758" o:spid="_x0000_s1419" type="#_x0000_t202" style="position:absolute;left:0;text-align:left;margin-left:181.9pt;margin-top:244.5pt;width:79.2pt;height:21.05pt;z-index:25241190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Wfn0NAIAAJkEAAAOAAAAZHJzL2Uyb0RvYy54bWysVEtv2zAMvg/YfxB0X+y8UyNOkaXIMCBo&#10;C6RFz4osxwZkUZOU2NmvHyU7j3Y7FctBIUWKj48fPb9vKkmOwtgSVEr7vZgSoThkpdqn9PVl/W1G&#10;iXVMZUyCEik9CUvvF1+/zGudiAEUIDNhCAZRNql1SgvndBJFlheiYrYHWig05mAq5lA1+ygzrMbo&#10;lYwGcTyJajCZNsCFtXj70BrpIsTPc8HdU55b4YhMKdbmwmnCufNntJizZG+YLkrelcE+UUXFSoVJ&#10;L6EemGPkYMq/QlUlN2Ahdz0OVQR5XnIResBu+vGHbrYF0yL0guBYfYHJ/r+w/PG41c+GuOY7NDhA&#10;D0itbWLx0vfT5Kby/1gpQTtCeLrAJhpHuH8Ux+PZCE0cbYPJdDCc+jDR9bU21v0QUBEvpNTgWAJa&#10;7LixrnU9u/hkFmSZrUspg3KyK2nIkeEEcfAZ1JRIZh1epnQdfl22d8+kInVKJ8NxHDK9s9nPhMR2&#10;pMKuruh4yTW7hpRZSoezuzN2O8hOCKmBlm1W83WJfW+w6GdmkF4IFa6Me8Ijl4BlQidRUoD5/a97&#10;749TRyslNdI1pfbXgRmBWPxUyIe7/shPwAVlNJ4OUDG3lt2tRR2qFSCefVxOzYPo/Z08i7mB6g03&#10;a+mzookpjrlT6s7iyrVLhJvJxXIZnJDRmrmN2mruQ/vh+am+NG/M6G70DknzCGdis+QDA1rfDuUW&#10;x05B/gdKdbvqF+xWD17XL8riDwAAAP//AwBQSwMEFAAGAAgAAAAhAOqMVYzhAAAACwEAAA8AAABk&#10;cnMvZG93bnJldi54bWxMj1FLwzAUhd8F/0O4gm8ubapj1qajCA4RFDZ98PEuiWmxSUqSbfXfe31y&#10;b+dyDud+p1nPbmRHE9MQvIRyUQAzXgU9eCvh4/3pZgUsZfQax+CNhB+TYN1eXjRY63DyW3PcZcuo&#10;xKcaJfQ5TzXnSfXGYVqEyXjyvkJ0mOmMluuIJyp3IxdFseQOB08fepzMY2/U9+7gJLxsNyjs5rl4&#10;rT5z92az6lJUUl5fzd0DsGzm/B+GP3xCh5aY9uHgdWKjhGpZEXqWcLu6p1GUuBNCANuTqMoSeNvw&#10;8w3tLwAAAP//AwBQSwECLQAUAAYACAAAACEAtoM4kv4AAADhAQAAEwAAAAAAAAAAAAAAAAAAAAAA&#10;W0NvbnRlbnRfVHlwZXNdLnhtbFBLAQItABQABgAIAAAAIQA4/SH/1gAAAJQBAAALAAAAAAAAAAAA&#10;AAAAAC8BAABfcmVscy8ucmVsc1BLAQItABQABgAIAAAAIQALWfn0NAIAAJkEAAAOAAAAAAAAAAAA&#10;AAAAAC4CAABkcnMvZTJvRG9jLnhtbFBLAQItABQABgAIAAAAIQDqjFWM4QAAAAsBAAAPAAAAAAAA&#10;AAAAAAAAAI4EAABkcnMvZG93bnJldi54bWxQSwUGAAAAAAQABADzAAAAnAUAAAAA&#10;" fillcolor="window" strokecolor="window" strokeweight=".5pt">
                      <v:textbox>
                        <w:txbxContent>
                          <w:p w14:paraId="21CF670F" w14:textId="77777777" w:rsidR="00747AEE" w:rsidRDefault="00B60735" w:rsidP="00747AEE">
                            <w:pPr>
                              <w:jc w:val="center"/>
                            </w:pPr>
                            <w:r>
                              <w:t>1 lila</w:t>
                            </w:r>
                          </w:p>
                          <w:p w14:paraId="2CB18111" w14:textId="77777777" w:rsidR="00157D3F" w:rsidRDefault="00157D3F" w:rsidP="00157D3F">
                            <w:pPr>
                              <w:jc w:val="center"/>
                            </w:pPr>
                          </w:p>
                        </w:txbxContent>
                      </v:textbox>
                    </v:shape>
                  </w:pict>
                </mc:Fallback>
              </mc:AlternateContent>
            </w:r>
            <w:r w:rsidRPr="00226D05">
              <w:rPr>
                <w:noProof/>
                <w:sz w:val="20"/>
                <w:lang w:val="en-US"/>
              </w:rPr>
              <mc:AlternateContent>
                <mc:Choice Requires="wps">
                  <w:drawing>
                    <wp:anchor distT="0" distB="0" distL="114300" distR="114300" simplePos="0" relativeHeight="252409856" behindDoc="0" locked="0" layoutInCell="1" allowOverlap="1" wp14:anchorId="77E4E356" wp14:editId="22F246AA">
                      <wp:simplePos x="0" y="0"/>
                      <wp:positionH relativeFrom="column">
                        <wp:posOffset>2282190</wp:posOffset>
                      </wp:positionH>
                      <wp:positionV relativeFrom="paragraph">
                        <wp:posOffset>2753751</wp:posOffset>
                      </wp:positionV>
                      <wp:extent cx="1005840" cy="267286"/>
                      <wp:effectExtent l="0" t="0" r="22860" b="19050"/>
                      <wp:wrapNone/>
                      <wp:docPr id="307815759" name="Text Box 307815759"/>
                      <wp:cNvGraphicFramePr/>
                      <a:graphic xmlns:a="http://schemas.openxmlformats.org/drawingml/2006/main">
                        <a:graphicData uri="http://schemas.microsoft.com/office/word/2010/wordprocessingShape">
                          <wps:wsp>
                            <wps:cNvSpPr txBox="1"/>
                            <wps:spPr>
                              <a:xfrm>
                                <a:off x="0" y="0"/>
                                <a:ext cx="1005840" cy="267286"/>
                              </a:xfrm>
                              <a:prstGeom prst="rect">
                                <a:avLst/>
                              </a:prstGeom>
                              <a:solidFill>
                                <a:sysClr val="window" lastClr="FFFFFF"/>
                              </a:solidFill>
                              <a:ln w="6350">
                                <a:solidFill>
                                  <a:sysClr val="window" lastClr="FFFFFF"/>
                                </a:solidFill>
                              </a:ln>
                            </wps:spPr>
                            <wps:txbx>
                              <w:txbxContent>
                                <w:p w14:paraId="582B2853" w14:textId="77777777" w:rsidR="00747AEE" w:rsidRDefault="00B60735" w:rsidP="00747AEE">
                                  <w:pPr>
                                    <w:jc w:val="center"/>
                                  </w:pPr>
                                  <w:r>
                                    <w:t>1 blå</w:t>
                                  </w:r>
                                </w:p>
                                <w:p w14:paraId="0AB6E840"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77E4E356" id="Text Box 307815759" o:spid="_x0000_s1420" type="#_x0000_t202" style="position:absolute;left:0;text-align:left;margin-left:179.7pt;margin-top:216.85pt;width:79.2pt;height:21.05pt;z-index:25240985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AvCNQIAAJkEAAAOAAAAZHJzL2Uyb0RvYy54bWysVN1v2jAQf5+0/8Hy+0hIgdKIUDEqpkmo&#10;rUSrPhvHIZEcn2cbEvbX7+yEj3Z7qsaDufOd7+N3v8vsvq0lOQhjK1AZHQ5iSoTikFdql9HXl9W3&#10;KSXWMZUzCUpk9CgsvZ9//TJrdCoSKEHmwhAMomza6IyWzuk0iiwvRc3sALRQaCzA1MyhanZRbliD&#10;0WsZJXE8iRowuTbAhbV4+9AZ6TzELwrB3VNRWOGIzCjW5sJpwrn1ZzSfsXRnmC4r3pfBPlFFzSqF&#10;Sc+hHphjZG+qv0LVFTdgoXADDnUERVFxEXrAbobxh242JdMi9ILgWH2Gyf6/sPzxsNHPhrj2O7Q4&#10;QA9Io21q8dL30xam9v9YKUE7Qng8wyZaR7h/FMfj6QhNHG3J5DaZTnyY6PJaG+t+CKiJFzJqcCwB&#10;LXZYW9e5nlx8MguyyleVlEE52qU05MBwgjj4HBpKJLMOLzO6Cr8+27tnUpEmo5ObcRwyvbPZz4TE&#10;dqTCri7oeMm125ZUeUZv7gKZ/N0W8iNCaqBjm9V8VWHfayz6mRmkF0KFK+Oe8CgkYJnQS5SUYH7/&#10;697749TRSkmDdM2o/bVnRiAWPxXy4W448hNwQRmNbxNUzLVle21R+3oJiOcQl1PzIHp/J09iYaB+&#10;w81a+KxoYopj7oy6k7h03RLhZnKxWAQnZLRmbq02mvvQfnh+qi/tGzO6H71D0jzCidgs/cCAzrdH&#10;ucOxV5D/gVL9rvoFu9aD1+WLMv8DAAD//wMAUEsDBBQABgAIAAAAIQCF/6br4QAAAAsBAAAPAAAA&#10;ZHJzL2Rvd25yZXYueG1sTI/LTsMwEEX3SPyDNUjsqNOmISXEqSIkKoQEUh8Llq49OBGxHdluG/6e&#10;YQXLmTm6c269nuzAzhhi752A+SwDhk553Tsj4LB/vlsBi0k6LQfvUMA3Rlg311e1rLS/uC2ed8kw&#10;CnGxkgK6lMaK86g6tDLO/IiObp8+WJloDIbrIC8Ubge+yLJ7bmXv6EMnR3zqUH3tTlbA63YjF2bz&#10;kr3lH6l9N0m1MSghbm+m9hFYwin9wfCrT+rQkNPRn5yObBCQFw9LQgUs87wERkQxL6nMkTZlsQLe&#10;1Px/h+YHAAD//wMAUEsBAi0AFAAGAAgAAAAhALaDOJL+AAAA4QEAABMAAAAAAAAAAAAAAAAAAAAA&#10;AFtDb250ZW50X1R5cGVzXS54bWxQSwECLQAUAAYACAAAACEAOP0h/9YAAACUAQAACwAAAAAAAAAA&#10;AAAAAAAvAQAAX3JlbHMvLnJlbHNQSwECLQAUAAYACAAAACEAWmALwjUCAACZBAAADgAAAAAAAAAA&#10;AAAAAAAuAgAAZHJzL2Uyb0RvYy54bWxQSwECLQAUAAYACAAAACEAhf+m6+EAAAALAQAADwAAAAAA&#10;AAAAAAAAAACPBAAAZHJzL2Rvd25yZXYueG1sUEsFBgAAAAAEAAQA8wAAAJ0FAAAAAA==&#10;" fillcolor="window" strokecolor="window" strokeweight=".5pt">
                      <v:textbox>
                        <w:txbxContent>
                          <w:p w14:paraId="582B2853" w14:textId="77777777" w:rsidR="00747AEE" w:rsidRDefault="00B60735" w:rsidP="00747AEE">
                            <w:pPr>
                              <w:jc w:val="center"/>
                            </w:pPr>
                            <w:r>
                              <w:t>1 blå</w:t>
                            </w:r>
                          </w:p>
                          <w:p w14:paraId="0AB6E840" w14:textId="77777777" w:rsidR="00157D3F" w:rsidRDefault="00157D3F" w:rsidP="00157D3F">
                            <w:pPr>
                              <w:jc w:val="center"/>
                            </w:pPr>
                          </w:p>
                        </w:txbxContent>
                      </v:textbox>
                    </v:shape>
                  </w:pict>
                </mc:Fallback>
              </mc:AlternateContent>
            </w:r>
            <w:r w:rsidRPr="00226D05">
              <w:rPr>
                <w:noProof/>
                <w:sz w:val="20"/>
                <w:lang w:val="en-US"/>
              </w:rPr>
              <w:drawing>
                <wp:inline distT="0" distB="0" distL="0" distR="0" wp14:anchorId="438DBB4E" wp14:editId="2F57671E">
                  <wp:extent cx="5753100" cy="7248525"/>
                  <wp:effectExtent l="0" t="0" r="0" b="9525"/>
                  <wp:docPr id="307815766" name="Picture 3078157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66" name=""/>
                          <pic:cNvPicPr/>
                        </pic:nvPicPr>
                        <pic:blipFill>
                          <a:blip r:embed="rId40"/>
                          <a:stretch>
                            <a:fillRect/>
                          </a:stretch>
                        </pic:blipFill>
                        <pic:spPr>
                          <a:xfrm>
                            <a:off x="0" y="0"/>
                            <a:ext cx="5753100" cy="7248525"/>
                          </a:xfrm>
                          <a:prstGeom prst="rect">
                            <a:avLst/>
                          </a:prstGeom>
                        </pic:spPr>
                      </pic:pic>
                    </a:graphicData>
                  </a:graphic>
                </wp:inline>
              </w:drawing>
            </w:r>
            <w:r w:rsidRPr="00226D05">
              <w:rPr>
                <w:noProof/>
                <w:sz w:val="20"/>
                <w:lang w:val="en-US"/>
              </w:rPr>
              <mc:AlternateContent>
                <mc:Choice Requires="wps">
                  <w:drawing>
                    <wp:anchor distT="0" distB="0" distL="114300" distR="114300" simplePos="0" relativeHeight="252368896" behindDoc="0" locked="0" layoutInCell="1" allowOverlap="1" wp14:anchorId="471BC430" wp14:editId="0F423A8F">
                      <wp:simplePos x="0" y="0"/>
                      <wp:positionH relativeFrom="column">
                        <wp:posOffset>608135</wp:posOffset>
                      </wp:positionH>
                      <wp:positionV relativeFrom="paragraph">
                        <wp:posOffset>2155874</wp:posOffset>
                      </wp:positionV>
                      <wp:extent cx="872197" cy="253218"/>
                      <wp:effectExtent l="0" t="0" r="23495" b="13970"/>
                      <wp:wrapNone/>
                      <wp:docPr id="307815760" name="Text Box 307815760"/>
                      <wp:cNvGraphicFramePr/>
                      <a:graphic xmlns:a="http://schemas.openxmlformats.org/drawingml/2006/main">
                        <a:graphicData uri="http://schemas.microsoft.com/office/word/2010/wordprocessingShape">
                          <wps:wsp>
                            <wps:cNvSpPr txBox="1"/>
                            <wps:spPr>
                              <a:xfrm>
                                <a:off x="0" y="0"/>
                                <a:ext cx="872197" cy="253218"/>
                              </a:xfrm>
                              <a:prstGeom prst="rect">
                                <a:avLst/>
                              </a:prstGeom>
                              <a:solidFill>
                                <a:sysClr val="window" lastClr="FFFFFF"/>
                              </a:solidFill>
                              <a:ln w="6350">
                                <a:solidFill>
                                  <a:sysClr val="window" lastClr="FFFFFF"/>
                                </a:solidFill>
                              </a:ln>
                            </wps:spPr>
                            <wps:txbx>
                              <w:txbxContent>
                                <w:p w14:paraId="2FB0D1C9" w14:textId="77777777" w:rsidR="00157D3F" w:rsidRPr="00F64997" w:rsidRDefault="00B60735" w:rsidP="00157D3F">
                                  <w:pPr>
                                    <w:jc w:val="center"/>
                                    <w:rPr>
                                      <w:b/>
                                    </w:rPr>
                                  </w:pPr>
                                  <w:r>
                                    <w:rPr>
                                      <w:b/>
                                    </w:rPr>
                                    <w:t>DOS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471BC430" id="Text Box 307815760" o:spid="_x0000_s1421" type="#_x0000_t202" style="position:absolute;left:0;text-align:left;margin-left:47.9pt;margin-top:169.75pt;width:68.7pt;height:19.95pt;z-index:25236889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FYuNQIAAJgEAAAOAAAAZHJzL2Uyb0RvYy54bWysVN1v2jAQf5+0/8Hy+wgEKBARKkbFNAm1&#10;lWjVZ+M4JJLj82xDwv76nZ3w0W5P1fLg3Pku9/G732V+31SSHIWxJaiUDnp9SoTikJVqn9LXl/W3&#10;KSXWMZUxCUqk9CQsvV98/TKvdSJiKEBmwhAMomxS65QWzukkiiwvRMVsD7RQaMzBVMyhavZRZliN&#10;0SsZxf3+XVSDybQBLqzF24fWSBchfp4L7p7y3ApHZEqxNhdOE86dP6PFnCV7w3RR8q4M9okqKlYq&#10;THoJ9cAcIwdT/hWqKrkBC7nrcagiyPOSi9ADdjPof+hmWzAtQi8IjtUXmOz/C8sfj1v9bIhrvkOD&#10;A/SA1NomFi99P01uKv/GSgnaEcLTBTbROMLxcjqJB7MJJRxN8XgYD6Y+SnT9WBvrfgioiBdSanAq&#10;ASx23FjXup5dfC4LsszWpZRBOdmVNOTIcIA49wxqSiSzDi9Tug5Pl+3dZ1KROqV3w3E/ZHpns58J&#10;ie1IhV1dwfGSa3YNKbOUDmcX6HaQnRBRAy3ZrObrEvveYNHPzCC7EETcGPeERy4By4ROoqQA8/tf&#10;994fh45WSmpka0rtrwMzArH4qZAOs8Fo5OkdlNF4EqNibi27W4s6VCtAPAe4m5oH0fs7eRZzA9Ub&#10;LtbSZ0UTUxxzp9SdxZVrdwgXk4vlMjghoTVzG7XV3If2w/NTfWnemNHd6B1y5hHOvGbJBwa0vh3K&#10;LY6dgvQPlOpW1e/XrR68rj+UxR8AAAD//wMAUEsDBBQABgAIAAAAIQBwataF4AAAAAoBAAAPAAAA&#10;ZHJzL2Rvd25yZXYueG1sTI/BTsMwEETvSPyDtUjcqENMgYQ4VYREhZCK1MKBo2sbJyJeR7bbhr9n&#10;OcFxZ0czb5rV7Ed2tDENASVcLwpgFnUwAzoJ729PV/fAUlZo1BjQSvi2CVbt+VmjahNOuLXHXXaM&#10;QjDVSkKf81RznnRvvUqLMFmk32eIXmU6o+MmqhOF+5GXRXHLvRqQGno12cfe6q/dwUt42a5V6dbP&#10;xUZ85O7VZd2lqKW8vJi7B2DZzvnPDL/4hA4tMe3DAU1io4RqSeRZghDVEhgZSiFKYHtS7qob4G3D&#10;/09ofwAAAP//AwBQSwECLQAUAAYACAAAACEAtoM4kv4AAADhAQAAEwAAAAAAAAAAAAAAAAAAAAAA&#10;W0NvbnRlbnRfVHlwZXNdLnhtbFBLAQItABQABgAIAAAAIQA4/SH/1gAAAJQBAAALAAAAAAAAAAAA&#10;AAAAAC8BAABfcmVscy8ucmVsc1BLAQItABQABgAIAAAAIQA+PFYuNQIAAJgEAAAOAAAAAAAAAAAA&#10;AAAAAC4CAABkcnMvZTJvRG9jLnhtbFBLAQItABQABgAIAAAAIQBwataF4AAAAAoBAAAPAAAAAAAA&#10;AAAAAAAAAI8EAABkcnMvZG93bnJldi54bWxQSwUGAAAAAAQABADzAAAAnAUAAAAA&#10;" fillcolor="window" strokecolor="window" strokeweight=".5pt">
                      <v:textbox>
                        <w:txbxContent>
                          <w:p w14:paraId="2FB0D1C9" w14:textId="77777777" w:rsidR="00157D3F" w:rsidRPr="00F64997" w:rsidRDefault="00B60735" w:rsidP="00157D3F">
                            <w:pPr>
                              <w:jc w:val="center"/>
                              <w:rPr>
                                <w:b/>
                              </w:rPr>
                            </w:pPr>
                            <w:r>
                              <w:rPr>
                                <w:b/>
                              </w:rPr>
                              <w:t>DOS</w:t>
                            </w:r>
                          </w:p>
                        </w:txbxContent>
                      </v:textbox>
                    </v:shape>
                  </w:pict>
                </mc:Fallback>
              </mc:AlternateContent>
            </w:r>
          </w:p>
        </w:tc>
      </w:tr>
    </w:tbl>
    <w:p w14:paraId="4F1018D9" w14:textId="77777777" w:rsidR="009848E2" w:rsidRPr="004169A9" w:rsidRDefault="009848E2" w:rsidP="009848E2">
      <w:pPr>
        <w:widowControl w:val="0"/>
        <w:tabs>
          <w:tab w:val="clear" w:pos="567"/>
          <w:tab w:val="left" w:pos="284"/>
        </w:tabs>
        <w:spacing w:line="240" w:lineRule="auto"/>
        <w:rPr>
          <w:rFonts w:eastAsia="MS Mincho"/>
          <w:lang w:val="sv-SE" w:eastAsia="zh-CN"/>
        </w:rPr>
      </w:pPr>
    </w:p>
    <w:p w14:paraId="3796140D" w14:textId="438E6112" w:rsidR="00157D3F" w:rsidRPr="0012024C" w:rsidRDefault="00D04842" w:rsidP="00157D3F">
      <w:pPr>
        <w:keepNext/>
        <w:keepLines/>
        <w:tabs>
          <w:tab w:val="clear" w:pos="567"/>
        </w:tabs>
        <w:spacing w:line="240" w:lineRule="auto"/>
        <w:rPr>
          <w:rFonts w:eastAsia="MS Mincho"/>
          <w:b/>
          <w:lang w:val="sv-SE" w:eastAsia="zh-CN"/>
        </w:rPr>
      </w:pPr>
      <w:r>
        <w:rPr>
          <w:rFonts w:eastAsia="MS Mincho"/>
          <w:b/>
          <w:lang w:val="sv-SE" w:eastAsia="zh-CN"/>
        </w:rPr>
        <w:lastRenderedPageBreak/>
        <w:t>Förbered</w:t>
      </w:r>
      <w:r w:rsidR="00B60735" w:rsidRPr="0012024C">
        <w:rPr>
          <w:rFonts w:eastAsia="MS Mincho"/>
          <w:b/>
          <w:lang w:val="sv-SE" w:eastAsia="zh-CN"/>
        </w:rPr>
        <w:t xml:space="preserve"> inför inje</w:t>
      </w:r>
      <w:r>
        <w:rPr>
          <w:rFonts w:eastAsia="MS Mincho"/>
          <w:b/>
          <w:lang w:val="sv-SE" w:eastAsia="zh-CN"/>
        </w:rPr>
        <w:t>k</w:t>
      </w:r>
      <w:r w:rsidR="00B60735" w:rsidRPr="0012024C">
        <w:rPr>
          <w:rFonts w:eastAsia="MS Mincho"/>
          <w:b/>
          <w:lang w:val="sv-SE" w:eastAsia="zh-CN"/>
        </w:rPr>
        <w:t>tion av Xolair</w:t>
      </w:r>
    </w:p>
    <w:p w14:paraId="138BFAB0" w14:textId="77777777" w:rsidR="00157D3F" w:rsidRPr="0012024C" w:rsidRDefault="00157D3F" w:rsidP="00157D3F">
      <w:pPr>
        <w:keepNext/>
        <w:keepLines/>
        <w:tabs>
          <w:tab w:val="clear" w:pos="567"/>
        </w:tabs>
        <w:spacing w:line="240" w:lineRule="auto"/>
        <w:rPr>
          <w:rFonts w:eastAsia="MS Mincho"/>
          <w:bCs/>
          <w:lang w:val="sv-SE" w:eastAsia="zh-CN"/>
        </w:rPr>
      </w:pPr>
    </w:p>
    <w:tbl>
      <w:tblPr>
        <w:tblStyle w:val="TableGrid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61"/>
        <w:gridCol w:w="4610"/>
      </w:tblGrid>
      <w:tr w:rsidR="00211724" w:rsidRPr="00410B74" w14:paraId="1E3E8C2B" w14:textId="77777777" w:rsidTr="009848E2">
        <w:tc>
          <w:tcPr>
            <w:tcW w:w="4461" w:type="dxa"/>
          </w:tcPr>
          <w:p w14:paraId="7C1CDBBF" w14:textId="482EB539" w:rsidR="00157D3F" w:rsidRPr="004169A9" w:rsidRDefault="00B60735" w:rsidP="009848E2">
            <w:pPr>
              <w:keepNext/>
              <w:keepLines/>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 xml:space="preserve">Steg 1. </w:t>
            </w:r>
            <w:r w:rsidR="008814D2">
              <w:rPr>
                <w:rFonts w:ascii="Times New Roman" w:hAnsi="Times New Roman" w:cs="Times New Roman"/>
                <w:b/>
                <w:lang w:val="sv-SE"/>
              </w:rPr>
              <w:t>Ta ut förpackningen i rumstemperatur</w:t>
            </w:r>
          </w:p>
          <w:p w14:paraId="7A2715DC" w14:textId="77777777" w:rsidR="00157D3F" w:rsidRPr="004169A9" w:rsidRDefault="00157D3F" w:rsidP="009848E2">
            <w:pPr>
              <w:keepNext/>
              <w:keepLines/>
              <w:tabs>
                <w:tab w:val="clear" w:pos="567"/>
              </w:tabs>
              <w:spacing w:line="240" w:lineRule="auto"/>
              <w:rPr>
                <w:rFonts w:ascii="Times New Roman" w:hAnsi="Times New Roman" w:cs="Times New Roman"/>
                <w:bCs/>
                <w:lang w:val="sv-SE"/>
              </w:rPr>
            </w:pPr>
          </w:p>
          <w:p w14:paraId="487E9348" w14:textId="77777777" w:rsidR="00157D3F" w:rsidRPr="004169A9" w:rsidRDefault="00B60735" w:rsidP="009848E2">
            <w:pPr>
              <w:keepNext/>
              <w:keepLines/>
              <w:tabs>
                <w:tab w:val="clear" w:pos="567"/>
              </w:tabs>
              <w:spacing w:line="240" w:lineRule="auto"/>
              <w:rPr>
                <w:rFonts w:ascii="Times New Roman" w:hAnsi="Times New Roman" w:cs="Times New Roman"/>
                <w:b/>
                <w:lang w:val="sv-SE"/>
              </w:rPr>
            </w:pPr>
            <w:r w:rsidRPr="004169A9">
              <w:rPr>
                <w:rFonts w:ascii="Times New Roman" w:hAnsi="Times New Roman" w:cs="Times New Roman"/>
                <w:bCs/>
                <w:lang w:val="sv-SE"/>
              </w:rPr>
              <w:t xml:space="preserve">Ta ut förpackningen med den förfyllda sprutan ur kylskåpet </w:t>
            </w:r>
            <w:r w:rsidRPr="004169A9">
              <w:rPr>
                <w:rFonts w:ascii="Times New Roman" w:hAnsi="Times New Roman" w:cs="Times New Roman"/>
                <w:b/>
                <w:lang w:val="sv-SE"/>
              </w:rPr>
              <w:t>och låt den ligga framme oöppnad tills rumstemperatur uppnås (minst 30 minuter)</w:t>
            </w:r>
            <w:r w:rsidR="0056509E">
              <w:rPr>
                <w:rFonts w:ascii="Times New Roman" w:hAnsi="Times New Roman" w:cs="Times New Roman"/>
                <w:b/>
                <w:lang w:val="sv-SE"/>
              </w:rPr>
              <w:t>.</w:t>
            </w:r>
          </w:p>
          <w:p w14:paraId="3AE4FC76" w14:textId="77777777" w:rsidR="00157D3F" w:rsidRPr="004169A9"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7DB60365" w14:textId="77777777" w:rsidR="00157D3F" w:rsidRDefault="00B60735" w:rsidP="0012024C">
            <w:pPr>
              <w:tabs>
                <w:tab w:val="clear" w:pos="567"/>
              </w:tabs>
              <w:spacing w:line="240" w:lineRule="auto"/>
              <w:rPr>
                <w:rFonts w:ascii="Times New Roman" w:hAnsi="Times New Roman" w:cs="Times New Roman"/>
                <w:lang w:val="sv-SE"/>
              </w:rPr>
            </w:pPr>
            <w:r w:rsidRPr="004169A9">
              <w:rPr>
                <w:rFonts w:ascii="Times New Roman" w:hAnsi="Times New Roman" w:cs="Times New Roman"/>
                <w:lang w:val="sv-SE"/>
              </w:rPr>
              <w:t>Obs: Om du behöver mer än en förfylld spruta (en förfylld spruta per förpackning) för fullständig dos (se doseringstabell), ta ut samtliga förpackningar ur kylskåpet samtidigt.</w:t>
            </w:r>
          </w:p>
          <w:p w14:paraId="4AAD334D" w14:textId="77777777" w:rsidR="009848E2" w:rsidRPr="004169A9" w:rsidRDefault="009848E2" w:rsidP="0012024C">
            <w:pPr>
              <w:tabs>
                <w:tab w:val="clear" w:pos="567"/>
              </w:tabs>
              <w:spacing w:line="240" w:lineRule="auto"/>
              <w:rPr>
                <w:rFonts w:ascii="Times New Roman" w:hAnsi="Times New Roman" w:cs="Times New Roman"/>
                <w:b/>
                <w:lang w:val="sv-SE"/>
              </w:rPr>
            </w:pPr>
          </w:p>
        </w:tc>
        <w:tc>
          <w:tcPr>
            <w:tcW w:w="4610" w:type="dxa"/>
          </w:tcPr>
          <w:p w14:paraId="7195E351" w14:textId="77777777" w:rsidR="00157D3F" w:rsidRPr="00953657" w:rsidRDefault="00157D3F" w:rsidP="009848E2">
            <w:pPr>
              <w:tabs>
                <w:tab w:val="clear" w:pos="567"/>
              </w:tabs>
              <w:spacing w:line="240" w:lineRule="auto"/>
              <w:jc w:val="center"/>
              <w:rPr>
                <w:rFonts w:ascii="Times New Roman" w:hAnsi="Times New Roman" w:cs="Times New Roman"/>
                <w:sz w:val="24"/>
                <w:szCs w:val="24"/>
                <w:lang w:val="sv-SE"/>
              </w:rPr>
            </w:pPr>
          </w:p>
        </w:tc>
      </w:tr>
      <w:tr w:rsidR="00211724" w14:paraId="51B108A3" w14:textId="77777777" w:rsidTr="009848E2">
        <w:tc>
          <w:tcPr>
            <w:tcW w:w="4461" w:type="dxa"/>
          </w:tcPr>
          <w:p w14:paraId="60941D45" w14:textId="77777777" w:rsidR="00157D3F" w:rsidRPr="004169A9" w:rsidRDefault="00B60735" w:rsidP="0012024C">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Steg 2. Ta fram tillbehören</w:t>
            </w:r>
          </w:p>
          <w:p w14:paraId="2D33BD21" w14:textId="77777777" w:rsidR="00157D3F" w:rsidRPr="004169A9" w:rsidRDefault="00157D3F" w:rsidP="0012024C">
            <w:pPr>
              <w:tabs>
                <w:tab w:val="clear" w:pos="567"/>
              </w:tabs>
              <w:spacing w:line="240" w:lineRule="auto"/>
              <w:rPr>
                <w:rFonts w:ascii="Times New Roman" w:hAnsi="Times New Roman" w:cs="Times New Roman"/>
                <w:bCs/>
                <w:lang w:val="sv-SE"/>
              </w:rPr>
            </w:pPr>
          </w:p>
          <w:p w14:paraId="34EB6565" w14:textId="77777777" w:rsidR="00157D3F" w:rsidRPr="004169A9" w:rsidRDefault="00B60735" w:rsidP="00F72FD6">
            <w:pPr>
              <w:tabs>
                <w:tab w:val="clear" w:pos="567"/>
              </w:tabs>
              <w:spacing w:line="240" w:lineRule="auto"/>
              <w:rPr>
                <w:rFonts w:ascii="Times New Roman" w:eastAsia="MS Gothic" w:hAnsi="Times New Roman" w:cs="Times New Roman"/>
                <w:lang w:val="sv-SE" w:eastAsia="zh-CN"/>
              </w:rPr>
            </w:pPr>
            <w:r w:rsidRPr="004169A9">
              <w:rPr>
                <w:rFonts w:ascii="Times New Roman" w:eastAsia="MS Mincho" w:hAnsi="Times New Roman" w:cs="Times New Roman"/>
                <w:lang w:val="sv-SE" w:eastAsia="zh-CN"/>
              </w:rPr>
              <w:t>Du behöver följande tillbehör (ingår ej i förpackningen):</w:t>
            </w:r>
          </w:p>
          <w:p w14:paraId="459D9554" w14:textId="77777777" w:rsidR="0056509E" w:rsidRDefault="00B60735" w:rsidP="0012024C">
            <w:pPr>
              <w:numPr>
                <w:ilvl w:val="0"/>
                <w:numId w:val="60"/>
              </w:numPr>
              <w:tabs>
                <w:tab w:val="clear" w:pos="357"/>
                <w:tab w:val="clear" w:pos="567"/>
              </w:tabs>
              <w:spacing w:line="240" w:lineRule="auto"/>
              <w:ind w:left="525" w:hanging="525"/>
              <w:rPr>
                <w:rFonts w:ascii="Times New Roman" w:eastAsia="MS Gothic" w:hAnsi="Times New Roman" w:cs="Times New Roman"/>
                <w:lang w:val="en-US" w:eastAsia="zh-CN"/>
              </w:rPr>
            </w:pPr>
            <w:r>
              <w:rPr>
                <w:rFonts w:ascii="Times New Roman" w:eastAsia="MS Gothic" w:hAnsi="Times New Roman" w:cs="Times New Roman"/>
                <w:lang w:val="en-US" w:eastAsia="zh-CN"/>
              </w:rPr>
              <w:t>S</w:t>
            </w:r>
            <w:r w:rsidRPr="004169A9">
              <w:rPr>
                <w:rFonts w:ascii="Times New Roman" w:eastAsia="MS Gothic" w:hAnsi="Times New Roman" w:cs="Times New Roman"/>
                <w:lang w:val="sv-SE" w:eastAsia="zh-CN"/>
              </w:rPr>
              <w:t>pritkompress</w:t>
            </w:r>
          </w:p>
          <w:p w14:paraId="497695DA" w14:textId="77777777" w:rsidR="00157D3F" w:rsidRPr="004169A9" w:rsidRDefault="00B60735" w:rsidP="0012024C">
            <w:pPr>
              <w:numPr>
                <w:ilvl w:val="0"/>
                <w:numId w:val="60"/>
              </w:numPr>
              <w:tabs>
                <w:tab w:val="clear" w:pos="357"/>
                <w:tab w:val="clear" w:pos="567"/>
              </w:tabs>
              <w:spacing w:line="240" w:lineRule="auto"/>
              <w:ind w:left="525" w:hanging="525"/>
              <w:rPr>
                <w:rFonts w:ascii="Times New Roman" w:eastAsia="MS Gothic" w:hAnsi="Times New Roman" w:cs="Times New Roman"/>
                <w:lang w:val="en-US" w:eastAsia="zh-CN"/>
              </w:rPr>
            </w:pPr>
            <w:r w:rsidRPr="004169A9">
              <w:rPr>
                <w:rFonts w:ascii="Times New Roman" w:eastAsia="MS Gothic" w:hAnsi="Times New Roman" w:cs="Times New Roman"/>
                <w:lang w:val="en-US" w:eastAsia="zh-CN"/>
              </w:rPr>
              <w:t>Bomullstuss eller kompress</w:t>
            </w:r>
          </w:p>
          <w:p w14:paraId="655F99F8" w14:textId="77777777" w:rsidR="00157D3F" w:rsidRPr="004169A9" w:rsidRDefault="00B60735" w:rsidP="0012024C">
            <w:pPr>
              <w:numPr>
                <w:ilvl w:val="0"/>
                <w:numId w:val="60"/>
              </w:numPr>
              <w:tabs>
                <w:tab w:val="clear" w:pos="357"/>
                <w:tab w:val="clear" w:pos="567"/>
              </w:tabs>
              <w:spacing w:line="240" w:lineRule="auto"/>
              <w:ind w:left="525" w:hanging="525"/>
              <w:rPr>
                <w:rFonts w:ascii="Times New Roman" w:eastAsia="MS Gothic" w:hAnsi="Times New Roman" w:cs="Times New Roman"/>
                <w:lang w:val="en-US" w:eastAsia="zh-CN"/>
              </w:rPr>
            </w:pPr>
            <w:r w:rsidRPr="004169A9">
              <w:rPr>
                <w:rFonts w:ascii="Times New Roman" w:eastAsia="MS Gothic" w:hAnsi="Times New Roman" w:cs="Times New Roman"/>
                <w:lang w:val="en-US" w:eastAsia="zh-CN"/>
              </w:rPr>
              <w:t>Behållare för riskavfall</w:t>
            </w:r>
          </w:p>
          <w:p w14:paraId="1FA2ADC4" w14:textId="77777777" w:rsidR="00157D3F" w:rsidRDefault="00B60735" w:rsidP="0012024C">
            <w:pPr>
              <w:numPr>
                <w:ilvl w:val="0"/>
                <w:numId w:val="60"/>
              </w:numPr>
              <w:tabs>
                <w:tab w:val="clear" w:pos="357"/>
                <w:tab w:val="clear" w:pos="567"/>
              </w:tabs>
              <w:spacing w:line="240" w:lineRule="auto"/>
              <w:ind w:left="525" w:hanging="525"/>
              <w:rPr>
                <w:rFonts w:ascii="Times New Roman" w:eastAsia="MS Gothic" w:hAnsi="Times New Roman" w:cs="Times New Roman"/>
                <w:lang w:val="en-US" w:eastAsia="zh-CN"/>
              </w:rPr>
            </w:pPr>
            <w:r w:rsidRPr="004169A9">
              <w:rPr>
                <w:rFonts w:ascii="Times New Roman" w:eastAsia="MS Gothic" w:hAnsi="Times New Roman" w:cs="Times New Roman"/>
                <w:lang w:val="en-US" w:eastAsia="zh-CN"/>
              </w:rPr>
              <w:t>Plåster</w:t>
            </w:r>
          </w:p>
          <w:p w14:paraId="3EF0F68B" w14:textId="77777777" w:rsidR="009848E2" w:rsidRPr="004169A9" w:rsidRDefault="009848E2" w:rsidP="009848E2">
            <w:pPr>
              <w:tabs>
                <w:tab w:val="clear" w:pos="567"/>
              </w:tabs>
              <w:spacing w:line="240" w:lineRule="auto"/>
              <w:rPr>
                <w:rFonts w:ascii="Times New Roman" w:eastAsia="MS Gothic" w:hAnsi="Times New Roman" w:cs="Times New Roman"/>
                <w:lang w:val="en-US" w:eastAsia="zh-CN"/>
              </w:rPr>
            </w:pPr>
          </w:p>
        </w:tc>
        <w:tc>
          <w:tcPr>
            <w:tcW w:w="4610" w:type="dxa"/>
          </w:tcPr>
          <w:p w14:paraId="3D2F1122" w14:textId="77777777" w:rsidR="00157D3F" w:rsidRPr="00F64997" w:rsidRDefault="00157D3F" w:rsidP="009848E2">
            <w:pPr>
              <w:tabs>
                <w:tab w:val="clear" w:pos="567"/>
              </w:tabs>
              <w:spacing w:line="240" w:lineRule="auto"/>
              <w:jc w:val="center"/>
              <w:rPr>
                <w:rFonts w:ascii="Times New Roman" w:hAnsi="Times New Roman" w:cs="Times New Roman"/>
                <w:sz w:val="24"/>
                <w:szCs w:val="24"/>
                <w:lang w:val="en-US"/>
              </w:rPr>
            </w:pPr>
          </w:p>
        </w:tc>
      </w:tr>
      <w:tr w:rsidR="00211724" w14:paraId="6928297F" w14:textId="77777777" w:rsidTr="009848E2">
        <w:tc>
          <w:tcPr>
            <w:tcW w:w="4461" w:type="dxa"/>
          </w:tcPr>
          <w:p w14:paraId="0FA53367" w14:textId="77777777" w:rsidR="00157D3F" w:rsidRPr="004169A9" w:rsidRDefault="00B60735" w:rsidP="0012024C">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Steg 3. Packa upp</w:t>
            </w:r>
          </w:p>
          <w:p w14:paraId="4FB1B642" w14:textId="77777777" w:rsidR="00157D3F" w:rsidRPr="004169A9" w:rsidRDefault="00157D3F" w:rsidP="0012024C">
            <w:pPr>
              <w:tabs>
                <w:tab w:val="clear" w:pos="567"/>
              </w:tabs>
              <w:spacing w:line="240" w:lineRule="auto"/>
              <w:rPr>
                <w:rFonts w:ascii="Times New Roman" w:hAnsi="Times New Roman" w:cs="Times New Roman"/>
                <w:bCs/>
                <w:lang w:val="sv-SE"/>
              </w:rPr>
            </w:pPr>
          </w:p>
          <w:p w14:paraId="6FA9D286" w14:textId="77777777" w:rsidR="00157D3F" w:rsidRPr="004169A9"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Öppna plasttråget genom att dra av höljet. Ta ut den förfyllda sprutan genom att ta tag i den på mitten enligt bilden.</w:t>
            </w:r>
          </w:p>
          <w:p w14:paraId="60FE42A2" w14:textId="77777777" w:rsidR="00157D3F" w:rsidRPr="004169A9"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154F26AF" w14:textId="77777777" w:rsidR="00157D3F" w:rsidRPr="004169A9" w:rsidRDefault="00B60735" w:rsidP="0012024C">
            <w:pPr>
              <w:tabs>
                <w:tab w:val="clear" w:pos="567"/>
              </w:tabs>
              <w:spacing w:line="240" w:lineRule="auto"/>
              <w:rPr>
                <w:rFonts w:ascii="Times New Roman" w:hAnsi="Times New Roman" w:cs="Times New Roman"/>
                <w:lang w:val="sv-SE"/>
              </w:rPr>
            </w:pPr>
            <w:r w:rsidRPr="004169A9">
              <w:rPr>
                <w:rFonts w:ascii="Times New Roman" w:hAnsi="Times New Roman" w:cs="Times New Roman"/>
                <w:b/>
                <w:lang w:val="sv-SE"/>
              </w:rPr>
              <w:t xml:space="preserve">Ta inte bort </w:t>
            </w:r>
            <w:r w:rsidRPr="004169A9">
              <w:rPr>
                <w:rFonts w:ascii="Times New Roman" w:hAnsi="Times New Roman" w:cs="Times New Roman"/>
                <w:bCs/>
                <w:lang w:val="sv-SE"/>
              </w:rPr>
              <w:t>nålskyddet förrän du är redo att injicera.</w:t>
            </w:r>
          </w:p>
        </w:tc>
        <w:tc>
          <w:tcPr>
            <w:tcW w:w="4610" w:type="dxa"/>
          </w:tcPr>
          <w:p w14:paraId="188BB549" w14:textId="77777777" w:rsidR="00157D3F" w:rsidRPr="00F64997" w:rsidRDefault="00B60735" w:rsidP="0012024C">
            <w:pPr>
              <w:tabs>
                <w:tab w:val="clear" w:pos="567"/>
              </w:tabs>
              <w:spacing w:line="240" w:lineRule="auto"/>
              <w:jc w:val="center"/>
              <w:rPr>
                <w:rFonts w:ascii="Times New Roman" w:hAnsi="Times New Roman" w:cs="Times New Roman"/>
                <w:lang w:val="en-US"/>
              </w:rPr>
            </w:pPr>
            <w:r w:rsidRPr="00F64997">
              <w:rPr>
                <w:noProof/>
                <w:sz w:val="20"/>
                <w:lang w:val="en-US"/>
              </w:rPr>
              <w:drawing>
                <wp:inline distT="0" distB="0" distL="0" distR="0" wp14:anchorId="7ACD409C" wp14:editId="2F349782">
                  <wp:extent cx="2236047" cy="2171700"/>
                  <wp:effectExtent l="0" t="0" r="0" b="0"/>
                  <wp:docPr id="307815769" name="Picture 3078157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69" name=""/>
                          <pic:cNvPicPr/>
                        </pic:nvPicPr>
                        <pic:blipFill>
                          <a:blip r:embed="rId41"/>
                          <a:stretch>
                            <a:fillRect/>
                          </a:stretch>
                        </pic:blipFill>
                        <pic:spPr>
                          <a:xfrm>
                            <a:off x="0" y="0"/>
                            <a:ext cx="2244274" cy="2179690"/>
                          </a:xfrm>
                          <a:prstGeom prst="rect">
                            <a:avLst/>
                          </a:prstGeom>
                        </pic:spPr>
                      </pic:pic>
                    </a:graphicData>
                  </a:graphic>
                </wp:inline>
              </w:drawing>
            </w:r>
          </w:p>
          <w:p w14:paraId="42B65D5A" w14:textId="77777777" w:rsidR="00157D3F" w:rsidRPr="00F64997" w:rsidRDefault="00157D3F" w:rsidP="0012024C">
            <w:pPr>
              <w:tabs>
                <w:tab w:val="clear" w:pos="567"/>
              </w:tabs>
              <w:spacing w:line="240" w:lineRule="auto"/>
              <w:jc w:val="center"/>
              <w:rPr>
                <w:rFonts w:ascii="Times New Roman" w:hAnsi="Times New Roman" w:cs="Times New Roman"/>
                <w:sz w:val="24"/>
                <w:szCs w:val="24"/>
                <w:lang w:val="en-US"/>
              </w:rPr>
            </w:pPr>
          </w:p>
        </w:tc>
      </w:tr>
      <w:tr w:rsidR="00211724" w14:paraId="602900C8" w14:textId="77777777" w:rsidTr="009848E2">
        <w:tc>
          <w:tcPr>
            <w:tcW w:w="4461" w:type="dxa"/>
          </w:tcPr>
          <w:p w14:paraId="44CCEB3E"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lastRenderedPageBreak/>
              <w:t>Steg 4. Inspektera den förfyllda sprutan</w:t>
            </w:r>
          </w:p>
          <w:p w14:paraId="046977E7"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5D298C3E"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Titta genom</w:t>
            </w:r>
            <w:r w:rsidRPr="00E406E8">
              <w:rPr>
                <w:rFonts w:ascii="Times New Roman" w:eastAsia="MS Mincho" w:hAnsi="Times New Roman" w:cs="Times New Roman"/>
                <w:lang w:val="sv-SE" w:eastAsia="zh-CN"/>
              </w:rPr>
              <w:t xml:space="preserve"> </w:t>
            </w:r>
            <w:r w:rsidRPr="0012024C">
              <w:rPr>
                <w:rFonts w:ascii="Times New Roman" w:eastAsia="MS Mincho" w:hAnsi="Times New Roman" w:cs="Times New Roman"/>
                <w:lang w:val="sv-SE" w:eastAsia="zh-CN"/>
              </w:rPr>
              <w:t>fönstret på den förfyllda sprutan.</w:t>
            </w:r>
            <w:r w:rsidR="00F72FD6">
              <w:rPr>
                <w:rFonts w:ascii="Times New Roman" w:eastAsia="MS Mincho" w:hAnsi="Times New Roman" w:cs="Times New Roman"/>
                <w:lang w:val="sv-SE" w:eastAsia="zh-CN"/>
              </w:rPr>
              <w:t xml:space="preserve"> </w:t>
            </w:r>
            <w:r w:rsidRPr="0012024C">
              <w:rPr>
                <w:rFonts w:ascii="Times New Roman" w:eastAsia="MS Mincho" w:hAnsi="Times New Roman" w:cs="Times New Roman"/>
                <w:lang w:val="sv-SE" w:eastAsia="zh-CN"/>
              </w:rPr>
              <w:t>Vätskan inuti ska vara klar till lätt grumlig</w:t>
            </w:r>
            <w:r w:rsidRPr="00E406E8">
              <w:rPr>
                <w:rFonts w:ascii="Times New Roman" w:eastAsia="MS Mincho" w:hAnsi="Times New Roman" w:cs="Times New Roman"/>
                <w:lang w:val="sv-SE" w:eastAsia="zh-CN"/>
              </w:rPr>
              <w:t xml:space="preserve">. Färgen kan variera från färglös till svagt brungul. Du kan se luftbubblor i vätskan, vilket är normalt. Försök </w:t>
            </w:r>
            <w:r w:rsidRPr="0012024C">
              <w:rPr>
                <w:rFonts w:ascii="Times New Roman" w:eastAsia="MS Mincho" w:hAnsi="Times New Roman" w:cs="Times New Roman"/>
                <w:b/>
                <w:bCs/>
                <w:lang w:val="sv-SE" w:eastAsia="zh-CN"/>
              </w:rPr>
              <w:t xml:space="preserve">inte </w:t>
            </w:r>
            <w:r w:rsidRPr="00E406E8">
              <w:rPr>
                <w:rFonts w:ascii="Times New Roman" w:eastAsia="MS Mincho" w:hAnsi="Times New Roman" w:cs="Times New Roman"/>
                <w:lang w:val="sv-SE" w:eastAsia="zh-CN"/>
              </w:rPr>
              <w:t>ta bort luften.</w:t>
            </w:r>
          </w:p>
          <w:p w14:paraId="1DF610A0"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03E88566" w14:textId="77777777" w:rsidR="00157D3F" w:rsidRPr="0012024C" w:rsidRDefault="00B60735" w:rsidP="0012024C">
            <w:pPr>
              <w:numPr>
                <w:ilvl w:val="0"/>
                <w:numId w:val="61"/>
              </w:numPr>
              <w:tabs>
                <w:tab w:val="clear" w:pos="357"/>
                <w:tab w:val="clear" w:pos="567"/>
              </w:tabs>
              <w:spacing w:line="240" w:lineRule="auto"/>
              <w:ind w:left="525" w:hanging="525"/>
              <w:rPr>
                <w:rFonts w:ascii="Times New Roman" w:hAnsi="Times New Roman" w:cs="Times New Roman"/>
                <w:lang w:val="sv-SE" w:eastAsia="zh-CN"/>
              </w:rPr>
            </w:pPr>
            <w:r w:rsidRPr="0012024C">
              <w:rPr>
                <w:rFonts w:ascii="Times New Roman" w:eastAsia="MS Gothic" w:hAnsi="Times New Roman" w:cs="Times New Roman"/>
                <w:lang w:val="sv-SE" w:eastAsia="zh-CN"/>
              </w:rPr>
              <w:t>Använd</w:t>
            </w:r>
            <w:r w:rsidRPr="0012024C">
              <w:rPr>
                <w:rFonts w:ascii="Times New Roman" w:eastAsia="MS Gothic" w:hAnsi="Times New Roman" w:cs="Times New Roman"/>
                <w:b/>
                <w:bCs/>
                <w:lang w:val="sv-SE" w:eastAsia="zh-CN"/>
              </w:rPr>
              <w:t xml:space="preserve"> inte </w:t>
            </w:r>
            <w:r w:rsidRPr="0012024C">
              <w:rPr>
                <w:rFonts w:ascii="Times New Roman" w:eastAsia="MS Gothic" w:hAnsi="Times New Roman" w:cs="Times New Roman"/>
                <w:lang w:val="sv-SE" w:eastAsia="zh-CN"/>
              </w:rPr>
              <w:t>den förfyllda sprutan</w:t>
            </w:r>
            <w:r w:rsidRPr="00E406E8">
              <w:rPr>
                <w:rFonts w:ascii="Times New Roman" w:eastAsia="MS Gothic" w:hAnsi="Times New Roman" w:cs="Times New Roman"/>
                <w:lang w:val="sv-SE" w:eastAsia="zh-CN"/>
              </w:rPr>
              <w:t xml:space="preserve"> om vätskan innehåller partiklar eller om vätskan ser distinkt grumlig eller distinkt brun ut.</w:t>
            </w:r>
          </w:p>
          <w:p w14:paraId="0A52412C" w14:textId="77777777" w:rsidR="00157D3F" w:rsidRPr="0012024C" w:rsidRDefault="00B60735" w:rsidP="0012024C">
            <w:pPr>
              <w:numPr>
                <w:ilvl w:val="0"/>
                <w:numId w:val="61"/>
              </w:numPr>
              <w:tabs>
                <w:tab w:val="clear" w:pos="357"/>
                <w:tab w:val="clear" w:pos="567"/>
              </w:tabs>
              <w:spacing w:line="240" w:lineRule="auto"/>
              <w:ind w:left="525" w:hanging="525"/>
              <w:rPr>
                <w:rFonts w:ascii="Times New Roman" w:hAnsi="Times New Roman" w:cs="Times New Roman"/>
                <w:lang w:val="sv-SE" w:eastAsia="zh-CN"/>
              </w:rPr>
            </w:pPr>
            <w:r w:rsidRPr="0012024C">
              <w:rPr>
                <w:rFonts w:ascii="Times New Roman" w:eastAsia="MS Gothic" w:hAnsi="Times New Roman" w:cs="Times New Roman"/>
                <w:lang w:val="sv-SE" w:eastAsia="zh-CN"/>
              </w:rPr>
              <w:t xml:space="preserve">Använd </w:t>
            </w:r>
            <w:r w:rsidRPr="0012024C">
              <w:rPr>
                <w:rFonts w:ascii="Times New Roman" w:eastAsia="MS Gothic" w:hAnsi="Times New Roman" w:cs="Times New Roman"/>
                <w:b/>
                <w:bCs/>
                <w:lang w:val="sv-SE" w:eastAsia="zh-CN"/>
              </w:rPr>
              <w:t xml:space="preserve">inte </w:t>
            </w:r>
            <w:r w:rsidRPr="0012024C">
              <w:rPr>
                <w:rFonts w:ascii="Times New Roman" w:eastAsia="MS Gothic" w:hAnsi="Times New Roman" w:cs="Times New Roman"/>
                <w:lang w:val="sv-SE" w:eastAsia="zh-CN"/>
              </w:rPr>
              <w:t>den förfyllda sprutan om den ser skadad u</w:t>
            </w:r>
            <w:r w:rsidRPr="00E406E8">
              <w:rPr>
                <w:rFonts w:ascii="Times New Roman" w:eastAsia="MS Gothic" w:hAnsi="Times New Roman" w:cs="Times New Roman"/>
                <w:lang w:val="sv-SE" w:eastAsia="zh-CN"/>
              </w:rPr>
              <w:t xml:space="preserve">t </w:t>
            </w:r>
            <w:r w:rsidRPr="0012024C">
              <w:rPr>
                <w:rFonts w:ascii="Times New Roman" w:eastAsia="MS Gothic" w:hAnsi="Times New Roman" w:cs="Times New Roman"/>
                <w:lang w:val="sv-SE" w:eastAsia="zh-CN"/>
              </w:rPr>
              <w:t>eller om den har läckt.</w:t>
            </w:r>
          </w:p>
          <w:p w14:paraId="109AE16C" w14:textId="77777777" w:rsidR="00157D3F" w:rsidRPr="0012024C" w:rsidRDefault="00B60735" w:rsidP="0012024C">
            <w:pPr>
              <w:numPr>
                <w:ilvl w:val="0"/>
                <w:numId w:val="61"/>
              </w:numPr>
              <w:tabs>
                <w:tab w:val="clear" w:pos="357"/>
                <w:tab w:val="clear" w:pos="567"/>
              </w:tabs>
              <w:spacing w:line="240" w:lineRule="auto"/>
              <w:ind w:left="525" w:hanging="525"/>
              <w:rPr>
                <w:rFonts w:ascii="Times New Roman" w:hAnsi="Times New Roman" w:cs="Times New Roman"/>
                <w:lang w:val="sv-SE"/>
              </w:rPr>
            </w:pPr>
            <w:r w:rsidRPr="0012024C">
              <w:rPr>
                <w:rFonts w:ascii="Times New Roman" w:eastAsia="MS Gothic" w:hAnsi="Times New Roman" w:cs="Times New Roman"/>
                <w:lang w:val="sv-SE" w:eastAsia="zh-CN"/>
              </w:rPr>
              <w:t xml:space="preserve">Använd </w:t>
            </w:r>
            <w:r w:rsidRPr="0012024C">
              <w:rPr>
                <w:rFonts w:ascii="Times New Roman" w:eastAsia="MS Gothic" w:hAnsi="Times New Roman" w:cs="Times New Roman"/>
                <w:b/>
                <w:bCs/>
                <w:lang w:val="sv-SE" w:eastAsia="zh-CN"/>
              </w:rPr>
              <w:t xml:space="preserve">inte </w:t>
            </w:r>
            <w:r w:rsidRPr="0012024C">
              <w:rPr>
                <w:rFonts w:ascii="Times New Roman" w:eastAsia="MS Gothic" w:hAnsi="Times New Roman" w:cs="Times New Roman"/>
                <w:lang w:val="sv-SE" w:eastAsia="zh-CN"/>
              </w:rPr>
              <w:t xml:space="preserve">den förfyllda sprutan efter utgångsdatum (EXP) som är tryckt </w:t>
            </w:r>
            <w:r w:rsidRPr="00E406E8">
              <w:rPr>
                <w:rFonts w:ascii="Times New Roman" w:eastAsia="MS Gothic" w:hAnsi="Times New Roman" w:cs="Times New Roman"/>
                <w:lang w:val="sv-SE" w:eastAsia="zh-CN"/>
              </w:rPr>
              <w:t xml:space="preserve">på den förfyllda sprutans etikett och </w:t>
            </w:r>
            <w:r>
              <w:rPr>
                <w:rFonts w:ascii="Times New Roman" w:eastAsia="MS Gothic" w:hAnsi="Times New Roman" w:cs="Times New Roman"/>
                <w:lang w:val="sv-SE" w:eastAsia="zh-CN"/>
              </w:rPr>
              <w:t xml:space="preserve">på </w:t>
            </w:r>
            <w:r w:rsidRPr="00E406E8">
              <w:rPr>
                <w:rFonts w:ascii="Times New Roman" w:eastAsia="MS Gothic" w:hAnsi="Times New Roman" w:cs="Times New Roman"/>
                <w:lang w:val="sv-SE" w:eastAsia="zh-CN"/>
              </w:rPr>
              <w:t>förpackning</w:t>
            </w:r>
            <w:r>
              <w:rPr>
                <w:rFonts w:ascii="Times New Roman" w:eastAsia="MS Gothic" w:hAnsi="Times New Roman" w:cs="Times New Roman"/>
                <w:lang w:val="sv-SE" w:eastAsia="zh-CN"/>
              </w:rPr>
              <w:t>en</w:t>
            </w:r>
            <w:r w:rsidRPr="00E406E8">
              <w:rPr>
                <w:rFonts w:ascii="Times New Roman" w:eastAsia="MS Gothic" w:hAnsi="Times New Roman" w:cs="Times New Roman"/>
                <w:lang w:val="sv-SE" w:eastAsia="zh-CN"/>
              </w:rPr>
              <w:t>.</w:t>
            </w:r>
          </w:p>
          <w:p w14:paraId="20C694B3" w14:textId="77777777" w:rsidR="00157D3F" w:rsidRPr="00E406E8" w:rsidRDefault="00157D3F" w:rsidP="0012024C">
            <w:pPr>
              <w:tabs>
                <w:tab w:val="clear" w:pos="567"/>
              </w:tabs>
              <w:spacing w:line="240" w:lineRule="auto"/>
              <w:rPr>
                <w:rFonts w:ascii="Times New Roman" w:hAnsi="Times New Roman" w:cs="Times New Roman"/>
                <w:lang w:val="sv-SE"/>
              </w:rPr>
            </w:pPr>
          </w:p>
          <w:p w14:paraId="7D434DCC" w14:textId="77777777" w:rsidR="00157D3F" w:rsidRPr="0012024C" w:rsidRDefault="00B60735" w:rsidP="0012024C">
            <w:pPr>
              <w:tabs>
                <w:tab w:val="clear" w:pos="567"/>
              </w:tabs>
              <w:spacing w:line="240" w:lineRule="auto"/>
              <w:rPr>
                <w:rFonts w:ascii="Times New Roman" w:hAnsi="Times New Roman" w:cs="Times New Roman"/>
                <w:lang w:val="sv-SE"/>
              </w:rPr>
            </w:pPr>
            <w:r w:rsidRPr="0012024C">
              <w:rPr>
                <w:rFonts w:ascii="Times New Roman" w:hAnsi="Times New Roman" w:cs="Times New Roman"/>
                <w:lang w:val="sv-SE"/>
              </w:rPr>
              <w:t xml:space="preserve">I </w:t>
            </w:r>
            <w:r w:rsidRPr="00E406E8">
              <w:rPr>
                <w:rFonts w:ascii="Times New Roman" w:hAnsi="Times New Roman" w:cs="Times New Roman"/>
                <w:lang w:val="sv-SE"/>
              </w:rPr>
              <w:t>samtliga</w:t>
            </w:r>
            <w:r w:rsidRPr="0012024C">
              <w:rPr>
                <w:rFonts w:ascii="Times New Roman" w:hAnsi="Times New Roman" w:cs="Times New Roman"/>
                <w:lang w:val="sv-SE"/>
              </w:rPr>
              <w:t xml:space="preserve"> dessa fall, kontakta </w:t>
            </w:r>
            <w:r w:rsidRPr="00E406E8">
              <w:rPr>
                <w:rFonts w:ascii="Times New Roman" w:hAnsi="Times New Roman" w:cs="Times New Roman"/>
                <w:lang w:val="sv-SE"/>
              </w:rPr>
              <w:t>din läkare, sjuksköterska eller apotekspersonal.</w:t>
            </w:r>
          </w:p>
        </w:tc>
        <w:tc>
          <w:tcPr>
            <w:tcW w:w="4610" w:type="dxa"/>
          </w:tcPr>
          <w:p w14:paraId="1A0C82D9" w14:textId="77777777" w:rsidR="00157D3F" w:rsidRPr="00ED6566" w:rsidRDefault="00B60735" w:rsidP="0012024C">
            <w:pPr>
              <w:tabs>
                <w:tab w:val="clear" w:pos="567"/>
              </w:tabs>
              <w:spacing w:before="120" w:after="120" w:line="240" w:lineRule="auto"/>
              <w:jc w:val="center"/>
              <w:rPr>
                <w:rFonts w:ascii="Times New Roman" w:hAnsi="Times New Roman" w:cs="Times New Roman"/>
                <w:lang w:val="en-US"/>
              </w:rPr>
            </w:pPr>
            <w:r w:rsidRPr="00E54B9E">
              <w:rPr>
                <w:noProof/>
                <w:sz w:val="20"/>
                <w:lang w:val="en-US"/>
              </w:rPr>
              <mc:AlternateContent>
                <mc:Choice Requires="wps">
                  <w:drawing>
                    <wp:anchor distT="0" distB="0" distL="114300" distR="114300" simplePos="0" relativeHeight="252438528" behindDoc="0" locked="0" layoutInCell="1" allowOverlap="1" wp14:anchorId="0FA5335E" wp14:editId="4FB04828">
                      <wp:simplePos x="0" y="0"/>
                      <wp:positionH relativeFrom="column">
                        <wp:posOffset>1741170</wp:posOffset>
                      </wp:positionH>
                      <wp:positionV relativeFrom="paragraph">
                        <wp:posOffset>1718310</wp:posOffset>
                      </wp:positionV>
                      <wp:extent cx="661035" cy="464820"/>
                      <wp:effectExtent l="0" t="0" r="0" b="0"/>
                      <wp:wrapNone/>
                      <wp:docPr id="307815763" name="Text Box 307815763"/>
                      <wp:cNvGraphicFramePr/>
                      <a:graphic xmlns:a="http://schemas.openxmlformats.org/drawingml/2006/main">
                        <a:graphicData uri="http://schemas.microsoft.com/office/word/2010/wordprocessingShape">
                          <wps:wsp>
                            <wps:cNvSpPr txBox="1"/>
                            <wps:spPr>
                              <a:xfrm>
                                <a:off x="0" y="0"/>
                                <a:ext cx="661035" cy="464820"/>
                              </a:xfrm>
                              <a:prstGeom prst="rect">
                                <a:avLst/>
                              </a:prstGeom>
                              <a:noFill/>
                              <a:ln w="6350">
                                <a:noFill/>
                              </a:ln>
                            </wps:spPr>
                            <wps:txbx>
                              <w:txbxContent>
                                <w:p w14:paraId="0E54D7ED" w14:textId="77777777" w:rsidR="004169A9" w:rsidRDefault="00B60735" w:rsidP="004169A9">
                                  <w:r>
                                    <w:t>Utgångsdatum</w:t>
                                  </w:r>
                                </w:p>
                                <w:p w14:paraId="67EC6767" w14:textId="77777777" w:rsidR="00157D3F" w:rsidRDefault="00157D3F" w:rsidP="00157D3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0FA5335E" id="Text Box 307815763" o:spid="_x0000_s1422" type="#_x0000_t202" style="position:absolute;left:0;text-align:left;margin-left:137.1pt;margin-top:135.3pt;width:52.05pt;height:36.6pt;z-index:25243852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x6PJFAIAACYEAAAOAAAAZHJzL2Uyb0RvYy54bWysU9tuGyEQfa/Uf0C817u+Nll5HbmJXFWK&#10;kkhOlGfMgnclYChg77pf3wGvL0r7VPUFBmaYyzmH+V2nFdkL5xswJR0OckqE4VA1ZlvSt9fVlxtK&#10;fGCmYgqMKOlBeHq3+Pxp3tpCjKAGVQlHMInxRWtLWodgiyzzvBaa+QFYYdApwWkW8Oi2WeVYi9m1&#10;ykZ5PstacJV1wIX3ePtwdNJFyi+l4OFZSi8CUSXF3kJaXVo3cc0Wc1ZsHbN1w/s22D90oVljsOg5&#10;1QMLjOxc80cq3XAHHmQYcNAZSNlwkWbAaYb5h2nWNbMizYLgeHuGyf+/tPxpv7YvjoTuG3RIYASk&#10;tb7weBnn6aTTccdOCfoRwsMZNtEFwvFyNhvm4yklHF2T2eRmlGDNLo+t8+G7AE2iUVKHrCSw2P7R&#10;ByyIoaeQWMvAqlEqMaMMabHAeJqnB2cPvlAGH15ajVboNh1pqpKOb0enQTZQHXA+B0fqveWrBrt4&#10;ZD68MIdc40io3/CMi1SA1aC3KKnB/frbfYxHCtBLSYvaKan/uWNOUKJ+GCTndjiZRLGlw2T6FQEh&#10;7tqzufaYnb4HlOcQf4rlyYzxQZ1M6UC/o8yXsSq6mOFYu6ThZN6Ho6Lxm3CxXKYglJdl4dGsLY+p&#10;I64R49funTnbExGQwSc4qYwVH/g4xvYoH3HsDyjGxFr/caLar88p6vK9F78BAAD//wMAUEsDBBQA&#10;BgAIAAAAIQBLthcT4gAAAAsBAAAPAAAAZHJzL2Rvd25yZXYueG1sTI/BTsMwDIbvSLxDZCRuLKUd&#10;W1WaTlOlCQnBYWMXbm7jtRVNUppsKzw93mncfsuffn/OV5PpxYlG3zmr4HEWgSBbO93ZRsH+Y/OQ&#10;gvABrcbeWVLwQx5Wxe1Njpl2Z7ul0y40gkusz1BBG8KQSenrlgz6mRvI8u7gRoOBx7GResQzl5te&#10;xlG0kAY7yxdaHKhsqf7aHY2C13LzjtsqNulvX768HdbD9/7zSan7u2n9DCLQFK4wXPRZHQp2qtzR&#10;ai96BfFyHjN6CdECBBPJMk1AVBzmSQqyyOX/H4o/AAAA//8DAFBLAQItABQABgAIAAAAIQC2gziS&#10;/gAAAOEBAAATAAAAAAAAAAAAAAAAAAAAAABbQ29udGVudF9UeXBlc10ueG1sUEsBAi0AFAAGAAgA&#10;AAAhADj9If/WAAAAlAEAAAsAAAAAAAAAAAAAAAAALwEAAF9yZWxzLy5yZWxzUEsBAi0AFAAGAAgA&#10;AAAhALbHo8kUAgAAJgQAAA4AAAAAAAAAAAAAAAAALgIAAGRycy9lMm9Eb2MueG1sUEsBAi0AFAAG&#10;AAgAAAAhAEu2FxPiAAAACwEAAA8AAAAAAAAAAAAAAAAAbgQAAGRycy9kb3ducmV2LnhtbFBLBQYA&#10;AAAABAAEAPMAAAB9BQAAAAA=&#10;" filled="f" stroked="f" strokeweight=".5pt">
                      <v:textbox>
                        <w:txbxContent>
                          <w:p w14:paraId="0E54D7ED" w14:textId="77777777" w:rsidR="004169A9" w:rsidRDefault="00B60735" w:rsidP="004169A9">
                            <w:r>
                              <w:t>Utgångsdatum</w:t>
                            </w:r>
                          </w:p>
                          <w:p w14:paraId="67EC6767" w14:textId="77777777" w:rsidR="00157D3F" w:rsidRDefault="00157D3F" w:rsidP="00157D3F"/>
                        </w:txbxContent>
                      </v:textbox>
                    </v:shape>
                  </w:pict>
                </mc:Fallback>
              </mc:AlternateContent>
            </w:r>
            <w:r w:rsidRPr="00E54B9E">
              <w:rPr>
                <w:noProof/>
                <w:sz w:val="20"/>
                <w:lang w:val="en-US"/>
              </w:rPr>
              <mc:AlternateContent>
                <mc:Choice Requires="wps">
                  <w:drawing>
                    <wp:anchor distT="0" distB="0" distL="114300" distR="114300" simplePos="0" relativeHeight="252436480" behindDoc="0" locked="0" layoutInCell="1" allowOverlap="1" wp14:anchorId="38CD0A69" wp14:editId="2D153CDB">
                      <wp:simplePos x="0" y="0"/>
                      <wp:positionH relativeFrom="column">
                        <wp:posOffset>1735099</wp:posOffset>
                      </wp:positionH>
                      <wp:positionV relativeFrom="paragraph">
                        <wp:posOffset>1135961</wp:posOffset>
                      </wp:positionV>
                      <wp:extent cx="731520" cy="414997"/>
                      <wp:effectExtent l="0" t="0" r="0" b="4445"/>
                      <wp:wrapNone/>
                      <wp:docPr id="307815762" name="Text Box 307815762"/>
                      <wp:cNvGraphicFramePr/>
                      <a:graphic xmlns:a="http://schemas.openxmlformats.org/drawingml/2006/main">
                        <a:graphicData uri="http://schemas.microsoft.com/office/word/2010/wordprocessingShape">
                          <wps:wsp>
                            <wps:cNvSpPr txBox="1"/>
                            <wps:spPr>
                              <a:xfrm>
                                <a:off x="0" y="0"/>
                                <a:ext cx="731520" cy="414997"/>
                              </a:xfrm>
                              <a:prstGeom prst="rect">
                                <a:avLst/>
                              </a:prstGeom>
                              <a:noFill/>
                              <a:ln w="6350">
                                <a:noFill/>
                              </a:ln>
                            </wps:spPr>
                            <wps:txbx>
                              <w:txbxContent>
                                <w:p w14:paraId="0655C8EB" w14:textId="77777777" w:rsidR="00157D3F" w:rsidRDefault="00B60735" w:rsidP="00157D3F">
                                  <w:r>
                                    <w:t>Fönster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38CD0A69" id="Text Box 307815762" o:spid="_x0000_s1423" type="#_x0000_t202" style="position:absolute;left:0;text-align:left;margin-left:136.6pt;margin-top:89.45pt;width:57.6pt;height:32.7pt;z-index:25243648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YgqvFAIAACYEAAAOAAAAZHJzL2Uyb0RvYy54bWysU8lu2zAQvRfoPxC817K8xLFgOXATuChg&#10;JAGcImeaIi0BFIclaUvu13dIyQvSnopeqBnOaJb3HhcPba3IUVhXgc5pOhhSIjSHotL7nP54W3+5&#10;p8R5pgumQIucnoSjD8vPnxaNycQISlCFsASLaJc1Jqel9yZLEsdLUTM3ACM0BiXYmnl07T4pLGuw&#10;eq2S0XB4lzRgC2OBC+fw9qkL0mWsL6Xg/kVKJzxROcXZfDxtPHfhTJYLlu0tM2XF+zHYP0xRs0pj&#10;00upJ+YZOdjqj1J1xS04kH7AoU5AyoqLuANukw4/bLMtmRFxFwTHmQtM7v+V5c/HrXm1xLdfoUUC&#10;AyCNcZnDy7BPK20dvjgpwThCeLrAJlpPOF7Oxul0hBGOoUk6mc9noUpy/dlY578JqEkwcmqRlQgW&#10;O26c71LPKaGXhnWlVGRGadLk9G48HcYfLhEsrjT2uI4aLN/uWlIVOR3Px+dFdlCccD8LHfXO8HWF&#10;U2yY86/MItc4OOrXv+AhFWA36C1KSrC//nYf8pECjFLSoHZy6n4emBWUqO8ayZmnk0kQW3Qm01kA&#10;x95GdrcRfagfAeWZ4ksxPJoh36uzKS3U7yjzVeiKIaY59s6pP5uPvlM0PhMuVquYhPIyzG/01vBQ&#10;OuAaMH5r35k1PREeGXyGs8pY9oGPLrdHucOxd1CMkeD+4QS13/ox6/q8l78BAAD//wMAUEsDBBQA&#10;BgAIAAAAIQCbE4Z24gAAAAsBAAAPAAAAZHJzL2Rvd25yZXYueG1sTI/LTsMwEEX3SPyDNUjsqEMS&#10;qAlxqipShYRg0dINOyeeJhF+hNhtA1/PsILl6Fzde6ZczdawE05h8E7C7SIBhq71enCdhP3b5kYA&#10;C1E5rYx3KOELA6yqy4tSFdqf3RZPu9gxKnGhUBL6GMeC89D2aFVY+BEdsYOfrIp0Th3XkzpTuTU8&#10;TZJ7btXgaKFXI9Y9th+7o5XwXG9e1bZJrfg29dPLYT1+7t/vpLy+mtePwCLO8S8Mv/qkDhU5Nf7o&#10;dGBGQrrMUooSWIoHYJTIhMiBNYTyPANelfz/D9UPAAAA//8DAFBLAQItABQABgAIAAAAIQC2gziS&#10;/gAAAOEBAAATAAAAAAAAAAAAAAAAAAAAAABbQ29udGVudF9UeXBlc10ueG1sUEsBAi0AFAAGAAgA&#10;AAAhADj9If/WAAAAlAEAAAsAAAAAAAAAAAAAAAAALwEAAF9yZWxzLy5yZWxzUEsBAi0AFAAGAAgA&#10;AAAhACJiCq8UAgAAJgQAAA4AAAAAAAAAAAAAAAAALgIAAGRycy9lMm9Eb2MueG1sUEsBAi0AFAAG&#10;AAgAAAAhAJsThnbiAAAACwEAAA8AAAAAAAAAAAAAAAAAbgQAAGRycy9kb3ducmV2LnhtbFBLBQYA&#10;AAAABAAEAPMAAAB9BQAAAAA=&#10;" filled="f" stroked="f" strokeweight=".5pt">
                      <v:textbox>
                        <w:txbxContent>
                          <w:p w14:paraId="0655C8EB" w14:textId="77777777" w:rsidR="00157D3F" w:rsidRDefault="00B60735" w:rsidP="00157D3F">
                            <w:r>
                              <w:t>Fönster</w:t>
                            </w:r>
                          </w:p>
                        </w:txbxContent>
                      </v:textbox>
                    </v:shape>
                  </w:pict>
                </mc:Fallback>
              </mc:AlternateContent>
            </w:r>
            <w:r w:rsidRPr="00E54B9E">
              <w:rPr>
                <w:noProof/>
                <w:sz w:val="20"/>
                <w:lang w:val="en-US"/>
              </w:rPr>
              <w:drawing>
                <wp:inline distT="0" distB="0" distL="0" distR="0" wp14:anchorId="22CC67D1" wp14:editId="16B770A1">
                  <wp:extent cx="2326457" cy="3713871"/>
                  <wp:effectExtent l="0" t="0" r="0" b="1270"/>
                  <wp:docPr id="307815775" name="Picture 307815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75" name=""/>
                          <pic:cNvPicPr/>
                        </pic:nvPicPr>
                        <pic:blipFill>
                          <a:blip r:embed="rId42"/>
                          <a:stretch>
                            <a:fillRect/>
                          </a:stretch>
                        </pic:blipFill>
                        <pic:spPr>
                          <a:xfrm>
                            <a:off x="0" y="0"/>
                            <a:ext cx="2334111" cy="3726090"/>
                          </a:xfrm>
                          <a:prstGeom prst="rect">
                            <a:avLst/>
                          </a:prstGeom>
                        </pic:spPr>
                      </pic:pic>
                    </a:graphicData>
                  </a:graphic>
                </wp:inline>
              </w:drawing>
            </w:r>
          </w:p>
          <w:p w14:paraId="6D047C7F" w14:textId="77777777" w:rsidR="00157D3F" w:rsidRPr="00E54B9E" w:rsidRDefault="00157D3F" w:rsidP="0012024C">
            <w:pPr>
              <w:tabs>
                <w:tab w:val="clear" w:pos="567"/>
              </w:tabs>
              <w:spacing w:before="120" w:after="120" w:line="240" w:lineRule="auto"/>
              <w:jc w:val="center"/>
              <w:rPr>
                <w:sz w:val="24"/>
                <w:szCs w:val="24"/>
                <w:lang w:val="en-US"/>
              </w:rPr>
            </w:pPr>
          </w:p>
        </w:tc>
      </w:tr>
      <w:tr w:rsidR="00211724" w14:paraId="60D111F1" w14:textId="77777777" w:rsidTr="009848E2">
        <w:tc>
          <w:tcPr>
            <w:tcW w:w="4461" w:type="dxa"/>
          </w:tcPr>
          <w:p w14:paraId="200FE12F"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5. Välj injektionsställe</w:t>
            </w:r>
          </w:p>
          <w:p w14:paraId="1C3E8A77"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2652A829"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 xml:space="preserve">Du ska injicera på framsidan av låren eller nedre delen av buken, men inte </w:t>
            </w:r>
            <w:r w:rsidRPr="00E406E8">
              <w:rPr>
                <w:rFonts w:ascii="Times New Roman" w:eastAsia="MS Mincho" w:hAnsi="Times New Roman" w:cs="Times New Roman"/>
                <w:lang w:val="sv-SE" w:eastAsia="zh-CN"/>
              </w:rPr>
              <w:t xml:space="preserve">i </w:t>
            </w:r>
            <w:r w:rsidRPr="0012024C">
              <w:rPr>
                <w:rFonts w:ascii="Times New Roman" w:eastAsia="MS Mincho" w:hAnsi="Times New Roman" w:cs="Times New Roman"/>
                <w:lang w:val="sv-SE" w:eastAsia="zh-CN"/>
              </w:rPr>
              <w:t>området 5</w:t>
            </w:r>
            <w:r w:rsidR="004169A9">
              <w:rPr>
                <w:rFonts w:ascii="Times New Roman" w:eastAsia="MS Mincho" w:hAnsi="Times New Roman" w:cs="Times New Roman"/>
                <w:lang w:val="sv-SE" w:eastAsia="zh-CN"/>
              </w:rPr>
              <w:t> </w:t>
            </w:r>
            <w:r w:rsidRPr="0012024C">
              <w:rPr>
                <w:rFonts w:ascii="Times New Roman" w:eastAsia="MS Mincho" w:hAnsi="Times New Roman" w:cs="Times New Roman"/>
                <w:lang w:val="sv-SE" w:eastAsia="zh-CN"/>
              </w:rPr>
              <w:t>cm runt naveln.</w:t>
            </w:r>
          </w:p>
          <w:p w14:paraId="4C09F7D3"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357525B5"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Injicera</w:t>
            </w:r>
            <w:r w:rsidRPr="0012024C">
              <w:rPr>
                <w:rFonts w:ascii="Times New Roman" w:eastAsia="MS Mincho" w:hAnsi="Times New Roman" w:cs="Times New Roman"/>
                <w:b/>
                <w:bCs/>
                <w:lang w:val="sv-SE" w:eastAsia="zh-CN"/>
              </w:rPr>
              <w:t xml:space="preserve"> inte</w:t>
            </w:r>
            <w:r w:rsidRPr="0012024C">
              <w:rPr>
                <w:rFonts w:ascii="Times New Roman" w:eastAsia="MS Mincho" w:hAnsi="Times New Roman" w:cs="Times New Roman"/>
                <w:lang w:val="sv-SE" w:eastAsia="zh-CN"/>
              </w:rPr>
              <w:t xml:space="preserve"> där huden är </w:t>
            </w:r>
            <w:r w:rsidRPr="00E406E8">
              <w:rPr>
                <w:rFonts w:ascii="Times New Roman" w:eastAsia="MS Mincho" w:hAnsi="Times New Roman" w:cs="Times New Roman"/>
                <w:lang w:val="sv-SE" w:eastAsia="zh-CN"/>
              </w:rPr>
              <w:t>öm, har blåmärken, är röd, fjällig eller hård eller på områden med ärr eller bristningar.</w:t>
            </w:r>
          </w:p>
          <w:p w14:paraId="6A34523D"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7443E4EB" w14:textId="77777777" w:rsidR="00157D3F" w:rsidRPr="0012024C" w:rsidRDefault="00B60735" w:rsidP="004169A9">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 xml:space="preserve">Obs: Om du behöver mer än en förfylld spruta </w:t>
            </w:r>
            <w:r w:rsidRPr="00E406E8">
              <w:rPr>
                <w:rFonts w:ascii="Times New Roman" w:eastAsia="MS Mincho" w:hAnsi="Times New Roman" w:cs="Times New Roman"/>
                <w:lang w:val="sv-SE" w:eastAsia="zh-CN"/>
              </w:rPr>
              <w:t>för att få fullständig dos, se till att injektionerna är minst 2 cm från varandra.</w:t>
            </w:r>
          </w:p>
        </w:tc>
        <w:tc>
          <w:tcPr>
            <w:tcW w:w="4610" w:type="dxa"/>
          </w:tcPr>
          <w:p w14:paraId="6BB207C0" w14:textId="77777777" w:rsidR="00157D3F" w:rsidRPr="00ED6566" w:rsidRDefault="00B60735" w:rsidP="0012024C">
            <w:pPr>
              <w:tabs>
                <w:tab w:val="clear" w:pos="567"/>
              </w:tabs>
              <w:spacing w:before="120" w:after="120" w:line="240" w:lineRule="auto"/>
              <w:jc w:val="center"/>
              <w:rPr>
                <w:rFonts w:ascii="Times New Roman" w:hAnsi="Times New Roman" w:cs="Times New Roman"/>
                <w:lang w:val="en-US"/>
              </w:rPr>
            </w:pPr>
            <w:r w:rsidRPr="00E54B9E">
              <w:rPr>
                <w:noProof/>
                <w:sz w:val="20"/>
                <w:lang w:val="en-US"/>
              </w:rPr>
              <w:drawing>
                <wp:inline distT="0" distB="0" distL="0" distR="0" wp14:anchorId="166890B4" wp14:editId="4484166B">
                  <wp:extent cx="2330450" cy="2364471"/>
                  <wp:effectExtent l="0" t="0" r="0" b="0"/>
                  <wp:docPr id="307815798" name="Picture 3078157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98" name=""/>
                          <pic:cNvPicPr/>
                        </pic:nvPicPr>
                        <pic:blipFill>
                          <a:blip r:embed="rId43"/>
                          <a:stretch>
                            <a:fillRect/>
                          </a:stretch>
                        </pic:blipFill>
                        <pic:spPr>
                          <a:xfrm>
                            <a:off x="0" y="0"/>
                            <a:ext cx="2336926" cy="2371042"/>
                          </a:xfrm>
                          <a:prstGeom prst="rect">
                            <a:avLst/>
                          </a:prstGeom>
                        </pic:spPr>
                      </pic:pic>
                    </a:graphicData>
                  </a:graphic>
                </wp:inline>
              </w:drawing>
            </w:r>
          </w:p>
          <w:p w14:paraId="27E03EAC" w14:textId="77777777" w:rsidR="00157D3F" w:rsidRPr="00E54B9E" w:rsidRDefault="00157D3F" w:rsidP="0012024C">
            <w:pPr>
              <w:tabs>
                <w:tab w:val="clear" w:pos="567"/>
              </w:tabs>
              <w:spacing w:before="120" w:after="120" w:line="240" w:lineRule="auto"/>
              <w:jc w:val="center"/>
              <w:rPr>
                <w:sz w:val="24"/>
                <w:szCs w:val="24"/>
                <w:lang w:val="en-US"/>
              </w:rPr>
            </w:pPr>
          </w:p>
        </w:tc>
      </w:tr>
      <w:tr w:rsidR="00211724" w14:paraId="19879C12" w14:textId="77777777" w:rsidTr="009848E2">
        <w:tc>
          <w:tcPr>
            <w:tcW w:w="4461" w:type="dxa"/>
          </w:tcPr>
          <w:p w14:paraId="4FAA3300" w14:textId="77777777" w:rsidR="00157D3F" w:rsidRPr="0012024C" w:rsidRDefault="00B60735" w:rsidP="004169A9">
            <w:pPr>
              <w:tabs>
                <w:tab w:val="clear" w:pos="567"/>
              </w:tabs>
              <w:spacing w:line="240" w:lineRule="auto"/>
              <w:rPr>
                <w:rFonts w:ascii="Times New Roman" w:hAnsi="Times New Roman" w:cs="Times New Roman"/>
                <w:lang w:val="sv-SE"/>
              </w:rPr>
            </w:pPr>
            <w:r w:rsidRPr="0012024C">
              <w:rPr>
                <w:rFonts w:ascii="Times New Roman" w:hAnsi="Times New Roman" w:cs="Times New Roman"/>
                <w:lang w:val="sv-SE"/>
              </w:rPr>
              <w:t>Om d</w:t>
            </w:r>
            <w:r w:rsidRPr="00E406E8">
              <w:rPr>
                <w:rFonts w:ascii="Times New Roman" w:hAnsi="Times New Roman" w:cs="Times New Roman"/>
                <w:lang w:val="sv-SE"/>
              </w:rPr>
              <w:t>in</w:t>
            </w:r>
            <w:r w:rsidRPr="0012024C">
              <w:rPr>
                <w:rFonts w:ascii="Times New Roman" w:hAnsi="Times New Roman" w:cs="Times New Roman"/>
                <w:lang w:val="sv-SE"/>
              </w:rPr>
              <w:t xml:space="preserve"> vårdnadsgivare, läkare eller sjuksköterska</w:t>
            </w:r>
            <w:r w:rsidRPr="00E406E8">
              <w:rPr>
                <w:rFonts w:ascii="Times New Roman" w:hAnsi="Times New Roman" w:cs="Times New Roman"/>
                <w:lang w:val="sv-SE"/>
              </w:rPr>
              <w:t xml:space="preserve"> ger injektionen kan de också injicera i yttre sidan av överarmen.</w:t>
            </w:r>
          </w:p>
        </w:tc>
        <w:tc>
          <w:tcPr>
            <w:tcW w:w="4610" w:type="dxa"/>
          </w:tcPr>
          <w:p w14:paraId="4F7368C8" w14:textId="77777777" w:rsidR="00157D3F" w:rsidRPr="00E54B9E" w:rsidRDefault="00B60735" w:rsidP="0012024C">
            <w:pPr>
              <w:tabs>
                <w:tab w:val="clear" w:pos="567"/>
              </w:tabs>
              <w:spacing w:before="120" w:after="120" w:line="240" w:lineRule="auto"/>
              <w:jc w:val="center"/>
              <w:rPr>
                <w:sz w:val="24"/>
                <w:szCs w:val="24"/>
                <w:lang w:val="en-US"/>
              </w:rPr>
            </w:pPr>
            <w:r w:rsidRPr="00E54B9E">
              <w:rPr>
                <w:noProof/>
                <w:sz w:val="20"/>
                <w:lang w:val="en-US"/>
              </w:rPr>
              <w:drawing>
                <wp:inline distT="0" distB="0" distL="0" distR="0" wp14:anchorId="1A5CD639" wp14:editId="769309E4">
                  <wp:extent cx="1800225" cy="1609725"/>
                  <wp:effectExtent l="0" t="0" r="9525" b="9525"/>
                  <wp:docPr id="307815799" name="Picture 3078157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799" name=""/>
                          <pic:cNvPicPr/>
                        </pic:nvPicPr>
                        <pic:blipFill>
                          <a:blip r:embed="rId44"/>
                          <a:stretch>
                            <a:fillRect/>
                          </a:stretch>
                        </pic:blipFill>
                        <pic:spPr>
                          <a:xfrm>
                            <a:off x="0" y="0"/>
                            <a:ext cx="1800225" cy="1609725"/>
                          </a:xfrm>
                          <a:prstGeom prst="rect">
                            <a:avLst/>
                          </a:prstGeom>
                        </pic:spPr>
                      </pic:pic>
                    </a:graphicData>
                  </a:graphic>
                </wp:inline>
              </w:drawing>
            </w:r>
          </w:p>
        </w:tc>
      </w:tr>
    </w:tbl>
    <w:p w14:paraId="027B2919" w14:textId="77777777" w:rsidR="009848E2" w:rsidRPr="001041AD" w:rsidRDefault="009848E2" w:rsidP="009848E2">
      <w:pPr>
        <w:widowControl w:val="0"/>
        <w:tabs>
          <w:tab w:val="clear" w:pos="567"/>
        </w:tabs>
        <w:spacing w:line="240" w:lineRule="auto"/>
        <w:rPr>
          <w:rFonts w:eastAsia="MS Mincho"/>
          <w:bCs/>
          <w:lang w:eastAsia="zh-CN"/>
        </w:rPr>
      </w:pPr>
    </w:p>
    <w:p w14:paraId="49E44D4B" w14:textId="77777777" w:rsidR="00157D3F" w:rsidRDefault="00B60735" w:rsidP="00157D3F">
      <w:pPr>
        <w:keepNext/>
        <w:keepLines/>
        <w:tabs>
          <w:tab w:val="clear" w:pos="567"/>
        </w:tabs>
        <w:spacing w:line="240" w:lineRule="auto"/>
        <w:rPr>
          <w:rFonts w:eastAsia="MS Mincho"/>
          <w:b/>
          <w:lang w:val="en-US" w:eastAsia="zh-CN"/>
        </w:rPr>
      </w:pPr>
      <w:r>
        <w:rPr>
          <w:rFonts w:eastAsia="MS Mincho"/>
          <w:b/>
          <w:lang w:val="en-US" w:eastAsia="zh-CN"/>
        </w:rPr>
        <w:lastRenderedPageBreak/>
        <w:t>Injicera</w:t>
      </w:r>
      <w:r w:rsidRPr="004968A3">
        <w:rPr>
          <w:rFonts w:eastAsia="MS Mincho"/>
          <w:b/>
          <w:lang w:val="en-US" w:eastAsia="zh-CN"/>
        </w:rPr>
        <w:t xml:space="preserve"> Xolair</w:t>
      </w:r>
    </w:p>
    <w:p w14:paraId="56760C57" w14:textId="77777777" w:rsidR="00157D3F" w:rsidRPr="001041AD" w:rsidRDefault="00157D3F" w:rsidP="00157D3F">
      <w:pPr>
        <w:keepNext/>
        <w:keepLines/>
        <w:tabs>
          <w:tab w:val="clear" w:pos="567"/>
        </w:tabs>
        <w:spacing w:line="240" w:lineRule="auto"/>
        <w:rPr>
          <w:rFonts w:eastAsia="MS Mincho"/>
          <w:bCs/>
          <w:lang w:eastAsia="zh-CN"/>
        </w:rPr>
      </w:pPr>
    </w:p>
    <w:tbl>
      <w:tblPr>
        <w:tblStyle w:val="TableGrid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57"/>
        <w:gridCol w:w="4614"/>
      </w:tblGrid>
      <w:tr w:rsidR="00211724" w:rsidRPr="00410B74" w14:paraId="0DE0C114" w14:textId="77777777" w:rsidTr="0012024C">
        <w:tc>
          <w:tcPr>
            <w:tcW w:w="4675" w:type="dxa"/>
          </w:tcPr>
          <w:p w14:paraId="09C44B23"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6. Rengör injektionsstället</w:t>
            </w:r>
          </w:p>
          <w:p w14:paraId="4A8335E9"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26B80E54"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Rengör händerna.</w:t>
            </w:r>
          </w:p>
          <w:p w14:paraId="7E0A6874"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70563654"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 xml:space="preserve">Rengör det valda injektionsstället med en spritkompress. </w:t>
            </w:r>
            <w:r w:rsidRPr="00E406E8">
              <w:rPr>
                <w:rFonts w:ascii="Times New Roman" w:eastAsia="MS Mincho" w:hAnsi="Times New Roman" w:cs="Times New Roman"/>
                <w:lang w:val="sv-SE" w:eastAsia="zh-CN"/>
              </w:rPr>
              <w:t xml:space="preserve">Låt det torka innan </w:t>
            </w:r>
            <w:r>
              <w:rPr>
                <w:rFonts w:ascii="Times New Roman" w:eastAsia="MS Mincho" w:hAnsi="Times New Roman" w:cs="Times New Roman"/>
                <w:lang w:val="sv-SE" w:eastAsia="zh-CN"/>
              </w:rPr>
              <w:t>d</w:t>
            </w:r>
            <w:r w:rsidRPr="00E406E8">
              <w:rPr>
                <w:rFonts w:ascii="Times New Roman" w:eastAsia="MS Mincho" w:hAnsi="Times New Roman" w:cs="Times New Roman"/>
                <w:lang w:val="sv-SE" w:eastAsia="zh-CN"/>
              </w:rPr>
              <w:t>u injicerar</w:t>
            </w:r>
            <w:r w:rsidRPr="0012024C">
              <w:rPr>
                <w:rFonts w:ascii="Times New Roman" w:eastAsia="MS Mincho" w:hAnsi="Times New Roman" w:cs="Times New Roman"/>
                <w:lang w:val="sv-SE" w:eastAsia="zh-CN"/>
              </w:rPr>
              <w:t>.</w:t>
            </w:r>
          </w:p>
          <w:p w14:paraId="366F2F06"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626BD26B" w14:textId="77777777" w:rsidR="00157D3F" w:rsidRDefault="00B60735" w:rsidP="0012024C">
            <w:pPr>
              <w:tabs>
                <w:tab w:val="clear" w:pos="567"/>
              </w:tabs>
              <w:spacing w:line="240" w:lineRule="auto"/>
              <w:rPr>
                <w:rFonts w:ascii="Times New Roman" w:hAnsi="Times New Roman" w:cs="Times New Roman"/>
                <w:bCs/>
                <w:lang w:val="sv-SE"/>
              </w:rPr>
            </w:pPr>
            <w:r w:rsidRPr="0012024C">
              <w:rPr>
                <w:rFonts w:ascii="Times New Roman" w:hAnsi="Times New Roman" w:cs="Times New Roman"/>
                <w:bCs/>
                <w:lang w:val="sv-SE"/>
              </w:rPr>
              <w:t>Rör</w:t>
            </w:r>
            <w:r w:rsidRPr="0012024C">
              <w:rPr>
                <w:rFonts w:ascii="Times New Roman" w:hAnsi="Times New Roman" w:cs="Times New Roman"/>
                <w:b/>
                <w:lang w:val="sv-SE"/>
              </w:rPr>
              <w:t xml:space="preserve"> inte </w:t>
            </w:r>
            <w:r w:rsidRPr="0012024C">
              <w:rPr>
                <w:rFonts w:ascii="Times New Roman" w:hAnsi="Times New Roman" w:cs="Times New Roman"/>
                <w:bCs/>
                <w:lang w:val="sv-SE"/>
              </w:rPr>
              <w:t xml:space="preserve">eller blås </w:t>
            </w:r>
            <w:r w:rsidRPr="0012024C">
              <w:rPr>
                <w:rFonts w:ascii="Times New Roman" w:hAnsi="Times New Roman" w:cs="Times New Roman"/>
                <w:b/>
                <w:lang w:val="sv-SE"/>
              </w:rPr>
              <w:t>inte</w:t>
            </w:r>
            <w:r w:rsidRPr="0012024C">
              <w:rPr>
                <w:rFonts w:ascii="Times New Roman" w:hAnsi="Times New Roman" w:cs="Times New Roman"/>
                <w:bCs/>
                <w:lang w:val="sv-SE"/>
              </w:rPr>
              <w:t xml:space="preserve"> på den rengjorda huden innan ju injicerar.</w:t>
            </w:r>
          </w:p>
          <w:p w14:paraId="5D743985" w14:textId="77777777" w:rsidR="009848E2" w:rsidRPr="0012024C" w:rsidRDefault="009848E2" w:rsidP="0012024C">
            <w:pPr>
              <w:tabs>
                <w:tab w:val="clear" w:pos="567"/>
              </w:tabs>
              <w:spacing w:line="240" w:lineRule="auto"/>
              <w:rPr>
                <w:rFonts w:ascii="Times New Roman" w:hAnsi="Times New Roman" w:cs="Times New Roman"/>
                <w:lang w:val="sv-SE"/>
              </w:rPr>
            </w:pPr>
          </w:p>
        </w:tc>
        <w:tc>
          <w:tcPr>
            <w:tcW w:w="4675" w:type="dxa"/>
          </w:tcPr>
          <w:p w14:paraId="4ECF9DAC" w14:textId="77777777" w:rsidR="00157D3F" w:rsidRPr="00953657" w:rsidRDefault="00157D3F" w:rsidP="009848E2">
            <w:pPr>
              <w:tabs>
                <w:tab w:val="clear" w:pos="567"/>
              </w:tabs>
              <w:spacing w:line="240" w:lineRule="auto"/>
              <w:jc w:val="center"/>
              <w:rPr>
                <w:sz w:val="24"/>
                <w:szCs w:val="24"/>
                <w:lang w:val="sv-SE"/>
              </w:rPr>
            </w:pPr>
          </w:p>
        </w:tc>
      </w:tr>
      <w:tr w:rsidR="00211724" w14:paraId="3FF91DD1" w14:textId="77777777" w:rsidTr="0012024C">
        <w:tc>
          <w:tcPr>
            <w:tcW w:w="4675" w:type="dxa"/>
          </w:tcPr>
          <w:p w14:paraId="025BDDD5"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7. Ta bort nålskyddet</w:t>
            </w:r>
          </w:p>
          <w:p w14:paraId="1959E562"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28C1B281"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 xml:space="preserve">Dra </w:t>
            </w:r>
            <w:r w:rsidRPr="00E406E8">
              <w:rPr>
                <w:rFonts w:ascii="Times New Roman" w:eastAsia="MS Mincho" w:hAnsi="Times New Roman" w:cs="Times New Roman"/>
                <w:lang w:val="sv-SE" w:eastAsia="zh-CN"/>
              </w:rPr>
              <w:t xml:space="preserve">stadigt </w:t>
            </w:r>
            <w:r w:rsidRPr="0012024C">
              <w:rPr>
                <w:rFonts w:ascii="Times New Roman" w:eastAsia="MS Mincho" w:hAnsi="Times New Roman" w:cs="Times New Roman"/>
                <w:lang w:val="sv-SE" w:eastAsia="zh-CN"/>
              </w:rPr>
              <w:t xml:space="preserve">rakt </w:t>
            </w:r>
            <w:r w:rsidRPr="00E406E8">
              <w:rPr>
                <w:rFonts w:ascii="Times New Roman" w:eastAsia="MS Mincho" w:hAnsi="Times New Roman" w:cs="Times New Roman"/>
                <w:lang w:val="sv-SE" w:eastAsia="zh-CN"/>
              </w:rPr>
              <w:t xml:space="preserve">ut </w:t>
            </w:r>
            <w:r w:rsidRPr="0012024C">
              <w:rPr>
                <w:rFonts w:ascii="Times New Roman" w:eastAsia="MS Mincho" w:hAnsi="Times New Roman" w:cs="Times New Roman"/>
                <w:lang w:val="sv-SE" w:eastAsia="zh-CN"/>
              </w:rPr>
              <w:t>för att ta bort nålskyddet</w:t>
            </w:r>
            <w:r w:rsidRPr="00E406E8">
              <w:rPr>
                <w:rFonts w:ascii="Times New Roman" w:eastAsia="MS Mincho" w:hAnsi="Times New Roman" w:cs="Times New Roman"/>
                <w:lang w:val="sv-SE" w:eastAsia="zh-CN"/>
              </w:rPr>
              <w:t xml:space="preserve"> från den förfyllda sprutan. Du kan se en droppe</w:t>
            </w:r>
            <w:r w:rsidRPr="0012024C">
              <w:rPr>
                <w:rFonts w:ascii="Times New Roman" w:eastAsia="MS Mincho" w:hAnsi="Times New Roman" w:cs="Times New Roman"/>
                <w:lang w:val="sv-SE" w:eastAsia="zh-CN"/>
              </w:rPr>
              <w:t xml:space="preserve"> vä</w:t>
            </w:r>
            <w:r w:rsidRPr="00E406E8">
              <w:rPr>
                <w:rFonts w:ascii="Times New Roman" w:eastAsia="MS Mincho" w:hAnsi="Times New Roman" w:cs="Times New Roman"/>
                <w:lang w:val="sv-SE" w:eastAsia="zh-CN"/>
              </w:rPr>
              <w:t>t</w:t>
            </w:r>
            <w:r w:rsidRPr="0012024C">
              <w:rPr>
                <w:rFonts w:ascii="Times New Roman" w:eastAsia="MS Mincho" w:hAnsi="Times New Roman" w:cs="Times New Roman"/>
                <w:lang w:val="sv-SE" w:eastAsia="zh-CN"/>
              </w:rPr>
              <w:t xml:space="preserve">ska i </w:t>
            </w:r>
            <w:r w:rsidRPr="00E406E8">
              <w:rPr>
                <w:rFonts w:ascii="Times New Roman" w:eastAsia="MS Mincho" w:hAnsi="Times New Roman" w:cs="Times New Roman"/>
                <w:lang w:val="sv-SE" w:eastAsia="zh-CN"/>
              </w:rPr>
              <w:t>änden</w:t>
            </w:r>
            <w:r w:rsidRPr="0012024C">
              <w:rPr>
                <w:rFonts w:ascii="Times New Roman" w:eastAsia="MS Mincho" w:hAnsi="Times New Roman" w:cs="Times New Roman"/>
                <w:lang w:val="sv-SE" w:eastAsia="zh-CN"/>
              </w:rPr>
              <w:t xml:space="preserve"> av nålen. Det är normalt.</w:t>
            </w:r>
          </w:p>
          <w:p w14:paraId="29E9B770"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062EFC7D" w14:textId="77777777" w:rsidR="00157D3F" w:rsidRPr="0012024C" w:rsidRDefault="00B60735" w:rsidP="0012024C">
            <w:pPr>
              <w:keepLines/>
              <w:tabs>
                <w:tab w:val="clear" w:pos="567"/>
                <w:tab w:val="left" w:pos="284"/>
              </w:tabs>
              <w:spacing w:line="240" w:lineRule="auto"/>
              <w:rPr>
                <w:rFonts w:ascii="Times New Roman" w:hAnsi="Times New Roman" w:cs="Times New Roman"/>
                <w:lang w:val="sv-SE"/>
              </w:rPr>
            </w:pPr>
            <w:r w:rsidRPr="0012024C">
              <w:rPr>
                <w:rFonts w:ascii="Times New Roman" w:eastAsia="MS Mincho" w:hAnsi="Times New Roman" w:cs="Times New Roman"/>
                <w:bCs/>
                <w:lang w:val="sv-SE" w:eastAsia="zh-CN"/>
              </w:rPr>
              <w:t xml:space="preserve">Sätt </w:t>
            </w:r>
            <w:r w:rsidRPr="0012024C">
              <w:rPr>
                <w:rFonts w:ascii="Times New Roman" w:eastAsia="MS Mincho" w:hAnsi="Times New Roman" w:cs="Times New Roman"/>
                <w:b/>
                <w:lang w:val="sv-SE" w:eastAsia="zh-CN"/>
              </w:rPr>
              <w:t xml:space="preserve">inte </w:t>
            </w:r>
            <w:r w:rsidRPr="0012024C">
              <w:rPr>
                <w:rFonts w:ascii="Times New Roman" w:eastAsia="MS Mincho" w:hAnsi="Times New Roman" w:cs="Times New Roman"/>
                <w:bCs/>
                <w:lang w:val="sv-SE" w:eastAsia="zh-CN"/>
              </w:rPr>
              <w:t>tillbaka nålskyddet. Ka</w:t>
            </w:r>
            <w:r>
              <w:rPr>
                <w:rFonts w:ascii="Times New Roman" w:eastAsia="MS Mincho" w:hAnsi="Times New Roman" w:cs="Times New Roman"/>
                <w:bCs/>
                <w:lang w:val="sv-SE" w:eastAsia="zh-CN"/>
              </w:rPr>
              <w:t>sta nålskyddet</w:t>
            </w:r>
            <w:r w:rsidRPr="0012024C">
              <w:rPr>
                <w:rFonts w:ascii="Times New Roman" w:eastAsia="MS Mincho" w:hAnsi="Times New Roman" w:cs="Times New Roman"/>
                <w:bCs/>
                <w:lang w:val="sv-SE" w:eastAsia="zh-CN"/>
              </w:rPr>
              <w:t>.</w:t>
            </w:r>
          </w:p>
        </w:tc>
        <w:tc>
          <w:tcPr>
            <w:tcW w:w="4675" w:type="dxa"/>
          </w:tcPr>
          <w:p w14:paraId="5398EEBF" w14:textId="77777777" w:rsidR="00157D3F" w:rsidRPr="00ED6566" w:rsidRDefault="00B60735" w:rsidP="0012024C">
            <w:pPr>
              <w:tabs>
                <w:tab w:val="clear" w:pos="567"/>
              </w:tabs>
              <w:spacing w:line="240" w:lineRule="auto"/>
              <w:jc w:val="center"/>
              <w:rPr>
                <w:rFonts w:ascii="Times New Roman" w:hAnsi="Times New Roman" w:cs="Times New Roman"/>
                <w:lang w:val="en-US"/>
              </w:rPr>
            </w:pPr>
            <w:r w:rsidRPr="00E54B9E">
              <w:rPr>
                <w:noProof/>
                <w:sz w:val="20"/>
                <w:lang w:val="en-US"/>
              </w:rPr>
              <w:drawing>
                <wp:inline distT="0" distB="0" distL="0" distR="0" wp14:anchorId="01EF7115" wp14:editId="59D1F2D7">
                  <wp:extent cx="2273300" cy="1713333"/>
                  <wp:effectExtent l="0" t="0" r="0" b="1270"/>
                  <wp:docPr id="307815801" name="Picture 3078158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01" name=""/>
                          <pic:cNvPicPr/>
                        </pic:nvPicPr>
                        <pic:blipFill>
                          <a:blip r:embed="rId45"/>
                          <a:stretch>
                            <a:fillRect/>
                          </a:stretch>
                        </pic:blipFill>
                        <pic:spPr>
                          <a:xfrm>
                            <a:off x="0" y="0"/>
                            <a:ext cx="2281490" cy="1719505"/>
                          </a:xfrm>
                          <a:prstGeom prst="rect">
                            <a:avLst/>
                          </a:prstGeom>
                        </pic:spPr>
                      </pic:pic>
                    </a:graphicData>
                  </a:graphic>
                </wp:inline>
              </w:drawing>
            </w:r>
          </w:p>
          <w:p w14:paraId="2D0BFD17" w14:textId="77777777" w:rsidR="00157D3F" w:rsidRPr="00E54B9E" w:rsidRDefault="00157D3F" w:rsidP="0012024C">
            <w:pPr>
              <w:tabs>
                <w:tab w:val="clear" w:pos="567"/>
              </w:tabs>
              <w:spacing w:line="240" w:lineRule="auto"/>
              <w:jc w:val="center"/>
              <w:rPr>
                <w:sz w:val="24"/>
                <w:szCs w:val="24"/>
                <w:lang w:val="en-US"/>
              </w:rPr>
            </w:pPr>
          </w:p>
        </w:tc>
      </w:tr>
      <w:tr w:rsidR="00211724" w14:paraId="3B64120B" w14:textId="77777777" w:rsidTr="0012024C">
        <w:tc>
          <w:tcPr>
            <w:tcW w:w="4675" w:type="dxa"/>
          </w:tcPr>
          <w:p w14:paraId="52F9B92F"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8. Sätt in nålen</w:t>
            </w:r>
          </w:p>
          <w:p w14:paraId="51422D3E"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72CE9650"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 xml:space="preserve">Nyp varsamt om huden vid injektionsstället och håll kvar under hela injektionen. </w:t>
            </w:r>
            <w:r w:rsidRPr="00E406E8">
              <w:rPr>
                <w:rFonts w:ascii="Times New Roman" w:eastAsia="MS Mincho" w:hAnsi="Times New Roman" w:cs="Times New Roman"/>
                <w:lang w:val="sv-SE" w:eastAsia="zh-CN"/>
              </w:rPr>
              <w:t xml:space="preserve">För in nålen </w:t>
            </w:r>
            <w:r w:rsidRPr="0012024C">
              <w:rPr>
                <w:rFonts w:ascii="Times New Roman" w:eastAsia="MS Mincho" w:hAnsi="Times New Roman" w:cs="Times New Roman"/>
                <w:lang w:val="sv-SE" w:eastAsia="zh-CN"/>
              </w:rPr>
              <w:t>i huden</w:t>
            </w:r>
            <w:r w:rsidRPr="00E406E8">
              <w:rPr>
                <w:rFonts w:ascii="Times New Roman" w:eastAsia="MS Mincho" w:hAnsi="Times New Roman" w:cs="Times New Roman"/>
                <w:lang w:val="sv-SE" w:eastAsia="zh-CN"/>
              </w:rPr>
              <w:t xml:space="preserve"> </w:t>
            </w:r>
            <w:r w:rsidRPr="0012024C">
              <w:rPr>
                <w:rFonts w:ascii="Times New Roman" w:eastAsia="MS Mincho" w:hAnsi="Times New Roman" w:cs="Times New Roman"/>
                <w:lang w:val="sv-SE" w:eastAsia="zh-CN"/>
              </w:rPr>
              <w:t xml:space="preserve">med den andra handen </w:t>
            </w:r>
            <w:r w:rsidRPr="00E406E8">
              <w:rPr>
                <w:rFonts w:ascii="Times New Roman" w:eastAsia="MS Mincho" w:hAnsi="Times New Roman" w:cs="Times New Roman"/>
                <w:lang w:val="sv-SE" w:eastAsia="zh-CN"/>
              </w:rPr>
              <w:t>i en vinkel på ungefär 45 grader enligt bilden.</w:t>
            </w:r>
          </w:p>
          <w:p w14:paraId="7A695F63"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bCs/>
                <w:lang w:val="sv-SE" w:eastAsia="zh-CN"/>
              </w:rPr>
            </w:pPr>
          </w:p>
          <w:p w14:paraId="377D618F" w14:textId="77777777" w:rsidR="00157D3F" w:rsidRPr="0012024C" w:rsidRDefault="00B60735" w:rsidP="0012024C">
            <w:pPr>
              <w:tabs>
                <w:tab w:val="clear" w:pos="567"/>
              </w:tabs>
              <w:spacing w:line="240" w:lineRule="auto"/>
              <w:rPr>
                <w:rFonts w:ascii="Times New Roman" w:hAnsi="Times New Roman" w:cs="Times New Roman"/>
                <w:lang w:val="sv-SE"/>
              </w:rPr>
            </w:pPr>
            <w:r w:rsidRPr="0012024C">
              <w:rPr>
                <w:rFonts w:ascii="Times New Roman" w:hAnsi="Times New Roman" w:cs="Times New Roman"/>
                <w:bCs/>
                <w:lang w:val="sv-SE"/>
              </w:rPr>
              <w:t>Tryck</w:t>
            </w:r>
            <w:r w:rsidRPr="0012024C">
              <w:rPr>
                <w:rFonts w:ascii="Times New Roman" w:hAnsi="Times New Roman" w:cs="Times New Roman"/>
                <w:b/>
                <w:lang w:val="sv-SE"/>
              </w:rPr>
              <w:t xml:space="preserve"> inte </w:t>
            </w:r>
            <w:r w:rsidRPr="0012024C">
              <w:rPr>
                <w:rFonts w:ascii="Times New Roman" w:hAnsi="Times New Roman" w:cs="Times New Roman"/>
                <w:bCs/>
                <w:lang w:val="sv-SE"/>
              </w:rPr>
              <w:t>på kolven när du för in nålen.</w:t>
            </w:r>
          </w:p>
        </w:tc>
        <w:tc>
          <w:tcPr>
            <w:tcW w:w="4675" w:type="dxa"/>
          </w:tcPr>
          <w:p w14:paraId="601489E2" w14:textId="77777777" w:rsidR="00157D3F" w:rsidRPr="00ED6566" w:rsidRDefault="00B60735" w:rsidP="0012024C">
            <w:pPr>
              <w:tabs>
                <w:tab w:val="clear" w:pos="567"/>
              </w:tabs>
              <w:spacing w:line="240" w:lineRule="auto"/>
              <w:jc w:val="center"/>
              <w:rPr>
                <w:rFonts w:ascii="Times New Roman" w:hAnsi="Times New Roman" w:cs="Times New Roman"/>
                <w:lang w:val="en-US"/>
              </w:rPr>
            </w:pPr>
            <w:r w:rsidRPr="00E54B9E">
              <w:rPr>
                <w:noProof/>
                <w:sz w:val="20"/>
                <w:lang w:val="en-US"/>
              </w:rPr>
              <w:drawing>
                <wp:inline distT="0" distB="0" distL="0" distR="0" wp14:anchorId="665E157F" wp14:editId="426B8F7D">
                  <wp:extent cx="2352675" cy="2104575"/>
                  <wp:effectExtent l="0" t="0" r="0" b="0"/>
                  <wp:docPr id="307815802" name="Picture 3078158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02" name=""/>
                          <pic:cNvPicPr/>
                        </pic:nvPicPr>
                        <pic:blipFill>
                          <a:blip r:embed="rId46"/>
                          <a:stretch>
                            <a:fillRect/>
                          </a:stretch>
                        </pic:blipFill>
                        <pic:spPr>
                          <a:xfrm>
                            <a:off x="0" y="0"/>
                            <a:ext cx="2360456" cy="2111536"/>
                          </a:xfrm>
                          <a:prstGeom prst="rect">
                            <a:avLst/>
                          </a:prstGeom>
                        </pic:spPr>
                      </pic:pic>
                    </a:graphicData>
                  </a:graphic>
                </wp:inline>
              </w:drawing>
            </w:r>
          </w:p>
          <w:p w14:paraId="0EFA8244" w14:textId="77777777" w:rsidR="00157D3F" w:rsidRPr="00E54B9E" w:rsidRDefault="00157D3F" w:rsidP="0012024C">
            <w:pPr>
              <w:tabs>
                <w:tab w:val="clear" w:pos="567"/>
              </w:tabs>
              <w:spacing w:line="240" w:lineRule="auto"/>
              <w:jc w:val="center"/>
              <w:rPr>
                <w:sz w:val="24"/>
                <w:szCs w:val="24"/>
                <w:lang w:val="en-US"/>
              </w:rPr>
            </w:pPr>
          </w:p>
        </w:tc>
      </w:tr>
      <w:tr w:rsidR="00211724" w14:paraId="3FC356BF" w14:textId="77777777" w:rsidTr="0012024C">
        <w:tc>
          <w:tcPr>
            <w:tcW w:w="4675" w:type="dxa"/>
          </w:tcPr>
          <w:p w14:paraId="0914F156"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9. Påbörja injektion</w:t>
            </w:r>
          </w:p>
          <w:p w14:paraId="037B32B5"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285501A7" w14:textId="77777777" w:rsidR="00157D3F" w:rsidRPr="00ED6566" w:rsidRDefault="00B60735" w:rsidP="004169A9">
            <w:pPr>
              <w:tabs>
                <w:tab w:val="clear" w:pos="567"/>
              </w:tabs>
              <w:spacing w:line="240" w:lineRule="auto"/>
              <w:rPr>
                <w:rFonts w:ascii="Times New Roman" w:hAnsi="Times New Roman" w:cs="Times New Roman"/>
                <w:lang w:val="en-US"/>
              </w:rPr>
            </w:pPr>
            <w:r w:rsidRPr="0012024C">
              <w:rPr>
                <w:rFonts w:ascii="Times New Roman" w:hAnsi="Times New Roman" w:cs="Times New Roman"/>
                <w:lang w:val="sv-SE"/>
              </w:rPr>
              <w:t xml:space="preserve">Fortsätt att nypa huden. Tryck långsamt ned kolven </w:t>
            </w:r>
            <w:r w:rsidRPr="0012024C">
              <w:rPr>
                <w:rFonts w:ascii="Times New Roman" w:hAnsi="Times New Roman" w:cs="Times New Roman"/>
                <w:b/>
                <w:bCs/>
                <w:lang w:val="sv-SE"/>
              </w:rPr>
              <w:t>så långt det går</w:t>
            </w:r>
            <w:r w:rsidRPr="0012024C">
              <w:rPr>
                <w:rFonts w:ascii="Times New Roman" w:hAnsi="Times New Roman" w:cs="Times New Roman"/>
                <w:lang w:val="sv-SE"/>
              </w:rPr>
              <w:t xml:space="preserve">. </w:t>
            </w:r>
            <w:r w:rsidRPr="00E406E8">
              <w:rPr>
                <w:rFonts w:ascii="Times New Roman" w:hAnsi="Times New Roman" w:cs="Times New Roman"/>
                <w:lang w:val="sv-SE"/>
              </w:rPr>
              <w:t>Det säkerställer att en fullständig dos injiceras.</w:t>
            </w:r>
          </w:p>
        </w:tc>
        <w:tc>
          <w:tcPr>
            <w:tcW w:w="4675" w:type="dxa"/>
          </w:tcPr>
          <w:p w14:paraId="602D2A79" w14:textId="77777777" w:rsidR="00157D3F" w:rsidRPr="00E54B9E" w:rsidRDefault="00B60735" w:rsidP="0012024C">
            <w:pPr>
              <w:tabs>
                <w:tab w:val="clear" w:pos="567"/>
              </w:tabs>
              <w:spacing w:line="240" w:lineRule="auto"/>
              <w:jc w:val="center"/>
              <w:rPr>
                <w:sz w:val="24"/>
                <w:szCs w:val="24"/>
                <w:lang w:val="en-US"/>
              </w:rPr>
            </w:pPr>
            <w:r w:rsidRPr="00E54B9E">
              <w:rPr>
                <w:noProof/>
                <w:sz w:val="20"/>
                <w:lang w:val="en-US"/>
              </w:rPr>
              <w:drawing>
                <wp:inline distT="0" distB="0" distL="0" distR="0" wp14:anchorId="336C8CE5" wp14:editId="666608E7">
                  <wp:extent cx="2381250" cy="2155292"/>
                  <wp:effectExtent l="0" t="0" r="0" b="0"/>
                  <wp:docPr id="307815803" name="Picture 307815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03" name=""/>
                          <pic:cNvPicPr/>
                        </pic:nvPicPr>
                        <pic:blipFill>
                          <a:blip r:embed="rId47"/>
                          <a:stretch>
                            <a:fillRect/>
                          </a:stretch>
                        </pic:blipFill>
                        <pic:spPr>
                          <a:xfrm>
                            <a:off x="0" y="0"/>
                            <a:ext cx="2388337" cy="2161706"/>
                          </a:xfrm>
                          <a:prstGeom prst="rect">
                            <a:avLst/>
                          </a:prstGeom>
                        </pic:spPr>
                      </pic:pic>
                    </a:graphicData>
                  </a:graphic>
                </wp:inline>
              </w:drawing>
            </w:r>
          </w:p>
        </w:tc>
      </w:tr>
      <w:tr w:rsidR="00211724" w14:paraId="0A6A228A" w14:textId="77777777" w:rsidTr="0012024C">
        <w:tc>
          <w:tcPr>
            <w:tcW w:w="4675" w:type="dxa"/>
          </w:tcPr>
          <w:p w14:paraId="43E3C1B7"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lastRenderedPageBreak/>
              <w:t>Steg 10. Slutför injektionen</w:t>
            </w:r>
          </w:p>
          <w:p w14:paraId="138B6BA4"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66AD241B" w14:textId="77777777" w:rsidR="00157D3F" w:rsidRPr="0012024C" w:rsidRDefault="00B60735" w:rsidP="0012024C">
            <w:pPr>
              <w:tabs>
                <w:tab w:val="clear" w:pos="567"/>
              </w:tabs>
              <w:spacing w:line="240" w:lineRule="auto"/>
              <w:rPr>
                <w:rFonts w:ascii="Times New Roman" w:hAnsi="Times New Roman" w:cs="Times New Roman"/>
                <w:lang w:val="sv-SE"/>
              </w:rPr>
            </w:pPr>
            <w:r w:rsidRPr="0012024C">
              <w:rPr>
                <w:rFonts w:ascii="Times New Roman" w:hAnsi="Times New Roman" w:cs="Times New Roman"/>
                <w:lang w:val="sv-SE"/>
              </w:rPr>
              <w:t>Kontrollera att kolvhuvudet är mellan</w:t>
            </w:r>
            <w:r w:rsidRPr="00E406E8">
              <w:rPr>
                <w:rFonts w:ascii="Times New Roman" w:hAnsi="Times New Roman" w:cs="Times New Roman"/>
                <w:lang w:val="sv-SE"/>
              </w:rPr>
              <w:t xml:space="preserve"> </w:t>
            </w:r>
            <w:r w:rsidRPr="0012024C">
              <w:rPr>
                <w:rFonts w:ascii="Times New Roman" w:hAnsi="Times New Roman" w:cs="Times New Roman"/>
                <w:lang w:val="sv-SE"/>
              </w:rPr>
              <w:t>aktiveringsklämmorna</w:t>
            </w:r>
            <w:r w:rsidRPr="00E406E8">
              <w:rPr>
                <w:rFonts w:ascii="Times New Roman" w:hAnsi="Times New Roman" w:cs="Times New Roman"/>
                <w:lang w:val="sv-SE"/>
              </w:rPr>
              <w:t xml:space="preserve"> enligt bild. Detta säkerställer att </w:t>
            </w:r>
            <w:r>
              <w:rPr>
                <w:rFonts w:ascii="Times New Roman" w:hAnsi="Times New Roman" w:cs="Times New Roman"/>
                <w:lang w:val="sv-SE"/>
              </w:rPr>
              <w:t>säkerhets</w:t>
            </w:r>
            <w:r w:rsidRPr="00E406E8">
              <w:rPr>
                <w:rFonts w:ascii="Times New Roman" w:hAnsi="Times New Roman" w:cs="Times New Roman"/>
                <w:lang w:val="sv-SE"/>
              </w:rPr>
              <w:t>skyddet har aktiverats och kommer att täcka nålen efter att injektionen är klar.</w:t>
            </w:r>
          </w:p>
          <w:p w14:paraId="1B4EFC1F" w14:textId="77777777" w:rsidR="00157D3F" w:rsidRPr="0012024C" w:rsidRDefault="00157D3F" w:rsidP="0012024C">
            <w:pPr>
              <w:tabs>
                <w:tab w:val="clear" w:pos="567"/>
              </w:tabs>
              <w:spacing w:line="240" w:lineRule="auto"/>
              <w:rPr>
                <w:rFonts w:ascii="Times New Roman" w:hAnsi="Times New Roman" w:cs="Times New Roman"/>
                <w:lang w:val="sv-SE"/>
              </w:rPr>
            </w:pPr>
          </w:p>
        </w:tc>
        <w:tc>
          <w:tcPr>
            <w:tcW w:w="4675" w:type="dxa"/>
          </w:tcPr>
          <w:p w14:paraId="402B02B6" w14:textId="77777777" w:rsidR="00157D3F" w:rsidRPr="00ED6566" w:rsidRDefault="00B60735" w:rsidP="0012024C">
            <w:pPr>
              <w:tabs>
                <w:tab w:val="clear" w:pos="567"/>
              </w:tabs>
              <w:spacing w:line="240" w:lineRule="auto"/>
              <w:jc w:val="center"/>
              <w:rPr>
                <w:rFonts w:ascii="Times New Roman" w:hAnsi="Times New Roman" w:cs="Times New Roman"/>
                <w:lang w:val="en-US"/>
              </w:rPr>
            </w:pPr>
            <w:r w:rsidRPr="00ED6566">
              <w:rPr>
                <w:noProof/>
                <w:sz w:val="20"/>
                <w:lang w:val="en-US"/>
              </w:rPr>
              <w:drawing>
                <wp:inline distT="0" distB="0" distL="0" distR="0" wp14:anchorId="73706C58" wp14:editId="3AF9516C">
                  <wp:extent cx="2387600" cy="2535197"/>
                  <wp:effectExtent l="0" t="0" r="0" b="0"/>
                  <wp:docPr id="307815804" name="Picture 3078158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04" name=""/>
                          <pic:cNvPicPr/>
                        </pic:nvPicPr>
                        <pic:blipFill>
                          <a:blip r:embed="rId48"/>
                          <a:stretch>
                            <a:fillRect/>
                          </a:stretch>
                        </pic:blipFill>
                        <pic:spPr>
                          <a:xfrm>
                            <a:off x="0" y="0"/>
                            <a:ext cx="2397380" cy="2545581"/>
                          </a:xfrm>
                          <a:prstGeom prst="rect">
                            <a:avLst/>
                          </a:prstGeom>
                        </pic:spPr>
                      </pic:pic>
                    </a:graphicData>
                  </a:graphic>
                </wp:inline>
              </w:drawing>
            </w:r>
          </w:p>
          <w:p w14:paraId="4D13C49A" w14:textId="77777777" w:rsidR="00157D3F" w:rsidRPr="00ED6566" w:rsidRDefault="00157D3F" w:rsidP="0012024C">
            <w:pPr>
              <w:tabs>
                <w:tab w:val="clear" w:pos="567"/>
              </w:tabs>
              <w:spacing w:line="240" w:lineRule="auto"/>
              <w:jc w:val="center"/>
              <w:rPr>
                <w:sz w:val="24"/>
                <w:szCs w:val="24"/>
                <w:lang w:val="en-US"/>
              </w:rPr>
            </w:pPr>
          </w:p>
        </w:tc>
      </w:tr>
      <w:tr w:rsidR="00211724" w14:paraId="0CDD5339" w14:textId="77777777" w:rsidTr="0012024C">
        <w:tc>
          <w:tcPr>
            <w:tcW w:w="4675" w:type="dxa"/>
          </w:tcPr>
          <w:p w14:paraId="24BBAC66"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11. Släpp upp kolven</w:t>
            </w:r>
          </w:p>
          <w:p w14:paraId="4ED19B99"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5A4B0E8D"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 xml:space="preserve">Håll kvar den förfyllda sprutan </w:t>
            </w:r>
            <w:r w:rsidRPr="00E406E8">
              <w:rPr>
                <w:rFonts w:ascii="Times New Roman" w:eastAsia="MS Mincho" w:hAnsi="Times New Roman" w:cs="Times New Roman"/>
                <w:lang w:val="sv-SE" w:eastAsia="zh-CN"/>
              </w:rPr>
              <w:t>på injektionsstället och släpp långsamt kolven tills nålen automatiskt täcks av</w:t>
            </w:r>
            <w:r>
              <w:rPr>
                <w:rFonts w:ascii="Times New Roman" w:eastAsia="MS Mincho" w:hAnsi="Times New Roman" w:cs="Times New Roman"/>
                <w:lang w:val="sv-SE" w:eastAsia="zh-CN"/>
              </w:rPr>
              <w:t xml:space="preserve"> säkerhetss</w:t>
            </w:r>
            <w:r w:rsidRPr="00E406E8">
              <w:rPr>
                <w:rFonts w:ascii="Times New Roman" w:eastAsia="MS Mincho" w:hAnsi="Times New Roman" w:cs="Times New Roman"/>
                <w:lang w:val="sv-SE" w:eastAsia="zh-CN"/>
              </w:rPr>
              <w:t>kyddet. Ta bort den förfyllda sprutan från injektionsstället och släpp nyptaget.</w:t>
            </w:r>
          </w:p>
          <w:p w14:paraId="0C7A2C7D"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46097527"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Det kan finnas en liten mängd blod på injektionsstället</w:t>
            </w:r>
            <w:r w:rsidRPr="00E406E8">
              <w:rPr>
                <w:rFonts w:ascii="Times New Roman" w:eastAsia="MS Mincho" w:hAnsi="Times New Roman" w:cs="Times New Roman"/>
                <w:lang w:val="sv-SE" w:eastAsia="zh-CN"/>
              </w:rPr>
              <w:t xml:space="preserve">. Du kan trycka en bomullstuss eller kompress på injektionsstället tills eventuell blödning upphör. Gnugga </w:t>
            </w:r>
            <w:r w:rsidRPr="00E406E8">
              <w:rPr>
                <w:rFonts w:ascii="Times New Roman" w:eastAsia="MS Mincho" w:hAnsi="Times New Roman" w:cs="Times New Roman"/>
                <w:b/>
                <w:bCs/>
                <w:lang w:val="sv-SE" w:eastAsia="zh-CN"/>
              </w:rPr>
              <w:t xml:space="preserve">inte </w:t>
            </w:r>
            <w:r w:rsidRPr="00E406E8">
              <w:rPr>
                <w:rFonts w:ascii="Times New Roman" w:eastAsia="MS Mincho" w:hAnsi="Times New Roman" w:cs="Times New Roman"/>
                <w:lang w:val="sv-SE" w:eastAsia="zh-CN"/>
              </w:rPr>
              <w:t>på injektionsstället. Om det skulle behövas, sätt på ett plåster på injektionsstället.</w:t>
            </w:r>
          </w:p>
          <w:p w14:paraId="73E0266B"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792EBB1F"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Obs: Om du behöver mer än en förfylld spruta för att få fullständig dos, kasta den använda förfyllda sprutan</w:t>
            </w:r>
            <w:r w:rsidRPr="00E406E8">
              <w:rPr>
                <w:rFonts w:ascii="Times New Roman" w:eastAsia="MS Mincho" w:hAnsi="Times New Roman" w:cs="Times New Roman"/>
                <w:lang w:val="sv-SE" w:eastAsia="zh-CN"/>
              </w:rPr>
              <w:t xml:space="preserve"> enligt beskrivning i Steg 12.</w:t>
            </w:r>
          </w:p>
          <w:p w14:paraId="10CD95F7"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39FEE864"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Upprepa Steg 2 till Steg 1</w:t>
            </w:r>
            <w:r w:rsidRPr="00E406E8">
              <w:rPr>
                <w:rFonts w:ascii="Times New Roman" w:eastAsia="MS Mincho" w:hAnsi="Times New Roman" w:cs="Times New Roman"/>
                <w:lang w:val="sv-SE" w:eastAsia="zh-CN"/>
              </w:rPr>
              <w:t>2</w:t>
            </w:r>
            <w:r w:rsidRPr="0012024C">
              <w:rPr>
                <w:rFonts w:ascii="Times New Roman" w:eastAsia="MS Mincho" w:hAnsi="Times New Roman" w:cs="Times New Roman"/>
                <w:lang w:val="sv-SE" w:eastAsia="zh-CN"/>
              </w:rPr>
              <w:t xml:space="preserve"> </w:t>
            </w:r>
            <w:r w:rsidRPr="00E406E8">
              <w:rPr>
                <w:rFonts w:ascii="Times New Roman" w:eastAsia="MS Mincho" w:hAnsi="Times New Roman" w:cs="Times New Roman"/>
                <w:lang w:val="sv-SE" w:eastAsia="zh-CN"/>
              </w:rPr>
              <w:t>för samtliga förfyllda sprutor som behövs för att få fullständig dos.</w:t>
            </w:r>
          </w:p>
          <w:p w14:paraId="03261EFF"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687FC7DE"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Utför injektionerna omedelbart efter varandra.</w:t>
            </w:r>
          </w:p>
          <w:p w14:paraId="09238870"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3335F3AD" w14:textId="77777777" w:rsidR="00157D3F" w:rsidRPr="0012024C" w:rsidRDefault="00B60735" w:rsidP="0012024C">
            <w:pPr>
              <w:tabs>
                <w:tab w:val="clear" w:pos="567"/>
              </w:tabs>
              <w:spacing w:line="240" w:lineRule="auto"/>
              <w:rPr>
                <w:rFonts w:ascii="Times New Roman" w:hAnsi="Times New Roman" w:cs="Times New Roman"/>
                <w:lang w:val="sv-SE"/>
              </w:rPr>
            </w:pPr>
            <w:r w:rsidRPr="0012024C">
              <w:rPr>
                <w:rFonts w:ascii="Times New Roman" w:hAnsi="Times New Roman" w:cs="Times New Roman"/>
                <w:lang w:val="sv-SE"/>
              </w:rPr>
              <w:t xml:space="preserve">Se till att injektionerna är minst 2 cm </w:t>
            </w:r>
            <w:r>
              <w:rPr>
                <w:rFonts w:ascii="Times New Roman" w:hAnsi="Times New Roman" w:cs="Times New Roman"/>
                <w:lang w:val="sv-SE"/>
              </w:rPr>
              <w:t>i</w:t>
            </w:r>
            <w:r w:rsidRPr="0012024C">
              <w:rPr>
                <w:rFonts w:ascii="Times New Roman" w:hAnsi="Times New Roman" w:cs="Times New Roman"/>
                <w:lang w:val="sv-SE"/>
              </w:rPr>
              <w:t>från varandra.</w:t>
            </w:r>
          </w:p>
        </w:tc>
        <w:tc>
          <w:tcPr>
            <w:tcW w:w="4675" w:type="dxa"/>
          </w:tcPr>
          <w:p w14:paraId="37D1F629" w14:textId="77777777" w:rsidR="00157D3F" w:rsidRPr="00ED6566" w:rsidRDefault="00B60735" w:rsidP="0012024C">
            <w:pPr>
              <w:tabs>
                <w:tab w:val="clear" w:pos="567"/>
              </w:tabs>
              <w:spacing w:line="240" w:lineRule="auto"/>
              <w:jc w:val="center"/>
              <w:rPr>
                <w:sz w:val="24"/>
                <w:szCs w:val="24"/>
                <w:lang w:val="en-US"/>
              </w:rPr>
            </w:pPr>
            <w:r w:rsidRPr="00ED6566">
              <w:rPr>
                <w:noProof/>
                <w:sz w:val="20"/>
                <w:lang w:val="en-US"/>
              </w:rPr>
              <w:drawing>
                <wp:inline distT="0" distB="0" distL="0" distR="0" wp14:anchorId="09B573FB" wp14:editId="112F0C33">
                  <wp:extent cx="2303484" cy="2463800"/>
                  <wp:effectExtent l="0" t="0" r="1905" b="0"/>
                  <wp:docPr id="307815805" name="Picture 3078158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05" name=""/>
                          <pic:cNvPicPr/>
                        </pic:nvPicPr>
                        <pic:blipFill>
                          <a:blip r:embed="rId49"/>
                          <a:stretch>
                            <a:fillRect/>
                          </a:stretch>
                        </pic:blipFill>
                        <pic:spPr>
                          <a:xfrm>
                            <a:off x="0" y="0"/>
                            <a:ext cx="2318548" cy="2479913"/>
                          </a:xfrm>
                          <a:prstGeom prst="rect">
                            <a:avLst/>
                          </a:prstGeom>
                        </pic:spPr>
                      </pic:pic>
                    </a:graphicData>
                  </a:graphic>
                </wp:inline>
              </w:drawing>
            </w:r>
          </w:p>
        </w:tc>
      </w:tr>
    </w:tbl>
    <w:p w14:paraId="21CE5A65" w14:textId="77777777" w:rsidR="00157D3F" w:rsidRPr="00ED6566" w:rsidRDefault="00157D3F" w:rsidP="00157D3F">
      <w:pPr>
        <w:tabs>
          <w:tab w:val="clear" w:pos="567"/>
        </w:tabs>
        <w:spacing w:line="240" w:lineRule="auto"/>
        <w:rPr>
          <w:rFonts w:eastAsiaTheme="minorHAnsi"/>
        </w:rPr>
      </w:pPr>
    </w:p>
    <w:p w14:paraId="046EA05F" w14:textId="77777777" w:rsidR="00157D3F" w:rsidRPr="00ED6566" w:rsidRDefault="00B60735" w:rsidP="00535973">
      <w:pPr>
        <w:keepNext/>
        <w:keepLines/>
        <w:tabs>
          <w:tab w:val="clear" w:pos="567"/>
        </w:tabs>
        <w:spacing w:line="240" w:lineRule="auto"/>
        <w:rPr>
          <w:rFonts w:eastAsia="MS Mincho"/>
          <w:b/>
          <w:lang w:val="en-US" w:eastAsia="zh-CN"/>
        </w:rPr>
      </w:pPr>
      <w:r>
        <w:rPr>
          <w:rFonts w:eastAsia="MS Mincho"/>
          <w:b/>
          <w:lang w:val="en-US" w:eastAsia="zh-CN"/>
        </w:rPr>
        <w:lastRenderedPageBreak/>
        <w:t>Efter injektion</w:t>
      </w:r>
    </w:p>
    <w:p w14:paraId="230B2186" w14:textId="77777777" w:rsidR="00157D3F" w:rsidRPr="00ED6566" w:rsidRDefault="00157D3F" w:rsidP="00535973">
      <w:pPr>
        <w:keepNext/>
        <w:keepLines/>
        <w:tabs>
          <w:tab w:val="clear" w:pos="567"/>
        </w:tabs>
        <w:spacing w:line="240" w:lineRule="auto"/>
        <w:rPr>
          <w:rFonts w:eastAsia="MS Mincho"/>
          <w:bCs/>
          <w:lang w:val="en-US" w:eastAsia="zh-CN"/>
        </w:rPr>
      </w:pPr>
    </w:p>
    <w:tbl>
      <w:tblPr>
        <w:tblStyle w:val="TableGrid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62"/>
        <w:gridCol w:w="4509"/>
      </w:tblGrid>
      <w:tr w:rsidR="00211724" w14:paraId="3C31E07C" w14:textId="77777777" w:rsidTr="0012024C">
        <w:trPr>
          <w:trHeight w:val="4315"/>
        </w:trPr>
        <w:tc>
          <w:tcPr>
            <w:tcW w:w="4675" w:type="dxa"/>
          </w:tcPr>
          <w:p w14:paraId="7D11D051" w14:textId="77777777" w:rsidR="00157D3F" w:rsidRPr="00E406E8"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12. Kassera den förfyllda sprutan</w:t>
            </w:r>
          </w:p>
          <w:p w14:paraId="2F71ADEF"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372A8311"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Lägg den använda förfyllda sprutan i en behållare för riskavfall</w:t>
            </w:r>
            <w:r w:rsidRPr="00E406E8">
              <w:rPr>
                <w:rFonts w:ascii="Times New Roman" w:eastAsia="MS Mincho" w:hAnsi="Times New Roman" w:cs="Times New Roman"/>
                <w:lang w:val="sv-SE" w:eastAsia="zh-CN"/>
              </w:rPr>
              <w:t xml:space="preserve"> (dvs en punktionssäker förslutningsbar behållare eller liknande) omedelbart efter användning.</w:t>
            </w:r>
          </w:p>
          <w:p w14:paraId="74F2E376"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250D203A"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bCs/>
                <w:lang w:val="sv-SE" w:eastAsia="zh-CN"/>
              </w:rPr>
              <w:t>Försök</w:t>
            </w:r>
            <w:r w:rsidRPr="0012024C">
              <w:rPr>
                <w:rFonts w:ascii="Times New Roman" w:eastAsia="MS Mincho" w:hAnsi="Times New Roman" w:cs="Times New Roman"/>
                <w:b/>
                <w:lang w:val="sv-SE" w:eastAsia="zh-CN"/>
              </w:rPr>
              <w:t xml:space="preserve"> inte </w:t>
            </w:r>
            <w:r w:rsidRPr="0012024C">
              <w:rPr>
                <w:rFonts w:ascii="Times New Roman" w:eastAsia="MS Mincho" w:hAnsi="Times New Roman" w:cs="Times New Roman"/>
                <w:bCs/>
                <w:lang w:val="sv-SE" w:eastAsia="zh-CN"/>
              </w:rPr>
              <w:t>att sätta tillbaka nålskyddet på sprutan.</w:t>
            </w:r>
          </w:p>
          <w:p w14:paraId="039A1C61"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4A3F5768" w14:textId="77777777" w:rsidR="00157D3F" w:rsidRDefault="00B60735" w:rsidP="004169A9">
            <w:pPr>
              <w:tabs>
                <w:tab w:val="clear" w:pos="567"/>
              </w:tabs>
              <w:spacing w:line="240" w:lineRule="auto"/>
              <w:rPr>
                <w:rFonts w:ascii="Times New Roman" w:hAnsi="Times New Roman" w:cs="Times New Roman"/>
                <w:lang w:val="sv-SE"/>
              </w:rPr>
            </w:pPr>
            <w:r w:rsidRPr="0012024C">
              <w:rPr>
                <w:rFonts w:ascii="Times New Roman" w:hAnsi="Times New Roman" w:cs="Times New Roman"/>
                <w:lang w:val="sv-SE"/>
              </w:rPr>
              <w:t xml:space="preserve">Tala med din läkare eller apotekspersonal om </w:t>
            </w:r>
            <w:r w:rsidRPr="00E406E8">
              <w:rPr>
                <w:rFonts w:ascii="Times New Roman" w:hAnsi="Times New Roman" w:cs="Times New Roman"/>
                <w:lang w:val="sv-SE"/>
              </w:rPr>
              <w:t>lämplig</w:t>
            </w:r>
            <w:r w:rsidRPr="0012024C">
              <w:rPr>
                <w:rFonts w:ascii="Times New Roman" w:hAnsi="Times New Roman" w:cs="Times New Roman"/>
                <w:lang w:val="sv-SE"/>
              </w:rPr>
              <w:t xml:space="preserve"> kassering av behållaren för riskavfall. </w:t>
            </w:r>
            <w:r w:rsidRPr="00E406E8">
              <w:rPr>
                <w:rFonts w:ascii="Times New Roman" w:hAnsi="Times New Roman" w:cs="Times New Roman"/>
                <w:lang w:val="sv-SE"/>
              </w:rPr>
              <w:t>Det kan finnas lokala bestämmelser kring kassering.</w:t>
            </w:r>
          </w:p>
          <w:p w14:paraId="7B090406" w14:textId="77777777" w:rsidR="009848E2" w:rsidRPr="0012024C" w:rsidRDefault="009848E2" w:rsidP="004169A9">
            <w:pPr>
              <w:tabs>
                <w:tab w:val="clear" w:pos="567"/>
              </w:tabs>
              <w:spacing w:line="240" w:lineRule="auto"/>
              <w:rPr>
                <w:rFonts w:ascii="Times New Roman" w:hAnsi="Times New Roman" w:cs="Times New Roman"/>
                <w:lang w:val="sv-SE"/>
              </w:rPr>
            </w:pPr>
          </w:p>
        </w:tc>
        <w:tc>
          <w:tcPr>
            <w:tcW w:w="4675" w:type="dxa"/>
          </w:tcPr>
          <w:p w14:paraId="23EC52D1" w14:textId="77777777" w:rsidR="00157D3F" w:rsidRPr="00ED6566" w:rsidRDefault="00157D3F" w:rsidP="009848E2">
            <w:pPr>
              <w:tabs>
                <w:tab w:val="clear" w:pos="567"/>
              </w:tabs>
              <w:spacing w:line="240" w:lineRule="auto"/>
              <w:jc w:val="center"/>
              <w:rPr>
                <w:rFonts w:ascii="Times New Roman" w:hAnsi="Times New Roman" w:cs="Times New Roman"/>
                <w:lang w:val="en-US"/>
              </w:rPr>
            </w:pPr>
          </w:p>
        </w:tc>
      </w:tr>
    </w:tbl>
    <w:p w14:paraId="607DD69A" w14:textId="77777777" w:rsidR="00157D3F" w:rsidRDefault="00B60735" w:rsidP="00157D3F">
      <w:pPr>
        <w:tabs>
          <w:tab w:val="clear" w:pos="567"/>
        </w:tabs>
        <w:spacing w:line="240" w:lineRule="auto"/>
        <w:rPr>
          <w:lang w:val="en-US"/>
        </w:rPr>
      </w:pPr>
      <w:r>
        <w:rPr>
          <w:lang w:val="en-US"/>
        </w:rPr>
        <w:br w:type="page"/>
      </w:r>
    </w:p>
    <w:bookmarkEnd w:id="24"/>
    <w:p w14:paraId="6C2EB3A4" w14:textId="519F0272" w:rsidR="009722FB" w:rsidRPr="00DC2BA7" w:rsidRDefault="00B60735" w:rsidP="004169A9">
      <w:pPr>
        <w:spacing w:line="240" w:lineRule="auto"/>
        <w:jc w:val="center"/>
        <w:rPr>
          <w:b/>
          <w:caps/>
          <w:noProof/>
          <w:lang w:val="sv-SE"/>
        </w:rPr>
      </w:pPr>
      <w:r w:rsidRPr="00DC2BA7">
        <w:rPr>
          <w:b/>
          <w:noProof/>
          <w:szCs w:val="24"/>
          <w:lang w:val="sv-SE"/>
        </w:rPr>
        <w:lastRenderedPageBreak/>
        <w:t>Bipacksedel: Information till användaren</w:t>
      </w:r>
    </w:p>
    <w:p w14:paraId="7F10E2EA" w14:textId="77777777" w:rsidR="009722FB" w:rsidRPr="00DC2BA7" w:rsidRDefault="009722FB" w:rsidP="009722FB">
      <w:pPr>
        <w:spacing w:line="240" w:lineRule="auto"/>
        <w:jc w:val="center"/>
        <w:rPr>
          <w:caps/>
          <w:noProof/>
          <w:lang w:val="sv-SE"/>
        </w:rPr>
      </w:pPr>
    </w:p>
    <w:p w14:paraId="45DE3207" w14:textId="529A992B" w:rsidR="009722FB" w:rsidRDefault="00B60735" w:rsidP="009722FB">
      <w:pPr>
        <w:pStyle w:val="Text"/>
        <w:spacing w:before="0"/>
        <w:jc w:val="center"/>
        <w:rPr>
          <w:b/>
          <w:sz w:val="22"/>
          <w:lang w:val="sv-SE"/>
        </w:rPr>
      </w:pPr>
      <w:r w:rsidRPr="00DC2BA7">
        <w:rPr>
          <w:b/>
          <w:sz w:val="22"/>
          <w:lang w:val="sv-SE"/>
        </w:rPr>
        <w:t xml:space="preserve">Xolair 150 mg injektionsvätska, lösning i förfylld </w:t>
      </w:r>
      <w:r w:rsidR="00074DFF">
        <w:rPr>
          <w:b/>
          <w:sz w:val="22"/>
          <w:lang w:val="sv-SE"/>
        </w:rPr>
        <w:t>injektions</w:t>
      </w:r>
      <w:r w:rsidR="00FF0A24">
        <w:rPr>
          <w:b/>
          <w:sz w:val="22"/>
          <w:lang w:val="sv-SE"/>
        </w:rPr>
        <w:t>penna</w:t>
      </w:r>
    </w:p>
    <w:p w14:paraId="78321CAB" w14:textId="40985E30" w:rsidR="00FF0A24" w:rsidRPr="00DC2BA7" w:rsidRDefault="00B60735" w:rsidP="009722FB">
      <w:pPr>
        <w:pStyle w:val="Text"/>
        <w:spacing w:before="0"/>
        <w:jc w:val="center"/>
        <w:rPr>
          <w:b/>
          <w:color w:val="000000"/>
          <w:sz w:val="22"/>
          <w:lang w:val="sv-SE"/>
        </w:rPr>
      </w:pPr>
      <w:r w:rsidRPr="00DC2BA7">
        <w:rPr>
          <w:b/>
          <w:sz w:val="22"/>
          <w:lang w:val="sv-SE"/>
        </w:rPr>
        <w:t xml:space="preserve">Xolair </w:t>
      </w:r>
      <w:r>
        <w:rPr>
          <w:b/>
          <w:sz w:val="22"/>
          <w:lang w:val="sv-SE"/>
        </w:rPr>
        <w:t>30</w:t>
      </w:r>
      <w:r w:rsidRPr="00DC2BA7">
        <w:rPr>
          <w:b/>
          <w:sz w:val="22"/>
          <w:lang w:val="sv-SE"/>
        </w:rPr>
        <w:t>0 mg injektionsvätska, lösning i förfylld</w:t>
      </w:r>
      <w:r>
        <w:rPr>
          <w:b/>
          <w:sz w:val="22"/>
          <w:lang w:val="sv-SE"/>
        </w:rPr>
        <w:t xml:space="preserve"> </w:t>
      </w:r>
      <w:r w:rsidR="00074DFF">
        <w:rPr>
          <w:b/>
          <w:sz w:val="22"/>
          <w:lang w:val="sv-SE"/>
        </w:rPr>
        <w:t>injektions</w:t>
      </w:r>
      <w:r>
        <w:rPr>
          <w:b/>
          <w:sz w:val="22"/>
          <w:lang w:val="sv-SE"/>
        </w:rPr>
        <w:t>penna</w:t>
      </w:r>
    </w:p>
    <w:p w14:paraId="3582BC11" w14:textId="77777777" w:rsidR="009722FB" w:rsidRPr="00DC2BA7" w:rsidRDefault="00B60735" w:rsidP="009722FB">
      <w:pPr>
        <w:pStyle w:val="Text"/>
        <w:spacing w:before="0"/>
        <w:jc w:val="center"/>
        <w:rPr>
          <w:color w:val="000000"/>
          <w:sz w:val="22"/>
          <w:lang w:val="sv-SE"/>
        </w:rPr>
      </w:pPr>
      <w:r w:rsidRPr="00DC2BA7">
        <w:rPr>
          <w:color w:val="000000"/>
          <w:sz w:val="22"/>
          <w:lang w:val="sv-SE"/>
        </w:rPr>
        <w:t>omalizumab</w:t>
      </w:r>
    </w:p>
    <w:p w14:paraId="73759A09" w14:textId="77777777" w:rsidR="009722FB" w:rsidRPr="00DC2BA7" w:rsidRDefault="009722FB" w:rsidP="009722FB">
      <w:pPr>
        <w:spacing w:line="240" w:lineRule="auto"/>
        <w:jc w:val="center"/>
        <w:rPr>
          <w:noProof/>
          <w:lang w:val="sv-SE"/>
        </w:rPr>
      </w:pPr>
    </w:p>
    <w:p w14:paraId="01A33E83" w14:textId="77777777" w:rsidR="009722FB" w:rsidRPr="00DC2BA7" w:rsidRDefault="00B60735" w:rsidP="009722FB">
      <w:pPr>
        <w:keepNext/>
        <w:widowControl w:val="0"/>
        <w:tabs>
          <w:tab w:val="clear" w:pos="567"/>
        </w:tabs>
        <w:spacing w:line="240" w:lineRule="auto"/>
        <w:rPr>
          <w:lang w:val="sv-SE"/>
        </w:rPr>
      </w:pPr>
      <w:r w:rsidRPr="00DC2BA7">
        <w:rPr>
          <w:b/>
          <w:bCs/>
          <w:lang w:val="sv-SE"/>
        </w:rPr>
        <w:t xml:space="preserve">Läs noga igenom denna bipacksedel innan du börjar använda detta läkemedel. </w:t>
      </w:r>
      <w:r w:rsidRPr="00DC2BA7">
        <w:rPr>
          <w:b/>
          <w:noProof/>
          <w:szCs w:val="24"/>
          <w:lang w:val="sv-SE"/>
        </w:rPr>
        <w:t>Den innehåller information som är viktig för dig.</w:t>
      </w:r>
    </w:p>
    <w:p w14:paraId="6EA1E926"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lang w:val="sv-SE"/>
        </w:rPr>
        <w:t>Spara denna information, du kan behöva läsa den igen.</w:t>
      </w:r>
    </w:p>
    <w:p w14:paraId="547A5489"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lang w:val="sv-SE"/>
        </w:rPr>
        <w:t>Om du har ytterligare frågor vänd dig till läkare, apotekspersonal eller sjuksköterska.</w:t>
      </w:r>
    </w:p>
    <w:p w14:paraId="7409E934"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lang w:val="sv-SE"/>
        </w:rPr>
        <w:t>Detta läkemedel har ordinerats enbart åt dig. Ge det inte till andra. Det kan skada dem, även om de uppvisar sjukdomstecken som liknar dina.</w:t>
      </w:r>
    </w:p>
    <w:p w14:paraId="3B445D23" w14:textId="77777777" w:rsidR="009722FB" w:rsidRPr="00DC2BA7" w:rsidRDefault="00B60735" w:rsidP="009722FB">
      <w:pPr>
        <w:widowControl w:val="0"/>
        <w:numPr>
          <w:ilvl w:val="0"/>
          <w:numId w:val="20"/>
        </w:numPr>
        <w:tabs>
          <w:tab w:val="clear" w:pos="567"/>
        </w:tabs>
        <w:spacing w:line="240" w:lineRule="auto"/>
        <w:ind w:left="567" w:right="-2" w:hanging="567"/>
        <w:rPr>
          <w:lang w:val="sv-SE"/>
        </w:rPr>
      </w:pPr>
      <w:r w:rsidRPr="00DC2BA7">
        <w:rPr>
          <w:noProof/>
          <w:lang w:val="sv-SE"/>
        </w:rPr>
        <w:t>Om du får biverkningar, tala med läkare,</w:t>
      </w:r>
      <w:r w:rsidRPr="00DC2BA7">
        <w:rPr>
          <w:lang w:val="sv-SE"/>
        </w:rPr>
        <w:t xml:space="preserve"> apotekspersonal eller sjuksköterska</w:t>
      </w:r>
      <w:r w:rsidRPr="00DC2BA7">
        <w:rPr>
          <w:noProof/>
          <w:lang w:val="sv-SE"/>
        </w:rPr>
        <w:t xml:space="preserve">. </w:t>
      </w:r>
      <w:r w:rsidRPr="00DC2BA7">
        <w:rPr>
          <w:noProof/>
          <w:szCs w:val="24"/>
          <w:lang w:val="sv-SE"/>
        </w:rPr>
        <w:t>Detta gäller</w:t>
      </w:r>
      <w:r w:rsidRPr="00DC2BA7">
        <w:rPr>
          <w:noProof/>
          <w:color w:val="FF0000"/>
          <w:szCs w:val="24"/>
          <w:lang w:val="sv-SE"/>
        </w:rPr>
        <w:t xml:space="preserve"> </w:t>
      </w:r>
      <w:r w:rsidRPr="00DC2BA7">
        <w:rPr>
          <w:noProof/>
          <w:szCs w:val="24"/>
          <w:lang w:val="sv-SE"/>
        </w:rPr>
        <w:t>även</w:t>
      </w:r>
      <w:r w:rsidRPr="00DC2BA7">
        <w:rPr>
          <w:noProof/>
          <w:color w:val="000000"/>
          <w:szCs w:val="24"/>
          <w:lang w:val="sv-SE"/>
        </w:rPr>
        <w:t xml:space="preserve"> </w:t>
      </w:r>
      <w:r w:rsidRPr="00DC2BA7">
        <w:rPr>
          <w:noProof/>
          <w:szCs w:val="24"/>
          <w:lang w:val="sv-SE"/>
        </w:rPr>
        <w:t>eventuella biverkningar som inte nämns i denna information.</w:t>
      </w:r>
      <w:r w:rsidRPr="00DC2BA7">
        <w:rPr>
          <w:noProof/>
          <w:lang w:val="sv-SE"/>
        </w:rPr>
        <w:t xml:space="preserve"> </w:t>
      </w:r>
      <w:r w:rsidRPr="00DC2BA7">
        <w:rPr>
          <w:noProof/>
        </w:rPr>
        <w:t>Se avsnitt 4.</w:t>
      </w:r>
    </w:p>
    <w:p w14:paraId="48B5DB42" w14:textId="77777777" w:rsidR="009722FB" w:rsidRPr="00DC2BA7" w:rsidRDefault="009722FB" w:rsidP="009722FB">
      <w:pPr>
        <w:widowControl w:val="0"/>
        <w:numPr>
          <w:ilvl w:val="12"/>
          <w:numId w:val="0"/>
        </w:numPr>
        <w:tabs>
          <w:tab w:val="clear" w:pos="567"/>
        </w:tabs>
        <w:spacing w:line="240" w:lineRule="auto"/>
        <w:ind w:right="-2"/>
        <w:rPr>
          <w:lang w:val="sv-SE"/>
        </w:rPr>
      </w:pPr>
    </w:p>
    <w:p w14:paraId="03A96120" w14:textId="77777777" w:rsidR="009722FB" w:rsidRPr="00DC2BA7" w:rsidRDefault="00B60735" w:rsidP="009722FB">
      <w:pPr>
        <w:keepNext/>
        <w:widowControl w:val="0"/>
        <w:tabs>
          <w:tab w:val="clear" w:pos="567"/>
        </w:tabs>
        <w:spacing w:line="240" w:lineRule="auto"/>
        <w:rPr>
          <w:b/>
          <w:bCs/>
          <w:lang w:val="sv-SE"/>
        </w:rPr>
      </w:pPr>
      <w:r w:rsidRPr="00DC2BA7">
        <w:rPr>
          <w:b/>
          <w:bCs/>
          <w:lang w:val="sv-SE"/>
        </w:rPr>
        <w:t>I denna bipacksedel finns information om följande:</w:t>
      </w:r>
    </w:p>
    <w:p w14:paraId="13FFBC8E"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1.</w:t>
      </w:r>
      <w:r w:rsidRPr="00DC2BA7">
        <w:rPr>
          <w:lang w:val="sv-SE"/>
        </w:rPr>
        <w:tab/>
        <w:t>Vad Xolair är och vad det används för</w:t>
      </w:r>
    </w:p>
    <w:p w14:paraId="54F14257"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2.</w:t>
      </w:r>
      <w:r w:rsidRPr="00DC2BA7">
        <w:rPr>
          <w:lang w:val="sv-SE"/>
        </w:rPr>
        <w:tab/>
        <w:t>Vad du behöver veta innan du använder Xolair</w:t>
      </w:r>
    </w:p>
    <w:p w14:paraId="468AEAA2"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3.</w:t>
      </w:r>
      <w:r w:rsidRPr="00DC2BA7">
        <w:rPr>
          <w:lang w:val="sv-SE"/>
        </w:rPr>
        <w:tab/>
        <w:t>Hur du använder Xolair</w:t>
      </w:r>
    </w:p>
    <w:p w14:paraId="5A581953"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4.</w:t>
      </w:r>
      <w:r w:rsidRPr="00DC2BA7">
        <w:rPr>
          <w:lang w:val="sv-SE"/>
        </w:rPr>
        <w:tab/>
        <w:t>Eventuella biverkningar</w:t>
      </w:r>
    </w:p>
    <w:p w14:paraId="00D06224"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5.</w:t>
      </w:r>
      <w:r w:rsidRPr="00DC2BA7">
        <w:rPr>
          <w:lang w:val="sv-SE"/>
        </w:rPr>
        <w:tab/>
        <w:t>Hur Xolair ska förvaras</w:t>
      </w:r>
    </w:p>
    <w:p w14:paraId="5551C283" w14:textId="77777777" w:rsidR="009722FB" w:rsidRPr="00DC2BA7" w:rsidRDefault="00B60735" w:rsidP="009722FB">
      <w:pPr>
        <w:widowControl w:val="0"/>
        <w:tabs>
          <w:tab w:val="clear" w:pos="567"/>
        </w:tabs>
        <w:spacing w:line="240" w:lineRule="auto"/>
        <w:ind w:left="567" w:right="-29" w:hanging="567"/>
        <w:rPr>
          <w:lang w:val="sv-SE"/>
        </w:rPr>
      </w:pPr>
      <w:r w:rsidRPr="00DC2BA7">
        <w:rPr>
          <w:lang w:val="sv-SE"/>
        </w:rPr>
        <w:t>6.</w:t>
      </w:r>
      <w:r w:rsidRPr="00DC2BA7">
        <w:rPr>
          <w:lang w:val="sv-SE"/>
        </w:rPr>
        <w:tab/>
      </w:r>
      <w:r w:rsidRPr="00DC2BA7">
        <w:rPr>
          <w:noProof/>
          <w:szCs w:val="24"/>
          <w:lang w:val="sv-SE"/>
        </w:rPr>
        <w:t xml:space="preserve">Förpackningens innehåll och </w:t>
      </w:r>
      <w:r w:rsidRPr="00DC2BA7">
        <w:rPr>
          <w:lang w:val="sv-SE"/>
        </w:rPr>
        <w:t>övriga upplysningar</w:t>
      </w:r>
    </w:p>
    <w:p w14:paraId="3CA007B7" w14:textId="77777777" w:rsidR="009722FB" w:rsidRPr="00DC2BA7" w:rsidRDefault="009722FB" w:rsidP="00535973">
      <w:pPr>
        <w:widowControl w:val="0"/>
        <w:numPr>
          <w:ilvl w:val="12"/>
          <w:numId w:val="0"/>
        </w:numPr>
        <w:tabs>
          <w:tab w:val="clear" w:pos="567"/>
        </w:tabs>
        <w:spacing w:line="240" w:lineRule="auto"/>
        <w:ind w:right="-2"/>
        <w:rPr>
          <w:lang w:val="sv-SE"/>
        </w:rPr>
      </w:pPr>
    </w:p>
    <w:p w14:paraId="6254BA8A" w14:textId="77777777" w:rsidR="009722FB" w:rsidRPr="00DC2BA7" w:rsidRDefault="009722FB" w:rsidP="00535973">
      <w:pPr>
        <w:widowControl w:val="0"/>
        <w:numPr>
          <w:ilvl w:val="12"/>
          <w:numId w:val="0"/>
        </w:numPr>
        <w:tabs>
          <w:tab w:val="clear" w:pos="567"/>
        </w:tabs>
        <w:spacing w:line="240" w:lineRule="auto"/>
        <w:ind w:right="-2"/>
        <w:rPr>
          <w:lang w:val="sv-SE"/>
        </w:rPr>
      </w:pPr>
    </w:p>
    <w:p w14:paraId="67852FC6" w14:textId="77777777" w:rsidR="009722FB" w:rsidRPr="00DC2BA7" w:rsidRDefault="00B60735" w:rsidP="00535973">
      <w:pPr>
        <w:keepNext/>
        <w:widowControl w:val="0"/>
        <w:numPr>
          <w:ilvl w:val="12"/>
          <w:numId w:val="0"/>
        </w:numPr>
        <w:tabs>
          <w:tab w:val="clear" w:pos="567"/>
        </w:tabs>
        <w:spacing w:line="240" w:lineRule="auto"/>
        <w:ind w:left="567" w:hanging="567"/>
        <w:rPr>
          <w:lang w:val="sv-SE"/>
        </w:rPr>
      </w:pPr>
      <w:r w:rsidRPr="00DC2BA7">
        <w:rPr>
          <w:b/>
          <w:bCs/>
          <w:lang w:val="sv-SE"/>
        </w:rPr>
        <w:t>1.</w:t>
      </w:r>
      <w:r w:rsidRPr="00DC2BA7">
        <w:rPr>
          <w:b/>
          <w:bCs/>
          <w:lang w:val="sv-SE"/>
        </w:rPr>
        <w:tab/>
      </w:r>
      <w:r w:rsidRPr="00DC2BA7">
        <w:rPr>
          <w:b/>
          <w:noProof/>
          <w:szCs w:val="24"/>
          <w:lang w:val="sv-SE"/>
        </w:rPr>
        <w:t>Vad Xolair är och vad det används</w:t>
      </w:r>
      <w:r w:rsidRPr="00DC2BA7">
        <w:rPr>
          <w:b/>
          <w:szCs w:val="24"/>
          <w:lang w:val="sv-SE"/>
        </w:rPr>
        <w:t xml:space="preserve"> för</w:t>
      </w:r>
    </w:p>
    <w:p w14:paraId="7B86B17E" w14:textId="77777777" w:rsidR="009722FB" w:rsidRPr="00DC2BA7" w:rsidRDefault="009722FB" w:rsidP="00535973">
      <w:pPr>
        <w:keepNext/>
        <w:widowControl w:val="0"/>
        <w:numPr>
          <w:ilvl w:val="12"/>
          <w:numId w:val="0"/>
        </w:numPr>
        <w:tabs>
          <w:tab w:val="clear" w:pos="567"/>
        </w:tabs>
        <w:spacing w:line="240" w:lineRule="auto"/>
        <w:rPr>
          <w:lang w:val="sv-SE"/>
        </w:rPr>
      </w:pPr>
    </w:p>
    <w:p w14:paraId="7954248F" w14:textId="77777777" w:rsidR="009722FB" w:rsidRPr="00DC2BA7" w:rsidRDefault="00B60735" w:rsidP="00535973">
      <w:pPr>
        <w:pStyle w:val="Char2"/>
        <w:spacing w:before="0"/>
        <w:jc w:val="left"/>
        <w:rPr>
          <w:sz w:val="22"/>
          <w:szCs w:val="22"/>
          <w:lang w:val="sv-SE"/>
        </w:rPr>
      </w:pPr>
      <w:r w:rsidRPr="00DC2BA7">
        <w:rPr>
          <w:sz w:val="22"/>
          <w:szCs w:val="22"/>
          <w:lang w:val="sv-SE"/>
        </w:rPr>
        <w:t>Xolair innehåller den aktiva substansen omalizumab, ett konstgjort protein som liknar de naturliga proteiner som produceras i kroppen. Det tillhör en grupp läkemedel som kallas monoklonala antikroppar.</w:t>
      </w:r>
    </w:p>
    <w:p w14:paraId="2C0B7078" w14:textId="77777777" w:rsidR="009722FB" w:rsidRPr="00DC2BA7" w:rsidRDefault="009722FB" w:rsidP="00535973">
      <w:pPr>
        <w:pStyle w:val="Char2"/>
        <w:spacing w:before="0"/>
        <w:jc w:val="left"/>
        <w:rPr>
          <w:sz w:val="22"/>
          <w:szCs w:val="22"/>
          <w:lang w:val="sv-SE"/>
        </w:rPr>
      </w:pPr>
    </w:p>
    <w:p w14:paraId="4DE6826F" w14:textId="77777777" w:rsidR="009722FB" w:rsidRPr="00DC2BA7" w:rsidRDefault="00B60735" w:rsidP="00535973">
      <w:pPr>
        <w:pStyle w:val="Char2"/>
        <w:keepNext/>
        <w:spacing w:before="0"/>
        <w:jc w:val="left"/>
        <w:rPr>
          <w:sz w:val="22"/>
          <w:szCs w:val="22"/>
          <w:lang w:val="sv-SE"/>
        </w:rPr>
      </w:pPr>
      <w:r w:rsidRPr="00DC2BA7">
        <w:rPr>
          <w:sz w:val="22"/>
          <w:szCs w:val="22"/>
          <w:lang w:val="sv-SE"/>
        </w:rPr>
        <w:t>Xolair används för behandling av:</w:t>
      </w:r>
    </w:p>
    <w:p w14:paraId="1F26CA2C" w14:textId="77777777" w:rsidR="009722FB" w:rsidRPr="00DC2BA7" w:rsidRDefault="00B60735" w:rsidP="00535973">
      <w:pPr>
        <w:pStyle w:val="Char2"/>
        <w:numPr>
          <w:ilvl w:val="0"/>
          <w:numId w:val="56"/>
        </w:numPr>
        <w:spacing w:before="0"/>
        <w:ind w:left="567" w:hanging="567"/>
        <w:jc w:val="left"/>
        <w:rPr>
          <w:sz w:val="22"/>
          <w:szCs w:val="22"/>
          <w:lang w:val="sv-SE"/>
        </w:rPr>
      </w:pPr>
      <w:r w:rsidRPr="00DC2BA7">
        <w:rPr>
          <w:sz w:val="22"/>
          <w:szCs w:val="22"/>
          <w:lang w:val="sv-SE"/>
        </w:rPr>
        <w:t>allergisk astma</w:t>
      </w:r>
    </w:p>
    <w:p w14:paraId="2E26B867" w14:textId="77777777" w:rsidR="009722FB" w:rsidRPr="00DC2BA7" w:rsidRDefault="00B60735" w:rsidP="00535973">
      <w:pPr>
        <w:pStyle w:val="Text"/>
        <w:widowControl w:val="0"/>
        <w:numPr>
          <w:ilvl w:val="0"/>
          <w:numId w:val="56"/>
        </w:numPr>
        <w:spacing w:before="0"/>
        <w:ind w:left="567" w:hanging="567"/>
        <w:jc w:val="left"/>
        <w:rPr>
          <w:sz w:val="22"/>
          <w:lang w:val="sv-SE"/>
        </w:rPr>
      </w:pPr>
      <w:r w:rsidRPr="00DC2BA7">
        <w:rPr>
          <w:sz w:val="22"/>
          <w:lang w:val="sv-SE"/>
        </w:rPr>
        <w:t>kronisk inflammation i näsa och bihålor (rinosinuit) med näspolyper</w:t>
      </w:r>
    </w:p>
    <w:p w14:paraId="1E7D06A9" w14:textId="77777777" w:rsidR="009722FB" w:rsidRPr="00DC2BA7" w:rsidRDefault="00B60735" w:rsidP="00535973">
      <w:pPr>
        <w:pStyle w:val="Char2"/>
        <w:numPr>
          <w:ilvl w:val="0"/>
          <w:numId w:val="56"/>
        </w:numPr>
        <w:spacing w:before="0"/>
        <w:ind w:left="567" w:hanging="567"/>
        <w:jc w:val="left"/>
        <w:rPr>
          <w:sz w:val="22"/>
          <w:szCs w:val="22"/>
          <w:lang w:val="sv-SE"/>
        </w:rPr>
      </w:pPr>
      <w:r w:rsidRPr="00DC2BA7">
        <w:rPr>
          <w:sz w:val="22"/>
          <w:szCs w:val="22"/>
          <w:lang w:val="sv-SE"/>
        </w:rPr>
        <w:t>kronisk spontan urtikaria.</w:t>
      </w:r>
    </w:p>
    <w:p w14:paraId="3D75408F" w14:textId="77777777" w:rsidR="009722FB" w:rsidRPr="00DC2BA7" w:rsidRDefault="009722FB" w:rsidP="00535973">
      <w:pPr>
        <w:pStyle w:val="Char2"/>
        <w:spacing w:before="0"/>
        <w:jc w:val="left"/>
        <w:rPr>
          <w:sz w:val="22"/>
          <w:szCs w:val="22"/>
          <w:lang w:val="sv-SE"/>
        </w:rPr>
      </w:pPr>
    </w:p>
    <w:p w14:paraId="563A8C82" w14:textId="77777777" w:rsidR="009722FB" w:rsidRPr="00DC2BA7" w:rsidRDefault="00B60735" w:rsidP="00535973">
      <w:pPr>
        <w:pStyle w:val="Text"/>
        <w:keepNext/>
        <w:widowControl w:val="0"/>
        <w:spacing w:before="0"/>
        <w:jc w:val="left"/>
        <w:rPr>
          <w:bCs/>
          <w:sz w:val="22"/>
          <w:u w:val="single"/>
          <w:lang w:val="sv-SE"/>
        </w:rPr>
      </w:pPr>
      <w:r w:rsidRPr="00DC2BA7">
        <w:rPr>
          <w:bCs/>
          <w:sz w:val="22"/>
          <w:u w:val="single"/>
          <w:lang w:val="sv-SE"/>
        </w:rPr>
        <w:t>Allergisk astma</w:t>
      </w:r>
    </w:p>
    <w:p w14:paraId="1F2D39E9" w14:textId="77777777" w:rsidR="009722FB" w:rsidRPr="00DC2BA7" w:rsidRDefault="00B60735" w:rsidP="00535973">
      <w:pPr>
        <w:pStyle w:val="Char2"/>
        <w:spacing w:before="0"/>
        <w:jc w:val="left"/>
        <w:rPr>
          <w:sz w:val="22"/>
          <w:szCs w:val="22"/>
          <w:lang w:val="sv-SE"/>
        </w:rPr>
      </w:pPr>
      <w:r w:rsidRPr="00DC2BA7">
        <w:rPr>
          <w:sz w:val="22"/>
          <w:szCs w:val="22"/>
          <w:lang w:val="sv-SE"/>
        </w:rPr>
        <w:t>Detta läkemedel används för att förhindra försämring av astma genom att kontrollera symtomen vid svår allergisk astma hos vuxna, ungdomar och barn (från 6 års ålder) som redan tar annan astmamedicin, men vars astmasymtom inte är välkontrollerade trots läkemedel som t ex hög dos inhalationssteroid och beta-stimulerare för inandning.</w:t>
      </w:r>
    </w:p>
    <w:p w14:paraId="25135B97" w14:textId="77777777" w:rsidR="009722FB" w:rsidRPr="00DC2BA7" w:rsidRDefault="009722FB" w:rsidP="00535973">
      <w:pPr>
        <w:pStyle w:val="Char2"/>
        <w:spacing w:before="0"/>
        <w:jc w:val="left"/>
        <w:rPr>
          <w:sz w:val="22"/>
          <w:szCs w:val="22"/>
          <w:lang w:val="sv-SE"/>
        </w:rPr>
      </w:pPr>
    </w:p>
    <w:p w14:paraId="72AD6F51"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Kronisk inflammation i nästa och bihålor med näspolyper</w:t>
      </w:r>
    </w:p>
    <w:p w14:paraId="029470DD" w14:textId="77777777" w:rsidR="009722FB" w:rsidRPr="00DC2BA7" w:rsidRDefault="00B60735" w:rsidP="00535973">
      <w:pPr>
        <w:pStyle w:val="Char2"/>
        <w:spacing w:before="0"/>
        <w:jc w:val="left"/>
        <w:rPr>
          <w:sz w:val="22"/>
          <w:szCs w:val="22"/>
          <w:lang w:val="sv-SE"/>
        </w:rPr>
      </w:pPr>
      <w:r w:rsidRPr="00DC2BA7">
        <w:rPr>
          <w:sz w:val="22"/>
          <w:szCs w:val="22"/>
          <w:lang w:val="sv-SE"/>
        </w:rPr>
        <w:t>Detta läkemedel används för att behandla kronisk inflammation i näsa och bihålor med näspolyper hos vuxna (från 18 års ålder) som redan använder en kortikosterioid som tas i näsan (kortisonnässpray), men vars symtom inte är välkontrollerade. Näspolyper är små utväxter på näsans slemhinna. Xolair hjälper till att minska storleken på polyperna och förbättrar symtom såsom nästäppa, försämrat luktsinne, slem i bakre delen av svalget och rinnande näsa.</w:t>
      </w:r>
    </w:p>
    <w:p w14:paraId="13BA7A45" w14:textId="77777777" w:rsidR="009722FB" w:rsidRPr="00DC2BA7" w:rsidRDefault="009722FB" w:rsidP="00535973">
      <w:pPr>
        <w:pStyle w:val="Char2"/>
        <w:spacing w:before="0"/>
        <w:jc w:val="left"/>
        <w:rPr>
          <w:sz w:val="22"/>
          <w:szCs w:val="22"/>
          <w:lang w:val="sv-SE"/>
        </w:rPr>
      </w:pPr>
    </w:p>
    <w:p w14:paraId="73F17472" w14:textId="77777777" w:rsidR="009722FB" w:rsidRPr="00DC2BA7" w:rsidRDefault="00B60735" w:rsidP="00535973">
      <w:pPr>
        <w:pStyle w:val="Text"/>
        <w:keepNext/>
        <w:widowControl w:val="0"/>
        <w:spacing w:before="0"/>
        <w:jc w:val="left"/>
        <w:rPr>
          <w:bCs/>
          <w:sz w:val="22"/>
          <w:u w:val="single"/>
          <w:lang w:val="sv-SE"/>
        </w:rPr>
      </w:pPr>
      <w:r w:rsidRPr="00DC2BA7">
        <w:rPr>
          <w:bCs/>
          <w:sz w:val="22"/>
          <w:u w:val="single"/>
          <w:lang w:val="sv-SE"/>
        </w:rPr>
        <w:t>Kronisk spontan urtikaria</w:t>
      </w:r>
    </w:p>
    <w:p w14:paraId="110D1FEB" w14:textId="77777777" w:rsidR="009722FB" w:rsidRPr="00DC2BA7" w:rsidRDefault="00B60735" w:rsidP="00535973">
      <w:pPr>
        <w:pStyle w:val="Char2"/>
        <w:spacing w:before="0"/>
        <w:jc w:val="left"/>
        <w:rPr>
          <w:sz w:val="22"/>
          <w:szCs w:val="22"/>
          <w:lang w:val="sv-SE"/>
        </w:rPr>
      </w:pPr>
      <w:r w:rsidRPr="00DC2BA7">
        <w:rPr>
          <w:sz w:val="22"/>
          <w:szCs w:val="22"/>
          <w:lang w:val="sv-SE"/>
        </w:rPr>
        <w:t>Detta läkemedel används för att behandla kronisk spontan urtikaria hos vuxna och ungdomar (från 12 års ålder) som redan får antihistamin, men vars symtom inte är välkontrollerade.</w:t>
      </w:r>
    </w:p>
    <w:p w14:paraId="3F8E406E" w14:textId="77777777" w:rsidR="009722FB" w:rsidRPr="00DC2BA7" w:rsidRDefault="009722FB" w:rsidP="00535973">
      <w:pPr>
        <w:pStyle w:val="Char2"/>
        <w:spacing w:before="0"/>
        <w:jc w:val="left"/>
        <w:rPr>
          <w:sz w:val="22"/>
          <w:szCs w:val="22"/>
          <w:lang w:val="sv-SE"/>
        </w:rPr>
      </w:pPr>
    </w:p>
    <w:p w14:paraId="4F4A8F6E" w14:textId="77777777" w:rsidR="009722FB" w:rsidRPr="00DC2BA7" w:rsidRDefault="00B60735" w:rsidP="00535973">
      <w:pPr>
        <w:pStyle w:val="Char2"/>
        <w:spacing w:before="0"/>
        <w:jc w:val="left"/>
        <w:rPr>
          <w:sz w:val="22"/>
          <w:szCs w:val="22"/>
          <w:lang w:val="sv-SE"/>
        </w:rPr>
      </w:pPr>
      <w:r w:rsidRPr="00DC2BA7">
        <w:rPr>
          <w:sz w:val="22"/>
          <w:szCs w:val="22"/>
          <w:lang w:val="sv-SE"/>
        </w:rPr>
        <w:t>Xolair verkar genom att blockera ett ämne som kallas IgE (förkortning för immunoglobulin E) som produceras i kroppen. IgE bidrar till en typ av inflammation som spelar en nyckelroll för att allergisk astma, kronisk inflammation i näsa och bihålor med näspolyper och kronisk spontan urtikaria ska uppkomma.</w:t>
      </w:r>
    </w:p>
    <w:p w14:paraId="7A6D5622" w14:textId="77777777" w:rsidR="009722FB" w:rsidRPr="00DC2BA7" w:rsidRDefault="009722FB" w:rsidP="00535973">
      <w:pPr>
        <w:pStyle w:val="Char2"/>
        <w:spacing w:before="0"/>
        <w:jc w:val="left"/>
        <w:rPr>
          <w:sz w:val="22"/>
          <w:szCs w:val="22"/>
          <w:lang w:val="sv-SE"/>
        </w:rPr>
      </w:pPr>
    </w:p>
    <w:p w14:paraId="4F8E5B20" w14:textId="77777777" w:rsidR="009722FB" w:rsidRPr="00DC2BA7" w:rsidRDefault="009722FB" w:rsidP="009722FB">
      <w:pPr>
        <w:pStyle w:val="Char2"/>
        <w:spacing w:before="0"/>
        <w:jc w:val="left"/>
        <w:rPr>
          <w:sz w:val="22"/>
          <w:szCs w:val="22"/>
          <w:lang w:val="sv-SE"/>
        </w:rPr>
      </w:pPr>
    </w:p>
    <w:p w14:paraId="234AAF5F" w14:textId="77777777" w:rsidR="009722FB" w:rsidRPr="00DC2BA7" w:rsidRDefault="00B60735" w:rsidP="009722FB">
      <w:pPr>
        <w:keepNext/>
        <w:widowControl w:val="0"/>
        <w:numPr>
          <w:ilvl w:val="12"/>
          <w:numId w:val="0"/>
        </w:numPr>
        <w:tabs>
          <w:tab w:val="clear" w:pos="567"/>
        </w:tabs>
        <w:spacing w:line="240" w:lineRule="auto"/>
        <w:ind w:left="567" w:right="-2" w:hanging="567"/>
        <w:rPr>
          <w:lang w:val="sv-SE"/>
        </w:rPr>
      </w:pPr>
      <w:r w:rsidRPr="00DC2BA7">
        <w:rPr>
          <w:b/>
          <w:bCs/>
          <w:lang w:val="sv-SE"/>
        </w:rPr>
        <w:t>2.</w:t>
      </w:r>
      <w:r w:rsidRPr="00DC2BA7">
        <w:rPr>
          <w:b/>
          <w:bCs/>
          <w:lang w:val="sv-SE"/>
        </w:rPr>
        <w:tab/>
      </w:r>
      <w:r w:rsidRPr="00DC2BA7">
        <w:rPr>
          <w:b/>
          <w:noProof/>
          <w:szCs w:val="24"/>
          <w:lang w:val="sv-SE"/>
        </w:rPr>
        <w:t>Vad du behöver veta innan du använder Xolair</w:t>
      </w:r>
    </w:p>
    <w:p w14:paraId="033693B3" w14:textId="77777777" w:rsidR="009722FB" w:rsidRPr="00DC2BA7" w:rsidRDefault="009722FB" w:rsidP="009722FB">
      <w:pPr>
        <w:pStyle w:val="Char2"/>
        <w:keepNext/>
        <w:spacing w:before="0"/>
        <w:jc w:val="left"/>
        <w:rPr>
          <w:sz w:val="22"/>
          <w:szCs w:val="22"/>
          <w:lang w:val="sv-SE"/>
        </w:rPr>
      </w:pPr>
    </w:p>
    <w:p w14:paraId="5FCCF8BE"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Använd inte Xolair</w:t>
      </w:r>
    </w:p>
    <w:p w14:paraId="556F6C23" w14:textId="77777777" w:rsidR="009722FB" w:rsidRPr="00DC2BA7" w:rsidRDefault="00B60735" w:rsidP="009722FB">
      <w:pPr>
        <w:pStyle w:val="Char2"/>
        <w:keepNext/>
        <w:spacing w:before="0"/>
        <w:ind w:left="567" w:hanging="567"/>
        <w:jc w:val="left"/>
        <w:rPr>
          <w:sz w:val="22"/>
          <w:szCs w:val="22"/>
          <w:lang w:val="sv-SE"/>
        </w:rPr>
      </w:pPr>
      <w:r w:rsidRPr="00DC2BA7">
        <w:rPr>
          <w:sz w:val="22"/>
          <w:szCs w:val="22"/>
          <w:lang w:val="sv-SE"/>
        </w:rPr>
        <w:t>-</w:t>
      </w:r>
      <w:r w:rsidRPr="00DC2BA7">
        <w:rPr>
          <w:sz w:val="22"/>
          <w:szCs w:val="22"/>
          <w:lang w:val="sv-SE"/>
        </w:rPr>
        <w:tab/>
        <w:t>om du är allergisk mot omalizumab eller något annat innehållsämne i detta läkemedel (anges i avsnitt 6).</w:t>
      </w:r>
    </w:p>
    <w:p w14:paraId="2E9466C3" w14:textId="77777777" w:rsidR="009722FB" w:rsidRPr="00DC2BA7" w:rsidRDefault="00B60735" w:rsidP="009722FB">
      <w:pPr>
        <w:pStyle w:val="Char2"/>
        <w:spacing w:before="0"/>
        <w:jc w:val="left"/>
        <w:rPr>
          <w:sz w:val="22"/>
          <w:szCs w:val="22"/>
          <w:lang w:val="sv-SE"/>
        </w:rPr>
      </w:pPr>
      <w:r w:rsidRPr="00DC2BA7">
        <w:rPr>
          <w:sz w:val="22"/>
          <w:szCs w:val="22"/>
          <w:lang w:val="sv-SE"/>
        </w:rPr>
        <w:t>Om du tror att du kan vara allergisk mot något av innehållsämnena ska du berätta det för läkaren, eftersom du då inte bör använda Xolair.</w:t>
      </w:r>
    </w:p>
    <w:p w14:paraId="0E371DD6" w14:textId="77777777" w:rsidR="009722FB" w:rsidRPr="00DC2BA7" w:rsidRDefault="009722FB" w:rsidP="009722FB">
      <w:pPr>
        <w:pStyle w:val="Char2"/>
        <w:spacing w:before="0"/>
        <w:jc w:val="left"/>
        <w:rPr>
          <w:sz w:val="22"/>
          <w:szCs w:val="22"/>
          <w:lang w:val="sv-SE"/>
        </w:rPr>
      </w:pPr>
    </w:p>
    <w:p w14:paraId="738049CB"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Varningar och försiktighet</w:t>
      </w:r>
    </w:p>
    <w:p w14:paraId="1B9BF3A6" w14:textId="77777777" w:rsidR="009722FB" w:rsidRPr="00DC2BA7" w:rsidRDefault="00B60735" w:rsidP="009722FB">
      <w:pPr>
        <w:keepNext/>
        <w:numPr>
          <w:ilvl w:val="12"/>
          <w:numId w:val="0"/>
        </w:numPr>
        <w:spacing w:line="240" w:lineRule="auto"/>
        <w:rPr>
          <w:noProof/>
          <w:lang w:val="sv-SE"/>
        </w:rPr>
      </w:pPr>
      <w:r w:rsidRPr="00DC2BA7">
        <w:rPr>
          <w:noProof/>
          <w:lang w:val="sv-SE"/>
        </w:rPr>
        <w:t>Tala med läkare innan du använder Xolair:</w:t>
      </w:r>
    </w:p>
    <w:p w14:paraId="48DEE75E"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har njur- eller leverproblem</w:t>
      </w:r>
    </w:p>
    <w:p w14:paraId="2A5EE69A"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har en sjukdom där ditt eget immunsystem angriper delar av kroppen (autoimmun sjukdom)</w:t>
      </w:r>
    </w:p>
    <w:p w14:paraId="15C1798A"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reser till ett område där infektioner orsakade av parasiter är vanliga - Xolair kan försvaga din motståndskraft mot sådana infektioner</w:t>
      </w:r>
    </w:p>
    <w:p w14:paraId="3A606392" w14:textId="77777777" w:rsidR="009722FB" w:rsidRPr="00DC2BA7" w:rsidRDefault="00B60735" w:rsidP="009722FB">
      <w:pPr>
        <w:numPr>
          <w:ilvl w:val="0"/>
          <w:numId w:val="35"/>
        </w:numPr>
        <w:tabs>
          <w:tab w:val="clear" w:pos="567"/>
        </w:tabs>
        <w:spacing w:line="240" w:lineRule="auto"/>
        <w:ind w:left="567" w:hanging="567"/>
        <w:rPr>
          <w:noProof/>
          <w:lang w:val="sv-SE"/>
        </w:rPr>
      </w:pPr>
      <w:r w:rsidRPr="00DC2BA7">
        <w:rPr>
          <w:noProof/>
          <w:lang w:val="sv-SE"/>
        </w:rPr>
        <w:t>om du tidigare har haft en svår allergisk reaktion (anafylaktisk reaktion) t ex till följd av läkemedel, insektsbett eller födoämne</w:t>
      </w:r>
    </w:p>
    <w:p w14:paraId="56AE9E4D" w14:textId="77777777" w:rsidR="009722FB" w:rsidRPr="00DC2BA7" w:rsidRDefault="009722FB" w:rsidP="009722FB">
      <w:pPr>
        <w:pStyle w:val="Char2"/>
        <w:spacing w:before="0"/>
        <w:jc w:val="left"/>
        <w:rPr>
          <w:sz w:val="22"/>
          <w:szCs w:val="22"/>
          <w:lang w:val="sv-SE"/>
        </w:rPr>
      </w:pPr>
    </w:p>
    <w:p w14:paraId="2ADEFFBA" w14:textId="77777777" w:rsidR="009722FB" w:rsidRPr="00DC2BA7" w:rsidRDefault="00B60735" w:rsidP="009722FB">
      <w:pPr>
        <w:pStyle w:val="BodyTextIndent4"/>
        <w:widowControl w:val="0"/>
        <w:tabs>
          <w:tab w:val="clear" w:pos="360"/>
        </w:tabs>
        <w:ind w:left="0" w:firstLine="0"/>
        <w:rPr>
          <w:sz w:val="22"/>
          <w:szCs w:val="22"/>
          <w:lang w:val="sv-SE"/>
        </w:rPr>
      </w:pPr>
      <w:r w:rsidRPr="00DC2BA7">
        <w:rPr>
          <w:sz w:val="22"/>
          <w:szCs w:val="22"/>
          <w:lang w:val="sv-SE"/>
        </w:rPr>
        <w:t>Xolair ska inte användas för att behandla akuta astmasymtom, t ex en plötslig astmaattack.</w:t>
      </w:r>
    </w:p>
    <w:p w14:paraId="480552F8" w14:textId="77777777" w:rsidR="009722FB" w:rsidRPr="00DC2BA7" w:rsidRDefault="009722FB" w:rsidP="009722FB">
      <w:pPr>
        <w:pStyle w:val="BodyTextIndent4"/>
        <w:widowControl w:val="0"/>
        <w:tabs>
          <w:tab w:val="clear" w:pos="360"/>
        </w:tabs>
        <w:ind w:left="0" w:firstLine="0"/>
        <w:rPr>
          <w:sz w:val="22"/>
          <w:szCs w:val="22"/>
          <w:lang w:val="sv-SE"/>
        </w:rPr>
      </w:pPr>
    </w:p>
    <w:p w14:paraId="0F4CCA1D" w14:textId="77777777" w:rsidR="009722FB" w:rsidRPr="00DC2BA7" w:rsidRDefault="00B60735" w:rsidP="009722FB">
      <w:pPr>
        <w:pStyle w:val="Char2"/>
        <w:spacing w:before="0"/>
        <w:jc w:val="left"/>
        <w:rPr>
          <w:sz w:val="22"/>
          <w:szCs w:val="22"/>
          <w:lang w:val="sv-SE"/>
        </w:rPr>
      </w:pPr>
      <w:r w:rsidRPr="00DC2BA7">
        <w:rPr>
          <w:sz w:val="22"/>
          <w:szCs w:val="22"/>
          <w:lang w:val="sv-SE"/>
        </w:rPr>
        <w:t>Xolair är inte avsett att förhindra eller behandla andra allergiska tillstånd, t ex plötsliga allergiska reaktioner, hyperimmunglobulin E-syndrom (en ärftlig immunsjukdom), aspergillos (lungsjukdom orsakad av mögelsvamp), födoämnesallergi, eksem eller hösnuva.eftersom Xolair inte har studerats vid dessa tillstånd.</w:t>
      </w:r>
    </w:p>
    <w:p w14:paraId="0FF28218" w14:textId="77777777" w:rsidR="009722FB" w:rsidRPr="00DC2BA7" w:rsidRDefault="009722FB" w:rsidP="00535973">
      <w:pPr>
        <w:pStyle w:val="BodyTextIndent4"/>
        <w:widowControl w:val="0"/>
        <w:tabs>
          <w:tab w:val="clear" w:pos="360"/>
        </w:tabs>
        <w:ind w:left="0" w:firstLine="0"/>
        <w:rPr>
          <w:sz w:val="22"/>
          <w:szCs w:val="22"/>
          <w:lang w:val="sv-SE"/>
        </w:rPr>
      </w:pPr>
    </w:p>
    <w:p w14:paraId="6575981A" w14:textId="77777777" w:rsidR="009722FB" w:rsidRPr="00DC2BA7" w:rsidRDefault="00B60735" w:rsidP="00535973">
      <w:pPr>
        <w:pStyle w:val="Char2"/>
        <w:keepNext/>
        <w:spacing w:before="0"/>
        <w:jc w:val="left"/>
        <w:rPr>
          <w:b/>
          <w:sz w:val="22"/>
          <w:szCs w:val="22"/>
          <w:lang w:val="sv-SE"/>
        </w:rPr>
      </w:pPr>
      <w:r w:rsidRPr="00DC2BA7">
        <w:rPr>
          <w:b/>
          <w:sz w:val="22"/>
          <w:szCs w:val="22"/>
          <w:lang w:val="sv-SE"/>
        </w:rPr>
        <w:t>Var uppmärksam på tecken på allergiska reaktioner och andra allvarliga biverkningar</w:t>
      </w:r>
    </w:p>
    <w:p w14:paraId="6B58FEED" w14:textId="77777777" w:rsidR="009722FB"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Xolair kan orsaka allvarliga biverkningar. Du behöver vara uppmärksam på tecken på sådana när du använder Xolair. Sök omedelbart medicinsk vård om du märker några tecken på en allvarlig allergisk reaktion eller annan allvarlig biverkning. Sådana tecken listas under "Allvarliga biverkningar" i avsnitt 4.</w:t>
      </w:r>
    </w:p>
    <w:p w14:paraId="5038B000" w14:textId="77777777" w:rsidR="009722FB" w:rsidRPr="00DC2BA7" w:rsidRDefault="009722FB" w:rsidP="00535973">
      <w:pPr>
        <w:pStyle w:val="BodyTextIndent4"/>
        <w:widowControl w:val="0"/>
        <w:tabs>
          <w:tab w:val="clear" w:pos="360"/>
        </w:tabs>
        <w:ind w:left="0" w:firstLine="0"/>
        <w:rPr>
          <w:sz w:val="22"/>
          <w:szCs w:val="22"/>
          <w:lang w:val="sv-SE"/>
        </w:rPr>
      </w:pPr>
    </w:p>
    <w:p w14:paraId="29C4CB0A" w14:textId="77777777" w:rsidR="009722FB"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Innan du själv eller en anhörig injicerar Xolair är det viktigt att du utbildas i hur ni känner igen tidiga symtom på allvarliga allergiska reaktioner och hur ni kan hantera dessa om de inträffar (se avnitt 3 ”Hur du använder Xolair”). Majoriteten av allvarliga allergiska reaktioner uppträder i samband med de första 3 doserna Xolair.</w:t>
      </w:r>
    </w:p>
    <w:p w14:paraId="7DAE0CB4" w14:textId="77777777" w:rsidR="009722FB" w:rsidRPr="00DC2BA7" w:rsidRDefault="009722FB" w:rsidP="00535973">
      <w:pPr>
        <w:pStyle w:val="BodyTextIndent4"/>
        <w:widowControl w:val="0"/>
        <w:tabs>
          <w:tab w:val="clear" w:pos="360"/>
        </w:tabs>
        <w:ind w:left="0" w:firstLine="0"/>
        <w:rPr>
          <w:sz w:val="22"/>
          <w:szCs w:val="22"/>
          <w:lang w:val="sv-SE"/>
        </w:rPr>
      </w:pPr>
    </w:p>
    <w:p w14:paraId="192A5FF0"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Barn och ungdomar</w:t>
      </w:r>
    </w:p>
    <w:p w14:paraId="09AF281F" w14:textId="77777777" w:rsidR="009722FB" w:rsidRPr="00DC2BA7" w:rsidRDefault="00B60735" w:rsidP="00535973">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1FA2EE01" w14:textId="77777777" w:rsidR="009722FB" w:rsidRPr="00DC2BA7" w:rsidRDefault="00B60735" w:rsidP="00535973">
      <w:pPr>
        <w:pStyle w:val="Char2"/>
        <w:spacing w:before="0"/>
        <w:jc w:val="left"/>
        <w:rPr>
          <w:sz w:val="22"/>
          <w:szCs w:val="22"/>
          <w:lang w:val="sv-SE"/>
        </w:rPr>
      </w:pPr>
      <w:r w:rsidRPr="00DC2BA7">
        <w:rPr>
          <w:sz w:val="22"/>
          <w:szCs w:val="22"/>
          <w:lang w:val="sv-SE"/>
        </w:rPr>
        <w:t>Xolair rekommenderas inte till barn under 6 år. Användning till barn under 6 år har inte studerats.</w:t>
      </w:r>
    </w:p>
    <w:p w14:paraId="48914D71" w14:textId="77777777" w:rsidR="009722FB" w:rsidRPr="00DC2BA7" w:rsidRDefault="009722FB" w:rsidP="00535973">
      <w:pPr>
        <w:pStyle w:val="Char2"/>
        <w:spacing w:before="0"/>
        <w:jc w:val="left"/>
        <w:rPr>
          <w:sz w:val="22"/>
          <w:szCs w:val="22"/>
          <w:lang w:val="sv-SE"/>
        </w:rPr>
      </w:pPr>
    </w:p>
    <w:p w14:paraId="0954C0EB"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 xml:space="preserve">Kronisk </w:t>
      </w:r>
      <w:r w:rsidRPr="00DC2BA7">
        <w:rPr>
          <w:sz w:val="22"/>
          <w:u w:val="single"/>
          <w:lang w:val="sv-SE"/>
        </w:rPr>
        <w:t>inflammation</w:t>
      </w:r>
      <w:r w:rsidRPr="00DC2BA7">
        <w:rPr>
          <w:sz w:val="22"/>
          <w:szCs w:val="22"/>
          <w:u w:val="single"/>
          <w:lang w:val="sv-SE"/>
        </w:rPr>
        <w:t xml:space="preserve"> i näsa och bihålor med näspolyper</w:t>
      </w:r>
    </w:p>
    <w:p w14:paraId="1379BB2F" w14:textId="77777777" w:rsidR="009722FB" w:rsidRPr="00DC2BA7" w:rsidRDefault="00B60735" w:rsidP="00535973">
      <w:pPr>
        <w:pStyle w:val="Char2"/>
        <w:spacing w:before="0"/>
        <w:jc w:val="left"/>
        <w:rPr>
          <w:sz w:val="22"/>
          <w:szCs w:val="22"/>
          <w:lang w:val="sv-SE"/>
        </w:rPr>
      </w:pPr>
      <w:r w:rsidRPr="00DC2BA7">
        <w:rPr>
          <w:sz w:val="22"/>
          <w:szCs w:val="22"/>
          <w:lang w:val="sv-SE"/>
        </w:rPr>
        <w:t>Xolair rekommenderas inte till barn och ungdomar under 18 år. Användning till patienter under 18 år har inte studerats.</w:t>
      </w:r>
    </w:p>
    <w:p w14:paraId="400EBC50" w14:textId="77777777" w:rsidR="009722FB" w:rsidRPr="00DC2BA7" w:rsidRDefault="009722FB" w:rsidP="00535973">
      <w:pPr>
        <w:pStyle w:val="Char2"/>
        <w:spacing w:before="0"/>
        <w:jc w:val="left"/>
        <w:rPr>
          <w:sz w:val="22"/>
          <w:szCs w:val="22"/>
          <w:lang w:val="sv-SE"/>
        </w:rPr>
      </w:pPr>
    </w:p>
    <w:p w14:paraId="105B126C" w14:textId="77777777" w:rsidR="009722FB" w:rsidRPr="00DC2BA7" w:rsidRDefault="00B60735" w:rsidP="00535973">
      <w:pPr>
        <w:pStyle w:val="Text"/>
        <w:keepNext/>
        <w:widowControl w:val="0"/>
        <w:spacing w:before="0"/>
        <w:jc w:val="left"/>
        <w:rPr>
          <w:bCs/>
          <w:sz w:val="22"/>
          <w:u w:val="single"/>
          <w:lang w:val="sv-SE"/>
        </w:rPr>
      </w:pPr>
      <w:r w:rsidRPr="00DC2BA7">
        <w:rPr>
          <w:bCs/>
          <w:sz w:val="22"/>
          <w:u w:val="single"/>
          <w:lang w:val="sv-SE"/>
        </w:rPr>
        <w:t>Kronisk spontan urtikaria</w:t>
      </w:r>
    </w:p>
    <w:p w14:paraId="10DE660B" w14:textId="77777777" w:rsidR="009722FB" w:rsidRPr="00DC2BA7" w:rsidRDefault="00B60735" w:rsidP="00535973">
      <w:pPr>
        <w:pStyle w:val="Text"/>
        <w:widowControl w:val="0"/>
        <w:spacing w:before="0"/>
        <w:jc w:val="left"/>
        <w:rPr>
          <w:bCs/>
          <w:sz w:val="22"/>
          <w:lang w:val="sv-SE"/>
        </w:rPr>
      </w:pPr>
      <w:r w:rsidRPr="00DC2BA7">
        <w:rPr>
          <w:bCs/>
          <w:sz w:val="22"/>
          <w:lang w:val="sv-SE"/>
        </w:rPr>
        <w:t>Xolair rekommenderas inte till barn under 12 år. Användningen hos barn under 12 år har inte studerats.</w:t>
      </w:r>
    </w:p>
    <w:p w14:paraId="3EFD7F4D" w14:textId="77777777" w:rsidR="009722FB" w:rsidRPr="00DC2BA7" w:rsidRDefault="009722FB" w:rsidP="00535973">
      <w:pPr>
        <w:pStyle w:val="Char2"/>
        <w:spacing w:before="0"/>
        <w:jc w:val="left"/>
        <w:rPr>
          <w:sz w:val="22"/>
          <w:szCs w:val="22"/>
          <w:lang w:val="sv-SE"/>
        </w:rPr>
      </w:pPr>
    </w:p>
    <w:p w14:paraId="1E097581"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Andra läkemedel och Xolair</w:t>
      </w:r>
    </w:p>
    <w:p w14:paraId="6BEDA91B" w14:textId="77777777" w:rsidR="009722FB" w:rsidRPr="00DC2BA7" w:rsidRDefault="00B60735" w:rsidP="00535973">
      <w:pPr>
        <w:pStyle w:val="Char2"/>
        <w:spacing w:before="0"/>
        <w:jc w:val="left"/>
        <w:rPr>
          <w:sz w:val="22"/>
          <w:szCs w:val="22"/>
          <w:lang w:val="sv-SE"/>
        </w:rPr>
      </w:pPr>
      <w:r w:rsidRPr="00DC2BA7">
        <w:rPr>
          <w:sz w:val="22"/>
          <w:szCs w:val="22"/>
          <w:lang w:val="sv-SE"/>
        </w:rPr>
        <w:t>Tala om för läkare, apotekspersonal eller sjuksköterska om du tar, nyligen har tagit eller kan tänkas ta andra läkemedel.</w:t>
      </w:r>
    </w:p>
    <w:p w14:paraId="177D6972" w14:textId="77777777" w:rsidR="009722FB" w:rsidRPr="00DC2BA7" w:rsidRDefault="009722FB" w:rsidP="00535973">
      <w:pPr>
        <w:pStyle w:val="Char2"/>
        <w:spacing w:before="0"/>
        <w:jc w:val="left"/>
        <w:rPr>
          <w:sz w:val="22"/>
          <w:szCs w:val="22"/>
          <w:lang w:val="sv-SE"/>
        </w:rPr>
      </w:pPr>
    </w:p>
    <w:p w14:paraId="4142FEF9" w14:textId="77777777" w:rsidR="009722FB" w:rsidRPr="00DC2BA7" w:rsidRDefault="00B60735" w:rsidP="00535973">
      <w:pPr>
        <w:pStyle w:val="Text"/>
        <w:keepNext/>
        <w:widowControl w:val="0"/>
        <w:spacing w:before="0"/>
        <w:jc w:val="left"/>
        <w:rPr>
          <w:bCs/>
          <w:color w:val="000000"/>
          <w:sz w:val="22"/>
          <w:lang w:val="sv-SE"/>
        </w:rPr>
      </w:pPr>
      <w:r w:rsidRPr="00DC2BA7">
        <w:rPr>
          <w:bCs/>
          <w:color w:val="000000"/>
          <w:sz w:val="22"/>
          <w:lang w:val="sv-SE"/>
        </w:rPr>
        <w:t>Detta är särskilt viktigt om du tar:</w:t>
      </w:r>
    </w:p>
    <w:p w14:paraId="423C7804" w14:textId="77777777" w:rsidR="009722FB" w:rsidRPr="00DC2BA7" w:rsidRDefault="00B60735" w:rsidP="00535973">
      <w:pPr>
        <w:pStyle w:val="Text"/>
        <w:keepNext/>
        <w:widowControl w:val="0"/>
        <w:spacing w:before="0"/>
        <w:ind w:left="567" w:hanging="567"/>
        <w:jc w:val="left"/>
        <w:rPr>
          <w:bCs/>
          <w:color w:val="000000"/>
          <w:sz w:val="22"/>
          <w:lang w:val="sv-SE"/>
        </w:rPr>
      </w:pPr>
      <w:r w:rsidRPr="00DC2BA7">
        <w:rPr>
          <w:bCs/>
          <w:color w:val="000000"/>
          <w:sz w:val="22"/>
          <w:lang w:val="sv-SE"/>
        </w:rPr>
        <w:t>-</w:t>
      </w:r>
      <w:r w:rsidRPr="00DC2BA7">
        <w:rPr>
          <w:bCs/>
          <w:color w:val="000000"/>
          <w:sz w:val="22"/>
          <w:lang w:val="sv-SE"/>
        </w:rPr>
        <w:tab/>
        <w:t>medicin för att behandla en parasitinfektion, eftersom Xolair kan minska effekten av medicinen</w:t>
      </w:r>
    </w:p>
    <w:p w14:paraId="24D4F7F6" w14:textId="77777777" w:rsidR="009722FB" w:rsidRPr="00DC2BA7" w:rsidRDefault="00B60735" w:rsidP="00535973">
      <w:pPr>
        <w:pStyle w:val="Char2"/>
        <w:spacing w:before="0"/>
        <w:jc w:val="left"/>
        <w:rPr>
          <w:sz w:val="22"/>
          <w:szCs w:val="22"/>
          <w:lang w:val="sv-SE"/>
        </w:rPr>
      </w:pPr>
      <w:r w:rsidRPr="00DC2BA7">
        <w:rPr>
          <w:bCs/>
          <w:color w:val="000000"/>
          <w:sz w:val="22"/>
          <w:szCs w:val="22"/>
          <w:lang w:val="sv-SE"/>
        </w:rPr>
        <w:t>-</w:t>
      </w:r>
      <w:r w:rsidRPr="00DC2BA7">
        <w:rPr>
          <w:bCs/>
          <w:color w:val="000000"/>
          <w:sz w:val="22"/>
          <w:szCs w:val="22"/>
          <w:lang w:val="sv-SE"/>
        </w:rPr>
        <w:tab/>
        <w:t>inhalationssteroider och andra läkemedel mot allergisk astma.</w:t>
      </w:r>
    </w:p>
    <w:p w14:paraId="19396F49" w14:textId="77777777" w:rsidR="009722FB" w:rsidRPr="00DC2BA7" w:rsidRDefault="009722FB" w:rsidP="00535973">
      <w:pPr>
        <w:pStyle w:val="Char2"/>
        <w:spacing w:before="0"/>
        <w:jc w:val="left"/>
        <w:rPr>
          <w:sz w:val="22"/>
          <w:szCs w:val="22"/>
          <w:lang w:val="sv-SE"/>
        </w:rPr>
      </w:pPr>
    </w:p>
    <w:p w14:paraId="4B6F11F8" w14:textId="77777777" w:rsidR="009722FB" w:rsidRPr="00DC2BA7" w:rsidRDefault="00B60735" w:rsidP="009722FB">
      <w:pPr>
        <w:keepNext/>
        <w:widowControl w:val="0"/>
        <w:numPr>
          <w:ilvl w:val="12"/>
          <w:numId w:val="0"/>
        </w:numPr>
        <w:tabs>
          <w:tab w:val="clear" w:pos="567"/>
        </w:tabs>
        <w:spacing w:line="240" w:lineRule="auto"/>
        <w:rPr>
          <w:b/>
          <w:bCs/>
          <w:lang w:val="sv-SE"/>
        </w:rPr>
      </w:pPr>
      <w:r w:rsidRPr="00DC2BA7">
        <w:rPr>
          <w:b/>
          <w:bCs/>
          <w:lang w:val="sv-SE"/>
        </w:rPr>
        <w:lastRenderedPageBreak/>
        <w:t>Graviditet och amning</w:t>
      </w:r>
    </w:p>
    <w:p w14:paraId="7F1137BF" w14:textId="77777777" w:rsidR="009722FB" w:rsidRPr="00DC2BA7" w:rsidRDefault="00B60735" w:rsidP="009722FB">
      <w:pPr>
        <w:pStyle w:val="Char2"/>
        <w:spacing w:before="0"/>
        <w:jc w:val="left"/>
        <w:rPr>
          <w:sz w:val="22"/>
          <w:szCs w:val="22"/>
          <w:lang w:val="sv-SE"/>
        </w:rPr>
      </w:pPr>
      <w:r w:rsidRPr="00DC2BA7">
        <w:rPr>
          <w:sz w:val="22"/>
          <w:szCs w:val="22"/>
          <w:lang w:val="sv-SE"/>
        </w:rPr>
        <w:t xml:space="preserve"> Om du är gravid, tror att du kan vara gravid eller planerar att skaffa barn, rådfråga läkare innan du använder detta läkemedel. Läkaren kommer att diskutera nyttan och eventuella risker med att använda detta läkemedel under graviditet med dig.</w:t>
      </w:r>
    </w:p>
    <w:p w14:paraId="5294A6BA" w14:textId="77777777" w:rsidR="009722FB" w:rsidRPr="00DC2BA7" w:rsidRDefault="009722FB" w:rsidP="009722FB">
      <w:pPr>
        <w:pStyle w:val="Char2"/>
        <w:spacing w:before="0"/>
        <w:jc w:val="left"/>
        <w:rPr>
          <w:sz w:val="22"/>
          <w:szCs w:val="22"/>
          <w:lang w:val="sv-SE"/>
        </w:rPr>
      </w:pPr>
    </w:p>
    <w:p w14:paraId="2BCD0FA7" w14:textId="77777777" w:rsidR="009722FB" w:rsidRPr="00DC2BA7" w:rsidRDefault="00B60735" w:rsidP="009722FB">
      <w:pPr>
        <w:pStyle w:val="Char2"/>
        <w:spacing w:before="0"/>
        <w:jc w:val="left"/>
        <w:rPr>
          <w:sz w:val="22"/>
          <w:szCs w:val="22"/>
          <w:lang w:val="sv-SE"/>
        </w:rPr>
      </w:pPr>
      <w:r w:rsidRPr="00DC2BA7">
        <w:rPr>
          <w:sz w:val="22"/>
          <w:szCs w:val="22"/>
          <w:lang w:val="sv-SE"/>
        </w:rPr>
        <w:t>Om du blir gravid när du behandlas med Xolair, tala omedelbart om detta för din läkare.</w:t>
      </w:r>
    </w:p>
    <w:p w14:paraId="74DE4A96" w14:textId="77777777" w:rsidR="009722FB" w:rsidRPr="00DC2BA7" w:rsidRDefault="009722FB" w:rsidP="00535973">
      <w:pPr>
        <w:pStyle w:val="Char2"/>
        <w:widowControl w:val="0"/>
        <w:tabs>
          <w:tab w:val="left" w:pos="567"/>
        </w:tabs>
        <w:suppressAutoHyphens/>
        <w:spacing w:before="0"/>
        <w:jc w:val="left"/>
        <w:rPr>
          <w:sz w:val="22"/>
          <w:szCs w:val="22"/>
          <w:lang w:val="sv-SE"/>
        </w:rPr>
      </w:pPr>
    </w:p>
    <w:p w14:paraId="0EE0634B" w14:textId="77777777" w:rsidR="009722FB" w:rsidRPr="00DC2BA7" w:rsidRDefault="00B60735" w:rsidP="00535973">
      <w:pPr>
        <w:pStyle w:val="Char2"/>
        <w:widowControl w:val="0"/>
        <w:spacing w:before="0"/>
        <w:jc w:val="left"/>
        <w:rPr>
          <w:sz w:val="22"/>
          <w:szCs w:val="22"/>
          <w:lang w:val="sv-SE"/>
        </w:rPr>
      </w:pPr>
      <w:r w:rsidRPr="00DC2BA7">
        <w:rPr>
          <w:sz w:val="22"/>
          <w:szCs w:val="22"/>
          <w:lang w:val="sv-SE"/>
        </w:rPr>
        <w:t>Xolair kan passera över i bröstmjölk. Om du ammar eller planerar att amma ska du rådfråga läkare innan du använder detta läkemedel.</w:t>
      </w:r>
    </w:p>
    <w:p w14:paraId="514DDF08" w14:textId="77777777" w:rsidR="009722FB" w:rsidRPr="00DC2BA7" w:rsidRDefault="009722FB" w:rsidP="00535973">
      <w:pPr>
        <w:pStyle w:val="Char2"/>
        <w:spacing w:before="0"/>
        <w:jc w:val="left"/>
        <w:rPr>
          <w:sz w:val="22"/>
          <w:szCs w:val="22"/>
          <w:lang w:val="sv-SE"/>
        </w:rPr>
      </w:pPr>
    </w:p>
    <w:p w14:paraId="337204E2" w14:textId="77777777" w:rsidR="009722FB"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Körförmåga och användning av maskiner</w:t>
      </w:r>
    </w:p>
    <w:p w14:paraId="383216D0" w14:textId="77777777" w:rsidR="009722FB" w:rsidRPr="00DC2BA7" w:rsidRDefault="00B60735" w:rsidP="00535973">
      <w:pPr>
        <w:pStyle w:val="Char2"/>
        <w:widowControl w:val="0"/>
        <w:spacing w:before="0"/>
        <w:jc w:val="left"/>
        <w:rPr>
          <w:sz w:val="22"/>
          <w:szCs w:val="22"/>
          <w:lang w:val="sv-SE"/>
        </w:rPr>
      </w:pPr>
      <w:r w:rsidRPr="00DC2BA7">
        <w:rPr>
          <w:sz w:val="22"/>
          <w:szCs w:val="22"/>
          <w:lang w:val="sv-SE"/>
        </w:rPr>
        <w:t>Det är inte troligt att Xolair påverkar din förmåga att köra motorfordon eller använda maskiner.</w:t>
      </w:r>
    </w:p>
    <w:p w14:paraId="74A1F2B1" w14:textId="77777777" w:rsidR="009722FB" w:rsidRPr="00DC2BA7" w:rsidRDefault="009722FB" w:rsidP="00535973">
      <w:pPr>
        <w:pStyle w:val="Char2"/>
        <w:spacing w:before="0"/>
        <w:jc w:val="left"/>
        <w:rPr>
          <w:sz w:val="22"/>
          <w:szCs w:val="22"/>
          <w:lang w:val="sv-SE"/>
        </w:rPr>
      </w:pPr>
    </w:p>
    <w:p w14:paraId="03E854EF" w14:textId="77777777" w:rsidR="009722FB" w:rsidRPr="00DC2BA7" w:rsidRDefault="009722FB" w:rsidP="00535973">
      <w:pPr>
        <w:pStyle w:val="Char2"/>
        <w:spacing w:before="0"/>
        <w:jc w:val="left"/>
        <w:rPr>
          <w:sz w:val="22"/>
          <w:szCs w:val="22"/>
          <w:lang w:val="sv-SE"/>
        </w:rPr>
      </w:pPr>
    </w:p>
    <w:p w14:paraId="030F0635" w14:textId="77777777" w:rsidR="009722FB" w:rsidRPr="00DC2BA7" w:rsidRDefault="00B60735" w:rsidP="00535973">
      <w:pPr>
        <w:keepNext/>
        <w:widowControl w:val="0"/>
        <w:numPr>
          <w:ilvl w:val="12"/>
          <w:numId w:val="0"/>
        </w:numPr>
        <w:tabs>
          <w:tab w:val="clear" w:pos="567"/>
        </w:tabs>
        <w:spacing w:line="240" w:lineRule="auto"/>
        <w:ind w:left="567" w:right="-2" w:hanging="567"/>
        <w:rPr>
          <w:lang w:val="sv-SE"/>
        </w:rPr>
      </w:pPr>
      <w:r w:rsidRPr="00DC2BA7">
        <w:rPr>
          <w:b/>
          <w:bCs/>
          <w:lang w:val="sv-SE"/>
        </w:rPr>
        <w:t>3.</w:t>
      </w:r>
      <w:r w:rsidRPr="00DC2BA7">
        <w:rPr>
          <w:b/>
          <w:bCs/>
          <w:lang w:val="sv-SE"/>
        </w:rPr>
        <w:tab/>
        <w:t>Hur du använder Xolair</w:t>
      </w:r>
    </w:p>
    <w:p w14:paraId="726DC743" w14:textId="77777777" w:rsidR="009722FB" w:rsidRPr="00DC2BA7" w:rsidRDefault="009722FB" w:rsidP="00535973">
      <w:pPr>
        <w:pStyle w:val="Char2"/>
        <w:keepNext/>
        <w:spacing w:before="0"/>
        <w:jc w:val="left"/>
        <w:rPr>
          <w:sz w:val="22"/>
          <w:szCs w:val="22"/>
          <w:lang w:val="sv-SE"/>
        </w:rPr>
      </w:pPr>
    </w:p>
    <w:p w14:paraId="78825564" w14:textId="77777777" w:rsidR="009722FB" w:rsidRPr="00DC2BA7" w:rsidRDefault="00B60735" w:rsidP="00535973">
      <w:pPr>
        <w:pStyle w:val="Char2"/>
        <w:spacing w:before="0"/>
        <w:jc w:val="left"/>
        <w:rPr>
          <w:sz w:val="22"/>
          <w:szCs w:val="22"/>
          <w:lang w:val="sv-SE"/>
        </w:rPr>
      </w:pPr>
      <w:r w:rsidRPr="00DC2BA7">
        <w:rPr>
          <w:sz w:val="22"/>
          <w:szCs w:val="22"/>
          <w:lang w:val="sv-SE"/>
        </w:rPr>
        <w:t>Använd alltid detta läkemedel enligt läkarens anvisningar. Rådfråga läkare, sjuksköterska eller apotekspersonal om du är osäker.</w:t>
      </w:r>
    </w:p>
    <w:p w14:paraId="3B12DE6E" w14:textId="77777777" w:rsidR="009722FB" w:rsidRPr="00DC2BA7" w:rsidRDefault="009722FB" w:rsidP="00535973">
      <w:pPr>
        <w:pStyle w:val="Char2"/>
        <w:spacing w:before="0"/>
        <w:jc w:val="left"/>
        <w:rPr>
          <w:sz w:val="22"/>
          <w:szCs w:val="22"/>
          <w:lang w:val="sv-SE"/>
        </w:rPr>
      </w:pPr>
    </w:p>
    <w:p w14:paraId="5DEBFA99" w14:textId="77777777" w:rsidR="009722FB" w:rsidRPr="00DC2BA7" w:rsidRDefault="00B60735" w:rsidP="00535973">
      <w:pPr>
        <w:pStyle w:val="Char2"/>
        <w:keepNext/>
        <w:spacing w:before="0"/>
        <w:jc w:val="left"/>
        <w:rPr>
          <w:b/>
          <w:sz w:val="22"/>
          <w:szCs w:val="22"/>
          <w:lang w:val="sv-SE"/>
        </w:rPr>
      </w:pPr>
      <w:r w:rsidRPr="00DC2BA7">
        <w:rPr>
          <w:b/>
          <w:sz w:val="22"/>
          <w:szCs w:val="22"/>
          <w:lang w:val="sv-SE"/>
        </w:rPr>
        <w:t>Hur Xolair ges</w:t>
      </w:r>
    </w:p>
    <w:p w14:paraId="40F9BB37" w14:textId="77777777" w:rsidR="009722FB" w:rsidRPr="00DC2BA7" w:rsidRDefault="00B60735" w:rsidP="00535973">
      <w:pPr>
        <w:pStyle w:val="Char2"/>
        <w:spacing w:before="0"/>
        <w:jc w:val="left"/>
        <w:rPr>
          <w:sz w:val="22"/>
          <w:szCs w:val="22"/>
          <w:lang w:val="sv-SE"/>
        </w:rPr>
      </w:pPr>
      <w:r w:rsidRPr="00DC2BA7">
        <w:rPr>
          <w:sz w:val="22"/>
          <w:szCs w:val="22"/>
          <w:lang w:val="sv-SE"/>
        </w:rPr>
        <w:t>Xolair ska ges som en injektion under huden (s.k. subkutan injektion).</w:t>
      </w:r>
    </w:p>
    <w:p w14:paraId="478FFB95" w14:textId="77777777" w:rsidR="009722FB" w:rsidRPr="00DC2BA7" w:rsidRDefault="009722FB" w:rsidP="00535973">
      <w:pPr>
        <w:pStyle w:val="Char2"/>
        <w:spacing w:before="0"/>
        <w:jc w:val="left"/>
        <w:rPr>
          <w:sz w:val="22"/>
          <w:szCs w:val="22"/>
          <w:lang w:val="sv-SE"/>
        </w:rPr>
      </w:pPr>
    </w:p>
    <w:p w14:paraId="79B34B5B"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Injektion av Xolair</w:t>
      </w:r>
    </w:p>
    <w:p w14:paraId="6E5EE628" w14:textId="77777777" w:rsidR="009722FB"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Du och din läkare kommer att besluta om du själv ska injicera Xolair. De första 3 doserna ska alltid ges av, eller under överinseende av, sjukvårdspersonal (se avsnitt 2).</w:t>
      </w:r>
    </w:p>
    <w:p w14:paraId="49B06F5D" w14:textId="77777777" w:rsidR="009722FB"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Innan du själv injicerar är det viktigt att du får ordentlig utbildning i hur du injicerar läkemedlet.</w:t>
      </w:r>
    </w:p>
    <w:p w14:paraId="10AD0CBE" w14:textId="77777777" w:rsidR="009722FB" w:rsidRPr="00DC2BA7" w:rsidRDefault="00B60735" w:rsidP="00535973">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En anhörig (till exempel förälder) kan också ge Xolair-injektion efter att hen har fått ordentlig utbildning.</w:t>
      </w:r>
    </w:p>
    <w:p w14:paraId="59CE9336" w14:textId="77777777" w:rsidR="009722FB" w:rsidRPr="00DC2BA7" w:rsidRDefault="009722FB" w:rsidP="00535973">
      <w:pPr>
        <w:pStyle w:val="Char2"/>
        <w:spacing w:before="0"/>
        <w:jc w:val="left"/>
        <w:rPr>
          <w:sz w:val="22"/>
          <w:szCs w:val="22"/>
          <w:lang w:val="sv-SE"/>
        </w:rPr>
      </w:pPr>
    </w:p>
    <w:p w14:paraId="64F275AD" w14:textId="4F7D6527" w:rsidR="009722FB" w:rsidRPr="00DC2BA7" w:rsidRDefault="00B60735" w:rsidP="00535973">
      <w:pPr>
        <w:pStyle w:val="Char2"/>
        <w:spacing w:before="0"/>
        <w:jc w:val="left"/>
        <w:rPr>
          <w:sz w:val="22"/>
          <w:szCs w:val="22"/>
          <w:lang w:val="sv-SE"/>
        </w:rPr>
      </w:pPr>
      <w:r w:rsidRPr="00DC2BA7">
        <w:rPr>
          <w:sz w:val="22"/>
          <w:szCs w:val="22"/>
          <w:lang w:val="sv-SE"/>
        </w:rPr>
        <w:t xml:space="preserve">För detaljerade instruktioner om hur du injicerar Xolair, se "Instruktioner för användning av Xolair förfylld </w:t>
      </w:r>
      <w:r w:rsidR="00074DFF">
        <w:rPr>
          <w:bCs/>
          <w:lang w:val="sv-SE"/>
        </w:rPr>
        <w:t>injektions</w:t>
      </w:r>
      <w:r w:rsidR="00FF0A24">
        <w:rPr>
          <w:sz w:val="22"/>
          <w:szCs w:val="22"/>
          <w:lang w:val="sv-SE"/>
        </w:rPr>
        <w:t>penna</w:t>
      </w:r>
      <w:r w:rsidRPr="00DC2BA7">
        <w:rPr>
          <w:sz w:val="22"/>
          <w:szCs w:val="22"/>
          <w:lang w:val="sv-SE"/>
        </w:rPr>
        <w:t>" i slutet av denna bipacksedel.</w:t>
      </w:r>
    </w:p>
    <w:p w14:paraId="44995FBD" w14:textId="77777777" w:rsidR="009722FB" w:rsidRPr="00DC2BA7" w:rsidRDefault="009722FB" w:rsidP="00535973">
      <w:pPr>
        <w:pStyle w:val="Char2"/>
        <w:spacing w:before="0"/>
        <w:jc w:val="left"/>
        <w:rPr>
          <w:sz w:val="22"/>
          <w:szCs w:val="22"/>
          <w:lang w:val="sv-SE"/>
        </w:rPr>
      </w:pPr>
    </w:p>
    <w:p w14:paraId="4AFAB318"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Utbildning för att känna igen allvarliga allergiska reaktioner</w:t>
      </w:r>
    </w:p>
    <w:p w14:paraId="0EB58CF8" w14:textId="77777777" w:rsidR="009722FB" w:rsidRPr="00DC2BA7" w:rsidRDefault="00B60735" w:rsidP="00535973">
      <w:pPr>
        <w:pStyle w:val="Char2"/>
        <w:keepNext/>
        <w:spacing w:before="0"/>
        <w:jc w:val="left"/>
        <w:rPr>
          <w:sz w:val="22"/>
          <w:szCs w:val="22"/>
          <w:lang w:val="sv-SE"/>
        </w:rPr>
      </w:pPr>
      <w:r w:rsidRPr="00DC2BA7">
        <w:rPr>
          <w:sz w:val="22"/>
          <w:szCs w:val="22"/>
          <w:lang w:val="sv-SE"/>
        </w:rPr>
        <w:t>Det är viktigt att du inte injicerar Xolair själv förrän du har utbildats av din läkare eller sjuksköterska i:</w:t>
      </w:r>
    </w:p>
    <w:p w14:paraId="65EDB320" w14:textId="77777777" w:rsidR="009722FB" w:rsidRPr="00DC2BA7" w:rsidRDefault="00B60735" w:rsidP="00535973">
      <w:pPr>
        <w:pStyle w:val="Char2"/>
        <w:keepNext/>
        <w:spacing w:before="0"/>
        <w:jc w:val="left"/>
        <w:rPr>
          <w:sz w:val="22"/>
          <w:szCs w:val="22"/>
          <w:lang w:val="sv-SE"/>
        </w:rPr>
      </w:pPr>
      <w:r w:rsidRPr="00DC2BA7">
        <w:rPr>
          <w:sz w:val="22"/>
          <w:szCs w:val="22"/>
          <w:lang w:val="sv-SE"/>
        </w:rPr>
        <w:t>-</w:t>
      </w:r>
      <w:r w:rsidRPr="00DC2BA7">
        <w:rPr>
          <w:sz w:val="22"/>
          <w:szCs w:val="22"/>
          <w:lang w:val="sv-SE"/>
        </w:rPr>
        <w:tab/>
        <w:t>hur du känner igen tidiga tecken och symtom på allvarliga allergiska reaktioner</w:t>
      </w:r>
    </w:p>
    <w:p w14:paraId="6AFDB2D5" w14:textId="77777777" w:rsidR="009722FB" w:rsidRPr="00DC2BA7" w:rsidRDefault="00B60735" w:rsidP="00535973">
      <w:pPr>
        <w:pStyle w:val="Char2"/>
        <w:keepNext/>
        <w:spacing w:before="0"/>
        <w:jc w:val="left"/>
        <w:rPr>
          <w:sz w:val="22"/>
          <w:szCs w:val="22"/>
          <w:lang w:val="sv-SE"/>
        </w:rPr>
      </w:pPr>
      <w:r w:rsidRPr="00DC2BA7">
        <w:rPr>
          <w:sz w:val="22"/>
          <w:szCs w:val="22"/>
          <w:lang w:val="sv-SE"/>
        </w:rPr>
        <w:t>-</w:t>
      </w:r>
      <w:r w:rsidRPr="00DC2BA7">
        <w:rPr>
          <w:sz w:val="22"/>
          <w:szCs w:val="22"/>
          <w:lang w:val="sv-SE"/>
        </w:rPr>
        <w:tab/>
        <w:t>vad du ska göra om symtom uppstår.</w:t>
      </w:r>
    </w:p>
    <w:p w14:paraId="21C277E9" w14:textId="77777777" w:rsidR="009722FB" w:rsidRPr="00DC2BA7" w:rsidRDefault="00B60735" w:rsidP="00535973">
      <w:pPr>
        <w:pStyle w:val="Char2"/>
        <w:spacing w:before="0"/>
        <w:jc w:val="left"/>
        <w:rPr>
          <w:sz w:val="22"/>
          <w:szCs w:val="22"/>
          <w:lang w:val="sv-SE"/>
        </w:rPr>
      </w:pPr>
      <w:r w:rsidRPr="00DC2BA7">
        <w:rPr>
          <w:sz w:val="22"/>
          <w:szCs w:val="22"/>
          <w:lang w:val="sv-SE"/>
        </w:rPr>
        <w:t>För mer information om tidiga tecken och symtom på allvarliga allergiska reaktioner, se avsnitt 4.</w:t>
      </w:r>
    </w:p>
    <w:p w14:paraId="3C7EFA17" w14:textId="77777777" w:rsidR="009722FB" w:rsidRPr="00DC2BA7" w:rsidRDefault="009722FB" w:rsidP="00535973">
      <w:pPr>
        <w:pStyle w:val="Char2"/>
        <w:spacing w:before="0"/>
        <w:jc w:val="left"/>
        <w:rPr>
          <w:sz w:val="22"/>
          <w:szCs w:val="22"/>
          <w:lang w:val="sv-SE"/>
        </w:rPr>
      </w:pPr>
    </w:p>
    <w:p w14:paraId="6E4D1307"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Vilken dos du ska använda</w:t>
      </w:r>
    </w:p>
    <w:p w14:paraId="1DDFE91C" w14:textId="77777777" w:rsidR="009722FB" w:rsidRPr="00DC2BA7" w:rsidRDefault="00B60735" w:rsidP="009722FB">
      <w:pPr>
        <w:keepNext/>
        <w:widowControl w:val="0"/>
        <w:numPr>
          <w:ilvl w:val="12"/>
          <w:numId w:val="0"/>
        </w:numPr>
        <w:tabs>
          <w:tab w:val="clear" w:pos="567"/>
        </w:tabs>
        <w:spacing w:line="240" w:lineRule="auto"/>
        <w:rPr>
          <w:bCs/>
          <w:u w:val="single"/>
          <w:lang w:val="sv-SE"/>
        </w:rPr>
      </w:pPr>
      <w:r w:rsidRPr="00DC2BA7">
        <w:rPr>
          <w:bCs/>
          <w:u w:val="single"/>
          <w:lang w:val="sv-SE"/>
        </w:rPr>
        <w:t>Allergisk astma och kronisk inflammation i näsa och bihålor med näspolyper</w:t>
      </w:r>
    </w:p>
    <w:p w14:paraId="31FE8A80" w14:textId="77777777" w:rsidR="009722FB" w:rsidRPr="00DC2BA7" w:rsidRDefault="00B60735" w:rsidP="009722FB">
      <w:pPr>
        <w:pStyle w:val="Char2"/>
        <w:spacing w:before="0"/>
        <w:jc w:val="left"/>
        <w:rPr>
          <w:sz w:val="22"/>
          <w:szCs w:val="22"/>
          <w:lang w:val="sv-SE"/>
        </w:rPr>
      </w:pPr>
      <w:r w:rsidRPr="00DC2BA7">
        <w:rPr>
          <w:sz w:val="22"/>
          <w:szCs w:val="22"/>
          <w:lang w:val="sv-SE"/>
        </w:rPr>
        <w:t>Din läkare beslutar hur mycket Xolair du behöver och hur ofta du ska behandlas. Det baseras på din kroppsvikt och mängden IgE i blodet. Ett blodprov för att mäta IgE-mängden tas innan behandlingen påbörjas.</w:t>
      </w:r>
    </w:p>
    <w:p w14:paraId="0D14143D" w14:textId="77777777" w:rsidR="009722FB" w:rsidRPr="00DC2BA7" w:rsidRDefault="009722FB" w:rsidP="009722FB">
      <w:pPr>
        <w:pStyle w:val="Char2"/>
        <w:spacing w:before="0"/>
        <w:jc w:val="left"/>
        <w:rPr>
          <w:sz w:val="22"/>
          <w:szCs w:val="22"/>
          <w:lang w:val="sv-SE"/>
        </w:rPr>
      </w:pPr>
    </w:p>
    <w:p w14:paraId="5659236D" w14:textId="189E700C" w:rsidR="009722FB" w:rsidRPr="00DC2BA7" w:rsidRDefault="00B60735" w:rsidP="009722FB">
      <w:pPr>
        <w:pStyle w:val="Char2"/>
        <w:spacing w:before="0"/>
        <w:jc w:val="left"/>
        <w:rPr>
          <w:sz w:val="22"/>
          <w:szCs w:val="22"/>
          <w:lang w:val="sv-SE"/>
        </w:rPr>
      </w:pPr>
      <w:r w:rsidRPr="00DC2BA7">
        <w:rPr>
          <w:sz w:val="22"/>
          <w:szCs w:val="22"/>
          <w:lang w:val="sv-SE"/>
        </w:rPr>
        <w:t xml:space="preserve">Du kommer att behöva 1 till </w:t>
      </w:r>
      <w:r w:rsidR="00F179FC">
        <w:rPr>
          <w:sz w:val="22"/>
          <w:szCs w:val="22"/>
          <w:lang w:val="sv-SE"/>
        </w:rPr>
        <w:t>3</w:t>
      </w:r>
      <w:r w:rsidRPr="00DC2BA7">
        <w:rPr>
          <w:sz w:val="22"/>
          <w:szCs w:val="22"/>
          <w:lang w:val="sv-SE"/>
        </w:rPr>
        <w:t> injektioner vid varje tillfälle, antingen varannan eller var fjärde vecka.</w:t>
      </w:r>
    </w:p>
    <w:p w14:paraId="34B10070" w14:textId="77777777" w:rsidR="009722FB" w:rsidRPr="00DC2BA7" w:rsidRDefault="009722FB" w:rsidP="009722FB">
      <w:pPr>
        <w:pStyle w:val="Char2"/>
        <w:spacing w:before="0"/>
        <w:jc w:val="left"/>
        <w:rPr>
          <w:sz w:val="22"/>
          <w:szCs w:val="22"/>
          <w:lang w:val="sv-SE"/>
        </w:rPr>
      </w:pPr>
    </w:p>
    <w:p w14:paraId="056A9B7D" w14:textId="77777777" w:rsidR="009722FB" w:rsidRPr="00DC2BA7" w:rsidRDefault="00B60735" w:rsidP="009722FB">
      <w:pPr>
        <w:pStyle w:val="Char2"/>
        <w:spacing w:before="0"/>
        <w:jc w:val="left"/>
        <w:rPr>
          <w:sz w:val="22"/>
          <w:szCs w:val="22"/>
          <w:lang w:val="sv-SE"/>
        </w:rPr>
      </w:pPr>
      <w:r w:rsidRPr="00DC2BA7">
        <w:rPr>
          <w:sz w:val="22"/>
          <w:szCs w:val="22"/>
          <w:lang w:val="sv-SE"/>
        </w:rPr>
        <w:t>Fortsätt att ta din vanliga astmamedicin och/eller medicin mot näspolyper under behandlingen med Xolair. Sluta inte ta någon av dina mediciner mot astma och/eller näspolyper utan att tala med din läkare.</w:t>
      </w:r>
    </w:p>
    <w:p w14:paraId="65DBB2DF" w14:textId="77777777" w:rsidR="009722FB" w:rsidRPr="00DC2BA7" w:rsidRDefault="009722FB" w:rsidP="009722FB">
      <w:pPr>
        <w:pStyle w:val="Char2"/>
        <w:spacing w:before="0"/>
        <w:jc w:val="left"/>
        <w:rPr>
          <w:sz w:val="22"/>
          <w:szCs w:val="22"/>
          <w:lang w:val="sv-SE"/>
        </w:rPr>
      </w:pPr>
    </w:p>
    <w:p w14:paraId="3869F226" w14:textId="77777777" w:rsidR="009722FB" w:rsidRPr="00DC2BA7" w:rsidRDefault="00B60735" w:rsidP="009722FB">
      <w:pPr>
        <w:pStyle w:val="Char2"/>
        <w:spacing w:before="0"/>
        <w:jc w:val="left"/>
        <w:rPr>
          <w:sz w:val="22"/>
          <w:szCs w:val="22"/>
          <w:lang w:val="sv-SE"/>
        </w:rPr>
      </w:pPr>
      <w:r w:rsidRPr="00DC2BA7">
        <w:rPr>
          <w:sz w:val="22"/>
          <w:szCs w:val="22"/>
          <w:lang w:val="sv-SE"/>
        </w:rPr>
        <w:t>Du kanske inte ser någon förbättring omedelbart efter det att du börjat behandlas med Xolair. Hos patienter med näspolyper har effekt setts 4 veckor efter att behandling påbörjats. Hos astmapatienter tar det i allmänhet 12 till 16 veckor innan behandlingen ger full effekt.</w:t>
      </w:r>
    </w:p>
    <w:p w14:paraId="537B6D2D" w14:textId="77777777" w:rsidR="009722FB" w:rsidRPr="00DC2BA7" w:rsidRDefault="009722FB" w:rsidP="009722FB">
      <w:pPr>
        <w:pStyle w:val="Char2"/>
        <w:widowControl w:val="0"/>
        <w:spacing w:before="0"/>
        <w:jc w:val="left"/>
        <w:rPr>
          <w:sz w:val="22"/>
          <w:szCs w:val="22"/>
          <w:lang w:val="sv-SE"/>
        </w:rPr>
      </w:pPr>
    </w:p>
    <w:p w14:paraId="41183B3A" w14:textId="77777777" w:rsidR="009722FB" w:rsidRPr="00DC2BA7" w:rsidRDefault="00B60735" w:rsidP="009722FB">
      <w:pPr>
        <w:pStyle w:val="Text"/>
        <w:keepNext/>
        <w:widowControl w:val="0"/>
        <w:spacing w:before="0"/>
        <w:jc w:val="left"/>
        <w:rPr>
          <w:bCs/>
          <w:sz w:val="22"/>
          <w:u w:val="single"/>
          <w:lang w:val="sv-SE"/>
        </w:rPr>
      </w:pPr>
      <w:r w:rsidRPr="00DC2BA7">
        <w:rPr>
          <w:bCs/>
          <w:sz w:val="22"/>
          <w:u w:val="single"/>
          <w:lang w:val="sv-SE"/>
        </w:rPr>
        <w:t>Kronisk spontan urtikaria</w:t>
      </w:r>
    </w:p>
    <w:p w14:paraId="59A4FEC7" w14:textId="113D3EE6" w:rsidR="009722FB" w:rsidRPr="00DC2BA7" w:rsidRDefault="00B60735" w:rsidP="009722FB">
      <w:pPr>
        <w:pStyle w:val="Char2"/>
        <w:widowControl w:val="0"/>
        <w:spacing w:before="0"/>
        <w:jc w:val="left"/>
        <w:rPr>
          <w:sz w:val="22"/>
          <w:szCs w:val="22"/>
          <w:lang w:val="sv-SE"/>
        </w:rPr>
      </w:pPr>
      <w:r w:rsidRPr="00DC2BA7">
        <w:rPr>
          <w:sz w:val="22"/>
          <w:szCs w:val="22"/>
          <w:lang w:val="sv-SE"/>
        </w:rPr>
        <w:t xml:space="preserve">Du kommer att behöva två injektioner om 150 mg vardera, </w:t>
      </w:r>
      <w:r w:rsidR="0059462F">
        <w:rPr>
          <w:sz w:val="22"/>
          <w:szCs w:val="22"/>
          <w:lang w:val="sv-SE"/>
        </w:rPr>
        <w:t xml:space="preserve">eller en injektion om 300 mg, </w:t>
      </w:r>
      <w:r w:rsidRPr="00DC2BA7">
        <w:rPr>
          <w:sz w:val="22"/>
          <w:szCs w:val="22"/>
          <w:lang w:val="sv-SE"/>
        </w:rPr>
        <w:t>var fjärde vecka.</w:t>
      </w:r>
    </w:p>
    <w:p w14:paraId="29CF08E9" w14:textId="77777777" w:rsidR="009722FB" w:rsidRPr="00DC2BA7" w:rsidRDefault="009722FB" w:rsidP="009722FB">
      <w:pPr>
        <w:pStyle w:val="Char2"/>
        <w:widowControl w:val="0"/>
        <w:spacing w:before="0"/>
        <w:jc w:val="left"/>
        <w:rPr>
          <w:sz w:val="22"/>
          <w:szCs w:val="22"/>
          <w:lang w:val="sv-SE"/>
        </w:rPr>
      </w:pPr>
    </w:p>
    <w:p w14:paraId="0695ACB6"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Fortsätt att ta dina andra mediciner mot kronisk spontan urtikaria under behandlingen med Xolair. Sluta inte att ta någon medicin utan att tala med din läkare.</w:t>
      </w:r>
    </w:p>
    <w:p w14:paraId="370F8255" w14:textId="77777777" w:rsidR="009722FB" w:rsidRPr="00DC2BA7" w:rsidRDefault="009722FB" w:rsidP="009722FB">
      <w:pPr>
        <w:pStyle w:val="Char2"/>
        <w:widowControl w:val="0"/>
        <w:spacing w:before="0"/>
        <w:jc w:val="left"/>
        <w:rPr>
          <w:sz w:val="22"/>
          <w:szCs w:val="22"/>
          <w:lang w:val="sv-SE"/>
        </w:rPr>
      </w:pPr>
    </w:p>
    <w:p w14:paraId="6907C3E7"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Användning för barn och ungdomar</w:t>
      </w:r>
    </w:p>
    <w:p w14:paraId="69F36AA1" w14:textId="77777777" w:rsidR="009722FB" w:rsidRPr="00DC2BA7" w:rsidRDefault="00B60735" w:rsidP="009722FB">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3A4E8A0A"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Xolair kan användas hos barn och ungdomar som är 6 år och äldre och som redan tar annan astmamedicin, men vars astmasymtom inte är välkontrollerade trots läkemedel som t ex hög dos inhalationssteroid och beta-stimulerare för inandning. Läkaren beräknar hur mycket Xolair barnet behöver och hur ofta det behöver ges. Detta beräknas utifrån barnets kroppsvikt och resultaten från blodproven som tas före behandlingsstart för att mäta mängden IgE i blodet.</w:t>
      </w:r>
    </w:p>
    <w:p w14:paraId="72127C85" w14:textId="77777777" w:rsidR="009722FB" w:rsidRPr="00DC2BA7" w:rsidRDefault="009722FB" w:rsidP="009722FB">
      <w:pPr>
        <w:pStyle w:val="Char2"/>
        <w:widowControl w:val="0"/>
        <w:spacing w:before="0"/>
        <w:jc w:val="left"/>
        <w:rPr>
          <w:sz w:val="22"/>
          <w:szCs w:val="22"/>
          <w:lang w:val="sv-SE"/>
        </w:rPr>
      </w:pPr>
    </w:p>
    <w:p w14:paraId="4A3FE0D1" w14:textId="77777777" w:rsidR="009722FB" w:rsidRPr="00DC2BA7" w:rsidRDefault="00B60735" w:rsidP="009722FB">
      <w:pPr>
        <w:pStyle w:val="Char2"/>
        <w:spacing w:before="0"/>
        <w:jc w:val="left"/>
        <w:rPr>
          <w:sz w:val="22"/>
          <w:szCs w:val="22"/>
          <w:lang w:val="sv-SE"/>
        </w:rPr>
      </w:pPr>
      <w:r w:rsidRPr="00DC2BA7">
        <w:rPr>
          <w:sz w:val="22"/>
          <w:szCs w:val="22"/>
          <w:lang w:val="sv-SE"/>
        </w:rPr>
        <w:t>Barn (6 till 11 år) förväntas inte självadministrera Xolair. Om läkaren anser det lämpligt, kan t ex en vårdnadshavare administrera Xolair efter genomgången utbildning.</w:t>
      </w:r>
    </w:p>
    <w:p w14:paraId="0FA09E5A" w14:textId="77777777" w:rsidR="009722FB" w:rsidRDefault="009722FB" w:rsidP="009722FB">
      <w:pPr>
        <w:pStyle w:val="Char2"/>
        <w:widowControl w:val="0"/>
        <w:spacing w:before="0"/>
        <w:jc w:val="left"/>
        <w:rPr>
          <w:sz w:val="22"/>
          <w:szCs w:val="22"/>
          <w:lang w:val="sv-SE"/>
        </w:rPr>
      </w:pPr>
    </w:p>
    <w:p w14:paraId="1FE78FCE" w14:textId="3469F6E0" w:rsidR="00DB3619" w:rsidRPr="00111DEC" w:rsidRDefault="00B60735" w:rsidP="0059462F">
      <w:pPr>
        <w:pStyle w:val="Char2"/>
        <w:spacing w:before="0"/>
        <w:jc w:val="left"/>
        <w:rPr>
          <w:bCs/>
          <w:color w:val="000000"/>
          <w:sz w:val="22"/>
          <w:szCs w:val="22"/>
          <w:lang w:val="sv-SE"/>
        </w:rPr>
      </w:pPr>
      <w:r w:rsidRPr="00111DEC">
        <w:rPr>
          <w:bCs/>
          <w:color w:val="000000"/>
          <w:sz w:val="22"/>
          <w:szCs w:val="22"/>
          <w:lang w:val="sv-SE"/>
        </w:rPr>
        <w:t xml:space="preserve">Xolair förfyllda </w:t>
      </w:r>
      <w:r w:rsidR="003E648B" w:rsidRPr="00FD04A9">
        <w:rPr>
          <w:rFonts w:eastAsiaTheme="minorHAnsi"/>
          <w:bCs/>
          <w:lang w:val="sv-SE"/>
        </w:rPr>
        <w:t>injektions</w:t>
      </w:r>
      <w:r w:rsidRPr="00111DEC">
        <w:rPr>
          <w:bCs/>
          <w:color w:val="000000"/>
          <w:sz w:val="22"/>
          <w:szCs w:val="22"/>
          <w:lang w:val="sv-SE"/>
        </w:rPr>
        <w:t>pennor är inte avsedda att användas hos barn under 12 år. Xolair 75 mg förfylld spruta och Xolair 150 mg förfylld spruta eller Xolair pulver och vätska till injektionsvätska, lösning kan användas hos barn 6 till 11 år med allergisk astma.</w:t>
      </w:r>
    </w:p>
    <w:p w14:paraId="118492A7" w14:textId="77777777" w:rsidR="0059462F" w:rsidRPr="00DC2BA7" w:rsidRDefault="0059462F" w:rsidP="009722FB">
      <w:pPr>
        <w:pStyle w:val="Char2"/>
        <w:widowControl w:val="0"/>
        <w:spacing w:before="0"/>
        <w:jc w:val="left"/>
        <w:rPr>
          <w:sz w:val="22"/>
          <w:szCs w:val="22"/>
          <w:lang w:val="sv-SE"/>
        </w:rPr>
      </w:pPr>
    </w:p>
    <w:p w14:paraId="25FAC8B7" w14:textId="77777777" w:rsidR="009722FB" w:rsidRPr="00DC2BA7" w:rsidRDefault="00B60735" w:rsidP="009722FB">
      <w:pPr>
        <w:pStyle w:val="Char2"/>
        <w:keepNext/>
        <w:widowControl w:val="0"/>
        <w:spacing w:before="0"/>
        <w:jc w:val="left"/>
        <w:rPr>
          <w:sz w:val="22"/>
          <w:szCs w:val="22"/>
          <w:u w:val="single"/>
          <w:lang w:val="sv-SE"/>
        </w:rPr>
      </w:pPr>
      <w:r w:rsidRPr="00DC2BA7">
        <w:rPr>
          <w:sz w:val="22"/>
          <w:szCs w:val="22"/>
          <w:u w:val="single"/>
          <w:lang w:val="sv-SE"/>
        </w:rPr>
        <w:t>Kronisk inflammation i näsa och bihålor med näspolyper</w:t>
      </w:r>
    </w:p>
    <w:p w14:paraId="20F2E93A" w14:textId="77777777" w:rsidR="009722FB" w:rsidRPr="00DC2BA7" w:rsidRDefault="00B60735" w:rsidP="009722FB">
      <w:pPr>
        <w:pStyle w:val="Char2"/>
        <w:widowControl w:val="0"/>
        <w:spacing w:before="0"/>
        <w:jc w:val="left"/>
        <w:rPr>
          <w:bCs/>
          <w:sz w:val="22"/>
          <w:szCs w:val="22"/>
          <w:lang w:val="sv-SE"/>
        </w:rPr>
      </w:pPr>
      <w:r w:rsidRPr="00DC2BA7">
        <w:rPr>
          <w:sz w:val="22"/>
          <w:szCs w:val="22"/>
          <w:lang w:val="sv-SE"/>
        </w:rPr>
        <w:t>Xolair ska inte ges till barn och ungdomar under 18</w:t>
      </w:r>
      <w:r w:rsidRPr="00DC2BA7">
        <w:rPr>
          <w:bCs/>
          <w:sz w:val="22"/>
          <w:szCs w:val="22"/>
          <w:lang w:val="sv-SE"/>
        </w:rPr>
        <w:t> års ålder.</w:t>
      </w:r>
    </w:p>
    <w:p w14:paraId="21EA1A42" w14:textId="77777777" w:rsidR="009722FB" w:rsidRPr="00DC2BA7" w:rsidRDefault="009722FB" w:rsidP="009722FB">
      <w:pPr>
        <w:pStyle w:val="Char2"/>
        <w:widowControl w:val="0"/>
        <w:spacing w:before="0"/>
        <w:jc w:val="left"/>
        <w:rPr>
          <w:bCs/>
          <w:sz w:val="22"/>
          <w:szCs w:val="22"/>
          <w:lang w:val="sv-SE"/>
        </w:rPr>
      </w:pPr>
    </w:p>
    <w:p w14:paraId="2CFE14B1" w14:textId="77777777" w:rsidR="009722FB" w:rsidRPr="00DC2BA7" w:rsidRDefault="00B60735" w:rsidP="009722FB">
      <w:pPr>
        <w:pStyle w:val="Text"/>
        <w:keepNext/>
        <w:widowControl w:val="0"/>
        <w:spacing w:before="0"/>
        <w:jc w:val="left"/>
        <w:rPr>
          <w:bCs/>
          <w:sz w:val="22"/>
          <w:u w:val="single"/>
          <w:lang w:val="sv-SE"/>
        </w:rPr>
      </w:pPr>
      <w:r w:rsidRPr="00DC2BA7">
        <w:rPr>
          <w:bCs/>
          <w:sz w:val="22"/>
          <w:u w:val="single"/>
          <w:lang w:val="sv-SE"/>
        </w:rPr>
        <w:t>Kronisk spontan urtikaria</w:t>
      </w:r>
    </w:p>
    <w:p w14:paraId="2A6CA56A"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Xolair kan användas av ungdomar från 12 års ålder som redan tar antihistaminer, men vars symtom på kronisk spontan urtikaria inte är välkontrollerade trots behandling med dessa läkemedel. Doseringen för ungdomar över 12 års ålder är densamma som hos vuxna.</w:t>
      </w:r>
    </w:p>
    <w:p w14:paraId="2512A88E" w14:textId="77777777" w:rsidR="009722FB" w:rsidRPr="00DC2BA7" w:rsidRDefault="009722FB" w:rsidP="009722FB">
      <w:pPr>
        <w:pStyle w:val="Char2"/>
        <w:widowControl w:val="0"/>
        <w:spacing w:before="0"/>
        <w:jc w:val="left"/>
        <w:rPr>
          <w:sz w:val="22"/>
          <w:szCs w:val="22"/>
          <w:lang w:val="sv-SE"/>
        </w:rPr>
      </w:pPr>
    </w:p>
    <w:p w14:paraId="57D90948"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Om du har glömt en dos Xolair</w:t>
      </w:r>
    </w:p>
    <w:p w14:paraId="3C45E3C0" w14:textId="77777777" w:rsidR="009722FB" w:rsidRPr="00DC2BA7" w:rsidRDefault="00B60735" w:rsidP="009722FB">
      <w:pPr>
        <w:pStyle w:val="Char2"/>
        <w:spacing w:before="0"/>
        <w:jc w:val="left"/>
        <w:rPr>
          <w:sz w:val="22"/>
          <w:szCs w:val="22"/>
          <w:lang w:val="sv-SE"/>
        </w:rPr>
      </w:pPr>
      <w:r w:rsidRPr="00DC2BA7">
        <w:rPr>
          <w:sz w:val="22"/>
          <w:szCs w:val="22"/>
          <w:lang w:val="sv-SE"/>
        </w:rPr>
        <w:t>Om du har missat ett bokat tillfälle för Xolairinjektion, kontakta läkaren eller sjukhuset så snart som möjligt för att boka en ny tid.</w:t>
      </w:r>
    </w:p>
    <w:p w14:paraId="603F195C" w14:textId="77777777" w:rsidR="009722FB" w:rsidRPr="00DC2BA7" w:rsidRDefault="009722FB" w:rsidP="009722FB">
      <w:pPr>
        <w:pStyle w:val="Char2"/>
        <w:spacing w:before="0"/>
        <w:jc w:val="left"/>
        <w:rPr>
          <w:sz w:val="22"/>
          <w:szCs w:val="22"/>
          <w:lang w:val="sv-SE"/>
        </w:rPr>
      </w:pPr>
    </w:p>
    <w:p w14:paraId="6FBCCBBD" w14:textId="77777777" w:rsidR="009722FB" w:rsidRPr="00DC2BA7" w:rsidRDefault="00B60735" w:rsidP="009722FB">
      <w:pPr>
        <w:pStyle w:val="Char2"/>
        <w:spacing w:before="0"/>
        <w:jc w:val="left"/>
        <w:rPr>
          <w:sz w:val="22"/>
          <w:szCs w:val="22"/>
          <w:lang w:val="sv-SE"/>
        </w:rPr>
      </w:pPr>
      <w:r w:rsidRPr="00DC2BA7">
        <w:rPr>
          <w:sz w:val="22"/>
          <w:szCs w:val="22"/>
          <w:lang w:val="sv-SE"/>
        </w:rPr>
        <w:t>Om du själv har glömt att använda en dos Xolair, injicera dosen så snart du kommer ihåg det. Tala sedan med din läkare om när du ska ta nästa dos.</w:t>
      </w:r>
    </w:p>
    <w:p w14:paraId="38E11263" w14:textId="77777777" w:rsidR="009722FB" w:rsidRPr="00DC2BA7" w:rsidRDefault="009722FB" w:rsidP="009722FB">
      <w:pPr>
        <w:pStyle w:val="Char2"/>
        <w:spacing w:before="0"/>
        <w:jc w:val="left"/>
        <w:rPr>
          <w:sz w:val="22"/>
          <w:szCs w:val="22"/>
          <w:lang w:val="sv-SE"/>
        </w:rPr>
      </w:pPr>
    </w:p>
    <w:p w14:paraId="2D8B3C34" w14:textId="77777777" w:rsidR="009722FB" w:rsidRPr="00DC2BA7" w:rsidRDefault="00B60735" w:rsidP="009722FB">
      <w:pPr>
        <w:pStyle w:val="Char2"/>
        <w:keepNext/>
        <w:spacing w:before="0"/>
        <w:jc w:val="left"/>
        <w:rPr>
          <w:b/>
          <w:bCs/>
          <w:sz w:val="22"/>
          <w:szCs w:val="22"/>
          <w:lang w:val="sv-SE"/>
        </w:rPr>
      </w:pPr>
      <w:r w:rsidRPr="00DC2BA7">
        <w:rPr>
          <w:b/>
          <w:bCs/>
          <w:sz w:val="22"/>
          <w:szCs w:val="22"/>
          <w:lang w:val="sv-SE"/>
        </w:rPr>
        <w:t>Om du slutar använda Xolair</w:t>
      </w:r>
    </w:p>
    <w:p w14:paraId="5191615E"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Avbryt inte Xolair-behandlingen såvida inte läkaren bestämt det. Efter avbruten eller avslutad behandling med Xolair kan du få tillbaka dina symtom.</w:t>
      </w:r>
    </w:p>
    <w:p w14:paraId="5151421E" w14:textId="77777777" w:rsidR="009722FB" w:rsidRPr="00DC2BA7" w:rsidRDefault="009722FB" w:rsidP="009722FB">
      <w:pPr>
        <w:pStyle w:val="Char2"/>
        <w:spacing w:before="0"/>
        <w:jc w:val="left"/>
        <w:rPr>
          <w:sz w:val="22"/>
          <w:szCs w:val="22"/>
          <w:lang w:val="sv-SE"/>
        </w:rPr>
      </w:pPr>
    </w:p>
    <w:p w14:paraId="3562531D" w14:textId="77777777" w:rsidR="009722FB" w:rsidRPr="00DC2BA7" w:rsidRDefault="00B60735" w:rsidP="009722FB">
      <w:pPr>
        <w:pStyle w:val="Char2"/>
        <w:spacing w:before="0"/>
        <w:jc w:val="left"/>
        <w:rPr>
          <w:sz w:val="22"/>
          <w:szCs w:val="22"/>
          <w:lang w:val="sv-SE"/>
        </w:rPr>
      </w:pPr>
      <w:r w:rsidRPr="00DC2BA7">
        <w:rPr>
          <w:sz w:val="22"/>
          <w:szCs w:val="22"/>
          <w:lang w:val="sv-SE"/>
        </w:rPr>
        <w:t>Om du behandlas för kronisk spontan urtikaria kan din läkare då och då besluta att göra uppehåll i behandlingen med Xolair för att kunna bedöma dina symtom. Följ läkarens anvisningar.</w:t>
      </w:r>
    </w:p>
    <w:p w14:paraId="181B4DB0" w14:textId="77777777" w:rsidR="009722FB" w:rsidRPr="00DC2BA7" w:rsidRDefault="009722FB" w:rsidP="009722FB">
      <w:pPr>
        <w:pStyle w:val="Char2"/>
        <w:spacing w:before="0"/>
        <w:jc w:val="left"/>
        <w:rPr>
          <w:sz w:val="22"/>
          <w:szCs w:val="22"/>
          <w:lang w:val="sv-SE"/>
        </w:rPr>
      </w:pPr>
    </w:p>
    <w:p w14:paraId="6A801DB8" w14:textId="77777777" w:rsidR="009722FB" w:rsidRPr="00DC2BA7" w:rsidRDefault="00B60735" w:rsidP="009722FB">
      <w:pPr>
        <w:pStyle w:val="Char2"/>
        <w:spacing w:before="0"/>
        <w:jc w:val="left"/>
        <w:rPr>
          <w:sz w:val="22"/>
          <w:szCs w:val="22"/>
          <w:lang w:val="sv-SE"/>
        </w:rPr>
      </w:pPr>
      <w:r w:rsidRPr="00DC2BA7">
        <w:rPr>
          <w:sz w:val="22"/>
          <w:szCs w:val="22"/>
          <w:lang w:val="sv-SE"/>
        </w:rPr>
        <w:t>Om du har ytterligare frågor om detta läkemedel, kontakta läkare, apotekspersonal eller sjuksköterska.</w:t>
      </w:r>
    </w:p>
    <w:p w14:paraId="5001124E" w14:textId="77777777" w:rsidR="009722FB" w:rsidRPr="00DC2BA7" w:rsidRDefault="009722FB" w:rsidP="00535973">
      <w:pPr>
        <w:pStyle w:val="Char2"/>
        <w:spacing w:before="0"/>
        <w:jc w:val="left"/>
        <w:rPr>
          <w:sz w:val="22"/>
          <w:szCs w:val="22"/>
          <w:lang w:val="sv-SE"/>
        </w:rPr>
      </w:pPr>
    </w:p>
    <w:p w14:paraId="54281AD8" w14:textId="77777777" w:rsidR="009722FB" w:rsidRPr="00DC2BA7" w:rsidRDefault="009722FB" w:rsidP="00535973">
      <w:pPr>
        <w:pStyle w:val="Char2"/>
        <w:spacing w:before="0"/>
        <w:jc w:val="left"/>
        <w:rPr>
          <w:sz w:val="22"/>
          <w:szCs w:val="22"/>
          <w:lang w:val="sv-SE"/>
        </w:rPr>
      </w:pPr>
    </w:p>
    <w:p w14:paraId="219AA883" w14:textId="77777777" w:rsidR="009722FB" w:rsidRPr="00DC2BA7" w:rsidRDefault="00B60735" w:rsidP="00535973">
      <w:pPr>
        <w:keepNext/>
        <w:widowControl w:val="0"/>
        <w:numPr>
          <w:ilvl w:val="12"/>
          <w:numId w:val="0"/>
        </w:numPr>
        <w:tabs>
          <w:tab w:val="clear" w:pos="567"/>
        </w:tabs>
        <w:spacing w:line="240" w:lineRule="auto"/>
        <w:ind w:left="567" w:right="-2" w:hanging="567"/>
        <w:rPr>
          <w:lang w:val="sv-SE"/>
        </w:rPr>
      </w:pPr>
      <w:r w:rsidRPr="00DC2BA7">
        <w:rPr>
          <w:b/>
          <w:bCs/>
          <w:lang w:val="sv-SE"/>
        </w:rPr>
        <w:t>4.</w:t>
      </w:r>
      <w:r w:rsidRPr="00DC2BA7">
        <w:rPr>
          <w:b/>
          <w:bCs/>
          <w:lang w:val="sv-SE"/>
        </w:rPr>
        <w:tab/>
        <w:t>Eventuella biverkningar</w:t>
      </w:r>
    </w:p>
    <w:p w14:paraId="453F6D7A" w14:textId="77777777" w:rsidR="009722FB" w:rsidRPr="00DC2BA7" w:rsidRDefault="009722FB" w:rsidP="00535973">
      <w:pPr>
        <w:pStyle w:val="Char2"/>
        <w:keepNext/>
        <w:spacing w:before="0"/>
        <w:jc w:val="left"/>
        <w:rPr>
          <w:sz w:val="22"/>
          <w:szCs w:val="22"/>
          <w:lang w:val="sv-SE"/>
        </w:rPr>
      </w:pPr>
    </w:p>
    <w:p w14:paraId="2D57AA87" w14:textId="77777777" w:rsidR="009722FB" w:rsidRPr="00DC2BA7" w:rsidRDefault="00B60735" w:rsidP="00535973">
      <w:pPr>
        <w:pStyle w:val="Char2"/>
        <w:spacing w:before="0"/>
        <w:jc w:val="left"/>
        <w:rPr>
          <w:sz w:val="22"/>
          <w:szCs w:val="22"/>
          <w:lang w:val="sv-SE"/>
        </w:rPr>
      </w:pPr>
      <w:r w:rsidRPr="00DC2BA7">
        <w:rPr>
          <w:sz w:val="22"/>
          <w:szCs w:val="22"/>
          <w:lang w:val="sv-SE"/>
        </w:rPr>
        <w:t>Liksom alla läkemedel kan detta läkemedel orsaka biverkningar, men alla användare behöver inte få dem. Biverkningarna som orsakas av Xolair är i allmänhet lätta till måttliga, men kan i vissa fall vara allvarliga.</w:t>
      </w:r>
    </w:p>
    <w:p w14:paraId="1735C248" w14:textId="77777777" w:rsidR="009722FB" w:rsidRPr="00DC2BA7" w:rsidRDefault="009722FB" w:rsidP="00535973">
      <w:pPr>
        <w:pStyle w:val="Char2"/>
        <w:spacing w:before="0"/>
        <w:jc w:val="left"/>
        <w:rPr>
          <w:sz w:val="22"/>
          <w:szCs w:val="22"/>
          <w:lang w:val="sv-SE"/>
        </w:rPr>
      </w:pPr>
    </w:p>
    <w:p w14:paraId="046AF158" w14:textId="77777777" w:rsidR="009722FB" w:rsidRPr="00DC2BA7" w:rsidRDefault="00B60735" w:rsidP="00535973">
      <w:pPr>
        <w:pStyle w:val="Char2"/>
        <w:keepNext/>
        <w:spacing w:before="0"/>
        <w:jc w:val="left"/>
        <w:rPr>
          <w:sz w:val="22"/>
          <w:szCs w:val="22"/>
          <w:u w:val="single"/>
          <w:lang w:val="sv-SE"/>
        </w:rPr>
      </w:pPr>
      <w:r w:rsidRPr="00DC2BA7">
        <w:rPr>
          <w:sz w:val="22"/>
          <w:szCs w:val="22"/>
          <w:u w:val="single"/>
          <w:lang w:val="sv-SE"/>
        </w:rPr>
        <w:t>Allvarliga biverkningar:</w:t>
      </w:r>
    </w:p>
    <w:p w14:paraId="03FBD667" w14:textId="77777777" w:rsidR="009722FB" w:rsidRPr="00DC2BA7" w:rsidRDefault="00B60735" w:rsidP="00535973">
      <w:pPr>
        <w:pStyle w:val="Char2"/>
        <w:keepNext/>
        <w:spacing w:before="0"/>
        <w:jc w:val="left"/>
        <w:rPr>
          <w:sz w:val="22"/>
          <w:szCs w:val="22"/>
          <w:u w:val="single"/>
          <w:lang w:val="sv-SE"/>
        </w:rPr>
      </w:pPr>
      <w:r w:rsidRPr="00DC2BA7">
        <w:rPr>
          <w:sz w:val="22"/>
          <w:szCs w:val="22"/>
          <w:lang w:val="sv-SE"/>
        </w:rPr>
        <w:t>Sök omedelbart medicinsk vård om du märker några tecken på följande biverkningar:</w:t>
      </w:r>
    </w:p>
    <w:p w14:paraId="1B3650BC" w14:textId="77777777" w:rsidR="009722FB" w:rsidRPr="00DC2BA7" w:rsidRDefault="00B60735" w:rsidP="00535973">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0DC3FCF7" w14:textId="77777777" w:rsidR="009722FB"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 xml:space="preserve">Svåra allergiska reaktioner (inklusive anafylaktiska reaktioner). Symtom kan inkludera hudutslag, klåda eller nässelfeber, svullnad av ansikte, läppar, tunga, svalg eller luftstrupe eller andra delar av kroppen, snabba hjärtslag, yrsel och berusningskänsla, förvirring, andnöd, rossel eller svårighet att andas, blåaktig hud eller läppar, fallande blodtryck med svimning eller förlust </w:t>
      </w:r>
      <w:r w:rsidRPr="00DC2BA7">
        <w:rPr>
          <w:sz w:val="22"/>
          <w:szCs w:val="22"/>
          <w:lang w:val="sv-SE"/>
        </w:rPr>
        <w:lastRenderedPageBreak/>
        <w:t>av medvetandet. Om du tidigare har drabbats av allvarliga allergiska reaktioner (anafylaktiska reaktioner) som inte berodde på Xolair, kan risken för en allvarlig allergisk reaktion i samband med användning av Xolair vara större.</w:t>
      </w:r>
    </w:p>
    <w:p w14:paraId="32CC39D7" w14:textId="77777777" w:rsidR="009722FB"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Systemisk lupus erythematosus (SLE). Symtom kan inkludera muskelsmärta, ledsmärta och ledsvullnad, hudutslag, feber, viktminskning och trötthet.</w:t>
      </w:r>
    </w:p>
    <w:p w14:paraId="5FD3CA17" w14:textId="77777777" w:rsidR="009722FB" w:rsidRPr="00DC2BA7" w:rsidRDefault="009722FB" w:rsidP="00535973">
      <w:pPr>
        <w:pStyle w:val="Char2"/>
        <w:widowControl w:val="0"/>
        <w:spacing w:before="0"/>
        <w:jc w:val="left"/>
        <w:rPr>
          <w:sz w:val="22"/>
          <w:szCs w:val="22"/>
          <w:lang w:val="sv-SE"/>
        </w:rPr>
      </w:pPr>
    </w:p>
    <w:p w14:paraId="5AFCBE27" w14:textId="77777777" w:rsidR="009722FB" w:rsidRPr="00DC2BA7" w:rsidRDefault="00B60735" w:rsidP="00535973">
      <w:pPr>
        <w:pStyle w:val="Char2"/>
        <w:keepNext/>
        <w:spacing w:before="0"/>
        <w:jc w:val="left"/>
        <w:rPr>
          <w:sz w:val="22"/>
          <w:szCs w:val="22"/>
          <w:lang w:val="sv-SE"/>
        </w:rPr>
      </w:pPr>
      <w:r w:rsidRPr="00DC2BA7">
        <w:rPr>
          <w:sz w:val="22"/>
          <w:szCs w:val="22"/>
          <w:lang w:val="sv-SE"/>
        </w:rPr>
        <w:t>Ingen känd frekvens (frekvensen kan inte beräknas utifrån tillgängliga uppgifter)</w:t>
      </w:r>
    </w:p>
    <w:p w14:paraId="2D17CA4A" w14:textId="77777777" w:rsidR="009722FB" w:rsidRPr="00DC2BA7" w:rsidRDefault="00B60735" w:rsidP="00535973">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Churg-Strauss eller hypereosinofilt syndrom. Symtom kan inkludera ett eller flera av följande: svullnad, smärta eller hudutslag runt blod- eller lymfkärl, förhöjda nivåer av en viss typ av vita blodkroppar (uttalad eosinofili), förvärrade andningsproblem, nästäppa, hjärtproblem, värk, domningar, stickningar i armar eller ben.</w:t>
      </w:r>
    </w:p>
    <w:p w14:paraId="04B856D9" w14:textId="77777777" w:rsidR="009722FB" w:rsidRPr="00DC2BA7" w:rsidRDefault="00B60735" w:rsidP="009722FB">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Låga trombocytnivåer (blodplättar), vilket kan ge symtom som blödning eller att blåmärken uppstår lättare än vanligt.</w:t>
      </w:r>
    </w:p>
    <w:p w14:paraId="2EE86DC4" w14:textId="77777777" w:rsidR="009722FB" w:rsidRPr="00DC2BA7" w:rsidRDefault="00B60735" w:rsidP="009722FB">
      <w:pPr>
        <w:pStyle w:val="Char2"/>
        <w:keepNext/>
        <w:widowControl w:val="0"/>
        <w:numPr>
          <w:ilvl w:val="0"/>
          <w:numId w:val="44"/>
        </w:numPr>
        <w:tabs>
          <w:tab w:val="clear" w:pos="360"/>
        </w:tabs>
        <w:spacing w:before="0"/>
        <w:ind w:left="567" w:hanging="567"/>
        <w:jc w:val="left"/>
        <w:rPr>
          <w:sz w:val="22"/>
          <w:szCs w:val="22"/>
          <w:lang w:val="sv-SE"/>
        </w:rPr>
      </w:pPr>
      <w:r w:rsidRPr="00DC2BA7">
        <w:rPr>
          <w:sz w:val="22"/>
          <w:szCs w:val="22"/>
          <w:lang w:val="sv-SE"/>
        </w:rPr>
        <w:t>Serumsjuka. Symtom kan inkludera ett eller flera av följande: ledvärk med eller utan svullnad eller stelhet, hudutslag, feber, svullna lymfkörtlar, muskelvärk.</w:t>
      </w:r>
    </w:p>
    <w:p w14:paraId="25C7D51E" w14:textId="77777777" w:rsidR="009722FB" w:rsidRPr="00DC2BA7" w:rsidRDefault="009722FB" w:rsidP="009722FB">
      <w:pPr>
        <w:pStyle w:val="Char2"/>
        <w:spacing w:before="0"/>
        <w:jc w:val="left"/>
        <w:rPr>
          <w:sz w:val="22"/>
          <w:szCs w:val="22"/>
          <w:lang w:val="sv-SE"/>
        </w:rPr>
      </w:pPr>
    </w:p>
    <w:p w14:paraId="7E479C5D" w14:textId="77777777" w:rsidR="009722FB" w:rsidRPr="00DC2BA7" w:rsidRDefault="00B60735" w:rsidP="009722FB">
      <w:pPr>
        <w:pStyle w:val="Char2"/>
        <w:keepNext/>
        <w:spacing w:before="0"/>
        <w:jc w:val="left"/>
        <w:rPr>
          <w:sz w:val="22"/>
          <w:szCs w:val="22"/>
          <w:u w:val="single"/>
          <w:lang w:val="sv-SE"/>
        </w:rPr>
      </w:pPr>
      <w:r w:rsidRPr="00DC2BA7">
        <w:rPr>
          <w:sz w:val="22"/>
          <w:szCs w:val="22"/>
          <w:u w:val="single"/>
          <w:lang w:val="sv-SE"/>
        </w:rPr>
        <w:t>Andra biverkningar är:</w:t>
      </w:r>
    </w:p>
    <w:p w14:paraId="1C468C08" w14:textId="77777777" w:rsidR="009722FB" w:rsidRPr="00DC2BA7" w:rsidRDefault="00B60735" w:rsidP="009722FB">
      <w:pPr>
        <w:pStyle w:val="Char2"/>
        <w:keepNext/>
        <w:spacing w:before="0"/>
        <w:jc w:val="left"/>
        <w:rPr>
          <w:sz w:val="22"/>
          <w:szCs w:val="22"/>
          <w:lang w:val="sv-SE"/>
        </w:rPr>
      </w:pPr>
      <w:r w:rsidRPr="00DC2BA7">
        <w:rPr>
          <w:sz w:val="22"/>
          <w:szCs w:val="22"/>
          <w:lang w:val="sv-SE"/>
        </w:rPr>
        <w:t>Mycket vanliga (kan förekomma hos fler än 1 av 10</w:t>
      </w:r>
      <w:r w:rsidRPr="00DC2BA7">
        <w:rPr>
          <w:sz w:val="22"/>
          <w:szCs w:val="22"/>
          <w:lang w:val="nb-NO"/>
        </w:rPr>
        <w:t> </w:t>
      </w:r>
      <w:r w:rsidRPr="00DC2BA7">
        <w:rPr>
          <w:sz w:val="22"/>
          <w:szCs w:val="22"/>
          <w:lang w:val="sv-SE"/>
        </w:rPr>
        <w:t>personer)</w:t>
      </w:r>
    </w:p>
    <w:p w14:paraId="5976C647" w14:textId="77777777" w:rsidR="009722FB" w:rsidRPr="00DC2BA7" w:rsidRDefault="00B60735" w:rsidP="009722FB">
      <w:pPr>
        <w:pStyle w:val="Char2"/>
        <w:widowControl w:val="0"/>
        <w:numPr>
          <w:ilvl w:val="0"/>
          <w:numId w:val="45"/>
        </w:numPr>
        <w:tabs>
          <w:tab w:val="clear" w:pos="360"/>
        </w:tabs>
        <w:spacing w:before="0"/>
        <w:ind w:left="567" w:hanging="567"/>
        <w:jc w:val="left"/>
        <w:rPr>
          <w:sz w:val="22"/>
          <w:szCs w:val="22"/>
          <w:lang w:val="sv-SE"/>
        </w:rPr>
      </w:pPr>
      <w:r w:rsidRPr="00DC2BA7">
        <w:rPr>
          <w:sz w:val="22"/>
          <w:szCs w:val="22"/>
          <w:lang w:val="sv-SE"/>
        </w:rPr>
        <w:t>feber (hos barn).</w:t>
      </w:r>
    </w:p>
    <w:p w14:paraId="3CA1748D" w14:textId="77777777" w:rsidR="009722FB" w:rsidRPr="00DC2BA7" w:rsidRDefault="009722FB" w:rsidP="009722FB">
      <w:pPr>
        <w:pStyle w:val="Char2"/>
        <w:spacing w:before="0"/>
        <w:jc w:val="left"/>
        <w:rPr>
          <w:sz w:val="22"/>
          <w:szCs w:val="22"/>
          <w:u w:val="single"/>
          <w:lang w:val="sv-SE"/>
        </w:rPr>
      </w:pPr>
    </w:p>
    <w:p w14:paraId="19010823" w14:textId="77777777" w:rsidR="009722FB" w:rsidRPr="00DC2BA7" w:rsidRDefault="00B60735" w:rsidP="009722FB">
      <w:pPr>
        <w:pStyle w:val="Char2"/>
        <w:keepNext/>
        <w:spacing w:before="0"/>
        <w:jc w:val="left"/>
        <w:rPr>
          <w:sz w:val="22"/>
          <w:szCs w:val="22"/>
          <w:lang w:val="sv-SE"/>
        </w:rPr>
      </w:pPr>
      <w:r w:rsidRPr="00DC2BA7">
        <w:rPr>
          <w:sz w:val="22"/>
          <w:szCs w:val="22"/>
          <w:lang w:val="sv-SE"/>
        </w:rPr>
        <w:t>Vanliga (kan förekomma hos upp till 1 av 10</w:t>
      </w:r>
      <w:r w:rsidRPr="00DC2BA7">
        <w:rPr>
          <w:sz w:val="22"/>
          <w:szCs w:val="22"/>
          <w:lang w:val="nb-NO"/>
        </w:rPr>
        <w:t> </w:t>
      </w:r>
      <w:r w:rsidRPr="00DC2BA7">
        <w:rPr>
          <w:sz w:val="22"/>
          <w:szCs w:val="22"/>
          <w:lang w:val="sv-SE"/>
        </w:rPr>
        <w:t>personer)</w:t>
      </w:r>
    </w:p>
    <w:p w14:paraId="57A1E20F"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reaktioner på injektionsstället, som t ex smärta, svullnad, klåda och rodnad</w:t>
      </w:r>
    </w:p>
    <w:p w14:paraId="786A2DE4"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smärta i övre delen av magen</w:t>
      </w:r>
    </w:p>
    <w:p w14:paraId="1C6F78DE"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huvudvärk (mycket vanlig hos barn)</w:t>
      </w:r>
    </w:p>
    <w:p w14:paraId="7B7CABFF"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övre luftvägsinfektion såsom inflammation i svalget (halsont) och förkylning</w:t>
      </w:r>
    </w:p>
    <w:p w14:paraId="78DF3D2F"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napToGrid/>
          <w:color w:val="222222"/>
          <w:sz w:val="22"/>
          <w:szCs w:val="22"/>
          <w:lang w:val="sv-SE"/>
        </w:rPr>
        <w:t>känsla av tryck eller smärta i kinderna och pannan (bihåleinflammation, bihålehuvudvärk)</w:t>
      </w:r>
    </w:p>
    <w:p w14:paraId="273B357A"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ledvärk (artralgi)</w:t>
      </w:r>
    </w:p>
    <w:p w14:paraId="257F5779" w14:textId="77777777" w:rsidR="009722FB" w:rsidRPr="00DC2BA7" w:rsidRDefault="00B60735" w:rsidP="009722FB">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yrsel.</w:t>
      </w:r>
    </w:p>
    <w:p w14:paraId="214B81BE" w14:textId="77777777" w:rsidR="009722FB" w:rsidRPr="00DC2BA7" w:rsidRDefault="009722FB" w:rsidP="009722FB">
      <w:pPr>
        <w:pStyle w:val="Char2"/>
        <w:widowControl w:val="0"/>
        <w:spacing w:before="0"/>
        <w:jc w:val="left"/>
        <w:rPr>
          <w:sz w:val="22"/>
          <w:szCs w:val="22"/>
          <w:lang w:val="sv-SE"/>
        </w:rPr>
      </w:pPr>
    </w:p>
    <w:p w14:paraId="68BD261F" w14:textId="77777777" w:rsidR="009722FB" w:rsidRPr="00DC2BA7" w:rsidRDefault="00B60735" w:rsidP="009722FB">
      <w:pPr>
        <w:pStyle w:val="Char2"/>
        <w:keepNext/>
        <w:widowControl w:val="0"/>
        <w:spacing w:before="0"/>
        <w:jc w:val="left"/>
        <w:rPr>
          <w:sz w:val="22"/>
          <w:szCs w:val="22"/>
          <w:lang w:val="sv-SE"/>
        </w:rPr>
      </w:pPr>
      <w:r w:rsidRPr="00DC2BA7">
        <w:rPr>
          <w:sz w:val="22"/>
          <w:szCs w:val="22"/>
          <w:lang w:val="sv-SE"/>
        </w:rPr>
        <w:t>Mindre vanliga (kan förekomma hos upp till 1 av 100</w:t>
      </w:r>
      <w:r w:rsidRPr="00DC2BA7">
        <w:rPr>
          <w:sz w:val="22"/>
          <w:szCs w:val="22"/>
          <w:lang w:val="nb-NO"/>
        </w:rPr>
        <w:t> </w:t>
      </w:r>
      <w:r w:rsidRPr="00DC2BA7">
        <w:rPr>
          <w:sz w:val="22"/>
          <w:szCs w:val="22"/>
          <w:lang w:val="sv-SE"/>
        </w:rPr>
        <w:t>personer)</w:t>
      </w:r>
    </w:p>
    <w:p w14:paraId="3B6C53C5"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känsla av sömnighet eller trötthet</w:t>
      </w:r>
    </w:p>
    <w:p w14:paraId="45D6849B"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stickningar eller domningar i händerna eller fötterna</w:t>
      </w:r>
    </w:p>
    <w:p w14:paraId="51AA188E"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svimning, lågt blodtryck när du sitter eller står upp (postural hypotension), rodnad</w:t>
      </w:r>
    </w:p>
    <w:p w14:paraId="057CEF28"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rPr>
      </w:pPr>
      <w:r w:rsidRPr="00DC2BA7">
        <w:rPr>
          <w:sz w:val="22"/>
          <w:szCs w:val="22"/>
          <w:lang w:val="sv-SE"/>
        </w:rPr>
        <w:t>halsont, hosta, akuta andningsbesvär</w:t>
      </w:r>
    </w:p>
    <w:p w14:paraId="24EF96C4"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rPr>
      </w:pPr>
      <w:r w:rsidRPr="00DC2BA7">
        <w:rPr>
          <w:sz w:val="22"/>
          <w:szCs w:val="22"/>
        </w:rPr>
        <w:t>sjukdomskänsla (illamående), diarré, matsmältningsbesvär</w:t>
      </w:r>
    </w:p>
    <w:p w14:paraId="1677B0C0"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klåda, nässelfeber, hudutslag, ökad ljuskänslighet</w:t>
      </w:r>
    </w:p>
    <w:p w14:paraId="08C47D89"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rPr>
      </w:pPr>
      <w:r w:rsidRPr="00DC2BA7">
        <w:rPr>
          <w:sz w:val="22"/>
          <w:szCs w:val="22"/>
          <w:lang w:val="sv-SE"/>
        </w:rPr>
        <w:t>viktökning</w:t>
      </w:r>
    </w:p>
    <w:p w14:paraId="7510A4B1"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influensaliknande symtom</w:t>
      </w:r>
    </w:p>
    <w:p w14:paraId="1A8B15C9" w14:textId="77777777" w:rsidR="009722FB" w:rsidRPr="00DC2BA7" w:rsidRDefault="00B60735" w:rsidP="009722FB">
      <w:pPr>
        <w:pStyle w:val="Char2"/>
        <w:widowControl w:val="0"/>
        <w:numPr>
          <w:ilvl w:val="0"/>
          <w:numId w:val="47"/>
        </w:numPr>
        <w:tabs>
          <w:tab w:val="clear" w:pos="360"/>
          <w:tab w:val="num" w:pos="0"/>
        </w:tabs>
        <w:spacing w:before="0"/>
        <w:ind w:left="567" w:hanging="567"/>
        <w:jc w:val="left"/>
        <w:rPr>
          <w:sz w:val="22"/>
          <w:szCs w:val="22"/>
          <w:lang w:val="sv-SE"/>
        </w:rPr>
      </w:pPr>
      <w:r w:rsidRPr="00DC2BA7">
        <w:rPr>
          <w:sz w:val="22"/>
          <w:szCs w:val="22"/>
          <w:lang w:val="sv-SE"/>
        </w:rPr>
        <w:t>svullna armar.</w:t>
      </w:r>
    </w:p>
    <w:p w14:paraId="64CF80AE" w14:textId="77777777" w:rsidR="009722FB" w:rsidRPr="00DC2BA7" w:rsidRDefault="009722FB" w:rsidP="009722FB">
      <w:pPr>
        <w:pStyle w:val="Char2"/>
        <w:widowControl w:val="0"/>
        <w:spacing w:before="0"/>
        <w:jc w:val="left"/>
        <w:rPr>
          <w:sz w:val="22"/>
          <w:szCs w:val="22"/>
          <w:lang w:val="sv-SE"/>
        </w:rPr>
      </w:pPr>
    </w:p>
    <w:p w14:paraId="07888A0D" w14:textId="77777777" w:rsidR="009722FB" w:rsidRPr="00DC2BA7" w:rsidRDefault="00B60735" w:rsidP="009722FB">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1C24CB59" w14:textId="77777777" w:rsidR="009722FB" w:rsidRPr="00DC2BA7" w:rsidRDefault="00B60735" w:rsidP="009722FB">
      <w:pPr>
        <w:pStyle w:val="Char2"/>
        <w:widowControl w:val="0"/>
        <w:numPr>
          <w:ilvl w:val="0"/>
          <w:numId w:val="48"/>
        </w:numPr>
        <w:tabs>
          <w:tab w:val="clear" w:pos="720"/>
          <w:tab w:val="num" w:pos="0"/>
        </w:tabs>
        <w:spacing w:before="0"/>
        <w:ind w:left="567" w:hanging="567"/>
        <w:jc w:val="left"/>
        <w:rPr>
          <w:sz w:val="22"/>
          <w:szCs w:val="22"/>
          <w:lang w:val="sv-SE"/>
        </w:rPr>
      </w:pPr>
      <w:r w:rsidRPr="00DC2BA7">
        <w:rPr>
          <w:sz w:val="22"/>
          <w:szCs w:val="22"/>
          <w:lang w:val="sv-SE"/>
        </w:rPr>
        <w:t>parasitinfektion.</w:t>
      </w:r>
    </w:p>
    <w:p w14:paraId="4A99D8C4" w14:textId="77777777" w:rsidR="009722FB" w:rsidRPr="00DC2BA7" w:rsidRDefault="009722FB" w:rsidP="009722FB">
      <w:pPr>
        <w:pStyle w:val="Char2"/>
        <w:widowControl w:val="0"/>
        <w:spacing w:before="0"/>
        <w:jc w:val="left"/>
        <w:rPr>
          <w:sz w:val="22"/>
          <w:szCs w:val="22"/>
          <w:lang w:val="sv-SE"/>
        </w:rPr>
      </w:pPr>
    </w:p>
    <w:p w14:paraId="0B1DC354" w14:textId="77777777" w:rsidR="009722FB" w:rsidRPr="00DC2BA7" w:rsidRDefault="00B60735" w:rsidP="009722FB">
      <w:pPr>
        <w:pStyle w:val="Char2"/>
        <w:keepNext/>
        <w:widowControl w:val="0"/>
        <w:spacing w:before="0"/>
        <w:jc w:val="left"/>
        <w:rPr>
          <w:color w:val="000000"/>
          <w:sz w:val="22"/>
          <w:szCs w:val="22"/>
          <w:lang w:val="sv-SE"/>
        </w:rPr>
      </w:pPr>
      <w:r w:rsidRPr="00DC2BA7">
        <w:rPr>
          <w:color w:val="000000"/>
          <w:sz w:val="22"/>
          <w:szCs w:val="22"/>
          <w:lang w:val="sv-SE"/>
        </w:rPr>
        <w:t xml:space="preserve">Ingen känd frekvens </w:t>
      </w:r>
      <w:r w:rsidRPr="00DC2BA7">
        <w:rPr>
          <w:sz w:val="22"/>
          <w:szCs w:val="22"/>
          <w:lang w:val="sv-SE"/>
        </w:rPr>
        <w:t>(frekvensen kan inte beräknas utifrån tillgängliga uppgifter)</w:t>
      </w:r>
    </w:p>
    <w:p w14:paraId="0FDB251E" w14:textId="77777777" w:rsidR="009722FB" w:rsidRPr="00DC2BA7" w:rsidRDefault="00B60735" w:rsidP="009722FB">
      <w:pPr>
        <w:pStyle w:val="Char2"/>
        <w:keepNext/>
        <w:widowControl w:val="0"/>
        <w:numPr>
          <w:ilvl w:val="0"/>
          <w:numId w:val="49"/>
        </w:numPr>
        <w:tabs>
          <w:tab w:val="clear" w:pos="360"/>
          <w:tab w:val="num" w:pos="0"/>
        </w:tabs>
        <w:spacing w:before="0"/>
        <w:ind w:left="567" w:hanging="567"/>
        <w:jc w:val="left"/>
        <w:rPr>
          <w:sz w:val="22"/>
          <w:szCs w:val="22"/>
          <w:lang w:val="sv-SE"/>
        </w:rPr>
      </w:pPr>
      <w:r w:rsidRPr="00DC2BA7">
        <w:rPr>
          <w:sz w:val="22"/>
          <w:szCs w:val="22"/>
          <w:lang w:val="sv-SE"/>
        </w:rPr>
        <w:t>muskelvärk och svullna leder</w:t>
      </w:r>
    </w:p>
    <w:p w14:paraId="652B9AD5" w14:textId="77777777" w:rsidR="009722FB" w:rsidRPr="00DC2BA7" w:rsidRDefault="00B60735" w:rsidP="009722FB">
      <w:pPr>
        <w:pStyle w:val="Char2"/>
        <w:widowControl w:val="0"/>
        <w:numPr>
          <w:ilvl w:val="0"/>
          <w:numId w:val="49"/>
        </w:numPr>
        <w:tabs>
          <w:tab w:val="clear" w:pos="360"/>
          <w:tab w:val="num" w:pos="0"/>
        </w:tabs>
        <w:spacing w:before="0"/>
        <w:ind w:left="567" w:hanging="567"/>
        <w:jc w:val="left"/>
        <w:rPr>
          <w:sz w:val="22"/>
          <w:szCs w:val="22"/>
          <w:lang w:val="sv-SE"/>
        </w:rPr>
      </w:pPr>
      <w:r w:rsidRPr="00DC2BA7">
        <w:rPr>
          <w:sz w:val="22"/>
          <w:szCs w:val="22"/>
          <w:lang w:val="sv-SE"/>
        </w:rPr>
        <w:t>håravfall.</w:t>
      </w:r>
    </w:p>
    <w:p w14:paraId="54DFBA4A" w14:textId="77777777" w:rsidR="009722FB" w:rsidRPr="00DC2BA7" w:rsidRDefault="009722FB" w:rsidP="009722FB">
      <w:pPr>
        <w:pStyle w:val="Char2"/>
        <w:widowControl w:val="0"/>
        <w:spacing w:before="0"/>
        <w:jc w:val="left"/>
        <w:rPr>
          <w:sz w:val="22"/>
          <w:szCs w:val="22"/>
          <w:lang w:val="sv-SE"/>
        </w:rPr>
      </w:pPr>
    </w:p>
    <w:p w14:paraId="25FA8BB7" w14:textId="77777777" w:rsidR="009722FB" w:rsidRPr="00DC2BA7" w:rsidRDefault="00B60735" w:rsidP="009722FB">
      <w:pPr>
        <w:keepNext/>
        <w:numPr>
          <w:ilvl w:val="12"/>
          <w:numId w:val="0"/>
        </w:numPr>
        <w:spacing w:line="240" w:lineRule="auto"/>
        <w:rPr>
          <w:b/>
          <w:noProof/>
          <w:lang w:val="sv-SE"/>
        </w:rPr>
      </w:pPr>
      <w:r w:rsidRPr="00DC2BA7">
        <w:rPr>
          <w:b/>
          <w:noProof/>
          <w:lang w:val="sv-SE"/>
        </w:rPr>
        <w:t>Rapportering av biverkningar</w:t>
      </w:r>
    </w:p>
    <w:p w14:paraId="17CEB55D" w14:textId="77777777" w:rsidR="009722FB" w:rsidRPr="00DC2BA7" w:rsidRDefault="00B60735" w:rsidP="009722FB">
      <w:pPr>
        <w:pStyle w:val="Char2"/>
        <w:widowControl w:val="0"/>
        <w:spacing w:before="0"/>
        <w:jc w:val="left"/>
        <w:rPr>
          <w:sz w:val="22"/>
          <w:szCs w:val="22"/>
          <w:lang w:val="sv-SE"/>
        </w:rPr>
      </w:pPr>
      <w:r w:rsidRPr="00DC2BA7">
        <w:rPr>
          <w:sz w:val="22"/>
          <w:szCs w:val="22"/>
          <w:lang w:val="sv-SE"/>
        </w:rPr>
        <w:t>Om du får biverkningar, tala med läkare, apotekspersonal eller sjuksköterska.</w:t>
      </w:r>
      <w:r w:rsidRPr="00DC2BA7">
        <w:rPr>
          <w:noProof/>
          <w:sz w:val="22"/>
          <w:szCs w:val="22"/>
          <w:lang w:val="sv-SE"/>
        </w:rPr>
        <w:t xml:space="preserve"> Detta gäller även eventuella biverkningar som inte nämns i denna information. Du kan också rapportera biverkningar direkt </w:t>
      </w:r>
      <w:r w:rsidRPr="00DC2BA7">
        <w:rPr>
          <w:noProof/>
          <w:sz w:val="22"/>
          <w:szCs w:val="22"/>
          <w:shd w:val="pct15" w:color="auto" w:fill="auto"/>
          <w:lang w:val="sv-SE"/>
        </w:rPr>
        <w:t xml:space="preserve">via det nationella rapporteringssystemet listat i </w:t>
      </w:r>
      <w:hyperlink r:id="rId72" w:history="1">
        <w:r w:rsidRPr="00DC2BA7">
          <w:rPr>
            <w:rStyle w:val="Hyperlink"/>
            <w:sz w:val="22"/>
            <w:szCs w:val="22"/>
            <w:shd w:val="pct15" w:color="auto" w:fill="auto"/>
            <w:lang w:val="sv-SE"/>
          </w:rPr>
          <w:t>bilaga V</w:t>
        </w:r>
      </w:hyperlink>
      <w:r w:rsidRPr="00DC2BA7">
        <w:rPr>
          <w:noProof/>
          <w:color w:val="92D050"/>
          <w:sz w:val="22"/>
          <w:szCs w:val="22"/>
          <w:lang w:val="sv-SE"/>
        </w:rPr>
        <w:t>.</w:t>
      </w:r>
      <w:r w:rsidRPr="00DC2BA7">
        <w:rPr>
          <w:noProof/>
          <w:sz w:val="22"/>
          <w:szCs w:val="22"/>
          <w:lang w:val="sv-SE"/>
        </w:rPr>
        <w:t xml:space="preserve"> Genom att rapportera biverkningar kan du bidra till att öka informationen om läkemedels säkerhet.</w:t>
      </w:r>
    </w:p>
    <w:p w14:paraId="70106801" w14:textId="77777777" w:rsidR="009722FB" w:rsidRPr="00DC2BA7" w:rsidRDefault="009722FB" w:rsidP="00535973">
      <w:pPr>
        <w:widowControl w:val="0"/>
        <w:numPr>
          <w:ilvl w:val="12"/>
          <w:numId w:val="0"/>
        </w:numPr>
        <w:tabs>
          <w:tab w:val="clear" w:pos="567"/>
        </w:tabs>
        <w:spacing w:line="240" w:lineRule="auto"/>
        <w:ind w:right="-29"/>
        <w:rPr>
          <w:lang w:val="sv-SE"/>
        </w:rPr>
      </w:pPr>
    </w:p>
    <w:p w14:paraId="4072E98C" w14:textId="77777777" w:rsidR="009722FB" w:rsidRPr="00DC2BA7" w:rsidRDefault="009722FB" w:rsidP="00535973">
      <w:pPr>
        <w:widowControl w:val="0"/>
        <w:numPr>
          <w:ilvl w:val="12"/>
          <w:numId w:val="0"/>
        </w:numPr>
        <w:tabs>
          <w:tab w:val="clear" w:pos="567"/>
        </w:tabs>
        <w:spacing w:line="240" w:lineRule="auto"/>
        <w:ind w:right="-2"/>
        <w:rPr>
          <w:lang w:val="sv-SE"/>
        </w:rPr>
      </w:pPr>
    </w:p>
    <w:p w14:paraId="13766B04" w14:textId="77777777" w:rsidR="009722FB" w:rsidRPr="00DC2BA7" w:rsidRDefault="00B60735" w:rsidP="00535973">
      <w:pPr>
        <w:keepNext/>
        <w:spacing w:line="240" w:lineRule="auto"/>
        <w:ind w:left="567" w:hanging="567"/>
        <w:rPr>
          <w:noProof/>
        </w:rPr>
      </w:pPr>
      <w:r w:rsidRPr="00DC2BA7">
        <w:rPr>
          <w:b/>
          <w:noProof/>
        </w:rPr>
        <w:t>5.</w:t>
      </w:r>
      <w:r w:rsidRPr="00DC2BA7">
        <w:rPr>
          <w:b/>
          <w:noProof/>
        </w:rPr>
        <w:tab/>
      </w:r>
      <w:r w:rsidRPr="00DC2BA7">
        <w:rPr>
          <w:b/>
          <w:bCs/>
          <w:lang w:val="sv-SE"/>
        </w:rPr>
        <w:t>Hur Xolair ska förvaras</w:t>
      </w:r>
    </w:p>
    <w:p w14:paraId="40F4330C" w14:textId="77777777" w:rsidR="009722FB" w:rsidRPr="00DC2BA7" w:rsidRDefault="009722FB" w:rsidP="00535973">
      <w:pPr>
        <w:keepNext/>
        <w:widowControl w:val="0"/>
        <w:numPr>
          <w:ilvl w:val="12"/>
          <w:numId w:val="0"/>
        </w:numPr>
        <w:spacing w:line="240" w:lineRule="auto"/>
        <w:rPr>
          <w:color w:val="000000"/>
        </w:rPr>
      </w:pPr>
    </w:p>
    <w:p w14:paraId="73572ED8" w14:textId="77777777" w:rsidR="009722FB" w:rsidRPr="00DC2BA7"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Förvara detta läkemedel utom syn- och räckhåll för barn.</w:t>
      </w:r>
    </w:p>
    <w:p w14:paraId="72AD0C5A" w14:textId="77777777" w:rsidR="009722FB" w:rsidRPr="00DC2BA7"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lastRenderedPageBreak/>
        <w:t>Används före utgångsdatum som anges på etiketten.</w:t>
      </w:r>
      <w:r w:rsidRPr="00DC2BA7">
        <w:rPr>
          <w:noProof/>
          <w:sz w:val="22"/>
          <w:lang w:val="sv-SE"/>
        </w:rPr>
        <w:t xml:space="preserve"> Utgångsdatumet är den sista dagen i angiven månad.</w:t>
      </w:r>
      <w:r w:rsidR="009839C2">
        <w:rPr>
          <w:noProof/>
          <w:sz w:val="22"/>
          <w:lang w:val="sv-SE"/>
        </w:rPr>
        <w:t xml:space="preserve"> </w:t>
      </w:r>
      <w:r w:rsidR="009839C2" w:rsidRPr="00E2664D">
        <w:rPr>
          <w:rFonts w:eastAsiaTheme="minorHAnsi"/>
          <w:sz w:val="22"/>
          <w:lang w:val="sv-SE"/>
        </w:rPr>
        <w:t>Förpackningen med förfylld spruta kan förvaras under sammanlagt 48 timmar vid rumstemperatur (25°C) före användning.</w:t>
      </w:r>
    </w:p>
    <w:p w14:paraId="73BFCA82" w14:textId="77777777" w:rsidR="009722FB" w:rsidRPr="00DC2BA7"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Förvaras i originalförpackningen. Ljuskänsligt.</w:t>
      </w:r>
    </w:p>
    <w:p w14:paraId="1FC8DA22" w14:textId="77777777" w:rsidR="009722FB" w:rsidRPr="00DC2BA7"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Förvaras i kylskåp (2</w:t>
      </w:r>
      <w:r w:rsidRPr="00DC2BA7">
        <w:rPr>
          <w:rFonts w:ascii="Symbol" w:hAnsi="Symbol"/>
          <w:color w:val="000000"/>
          <w:sz w:val="22"/>
          <w:lang w:val="sv-SE"/>
        </w:rPr>
        <w:sym w:font="Symbol" w:char="F0B0"/>
      </w:r>
      <w:r w:rsidRPr="00DC2BA7">
        <w:rPr>
          <w:color w:val="000000"/>
          <w:sz w:val="22"/>
          <w:lang w:val="sv-SE"/>
        </w:rPr>
        <w:t>C – 8</w:t>
      </w:r>
      <w:r w:rsidRPr="00DC2BA7">
        <w:rPr>
          <w:rFonts w:ascii="Symbol" w:hAnsi="Symbol"/>
          <w:color w:val="000000"/>
          <w:sz w:val="22"/>
          <w:lang w:val="sv-SE"/>
        </w:rPr>
        <w:sym w:font="Symbol" w:char="F0B0"/>
      </w:r>
      <w:r w:rsidRPr="00DC2BA7">
        <w:rPr>
          <w:color w:val="000000"/>
          <w:sz w:val="22"/>
          <w:lang w:val="sv-SE"/>
        </w:rPr>
        <w:t>C). Får ej frysas.</w:t>
      </w:r>
    </w:p>
    <w:p w14:paraId="77651C65" w14:textId="77777777" w:rsidR="009722FB" w:rsidRPr="00DC2BA7"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Använd inte en förpackning som är skadad eller som visar tecken på manipulation.</w:t>
      </w:r>
    </w:p>
    <w:p w14:paraId="7CFF4AEB" w14:textId="77777777" w:rsidR="009722FB" w:rsidRPr="00DC2BA7" w:rsidRDefault="009722FB" w:rsidP="00535973">
      <w:pPr>
        <w:spacing w:line="240" w:lineRule="auto"/>
        <w:ind w:right="-2"/>
        <w:rPr>
          <w:noProof/>
          <w:lang w:val="sv-SE"/>
        </w:rPr>
      </w:pPr>
    </w:p>
    <w:p w14:paraId="68EA1FDD" w14:textId="77777777" w:rsidR="009722FB" w:rsidRPr="00DC2BA7" w:rsidRDefault="009722FB" w:rsidP="00535973">
      <w:pPr>
        <w:spacing w:line="240" w:lineRule="auto"/>
        <w:ind w:right="-2"/>
        <w:rPr>
          <w:noProof/>
          <w:lang w:val="sv-SE"/>
        </w:rPr>
      </w:pPr>
    </w:p>
    <w:p w14:paraId="78D56348" w14:textId="77777777" w:rsidR="009722FB" w:rsidRPr="00DC2BA7" w:rsidRDefault="00B60735" w:rsidP="00535973">
      <w:pPr>
        <w:keepNext/>
        <w:spacing w:line="240" w:lineRule="auto"/>
        <w:ind w:left="567" w:right="-2" w:hanging="567"/>
        <w:rPr>
          <w:b/>
          <w:noProof/>
          <w:lang w:val="sv-SE"/>
        </w:rPr>
      </w:pPr>
      <w:r w:rsidRPr="00DC2BA7">
        <w:rPr>
          <w:b/>
          <w:noProof/>
          <w:lang w:val="sv-SE"/>
        </w:rPr>
        <w:t>6.</w:t>
      </w:r>
      <w:r w:rsidRPr="00DC2BA7">
        <w:rPr>
          <w:b/>
          <w:noProof/>
          <w:lang w:val="sv-SE"/>
        </w:rPr>
        <w:tab/>
      </w:r>
      <w:r w:rsidRPr="00DC2BA7">
        <w:rPr>
          <w:b/>
          <w:noProof/>
          <w:szCs w:val="24"/>
          <w:lang w:val="sv-SE"/>
        </w:rPr>
        <w:t>Förpackningens innehåll och övriga upplysningar</w:t>
      </w:r>
    </w:p>
    <w:p w14:paraId="2D4EC6FB" w14:textId="77777777" w:rsidR="009722FB" w:rsidRPr="00DC2BA7" w:rsidRDefault="009722FB" w:rsidP="00535973">
      <w:pPr>
        <w:pStyle w:val="Char2"/>
        <w:keepNext/>
        <w:widowControl w:val="0"/>
        <w:spacing w:before="0"/>
        <w:jc w:val="left"/>
        <w:rPr>
          <w:sz w:val="22"/>
          <w:szCs w:val="22"/>
          <w:lang w:val="sv-SE"/>
        </w:rPr>
      </w:pPr>
    </w:p>
    <w:p w14:paraId="42344E8B" w14:textId="77777777" w:rsidR="009722FB" w:rsidRPr="00DC2BA7" w:rsidRDefault="00B60735" w:rsidP="00535973">
      <w:pPr>
        <w:keepNext/>
        <w:numPr>
          <w:ilvl w:val="12"/>
          <w:numId w:val="0"/>
        </w:numPr>
        <w:spacing w:line="240" w:lineRule="auto"/>
        <w:rPr>
          <w:b/>
          <w:noProof/>
          <w:lang w:val="sv-SE"/>
        </w:rPr>
      </w:pPr>
      <w:r w:rsidRPr="00DC2BA7">
        <w:rPr>
          <w:b/>
          <w:noProof/>
          <w:lang w:val="sv-SE"/>
        </w:rPr>
        <w:t>Innehållsdeklaration</w:t>
      </w:r>
    </w:p>
    <w:p w14:paraId="6BB60FA6" w14:textId="77777777" w:rsidR="0059462F" w:rsidRDefault="00B60735" w:rsidP="00535973">
      <w:pPr>
        <w:keepNext/>
        <w:widowControl w:val="0"/>
        <w:numPr>
          <w:ilvl w:val="0"/>
          <w:numId w:val="134"/>
        </w:numPr>
        <w:tabs>
          <w:tab w:val="clear" w:pos="567"/>
        </w:tabs>
        <w:spacing w:line="240" w:lineRule="auto"/>
        <w:ind w:left="567" w:hanging="567"/>
        <w:rPr>
          <w:lang w:val="sv-SE"/>
        </w:rPr>
      </w:pPr>
      <w:r w:rsidRPr="00DC2BA7">
        <w:rPr>
          <w:lang w:val="sv-SE"/>
        </w:rPr>
        <w:t>Den aktiva substansen är omalizumab.</w:t>
      </w:r>
    </w:p>
    <w:p w14:paraId="42833563" w14:textId="75A2BC6B" w:rsidR="009722FB" w:rsidRDefault="00B60735" w:rsidP="00111DEC">
      <w:pPr>
        <w:keepNext/>
        <w:widowControl w:val="0"/>
        <w:numPr>
          <w:ilvl w:val="1"/>
          <w:numId w:val="136"/>
        </w:numPr>
        <w:tabs>
          <w:tab w:val="clear" w:pos="567"/>
        </w:tabs>
        <w:spacing w:line="240" w:lineRule="auto"/>
        <w:rPr>
          <w:lang w:val="sv-SE"/>
        </w:rPr>
      </w:pPr>
      <w:r w:rsidRPr="00DC2BA7">
        <w:rPr>
          <w:lang w:val="sv-SE"/>
        </w:rPr>
        <w:t xml:space="preserve">En </w:t>
      </w:r>
      <w:r w:rsidR="00074DFF">
        <w:rPr>
          <w:bCs/>
          <w:lang w:val="sv-SE"/>
        </w:rPr>
        <w:t>injektions</w:t>
      </w:r>
      <w:r w:rsidR="0059462F">
        <w:rPr>
          <w:lang w:val="sv-SE"/>
        </w:rPr>
        <w:t>penna</w:t>
      </w:r>
      <w:r w:rsidRPr="00DC2BA7">
        <w:rPr>
          <w:lang w:val="sv-SE"/>
        </w:rPr>
        <w:t xml:space="preserve"> om 1 ml injektionsvätska, lösning innehåller 150 mg omalizumab.</w:t>
      </w:r>
    </w:p>
    <w:p w14:paraId="3EA3E7F6" w14:textId="6A5BDAA3" w:rsidR="0059462F" w:rsidRPr="00DC2BA7" w:rsidRDefault="00B60735" w:rsidP="00111DEC">
      <w:pPr>
        <w:keepNext/>
        <w:widowControl w:val="0"/>
        <w:numPr>
          <w:ilvl w:val="1"/>
          <w:numId w:val="136"/>
        </w:numPr>
        <w:tabs>
          <w:tab w:val="clear" w:pos="567"/>
        </w:tabs>
        <w:spacing w:line="240" w:lineRule="auto"/>
        <w:rPr>
          <w:lang w:val="sv-SE"/>
        </w:rPr>
      </w:pPr>
      <w:r>
        <w:rPr>
          <w:lang w:val="sv-SE"/>
        </w:rPr>
        <w:t xml:space="preserve">En </w:t>
      </w:r>
      <w:r w:rsidR="00074DFF">
        <w:rPr>
          <w:bCs/>
          <w:lang w:val="sv-SE"/>
        </w:rPr>
        <w:t>injektions</w:t>
      </w:r>
      <w:r>
        <w:rPr>
          <w:lang w:val="sv-SE"/>
        </w:rPr>
        <w:t>penna</w:t>
      </w:r>
      <w:r w:rsidRPr="00DC2BA7">
        <w:rPr>
          <w:lang w:val="sv-SE"/>
        </w:rPr>
        <w:t xml:space="preserve"> om </w:t>
      </w:r>
      <w:r>
        <w:rPr>
          <w:lang w:val="sv-SE"/>
        </w:rPr>
        <w:t>2</w:t>
      </w:r>
      <w:r w:rsidRPr="00DC2BA7">
        <w:rPr>
          <w:lang w:val="sv-SE"/>
        </w:rPr>
        <w:t xml:space="preserve"> ml injektionsvätska, lösning innehåller </w:t>
      </w:r>
      <w:r>
        <w:rPr>
          <w:lang w:val="sv-SE"/>
        </w:rPr>
        <w:t>30</w:t>
      </w:r>
      <w:r w:rsidRPr="00DC2BA7">
        <w:rPr>
          <w:lang w:val="sv-SE"/>
        </w:rPr>
        <w:t>0 mg omalizumab</w:t>
      </w:r>
    </w:p>
    <w:p w14:paraId="3106AFC5" w14:textId="77777777" w:rsidR="009722FB" w:rsidRPr="00DC2BA7" w:rsidRDefault="00B60735" w:rsidP="00111DEC">
      <w:pPr>
        <w:widowControl w:val="0"/>
        <w:numPr>
          <w:ilvl w:val="0"/>
          <w:numId w:val="134"/>
        </w:numPr>
        <w:tabs>
          <w:tab w:val="clear" w:pos="567"/>
        </w:tabs>
        <w:spacing w:line="240" w:lineRule="auto"/>
        <w:ind w:left="567" w:right="-2" w:hanging="567"/>
        <w:rPr>
          <w:lang w:val="sv-SE"/>
        </w:rPr>
      </w:pPr>
      <w:r w:rsidRPr="00DC2BA7">
        <w:rPr>
          <w:lang w:val="sv-SE"/>
        </w:rPr>
        <w:t>Övriga innehållsämnen är L-argininhydroklorid, L-histidinhydroklorid</w:t>
      </w:r>
      <w:r w:rsidR="009839C2">
        <w:rPr>
          <w:lang w:val="sv-SE"/>
        </w:rPr>
        <w:t>monohydrat</w:t>
      </w:r>
      <w:r w:rsidRPr="00DC2BA7">
        <w:rPr>
          <w:lang w:val="sv-SE"/>
        </w:rPr>
        <w:t>, L-histidin, polysorbat 20 och vatten för injektionsvätskor.</w:t>
      </w:r>
    </w:p>
    <w:p w14:paraId="6891E584" w14:textId="7F233DEB" w:rsidR="009722FB" w:rsidRPr="00DC2BA7" w:rsidRDefault="009722FB" w:rsidP="00111DEC">
      <w:pPr>
        <w:widowControl w:val="0"/>
        <w:numPr>
          <w:ilvl w:val="0"/>
          <w:numId w:val="134"/>
        </w:numPr>
        <w:tabs>
          <w:tab w:val="clear" w:pos="567"/>
        </w:tabs>
        <w:spacing w:line="240" w:lineRule="auto"/>
        <w:ind w:left="567" w:right="-2" w:hanging="567"/>
        <w:rPr>
          <w:lang w:val="sv-SE"/>
        </w:rPr>
      </w:pPr>
    </w:p>
    <w:p w14:paraId="401EE7B3" w14:textId="77777777" w:rsidR="009722FB" w:rsidRPr="00DC2BA7" w:rsidRDefault="009722FB" w:rsidP="00535973">
      <w:pPr>
        <w:widowControl w:val="0"/>
        <w:tabs>
          <w:tab w:val="clear" w:pos="567"/>
        </w:tabs>
        <w:spacing w:line="240" w:lineRule="auto"/>
        <w:ind w:right="-2"/>
        <w:rPr>
          <w:lang w:val="sv-SE"/>
        </w:rPr>
      </w:pPr>
    </w:p>
    <w:p w14:paraId="7CAB8355" w14:textId="77777777" w:rsidR="009722FB" w:rsidRPr="00DC2BA7" w:rsidRDefault="00B60735" w:rsidP="009722FB">
      <w:pPr>
        <w:keepNext/>
        <w:numPr>
          <w:ilvl w:val="12"/>
          <w:numId w:val="0"/>
        </w:numPr>
        <w:spacing w:line="240" w:lineRule="auto"/>
        <w:rPr>
          <w:b/>
          <w:noProof/>
          <w:lang w:val="sv-SE"/>
        </w:rPr>
      </w:pPr>
      <w:r w:rsidRPr="00DC2BA7">
        <w:rPr>
          <w:b/>
          <w:noProof/>
          <w:lang w:val="sv-SE"/>
        </w:rPr>
        <w:t>Läkemedlets utseende och förpackningsstorlekar</w:t>
      </w:r>
    </w:p>
    <w:p w14:paraId="5ADA54C1" w14:textId="060B53B1" w:rsidR="009722FB" w:rsidRPr="00DC2BA7" w:rsidRDefault="00B60735" w:rsidP="009722FB">
      <w:pPr>
        <w:pStyle w:val="Char2"/>
        <w:spacing w:before="0"/>
        <w:jc w:val="left"/>
        <w:rPr>
          <w:sz w:val="22"/>
          <w:szCs w:val="22"/>
          <w:lang w:val="sv-SE"/>
        </w:rPr>
      </w:pPr>
      <w:r w:rsidRPr="00DC2BA7">
        <w:rPr>
          <w:sz w:val="22"/>
          <w:szCs w:val="22"/>
          <w:lang w:val="sv-SE"/>
        </w:rPr>
        <w:t xml:space="preserve">Xolair injektionsvätska, lösning tillhandahålls som en klar till lätt opalskimrande, ofärgad till svagt brun-gul lösning i en förfylld </w:t>
      </w:r>
      <w:r w:rsidR="00074DFF">
        <w:rPr>
          <w:bCs/>
          <w:lang w:val="sv-SE"/>
        </w:rPr>
        <w:t>injektions</w:t>
      </w:r>
      <w:r w:rsidR="0059462F">
        <w:rPr>
          <w:sz w:val="22"/>
          <w:szCs w:val="22"/>
          <w:lang w:val="sv-SE"/>
        </w:rPr>
        <w:t>penna</w:t>
      </w:r>
      <w:r w:rsidRPr="00DC2BA7">
        <w:rPr>
          <w:sz w:val="22"/>
          <w:szCs w:val="22"/>
          <w:lang w:val="sv-SE"/>
        </w:rPr>
        <w:t>.</w:t>
      </w:r>
    </w:p>
    <w:p w14:paraId="04F25A24" w14:textId="77777777" w:rsidR="009722FB" w:rsidRPr="00DC2BA7" w:rsidRDefault="009722FB" w:rsidP="009722FB">
      <w:pPr>
        <w:pStyle w:val="Char2"/>
        <w:spacing w:before="0"/>
        <w:jc w:val="left"/>
        <w:rPr>
          <w:sz w:val="22"/>
          <w:szCs w:val="22"/>
          <w:lang w:val="sv-SE"/>
        </w:rPr>
      </w:pPr>
    </w:p>
    <w:p w14:paraId="6078CB60" w14:textId="02D8E78F" w:rsidR="009722FB" w:rsidRDefault="00B60735" w:rsidP="009722FB">
      <w:pPr>
        <w:suppressAutoHyphens/>
        <w:spacing w:line="240" w:lineRule="auto"/>
        <w:rPr>
          <w:noProof/>
          <w:lang w:val="sv-SE"/>
        </w:rPr>
      </w:pPr>
      <w:r w:rsidRPr="00DC2BA7">
        <w:rPr>
          <w:lang w:val="sv-SE"/>
        </w:rPr>
        <w:t xml:space="preserve">Xolair 150 mg injektionsvätska, lösning </w:t>
      </w:r>
      <w:r w:rsidR="0059462F">
        <w:rPr>
          <w:lang w:val="sv-SE"/>
        </w:rPr>
        <w:t xml:space="preserve">i förfylld </w:t>
      </w:r>
      <w:r w:rsidR="00074DFF">
        <w:rPr>
          <w:bCs/>
          <w:lang w:val="sv-SE"/>
        </w:rPr>
        <w:t>injektions</w:t>
      </w:r>
      <w:r w:rsidR="0059462F">
        <w:rPr>
          <w:lang w:val="sv-SE"/>
        </w:rPr>
        <w:t xml:space="preserve">penna </w:t>
      </w:r>
      <w:r w:rsidRPr="00DC2BA7">
        <w:rPr>
          <w:lang w:val="sv-SE"/>
        </w:rPr>
        <w:t xml:space="preserve">tillhandahålls </w:t>
      </w:r>
      <w:r w:rsidRPr="00DC2BA7">
        <w:rPr>
          <w:noProof/>
          <w:lang w:val="sv-SE"/>
        </w:rPr>
        <w:t xml:space="preserve">i förpackningar innehållande 1 förfylld </w:t>
      </w:r>
      <w:r w:rsidR="00074DFF">
        <w:rPr>
          <w:bCs/>
          <w:lang w:val="sv-SE"/>
        </w:rPr>
        <w:t>injektions</w:t>
      </w:r>
      <w:r w:rsidR="0059462F">
        <w:rPr>
          <w:noProof/>
          <w:lang w:val="sv-SE"/>
        </w:rPr>
        <w:t>penna</w:t>
      </w:r>
      <w:r w:rsidRPr="00DC2BA7">
        <w:rPr>
          <w:noProof/>
          <w:lang w:val="sv-SE"/>
        </w:rPr>
        <w:t xml:space="preserve"> och i multipack innehållande </w:t>
      </w:r>
      <w:r w:rsidR="0059462F">
        <w:rPr>
          <w:noProof/>
          <w:lang w:val="sv-SE"/>
        </w:rPr>
        <w:t>3</w:t>
      </w:r>
      <w:r w:rsidRPr="00DC2BA7">
        <w:rPr>
          <w:noProof/>
          <w:lang w:val="sv-SE"/>
        </w:rPr>
        <w:t> (</w:t>
      </w:r>
      <w:r w:rsidR="0059462F">
        <w:rPr>
          <w:noProof/>
          <w:lang w:val="sv-SE"/>
        </w:rPr>
        <w:t>3</w:t>
      </w:r>
      <w:r w:rsidRPr="00DC2BA7">
        <w:rPr>
          <w:noProof/>
          <w:lang w:val="sv-SE"/>
        </w:rPr>
        <w:t> x 1)</w:t>
      </w:r>
      <w:ins w:id="25" w:author="Author">
        <w:r w:rsidR="00410B74">
          <w:rPr>
            <w:noProof/>
            <w:lang w:val="sv-SE"/>
          </w:rPr>
          <w:t>,</w:t>
        </w:r>
      </w:ins>
      <w:del w:id="26" w:author="Author">
        <w:r w:rsidRPr="00DC2BA7" w:rsidDel="00410B74">
          <w:rPr>
            <w:noProof/>
            <w:lang w:val="sv-SE"/>
          </w:rPr>
          <w:delText xml:space="preserve"> eller</w:delText>
        </w:r>
      </w:del>
      <w:r w:rsidRPr="00DC2BA7">
        <w:rPr>
          <w:noProof/>
          <w:lang w:val="sv-SE"/>
        </w:rPr>
        <w:t xml:space="preserve"> </w:t>
      </w:r>
      <w:r w:rsidR="0059462F">
        <w:rPr>
          <w:noProof/>
          <w:lang w:val="sv-SE"/>
        </w:rPr>
        <w:t>6</w:t>
      </w:r>
      <w:r w:rsidRPr="00DC2BA7">
        <w:rPr>
          <w:noProof/>
          <w:lang w:val="sv-SE"/>
        </w:rPr>
        <w:t> (</w:t>
      </w:r>
      <w:r w:rsidR="0059462F">
        <w:rPr>
          <w:noProof/>
          <w:lang w:val="sv-SE"/>
        </w:rPr>
        <w:t>6</w:t>
      </w:r>
      <w:r w:rsidRPr="00DC2BA7">
        <w:rPr>
          <w:noProof/>
          <w:lang w:val="sv-SE"/>
        </w:rPr>
        <w:t> x 1)</w:t>
      </w:r>
      <w:del w:id="27" w:author="Author">
        <w:r w:rsidRPr="00DC2BA7" w:rsidDel="00241C5C">
          <w:rPr>
            <w:noProof/>
            <w:lang w:val="sv-SE"/>
          </w:rPr>
          <w:delText xml:space="preserve"> </w:delText>
        </w:r>
      </w:del>
      <w:ins w:id="28" w:author="Author">
        <w:r w:rsidR="00241C5C">
          <w:rPr>
            <w:noProof/>
            <w:lang w:val="sv-SE"/>
          </w:rPr>
          <w:t> eller 10 (10 x 1) </w:t>
        </w:r>
      </w:ins>
      <w:r w:rsidRPr="00DC2BA7">
        <w:rPr>
          <w:noProof/>
          <w:lang w:val="sv-SE"/>
        </w:rPr>
        <w:t xml:space="preserve">förfyllda </w:t>
      </w:r>
      <w:r w:rsidR="003E648B" w:rsidRPr="00FD04A9">
        <w:rPr>
          <w:rFonts w:eastAsiaTheme="minorHAnsi"/>
          <w:bCs/>
          <w:lang w:val="sv-SE"/>
        </w:rPr>
        <w:t>injektions</w:t>
      </w:r>
      <w:r w:rsidR="0059462F">
        <w:rPr>
          <w:noProof/>
          <w:lang w:val="sv-SE"/>
        </w:rPr>
        <w:t>pennor</w:t>
      </w:r>
      <w:r w:rsidRPr="00DC2BA7">
        <w:rPr>
          <w:noProof/>
          <w:lang w:val="sv-SE"/>
        </w:rPr>
        <w:t>.</w:t>
      </w:r>
    </w:p>
    <w:p w14:paraId="151F19D7" w14:textId="77777777" w:rsidR="0059462F" w:rsidRDefault="0059462F" w:rsidP="009722FB">
      <w:pPr>
        <w:suppressAutoHyphens/>
        <w:spacing w:line="240" w:lineRule="auto"/>
        <w:rPr>
          <w:noProof/>
          <w:lang w:val="sv-SE"/>
        </w:rPr>
      </w:pPr>
    </w:p>
    <w:p w14:paraId="652EF929" w14:textId="4B730B57" w:rsidR="0059462F" w:rsidRPr="00DC2BA7" w:rsidRDefault="00B60735" w:rsidP="009722FB">
      <w:pPr>
        <w:suppressAutoHyphens/>
        <w:spacing w:line="240" w:lineRule="auto"/>
        <w:rPr>
          <w:noProof/>
          <w:lang w:val="sv-SE"/>
        </w:rPr>
      </w:pPr>
      <w:r w:rsidRPr="00DC2BA7">
        <w:rPr>
          <w:lang w:val="sv-SE"/>
        </w:rPr>
        <w:t xml:space="preserve">Xolair </w:t>
      </w:r>
      <w:r>
        <w:rPr>
          <w:lang w:val="sv-SE"/>
        </w:rPr>
        <w:t>30</w:t>
      </w:r>
      <w:r w:rsidRPr="00DC2BA7">
        <w:rPr>
          <w:lang w:val="sv-SE"/>
        </w:rPr>
        <w:t xml:space="preserve">0 mg injektionsvätska, lösning </w:t>
      </w:r>
      <w:r>
        <w:rPr>
          <w:lang w:val="sv-SE"/>
        </w:rPr>
        <w:t xml:space="preserve">i förfylld </w:t>
      </w:r>
      <w:r w:rsidR="00074DFF">
        <w:rPr>
          <w:bCs/>
          <w:lang w:val="sv-SE"/>
        </w:rPr>
        <w:t>injektions</w:t>
      </w:r>
      <w:r>
        <w:rPr>
          <w:lang w:val="sv-SE"/>
        </w:rPr>
        <w:t xml:space="preserve">penna </w:t>
      </w:r>
      <w:r w:rsidRPr="00DC2BA7">
        <w:rPr>
          <w:lang w:val="sv-SE"/>
        </w:rPr>
        <w:t xml:space="preserve">tillhandahålls </w:t>
      </w:r>
      <w:r w:rsidRPr="00DC2BA7">
        <w:rPr>
          <w:noProof/>
          <w:lang w:val="sv-SE"/>
        </w:rPr>
        <w:t xml:space="preserve">i förpackningar innehållande 1 förfylld </w:t>
      </w:r>
      <w:r w:rsidR="00074DFF">
        <w:rPr>
          <w:bCs/>
          <w:lang w:val="sv-SE"/>
        </w:rPr>
        <w:t>injektions</w:t>
      </w:r>
      <w:r>
        <w:rPr>
          <w:noProof/>
          <w:lang w:val="sv-SE"/>
        </w:rPr>
        <w:t>penna</w:t>
      </w:r>
      <w:r w:rsidRPr="00DC2BA7">
        <w:rPr>
          <w:noProof/>
          <w:lang w:val="sv-SE"/>
        </w:rPr>
        <w:t xml:space="preserve"> och i multipack innehållande </w:t>
      </w:r>
      <w:r>
        <w:rPr>
          <w:noProof/>
          <w:lang w:val="sv-SE"/>
        </w:rPr>
        <w:t>3</w:t>
      </w:r>
      <w:r w:rsidRPr="00DC2BA7">
        <w:rPr>
          <w:noProof/>
          <w:lang w:val="sv-SE"/>
        </w:rPr>
        <w:t> (</w:t>
      </w:r>
      <w:r>
        <w:rPr>
          <w:noProof/>
          <w:lang w:val="sv-SE"/>
        </w:rPr>
        <w:t>3</w:t>
      </w:r>
      <w:r w:rsidRPr="00DC2BA7">
        <w:rPr>
          <w:noProof/>
          <w:lang w:val="sv-SE"/>
        </w:rPr>
        <w:t xml:space="preserve"> x 1) eller </w:t>
      </w:r>
      <w:r>
        <w:rPr>
          <w:noProof/>
          <w:lang w:val="sv-SE"/>
        </w:rPr>
        <w:t>6</w:t>
      </w:r>
      <w:r w:rsidRPr="00DC2BA7">
        <w:rPr>
          <w:noProof/>
          <w:lang w:val="sv-SE"/>
        </w:rPr>
        <w:t> (</w:t>
      </w:r>
      <w:r>
        <w:rPr>
          <w:noProof/>
          <w:lang w:val="sv-SE"/>
        </w:rPr>
        <w:t>6</w:t>
      </w:r>
      <w:r w:rsidRPr="00DC2BA7">
        <w:rPr>
          <w:noProof/>
          <w:lang w:val="sv-SE"/>
        </w:rPr>
        <w:t xml:space="preserve"> x 1) förfyllda </w:t>
      </w:r>
      <w:r w:rsidR="003E648B" w:rsidRPr="00FD04A9">
        <w:rPr>
          <w:rFonts w:eastAsiaTheme="minorHAnsi"/>
          <w:bCs/>
          <w:lang w:val="sv-SE"/>
        </w:rPr>
        <w:t>injektions</w:t>
      </w:r>
      <w:r>
        <w:rPr>
          <w:noProof/>
          <w:lang w:val="sv-SE"/>
        </w:rPr>
        <w:t>pennor</w:t>
      </w:r>
      <w:r w:rsidRPr="00DC2BA7">
        <w:rPr>
          <w:noProof/>
          <w:lang w:val="sv-SE"/>
        </w:rPr>
        <w:t>.</w:t>
      </w:r>
    </w:p>
    <w:p w14:paraId="5619929A" w14:textId="77777777" w:rsidR="009722FB" w:rsidRPr="00DC2BA7" w:rsidRDefault="009722FB" w:rsidP="009722FB">
      <w:pPr>
        <w:pStyle w:val="Char2"/>
        <w:spacing w:before="0"/>
        <w:jc w:val="left"/>
        <w:rPr>
          <w:sz w:val="22"/>
          <w:szCs w:val="22"/>
          <w:lang w:val="sv-SE"/>
        </w:rPr>
      </w:pPr>
    </w:p>
    <w:p w14:paraId="2E1A0FB0" w14:textId="77777777" w:rsidR="009722FB" w:rsidRPr="00DC2BA7" w:rsidRDefault="00B60735" w:rsidP="009722FB">
      <w:pPr>
        <w:widowControl w:val="0"/>
        <w:numPr>
          <w:ilvl w:val="12"/>
          <w:numId w:val="0"/>
        </w:numPr>
        <w:spacing w:line="240" w:lineRule="auto"/>
        <w:ind w:right="-2"/>
        <w:rPr>
          <w:noProof/>
          <w:lang w:val="sv-SE"/>
        </w:rPr>
      </w:pPr>
      <w:r w:rsidRPr="00DC2BA7">
        <w:rPr>
          <w:noProof/>
          <w:lang w:val="sv-SE"/>
        </w:rPr>
        <w:t>Eventuellt kommer inte alla förpackningsstorlekar att marknadsföras.</w:t>
      </w:r>
    </w:p>
    <w:p w14:paraId="38D8A270" w14:textId="77777777" w:rsidR="009722FB" w:rsidRPr="00DC2BA7" w:rsidRDefault="009722FB" w:rsidP="009722FB">
      <w:pPr>
        <w:widowControl w:val="0"/>
        <w:numPr>
          <w:ilvl w:val="12"/>
          <w:numId w:val="0"/>
        </w:numPr>
        <w:spacing w:line="240" w:lineRule="auto"/>
        <w:ind w:right="-2"/>
        <w:rPr>
          <w:lang w:val="sv-SE"/>
        </w:rPr>
      </w:pPr>
    </w:p>
    <w:p w14:paraId="69DC71CF" w14:textId="77777777" w:rsidR="009722FB" w:rsidRPr="00DC2BA7" w:rsidRDefault="00B60735" w:rsidP="009722FB">
      <w:pPr>
        <w:keepNext/>
        <w:numPr>
          <w:ilvl w:val="12"/>
          <w:numId w:val="0"/>
        </w:numPr>
        <w:spacing w:line="240" w:lineRule="auto"/>
        <w:rPr>
          <w:b/>
          <w:noProof/>
          <w:lang w:val="sv-SE"/>
        </w:rPr>
      </w:pPr>
      <w:r w:rsidRPr="00DC2BA7">
        <w:rPr>
          <w:b/>
          <w:noProof/>
          <w:lang w:val="sv-SE"/>
        </w:rPr>
        <w:t>Innehavare av godkännande för försäljning</w:t>
      </w:r>
    </w:p>
    <w:p w14:paraId="49070B35" w14:textId="77777777" w:rsidR="009722FB" w:rsidRPr="00DC2BA7" w:rsidRDefault="00B60735" w:rsidP="009722FB">
      <w:pPr>
        <w:keepNext/>
        <w:numPr>
          <w:ilvl w:val="12"/>
          <w:numId w:val="0"/>
        </w:numPr>
        <w:spacing w:line="240" w:lineRule="auto"/>
        <w:rPr>
          <w:noProof/>
          <w:lang w:val="sv-SE"/>
        </w:rPr>
      </w:pPr>
      <w:r w:rsidRPr="00DC2BA7">
        <w:rPr>
          <w:noProof/>
          <w:lang w:val="sv-SE"/>
        </w:rPr>
        <w:t>Novartis Europharm Limited</w:t>
      </w:r>
    </w:p>
    <w:p w14:paraId="2E45D782" w14:textId="77777777" w:rsidR="009722FB" w:rsidRPr="00DC2BA7" w:rsidRDefault="00B60735" w:rsidP="009722FB">
      <w:pPr>
        <w:keepNext/>
        <w:widowControl w:val="0"/>
        <w:spacing w:line="240" w:lineRule="auto"/>
        <w:rPr>
          <w:lang w:val="en-US"/>
        </w:rPr>
      </w:pPr>
      <w:r w:rsidRPr="00DC2BA7">
        <w:rPr>
          <w:lang w:val="en-US"/>
        </w:rPr>
        <w:t>Vista Building</w:t>
      </w:r>
    </w:p>
    <w:p w14:paraId="4869553E" w14:textId="77777777" w:rsidR="009722FB" w:rsidRPr="00DC2BA7" w:rsidRDefault="00B60735" w:rsidP="009722FB">
      <w:pPr>
        <w:keepNext/>
        <w:widowControl w:val="0"/>
        <w:spacing w:line="240" w:lineRule="auto"/>
      </w:pPr>
      <w:r w:rsidRPr="00DC2BA7">
        <w:t>Elm Park, Merrion Road</w:t>
      </w:r>
    </w:p>
    <w:p w14:paraId="0BF7FC26" w14:textId="77777777" w:rsidR="009722FB" w:rsidRPr="00DC2BA7" w:rsidRDefault="00B60735" w:rsidP="009722FB">
      <w:pPr>
        <w:keepNext/>
        <w:widowControl w:val="0"/>
        <w:spacing w:line="240" w:lineRule="auto"/>
        <w:rPr>
          <w:lang w:val="sv-SE"/>
        </w:rPr>
      </w:pPr>
      <w:r w:rsidRPr="00DC2BA7">
        <w:rPr>
          <w:lang w:val="sv-SE"/>
        </w:rPr>
        <w:t>Dublin 4</w:t>
      </w:r>
    </w:p>
    <w:p w14:paraId="4391025D" w14:textId="77777777" w:rsidR="009722FB" w:rsidRPr="00DC2BA7" w:rsidRDefault="00B60735" w:rsidP="009722FB">
      <w:pPr>
        <w:spacing w:line="240" w:lineRule="auto"/>
        <w:rPr>
          <w:lang w:val="sv-SE"/>
        </w:rPr>
      </w:pPr>
      <w:r w:rsidRPr="00DC2BA7">
        <w:rPr>
          <w:lang w:val="sv-SE"/>
        </w:rPr>
        <w:t>Irland</w:t>
      </w:r>
    </w:p>
    <w:p w14:paraId="2D148B58" w14:textId="77777777" w:rsidR="009722FB" w:rsidRPr="00DC2BA7" w:rsidRDefault="009722FB" w:rsidP="00535973">
      <w:pPr>
        <w:widowControl w:val="0"/>
        <w:numPr>
          <w:ilvl w:val="12"/>
          <w:numId w:val="0"/>
        </w:numPr>
        <w:spacing w:line="240" w:lineRule="auto"/>
        <w:ind w:right="-2"/>
        <w:rPr>
          <w:lang w:val="sv-SE"/>
        </w:rPr>
      </w:pPr>
    </w:p>
    <w:p w14:paraId="0832757B" w14:textId="77777777" w:rsidR="009722FB" w:rsidRPr="00DC2BA7" w:rsidRDefault="00B60735" w:rsidP="00535973">
      <w:pPr>
        <w:keepNext/>
        <w:numPr>
          <w:ilvl w:val="12"/>
          <w:numId w:val="0"/>
        </w:numPr>
        <w:spacing w:line="240" w:lineRule="auto"/>
        <w:rPr>
          <w:b/>
          <w:noProof/>
          <w:lang w:val="sv-SE"/>
        </w:rPr>
      </w:pPr>
      <w:r w:rsidRPr="00DC2BA7">
        <w:rPr>
          <w:b/>
          <w:noProof/>
          <w:lang w:val="sv-SE"/>
        </w:rPr>
        <w:t>Tillverkare</w:t>
      </w:r>
    </w:p>
    <w:p w14:paraId="791014D4" w14:textId="77777777" w:rsidR="00842049" w:rsidRPr="002D4333" w:rsidRDefault="00842049" w:rsidP="00842049">
      <w:pPr>
        <w:keepNext/>
        <w:spacing w:line="240" w:lineRule="auto"/>
        <w:rPr>
          <w:lang w:val="fr-CH"/>
        </w:rPr>
      </w:pPr>
      <w:r w:rsidRPr="002D4333">
        <w:rPr>
          <w:lang w:val="fr-CH"/>
        </w:rPr>
        <w:t>Novartis Farmacéutica S.A.</w:t>
      </w:r>
    </w:p>
    <w:p w14:paraId="78FC015A" w14:textId="77777777" w:rsidR="00842049" w:rsidRPr="002D4333" w:rsidRDefault="00842049" w:rsidP="00842049">
      <w:pPr>
        <w:keepNext/>
        <w:spacing w:line="240" w:lineRule="auto"/>
        <w:rPr>
          <w:lang w:val="fr-CH"/>
        </w:rPr>
      </w:pPr>
      <w:r w:rsidRPr="002D4333">
        <w:rPr>
          <w:lang w:val="fr-CH"/>
        </w:rPr>
        <w:t>Gran Via de les Corts Catalanes, 764</w:t>
      </w:r>
    </w:p>
    <w:p w14:paraId="76CCBFAB" w14:textId="77777777" w:rsidR="00842049" w:rsidRPr="002D4333" w:rsidRDefault="00842049" w:rsidP="00842049">
      <w:pPr>
        <w:keepNext/>
        <w:spacing w:line="240" w:lineRule="auto"/>
        <w:rPr>
          <w:lang w:val="fr-CH"/>
        </w:rPr>
      </w:pPr>
      <w:r w:rsidRPr="002D4333">
        <w:rPr>
          <w:lang w:val="fr-CH"/>
        </w:rPr>
        <w:t>08013 Barcelona</w:t>
      </w:r>
    </w:p>
    <w:p w14:paraId="27E20B91" w14:textId="77777777" w:rsidR="00842049" w:rsidRDefault="00842049" w:rsidP="00842049">
      <w:pPr>
        <w:spacing w:line="240" w:lineRule="auto"/>
        <w:rPr>
          <w:lang w:val="sv-SE"/>
        </w:rPr>
      </w:pPr>
      <w:r w:rsidRPr="001A06A4">
        <w:rPr>
          <w:lang w:val="sv-SE"/>
        </w:rPr>
        <w:t>Spanien</w:t>
      </w:r>
    </w:p>
    <w:p w14:paraId="4AD89C54" w14:textId="77777777" w:rsidR="00842049" w:rsidRPr="001A06A4" w:rsidRDefault="00842049" w:rsidP="00842049">
      <w:pPr>
        <w:spacing w:line="240" w:lineRule="auto"/>
        <w:rPr>
          <w:lang w:val="sv-SE"/>
        </w:rPr>
      </w:pPr>
    </w:p>
    <w:p w14:paraId="12D1A03D" w14:textId="77777777" w:rsidR="009722FB" w:rsidRPr="004510FF" w:rsidRDefault="00B60735" w:rsidP="00535973">
      <w:pPr>
        <w:keepNext/>
        <w:numPr>
          <w:ilvl w:val="12"/>
          <w:numId w:val="0"/>
        </w:numPr>
        <w:spacing w:line="240" w:lineRule="auto"/>
        <w:rPr>
          <w:shd w:val="pct15" w:color="auto" w:fill="auto"/>
          <w:lang w:val="sv-SE"/>
        </w:rPr>
      </w:pPr>
      <w:r w:rsidRPr="004510FF">
        <w:rPr>
          <w:shd w:val="pct15" w:color="auto" w:fill="auto"/>
          <w:lang w:val="sv-SE"/>
        </w:rPr>
        <w:t>Novartis Pharma GmbH</w:t>
      </w:r>
    </w:p>
    <w:p w14:paraId="0EFD129D" w14:textId="77777777" w:rsidR="009722FB" w:rsidRPr="004510FF" w:rsidRDefault="00B60735" w:rsidP="00535973">
      <w:pPr>
        <w:keepNext/>
        <w:numPr>
          <w:ilvl w:val="12"/>
          <w:numId w:val="0"/>
        </w:numPr>
        <w:spacing w:line="240" w:lineRule="auto"/>
        <w:rPr>
          <w:shd w:val="pct15" w:color="auto" w:fill="auto"/>
          <w:lang w:val="sv-SE"/>
        </w:rPr>
      </w:pPr>
      <w:r w:rsidRPr="004510FF">
        <w:rPr>
          <w:shd w:val="pct15" w:color="auto" w:fill="auto"/>
          <w:lang w:val="sv-SE"/>
        </w:rPr>
        <w:t>Roonstrasse 25</w:t>
      </w:r>
    </w:p>
    <w:p w14:paraId="1DBFCB55" w14:textId="77777777" w:rsidR="009722FB" w:rsidRPr="004510FF" w:rsidRDefault="00B60735" w:rsidP="00535973">
      <w:pPr>
        <w:keepNext/>
        <w:numPr>
          <w:ilvl w:val="12"/>
          <w:numId w:val="0"/>
        </w:numPr>
        <w:spacing w:line="240" w:lineRule="auto"/>
        <w:rPr>
          <w:shd w:val="pct15" w:color="auto" w:fill="auto"/>
          <w:lang w:val="sv-SE"/>
        </w:rPr>
      </w:pPr>
      <w:r w:rsidRPr="004510FF">
        <w:rPr>
          <w:shd w:val="pct15" w:color="auto" w:fill="auto"/>
          <w:lang w:val="ru-RU"/>
        </w:rPr>
        <w:t>D-</w:t>
      </w:r>
      <w:r w:rsidRPr="004510FF">
        <w:rPr>
          <w:shd w:val="pct15" w:color="auto" w:fill="auto"/>
          <w:lang w:val="sv-SE"/>
        </w:rPr>
        <w:t>90429 Nürnberg</w:t>
      </w:r>
    </w:p>
    <w:p w14:paraId="61E83B7E" w14:textId="77777777" w:rsidR="009722FB" w:rsidRPr="004510FF" w:rsidRDefault="00B60735" w:rsidP="00535973">
      <w:pPr>
        <w:widowControl w:val="0"/>
        <w:numPr>
          <w:ilvl w:val="12"/>
          <w:numId w:val="0"/>
        </w:numPr>
        <w:spacing w:line="240" w:lineRule="auto"/>
        <w:ind w:right="-2"/>
        <w:rPr>
          <w:shd w:val="pct15" w:color="auto" w:fill="auto"/>
          <w:lang w:val="sv-SE"/>
        </w:rPr>
      </w:pPr>
      <w:r w:rsidRPr="004510FF">
        <w:rPr>
          <w:shd w:val="pct15" w:color="auto" w:fill="auto"/>
          <w:lang w:val="sv-SE"/>
        </w:rPr>
        <w:t>Tyskland</w:t>
      </w:r>
    </w:p>
    <w:p w14:paraId="253F32C8" w14:textId="77777777" w:rsidR="009722FB" w:rsidRDefault="009722FB" w:rsidP="00535973">
      <w:pPr>
        <w:pStyle w:val="Char2"/>
        <w:widowControl w:val="0"/>
        <w:spacing w:before="0"/>
        <w:jc w:val="left"/>
        <w:rPr>
          <w:sz w:val="22"/>
          <w:szCs w:val="22"/>
          <w:lang w:val="sv-SE"/>
        </w:rPr>
      </w:pPr>
    </w:p>
    <w:p w14:paraId="23880A3B"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Novartis Pharma GmbH</w:t>
      </w:r>
    </w:p>
    <w:p w14:paraId="34FD4EA1"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Sophie-Germain-Strasse 10</w:t>
      </w:r>
    </w:p>
    <w:p w14:paraId="74BE3E1E"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90443 Nürnberg</w:t>
      </w:r>
    </w:p>
    <w:p w14:paraId="14F065D3" w14:textId="4161F79D" w:rsidR="003F4977" w:rsidRDefault="003F4977" w:rsidP="003F4977">
      <w:pPr>
        <w:pStyle w:val="Char2"/>
        <w:widowControl w:val="0"/>
        <w:spacing w:before="0"/>
        <w:jc w:val="left"/>
        <w:rPr>
          <w:sz w:val="22"/>
          <w:szCs w:val="22"/>
          <w:shd w:val="pct15" w:color="auto" w:fill="auto"/>
          <w:lang w:val="de-CH"/>
        </w:rPr>
      </w:pPr>
      <w:r w:rsidRPr="000E3ADA">
        <w:rPr>
          <w:sz w:val="22"/>
          <w:szCs w:val="22"/>
          <w:shd w:val="pct15" w:color="auto" w:fill="auto"/>
          <w:lang w:val="de-CH"/>
        </w:rPr>
        <w:t>Tyskland</w:t>
      </w:r>
    </w:p>
    <w:p w14:paraId="7AE4D4FA" w14:textId="77777777" w:rsidR="003F4977" w:rsidRDefault="003F4977" w:rsidP="003F4977">
      <w:pPr>
        <w:pStyle w:val="Char2"/>
        <w:widowControl w:val="0"/>
        <w:spacing w:before="0"/>
        <w:jc w:val="left"/>
        <w:rPr>
          <w:sz w:val="22"/>
          <w:szCs w:val="22"/>
          <w:lang w:val="sv-SE"/>
        </w:rPr>
      </w:pPr>
    </w:p>
    <w:p w14:paraId="4904926A" w14:textId="77777777" w:rsidR="009722FB" w:rsidRPr="00DC2BA7" w:rsidRDefault="00B60735" w:rsidP="00535973">
      <w:pPr>
        <w:pStyle w:val="Char2"/>
        <w:keepNext/>
        <w:keepLines/>
        <w:spacing w:before="0"/>
        <w:jc w:val="left"/>
        <w:rPr>
          <w:sz w:val="22"/>
          <w:szCs w:val="22"/>
          <w:lang w:val="sv-SE"/>
        </w:rPr>
      </w:pPr>
      <w:r w:rsidRPr="00DC2BA7">
        <w:rPr>
          <w:sz w:val="22"/>
          <w:szCs w:val="22"/>
          <w:lang w:val="sv-SE"/>
        </w:rPr>
        <w:lastRenderedPageBreak/>
        <w:t>Kontakta ombudet för innehavaren av godkännandet för försäljning om du vill veta mer om detta läkemedel:</w:t>
      </w:r>
    </w:p>
    <w:p w14:paraId="4F71BFE7" w14:textId="77777777" w:rsidR="009722FB" w:rsidRPr="00DC2BA7" w:rsidRDefault="009722FB" w:rsidP="00535973">
      <w:pPr>
        <w:keepNext/>
        <w:keepLines/>
        <w:widowControl w:val="0"/>
        <w:numPr>
          <w:ilvl w:val="12"/>
          <w:numId w:val="0"/>
        </w:numPr>
        <w:tabs>
          <w:tab w:val="clear" w:pos="567"/>
        </w:tabs>
        <w:spacing w:line="240" w:lineRule="auto"/>
        <w:ind w:right="-2"/>
        <w:rPr>
          <w:color w:val="000000"/>
          <w:lang w:val="sv-SE"/>
        </w:rPr>
      </w:pPr>
    </w:p>
    <w:tbl>
      <w:tblPr>
        <w:tblW w:w="9356" w:type="dxa"/>
        <w:tblInd w:w="-34" w:type="dxa"/>
        <w:tblLayout w:type="fixed"/>
        <w:tblLook w:val="0000" w:firstRow="0" w:lastRow="0" w:firstColumn="0" w:lastColumn="0" w:noHBand="0" w:noVBand="0"/>
      </w:tblPr>
      <w:tblGrid>
        <w:gridCol w:w="4678"/>
        <w:gridCol w:w="4678"/>
      </w:tblGrid>
      <w:tr w:rsidR="00211724" w14:paraId="143314FE" w14:textId="77777777" w:rsidTr="001C4B98">
        <w:trPr>
          <w:cantSplit/>
        </w:trPr>
        <w:tc>
          <w:tcPr>
            <w:tcW w:w="4678" w:type="dxa"/>
          </w:tcPr>
          <w:p w14:paraId="59DBE120" w14:textId="77777777" w:rsidR="009722FB" w:rsidRPr="00DC2BA7" w:rsidRDefault="00B60735" w:rsidP="001C4B98">
            <w:pPr>
              <w:widowControl w:val="0"/>
              <w:spacing w:line="240" w:lineRule="auto"/>
              <w:rPr>
                <w:color w:val="000000"/>
                <w:lang w:val="fr-BE"/>
              </w:rPr>
            </w:pPr>
            <w:r w:rsidRPr="00DC2BA7">
              <w:rPr>
                <w:b/>
                <w:color w:val="000000"/>
                <w:lang w:val="fr-BE"/>
              </w:rPr>
              <w:t>België/Belgique/Belgien</w:t>
            </w:r>
          </w:p>
          <w:p w14:paraId="63586B27" w14:textId="77777777" w:rsidR="009722FB" w:rsidRPr="00DC2BA7" w:rsidRDefault="00B60735" w:rsidP="001C4B98">
            <w:pPr>
              <w:widowControl w:val="0"/>
              <w:spacing w:line="240" w:lineRule="auto"/>
              <w:rPr>
                <w:color w:val="000000"/>
                <w:lang w:val="fr-BE"/>
              </w:rPr>
            </w:pPr>
            <w:r w:rsidRPr="00DC2BA7">
              <w:rPr>
                <w:color w:val="000000"/>
                <w:lang w:val="fr-BE"/>
              </w:rPr>
              <w:t>Novartis Pharma N.V.</w:t>
            </w:r>
          </w:p>
          <w:p w14:paraId="5213B1E6" w14:textId="77777777" w:rsidR="009722FB" w:rsidRPr="00DC2BA7" w:rsidRDefault="00B60735" w:rsidP="001C4B98">
            <w:pPr>
              <w:widowControl w:val="0"/>
              <w:spacing w:line="240" w:lineRule="auto"/>
              <w:rPr>
                <w:color w:val="000000"/>
              </w:rPr>
            </w:pPr>
            <w:r w:rsidRPr="00DC2BA7">
              <w:rPr>
                <w:color w:val="000000"/>
                <w:lang w:val="fr-BE"/>
              </w:rPr>
              <w:t>Tél/Tel: +32 2 246 16 11</w:t>
            </w:r>
          </w:p>
          <w:p w14:paraId="589CB2A0" w14:textId="77777777" w:rsidR="009722FB" w:rsidRPr="00DC2BA7" w:rsidRDefault="009722FB" w:rsidP="001C4B98">
            <w:pPr>
              <w:widowControl w:val="0"/>
              <w:spacing w:line="240" w:lineRule="auto"/>
              <w:ind w:right="34"/>
              <w:rPr>
                <w:color w:val="000000"/>
              </w:rPr>
            </w:pPr>
          </w:p>
        </w:tc>
        <w:tc>
          <w:tcPr>
            <w:tcW w:w="4678" w:type="dxa"/>
          </w:tcPr>
          <w:p w14:paraId="0E7D7773" w14:textId="77777777" w:rsidR="009722FB" w:rsidRPr="00DC2BA7" w:rsidRDefault="00B60735" w:rsidP="001C4B98">
            <w:pPr>
              <w:widowControl w:val="0"/>
              <w:spacing w:line="240" w:lineRule="auto"/>
              <w:rPr>
                <w:color w:val="000000"/>
                <w:lang w:val="lt-LT"/>
              </w:rPr>
            </w:pPr>
            <w:r w:rsidRPr="00DC2BA7">
              <w:rPr>
                <w:b/>
                <w:color w:val="000000"/>
                <w:lang w:val="lt-LT"/>
              </w:rPr>
              <w:t>Lietuva</w:t>
            </w:r>
          </w:p>
          <w:p w14:paraId="7E5C29A6" w14:textId="77777777" w:rsidR="009722FB" w:rsidRPr="00DC2BA7" w:rsidRDefault="00B60735" w:rsidP="001C4B98">
            <w:pPr>
              <w:widowControl w:val="0"/>
              <w:spacing w:line="240" w:lineRule="auto"/>
              <w:ind w:right="-449"/>
              <w:rPr>
                <w:color w:val="000000"/>
                <w:lang w:val="lt-LT"/>
              </w:rPr>
            </w:pPr>
            <w:r w:rsidRPr="00DC2BA7">
              <w:rPr>
                <w:lang w:val="lt-LT"/>
              </w:rPr>
              <w:t>SIA Novartis Baltics Lietuvos filialas</w:t>
            </w:r>
          </w:p>
          <w:p w14:paraId="30B6D252" w14:textId="77777777" w:rsidR="009722FB" w:rsidRPr="00DC2BA7" w:rsidRDefault="00B60735" w:rsidP="001C4B98">
            <w:pPr>
              <w:widowControl w:val="0"/>
              <w:spacing w:line="240" w:lineRule="auto"/>
              <w:ind w:right="-449"/>
              <w:rPr>
                <w:color w:val="000000"/>
                <w:lang w:val="lt-LT"/>
              </w:rPr>
            </w:pPr>
            <w:r w:rsidRPr="00DC2BA7">
              <w:rPr>
                <w:color w:val="000000"/>
                <w:lang w:val="lt-LT"/>
              </w:rPr>
              <w:t>Tel: +370 5 269 16 50</w:t>
            </w:r>
          </w:p>
          <w:p w14:paraId="70AF67EE" w14:textId="77777777" w:rsidR="009722FB" w:rsidRPr="00DC2BA7" w:rsidRDefault="009722FB" w:rsidP="001C4B98">
            <w:pPr>
              <w:widowControl w:val="0"/>
              <w:suppressAutoHyphens/>
              <w:spacing w:line="240" w:lineRule="auto"/>
              <w:rPr>
                <w:color w:val="000000"/>
                <w:lang w:val="it-IT"/>
              </w:rPr>
            </w:pPr>
          </w:p>
        </w:tc>
      </w:tr>
      <w:tr w:rsidR="00211724" w14:paraId="474D2E18" w14:textId="77777777" w:rsidTr="001C4B98">
        <w:trPr>
          <w:cantSplit/>
        </w:trPr>
        <w:tc>
          <w:tcPr>
            <w:tcW w:w="4678" w:type="dxa"/>
          </w:tcPr>
          <w:p w14:paraId="06B90DBF" w14:textId="77777777" w:rsidR="009722FB" w:rsidRPr="00DC2BA7" w:rsidRDefault="00B60735" w:rsidP="001C4B98">
            <w:pPr>
              <w:spacing w:line="240" w:lineRule="auto"/>
              <w:rPr>
                <w:b/>
                <w:noProof/>
                <w:color w:val="000000"/>
                <w:lang w:val="it-IT"/>
              </w:rPr>
            </w:pPr>
            <w:r w:rsidRPr="00DC2BA7">
              <w:rPr>
                <w:b/>
                <w:noProof/>
                <w:color w:val="000000"/>
              </w:rPr>
              <w:t>България</w:t>
            </w:r>
          </w:p>
          <w:p w14:paraId="04511814" w14:textId="77777777" w:rsidR="009722FB" w:rsidRPr="00DC2BA7" w:rsidRDefault="00B60735" w:rsidP="001C4B98">
            <w:pPr>
              <w:spacing w:line="240" w:lineRule="auto"/>
              <w:rPr>
                <w:noProof/>
                <w:color w:val="000000"/>
                <w:lang w:val="it-IT"/>
              </w:rPr>
            </w:pPr>
            <w:r w:rsidRPr="00DC2BA7">
              <w:rPr>
                <w:lang w:val="it-IT"/>
              </w:rPr>
              <w:t>Novartis Bulgaria EOOD</w:t>
            </w:r>
          </w:p>
          <w:p w14:paraId="361579E1" w14:textId="77777777" w:rsidR="009722FB" w:rsidRPr="00DC2BA7" w:rsidRDefault="00B60735" w:rsidP="001C4B98">
            <w:pPr>
              <w:spacing w:line="240" w:lineRule="auto"/>
              <w:rPr>
                <w:noProof/>
                <w:color w:val="000000"/>
                <w:lang w:val="it-IT"/>
              </w:rPr>
            </w:pPr>
            <w:r w:rsidRPr="00DC2BA7">
              <w:rPr>
                <w:noProof/>
                <w:color w:val="000000"/>
              </w:rPr>
              <w:t>Тел</w:t>
            </w:r>
            <w:r w:rsidRPr="00DC2BA7">
              <w:rPr>
                <w:noProof/>
                <w:color w:val="000000"/>
                <w:lang w:val="it-IT"/>
              </w:rPr>
              <w:t>.: +359 2 489 98 28</w:t>
            </w:r>
          </w:p>
          <w:p w14:paraId="70F17292" w14:textId="77777777" w:rsidR="009722FB" w:rsidRPr="00DC2BA7" w:rsidRDefault="009722FB" w:rsidP="001C4B98">
            <w:pPr>
              <w:widowControl w:val="0"/>
              <w:tabs>
                <w:tab w:val="left" w:pos="-720"/>
              </w:tabs>
              <w:suppressAutoHyphens/>
              <w:spacing w:line="240" w:lineRule="auto"/>
              <w:rPr>
                <w:b/>
                <w:color w:val="000000"/>
                <w:lang w:val="pt-BR"/>
              </w:rPr>
            </w:pPr>
          </w:p>
        </w:tc>
        <w:tc>
          <w:tcPr>
            <w:tcW w:w="4678" w:type="dxa"/>
          </w:tcPr>
          <w:p w14:paraId="79C52FF7" w14:textId="77777777" w:rsidR="009722FB" w:rsidRPr="00DC2BA7" w:rsidRDefault="00B60735" w:rsidP="001C4B98">
            <w:pPr>
              <w:widowControl w:val="0"/>
              <w:spacing w:line="240" w:lineRule="auto"/>
              <w:rPr>
                <w:color w:val="000000"/>
                <w:lang w:val="de-CH"/>
              </w:rPr>
            </w:pPr>
            <w:r w:rsidRPr="00DC2BA7">
              <w:rPr>
                <w:b/>
                <w:color w:val="000000"/>
                <w:lang w:val="de-CH"/>
              </w:rPr>
              <w:t>Luxembourg/Luxemburg</w:t>
            </w:r>
          </w:p>
          <w:p w14:paraId="1CCE0A59" w14:textId="77777777" w:rsidR="009722FB" w:rsidRPr="00DC2BA7" w:rsidRDefault="00B60735" w:rsidP="001C4B98">
            <w:pPr>
              <w:widowControl w:val="0"/>
              <w:spacing w:line="240" w:lineRule="auto"/>
              <w:rPr>
                <w:color w:val="000000"/>
                <w:lang w:val="de-CH"/>
              </w:rPr>
            </w:pPr>
            <w:r w:rsidRPr="00DC2BA7">
              <w:rPr>
                <w:color w:val="000000"/>
                <w:lang w:val="de-CH"/>
              </w:rPr>
              <w:t>Novartis Pharma N.V.</w:t>
            </w:r>
          </w:p>
          <w:p w14:paraId="276FB64D" w14:textId="77777777" w:rsidR="009722FB" w:rsidRPr="00DC2BA7" w:rsidRDefault="00B60735" w:rsidP="001C4B98">
            <w:pPr>
              <w:widowControl w:val="0"/>
              <w:spacing w:line="240" w:lineRule="auto"/>
              <w:rPr>
                <w:color w:val="000000"/>
              </w:rPr>
            </w:pPr>
            <w:r w:rsidRPr="00DC2BA7">
              <w:rPr>
                <w:color w:val="000000"/>
                <w:lang w:val="fr-BE"/>
              </w:rPr>
              <w:t>Tél/Tel: +32 2 246 16 11</w:t>
            </w:r>
          </w:p>
          <w:p w14:paraId="03B163C5" w14:textId="77777777" w:rsidR="009722FB" w:rsidRPr="00DC2BA7" w:rsidRDefault="009722FB" w:rsidP="001C4B98">
            <w:pPr>
              <w:widowControl w:val="0"/>
              <w:suppressAutoHyphens/>
              <w:spacing w:line="240" w:lineRule="auto"/>
              <w:rPr>
                <w:color w:val="000000"/>
                <w:lang w:val="it-IT"/>
              </w:rPr>
            </w:pPr>
          </w:p>
        </w:tc>
      </w:tr>
      <w:tr w:rsidR="00211724" w14:paraId="3DE92F81" w14:textId="77777777" w:rsidTr="001C4B98">
        <w:trPr>
          <w:cantSplit/>
        </w:trPr>
        <w:tc>
          <w:tcPr>
            <w:tcW w:w="4678" w:type="dxa"/>
          </w:tcPr>
          <w:p w14:paraId="76EE2B07" w14:textId="77777777" w:rsidR="009722FB" w:rsidRPr="00DC2BA7" w:rsidRDefault="00B60735" w:rsidP="001C4B98">
            <w:pPr>
              <w:widowControl w:val="0"/>
              <w:tabs>
                <w:tab w:val="left" w:pos="-720"/>
              </w:tabs>
              <w:suppressAutoHyphens/>
              <w:spacing w:line="240" w:lineRule="auto"/>
              <w:rPr>
                <w:color w:val="000000"/>
                <w:lang w:val="pt-BR"/>
              </w:rPr>
            </w:pPr>
            <w:r w:rsidRPr="00DC2BA7">
              <w:rPr>
                <w:b/>
                <w:color w:val="000000"/>
                <w:lang w:val="pt-BR"/>
              </w:rPr>
              <w:t>Česká republika</w:t>
            </w:r>
          </w:p>
          <w:p w14:paraId="29F5A35B" w14:textId="77777777" w:rsidR="009722FB" w:rsidRPr="00DC2BA7" w:rsidRDefault="00B60735" w:rsidP="001C4B98">
            <w:pPr>
              <w:widowControl w:val="0"/>
              <w:tabs>
                <w:tab w:val="left" w:pos="-720"/>
              </w:tabs>
              <w:suppressAutoHyphens/>
              <w:spacing w:line="240" w:lineRule="auto"/>
              <w:rPr>
                <w:color w:val="000000"/>
                <w:lang w:val="pt-BR"/>
              </w:rPr>
            </w:pPr>
            <w:r w:rsidRPr="00DC2BA7">
              <w:rPr>
                <w:color w:val="000000"/>
                <w:lang w:val="pt-BR"/>
              </w:rPr>
              <w:t>Novartis s.r.o.</w:t>
            </w:r>
          </w:p>
          <w:p w14:paraId="4F889E9E" w14:textId="77777777" w:rsidR="009722FB" w:rsidRPr="00DC2BA7" w:rsidRDefault="00B60735" w:rsidP="001C4B98">
            <w:pPr>
              <w:widowControl w:val="0"/>
              <w:spacing w:line="240" w:lineRule="auto"/>
              <w:rPr>
                <w:color w:val="000000"/>
                <w:lang w:val="de-CH"/>
              </w:rPr>
            </w:pPr>
            <w:r w:rsidRPr="00DC2BA7">
              <w:rPr>
                <w:color w:val="000000"/>
                <w:lang w:val="de-CH"/>
              </w:rPr>
              <w:t>Tel: +420 225 775 111</w:t>
            </w:r>
          </w:p>
          <w:p w14:paraId="4739F4F4" w14:textId="77777777" w:rsidR="009722FB" w:rsidRPr="00DC2BA7" w:rsidRDefault="009722FB" w:rsidP="001C4B98">
            <w:pPr>
              <w:widowControl w:val="0"/>
              <w:tabs>
                <w:tab w:val="left" w:pos="-720"/>
              </w:tabs>
              <w:suppressAutoHyphens/>
              <w:spacing w:line="240" w:lineRule="auto"/>
              <w:rPr>
                <w:color w:val="000000"/>
                <w:lang w:val="de-CH"/>
              </w:rPr>
            </w:pPr>
          </w:p>
        </w:tc>
        <w:tc>
          <w:tcPr>
            <w:tcW w:w="4678" w:type="dxa"/>
          </w:tcPr>
          <w:p w14:paraId="15772184" w14:textId="77777777" w:rsidR="009722FB" w:rsidRPr="00DC2BA7" w:rsidRDefault="00B60735" w:rsidP="001C4B98">
            <w:pPr>
              <w:widowControl w:val="0"/>
              <w:spacing w:line="240" w:lineRule="auto"/>
              <w:rPr>
                <w:b/>
                <w:color w:val="000000"/>
                <w:lang w:val="hu-HU"/>
              </w:rPr>
            </w:pPr>
            <w:r w:rsidRPr="00DC2BA7">
              <w:rPr>
                <w:b/>
                <w:color w:val="000000"/>
                <w:lang w:val="hu-HU"/>
              </w:rPr>
              <w:t>Magyarország</w:t>
            </w:r>
          </w:p>
          <w:p w14:paraId="164D7582" w14:textId="77777777" w:rsidR="009722FB" w:rsidRPr="00DC2BA7" w:rsidRDefault="00B60735" w:rsidP="001C4B98">
            <w:pPr>
              <w:widowControl w:val="0"/>
              <w:spacing w:line="240" w:lineRule="auto"/>
              <w:rPr>
                <w:color w:val="000000"/>
                <w:lang w:val="hu-HU"/>
              </w:rPr>
            </w:pPr>
            <w:r w:rsidRPr="00DC2BA7">
              <w:rPr>
                <w:color w:val="000000"/>
                <w:lang w:val="hu-HU"/>
              </w:rPr>
              <w:t>Novartis Hungária Kft.</w:t>
            </w:r>
          </w:p>
          <w:p w14:paraId="34A1CAAD" w14:textId="77777777" w:rsidR="009722FB" w:rsidRPr="00DC2BA7" w:rsidRDefault="00B60735" w:rsidP="001C4B98">
            <w:pPr>
              <w:widowControl w:val="0"/>
              <w:tabs>
                <w:tab w:val="left" w:pos="-720"/>
              </w:tabs>
              <w:suppressAutoHyphens/>
              <w:spacing w:line="240" w:lineRule="auto"/>
              <w:rPr>
                <w:color w:val="000000"/>
                <w:lang w:val="nb-NO"/>
              </w:rPr>
            </w:pPr>
            <w:r w:rsidRPr="00DC2BA7">
              <w:rPr>
                <w:color w:val="000000"/>
                <w:lang w:val="hu-HU"/>
              </w:rPr>
              <w:t>Tel.: +36 1 457 65 00</w:t>
            </w:r>
          </w:p>
        </w:tc>
      </w:tr>
      <w:tr w:rsidR="00211724" w14:paraId="36378AB7" w14:textId="77777777" w:rsidTr="001C4B98">
        <w:trPr>
          <w:cantSplit/>
        </w:trPr>
        <w:tc>
          <w:tcPr>
            <w:tcW w:w="4678" w:type="dxa"/>
          </w:tcPr>
          <w:p w14:paraId="35D04DD7" w14:textId="77777777" w:rsidR="009722FB" w:rsidRPr="00DC2BA7" w:rsidRDefault="00B60735" w:rsidP="001C4B98">
            <w:pPr>
              <w:widowControl w:val="0"/>
              <w:spacing w:line="240" w:lineRule="auto"/>
              <w:rPr>
                <w:color w:val="000000"/>
              </w:rPr>
            </w:pPr>
            <w:r w:rsidRPr="00DC2BA7">
              <w:rPr>
                <w:b/>
                <w:color w:val="000000"/>
              </w:rPr>
              <w:t>Danmark</w:t>
            </w:r>
          </w:p>
          <w:p w14:paraId="1347131D" w14:textId="77777777" w:rsidR="009722FB" w:rsidRPr="00DC2BA7" w:rsidRDefault="00B60735" w:rsidP="001C4B98">
            <w:pPr>
              <w:widowControl w:val="0"/>
              <w:spacing w:line="240" w:lineRule="auto"/>
              <w:rPr>
                <w:color w:val="000000"/>
              </w:rPr>
            </w:pPr>
            <w:r w:rsidRPr="00DC2BA7">
              <w:rPr>
                <w:color w:val="000000"/>
              </w:rPr>
              <w:t>Novartis Healthcare A/S</w:t>
            </w:r>
          </w:p>
          <w:p w14:paraId="28B5097E" w14:textId="77777777" w:rsidR="009722FB" w:rsidRPr="00DC2BA7" w:rsidRDefault="00B60735" w:rsidP="001C4B98">
            <w:pPr>
              <w:widowControl w:val="0"/>
              <w:spacing w:line="240" w:lineRule="auto"/>
              <w:rPr>
                <w:color w:val="000000"/>
                <w:lang w:val="en-US"/>
              </w:rPr>
            </w:pPr>
            <w:r w:rsidRPr="00DC2BA7">
              <w:rPr>
                <w:color w:val="000000"/>
              </w:rPr>
              <w:t>Tlf: +45 39 16 84 00</w:t>
            </w:r>
          </w:p>
          <w:p w14:paraId="4439E4F7" w14:textId="77777777" w:rsidR="009722FB" w:rsidRPr="00DC2BA7" w:rsidRDefault="009722FB" w:rsidP="001C4B98">
            <w:pPr>
              <w:widowControl w:val="0"/>
              <w:tabs>
                <w:tab w:val="left" w:pos="-720"/>
              </w:tabs>
              <w:suppressAutoHyphens/>
              <w:spacing w:line="240" w:lineRule="auto"/>
              <w:rPr>
                <w:color w:val="000000"/>
                <w:lang w:val="en-US"/>
              </w:rPr>
            </w:pPr>
          </w:p>
        </w:tc>
        <w:tc>
          <w:tcPr>
            <w:tcW w:w="4678" w:type="dxa"/>
          </w:tcPr>
          <w:p w14:paraId="7C11A86D" w14:textId="77777777" w:rsidR="009722FB" w:rsidRPr="00DC2BA7" w:rsidRDefault="00B60735" w:rsidP="001C4B98">
            <w:pPr>
              <w:widowControl w:val="0"/>
              <w:tabs>
                <w:tab w:val="left" w:pos="-720"/>
                <w:tab w:val="left" w:pos="4536"/>
              </w:tabs>
              <w:suppressAutoHyphens/>
              <w:spacing w:line="240" w:lineRule="auto"/>
              <w:rPr>
                <w:b/>
                <w:color w:val="000000"/>
                <w:lang w:val="mt-MT"/>
              </w:rPr>
            </w:pPr>
            <w:r w:rsidRPr="00DC2BA7">
              <w:rPr>
                <w:b/>
                <w:color w:val="000000"/>
                <w:lang w:val="mt-MT"/>
              </w:rPr>
              <w:t>Malta</w:t>
            </w:r>
          </w:p>
          <w:p w14:paraId="4C774F7D" w14:textId="77777777" w:rsidR="009722FB" w:rsidRPr="00DC2BA7" w:rsidRDefault="00B60735" w:rsidP="001C4B98">
            <w:pPr>
              <w:widowControl w:val="0"/>
              <w:spacing w:line="240" w:lineRule="auto"/>
              <w:rPr>
                <w:color w:val="000000"/>
                <w:lang w:val="mt-MT"/>
              </w:rPr>
            </w:pPr>
            <w:r w:rsidRPr="00DC2BA7">
              <w:rPr>
                <w:color w:val="000000"/>
                <w:lang w:val="mt-MT"/>
              </w:rPr>
              <w:t>Novartis Pharma Services Inc.</w:t>
            </w:r>
          </w:p>
          <w:p w14:paraId="18314BD9" w14:textId="77777777" w:rsidR="009722FB" w:rsidRPr="00DC2BA7" w:rsidRDefault="00B60735" w:rsidP="001C4B98">
            <w:pPr>
              <w:widowControl w:val="0"/>
              <w:tabs>
                <w:tab w:val="left" w:pos="-720"/>
              </w:tabs>
              <w:suppressAutoHyphens/>
              <w:spacing w:line="240" w:lineRule="auto"/>
              <w:rPr>
                <w:color w:val="000000"/>
                <w:lang w:val="mt-MT"/>
              </w:rPr>
            </w:pPr>
            <w:r w:rsidRPr="00DC2BA7">
              <w:rPr>
                <w:color w:val="000000"/>
                <w:lang w:val="mt-MT"/>
              </w:rPr>
              <w:t>Tel: +</w:t>
            </w:r>
            <w:r w:rsidRPr="00DC2BA7">
              <w:rPr>
                <w:color w:val="000000"/>
                <w:lang w:val="fr-FR"/>
              </w:rPr>
              <w:t>356 2122 2872</w:t>
            </w:r>
          </w:p>
        </w:tc>
      </w:tr>
      <w:tr w:rsidR="00211724" w14:paraId="0BABCA1E" w14:textId="77777777" w:rsidTr="001C4B98">
        <w:trPr>
          <w:cantSplit/>
        </w:trPr>
        <w:tc>
          <w:tcPr>
            <w:tcW w:w="4678" w:type="dxa"/>
          </w:tcPr>
          <w:p w14:paraId="0BD161E1" w14:textId="77777777" w:rsidR="009722FB" w:rsidRPr="00DC2BA7" w:rsidRDefault="00B60735" w:rsidP="001C4B98">
            <w:pPr>
              <w:widowControl w:val="0"/>
              <w:spacing w:line="240" w:lineRule="auto"/>
              <w:rPr>
                <w:color w:val="000000"/>
                <w:lang w:val="de-DE"/>
              </w:rPr>
            </w:pPr>
            <w:r w:rsidRPr="00DC2BA7">
              <w:rPr>
                <w:b/>
                <w:color w:val="000000"/>
                <w:lang w:val="de-DE"/>
              </w:rPr>
              <w:t>Deutschland</w:t>
            </w:r>
          </w:p>
          <w:p w14:paraId="7AA4AE94" w14:textId="77777777" w:rsidR="009722FB" w:rsidRPr="00DC2BA7" w:rsidRDefault="00B60735" w:rsidP="001C4B98">
            <w:pPr>
              <w:widowControl w:val="0"/>
              <w:spacing w:line="240" w:lineRule="auto"/>
              <w:rPr>
                <w:i/>
                <w:color w:val="000000"/>
                <w:lang w:val="de-DE"/>
              </w:rPr>
            </w:pPr>
            <w:r w:rsidRPr="00DC2BA7">
              <w:rPr>
                <w:color w:val="000000"/>
                <w:lang w:val="de-DE"/>
              </w:rPr>
              <w:t>Novartis Pharma GmbH</w:t>
            </w:r>
          </w:p>
          <w:p w14:paraId="1ACA6CAA" w14:textId="77777777" w:rsidR="009722FB" w:rsidRPr="00DC2BA7" w:rsidRDefault="00B60735" w:rsidP="001C4B98">
            <w:pPr>
              <w:widowControl w:val="0"/>
              <w:spacing w:line="240" w:lineRule="auto"/>
              <w:rPr>
                <w:color w:val="000000"/>
                <w:lang w:val="de-DE"/>
              </w:rPr>
            </w:pPr>
            <w:r w:rsidRPr="00DC2BA7">
              <w:rPr>
                <w:color w:val="000000"/>
                <w:lang w:val="de-DE"/>
              </w:rPr>
              <w:t>Tel: +49 911 273 0</w:t>
            </w:r>
          </w:p>
          <w:p w14:paraId="62B763D6" w14:textId="77777777" w:rsidR="009722FB" w:rsidRPr="00DC2BA7" w:rsidRDefault="009722FB" w:rsidP="001C4B98">
            <w:pPr>
              <w:widowControl w:val="0"/>
              <w:tabs>
                <w:tab w:val="left" w:pos="-720"/>
              </w:tabs>
              <w:suppressAutoHyphens/>
              <w:spacing w:line="240" w:lineRule="auto"/>
              <w:rPr>
                <w:color w:val="000000"/>
                <w:lang w:val="de-DE"/>
              </w:rPr>
            </w:pPr>
          </w:p>
        </w:tc>
        <w:tc>
          <w:tcPr>
            <w:tcW w:w="4678" w:type="dxa"/>
          </w:tcPr>
          <w:p w14:paraId="307DFDC8" w14:textId="77777777" w:rsidR="009722FB" w:rsidRPr="00DC2BA7" w:rsidRDefault="00B60735" w:rsidP="001C4B98">
            <w:pPr>
              <w:widowControl w:val="0"/>
              <w:suppressAutoHyphens/>
              <w:spacing w:line="240" w:lineRule="auto"/>
              <w:rPr>
                <w:color w:val="000000"/>
                <w:lang w:val="nl-NL"/>
              </w:rPr>
            </w:pPr>
            <w:r w:rsidRPr="00DC2BA7">
              <w:rPr>
                <w:b/>
                <w:color w:val="000000"/>
                <w:lang w:val="nl-NL"/>
              </w:rPr>
              <w:t>Nederland</w:t>
            </w:r>
          </w:p>
          <w:p w14:paraId="6C7DB0DA" w14:textId="77777777" w:rsidR="009722FB" w:rsidRPr="00DC2BA7" w:rsidRDefault="00B60735" w:rsidP="001C4B98">
            <w:pPr>
              <w:widowControl w:val="0"/>
              <w:spacing w:line="240" w:lineRule="auto"/>
              <w:rPr>
                <w:iCs/>
                <w:color w:val="000000"/>
                <w:lang w:val="nl-NL"/>
              </w:rPr>
            </w:pPr>
            <w:r w:rsidRPr="00DC2BA7">
              <w:rPr>
                <w:iCs/>
                <w:color w:val="000000"/>
                <w:lang w:val="nl-NL"/>
              </w:rPr>
              <w:t>Novartis Pharma B.V.</w:t>
            </w:r>
          </w:p>
          <w:p w14:paraId="2CF69B2D" w14:textId="77777777" w:rsidR="009722FB" w:rsidRPr="00DC2BA7" w:rsidRDefault="00B60735" w:rsidP="001C4B98">
            <w:pPr>
              <w:widowControl w:val="0"/>
              <w:spacing w:line="240" w:lineRule="auto"/>
              <w:rPr>
                <w:color w:val="000000"/>
                <w:lang w:val="nb-NO"/>
              </w:rPr>
            </w:pPr>
            <w:r w:rsidRPr="00DC2BA7">
              <w:rPr>
                <w:color w:val="000000"/>
                <w:lang w:val="nl-NL"/>
              </w:rPr>
              <w:t>Tel: +31 88 04 52 111</w:t>
            </w:r>
          </w:p>
        </w:tc>
      </w:tr>
      <w:tr w:rsidR="00211724" w:rsidRPr="00410B74" w14:paraId="131B6B85" w14:textId="77777777" w:rsidTr="001C4B98">
        <w:trPr>
          <w:cantSplit/>
        </w:trPr>
        <w:tc>
          <w:tcPr>
            <w:tcW w:w="4678" w:type="dxa"/>
          </w:tcPr>
          <w:p w14:paraId="5875A049" w14:textId="77777777" w:rsidR="009722FB" w:rsidRPr="00DC2BA7" w:rsidRDefault="00B60735" w:rsidP="001C4B98">
            <w:pPr>
              <w:widowControl w:val="0"/>
              <w:tabs>
                <w:tab w:val="left" w:pos="-720"/>
              </w:tabs>
              <w:suppressAutoHyphens/>
              <w:spacing w:line="240" w:lineRule="auto"/>
              <w:rPr>
                <w:b/>
                <w:bCs/>
                <w:color w:val="000000"/>
                <w:lang w:val="et-EE"/>
              </w:rPr>
            </w:pPr>
            <w:r w:rsidRPr="00DC2BA7">
              <w:rPr>
                <w:b/>
                <w:bCs/>
                <w:color w:val="000000"/>
                <w:lang w:val="et-EE"/>
              </w:rPr>
              <w:t>Eesti</w:t>
            </w:r>
          </w:p>
          <w:p w14:paraId="339303FC" w14:textId="77777777" w:rsidR="009722FB" w:rsidRPr="00DC2BA7" w:rsidRDefault="00B60735" w:rsidP="001C4B98">
            <w:pPr>
              <w:widowControl w:val="0"/>
              <w:tabs>
                <w:tab w:val="left" w:pos="-720"/>
              </w:tabs>
              <w:suppressAutoHyphens/>
              <w:spacing w:line="240" w:lineRule="auto"/>
              <w:rPr>
                <w:color w:val="000000"/>
                <w:lang w:val="et-EE"/>
              </w:rPr>
            </w:pPr>
            <w:r w:rsidRPr="00DC2BA7">
              <w:rPr>
                <w:lang w:val="et-EE"/>
              </w:rPr>
              <w:t>SIA Novartis Baltics Eesti filiaal</w:t>
            </w:r>
          </w:p>
          <w:p w14:paraId="2A0CB0DE" w14:textId="77777777" w:rsidR="009722FB" w:rsidRPr="00DC2BA7" w:rsidRDefault="00B60735" w:rsidP="001C4B98">
            <w:pPr>
              <w:widowControl w:val="0"/>
              <w:tabs>
                <w:tab w:val="left" w:pos="-720"/>
              </w:tabs>
              <w:suppressAutoHyphens/>
              <w:spacing w:line="240" w:lineRule="auto"/>
              <w:rPr>
                <w:color w:val="000000"/>
                <w:lang w:val="et-EE"/>
              </w:rPr>
            </w:pPr>
            <w:r w:rsidRPr="00DC2BA7">
              <w:rPr>
                <w:color w:val="000000"/>
                <w:lang w:val="et-EE"/>
              </w:rPr>
              <w:t xml:space="preserve">Tel: +372 </w:t>
            </w:r>
            <w:r w:rsidRPr="00DC2BA7">
              <w:rPr>
                <w:lang w:val="it-IT"/>
              </w:rPr>
              <w:t>66 30 810</w:t>
            </w:r>
          </w:p>
          <w:p w14:paraId="43E9F1B7" w14:textId="77777777" w:rsidR="009722FB" w:rsidRPr="00DC2BA7" w:rsidRDefault="009722FB" w:rsidP="001C4B98">
            <w:pPr>
              <w:widowControl w:val="0"/>
              <w:tabs>
                <w:tab w:val="left" w:pos="-720"/>
              </w:tabs>
              <w:suppressAutoHyphens/>
              <w:spacing w:line="240" w:lineRule="auto"/>
              <w:rPr>
                <w:color w:val="000000"/>
                <w:lang w:val="et-EE"/>
              </w:rPr>
            </w:pPr>
          </w:p>
        </w:tc>
        <w:tc>
          <w:tcPr>
            <w:tcW w:w="4678" w:type="dxa"/>
          </w:tcPr>
          <w:p w14:paraId="00EAD4BF" w14:textId="77777777" w:rsidR="009722FB" w:rsidRPr="00DC2BA7" w:rsidRDefault="00B60735" w:rsidP="001C4B98">
            <w:pPr>
              <w:widowControl w:val="0"/>
              <w:spacing w:line="240" w:lineRule="auto"/>
              <w:rPr>
                <w:color w:val="000000"/>
                <w:lang w:val="nb-NO"/>
              </w:rPr>
            </w:pPr>
            <w:r w:rsidRPr="00DC2BA7">
              <w:rPr>
                <w:b/>
                <w:color w:val="000000"/>
                <w:lang w:val="nb-NO"/>
              </w:rPr>
              <w:t>Norge</w:t>
            </w:r>
          </w:p>
          <w:p w14:paraId="4BF06001" w14:textId="77777777" w:rsidR="009722FB" w:rsidRPr="00DC2BA7" w:rsidRDefault="00B60735" w:rsidP="001C4B98">
            <w:pPr>
              <w:widowControl w:val="0"/>
              <w:spacing w:line="240" w:lineRule="auto"/>
              <w:rPr>
                <w:color w:val="000000"/>
                <w:lang w:val="nb-NO"/>
              </w:rPr>
            </w:pPr>
            <w:r w:rsidRPr="00DC2BA7">
              <w:rPr>
                <w:color w:val="000000"/>
                <w:lang w:val="nb-NO"/>
              </w:rPr>
              <w:t>Novartis Norge AS</w:t>
            </w:r>
          </w:p>
          <w:p w14:paraId="5F9FDE2E" w14:textId="77777777" w:rsidR="009722FB" w:rsidRPr="00DC2BA7" w:rsidRDefault="00B60735" w:rsidP="001C4B98">
            <w:pPr>
              <w:widowControl w:val="0"/>
              <w:tabs>
                <w:tab w:val="left" w:pos="-720"/>
              </w:tabs>
              <w:suppressAutoHyphens/>
              <w:spacing w:line="240" w:lineRule="auto"/>
              <w:rPr>
                <w:color w:val="000000"/>
                <w:lang w:val="et-EE"/>
              </w:rPr>
            </w:pPr>
            <w:r w:rsidRPr="00DC2BA7">
              <w:rPr>
                <w:color w:val="000000"/>
                <w:lang w:val="nb-NO"/>
              </w:rPr>
              <w:t>Tlf: +47 23 05 20 00</w:t>
            </w:r>
          </w:p>
        </w:tc>
      </w:tr>
      <w:tr w:rsidR="00211724" w:rsidRPr="00410B74" w14:paraId="70E0744C" w14:textId="77777777" w:rsidTr="001C4B98">
        <w:trPr>
          <w:cantSplit/>
        </w:trPr>
        <w:tc>
          <w:tcPr>
            <w:tcW w:w="4678" w:type="dxa"/>
          </w:tcPr>
          <w:p w14:paraId="1DF89ADF" w14:textId="77777777" w:rsidR="009722FB" w:rsidRPr="00DC2BA7" w:rsidRDefault="00B60735" w:rsidP="001C4B98">
            <w:pPr>
              <w:widowControl w:val="0"/>
              <w:spacing w:line="240" w:lineRule="auto"/>
              <w:rPr>
                <w:color w:val="000000"/>
                <w:lang w:val="et-EE"/>
              </w:rPr>
            </w:pPr>
            <w:r w:rsidRPr="00DC2BA7">
              <w:rPr>
                <w:b/>
                <w:color w:val="000000"/>
                <w:lang w:val="el-GR"/>
              </w:rPr>
              <w:t>Ελλάδα</w:t>
            </w:r>
          </w:p>
          <w:p w14:paraId="655A1069" w14:textId="77777777" w:rsidR="009722FB" w:rsidRPr="00DC2BA7" w:rsidRDefault="00B60735" w:rsidP="001C4B98">
            <w:pPr>
              <w:widowControl w:val="0"/>
              <w:spacing w:line="240" w:lineRule="auto"/>
              <w:rPr>
                <w:color w:val="000000"/>
                <w:lang w:val="et-EE"/>
              </w:rPr>
            </w:pPr>
            <w:r w:rsidRPr="00DC2BA7">
              <w:rPr>
                <w:color w:val="000000"/>
                <w:lang w:val="et-EE"/>
              </w:rPr>
              <w:t>Novartis (Hellas) A.E.B.E.</w:t>
            </w:r>
          </w:p>
          <w:p w14:paraId="4B347D36" w14:textId="77777777" w:rsidR="009722FB" w:rsidRPr="00DC2BA7" w:rsidRDefault="00B60735" w:rsidP="001C4B98">
            <w:pPr>
              <w:widowControl w:val="0"/>
              <w:spacing w:line="240" w:lineRule="auto"/>
              <w:rPr>
                <w:color w:val="000000"/>
                <w:lang w:val="et-EE"/>
              </w:rPr>
            </w:pPr>
            <w:r w:rsidRPr="00DC2BA7">
              <w:rPr>
                <w:color w:val="000000"/>
                <w:lang w:val="el-GR"/>
              </w:rPr>
              <w:t>Τηλ</w:t>
            </w:r>
            <w:r w:rsidRPr="00DC2BA7">
              <w:rPr>
                <w:color w:val="000000"/>
                <w:lang w:val="et-EE"/>
              </w:rPr>
              <w:t>: +30 210 281 17 12</w:t>
            </w:r>
          </w:p>
          <w:p w14:paraId="37B45E21" w14:textId="77777777" w:rsidR="009722FB" w:rsidRPr="00DC2BA7" w:rsidRDefault="009722FB" w:rsidP="001C4B98">
            <w:pPr>
              <w:widowControl w:val="0"/>
              <w:tabs>
                <w:tab w:val="left" w:pos="-720"/>
              </w:tabs>
              <w:suppressAutoHyphens/>
              <w:spacing w:line="240" w:lineRule="auto"/>
              <w:rPr>
                <w:color w:val="000000"/>
                <w:lang w:val="et-EE"/>
              </w:rPr>
            </w:pPr>
          </w:p>
        </w:tc>
        <w:tc>
          <w:tcPr>
            <w:tcW w:w="4678" w:type="dxa"/>
          </w:tcPr>
          <w:p w14:paraId="1D8BE5D7" w14:textId="77777777" w:rsidR="009722FB" w:rsidRPr="00DC2BA7" w:rsidRDefault="00B60735" w:rsidP="001C4B98">
            <w:pPr>
              <w:widowControl w:val="0"/>
              <w:spacing w:line="240" w:lineRule="auto"/>
              <w:rPr>
                <w:color w:val="000000"/>
                <w:lang w:val="de-AT"/>
              </w:rPr>
            </w:pPr>
            <w:r w:rsidRPr="00DC2BA7">
              <w:rPr>
                <w:b/>
                <w:color w:val="000000"/>
                <w:lang w:val="de-AT"/>
              </w:rPr>
              <w:t>Österreich</w:t>
            </w:r>
          </w:p>
          <w:p w14:paraId="1AFD3862" w14:textId="77777777" w:rsidR="009722FB" w:rsidRPr="00DC2BA7" w:rsidRDefault="00B60735" w:rsidP="001C4B98">
            <w:pPr>
              <w:widowControl w:val="0"/>
              <w:spacing w:line="240" w:lineRule="auto"/>
              <w:rPr>
                <w:i/>
                <w:color w:val="000000"/>
                <w:lang w:val="de-AT"/>
              </w:rPr>
            </w:pPr>
            <w:r w:rsidRPr="00DC2BA7">
              <w:rPr>
                <w:color w:val="000000"/>
                <w:lang w:val="de-AT"/>
              </w:rPr>
              <w:t>Novartis Pharma GmbH</w:t>
            </w:r>
          </w:p>
          <w:p w14:paraId="7F68C1D1" w14:textId="77777777" w:rsidR="009722FB" w:rsidRPr="00DC2BA7" w:rsidRDefault="00B60735" w:rsidP="001C4B98">
            <w:pPr>
              <w:widowControl w:val="0"/>
              <w:spacing w:line="240" w:lineRule="auto"/>
              <w:rPr>
                <w:color w:val="000000"/>
                <w:lang w:val="de-CH"/>
              </w:rPr>
            </w:pPr>
            <w:r w:rsidRPr="00DC2BA7">
              <w:rPr>
                <w:color w:val="000000"/>
                <w:lang w:val="de-AT"/>
              </w:rPr>
              <w:t>Tel: +43 1 86 6570</w:t>
            </w:r>
          </w:p>
        </w:tc>
      </w:tr>
      <w:tr w:rsidR="00211724" w14:paraId="45934AA9" w14:textId="77777777" w:rsidTr="001C4B98">
        <w:trPr>
          <w:cantSplit/>
        </w:trPr>
        <w:tc>
          <w:tcPr>
            <w:tcW w:w="4678" w:type="dxa"/>
          </w:tcPr>
          <w:p w14:paraId="6DDA6DBC" w14:textId="77777777" w:rsidR="009722FB" w:rsidRPr="00DC2BA7" w:rsidRDefault="00B60735" w:rsidP="001C4B98">
            <w:pPr>
              <w:widowControl w:val="0"/>
              <w:tabs>
                <w:tab w:val="left" w:pos="-720"/>
                <w:tab w:val="left" w:pos="4536"/>
              </w:tabs>
              <w:suppressAutoHyphens/>
              <w:spacing w:line="240" w:lineRule="auto"/>
              <w:rPr>
                <w:b/>
                <w:color w:val="000000"/>
                <w:lang w:val="es-ES"/>
              </w:rPr>
            </w:pPr>
            <w:r w:rsidRPr="00DC2BA7">
              <w:rPr>
                <w:b/>
                <w:color w:val="000000"/>
                <w:lang w:val="es-ES"/>
              </w:rPr>
              <w:t>España</w:t>
            </w:r>
          </w:p>
          <w:p w14:paraId="6FB0B550" w14:textId="77777777" w:rsidR="009722FB" w:rsidRPr="00DC2BA7" w:rsidRDefault="00B60735" w:rsidP="001C4B98">
            <w:pPr>
              <w:widowControl w:val="0"/>
              <w:spacing w:line="240" w:lineRule="auto"/>
              <w:rPr>
                <w:color w:val="000000"/>
                <w:lang w:val="es-ES"/>
              </w:rPr>
            </w:pPr>
            <w:r w:rsidRPr="00DC2BA7">
              <w:rPr>
                <w:color w:val="000000"/>
                <w:lang w:val="pt-BR"/>
              </w:rPr>
              <w:t>Novartis Farmacéutica, S.A.</w:t>
            </w:r>
          </w:p>
          <w:p w14:paraId="6928AD2E" w14:textId="77777777" w:rsidR="009722FB" w:rsidRPr="00DC2BA7" w:rsidRDefault="00B60735" w:rsidP="001C4B98">
            <w:pPr>
              <w:widowControl w:val="0"/>
              <w:spacing w:line="240" w:lineRule="auto"/>
              <w:rPr>
                <w:color w:val="000000"/>
                <w:lang w:val="es-ES"/>
              </w:rPr>
            </w:pPr>
            <w:r w:rsidRPr="00DC2BA7">
              <w:rPr>
                <w:color w:val="000000"/>
                <w:lang w:val="es-ES"/>
              </w:rPr>
              <w:t>Tel: +34 93 306 42 00</w:t>
            </w:r>
          </w:p>
          <w:p w14:paraId="5888A5EF" w14:textId="77777777" w:rsidR="009722FB" w:rsidRPr="00DC2BA7" w:rsidRDefault="009722FB" w:rsidP="001C4B98">
            <w:pPr>
              <w:widowControl w:val="0"/>
              <w:tabs>
                <w:tab w:val="left" w:pos="-720"/>
              </w:tabs>
              <w:suppressAutoHyphens/>
              <w:spacing w:line="240" w:lineRule="auto"/>
              <w:rPr>
                <w:color w:val="000000"/>
                <w:lang w:val="es-ES"/>
              </w:rPr>
            </w:pPr>
          </w:p>
        </w:tc>
        <w:tc>
          <w:tcPr>
            <w:tcW w:w="4678" w:type="dxa"/>
          </w:tcPr>
          <w:p w14:paraId="0D52B511" w14:textId="77777777" w:rsidR="009722FB" w:rsidRPr="00DC2BA7" w:rsidRDefault="00B60735" w:rsidP="001C4B98">
            <w:pPr>
              <w:widowControl w:val="0"/>
              <w:spacing w:line="240" w:lineRule="auto"/>
              <w:rPr>
                <w:b/>
                <w:color w:val="000000"/>
                <w:lang w:val="sv-SE"/>
              </w:rPr>
            </w:pPr>
            <w:r w:rsidRPr="00DC2BA7">
              <w:rPr>
                <w:b/>
                <w:color w:val="000000"/>
                <w:lang w:val="sv-SE"/>
              </w:rPr>
              <w:t>Polska</w:t>
            </w:r>
          </w:p>
          <w:p w14:paraId="38F90E97" w14:textId="77777777" w:rsidR="009722FB" w:rsidRPr="00DC2BA7" w:rsidRDefault="00B60735" w:rsidP="001C4B98">
            <w:pPr>
              <w:widowControl w:val="0"/>
              <w:spacing w:line="240" w:lineRule="auto"/>
              <w:rPr>
                <w:color w:val="000000"/>
                <w:lang w:val="pl-PL"/>
              </w:rPr>
            </w:pPr>
            <w:r w:rsidRPr="00DC2BA7">
              <w:rPr>
                <w:color w:val="000000"/>
                <w:lang w:val="pl-PL"/>
              </w:rPr>
              <w:t>Novartis Poland Sp. z o.o.</w:t>
            </w:r>
          </w:p>
          <w:p w14:paraId="45B18049" w14:textId="77777777" w:rsidR="009722FB" w:rsidRPr="00DC2BA7" w:rsidRDefault="00B60735" w:rsidP="001C4B98">
            <w:pPr>
              <w:widowControl w:val="0"/>
              <w:spacing w:line="240" w:lineRule="auto"/>
              <w:rPr>
                <w:color w:val="000000"/>
                <w:lang w:val="pl-PL"/>
              </w:rPr>
            </w:pPr>
            <w:r w:rsidRPr="00DC2BA7">
              <w:rPr>
                <w:color w:val="000000"/>
                <w:lang w:val="pl-PL"/>
              </w:rPr>
              <w:t>Tel.: +48 22 375 4888</w:t>
            </w:r>
          </w:p>
        </w:tc>
      </w:tr>
      <w:tr w:rsidR="00211724" w14:paraId="592BCF6C" w14:textId="77777777" w:rsidTr="001C4B98">
        <w:trPr>
          <w:cantSplit/>
        </w:trPr>
        <w:tc>
          <w:tcPr>
            <w:tcW w:w="4678" w:type="dxa"/>
          </w:tcPr>
          <w:p w14:paraId="3EA3FC94" w14:textId="77777777" w:rsidR="009722FB" w:rsidRPr="00DC2BA7" w:rsidRDefault="00B60735" w:rsidP="001C4B98">
            <w:pPr>
              <w:widowControl w:val="0"/>
              <w:tabs>
                <w:tab w:val="left" w:pos="-720"/>
                <w:tab w:val="left" w:pos="4536"/>
              </w:tabs>
              <w:suppressAutoHyphens/>
              <w:spacing w:line="240" w:lineRule="auto"/>
              <w:rPr>
                <w:b/>
                <w:color w:val="000000"/>
                <w:lang w:val="fr-FR"/>
              </w:rPr>
            </w:pPr>
            <w:r w:rsidRPr="00DC2BA7">
              <w:rPr>
                <w:b/>
                <w:color w:val="000000"/>
                <w:lang w:val="fr-FR"/>
              </w:rPr>
              <w:t>France</w:t>
            </w:r>
          </w:p>
          <w:p w14:paraId="341D82AC" w14:textId="77777777" w:rsidR="009722FB" w:rsidRPr="00DC2BA7" w:rsidRDefault="00B60735" w:rsidP="001C4B98">
            <w:pPr>
              <w:widowControl w:val="0"/>
              <w:spacing w:line="240" w:lineRule="auto"/>
              <w:rPr>
                <w:color w:val="000000"/>
                <w:lang w:val="fr-FR"/>
              </w:rPr>
            </w:pPr>
            <w:r w:rsidRPr="00DC2BA7">
              <w:rPr>
                <w:color w:val="000000"/>
                <w:lang w:val="fr-FR"/>
              </w:rPr>
              <w:t>Novartis Pharma S.A.S.</w:t>
            </w:r>
          </w:p>
          <w:p w14:paraId="6B2AD035" w14:textId="77777777" w:rsidR="009722FB" w:rsidRPr="00DC2BA7" w:rsidRDefault="00B60735" w:rsidP="001C4B98">
            <w:pPr>
              <w:widowControl w:val="0"/>
              <w:spacing w:line="240" w:lineRule="auto"/>
              <w:rPr>
                <w:color w:val="000000"/>
                <w:lang w:val="fr-FR"/>
              </w:rPr>
            </w:pPr>
            <w:r w:rsidRPr="00DC2BA7">
              <w:rPr>
                <w:color w:val="000000"/>
                <w:lang w:val="fr-FR"/>
              </w:rPr>
              <w:t>Tél: +33 1 55 47 66 00</w:t>
            </w:r>
          </w:p>
          <w:p w14:paraId="64826548" w14:textId="77777777" w:rsidR="009722FB" w:rsidRPr="00DC2BA7" w:rsidRDefault="009722FB" w:rsidP="001C4B98">
            <w:pPr>
              <w:widowControl w:val="0"/>
              <w:spacing w:line="240" w:lineRule="auto"/>
              <w:rPr>
                <w:b/>
                <w:color w:val="000000"/>
                <w:lang w:val="pl-PL"/>
              </w:rPr>
            </w:pPr>
          </w:p>
        </w:tc>
        <w:tc>
          <w:tcPr>
            <w:tcW w:w="4678" w:type="dxa"/>
          </w:tcPr>
          <w:p w14:paraId="797467E0" w14:textId="77777777" w:rsidR="009722FB" w:rsidRPr="00DC2BA7" w:rsidRDefault="00B60735" w:rsidP="001C4B98">
            <w:pPr>
              <w:widowControl w:val="0"/>
              <w:spacing w:line="240" w:lineRule="auto"/>
              <w:rPr>
                <w:color w:val="000000"/>
                <w:lang w:val="pt-PT"/>
              </w:rPr>
            </w:pPr>
            <w:r w:rsidRPr="00DC2BA7">
              <w:rPr>
                <w:b/>
                <w:color w:val="000000"/>
                <w:lang w:val="pt-PT"/>
              </w:rPr>
              <w:t>Portugal</w:t>
            </w:r>
          </w:p>
          <w:p w14:paraId="01C1EBB9" w14:textId="77777777" w:rsidR="009722FB" w:rsidRPr="00DC2BA7" w:rsidRDefault="00B60735" w:rsidP="001C4B98">
            <w:pPr>
              <w:pStyle w:val="Text"/>
              <w:widowControl w:val="0"/>
              <w:spacing w:before="0"/>
              <w:jc w:val="left"/>
              <w:rPr>
                <w:color w:val="000000"/>
                <w:sz w:val="22"/>
                <w:lang w:val="pt-BR"/>
              </w:rPr>
            </w:pPr>
            <w:r w:rsidRPr="00DC2BA7">
              <w:rPr>
                <w:color w:val="000000"/>
                <w:sz w:val="22"/>
                <w:lang w:val="pt-BR"/>
              </w:rPr>
              <w:t>Novartis Farma - Produtos Farmacêuticos, S.A.</w:t>
            </w:r>
          </w:p>
          <w:p w14:paraId="077CC8B0" w14:textId="77777777" w:rsidR="009722FB" w:rsidRPr="00DC2BA7" w:rsidRDefault="00B60735" w:rsidP="001C4B98">
            <w:pPr>
              <w:widowControl w:val="0"/>
              <w:tabs>
                <w:tab w:val="left" w:pos="-720"/>
              </w:tabs>
              <w:suppressAutoHyphens/>
              <w:spacing w:line="240" w:lineRule="auto"/>
              <w:rPr>
                <w:color w:val="000000"/>
                <w:lang w:val="de-CH"/>
              </w:rPr>
            </w:pPr>
            <w:r w:rsidRPr="00DC2BA7">
              <w:rPr>
                <w:color w:val="000000"/>
                <w:lang w:val="pt-PT"/>
              </w:rPr>
              <w:t>Tel: +351 21 000 8600</w:t>
            </w:r>
          </w:p>
        </w:tc>
      </w:tr>
      <w:tr w:rsidR="00211724" w14:paraId="26C78AF1" w14:textId="77777777" w:rsidTr="001C4B98">
        <w:trPr>
          <w:cantSplit/>
        </w:trPr>
        <w:tc>
          <w:tcPr>
            <w:tcW w:w="4678" w:type="dxa"/>
          </w:tcPr>
          <w:p w14:paraId="00C137A6" w14:textId="77777777" w:rsidR="009722FB" w:rsidRPr="00DC2BA7" w:rsidRDefault="00B60735" w:rsidP="001C4B98">
            <w:pPr>
              <w:pStyle w:val="Smalltext120"/>
              <w:tabs>
                <w:tab w:val="left" w:pos="567"/>
              </w:tabs>
              <w:rPr>
                <w:b/>
                <w:sz w:val="22"/>
                <w:szCs w:val="22"/>
                <w:lang w:val="sv-SE"/>
              </w:rPr>
            </w:pPr>
            <w:r w:rsidRPr="00DC2BA7">
              <w:rPr>
                <w:b/>
                <w:sz w:val="22"/>
                <w:szCs w:val="22"/>
                <w:lang w:val="sv-SE"/>
              </w:rPr>
              <w:t>Hrvatska</w:t>
            </w:r>
          </w:p>
          <w:p w14:paraId="0F808232" w14:textId="77777777" w:rsidR="009722FB" w:rsidRPr="00DC2BA7" w:rsidRDefault="00B60735" w:rsidP="001C4B98">
            <w:pPr>
              <w:pStyle w:val="Smalltext120"/>
              <w:tabs>
                <w:tab w:val="left" w:pos="567"/>
              </w:tabs>
              <w:rPr>
                <w:sz w:val="22"/>
                <w:szCs w:val="22"/>
                <w:lang w:val="sv-SE"/>
              </w:rPr>
            </w:pPr>
            <w:r w:rsidRPr="00DC2BA7">
              <w:rPr>
                <w:sz w:val="22"/>
                <w:szCs w:val="22"/>
                <w:lang w:val="sv-SE"/>
              </w:rPr>
              <w:t>Novartis Hrvatska d.o.o.</w:t>
            </w:r>
          </w:p>
          <w:p w14:paraId="500F760E" w14:textId="77777777" w:rsidR="009722FB" w:rsidRPr="00DC2BA7" w:rsidRDefault="00B60735" w:rsidP="001C4B98">
            <w:pPr>
              <w:pStyle w:val="Smalltext120"/>
              <w:tabs>
                <w:tab w:val="left" w:pos="567"/>
              </w:tabs>
              <w:rPr>
                <w:sz w:val="22"/>
                <w:szCs w:val="22"/>
              </w:rPr>
            </w:pPr>
            <w:r w:rsidRPr="00DC2BA7">
              <w:rPr>
                <w:sz w:val="22"/>
                <w:szCs w:val="22"/>
              </w:rPr>
              <w:t>Tel. +385 1 6274 220</w:t>
            </w:r>
          </w:p>
          <w:p w14:paraId="7C30DDC6" w14:textId="77777777" w:rsidR="009722FB" w:rsidRPr="00DC2BA7" w:rsidRDefault="009722FB" w:rsidP="001C4B98">
            <w:pPr>
              <w:widowControl w:val="0"/>
              <w:tabs>
                <w:tab w:val="left" w:pos="-720"/>
                <w:tab w:val="left" w:pos="4536"/>
              </w:tabs>
              <w:suppressAutoHyphens/>
              <w:spacing w:line="240" w:lineRule="auto"/>
              <w:rPr>
                <w:b/>
                <w:color w:val="000000"/>
                <w:lang w:val="fr-FR"/>
              </w:rPr>
            </w:pPr>
          </w:p>
        </w:tc>
        <w:tc>
          <w:tcPr>
            <w:tcW w:w="4678" w:type="dxa"/>
          </w:tcPr>
          <w:p w14:paraId="79B8DFA0" w14:textId="77777777" w:rsidR="009722FB" w:rsidRPr="00DC2BA7" w:rsidRDefault="00B60735" w:rsidP="001C4B98">
            <w:pPr>
              <w:spacing w:line="240" w:lineRule="auto"/>
              <w:rPr>
                <w:b/>
                <w:noProof/>
                <w:color w:val="000000"/>
                <w:lang w:val="it-IT"/>
              </w:rPr>
            </w:pPr>
            <w:r w:rsidRPr="00DC2BA7">
              <w:rPr>
                <w:b/>
                <w:noProof/>
                <w:color w:val="000000"/>
                <w:lang w:val="it-IT"/>
              </w:rPr>
              <w:t>România</w:t>
            </w:r>
          </w:p>
          <w:p w14:paraId="4467F024" w14:textId="77777777" w:rsidR="009722FB" w:rsidRPr="00DC2BA7" w:rsidRDefault="00B60735" w:rsidP="001C4B98">
            <w:pPr>
              <w:spacing w:line="240" w:lineRule="auto"/>
              <w:rPr>
                <w:noProof/>
                <w:color w:val="000000"/>
                <w:lang w:val="it-IT"/>
              </w:rPr>
            </w:pPr>
            <w:r w:rsidRPr="00DC2BA7">
              <w:rPr>
                <w:noProof/>
                <w:color w:val="000000"/>
                <w:lang w:val="it-IT"/>
              </w:rPr>
              <w:t>Novartis Pharma Services Romania SRL</w:t>
            </w:r>
          </w:p>
          <w:p w14:paraId="62746806" w14:textId="77777777" w:rsidR="009722FB" w:rsidRPr="00DC2BA7" w:rsidRDefault="00B60735" w:rsidP="001C4B98">
            <w:pPr>
              <w:widowControl w:val="0"/>
              <w:tabs>
                <w:tab w:val="left" w:pos="-720"/>
              </w:tabs>
              <w:suppressAutoHyphens/>
              <w:spacing w:line="240" w:lineRule="auto"/>
              <w:rPr>
                <w:color w:val="000000"/>
                <w:lang w:val="de-CH"/>
              </w:rPr>
            </w:pPr>
            <w:r w:rsidRPr="00DC2BA7">
              <w:rPr>
                <w:noProof/>
                <w:color w:val="000000"/>
                <w:lang w:val="it-IT"/>
              </w:rPr>
              <w:t>Tel: +40 21 31299 01</w:t>
            </w:r>
          </w:p>
        </w:tc>
      </w:tr>
      <w:tr w:rsidR="00211724" w14:paraId="4DD0610D" w14:textId="77777777" w:rsidTr="001C4B98">
        <w:trPr>
          <w:cantSplit/>
        </w:trPr>
        <w:tc>
          <w:tcPr>
            <w:tcW w:w="4678" w:type="dxa"/>
          </w:tcPr>
          <w:p w14:paraId="502A1472" w14:textId="77777777" w:rsidR="009722FB" w:rsidRPr="00DC2BA7" w:rsidRDefault="00B60735" w:rsidP="001C4B98">
            <w:pPr>
              <w:widowControl w:val="0"/>
              <w:spacing w:line="240" w:lineRule="auto"/>
              <w:rPr>
                <w:color w:val="000000"/>
              </w:rPr>
            </w:pPr>
            <w:r w:rsidRPr="00DC2BA7">
              <w:rPr>
                <w:b/>
                <w:color w:val="000000"/>
              </w:rPr>
              <w:t>Ireland</w:t>
            </w:r>
          </w:p>
          <w:p w14:paraId="795F2B88" w14:textId="77777777" w:rsidR="009722FB" w:rsidRPr="00DC2BA7" w:rsidRDefault="00B60735" w:rsidP="001C4B98">
            <w:pPr>
              <w:widowControl w:val="0"/>
              <w:spacing w:line="240" w:lineRule="auto"/>
              <w:rPr>
                <w:color w:val="000000"/>
              </w:rPr>
            </w:pPr>
            <w:r w:rsidRPr="00DC2BA7">
              <w:rPr>
                <w:color w:val="000000"/>
              </w:rPr>
              <w:t>Novartis Ireland Limited</w:t>
            </w:r>
          </w:p>
          <w:p w14:paraId="5316039B" w14:textId="77777777" w:rsidR="009722FB" w:rsidRPr="00DC2BA7" w:rsidRDefault="00B60735" w:rsidP="001C4B98">
            <w:pPr>
              <w:widowControl w:val="0"/>
              <w:spacing w:line="240" w:lineRule="auto"/>
              <w:rPr>
                <w:color w:val="000000"/>
              </w:rPr>
            </w:pPr>
            <w:r w:rsidRPr="00DC2BA7">
              <w:rPr>
                <w:color w:val="000000"/>
              </w:rPr>
              <w:t>Tel: +353 1 260 12 55</w:t>
            </w:r>
          </w:p>
          <w:p w14:paraId="0E952D40" w14:textId="77777777" w:rsidR="009722FB" w:rsidRPr="00DC2BA7" w:rsidRDefault="009722FB" w:rsidP="001C4B98">
            <w:pPr>
              <w:widowControl w:val="0"/>
              <w:tabs>
                <w:tab w:val="left" w:pos="-720"/>
              </w:tabs>
              <w:suppressAutoHyphens/>
              <w:spacing w:line="240" w:lineRule="auto"/>
              <w:rPr>
                <w:color w:val="000000"/>
              </w:rPr>
            </w:pPr>
          </w:p>
        </w:tc>
        <w:tc>
          <w:tcPr>
            <w:tcW w:w="4678" w:type="dxa"/>
          </w:tcPr>
          <w:p w14:paraId="0BF59EDC" w14:textId="77777777" w:rsidR="009722FB" w:rsidRPr="00DC2BA7" w:rsidRDefault="00B60735" w:rsidP="001C4B98">
            <w:pPr>
              <w:widowControl w:val="0"/>
              <w:spacing w:line="240" w:lineRule="auto"/>
              <w:rPr>
                <w:color w:val="000000"/>
                <w:lang w:val="sl-SI"/>
              </w:rPr>
            </w:pPr>
            <w:r w:rsidRPr="00DC2BA7">
              <w:rPr>
                <w:b/>
                <w:color w:val="000000"/>
                <w:lang w:val="sl-SI"/>
              </w:rPr>
              <w:t>Slovenija</w:t>
            </w:r>
          </w:p>
          <w:p w14:paraId="68DC10A5" w14:textId="77777777" w:rsidR="009722FB" w:rsidRPr="00DC2BA7" w:rsidRDefault="00B60735" w:rsidP="001C4B98">
            <w:pPr>
              <w:widowControl w:val="0"/>
              <w:spacing w:line="240" w:lineRule="auto"/>
              <w:rPr>
                <w:color w:val="000000"/>
                <w:lang w:val="sl-SI"/>
              </w:rPr>
            </w:pPr>
            <w:r w:rsidRPr="00DC2BA7">
              <w:rPr>
                <w:color w:val="000000"/>
                <w:lang w:val="sl-SI"/>
              </w:rPr>
              <w:t>Novartis Pharma Services Inc.</w:t>
            </w:r>
          </w:p>
          <w:p w14:paraId="5D778905" w14:textId="77777777" w:rsidR="009722FB" w:rsidRPr="00DC2BA7" w:rsidRDefault="00B60735" w:rsidP="001C4B98">
            <w:pPr>
              <w:widowControl w:val="0"/>
              <w:spacing w:line="240" w:lineRule="auto"/>
              <w:rPr>
                <w:color w:val="000000"/>
                <w:lang w:val="sl-SI"/>
              </w:rPr>
            </w:pPr>
            <w:r w:rsidRPr="00DC2BA7">
              <w:rPr>
                <w:color w:val="000000"/>
                <w:lang w:val="sl-SI"/>
              </w:rPr>
              <w:t>Tel: +386 1 300 75 50</w:t>
            </w:r>
          </w:p>
        </w:tc>
      </w:tr>
      <w:tr w:rsidR="00211724" w14:paraId="3AEF9E13" w14:textId="77777777" w:rsidTr="001C4B98">
        <w:trPr>
          <w:cantSplit/>
        </w:trPr>
        <w:tc>
          <w:tcPr>
            <w:tcW w:w="4678" w:type="dxa"/>
          </w:tcPr>
          <w:p w14:paraId="4E282090" w14:textId="77777777" w:rsidR="009722FB" w:rsidRPr="00DC2BA7" w:rsidRDefault="00B60735" w:rsidP="001C4B98">
            <w:pPr>
              <w:widowControl w:val="0"/>
              <w:spacing w:line="240" w:lineRule="auto"/>
              <w:rPr>
                <w:b/>
                <w:color w:val="000000"/>
                <w:lang w:val="is-IS"/>
              </w:rPr>
            </w:pPr>
            <w:r w:rsidRPr="00DC2BA7">
              <w:rPr>
                <w:b/>
                <w:color w:val="000000"/>
                <w:lang w:val="is-IS"/>
              </w:rPr>
              <w:t>Ísland</w:t>
            </w:r>
          </w:p>
          <w:p w14:paraId="74762347" w14:textId="77777777" w:rsidR="009722FB" w:rsidRPr="00DC2BA7" w:rsidRDefault="00B60735" w:rsidP="001C4B98">
            <w:pPr>
              <w:widowControl w:val="0"/>
              <w:spacing w:line="240" w:lineRule="auto"/>
              <w:rPr>
                <w:color w:val="000000"/>
                <w:lang w:val="is-IS"/>
              </w:rPr>
            </w:pPr>
            <w:r w:rsidRPr="00DC2BA7">
              <w:rPr>
                <w:color w:val="000000"/>
                <w:lang w:val="is-IS"/>
              </w:rPr>
              <w:t>Vistor hf.</w:t>
            </w:r>
          </w:p>
          <w:p w14:paraId="73345B5E" w14:textId="77777777" w:rsidR="009722FB" w:rsidRPr="00DC2BA7" w:rsidRDefault="00B60735" w:rsidP="001C4B98">
            <w:pPr>
              <w:widowControl w:val="0"/>
              <w:tabs>
                <w:tab w:val="left" w:pos="-720"/>
              </w:tabs>
              <w:suppressAutoHyphens/>
              <w:spacing w:line="240" w:lineRule="auto"/>
              <w:rPr>
                <w:color w:val="000000"/>
                <w:lang w:val="is-IS"/>
              </w:rPr>
            </w:pPr>
            <w:r w:rsidRPr="00DC2BA7">
              <w:rPr>
                <w:noProof/>
                <w:color w:val="000000"/>
                <w:lang w:val="it-IT"/>
              </w:rPr>
              <w:t>S</w:t>
            </w:r>
            <w:r w:rsidRPr="00DC2BA7">
              <w:rPr>
                <w:noProof/>
                <w:color w:val="000000"/>
                <w:lang w:val="cs-CZ"/>
              </w:rPr>
              <w:t>í</w:t>
            </w:r>
            <w:r w:rsidRPr="00DC2BA7">
              <w:rPr>
                <w:noProof/>
                <w:color w:val="000000"/>
                <w:lang w:val="it-IT"/>
              </w:rPr>
              <w:t>mi</w:t>
            </w:r>
            <w:r w:rsidRPr="00DC2BA7">
              <w:rPr>
                <w:color w:val="000000"/>
                <w:lang w:val="is-IS"/>
              </w:rPr>
              <w:t>: +354 535 7000</w:t>
            </w:r>
          </w:p>
          <w:p w14:paraId="3AA219AA" w14:textId="77777777" w:rsidR="009722FB" w:rsidRPr="00DC2BA7" w:rsidRDefault="009722FB" w:rsidP="001C4B98">
            <w:pPr>
              <w:widowControl w:val="0"/>
              <w:spacing w:line="240" w:lineRule="auto"/>
              <w:rPr>
                <w:b/>
                <w:color w:val="000000"/>
                <w:lang w:val="it-IT"/>
              </w:rPr>
            </w:pPr>
          </w:p>
        </w:tc>
        <w:tc>
          <w:tcPr>
            <w:tcW w:w="4678" w:type="dxa"/>
          </w:tcPr>
          <w:p w14:paraId="77BF539D" w14:textId="77777777" w:rsidR="009722FB" w:rsidRPr="00DC2BA7" w:rsidRDefault="00B60735" w:rsidP="001C4B98">
            <w:pPr>
              <w:widowControl w:val="0"/>
              <w:tabs>
                <w:tab w:val="left" w:pos="-720"/>
              </w:tabs>
              <w:suppressAutoHyphens/>
              <w:spacing w:line="240" w:lineRule="auto"/>
              <w:rPr>
                <w:b/>
                <w:color w:val="000000"/>
                <w:lang w:val="sk-SK"/>
              </w:rPr>
            </w:pPr>
            <w:r w:rsidRPr="00DC2BA7">
              <w:rPr>
                <w:b/>
                <w:color w:val="000000"/>
                <w:lang w:val="sk-SK"/>
              </w:rPr>
              <w:t>Slovenská republika</w:t>
            </w:r>
          </w:p>
          <w:p w14:paraId="01F7AB78" w14:textId="77777777" w:rsidR="009722FB" w:rsidRPr="00DC2BA7" w:rsidRDefault="00B60735" w:rsidP="001C4B98">
            <w:pPr>
              <w:widowControl w:val="0"/>
              <w:spacing w:line="240" w:lineRule="auto"/>
              <w:rPr>
                <w:i/>
                <w:color w:val="000000"/>
                <w:lang w:val="sk-SK"/>
              </w:rPr>
            </w:pPr>
            <w:r w:rsidRPr="00DC2BA7">
              <w:rPr>
                <w:color w:val="000000"/>
                <w:lang w:val="sk-SK"/>
              </w:rPr>
              <w:t>Novartis Slovakia s.r.o.</w:t>
            </w:r>
          </w:p>
          <w:p w14:paraId="1579D0C5" w14:textId="77777777" w:rsidR="009722FB" w:rsidRPr="00DC2BA7" w:rsidRDefault="00B60735" w:rsidP="001C4B98">
            <w:pPr>
              <w:widowControl w:val="0"/>
              <w:spacing w:line="240" w:lineRule="auto"/>
              <w:rPr>
                <w:color w:val="000000"/>
                <w:lang w:val="sk-SK"/>
              </w:rPr>
            </w:pPr>
            <w:r w:rsidRPr="00DC2BA7">
              <w:rPr>
                <w:color w:val="000000"/>
                <w:lang w:val="sk-SK"/>
              </w:rPr>
              <w:t>Tel: +421 2 5542 5439</w:t>
            </w:r>
          </w:p>
          <w:p w14:paraId="7D4AD58E" w14:textId="77777777" w:rsidR="009722FB" w:rsidRPr="00DC2BA7" w:rsidRDefault="009722FB" w:rsidP="001C4B98">
            <w:pPr>
              <w:widowControl w:val="0"/>
              <w:tabs>
                <w:tab w:val="left" w:pos="-720"/>
              </w:tabs>
              <w:suppressAutoHyphens/>
              <w:spacing w:line="240" w:lineRule="auto"/>
              <w:rPr>
                <w:b/>
                <w:color w:val="000000"/>
                <w:lang w:val="sk-SK"/>
              </w:rPr>
            </w:pPr>
          </w:p>
        </w:tc>
      </w:tr>
      <w:tr w:rsidR="00211724" w:rsidRPr="00410B74" w14:paraId="3D89BE1E" w14:textId="77777777" w:rsidTr="001C4B98">
        <w:trPr>
          <w:cantSplit/>
        </w:trPr>
        <w:tc>
          <w:tcPr>
            <w:tcW w:w="4678" w:type="dxa"/>
          </w:tcPr>
          <w:p w14:paraId="1590118D" w14:textId="77777777" w:rsidR="009722FB" w:rsidRPr="00DC2BA7" w:rsidRDefault="00B60735" w:rsidP="001C4B98">
            <w:pPr>
              <w:widowControl w:val="0"/>
              <w:spacing w:line="240" w:lineRule="auto"/>
              <w:rPr>
                <w:color w:val="000000"/>
                <w:lang w:val="pt-BR"/>
              </w:rPr>
            </w:pPr>
            <w:r w:rsidRPr="00DC2BA7">
              <w:rPr>
                <w:b/>
                <w:color w:val="000000"/>
                <w:lang w:val="pt-BR"/>
              </w:rPr>
              <w:t>Italia</w:t>
            </w:r>
          </w:p>
          <w:p w14:paraId="52FE0F1C" w14:textId="77777777" w:rsidR="009722FB" w:rsidRPr="00DC2BA7" w:rsidRDefault="00B60735" w:rsidP="001C4B98">
            <w:pPr>
              <w:widowControl w:val="0"/>
              <w:spacing w:line="240" w:lineRule="auto"/>
              <w:rPr>
                <w:color w:val="000000"/>
                <w:lang w:val="pt-BR"/>
              </w:rPr>
            </w:pPr>
            <w:r w:rsidRPr="00DC2BA7">
              <w:rPr>
                <w:color w:val="000000"/>
                <w:lang w:val="pt-BR"/>
              </w:rPr>
              <w:t>Novartis Farma S.p.A.</w:t>
            </w:r>
          </w:p>
          <w:p w14:paraId="77968A8C" w14:textId="77777777" w:rsidR="009722FB" w:rsidRPr="00DC2BA7" w:rsidRDefault="00B60735" w:rsidP="001C4B98">
            <w:pPr>
              <w:widowControl w:val="0"/>
              <w:spacing w:line="240" w:lineRule="auto"/>
              <w:rPr>
                <w:b/>
                <w:color w:val="000000"/>
                <w:lang w:val="pt-PT"/>
              </w:rPr>
            </w:pPr>
            <w:r w:rsidRPr="00DC2BA7">
              <w:rPr>
                <w:color w:val="000000"/>
                <w:lang w:val="it-IT"/>
              </w:rPr>
              <w:t>Tel: +39 02 96 54 1</w:t>
            </w:r>
          </w:p>
        </w:tc>
        <w:tc>
          <w:tcPr>
            <w:tcW w:w="4678" w:type="dxa"/>
          </w:tcPr>
          <w:p w14:paraId="654E13D8" w14:textId="77777777" w:rsidR="009722FB" w:rsidRPr="00DC2BA7" w:rsidRDefault="00B60735" w:rsidP="001C4B98">
            <w:pPr>
              <w:widowControl w:val="0"/>
              <w:tabs>
                <w:tab w:val="left" w:pos="-720"/>
                <w:tab w:val="left" w:pos="4536"/>
              </w:tabs>
              <w:suppressAutoHyphens/>
              <w:spacing w:line="240" w:lineRule="auto"/>
              <w:rPr>
                <w:color w:val="000000"/>
                <w:lang w:val="fi-FI"/>
              </w:rPr>
            </w:pPr>
            <w:r w:rsidRPr="00DC2BA7">
              <w:rPr>
                <w:b/>
                <w:color w:val="000000"/>
                <w:lang w:val="fi-FI"/>
              </w:rPr>
              <w:t>Suomi/Finland</w:t>
            </w:r>
          </w:p>
          <w:p w14:paraId="7F5C3063" w14:textId="77777777" w:rsidR="009722FB" w:rsidRPr="00DC2BA7" w:rsidRDefault="00B60735" w:rsidP="001C4B98">
            <w:pPr>
              <w:widowControl w:val="0"/>
              <w:spacing w:line="240" w:lineRule="auto"/>
              <w:rPr>
                <w:color w:val="000000"/>
                <w:lang w:val="fi-FI"/>
              </w:rPr>
            </w:pPr>
            <w:r w:rsidRPr="00DC2BA7">
              <w:rPr>
                <w:color w:val="000000"/>
                <w:lang w:val="fi-FI"/>
              </w:rPr>
              <w:t>Novartis Finland Oy</w:t>
            </w:r>
          </w:p>
          <w:p w14:paraId="0EB94DE3" w14:textId="77777777" w:rsidR="009722FB" w:rsidRPr="00DC2BA7" w:rsidRDefault="00B60735" w:rsidP="001C4B98">
            <w:pPr>
              <w:widowControl w:val="0"/>
              <w:spacing w:line="240" w:lineRule="auto"/>
              <w:rPr>
                <w:color w:val="000000"/>
                <w:lang w:val="fi-FI"/>
              </w:rPr>
            </w:pPr>
            <w:r w:rsidRPr="00DC2BA7">
              <w:rPr>
                <w:color w:val="000000"/>
                <w:lang w:val="fi-FI"/>
              </w:rPr>
              <w:t>Puh/Tel: +</w:t>
            </w:r>
            <w:r w:rsidRPr="00DC2BA7">
              <w:rPr>
                <w:color w:val="000000"/>
                <w:lang w:val="sv-SE" w:bidi="he-IL"/>
              </w:rPr>
              <w:t>358 (0)10 6133 200</w:t>
            </w:r>
          </w:p>
          <w:p w14:paraId="75EDC41F" w14:textId="77777777" w:rsidR="009722FB" w:rsidRPr="00DC2BA7" w:rsidRDefault="009722FB" w:rsidP="001C4B98">
            <w:pPr>
              <w:widowControl w:val="0"/>
              <w:tabs>
                <w:tab w:val="left" w:pos="-720"/>
              </w:tabs>
              <w:suppressAutoHyphens/>
              <w:spacing w:line="240" w:lineRule="auto"/>
              <w:rPr>
                <w:b/>
                <w:color w:val="000000"/>
                <w:lang w:val="sv-SE"/>
              </w:rPr>
            </w:pPr>
          </w:p>
        </w:tc>
      </w:tr>
      <w:tr w:rsidR="00211724" w:rsidRPr="00410B74" w14:paraId="05D327F3" w14:textId="77777777" w:rsidTr="001C4B98">
        <w:trPr>
          <w:cantSplit/>
        </w:trPr>
        <w:tc>
          <w:tcPr>
            <w:tcW w:w="4678" w:type="dxa"/>
          </w:tcPr>
          <w:p w14:paraId="684F4B41" w14:textId="77777777" w:rsidR="009722FB" w:rsidRPr="00DC2BA7" w:rsidRDefault="00B60735" w:rsidP="001C4B98">
            <w:pPr>
              <w:widowControl w:val="0"/>
              <w:spacing w:line="240" w:lineRule="auto"/>
              <w:rPr>
                <w:b/>
                <w:color w:val="000000"/>
                <w:lang w:val="el-GR"/>
              </w:rPr>
            </w:pPr>
            <w:r w:rsidRPr="00DC2BA7">
              <w:rPr>
                <w:b/>
                <w:color w:val="000000"/>
                <w:lang w:val="el-GR"/>
              </w:rPr>
              <w:lastRenderedPageBreak/>
              <w:t>Κύπρος</w:t>
            </w:r>
          </w:p>
          <w:p w14:paraId="4506EBF5" w14:textId="77777777" w:rsidR="009722FB" w:rsidRPr="00DC2BA7" w:rsidRDefault="00B60735" w:rsidP="001C4B98">
            <w:pPr>
              <w:widowControl w:val="0"/>
              <w:spacing w:line="240" w:lineRule="auto"/>
              <w:rPr>
                <w:color w:val="000000"/>
                <w:lang w:val="el-GR"/>
              </w:rPr>
            </w:pPr>
            <w:r w:rsidRPr="00DC2BA7">
              <w:rPr>
                <w:color w:val="000000"/>
                <w:lang w:val="fr-FR" w:bidi="he-IL"/>
              </w:rPr>
              <w:t>Novartis Pharma Services Inc.</w:t>
            </w:r>
          </w:p>
          <w:p w14:paraId="3596ECB2" w14:textId="77777777" w:rsidR="009722FB" w:rsidRPr="00DC2BA7" w:rsidRDefault="00B60735" w:rsidP="001C4B98">
            <w:pPr>
              <w:widowControl w:val="0"/>
              <w:tabs>
                <w:tab w:val="left" w:pos="-720"/>
              </w:tabs>
              <w:suppressAutoHyphens/>
              <w:spacing w:line="240" w:lineRule="auto"/>
              <w:rPr>
                <w:color w:val="000000"/>
                <w:lang w:val="el-GR"/>
              </w:rPr>
            </w:pPr>
            <w:r w:rsidRPr="00DC2BA7">
              <w:rPr>
                <w:color w:val="000000"/>
                <w:lang w:val="el-GR"/>
              </w:rPr>
              <w:t>Τηλ: +</w:t>
            </w:r>
            <w:r w:rsidRPr="00DC2BA7">
              <w:rPr>
                <w:color w:val="000000"/>
                <w:lang w:val="sv-SE"/>
              </w:rPr>
              <w:t>357 22 690 690</w:t>
            </w:r>
          </w:p>
          <w:p w14:paraId="7A034892" w14:textId="77777777" w:rsidR="009722FB" w:rsidRPr="00DC2BA7" w:rsidRDefault="009722FB" w:rsidP="001C4B98">
            <w:pPr>
              <w:widowControl w:val="0"/>
              <w:spacing w:line="240" w:lineRule="auto"/>
              <w:rPr>
                <w:b/>
                <w:color w:val="000000"/>
                <w:lang w:val="el-GR"/>
              </w:rPr>
            </w:pPr>
          </w:p>
        </w:tc>
        <w:tc>
          <w:tcPr>
            <w:tcW w:w="4678" w:type="dxa"/>
          </w:tcPr>
          <w:p w14:paraId="6B03F60F" w14:textId="77777777" w:rsidR="009722FB" w:rsidRPr="00DC2BA7" w:rsidRDefault="00B60735" w:rsidP="001C4B98">
            <w:pPr>
              <w:widowControl w:val="0"/>
              <w:tabs>
                <w:tab w:val="left" w:pos="-720"/>
                <w:tab w:val="left" w:pos="4536"/>
              </w:tabs>
              <w:suppressAutoHyphens/>
              <w:spacing w:line="240" w:lineRule="auto"/>
              <w:rPr>
                <w:b/>
                <w:color w:val="000000"/>
                <w:lang w:val="sv-SE"/>
              </w:rPr>
            </w:pPr>
            <w:r w:rsidRPr="00DC2BA7">
              <w:rPr>
                <w:b/>
                <w:color w:val="000000"/>
                <w:lang w:val="sv-SE"/>
              </w:rPr>
              <w:t>Sverige</w:t>
            </w:r>
          </w:p>
          <w:p w14:paraId="12038261" w14:textId="77777777" w:rsidR="009722FB" w:rsidRPr="00DC2BA7" w:rsidRDefault="00B60735" w:rsidP="001C4B98">
            <w:pPr>
              <w:widowControl w:val="0"/>
              <w:spacing w:line="240" w:lineRule="auto"/>
              <w:rPr>
                <w:color w:val="000000"/>
                <w:lang w:val="sv-SE"/>
              </w:rPr>
            </w:pPr>
            <w:r w:rsidRPr="00DC2BA7">
              <w:rPr>
                <w:color w:val="000000"/>
                <w:lang w:val="sv-SE"/>
              </w:rPr>
              <w:t>Novartis Sverige AB</w:t>
            </w:r>
          </w:p>
          <w:p w14:paraId="2BAD907E" w14:textId="77777777" w:rsidR="009722FB" w:rsidRPr="00DC2BA7" w:rsidRDefault="00B60735" w:rsidP="001C4B98">
            <w:pPr>
              <w:widowControl w:val="0"/>
              <w:spacing w:line="240" w:lineRule="auto"/>
              <w:rPr>
                <w:color w:val="000000"/>
                <w:lang w:val="sv-SE"/>
              </w:rPr>
            </w:pPr>
            <w:r w:rsidRPr="00DC2BA7">
              <w:rPr>
                <w:color w:val="000000"/>
                <w:lang w:val="sv-SE"/>
              </w:rPr>
              <w:t>Tel: +46 8 732 32 00</w:t>
            </w:r>
          </w:p>
          <w:p w14:paraId="3C8CEFAA" w14:textId="77777777" w:rsidR="009722FB" w:rsidRPr="00DC2BA7" w:rsidRDefault="009722FB" w:rsidP="001C4B98">
            <w:pPr>
              <w:widowControl w:val="0"/>
              <w:tabs>
                <w:tab w:val="left" w:pos="-720"/>
                <w:tab w:val="left" w:pos="4536"/>
              </w:tabs>
              <w:suppressAutoHyphens/>
              <w:spacing w:line="240" w:lineRule="auto"/>
              <w:rPr>
                <w:b/>
                <w:color w:val="000000"/>
                <w:lang w:val="fi-FI"/>
              </w:rPr>
            </w:pPr>
          </w:p>
        </w:tc>
      </w:tr>
      <w:tr w:rsidR="00211724" w14:paraId="0533AFB5" w14:textId="77777777" w:rsidTr="001C4B98">
        <w:trPr>
          <w:cantSplit/>
        </w:trPr>
        <w:tc>
          <w:tcPr>
            <w:tcW w:w="4678" w:type="dxa"/>
          </w:tcPr>
          <w:p w14:paraId="10B04AEE" w14:textId="77777777" w:rsidR="009722FB" w:rsidRPr="00DC2BA7" w:rsidRDefault="00B60735" w:rsidP="001C4B98">
            <w:pPr>
              <w:widowControl w:val="0"/>
              <w:spacing w:line="240" w:lineRule="auto"/>
              <w:rPr>
                <w:b/>
                <w:color w:val="000000"/>
                <w:lang w:val="lv-LV"/>
              </w:rPr>
            </w:pPr>
            <w:r w:rsidRPr="00DC2BA7">
              <w:rPr>
                <w:b/>
                <w:color w:val="000000"/>
                <w:lang w:val="lv-LV"/>
              </w:rPr>
              <w:t>Latvija</w:t>
            </w:r>
          </w:p>
          <w:p w14:paraId="56374209" w14:textId="77777777" w:rsidR="009722FB" w:rsidRPr="00DC2BA7" w:rsidRDefault="00B60735" w:rsidP="001C4B98">
            <w:pPr>
              <w:widowControl w:val="0"/>
              <w:spacing w:line="240" w:lineRule="auto"/>
              <w:rPr>
                <w:color w:val="000000"/>
                <w:lang w:val="lv-LV"/>
              </w:rPr>
            </w:pPr>
            <w:r w:rsidRPr="00DC2BA7">
              <w:rPr>
                <w:lang w:val="it-IT"/>
              </w:rPr>
              <w:t>SIA Novartis Baltics</w:t>
            </w:r>
          </w:p>
          <w:p w14:paraId="20ED283E" w14:textId="77777777" w:rsidR="009722FB" w:rsidRPr="00DC2BA7" w:rsidRDefault="00B60735" w:rsidP="001C4B98">
            <w:pPr>
              <w:widowControl w:val="0"/>
              <w:tabs>
                <w:tab w:val="left" w:pos="-720"/>
              </w:tabs>
              <w:suppressAutoHyphens/>
              <w:spacing w:line="240" w:lineRule="auto"/>
              <w:rPr>
                <w:color w:val="000000"/>
                <w:lang w:val="lv-LV"/>
              </w:rPr>
            </w:pPr>
            <w:r w:rsidRPr="00DC2BA7">
              <w:rPr>
                <w:color w:val="000000"/>
                <w:lang w:val="lv-LV"/>
              </w:rPr>
              <w:t>Tel: +371 67 887 070</w:t>
            </w:r>
          </w:p>
          <w:p w14:paraId="452D8540" w14:textId="77777777" w:rsidR="009722FB" w:rsidRPr="00DC2BA7" w:rsidRDefault="009722FB" w:rsidP="001C4B98">
            <w:pPr>
              <w:widowControl w:val="0"/>
              <w:tabs>
                <w:tab w:val="left" w:pos="-720"/>
              </w:tabs>
              <w:suppressAutoHyphens/>
              <w:spacing w:line="240" w:lineRule="auto"/>
              <w:rPr>
                <w:color w:val="000000"/>
                <w:lang w:val="fi-FI"/>
              </w:rPr>
            </w:pPr>
          </w:p>
        </w:tc>
        <w:tc>
          <w:tcPr>
            <w:tcW w:w="4678" w:type="dxa"/>
          </w:tcPr>
          <w:p w14:paraId="69232AF4" w14:textId="77777777" w:rsidR="009722FB" w:rsidRPr="00A2093F" w:rsidRDefault="009722FB" w:rsidP="001C4B98">
            <w:pPr>
              <w:widowControl w:val="0"/>
              <w:spacing w:line="240" w:lineRule="auto"/>
              <w:rPr>
                <w:color w:val="000000"/>
                <w:lang w:val="en-US"/>
              </w:rPr>
            </w:pPr>
          </w:p>
        </w:tc>
      </w:tr>
    </w:tbl>
    <w:p w14:paraId="2AE856CC" w14:textId="77777777" w:rsidR="00535973" w:rsidRPr="00A2093F" w:rsidRDefault="00535973" w:rsidP="00535973">
      <w:pPr>
        <w:widowControl w:val="0"/>
        <w:numPr>
          <w:ilvl w:val="12"/>
          <w:numId w:val="0"/>
        </w:numPr>
        <w:spacing w:line="240" w:lineRule="auto"/>
        <w:ind w:right="-2"/>
        <w:rPr>
          <w:lang w:val="en-US"/>
        </w:rPr>
      </w:pPr>
    </w:p>
    <w:p w14:paraId="2E5691BF" w14:textId="77777777" w:rsidR="009722FB" w:rsidRPr="00DC2BA7" w:rsidRDefault="00B60735" w:rsidP="00535973">
      <w:pPr>
        <w:widowControl w:val="0"/>
        <w:numPr>
          <w:ilvl w:val="12"/>
          <w:numId w:val="0"/>
        </w:numPr>
        <w:spacing w:line="240" w:lineRule="auto"/>
        <w:ind w:right="-2"/>
        <w:rPr>
          <w:b/>
          <w:bCs/>
          <w:lang w:val="sv-SE"/>
        </w:rPr>
      </w:pPr>
      <w:r w:rsidRPr="00DC2BA7">
        <w:rPr>
          <w:b/>
          <w:bCs/>
          <w:lang w:val="sv-SE"/>
        </w:rPr>
        <w:t>Denna bipacksedel ändrades senast</w:t>
      </w:r>
    </w:p>
    <w:p w14:paraId="4A222AB9" w14:textId="77777777" w:rsidR="009722FB" w:rsidRPr="00DC2BA7" w:rsidRDefault="009722FB" w:rsidP="00535973">
      <w:pPr>
        <w:widowControl w:val="0"/>
        <w:numPr>
          <w:ilvl w:val="12"/>
          <w:numId w:val="0"/>
        </w:numPr>
        <w:spacing w:line="240" w:lineRule="auto"/>
        <w:ind w:right="-2"/>
        <w:rPr>
          <w:bCs/>
          <w:lang w:val="sv-SE"/>
        </w:rPr>
      </w:pPr>
    </w:p>
    <w:p w14:paraId="1BCDC8FC" w14:textId="77777777" w:rsidR="009722FB" w:rsidRPr="00DC2BA7" w:rsidRDefault="00B60735" w:rsidP="00535973">
      <w:pPr>
        <w:keepNext/>
        <w:numPr>
          <w:ilvl w:val="12"/>
          <w:numId w:val="0"/>
        </w:numPr>
        <w:spacing w:line="240" w:lineRule="auto"/>
        <w:rPr>
          <w:b/>
          <w:noProof/>
          <w:szCs w:val="24"/>
          <w:lang w:val="sv-SE"/>
        </w:rPr>
      </w:pPr>
      <w:r w:rsidRPr="00DC2BA7">
        <w:rPr>
          <w:b/>
          <w:noProof/>
          <w:szCs w:val="24"/>
          <w:lang w:val="sv-SE"/>
        </w:rPr>
        <w:t>Övriga informationskällor</w:t>
      </w:r>
    </w:p>
    <w:p w14:paraId="6F5CEC81" w14:textId="323B5676" w:rsidR="009722FB" w:rsidRPr="00DC2BA7" w:rsidRDefault="00B60735" w:rsidP="00535973">
      <w:pPr>
        <w:widowControl w:val="0"/>
        <w:numPr>
          <w:ilvl w:val="12"/>
          <w:numId w:val="0"/>
        </w:numPr>
        <w:spacing w:line="240" w:lineRule="auto"/>
        <w:ind w:right="-2"/>
        <w:rPr>
          <w:noProof/>
          <w:lang w:val="sv-SE"/>
        </w:rPr>
      </w:pPr>
      <w:r w:rsidRPr="00DC2BA7">
        <w:rPr>
          <w:noProof/>
          <w:szCs w:val="24"/>
          <w:lang w:val="sv-SE"/>
        </w:rPr>
        <w:t xml:space="preserve">Ytterligare information om detta läkemedel finns på Europeiska läkemedelsmyndighetens webbplats </w:t>
      </w:r>
      <w:hyperlink r:id="rId73" w:history="1">
        <w:r w:rsidRPr="00344144">
          <w:rPr>
            <w:rStyle w:val="Hyperlink"/>
            <w:noProof/>
            <w:szCs w:val="24"/>
            <w:lang w:val="sv-SE"/>
          </w:rPr>
          <w:t>http://www.ema.europa.eu</w:t>
        </w:r>
      </w:hyperlink>
    </w:p>
    <w:p w14:paraId="45895430" w14:textId="557FA62C" w:rsidR="00157D3F" w:rsidRPr="00561D6E" w:rsidRDefault="00B60735" w:rsidP="00157D3F">
      <w:pPr>
        <w:spacing w:line="240" w:lineRule="auto"/>
        <w:rPr>
          <w:b/>
          <w:bCs/>
          <w:lang w:val="sv-SE"/>
        </w:rPr>
      </w:pPr>
      <w:r w:rsidRPr="00561D6E">
        <w:rPr>
          <w:b/>
          <w:bCs/>
          <w:noProof/>
          <w:lang w:val="sv-SE"/>
        </w:rPr>
        <w:br w:type="page"/>
      </w:r>
      <w:bookmarkStart w:id="29" w:name="_Hlk132898273"/>
      <w:r w:rsidRPr="00561D6E">
        <w:rPr>
          <w:b/>
          <w:bCs/>
          <w:lang w:val="sv-SE"/>
        </w:rPr>
        <w:lastRenderedPageBreak/>
        <w:t xml:space="preserve">INSTRUKTIONER FÖR ANVÄNDNING AV XOLAIR FÖRFYLLD </w:t>
      </w:r>
      <w:r w:rsidR="009A5AD7">
        <w:rPr>
          <w:b/>
          <w:bCs/>
          <w:lang w:val="sv-SE"/>
        </w:rPr>
        <w:t>INJEKTIONS</w:t>
      </w:r>
      <w:r w:rsidRPr="00561D6E">
        <w:rPr>
          <w:b/>
          <w:bCs/>
          <w:lang w:val="sv-SE"/>
        </w:rPr>
        <w:t>PENNA</w:t>
      </w:r>
    </w:p>
    <w:p w14:paraId="406F9F29" w14:textId="77777777" w:rsidR="004169A9" w:rsidRPr="0012024C" w:rsidRDefault="004169A9" w:rsidP="00157D3F">
      <w:pPr>
        <w:spacing w:line="240" w:lineRule="auto"/>
        <w:rPr>
          <w:rFonts w:eastAsiaTheme="minorHAnsi"/>
          <w:bCs/>
          <w:lang w:val="sv-SE"/>
        </w:rPr>
      </w:pPr>
    </w:p>
    <w:p w14:paraId="1539CD0D" w14:textId="77777777" w:rsidR="00157D3F" w:rsidRPr="0012024C" w:rsidRDefault="00B60735" w:rsidP="00157D3F">
      <w:pPr>
        <w:spacing w:line="240" w:lineRule="auto"/>
        <w:rPr>
          <w:lang w:val="sv-SE"/>
        </w:rPr>
      </w:pPr>
      <w:r w:rsidRPr="0012024C">
        <w:rPr>
          <w:lang w:val="sv-SE"/>
        </w:rPr>
        <w:t>Dessa “Instruktioner för användning” innehåller information</w:t>
      </w:r>
      <w:r>
        <w:rPr>
          <w:lang w:val="sv-SE"/>
        </w:rPr>
        <w:t xml:space="preserve"> om hur man injicerar Xolair.</w:t>
      </w:r>
    </w:p>
    <w:p w14:paraId="657C2770" w14:textId="77777777" w:rsidR="00157D3F" w:rsidRPr="0012024C" w:rsidRDefault="00157D3F" w:rsidP="00157D3F">
      <w:pPr>
        <w:spacing w:line="240" w:lineRule="auto"/>
        <w:rPr>
          <w:lang w:val="sv-SE"/>
        </w:rPr>
      </w:pPr>
    </w:p>
    <w:p w14:paraId="6701EAF9" w14:textId="50D57B27" w:rsidR="00157D3F" w:rsidRDefault="00B60735" w:rsidP="00157D3F">
      <w:pPr>
        <w:spacing w:line="240" w:lineRule="auto"/>
        <w:rPr>
          <w:lang w:val="sv-SE"/>
        </w:rPr>
      </w:pPr>
      <w:r w:rsidRPr="0012024C">
        <w:rPr>
          <w:lang w:val="sv-SE"/>
        </w:rPr>
        <w:t xml:space="preserve">Om din läkare </w:t>
      </w:r>
      <w:r>
        <w:rPr>
          <w:lang w:val="sv-SE"/>
        </w:rPr>
        <w:t>anser</w:t>
      </w:r>
      <w:r w:rsidRPr="0012024C">
        <w:rPr>
          <w:lang w:val="sv-SE"/>
        </w:rPr>
        <w:t xml:space="preserve"> att du</w:t>
      </w:r>
      <w:r>
        <w:rPr>
          <w:lang w:val="sv-SE"/>
        </w:rPr>
        <w:t xml:space="preserve"> själv</w:t>
      </w:r>
      <w:r w:rsidRPr="0012024C">
        <w:rPr>
          <w:lang w:val="sv-SE"/>
        </w:rPr>
        <w:t xml:space="preserve"> eller </w:t>
      </w:r>
      <w:r>
        <w:rPr>
          <w:lang w:val="sv-SE"/>
        </w:rPr>
        <w:t xml:space="preserve">en annan person (t ex anhörig) skulle kunna använda Xolair-injektionerna hemma, säkerställ att din läkare eller sjuksköterska visar dig eller din anhöriga hur man förbereder och injicerar Xolair förfylld </w:t>
      </w:r>
      <w:r w:rsidR="00074DFF">
        <w:rPr>
          <w:bCs/>
          <w:lang w:val="sv-SE"/>
        </w:rPr>
        <w:t>injektions</w:t>
      </w:r>
      <w:r>
        <w:rPr>
          <w:lang w:val="sv-SE"/>
        </w:rPr>
        <w:t>penna innan du använder den första gången.</w:t>
      </w:r>
    </w:p>
    <w:p w14:paraId="4FA032E4" w14:textId="77777777" w:rsidR="00157D3F" w:rsidRPr="0012024C" w:rsidRDefault="00157D3F" w:rsidP="00157D3F">
      <w:pPr>
        <w:tabs>
          <w:tab w:val="clear" w:pos="567"/>
        </w:tabs>
        <w:spacing w:line="240" w:lineRule="auto"/>
        <w:rPr>
          <w:rFonts w:eastAsiaTheme="minorHAnsi"/>
          <w:lang w:val="sv-SE"/>
        </w:rPr>
      </w:pPr>
    </w:p>
    <w:p w14:paraId="4FCD25E6" w14:textId="28E27504" w:rsidR="00157D3F" w:rsidRPr="009D024B" w:rsidRDefault="00B60735" w:rsidP="00157D3F">
      <w:pPr>
        <w:tabs>
          <w:tab w:val="clear" w:pos="567"/>
        </w:tabs>
        <w:spacing w:line="240" w:lineRule="auto"/>
        <w:rPr>
          <w:rFonts w:eastAsiaTheme="minorHAnsi"/>
          <w:lang w:val="sv-SE"/>
        </w:rPr>
      </w:pPr>
      <w:r w:rsidRPr="0012024C">
        <w:rPr>
          <w:rFonts w:eastAsiaTheme="minorHAnsi"/>
          <w:lang w:val="sv-SE"/>
        </w:rPr>
        <w:t>Xolair-</w:t>
      </w:r>
      <w:r w:rsidR="00074DFF">
        <w:rPr>
          <w:bCs/>
          <w:lang w:val="sv-SE"/>
        </w:rPr>
        <w:t>injektions</w:t>
      </w:r>
      <w:r w:rsidRPr="0012024C">
        <w:rPr>
          <w:rFonts w:eastAsiaTheme="minorHAnsi"/>
          <w:lang w:val="sv-SE"/>
        </w:rPr>
        <w:t>penna</w:t>
      </w:r>
      <w:r>
        <w:rPr>
          <w:rFonts w:eastAsiaTheme="minorHAnsi"/>
          <w:lang w:val="sv-SE"/>
        </w:rPr>
        <w:t>n</w:t>
      </w:r>
      <w:r w:rsidRPr="0012024C">
        <w:rPr>
          <w:rFonts w:eastAsiaTheme="minorHAnsi"/>
          <w:lang w:val="sv-SE"/>
        </w:rPr>
        <w:t xml:space="preserve"> är avsedd att användas för patienter från 12 år och uppåt</w:t>
      </w:r>
      <w:r w:rsidRPr="009D024B">
        <w:rPr>
          <w:rFonts w:eastAsiaTheme="minorHAnsi"/>
          <w:lang w:val="sv-SE"/>
        </w:rPr>
        <w:t>.</w:t>
      </w:r>
    </w:p>
    <w:p w14:paraId="0C33D6ED" w14:textId="77777777" w:rsidR="00157D3F" w:rsidRPr="0012024C" w:rsidRDefault="00157D3F" w:rsidP="00157D3F">
      <w:pPr>
        <w:tabs>
          <w:tab w:val="clear" w:pos="567"/>
        </w:tabs>
        <w:spacing w:line="240" w:lineRule="auto"/>
        <w:rPr>
          <w:rFonts w:eastAsiaTheme="minorHAnsi"/>
          <w:lang w:val="sv-SE"/>
        </w:rPr>
      </w:pPr>
    </w:p>
    <w:p w14:paraId="3BC90AEE" w14:textId="12AFD8DF" w:rsidR="00157D3F" w:rsidRDefault="00B60735" w:rsidP="00157D3F">
      <w:pPr>
        <w:spacing w:line="240" w:lineRule="auto"/>
        <w:rPr>
          <w:rFonts w:eastAsiaTheme="minorHAnsi"/>
          <w:lang w:val="sv-SE"/>
        </w:rPr>
      </w:pPr>
      <w:r>
        <w:rPr>
          <w:rFonts w:eastAsiaTheme="minorHAnsi"/>
          <w:lang w:val="sv-SE"/>
        </w:rPr>
        <w:t>Försäkra dig om att</w:t>
      </w:r>
      <w:r w:rsidRPr="0012024C">
        <w:rPr>
          <w:rFonts w:eastAsiaTheme="minorHAnsi"/>
          <w:lang w:val="sv-SE"/>
        </w:rPr>
        <w:t xml:space="preserve"> du läser</w:t>
      </w:r>
      <w:r>
        <w:rPr>
          <w:rFonts w:eastAsiaTheme="minorHAnsi"/>
          <w:lang w:val="sv-SE"/>
        </w:rPr>
        <w:t xml:space="preserve"> och förstår dessa ”Instruktioner för användning” innan du injicerar Xolair förfylld </w:t>
      </w:r>
      <w:r w:rsidR="00074DFF">
        <w:rPr>
          <w:bCs/>
          <w:lang w:val="sv-SE"/>
        </w:rPr>
        <w:t>injektions</w:t>
      </w:r>
      <w:r>
        <w:rPr>
          <w:rFonts w:eastAsiaTheme="minorHAnsi"/>
          <w:lang w:val="sv-SE"/>
        </w:rPr>
        <w:t>penna. Tala med din läkare om du har några frågor.</w:t>
      </w:r>
    </w:p>
    <w:p w14:paraId="2AB51538" w14:textId="77777777" w:rsidR="004169A9" w:rsidRPr="0012024C" w:rsidRDefault="004169A9" w:rsidP="00157D3F">
      <w:pPr>
        <w:spacing w:line="240" w:lineRule="auto"/>
        <w:rPr>
          <w:rFonts w:eastAsiaTheme="minorHAnsi"/>
          <w:lang w:val="sv-SE"/>
        </w:rPr>
      </w:pPr>
    </w:p>
    <w:tbl>
      <w:tblPr>
        <w:tblStyle w:val="TableGrid5"/>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71"/>
      </w:tblGrid>
      <w:tr w:rsidR="00211724" w14:paraId="79132942" w14:textId="77777777" w:rsidTr="0012024C">
        <w:trPr>
          <w:jc w:val="center"/>
        </w:trPr>
        <w:tc>
          <w:tcPr>
            <w:tcW w:w="9350" w:type="dxa"/>
          </w:tcPr>
          <w:p w14:paraId="7FFBC721" w14:textId="77777777" w:rsidR="00157D3F" w:rsidRPr="003714E3" w:rsidRDefault="00B60735" w:rsidP="0012024C">
            <w:pPr>
              <w:tabs>
                <w:tab w:val="clear" w:pos="567"/>
              </w:tabs>
              <w:spacing w:line="240" w:lineRule="auto"/>
              <w:jc w:val="center"/>
              <w:rPr>
                <w:sz w:val="24"/>
                <w:szCs w:val="24"/>
                <w:lang w:val="en-US"/>
              </w:rPr>
            </w:pPr>
            <w:r w:rsidRPr="003714E3">
              <w:rPr>
                <w:noProof/>
                <w:sz w:val="20"/>
                <w:lang w:val="en-US"/>
              </w:rPr>
              <mc:AlternateContent>
                <mc:Choice Requires="wps">
                  <w:drawing>
                    <wp:anchor distT="0" distB="0" distL="114300" distR="114300" simplePos="0" relativeHeight="252459008" behindDoc="0" locked="0" layoutInCell="1" allowOverlap="1" wp14:anchorId="54F3B3DA" wp14:editId="24479C4C">
                      <wp:simplePos x="0" y="0"/>
                      <wp:positionH relativeFrom="column">
                        <wp:posOffset>2203450</wp:posOffset>
                      </wp:positionH>
                      <wp:positionV relativeFrom="paragraph">
                        <wp:posOffset>3622040</wp:posOffset>
                      </wp:positionV>
                      <wp:extent cx="1466157" cy="504702"/>
                      <wp:effectExtent l="0" t="0" r="0" b="0"/>
                      <wp:wrapNone/>
                      <wp:docPr id="103" name="Text Box 103"/>
                      <wp:cNvGraphicFramePr/>
                      <a:graphic xmlns:a="http://schemas.openxmlformats.org/drawingml/2006/main">
                        <a:graphicData uri="http://schemas.microsoft.com/office/word/2010/wordprocessingShape">
                          <wps:wsp>
                            <wps:cNvSpPr txBox="1"/>
                            <wps:spPr>
                              <a:xfrm>
                                <a:off x="0" y="0"/>
                                <a:ext cx="1466157" cy="504702"/>
                              </a:xfrm>
                              <a:prstGeom prst="rect">
                                <a:avLst/>
                              </a:prstGeom>
                              <a:noFill/>
                              <a:ln w="6350">
                                <a:noFill/>
                              </a:ln>
                            </wps:spPr>
                            <wps:txbx>
                              <w:txbxContent>
                                <w:p w14:paraId="6EB98993" w14:textId="77777777" w:rsidR="00747AEE" w:rsidRDefault="00B60735" w:rsidP="00747AEE">
                                  <w:pPr>
                                    <w:jc w:val="right"/>
                                  </w:pPr>
                                  <w:r>
                                    <w:t>Nålskydd</w:t>
                                  </w:r>
                                </w:p>
                                <w:p w14:paraId="5EDFBAC5" w14:textId="77777777" w:rsidR="00747AEE" w:rsidRDefault="00B60735" w:rsidP="00747AEE">
                                  <w:pPr>
                                    <w:jc w:val="right"/>
                                  </w:pPr>
                                  <w:r>
                                    <w:t>Täckt nål inuti</w:t>
                                  </w:r>
                                </w:p>
                                <w:p w14:paraId="480D06D6" w14:textId="77777777" w:rsidR="00157D3F" w:rsidRDefault="00157D3F" w:rsidP="00157D3F">
                                  <w:pPr>
                                    <w:jc w:val="right"/>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anchor>
                  </w:drawing>
                </mc:Choice>
                <mc:Fallback>
                  <w:pict>
                    <v:shape w14:anchorId="54F3B3DA" id="_x0000_s1424" type="#_x0000_t202" style="position:absolute;left:0;text-align:left;margin-left:173.5pt;margin-top:285.2pt;width:115.45pt;height:39.75pt;z-index:25245900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M/oOFQIAACcEAAAOAAAAZHJzL2Uyb0RvYy54bWysU8tu2zAQvBfoPxC815Id2UkEy4GbwEUB&#10;IwngFDnTFGkJoLgsSVtyv75LSn4g7anohdrVLvcxM5w/dI0iB2FdDbqg41FKidAcylrvCvrjbfXl&#10;jhLnmS6ZAi0KehSOPiw+f5q3JhcTqECVwhIsol3emoJW3ps8SRyvRMPcCIzQGJRgG+bRtbuktKzF&#10;6o1KJmk6S1qwpbHAhXP496kP0kWsL6Xg/kVKJzxRBcXZfDxtPLfhTBZzlu8sM1XNhzHYP0zRsFpj&#10;03OpJ+YZ2dv6j1JNzS04kH7EoUlAypqLuANuM04/bLOpmBFxFwTHmTNM7v+V5c+HjXm1xHdfoUMC&#10;AyCtcbnDn2GfTtomfHFSgnGE8HiGTXSe8HApm83G01tKOMamaXabTkKZ5HLbWOe/CWhIMApqkZaI&#10;Fjusne9TTymhmYZVrVSkRmnSFnR2M03jhXMEiyuNPS6zBst3247UZUFv7rPTJlsoj7ighZ57Z/iq&#10;xinWzPlXZpFs3AkF7F/wkAqwGwwWJRXYX3/7H/KRA4xS0qJ4Cup+7pkVlKjvGtm5H2dZUFt0sunt&#10;BB17HdleR/S+eQTU5xifiuHRDPlenUxpoXlHnS9DVwwxzbF3Qf3JfPS9pPGdcLFcxiTUl2F+rTeG&#10;h9IB14DxW/fOrBmI8EjhM5xkxvIPfPS5A8o9joODaowEDy8nyP3aj1mX9734DQAA//8DAFBLAwQU&#10;AAYACAAAACEAECZ5AeMAAAALAQAADwAAAGRycy9kb3ducmV2LnhtbEyPMU/DMBSEdyT+g/WQ2KjT&#10;kjRNiFNVkSokBENLFzYnfk2i2s8hdtvAr8dMMJ7udPddsZ6MZhccXW9JwHwWAUNqrOqpFXB43z6s&#10;gDkvSUltCQV8oYN1eXtTyFzZK+3wsvctCyXkcimg837IOXdNh0a6mR2Qgne0o5E+yLHlapTXUG40&#10;X0TRkhvZU1jo5IBVh81pfzYCXqrtm9zVC7P61tXz63EzfB4+EiHu76bNEzCPk/8Lwy9+QIcyMNX2&#10;TMoxLeAxTsMXLyBJoxhYSCRpmgGrBSzjLANeFvz/h/IHAAD//wMAUEsBAi0AFAAGAAgAAAAhALaD&#10;OJL+AAAA4QEAABMAAAAAAAAAAAAAAAAAAAAAAFtDb250ZW50X1R5cGVzXS54bWxQSwECLQAUAAYA&#10;CAAAACEAOP0h/9YAAACUAQAACwAAAAAAAAAAAAAAAAAvAQAAX3JlbHMvLnJlbHNQSwECLQAUAAYA&#10;CAAAACEAIDP6DhUCAAAnBAAADgAAAAAAAAAAAAAAAAAuAgAAZHJzL2Uyb0RvYy54bWxQSwECLQAU&#10;AAYACAAAACEAECZ5AeMAAAALAQAADwAAAAAAAAAAAAAAAABvBAAAZHJzL2Rvd25yZXYueG1sUEsF&#10;BgAAAAAEAAQA8wAAAH8FAAAAAA==&#10;" filled="f" stroked="f" strokeweight=".5pt">
                      <v:textbox>
                        <w:txbxContent>
                          <w:p w14:paraId="6EB98993" w14:textId="77777777" w:rsidR="00747AEE" w:rsidRDefault="00B60735" w:rsidP="00747AEE">
                            <w:pPr>
                              <w:jc w:val="right"/>
                            </w:pPr>
                            <w:r>
                              <w:t>Nålskydd</w:t>
                            </w:r>
                          </w:p>
                          <w:p w14:paraId="5EDFBAC5" w14:textId="77777777" w:rsidR="00747AEE" w:rsidRDefault="00B60735" w:rsidP="00747AEE">
                            <w:pPr>
                              <w:jc w:val="right"/>
                            </w:pPr>
                            <w:r>
                              <w:t>Täckt nål inuti</w:t>
                            </w:r>
                          </w:p>
                          <w:p w14:paraId="480D06D6" w14:textId="77777777" w:rsidR="00157D3F" w:rsidRDefault="00157D3F" w:rsidP="00157D3F">
                            <w:pPr>
                              <w:jc w:val="right"/>
                            </w:pPr>
                          </w:p>
                        </w:txbxContent>
                      </v:textbox>
                    </v:shape>
                  </w:pict>
                </mc:Fallback>
              </mc:AlternateContent>
            </w:r>
            <w:r w:rsidRPr="003714E3">
              <w:rPr>
                <w:noProof/>
                <w:sz w:val="20"/>
                <w:lang w:val="en-US"/>
              </w:rPr>
              <mc:AlternateContent>
                <mc:Choice Requires="wps">
                  <w:drawing>
                    <wp:anchor distT="0" distB="0" distL="114300" distR="114300" simplePos="0" relativeHeight="252450816" behindDoc="0" locked="0" layoutInCell="1" allowOverlap="1" wp14:anchorId="6A43CAE0" wp14:editId="45CAE737">
                      <wp:simplePos x="0" y="0"/>
                      <wp:positionH relativeFrom="column">
                        <wp:posOffset>2212340</wp:posOffset>
                      </wp:positionH>
                      <wp:positionV relativeFrom="paragraph">
                        <wp:posOffset>1109980</wp:posOffset>
                      </wp:positionV>
                      <wp:extent cx="1210310" cy="973016"/>
                      <wp:effectExtent l="0" t="0" r="0" b="0"/>
                      <wp:wrapNone/>
                      <wp:docPr id="98" name="Text Box 98"/>
                      <wp:cNvGraphicFramePr/>
                      <a:graphic xmlns:a="http://schemas.openxmlformats.org/drawingml/2006/main">
                        <a:graphicData uri="http://schemas.microsoft.com/office/word/2010/wordprocessingShape">
                          <wps:wsp>
                            <wps:cNvSpPr txBox="1"/>
                            <wps:spPr>
                              <a:xfrm>
                                <a:off x="0" y="0"/>
                                <a:ext cx="1210310" cy="973016"/>
                              </a:xfrm>
                              <a:prstGeom prst="rect">
                                <a:avLst/>
                              </a:prstGeom>
                              <a:noFill/>
                              <a:ln w="6350">
                                <a:noFill/>
                              </a:ln>
                            </wps:spPr>
                            <wps:txbx>
                              <w:txbxContent>
                                <w:p w14:paraId="6300CC9F" w14:textId="4FDD987F" w:rsidR="00747AEE" w:rsidRPr="0012024C" w:rsidRDefault="00074DFF" w:rsidP="00747AEE">
                                  <w:pPr>
                                    <w:jc w:val="center"/>
                                    <w:rPr>
                                      <w:lang w:val="sv-SE"/>
                                    </w:rPr>
                                  </w:pPr>
                                  <w:r>
                                    <w:rPr>
                                      <w:lang w:val="sv-SE"/>
                                    </w:rPr>
                                    <w:t>E</w:t>
                                  </w:r>
                                  <w:r w:rsidR="00B60735" w:rsidRPr="0012024C">
                                    <w:rPr>
                                      <w:lang w:val="sv-SE"/>
                                    </w:rPr>
                                    <w:t>tikett</w:t>
                                  </w:r>
                                </w:p>
                                <w:p w14:paraId="30B6D823" w14:textId="6924A930" w:rsidR="00747AEE" w:rsidRPr="0012024C" w:rsidRDefault="00074DFF" w:rsidP="00747AEE">
                                  <w:pPr>
                                    <w:jc w:val="center"/>
                                    <w:rPr>
                                      <w:lang w:val="sv-SE"/>
                                    </w:rPr>
                                  </w:pPr>
                                  <w:r>
                                    <w:rPr>
                                      <w:lang w:val="sv-SE"/>
                                    </w:rPr>
                                    <w:t>med</w:t>
                                  </w:r>
                                  <w:r w:rsidR="00B60735" w:rsidRPr="0012024C">
                                    <w:rPr>
                                      <w:lang w:val="sv-SE"/>
                                    </w:rPr>
                                    <w:t xml:space="preserve"> namn, styrka och utgångsdatum</w:t>
                                  </w:r>
                                </w:p>
                                <w:p w14:paraId="718E9186" w14:textId="77777777" w:rsidR="00157D3F" w:rsidRPr="0012024C" w:rsidRDefault="00157D3F" w:rsidP="00157D3F">
                                  <w:pPr>
                                    <w:jc w:val="center"/>
                                    <w:rPr>
                                      <w:lang w:val="sv-S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6A43CAE0" id="_x0000_s1425" type="#_x0000_t202" style="position:absolute;left:0;text-align:left;margin-left:174.2pt;margin-top:87.4pt;width:95.3pt;height:76.6pt;z-index:252450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XWipFAIAACcEAAAOAAAAZHJzL2Uyb0RvYy54bWysU8tu2zAQvBfoPxC815L8SixYDtwELgoY&#10;SQCnyJmmKEsAxWVJ2pL79V1Skm2kPRW9ULua5b5muHxoa0lOwtgKVEaTUUyJUBzySh0y+uNt8+We&#10;EuuYypkEJTJ6FpY+rD5/WjY6FWMoQebCEEyibNrojJbO6TSKLC9FzewItFAIFmBq5tA1hyg3rMHs&#10;tYzGcTyPGjC5NsCFtfj3qQPpKuQvCsHdS1FY4YjMKPbmwmnCufdntFqy9GCYLivet8H+oYuaVQqL&#10;XlI9McfI0VR/pKorbsBC4UYc6giKouIizIDTJPGHaXYl0yLMgsux+rIm+//S8ufTTr8a4tqv0CKB&#10;fiGNtqnFn36etjC1/2KnBHFc4fmyNtE6wv2lcRJPEoQ4You7SZzMfZroelsb674JqIk3MmqQlrAt&#10;dtpa14UOIb6Ygk0lZaBGKtJkdD6ZxeHCBcHkUmGNa6/ecu2+JVWe0cliNkyyh/yMAxrouLeabyrs&#10;Ysuse2UGycbGUcDuBY9CAlaD3qKkBPPrb/99PHKAKCUNiiej9ueRGUGJ/K6QnUUynXq1BWc6uxuj&#10;Y26R/S2ijvUjoD4TfCqaB9PHOzmYhYH6HXW+9lURYopj7Yy6wXx0naTxnXCxXocg1Jdmbqt2mvvU&#10;fq9+x2/tOzO6J8Ihhc8wyIylH/joYvstd3vsHVRjILh/OV7ut36Iur7v1W8AAAD//wMAUEsDBBQA&#10;BgAIAAAAIQDrsmrg4QAAAAsBAAAPAAAAZHJzL2Rvd25yZXYueG1sTI9BT4NAEIXvJv6HzZh4s4uU&#10;KqUsTUPSmBg9tPbibWGnQGRnkd226K93POlx8n15816+nmwvzjj6zpGC+1kEAql2pqNGweFte5eC&#10;8EGT0b0jVPCFHtbF9VWuM+MutMPzPjSCQ8hnWkEbwpBJ6esWrfYzNyAxO7rR6sDn2Egz6guH217G&#10;UfQgre6IP7R6wLLF+mN/sgqey+2r3lWxTb/78unluBk+D+8LpW5vps0KRMAp/MnwW5+rQ8GdKnci&#10;40WvYJ6kCasMHhPewMZivuR1FaM4jUAWufy/ofgBAAD//wMAUEsBAi0AFAAGAAgAAAAhALaDOJL+&#10;AAAA4QEAABMAAAAAAAAAAAAAAAAAAAAAAFtDb250ZW50X1R5cGVzXS54bWxQSwECLQAUAAYACAAA&#10;ACEAOP0h/9YAAACUAQAACwAAAAAAAAAAAAAAAAAvAQAAX3JlbHMvLnJlbHNQSwECLQAUAAYACAAA&#10;ACEAKV1oqRQCAAAnBAAADgAAAAAAAAAAAAAAAAAuAgAAZHJzL2Uyb0RvYy54bWxQSwECLQAUAAYA&#10;CAAAACEA67Jq4OEAAAALAQAADwAAAAAAAAAAAAAAAABuBAAAZHJzL2Rvd25yZXYueG1sUEsFBgAA&#10;AAAEAAQA8wAAAHwFAAAAAA==&#10;" filled="f" stroked="f" strokeweight=".5pt">
                      <v:textbox>
                        <w:txbxContent>
                          <w:p w14:paraId="6300CC9F" w14:textId="4FDD987F" w:rsidR="00747AEE" w:rsidRPr="0012024C" w:rsidRDefault="00074DFF" w:rsidP="00747AEE">
                            <w:pPr>
                              <w:jc w:val="center"/>
                              <w:rPr>
                                <w:lang w:val="sv-SE"/>
                              </w:rPr>
                            </w:pPr>
                            <w:r>
                              <w:rPr>
                                <w:lang w:val="sv-SE"/>
                              </w:rPr>
                              <w:t>E</w:t>
                            </w:r>
                            <w:r w:rsidR="00B60735" w:rsidRPr="0012024C">
                              <w:rPr>
                                <w:lang w:val="sv-SE"/>
                              </w:rPr>
                              <w:t>tikett</w:t>
                            </w:r>
                          </w:p>
                          <w:p w14:paraId="30B6D823" w14:textId="6924A930" w:rsidR="00747AEE" w:rsidRPr="0012024C" w:rsidRDefault="00074DFF" w:rsidP="00747AEE">
                            <w:pPr>
                              <w:jc w:val="center"/>
                              <w:rPr>
                                <w:lang w:val="sv-SE"/>
                              </w:rPr>
                            </w:pPr>
                            <w:r>
                              <w:rPr>
                                <w:lang w:val="sv-SE"/>
                              </w:rPr>
                              <w:t>med</w:t>
                            </w:r>
                            <w:r w:rsidR="00B60735" w:rsidRPr="0012024C">
                              <w:rPr>
                                <w:lang w:val="sv-SE"/>
                              </w:rPr>
                              <w:t xml:space="preserve"> namn, styrka och utgångsdatum</w:t>
                            </w:r>
                          </w:p>
                          <w:p w14:paraId="718E9186" w14:textId="77777777" w:rsidR="00157D3F" w:rsidRPr="0012024C" w:rsidRDefault="00157D3F" w:rsidP="00157D3F">
                            <w:pPr>
                              <w:jc w:val="center"/>
                              <w:rPr>
                                <w:lang w:val="sv-SE"/>
                              </w:rPr>
                            </w:pPr>
                          </w:p>
                        </w:txbxContent>
                      </v:textbox>
                    </v:shape>
                  </w:pict>
                </mc:Fallback>
              </mc:AlternateContent>
            </w:r>
            <w:r w:rsidRPr="003714E3">
              <w:rPr>
                <w:noProof/>
                <w:sz w:val="20"/>
                <w:lang w:val="en-US"/>
              </w:rPr>
              <mc:AlternateContent>
                <mc:Choice Requires="wps">
                  <w:drawing>
                    <wp:anchor distT="0" distB="0" distL="114300" distR="114300" simplePos="0" relativeHeight="252456960" behindDoc="0" locked="0" layoutInCell="1" allowOverlap="1" wp14:anchorId="1414FBC7" wp14:editId="040BD01F">
                      <wp:simplePos x="0" y="0"/>
                      <wp:positionH relativeFrom="column">
                        <wp:posOffset>1859915</wp:posOffset>
                      </wp:positionH>
                      <wp:positionV relativeFrom="paragraph">
                        <wp:posOffset>3582670</wp:posOffset>
                      </wp:positionV>
                      <wp:extent cx="866775" cy="323850"/>
                      <wp:effectExtent l="0" t="0" r="0" b="0"/>
                      <wp:wrapNone/>
                      <wp:docPr id="64" name="Text Box 64"/>
                      <wp:cNvGraphicFramePr/>
                      <a:graphic xmlns:a="http://schemas.openxmlformats.org/drawingml/2006/main">
                        <a:graphicData uri="http://schemas.microsoft.com/office/word/2010/wordprocessingShape">
                          <wps:wsp>
                            <wps:cNvSpPr txBox="1"/>
                            <wps:spPr>
                              <a:xfrm>
                                <a:off x="0" y="0"/>
                                <a:ext cx="866775" cy="323850"/>
                              </a:xfrm>
                              <a:prstGeom prst="rect">
                                <a:avLst/>
                              </a:prstGeom>
                              <a:noFill/>
                              <a:ln w="6350">
                                <a:noFill/>
                              </a:ln>
                            </wps:spPr>
                            <wps:txbx>
                              <w:txbxContent>
                                <w:p w14:paraId="66D1F0E1" w14:textId="77777777" w:rsidR="00747AEE" w:rsidRDefault="00B60735" w:rsidP="00747AEE">
                                  <w:r>
                                    <w:t>Skyddslock</w:t>
                                  </w:r>
                                </w:p>
                                <w:p w14:paraId="1F12CE78" w14:textId="77777777" w:rsidR="00157D3F" w:rsidRDefault="00157D3F" w:rsidP="00157D3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1414FBC7" id="Text Box 64" o:spid="_x0000_s1426" type="#_x0000_t202" style="position:absolute;left:0;text-align:left;margin-left:146.45pt;margin-top:282.1pt;width:68.25pt;height:25.5pt;z-index:2524569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weY2EwIAACYEAAAOAAAAZHJzL2Uyb0RvYy54bWysU8lu2zAQvRfoPxC81/JuR7AcuAlcFDCS&#10;AE6RM02RlgCKw5K0JffrO6TkJWlPRS/UDGc0y3uPi/umUuQorCtBZ3TQ61MiNIe81PuM/nhdf5lT&#10;4jzTOVOgRUZPwtH75edPi9qkYggFqFxYgkW0S2uT0cJ7kyaJ44WomOuBERqDEmzFPLp2n+SW1Vi9&#10;Usmw358mNdjcWODCObx9bIN0GetLKbh/ltIJT1RGcTYfTxvPXTiT5YKle8tMUfJuDPYPU1Ss1Nj0&#10;UuqReUYOtvyjVFVyCw6k73GoEpCy5CLugNsM+h+22RbMiLgLguPMBSb3/8ryp+PWvFjim6/QIIEB&#10;kNq41OFl2KeRtgpfnJRgHCE8XWATjSccL+fT6Ww2oYRjaDQczScR1uT6s7HOfxNQkWBk1CIrESx2&#10;3DiPDTH1nBJ6aViXSkVmlCZ1RqcjLPkugn8ojT9eRw2Wb3YNKXOc4m56XmQH+Qn3s9BS7wxflzjF&#10;hjn/wixyjSuhfv0zHlIBdoPOoqQA++tv9yEfKcAoJTVqJ6Pu54FZQYn6rpGcu8F4HMQWnfFkNkTH&#10;3kZ2txF9qB4A5TnAl2J4NEO+V2dTWqjeUOar0BVDTHPsnVF/Nh98q2h8JlysVjEJ5WWY3+it4aF0&#10;QC9g/Nq8MWs6Ijwy+ARnlbH0Ax9tbodyi2PnoBgja93DCWq/9WPW9XkvfwMAAP//AwBQSwMEFAAG&#10;AAgAAAAhALSHT/DjAAAACwEAAA8AAABkcnMvZG93bnJldi54bWxMj8FOwzAQRO9I/IO1lbhRp1YS&#10;NSFOVUWqkBAcWnrhtkncJKq9DrHbBr4ec4Ljap5m3hab2Wh2VZMbLElYLSNgihrbDtRJOL7vHtfA&#10;nEdqUVtSEr6Ug015f1dg3tob7dX14DsWSsjlKKH3fsw5d02vDLqlHRWF7GQngz6cU8fbCW+h3Ggu&#10;oijlBgcKCz2OqupVcz5cjISXaveG+1qY9beunl9P2/Hz+JFI+bCYt0/AvJr9Hwy/+kEdyuBU2wu1&#10;jmkJIhNZQCUkaSyABSIWWQyslpCuEgG8LPj/H8ofAAAA//8DAFBLAQItABQABgAIAAAAIQC2gziS&#10;/gAAAOEBAAATAAAAAAAAAAAAAAAAAAAAAABbQ29udGVudF9UeXBlc10ueG1sUEsBAi0AFAAGAAgA&#10;AAAhADj9If/WAAAAlAEAAAsAAAAAAAAAAAAAAAAALwEAAF9yZWxzLy5yZWxzUEsBAi0AFAAGAAgA&#10;AAAhANzB5jYTAgAAJgQAAA4AAAAAAAAAAAAAAAAALgIAAGRycy9lMm9Eb2MueG1sUEsBAi0AFAAG&#10;AAgAAAAhALSHT/DjAAAACwEAAA8AAAAAAAAAAAAAAAAAbQQAAGRycy9kb3ducmV2LnhtbFBLBQYA&#10;AAAABAAEAPMAAAB9BQAAAAA=&#10;" filled="f" stroked="f" strokeweight=".5pt">
                      <v:textbox>
                        <w:txbxContent>
                          <w:p w14:paraId="66D1F0E1" w14:textId="77777777" w:rsidR="00747AEE" w:rsidRDefault="00B60735" w:rsidP="00747AEE">
                            <w:r>
                              <w:t>Skyddslock</w:t>
                            </w:r>
                          </w:p>
                          <w:p w14:paraId="1F12CE78" w14:textId="77777777" w:rsidR="00157D3F" w:rsidRDefault="00157D3F" w:rsidP="00157D3F"/>
                        </w:txbxContent>
                      </v:textbox>
                    </v:shape>
                  </w:pict>
                </mc:Fallback>
              </mc:AlternateContent>
            </w:r>
            <w:r w:rsidRPr="003714E3">
              <w:rPr>
                <w:noProof/>
                <w:sz w:val="20"/>
                <w:lang w:val="en-US"/>
              </w:rPr>
              <mc:AlternateContent>
                <mc:Choice Requires="wps">
                  <w:drawing>
                    <wp:anchor distT="0" distB="0" distL="114300" distR="114300" simplePos="0" relativeHeight="252452864" behindDoc="0" locked="0" layoutInCell="1" allowOverlap="1" wp14:anchorId="543BEC09" wp14:editId="19DAE6A5">
                      <wp:simplePos x="0" y="0"/>
                      <wp:positionH relativeFrom="column">
                        <wp:posOffset>2021840</wp:posOffset>
                      </wp:positionH>
                      <wp:positionV relativeFrom="paragraph">
                        <wp:posOffset>2295525</wp:posOffset>
                      </wp:positionV>
                      <wp:extent cx="657225" cy="287020"/>
                      <wp:effectExtent l="0" t="0" r="0" b="0"/>
                      <wp:wrapNone/>
                      <wp:docPr id="307815807" name="Text Box 307815807"/>
                      <wp:cNvGraphicFramePr/>
                      <a:graphic xmlns:a="http://schemas.openxmlformats.org/drawingml/2006/main">
                        <a:graphicData uri="http://schemas.microsoft.com/office/word/2010/wordprocessingShape">
                          <wps:wsp>
                            <wps:cNvSpPr txBox="1"/>
                            <wps:spPr>
                              <a:xfrm>
                                <a:off x="0" y="0"/>
                                <a:ext cx="657225" cy="287020"/>
                              </a:xfrm>
                              <a:prstGeom prst="rect">
                                <a:avLst/>
                              </a:prstGeom>
                              <a:noFill/>
                              <a:ln w="6350">
                                <a:noFill/>
                              </a:ln>
                            </wps:spPr>
                            <wps:txbx>
                              <w:txbxContent>
                                <w:p w14:paraId="4D08865E" w14:textId="77777777" w:rsidR="00747AEE" w:rsidRDefault="00B60735" w:rsidP="00747AEE">
                                  <w:r>
                                    <w:t xml:space="preserve">Fönster </w:t>
                                  </w:r>
                                </w:p>
                                <w:p w14:paraId="5B1797FE" w14:textId="77777777" w:rsidR="00157D3F" w:rsidRDefault="00157D3F" w:rsidP="00157D3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543BEC09" id="Text Box 307815807" o:spid="_x0000_s1427" type="#_x0000_t202" style="position:absolute;left:0;text-align:left;margin-left:159.2pt;margin-top:180.75pt;width:51.75pt;height:22.6pt;z-index:252452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M1tnFAIAACYEAAAOAAAAZHJzL2Uyb0RvYy54bWysU11v2yAUfZ+0/4B4X+y4SdNacaqsVaZJ&#10;UVspnfpMMMSWMJcBiZ39+l2w86FuT9Ne4MK93I9zDvOHrlHkIKyrQRd0PEopEZpDWetdQX+8rb7c&#10;UeI80yVToEVBj8LRh8XnT/PW5CKDClQpLMEk2uWtKWjlvcmTxPFKNMyNwAiNTgm2YR6PdpeUlrWY&#10;vVFJlqa3SQu2NBa4cA5vn3onXcT8UgruX6R0whNVUOzNx9XGdRvWZDFn+c4yU9V8aIP9QxcNqzUW&#10;Pad6Yp6Rva3/SNXU3IID6UccmgSkrLmIM+A04/TDNJuKGRFnQXCcOcPk/l9a/nzYmFdLfPcVOiQw&#10;ANIalzu8DPN00jZhx04J+hHC4xk20XnC8fJ2OsuyKSUcXdndLM0irMnlsbHOfxPQkGAU1CIrESx2&#10;WDuPBTH0FBJqaVjVSkVmlCYtFriZpvHB2YMvlMaHl1aD5bttR+qyoDf3s9MgWyiPOJ+Fnnpn+KrG&#10;LtbM+VdmkWscCfXrX3CRCrAaDBYlFdhff7sP8UgBeilpUTsFdT/3zApK1HeN5NyPJ5MgtniYIDp4&#10;sNee7bVH75tHQHmO8acYHs0Q79XJlBaad5T5MlRFF9McaxfUn8xH3ysavwkXy2UMQnkZ5td6Y3hI&#10;HXANGL9178yagQiPDD7DSWUs/8BHHzug3OM4HFCMkbXh4wS1X59j1OV7L34DAAD//wMAUEsDBBQA&#10;BgAIAAAAIQDJDMpG4wAAAAsBAAAPAAAAZHJzL2Rvd25yZXYueG1sTI/BTsMwDIbvSLxDZCRuLG3Z&#10;SleaTlOlCQmxw8Yuu6VN1lYkTmmyrfD0mBPcfsuffn8uVpM17KJH3zsUEM8iYBobp3psBRzeNw8Z&#10;MB8kKmkcagFf2sOqvL0pZK7cFXf6sg8toxL0uRTQhTDknPum01b6mRs00u7kRisDjWPL1SivVG4N&#10;T6Io5Vb2SBc6Oeiq083H/mwFvFabrdzVic2+TfXydloPn4fjQoj7u2n9DCzoKfzB8KtP6lCSU+3O&#10;qDwzAh7jbE4ohTReACNinsRLYDWFKH0CXhb8/w/lDwAAAP//AwBQSwECLQAUAAYACAAAACEAtoM4&#10;kv4AAADhAQAAEwAAAAAAAAAAAAAAAAAAAAAAW0NvbnRlbnRfVHlwZXNdLnhtbFBLAQItABQABgAI&#10;AAAAIQA4/SH/1gAAAJQBAAALAAAAAAAAAAAAAAAAAC8BAABfcmVscy8ucmVsc1BLAQItABQABgAI&#10;AAAAIQCuM1tnFAIAACYEAAAOAAAAAAAAAAAAAAAAAC4CAABkcnMvZTJvRG9jLnhtbFBLAQItABQA&#10;BgAIAAAAIQDJDMpG4wAAAAsBAAAPAAAAAAAAAAAAAAAAAG4EAABkcnMvZG93bnJldi54bWxQSwUG&#10;AAAAAAQABADzAAAAfgUAAAAA&#10;" filled="f" stroked="f" strokeweight=".5pt">
                      <v:textbox>
                        <w:txbxContent>
                          <w:p w14:paraId="4D08865E" w14:textId="77777777" w:rsidR="00747AEE" w:rsidRDefault="00B60735" w:rsidP="00747AEE">
                            <w:r>
                              <w:t xml:space="preserve">Fönster </w:t>
                            </w:r>
                          </w:p>
                          <w:p w14:paraId="5B1797FE" w14:textId="77777777" w:rsidR="00157D3F" w:rsidRDefault="00157D3F" w:rsidP="00157D3F"/>
                        </w:txbxContent>
                      </v:textbox>
                    </v:shape>
                  </w:pict>
                </mc:Fallback>
              </mc:AlternateContent>
            </w:r>
            <w:r w:rsidRPr="003714E3">
              <w:rPr>
                <w:noProof/>
                <w:sz w:val="20"/>
                <w:lang w:val="en-US"/>
              </w:rPr>
              <mc:AlternateContent>
                <mc:Choice Requires="wps">
                  <w:drawing>
                    <wp:anchor distT="0" distB="0" distL="114300" distR="114300" simplePos="0" relativeHeight="252454912" behindDoc="0" locked="0" layoutInCell="1" allowOverlap="1" wp14:anchorId="7DCF0574" wp14:editId="0A113838">
                      <wp:simplePos x="0" y="0"/>
                      <wp:positionH relativeFrom="column">
                        <wp:posOffset>2774315</wp:posOffset>
                      </wp:positionH>
                      <wp:positionV relativeFrom="paragraph">
                        <wp:posOffset>2544446</wp:posOffset>
                      </wp:positionV>
                      <wp:extent cx="1169670" cy="342900"/>
                      <wp:effectExtent l="0" t="0" r="0" b="0"/>
                      <wp:wrapNone/>
                      <wp:docPr id="75" name="Text Box 75"/>
                      <wp:cNvGraphicFramePr/>
                      <a:graphic xmlns:a="http://schemas.openxmlformats.org/drawingml/2006/main">
                        <a:graphicData uri="http://schemas.microsoft.com/office/word/2010/wordprocessingShape">
                          <wps:wsp>
                            <wps:cNvSpPr txBox="1"/>
                            <wps:spPr>
                              <a:xfrm>
                                <a:off x="0" y="0"/>
                                <a:ext cx="1169670" cy="342900"/>
                              </a:xfrm>
                              <a:prstGeom prst="rect">
                                <a:avLst/>
                              </a:prstGeom>
                              <a:noFill/>
                              <a:ln w="6350">
                                <a:noFill/>
                              </a:ln>
                            </wps:spPr>
                            <wps:txbx>
                              <w:txbxContent>
                                <w:p w14:paraId="1CBEE953" w14:textId="77777777" w:rsidR="00747AEE" w:rsidRDefault="00B60735" w:rsidP="00747AEE">
                                  <w:r>
                                    <w:t>Grön indikator</w:t>
                                  </w:r>
                                </w:p>
                                <w:p w14:paraId="6309C7BA" w14:textId="77777777" w:rsidR="00157D3F" w:rsidRDefault="00157D3F" w:rsidP="00157D3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7DCF0574" id="Text Box 75" o:spid="_x0000_s1428" type="#_x0000_t202" style="position:absolute;left:0;text-align:left;margin-left:218.45pt;margin-top:200.35pt;width:92.1pt;height:27pt;z-index:25245491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w8PAFQIAACcEAAAOAAAAZHJzL2Uyb0RvYy54bWysU8tu2zAQvBfoPxC815Idx4kFy4GbwEUB&#10;IwngFDnTFGkJILksSVtyv75LWn4g7anohdrVLvcxM5w9dFqRvXC+AVPS4SCnRBgOVWO2Jf3xtvxy&#10;T4kPzFRMgRElPQhPH+afP81aW4gR1KAq4QgWMb5obUnrEGyRZZ7XQjM/ACsMBiU4zQK6bptVjrVY&#10;XatslOeTrAVXWQdceI9/n45BOk/1pRQ8vEjpRSCqpDhbSKdL5yae2XzGiq1jtm54Pwb7hyk0aww2&#10;PZd6YoGRnWv+KKUb7sCDDAMOOgMpGy7SDrjNMP+wzbpmVqRdEBxvzzD5/1eWP+/X9tWR0H2FDgmM&#10;gLTWFx5/xn066XT84qQE4wjh4Qyb6ALh8dJwMp3cYYhj7GY8muYJ1+xy2zofvgnQJBoldUhLQovt&#10;Vz5gR0w9pcRmBpaNUokaZUhb0snNbZ4unCN4Qxm8eJk1WqHbdKSpcIrp/WmTDVQHXNDBkXtv+bLB&#10;KVbMh1fmkGwcHAUcXvCQCrAb9BYlNbhff/sf85EDjFLSonhK6n/umBOUqO8G2ZkOx+OotuSMb+9G&#10;6LjryOY6Ynb6EVCfQ3wqlicz5gd1MqUD/Y46X8SuGGKGY++ShpP5GI6SxnfCxWKRklBfloWVWVse&#10;S0dcI8Zv3TtzticiIIXPcJIZKz7wccztUT7i2DuoxsRa/3Ki3K/9lHV53/PfAAAA//8DAFBLAwQU&#10;AAYACAAAACEAJYxQ4+IAAAALAQAADwAAAGRycy9kb3ducmV2LnhtbEyPPU/DMBCGdyT+g3VIbNRO&#10;aNMS4lRVpAoJwdDShc2J3STCPofYbQO/nmOC7T4evfdcsZ6cZWczht6jhGQmgBlsvO6xlXB4296t&#10;gIWoUCvr0Uj4MgHW5fVVoXLtL7gz531sGYVgyJWELsYh5zw0nXEqzPxgkHZHPzoVqR1brkd1oXBn&#10;eSpExp3qkS50ajBVZ5qP/clJeK62r2pXp271baunl+Nm+Dy8L6S8vZk2j8CimeIfDL/6pA4lOdX+&#10;hDowK2F+nz0QSoUQS2BEZGmSAKtpspgvgZcF//9D+QMAAP//AwBQSwECLQAUAAYACAAAACEAtoM4&#10;kv4AAADhAQAAEwAAAAAAAAAAAAAAAAAAAAAAW0NvbnRlbnRfVHlwZXNdLnhtbFBLAQItABQABgAI&#10;AAAAIQA4/SH/1gAAAJQBAAALAAAAAAAAAAAAAAAAAC8BAABfcmVscy8ucmVsc1BLAQItABQABgAI&#10;AAAAIQBdw8PAFQIAACcEAAAOAAAAAAAAAAAAAAAAAC4CAABkcnMvZTJvRG9jLnhtbFBLAQItABQA&#10;BgAIAAAAIQAljFDj4gAAAAsBAAAPAAAAAAAAAAAAAAAAAG8EAABkcnMvZG93bnJldi54bWxQSwUG&#10;AAAAAAQABADzAAAAfgUAAAAA&#10;" filled="f" stroked="f" strokeweight=".5pt">
                      <v:textbox>
                        <w:txbxContent>
                          <w:p w14:paraId="1CBEE953" w14:textId="77777777" w:rsidR="00747AEE" w:rsidRDefault="00B60735" w:rsidP="00747AEE">
                            <w:r>
                              <w:t>Grön indikator</w:t>
                            </w:r>
                          </w:p>
                          <w:p w14:paraId="6309C7BA" w14:textId="77777777" w:rsidR="00157D3F" w:rsidRDefault="00157D3F" w:rsidP="00157D3F"/>
                        </w:txbxContent>
                      </v:textbox>
                    </v:shape>
                  </w:pict>
                </mc:Fallback>
              </mc:AlternateContent>
            </w:r>
            <w:r w:rsidRPr="003714E3">
              <w:rPr>
                <w:noProof/>
                <w:sz w:val="20"/>
                <w:lang w:val="en-US"/>
              </w:rPr>
              <mc:AlternateContent>
                <mc:Choice Requires="wps">
                  <w:drawing>
                    <wp:anchor distT="0" distB="0" distL="114300" distR="114300" simplePos="0" relativeHeight="252448768" behindDoc="0" locked="0" layoutInCell="1" allowOverlap="1" wp14:anchorId="51A6603C" wp14:editId="76C6B7DC">
                      <wp:simplePos x="0" y="0"/>
                      <wp:positionH relativeFrom="column">
                        <wp:posOffset>3793490</wp:posOffset>
                      </wp:positionH>
                      <wp:positionV relativeFrom="paragraph">
                        <wp:posOffset>48894</wp:posOffset>
                      </wp:positionV>
                      <wp:extent cx="1009015" cy="428625"/>
                      <wp:effectExtent l="0" t="0" r="0" b="0"/>
                      <wp:wrapNone/>
                      <wp:docPr id="96" name="Text Box 96"/>
                      <wp:cNvGraphicFramePr/>
                      <a:graphic xmlns:a="http://schemas.openxmlformats.org/drawingml/2006/main">
                        <a:graphicData uri="http://schemas.microsoft.com/office/word/2010/wordprocessingShape">
                          <wps:wsp>
                            <wps:cNvSpPr txBox="1"/>
                            <wps:spPr>
                              <a:xfrm>
                                <a:off x="0" y="0"/>
                                <a:ext cx="1009015" cy="428625"/>
                              </a:xfrm>
                              <a:prstGeom prst="rect">
                                <a:avLst/>
                              </a:prstGeom>
                              <a:noFill/>
                              <a:ln w="6350">
                                <a:noFill/>
                              </a:ln>
                            </wps:spPr>
                            <wps:txbx>
                              <w:txbxContent>
                                <w:p w14:paraId="2B3B2C50" w14:textId="77777777" w:rsidR="00D67C1E" w:rsidRPr="00EF32A1" w:rsidRDefault="00B60735" w:rsidP="00D67C1E">
                                  <w:pPr>
                                    <w:rPr>
                                      <w:b/>
                                    </w:rPr>
                                  </w:pPr>
                                  <w:r>
                                    <w:rPr>
                                      <w:b/>
                                    </w:rPr>
                                    <w:t>Efter användning</w:t>
                                  </w:r>
                                </w:p>
                                <w:p w14:paraId="181FC8B7" w14:textId="77777777" w:rsidR="00157D3F" w:rsidRPr="00EF32A1" w:rsidRDefault="00157D3F" w:rsidP="00157D3F">
                                  <w:pP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51A6603C" id="_x0000_s1429" type="#_x0000_t202" style="position:absolute;left:0;text-align:left;margin-left:298.7pt;margin-top:3.85pt;width:79.45pt;height:33.75pt;z-index:25244876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owEnFQIAACcEAAAOAAAAZHJzL2Uyb0RvYy54bWysU8tu2zAQvBfIPxC815Id240Fy4GTwEUB&#10;IwngBDnTFGkJoLgsSVtyv75LSn4g7anohdrVLvcxM5zft7UiB2FdBTqnw0FKidAcikrvcvr+tvp6&#10;R4nzTBdMgRY5PQpH7xc3X+aNycQISlCFsASLaJc1Jqel9yZLEsdLUTM3ACM0BiXYmnl07S4pLGuw&#10;eq2SUZpOkwZsYSxw4Rz+feqCdBHrSym4f5HSCU9UTnE2H08bz204k8WcZTvLTFnxfgz2D1PUrNLY&#10;9FzqiXlG9rb6o1RdcQsOpB9wqBOQsuIi7oDbDNNP22xKZkTcBcFx5gyT+39l+fNhY14t8e0DtEhg&#10;AKQxLnP4M+zTSluHL05KMI4QHs+widYTHi6l6SwdTijhGBuP7qajSSiTXG4b6/x3ATUJRk4t0hLR&#10;Yoe1813qKSU007CqlIrUKE2anE5vJ2m8cI5gcaWxx2XWYPl225KqyOntbHbaZAvFERe00HHvDF9V&#10;OMWaOf/KLJKNO6GA/QseUgF2g96ipAT762//Qz5ygFFKGhRPTt3PPbOCEvVDIzuz4Xgc1Bad8eTb&#10;CB17HdleR/S+fgTU5xCfiuHRDPlenUxpof5AnS9DVwwxzbF3Tv3JfPSdpPGdcLFcxiTUl2F+rTeG&#10;h9IB14DxW/vBrOmJ8EjhM5xkxrJPfHS5Pcodjr2DaowE9y8nyP3aj1mX9734DQAA//8DAFBLAwQU&#10;AAYACAAAACEAymZ1w+AAAAAIAQAADwAAAGRycy9kb3ducmV2LnhtbEyPwU7DMBBE70j8g7VI3KhD&#10;IE0JcaoqUoWE6KGlF26beJtExOsQu23g63FPcJvVjGbe5svJ9OJEo+ssK7ifRSCIa6s7bhTs39d3&#10;CxDOI2vsLZOCb3KwLK6vcsy0PfOWTjvfiFDCLkMFrfdDJqWrWzLoZnYgDt7BjgZ9OMdG6hHPodz0&#10;Mo6iuTTYcVhocaCypfpzdzQKXsv1BrdVbBY/ffnydlgNX/uPRKnbm2n1DMLT5P/CcMEP6FAEpsoe&#10;WTvRK0ie0scQVZCmIIKfJvMHENVFxCCLXP5/oPgFAAD//wMAUEsBAi0AFAAGAAgAAAAhALaDOJL+&#10;AAAA4QEAABMAAAAAAAAAAAAAAAAAAAAAAFtDb250ZW50X1R5cGVzXS54bWxQSwECLQAUAAYACAAA&#10;ACEAOP0h/9YAAACUAQAACwAAAAAAAAAAAAAAAAAvAQAAX3JlbHMvLnJlbHNQSwECLQAUAAYACAAA&#10;ACEAEaMBJxUCAAAnBAAADgAAAAAAAAAAAAAAAAAuAgAAZHJzL2Uyb0RvYy54bWxQSwECLQAUAAYA&#10;CAAAACEAymZ1w+AAAAAIAQAADwAAAAAAAAAAAAAAAABvBAAAZHJzL2Rvd25yZXYueG1sUEsFBgAA&#10;AAAEAAQA8wAAAHwFAAAAAA==&#10;" filled="f" stroked="f" strokeweight=".5pt">
                      <v:textbox>
                        <w:txbxContent>
                          <w:p w14:paraId="2B3B2C50" w14:textId="77777777" w:rsidR="00D67C1E" w:rsidRPr="00EF32A1" w:rsidRDefault="00B60735" w:rsidP="00D67C1E">
                            <w:pPr>
                              <w:rPr>
                                <w:b/>
                              </w:rPr>
                            </w:pPr>
                            <w:r>
                              <w:rPr>
                                <w:b/>
                              </w:rPr>
                              <w:t>Efter användning</w:t>
                            </w:r>
                          </w:p>
                          <w:p w14:paraId="181FC8B7" w14:textId="77777777" w:rsidR="00157D3F" w:rsidRPr="00EF32A1" w:rsidRDefault="00157D3F" w:rsidP="00157D3F">
                            <w:pPr>
                              <w:rPr>
                                <w:b/>
                              </w:rPr>
                            </w:pPr>
                          </w:p>
                        </w:txbxContent>
                      </v:textbox>
                    </v:shape>
                  </w:pict>
                </mc:Fallback>
              </mc:AlternateContent>
            </w:r>
            <w:r w:rsidRPr="003714E3">
              <w:rPr>
                <w:noProof/>
                <w:sz w:val="20"/>
                <w:lang w:val="en-US"/>
              </w:rPr>
              <mc:AlternateContent>
                <mc:Choice Requires="wps">
                  <w:drawing>
                    <wp:anchor distT="0" distB="0" distL="114300" distR="114300" simplePos="0" relativeHeight="252446720" behindDoc="0" locked="0" layoutInCell="1" allowOverlap="1" wp14:anchorId="40885980" wp14:editId="49DE509A">
                      <wp:simplePos x="0" y="0"/>
                      <wp:positionH relativeFrom="column">
                        <wp:posOffset>945515</wp:posOffset>
                      </wp:positionH>
                      <wp:positionV relativeFrom="paragraph">
                        <wp:posOffset>48894</wp:posOffset>
                      </wp:positionV>
                      <wp:extent cx="1104900" cy="714375"/>
                      <wp:effectExtent l="0" t="0" r="0" b="0"/>
                      <wp:wrapNone/>
                      <wp:docPr id="97" name="Text Box 97"/>
                      <wp:cNvGraphicFramePr/>
                      <a:graphic xmlns:a="http://schemas.openxmlformats.org/drawingml/2006/main">
                        <a:graphicData uri="http://schemas.microsoft.com/office/word/2010/wordprocessingShape">
                          <wps:wsp>
                            <wps:cNvSpPr txBox="1"/>
                            <wps:spPr>
                              <a:xfrm>
                                <a:off x="0" y="0"/>
                                <a:ext cx="1104900" cy="714375"/>
                              </a:xfrm>
                              <a:prstGeom prst="rect">
                                <a:avLst/>
                              </a:prstGeom>
                              <a:noFill/>
                              <a:ln w="6350">
                                <a:noFill/>
                              </a:ln>
                            </wps:spPr>
                            <wps:txbx>
                              <w:txbxContent>
                                <w:p w14:paraId="136B368A" w14:textId="77777777" w:rsidR="00D67C1E" w:rsidRPr="00EF32A1" w:rsidRDefault="00B60735" w:rsidP="00D67C1E">
                                  <w:pPr>
                                    <w:rPr>
                                      <w:b/>
                                    </w:rPr>
                                  </w:pPr>
                                  <w:r>
                                    <w:rPr>
                                      <w:b/>
                                    </w:rPr>
                                    <w:t>Före användning</w:t>
                                  </w:r>
                                </w:p>
                                <w:p w14:paraId="1318041B" w14:textId="77777777" w:rsidR="00157D3F" w:rsidRPr="00EF32A1" w:rsidRDefault="00157D3F" w:rsidP="00157D3F">
                                  <w:pP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40885980" id="_x0000_s1430" type="#_x0000_t202" style="position:absolute;left:0;text-align:left;margin-left:74.45pt;margin-top:3.85pt;width:87pt;height:56.25pt;z-index:252446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oxb5FAIAACcEAAAOAAAAZHJzL2Uyb0RvYy54bWysU8tu2zAQvBfoPxC815IcOU4My4GbwEUB&#10;IwngFDnTFGUJILksSVtyv75LSn4g7anohdrVLPc1w/lDpyQ5COsa0AXNRiklQnMoG70r6I+31Zc7&#10;SpxnumQStCjoUTj6sPj8ad6amRhDDbIUlmAS7WatKWjtvZklieO1UMyNwAiNYAVWMY+u3SWlZS1m&#10;VzIZp+lt0oItjQUunMO/Tz1IFzF/VQnuX6rKCU9kQbE3H08bz204k8WczXaWmbrhQxvsH7pQrNFY&#10;9JzqiXlG9rb5I5VquAUHlR9xUAlUVcNFnAGnydIP02xqZkScBZfjzHlN7v+l5c+HjXm1xHdfoUMC&#10;w0Ja42YOf4Z5usqq8MVOCeK4wuN5baLzhIdLWZrfpwhxxKZZfjOdhDTJ5baxzn8ToEgwCmqRlrgt&#10;dlg734eeQkIxDatGykiN1KQt6O3NJI0XzggmlxprXHoNlu+2HWnKgubYzjDJFsojDmih594Zvmqw&#10;izVz/pVZJBsbRwH7FzwqCVgNBouSGuyvv/0P8cgBopS0KJ6Cup97ZgUl8rtGdu6zPA9qi04+mY7R&#10;sdfI9hrRe/UIqM8Mn4rh0QzxXp7MyoJ6R50vQ1WEmOZYu6D+ZD76XtL4TrhYLmMQ6sswv9Ybw0Pq&#10;sNew47funVkzEOGRwmc4yYzNPvDRxw5b7vc4OKjGSPDwcoLcr/0YdXnfi98AAAD//wMAUEsDBBQA&#10;BgAIAAAAIQC76q203wAAAAkBAAAPAAAAZHJzL2Rvd25yZXYueG1sTI/LTsMwEEX3SPyDNUjsqIN5&#10;NA1xqipShYRg0dJNd5N4mkTEdojdNvD1DCtYHt2rO2fy5WR7caIxdN5puJ0lIMjV3nSu0bB7X9+k&#10;IEJEZ7D3jjR8UYBlcXmRY2b82W3otI2N4BEXMtTQxjhkUoa6JYth5gdynB38aDEyjo00I5553PZS&#10;JcmjtNg5vtDiQGVL9cf2aDW8lOs33FTKpt99+fx6WA2fu/2D1tdX0+oJRKQp/pXhV5/VoWCnyh+d&#10;CaJnvk8XXNUwn4Pg/E4p5ooDlSiQRS7/f1D8AAAA//8DAFBLAQItABQABgAIAAAAIQC2gziS/gAA&#10;AOEBAAATAAAAAAAAAAAAAAAAAAAAAABbQ29udGVudF9UeXBlc10ueG1sUEsBAi0AFAAGAAgAAAAh&#10;ADj9If/WAAAAlAEAAAsAAAAAAAAAAAAAAAAALwEAAF9yZWxzLy5yZWxzUEsBAi0AFAAGAAgAAAAh&#10;AEGjFvkUAgAAJwQAAA4AAAAAAAAAAAAAAAAALgIAAGRycy9lMm9Eb2MueG1sUEsBAi0AFAAGAAgA&#10;AAAhALvqrbTfAAAACQEAAA8AAAAAAAAAAAAAAAAAbgQAAGRycy9kb3ducmV2LnhtbFBLBQYAAAAA&#10;BAAEAPMAAAB6BQAAAAA=&#10;" filled="f" stroked="f" strokeweight=".5pt">
                      <v:textbox>
                        <w:txbxContent>
                          <w:p w14:paraId="136B368A" w14:textId="77777777" w:rsidR="00D67C1E" w:rsidRPr="00EF32A1" w:rsidRDefault="00B60735" w:rsidP="00D67C1E">
                            <w:pPr>
                              <w:rPr>
                                <w:b/>
                              </w:rPr>
                            </w:pPr>
                            <w:r>
                              <w:rPr>
                                <w:b/>
                              </w:rPr>
                              <w:t>Före användning</w:t>
                            </w:r>
                          </w:p>
                          <w:p w14:paraId="1318041B" w14:textId="77777777" w:rsidR="00157D3F" w:rsidRPr="00EF32A1" w:rsidRDefault="00157D3F" w:rsidP="00157D3F">
                            <w:pPr>
                              <w:rPr>
                                <w:b/>
                              </w:rPr>
                            </w:pPr>
                          </w:p>
                        </w:txbxContent>
                      </v:textbox>
                    </v:shape>
                  </w:pict>
                </mc:Fallback>
              </mc:AlternateContent>
            </w:r>
            <w:r w:rsidRPr="003714E3">
              <w:rPr>
                <w:noProof/>
                <w:sz w:val="20"/>
                <w:lang w:val="en-US"/>
              </w:rPr>
              <mc:AlternateContent>
                <mc:Choice Requires="wps">
                  <w:drawing>
                    <wp:anchor distT="0" distB="0" distL="114300" distR="114300" simplePos="0" relativeHeight="252465152" behindDoc="0" locked="0" layoutInCell="1" allowOverlap="1" wp14:anchorId="70C6FA43" wp14:editId="1C7BBFC6">
                      <wp:simplePos x="0" y="0"/>
                      <wp:positionH relativeFrom="column">
                        <wp:posOffset>3879534</wp:posOffset>
                      </wp:positionH>
                      <wp:positionV relativeFrom="paragraph">
                        <wp:posOffset>1115377</wp:posOffset>
                      </wp:positionV>
                      <wp:extent cx="926276" cy="659080"/>
                      <wp:effectExtent l="317" t="0" r="7938" b="0"/>
                      <wp:wrapNone/>
                      <wp:docPr id="99" name="Text Box 99"/>
                      <wp:cNvGraphicFramePr/>
                      <a:graphic xmlns:a="http://schemas.openxmlformats.org/drawingml/2006/main">
                        <a:graphicData uri="http://schemas.microsoft.com/office/word/2010/wordprocessingShape">
                          <wps:wsp>
                            <wps:cNvSpPr txBox="1"/>
                            <wps:spPr>
                              <a:xfrm rot="16200000">
                                <a:off x="0" y="0"/>
                                <a:ext cx="926276" cy="659080"/>
                              </a:xfrm>
                              <a:prstGeom prst="rect">
                                <a:avLst/>
                              </a:prstGeom>
                              <a:noFill/>
                              <a:ln w="6350">
                                <a:noFill/>
                              </a:ln>
                            </wps:spPr>
                            <wps:txbx>
                              <w:txbxContent>
                                <w:p w14:paraId="38CDE5D0" w14:textId="77777777" w:rsidR="00D67C1E" w:rsidRDefault="00B60735" w:rsidP="00D67C1E">
                                  <w:pPr>
                                    <w:spacing w:line="240" w:lineRule="auto"/>
                                    <w:rPr>
                                      <w:b/>
                                      <w:vertAlign w:val="superscript"/>
                                    </w:rPr>
                                  </w:pPr>
                                  <w:r>
                                    <w:rPr>
                                      <w:b/>
                                    </w:rPr>
                                    <w:t>Xolair</w:t>
                                  </w:r>
                                  <w:r w:rsidRPr="002F14D4">
                                    <w:rPr>
                                      <w:b/>
                                      <w:vertAlign w:val="superscript"/>
                                    </w:rPr>
                                    <w:t>®</w:t>
                                  </w:r>
                                </w:p>
                                <w:p w14:paraId="4DF63B32" w14:textId="77777777" w:rsidR="00D67C1E" w:rsidRPr="002F14D4" w:rsidRDefault="00B60735" w:rsidP="00D67C1E">
                                  <w:pPr>
                                    <w:spacing w:line="240" w:lineRule="auto"/>
                                    <w:rPr>
                                      <w:sz w:val="12"/>
                                      <w:szCs w:val="12"/>
                                    </w:rPr>
                                  </w:pPr>
                                  <w:r>
                                    <w:rPr>
                                      <w:sz w:val="12"/>
                                      <w:szCs w:val="12"/>
                                    </w:rPr>
                                    <w:t>omalizumab</w:t>
                                  </w:r>
                                </w:p>
                                <w:p w14:paraId="7A49D6CF" w14:textId="77777777" w:rsidR="00D67C1E" w:rsidRDefault="00B60735" w:rsidP="00D67C1E">
                                  <w:pPr>
                                    <w:spacing w:line="240" w:lineRule="auto"/>
                                    <w:rPr>
                                      <w:sz w:val="16"/>
                                      <w:szCs w:val="16"/>
                                    </w:rPr>
                                  </w:pPr>
                                  <w:r>
                                    <w:rPr>
                                      <w:sz w:val="16"/>
                                      <w:szCs w:val="16"/>
                                    </w:rPr>
                                    <w:t>i</w:t>
                                  </w:r>
                                  <w:r w:rsidRPr="002F14D4">
                                    <w:rPr>
                                      <w:sz w:val="12"/>
                                      <w:szCs w:val="12"/>
                                    </w:rPr>
                                    <w:t>nje</w:t>
                                  </w:r>
                                  <w:r>
                                    <w:rPr>
                                      <w:sz w:val="12"/>
                                      <w:szCs w:val="12"/>
                                    </w:rPr>
                                    <w:t>k</w:t>
                                  </w:r>
                                  <w:r w:rsidRPr="002F14D4">
                                    <w:rPr>
                                      <w:sz w:val="12"/>
                                      <w:szCs w:val="12"/>
                                    </w:rPr>
                                    <w:t>tion</w:t>
                                  </w:r>
                                </w:p>
                                <w:p w14:paraId="7DC2C7BE" w14:textId="77777777" w:rsidR="00157D3F" w:rsidRPr="00EF32A1" w:rsidRDefault="00157D3F" w:rsidP="00157D3F">
                                  <w:pP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anchor>
                  </w:drawing>
                </mc:Choice>
                <mc:Fallback>
                  <w:pict>
                    <v:shape w14:anchorId="70C6FA43" id="_x0000_s1431" type="#_x0000_t202" style="position:absolute;left:0;text-align:left;margin-left:305.5pt;margin-top:87.8pt;width:72.95pt;height:51.9pt;rotation:-90;z-index:25246515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4LmlGwIAADUEAAAOAAAAZHJzL2Uyb0RvYy54bWysU99v2jAQfp+0/8Hy+0jCgJaIULFWTJNQ&#10;W4lWfTaOTSI5Ps82JOyv39kJFHV7mpYH6853+e7H93lx1zWKHIV1NeiCZqOUEqE5lLXeF/T1Zf3l&#10;lhLnmS6ZAi0KehKO3i0/f1q0JhdjqECVwhIE0S5vTUEr702eJI5XomFuBEZoDEqwDfPo2n1SWtYi&#10;eqOScZrOkhZsaSxw4RzePvRBuoz4Ugrun6R0whNVUOzNx9PGcxfOZLlg+d4yU9V8aIP9QxcNqzUW&#10;vUA9MM/IwdZ/QDU1t+BA+hGHJgEpay7iDDhNln6YZlsxI+IsuBxnLmty/w+WPx635tkS332DDgkM&#10;C2mNyx1ehnk6aRtiAfeWzXDf+MUxsXGC6bjR02WLovOE4+V8PBvfzCjhGJpN5+lt3HLSYwVMY53/&#10;LqAhwSioRZIiKDtunMf6mHpOCeka1rVSkSilSYugX6d9F5cI/qE0/vjeebB8t+tIXRZ0kl7m2kF5&#10;wnHjRNi9M3xdYxcb5vwzs0g9XqKc/RMeUgFWg8GipAL762/3IR8ZwSglLUqpoO7ngVlBifqhkat5&#10;NpkE7UVnMr0Zo2OvI7vriD4094BqzWJ30Qz5Xp1NaaF5Q9WvQlUMMc2xdkH92bz3vcDx1XCxWsUk&#10;VJthfqO3hgfoMw0v3RuzZiDCI4OPcBYdyz/w0ecOW+73ODiozcja8I6C+K/9mPX+2pe/AQAA//8D&#10;AFBLAwQUAAYACAAAACEAzc9NU+EAAAALAQAADwAAAGRycy9kb3ducmV2LnhtbEyPQU+DQBCF7yb+&#10;h82YeLO7QKktsjSNiWk8eBBN9LjACCg7S9htS/31jic9Tt6X977Jt7MdxBEn3zvSEC0UCKTaNT21&#10;Gl5fHm7WIHww1JjBEWo4o4dtcXmRm6xxJ3rGYxlawSXkM6OhC2HMpPR1h9b4hRuROPtwkzWBz6mV&#10;zWROXG4HGSu1ktb0xAudGfG+w/qrPFgNn9ZXm/U3Rm+7/dnGT+X7+Lh3Wl9fzbs7EAHn8AfDrz6r&#10;Q8FOlTtQ48WgYZXEEaMcpMsUBBO3SboBUWlIlFqCLHL5/4fiBwAA//8DAFBLAQItABQABgAIAAAA&#10;IQC2gziS/gAAAOEBAAATAAAAAAAAAAAAAAAAAAAAAABbQ29udGVudF9UeXBlc10ueG1sUEsBAi0A&#10;FAAGAAgAAAAhADj9If/WAAAAlAEAAAsAAAAAAAAAAAAAAAAALwEAAF9yZWxzLy5yZWxzUEsBAi0A&#10;FAAGAAgAAAAhAKXguaUbAgAANQQAAA4AAAAAAAAAAAAAAAAALgIAAGRycy9lMm9Eb2MueG1sUEsB&#10;Ai0AFAAGAAgAAAAhAM3PTVPhAAAACwEAAA8AAAAAAAAAAAAAAAAAdQQAAGRycy9kb3ducmV2Lnht&#10;bFBLBQYAAAAABAAEAPMAAACDBQAAAAA=&#10;" filled="f" stroked="f" strokeweight=".5pt">
                      <v:textbox>
                        <w:txbxContent>
                          <w:p w14:paraId="38CDE5D0" w14:textId="77777777" w:rsidR="00D67C1E" w:rsidRDefault="00B60735" w:rsidP="00D67C1E">
                            <w:pPr>
                              <w:spacing w:line="240" w:lineRule="auto"/>
                              <w:rPr>
                                <w:b/>
                                <w:vertAlign w:val="superscript"/>
                              </w:rPr>
                            </w:pPr>
                            <w:r>
                              <w:rPr>
                                <w:b/>
                              </w:rPr>
                              <w:t>Xolair</w:t>
                            </w:r>
                            <w:r w:rsidRPr="002F14D4">
                              <w:rPr>
                                <w:b/>
                                <w:vertAlign w:val="superscript"/>
                              </w:rPr>
                              <w:t>®</w:t>
                            </w:r>
                          </w:p>
                          <w:p w14:paraId="4DF63B32" w14:textId="77777777" w:rsidR="00D67C1E" w:rsidRPr="002F14D4" w:rsidRDefault="00B60735" w:rsidP="00D67C1E">
                            <w:pPr>
                              <w:spacing w:line="240" w:lineRule="auto"/>
                              <w:rPr>
                                <w:sz w:val="12"/>
                                <w:szCs w:val="12"/>
                              </w:rPr>
                            </w:pPr>
                            <w:r>
                              <w:rPr>
                                <w:sz w:val="12"/>
                                <w:szCs w:val="12"/>
                              </w:rPr>
                              <w:t>omalizumab</w:t>
                            </w:r>
                          </w:p>
                          <w:p w14:paraId="7A49D6CF" w14:textId="77777777" w:rsidR="00D67C1E" w:rsidRDefault="00B60735" w:rsidP="00D67C1E">
                            <w:pPr>
                              <w:spacing w:line="240" w:lineRule="auto"/>
                              <w:rPr>
                                <w:sz w:val="16"/>
                                <w:szCs w:val="16"/>
                              </w:rPr>
                            </w:pPr>
                            <w:r>
                              <w:rPr>
                                <w:sz w:val="16"/>
                                <w:szCs w:val="16"/>
                              </w:rPr>
                              <w:t>i</w:t>
                            </w:r>
                            <w:r w:rsidRPr="002F14D4">
                              <w:rPr>
                                <w:sz w:val="12"/>
                                <w:szCs w:val="12"/>
                              </w:rPr>
                              <w:t>nje</w:t>
                            </w:r>
                            <w:r>
                              <w:rPr>
                                <w:sz w:val="12"/>
                                <w:szCs w:val="12"/>
                              </w:rPr>
                              <w:t>k</w:t>
                            </w:r>
                            <w:r w:rsidRPr="002F14D4">
                              <w:rPr>
                                <w:sz w:val="12"/>
                                <w:szCs w:val="12"/>
                              </w:rPr>
                              <w:t>tion</w:t>
                            </w:r>
                          </w:p>
                          <w:p w14:paraId="7DC2C7BE" w14:textId="77777777" w:rsidR="00157D3F" w:rsidRPr="00EF32A1" w:rsidRDefault="00157D3F" w:rsidP="00157D3F">
                            <w:pPr>
                              <w:rPr>
                                <w:b/>
                              </w:rPr>
                            </w:pPr>
                          </w:p>
                        </w:txbxContent>
                      </v:textbox>
                    </v:shape>
                  </w:pict>
                </mc:Fallback>
              </mc:AlternateContent>
            </w:r>
            <w:r w:rsidRPr="003714E3">
              <w:rPr>
                <w:noProof/>
                <w:sz w:val="20"/>
                <w:lang w:val="en-US"/>
              </w:rPr>
              <mc:AlternateContent>
                <mc:Choice Requires="wps">
                  <w:drawing>
                    <wp:anchor distT="0" distB="0" distL="114300" distR="114300" simplePos="0" relativeHeight="252467200" behindDoc="0" locked="0" layoutInCell="1" allowOverlap="1" wp14:anchorId="5278C3E7" wp14:editId="7E005EDD">
                      <wp:simplePos x="0" y="0"/>
                      <wp:positionH relativeFrom="column">
                        <wp:posOffset>3798254</wp:posOffset>
                      </wp:positionH>
                      <wp:positionV relativeFrom="paragraph">
                        <wp:posOffset>786763</wp:posOffset>
                      </wp:positionV>
                      <wp:extent cx="600051" cy="258445"/>
                      <wp:effectExtent l="0" t="0" r="0" b="0"/>
                      <wp:wrapNone/>
                      <wp:docPr id="100" name="Text Box 100"/>
                      <wp:cNvGraphicFramePr/>
                      <a:graphic xmlns:a="http://schemas.openxmlformats.org/drawingml/2006/main">
                        <a:graphicData uri="http://schemas.microsoft.com/office/word/2010/wordprocessingShape">
                          <wps:wsp>
                            <wps:cNvSpPr txBox="1"/>
                            <wps:spPr>
                              <a:xfrm rot="16200000">
                                <a:off x="0" y="0"/>
                                <a:ext cx="600051" cy="258445"/>
                              </a:xfrm>
                              <a:prstGeom prst="rect">
                                <a:avLst/>
                              </a:prstGeom>
                              <a:noFill/>
                              <a:ln w="6350">
                                <a:noFill/>
                              </a:ln>
                            </wps:spPr>
                            <wps:txbx>
                              <w:txbxContent>
                                <w:p w14:paraId="031BFA23" w14:textId="77777777" w:rsidR="00157D3F" w:rsidRPr="00EF32A1" w:rsidRDefault="00B60735" w:rsidP="00157D3F">
                                  <w:pPr>
                                    <w:rPr>
                                      <w:color w:val="FFFFFF" w:themeColor="background1"/>
                                    </w:rPr>
                                  </w:pPr>
                                  <w:r>
                                    <w:rPr>
                                      <w:color w:val="FFFFFF" w:themeColor="background1"/>
                                    </w:rPr>
                                    <w:t>x</w:t>
                                  </w:r>
                                  <w:r w:rsidRPr="00EF32A1">
                                    <w:rPr>
                                      <w:color w:val="FFFFFF" w:themeColor="background1"/>
                                    </w:rPr>
                                    <w:t>x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5278C3E7" id="_x0000_s1432" type="#_x0000_t202" style="position:absolute;left:0;text-align:left;margin-left:299.1pt;margin-top:61.95pt;width:47.25pt;height:20.35pt;rotation:-90;z-index:2524672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SDKGAIAADUEAAAOAAAAZHJzL2Uyb0RvYy54bWysU1tv2jAYfZ+0/2D5fQRYYG1EqFgrpkmo&#10;rUSnPhvHIZEc27MNCfv1O3YIRd2epuXB+m463+WcLO66RpKjsK7WKqeT0ZgSobguarXP6Y+X9acb&#10;SpxnqmBSK5HTk3D0bvnxw6I1mZjqSstCWAIQ5bLW5LTy3mRJ4nglGuZG2giFZKltwzxcu08Ky1qg&#10;NzKZjsfzpNW2MFZz4RyiD32SLiN+WQrun8rSCU9kTjGbj6+N7y68yXLBsr1lpqr5eQz2D1M0rFZo&#10;eoF6YJ6Rg63/gGpqbrXTpR9x3SS6LGsu4g7YZjJ+t822YkbEXXAcZy5ncv8Plj8et+bZEt991R0I&#10;DAdpjcscgmGfrrQNsRp3m8xxb3xxTQxOUI6Lni5XFJ0nHME5imYTSjhS09lNms4CaNJjBUxjnf8m&#10;dEOCkVMLkiIoO26c70uHklCu9LqWMhIlFWnR4POsn+KSAbhU6PE2ebB8t+tIXeQ0HU+HvXa6OGHd&#10;uBGmd4ava0yxYc4/MwvqEYSc/ROeUmp002eLkkrbX3+Lh3owgiwlLaSUU/fzwKygRH5X4Op2kqZB&#10;e9FJZ1+mcOx1ZnedUYfmXkOtuCCmi2ao93IwS6ubV6h+FboixRRH75z6wbz3vcDx13CxWsUiqM0w&#10;v1FbwwP0QMNL98qsORPhweCjHkTHsnd89LXnK/d3PDvQZiT4/B8F8V/7sertb1/+BgAA//8DAFBL&#10;AwQUAAYACAAAACEAarDvu98AAAAKAQAADwAAAGRycy9kb3ducmV2LnhtbEyPQU+DQBCF7yb+h82Y&#10;eLMLJGChLE1jYhoPHkQTPS7sFFB2lrDblvrrHU96nMyX975Xbhc7ihPOfnCkIF5FIJBaZwbqFLy9&#10;Pt6tQfigyejRESq4oIdtdX1V6sK4M73gqQ6d4BDyhVbQhzAVUvq2R6v9yk1I/Du42erA59xJM+sz&#10;h9tRJlGUSasH4oZeT/jQY/tVH62CT+ubfP2N8ftuf7HJc/0xPe2dUrc3y24DIuAS/mD41Wd1qNip&#10;cUcyXowKsiSNGVWQ3/MmBrIs5S0Nk3mcgqxK+X9C9QMAAP//AwBQSwECLQAUAAYACAAAACEAtoM4&#10;kv4AAADhAQAAEwAAAAAAAAAAAAAAAAAAAAAAW0NvbnRlbnRfVHlwZXNdLnhtbFBLAQItABQABgAI&#10;AAAAIQA4/SH/1gAAAJQBAAALAAAAAAAAAAAAAAAAAC8BAABfcmVscy8ucmVsc1BLAQItABQABgAI&#10;AAAAIQB/lSDKGAIAADUEAAAOAAAAAAAAAAAAAAAAAC4CAABkcnMvZTJvRG9jLnhtbFBLAQItABQA&#10;BgAIAAAAIQBqsO+73wAAAAoBAAAPAAAAAAAAAAAAAAAAAHIEAABkcnMvZG93bnJldi54bWxQSwUG&#10;AAAAAAQABADzAAAAfgUAAAAA&#10;" filled="f" stroked="f" strokeweight=".5pt">
                      <v:textbox>
                        <w:txbxContent>
                          <w:p w14:paraId="031BFA23" w14:textId="77777777" w:rsidR="00157D3F" w:rsidRPr="00EF32A1" w:rsidRDefault="00B60735" w:rsidP="00157D3F">
                            <w:pPr>
                              <w:rPr>
                                <w:color w:val="FFFFFF" w:themeColor="background1"/>
                              </w:rPr>
                            </w:pPr>
                            <w:r>
                              <w:rPr>
                                <w:color w:val="FFFFFF" w:themeColor="background1"/>
                              </w:rPr>
                              <w:t>x</w:t>
                            </w:r>
                            <w:r w:rsidRPr="00EF32A1">
                              <w:rPr>
                                <w:color w:val="FFFFFF" w:themeColor="background1"/>
                              </w:rPr>
                              <w:t>x mg</w:t>
                            </w:r>
                          </w:p>
                        </w:txbxContent>
                      </v:textbox>
                    </v:shape>
                  </w:pict>
                </mc:Fallback>
              </mc:AlternateContent>
            </w:r>
            <w:r w:rsidRPr="003714E3">
              <w:rPr>
                <w:noProof/>
                <w:sz w:val="20"/>
                <w:lang w:val="en-US"/>
              </w:rPr>
              <mc:AlternateContent>
                <mc:Choice Requires="wps">
                  <w:drawing>
                    <wp:anchor distT="0" distB="0" distL="114300" distR="114300" simplePos="0" relativeHeight="252461056" behindDoc="0" locked="0" layoutInCell="1" allowOverlap="1" wp14:anchorId="6F443E57" wp14:editId="28188BC3">
                      <wp:simplePos x="0" y="0"/>
                      <wp:positionH relativeFrom="column">
                        <wp:posOffset>971550</wp:posOffset>
                      </wp:positionH>
                      <wp:positionV relativeFrom="paragraph">
                        <wp:posOffset>1135063</wp:posOffset>
                      </wp:positionV>
                      <wp:extent cx="913814" cy="736270"/>
                      <wp:effectExtent l="0" t="0" r="0" b="0"/>
                      <wp:wrapNone/>
                      <wp:docPr id="101" name="Text Box 101"/>
                      <wp:cNvGraphicFramePr/>
                      <a:graphic xmlns:a="http://schemas.openxmlformats.org/drawingml/2006/main">
                        <a:graphicData uri="http://schemas.microsoft.com/office/word/2010/wordprocessingShape">
                          <wps:wsp>
                            <wps:cNvSpPr txBox="1"/>
                            <wps:spPr>
                              <a:xfrm rot="16200000">
                                <a:off x="0" y="0"/>
                                <a:ext cx="913814" cy="736270"/>
                              </a:xfrm>
                              <a:prstGeom prst="rect">
                                <a:avLst/>
                              </a:prstGeom>
                              <a:noFill/>
                              <a:ln w="6350">
                                <a:noFill/>
                              </a:ln>
                            </wps:spPr>
                            <wps:txbx>
                              <w:txbxContent>
                                <w:p w14:paraId="7CD9878A" w14:textId="77777777" w:rsidR="00D67C1E" w:rsidRDefault="00B60735" w:rsidP="00D67C1E">
                                  <w:pPr>
                                    <w:spacing w:line="240" w:lineRule="auto"/>
                                    <w:rPr>
                                      <w:b/>
                                      <w:vertAlign w:val="superscript"/>
                                    </w:rPr>
                                  </w:pPr>
                                  <w:r>
                                    <w:rPr>
                                      <w:b/>
                                    </w:rPr>
                                    <w:t>Xolair</w:t>
                                  </w:r>
                                  <w:r w:rsidRPr="00EF32A1">
                                    <w:rPr>
                                      <w:b/>
                                      <w:vertAlign w:val="superscript"/>
                                    </w:rPr>
                                    <w:t>®</w:t>
                                  </w:r>
                                </w:p>
                                <w:p w14:paraId="4031A6C1" w14:textId="77777777" w:rsidR="00D67C1E" w:rsidRPr="00EF32A1" w:rsidRDefault="00B60735" w:rsidP="00D67C1E">
                                  <w:pPr>
                                    <w:spacing w:line="240" w:lineRule="auto"/>
                                    <w:rPr>
                                      <w:sz w:val="12"/>
                                      <w:szCs w:val="12"/>
                                    </w:rPr>
                                  </w:pPr>
                                  <w:r w:rsidRPr="003714E3">
                                    <w:rPr>
                                      <w:sz w:val="12"/>
                                      <w:szCs w:val="12"/>
                                    </w:rPr>
                                    <w:t>omalizumab</w:t>
                                  </w:r>
                                </w:p>
                                <w:p w14:paraId="4BD70A10" w14:textId="77777777" w:rsidR="00D67C1E" w:rsidRDefault="00B60735" w:rsidP="00D67C1E">
                                  <w:pPr>
                                    <w:spacing w:line="240" w:lineRule="auto"/>
                                    <w:rPr>
                                      <w:sz w:val="16"/>
                                      <w:szCs w:val="16"/>
                                    </w:rPr>
                                  </w:pPr>
                                  <w:r>
                                    <w:rPr>
                                      <w:sz w:val="16"/>
                                      <w:szCs w:val="16"/>
                                    </w:rPr>
                                    <w:t>i</w:t>
                                  </w:r>
                                  <w:r w:rsidRPr="00EF32A1">
                                    <w:rPr>
                                      <w:sz w:val="12"/>
                                      <w:szCs w:val="12"/>
                                    </w:rPr>
                                    <w:t>nje</w:t>
                                  </w:r>
                                  <w:r>
                                    <w:rPr>
                                      <w:sz w:val="12"/>
                                      <w:szCs w:val="12"/>
                                    </w:rPr>
                                    <w:t>k</w:t>
                                  </w:r>
                                  <w:r w:rsidRPr="00EF32A1">
                                    <w:rPr>
                                      <w:sz w:val="12"/>
                                      <w:szCs w:val="12"/>
                                    </w:rPr>
                                    <w:t>tion</w:t>
                                  </w:r>
                                </w:p>
                                <w:p w14:paraId="13A9DA63" w14:textId="77777777" w:rsidR="00157D3F" w:rsidRPr="00EF32A1" w:rsidRDefault="00157D3F" w:rsidP="00157D3F">
                                  <w:pPr>
                                    <w:rPr>
                                      <w:b/>
                                      <w:sz w:val="12"/>
                                      <w:szCs w:val="12"/>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anchor>
                  </w:drawing>
                </mc:Choice>
                <mc:Fallback>
                  <w:pict>
                    <v:shape w14:anchorId="6F443E57" id="_x0000_s1433" type="#_x0000_t202" style="position:absolute;left:0;text-align:left;margin-left:76.5pt;margin-top:89.4pt;width:71.95pt;height:57.95pt;rotation:-90;z-index:25246105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LyHAIAADUEAAAOAAAAZHJzL2Uyb0RvYy54bWysU99v2jAQfp+0/8Hy+wgBCm1EqFgrpkmo&#10;rUSnPhvHJpEcn2cbEvbX7+wkFHV7mpYH6853+e7H93l539aKnIR1FeicpqMxJUJzKCp9yOmP182X&#10;W0qcZ7pgCrTI6Vk4er/6/GnZmExMoARVCEsQRLusMTktvTdZkjheipq5ERihMSjB1syjaw9JYVmD&#10;6LVKJuPxPGnAFsYCF87h7WMXpKuIL6Xg/llKJzxROcXefDxtPPfhTFZLlh0sM2XF+zbYP3RRs0pj&#10;0QvUI/OMHG31B1RdcQsOpB9xqBOQsuIizoDTpOMP0+xKZkScBZfjzGVN7v/B8qfTzrxY4tuv0CKB&#10;YSGNcZnDyzBPK21NLODe0jnuG784JjZOMB03er5sUbSecLy8S6e36YwSjqHFdD5ZxC0nHVbANNb5&#10;bwJqEoycWiQpgrLT1nmsj6lDSkjXsKmUikQpTZqczqc3XReXCP6hNP743nmwfLtvSVXkdDaeDnPt&#10;oTjjuHEi7N4Zvqmwiy1z/oVZpB4vUc7+GQ+pAKtBb1FSgv31t/uQj4xglJIGpZRT9/PIrKBEfdfI&#10;1V06mwXtRWd2s5igY68j++uIPtYPgGpNY3fRDPleDaa0UL+h6tehKoaY5lg7p34wH3wncHw1XKzX&#10;MQnVZpjf6p3hAXqg4bV9Y9b0RHhk8AkG0bHsAx9dbr/lbo+9g9qMrPXvKIj/2o9Z76999RsAAP//&#10;AwBQSwMEFAAGAAgAAAAhALYzro7hAAAACwEAAA8AAABkcnMvZG93bnJldi54bWxMj0FPwkAQhe8m&#10;/ofNmHiTLdVAqd0SQkKIBw5WEzhuu2Nb7c423QUKv97hpLd5mZf33pctR9uJEw6+daRgOolAIFXO&#10;tFQr+PzYPCUgfNBkdOcIFVzQwzK/v8t0atyZ3vFUhFpwCPlUK2hC6FMpfdWg1X7ieiT+fbnB6sBy&#10;qKUZ9JnDbSfjKJpJq1vihkb3uG6w+imOVsG39eUiueJ0v9pebLwrDv3b1in1+DCuXkEEHMOfGW7z&#10;eTrkvKl0RzJedKxnc2YJt+OFGdgRJ/ECRKngOUrmIPNM/mfIfwEAAP//AwBQSwECLQAUAAYACAAA&#10;ACEAtoM4kv4AAADhAQAAEwAAAAAAAAAAAAAAAAAAAAAAW0NvbnRlbnRfVHlwZXNdLnhtbFBLAQIt&#10;ABQABgAIAAAAIQA4/SH/1gAAAJQBAAALAAAAAAAAAAAAAAAAAC8BAABfcmVscy8ucmVsc1BLAQIt&#10;ABQABgAIAAAAIQAMYyLyHAIAADUEAAAOAAAAAAAAAAAAAAAAAC4CAABkcnMvZTJvRG9jLnhtbFBL&#10;AQItABQABgAIAAAAIQC2M66O4QAAAAsBAAAPAAAAAAAAAAAAAAAAAHYEAABkcnMvZG93bnJldi54&#10;bWxQSwUGAAAAAAQABADzAAAAhAUAAAAA&#10;" filled="f" stroked="f" strokeweight=".5pt">
                      <v:textbox>
                        <w:txbxContent>
                          <w:p w14:paraId="7CD9878A" w14:textId="77777777" w:rsidR="00D67C1E" w:rsidRDefault="00B60735" w:rsidP="00D67C1E">
                            <w:pPr>
                              <w:spacing w:line="240" w:lineRule="auto"/>
                              <w:rPr>
                                <w:b/>
                                <w:vertAlign w:val="superscript"/>
                              </w:rPr>
                            </w:pPr>
                            <w:r>
                              <w:rPr>
                                <w:b/>
                              </w:rPr>
                              <w:t>Xolair</w:t>
                            </w:r>
                            <w:r w:rsidRPr="00EF32A1">
                              <w:rPr>
                                <w:b/>
                                <w:vertAlign w:val="superscript"/>
                              </w:rPr>
                              <w:t>®</w:t>
                            </w:r>
                          </w:p>
                          <w:p w14:paraId="4031A6C1" w14:textId="77777777" w:rsidR="00D67C1E" w:rsidRPr="00EF32A1" w:rsidRDefault="00B60735" w:rsidP="00D67C1E">
                            <w:pPr>
                              <w:spacing w:line="240" w:lineRule="auto"/>
                              <w:rPr>
                                <w:sz w:val="12"/>
                                <w:szCs w:val="12"/>
                              </w:rPr>
                            </w:pPr>
                            <w:r w:rsidRPr="003714E3">
                              <w:rPr>
                                <w:sz w:val="12"/>
                                <w:szCs w:val="12"/>
                              </w:rPr>
                              <w:t>omalizumab</w:t>
                            </w:r>
                          </w:p>
                          <w:p w14:paraId="4BD70A10" w14:textId="77777777" w:rsidR="00D67C1E" w:rsidRDefault="00B60735" w:rsidP="00D67C1E">
                            <w:pPr>
                              <w:spacing w:line="240" w:lineRule="auto"/>
                              <w:rPr>
                                <w:sz w:val="16"/>
                                <w:szCs w:val="16"/>
                              </w:rPr>
                            </w:pPr>
                            <w:r>
                              <w:rPr>
                                <w:sz w:val="16"/>
                                <w:szCs w:val="16"/>
                              </w:rPr>
                              <w:t>i</w:t>
                            </w:r>
                            <w:r w:rsidRPr="00EF32A1">
                              <w:rPr>
                                <w:sz w:val="12"/>
                                <w:szCs w:val="12"/>
                              </w:rPr>
                              <w:t>nje</w:t>
                            </w:r>
                            <w:r>
                              <w:rPr>
                                <w:sz w:val="12"/>
                                <w:szCs w:val="12"/>
                              </w:rPr>
                              <w:t>k</w:t>
                            </w:r>
                            <w:r w:rsidRPr="00EF32A1">
                              <w:rPr>
                                <w:sz w:val="12"/>
                                <w:szCs w:val="12"/>
                              </w:rPr>
                              <w:t>tion</w:t>
                            </w:r>
                          </w:p>
                          <w:p w14:paraId="13A9DA63" w14:textId="77777777" w:rsidR="00157D3F" w:rsidRPr="00EF32A1" w:rsidRDefault="00157D3F" w:rsidP="00157D3F">
                            <w:pPr>
                              <w:rPr>
                                <w:b/>
                                <w:sz w:val="12"/>
                                <w:szCs w:val="12"/>
                              </w:rPr>
                            </w:pPr>
                          </w:p>
                        </w:txbxContent>
                      </v:textbox>
                    </v:shape>
                  </w:pict>
                </mc:Fallback>
              </mc:AlternateContent>
            </w:r>
            <w:r w:rsidRPr="003714E3">
              <w:rPr>
                <w:noProof/>
                <w:sz w:val="20"/>
                <w:lang w:val="en-US"/>
              </w:rPr>
              <mc:AlternateContent>
                <mc:Choice Requires="wps">
                  <w:drawing>
                    <wp:anchor distT="0" distB="0" distL="114300" distR="114300" simplePos="0" relativeHeight="252463104" behindDoc="0" locked="0" layoutInCell="1" allowOverlap="1" wp14:anchorId="50B690EE" wp14:editId="06E2D32E">
                      <wp:simplePos x="0" y="0"/>
                      <wp:positionH relativeFrom="column">
                        <wp:posOffset>886779</wp:posOffset>
                      </wp:positionH>
                      <wp:positionV relativeFrom="paragraph">
                        <wp:posOffset>752157</wp:posOffset>
                      </wp:positionV>
                      <wp:extent cx="604652" cy="369125"/>
                      <wp:effectExtent l="3492" t="0" r="0" b="0"/>
                      <wp:wrapNone/>
                      <wp:docPr id="102" name="Text Box 102"/>
                      <wp:cNvGraphicFramePr/>
                      <a:graphic xmlns:a="http://schemas.openxmlformats.org/drawingml/2006/main">
                        <a:graphicData uri="http://schemas.microsoft.com/office/word/2010/wordprocessingShape">
                          <wps:wsp>
                            <wps:cNvSpPr txBox="1"/>
                            <wps:spPr>
                              <a:xfrm rot="16200000">
                                <a:off x="0" y="0"/>
                                <a:ext cx="604652" cy="369125"/>
                              </a:xfrm>
                              <a:prstGeom prst="rect">
                                <a:avLst/>
                              </a:prstGeom>
                              <a:noFill/>
                              <a:ln w="6350">
                                <a:noFill/>
                              </a:ln>
                            </wps:spPr>
                            <wps:txbx>
                              <w:txbxContent>
                                <w:p w14:paraId="0183B833" w14:textId="77777777" w:rsidR="00157D3F" w:rsidRPr="00EF32A1" w:rsidRDefault="00B60735" w:rsidP="00157D3F">
                                  <w:pPr>
                                    <w:rPr>
                                      <w:color w:val="FFFFFF" w:themeColor="background1"/>
                                    </w:rPr>
                                  </w:pPr>
                                  <w:r w:rsidRPr="00EF32A1">
                                    <w:rPr>
                                      <w:color w:val="FFFFFF" w:themeColor="background1"/>
                                    </w:rPr>
                                    <w:t>xx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50B690EE" id="_x0000_s1434" type="#_x0000_t202" style="position:absolute;left:0;text-align:left;margin-left:69.85pt;margin-top:59.2pt;width:47.6pt;height:29.05pt;rotation:-90;z-index:2524631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XTIOGQIAADUEAAAOAAAAZHJzL2Uyb0RvYy54bWysU1tr2zAUfh/sPwi9L77UyVYTp2QtGYPQ&#10;FtLRZ0WWY4Oso0lK7OzX70i209DtacwP4tz4zuX7vLzrW0lOwtgGVEGTWUyJUBzKRh0K+uNl8+kL&#10;JdYxVTIJShT0LCy9W338sOx0LlKoQZbCEARRNu90QWvndB5FlteiZXYGWihMVmBa5tA1h6g0rEP0&#10;VkZpHC+iDkypDXBhLUYfhiRdBfyqEtw9VZUVjsiC4mwuvCa8e/9GqyXLD4bpuuHjGOwfpmhZo7Dp&#10;BeqBOUaOpvkDqm24AQuVm3FoI6iqhouwA26TxO+22dVMi7ALHsfqy5ns/4Plj6edfjbE9V+hRwL9&#10;QTptc4tBv09fmZYYwLslC7w3fmFNHJxgOV70fLmi6B3hGFzE2WKeUsIxdbO4TdK5B40GLI+pjXXf&#10;BLTEGwU1SFIAZaetdUPpVOLLFWwaKQNRUpEOG9zMhykuGQSXCnu8Te4t1+970pQFzeJs2msP5RnX&#10;DRvh9FbzTYNTbJl1z8wg9RhEObsnfCoJ2A1Gi5IazK+/xX09MoJZSjqUUkHtzyMzghL5XSFXt0mW&#10;ee0FJ5t/TtEx15n9dUYd23tAtSZhumD6eicnszLQvqLq174rppji2LugbjLv3SBw/Gu4WK9DEapN&#10;M7dVO8099ETDS//KjB6JcMjgI0yiY/k7Poba8crDHUcHtRkIHv8jL/5rP1S9/e2r3wAAAP//AwBQ&#10;SwMEFAAGAAgAAAAhAEh1uRHfAAAACgEAAA8AAABkcnMvZG93bnJldi54bWxMj0FLxDAQhe+C/yGM&#10;4M1NW9mlqU2XRZDFgweroMe0GdtqMylNdrfrr3c86fHxPt58U24XN4ojzmHwpCFdJSCQWm8H6jS8&#10;vjzc5CBCNGTN6Ak1nDHAtrq8KE1h/Yme8VjHTvAIhcJo6GOcCilD26MzYeUnJO4+/OxM5Dh30s7m&#10;xONulFmSbKQzA/GF3kx432P7VR+chk8XGpV/Y/q2259d9lS/T497r/X11bK7AxFxiX8w/OqzOlTs&#10;1PgD2SBGzus8Y1SDUgoEA1m6uQXRcKPWKciqlP9fqH4AAAD//wMAUEsBAi0AFAAGAAgAAAAhALaD&#10;OJL+AAAA4QEAABMAAAAAAAAAAAAAAAAAAAAAAFtDb250ZW50X1R5cGVzXS54bWxQSwECLQAUAAYA&#10;CAAAACEAOP0h/9YAAACUAQAACwAAAAAAAAAAAAAAAAAvAQAAX3JlbHMvLnJlbHNQSwECLQAUAAYA&#10;CAAAACEAUl0yDhkCAAA1BAAADgAAAAAAAAAAAAAAAAAuAgAAZHJzL2Uyb0RvYy54bWxQSwECLQAU&#10;AAYACAAAACEASHW5Ed8AAAAKAQAADwAAAAAAAAAAAAAAAABzBAAAZHJzL2Rvd25yZXYueG1sUEsF&#10;BgAAAAAEAAQA8wAAAH8FAAAAAA==&#10;" filled="f" stroked="f" strokeweight=".5pt">
                      <v:textbox>
                        <w:txbxContent>
                          <w:p w14:paraId="0183B833" w14:textId="77777777" w:rsidR="00157D3F" w:rsidRPr="00EF32A1" w:rsidRDefault="00B60735" w:rsidP="00157D3F">
                            <w:pPr>
                              <w:rPr>
                                <w:color w:val="FFFFFF" w:themeColor="background1"/>
                              </w:rPr>
                            </w:pPr>
                            <w:r w:rsidRPr="00EF32A1">
                              <w:rPr>
                                <w:color w:val="FFFFFF" w:themeColor="background1"/>
                              </w:rPr>
                              <w:t>xx mg</w:t>
                            </w:r>
                          </w:p>
                        </w:txbxContent>
                      </v:textbox>
                    </v:shape>
                  </w:pict>
                </mc:Fallback>
              </mc:AlternateContent>
            </w:r>
            <w:r w:rsidRPr="003714E3">
              <w:rPr>
                <w:noProof/>
                <w:sz w:val="20"/>
                <w:lang w:val="en-US"/>
              </w:rPr>
              <w:drawing>
                <wp:inline distT="0" distB="0" distL="0" distR="0" wp14:anchorId="46CC4196" wp14:editId="24FCE1F9">
                  <wp:extent cx="4284492" cy="4202256"/>
                  <wp:effectExtent l="0" t="0" r="1905" b="8255"/>
                  <wp:docPr id="307815821" name="Picture 3078158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21" name=""/>
                          <pic:cNvPicPr/>
                        </pic:nvPicPr>
                        <pic:blipFill>
                          <a:blip r:embed="rId52"/>
                          <a:stretch>
                            <a:fillRect/>
                          </a:stretch>
                        </pic:blipFill>
                        <pic:spPr>
                          <a:xfrm>
                            <a:off x="0" y="0"/>
                            <a:ext cx="4298611" cy="4216104"/>
                          </a:xfrm>
                          <a:prstGeom prst="rect">
                            <a:avLst/>
                          </a:prstGeom>
                        </pic:spPr>
                      </pic:pic>
                    </a:graphicData>
                  </a:graphic>
                </wp:inline>
              </w:drawing>
            </w:r>
          </w:p>
        </w:tc>
      </w:tr>
    </w:tbl>
    <w:p w14:paraId="6F22B4F2" w14:textId="77777777" w:rsidR="00157D3F" w:rsidRPr="00051474" w:rsidRDefault="00157D3F" w:rsidP="00157D3F">
      <w:pPr>
        <w:widowControl w:val="0"/>
        <w:tabs>
          <w:tab w:val="clear" w:pos="567"/>
        </w:tabs>
        <w:spacing w:line="240" w:lineRule="auto"/>
        <w:rPr>
          <w:rFonts w:eastAsia="MS Mincho"/>
          <w:bCs/>
          <w:lang w:val="en-US" w:eastAsia="zh-CN"/>
        </w:rPr>
      </w:pPr>
    </w:p>
    <w:p w14:paraId="21849E61" w14:textId="77777777" w:rsidR="00157D3F" w:rsidRPr="002D7D65" w:rsidRDefault="00B60735" w:rsidP="00157D3F">
      <w:pPr>
        <w:keepNext/>
        <w:keepLines/>
        <w:tabs>
          <w:tab w:val="clear" w:pos="567"/>
        </w:tabs>
        <w:spacing w:line="240" w:lineRule="auto"/>
        <w:rPr>
          <w:rFonts w:eastAsia="MS Mincho"/>
          <w:b/>
          <w:lang w:val="sv-SE" w:eastAsia="zh-CN"/>
        </w:rPr>
      </w:pPr>
      <w:r w:rsidRPr="002D7D65">
        <w:rPr>
          <w:rFonts w:eastAsia="MS Mincho"/>
          <w:b/>
          <w:lang w:val="sv-SE" w:eastAsia="zh-CN"/>
        </w:rPr>
        <w:t>Viktig information du behöver känna till innan du injicerar Xolair</w:t>
      </w:r>
    </w:p>
    <w:p w14:paraId="77BCA974" w14:textId="77777777" w:rsidR="00157D3F" w:rsidRPr="0012024C" w:rsidRDefault="00157D3F" w:rsidP="00157D3F">
      <w:pPr>
        <w:keepNext/>
        <w:keepLines/>
        <w:tabs>
          <w:tab w:val="clear" w:pos="567"/>
        </w:tabs>
        <w:spacing w:line="240" w:lineRule="auto"/>
        <w:rPr>
          <w:rFonts w:eastAsia="MS Mincho"/>
          <w:bCs/>
          <w:lang w:val="sv-SE" w:eastAsia="zh-CN"/>
        </w:rPr>
      </w:pPr>
    </w:p>
    <w:p w14:paraId="1BBDCC84" w14:textId="61B6844C" w:rsidR="00157D3F" w:rsidRPr="0012024C" w:rsidRDefault="00B60735" w:rsidP="00157D3F">
      <w:pPr>
        <w:numPr>
          <w:ilvl w:val="0"/>
          <w:numId w:val="62"/>
        </w:numPr>
        <w:tabs>
          <w:tab w:val="clear" w:pos="567"/>
        </w:tabs>
        <w:spacing w:line="240" w:lineRule="auto"/>
        <w:ind w:left="540" w:hanging="540"/>
        <w:contextualSpacing/>
        <w:rPr>
          <w:rFonts w:eastAsiaTheme="minorHAnsi"/>
          <w:lang w:val="sv-SE"/>
        </w:rPr>
      </w:pPr>
      <w:r w:rsidRPr="0012024C">
        <w:rPr>
          <w:rFonts w:eastAsiaTheme="minorHAnsi"/>
          <w:lang w:val="sv-SE"/>
        </w:rPr>
        <w:t xml:space="preserve">Xolair </w:t>
      </w:r>
      <w:r w:rsidRPr="00BD0054">
        <w:rPr>
          <w:rFonts w:eastAsiaTheme="minorHAnsi"/>
          <w:lang w:val="sv-SE"/>
        </w:rPr>
        <w:t>är endast avsett för subkutan injektion (injicera direkt i fettlagret under huden).</w:t>
      </w:r>
      <w:r w:rsidRPr="0012024C">
        <w:rPr>
          <w:rFonts w:eastAsiaTheme="minorHAnsi"/>
          <w:bCs/>
          <w:lang w:val="sv-SE"/>
        </w:rPr>
        <w:t>Använd</w:t>
      </w:r>
      <w:r w:rsidRPr="0012024C">
        <w:rPr>
          <w:rFonts w:eastAsiaTheme="minorHAnsi"/>
          <w:b/>
          <w:lang w:val="sv-SE"/>
        </w:rPr>
        <w:t xml:space="preserve"> </w:t>
      </w:r>
      <w:r w:rsidRPr="00BD0054">
        <w:rPr>
          <w:rFonts w:eastAsiaTheme="minorHAnsi"/>
          <w:b/>
          <w:lang w:val="sv-SE"/>
        </w:rPr>
        <w:t xml:space="preserve">inte </w:t>
      </w:r>
      <w:r w:rsidR="003E648B" w:rsidRPr="00561D6E">
        <w:rPr>
          <w:rFonts w:eastAsiaTheme="minorHAnsi"/>
          <w:bCs/>
          <w:lang w:val="sv-SE"/>
        </w:rPr>
        <w:t>injektions</w:t>
      </w:r>
      <w:r w:rsidRPr="00BD0054">
        <w:rPr>
          <w:rFonts w:eastAsiaTheme="minorHAnsi"/>
          <w:bCs/>
          <w:lang w:val="sv-SE"/>
        </w:rPr>
        <w:t>pennan om förseglingen på ytterkartongen eller plasttråget är bruten.</w:t>
      </w:r>
    </w:p>
    <w:p w14:paraId="5B5BA3B7" w14:textId="346C93DD" w:rsidR="00157D3F" w:rsidRPr="0012024C" w:rsidRDefault="00B60735" w:rsidP="00157D3F">
      <w:pPr>
        <w:numPr>
          <w:ilvl w:val="0"/>
          <w:numId w:val="62"/>
        </w:numPr>
        <w:tabs>
          <w:tab w:val="clear" w:pos="567"/>
        </w:tabs>
        <w:spacing w:line="240" w:lineRule="auto"/>
        <w:ind w:left="540" w:hanging="540"/>
        <w:contextualSpacing/>
        <w:rPr>
          <w:rFonts w:eastAsiaTheme="minorHAnsi"/>
          <w:lang w:val="sv-SE"/>
        </w:rPr>
      </w:pPr>
      <w:r w:rsidRPr="0012024C">
        <w:rPr>
          <w:rFonts w:eastAsiaTheme="minorHAnsi"/>
          <w:bCs/>
          <w:lang w:val="sv-SE"/>
        </w:rPr>
        <w:t xml:space="preserve">Använd </w:t>
      </w:r>
      <w:r w:rsidRPr="0012024C">
        <w:rPr>
          <w:rFonts w:eastAsiaTheme="minorHAnsi"/>
          <w:b/>
          <w:lang w:val="sv-SE"/>
        </w:rPr>
        <w:t>inte</w:t>
      </w:r>
      <w:r w:rsidRPr="0012024C">
        <w:rPr>
          <w:rFonts w:eastAsiaTheme="minorHAnsi"/>
          <w:bCs/>
          <w:lang w:val="sv-SE"/>
        </w:rPr>
        <w:t xml:space="preserve"> </w:t>
      </w:r>
      <w:r w:rsidR="003E648B" w:rsidRPr="00FD04A9">
        <w:rPr>
          <w:rFonts w:eastAsiaTheme="minorHAnsi"/>
          <w:bCs/>
          <w:lang w:val="sv-SE"/>
        </w:rPr>
        <w:t>injektions</w:t>
      </w:r>
      <w:r w:rsidRPr="0012024C">
        <w:rPr>
          <w:rFonts w:eastAsiaTheme="minorHAnsi"/>
          <w:bCs/>
          <w:lang w:val="sv-SE"/>
        </w:rPr>
        <w:t xml:space="preserve">pennan om den har tappats efter att </w:t>
      </w:r>
      <w:r w:rsidRPr="00BD0054">
        <w:rPr>
          <w:rFonts w:eastAsiaTheme="minorHAnsi"/>
          <w:bCs/>
          <w:lang w:val="sv-SE"/>
        </w:rPr>
        <w:t>skyddslocket</w:t>
      </w:r>
      <w:r w:rsidRPr="0012024C">
        <w:rPr>
          <w:rFonts w:eastAsiaTheme="minorHAnsi"/>
          <w:bCs/>
          <w:lang w:val="sv-SE"/>
        </w:rPr>
        <w:t xml:space="preserve"> tagits bort.</w:t>
      </w:r>
    </w:p>
    <w:p w14:paraId="65A4936C" w14:textId="4889CC44" w:rsidR="00157D3F" w:rsidRPr="0012024C" w:rsidRDefault="00B60735" w:rsidP="00157D3F">
      <w:pPr>
        <w:numPr>
          <w:ilvl w:val="0"/>
          <w:numId w:val="62"/>
        </w:numPr>
        <w:tabs>
          <w:tab w:val="clear" w:pos="567"/>
        </w:tabs>
        <w:spacing w:line="240" w:lineRule="auto"/>
        <w:ind w:left="540" w:hanging="540"/>
        <w:contextualSpacing/>
        <w:rPr>
          <w:rFonts w:eastAsiaTheme="minorHAnsi"/>
          <w:lang w:val="sv-SE"/>
        </w:rPr>
      </w:pPr>
      <w:r w:rsidRPr="0012024C">
        <w:rPr>
          <w:rFonts w:eastAsiaTheme="minorHAnsi"/>
          <w:bCs/>
          <w:lang w:val="sv-SE"/>
        </w:rPr>
        <w:t>Använd</w:t>
      </w:r>
      <w:r w:rsidRPr="00BD0054">
        <w:rPr>
          <w:rFonts w:eastAsiaTheme="minorHAnsi"/>
          <w:b/>
          <w:lang w:val="sv-SE"/>
        </w:rPr>
        <w:t xml:space="preserve"> inte</w:t>
      </w:r>
      <w:r w:rsidRPr="00BD0054">
        <w:rPr>
          <w:rFonts w:eastAsiaTheme="minorHAnsi"/>
          <w:bCs/>
          <w:lang w:val="sv-SE"/>
        </w:rPr>
        <w:t xml:space="preserve"> om </w:t>
      </w:r>
      <w:r w:rsidR="003E648B" w:rsidRPr="00FD04A9">
        <w:rPr>
          <w:rFonts w:eastAsiaTheme="minorHAnsi"/>
          <w:bCs/>
          <w:lang w:val="sv-SE"/>
        </w:rPr>
        <w:t>injektions</w:t>
      </w:r>
      <w:r w:rsidRPr="00BD0054">
        <w:rPr>
          <w:rFonts w:eastAsiaTheme="minorHAnsi"/>
          <w:bCs/>
          <w:lang w:val="sv-SE"/>
        </w:rPr>
        <w:t xml:space="preserve">pennan har förvarats utanför kylskåpet i mer än sammanlagt 48 timmar. Kassera den (se Steg 12) och använd en ny </w:t>
      </w:r>
      <w:r w:rsidR="003E648B" w:rsidRPr="00FD04A9">
        <w:rPr>
          <w:rFonts w:eastAsiaTheme="minorHAnsi"/>
          <w:bCs/>
          <w:lang w:val="sv-SE"/>
        </w:rPr>
        <w:t>injektions</w:t>
      </w:r>
      <w:r w:rsidRPr="00BD0054">
        <w:rPr>
          <w:rFonts w:eastAsiaTheme="minorHAnsi"/>
          <w:bCs/>
          <w:lang w:val="sv-SE"/>
        </w:rPr>
        <w:t>penna till din injektion</w:t>
      </w:r>
      <w:r w:rsidRPr="0012024C">
        <w:rPr>
          <w:rFonts w:eastAsiaTheme="minorHAnsi"/>
          <w:lang w:val="sv-SE"/>
        </w:rPr>
        <w:t xml:space="preserve"> </w:t>
      </w:r>
      <w:r w:rsidRPr="0012024C">
        <w:rPr>
          <w:rFonts w:eastAsiaTheme="minorHAnsi"/>
          <w:bCs/>
          <w:lang w:val="sv-SE"/>
        </w:rPr>
        <w:t xml:space="preserve">Rör </w:t>
      </w:r>
      <w:r w:rsidRPr="0012024C">
        <w:rPr>
          <w:rFonts w:eastAsiaTheme="minorHAnsi"/>
          <w:b/>
          <w:lang w:val="sv-SE"/>
        </w:rPr>
        <w:t>inte</w:t>
      </w:r>
      <w:r w:rsidRPr="00BD0054">
        <w:rPr>
          <w:rFonts w:eastAsiaTheme="minorHAnsi"/>
          <w:bCs/>
          <w:lang w:val="sv-SE"/>
        </w:rPr>
        <w:t xml:space="preserve"> </w:t>
      </w:r>
      <w:r w:rsidRPr="0012024C">
        <w:rPr>
          <w:rFonts w:eastAsiaTheme="minorHAnsi"/>
          <w:bCs/>
          <w:lang w:val="sv-SE"/>
        </w:rPr>
        <w:t xml:space="preserve">eller tryck </w:t>
      </w:r>
      <w:r w:rsidRPr="0012024C">
        <w:rPr>
          <w:rFonts w:eastAsiaTheme="minorHAnsi"/>
          <w:b/>
          <w:lang w:val="sv-SE"/>
        </w:rPr>
        <w:t xml:space="preserve">inte </w:t>
      </w:r>
      <w:r w:rsidRPr="0012024C">
        <w:rPr>
          <w:rFonts w:eastAsiaTheme="minorHAnsi"/>
          <w:bCs/>
          <w:lang w:val="sv-SE"/>
        </w:rPr>
        <w:t xml:space="preserve">på nålskyddet eftersom du kan skada dig. </w:t>
      </w:r>
      <w:r w:rsidRPr="00BD0054">
        <w:rPr>
          <w:rFonts w:eastAsiaTheme="minorHAnsi"/>
          <w:bCs/>
          <w:lang w:val="sv-SE"/>
        </w:rPr>
        <w:t xml:space="preserve">Att vidröra eller trycka på </w:t>
      </w:r>
      <w:r w:rsidRPr="0012024C">
        <w:rPr>
          <w:rFonts w:eastAsiaTheme="minorHAnsi"/>
          <w:bCs/>
          <w:lang w:val="sv-SE"/>
        </w:rPr>
        <w:t>nålskyddet kan orsaka</w:t>
      </w:r>
      <w:r w:rsidRPr="00BD0054">
        <w:rPr>
          <w:rFonts w:eastAsiaTheme="minorHAnsi"/>
          <w:bCs/>
          <w:lang w:val="sv-SE"/>
        </w:rPr>
        <w:t xml:space="preserve"> nålsticksskada.</w:t>
      </w:r>
    </w:p>
    <w:p w14:paraId="75B87E4F" w14:textId="696E3A2C" w:rsidR="00157D3F" w:rsidRPr="0012024C" w:rsidRDefault="00B60735" w:rsidP="00157D3F">
      <w:pPr>
        <w:numPr>
          <w:ilvl w:val="0"/>
          <w:numId w:val="62"/>
        </w:numPr>
        <w:tabs>
          <w:tab w:val="clear" w:pos="567"/>
        </w:tabs>
        <w:spacing w:line="240" w:lineRule="auto"/>
        <w:ind w:left="540" w:hanging="540"/>
        <w:contextualSpacing/>
        <w:rPr>
          <w:rFonts w:eastAsiaTheme="minorHAnsi"/>
          <w:bCs/>
          <w:lang w:val="sv-SE"/>
        </w:rPr>
      </w:pPr>
      <w:r w:rsidRPr="0012024C">
        <w:rPr>
          <w:rFonts w:eastAsiaTheme="minorHAnsi"/>
          <w:bCs/>
          <w:lang w:val="sv-SE"/>
        </w:rPr>
        <w:t>Använd</w:t>
      </w:r>
      <w:r w:rsidRPr="0012024C">
        <w:rPr>
          <w:rFonts w:eastAsiaTheme="minorHAnsi"/>
          <w:b/>
          <w:lang w:val="sv-SE"/>
        </w:rPr>
        <w:t xml:space="preserve"> </w:t>
      </w:r>
      <w:r w:rsidRPr="00BD0054">
        <w:rPr>
          <w:rFonts w:eastAsiaTheme="minorHAnsi"/>
          <w:b/>
          <w:lang w:val="sv-SE"/>
        </w:rPr>
        <w:t xml:space="preserve">inte </w:t>
      </w:r>
      <w:r w:rsidRPr="00BD0054">
        <w:rPr>
          <w:rFonts w:eastAsiaTheme="minorHAnsi"/>
          <w:bCs/>
          <w:lang w:val="sv-SE"/>
        </w:rPr>
        <w:t>och ta</w:t>
      </w:r>
      <w:r w:rsidRPr="00BD0054">
        <w:rPr>
          <w:rFonts w:eastAsiaTheme="minorHAnsi"/>
          <w:b/>
          <w:lang w:val="sv-SE"/>
        </w:rPr>
        <w:t xml:space="preserve"> inte </w:t>
      </w:r>
      <w:r w:rsidRPr="00BD0054">
        <w:rPr>
          <w:rFonts w:eastAsiaTheme="minorHAnsi"/>
          <w:bCs/>
          <w:lang w:val="sv-SE"/>
        </w:rPr>
        <w:t xml:space="preserve">isär </w:t>
      </w:r>
      <w:r w:rsidR="003E648B" w:rsidRPr="00FD04A9">
        <w:rPr>
          <w:rFonts w:eastAsiaTheme="minorHAnsi"/>
          <w:bCs/>
          <w:lang w:val="sv-SE"/>
        </w:rPr>
        <w:t>injektions</w:t>
      </w:r>
      <w:r w:rsidRPr="00BD0054">
        <w:rPr>
          <w:rFonts w:eastAsiaTheme="minorHAnsi"/>
          <w:bCs/>
          <w:lang w:val="sv-SE"/>
        </w:rPr>
        <w:t>pennan.</w:t>
      </w:r>
    </w:p>
    <w:p w14:paraId="41D28201" w14:textId="77777777" w:rsidR="00157D3F" w:rsidRPr="0012024C" w:rsidRDefault="00B60735" w:rsidP="00157D3F">
      <w:pPr>
        <w:numPr>
          <w:ilvl w:val="0"/>
          <w:numId w:val="62"/>
        </w:numPr>
        <w:tabs>
          <w:tab w:val="clear" w:pos="567"/>
        </w:tabs>
        <w:spacing w:line="240" w:lineRule="auto"/>
        <w:ind w:left="540" w:hanging="540"/>
        <w:contextualSpacing/>
        <w:rPr>
          <w:rFonts w:eastAsiaTheme="minorHAnsi"/>
          <w:bCs/>
          <w:lang w:val="sv-SE"/>
        </w:rPr>
      </w:pPr>
      <w:r w:rsidRPr="0012024C">
        <w:rPr>
          <w:rFonts w:eastAsiaTheme="minorHAnsi"/>
          <w:bCs/>
          <w:lang w:val="sv-SE"/>
        </w:rPr>
        <w:t>Försök</w:t>
      </w:r>
      <w:r w:rsidRPr="0012024C">
        <w:rPr>
          <w:rFonts w:eastAsiaTheme="minorHAnsi"/>
          <w:b/>
          <w:lang w:val="sv-SE"/>
        </w:rPr>
        <w:t xml:space="preserve"> inte </w:t>
      </w:r>
      <w:r w:rsidRPr="0012024C">
        <w:rPr>
          <w:rFonts w:eastAsiaTheme="minorHAnsi"/>
          <w:bCs/>
          <w:lang w:val="sv-SE"/>
        </w:rPr>
        <w:t xml:space="preserve">sätta tillbaka </w:t>
      </w:r>
      <w:r>
        <w:rPr>
          <w:rFonts w:eastAsiaTheme="minorHAnsi"/>
          <w:bCs/>
          <w:lang w:val="sv-SE"/>
        </w:rPr>
        <w:t>skyddslocket</w:t>
      </w:r>
      <w:r w:rsidRPr="0012024C">
        <w:rPr>
          <w:rFonts w:eastAsiaTheme="minorHAnsi"/>
          <w:bCs/>
          <w:lang w:val="sv-SE"/>
        </w:rPr>
        <w:t xml:space="preserve"> när det har tagits av.</w:t>
      </w:r>
    </w:p>
    <w:p w14:paraId="43D22A05" w14:textId="77777777" w:rsidR="00157D3F" w:rsidRPr="0012024C" w:rsidRDefault="00157D3F" w:rsidP="00157D3F">
      <w:pPr>
        <w:tabs>
          <w:tab w:val="clear" w:pos="567"/>
        </w:tabs>
        <w:spacing w:line="240" w:lineRule="auto"/>
        <w:rPr>
          <w:rFonts w:eastAsiaTheme="minorHAnsi"/>
          <w:bCs/>
          <w:lang w:val="sv-SE"/>
        </w:rPr>
      </w:pPr>
    </w:p>
    <w:p w14:paraId="70A2CA7F" w14:textId="77777777" w:rsidR="00157D3F" w:rsidRDefault="00B60735" w:rsidP="00157D3F">
      <w:pPr>
        <w:keepNext/>
        <w:keepLines/>
        <w:tabs>
          <w:tab w:val="clear" w:pos="567"/>
        </w:tabs>
        <w:spacing w:line="240" w:lineRule="auto"/>
        <w:rPr>
          <w:rFonts w:eastAsia="MS Mincho"/>
          <w:b/>
          <w:lang w:val="en-US" w:eastAsia="zh-CN"/>
        </w:rPr>
      </w:pPr>
      <w:r>
        <w:rPr>
          <w:rFonts w:eastAsia="MS Mincho"/>
          <w:b/>
          <w:lang w:val="en-US" w:eastAsia="zh-CN"/>
        </w:rPr>
        <w:t>Förvaring av Xolair</w:t>
      </w:r>
    </w:p>
    <w:p w14:paraId="303F4B52" w14:textId="77777777" w:rsidR="00157D3F" w:rsidRPr="00051474" w:rsidRDefault="00157D3F" w:rsidP="00157D3F">
      <w:pPr>
        <w:keepNext/>
        <w:keepLines/>
        <w:tabs>
          <w:tab w:val="clear" w:pos="567"/>
        </w:tabs>
        <w:spacing w:line="240" w:lineRule="auto"/>
        <w:rPr>
          <w:rFonts w:eastAsia="MS Mincho"/>
          <w:bCs/>
          <w:lang w:eastAsia="zh-CN"/>
        </w:rPr>
      </w:pPr>
    </w:p>
    <w:p w14:paraId="073952E6" w14:textId="1C1BA971" w:rsidR="00157D3F" w:rsidRPr="0012024C" w:rsidRDefault="00B60735" w:rsidP="00157D3F">
      <w:pPr>
        <w:numPr>
          <w:ilvl w:val="0"/>
          <w:numId w:val="63"/>
        </w:numPr>
        <w:tabs>
          <w:tab w:val="clear" w:pos="567"/>
        </w:tabs>
        <w:spacing w:line="240" w:lineRule="auto"/>
        <w:ind w:left="540" w:hanging="540"/>
        <w:contextualSpacing/>
        <w:rPr>
          <w:rFonts w:eastAsiaTheme="minorHAnsi"/>
          <w:bCs/>
          <w:lang w:val="sv-SE"/>
        </w:rPr>
      </w:pPr>
      <w:r w:rsidRPr="00DC2BA7">
        <w:rPr>
          <w:color w:val="000000"/>
          <w:lang w:val="sv-SE"/>
        </w:rPr>
        <w:t>Förvaras i kylskåp (2</w:t>
      </w:r>
      <w:r w:rsidRPr="00DC2BA7">
        <w:rPr>
          <w:rFonts w:ascii="Symbol" w:hAnsi="Symbol"/>
          <w:color w:val="000000"/>
          <w:lang w:val="sv-SE"/>
        </w:rPr>
        <w:sym w:font="Symbol" w:char="F0B0"/>
      </w:r>
      <w:r w:rsidRPr="00DC2BA7">
        <w:rPr>
          <w:color w:val="000000"/>
          <w:lang w:val="sv-SE"/>
        </w:rPr>
        <w:t>C – 8</w:t>
      </w:r>
      <w:r w:rsidRPr="00DC2BA7">
        <w:rPr>
          <w:rFonts w:ascii="Symbol" w:hAnsi="Symbol"/>
          <w:color w:val="000000"/>
          <w:lang w:val="sv-SE"/>
        </w:rPr>
        <w:sym w:font="Symbol" w:char="F0B0"/>
      </w:r>
      <w:r w:rsidRPr="00DC2BA7">
        <w:rPr>
          <w:color w:val="000000"/>
          <w:lang w:val="sv-SE"/>
        </w:rPr>
        <w:t>C</w:t>
      </w:r>
      <w:r>
        <w:rPr>
          <w:color w:val="000000"/>
          <w:lang w:val="sv-SE"/>
        </w:rPr>
        <w:t>)</w:t>
      </w:r>
      <w:r w:rsidRPr="0012024C">
        <w:rPr>
          <w:rFonts w:eastAsiaTheme="minorHAnsi"/>
          <w:lang w:val="sv-SE"/>
        </w:rPr>
        <w:t xml:space="preserve">. </w:t>
      </w:r>
      <w:r w:rsidRPr="00547787">
        <w:rPr>
          <w:rFonts w:eastAsiaTheme="minorHAnsi"/>
          <w:lang w:val="sv-SE"/>
        </w:rPr>
        <w:t xml:space="preserve">Förpackningen med </w:t>
      </w:r>
      <w:r w:rsidR="003E648B" w:rsidRPr="00FD04A9">
        <w:rPr>
          <w:rFonts w:eastAsiaTheme="minorHAnsi"/>
          <w:bCs/>
          <w:lang w:val="sv-SE"/>
        </w:rPr>
        <w:t>injektions</w:t>
      </w:r>
      <w:r>
        <w:rPr>
          <w:rFonts w:eastAsiaTheme="minorHAnsi"/>
          <w:lang w:val="sv-SE"/>
        </w:rPr>
        <w:t>penna</w:t>
      </w:r>
      <w:r w:rsidRPr="00547787">
        <w:rPr>
          <w:rFonts w:eastAsiaTheme="minorHAnsi"/>
          <w:lang w:val="sv-SE"/>
        </w:rPr>
        <w:t xml:space="preserve"> kan förvaras</w:t>
      </w:r>
      <w:r w:rsidRPr="0012024C">
        <w:rPr>
          <w:rFonts w:eastAsiaTheme="minorHAnsi"/>
          <w:lang w:val="sv-SE"/>
        </w:rPr>
        <w:t xml:space="preserve"> under sammanlagt 48 timmar vid rumstemperatur </w:t>
      </w:r>
      <w:r w:rsidRPr="002D7D65">
        <w:rPr>
          <w:rFonts w:eastAsiaTheme="minorHAnsi"/>
          <w:lang w:val="sv-SE"/>
        </w:rPr>
        <w:t>(25°C</w:t>
      </w:r>
      <w:r>
        <w:rPr>
          <w:rFonts w:eastAsiaTheme="minorHAnsi"/>
          <w:lang w:val="sv-SE"/>
        </w:rPr>
        <w:t>) före användning.</w:t>
      </w:r>
    </w:p>
    <w:p w14:paraId="3D2DE752" w14:textId="77777777" w:rsidR="00157D3F" w:rsidRPr="008F689C" w:rsidRDefault="00B60735" w:rsidP="00157D3F">
      <w:pPr>
        <w:numPr>
          <w:ilvl w:val="0"/>
          <w:numId w:val="63"/>
        </w:numPr>
        <w:tabs>
          <w:tab w:val="clear" w:pos="567"/>
        </w:tabs>
        <w:spacing w:line="240" w:lineRule="auto"/>
        <w:ind w:left="540" w:hanging="540"/>
        <w:contextualSpacing/>
        <w:rPr>
          <w:rFonts w:eastAsiaTheme="minorHAnsi"/>
          <w:bCs/>
          <w:lang w:val="en-US"/>
        </w:rPr>
      </w:pPr>
      <w:r w:rsidRPr="009F3540">
        <w:rPr>
          <w:rFonts w:eastAsiaTheme="minorHAnsi"/>
          <w:lang w:val="en-US"/>
        </w:rPr>
        <w:lastRenderedPageBreak/>
        <w:t>Får</w:t>
      </w:r>
      <w:r w:rsidRPr="0012024C">
        <w:rPr>
          <w:rFonts w:eastAsiaTheme="minorHAnsi"/>
          <w:b/>
          <w:bCs/>
          <w:lang w:val="en-US"/>
        </w:rPr>
        <w:t xml:space="preserve"> ej</w:t>
      </w:r>
      <w:r>
        <w:rPr>
          <w:rFonts w:eastAsiaTheme="minorHAnsi"/>
          <w:lang w:val="en-US"/>
        </w:rPr>
        <w:t xml:space="preserve"> frysas.</w:t>
      </w:r>
    </w:p>
    <w:p w14:paraId="250FFD3F" w14:textId="44BA9249" w:rsidR="00157D3F" w:rsidRPr="0012024C" w:rsidRDefault="00B60735" w:rsidP="00157D3F">
      <w:pPr>
        <w:numPr>
          <w:ilvl w:val="0"/>
          <w:numId w:val="63"/>
        </w:numPr>
        <w:tabs>
          <w:tab w:val="clear" w:pos="567"/>
        </w:tabs>
        <w:spacing w:line="240" w:lineRule="auto"/>
        <w:ind w:left="540" w:hanging="540"/>
        <w:contextualSpacing/>
        <w:rPr>
          <w:rFonts w:eastAsiaTheme="minorHAnsi"/>
          <w:lang w:val="sv-SE"/>
        </w:rPr>
      </w:pPr>
      <w:r w:rsidRPr="0012024C">
        <w:rPr>
          <w:rFonts w:eastAsiaTheme="minorHAnsi"/>
          <w:lang w:val="sv-SE"/>
        </w:rPr>
        <w:t xml:space="preserve">Förvara den förfyllda </w:t>
      </w:r>
      <w:r w:rsidR="003E648B" w:rsidRPr="00FD04A9">
        <w:rPr>
          <w:rFonts w:eastAsiaTheme="minorHAnsi"/>
          <w:bCs/>
          <w:lang w:val="sv-SE"/>
        </w:rPr>
        <w:t>injektions</w:t>
      </w:r>
      <w:r>
        <w:rPr>
          <w:rFonts w:eastAsiaTheme="minorHAnsi"/>
          <w:lang w:val="sv-SE"/>
        </w:rPr>
        <w:t>pennan</w:t>
      </w:r>
      <w:r w:rsidRPr="0012024C">
        <w:rPr>
          <w:rFonts w:eastAsiaTheme="minorHAnsi"/>
          <w:lang w:val="sv-SE"/>
        </w:rPr>
        <w:t xml:space="preserve"> i originalförpackningen</w:t>
      </w:r>
      <w:r>
        <w:rPr>
          <w:rFonts w:eastAsiaTheme="minorHAnsi"/>
          <w:lang w:val="sv-SE"/>
        </w:rPr>
        <w:t xml:space="preserve"> i skydd mot ljus</w:t>
      </w:r>
      <w:r w:rsidRPr="0012024C">
        <w:rPr>
          <w:rFonts w:eastAsiaTheme="minorHAnsi"/>
          <w:lang w:val="sv-SE"/>
        </w:rPr>
        <w:t xml:space="preserve"> tills den ska användas.</w:t>
      </w:r>
    </w:p>
    <w:p w14:paraId="71732629" w14:textId="448ACE5D" w:rsidR="00157D3F" w:rsidRPr="00DC2BA7" w:rsidRDefault="00B60735" w:rsidP="00157D3F">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Förvara de</w:t>
      </w:r>
      <w:r>
        <w:rPr>
          <w:color w:val="000000"/>
          <w:sz w:val="22"/>
          <w:lang w:val="sv-SE"/>
        </w:rPr>
        <w:t xml:space="preserve">n förfyllda </w:t>
      </w:r>
      <w:r w:rsidR="003E648B" w:rsidRPr="002A60A6">
        <w:rPr>
          <w:rFonts w:eastAsiaTheme="minorHAnsi"/>
          <w:bCs/>
          <w:sz w:val="22"/>
          <w:lang w:val="sv-SE"/>
        </w:rPr>
        <w:t>injektions</w:t>
      </w:r>
      <w:r w:rsidRPr="002A60A6">
        <w:rPr>
          <w:color w:val="000000"/>
          <w:sz w:val="22"/>
          <w:lang w:val="sv-SE"/>
        </w:rPr>
        <w:t>pennan</w:t>
      </w:r>
      <w:r w:rsidRPr="00DC2BA7">
        <w:rPr>
          <w:color w:val="000000"/>
          <w:sz w:val="22"/>
          <w:lang w:val="sv-SE"/>
        </w:rPr>
        <w:t xml:space="preserve"> utom syn- och räckhåll för barn.</w:t>
      </w:r>
    </w:p>
    <w:p w14:paraId="698BEFA6" w14:textId="77777777" w:rsidR="00157D3F" w:rsidRPr="0012024C" w:rsidRDefault="00157D3F" w:rsidP="00157D3F">
      <w:pPr>
        <w:tabs>
          <w:tab w:val="clear" w:pos="567"/>
        </w:tabs>
        <w:spacing w:line="240" w:lineRule="auto"/>
        <w:rPr>
          <w:rFonts w:eastAsiaTheme="minorHAnsi"/>
          <w:lang w:val="sv-SE"/>
        </w:rPr>
      </w:pPr>
    </w:p>
    <w:p w14:paraId="38759DC7" w14:textId="77777777" w:rsidR="00157D3F" w:rsidRPr="0012024C" w:rsidRDefault="00B60735" w:rsidP="00157D3F">
      <w:pPr>
        <w:keepNext/>
        <w:keepLines/>
        <w:tabs>
          <w:tab w:val="clear" w:pos="567"/>
        </w:tabs>
        <w:spacing w:line="240" w:lineRule="auto"/>
        <w:rPr>
          <w:rFonts w:eastAsia="MS Mincho"/>
          <w:b/>
          <w:lang w:val="sv-SE" w:eastAsia="zh-CN"/>
        </w:rPr>
      </w:pPr>
      <w:r w:rsidRPr="0012024C">
        <w:rPr>
          <w:rFonts w:eastAsia="MS Mincho"/>
          <w:b/>
          <w:lang w:val="sv-SE" w:eastAsia="zh-CN"/>
        </w:rPr>
        <w:t>DOSERINGSTABELL</w:t>
      </w:r>
    </w:p>
    <w:p w14:paraId="1332B968" w14:textId="77777777" w:rsidR="00157D3F" w:rsidRPr="0012024C" w:rsidRDefault="00157D3F" w:rsidP="00157D3F">
      <w:pPr>
        <w:keepNext/>
        <w:keepLines/>
        <w:tabs>
          <w:tab w:val="clear" w:pos="567"/>
        </w:tabs>
        <w:spacing w:line="240" w:lineRule="auto"/>
        <w:rPr>
          <w:rFonts w:eastAsia="MS Mincho"/>
          <w:bCs/>
          <w:lang w:val="sv-SE" w:eastAsia="zh-CN"/>
        </w:rPr>
      </w:pPr>
    </w:p>
    <w:p w14:paraId="1BFF83A8" w14:textId="1786EC30" w:rsidR="00157D3F" w:rsidRDefault="00B60735" w:rsidP="00157D3F">
      <w:pPr>
        <w:tabs>
          <w:tab w:val="clear" w:pos="567"/>
        </w:tabs>
        <w:spacing w:line="240" w:lineRule="auto"/>
        <w:rPr>
          <w:rFonts w:eastAsiaTheme="minorHAnsi"/>
          <w:lang w:val="sv-SE"/>
        </w:rPr>
      </w:pPr>
      <w:r w:rsidRPr="0012024C">
        <w:rPr>
          <w:rFonts w:eastAsiaTheme="minorHAnsi"/>
          <w:lang w:val="sv-SE"/>
        </w:rPr>
        <w:t xml:space="preserve">Xolair </w:t>
      </w:r>
      <w:r w:rsidR="003E648B" w:rsidRPr="00FD04A9">
        <w:rPr>
          <w:rFonts w:eastAsiaTheme="minorHAnsi"/>
          <w:bCs/>
          <w:lang w:val="sv-SE"/>
        </w:rPr>
        <w:t>injektions</w:t>
      </w:r>
      <w:r>
        <w:rPr>
          <w:rFonts w:eastAsiaTheme="minorHAnsi"/>
          <w:lang w:val="sv-SE"/>
        </w:rPr>
        <w:t>pennor</w:t>
      </w:r>
      <w:r w:rsidRPr="0012024C">
        <w:rPr>
          <w:rFonts w:eastAsiaTheme="minorHAnsi"/>
          <w:lang w:val="sv-SE"/>
        </w:rPr>
        <w:t xml:space="preserve"> finns tillgänglig</w:t>
      </w:r>
      <w:r>
        <w:rPr>
          <w:rFonts w:eastAsiaTheme="minorHAnsi"/>
          <w:lang w:val="sv-SE"/>
        </w:rPr>
        <w:t>a</w:t>
      </w:r>
      <w:r w:rsidRPr="0012024C">
        <w:rPr>
          <w:rFonts w:eastAsiaTheme="minorHAnsi"/>
          <w:lang w:val="sv-SE"/>
        </w:rPr>
        <w:t xml:space="preserve"> i </w:t>
      </w:r>
      <w:r>
        <w:rPr>
          <w:rFonts w:eastAsiaTheme="minorHAnsi"/>
          <w:lang w:val="sv-SE"/>
        </w:rPr>
        <w:t xml:space="preserve">3 styrkor (en </w:t>
      </w:r>
      <w:r w:rsidR="003E648B" w:rsidRPr="00FD04A9">
        <w:rPr>
          <w:rFonts w:eastAsiaTheme="minorHAnsi"/>
          <w:bCs/>
          <w:lang w:val="sv-SE"/>
        </w:rPr>
        <w:t>injektions</w:t>
      </w:r>
      <w:r>
        <w:rPr>
          <w:rFonts w:eastAsiaTheme="minorHAnsi"/>
          <w:lang w:val="sv-SE"/>
        </w:rPr>
        <w:t>penna per förpackning). Dessa instruktioner ska användas för alla 3 styrkor.</w:t>
      </w:r>
    </w:p>
    <w:p w14:paraId="346A7257" w14:textId="10BA482C" w:rsidR="00157D3F" w:rsidRPr="0012024C" w:rsidRDefault="00B60735" w:rsidP="00157D3F">
      <w:pPr>
        <w:tabs>
          <w:tab w:val="clear" w:pos="567"/>
        </w:tabs>
        <w:spacing w:line="240" w:lineRule="auto"/>
        <w:rPr>
          <w:rFonts w:eastAsiaTheme="minorHAnsi"/>
          <w:lang w:val="sv-SE"/>
        </w:rPr>
      </w:pPr>
      <w:r>
        <w:rPr>
          <w:rFonts w:eastAsiaTheme="minorHAnsi"/>
          <w:lang w:val="sv-SE"/>
        </w:rPr>
        <w:t xml:space="preserve">Beroende på vilken dos din läkare har ordinerat kan du behöva välja en eller flera </w:t>
      </w:r>
      <w:r w:rsidR="003E648B" w:rsidRPr="00FD04A9">
        <w:rPr>
          <w:rFonts w:eastAsiaTheme="minorHAnsi"/>
          <w:bCs/>
          <w:lang w:val="sv-SE"/>
        </w:rPr>
        <w:t>injektions</w:t>
      </w:r>
      <w:r>
        <w:rPr>
          <w:rFonts w:eastAsiaTheme="minorHAnsi"/>
          <w:lang w:val="sv-SE"/>
        </w:rPr>
        <w:t xml:space="preserve">pennor och injicera innehållet i samtliga för att få fullständig dos. Doseringstabellen nedan visar vilken kombination av </w:t>
      </w:r>
      <w:r w:rsidR="003E648B" w:rsidRPr="00FD04A9">
        <w:rPr>
          <w:rFonts w:eastAsiaTheme="minorHAnsi"/>
          <w:bCs/>
          <w:lang w:val="sv-SE"/>
        </w:rPr>
        <w:t>injektions</w:t>
      </w:r>
      <w:r>
        <w:rPr>
          <w:rFonts w:eastAsiaTheme="minorHAnsi"/>
          <w:lang w:val="sv-SE"/>
        </w:rPr>
        <w:t>pennor som behövs för att få fullständig dos.</w:t>
      </w:r>
    </w:p>
    <w:p w14:paraId="72B130D2" w14:textId="77777777" w:rsidR="00157D3F" w:rsidRPr="0012024C" w:rsidRDefault="00157D3F" w:rsidP="00157D3F">
      <w:pPr>
        <w:tabs>
          <w:tab w:val="clear" w:pos="567"/>
        </w:tabs>
        <w:spacing w:line="240" w:lineRule="auto"/>
        <w:rPr>
          <w:rFonts w:eastAsiaTheme="minorHAnsi"/>
          <w:lang w:val="sv-SE"/>
        </w:rPr>
      </w:pPr>
    </w:p>
    <w:tbl>
      <w:tblPr>
        <w:tblStyle w:val="TableGrid5"/>
        <w:tblW w:w="0" w:type="auto"/>
        <w:tblLook w:val="04A0" w:firstRow="1" w:lastRow="0" w:firstColumn="1" w:lastColumn="0" w:noHBand="0" w:noVBand="1"/>
      </w:tblPr>
      <w:tblGrid>
        <w:gridCol w:w="9061"/>
      </w:tblGrid>
      <w:tr w:rsidR="00211724" w14:paraId="3E338326" w14:textId="77777777" w:rsidTr="0012024C">
        <w:tc>
          <w:tcPr>
            <w:tcW w:w="9350" w:type="dxa"/>
          </w:tcPr>
          <w:p w14:paraId="12AAD17E" w14:textId="77777777" w:rsidR="00157D3F" w:rsidRPr="003714E3" w:rsidRDefault="00B60735" w:rsidP="0012024C">
            <w:pPr>
              <w:tabs>
                <w:tab w:val="clear" w:pos="567"/>
              </w:tabs>
              <w:spacing w:line="240" w:lineRule="auto"/>
              <w:jc w:val="center"/>
              <w:rPr>
                <w:b/>
                <w:sz w:val="24"/>
                <w:szCs w:val="24"/>
                <w:lang w:val="en-US"/>
              </w:rPr>
            </w:pPr>
            <w:r w:rsidRPr="003714E3">
              <w:rPr>
                <w:noProof/>
                <w:sz w:val="20"/>
                <w:lang w:val="en-US"/>
              </w:rPr>
              <w:lastRenderedPageBreak/>
              <mc:AlternateContent>
                <mc:Choice Requires="wps">
                  <w:drawing>
                    <wp:anchor distT="0" distB="0" distL="114300" distR="114300" simplePos="0" relativeHeight="252524544" behindDoc="0" locked="0" layoutInCell="1" allowOverlap="1" wp14:anchorId="1475D611" wp14:editId="07A1FE08">
                      <wp:simplePos x="0" y="0"/>
                      <wp:positionH relativeFrom="column">
                        <wp:posOffset>944245</wp:posOffset>
                      </wp:positionH>
                      <wp:positionV relativeFrom="paragraph">
                        <wp:posOffset>4942205</wp:posOffset>
                      </wp:positionV>
                      <wp:extent cx="2152650" cy="292100"/>
                      <wp:effectExtent l="0" t="0" r="0" b="0"/>
                      <wp:wrapNone/>
                      <wp:docPr id="119" name="Text Box 119"/>
                      <wp:cNvGraphicFramePr/>
                      <a:graphic xmlns:a="http://schemas.openxmlformats.org/drawingml/2006/main">
                        <a:graphicData uri="http://schemas.microsoft.com/office/word/2010/wordprocessingShape">
                          <wps:wsp>
                            <wps:cNvSpPr txBox="1"/>
                            <wps:spPr>
                              <a:xfrm>
                                <a:off x="0" y="0"/>
                                <a:ext cx="2152650" cy="292100"/>
                              </a:xfrm>
                              <a:prstGeom prst="rect">
                                <a:avLst/>
                              </a:prstGeom>
                              <a:solidFill>
                                <a:sysClr val="window" lastClr="FFFFFF"/>
                              </a:solidFill>
                              <a:ln w="6350">
                                <a:noFill/>
                              </a:ln>
                            </wps:spPr>
                            <wps:txbx>
                              <w:txbxContent>
                                <w:p w14:paraId="4BA7FE13" w14:textId="77777777" w:rsidR="00D67C1E" w:rsidRDefault="00B60735" w:rsidP="00D67C1E">
                                  <w:pPr>
                                    <w:jc w:val="center"/>
                                  </w:pPr>
                                  <w:r>
                                    <w:t>1 blå + 1 lila</w:t>
                                  </w:r>
                                </w:p>
                                <w:p w14:paraId="06CAEFB7"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1475D611" id="Text Box 119" o:spid="_x0000_s1435" type="#_x0000_t202" style="position:absolute;left:0;text-align:left;margin-left:74.35pt;margin-top:389.15pt;width:169.5pt;height:23pt;z-index:25252454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NxWMwIAAGAEAAAOAAAAZHJzL2Uyb0RvYy54bWysVE1v2zAMvQ/YfxB0X514SbYGcYosRYYB&#10;QVsgHXpWZDkxIIuapMbOfv2elM91Ow3zQSZFmh/vkZ7cdY1mO+V8Tabg/ZseZ8pIKmuzKfj358WH&#10;z5z5IEwpNBlV8L3y/G76/t2ktWOV05Z0qRxDEOPHrS34NgQ7zjIvt6oR/oasMjBW5BoRoLpNVjrR&#10;Inqjs7zXG2UtudI6ksp73N4fjHya4leVkuGxqrwKTBcctYV0unSu45lNJ2K8ccJua3ksQ/xDFY2o&#10;DZKeQ92LINirq/8I1dTSkacq3EhqMqqqWqrUA7rp9950s9oKq1IvAMfbM0z+/4WVD7uVfXIsdF+o&#10;A4ERkNb6scdl7KerXBPfqJTBDgj3Z9hUF5jEZd4f5qMhTBK2/Dbv9xKu2eVr63z4qqhhUSi4Ay0J&#10;LbFb+oCMcD25xGSedF0uaq2Tsvdz7dhOgEEQX1LLmRY+4LLgi/TEohHit8+0YW3BRx9RV4xiKMY7&#10;+GkD90uTUQrdumN1WfBBb3iCYE3lHsg4OgyNt3JRo/wlcj8JhylBx5j88Iij0oRsdJQ425L7+bf7&#10;6A/yYOWsxdQV3P94FU6hpW8GtN72B4M4pkkZDD/lUNy1ZX1tMa/NnABLHztmZRKjf9AnsXLUvGBB&#10;ZjErTMJI5C54OInzcNgFLJhUs1lywmBaEZZmZWUMHdGL5Dx3L8LZI4MB3D/QaT7F+A2RB98jygcc&#10;jwrGOHF1XLm4J9d68rr8GKa/AAAA//8DAFBLAwQUAAYACAAAACEAwlI+UeEAAAALAQAADwAAAGRy&#10;cy9kb3ducmV2LnhtbEyPQUvDQBCF74L/YRnBm93YFhNiNkVE0YKhNhW8bpMxiWZnw+62if31jic9&#10;vjcfb97LVpPpxRGd7ywpuJ5FIJAqW3fUKHjbPV4lIHzQVOveEir4Rg+r/Pws02ltR9risQyN4BDy&#10;qVbQhjCkUvqqRaP9zA5IfPuwzujA0jWydnrkcNPLeRTdSKM74g+tHvC+xeqrPBgF72P55Dbr9efr&#10;8FycNqeyeMGHQqnLi+nuFkTAKfzB8Fufq0POnfb2QLUXPetlEjOqII6TBQgm2GBnryCZLxcg80z+&#10;35D/AAAA//8DAFBLAQItABQABgAIAAAAIQC2gziS/gAAAOEBAAATAAAAAAAAAAAAAAAAAAAAAABb&#10;Q29udGVudF9UeXBlc10ueG1sUEsBAi0AFAAGAAgAAAAhADj9If/WAAAAlAEAAAsAAAAAAAAAAAAA&#10;AAAALwEAAF9yZWxzLy5yZWxzUEsBAi0AFAAGAAgAAAAhAK8o3FYzAgAAYAQAAA4AAAAAAAAAAAAA&#10;AAAALgIAAGRycy9lMm9Eb2MueG1sUEsBAi0AFAAGAAgAAAAhAMJSPlHhAAAACwEAAA8AAAAAAAAA&#10;AAAAAAAAjQQAAGRycy9kb3ducmV2LnhtbFBLBQYAAAAABAAEAPMAAACbBQAAAAA=&#10;" fillcolor="window" stroked="f" strokeweight=".5pt">
                      <v:textbox>
                        <w:txbxContent>
                          <w:p w14:paraId="4BA7FE13" w14:textId="77777777" w:rsidR="00D67C1E" w:rsidRDefault="00B60735" w:rsidP="00D67C1E">
                            <w:pPr>
                              <w:jc w:val="center"/>
                            </w:pPr>
                            <w:r>
                              <w:t>1 blå + 1 lila</w:t>
                            </w:r>
                          </w:p>
                          <w:p w14:paraId="06CAEFB7" w14:textId="77777777" w:rsidR="00157D3F" w:rsidRDefault="00157D3F" w:rsidP="00157D3F">
                            <w:pPr>
                              <w:jc w:val="center"/>
                            </w:pPr>
                          </w:p>
                        </w:txbxContent>
                      </v:textbox>
                    </v:shape>
                  </w:pict>
                </mc:Fallback>
              </mc:AlternateContent>
            </w:r>
            <w:r w:rsidRPr="003714E3">
              <w:rPr>
                <w:noProof/>
                <w:sz w:val="20"/>
                <w:lang w:val="en-US"/>
              </w:rPr>
              <mc:AlternateContent>
                <mc:Choice Requires="wps">
                  <w:drawing>
                    <wp:anchor distT="0" distB="0" distL="114300" distR="114300" simplePos="0" relativeHeight="252477440" behindDoc="0" locked="0" layoutInCell="1" allowOverlap="1" wp14:anchorId="6C9B20B1" wp14:editId="16421173">
                      <wp:simplePos x="0" y="0"/>
                      <wp:positionH relativeFrom="column">
                        <wp:posOffset>2037715</wp:posOffset>
                      </wp:positionH>
                      <wp:positionV relativeFrom="paragraph">
                        <wp:posOffset>1035685</wp:posOffset>
                      </wp:positionV>
                      <wp:extent cx="977900" cy="457200"/>
                      <wp:effectExtent l="0" t="0" r="0" b="0"/>
                      <wp:wrapNone/>
                      <wp:docPr id="104" name="Text Box 104"/>
                      <wp:cNvGraphicFramePr/>
                      <a:graphic xmlns:a="http://schemas.openxmlformats.org/drawingml/2006/main">
                        <a:graphicData uri="http://schemas.microsoft.com/office/word/2010/wordprocessingShape">
                          <wps:wsp>
                            <wps:cNvSpPr txBox="1"/>
                            <wps:spPr>
                              <a:xfrm>
                                <a:off x="0" y="0"/>
                                <a:ext cx="977900" cy="457200"/>
                              </a:xfrm>
                              <a:prstGeom prst="rect">
                                <a:avLst/>
                              </a:prstGeom>
                              <a:noFill/>
                              <a:ln w="6350">
                                <a:noFill/>
                              </a:ln>
                            </wps:spPr>
                            <wps:txbx>
                              <w:txbxContent>
                                <w:p w14:paraId="60C9FBD2" w14:textId="77777777" w:rsidR="00D67C1E" w:rsidRDefault="00B60735" w:rsidP="00D67C1E">
                                  <w:r>
                                    <w:t>Lila nålskydd</w:t>
                                  </w:r>
                                </w:p>
                                <w:p w14:paraId="3FCE9BF4" w14:textId="77777777" w:rsidR="00157D3F" w:rsidRDefault="00157D3F" w:rsidP="00157D3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6C9B20B1" id="_x0000_s1436" type="#_x0000_t202" style="position:absolute;left:0;text-align:left;margin-left:160.45pt;margin-top:81.55pt;width:77pt;height:36pt;z-index:25247744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KFkMEgIAACYEAAAOAAAAZHJzL2Uyb0RvYy54bWysU8tu2zAQvBfoPxC815JTx6kFy4GbwEUB&#10;IwngFDnTFGUJoLjskrbkfn2XlPxA2lPRC7nkLvcxM5zfd41mB4WuBpPz8SjlTBkJRW12Of/xuvr0&#10;hTPnhSmEBqNyflSO3y8+fpi3NlM3UIEuFDJKYlzW2pxX3tssSZysVCPcCKwy5CwBG+HpiLukQNFS&#10;9kYnN2k6TVrAwiJI5RzdPvZOvoj5y1JJ/1yWTnmmc069+bhiXLdhTRZzke1Q2KqWQxviH7poRG2o&#10;6DnVo/CC7bH+I1VTSwQHpR9JaBIoy1qqOANNM07fTbOphFVxFgLH2TNM7v+llU+HjX1B5ruv0BGB&#10;AZDWuszRZZinK7EJO3XKyE8QHs+wqc4zSZezu7tZSh5JrsntHdESsiSXxxad/6agYcHIORIrESxx&#10;WDvfh55CQi0Dq1rryIw2rM359PNtGh+cPZRcG6pxaTVYvtt2rC6oi3R6GmQLxZHmQ+ipd1auaupi&#10;LZx/EUhcU+OkX/9MS6mBqsFgcVYB/vrbfYgnCsjLWUvaybn7uReoONPfDZEzG08mQWzxEBHhDK89&#10;22uP2TcPQPIc00+xMpr0GL0+mSVC80YyX4aq5BJGUu2c+5P54HtF0zeRarmMQSQvK/zabKwMqQOu&#10;AePX7k2gHYjwxOATnFQmsnd89LEDyj2Ow4HEGAkePk5Q+/U5Rl2+9+I3AAAA//8DAFBLAwQUAAYA&#10;CAAAACEAEY7ZB+IAAAALAQAADwAAAGRycy9kb3ducmV2LnhtbEyPTU/DMAyG70j8h8hI3Fj6sY1R&#10;mk5TpQkJwWFjF25uk7UVjVOabCv8eswJjvb76PXjfD3ZXpzN6DtHCuJZBMJQ7XRHjYLD2/ZuBcIH&#10;JI29I6Pgy3hYF9dXOWbaXWhnzvvQCC4hn6GCNoQhk9LXrbHoZ24wxNnRjRYDj2Mj9YgXLre9TKJo&#10;KS12xBdaHEzZmvpjf7IKnsvtK+6qxK6++/Lp5bgZPg/vC6Vub6bNI4hgpvAHw68+q0PBTpU7kfai&#10;V5Am0QOjHCzTGAQT8/s5byoFSbqIQRa5/P9D8QMAAP//AwBQSwECLQAUAAYACAAAACEAtoM4kv4A&#10;AADhAQAAEwAAAAAAAAAAAAAAAAAAAAAAW0NvbnRlbnRfVHlwZXNdLnhtbFBLAQItABQABgAIAAAA&#10;IQA4/SH/1gAAAJQBAAALAAAAAAAAAAAAAAAAAC8BAABfcmVscy8ucmVsc1BLAQItABQABgAIAAAA&#10;IQDvKFkMEgIAACYEAAAOAAAAAAAAAAAAAAAAAC4CAABkcnMvZTJvRG9jLnhtbFBLAQItABQABgAI&#10;AAAAIQARjtkH4gAAAAsBAAAPAAAAAAAAAAAAAAAAAGwEAABkcnMvZG93bnJldi54bWxQSwUGAAAA&#10;AAQABADzAAAAewUAAAAA&#10;" filled="f" stroked="f" strokeweight=".5pt">
                      <v:textbox>
                        <w:txbxContent>
                          <w:p w14:paraId="60C9FBD2" w14:textId="77777777" w:rsidR="00D67C1E" w:rsidRDefault="00B60735" w:rsidP="00D67C1E">
                            <w:r>
                              <w:t>Lila nålskydd</w:t>
                            </w:r>
                          </w:p>
                          <w:p w14:paraId="3FCE9BF4" w14:textId="77777777" w:rsidR="00157D3F" w:rsidRDefault="00157D3F" w:rsidP="00157D3F"/>
                        </w:txbxContent>
                      </v:textbox>
                    </v:shape>
                  </w:pict>
                </mc:Fallback>
              </mc:AlternateContent>
            </w:r>
            <w:r w:rsidRPr="003714E3">
              <w:rPr>
                <w:noProof/>
                <w:sz w:val="20"/>
                <w:lang w:val="en-US"/>
              </w:rPr>
              <mc:AlternateContent>
                <mc:Choice Requires="wps">
                  <w:drawing>
                    <wp:anchor distT="0" distB="0" distL="114300" distR="114300" simplePos="0" relativeHeight="252522496" behindDoc="0" locked="0" layoutInCell="1" allowOverlap="1" wp14:anchorId="7FA43906" wp14:editId="5A2C899F">
                      <wp:simplePos x="0" y="0"/>
                      <wp:positionH relativeFrom="column">
                        <wp:posOffset>1493223</wp:posOffset>
                      </wp:positionH>
                      <wp:positionV relativeFrom="paragraph">
                        <wp:posOffset>4545827</wp:posOffset>
                      </wp:positionV>
                      <wp:extent cx="1073150" cy="289367"/>
                      <wp:effectExtent l="0" t="0" r="0" b="0"/>
                      <wp:wrapNone/>
                      <wp:docPr id="105" name="Text Box 105"/>
                      <wp:cNvGraphicFramePr/>
                      <a:graphic xmlns:a="http://schemas.openxmlformats.org/drawingml/2006/main">
                        <a:graphicData uri="http://schemas.microsoft.com/office/word/2010/wordprocessingShape">
                          <wps:wsp>
                            <wps:cNvSpPr txBox="1"/>
                            <wps:spPr>
                              <a:xfrm>
                                <a:off x="0" y="0"/>
                                <a:ext cx="1073150" cy="289367"/>
                              </a:xfrm>
                              <a:prstGeom prst="rect">
                                <a:avLst/>
                              </a:prstGeom>
                              <a:solidFill>
                                <a:sysClr val="window" lastClr="FFFFFF"/>
                              </a:solidFill>
                              <a:ln w="6350">
                                <a:noFill/>
                              </a:ln>
                            </wps:spPr>
                            <wps:txbx>
                              <w:txbxContent>
                                <w:p w14:paraId="0102B1EA" w14:textId="77777777" w:rsidR="00D67C1E" w:rsidRDefault="00B60735" w:rsidP="00D67C1E">
                                  <w:pPr>
                                    <w:jc w:val="center"/>
                                  </w:pPr>
                                  <w:r>
                                    <w:t>1 lila</w:t>
                                  </w:r>
                                </w:p>
                                <w:p w14:paraId="5F700F9C"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7FA43906" id="_x0000_s1437" type="#_x0000_t202" style="position:absolute;left:0;text-align:left;margin-left:117.6pt;margin-top:357.95pt;width:84.5pt;height:22.8pt;z-index:25252249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uXaIMwIAAGAEAAAOAAAAZHJzL2Uyb0RvYy54bWysVEtv2zAMvg/YfxB0X+w8mrZGnCJLkWFA&#10;0BZIh54VWY4FyKImKbGzXz9Kdh7tdhqWg0KKFB/fR3r20NaKHIR1EnROh4OUEqE5FFLvcvrjdfXl&#10;jhLnmS6YAi1yehSOPsw/f5o1JhMjqEAVwhIMol3WmJxW3pssSRyvRM3cAIzQaCzB1syjandJYVmD&#10;0WuVjNJ0mjRgC2OBC+fw9rEz0nmMX5aC++eydMITlVOszcfTxnMbzmQ+Y9nOMlNJ3pfB/qGKmkmN&#10;Sc+hHplnZG/lH6FqyS04KP2AQ51AWUouYg/YzTD90M2mYkbEXhAcZ84wuf8Xlj8dNubFEt9+hRYJ&#10;DIA0xmUOL0M/bWnr8I+VErQjhMczbKL1hIdH6e14eIMmjrbR3f14ehvCJJfXxjr/TUBNgpBTi7RE&#10;tNhh7XznenIJyRwoWaykUlE5uqWy5MCQQSS+gIYSxZzHy5yu4q/P9u6Z0qTJ6XSMdYUoGkK8LpXS&#10;WNylySD5dtsSWeR0ksbaw90WiiMiY6EbGmf4SmL5a8z9wixOCXaMk++f8SgVYDboJUoqsL/+dh/8&#10;kTy0UtLg1OXU/dwzK7Cl7xppvR9OJmFMozK5uR2hYq8t22uL3tdLQFiGuGOGRzH4e3USSwv1Gy7I&#10;ImRFE9Mcc+fUn8Sl73YBF4yLxSI64WAa5td6Y3gIHdAL5Ly2b8yankGP3D/BaT5Z9oHIzrdHucOx&#10;V3CM42T0Kxf25FqPXpcPw/w3AAAA//8DAFBLAwQUAAYACAAAACEAXNzq4+MAAAALAQAADwAAAGRy&#10;cy9kb3ducmV2LnhtbEyPwU7DMAyG70i8Q2QkbixtWTcoTSeEQDCJaqMgcc0a0xaapEqytezpMSc4&#10;+ven35/z1aR7dkDnO2sExLMIGJraqs40At5eHy6ugPkgjZK9NSjgGz2sitOTXGbKjuYFD1VoGJUY&#10;n0kBbQhDxrmvW9TSz+yAhnYf1mkZaHQNV06OVK57nkTRgmvZGbrQygHvWqy/qr0W8D5Wj26zXn9u&#10;h6fyuDlW5TPel0Kcn023N8ACTuEPhl99UoeCnHZ2b5RnvYDkMk0IFbCM02tgRMyjOSU7ShZxCrzI&#10;+f8fih8AAAD//wMAUEsBAi0AFAAGAAgAAAAhALaDOJL+AAAA4QEAABMAAAAAAAAAAAAAAAAAAAAA&#10;AFtDb250ZW50X1R5cGVzXS54bWxQSwECLQAUAAYACAAAACEAOP0h/9YAAACUAQAACwAAAAAAAAAA&#10;AAAAAAAvAQAAX3JlbHMvLnJlbHNQSwECLQAUAAYACAAAACEAurl2iDMCAABgBAAADgAAAAAAAAAA&#10;AAAAAAAuAgAAZHJzL2Uyb0RvYy54bWxQSwECLQAUAAYACAAAACEAXNzq4+MAAAALAQAADwAAAAAA&#10;AAAAAAAAAACNBAAAZHJzL2Rvd25yZXYueG1sUEsFBgAAAAAEAAQA8wAAAJ0FAAAAAA==&#10;" fillcolor="window" stroked="f" strokeweight=".5pt">
                      <v:textbox>
                        <w:txbxContent>
                          <w:p w14:paraId="0102B1EA" w14:textId="77777777" w:rsidR="00D67C1E" w:rsidRDefault="00B60735" w:rsidP="00D67C1E">
                            <w:pPr>
                              <w:jc w:val="center"/>
                            </w:pPr>
                            <w:r>
                              <w:t>1 lila</w:t>
                            </w:r>
                          </w:p>
                          <w:p w14:paraId="5F700F9C" w14:textId="77777777" w:rsidR="00157D3F" w:rsidRDefault="00157D3F" w:rsidP="00157D3F">
                            <w:pPr>
                              <w:jc w:val="center"/>
                            </w:pPr>
                          </w:p>
                        </w:txbxContent>
                      </v:textbox>
                    </v:shape>
                  </w:pict>
                </mc:Fallback>
              </mc:AlternateContent>
            </w:r>
            <w:r w:rsidRPr="003714E3">
              <w:rPr>
                <w:noProof/>
                <w:sz w:val="20"/>
                <w:lang w:val="en-US"/>
              </w:rPr>
              <mc:AlternateContent>
                <mc:Choice Requires="wps">
                  <w:drawing>
                    <wp:anchor distT="0" distB="0" distL="114300" distR="114300" simplePos="0" relativeHeight="252491776" behindDoc="0" locked="0" layoutInCell="1" allowOverlap="1" wp14:anchorId="79A88F12" wp14:editId="52859E79">
                      <wp:simplePos x="0" y="0"/>
                      <wp:positionH relativeFrom="column">
                        <wp:posOffset>5001540</wp:posOffset>
                      </wp:positionH>
                      <wp:positionV relativeFrom="paragraph">
                        <wp:posOffset>1254178</wp:posOffset>
                      </wp:positionV>
                      <wp:extent cx="469900" cy="275156"/>
                      <wp:effectExtent l="78422" t="0" r="8573" b="0"/>
                      <wp:wrapNone/>
                      <wp:docPr id="106" name="Text Box 106"/>
                      <wp:cNvGraphicFramePr/>
                      <a:graphic xmlns:a="http://schemas.openxmlformats.org/drawingml/2006/main">
                        <a:graphicData uri="http://schemas.microsoft.com/office/word/2010/wordprocessingShape">
                          <wps:wsp>
                            <wps:cNvSpPr txBox="1"/>
                            <wps:spPr>
                              <a:xfrm rot="18863568">
                                <a:off x="0" y="0"/>
                                <a:ext cx="469900" cy="275156"/>
                              </a:xfrm>
                              <a:prstGeom prst="rect">
                                <a:avLst/>
                              </a:prstGeom>
                              <a:noFill/>
                              <a:ln w="6350">
                                <a:noFill/>
                              </a:ln>
                            </wps:spPr>
                            <wps:txbx>
                              <w:txbxContent>
                                <w:p w14:paraId="297E6A2B" w14:textId="77777777" w:rsidR="00157D3F" w:rsidRPr="006F7E99" w:rsidRDefault="00B60735" w:rsidP="00157D3F">
                                  <w:pPr>
                                    <w:rPr>
                                      <w:color w:val="FFFFFF" w:themeColor="background1"/>
                                      <w:sz w:val="12"/>
                                      <w:szCs w:val="12"/>
                                    </w:rPr>
                                  </w:pPr>
                                  <w:r>
                                    <w:rPr>
                                      <w:color w:val="FFFFFF" w:themeColor="background1"/>
                                      <w:sz w:val="12"/>
                                      <w:szCs w:val="12"/>
                                    </w:rPr>
                                    <w:t>300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79A88F12" id="_x0000_s1438" type="#_x0000_t202" style="position:absolute;left:0;text-align:left;margin-left:393.8pt;margin-top:98.75pt;width:37pt;height:21.65pt;rotation:-2988913fd;z-index:252491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ss5WGwIAADUEAAAOAAAAZHJzL2Uyb0RvYy54bWysU99v2jAQfp/U/8Hye0nCgEJEqFgrpkmo&#10;rUSrPhvHIZEcn2cbEvbX7+wkFHV7mvZi3a989919l+V9W0tyEsZWoDKajGJKhOKQV+qQ0bfXze2c&#10;EuuYypkEJTJ6Fpber26+LBudijGUIHNhCIIomzY6o6VzOo0iy0tRMzsCLRQmCzA1c+iaQ5Qb1iB6&#10;LaNxHM+iBkyuDXBhLUYfuyRdBfyiENw9F4UVjsiMIjcXXhPevX+j1ZKlB8N0WfGeBvsHFjWrFDa9&#10;QD0yx8jRVH9A1RU3YKFwIw51BEVRcRFmwGmS+NM0u5JpEWbB5Vh9WZP9f7D86bTTL4a49hu0KKBf&#10;SKNtajHo52kLUxMDuLdkPp99nc7mYUwkTrAcN3q+bFG0jnAMTmaLRYwZjqnx3TSZzjxo1GF5TG2s&#10;+y6gJt7IqEGRAig7ba3rSocSX65gU0kZhJKKNBlFGnH44JJBcKmwxwdzb7l235IqR0bxfJhrD/kZ&#10;xw0TIUer+aZCFltm3QszKD0G8ZzdMz6FBOwGvUVJCebX3+K+HhXBLCUNnlJG7c8jM4IS+UOhVotk&#10;MkFYF5zJ9G6MjrnO7K8z6lg/AF5rEtgF09c7OZiFgfodr37tu2KKKY69M+oG88F1B45/DRfrdSjC&#10;a9PMbdVOcw89yPDavjOjeyEcKvgEw9Gx9JMeXW2/5W6PvYO3GQTu/yN//Nd+qPr421e/AQAA//8D&#10;AFBLAwQUAAYACAAAACEAlMCo498AAAALAQAADwAAAGRycy9kb3ducmV2LnhtbEyPwU7DMBBE70j8&#10;g7VI3KhTC0oIcSqEQOLQSwtFHJ14iQPxOoqdNvD1LCe4zWqeZmfK9ex7ccAxdoE0LBcZCKQm2I5a&#10;DS/Pjxc5iJgMWdMHQg1fGGFdnZ6UprDhSFs87FIrOIRiYTS4lIZCytg49CYuwoDE3nsYvUl8jq20&#10;ozlyuO+lyrKV9KYj/uDMgPcOm8/d5DVMHvevm+Vb/bDxyT1dq4/9tP3W+vxsvrsFkXBOfzD81ufq&#10;UHGnOkxko+g15Jm6YZSNXCkQTOSXKxa1BnXFQlal/L+h+gEAAP//AwBQSwECLQAUAAYACAAAACEA&#10;toM4kv4AAADhAQAAEwAAAAAAAAAAAAAAAAAAAAAAW0NvbnRlbnRfVHlwZXNdLnhtbFBLAQItABQA&#10;BgAIAAAAIQA4/SH/1gAAAJQBAAALAAAAAAAAAAAAAAAAAC8BAABfcmVscy8ucmVsc1BLAQItABQA&#10;BgAIAAAAIQAEss5WGwIAADUEAAAOAAAAAAAAAAAAAAAAAC4CAABkcnMvZTJvRG9jLnhtbFBLAQIt&#10;ABQABgAIAAAAIQCUwKjj3wAAAAsBAAAPAAAAAAAAAAAAAAAAAHUEAABkcnMvZG93bnJldi54bWxQ&#10;SwUGAAAAAAQABADzAAAAgQUAAAAA&#10;" filled="f" stroked="f" strokeweight=".5pt">
                      <v:textbox>
                        <w:txbxContent>
                          <w:p w14:paraId="297E6A2B" w14:textId="77777777" w:rsidR="00157D3F" w:rsidRPr="006F7E99" w:rsidRDefault="00B60735" w:rsidP="00157D3F">
                            <w:pPr>
                              <w:rPr>
                                <w:color w:val="FFFFFF" w:themeColor="background1"/>
                                <w:sz w:val="12"/>
                                <w:szCs w:val="12"/>
                              </w:rPr>
                            </w:pPr>
                            <w:r>
                              <w:rPr>
                                <w:color w:val="FFFFFF" w:themeColor="background1"/>
                                <w:sz w:val="12"/>
                                <w:szCs w:val="12"/>
                              </w:rPr>
                              <w:t>300 mg</w:t>
                            </w:r>
                          </w:p>
                        </w:txbxContent>
                      </v:textbox>
                    </v:shape>
                  </w:pict>
                </mc:Fallback>
              </mc:AlternateContent>
            </w:r>
            <w:r w:rsidRPr="003714E3">
              <w:rPr>
                <w:noProof/>
                <w:sz w:val="20"/>
                <w:lang w:val="en-US"/>
              </w:rPr>
              <mc:AlternateContent>
                <mc:Choice Requires="wps">
                  <w:drawing>
                    <wp:anchor distT="0" distB="0" distL="114300" distR="114300" simplePos="0" relativeHeight="252489728" behindDoc="0" locked="0" layoutInCell="1" allowOverlap="1" wp14:anchorId="6B1D6863" wp14:editId="623A9566">
                      <wp:simplePos x="0" y="0"/>
                      <wp:positionH relativeFrom="column">
                        <wp:posOffset>4752975</wp:posOffset>
                      </wp:positionH>
                      <wp:positionV relativeFrom="paragraph">
                        <wp:posOffset>1581150</wp:posOffset>
                      </wp:positionV>
                      <wp:extent cx="584200" cy="374650"/>
                      <wp:effectExtent l="85725" t="0" r="53975" b="0"/>
                      <wp:wrapNone/>
                      <wp:docPr id="107" name="Text Box 107"/>
                      <wp:cNvGraphicFramePr/>
                      <a:graphic xmlns:a="http://schemas.openxmlformats.org/drawingml/2006/main">
                        <a:graphicData uri="http://schemas.microsoft.com/office/word/2010/wordprocessingShape">
                          <wps:wsp>
                            <wps:cNvSpPr txBox="1"/>
                            <wps:spPr>
                              <a:xfrm rot="18836018">
                                <a:off x="0" y="0"/>
                                <a:ext cx="584200" cy="374650"/>
                              </a:xfrm>
                              <a:prstGeom prst="rect">
                                <a:avLst/>
                              </a:prstGeom>
                              <a:noFill/>
                              <a:ln w="6350">
                                <a:noFill/>
                              </a:ln>
                            </wps:spPr>
                            <wps:txbx>
                              <w:txbxContent>
                                <w:p w14:paraId="627F7119" w14:textId="77777777" w:rsidR="00D67C1E" w:rsidRPr="002F14D4" w:rsidRDefault="00B60735" w:rsidP="00D67C1E">
                                  <w:pPr>
                                    <w:spacing w:line="240" w:lineRule="auto"/>
                                    <w:rPr>
                                      <w:b/>
                                      <w:sz w:val="12"/>
                                      <w:szCs w:val="12"/>
                                      <w:vertAlign w:val="superscript"/>
                                    </w:rPr>
                                  </w:pPr>
                                  <w:r w:rsidRPr="002F14D4">
                                    <w:rPr>
                                      <w:b/>
                                      <w:sz w:val="12"/>
                                      <w:szCs w:val="12"/>
                                    </w:rPr>
                                    <w:t>Xolair</w:t>
                                  </w:r>
                                  <w:r w:rsidRPr="002F14D4">
                                    <w:rPr>
                                      <w:b/>
                                      <w:sz w:val="12"/>
                                      <w:szCs w:val="12"/>
                                      <w:vertAlign w:val="superscript"/>
                                    </w:rPr>
                                    <w:t>®</w:t>
                                  </w:r>
                                </w:p>
                                <w:p w14:paraId="4E22B9ED" w14:textId="77777777" w:rsidR="00D67C1E" w:rsidRPr="002F14D4" w:rsidRDefault="00B60735" w:rsidP="00D67C1E">
                                  <w:pPr>
                                    <w:spacing w:line="240" w:lineRule="auto"/>
                                    <w:rPr>
                                      <w:sz w:val="8"/>
                                      <w:szCs w:val="8"/>
                                    </w:rPr>
                                  </w:pPr>
                                  <w:r>
                                    <w:rPr>
                                      <w:sz w:val="8"/>
                                      <w:szCs w:val="8"/>
                                    </w:rPr>
                                    <w:t>omalizumab</w:t>
                                  </w:r>
                                </w:p>
                                <w:p w14:paraId="25439DE1" w14:textId="77777777" w:rsidR="00D67C1E" w:rsidRPr="006F7E99" w:rsidRDefault="00B60735" w:rsidP="00D67C1E">
                                  <w:pPr>
                                    <w:spacing w:line="240" w:lineRule="auto"/>
                                    <w:rPr>
                                      <w:b/>
                                      <w:sz w:val="12"/>
                                      <w:szCs w:val="12"/>
                                    </w:rPr>
                                  </w:pPr>
                                  <w:r w:rsidRPr="002F14D4">
                                    <w:rPr>
                                      <w:sz w:val="8"/>
                                      <w:szCs w:val="8"/>
                                    </w:rPr>
                                    <w:t>inje</w:t>
                                  </w:r>
                                  <w:r>
                                    <w:rPr>
                                      <w:sz w:val="8"/>
                                      <w:szCs w:val="8"/>
                                    </w:rPr>
                                    <w:t>k</w:t>
                                  </w:r>
                                  <w:r w:rsidRPr="002F14D4">
                                    <w:rPr>
                                      <w:sz w:val="8"/>
                                      <w:szCs w:val="8"/>
                                    </w:rPr>
                                    <w:t>tion</w:t>
                                  </w:r>
                                </w:p>
                                <w:p w14:paraId="2E0C7FFB" w14:textId="77777777" w:rsidR="00157D3F" w:rsidRPr="006F7E99" w:rsidRDefault="00157D3F" w:rsidP="00157D3F">
                                  <w:pPr>
                                    <w:spacing w:line="240" w:lineRule="auto"/>
                                    <w:rPr>
                                      <w:sz w:val="12"/>
                                      <w:szCs w:val="12"/>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6B1D6863" id="_x0000_s1439" type="#_x0000_t202" style="position:absolute;left:0;text-align:left;margin-left:374.25pt;margin-top:124.5pt;width:46pt;height:29.5pt;rotation:-3019005fd;z-index:252489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IFd5HAIAADUEAAAOAAAAZHJzL2Uyb0RvYy54bWysU1tv2jAUfp+0/2D5fSSBQGlEqFgrpkmo&#10;rUSnPhvHIZEcH882JOzX79gklHZ7mvZydG7+zuU7Xtx1jSRHYWwNKqfJKKZEKA5FrfY5/fGy/jKn&#10;xDqmCiZBiZyehKV3y8+fFq3OxBgqkIUwBEGUzVqd08o5nUWR5ZVomB2BFgqDJZiGOTTNPioMaxG9&#10;kdE4jmdRC6bQBriwFr0P5yBdBvyyFNw9laUVjsicYm8uSBPkzstouWDZ3jBd1bxvg/1DFw2rFRa9&#10;QD0wx8jB1H9ANTU3YKF0Iw5NBGVZcxFmwGmS+MM024ppEWbB5Vh9WZP9f7D88bjVz4a47it0SKBf&#10;SKttZtHp5+lK0xADuLdkPp/M4mQexsTGCabjRk+XLYrOEY7O6TxFZijhGJrcpLNp2HJ0xvKY2lj3&#10;TUBDvJJTgyQFUHbcWIf1MXVI8ekK1rWUgSipSJvT2QQh30XwhVT48K1zr7lu15G6yGka3w5z7aA4&#10;4bhhIuzRar6usYsNs+6ZGaQenXjO7glFKQGrQa9RUoH59Te/z0dGMEpJi6eUU/vzwIygRH5XyNVt&#10;kqYI64KRTm/GaJjryO46og7NPeC1JqG7oPp8Jwe1NNC84tWvfFUMMcWxdk7doN6784Hjr+FitQpJ&#10;eG2auY3aau6hBxpeuldmdE+EQwYfYTg6ln3g45zbb/m8x97A2wys9f/IH/+1HbLefvvyNwAAAP//&#10;AwBQSwMEFAAGAAgAAAAhAAwjherdAAAACwEAAA8AAABkcnMvZG93bnJldi54bWxMj81OwzAQhO9I&#10;vIO1SNyog+uUKMSpKhAP0JYHcOMlifBPajtt4OlZTnDc2dHMN812cZZdMKYxeAWPqwIY+i6Y0fcK&#10;3o9vDxWwlLU32gaPCr4wwba9vWl0bcLV7/FyyD2jEJ9qrWDIeao5T92ATqdVmNDT7yNEpzOdsecm&#10;6iuFO8tFUWy406OnhkFP+DJg93mYHfWa/azld3w9prPdSSyqfJZJqfu7ZfcMLOOS/8zwi0/o0BLT&#10;KczeJGYVPG1K2pIViLUogZGjEpKUk4K1kCXwtuH/N7Q/AAAA//8DAFBLAQItABQABgAIAAAAIQC2&#10;gziS/gAAAOEBAAATAAAAAAAAAAAAAAAAAAAAAABbQ29udGVudF9UeXBlc10ueG1sUEsBAi0AFAAG&#10;AAgAAAAhADj9If/WAAAAlAEAAAsAAAAAAAAAAAAAAAAALwEAAF9yZWxzLy5yZWxzUEsBAi0AFAAG&#10;AAgAAAAhABAgV3kcAgAANQQAAA4AAAAAAAAAAAAAAAAALgIAAGRycy9lMm9Eb2MueG1sUEsBAi0A&#10;FAAGAAgAAAAhAAwjherdAAAACwEAAA8AAAAAAAAAAAAAAAAAdgQAAGRycy9kb3ducmV2LnhtbFBL&#10;BQYAAAAABAAEAPMAAACABQAAAAA=&#10;" filled="f" stroked="f" strokeweight=".5pt">
                      <v:textbox>
                        <w:txbxContent>
                          <w:p w14:paraId="627F7119" w14:textId="77777777" w:rsidR="00D67C1E" w:rsidRPr="002F14D4" w:rsidRDefault="00B60735" w:rsidP="00D67C1E">
                            <w:pPr>
                              <w:spacing w:line="240" w:lineRule="auto"/>
                              <w:rPr>
                                <w:b/>
                                <w:sz w:val="12"/>
                                <w:szCs w:val="12"/>
                                <w:vertAlign w:val="superscript"/>
                              </w:rPr>
                            </w:pPr>
                            <w:r w:rsidRPr="002F14D4">
                              <w:rPr>
                                <w:b/>
                                <w:sz w:val="12"/>
                                <w:szCs w:val="12"/>
                              </w:rPr>
                              <w:t>Xolair</w:t>
                            </w:r>
                            <w:r w:rsidRPr="002F14D4">
                              <w:rPr>
                                <w:b/>
                                <w:sz w:val="12"/>
                                <w:szCs w:val="12"/>
                                <w:vertAlign w:val="superscript"/>
                              </w:rPr>
                              <w:t>®</w:t>
                            </w:r>
                          </w:p>
                          <w:p w14:paraId="4E22B9ED" w14:textId="77777777" w:rsidR="00D67C1E" w:rsidRPr="002F14D4" w:rsidRDefault="00B60735" w:rsidP="00D67C1E">
                            <w:pPr>
                              <w:spacing w:line="240" w:lineRule="auto"/>
                              <w:rPr>
                                <w:sz w:val="8"/>
                                <w:szCs w:val="8"/>
                              </w:rPr>
                            </w:pPr>
                            <w:r>
                              <w:rPr>
                                <w:sz w:val="8"/>
                                <w:szCs w:val="8"/>
                              </w:rPr>
                              <w:t>omalizumab</w:t>
                            </w:r>
                          </w:p>
                          <w:p w14:paraId="25439DE1" w14:textId="77777777" w:rsidR="00D67C1E" w:rsidRPr="006F7E99" w:rsidRDefault="00B60735" w:rsidP="00D67C1E">
                            <w:pPr>
                              <w:spacing w:line="240" w:lineRule="auto"/>
                              <w:rPr>
                                <w:b/>
                                <w:sz w:val="12"/>
                                <w:szCs w:val="12"/>
                              </w:rPr>
                            </w:pPr>
                            <w:r w:rsidRPr="002F14D4">
                              <w:rPr>
                                <w:sz w:val="8"/>
                                <w:szCs w:val="8"/>
                              </w:rPr>
                              <w:t>inje</w:t>
                            </w:r>
                            <w:r>
                              <w:rPr>
                                <w:sz w:val="8"/>
                                <w:szCs w:val="8"/>
                              </w:rPr>
                              <w:t>k</w:t>
                            </w:r>
                            <w:r w:rsidRPr="002F14D4">
                              <w:rPr>
                                <w:sz w:val="8"/>
                                <w:szCs w:val="8"/>
                              </w:rPr>
                              <w:t>tion</w:t>
                            </w:r>
                          </w:p>
                          <w:p w14:paraId="2E0C7FFB" w14:textId="77777777" w:rsidR="00157D3F" w:rsidRPr="006F7E99" w:rsidRDefault="00157D3F" w:rsidP="00157D3F">
                            <w:pPr>
                              <w:spacing w:line="240" w:lineRule="auto"/>
                              <w:rPr>
                                <w:sz w:val="12"/>
                                <w:szCs w:val="12"/>
                              </w:rPr>
                            </w:pPr>
                          </w:p>
                        </w:txbxContent>
                      </v:textbox>
                    </v:shape>
                  </w:pict>
                </mc:Fallback>
              </mc:AlternateContent>
            </w:r>
            <w:r w:rsidRPr="003714E3">
              <w:rPr>
                <w:noProof/>
                <w:sz w:val="20"/>
                <w:lang w:val="en-US"/>
              </w:rPr>
              <mc:AlternateContent>
                <mc:Choice Requires="wps">
                  <w:drawing>
                    <wp:anchor distT="0" distB="0" distL="114300" distR="114300" simplePos="0" relativeHeight="252487680" behindDoc="0" locked="0" layoutInCell="1" allowOverlap="1" wp14:anchorId="7C825892" wp14:editId="2F8CD62C">
                      <wp:simplePos x="0" y="0"/>
                      <wp:positionH relativeFrom="column">
                        <wp:posOffset>3140218</wp:posOffset>
                      </wp:positionH>
                      <wp:positionV relativeFrom="paragraph">
                        <wp:posOffset>1268503</wp:posOffset>
                      </wp:positionV>
                      <wp:extent cx="482600" cy="267210"/>
                      <wp:effectExtent l="69850" t="0" r="0" b="0"/>
                      <wp:wrapNone/>
                      <wp:docPr id="108" name="Text Box 108"/>
                      <wp:cNvGraphicFramePr/>
                      <a:graphic xmlns:a="http://schemas.openxmlformats.org/drawingml/2006/main">
                        <a:graphicData uri="http://schemas.microsoft.com/office/word/2010/wordprocessingShape">
                          <wps:wsp>
                            <wps:cNvSpPr txBox="1"/>
                            <wps:spPr>
                              <a:xfrm rot="18794549">
                                <a:off x="0" y="0"/>
                                <a:ext cx="482600" cy="267210"/>
                              </a:xfrm>
                              <a:prstGeom prst="rect">
                                <a:avLst/>
                              </a:prstGeom>
                              <a:noFill/>
                              <a:ln w="6350">
                                <a:noFill/>
                              </a:ln>
                            </wps:spPr>
                            <wps:txbx>
                              <w:txbxContent>
                                <w:p w14:paraId="5A58A882" w14:textId="77777777" w:rsidR="00157D3F" w:rsidRPr="006F7E99" w:rsidRDefault="00B60735" w:rsidP="00157D3F">
                                  <w:pPr>
                                    <w:rPr>
                                      <w:color w:val="FFFFFF" w:themeColor="background1"/>
                                      <w:sz w:val="12"/>
                                      <w:szCs w:val="12"/>
                                    </w:rPr>
                                  </w:pPr>
                                  <w:r>
                                    <w:rPr>
                                      <w:color w:val="FFFFFF" w:themeColor="background1"/>
                                      <w:sz w:val="12"/>
                                      <w:szCs w:val="12"/>
                                    </w:rPr>
                                    <w:t>150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7C825892" id="_x0000_s1440" type="#_x0000_t202" style="position:absolute;left:0;text-align:left;margin-left:247.25pt;margin-top:99.9pt;width:38pt;height:21.05pt;rotation:-3064301fd;z-index:25248768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OZ81HAIAADUEAAAOAAAAZHJzL2Uyb0RvYy54bWysU01v2zAMvQ/YfxB0X/wx5xNxiqxFhgFB&#10;WyAtelZkOTYgi5qkxM5+/SjZSYNup2EXgSKpx0c+annXNZKchLE1qJwmo5gSoTgUtTrk9PVl82VG&#10;iXVMFUyCEjk9C0vvVp8/LVu9EClUIAthCIIou2h1Tivn9CKKLK9Ew+wItFAYLME0zOHVHKLCsBbR&#10;GxmlcTyJWjCFNsCFteh96IN0FfDLUnD3VJZWOCJzitxcOE049/6MVku2OBimq5oPNNg/sGhYrbDo&#10;FeqBOUaOpv4Dqqm5AQulG3FoIijLmovQA3aTxB+62VVMi9ALDsfq65js/4Plj6edfjbEdd+gQwH9&#10;QFptFxadvp+uNA0xgHNLZtN5Ns7moU0kTjAdJ3q+TlF0jnB0ZrN0EmOEYyidTNMkTDnqsTymNtZ9&#10;F9AQb+TUoEgBlJ221mF9TL2k+HQFm1rKIJRUpM3p5Os4Dg+uEXwhFT58Z+4t1+07UhfIqKfgfXso&#10;zthu6Ag5Ws03NbLYMuuemUHp0Ynr7J7wKCVgNRgsSiowv/7m9/moCEYpaXGVcmp/HpkRlMgfCrWa&#10;J1mGsC5csvE0xYu5jexvI+rY3ANuaxLYBdPnO3kxSwPNG2792lfFEFMca+fUXcx71y84/hou1uuQ&#10;hNummduqneYe+iLDS/fGjB6EcKjgI1yWji0+6NHnDlPu5zhccDeDasM/8st/ew9Z77999RsAAP//&#10;AwBQSwMEFAAGAAgAAAAhANwVP2bgAAAACwEAAA8AAABkcnMvZG93bnJldi54bWxMjzFPwzAQhXck&#10;/oN1SGzUSVpDGuJUCIkBqQstC5sbH3GofY5iJw3/HjPBeHqf3vuu3i3OshnH0HuSkK8yYEit1z11&#10;Et6PL3clsBAVaWU9oYRvDLBrrq9qVWl/oTecD7FjqYRCpSSYGIeK89AadCqs/ICUsk8/OhXTOXZc&#10;j+qSyp3lRZbdc6d6SgtGDfhssD0fJidhn5035riY8vVjtnr9Fdpp/xCkvL1Znh6BRVziHwy/+kkd&#10;muR08hPpwKwEkeebhKagLLbAEiHEWgA7SShEuQXe1Pz/D80PAAAA//8DAFBLAQItABQABgAIAAAA&#10;IQC2gziS/gAAAOEBAAATAAAAAAAAAAAAAAAAAAAAAABbQ29udGVudF9UeXBlc10ueG1sUEsBAi0A&#10;FAAGAAgAAAAhADj9If/WAAAAlAEAAAsAAAAAAAAAAAAAAAAALwEAAF9yZWxzLy5yZWxzUEsBAi0A&#10;FAAGAAgAAAAhAPM5nzUcAgAANQQAAA4AAAAAAAAAAAAAAAAALgIAAGRycy9lMm9Eb2MueG1sUEsB&#10;Ai0AFAAGAAgAAAAhANwVP2bgAAAACwEAAA8AAAAAAAAAAAAAAAAAdgQAAGRycy9kb3ducmV2Lnht&#10;bFBLBQYAAAAABAAEAPMAAACDBQAAAAA=&#10;" filled="f" stroked="f" strokeweight=".5pt">
                      <v:textbox>
                        <w:txbxContent>
                          <w:p w14:paraId="5A58A882" w14:textId="77777777" w:rsidR="00157D3F" w:rsidRPr="006F7E99" w:rsidRDefault="00B60735" w:rsidP="00157D3F">
                            <w:pPr>
                              <w:rPr>
                                <w:color w:val="FFFFFF" w:themeColor="background1"/>
                                <w:sz w:val="12"/>
                                <w:szCs w:val="12"/>
                              </w:rPr>
                            </w:pPr>
                            <w:r>
                              <w:rPr>
                                <w:color w:val="FFFFFF" w:themeColor="background1"/>
                                <w:sz w:val="12"/>
                                <w:szCs w:val="12"/>
                              </w:rPr>
                              <w:t>150 mg</w:t>
                            </w:r>
                          </w:p>
                        </w:txbxContent>
                      </v:textbox>
                    </v:shape>
                  </w:pict>
                </mc:Fallback>
              </mc:AlternateContent>
            </w:r>
            <w:r w:rsidRPr="003714E3">
              <w:rPr>
                <w:noProof/>
                <w:sz w:val="20"/>
                <w:lang w:val="en-US"/>
              </w:rPr>
              <mc:AlternateContent>
                <mc:Choice Requires="wps">
                  <w:drawing>
                    <wp:anchor distT="0" distB="0" distL="114300" distR="114300" simplePos="0" relativeHeight="252485632" behindDoc="0" locked="0" layoutInCell="1" allowOverlap="1" wp14:anchorId="490116A6" wp14:editId="49CEAEC7">
                      <wp:simplePos x="0" y="0"/>
                      <wp:positionH relativeFrom="column">
                        <wp:posOffset>2934478</wp:posOffset>
                      </wp:positionH>
                      <wp:positionV relativeFrom="paragraph">
                        <wp:posOffset>1578284</wp:posOffset>
                      </wp:positionV>
                      <wp:extent cx="565150" cy="400050"/>
                      <wp:effectExtent l="82550" t="0" r="50800" b="12700"/>
                      <wp:wrapNone/>
                      <wp:docPr id="109" name="Text Box 109"/>
                      <wp:cNvGraphicFramePr/>
                      <a:graphic xmlns:a="http://schemas.openxmlformats.org/drawingml/2006/main">
                        <a:graphicData uri="http://schemas.microsoft.com/office/word/2010/wordprocessingShape">
                          <wps:wsp>
                            <wps:cNvSpPr txBox="1"/>
                            <wps:spPr>
                              <a:xfrm rot="18797517">
                                <a:off x="0" y="0"/>
                                <a:ext cx="565150" cy="400050"/>
                              </a:xfrm>
                              <a:prstGeom prst="rect">
                                <a:avLst/>
                              </a:prstGeom>
                              <a:noFill/>
                              <a:ln w="6350">
                                <a:noFill/>
                              </a:ln>
                            </wps:spPr>
                            <wps:txbx>
                              <w:txbxContent>
                                <w:p w14:paraId="79C3E9DD" w14:textId="77777777" w:rsidR="00D67C1E" w:rsidRPr="002F14D4" w:rsidRDefault="00B60735" w:rsidP="00D67C1E">
                                  <w:pPr>
                                    <w:spacing w:line="240" w:lineRule="auto"/>
                                    <w:rPr>
                                      <w:b/>
                                      <w:sz w:val="12"/>
                                      <w:szCs w:val="12"/>
                                      <w:vertAlign w:val="superscript"/>
                                    </w:rPr>
                                  </w:pPr>
                                  <w:r w:rsidRPr="002F14D4">
                                    <w:rPr>
                                      <w:b/>
                                      <w:sz w:val="12"/>
                                      <w:szCs w:val="12"/>
                                    </w:rPr>
                                    <w:t>Xolair</w:t>
                                  </w:r>
                                  <w:r w:rsidRPr="002F14D4">
                                    <w:rPr>
                                      <w:b/>
                                      <w:sz w:val="12"/>
                                      <w:szCs w:val="12"/>
                                      <w:vertAlign w:val="superscript"/>
                                    </w:rPr>
                                    <w:t>®</w:t>
                                  </w:r>
                                </w:p>
                                <w:p w14:paraId="6BEFBBFE" w14:textId="77777777" w:rsidR="00D67C1E" w:rsidRPr="002F14D4" w:rsidRDefault="00B60735" w:rsidP="00D67C1E">
                                  <w:pPr>
                                    <w:spacing w:line="240" w:lineRule="auto"/>
                                    <w:rPr>
                                      <w:sz w:val="8"/>
                                      <w:szCs w:val="8"/>
                                    </w:rPr>
                                  </w:pPr>
                                  <w:r>
                                    <w:rPr>
                                      <w:sz w:val="8"/>
                                      <w:szCs w:val="8"/>
                                    </w:rPr>
                                    <w:t>omalizumab</w:t>
                                  </w:r>
                                </w:p>
                                <w:p w14:paraId="670BF116" w14:textId="77777777" w:rsidR="00D67C1E" w:rsidRPr="006F7E99" w:rsidRDefault="00B60735" w:rsidP="00D67C1E">
                                  <w:pPr>
                                    <w:spacing w:line="240" w:lineRule="auto"/>
                                    <w:rPr>
                                      <w:b/>
                                      <w:sz w:val="12"/>
                                      <w:szCs w:val="12"/>
                                    </w:rPr>
                                  </w:pPr>
                                  <w:r w:rsidRPr="002F14D4">
                                    <w:rPr>
                                      <w:sz w:val="8"/>
                                      <w:szCs w:val="8"/>
                                    </w:rPr>
                                    <w:t>inje</w:t>
                                  </w:r>
                                  <w:r>
                                    <w:rPr>
                                      <w:sz w:val="8"/>
                                      <w:szCs w:val="8"/>
                                    </w:rPr>
                                    <w:t>k</w:t>
                                  </w:r>
                                  <w:r w:rsidRPr="002F14D4">
                                    <w:rPr>
                                      <w:sz w:val="8"/>
                                      <w:szCs w:val="8"/>
                                    </w:rPr>
                                    <w:t>tion</w:t>
                                  </w:r>
                                </w:p>
                                <w:p w14:paraId="502CD5E6" w14:textId="77777777" w:rsidR="00157D3F" w:rsidRPr="006F7E99" w:rsidRDefault="00157D3F" w:rsidP="00157D3F">
                                  <w:pPr>
                                    <w:spacing w:line="240" w:lineRule="auto"/>
                                    <w:rPr>
                                      <w:b/>
                                      <w:sz w:val="12"/>
                                      <w:szCs w:val="12"/>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490116A6" id="_x0000_s1441" type="#_x0000_t202" style="position:absolute;left:0;text-align:left;margin-left:231.05pt;margin-top:124.25pt;width:44.5pt;height:31.5pt;rotation:-3061059fd;z-index:252485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6WK8FwIAADUEAAAOAAAAZHJzL2Uyb0RvYy54bWysU1tr2zAUfh/sPwi9L7azXFoTp2QtGYPQ&#10;FtLRZ0WWYoOso0lK7OzX70h20qzb09iLODe+c/k+Le66RpGjsK4GXdBslFIiNIey1vuCfn9Zf7qh&#10;xHmmS6ZAi4KehKN3y48fFq3JxRgqUKWwBEG0y1tT0Mp7kyeJ45VomBuBERqTEmzDPLp2n5SWtYje&#10;qGScprOkBVsaC1w4h9GHPkmXEV9Kwf2TlE54ogqKs/n42vjuwpssFyzfW2aqmg9jsH+YomG1xqYX&#10;qAfmGTnY+g+opuYWHEg/4tAkIGXNRdwBt8nSd9tsK2ZE3AWP48zlTO7/wfLH49Y8W+K7L9AhgeEg&#10;rXG5w2DYp5O2IRbwbtnN/HY+zeZxTRycYDle9HS5oug84RiczqbZFDMcU5M0TdFG0KTHCpjGOv9V&#10;QEOCUVCLJEVQdtw435eeS0K5hnWtVCRKadIWdPYZIX/LILjS2ONt8mD5bteRusQpssteOyhPuG7c&#10;CGd0hq9rnGLDnH9mFqnHIMrZP+EjFWA3GCxKKrA//xYP9cgIZilpUUoFdT8OzApK1DeNXN1mkwnC&#10;+uhMpvMxOvY6s7vO6ENzD6jWLE4XzVDv1dmUFppXVP0qdMUU0xx7F9SfzXvfCxx/DRerVSxCtRnm&#10;N3preIA+0/DSvTJrBiI8MvgIZ9Gx/B0ffe1w5f6Og4PajAQP/yiI/9qPVW+/ffkLAAD//wMAUEsD&#10;BBQABgAIAAAAIQBT4Ik+3QAAAAsBAAAPAAAAZHJzL2Rvd25yZXYueG1sTI/LTsQwDEX3SPxDZCR2&#10;TPpKGZWmI1QJsUTz+ABPY9qKxqmazEz5e8IKlraPrs+td6udxJUWPzrWkG4SEMSdMyP3Gk7Ht6ct&#10;CB+QDU6OScM3edg193c1VsbdeE/XQ+hFDGFfoYYhhLmS0ncDWfQbNxPH26dbLIY4Lr00C95iuJ1k&#10;liSltDhy/DDgTO1A3dfhYjV4n2Db7t/HXpXdh0lpLMpTq/Xjw/r6AiLQGv5g+NWP6tBEp7O7sPFi&#10;0lA8qzSiGrJcKRCRUPk2bs4a8qxQIJta/u/Q/AAAAP//AwBQSwECLQAUAAYACAAAACEAtoM4kv4A&#10;AADhAQAAEwAAAAAAAAAAAAAAAAAAAAAAW0NvbnRlbnRfVHlwZXNdLnhtbFBLAQItABQABgAIAAAA&#10;IQA4/SH/1gAAAJQBAAALAAAAAAAAAAAAAAAAAC8BAABfcmVscy8ucmVsc1BLAQItABQABgAIAAAA&#10;IQCo6WK8FwIAADUEAAAOAAAAAAAAAAAAAAAAAC4CAABkcnMvZTJvRG9jLnhtbFBLAQItABQABgAI&#10;AAAAIQBT4Ik+3QAAAAsBAAAPAAAAAAAAAAAAAAAAAHEEAABkcnMvZG93bnJldi54bWxQSwUGAAAA&#10;AAQABADzAAAAewUAAAAA&#10;" filled="f" stroked="f" strokeweight=".5pt">
                      <v:textbox>
                        <w:txbxContent>
                          <w:p w14:paraId="79C3E9DD" w14:textId="77777777" w:rsidR="00D67C1E" w:rsidRPr="002F14D4" w:rsidRDefault="00B60735" w:rsidP="00D67C1E">
                            <w:pPr>
                              <w:spacing w:line="240" w:lineRule="auto"/>
                              <w:rPr>
                                <w:b/>
                                <w:sz w:val="12"/>
                                <w:szCs w:val="12"/>
                                <w:vertAlign w:val="superscript"/>
                              </w:rPr>
                            </w:pPr>
                            <w:r w:rsidRPr="002F14D4">
                              <w:rPr>
                                <w:b/>
                                <w:sz w:val="12"/>
                                <w:szCs w:val="12"/>
                              </w:rPr>
                              <w:t>Xolair</w:t>
                            </w:r>
                            <w:r w:rsidRPr="002F14D4">
                              <w:rPr>
                                <w:b/>
                                <w:sz w:val="12"/>
                                <w:szCs w:val="12"/>
                                <w:vertAlign w:val="superscript"/>
                              </w:rPr>
                              <w:t>®</w:t>
                            </w:r>
                          </w:p>
                          <w:p w14:paraId="6BEFBBFE" w14:textId="77777777" w:rsidR="00D67C1E" w:rsidRPr="002F14D4" w:rsidRDefault="00B60735" w:rsidP="00D67C1E">
                            <w:pPr>
                              <w:spacing w:line="240" w:lineRule="auto"/>
                              <w:rPr>
                                <w:sz w:val="8"/>
                                <w:szCs w:val="8"/>
                              </w:rPr>
                            </w:pPr>
                            <w:r>
                              <w:rPr>
                                <w:sz w:val="8"/>
                                <w:szCs w:val="8"/>
                              </w:rPr>
                              <w:t>omalizumab</w:t>
                            </w:r>
                          </w:p>
                          <w:p w14:paraId="670BF116" w14:textId="77777777" w:rsidR="00D67C1E" w:rsidRPr="006F7E99" w:rsidRDefault="00B60735" w:rsidP="00D67C1E">
                            <w:pPr>
                              <w:spacing w:line="240" w:lineRule="auto"/>
                              <w:rPr>
                                <w:b/>
                                <w:sz w:val="12"/>
                                <w:szCs w:val="12"/>
                              </w:rPr>
                            </w:pPr>
                            <w:r w:rsidRPr="002F14D4">
                              <w:rPr>
                                <w:sz w:val="8"/>
                                <w:szCs w:val="8"/>
                              </w:rPr>
                              <w:t>inje</w:t>
                            </w:r>
                            <w:r>
                              <w:rPr>
                                <w:sz w:val="8"/>
                                <w:szCs w:val="8"/>
                              </w:rPr>
                              <w:t>k</w:t>
                            </w:r>
                            <w:r w:rsidRPr="002F14D4">
                              <w:rPr>
                                <w:sz w:val="8"/>
                                <w:szCs w:val="8"/>
                              </w:rPr>
                              <w:t>tion</w:t>
                            </w:r>
                          </w:p>
                          <w:p w14:paraId="502CD5E6" w14:textId="77777777" w:rsidR="00157D3F" w:rsidRPr="006F7E99" w:rsidRDefault="00157D3F" w:rsidP="00157D3F">
                            <w:pPr>
                              <w:spacing w:line="240" w:lineRule="auto"/>
                              <w:rPr>
                                <w:b/>
                                <w:sz w:val="12"/>
                                <w:szCs w:val="12"/>
                              </w:rPr>
                            </w:pPr>
                          </w:p>
                        </w:txbxContent>
                      </v:textbox>
                    </v:shape>
                  </w:pict>
                </mc:Fallback>
              </mc:AlternateContent>
            </w:r>
            <w:r w:rsidRPr="003714E3">
              <w:rPr>
                <w:noProof/>
                <w:sz w:val="20"/>
                <w:lang w:val="en-US"/>
              </w:rPr>
              <mc:AlternateContent>
                <mc:Choice Requires="wps">
                  <w:drawing>
                    <wp:anchor distT="0" distB="0" distL="114300" distR="114300" simplePos="0" relativeHeight="252483584" behindDoc="0" locked="0" layoutInCell="1" allowOverlap="1" wp14:anchorId="1913E548" wp14:editId="2B4FBE98">
                      <wp:simplePos x="0" y="0"/>
                      <wp:positionH relativeFrom="column">
                        <wp:posOffset>1234075</wp:posOffset>
                      </wp:positionH>
                      <wp:positionV relativeFrom="paragraph">
                        <wp:posOffset>1222111</wp:posOffset>
                      </wp:positionV>
                      <wp:extent cx="514605" cy="221903"/>
                      <wp:effectExtent l="0" t="95250" r="0" b="102235"/>
                      <wp:wrapNone/>
                      <wp:docPr id="110" name="Text Box 110"/>
                      <wp:cNvGraphicFramePr/>
                      <a:graphic xmlns:a="http://schemas.openxmlformats.org/drawingml/2006/main">
                        <a:graphicData uri="http://schemas.microsoft.com/office/word/2010/wordprocessingShape">
                          <wps:wsp>
                            <wps:cNvSpPr txBox="1"/>
                            <wps:spPr>
                              <a:xfrm rot="19005829">
                                <a:off x="0" y="0"/>
                                <a:ext cx="514605" cy="221903"/>
                              </a:xfrm>
                              <a:prstGeom prst="rect">
                                <a:avLst/>
                              </a:prstGeom>
                              <a:noFill/>
                              <a:ln w="6350">
                                <a:noFill/>
                              </a:ln>
                            </wps:spPr>
                            <wps:txbx>
                              <w:txbxContent>
                                <w:p w14:paraId="3BD4C0A8" w14:textId="77777777" w:rsidR="00157D3F" w:rsidRPr="006F7E99" w:rsidRDefault="00B60735" w:rsidP="00157D3F">
                                  <w:pPr>
                                    <w:rPr>
                                      <w:color w:val="FFFFFF" w:themeColor="background1"/>
                                      <w:sz w:val="12"/>
                                      <w:szCs w:val="12"/>
                                    </w:rPr>
                                  </w:pPr>
                                  <w:r w:rsidRPr="006F7E99">
                                    <w:rPr>
                                      <w:color w:val="FFFFFF" w:themeColor="background1"/>
                                      <w:sz w:val="12"/>
                                      <w:szCs w:val="12"/>
                                    </w:rPr>
                                    <w:t>75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1913E548" id="_x0000_s1442" type="#_x0000_t202" style="position:absolute;left:0;text-align:left;margin-left:97.15pt;margin-top:96.25pt;width:40.5pt;height:17.45pt;rotation:-2833527fd;z-index:2524835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RHNLHAIAADUEAAAOAAAAZHJzL2Uyb0RvYy54bWysU8tu2zAQvBfoPxC813rEdmPBcuAmcFHA&#10;SAI4Qc40RVkCKC5L0pbcr++Skhwj7anohVjuLmcfM1zedY0kJ2FsDSqnySSmRCgORa0OOX192Xy5&#10;pcQ6pgomQYmcnoWld6vPn5atzkQKFchCGIIgymatzmnlnM6iyPJKNMxOQAuFwRJMwxxezSEqDGsR&#10;vZFRGsfzqAVTaANcWIvehz5IVwG/LAV3T2VphSMyp9ibC6cJ596f0WrJsoNhuqr50Ab7hy4aViss&#10;eoF6YI6Ro6n/gGpqbsBC6SYcmgjKsuYizIDTJPGHaXYV0yLMgsux+rIm+/9g+eNpp58Ncd036JBA&#10;v5BW28yi08/TlaYhBnBvySKOZ7fpIoyJjRNMx42eL1sUnSMcnbNkOo9nlHAMpSk+u/GgUY/lMbWx&#10;7ruAhngjpwZJCqDstLWuTx1TfLqCTS1lIEoq0uZ0fjOLw4NLBMGlwhrvnXvLdfuO1EVOp0k6zrWH&#10;4ozjhomwe6v5psYutsy6Z2aQenSinN0THqUErAaDRUkF5tff/D4fGcEoJS1KKaf255EZQYn8oZCr&#10;RTKdeu2Fy3T2NcWLuY7sryPq2NwDqjUJ3QXT5zs5mqWB5g1Vv/ZVMcQUx9o5daN573qB46/hYr0O&#10;Sag2zdxW7TT30CMNL90bM3ogwiGDjzCKjmUf+Ohzhy33exwuqM1A8PCPvPiv7yHr/bevfgMAAP//&#10;AwBQSwMEFAAGAAgAAAAhAJrMTTXdAAAACwEAAA8AAABkcnMvZG93bnJldi54bWxMj0FPwzAMhe9I&#10;/IfISNxYSrdRKE2nCVFx3thlt7Tx0orGKU26lX+Pd4Lbe/bT8+diM7tenHEMnScFj4sEBFLjTUdW&#10;weGzengGEaImo3tPqOAHA2zK25tC58ZfaIfnfbSCSyjkWkEb45BLGZoWnQ4LPyDx7uRHpyPb0Uoz&#10;6guXu16mSfIkne6IL7R6wLcWm6/95BTU28RWldsts/cDfn+cpmMz2KNS93fz9hVExDn+heGKz+hQ&#10;MlPtJzJB9OxfVkuOXkW6BsGJNFvzpGaRZiuQZSH//1D+AgAA//8DAFBLAQItABQABgAIAAAAIQC2&#10;gziS/gAAAOEBAAATAAAAAAAAAAAAAAAAAAAAAABbQ29udGVudF9UeXBlc10ueG1sUEsBAi0AFAAG&#10;AAgAAAAhADj9If/WAAAAlAEAAAsAAAAAAAAAAAAAAAAALwEAAF9yZWxzLy5yZWxzUEsBAi0AFAAG&#10;AAgAAAAhAGJEc0scAgAANQQAAA4AAAAAAAAAAAAAAAAALgIAAGRycy9lMm9Eb2MueG1sUEsBAi0A&#10;FAAGAAgAAAAhAJrMTTXdAAAACwEAAA8AAAAAAAAAAAAAAAAAdgQAAGRycy9kb3ducmV2LnhtbFBL&#10;BQYAAAAABAAEAPMAAACABQAAAAA=&#10;" filled="f" stroked="f" strokeweight=".5pt">
                      <v:textbox>
                        <w:txbxContent>
                          <w:p w14:paraId="3BD4C0A8" w14:textId="77777777" w:rsidR="00157D3F" w:rsidRPr="006F7E99" w:rsidRDefault="00B60735" w:rsidP="00157D3F">
                            <w:pPr>
                              <w:rPr>
                                <w:color w:val="FFFFFF" w:themeColor="background1"/>
                                <w:sz w:val="12"/>
                                <w:szCs w:val="12"/>
                              </w:rPr>
                            </w:pPr>
                            <w:r w:rsidRPr="006F7E99">
                              <w:rPr>
                                <w:color w:val="FFFFFF" w:themeColor="background1"/>
                                <w:sz w:val="12"/>
                                <w:szCs w:val="12"/>
                              </w:rPr>
                              <w:t>75 mg</w:t>
                            </w:r>
                          </w:p>
                        </w:txbxContent>
                      </v:textbox>
                    </v:shape>
                  </w:pict>
                </mc:Fallback>
              </mc:AlternateContent>
            </w:r>
            <w:r w:rsidRPr="003714E3">
              <w:rPr>
                <w:noProof/>
                <w:sz w:val="20"/>
                <w:lang w:val="en-US"/>
              </w:rPr>
              <mc:AlternateContent>
                <mc:Choice Requires="wps">
                  <w:drawing>
                    <wp:anchor distT="0" distB="0" distL="114300" distR="114300" simplePos="0" relativeHeight="252481536" behindDoc="0" locked="0" layoutInCell="1" allowOverlap="1" wp14:anchorId="2D4F92FA" wp14:editId="60C65EC7">
                      <wp:simplePos x="0" y="0"/>
                      <wp:positionH relativeFrom="column">
                        <wp:posOffset>1003350</wp:posOffset>
                      </wp:positionH>
                      <wp:positionV relativeFrom="paragraph">
                        <wp:posOffset>1548765</wp:posOffset>
                      </wp:positionV>
                      <wp:extent cx="622300" cy="375970"/>
                      <wp:effectExtent l="0" t="95250" r="0" b="119380"/>
                      <wp:wrapNone/>
                      <wp:docPr id="111" name="Text Box 111"/>
                      <wp:cNvGraphicFramePr/>
                      <a:graphic xmlns:a="http://schemas.openxmlformats.org/drawingml/2006/main">
                        <a:graphicData uri="http://schemas.microsoft.com/office/word/2010/wordprocessingShape">
                          <wps:wsp>
                            <wps:cNvSpPr txBox="1"/>
                            <wps:spPr>
                              <a:xfrm rot="18937912">
                                <a:off x="0" y="0"/>
                                <a:ext cx="622300" cy="375970"/>
                              </a:xfrm>
                              <a:prstGeom prst="rect">
                                <a:avLst/>
                              </a:prstGeom>
                              <a:noFill/>
                              <a:ln w="6350">
                                <a:noFill/>
                              </a:ln>
                            </wps:spPr>
                            <wps:txbx>
                              <w:txbxContent>
                                <w:p w14:paraId="7815D77B" w14:textId="77777777" w:rsidR="00D67C1E" w:rsidRDefault="00B60735" w:rsidP="00D67C1E">
                                  <w:pPr>
                                    <w:spacing w:line="240" w:lineRule="auto"/>
                                    <w:rPr>
                                      <w:b/>
                                      <w:sz w:val="12"/>
                                      <w:szCs w:val="12"/>
                                      <w:vertAlign w:val="superscript"/>
                                    </w:rPr>
                                  </w:pPr>
                                  <w:r w:rsidRPr="006F7E99">
                                    <w:rPr>
                                      <w:b/>
                                      <w:sz w:val="12"/>
                                      <w:szCs w:val="12"/>
                                    </w:rPr>
                                    <w:t>Xolair</w:t>
                                  </w:r>
                                  <w:r w:rsidRPr="006F7E99">
                                    <w:rPr>
                                      <w:b/>
                                      <w:sz w:val="12"/>
                                      <w:szCs w:val="12"/>
                                      <w:vertAlign w:val="superscript"/>
                                    </w:rPr>
                                    <w:t>®</w:t>
                                  </w:r>
                                </w:p>
                                <w:p w14:paraId="78F873A1" w14:textId="77777777" w:rsidR="00D67C1E" w:rsidRPr="006F7E99" w:rsidRDefault="00B60735" w:rsidP="00D67C1E">
                                  <w:pPr>
                                    <w:spacing w:line="240" w:lineRule="auto"/>
                                    <w:rPr>
                                      <w:b/>
                                      <w:sz w:val="12"/>
                                      <w:szCs w:val="12"/>
                                      <w:vertAlign w:val="superscript"/>
                                    </w:rPr>
                                  </w:pPr>
                                  <w:r w:rsidRPr="003714E3">
                                    <w:rPr>
                                      <w:sz w:val="8"/>
                                      <w:szCs w:val="8"/>
                                    </w:rPr>
                                    <w:t>omalizumab</w:t>
                                  </w:r>
                                </w:p>
                                <w:p w14:paraId="6E78E1B2" w14:textId="77777777" w:rsidR="00D67C1E" w:rsidRPr="006F7E99" w:rsidRDefault="00B60735" w:rsidP="00D67C1E">
                                  <w:pPr>
                                    <w:spacing w:line="240" w:lineRule="auto"/>
                                    <w:rPr>
                                      <w:sz w:val="8"/>
                                      <w:szCs w:val="8"/>
                                    </w:rPr>
                                  </w:pPr>
                                  <w:r w:rsidRPr="006F7E99">
                                    <w:rPr>
                                      <w:sz w:val="8"/>
                                      <w:szCs w:val="8"/>
                                    </w:rPr>
                                    <w:t>inje</w:t>
                                  </w:r>
                                  <w:r>
                                    <w:rPr>
                                      <w:sz w:val="8"/>
                                      <w:szCs w:val="8"/>
                                    </w:rPr>
                                    <w:t>k</w:t>
                                  </w:r>
                                  <w:r w:rsidRPr="006F7E99">
                                    <w:rPr>
                                      <w:sz w:val="8"/>
                                      <w:szCs w:val="8"/>
                                    </w:rPr>
                                    <w:t>tion</w:t>
                                  </w:r>
                                </w:p>
                                <w:p w14:paraId="2E774D65" w14:textId="77777777" w:rsidR="00157D3F" w:rsidRPr="006F7E99" w:rsidRDefault="00157D3F" w:rsidP="00157D3F">
                                  <w:pPr>
                                    <w:spacing w:line="240" w:lineRule="auto"/>
                                    <w:rPr>
                                      <w:sz w:val="8"/>
                                      <w:szCs w:val="8"/>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2D4F92FA" id="_x0000_s1443" type="#_x0000_t202" style="position:absolute;left:0;text-align:left;margin-left:79pt;margin-top:121.95pt;width:49pt;height:29.6pt;rotation:-2907710fd;z-index:2524815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xastHAIAADUEAAAOAAAAZHJzL2Uyb0RvYy54bWysU1tv2jAUfp/U/2D5veQClBIRKtaKaRJq&#10;K9Gpz8ZxSCTHx7MNCfv1OzYJRd2epr0cnZu/c/mOFw9dI8lRGFuDymkyiikRikNRq31Of7ytb+8p&#10;sY6pgklQIqcnYenD8ubLotWZSKECWQhDEETZrNU5rZzTWRRZXomG2RFooTBYgmmYQ9Pso8KwFtEb&#10;GaVxfBe1YAptgAtr0ft0DtJlwC9Lwd1LWVrhiMwp9uaCNEHuvIyWC5btDdNVzfs22D900bBaYdEL&#10;1BNzjBxM/QdUU3MDFko34tBEUJY1F2EGnCaJP02zrZgWYRZcjtWXNdn/B8ufj1v9aojrvkKHBPqF&#10;tNpmFp1+nq40DTGAe0vu5+PZPEnDmNg4wXTc6OmyRdE5wtF5l6bjGCMcQ+PZdD4LW47OWB5TG+u+&#10;CWiIV3JqkKQAyo4b67A+pg4pPl3BupYyECUVabHAeBqHB5cIvpAKH3507jXX7TpSFzmdJONhrh0U&#10;Jxw3TIQ9Ws3XNXaxYda9MoPUoxPP2b2gKCVgNeg1Siowv/7m9/nICEYpafGUcmp/HpgRlMjvCrma&#10;J5MJwrpgTKazFA1zHdldR9SheQS81iR0F1Sf7+Sglgaad7z6la+KIaY41s6pG9RHdz5w/DVcrFYh&#10;Ca9NM7dRW8099EDDW/fOjO6JcMjgMwxHx7JPfJxz+y2f99gbeJuBtf4f+eO/tkPWx29f/gYAAP//&#10;AwBQSwMEFAAGAAgAAAAhAAu+M4PgAAAACwEAAA8AAABkcnMvZG93bnJldi54bWxMj8FOwzAQRO9I&#10;/IO1SFwQtZPQqKRxKlQJiQMX2h563MZuEjVeR7Gbhr9nOcFxZkezb8rN7Hox2TF0njQkCwXCUu1N&#10;R42Gw/79eQUiRCSDvSer4dsG2FT3dyUWxt/oy0672AguoVCghjbGoZAy1K11GBZ+sMS3sx8dRpZj&#10;I82INy53vUyVyqXDjvhDi4Pdtra+7K5OA/kBJ/MRJtXlT5ftZ3PEQ3LU+vFhfluDiHaOf2H4xWd0&#10;qJjp5K9kguhZL1e8JWpIX7JXEJxIlzk7Jw2ZyhKQVSn/b6h+AAAA//8DAFBLAQItABQABgAIAAAA&#10;IQC2gziS/gAAAOEBAAATAAAAAAAAAAAAAAAAAAAAAABbQ29udGVudF9UeXBlc10ueG1sUEsBAi0A&#10;FAAGAAgAAAAhADj9If/WAAAAlAEAAAsAAAAAAAAAAAAAAAAALwEAAF9yZWxzLy5yZWxzUEsBAi0A&#10;FAAGAAgAAAAhAIbFqy0cAgAANQQAAA4AAAAAAAAAAAAAAAAALgIAAGRycy9lMm9Eb2MueG1sUEsB&#10;Ai0AFAAGAAgAAAAhAAu+M4PgAAAACwEAAA8AAAAAAAAAAAAAAAAAdgQAAGRycy9kb3ducmV2Lnht&#10;bFBLBQYAAAAABAAEAPMAAACDBQAAAAA=&#10;" filled="f" stroked="f" strokeweight=".5pt">
                      <v:textbox>
                        <w:txbxContent>
                          <w:p w14:paraId="7815D77B" w14:textId="77777777" w:rsidR="00D67C1E" w:rsidRDefault="00B60735" w:rsidP="00D67C1E">
                            <w:pPr>
                              <w:spacing w:line="240" w:lineRule="auto"/>
                              <w:rPr>
                                <w:b/>
                                <w:sz w:val="12"/>
                                <w:szCs w:val="12"/>
                                <w:vertAlign w:val="superscript"/>
                              </w:rPr>
                            </w:pPr>
                            <w:r w:rsidRPr="006F7E99">
                              <w:rPr>
                                <w:b/>
                                <w:sz w:val="12"/>
                                <w:szCs w:val="12"/>
                              </w:rPr>
                              <w:t>Xolair</w:t>
                            </w:r>
                            <w:r w:rsidRPr="006F7E99">
                              <w:rPr>
                                <w:b/>
                                <w:sz w:val="12"/>
                                <w:szCs w:val="12"/>
                                <w:vertAlign w:val="superscript"/>
                              </w:rPr>
                              <w:t>®</w:t>
                            </w:r>
                          </w:p>
                          <w:p w14:paraId="78F873A1" w14:textId="77777777" w:rsidR="00D67C1E" w:rsidRPr="006F7E99" w:rsidRDefault="00B60735" w:rsidP="00D67C1E">
                            <w:pPr>
                              <w:spacing w:line="240" w:lineRule="auto"/>
                              <w:rPr>
                                <w:b/>
                                <w:sz w:val="12"/>
                                <w:szCs w:val="12"/>
                                <w:vertAlign w:val="superscript"/>
                              </w:rPr>
                            </w:pPr>
                            <w:r w:rsidRPr="003714E3">
                              <w:rPr>
                                <w:sz w:val="8"/>
                                <w:szCs w:val="8"/>
                              </w:rPr>
                              <w:t>omalizumab</w:t>
                            </w:r>
                          </w:p>
                          <w:p w14:paraId="6E78E1B2" w14:textId="77777777" w:rsidR="00D67C1E" w:rsidRPr="006F7E99" w:rsidRDefault="00B60735" w:rsidP="00D67C1E">
                            <w:pPr>
                              <w:spacing w:line="240" w:lineRule="auto"/>
                              <w:rPr>
                                <w:sz w:val="8"/>
                                <w:szCs w:val="8"/>
                              </w:rPr>
                            </w:pPr>
                            <w:r w:rsidRPr="006F7E99">
                              <w:rPr>
                                <w:sz w:val="8"/>
                                <w:szCs w:val="8"/>
                              </w:rPr>
                              <w:t>inje</w:t>
                            </w:r>
                            <w:r>
                              <w:rPr>
                                <w:sz w:val="8"/>
                                <w:szCs w:val="8"/>
                              </w:rPr>
                              <w:t>k</w:t>
                            </w:r>
                            <w:r w:rsidRPr="006F7E99">
                              <w:rPr>
                                <w:sz w:val="8"/>
                                <w:szCs w:val="8"/>
                              </w:rPr>
                              <w:t>tion</w:t>
                            </w:r>
                          </w:p>
                          <w:p w14:paraId="2E774D65" w14:textId="77777777" w:rsidR="00157D3F" w:rsidRPr="006F7E99" w:rsidRDefault="00157D3F" w:rsidP="00157D3F">
                            <w:pPr>
                              <w:spacing w:line="240" w:lineRule="auto"/>
                              <w:rPr>
                                <w:sz w:val="8"/>
                                <w:szCs w:val="8"/>
                              </w:rPr>
                            </w:pPr>
                          </w:p>
                        </w:txbxContent>
                      </v:textbox>
                    </v:shape>
                  </w:pict>
                </mc:Fallback>
              </mc:AlternateContent>
            </w:r>
            <w:r w:rsidRPr="003714E3">
              <w:rPr>
                <w:noProof/>
                <w:sz w:val="20"/>
                <w:lang w:val="en-US"/>
              </w:rPr>
              <mc:AlternateContent>
                <mc:Choice Requires="wps">
                  <w:drawing>
                    <wp:anchor distT="0" distB="0" distL="114300" distR="114300" simplePos="0" relativeHeight="252473344" behindDoc="0" locked="0" layoutInCell="1" allowOverlap="1" wp14:anchorId="352EEFF4" wp14:editId="64B8408D">
                      <wp:simplePos x="0" y="0"/>
                      <wp:positionH relativeFrom="column">
                        <wp:posOffset>3860165</wp:posOffset>
                      </wp:positionH>
                      <wp:positionV relativeFrom="paragraph">
                        <wp:posOffset>87630</wp:posOffset>
                      </wp:positionV>
                      <wp:extent cx="1816100" cy="685800"/>
                      <wp:effectExtent l="0" t="0" r="0" b="0"/>
                      <wp:wrapNone/>
                      <wp:docPr id="112" name="Text Box 112"/>
                      <wp:cNvGraphicFramePr/>
                      <a:graphic xmlns:a="http://schemas.openxmlformats.org/drawingml/2006/main">
                        <a:graphicData uri="http://schemas.microsoft.com/office/word/2010/wordprocessingShape">
                          <wps:wsp>
                            <wps:cNvSpPr txBox="1"/>
                            <wps:spPr>
                              <a:xfrm>
                                <a:off x="0" y="0"/>
                                <a:ext cx="1816100" cy="685800"/>
                              </a:xfrm>
                              <a:prstGeom prst="rect">
                                <a:avLst/>
                              </a:prstGeom>
                              <a:noFill/>
                              <a:ln w="6350">
                                <a:noFill/>
                              </a:ln>
                            </wps:spPr>
                            <wps:txbx>
                              <w:txbxContent>
                                <w:p w14:paraId="3C3119C7" w14:textId="77777777" w:rsidR="00D67C1E" w:rsidRPr="0012024C" w:rsidRDefault="00B60735" w:rsidP="00D67C1E">
                                  <w:pPr>
                                    <w:spacing w:after="60"/>
                                    <w:jc w:val="center"/>
                                    <w:rPr>
                                      <w:b/>
                                      <w:color w:val="FFFFFF" w:themeColor="background1"/>
                                      <w:lang w:val="sv-SE"/>
                                    </w:rPr>
                                  </w:pPr>
                                  <w:r w:rsidRPr="0012024C">
                                    <w:rPr>
                                      <w:b/>
                                      <w:color w:val="FFFFFF" w:themeColor="background1"/>
                                      <w:lang w:val="sv-SE"/>
                                    </w:rPr>
                                    <w:t>Xolair 300 mg</w:t>
                                  </w:r>
                                </w:p>
                                <w:p w14:paraId="42B6AEED" w14:textId="77720025" w:rsidR="00D67C1E" w:rsidRPr="0012024C" w:rsidRDefault="00074DFF" w:rsidP="00D67C1E">
                                  <w:pPr>
                                    <w:spacing w:after="60"/>
                                    <w:jc w:val="center"/>
                                    <w:rPr>
                                      <w:b/>
                                      <w:color w:val="FFFFFF" w:themeColor="background1"/>
                                      <w:lang w:val="sv-SE"/>
                                    </w:rPr>
                                  </w:pPr>
                                  <w:r>
                                    <w:rPr>
                                      <w:b/>
                                      <w:color w:val="FFFFFF" w:themeColor="background1"/>
                                      <w:lang w:val="sv-SE"/>
                                    </w:rPr>
                                    <w:t>injektions</w:t>
                                  </w:r>
                                  <w:r w:rsidR="00B60735" w:rsidRPr="0012024C">
                                    <w:rPr>
                                      <w:b/>
                                      <w:color w:val="FFFFFF" w:themeColor="background1"/>
                                      <w:lang w:val="sv-SE"/>
                                    </w:rPr>
                                    <w:t>penna med grått nålskydd</w:t>
                                  </w:r>
                                </w:p>
                                <w:p w14:paraId="75618672" w14:textId="77777777" w:rsidR="00157D3F" w:rsidRPr="0012024C" w:rsidRDefault="00157D3F" w:rsidP="00157D3F">
                                  <w:pPr>
                                    <w:spacing w:after="60"/>
                                    <w:jc w:val="center"/>
                                    <w:rPr>
                                      <w:b/>
                                      <w:color w:val="FFFFFF" w:themeColor="background1"/>
                                      <w:lang w:val="sv-S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352EEFF4" id="_x0000_s1444" type="#_x0000_t202" style="position:absolute;left:0;text-align:left;margin-left:303.95pt;margin-top:6.9pt;width:143pt;height:54pt;z-index:25247334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bgrwEwIAACcEAAAOAAAAZHJzL2Uyb0RvYy54bWysU02P2jAQvVfqf7B8L0koUDYirOiuqCqh&#10;3ZXYas/GsUkkx+PahoT++o6d8KFtT1UvzkzeeD7eGy/uu0aRo7CuBl3QbJRSIjSHstb7gv54XX+a&#10;U+I80yVToEVBT8LR++XHD4vW5GIMFahSWIJJtMtbU9DKe5MnieOVaJgbgREaQQm2YR5du09Ky1rM&#10;3qhknKazpAVbGgtcOId/H3uQLmN+KQX3z1I64YkqKPbm42njuQtnslywfG+ZqWo+tMH+oYuG1RqL&#10;XlI9Ms/IwdZ/pGpqbsGB9CMOTQJS1lzEGXCaLH03zbZiRsRZkBxnLjS5/5eWPx235sUS332FDgUM&#10;hLTG5Q5/hnk6aZvwxU4J4kjh6UKb6Dzh4dI8m2UpQhyx2Xw6RxvTJNfbxjr/TUBDglFQi7JEtthx&#10;43wfeg4JxTSsa6WiNEqTFpN+nqbxwgXB5EpjjWuvwfLdriN1WdBJNjlPsoPyhANa6LV3hq9r7GLD&#10;nH9hFsXGxnGB/TMeUgFWg8GipAL762//QzxqgCglLS5PQd3PA7OCEvVdozp32WQSti06k+mXMTr2&#10;FtndIvrQPADuZ4ZPxfBohnivzqa00Lzhnq9CVYSY5li7oP5sPvh+pfGdcLFaxSDcL8P8Rm8ND6kD&#10;r4Hj1+6NWTMI4VHCJzivGcvf6dHHDiz3PA4ObmMUeHg5Yd1v/Rh1fd/L3wAAAP//AwBQSwMEFAAG&#10;AAgAAAAhAKocEoPgAAAACgEAAA8AAABkcnMvZG93bnJldi54bWxMj8FOwzAQRO9I/IO1SNyo01SU&#10;NMSpqkgVEoJDSy/cNrGbRNjrELtt4OtZTnDcmafZmWI9OSvOZgy9JwXzWQLCUON1T62Cw9v2LgMR&#10;IpJG68ko+DIB1uX1VYG59hfamfM+toJDKOSooItxyKUMTWcchpkfDLF39KPDyOfYSj3ihcOdlWmS&#10;LKXDnvhDh4OpOtN87E9OwXO1fcVdnbrs21ZPL8fN8Hl4v1fq9mbaPIKIZop/MPzW5+pQcqfan0gH&#10;YRUsk4cVo2wseAID2WrBQs1COs9AloX8P6H8AQAA//8DAFBLAQItABQABgAIAAAAIQC2gziS/gAA&#10;AOEBAAATAAAAAAAAAAAAAAAAAAAAAABbQ29udGVudF9UeXBlc10ueG1sUEsBAi0AFAAGAAgAAAAh&#10;ADj9If/WAAAAlAEAAAsAAAAAAAAAAAAAAAAALwEAAF9yZWxzLy5yZWxzUEsBAi0AFAAGAAgAAAAh&#10;ANJuCvATAgAAJwQAAA4AAAAAAAAAAAAAAAAALgIAAGRycy9lMm9Eb2MueG1sUEsBAi0AFAAGAAgA&#10;AAAhAKocEoPgAAAACgEAAA8AAAAAAAAAAAAAAAAAbQQAAGRycy9kb3ducmV2LnhtbFBLBQYAAAAA&#10;BAAEAPMAAAB6BQAAAAA=&#10;" filled="f" stroked="f" strokeweight=".5pt">
                      <v:textbox>
                        <w:txbxContent>
                          <w:p w14:paraId="3C3119C7" w14:textId="77777777" w:rsidR="00D67C1E" w:rsidRPr="0012024C" w:rsidRDefault="00B60735" w:rsidP="00D67C1E">
                            <w:pPr>
                              <w:spacing w:after="60"/>
                              <w:jc w:val="center"/>
                              <w:rPr>
                                <w:b/>
                                <w:color w:val="FFFFFF" w:themeColor="background1"/>
                                <w:lang w:val="sv-SE"/>
                              </w:rPr>
                            </w:pPr>
                            <w:r w:rsidRPr="0012024C">
                              <w:rPr>
                                <w:b/>
                                <w:color w:val="FFFFFF" w:themeColor="background1"/>
                                <w:lang w:val="sv-SE"/>
                              </w:rPr>
                              <w:t>Xolair 300 mg</w:t>
                            </w:r>
                          </w:p>
                          <w:p w14:paraId="42B6AEED" w14:textId="77720025" w:rsidR="00D67C1E" w:rsidRPr="0012024C" w:rsidRDefault="00074DFF" w:rsidP="00D67C1E">
                            <w:pPr>
                              <w:spacing w:after="60"/>
                              <w:jc w:val="center"/>
                              <w:rPr>
                                <w:b/>
                                <w:color w:val="FFFFFF" w:themeColor="background1"/>
                                <w:lang w:val="sv-SE"/>
                              </w:rPr>
                            </w:pPr>
                            <w:r>
                              <w:rPr>
                                <w:b/>
                                <w:color w:val="FFFFFF" w:themeColor="background1"/>
                                <w:lang w:val="sv-SE"/>
                              </w:rPr>
                              <w:t>injektions</w:t>
                            </w:r>
                            <w:r w:rsidR="00B60735" w:rsidRPr="0012024C">
                              <w:rPr>
                                <w:b/>
                                <w:color w:val="FFFFFF" w:themeColor="background1"/>
                                <w:lang w:val="sv-SE"/>
                              </w:rPr>
                              <w:t>penna med grått nålskydd</w:t>
                            </w:r>
                          </w:p>
                          <w:p w14:paraId="75618672" w14:textId="77777777" w:rsidR="00157D3F" w:rsidRPr="0012024C" w:rsidRDefault="00157D3F" w:rsidP="00157D3F">
                            <w:pPr>
                              <w:spacing w:after="60"/>
                              <w:jc w:val="center"/>
                              <w:rPr>
                                <w:b/>
                                <w:color w:val="FFFFFF" w:themeColor="background1"/>
                                <w:lang w:val="sv-SE"/>
                              </w:rPr>
                            </w:pPr>
                          </w:p>
                        </w:txbxContent>
                      </v:textbox>
                    </v:shape>
                  </w:pict>
                </mc:Fallback>
              </mc:AlternateContent>
            </w:r>
            <w:r w:rsidRPr="003714E3">
              <w:rPr>
                <w:noProof/>
                <w:sz w:val="20"/>
                <w:lang w:val="en-US"/>
              </w:rPr>
              <mc:AlternateContent>
                <mc:Choice Requires="wps">
                  <w:drawing>
                    <wp:anchor distT="0" distB="0" distL="114300" distR="114300" simplePos="0" relativeHeight="252469248" behindDoc="0" locked="0" layoutInCell="1" allowOverlap="1" wp14:anchorId="0B91440E" wp14:editId="5EEC96F7">
                      <wp:simplePos x="0" y="0"/>
                      <wp:positionH relativeFrom="column">
                        <wp:posOffset>137795</wp:posOffset>
                      </wp:positionH>
                      <wp:positionV relativeFrom="paragraph">
                        <wp:posOffset>81280</wp:posOffset>
                      </wp:positionV>
                      <wp:extent cx="1816100" cy="711200"/>
                      <wp:effectExtent l="0" t="0" r="0" b="0"/>
                      <wp:wrapNone/>
                      <wp:docPr id="113" name="Text Box 113"/>
                      <wp:cNvGraphicFramePr/>
                      <a:graphic xmlns:a="http://schemas.openxmlformats.org/drawingml/2006/main">
                        <a:graphicData uri="http://schemas.microsoft.com/office/word/2010/wordprocessingShape">
                          <wps:wsp>
                            <wps:cNvSpPr txBox="1"/>
                            <wps:spPr>
                              <a:xfrm>
                                <a:off x="0" y="0"/>
                                <a:ext cx="1816100" cy="711200"/>
                              </a:xfrm>
                              <a:prstGeom prst="rect">
                                <a:avLst/>
                              </a:prstGeom>
                              <a:noFill/>
                              <a:ln w="6350">
                                <a:noFill/>
                              </a:ln>
                            </wps:spPr>
                            <wps:txbx>
                              <w:txbxContent>
                                <w:p w14:paraId="39D5FA88" w14:textId="77777777" w:rsidR="00D67C1E" w:rsidRPr="0012024C" w:rsidRDefault="00B60735" w:rsidP="00D67C1E">
                                  <w:pPr>
                                    <w:spacing w:after="60"/>
                                    <w:jc w:val="center"/>
                                    <w:rPr>
                                      <w:b/>
                                      <w:color w:val="FFFFFF" w:themeColor="background1"/>
                                      <w:lang w:val="sv-SE"/>
                                    </w:rPr>
                                  </w:pPr>
                                  <w:r w:rsidRPr="0012024C">
                                    <w:rPr>
                                      <w:b/>
                                      <w:color w:val="FFFFFF" w:themeColor="background1"/>
                                      <w:lang w:val="sv-SE"/>
                                    </w:rPr>
                                    <w:t>Xolair 75 mg</w:t>
                                  </w:r>
                                </w:p>
                                <w:p w14:paraId="60F90AFF" w14:textId="13E60198" w:rsidR="00D67C1E" w:rsidRPr="0012024C" w:rsidRDefault="00074DFF" w:rsidP="00D67C1E">
                                  <w:pPr>
                                    <w:spacing w:after="60"/>
                                    <w:jc w:val="center"/>
                                    <w:rPr>
                                      <w:b/>
                                      <w:color w:val="FFFFFF" w:themeColor="background1"/>
                                      <w:lang w:val="sv-SE"/>
                                    </w:rPr>
                                  </w:pPr>
                                  <w:r>
                                    <w:rPr>
                                      <w:b/>
                                      <w:color w:val="FFFFFF" w:themeColor="background1"/>
                                      <w:lang w:val="sv-SE"/>
                                    </w:rPr>
                                    <w:t>injektions</w:t>
                                  </w:r>
                                  <w:r w:rsidR="00B60735" w:rsidRPr="0012024C">
                                    <w:rPr>
                                      <w:b/>
                                      <w:color w:val="FFFFFF" w:themeColor="background1"/>
                                      <w:lang w:val="sv-SE"/>
                                    </w:rPr>
                                    <w:t>penna med blått nålskydd</w:t>
                                  </w:r>
                                </w:p>
                                <w:p w14:paraId="4D27BF70" w14:textId="77777777" w:rsidR="00157D3F" w:rsidRPr="0012024C" w:rsidRDefault="00157D3F" w:rsidP="00157D3F">
                                  <w:pPr>
                                    <w:spacing w:after="60"/>
                                    <w:jc w:val="center"/>
                                    <w:rPr>
                                      <w:b/>
                                      <w:color w:val="FFFFFF" w:themeColor="background1"/>
                                      <w:lang w:val="sv-S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0B91440E" id="_x0000_s1445" type="#_x0000_t202" style="position:absolute;left:0;text-align:left;margin-left:10.85pt;margin-top:6.4pt;width:143pt;height:56pt;z-index:25246924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v7TEwIAACcEAAAOAAAAZHJzL2Uyb0RvYy54bWysU8tu2zAQvBfIPxC8x5Jc20kFy4GbwEUB&#10;IwngFDnTFGkJoLgsSVtyv75LSn4g7anohdrVLPc1w/lD1yhyENbVoAuajVJKhOZQ1npX0B9vq9t7&#10;SpxnumQKtCjoUTj6sLj5NG9NLsZQgSqFJZhEu7w1Ba28N3mSOF6JhrkRGKERlGAb5tG1u6S0rMXs&#10;jUrGaTpLWrClscCFc/j3qQfpIuaXUnD/IqUTnqiCYm8+njae23AmiznLd5aZquZDG+wfumhYrbHo&#10;OdUT84zsbf1HqqbmFhxIP+LQJCBlzUWcAafJ0g/TbCpmRJwFl+PMeU3u/6Xlz4eNebXEd1+hQwLD&#10;Qlrjcoc/wzydtE34YqcEcVzh8bw20XnCw6X7bJalCHHE7rIMeQlpksttY53/JqAhwSioRVritthh&#10;7XwfegoJxTSsaqUiNUqTtqCzz9M0XjgjmFxprHHpNVi+23akLgs6yaanSbZQHnFACz33zvBVjV2s&#10;mfOvzCLZ2DgK2L/gIRVgNRgsSiqwv/72P8QjB4hS0qJ4Cup+7pkVlKjvGtn5kk0mQW3RmUzvxujY&#10;a2R7jeh98wiozwyfiuHRDPFenUxpoXlHnS9DVYSY5li7oP5kPvpe0vhOuFguYxDqyzC/1hvDQ+qw&#10;17Djt+6dWTMQ4ZHCZzjJjOUf+Ohjhy33exwcVGMkeHg5Qe7Xfoy6vO/FbwAAAP//AwBQSwMEFAAG&#10;AAgAAAAhAFU+Cj/fAAAACQEAAA8AAABkcnMvZG93bnJldi54bWxMj81OwzAQhO9IvIO1SNyo0/DT&#10;KMSpqkgVEoJDSy/cnHibRNjrELtt4OnZnspxZ0az3xTLyVlxxDH0nhTMZwkIpMabnloFu4/1XQYi&#10;RE1GW0+o4AcDLMvrq0Lnxp9og8dtbAWXUMi1gi7GIZcyNB06HWZ+QGJv70enI59jK82oT1zurEyT&#10;5Ek63RN/6PSAVYfN1/bgFLxW63e9qVOX/drq5W2/Gr53n49K3d5Mq2cQEad4CcMZn9GhZKbaH8gE&#10;YRWk8wUnWU95Afv3yYKF+iw8ZCDLQv5fUP4BAAD//wMAUEsBAi0AFAAGAAgAAAAhALaDOJL+AAAA&#10;4QEAABMAAAAAAAAAAAAAAAAAAAAAAFtDb250ZW50X1R5cGVzXS54bWxQSwECLQAUAAYACAAAACEA&#10;OP0h/9YAAACUAQAACwAAAAAAAAAAAAAAAAAvAQAAX3JlbHMvLnJlbHNQSwECLQAUAAYACAAAACEA&#10;Plr+0xMCAAAnBAAADgAAAAAAAAAAAAAAAAAuAgAAZHJzL2Uyb0RvYy54bWxQSwECLQAUAAYACAAA&#10;ACEAVT4KP98AAAAJAQAADwAAAAAAAAAAAAAAAABtBAAAZHJzL2Rvd25yZXYueG1sUEsFBgAAAAAE&#10;AAQA8wAAAHkFAAAAAA==&#10;" filled="f" stroked="f" strokeweight=".5pt">
                      <v:textbox>
                        <w:txbxContent>
                          <w:p w14:paraId="39D5FA88" w14:textId="77777777" w:rsidR="00D67C1E" w:rsidRPr="0012024C" w:rsidRDefault="00B60735" w:rsidP="00D67C1E">
                            <w:pPr>
                              <w:spacing w:after="60"/>
                              <w:jc w:val="center"/>
                              <w:rPr>
                                <w:b/>
                                <w:color w:val="FFFFFF" w:themeColor="background1"/>
                                <w:lang w:val="sv-SE"/>
                              </w:rPr>
                            </w:pPr>
                            <w:r w:rsidRPr="0012024C">
                              <w:rPr>
                                <w:b/>
                                <w:color w:val="FFFFFF" w:themeColor="background1"/>
                                <w:lang w:val="sv-SE"/>
                              </w:rPr>
                              <w:t>Xolair 75 mg</w:t>
                            </w:r>
                          </w:p>
                          <w:p w14:paraId="60F90AFF" w14:textId="13E60198" w:rsidR="00D67C1E" w:rsidRPr="0012024C" w:rsidRDefault="00074DFF" w:rsidP="00D67C1E">
                            <w:pPr>
                              <w:spacing w:after="60"/>
                              <w:jc w:val="center"/>
                              <w:rPr>
                                <w:b/>
                                <w:color w:val="FFFFFF" w:themeColor="background1"/>
                                <w:lang w:val="sv-SE"/>
                              </w:rPr>
                            </w:pPr>
                            <w:r>
                              <w:rPr>
                                <w:b/>
                                <w:color w:val="FFFFFF" w:themeColor="background1"/>
                                <w:lang w:val="sv-SE"/>
                              </w:rPr>
                              <w:t>injektions</w:t>
                            </w:r>
                            <w:r w:rsidR="00B60735" w:rsidRPr="0012024C">
                              <w:rPr>
                                <w:b/>
                                <w:color w:val="FFFFFF" w:themeColor="background1"/>
                                <w:lang w:val="sv-SE"/>
                              </w:rPr>
                              <w:t>penna med blått nålskydd</w:t>
                            </w:r>
                          </w:p>
                          <w:p w14:paraId="4D27BF70" w14:textId="77777777" w:rsidR="00157D3F" w:rsidRPr="0012024C" w:rsidRDefault="00157D3F" w:rsidP="00157D3F">
                            <w:pPr>
                              <w:spacing w:after="60"/>
                              <w:jc w:val="center"/>
                              <w:rPr>
                                <w:b/>
                                <w:color w:val="FFFFFF" w:themeColor="background1"/>
                                <w:lang w:val="sv-SE"/>
                              </w:rPr>
                            </w:pPr>
                          </w:p>
                        </w:txbxContent>
                      </v:textbox>
                    </v:shape>
                  </w:pict>
                </mc:Fallback>
              </mc:AlternateContent>
            </w:r>
            <w:r w:rsidRPr="003714E3">
              <w:rPr>
                <w:noProof/>
                <w:sz w:val="20"/>
                <w:lang w:val="en-US"/>
              </w:rPr>
              <mc:AlternateContent>
                <mc:Choice Requires="wps">
                  <w:drawing>
                    <wp:anchor distT="0" distB="0" distL="114300" distR="114300" simplePos="0" relativeHeight="252534784" behindDoc="0" locked="0" layoutInCell="1" allowOverlap="1" wp14:anchorId="35685F51" wp14:editId="001D7B40">
                      <wp:simplePos x="0" y="0"/>
                      <wp:positionH relativeFrom="column">
                        <wp:posOffset>969645</wp:posOffset>
                      </wp:positionH>
                      <wp:positionV relativeFrom="paragraph">
                        <wp:posOffset>6913880</wp:posOffset>
                      </wp:positionV>
                      <wp:extent cx="2165350" cy="273050"/>
                      <wp:effectExtent l="0" t="0" r="0" b="0"/>
                      <wp:wrapNone/>
                      <wp:docPr id="114" name="Text Box 114"/>
                      <wp:cNvGraphicFramePr/>
                      <a:graphic xmlns:a="http://schemas.openxmlformats.org/drawingml/2006/main">
                        <a:graphicData uri="http://schemas.microsoft.com/office/word/2010/wordprocessingShape">
                          <wps:wsp>
                            <wps:cNvSpPr txBox="1"/>
                            <wps:spPr>
                              <a:xfrm>
                                <a:off x="0" y="0"/>
                                <a:ext cx="2165350" cy="273050"/>
                              </a:xfrm>
                              <a:prstGeom prst="rect">
                                <a:avLst/>
                              </a:prstGeom>
                              <a:noFill/>
                              <a:ln w="6350">
                                <a:noFill/>
                              </a:ln>
                            </wps:spPr>
                            <wps:txbx>
                              <w:txbxContent>
                                <w:p w14:paraId="68833B0F" w14:textId="77777777" w:rsidR="00D67C1E" w:rsidRDefault="00B60735" w:rsidP="00D67C1E">
                                  <w:pPr>
                                    <w:jc w:val="center"/>
                                  </w:pPr>
                                  <w:r>
                                    <w:t>1 grå + 1 grå</w:t>
                                  </w:r>
                                </w:p>
                                <w:p w14:paraId="0D7DA524"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35685F51" id="_x0000_s1446" type="#_x0000_t202" style="position:absolute;left:0;text-align:left;margin-left:76.35pt;margin-top:544.4pt;width:170.5pt;height:21.5pt;z-index:25253478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1aEGEgIAACcEAAAOAAAAZHJzL2Uyb0RvYy54bWysU8tu2zAQvBfoPxC815Ic20kFy4GbwEUB&#10;IwngFDnTFGkJoLgsSVtyv75LSn407anohdrlrmYfM5zfd40iB2FdDbqg2SilRGgOZa13Bf3+uvp0&#10;R4nzTJdMgRYFPQpH7xcfP8xbk4sxVKBKYQmCaJe3pqCV9yZPEscr0TA3AiM0BiXYhnl07S4pLWsR&#10;vVHJOE1nSQu2NBa4cA5vH/sgXUR8KQX3z1I64YkqKPbm42njuQ1nspizfGeZqWo+tMH+oYuG1RqL&#10;nqEemWdkb+s/oJqaW3Ag/YhDk4CUNRdxBpwmS99Ns6mYEXEWXI4z5zW5/wfLnw4b82KJ775AhwSG&#10;hbTG5Q4vwzydtE34YqcE47jC43ltovOE4+U4m01vphjiGBvf3qRoI0xy+dtY578KaEgwCmqRlrgt&#10;dlg736eeUkIxDataqUiN0qQt6CzA/xZBcKWxxqXXYPlu25G6LOgkm50m2UJ5xAEt9Nw7w1c1drFm&#10;zr8wi2Rj4yhg/4yHVIDVYLAoqcD+/Nt9yEcOMEpJi+IpqPuxZ1ZQor5pZOdzNpkEtUVnMr0do2Ov&#10;I9vriN43D4D6zPCpGB7NkO/VyZQWmjfU+TJUxRDTHGsX1J/MB99LGt8JF8tlTEJ9GebXemN4gA7b&#10;Czt+7d6YNQMRHil8gpPMWP6Ojz532HK/x8FBNUaCh5cT5H7tx6zL+178AgAA//8DAFBLAwQUAAYA&#10;CAAAACEAlYplBeEAAAANAQAADwAAAGRycy9kb3ducmV2LnhtbExPy07DMBC8I/EP1iJxo05SCibE&#10;qapIFVIFh5ZeuDmxm0TY6xC7bejXs5zgtvPQ7EyxnJxlJzOG3qOEdJYAM9h43WMrYf++vhPAQlSo&#10;lfVoJHybAMvy+qpQufZn3JrTLraMQjDkSkIX45BzHprOOBVmfjBI2sGPTkWCY8v1qM4U7izPkuSB&#10;O9UjfejUYKrONJ+7o5OwqdZvaltnTlxs9fJ6WA1f+4+FlLc30+oZWDRT/DPDb32qDiV1qv0RdWCW&#10;8CJ7JCsdiRA0giz3T3OiaqLSeSqAlwX/v6L8AQAA//8DAFBLAQItABQABgAIAAAAIQC2gziS/gAA&#10;AOEBAAATAAAAAAAAAAAAAAAAAAAAAABbQ29udGVudF9UeXBlc10ueG1sUEsBAi0AFAAGAAgAAAAh&#10;ADj9If/WAAAAlAEAAAsAAAAAAAAAAAAAAAAALwEAAF9yZWxzLy5yZWxzUEsBAi0AFAAGAAgAAAAh&#10;AOHVoQYSAgAAJwQAAA4AAAAAAAAAAAAAAAAALgIAAGRycy9lMm9Eb2MueG1sUEsBAi0AFAAGAAgA&#10;AAAhAJWKZQXhAAAADQEAAA8AAAAAAAAAAAAAAAAAbAQAAGRycy9kb3ducmV2LnhtbFBLBQYAAAAA&#10;BAAEAPMAAAB6BQAAAAA=&#10;" filled="f" stroked="f" strokeweight=".5pt">
                      <v:textbox>
                        <w:txbxContent>
                          <w:p w14:paraId="68833B0F" w14:textId="77777777" w:rsidR="00D67C1E" w:rsidRDefault="00B60735" w:rsidP="00D67C1E">
                            <w:pPr>
                              <w:jc w:val="center"/>
                            </w:pPr>
                            <w:r>
                              <w:t>1 grå + 1 grå</w:t>
                            </w:r>
                          </w:p>
                          <w:p w14:paraId="0D7DA524" w14:textId="77777777" w:rsidR="00157D3F" w:rsidRDefault="00157D3F" w:rsidP="00157D3F">
                            <w:pPr>
                              <w:jc w:val="center"/>
                            </w:pPr>
                          </w:p>
                        </w:txbxContent>
                      </v:textbox>
                    </v:shape>
                  </w:pict>
                </mc:Fallback>
              </mc:AlternateContent>
            </w:r>
            <w:r w:rsidRPr="003714E3">
              <w:rPr>
                <w:noProof/>
                <w:sz w:val="20"/>
                <w:lang w:val="en-US"/>
              </w:rPr>
              <mc:AlternateContent>
                <mc:Choice Requires="wps">
                  <w:drawing>
                    <wp:anchor distT="0" distB="0" distL="114300" distR="114300" simplePos="0" relativeHeight="252532736" behindDoc="0" locked="0" layoutInCell="1" allowOverlap="1" wp14:anchorId="060DEB0B" wp14:editId="5EFEBF97">
                      <wp:simplePos x="0" y="0"/>
                      <wp:positionH relativeFrom="column">
                        <wp:posOffset>960120</wp:posOffset>
                      </wp:positionH>
                      <wp:positionV relativeFrom="paragraph">
                        <wp:posOffset>6526530</wp:posOffset>
                      </wp:positionV>
                      <wp:extent cx="2150914" cy="330200"/>
                      <wp:effectExtent l="0" t="0" r="0" b="0"/>
                      <wp:wrapNone/>
                      <wp:docPr id="115" name="Text Box 115"/>
                      <wp:cNvGraphicFramePr/>
                      <a:graphic xmlns:a="http://schemas.openxmlformats.org/drawingml/2006/main">
                        <a:graphicData uri="http://schemas.microsoft.com/office/word/2010/wordprocessingShape">
                          <wps:wsp>
                            <wps:cNvSpPr txBox="1"/>
                            <wps:spPr>
                              <a:xfrm>
                                <a:off x="0" y="0"/>
                                <a:ext cx="2150914" cy="330200"/>
                              </a:xfrm>
                              <a:prstGeom prst="rect">
                                <a:avLst/>
                              </a:prstGeom>
                              <a:noFill/>
                              <a:ln w="6350">
                                <a:noFill/>
                              </a:ln>
                            </wps:spPr>
                            <wps:txbx>
                              <w:txbxContent>
                                <w:p w14:paraId="6EDD531C" w14:textId="77777777" w:rsidR="00D67C1E" w:rsidRDefault="00B60735" w:rsidP="00D67C1E">
                                  <w:pPr>
                                    <w:jc w:val="center"/>
                                  </w:pPr>
                                  <w:r>
                                    <w:t>1 blå + 1 lila + 1 grå</w:t>
                                  </w:r>
                                </w:p>
                                <w:p w14:paraId="3BCA3E2D"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060DEB0B" id="_x0000_s1447" type="#_x0000_t202" style="position:absolute;left:0;text-align:left;margin-left:75.6pt;margin-top:513.9pt;width:169.35pt;height:26pt;z-index:25253273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Y0jFFAIAACcEAAAOAAAAZHJzL2Uyb0RvYy54bWysU8lu2zAQvRfoPxC815K8JK1gOXATuChg&#10;JAGcImeaIi0BFIclaUvu13dIyQvSnoJcqBnOaJb3Hud3XaPIQVhXgy5oNkopEZpDWetdQX+9rL58&#10;pcR5pkumQIuCHoWjd4vPn+atycUYKlClsASLaJe3pqCV9yZPEscr0TA3AiM0BiXYhnl07S4pLWux&#10;eqOScZreJC3Y0ljgwjm8feiDdBHrSym4f5LSCU9UQXE2H08bz204k8Wc5TvLTFXzYQz2jikaVmts&#10;ei71wDwje1v/U6qpuQUH0o84NAlIWXMRd8BtsvTNNpuKGRF3QXCcOcPkPq4sfzxszLMlvvsOHRIY&#10;AGmNyx1ehn06aZvwxUkJxhHC4xk20XnC8XKczdJv2ZQSjrHJJEVeQpnk8rexzv8Q0JBgFNQiLREt&#10;dlg736eeUkIzDataqUiN0qQt6M1klsYfzhEsrjT2uMwaLN9tO1KXBZ1mt6dNtlAecUELPffO8FWN&#10;U6yZ88/MItm4EwrYP+EhFWA3GCxKKrB//ncf8pEDjFLSongK6n7vmRWUqJ8a2UE0pkFt0ZnObsfo&#10;2OvI9jqi9809oD4zfCqGRzPke3UypYXmFXW+DF0xxDTH3gX1J/Pe95LGd8LFchmTUF+G+bXeGB5K&#10;B1wDxi/dK7NmIMIjhY9wkhnL3/DR5w4o9zgODqoxEjy8nCD3az9mXd734i8AAAD//wMAUEsDBBQA&#10;BgAIAAAAIQDa8fO54wAAAA0BAAAPAAAAZHJzL2Rvd25yZXYueG1sTI9BT8MwDIXvSPyHyEjcWLqK&#10;sbY0naZKExKCw8Yu3NzGayuapDTZVvj1eKdx87Ofnr+XrybTixONvnNWwXwWgSBbO93ZRsH+Y/OQ&#10;gPABrcbeWVLwQx5Wxe1Njpl2Z7ul0y40gkOsz1BBG8KQSenrlgz6mRvI8u3gRoOB5dhIPeKZw00v&#10;4yh6kgY7yx9aHKhsqf7aHY2C13LzjtsqNslvX768HdbD9/5zodT93bR+BhFoClczXPAZHQpmqtzR&#10;ai961ot5zFYeonjJJdjymKQpiOqyWqYJyCKX/1sUfwAAAP//AwBQSwECLQAUAAYACAAAACEAtoM4&#10;kv4AAADhAQAAEwAAAAAAAAAAAAAAAAAAAAAAW0NvbnRlbnRfVHlwZXNdLnhtbFBLAQItABQABgAI&#10;AAAAIQA4/SH/1gAAAJQBAAALAAAAAAAAAAAAAAAAAC8BAABfcmVscy8ucmVsc1BLAQItABQABgAI&#10;AAAAIQBsY0jFFAIAACcEAAAOAAAAAAAAAAAAAAAAAC4CAABkcnMvZTJvRG9jLnhtbFBLAQItABQA&#10;BgAIAAAAIQDa8fO54wAAAA0BAAAPAAAAAAAAAAAAAAAAAG4EAABkcnMvZG93bnJldi54bWxQSwUG&#10;AAAAAAQABADzAAAAfgUAAAAA&#10;" filled="f" stroked="f" strokeweight=".5pt">
                      <v:textbox>
                        <w:txbxContent>
                          <w:p w14:paraId="6EDD531C" w14:textId="77777777" w:rsidR="00D67C1E" w:rsidRDefault="00B60735" w:rsidP="00D67C1E">
                            <w:pPr>
                              <w:jc w:val="center"/>
                            </w:pPr>
                            <w:r>
                              <w:t>1 blå + 1 lila + 1 grå</w:t>
                            </w:r>
                          </w:p>
                          <w:p w14:paraId="3BCA3E2D" w14:textId="77777777" w:rsidR="00157D3F" w:rsidRDefault="00157D3F" w:rsidP="00157D3F">
                            <w:pPr>
                              <w:jc w:val="center"/>
                            </w:pPr>
                          </w:p>
                        </w:txbxContent>
                      </v:textbox>
                    </v:shape>
                  </w:pict>
                </mc:Fallback>
              </mc:AlternateContent>
            </w:r>
            <w:r w:rsidRPr="003714E3">
              <w:rPr>
                <w:noProof/>
                <w:sz w:val="20"/>
                <w:lang w:val="en-US"/>
              </w:rPr>
              <mc:AlternateContent>
                <mc:Choice Requires="wps">
                  <w:drawing>
                    <wp:anchor distT="0" distB="0" distL="114300" distR="114300" simplePos="0" relativeHeight="252530688" behindDoc="0" locked="0" layoutInCell="1" allowOverlap="1" wp14:anchorId="6E08EDB6" wp14:editId="679461B7">
                      <wp:simplePos x="0" y="0"/>
                      <wp:positionH relativeFrom="column">
                        <wp:posOffset>969645</wp:posOffset>
                      </wp:positionH>
                      <wp:positionV relativeFrom="paragraph">
                        <wp:posOffset>6139180</wp:posOffset>
                      </wp:positionV>
                      <wp:extent cx="2139950" cy="279400"/>
                      <wp:effectExtent l="0" t="0" r="0" b="6350"/>
                      <wp:wrapNone/>
                      <wp:docPr id="116" name="Text Box 116"/>
                      <wp:cNvGraphicFramePr/>
                      <a:graphic xmlns:a="http://schemas.openxmlformats.org/drawingml/2006/main">
                        <a:graphicData uri="http://schemas.microsoft.com/office/word/2010/wordprocessingShape">
                          <wps:wsp>
                            <wps:cNvSpPr txBox="1"/>
                            <wps:spPr>
                              <a:xfrm>
                                <a:off x="0" y="0"/>
                                <a:ext cx="2139950" cy="279400"/>
                              </a:xfrm>
                              <a:prstGeom prst="rect">
                                <a:avLst/>
                              </a:prstGeom>
                              <a:noFill/>
                              <a:ln w="6350">
                                <a:noFill/>
                              </a:ln>
                            </wps:spPr>
                            <wps:txbx>
                              <w:txbxContent>
                                <w:p w14:paraId="13DE40E0" w14:textId="77777777" w:rsidR="00D67C1E" w:rsidRDefault="00B60735" w:rsidP="00D67C1E">
                                  <w:pPr>
                                    <w:jc w:val="center"/>
                                  </w:pPr>
                                  <w:r>
                                    <w:t>1 lila + 1 grå</w:t>
                                  </w:r>
                                </w:p>
                                <w:p w14:paraId="506B8320"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6E08EDB6" id="_x0000_s1448" type="#_x0000_t202" style="position:absolute;left:0;text-align:left;margin-left:76.35pt;margin-top:483.4pt;width:168.5pt;height:22pt;z-index:25253068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mboGFAIAACcEAAAOAAAAZHJzL2Uyb0RvYy54bWysU8lu2zAQvRfoPxC817IcZ7FgOXATuChg&#10;JAGcImeaIi0BJIclaUvu13dIy0vSnopeqBnOaJb3Hqf3nVZkJ5xvwJQ0HwwpEYZD1ZhNSX+8Lr7c&#10;UeIDMxVTYERJ98LT+9nnT9PWFmIENahKOIJFjC9aW9I6BFtkmee10MwPwAqDQQlOs4Cu22SVYy1W&#10;1yobDYc3WQuusg648B5vHw9BOkv1pRQ8PEvpRSCqpDhbSKdL5zqe2WzKio1jtm54Pwb7hyk0aww2&#10;PZV6ZIGRrWv+KKUb7sCDDAMOOgMpGy7SDrhNPvywzapmVqRdEBxvTzD5/1eWP+1W9sWR0H2FDgmM&#10;gLTWFx4v4z6ddDp+cVKCcYRwf4JNdIFwvBzlV5PJNYY4xka3k/Ew4Zqd/7bOh28CNIlGSR3SktBi&#10;u6UP2BFTjymxmYFFo1SiRhnSlvTmCsu/i+AfyuCP51mjFbp1R5qqpOP87rjJGqo9LujgwL23fNHg&#10;FEvmwwtzSDYOjgIOz3hIBdgNeouSGtyvv93HfOQAo5S0KJ6S+p9b5gQl6rtBdib5eBzVlpzx9e0I&#10;HXcZWV9GzFY/AOozx6dieTJjflBHUzrQb6jzeeyKIWY49i5pOJoP4SBpfCdczOcpCfVlWVialeWx&#10;dEQvYvzavTFneyICUvgER5mx4gMfh9we5QOOvYNqTKz1LyfK/dJPWef3PfsNAAD//wMAUEsDBBQA&#10;BgAIAAAAIQA3+vCN4gAAAAwBAAAPAAAAZHJzL2Rvd25yZXYueG1sTI/NTsMwEITvSLyDtZW4UbsR&#10;DWmIU1WRKiQEh5ZeuG1iN4nqnxC7beDpWU5wnJ3R7DfFerKGXfQYeu8kLOYCmHaNV71rJRzet/cZ&#10;sBDRKTTeaQlfOsC6vL0pMFf+6nb6so8toxIXcpTQxTjknIem0xbD3A/akXf0o8VIcmy5GvFK5dbw&#10;RIiUW+wdfehw0FWnm9P+bCW8VNs33NWJzb5N9fx63Ayfh4+llHezafMELOop/oXhF5/QoSSm2p+d&#10;CsyQXiaPFJWwSlPaQImHbEWXmiyxEBnwsuD/R5Q/AAAA//8DAFBLAQItABQABgAIAAAAIQC2gziS&#10;/gAAAOEBAAATAAAAAAAAAAAAAAAAAAAAAABbQ29udGVudF9UeXBlc10ueG1sUEsBAi0AFAAGAAgA&#10;AAAhADj9If/WAAAAlAEAAAsAAAAAAAAAAAAAAAAALwEAAF9yZWxzLy5yZWxzUEsBAi0AFAAGAAgA&#10;AAAhAB2ZugYUAgAAJwQAAA4AAAAAAAAAAAAAAAAALgIAAGRycy9lMm9Eb2MueG1sUEsBAi0AFAAG&#10;AAgAAAAhADf68I3iAAAADAEAAA8AAAAAAAAAAAAAAAAAbgQAAGRycy9kb3ducmV2LnhtbFBLBQYA&#10;AAAABAAEAPMAAAB9BQAAAAA=&#10;" filled="f" stroked="f" strokeweight=".5pt">
                      <v:textbox>
                        <w:txbxContent>
                          <w:p w14:paraId="13DE40E0" w14:textId="77777777" w:rsidR="00D67C1E" w:rsidRDefault="00B60735" w:rsidP="00D67C1E">
                            <w:pPr>
                              <w:jc w:val="center"/>
                            </w:pPr>
                            <w:r>
                              <w:t>1 lila + 1 grå</w:t>
                            </w:r>
                          </w:p>
                          <w:p w14:paraId="506B8320" w14:textId="77777777" w:rsidR="00157D3F" w:rsidRDefault="00157D3F" w:rsidP="00157D3F">
                            <w:pPr>
                              <w:jc w:val="center"/>
                            </w:pPr>
                          </w:p>
                        </w:txbxContent>
                      </v:textbox>
                    </v:shape>
                  </w:pict>
                </mc:Fallback>
              </mc:AlternateContent>
            </w:r>
            <w:r w:rsidRPr="003714E3">
              <w:rPr>
                <w:noProof/>
                <w:sz w:val="20"/>
                <w:lang w:val="en-US"/>
              </w:rPr>
              <mc:AlternateContent>
                <mc:Choice Requires="wps">
                  <w:drawing>
                    <wp:anchor distT="0" distB="0" distL="114300" distR="114300" simplePos="0" relativeHeight="252528640" behindDoc="0" locked="0" layoutInCell="1" allowOverlap="1" wp14:anchorId="42759A66" wp14:editId="34B10AA1">
                      <wp:simplePos x="0" y="0"/>
                      <wp:positionH relativeFrom="column">
                        <wp:posOffset>1014095</wp:posOffset>
                      </wp:positionH>
                      <wp:positionV relativeFrom="paragraph">
                        <wp:posOffset>5732780</wp:posOffset>
                      </wp:positionV>
                      <wp:extent cx="2082800" cy="273050"/>
                      <wp:effectExtent l="0" t="0" r="0" b="0"/>
                      <wp:wrapNone/>
                      <wp:docPr id="117" name="Text Box 117"/>
                      <wp:cNvGraphicFramePr/>
                      <a:graphic xmlns:a="http://schemas.openxmlformats.org/drawingml/2006/main">
                        <a:graphicData uri="http://schemas.microsoft.com/office/word/2010/wordprocessingShape">
                          <wps:wsp>
                            <wps:cNvSpPr txBox="1"/>
                            <wps:spPr>
                              <a:xfrm>
                                <a:off x="0" y="0"/>
                                <a:ext cx="2082800" cy="273050"/>
                              </a:xfrm>
                              <a:prstGeom prst="rect">
                                <a:avLst/>
                              </a:prstGeom>
                              <a:noFill/>
                              <a:ln w="6350">
                                <a:noFill/>
                              </a:ln>
                            </wps:spPr>
                            <wps:txbx>
                              <w:txbxContent>
                                <w:p w14:paraId="53E3EF32" w14:textId="77777777" w:rsidR="00D67C1E" w:rsidRDefault="00B60735" w:rsidP="00D67C1E">
                                  <w:pPr>
                                    <w:jc w:val="center"/>
                                  </w:pPr>
                                  <w:r>
                                    <w:t>1 blå + 1 grå</w:t>
                                  </w:r>
                                </w:p>
                                <w:p w14:paraId="6A5C212F"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42759A66" id="_x0000_s1449" type="#_x0000_t202" style="position:absolute;left:0;text-align:left;margin-left:79.85pt;margin-top:451.4pt;width:164pt;height:21.5pt;z-index:25252864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ju1eFAIAACcEAAAOAAAAZHJzL2Uyb0RvYy54bWysU8tu2zAQvBfoPxC815IVJ3EEy4GbwEUB&#10;IwngFDnTFGUJILksSVtyv75LSn4k7anohdrlrvYxM5zdd0qSvbCuAV3Q8SilRGgOZaO3Bf3xuvwy&#10;pcR5pksmQYuCHoSj9/PPn2atyUUGNchSWIJFtMtbU9Dae5MnieO1UMyNwAiNwQqsYh5du01Ky1qs&#10;rmSSpelN0oItjQUunMPbxz5I57F+VQnun6vKCU9kQXE2H08bz004k/mM5VvLTN3wYQz2D1Mo1mhs&#10;eir1yDwjO9v8UUo13IKDyo84qASqquEi7oDbjNMP26xrZkTcBcFx5gST+39l+dN+bV4s8d1X6JDA&#10;AEhrXO7wMuzTVVaFL05KMI4QHk6wic4TjpdZOs2mKYY4xrLbq/Q64pqc/zbW+W8CFAlGQS3SEtFi&#10;+5Xz2BFTjymhmYZlI2WkRmrSFvTmCku+i+AfUuOP51mD5btNR5qyoJPx3XGTDZQHXNBCz70zfNng&#10;FCvm/AuzSDYOjgL2z3hUErAbDBYlNdhff7sP+cgBRilpUTwFdT93zApK5HeN7NyNJ5OgtuhMrm8z&#10;dOxlZHMZ0Tv1AKjPMT4Vw6MZ8r08mpUF9YY6X4SuGGKaY++C+qP54HtJ4zvhYrGISagvw/xKrw0P&#10;pQN6AePX7o1ZMxDhkcInOMqM5R/46HMHlHscBwfVGFkbXk6Q+6Ufs87ve/4bAAD//wMAUEsDBBQA&#10;BgAIAAAAIQBh0A614QAAAAsBAAAPAAAAZHJzL2Rvd25yZXYueG1sTI/BTsMwEETvSPyDtUjcqEPU&#10;0DSNU1WRKiQEh5ZeuG3ibRI1tkPstoGvZznBcWafZmfy9WR6caHRd84qeJxFIMjWTne2UXB43z6k&#10;IHxAq7F3lhR8kYd1cXuTY6bd1e7osg+N4BDrM1TQhjBkUvq6JYN+5gayfDu60WBgOTZSj3jlcNPL&#10;OIqepMHO8ocWBypbqk/7s1HwUm7fcFfFJv3uy+fX42b4PHwkSt3fTZsViEBT+IPhtz5Xh4I7Ve5s&#10;tRc962S5YFTBMop5AxPzdMFOxc48SUEWufy/ofgBAAD//wMAUEsBAi0AFAAGAAgAAAAhALaDOJL+&#10;AAAA4QEAABMAAAAAAAAAAAAAAAAAAAAAAFtDb250ZW50X1R5cGVzXS54bWxQSwECLQAUAAYACAAA&#10;ACEAOP0h/9YAAACUAQAACwAAAAAAAAAAAAAAAAAvAQAAX3JlbHMvLnJlbHNQSwECLQAUAAYACAAA&#10;ACEAxY7tXhQCAAAnBAAADgAAAAAAAAAAAAAAAAAuAgAAZHJzL2Uyb0RvYy54bWxQSwECLQAUAAYA&#10;CAAAACEAYdAOteEAAAALAQAADwAAAAAAAAAAAAAAAABuBAAAZHJzL2Rvd25yZXYueG1sUEsFBgAA&#10;AAAEAAQA8wAAAHwFAAAAAA==&#10;" filled="f" stroked="f" strokeweight=".5pt">
                      <v:textbox>
                        <w:txbxContent>
                          <w:p w14:paraId="53E3EF32" w14:textId="77777777" w:rsidR="00D67C1E" w:rsidRDefault="00B60735" w:rsidP="00D67C1E">
                            <w:pPr>
                              <w:jc w:val="center"/>
                            </w:pPr>
                            <w:r>
                              <w:t>1 blå + 1 grå</w:t>
                            </w:r>
                          </w:p>
                          <w:p w14:paraId="6A5C212F" w14:textId="77777777" w:rsidR="00157D3F" w:rsidRDefault="00157D3F" w:rsidP="00157D3F">
                            <w:pPr>
                              <w:jc w:val="center"/>
                            </w:pPr>
                          </w:p>
                        </w:txbxContent>
                      </v:textbox>
                    </v:shape>
                  </w:pict>
                </mc:Fallback>
              </mc:AlternateContent>
            </w:r>
            <w:r w:rsidRPr="003714E3">
              <w:rPr>
                <w:noProof/>
                <w:sz w:val="20"/>
                <w:lang w:val="en-US"/>
              </w:rPr>
              <mc:AlternateContent>
                <mc:Choice Requires="wps">
                  <w:drawing>
                    <wp:anchor distT="0" distB="0" distL="114300" distR="114300" simplePos="0" relativeHeight="252526592" behindDoc="0" locked="0" layoutInCell="1" allowOverlap="1" wp14:anchorId="06F19896" wp14:editId="7D775AA6">
                      <wp:simplePos x="0" y="0"/>
                      <wp:positionH relativeFrom="column">
                        <wp:posOffset>937895</wp:posOffset>
                      </wp:positionH>
                      <wp:positionV relativeFrom="paragraph">
                        <wp:posOffset>5345430</wp:posOffset>
                      </wp:positionV>
                      <wp:extent cx="2184400" cy="311150"/>
                      <wp:effectExtent l="0" t="0" r="0" b="0"/>
                      <wp:wrapNone/>
                      <wp:docPr id="118" name="Text Box 118"/>
                      <wp:cNvGraphicFramePr/>
                      <a:graphic xmlns:a="http://schemas.openxmlformats.org/drawingml/2006/main">
                        <a:graphicData uri="http://schemas.microsoft.com/office/word/2010/wordprocessingShape">
                          <wps:wsp>
                            <wps:cNvSpPr txBox="1"/>
                            <wps:spPr>
                              <a:xfrm>
                                <a:off x="0" y="0"/>
                                <a:ext cx="2184400" cy="311150"/>
                              </a:xfrm>
                              <a:prstGeom prst="rect">
                                <a:avLst/>
                              </a:prstGeom>
                              <a:noFill/>
                              <a:ln w="6350">
                                <a:noFill/>
                              </a:ln>
                            </wps:spPr>
                            <wps:txbx>
                              <w:txbxContent>
                                <w:p w14:paraId="3958D035" w14:textId="77777777" w:rsidR="00D67C1E" w:rsidRDefault="00B60735" w:rsidP="00D67C1E">
                                  <w:pPr>
                                    <w:jc w:val="center"/>
                                  </w:pPr>
                                  <w:r>
                                    <w:t>1 grå</w:t>
                                  </w:r>
                                </w:p>
                                <w:p w14:paraId="1F385BEB"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06F19896" id="Text Box 118" o:spid="_x0000_s1450" type="#_x0000_t202" style="position:absolute;left:0;text-align:left;margin-left:73.85pt;margin-top:420.9pt;width:172pt;height:24.5pt;z-index:25252659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qUs5FAIAACcEAAAOAAAAZHJzL2Uyb0RvYy54bWysU8tu2zAQvBfoPxC817IcJ00My4GbwEUB&#10;IwngFDnTFGUJkLgsSVtyv75DWn407anohVrurvYxM5zed03Ndsq6inTG08GQM6Ul5ZXeZPz76+LT&#10;LWfOC52LmrTK+F45fj/7+GHamokaUUl1rixDEe0mrcl46b2ZJImTpWqEG5BRGsGCbCM8rnaT5Fa0&#10;qN7UyWg4vElasrmxJJVz8D4egnwW6xeFkv65KJzyrM44ZvPxtPFchzOZTcVkY4UpK9mPIf5hikZU&#10;Gk1PpR6FF2xrqz9KNZW05KjwA0lNQkVRSRV3wDbp8N02q1IYFXcBOM6cYHL/r6x82q3Mi2W++0Id&#10;CAyAtMZNHJxhn66wTfhiUoY4INyfYFOdZxLOUXo7Hg8RkohdpWl6HXFNzn8b6/xXRQ0LRsYtaIlo&#10;id3SeXRE6jElNNO0qOo6UlNr1mb85golf4vgj1rjx/OswfLdumNVnvHxKI4QfGvK91jQ0oF7Z+Si&#10;whRL4fyLsCAbg0PA/hlHURO6UW9xVpL9+Td/yAcHiHLWQjwZdz+2wirO6m8a7NylAARqi5fx9WdM&#10;w+xlZH0Z0dvmgaDPFE/FyGiGfF8fzcJS8wadz0NXhISW6J1xfzQf/EHSeCdSzecxCfoywi/1yshQ&#10;OqAXMH7t3oQ1PREeFD7RUWZi8o6PQ26P8gHH/gI1Rtb6lxPkfnmPWef3PfsFAAD//wMAUEsDBBQA&#10;BgAIAAAAIQDQ5Xnj4QAAAAsBAAAPAAAAZHJzL2Rvd25yZXYueG1sTI/BTsMwEETvSPyDtUjcqJMq&#10;0DSNU1WRKiQEh5ZeuG3ibRI1tkPstoGvZznBcWafZmfy9WR6caHRd84qiGcRCLK1051tFBzetw8p&#10;CB/QauydJQVf5GFd3N7kmGl3tTu67EMjOMT6DBW0IQyZlL5uyaCfuYEs345uNBhYjo3UI1453PRy&#10;HkVP0mBn+UOLA5Ut1af92Sh4KbdvuKvmJv3uy+fX42b4PHw8KnV/N21WIAJN4Q+G3/pcHQruVLmz&#10;1V70rJPFglEFaRLzBiaSZcxOxc4ySkEWufy/ofgBAAD//wMAUEsBAi0AFAAGAAgAAAAhALaDOJL+&#10;AAAA4QEAABMAAAAAAAAAAAAAAAAAAAAAAFtDb250ZW50X1R5cGVzXS54bWxQSwECLQAUAAYACAAA&#10;ACEAOP0h/9YAAACUAQAACwAAAAAAAAAAAAAAAAAvAQAAX3JlbHMvLnJlbHNQSwECLQAUAAYACAAA&#10;ACEAcqlLORQCAAAnBAAADgAAAAAAAAAAAAAAAAAuAgAAZHJzL2Uyb0RvYy54bWxQSwECLQAUAAYA&#10;CAAAACEA0OV54+EAAAALAQAADwAAAAAAAAAAAAAAAABuBAAAZHJzL2Rvd25yZXYueG1sUEsFBgAA&#10;AAAEAAQA8wAAAHwFAAAAAA==&#10;" filled="f" stroked="f" strokeweight=".5pt">
                      <v:textbox>
                        <w:txbxContent>
                          <w:p w14:paraId="3958D035" w14:textId="77777777" w:rsidR="00D67C1E" w:rsidRDefault="00B60735" w:rsidP="00D67C1E">
                            <w:pPr>
                              <w:jc w:val="center"/>
                            </w:pPr>
                            <w:r>
                              <w:t>1 grå</w:t>
                            </w:r>
                          </w:p>
                          <w:p w14:paraId="1F385BEB" w14:textId="77777777" w:rsidR="00157D3F" w:rsidRDefault="00157D3F" w:rsidP="00157D3F">
                            <w:pPr>
                              <w:jc w:val="center"/>
                            </w:pPr>
                          </w:p>
                        </w:txbxContent>
                      </v:textbox>
                    </v:shape>
                  </w:pict>
                </mc:Fallback>
              </mc:AlternateContent>
            </w:r>
            <w:r w:rsidRPr="003714E3">
              <w:rPr>
                <w:noProof/>
                <w:sz w:val="20"/>
                <w:lang w:val="en-US"/>
              </w:rPr>
              <mc:AlternateContent>
                <mc:Choice Requires="wps">
                  <w:drawing>
                    <wp:anchor distT="0" distB="0" distL="114300" distR="114300" simplePos="0" relativeHeight="252520448" behindDoc="0" locked="0" layoutInCell="1" allowOverlap="1" wp14:anchorId="66DDA04B" wp14:editId="5F5B3F2D">
                      <wp:simplePos x="0" y="0"/>
                      <wp:positionH relativeFrom="column">
                        <wp:posOffset>1356995</wp:posOffset>
                      </wp:positionH>
                      <wp:positionV relativeFrom="paragraph">
                        <wp:posOffset>4126230</wp:posOffset>
                      </wp:positionV>
                      <wp:extent cx="1327150" cy="317500"/>
                      <wp:effectExtent l="0" t="0" r="0" b="6350"/>
                      <wp:wrapNone/>
                      <wp:docPr id="120" name="Text Box 120"/>
                      <wp:cNvGraphicFramePr/>
                      <a:graphic xmlns:a="http://schemas.openxmlformats.org/drawingml/2006/main">
                        <a:graphicData uri="http://schemas.microsoft.com/office/word/2010/wordprocessingShape">
                          <wps:wsp>
                            <wps:cNvSpPr txBox="1"/>
                            <wps:spPr>
                              <a:xfrm>
                                <a:off x="0" y="0"/>
                                <a:ext cx="1327150" cy="317500"/>
                              </a:xfrm>
                              <a:prstGeom prst="rect">
                                <a:avLst/>
                              </a:prstGeom>
                              <a:noFill/>
                              <a:ln w="6350">
                                <a:noFill/>
                              </a:ln>
                            </wps:spPr>
                            <wps:txbx>
                              <w:txbxContent>
                                <w:p w14:paraId="5281354C" w14:textId="77777777" w:rsidR="00D67C1E" w:rsidRDefault="00B60735" w:rsidP="00D67C1E">
                                  <w:pPr>
                                    <w:jc w:val="center"/>
                                  </w:pPr>
                                  <w:r>
                                    <w:t>1 blå</w:t>
                                  </w:r>
                                </w:p>
                                <w:p w14:paraId="41E6965A" w14:textId="77777777" w:rsidR="00157D3F" w:rsidRDefault="00157D3F" w:rsidP="00157D3F">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66DDA04B" id="Text Box 120" o:spid="_x0000_s1451" type="#_x0000_t202" style="position:absolute;left:0;text-align:left;margin-left:106.85pt;margin-top:324.9pt;width:104.5pt;height:25pt;z-index:25252044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fnFMEwIAACcEAAAOAAAAZHJzL2Uyb0RvYy54bWysU8lu2zAQvRfoPxC817K8JKlgOXATuChg&#10;JAGcImeaIi0BJIclaUvu13dIy0vTnopeqBnNcJb3Hmf3nVZkL5xvwJQ0HwwpEYZD1ZhtSb+/Lj/d&#10;UeIDMxVTYERJD8LT+/nHD7PWFmIENahKOIJFjC9aW9I6BFtkmee10MwPwAqDQQlOs4Cu22aVYy1W&#10;1yobDYc3WQuusg648B7/Ph6DdJ7qSyl4eJbSi0BUSXG2kE6Xzk08s/mMFVvHbN3wfgz2D1No1hhs&#10;ei71yAIjO9f8UUo33IEHGQYcdAZSNlykHXCbfPhum3XNrEi7IDjenmHy/68sf9qv7YsjofsCHRIY&#10;AWmtLzz+jPt00un4xUkJxhHCwxk20QXC46Xx6DafYohjbJzfTocJ1+xy2zofvgrQJBoldUhLQovt&#10;Vz5gR0w9pcRmBpaNUokaZUhb0psxlv8tgjeUwYuXWaMVuk1Hmqqkk9F5kw1UB1zQwZF7b/mywSlW&#10;zIcX5pBsHBwFHJ7xkAqwG/QWJTW4n3/7H/ORA4xS0qJ4Sup/7JgTlKhvBtn5nE8mUW3JmUxvR+i4&#10;68jmOmJ2+gFQnzk+FcuTGfODOpnSgX5DnS9iVwwxw7F3ScPJfAhHSeM74WKxSEmoL8vCyqwtj6Uj&#10;ehHj1+6NOdsTEZDCJzjJjBXv+Djm9igfcewdVGNirX85Ue7Xfsq6vO/5LwAAAP//AwBQSwMEFAAG&#10;AAgAAAAhAKU9uW7hAAAACwEAAA8AAABkcnMvZG93bnJldi54bWxMj8FOwzAQRO9I/IO1SNyoU1NK&#10;G+JUVaQKCdFDSy/cNrGbRMTrELtt4OtZTnDc2dHMm2w1uk6c7RBaTxqmkwSEpcqblmoNh7fN3QJE&#10;iEgGO09Ww5cNsMqvrzJMjb/Qzp73sRYcQiFFDU2MfSplqBrrMEx8b4l/Rz84jHwOtTQDXjjcdVIl&#10;yVw6bIkbGuxt0djqY39yGl6KzRZ3pXKL7654fj2u+8/D+4PWtzfj+glEtGP8M8MvPqNDzkylP5EJ&#10;otOgpvePbNUwny15AztmSrFSsrJkReaZ/L8h/wEAAP//AwBQSwECLQAUAAYACAAAACEAtoM4kv4A&#10;AADhAQAAEwAAAAAAAAAAAAAAAAAAAAAAW0NvbnRlbnRfVHlwZXNdLnhtbFBLAQItABQABgAIAAAA&#10;IQA4/SH/1gAAAJQBAAALAAAAAAAAAAAAAAAAAC8BAABfcmVscy8ucmVsc1BLAQItABQABgAIAAAA&#10;IQD9fnFMEwIAACcEAAAOAAAAAAAAAAAAAAAAAC4CAABkcnMvZTJvRG9jLnhtbFBLAQItABQABgAI&#10;AAAAIQClPblu4QAAAAsBAAAPAAAAAAAAAAAAAAAAAG0EAABkcnMvZG93bnJldi54bWxQSwUGAAAA&#10;AAQABADzAAAAewUAAAAA&#10;" filled="f" stroked="f" strokeweight=".5pt">
                      <v:textbox>
                        <w:txbxContent>
                          <w:p w14:paraId="5281354C" w14:textId="77777777" w:rsidR="00D67C1E" w:rsidRDefault="00B60735" w:rsidP="00D67C1E">
                            <w:pPr>
                              <w:jc w:val="center"/>
                            </w:pPr>
                            <w:r>
                              <w:t>1 blå</w:t>
                            </w:r>
                          </w:p>
                          <w:p w14:paraId="41E6965A" w14:textId="77777777" w:rsidR="00157D3F" w:rsidRDefault="00157D3F" w:rsidP="00157D3F">
                            <w:pPr>
                              <w:jc w:val="center"/>
                            </w:pPr>
                          </w:p>
                        </w:txbxContent>
                      </v:textbox>
                    </v:shape>
                  </w:pict>
                </mc:Fallback>
              </mc:AlternateContent>
            </w:r>
            <w:r w:rsidRPr="003714E3">
              <w:rPr>
                <w:noProof/>
                <w:sz w:val="20"/>
                <w:lang w:val="en-US"/>
              </w:rPr>
              <mc:AlternateContent>
                <mc:Choice Requires="wps">
                  <w:drawing>
                    <wp:anchor distT="0" distB="0" distL="114300" distR="114300" simplePos="0" relativeHeight="252495872" behindDoc="0" locked="0" layoutInCell="1" allowOverlap="1" wp14:anchorId="4A938AB2" wp14:editId="193CB757">
                      <wp:simplePos x="0" y="0"/>
                      <wp:positionH relativeFrom="column">
                        <wp:posOffset>937895</wp:posOffset>
                      </wp:positionH>
                      <wp:positionV relativeFrom="paragraph">
                        <wp:posOffset>3491230</wp:posOffset>
                      </wp:positionV>
                      <wp:extent cx="2190750" cy="438150"/>
                      <wp:effectExtent l="0" t="0" r="0" b="0"/>
                      <wp:wrapNone/>
                      <wp:docPr id="121" name="Text Box 121"/>
                      <wp:cNvGraphicFramePr/>
                      <a:graphic xmlns:a="http://schemas.openxmlformats.org/drawingml/2006/main">
                        <a:graphicData uri="http://schemas.microsoft.com/office/word/2010/wordprocessingShape">
                          <wps:wsp>
                            <wps:cNvSpPr txBox="1"/>
                            <wps:spPr>
                              <a:xfrm>
                                <a:off x="0" y="0"/>
                                <a:ext cx="2190750" cy="438150"/>
                              </a:xfrm>
                              <a:prstGeom prst="rect">
                                <a:avLst/>
                              </a:prstGeom>
                              <a:noFill/>
                              <a:ln w="6350">
                                <a:noFill/>
                              </a:ln>
                            </wps:spPr>
                            <wps:txbx>
                              <w:txbxContent>
                                <w:p w14:paraId="6B587C87" w14:textId="45480A40" w:rsidR="00D67C1E" w:rsidRPr="002D7D65" w:rsidRDefault="00B60735" w:rsidP="00D67C1E">
                                  <w:pPr>
                                    <w:jc w:val="center"/>
                                    <w:rPr>
                                      <w:b/>
                                      <w:lang w:val="sv-SE"/>
                                    </w:rPr>
                                  </w:pPr>
                                  <w:r w:rsidRPr="002D7D65">
                                    <w:rPr>
                                      <w:b/>
                                      <w:lang w:val="sv-SE"/>
                                    </w:rPr>
                                    <w:t xml:space="preserve">Antal </w:t>
                                  </w:r>
                                  <w:r w:rsidR="003E648B">
                                    <w:rPr>
                                      <w:b/>
                                      <w:lang w:val="sv-SE"/>
                                    </w:rPr>
                                    <w:t>injektions</w:t>
                                  </w:r>
                                  <w:r>
                                    <w:rPr>
                                      <w:b/>
                                      <w:lang w:val="sv-SE"/>
                                    </w:rPr>
                                    <w:t>pennor</w:t>
                                  </w:r>
                                  <w:r w:rsidRPr="002D7D65">
                                    <w:rPr>
                                      <w:b/>
                                      <w:lang w:val="sv-SE"/>
                                    </w:rPr>
                                    <w:t xml:space="preserve"> som behövs för </w:t>
                                  </w:r>
                                  <w:r>
                                    <w:rPr>
                                      <w:b/>
                                      <w:lang w:val="sv-SE"/>
                                    </w:rPr>
                                    <w:t xml:space="preserve">aktuell </w:t>
                                  </w:r>
                                  <w:r w:rsidRPr="002D7D65">
                                    <w:rPr>
                                      <w:b/>
                                      <w:lang w:val="sv-SE"/>
                                    </w:rPr>
                                    <w:t>dos</w:t>
                                  </w:r>
                                </w:p>
                                <w:p w14:paraId="3CAE2E4B" w14:textId="77777777" w:rsidR="00157D3F" w:rsidRPr="0012024C" w:rsidRDefault="00157D3F" w:rsidP="00157D3F">
                                  <w:pPr>
                                    <w:jc w:val="center"/>
                                    <w:rPr>
                                      <w:b/>
                                      <w:lang w:val="sv-S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4A938AB2" id="Text Box 121" o:spid="_x0000_s1452" type="#_x0000_t202" style="position:absolute;left:0;text-align:left;margin-left:73.85pt;margin-top:274.9pt;width:172.5pt;height:34.5pt;z-index:25249587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cY83EgIAACcEAAAOAAAAZHJzL2Uyb0RvYy54bWysU8lu2zAQvRfoPxC8x7IUZxMsB24CFwWM&#10;JIBT5ExTpCWA4rAkbcn9+g4peUnaU5ELNcMZvVne4/S+axTZCetq0AVNR2NKhOZQ1npT0J+vi4tb&#10;SpxnumQKtCjoXjh6P/v6ZdqaXGRQgSqFJQiiXd6aglbemzxJHK9Ew9wIjNAYlGAb5tG1m6S0rEX0&#10;RiXZeHydtGBLY4EL5/D2sQ/SWcSXUnD/LKUTnqiCYm8+njae63AmsynLN5aZquZDG+w/umhYrbHo&#10;EeqReUa2tv4Lqqm5BQfSjzg0CUhZcxFnwGnS8YdpVhUzIs6Cy3HmuCb3ebD8abcyL5b47ht0SGBY&#10;SGtc7vAyzNNJ24QvdkowjivcH9cmOk84Xmbp3fjmCkMcY5PL2xRthElOfxvr/HcBDQlGQS3SErfF&#10;dkvn+9RDSiimYVErFalRmrQFvb5EyHcRBFcaa5x6DZbv1h2pS+wiyw6TrKHc44AWeu6d4Ysau1gy&#10;51+YRbKxcRSwf8ZDKsBqMFiUVGB//+s+5CMHGKWkRfEU1P3aMisoUT80snOXTiZBbdGZXN1k6Njz&#10;yPo8orfNA6A+U3wqhkcz5Ht1MKWF5g11Pg9VMcQ0x9oF9QfzwfeSxnfCxXwek1BfhvmlXhkeoMP2&#10;wo5fuzdmzUCERwqf4CAzln/go88dttzvcXBQjZHg4eUEuZ/7Mev0vmd/AAAA//8DAFBLAwQUAAYA&#10;CAAAACEACYc9h+IAAAALAQAADwAAAGRycy9kb3ducmV2LnhtbEyPwU7DMBBE70j8g7VI3KjTKG3T&#10;EKeqIlVICA4tvXDbxNskIrZD7LaBr2c5wXFmn2Zn8s1kenGh0XfOKpjPIhBka6c72yg4vu0eUhA+&#10;oNXYO0sKvsjDpri9yTHT7mr3dDmERnCI9RkqaEMYMil93ZJBP3MDWb6d3GgwsBwbqUe8crjpZRxF&#10;S2mws/yhxYHKluqPw9koeC53r7ivYpN+9+XTy2k7fB7fF0rd303bRxCBpvAHw299rg4Fd6rc2Wov&#10;etbJasWogkWy5g1MJOuYnUrBcp6mIItc/t9Q/AAAAP//AwBQSwECLQAUAAYACAAAACEAtoM4kv4A&#10;AADhAQAAEwAAAAAAAAAAAAAAAAAAAAAAW0NvbnRlbnRfVHlwZXNdLnhtbFBLAQItABQABgAIAAAA&#10;IQA4/SH/1gAAAJQBAAALAAAAAAAAAAAAAAAAAC8BAABfcmVscy8ucmVsc1BLAQItABQABgAIAAAA&#10;IQCkcY83EgIAACcEAAAOAAAAAAAAAAAAAAAAAC4CAABkcnMvZTJvRG9jLnhtbFBLAQItABQABgAI&#10;AAAAIQAJhz2H4gAAAAsBAAAPAAAAAAAAAAAAAAAAAGwEAABkcnMvZG93bnJldi54bWxQSwUGAAAA&#10;AAQABADzAAAAewUAAAAA&#10;" filled="f" stroked="f" strokeweight=".5pt">
                      <v:textbox>
                        <w:txbxContent>
                          <w:p w14:paraId="6B587C87" w14:textId="45480A40" w:rsidR="00D67C1E" w:rsidRPr="002D7D65" w:rsidRDefault="00B60735" w:rsidP="00D67C1E">
                            <w:pPr>
                              <w:jc w:val="center"/>
                              <w:rPr>
                                <w:b/>
                                <w:lang w:val="sv-SE"/>
                              </w:rPr>
                            </w:pPr>
                            <w:r w:rsidRPr="002D7D65">
                              <w:rPr>
                                <w:b/>
                                <w:lang w:val="sv-SE"/>
                              </w:rPr>
                              <w:t xml:space="preserve">Antal </w:t>
                            </w:r>
                            <w:r w:rsidR="003E648B">
                              <w:rPr>
                                <w:b/>
                                <w:lang w:val="sv-SE"/>
                              </w:rPr>
                              <w:t>injektions</w:t>
                            </w:r>
                            <w:r>
                              <w:rPr>
                                <w:b/>
                                <w:lang w:val="sv-SE"/>
                              </w:rPr>
                              <w:t>pennor</w:t>
                            </w:r>
                            <w:r w:rsidRPr="002D7D65">
                              <w:rPr>
                                <w:b/>
                                <w:lang w:val="sv-SE"/>
                              </w:rPr>
                              <w:t xml:space="preserve"> som behövs för </w:t>
                            </w:r>
                            <w:r>
                              <w:rPr>
                                <w:b/>
                                <w:lang w:val="sv-SE"/>
                              </w:rPr>
                              <w:t xml:space="preserve">aktuell </w:t>
                            </w:r>
                            <w:r w:rsidRPr="002D7D65">
                              <w:rPr>
                                <w:b/>
                                <w:lang w:val="sv-SE"/>
                              </w:rPr>
                              <w:t>dos</w:t>
                            </w:r>
                          </w:p>
                          <w:p w14:paraId="3CAE2E4B" w14:textId="77777777" w:rsidR="00157D3F" w:rsidRPr="0012024C" w:rsidRDefault="00157D3F" w:rsidP="00157D3F">
                            <w:pPr>
                              <w:jc w:val="center"/>
                              <w:rPr>
                                <w:b/>
                                <w:lang w:val="sv-SE"/>
                              </w:rPr>
                            </w:pPr>
                          </w:p>
                        </w:txbxContent>
                      </v:textbox>
                    </v:shape>
                  </w:pict>
                </mc:Fallback>
              </mc:AlternateContent>
            </w:r>
            <w:r w:rsidRPr="003714E3">
              <w:rPr>
                <w:noProof/>
                <w:sz w:val="20"/>
                <w:lang w:val="en-US"/>
              </w:rPr>
              <mc:AlternateContent>
                <mc:Choice Requires="wps">
                  <w:drawing>
                    <wp:anchor distT="0" distB="0" distL="114300" distR="114300" simplePos="0" relativeHeight="252518400" behindDoc="0" locked="0" layoutInCell="1" allowOverlap="1" wp14:anchorId="495254EE" wp14:editId="7690FD82">
                      <wp:simplePos x="0" y="0"/>
                      <wp:positionH relativeFrom="column">
                        <wp:posOffset>144145</wp:posOffset>
                      </wp:positionH>
                      <wp:positionV relativeFrom="paragraph">
                        <wp:posOffset>6907530</wp:posOffset>
                      </wp:positionV>
                      <wp:extent cx="717550" cy="298450"/>
                      <wp:effectExtent l="0" t="0" r="0" b="6350"/>
                      <wp:wrapNone/>
                      <wp:docPr id="122" name="Text Box 122"/>
                      <wp:cNvGraphicFramePr/>
                      <a:graphic xmlns:a="http://schemas.openxmlformats.org/drawingml/2006/main">
                        <a:graphicData uri="http://schemas.microsoft.com/office/word/2010/wordprocessingShape">
                          <wps:wsp>
                            <wps:cNvSpPr txBox="1"/>
                            <wps:spPr>
                              <a:xfrm>
                                <a:off x="0" y="0"/>
                                <a:ext cx="717550" cy="298450"/>
                              </a:xfrm>
                              <a:prstGeom prst="rect">
                                <a:avLst/>
                              </a:prstGeom>
                              <a:noFill/>
                              <a:ln w="6350">
                                <a:noFill/>
                              </a:ln>
                            </wps:spPr>
                            <wps:txbx>
                              <w:txbxContent>
                                <w:p w14:paraId="6C735817" w14:textId="77777777" w:rsidR="00D67C1E" w:rsidRPr="006F7E99" w:rsidRDefault="00B60735" w:rsidP="00D67C1E">
                                  <w:pPr>
                                    <w:jc w:val="center"/>
                                    <w:rPr>
                                      <w:b/>
                                    </w:rPr>
                                  </w:pPr>
                                  <w:r>
                                    <w:rPr>
                                      <w:b/>
                                    </w:rPr>
                                    <w:t>600 mg</w:t>
                                  </w:r>
                                </w:p>
                                <w:p w14:paraId="2007582A" w14:textId="77777777" w:rsidR="00157D3F" w:rsidRPr="006F7E99"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495254EE" id="Text Box 122" o:spid="_x0000_s1453" type="#_x0000_t202" style="position:absolute;left:0;text-align:left;margin-left:11.35pt;margin-top:543.9pt;width:56.5pt;height:23.5pt;z-index:25251840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9pJKEgIAACYEAAAOAAAAZHJzL2Uyb0RvYy54bWysU8lu2zAQvRfoPxC817IdO4tgOXATuChg&#10;JAGcImeaIi0BJIclaUvu13dIyUvSnopeqBnO6M3yHmf3rVZkL5yvwRR0NBhSIgyHsjbbgv54XX65&#10;pcQHZkqmwIiCHoSn9/PPn2aNzcUYKlClcARBjM8bW9AqBJtnmeeV0MwPwAqDQQlOs4Cu22alYw2i&#10;a5WNh8PrrAFXWgdceI+3j12QzhO+lIKHZym9CEQVFHsL6XTp3MQzm89YvnXMVjXv22D/0IVmtcGi&#10;J6hHFhjZufoPKF1zBx5kGHDQGUhZc5FmwGlGww/TrCtmRZoFl+PtaU3+/8Hyp/3avjgS2q/QIoFx&#10;IY31ucfLOE8rnY5f7JRgHFd4OK1NtIFwvLwZ3UynGOEYGt/dTtBGlOz8s3U+fBOgSTQK6pCVtCy2&#10;X/nQpR5TYi0Dy1qpxIwypCno9RVCvosguDJY49xqtEK7aUldFnQyvjoOsoHygPM56Kj3li9r7GLF&#10;fHhhDrnGxlG/4RkPqQCrQW9RUoH79bf7mI8UYJSSBrVTUP9zx5ygRH03SM7daDKJYkvOZHozRsdd&#10;RjaXEbPTD4DyHOFLsTyZMT+ooykd6DeU+SJWxRAzHGsXNBzNh9ApGp8JF4tFSkJ5WRZWZm15hI7b&#10;izt+bd+Ysz0RARl8gqPKWP6Bjy6333K3x95BMSaC+4cT1X7pp6zz857/BgAA//8DAFBLAwQUAAYA&#10;CAAAACEAzMlUO+IAAAAMAQAADwAAAGRycy9kb3ducmV2LnhtbEyPQU/CQBCF7yb+h82YeJMtRaQp&#10;3RLShJgYPYBcvE27Q9vQ3a3dBaq/3uGEt5k3L2++l61G04kzDb51VsF0EoEgWznd2lrB/nPzlIDw&#10;Aa3GzllS8EMeVvn9XYapdhe7pfMu1IJDrE9RQRNCn0rpq4YM+onryfLt4AaDgdehlnrAC4ebTsZR&#10;9CINtpY/NNhT0VB13J2Mgrdi84HbMjbJb1e8vh/W/ff+a67U48O4XoIINIabGa74jA45M5XuZLUX&#10;nYI4XrCT9ShZcIerYzZnqeRhOntOQOaZ/F8i/wMAAP//AwBQSwECLQAUAAYACAAAACEAtoM4kv4A&#10;AADhAQAAEwAAAAAAAAAAAAAAAAAAAAAAW0NvbnRlbnRfVHlwZXNdLnhtbFBLAQItABQABgAIAAAA&#10;IQA4/SH/1gAAAJQBAAALAAAAAAAAAAAAAAAAAC8BAABfcmVscy8ucmVsc1BLAQItABQABgAIAAAA&#10;IQA59pJKEgIAACYEAAAOAAAAAAAAAAAAAAAAAC4CAABkcnMvZTJvRG9jLnhtbFBLAQItABQABgAI&#10;AAAAIQDMyVQ74gAAAAwBAAAPAAAAAAAAAAAAAAAAAGwEAABkcnMvZG93bnJldi54bWxQSwUGAAAA&#10;AAQABADzAAAAewUAAAAA&#10;" filled="f" stroked="f" strokeweight=".5pt">
                      <v:textbox>
                        <w:txbxContent>
                          <w:p w14:paraId="6C735817" w14:textId="77777777" w:rsidR="00D67C1E" w:rsidRPr="006F7E99" w:rsidRDefault="00B60735" w:rsidP="00D67C1E">
                            <w:pPr>
                              <w:jc w:val="center"/>
                              <w:rPr>
                                <w:b/>
                              </w:rPr>
                            </w:pPr>
                            <w:r>
                              <w:rPr>
                                <w:b/>
                              </w:rPr>
                              <w:t>600 mg</w:t>
                            </w:r>
                          </w:p>
                          <w:p w14:paraId="2007582A" w14:textId="77777777" w:rsidR="00157D3F" w:rsidRPr="006F7E99" w:rsidRDefault="00157D3F" w:rsidP="00157D3F">
                            <w:pPr>
                              <w:jc w:val="center"/>
                              <w:rPr>
                                <w:b/>
                              </w:rPr>
                            </w:pPr>
                          </w:p>
                        </w:txbxContent>
                      </v:textbox>
                    </v:shape>
                  </w:pict>
                </mc:Fallback>
              </mc:AlternateContent>
            </w:r>
            <w:r w:rsidRPr="003714E3">
              <w:rPr>
                <w:noProof/>
                <w:sz w:val="20"/>
                <w:lang w:val="en-US"/>
              </w:rPr>
              <mc:AlternateContent>
                <mc:Choice Requires="wps">
                  <w:drawing>
                    <wp:anchor distT="0" distB="0" distL="114300" distR="114300" simplePos="0" relativeHeight="252516352" behindDoc="0" locked="0" layoutInCell="1" allowOverlap="1" wp14:anchorId="335A5645" wp14:editId="2BAC5A3A">
                      <wp:simplePos x="0" y="0"/>
                      <wp:positionH relativeFrom="column">
                        <wp:posOffset>169545</wp:posOffset>
                      </wp:positionH>
                      <wp:positionV relativeFrom="paragraph">
                        <wp:posOffset>6501130</wp:posOffset>
                      </wp:positionV>
                      <wp:extent cx="698500" cy="298450"/>
                      <wp:effectExtent l="0" t="0" r="0" b="6350"/>
                      <wp:wrapNone/>
                      <wp:docPr id="123" name="Text Box 123"/>
                      <wp:cNvGraphicFramePr/>
                      <a:graphic xmlns:a="http://schemas.openxmlformats.org/drawingml/2006/main">
                        <a:graphicData uri="http://schemas.microsoft.com/office/word/2010/wordprocessingShape">
                          <wps:wsp>
                            <wps:cNvSpPr txBox="1"/>
                            <wps:spPr>
                              <a:xfrm>
                                <a:off x="0" y="0"/>
                                <a:ext cx="698500" cy="298450"/>
                              </a:xfrm>
                              <a:prstGeom prst="rect">
                                <a:avLst/>
                              </a:prstGeom>
                              <a:noFill/>
                              <a:ln w="6350">
                                <a:noFill/>
                              </a:ln>
                            </wps:spPr>
                            <wps:txbx>
                              <w:txbxContent>
                                <w:p w14:paraId="16E35390" w14:textId="77777777" w:rsidR="00D67C1E" w:rsidRPr="006F7E99" w:rsidRDefault="00B60735" w:rsidP="00D67C1E">
                                  <w:pPr>
                                    <w:jc w:val="center"/>
                                    <w:rPr>
                                      <w:b/>
                                    </w:rPr>
                                  </w:pPr>
                                  <w:r>
                                    <w:rPr>
                                      <w:b/>
                                    </w:rPr>
                                    <w:t>525 mg</w:t>
                                  </w:r>
                                </w:p>
                                <w:p w14:paraId="2A097576" w14:textId="77777777" w:rsidR="00157D3F" w:rsidRPr="006F7E99"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335A5645" id="Text Box 123" o:spid="_x0000_s1454" type="#_x0000_t202" style="position:absolute;left:0;text-align:left;margin-left:13.35pt;margin-top:511.9pt;width:55pt;height:23.5pt;z-index:25251635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ape2EwIAACYEAAAOAAAAZHJzL2Uyb0RvYy54bWysU99v2jAQfp+0/8Hy+wiw0EFEqFgrpkmo&#10;rUSrPhvHJpFsn2cbEvbX72xCYd2epr04d77L/fi+z/PbTityEM43YEo6GgwpEYZD1ZhdSV+eV5+m&#10;lPjATMUUGFHSo/D0dvHxw7y1hRhDDaoSjmAR44vWlrQOwRZZ5nktNPMDsMJgUILTLKDrdlnlWIvV&#10;tcrGw+FN1oKrrAMuvMfb+1OQLlJ9KQUPj1J6EYgqKc4W0unSuY1ntpizYueYrRvej8H+YQrNGoNN&#10;30rds8DI3jV/lNINd+BBhgEHnYGUDRdpB9xmNHy3zaZmVqRdEBxv32Dy/68sfzhs7JMjofsKHRIY&#10;AWmtLzxexn066XT84qQE4wjh8Q020QXC8fJmNp0MMcIxNJ5N80mCNbv8bJ0P3wRoEo2SOmQlgcUO&#10;ax+wIaaeU2IvA6tGqcSMMqTFBp+x5G8R/EMZ/PEyarRCt+1IU5U0H+fnRbZQHXE/ByfqveWrBqdY&#10;Mx+emEOucXDUb3jEQyrAbtBblNTgfv7tPuYjBRilpEXtlNT/2DMnKFHfDZIzG+V5FFty8smXMTru&#10;OrK9jpi9vgOU5whfiuXJjPlBnU3pQL+izJexK4aY4di7pOFs3oWTovGZcLFcpiSUl2VhbTaWx9IR&#10;vYjxc/fKnO2JCMjgA5xVxop3fJxye5RPOPYOijGx1j+cqPZrP2VdnvfiFwAAAP//AwBQSwMEFAAG&#10;AAgAAAAhAKxa5HrgAAAADAEAAA8AAABkcnMvZG93bnJldi54bWxMj81OwzAQhO9IvIO1lbhRu6lo&#10;oxCnqiJVSAgOLb1w28RuEuGfELtt4OnZnOhxZ0cz3+Sb0Rp20UPovJOwmAtg2tVeda6RcPzYPabA&#10;QkSn0HinJfzoAJvi/i7HTPmr2+vLITaMQlzIUEIbY59xHupWWwxz32tHv5MfLEY6h4arAa8Ubg1P&#10;hFhxi52jhhZ7Xba6/jqcrYTXcveO+yqx6a8pX95O2/77+Pkk5cNs3D4Di3qM/2aY8AkdCmKq/Nmp&#10;wIyEZLUmJ+kiWdKGybGcpGqS1iIFXuT8dkTxBwAA//8DAFBLAQItABQABgAIAAAAIQC2gziS/gAA&#10;AOEBAAATAAAAAAAAAAAAAAAAAAAAAABbQ29udGVudF9UeXBlc10ueG1sUEsBAi0AFAAGAAgAAAAh&#10;ADj9If/WAAAAlAEAAAsAAAAAAAAAAAAAAAAALwEAAF9yZWxzLy5yZWxzUEsBAi0AFAAGAAgAAAAh&#10;AGpql7YTAgAAJgQAAA4AAAAAAAAAAAAAAAAALgIAAGRycy9lMm9Eb2MueG1sUEsBAi0AFAAGAAgA&#10;AAAhAKxa5HrgAAAADAEAAA8AAAAAAAAAAAAAAAAAbQQAAGRycy9kb3ducmV2LnhtbFBLBQYAAAAA&#10;BAAEAPMAAAB6BQAAAAA=&#10;" filled="f" stroked="f" strokeweight=".5pt">
                      <v:textbox>
                        <w:txbxContent>
                          <w:p w14:paraId="16E35390" w14:textId="77777777" w:rsidR="00D67C1E" w:rsidRPr="006F7E99" w:rsidRDefault="00B60735" w:rsidP="00D67C1E">
                            <w:pPr>
                              <w:jc w:val="center"/>
                              <w:rPr>
                                <w:b/>
                              </w:rPr>
                            </w:pPr>
                            <w:r>
                              <w:rPr>
                                <w:b/>
                              </w:rPr>
                              <w:t>525 mg</w:t>
                            </w:r>
                          </w:p>
                          <w:p w14:paraId="2A097576" w14:textId="77777777" w:rsidR="00157D3F" w:rsidRPr="006F7E99" w:rsidRDefault="00157D3F" w:rsidP="00157D3F">
                            <w:pPr>
                              <w:jc w:val="center"/>
                              <w:rPr>
                                <w:b/>
                              </w:rPr>
                            </w:pPr>
                          </w:p>
                        </w:txbxContent>
                      </v:textbox>
                    </v:shape>
                  </w:pict>
                </mc:Fallback>
              </mc:AlternateContent>
            </w:r>
            <w:r w:rsidRPr="003714E3">
              <w:rPr>
                <w:noProof/>
                <w:sz w:val="20"/>
                <w:lang w:val="en-US"/>
              </w:rPr>
              <mc:AlternateContent>
                <mc:Choice Requires="wps">
                  <w:drawing>
                    <wp:anchor distT="0" distB="0" distL="114300" distR="114300" simplePos="0" relativeHeight="252514304" behindDoc="0" locked="0" layoutInCell="1" allowOverlap="1" wp14:anchorId="0E0E2FA7" wp14:editId="5146BF35">
                      <wp:simplePos x="0" y="0"/>
                      <wp:positionH relativeFrom="column">
                        <wp:posOffset>194945</wp:posOffset>
                      </wp:positionH>
                      <wp:positionV relativeFrom="paragraph">
                        <wp:posOffset>6126480</wp:posOffset>
                      </wp:positionV>
                      <wp:extent cx="660400" cy="279400"/>
                      <wp:effectExtent l="0" t="0" r="0" b="6350"/>
                      <wp:wrapNone/>
                      <wp:docPr id="124" name="Text Box 124"/>
                      <wp:cNvGraphicFramePr/>
                      <a:graphic xmlns:a="http://schemas.openxmlformats.org/drawingml/2006/main">
                        <a:graphicData uri="http://schemas.microsoft.com/office/word/2010/wordprocessingShape">
                          <wps:wsp>
                            <wps:cNvSpPr txBox="1"/>
                            <wps:spPr>
                              <a:xfrm>
                                <a:off x="0" y="0"/>
                                <a:ext cx="660400" cy="279400"/>
                              </a:xfrm>
                              <a:prstGeom prst="rect">
                                <a:avLst/>
                              </a:prstGeom>
                              <a:noFill/>
                              <a:ln w="6350">
                                <a:noFill/>
                              </a:ln>
                            </wps:spPr>
                            <wps:txbx>
                              <w:txbxContent>
                                <w:p w14:paraId="142895C6" w14:textId="77777777" w:rsidR="00D67C1E" w:rsidRPr="006F7E99" w:rsidRDefault="00B60735" w:rsidP="00D67C1E">
                                  <w:pPr>
                                    <w:jc w:val="center"/>
                                    <w:rPr>
                                      <w:b/>
                                    </w:rPr>
                                  </w:pPr>
                                  <w:r>
                                    <w:rPr>
                                      <w:b/>
                                    </w:rPr>
                                    <w:t>450 mg</w:t>
                                  </w:r>
                                </w:p>
                                <w:p w14:paraId="74068EA4" w14:textId="77777777" w:rsidR="00157D3F" w:rsidRPr="006F7E99"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0E0E2FA7" id="_x0000_s1455" type="#_x0000_t202" style="position:absolute;left:0;text-align:left;margin-left:15.35pt;margin-top:482.4pt;width:52pt;height:22pt;z-index:25251430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YiCfEQIAACYEAAAOAAAAZHJzL2Uyb0RvYy54bWysU8tu2zAQvBfoPxC815Jd22kEy4GbwEWB&#10;IAngFDnTFGkJILksSVtyv75LSn4g7anohdrlrPY1w8VdpxU5COcbMCUdj3JKhOFQNWZX0h+v609f&#10;KPGBmYopMKKkR+Hp3fLjh0VrCzGBGlQlHMEkxhetLWkdgi2yzPNaaOZHYIVBUILTLKDrdlnlWIvZ&#10;tcomeT7PWnCVdcCF93j70IN0mfJLKXh4ltKLQFRJsbeQTpfObTyz5YIVO8ds3fChDfYPXWjWGCx6&#10;TvXAAiN71/yRSjfcgQcZRhx0BlI2XKQZcJpx/m6aTc2sSLPgcrw9r8n/v7T86bCxL46E7it0SGBc&#10;SGt94fEyztNJp+MXOyWI4wqP57WJLhCOl/N5Ps0R4QhNbm6jjVmyy8/W+fBNgCbRKKlDVtKy2OHR&#10;hz70FBJrGVg3SiVmlCEtFvg8y9MPZwSTK4M1Lq1GK3TbjjRVSaeT2WmQLVRHnM9BT723fN1gF4/M&#10;hxfmkGtsHPUbnvGQCrAaDBYlNbhff7uP8UgBopS0qJ2S+p975gQl6rtBcm7H02kUW3Kms5sJOu4a&#10;2V4jZq/vAeU5xpdieTJjfFAnUzrQbyjzVayKEDMca5c0nMz70CsanwkXq1UKQnlZFh7NxvKYOu41&#10;7vi1e2PODkQEZPAJTipjxTs++thhy/0eBwfFmAgeHk5U+7Wfoi7Pe/kbAAD//wMAUEsDBBQABgAI&#10;AAAAIQBKFCPT4gAAAAsBAAAPAAAAZHJzL2Rvd25yZXYueG1sTI9BT8MwDIXvSPyHyEjcWMI2RilN&#10;p6nShITYYWMXbmnjtRWNU5psK/x6vBPcbL+n5+9ly9F14oRDaD1puJ8oEEiVty3VGvbv67sERIiG&#10;rOk8oYZvDLDMr68yk1p/pi2edrEWHEIhNRqaGPtUylA16EyY+B6JtYMfnIm8DrW0gzlzuOvkVKmF&#10;dKYl/tCYHosGq8/d0Wl4LdYbsy2nLvnpipe3w6r/2n88aH17M66eQUQc458ZLviMDjkzlf5INohO&#10;w0w9slPD02LOFS6G2ZwvJQ9KJQnIPJP/O+S/AAAA//8DAFBLAQItABQABgAIAAAAIQC2gziS/gAA&#10;AOEBAAATAAAAAAAAAAAAAAAAAAAAAABbQ29udGVudF9UeXBlc10ueG1sUEsBAi0AFAAGAAgAAAAh&#10;ADj9If/WAAAAlAEAAAsAAAAAAAAAAAAAAAAALwEAAF9yZWxzLy5yZWxzUEsBAi0AFAAGAAgAAAAh&#10;AAdiIJ8RAgAAJgQAAA4AAAAAAAAAAAAAAAAALgIAAGRycy9lMm9Eb2MueG1sUEsBAi0AFAAGAAgA&#10;AAAhAEoUI9PiAAAACwEAAA8AAAAAAAAAAAAAAAAAawQAAGRycy9kb3ducmV2LnhtbFBLBQYAAAAA&#10;BAAEAPMAAAB6BQAAAAA=&#10;" filled="f" stroked="f" strokeweight=".5pt">
                      <v:textbox>
                        <w:txbxContent>
                          <w:p w14:paraId="142895C6" w14:textId="77777777" w:rsidR="00D67C1E" w:rsidRPr="006F7E99" w:rsidRDefault="00B60735" w:rsidP="00D67C1E">
                            <w:pPr>
                              <w:jc w:val="center"/>
                              <w:rPr>
                                <w:b/>
                              </w:rPr>
                            </w:pPr>
                            <w:r>
                              <w:rPr>
                                <w:b/>
                              </w:rPr>
                              <w:t>450 mg</w:t>
                            </w:r>
                          </w:p>
                          <w:p w14:paraId="74068EA4" w14:textId="77777777" w:rsidR="00157D3F" w:rsidRPr="006F7E99" w:rsidRDefault="00157D3F" w:rsidP="00157D3F">
                            <w:pPr>
                              <w:jc w:val="center"/>
                              <w:rPr>
                                <w:b/>
                              </w:rPr>
                            </w:pPr>
                          </w:p>
                        </w:txbxContent>
                      </v:textbox>
                    </v:shape>
                  </w:pict>
                </mc:Fallback>
              </mc:AlternateContent>
            </w:r>
            <w:r w:rsidRPr="003714E3">
              <w:rPr>
                <w:noProof/>
                <w:sz w:val="20"/>
                <w:lang w:val="en-US"/>
              </w:rPr>
              <mc:AlternateContent>
                <mc:Choice Requires="wps">
                  <w:drawing>
                    <wp:anchor distT="0" distB="0" distL="114300" distR="114300" simplePos="0" relativeHeight="252512256" behindDoc="0" locked="0" layoutInCell="1" allowOverlap="1" wp14:anchorId="22222E2C" wp14:editId="14520044">
                      <wp:simplePos x="0" y="0"/>
                      <wp:positionH relativeFrom="column">
                        <wp:posOffset>150495</wp:posOffset>
                      </wp:positionH>
                      <wp:positionV relativeFrom="paragraph">
                        <wp:posOffset>5726430</wp:posOffset>
                      </wp:positionV>
                      <wp:extent cx="685800" cy="298450"/>
                      <wp:effectExtent l="0" t="0" r="0" b="6350"/>
                      <wp:wrapNone/>
                      <wp:docPr id="125" name="Text Box 125"/>
                      <wp:cNvGraphicFramePr/>
                      <a:graphic xmlns:a="http://schemas.openxmlformats.org/drawingml/2006/main">
                        <a:graphicData uri="http://schemas.microsoft.com/office/word/2010/wordprocessingShape">
                          <wps:wsp>
                            <wps:cNvSpPr txBox="1"/>
                            <wps:spPr>
                              <a:xfrm>
                                <a:off x="0" y="0"/>
                                <a:ext cx="685800" cy="298450"/>
                              </a:xfrm>
                              <a:prstGeom prst="rect">
                                <a:avLst/>
                              </a:prstGeom>
                              <a:noFill/>
                              <a:ln w="6350">
                                <a:noFill/>
                              </a:ln>
                            </wps:spPr>
                            <wps:txbx>
                              <w:txbxContent>
                                <w:p w14:paraId="56FA8428" w14:textId="77777777" w:rsidR="00D67C1E" w:rsidRPr="006F7E99" w:rsidRDefault="00B60735" w:rsidP="00D67C1E">
                                  <w:pPr>
                                    <w:jc w:val="center"/>
                                    <w:rPr>
                                      <w:b/>
                                    </w:rPr>
                                  </w:pPr>
                                  <w:r>
                                    <w:rPr>
                                      <w:b/>
                                    </w:rPr>
                                    <w:t>375 mg</w:t>
                                  </w:r>
                                </w:p>
                                <w:p w14:paraId="63ACD3B6" w14:textId="77777777" w:rsidR="00157D3F" w:rsidRPr="006F7E99"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22222E2C" id="_x0000_s1456" type="#_x0000_t202" style="position:absolute;left:0;text-align:left;margin-left:11.85pt;margin-top:450.9pt;width:54pt;height:23.5pt;z-index:25251225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vzRSEwIAACYEAAAOAAAAZHJzL2Uyb0RvYy54bWysU01vGjEQvVfqf7B8LwsEKFmxRDQRVSWU&#10;RCJRzsZrsyvZHtc27NJf37FZPpL2VPXinfHMzsd7z7O7ViuyF87XYAo66PUpEYZDWZttQV9fll+m&#10;lPjATMkUGFHQg/D0bv7506yxuRhCBaoUjmAR4/PGFrQKweZZ5nklNPM9sMJgUILTLKDrtlnpWIPV&#10;tcqG/f4ka8CV1gEX3uPtwzFI56m+lIKHJym9CEQVFGcL6XTp3MQzm89YvnXMVjXvxmD/MIVmtcGm&#10;51IPLDCyc/UfpXTNHXiQocdBZyBlzUXaAbcZ9D9ss66YFWkXBMfbM0z+/5Xlj/u1fXYktN+gRQIj&#10;II31ucfLuE8rnY5fnJRgHCE8nGETbSAcLyfT8bSPEY6h4e10NE6wZpefrfPhuwBNolFQh6wksNh+&#10;5QM2xNRTSuxlYFkrlZhRhjTY4AZLvovgH8rgj5dRoxXaTUvqsqCj4eS0yAbKA+7n4Ei9t3xZ4xQr&#10;5sMzc8g1Do76DU94SAXYDTqLkgrcr7/dx3ykAKOUNKidgvqfO+YEJeqHQXJuB6NRFFtyRuOvQ3Tc&#10;dWRzHTE7fQ8ozwG+FMuTGfODOpnSgX5DmS9iVwwxw7F3QcPJvA9HReMz4WKxSEkoL8vCyqwtj6Uj&#10;ehHjl/aNOdsREZDBRzipjOUf+DjmdigfcewcFGNirXs4Ue3Xfsq6PO/5bwAAAP//AwBQSwMEFAAG&#10;AAgAAAAhAC1rSSTgAAAACgEAAA8AAABkcnMvZG93bnJldi54bWxMj01Pg0AQhu8m/ofNmHizC9QP&#10;RJamIWlMGj209uJtYLdAZGeR3bbYX+/0pMd558n7kS8m24ujGX3nSEE8i0AYqp3uqFGw+1jdpSB8&#10;QNLYOzIKfoyHRXF9lWOm3Yk25rgNjWAT8hkqaEMYMil93RqLfuYGQ/zbu9Fi4HNspB7xxOa2l0kU&#10;PUqLHXFCi4MpW1N/bQ9WwbpcveOmSmx67svXt/1y+N59Pih1ezMtX0AEM4U/GC71uToU3KlyB9Je&#10;9AqS+ROTCp6jmCdcgHnMSsXKfZqCLHL5f0LxCwAA//8DAFBLAQItABQABgAIAAAAIQC2gziS/gAA&#10;AOEBAAATAAAAAAAAAAAAAAAAAAAAAABbQ29udGVudF9UeXBlc10ueG1sUEsBAi0AFAAGAAgAAAAh&#10;ADj9If/WAAAAlAEAAAsAAAAAAAAAAAAAAAAALwEAAF9yZWxzLy5yZWxzUEsBAi0AFAAGAAgAAAAh&#10;ANK/NFITAgAAJgQAAA4AAAAAAAAAAAAAAAAALgIAAGRycy9lMm9Eb2MueG1sUEsBAi0AFAAGAAgA&#10;AAAhAC1rSSTgAAAACgEAAA8AAAAAAAAAAAAAAAAAbQQAAGRycy9kb3ducmV2LnhtbFBLBQYAAAAA&#10;BAAEAPMAAAB6BQAAAAA=&#10;" filled="f" stroked="f" strokeweight=".5pt">
                      <v:textbox>
                        <w:txbxContent>
                          <w:p w14:paraId="56FA8428" w14:textId="77777777" w:rsidR="00D67C1E" w:rsidRPr="006F7E99" w:rsidRDefault="00B60735" w:rsidP="00D67C1E">
                            <w:pPr>
                              <w:jc w:val="center"/>
                              <w:rPr>
                                <w:b/>
                              </w:rPr>
                            </w:pPr>
                            <w:r>
                              <w:rPr>
                                <w:b/>
                              </w:rPr>
                              <w:t>375 mg</w:t>
                            </w:r>
                          </w:p>
                          <w:p w14:paraId="63ACD3B6" w14:textId="77777777" w:rsidR="00157D3F" w:rsidRPr="006F7E99" w:rsidRDefault="00157D3F" w:rsidP="00157D3F">
                            <w:pPr>
                              <w:jc w:val="center"/>
                              <w:rPr>
                                <w:b/>
                              </w:rPr>
                            </w:pPr>
                          </w:p>
                        </w:txbxContent>
                      </v:textbox>
                    </v:shape>
                  </w:pict>
                </mc:Fallback>
              </mc:AlternateContent>
            </w:r>
            <w:r w:rsidRPr="003714E3">
              <w:rPr>
                <w:noProof/>
                <w:sz w:val="20"/>
                <w:lang w:val="en-US"/>
              </w:rPr>
              <mc:AlternateContent>
                <mc:Choice Requires="wps">
                  <w:drawing>
                    <wp:anchor distT="0" distB="0" distL="114300" distR="114300" simplePos="0" relativeHeight="252510208" behindDoc="0" locked="0" layoutInCell="1" allowOverlap="1" wp14:anchorId="28E0DF9C" wp14:editId="55EF3245">
                      <wp:simplePos x="0" y="0"/>
                      <wp:positionH relativeFrom="column">
                        <wp:posOffset>156845</wp:posOffset>
                      </wp:positionH>
                      <wp:positionV relativeFrom="paragraph">
                        <wp:posOffset>5345430</wp:posOffset>
                      </wp:positionV>
                      <wp:extent cx="698500" cy="279400"/>
                      <wp:effectExtent l="0" t="0" r="0" b="6350"/>
                      <wp:wrapNone/>
                      <wp:docPr id="126" name="Text Box 126"/>
                      <wp:cNvGraphicFramePr/>
                      <a:graphic xmlns:a="http://schemas.openxmlformats.org/drawingml/2006/main">
                        <a:graphicData uri="http://schemas.microsoft.com/office/word/2010/wordprocessingShape">
                          <wps:wsp>
                            <wps:cNvSpPr txBox="1"/>
                            <wps:spPr>
                              <a:xfrm>
                                <a:off x="0" y="0"/>
                                <a:ext cx="698500" cy="279400"/>
                              </a:xfrm>
                              <a:prstGeom prst="rect">
                                <a:avLst/>
                              </a:prstGeom>
                              <a:noFill/>
                              <a:ln w="6350">
                                <a:noFill/>
                              </a:ln>
                            </wps:spPr>
                            <wps:txbx>
                              <w:txbxContent>
                                <w:p w14:paraId="71BB2566" w14:textId="77777777" w:rsidR="00D67C1E" w:rsidRPr="006F7E99" w:rsidRDefault="00B60735" w:rsidP="00D67C1E">
                                  <w:pPr>
                                    <w:jc w:val="center"/>
                                    <w:rPr>
                                      <w:b/>
                                    </w:rPr>
                                  </w:pPr>
                                  <w:r>
                                    <w:rPr>
                                      <w:b/>
                                    </w:rPr>
                                    <w:t>300 mg</w:t>
                                  </w:r>
                                </w:p>
                                <w:p w14:paraId="3396B34A" w14:textId="77777777" w:rsidR="00157D3F" w:rsidRPr="006F7E99"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28E0DF9C" id="_x0000_s1457" type="#_x0000_t202" style="position:absolute;left:0;text-align:left;margin-left:12.35pt;margin-top:420.9pt;width:55pt;height:22pt;z-index:25251020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MzEREwIAACYEAAAOAAAAZHJzL2Uyb0RvYy54bWysU11v2jAUfZ/U/2D5vSQwKCUiVKwV0yTU&#10;VqJVn41jk0iOr2cbEvbrd+2ED3V7mvbi3Otzc7/O8fyhrRU5COsq0DkdDlJKhOZQVHqX0/e31e09&#10;Jc4zXTAFWuT0KBx9WNx8mTcmEyMoQRXCEkyiXdaYnJbemyxJHC9FzdwAjNAISrA18+jaXVJY1mD2&#10;WiWjNL1LGrCFscCFc3j71IF0EfNLKbh/kdIJT1ROsTcfTxvPbTiTxZxlO8tMWfG+DfYPXdSs0lj0&#10;nOqJeUb2tvojVV1xCw6kH3CoE5Cy4iLOgNMM00/TbEpmRJwFl+PMeU3u/6Xlz4eNebXEt9+gRQLD&#10;QhrjMoeXYZ5W2jp8sVOCOK7weF6baD3heHk3u5+kiHCERtPZGG3Mklx+Ntb57wJqEoycWmQlLosd&#10;1s53oaeQUEvDqlIqMqM0abDA10kafzgjmFxprHFpNVi+3bakKnI6Hk1Pg2yhOOJ8FjrqneGrCrtY&#10;M+dfmUWusXHUr3/BQyrAatBblJRgf/3tPsQjBYhS0qB2cup+7pkVlKgfGsmZDcfjILbojCfTETr2&#10;GtleI3pfPwLKc4gvxfBohnivTqa0UH+gzJehKkJMc6ydU38yH32naHwmXCyXMQjlZZhf643hIXXY&#10;a9jxW/vBrOmJ8MjgM5xUxrJPfHSx/Za7PfYOijES3D+coPZrP0ZdnvfiNwAAAP//AwBQSwMEFAAG&#10;AAgAAAAhAKAzXQ3gAAAACgEAAA8AAABkcnMvZG93bnJldi54bWxMjz1PwzAQhnck/oN1SGzUaWjB&#10;CnGqKlKFhMrQ0oXtErtJhH0OsduG/nqcCcZ779H7ka9Ga9hZD75zJGE+S4Bpqp3qqJFw+Ng8CGA+&#10;ICk0jrSEH+1hVdze5Jgpd6GdPu9Dw6IJ+QwltCH0Gee+brVFP3O9pvg7usFiiOfQcDXgJZpbw9Mk&#10;eeIWO4oJLfa6bHX9tT9ZCW/l5h13VWrF1ZSv2+O6/z58LqW8vxvXL8CCHsMfDFP9WB2K2KlyJ1Ke&#10;GQnp4jmSEsRiHidMwOOkVFERSwG8yPn/CcUvAAAA//8DAFBLAQItABQABgAIAAAAIQC2gziS/gAA&#10;AOEBAAATAAAAAAAAAAAAAAAAAAAAAABbQ29udGVudF9UeXBlc10ueG1sUEsBAi0AFAAGAAgAAAAh&#10;ADj9If/WAAAAlAEAAAsAAAAAAAAAAAAAAAAALwEAAF9yZWxzLy5yZWxzUEsBAi0AFAAGAAgAAAAh&#10;ADwzMRETAgAAJgQAAA4AAAAAAAAAAAAAAAAALgIAAGRycy9lMm9Eb2MueG1sUEsBAi0AFAAGAAgA&#10;AAAhAKAzXQ3gAAAACgEAAA8AAAAAAAAAAAAAAAAAbQQAAGRycy9kb3ducmV2LnhtbFBLBQYAAAAA&#10;BAAEAPMAAAB6BQAAAAA=&#10;" filled="f" stroked="f" strokeweight=".5pt">
                      <v:textbox>
                        <w:txbxContent>
                          <w:p w14:paraId="71BB2566" w14:textId="77777777" w:rsidR="00D67C1E" w:rsidRPr="006F7E99" w:rsidRDefault="00B60735" w:rsidP="00D67C1E">
                            <w:pPr>
                              <w:jc w:val="center"/>
                              <w:rPr>
                                <w:b/>
                              </w:rPr>
                            </w:pPr>
                            <w:r>
                              <w:rPr>
                                <w:b/>
                              </w:rPr>
                              <w:t>300 mg</w:t>
                            </w:r>
                          </w:p>
                          <w:p w14:paraId="3396B34A" w14:textId="77777777" w:rsidR="00157D3F" w:rsidRPr="006F7E99" w:rsidRDefault="00157D3F" w:rsidP="00157D3F">
                            <w:pPr>
                              <w:jc w:val="center"/>
                              <w:rPr>
                                <w:b/>
                              </w:rPr>
                            </w:pPr>
                          </w:p>
                        </w:txbxContent>
                      </v:textbox>
                    </v:shape>
                  </w:pict>
                </mc:Fallback>
              </mc:AlternateContent>
            </w:r>
            <w:r w:rsidRPr="003714E3">
              <w:rPr>
                <w:noProof/>
                <w:sz w:val="20"/>
                <w:lang w:val="en-US"/>
              </w:rPr>
              <mc:AlternateContent>
                <mc:Choice Requires="wps">
                  <w:drawing>
                    <wp:anchor distT="0" distB="0" distL="114300" distR="114300" simplePos="0" relativeHeight="252508160" behindDoc="0" locked="0" layoutInCell="1" allowOverlap="1" wp14:anchorId="54686FA9" wp14:editId="45908421">
                      <wp:simplePos x="0" y="0"/>
                      <wp:positionH relativeFrom="column">
                        <wp:posOffset>150495</wp:posOffset>
                      </wp:positionH>
                      <wp:positionV relativeFrom="paragraph">
                        <wp:posOffset>4951730</wp:posOffset>
                      </wp:positionV>
                      <wp:extent cx="698500" cy="311150"/>
                      <wp:effectExtent l="0" t="0" r="0" b="0"/>
                      <wp:wrapNone/>
                      <wp:docPr id="127" name="Text Box 127"/>
                      <wp:cNvGraphicFramePr/>
                      <a:graphic xmlns:a="http://schemas.openxmlformats.org/drawingml/2006/main">
                        <a:graphicData uri="http://schemas.microsoft.com/office/word/2010/wordprocessingShape">
                          <wps:wsp>
                            <wps:cNvSpPr txBox="1"/>
                            <wps:spPr>
                              <a:xfrm>
                                <a:off x="0" y="0"/>
                                <a:ext cx="698500" cy="311150"/>
                              </a:xfrm>
                              <a:prstGeom prst="rect">
                                <a:avLst/>
                              </a:prstGeom>
                              <a:noFill/>
                              <a:ln w="6350">
                                <a:noFill/>
                              </a:ln>
                            </wps:spPr>
                            <wps:txbx>
                              <w:txbxContent>
                                <w:p w14:paraId="5FDC1FD0" w14:textId="77777777" w:rsidR="00D67C1E" w:rsidRPr="006F7E99" w:rsidRDefault="00B60735" w:rsidP="00D67C1E">
                                  <w:pPr>
                                    <w:jc w:val="center"/>
                                    <w:rPr>
                                      <w:b/>
                                    </w:rPr>
                                  </w:pPr>
                                  <w:r w:rsidRPr="006F7E99">
                                    <w:rPr>
                                      <w:b/>
                                    </w:rPr>
                                    <w:t>225</w:t>
                                  </w:r>
                                  <w:r>
                                    <w:rPr>
                                      <w:b/>
                                    </w:rPr>
                                    <w:t> </w:t>
                                  </w:r>
                                  <w:r w:rsidRPr="006F7E99">
                                    <w:rPr>
                                      <w:b/>
                                    </w:rPr>
                                    <w:t>mg</w:t>
                                  </w:r>
                                </w:p>
                                <w:p w14:paraId="1ABD4FAC" w14:textId="77777777" w:rsidR="00157D3F" w:rsidRPr="006F7E99"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54686FA9" id="_x0000_s1458" type="#_x0000_t202" style="position:absolute;left:0;text-align:left;margin-left:11.85pt;margin-top:389.9pt;width:55pt;height:24.5pt;z-index:25250816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BEdlEwIAACYEAAAOAAAAZHJzL2Uyb0RvYy54bWysU8tu2zAQvBfoPxC817IcO3UEy4GbwEUB&#10;IwngFDnTFGkJILksSVtyv75LWn407anohdrlrvYxM5zdd1qRvXC+AVPSfDCkRBgOVWO2Jf3+uvw0&#10;pcQHZiqmwIiSHoSn9/OPH2atLcQIalCVcASLGF+0tqR1CLbIMs9roZkfgBUGgxKcZgFdt80qx1qs&#10;rlU2Gg5vsxZcZR1w4T3ePh6DdJ7qSyl4eJbSi0BUSXG2kE6Xzk08s/mMFVvHbN3wfgz2D1No1hhs&#10;ei71yAIjO9f8UUo33IEHGQYcdAZSNlykHXCbfPhum3XNrEi7IDjenmHy/68sf9qv7YsjofsCHRIY&#10;AWmtLzxexn066XT84qQE4wjh4Qyb6ALheHl7N50MMcIxdJPn+STBml1+ts6HrwI0iUZJHbKSwGL7&#10;lQ/YEFNPKbGXgWWjVGJGGdJigxss+VsE/1AGf7yMGq3QbTrSVCUdj6anRTZQHXA/B0fqveXLBqdY&#10;MR9emEOucXDUb3jGQyrAbtBblNTgfv7tPuYjBRilpEXtlNT/2DEnKFHfDJJzl4/HUWzJGU8+j9Bx&#10;15HNdcTs9AOgPHN8KZYnM+YHdTKlA/2GMl/ErhhihmPvkoaT+RCOisZnwsVikZJQXpaFlVlbHktH&#10;9CLGr90bc7YnIiCDT3BSGSve8XHM7VE+4tg7KMbEWv9wotqv/ZR1ed7zXwAAAP//AwBQSwMEFAAG&#10;AAgAAAAhAASW9qngAAAACgEAAA8AAABkcnMvZG93bnJldi54bWxMj8tOwzAQRfdI/IM1SOyoQyqI&#10;CZlUVaQKCcGipRt2TjxNIvwIsdsGvh5nVZYzc3Tn3GI1Gc1ONPreWYT7RQKMbONUb1uE/cfmTgDz&#10;QVoltbOE8EMeVuX1VSFz5c52S6ddaFkMsT6XCF0IQ865bzoy0i/cQDbeDm40MsRxbLka5TmGG83T&#10;JHnkRvY2fujkQFVHzdfuaBBeq8273NapEb+6enk7rIfv/ecD4u3NtH4GFmgKFxhm/agOZXSq3dEq&#10;zzRCuswiiZBlT7HCDCznTY0gUiGAlwX/X6H8AwAA//8DAFBLAQItABQABgAIAAAAIQC2gziS/gAA&#10;AOEBAAATAAAAAAAAAAAAAAAAAAAAAABbQ29udGVudF9UeXBlc10ueG1sUEsBAi0AFAAGAAgAAAAh&#10;ADj9If/WAAAAlAEAAAsAAAAAAAAAAAAAAAAALwEAAF9yZWxzLy5yZWxzUEsBAi0AFAAGAAgAAAAh&#10;APsER2UTAgAAJgQAAA4AAAAAAAAAAAAAAAAALgIAAGRycy9lMm9Eb2MueG1sUEsBAi0AFAAGAAgA&#10;AAAhAASW9qngAAAACgEAAA8AAAAAAAAAAAAAAAAAbQQAAGRycy9kb3ducmV2LnhtbFBLBQYAAAAA&#10;BAAEAPMAAAB6BQAAAAA=&#10;" filled="f" stroked="f" strokeweight=".5pt">
                      <v:textbox>
                        <w:txbxContent>
                          <w:p w14:paraId="5FDC1FD0" w14:textId="77777777" w:rsidR="00D67C1E" w:rsidRPr="006F7E99" w:rsidRDefault="00B60735" w:rsidP="00D67C1E">
                            <w:pPr>
                              <w:jc w:val="center"/>
                              <w:rPr>
                                <w:b/>
                              </w:rPr>
                            </w:pPr>
                            <w:r w:rsidRPr="006F7E99">
                              <w:rPr>
                                <w:b/>
                              </w:rPr>
                              <w:t>225</w:t>
                            </w:r>
                            <w:r>
                              <w:rPr>
                                <w:b/>
                              </w:rPr>
                              <w:t> </w:t>
                            </w:r>
                            <w:r w:rsidRPr="006F7E99">
                              <w:rPr>
                                <w:b/>
                              </w:rPr>
                              <w:t>mg</w:t>
                            </w:r>
                          </w:p>
                          <w:p w14:paraId="1ABD4FAC" w14:textId="77777777" w:rsidR="00157D3F" w:rsidRPr="006F7E99" w:rsidRDefault="00157D3F" w:rsidP="00157D3F">
                            <w:pPr>
                              <w:jc w:val="center"/>
                              <w:rPr>
                                <w:b/>
                              </w:rPr>
                            </w:pPr>
                          </w:p>
                        </w:txbxContent>
                      </v:textbox>
                    </v:shape>
                  </w:pict>
                </mc:Fallback>
              </mc:AlternateContent>
            </w:r>
            <w:r w:rsidRPr="003714E3">
              <w:rPr>
                <w:noProof/>
                <w:sz w:val="20"/>
                <w:lang w:val="en-US"/>
              </w:rPr>
              <mc:AlternateContent>
                <mc:Choice Requires="wps">
                  <w:drawing>
                    <wp:anchor distT="0" distB="0" distL="114300" distR="114300" simplePos="0" relativeHeight="252506112" behindDoc="0" locked="0" layoutInCell="1" allowOverlap="1" wp14:anchorId="5429C8BE" wp14:editId="62070A4C">
                      <wp:simplePos x="0" y="0"/>
                      <wp:positionH relativeFrom="column">
                        <wp:posOffset>175895</wp:posOffset>
                      </wp:positionH>
                      <wp:positionV relativeFrom="paragraph">
                        <wp:posOffset>4564380</wp:posOffset>
                      </wp:positionV>
                      <wp:extent cx="685800" cy="279400"/>
                      <wp:effectExtent l="0" t="0" r="0" b="6350"/>
                      <wp:wrapNone/>
                      <wp:docPr id="307815808" name="Text Box 307815808"/>
                      <wp:cNvGraphicFramePr/>
                      <a:graphic xmlns:a="http://schemas.openxmlformats.org/drawingml/2006/main">
                        <a:graphicData uri="http://schemas.microsoft.com/office/word/2010/wordprocessingShape">
                          <wps:wsp>
                            <wps:cNvSpPr txBox="1"/>
                            <wps:spPr>
                              <a:xfrm>
                                <a:off x="0" y="0"/>
                                <a:ext cx="685800" cy="279400"/>
                              </a:xfrm>
                              <a:prstGeom prst="rect">
                                <a:avLst/>
                              </a:prstGeom>
                              <a:noFill/>
                              <a:ln w="6350">
                                <a:noFill/>
                              </a:ln>
                            </wps:spPr>
                            <wps:txbx>
                              <w:txbxContent>
                                <w:p w14:paraId="7D3F816D" w14:textId="77777777" w:rsidR="00D67C1E" w:rsidRPr="006F7E99" w:rsidRDefault="00B60735" w:rsidP="00D67C1E">
                                  <w:pPr>
                                    <w:jc w:val="center"/>
                                    <w:rPr>
                                      <w:b/>
                                    </w:rPr>
                                  </w:pPr>
                                  <w:r>
                                    <w:rPr>
                                      <w:b/>
                                    </w:rPr>
                                    <w:t>150 mg</w:t>
                                  </w:r>
                                </w:p>
                                <w:p w14:paraId="08553653" w14:textId="77777777" w:rsidR="00157D3F" w:rsidRPr="006F7E99"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5429C8BE" id="Text Box 307815808" o:spid="_x0000_s1459" type="#_x0000_t202" style="position:absolute;left:0;text-align:left;margin-left:13.85pt;margin-top:359.4pt;width:54pt;height:22pt;z-index:25250611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1v5hEwIAACYEAAAOAAAAZHJzL2Uyb0RvYy54bWysU11v2jAUfZ/U/2D5vSQwaCEiVKwV0yTU&#10;VqJVn41jk0iOr2cbEvbrd+2ED3V7mvbi3Otzc7/O8fyhrRU5COsq0DkdDlJKhOZQVHqX0/e31e2U&#10;EueZLpgCLXJ6FI4+LG6+zBuTiRGUoAphCSbRLmtMTkvvTZYkjpeiZm4ARmgEJdiaeXTtLiksazB7&#10;rZJRmt4lDdjCWODCObx96kC6iPmlFNy/SOmEJyqn2JuPp43nNpzJYs6ynWWmrHjfBvuHLmpWaSx6&#10;TvXEPCN7W/2Rqq64BQfSDzjUCUhZcRFnwGmG6adpNiUzIs6Cy3HmvCb3/9Ly58PGvFri22/QIoFh&#10;IY1xmcPLME8rbR2+2ClBHFd4PK9NtJ5wvLybTqYpIhyh0f1sjDZmSS4/G+v8dwE1CUZOLbISl8UO&#10;a+e70FNIqKVhVSkVmVGaNFjg6ySNP5wRTK401ri0GizfbltSFTkdj2anQbZQHHE+Cx31zvBVhV2s&#10;mfOvzCLX2Djq17/gIRVgNegtSkqwv/52H+KRAkQpaVA7OXU/98wKStQPjeTMhuNxEFt0xpP7ETr2&#10;GtleI3pfPwLKc4gvxfBohnivTqa0UH+gzJehKkJMc6ydU38yH32naHwmXCyXMQjlZZhf643hIXXY&#10;a9jxW/vBrOmJ8MjgM5xUxrJPfHSx/Za7PfYOijES3D+coPZrP0ZdnvfiNwAAAP//AwBQSwMEFAAG&#10;AAgAAAAhANgTuy7gAAAACgEAAA8AAABkcnMvZG93bnJldi54bWxMj01PwkAQhu8m/ofNkHiTLTXQ&#10;pnZLSBNiYvQAcvE27Q5tQ3e3dheo/nqHkx7nnSfvR76eTC8uNPrOWQWLeQSCbO10ZxsFh4/tYwrC&#10;B7Qae2dJwTd5WBf3dzlm2l3tji770Ag2sT5DBW0IQyalr1sy6OduIMu/oxsNBj7HRuoRr2xuehlH&#10;0Uoa7CwntDhQ2VJ92p+Ngtdy+467KjbpT1++vB03w9fhc6nUw2zaPIMINIU/GG71uToU3KlyZ6u9&#10;6BXEScKkgmSR8oQb8LRkpWJlFacgi1z+n1D8AgAA//8DAFBLAQItABQABgAIAAAAIQC2gziS/gAA&#10;AOEBAAATAAAAAAAAAAAAAAAAAAAAAABbQ29udGVudF9UeXBlc10ueG1sUEsBAi0AFAAGAAgAAAAh&#10;ADj9If/WAAAAlAEAAAsAAAAAAAAAAAAAAAAALwEAAF9yZWxzLy5yZWxzUEsBAi0AFAAGAAgAAAAh&#10;APvW/mETAgAAJgQAAA4AAAAAAAAAAAAAAAAALgIAAGRycy9lMm9Eb2MueG1sUEsBAi0AFAAGAAgA&#10;AAAhANgTuy7gAAAACgEAAA8AAAAAAAAAAAAAAAAAbQQAAGRycy9kb3ducmV2LnhtbFBLBQYAAAAA&#10;BAAEAPMAAAB6BQAAAAA=&#10;" filled="f" stroked="f" strokeweight=".5pt">
                      <v:textbox>
                        <w:txbxContent>
                          <w:p w14:paraId="7D3F816D" w14:textId="77777777" w:rsidR="00D67C1E" w:rsidRPr="006F7E99" w:rsidRDefault="00B60735" w:rsidP="00D67C1E">
                            <w:pPr>
                              <w:jc w:val="center"/>
                              <w:rPr>
                                <w:b/>
                              </w:rPr>
                            </w:pPr>
                            <w:r>
                              <w:rPr>
                                <w:b/>
                              </w:rPr>
                              <w:t>150 mg</w:t>
                            </w:r>
                          </w:p>
                          <w:p w14:paraId="08553653" w14:textId="77777777" w:rsidR="00157D3F" w:rsidRPr="006F7E99" w:rsidRDefault="00157D3F" w:rsidP="00157D3F">
                            <w:pPr>
                              <w:jc w:val="center"/>
                              <w:rPr>
                                <w:b/>
                              </w:rPr>
                            </w:pPr>
                          </w:p>
                        </w:txbxContent>
                      </v:textbox>
                    </v:shape>
                  </w:pict>
                </mc:Fallback>
              </mc:AlternateContent>
            </w:r>
            <w:r w:rsidRPr="003714E3">
              <w:rPr>
                <w:noProof/>
                <w:sz w:val="20"/>
                <w:lang w:val="en-US"/>
              </w:rPr>
              <mc:AlternateContent>
                <mc:Choice Requires="wps">
                  <w:drawing>
                    <wp:anchor distT="0" distB="0" distL="114300" distR="114300" simplePos="0" relativeHeight="252504064" behindDoc="0" locked="0" layoutInCell="1" allowOverlap="1" wp14:anchorId="4322E751" wp14:editId="2D10E2DF">
                      <wp:simplePos x="0" y="0"/>
                      <wp:positionH relativeFrom="column">
                        <wp:posOffset>194945</wp:posOffset>
                      </wp:positionH>
                      <wp:positionV relativeFrom="paragraph">
                        <wp:posOffset>4119880</wp:posOffset>
                      </wp:positionV>
                      <wp:extent cx="635000" cy="279400"/>
                      <wp:effectExtent l="0" t="0" r="0" b="6350"/>
                      <wp:wrapNone/>
                      <wp:docPr id="307815809" name="Text Box 307815809"/>
                      <wp:cNvGraphicFramePr/>
                      <a:graphic xmlns:a="http://schemas.openxmlformats.org/drawingml/2006/main">
                        <a:graphicData uri="http://schemas.microsoft.com/office/word/2010/wordprocessingShape">
                          <wps:wsp>
                            <wps:cNvSpPr txBox="1"/>
                            <wps:spPr>
                              <a:xfrm>
                                <a:off x="0" y="0"/>
                                <a:ext cx="635000" cy="279400"/>
                              </a:xfrm>
                              <a:prstGeom prst="rect">
                                <a:avLst/>
                              </a:prstGeom>
                              <a:noFill/>
                              <a:ln w="6350">
                                <a:noFill/>
                              </a:ln>
                            </wps:spPr>
                            <wps:txbx>
                              <w:txbxContent>
                                <w:p w14:paraId="020DEEEB" w14:textId="77777777" w:rsidR="00D67C1E" w:rsidRPr="006F7E99" w:rsidRDefault="00B60735" w:rsidP="00D67C1E">
                                  <w:pPr>
                                    <w:jc w:val="center"/>
                                    <w:rPr>
                                      <w:b/>
                                    </w:rPr>
                                  </w:pPr>
                                  <w:r>
                                    <w:rPr>
                                      <w:b/>
                                    </w:rPr>
                                    <w:t>75 mg</w:t>
                                  </w:r>
                                </w:p>
                                <w:p w14:paraId="6B936DE2" w14:textId="77777777" w:rsidR="00157D3F" w:rsidRPr="006F7E99" w:rsidRDefault="00157D3F" w:rsidP="00157D3F">
                                  <w:pPr>
                                    <w:jc w:val="center"/>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4322E751" id="Text Box 307815809" o:spid="_x0000_s1460" type="#_x0000_t202" style="position:absolute;left:0;text-align:left;margin-left:15.35pt;margin-top:324.4pt;width:50pt;height:22pt;z-index:25250406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pO/cEAIAACYEAAAOAAAAZHJzL2Uyb0RvYy54bWysU8lu2zAQvRfoPxC815IdZxMsB24CFwWM&#10;JIBT5ExTpCWA5LAkbcn9+g4peUHaU9ELNcM3mu09zh46rcheON+AKel4lFMiDIeqMduS/nhbfrmj&#10;xAdmKqbAiJIehKcP88+fZq0txARqUJVwBJMYX7S2pHUItsgyz2uhmR+BFQZBCU6zgK7bZpVjLWbX&#10;Kpvk+U3WgqusAy68x9unHqTzlF9KwcOLlF4EokqKvYV0unRu4pnNZ6zYOmbrhg9tsH/oQrPGYNFT&#10;qicWGNm55o9UuuEOPMgw4qAzkLLhIs2A04zzD9Osa2ZFmgWX4+1pTf7/peXP+7V9dSR0X6FDAuNC&#10;WusLj5dxnk46Hb/YKUEcV3g4rU10gXC8vLm6znNEOEKT2/sp2pglO/9snQ/fBGgSjZI6ZCUti+1X&#10;PvShx5BYy8CyUSoxowxp+wLphxOCyZXBGudWoxW6TUeaqqTTq9RCvNtAdcD5HPTUe8uXDXaxYj68&#10;ModcY+Oo3/CCh1SA1WCwKKnB/frbfYxHChClpEXtlNT/3DEnKFHfDZJzP55Oo9iSM72+naDjLpHN&#10;JWJ2+hFQnmN8KZYnM8YHdTSlA/2OMl/Eqggxw7F2ScPRfAy9ovGZcLFYpCCUl2VhZdaWx9Rxr3HH&#10;b907c3YgIiCDz3BUGSs+8NHHDlvu9zg4KMZE8PBwotov/RR1ft7z3wAAAP//AwBQSwMEFAAGAAgA&#10;AAAhAG4o2LnfAAAACgEAAA8AAABkcnMvZG93bnJldi54bWxMj01Pg0AQhu8m/ofNmHizi6gVkaVp&#10;SBoTo4fWXrwN7BSI+4HstkV/vVMvepx3nrwfxWKyRhxoDL13Cq5nCQhyjde9axVs31ZXGYgQ0Wk0&#10;3pGCLwqwKM/PCsy1P7o1HTaxFWziQo4KuhiHXMrQdGQxzPxAjn87P1qMfI6t1CMe2dwamSbJXFrs&#10;HSd0OFDVUfOx2VsFz9XqFdd1arNvUz297JbD5/b9TqnLi2n5CCLSFP9gONXn6lByp9rvnQ7CKLhJ&#10;7plUML/NeMIJ+FVqVh7SDGRZyP8Tyh8AAAD//wMAUEsBAi0AFAAGAAgAAAAhALaDOJL+AAAA4QEA&#10;ABMAAAAAAAAAAAAAAAAAAAAAAFtDb250ZW50X1R5cGVzXS54bWxQSwECLQAUAAYACAAAACEAOP0h&#10;/9YAAACUAQAACwAAAAAAAAAAAAAAAAAvAQAAX3JlbHMvLnJlbHNQSwECLQAUAAYACAAAACEABqTv&#10;3BACAAAmBAAADgAAAAAAAAAAAAAAAAAuAgAAZHJzL2Uyb0RvYy54bWxQSwECLQAUAAYACAAAACEA&#10;bijYud8AAAAKAQAADwAAAAAAAAAAAAAAAABqBAAAZHJzL2Rvd25yZXYueG1sUEsFBgAAAAAEAAQA&#10;8wAAAHYFAAAAAA==&#10;" filled="f" stroked="f" strokeweight=".5pt">
                      <v:textbox>
                        <w:txbxContent>
                          <w:p w14:paraId="020DEEEB" w14:textId="77777777" w:rsidR="00D67C1E" w:rsidRPr="006F7E99" w:rsidRDefault="00B60735" w:rsidP="00D67C1E">
                            <w:pPr>
                              <w:jc w:val="center"/>
                              <w:rPr>
                                <w:b/>
                              </w:rPr>
                            </w:pPr>
                            <w:r>
                              <w:rPr>
                                <w:b/>
                              </w:rPr>
                              <w:t>75 mg</w:t>
                            </w:r>
                          </w:p>
                          <w:p w14:paraId="6B936DE2" w14:textId="77777777" w:rsidR="00157D3F" w:rsidRPr="006F7E99" w:rsidRDefault="00157D3F" w:rsidP="00157D3F">
                            <w:pPr>
                              <w:jc w:val="center"/>
                              <w:rPr>
                                <w:b/>
                              </w:rPr>
                            </w:pPr>
                          </w:p>
                        </w:txbxContent>
                      </v:textbox>
                    </v:shape>
                  </w:pict>
                </mc:Fallback>
              </mc:AlternateContent>
            </w:r>
            <w:r w:rsidRPr="003714E3">
              <w:rPr>
                <w:noProof/>
                <w:sz w:val="20"/>
                <w:lang w:val="en-US"/>
              </w:rPr>
              <mc:AlternateContent>
                <mc:Choice Requires="wps">
                  <w:drawing>
                    <wp:anchor distT="0" distB="0" distL="114300" distR="114300" simplePos="0" relativeHeight="252502016" behindDoc="0" locked="0" layoutInCell="1" allowOverlap="1" wp14:anchorId="7BDC53AF" wp14:editId="4E835623">
                      <wp:simplePos x="0" y="0"/>
                      <wp:positionH relativeFrom="column">
                        <wp:posOffset>4887595</wp:posOffset>
                      </wp:positionH>
                      <wp:positionV relativeFrom="paragraph">
                        <wp:posOffset>3465830</wp:posOffset>
                      </wp:positionV>
                      <wp:extent cx="730250" cy="450850"/>
                      <wp:effectExtent l="0" t="0" r="0" b="6350"/>
                      <wp:wrapNone/>
                      <wp:docPr id="307815810" name="Text Box 307815810"/>
                      <wp:cNvGraphicFramePr/>
                      <a:graphic xmlns:a="http://schemas.openxmlformats.org/drawingml/2006/main">
                        <a:graphicData uri="http://schemas.microsoft.com/office/word/2010/wordprocessingShape">
                          <wps:wsp>
                            <wps:cNvSpPr txBox="1"/>
                            <wps:spPr>
                              <a:xfrm>
                                <a:off x="0" y="0"/>
                                <a:ext cx="730250" cy="450850"/>
                              </a:xfrm>
                              <a:prstGeom prst="rect">
                                <a:avLst/>
                              </a:prstGeom>
                              <a:noFill/>
                              <a:ln w="6350">
                                <a:noFill/>
                              </a:ln>
                            </wps:spPr>
                            <wps:txbx>
                              <w:txbxContent>
                                <w:p w14:paraId="53E68349" w14:textId="77777777" w:rsidR="00D67C1E" w:rsidRDefault="00B60735" w:rsidP="00D67C1E">
                                  <w:pPr>
                                    <w:jc w:val="center"/>
                                    <w:rPr>
                                      <w:b/>
                                      <w:color w:val="FFFFFF" w:themeColor="background1"/>
                                    </w:rPr>
                                  </w:pPr>
                                  <w:r>
                                    <w:rPr>
                                      <w:b/>
                                      <w:color w:val="FFFFFF" w:themeColor="background1"/>
                                    </w:rPr>
                                    <w:t>Grå</w:t>
                                  </w:r>
                                </w:p>
                                <w:p w14:paraId="4D477763" w14:textId="77777777" w:rsidR="00D67C1E" w:rsidRPr="006F7E99" w:rsidRDefault="00B60735" w:rsidP="00D67C1E">
                                  <w:pPr>
                                    <w:jc w:val="center"/>
                                    <w:rPr>
                                      <w:b/>
                                      <w:color w:val="FFFFFF" w:themeColor="background1"/>
                                    </w:rPr>
                                  </w:pPr>
                                  <w:r>
                                    <w:rPr>
                                      <w:b/>
                                      <w:color w:val="FFFFFF" w:themeColor="background1"/>
                                    </w:rPr>
                                    <w:t>300 mg</w:t>
                                  </w:r>
                                </w:p>
                                <w:p w14:paraId="49BBF212" w14:textId="77777777" w:rsidR="00157D3F" w:rsidRPr="006F7E99" w:rsidRDefault="00157D3F" w:rsidP="00157D3F">
                                  <w:pPr>
                                    <w:jc w:val="center"/>
                                    <w:rPr>
                                      <w:b/>
                                      <w:color w:val="FFFFFF" w:themeColor="background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7BDC53AF" id="Text Box 307815810" o:spid="_x0000_s1461" type="#_x0000_t202" style="position:absolute;left:0;text-align:left;margin-left:384.85pt;margin-top:272.9pt;width:57.5pt;height:35.5pt;z-index:25250201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B4uPEAIAACYEAAAOAAAAZHJzL2Uyb0RvYy54bWysU8lu2zAQvRfoPxC815K3JBUsB24CFwWM&#10;JIBT5ExTpCWA5LAkbcn9+g4pb017KnqhZjijN8t7nN13WpG9cL4BU9LhIKdEGA5VY7Yl/f66/HRH&#10;iQ/MVEyBESU9CE/v5x8/zFpbiBHUoCrhCIIYX7S2pHUItsgyz2uhmR+AFQaDEpxmAV23zSrHWkTX&#10;Khvl+U3WgqusAy68x9vHPkjnCV9KwcOzlF4EokqKvYV0unRu4pnNZ6zYOmbrhh/bYP/QhWaNwaJn&#10;qEcWGNm55g8o3XAHHmQYcNAZSNlwkWbAaYb5u2nWNbMizYLL8fa8Jv//YPnTfm1fHAndF+iQwLiQ&#10;1vrC42Wcp5NOxy92SjCOKzyc1ya6QDhe3o7z0RQjHEOTaX6HNqJkl5+t8+GrAE2iUVKHrKRlsf3K&#10;hz71lBJrGVg2SiVmlCFtSW/GCPlbBMGVwRqXVqMVuk1Hmgq7GJ8H2UB1wPkc9NR7y5cNdrFiPrww&#10;h1xj46jf8IyHVIDV4GhRUoP7+bf7mI8UYJSSFrVTUv9jx5ygRH0zSM7n4WQSxZacyfR2hI67jmyu&#10;I2anHwDlOcSXYnkyY35QJ1M60G8o80WsiiFmONYuaTiZD6FXND4TLhaLlITysiyszNryCB23F3f8&#10;2r0xZ49EBGTwCU4qY8U7Pvrc45b7PR4dFGMi+Phwotqv/ZR1ed7zXwAAAP//AwBQSwMEFAAGAAgA&#10;AAAhAAtAqSzjAAAACwEAAA8AAABkcnMvZG93bnJldi54bWxMj8tOwzAQRfdI/IM1SOyo06pJTYhT&#10;VZEqJASLlm7YTWI3ifAjxG4b+HqGVVnOzNGdc4v1ZA076zH03kmYzxJg2jVe9a6VcHjfPghgIaJT&#10;aLzTEr51gHV5e1NgrvzF7fR5H1tGIS7kKKGLccg5D02nLYaZH7Sj29GPFiONY8vViBcKt4YvkiTj&#10;FntHHzocdNXp5nN/shJequ0b7uqFFT+men49boavw0cq5f3dtHkCFvUUrzD86ZM6lORU+5NTgRkJ&#10;q+xxRaiEdJlSByKEWNKmlpDNMwG8LPj/DuUvAAAA//8DAFBLAQItABQABgAIAAAAIQC2gziS/gAA&#10;AOEBAAATAAAAAAAAAAAAAAAAAAAAAABbQ29udGVudF9UeXBlc10ueG1sUEsBAi0AFAAGAAgAAAAh&#10;ADj9If/WAAAAlAEAAAsAAAAAAAAAAAAAAAAALwEAAF9yZWxzLy5yZWxzUEsBAi0AFAAGAAgAAAAh&#10;AHsHi48QAgAAJgQAAA4AAAAAAAAAAAAAAAAALgIAAGRycy9lMm9Eb2MueG1sUEsBAi0AFAAGAAgA&#10;AAAhAAtAqSzjAAAACwEAAA8AAAAAAAAAAAAAAAAAagQAAGRycy9kb3ducmV2LnhtbFBLBQYAAAAA&#10;BAAEAPMAAAB6BQAAAAA=&#10;" filled="f" stroked="f" strokeweight=".5pt">
                      <v:textbox>
                        <w:txbxContent>
                          <w:p w14:paraId="53E68349" w14:textId="77777777" w:rsidR="00D67C1E" w:rsidRDefault="00B60735" w:rsidP="00D67C1E">
                            <w:pPr>
                              <w:jc w:val="center"/>
                              <w:rPr>
                                <w:b/>
                                <w:color w:val="FFFFFF" w:themeColor="background1"/>
                              </w:rPr>
                            </w:pPr>
                            <w:r>
                              <w:rPr>
                                <w:b/>
                                <w:color w:val="FFFFFF" w:themeColor="background1"/>
                              </w:rPr>
                              <w:t>Grå</w:t>
                            </w:r>
                          </w:p>
                          <w:p w14:paraId="4D477763" w14:textId="77777777" w:rsidR="00D67C1E" w:rsidRPr="006F7E99" w:rsidRDefault="00B60735" w:rsidP="00D67C1E">
                            <w:pPr>
                              <w:jc w:val="center"/>
                              <w:rPr>
                                <w:b/>
                                <w:color w:val="FFFFFF" w:themeColor="background1"/>
                              </w:rPr>
                            </w:pPr>
                            <w:r>
                              <w:rPr>
                                <w:b/>
                                <w:color w:val="FFFFFF" w:themeColor="background1"/>
                              </w:rPr>
                              <w:t>300 mg</w:t>
                            </w:r>
                          </w:p>
                          <w:p w14:paraId="49BBF212" w14:textId="77777777" w:rsidR="00157D3F" w:rsidRPr="006F7E99" w:rsidRDefault="00157D3F" w:rsidP="00157D3F">
                            <w:pPr>
                              <w:jc w:val="center"/>
                              <w:rPr>
                                <w:b/>
                                <w:color w:val="FFFFFF" w:themeColor="background1"/>
                              </w:rPr>
                            </w:pPr>
                          </w:p>
                        </w:txbxContent>
                      </v:textbox>
                    </v:shape>
                  </w:pict>
                </mc:Fallback>
              </mc:AlternateContent>
            </w:r>
            <w:r w:rsidRPr="003714E3">
              <w:rPr>
                <w:noProof/>
                <w:sz w:val="20"/>
                <w:lang w:val="en-US"/>
              </w:rPr>
              <mc:AlternateContent>
                <mc:Choice Requires="wps">
                  <w:drawing>
                    <wp:anchor distT="0" distB="0" distL="114300" distR="114300" simplePos="0" relativeHeight="252499968" behindDoc="0" locked="0" layoutInCell="1" allowOverlap="1" wp14:anchorId="1F8C5668" wp14:editId="65DB9784">
                      <wp:simplePos x="0" y="0"/>
                      <wp:positionH relativeFrom="column">
                        <wp:posOffset>4100195</wp:posOffset>
                      </wp:positionH>
                      <wp:positionV relativeFrom="paragraph">
                        <wp:posOffset>3465830</wp:posOffset>
                      </wp:positionV>
                      <wp:extent cx="698500" cy="457200"/>
                      <wp:effectExtent l="0" t="0" r="0" b="0"/>
                      <wp:wrapNone/>
                      <wp:docPr id="307815811" name="Text Box 307815811"/>
                      <wp:cNvGraphicFramePr/>
                      <a:graphic xmlns:a="http://schemas.openxmlformats.org/drawingml/2006/main">
                        <a:graphicData uri="http://schemas.microsoft.com/office/word/2010/wordprocessingShape">
                          <wps:wsp>
                            <wps:cNvSpPr txBox="1"/>
                            <wps:spPr>
                              <a:xfrm>
                                <a:off x="0" y="0"/>
                                <a:ext cx="698500" cy="457200"/>
                              </a:xfrm>
                              <a:prstGeom prst="rect">
                                <a:avLst/>
                              </a:prstGeom>
                              <a:noFill/>
                              <a:ln w="6350">
                                <a:noFill/>
                              </a:ln>
                            </wps:spPr>
                            <wps:txbx>
                              <w:txbxContent>
                                <w:p w14:paraId="05FE254C" w14:textId="77777777" w:rsidR="00D67C1E" w:rsidRDefault="00B60735" w:rsidP="00D67C1E">
                                  <w:pPr>
                                    <w:rPr>
                                      <w:b/>
                                      <w:color w:val="FFFFFF" w:themeColor="background1"/>
                                    </w:rPr>
                                  </w:pPr>
                                  <w:r>
                                    <w:rPr>
                                      <w:b/>
                                      <w:color w:val="FFFFFF" w:themeColor="background1"/>
                                    </w:rPr>
                                    <w:t>Lila</w:t>
                                  </w:r>
                                </w:p>
                                <w:p w14:paraId="01E97DC0" w14:textId="77777777" w:rsidR="00D67C1E" w:rsidRPr="006F7E99" w:rsidRDefault="00B60735" w:rsidP="00D67C1E">
                                  <w:pPr>
                                    <w:rPr>
                                      <w:b/>
                                      <w:color w:val="FFFFFF" w:themeColor="background1"/>
                                    </w:rPr>
                                  </w:pPr>
                                  <w:r>
                                    <w:rPr>
                                      <w:b/>
                                      <w:color w:val="FFFFFF" w:themeColor="background1"/>
                                    </w:rPr>
                                    <w:t>150 mg</w:t>
                                  </w:r>
                                </w:p>
                                <w:p w14:paraId="7589D782" w14:textId="77777777" w:rsidR="00157D3F" w:rsidRPr="006F7E99" w:rsidRDefault="00157D3F" w:rsidP="00157D3F">
                                  <w:pPr>
                                    <w:rPr>
                                      <w:b/>
                                      <w:color w:val="FFFFFF" w:themeColor="background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1F8C5668" id="Text Box 307815811" o:spid="_x0000_s1462" type="#_x0000_t202" style="position:absolute;left:0;text-align:left;margin-left:322.85pt;margin-top:272.9pt;width:55pt;height:36pt;z-index:25249996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iJWzEQIAACYEAAAOAAAAZHJzL2Uyb0RvYy54bWysU8tu2zAQvBfoPxC815IdO00Ey4GbwEWB&#10;IAngBDnTFGUJoLjskrbkfn2XlPxA2lPRC7nkLvcxM5zfdY1me4WuBpPz8SjlTBkJRW22OX97XX25&#10;4cx5YQqhwaicH5Tjd4vPn+atzdQEKtCFQkZJjMtam/PKe5sliZOVaoQbgVWGnCVgIzwdcZsUKFrK&#10;3uhkkqbXSQtYWASpnKPbh97JFzF/WSrpn8vSKc90zqk3H1eM6yasyWIusi0KW9VyaEP8QxeNqA0V&#10;PaV6EF6wHdZ/pGpqieCg9CMJTQJlWUsVZ6BpxumHadaVsCrOQuA4e4LJ/b+08mm/ti/IfPcNOiIw&#10;ANJalzm6DPN0JTZhp04Z+QnCwwk21Xkm6fL69maWkkeSazr7SrSELMn5sUXnvytoWDByjsRKBEvs&#10;H53vQ48hoZaBVa11ZEYb1lKBq1kaH5w8lFwbqnFuNVi+23SsLqiLq8lxkA0UB5oPoafeWbmqqYtH&#10;4fyLQOKaGif9+mdaSg1UDQaLswrw19/uQzxRQF7OWtJOzt3PnUDFmf5hiJzb8XQaxBYPERHO8NKz&#10;ufSYXXMPJM8x/RQro0mP0eujWSI07yTzZahKLmEk1c65P5r3vlc0fROplssYRPKywj+atZUhdcA1&#10;YPzavQu0AxGeGHyCo8pE9oGPPnZAucdxOJAYI8HDxwlqvzzHqPP3XvwGAAD//wMAUEsDBBQABgAI&#10;AAAAIQArhVD34QAAAAsBAAAPAAAAZHJzL2Rvd25yZXYueG1sTI/NTsMwEITvSLyDtUjcqNOqbqIQ&#10;p6oiVUgIDi29cHPibRLhnxC7beDp2Z7ocWc+zc4U68kadsYx9N5JmM8SYOgar3vXSjh8bJ8yYCEq&#10;p5XxDiX8YIB1eX9XqFz7i9vheR9bRiEu5EpCF+OQcx6aDq0KMz+gI+/oR6sinWPL9aguFG4NXyTJ&#10;ilvVO/rQqQGrDpuv/clKeK2272pXL2z2a6qXt+Nm+D58CikfH6bNM7CIU/yH4VqfqkNJnWp/cjow&#10;I2G1FCmhEsRS0AYiUnFVarLmaQa8LPjthvIPAAD//wMAUEsBAi0AFAAGAAgAAAAhALaDOJL+AAAA&#10;4QEAABMAAAAAAAAAAAAAAAAAAAAAAFtDb250ZW50X1R5cGVzXS54bWxQSwECLQAUAAYACAAAACEA&#10;OP0h/9YAAACUAQAACwAAAAAAAAAAAAAAAAAvAQAAX3JlbHMvLnJlbHNQSwECLQAUAAYACAAAACEA&#10;1oiVsxECAAAmBAAADgAAAAAAAAAAAAAAAAAuAgAAZHJzL2Uyb0RvYy54bWxQSwECLQAUAAYACAAA&#10;ACEAK4VQ9+EAAAALAQAADwAAAAAAAAAAAAAAAABrBAAAZHJzL2Rvd25yZXYueG1sUEsFBgAAAAAE&#10;AAQA8wAAAHkFAAAAAA==&#10;" filled="f" stroked="f" strokeweight=".5pt">
                      <v:textbox>
                        <w:txbxContent>
                          <w:p w14:paraId="05FE254C" w14:textId="77777777" w:rsidR="00D67C1E" w:rsidRDefault="00B60735" w:rsidP="00D67C1E">
                            <w:pPr>
                              <w:rPr>
                                <w:b/>
                                <w:color w:val="FFFFFF" w:themeColor="background1"/>
                              </w:rPr>
                            </w:pPr>
                            <w:r>
                              <w:rPr>
                                <w:b/>
                                <w:color w:val="FFFFFF" w:themeColor="background1"/>
                              </w:rPr>
                              <w:t>Lila</w:t>
                            </w:r>
                          </w:p>
                          <w:p w14:paraId="01E97DC0" w14:textId="77777777" w:rsidR="00D67C1E" w:rsidRPr="006F7E99" w:rsidRDefault="00B60735" w:rsidP="00D67C1E">
                            <w:pPr>
                              <w:rPr>
                                <w:b/>
                                <w:color w:val="FFFFFF" w:themeColor="background1"/>
                              </w:rPr>
                            </w:pPr>
                            <w:r>
                              <w:rPr>
                                <w:b/>
                                <w:color w:val="FFFFFF" w:themeColor="background1"/>
                              </w:rPr>
                              <w:t>150 mg</w:t>
                            </w:r>
                          </w:p>
                          <w:p w14:paraId="7589D782" w14:textId="77777777" w:rsidR="00157D3F" w:rsidRPr="006F7E99" w:rsidRDefault="00157D3F" w:rsidP="00157D3F">
                            <w:pPr>
                              <w:rPr>
                                <w:b/>
                                <w:color w:val="FFFFFF" w:themeColor="background1"/>
                              </w:rPr>
                            </w:pPr>
                          </w:p>
                        </w:txbxContent>
                      </v:textbox>
                    </v:shape>
                  </w:pict>
                </mc:Fallback>
              </mc:AlternateContent>
            </w:r>
            <w:r w:rsidRPr="003714E3">
              <w:rPr>
                <w:noProof/>
                <w:sz w:val="20"/>
                <w:lang w:val="en-US"/>
              </w:rPr>
              <mc:AlternateContent>
                <mc:Choice Requires="wps">
                  <w:drawing>
                    <wp:anchor distT="0" distB="0" distL="114300" distR="114300" simplePos="0" relativeHeight="252497920" behindDoc="0" locked="0" layoutInCell="1" allowOverlap="1" wp14:anchorId="34508496" wp14:editId="0FFB3BF9">
                      <wp:simplePos x="0" y="0"/>
                      <wp:positionH relativeFrom="column">
                        <wp:posOffset>3261995</wp:posOffset>
                      </wp:positionH>
                      <wp:positionV relativeFrom="paragraph">
                        <wp:posOffset>3472180</wp:posOffset>
                      </wp:positionV>
                      <wp:extent cx="679450" cy="482600"/>
                      <wp:effectExtent l="0" t="0" r="0" b="0"/>
                      <wp:wrapNone/>
                      <wp:docPr id="307815812" name="Text Box 307815812"/>
                      <wp:cNvGraphicFramePr/>
                      <a:graphic xmlns:a="http://schemas.openxmlformats.org/drawingml/2006/main">
                        <a:graphicData uri="http://schemas.microsoft.com/office/word/2010/wordprocessingShape">
                          <wps:wsp>
                            <wps:cNvSpPr txBox="1"/>
                            <wps:spPr>
                              <a:xfrm>
                                <a:off x="0" y="0"/>
                                <a:ext cx="679450" cy="482600"/>
                              </a:xfrm>
                              <a:prstGeom prst="rect">
                                <a:avLst/>
                              </a:prstGeom>
                              <a:noFill/>
                              <a:ln w="6350">
                                <a:noFill/>
                              </a:ln>
                            </wps:spPr>
                            <wps:txbx>
                              <w:txbxContent>
                                <w:p w14:paraId="343BA209" w14:textId="77777777" w:rsidR="00D67C1E" w:rsidRDefault="00B60735" w:rsidP="00D67C1E">
                                  <w:pPr>
                                    <w:jc w:val="center"/>
                                    <w:rPr>
                                      <w:b/>
                                      <w:color w:val="FFFFFF" w:themeColor="background1"/>
                                    </w:rPr>
                                  </w:pPr>
                                  <w:r>
                                    <w:rPr>
                                      <w:b/>
                                      <w:color w:val="FFFFFF" w:themeColor="background1"/>
                                    </w:rPr>
                                    <w:t>Blå</w:t>
                                  </w:r>
                                </w:p>
                                <w:p w14:paraId="6EC404B7" w14:textId="77777777" w:rsidR="00D67C1E" w:rsidRPr="006F7E99" w:rsidRDefault="00B60735" w:rsidP="00D67C1E">
                                  <w:pPr>
                                    <w:jc w:val="center"/>
                                    <w:rPr>
                                      <w:b/>
                                      <w:color w:val="FFFFFF" w:themeColor="background1"/>
                                    </w:rPr>
                                  </w:pPr>
                                  <w:r>
                                    <w:rPr>
                                      <w:b/>
                                      <w:color w:val="FFFFFF" w:themeColor="background1"/>
                                    </w:rPr>
                                    <w:t>75 mg</w:t>
                                  </w:r>
                                </w:p>
                                <w:p w14:paraId="70F5CB53" w14:textId="77777777" w:rsidR="00157D3F" w:rsidRPr="006F7E99" w:rsidRDefault="00157D3F" w:rsidP="00157D3F">
                                  <w:pPr>
                                    <w:jc w:val="center"/>
                                    <w:rPr>
                                      <w:b/>
                                      <w:color w:val="FFFFFF" w:themeColor="background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34508496" id="Text Box 307815812" o:spid="_x0000_s1463" type="#_x0000_t202" style="position:absolute;left:0;text-align:left;margin-left:256.85pt;margin-top:273.4pt;width:53.5pt;height:38pt;z-index:25249792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sO1XEgIAACYEAAAOAAAAZHJzL2Uyb0RvYy54bWysU8tu2zAQvBfoPxC81/IrTmJYDtwELgoY&#10;SQCnyJmmKEuAxGVJ2pL79R3SsuOkPRW9ULvc1T5mhrO7tq7YXllXkk75oNfnTGlJWam3Kf/xsvxy&#10;w5nzQmeiIq1SflCO380/f5o1ZqqGVFCVKctQRLtpY1JeeG+mSeJkoWrhemSURjAnWwsP126TzIoG&#10;1esqGfb7k6QhmxlLUjmH24djkM9j/TxX0j/luVOeVSnHbD6eNp6bcCbzmZhurTBFKbsxxD9MUYtS&#10;o+m51IPwgu1s+UepupSWHOW+J6lOKM9LqeIO2GbQ/7DNuhBGxV0AjjNnmNz/Kysf92vzbJlvv1IL&#10;AgMgjXFTh8uwT5vbOnwxKUMcEB7OsKnWM4nLyfXt+AoRidD4ZjjpR1iTt5+Ndf6bopoFI+UWrESw&#10;xH7lPBoi9ZQSemlallUVmak0a9BghPLvIvij0vjxbdRg+XbTsjLDFKPRaZENZQfsZ+lIvTNyWWKK&#10;lXD+WVhwjcGhX/+EI68I3aizOCvI/vrbfcgHBYhy1kA7KXc/d8IqzqrvGuTcDsbjILbojK+uh3Ds&#10;ZWRzGdG7+p4gzwFeipHRDPm+Opm5pfoVMl+ErggJLdE75f5k3vujovFMpFosYhLkZYRf6bWRoXRA&#10;L2D80r4KazoiPBh8pJPKxPQDH8fcDuUjjp0DMUbWuocT1H7px6y35z3/DQAA//8DAFBLAwQUAAYA&#10;CAAAACEAazgISOEAAAALAQAADwAAAGRycy9kb3ducmV2LnhtbEyPQU/DMAyF70j8h8hI3Fi6wkrV&#10;NZ2mShMSgsPGLruljddWNE5psq3w6/FOcHu2n56/l68m24szjr5zpGA+i0Ag1c501CjYf2weUhA+&#10;aDK6d4QKvtHDqri9yXVm3IW2eN6FRnAI+UwraEMYMil93aLVfuYGJL4d3Wh14HFspBn1hcNtL+Mo&#10;SqTVHfGHVg9Ytlh/7k5WwWu5edfbKrbpT1++vB3Xw9f+sFDq/m5aL0EEnMKfGa74jA4FM1XuRMaL&#10;XsFi/vjMVhZPCXdgRxJHvKmuIk5BFrn836H4BQAA//8DAFBLAQItABQABgAIAAAAIQC2gziS/gAA&#10;AOEBAAATAAAAAAAAAAAAAAAAAAAAAABbQ29udGVudF9UeXBlc10ueG1sUEsBAi0AFAAGAAgAAAAh&#10;ADj9If/WAAAAlAEAAAsAAAAAAAAAAAAAAAAALwEAAF9yZWxzLy5yZWxzUEsBAi0AFAAGAAgAAAAh&#10;AOuw7VcSAgAAJgQAAA4AAAAAAAAAAAAAAAAALgIAAGRycy9lMm9Eb2MueG1sUEsBAi0AFAAGAAgA&#10;AAAhAGs4CEjhAAAACwEAAA8AAAAAAAAAAAAAAAAAbAQAAGRycy9kb3ducmV2LnhtbFBLBQYAAAAA&#10;BAAEAPMAAAB6BQAAAAA=&#10;" filled="f" stroked="f" strokeweight=".5pt">
                      <v:textbox>
                        <w:txbxContent>
                          <w:p w14:paraId="343BA209" w14:textId="77777777" w:rsidR="00D67C1E" w:rsidRDefault="00B60735" w:rsidP="00D67C1E">
                            <w:pPr>
                              <w:jc w:val="center"/>
                              <w:rPr>
                                <w:b/>
                                <w:color w:val="FFFFFF" w:themeColor="background1"/>
                              </w:rPr>
                            </w:pPr>
                            <w:r>
                              <w:rPr>
                                <w:b/>
                                <w:color w:val="FFFFFF" w:themeColor="background1"/>
                              </w:rPr>
                              <w:t>Blå</w:t>
                            </w:r>
                          </w:p>
                          <w:p w14:paraId="6EC404B7" w14:textId="77777777" w:rsidR="00D67C1E" w:rsidRPr="006F7E99" w:rsidRDefault="00B60735" w:rsidP="00D67C1E">
                            <w:pPr>
                              <w:jc w:val="center"/>
                              <w:rPr>
                                <w:b/>
                                <w:color w:val="FFFFFF" w:themeColor="background1"/>
                              </w:rPr>
                            </w:pPr>
                            <w:r>
                              <w:rPr>
                                <w:b/>
                                <w:color w:val="FFFFFF" w:themeColor="background1"/>
                              </w:rPr>
                              <w:t>75 mg</w:t>
                            </w:r>
                          </w:p>
                          <w:p w14:paraId="70F5CB53" w14:textId="77777777" w:rsidR="00157D3F" w:rsidRPr="006F7E99" w:rsidRDefault="00157D3F" w:rsidP="00157D3F">
                            <w:pPr>
                              <w:jc w:val="center"/>
                              <w:rPr>
                                <w:b/>
                                <w:color w:val="FFFFFF" w:themeColor="background1"/>
                              </w:rPr>
                            </w:pPr>
                          </w:p>
                        </w:txbxContent>
                      </v:textbox>
                    </v:shape>
                  </w:pict>
                </mc:Fallback>
              </mc:AlternateContent>
            </w:r>
            <w:r w:rsidRPr="003714E3">
              <w:rPr>
                <w:noProof/>
                <w:sz w:val="20"/>
                <w:lang w:val="en-US"/>
              </w:rPr>
              <mc:AlternateContent>
                <mc:Choice Requires="wps">
                  <w:drawing>
                    <wp:anchor distT="0" distB="0" distL="114300" distR="114300" simplePos="0" relativeHeight="252493824" behindDoc="0" locked="0" layoutInCell="1" allowOverlap="1" wp14:anchorId="34386BE4" wp14:editId="738FD8A6">
                      <wp:simplePos x="0" y="0"/>
                      <wp:positionH relativeFrom="column">
                        <wp:posOffset>182245</wp:posOffset>
                      </wp:positionH>
                      <wp:positionV relativeFrom="paragraph">
                        <wp:posOffset>3497580</wp:posOffset>
                      </wp:positionV>
                      <wp:extent cx="654050" cy="298450"/>
                      <wp:effectExtent l="0" t="0" r="0" b="6350"/>
                      <wp:wrapNone/>
                      <wp:docPr id="307815813" name="Text Box 307815813"/>
                      <wp:cNvGraphicFramePr/>
                      <a:graphic xmlns:a="http://schemas.openxmlformats.org/drawingml/2006/main">
                        <a:graphicData uri="http://schemas.microsoft.com/office/word/2010/wordprocessingShape">
                          <wps:wsp>
                            <wps:cNvSpPr txBox="1"/>
                            <wps:spPr>
                              <a:xfrm>
                                <a:off x="0" y="0"/>
                                <a:ext cx="654050" cy="298450"/>
                              </a:xfrm>
                              <a:prstGeom prst="rect">
                                <a:avLst/>
                              </a:prstGeom>
                              <a:noFill/>
                              <a:ln w="6350">
                                <a:noFill/>
                              </a:ln>
                            </wps:spPr>
                            <wps:txbx>
                              <w:txbxContent>
                                <w:p w14:paraId="375AC0E2" w14:textId="77777777" w:rsidR="00157D3F" w:rsidRPr="006F7E99" w:rsidRDefault="00B60735" w:rsidP="00157D3F">
                                  <w:pPr>
                                    <w:jc w:val="center"/>
                                    <w:rPr>
                                      <w:b/>
                                    </w:rPr>
                                  </w:pPr>
                                  <w:r>
                                    <w:rPr>
                                      <w:b/>
                                    </w:rPr>
                                    <w:t>Dos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34386BE4" id="Text Box 307815813" o:spid="_x0000_s1464" type="#_x0000_t202" style="position:absolute;left:0;text-align:left;margin-left:14.35pt;margin-top:275.4pt;width:51.5pt;height:23.5pt;z-index:25249382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4S5PEQIAACYEAAAOAAAAZHJzL2Uyb0RvYy54bWysU8tu2zAQvBfoPxC817IdOU0Ey4GbwEWB&#10;IAngFDnTFGkJILksSVtyv75LSn407anohdrlrmYfM5zfdVqRvXC+AVPSyWhMiTAcqsZsS/r9dfXp&#10;hhIfmKmYAiNKehCe3i0+fpi3thBTqEFVwhEEMb5obUnrEGyRZZ7XQjM/AisMBiU4zQK6bptVjrWI&#10;rlU2HY+vsxZcZR1w4T3ePvRBukj4UgoenqX0IhBVUuwtpNOlcxPPbDFnxdYxWzd8aIP9QxeaNQaL&#10;nqAeWGBk55o/oHTDHXiQYcRBZyBlw0WaAaeZjN9Ns66ZFWkWXI63pzX5/wfLn/Zr++JI6L5AhwTG&#10;hbTWFx4v4zyddDp+sVOCcVzh4bQ20QXC8fJ6lo9nGOEYmt7e5GgjSnb+2TofvgrQJBoldchKWhbb&#10;P/rQpx5TYi0Dq0apxIwypMUCVwj5WwTBlcEa51ajFbpNR5qqpPlVfhxkA9UB53PQU+8tXzXYxSPz&#10;4YU55BobR/2GZzykAqwGg0VJDe7n3+5jPlKAUUpa1E5J/Y8dc4IS9c0gObeTPI9iS04++zxFx11G&#10;NpcRs9P3gPKc4EuxPJkxP6ijKR3oN5T5MlbFEDMca5c0HM370CsanwkXy2VKQnlZFh7N2vIIHbcX&#10;d/zavTFnByICMvgER5Wx4h0ffe6w5X6Pg4NiTAQPDyeq/dJPWefnvfgFAAD//wMAUEsDBBQABgAI&#10;AAAAIQDUduLb4AAAAAoBAAAPAAAAZHJzL2Rvd25yZXYueG1sTI9NT4NAEIbvJv6HzZh4s0sxWEpZ&#10;moakMTF6aO3F28JOgcjOIrtt0V/v9KTHeefJ+5GvJ9uLM46+c6RgPotAINXOdNQoOLxvH1IQPmgy&#10;uneECr7Rw7q4vcl1ZtyFdnjeh0awCflMK2hDGDIpfd2i1X7mBiT+Hd1odeBzbKQZ9YXNbS/jKHqS&#10;VnfECa0esGyx/tyfrIKXcvumd1Vs05++fH49boavw0ei1P3dtFmBCDiFPxiu9bk6FNypcicyXvQK&#10;4nTBpIIkiXjCFXics1KxslykIItc/p9Q/AIAAP//AwBQSwECLQAUAAYACAAAACEAtoM4kv4AAADh&#10;AQAAEwAAAAAAAAAAAAAAAAAAAAAAW0NvbnRlbnRfVHlwZXNdLnhtbFBLAQItABQABgAIAAAAIQA4&#10;/SH/1gAAAJQBAAALAAAAAAAAAAAAAAAAAC8BAABfcmVscy8ucmVsc1BLAQItABQABgAIAAAAIQAY&#10;4S5PEQIAACYEAAAOAAAAAAAAAAAAAAAAAC4CAABkcnMvZTJvRG9jLnhtbFBLAQItABQABgAIAAAA&#10;IQDUduLb4AAAAAoBAAAPAAAAAAAAAAAAAAAAAGsEAABkcnMvZG93bnJldi54bWxQSwUGAAAAAAQA&#10;BADzAAAAeAUAAAAA&#10;" filled="f" stroked="f" strokeweight=".5pt">
                      <v:textbox>
                        <w:txbxContent>
                          <w:p w14:paraId="375AC0E2" w14:textId="77777777" w:rsidR="00157D3F" w:rsidRPr="006F7E99" w:rsidRDefault="00B60735" w:rsidP="00157D3F">
                            <w:pPr>
                              <w:jc w:val="center"/>
                              <w:rPr>
                                <w:b/>
                              </w:rPr>
                            </w:pPr>
                            <w:r>
                              <w:rPr>
                                <w:b/>
                              </w:rPr>
                              <w:t>Dos</w:t>
                            </w:r>
                          </w:p>
                        </w:txbxContent>
                      </v:textbox>
                    </v:shape>
                  </w:pict>
                </mc:Fallback>
              </mc:AlternateContent>
            </w:r>
            <w:r w:rsidRPr="003714E3">
              <w:rPr>
                <w:noProof/>
                <w:sz w:val="20"/>
                <w:lang w:val="en-US"/>
              </w:rPr>
              <mc:AlternateContent>
                <mc:Choice Requires="wps">
                  <w:drawing>
                    <wp:anchor distT="0" distB="0" distL="114300" distR="114300" simplePos="0" relativeHeight="252479488" behindDoc="0" locked="0" layoutInCell="1" allowOverlap="1" wp14:anchorId="70775BCD" wp14:editId="2E09BF49">
                      <wp:simplePos x="0" y="0"/>
                      <wp:positionH relativeFrom="column">
                        <wp:posOffset>3877945</wp:posOffset>
                      </wp:positionH>
                      <wp:positionV relativeFrom="paragraph">
                        <wp:posOffset>1046480</wp:posOffset>
                      </wp:positionV>
                      <wp:extent cx="1085850" cy="444500"/>
                      <wp:effectExtent l="0" t="0" r="0" b="0"/>
                      <wp:wrapNone/>
                      <wp:docPr id="307815814" name="Text Box 307815814"/>
                      <wp:cNvGraphicFramePr/>
                      <a:graphic xmlns:a="http://schemas.openxmlformats.org/drawingml/2006/main">
                        <a:graphicData uri="http://schemas.microsoft.com/office/word/2010/wordprocessingShape">
                          <wps:wsp>
                            <wps:cNvSpPr txBox="1"/>
                            <wps:spPr>
                              <a:xfrm>
                                <a:off x="0" y="0"/>
                                <a:ext cx="1085850" cy="444500"/>
                              </a:xfrm>
                              <a:prstGeom prst="rect">
                                <a:avLst/>
                              </a:prstGeom>
                              <a:noFill/>
                              <a:ln w="6350">
                                <a:noFill/>
                              </a:ln>
                            </wps:spPr>
                            <wps:txbx>
                              <w:txbxContent>
                                <w:p w14:paraId="3AA29A7F" w14:textId="77777777" w:rsidR="00D67C1E" w:rsidRDefault="00B60735" w:rsidP="00D67C1E">
                                  <w:r>
                                    <w:t>Grått nålskydd</w:t>
                                  </w:r>
                                </w:p>
                                <w:p w14:paraId="0B0DDCE5" w14:textId="77777777" w:rsidR="00157D3F" w:rsidRDefault="00157D3F" w:rsidP="00157D3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70775BCD" id="Text Box 307815814" o:spid="_x0000_s1465" type="#_x0000_t202" style="position:absolute;left:0;text-align:left;margin-left:305.35pt;margin-top:82.4pt;width:85.5pt;height:35pt;z-index:25247948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0c6xEwIAACcEAAAOAAAAZHJzL2Uyb0RvYy54bWysU8tu2zAQvBfoPxC815IdOXUEy4GbwEUB&#10;IwngFDnTFGkJoLgsSVtyv75LSn407anohdrVLvcxM5zfd40iB2FdDbqg41FKidAcylrvCvr9dfVp&#10;RonzTJdMgRYFPQpH7xcfP8xbk4sJVKBKYQkW0S5vTUEr702eJI5XomFuBEZoDEqwDfPo2l1SWtZi&#10;9UYlkzS9TVqwpbHAhXP497EP0kWsL6Xg/llKJzxRBcXZfDxtPLfhTBZzlu8sM1XNhzHYP0zRsFpj&#10;03OpR+YZ2dv6j1JNzS04kH7EoUlAypqLuANuM07fbbOpmBFxFwTHmTNM7v+V5U+HjXmxxHdfoEMC&#10;AyCtcbnDn2GfTtomfHFSgnGE8HiGTXSe8HApnU1nUwxxjGVZNk0jrsnltrHOfxXQkGAU1CItES12&#10;WDuPHTH1lBKaaVjVSkVqlCZtQW9vsPxvEbyhNF68zBos3207Upc4xc30tMkWyiMuaKHn3hm+qnGK&#10;NXP+hVkkGwdHAftnPKQC7AaDRUkF9uff/od85ACjlLQonoK6H3tmBSXqm0Z27sZZFtQWnWz6eYKO&#10;vY5sryN63zwA6nOMT8XwaIZ8r06mtNC8oc6XoSuGmObYu6D+ZD74XtL4TrhYLmMS6sswv9Ybw0Pp&#10;gF7A+LV7Y9YMRHik8AlOMmP5Oz763AHlHsfBQTVG1oaXE+R+7cesy/te/AIAAP//AwBQSwMEFAAG&#10;AAgAAAAhABef5l7hAAAACwEAAA8AAABkcnMvZG93bnJldi54bWxMj0FPg0AQhe8m/ofNmHizC6iU&#10;IEvTkDQmRg+tvXhb2CkQ2Vlkty366x1P9TjvfXnzXrGa7SBOOPnekYJ4EYFAapzpqVWwf9/cZSB8&#10;0GT04AgVfKOHVXl9VejcuDNt8bQLreAQ8rlW0IUw5lL6pkOr/cKNSOwd3GR14HNqpZn0mcPtIJMo&#10;SqXVPfGHTo9Yddh87o5WwUu1edPbOrHZz1A9vx7W49f+41Gp25t5/QQi4BwuMPzV5+pQcqfaHcl4&#10;MShI42jJKBvpA29gYpnFrNQKkntWZFnI/xvKXwAAAP//AwBQSwECLQAUAAYACAAAACEAtoM4kv4A&#10;AADhAQAAEwAAAAAAAAAAAAAAAAAAAAAAW0NvbnRlbnRfVHlwZXNdLnhtbFBLAQItABQABgAIAAAA&#10;IQA4/SH/1gAAAJQBAAALAAAAAAAAAAAAAAAAAC8BAABfcmVscy8ucmVsc1BLAQItABQABgAIAAAA&#10;IQDT0c6xEwIAACcEAAAOAAAAAAAAAAAAAAAAAC4CAABkcnMvZTJvRG9jLnhtbFBLAQItABQABgAI&#10;AAAAIQAXn+Ze4QAAAAsBAAAPAAAAAAAAAAAAAAAAAG0EAABkcnMvZG93bnJldi54bWxQSwUGAAAA&#10;AAQABADzAAAAewUAAAAA&#10;" filled="f" stroked="f" strokeweight=".5pt">
                      <v:textbox>
                        <w:txbxContent>
                          <w:p w14:paraId="3AA29A7F" w14:textId="77777777" w:rsidR="00D67C1E" w:rsidRDefault="00B60735" w:rsidP="00D67C1E">
                            <w:r>
                              <w:t>Grått nålskydd</w:t>
                            </w:r>
                          </w:p>
                          <w:p w14:paraId="0B0DDCE5" w14:textId="77777777" w:rsidR="00157D3F" w:rsidRDefault="00157D3F" w:rsidP="00157D3F"/>
                        </w:txbxContent>
                      </v:textbox>
                    </v:shape>
                  </w:pict>
                </mc:Fallback>
              </mc:AlternateContent>
            </w:r>
            <w:r w:rsidRPr="003714E3">
              <w:rPr>
                <w:noProof/>
                <w:sz w:val="20"/>
                <w:lang w:val="en-US"/>
              </w:rPr>
              <mc:AlternateContent>
                <mc:Choice Requires="wps">
                  <w:drawing>
                    <wp:anchor distT="0" distB="0" distL="114300" distR="114300" simplePos="0" relativeHeight="252475392" behindDoc="0" locked="0" layoutInCell="1" allowOverlap="1" wp14:anchorId="46FC1814" wp14:editId="503498D2">
                      <wp:simplePos x="0" y="0"/>
                      <wp:positionH relativeFrom="column">
                        <wp:posOffset>125095</wp:posOffset>
                      </wp:positionH>
                      <wp:positionV relativeFrom="paragraph">
                        <wp:posOffset>1046480</wp:posOffset>
                      </wp:positionV>
                      <wp:extent cx="1073150" cy="450850"/>
                      <wp:effectExtent l="0" t="0" r="0" b="6350"/>
                      <wp:wrapNone/>
                      <wp:docPr id="307815815" name="Text Box 307815815"/>
                      <wp:cNvGraphicFramePr/>
                      <a:graphic xmlns:a="http://schemas.openxmlformats.org/drawingml/2006/main">
                        <a:graphicData uri="http://schemas.microsoft.com/office/word/2010/wordprocessingShape">
                          <wps:wsp>
                            <wps:cNvSpPr txBox="1"/>
                            <wps:spPr>
                              <a:xfrm>
                                <a:off x="0" y="0"/>
                                <a:ext cx="1073150" cy="450850"/>
                              </a:xfrm>
                              <a:prstGeom prst="rect">
                                <a:avLst/>
                              </a:prstGeom>
                              <a:noFill/>
                              <a:ln w="6350">
                                <a:noFill/>
                              </a:ln>
                            </wps:spPr>
                            <wps:txbx>
                              <w:txbxContent>
                                <w:p w14:paraId="5294F79D" w14:textId="77777777" w:rsidR="00D67C1E" w:rsidRDefault="00B60735" w:rsidP="00D67C1E">
                                  <w:r>
                                    <w:t>Blått nålskydd</w:t>
                                  </w:r>
                                </w:p>
                                <w:p w14:paraId="37EC10B6" w14:textId="77777777" w:rsidR="00157D3F" w:rsidRDefault="00157D3F" w:rsidP="00157D3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46FC1814" id="Text Box 307815815" o:spid="_x0000_s1466" type="#_x0000_t202" style="position:absolute;left:0;text-align:left;margin-left:9.85pt;margin-top:82.4pt;width:84.5pt;height:35.5pt;z-index:25247539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bpFzEQIAACcEAAAOAAAAZHJzL2Uyb0RvYy54bWysU8lu2zAQvRfoPxC8x5LXpILlwE3gooCR&#10;BHCKnGmKtARQHJakLblf3yElL017KnKhZjijN8t7nN+3tSIHYV0FOqfDQUqJ0ByKSu9y+uN1dXNH&#10;ifNMF0yBFjk9CkfvF58/zRuTiRGUoAphCYJolzUmp6X3JksSx0tRMzcAIzQGJdiaeXTtLiksaxC9&#10;VskoTWdJA7YwFrhwDm8fuyBdRHwpBffPUjrhicop9ubjaeO5DWeymLNsZ5kpK963wf6ji5pVGoue&#10;oR6ZZ2Rvq7+g6opbcCD9gEOdgJQVF3EGnGaYvptmUzIj4iy4HGfOa3IfB8ufDhvzYolvv0KLBIaF&#10;NMZlDi/DPK20dfhipwTjuMLjeW2i9YSHn9Lb8XCKIY6xyTS9Qxthksvfxjr/TUBNgpFTi7TEbbHD&#10;2vku9ZQSimlYVUpFapQmTU5nY4T8I4LgSmONS6/B8u22JVWBXYxnp0m2UBxxQAsd987wVYVdrJnz&#10;L8wi2dg4Ctg/4yEVYDXoLUpKsL/+dR/ykQOMUtKgeHLqfu6ZFZSo7xrZ+TKcTILaojOZ3o7QsdeR&#10;7XVE7+sHQH0O8akYHs2Q79XJlBbqN9T5MlTFENMca+fUn8wH30ka3wkXy2VMQn0Z5td6Y3iADtsL&#10;O35t35g1PREeKXyCk8xY9o6PLrffcrfH3kE1RoL7lxPkfu3HrMv7XvwGAAD//wMAUEsDBBQABgAI&#10;AAAAIQDijc5z4AAAAAoBAAAPAAAAZHJzL2Rvd25yZXYueG1sTI9BT8MwDIXvSPyHyEjcWEphI5Sm&#10;01RpQkJw2NiFm9t4bUWTlCbbCr8e7wQn69lPz9/Ll5PtxZHG0Hmn4XaWgCBXe9O5RsPufX2jQISI&#10;zmDvHWn4pgDL4vIix8z4k9vQcRsbwSEuZKihjXHIpAx1SxbDzA/k+Lb3o8XIcmykGfHE4baXaZIs&#10;pMXO8YcWBypbqj+3B6vhpVy/4aZKrfrpy+fX/Wr42n3Mtb6+mlZPICJN8c8MZ3xGh4KZKn9wJoie&#10;9eMDO3ku7rnC2aAUbyoN6d1cgSxy+b9C8QsAAP//AwBQSwECLQAUAAYACAAAACEAtoM4kv4AAADh&#10;AQAAEwAAAAAAAAAAAAAAAAAAAAAAW0NvbnRlbnRfVHlwZXNdLnhtbFBLAQItABQABgAIAAAAIQA4&#10;/SH/1gAAAJQBAAALAAAAAAAAAAAAAAAAAC8BAABfcmVscy8ucmVsc1BLAQItABQABgAIAAAAIQCP&#10;bpFzEQIAACcEAAAOAAAAAAAAAAAAAAAAAC4CAABkcnMvZTJvRG9jLnhtbFBLAQItABQABgAIAAAA&#10;IQDijc5z4AAAAAoBAAAPAAAAAAAAAAAAAAAAAGsEAABkcnMvZG93bnJldi54bWxQSwUGAAAAAAQA&#10;BADzAAAAeAUAAAAA&#10;" filled="f" stroked="f" strokeweight=".5pt">
                      <v:textbox>
                        <w:txbxContent>
                          <w:p w14:paraId="5294F79D" w14:textId="77777777" w:rsidR="00D67C1E" w:rsidRDefault="00B60735" w:rsidP="00D67C1E">
                            <w:r>
                              <w:t>Blått nålskydd</w:t>
                            </w:r>
                          </w:p>
                          <w:p w14:paraId="37EC10B6" w14:textId="77777777" w:rsidR="00157D3F" w:rsidRDefault="00157D3F" w:rsidP="00157D3F"/>
                        </w:txbxContent>
                      </v:textbox>
                    </v:shape>
                  </w:pict>
                </mc:Fallback>
              </mc:AlternateContent>
            </w:r>
            <w:r w:rsidRPr="003714E3">
              <w:rPr>
                <w:noProof/>
                <w:sz w:val="20"/>
                <w:lang w:val="en-US"/>
              </w:rPr>
              <mc:AlternateContent>
                <mc:Choice Requires="wps">
                  <w:drawing>
                    <wp:anchor distT="0" distB="0" distL="114300" distR="114300" simplePos="0" relativeHeight="252471296" behindDoc="0" locked="0" layoutInCell="1" allowOverlap="1" wp14:anchorId="0CD79D2A" wp14:editId="46B504D0">
                      <wp:simplePos x="0" y="0"/>
                      <wp:positionH relativeFrom="column">
                        <wp:posOffset>2023745</wp:posOffset>
                      </wp:positionH>
                      <wp:positionV relativeFrom="paragraph">
                        <wp:posOffset>87630</wp:posOffset>
                      </wp:positionV>
                      <wp:extent cx="1778000" cy="635000"/>
                      <wp:effectExtent l="0" t="0" r="0" b="0"/>
                      <wp:wrapNone/>
                      <wp:docPr id="307815816" name="Text Box 307815816"/>
                      <wp:cNvGraphicFramePr/>
                      <a:graphic xmlns:a="http://schemas.openxmlformats.org/drawingml/2006/main">
                        <a:graphicData uri="http://schemas.microsoft.com/office/word/2010/wordprocessingShape">
                          <wps:wsp>
                            <wps:cNvSpPr txBox="1"/>
                            <wps:spPr>
                              <a:xfrm>
                                <a:off x="0" y="0"/>
                                <a:ext cx="1778000" cy="635000"/>
                              </a:xfrm>
                              <a:prstGeom prst="rect">
                                <a:avLst/>
                              </a:prstGeom>
                              <a:noFill/>
                              <a:ln w="6350">
                                <a:noFill/>
                              </a:ln>
                            </wps:spPr>
                            <wps:txbx>
                              <w:txbxContent>
                                <w:p w14:paraId="71C618C3" w14:textId="77777777" w:rsidR="00D67C1E" w:rsidRPr="0012024C" w:rsidRDefault="00B60735" w:rsidP="00D67C1E">
                                  <w:pPr>
                                    <w:spacing w:after="60"/>
                                    <w:jc w:val="center"/>
                                    <w:rPr>
                                      <w:b/>
                                      <w:color w:val="FFFFFF" w:themeColor="background1"/>
                                      <w:lang w:val="sv-SE"/>
                                    </w:rPr>
                                  </w:pPr>
                                  <w:r w:rsidRPr="0012024C">
                                    <w:rPr>
                                      <w:b/>
                                      <w:color w:val="FFFFFF" w:themeColor="background1"/>
                                      <w:lang w:val="sv-SE"/>
                                    </w:rPr>
                                    <w:t>Xolair 150 mg</w:t>
                                  </w:r>
                                </w:p>
                                <w:p w14:paraId="57B0D697" w14:textId="72415B14" w:rsidR="00D67C1E" w:rsidRPr="0012024C" w:rsidRDefault="00074DFF" w:rsidP="00D67C1E">
                                  <w:pPr>
                                    <w:spacing w:after="60"/>
                                    <w:jc w:val="center"/>
                                    <w:rPr>
                                      <w:b/>
                                      <w:color w:val="FFFFFF" w:themeColor="background1"/>
                                      <w:lang w:val="sv-SE"/>
                                    </w:rPr>
                                  </w:pPr>
                                  <w:r>
                                    <w:rPr>
                                      <w:b/>
                                      <w:color w:val="FFFFFF" w:themeColor="background1"/>
                                      <w:lang w:val="sv-SE"/>
                                    </w:rPr>
                                    <w:t>injektions</w:t>
                                  </w:r>
                                  <w:r w:rsidR="00B60735" w:rsidRPr="0012024C">
                                    <w:rPr>
                                      <w:b/>
                                      <w:color w:val="FFFFFF" w:themeColor="background1"/>
                                      <w:lang w:val="sv-SE"/>
                                    </w:rPr>
                                    <w:t>penna med lila nålskydd</w:t>
                                  </w:r>
                                </w:p>
                                <w:p w14:paraId="36255279" w14:textId="77777777" w:rsidR="00157D3F" w:rsidRPr="0012024C" w:rsidRDefault="00157D3F" w:rsidP="00157D3F">
                                  <w:pPr>
                                    <w:spacing w:after="60"/>
                                    <w:jc w:val="center"/>
                                    <w:rPr>
                                      <w:b/>
                                      <w:color w:val="FFFFFF" w:themeColor="background1"/>
                                      <w:lang w:val="sv-S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anchor>
                  </w:drawing>
                </mc:Choice>
                <mc:Fallback>
                  <w:pict>
                    <v:shape w14:anchorId="0CD79D2A" id="Text Box 307815816" o:spid="_x0000_s1467" type="#_x0000_t202" style="position:absolute;left:0;text-align:left;margin-left:159.35pt;margin-top:6.9pt;width:140pt;height:50pt;z-index:25247129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sL7vEAIAACcEAAAOAAAAZHJzL2Uyb0RvYy54bWysU8tu2zAQvBfoPxC815IdJ04Ey4GbwEWB&#10;IAngFDnTFGkJILksSVtyv75LSn4g7anohdrVLPcxs5zfd1qRvXC+AVPS8SinRBgOVWO2Jf3xtvpy&#10;S4kPzFRMgRElPQhP7xefP81bW4gJ1KAq4QgmMb5obUnrEGyRZZ7XQjM/AisMghKcZgFdt80qx1rM&#10;rlU2yfObrAVXWQdceI9/H3uQLlJ+KQUPL1J6EYgqKfYW0unSuYlntpizYuuYrRs+tMH+oQvNGoNF&#10;T6keWWBk55o/UumGO/Agw4iDzkDKhos0A04zzj9Ms66ZFWkWJMfbE03+/6Xlz/u1fXUkdF+hQwEj&#10;Ia31hcefcZ5OOh2/2ClBHCk8nGgTXSA8XprNbvMcIY7YzdV1tDFNdr5tnQ/fBGgSjZI6lCWxxfZP&#10;PvShx5BYzMCqUSpJowxp+6TpwgnB5MpgjXOv0QrdpiNNVdLp1ew4yQaqAw7ooNfeW75qsIsn5sMr&#10;cyg2No4LHF7wkAqwGgwWJTW4X3/7H+NRA0QpaXF5Sup/7pgTlKjvBtW5G0+ncduSM72eTdBxl8jm&#10;EjE7/QC4n2N8KpYnM8YHdTSlA/2Oe76MVRFihmPtkoaj+RD6lcZ3wsVymYJwvywLT2ZteUwdeY0c&#10;v3XvzNlBiIASPsNxzVjxQY8+dmC553FwcBuTwMPLiet+6aeo8/te/AYAAP//AwBQSwMEFAAGAAgA&#10;AAAhAFZBnl7eAAAACgEAAA8AAABkcnMvZG93bnJldi54bWxMj71Ow0AQhHsk3uG0SHTknEQBY3yO&#10;IksREoIiIQ3d2rexLe7H+C6J4elZV1DuzGj2m3w9WiPONITOOwXzWQKCXO115xoFh/ftXQoiRHQa&#10;jXek4JsCrIvrqxwz7S9uR+d9bASXuJChgjbGPpMy1C1ZDDPfk2Pv6AeLkc+hkXrAC5dbIxdJci8t&#10;do4/tNhT2VL9uT9ZBS/l9g131cKmP6Z8fj1u+q/Dx0qp25tx8wQi0hj/wjDhMzoUzFT5k9NBGAXL&#10;efrAUTaWPIEDq8dJqFiYFFnk8v+E4hcAAP//AwBQSwECLQAUAAYACAAAACEAtoM4kv4AAADhAQAA&#10;EwAAAAAAAAAAAAAAAAAAAAAAW0NvbnRlbnRfVHlwZXNdLnhtbFBLAQItABQABgAIAAAAIQA4/SH/&#10;1gAAAJQBAAALAAAAAAAAAAAAAAAAAC8BAABfcmVscy8ucmVsc1BLAQItABQABgAIAAAAIQB4sL7v&#10;EAIAACcEAAAOAAAAAAAAAAAAAAAAAC4CAABkcnMvZTJvRG9jLnhtbFBLAQItABQABgAIAAAAIQBW&#10;QZ5e3gAAAAoBAAAPAAAAAAAAAAAAAAAAAGoEAABkcnMvZG93bnJldi54bWxQSwUGAAAAAAQABADz&#10;AAAAdQUAAAAA&#10;" filled="f" stroked="f" strokeweight=".5pt">
                      <v:textbox>
                        <w:txbxContent>
                          <w:p w14:paraId="71C618C3" w14:textId="77777777" w:rsidR="00D67C1E" w:rsidRPr="0012024C" w:rsidRDefault="00B60735" w:rsidP="00D67C1E">
                            <w:pPr>
                              <w:spacing w:after="60"/>
                              <w:jc w:val="center"/>
                              <w:rPr>
                                <w:b/>
                                <w:color w:val="FFFFFF" w:themeColor="background1"/>
                                <w:lang w:val="sv-SE"/>
                              </w:rPr>
                            </w:pPr>
                            <w:r w:rsidRPr="0012024C">
                              <w:rPr>
                                <w:b/>
                                <w:color w:val="FFFFFF" w:themeColor="background1"/>
                                <w:lang w:val="sv-SE"/>
                              </w:rPr>
                              <w:t>Xolair 150 mg</w:t>
                            </w:r>
                          </w:p>
                          <w:p w14:paraId="57B0D697" w14:textId="72415B14" w:rsidR="00D67C1E" w:rsidRPr="0012024C" w:rsidRDefault="00074DFF" w:rsidP="00D67C1E">
                            <w:pPr>
                              <w:spacing w:after="60"/>
                              <w:jc w:val="center"/>
                              <w:rPr>
                                <w:b/>
                                <w:color w:val="FFFFFF" w:themeColor="background1"/>
                                <w:lang w:val="sv-SE"/>
                              </w:rPr>
                            </w:pPr>
                            <w:r>
                              <w:rPr>
                                <w:b/>
                                <w:color w:val="FFFFFF" w:themeColor="background1"/>
                                <w:lang w:val="sv-SE"/>
                              </w:rPr>
                              <w:t>injektions</w:t>
                            </w:r>
                            <w:r w:rsidR="00B60735" w:rsidRPr="0012024C">
                              <w:rPr>
                                <w:b/>
                                <w:color w:val="FFFFFF" w:themeColor="background1"/>
                                <w:lang w:val="sv-SE"/>
                              </w:rPr>
                              <w:t>penna med lila nålskydd</w:t>
                            </w:r>
                          </w:p>
                          <w:p w14:paraId="36255279" w14:textId="77777777" w:rsidR="00157D3F" w:rsidRPr="0012024C" w:rsidRDefault="00157D3F" w:rsidP="00157D3F">
                            <w:pPr>
                              <w:spacing w:after="60"/>
                              <w:jc w:val="center"/>
                              <w:rPr>
                                <w:b/>
                                <w:color w:val="FFFFFF" w:themeColor="background1"/>
                                <w:lang w:val="sv-SE"/>
                              </w:rPr>
                            </w:pPr>
                          </w:p>
                        </w:txbxContent>
                      </v:textbox>
                    </v:shape>
                  </w:pict>
                </mc:Fallback>
              </mc:AlternateContent>
            </w:r>
            <w:r w:rsidRPr="003714E3">
              <w:rPr>
                <w:noProof/>
                <w:sz w:val="20"/>
                <w:lang w:val="en-US"/>
              </w:rPr>
              <w:drawing>
                <wp:inline distT="0" distB="0" distL="0" distR="0" wp14:anchorId="29866E04" wp14:editId="253749C0">
                  <wp:extent cx="5695950" cy="7343775"/>
                  <wp:effectExtent l="0" t="0" r="0" b="9525"/>
                  <wp:docPr id="307815822" name="Picture 3078158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22" name=""/>
                          <pic:cNvPicPr/>
                        </pic:nvPicPr>
                        <pic:blipFill>
                          <a:blip r:embed="rId53"/>
                          <a:stretch>
                            <a:fillRect/>
                          </a:stretch>
                        </pic:blipFill>
                        <pic:spPr>
                          <a:xfrm>
                            <a:off x="0" y="0"/>
                            <a:ext cx="5695950" cy="7343775"/>
                          </a:xfrm>
                          <a:prstGeom prst="rect">
                            <a:avLst/>
                          </a:prstGeom>
                        </pic:spPr>
                      </pic:pic>
                    </a:graphicData>
                  </a:graphic>
                </wp:inline>
              </w:drawing>
            </w:r>
          </w:p>
        </w:tc>
      </w:tr>
    </w:tbl>
    <w:p w14:paraId="593B215E" w14:textId="77777777" w:rsidR="00157D3F" w:rsidRPr="00B76AC3" w:rsidRDefault="00157D3F" w:rsidP="00157D3F">
      <w:pPr>
        <w:tabs>
          <w:tab w:val="clear" w:pos="567"/>
        </w:tabs>
        <w:spacing w:line="240" w:lineRule="auto"/>
        <w:rPr>
          <w:rFonts w:eastAsiaTheme="minorHAnsi"/>
          <w:bCs/>
        </w:rPr>
      </w:pPr>
    </w:p>
    <w:p w14:paraId="4C7C07D0" w14:textId="62033349" w:rsidR="00157D3F" w:rsidRPr="0012024C" w:rsidRDefault="00D04842" w:rsidP="00157D3F">
      <w:pPr>
        <w:keepNext/>
        <w:keepLines/>
        <w:tabs>
          <w:tab w:val="clear" w:pos="567"/>
        </w:tabs>
        <w:spacing w:line="240" w:lineRule="auto"/>
        <w:rPr>
          <w:rFonts w:eastAsia="MS Mincho"/>
          <w:b/>
          <w:lang w:val="sv-SE" w:eastAsia="zh-CN"/>
        </w:rPr>
      </w:pPr>
      <w:r>
        <w:rPr>
          <w:rFonts w:eastAsia="MS Mincho"/>
          <w:b/>
          <w:lang w:val="sv-SE" w:eastAsia="zh-CN"/>
        </w:rPr>
        <w:lastRenderedPageBreak/>
        <w:t>Förbered</w:t>
      </w:r>
      <w:r w:rsidR="00B60735" w:rsidRPr="0012024C">
        <w:rPr>
          <w:rFonts w:eastAsia="MS Mincho"/>
          <w:b/>
          <w:lang w:val="sv-SE" w:eastAsia="zh-CN"/>
        </w:rPr>
        <w:t xml:space="preserve"> inför inje</w:t>
      </w:r>
      <w:r>
        <w:rPr>
          <w:rFonts w:eastAsia="MS Mincho"/>
          <w:b/>
          <w:lang w:val="sv-SE" w:eastAsia="zh-CN"/>
        </w:rPr>
        <w:t>k</w:t>
      </w:r>
      <w:r w:rsidR="00B60735" w:rsidRPr="0012024C">
        <w:rPr>
          <w:rFonts w:eastAsia="MS Mincho"/>
          <w:b/>
          <w:lang w:val="sv-SE" w:eastAsia="zh-CN"/>
        </w:rPr>
        <w:t>tion av Xolair</w:t>
      </w:r>
    </w:p>
    <w:p w14:paraId="4D448948" w14:textId="77777777" w:rsidR="00157D3F" w:rsidRPr="0012024C" w:rsidRDefault="00157D3F" w:rsidP="00157D3F">
      <w:pPr>
        <w:keepNext/>
        <w:keepLines/>
        <w:tabs>
          <w:tab w:val="clear" w:pos="567"/>
        </w:tabs>
        <w:spacing w:line="240" w:lineRule="auto"/>
        <w:rPr>
          <w:rFonts w:eastAsia="MS Mincho"/>
          <w:bCs/>
          <w:lang w:val="sv-SE" w:eastAsia="zh-CN"/>
        </w:rPr>
      </w:pPr>
    </w:p>
    <w:tbl>
      <w:tblPr>
        <w:tblStyle w:val="TableGrid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76"/>
        <w:gridCol w:w="4595"/>
      </w:tblGrid>
      <w:tr w:rsidR="00211724" w:rsidRPr="00410B74" w14:paraId="08F70DC8" w14:textId="77777777" w:rsidTr="0012024C">
        <w:tc>
          <w:tcPr>
            <w:tcW w:w="4675" w:type="dxa"/>
          </w:tcPr>
          <w:p w14:paraId="59537D60" w14:textId="2FD353D5" w:rsidR="00157D3F" w:rsidRPr="004169A9" w:rsidRDefault="00B60735" w:rsidP="009848E2">
            <w:pPr>
              <w:keepNext/>
              <w:keepLines/>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 xml:space="preserve">Steg 1. </w:t>
            </w:r>
            <w:r w:rsidR="008814D2">
              <w:rPr>
                <w:rFonts w:ascii="Times New Roman" w:hAnsi="Times New Roman" w:cs="Times New Roman"/>
                <w:b/>
                <w:lang w:val="sv-SE"/>
              </w:rPr>
              <w:t>Ta ut förpackningen i rumstemperatur</w:t>
            </w:r>
          </w:p>
          <w:p w14:paraId="72FDAD21" w14:textId="77777777" w:rsidR="00157D3F" w:rsidRPr="004169A9" w:rsidRDefault="00157D3F" w:rsidP="009848E2">
            <w:pPr>
              <w:keepNext/>
              <w:keepLines/>
              <w:tabs>
                <w:tab w:val="clear" w:pos="567"/>
              </w:tabs>
              <w:spacing w:line="240" w:lineRule="auto"/>
              <w:rPr>
                <w:rFonts w:ascii="Times New Roman" w:hAnsi="Times New Roman" w:cs="Times New Roman"/>
                <w:bCs/>
                <w:lang w:val="sv-SE"/>
              </w:rPr>
            </w:pPr>
          </w:p>
          <w:p w14:paraId="08E7C25A" w14:textId="72C6312C" w:rsidR="00157D3F" w:rsidRPr="004169A9" w:rsidRDefault="00B60735" w:rsidP="009848E2">
            <w:pPr>
              <w:keepNext/>
              <w:keepLines/>
              <w:tabs>
                <w:tab w:val="clear" w:pos="567"/>
              </w:tabs>
              <w:spacing w:line="240" w:lineRule="auto"/>
              <w:rPr>
                <w:rFonts w:ascii="Times New Roman" w:hAnsi="Times New Roman" w:cs="Times New Roman"/>
                <w:b/>
                <w:lang w:val="sv-SE"/>
              </w:rPr>
            </w:pPr>
            <w:r w:rsidRPr="004169A9">
              <w:rPr>
                <w:rFonts w:ascii="Times New Roman" w:hAnsi="Times New Roman" w:cs="Times New Roman"/>
                <w:bCs/>
                <w:lang w:val="sv-SE"/>
              </w:rPr>
              <w:t xml:space="preserve">Ta ut förpackningen </w:t>
            </w:r>
            <w:r w:rsidRPr="00B56BBB">
              <w:rPr>
                <w:rFonts w:ascii="Times New Roman" w:hAnsi="Times New Roman" w:cs="Times New Roman"/>
                <w:bCs/>
                <w:lang w:val="sv-SE"/>
              </w:rPr>
              <w:t xml:space="preserve">med </w:t>
            </w:r>
            <w:r w:rsidR="003E648B" w:rsidRPr="002A60A6">
              <w:rPr>
                <w:rFonts w:ascii="Times New Roman" w:hAnsi="Times New Roman" w:cs="Times New Roman"/>
                <w:bCs/>
                <w:lang w:val="sv-SE"/>
              </w:rPr>
              <w:t>injektions</w:t>
            </w:r>
            <w:r w:rsidRPr="002A60A6">
              <w:rPr>
                <w:rFonts w:ascii="Times New Roman" w:hAnsi="Times New Roman" w:cs="Times New Roman"/>
                <w:bCs/>
                <w:lang w:val="sv-SE"/>
              </w:rPr>
              <w:t>pennan</w:t>
            </w:r>
            <w:r w:rsidRPr="004169A9">
              <w:rPr>
                <w:rFonts w:ascii="Times New Roman" w:hAnsi="Times New Roman" w:cs="Times New Roman"/>
                <w:bCs/>
                <w:lang w:val="sv-SE"/>
              </w:rPr>
              <w:t xml:space="preserve"> ur kylskåpet </w:t>
            </w:r>
            <w:r w:rsidRPr="004169A9">
              <w:rPr>
                <w:rFonts w:ascii="Times New Roman" w:hAnsi="Times New Roman" w:cs="Times New Roman"/>
                <w:b/>
                <w:lang w:val="sv-SE"/>
              </w:rPr>
              <w:t>och låt den ligga framme oöppnad tills rumstemperatur uppnås (minst 30 minuter)</w:t>
            </w:r>
            <w:r w:rsidR="00F72FD6">
              <w:rPr>
                <w:rFonts w:ascii="Times New Roman" w:hAnsi="Times New Roman" w:cs="Times New Roman"/>
                <w:b/>
                <w:lang w:val="sv-SE"/>
              </w:rPr>
              <w:t>.</w:t>
            </w:r>
          </w:p>
          <w:p w14:paraId="3E17B7CF" w14:textId="77777777" w:rsidR="00157D3F" w:rsidRPr="004169A9"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2EF3541F" w14:textId="24FDBF64" w:rsidR="00157D3F" w:rsidRDefault="00B60735" w:rsidP="0012024C">
            <w:pPr>
              <w:tabs>
                <w:tab w:val="clear" w:pos="567"/>
              </w:tabs>
              <w:spacing w:line="240" w:lineRule="auto"/>
              <w:rPr>
                <w:rFonts w:ascii="Times New Roman" w:hAnsi="Times New Roman" w:cs="Times New Roman"/>
                <w:lang w:val="sv-SE"/>
              </w:rPr>
            </w:pPr>
            <w:r w:rsidRPr="004169A9">
              <w:rPr>
                <w:rFonts w:ascii="Times New Roman" w:hAnsi="Times New Roman" w:cs="Times New Roman"/>
                <w:lang w:val="sv-SE"/>
              </w:rPr>
              <w:t xml:space="preserve">Obs: Om du behöver mer än </w:t>
            </w:r>
            <w:r w:rsidRPr="00B56BBB">
              <w:rPr>
                <w:rFonts w:ascii="Times New Roman" w:hAnsi="Times New Roman" w:cs="Times New Roman"/>
                <w:lang w:val="sv-SE"/>
              </w:rPr>
              <w:t xml:space="preserve">en </w:t>
            </w:r>
            <w:r w:rsidR="003E648B" w:rsidRPr="002A60A6">
              <w:rPr>
                <w:rFonts w:ascii="Times New Roman" w:hAnsi="Times New Roman" w:cs="Times New Roman"/>
                <w:bCs/>
                <w:lang w:val="sv-SE"/>
              </w:rPr>
              <w:t>injektions</w:t>
            </w:r>
            <w:r w:rsidRPr="002A60A6">
              <w:rPr>
                <w:rFonts w:ascii="Times New Roman" w:hAnsi="Times New Roman" w:cs="Times New Roman"/>
                <w:lang w:val="sv-SE"/>
              </w:rPr>
              <w:t>penna</w:t>
            </w:r>
            <w:r w:rsidRPr="004169A9">
              <w:rPr>
                <w:rFonts w:ascii="Times New Roman" w:hAnsi="Times New Roman" w:cs="Times New Roman"/>
                <w:lang w:val="sv-SE"/>
              </w:rPr>
              <w:t xml:space="preserve"> (en </w:t>
            </w:r>
            <w:r w:rsidR="003E648B" w:rsidRPr="00FD04A9">
              <w:rPr>
                <w:rFonts w:ascii="Times New Roman" w:hAnsi="Times New Roman" w:cs="Times New Roman"/>
                <w:bCs/>
                <w:lang w:val="sv-SE"/>
              </w:rPr>
              <w:t>injektions</w:t>
            </w:r>
            <w:r w:rsidRPr="004169A9">
              <w:rPr>
                <w:rFonts w:ascii="Times New Roman" w:hAnsi="Times New Roman" w:cs="Times New Roman"/>
                <w:lang w:val="sv-SE"/>
              </w:rPr>
              <w:t>penna per förpackning) för fullständig dos (se doseringstabell), ta ut samtliga förpackningar ur kylskåpet samtidigt.</w:t>
            </w:r>
          </w:p>
          <w:p w14:paraId="47EEED85" w14:textId="77777777" w:rsidR="009848E2" w:rsidRPr="004169A9" w:rsidRDefault="009848E2" w:rsidP="0012024C">
            <w:pPr>
              <w:tabs>
                <w:tab w:val="clear" w:pos="567"/>
              </w:tabs>
              <w:spacing w:line="240" w:lineRule="auto"/>
              <w:rPr>
                <w:rFonts w:ascii="Times New Roman" w:hAnsi="Times New Roman" w:cs="Times New Roman"/>
                <w:lang w:val="sv-SE"/>
              </w:rPr>
            </w:pPr>
          </w:p>
        </w:tc>
        <w:tc>
          <w:tcPr>
            <w:tcW w:w="4675" w:type="dxa"/>
          </w:tcPr>
          <w:p w14:paraId="341AF35D" w14:textId="77777777" w:rsidR="00157D3F" w:rsidRPr="00953657" w:rsidRDefault="00157D3F" w:rsidP="009848E2">
            <w:pPr>
              <w:tabs>
                <w:tab w:val="clear" w:pos="567"/>
              </w:tabs>
              <w:spacing w:before="240" w:after="120" w:line="240" w:lineRule="auto"/>
              <w:jc w:val="center"/>
              <w:rPr>
                <w:rFonts w:ascii="Times New Roman" w:hAnsi="Times New Roman" w:cs="Times New Roman"/>
                <w:lang w:val="sv-SE"/>
              </w:rPr>
            </w:pPr>
          </w:p>
        </w:tc>
      </w:tr>
      <w:tr w:rsidR="00211724" w14:paraId="724B4689" w14:textId="77777777" w:rsidTr="0012024C">
        <w:tc>
          <w:tcPr>
            <w:tcW w:w="4675" w:type="dxa"/>
          </w:tcPr>
          <w:p w14:paraId="08D860B7" w14:textId="77777777" w:rsidR="00157D3F" w:rsidRPr="004169A9" w:rsidRDefault="00B60735" w:rsidP="0012024C">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Steg 2. Ta fram tillbehören</w:t>
            </w:r>
          </w:p>
          <w:p w14:paraId="700302A7" w14:textId="77777777" w:rsidR="00157D3F" w:rsidRPr="004169A9" w:rsidRDefault="00157D3F" w:rsidP="0012024C">
            <w:pPr>
              <w:tabs>
                <w:tab w:val="clear" w:pos="567"/>
              </w:tabs>
              <w:spacing w:line="240" w:lineRule="auto"/>
              <w:rPr>
                <w:rFonts w:ascii="Times New Roman" w:hAnsi="Times New Roman" w:cs="Times New Roman"/>
                <w:bCs/>
                <w:lang w:val="sv-SE"/>
              </w:rPr>
            </w:pPr>
          </w:p>
          <w:p w14:paraId="3E89A705" w14:textId="77777777" w:rsidR="00157D3F" w:rsidRPr="004169A9" w:rsidRDefault="00B60735" w:rsidP="0012024C">
            <w:pPr>
              <w:tabs>
                <w:tab w:val="clear" w:pos="567"/>
              </w:tabs>
              <w:spacing w:line="240" w:lineRule="auto"/>
              <w:rPr>
                <w:rFonts w:ascii="Times New Roman" w:eastAsia="MS Gothic" w:hAnsi="Times New Roman" w:cs="Times New Roman"/>
                <w:lang w:val="sv-SE" w:eastAsia="zh-CN"/>
              </w:rPr>
            </w:pPr>
            <w:r w:rsidRPr="004169A9">
              <w:rPr>
                <w:rFonts w:ascii="Times New Roman" w:eastAsia="MS Mincho" w:hAnsi="Times New Roman" w:cs="Times New Roman"/>
                <w:lang w:val="sv-SE" w:eastAsia="zh-CN"/>
              </w:rPr>
              <w:t>Du behöver följande tillbehör (ingår ej i förpackningen):</w:t>
            </w:r>
          </w:p>
          <w:p w14:paraId="41D94973" w14:textId="77777777" w:rsidR="00157D3F" w:rsidRPr="004169A9" w:rsidRDefault="00B60735" w:rsidP="0012024C">
            <w:pPr>
              <w:numPr>
                <w:ilvl w:val="0"/>
                <w:numId w:val="60"/>
              </w:numPr>
              <w:tabs>
                <w:tab w:val="clear" w:pos="357"/>
                <w:tab w:val="clear" w:pos="567"/>
              </w:tabs>
              <w:spacing w:line="240" w:lineRule="auto"/>
              <w:ind w:left="525" w:hanging="525"/>
              <w:rPr>
                <w:rFonts w:ascii="Times New Roman" w:eastAsia="MS Gothic" w:hAnsi="Times New Roman" w:cs="Times New Roman"/>
                <w:lang w:val="sv-SE" w:eastAsia="zh-CN"/>
              </w:rPr>
            </w:pPr>
            <w:r w:rsidRPr="004169A9">
              <w:rPr>
                <w:rFonts w:ascii="Times New Roman" w:eastAsia="MS Gothic" w:hAnsi="Times New Roman" w:cs="Times New Roman"/>
                <w:lang w:val="sv-SE" w:eastAsia="zh-CN"/>
              </w:rPr>
              <w:t>Spritkompress</w:t>
            </w:r>
          </w:p>
          <w:p w14:paraId="47E3AA6D" w14:textId="77777777" w:rsidR="00157D3F" w:rsidRPr="004169A9" w:rsidRDefault="00B60735" w:rsidP="0012024C">
            <w:pPr>
              <w:numPr>
                <w:ilvl w:val="0"/>
                <w:numId w:val="60"/>
              </w:numPr>
              <w:tabs>
                <w:tab w:val="clear" w:pos="357"/>
                <w:tab w:val="clear" w:pos="567"/>
              </w:tabs>
              <w:spacing w:line="240" w:lineRule="auto"/>
              <w:ind w:left="525" w:hanging="525"/>
              <w:rPr>
                <w:rFonts w:ascii="Times New Roman" w:eastAsia="MS Gothic" w:hAnsi="Times New Roman" w:cs="Times New Roman"/>
                <w:lang w:val="en-US" w:eastAsia="zh-CN"/>
              </w:rPr>
            </w:pPr>
            <w:r w:rsidRPr="004169A9">
              <w:rPr>
                <w:rFonts w:ascii="Times New Roman" w:eastAsia="MS Gothic" w:hAnsi="Times New Roman" w:cs="Times New Roman"/>
                <w:lang w:val="en-US" w:eastAsia="zh-CN"/>
              </w:rPr>
              <w:t>Bomullstuss eller kompress</w:t>
            </w:r>
          </w:p>
          <w:p w14:paraId="040DF5C9" w14:textId="77777777" w:rsidR="00157D3F" w:rsidRPr="004169A9" w:rsidRDefault="00B60735" w:rsidP="0012024C">
            <w:pPr>
              <w:numPr>
                <w:ilvl w:val="0"/>
                <w:numId w:val="60"/>
              </w:numPr>
              <w:tabs>
                <w:tab w:val="clear" w:pos="357"/>
                <w:tab w:val="clear" w:pos="567"/>
              </w:tabs>
              <w:spacing w:line="240" w:lineRule="auto"/>
              <w:ind w:left="525" w:hanging="525"/>
              <w:rPr>
                <w:rFonts w:ascii="Times New Roman" w:eastAsia="MS Gothic" w:hAnsi="Times New Roman" w:cs="Times New Roman"/>
                <w:lang w:val="en-US" w:eastAsia="zh-CN"/>
              </w:rPr>
            </w:pPr>
            <w:r w:rsidRPr="004169A9">
              <w:rPr>
                <w:rFonts w:ascii="Times New Roman" w:eastAsia="MS Gothic" w:hAnsi="Times New Roman" w:cs="Times New Roman"/>
                <w:lang w:val="en-US" w:eastAsia="zh-CN"/>
              </w:rPr>
              <w:t>Behållare för riskavfall</w:t>
            </w:r>
          </w:p>
          <w:p w14:paraId="269ADFDC" w14:textId="77777777" w:rsidR="00157D3F" w:rsidRPr="009848E2" w:rsidRDefault="00B60735" w:rsidP="0012024C">
            <w:pPr>
              <w:numPr>
                <w:ilvl w:val="0"/>
                <w:numId w:val="60"/>
              </w:numPr>
              <w:tabs>
                <w:tab w:val="clear" w:pos="357"/>
                <w:tab w:val="clear" w:pos="567"/>
              </w:tabs>
              <w:spacing w:line="240" w:lineRule="auto"/>
              <w:ind w:left="525" w:hanging="525"/>
              <w:rPr>
                <w:rFonts w:ascii="Times New Roman" w:hAnsi="Times New Roman" w:cs="Times New Roman"/>
                <w:lang w:val="en-US"/>
              </w:rPr>
            </w:pPr>
            <w:r w:rsidRPr="004169A9">
              <w:rPr>
                <w:rFonts w:ascii="Times New Roman" w:eastAsia="MS Gothic" w:hAnsi="Times New Roman" w:cs="Times New Roman"/>
                <w:lang w:val="en-US" w:eastAsia="zh-CN"/>
              </w:rPr>
              <w:t>Plåster</w:t>
            </w:r>
          </w:p>
          <w:p w14:paraId="1E8ACB79" w14:textId="77777777" w:rsidR="009848E2" w:rsidRPr="004169A9" w:rsidRDefault="009848E2" w:rsidP="009848E2">
            <w:pPr>
              <w:tabs>
                <w:tab w:val="clear" w:pos="567"/>
              </w:tabs>
              <w:spacing w:line="240" w:lineRule="auto"/>
              <w:rPr>
                <w:rFonts w:ascii="Times New Roman" w:hAnsi="Times New Roman" w:cs="Times New Roman"/>
                <w:lang w:val="en-US"/>
              </w:rPr>
            </w:pPr>
          </w:p>
        </w:tc>
        <w:tc>
          <w:tcPr>
            <w:tcW w:w="4675" w:type="dxa"/>
          </w:tcPr>
          <w:p w14:paraId="4DAC9E8C" w14:textId="77777777" w:rsidR="00157D3F" w:rsidRPr="003714E3" w:rsidRDefault="00157D3F" w:rsidP="009848E2">
            <w:pPr>
              <w:tabs>
                <w:tab w:val="clear" w:pos="567"/>
              </w:tabs>
              <w:spacing w:before="240" w:after="120" w:line="240" w:lineRule="auto"/>
              <w:jc w:val="center"/>
              <w:rPr>
                <w:sz w:val="24"/>
                <w:szCs w:val="24"/>
                <w:lang w:val="en-US"/>
              </w:rPr>
            </w:pPr>
          </w:p>
        </w:tc>
      </w:tr>
      <w:tr w:rsidR="00211724" w14:paraId="74B719BC" w14:textId="77777777" w:rsidTr="0012024C">
        <w:tc>
          <w:tcPr>
            <w:tcW w:w="4675" w:type="dxa"/>
          </w:tcPr>
          <w:p w14:paraId="4CDDE244" w14:textId="77777777" w:rsidR="00157D3F" w:rsidRPr="004169A9" w:rsidRDefault="00B60735" w:rsidP="0012024C">
            <w:pPr>
              <w:tabs>
                <w:tab w:val="clear" w:pos="567"/>
              </w:tabs>
              <w:spacing w:line="240" w:lineRule="auto"/>
              <w:rPr>
                <w:rFonts w:ascii="Times New Roman" w:hAnsi="Times New Roman" w:cs="Times New Roman"/>
                <w:b/>
                <w:lang w:val="sv-SE"/>
              </w:rPr>
            </w:pPr>
            <w:r w:rsidRPr="004169A9">
              <w:rPr>
                <w:rFonts w:ascii="Times New Roman" w:hAnsi="Times New Roman" w:cs="Times New Roman"/>
                <w:b/>
                <w:lang w:val="sv-SE"/>
              </w:rPr>
              <w:t>Steg 3. Packa upp</w:t>
            </w:r>
          </w:p>
          <w:p w14:paraId="773E2523" w14:textId="77777777" w:rsidR="00157D3F" w:rsidRPr="004169A9" w:rsidRDefault="00157D3F" w:rsidP="0012024C">
            <w:pPr>
              <w:tabs>
                <w:tab w:val="clear" w:pos="567"/>
              </w:tabs>
              <w:spacing w:line="240" w:lineRule="auto"/>
              <w:rPr>
                <w:rFonts w:ascii="Times New Roman" w:hAnsi="Times New Roman" w:cs="Times New Roman"/>
                <w:bCs/>
                <w:lang w:val="sv-SE"/>
              </w:rPr>
            </w:pPr>
          </w:p>
          <w:p w14:paraId="2623B923" w14:textId="559DE241" w:rsidR="00157D3F" w:rsidRPr="004169A9"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4169A9">
              <w:rPr>
                <w:rFonts w:ascii="Times New Roman" w:eastAsia="MS Mincho" w:hAnsi="Times New Roman" w:cs="Times New Roman"/>
                <w:lang w:val="sv-SE" w:eastAsia="zh-CN"/>
              </w:rPr>
              <w:t xml:space="preserve">Ta ut </w:t>
            </w:r>
            <w:r w:rsidR="003E648B" w:rsidRPr="00FD04A9">
              <w:rPr>
                <w:rFonts w:ascii="Times New Roman" w:hAnsi="Times New Roman" w:cs="Times New Roman"/>
                <w:bCs/>
                <w:lang w:val="sv-SE"/>
              </w:rPr>
              <w:t>injektions</w:t>
            </w:r>
            <w:r w:rsidRPr="004169A9">
              <w:rPr>
                <w:rFonts w:ascii="Times New Roman" w:eastAsia="MS Mincho" w:hAnsi="Times New Roman" w:cs="Times New Roman"/>
                <w:lang w:val="sv-SE" w:eastAsia="zh-CN"/>
              </w:rPr>
              <w:t>pennan ur ytterkartongen.</w:t>
            </w:r>
          </w:p>
          <w:p w14:paraId="43822C49" w14:textId="77777777" w:rsidR="00157D3F" w:rsidRPr="004169A9"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73E9CBAD" w14:textId="77777777" w:rsidR="00157D3F" w:rsidRPr="004169A9" w:rsidRDefault="00B60735" w:rsidP="0012024C">
            <w:pPr>
              <w:tabs>
                <w:tab w:val="clear" w:pos="567"/>
              </w:tabs>
              <w:spacing w:line="240" w:lineRule="auto"/>
              <w:rPr>
                <w:rFonts w:ascii="Times New Roman" w:hAnsi="Times New Roman" w:cs="Times New Roman"/>
                <w:lang w:val="sv-SE"/>
              </w:rPr>
            </w:pPr>
            <w:r w:rsidRPr="004169A9">
              <w:rPr>
                <w:rFonts w:ascii="Times New Roman" w:hAnsi="Times New Roman" w:cs="Times New Roman"/>
                <w:b/>
                <w:lang w:val="sv-SE"/>
              </w:rPr>
              <w:t xml:space="preserve">Ta inte bort </w:t>
            </w:r>
            <w:r w:rsidRPr="004169A9">
              <w:rPr>
                <w:rFonts w:ascii="Times New Roman" w:hAnsi="Times New Roman" w:cs="Times New Roman"/>
                <w:bCs/>
                <w:lang w:val="sv-SE"/>
              </w:rPr>
              <w:t>skyddslocket förrän du är redo att injicera.</w:t>
            </w:r>
          </w:p>
        </w:tc>
        <w:tc>
          <w:tcPr>
            <w:tcW w:w="4675" w:type="dxa"/>
          </w:tcPr>
          <w:p w14:paraId="6B379FE9" w14:textId="77777777" w:rsidR="00157D3F" w:rsidRPr="0017248F" w:rsidRDefault="00B60735" w:rsidP="0012024C">
            <w:pPr>
              <w:tabs>
                <w:tab w:val="clear" w:pos="567"/>
              </w:tabs>
              <w:spacing w:before="240" w:after="120" w:line="240" w:lineRule="auto"/>
              <w:jc w:val="center"/>
              <w:rPr>
                <w:rFonts w:ascii="Times New Roman" w:hAnsi="Times New Roman" w:cs="Times New Roman"/>
                <w:lang w:val="en-US"/>
              </w:rPr>
            </w:pPr>
            <w:r w:rsidRPr="003714E3">
              <w:rPr>
                <w:noProof/>
                <w:sz w:val="20"/>
                <w:lang w:val="en-US"/>
              </w:rPr>
              <w:drawing>
                <wp:inline distT="0" distB="0" distL="0" distR="0" wp14:anchorId="55150A5D" wp14:editId="233B73CB">
                  <wp:extent cx="2227612" cy="2165350"/>
                  <wp:effectExtent l="0" t="0" r="1270" b="6350"/>
                  <wp:docPr id="307815825" name="Picture 307815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25" name=""/>
                          <pic:cNvPicPr/>
                        </pic:nvPicPr>
                        <pic:blipFill>
                          <a:blip r:embed="rId54"/>
                          <a:stretch>
                            <a:fillRect/>
                          </a:stretch>
                        </pic:blipFill>
                        <pic:spPr>
                          <a:xfrm>
                            <a:off x="0" y="0"/>
                            <a:ext cx="2227612" cy="2165350"/>
                          </a:xfrm>
                          <a:prstGeom prst="rect">
                            <a:avLst/>
                          </a:prstGeom>
                        </pic:spPr>
                      </pic:pic>
                    </a:graphicData>
                  </a:graphic>
                </wp:inline>
              </w:drawing>
            </w:r>
          </w:p>
          <w:p w14:paraId="4FFE956B" w14:textId="77777777" w:rsidR="00157D3F" w:rsidRPr="003714E3" w:rsidRDefault="00157D3F" w:rsidP="0012024C">
            <w:pPr>
              <w:tabs>
                <w:tab w:val="clear" w:pos="567"/>
              </w:tabs>
              <w:spacing w:line="240" w:lineRule="auto"/>
              <w:jc w:val="center"/>
              <w:rPr>
                <w:sz w:val="24"/>
                <w:szCs w:val="24"/>
                <w:lang w:val="en-US"/>
              </w:rPr>
            </w:pPr>
          </w:p>
        </w:tc>
      </w:tr>
      <w:tr w:rsidR="00211724" w14:paraId="089B9E8E" w14:textId="77777777" w:rsidTr="0012024C">
        <w:tc>
          <w:tcPr>
            <w:tcW w:w="4675" w:type="dxa"/>
          </w:tcPr>
          <w:p w14:paraId="2F6348C5" w14:textId="3B87EA14"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lastRenderedPageBreak/>
              <w:t xml:space="preserve">Steg 4. Inspektera </w:t>
            </w:r>
            <w:r w:rsidR="003E648B">
              <w:rPr>
                <w:rFonts w:ascii="Times New Roman" w:hAnsi="Times New Roman" w:cs="Times New Roman"/>
                <w:b/>
                <w:lang w:val="sv-SE"/>
              </w:rPr>
              <w:t>injektions</w:t>
            </w:r>
            <w:r>
              <w:rPr>
                <w:rFonts w:ascii="Times New Roman" w:hAnsi="Times New Roman" w:cs="Times New Roman"/>
                <w:b/>
                <w:lang w:val="sv-SE"/>
              </w:rPr>
              <w:t>pennan</w:t>
            </w:r>
          </w:p>
          <w:p w14:paraId="0EEB70A1"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794C99C4" w14:textId="35A428C2"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Titta genom</w:t>
            </w:r>
            <w:r w:rsidRPr="00E406E8">
              <w:rPr>
                <w:rFonts w:ascii="Times New Roman" w:eastAsia="MS Mincho" w:hAnsi="Times New Roman" w:cs="Times New Roman"/>
                <w:lang w:val="sv-SE" w:eastAsia="zh-CN"/>
              </w:rPr>
              <w:t xml:space="preserve"> </w:t>
            </w:r>
            <w:r w:rsidRPr="0012024C">
              <w:rPr>
                <w:rFonts w:ascii="Times New Roman" w:eastAsia="MS Mincho" w:hAnsi="Times New Roman" w:cs="Times New Roman"/>
                <w:lang w:val="sv-SE" w:eastAsia="zh-CN"/>
              </w:rPr>
              <w:t xml:space="preserve">fönstret på </w:t>
            </w:r>
            <w:r w:rsidR="003E648B" w:rsidRPr="00FD04A9">
              <w:rPr>
                <w:rFonts w:ascii="Times New Roman" w:hAnsi="Times New Roman" w:cs="Times New Roman"/>
                <w:bCs/>
                <w:lang w:val="sv-SE"/>
              </w:rPr>
              <w:t>injektions</w:t>
            </w:r>
            <w:r>
              <w:rPr>
                <w:rFonts w:ascii="Times New Roman" w:eastAsia="MS Mincho" w:hAnsi="Times New Roman" w:cs="Times New Roman"/>
                <w:lang w:val="sv-SE" w:eastAsia="zh-CN"/>
              </w:rPr>
              <w:t>pennan</w:t>
            </w:r>
            <w:r w:rsidRPr="0012024C">
              <w:rPr>
                <w:rFonts w:ascii="Times New Roman" w:eastAsia="MS Mincho" w:hAnsi="Times New Roman" w:cs="Times New Roman"/>
                <w:lang w:val="sv-SE" w:eastAsia="zh-CN"/>
              </w:rPr>
              <w:t>.</w:t>
            </w:r>
            <w:r w:rsidR="00F72FD6">
              <w:rPr>
                <w:rFonts w:ascii="Times New Roman" w:eastAsia="MS Mincho" w:hAnsi="Times New Roman" w:cs="Times New Roman"/>
                <w:lang w:val="sv-SE" w:eastAsia="zh-CN"/>
              </w:rPr>
              <w:t xml:space="preserve"> </w:t>
            </w:r>
            <w:r w:rsidRPr="0012024C">
              <w:rPr>
                <w:rFonts w:ascii="Times New Roman" w:eastAsia="MS Mincho" w:hAnsi="Times New Roman" w:cs="Times New Roman"/>
                <w:lang w:val="sv-SE" w:eastAsia="zh-CN"/>
              </w:rPr>
              <w:t>Vätskan inuti ska vara klar till lätt grumlig</w:t>
            </w:r>
            <w:r w:rsidRPr="00E406E8">
              <w:rPr>
                <w:rFonts w:ascii="Times New Roman" w:eastAsia="MS Mincho" w:hAnsi="Times New Roman" w:cs="Times New Roman"/>
                <w:lang w:val="sv-SE" w:eastAsia="zh-CN"/>
              </w:rPr>
              <w:t xml:space="preserve">. Färgen kan variera från färglös till svagt brungul. Du kan se luftbubblor i vätskan, vilket är normalt. Försök </w:t>
            </w:r>
            <w:r w:rsidRPr="0012024C">
              <w:rPr>
                <w:rFonts w:ascii="Times New Roman" w:eastAsia="MS Mincho" w:hAnsi="Times New Roman" w:cs="Times New Roman"/>
                <w:b/>
                <w:bCs/>
                <w:lang w:val="sv-SE" w:eastAsia="zh-CN"/>
              </w:rPr>
              <w:t xml:space="preserve">inte </w:t>
            </w:r>
            <w:r w:rsidRPr="00E406E8">
              <w:rPr>
                <w:rFonts w:ascii="Times New Roman" w:eastAsia="MS Mincho" w:hAnsi="Times New Roman" w:cs="Times New Roman"/>
                <w:lang w:val="sv-SE" w:eastAsia="zh-CN"/>
              </w:rPr>
              <w:t>ta bort luften.</w:t>
            </w:r>
          </w:p>
          <w:p w14:paraId="0AB3E6C6"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32A8E311" w14:textId="75BC749D" w:rsidR="00157D3F" w:rsidRPr="0012024C" w:rsidRDefault="00B60735" w:rsidP="0012024C">
            <w:pPr>
              <w:numPr>
                <w:ilvl w:val="0"/>
                <w:numId w:val="61"/>
              </w:numPr>
              <w:tabs>
                <w:tab w:val="clear" w:pos="357"/>
                <w:tab w:val="clear" w:pos="567"/>
              </w:tabs>
              <w:spacing w:line="240" w:lineRule="auto"/>
              <w:ind w:left="525" w:hanging="525"/>
              <w:rPr>
                <w:rFonts w:ascii="Times New Roman" w:hAnsi="Times New Roman" w:cs="Times New Roman"/>
                <w:lang w:val="sv-SE" w:eastAsia="zh-CN"/>
              </w:rPr>
            </w:pPr>
            <w:r w:rsidRPr="0012024C">
              <w:rPr>
                <w:rFonts w:ascii="Times New Roman" w:eastAsia="MS Gothic" w:hAnsi="Times New Roman" w:cs="Times New Roman"/>
                <w:lang w:val="sv-SE" w:eastAsia="zh-CN"/>
              </w:rPr>
              <w:t>Använd</w:t>
            </w:r>
            <w:r w:rsidRPr="0012024C">
              <w:rPr>
                <w:rFonts w:ascii="Times New Roman" w:eastAsia="MS Gothic" w:hAnsi="Times New Roman" w:cs="Times New Roman"/>
                <w:b/>
                <w:bCs/>
                <w:lang w:val="sv-SE" w:eastAsia="zh-CN"/>
              </w:rPr>
              <w:t xml:space="preserve"> inte </w:t>
            </w:r>
            <w:r w:rsidR="003E648B" w:rsidRPr="00FD04A9">
              <w:rPr>
                <w:rFonts w:ascii="Times New Roman" w:hAnsi="Times New Roman" w:cs="Times New Roman"/>
                <w:bCs/>
                <w:lang w:val="sv-SE"/>
              </w:rPr>
              <w:t>injektions</w:t>
            </w:r>
            <w:r>
              <w:rPr>
                <w:rFonts w:ascii="Times New Roman" w:eastAsia="MS Gothic" w:hAnsi="Times New Roman" w:cs="Times New Roman"/>
                <w:lang w:val="sv-SE" w:eastAsia="zh-CN"/>
              </w:rPr>
              <w:t>pennan</w:t>
            </w:r>
            <w:r w:rsidRPr="00E406E8">
              <w:rPr>
                <w:rFonts w:ascii="Times New Roman" w:eastAsia="MS Gothic" w:hAnsi="Times New Roman" w:cs="Times New Roman"/>
                <w:lang w:val="sv-SE" w:eastAsia="zh-CN"/>
              </w:rPr>
              <w:t xml:space="preserve"> om vätskan innehåller partiklar eller om vätskan ser distinkt grumlig eller distinkt brun ut.</w:t>
            </w:r>
          </w:p>
          <w:p w14:paraId="141BD24E" w14:textId="7F34552E" w:rsidR="00157D3F" w:rsidRPr="0012024C" w:rsidRDefault="00B60735" w:rsidP="0012024C">
            <w:pPr>
              <w:numPr>
                <w:ilvl w:val="0"/>
                <w:numId w:val="61"/>
              </w:numPr>
              <w:tabs>
                <w:tab w:val="clear" w:pos="357"/>
                <w:tab w:val="clear" w:pos="567"/>
              </w:tabs>
              <w:spacing w:line="240" w:lineRule="auto"/>
              <w:ind w:left="525" w:hanging="525"/>
              <w:rPr>
                <w:rFonts w:ascii="Times New Roman" w:hAnsi="Times New Roman" w:cs="Times New Roman"/>
                <w:lang w:val="sv-SE" w:eastAsia="zh-CN"/>
              </w:rPr>
            </w:pPr>
            <w:r w:rsidRPr="0012024C">
              <w:rPr>
                <w:rFonts w:ascii="Times New Roman" w:eastAsia="MS Gothic" w:hAnsi="Times New Roman" w:cs="Times New Roman"/>
                <w:lang w:val="sv-SE" w:eastAsia="zh-CN"/>
              </w:rPr>
              <w:t xml:space="preserve">Använd </w:t>
            </w:r>
            <w:r w:rsidRPr="0012024C">
              <w:rPr>
                <w:rFonts w:ascii="Times New Roman" w:eastAsia="MS Gothic" w:hAnsi="Times New Roman" w:cs="Times New Roman"/>
                <w:b/>
                <w:bCs/>
                <w:lang w:val="sv-SE" w:eastAsia="zh-CN"/>
              </w:rPr>
              <w:t xml:space="preserve">inte </w:t>
            </w:r>
            <w:r w:rsidR="003E648B" w:rsidRPr="00FD04A9">
              <w:rPr>
                <w:rFonts w:ascii="Times New Roman" w:hAnsi="Times New Roman" w:cs="Times New Roman"/>
                <w:bCs/>
                <w:lang w:val="sv-SE"/>
              </w:rPr>
              <w:t>injektions</w:t>
            </w:r>
            <w:r w:rsidRPr="0012024C">
              <w:rPr>
                <w:rFonts w:ascii="Times New Roman" w:eastAsia="MS Gothic" w:hAnsi="Times New Roman" w:cs="Times New Roman"/>
                <w:lang w:val="sv-SE" w:eastAsia="zh-CN"/>
              </w:rPr>
              <w:t>pennan om den ser skadad u</w:t>
            </w:r>
            <w:r w:rsidRPr="00E406E8">
              <w:rPr>
                <w:rFonts w:ascii="Times New Roman" w:eastAsia="MS Gothic" w:hAnsi="Times New Roman" w:cs="Times New Roman"/>
                <w:lang w:val="sv-SE" w:eastAsia="zh-CN"/>
              </w:rPr>
              <w:t xml:space="preserve">t </w:t>
            </w:r>
            <w:r w:rsidRPr="0012024C">
              <w:rPr>
                <w:rFonts w:ascii="Times New Roman" w:eastAsia="MS Gothic" w:hAnsi="Times New Roman" w:cs="Times New Roman"/>
                <w:lang w:val="sv-SE" w:eastAsia="zh-CN"/>
              </w:rPr>
              <w:t>eller om den har läckt.</w:t>
            </w:r>
          </w:p>
          <w:p w14:paraId="0A5FA69F" w14:textId="682BD183" w:rsidR="00157D3F" w:rsidRPr="0012024C" w:rsidRDefault="00B60735" w:rsidP="0012024C">
            <w:pPr>
              <w:numPr>
                <w:ilvl w:val="0"/>
                <w:numId w:val="61"/>
              </w:numPr>
              <w:tabs>
                <w:tab w:val="clear" w:pos="357"/>
                <w:tab w:val="clear" w:pos="567"/>
              </w:tabs>
              <w:spacing w:line="240" w:lineRule="auto"/>
              <w:ind w:left="525" w:hanging="525"/>
              <w:rPr>
                <w:rFonts w:ascii="Times New Roman" w:hAnsi="Times New Roman" w:cs="Times New Roman"/>
                <w:lang w:val="sv-SE"/>
              </w:rPr>
            </w:pPr>
            <w:r w:rsidRPr="0012024C">
              <w:rPr>
                <w:rFonts w:ascii="Times New Roman" w:eastAsia="MS Gothic" w:hAnsi="Times New Roman" w:cs="Times New Roman"/>
                <w:lang w:val="sv-SE" w:eastAsia="zh-CN"/>
              </w:rPr>
              <w:t xml:space="preserve">Använd </w:t>
            </w:r>
            <w:r w:rsidRPr="0012024C">
              <w:rPr>
                <w:rFonts w:ascii="Times New Roman" w:eastAsia="MS Gothic" w:hAnsi="Times New Roman" w:cs="Times New Roman"/>
                <w:b/>
                <w:bCs/>
                <w:lang w:val="sv-SE" w:eastAsia="zh-CN"/>
              </w:rPr>
              <w:t xml:space="preserve">inte </w:t>
            </w:r>
            <w:r w:rsidR="003E648B" w:rsidRPr="00FD04A9">
              <w:rPr>
                <w:rFonts w:ascii="Times New Roman" w:hAnsi="Times New Roman" w:cs="Times New Roman"/>
                <w:bCs/>
                <w:lang w:val="sv-SE"/>
              </w:rPr>
              <w:t>injektions</w:t>
            </w:r>
            <w:r>
              <w:rPr>
                <w:rFonts w:ascii="Times New Roman" w:eastAsia="MS Gothic" w:hAnsi="Times New Roman" w:cs="Times New Roman"/>
                <w:lang w:val="sv-SE" w:eastAsia="zh-CN"/>
              </w:rPr>
              <w:t xml:space="preserve">pennan </w:t>
            </w:r>
            <w:r w:rsidRPr="0012024C">
              <w:rPr>
                <w:rFonts w:ascii="Times New Roman" w:eastAsia="MS Gothic" w:hAnsi="Times New Roman" w:cs="Times New Roman"/>
                <w:lang w:val="sv-SE" w:eastAsia="zh-CN"/>
              </w:rPr>
              <w:t xml:space="preserve">efter utgångsdatum (EXP) som är tryckt </w:t>
            </w:r>
            <w:r w:rsidRPr="00E406E8">
              <w:rPr>
                <w:rFonts w:ascii="Times New Roman" w:eastAsia="MS Gothic" w:hAnsi="Times New Roman" w:cs="Times New Roman"/>
                <w:lang w:val="sv-SE" w:eastAsia="zh-CN"/>
              </w:rPr>
              <w:t xml:space="preserve">på </w:t>
            </w:r>
            <w:r w:rsidR="003E648B" w:rsidRPr="00FD04A9">
              <w:rPr>
                <w:rFonts w:ascii="Times New Roman" w:hAnsi="Times New Roman" w:cs="Times New Roman"/>
                <w:bCs/>
                <w:lang w:val="sv-SE"/>
              </w:rPr>
              <w:t>injektions</w:t>
            </w:r>
            <w:r>
              <w:rPr>
                <w:rFonts w:ascii="Times New Roman" w:eastAsia="MS Gothic" w:hAnsi="Times New Roman" w:cs="Times New Roman"/>
                <w:lang w:val="sv-SE" w:eastAsia="zh-CN"/>
              </w:rPr>
              <w:t xml:space="preserve">pennans </w:t>
            </w:r>
            <w:r w:rsidRPr="00E406E8">
              <w:rPr>
                <w:rFonts w:ascii="Times New Roman" w:eastAsia="MS Gothic" w:hAnsi="Times New Roman" w:cs="Times New Roman"/>
                <w:lang w:val="sv-SE" w:eastAsia="zh-CN"/>
              </w:rPr>
              <w:t>etikett och förpackning.</w:t>
            </w:r>
          </w:p>
          <w:p w14:paraId="1287E2A7" w14:textId="77777777" w:rsidR="00157D3F" w:rsidRPr="00E406E8" w:rsidRDefault="00157D3F" w:rsidP="0012024C">
            <w:pPr>
              <w:tabs>
                <w:tab w:val="clear" w:pos="567"/>
              </w:tabs>
              <w:spacing w:line="240" w:lineRule="auto"/>
              <w:rPr>
                <w:rFonts w:ascii="Times New Roman" w:hAnsi="Times New Roman" w:cs="Times New Roman"/>
                <w:lang w:val="sv-SE"/>
              </w:rPr>
            </w:pPr>
          </w:p>
          <w:p w14:paraId="020EDFB0" w14:textId="77777777" w:rsidR="00157D3F" w:rsidRPr="0012024C" w:rsidRDefault="00B60735" w:rsidP="0012024C">
            <w:pPr>
              <w:keepLines/>
              <w:tabs>
                <w:tab w:val="clear" w:pos="567"/>
                <w:tab w:val="left" w:pos="284"/>
              </w:tabs>
              <w:spacing w:line="240" w:lineRule="auto"/>
              <w:rPr>
                <w:rFonts w:ascii="Times New Roman" w:hAnsi="Times New Roman" w:cs="Times New Roman"/>
                <w:lang w:val="sv-SE"/>
              </w:rPr>
            </w:pPr>
            <w:r w:rsidRPr="0012024C">
              <w:rPr>
                <w:rFonts w:ascii="Times New Roman" w:hAnsi="Times New Roman" w:cs="Times New Roman"/>
                <w:lang w:val="sv-SE"/>
              </w:rPr>
              <w:t xml:space="preserve">I </w:t>
            </w:r>
            <w:r w:rsidRPr="00E406E8">
              <w:rPr>
                <w:rFonts w:ascii="Times New Roman" w:hAnsi="Times New Roman" w:cs="Times New Roman"/>
                <w:lang w:val="sv-SE"/>
              </w:rPr>
              <w:t>samtliga</w:t>
            </w:r>
            <w:r w:rsidRPr="0012024C">
              <w:rPr>
                <w:rFonts w:ascii="Times New Roman" w:hAnsi="Times New Roman" w:cs="Times New Roman"/>
                <w:lang w:val="sv-SE"/>
              </w:rPr>
              <w:t xml:space="preserve"> dessa fall, kontakta </w:t>
            </w:r>
            <w:r w:rsidRPr="00E406E8">
              <w:rPr>
                <w:rFonts w:ascii="Times New Roman" w:hAnsi="Times New Roman" w:cs="Times New Roman"/>
                <w:lang w:val="sv-SE"/>
              </w:rPr>
              <w:t>din läkare, sjuksköterska eller apotekspersonal.</w:t>
            </w:r>
          </w:p>
        </w:tc>
        <w:tc>
          <w:tcPr>
            <w:tcW w:w="4675" w:type="dxa"/>
          </w:tcPr>
          <w:p w14:paraId="0FA80D33" w14:textId="77777777" w:rsidR="00157D3F" w:rsidRPr="009848E2" w:rsidRDefault="00B60735" w:rsidP="0012024C">
            <w:pPr>
              <w:tabs>
                <w:tab w:val="clear" w:pos="567"/>
              </w:tabs>
              <w:spacing w:before="240" w:after="120" w:line="240" w:lineRule="auto"/>
              <w:jc w:val="center"/>
              <w:rPr>
                <w:rFonts w:ascii="Times New Roman" w:hAnsi="Times New Roman" w:cs="Times New Roman"/>
                <w:lang w:val="en-US"/>
              </w:rPr>
            </w:pPr>
            <w:r w:rsidRPr="003714E3">
              <w:rPr>
                <w:noProof/>
                <w:sz w:val="20"/>
                <w:lang w:val="en-US"/>
              </w:rPr>
              <mc:AlternateContent>
                <mc:Choice Requires="wps">
                  <w:drawing>
                    <wp:anchor distT="0" distB="0" distL="114300" distR="114300" simplePos="0" relativeHeight="252442624" behindDoc="0" locked="0" layoutInCell="1" allowOverlap="1" wp14:anchorId="3AD5FCB3" wp14:editId="3E4C4395">
                      <wp:simplePos x="0" y="0"/>
                      <wp:positionH relativeFrom="column">
                        <wp:posOffset>1287780</wp:posOffset>
                      </wp:positionH>
                      <wp:positionV relativeFrom="paragraph">
                        <wp:posOffset>1594486</wp:posOffset>
                      </wp:positionV>
                      <wp:extent cx="1016000" cy="342900"/>
                      <wp:effectExtent l="0" t="0" r="0" b="0"/>
                      <wp:wrapNone/>
                      <wp:docPr id="307815818" name="Text Box 307815818"/>
                      <wp:cNvGraphicFramePr/>
                      <a:graphic xmlns:a="http://schemas.openxmlformats.org/drawingml/2006/main">
                        <a:graphicData uri="http://schemas.microsoft.com/office/word/2010/wordprocessingShape">
                          <wps:wsp>
                            <wps:cNvSpPr txBox="1"/>
                            <wps:spPr>
                              <a:xfrm>
                                <a:off x="0" y="0"/>
                                <a:ext cx="1016000" cy="342900"/>
                              </a:xfrm>
                              <a:prstGeom prst="rect">
                                <a:avLst/>
                              </a:prstGeom>
                              <a:noFill/>
                              <a:ln w="6350">
                                <a:noFill/>
                              </a:ln>
                            </wps:spPr>
                            <wps:txbx>
                              <w:txbxContent>
                                <w:p w14:paraId="7A742CD3" w14:textId="77777777" w:rsidR="00157D3F" w:rsidRDefault="00B60735" w:rsidP="004169A9">
                                  <w:pPr>
                                    <w:jc w:val="right"/>
                                  </w:pPr>
                                  <w:r>
                                    <w:t>Utgångsdatum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3AD5FCB3" id="Text Box 307815818" o:spid="_x0000_s1468" type="#_x0000_t202" style="position:absolute;left:0;text-align:left;margin-left:101.4pt;margin-top:125.55pt;width:80pt;height:27pt;z-index:25244262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1N9cFAIAACcEAAAOAAAAZHJzL2Uyb0RvYy54bWysU8tu2zAQvBfoPxC815Jsx00Ey4GbwEUB&#10;IwngBDnTFGkJoLgsSVtyv75LSn4g7anohdrVLvcxM5zfd40iB2FdDbqg2SilRGgOZa13BX17XX25&#10;pcR5pkumQIuCHoWj94vPn+atycUYKlClsASLaJe3pqCV9yZPEscr0TA3AiM0BiXYhnl07S4pLWux&#10;eqOScZrOkhZsaSxw4Rz+feyDdBHrSym4f5bSCU9UQXE2H08bz204k8Wc5TvLTFXzYQz2D1M0rNbY&#10;9FzqkXlG9rb+o1RTcwsOpB9xaBKQsuYi7oDbZOmHbTYVMyLuguA4c4bJ/b+y/OmwMS+W+O4bdEhg&#10;AKQ1Lnf4M+zTSduEL05KMI4QHs+wic4THi6l2SxNMcQxNpmO79DGMsnltrHOfxfQkGAU1CItES12&#10;WDvfp55SQjMNq1qpSI3SpC3obHKTxgvnCBZXGntcZg2W77YdqcuCTie3p022UB5xQQs9987wVY1T&#10;rJnzL8wi2Tg4Ctg/4yEVYDcYLEoqsL/+9j/kIwcYpaRF8RTU/dwzKyhRPzSyc5dNp0Ft0ZnefB2j&#10;Y68j2+uI3jcPgPrM8KkYHs2Q79XJlBaad9T5MnTFENMcexfUn8wH30sa3wkXy2VMQn0Z5td6Y3go&#10;HXANGL9278yagQiPFD7BSWYs/8BHnzug3OM4OKjGSPDwcoLcr/2YdXnfi98AAAD//wMAUEsDBBQA&#10;BgAIAAAAIQCNFquP4QAAAAsBAAAPAAAAZHJzL2Rvd25yZXYueG1sTI9BT8MwDIXvSPyHyEjcWNKi&#10;TlNpOk2VJiQEh41duLmN11Y0SWmyrfDr8U5we/Z7ev5crGc7iDNNofdOQ7JQIMg13vSu1XB43z6s&#10;QISIzuDgHWn4pgDr8vamwNz4i9vReR9bwSUu5Kihi3HMpQxNRxbDwo/k2Dv6yWLkcWqlmfDC5XaQ&#10;qVJLabF3fKHDkaqOms/9yWp4qbZvuKtTu/oZqufX42b8OnxkWt/fzZsnEJHm+BeGKz6jQ8lMtT85&#10;E8SgIVUpo0cWWZKA4MTj8rqpWagsAVkW8v8P5S8AAAD//wMAUEsBAi0AFAAGAAgAAAAhALaDOJL+&#10;AAAA4QEAABMAAAAAAAAAAAAAAAAAAAAAAFtDb250ZW50X1R5cGVzXS54bWxQSwECLQAUAAYACAAA&#10;ACEAOP0h/9YAAACUAQAACwAAAAAAAAAAAAAAAAAvAQAAX3JlbHMvLnJlbHNQSwECLQAUAAYACAAA&#10;ACEAIdTfXBQCAAAnBAAADgAAAAAAAAAAAAAAAAAuAgAAZHJzL2Uyb0RvYy54bWxQSwECLQAUAAYA&#10;CAAAACEAjRarj+EAAAALAQAADwAAAAAAAAAAAAAAAABuBAAAZHJzL2Rvd25yZXYueG1sUEsFBgAA&#10;AAAEAAQA8wAAAHwFAAAAAA==&#10;" filled="f" stroked="f" strokeweight=".5pt">
                      <v:textbox>
                        <w:txbxContent>
                          <w:p w14:paraId="7A742CD3" w14:textId="77777777" w:rsidR="00157D3F" w:rsidRDefault="00B60735" w:rsidP="004169A9">
                            <w:pPr>
                              <w:jc w:val="right"/>
                            </w:pPr>
                            <w:r>
                              <w:t>Utgångsdatum</w:t>
                            </w:r>
                          </w:p>
                        </w:txbxContent>
                      </v:textbox>
                    </v:shape>
                  </w:pict>
                </mc:Fallback>
              </mc:AlternateContent>
            </w:r>
            <w:r w:rsidRPr="003714E3">
              <w:rPr>
                <w:noProof/>
                <w:sz w:val="20"/>
                <w:lang w:val="en-US"/>
              </w:rPr>
              <mc:AlternateContent>
                <mc:Choice Requires="wps">
                  <w:drawing>
                    <wp:anchor distT="0" distB="0" distL="114300" distR="114300" simplePos="0" relativeHeight="252440576" behindDoc="0" locked="0" layoutInCell="1" allowOverlap="1" wp14:anchorId="0EC97BD4" wp14:editId="62A03F8B">
                      <wp:simplePos x="0" y="0"/>
                      <wp:positionH relativeFrom="column">
                        <wp:posOffset>659620</wp:posOffset>
                      </wp:positionH>
                      <wp:positionV relativeFrom="paragraph">
                        <wp:posOffset>396851</wp:posOffset>
                      </wp:positionV>
                      <wp:extent cx="1365250" cy="292100"/>
                      <wp:effectExtent l="0" t="0" r="0" b="0"/>
                      <wp:wrapNone/>
                      <wp:docPr id="307815819" name="Text Box 307815819"/>
                      <wp:cNvGraphicFramePr/>
                      <a:graphic xmlns:a="http://schemas.openxmlformats.org/drawingml/2006/main">
                        <a:graphicData uri="http://schemas.microsoft.com/office/word/2010/wordprocessingShape">
                          <wps:wsp>
                            <wps:cNvSpPr txBox="1"/>
                            <wps:spPr>
                              <a:xfrm>
                                <a:off x="0" y="0"/>
                                <a:ext cx="1365250" cy="292100"/>
                              </a:xfrm>
                              <a:prstGeom prst="rect">
                                <a:avLst/>
                              </a:prstGeom>
                              <a:noFill/>
                              <a:ln w="6350">
                                <a:noFill/>
                              </a:ln>
                            </wps:spPr>
                            <wps:txbx>
                              <w:txbxContent>
                                <w:p w14:paraId="63E546A1" w14:textId="77777777" w:rsidR="00157D3F" w:rsidRDefault="00B60735" w:rsidP="00157D3F">
                                  <w:r>
                                    <w:t>Fönster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0EC97BD4" id="Text Box 307815819" o:spid="_x0000_s1469" type="#_x0000_t202" style="position:absolute;left:0;text-align:left;margin-left:51.95pt;margin-top:31.25pt;width:107.5pt;height:23pt;z-index:25244057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IENYFAIAACcEAAAOAAAAZHJzL2Uyb0RvYy54bWysU8lu2zAQvRfoPxC815LlpbFgOXATuChg&#10;JAGcImeaIi0BFIclaUvu13dIy0vTnopeqBnNcJb3Huf3XaPIQVhXgy7ocJBSIjSHsta7gn5/XX26&#10;o8R5pkumQIuCHoWj94uPH+atyUUGFahSWIJFtMtbU9DKe5MnieOVaJgbgBEagxJswzy6dpeUlrVY&#10;vVFJlqbTpAVbGgtcOId/H09Buoj1pRTcP0vphCeqoDibj6eN5zacyWLO8p1lpqp5Pwb7hykaVmts&#10;ein1yDwje1v/UaqpuQUH0g84NAlIWXMRd8Bthum7bTYVMyLuguA4c4HJ/b+y/OmwMS+W+O4LdEhg&#10;AKQ1Lnf4M+zTSduEL05KMI4QHi+wic4THi6NppNsgiGOsWyWDdOIa3K9bazzXwU0JBgFtUhLRIsd&#10;1s5jR0w9p4RmGla1UpEapUlb0OkIy/8WwRtK48XrrMHy3bYjdVnQ8Wh23mQL5REXtHDi3hm+qnGK&#10;NXP+hVkkGwdHAftnPKQC7Aa9RUkF9uff/od85ACjlLQonoK6H3tmBSXqm0Z2ZsPxOKgtOuPJ5wwd&#10;exvZ3kb0vnkA1OcQn4rh0Qz5Xp1NaaF5Q50vQ1cMMc2xd0H92XzwJ0njO+FiuYxJqC/D/FpvDA+l&#10;A3oB49fujVnTE+GRwic4y4zl7/g45fYon3DsHVRjZK1/OUHut37Mur7vxS8AAAD//wMAUEsDBBQA&#10;BgAIAAAAIQATZPXm4AAAAAoBAAAPAAAAZHJzL2Rvd25yZXYueG1sTI/BTsMwEETvSPyDtUjcqNNU&#10;qUIap6oiVUgIDi29cNskbhLVXofYbQNfz/YEx9l5mp3J15M14qJH3ztSMJ9FIDTVrumpVXD42D6l&#10;IHxAatA40gq+tYd1cX+XY9a4K+30ZR9awSHkM1TQhTBkUvq60xb9zA2a2Du60WJgObayGfHK4dbI&#10;OIqW0mJP/KHDQZedrk/7s1XwWm7fcVfFNv0x5cvbcTN8HT4TpR4fps0KRNBT+IPhVp+rQ8GdKnem&#10;xgvDOlo8M6pgGScgGFjMUz5UNydNQBa5/D+h+AUAAP//AwBQSwECLQAUAAYACAAAACEAtoM4kv4A&#10;AADhAQAAEwAAAAAAAAAAAAAAAAAAAAAAW0NvbnRlbnRfVHlwZXNdLnhtbFBLAQItABQABgAIAAAA&#10;IQA4/SH/1gAAAJQBAAALAAAAAAAAAAAAAAAAAC8BAABfcmVscy8ucmVsc1BLAQItABQABgAIAAAA&#10;IQDeIENYFAIAACcEAAAOAAAAAAAAAAAAAAAAAC4CAABkcnMvZTJvRG9jLnhtbFBLAQItABQABgAI&#10;AAAAIQATZPXm4AAAAAoBAAAPAAAAAAAAAAAAAAAAAG4EAABkcnMvZG93bnJldi54bWxQSwUGAAAA&#10;AAQABADzAAAAewUAAAAA&#10;" filled="f" stroked="f" strokeweight=".5pt">
                      <v:textbox>
                        <w:txbxContent>
                          <w:p w14:paraId="63E546A1" w14:textId="77777777" w:rsidR="00157D3F" w:rsidRDefault="00B60735" w:rsidP="00157D3F">
                            <w:r>
                              <w:t>Fönster</w:t>
                            </w:r>
                          </w:p>
                        </w:txbxContent>
                      </v:textbox>
                    </v:shape>
                  </w:pict>
                </mc:Fallback>
              </mc:AlternateContent>
            </w:r>
            <w:r w:rsidRPr="003714E3">
              <w:rPr>
                <w:noProof/>
                <w:sz w:val="20"/>
                <w:lang w:val="en-US"/>
              </w:rPr>
              <w:drawing>
                <wp:inline distT="0" distB="0" distL="0" distR="0" wp14:anchorId="38B294EF" wp14:editId="36085BB5">
                  <wp:extent cx="2108158" cy="2767906"/>
                  <wp:effectExtent l="0" t="0" r="6985" b="0"/>
                  <wp:docPr id="307815826" name="Picture 307815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26" name=""/>
                          <pic:cNvPicPr/>
                        </pic:nvPicPr>
                        <pic:blipFill>
                          <a:blip r:embed="rId55"/>
                          <a:stretch>
                            <a:fillRect/>
                          </a:stretch>
                        </pic:blipFill>
                        <pic:spPr>
                          <a:xfrm>
                            <a:off x="0" y="0"/>
                            <a:ext cx="2118876" cy="2781978"/>
                          </a:xfrm>
                          <a:prstGeom prst="rect">
                            <a:avLst/>
                          </a:prstGeom>
                        </pic:spPr>
                      </pic:pic>
                    </a:graphicData>
                  </a:graphic>
                </wp:inline>
              </w:drawing>
            </w:r>
          </w:p>
          <w:p w14:paraId="3D0F2217" w14:textId="77777777" w:rsidR="00157D3F" w:rsidRPr="003714E3" w:rsidRDefault="00157D3F" w:rsidP="0012024C">
            <w:pPr>
              <w:tabs>
                <w:tab w:val="clear" w:pos="567"/>
              </w:tabs>
              <w:spacing w:line="240" w:lineRule="auto"/>
              <w:jc w:val="center"/>
              <w:rPr>
                <w:sz w:val="24"/>
                <w:szCs w:val="24"/>
                <w:lang w:val="en-US"/>
              </w:rPr>
            </w:pPr>
          </w:p>
        </w:tc>
      </w:tr>
      <w:tr w:rsidR="00211724" w14:paraId="12095F97" w14:textId="77777777" w:rsidTr="0012024C">
        <w:tc>
          <w:tcPr>
            <w:tcW w:w="4675" w:type="dxa"/>
          </w:tcPr>
          <w:p w14:paraId="551E6B07" w14:textId="77777777" w:rsidR="004B1234" w:rsidRDefault="004B1234" w:rsidP="0012024C">
            <w:pPr>
              <w:tabs>
                <w:tab w:val="clear" w:pos="567"/>
              </w:tabs>
              <w:spacing w:line="240" w:lineRule="auto"/>
              <w:rPr>
                <w:rFonts w:ascii="Times New Roman" w:hAnsi="Times New Roman" w:cs="Times New Roman"/>
                <w:b/>
                <w:lang w:val="sv-SE"/>
              </w:rPr>
            </w:pPr>
          </w:p>
          <w:p w14:paraId="0AFCC34A"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5. Välj injektionsställe</w:t>
            </w:r>
          </w:p>
          <w:p w14:paraId="1DDC95E6"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326F4BE2"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 xml:space="preserve">Du ska injicera på framsidan av låren eller nedre delen av buken, men inte </w:t>
            </w:r>
            <w:r w:rsidRPr="00E406E8">
              <w:rPr>
                <w:rFonts w:ascii="Times New Roman" w:eastAsia="MS Mincho" w:hAnsi="Times New Roman" w:cs="Times New Roman"/>
                <w:lang w:val="sv-SE" w:eastAsia="zh-CN"/>
              </w:rPr>
              <w:t xml:space="preserve">i </w:t>
            </w:r>
            <w:r w:rsidRPr="0012024C">
              <w:rPr>
                <w:rFonts w:ascii="Times New Roman" w:eastAsia="MS Mincho" w:hAnsi="Times New Roman" w:cs="Times New Roman"/>
                <w:lang w:val="sv-SE" w:eastAsia="zh-CN"/>
              </w:rPr>
              <w:t>området 5 cm runt naveln.</w:t>
            </w:r>
          </w:p>
          <w:p w14:paraId="72BEE0D5"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1FC45360"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Injicera</w:t>
            </w:r>
            <w:r w:rsidRPr="0012024C">
              <w:rPr>
                <w:rFonts w:ascii="Times New Roman" w:eastAsia="MS Mincho" w:hAnsi="Times New Roman" w:cs="Times New Roman"/>
                <w:b/>
                <w:bCs/>
                <w:lang w:val="sv-SE" w:eastAsia="zh-CN"/>
              </w:rPr>
              <w:t xml:space="preserve"> inte</w:t>
            </w:r>
            <w:r w:rsidRPr="0012024C">
              <w:rPr>
                <w:rFonts w:ascii="Times New Roman" w:eastAsia="MS Mincho" w:hAnsi="Times New Roman" w:cs="Times New Roman"/>
                <w:lang w:val="sv-SE" w:eastAsia="zh-CN"/>
              </w:rPr>
              <w:t xml:space="preserve"> där huden är </w:t>
            </w:r>
            <w:r w:rsidRPr="00E406E8">
              <w:rPr>
                <w:rFonts w:ascii="Times New Roman" w:eastAsia="MS Mincho" w:hAnsi="Times New Roman" w:cs="Times New Roman"/>
                <w:lang w:val="sv-SE" w:eastAsia="zh-CN"/>
              </w:rPr>
              <w:t>öm, har blåmärken, är röd, fjällig eller hård eller på områden med ärr eller bristningar.</w:t>
            </w:r>
          </w:p>
          <w:p w14:paraId="49BF576D"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4C89CA5C" w14:textId="74117D08" w:rsidR="00157D3F" w:rsidRPr="0012024C" w:rsidRDefault="00B60735" w:rsidP="004169A9">
            <w:pPr>
              <w:keepLines/>
              <w:tabs>
                <w:tab w:val="clear" w:pos="567"/>
                <w:tab w:val="left" w:pos="284"/>
              </w:tabs>
              <w:spacing w:line="240" w:lineRule="auto"/>
              <w:rPr>
                <w:rFonts w:ascii="Times New Roman" w:hAnsi="Times New Roman" w:cs="Times New Roman"/>
                <w:sz w:val="24"/>
                <w:szCs w:val="24"/>
                <w:lang w:val="sv-SE"/>
              </w:rPr>
            </w:pPr>
            <w:r w:rsidRPr="0012024C">
              <w:rPr>
                <w:rFonts w:ascii="Times New Roman" w:eastAsia="MS Mincho" w:hAnsi="Times New Roman" w:cs="Times New Roman"/>
                <w:lang w:val="sv-SE" w:eastAsia="zh-CN"/>
              </w:rPr>
              <w:t xml:space="preserve">Obs: Om du behöver mer än en </w:t>
            </w:r>
            <w:r w:rsidR="003E648B" w:rsidRPr="00FD04A9">
              <w:rPr>
                <w:rFonts w:ascii="Times New Roman" w:hAnsi="Times New Roman" w:cs="Times New Roman"/>
                <w:bCs/>
                <w:lang w:val="sv-SE"/>
              </w:rPr>
              <w:t>injektions</w:t>
            </w:r>
            <w:r>
              <w:rPr>
                <w:rFonts w:ascii="Times New Roman" w:eastAsia="MS Mincho" w:hAnsi="Times New Roman" w:cs="Times New Roman"/>
                <w:lang w:val="sv-SE" w:eastAsia="zh-CN"/>
              </w:rPr>
              <w:t xml:space="preserve">penna </w:t>
            </w:r>
            <w:r w:rsidRPr="00E406E8">
              <w:rPr>
                <w:rFonts w:ascii="Times New Roman" w:eastAsia="MS Mincho" w:hAnsi="Times New Roman" w:cs="Times New Roman"/>
                <w:lang w:val="sv-SE" w:eastAsia="zh-CN"/>
              </w:rPr>
              <w:t>för att få fullständig dos, se till att injektionerna är minst 2 cm från varandra.</w:t>
            </w:r>
          </w:p>
        </w:tc>
        <w:tc>
          <w:tcPr>
            <w:tcW w:w="4675" w:type="dxa"/>
          </w:tcPr>
          <w:p w14:paraId="5D251C7D" w14:textId="77777777" w:rsidR="00157D3F" w:rsidRPr="003714E3" w:rsidRDefault="00B60735" w:rsidP="0012024C">
            <w:pPr>
              <w:tabs>
                <w:tab w:val="clear" w:pos="567"/>
              </w:tabs>
              <w:spacing w:before="240" w:after="120" w:line="240" w:lineRule="auto"/>
              <w:jc w:val="center"/>
              <w:rPr>
                <w:sz w:val="24"/>
                <w:szCs w:val="24"/>
                <w:lang w:val="en-US"/>
              </w:rPr>
            </w:pPr>
            <w:r w:rsidRPr="003714E3">
              <w:rPr>
                <w:noProof/>
                <w:sz w:val="20"/>
                <w:lang w:val="en-US"/>
              </w:rPr>
              <w:drawing>
                <wp:inline distT="0" distB="0" distL="0" distR="0" wp14:anchorId="79B30225" wp14:editId="63664C03">
                  <wp:extent cx="2062903" cy="2159000"/>
                  <wp:effectExtent l="0" t="0" r="0" b="0"/>
                  <wp:docPr id="307815827" name="Picture 3078158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27" name=""/>
                          <pic:cNvPicPr/>
                        </pic:nvPicPr>
                        <pic:blipFill>
                          <a:blip r:embed="rId56"/>
                          <a:stretch>
                            <a:fillRect/>
                          </a:stretch>
                        </pic:blipFill>
                        <pic:spPr>
                          <a:xfrm>
                            <a:off x="0" y="0"/>
                            <a:ext cx="2107322" cy="2205488"/>
                          </a:xfrm>
                          <a:prstGeom prst="rect">
                            <a:avLst/>
                          </a:prstGeom>
                        </pic:spPr>
                      </pic:pic>
                    </a:graphicData>
                  </a:graphic>
                </wp:inline>
              </w:drawing>
            </w:r>
          </w:p>
          <w:p w14:paraId="73C2C4EB" w14:textId="77777777" w:rsidR="00157D3F" w:rsidRPr="003714E3" w:rsidRDefault="00157D3F" w:rsidP="0012024C">
            <w:pPr>
              <w:tabs>
                <w:tab w:val="clear" w:pos="567"/>
              </w:tabs>
              <w:spacing w:line="240" w:lineRule="auto"/>
              <w:jc w:val="center"/>
              <w:rPr>
                <w:sz w:val="24"/>
                <w:szCs w:val="24"/>
                <w:lang w:val="en-US"/>
              </w:rPr>
            </w:pPr>
          </w:p>
        </w:tc>
      </w:tr>
      <w:tr w:rsidR="00211724" w14:paraId="792476EB" w14:textId="77777777" w:rsidTr="0012024C">
        <w:tc>
          <w:tcPr>
            <w:tcW w:w="4675" w:type="dxa"/>
          </w:tcPr>
          <w:p w14:paraId="0CA4CCD8" w14:textId="77777777" w:rsidR="00157D3F" w:rsidRPr="0012024C" w:rsidRDefault="00B60735" w:rsidP="004169A9">
            <w:pPr>
              <w:tabs>
                <w:tab w:val="clear" w:pos="567"/>
              </w:tabs>
              <w:spacing w:line="240" w:lineRule="auto"/>
              <w:rPr>
                <w:rFonts w:ascii="Times New Roman" w:hAnsi="Times New Roman" w:cs="Times New Roman"/>
                <w:b/>
                <w:lang w:val="sv-SE"/>
              </w:rPr>
            </w:pPr>
            <w:r w:rsidRPr="0012024C">
              <w:rPr>
                <w:rFonts w:ascii="Times New Roman" w:hAnsi="Times New Roman" w:cs="Times New Roman"/>
                <w:lang w:val="sv-SE"/>
              </w:rPr>
              <w:t>Om d</w:t>
            </w:r>
            <w:r w:rsidRPr="00E406E8">
              <w:rPr>
                <w:rFonts w:ascii="Times New Roman" w:hAnsi="Times New Roman" w:cs="Times New Roman"/>
                <w:lang w:val="sv-SE"/>
              </w:rPr>
              <w:t>in</w:t>
            </w:r>
            <w:r w:rsidRPr="0012024C">
              <w:rPr>
                <w:rFonts w:ascii="Times New Roman" w:hAnsi="Times New Roman" w:cs="Times New Roman"/>
                <w:lang w:val="sv-SE"/>
              </w:rPr>
              <w:t xml:space="preserve"> vårdnadsgivare, läkare eller sjuksköterska</w:t>
            </w:r>
            <w:r w:rsidRPr="00E406E8">
              <w:rPr>
                <w:rFonts w:ascii="Times New Roman" w:hAnsi="Times New Roman" w:cs="Times New Roman"/>
                <w:lang w:val="sv-SE"/>
              </w:rPr>
              <w:t xml:space="preserve"> ger injektionen kan de också injicera i yttre sidan av överarmen.</w:t>
            </w:r>
          </w:p>
        </w:tc>
        <w:tc>
          <w:tcPr>
            <w:tcW w:w="4675" w:type="dxa"/>
          </w:tcPr>
          <w:p w14:paraId="29533BA8" w14:textId="77777777" w:rsidR="00157D3F" w:rsidRPr="003714E3" w:rsidRDefault="00B60735" w:rsidP="0012024C">
            <w:pPr>
              <w:tabs>
                <w:tab w:val="clear" w:pos="567"/>
              </w:tabs>
              <w:spacing w:before="240" w:after="120" w:line="240" w:lineRule="auto"/>
              <w:jc w:val="center"/>
              <w:rPr>
                <w:sz w:val="24"/>
                <w:szCs w:val="24"/>
                <w:lang w:val="en-US"/>
              </w:rPr>
            </w:pPr>
            <w:r w:rsidRPr="003714E3">
              <w:rPr>
                <w:noProof/>
                <w:sz w:val="20"/>
                <w:lang w:val="en-US"/>
              </w:rPr>
              <w:drawing>
                <wp:inline distT="0" distB="0" distL="0" distR="0" wp14:anchorId="667EF19E" wp14:editId="2F083522">
                  <wp:extent cx="1786390" cy="1673225"/>
                  <wp:effectExtent l="0" t="0" r="4445" b="3175"/>
                  <wp:docPr id="307815828" name="Picture 3078158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28" name=""/>
                          <pic:cNvPicPr/>
                        </pic:nvPicPr>
                        <pic:blipFill>
                          <a:blip r:embed="rId57"/>
                          <a:stretch>
                            <a:fillRect/>
                          </a:stretch>
                        </pic:blipFill>
                        <pic:spPr>
                          <a:xfrm>
                            <a:off x="0" y="0"/>
                            <a:ext cx="1793774" cy="1680141"/>
                          </a:xfrm>
                          <a:prstGeom prst="rect">
                            <a:avLst/>
                          </a:prstGeom>
                        </pic:spPr>
                      </pic:pic>
                    </a:graphicData>
                  </a:graphic>
                </wp:inline>
              </w:drawing>
            </w:r>
          </w:p>
        </w:tc>
      </w:tr>
    </w:tbl>
    <w:p w14:paraId="06F2FBE0" w14:textId="77777777" w:rsidR="00157D3F" w:rsidRPr="00051474" w:rsidRDefault="00157D3F" w:rsidP="00157D3F">
      <w:pPr>
        <w:tabs>
          <w:tab w:val="clear" w:pos="567"/>
        </w:tabs>
        <w:spacing w:line="259" w:lineRule="auto"/>
        <w:rPr>
          <w:rFonts w:eastAsiaTheme="minorHAnsi"/>
          <w:lang w:val="en-US"/>
        </w:rPr>
      </w:pPr>
    </w:p>
    <w:p w14:paraId="32B5866F" w14:textId="77777777" w:rsidR="00157D3F" w:rsidRPr="0017248F" w:rsidRDefault="00B60735" w:rsidP="00157D3F">
      <w:pPr>
        <w:keepNext/>
        <w:keepLines/>
        <w:tabs>
          <w:tab w:val="clear" w:pos="567"/>
        </w:tabs>
        <w:spacing w:line="240" w:lineRule="auto"/>
        <w:rPr>
          <w:rFonts w:eastAsia="MS Mincho"/>
          <w:b/>
          <w:lang w:val="en-US" w:eastAsia="zh-CN"/>
        </w:rPr>
      </w:pPr>
      <w:r w:rsidRPr="002819C5">
        <w:rPr>
          <w:rFonts w:eastAsia="MS Mincho"/>
          <w:b/>
          <w:lang w:val="en-US" w:eastAsia="zh-CN"/>
        </w:rPr>
        <w:lastRenderedPageBreak/>
        <w:t>Inj</w:t>
      </w:r>
      <w:r w:rsidRPr="0012024C">
        <w:rPr>
          <w:rFonts w:eastAsia="MS Mincho"/>
          <w:b/>
          <w:lang w:val="en-US" w:eastAsia="zh-CN"/>
        </w:rPr>
        <w:t>icera Xolair</w:t>
      </w:r>
    </w:p>
    <w:p w14:paraId="78F323CB" w14:textId="77777777" w:rsidR="00157D3F" w:rsidRPr="00447703" w:rsidRDefault="00157D3F" w:rsidP="00157D3F">
      <w:pPr>
        <w:keepNext/>
        <w:keepLines/>
        <w:tabs>
          <w:tab w:val="clear" w:pos="567"/>
        </w:tabs>
        <w:spacing w:line="240" w:lineRule="auto"/>
        <w:rPr>
          <w:rFonts w:eastAsia="MS Mincho"/>
          <w:bCs/>
          <w:lang w:val="en-US" w:eastAsia="zh-CN"/>
        </w:rPr>
      </w:pPr>
    </w:p>
    <w:tbl>
      <w:tblPr>
        <w:tblStyle w:val="TableGrid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57"/>
        <w:gridCol w:w="4614"/>
      </w:tblGrid>
      <w:tr w:rsidR="00211724" w:rsidRPr="00410B74" w14:paraId="6CA8AC35" w14:textId="77777777" w:rsidTr="00ED4568">
        <w:trPr>
          <w:cantSplit/>
        </w:trPr>
        <w:tc>
          <w:tcPr>
            <w:tcW w:w="4675" w:type="dxa"/>
          </w:tcPr>
          <w:p w14:paraId="22B109ED"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6. Rengör injektionsstället</w:t>
            </w:r>
          </w:p>
          <w:p w14:paraId="7CD68137"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4C281D0E"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Rengör händerna.</w:t>
            </w:r>
          </w:p>
          <w:p w14:paraId="39EF8883"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3554EF0B"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 xml:space="preserve">Rengör det valda injektionsstället med en spritkompress. </w:t>
            </w:r>
            <w:r w:rsidRPr="00E406E8">
              <w:rPr>
                <w:rFonts w:ascii="Times New Roman" w:eastAsia="MS Mincho" w:hAnsi="Times New Roman" w:cs="Times New Roman"/>
                <w:lang w:val="sv-SE" w:eastAsia="zh-CN"/>
              </w:rPr>
              <w:t xml:space="preserve">Låt det torka innan </w:t>
            </w:r>
            <w:r>
              <w:rPr>
                <w:rFonts w:ascii="Times New Roman" w:eastAsia="MS Mincho" w:hAnsi="Times New Roman" w:cs="Times New Roman"/>
                <w:lang w:val="sv-SE" w:eastAsia="zh-CN"/>
              </w:rPr>
              <w:t>d</w:t>
            </w:r>
            <w:r w:rsidRPr="00E406E8">
              <w:rPr>
                <w:rFonts w:ascii="Times New Roman" w:eastAsia="MS Mincho" w:hAnsi="Times New Roman" w:cs="Times New Roman"/>
                <w:lang w:val="sv-SE" w:eastAsia="zh-CN"/>
              </w:rPr>
              <w:t>u injicerar</w:t>
            </w:r>
            <w:r w:rsidRPr="0012024C">
              <w:rPr>
                <w:rFonts w:ascii="Times New Roman" w:eastAsia="MS Mincho" w:hAnsi="Times New Roman" w:cs="Times New Roman"/>
                <w:lang w:val="sv-SE" w:eastAsia="zh-CN"/>
              </w:rPr>
              <w:t>.</w:t>
            </w:r>
          </w:p>
          <w:p w14:paraId="16635097"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7B17714A" w14:textId="77777777" w:rsidR="00157D3F" w:rsidRDefault="00B60735" w:rsidP="0012024C">
            <w:pPr>
              <w:tabs>
                <w:tab w:val="clear" w:pos="567"/>
              </w:tabs>
              <w:spacing w:line="240" w:lineRule="auto"/>
              <w:rPr>
                <w:rFonts w:ascii="Times New Roman" w:hAnsi="Times New Roman" w:cs="Times New Roman"/>
                <w:bCs/>
                <w:lang w:val="sv-SE"/>
              </w:rPr>
            </w:pPr>
            <w:r w:rsidRPr="0012024C">
              <w:rPr>
                <w:rFonts w:ascii="Times New Roman" w:hAnsi="Times New Roman" w:cs="Times New Roman"/>
                <w:bCs/>
                <w:lang w:val="sv-SE"/>
              </w:rPr>
              <w:t>Rör</w:t>
            </w:r>
            <w:r w:rsidRPr="0012024C">
              <w:rPr>
                <w:rFonts w:ascii="Times New Roman" w:hAnsi="Times New Roman" w:cs="Times New Roman"/>
                <w:b/>
                <w:lang w:val="sv-SE"/>
              </w:rPr>
              <w:t xml:space="preserve"> inte </w:t>
            </w:r>
            <w:r w:rsidRPr="0012024C">
              <w:rPr>
                <w:rFonts w:ascii="Times New Roman" w:hAnsi="Times New Roman" w:cs="Times New Roman"/>
                <w:bCs/>
                <w:lang w:val="sv-SE"/>
              </w:rPr>
              <w:t xml:space="preserve">eller blås </w:t>
            </w:r>
            <w:r w:rsidRPr="0012024C">
              <w:rPr>
                <w:rFonts w:ascii="Times New Roman" w:hAnsi="Times New Roman" w:cs="Times New Roman"/>
                <w:b/>
                <w:lang w:val="sv-SE"/>
              </w:rPr>
              <w:t>inte</w:t>
            </w:r>
            <w:r w:rsidRPr="0012024C">
              <w:rPr>
                <w:rFonts w:ascii="Times New Roman" w:hAnsi="Times New Roman" w:cs="Times New Roman"/>
                <w:bCs/>
                <w:lang w:val="sv-SE"/>
              </w:rPr>
              <w:t xml:space="preserve"> på den rengjorda huden innan ju injicerar.</w:t>
            </w:r>
          </w:p>
          <w:p w14:paraId="4D622C2D" w14:textId="77777777" w:rsidR="009848E2" w:rsidRPr="0012024C" w:rsidRDefault="009848E2" w:rsidP="0012024C">
            <w:pPr>
              <w:tabs>
                <w:tab w:val="clear" w:pos="567"/>
              </w:tabs>
              <w:spacing w:line="240" w:lineRule="auto"/>
              <w:rPr>
                <w:rFonts w:ascii="Times New Roman" w:hAnsi="Times New Roman" w:cs="Times New Roman"/>
                <w:lang w:val="sv-SE"/>
              </w:rPr>
            </w:pPr>
          </w:p>
        </w:tc>
        <w:tc>
          <w:tcPr>
            <w:tcW w:w="4675" w:type="dxa"/>
          </w:tcPr>
          <w:p w14:paraId="4A45A3C5" w14:textId="77777777" w:rsidR="00157D3F" w:rsidRPr="00953657" w:rsidRDefault="00157D3F" w:rsidP="009848E2">
            <w:pPr>
              <w:tabs>
                <w:tab w:val="clear" w:pos="567"/>
              </w:tabs>
              <w:spacing w:before="240" w:after="120" w:line="240" w:lineRule="auto"/>
              <w:jc w:val="center"/>
              <w:rPr>
                <w:rFonts w:ascii="Times New Roman" w:hAnsi="Times New Roman" w:cs="Times New Roman"/>
                <w:lang w:val="sv-SE"/>
              </w:rPr>
            </w:pPr>
          </w:p>
        </w:tc>
      </w:tr>
      <w:tr w:rsidR="00211724" w14:paraId="41666F78" w14:textId="77777777" w:rsidTr="0012024C">
        <w:tc>
          <w:tcPr>
            <w:tcW w:w="4675" w:type="dxa"/>
          </w:tcPr>
          <w:p w14:paraId="1DE35FD2"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7. Ta bort skyddslocket</w:t>
            </w:r>
          </w:p>
          <w:p w14:paraId="36DFCACA"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42737682"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 xml:space="preserve">Dra av </w:t>
            </w:r>
            <w:r w:rsidRPr="00447703">
              <w:rPr>
                <w:rFonts w:ascii="Times New Roman" w:eastAsia="MS Mincho" w:hAnsi="Times New Roman" w:cs="Times New Roman"/>
                <w:lang w:val="sv-SE" w:eastAsia="zh-CN"/>
              </w:rPr>
              <w:t>skyddslocket</w:t>
            </w:r>
            <w:r w:rsidRPr="0012024C">
              <w:rPr>
                <w:rFonts w:ascii="Times New Roman" w:eastAsia="MS Mincho" w:hAnsi="Times New Roman" w:cs="Times New Roman"/>
                <w:lang w:val="sv-SE" w:eastAsia="zh-CN"/>
              </w:rPr>
              <w:t xml:space="preserve"> rakt </w:t>
            </w:r>
            <w:r w:rsidRPr="00447703">
              <w:rPr>
                <w:rFonts w:ascii="Times New Roman" w:eastAsia="MS Mincho" w:hAnsi="Times New Roman" w:cs="Times New Roman"/>
                <w:lang w:val="sv-SE" w:eastAsia="zh-CN"/>
              </w:rPr>
              <w:t xml:space="preserve">ut </w:t>
            </w:r>
            <w:r w:rsidRPr="0012024C">
              <w:rPr>
                <w:rFonts w:ascii="Times New Roman" w:eastAsia="MS Mincho" w:hAnsi="Times New Roman" w:cs="Times New Roman"/>
                <w:lang w:val="sv-SE" w:eastAsia="zh-CN"/>
              </w:rPr>
              <w:t>i pilens riktning.</w:t>
            </w:r>
          </w:p>
          <w:p w14:paraId="62962BDF"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361DF144" w14:textId="77777777" w:rsidR="00157D3F" w:rsidRPr="0012024C" w:rsidRDefault="00B60735" w:rsidP="0012024C">
            <w:pPr>
              <w:tabs>
                <w:tab w:val="clear" w:pos="567"/>
              </w:tabs>
              <w:spacing w:line="240" w:lineRule="auto"/>
              <w:rPr>
                <w:rFonts w:ascii="Times New Roman" w:hAnsi="Times New Roman" w:cs="Times New Roman"/>
                <w:lang w:val="sv-SE"/>
              </w:rPr>
            </w:pPr>
            <w:r w:rsidRPr="0012024C">
              <w:rPr>
                <w:rFonts w:ascii="Times New Roman" w:eastAsia="MS Mincho" w:hAnsi="Times New Roman" w:cs="Times New Roman"/>
                <w:bCs/>
                <w:lang w:val="sv-SE" w:eastAsia="zh-CN"/>
              </w:rPr>
              <w:t xml:space="preserve">Sätt </w:t>
            </w:r>
            <w:r w:rsidRPr="0012024C">
              <w:rPr>
                <w:rFonts w:ascii="Times New Roman" w:eastAsia="MS Mincho" w:hAnsi="Times New Roman" w:cs="Times New Roman"/>
                <w:b/>
                <w:lang w:val="sv-SE" w:eastAsia="zh-CN"/>
              </w:rPr>
              <w:t xml:space="preserve">inte </w:t>
            </w:r>
            <w:r w:rsidRPr="0012024C">
              <w:rPr>
                <w:rFonts w:ascii="Times New Roman" w:eastAsia="MS Mincho" w:hAnsi="Times New Roman" w:cs="Times New Roman"/>
                <w:bCs/>
                <w:lang w:val="sv-SE" w:eastAsia="zh-CN"/>
              </w:rPr>
              <w:t xml:space="preserve">tillbaka </w:t>
            </w:r>
            <w:r w:rsidRPr="00447703">
              <w:rPr>
                <w:rFonts w:ascii="Times New Roman" w:eastAsia="MS Mincho" w:hAnsi="Times New Roman" w:cs="Times New Roman"/>
                <w:bCs/>
                <w:lang w:val="sv-SE" w:eastAsia="zh-CN"/>
              </w:rPr>
              <w:t>skyddslocket</w:t>
            </w:r>
            <w:r w:rsidRPr="0012024C">
              <w:rPr>
                <w:rFonts w:ascii="Times New Roman" w:eastAsia="MS Mincho" w:hAnsi="Times New Roman" w:cs="Times New Roman"/>
                <w:bCs/>
                <w:lang w:val="sv-SE" w:eastAsia="zh-CN"/>
              </w:rPr>
              <w:t xml:space="preserve">. Kasta </w:t>
            </w:r>
            <w:r w:rsidRPr="00447703">
              <w:rPr>
                <w:rFonts w:ascii="Times New Roman" w:eastAsia="MS Mincho" w:hAnsi="Times New Roman" w:cs="Times New Roman"/>
                <w:bCs/>
                <w:lang w:val="sv-SE" w:eastAsia="zh-CN"/>
              </w:rPr>
              <w:t>skyddslocket</w:t>
            </w:r>
            <w:r w:rsidRPr="0012024C">
              <w:rPr>
                <w:rFonts w:ascii="Times New Roman" w:eastAsia="MS Mincho" w:hAnsi="Times New Roman" w:cs="Times New Roman"/>
                <w:bCs/>
                <w:lang w:val="sv-SE" w:eastAsia="zh-CN"/>
              </w:rPr>
              <w:t>.</w:t>
            </w:r>
          </w:p>
        </w:tc>
        <w:tc>
          <w:tcPr>
            <w:tcW w:w="4675" w:type="dxa"/>
          </w:tcPr>
          <w:p w14:paraId="35BD7CB8" w14:textId="77777777" w:rsidR="00157D3F" w:rsidRPr="003714E3" w:rsidRDefault="00B60735" w:rsidP="009848E2">
            <w:pPr>
              <w:tabs>
                <w:tab w:val="clear" w:pos="567"/>
              </w:tabs>
              <w:spacing w:before="240" w:after="120" w:line="240" w:lineRule="auto"/>
              <w:jc w:val="center"/>
              <w:rPr>
                <w:sz w:val="24"/>
                <w:szCs w:val="24"/>
                <w:lang w:val="en-US"/>
              </w:rPr>
            </w:pPr>
            <w:r w:rsidRPr="003714E3">
              <w:rPr>
                <w:noProof/>
                <w:sz w:val="20"/>
                <w:lang w:val="en-US"/>
              </w:rPr>
              <w:drawing>
                <wp:inline distT="0" distB="0" distL="0" distR="0" wp14:anchorId="68EB210E" wp14:editId="1F600FC6">
                  <wp:extent cx="2140516" cy="1901825"/>
                  <wp:effectExtent l="0" t="0" r="0" b="3175"/>
                  <wp:docPr id="307815830" name="Picture 307815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30" name=""/>
                          <pic:cNvPicPr/>
                        </pic:nvPicPr>
                        <pic:blipFill>
                          <a:blip r:embed="rId58"/>
                          <a:stretch>
                            <a:fillRect/>
                          </a:stretch>
                        </pic:blipFill>
                        <pic:spPr>
                          <a:xfrm>
                            <a:off x="0" y="0"/>
                            <a:ext cx="2148568" cy="1908979"/>
                          </a:xfrm>
                          <a:prstGeom prst="rect">
                            <a:avLst/>
                          </a:prstGeom>
                        </pic:spPr>
                      </pic:pic>
                    </a:graphicData>
                  </a:graphic>
                </wp:inline>
              </w:drawing>
            </w:r>
          </w:p>
        </w:tc>
      </w:tr>
      <w:tr w:rsidR="00211724" w14:paraId="248DFF39" w14:textId="77777777" w:rsidTr="0012024C">
        <w:tc>
          <w:tcPr>
            <w:tcW w:w="4675" w:type="dxa"/>
          </w:tcPr>
          <w:p w14:paraId="11CF1328" w14:textId="5943E3D3"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 xml:space="preserve">Steg 8. </w:t>
            </w:r>
            <w:r w:rsidR="003E648B">
              <w:rPr>
                <w:rFonts w:ascii="Times New Roman" w:hAnsi="Times New Roman" w:cs="Times New Roman"/>
                <w:b/>
                <w:lang w:val="sv-SE"/>
              </w:rPr>
              <w:t>Injektionsp</w:t>
            </w:r>
            <w:r w:rsidRPr="0012024C">
              <w:rPr>
                <w:rFonts w:ascii="Times New Roman" w:hAnsi="Times New Roman" w:cs="Times New Roman"/>
                <w:b/>
                <w:lang w:val="sv-SE"/>
              </w:rPr>
              <w:t>ennans position</w:t>
            </w:r>
          </w:p>
          <w:p w14:paraId="501EA0B9"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4208C614" w14:textId="5DF69211" w:rsidR="00157D3F" w:rsidRPr="0012024C" w:rsidRDefault="00B60735" w:rsidP="0012024C">
            <w:pPr>
              <w:keepLines/>
              <w:tabs>
                <w:tab w:val="clear" w:pos="567"/>
                <w:tab w:val="left" w:pos="284"/>
              </w:tabs>
              <w:spacing w:line="240" w:lineRule="auto"/>
              <w:rPr>
                <w:rFonts w:ascii="Times New Roman" w:eastAsia="MS Mincho" w:hAnsi="Times New Roman" w:cs="Times New Roman"/>
                <w:b/>
                <w:bCs/>
                <w:lang w:val="sv-SE" w:eastAsia="zh-CN"/>
              </w:rPr>
            </w:pPr>
            <w:r w:rsidRPr="0012024C">
              <w:rPr>
                <w:rFonts w:ascii="Times New Roman" w:eastAsia="MS Mincho" w:hAnsi="Times New Roman" w:cs="Times New Roman"/>
                <w:lang w:val="sv-SE" w:eastAsia="zh-CN"/>
              </w:rPr>
              <w:t xml:space="preserve">Håll </w:t>
            </w:r>
            <w:r w:rsidR="003E648B" w:rsidRPr="00FD04A9">
              <w:rPr>
                <w:rFonts w:ascii="Times New Roman" w:hAnsi="Times New Roman" w:cs="Times New Roman"/>
                <w:bCs/>
                <w:lang w:val="sv-SE"/>
              </w:rPr>
              <w:t>injektions</w:t>
            </w:r>
            <w:r w:rsidRPr="0012024C">
              <w:rPr>
                <w:rFonts w:ascii="Times New Roman" w:eastAsia="MS Mincho" w:hAnsi="Times New Roman" w:cs="Times New Roman"/>
                <w:lang w:val="sv-SE" w:eastAsia="zh-CN"/>
              </w:rPr>
              <w:t xml:space="preserve">pennan bekvämt </w:t>
            </w:r>
            <w:r w:rsidRPr="0012024C">
              <w:rPr>
                <w:rFonts w:ascii="Times New Roman" w:eastAsia="MS Mincho" w:hAnsi="Times New Roman" w:cs="Times New Roman"/>
                <w:b/>
                <w:bCs/>
                <w:lang w:val="sv-SE" w:eastAsia="zh-CN"/>
              </w:rPr>
              <w:t>med nålskyddet direkt mot huden.</w:t>
            </w:r>
          </w:p>
          <w:p w14:paraId="65A3C42E"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56AA0D86" w14:textId="1C880081" w:rsidR="00157D3F" w:rsidRPr="0012024C" w:rsidRDefault="003E648B" w:rsidP="0012024C">
            <w:pPr>
              <w:tabs>
                <w:tab w:val="clear" w:pos="567"/>
              </w:tabs>
              <w:spacing w:line="240" w:lineRule="auto"/>
              <w:rPr>
                <w:rFonts w:ascii="Times New Roman" w:hAnsi="Times New Roman" w:cs="Times New Roman"/>
                <w:lang w:val="sv-SE"/>
              </w:rPr>
            </w:pPr>
            <w:r>
              <w:rPr>
                <w:rFonts w:ascii="Times New Roman" w:hAnsi="Times New Roman" w:cs="Times New Roman"/>
                <w:bCs/>
                <w:lang w:val="sv-SE"/>
              </w:rPr>
              <w:t>I</w:t>
            </w:r>
            <w:r w:rsidRPr="00FD04A9">
              <w:rPr>
                <w:rFonts w:ascii="Times New Roman" w:hAnsi="Times New Roman" w:cs="Times New Roman"/>
                <w:bCs/>
                <w:lang w:val="sv-SE"/>
              </w:rPr>
              <w:t>njektions</w:t>
            </w:r>
            <w:r>
              <w:rPr>
                <w:rFonts w:ascii="Times New Roman" w:hAnsi="Times New Roman" w:cs="Times New Roman"/>
                <w:lang w:val="sv-SE"/>
              </w:rPr>
              <w:t>p</w:t>
            </w:r>
            <w:r w:rsidR="00B60735" w:rsidRPr="0012024C">
              <w:rPr>
                <w:rFonts w:ascii="Times New Roman" w:hAnsi="Times New Roman" w:cs="Times New Roman"/>
                <w:lang w:val="sv-SE"/>
              </w:rPr>
              <w:t>ennan ska vara i 90° vinkel mot huden enligt</w:t>
            </w:r>
            <w:r w:rsidR="00B60735" w:rsidRPr="00447703">
              <w:rPr>
                <w:rFonts w:ascii="Times New Roman" w:hAnsi="Times New Roman" w:cs="Times New Roman"/>
                <w:lang w:val="sv-SE"/>
              </w:rPr>
              <w:t xml:space="preserve"> bilden.</w:t>
            </w:r>
          </w:p>
        </w:tc>
        <w:tc>
          <w:tcPr>
            <w:tcW w:w="4675" w:type="dxa"/>
          </w:tcPr>
          <w:p w14:paraId="54D5AE56" w14:textId="77777777" w:rsidR="00157D3F" w:rsidRPr="003714E3" w:rsidRDefault="00B60735" w:rsidP="0012024C">
            <w:pPr>
              <w:tabs>
                <w:tab w:val="clear" w:pos="567"/>
              </w:tabs>
              <w:spacing w:before="240" w:after="120" w:line="240" w:lineRule="auto"/>
              <w:jc w:val="center"/>
              <w:rPr>
                <w:sz w:val="24"/>
                <w:szCs w:val="24"/>
                <w:lang w:val="en-US"/>
              </w:rPr>
            </w:pPr>
            <w:r w:rsidRPr="003714E3">
              <w:rPr>
                <w:noProof/>
                <w:sz w:val="20"/>
                <w:lang w:val="en-US"/>
              </w:rPr>
              <w:drawing>
                <wp:inline distT="0" distB="0" distL="0" distR="0" wp14:anchorId="4349D1CE" wp14:editId="0202B27E">
                  <wp:extent cx="2066925" cy="1841442"/>
                  <wp:effectExtent l="0" t="0" r="0" b="6985"/>
                  <wp:docPr id="307815831" name="Picture 3078158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31" name=""/>
                          <pic:cNvPicPr/>
                        </pic:nvPicPr>
                        <pic:blipFill>
                          <a:blip r:embed="rId59"/>
                          <a:stretch>
                            <a:fillRect/>
                          </a:stretch>
                        </pic:blipFill>
                        <pic:spPr>
                          <a:xfrm>
                            <a:off x="0" y="0"/>
                            <a:ext cx="2082266" cy="1855109"/>
                          </a:xfrm>
                          <a:prstGeom prst="rect">
                            <a:avLst/>
                          </a:prstGeom>
                        </pic:spPr>
                      </pic:pic>
                    </a:graphicData>
                  </a:graphic>
                </wp:inline>
              </w:drawing>
            </w:r>
          </w:p>
        </w:tc>
      </w:tr>
      <w:tr w:rsidR="00211724" w14:paraId="7F87BE85" w14:textId="77777777" w:rsidTr="0012024C">
        <w:tc>
          <w:tcPr>
            <w:tcW w:w="4675" w:type="dxa"/>
          </w:tcPr>
          <w:p w14:paraId="7684E959"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9. Påbörja injektion</w:t>
            </w:r>
          </w:p>
          <w:p w14:paraId="63F8EBA6"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5F7523EF" w14:textId="67842C5D" w:rsidR="00157D3F" w:rsidRPr="0012024C" w:rsidRDefault="00B60735" w:rsidP="00827610">
            <w:pPr>
              <w:tabs>
                <w:tab w:val="clear" w:pos="567"/>
              </w:tabs>
              <w:spacing w:line="240" w:lineRule="auto"/>
              <w:rPr>
                <w:rFonts w:ascii="Times New Roman" w:hAnsi="Times New Roman" w:cs="Times New Roman"/>
                <w:lang w:val="sv-SE"/>
              </w:rPr>
            </w:pPr>
            <w:r w:rsidRPr="0012024C">
              <w:rPr>
                <w:rFonts w:ascii="Times New Roman" w:eastAsia="MS Mincho" w:hAnsi="Times New Roman" w:cs="Times New Roman"/>
                <w:lang w:val="sv-SE" w:eastAsia="zh-CN"/>
              </w:rPr>
              <w:t>Tryck</w:t>
            </w:r>
            <w:r>
              <w:rPr>
                <w:rFonts w:ascii="Times New Roman" w:eastAsia="MS Mincho" w:hAnsi="Times New Roman" w:cs="Times New Roman"/>
                <w:lang w:val="sv-SE" w:eastAsia="zh-CN"/>
              </w:rPr>
              <w:t xml:space="preserve"> </w:t>
            </w:r>
            <w:r w:rsidR="003E648B" w:rsidRPr="00FD04A9">
              <w:rPr>
                <w:rFonts w:ascii="Times New Roman" w:hAnsi="Times New Roman" w:cs="Times New Roman"/>
                <w:bCs/>
                <w:lang w:val="sv-SE"/>
              </w:rPr>
              <w:t>injektions</w:t>
            </w:r>
            <w:r>
              <w:rPr>
                <w:rFonts w:ascii="Times New Roman" w:eastAsia="MS Mincho" w:hAnsi="Times New Roman" w:cs="Times New Roman"/>
                <w:lang w:val="sv-SE" w:eastAsia="zh-CN"/>
              </w:rPr>
              <w:t>pennan nedåt</w:t>
            </w:r>
            <w:r w:rsidRPr="0012024C">
              <w:rPr>
                <w:rFonts w:ascii="Times New Roman" w:eastAsia="MS Mincho" w:hAnsi="Times New Roman" w:cs="Times New Roman"/>
                <w:lang w:val="sv-SE" w:eastAsia="zh-CN"/>
              </w:rPr>
              <w:t xml:space="preserve"> och håll </w:t>
            </w:r>
            <w:r w:rsidR="003E648B" w:rsidRPr="00FD04A9">
              <w:rPr>
                <w:rFonts w:ascii="Times New Roman" w:hAnsi="Times New Roman" w:cs="Times New Roman"/>
                <w:bCs/>
                <w:lang w:val="sv-SE"/>
              </w:rPr>
              <w:t>injektions</w:t>
            </w:r>
            <w:r w:rsidRPr="0012024C">
              <w:rPr>
                <w:rFonts w:ascii="Times New Roman" w:eastAsia="MS Mincho" w:hAnsi="Times New Roman" w:cs="Times New Roman"/>
                <w:lang w:val="sv-SE" w:eastAsia="zh-CN"/>
              </w:rPr>
              <w:t>pennan stadigt mot huden</w:t>
            </w:r>
            <w:r w:rsidRPr="00447703">
              <w:rPr>
                <w:rFonts w:ascii="Times New Roman" w:eastAsia="MS Mincho" w:hAnsi="Times New Roman" w:cs="Times New Roman"/>
                <w:lang w:val="sv-SE" w:eastAsia="zh-CN"/>
              </w:rPr>
              <w:t>.</w:t>
            </w:r>
            <w:r w:rsidR="00827610">
              <w:rPr>
                <w:rFonts w:ascii="Times New Roman" w:eastAsia="MS Mincho" w:hAnsi="Times New Roman" w:cs="Times New Roman"/>
                <w:lang w:val="sv-SE" w:eastAsia="zh-CN"/>
              </w:rPr>
              <w:t xml:space="preserve"> </w:t>
            </w:r>
            <w:r w:rsidRPr="0012024C">
              <w:rPr>
                <w:rFonts w:ascii="Times New Roman" w:eastAsia="MS Mincho" w:hAnsi="Times New Roman" w:cs="Times New Roman"/>
                <w:lang w:val="sv-SE" w:eastAsia="zh-CN"/>
              </w:rPr>
              <w:t xml:space="preserve">Lyssna efter det </w:t>
            </w:r>
            <w:r w:rsidRPr="0012024C">
              <w:rPr>
                <w:rFonts w:ascii="Times New Roman" w:eastAsia="MS Mincho" w:hAnsi="Times New Roman" w:cs="Times New Roman"/>
                <w:b/>
                <w:bCs/>
                <w:lang w:val="sv-SE" w:eastAsia="zh-CN"/>
              </w:rPr>
              <w:t>första klicket</w:t>
            </w:r>
            <w:r w:rsidRPr="0012024C">
              <w:rPr>
                <w:rFonts w:ascii="Times New Roman" w:eastAsia="MS Mincho" w:hAnsi="Times New Roman" w:cs="Times New Roman"/>
                <w:lang w:val="sv-SE" w:eastAsia="zh-CN"/>
              </w:rPr>
              <w:t xml:space="preserve"> som indikerar</w:t>
            </w:r>
            <w:r w:rsidRPr="00447703">
              <w:rPr>
                <w:rFonts w:ascii="Times New Roman" w:eastAsia="MS Mincho" w:hAnsi="Times New Roman" w:cs="Times New Roman"/>
                <w:lang w:val="sv-SE" w:eastAsia="zh-CN"/>
              </w:rPr>
              <w:t xml:space="preserve"> att injektionen har påbörjats</w:t>
            </w:r>
            <w:r w:rsidR="00991306">
              <w:rPr>
                <w:rFonts w:ascii="Times New Roman" w:eastAsia="MS Mincho" w:hAnsi="Times New Roman" w:cs="Times New Roman"/>
                <w:lang w:val="sv-SE" w:eastAsia="zh-CN"/>
              </w:rPr>
              <w:t>.</w:t>
            </w:r>
          </w:p>
        </w:tc>
        <w:tc>
          <w:tcPr>
            <w:tcW w:w="4675" w:type="dxa"/>
          </w:tcPr>
          <w:p w14:paraId="2BF05F7E" w14:textId="28880917" w:rsidR="00157D3F" w:rsidRPr="0083448E" w:rsidRDefault="00B60735" w:rsidP="0012024C">
            <w:pPr>
              <w:tabs>
                <w:tab w:val="clear" w:pos="567"/>
              </w:tabs>
              <w:spacing w:before="240" w:after="120" w:line="240" w:lineRule="auto"/>
              <w:jc w:val="center"/>
              <w:rPr>
                <w:rFonts w:ascii="Times New Roman" w:hAnsi="Times New Roman" w:cs="Times New Roman"/>
                <w:lang w:val="en-US"/>
              </w:rPr>
            </w:pPr>
            <w:r w:rsidRPr="00FB28AA">
              <w:rPr>
                <w:noProof/>
                <w:lang w:val="en-US"/>
              </w:rPr>
              <mc:AlternateContent>
                <mc:Choice Requires="wps">
                  <w:drawing>
                    <wp:anchor distT="45720" distB="45720" distL="114300" distR="114300" simplePos="0" relativeHeight="252547072" behindDoc="0" locked="0" layoutInCell="1" allowOverlap="1" wp14:anchorId="3C863968" wp14:editId="04551604">
                      <wp:simplePos x="0" y="0"/>
                      <wp:positionH relativeFrom="column">
                        <wp:posOffset>1515745</wp:posOffset>
                      </wp:positionH>
                      <wp:positionV relativeFrom="paragraph">
                        <wp:posOffset>409575</wp:posOffset>
                      </wp:positionV>
                      <wp:extent cx="809625" cy="219075"/>
                      <wp:effectExtent l="0" t="0" r="9525" b="9525"/>
                      <wp:wrapNone/>
                      <wp:docPr id="30781574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9625" cy="219075"/>
                              </a:xfrm>
                              <a:prstGeom prst="rect">
                                <a:avLst/>
                              </a:prstGeom>
                              <a:solidFill>
                                <a:schemeClr val="bg1">
                                  <a:lumMod val="75000"/>
                                </a:schemeClr>
                              </a:solidFill>
                              <a:ln w="9525">
                                <a:noFill/>
                                <a:miter lim="800000"/>
                                <a:headEnd/>
                                <a:tailEnd/>
                              </a:ln>
                            </wps:spPr>
                            <wps:txbx>
                              <w:txbxContent>
                                <w:p w14:paraId="05164E81" w14:textId="77777777" w:rsidR="00FC2AA6" w:rsidRPr="00FA1726" w:rsidRDefault="00B60735" w:rsidP="00FC2AA6">
                                  <w:pPr>
                                    <w:spacing w:line="240" w:lineRule="auto"/>
                                    <w:rPr>
                                      <w:b/>
                                      <w:bCs/>
                                      <w:sz w:val="20"/>
                                      <w:szCs w:val="20"/>
                                    </w:rPr>
                                  </w:pPr>
                                  <w:r w:rsidRPr="00FA1726">
                                    <w:rPr>
                                      <w:b/>
                                      <w:bCs/>
                                      <w:sz w:val="20"/>
                                      <w:szCs w:val="20"/>
                                    </w:rPr>
                                    <w:t>1:a</w:t>
                                  </w:r>
                                  <w:r w:rsidRPr="00FB28AA">
                                    <w:rPr>
                                      <w:b/>
                                      <w:bCs/>
                                    </w:rPr>
                                    <w:t xml:space="preserve"> </w:t>
                                  </w:r>
                                  <w:r w:rsidRPr="00FA1726">
                                    <w:rPr>
                                      <w:b/>
                                      <w:bCs/>
                                      <w:sz w:val="20"/>
                                      <w:szCs w:val="20"/>
                                    </w:rPr>
                                    <w:t>KLICKET</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3C863968" id="_x0000_s1470" type="#_x0000_t202" style="position:absolute;left:0;text-align:left;margin-left:119.35pt;margin-top:32.25pt;width:63.75pt;height:17.25pt;z-index:2525470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0Eu6DQIAAPcDAAAOAAAAZHJzL2Uyb0RvYy54bWysU9uO2yAQfa/Uf0C8N3aize7GirNqs92q&#10;0nZbadsPwIBtVGAokNjp13fAcXp7q8oDGm5n5pw5bO9Go8lR+qDA1nS5KCmRloNQtqvpl88Pr24p&#10;CZFZwTRYWdOTDPRu9/LFdnCVXEEPWkhPEMSGanA17WN0VVEE3kvDwgKctHjYgjcs4tJ3hfBsQHSj&#10;i1VZXhcDeOE8cBkC7t5Ph3SX8dtW8vixbYOMRNcUa4t59nlu0lzstqzqPHO94ucy2D9UYZiymPQC&#10;dc8iIwev/oIyinsI0MYFB1NA2youMwdksyz/YPPcMyczFxQnuItM4f/B8qfjs/vkSRzfwIgNzCSC&#10;ewT+NRAL+57ZTr72HoZeMoGJl0myYnChOj9NUocqJJBm+AACm8wOETLQ2HqTVEGeBNGxAaeL6HKM&#10;hOPmbbm5Xq0p4Xi0Wm7Km3XOwKr5sfMhvpNgSApq6rGnGZwdH0NMxbBqvpJyBdBKPCit8yL5SO61&#10;J0eGDmi6iaA+GKx02rtZl2X2AeJk26XrGfU3JG3JUNPNGktNwBZSiuweoyJaWCuTuKQxmSrp9daK&#10;fCUypacYk2h7FjBpNqkXx2YkStT06iq/Too2IE6oqYfJs/jHMOjBf6dkQL/WNHw7MC8p0e8t9iWZ&#10;ew78HDRzwCzHpzWNlEzhPuZPMPcS3ZUpn39Csu+v61zwz/+6+wEAAP//AwBQSwMEFAAGAAgAAAAh&#10;AOgB3dveAAAACQEAAA8AAABkcnMvZG93bnJldi54bWxMj8tOwzAQRfdI/IM1SOyoQ0pDE+JUqBXd&#10;ogbE2o2HOGr8UOymyd8zXdHl6B7de6bcTKZnIw6hc1bA8yIBhrZxqrOtgO+vj6c1sBClVbJ3FgXM&#10;GGBT3d+VslDuYg841rFlVGJDIQXoGH3BeWg0GhkWzqOl7NcNRkY6h5arQV6o3PQ8TZKMG9lZWtDS&#10;41Zjc6rPhkZyvZt3nyfl42Fbp9Psx/3PSojHh+n9DVjEKf7DcNUndajI6ejOVgXWC0iX61dCBWQv&#10;K2AELLMsBXYUkOcJ8Krktx9UfwAAAP//AwBQSwECLQAUAAYACAAAACEAtoM4kv4AAADhAQAAEwAA&#10;AAAAAAAAAAAAAAAAAAAAW0NvbnRlbnRfVHlwZXNdLnhtbFBLAQItABQABgAIAAAAIQA4/SH/1gAA&#10;AJQBAAALAAAAAAAAAAAAAAAAAC8BAABfcmVscy8ucmVsc1BLAQItABQABgAIAAAAIQCO0Eu6DQIA&#10;APcDAAAOAAAAAAAAAAAAAAAAAC4CAABkcnMvZTJvRG9jLnhtbFBLAQItABQABgAIAAAAIQDoAd3b&#10;3gAAAAkBAAAPAAAAAAAAAAAAAAAAAGcEAABkcnMvZG93bnJldi54bWxQSwUGAAAAAAQABADzAAAA&#10;cgUAAAAA&#10;" fillcolor="#bfbfbf [2412]" stroked="f">
                      <v:textbox inset="0,0,0,0">
                        <w:txbxContent>
                          <w:p w14:paraId="05164E81" w14:textId="77777777" w:rsidR="00FC2AA6" w:rsidRPr="00FA1726" w:rsidRDefault="00B60735" w:rsidP="00FC2AA6">
                            <w:pPr>
                              <w:spacing w:line="240" w:lineRule="auto"/>
                              <w:rPr>
                                <w:b/>
                                <w:bCs/>
                                <w:sz w:val="20"/>
                                <w:szCs w:val="20"/>
                              </w:rPr>
                            </w:pPr>
                            <w:r w:rsidRPr="00FA1726">
                              <w:rPr>
                                <w:b/>
                                <w:bCs/>
                                <w:sz w:val="20"/>
                                <w:szCs w:val="20"/>
                              </w:rPr>
                              <w:t>1:a</w:t>
                            </w:r>
                            <w:r w:rsidRPr="00FB28AA">
                              <w:rPr>
                                <w:b/>
                                <w:bCs/>
                              </w:rPr>
                              <w:t xml:space="preserve"> </w:t>
                            </w:r>
                            <w:r w:rsidRPr="00FA1726">
                              <w:rPr>
                                <w:b/>
                                <w:bCs/>
                                <w:sz w:val="20"/>
                                <w:szCs w:val="20"/>
                              </w:rPr>
                              <w:t>KLICKET</w:t>
                            </w:r>
                          </w:p>
                        </w:txbxContent>
                      </v:textbox>
                    </v:shape>
                  </w:pict>
                </mc:Fallback>
              </mc:AlternateContent>
            </w:r>
            <w:r w:rsidR="00991306">
              <w:rPr>
                <w:noProof/>
              </w:rPr>
              <w:drawing>
                <wp:inline distT="0" distB="0" distL="0" distR="0" wp14:anchorId="4ED00F99" wp14:editId="1EF34ECE">
                  <wp:extent cx="2183660" cy="2295519"/>
                  <wp:effectExtent l="0" t="0" r="7620" b="0"/>
                  <wp:docPr id="307815835" name="Picture 307815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35" name="Picture 6"/>
                          <pic:cNvPicPr/>
                        </pic:nvPicPr>
                        <pic:blipFill>
                          <a:blip r:embed="rId60">
                            <a:extLst>
                              <a:ext uri="{28A0092B-C50C-407E-A947-70E740481C1C}">
                                <a14:useLocalDpi xmlns:a14="http://schemas.microsoft.com/office/drawing/2010/main" val="0"/>
                              </a:ext>
                            </a:extLst>
                          </a:blip>
                          <a:stretch>
                            <a:fillRect/>
                          </a:stretch>
                        </pic:blipFill>
                        <pic:spPr>
                          <a:xfrm>
                            <a:off x="0" y="0"/>
                            <a:ext cx="2194097" cy="2306491"/>
                          </a:xfrm>
                          <a:prstGeom prst="rect">
                            <a:avLst/>
                          </a:prstGeom>
                        </pic:spPr>
                      </pic:pic>
                    </a:graphicData>
                  </a:graphic>
                </wp:inline>
              </w:drawing>
            </w:r>
          </w:p>
          <w:p w14:paraId="3F8C2C2E" w14:textId="77777777" w:rsidR="00157D3F" w:rsidRPr="003714E3" w:rsidRDefault="00157D3F" w:rsidP="0012024C">
            <w:pPr>
              <w:tabs>
                <w:tab w:val="clear" w:pos="567"/>
              </w:tabs>
              <w:spacing w:line="240" w:lineRule="auto"/>
              <w:jc w:val="center"/>
              <w:rPr>
                <w:sz w:val="24"/>
                <w:szCs w:val="24"/>
                <w:lang w:val="en-US"/>
              </w:rPr>
            </w:pPr>
          </w:p>
        </w:tc>
      </w:tr>
      <w:tr w:rsidR="00211724" w14:paraId="0D614381" w14:textId="77777777" w:rsidTr="0012024C">
        <w:tc>
          <w:tcPr>
            <w:tcW w:w="4675" w:type="dxa"/>
          </w:tcPr>
          <w:p w14:paraId="15A4DE0B"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lastRenderedPageBreak/>
              <w:t>Steg 10. Övervaka injektionen</w:t>
            </w:r>
          </w:p>
          <w:p w14:paraId="70E70ADC"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6A9882F8" w14:textId="0DF9F693" w:rsidR="00157D3F" w:rsidRPr="0012024C" w:rsidRDefault="00B60735" w:rsidP="004169A9">
            <w:pPr>
              <w:tabs>
                <w:tab w:val="clear" w:pos="567"/>
              </w:tabs>
              <w:spacing w:line="240" w:lineRule="auto"/>
              <w:rPr>
                <w:rFonts w:ascii="Times New Roman" w:hAnsi="Times New Roman" w:cs="Times New Roman"/>
                <w:lang w:val="sv-SE"/>
              </w:rPr>
            </w:pPr>
            <w:r w:rsidRPr="0012024C">
              <w:rPr>
                <w:rFonts w:ascii="Times New Roman" w:hAnsi="Times New Roman" w:cs="Times New Roman"/>
                <w:lang w:val="sv-SE"/>
              </w:rPr>
              <w:t xml:space="preserve">Fortsätt att hålla </w:t>
            </w:r>
            <w:r w:rsidR="003E648B" w:rsidRPr="00FD04A9">
              <w:rPr>
                <w:rFonts w:ascii="Times New Roman" w:hAnsi="Times New Roman" w:cs="Times New Roman"/>
                <w:bCs/>
                <w:lang w:val="sv-SE"/>
              </w:rPr>
              <w:t>injektions</w:t>
            </w:r>
            <w:r w:rsidRPr="0012024C">
              <w:rPr>
                <w:rFonts w:ascii="Times New Roman" w:hAnsi="Times New Roman" w:cs="Times New Roman"/>
                <w:lang w:val="sv-SE"/>
              </w:rPr>
              <w:t xml:space="preserve">pennan stadigt mot huden. </w:t>
            </w:r>
            <w:r w:rsidRPr="00447703">
              <w:rPr>
                <w:rFonts w:ascii="Times New Roman" w:hAnsi="Times New Roman" w:cs="Times New Roman"/>
                <w:lang w:val="sv-SE"/>
              </w:rPr>
              <w:t>Den gröna indikatorn visar förloppet av injektionen.</w:t>
            </w:r>
          </w:p>
        </w:tc>
        <w:tc>
          <w:tcPr>
            <w:tcW w:w="4675" w:type="dxa"/>
          </w:tcPr>
          <w:p w14:paraId="77E55768" w14:textId="77777777" w:rsidR="00157D3F" w:rsidRPr="0083448E" w:rsidRDefault="00B60735" w:rsidP="0012024C">
            <w:pPr>
              <w:tabs>
                <w:tab w:val="clear" w:pos="567"/>
              </w:tabs>
              <w:spacing w:before="240" w:after="120" w:line="240" w:lineRule="auto"/>
              <w:jc w:val="center"/>
              <w:rPr>
                <w:rFonts w:ascii="Times New Roman" w:hAnsi="Times New Roman" w:cs="Times New Roman"/>
                <w:lang w:val="en-US"/>
              </w:rPr>
            </w:pPr>
            <w:r w:rsidRPr="003714E3">
              <w:rPr>
                <w:noProof/>
                <w:sz w:val="20"/>
                <w:lang w:val="en-US"/>
              </w:rPr>
              <w:drawing>
                <wp:inline distT="0" distB="0" distL="0" distR="0" wp14:anchorId="7722EFBA" wp14:editId="1253A9EF">
                  <wp:extent cx="2309797" cy="2442259"/>
                  <wp:effectExtent l="0" t="0" r="0" b="0"/>
                  <wp:docPr id="307815834" name="Picture 307815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34" name=""/>
                          <pic:cNvPicPr/>
                        </pic:nvPicPr>
                        <pic:blipFill>
                          <a:blip r:embed="rId61"/>
                          <a:stretch>
                            <a:fillRect/>
                          </a:stretch>
                        </pic:blipFill>
                        <pic:spPr>
                          <a:xfrm>
                            <a:off x="0" y="0"/>
                            <a:ext cx="2327379" cy="2460850"/>
                          </a:xfrm>
                          <a:prstGeom prst="rect">
                            <a:avLst/>
                          </a:prstGeom>
                        </pic:spPr>
                      </pic:pic>
                    </a:graphicData>
                  </a:graphic>
                </wp:inline>
              </w:drawing>
            </w:r>
          </w:p>
          <w:p w14:paraId="34571F87" w14:textId="77777777" w:rsidR="00157D3F" w:rsidRPr="003714E3" w:rsidRDefault="00157D3F" w:rsidP="0012024C">
            <w:pPr>
              <w:tabs>
                <w:tab w:val="clear" w:pos="567"/>
              </w:tabs>
              <w:spacing w:line="240" w:lineRule="auto"/>
              <w:jc w:val="center"/>
              <w:rPr>
                <w:sz w:val="24"/>
                <w:szCs w:val="24"/>
                <w:lang w:val="en-US"/>
              </w:rPr>
            </w:pPr>
          </w:p>
        </w:tc>
      </w:tr>
      <w:tr w:rsidR="00211724" w14:paraId="5F6365EF" w14:textId="77777777" w:rsidTr="0012024C">
        <w:trPr>
          <w:trHeight w:val="3622"/>
        </w:trPr>
        <w:tc>
          <w:tcPr>
            <w:tcW w:w="4675" w:type="dxa"/>
          </w:tcPr>
          <w:p w14:paraId="67676DF3"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b/>
                <w:lang w:val="sv-SE" w:eastAsia="zh-CN"/>
              </w:rPr>
            </w:pPr>
            <w:r w:rsidRPr="0012024C">
              <w:rPr>
                <w:rFonts w:ascii="Times New Roman" w:eastAsia="MS Mincho" w:hAnsi="Times New Roman" w:cs="Times New Roman"/>
                <w:b/>
                <w:lang w:val="sv-SE" w:eastAsia="zh-CN"/>
              </w:rPr>
              <w:t>Steg</w:t>
            </w:r>
            <w:r w:rsidRPr="0012024C">
              <w:rPr>
                <w:rFonts w:ascii="Times New Roman" w:hAnsi="Times New Roman" w:cs="Times New Roman"/>
                <w:lang w:val="sv-SE"/>
              </w:rPr>
              <w:t> </w:t>
            </w:r>
            <w:r w:rsidRPr="0012024C">
              <w:rPr>
                <w:rFonts w:ascii="Times New Roman" w:eastAsia="MS Mincho" w:hAnsi="Times New Roman" w:cs="Times New Roman"/>
                <w:b/>
                <w:lang w:val="sv-SE" w:eastAsia="zh-CN"/>
              </w:rPr>
              <w:t>11. Slutför injektionen</w:t>
            </w:r>
          </w:p>
          <w:p w14:paraId="05F1E510"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2BED4BDD"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 xml:space="preserve">Lyssna efter det </w:t>
            </w:r>
            <w:r w:rsidRPr="0012024C">
              <w:rPr>
                <w:rFonts w:ascii="Times New Roman" w:eastAsia="MS Mincho" w:hAnsi="Times New Roman" w:cs="Times New Roman"/>
                <w:b/>
                <w:bCs/>
                <w:lang w:val="sv-SE" w:eastAsia="zh-CN"/>
              </w:rPr>
              <w:t>andra klicket</w:t>
            </w:r>
            <w:r w:rsidRPr="0012024C">
              <w:rPr>
                <w:rFonts w:ascii="Times New Roman" w:eastAsia="MS Mincho" w:hAnsi="Times New Roman" w:cs="Times New Roman"/>
                <w:lang w:val="sv-SE" w:eastAsia="zh-CN"/>
              </w:rPr>
              <w:t xml:space="preserve">. </w:t>
            </w:r>
            <w:r w:rsidRPr="00447703">
              <w:rPr>
                <w:rFonts w:ascii="Times New Roman" w:eastAsia="MS Mincho" w:hAnsi="Times New Roman" w:cs="Times New Roman"/>
                <w:lang w:val="sv-SE" w:eastAsia="zh-CN"/>
              </w:rPr>
              <w:t xml:space="preserve">Det indikerar att injektionen </w:t>
            </w:r>
            <w:r w:rsidRPr="0012024C">
              <w:rPr>
                <w:rFonts w:ascii="Times New Roman" w:eastAsia="MS Mincho" w:hAnsi="Times New Roman" w:cs="Times New Roman"/>
                <w:b/>
                <w:bCs/>
                <w:lang w:val="sv-SE" w:eastAsia="zh-CN"/>
              </w:rPr>
              <w:t>nästan</w:t>
            </w:r>
            <w:r w:rsidRPr="00447703">
              <w:rPr>
                <w:rFonts w:ascii="Times New Roman" w:eastAsia="MS Mincho" w:hAnsi="Times New Roman" w:cs="Times New Roman"/>
                <w:lang w:val="sv-SE" w:eastAsia="zh-CN"/>
              </w:rPr>
              <w:t xml:space="preserve"> är klar.</w:t>
            </w:r>
          </w:p>
          <w:p w14:paraId="498427D7"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6DF932AD" w14:textId="2F17ECA1" w:rsidR="00157D3F" w:rsidRPr="0083448E" w:rsidRDefault="00B60735" w:rsidP="004169A9">
            <w:pPr>
              <w:tabs>
                <w:tab w:val="clear" w:pos="567"/>
              </w:tabs>
              <w:spacing w:line="240" w:lineRule="auto"/>
              <w:rPr>
                <w:rFonts w:ascii="Times New Roman" w:hAnsi="Times New Roman" w:cs="Times New Roman"/>
                <w:lang w:val="en-US"/>
              </w:rPr>
            </w:pPr>
            <w:r w:rsidRPr="0012024C">
              <w:rPr>
                <w:rFonts w:ascii="Times New Roman" w:eastAsia="MS Mincho" w:hAnsi="Times New Roman" w:cs="Times New Roman"/>
                <w:b/>
                <w:lang w:val="sv-SE" w:eastAsia="zh-CN"/>
              </w:rPr>
              <w:t xml:space="preserve">Fortsätt att hålla </w:t>
            </w:r>
            <w:r w:rsidR="003E648B">
              <w:rPr>
                <w:rFonts w:ascii="Times New Roman" w:eastAsia="MS Mincho" w:hAnsi="Times New Roman" w:cs="Times New Roman"/>
                <w:b/>
                <w:lang w:val="sv-SE" w:eastAsia="zh-CN"/>
              </w:rPr>
              <w:t>injektions</w:t>
            </w:r>
            <w:r w:rsidRPr="0012024C">
              <w:rPr>
                <w:rFonts w:ascii="Times New Roman" w:eastAsia="MS Mincho" w:hAnsi="Times New Roman" w:cs="Times New Roman"/>
                <w:b/>
                <w:lang w:val="sv-SE" w:eastAsia="zh-CN"/>
              </w:rPr>
              <w:t>pennan i</w:t>
            </w:r>
            <w:r w:rsidRPr="00447703">
              <w:rPr>
                <w:rFonts w:ascii="Times New Roman" w:eastAsia="MS Mincho" w:hAnsi="Times New Roman" w:cs="Times New Roman"/>
                <w:b/>
                <w:lang w:val="sv-SE" w:eastAsia="zh-CN"/>
              </w:rPr>
              <w:t xml:space="preserve"> samma position tills den gröna indikatorn har slutat att röra sig för att säkerställa att injektionen är klar. </w:t>
            </w:r>
            <w:r w:rsidRPr="00447703">
              <w:rPr>
                <w:rFonts w:ascii="Times New Roman" w:eastAsia="MS Mincho" w:hAnsi="Times New Roman" w:cs="Times New Roman"/>
                <w:bCs/>
                <w:lang w:val="sv-SE" w:eastAsia="zh-CN"/>
              </w:rPr>
              <w:t xml:space="preserve">Ta bort </w:t>
            </w:r>
            <w:r w:rsidR="003E648B" w:rsidRPr="00FD04A9">
              <w:rPr>
                <w:rFonts w:ascii="Times New Roman" w:hAnsi="Times New Roman" w:cs="Times New Roman"/>
                <w:bCs/>
                <w:lang w:val="sv-SE"/>
              </w:rPr>
              <w:t>injektions</w:t>
            </w:r>
            <w:r w:rsidRPr="00447703">
              <w:rPr>
                <w:rFonts w:ascii="Times New Roman" w:eastAsia="MS Mincho" w:hAnsi="Times New Roman" w:cs="Times New Roman"/>
                <w:bCs/>
                <w:lang w:val="sv-SE" w:eastAsia="zh-CN"/>
              </w:rPr>
              <w:t>pennan från huden. Nålen täcks automatiskt av nålskyddet. Injektionen är nu klar.</w:t>
            </w:r>
          </w:p>
        </w:tc>
        <w:tc>
          <w:tcPr>
            <w:tcW w:w="4675" w:type="dxa"/>
          </w:tcPr>
          <w:p w14:paraId="0C1A134F" w14:textId="77777777" w:rsidR="00157D3F" w:rsidRPr="003714E3" w:rsidRDefault="00B60735" w:rsidP="0012024C">
            <w:pPr>
              <w:tabs>
                <w:tab w:val="clear" w:pos="567"/>
              </w:tabs>
              <w:spacing w:before="240" w:after="120" w:line="240" w:lineRule="auto"/>
              <w:jc w:val="center"/>
              <w:rPr>
                <w:sz w:val="24"/>
                <w:szCs w:val="24"/>
                <w:lang w:val="en-US"/>
              </w:rPr>
            </w:pPr>
            <w:r w:rsidRPr="00FB28AA">
              <w:rPr>
                <w:noProof/>
                <w:lang w:val="en-US"/>
              </w:rPr>
              <mc:AlternateContent>
                <mc:Choice Requires="wps">
                  <w:drawing>
                    <wp:anchor distT="45720" distB="45720" distL="114300" distR="114300" simplePos="0" relativeHeight="252545024" behindDoc="0" locked="0" layoutInCell="1" allowOverlap="1" wp14:anchorId="2EAAF6F0" wp14:editId="6FD0291B">
                      <wp:simplePos x="0" y="0"/>
                      <wp:positionH relativeFrom="column">
                        <wp:posOffset>1518285</wp:posOffset>
                      </wp:positionH>
                      <wp:positionV relativeFrom="paragraph">
                        <wp:posOffset>565785</wp:posOffset>
                      </wp:positionV>
                      <wp:extent cx="866775" cy="200025"/>
                      <wp:effectExtent l="0" t="0" r="9525" b="9525"/>
                      <wp:wrapNone/>
                      <wp:docPr id="30781584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66775" cy="200025"/>
                              </a:xfrm>
                              <a:prstGeom prst="rect">
                                <a:avLst/>
                              </a:prstGeom>
                              <a:solidFill>
                                <a:sysClr val="window" lastClr="FFFFFF">
                                  <a:lumMod val="75000"/>
                                </a:sysClr>
                              </a:solidFill>
                              <a:ln w="9525">
                                <a:noFill/>
                                <a:miter lim="800000"/>
                                <a:headEnd/>
                                <a:tailEnd/>
                              </a:ln>
                            </wps:spPr>
                            <wps:txbx>
                              <w:txbxContent>
                                <w:p w14:paraId="2C652FD3" w14:textId="77777777" w:rsidR="00827610" w:rsidRPr="009848E2" w:rsidRDefault="00B60735" w:rsidP="00827610">
                                  <w:pPr>
                                    <w:spacing w:line="240" w:lineRule="auto"/>
                                    <w:rPr>
                                      <w:b/>
                                      <w:bCs/>
                                      <w:sz w:val="20"/>
                                      <w:szCs w:val="20"/>
                                    </w:rPr>
                                  </w:pPr>
                                  <w:r w:rsidRPr="009848E2">
                                    <w:rPr>
                                      <w:b/>
                                      <w:bCs/>
                                      <w:sz w:val="20"/>
                                      <w:szCs w:val="20"/>
                                    </w:rPr>
                                    <w:t>2:a KLICKET</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2EAAF6F0" id="_x0000_s1471" type="#_x0000_t202" style="position:absolute;left:0;text-align:left;margin-left:119.55pt;margin-top:44.55pt;width:68.25pt;height:15.75pt;z-index:2525450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mgvqFAIAAAUEAAAOAAAAZHJzL2Uyb0RvYy54bWysU8uOGyEQvEfKPyDu8djW2rsZebxKvHEU&#10;afOQNvmANjAeFKAJYM84X5+GsZ3XLQoH1Lyqq6qb1f1gDTuqEDW6hs8mU86UEyi12zf8y+ftizvO&#10;YgInwaBTDT+pyO/Xz5+tel+rOXZopAqMQFyse9/wLiVfV1UUnbIQJ+iVo8MWg4VEy7CvZICe0K2p&#10;5tPpsuoxSB9QqBhp92E85OuC37ZKpI9tG1VipuHELZU5lHmX52q9gnofwHdanGnAP7CwoB0lvUI9&#10;QAJ2CPovKKtFwIhtmgi0FbatFqpoIDWz6R9qnjrwqmghc6K/2hT/H6z4cHzynwJLw2scqIBFRPSP&#10;KL5G5nDTgdurVyFg3ymQlHiWLat6H+vz02x1rGMG2fXvUVKR4ZCwAA1tsNkV0skInQpwupquhsQE&#10;bd4tl7e3C84EHVFFp/NFyQD15bEPMb1VaFkOGh6opgUcjo8xZTJQX67kXBGNllttTFmc4sYEdgQq&#10;P3WNxJ4zAzHRZsO3ZRQsc7BEfbx3uyAWZw6xvC85fsM1jvUNf7kgsjmNw5yw9JLViRraaEvKCGdE&#10;gjq798bJciWBNmNM1I0725kdHL1Mw25gWjb85qa4nf3doTyRwwHHDqYfR0GH4TtnPXVvw+O3AwRF&#10;6t45qlJu9UsQLsHuEoAT9LThibMx3KTyJS6VpV4rks//Ijfzr+tC+OfvXf8AAAD//wMAUEsDBBQA&#10;BgAIAAAAIQDbYKYq3wAAAAoBAAAPAAAAZHJzL2Rvd25yZXYueG1sTI/BboJAEIbvTfoOm2nSi6kL&#10;mFJFFmOacPJU5eBxhREI7CxhF8W373hqT5PJfPnn+9PdbHpxw9G1lhSEywAEUmmrlmoFxSn/WINw&#10;XlOle0uo4IEOdtnrS6qTyt7pB29HXwsOIZdoBY33QyKlKxs02i3tgMS3qx2N9ryOtaxGfedw08so&#10;CGJpdEv8odEDfjdYdsfJKDgsNt2+yPNHeCjP+dAVC3+yk1Lvb/N+C8Lj7P9geOqzOmTsdLETVU70&#10;CqLVJmRUwfo5GVh9fcYgLkxGQQwyS+X/CtkvAAAA//8DAFBLAQItABQABgAIAAAAIQC2gziS/gAA&#10;AOEBAAATAAAAAAAAAAAAAAAAAAAAAABbQ29udGVudF9UeXBlc10ueG1sUEsBAi0AFAAGAAgAAAAh&#10;ADj9If/WAAAAlAEAAAsAAAAAAAAAAAAAAAAALwEAAF9yZWxzLy5yZWxzUEsBAi0AFAAGAAgAAAAh&#10;AOyaC+oUAgAABQQAAA4AAAAAAAAAAAAAAAAALgIAAGRycy9lMm9Eb2MueG1sUEsBAi0AFAAGAAgA&#10;AAAhANtgpirfAAAACgEAAA8AAAAAAAAAAAAAAAAAbgQAAGRycy9kb3ducmV2LnhtbFBLBQYAAAAA&#10;BAAEAPMAAAB6BQAAAAA=&#10;" fillcolor="#bfbfbf" stroked="f">
                      <v:textbox inset="0,0,0,0">
                        <w:txbxContent>
                          <w:p w14:paraId="2C652FD3" w14:textId="77777777" w:rsidR="00827610" w:rsidRPr="009848E2" w:rsidRDefault="00B60735" w:rsidP="00827610">
                            <w:pPr>
                              <w:spacing w:line="240" w:lineRule="auto"/>
                              <w:rPr>
                                <w:b/>
                                <w:bCs/>
                                <w:sz w:val="20"/>
                                <w:szCs w:val="20"/>
                              </w:rPr>
                            </w:pPr>
                            <w:r w:rsidRPr="009848E2">
                              <w:rPr>
                                <w:b/>
                                <w:bCs/>
                                <w:sz w:val="20"/>
                                <w:szCs w:val="20"/>
                              </w:rPr>
                              <w:t>2:a KLICKET</w:t>
                            </w:r>
                          </w:p>
                        </w:txbxContent>
                      </v:textbox>
                    </v:shape>
                  </w:pict>
                </mc:Fallback>
              </mc:AlternateContent>
            </w:r>
            <w:r w:rsidRPr="00CE4565">
              <w:rPr>
                <w:noProof/>
              </w:rPr>
              <w:drawing>
                <wp:inline distT="0" distB="0" distL="0" distR="0" wp14:anchorId="1FC5DB6F" wp14:editId="047FF716">
                  <wp:extent cx="2347620" cy="2596447"/>
                  <wp:effectExtent l="0" t="0" r="0" b="0"/>
                  <wp:docPr id="307815836" name="Picture 3078158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36" name=""/>
                          <pic:cNvPicPr/>
                        </pic:nvPicPr>
                        <pic:blipFill>
                          <a:blip r:embed="rId62"/>
                          <a:stretch>
                            <a:fillRect/>
                          </a:stretch>
                        </pic:blipFill>
                        <pic:spPr>
                          <a:xfrm>
                            <a:off x="0" y="0"/>
                            <a:ext cx="2384248" cy="2636957"/>
                          </a:xfrm>
                          <a:prstGeom prst="rect">
                            <a:avLst/>
                          </a:prstGeom>
                        </pic:spPr>
                      </pic:pic>
                    </a:graphicData>
                  </a:graphic>
                </wp:inline>
              </w:drawing>
            </w:r>
          </w:p>
        </w:tc>
      </w:tr>
    </w:tbl>
    <w:p w14:paraId="034A706C" w14:textId="77777777" w:rsidR="00157D3F" w:rsidRPr="00051474" w:rsidRDefault="00157D3F" w:rsidP="00157D3F">
      <w:pPr>
        <w:tabs>
          <w:tab w:val="clear" w:pos="567"/>
        </w:tabs>
        <w:spacing w:line="259" w:lineRule="auto"/>
        <w:rPr>
          <w:rFonts w:eastAsiaTheme="minorHAnsi"/>
          <w:lang w:val="en-US"/>
        </w:rPr>
      </w:pPr>
    </w:p>
    <w:p w14:paraId="59C7969B" w14:textId="77777777" w:rsidR="00157D3F" w:rsidRDefault="00B60735" w:rsidP="00157D3F">
      <w:pPr>
        <w:keepNext/>
        <w:keepLines/>
        <w:tabs>
          <w:tab w:val="clear" w:pos="567"/>
        </w:tabs>
        <w:spacing w:line="240" w:lineRule="auto"/>
        <w:rPr>
          <w:rFonts w:eastAsia="MS Mincho"/>
          <w:b/>
          <w:lang w:val="en-US" w:eastAsia="zh-CN"/>
        </w:rPr>
      </w:pPr>
      <w:r>
        <w:rPr>
          <w:rFonts w:eastAsia="MS Mincho"/>
          <w:b/>
          <w:lang w:val="en-US" w:eastAsia="zh-CN"/>
        </w:rPr>
        <w:t>Efter injektionen</w:t>
      </w:r>
    </w:p>
    <w:p w14:paraId="58E99B11" w14:textId="77777777" w:rsidR="00157D3F" w:rsidRPr="0083448E" w:rsidRDefault="00157D3F" w:rsidP="00157D3F">
      <w:pPr>
        <w:keepNext/>
        <w:keepLines/>
        <w:tabs>
          <w:tab w:val="clear" w:pos="567"/>
        </w:tabs>
        <w:spacing w:line="240" w:lineRule="auto"/>
        <w:rPr>
          <w:rFonts w:eastAsia="MS Mincho"/>
          <w:bCs/>
          <w:lang w:val="en-US" w:eastAsia="zh-CN"/>
        </w:rPr>
      </w:pPr>
    </w:p>
    <w:tbl>
      <w:tblPr>
        <w:tblStyle w:val="TableGrid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64"/>
        <w:gridCol w:w="4607"/>
      </w:tblGrid>
      <w:tr w:rsidR="00211724" w14:paraId="6C60D818" w14:textId="77777777" w:rsidTr="0012024C">
        <w:tc>
          <w:tcPr>
            <w:tcW w:w="4675" w:type="dxa"/>
          </w:tcPr>
          <w:p w14:paraId="14EEB518" w14:textId="77777777" w:rsidR="00157D3F" w:rsidRPr="0012024C" w:rsidRDefault="00B60735" w:rsidP="0012024C">
            <w:pPr>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12. Kontrollera den gröna indikatorn</w:t>
            </w:r>
          </w:p>
          <w:p w14:paraId="24A60BFF" w14:textId="77777777" w:rsidR="00157D3F" w:rsidRPr="0012024C" w:rsidRDefault="00157D3F" w:rsidP="0012024C">
            <w:pPr>
              <w:tabs>
                <w:tab w:val="clear" w:pos="567"/>
              </w:tabs>
              <w:spacing w:line="240" w:lineRule="auto"/>
              <w:rPr>
                <w:rFonts w:ascii="Times New Roman" w:hAnsi="Times New Roman" w:cs="Times New Roman"/>
                <w:bCs/>
                <w:lang w:val="sv-SE"/>
              </w:rPr>
            </w:pPr>
          </w:p>
          <w:p w14:paraId="11270AE9"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Om den gröna indikatorn inte har fyllt visningsfönstret helt, kontakta</w:t>
            </w:r>
            <w:r w:rsidRPr="00447703">
              <w:rPr>
                <w:rFonts w:ascii="Times New Roman" w:eastAsia="MS Mincho" w:hAnsi="Times New Roman" w:cs="Times New Roman"/>
                <w:lang w:val="sv-SE" w:eastAsia="zh-CN"/>
              </w:rPr>
              <w:t xml:space="preserve"> din läkare eller sjuksköterska.</w:t>
            </w:r>
          </w:p>
          <w:p w14:paraId="21DA34E2"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4B2B8A55" w14:textId="77777777" w:rsidR="00157D3F"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Det kan finnas en liten mängd blod på injektionsstället</w:t>
            </w:r>
            <w:r w:rsidRPr="00E406E8">
              <w:rPr>
                <w:rFonts w:ascii="Times New Roman" w:eastAsia="MS Mincho" w:hAnsi="Times New Roman" w:cs="Times New Roman"/>
                <w:lang w:val="sv-SE" w:eastAsia="zh-CN"/>
              </w:rPr>
              <w:t>.</w:t>
            </w:r>
          </w:p>
          <w:p w14:paraId="6066BC9D" w14:textId="77777777" w:rsidR="00157D3F"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605EB5CA" w14:textId="77777777" w:rsidR="00157D3F"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E406E8">
              <w:rPr>
                <w:rFonts w:ascii="Times New Roman" w:eastAsia="MS Mincho" w:hAnsi="Times New Roman" w:cs="Times New Roman"/>
                <w:lang w:val="sv-SE" w:eastAsia="zh-CN"/>
              </w:rPr>
              <w:t>Du kan trycka en bomullstuss eller kompress på injektionsstället tills eventuell blödning upphör.</w:t>
            </w:r>
          </w:p>
          <w:p w14:paraId="2C70EFA9" w14:textId="77777777" w:rsidR="00157D3F"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03A6E1BE"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E406E8">
              <w:rPr>
                <w:rFonts w:ascii="Times New Roman" w:eastAsia="MS Mincho" w:hAnsi="Times New Roman" w:cs="Times New Roman"/>
                <w:lang w:val="sv-SE" w:eastAsia="zh-CN"/>
              </w:rPr>
              <w:t xml:space="preserve">Gnugga </w:t>
            </w:r>
            <w:r w:rsidRPr="00E406E8">
              <w:rPr>
                <w:rFonts w:ascii="Times New Roman" w:eastAsia="MS Mincho" w:hAnsi="Times New Roman" w:cs="Times New Roman"/>
                <w:b/>
                <w:bCs/>
                <w:lang w:val="sv-SE" w:eastAsia="zh-CN"/>
              </w:rPr>
              <w:t xml:space="preserve">inte </w:t>
            </w:r>
            <w:r w:rsidRPr="00E406E8">
              <w:rPr>
                <w:rFonts w:ascii="Times New Roman" w:eastAsia="MS Mincho" w:hAnsi="Times New Roman" w:cs="Times New Roman"/>
                <w:lang w:val="sv-SE" w:eastAsia="zh-CN"/>
              </w:rPr>
              <w:t>på injektionsstället. Om det skulle behövas, sätt på ett plåster på injektionsstället.</w:t>
            </w:r>
          </w:p>
          <w:p w14:paraId="342EE41B"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05F1AE7D" w14:textId="24D505AB"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 xml:space="preserve">Obs: Om du behöver mer än en </w:t>
            </w:r>
            <w:r w:rsidR="003E648B" w:rsidRPr="00FD04A9">
              <w:rPr>
                <w:rFonts w:ascii="Times New Roman" w:hAnsi="Times New Roman" w:cs="Times New Roman"/>
                <w:bCs/>
                <w:lang w:val="sv-SE"/>
              </w:rPr>
              <w:t>injektions</w:t>
            </w:r>
            <w:r>
              <w:rPr>
                <w:rFonts w:ascii="Times New Roman" w:eastAsia="MS Mincho" w:hAnsi="Times New Roman" w:cs="Times New Roman"/>
                <w:lang w:val="sv-SE" w:eastAsia="zh-CN"/>
              </w:rPr>
              <w:t>penna</w:t>
            </w:r>
            <w:r w:rsidRPr="0012024C">
              <w:rPr>
                <w:rFonts w:ascii="Times New Roman" w:eastAsia="MS Mincho" w:hAnsi="Times New Roman" w:cs="Times New Roman"/>
                <w:lang w:val="sv-SE" w:eastAsia="zh-CN"/>
              </w:rPr>
              <w:t xml:space="preserve"> för att få fullständig dos, kasta den använda förfyllda </w:t>
            </w:r>
            <w:r w:rsidR="003E648B" w:rsidRPr="00FD04A9">
              <w:rPr>
                <w:rFonts w:ascii="Times New Roman" w:hAnsi="Times New Roman" w:cs="Times New Roman"/>
                <w:bCs/>
                <w:lang w:val="sv-SE"/>
              </w:rPr>
              <w:t>injektions</w:t>
            </w:r>
            <w:r>
              <w:rPr>
                <w:rFonts w:ascii="Times New Roman" w:eastAsia="MS Mincho" w:hAnsi="Times New Roman" w:cs="Times New Roman"/>
                <w:lang w:val="sv-SE" w:eastAsia="zh-CN"/>
              </w:rPr>
              <w:t>pennan</w:t>
            </w:r>
            <w:r w:rsidRPr="00E406E8">
              <w:rPr>
                <w:rFonts w:ascii="Times New Roman" w:eastAsia="MS Mincho" w:hAnsi="Times New Roman" w:cs="Times New Roman"/>
                <w:lang w:val="sv-SE" w:eastAsia="zh-CN"/>
              </w:rPr>
              <w:t xml:space="preserve"> enligt beskrivning i Steg 1</w:t>
            </w:r>
            <w:r>
              <w:rPr>
                <w:rFonts w:ascii="Times New Roman" w:eastAsia="MS Mincho" w:hAnsi="Times New Roman" w:cs="Times New Roman"/>
                <w:lang w:val="sv-SE" w:eastAsia="zh-CN"/>
              </w:rPr>
              <w:t>3</w:t>
            </w:r>
            <w:r w:rsidRPr="00E406E8">
              <w:rPr>
                <w:rFonts w:ascii="Times New Roman" w:eastAsia="MS Mincho" w:hAnsi="Times New Roman" w:cs="Times New Roman"/>
                <w:lang w:val="sv-SE" w:eastAsia="zh-CN"/>
              </w:rPr>
              <w:t>.</w:t>
            </w:r>
          </w:p>
          <w:p w14:paraId="23BF9A40"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088D3C81" w14:textId="29EDDA1B"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Upprepa Steg 2 till Steg 1</w:t>
            </w:r>
            <w:r>
              <w:rPr>
                <w:rFonts w:ascii="Times New Roman" w:eastAsia="MS Mincho" w:hAnsi="Times New Roman" w:cs="Times New Roman"/>
                <w:lang w:val="sv-SE" w:eastAsia="zh-CN"/>
              </w:rPr>
              <w:t>3</w:t>
            </w:r>
            <w:r w:rsidRPr="0012024C">
              <w:rPr>
                <w:rFonts w:ascii="Times New Roman" w:eastAsia="MS Mincho" w:hAnsi="Times New Roman" w:cs="Times New Roman"/>
                <w:lang w:val="sv-SE" w:eastAsia="zh-CN"/>
              </w:rPr>
              <w:t xml:space="preserve"> </w:t>
            </w:r>
            <w:r w:rsidRPr="00E406E8">
              <w:rPr>
                <w:rFonts w:ascii="Times New Roman" w:eastAsia="MS Mincho" w:hAnsi="Times New Roman" w:cs="Times New Roman"/>
                <w:lang w:val="sv-SE" w:eastAsia="zh-CN"/>
              </w:rPr>
              <w:t xml:space="preserve">för samtliga </w:t>
            </w:r>
            <w:r w:rsidR="003E648B" w:rsidRPr="00FD04A9">
              <w:rPr>
                <w:rFonts w:ascii="Times New Roman" w:hAnsi="Times New Roman" w:cs="Times New Roman"/>
                <w:bCs/>
                <w:lang w:val="sv-SE"/>
              </w:rPr>
              <w:t>injektions</w:t>
            </w:r>
            <w:r>
              <w:rPr>
                <w:rFonts w:ascii="Times New Roman" w:eastAsia="MS Mincho" w:hAnsi="Times New Roman" w:cs="Times New Roman"/>
                <w:lang w:val="sv-SE" w:eastAsia="zh-CN"/>
              </w:rPr>
              <w:t>pennor</w:t>
            </w:r>
            <w:r w:rsidRPr="00E406E8">
              <w:rPr>
                <w:rFonts w:ascii="Times New Roman" w:eastAsia="MS Mincho" w:hAnsi="Times New Roman" w:cs="Times New Roman"/>
                <w:lang w:val="sv-SE" w:eastAsia="zh-CN"/>
              </w:rPr>
              <w:t xml:space="preserve"> som behövs för att få fullständig dos.</w:t>
            </w:r>
          </w:p>
          <w:p w14:paraId="2D56DDA2"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78814F3D" w14:textId="77777777" w:rsidR="00157D3F" w:rsidRPr="0012024C" w:rsidRDefault="00B60735" w:rsidP="0012024C">
            <w:pPr>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Utför injektionerna omedelbart efter varandra.</w:t>
            </w:r>
          </w:p>
          <w:p w14:paraId="13C9CAA1"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3F6F3285" w14:textId="77777777" w:rsidR="00157D3F" w:rsidRDefault="00B60735" w:rsidP="0012024C">
            <w:pPr>
              <w:tabs>
                <w:tab w:val="clear" w:pos="567"/>
              </w:tabs>
              <w:spacing w:line="240" w:lineRule="auto"/>
              <w:rPr>
                <w:rFonts w:ascii="Times New Roman" w:hAnsi="Times New Roman" w:cs="Times New Roman"/>
                <w:lang w:val="sv-SE"/>
              </w:rPr>
            </w:pPr>
            <w:r w:rsidRPr="0012024C">
              <w:rPr>
                <w:rFonts w:ascii="Times New Roman" w:hAnsi="Times New Roman" w:cs="Times New Roman"/>
                <w:lang w:val="sv-SE"/>
              </w:rPr>
              <w:t xml:space="preserve">Se till att injektionerna är minst 2 cm </w:t>
            </w:r>
            <w:r>
              <w:rPr>
                <w:rFonts w:ascii="Times New Roman" w:hAnsi="Times New Roman" w:cs="Times New Roman"/>
                <w:lang w:val="sv-SE"/>
              </w:rPr>
              <w:t>i</w:t>
            </w:r>
            <w:r w:rsidRPr="0012024C">
              <w:rPr>
                <w:rFonts w:ascii="Times New Roman" w:hAnsi="Times New Roman" w:cs="Times New Roman"/>
                <w:lang w:val="sv-SE"/>
              </w:rPr>
              <w:t>från varandra.</w:t>
            </w:r>
          </w:p>
          <w:p w14:paraId="27F1DC5A" w14:textId="77777777" w:rsidR="004169A9" w:rsidRPr="0012024C" w:rsidRDefault="004169A9" w:rsidP="0012024C">
            <w:pPr>
              <w:tabs>
                <w:tab w:val="clear" w:pos="567"/>
              </w:tabs>
              <w:spacing w:line="240" w:lineRule="auto"/>
              <w:rPr>
                <w:rFonts w:ascii="Times New Roman" w:hAnsi="Times New Roman" w:cs="Times New Roman"/>
                <w:lang w:val="sv-SE"/>
              </w:rPr>
            </w:pPr>
          </w:p>
        </w:tc>
        <w:tc>
          <w:tcPr>
            <w:tcW w:w="4675" w:type="dxa"/>
          </w:tcPr>
          <w:p w14:paraId="049F3FD7" w14:textId="77777777" w:rsidR="00157D3F" w:rsidRPr="003714E3" w:rsidRDefault="00B60735" w:rsidP="0012024C">
            <w:pPr>
              <w:tabs>
                <w:tab w:val="clear" w:pos="567"/>
              </w:tabs>
              <w:spacing w:before="240" w:line="240" w:lineRule="auto"/>
              <w:jc w:val="center"/>
              <w:rPr>
                <w:sz w:val="24"/>
                <w:szCs w:val="24"/>
                <w:lang w:val="en-US"/>
              </w:rPr>
            </w:pPr>
            <w:r w:rsidRPr="003714E3">
              <w:rPr>
                <w:noProof/>
                <w:sz w:val="20"/>
                <w:lang w:val="en-US"/>
              </w:rPr>
              <w:lastRenderedPageBreak/>
              <w:drawing>
                <wp:inline distT="0" distB="0" distL="0" distR="0" wp14:anchorId="3C36BE97" wp14:editId="1B3A7828">
                  <wp:extent cx="2242548" cy="2250673"/>
                  <wp:effectExtent l="0" t="0" r="5715" b="0"/>
                  <wp:docPr id="307815837" name="Picture 3078158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15837" name=""/>
                          <pic:cNvPicPr/>
                        </pic:nvPicPr>
                        <pic:blipFill>
                          <a:blip r:embed="rId63"/>
                          <a:stretch>
                            <a:fillRect/>
                          </a:stretch>
                        </pic:blipFill>
                        <pic:spPr>
                          <a:xfrm>
                            <a:off x="0" y="0"/>
                            <a:ext cx="2258340" cy="2266522"/>
                          </a:xfrm>
                          <a:prstGeom prst="rect">
                            <a:avLst/>
                          </a:prstGeom>
                        </pic:spPr>
                      </pic:pic>
                    </a:graphicData>
                  </a:graphic>
                </wp:inline>
              </w:drawing>
            </w:r>
          </w:p>
        </w:tc>
      </w:tr>
      <w:tr w:rsidR="00211724" w14:paraId="3684388E" w14:textId="77777777" w:rsidTr="0012024C">
        <w:tc>
          <w:tcPr>
            <w:tcW w:w="4675" w:type="dxa"/>
          </w:tcPr>
          <w:p w14:paraId="5A4F0B60" w14:textId="5741F433" w:rsidR="00157D3F" w:rsidRDefault="00B60735" w:rsidP="009848E2">
            <w:pPr>
              <w:keepNext/>
              <w:keepLines/>
              <w:tabs>
                <w:tab w:val="clear" w:pos="567"/>
              </w:tabs>
              <w:spacing w:line="240" w:lineRule="auto"/>
              <w:rPr>
                <w:rFonts w:ascii="Times New Roman" w:hAnsi="Times New Roman" w:cs="Times New Roman"/>
                <w:b/>
                <w:lang w:val="sv-SE"/>
              </w:rPr>
            </w:pPr>
            <w:r w:rsidRPr="0012024C">
              <w:rPr>
                <w:rFonts w:ascii="Times New Roman" w:hAnsi="Times New Roman" w:cs="Times New Roman"/>
                <w:b/>
                <w:lang w:val="sv-SE"/>
              </w:rPr>
              <w:t>Steg 1</w:t>
            </w:r>
            <w:r w:rsidR="009848E2">
              <w:rPr>
                <w:rFonts w:ascii="Times New Roman" w:hAnsi="Times New Roman" w:cs="Times New Roman"/>
                <w:b/>
                <w:lang w:val="sv-SE"/>
              </w:rPr>
              <w:t>3</w:t>
            </w:r>
            <w:r w:rsidRPr="0012024C">
              <w:rPr>
                <w:rFonts w:ascii="Times New Roman" w:hAnsi="Times New Roman" w:cs="Times New Roman"/>
                <w:b/>
                <w:lang w:val="sv-SE"/>
              </w:rPr>
              <w:t xml:space="preserve">. Kassera </w:t>
            </w:r>
            <w:r w:rsidR="003E648B">
              <w:rPr>
                <w:rFonts w:ascii="Times New Roman" w:hAnsi="Times New Roman" w:cs="Times New Roman"/>
                <w:b/>
                <w:lang w:val="sv-SE"/>
              </w:rPr>
              <w:t>injektions</w:t>
            </w:r>
            <w:r>
              <w:rPr>
                <w:rFonts w:ascii="Times New Roman" w:hAnsi="Times New Roman" w:cs="Times New Roman"/>
                <w:b/>
                <w:lang w:val="sv-SE"/>
              </w:rPr>
              <w:t>pennan</w:t>
            </w:r>
          </w:p>
          <w:p w14:paraId="2574490E" w14:textId="77777777" w:rsidR="00157D3F" w:rsidRPr="0012024C" w:rsidRDefault="00157D3F" w:rsidP="009848E2">
            <w:pPr>
              <w:keepNext/>
              <w:keepLines/>
              <w:tabs>
                <w:tab w:val="clear" w:pos="567"/>
              </w:tabs>
              <w:spacing w:line="240" w:lineRule="auto"/>
              <w:rPr>
                <w:rFonts w:ascii="Times New Roman" w:hAnsi="Times New Roman" w:cs="Times New Roman"/>
                <w:bCs/>
                <w:lang w:val="sv-SE"/>
              </w:rPr>
            </w:pPr>
          </w:p>
          <w:p w14:paraId="79235621" w14:textId="1B472C04" w:rsidR="00157D3F" w:rsidRPr="0012024C" w:rsidRDefault="00B60735" w:rsidP="009848E2">
            <w:pPr>
              <w:keepNext/>
              <w:keepLines/>
              <w:tabs>
                <w:tab w:val="clear" w:pos="567"/>
                <w:tab w:val="left" w:pos="284"/>
              </w:tabs>
              <w:spacing w:line="240" w:lineRule="auto"/>
              <w:rPr>
                <w:rFonts w:ascii="Times New Roman" w:eastAsia="MS Mincho" w:hAnsi="Times New Roman" w:cs="Times New Roman"/>
                <w:lang w:val="sv-SE" w:eastAsia="zh-CN"/>
              </w:rPr>
            </w:pPr>
            <w:r w:rsidRPr="0012024C">
              <w:rPr>
                <w:rFonts w:ascii="Times New Roman" w:eastAsia="MS Mincho" w:hAnsi="Times New Roman" w:cs="Times New Roman"/>
                <w:lang w:val="sv-SE" w:eastAsia="zh-CN"/>
              </w:rPr>
              <w:t xml:space="preserve">Lägg den använda </w:t>
            </w:r>
            <w:r w:rsidR="003E648B" w:rsidRPr="00FD04A9">
              <w:rPr>
                <w:rFonts w:ascii="Times New Roman" w:hAnsi="Times New Roman" w:cs="Times New Roman"/>
                <w:bCs/>
                <w:lang w:val="sv-SE"/>
              </w:rPr>
              <w:t>injektions</w:t>
            </w:r>
            <w:r>
              <w:rPr>
                <w:rFonts w:ascii="Times New Roman" w:eastAsia="MS Mincho" w:hAnsi="Times New Roman" w:cs="Times New Roman"/>
                <w:lang w:val="sv-SE" w:eastAsia="zh-CN"/>
              </w:rPr>
              <w:t>pennan</w:t>
            </w:r>
            <w:r w:rsidRPr="0012024C">
              <w:rPr>
                <w:rFonts w:ascii="Times New Roman" w:eastAsia="MS Mincho" w:hAnsi="Times New Roman" w:cs="Times New Roman"/>
                <w:lang w:val="sv-SE" w:eastAsia="zh-CN"/>
              </w:rPr>
              <w:t xml:space="preserve"> i en behållare för riskavfall</w:t>
            </w:r>
            <w:r w:rsidRPr="00E406E8">
              <w:rPr>
                <w:rFonts w:ascii="Times New Roman" w:eastAsia="MS Mincho" w:hAnsi="Times New Roman" w:cs="Times New Roman"/>
                <w:lang w:val="sv-SE" w:eastAsia="zh-CN"/>
              </w:rPr>
              <w:t xml:space="preserve"> (dvs en punktionssäker förslutningsbar behållare eller liknande) omedelbart efter användning.</w:t>
            </w:r>
          </w:p>
          <w:p w14:paraId="5BAC2B18" w14:textId="77777777" w:rsidR="00157D3F" w:rsidRPr="0012024C" w:rsidRDefault="00157D3F" w:rsidP="0012024C">
            <w:pPr>
              <w:keepLines/>
              <w:tabs>
                <w:tab w:val="clear" w:pos="567"/>
                <w:tab w:val="left" w:pos="284"/>
              </w:tabs>
              <w:spacing w:line="240" w:lineRule="auto"/>
              <w:rPr>
                <w:rFonts w:ascii="Times New Roman" w:eastAsia="MS Mincho" w:hAnsi="Times New Roman" w:cs="Times New Roman"/>
                <w:lang w:val="sv-SE" w:eastAsia="zh-CN"/>
              </w:rPr>
            </w:pPr>
          </w:p>
          <w:p w14:paraId="76FE2257" w14:textId="77777777" w:rsidR="00157D3F" w:rsidRDefault="00B60735" w:rsidP="004169A9">
            <w:pPr>
              <w:tabs>
                <w:tab w:val="clear" w:pos="567"/>
              </w:tabs>
              <w:spacing w:line="240" w:lineRule="auto"/>
              <w:rPr>
                <w:rFonts w:ascii="Times New Roman" w:hAnsi="Times New Roman" w:cs="Times New Roman"/>
                <w:lang w:val="sv-SE"/>
              </w:rPr>
            </w:pPr>
            <w:r w:rsidRPr="0012024C">
              <w:rPr>
                <w:rFonts w:ascii="Times New Roman" w:hAnsi="Times New Roman" w:cs="Times New Roman"/>
                <w:lang w:val="sv-SE"/>
              </w:rPr>
              <w:t xml:space="preserve">Tala med din läkare eller apotekspersonal om </w:t>
            </w:r>
            <w:r w:rsidRPr="00E406E8">
              <w:rPr>
                <w:rFonts w:ascii="Times New Roman" w:hAnsi="Times New Roman" w:cs="Times New Roman"/>
                <w:lang w:val="sv-SE"/>
              </w:rPr>
              <w:t>lämplig</w:t>
            </w:r>
            <w:r w:rsidRPr="0012024C">
              <w:rPr>
                <w:rFonts w:ascii="Times New Roman" w:hAnsi="Times New Roman" w:cs="Times New Roman"/>
                <w:lang w:val="sv-SE"/>
              </w:rPr>
              <w:t xml:space="preserve"> kassering av behållaren för riskavfall. </w:t>
            </w:r>
            <w:r w:rsidRPr="00E406E8">
              <w:rPr>
                <w:rFonts w:ascii="Times New Roman" w:hAnsi="Times New Roman" w:cs="Times New Roman"/>
                <w:lang w:val="sv-SE"/>
              </w:rPr>
              <w:t>Det kan finnas lokala bestämmelser kring kassering.</w:t>
            </w:r>
          </w:p>
          <w:p w14:paraId="0E784FA8" w14:textId="77777777" w:rsidR="009848E2" w:rsidRPr="0083448E" w:rsidRDefault="009848E2" w:rsidP="004169A9">
            <w:pPr>
              <w:tabs>
                <w:tab w:val="clear" w:pos="567"/>
              </w:tabs>
              <w:spacing w:line="240" w:lineRule="auto"/>
              <w:rPr>
                <w:rFonts w:ascii="Times New Roman" w:hAnsi="Times New Roman" w:cs="Times New Roman"/>
                <w:lang w:val="en-US"/>
              </w:rPr>
            </w:pPr>
          </w:p>
        </w:tc>
        <w:tc>
          <w:tcPr>
            <w:tcW w:w="4675" w:type="dxa"/>
          </w:tcPr>
          <w:p w14:paraId="389490CF" w14:textId="77777777" w:rsidR="00157D3F" w:rsidRPr="003714E3" w:rsidRDefault="00B60735" w:rsidP="0012024C">
            <w:pPr>
              <w:tabs>
                <w:tab w:val="clear" w:pos="567"/>
              </w:tabs>
              <w:spacing w:before="240" w:after="120" w:line="240" w:lineRule="auto"/>
              <w:jc w:val="center"/>
              <w:rPr>
                <w:sz w:val="24"/>
                <w:szCs w:val="24"/>
                <w:lang w:val="en-US"/>
              </w:rPr>
            </w:pPr>
            <w:r w:rsidRPr="003714E3">
              <w:rPr>
                <w:noProof/>
                <w:sz w:val="20"/>
                <w:lang w:val="en-US"/>
              </w:rPr>
              <mc:AlternateContent>
                <mc:Choice Requires="wps">
                  <w:drawing>
                    <wp:anchor distT="0" distB="0" distL="114300" distR="114300" simplePos="0" relativeHeight="252444672" behindDoc="0" locked="0" layoutInCell="1" allowOverlap="1" wp14:anchorId="2D204D15" wp14:editId="4B39DB18">
                      <wp:simplePos x="0" y="0"/>
                      <wp:positionH relativeFrom="column">
                        <wp:posOffset>1752628</wp:posOffset>
                      </wp:positionH>
                      <wp:positionV relativeFrom="paragraph">
                        <wp:posOffset>1025222</wp:posOffset>
                      </wp:positionV>
                      <wp:extent cx="439838" cy="173443"/>
                      <wp:effectExtent l="0" t="57150" r="0" b="55245"/>
                      <wp:wrapNone/>
                      <wp:docPr id="307815820" name="Text Box 307815820"/>
                      <wp:cNvGraphicFramePr/>
                      <a:graphic xmlns:a="http://schemas.openxmlformats.org/drawingml/2006/main">
                        <a:graphicData uri="http://schemas.microsoft.com/office/word/2010/wordprocessingShape">
                          <wps:wsp>
                            <wps:cNvSpPr txBox="1"/>
                            <wps:spPr>
                              <a:xfrm rot="1987233">
                                <a:off x="0" y="0"/>
                                <a:ext cx="439838" cy="173443"/>
                              </a:xfrm>
                              <a:prstGeom prst="rect">
                                <a:avLst/>
                              </a:prstGeom>
                              <a:noFill/>
                              <a:ln w="6350">
                                <a:noFill/>
                              </a:ln>
                            </wps:spPr>
                            <wps:txbx>
                              <w:txbxContent>
                                <w:p w14:paraId="7AE5A47B" w14:textId="77777777" w:rsidR="00157D3F" w:rsidRPr="00817F8B" w:rsidRDefault="00B60735" w:rsidP="00157D3F">
                                  <w:pPr>
                                    <w:rPr>
                                      <w:b/>
                                      <w:color w:val="FFFFFF" w:themeColor="background1"/>
                                      <w:sz w:val="8"/>
                                      <w:szCs w:val="8"/>
                                    </w:rPr>
                                  </w:pPr>
                                  <w:r w:rsidRPr="00817F8B">
                                    <w:rPr>
                                      <w:b/>
                                      <w:color w:val="FFFFFF" w:themeColor="background1"/>
                                      <w:sz w:val="8"/>
                                      <w:szCs w:val="8"/>
                                    </w:rPr>
                                    <w:t>xx mg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V relativeFrom="margin">
                        <wp14:pctHeight>0</wp14:pctHeight>
                      </wp14:sizeRelV>
                    </wp:anchor>
                  </w:drawing>
                </mc:Choice>
                <mc:Fallback>
                  <w:pict>
                    <v:shape w14:anchorId="2D204D15" id="Text Box 307815820" o:spid="_x0000_s1472" type="#_x0000_t202" style="position:absolute;left:0;text-align:left;margin-left:138pt;margin-top:80.75pt;width:34.65pt;height:13.65pt;rotation:2170588fd;z-index:25244467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wjtUGwIAADQEAAAOAAAAZHJzL2Uyb0RvYy54bWysU11vmzAUfZ+0/2D5fSEE2iYopMpaZZoU&#10;tZXSqc+OMQHJ+Hq2E8h+/a4NpFG3p2kv1v3i3I9zWN53jSQnYWwNKqfxZEqJUByKWh1y+uN182VO&#10;iXVMFUyCEjk9C0vvV58/LVudiRlUIAthCIIom7U6p5VzOosiyyvRMDsBLRQmSzANc+iaQ1QY1iJ6&#10;I6PZdHobtWAKbYALazH62CfpKuCXpeDuuSytcETmFGdz4TXh3fs3Wi1ZdjBMVzUfxmD/MEXDaoVN&#10;L1CPzDFyNPUfUE3NDVgo3YRDE0FZ1lyEHXCbePphm13FtAi74HGsvpzJ/j9Y/nTa6RdDXPcVOiTQ&#10;H6TVNrMY9Pt0pWmIAbxbvJjfzZIkbIlzE6zGg54vRxSdIxyDabKYJ8g6x1R8l6Rp4jGjHspDamPd&#10;NwEN8UZODXIUQNlpa11fOpb4cgWbWsrAk1SkzeltcjMNH1wyCC4V9ngf3Fuu23ekLnCidDautYfi&#10;jNuGhXB6q/mmxim2zLoXZpB5DKKa3TM+pQTsBoNFSQXm19/ivh4JwSwlLSopp/bnkRlBifyukKpF&#10;nKZeesFJb+5m6JjrzP46o47NA6BY4zBdMH29k6NZGmjeUPRr3xVTTHHsnVM3mg+u1zf+NFys16EI&#10;xaaZ26qd5h56pOG1e2NGD0Q4ZPAJRs2x7AMffe1w5f6Og4PSDAQPv5HX/rUfqt5/9tVvAAAA//8D&#10;AFBLAwQUAAYACAAAACEArk973+AAAAALAQAADwAAAGRycy9kb3ducmV2LnhtbEyPzU7DMBCE70i8&#10;g7VI3KiTloYojVPRIiQ4oYZKvW5j50fE6yh22vD2LCc47sxo9pt8O9teXMzoO0cK4kUEwlDldEeN&#10;guPn60MKwgckjb0jo+DbeNgWtzc5Ztpd6WAuZWgEl5DPUEEbwpBJ6avWWPQLNxhir3ajxcDn2Eg9&#10;4pXLbS+XUZRIix3xhxYHs29N9VVOVgEeDy4ktJv2cbT7eCnj+v3tVCt1fzc/b0AEM4e/MPziMzoU&#10;zHR2E2kvegXLp4S3BDaSeA2CE6vH9QrEmZU0TUEWufy/ofgBAAD//wMAUEsBAi0AFAAGAAgAAAAh&#10;ALaDOJL+AAAA4QEAABMAAAAAAAAAAAAAAAAAAAAAAFtDb250ZW50X1R5cGVzXS54bWxQSwECLQAU&#10;AAYACAAAACEAOP0h/9YAAACUAQAACwAAAAAAAAAAAAAAAAAvAQAAX3JlbHMvLnJlbHNQSwECLQAU&#10;AAYACAAAACEA6sI7VBsCAAA0BAAADgAAAAAAAAAAAAAAAAAuAgAAZHJzL2Uyb0RvYy54bWxQSwEC&#10;LQAUAAYACAAAACEArk973+AAAAALAQAADwAAAAAAAAAAAAAAAAB1BAAAZHJzL2Rvd25yZXYueG1s&#10;UEsFBgAAAAAEAAQA8wAAAIIFAAAAAA==&#10;" filled="f" stroked="f" strokeweight=".5pt">
                      <v:textbox>
                        <w:txbxContent>
                          <w:p w14:paraId="7AE5A47B" w14:textId="77777777" w:rsidR="00157D3F" w:rsidRPr="00817F8B" w:rsidRDefault="00B60735" w:rsidP="00157D3F">
                            <w:pPr>
                              <w:rPr>
                                <w:b/>
                                <w:color w:val="FFFFFF" w:themeColor="background1"/>
                                <w:sz w:val="8"/>
                                <w:szCs w:val="8"/>
                              </w:rPr>
                            </w:pPr>
                            <w:r w:rsidRPr="00817F8B">
                              <w:rPr>
                                <w:b/>
                                <w:color w:val="FFFFFF" w:themeColor="background1"/>
                                <w:sz w:val="8"/>
                                <w:szCs w:val="8"/>
                              </w:rPr>
                              <w:t>xx mg</w:t>
                            </w:r>
                          </w:p>
                        </w:txbxContent>
                      </v:textbox>
                    </v:shape>
                  </w:pict>
                </mc:Fallback>
              </mc:AlternateContent>
            </w:r>
          </w:p>
        </w:tc>
      </w:tr>
    </w:tbl>
    <w:p w14:paraId="097A73E2" w14:textId="77777777" w:rsidR="004169A9" w:rsidRDefault="004169A9" w:rsidP="004169A9">
      <w:pPr>
        <w:spacing w:line="240" w:lineRule="auto"/>
      </w:pPr>
    </w:p>
    <w:p w14:paraId="39BC65D7" w14:textId="77777777" w:rsidR="009722FB" w:rsidRPr="0001141A" w:rsidRDefault="00B60735" w:rsidP="00561D6E">
      <w:pPr>
        <w:spacing w:line="240" w:lineRule="auto"/>
      </w:pPr>
      <w:r w:rsidRPr="0001141A">
        <w:br w:type="page"/>
      </w:r>
    </w:p>
    <w:bookmarkEnd w:id="29"/>
    <w:p w14:paraId="0B9BC08D" w14:textId="77777777" w:rsidR="00D57536" w:rsidRPr="00DC2BA7" w:rsidRDefault="00B60735" w:rsidP="009722FB">
      <w:pPr>
        <w:widowControl w:val="0"/>
        <w:tabs>
          <w:tab w:val="clear" w:pos="567"/>
        </w:tabs>
        <w:spacing w:line="240" w:lineRule="auto"/>
        <w:jc w:val="center"/>
        <w:rPr>
          <w:b/>
          <w:bCs/>
          <w:lang w:val="sv-SE"/>
        </w:rPr>
      </w:pPr>
      <w:r w:rsidRPr="00DC2BA7">
        <w:rPr>
          <w:b/>
          <w:noProof/>
          <w:szCs w:val="24"/>
          <w:lang w:val="sv-SE"/>
        </w:rPr>
        <w:lastRenderedPageBreak/>
        <w:t>Bipacksedel: Information till användaren</w:t>
      </w:r>
    </w:p>
    <w:p w14:paraId="713693B9" w14:textId="77777777" w:rsidR="00D57536" w:rsidRPr="00DC2BA7" w:rsidRDefault="00D57536" w:rsidP="00D57536">
      <w:pPr>
        <w:widowControl w:val="0"/>
        <w:tabs>
          <w:tab w:val="clear" w:pos="567"/>
        </w:tabs>
        <w:spacing w:line="240" w:lineRule="auto"/>
        <w:jc w:val="center"/>
        <w:rPr>
          <w:bCs/>
          <w:lang w:val="sv-SE"/>
        </w:rPr>
      </w:pPr>
    </w:p>
    <w:p w14:paraId="55CE0A61" w14:textId="77777777" w:rsidR="00D57536" w:rsidRPr="00DC2BA7" w:rsidRDefault="00B60735" w:rsidP="00D57536">
      <w:pPr>
        <w:suppressAutoHyphens/>
        <w:spacing w:line="240" w:lineRule="auto"/>
        <w:jc w:val="center"/>
        <w:rPr>
          <w:b/>
          <w:lang w:val="sv-SE"/>
        </w:rPr>
      </w:pPr>
      <w:r w:rsidRPr="00DC2BA7">
        <w:rPr>
          <w:b/>
          <w:lang w:val="sv-SE"/>
        </w:rPr>
        <w:t>Xolair 75 mg pulver och vätska till injektionsvätska, lösning</w:t>
      </w:r>
    </w:p>
    <w:p w14:paraId="5C7113E9" w14:textId="77777777" w:rsidR="00D57536" w:rsidRPr="00DC2BA7" w:rsidRDefault="00B60735" w:rsidP="00D57536">
      <w:pPr>
        <w:widowControl w:val="0"/>
        <w:tabs>
          <w:tab w:val="clear" w:pos="567"/>
        </w:tabs>
        <w:spacing w:line="240" w:lineRule="auto"/>
        <w:jc w:val="center"/>
        <w:rPr>
          <w:lang w:val="sv-SE"/>
        </w:rPr>
      </w:pPr>
      <w:r w:rsidRPr="00DC2BA7">
        <w:rPr>
          <w:lang w:val="sv-SE"/>
        </w:rPr>
        <w:t>omalizumab</w:t>
      </w:r>
    </w:p>
    <w:p w14:paraId="7915C854" w14:textId="77777777" w:rsidR="00D57536" w:rsidRPr="00DC2BA7" w:rsidRDefault="00D57536" w:rsidP="00D57536">
      <w:pPr>
        <w:widowControl w:val="0"/>
        <w:tabs>
          <w:tab w:val="clear" w:pos="567"/>
        </w:tabs>
        <w:spacing w:line="240" w:lineRule="auto"/>
        <w:rPr>
          <w:lang w:val="sv-SE"/>
        </w:rPr>
      </w:pPr>
    </w:p>
    <w:p w14:paraId="53B333ED" w14:textId="77777777" w:rsidR="00D57536" w:rsidRPr="00DC2BA7" w:rsidRDefault="00B60735" w:rsidP="00D57536">
      <w:pPr>
        <w:keepNext/>
        <w:widowControl w:val="0"/>
        <w:tabs>
          <w:tab w:val="clear" w:pos="567"/>
        </w:tabs>
        <w:spacing w:line="240" w:lineRule="auto"/>
        <w:rPr>
          <w:lang w:val="sv-SE"/>
        </w:rPr>
      </w:pPr>
      <w:r w:rsidRPr="00DC2BA7">
        <w:rPr>
          <w:b/>
          <w:bCs/>
          <w:lang w:val="sv-SE"/>
        </w:rPr>
        <w:t xml:space="preserve">Läs noga igenom denna bipacksedel innan du börjar använda detta läkemedel. </w:t>
      </w:r>
      <w:r w:rsidRPr="00DC2BA7">
        <w:rPr>
          <w:b/>
          <w:noProof/>
          <w:szCs w:val="24"/>
        </w:rPr>
        <w:t>Den innehåller information som är viktig för dig.</w:t>
      </w:r>
    </w:p>
    <w:p w14:paraId="1CDBFD37" w14:textId="77777777" w:rsidR="00D57536" w:rsidRPr="00DC2BA7" w:rsidRDefault="00B60735" w:rsidP="00D57536">
      <w:pPr>
        <w:widowControl w:val="0"/>
        <w:numPr>
          <w:ilvl w:val="0"/>
          <w:numId w:val="20"/>
        </w:numPr>
        <w:tabs>
          <w:tab w:val="clear" w:pos="567"/>
        </w:tabs>
        <w:spacing w:line="240" w:lineRule="auto"/>
        <w:ind w:left="567" w:right="-2" w:hanging="567"/>
        <w:rPr>
          <w:lang w:val="sv-SE"/>
        </w:rPr>
      </w:pPr>
      <w:r w:rsidRPr="00DC2BA7">
        <w:rPr>
          <w:lang w:val="sv-SE"/>
        </w:rPr>
        <w:t>Spara denna information, du kan behöva läsa den igen.</w:t>
      </w:r>
    </w:p>
    <w:p w14:paraId="3E8DF2F5" w14:textId="77777777" w:rsidR="00D57536" w:rsidRPr="00DC2BA7" w:rsidRDefault="00B60735" w:rsidP="00D57536">
      <w:pPr>
        <w:widowControl w:val="0"/>
        <w:numPr>
          <w:ilvl w:val="0"/>
          <w:numId w:val="20"/>
        </w:numPr>
        <w:tabs>
          <w:tab w:val="clear" w:pos="567"/>
        </w:tabs>
        <w:spacing w:line="240" w:lineRule="auto"/>
        <w:ind w:left="567" w:right="-2" w:hanging="567"/>
        <w:rPr>
          <w:lang w:val="sv-SE"/>
        </w:rPr>
      </w:pPr>
      <w:r w:rsidRPr="00DC2BA7">
        <w:rPr>
          <w:lang w:val="sv-SE"/>
        </w:rPr>
        <w:t>Om du har ytterligare frågor vänd dig till läkare</w:t>
      </w:r>
      <w:r w:rsidRPr="00DC2BA7">
        <w:rPr>
          <w:noProof/>
          <w:lang w:val="sv-SE"/>
        </w:rPr>
        <w:t>,</w:t>
      </w:r>
      <w:r w:rsidRPr="00DC2BA7">
        <w:rPr>
          <w:lang w:val="sv-SE"/>
        </w:rPr>
        <w:t xml:space="preserve"> apotekspersonal eller sjuksköterska.</w:t>
      </w:r>
    </w:p>
    <w:p w14:paraId="66AE81E2" w14:textId="77777777" w:rsidR="00D57536" w:rsidRPr="00DC2BA7" w:rsidRDefault="00B60735" w:rsidP="00D57536">
      <w:pPr>
        <w:widowControl w:val="0"/>
        <w:numPr>
          <w:ilvl w:val="0"/>
          <w:numId w:val="20"/>
        </w:numPr>
        <w:tabs>
          <w:tab w:val="clear" w:pos="567"/>
        </w:tabs>
        <w:spacing w:line="240" w:lineRule="auto"/>
        <w:ind w:left="567" w:right="-2" w:hanging="567"/>
        <w:rPr>
          <w:lang w:val="sv-SE"/>
        </w:rPr>
      </w:pPr>
      <w:r w:rsidRPr="00DC2BA7">
        <w:rPr>
          <w:noProof/>
          <w:lang w:val="sv-SE"/>
        </w:rPr>
        <w:t>Om du får biverkningar, tala med läkare</w:t>
      </w:r>
      <w:r w:rsidRPr="00DC2BA7">
        <w:rPr>
          <w:lang w:val="sv-SE"/>
        </w:rPr>
        <w:t>, apotekspersonal eller sjuksköterska</w:t>
      </w:r>
      <w:r w:rsidRPr="00DC2BA7">
        <w:rPr>
          <w:noProof/>
          <w:lang w:val="sv-SE"/>
        </w:rPr>
        <w:t xml:space="preserve">. </w:t>
      </w:r>
      <w:r w:rsidRPr="00DC2BA7">
        <w:rPr>
          <w:noProof/>
          <w:szCs w:val="24"/>
          <w:lang w:val="sv-SE"/>
        </w:rPr>
        <w:t>Detta gäller</w:t>
      </w:r>
      <w:r w:rsidRPr="00DC2BA7">
        <w:rPr>
          <w:noProof/>
          <w:color w:val="000000"/>
          <w:szCs w:val="24"/>
          <w:lang w:val="sv-SE"/>
        </w:rPr>
        <w:t xml:space="preserve"> </w:t>
      </w:r>
      <w:r w:rsidRPr="00DC2BA7">
        <w:rPr>
          <w:noProof/>
          <w:szCs w:val="24"/>
          <w:lang w:val="sv-SE"/>
        </w:rPr>
        <w:t>även</w:t>
      </w:r>
      <w:r w:rsidRPr="00DC2BA7">
        <w:rPr>
          <w:noProof/>
          <w:color w:val="000000"/>
          <w:szCs w:val="24"/>
          <w:lang w:val="sv-SE"/>
        </w:rPr>
        <w:t xml:space="preserve"> </w:t>
      </w:r>
      <w:r w:rsidRPr="00DC2BA7">
        <w:rPr>
          <w:noProof/>
          <w:szCs w:val="24"/>
          <w:lang w:val="sv-SE"/>
        </w:rPr>
        <w:t>eventuella biverkningar som inte nämns i denna information.</w:t>
      </w:r>
      <w:r w:rsidRPr="00DC2BA7">
        <w:rPr>
          <w:noProof/>
          <w:lang w:val="sv-SE"/>
        </w:rPr>
        <w:t xml:space="preserve"> </w:t>
      </w:r>
      <w:r w:rsidRPr="00DC2BA7">
        <w:rPr>
          <w:noProof/>
        </w:rPr>
        <w:t>Se avsnitt 4.</w:t>
      </w:r>
    </w:p>
    <w:p w14:paraId="4FB9B5FC" w14:textId="77777777" w:rsidR="00D57536" w:rsidRPr="00DC2BA7" w:rsidRDefault="00D57536" w:rsidP="00D57536">
      <w:pPr>
        <w:widowControl w:val="0"/>
        <w:numPr>
          <w:ilvl w:val="12"/>
          <w:numId w:val="0"/>
        </w:numPr>
        <w:tabs>
          <w:tab w:val="clear" w:pos="567"/>
        </w:tabs>
        <w:spacing w:line="240" w:lineRule="auto"/>
        <w:ind w:right="-2"/>
        <w:rPr>
          <w:lang w:val="sv-SE"/>
        </w:rPr>
      </w:pPr>
    </w:p>
    <w:p w14:paraId="22875A31" w14:textId="77777777" w:rsidR="00D57536" w:rsidRPr="00DC2BA7" w:rsidRDefault="00D57536" w:rsidP="00D57536">
      <w:pPr>
        <w:widowControl w:val="0"/>
        <w:numPr>
          <w:ilvl w:val="12"/>
          <w:numId w:val="0"/>
        </w:numPr>
        <w:tabs>
          <w:tab w:val="clear" w:pos="567"/>
        </w:tabs>
        <w:spacing w:line="240" w:lineRule="auto"/>
        <w:ind w:right="-2"/>
        <w:rPr>
          <w:lang w:val="sv-SE"/>
        </w:rPr>
      </w:pPr>
    </w:p>
    <w:p w14:paraId="3D9BD4E1" w14:textId="77777777" w:rsidR="00D57536" w:rsidRPr="00DC2BA7" w:rsidRDefault="00B60735" w:rsidP="00D57536">
      <w:pPr>
        <w:keepNext/>
        <w:widowControl w:val="0"/>
        <w:tabs>
          <w:tab w:val="clear" w:pos="567"/>
        </w:tabs>
        <w:spacing w:line="240" w:lineRule="auto"/>
        <w:rPr>
          <w:b/>
          <w:bCs/>
          <w:lang w:val="sv-SE"/>
        </w:rPr>
      </w:pPr>
      <w:r w:rsidRPr="00DC2BA7">
        <w:rPr>
          <w:b/>
          <w:bCs/>
          <w:lang w:val="sv-SE"/>
        </w:rPr>
        <w:t>I denna bipacksedel finns information om följande:</w:t>
      </w:r>
    </w:p>
    <w:p w14:paraId="1E4295BB" w14:textId="77777777" w:rsidR="00D57536" w:rsidRPr="00DC2BA7" w:rsidRDefault="00D57536" w:rsidP="00D57536">
      <w:pPr>
        <w:keepNext/>
        <w:widowControl w:val="0"/>
        <w:tabs>
          <w:tab w:val="clear" w:pos="567"/>
        </w:tabs>
        <w:spacing w:line="240" w:lineRule="auto"/>
        <w:rPr>
          <w:bCs/>
          <w:lang w:val="sv-SE"/>
        </w:rPr>
      </w:pPr>
    </w:p>
    <w:p w14:paraId="7B76E02D" w14:textId="77777777" w:rsidR="00D57536" w:rsidRPr="00DC2BA7" w:rsidRDefault="00B60735" w:rsidP="00D57536">
      <w:pPr>
        <w:widowControl w:val="0"/>
        <w:tabs>
          <w:tab w:val="clear" w:pos="567"/>
        </w:tabs>
        <w:spacing w:line="240" w:lineRule="auto"/>
        <w:ind w:left="567" w:right="-29" w:hanging="567"/>
        <w:rPr>
          <w:lang w:val="sv-SE"/>
        </w:rPr>
      </w:pPr>
      <w:r w:rsidRPr="00DC2BA7">
        <w:rPr>
          <w:lang w:val="sv-SE"/>
        </w:rPr>
        <w:t>1.</w:t>
      </w:r>
      <w:r w:rsidRPr="00DC2BA7">
        <w:rPr>
          <w:lang w:val="sv-SE"/>
        </w:rPr>
        <w:tab/>
        <w:t>Vad Xolair är och vad det används för</w:t>
      </w:r>
    </w:p>
    <w:p w14:paraId="1A8315DC" w14:textId="77777777" w:rsidR="00D57536" w:rsidRPr="00DC2BA7" w:rsidRDefault="00B60735" w:rsidP="00D57536">
      <w:pPr>
        <w:widowControl w:val="0"/>
        <w:tabs>
          <w:tab w:val="clear" w:pos="567"/>
        </w:tabs>
        <w:spacing w:line="240" w:lineRule="auto"/>
        <w:ind w:left="567" w:right="-29" w:hanging="567"/>
        <w:rPr>
          <w:lang w:val="sv-SE"/>
        </w:rPr>
      </w:pPr>
      <w:r w:rsidRPr="00DC2BA7">
        <w:rPr>
          <w:lang w:val="sv-SE"/>
        </w:rPr>
        <w:t>2.</w:t>
      </w:r>
      <w:r w:rsidRPr="00DC2BA7">
        <w:rPr>
          <w:lang w:val="sv-SE"/>
        </w:rPr>
        <w:tab/>
        <w:t>Vad du behöver veta innan Xolair ges</w:t>
      </w:r>
    </w:p>
    <w:p w14:paraId="31EA67F9" w14:textId="77777777" w:rsidR="00D57536" w:rsidRPr="00DC2BA7" w:rsidRDefault="00B60735" w:rsidP="00D57536">
      <w:pPr>
        <w:widowControl w:val="0"/>
        <w:tabs>
          <w:tab w:val="clear" w:pos="567"/>
        </w:tabs>
        <w:spacing w:line="240" w:lineRule="auto"/>
        <w:ind w:left="567" w:right="-29" w:hanging="567"/>
        <w:rPr>
          <w:lang w:val="sv-SE"/>
        </w:rPr>
      </w:pPr>
      <w:r w:rsidRPr="00DC2BA7">
        <w:rPr>
          <w:lang w:val="sv-SE"/>
        </w:rPr>
        <w:t>3.</w:t>
      </w:r>
      <w:r w:rsidRPr="00DC2BA7">
        <w:rPr>
          <w:lang w:val="sv-SE"/>
        </w:rPr>
        <w:tab/>
        <w:t>Hur Xolair ges</w:t>
      </w:r>
    </w:p>
    <w:p w14:paraId="08A38723" w14:textId="77777777" w:rsidR="00D57536" w:rsidRPr="00DC2BA7" w:rsidRDefault="00B60735" w:rsidP="00D57536">
      <w:pPr>
        <w:widowControl w:val="0"/>
        <w:tabs>
          <w:tab w:val="clear" w:pos="567"/>
        </w:tabs>
        <w:spacing w:line="240" w:lineRule="auto"/>
        <w:ind w:left="567" w:right="-29" w:hanging="567"/>
        <w:rPr>
          <w:lang w:val="sv-SE"/>
        </w:rPr>
      </w:pPr>
      <w:r w:rsidRPr="00DC2BA7">
        <w:rPr>
          <w:lang w:val="sv-SE"/>
        </w:rPr>
        <w:t>4.</w:t>
      </w:r>
      <w:r w:rsidRPr="00DC2BA7">
        <w:rPr>
          <w:lang w:val="sv-SE"/>
        </w:rPr>
        <w:tab/>
        <w:t>Eventuella biverkningar</w:t>
      </w:r>
    </w:p>
    <w:p w14:paraId="04840EBA" w14:textId="77777777" w:rsidR="00D57536" w:rsidRPr="00DC2BA7" w:rsidRDefault="00B60735" w:rsidP="00D57536">
      <w:pPr>
        <w:widowControl w:val="0"/>
        <w:tabs>
          <w:tab w:val="clear" w:pos="567"/>
        </w:tabs>
        <w:spacing w:line="240" w:lineRule="auto"/>
        <w:ind w:left="567" w:right="-29" w:hanging="567"/>
        <w:rPr>
          <w:lang w:val="sv-SE"/>
        </w:rPr>
      </w:pPr>
      <w:r w:rsidRPr="00DC2BA7">
        <w:rPr>
          <w:lang w:val="sv-SE"/>
        </w:rPr>
        <w:t>5.</w:t>
      </w:r>
      <w:r w:rsidRPr="00DC2BA7">
        <w:rPr>
          <w:lang w:val="sv-SE"/>
        </w:rPr>
        <w:tab/>
        <w:t>Hur Xolair ska förvaras</w:t>
      </w:r>
    </w:p>
    <w:p w14:paraId="5935B436" w14:textId="77777777" w:rsidR="00D57536" w:rsidRPr="00DC2BA7" w:rsidRDefault="00B60735" w:rsidP="00D57536">
      <w:pPr>
        <w:widowControl w:val="0"/>
        <w:tabs>
          <w:tab w:val="clear" w:pos="567"/>
        </w:tabs>
        <w:spacing w:line="240" w:lineRule="auto"/>
        <w:ind w:left="567" w:right="-29" w:hanging="567"/>
        <w:rPr>
          <w:lang w:val="sv-SE"/>
        </w:rPr>
      </w:pPr>
      <w:r w:rsidRPr="00DC2BA7">
        <w:rPr>
          <w:lang w:val="sv-SE"/>
        </w:rPr>
        <w:t>6.</w:t>
      </w:r>
      <w:r w:rsidRPr="00DC2BA7">
        <w:rPr>
          <w:lang w:val="sv-SE"/>
        </w:rPr>
        <w:tab/>
      </w:r>
      <w:r w:rsidRPr="00DC2BA7">
        <w:rPr>
          <w:noProof/>
          <w:szCs w:val="24"/>
          <w:lang w:val="sv-SE"/>
        </w:rPr>
        <w:t xml:space="preserve">Förpackningens innehåll och </w:t>
      </w:r>
      <w:r w:rsidRPr="00DC2BA7">
        <w:rPr>
          <w:lang w:val="sv-SE"/>
        </w:rPr>
        <w:t>övriga upplysningar</w:t>
      </w:r>
    </w:p>
    <w:p w14:paraId="7C4F4FC2" w14:textId="77777777" w:rsidR="00D57536" w:rsidRPr="00DC2BA7" w:rsidRDefault="00D57536" w:rsidP="00D57536">
      <w:pPr>
        <w:widowControl w:val="0"/>
        <w:numPr>
          <w:ilvl w:val="12"/>
          <w:numId w:val="0"/>
        </w:numPr>
        <w:tabs>
          <w:tab w:val="clear" w:pos="567"/>
        </w:tabs>
        <w:spacing w:line="240" w:lineRule="auto"/>
        <w:ind w:right="-2"/>
        <w:rPr>
          <w:lang w:val="sv-SE"/>
        </w:rPr>
      </w:pPr>
    </w:p>
    <w:p w14:paraId="09B3C502" w14:textId="77777777" w:rsidR="00D57536" w:rsidRPr="00DC2BA7" w:rsidRDefault="00D57536" w:rsidP="00D57536">
      <w:pPr>
        <w:widowControl w:val="0"/>
        <w:numPr>
          <w:ilvl w:val="12"/>
          <w:numId w:val="0"/>
        </w:numPr>
        <w:tabs>
          <w:tab w:val="clear" w:pos="567"/>
        </w:tabs>
        <w:spacing w:line="240" w:lineRule="auto"/>
        <w:ind w:right="-2"/>
        <w:rPr>
          <w:lang w:val="sv-SE"/>
        </w:rPr>
      </w:pPr>
    </w:p>
    <w:p w14:paraId="50999732" w14:textId="77777777" w:rsidR="00D57536" w:rsidRPr="00DC2BA7" w:rsidRDefault="00B60735" w:rsidP="00D57536">
      <w:pPr>
        <w:keepNext/>
        <w:widowControl w:val="0"/>
        <w:numPr>
          <w:ilvl w:val="12"/>
          <w:numId w:val="0"/>
        </w:numPr>
        <w:tabs>
          <w:tab w:val="clear" w:pos="567"/>
        </w:tabs>
        <w:spacing w:line="240" w:lineRule="auto"/>
        <w:ind w:left="567" w:hanging="567"/>
        <w:rPr>
          <w:lang w:val="sv-SE"/>
        </w:rPr>
      </w:pPr>
      <w:r w:rsidRPr="00DC2BA7">
        <w:rPr>
          <w:b/>
          <w:bCs/>
          <w:lang w:val="sv-SE"/>
        </w:rPr>
        <w:t>1.</w:t>
      </w:r>
      <w:r w:rsidRPr="00DC2BA7">
        <w:rPr>
          <w:b/>
          <w:bCs/>
          <w:lang w:val="sv-SE"/>
        </w:rPr>
        <w:tab/>
      </w:r>
      <w:r w:rsidRPr="00DC2BA7">
        <w:rPr>
          <w:b/>
          <w:noProof/>
          <w:lang w:val="sv-SE"/>
        </w:rPr>
        <w:t>Vad Xolair är och vad det används</w:t>
      </w:r>
      <w:r w:rsidRPr="00DC2BA7">
        <w:rPr>
          <w:b/>
          <w:lang w:val="sv-SE"/>
        </w:rPr>
        <w:t xml:space="preserve"> för</w:t>
      </w:r>
    </w:p>
    <w:p w14:paraId="2F4A3F38" w14:textId="77777777" w:rsidR="00D57536" w:rsidRPr="00DC2BA7" w:rsidRDefault="00D57536" w:rsidP="00D57536">
      <w:pPr>
        <w:keepNext/>
        <w:widowControl w:val="0"/>
        <w:numPr>
          <w:ilvl w:val="12"/>
          <w:numId w:val="0"/>
        </w:numPr>
        <w:tabs>
          <w:tab w:val="clear" w:pos="567"/>
        </w:tabs>
        <w:spacing w:line="240" w:lineRule="auto"/>
        <w:rPr>
          <w:lang w:val="sv-SE"/>
        </w:rPr>
      </w:pPr>
    </w:p>
    <w:p w14:paraId="4E6809F4" w14:textId="77777777" w:rsidR="00D57536" w:rsidRPr="00DC2BA7" w:rsidRDefault="00B60735" w:rsidP="00D57536">
      <w:pPr>
        <w:pStyle w:val="Char2"/>
        <w:spacing w:before="0"/>
        <w:jc w:val="left"/>
        <w:rPr>
          <w:sz w:val="22"/>
          <w:szCs w:val="22"/>
          <w:lang w:val="sv-SE"/>
        </w:rPr>
      </w:pPr>
      <w:r w:rsidRPr="00DC2BA7">
        <w:rPr>
          <w:sz w:val="22"/>
          <w:szCs w:val="22"/>
          <w:lang w:val="sv-SE"/>
        </w:rPr>
        <w:t>Xolair innehåller den aktiva substansen omalizumab, ett konstgjort protein som liknar de naturliga proteiner som produceras i kroppen. Omalizumab tillhör en grupp läkemedel som kallas monoklonala antikroppar.</w:t>
      </w:r>
    </w:p>
    <w:p w14:paraId="0852C1D7" w14:textId="77777777" w:rsidR="00D57536" w:rsidRPr="00DC2BA7" w:rsidRDefault="00D57536" w:rsidP="00D57536">
      <w:pPr>
        <w:pStyle w:val="Char2"/>
        <w:spacing w:before="0"/>
        <w:jc w:val="left"/>
        <w:rPr>
          <w:sz w:val="22"/>
          <w:szCs w:val="22"/>
          <w:lang w:val="sv-SE"/>
        </w:rPr>
      </w:pPr>
    </w:p>
    <w:p w14:paraId="69E313AB" w14:textId="77777777" w:rsidR="00D57536" w:rsidRPr="00DC2BA7" w:rsidRDefault="00B60735" w:rsidP="00D57536">
      <w:pPr>
        <w:pStyle w:val="Char2"/>
        <w:keepNext/>
        <w:spacing w:before="0"/>
        <w:jc w:val="left"/>
        <w:rPr>
          <w:sz w:val="22"/>
          <w:szCs w:val="22"/>
          <w:lang w:val="sv-SE"/>
        </w:rPr>
      </w:pPr>
      <w:r w:rsidRPr="00DC2BA7">
        <w:rPr>
          <w:sz w:val="22"/>
          <w:szCs w:val="22"/>
          <w:lang w:val="sv-SE"/>
        </w:rPr>
        <w:t>Xolair används för att behandla:</w:t>
      </w:r>
    </w:p>
    <w:p w14:paraId="47767AA9" w14:textId="77777777" w:rsidR="00D57536" w:rsidRPr="00DC2BA7" w:rsidRDefault="00B60735" w:rsidP="00D57536">
      <w:pPr>
        <w:pStyle w:val="Text"/>
        <w:widowControl w:val="0"/>
        <w:numPr>
          <w:ilvl w:val="0"/>
          <w:numId w:val="58"/>
        </w:numPr>
        <w:spacing w:before="0"/>
        <w:ind w:left="567" w:hanging="567"/>
        <w:jc w:val="left"/>
        <w:rPr>
          <w:sz w:val="22"/>
        </w:rPr>
      </w:pPr>
      <w:r w:rsidRPr="00DC2BA7">
        <w:rPr>
          <w:sz w:val="22"/>
        </w:rPr>
        <w:t>Allergisk astma</w:t>
      </w:r>
    </w:p>
    <w:p w14:paraId="274C82AF" w14:textId="77777777" w:rsidR="00D57536" w:rsidRPr="00DC2BA7" w:rsidRDefault="00B60735" w:rsidP="00D57536">
      <w:pPr>
        <w:pStyle w:val="Text"/>
        <w:widowControl w:val="0"/>
        <w:numPr>
          <w:ilvl w:val="0"/>
          <w:numId w:val="58"/>
        </w:numPr>
        <w:spacing w:before="0"/>
        <w:ind w:left="567" w:hanging="567"/>
        <w:jc w:val="left"/>
        <w:rPr>
          <w:sz w:val="22"/>
          <w:lang w:val="sv-SE"/>
        </w:rPr>
      </w:pPr>
      <w:r w:rsidRPr="00DC2BA7">
        <w:rPr>
          <w:sz w:val="22"/>
          <w:lang w:val="sv-SE"/>
        </w:rPr>
        <w:t>Kronisk inflammation i näsa och bihålor (rinosinuit) med näspolyper</w:t>
      </w:r>
    </w:p>
    <w:p w14:paraId="3D3E2C85" w14:textId="77777777" w:rsidR="00D57536" w:rsidRPr="00DC2BA7" w:rsidRDefault="00D57536" w:rsidP="00D57536">
      <w:pPr>
        <w:pStyle w:val="Char2"/>
        <w:spacing w:before="0"/>
        <w:jc w:val="left"/>
        <w:rPr>
          <w:sz w:val="22"/>
          <w:szCs w:val="22"/>
          <w:lang w:val="sv-SE"/>
        </w:rPr>
      </w:pPr>
    </w:p>
    <w:p w14:paraId="153EC5F5"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Allergisk astma</w:t>
      </w:r>
    </w:p>
    <w:p w14:paraId="243D011A" w14:textId="77777777" w:rsidR="00D57536" w:rsidRPr="00DC2BA7" w:rsidRDefault="00B60735" w:rsidP="00D57536">
      <w:pPr>
        <w:pStyle w:val="Char2"/>
        <w:spacing w:before="0"/>
        <w:jc w:val="left"/>
        <w:rPr>
          <w:sz w:val="22"/>
          <w:szCs w:val="22"/>
          <w:lang w:val="sv-SE"/>
        </w:rPr>
      </w:pPr>
      <w:r w:rsidRPr="00DC2BA7">
        <w:rPr>
          <w:sz w:val="22"/>
          <w:szCs w:val="22"/>
          <w:lang w:val="sv-SE"/>
        </w:rPr>
        <w:t>Detta läkemedel används för att förhindra försämring av astma genom att kontrollera symtomen vid svår allergisk astma hos vuxna, ungdomar och barn (från 6 års ålder) som redan tar annan astmamedicin, men vars astmasymtom inte är välkontrollerade trots läkemedel som t ex hög dos inhalationssteroid och beta-stimulerare för inandning.</w:t>
      </w:r>
    </w:p>
    <w:p w14:paraId="536005A8" w14:textId="77777777" w:rsidR="00D57536" w:rsidRPr="00DC2BA7" w:rsidRDefault="00D57536" w:rsidP="00D57536">
      <w:pPr>
        <w:pStyle w:val="Char2"/>
        <w:spacing w:before="0"/>
        <w:jc w:val="left"/>
        <w:rPr>
          <w:sz w:val="22"/>
          <w:szCs w:val="22"/>
          <w:lang w:val="sv-SE"/>
        </w:rPr>
      </w:pPr>
    </w:p>
    <w:p w14:paraId="25C5D540"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Kronisk inflammation i nästa och bihålor med näspolyper</w:t>
      </w:r>
    </w:p>
    <w:p w14:paraId="3192BC36" w14:textId="77777777" w:rsidR="00D57536" w:rsidRPr="00DC2BA7" w:rsidRDefault="00B60735" w:rsidP="00D57536">
      <w:pPr>
        <w:pStyle w:val="Char2"/>
        <w:spacing w:before="0"/>
        <w:jc w:val="left"/>
        <w:rPr>
          <w:sz w:val="22"/>
          <w:szCs w:val="22"/>
          <w:lang w:val="sv-SE"/>
        </w:rPr>
      </w:pPr>
      <w:r w:rsidRPr="00DC2BA7">
        <w:rPr>
          <w:sz w:val="22"/>
          <w:szCs w:val="22"/>
          <w:lang w:val="sv-SE"/>
        </w:rPr>
        <w:t>Detta läkemedel används för att behandla kronisk inflammation i näsa och bihålor med näspolyper hos vuxna (från 18 års ålder) som redan använder en kortikosterioid som tas i näsan (kortisonnässpray), men vars symtom inte är välkontrollerade. Näspolyper är små utväxter på näsans slemhinna. Xolair hjälper till att minska storleken på polyperna och förbättrar symtom såsom nästäppa, försämrat luktsinne, slem i bakre delen av svalget och rinnande näsa.</w:t>
      </w:r>
    </w:p>
    <w:p w14:paraId="654B33CA" w14:textId="77777777" w:rsidR="00D57536" w:rsidRPr="00DC2BA7" w:rsidRDefault="00D57536" w:rsidP="00D57536">
      <w:pPr>
        <w:pStyle w:val="Char2"/>
        <w:spacing w:before="0"/>
        <w:jc w:val="left"/>
        <w:rPr>
          <w:sz w:val="22"/>
          <w:szCs w:val="22"/>
          <w:lang w:val="sv-SE"/>
        </w:rPr>
      </w:pPr>
    </w:p>
    <w:p w14:paraId="110EB3DD" w14:textId="77777777" w:rsidR="00D57536" w:rsidRPr="00DC2BA7" w:rsidRDefault="00B60735" w:rsidP="00D57536">
      <w:pPr>
        <w:pStyle w:val="Char2"/>
        <w:spacing w:before="0"/>
        <w:jc w:val="left"/>
        <w:rPr>
          <w:sz w:val="22"/>
          <w:szCs w:val="22"/>
          <w:lang w:val="sv-SE"/>
        </w:rPr>
      </w:pPr>
      <w:r w:rsidRPr="00DC2BA7">
        <w:rPr>
          <w:sz w:val="22"/>
          <w:szCs w:val="22"/>
          <w:lang w:val="sv-SE"/>
        </w:rPr>
        <w:t>Xolair verkar genom att blockera ett ämne som kallas IgE (förkortning för immunoglobulin E), som produceras i kroppen. IgE bidrar till en typ av inflammation som spelar en nyckelroll för att allergisk astma och kronisk inflammation i näsa och bihålor med näspolyper ska uppkomma.</w:t>
      </w:r>
    </w:p>
    <w:p w14:paraId="7C16D2D7" w14:textId="77777777" w:rsidR="00D57536" w:rsidRPr="00DC2BA7" w:rsidRDefault="00D57536" w:rsidP="00D57536">
      <w:pPr>
        <w:pStyle w:val="Char2"/>
        <w:spacing w:before="0"/>
        <w:jc w:val="left"/>
        <w:rPr>
          <w:sz w:val="22"/>
          <w:szCs w:val="22"/>
          <w:lang w:val="sv-SE"/>
        </w:rPr>
      </w:pPr>
    </w:p>
    <w:p w14:paraId="12A36CBB" w14:textId="77777777" w:rsidR="00D57536" w:rsidRPr="00DC2BA7" w:rsidRDefault="00D57536" w:rsidP="00D57536">
      <w:pPr>
        <w:pStyle w:val="Char2"/>
        <w:spacing w:before="0"/>
        <w:jc w:val="left"/>
        <w:rPr>
          <w:sz w:val="22"/>
          <w:szCs w:val="22"/>
          <w:lang w:val="sv-SE"/>
        </w:rPr>
      </w:pPr>
    </w:p>
    <w:p w14:paraId="228F07B2" w14:textId="77777777" w:rsidR="00D57536" w:rsidRPr="00DC2BA7" w:rsidRDefault="00B60735" w:rsidP="00D57536">
      <w:pPr>
        <w:keepNext/>
        <w:widowControl w:val="0"/>
        <w:numPr>
          <w:ilvl w:val="12"/>
          <w:numId w:val="0"/>
        </w:numPr>
        <w:tabs>
          <w:tab w:val="clear" w:pos="567"/>
        </w:tabs>
        <w:spacing w:line="240" w:lineRule="auto"/>
        <w:ind w:left="567" w:right="-2" w:hanging="567"/>
        <w:rPr>
          <w:lang w:val="sv-SE"/>
        </w:rPr>
      </w:pPr>
      <w:r w:rsidRPr="00DC2BA7">
        <w:rPr>
          <w:b/>
          <w:bCs/>
          <w:lang w:val="sv-SE"/>
        </w:rPr>
        <w:lastRenderedPageBreak/>
        <w:t>2.</w:t>
      </w:r>
      <w:r w:rsidRPr="00DC2BA7">
        <w:rPr>
          <w:b/>
          <w:bCs/>
          <w:lang w:val="sv-SE"/>
        </w:rPr>
        <w:tab/>
      </w:r>
      <w:r w:rsidRPr="00DC2BA7">
        <w:rPr>
          <w:b/>
          <w:noProof/>
          <w:lang w:val="sv-SE"/>
        </w:rPr>
        <w:t>Vad du behöver veta innan Xolair ges</w:t>
      </w:r>
    </w:p>
    <w:p w14:paraId="6426EF42" w14:textId="77777777" w:rsidR="00D57536" w:rsidRPr="00DC2BA7" w:rsidRDefault="00D57536" w:rsidP="00D57536">
      <w:pPr>
        <w:pStyle w:val="Char2"/>
        <w:keepNext/>
        <w:spacing w:before="0"/>
        <w:jc w:val="left"/>
        <w:rPr>
          <w:sz w:val="22"/>
          <w:szCs w:val="22"/>
          <w:lang w:val="sv-SE"/>
        </w:rPr>
      </w:pPr>
    </w:p>
    <w:p w14:paraId="44B5AEA3" w14:textId="77777777" w:rsidR="00D57536" w:rsidRPr="00DC2BA7" w:rsidRDefault="00B60735" w:rsidP="00D57536">
      <w:pPr>
        <w:pStyle w:val="Char2"/>
        <w:keepNext/>
        <w:spacing w:before="0"/>
        <w:jc w:val="left"/>
        <w:rPr>
          <w:b/>
          <w:bCs/>
          <w:sz w:val="22"/>
          <w:szCs w:val="22"/>
          <w:lang w:val="sv-SE"/>
        </w:rPr>
      </w:pPr>
      <w:r w:rsidRPr="00DC2BA7">
        <w:rPr>
          <w:b/>
          <w:bCs/>
          <w:sz w:val="22"/>
          <w:szCs w:val="22"/>
          <w:lang w:val="sv-SE"/>
        </w:rPr>
        <w:t>Xolair ska inte ges</w:t>
      </w:r>
    </w:p>
    <w:p w14:paraId="08F98021" w14:textId="77777777" w:rsidR="00D57536" w:rsidRPr="00DC2BA7" w:rsidRDefault="00B60735" w:rsidP="00D57536">
      <w:pPr>
        <w:pStyle w:val="Char2"/>
        <w:keepNext/>
        <w:spacing w:before="0"/>
        <w:ind w:left="567" w:hanging="567"/>
        <w:jc w:val="left"/>
        <w:rPr>
          <w:sz w:val="22"/>
          <w:szCs w:val="22"/>
          <w:lang w:val="sv-SE"/>
        </w:rPr>
      </w:pPr>
      <w:r w:rsidRPr="00DC2BA7">
        <w:rPr>
          <w:sz w:val="22"/>
          <w:szCs w:val="22"/>
          <w:lang w:val="sv-SE"/>
        </w:rPr>
        <w:t>-</w:t>
      </w:r>
      <w:r w:rsidRPr="00DC2BA7">
        <w:rPr>
          <w:sz w:val="22"/>
          <w:szCs w:val="22"/>
          <w:lang w:val="sv-SE"/>
        </w:rPr>
        <w:tab/>
        <w:t>om du är allergisk mot omalizumab eller något annat innehållsämne i detta läkemedel (anges i avsnitt 6).</w:t>
      </w:r>
    </w:p>
    <w:p w14:paraId="66B52E74" w14:textId="77777777" w:rsidR="00D57536" w:rsidRPr="00DC2BA7" w:rsidRDefault="00B60735" w:rsidP="00D57536">
      <w:pPr>
        <w:pStyle w:val="Char2"/>
        <w:spacing w:before="0"/>
        <w:jc w:val="left"/>
        <w:rPr>
          <w:sz w:val="22"/>
          <w:szCs w:val="22"/>
          <w:lang w:val="sv-SE"/>
        </w:rPr>
      </w:pPr>
      <w:r w:rsidRPr="00DC2BA7">
        <w:rPr>
          <w:sz w:val="22"/>
          <w:szCs w:val="22"/>
          <w:lang w:val="sv-SE"/>
        </w:rPr>
        <w:t>Om du tror att du kan vara allergisk mot något av innehållsämnena ska du berätta det för läkaren, eftersom du då inte bör ges Xolair.</w:t>
      </w:r>
    </w:p>
    <w:p w14:paraId="4FC40862" w14:textId="77777777" w:rsidR="00D57536" w:rsidRPr="00DC2BA7" w:rsidRDefault="00D57536" w:rsidP="00D57536">
      <w:pPr>
        <w:pStyle w:val="Char2"/>
        <w:spacing w:before="0"/>
        <w:jc w:val="left"/>
        <w:rPr>
          <w:sz w:val="22"/>
          <w:szCs w:val="22"/>
          <w:lang w:val="sv-SE"/>
        </w:rPr>
      </w:pPr>
    </w:p>
    <w:p w14:paraId="2E827530" w14:textId="77777777" w:rsidR="00D57536" w:rsidRPr="00DC2BA7" w:rsidRDefault="00B60735" w:rsidP="00D57536">
      <w:pPr>
        <w:pStyle w:val="Char2"/>
        <w:keepNext/>
        <w:spacing w:before="0"/>
        <w:jc w:val="left"/>
        <w:rPr>
          <w:b/>
          <w:bCs/>
          <w:sz w:val="22"/>
          <w:szCs w:val="22"/>
          <w:lang w:val="sv-SE"/>
        </w:rPr>
      </w:pPr>
      <w:r w:rsidRPr="00DC2BA7">
        <w:rPr>
          <w:b/>
          <w:bCs/>
          <w:sz w:val="22"/>
          <w:szCs w:val="22"/>
          <w:lang w:val="sv-SE"/>
        </w:rPr>
        <w:t>Varningar och försiktighet</w:t>
      </w:r>
    </w:p>
    <w:p w14:paraId="5DD68741" w14:textId="77777777" w:rsidR="00D57536" w:rsidRPr="00DC2BA7" w:rsidRDefault="00B60735" w:rsidP="00D57536">
      <w:pPr>
        <w:keepNext/>
        <w:numPr>
          <w:ilvl w:val="12"/>
          <w:numId w:val="0"/>
        </w:numPr>
        <w:spacing w:line="240" w:lineRule="auto"/>
        <w:rPr>
          <w:noProof/>
          <w:lang w:val="sv-SE"/>
        </w:rPr>
      </w:pPr>
      <w:r w:rsidRPr="00DC2BA7">
        <w:rPr>
          <w:noProof/>
          <w:lang w:val="sv-SE"/>
        </w:rPr>
        <w:t>Tala med läkare innan Xolair ges:</w:t>
      </w:r>
    </w:p>
    <w:p w14:paraId="0A0FBA22" w14:textId="77777777" w:rsidR="00D57536" w:rsidRPr="00DC2BA7" w:rsidRDefault="00B60735" w:rsidP="00D57536">
      <w:pPr>
        <w:numPr>
          <w:ilvl w:val="0"/>
          <w:numId w:val="35"/>
        </w:numPr>
        <w:tabs>
          <w:tab w:val="clear" w:pos="567"/>
        </w:tabs>
        <w:spacing w:line="240" w:lineRule="auto"/>
        <w:ind w:left="567" w:hanging="567"/>
        <w:rPr>
          <w:noProof/>
          <w:lang w:val="sv-SE"/>
        </w:rPr>
      </w:pPr>
      <w:r w:rsidRPr="00DC2BA7">
        <w:rPr>
          <w:noProof/>
          <w:lang w:val="sv-SE"/>
        </w:rPr>
        <w:t>om du har njur- eller leverproblem</w:t>
      </w:r>
    </w:p>
    <w:p w14:paraId="186464F3" w14:textId="77777777" w:rsidR="00D57536" w:rsidRPr="00DC2BA7" w:rsidRDefault="00B60735" w:rsidP="00D57536">
      <w:pPr>
        <w:numPr>
          <w:ilvl w:val="0"/>
          <w:numId w:val="35"/>
        </w:numPr>
        <w:tabs>
          <w:tab w:val="clear" w:pos="567"/>
        </w:tabs>
        <w:spacing w:line="240" w:lineRule="auto"/>
        <w:ind w:left="567" w:hanging="567"/>
        <w:rPr>
          <w:noProof/>
          <w:lang w:val="sv-SE"/>
        </w:rPr>
      </w:pPr>
      <w:r w:rsidRPr="00DC2BA7">
        <w:rPr>
          <w:noProof/>
          <w:lang w:val="sv-SE"/>
        </w:rPr>
        <w:t>om du har en sjukdom där ditt eget immunsystem angriper delar av kroppen (autoimmun sjukdom)</w:t>
      </w:r>
    </w:p>
    <w:p w14:paraId="5E817366" w14:textId="77777777" w:rsidR="00D57536" w:rsidRPr="00DC2BA7" w:rsidRDefault="00B60735" w:rsidP="00D57536">
      <w:pPr>
        <w:numPr>
          <w:ilvl w:val="0"/>
          <w:numId w:val="35"/>
        </w:numPr>
        <w:tabs>
          <w:tab w:val="clear" w:pos="567"/>
        </w:tabs>
        <w:spacing w:line="240" w:lineRule="auto"/>
        <w:ind w:left="567" w:hanging="567"/>
        <w:rPr>
          <w:noProof/>
          <w:lang w:val="sv-SE"/>
        </w:rPr>
      </w:pPr>
      <w:r w:rsidRPr="00DC2BA7">
        <w:rPr>
          <w:noProof/>
          <w:lang w:val="sv-SE"/>
        </w:rPr>
        <w:t>om du reser till ett område där infektioner orsakade av parasiter är vanliga - Xolair kan försvaga din motståndskraft mot sådana infektioner</w:t>
      </w:r>
    </w:p>
    <w:p w14:paraId="273507F1" w14:textId="77777777" w:rsidR="00D57536" w:rsidRPr="00DC2BA7" w:rsidRDefault="00B60735" w:rsidP="00D57536">
      <w:pPr>
        <w:numPr>
          <w:ilvl w:val="0"/>
          <w:numId w:val="35"/>
        </w:numPr>
        <w:tabs>
          <w:tab w:val="clear" w:pos="567"/>
        </w:tabs>
        <w:spacing w:line="240" w:lineRule="auto"/>
        <w:ind w:left="567" w:hanging="567"/>
        <w:rPr>
          <w:noProof/>
          <w:lang w:val="sv-SE"/>
        </w:rPr>
      </w:pPr>
      <w:r w:rsidRPr="00DC2BA7">
        <w:rPr>
          <w:noProof/>
          <w:lang w:val="sv-SE"/>
        </w:rPr>
        <w:t>om du tidigare har haft en svår allergisk reaktion (anafylaktisk reaktion) t ex till följd av läkemedel, insektsbett eller födoämne.</w:t>
      </w:r>
    </w:p>
    <w:p w14:paraId="387E7401" w14:textId="77777777" w:rsidR="00D57536" w:rsidRPr="00DC2BA7" w:rsidRDefault="00D57536" w:rsidP="00D57536">
      <w:pPr>
        <w:pStyle w:val="Char2"/>
        <w:spacing w:before="0"/>
        <w:jc w:val="left"/>
        <w:rPr>
          <w:sz w:val="22"/>
          <w:szCs w:val="22"/>
          <w:lang w:val="sv-SE"/>
        </w:rPr>
      </w:pPr>
    </w:p>
    <w:p w14:paraId="663520D4" w14:textId="77777777" w:rsidR="00D57536" w:rsidRPr="00DC2BA7" w:rsidRDefault="00B60735" w:rsidP="00D57536">
      <w:pPr>
        <w:pStyle w:val="BodyTextIndent4"/>
        <w:widowControl w:val="0"/>
        <w:tabs>
          <w:tab w:val="clear" w:pos="360"/>
        </w:tabs>
        <w:ind w:left="0" w:firstLine="0"/>
        <w:rPr>
          <w:sz w:val="22"/>
          <w:szCs w:val="22"/>
          <w:lang w:val="sv-SE"/>
        </w:rPr>
      </w:pPr>
      <w:r w:rsidRPr="00DC2BA7">
        <w:rPr>
          <w:sz w:val="22"/>
          <w:szCs w:val="22"/>
          <w:lang w:val="sv-SE"/>
        </w:rPr>
        <w:t>Xolair ska inte användas för att behandla akuta astmasymtom, t ex en plötslig astmaattack.</w:t>
      </w:r>
    </w:p>
    <w:p w14:paraId="1F395662" w14:textId="77777777" w:rsidR="00D57536" w:rsidRPr="00DC2BA7" w:rsidRDefault="00D57536" w:rsidP="00D57536">
      <w:pPr>
        <w:pStyle w:val="BodyTextIndent4"/>
        <w:widowControl w:val="0"/>
        <w:tabs>
          <w:tab w:val="clear" w:pos="360"/>
        </w:tabs>
        <w:ind w:left="0" w:firstLine="0"/>
        <w:rPr>
          <w:sz w:val="22"/>
          <w:szCs w:val="22"/>
          <w:lang w:val="sv-SE"/>
        </w:rPr>
      </w:pPr>
    </w:p>
    <w:p w14:paraId="75B3C09F" w14:textId="77777777" w:rsidR="00D57536" w:rsidRPr="00DC2BA7" w:rsidRDefault="00B60735" w:rsidP="00D57536">
      <w:pPr>
        <w:pStyle w:val="Char2"/>
        <w:spacing w:before="0"/>
        <w:jc w:val="left"/>
        <w:rPr>
          <w:sz w:val="22"/>
          <w:szCs w:val="22"/>
          <w:lang w:val="sv-SE"/>
        </w:rPr>
      </w:pPr>
      <w:r w:rsidRPr="00DC2BA7">
        <w:rPr>
          <w:sz w:val="22"/>
          <w:szCs w:val="22"/>
          <w:lang w:val="sv-SE"/>
        </w:rPr>
        <w:t>Xolair är inte avsett att förhindra eller behandla andra allergiska tillstånd, t ex plötsliga allergiska reaktioner, hyperimmunglobulin E-syndrom (en ärftlig immunsjukdom), aspergillos (lungsjukdom orsakad av mögelsvamp), födoämnesallergi, eksem eller hösnuva eftersom Xolair har inte studerats vid dessa tillstånd.</w:t>
      </w:r>
    </w:p>
    <w:p w14:paraId="0BF1777F" w14:textId="77777777" w:rsidR="00D57536" w:rsidRPr="00DC2BA7" w:rsidRDefault="00D57536" w:rsidP="00535973">
      <w:pPr>
        <w:pStyle w:val="BodyTextIndent4"/>
        <w:widowControl w:val="0"/>
        <w:tabs>
          <w:tab w:val="clear" w:pos="360"/>
        </w:tabs>
        <w:ind w:left="0" w:firstLine="0"/>
        <w:rPr>
          <w:sz w:val="22"/>
          <w:szCs w:val="22"/>
          <w:lang w:val="sv-SE"/>
        </w:rPr>
      </w:pPr>
    </w:p>
    <w:p w14:paraId="4981ED9F" w14:textId="77777777" w:rsidR="00D57536" w:rsidRPr="00DC2BA7" w:rsidRDefault="00B60735" w:rsidP="00535973">
      <w:pPr>
        <w:pStyle w:val="Char2"/>
        <w:keepNext/>
        <w:spacing w:before="0"/>
        <w:jc w:val="left"/>
        <w:rPr>
          <w:b/>
          <w:sz w:val="22"/>
          <w:szCs w:val="22"/>
          <w:lang w:val="sv-SE"/>
        </w:rPr>
      </w:pPr>
      <w:r w:rsidRPr="00DC2BA7">
        <w:rPr>
          <w:b/>
          <w:sz w:val="22"/>
          <w:szCs w:val="22"/>
          <w:lang w:val="sv-SE"/>
        </w:rPr>
        <w:t>Var uppmärksam på tecken på allergiska reaktioner och andra allvarliga biverkningar</w:t>
      </w:r>
    </w:p>
    <w:p w14:paraId="1885C63B" w14:textId="77777777" w:rsidR="00D57536"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Xolair kan orsaka allvarliga biverkningar. Du behöver vara uppmärksam på tecken på sådana när du använder Xolair. Sök omedelbart medicinsk vård om du märker några tecken på en allvarlig allergisk reaktion eller annan allvarlig biverkning. Sådana tecken listas under "Allvarliga biverkningar" i avsnitt 4. Majoriteten av allvarliga allergiska reaktioner uppträder i samband med de första 3 doserna Xolair.</w:t>
      </w:r>
    </w:p>
    <w:p w14:paraId="5F127443" w14:textId="77777777" w:rsidR="00D57536" w:rsidRPr="00DC2BA7" w:rsidRDefault="00D57536" w:rsidP="00535973">
      <w:pPr>
        <w:pStyle w:val="BodyTextIndent4"/>
        <w:widowControl w:val="0"/>
        <w:tabs>
          <w:tab w:val="clear" w:pos="360"/>
        </w:tabs>
        <w:ind w:left="0" w:firstLine="0"/>
        <w:rPr>
          <w:sz w:val="22"/>
          <w:szCs w:val="22"/>
          <w:lang w:val="sv-SE"/>
        </w:rPr>
      </w:pPr>
    </w:p>
    <w:p w14:paraId="62031C55" w14:textId="77777777" w:rsidR="00D57536"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Barn och ungedomar</w:t>
      </w:r>
    </w:p>
    <w:p w14:paraId="2C62DB98" w14:textId="77777777" w:rsidR="00D57536" w:rsidRPr="00DC2BA7" w:rsidRDefault="00B60735" w:rsidP="00535973">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678F3394" w14:textId="77777777" w:rsidR="00D57536" w:rsidRPr="00DC2BA7" w:rsidRDefault="00B60735" w:rsidP="00535973">
      <w:pPr>
        <w:pStyle w:val="Char2"/>
        <w:spacing w:before="0"/>
        <w:jc w:val="left"/>
        <w:rPr>
          <w:sz w:val="22"/>
          <w:szCs w:val="22"/>
          <w:lang w:val="sv-SE"/>
        </w:rPr>
      </w:pPr>
      <w:r w:rsidRPr="00DC2BA7">
        <w:rPr>
          <w:sz w:val="22"/>
          <w:szCs w:val="22"/>
          <w:lang w:val="sv-SE"/>
        </w:rPr>
        <w:t>Xolair rekommenderas inte till barn under 6 år. Användning till barn under 6 år har inte studerats.</w:t>
      </w:r>
    </w:p>
    <w:p w14:paraId="7BBA9B0A" w14:textId="77777777" w:rsidR="00D57536" w:rsidRPr="00DC2BA7" w:rsidRDefault="00D57536" w:rsidP="00535973">
      <w:pPr>
        <w:pStyle w:val="Char2"/>
        <w:spacing w:before="0"/>
        <w:jc w:val="left"/>
        <w:rPr>
          <w:sz w:val="22"/>
          <w:szCs w:val="22"/>
          <w:lang w:val="sv-SE"/>
        </w:rPr>
      </w:pPr>
    </w:p>
    <w:p w14:paraId="40DACC83" w14:textId="77777777" w:rsidR="00D57536" w:rsidRPr="00DC2BA7" w:rsidRDefault="00B60735" w:rsidP="00535973">
      <w:pPr>
        <w:pStyle w:val="Char2"/>
        <w:keepNext/>
        <w:spacing w:before="0"/>
        <w:jc w:val="left"/>
        <w:rPr>
          <w:sz w:val="22"/>
          <w:szCs w:val="22"/>
          <w:u w:val="single"/>
          <w:lang w:val="sv-SE"/>
        </w:rPr>
      </w:pPr>
      <w:r w:rsidRPr="00DC2BA7">
        <w:rPr>
          <w:sz w:val="22"/>
          <w:szCs w:val="22"/>
          <w:u w:val="single"/>
          <w:lang w:val="sv-SE"/>
        </w:rPr>
        <w:t xml:space="preserve">Kronisk </w:t>
      </w:r>
      <w:r w:rsidRPr="00DC2BA7">
        <w:rPr>
          <w:sz w:val="22"/>
          <w:u w:val="single"/>
          <w:lang w:val="sv-SE"/>
        </w:rPr>
        <w:t>inflammation</w:t>
      </w:r>
      <w:r w:rsidRPr="00DC2BA7">
        <w:rPr>
          <w:sz w:val="22"/>
          <w:szCs w:val="22"/>
          <w:u w:val="single"/>
          <w:lang w:val="sv-SE"/>
        </w:rPr>
        <w:t xml:space="preserve"> i näsa och bihålor med näspolyper</w:t>
      </w:r>
    </w:p>
    <w:p w14:paraId="24E49D6D" w14:textId="77777777" w:rsidR="00D57536" w:rsidRPr="00DC2BA7" w:rsidRDefault="00B60735" w:rsidP="00535973">
      <w:pPr>
        <w:pStyle w:val="Char2"/>
        <w:spacing w:before="0"/>
        <w:jc w:val="left"/>
        <w:rPr>
          <w:sz w:val="22"/>
          <w:szCs w:val="22"/>
          <w:lang w:val="sv-SE"/>
        </w:rPr>
      </w:pPr>
      <w:r w:rsidRPr="00DC2BA7">
        <w:rPr>
          <w:sz w:val="22"/>
          <w:szCs w:val="22"/>
          <w:lang w:val="sv-SE"/>
        </w:rPr>
        <w:t>Xolair rekommenderas inte till barn och ungdomar under 18 år. Användning till patienter under 18 år har inte studerats.</w:t>
      </w:r>
    </w:p>
    <w:p w14:paraId="71781E49" w14:textId="77777777" w:rsidR="00D57536" w:rsidRPr="00DC2BA7" w:rsidRDefault="00D57536" w:rsidP="00535973">
      <w:pPr>
        <w:pStyle w:val="Char2"/>
        <w:spacing w:before="0"/>
        <w:jc w:val="left"/>
        <w:rPr>
          <w:sz w:val="22"/>
          <w:szCs w:val="22"/>
          <w:lang w:val="sv-SE"/>
        </w:rPr>
      </w:pPr>
    </w:p>
    <w:p w14:paraId="282EBF7F" w14:textId="77777777" w:rsidR="00D57536"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Andra läkemedel och Xolair</w:t>
      </w:r>
    </w:p>
    <w:p w14:paraId="2475310C" w14:textId="77777777" w:rsidR="00D57536" w:rsidRPr="00DC2BA7" w:rsidRDefault="00B60735" w:rsidP="00535973">
      <w:pPr>
        <w:pStyle w:val="Char2"/>
        <w:spacing w:before="0"/>
        <w:jc w:val="left"/>
        <w:rPr>
          <w:sz w:val="22"/>
          <w:szCs w:val="22"/>
          <w:lang w:val="sv-SE"/>
        </w:rPr>
      </w:pPr>
      <w:r w:rsidRPr="00DC2BA7">
        <w:rPr>
          <w:sz w:val="22"/>
          <w:szCs w:val="22"/>
          <w:lang w:val="sv-SE"/>
        </w:rPr>
        <w:t>Tala om för läkare, apotekspersonal eller sjuksköterska om du tar, nyligen har tagit eller kan tänkas ta andra läkemedel.</w:t>
      </w:r>
    </w:p>
    <w:p w14:paraId="3EE75EE5" w14:textId="77777777" w:rsidR="00D57536" w:rsidRPr="00DC2BA7" w:rsidRDefault="00D57536" w:rsidP="00535973">
      <w:pPr>
        <w:pStyle w:val="Char2"/>
        <w:spacing w:before="0"/>
        <w:jc w:val="left"/>
        <w:rPr>
          <w:sz w:val="22"/>
          <w:szCs w:val="22"/>
          <w:lang w:val="sv-SE"/>
        </w:rPr>
      </w:pPr>
    </w:p>
    <w:p w14:paraId="4D30403F" w14:textId="77777777" w:rsidR="00D57536" w:rsidRPr="00DC2BA7" w:rsidRDefault="00B60735" w:rsidP="00535973">
      <w:pPr>
        <w:pStyle w:val="Text"/>
        <w:keepNext/>
        <w:widowControl w:val="0"/>
        <w:spacing w:before="0"/>
        <w:jc w:val="left"/>
        <w:rPr>
          <w:bCs/>
          <w:color w:val="000000"/>
          <w:sz w:val="22"/>
          <w:lang w:val="sv-SE"/>
        </w:rPr>
      </w:pPr>
      <w:r w:rsidRPr="00DC2BA7">
        <w:rPr>
          <w:bCs/>
          <w:color w:val="000000"/>
          <w:sz w:val="22"/>
          <w:lang w:val="sv-SE"/>
        </w:rPr>
        <w:t>Detta är särskilt viktigt om du tar:</w:t>
      </w:r>
    </w:p>
    <w:p w14:paraId="4F1D8E8C" w14:textId="77777777" w:rsidR="00D57536" w:rsidRPr="00DC2BA7" w:rsidRDefault="00B60735" w:rsidP="00535973">
      <w:pPr>
        <w:pStyle w:val="Text"/>
        <w:widowControl w:val="0"/>
        <w:spacing w:before="0"/>
        <w:ind w:left="567" w:hanging="567"/>
        <w:jc w:val="left"/>
        <w:rPr>
          <w:bCs/>
          <w:color w:val="000000"/>
          <w:sz w:val="22"/>
          <w:lang w:val="sv-SE"/>
        </w:rPr>
      </w:pPr>
      <w:r w:rsidRPr="00DC2BA7">
        <w:rPr>
          <w:bCs/>
          <w:color w:val="000000"/>
          <w:sz w:val="22"/>
          <w:lang w:val="sv-SE"/>
        </w:rPr>
        <w:t>-</w:t>
      </w:r>
      <w:r w:rsidRPr="00DC2BA7">
        <w:rPr>
          <w:bCs/>
          <w:color w:val="000000"/>
          <w:sz w:val="22"/>
          <w:lang w:val="sv-SE"/>
        </w:rPr>
        <w:tab/>
        <w:t>medicin för att behandla en parasitinfektion, eftersom Xolair kan minska effekten av medicinen</w:t>
      </w:r>
    </w:p>
    <w:p w14:paraId="3BF26CA6" w14:textId="77777777" w:rsidR="00D57536" w:rsidRPr="00DC2BA7" w:rsidRDefault="00B60735" w:rsidP="00535973">
      <w:pPr>
        <w:pStyle w:val="Char2"/>
        <w:spacing w:before="0"/>
        <w:jc w:val="left"/>
        <w:rPr>
          <w:sz w:val="22"/>
          <w:szCs w:val="22"/>
          <w:lang w:val="sv-SE"/>
        </w:rPr>
      </w:pPr>
      <w:r w:rsidRPr="00DC2BA7">
        <w:rPr>
          <w:bCs/>
          <w:color w:val="000000"/>
          <w:sz w:val="22"/>
          <w:szCs w:val="22"/>
          <w:lang w:val="sv-SE"/>
        </w:rPr>
        <w:t>-</w:t>
      </w:r>
      <w:r w:rsidRPr="00DC2BA7">
        <w:rPr>
          <w:bCs/>
          <w:color w:val="000000"/>
          <w:sz w:val="22"/>
          <w:szCs w:val="22"/>
          <w:lang w:val="sv-SE"/>
        </w:rPr>
        <w:tab/>
        <w:t>inhalationssteroider och andra läkemedel mot allergisk astma.</w:t>
      </w:r>
    </w:p>
    <w:p w14:paraId="5E3EE356" w14:textId="77777777" w:rsidR="00D57536" w:rsidRPr="00DC2BA7" w:rsidRDefault="00D57536" w:rsidP="00535973">
      <w:pPr>
        <w:pStyle w:val="Char2"/>
        <w:spacing w:before="0"/>
        <w:jc w:val="left"/>
        <w:rPr>
          <w:sz w:val="22"/>
          <w:szCs w:val="22"/>
          <w:lang w:val="sv-SE"/>
        </w:rPr>
      </w:pPr>
    </w:p>
    <w:p w14:paraId="2DA43B93" w14:textId="77777777" w:rsidR="00D57536"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Graviditet och amning</w:t>
      </w:r>
    </w:p>
    <w:p w14:paraId="108E4E5F" w14:textId="77777777" w:rsidR="00D57536" w:rsidRPr="00DC2BA7" w:rsidRDefault="00B60735" w:rsidP="00535973">
      <w:pPr>
        <w:pStyle w:val="Char2"/>
        <w:spacing w:before="0"/>
        <w:jc w:val="left"/>
        <w:rPr>
          <w:sz w:val="22"/>
          <w:szCs w:val="22"/>
          <w:lang w:val="sv-SE"/>
        </w:rPr>
      </w:pPr>
      <w:r w:rsidRPr="00DC2BA7">
        <w:rPr>
          <w:sz w:val="22"/>
          <w:szCs w:val="22"/>
          <w:lang w:val="sv-SE"/>
        </w:rPr>
        <w:t>Om du är gravid, tror att du kan vara gravid eller planerar att skaffa barn, rådfråga läkare innan du använder detta läkemedel. Läkaren kommer att diskutera nyttan och eventuella risker med detta läkemedel under graviditet med dig.</w:t>
      </w:r>
    </w:p>
    <w:p w14:paraId="3E614F6E" w14:textId="77777777" w:rsidR="00D57536" w:rsidRPr="00DC2BA7" w:rsidRDefault="00D57536" w:rsidP="00535973">
      <w:pPr>
        <w:pStyle w:val="Char2"/>
        <w:spacing w:before="0"/>
        <w:jc w:val="left"/>
        <w:rPr>
          <w:sz w:val="22"/>
          <w:szCs w:val="22"/>
          <w:lang w:val="sv-SE"/>
        </w:rPr>
      </w:pPr>
    </w:p>
    <w:p w14:paraId="3630FC4A" w14:textId="77777777" w:rsidR="00D57536" w:rsidRPr="00DC2BA7" w:rsidRDefault="00B60735" w:rsidP="00535973">
      <w:pPr>
        <w:pStyle w:val="Char2"/>
        <w:spacing w:before="0"/>
        <w:jc w:val="left"/>
        <w:rPr>
          <w:sz w:val="22"/>
          <w:szCs w:val="22"/>
          <w:lang w:val="sv-SE"/>
        </w:rPr>
      </w:pPr>
      <w:r w:rsidRPr="00DC2BA7">
        <w:rPr>
          <w:sz w:val="22"/>
          <w:szCs w:val="22"/>
          <w:lang w:val="sv-SE"/>
        </w:rPr>
        <w:t>Om du blir gravid när du behandlas med Xolair, tala omedelbart om detta för din läkare.</w:t>
      </w:r>
    </w:p>
    <w:p w14:paraId="104B67BF" w14:textId="77777777" w:rsidR="00D57536" w:rsidRPr="00DC2BA7" w:rsidRDefault="00D57536" w:rsidP="00535973">
      <w:pPr>
        <w:pStyle w:val="Char2"/>
        <w:widowControl w:val="0"/>
        <w:tabs>
          <w:tab w:val="left" w:pos="567"/>
        </w:tabs>
        <w:suppressAutoHyphens/>
        <w:spacing w:before="0"/>
        <w:jc w:val="left"/>
        <w:rPr>
          <w:sz w:val="22"/>
          <w:szCs w:val="22"/>
          <w:lang w:val="sv-SE"/>
        </w:rPr>
      </w:pPr>
    </w:p>
    <w:p w14:paraId="37D7BB17" w14:textId="77777777" w:rsidR="00D57536" w:rsidRPr="00DC2BA7" w:rsidRDefault="00B60735" w:rsidP="00535973">
      <w:pPr>
        <w:pStyle w:val="Char2"/>
        <w:widowControl w:val="0"/>
        <w:spacing w:before="0"/>
        <w:jc w:val="left"/>
        <w:rPr>
          <w:sz w:val="22"/>
          <w:szCs w:val="22"/>
          <w:lang w:val="sv-SE"/>
        </w:rPr>
      </w:pPr>
      <w:r w:rsidRPr="00DC2BA7">
        <w:rPr>
          <w:sz w:val="22"/>
          <w:szCs w:val="22"/>
          <w:lang w:val="sv-SE"/>
        </w:rPr>
        <w:t>Xolair kan passera över i bröstmjölk. Om du ammar eller planerar att amma ska du rådfråga läkare innan du använder detta läkemedel.</w:t>
      </w:r>
    </w:p>
    <w:p w14:paraId="6A313DBD" w14:textId="77777777" w:rsidR="00D57536" w:rsidRPr="00DC2BA7" w:rsidRDefault="00D57536" w:rsidP="00D57536">
      <w:pPr>
        <w:pStyle w:val="Char2"/>
        <w:spacing w:before="0"/>
        <w:jc w:val="left"/>
        <w:rPr>
          <w:sz w:val="22"/>
          <w:szCs w:val="22"/>
          <w:lang w:val="sv-SE"/>
        </w:rPr>
      </w:pPr>
    </w:p>
    <w:p w14:paraId="7E1A7A6F" w14:textId="77777777" w:rsidR="00D57536" w:rsidRPr="00DC2BA7" w:rsidRDefault="00B60735" w:rsidP="00D57536">
      <w:pPr>
        <w:keepNext/>
        <w:widowControl w:val="0"/>
        <w:numPr>
          <w:ilvl w:val="12"/>
          <w:numId w:val="0"/>
        </w:numPr>
        <w:tabs>
          <w:tab w:val="clear" w:pos="567"/>
        </w:tabs>
        <w:spacing w:line="240" w:lineRule="auto"/>
        <w:rPr>
          <w:b/>
          <w:bCs/>
          <w:lang w:val="sv-SE"/>
        </w:rPr>
      </w:pPr>
      <w:r w:rsidRPr="00DC2BA7">
        <w:rPr>
          <w:b/>
          <w:bCs/>
          <w:lang w:val="sv-SE"/>
        </w:rPr>
        <w:t>Körförmåga och användning av maskiner</w:t>
      </w:r>
    </w:p>
    <w:p w14:paraId="58D8016A"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Det är inte troligt att Xolair påverkar din förmåga att köra motorfordon eller använda maskiner.</w:t>
      </w:r>
    </w:p>
    <w:p w14:paraId="71BB1A8B" w14:textId="77777777" w:rsidR="00D57536" w:rsidRPr="00DC2BA7" w:rsidRDefault="00D57536" w:rsidP="00D57536">
      <w:pPr>
        <w:pStyle w:val="Char2"/>
        <w:spacing w:before="0"/>
        <w:jc w:val="left"/>
        <w:rPr>
          <w:sz w:val="22"/>
          <w:szCs w:val="22"/>
          <w:lang w:val="sv-SE"/>
        </w:rPr>
      </w:pPr>
    </w:p>
    <w:p w14:paraId="31F63AF0" w14:textId="77777777" w:rsidR="00D57536" w:rsidRPr="00DC2BA7" w:rsidRDefault="00D57536" w:rsidP="00D57536">
      <w:pPr>
        <w:pStyle w:val="Char2"/>
        <w:spacing w:before="0"/>
        <w:jc w:val="left"/>
        <w:rPr>
          <w:sz w:val="22"/>
          <w:szCs w:val="22"/>
          <w:lang w:val="sv-SE"/>
        </w:rPr>
      </w:pPr>
    </w:p>
    <w:p w14:paraId="4E3FC727" w14:textId="77777777" w:rsidR="00D57536" w:rsidRPr="00DC2BA7" w:rsidRDefault="00B60735" w:rsidP="00D57536">
      <w:pPr>
        <w:keepNext/>
        <w:widowControl w:val="0"/>
        <w:numPr>
          <w:ilvl w:val="12"/>
          <w:numId w:val="0"/>
        </w:numPr>
        <w:tabs>
          <w:tab w:val="clear" w:pos="567"/>
        </w:tabs>
        <w:spacing w:line="240" w:lineRule="auto"/>
        <w:ind w:left="567" w:right="-2" w:hanging="567"/>
        <w:rPr>
          <w:lang w:val="sv-SE"/>
        </w:rPr>
      </w:pPr>
      <w:r w:rsidRPr="00DC2BA7">
        <w:rPr>
          <w:b/>
          <w:bCs/>
          <w:lang w:val="sv-SE"/>
        </w:rPr>
        <w:t>3.</w:t>
      </w:r>
      <w:r w:rsidRPr="00DC2BA7">
        <w:rPr>
          <w:b/>
          <w:bCs/>
          <w:lang w:val="sv-SE"/>
        </w:rPr>
        <w:tab/>
        <w:t>Hur Xolair ges</w:t>
      </w:r>
    </w:p>
    <w:p w14:paraId="7FC80552" w14:textId="77777777" w:rsidR="00D57536" w:rsidRPr="00DC2BA7" w:rsidRDefault="00D57536" w:rsidP="00D57536">
      <w:pPr>
        <w:pStyle w:val="Char2"/>
        <w:keepNext/>
        <w:spacing w:before="0"/>
        <w:jc w:val="left"/>
        <w:rPr>
          <w:sz w:val="22"/>
          <w:szCs w:val="22"/>
          <w:lang w:val="sv-SE"/>
        </w:rPr>
      </w:pPr>
    </w:p>
    <w:p w14:paraId="3781190B" w14:textId="77777777" w:rsidR="00D57536" w:rsidRPr="00DC2BA7" w:rsidRDefault="00B60735" w:rsidP="00D57536">
      <w:pPr>
        <w:pStyle w:val="Char2"/>
        <w:spacing w:before="0"/>
        <w:jc w:val="left"/>
        <w:rPr>
          <w:sz w:val="22"/>
          <w:szCs w:val="22"/>
          <w:lang w:val="sv-SE"/>
        </w:rPr>
      </w:pPr>
      <w:r w:rsidRPr="00DC2BA7">
        <w:rPr>
          <w:sz w:val="22"/>
          <w:szCs w:val="22"/>
          <w:lang w:val="sv-SE"/>
        </w:rPr>
        <w:t>Instruktioner om beredning av Xolair finns i avsnittet ”Information till vårdpersonal”.</w:t>
      </w:r>
    </w:p>
    <w:p w14:paraId="6EAA9761" w14:textId="77777777" w:rsidR="00D57536" w:rsidRPr="00DC2BA7" w:rsidRDefault="00D57536" w:rsidP="00D57536">
      <w:pPr>
        <w:pStyle w:val="Char2"/>
        <w:spacing w:before="0"/>
        <w:jc w:val="left"/>
        <w:rPr>
          <w:sz w:val="22"/>
          <w:szCs w:val="22"/>
          <w:lang w:val="sv-SE"/>
        </w:rPr>
      </w:pPr>
    </w:p>
    <w:p w14:paraId="217E6305" w14:textId="77777777" w:rsidR="00D57536" w:rsidRPr="00DC2BA7" w:rsidRDefault="00B60735" w:rsidP="00D57536">
      <w:pPr>
        <w:spacing w:line="240" w:lineRule="auto"/>
        <w:rPr>
          <w:lang w:val="sv-SE"/>
        </w:rPr>
      </w:pPr>
      <w:r w:rsidRPr="00DC2BA7">
        <w:rPr>
          <w:lang w:val="sv-SE"/>
        </w:rPr>
        <w:t>Xolair ges i form av en injektion strax under huden (subkutant) av läkare eller sjuksköterska.</w:t>
      </w:r>
    </w:p>
    <w:p w14:paraId="08A9772F" w14:textId="77777777" w:rsidR="00D57536" w:rsidRPr="00DC2BA7" w:rsidRDefault="00D57536" w:rsidP="00D57536">
      <w:pPr>
        <w:spacing w:line="240" w:lineRule="auto"/>
        <w:rPr>
          <w:lang w:val="sv-SE"/>
        </w:rPr>
      </w:pPr>
    </w:p>
    <w:p w14:paraId="684DFAAC" w14:textId="77777777" w:rsidR="00D57536" w:rsidRPr="00DC2BA7" w:rsidRDefault="00B60735" w:rsidP="00D57536">
      <w:pPr>
        <w:pStyle w:val="Char2"/>
        <w:spacing w:before="0"/>
        <w:jc w:val="left"/>
        <w:rPr>
          <w:sz w:val="22"/>
          <w:szCs w:val="22"/>
          <w:lang w:val="sv-SE"/>
        </w:rPr>
      </w:pPr>
      <w:r w:rsidRPr="00DC2BA7">
        <w:rPr>
          <w:sz w:val="22"/>
          <w:szCs w:val="22"/>
          <w:lang w:val="sv-SE"/>
        </w:rPr>
        <w:t>Följ läkarens och sjuksköterskans instruktioner noggrant.</w:t>
      </w:r>
    </w:p>
    <w:p w14:paraId="129685F5" w14:textId="77777777" w:rsidR="00D57536" w:rsidRPr="00DC2BA7" w:rsidRDefault="00D57536" w:rsidP="00D57536">
      <w:pPr>
        <w:pStyle w:val="Char2"/>
        <w:spacing w:before="0"/>
        <w:jc w:val="left"/>
        <w:rPr>
          <w:sz w:val="22"/>
          <w:szCs w:val="22"/>
          <w:lang w:val="sv-SE"/>
        </w:rPr>
      </w:pPr>
    </w:p>
    <w:p w14:paraId="339DC9F1" w14:textId="77777777" w:rsidR="00D57536" w:rsidRPr="00DC2BA7" w:rsidRDefault="00B60735" w:rsidP="00D57536">
      <w:pPr>
        <w:pStyle w:val="Char2"/>
        <w:keepNext/>
        <w:spacing w:before="0"/>
        <w:jc w:val="left"/>
        <w:rPr>
          <w:b/>
          <w:bCs/>
          <w:sz w:val="22"/>
          <w:szCs w:val="22"/>
          <w:lang w:val="sv-SE"/>
        </w:rPr>
      </w:pPr>
      <w:r w:rsidRPr="00DC2BA7">
        <w:rPr>
          <w:b/>
          <w:bCs/>
          <w:sz w:val="22"/>
          <w:szCs w:val="22"/>
          <w:lang w:val="sv-SE"/>
        </w:rPr>
        <w:t>Vilken dos du kommer att få</w:t>
      </w:r>
    </w:p>
    <w:p w14:paraId="4758F665" w14:textId="77777777" w:rsidR="00D57536" w:rsidRPr="00DC2BA7" w:rsidRDefault="00B60735" w:rsidP="00D57536">
      <w:pPr>
        <w:pStyle w:val="Char2"/>
        <w:spacing w:before="0"/>
        <w:jc w:val="left"/>
        <w:rPr>
          <w:sz w:val="22"/>
          <w:szCs w:val="22"/>
          <w:lang w:val="sv-SE"/>
        </w:rPr>
      </w:pPr>
      <w:r w:rsidRPr="00DC2BA7">
        <w:rPr>
          <w:sz w:val="22"/>
          <w:szCs w:val="22"/>
          <w:lang w:val="sv-SE"/>
        </w:rPr>
        <w:t>Din läkare beslutar hur mycket Xolair du behöver och hur ofta du ska behandlas. Det baseras på din kroppsvikt och mängden IgE i blodet. Ett blodprov för att mäta IgE-mängden tas innan behandlingen påbörjas.</w:t>
      </w:r>
    </w:p>
    <w:p w14:paraId="3AF16459" w14:textId="77777777" w:rsidR="00D57536" w:rsidRPr="00DC2BA7" w:rsidRDefault="00D57536" w:rsidP="00D57536">
      <w:pPr>
        <w:pStyle w:val="Char2"/>
        <w:spacing w:before="0"/>
        <w:jc w:val="left"/>
        <w:rPr>
          <w:sz w:val="22"/>
          <w:szCs w:val="22"/>
          <w:lang w:val="sv-SE"/>
        </w:rPr>
      </w:pPr>
    </w:p>
    <w:p w14:paraId="59A37423" w14:textId="77777777" w:rsidR="00D57536" w:rsidRPr="00DC2BA7" w:rsidRDefault="00B60735" w:rsidP="00D57536">
      <w:pPr>
        <w:pStyle w:val="Char2"/>
        <w:spacing w:before="0"/>
        <w:jc w:val="left"/>
        <w:rPr>
          <w:sz w:val="22"/>
          <w:szCs w:val="22"/>
          <w:lang w:val="sv-SE"/>
        </w:rPr>
      </w:pPr>
      <w:r w:rsidRPr="00DC2BA7">
        <w:rPr>
          <w:sz w:val="22"/>
          <w:szCs w:val="22"/>
          <w:lang w:val="sv-SE"/>
        </w:rPr>
        <w:t>Du kommer att få 1 till 4 injektioner vid varje tillfälle varannan eller var fjärde vecka.</w:t>
      </w:r>
    </w:p>
    <w:p w14:paraId="6EAB3954" w14:textId="77777777" w:rsidR="00D57536" w:rsidRPr="00DC2BA7" w:rsidRDefault="00D57536" w:rsidP="00D57536">
      <w:pPr>
        <w:pStyle w:val="Char2"/>
        <w:spacing w:before="0"/>
        <w:jc w:val="left"/>
        <w:rPr>
          <w:sz w:val="22"/>
          <w:szCs w:val="22"/>
          <w:lang w:val="sv-SE"/>
        </w:rPr>
      </w:pPr>
    </w:p>
    <w:p w14:paraId="39C34AD2" w14:textId="77777777" w:rsidR="00D57536" w:rsidRPr="00DC2BA7" w:rsidRDefault="00B60735" w:rsidP="00D57536">
      <w:pPr>
        <w:pStyle w:val="Char2"/>
        <w:spacing w:before="0"/>
        <w:jc w:val="left"/>
        <w:rPr>
          <w:sz w:val="22"/>
          <w:szCs w:val="22"/>
          <w:lang w:val="sv-SE"/>
        </w:rPr>
      </w:pPr>
      <w:r w:rsidRPr="00DC2BA7">
        <w:rPr>
          <w:sz w:val="22"/>
          <w:szCs w:val="22"/>
          <w:lang w:val="sv-SE"/>
        </w:rPr>
        <w:t>Fortsätt att ta din vanliga astmamedicin och/eller medicin mot näspolyper under behandlingen med Xolair. Sluta inte ta någon av dina mediciner mot astma och/eller näspolyper utan att tala med din läkare.</w:t>
      </w:r>
    </w:p>
    <w:p w14:paraId="141A2525" w14:textId="77777777" w:rsidR="00D57536" w:rsidRPr="00DC2BA7" w:rsidRDefault="00D57536" w:rsidP="00D57536">
      <w:pPr>
        <w:pStyle w:val="Char2"/>
        <w:spacing w:before="0"/>
        <w:jc w:val="left"/>
        <w:rPr>
          <w:sz w:val="22"/>
          <w:szCs w:val="22"/>
          <w:lang w:val="sv-SE"/>
        </w:rPr>
      </w:pPr>
    </w:p>
    <w:p w14:paraId="4A0FC186" w14:textId="77777777" w:rsidR="00D57536" w:rsidRPr="00DC2BA7" w:rsidRDefault="00B60735" w:rsidP="00D57536">
      <w:pPr>
        <w:pStyle w:val="Char2"/>
        <w:spacing w:before="0"/>
        <w:jc w:val="left"/>
        <w:rPr>
          <w:sz w:val="22"/>
          <w:szCs w:val="22"/>
          <w:lang w:val="sv-SE"/>
        </w:rPr>
      </w:pPr>
      <w:r w:rsidRPr="00DC2BA7">
        <w:rPr>
          <w:sz w:val="22"/>
          <w:szCs w:val="22"/>
          <w:lang w:val="sv-SE"/>
        </w:rPr>
        <w:t>Du kanske inte ser någon förbättring omedelbart efter det att du börjat behandlas med Xolair. Hos patienter med näspolyper har effekt setts 4 veckor efter att behandlingen påbörjats. Hos astmapatienter tar det i allmänhet 12 till 16 veckor innan behandlingen ger full effekt.</w:t>
      </w:r>
    </w:p>
    <w:p w14:paraId="59801DA6" w14:textId="77777777" w:rsidR="00D57536" w:rsidRPr="00DC2BA7" w:rsidRDefault="00D57536" w:rsidP="00D57536">
      <w:pPr>
        <w:pStyle w:val="Char2"/>
        <w:widowControl w:val="0"/>
        <w:spacing w:before="0"/>
        <w:jc w:val="left"/>
        <w:rPr>
          <w:sz w:val="22"/>
          <w:szCs w:val="22"/>
          <w:lang w:val="sv-SE"/>
        </w:rPr>
      </w:pPr>
    </w:p>
    <w:p w14:paraId="22FE5FB2" w14:textId="77777777" w:rsidR="00D57536" w:rsidRPr="00DC2BA7" w:rsidRDefault="00B60735" w:rsidP="00D57536">
      <w:pPr>
        <w:pStyle w:val="Char2"/>
        <w:keepNext/>
        <w:spacing w:before="0"/>
        <w:jc w:val="left"/>
        <w:rPr>
          <w:b/>
          <w:bCs/>
          <w:sz w:val="22"/>
          <w:szCs w:val="22"/>
          <w:lang w:val="sv-SE"/>
        </w:rPr>
      </w:pPr>
      <w:r w:rsidRPr="00DC2BA7">
        <w:rPr>
          <w:b/>
          <w:bCs/>
          <w:sz w:val="22"/>
          <w:szCs w:val="22"/>
          <w:lang w:val="sv-SE"/>
        </w:rPr>
        <w:t>Användning för barn och ungdomar</w:t>
      </w:r>
    </w:p>
    <w:p w14:paraId="13A9E2D8" w14:textId="77777777" w:rsidR="00D57536" w:rsidRPr="00DC2BA7" w:rsidRDefault="00B60735" w:rsidP="00D57536">
      <w:pPr>
        <w:pStyle w:val="Char2"/>
        <w:keepNext/>
        <w:spacing w:before="0"/>
        <w:jc w:val="left"/>
        <w:rPr>
          <w:bCs/>
          <w:sz w:val="22"/>
          <w:szCs w:val="22"/>
          <w:u w:val="single"/>
          <w:lang w:val="sv-SE"/>
        </w:rPr>
      </w:pPr>
      <w:r w:rsidRPr="00DC2BA7">
        <w:rPr>
          <w:bCs/>
          <w:sz w:val="22"/>
          <w:szCs w:val="22"/>
          <w:u w:val="single"/>
          <w:lang w:val="sv-SE"/>
        </w:rPr>
        <w:t>Allergisk astma</w:t>
      </w:r>
    </w:p>
    <w:p w14:paraId="77702E44"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Xolair kan ges till barn och ungdomar som är 6 år och äldre och som redan tar annan astmamedicin, men vars astmasymtom inte är välkontrollerade trots läkemedel som t ex hög dos inhalationssteroid och beta-stimulerare för inandning. Läkaren beräknar hur mycket Xolair barnet behöver och hur ofta det behöver ges. Detta beräknas utifrån barnets kroppsvikt och resultaten från blodproven som tas före behandlingsstart för att mäta mängden IgE i blodet.</w:t>
      </w:r>
    </w:p>
    <w:p w14:paraId="25ABD094" w14:textId="77777777" w:rsidR="00D57536" w:rsidRPr="00DC2BA7" w:rsidRDefault="00D57536" w:rsidP="00D57536">
      <w:pPr>
        <w:pStyle w:val="Char2"/>
        <w:widowControl w:val="0"/>
        <w:spacing w:before="0"/>
        <w:jc w:val="left"/>
        <w:rPr>
          <w:sz w:val="22"/>
          <w:szCs w:val="22"/>
          <w:lang w:val="sv-SE"/>
        </w:rPr>
      </w:pPr>
    </w:p>
    <w:p w14:paraId="4B6D8A91" w14:textId="77777777" w:rsidR="00D57536" w:rsidRPr="00DC2BA7" w:rsidRDefault="00B60735" w:rsidP="00D57536">
      <w:pPr>
        <w:pStyle w:val="Char2"/>
        <w:keepNext/>
        <w:widowControl w:val="0"/>
        <w:spacing w:before="0"/>
        <w:jc w:val="left"/>
        <w:rPr>
          <w:sz w:val="22"/>
          <w:szCs w:val="22"/>
          <w:u w:val="single"/>
          <w:lang w:val="sv-SE"/>
        </w:rPr>
      </w:pPr>
      <w:r w:rsidRPr="00DC2BA7">
        <w:rPr>
          <w:sz w:val="22"/>
          <w:szCs w:val="22"/>
          <w:u w:val="single"/>
          <w:lang w:val="sv-SE"/>
        </w:rPr>
        <w:t xml:space="preserve">Kronisk </w:t>
      </w:r>
      <w:r w:rsidRPr="00DC2BA7">
        <w:rPr>
          <w:sz w:val="22"/>
          <w:u w:val="single"/>
          <w:lang w:val="sv-SE"/>
        </w:rPr>
        <w:t>inflammation</w:t>
      </w:r>
      <w:r w:rsidRPr="00DC2BA7">
        <w:rPr>
          <w:sz w:val="22"/>
          <w:szCs w:val="22"/>
          <w:u w:val="single"/>
          <w:lang w:val="sv-SE"/>
        </w:rPr>
        <w:t xml:space="preserve"> i näsa och bihålor med näspolyper</w:t>
      </w:r>
    </w:p>
    <w:p w14:paraId="4469BD7C" w14:textId="77777777" w:rsidR="00D57536" w:rsidRPr="00DC2BA7" w:rsidRDefault="00B60735" w:rsidP="00D57536">
      <w:pPr>
        <w:pStyle w:val="Char2"/>
        <w:widowControl w:val="0"/>
        <w:spacing w:before="0"/>
        <w:jc w:val="left"/>
        <w:rPr>
          <w:bCs/>
          <w:sz w:val="22"/>
          <w:szCs w:val="22"/>
          <w:lang w:val="sv-SE"/>
        </w:rPr>
      </w:pPr>
      <w:r w:rsidRPr="00DC2BA7">
        <w:rPr>
          <w:sz w:val="22"/>
          <w:szCs w:val="22"/>
          <w:lang w:val="sv-SE"/>
        </w:rPr>
        <w:t>Xolair ska inte ges till barn och ungdomar under 18</w:t>
      </w:r>
      <w:r w:rsidRPr="00DC2BA7">
        <w:rPr>
          <w:bCs/>
          <w:sz w:val="22"/>
          <w:szCs w:val="22"/>
          <w:lang w:val="sv-SE"/>
        </w:rPr>
        <w:t> års ålder.</w:t>
      </w:r>
    </w:p>
    <w:p w14:paraId="27970B99" w14:textId="77777777" w:rsidR="00D57536" w:rsidRPr="00DC2BA7" w:rsidRDefault="00D57536" w:rsidP="00D57536">
      <w:pPr>
        <w:pStyle w:val="Char2"/>
        <w:widowControl w:val="0"/>
        <w:spacing w:before="0"/>
        <w:jc w:val="left"/>
        <w:rPr>
          <w:sz w:val="22"/>
          <w:szCs w:val="22"/>
          <w:lang w:val="sv-SE"/>
        </w:rPr>
      </w:pPr>
    </w:p>
    <w:p w14:paraId="68A4C658" w14:textId="77777777" w:rsidR="00D57536" w:rsidRPr="00DC2BA7" w:rsidRDefault="00B60735" w:rsidP="00D57536">
      <w:pPr>
        <w:pStyle w:val="Char2"/>
        <w:keepNext/>
        <w:spacing w:before="0"/>
        <w:jc w:val="left"/>
        <w:rPr>
          <w:b/>
          <w:bCs/>
          <w:sz w:val="22"/>
          <w:szCs w:val="22"/>
          <w:lang w:val="sv-SE"/>
        </w:rPr>
      </w:pPr>
      <w:r w:rsidRPr="00DC2BA7">
        <w:rPr>
          <w:b/>
          <w:bCs/>
          <w:sz w:val="22"/>
          <w:szCs w:val="22"/>
          <w:lang w:val="sv-SE"/>
        </w:rPr>
        <w:t>Om du har glömt en dos Xolair</w:t>
      </w:r>
    </w:p>
    <w:p w14:paraId="145A0F0A" w14:textId="77777777" w:rsidR="00D57536" w:rsidRPr="00DC2BA7" w:rsidRDefault="00B60735" w:rsidP="00D57536">
      <w:pPr>
        <w:pStyle w:val="Char2"/>
        <w:spacing w:before="0"/>
        <w:jc w:val="left"/>
        <w:rPr>
          <w:sz w:val="22"/>
          <w:szCs w:val="22"/>
          <w:lang w:val="sv-SE"/>
        </w:rPr>
      </w:pPr>
      <w:r w:rsidRPr="00DC2BA7">
        <w:rPr>
          <w:sz w:val="22"/>
          <w:szCs w:val="22"/>
          <w:lang w:val="sv-SE"/>
        </w:rPr>
        <w:t>Kontakta läkaren eller sjukhuset så snart som möjligt för att boka en ny tid.</w:t>
      </w:r>
    </w:p>
    <w:p w14:paraId="5DFFA9C7" w14:textId="77777777" w:rsidR="00D57536" w:rsidRPr="00DC2BA7" w:rsidRDefault="00D57536" w:rsidP="00D57536">
      <w:pPr>
        <w:pStyle w:val="Char2"/>
        <w:spacing w:before="0"/>
        <w:jc w:val="left"/>
        <w:rPr>
          <w:sz w:val="22"/>
          <w:szCs w:val="22"/>
          <w:lang w:val="sv-SE"/>
        </w:rPr>
      </w:pPr>
    </w:p>
    <w:p w14:paraId="34212B82" w14:textId="77777777" w:rsidR="00D57536" w:rsidRPr="00DC2BA7" w:rsidRDefault="00B60735" w:rsidP="00D57536">
      <w:pPr>
        <w:pStyle w:val="Char2"/>
        <w:keepNext/>
        <w:spacing w:before="0"/>
        <w:jc w:val="left"/>
        <w:rPr>
          <w:b/>
          <w:bCs/>
          <w:sz w:val="22"/>
          <w:szCs w:val="22"/>
          <w:lang w:val="sv-SE"/>
        </w:rPr>
      </w:pPr>
      <w:r w:rsidRPr="00DC2BA7">
        <w:rPr>
          <w:b/>
          <w:bCs/>
          <w:sz w:val="22"/>
          <w:szCs w:val="22"/>
          <w:lang w:val="sv-SE"/>
        </w:rPr>
        <w:t>Om du slutar använda Xolair</w:t>
      </w:r>
    </w:p>
    <w:p w14:paraId="778EE97F" w14:textId="77777777" w:rsidR="00D57536" w:rsidRPr="00DC2BA7" w:rsidRDefault="00B60735" w:rsidP="00D57536">
      <w:pPr>
        <w:pStyle w:val="Char2"/>
        <w:widowControl w:val="0"/>
        <w:spacing w:before="0"/>
        <w:jc w:val="left"/>
        <w:rPr>
          <w:sz w:val="22"/>
          <w:szCs w:val="22"/>
          <w:lang w:val="sv-SE"/>
        </w:rPr>
      </w:pPr>
      <w:r w:rsidRPr="00DC2BA7">
        <w:rPr>
          <w:sz w:val="22"/>
          <w:szCs w:val="22"/>
          <w:lang w:val="sv-SE"/>
        </w:rPr>
        <w:t>Avbryt inte Xolair-behandlingen såvida inte läkaren bestämt det. Efter avbruten eller avslutad behandling med Xolair kan du få tillbaka dina symtom.</w:t>
      </w:r>
    </w:p>
    <w:p w14:paraId="40A0B415" w14:textId="77777777" w:rsidR="00D57536" w:rsidRPr="00DC2BA7" w:rsidRDefault="00D57536" w:rsidP="00D57536">
      <w:pPr>
        <w:pStyle w:val="Char2"/>
        <w:spacing w:before="0"/>
        <w:jc w:val="left"/>
        <w:rPr>
          <w:sz w:val="22"/>
          <w:szCs w:val="22"/>
          <w:lang w:val="sv-SE"/>
        </w:rPr>
      </w:pPr>
    </w:p>
    <w:p w14:paraId="702968B6" w14:textId="77777777" w:rsidR="00D57536" w:rsidRPr="00DC2BA7" w:rsidRDefault="00B60735" w:rsidP="00D57536">
      <w:pPr>
        <w:pStyle w:val="Char2"/>
        <w:spacing w:before="0"/>
        <w:jc w:val="left"/>
        <w:rPr>
          <w:sz w:val="22"/>
          <w:szCs w:val="22"/>
          <w:lang w:val="sv-SE"/>
        </w:rPr>
      </w:pPr>
      <w:r w:rsidRPr="00DC2BA7">
        <w:rPr>
          <w:sz w:val="22"/>
          <w:szCs w:val="22"/>
          <w:lang w:val="sv-SE"/>
        </w:rPr>
        <w:t>Om du har ytterligare frågor om detta läkemedel, kontakta läkare, apotekspersonal eller sjuksköterska.</w:t>
      </w:r>
    </w:p>
    <w:p w14:paraId="7FA2FB36" w14:textId="77777777" w:rsidR="00D57536" w:rsidRPr="00DC2BA7" w:rsidRDefault="00D57536" w:rsidP="00D57536">
      <w:pPr>
        <w:pStyle w:val="Char2"/>
        <w:spacing w:before="0"/>
        <w:jc w:val="left"/>
        <w:rPr>
          <w:sz w:val="22"/>
          <w:szCs w:val="22"/>
          <w:lang w:val="sv-SE"/>
        </w:rPr>
      </w:pPr>
    </w:p>
    <w:p w14:paraId="2A8C3271" w14:textId="77777777" w:rsidR="00D57536" w:rsidRPr="00DC2BA7" w:rsidRDefault="00D57536" w:rsidP="00535973">
      <w:pPr>
        <w:pStyle w:val="Char2"/>
        <w:spacing w:before="0"/>
        <w:jc w:val="left"/>
        <w:rPr>
          <w:sz w:val="22"/>
          <w:szCs w:val="22"/>
          <w:lang w:val="sv-SE"/>
        </w:rPr>
      </w:pPr>
    </w:p>
    <w:p w14:paraId="5F77DB36" w14:textId="77777777" w:rsidR="00D57536" w:rsidRPr="00DC2BA7" w:rsidRDefault="00B60735" w:rsidP="00535973">
      <w:pPr>
        <w:keepNext/>
        <w:widowControl w:val="0"/>
        <w:numPr>
          <w:ilvl w:val="12"/>
          <w:numId w:val="0"/>
        </w:numPr>
        <w:tabs>
          <w:tab w:val="clear" w:pos="567"/>
        </w:tabs>
        <w:spacing w:line="240" w:lineRule="auto"/>
        <w:ind w:left="567" w:right="-2" w:hanging="567"/>
        <w:rPr>
          <w:lang w:val="sv-SE"/>
        </w:rPr>
      </w:pPr>
      <w:r w:rsidRPr="00DC2BA7">
        <w:rPr>
          <w:b/>
          <w:bCs/>
          <w:lang w:val="sv-SE"/>
        </w:rPr>
        <w:t>4.</w:t>
      </w:r>
      <w:r w:rsidRPr="00DC2BA7">
        <w:rPr>
          <w:b/>
          <w:bCs/>
          <w:lang w:val="sv-SE"/>
        </w:rPr>
        <w:tab/>
        <w:t>Eventuella biverkningar</w:t>
      </w:r>
    </w:p>
    <w:p w14:paraId="14218F5F" w14:textId="77777777" w:rsidR="00D57536" w:rsidRPr="00DC2BA7" w:rsidRDefault="00D57536" w:rsidP="00535973">
      <w:pPr>
        <w:pStyle w:val="Char2"/>
        <w:keepNext/>
        <w:spacing w:before="0"/>
        <w:jc w:val="left"/>
        <w:rPr>
          <w:sz w:val="22"/>
          <w:szCs w:val="22"/>
          <w:lang w:val="sv-SE"/>
        </w:rPr>
      </w:pPr>
    </w:p>
    <w:p w14:paraId="6685E070" w14:textId="77777777" w:rsidR="00D57536" w:rsidRPr="00DC2BA7" w:rsidRDefault="00B60735" w:rsidP="00535973">
      <w:pPr>
        <w:pStyle w:val="Char2"/>
        <w:spacing w:before="0"/>
        <w:jc w:val="left"/>
        <w:rPr>
          <w:sz w:val="22"/>
          <w:szCs w:val="22"/>
          <w:lang w:val="sv-SE"/>
        </w:rPr>
      </w:pPr>
      <w:r w:rsidRPr="00DC2BA7">
        <w:rPr>
          <w:sz w:val="22"/>
          <w:szCs w:val="22"/>
          <w:lang w:val="sv-SE"/>
        </w:rPr>
        <w:t>Liksom alla läkemedel kan detta läkemedel orsaka biverkningar, men alla användare behöver inte få dem. Biverkningarna som orsakas av Xolair är i allmänhet lätta till måttliga, men kan i vissa fall vara allvarliga.</w:t>
      </w:r>
    </w:p>
    <w:p w14:paraId="390019FB" w14:textId="77777777" w:rsidR="00D57536" w:rsidRPr="00DC2BA7" w:rsidRDefault="00D57536" w:rsidP="00535973">
      <w:pPr>
        <w:pStyle w:val="Char2"/>
        <w:spacing w:before="0"/>
        <w:jc w:val="left"/>
        <w:rPr>
          <w:sz w:val="22"/>
          <w:szCs w:val="22"/>
          <w:lang w:val="sv-SE"/>
        </w:rPr>
      </w:pPr>
    </w:p>
    <w:p w14:paraId="53F17E3C" w14:textId="77777777" w:rsidR="00D57536" w:rsidRPr="00DC2BA7" w:rsidRDefault="00B60735" w:rsidP="00535973">
      <w:pPr>
        <w:pStyle w:val="Char2"/>
        <w:keepNext/>
        <w:spacing w:before="0"/>
        <w:jc w:val="left"/>
        <w:rPr>
          <w:sz w:val="22"/>
          <w:szCs w:val="22"/>
          <w:u w:val="single"/>
          <w:lang w:val="sv-SE"/>
        </w:rPr>
      </w:pPr>
      <w:r w:rsidRPr="00DC2BA7">
        <w:rPr>
          <w:sz w:val="22"/>
          <w:szCs w:val="22"/>
          <w:u w:val="single"/>
          <w:lang w:val="sv-SE"/>
        </w:rPr>
        <w:lastRenderedPageBreak/>
        <w:t>Allvarliga biverkningar:</w:t>
      </w:r>
    </w:p>
    <w:p w14:paraId="7284ABA5" w14:textId="77777777" w:rsidR="00D57536" w:rsidRPr="00DC2BA7" w:rsidRDefault="00D57536" w:rsidP="00535973">
      <w:pPr>
        <w:pStyle w:val="Char2"/>
        <w:keepNext/>
        <w:spacing w:before="0"/>
        <w:jc w:val="left"/>
        <w:rPr>
          <w:sz w:val="22"/>
          <w:szCs w:val="22"/>
          <w:u w:val="single"/>
          <w:lang w:val="sv-SE"/>
        </w:rPr>
      </w:pPr>
    </w:p>
    <w:p w14:paraId="66B9CFB3" w14:textId="77777777" w:rsidR="00D57536" w:rsidRPr="00DC2BA7" w:rsidRDefault="00B60735" w:rsidP="00535973">
      <w:pPr>
        <w:pStyle w:val="Char2"/>
        <w:keepNext/>
        <w:spacing w:before="0"/>
        <w:jc w:val="left"/>
        <w:rPr>
          <w:sz w:val="22"/>
          <w:szCs w:val="22"/>
          <w:u w:val="single"/>
          <w:lang w:val="sv-SE"/>
        </w:rPr>
      </w:pPr>
      <w:r w:rsidRPr="00DC2BA7">
        <w:rPr>
          <w:sz w:val="22"/>
          <w:szCs w:val="22"/>
          <w:lang w:val="sv-SE"/>
        </w:rPr>
        <w:t>Sök omedelbart medicinsk vård om du märker några tecken på följande biverkningar:</w:t>
      </w:r>
    </w:p>
    <w:p w14:paraId="0162027D" w14:textId="77777777" w:rsidR="00D57536" w:rsidRPr="00DC2BA7" w:rsidRDefault="00B60735" w:rsidP="00535973">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28061D93" w14:textId="77777777" w:rsidR="00D57536"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Svåra allergiska reaktioner (inklusive anafylaktiska reaktioner). Symtom kan inkludera hudutslag, klåda eller nässelfeber, svullnad av ansikte, läppar, tunga, svalg eller luftstrupe eller andra delar av kroppen, snabba hjärtslag, yrsel och berusningskänsla, förvirring, andnöd, rossel eller svårighet att andas, blåaktig hud eller läppar, fallande blodtryck med svimning eller förlust av medvetandet. Om du tidigare har drabbats av allvarliga allergiska reaktioner (anafylaktiska reaktioner) som inte berodde på Xolair, kan risken för en allvarlig allergisk reaktion i samband med användning av Xolair vara större.</w:t>
      </w:r>
    </w:p>
    <w:p w14:paraId="0DA951AB" w14:textId="77777777" w:rsidR="00D57536" w:rsidRPr="00DC2BA7"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DC2BA7">
        <w:rPr>
          <w:sz w:val="22"/>
          <w:szCs w:val="22"/>
          <w:lang w:val="sv-SE"/>
        </w:rPr>
        <w:t>Systemisk lupus erythematosus (SLE). Symtom kan inkludera muskelsmärta, ledsmärta och ledsvullnad, hudutslag, feber, viktminskning och trötthet.</w:t>
      </w:r>
    </w:p>
    <w:p w14:paraId="33AED41E" w14:textId="77777777" w:rsidR="00D57536" w:rsidRPr="00DC2BA7" w:rsidRDefault="00D57536" w:rsidP="00535973">
      <w:pPr>
        <w:pStyle w:val="Char2"/>
        <w:widowControl w:val="0"/>
        <w:spacing w:before="0"/>
        <w:jc w:val="left"/>
        <w:rPr>
          <w:sz w:val="22"/>
          <w:szCs w:val="22"/>
          <w:lang w:val="sv-SE"/>
        </w:rPr>
      </w:pPr>
    </w:p>
    <w:p w14:paraId="550C4D90" w14:textId="77777777" w:rsidR="00D57536" w:rsidRPr="00DC2BA7" w:rsidRDefault="00B60735" w:rsidP="00535973">
      <w:pPr>
        <w:pStyle w:val="Char2"/>
        <w:keepNext/>
        <w:spacing w:before="0"/>
        <w:jc w:val="left"/>
        <w:rPr>
          <w:sz w:val="22"/>
          <w:szCs w:val="22"/>
          <w:lang w:val="sv-SE"/>
        </w:rPr>
      </w:pPr>
      <w:r w:rsidRPr="00DC2BA7">
        <w:rPr>
          <w:sz w:val="22"/>
          <w:szCs w:val="22"/>
          <w:lang w:val="sv-SE"/>
        </w:rPr>
        <w:t>Ingen känd frekvens (frekvensen kan inte beräknas utifrån tillgängliga uppgifter)</w:t>
      </w:r>
    </w:p>
    <w:p w14:paraId="54087A85" w14:textId="77777777" w:rsidR="00D57536" w:rsidRPr="00DC2BA7" w:rsidRDefault="00B60735" w:rsidP="00535973">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Churg-Strauss eller hypereosinofilt syndrom. Symtom kan inkludera ett eller flera av följande: svullnad, smärta eller hudutslag runt blod- eller lymfkärl, förhöjda nivåer av en viss typ av vita blodkroppar (uttalad eosinofili), förvärrade andningsproblem, nästäppa, hjärtproblem, värk, domningar, stickningar i armar eller ben.</w:t>
      </w:r>
    </w:p>
    <w:p w14:paraId="6451235F" w14:textId="77777777" w:rsidR="00D57536" w:rsidRPr="00DC2BA7" w:rsidRDefault="00B60735" w:rsidP="00535973">
      <w:pPr>
        <w:pStyle w:val="Char2"/>
        <w:widowControl w:val="0"/>
        <w:numPr>
          <w:ilvl w:val="0"/>
          <w:numId w:val="44"/>
        </w:numPr>
        <w:tabs>
          <w:tab w:val="clear" w:pos="360"/>
        </w:tabs>
        <w:spacing w:before="0"/>
        <w:ind w:left="567" w:hanging="567"/>
        <w:jc w:val="left"/>
        <w:rPr>
          <w:sz w:val="22"/>
          <w:szCs w:val="22"/>
          <w:lang w:val="sv-SE"/>
        </w:rPr>
      </w:pPr>
      <w:r w:rsidRPr="00DC2BA7">
        <w:rPr>
          <w:sz w:val="22"/>
          <w:szCs w:val="22"/>
          <w:lang w:val="sv-SE"/>
        </w:rPr>
        <w:t>Låga trombocytnivåer (blodplättar), vilket kan ge symtom som blödning eller att blåmärken uppstår lättare än vanligt.</w:t>
      </w:r>
    </w:p>
    <w:p w14:paraId="17C6D24C" w14:textId="77777777" w:rsidR="00D57536" w:rsidRPr="00DC2BA7" w:rsidRDefault="00B60735" w:rsidP="00535973">
      <w:pPr>
        <w:pStyle w:val="Char2"/>
        <w:keepNext/>
        <w:widowControl w:val="0"/>
        <w:numPr>
          <w:ilvl w:val="0"/>
          <w:numId w:val="44"/>
        </w:numPr>
        <w:tabs>
          <w:tab w:val="clear" w:pos="360"/>
        </w:tabs>
        <w:spacing w:before="0"/>
        <w:ind w:left="567" w:hanging="567"/>
        <w:jc w:val="left"/>
        <w:rPr>
          <w:sz w:val="22"/>
          <w:szCs w:val="22"/>
          <w:lang w:val="sv-SE"/>
        </w:rPr>
      </w:pPr>
      <w:r w:rsidRPr="00DC2BA7">
        <w:rPr>
          <w:sz w:val="22"/>
          <w:szCs w:val="22"/>
          <w:lang w:val="sv-SE"/>
        </w:rPr>
        <w:t>Serumsjuka. Symtom kan inkludera ett eller flera av följande: ledvärk med eller utan svullnad eller stelhet, hudutslag, feber, svullna lymfkörtlar, muskelvärk.</w:t>
      </w:r>
    </w:p>
    <w:p w14:paraId="417E7ED5" w14:textId="77777777" w:rsidR="00D57536" w:rsidRPr="00DC2BA7" w:rsidRDefault="00D57536" w:rsidP="00D57536">
      <w:pPr>
        <w:pStyle w:val="Char2"/>
        <w:spacing w:before="0"/>
        <w:jc w:val="left"/>
        <w:rPr>
          <w:sz w:val="22"/>
          <w:szCs w:val="22"/>
          <w:lang w:val="sv-SE"/>
        </w:rPr>
      </w:pPr>
    </w:p>
    <w:p w14:paraId="2CD48753"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Andra biverkningar är:</w:t>
      </w:r>
    </w:p>
    <w:p w14:paraId="70583BBD" w14:textId="77777777" w:rsidR="00D57536" w:rsidRPr="00DC2BA7" w:rsidRDefault="00B60735" w:rsidP="00D57536">
      <w:pPr>
        <w:pStyle w:val="Char2"/>
        <w:keepNext/>
        <w:spacing w:before="0"/>
        <w:jc w:val="left"/>
        <w:rPr>
          <w:sz w:val="22"/>
          <w:szCs w:val="22"/>
          <w:lang w:val="sv-SE"/>
        </w:rPr>
      </w:pPr>
      <w:r w:rsidRPr="00DC2BA7">
        <w:rPr>
          <w:sz w:val="22"/>
          <w:szCs w:val="22"/>
          <w:lang w:val="sv-SE"/>
        </w:rPr>
        <w:t>Mycket vanliga (kan förekomma hos fler än 1 av 10</w:t>
      </w:r>
      <w:r w:rsidRPr="00DC2BA7">
        <w:rPr>
          <w:sz w:val="22"/>
          <w:szCs w:val="22"/>
          <w:lang w:val="nb-NO"/>
        </w:rPr>
        <w:t> </w:t>
      </w:r>
      <w:r w:rsidRPr="00DC2BA7">
        <w:rPr>
          <w:sz w:val="22"/>
          <w:szCs w:val="22"/>
          <w:lang w:val="sv-SE"/>
        </w:rPr>
        <w:t>personer)</w:t>
      </w:r>
    </w:p>
    <w:p w14:paraId="03F8B188" w14:textId="77777777" w:rsidR="00D57536" w:rsidRPr="00DC2BA7" w:rsidRDefault="00B60735" w:rsidP="00D57536">
      <w:pPr>
        <w:pStyle w:val="Char2"/>
        <w:widowControl w:val="0"/>
        <w:numPr>
          <w:ilvl w:val="0"/>
          <w:numId w:val="45"/>
        </w:numPr>
        <w:tabs>
          <w:tab w:val="clear" w:pos="360"/>
        </w:tabs>
        <w:spacing w:before="0"/>
        <w:ind w:left="567" w:hanging="567"/>
        <w:jc w:val="left"/>
        <w:rPr>
          <w:sz w:val="22"/>
          <w:szCs w:val="22"/>
          <w:lang w:val="sv-SE"/>
        </w:rPr>
      </w:pPr>
      <w:r w:rsidRPr="00DC2BA7">
        <w:rPr>
          <w:sz w:val="22"/>
          <w:szCs w:val="22"/>
          <w:lang w:val="sv-SE"/>
        </w:rPr>
        <w:t>feber (hos barn).</w:t>
      </w:r>
    </w:p>
    <w:p w14:paraId="76BF6939" w14:textId="77777777" w:rsidR="00D57536" w:rsidRPr="00DC2BA7" w:rsidRDefault="00D57536" w:rsidP="00D57536">
      <w:pPr>
        <w:pStyle w:val="Char2"/>
        <w:spacing w:before="0"/>
        <w:jc w:val="left"/>
        <w:rPr>
          <w:sz w:val="22"/>
          <w:szCs w:val="22"/>
          <w:u w:val="single"/>
          <w:lang w:val="sv-SE"/>
        </w:rPr>
      </w:pPr>
    </w:p>
    <w:p w14:paraId="2834A01A" w14:textId="77777777" w:rsidR="00D57536" w:rsidRPr="00DC2BA7" w:rsidRDefault="00B60735" w:rsidP="00D57536">
      <w:pPr>
        <w:pStyle w:val="Char2"/>
        <w:keepNext/>
        <w:spacing w:before="0"/>
        <w:jc w:val="left"/>
        <w:rPr>
          <w:sz w:val="22"/>
          <w:szCs w:val="22"/>
          <w:lang w:val="sv-SE"/>
        </w:rPr>
      </w:pPr>
      <w:r w:rsidRPr="00DC2BA7">
        <w:rPr>
          <w:sz w:val="22"/>
          <w:szCs w:val="22"/>
          <w:lang w:val="sv-SE"/>
        </w:rPr>
        <w:t>Vanliga (kan förekomma hos upp till 1 av 10</w:t>
      </w:r>
      <w:r w:rsidRPr="00DC2BA7">
        <w:rPr>
          <w:sz w:val="22"/>
          <w:szCs w:val="22"/>
          <w:lang w:val="nb-NO"/>
        </w:rPr>
        <w:t> </w:t>
      </w:r>
      <w:r w:rsidRPr="00DC2BA7">
        <w:rPr>
          <w:sz w:val="22"/>
          <w:szCs w:val="22"/>
          <w:lang w:val="sv-SE"/>
        </w:rPr>
        <w:t>personer)</w:t>
      </w:r>
    </w:p>
    <w:p w14:paraId="05EECA9C" w14:textId="77777777" w:rsidR="00D57536" w:rsidRPr="00DC2BA7" w:rsidRDefault="00B60735" w:rsidP="00D57536">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reaktioner på injektionsstället, som t ex smärta, svullnad, klåda och rodnad</w:t>
      </w:r>
    </w:p>
    <w:p w14:paraId="34DF68E3" w14:textId="77777777" w:rsidR="00D57536" w:rsidRPr="00DC2BA7" w:rsidRDefault="00B60735" w:rsidP="00D57536">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smärta i övre delen av magen</w:t>
      </w:r>
    </w:p>
    <w:p w14:paraId="79C7985D" w14:textId="77777777" w:rsidR="00D57536" w:rsidRPr="00DC2BA7" w:rsidRDefault="00B60735" w:rsidP="00D57536">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huvudvärk (mycket vanlig hos barn)</w:t>
      </w:r>
    </w:p>
    <w:p w14:paraId="792D280F" w14:textId="77777777" w:rsidR="00D57536" w:rsidRPr="00DC2BA7" w:rsidRDefault="00B60735" w:rsidP="00D57536">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yrsel</w:t>
      </w:r>
    </w:p>
    <w:p w14:paraId="5466C674" w14:textId="77777777" w:rsidR="00D57536" w:rsidRPr="00DC2BA7" w:rsidRDefault="00B60735" w:rsidP="00D57536">
      <w:pPr>
        <w:pStyle w:val="Char2"/>
        <w:widowControl w:val="0"/>
        <w:numPr>
          <w:ilvl w:val="0"/>
          <w:numId w:val="46"/>
        </w:numPr>
        <w:tabs>
          <w:tab w:val="clear" w:pos="360"/>
          <w:tab w:val="num" w:pos="0"/>
        </w:tabs>
        <w:spacing w:before="0"/>
        <w:ind w:left="567" w:hanging="567"/>
        <w:jc w:val="left"/>
        <w:rPr>
          <w:sz w:val="22"/>
          <w:szCs w:val="22"/>
          <w:lang w:val="sv-SE"/>
        </w:rPr>
      </w:pPr>
      <w:r w:rsidRPr="00DC2BA7">
        <w:rPr>
          <w:sz w:val="22"/>
          <w:szCs w:val="22"/>
          <w:lang w:val="sv-SE"/>
        </w:rPr>
        <w:t>ledvärk (artralgi)</w:t>
      </w:r>
    </w:p>
    <w:p w14:paraId="05D8257D" w14:textId="77777777" w:rsidR="00D57536" w:rsidRPr="00DC2BA7" w:rsidRDefault="00D57536" w:rsidP="00D57536">
      <w:pPr>
        <w:pStyle w:val="Char2"/>
        <w:widowControl w:val="0"/>
        <w:spacing w:before="0"/>
        <w:jc w:val="left"/>
        <w:rPr>
          <w:sz w:val="22"/>
          <w:szCs w:val="22"/>
          <w:lang w:val="sv-SE"/>
        </w:rPr>
      </w:pPr>
    </w:p>
    <w:p w14:paraId="5022DB9D" w14:textId="77777777" w:rsidR="00D57536" w:rsidRPr="00DC2BA7" w:rsidRDefault="00B60735" w:rsidP="00D57536">
      <w:pPr>
        <w:pStyle w:val="Char2"/>
        <w:keepNext/>
        <w:widowControl w:val="0"/>
        <w:spacing w:before="0"/>
        <w:jc w:val="left"/>
        <w:rPr>
          <w:sz w:val="22"/>
          <w:szCs w:val="22"/>
          <w:lang w:val="sv-SE"/>
        </w:rPr>
      </w:pPr>
      <w:r w:rsidRPr="00DC2BA7">
        <w:rPr>
          <w:sz w:val="22"/>
          <w:szCs w:val="22"/>
          <w:lang w:val="sv-SE"/>
        </w:rPr>
        <w:t>Mindre vanliga (kan förekomma hos upp till 1 av 100</w:t>
      </w:r>
      <w:r w:rsidRPr="00DC2BA7">
        <w:rPr>
          <w:sz w:val="22"/>
          <w:szCs w:val="22"/>
          <w:lang w:val="nb-NO"/>
        </w:rPr>
        <w:t> </w:t>
      </w:r>
      <w:r w:rsidRPr="00DC2BA7">
        <w:rPr>
          <w:sz w:val="22"/>
          <w:szCs w:val="22"/>
          <w:lang w:val="sv-SE"/>
        </w:rPr>
        <w:t>personer)</w:t>
      </w:r>
    </w:p>
    <w:p w14:paraId="64500082" w14:textId="77777777" w:rsidR="00D57536" w:rsidRPr="00DC2BA7" w:rsidRDefault="00B60735" w:rsidP="00D57536">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känsla av sömnighet eller trötthet</w:t>
      </w:r>
    </w:p>
    <w:p w14:paraId="6C305956" w14:textId="77777777" w:rsidR="00D57536" w:rsidRPr="00DC2BA7" w:rsidRDefault="00B60735" w:rsidP="00D57536">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stickningar eller domningar i händerna eller fötterna</w:t>
      </w:r>
    </w:p>
    <w:p w14:paraId="15E0177B" w14:textId="77777777" w:rsidR="00D57536" w:rsidRPr="00DC2BA7" w:rsidRDefault="00B60735" w:rsidP="00D57536">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svimning, lågt blodtryck när du sitter eller står upp (postural hypotension), rodnad</w:t>
      </w:r>
    </w:p>
    <w:p w14:paraId="50F17810" w14:textId="77777777" w:rsidR="00D57536" w:rsidRPr="00DC2BA7" w:rsidRDefault="00B60735" w:rsidP="00D57536">
      <w:pPr>
        <w:pStyle w:val="Char2"/>
        <w:widowControl w:val="0"/>
        <w:numPr>
          <w:ilvl w:val="0"/>
          <w:numId w:val="47"/>
        </w:numPr>
        <w:tabs>
          <w:tab w:val="clear" w:pos="360"/>
        </w:tabs>
        <w:spacing w:before="0"/>
        <w:ind w:left="567" w:hanging="567"/>
        <w:jc w:val="left"/>
        <w:rPr>
          <w:sz w:val="22"/>
          <w:szCs w:val="22"/>
        </w:rPr>
      </w:pPr>
      <w:r w:rsidRPr="00DC2BA7">
        <w:rPr>
          <w:sz w:val="22"/>
          <w:szCs w:val="22"/>
          <w:lang w:val="sv-SE"/>
        </w:rPr>
        <w:t>halsont, hosta, akuta andningsbesvär</w:t>
      </w:r>
    </w:p>
    <w:p w14:paraId="5A97E85C" w14:textId="77777777" w:rsidR="00D57536" w:rsidRPr="00DC2BA7" w:rsidRDefault="00B60735" w:rsidP="00D57536">
      <w:pPr>
        <w:pStyle w:val="Char2"/>
        <w:widowControl w:val="0"/>
        <w:numPr>
          <w:ilvl w:val="0"/>
          <w:numId w:val="47"/>
        </w:numPr>
        <w:tabs>
          <w:tab w:val="clear" w:pos="360"/>
        </w:tabs>
        <w:spacing w:before="0"/>
        <w:ind w:left="567" w:hanging="567"/>
        <w:jc w:val="left"/>
        <w:rPr>
          <w:sz w:val="22"/>
          <w:szCs w:val="22"/>
        </w:rPr>
      </w:pPr>
      <w:r w:rsidRPr="00DC2BA7">
        <w:rPr>
          <w:sz w:val="22"/>
          <w:szCs w:val="22"/>
        </w:rPr>
        <w:t>sjukdomskänsla (illamående), diarré, matsmältningsbesvär</w:t>
      </w:r>
    </w:p>
    <w:p w14:paraId="10B9F681" w14:textId="77777777" w:rsidR="00D57536" w:rsidRPr="00DC2BA7" w:rsidRDefault="00B60735" w:rsidP="00D57536">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klåda, nässelfeber, hudutslag, ökad ljuskänslighet</w:t>
      </w:r>
    </w:p>
    <w:p w14:paraId="4932679D" w14:textId="77777777" w:rsidR="00D57536" w:rsidRPr="00DC2BA7" w:rsidRDefault="00B60735" w:rsidP="00D57536">
      <w:pPr>
        <w:pStyle w:val="Char2"/>
        <w:widowControl w:val="0"/>
        <w:numPr>
          <w:ilvl w:val="0"/>
          <w:numId w:val="47"/>
        </w:numPr>
        <w:tabs>
          <w:tab w:val="clear" w:pos="360"/>
        </w:tabs>
        <w:spacing w:before="0"/>
        <w:ind w:left="567" w:hanging="567"/>
        <w:jc w:val="left"/>
        <w:rPr>
          <w:sz w:val="22"/>
          <w:szCs w:val="22"/>
        </w:rPr>
      </w:pPr>
      <w:r w:rsidRPr="00DC2BA7">
        <w:rPr>
          <w:sz w:val="22"/>
          <w:szCs w:val="22"/>
          <w:lang w:val="sv-SE"/>
        </w:rPr>
        <w:t>viktökning</w:t>
      </w:r>
    </w:p>
    <w:p w14:paraId="2DBDC715" w14:textId="77777777" w:rsidR="00D57536" w:rsidRPr="00DC2BA7" w:rsidRDefault="00B60735" w:rsidP="00D57536">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influensaliknande symtom</w:t>
      </w:r>
    </w:p>
    <w:p w14:paraId="648B2A52" w14:textId="77777777" w:rsidR="00D57536" w:rsidRPr="00DC2BA7" w:rsidRDefault="00B60735" w:rsidP="00D57536">
      <w:pPr>
        <w:pStyle w:val="Char2"/>
        <w:widowControl w:val="0"/>
        <w:numPr>
          <w:ilvl w:val="0"/>
          <w:numId w:val="47"/>
        </w:numPr>
        <w:tabs>
          <w:tab w:val="clear" w:pos="360"/>
        </w:tabs>
        <w:spacing w:before="0"/>
        <w:ind w:left="567" w:hanging="567"/>
        <w:jc w:val="left"/>
        <w:rPr>
          <w:sz w:val="22"/>
          <w:szCs w:val="22"/>
          <w:lang w:val="sv-SE"/>
        </w:rPr>
      </w:pPr>
      <w:r w:rsidRPr="00DC2BA7">
        <w:rPr>
          <w:sz w:val="22"/>
          <w:szCs w:val="22"/>
          <w:lang w:val="sv-SE"/>
        </w:rPr>
        <w:t>svullna armar.</w:t>
      </w:r>
    </w:p>
    <w:p w14:paraId="49E386BF" w14:textId="77777777" w:rsidR="00D57536" w:rsidRPr="00DC2BA7" w:rsidRDefault="00D57536" w:rsidP="00D57536">
      <w:pPr>
        <w:pStyle w:val="Char2"/>
        <w:widowControl w:val="0"/>
        <w:spacing w:before="0"/>
        <w:jc w:val="left"/>
        <w:rPr>
          <w:sz w:val="22"/>
          <w:szCs w:val="22"/>
          <w:lang w:val="sv-SE"/>
        </w:rPr>
      </w:pPr>
    </w:p>
    <w:p w14:paraId="38B52A00" w14:textId="77777777" w:rsidR="00D57536" w:rsidRPr="00DC2BA7" w:rsidRDefault="00B60735" w:rsidP="00D57536">
      <w:pPr>
        <w:pStyle w:val="Char2"/>
        <w:keepNext/>
        <w:spacing w:before="0"/>
        <w:jc w:val="left"/>
        <w:rPr>
          <w:sz w:val="22"/>
          <w:szCs w:val="22"/>
          <w:lang w:val="sv-SE"/>
        </w:rPr>
      </w:pPr>
      <w:r w:rsidRPr="00DC2BA7">
        <w:rPr>
          <w:sz w:val="22"/>
          <w:szCs w:val="22"/>
          <w:lang w:val="sv-SE"/>
        </w:rPr>
        <w:t>Sällsynta (kan förekomma hos upp till 1 av 1</w:t>
      </w:r>
      <w:r w:rsidRPr="00DC2BA7">
        <w:rPr>
          <w:sz w:val="22"/>
          <w:szCs w:val="22"/>
          <w:lang w:val="nb-NO"/>
        </w:rPr>
        <w:t> </w:t>
      </w:r>
      <w:r w:rsidRPr="00DC2BA7">
        <w:rPr>
          <w:sz w:val="22"/>
          <w:szCs w:val="22"/>
          <w:lang w:val="sv-SE"/>
        </w:rPr>
        <w:t>000</w:t>
      </w:r>
      <w:r w:rsidRPr="00DC2BA7">
        <w:rPr>
          <w:sz w:val="22"/>
          <w:szCs w:val="22"/>
          <w:lang w:val="nb-NO"/>
        </w:rPr>
        <w:t> </w:t>
      </w:r>
      <w:r w:rsidRPr="00DC2BA7">
        <w:rPr>
          <w:sz w:val="22"/>
          <w:szCs w:val="22"/>
          <w:lang w:val="sv-SE"/>
        </w:rPr>
        <w:t>personer)</w:t>
      </w:r>
    </w:p>
    <w:p w14:paraId="191908F6" w14:textId="77777777" w:rsidR="00D57536" w:rsidRPr="00DC2BA7" w:rsidRDefault="00B60735" w:rsidP="00D57536">
      <w:pPr>
        <w:pStyle w:val="Char2"/>
        <w:widowControl w:val="0"/>
        <w:numPr>
          <w:ilvl w:val="0"/>
          <w:numId w:val="48"/>
        </w:numPr>
        <w:tabs>
          <w:tab w:val="clear" w:pos="720"/>
          <w:tab w:val="num" w:pos="0"/>
        </w:tabs>
        <w:spacing w:before="0"/>
        <w:ind w:left="567" w:hanging="567"/>
        <w:jc w:val="left"/>
        <w:rPr>
          <w:sz w:val="22"/>
          <w:szCs w:val="22"/>
          <w:lang w:val="sv-SE"/>
        </w:rPr>
      </w:pPr>
      <w:r w:rsidRPr="00DC2BA7">
        <w:rPr>
          <w:sz w:val="22"/>
          <w:szCs w:val="22"/>
          <w:lang w:val="sv-SE"/>
        </w:rPr>
        <w:t>parasitinfektion.</w:t>
      </w:r>
    </w:p>
    <w:p w14:paraId="7079795D" w14:textId="77777777" w:rsidR="00D57536" w:rsidRPr="00DC2BA7" w:rsidRDefault="00D57536" w:rsidP="00D57536">
      <w:pPr>
        <w:pStyle w:val="Char2"/>
        <w:widowControl w:val="0"/>
        <w:spacing w:before="0"/>
        <w:jc w:val="left"/>
        <w:rPr>
          <w:sz w:val="22"/>
          <w:szCs w:val="22"/>
          <w:lang w:val="sv-SE"/>
        </w:rPr>
      </w:pPr>
    </w:p>
    <w:p w14:paraId="7F31E73B" w14:textId="77777777" w:rsidR="00D57536" w:rsidRPr="00DC2BA7" w:rsidRDefault="00B60735" w:rsidP="00D57536">
      <w:pPr>
        <w:pStyle w:val="Char2"/>
        <w:keepNext/>
        <w:widowControl w:val="0"/>
        <w:spacing w:before="0"/>
        <w:jc w:val="left"/>
        <w:rPr>
          <w:color w:val="000000"/>
          <w:sz w:val="22"/>
          <w:szCs w:val="22"/>
          <w:lang w:val="sv-SE"/>
        </w:rPr>
      </w:pPr>
      <w:r w:rsidRPr="00DC2BA7">
        <w:rPr>
          <w:color w:val="000000"/>
          <w:sz w:val="22"/>
          <w:szCs w:val="22"/>
          <w:lang w:val="sv-SE"/>
        </w:rPr>
        <w:t xml:space="preserve">Ingen känd frekvens </w:t>
      </w:r>
      <w:r w:rsidRPr="00DC2BA7">
        <w:rPr>
          <w:sz w:val="22"/>
          <w:szCs w:val="22"/>
          <w:lang w:val="sv-SE"/>
        </w:rPr>
        <w:t>(frekvensen kan inte beräknas utifrån tillgängliga uppgifter)</w:t>
      </w:r>
    </w:p>
    <w:p w14:paraId="3880CBC7" w14:textId="77777777" w:rsidR="00D57536" w:rsidRPr="00DC2BA7" w:rsidRDefault="00B60735" w:rsidP="00D57536">
      <w:pPr>
        <w:pStyle w:val="Char2"/>
        <w:keepNext/>
        <w:widowControl w:val="0"/>
        <w:numPr>
          <w:ilvl w:val="0"/>
          <w:numId w:val="49"/>
        </w:numPr>
        <w:tabs>
          <w:tab w:val="clear" w:pos="360"/>
        </w:tabs>
        <w:spacing w:before="0"/>
        <w:ind w:left="567" w:hanging="567"/>
        <w:jc w:val="left"/>
        <w:rPr>
          <w:sz w:val="22"/>
          <w:szCs w:val="22"/>
          <w:lang w:val="sv-SE"/>
        </w:rPr>
      </w:pPr>
      <w:r w:rsidRPr="00DC2BA7">
        <w:rPr>
          <w:sz w:val="22"/>
          <w:szCs w:val="22"/>
          <w:lang w:val="sv-SE"/>
        </w:rPr>
        <w:t>muskelvärk och svullna leder</w:t>
      </w:r>
    </w:p>
    <w:p w14:paraId="4016692F" w14:textId="77777777" w:rsidR="00D57536" w:rsidRPr="00DC2BA7" w:rsidRDefault="00B60735" w:rsidP="00D57536">
      <w:pPr>
        <w:pStyle w:val="Char2"/>
        <w:widowControl w:val="0"/>
        <w:numPr>
          <w:ilvl w:val="0"/>
          <w:numId w:val="49"/>
        </w:numPr>
        <w:tabs>
          <w:tab w:val="clear" w:pos="360"/>
        </w:tabs>
        <w:spacing w:before="0"/>
        <w:ind w:left="567" w:hanging="567"/>
        <w:jc w:val="left"/>
        <w:rPr>
          <w:sz w:val="22"/>
          <w:szCs w:val="22"/>
          <w:lang w:val="sv-SE"/>
        </w:rPr>
      </w:pPr>
      <w:r w:rsidRPr="00DC2BA7">
        <w:rPr>
          <w:sz w:val="22"/>
          <w:szCs w:val="22"/>
          <w:lang w:val="sv-SE"/>
        </w:rPr>
        <w:t>håravfall.</w:t>
      </w:r>
    </w:p>
    <w:p w14:paraId="36CE0C63" w14:textId="77777777" w:rsidR="00D57536" w:rsidRPr="00DC2BA7" w:rsidRDefault="00D57536" w:rsidP="00D57536">
      <w:pPr>
        <w:pStyle w:val="Char2"/>
        <w:widowControl w:val="0"/>
        <w:spacing w:before="0"/>
        <w:jc w:val="left"/>
        <w:rPr>
          <w:sz w:val="22"/>
          <w:szCs w:val="22"/>
          <w:lang w:val="sv-SE"/>
        </w:rPr>
      </w:pPr>
    </w:p>
    <w:p w14:paraId="19BE036A" w14:textId="77777777" w:rsidR="00D57536" w:rsidRPr="00DC2BA7" w:rsidRDefault="00B60735" w:rsidP="00D57536">
      <w:pPr>
        <w:keepNext/>
        <w:numPr>
          <w:ilvl w:val="12"/>
          <w:numId w:val="0"/>
        </w:numPr>
        <w:spacing w:line="240" w:lineRule="auto"/>
        <w:rPr>
          <w:b/>
          <w:noProof/>
          <w:lang w:val="sv-SE"/>
        </w:rPr>
      </w:pPr>
      <w:r w:rsidRPr="00DC2BA7">
        <w:rPr>
          <w:b/>
          <w:noProof/>
          <w:lang w:val="sv-SE"/>
        </w:rPr>
        <w:t>Rapportering av biverkningar</w:t>
      </w:r>
    </w:p>
    <w:p w14:paraId="2995BDFE" w14:textId="77777777" w:rsidR="00D57536" w:rsidRPr="00DC2BA7" w:rsidRDefault="00B60735" w:rsidP="00535973">
      <w:pPr>
        <w:pStyle w:val="Char2"/>
        <w:widowControl w:val="0"/>
        <w:spacing w:before="0"/>
        <w:jc w:val="left"/>
        <w:rPr>
          <w:sz w:val="22"/>
          <w:szCs w:val="22"/>
          <w:lang w:val="sv-SE"/>
        </w:rPr>
      </w:pPr>
      <w:r w:rsidRPr="00DC2BA7">
        <w:rPr>
          <w:sz w:val="22"/>
          <w:szCs w:val="22"/>
          <w:lang w:val="sv-SE"/>
        </w:rPr>
        <w:t>Om du får biverkningar, tala med läkare, apotekspersonal eller sjuksköterska.</w:t>
      </w:r>
      <w:r w:rsidRPr="00DC2BA7">
        <w:rPr>
          <w:noProof/>
          <w:sz w:val="22"/>
          <w:szCs w:val="22"/>
          <w:lang w:val="sv-SE"/>
        </w:rPr>
        <w:t xml:space="preserve"> Detta gäller även eventuella</w:t>
      </w:r>
      <w:r w:rsidRPr="00DC2BA7">
        <w:rPr>
          <w:noProof/>
          <w:color w:val="FF0000"/>
          <w:sz w:val="22"/>
          <w:szCs w:val="22"/>
          <w:lang w:val="sv-SE"/>
        </w:rPr>
        <w:t xml:space="preserve"> </w:t>
      </w:r>
      <w:r w:rsidRPr="00DC2BA7">
        <w:rPr>
          <w:noProof/>
          <w:sz w:val="22"/>
          <w:szCs w:val="22"/>
          <w:lang w:val="sv-SE"/>
        </w:rPr>
        <w:t xml:space="preserve">biverkningar som inte nämns i denna information. Du kan också rapportera biverkningar direkt </w:t>
      </w:r>
      <w:r w:rsidRPr="00DC2BA7">
        <w:rPr>
          <w:noProof/>
          <w:sz w:val="22"/>
          <w:szCs w:val="22"/>
          <w:shd w:val="pct15" w:color="auto" w:fill="auto"/>
          <w:lang w:val="sv-SE"/>
        </w:rPr>
        <w:t xml:space="preserve">via det nationella rapporteringssystemet listat i </w:t>
      </w:r>
      <w:hyperlink r:id="rId74" w:history="1">
        <w:r w:rsidRPr="00DC2BA7">
          <w:rPr>
            <w:rStyle w:val="Hyperlink"/>
            <w:sz w:val="22"/>
            <w:szCs w:val="22"/>
            <w:shd w:val="pct15" w:color="auto" w:fill="auto"/>
            <w:lang w:val="sv-SE"/>
          </w:rPr>
          <w:t>bilaga V</w:t>
        </w:r>
      </w:hyperlink>
      <w:r w:rsidRPr="00DC2BA7">
        <w:rPr>
          <w:noProof/>
          <w:color w:val="92D050"/>
          <w:sz w:val="22"/>
          <w:szCs w:val="22"/>
          <w:lang w:val="sv-SE"/>
        </w:rPr>
        <w:t>.</w:t>
      </w:r>
      <w:r w:rsidRPr="00DC2BA7">
        <w:rPr>
          <w:noProof/>
          <w:sz w:val="22"/>
          <w:szCs w:val="22"/>
          <w:lang w:val="sv-SE"/>
        </w:rPr>
        <w:t xml:space="preserve"> Genom att rapportera biverkningar kan </w:t>
      </w:r>
      <w:r w:rsidRPr="00DC2BA7">
        <w:rPr>
          <w:noProof/>
          <w:sz w:val="22"/>
          <w:szCs w:val="22"/>
          <w:lang w:val="sv-SE"/>
        </w:rPr>
        <w:lastRenderedPageBreak/>
        <w:t>du bidra till att öka informationen om läkemedels säkerhet.</w:t>
      </w:r>
    </w:p>
    <w:p w14:paraId="70A693DC" w14:textId="77777777" w:rsidR="00D57536" w:rsidRPr="00DC2BA7" w:rsidRDefault="00D57536" w:rsidP="00535973">
      <w:pPr>
        <w:pStyle w:val="Char2"/>
        <w:widowControl w:val="0"/>
        <w:spacing w:before="0"/>
        <w:jc w:val="left"/>
        <w:rPr>
          <w:sz w:val="22"/>
          <w:szCs w:val="22"/>
          <w:lang w:val="sv-SE"/>
        </w:rPr>
      </w:pPr>
    </w:p>
    <w:p w14:paraId="41834FEA" w14:textId="77777777" w:rsidR="00D57536" w:rsidRPr="00DC2BA7" w:rsidRDefault="00D57536" w:rsidP="00535973">
      <w:pPr>
        <w:widowControl w:val="0"/>
        <w:numPr>
          <w:ilvl w:val="12"/>
          <w:numId w:val="0"/>
        </w:numPr>
        <w:tabs>
          <w:tab w:val="clear" w:pos="567"/>
        </w:tabs>
        <w:spacing w:line="240" w:lineRule="auto"/>
        <w:ind w:right="-29"/>
        <w:rPr>
          <w:lang w:val="sv-SE"/>
        </w:rPr>
      </w:pPr>
    </w:p>
    <w:p w14:paraId="659D9A8C" w14:textId="77777777" w:rsidR="00D57536" w:rsidRPr="00DC2BA7" w:rsidRDefault="00B60735" w:rsidP="00535973">
      <w:pPr>
        <w:keepNext/>
        <w:widowControl w:val="0"/>
        <w:numPr>
          <w:ilvl w:val="12"/>
          <w:numId w:val="0"/>
        </w:numPr>
        <w:tabs>
          <w:tab w:val="clear" w:pos="567"/>
        </w:tabs>
        <w:spacing w:line="240" w:lineRule="auto"/>
        <w:ind w:left="567" w:hanging="567"/>
        <w:rPr>
          <w:b/>
          <w:bCs/>
          <w:lang w:val="sv-SE"/>
        </w:rPr>
      </w:pPr>
      <w:r w:rsidRPr="00DC2BA7">
        <w:rPr>
          <w:b/>
          <w:bCs/>
          <w:lang w:val="sv-SE"/>
        </w:rPr>
        <w:t>5.</w:t>
      </w:r>
      <w:r w:rsidRPr="00DC2BA7">
        <w:rPr>
          <w:b/>
          <w:bCs/>
          <w:lang w:val="sv-SE"/>
        </w:rPr>
        <w:tab/>
        <w:t>Hur Xolair ska förvaras</w:t>
      </w:r>
    </w:p>
    <w:p w14:paraId="6A3EE531" w14:textId="77777777" w:rsidR="00D57536" w:rsidRPr="00DC2BA7" w:rsidRDefault="00D57536" w:rsidP="00535973">
      <w:pPr>
        <w:keepNext/>
        <w:widowControl w:val="0"/>
        <w:numPr>
          <w:ilvl w:val="12"/>
          <w:numId w:val="0"/>
        </w:numPr>
        <w:tabs>
          <w:tab w:val="clear" w:pos="567"/>
        </w:tabs>
        <w:spacing w:line="240" w:lineRule="auto"/>
        <w:ind w:left="567" w:hanging="567"/>
        <w:rPr>
          <w:color w:val="000000"/>
        </w:rPr>
      </w:pPr>
    </w:p>
    <w:p w14:paraId="09EB7E11" w14:textId="77777777" w:rsidR="00D57536" w:rsidRPr="00DC2BA7"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Förvara detta läkemedel utom syn- och räckhåll för barn.</w:t>
      </w:r>
    </w:p>
    <w:p w14:paraId="2A500FEB" w14:textId="1366886B" w:rsidR="00D57536" w:rsidRPr="00DC2BA7"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Används före utgångsdatum som anges på etiketten</w:t>
      </w:r>
      <w:r w:rsidR="004F2FDB">
        <w:rPr>
          <w:color w:val="000000"/>
          <w:sz w:val="22"/>
          <w:lang w:val="sv-SE"/>
        </w:rPr>
        <w:t xml:space="preserve"> efter EXP</w:t>
      </w:r>
      <w:r w:rsidRPr="00DC2BA7">
        <w:rPr>
          <w:color w:val="000000"/>
          <w:sz w:val="22"/>
          <w:lang w:val="sv-SE"/>
        </w:rPr>
        <w:t xml:space="preserve">. </w:t>
      </w:r>
      <w:r w:rsidRPr="00DC2BA7">
        <w:rPr>
          <w:noProof/>
          <w:sz w:val="22"/>
          <w:lang w:val="sv-SE"/>
        </w:rPr>
        <w:t>Utgångsdatumet är den sista dagen i angiven månad.</w:t>
      </w:r>
    </w:p>
    <w:p w14:paraId="5C7F779F" w14:textId="77777777" w:rsidR="00D57536" w:rsidRPr="00DC2BA7"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DC2BA7">
        <w:rPr>
          <w:color w:val="000000"/>
          <w:sz w:val="22"/>
          <w:lang w:val="sv-SE"/>
        </w:rPr>
        <w:t>Förvaras i kylskåp (2</w:t>
      </w:r>
      <w:r w:rsidRPr="00DC2BA7">
        <w:rPr>
          <w:rFonts w:ascii="Symbol" w:hAnsi="Symbol"/>
          <w:color w:val="000000"/>
          <w:sz w:val="22"/>
          <w:lang w:val="sv-SE"/>
        </w:rPr>
        <w:sym w:font="Symbol" w:char="F0B0"/>
      </w:r>
      <w:r w:rsidRPr="00DC2BA7">
        <w:rPr>
          <w:color w:val="000000"/>
          <w:sz w:val="22"/>
          <w:lang w:val="sv-SE"/>
        </w:rPr>
        <w:t>C – 8</w:t>
      </w:r>
      <w:r w:rsidRPr="00DC2BA7">
        <w:rPr>
          <w:rFonts w:ascii="Symbol" w:hAnsi="Symbol"/>
          <w:color w:val="000000"/>
          <w:sz w:val="22"/>
          <w:lang w:val="sv-SE"/>
        </w:rPr>
        <w:sym w:font="Symbol" w:char="F0B0"/>
      </w:r>
      <w:r w:rsidRPr="00DC2BA7">
        <w:rPr>
          <w:color w:val="000000"/>
          <w:sz w:val="22"/>
          <w:lang w:val="sv-SE"/>
        </w:rPr>
        <w:t>C). Får ej frysas.</w:t>
      </w:r>
    </w:p>
    <w:p w14:paraId="211CF305" w14:textId="77777777" w:rsidR="00D57536" w:rsidRPr="00DC2BA7" w:rsidRDefault="00D57536" w:rsidP="00535973">
      <w:pPr>
        <w:pStyle w:val="Text"/>
        <w:spacing w:before="0"/>
        <w:jc w:val="left"/>
        <w:rPr>
          <w:sz w:val="22"/>
          <w:lang w:val="sv-SE"/>
        </w:rPr>
      </w:pPr>
    </w:p>
    <w:p w14:paraId="6EA3BBA3" w14:textId="77777777" w:rsidR="00D57536" w:rsidRPr="00DC2BA7" w:rsidRDefault="00D57536" w:rsidP="00535973">
      <w:pPr>
        <w:widowControl w:val="0"/>
        <w:numPr>
          <w:ilvl w:val="12"/>
          <w:numId w:val="0"/>
        </w:numPr>
        <w:tabs>
          <w:tab w:val="clear" w:pos="567"/>
        </w:tabs>
        <w:spacing w:line="240" w:lineRule="auto"/>
        <w:ind w:right="-2"/>
        <w:rPr>
          <w:lang w:val="sv-SE"/>
        </w:rPr>
      </w:pPr>
    </w:p>
    <w:p w14:paraId="1A625E98" w14:textId="77777777" w:rsidR="00D57536" w:rsidRPr="00DC2BA7" w:rsidRDefault="00B60735" w:rsidP="00535973">
      <w:pPr>
        <w:keepNext/>
        <w:widowControl w:val="0"/>
        <w:numPr>
          <w:ilvl w:val="12"/>
          <w:numId w:val="0"/>
        </w:numPr>
        <w:tabs>
          <w:tab w:val="clear" w:pos="567"/>
        </w:tabs>
        <w:spacing w:line="240" w:lineRule="auto"/>
        <w:ind w:left="567" w:right="-2" w:hanging="567"/>
        <w:rPr>
          <w:b/>
          <w:bCs/>
          <w:lang w:val="sv-SE"/>
        </w:rPr>
      </w:pPr>
      <w:r w:rsidRPr="00DC2BA7">
        <w:rPr>
          <w:b/>
          <w:bCs/>
          <w:lang w:val="sv-SE"/>
        </w:rPr>
        <w:t>6.</w:t>
      </w:r>
      <w:r w:rsidRPr="00DC2BA7">
        <w:rPr>
          <w:b/>
          <w:bCs/>
          <w:lang w:val="sv-SE"/>
        </w:rPr>
        <w:tab/>
      </w:r>
      <w:r w:rsidRPr="00DC2BA7">
        <w:rPr>
          <w:b/>
          <w:noProof/>
          <w:szCs w:val="24"/>
          <w:lang w:val="sv-SE"/>
        </w:rPr>
        <w:t>Förpackningens innehåll och övriga upplysningar</w:t>
      </w:r>
    </w:p>
    <w:p w14:paraId="4AD3A2CB" w14:textId="77777777" w:rsidR="00D57536" w:rsidRPr="00DC2BA7" w:rsidRDefault="00D57536" w:rsidP="00535973">
      <w:pPr>
        <w:pStyle w:val="Char2"/>
        <w:keepNext/>
        <w:widowControl w:val="0"/>
        <w:spacing w:before="0"/>
        <w:jc w:val="left"/>
        <w:rPr>
          <w:sz w:val="22"/>
          <w:szCs w:val="22"/>
          <w:lang w:val="sv-SE"/>
        </w:rPr>
      </w:pPr>
    </w:p>
    <w:p w14:paraId="34191AB7" w14:textId="77777777" w:rsidR="00D57536" w:rsidRPr="00DC2BA7" w:rsidRDefault="00B60735" w:rsidP="00535973">
      <w:pPr>
        <w:keepNext/>
        <w:numPr>
          <w:ilvl w:val="12"/>
          <w:numId w:val="0"/>
        </w:numPr>
        <w:spacing w:line="240" w:lineRule="auto"/>
        <w:rPr>
          <w:b/>
          <w:noProof/>
        </w:rPr>
      </w:pPr>
      <w:r w:rsidRPr="00DC2BA7">
        <w:rPr>
          <w:b/>
          <w:noProof/>
        </w:rPr>
        <w:t>Innehållsdeklaration</w:t>
      </w:r>
    </w:p>
    <w:p w14:paraId="4222B792" w14:textId="77777777" w:rsidR="00D57536" w:rsidRPr="00DC2BA7" w:rsidRDefault="00B60735" w:rsidP="00535973">
      <w:pPr>
        <w:keepNext/>
        <w:widowControl w:val="0"/>
        <w:numPr>
          <w:ilvl w:val="0"/>
          <w:numId w:val="20"/>
        </w:numPr>
        <w:tabs>
          <w:tab w:val="clear" w:pos="567"/>
        </w:tabs>
        <w:spacing w:line="240" w:lineRule="auto"/>
        <w:ind w:left="567" w:hanging="567"/>
        <w:rPr>
          <w:lang w:val="sv-SE"/>
        </w:rPr>
      </w:pPr>
      <w:r w:rsidRPr="00DC2BA7">
        <w:rPr>
          <w:lang w:val="sv-SE"/>
        </w:rPr>
        <w:t>Den aktiva substansen är omalizumab. En injektionsflaska innehåller 75 mg omalizumab. Efter rekonstituering innehåller en injektionsflaska 125 mg/ml omalizumab (75 mg i 0,6 ml).</w:t>
      </w:r>
    </w:p>
    <w:p w14:paraId="48E934C1" w14:textId="1FE7EA29" w:rsidR="00D57536" w:rsidRPr="00DC2BA7" w:rsidRDefault="00B60735" w:rsidP="00535973">
      <w:pPr>
        <w:widowControl w:val="0"/>
        <w:numPr>
          <w:ilvl w:val="0"/>
          <w:numId w:val="20"/>
        </w:numPr>
        <w:tabs>
          <w:tab w:val="clear" w:pos="567"/>
        </w:tabs>
        <w:spacing w:line="240" w:lineRule="auto"/>
        <w:ind w:left="567" w:right="-2" w:hanging="567"/>
        <w:rPr>
          <w:lang w:val="sv-SE"/>
        </w:rPr>
      </w:pPr>
      <w:r w:rsidRPr="00DC2BA7">
        <w:rPr>
          <w:lang w:val="sv-SE"/>
        </w:rPr>
        <w:t>Övriga innehållsämnen är sackaros, histidin, histidinhydrokloridmonohydrat och polysorbat 20.</w:t>
      </w:r>
    </w:p>
    <w:p w14:paraId="3599AC5A" w14:textId="77777777" w:rsidR="00D57536" w:rsidRPr="00DC2BA7" w:rsidRDefault="00D57536" w:rsidP="00535973">
      <w:pPr>
        <w:widowControl w:val="0"/>
        <w:numPr>
          <w:ilvl w:val="12"/>
          <w:numId w:val="0"/>
        </w:numPr>
        <w:tabs>
          <w:tab w:val="clear" w:pos="567"/>
        </w:tabs>
        <w:spacing w:line="240" w:lineRule="auto"/>
        <w:ind w:right="-2"/>
        <w:rPr>
          <w:lang w:val="sv-SE"/>
        </w:rPr>
      </w:pPr>
    </w:p>
    <w:p w14:paraId="6375C32C" w14:textId="77777777" w:rsidR="00D57536" w:rsidRPr="00DC2BA7" w:rsidRDefault="00B60735" w:rsidP="00535973">
      <w:pPr>
        <w:keepNext/>
        <w:numPr>
          <w:ilvl w:val="12"/>
          <w:numId w:val="0"/>
        </w:numPr>
        <w:spacing w:line="240" w:lineRule="auto"/>
        <w:rPr>
          <w:b/>
          <w:noProof/>
          <w:lang w:val="sv-SE"/>
        </w:rPr>
      </w:pPr>
      <w:r w:rsidRPr="00DC2BA7">
        <w:rPr>
          <w:b/>
          <w:noProof/>
          <w:lang w:val="sv-SE"/>
        </w:rPr>
        <w:t>Läkemedlets utseende och förpackningsstorlekar</w:t>
      </w:r>
    </w:p>
    <w:p w14:paraId="37CD5DF4" w14:textId="77777777" w:rsidR="00D57536" w:rsidRPr="00DC2BA7" w:rsidRDefault="00B60735" w:rsidP="00535973">
      <w:pPr>
        <w:pStyle w:val="Char2"/>
        <w:spacing w:before="0"/>
        <w:jc w:val="left"/>
        <w:rPr>
          <w:sz w:val="22"/>
          <w:szCs w:val="22"/>
          <w:lang w:val="sv-SE"/>
        </w:rPr>
      </w:pPr>
      <w:r w:rsidRPr="00DC2BA7">
        <w:rPr>
          <w:sz w:val="22"/>
          <w:szCs w:val="22"/>
          <w:lang w:val="sv-SE"/>
        </w:rPr>
        <w:t>Xolair 75 mg pulver och vätska till injektionsvätska, lösning består av ett vitt till benvitt pulver i en liten injektionsflaska av glas och en ampull innehållande 2 ml vatten för injektionsvätskor. Pulvret löses upp i vattnet innan det injiceras av läkare eller sjuksköterska.</w:t>
      </w:r>
    </w:p>
    <w:p w14:paraId="5C9A33DA" w14:textId="77777777" w:rsidR="00D57536" w:rsidRPr="00DC2BA7" w:rsidRDefault="00D57536" w:rsidP="00535973">
      <w:pPr>
        <w:pStyle w:val="Char2"/>
        <w:spacing w:before="0"/>
        <w:jc w:val="left"/>
        <w:rPr>
          <w:sz w:val="22"/>
          <w:szCs w:val="22"/>
          <w:lang w:val="sv-SE"/>
        </w:rPr>
      </w:pPr>
    </w:p>
    <w:p w14:paraId="22C426B6" w14:textId="77777777" w:rsidR="00D57536" w:rsidRPr="00DC2BA7" w:rsidRDefault="00B60735" w:rsidP="00535973">
      <w:pPr>
        <w:pStyle w:val="Char2"/>
        <w:spacing w:before="0"/>
        <w:jc w:val="left"/>
        <w:rPr>
          <w:sz w:val="22"/>
          <w:szCs w:val="22"/>
          <w:lang w:val="sv-SE"/>
        </w:rPr>
      </w:pPr>
      <w:r w:rsidRPr="00DC2BA7">
        <w:rPr>
          <w:sz w:val="22"/>
          <w:szCs w:val="22"/>
          <w:lang w:val="sv-SE"/>
        </w:rPr>
        <w:t>Xolair tillhandahålls i förpackningar med en injektionsflaska med pulver till injektionsvätska, lösning, och en ampull med 2 ml vatten för injektionsvätskor.</w:t>
      </w:r>
    </w:p>
    <w:p w14:paraId="5A0DD8E6" w14:textId="77777777" w:rsidR="00D57536" w:rsidRPr="00DC2BA7" w:rsidRDefault="00D57536" w:rsidP="00535973">
      <w:pPr>
        <w:pStyle w:val="Char2"/>
        <w:spacing w:before="0"/>
        <w:jc w:val="left"/>
        <w:rPr>
          <w:sz w:val="22"/>
          <w:szCs w:val="22"/>
          <w:lang w:val="sv-SE"/>
        </w:rPr>
      </w:pPr>
    </w:p>
    <w:p w14:paraId="6046E604" w14:textId="77777777" w:rsidR="00D57536" w:rsidRPr="00DC2BA7" w:rsidRDefault="00B60735" w:rsidP="00535973">
      <w:pPr>
        <w:pStyle w:val="Char2"/>
        <w:spacing w:before="0"/>
        <w:jc w:val="left"/>
        <w:rPr>
          <w:sz w:val="22"/>
          <w:szCs w:val="22"/>
          <w:lang w:val="sv-SE"/>
        </w:rPr>
      </w:pPr>
      <w:r w:rsidRPr="00DC2BA7">
        <w:rPr>
          <w:sz w:val="22"/>
          <w:szCs w:val="22"/>
          <w:lang w:val="sv-SE"/>
        </w:rPr>
        <w:t>Xolair finns också i injektionsflaskor med 150 mg omalizumab.</w:t>
      </w:r>
    </w:p>
    <w:p w14:paraId="1AF307F7" w14:textId="77777777" w:rsidR="00D57536" w:rsidRPr="00DC2BA7" w:rsidRDefault="00D57536" w:rsidP="00535973">
      <w:pPr>
        <w:widowControl w:val="0"/>
        <w:numPr>
          <w:ilvl w:val="12"/>
          <w:numId w:val="0"/>
        </w:numPr>
        <w:tabs>
          <w:tab w:val="clear" w:pos="567"/>
        </w:tabs>
        <w:spacing w:line="240" w:lineRule="auto"/>
        <w:ind w:right="-2"/>
        <w:rPr>
          <w:lang w:val="sv-SE"/>
        </w:rPr>
      </w:pPr>
    </w:p>
    <w:p w14:paraId="78854068" w14:textId="77777777" w:rsidR="00D57536"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Innehavare av godkännande för försäljning</w:t>
      </w:r>
    </w:p>
    <w:p w14:paraId="2B04C008" w14:textId="77777777" w:rsidR="00D57536" w:rsidRPr="00DC2BA7" w:rsidRDefault="00B60735" w:rsidP="00535973">
      <w:pPr>
        <w:keepNext/>
        <w:widowControl w:val="0"/>
        <w:numPr>
          <w:ilvl w:val="12"/>
          <w:numId w:val="0"/>
        </w:numPr>
        <w:tabs>
          <w:tab w:val="clear" w:pos="567"/>
        </w:tabs>
        <w:spacing w:line="240" w:lineRule="auto"/>
        <w:rPr>
          <w:lang w:val="sv-SE"/>
        </w:rPr>
      </w:pPr>
      <w:r w:rsidRPr="00DC2BA7">
        <w:rPr>
          <w:lang w:val="sv-SE"/>
        </w:rPr>
        <w:t>Novartis Europharm Limited</w:t>
      </w:r>
    </w:p>
    <w:p w14:paraId="7047BC42" w14:textId="77777777" w:rsidR="00D57536" w:rsidRPr="00DC2BA7" w:rsidRDefault="00B60735" w:rsidP="00535973">
      <w:pPr>
        <w:keepNext/>
        <w:widowControl w:val="0"/>
        <w:spacing w:line="240" w:lineRule="auto"/>
        <w:rPr>
          <w:lang w:val="en-US"/>
        </w:rPr>
      </w:pPr>
      <w:r w:rsidRPr="00DC2BA7">
        <w:rPr>
          <w:lang w:val="en-US"/>
        </w:rPr>
        <w:t>Vista Building</w:t>
      </w:r>
    </w:p>
    <w:p w14:paraId="0B0E2984" w14:textId="77777777" w:rsidR="00D57536" w:rsidRPr="00DC2BA7" w:rsidRDefault="00B60735" w:rsidP="00535973">
      <w:pPr>
        <w:keepNext/>
        <w:widowControl w:val="0"/>
        <w:spacing w:line="240" w:lineRule="auto"/>
      </w:pPr>
      <w:r w:rsidRPr="00DC2BA7">
        <w:t>Elm Park, Merrion Road</w:t>
      </w:r>
    </w:p>
    <w:p w14:paraId="395B520B" w14:textId="77777777" w:rsidR="00D57536" w:rsidRPr="00DC2BA7" w:rsidRDefault="00B60735" w:rsidP="00535973">
      <w:pPr>
        <w:keepNext/>
        <w:widowControl w:val="0"/>
        <w:spacing w:line="240" w:lineRule="auto"/>
        <w:rPr>
          <w:lang w:val="sv-SE"/>
        </w:rPr>
      </w:pPr>
      <w:r w:rsidRPr="00DC2BA7">
        <w:rPr>
          <w:lang w:val="sv-SE"/>
        </w:rPr>
        <w:t>Dublin 4</w:t>
      </w:r>
    </w:p>
    <w:p w14:paraId="7F674676" w14:textId="77777777" w:rsidR="00D57536" w:rsidRPr="00DC2BA7" w:rsidRDefault="00B60735" w:rsidP="00535973">
      <w:pPr>
        <w:spacing w:line="240" w:lineRule="auto"/>
        <w:rPr>
          <w:lang w:val="sv-SE"/>
        </w:rPr>
      </w:pPr>
      <w:r w:rsidRPr="00DC2BA7">
        <w:rPr>
          <w:lang w:val="sv-SE"/>
        </w:rPr>
        <w:t>Irland</w:t>
      </w:r>
    </w:p>
    <w:p w14:paraId="38070E3C" w14:textId="77777777" w:rsidR="00B975AD" w:rsidRPr="00DC2BA7" w:rsidRDefault="00B975AD" w:rsidP="00B975AD">
      <w:pPr>
        <w:widowControl w:val="0"/>
        <w:numPr>
          <w:ilvl w:val="12"/>
          <w:numId w:val="0"/>
        </w:numPr>
        <w:tabs>
          <w:tab w:val="clear" w:pos="567"/>
        </w:tabs>
        <w:spacing w:line="240" w:lineRule="auto"/>
        <w:ind w:right="-2"/>
        <w:rPr>
          <w:lang w:val="sv-SE"/>
        </w:rPr>
      </w:pPr>
    </w:p>
    <w:p w14:paraId="01B9E6E5" w14:textId="77777777" w:rsidR="00B975AD" w:rsidRPr="00DC2BA7" w:rsidRDefault="00B60735" w:rsidP="00B975AD">
      <w:pPr>
        <w:keepNext/>
        <w:widowControl w:val="0"/>
        <w:numPr>
          <w:ilvl w:val="12"/>
          <w:numId w:val="0"/>
        </w:numPr>
        <w:tabs>
          <w:tab w:val="clear" w:pos="567"/>
        </w:tabs>
        <w:spacing w:line="240" w:lineRule="auto"/>
        <w:ind w:right="-2"/>
        <w:rPr>
          <w:b/>
          <w:bCs/>
          <w:lang w:val="sv-SE"/>
        </w:rPr>
      </w:pPr>
      <w:r w:rsidRPr="00DC2BA7">
        <w:rPr>
          <w:b/>
          <w:bCs/>
          <w:lang w:val="sv-SE"/>
        </w:rPr>
        <w:t>Tillverkare</w:t>
      </w:r>
    </w:p>
    <w:p w14:paraId="55A76636" w14:textId="77777777" w:rsidR="00842049" w:rsidRPr="002D4333" w:rsidRDefault="00842049" w:rsidP="00842049">
      <w:pPr>
        <w:keepNext/>
        <w:spacing w:line="240" w:lineRule="auto"/>
        <w:rPr>
          <w:lang w:val="fr-CH"/>
        </w:rPr>
      </w:pPr>
      <w:r w:rsidRPr="002D4333">
        <w:rPr>
          <w:lang w:val="fr-CH"/>
        </w:rPr>
        <w:t>Novartis Farmacéutica S.A.</w:t>
      </w:r>
    </w:p>
    <w:p w14:paraId="12090AB3" w14:textId="77777777" w:rsidR="00842049" w:rsidRPr="002D4333" w:rsidRDefault="00842049" w:rsidP="00842049">
      <w:pPr>
        <w:keepNext/>
        <w:spacing w:line="240" w:lineRule="auto"/>
        <w:rPr>
          <w:lang w:val="fr-CH"/>
        </w:rPr>
      </w:pPr>
      <w:r w:rsidRPr="002D4333">
        <w:rPr>
          <w:lang w:val="fr-CH"/>
        </w:rPr>
        <w:t>Gran Via de les Corts Catalanes, 764</w:t>
      </w:r>
    </w:p>
    <w:p w14:paraId="7FEC29C6" w14:textId="77777777" w:rsidR="00842049" w:rsidRPr="002D4333" w:rsidRDefault="00842049" w:rsidP="00842049">
      <w:pPr>
        <w:keepNext/>
        <w:spacing w:line="240" w:lineRule="auto"/>
        <w:rPr>
          <w:lang w:val="fr-CH"/>
        </w:rPr>
      </w:pPr>
      <w:r w:rsidRPr="002D4333">
        <w:rPr>
          <w:lang w:val="fr-CH"/>
        </w:rPr>
        <w:t>08013 Barcelona</w:t>
      </w:r>
    </w:p>
    <w:p w14:paraId="220B8C57" w14:textId="77777777" w:rsidR="00842049" w:rsidRDefault="00842049" w:rsidP="00842049">
      <w:pPr>
        <w:spacing w:line="240" w:lineRule="auto"/>
        <w:rPr>
          <w:lang w:val="sv-SE"/>
        </w:rPr>
      </w:pPr>
      <w:r w:rsidRPr="001A06A4">
        <w:rPr>
          <w:lang w:val="sv-SE"/>
        </w:rPr>
        <w:t>Spanien</w:t>
      </w:r>
    </w:p>
    <w:p w14:paraId="3320CAE9" w14:textId="77777777" w:rsidR="00842049" w:rsidRPr="001A06A4" w:rsidRDefault="00842049" w:rsidP="00842049">
      <w:pPr>
        <w:spacing w:line="240" w:lineRule="auto"/>
        <w:rPr>
          <w:lang w:val="sv-SE"/>
        </w:rPr>
      </w:pPr>
    </w:p>
    <w:p w14:paraId="53DBA386" w14:textId="77777777" w:rsidR="00B975AD" w:rsidRPr="004510FF" w:rsidRDefault="00B60735" w:rsidP="00B975AD">
      <w:pPr>
        <w:keepNext/>
        <w:keepLines/>
        <w:spacing w:line="240" w:lineRule="auto"/>
        <w:rPr>
          <w:shd w:val="pct15" w:color="auto" w:fill="auto"/>
          <w:lang w:val="sv-SE"/>
        </w:rPr>
      </w:pPr>
      <w:r w:rsidRPr="004510FF">
        <w:rPr>
          <w:shd w:val="pct15" w:color="auto" w:fill="auto"/>
          <w:lang w:val="sv-SE"/>
        </w:rPr>
        <w:t>Lek Pharmaceuticals d.d.</w:t>
      </w:r>
    </w:p>
    <w:p w14:paraId="2C1D3EB3" w14:textId="77777777" w:rsidR="00B975AD" w:rsidRPr="004510FF" w:rsidRDefault="00B60735" w:rsidP="00B975AD">
      <w:pPr>
        <w:keepNext/>
        <w:keepLines/>
        <w:spacing w:line="240" w:lineRule="auto"/>
        <w:rPr>
          <w:shd w:val="pct15" w:color="auto" w:fill="auto"/>
          <w:lang w:val="sv-SE"/>
        </w:rPr>
      </w:pPr>
      <w:r w:rsidRPr="004510FF">
        <w:rPr>
          <w:shd w:val="pct15" w:color="auto" w:fill="auto"/>
          <w:lang w:val="sv-SE"/>
        </w:rPr>
        <w:t>Verovškova ulica 57</w:t>
      </w:r>
    </w:p>
    <w:p w14:paraId="78FB1C89" w14:textId="77777777" w:rsidR="00B975AD" w:rsidRPr="004510FF" w:rsidRDefault="00B60735" w:rsidP="00B975AD">
      <w:pPr>
        <w:keepNext/>
        <w:keepLines/>
        <w:widowControl w:val="0"/>
        <w:spacing w:line="240" w:lineRule="auto"/>
        <w:rPr>
          <w:shd w:val="pct15" w:color="auto" w:fill="auto"/>
          <w:lang w:val="sv-SE"/>
        </w:rPr>
      </w:pPr>
      <w:r w:rsidRPr="004510FF">
        <w:rPr>
          <w:shd w:val="pct15" w:color="auto" w:fill="auto"/>
          <w:lang w:val="sv-SE"/>
        </w:rPr>
        <w:t>Ljubljana, 1526</w:t>
      </w:r>
    </w:p>
    <w:p w14:paraId="5482A6DC" w14:textId="77777777" w:rsidR="00B975AD" w:rsidRPr="004510FF" w:rsidRDefault="00B60735" w:rsidP="00B975AD">
      <w:pPr>
        <w:spacing w:line="240" w:lineRule="auto"/>
        <w:rPr>
          <w:shd w:val="pct15" w:color="auto" w:fill="auto"/>
          <w:lang w:val="sv-SE"/>
        </w:rPr>
      </w:pPr>
      <w:r w:rsidRPr="004510FF">
        <w:rPr>
          <w:shd w:val="pct15" w:color="auto" w:fill="auto"/>
          <w:lang w:val="sv-SE"/>
        </w:rPr>
        <w:t>Slovenien</w:t>
      </w:r>
    </w:p>
    <w:p w14:paraId="33481FC3" w14:textId="77777777" w:rsidR="00B975AD" w:rsidRPr="001A06A4" w:rsidRDefault="00B975AD" w:rsidP="00B975AD">
      <w:pPr>
        <w:widowControl w:val="0"/>
        <w:spacing w:line="240" w:lineRule="auto"/>
        <w:rPr>
          <w:shd w:val="pct15" w:color="auto" w:fill="auto"/>
          <w:lang w:val="sv-SE"/>
        </w:rPr>
      </w:pPr>
    </w:p>
    <w:p w14:paraId="70F74D82" w14:textId="77777777" w:rsidR="00B975AD" w:rsidRPr="00B975AD" w:rsidRDefault="00B60735" w:rsidP="00B975AD">
      <w:pPr>
        <w:keepNext/>
        <w:numPr>
          <w:ilvl w:val="12"/>
          <w:numId w:val="0"/>
        </w:numPr>
        <w:spacing w:line="240" w:lineRule="auto"/>
        <w:rPr>
          <w:shd w:val="pct15" w:color="auto" w:fill="auto"/>
          <w:lang w:val="sv-SE"/>
        </w:rPr>
      </w:pPr>
      <w:r w:rsidRPr="00B975AD">
        <w:rPr>
          <w:shd w:val="pct15" w:color="auto" w:fill="auto"/>
          <w:lang w:val="sv-SE"/>
        </w:rPr>
        <w:t>Novartis Pharma GmbH</w:t>
      </w:r>
    </w:p>
    <w:p w14:paraId="5A6573FA" w14:textId="77777777" w:rsidR="00B975AD" w:rsidRPr="00B975AD" w:rsidRDefault="00B60735" w:rsidP="00B975AD">
      <w:pPr>
        <w:keepNext/>
        <w:numPr>
          <w:ilvl w:val="12"/>
          <w:numId w:val="0"/>
        </w:numPr>
        <w:spacing w:line="240" w:lineRule="auto"/>
        <w:rPr>
          <w:shd w:val="pct15" w:color="auto" w:fill="auto"/>
          <w:lang w:val="sv-SE"/>
        </w:rPr>
      </w:pPr>
      <w:r w:rsidRPr="00B975AD">
        <w:rPr>
          <w:shd w:val="pct15" w:color="auto" w:fill="auto"/>
          <w:lang w:val="sv-SE"/>
        </w:rPr>
        <w:t>Roonstrasse 25</w:t>
      </w:r>
    </w:p>
    <w:p w14:paraId="011F327D" w14:textId="77777777" w:rsidR="00B975AD" w:rsidRPr="00B975AD" w:rsidRDefault="00B60735" w:rsidP="00B975AD">
      <w:pPr>
        <w:keepNext/>
        <w:numPr>
          <w:ilvl w:val="12"/>
          <w:numId w:val="0"/>
        </w:numPr>
        <w:spacing w:line="240" w:lineRule="auto"/>
        <w:rPr>
          <w:shd w:val="pct15" w:color="auto" w:fill="auto"/>
          <w:lang w:val="sv-SE"/>
        </w:rPr>
      </w:pPr>
      <w:r w:rsidRPr="00B975AD">
        <w:rPr>
          <w:shd w:val="pct15" w:color="auto" w:fill="auto"/>
          <w:lang w:val="ru-RU"/>
        </w:rPr>
        <w:t>D-</w:t>
      </w:r>
      <w:r w:rsidRPr="00B975AD">
        <w:rPr>
          <w:shd w:val="pct15" w:color="auto" w:fill="auto"/>
          <w:lang w:val="sv-SE"/>
        </w:rPr>
        <w:t>90429 Nürnberg</w:t>
      </w:r>
    </w:p>
    <w:p w14:paraId="24E091C5" w14:textId="77777777" w:rsidR="00B975AD" w:rsidRPr="00B975AD" w:rsidRDefault="00B60735" w:rsidP="00B975AD">
      <w:pPr>
        <w:widowControl w:val="0"/>
        <w:numPr>
          <w:ilvl w:val="12"/>
          <w:numId w:val="0"/>
        </w:numPr>
        <w:tabs>
          <w:tab w:val="clear" w:pos="567"/>
        </w:tabs>
        <w:spacing w:line="240" w:lineRule="auto"/>
        <w:ind w:right="-2"/>
        <w:jc w:val="both"/>
        <w:rPr>
          <w:shd w:val="pct15" w:color="auto" w:fill="auto"/>
          <w:lang w:val="sv-SE"/>
        </w:rPr>
      </w:pPr>
      <w:r w:rsidRPr="00B975AD">
        <w:rPr>
          <w:shd w:val="pct15" w:color="auto" w:fill="auto"/>
          <w:lang w:val="sv-SE"/>
        </w:rPr>
        <w:t>Tyskland</w:t>
      </w:r>
    </w:p>
    <w:p w14:paraId="5644FA6C" w14:textId="77777777" w:rsidR="00B975AD" w:rsidRDefault="00B975AD" w:rsidP="00B975AD">
      <w:pPr>
        <w:widowControl w:val="0"/>
        <w:numPr>
          <w:ilvl w:val="12"/>
          <w:numId w:val="0"/>
        </w:numPr>
        <w:tabs>
          <w:tab w:val="clear" w:pos="567"/>
        </w:tabs>
        <w:spacing w:line="240" w:lineRule="auto"/>
        <w:ind w:right="-2"/>
        <w:rPr>
          <w:lang w:val="sv-SE"/>
        </w:rPr>
      </w:pPr>
    </w:p>
    <w:p w14:paraId="51A3151D"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Novartis Pharma GmbH</w:t>
      </w:r>
    </w:p>
    <w:p w14:paraId="786DD3BF"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Sophie-Germain-Strasse 10</w:t>
      </w:r>
    </w:p>
    <w:p w14:paraId="28613AE7"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90443 Nürnberg</w:t>
      </w:r>
    </w:p>
    <w:p w14:paraId="6287288D" w14:textId="351D74C7" w:rsidR="003F4977" w:rsidRDefault="003F4977" w:rsidP="003F4977">
      <w:pPr>
        <w:widowControl w:val="0"/>
        <w:numPr>
          <w:ilvl w:val="12"/>
          <w:numId w:val="0"/>
        </w:numPr>
        <w:tabs>
          <w:tab w:val="clear" w:pos="567"/>
        </w:tabs>
        <w:spacing w:line="240" w:lineRule="auto"/>
        <w:ind w:right="-2"/>
        <w:rPr>
          <w:shd w:val="pct15" w:color="auto" w:fill="auto"/>
          <w:lang w:val="de-CH"/>
        </w:rPr>
      </w:pPr>
      <w:r w:rsidRPr="000E3ADA">
        <w:rPr>
          <w:shd w:val="pct15" w:color="auto" w:fill="auto"/>
          <w:lang w:val="de-CH"/>
        </w:rPr>
        <w:t>Tyskland</w:t>
      </w:r>
    </w:p>
    <w:p w14:paraId="5968B4C2" w14:textId="77777777" w:rsidR="003F4977" w:rsidRPr="001A06A4" w:rsidRDefault="003F4977" w:rsidP="003F4977">
      <w:pPr>
        <w:widowControl w:val="0"/>
        <w:numPr>
          <w:ilvl w:val="12"/>
          <w:numId w:val="0"/>
        </w:numPr>
        <w:tabs>
          <w:tab w:val="clear" w:pos="567"/>
        </w:tabs>
        <w:spacing w:line="240" w:lineRule="auto"/>
        <w:ind w:right="-2"/>
        <w:rPr>
          <w:lang w:val="sv-SE"/>
        </w:rPr>
      </w:pPr>
    </w:p>
    <w:p w14:paraId="7580B5AD" w14:textId="77777777" w:rsidR="00D57536" w:rsidRPr="00DC2BA7" w:rsidRDefault="00B60735" w:rsidP="00535973">
      <w:pPr>
        <w:pStyle w:val="Char2"/>
        <w:keepNext/>
        <w:keepLines/>
        <w:spacing w:before="0"/>
        <w:jc w:val="left"/>
        <w:rPr>
          <w:sz w:val="22"/>
          <w:szCs w:val="22"/>
          <w:lang w:val="sv-SE"/>
        </w:rPr>
      </w:pPr>
      <w:r w:rsidRPr="00DC2BA7">
        <w:rPr>
          <w:sz w:val="22"/>
          <w:szCs w:val="22"/>
          <w:lang w:val="sv-SE"/>
        </w:rPr>
        <w:lastRenderedPageBreak/>
        <w:t>Kontakta ombudet för innehavaren av godkännandet för försäljning om du vill veta mer om detta läkemedel:</w:t>
      </w:r>
    </w:p>
    <w:p w14:paraId="65C692D9" w14:textId="77777777" w:rsidR="00D57536" w:rsidRPr="00DC2BA7" w:rsidRDefault="00D57536" w:rsidP="00535973">
      <w:pPr>
        <w:keepNext/>
        <w:keepLines/>
        <w:widowControl w:val="0"/>
        <w:numPr>
          <w:ilvl w:val="12"/>
          <w:numId w:val="0"/>
        </w:numPr>
        <w:tabs>
          <w:tab w:val="clear" w:pos="567"/>
        </w:tabs>
        <w:spacing w:line="240" w:lineRule="auto"/>
        <w:ind w:right="-2"/>
        <w:rPr>
          <w:color w:val="000000"/>
          <w:lang w:val="sv-SE"/>
        </w:rPr>
      </w:pPr>
    </w:p>
    <w:tbl>
      <w:tblPr>
        <w:tblW w:w="9356" w:type="dxa"/>
        <w:tblInd w:w="-34" w:type="dxa"/>
        <w:tblLayout w:type="fixed"/>
        <w:tblLook w:val="0000" w:firstRow="0" w:lastRow="0" w:firstColumn="0" w:lastColumn="0" w:noHBand="0" w:noVBand="0"/>
      </w:tblPr>
      <w:tblGrid>
        <w:gridCol w:w="4678"/>
        <w:gridCol w:w="4678"/>
      </w:tblGrid>
      <w:tr w:rsidR="00211724" w14:paraId="44A9EC3B" w14:textId="77777777" w:rsidTr="001C4B98">
        <w:trPr>
          <w:cantSplit/>
        </w:trPr>
        <w:tc>
          <w:tcPr>
            <w:tcW w:w="4678" w:type="dxa"/>
          </w:tcPr>
          <w:p w14:paraId="0DFC8958" w14:textId="77777777" w:rsidR="00D57536" w:rsidRPr="00DC2BA7" w:rsidRDefault="00B60735" w:rsidP="001C4B98">
            <w:pPr>
              <w:widowControl w:val="0"/>
              <w:spacing w:line="240" w:lineRule="auto"/>
              <w:rPr>
                <w:color w:val="000000"/>
                <w:lang w:val="fr-BE"/>
              </w:rPr>
            </w:pPr>
            <w:r w:rsidRPr="00DC2BA7">
              <w:rPr>
                <w:b/>
                <w:color w:val="000000"/>
                <w:lang w:val="fr-BE"/>
              </w:rPr>
              <w:t>België/Belgique/Belgien</w:t>
            </w:r>
          </w:p>
          <w:p w14:paraId="2C2DA7C6" w14:textId="77777777" w:rsidR="00D57536" w:rsidRPr="00DC2BA7" w:rsidRDefault="00B60735" w:rsidP="001C4B98">
            <w:pPr>
              <w:widowControl w:val="0"/>
              <w:spacing w:line="240" w:lineRule="auto"/>
              <w:rPr>
                <w:color w:val="000000"/>
                <w:lang w:val="fr-BE"/>
              </w:rPr>
            </w:pPr>
            <w:r w:rsidRPr="00DC2BA7">
              <w:rPr>
                <w:color w:val="000000"/>
                <w:lang w:val="fr-BE"/>
              </w:rPr>
              <w:t>Novartis Pharma N.V.</w:t>
            </w:r>
          </w:p>
          <w:p w14:paraId="6E8A103F" w14:textId="77777777" w:rsidR="00D57536" w:rsidRPr="00DC2BA7" w:rsidRDefault="00B60735" w:rsidP="001C4B98">
            <w:pPr>
              <w:widowControl w:val="0"/>
              <w:spacing w:line="240" w:lineRule="auto"/>
              <w:rPr>
                <w:color w:val="000000"/>
              </w:rPr>
            </w:pPr>
            <w:r w:rsidRPr="00DC2BA7">
              <w:rPr>
                <w:color w:val="000000"/>
                <w:lang w:val="fr-BE"/>
              </w:rPr>
              <w:t>Tél/Tel: +32 2 246 16 11</w:t>
            </w:r>
          </w:p>
          <w:p w14:paraId="419E3F5E" w14:textId="77777777" w:rsidR="00D57536" w:rsidRPr="00DC2BA7" w:rsidRDefault="00D57536" w:rsidP="001C4B98">
            <w:pPr>
              <w:widowControl w:val="0"/>
              <w:spacing w:line="240" w:lineRule="auto"/>
              <w:ind w:right="34"/>
              <w:rPr>
                <w:color w:val="000000"/>
              </w:rPr>
            </w:pPr>
          </w:p>
        </w:tc>
        <w:tc>
          <w:tcPr>
            <w:tcW w:w="4678" w:type="dxa"/>
          </w:tcPr>
          <w:p w14:paraId="6EF1C400" w14:textId="77777777" w:rsidR="00D57536" w:rsidRPr="00DC2BA7" w:rsidRDefault="00B60735" w:rsidP="001C4B98">
            <w:pPr>
              <w:widowControl w:val="0"/>
              <w:spacing w:line="240" w:lineRule="auto"/>
              <w:rPr>
                <w:color w:val="000000"/>
                <w:lang w:val="lt-LT"/>
              </w:rPr>
            </w:pPr>
            <w:r w:rsidRPr="00DC2BA7">
              <w:rPr>
                <w:b/>
                <w:color w:val="000000"/>
                <w:lang w:val="lt-LT"/>
              </w:rPr>
              <w:t>Lietuva</w:t>
            </w:r>
          </w:p>
          <w:p w14:paraId="4BF91F72" w14:textId="77777777" w:rsidR="00D57536" w:rsidRPr="00DC2BA7" w:rsidRDefault="00B60735" w:rsidP="001C4B98">
            <w:pPr>
              <w:widowControl w:val="0"/>
              <w:spacing w:line="240" w:lineRule="auto"/>
              <w:ind w:right="-449"/>
              <w:rPr>
                <w:color w:val="000000"/>
                <w:lang w:val="lt-LT"/>
              </w:rPr>
            </w:pPr>
            <w:r w:rsidRPr="00DC2BA7">
              <w:rPr>
                <w:lang w:val="lt-LT"/>
              </w:rPr>
              <w:t>SIA Novartis Baltics Lietuvos filialas</w:t>
            </w:r>
          </w:p>
          <w:p w14:paraId="2F384489" w14:textId="77777777" w:rsidR="00D57536" w:rsidRPr="00DC2BA7" w:rsidRDefault="00B60735" w:rsidP="001C4B98">
            <w:pPr>
              <w:widowControl w:val="0"/>
              <w:spacing w:line="240" w:lineRule="auto"/>
              <w:ind w:right="-449"/>
              <w:rPr>
                <w:color w:val="000000"/>
                <w:lang w:val="lt-LT"/>
              </w:rPr>
            </w:pPr>
            <w:r w:rsidRPr="00DC2BA7">
              <w:rPr>
                <w:color w:val="000000"/>
                <w:lang w:val="lt-LT"/>
              </w:rPr>
              <w:t>Tel: +370 5 269 16 50</w:t>
            </w:r>
          </w:p>
          <w:p w14:paraId="1CAA19BB" w14:textId="77777777" w:rsidR="00D57536" w:rsidRPr="00DC2BA7" w:rsidRDefault="00D57536" w:rsidP="001C4B98">
            <w:pPr>
              <w:widowControl w:val="0"/>
              <w:suppressAutoHyphens/>
              <w:spacing w:line="240" w:lineRule="auto"/>
              <w:rPr>
                <w:color w:val="000000"/>
                <w:lang w:val="fr-FR"/>
              </w:rPr>
            </w:pPr>
          </w:p>
        </w:tc>
      </w:tr>
      <w:tr w:rsidR="00211724" w14:paraId="55915B28" w14:textId="77777777" w:rsidTr="001C4B98">
        <w:trPr>
          <w:cantSplit/>
        </w:trPr>
        <w:tc>
          <w:tcPr>
            <w:tcW w:w="4678" w:type="dxa"/>
          </w:tcPr>
          <w:p w14:paraId="45D87058" w14:textId="77777777" w:rsidR="00D57536" w:rsidRPr="00DC2BA7" w:rsidRDefault="00B60735" w:rsidP="001C4B98">
            <w:pPr>
              <w:spacing w:line="240" w:lineRule="auto"/>
              <w:rPr>
                <w:b/>
                <w:noProof/>
                <w:color w:val="000000"/>
                <w:lang w:val="es-ES"/>
              </w:rPr>
            </w:pPr>
            <w:r w:rsidRPr="00DC2BA7">
              <w:rPr>
                <w:b/>
                <w:noProof/>
                <w:color w:val="000000"/>
              </w:rPr>
              <w:t>България</w:t>
            </w:r>
          </w:p>
          <w:p w14:paraId="1B5AC2CD" w14:textId="77777777" w:rsidR="00D57536" w:rsidRPr="00DC2BA7" w:rsidRDefault="00B60735" w:rsidP="001C4B98">
            <w:pPr>
              <w:spacing w:line="240" w:lineRule="auto"/>
              <w:rPr>
                <w:noProof/>
                <w:color w:val="000000"/>
                <w:lang w:val="es-ES"/>
              </w:rPr>
            </w:pPr>
            <w:r w:rsidRPr="00DC2BA7">
              <w:rPr>
                <w:lang w:val="es-ES"/>
              </w:rPr>
              <w:t>Novartis Bulgaria EOOD</w:t>
            </w:r>
          </w:p>
          <w:p w14:paraId="03EFFC5B" w14:textId="77777777" w:rsidR="00D57536" w:rsidRPr="00DC2BA7" w:rsidRDefault="00B60735" w:rsidP="001C4B98">
            <w:pPr>
              <w:spacing w:line="240" w:lineRule="auto"/>
              <w:rPr>
                <w:noProof/>
                <w:color w:val="000000"/>
                <w:lang w:val="es-ES"/>
              </w:rPr>
            </w:pPr>
            <w:r w:rsidRPr="00DC2BA7">
              <w:rPr>
                <w:noProof/>
                <w:color w:val="000000"/>
              </w:rPr>
              <w:t>Тел</w:t>
            </w:r>
            <w:r w:rsidRPr="00DC2BA7">
              <w:rPr>
                <w:noProof/>
                <w:color w:val="000000"/>
                <w:lang w:val="es-ES"/>
              </w:rPr>
              <w:t>.: +359 2 489 98 28</w:t>
            </w:r>
          </w:p>
          <w:p w14:paraId="28B0E648" w14:textId="77777777" w:rsidR="00D57536" w:rsidRPr="00DC2BA7" w:rsidRDefault="00D57536" w:rsidP="001C4B98">
            <w:pPr>
              <w:widowControl w:val="0"/>
              <w:tabs>
                <w:tab w:val="left" w:pos="-720"/>
              </w:tabs>
              <w:suppressAutoHyphens/>
              <w:spacing w:line="240" w:lineRule="auto"/>
              <w:rPr>
                <w:b/>
                <w:color w:val="000000"/>
                <w:lang w:val="pt-BR"/>
              </w:rPr>
            </w:pPr>
          </w:p>
        </w:tc>
        <w:tc>
          <w:tcPr>
            <w:tcW w:w="4678" w:type="dxa"/>
          </w:tcPr>
          <w:p w14:paraId="257F2CFA" w14:textId="77777777" w:rsidR="00D57536" w:rsidRPr="00DC2BA7" w:rsidRDefault="00B60735" w:rsidP="001C4B98">
            <w:pPr>
              <w:widowControl w:val="0"/>
              <w:spacing w:line="240" w:lineRule="auto"/>
              <w:rPr>
                <w:color w:val="000000"/>
                <w:lang w:val="de-CH"/>
              </w:rPr>
            </w:pPr>
            <w:r w:rsidRPr="00DC2BA7">
              <w:rPr>
                <w:b/>
                <w:color w:val="000000"/>
                <w:lang w:val="de-CH"/>
              </w:rPr>
              <w:t>Luxembourg/Luxemburg</w:t>
            </w:r>
          </w:p>
          <w:p w14:paraId="1AED3DFA" w14:textId="77777777" w:rsidR="00D57536" w:rsidRPr="00DC2BA7" w:rsidRDefault="00B60735" w:rsidP="001C4B98">
            <w:pPr>
              <w:widowControl w:val="0"/>
              <w:spacing w:line="240" w:lineRule="auto"/>
              <w:rPr>
                <w:color w:val="000000"/>
                <w:lang w:val="de-CH"/>
              </w:rPr>
            </w:pPr>
            <w:r w:rsidRPr="00DC2BA7">
              <w:rPr>
                <w:color w:val="000000"/>
                <w:lang w:val="de-CH"/>
              </w:rPr>
              <w:t>Novartis Pharma N.V.</w:t>
            </w:r>
          </w:p>
          <w:p w14:paraId="1A6F5A6B" w14:textId="77777777" w:rsidR="00D57536" w:rsidRPr="00DC2BA7" w:rsidRDefault="00B60735" w:rsidP="001C4B98">
            <w:pPr>
              <w:widowControl w:val="0"/>
              <w:spacing w:line="240" w:lineRule="auto"/>
              <w:rPr>
                <w:color w:val="000000"/>
              </w:rPr>
            </w:pPr>
            <w:r w:rsidRPr="00DC2BA7">
              <w:rPr>
                <w:color w:val="000000"/>
                <w:lang w:val="fr-BE"/>
              </w:rPr>
              <w:t>Tél/Tel: +32 2 246 16 11</w:t>
            </w:r>
          </w:p>
          <w:p w14:paraId="3CEC6FFF" w14:textId="77777777" w:rsidR="00D57536" w:rsidRPr="00DC2BA7" w:rsidRDefault="00D57536" w:rsidP="001C4B98">
            <w:pPr>
              <w:widowControl w:val="0"/>
              <w:suppressAutoHyphens/>
              <w:spacing w:line="240" w:lineRule="auto"/>
              <w:rPr>
                <w:color w:val="000000"/>
                <w:lang w:val="it-IT"/>
              </w:rPr>
            </w:pPr>
          </w:p>
        </w:tc>
      </w:tr>
      <w:tr w:rsidR="00211724" w14:paraId="358BA098" w14:textId="77777777" w:rsidTr="001C4B98">
        <w:trPr>
          <w:cantSplit/>
        </w:trPr>
        <w:tc>
          <w:tcPr>
            <w:tcW w:w="4678" w:type="dxa"/>
          </w:tcPr>
          <w:p w14:paraId="4462FF59" w14:textId="77777777" w:rsidR="00D57536" w:rsidRPr="00DC2BA7" w:rsidRDefault="00B60735" w:rsidP="001C4B98">
            <w:pPr>
              <w:widowControl w:val="0"/>
              <w:tabs>
                <w:tab w:val="left" w:pos="-720"/>
              </w:tabs>
              <w:suppressAutoHyphens/>
              <w:spacing w:line="240" w:lineRule="auto"/>
              <w:rPr>
                <w:color w:val="000000"/>
                <w:lang w:val="pt-BR"/>
              </w:rPr>
            </w:pPr>
            <w:r w:rsidRPr="00DC2BA7">
              <w:rPr>
                <w:b/>
                <w:color w:val="000000"/>
                <w:lang w:val="pt-BR"/>
              </w:rPr>
              <w:t>Česká republika</w:t>
            </w:r>
          </w:p>
          <w:p w14:paraId="24EACFCD" w14:textId="77777777" w:rsidR="00D57536" w:rsidRPr="00DC2BA7" w:rsidRDefault="00B60735" w:rsidP="001C4B98">
            <w:pPr>
              <w:widowControl w:val="0"/>
              <w:tabs>
                <w:tab w:val="left" w:pos="-720"/>
              </w:tabs>
              <w:suppressAutoHyphens/>
              <w:spacing w:line="240" w:lineRule="auto"/>
              <w:rPr>
                <w:color w:val="000000"/>
                <w:lang w:val="pt-BR"/>
              </w:rPr>
            </w:pPr>
            <w:r w:rsidRPr="00DC2BA7">
              <w:rPr>
                <w:color w:val="000000"/>
                <w:lang w:val="pt-BR"/>
              </w:rPr>
              <w:t>Novartis s.r.o.</w:t>
            </w:r>
          </w:p>
          <w:p w14:paraId="5F32B679" w14:textId="77777777" w:rsidR="00D57536" w:rsidRPr="00DC2BA7" w:rsidRDefault="00B60735" w:rsidP="001C4B98">
            <w:pPr>
              <w:widowControl w:val="0"/>
              <w:spacing w:line="240" w:lineRule="auto"/>
              <w:rPr>
                <w:color w:val="000000"/>
                <w:lang w:val="de-CH"/>
              </w:rPr>
            </w:pPr>
            <w:r w:rsidRPr="00DC2BA7">
              <w:rPr>
                <w:color w:val="000000"/>
                <w:lang w:val="de-CH"/>
              </w:rPr>
              <w:t>Tel: +420 225 775 111</w:t>
            </w:r>
          </w:p>
          <w:p w14:paraId="378F3957" w14:textId="77777777" w:rsidR="00D57536" w:rsidRPr="00DC2BA7" w:rsidRDefault="00D57536" w:rsidP="001C4B98">
            <w:pPr>
              <w:widowControl w:val="0"/>
              <w:tabs>
                <w:tab w:val="left" w:pos="-720"/>
              </w:tabs>
              <w:suppressAutoHyphens/>
              <w:spacing w:line="240" w:lineRule="auto"/>
              <w:rPr>
                <w:color w:val="000000"/>
                <w:lang w:val="de-CH"/>
              </w:rPr>
            </w:pPr>
          </w:p>
        </w:tc>
        <w:tc>
          <w:tcPr>
            <w:tcW w:w="4678" w:type="dxa"/>
          </w:tcPr>
          <w:p w14:paraId="0C97A257" w14:textId="77777777" w:rsidR="00D57536" w:rsidRPr="00DC2BA7" w:rsidRDefault="00B60735" w:rsidP="001C4B98">
            <w:pPr>
              <w:widowControl w:val="0"/>
              <w:spacing w:line="240" w:lineRule="auto"/>
              <w:rPr>
                <w:b/>
                <w:color w:val="000000"/>
                <w:lang w:val="hu-HU"/>
              </w:rPr>
            </w:pPr>
            <w:r w:rsidRPr="00DC2BA7">
              <w:rPr>
                <w:b/>
                <w:color w:val="000000"/>
                <w:lang w:val="hu-HU"/>
              </w:rPr>
              <w:t>Magyarország</w:t>
            </w:r>
          </w:p>
          <w:p w14:paraId="303B8E04" w14:textId="77777777" w:rsidR="00D57536" w:rsidRPr="00DC2BA7" w:rsidRDefault="00B60735" w:rsidP="001C4B98">
            <w:pPr>
              <w:widowControl w:val="0"/>
              <w:spacing w:line="240" w:lineRule="auto"/>
              <w:rPr>
                <w:color w:val="000000"/>
                <w:lang w:val="hu-HU"/>
              </w:rPr>
            </w:pPr>
            <w:r w:rsidRPr="00DC2BA7">
              <w:rPr>
                <w:color w:val="000000"/>
                <w:lang w:val="hu-HU"/>
              </w:rPr>
              <w:t>Novartis Hungária Kft.</w:t>
            </w:r>
          </w:p>
          <w:p w14:paraId="77C401F2" w14:textId="77777777" w:rsidR="00D57536" w:rsidRPr="00DC2BA7" w:rsidRDefault="00B60735" w:rsidP="001C4B98">
            <w:pPr>
              <w:widowControl w:val="0"/>
              <w:tabs>
                <w:tab w:val="left" w:pos="-720"/>
              </w:tabs>
              <w:suppressAutoHyphens/>
              <w:spacing w:line="240" w:lineRule="auto"/>
              <w:rPr>
                <w:color w:val="000000"/>
                <w:lang w:val="pt-BR"/>
              </w:rPr>
            </w:pPr>
            <w:r w:rsidRPr="00DC2BA7">
              <w:rPr>
                <w:color w:val="000000"/>
                <w:lang w:val="hu-HU"/>
              </w:rPr>
              <w:t>Tel.: +36 1 457 65 00</w:t>
            </w:r>
          </w:p>
        </w:tc>
      </w:tr>
      <w:tr w:rsidR="00211724" w14:paraId="65B01FB4" w14:textId="77777777" w:rsidTr="001C4B98">
        <w:trPr>
          <w:cantSplit/>
        </w:trPr>
        <w:tc>
          <w:tcPr>
            <w:tcW w:w="4678" w:type="dxa"/>
          </w:tcPr>
          <w:p w14:paraId="489CAE7A" w14:textId="77777777" w:rsidR="00D57536" w:rsidRPr="00DC2BA7" w:rsidRDefault="00B60735" w:rsidP="001C4B98">
            <w:pPr>
              <w:widowControl w:val="0"/>
              <w:spacing w:line="240" w:lineRule="auto"/>
              <w:rPr>
                <w:color w:val="000000"/>
                <w:lang w:val="da-DK"/>
              </w:rPr>
            </w:pPr>
            <w:r w:rsidRPr="00DC2BA7">
              <w:rPr>
                <w:b/>
                <w:color w:val="000000"/>
                <w:lang w:val="da-DK"/>
              </w:rPr>
              <w:t>Danmark</w:t>
            </w:r>
          </w:p>
          <w:p w14:paraId="3DDE4E32" w14:textId="77777777" w:rsidR="00D57536" w:rsidRPr="00DC2BA7" w:rsidRDefault="00B60735" w:rsidP="001C4B98">
            <w:pPr>
              <w:widowControl w:val="0"/>
              <w:spacing w:line="240" w:lineRule="auto"/>
              <w:rPr>
                <w:color w:val="000000"/>
                <w:lang w:val="da-DK"/>
              </w:rPr>
            </w:pPr>
            <w:r w:rsidRPr="00DC2BA7">
              <w:rPr>
                <w:color w:val="000000"/>
                <w:lang w:val="da-DK"/>
              </w:rPr>
              <w:t>Novartis Healthcare A/S</w:t>
            </w:r>
          </w:p>
          <w:p w14:paraId="146A9FC5" w14:textId="77777777" w:rsidR="00D57536" w:rsidRPr="00DC2BA7" w:rsidRDefault="00B60735" w:rsidP="001C4B98">
            <w:pPr>
              <w:widowControl w:val="0"/>
              <w:spacing w:line="240" w:lineRule="auto"/>
              <w:rPr>
                <w:color w:val="000000"/>
                <w:lang w:val="en-US"/>
              </w:rPr>
            </w:pPr>
            <w:r w:rsidRPr="00DC2BA7">
              <w:rPr>
                <w:color w:val="000000"/>
                <w:lang w:val="da-DK"/>
              </w:rPr>
              <w:t>Tlf: +45 39 16 84 00</w:t>
            </w:r>
          </w:p>
          <w:p w14:paraId="5980069B" w14:textId="77777777" w:rsidR="00D57536" w:rsidRPr="00DC2BA7" w:rsidRDefault="00D57536" w:rsidP="001C4B98">
            <w:pPr>
              <w:widowControl w:val="0"/>
              <w:tabs>
                <w:tab w:val="left" w:pos="-720"/>
              </w:tabs>
              <w:suppressAutoHyphens/>
              <w:spacing w:line="240" w:lineRule="auto"/>
              <w:rPr>
                <w:color w:val="000000"/>
                <w:lang w:val="en-US"/>
              </w:rPr>
            </w:pPr>
          </w:p>
        </w:tc>
        <w:tc>
          <w:tcPr>
            <w:tcW w:w="4678" w:type="dxa"/>
          </w:tcPr>
          <w:p w14:paraId="1F8A516F" w14:textId="77777777" w:rsidR="00D57536" w:rsidRPr="00DC2BA7" w:rsidRDefault="00B60735" w:rsidP="001C4B98">
            <w:pPr>
              <w:widowControl w:val="0"/>
              <w:tabs>
                <w:tab w:val="left" w:pos="-720"/>
                <w:tab w:val="left" w:pos="4536"/>
              </w:tabs>
              <w:suppressAutoHyphens/>
              <w:spacing w:line="240" w:lineRule="auto"/>
              <w:rPr>
                <w:b/>
                <w:color w:val="000000"/>
                <w:lang w:val="mt-MT"/>
              </w:rPr>
            </w:pPr>
            <w:r w:rsidRPr="00DC2BA7">
              <w:rPr>
                <w:b/>
                <w:color w:val="000000"/>
                <w:lang w:val="mt-MT"/>
              </w:rPr>
              <w:t>Malta</w:t>
            </w:r>
          </w:p>
          <w:p w14:paraId="1862E319" w14:textId="77777777" w:rsidR="00D57536" w:rsidRPr="00DC2BA7" w:rsidRDefault="00B60735" w:rsidP="001C4B98">
            <w:pPr>
              <w:widowControl w:val="0"/>
              <w:spacing w:line="240" w:lineRule="auto"/>
              <w:rPr>
                <w:color w:val="000000"/>
                <w:lang w:val="mt-MT"/>
              </w:rPr>
            </w:pPr>
            <w:r w:rsidRPr="00DC2BA7">
              <w:rPr>
                <w:color w:val="000000"/>
                <w:lang w:val="mt-MT"/>
              </w:rPr>
              <w:t>Novartis Pharma Services Inc.</w:t>
            </w:r>
          </w:p>
          <w:p w14:paraId="24AEEC68" w14:textId="77777777" w:rsidR="00D57536" w:rsidRPr="00DC2BA7" w:rsidRDefault="00B60735" w:rsidP="001C4B98">
            <w:pPr>
              <w:widowControl w:val="0"/>
              <w:tabs>
                <w:tab w:val="left" w:pos="-720"/>
              </w:tabs>
              <w:suppressAutoHyphens/>
              <w:spacing w:line="240" w:lineRule="auto"/>
              <w:rPr>
                <w:color w:val="000000"/>
                <w:lang w:val="mt-MT"/>
              </w:rPr>
            </w:pPr>
            <w:r w:rsidRPr="00DC2BA7">
              <w:rPr>
                <w:color w:val="000000"/>
                <w:lang w:val="mt-MT"/>
              </w:rPr>
              <w:t>Tel: +</w:t>
            </w:r>
            <w:r w:rsidRPr="00DC2BA7">
              <w:rPr>
                <w:color w:val="000000"/>
                <w:lang w:val="fr-FR"/>
              </w:rPr>
              <w:t>356 2122 2872</w:t>
            </w:r>
          </w:p>
        </w:tc>
      </w:tr>
      <w:tr w:rsidR="00211724" w14:paraId="503E614E" w14:textId="77777777" w:rsidTr="001C4B98">
        <w:trPr>
          <w:cantSplit/>
        </w:trPr>
        <w:tc>
          <w:tcPr>
            <w:tcW w:w="4678" w:type="dxa"/>
          </w:tcPr>
          <w:p w14:paraId="30BD38FF" w14:textId="77777777" w:rsidR="00D57536" w:rsidRPr="00DC2BA7" w:rsidRDefault="00B60735" w:rsidP="001C4B98">
            <w:pPr>
              <w:widowControl w:val="0"/>
              <w:spacing w:line="240" w:lineRule="auto"/>
              <w:rPr>
                <w:color w:val="000000"/>
                <w:lang w:val="de-DE"/>
              </w:rPr>
            </w:pPr>
            <w:r w:rsidRPr="00DC2BA7">
              <w:rPr>
                <w:b/>
                <w:color w:val="000000"/>
                <w:lang w:val="de-DE"/>
              </w:rPr>
              <w:t>Deutschland</w:t>
            </w:r>
          </w:p>
          <w:p w14:paraId="66406B19" w14:textId="77777777" w:rsidR="00D57536" w:rsidRPr="00DC2BA7" w:rsidRDefault="00B60735" w:rsidP="001C4B98">
            <w:pPr>
              <w:widowControl w:val="0"/>
              <w:spacing w:line="240" w:lineRule="auto"/>
              <w:rPr>
                <w:i/>
                <w:color w:val="000000"/>
                <w:lang w:val="de-DE"/>
              </w:rPr>
            </w:pPr>
            <w:r w:rsidRPr="00DC2BA7">
              <w:rPr>
                <w:color w:val="000000"/>
                <w:lang w:val="de-DE"/>
              </w:rPr>
              <w:t>Novartis Pharma GmbH</w:t>
            </w:r>
          </w:p>
          <w:p w14:paraId="50597D77" w14:textId="77777777" w:rsidR="00D57536" w:rsidRPr="00DC2BA7" w:rsidRDefault="00B60735" w:rsidP="001C4B98">
            <w:pPr>
              <w:widowControl w:val="0"/>
              <w:spacing w:line="240" w:lineRule="auto"/>
              <w:rPr>
                <w:color w:val="000000"/>
                <w:lang w:val="de-DE"/>
              </w:rPr>
            </w:pPr>
            <w:r w:rsidRPr="00DC2BA7">
              <w:rPr>
                <w:color w:val="000000"/>
                <w:lang w:val="de-DE"/>
              </w:rPr>
              <w:t>Tel: +49 911 273 0</w:t>
            </w:r>
          </w:p>
          <w:p w14:paraId="142F20D7" w14:textId="77777777" w:rsidR="00D57536" w:rsidRPr="00DC2BA7" w:rsidRDefault="00D57536" w:rsidP="001C4B98">
            <w:pPr>
              <w:widowControl w:val="0"/>
              <w:tabs>
                <w:tab w:val="left" w:pos="-720"/>
              </w:tabs>
              <w:suppressAutoHyphens/>
              <w:spacing w:line="240" w:lineRule="auto"/>
              <w:rPr>
                <w:color w:val="000000"/>
                <w:lang w:val="de-DE"/>
              </w:rPr>
            </w:pPr>
          </w:p>
        </w:tc>
        <w:tc>
          <w:tcPr>
            <w:tcW w:w="4678" w:type="dxa"/>
          </w:tcPr>
          <w:p w14:paraId="6F0B8D14" w14:textId="77777777" w:rsidR="00D57536" w:rsidRPr="00DC2BA7" w:rsidRDefault="00B60735" w:rsidP="001C4B98">
            <w:pPr>
              <w:widowControl w:val="0"/>
              <w:suppressAutoHyphens/>
              <w:spacing w:line="240" w:lineRule="auto"/>
              <w:rPr>
                <w:color w:val="000000"/>
                <w:lang w:val="nl-NL"/>
              </w:rPr>
            </w:pPr>
            <w:r w:rsidRPr="00DC2BA7">
              <w:rPr>
                <w:b/>
                <w:color w:val="000000"/>
                <w:lang w:val="nl-NL"/>
              </w:rPr>
              <w:t>Nederland</w:t>
            </w:r>
          </w:p>
          <w:p w14:paraId="29302237" w14:textId="77777777" w:rsidR="00D57536" w:rsidRPr="00DC2BA7" w:rsidRDefault="00B60735" w:rsidP="001C4B98">
            <w:pPr>
              <w:widowControl w:val="0"/>
              <w:spacing w:line="240" w:lineRule="auto"/>
              <w:rPr>
                <w:iCs/>
                <w:color w:val="000000"/>
                <w:lang w:val="nl-NL"/>
              </w:rPr>
            </w:pPr>
            <w:r w:rsidRPr="00DC2BA7">
              <w:rPr>
                <w:iCs/>
                <w:color w:val="000000"/>
                <w:lang w:val="nl-NL"/>
              </w:rPr>
              <w:t>Novartis Pharma B.V.</w:t>
            </w:r>
          </w:p>
          <w:p w14:paraId="369D6BD3" w14:textId="77777777" w:rsidR="00D57536" w:rsidRPr="00DC2BA7" w:rsidRDefault="00B60735" w:rsidP="001C4B98">
            <w:pPr>
              <w:widowControl w:val="0"/>
              <w:spacing w:line="240" w:lineRule="auto"/>
              <w:rPr>
                <w:color w:val="000000"/>
                <w:lang w:val="nb-NO"/>
              </w:rPr>
            </w:pPr>
            <w:r w:rsidRPr="00DC2BA7">
              <w:rPr>
                <w:color w:val="000000"/>
                <w:lang w:val="nl-NL"/>
              </w:rPr>
              <w:t>Tel: +31 88 04 52 111</w:t>
            </w:r>
          </w:p>
        </w:tc>
      </w:tr>
      <w:tr w:rsidR="00211724" w:rsidRPr="00410B74" w14:paraId="2369B22F" w14:textId="77777777" w:rsidTr="001C4B98">
        <w:trPr>
          <w:cantSplit/>
        </w:trPr>
        <w:tc>
          <w:tcPr>
            <w:tcW w:w="4678" w:type="dxa"/>
          </w:tcPr>
          <w:p w14:paraId="0427DD82" w14:textId="77777777" w:rsidR="00D57536" w:rsidRPr="00DC2BA7" w:rsidRDefault="00B60735" w:rsidP="001C4B98">
            <w:pPr>
              <w:widowControl w:val="0"/>
              <w:tabs>
                <w:tab w:val="left" w:pos="-720"/>
              </w:tabs>
              <w:suppressAutoHyphens/>
              <w:spacing w:line="240" w:lineRule="auto"/>
              <w:rPr>
                <w:b/>
                <w:bCs/>
                <w:color w:val="000000"/>
                <w:lang w:val="et-EE"/>
              </w:rPr>
            </w:pPr>
            <w:r w:rsidRPr="00DC2BA7">
              <w:rPr>
                <w:b/>
                <w:bCs/>
                <w:color w:val="000000"/>
                <w:lang w:val="et-EE"/>
              </w:rPr>
              <w:t>Eesti</w:t>
            </w:r>
          </w:p>
          <w:p w14:paraId="0869747C" w14:textId="77777777" w:rsidR="00D57536" w:rsidRPr="00DC2BA7" w:rsidRDefault="00B60735" w:rsidP="001C4B98">
            <w:pPr>
              <w:widowControl w:val="0"/>
              <w:tabs>
                <w:tab w:val="left" w:pos="-720"/>
              </w:tabs>
              <w:suppressAutoHyphens/>
              <w:spacing w:line="240" w:lineRule="auto"/>
              <w:rPr>
                <w:color w:val="000000"/>
                <w:lang w:val="et-EE"/>
              </w:rPr>
            </w:pPr>
            <w:r w:rsidRPr="00DC2BA7">
              <w:rPr>
                <w:lang w:val="et-EE"/>
              </w:rPr>
              <w:t>SIA Novartis Baltics Eesti filiaal</w:t>
            </w:r>
          </w:p>
          <w:p w14:paraId="50A66B9F" w14:textId="77777777" w:rsidR="00D57536" w:rsidRPr="00DC2BA7" w:rsidRDefault="00B60735" w:rsidP="001C4B98">
            <w:pPr>
              <w:widowControl w:val="0"/>
              <w:tabs>
                <w:tab w:val="left" w:pos="-720"/>
              </w:tabs>
              <w:suppressAutoHyphens/>
              <w:spacing w:line="240" w:lineRule="auto"/>
              <w:rPr>
                <w:color w:val="000000"/>
                <w:lang w:val="et-EE"/>
              </w:rPr>
            </w:pPr>
            <w:r w:rsidRPr="00DC2BA7">
              <w:rPr>
                <w:color w:val="000000"/>
                <w:lang w:val="et-EE"/>
              </w:rPr>
              <w:t xml:space="preserve">Tel: +372 </w:t>
            </w:r>
            <w:r w:rsidRPr="00DC2BA7">
              <w:rPr>
                <w:lang w:val="fr-FR"/>
              </w:rPr>
              <w:t>66 30 810</w:t>
            </w:r>
          </w:p>
          <w:p w14:paraId="1B7BA3E8" w14:textId="77777777" w:rsidR="00D57536" w:rsidRPr="00DC2BA7" w:rsidRDefault="00D57536" w:rsidP="001C4B98">
            <w:pPr>
              <w:widowControl w:val="0"/>
              <w:tabs>
                <w:tab w:val="left" w:pos="-720"/>
              </w:tabs>
              <w:suppressAutoHyphens/>
              <w:spacing w:line="240" w:lineRule="auto"/>
              <w:rPr>
                <w:color w:val="000000"/>
                <w:lang w:val="et-EE"/>
              </w:rPr>
            </w:pPr>
          </w:p>
        </w:tc>
        <w:tc>
          <w:tcPr>
            <w:tcW w:w="4678" w:type="dxa"/>
          </w:tcPr>
          <w:p w14:paraId="714BB965" w14:textId="77777777" w:rsidR="00D57536" w:rsidRPr="00DC2BA7" w:rsidRDefault="00B60735" w:rsidP="001C4B98">
            <w:pPr>
              <w:widowControl w:val="0"/>
              <w:spacing w:line="240" w:lineRule="auto"/>
              <w:rPr>
                <w:color w:val="000000"/>
                <w:lang w:val="nb-NO"/>
              </w:rPr>
            </w:pPr>
            <w:r w:rsidRPr="00DC2BA7">
              <w:rPr>
                <w:b/>
                <w:color w:val="000000"/>
                <w:lang w:val="nb-NO"/>
              </w:rPr>
              <w:t>Norge</w:t>
            </w:r>
          </w:p>
          <w:p w14:paraId="011447CA" w14:textId="77777777" w:rsidR="00D57536" w:rsidRPr="00DC2BA7" w:rsidRDefault="00B60735" w:rsidP="001C4B98">
            <w:pPr>
              <w:widowControl w:val="0"/>
              <w:spacing w:line="240" w:lineRule="auto"/>
              <w:rPr>
                <w:color w:val="000000"/>
                <w:lang w:val="nb-NO"/>
              </w:rPr>
            </w:pPr>
            <w:r w:rsidRPr="00DC2BA7">
              <w:rPr>
                <w:color w:val="000000"/>
                <w:lang w:val="nb-NO"/>
              </w:rPr>
              <w:t>Novartis Norge AS</w:t>
            </w:r>
          </w:p>
          <w:p w14:paraId="0212B9AC" w14:textId="77777777" w:rsidR="00D57536" w:rsidRPr="00DC2BA7" w:rsidRDefault="00B60735" w:rsidP="001C4B98">
            <w:pPr>
              <w:widowControl w:val="0"/>
              <w:tabs>
                <w:tab w:val="left" w:pos="-720"/>
              </w:tabs>
              <w:suppressAutoHyphens/>
              <w:spacing w:line="240" w:lineRule="auto"/>
              <w:rPr>
                <w:color w:val="000000"/>
                <w:lang w:val="et-EE"/>
              </w:rPr>
            </w:pPr>
            <w:r w:rsidRPr="00DC2BA7">
              <w:rPr>
                <w:color w:val="000000"/>
                <w:lang w:val="nb-NO"/>
              </w:rPr>
              <w:t>Tlf: +47 23 05 20 00</w:t>
            </w:r>
          </w:p>
        </w:tc>
      </w:tr>
      <w:tr w:rsidR="00211724" w:rsidRPr="00410B74" w14:paraId="01382F07" w14:textId="77777777" w:rsidTr="001C4B98">
        <w:trPr>
          <w:cantSplit/>
        </w:trPr>
        <w:tc>
          <w:tcPr>
            <w:tcW w:w="4678" w:type="dxa"/>
          </w:tcPr>
          <w:p w14:paraId="28E58AFB" w14:textId="77777777" w:rsidR="00D57536" w:rsidRPr="00DC2BA7" w:rsidRDefault="00B60735" w:rsidP="001C4B98">
            <w:pPr>
              <w:widowControl w:val="0"/>
              <w:spacing w:line="240" w:lineRule="auto"/>
              <w:rPr>
                <w:color w:val="000000"/>
                <w:lang w:val="et-EE"/>
              </w:rPr>
            </w:pPr>
            <w:r w:rsidRPr="00DC2BA7">
              <w:rPr>
                <w:b/>
                <w:color w:val="000000"/>
                <w:lang w:val="el-GR"/>
              </w:rPr>
              <w:t>Ελλάδα</w:t>
            </w:r>
          </w:p>
          <w:p w14:paraId="09117878" w14:textId="77777777" w:rsidR="00D57536" w:rsidRPr="00DC2BA7" w:rsidRDefault="00B60735" w:rsidP="001C4B98">
            <w:pPr>
              <w:widowControl w:val="0"/>
              <w:spacing w:line="240" w:lineRule="auto"/>
              <w:rPr>
                <w:color w:val="000000"/>
                <w:lang w:val="et-EE"/>
              </w:rPr>
            </w:pPr>
            <w:r w:rsidRPr="00DC2BA7">
              <w:rPr>
                <w:color w:val="000000"/>
                <w:lang w:val="et-EE"/>
              </w:rPr>
              <w:t>Novartis (Hellas) A.E.B.E.</w:t>
            </w:r>
          </w:p>
          <w:p w14:paraId="7E47550A" w14:textId="77777777" w:rsidR="00D57536" w:rsidRPr="00DC2BA7" w:rsidRDefault="00B60735" w:rsidP="001C4B98">
            <w:pPr>
              <w:widowControl w:val="0"/>
              <w:spacing w:line="240" w:lineRule="auto"/>
              <w:rPr>
                <w:color w:val="000000"/>
                <w:lang w:val="et-EE"/>
              </w:rPr>
            </w:pPr>
            <w:r w:rsidRPr="00DC2BA7">
              <w:rPr>
                <w:color w:val="000000"/>
                <w:lang w:val="el-GR"/>
              </w:rPr>
              <w:t>Τηλ</w:t>
            </w:r>
            <w:r w:rsidRPr="00DC2BA7">
              <w:rPr>
                <w:color w:val="000000"/>
                <w:lang w:val="et-EE"/>
              </w:rPr>
              <w:t>: +30 210 281 17 12</w:t>
            </w:r>
          </w:p>
          <w:p w14:paraId="11966718" w14:textId="77777777" w:rsidR="00D57536" w:rsidRPr="00DC2BA7" w:rsidRDefault="00D57536" w:rsidP="001C4B98">
            <w:pPr>
              <w:widowControl w:val="0"/>
              <w:tabs>
                <w:tab w:val="left" w:pos="-720"/>
              </w:tabs>
              <w:suppressAutoHyphens/>
              <w:spacing w:line="240" w:lineRule="auto"/>
              <w:rPr>
                <w:color w:val="000000"/>
                <w:lang w:val="et-EE"/>
              </w:rPr>
            </w:pPr>
          </w:p>
        </w:tc>
        <w:tc>
          <w:tcPr>
            <w:tcW w:w="4678" w:type="dxa"/>
          </w:tcPr>
          <w:p w14:paraId="51FDC8BA" w14:textId="77777777" w:rsidR="00D57536" w:rsidRPr="00DC2BA7" w:rsidRDefault="00B60735" w:rsidP="001C4B98">
            <w:pPr>
              <w:widowControl w:val="0"/>
              <w:spacing w:line="240" w:lineRule="auto"/>
              <w:rPr>
                <w:color w:val="000000"/>
                <w:lang w:val="de-AT"/>
              </w:rPr>
            </w:pPr>
            <w:r w:rsidRPr="00DC2BA7">
              <w:rPr>
                <w:b/>
                <w:color w:val="000000"/>
                <w:lang w:val="de-AT"/>
              </w:rPr>
              <w:t>Österreich</w:t>
            </w:r>
          </w:p>
          <w:p w14:paraId="100A6C94" w14:textId="77777777" w:rsidR="00D57536" w:rsidRPr="00DC2BA7" w:rsidRDefault="00B60735" w:rsidP="001C4B98">
            <w:pPr>
              <w:widowControl w:val="0"/>
              <w:spacing w:line="240" w:lineRule="auto"/>
              <w:rPr>
                <w:i/>
                <w:color w:val="000000"/>
                <w:lang w:val="de-AT"/>
              </w:rPr>
            </w:pPr>
            <w:r w:rsidRPr="00DC2BA7">
              <w:rPr>
                <w:color w:val="000000"/>
                <w:lang w:val="de-AT"/>
              </w:rPr>
              <w:t>Novartis Pharma GmbH</w:t>
            </w:r>
          </w:p>
          <w:p w14:paraId="7AF4178B" w14:textId="77777777" w:rsidR="00D57536" w:rsidRPr="00DC2BA7" w:rsidRDefault="00B60735" w:rsidP="001C4B98">
            <w:pPr>
              <w:widowControl w:val="0"/>
              <w:spacing w:line="240" w:lineRule="auto"/>
              <w:rPr>
                <w:color w:val="000000"/>
                <w:lang w:val="de-CH"/>
              </w:rPr>
            </w:pPr>
            <w:r w:rsidRPr="00DC2BA7">
              <w:rPr>
                <w:color w:val="000000"/>
                <w:lang w:val="de-AT"/>
              </w:rPr>
              <w:t>Tel: +43 1 86 6570</w:t>
            </w:r>
          </w:p>
        </w:tc>
      </w:tr>
      <w:tr w:rsidR="00211724" w14:paraId="6A15BD16" w14:textId="77777777" w:rsidTr="001C4B98">
        <w:trPr>
          <w:cantSplit/>
        </w:trPr>
        <w:tc>
          <w:tcPr>
            <w:tcW w:w="4678" w:type="dxa"/>
          </w:tcPr>
          <w:p w14:paraId="6370D903" w14:textId="77777777" w:rsidR="00D57536" w:rsidRPr="00DC2BA7" w:rsidRDefault="00B60735" w:rsidP="001C4B98">
            <w:pPr>
              <w:widowControl w:val="0"/>
              <w:tabs>
                <w:tab w:val="left" w:pos="-720"/>
                <w:tab w:val="left" w:pos="4536"/>
              </w:tabs>
              <w:suppressAutoHyphens/>
              <w:spacing w:line="240" w:lineRule="auto"/>
              <w:rPr>
                <w:b/>
                <w:color w:val="000000"/>
                <w:lang w:val="es-ES"/>
              </w:rPr>
            </w:pPr>
            <w:r w:rsidRPr="00DC2BA7">
              <w:rPr>
                <w:b/>
                <w:color w:val="000000"/>
                <w:lang w:val="es-ES"/>
              </w:rPr>
              <w:t>España</w:t>
            </w:r>
          </w:p>
          <w:p w14:paraId="7B422E24" w14:textId="77777777" w:rsidR="00D57536" w:rsidRPr="00DC2BA7" w:rsidRDefault="00B60735" w:rsidP="001C4B98">
            <w:pPr>
              <w:widowControl w:val="0"/>
              <w:spacing w:line="240" w:lineRule="auto"/>
              <w:rPr>
                <w:color w:val="000000"/>
                <w:lang w:val="es-ES"/>
              </w:rPr>
            </w:pPr>
            <w:r w:rsidRPr="00DC2BA7">
              <w:rPr>
                <w:color w:val="000000"/>
                <w:lang w:val="pt-BR"/>
              </w:rPr>
              <w:t>Novartis Farmacéutica, S.A.</w:t>
            </w:r>
          </w:p>
          <w:p w14:paraId="34F10F85" w14:textId="77777777" w:rsidR="00D57536" w:rsidRPr="00DC2BA7" w:rsidRDefault="00B60735" w:rsidP="001C4B98">
            <w:pPr>
              <w:widowControl w:val="0"/>
              <w:spacing w:line="240" w:lineRule="auto"/>
              <w:rPr>
                <w:color w:val="000000"/>
                <w:lang w:val="es-ES"/>
              </w:rPr>
            </w:pPr>
            <w:r w:rsidRPr="00DC2BA7">
              <w:rPr>
                <w:color w:val="000000"/>
                <w:lang w:val="es-ES"/>
              </w:rPr>
              <w:t>Tel: +34 93 306 42 00</w:t>
            </w:r>
          </w:p>
          <w:p w14:paraId="1EED1F49" w14:textId="77777777" w:rsidR="00D57536" w:rsidRPr="00DC2BA7" w:rsidRDefault="00D57536" w:rsidP="001C4B98">
            <w:pPr>
              <w:widowControl w:val="0"/>
              <w:tabs>
                <w:tab w:val="left" w:pos="-720"/>
              </w:tabs>
              <w:suppressAutoHyphens/>
              <w:spacing w:line="240" w:lineRule="auto"/>
              <w:rPr>
                <w:color w:val="000000"/>
                <w:lang w:val="es-ES"/>
              </w:rPr>
            </w:pPr>
          </w:p>
        </w:tc>
        <w:tc>
          <w:tcPr>
            <w:tcW w:w="4678" w:type="dxa"/>
          </w:tcPr>
          <w:p w14:paraId="09D5EF51" w14:textId="77777777" w:rsidR="00D57536" w:rsidRPr="00DC2BA7" w:rsidRDefault="00B60735" w:rsidP="001C4B98">
            <w:pPr>
              <w:widowControl w:val="0"/>
              <w:spacing w:line="240" w:lineRule="auto"/>
              <w:rPr>
                <w:b/>
                <w:color w:val="000000"/>
                <w:lang w:val="sv-SE"/>
              </w:rPr>
            </w:pPr>
            <w:r w:rsidRPr="00DC2BA7">
              <w:rPr>
                <w:b/>
                <w:color w:val="000000"/>
                <w:lang w:val="sv-SE"/>
              </w:rPr>
              <w:t>Polska</w:t>
            </w:r>
          </w:p>
          <w:p w14:paraId="6F4AA7F3" w14:textId="77777777" w:rsidR="00D57536" w:rsidRPr="00DC2BA7" w:rsidRDefault="00B60735" w:rsidP="001C4B98">
            <w:pPr>
              <w:widowControl w:val="0"/>
              <w:spacing w:line="240" w:lineRule="auto"/>
              <w:rPr>
                <w:color w:val="000000"/>
                <w:lang w:val="pl-PL"/>
              </w:rPr>
            </w:pPr>
            <w:r w:rsidRPr="00DC2BA7">
              <w:rPr>
                <w:color w:val="000000"/>
                <w:lang w:val="pl-PL"/>
              </w:rPr>
              <w:t>Novartis Poland Sp. z o.o.</w:t>
            </w:r>
          </w:p>
          <w:p w14:paraId="1E1A17F4" w14:textId="77777777" w:rsidR="00D57536" w:rsidRPr="00DC2BA7" w:rsidRDefault="00B60735" w:rsidP="001C4B98">
            <w:pPr>
              <w:widowControl w:val="0"/>
              <w:spacing w:line="240" w:lineRule="auto"/>
              <w:rPr>
                <w:color w:val="000000"/>
                <w:lang w:val="pl-PL"/>
              </w:rPr>
            </w:pPr>
            <w:r w:rsidRPr="00DC2BA7">
              <w:rPr>
                <w:color w:val="000000"/>
                <w:lang w:val="pl-PL"/>
              </w:rPr>
              <w:t>Tel.: +48 22 375 4888</w:t>
            </w:r>
          </w:p>
        </w:tc>
      </w:tr>
      <w:tr w:rsidR="00211724" w14:paraId="192150BF" w14:textId="77777777" w:rsidTr="001C4B98">
        <w:trPr>
          <w:cantSplit/>
        </w:trPr>
        <w:tc>
          <w:tcPr>
            <w:tcW w:w="4678" w:type="dxa"/>
          </w:tcPr>
          <w:p w14:paraId="5F03DFD7" w14:textId="77777777" w:rsidR="00D57536" w:rsidRPr="00DC2BA7" w:rsidRDefault="00B60735" w:rsidP="001C4B98">
            <w:pPr>
              <w:widowControl w:val="0"/>
              <w:tabs>
                <w:tab w:val="left" w:pos="-720"/>
                <w:tab w:val="left" w:pos="4536"/>
              </w:tabs>
              <w:suppressAutoHyphens/>
              <w:spacing w:line="240" w:lineRule="auto"/>
              <w:rPr>
                <w:b/>
                <w:color w:val="000000"/>
                <w:lang w:val="fr-FR"/>
              </w:rPr>
            </w:pPr>
            <w:r w:rsidRPr="00DC2BA7">
              <w:rPr>
                <w:b/>
                <w:color w:val="000000"/>
                <w:lang w:val="fr-FR"/>
              </w:rPr>
              <w:t>France</w:t>
            </w:r>
          </w:p>
          <w:p w14:paraId="32AF15B2" w14:textId="77777777" w:rsidR="00D57536" w:rsidRPr="00DC2BA7" w:rsidRDefault="00B60735" w:rsidP="001C4B98">
            <w:pPr>
              <w:widowControl w:val="0"/>
              <w:spacing w:line="240" w:lineRule="auto"/>
              <w:rPr>
                <w:color w:val="000000"/>
                <w:lang w:val="fr-FR"/>
              </w:rPr>
            </w:pPr>
            <w:r w:rsidRPr="00DC2BA7">
              <w:rPr>
                <w:color w:val="000000"/>
                <w:lang w:val="fr-FR"/>
              </w:rPr>
              <w:t>Novartis Pharma S.A.S.</w:t>
            </w:r>
          </w:p>
          <w:p w14:paraId="01E0184C" w14:textId="77777777" w:rsidR="00D57536" w:rsidRPr="00DC2BA7" w:rsidRDefault="00B60735" w:rsidP="001C4B98">
            <w:pPr>
              <w:widowControl w:val="0"/>
              <w:spacing w:line="240" w:lineRule="auto"/>
              <w:rPr>
                <w:color w:val="000000"/>
                <w:lang w:val="fr-FR"/>
              </w:rPr>
            </w:pPr>
            <w:r w:rsidRPr="00DC2BA7">
              <w:rPr>
                <w:color w:val="000000"/>
                <w:lang w:val="fr-FR"/>
              </w:rPr>
              <w:t>Tél: +33 1 55 47 66 00</w:t>
            </w:r>
          </w:p>
          <w:p w14:paraId="0D10CBCB" w14:textId="77777777" w:rsidR="00D57536" w:rsidRPr="00DC2BA7" w:rsidRDefault="00D57536" w:rsidP="001C4B98">
            <w:pPr>
              <w:widowControl w:val="0"/>
              <w:spacing w:line="240" w:lineRule="auto"/>
              <w:rPr>
                <w:b/>
                <w:color w:val="000000"/>
                <w:lang w:val="pl-PL"/>
              </w:rPr>
            </w:pPr>
          </w:p>
        </w:tc>
        <w:tc>
          <w:tcPr>
            <w:tcW w:w="4678" w:type="dxa"/>
          </w:tcPr>
          <w:p w14:paraId="5866D65B" w14:textId="77777777" w:rsidR="00D57536" w:rsidRPr="00DC2BA7" w:rsidRDefault="00B60735" w:rsidP="001C4B98">
            <w:pPr>
              <w:widowControl w:val="0"/>
              <w:spacing w:line="240" w:lineRule="auto"/>
              <w:rPr>
                <w:color w:val="000000"/>
                <w:lang w:val="pt-PT"/>
              </w:rPr>
            </w:pPr>
            <w:r w:rsidRPr="00DC2BA7">
              <w:rPr>
                <w:b/>
                <w:color w:val="000000"/>
                <w:lang w:val="pt-PT"/>
              </w:rPr>
              <w:t>Portugal</w:t>
            </w:r>
          </w:p>
          <w:p w14:paraId="7C3A46F3" w14:textId="77777777" w:rsidR="00D57536" w:rsidRPr="00DC2BA7" w:rsidRDefault="00B60735" w:rsidP="001C4B98">
            <w:pPr>
              <w:pStyle w:val="Text"/>
              <w:widowControl w:val="0"/>
              <w:spacing w:before="0"/>
              <w:jc w:val="left"/>
              <w:rPr>
                <w:color w:val="000000"/>
                <w:sz w:val="22"/>
                <w:lang w:val="pt-BR"/>
              </w:rPr>
            </w:pPr>
            <w:r w:rsidRPr="00DC2BA7">
              <w:rPr>
                <w:color w:val="000000"/>
                <w:sz w:val="22"/>
                <w:lang w:val="pt-BR"/>
              </w:rPr>
              <w:t>Novartis Farma - Produtos Farmacêuticos, S.A.</w:t>
            </w:r>
          </w:p>
          <w:p w14:paraId="62C0CA64" w14:textId="77777777" w:rsidR="00D57536" w:rsidRPr="00DC2BA7" w:rsidRDefault="00B60735" w:rsidP="001C4B98">
            <w:pPr>
              <w:widowControl w:val="0"/>
              <w:tabs>
                <w:tab w:val="left" w:pos="-720"/>
              </w:tabs>
              <w:suppressAutoHyphens/>
              <w:spacing w:line="240" w:lineRule="auto"/>
              <w:rPr>
                <w:color w:val="000000"/>
                <w:lang w:val="de-CH"/>
              </w:rPr>
            </w:pPr>
            <w:r w:rsidRPr="00DC2BA7">
              <w:rPr>
                <w:color w:val="000000"/>
                <w:lang w:val="pt-PT"/>
              </w:rPr>
              <w:t>Tel: +351 21 000 8600</w:t>
            </w:r>
          </w:p>
        </w:tc>
      </w:tr>
      <w:tr w:rsidR="00211724" w14:paraId="364CCD28" w14:textId="77777777" w:rsidTr="001C4B98">
        <w:trPr>
          <w:cantSplit/>
        </w:trPr>
        <w:tc>
          <w:tcPr>
            <w:tcW w:w="4678" w:type="dxa"/>
          </w:tcPr>
          <w:p w14:paraId="2E2370E0" w14:textId="77777777" w:rsidR="00D57536" w:rsidRPr="00DC2BA7" w:rsidRDefault="00B60735" w:rsidP="001C4B98">
            <w:pPr>
              <w:pStyle w:val="Smalltext120"/>
              <w:tabs>
                <w:tab w:val="left" w:pos="567"/>
              </w:tabs>
              <w:rPr>
                <w:b/>
                <w:sz w:val="22"/>
                <w:szCs w:val="22"/>
                <w:lang w:val="sv-SE"/>
              </w:rPr>
            </w:pPr>
            <w:r w:rsidRPr="00DC2BA7">
              <w:rPr>
                <w:b/>
                <w:sz w:val="22"/>
                <w:szCs w:val="22"/>
                <w:lang w:val="sv-SE"/>
              </w:rPr>
              <w:t>Hrvatska</w:t>
            </w:r>
          </w:p>
          <w:p w14:paraId="20AE11C6" w14:textId="77777777" w:rsidR="00D57536" w:rsidRPr="00DC2BA7" w:rsidRDefault="00B60735" w:rsidP="001C4B98">
            <w:pPr>
              <w:pStyle w:val="Smalltext120"/>
              <w:tabs>
                <w:tab w:val="left" w:pos="567"/>
              </w:tabs>
              <w:rPr>
                <w:sz w:val="22"/>
                <w:szCs w:val="22"/>
                <w:lang w:val="sv-SE"/>
              </w:rPr>
            </w:pPr>
            <w:r w:rsidRPr="00DC2BA7">
              <w:rPr>
                <w:sz w:val="22"/>
                <w:szCs w:val="22"/>
                <w:lang w:val="sv-SE"/>
              </w:rPr>
              <w:t>Novartis Hrvatska d.o.o.</w:t>
            </w:r>
          </w:p>
          <w:p w14:paraId="50ECAEF2" w14:textId="77777777" w:rsidR="00D57536" w:rsidRPr="00DC2BA7" w:rsidRDefault="00B60735" w:rsidP="001C4B98">
            <w:pPr>
              <w:pStyle w:val="Smalltext120"/>
              <w:tabs>
                <w:tab w:val="left" w:pos="567"/>
              </w:tabs>
              <w:rPr>
                <w:sz w:val="22"/>
                <w:szCs w:val="22"/>
              </w:rPr>
            </w:pPr>
            <w:r w:rsidRPr="00DC2BA7">
              <w:rPr>
                <w:sz w:val="22"/>
                <w:szCs w:val="22"/>
              </w:rPr>
              <w:t>Tel. +385 1 6274 220</w:t>
            </w:r>
          </w:p>
          <w:p w14:paraId="230067D6" w14:textId="77777777" w:rsidR="00D57536" w:rsidRPr="00DC2BA7" w:rsidRDefault="00D57536" w:rsidP="001C4B98">
            <w:pPr>
              <w:widowControl w:val="0"/>
              <w:tabs>
                <w:tab w:val="left" w:pos="-720"/>
                <w:tab w:val="left" w:pos="4536"/>
              </w:tabs>
              <w:suppressAutoHyphens/>
              <w:spacing w:line="240" w:lineRule="auto"/>
              <w:rPr>
                <w:b/>
                <w:color w:val="000000"/>
                <w:lang w:val="fr-FR"/>
              </w:rPr>
            </w:pPr>
          </w:p>
        </w:tc>
        <w:tc>
          <w:tcPr>
            <w:tcW w:w="4678" w:type="dxa"/>
          </w:tcPr>
          <w:p w14:paraId="619C4220" w14:textId="77777777" w:rsidR="00D57536" w:rsidRPr="00DC2BA7" w:rsidRDefault="00B60735" w:rsidP="001C4B98">
            <w:pPr>
              <w:spacing w:line="240" w:lineRule="auto"/>
              <w:rPr>
                <w:b/>
                <w:noProof/>
                <w:color w:val="000000"/>
                <w:lang w:val="it-IT"/>
              </w:rPr>
            </w:pPr>
            <w:r w:rsidRPr="00DC2BA7">
              <w:rPr>
                <w:b/>
                <w:noProof/>
                <w:color w:val="000000"/>
                <w:lang w:val="it-IT"/>
              </w:rPr>
              <w:t>România</w:t>
            </w:r>
          </w:p>
          <w:p w14:paraId="42A1A71B" w14:textId="77777777" w:rsidR="00D57536" w:rsidRPr="00DC2BA7" w:rsidRDefault="00B60735" w:rsidP="001C4B98">
            <w:pPr>
              <w:spacing w:line="240" w:lineRule="auto"/>
              <w:rPr>
                <w:noProof/>
                <w:color w:val="000000"/>
                <w:lang w:val="it-IT"/>
              </w:rPr>
            </w:pPr>
            <w:r w:rsidRPr="00DC2BA7">
              <w:rPr>
                <w:noProof/>
                <w:color w:val="000000"/>
                <w:lang w:val="it-IT"/>
              </w:rPr>
              <w:t>Novartis Pharma Services Romania SRL</w:t>
            </w:r>
          </w:p>
          <w:p w14:paraId="4E949CB6" w14:textId="77777777" w:rsidR="00D57536" w:rsidRPr="00DC2BA7" w:rsidRDefault="00B60735" w:rsidP="001C4B98">
            <w:pPr>
              <w:widowControl w:val="0"/>
              <w:tabs>
                <w:tab w:val="left" w:pos="-720"/>
              </w:tabs>
              <w:suppressAutoHyphens/>
              <w:spacing w:line="240" w:lineRule="auto"/>
              <w:rPr>
                <w:color w:val="000000"/>
                <w:lang w:val="de-CH"/>
              </w:rPr>
            </w:pPr>
            <w:r w:rsidRPr="00DC2BA7">
              <w:rPr>
                <w:noProof/>
                <w:color w:val="000000"/>
                <w:lang w:val="it-IT"/>
              </w:rPr>
              <w:t>Tel: +40 21 31299 01</w:t>
            </w:r>
          </w:p>
        </w:tc>
      </w:tr>
      <w:tr w:rsidR="00211724" w14:paraId="79691E45" w14:textId="77777777" w:rsidTr="001C4B98">
        <w:trPr>
          <w:cantSplit/>
        </w:trPr>
        <w:tc>
          <w:tcPr>
            <w:tcW w:w="4678" w:type="dxa"/>
          </w:tcPr>
          <w:p w14:paraId="3B67459B" w14:textId="77777777" w:rsidR="00D57536" w:rsidRPr="00DC2BA7" w:rsidRDefault="00B60735" w:rsidP="001C4B98">
            <w:pPr>
              <w:widowControl w:val="0"/>
              <w:spacing w:line="240" w:lineRule="auto"/>
              <w:rPr>
                <w:color w:val="000000"/>
              </w:rPr>
            </w:pPr>
            <w:r w:rsidRPr="00DC2BA7">
              <w:rPr>
                <w:b/>
                <w:color w:val="000000"/>
              </w:rPr>
              <w:t>Ireland</w:t>
            </w:r>
          </w:p>
          <w:p w14:paraId="03E62F7E" w14:textId="77777777" w:rsidR="00D57536" w:rsidRPr="00DC2BA7" w:rsidRDefault="00B60735" w:rsidP="001C4B98">
            <w:pPr>
              <w:widowControl w:val="0"/>
              <w:spacing w:line="240" w:lineRule="auto"/>
              <w:rPr>
                <w:color w:val="000000"/>
              </w:rPr>
            </w:pPr>
            <w:r w:rsidRPr="00DC2BA7">
              <w:rPr>
                <w:color w:val="000000"/>
              </w:rPr>
              <w:t>Novartis Ireland Limited</w:t>
            </w:r>
          </w:p>
          <w:p w14:paraId="30B8A2A1" w14:textId="77777777" w:rsidR="00D57536" w:rsidRPr="00DC2BA7" w:rsidRDefault="00B60735" w:rsidP="001C4B98">
            <w:pPr>
              <w:widowControl w:val="0"/>
              <w:spacing w:line="240" w:lineRule="auto"/>
              <w:rPr>
                <w:color w:val="000000"/>
              </w:rPr>
            </w:pPr>
            <w:r w:rsidRPr="00DC2BA7">
              <w:rPr>
                <w:color w:val="000000"/>
              </w:rPr>
              <w:t>Tel: +353 1 260 12 55</w:t>
            </w:r>
          </w:p>
          <w:p w14:paraId="3643DA9F" w14:textId="77777777" w:rsidR="00D57536" w:rsidRPr="00DC2BA7" w:rsidRDefault="00D57536" w:rsidP="001C4B98">
            <w:pPr>
              <w:widowControl w:val="0"/>
              <w:tabs>
                <w:tab w:val="left" w:pos="-720"/>
              </w:tabs>
              <w:suppressAutoHyphens/>
              <w:spacing w:line="240" w:lineRule="auto"/>
              <w:rPr>
                <w:color w:val="000000"/>
              </w:rPr>
            </w:pPr>
          </w:p>
        </w:tc>
        <w:tc>
          <w:tcPr>
            <w:tcW w:w="4678" w:type="dxa"/>
          </w:tcPr>
          <w:p w14:paraId="6426E152" w14:textId="77777777" w:rsidR="00D57536" w:rsidRPr="00DC2BA7" w:rsidRDefault="00B60735" w:rsidP="001C4B98">
            <w:pPr>
              <w:widowControl w:val="0"/>
              <w:spacing w:line="240" w:lineRule="auto"/>
              <w:rPr>
                <w:color w:val="000000"/>
                <w:lang w:val="sl-SI"/>
              </w:rPr>
            </w:pPr>
            <w:r w:rsidRPr="00DC2BA7">
              <w:rPr>
                <w:b/>
                <w:color w:val="000000"/>
                <w:lang w:val="sl-SI"/>
              </w:rPr>
              <w:t>Slovenija</w:t>
            </w:r>
          </w:p>
          <w:p w14:paraId="429F05A5" w14:textId="77777777" w:rsidR="00D57536" w:rsidRPr="00DC2BA7" w:rsidRDefault="00B60735" w:rsidP="001C4B98">
            <w:pPr>
              <w:widowControl w:val="0"/>
              <w:spacing w:line="240" w:lineRule="auto"/>
              <w:rPr>
                <w:color w:val="000000"/>
                <w:lang w:val="sl-SI"/>
              </w:rPr>
            </w:pPr>
            <w:r w:rsidRPr="00DC2BA7">
              <w:rPr>
                <w:color w:val="000000"/>
                <w:lang w:val="sl-SI"/>
              </w:rPr>
              <w:t>Novartis Pharma Services Inc.</w:t>
            </w:r>
          </w:p>
          <w:p w14:paraId="69A85245" w14:textId="77777777" w:rsidR="00D57536" w:rsidRPr="00DC2BA7" w:rsidRDefault="00B60735" w:rsidP="001C4B98">
            <w:pPr>
              <w:widowControl w:val="0"/>
              <w:spacing w:line="240" w:lineRule="auto"/>
              <w:rPr>
                <w:color w:val="000000"/>
                <w:lang w:val="sl-SI"/>
              </w:rPr>
            </w:pPr>
            <w:r w:rsidRPr="00DC2BA7">
              <w:rPr>
                <w:color w:val="000000"/>
                <w:lang w:val="sl-SI"/>
              </w:rPr>
              <w:t>Tel: +386 1 300 75 50</w:t>
            </w:r>
          </w:p>
        </w:tc>
      </w:tr>
      <w:tr w:rsidR="00211724" w14:paraId="2353C991" w14:textId="77777777" w:rsidTr="001C4B98">
        <w:trPr>
          <w:cantSplit/>
        </w:trPr>
        <w:tc>
          <w:tcPr>
            <w:tcW w:w="4678" w:type="dxa"/>
          </w:tcPr>
          <w:p w14:paraId="50BB2AE9" w14:textId="77777777" w:rsidR="00D57536" w:rsidRPr="00DC2BA7" w:rsidRDefault="00B60735" w:rsidP="001C4B98">
            <w:pPr>
              <w:widowControl w:val="0"/>
              <w:spacing w:line="240" w:lineRule="auto"/>
              <w:rPr>
                <w:b/>
                <w:color w:val="000000"/>
                <w:lang w:val="is-IS"/>
              </w:rPr>
            </w:pPr>
            <w:r w:rsidRPr="00DC2BA7">
              <w:rPr>
                <w:b/>
                <w:color w:val="000000"/>
                <w:lang w:val="is-IS"/>
              </w:rPr>
              <w:t>Ísland</w:t>
            </w:r>
          </w:p>
          <w:p w14:paraId="376A1193" w14:textId="77777777" w:rsidR="00D57536" w:rsidRPr="00DC2BA7" w:rsidRDefault="00B60735" w:rsidP="001C4B98">
            <w:pPr>
              <w:widowControl w:val="0"/>
              <w:spacing w:line="240" w:lineRule="auto"/>
              <w:rPr>
                <w:color w:val="000000"/>
                <w:lang w:val="is-IS"/>
              </w:rPr>
            </w:pPr>
            <w:r w:rsidRPr="00DC2BA7">
              <w:rPr>
                <w:color w:val="000000"/>
                <w:lang w:val="is-IS"/>
              </w:rPr>
              <w:t>Vistor hf.</w:t>
            </w:r>
          </w:p>
          <w:p w14:paraId="7B310193" w14:textId="77777777" w:rsidR="00D57536" w:rsidRPr="00DC2BA7" w:rsidRDefault="00B60735" w:rsidP="001C4B98">
            <w:pPr>
              <w:widowControl w:val="0"/>
              <w:tabs>
                <w:tab w:val="left" w:pos="-720"/>
              </w:tabs>
              <w:suppressAutoHyphens/>
              <w:spacing w:line="240" w:lineRule="auto"/>
              <w:rPr>
                <w:color w:val="000000"/>
                <w:lang w:val="is-IS"/>
              </w:rPr>
            </w:pPr>
            <w:r w:rsidRPr="00DC2BA7">
              <w:rPr>
                <w:noProof/>
                <w:color w:val="000000"/>
                <w:lang w:val="it-IT"/>
              </w:rPr>
              <w:t>S</w:t>
            </w:r>
            <w:r w:rsidRPr="00DC2BA7">
              <w:rPr>
                <w:noProof/>
                <w:color w:val="000000"/>
                <w:lang w:val="cs-CZ"/>
              </w:rPr>
              <w:t>í</w:t>
            </w:r>
            <w:r w:rsidRPr="00DC2BA7">
              <w:rPr>
                <w:noProof/>
                <w:color w:val="000000"/>
                <w:lang w:val="it-IT"/>
              </w:rPr>
              <w:t>mi</w:t>
            </w:r>
            <w:r w:rsidRPr="00DC2BA7">
              <w:rPr>
                <w:color w:val="000000"/>
                <w:lang w:val="is-IS"/>
              </w:rPr>
              <w:t>: +354 535 7000</w:t>
            </w:r>
          </w:p>
          <w:p w14:paraId="2216680E" w14:textId="77777777" w:rsidR="00D57536" w:rsidRPr="00DC2BA7" w:rsidRDefault="00D57536" w:rsidP="001C4B98">
            <w:pPr>
              <w:widowControl w:val="0"/>
              <w:spacing w:line="240" w:lineRule="auto"/>
              <w:rPr>
                <w:b/>
                <w:color w:val="000000"/>
                <w:lang w:val="it-IT"/>
              </w:rPr>
            </w:pPr>
          </w:p>
        </w:tc>
        <w:tc>
          <w:tcPr>
            <w:tcW w:w="4678" w:type="dxa"/>
          </w:tcPr>
          <w:p w14:paraId="50A29A1B" w14:textId="77777777" w:rsidR="00D57536" w:rsidRPr="00DC2BA7" w:rsidRDefault="00B60735" w:rsidP="001C4B98">
            <w:pPr>
              <w:widowControl w:val="0"/>
              <w:tabs>
                <w:tab w:val="left" w:pos="-720"/>
              </w:tabs>
              <w:suppressAutoHyphens/>
              <w:spacing w:line="240" w:lineRule="auto"/>
              <w:rPr>
                <w:b/>
                <w:color w:val="000000"/>
                <w:lang w:val="sk-SK"/>
              </w:rPr>
            </w:pPr>
            <w:r w:rsidRPr="00DC2BA7">
              <w:rPr>
                <w:b/>
                <w:color w:val="000000"/>
                <w:lang w:val="sk-SK"/>
              </w:rPr>
              <w:t>Slovenská republika</w:t>
            </w:r>
          </w:p>
          <w:p w14:paraId="08FEE06B" w14:textId="77777777" w:rsidR="00D57536" w:rsidRPr="00DC2BA7" w:rsidRDefault="00B60735" w:rsidP="001C4B98">
            <w:pPr>
              <w:widowControl w:val="0"/>
              <w:spacing w:line="240" w:lineRule="auto"/>
              <w:rPr>
                <w:i/>
                <w:color w:val="000000"/>
                <w:lang w:val="sk-SK"/>
              </w:rPr>
            </w:pPr>
            <w:r w:rsidRPr="00DC2BA7">
              <w:rPr>
                <w:color w:val="000000"/>
                <w:lang w:val="sk-SK"/>
              </w:rPr>
              <w:t>Novartis Slovakia s.r.o.</w:t>
            </w:r>
          </w:p>
          <w:p w14:paraId="34F41DD9" w14:textId="77777777" w:rsidR="00D57536" w:rsidRPr="00DC2BA7" w:rsidRDefault="00B60735" w:rsidP="001C4B98">
            <w:pPr>
              <w:widowControl w:val="0"/>
              <w:spacing w:line="240" w:lineRule="auto"/>
              <w:rPr>
                <w:color w:val="000000"/>
                <w:lang w:val="sk-SK"/>
              </w:rPr>
            </w:pPr>
            <w:r w:rsidRPr="00DC2BA7">
              <w:rPr>
                <w:color w:val="000000"/>
                <w:lang w:val="sk-SK"/>
              </w:rPr>
              <w:t>Tel: +421 2 5542 5439</w:t>
            </w:r>
          </w:p>
          <w:p w14:paraId="1429D16C" w14:textId="77777777" w:rsidR="00D57536" w:rsidRPr="00DC2BA7" w:rsidRDefault="00D57536" w:rsidP="001C4B98">
            <w:pPr>
              <w:widowControl w:val="0"/>
              <w:tabs>
                <w:tab w:val="left" w:pos="-720"/>
              </w:tabs>
              <w:suppressAutoHyphens/>
              <w:spacing w:line="240" w:lineRule="auto"/>
              <w:rPr>
                <w:b/>
                <w:color w:val="000000"/>
                <w:lang w:val="sk-SK"/>
              </w:rPr>
            </w:pPr>
          </w:p>
        </w:tc>
      </w:tr>
      <w:tr w:rsidR="00211724" w:rsidRPr="00410B74" w14:paraId="4F865A76" w14:textId="77777777" w:rsidTr="001C4B98">
        <w:trPr>
          <w:cantSplit/>
        </w:trPr>
        <w:tc>
          <w:tcPr>
            <w:tcW w:w="4678" w:type="dxa"/>
          </w:tcPr>
          <w:p w14:paraId="60689564" w14:textId="77777777" w:rsidR="00D57536" w:rsidRPr="00DC2BA7" w:rsidRDefault="00B60735" w:rsidP="001C4B98">
            <w:pPr>
              <w:widowControl w:val="0"/>
              <w:spacing w:line="240" w:lineRule="auto"/>
              <w:rPr>
                <w:color w:val="000000"/>
                <w:lang w:val="pt-BR"/>
              </w:rPr>
            </w:pPr>
            <w:r w:rsidRPr="00DC2BA7">
              <w:rPr>
                <w:b/>
                <w:color w:val="000000"/>
                <w:lang w:val="pt-BR"/>
              </w:rPr>
              <w:t>Italia</w:t>
            </w:r>
          </w:p>
          <w:p w14:paraId="273815BD" w14:textId="77777777" w:rsidR="00D57536" w:rsidRPr="00DC2BA7" w:rsidRDefault="00B60735" w:rsidP="001C4B98">
            <w:pPr>
              <w:widowControl w:val="0"/>
              <w:spacing w:line="240" w:lineRule="auto"/>
              <w:rPr>
                <w:color w:val="000000"/>
                <w:lang w:val="pt-BR"/>
              </w:rPr>
            </w:pPr>
            <w:r w:rsidRPr="00DC2BA7">
              <w:rPr>
                <w:color w:val="000000"/>
                <w:lang w:val="pt-BR"/>
              </w:rPr>
              <w:t>Novartis Farma S.p.A.</w:t>
            </w:r>
          </w:p>
          <w:p w14:paraId="2DA6C988" w14:textId="77777777" w:rsidR="00D57536" w:rsidRPr="00DC2BA7" w:rsidRDefault="00B60735" w:rsidP="001C4B98">
            <w:pPr>
              <w:widowControl w:val="0"/>
              <w:spacing w:line="240" w:lineRule="auto"/>
              <w:rPr>
                <w:b/>
                <w:color w:val="000000"/>
                <w:lang w:val="pt-PT"/>
              </w:rPr>
            </w:pPr>
            <w:r w:rsidRPr="00DC2BA7">
              <w:rPr>
                <w:color w:val="000000"/>
                <w:lang w:val="it-IT"/>
              </w:rPr>
              <w:t>Tel: +39 02 96 54 1</w:t>
            </w:r>
          </w:p>
        </w:tc>
        <w:tc>
          <w:tcPr>
            <w:tcW w:w="4678" w:type="dxa"/>
          </w:tcPr>
          <w:p w14:paraId="728E2006" w14:textId="77777777" w:rsidR="00D57536" w:rsidRPr="00DC2BA7" w:rsidRDefault="00B60735" w:rsidP="001C4B98">
            <w:pPr>
              <w:widowControl w:val="0"/>
              <w:tabs>
                <w:tab w:val="left" w:pos="-720"/>
                <w:tab w:val="left" w:pos="4536"/>
              </w:tabs>
              <w:suppressAutoHyphens/>
              <w:spacing w:line="240" w:lineRule="auto"/>
              <w:rPr>
                <w:color w:val="000000"/>
                <w:lang w:val="fi-FI"/>
              </w:rPr>
            </w:pPr>
            <w:r w:rsidRPr="00DC2BA7">
              <w:rPr>
                <w:b/>
                <w:color w:val="000000"/>
                <w:lang w:val="fi-FI"/>
              </w:rPr>
              <w:t>Suomi/Finland</w:t>
            </w:r>
          </w:p>
          <w:p w14:paraId="516F7A2B" w14:textId="77777777" w:rsidR="00D57536" w:rsidRPr="00DC2BA7" w:rsidRDefault="00B60735" w:rsidP="001C4B98">
            <w:pPr>
              <w:widowControl w:val="0"/>
              <w:spacing w:line="240" w:lineRule="auto"/>
              <w:rPr>
                <w:color w:val="000000"/>
                <w:lang w:val="fi-FI"/>
              </w:rPr>
            </w:pPr>
            <w:r w:rsidRPr="00DC2BA7">
              <w:rPr>
                <w:color w:val="000000"/>
                <w:lang w:val="fi-FI"/>
              </w:rPr>
              <w:t>Novartis Finland Oy</w:t>
            </w:r>
          </w:p>
          <w:p w14:paraId="3CAEA45B" w14:textId="77777777" w:rsidR="00D57536" w:rsidRPr="00DC2BA7" w:rsidRDefault="00B60735" w:rsidP="001C4B98">
            <w:pPr>
              <w:widowControl w:val="0"/>
              <w:spacing w:line="240" w:lineRule="auto"/>
              <w:rPr>
                <w:color w:val="000000"/>
                <w:lang w:val="fi-FI"/>
              </w:rPr>
            </w:pPr>
            <w:r w:rsidRPr="00DC2BA7">
              <w:rPr>
                <w:color w:val="000000"/>
                <w:lang w:val="fi-FI"/>
              </w:rPr>
              <w:t>Puh/Tel: +</w:t>
            </w:r>
            <w:r w:rsidRPr="00DC2BA7">
              <w:rPr>
                <w:color w:val="000000"/>
                <w:lang w:val="sv-SE" w:bidi="he-IL"/>
              </w:rPr>
              <w:t>358 (0)10 6133 200</w:t>
            </w:r>
          </w:p>
          <w:p w14:paraId="12E3FDA5" w14:textId="77777777" w:rsidR="00D57536" w:rsidRPr="00DC2BA7" w:rsidRDefault="00D57536" w:rsidP="001C4B98">
            <w:pPr>
              <w:widowControl w:val="0"/>
              <w:tabs>
                <w:tab w:val="left" w:pos="-720"/>
              </w:tabs>
              <w:suppressAutoHyphens/>
              <w:spacing w:line="240" w:lineRule="auto"/>
              <w:rPr>
                <w:b/>
                <w:color w:val="000000"/>
                <w:lang w:val="sv-SE"/>
              </w:rPr>
            </w:pPr>
          </w:p>
        </w:tc>
      </w:tr>
      <w:tr w:rsidR="00211724" w:rsidRPr="00410B74" w14:paraId="2B50F0C0" w14:textId="77777777" w:rsidTr="001C4B98">
        <w:trPr>
          <w:cantSplit/>
        </w:trPr>
        <w:tc>
          <w:tcPr>
            <w:tcW w:w="4678" w:type="dxa"/>
          </w:tcPr>
          <w:p w14:paraId="7049518F" w14:textId="77777777" w:rsidR="00D57536" w:rsidRPr="00DC2BA7" w:rsidRDefault="00B60735" w:rsidP="001C4B98">
            <w:pPr>
              <w:widowControl w:val="0"/>
              <w:spacing w:line="240" w:lineRule="auto"/>
              <w:rPr>
                <w:b/>
                <w:color w:val="000000"/>
                <w:lang w:val="el-GR"/>
              </w:rPr>
            </w:pPr>
            <w:r w:rsidRPr="00DC2BA7">
              <w:rPr>
                <w:b/>
                <w:color w:val="000000"/>
                <w:lang w:val="el-GR"/>
              </w:rPr>
              <w:lastRenderedPageBreak/>
              <w:t>Κύπρος</w:t>
            </w:r>
          </w:p>
          <w:p w14:paraId="47CABBFB" w14:textId="77777777" w:rsidR="00D57536" w:rsidRPr="00DC2BA7" w:rsidRDefault="00B60735" w:rsidP="001C4B98">
            <w:pPr>
              <w:widowControl w:val="0"/>
              <w:spacing w:line="240" w:lineRule="auto"/>
              <w:rPr>
                <w:color w:val="000000"/>
                <w:lang w:val="el-GR"/>
              </w:rPr>
            </w:pPr>
            <w:r w:rsidRPr="00DC2BA7">
              <w:rPr>
                <w:color w:val="000000"/>
                <w:lang w:val="fr-FR" w:bidi="he-IL"/>
              </w:rPr>
              <w:t>Novartis Pharma Services Inc.</w:t>
            </w:r>
          </w:p>
          <w:p w14:paraId="479A6EB7" w14:textId="77777777" w:rsidR="00D57536" w:rsidRPr="00DC2BA7" w:rsidRDefault="00B60735" w:rsidP="001C4B98">
            <w:pPr>
              <w:widowControl w:val="0"/>
              <w:tabs>
                <w:tab w:val="left" w:pos="-720"/>
              </w:tabs>
              <w:suppressAutoHyphens/>
              <w:spacing w:line="240" w:lineRule="auto"/>
              <w:rPr>
                <w:color w:val="000000"/>
                <w:lang w:val="el-GR"/>
              </w:rPr>
            </w:pPr>
            <w:r w:rsidRPr="00DC2BA7">
              <w:rPr>
                <w:color w:val="000000"/>
                <w:lang w:val="el-GR"/>
              </w:rPr>
              <w:t>Τηλ: +</w:t>
            </w:r>
            <w:r w:rsidRPr="00DC2BA7">
              <w:rPr>
                <w:color w:val="000000"/>
                <w:lang w:val="sv-SE"/>
              </w:rPr>
              <w:t>357 22 690 690</w:t>
            </w:r>
          </w:p>
          <w:p w14:paraId="0A9636DA" w14:textId="77777777" w:rsidR="00D57536" w:rsidRPr="00DC2BA7" w:rsidRDefault="00D57536" w:rsidP="001C4B98">
            <w:pPr>
              <w:widowControl w:val="0"/>
              <w:spacing w:line="240" w:lineRule="auto"/>
              <w:rPr>
                <w:b/>
                <w:color w:val="000000"/>
                <w:lang w:val="el-GR"/>
              </w:rPr>
            </w:pPr>
          </w:p>
        </w:tc>
        <w:tc>
          <w:tcPr>
            <w:tcW w:w="4678" w:type="dxa"/>
          </w:tcPr>
          <w:p w14:paraId="3FC310E7" w14:textId="77777777" w:rsidR="00D57536" w:rsidRPr="00DC2BA7" w:rsidRDefault="00B60735" w:rsidP="001C4B98">
            <w:pPr>
              <w:widowControl w:val="0"/>
              <w:tabs>
                <w:tab w:val="left" w:pos="-720"/>
                <w:tab w:val="left" w:pos="4536"/>
              </w:tabs>
              <w:suppressAutoHyphens/>
              <w:spacing w:line="240" w:lineRule="auto"/>
              <w:rPr>
                <w:b/>
                <w:color w:val="000000"/>
                <w:lang w:val="sv-SE"/>
              </w:rPr>
            </w:pPr>
            <w:r w:rsidRPr="00DC2BA7">
              <w:rPr>
                <w:b/>
                <w:color w:val="000000"/>
                <w:lang w:val="sv-SE"/>
              </w:rPr>
              <w:t>Sverige</w:t>
            </w:r>
          </w:p>
          <w:p w14:paraId="396C413D" w14:textId="77777777" w:rsidR="00D57536" w:rsidRPr="00DC2BA7" w:rsidRDefault="00B60735" w:rsidP="001C4B98">
            <w:pPr>
              <w:widowControl w:val="0"/>
              <w:spacing w:line="240" w:lineRule="auto"/>
              <w:rPr>
                <w:color w:val="000000"/>
                <w:lang w:val="sv-SE"/>
              </w:rPr>
            </w:pPr>
            <w:r w:rsidRPr="00DC2BA7">
              <w:rPr>
                <w:color w:val="000000"/>
                <w:lang w:val="sv-SE"/>
              </w:rPr>
              <w:t>Novartis Sverige AB</w:t>
            </w:r>
          </w:p>
          <w:p w14:paraId="090F9A67" w14:textId="77777777" w:rsidR="00D57536" w:rsidRPr="00DC2BA7" w:rsidRDefault="00B60735" w:rsidP="001C4B98">
            <w:pPr>
              <w:widowControl w:val="0"/>
              <w:spacing w:line="240" w:lineRule="auto"/>
              <w:rPr>
                <w:color w:val="000000"/>
                <w:lang w:val="sv-SE"/>
              </w:rPr>
            </w:pPr>
            <w:r w:rsidRPr="00DC2BA7">
              <w:rPr>
                <w:color w:val="000000"/>
                <w:lang w:val="sv-SE"/>
              </w:rPr>
              <w:t>Tel: +46 8 732 32 00</w:t>
            </w:r>
          </w:p>
          <w:p w14:paraId="36A321B5" w14:textId="77777777" w:rsidR="00D57536" w:rsidRPr="00DC2BA7" w:rsidRDefault="00D57536" w:rsidP="001C4B98">
            <w:pPr>
              <w:widowControl w:val="0"/>
              <w:tabs>
                <w:tab w:val="left" w:pos="-720"/>
                <w:tab w:val="left" w:pos="4536"/>
              </w:tabs>
              <w:suppressAutoHyphens/>
              <w:spacing w:line="240" w:lineRule="auto"/>
              <w:rPr>
                <w:b/>
                <w:color w:val="000000"/>
                <w:lang w:val="fi-FI"/>
              </w:rPr>
            </w:pPr>
          </w:p>
        </w:tc>
      </w:tr>
      <w:tr w:rsidR="00211724" w14:paraId="6D6D359F" w14:textId="77777777" w:rsidTr="001C4B98">
        <w:trPr>
          <w:cantSplit/>
        </w:trPr>
        <w:tc>
          <w:tcPr>
            <w:tcW w:w="4678" w:type="dxa"/>
          </w:tcPr>
          <w:p w14:paraId="5B30C0FA" w14:textId="77777777" w:rsidR="00D57536" w:rsidRPr="00DC2BA7" w:rsidRDefault="00B60735" w:rsidP="001C4B98">
            <w:pPr>
              <w:widowControl w:val="0"/>
              <w:spacing w:line="240" w:lineRule="auto"/>
              <w:rPr>
                <w:b/>
                <w:color w:val="000000"/>
                <w:lang w:val="lv-LV"/>
              </w:rPr>
            </w:pPr>
            <w:r w:rsidRPr="00DC2BA7">
              <w:rPr>
                <w:b/>
                <w:color w:val="000000"/>
                <w:lang w:val="lv-LV"/>
              </w:rPr>
              <w:t>Latvija</w:t>
            </w:r>
          </w:p>
          <w:p w14:paraId="78681EBE" w14:textId="77777777" w:rsidR="00D57536" w:rsidRPr="00DC2BA7" w:rsidRDefault="00B60735" w:rsidP="001C4B98">
            <w:pPr>
              <w:widowControl w:val="0"/>
              <w:spacing w:line="240" w:lineRule="auto"/>
              <w:rPr>
                <w:color w:val="000000"/>
                <w:lang w:val="lv-LV"/>
              </w:rPr>
            </w:pPr>
            <w:r w:rsidRPr="00DC2BA7">
              <w:rPr>
                <w:lang w:val="it-IT"/>
              </w:rPr>
              <w:t>SIA Novartis Baltics</w:t>
            </w:r>
          </w:p>
          <w:p w14:paraId="4D705CC1" w14:textId="77777777" w:rsidR="00D57536" w:rsidRPr="00DC2BA7" w:rsidRDefault="00B60735" w:rsidP="001C4B98">
            <w:pPr>
              <w:widowControl w:val="0"/>
              <w:tabs>
                <w:tab w:val="left" w:pos="-720"/>
              </w:tabs>
              <w:suppressAutoHyphens/>
              <w:spacing w:line="240" w:lineRule="auto"/>
              <w:rPr>
                <w:color w:val="000000"/>
                <w:lang w:val="lv-LV"/>
              </w:rPr>
            </w:pPr>
            <w:r w:rsidRPr="00DC2BA7">
              <w:rPr>
                <w:color w:val="000000"/>
                <w:lang w:val="lv-LV"/>
              </w:rPr>
              <w:t>Tel: +371 67 887 070</w:t>
            </w:r>
          </w:p>
          <w:p w14:paraId="6AA32A28" w14:textId="77777777" w:rsidR="00D57536" w:rsidRPr="00DC2BA7" w:rsidRDefault="00D57536" w:rsidP="001C4B98">
            <w:pPr>
              <w:widowControl w:val="0"/>
              <w:tabs>
                <w:tab w:val="left" w:pos="-720"/>
              </w:tabs>
              <w:suppressAutoHyphens/>
              <w:spacing w:line="240" w:lineRule="auto"/>
              <w:rPr>
                <w:color w:val="000000"/>
                <w:lang w:val="fi-FI"/>
              </w:rPr>
            </w:pPr>
          </w:p>
        </w:tc>
        <w:tc>
          <w:tcPr>
            <w:tcW w:w="4678" w:type="dxa"/>
          </w:tcPr>
          <w:p w14:paraId="3FD1C487" w14:textId="77777777" w:rsidR="00D57536" w:rsidRPr="00A2093F" w:rsidRDefault="00D57536" w:rsidP="001C4B98">
            <w:pPr>
              <w:widowControl w:val="0"/>
              <w:spacing w:line="240" w:lineRule="auto"/>
              <w:rPr>
                <w:color w:val="000000"/>
                <w:lang w:val="en-US"/>
              </w:rPr>
            </w:pPr>
          </w:p>
        </w:tc>
      </w:tr>
    </w:tbl>
    <w:p w14:paraId="11AF1903" w14:textId="77777777" w:rsidR="00D57536" w:rsidRPr="00DC2BA7" w:rsidRDefault="00D57536" w:rsidP="00535973">
      <w:pPr>
        <w:widowControl w:val="0"/>
        <w:tabs>
          <w:tab w:val="clear" w:pos="567"/>
        </w:tabs>
        <w:spacing w:line="240" w:lineRule="auto"/>
        <w:ind w:right="-449"/>
        <w:rPr>
          <w:color w:val="000000"/>
          <w:lang w:val="de-CH"/>
        </w:rPr>
      </w:pPr>
    </w:p>
    <w:p w14:paraId="055F527F" w14:textId="77777777" w:rsidR="00D57536" w:rsidRPr="00DC2BA7" w:rsidRDefault="00B60735" w:rsidP="00535973">
      <w:pPr>
        <w:widowControl w:val="0"/>
        <w:numPr>
          <w:ilvl w:val="12"/>
          <w:numId w:val="0"/>
        </w:numPr>
        <w:tabs>
          <w:tab w:val="clear" w:pos="567"/>
        </w:tabs>
        <w:spacing w:line="240" w:lineRule="auto"/>
        <w:ind w:right="-2"/>
        <w:rPr>
          <w:b/>
          <w:bCs/>
          <w:lang w:val="sv-SE"/>
        </w:rPr>
      </w:pPr>
      <w:r w:rsidRPr="00DC2BA7">
        <w:rPr>
          <w:b/>
          <w:bCs/>
          <w:lang w:val="sv-SE"/>
        </w:rPr>
        <w:t>Denna bipacksedel ändrades senast</w:t>
      </w:r>
    </w:p>
    <w:p w14:paraId="34EC93C6" w14:textId="77777777" w:rsidR="00D57536" w:rsidRPr="00DC2BA7" w:rsidRDefault="00D57536" w:rsidP="00535973">
      <w:pPr>
        <w:widowControl w:val="0"/>
        <w:numPr>
          <w:ilvl w:val="12"/>
          <w:numId w:val="0"/>
        </w:numPr>
        <w:tabs>
          <w:tab w:val="clear" w:pos="567"/>
        </w:tabs>
        <w:spacing w:line="240" w:lineRule="auto"/>
        <w:ind w:right="-2"/>
        <w:rPr>
          <w:bCs/>
          <w:lang w:val="sv-SE"/>
        </w:rPr>
      </w:pPr>
    </w:p>
    <w:p w14:paraId="72EDF143" w14:textId="77777777" w:rsidR="00D57536" w:rsidRPr="00DC2BA7" w:rsidRDefault="00B60735" w:rsidP="00535973">
      <w:pPr>
        <w:keepNext/>
        <w:numPr>
          <w:ilvl w:val="12"/>
          <w:numId w:val="0"/>
        </w:numPr>
        <w:spacing w:line="240" w:lineRule="auto"/>
        <w:rPr>
          <w:b/>
          <w:noProof/>
          <w:szCs w:val="24"/>
          <w:lang w:val="sv-SE"/>
        </w:rPr>
      </w:pPr>
      <w:r w:rsidRPr="00DC2BA7">
        <w:rPr>
          <w:b/>
          <w:noProof/>
          <w:szCs w:val="24"/>
          <w:lang w:val="sv-SE"/>
        </w:rPr>
        <w:t>Övriga informationskällor</w:t>
      </w:r>
    </w:p>
    <w:p w14:paraId="2D4D8B7B" w14:textId="77777777" w:rsidR="00D57536" w:rsidRDefault="00B60735" w:rsidP="00535973">
      <w:pPr>
        <w:widowControl w:val="0"/>
        <w:numPr>
          <w:ilvl w:val="12"/>
          <w:numId w:val="0"/>
        </w:numPr>
        <w:tabs>
          <w:tab w:val="clear" w:pos="567"/>
        </w:tabs>
        <w:spacing w:line="240" w:lineRule="auto"/>
        <w:ind w:right="-2"/>
        <w:rPr>
          <w:noProof/>
          <w:szCs w:val="24"/>
          <w:lang w:val="sv-SE"/>
        </w:rPr>
      </w:pPr>
      <w:r w:rsidRPr="00DC2BA7">
        <w:rPr>
          <w:noProof/>
          <w:szCs w:val="24"/>
          <w:lang w:val="sv-SE"/>
        </w:rPr>
        <w:t xml:space="preserve">Ytterligare information om detta läkemedel finns på Europeiska läkemedelsmyndighetens webbplats </w:t>
      </w:r>
      <w:hyperlink r:id="rId75" w:history="1">
        <w:r w:rsidR="00535973" w:rsidRPr="005A2AC9">
          <w:rPr>
            <w:rStyle w:val="Hyperlink"/>
            <w:noProof/>
            <w:szCs w:val="24"/>
            <w:lang w:val="sv-SE"/>
          </w:rPr>
          <w:t>http://www.ema.europa.eu</w:t>
        </w:r>
      </w:hyperlink>
    </w:p>
    <w:p w14:paraId="12ECB624" w14:textId="77777777" w:rsidR="00535973" w:rsidRPr="00DC2BA7" w:rsidRDefault="00535973" w:rsidP="00535973">
      <w:pPr>
        <w:widowControl w:val="0"/>
        <w:numPr>
          <w:ilvl w:val="12"/>
          <w:numId w:val="0"/>
        </w:numPr>
        <w:tabs>
          <w:tab w:val="clear" w:pos="567"/>
        </w:tabs>
        <w:spacing w:line="240" w:lineRule="auto"/>
        <w:ind w:right="-2"/>
        <w:rPr>
          <w:bCs/>
          <w:lang w:val="sv-SE"/>
        </w:rPr>
      </w:pPr>
    </w:p>
    <w:p w14:paraId="1E144F5C" w14:textId="77777777" w:rsidR="00D57536" w:rsidRPr="00DC2BA7" w:rsidRDefault="00B60735" w:rsidP="00535973">
      <w:pPr>
        <w:widowControl w:val="0"/>
        <w:tabs>
          <w:tab w:val="clear" w:pos="567"/>
        </w:tabs>
        <w:spacing w:line="240" w:lineRule="auto"/>
        <w:ind w:right="-449"/>
        <w:rPr>
          <w:lang w:val="sv-SE"/>
        </w:rPr>
      </w:pPr>
      <w:r w:rsidRPr="00DC2BA7">
        <w:rPr>
          <w:lang w:val="sv-SE"/>
        </w:rPr>
        <w:br w:type="page"/>
      </w:r>
      <w:r w:rsidRPr="00DC2BA7">
        <w:rPr>
          <w:b/>
          <w:bCs/>
          <w:lang w:val="sv-SE"/>
        </w:rPr>
        <w:lastRenderedPageBreak/>
        <w:t>INFORMATION TILL VÅRDPERSONAL</w:t>
      </w:r>
    </w:p>
    <w:p w14:paraId="0C352C74" w14:textId="77777777" w:rsidR="00D57536" w:rsidRPr="00DC2BA7" w:rsidRDefault="00D57536" w:rsidP="00535973">
      <w:pPr>
        <w:widowControl w:val="0"/>
        <w:tabs>
          <w:tab w:val="clear" w:pos="567"/>
        </w:tabs>
        <w:spacing w:line="240" w:lineRule="auto"/>
        <w:ind w:right="-449"/>
        <w:rPr>
          <w:lang w:val="sv-SE"/>
        </w:rPr>
      </w:pPr>
    </w:p>
    <w:p w14:paraId="6EF7222C" w14:textId="77777777" w:rsidR="00D57536" w:rsidRPr="00DC2BA7" w:rsidRDefault="00B60735" w:rsidP="00535973">
      <w:pPr>
        <w:widowControl w:val="0"/>
        <w:tabs>
          <w:tab w:val="clear" w:pos="567"/>
        </w:tabs>
        <w:spacing w:line="240" w:lineRule="auto"/>
        <w:ind w:right="-449"/>
        <w:rPr>
          <w:lang w:val="sv-SE"/>
        </w:rPr>
      </w:pPr>
      <w:r w:rsidRPr="00DC2BA7">
        <w:rPr>
          <w:lang w:val="sv-SE"/>
        </w:rPr>
        <w:t>Följande uppgifter är endast avsedda för</w:t>
      </w:r>
      <w:r w:rsidRPr="00DC2BA7">
        <w:rPr>
          <w:noProof/>
          <w:lang w:val="sv-SE"/>
        </w:rPr>
        <w:t xml:space="preserve"> hälso- och sjukvårdspersonal</w:t>
      </w:r>
      <w:r w:rsidRPr="00DC2BA7">
        <w:rPr>
          <w:lang w:val="sv-SE"/>
        </w:rPr>
        <w:t>:</w:t>
      </w:r>
    </w:p>
    <w:p w14:paraId="19E6EF7E" w14:textId="77777777" w:rsidR="00D57536" w:rsidRPr="00DC2BA7" w:rsidRDefault="00D57536" w:rsidP="00535973">
      <w:pPr>
        <w:widowControl w:val="0"/>
        <w:numPr>
          <w:ilvl w:val="12"/>
          <w:numId w:val="0"/>
        </w:numPr>
        <w:tabs>
          <w:tab w:val="clear" w:pos="567"/>
        </w:tabs>
        <w:spacing w:line="240" w:lineRule="auto"/>
        <w:ind w:right="-2"/>
        <w:rPr>
          <w:lang w:val="sv-SE"/>
        </w:rPr>
      </w:pPr>
    </w:p>
    <w:p w14:paraId="4B7E71D7" w14:textId="77777777" w:rsidR="00D57536" w:rsidRPr="00DC2BA7" w:rsidRDefault="00B60735" w:rsidP="00535973">
      <w:pPr>
        <w:pStyle w:val="Char2"/>
        <w:widowControl w:val="0"/>
        <w:spacing w:before="0"/>
        <w:jc w:val="left"/>
        <w:rPr>
          <w:sz w:val="22"/>
          <w:szCs w:val="22"/>
          <w:lang w:val="sv-SE"/>
        </w:rPr>
      </w:pPr>
      <w:r w:rsidRPr="00DC2BA7">
        <w:rPr>
          <w:sz w:val="22"/>
          <w:szCs w:val="22"/>
          <w:lang w:val="sv-SE"/>
        </w:rPr>
        <w:t>Det tar 15</w:t>
      </w:r>
      <w:r w:rsidRPr="00DC2BA7">
        <w:rPr>
          <w:sz w:val="22"/>
          <w:szCs w:val="22"/>
          <w:lang w:val="sv-SE"/>
        </w:rPr>
        <w:noBreakHyphen/>
        <w:t>20 minuter att lösa upp det frystorkade läkemedlet, men det kan i vissa fall ta längre tid. Det helt upplösta läkemedlet skall vara en klar till lätt opalskimrande, ofärgad till svagt brun-gul lösning, eventuellt med några små bubblor eller skum runt kanten på injektionsflaskan. På grund av viskositeten hos det upplösta läkemedlet måste man se till att dra upp hela innehållet ur injektionsflaskan innan luft eller överflödig lösning sprutas ut ur sprutan, för att man skall erhålla 0,6 ml.</w:t>
      </w:r>
    </w:p>
    <w:p w14:paraId="4CE2205E" w14:textId="77777777" w:rsidR="00D57536" w:rsidRPr="00DC2BA7" w:rsidRDefault="00D57536" w:rsidP="00535973">
      <w:pPr>
        <w:pStyle w:val="Char2"/>
        <w:widowControl w:val="0"/>
        <w:spacing w:before="0"/>
        <w:jc w:val="left"/>
        <w:rPr>
          <w:sz w:val="22"/>
          <w:szCs w:val="22"/>
          <w:lang w:val="sv-SE"/>
        </w:rPr>
      </w:pPr>
    </w:p>
    <w:p w14:paraId="1A009922" w14:textId="77777777" w:rsidR="00D57536" w:rsidRPr="00DC2BA7" w:rsidRDefault="00B60735" w:rsidP="00535973">
      <w:pPr>
        <w:pStyle w:val="Char2"/>
        <w:spacing w:before="0"/>
        <w:jc w:val="left"/>
        <w:rPr>
          <w:sz w:val="22"/>
          <w:szCs w:val="22"/>
          <w:lang w:val="sv-SE"/>
        </w:rPr>
      </w:pPr>
      <w:r w:rsidRPr="00DC2BA7">
        <w:rPr>
          <w:sz w:val="22"/>
          <w:szCs w:val="22"/>
          <w:lang w:val="sv-SE"/>
        </w:rPr>
        <w:t>För att iordningställa Xolair 75 mg injektionsflaskor för subkutan administrering, följ nedanstående instruktioner:</w:t>
      </w:r>
    </w:p>
    <w:p w14:paraId="23FF5ECE" w14:textId="77777777" w:rsidR="00D57536" w:rsidRPr="00DC2BA7" w:rsidRDefault="00D57536" w:rsidP="00535973">
      <w:pPr>
        <w:pStyle w:val="Char2"/>
        <w:spacing w:before="0"/>
        <w:jc w:val="left"/>
        <w:rPr>
          <w:sz w:val="22"/>
          <w:szCs w:val="22"/>
          <w:lang w:val="sv-SE"/>
        </w:rPr>
      </w:pPr>
    </w:p>
    <w:p w14:paraId="16E4DA2F"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1.</w:t>
      </w:r>
      <w:r w:rsidRPr="00DC2BA7">
        <w:rPr>
          <w:sz w:val="22"/>
          <w:szCs w:val="22"/>
          <w:lang w:val="sv-SE"/>
        </w:rPr>
        <w:tab/>
        <w:t>Dra upp 0,9 ml vatten för injektionsvätskor från ampullen i en spruta med kanyl av grovlek 18.</w:t>
      </w:r>
    </w:p>
    <w:p w14:paraId="6492EC47" w14:textId="77777777" w:rsidR="00D57536" w:rsidRPr="00DC2BA7" w:rsidRDefault="00D57536" w:rsidP="00535973">
      <w:pPr>
        <w:pStyle w:val="Char2"/>
        <w:widowControl w:val="0"/>
        <w:spacing w:before="0"/>
        <w:ind w:left="567" w:hanging="567"/>
        <w:jc w:val="left"/>
        <w:rPr>
          <w:sz w:val="22"/>
          <w:szCs w:val="22"/>
          <w:lang w:val="sv-SE"/>
        </w:rPr>
      </w:pPr>
    </w:p>
    <w:p w14:paraId="737F4A43"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2.</w:t>
      </w:r>
      <w:r w:rsidRPr="00DC2BA7">
        <w:rPr>
          <w:sz w:val="22"/>
          <w:szCs w:val="22"/>
          <w:lang w:val="sv-SE"/>
        </w:rPr>
        <w:tab/>
        <w:t>Placera injektionsflaskan upprätt på en plan yta, för in kanylen och överför vattnet för injektionsvätskor till injektionsflaskan med frystorkat pulver med sedvanlig aseptisk teknik. Spruta vattnet för injektion direkt mot pulvret.</w:t>
      </w:r>
    </w:p>
    <w:p w14:paraId="7550F0CF" w14:textId="77777777" w:rsidR="00D57536" w:rsidRPr="00DC2BA7" w:rsidRDefault="00D57536" w:rsidP="00535973">
      <w:pPr>
        <w:pStyle w:val="Char2"/>
        <w:widowControl w:val="0"/>
        <w:spacing w:before="0"/>
        <w:ind w:left="567" w:hanging="567"/>
        <w:jc w:val="left"/>
        <w:rPr>
          <w:sz w:val="22"/>
          <w:szCs w:val="22"/>
          <w:lang w:val="sv-SE"/>
        </w:rPr>
      </w:pPr>
    </w:p>
    <w:p w14:paraId="3D333ACC"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3.</w:t>
      </w:r>
      <w:r w:rsidRPr="00DC2BA7">
        <w:rPr>
          <w:sz w:val="22"/>
          <w:szCs w:val="22"/>
          <w:lang w:val="sv-SE"/>
        </w:rPr>
        <w:tab/>
        <w:t>Håll injektionsflaskan i upprätt läge och snurra den kraftigt (skaka inte) i cirka 1 minut för att fukta pulvret jämnt.</w:t>
      </w:r>
    </w:p>
    <w:p w14:paraId="716378DA" w14:textId="77777777" w:rsidR="00D57536" w:rsidRPr="00DC2BA7" w:rsidRDefault="00D57536" w:rsidP="00535973">
      <w:pPr>
        <w:pStyle w:val="Char2"/>
        <w:widowControl w:val="0"/>
        <w:spacing w:before="0"/>
        <w:ind w:left="567" w:hanging="567"/>
        <w:jc w:val="left"/>
        <w:rPr>
          <w:sz w:val="22"/>
          <w:szCs w:val="22"/>
          <w:lang w:val="sv-SE"/>
        </w:rPr>
      </w:pPr>
    </w:p>
    <w:p w14:paraId="10202DBF"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4.</w:t>
      </w:r>
      <w:r w:rsidRPr="00DC2BA7">
        <w:rPr>
          <w:sz w:val="22"/>
          <w:szCs w:val="22"/>
          <w:lang w:val="sv-SE"/>
        </w:rPr>
        <w:tab/>
        <w:t>För att underlätta upplösningen efter steg 3, snurra försiktigt injektionsflaskan i 5</w:t>
      </w:r>
      <w:r w:rsidRPr="00DC2BA7">
        <w:rPr>
          <w:sz w:val="22"/>
          <w:szCs w:val="22"/>
          <w:lang w:val="sv-SE"/>
        </w:rPr>
        <w:noBreakHyphen/>
        <w:t>10 sekunder cirka var femte minut för att lösa upp återstående torrsubstans.</w:t>
      </w:r>
    </w:p>
    <w:p w14:paraId="3D87B741" w14:textId="77777777" w:rsidR="00D57536" w:rsidRPr="00DC2BA7" w:rsidRDefault="00D57536" w:rsidP="00535973">
      <w:pPr>
        <w:pStyle w:val="Char2"/>
        <w:widowControl w:val="0"/>
        <w:spacing w:before="0"/>
        <w:jc w:val="left"/>
        <w:rPr>
          <w:sz w:val="22"/>
          <w:szCs w:val="22"/>
          <w:lang w:val="sv-SE"/>
        </w:rPr>
      </w:pPr>
    </w:p>
    <w:p w14:paraId="1A8DFB4D" w14:textId="77777777" w:rsidR="00D57536" w:rsidRPr="00DC2BA7" w:rsidRDefault="00B60735" w:rsidP="00535973">
      <w:pPr>
        <w:pStyle w:val="Char2"/>
        <w:widowControl w:val="0"/>
        <w:spacing w:before="0"/>
        <w:ind w:left="567"/>
        <w:jc w:val="left"/>
        <w:rPr>
          <w:sz w:val="22"/>
          <w:szCs w:val="22"/>
          <w:lang w:val="sv-SE"/>
        </w:rPr>
      </w:pPr>
      <w:r w:rsidRPr="00DC2BA7">
        <w:rPr>
          <w:sz w:val="22"/>
          <w:szCs w:val="22"/>
          <w:lang w:val="sv-SE"/>
        </w:rPr>
        <w:t>Observera att det i vissa fall kan ta längre tid än 20 minuter för pulvret att lösas fullständigt. I så fall, upprepa steg 4 tills det inte finns några synliga gelliknande partiklar i lösningen.</w:t>
      </w:r>
    </w:p>
    <w:p w14:paraId="53EE85C6" w14:textId="77777777" w:rsidR="00D57536" w:rsidRPr="00DC2BA7" w:rsidRDefault="00D57536" w:rsidP="00535973">
      <w:pPr>
        <w:pStyle w:val="Char2"/>
        <w:widowControl w:val="0"/>
        <w:spacing w:before="0"/>
        <w:ind w:left="567"/>
        <w:jc w:val="left"/>
        <w:rPr>
          <w:sz w:val="22"/>
          <w:szCs w:val="22"/>
          <w:lang w:val="sv-SE"/>
        </w:rPr>
      </w:pPr>
    </w:p>
    <w:p w14:paraId="008EDDBE" w14:textId="77777777" w:rsidR="00D57536" w:rsidRPr="00DC2BA7" w:rsidRDefault="00B60735" w:rsidP="00535973">
      <w:pPr>
        <w:pStyle w:val="Char2"/>
        <w:widowControl w:val="0"/>
        <w:spacing w:before="0"/>
        <w:ind w:left="567"/>
        <w:jc w:val="left"/>
        <w:rPr>
          <w:sz w:val="22"/>
          <w:szCs w:val="22"/>
          <w:lang w:val="sv-SE"/>
        </w:rPr>
      </w:pPr>
      <w:r w:rsidRPr="00DC2BA7">
        <w:rPr>
          <w:sz w:val="22"/>
          <w:szCs w:val="22"/>
          <w:lang w:val="sv-SE"/>
        </w:rPr>
        <w:t>När läkemedlet är helt upplöst skall det inte finnas några synliga gelliknande partiklar i lösningen. Små bubblor eller skum runt omkring kanten på injektionsflaskan är vanligt förekommande. Den färdiga beredningen är en klar till lätt opalskimrande, ofärgad till svagt brun-gul lösning. Använd inte läkemedlet om det finns fasta partiklar i den.</w:t>
      </w:r>
    </w:p>
    <w:p w14:paraId="03DD6937" w14:textId="77777777" w:rsidR="00D57536" w:rsidRPr="00DC2BA7" w:rsidRDefault="00D57536" w:rsidP="00535973">
      <w:pPr>
        <w:pStyle w:val="Char2"/>
        <w:widowControl w:val="0"/>
        <w:spacing w:before="0"/>
        <w:ind w:left="1134" w:hanging="567"/>
        <w:jc w:val="left"/>
        <w:rPr>
          <w:sz w:val="22"/>
          <w:szCs w:val="22"/>
          <w:lang w:val="sv-SE"/>
        </w:rPr>
      </w:pPr>
    </w:p>
    <w:p w14:paraId="601A1661"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5.</w:t>
      </w:r>
      <w:r w:rsidRPr="00DC2BA7">
        <w:rPr>
          <w:sz w:val="22"/>
          <w:szCs w:val="22"/>
          <w:lang w:val="sv-SE"/>
        </w:rPr>
        <w:tab/>
        <w:t>Vänd injektionsflaskan upp och ned i minst 15 sekunder och låt lösningen rinna ned mot proppen. Använd en ny 3-ml spruta med en kanyl av grovlek 18 och för in kanylen i den uppochnedvända injektionsflaskan. Med injektionsflaskan i detta läge, placera kanylspetsen precis i botten av lösningen i injektionsflaskan och dra in lösningen i sprutan. Innan du tar bort kanylen från injektionsflaskan, dra kolven hela vägen tillbaka till slutet av sprutcylindern för att dra in all lösning från injektionsflaskan.</w:t>
      </w:r>
    </w:p>
    <w:p w14:paraId="63D983CD" w14:textId="77777777" w:rsidR="00D57536" w:rsidRPr="00DC2BA7" w:rsidRDefault="00D57536" w:rsidP="00535973">
      <w:pPr>
        <w:pStyle w:val="Char2"/>
        <w:widowControl w:val="0"/>
        <w:spacing w:before="0"/>
        <w:ind w:left="567" w:hanging="567"/>
        <w:jc w:val="left"/>
        <w:rPr>
          <w:sz w:val="22"/>
          <w:szCs w:val="22"/>
          <w:lang w:val="sv-SE"/>
        </w:rPr>
      </w:pPr>
    </w:p>
    <w:p w14:paraId="2AA23407"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6.</w:t>
      </w:r>
      <w:r w:rsidRPr="00DC2BA7">
        <w:rPr>
          <w:sz w:val="22"/>
          <w:szCs w:val="22"/>
          <w:lang w:val="sv-SE"/>
        </w:rPr>
        <w:tab/>
        <w:t>Byt ut kanylen med grovlek 18 mot en kanyl av grovlek 25 för subkutan injektion.</w:t>
      </w:r>
    </w:p>
    <w:p w14:paraId="2BB2C13E" w14:textId="77777777" w:rsidR="00D57536" w:rsidRPr="00DC2BA7" w:rsidRDefault="00D57536" w:rsidP="00535973">
      <w:pPr>
        <w:pStyle w:val="Char2"/>
        <w:widowControl w:val="0"/>
        <w:spacing w:before="0"/>
        <w:ind w:left="567" w:hanging="567"/>
        <w:jc w:val="left"/>
        <w:rPr>
          <w:sz w:val="22"/>
          <w:szCs w:val="22"/>
          <w:lang w:val="sv-SE"/>
        </w:rPr>
      </w:pPr>
    </w:p>
    <w:p w14:paraId="03AC330E"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7.</w:t>
      </w:r>
      <w:r w:rsidRPr="00DC2BA7">
        <w:rPr>
          <w:sz w:val="22"/>
          <w:szCs w:val="22"/>
          <w:lang w:val="sv-SE"/>
        </w:rPr>
        <w:tab/>
        <w:t>Spruta ut luft, stora bubblor och eventuell överflödig lösning för att erhålla den önskade dosen av 0,6 ml. Ett tunt lager av små bubblor kan finnas kvar längst upp i lösningen i sprutan. Eftersom lösningen är lätt viskös kan det ta 5</w:t>
      </w:r>
      <w:r w:rsidRPr="00DC2BA7">
        <w:rPr>
          <w:sz w:val="22"/>
          <w:szCs w:val="22"/>
          <w:lang w:val="sv-SE"/>
        </w:rPr>
        <w:noBreakHyphen/>
        <w:t>10 sekunder att ge en subkutan injektion av lösningen.</w:t>
      </w:r>
    </w:p>
    <w:p w14:paraId="002F572A" w14:textId="77777777" w:rsidR="00D57536" w:rsidRPr="00DC2BA7" w:rsidRDefault="00D57536" w:rsidP="00535973">
      <w:pPr>
        <w:pStyle w:val="Char2"/>
        <w:widowControl w:val="0"/>
        <w:spacing w:before="0"/>
        <w:ind w:left="567"/>
        <w:jc w:val="left"/>
        <w:rPr>
          <w:sz w:val="22"/>
          <w:szCs w:val="22"/>
          <w:lang w:val="sv-SE"/>
        </w:rPr>
      </w:pPr>
    </w:p>
    <w:p w14:paraId="332F86C7" w14:textId="77777777" w:rsidR="00D57536" w:rsidRPr="00DC2BA7" w:rsidRDefault="00B60735" w:rsidP="00535973">
      <w:pPr>
        <w:pStyle w:val="Char2"/>
        <w:widowControl w:val="0"/>
        <w:spacing w:before="0"/>
        <w:ind w:left="567"/>
        <w:jc w:val="left"/>
        <w:rPr>
          <w:sz w:val="22"/>
          <w:szCs w:val="22"/>
          <w:lang w:val="sv-SE"/>
        </w:rPr>
      </w:pPr>
      <w:r w:rsidRPr="00DC2BA7">
        <w:rPr>
          <w:sz w:val="22"/>
          <w:szCs w:val="22"/>
          <w:lang w:val="sv-SE"/>
        </w:rPr>
        <w:t>Injektionsflaskan ger 0,6 ml (75 mg) av Xolair.</w:t>
      </w:r>
    </w:p>
    <w:p w14:paraId="415253B1" w14:textId="77777777" w:rsidR="00D57536" w:rsidRPr="00DC2BA7" w:rsidRDefault="00D57536" w:rsidP="00535973">
      <w:pPr>
        <w:pStyle w:val="Char2"/>
        <w:widowControl w:val="0"/>
        <w:spacing w:before="0"/>
        <w:jc w:val="left"/>
        <w:rPr>
          <w:sz w:val="22"/>
          <w:szCs w:val="22"/>
          <w:lang w:val="sv-SE"/>
        </w:rPr>
      </w:pPr>
    </w:p>
    <w:p w14:paraId="0E617589"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8.</w:t>
      </w:r>
      <w:r w:rsidRPr="00DC2BA7">
        <w:rPr>
          <w:sz w:val="22"/>
          <w:szCs w:val="22"/>
          <w:lang w:val="sv-SE"/>
        </w:rPr>
        <w:tab/>
        <w:t xml:space="preserve">Injektionerna ges subkutant i deltoideusregionen i överarmen, </w:t>
      </w:r>
      <w:r w:rsidRPr="00DC2BA7">
        <w:rPr>
          <w:rFonts w:eastAsia="Calibri"/>
          <w:color w:val="000000"/>
          <w:sz w:val="22"/>
          <w:szCs w:val="22"/>
          <w:lang w:val="sv-SE"/>
        </w:rPr>
        <w:t>nedre delen av buken (men inte i området inom 5 centimeter runt naveln)</w:t>
      </w:r>
      <w:r w:rsidRPr="00DC2BA7">
        <w:rPr>
          <w:sz w:val="22"/>
          <w:szCs w:val="22"/>
          <w:lang w:val="sv-SE"/>
        </w:rPr>
        <w:t xml:space="preserve"> eller i låret.</w:t>
      </w:r>
    </w:p>
    <w:p w14:paraId="4BE6C024" w14:textId="77777777" w:rsidR="00D57536" w:rsidRPr="00DC2BA7" w:rsidRDefault="00B60735" w:rsidP="00D57536">
      <w:pPr>
        <w:widowControl w:val="0"/>
        <w:tabs>
          <w:tab w:val="clear" w:pos="567"/>
        </w:tabs>
        <w:spacing w:line="240" w:lineRule="auto"/>
        <w:jc w:val="center"/>
        <w:rPr>
          <w:b/>
          <w:bCs/>
          <w:lang w:val="sv-SE"/>
        </w:rPr>
      </w:pPr>
      <w:r w:rsidRPr="00DC2BA7">
        <w:rPr>
          <w:lang w:val="sv-SE"/>
        </w:rPr>
        <w:br w:type="page"/>
      </w:r>
      <w:r w:rsidRPr="00DC2BA7">
        <w:rPr>
          <w:b/>
          <w:noProof/>
          <w:szCs w:val="24"/>
          <w:lang w:val="sv-SE"/>
        </w:rPr>
        <w:lastRenderedPageBreak/>
        <w:t>Bipacksedel: Information till användaren</w:t>
      </w:r>
    </w:p>
    <w:p w14:paraId="6E6607D5" w14:textId="77777777" w:rsidR="00D57536" w:rsidRPr="00DC2BA7" w:rsidRDefault="00D57536" w:rsidP="00D57536">
      <w:pPr>
        <w:widowControl w:val="0"/>
        <w:tabs>
          <w:tab w:val="clear" w:pos="567"/>
        </w:tabs>
        <w:spacing w:line="240" w:lineRule="auto"/>
        <w:jc w:val="center"/>
        <w:rPr>
          <w:bCs/>
          <w:lang w:val="sv-SE"/>
        </w:rPr>
      </w:pPr>
    </w:p>
    <w:p w14:paraId="5B475FA7" w14:textId="77777777" w:rsidR="00D57536" w:rsidRPr="00DC2BA7" w:rsidRDefault="00B60735" w:rsidP="00D57536">
      <w:pPr>
        <w:suppressAutoHyphens/>
        <w:spacing w:line="240" w:lineRule="auto"/>
        <w:jc w:val="center"/>
        <w:rPr>
          <w:b/>
          <w:lang w:val="sv-SE"/>
        </w:rPr>
      </w:pPr>
      <w:r w:rsidRPr="00DC2BA7">
        <w:rPr>
          <w:b/>
          <w:lang w:val="sv-SE"/>
        </w:rPr>
        <w:t>Xolair 150 mg pulver och vätska till injektionsvätska, lösning</w:t>
      </w:r>
    </w:p>
    <w:p w14:paraId="5C2D6B73" w14:textId="77777777" w:rsidR="00D57536" w:rsidRPr="00DC2BA7" w:rsidRDefault="00B60735" w:rsidP="00D57536">
      <w:pPr>
        <w:widowControl w:val="0"/>
        <w:tabs>
          <w:tab w:val="clear" w:pos="567"/>
        </w:tabs>
        <w:spacing w:line="240" w:lineRule="auto"/>
        <w:jc w:val="center"/>
        <w:rPr>
          <w:lang w:val="sv-SE"/>
        </w:rPr>
      </w:pPr>
      <w:r w:rsidRPr="00DC2BA7">
        <w:rPr>
          <w:lang w:val="sv-SE"/>
        </w:rPr>
        <w:t>omalizumab</w:t>
      </w:r>
    </w:p>
    <w:p w14:paraId="557FF630" w14:textId="77777777" w:rsidR="00D57536" w:rsidRPr="00DC2BA7" w:rsidRDefault="00D57536" w:rsidP="00D57536">
      <w:pPr>
        <w:widowControl w:val="0"/>
        <w:tabs>
          <w:tab w:val="clear" w:pos="567"/>
        </w:tabs>
        <w:spacing w:line="240" w:lineRule="auto"/>
        <w:rPr>
          <w:lang w:val="sv-SE"/>
        </w:rPr>
      </w:pPr>
    </w:p>
    <w:p w14:paraId="2914805B" w14:textId="77777777" w:rsidR="00D57536" w:rsidRPr="00DC2BA7" w:rsidRDefault="00B60735" w:rsidP="00D57536">
      <w:pPr>
        <w:keepNext/>
        <w:widowControl w:val="0"/>
        <w:tabs>
          <w:tab w:val="clear" w:pos="567"/>
        </w:tabs>
        <w:spacing w:line="240" w:lineRule="auto"/>
        <w:rPr>
          <w:lang w:val="sv-SE"/>
        </w:rPr>
      </w:pPr>
      <w:r w:rsidRPr="00DC2BA7">
        <w:rPr>
          <w:b/>
          <w:bCs/>
          <w:lang w:val="sv-SE"/>
        </w:rPr>
        <w:t xml:space="preserve">Läs noga igenom denna bipacksedel innan du börjar använda detta läkemedel. </w:t>
      </w:r>
      <w:r w:rsidRPr="00DC2BA7">
        <w:rPr>
          <w:b/>
          <w:noProof/>
          <w:szCs w:val="24"/>
        </w:rPr>
        <w:t>Den innehåller information som är viktig för dig.</w:t>
      </w:r>
    </w:p>
    <w:p w14:paraId="128CF2A3" w14:textId="77777777" w:rsidR="00D57536" w:rsidRPr="00DC2BA7" w:rsidRDefault="00B60735" w:rsidP="00D57536">
      <w:pPr>
        <w:widowControl w:val="0"/>
        <w:numPr>
          <w:ilvl w:val="0"/>
          <w:numId w:val="20"/>
        </w:numPr>
        <w:tabs>
          <w:tab w:val="clear" w:pos="567"/>
        </w:tabs>
        <w:spacing w:line="240" w:lineRule="auto"/>
        <w:ind w:left="567" w:right="-2" w:hanging="567"/>
        <w:rPr>
          <w:lang w:val="sv-SE"/>
        </w:rPr>
      </w:pPr>
      <w:r w:rsidRPr="00DC2BA7">
        <w:rPr>
          <w:lang w:val="sv-SE"/>
        </w:rPr>
        <w:t>Spara denna information, du kan behöva läsa den igen.</w:t>
      </w:r>
    </w:p>
    <w:p w14:paraId="444506F2" w14:textId="77777777" w:rsidR="00D57536" w:rsidRPr="00DC2BA7" w:rsidRDefault="00B60735" w:rsidP="00D57536">
      <w:pPr>
        <w:widowControl w:val="0"/>
        <w:numPr>
          <w:ilvl w:val="0"/>
          <w:numId w:val="20"/>
        </w:numPr>
        <w:tabs>
          <w:tab w:val="clear" w:pos="567"/>
        </w:tabs>
        <w:spacing w:line="240" w:lineRule="auto"/>
        <w:ind w:left="567" w:right="-2" w:hanging="567"/>
        <w:rPr>
          <w:lang w:val="sv-SE"/>
        </w:rPr>
      </w:pPr>
      <w:r w:rsidRPr="00DC2BA7">
        <w:rPr>
          <w:lang w:val="sv-SE"/>
        </w:rPr>
        <w:t>Om du har ytterligare frågor vänd dig till läkare, apotekspersonal eller sjuksköterska.</w:t>
      </w:r>
    </w:p>
    <w:p w14:paraId="27284071" w14:textId="77777777" w:rsidR="00D57536" w:rsidRPr="00DC2BA7" w:rsidRDefault="00B60735" w:rsidP="00D57536">
      <w:pPr>
        <w:widowControl w:val="0"/>
        <w:numPr>
          <w:ilvl w:val="0"/>
          <w:numId w:val="20"/>
        </w:numPr>
        <w:tabs>
          <w:tab w:val="clear" w:pos="567"/>
        </w:tabs>
        <w:spacing w:line="240" w:lineRule="auto"/>
        <w:ind w:left="567" w:right="-2" w:hanging="567"/>
        <w:rPr>
          <w:lang w:val="sv-SE"/>
        </w:rPr>
      </w:pPr>
      <w:r w:rsidRPr="00DC2BA7">
        <w:rPr>
          <w:noProof/>
          <w:lang w:val="sv-SE"/>
        </w:rPr>
        <w:t>Om du får biverkningar, tala med läkare,</w:t>
      </w:r>
      <w:r w:rsidRPr="00DC2BA7">
        <w:rPr>
          <w:lang w:val="sv-SE"/>
        </w:rPr>
        <w:t xml:space="preserve"> apotekspersonal eller sjuksköterska</w:t>
      </w:r>
      <w:r w:rsidRPr="00DC2BA7">
        <w:rPr>
          <w:noProof/>
          <w:lang w:val="sv-SE"/>
        </w:rPr>
        <w:t xml:space="preserve">. </w:t>
      </w:r>
      <w:r w:rsidRPr="00DC2BA7">
        <w:rPr>
          <w:noProof/>
          <w:szCs w:val="24"/>
          <w:lang w:val="sv-SE"/>
        </w:rPr>
        <w:t>Detta gäller</w:t>
      </w:r>
      <w:r w:rsidRPr="00DC2BA7">
        <w:rPr>
          <w:noProof/>
          <w:color w:val="FF0000"/>
          <w:szCs w:val="24"/>
          <w:lang w:val="sv-SE"/>
        </w:rPr>
        <w:t xml:space="preserve"> </w:t>
      </w:r>
      <w:r w:rsidRPr="00DC2BA7">
        <w:rPr>
          <w:noProof/>
          <w:szCs w:val="24"/>
          <w:lang w:val="sv-SE"/>
        </w:rPr>
        <w:t>även</w:t>
      </w:r>
      <w:r w:rsidRPr="00DC2BA7">
        <w:rPr>
          <w:noProof/>
          <w:color w:val="000000"/>
          <w:szCs w:val="24"/>
          <w:lang w:val="sv-SE"/>
        </w:rPr>
        <w:t xml:space="preserve"> </w:t>
      </w:r>
      <w:r w:rsidRPr="00DC2BA7">
        <w:rPr>
          <w:noProof/>
          <w:szCs w:val="24"/>
          <w:lang w:val="sv-SE"/>
        </w:rPr>
        <w:t>eventuella biverkningar som inte nämns i denna information.</w:t>
      </w:r>
      <w:r w:rsidRPr="00DC2BA7">
        <w:rPr>
          <w:noProof/>
          <w:lang w:val="sv-SE"/>
        </w:rPr>
        <w:t xml:space="preserve"> </w:t>
      </w:r>
      <w:r w:rsidRPr="00DC2BA7">
        <w:rPr>
          <w:noProof/>
        </w:rPr>
        <w:t>Se avsnitt 4.</w:t>
      </w:r>
    </w:p>
    <w:p w14:paraId="4E3CF050" w14:textId="77777777" w:rsidR="00D57536" w:rsidRPr="00DC2BA7" w:rsidRDefault="00D57536" w:rsidP="00D57536">
      <w:pPr>
        <w:widowControl w:val="0"/>
        <w:numPr>
          <w:ilvl w:val="12"/>
          <w:numId w:val="0"/>
        </w:numPr>
        <w:tabs>
          <w:tab w:val="clear" w:pos="567"/>
        </w:tabs>
        <w:spacing w:line="240" w:lineRule="auto"/>
        <w:ind w:right="-2"/>
        <w:rPr>
          <w:lang w:val="sv-SE"/>
        </w:rPr>
      </w:pPr>
    </w:p>
    <w:p w14:paraId="12DC0EEC" w14:textId="77777777" w:rsidR="00D57536" w:rsidRPr="00DC2BA7" w:rsidRDefault="00D57536" w:rsidP="00D57536">
      <w:pPr>
        <w:widowControl w:val="0"/>
        <w:numPr>
          <w:ilvl w:val="12"/>
          <w:numId w:val="0"/>
        </w:numPr>
        <w:tabs>
          <w:tab w:val="clear" w:pos="567"/>
        </w:tabs>
        <w:spacing w:line="240" w:lineRule="auto"/>
        <w:ind w:right="-2"/>
        <w:rPr>
          <w:lang w:val="sv-SE"/>
        </w:rPr>
      </w:pPr>
    </w:p>
    <w:p w14:paraId="1F352FC1" w14:textId="77777777" w:rsidR="00D57536" w:rsidRPr="00DC2BA7" w:rsidRDefault="00B60735" w:rsidP="00D57536">
      <w:pPr>
        <w:keepNext/>
        <w:widowControl w:val="0"/>
        <w:tabs>
          <w:tab w:val="clear" w:pos="567"/>
        </w:tabs>
        <w:spacing w:line="240" w:lineRule="auto"/>
        <w:rPr>
          <w:b/>
          <w:bCs/>
          <w:lang w:val="sv-SE"/>
        </w:rPr>
      </w:pPr>
      <w:r w:rsidRPr="00DC2BA7">
        <w:rPr>
          <w:b/>
          <w:bCs/>
          <w:lang w:val="sv-SE"/>
        </w:rPr>
        <w:t>I denna bipacksedel finns information om följande:</w:t>
      </w:r>
    </w:p>
    <w:p w14:paraId="5675C58B" w14:textId="77777777" w:rsidR="00D57536" w:rsidRPr="00DC2BA7" w:rsidRDefault="00B60735" w:rsidP="00D57536">
      <w:pPr>
        <w:widowControl w:val="0"/>
        <w:tabs>
          <w:tab w:val="clear" w:pos="567"/>
        </w:tabs>
        <w:spacing w:line="240" w:lineRule="auto"/>
        <w:ind w:left="567" w:right="-29" w:hanging="567"/>
        <w:rPr>
          <w:lang w:val="sv-SE"/>
        </w:rPr>
      </w:pPr>
      <w:r w:rsidRPr="00DC2BA7">
        <w:rPr>
          <w:lang w:val="sv-SE"/>
        </w:rPr>
        <w:t>1.</w:t>
      </w:r>
      <w:r w:rsidRPr="00DC2BA7">
        <w:rPr>
          <w:lang w:val="sv-SE"/>
        </w:rPr>
        <w:tab/>
        <w:t>Vad Xolair är och vad det används för</w:t>
      </w:r>
    </w:p>
    <w:p w14:paraId="7F285BCE" w14:textId="77777777" w:rsidR="00D57536" w:rsidRPr="00DC2BA7" w:rsidRDefault="00B60735" w:rsidP="00D57536">
      <w:pPr>
        <w:widowControl w:val="0"/>
        <w:tabs>
          <w:tab w:val="clear" w:pos="567"/>
        </w:tabs>
        <w:spacing w:line="240" w:lineRule="auto"/>
        <w:ind w:left="567" w:right="-29" w:hanging="567"/>
        <w:rPr>
          <w:lang w:val="sv-SE"/>
        </w:rPr>
      </w:pPr>
      <w:r w:rsidRPr="00DC2BA7">
        <w:rPr>
          <w:lang w:val="sv-SE"/>
        </w:rPr>
        <w:t>2.</w:t>
      </w:r>
      <w:r w:rsidRPr="00DC2BA7">
        <w:rPr>
          <w:lang w:val="sv-SE"/>
        </w:rPr>
        <w:tab/>
        <w:t>Vad du behöver veta innan Xolair ges</w:t>
      </w:r>
    </w:p>
    <w:p w14:paraId="4A56E6C5" w14:textId="77777777" w:rsidR="00D57536" w:rsidRPr="00DC2BA7" w:rsidRDefault="00B60735" w:rsidP="00D57536">
      <w:pPr>
        <w:widowControl w:val="0"/>
        <w:tabs>
          <w:tab w:val="clear" w:pos="567"/>
        </w:tabs>
        <w:spacing w:line="240" w:lineRule="auto"/>
        <w:ind w:left="567" w:right="-29" w:hanging="567"/>
        <w:rPr>
          <w:lang w:val="sv-SE"/>
        </w:rPr>
      </w:pPr>
      <w:r w:rsidRPr="00DC2BA7">
        <w:rPr>
          <w:lang w:val="sv-SE"/>
        </w:rPr>
        <w:t>3.</w:t>
      </w:r>
      <w:r w:rsidRPr="00DC2BA7">
        <w:rPr>
          <w:lang w:val="sv-SE"/>
        </w:rPr>
        <w:tab/>
        <w:t>Hur Xolair ges</w:t>
      </w:r>
    </w:p>
    <w:p w14:paraId="02DFF401" w14:textId="77777777" w:rsidR="00D57536" w:rsidRPr="00DC2BA7" w:rsidRDefault="00B60735" w:rsidP="00D57536">
      <w:pPr>
        <w:widowControl w:val="0"/>
        <w:tabs>
          <w:tab w:val="clear" w:pos="567"/>
        </w:tabs>
        <w:spacing w:line="240" w:lineRule="auto"/>
        <w:ind w:left="567" w:right="-29" w:hanging="567"/>
        <w:rPr>
          <w:lang w:val="sv-SE"/>
        </w:rPr>
      </w:pPr>
      <w:r w:rsidRPr="00DC2BA7">
        <w:rPr>
          <w:lang w:val="sv-SE"/>
        </w:rPr>
        <w:t>4.</w:t>
      </w:r>
      <w:r w:rsidRPr="00DC2BA7">
        <w:rPr>
          <w:lang w:val="sv-SE"/>
        </w:rPr>
        <w:tab/>
        <w:t>Eventuella biverkningar</w:t>
      </w:r>
    </w:p>
    <w:p w14:paraId="64A07512" w14:textId="77777777" w:rsidR="00D57536" w:rsidRPr="00DC2BA7" w:rsidRDefault="00B60735" w:rsidP="00D57536">
      <w:pPr>
        <w:widowControl w:val="0"/>
        <w:tabs>
          <w:tab w:val="clear" w:pos="567"/>
        </w:tabs>
        <w:spacing w:line="240" w:lineRule="auto"/>
        <w:ind w:left="567" w:right="-29" w:hanging="567"/>
        <w:rPr>
          <w:lang w:val="sv-SE"/>
        </w:rPr>
      </w:pPr>
      <w:r w:rsidRPr="00DC2BA7">
        <w:rPr>
          <w:lang w:val="sv-SE"/>
        </w:rPr>
        <w:t>5.</w:t>
      </w:r>
      <w:r w:rsidRPr="00DC2BA7">
        <w:rPr>
          <w:lang w:val="sv-SE"/>
        </w:rPr>
        <w:tab/>
        <w:t>Hur Xolair ska förvaras</w:t>
      </w:r>
    </w:p>
    <w:p w14:paraId="7AB821E8" w14:textId="77777777" w:rsidR="00D57536" w:rsidRPr="00DC2BA7" w:rsidRDefault="00B60735" w:rsidP="00D57536">
      <w:pPr>
        <w:widowControl w:val="0"/>
        <w:tabs>
          <w:tab w:val="clear" w:pos="567"/>
        </w:tabs>
        <w:spacing w:line="240" w:lineRule="auto"/>
        <w:ind w:left="567" w:right="-29" w:hanging="567"/>
        <w:rPr>
          <w:lang w:val="sv-SE"/>
        </w:rPr>
      </w:pPr>
      <w:r w:rsidRPr="00DC2BA7">
        <w:rPr>
          <w:lang w:val="sv-SE"/>
        </w:rPr>
        <w:t>6.</w:t>
      </w:r>
      <w:r w:rsidRPr="00DC2BA7">
        <w:rPr>
          <w:lang w:val="sv-SE"/>
        </w:rPr>
        <w:tab/>
      </w:r>
      <w:r w:rsidRPr="00DC2BA7">
        <w:rPr>
          <w:noProof/>
          <w:szCs w:val="24"/>
          <w:lang w:val="sv-SE"/>
        </w:rPr>
        <w:t xml:space="preserve">Förpackningens innehåll och </w:t>
      </w:r>
      <w:r w:rsidRPr="00DC2BA7">
        <w:rPr>
          <w:lang w:val="sv-SE"/>
        </w:rPr>
        <w:t>övriga upplysningar</w:t>
      </w:r>
    </w:p>
    <w:p w14:paraId="04F9C77B" w14:textId="77777777" w:rsidR="00D57536" w:rsidRPr="00DC2BA7" w:rsidRDefault="00D57536" w:rsidP="00D57536">
      <w:pPr>
        <w:widowControl w:val="0"/>
        <w:numPr>
          <w:ilvl w:val="12"/>
          <w:numId w:val="0"/>
        </w:numPr>
        <w:tabs>
          <w:tab w:val="clear" w:pos="567"/>
        </w:tabs>
        <w:spacing w:line="240" w:lineRule="auto"/>
        <w:ind w:right="-2"/>
        <w:rPr>
          <w:lang w:val="sv-SE"/>
        </w:rPr>
      </w:pPr>
    </w:p>
    <w:p w14:paraId="7D667972" w14:textId="77777777" w:rsidR="00D57536" w:rsidRPr="00DC2BA7" w:rsidRDefault="00D57536" w:rsidP="00D57536">
      <w:pPr>
        <w:widowControl w:val="0"/>
        <w:numPr>
          <w:ilvl w:val="12"/>
          <w:numId w:val="0"/>
        </w:numPr>
        <w:tabs>
          <w:tab w:val="clear" w:pos="567"/>
        </w:tabs>
        <w:spacing w:line="240" w:lineRule="auto"/>
        <w:ind w:right="-2"/>
        <w:rPr>
          <w:lang w:val="sv-SE"/>
        </w:rPr>
      </w:pPr>
    </w:p>
    <w:p w14:paraId="5F4DFA5B" w14:textId="77777777" w:rsidR="00D57536" w:rsidRPr="00DC2BA7" w:rsidRDefault="00B60735" w:rsidP="00D57536">
      <w:pPr>
        <w:keepNext/>
        <w:widowControl w:val="0"/>
        <w:numPr>
          <w:ilvl w:val="12"/>
          <w:numId w:val="0"/>
        </w:numPr>
        <w:tabs>
          <w:tab w:val="clear" w:pos="567"/>
        </w:tabs>
        <w:spacing w:line="240" w:lineRule="auto"/>
        <w:ind w:left="567" w:hanging="567"/>
        <w:rPr>
          <w:lang w:val="sv-SE"/>
        </w:rPr>
      </w:pPr>
      <w:r w:rsidRPr="00DC2BA7">
        <w:rPr>
          <w:b/>
          <w:bCs/>
          <w:lang w:val="sv-SE"/>
        </w:rPr>
        <w:t>1.</w:t>
      </w:r>
      <w:r w:rsidRPr="00DC2BA7">
        <w:rPr>
          <w:b/>
          <w:bCs/>
          <w:lang w:val="sv-SE"/>
        </w:rPr>
        <w:tab/>
      </w:r>
      <w:r w:rsidRPr="00DC2BA7">
        <w:rPr>
          <w:b/>
          <w:noProof/>
          <w:szCs w:val="24"/>
          <w:lang w:val="sv-SE"/>
        </w:rPr>
        <w:t>Vad Xolair är och vad det används</w:t>
      </w:r>
      <w:r w:rsidRPr="00DC2BA7">
        <w:rPr>
          <w:b/>
          <w:szCs w:val="24"/>
          <w:lang w:val="sv-SE"/>
        </w:rPr>
        <w:t xml:space="preserve"> för</w:t>
      </w:r>
    </w:p>
    <w:p w14:paraId="4D8A5D49" w14:textId="77777777" w:rsidR="00D57536" w:rsidRPr="00DC2BA7" w:rsidRDefault="00D57536" w:rsidP="00D57536">
      <w:pPr>
        <w:keepNext/>
        <w:widowControl w:val="0"/>
        <w:numPr>
          <w:ilvl w:val="12"/>
          <w:numId w:val="0"/>
        </w:numPr>
        <w:tabs>
          <w:tab w:val="clear" w:pos="567"/>
        </w:tabs>
        <w:spacing w:line="240" w:lineRule="auto"/>
        <w:rPr>
          <w:lang w:val="sv-SE"/>
        </w:rPr>
      </w:pPr>
    </w:p>
    <w:p w14:paraId="50298665" w14:textId="77777777" w:rsidR="00D57536" w:rsidRPr="00DC2BA7" w:rsidRDefault="00B60735" w:rsidP="00D57536">
      <w:pPr>
        <w:pStyle w:val="Char2"/>
        <w:spacing w:before="0"/>
        <w:jc w:val="left"/>
        <w:rPr>
          <w:sz w:val="22"/>
          <w:szCs w:val="22"/>
          <w:lang w:val="sv-SE"/>
        </w:rPr>
      </w:pPr>
      <w:r w:rsidRPr="00DC2BA7">
        <w:rPr>
          <w:sz w:val="22"/>
          <w:szCs w:val="22"/>
          <w:lang w:val="sv-SE"/>
        </w:rPr>
        <w:t>Xolair innehåller den aktiva substansen omalizumab, ett konstgjort protein som liknar de naturliga proteiner som produceras i kroppen. Det tillhör en grupp läkemedel som kallas monoklonala antikroppar.</w:t>
      </w:r>
    </w:p>
    <w:p w14:paraId="6415B877" w14:textId="77777777" w:rsidR="00D57536" w:rsidRPr="00DC2BA7" w:rsidRDefault="00D57536" w:rsidP="00D57536">
      <w:pPr>
        <w:pStyle w:val="Char2"/>
        <w:spacing w:before="0"/>
        <w:jc w:val="left"/>
        <w:rPr>
          <w:sz w:val="22"/>
          <w:szCs w:val="22"/>
          <w:lang w:val="sv-SE"/>
        </w:rPr>
      </w:pPr>
    </w:p>
    <w:p w14:paraId="30529D06" w14:textId="77777777" w:rsidR="00D57536" w:rsidRPr="00DC2BA7" w:rsidRDefault="00B60735" w:rsidP="00D57536">
      <w:pPr>
        <w:pStyle w:val="Char2"/>
        <w:keepNext/>
        <w:spacing w:before="0"/>
        <w:jc w:val="left"/>
        <w:rPr>
          <w:sz w:val="22"/>
          <w:szCs w:val="22"/>
          <w:lang w:val="sv-SE"/>
        </w:rPr>
      </w:pPr>
      <w:r w:rsidRPr="00DC2BA7">
        <w:rPr>
          <w:sz w:val="22"/>
          <w:szCs w:val="22"/>
          <w:lang w:val="sv-SE"/>
        </w:rPr>
        <w:t>Xolair används för behandling av:</w:t>
      </w:r>
    </w:p>
    <w:p w14:paraId="6C5EC951" w14:textId="77777777" w:rsidR="00D57536" w:rsidRPr="00DC2BA7" w:rsidRDefault="00B60735" w:rsidP="00D57536">
      <w:pPr>
        <w:pStyle w:val="Char2"/>
        <w:numPr>
          <w:ilvl w:val="0"/>
          <w:numId w:val="56"/>
        </w:numPr>
        <w:spacing w:before="0"/>
        <w:ind w:left="630" w:hanging="630"/>
        <w:jc w:val="left"/>
        <w:rPr>
          <w:sz w:val="22"/>
          <w:szCs w:val="22"/>
          <w:lang w:val="sv-SE"/>
        </w:rPr>
      </w:pPr>
      <w:r w:rsidRPr="00DC2BA7">
        <w:rPr>
          <w:sz w:val="22"/>
          <w:szCs w:val="22"/>
          <w:lang w:val="sv-SE"/>
        </w:rPr>
        <w:t>allergisk astma</w:t>
      </w:r>
    </w:p>
    <w:p w14:paraId="0B5E15F9" w14:textId="77777777" w:rsidR="00D57536" w:rsidRPr="00DC2BA7" w:rsidRDefault="00B60735" w:rsidP="00D57536">
      <w:pPr>
        <w:pStyle w:val="Char2"/>
        <w:numPr>
          <w:ilvl w:val="0"/>
          <w:numId w:val="56"/>
        </w:numPr>
        <w:spacing w:before="0"/>
        <w:ind w:left="630" w:hanging="630"/>
        <w:jc w:val="left"/>
        <w:rPr>
          <w:sz w:val="22"/>
          <w:szCs w:val="22"/>
          <w:lang w:val="sv-SE"/>
        </w:rPr>
      </w:pPr>
      <w:r w:rsidRPr="00DC2BA7">
        <w:rPr>
          <w:sz w:val="22"/>
          <w:szCs w:val="22"/>
          <w:lang w:val="sv-SE"/>
        </w:rPr>
        <w:t xml:space="preserve">kronisk </w:t>
      </w:r>
      <w:r w:rsidRPr="00DC2BA7">
        <w:rPr>
          <w:sz w:val="22"/>
          <w:lang w:val="sv-SE"/>
        </w:rPr>
        <w:t>inflammation i näsa och bihålor</w:t>
      </w:r>
      <w:r w:rsidRPr="00DC2BA7">
        <w:rPr>
          <w:sz w:val="22"/>
          <w:szCs w:val="22"/>
          <w:lang w:val="sv-SE"/>
        </w:rPr>
        <w:t xml:space="preserve"> (rinosinuit) med näspolyper</w:t>
      </w:r>
    </w:p>
    <w:p w14:paraId="337DBA83" w14:textId="77777777" w:rsidR="00D57536" w:rsidRPr="00DC2BA7" w:rsidRDefault="00B60735" w:rsidP="00D57536">
      <w:pPr>
        <w:pStyle w:val="Char2"/>
        <w:numPr>
          <w:ilvl w:val="0"/>
          <w:numId w:val="56"/>
        </w:numPr>
        <w:spacing w:before="0"/>
        <w:ind w:left="630" w:hanging="630"/>
        <w:jc w:val="left"/>
        <w:rPr>
          <w:sz w:val="22"/>
          <w:szCs w:val="22"/>
          <w:lang w:val="sv-SE"/>
        </w:rPr>
      </w:pPr>
      <w:r w:rsidRPr="00DC2BA7">
        <w:rPr>
          <w:sz w:val="22"/>
          <w:szCs w:val="22"/>
          <w:lang w:val="sv-SE"/>
        </w:rPr>
        <w:t>kronisk spontan urtikaria.</w:t>
      </w:r>
    </w:p>
    <w:p w14:paraId="7969113F" w14:textId="77777777" w:rsidR="00D57536" w:rsidRPr="00DC2BA7" w:rsidRDefault="00D57536" w:rsidP="00D57536">
      <w:pPr>
        <w:pStyle w:val="Char2"/>
        <w:spacing w:before="0"/>
        <w:jc w:val="left"/>
        <w:rPr>
          <w:sz w:val="22"/>
          <w:szCs w:val="22"/>
          <w:lang w:val="sv-SE"/>
        </w:rPr>
      </w:pPr>
    </w:p>
    <w:p w14:paraId="4EC7A009" w14:textId="77777777" w:rsidR="00D57536" w:rsidRPr="00DC2BA7" w:rsidRDefault="00B60735" w:rsidP="00D57536">
      <w:pPr>
        <w:pStyle w:val="Text"/>
        <w:keepNext/>
        <w:widowControl w:val="0"/>
        <w:spacing w:before="0"/>
        <w:jc w:val="left"/>
        <w:rPr>
          <w:bCs/>
          <w:sz w:val="22"/>
          <w:u w:val="single"/>
          <w:lang w:val="sv-SE"/>
        </w:rPr>
      </w:pPr>
      <w:r w:rsidRPr="00DC2BA7">
        <w:rPr>
          <w:bCs/>
          <w:sz w:val="22"/>
          <w:u w:val="single"/>
          <w:lang w:val="sv-SE"/>
        </w:rPr>
        <w:t>Allergisk astma</w:t>
      </w:r>
    </w:p>
    <w:p w14:paraId="5B5366BD" w14:textId="77777777" w:rsidR="00D57536" w:rsidRPr="00DC2BA7" w:rsidRDefault="00B60735" w:rsidP="00D57536">
      <w:pPr>
        <w:pStyle w:val="Char2"/>
        <w:spacing w:before="0"/>
        <w:jc w:val="left"/>
        <w:rPr>
          <w:sz w:val="22"/>
          <w:szCs w:val="22"/>
          <w:lang w:val="sv-SE"/>
        </w:rPr>
      </w:pPr>
      <w:r w:rsidRPr="00DC2BA7">
        <w:rPr>
          <w:sz w:val="22"/>
          <w:szCs w:val="22"/>
          <w:lang w:val="sv-SE"/>
        </w:rPr>
        <w:t>Detta läkemedel används för att förhindra försämring av astma genom att kontrollera symtomen vid svår allergisk astma hos vuxna, ungdomar och barn (från 6 års ålder) som redan tar annan astmamedicin, men vars astmasymtom inte är välkontrollerade trots läkemedel som t ex hög dos inhalationssteroid och beta-stimulerare för inandning.</w:t>
      </w:r>
    </w:p>
    <w:p w14:paraId="299948F6" w14:textId="77777777" w:rsidR="00D57536" w:rsidRPr="00DC2BA7" w:rsidRDefault="00D57536" w:rsidP="00D57536">
      <w:pPr>
        <w:pStyle w:val="Char2"/>
        <w:spacing w:before="0"/>
        <w:jc w:val="left"/>
        <w:rPr>
          <w:sz w:val="22"/>
          <w:szCs w:val="22"/>
          <w:lang w:val="sv-SE"/>
        </w:rPr>
      </w:pPr>
    </w:p>
    <w:p w14:paraId="7890D935" w14:textId="77777777" w:rsidR="00D57536" w:rsidRPr="00DC2BA7" w:rsidRDefault="00B60735" w:rsidP="00D57536">
      <w:pPr>
        <w:pStyle w:val="Char2"/>
        <w:keepNext/>
        <w:spacing w:before="0"/>
        <w:jc w:val="left"/>
        <w:rPr>
          <w:sz w:val="22"/>
          <w:szCs w:val="22"/>
          <w:u w:val="single"/>
          <w:lang w:val="sv-SE"/>
        </w:rPr>
      </w:pPr>
      <w:r w:rsidRPr="00DC2BA7">
        <w:rPr>
          <w:sz w:val="22"/>
          <w:szCs w:val="22"/>
          <w:u w:val="single"/>
          <w:lang w:val="sv-SE"/>
        </w:rPr>
        <w:t xml:space="preserve">Kronisk </w:t>
      </w:r>
      <w:r w:rsidRPr="00DC2BA7">
        <w:rPr>
          <w:sz w:val="22"/>
          <w:u w:val="single"/>
          <w:lang w:val="sv-SE"/>
        </w:rPr>
        <w:t>inflammation i näsa och bihålor</w:t>
      </w:r>
      <w:r w:rsidRPr="00DC2BA7">
        <w:rPr>
          <w:sz w:val="22"/>
          <w:szCs w:val="22"/>
          <w:u w:val="single"/>
          <w:lang w:val="sv-SE"/>
        </w:rPr>
        <w:t xml:space="preserve"> med näspolyper</w:t>
      </w:r>
    </w:p>
    <w:p w14:paraId="67E9D045" w14:textId="77777777" w:rsidR="00D57536" w:rsidRPr="00DC2BA7" w:rsidRDefault="00B60735" w:rsidP="00D57536">
      <w:pPr>
        <w:pStyle w:val="Char2"/>
        <w:spacing w:before="0"/>
        <w:jc w:val="left"/>
        <w:rPr>
          <w:sz w:val="22"/>
          <w:szCs w:val="22"/>
          <w:lang w:val="sv-SE"/>
        </w:rPr>
      </w:pPr>
      <w:r w:rsidRPr="00DC2BA7">
        <w:rPr>
          <w:sz w:val="22"/>
          <w:szCs w:val="22"/>
          <w:lang w:val="sv-SE"/>
        </w:rPr>
        <w:t>Detta läkemedel används för att behandla kronisk inflammation i näsa och bihålor med näspolyper hos vuxna (från 18 års ålder) som redan använder en kortikosterioid som tas i näsan (kortisonnässpray), men vars symtom inte är välkontrollerade. Näspolyper är små utväxter på näsans slemhinna. Xolair hjälper till att minska storleken på polyperna och förbättrar symtom såsom nästäppa, försämrat luktsinne, slem i bakre delen av svalget och rinnande näsa.</w:t>
      </w:r>
    </w:p>
    <w:p w14:paraId="0FE7D763" w14:textId="77777777" w:rsidR="00D57536" w:rsidRPr="00DC2BA7" w:rsidRDefault="00D57536" w:rsidP="00D57536">
      <w:pPr>
        <w:pStyle w:val="Char2"/>
        <w:spacing w:before="0"/>
        <w:jc w:val="left"/>
        <w:rPr>
          <w:sz w:val="22"/>
          <w:szCs w:val="22"/>
          <w:lang w:val="sv-SE"/>
        </w:rPr>
      </w:pPr>
    </w:p>
    <w:p w14:paraId="4C3EAF28" w14:textId="77777777" w:rsidR="00D57536" w:rsidRPr="00DC2BA7" w:rsidRDefault="00B60735" w:rsidP="00D57536">
      <w:pPr>
        <w:pStyle w:val="Text"/>
        <w:keepNext/>
        <w:widowControl w:val="0"/>
        <w:spacing w:before="0"/>
        <w:jc w:val="left"/>
        <w:rPr>
          <w:bCs/>
          <w:sz w:val="22"/>
          <w:u w:val="single"/>
          <w:lang w:val="sv-SE"/>
        </w:rPr>
      </w:pPr>
      <w:r w:rsidRPr="00DC2BA7">
        <w:rPr>
          <w:bCs/>
          <w:sz w:val="22"/>
          <w:u w:val="single"/>
          <w:lang w:val="sv-SE"/>
        </w:rPr>
        <w:t>Kronisk spontan urtikaria</w:t>
      </w:r>
    </w:p>
    <w:p w14:paraId="1BD2623B" w14:textId="77777777" w:rsidR="00D57536" w:rsidRPr="00DC2BA7" w:rsidRDefault="00B60735" w:rsidP="00D57536">
      <w:pPr>
        <w:pStyle w:val="Char2"/>
        <w:spacing w:before="0"/>
        <w:jc w:val="left"/>
        <w:rPr>
          <w:sz w:val="22"/>
          <w:szCs w:val="22"/>
          <w:lang w:val="sv-SE"/>
        </w:rPr>
      </w:pPr>
      <w:r w:rsidRPr="00DC2BA7">
        <w:rPr>
          <w:sz w:val="22"/>
          <w:szCs w:val="22"/>
          <w:lang w:val="sv-SE"/>
        </w:rPr>
        <w:t>Detta läkemedel används för att behandla kronisk spontan urtikaria hos vuxna och ungdomar (från 12 års ålder) som redan får antihistamin, men vars symtom inte är välkontrollerade.</w:t>
      </w:r>
    </w:p>
    <w:p w14:paraId="710F3CF5" w14:textId="77777777" w:rsidR="00D57536" w:rsidRPr="00DC2BA7" w:rsidRDefault="00D57536" w:rsidP="00D57536">
      <w:pPr>
        <w:pStyle w:val="Char2"/>
        <w:spacing w:before="0"/>
        <w:jc w:val="left"/>
        <w:rPr>
          <w:sz w:val="22"/>
          <w:szCs w:val="22"/>
          <w:lang w:val="sv-SE"/>
        </w:rPr>
      </w:pPr>
    </w:p>
    <w:p w14:paraId="70A286CD" w14:textId="77777777" w:rsidR="00D57536" w:rsidRPr="00DC2BA7" w:rsidRDefault="00B60735" w:rsidP="00D57536">
      <w:pPr>
        <w:pStyle w:val="Char2"/>
        <w:spacing w:before="0"/>
        <w:jc w:val="left"/>
        <w:rPr>
          <w:sz w:val="22"/>
          <w:szCs w:val="22"/>
          <w:lang w:val="sv-SE"/>
        </w:rPr>
      </w:pPr>
      <w:r w:rsidRPr="00DC2BA7">
        <w:rPr>
          <w:sz w:val="22"/>
          <w:szCs w:val="22"/>
          <w:lang w:val="sv-SE"/>
        </w:rPr>
        <w:t xml:space="preserve">Xolair verkar genom att blockera ett ämne som kallas IgE (förkortning för immunoglobulin E) som produceras i kroppen. IgE bidrar till en typ av inflammation som spelar en nyckelroll för att allergisk astma, kronisk </w:t>
      </w:r>
      <w:r w:rsidRPr="00DC2BA7">
        <w:rPr>
          <w:sz w:val="22"/>
          <w:lang w:val="sv-SE"/>
        </w:rPr>
        <w:t>inflammation</w:t>
      </w:r>
      <w:r w:rsidRPr="00DC2BA7">
        <w:rPr>
          <w:sz w:val="22"/>
          <w:szCs w:val="22"/>
          <w:lang w:val="sv-SE"/>
        </w:rPr>
        <w:t xml:space="preserve"> i näsa och bihålor med näspolyper och kronisk spontan urtikaria ska uppkomma.</w:t>
      </w:r>
    </w:p>
    <w:p w14:paraId="261A53CC" w14:textId="77777777" w:rsidR="00D57536" w:rsidRPr="00DC2BA7" w:rsidRDefault="00D57536" w:rsidP="00D57536">
      <w:pPr>
        <w:pStyle w:val="Char2"/>
        <w:spacing w:before="0"/>
        <w:jc w:val="left"/>
        <w:rPr>
          <w:sz w:val="22"/>
          <w:szCs w:val="22"/>
          <w:lang w:val="sv-SE"/>
        </w:rPr>
      </w:pPr>
    </w:p>
    <w:p w14:paraId="5B0D6D2F" w14:textId="77777777" w:rsidR="00D57536" w:rsidRPr="00DC2BA7" w:rsidRDefault="00D57536" w:rsidP="00D57536">
      <w:pPr>
        <w:pStyle w:val="Char2"/>
        <w:spacing w:before="0"/>
        <w:jc w:val="left"/>
        <w:rPr>
          <w:sz w:val="22"/>
          <w:szCs w:val="22"/>
          <w:lang w:val="sv-SE"/>
        </w:rPr>
      </w:pPr>
    </w:p>
    <w:p w14:paraId="2D228722" w14:textId="77777777" w:rsidR="00D57536" w:rsidRPr="00DC2BA7" w:rsidRDefault="00B60735" w:rsidP="00D57536">
      <w:pPr>
        <w:keepNext/>
        <w:widowControl w:val="0"/>
        <w:numPr>
          <w:ilvl w:val="12"/>
          <w:numId w:val="0"/>
        </w:numPr>
        <w:tabs>
          <w:tab w:val="clear" w:pos="567"/>
        </w:tabs>
        <w:spacing w:line="240" w:lineRule="auto"/>
        <w:ind w:left="567" w:right="-2" w:hanging="567"/>
        <w:rPr>
          <w:lang w:val="sv-SE"/>
        </w:rPr>
      </w:pPr>
      <w:r w:rsidRPr="00DC2BA7">
        <w:rPr>
          <w:b/>
          <w:bCs/>
          <w:lang w:val="sv-SE"/>
        </w:rPr>
        <w:lastRenderedPageBreak/>
        <w:t>2.</w:t>
      </w:r>
      <w:r w:rsidRPr="00DC2BA7">
        <w:rPr>
          <w:b/>
          <w:bCs/>
          <w:lang w:val="sv-SE"/>
        </w:rPr>
        <w:tab/>
      </w:r>
      <w:r w:rsidRPr="00DC2BA7">
        <w:rPr>
          <w:b/>
          <w:noProof/>
          <w:szCs w:val="24"/>
          <w:lang w:val="sv-SE"/>
        </w:rPr>
        <w:t>Vad du behöver veta innan Xolair ges</w:t>
      </w:r>
    </w:p>
    <w:p w14:paraId="20A6DBC6" w14:textId="77777777" w:rsidR="00D57536" w:rsidRPr="00DC2BA7" w:rsidRDefault="00D57536" w:rsidP="00D57536">
      <w:pPr>
        <w:pStyle w:val="Char2"/>
        <w:keepNext/>
        <w:spacing w:before="0"/>
        <w:jc w:val="left"/>
        <w:rPr>
          <w:sz w:val="22"/>
          <w:szCs w:val="22"/>
          <w:lang w:val="sv-SE"/>
        </w:rPr>
      </w:pPr>
    </w:p>
    <w:p w14:paraId="3C4A0C27" w14:textId="77777777" w:rsidR="00D57536" w:rsidRPr="00DC2BA7" w:rsidRDefault="00B60735" w:rsidP="00D57536">
      <w:pPr>
        <w:pStyle w:val="Char2"/>
        <w:keepNext/>
        <w:spacing w:before="0"/>
        <w:jc w:val="left"/>
        <w:rPr>
          <w:b/>
          <w:bCs/>
          <w:sz w:val="22"/>
          <w:szCs w:val="22"/>
          <w:lang w:val="sv-SE"/>
        </w:rPr>
      </w:pPr>
      <w:r w:rsidRPr="00DC2BA7">
        <w:rPr>
          <w:b/>
          <w:bCs/>
          <w:sz w:val="22"/>
          <w:szCs w:val="22"/>
          <w:lang w:val="sv-SE"/>
        </w:rPr>
        <w:t>Xolair ska inte ges</w:t>
      </w:r>
    </w:p>
    <w:p w14:paraId="7FC10A1B" w14:textId="77777777" w:rsidR="00D57536" w:rsidRPr="00DC2BA7" w:rsidRDefault="00B60735" w:rsidP="00D57536">
      <w:pPr>
        <w:pStyle w:val="Char2"/>
        <w:spacing w:before="0"/>
        <w:ind w:left="567" w:hanging="567"/>
        <w:jc w:val="left"/>
        <w:rPr>
          <w:sz w:val="22"/>
          <w:szCs w:val="22"/>
          <w:lang w:val="sv-SE"/>
        </w:rPr>
      </w:pPr>
      <w:r w:rsidRPr="00DC2BA7">
        <w:rPr>
          <w:sz w:val="22"/>
          <w:szCs w:val="22"/>
          <w:lang w:val="sv-SE"/>
        </w:rPr>
        <w:t>-</w:t>
      </w:r>
      <w:r w:rsidRPr="00DC2BA7">
        <w:rPr>
          <w:sz w:val="22"/>
          <w:szCs w:val="22"/>
          <w:lang w:val="sv-SE"/>
        </w:rPr>
        <w:tab/>
        <w:t>om du är allergisk mot omalizumab eller något annat innehållsämne i detta läkemedel (anges i avsnitt 6).</w:t>
      </w:r>
    </w:p>
    <w:p w14:paraId="2BADBB20" w14:textId="77777777" w:rsidR="00D57536" w:rsidRPr="00DC2BA7" w:rsidRDefault="00B60735" w:rsidP="00D57536">
      <w:pPr>
        <w:pStyle w:val="Char2"/>
        <w:spacing w:before="0"/>
        <w:jc w:val="left"/>
        <w:rPr>
          <w:sz w:val="22"/>
          <w:szCs w:val="22"/>
          <w:lang w:val="sv-SE"/>
        </w:rPr>
      </w:pPr>
      <w:r w:rsidRPr="00DC2BA7">
        <w:rPr>
          <w:sz w:val="22"/>
          <w:szCs w:val="22"/>
          <w:lang w:val="sv-SE"/>
        </w:rPr>
        <w:t>Om du tror att du kan vara allergisk mot något av innehållsämnena ska du berätta det för läkaren, eftersom du då inte bör ges Xolair.</w:t>
      </w:r>
    </w:p>
    <w:p w14:paraId="42F08448" w14:textId="77777777" w:rsidR="00D57536" w:rsidRPr="00DC2BA7" w:rsidRDefault="00D57536" w:rsidP="00D57536">
      <w:pPr>
        <w:pStyle w:val="Char2"/>
        <w:spacing w:before="0"/>
        <w:jc w:val="left"/>
        <w:rPr>
          <w:sz w:val="22"/>
          <w:szCs w:val="22"/>
          <w:lang w:val="sv-SE"/>
        </w:rPr>
      </w:pPr>
    </w:p>
    <w:p w14:paraId="200F86D7" w14:textId="77777777" w:rsidR="00D57536" w:rsidRPr="00DC2BA7" w:rsidRDefault="00B60735" w:rsidP="00D57536">
      <w:pPr>
        <w:pStyle w:val="Char2"/>
        <w:keepNext/>
        <w:spacing w:before="0"/>
        <w:jc w:val="left"/>
        <w:rPr>
          <w:b/>
          <w:bCs/>
          <w:sz w:val="22"/>
          <w:szCs w:val="22"/>
          <w:lang w:val="sv-SE"/>
        </w:rPr>
      </w:pPr>
      <w:r w:rsidRPr="00DC2BA7">
        <w:rPr>
          <w:b/>
          <w:bCs/>
          <w:sz w:val="22"/>
          <w:szCs w:val="22"/>
          <w:lang w:val="sv-SE"/>
        </w:rPr>
        <w:t>Varningar och försiktighet</w:t>
      </w:r>
    </w:p>
    <w:p w14:paraId="0EB4A0ED" w14:textId="77777777" w:rsidR="00D57536" w:rsidRPr="00DC2BA7" w:rsidRDefault="00B60735" w:rsidP="00D57536">
      <w:pPr>
        <w:keepNext/>
        <w:numPr>
          <w:ilvl w:val="12"/>
          <w:numId w:val="0"/>
        </w:numPr>
        <w:spacing w:line="240" w:lineRule="auto"/>
        <w:rPr>
          <w:noProof/>
          <w:lang w:val="sv-SE"/>
        </w:rPr>
      </w:pPr>
      <w:r w:rsidRPr="00DC2BA7">
        <w:rPr>
          <w:noProof/>
          <w:lang w:val="sv-SE"/>
        </w:rPr>
        <w:t>Tala med läkare innan Xolair ges:</w:t>
      </w:r>
    </w:p>
    <w:p w14:paraId="428E6E21" w14:textId="77777777" w:rsidR="00D57536" w:rsidRPr="00DC2BA7" w:rsidRDefault="00B60735" w:rsidP="00D57536">
      <w:pPr>
        <w:numPr>
          <w:ilvl w:val="0"/>
          <w:numId w:val="35"/>
        </w:numPr>
        <w:tabs>
          <w:tab w:val="clear" w:pos="567"/>
        </w:tabs>
        <w:spacing w:line="240" w:lineRule="auto"/>
        <w:ind w:left="567" w:hanging="567"/>
        <w:rPr>
          <w:noProof/>
          <w:lang w:val="sv-SE"/>
        </w:rPr>
      </w:pPr>
      <w:r w:rsidRPr="00DC2BA7">
        <w:rPr>
          <w:noProof/>
          <w:lang w:val="sv-SE"/>
        </w:rPr>
        <w:t>om du har njur- eller leverproblem</w:t>
      </w:r>
    </w:p>
    <w:p w14:paraId="6D23AD25" w14:textId="77777777" w:rsidR="00D57536" w:rsidRPr="00DC2BA7" w:rsidRDefault="00B60735" w:rsidP="00D57536">
      <w:pPr>
        <w:numPr>
          <w:ilvl w:val="0"/>
          <w:numId w:val="35"/>
        </w:numPr>
        <w:tabs>
          <w:tab w:val="clear" w:pos="567"/>
        </w:tabs>
        <w:spacing w:line="240" w:lineRule="auto"/>
        <w:ind w:left="567" w:hanging="567"/>
        <w:rPr>
          <w:noProof/>
          <w:lang w:val="sv-SE"/>
        </w:rPr>
      </w:pPr>
      <w:r w:rsidRPr="00DC2BA7">
        <w:rPr>
          <w:noProof/>
          <w:lang w:val="sv-SE"/>
        </w:rPr>
        <w:t>om du har en sjukdom där ditt eget immunsystem angriper delar av kroppen (autoimmun sjukdom)</w:t>
      </w:r>
    </w:p>
    <w:p w14:paraId="0CB65763" w14:textId="77777777" w:rsidR="00D57536" w:rsidRPr="00DC2BA7" w:rsidRDefault="00B60735" w:rsidP="00D57536">
      <w:pPr>
        <w:numPr>
          <w:ilvl w:val="0"/>
          <w:numId w:val="35"/>
        </w:numPr>
        <w:tabs>
          <w:tab w:val="clear" w:pos="567"/>
        </w:tabs>
        <w:spacing w:line="240" w:lineRule="auto"/>
        <w:ind w:left="567" w:hanging="567"/>
        <w:rPr>
          <w:noProof/>
          <w:lang w:val="sv-SE"/>
        </w:rPr>
      </w:pPr>
      <w:r w:rsidRPr="00DC2BA7">
        <w:rPr>
          <w:noProof/>
          <w:lang w:val="sv-SE"/>
        </w:rPr>
        <w:t>om du reser till ett område där infektioner orsakade av parasiter är vanliga - Xolair kan försvaga din motståndskraft mot sådana infektioner</w:t>
      </w:r>
    </w:p>
    <w:p w14:paraId="4A4316A7" w14:textId="77777777" w:rsidR="00D57536" w:rsidRPr="00DC2BA7" w:rsidRDefault="00B60735" w:rsidP="00D57536">
      <w:pPr>
        <w:numPr>
          <w:ilvl w:val="0"/>
          <w:numId w:val="35"/>
        </w:numPr>
        <w:tabs>
          <w:tab w:val="clear" w:pos="567"/>
        </w:tabs>
        <w:spacing w:line="240" w:lineRule="auto"/>
        <w:ind w:left="567" w:hanging="567"/>
        <w:rPr>
          <w:noProof/>
          <w:lang w:val="sv-SE"/>
        </w:rPr>
      </w:pPr>
      <w:r w:rsidRPr="00DC2BA7">
        <w:rPr>
          <w:noProof/>
          <w:lang w:val="sv-SE"/>
        </w:rPr>
        <w:t>om du tidigare har haft en svår allergisk reaktion (anafylaktisk reaktion) t ex till följd av läkemedel, insektsbett eller födoämne.</w:t>
      </w:r>
    </w:p>
    <w:p w14:paraId="0AC8EC86" w14:textId="77777777" w:rsidR="00D57536" w:rsidRPr="00DC2BA7" w:rsidRDefault="00D57536" w:rsidP="00D57536">
      <w:pPr>
        <w:pStyle w:val="Char2"/>
        <w:spacing w:before="0"/>
        <w:jc w:val="left"/>
        <w:rPr>
          <w:sz w:val="22"/>
          <w:szCs w:val="22"/>
          <w:lang w:val="sv-SE"/>
        </w:rPr>
      </w:pPr>
    </w:p>
    <w:p w14:paraId="59267AB7" w14:textId="77777777" w:rsidR="00D57536" w:rsidRPr="00DC2BA7" w:rsidRDefault="00B60735" w:rsidP="00D57536">
      <w:pPr>
        <w:pStyle w:val="BodyTextIndent4"/>
        <w:widowControl w:val="0"/>
        <w:tabs>
          <w:tab w:val="clear" w:pos="360"/>
        </w:tabs>
        <w:ind w:left="0" w:firstLine="0"/>
        <w:rPr>
          <w:sz w:val="22"/>
          <w:szCs w:val="22"/>
          <w:lang w:val="sv-SE"/>
        </w:rPr>
      </w:pPr>
      <w:r w:rsidRPr="00DC2BA7">
        <w:rPr>
          <w:sz w:val="22"/>
          <w:szCs w:val="22"/>
          <w:lang w:val="sv-SE"/>
        </w:rPr>
        <w:t>Xolair ska inte användas för att behandla akuta astmasymtom, t ex en plötslig astmaattack.</w:t>
      </w:r>
    </w:p>
    <w:p w14:paraId="343E9480" w14:textId="77777777" w:rsidR="00D57536" w:rsidRPr="00DC2BA7" w:rsidRDefault="00D57536" w:rsidP="00D57536">
      <w:pPr>
        <w:pStyle w:val="BodyTextIndent4"/>
        <w:widowControl w:val="0"/>
        <w:tabs>
          <w:tab w:val="clear" w:pos="360"/>
        </w:tabs>
        <w:ind w:left="0" w:firstLine="0"/>
        <w:rPr>
          <w:sz w:val="22"/>
          <w:szCs w:val="22"/>
          <w:lang w:val="sv-SE"/>
        </w:rPr>
      </w:pPr>
    </w:p>
    <w:p w14:paraId="5FD3BA0E" w14:textId="77777777" w:rsidR="00D57536" w:rsidRPr="00DC2BA7" w:rsidRDefault="00B60735" w:rsidP="00D57536">
      <w:pPr>
        <w:pStyle w:val="Char2"/>
        <w:spacing w:before="0"/>
        <w:jc w:val="left"/>
        <w:rPr>
          <w:sz w:val="22"/>
          <w:szCs w:val="22"/>
          <w:lang w:val="sv-SE"/>
        </w:rPr>
      </w:pPr>
      <w:r w:rsidRPr="00DC2BA7">
        <w:rPr>
          <w:sz w:val="22"/>
          <w:szCs w:val="22"/>
          <w:lang w:val="sv-SE"/>
        </w:rPr>
        <w:t>Xolair är inte avsett att förhindra eller behandla andra allergiska tillstånd, t ex plötsliga allergiska reaktioner, hyperimmunglobulin E-syndrom (en ärftlig immunsjukdom), aspergillos (lungsjukdom orsakad av mögelsvamp), födoämnesallergi, eksem eller hösnuva eftersom Xolair inte har studerats vid dessa tillstånd.</w:t>
      </w:r>
    </w:p>
    <w:p w14:paraId="589596D5" w14:textId="77777777" w:rsidR="00D57536" w:rsidRPr="00DC2BA7" w:rsidRDefault="00D57536" w:rsidP="00535973">
      <w:pPr>
        <w:pStyle w:val="BodyTextIndent4"/>
        <w:widowControl w:val="0"/>
        <w:tabs>
          <w:tab w:val="clear" w:pos="360"/>
        </w:tabs>
        <w:ind w:left="0" w:firstLine="0"/>
        <w:rPr>
          <w:sz w:val="22"/>
          <w:szCs w:val="22"/>
          <w:lang w:val="sv-SE"/>
        </w:rPr>
      </w:pPr>
    </w:p>
    <w:p w14:paraId="7DC84ADB" w14:textId="77777777" w:rsidR="00D57536" w:rsidRPr="00DC2BA7" w:rsidRDefault="00B60735" w:rsidP="00535973">
      <w:pPr>
        <w:pStyle w:val="Char2"/>
        <w:keepNext/>
        <w:spacing w:before="0"/>
        <w:jc w:val="left"/>
        <w:rPr>
          <w:b/>
          <w:sz w:val="22"/>
          <w:szCs w:val="22"/>
          <w:lang w:val="sv-SE"/>
        </w:rPr>
      </w:pPr>
      <w:r w:rsidRPr="00DC2BA7">
        <w:rPr>
          <w:b/>
          <w:sz w:val="22"/>
          <w:szCs w:val="22"/>
          <w:lang w:val="sv-SE"/>
        </w:rPr>
        <w:t>Var uppmärksam på tecken på allergiska reaktioner och andra allvarliga biverkningar</w:t>
      </w:r>
    </w:p>
    <w:p w14:paraId="07ECBFD4" w14:textId="77777777" w:rsidR="00D57536" w:rsidRPr="00DC2BA7" w:rsidRDefault="00B60735" w:rsidP="00535973">
      <w:pPr>
        <w:pStyle w:val="BodyTextIndent4"/>
        <w:widowControl w:val="0"/>
        <w:tabs>
          <w:tab w:val="clear" w:pos="360"/>
        </w:tabs>
        <w:ind w:left="0" w:firstLine="0"/>
        <w:rPr>
          <w:sz w:val="22"/>
          <w:szCs w:val="22"/>
          <w:lang w:val="sv-SE"/>
        </w:rPr>
      </w:pPr>
      <w:r w:rsidRPr="00DC2BA7">
        <w:rPr>
          <w:sz w:val="22"/>
          <w:szCs w:val="22"/>
          <w:lang w:val="sv-SE"/>
        </w:rPr>
        <w:t>Xolair kan orsaka allvarliga biverkningar. Du behöver vara uppmärksam på tecken på sådana när du använder Xolair. Sök omedelbart medicinsk vård om du märker några tecken på en allvarlig allergisk reaktion eller annan allvarlig biverkning. Sådana tecken listas under "Allvarliga biverkningar" i avsnitt 4. Majoriteten av allvarliga allergiska reaktioner uppträder i samband med de första 3 doserna Xolair.</w:t>
      </w:r>
    </w:p>
    <w:p w14:paraId="2087DCB1" w14:textId="77777777" w:rsidR="00D57536" w:rsidRPr="00DC2BA7" w:rsidRDefault="00D57536" w:rsidP="00535973">
      <w:pPr>
        <w:pStyle w:val="BodyTextIndent4"/>
        <w:widowControl w:val="0"/>
        <w:tabs>
          <w:tab w:val="clear" w:pos="360"/>
        </w:tabs>
        <w:ind w:left="0" w:firstLine="0"/>
        <w:rPr>
          <w:sz w:val="22"/>
          <w:szCs w:val="22"/>
          <w:lang w:val="sv-SE"/>
        </w:rPr>
      </w:pPr>
    </w:p>
    <w:p w14:paraId="172A4061" w14:textId="77777777" w:rsidR="00D57536"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Barn och ungdomar</w:t>
      </w:r>
    </w:p>
    <w:p w14:paraId="4AF4870E" w14:textId="77777777" w:rsidR="00D57536" w:rsidRPr="00DC2BA7" w:rsidRDefault="00B60735" w:rsidP="00535973">
      <w:pPr>
        <w:keepNext/>
        <w:widowControl w:val="0"/>
        <w:numPr>
          <w:ilvl w:val="12"/>
          <w:numId w:val="0"/>
        </w:numPr>
        <w:tabs>
          <w:tab w:val="clear" w:pos="567"/>
        </w:tabs>
        <w:spacing w:line="240" w:lineRule="auto"/>
        <w:rPr>
          <w:bCs/>
          <w:u w:val="single"/>
          <w:lang w:val="sv-SE"/>
        </w:rPr>
      </w:pPr>
      <w:r w:rsidRPr="00DC2BA7">
        <w:rPr>
          <w:bCs/>
          <w:u w:val="single"/>
          <w:lang w:val="sv-SE"/>
        </w:rPr>
        <w:t>Allergisk astma</w:t>
      </w:r>
    </w:p>
    <w:p w14:paraId="21EDF84F" w14:textId="77777777" w:rsidR="00D57536" w:rsidRPr="00DC2BA7" w:rsidRDefault="00B60735" w:rsidP="00535973">
      <w:pPr>
        <w:pStyle w:val="Char2"/>
        <w:spacing w:before="0"/>
        <w:jc w:val="left"/>
        <w:rPr>
          <w:sz w:val="22"/>
          <w:szCs w:val="22"/>
          <w:lang w:val="sv-SE"/>
        </w:rPr>
      </w:pPr>
      <w:r w:rsidRPr="00DC2BA7">
        <w:rPr>
          <w:sz w:val="22"/>
          <w:szCs w:val="22"/>
          <w:lang w:val="sv-SE"/>
        </w:rPr>
        <w:t>Xolair rekommenderas inte till barn under 6 år. Användning till barn under 6 år har inte studerats.</w:t>
      </w:r>
    </w:p>
    <w:p w14:paraId="415BA878" w14:textId="77777777" w:rsidR="00D57536" w:rsidRPr="00DC2BA7" w:rsidRDefault="00D57536" w:rsidP="00535973">
      <w:pPr>
        <w:pStyle w:val="Char2"/>
        <w:spacing w:before="0"/>
        <w:jc w:val="left"/>
        <w:rPr>
          <w:sz w:val="22"/>
          <w:szCs w:val="22"/>
          <w:lang w:val="sv-SE"/>
        </w:rPr>
      </w:pPr>
    </w:p>
    <w:p w14:paraId="745ADF27" w14:textId="77777777" w:rsidR="00D57536" w:rsidRPr="00DC2BA7" w:rsidRDefault="00B60735" w:rsidP="00535973">
      <w:pPr>
        <w:pStyle w:val="Char2"/>
        <w:keepNext/>
        <w:spacing w:before="0"/>
        <w:jc w:val="left"/>
        <w:rPr>
          <w:sz w:val="22"/>
          <w:szCs w:val="22"/>
          <w:u w:val="single"/>
          <w:lang w:val="sv-SE"/>
        </w:rPr>
      </w:pPr>
      <w:r w:rsidRPr="00DC2BA7">
        <w:rPr>
          <w:sz w:val="22"/>
          <w:szCs w:val="22"/>
          <w:u w:val="single"/>
          <w:lang w:val="sv-SE"/>
        </w:rPr>
        <w:t xml:space="preserve">Kronisk </w:t>
      </w:r>
      <w:r w:rsidRPr="00DC2BA7">
        <w:rPr>
          <w:sz w:val="22"/>
          <w:u w:val="single"/>
          <w:lang w:val="sv-SE"/>
        </w:rPr>
        <w:t>inflammation</w:t>
      </w:r>
      <w:r w:rsidRPr="00DC2BA7">
        <w:rPr>
          <w:sz w:val="22"/>
          <w:szCs w:val="22"/>
          <w:u w:val="single"/>
          <w:lang w:val="sv-SE"/>
        </w:rPr>
        <w:t xml:space="preserve"> i näsa och bihålor med näspolyper</w:t>
      </w:r>
    </w:p>
    <w:p w14:paraId="5D2FDA05" w14:textId="77777777" w:rsidR="00D57536" w:rsidRPr="00DC2BA7" w:rsidRDefault="00B60735" w:rsidP="00535973">
      <w:pPr>
        <w:pStyle w:val="Char2"/>
        <w:spacing w:before="0"/>
        <w:jc w:val="left"/>
        <w:rPr>
          <w:sz w:val="22"/>
          <w:szCs w:val="22"/>
          <w:lang w:val="sv-SE"/>
        </w:rPr>
      </w:pPr>
      <w:r w:rsidRPr="00DC2BA7">
        <w:rPr>
          <w:sz w:val="22"/>
          <w:szCs w:val="22"/>
          <w:lang w:val="sv-SE"/>
        </w:rPr>
        <w:t>Xolair rekommenderas inte till barn och ungdomar under 18 år. Användning till patienter under 18 år har inte studerats.</w:t>
      </w:r>
    </w:p>
    <w:p w14:paraId="0FCBDF97" w14:textId="77777777" w:rsidR="00D57536" w:rsidRPr="00DC2BA7" w:rsidRDefault="00D57536" w:rsidP="00535973">
      <w:pPr>
        <w:pStyle w:val="Char2"/>
        <w:spacing w:before="0"/>
        <w:jc w:val="left"/>
        <w:rPr>
          <w:sz w:val="22"/>
          <w:szCs w:val="22"/>
          <w:lang w:val="sv-SE"/>
        </w:rPr>
      </w:pPr>
    </w:p>
    <w:p w14:paraId="1B4D5B4E" w14:textId="77777777" w:rsidR="00D57536" w:rsidRPr="00DC2BA7" w:rsidRDefault="00B60735" w:rsidP="00535973">
      <w:pPr>
        <w:pStyle w:val="Text"/>
        <w:keepNext/>
        <w:widowControl w:val="0"/>
        <w:spacing w:before="0"/>
        <w:jc w:val="left"/>
        <w:rPr>
          <w:bCs/>
          <w:sz w:val="22"/>
          <w:u w:val="single"/>
          <w:lang w:val="sv-SE"/>
        </w:rPr>
      </w:pPr>
      <w:r w:rsidRPr="00DC2BA7">
        <w:rPr>
          <w:bCs/>
          <w:sz w:val="22"/>
          <w:u w:val="single"/>
          <w:lang w:val="sv-SE"/>
        </w:rPr>
        <w:t>Kronisk spontan urtikaria</w:t>
      </w:r>
    </w:p>
    <w:p w14:paraId="01B482B3" w14:textId="77777777" w:rsidR="00D57536" w:rsidRPr="00DC2BA7" w:rsidRDefault="00B60735" w:rsidP="00535973">
      <w:pPr>
        <w:pStyle w:val="Text"/>
        <w:widowControl w:val="0"/>
        <w:spacing w:before="0"/>
        <w:jc w:val="left"/>
        <w:rPr>
          <w:bCs/>
          <w:sz w:val="22"/>
          <w:lang w:val="sv-SE"/>
        </w:rPr>
      </w:pPr>
      <w:r w:rsidRPr="00DC2BA7">
        <w:rPr>
          <w:bCs/>
          <w:sz w:val="22"/>
          <w:lang w:val="sv-SE"/>
        </w:rPr>
        <w:t>Xolair rekommenderas inte till barn under 12 år. Användning hos barn under 12 år har inte studerats.</w:t>
      </w:r>
    </w:p>
    <w:p w14:paraId="0506CBD2" w14:textId="77777777" w:rsidR="00D57536" w:rsidRPr="00DC2BA7" w:rsidRDefault="00D57536" w:rsidP="00535973">
      <w:pPr>
        <w:pStyle w:val="Char2"/>
        <w:spacing w:before="0"/>
        <w:jc w:val="left"/>
        <w:rPr>
          <w:sz w:val="22"/>
          <w:szCs w:val="22"/>
          <w:lang w:val="sv-SE"/>
        </w:rPr>
      </w:pPr>
    </w:p>
    <w:p w14:paraId="70C5F302" w14:textId="77777777" w:rsidR="00D57536"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Andra läkemedel och Xolair</w:t>
      </w:r>
    </w:p>
    <w:p w14:paraId="75087BA4" w14:textId="77777777" w:rsidR="00D57536" w:rsidRPr="00DC2BA7" w:rsidRDefault="00B60735" w:rsidP="00535973">
      <w:pPr>
        <w:pStyle w:val="Char2"/>
        <w:spacing w:before="0"/>
        <w:jc w:val="left"/>
        <w:rPr>
          <w:sz w:val="22"/>
          <w:szCs w:val="22"/>
          <w:lang w:val="sv-SE"/>
        </w:rPr>
      </w:pPr>
      <w:r w:rsidRPr="00DC2BA7">
        <w:rPr>
          <w:sz w:val="22"/>
          <w:szCs w:val="22"/>
          <w:lang w:val="sv-SE"/>
        </w:rPr>
        <w:t>Tala om för läkare, apotekspersonal eller sjuksköterska om du tar, nyligen har tagit eller kan tänkas ta andra läkemedel.</w:t>
      </w:r>
    </w:p>
    <w:p w14:paraId="617C3118" w14:textId="77777777" w:rsidR="00D57536" w:rsidRPr="00DC2BA7" w:rsidRDefault="00D57536" w:rsidP="00535973">
      <w:pPr>
        <w:pStyle w:val="Char2"/>
        <w:spacing w:before="0"/>
        <w:jc w:val="left"/>
        <w:rPr>
          <w:sz w:val="22"/>
          <w:szCs w:val="22"/>
          <w:lang w:val="sv-SE"/>
        </w:rPr>
      </w:pPr>
    </w:p>
    <w:p w14:paraId="747462EC" w14:textId="77777777" w:rsidR="00D57536" w:rsidRPr="00DC2BA7" w:rsidRDefault="00B60735" w:rsidP="00535973">
      <w:pPr>
        <w:pStyle w:val="Text"/>
        <w:keepNext/>
        <w:widowControl w:val="0"/>
        <w:spacing w:before="0"/>
        <w:jc w:val="left"/>
        <w:rPr>
          <w:bCs/>
          <w:color w:val="000000"/>
          <w:sz w:val="22"/>
          <w:lang w:val="sv-SE"/>
        </w:rPr>
      </w:pPr>
      <w:r w:rsidRPr="00DC2BA7">
        <w:rPr>
          <w:bCs/>
          <w:color w:val="000000"/>
          <w:sz w:val="22"/>
          <w:lang w:val="sv-SE"/>
        </w:rPr>
        <w:t>Detta är särskilt viktigt om du tar:</w:t>
      </w:r>
    </w:p>
    <w:p w14:paraId="3003E595" w14:textId="77777777" w:rsidR="00D57536" w:rsidRPr="00DC2BA7" w:rsidRDefault="00B60735" w:rsidP="00535973">
      <w:pPr>
        <w:pStyle w:val="Text"/>
        <w:widowControl w:val="0"/>
        <w:spacing w:before="0"/>
        <w:ind w:left="567" w:hanging="567"/>
        <w:jc w:val="left"/>
        <w:rPr>
          <w:bCs/>
          <w:color w:val="000000"/>
          <w:sz w:val="22"/>
          <w:lang w:val="sv-SE"/>
        </w:rPr>
      </w:pPr>
      <w:r w:rsidRPr="00DC2BA7">
        <w:rPr>
          <w:bCs/>
          <w:color w:val="000000"/>
          <w:sz w:val="22"/>
          <w:lang w:val="sv-SE"/>
        </w:rPr>
        <w:t>-</w:t>
      </w:r>
      <w:r w:rsidRPr="00DC2BA7">
        <w:rPr>
          <w:bCs/>
          <w:color w:val="000000"/>
          <w:sz w:val="22"/>
          <w:lang w:val="sv-SE"/>
        </w:rPr>
        <w:tab/>
        <w:t>medicin för att behandla en parasitinfektion, eftersom Xolair kan minska effekten av medicinen</w:t>
      </w:r>
    </w:p>
    <w:p w14:paraId="208B43B2" w14:textId="77777777" w:rsidR="00D57536" w:rsidRPr="00DC2BA7" w:rsidRDefault="00B60735" w:rsidP="00535973">
      <w:pPr>
        <w:pStyle w:val="Char2"/>
        <w:spacing w:before="0"/>
        <w:jc w:val="left"/>
        <w:rPr>
          <w:sz w:val="22"/>
          <w:szCs w:val="22"/>
          <w:lang w:val="sv-SE"/>
        </w:rPr>
      </w:pPr>
      <w:r w:rsidRPr="00DC2BA7">
        <w:rPr>
          <w:bCs/>
          <w:color w:val="000000"/>
          <w:sz w:val="22"/>
          <w:szCs w:val="22"/>
          <w:lang w:val="sv-SE"/>
        </w:rPr>
        <w:t>-</w:t>
      </w:r>
      <w:r w:rsidRPr="00DC2BA7">
        <w:rPr>
          <w:bCs/>
          <w:color w:val="000000"/>
          <w:sz w:val="22"/>
          <w:szCs w:val="22"/>
          <w:lang w:val="sv-SE"/>
        </w:rPr>
        <w:tab/>
        <w:t>inhalationssteroider och andra läkemedel mot allergisk astma.</w:t>
      </w:r>
    </w:p>
    <w:p w14:paraId="19B0D0D8" w14:textId="77777777" w:rsidR="00D57536" w:rsidRPr="00DC2BA7" w:rsidRDefault="00D57536" w:rsidP="00535973">
      <w:pPr>
        <w:pStyle w:val="Char2"/>
        <w:spacing w:before="0"/>
        <w:jc w:val="left"/>
        <w:rPr>
          <w:sz w:val="22"/>
          <w:szCs w:val="22"/>
          <w:lang w:val="sv-SE"/>
        </w:rPr>
      </w:pPr>
    </w:p>
    <w:p w14:paraId="2F48A564" w14:textId="77777777" w:rsidR="00D57536" w:rsidRPr="00DC2BA7" w:rsidRDefault="00B60735" w:rsidP="00535973">
      <w:pPr>
        <w:keepNext/>
        <w:widowControl w:val="0"/>
        <w:numPr>
          <w:ilvl w:val="12"/>
          <w:numId w:val="0"/>
        </w:numPr>
        <w:tabs>
          <w:tab w:val="clear" w:pos="567"/>
        </w:tabs>
        <w:spacing w:line="240" w:lineRule="auto"/>
        <w:rPr>
          <w:b/>
          <w:bCs/>
          <w:lang w:val="sv-SE"/>
        </w:rPr>
      </w:pPr>
      <w:r w:rsidRPr="00DC2BA7">
        <w:rPr>
          <w:b/>
          <w:bCs/>
          <w:lang w:val="sv-SE"/>
        </w:rPr>
        <w:t>Graviditet och amning</w:t>
      </w:r>
    </w:p>
    <w:p w14:paraId="10FDCCA4" w14:textId="77777777" w:rsidR="00D57536" w:rsidRPr="00DC2BA7" w:rsidRDefault="00B60735" w:rsidP="00535973">
      <w:pPr>
        <w:pStyle w:val="Char2"/>
        <w:spacing w:before="0"/>
        <w:jc w:val="left"/>
        <w:rPr>
          <w:sz w:val="22"/>
          <w:szCs w:val="22"/>
          <w:lang w:val="sv-SE"/>
        </w:rPr>
      </w:pPr>
      <w:r w:rsidRPr="00DC2BA7">
        <w:rPr>
          <w:sz w:val="22"/>
          <w:szCs w:val="22"/>
          <w:lang w:val="sv-SE"/>
        </w:rPr>
        <w:t>Om du är gravid, tror att du kan vara gravid eller planerar att skaffa barn, rådfråga läkare innan du använder detta läkemedel. Läkaren kommer att diskutera nyttan och eventuella risker med detta läkemedel under graviditet med dig.</w:t>
      </w:r>
    </w:p>
    <w:p w14:paraId="73A064D9" w14:textId="77777777" w:rsidR="00D57536" w:rsidRPr="00DC2BA7" w:rsidRDefault="00D57536" w:rsidP="00535973">
      <w:pPr>
        <w:pStyle w:val="Char2"/>
        <w:spacing w:before="0"/>
        <w:jc w:val="left"/>
        <w:rPr>
          <w:sz w:val="22"/>
          <w:szCs w:val="22"/>
          <w:lang w:val="sv-SE"/>
        </w:rPr>
      </w:pPr>
    </w:p>
    <w:p w14:paraId="6B49DEA7" w14:textId="77777777" w:rsidR="00D57536" w:rsidRPr="00DC2BA7" w:rsidRDefault="00B60735" w:rsidP="00535973">
      <w:pPr>
        <w:pStyle w:val="Char2"/>
        <w:spacing w:before="0"/>
        <w:jc w:val="left"/>
        <w:rPr>
          <w:sz w:val="22"/>
          <w:szCs w:val="22"/>
          <w:lang w:val="sv-SE"/>
        </w:rPr>
      </w:pPr>
      <w:r w:rsidRPr="00DC2BA7">
        <w:rPr>
          <w:sz w:val="22"/>
          <w:szCs w:val="22"/>
          <w:lang w:val="sv-SE"/>
        </w:rPr>
        <w:t>Om du blir gravid när du behandlas med Xolair, tala omedelbart om detta för din läkare.</w:t>
      </w:r>
    </w:p>
    <w:p w14:paraId="0BEF9665" w14:textId="77777777" w:rsidR="00D57536" w:rsidRPr="00535973" w:rsidRDefault="00D57536" w:rsidP="00535973">
      <w:pPr>
        <w:pStyle w:val="Char2"/>
        <w:widowControl w:val="0"/>
        <w:tabs>
          <w:tab w:val="left" w:pos="567"/>
        </w:tabs>
        <w:suppressAutoHyphens/>
        <w:spacing w:before="0"/>
        <w:jc w:val="left"/>
        <w:rPr>
          <w:sz w:val="22"/>
          <w:szCs w:val="22"/>
          <w:lang w:val="sv-SE"/>
        </w:rPr>
      </w:pPr>
    </w:p>
    <w:p w14:paraId="01695F8F" w14:textId="77777777" w:rsidR="00D57536" w:rsidRPr="00535973" w:rsidRDefault="00B60735" w:rsidP="00535973">
      <w:pPr>
        <w:pStyle w:val="Char2"/>
        <w:widowControl w:val="0"/>
        <w:spacing w:before="0"/>
        <w:jc w:val="left"/>
        <w:rPr>
          <w:sz w:val="22"/>
          <w:szCs w:val="22"/>
          <w:lang w:val="sv-SE"/>
        </w:rPr>
      </w:pPr>
      <w:r w:rsidRPr="00535973">
        <w:rPr>
          <w:sz w:val="22"/>
          <w:szCs w:val="22"/>
          <w:lang w:val="sv-SE"/>
        </w:rPr>
        <w:t>Xolair kan passera över i bröstmjölk. Om du ammar eller planerar att amma ska du rådfråga läkare innan du använder detta läkemedel.</w:t>
      </w:r>
    </w:p>
    <w:p w14:paraId="4283B3A3" w14:textId="77777777" w:rsidR="00D57536" w:rsidRPr="00535973" w:rsidRDefault="00D57536" w:rsidP="00535973">
      <w:pPr>
        <w:pStyle w:val="Char2"/>
        <w:spacing w:before="0"/>
        <w:jc w:val="left"/>
        <w:rPr>
          <w:sz w:val="22"/>
          <w:szCs w:val="22"/>
          <w:lang w:val="sv-SE"/>
        </w:rPr>
      </w:pPr>
    </w:p>
    <w:p w14:paraId="518F4104" w14:textId="77777777" w:rsidR="00D57536" w:rsidRPr="00535973" w:rsidRDefault="00B60735" w:rsidP="00535973">
      <w:pPr>
        <w:keepNext/>
        <w:widowControl w:val="0"/>
        <w:numPr>
          <w:ilvl w:val="12"/>
          <w:numId w:val="0"/>
        </w:numPr>
        <w:tabs>
          <w:tab w:val="clear" w:pos="567"/>
        </w:tabs>
        <w:spacing w:line="240" w:lineRule="auto"/>
        <w:rPr>
          <w:b/>
          <w:bCs/>
          <w:lang w:val="sv-SE"/>
        </w:rPr>
      </w:pPr>
      <w:r w:rsidRPr="00535973">
        <w:rPr>
          <w:b/>
          <w:bCs/>
          <w:lang w:val="sv-SE"/>
        </w:rPr>
        <w:t>Körförmåga och användning av maskiner</w:t>
      </w:r>
    </w:p>
    <w:p w14:paraId="7FBE22B9" w14:textId="77777777" w:rsidR="00D57536" w:rsidRPr="00535973" w:rsidRDefault="00B60735" w:rsidP="00535973">
      <w:pPr>
        <w:pStyle w:val="Char2"/>
        <w:widowControl w:val="0"/>
        <w:spacing w:before="0"/>
        <w:jc w:val="left"/>
        <w:rPr>
          <w:sz w:val="22"/>
          <w:szCs w:val="22"/>
          <w:lang w:val="sv-SE"/>
        </w:rPr>
      </w:pPr>
      <w:r w:rsidRPr="00535973">
        <w:rPr>
          <w:sz w:val="22"/>
          <w:szCs w:val="22"/>
          <w:lang w:val="sv-SE"/>
        </w:rPr>
        <w:t>Det är inte troligt att Xolair påverkar din förmåga att köra motorfordon eller använda maskiner.</w:t>
      </w:r>
    </w:p>
    <w:p w14:paraId="3C46FF1B" w14:textId="77777777" w:rsidR="00D57536" w:rsidRPr="00535973" w:rsidRDefault="00D57536" w:rsidP="00535973">
      <w:pPr>
        <w:pStyle w:val="Char2"/>
        <w:spacing w:before="0"/>
        <w:jc w:val="left"/>
        <w:rPr>
          <w:sz w:val="22"/>
          <w:szCs w:val="22"/>
          <w:lang w:val="sv-SE"/>
        </w:rPr>
      </w:pPr>
    </w:p>
    <w:p w14:paraId="0AB577DE" w14:textId="77777777" w:rsidR="00D57536" w:rsidRPr="00535973" w:rsidRDefault="00D57536" w:rsidP="00535973">
      <w:pPr>
        <w:pStyle w:val="Char2"/>
        <w:spacing w:before="0"/>
        <w:jc w:val="left"/>
        <w:rPr>
          <w:sz w:val="22"/>
          <w:szCs w:val="22"/>
          <w:lang w:val="sv-SE"/>
        </w:rPr>
      </w:pPr>
    </w:p>
    <w:p w14:paraId="6EC436F1" w14:textId="77777777" w:rsidR="00D57536" w:rsidRPr="00535973" w:rsidRDefault="00B60735" w:rsidP="00535973">
      <w:pPr>
        <w:keepNext/>
        <w:widowControl w:val="0"/>
        <w:numPr>
          <w:ilvl w:val="12"/>
          <w:numId w:val="0"/>
        </w:numPr>
        <w:tabs>
          <w:tab w:val="clear" w:pos="567"/>
        </w:tabs>
        <w:spacing w:line="240" w:lineRule="auto"/>
        <w:ind w:left="567" w:right="-2" w:hanging="567"/>
        <w:rPr>
          <w:lang w:val="sv-SE"/>
        </w:rPr>
      </w:pPr>
      <w:r w:rsidRPr="00535973">
        <w:rPr>
          <w:b/>
          <w:bCs/>
          <w:lang w:val="sv-SE"/>
        </w:rPr>
        <w:t>3.</w:t>
      </w:r>
      <w:r w:rsidRPr="00535973">
        <w:rPr>
          <w:b/>
          <w:bCs/>
          <w:lang w:val="sv-SE"/>
        </w:rPr>
        <w:tab/>
        <w:t>Hur Xolair ges</w:t>
      </w:r>
    </w:p>
    <w:p w14:paraId="787CBDB3" w14:textId="77777777" w:rsidR="00D57536" w:rsidRPr="00535973" w:rsidRDefault="00D57536" w:rsidP="00535973">
      <w:pPr>
        <w:pStyle w:val="Char2"/>
        <w:keepNext/>
        <w:spacing w:before="0"/>
        <w:jc w:val="left"/>
        <w:rPr>
          <w:sz w:val="22"/>
          <w:szCs w:val="22"/>
          <w:lang w:val="sv-SE"/>
        </w:rPr>
      </w:pPr>
    </w:p>
    <w:p w14:paraId="6486697F" w14:textId="77777777" w:rsidR="00D57536" w:rsidRPr="00535973" w:rsidRDefault="00B60735" w:rsidP="00535973">
      <w:pPr>
        <w:pStyle w:val="Char2"/>
        <w:spacing w:before="0"/>
        <w:jc w:val="left"/>
        <w:rPr>
          <w:sz w:val="22"/>
          <w:szCs w:val="22"/>
          <w:lang w:val="sv-SE"/>
        </w:rPr>
      </w:pPr>
      <w:r w:rsidRPr="00535973">
        <w:rPr>
          <w:sz w:val="22"/>
          <w:szCs w:val="22"/>
          <w:lang w:val="sv-SE"/>
        </w:rPr>
        <w:t>Instruktioner om beredning av Xolair finns i avsnittet ”Information till vårdpersonal”.</w:t>
      </w:r>
    </w:p>
    <w:p w14:paraId="138A1584" w14:textId="77777777" w:rsidR="00D57536" w:rsidRPr="00535973" w:rsidRDefault="00D57536" w:rsidP="00535973">
      <w:pPr>
        <w:pStyle w:val="Char2"/>
        <w:spacing w:before="0"/>
        <w:jc w:val="left"/>
        <w:rPr>
          <w:sz w:val="22"/>
          <w:szCs w:val="22"/>
          <w:lang w:val="sv-SE"/>
        </w:rPr>
      </w:pPr>
    </w:p>
    <w:p w14:paraId="33681D67" w14:textId="77777777" w:rsidR="00D57536" w:rsidRPr="00535973" w:rsidRDefault="00B60735" w:rsidP="00535973">
      <w:pPr>
        <w:pStyle w:val="Char2"/>
        <w:spacing w:before="0"/>
        <w:jc w:val="left"/>
        <w:rPr>
          <w:sz w:val="22"/>
          <w:szCs w:val="22"/>
          <w:lang w:val="sv-SE"/>
        </w:rPr>
      </w:pPr>
      <w:r w:rsidRPr="00535973">
        <w:rPr>
          <w:sz w:val="22"/>
          <w:szCs w:val="22"/>
          <w:lang w:val="sv-SE"/>
        </w:rPr>
        <w:t>Xolair ges i form av en injektion strax under huden (subkutant) av läkare eller sjuksköterska.</w:t>
      </w:r>
    </w:p>
    <w:p w14:paraId="3C3CD7F4" w14:textId="77777777" w:rsidR="00D57536" w:rsidRPr="00535973" w:rsidRDefault="00D57536" w:rsidP="00535973">
      <w:pPr>
        <w:pStyle w:val="Char2"/>
        <w:spacing w:before="0"/>
        <w:jc w:val="left"/>
        <w:rPr>
          <w:sz w:val="22"/>
          <w:szCs w:val="22"/>
          <w:lang w:val="sv-SE"/>
        </w:rPr>
      </w:pPr>
    </w:p>
    <w:p w14:paraId="053575D3" w14:textId="77777777" w:rsidR="00D57536" w:rsidRPr="00535973" w:rsidRDefault="00B60735" w:rsidP="00535973">
      <w:pPr>
        <w:pStyle w:val="Char2"/>
        <w:spacing w:before="0"/>
        <w:jc w:val="left"/>
        <w:rPr>
          <w:sz w:val="22"/>
          <w:szCs w:val="22"/>
          <w:lang w:val="sv-SE"/>
        </w:rPr>
      </w:pPr>
      <w:r w:rsidRPr="00535973">
        <w:rPr>
          <w:sz w:val="22"/>
          <w:szCs w:val="22"/>
          <w:lang w:val="sv-SE"/>
        </w:rPr>
        <w:t>Följ läkarens och sjuksköterskans instruktioner noggrant.</w:t>
      </w:r>
    </w:p>
    <w:p w14:paraId="6EF5CC62" w14:textId="77777777" w:rsidR="00D57536" w:rsidRPr="00535973" w:rsidRDefault="00D57536" w:rsidP="00535973">
      <w:pPr>
        <w:pStyle w:val="Char2"/>
        <w:spacing w:before="0"/>
        <w:jc w:val="left"/>
        <w:rPr>
          <w:sz w:val="22"/>
          <w:szCs w:val="22"/>
          <w:lang w:val="sv-SE"/>
        </w:rPr>
      </w:pPr>
    </w:p>
    <w:p w14:paraId="66AEB64C" w14:textId="77777777" w:rsidR="00D57536" w:rsidRPr="00535973" w:rsidRDefault="00B60735" w:rsidP="00535973">
      <w:pPr>
        <w:pStyle w:val="Char2"/>
        <w:keepNext/>
        <w:spacing w:before="0"/>
        <w:jc w:val="left"/>
        <w:rPr>
          <w:b/>
          <w:bCs/>
          <w:sz w:val="22"/>
          <w:szCs w:val="22"/>
          <w:lang w:val="sv-SE"/>
        </w:rPr>
      </w:pPr>
      <w:r w:rsidRPr="00535973">
        <w:rPr>
          <w:b/>
          <w:bCs/>
          <w:sz w:val="22"/>
          <w:szCs w:val="22"/>
          <w:lang w:val="sv-SE"/>
        </w:rPr>
        <w:t>Vilken dos du kommer att få</w:t>
      </w:r>
    </w:p>
    <w:p w14:paraId="579474A0" w14:textId="77777777" w:rsidR="00D57536" w:rsidRPr="00535973" w:rsidRDefault="00B60735" w:rsidP="00535973">
      <w:pPr>
        <w:keepNext/>
        <w:widowControl w:val="0"/>
        <w:numPr>
          <w:ilvl w:val="12"/>
          <w:numId w:val="0"/>
        </w:numPr>
        <w:tabs>
          <w:tab w:val="clear" w:pos="567"/>
        </w:tabs>
        <w:spacing w:line="240" w:lineRule="auto"/>
        <w:rPr>
          <w:bCs/>
          <w:u w:val="single"/>
          <w:lang w:val="sv-SE"/>
        </w:rPr>
      </w:pPr>
      <w:r w:rsidRPr="00535973">
        <w:rPr>
          <w:bCs/>
          <w:u w:val="single"/>
          <w:lang w:val="sv-SE"/>
        </w:rPr>
        <w:t xml:space="preserve">Allergisk astma och kronisk </w:t>
      </w:r>
      <w:r w:rsidRPr="00535973">
        <w:rPr>
          <w:lang w:val="sv-SE"/>
        </w:rPr>
        <w:t>inflammation i näsa och bihålor med näspolyper</w:t>
      </w:r>
    </w:p>
    <w:p w14:paraId="754AF0FE" w14:textId="77777777" w:rsidR="00D57536" w:rsidRPr="00535973" w:rsidRDefault="00B60735" w:rsidP="00535973">
      <w:pPr>
        <w:pStyle w:val="Char2"/>
        <w:spacing w:before="0"/>
        <w:jc w:val="left"/>
        <w:rPr>
          <w:sz w:val="22"/>
          <w:szCs w:val="22"/>
          <w:lang w:val="sv-SE"/>
        </w:rPr>
      </w:pPr>
      <w:r w:rsidRPr="00535973">
        <w:rPr>
          <w:sz w:val="22"/>
          <w:szCs w:val="22"/>
          <w:lang w:val="sv-SE"/>
        </w:rPr>
        <w:t>Din läkare beslutar hur mycket Xolair du behöver och hur ofta du ska behandlas. Det baseras på din kroppsvikt och mängden IgE i blodet. Ett blodprov för att mäta IgE-mängden tas innan behandlingen påbörjas.</w:t>
      </w:r>
    </w:p>
    <w:p w14:paraId="570C3C6E" w14:textId="77777777" w:rsidR="00D57536" w:rsidRPr="00535973" w:rsidRDefault="00D57536" w:rsidP="00535973">
      <w:pPr>
        <w:pStyle w:val="Char2"/>
        <w:spacing w:before="0"/>
        <w:jc w:val="left"/>
        <w:rPr>
          <w:sz w:val="22"/>
          <w:szCs w:val="22"/>
          <w:lang w:val="sv-SE"/>
        </w:rPr>
      </w:pPr>
    </w:p>
    <w:p w14:paraId="0B77210E" w14:textId="77777777" w:rsidR="00D57536" w:rsidRPr="00535973" w:rsidRDefault="00B60735" w:rsidP="00535973">
      <w:pPr>
        <w:pStyle w:val="Char2"/>
        <w:spacing w:before="0"/>
        <w:jc w:val="left"/>
        <w:rPr>
          <w:sz w:val="22"/>
          <w:szCs w:val="22"/>
          <w:lang w:val="sv-SE"/>
        </w:rPr>
      </w:pPr>
      <w:r w:rsidRPr="00535973">
        <w:rPr>
          <w:sz w:val="22"/>
          <w:szCs w:val="22"/>
          <w:lang w:val="sv-SE"/>
        </w:rPr>
        <w:t>Du kommer att få 1 till 4 injektioner vid varje tillfälle varannan eller var fjärde vecka.</w:t>
      </w:r>
    </w:p>
    <w:p w14:paraId="743BC86F" w14:textId="77777777" w:rsidR="00D57536" w:rsidRPr="00535973" w:rsidRDefault="00D57536" w:rsidP="00535973">
      <w:pPr>
        <w:pStyle w:val="Char2"/>
        <w:spacing w:before="0"/>
        <w:jc w:val="left"/>
        <w:rPr>
          <w:sz w:val="22"/>
          <w:szCs w:val="22"/>
          <w:lang w:val="sv-SE"/>
        </w:rPr>
      </w:pPr>
    </w:p>
    <w:p w14:paraId="34854CED" w14:textId="77777777" w:rsidR="00D57536" w:rsidRPr="00535973" w:rsidRDefault="00B60735" w:rsidP="00535973">
      <w:pPr>
        <w:pStyle w:val="Char2"/>
        <w:spacing w:before="0"/>
        <w:jc w:val="left"/>
        <w:rPr>
          <w:sz w:val="22"/>
          <w:szCs w:val="22"/>
          <w:lang w:val="sv-SE"/>
        </w:rPr>
      </w:pPr>
      <w:r w:rsidRPr="00535973">
        <w:rPr>
          <w:sz w:val="22"/>
          <w:szCs w:val="22"/>
          <w:lang w:val="sv-SE"/>
        </w:rPr>
        <w:t>Fortsätt att ta din vanliga astmamedicin och/eller medicin mot näspolyper under behandlingen med Xolair. Sluta inte ta någon av dina mediciner mot astma och/eller näspolyper utan att tala med din läkare.</w:t>
      </w:r>
    </w:p>
    <w:p w14:paraId="78E4EAA6" w14:textId="77777777" w:rsidR="00D57536" w:rsidRPr="00535973" w:rsidRDefault="00D57536" w:rsidP="00535973">
      <w:pPr>
        <w:pStyle w:val="Char2"/>
        <w:spacing w:before="0"/>
        <w:jc w:val="left"/>
        <w:rPr>
          <w:sz w:val="22"/>
          <w:szCs w:val="22"/>
          <w:lang w:val="sv-SE"/>
        </w:rPr>
      </w:pPr>
    </w:p>
    <w:p w14:paraId="010AD83F" w14:textId="77777777" w:rsidR="00D57536" w:rsidRPr="00535973" w:rsidRDefault="00B60735" w:rsidP="00535973">
      <w:pPr>
        <w:pStyle w:val="Char2"/>
        <w:spacing w:before="0"/>
        <w:jc w:val="left"/>
        <w:rPr>
          <w:sz w:val="22"/>
          <w:szCs w:val="22"/>
          <w:lang w:val="sv-SE"/>
        </w:rPr>
      </w:pPr>
      <w:r w:rsidRPr="00535973">
        <w:rPr>
          <w:sz w:val="22"/>
          <w:szCs w:val="22"/>
          <w:lang w:val="sv-SE"/>
        </w:rPr>
        <w:t>Du kanske inte ser någon förbättring omedelbart efter det att du börjat behandlas med Xolair. Hos patienter med näspolyper har effekt setts 4 veckor efter att behandlingen påbörjats. Hos astmapatienter tar det i allmänhet 12 till 16 veckor innan behandlingen ger full effekt.</w:t>
      </w:r>
    </w:p>
    <w:p w14:paraId="181698C5" w14:textId="77777777" w:rsidR="00D57536" w:rsidRPr="00535973" w:rsidRDefault="00D57536" w:rsidP="00535973">
      <w:pPr>
        <w:pStyle w:val="Char2"/>
        <w:widowControl w:val="0"/>
        <w:spacing w:before="0"/>
        <w:jc w:val="left"/>
        <w:rPr>
          <w:sz w:val="22"/>
          <w:szCs w:val="22"/>
          <w:lang w:val="sv-SE"/>
        </w:rPr>
      </w:pPr>
    </w:p>
    <w:p w14:paraId="35EF73AB" w14:textId="77777777" w:rsidR="00D57536" w:rsidRPr="00535973" w:rsidRDefault="00B60735" w:rsidP="00535973">
      <w:pPr>
        <w:pStyle w:val="Text"/>
        <w:keepNext/>
        <w:widowControl w:val="0"/>
        <w:spacing w:before="0"/>
        <w:jc w:val="left"/>
        <w:rPr>
          <w:bCs/>
          <w:sz w:val="22"/>
          <w:u w:val="single"/>
          <w:lang w:val="sv-SE"/>
        </w:rPr>
      </w:pPr>
      <w:r w:rsidRPr="00535973">
        <w:rPr>
          <w:bCs/>
          <w:sz w:val="22"/>
          <w:u w:val="single"/>
          <w:lang w:val="sv-SE"/>
        </w:rPr>
        <w:t>Kronisk spontan urtikaria</w:t>
      </w:r>
    </w:p>
    <w:p w14:paraId="3E352BA5" w14:textId="77777777" w:rsidR="00D57536" w:rsidRPr="00535973" w:rsidRDefault="00B60735" w:rsidP="00535973">
      <w:pPr>
        <w:pStyle w:val="Char2"/>
        <w:widowControl w:val="0"/>
        <w:spacing w:before="0"/>
        <w:jc w:val="left"/>
        <w:rPr>
          <w:sz w:val="22"/>
          <w:szCs w:val="22"/>
          <w:lang w:val="sv-SE"/>
        </w:rPr>
      </w:pPr>
      <w:r w:rsidRPr="00535973">
        <w:rPr>
          <w:sz w:val="22"/>
          <w:szCs w:val="22"/>
          <w:lang w:val="sv-SE"/>
        </w:rPr>
        <w:t>Du kommer att få två injektioner, om 150 mg vardera, var fjärde vecka.</w:t>
      </w:r>
    </w:p>
    <w:p w14:paraId="18D823DF" w14:textId="77777777" w:rsidR="00D57536" w:rsidRPr="00535973" w:rsidRDefault="00D57536" w:rsidP="00535973">
      <w:pPr>
        <w:pStyle w:val="Char2"/>
        <w:widowControl w:val="0"/>
        <w:spacing w:before="0"/>
        <w:jc w:val="left"/>
        <w:rPr>
          <w:sz w:val="22"/>
          <w:szCs w:val="22"/>
          <w:lang w:val="sv-SE"/>
        </w:rPr>
      </w:pPr>
    </w:p>
    <w:p w14:paraId="36E4EE11" w14:textId="77777777" w:rsidR="00D57536" w:rsidRPr="00535973" w:rsidRDefault="00B60735" w:rsidP="00535973">
      <w:pPr>
        <w:pStyle w:val="Char2"/>
        <w:widowControl w:val="0"/>
        <w:spacing w:before="0"/>
        <w:jc w:val="left"/>
        <w:rPr>
          <w:sz w:val="22"/>
          <w:szCs w:val="22"/>
          <w:lang w:val="sv-SE"/>
        </w:rPr>
      </w:pPr>
      <w:r w:rsidRPr="00535973">
        <w:rPr>
          <w:sz w:val="22"/>
          <w:szCs w:val="22"/>
          <w:lang w:val="sv-SE"/>
        </w:rPr>
        <w:t>Fortsätt att ta dina andra mediciner mot kronisk spontan urtikaria under behandlingen med Xolair. Sluta inte att ta någon medicin utan att tala med din läkare.</w:t>
      </w:r>
    </w:p>
    <w:p w14:paraId="078DC3AB" w14:textId="77777777" w:rsidR="00D57536" w:rsidRPr="00535973" w:rsidRDefault="00D57536" w:rsidP="00535973">
      <w:pPr>
        <w:pStyle w:val="Char2"/>
        <w:widowControl w:val="0"/>
        <w:spacing w:before="0"/>
        <w:jc w:val="left"/>
        <w:rPr>
          <w:sz w:val="22"/>
          <w:szCs w:val="22"/>
          <w:lang w:val="sv-SE"/>
        </w:rPr>
      </w:pPr>
    </w:p>
    <w:p w14:paraId="64982127" w14:textId="77777777" w:rsidR="00D57536" w:rsidRPr="00535973" w:rsidRDefault="00B60735" w:rsidP="00535973">
      <w:pPr>
        <w:pStyle w:val="Char2"/>
        <w:keepNext/>
        <w:spacing w:before="0"/>
        <w:jc w:val="left"/>
        <w:rPr>
          <w:b/>
          <w:bCs/>
          <w:sz w:val="22"/>
          <w:szCs w:val="22"/>
          <w:lang w:val="sv-SE"/>
        </w:rPr>
      </w:pPr>
      <w:r w:rsidRPr="00535973">
        <w:rPr>
          <w:b/>
          <w:bCs/>
          <w:sz w:val="22"/>
          <w:szCs w:val="22"/>
          <w:lang w:val="sv-SE"/>
        </w:rPr>
        <w:t>Användning för barn och ungdomar</w:t>
      </w:r>
    </w:p>
    <w:p w14:paraId="3B3CD18D" w14:textId="77777777" w:rsidR="00D57536" w:rsidRPr="00535973" w:rsidRDefault="00B60735" w:rsidP="00535973">
      <w:pPr>
        <w:keepNext/>
        <w:widowControl w:val="0"/>
        <w:numPr>
          <w:ilvl w:val="12"/>
          <w:numId w:val="0"/>
        </w:numPr>
        <w:tabs>
          <w:tab w:val="clear" w:pos="567"/>
        </w:tabs>
        <w:spacing w:line="240" w:lineRule="auto"/>
        <w:rPr>
          <w:bCs/>
          <w:u w:val="single"/>
          <w:lang w:val="sv-SE"/>
        </w:rPr>
      </w:pPr>
      <w:r w:rsidRPr="00535973">
        <w:rPr>
          <w:bCs/>
          <w:u w:val="single"/>
          <w:lang w:val="sv-SE"/>
        </w:rPr>
        <w:t>Allergisk astma</w:t>
      </w:r>
    </w:p>
    <w:p w14:paraId="273FD5C8" w14:textId="77777777" w:rsidR="00D57536" w:rsidRPr="00535973" w:rsidRDefault="00B60735" w:rsidP="00535973">
      <w:pPr>
        <w:pStyle w:val="Char2"/>
        <w:widowControl w:val="0"/>
        <w:spacing w:before="0"/>
        <w:jc w:val="left"/>
        <w:rPr>
          <w:sz w:val="22"/>
          <w:szCs w:val="22"/>
          <w:lang w:val="sv-SE"/>
        </w:rPr>
      </w:pPr>
      <w:r w:rsidRPr="00535973">
        <w:rPr>
          <w:sz w:val="22"/>
          <w:szCs w:val="22"/>
          <w:lang w:val="sv-SE"/>
        </w:rPr>
        <w:t>Xolair kan ges till barn och ungdomar som är 6 år och äldre och som redan tar annan astmamedicin, men vars astmasymtom inte är välkontrollerade trots läkemedel som t ex hög dos inhalationssteroid och beta-stimulerare för inandning. Läkaren beräknar hur mycket Xolair barnet behöver och hur ofta det behöver ges. Detta beräknas utifrån barnets kroppsvikt och resultaten från blodproven som tas före behandlingsstart för att mäta mängden IgE i blodet.</w:t>
      </w:r>
    </w:p>
    <w:p w14:paraId="56F91F0A" w14:textId="77777777" w:rsidR="00D57536" w:rsidRPr="00535973" w:rsidRDefault="00D57536" w:rsidP="00535973">
      <w:pPr>
        <w:pStyle w:val="Char2"/>
        <w:widowControl w:val="0"/>
        <w:spacing w:before="0"/>
        <w:jc w:val="left"/>
        <w:rPr>
          <w:sz w:val="22"/>
          <w:szCs w:val="22"/>
          <w:lang w:val="sv-SE"/>
        </w:rPr>
      </w:pPr>
    </w:p>
    <w:p w14:paraId="2E28A41E" w14:textId="77777777" w:rsidR="00D57536" w:rsidRPr="00535973" w:rsidRDefault="00B60735" w:rsidP="00535973">
      <w:pPr>
        <w:pStyle w:val="Char2"/>
        <w:keepNext/>
        <w:widowControl w:val="0"/>
        <w:spacing w:before="0"/>
        <w:jc w:val="left"/>
        <w:rPr>
          <w:sz w:val="22"/>
          <w:szCs w:val="22"/>
          <w:u w:val="single"/>
          <w:lang w:val="sv-SE"/>
        </w:rPr>
      </w:pPr>
      <w:r w:rsidRPr="00535973">
        <w:rPr>
          <w:sz w:val="22"/>
          <w:szCs w:val="22"/>
          <w:u w:val="single"/>
          <w:lang w:val="sv-SE"/>
        </w:rPr>
        <w:t>Kronisk inflammation i näsa och bihålor med näspolyper</w:t>
      </w:r>
    </w:p>
    <w:p w14:paraId="682CD26F" w14:textId="77777777" w:rsidR="00D57536" w:rsidRPr="00535973" w:rsidRDefault="00B60735" w:rsidP="00535973">
      <w:pPr>
        <w:pStyle w:val="Char2"/>
        <w:widowControl w:val="0"/>
        <w:spacing w:before="0"/>
        <w:jc w:val="left"/>
        <w:rPr>
          <w:bCs/>
          <w:sz w:val="22"/>
          <w:szCs w:val="22"/>
          <w:lang w:val="sv-SE"/>
        </w:rPr>
      </w:pPr>
      <w:r w:rsidRPr="00535973">
        <w:rPr>
          <w:sz w:val="22"/>
          <w:szCs w:val="22"/>
          <w:lang w:val="sv-SE"/>
        </w:rPr>
        <w:t>Xolair ska inte ges till barn och ungdomar under 18</w:t>
      </w:r>
      <w:r w:rsidRPr="00535973">
        <w:rPr>
          <w:bCs/>
          <w:sz w:val="22"/>
          <w:szCs w:val="22"/>
          <w:lang w:val="sv-SE"/>
        </w:rPr>
        <w:t> års ålder.</w:t>
      </w:r>
    </w:p>
    <w:p w14:paraId="1A91EDBA" w14:textId="77777777" w:rsidR="00D57536" w:rsidRPr="00535973" w:rsidRDefault="00D57536" w:rsidP="00535973">
      <w:pPr>
        <w:pStyle w:val="Char2"/>
        <w:widowControl w:val="0"/>
        <w:spacing w:before="0"/>
        <w:jc w:val="left"/>
        <w:rPr>
          <w:sz w:val="22"/>
          <w:szCs w:val="22"/>
          <w:lang w:val="sv-SE"/>
        </w:rPr>
      </w:pPr>
    </w:p>
    <w:p w14:paraId="6B59C6A5" w14:textId="77777777" w:rsidR="00D57536" w:rsidRPr="00535973" w:rsidRDefault="00B60735" w:rsidP="00535973">
      <w:pPr>
        <w:pStyle w:val="Text"/>
        <w:keepNext/>
        <w:widowControl w:val="0"/>
        <w:spacing w:before="0"/>
        <w:jc w:val="left"/>
        <w:rPr>
          <w:bCs/>
          <w:sz w:val="22"/>
          <w:u w:val="single"/>
          <w:lang w:val="sv-SE"/>
        </w:rPr>
      </w:pPr>
      <w:r w:rsidRPr="00535973">
        <w:rPr>
          <w:bCs/>
          <w:sz w:val="22"/>
          <w:u w:val="single"/>
          <w:lang w:val="sv-SE"/>
        </w:rPr>
        <w:t>Kronisk spontan urtikaria</w:t>
      </w:r>
    </w:p>
    <w:p w14:paraId="6E268C1E" w14:textId="77777777" w:rsidR="00D57536" w:rsidRPr="00535973" w:rsidRDefault="00B60735" w:rsidP="00535973">
      <w:pPr>
        <w:pStyle w:val="Char2"/>
        <w:widowControl w:val="0"/>
        <w:spacing w:before="0"/>
        <w:jc w:val="left"/>
        <w:rPr>
          <w:sz w:val="22"/>
          <w:szCs w:val="22"/>
          <w:lang w:val="sv-SE"/>
        </w:rPr>
      </w:pPr>
      <w:r w:rsidRPr="00535973">
        <w:rPr>
          <w:sz w:val="22"/>
          <w:szCs w:val="22"/>
          <w:lang w:val="sv-SE"/>
        </w:rPr>
        <w:t>Xolair kan ges till ungdomar från 12 års ålder som redan tar antihistaminer, men vars symtom på kronisk spontan urtikaria inte är välkontrollerade trots behandling med dessa läkemedel. Doseringen för ungdomar över 12 års ålder är densamma som hos vuxna.</w:t>
      </w:r>
    </w:p>
    <w:p w14:paraId="57DA558E" w14:textId="77777777" w:rsidR="00D57536" w:rsidRPr="00535973" w:rsidRDefault="00D57536" w:rsidP="00535973">
      <w:pPr>
        <w:pStyle w:val="Char2"/>
        <w:widowControl w:val="0"/>
        <w:spacing w:before="0"/>
        <w:jc w:val="left"/>
        <w:rPr>
          <w:sz w:val="22"/>
          <w:szCs w:val="22"/>
          <w:lang w:val="sv-SE"/>
        </w:rPr>
      </w:pPr>
    </w:p>
    <w:p w14:paraId="6E110FC2" w14:textId="77777777" w:rsidR="00D57536" w:rsidRPr="00535973" w:rsidRDefault="00B60735" w:rsidP="00535973">
      <w:pPr>
        <w:pStyle w:val="Char2"/>
        <w:keepNext/>
        <w:spacing w:before="0"/>
        <w:jc w:val="left"/>
        <w:rPr>
          <w:b/>
          <w:bCs/>
          <w:sz w:val="22"/>
          <w:szCs w:val="22"/>
          <w:lang w:val="sv-SE"/>
        </w:rPr>
      </w:pPr>
      <w:r w:rsidRPr="00535973">
        <w:rPr>
          <w:b/>
          <w:bCs/>
          <w:sz w:val="22"/>
          <w:szCs w:val="22"/>
          <w:lang w:val="sv-SE"/>
        </w:rPr>
        <w:t>Om du har glömt en dos Xolair</w:t>
      </w:r>
    </w:p>
    <w:p w14:paraId="1F968A40" w14:textId="77777777" w:rsidR="00D57536" w:rsidRPr="00535973" w:rsidRDefault="00B60735" w:rsidP="00535973">
      <w:pPr>
        <w:pStyle w:val="Char2"/>
        <w:spacing w:before="0"/>
        <w:jc w:val="left"/>
        <w:rPr>
          <w:sz w:val="22"/>
          <w:szCs w:val="22"/>
          <w:lang w:val="sv-SE"/>
        </w:rPr>
      </w:pPr>
      <w:r w:rsidRPr="00535973">
        <w:rPr>
          <w:sz w:val="22"/>
          <w:szCs w:val="22"/>
          <w:lang w:val="sv-SE"/>
        </w:rPr>
        <w:t>Kontakta läkaren eller sjukhuset så snart som möjligt för att boka en ny tid.</w:t>
      </w:r>
    </w:p>
    <w:p w14:paraId="6D428DFE" w14:textId="77777777" w:rsidR="00D57536" w:rsidRPr="00535973" w:rsidRDefault="00D57536" w:rsidP="00535973">
      <w:pPr>
        <w:pStyle w:val="Char2"/>
        <w:spacing w:before="0"/>
        <w:jc w:val="left"/>
        <w:rPr>
          <w:sz w:val="22"/>
          <w:szCs w:val="22"/>
          <w:lang w:val="sv-SE"/>
        </w:rPr>
      </w:pPr>
    </w:p>
    <w:p w14:paraId="2D4E33D3" w14:textId="77777777" w:rsidR="00D57536" w:rsidRPr="00535973" w:rsidRDefault="00B60735" w:rsidP="00535973">
      <w:pPr>
        <w:pStyle w:val="Char2"/>
        <w:keepNext/>
        <w:spacing w:before="0"/>
        <w:jc w:val="left"/>
        <w:rPr>
          <w:b/>
          <w:bCs/>
          <w:sz w:val="22"/>
          <w:szCs w:val="22"/>
          <w:lang w:val="sv-SE"/>
        </w:rPr>
      </w:pPr>
      <w:r w:rsidRPr="00535973">
        <w:rPr>
          <w:b/>
          <w:bCs/>
          <w:sz w:val="22"/>
          <w:szCs w:val="22"/>
          <w:lang w:val="sv-SE"/>
        </w:rPr>
        <w:lastRenderedPageBreak/>
        <w:t>Om du slutar använda Xolair</w:t>
      </w:r>
    </w:p>
    <w:p w14:paraId="2C26E485" w14:textId="77777777" w:rsidR="00D57536" w:rsidRPr="00535973" w:rsidRDefault="00B60735" w:rsidP="00535973">
      <w:pPr>
        <w:pStyle w:val="Char2"/>
        <w:widowControl w:val="0"/>
        <w:spacing w:before="0"/>
        <w:jc w:val="left"/>
        <w:rPr>
          <w:sz w:val="22"/>
          <w:szCs w:val="22"/>
          <w:lang w:val="sv-SE"/>
        </w:rPr>
      </w:pPr>
      <w:r w:rsidRPr="00535973">
        <w:rPr>
          <w:sz w:val="22"/>
          <w:szCs w:val="22"/>
          <w:lang w:val="sv-SE"/>
        </w:rPr>
        <w:t>Avbryt inte Xolair-behandlingen såvida inte läkaren bestämt det. Efter avbruten eller avslutad behandling med Xolair kan du få tillbaka dina symtom.</w:t>
      </w:r>
    </w:p>
    <w:p w14:paraId="6B198500" w14:textId="77777777" w:rsidR="00D57536" w:rsidRPr="00535973" w:rsidRDefault="00D57536" w:rsidP="00535973">
      <w:pPr>
        <w:pStyle w:val="Char2"/>
        <w:spacing w:before="0"/>
        <w:jc w:val="left"/>
        <w:rPr>
          <w:sz w:val="22"/>
          <w:szCs w:val="22"/>
          <w:lang w:val="sv-SE"/>
        </w:rPr>
      </w:pPr>
    </w:p>
    <w:p w14:paraId="4D10442A" w14:textId="77777777" w:rsidR="00D57536" w:rsidRPr="00535973" w:rsidRDefault="00B60735" w:rsidP="00535973">
      <w:pPr>
        <w:pStyle w:val="Char2"/>
        <w:spacing w:before="0"/>
        <w:jc w:val="left"/>
        <w:rPr>
          <w:sz w:val="22"/>
          <w:szCs w:val="22"/>
          <w:lang w:val="sv-SE"/>
        </w:rPr>
      </w:pPr>
      <w:r w:rsidRPr="00535973">
        <w:rPr>
          <w:sz w:val="22"/>
          <w:szCs w:val="22"/>
          <w:lang w:val="sv-SE"/>
        </w:rPr>
        <w:t>Om du behandlas för kronisk spontan urtikaria kan din läkare då och då besluta att göra uppehåll i behandlingen med Xolair för att kunna bedöma dina symtom. Följ läkarens anvisningar.</w:t>
      </w:r>
    </w:p>
    <w:p w14:paraId="0413E025" w14:textId="77777777" w:rsidR="00D57536" w:rsidRPr="00535973" w:rsidRDefault="00D57536" w:rsidP="00535973">
      <w:pPr>
        <w:pStyle w:val="Char2"/>
        <w:spacing w:before="0"/>
        <w:jc w:val="left"/>
        <w:rPr>
          <w:sz w:val="22"/>
          <w:szCs w:val="22"/>
          <w:lang w:val="sv-SE"/>
        </w:rPr>
      </w:pPr>
    </w:p>
    <w:p w14:paraId="098A999A" w14:textId="77777777" w:rsidR="00D57536" w:rsidRPr="00535973" w:rsidRDefault="00B60735" w:rsidP="00535973">
      <w:pPr>
        <w:pStyle w:val="Char2"/>
        <w:spacing w:before="0"/>
        <w:jc w:val="left"/>
        <w:rPr>
          <w:sz w:val="22"/>
          <w:szCs w:val="22"/>
          <w:lang w:val="sv-SE"/>
        </w:rPr>
      </w:pPr>
      <w:r w:rsidRPr="00535973">
        <w:rPr>
          <w:sz w:val="22"/>
          <w:szCs w:val="22"/>
          <w:lang w:val="sv-SE"/>
        </w:rPr>
        <w:t>Om du har ytterligare frågor om detta läkemedel, kontakta läkare, apotekspersonal eller sjuksköterska.</w:t>
      </w:r>
    </w:p>
    <w:p w14:paraId="2533583A" w14:textId="77777777" w:rsidR="00D57536" w:rsidRPr="00535973" w:rsidRDefault="00D57536" w:rsidP="00535973">
      <w:pPr>
        <w:pStyle w:val="Char2"/>
        <w:spacing w:before="0"/>
        <w:jc w:val="left"/>
        <w:rPr>
          <w:sz w:val="22"/>
          <w:szCs w:val="22"/>
          <w:lang w:val="sv-SE"/>
        </w:rPr>
      </w:pPr>
    </w:p>
    <w:p w14:paraId="3DCC7426" w14:textId="77777777" w:rsidR="00D57536" w:rsidRPr="00535973" w:rsidRDefault="00D57536" w:rsidP="00535973">
      <w:pPr>
        <w:pStyle w:val="Char2"/>
        <w:spacing w:before="0"/>
        <w:jc w:val="left"/>
        <w:rPr>
          <w:sz w:val="22"/>
          <w:szCs w:val="22"/>
          <w:lang w:val="sv-SE"/>
        </w:rPr>
      </w:pPr>
    </w:p>
    <w:p w14:paraId="6790AFCB" w14:textId="77777777" w:rsidR="00D57536" w:rsidRPr="00535973" w:rsidRDefault="00B60735" w:rsidP="00535973">
      <w:pPr>
        <w:keepNext/>
        <w:widowControl w:val="0"/>
        <w:numPr>
          <w:ilvl w:val="12"/>
          <w:numId w:val="0"/>
        </w:numPr>
        <w:tabs>
          <w:tab w:val="clear" w:pos="567"/>
        </w:tabs>
        <w:spacing w:line="240" w:lineRule="auto"/>
        <w:ind w:left="567" w:right="-2" w:hanging="567"/>
        <w:rPr>
          <w:lang w:val="sv-SE"/>
        </w:rPr>
      </w:pPr>
      <w:r w:rsidRPr="00535973">
        <w:rPr>
          <w:b/>
          <w:bCs/>
          <w:lang w:val="sv-SE"/>
        </w:rPr>
        <w:t>4.</w:t>
      </w:r>
      <w:r w:rsidRPr="00535973">
        <w:rPr>
          <w:b/>
          <w:bCs/>
          <w:lang w:val="sv-SE"/>
        </w:rPr>
        <w:tab/>
        <w:t>Eventuella biverkningar</w:t>
      </w:r>
    </w:p>
    <w:p w14:paraId="34B4DE5B" w14:textId="77777777" w:rsidR="00D57536" w:rsidRPr="00535973" w:rsidRDefault="00D57536" w:rsidP="00535973">
      <w:pPr>
        <w:pStyle w:val="Char2"/>
        <w:keepNext/>
        <w:spacing w:before="0"/>
        <w:jc w:val="left"/>
        <w:rPr>
          <w:sz w:val="22"/>
          <w:szCs w:val="22"/>
          <w:lang w:val="sv-SE"/>
        </w:rPr>
      </w:pPr>
    </w:p>
    <w:p w14:paraId="19C31A35" w14:textId="77777777" w:rsidR="00D57536" w:rsidRPr="00535973" w:rsidRDefault="00B60735" w:rsidP="00535973">
      <w:pPr>
        <w:pStyle w:val="Char2"/>
        <w:spacing w:before="0"/>
        <w:jc w:val="left"/>
        <w:rPr>
          <w:sz w:val="22"/>
          <w:szCs w:val="22"/>
          <w:lang w:val="sv-SE"/>
        </w:rPr>
      </w:pPr>
      <w:r w:rsidRPr="00535973">
        <w:rPr>
          <w:sz w:val="22"/>
          <w:szCs w:val="22"/>
          <w:lang w:val="sv-SE"/>
        </w:rPr>
        <w:t>Liksom alla läkemedel kan detta läkemedel orsaka biverkningar, men alla användare behöver inte få dem. Biverkningarna som orsakas av Xolair är i allmänhet lätta till måttliga, men kan i vissa fall vara allvarliga.</w:t>
      </w:r>
    </w:p>
    <w:p w14:paraId="6CD1323A" w14:textId="77777777" w:rsidR="00D57536" w:rsidRPr="00535973" w:rsidRDefault="00D57536" w:rsidP="00535973">
      <w:pPr>
        <w:pStyle w:val="Char2"/>
        <w:spacing w:before="0"/>
        <w:jc w:val="left"/>
        <w:rPr>
          <w:sz w:val="22"/>
          <w:szCs w:val="22"/>
          <w:lang w:val="sv-SE"/>
        </w:rPr>
      </w:pPr>
    </w:p>
    <w:p w14:paraId="3080C625" w14:textId="77777777" w:rsidR="00D57536" w:rsidRPr="00535973" w:rsidRDefault="00B60735" w:rsidP="00535973">
      <w:pPr>
        <w:pStyle w:val="Char2"/>
        <w:keepNext/>
        <w:spacing w:before="0"/>
        <w:jc w:val="left"/>
        <w:rPr>
          <w:sz w:val="22"/>
          <w:szCs w:val="22"/>
          <w:u w:val="single"/>
          <w:lang w:val="sv-SE"/>
        </w:rPr>
      </w:pPr>
      <w:r w:rsidRPr="00535973">
        <w:rPr>
          <w:sz w:val="22"/>
          <w:szCs w:val="22"/>
          <w:u w:val="single"/>
          <w:lang w:val="sv-SE"/>
        </w:rPr>
        <w:t>Allvarliga biverkningar:</w:t>
      </w:r>
    </w:p>
    <w:p w14:paraId="573E42A5" w14:textId="77777777" w:rsidR="00D57536" w:rsidRPr="00535973" w:rsidRDefault="00D57536" w:rsidP="00535973">
      <w:pPr>
        <w:pStyle w:val="Char2"/>
        <w:keepNext/>
        <w:spacing w:before="0"/>
        <w:jc w:val="left"/>
        <w:rPr>
          <w:sz w:val="22"/>
          <w:szCs w:val="22"/>
          <w:u w:val="single"/>
          <w:lang w:val="sv-SE"/>
        </w:rPr>
      </w:pPr>
    </w:p>
    <w:p w14:paraId="0A8F9F8B" w14:textId="77777777" w:rsidR="00D57536" w:rsidRPr="00535973" w:rsidRDefault="00B60735" w:rsidP="00535973">
      <w:pPr>
        <w:pStyle w:val="Char2"/>
        <w:keepNext/>
        <w:spacing w:before="0"/>
        <w:jc w:val="left"/>
        <w:rPr>
          <w:sz w:val="22"/>
          <w:szCs w:val="22"/>
          <w:u w:val="single"/>
          <w:lang w:val="sv-SE"/>
        </w:rPr>
      </w:pPr>
      <w:r w:rsidRPr="00535973">
        <w:rPr>
          <w:sz w:val="22"/>
          <w:szCs w:val="22"/>
          <w:lang w:val="sv-SE"/>
        </w:rPr>
        <w:t>Sök omedelbart medicinsk vård om du märker några tecken på följande biverkningar:</w:t>
      </w:r>
    </w:p>
    <w:p w14:paraId="42E844AE" w14:textId="77777777" w:rsidR="00D57536" w:rsidRPr="00535973" w:rsidRDefault="00B60735" w:rsidP="00535973">
      <w:pPr>
        <w:pStyle w:val="Char2"/>
        <w:keepNext/>
        <w:spacing w:before="0"/>
        <w:jc w:val="left"/>
        <w:rPr>
          <w:sz w:val="22"/>
          <w:szCs w:val="22"/>
          <w:lang w:val="sv-SE"/>
        </w:rPr>
      </w:pPr>
      <w:r w:rsidRPr="00535973">
        <w:rPr>
          <w:sz w:val="22"/>
          <w:szCs w:val="22"/>
          <w:lang w:val="sv-SE"/>
        </w:rPr>
        <w:t>Sällsynta (kan förekomma hos upp till 1 av 1</w:t>
      </w:r>
      <w:r w:rsidRPr="00535973">
        <w:rPr>
          <w:sz w:val="22"/>
          <w:szCs w:val="22"/>
          <w:lang w:val="nb-NO"/>
        </w:rPr>
        <w:t> </w:t>
      </w:r>
      <w:r w:rsidRPr="00535973">
        <w:rPr>
          <w:sz w:val="22"/>
          <w:szCs w:val="22"/>
          <w:lang w:val="sv-SE"/>
        </w:rPr>
        <w:t>000</w:t>
      </w:r>
      <w:r w:rsidRPr="00535973">
        <w:rPr>
          <w:sz w:val="22"/>
          <w:szCs w:val="22"/>
          <w:lang w:val="nb-NO"/>
        </w:rPr>
        <w:t> </w:t>
      </w:r>
      <w:r w:rsidRPr="00535973">
        <w:rPr>
          <w:sz w:val="22"/>
          <w:szCs w:val="22"/>
          <w:lang w:val="sv-SE"/>
        </w:rPr>
        <w:t>personer)</w:t>
      </w:r>
    </w:p>
    <w:p w14:paraId="639F8EFE" w14:textId="77777777" w:rsidR="00D57536" w:rsidRPr="00535973"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535973">
        <w:rPr>
          <w:sz w:val="22"/>
          <w:szCs w:val="22"/>
          <w:lang w:val="sv-SE"/>
        </w:rPr>
        <w:t>Svåra allergiska reaktioner (inklusive anafylaktiska reaktioner). Symtom kan inkludera hudutslag, klåda eller nässelfeber, svullnad av ansikte, läppar, tunga, svalg eller luftstrupe eller andra delar av kroppen, snabba hjärtslag, yrsel och berusningskänsla, förvirring, andnöd, rossel eller svårighet att andas, blåaktig hud eller läppar, fallande blodtryck med svimning eller förlust av medvetandet. Om du tidigare har drabbats av allvarliga allergiska reaktioner (anafylaktiska reaktioner) som inte berodde på Xolair, kan risken för en allvarlig allergisk reaktion i samband med användning av Xolair vara större.</w:t>
      </w:r>
    </w:p>
    <w:p w14:paraId="7B3D808F" w14:textId="77777777" w:rsidR="00D57536" w:rsidRPr="00535973" w:rsidRDefault="00B60735" w:rsidP="00535973">
      <w:pPr>
        <w:pStyle w:val="Char2"/>
        <w:widowControl w:val="0"/>
        <w:numPr>
          <w:ilvl w:val="0"/>
          <w:numId w:val="43"/>
        </w:numPr>
        <w:tabs>
          <w:tab w:val="clear" w:pos="360"/>
        </w:tabs>
        <w:spacing w:before="0"/>
        <w:ind w:left="567" w:hanging="567"/>
        <w:jc w:val="left"/>
        <w:rPr>
          <w:sz w:val="22"/>
          <w:szCs w:val="22"/>
          <w:lang w:val="sv-SE"/>
        </w:rPr>
      </w:pPr>
      <w:r w:rsidRPr="00535973">
        <w:rPr>
          <w:sz w:val="22"/>
          <w:szCs w:val="22"/>
          <w:lang w:val="sv-SE"/>
        </w:rPr>
        <w:t>Systemisk lupus erythematosus (SLE). Symtom kan inkludera muskelsmärta, ledsmärta och ledsvullnad, hudutslag, feber, viktminskning och trötthet.</w:t>
      </w:r>
    </w:p>
    <w:p w14:paraId="0179E96F" w14:textId="77777777" w:rsidR="00D57536" w:rsidRPr="00535973" w:rsidRDefault="00D57536" w:rsidP="00535973">
      <w:pPr>
        <w:pStyle w:val="Char2"/>
        <w:widowControl w:val="0"/>
        <w:spacing w:before="0"/>
        <w:jc w:val="left"/>
        <w:rPr>
          <w:sz w:val="22"/>
          <w:szCs w:val="22"/>
          <w:lang w:val="sv-SE"/>
        </w:rPr>
      </w:pPr>
    </w:p>
    <w:p w14:paraId="3CFD07FD" w14:textId="77777777" w:rsidR="00D57536" w:rsidRPr="00535973" w:rsidRDefault="00B60735" w:rsidP="00535973">
      <w:pPr>
        <w:pStyle w:val="Char2"/>
        <w:keepNext/>
        <w:spacing w:before="0"/>
        <w:jc w:val="left"/>
        <w:rPr>
          <w:sz w:val="22"/>
          <w:szCs w:val="22"/>
          <w:lang w:val="sv-SE"/>
        </w:rPr>
      </w:pPr>
      <w:r w:rsidRPr="00535973">
        <w:rPr>
          <w:sz w:val="22"/>
          <w:szCs w:val="22"/>
          <w:lang w:val="sv-SE"/>
        </w:rPr>
        <w:t>Ingen känd frekvens (frekvensen kan inte beräknas utifrån tillgängliga uppgifter)</w:t>
      </w:r>
    </w:p>
    <w:p w14:paraId="52284562" w14:textId="77777777" w:rsidR="00D57536" w:rsidRPr="00535973" w:rsidRDefault="00B60735" w:rsidP="00535973">
      <w:pPr>
        <w:pStyle w:val="Char2"/>
        <w:widowControl w:val="0"/>
        <w:numPr>
          <w:ilvl w:val="0"/>
          <w:numId w:val="44"/>
        </w:numPr>
        <w:tabs>
          <w:tab w:val="clear" w:pos="360"/>
        </w:tabs>
        <w:spacing w:before="0"/>
        <w:ind w:left="567" w:hanging="567"/>
        <w:jc w:val="left"/>
        <w:rPr>
          <w:sz w:val="22"/>
          <w:szCs w:val="22"/>
          <w:lang w:val="sv-SE"/>
        </w:rPr>
      </w:pPr>
      <w:r w:rsidRPr="00535973">
        <w:rPr>
          <w:sz w:val="22"/>
          <w:szCs w:val="22"/>
          <w:lang w:val="sv-SE"/>
        </w:rPr>
        <w:t>Churg-Strauss eller hypereosinofilt syndrom. Symtom kan inkludera ett eller flera av följande: svullnad, smärta eller hudutslag runt blod- eller lymfkärl, förhöjda nivåer av en viss typ av vita blodkroppar (uttalad eosinofili), förvärrade andningsproblem, nästäppa, hjärtproblem, värk, domningar, stickningar i armar eller ben.</w:t>
      </w:r>
    </w:p>
    <w:p w14:paraId="6DFAA90D" w14:textId="77777777" w:rsidR="00D57536" w:rsidRPr="00535973" w:rsidRDefault="00B60735" w:rsidP="00535973">
      <w:pPr>
        <w:pStyle w:val="Char2"/>
        <w:widowControl w:val="0"/>
        <w:numPr>
          <w:ilvl w:val="0"/>
          <w:numId w:val="44"/>
        </w:numPr>
        <w:tabs>
          <w:tab w:val="clear" w:pos="360"/>
        </w:tabs>
        <w:spacing w:before="0"/>
        <w:ind w:left="567" w:hanging="567"/>
        <w:jc w:val="left"/>
        <w:rPr>
          <w:sz w:val="22"/>
          <w:szCs w:val="22"/>
          <w:lang w:val="sv-SE"/>
        </w:rPr>
      </w:pPr>
      <w:r w:rsidRPr="00535973">
        <w:rPr>
          <w:sz w:val="22"/>
          <w:szCs w:val="22"/>
          <w:lang w:val="sv-SE"/>
        </w:rPr>
        <w:t>Låga trombocytnivåer (blodplättar), vilket kan ge symtom som blödning eller att blåmärken uppstår lättare än vanligt.</w:t>
      </w:r>
    </w:p>
    <w:p w14:paraId="44343981" w14:textId="77777777" w:rsidR="00D57536" w:rsidRPr="00535973" w:rsidRDefault="00B60735" w:rsidP="00535973">
      <w:pPr>
        <w:pStyle w:val="Char2"/>
        <w:keepNext/>
        <w:widowControl w:val="0"/>
        <w:numPr>
          <w:ilvl w:val="0"/>
          <w:numId w:val="44"/>
        </w:numPr>
        <w:tabs>
          <w:tab w:val="clear" w:pos="360"/>
        </w:tabs>
        <w:spacing w:before="0"/>
        <w:ind w:left="567" w:hanging="567"/>
        <w:jc w:val="left"/>
        <w:rPr>
          <w:sz w:val="22"/>
          <w:szCs w:val="22"/>
          <w:lang w:val="sv-SE"/>
        </w:rPr>
      </w:pPr>
      <w:r w:rsidRPr="00535973">
        <w:rPr>
          <w:sz w:val="22"/>
          <w:szCs w:val="22"/>
          <w:lang w:val="sv-SE"/>
        </w:rPr>
        <w:t>Serumsjuka. Symtom kan inkludera ett eller flera av följande: ledvärk med eller utan svullnad eller stelhet, hudutslag, feber, svullna lymfkörtlar, muskelvärk.</w:t>
      </w:r>
    </w:p>
    <w:p w14:paraId="228EE55A" w14:textId="77777777" w:rsidR="00D57536" w:rsidRPr="00535973" w:rsidRDefault="00D57536" w:rsidP="00535973">
      <w:pPr>
        <w:pStyle w:val="Char2"/>
        <w:spacing w:before="0"/>
        <w:jc w:val="left"/>
        <w:rPr>
          <w:sz w:val="22"/>
          <w:szCs w:val="22"/>
          <w:lang w:val="sv-SE"/>
        </w:rPr>
      </w:pPr>
    </w:p>
    <w:p w14:paraId="5F017F37" w14:textId="77777777" w:rsidR="00D57536" w:rsidRPr="00535973" w:rsidRDefault="00B60735" w:rsidP="00535973">
      <w:pPr>
        <w:pStyle w:val="Char2"/>
        <w:keepNext/>
        <w:spacing w:before="0"/>
        <w:jc w:val="left"/>
        <w:rPr>
          <w:sz w:val="22"/>
          <w:szCs w:val="22"/>
          <w:u w:val="single"/>
          <w:lang w:val="sv-SE"/>
        </w:rPr>
      </w:pPr>
      <w:r w:rsidRPr="00535973">
        <w:rPr>
          <w:sz w:val="22"/>
          <w:szCs w:val="22"/>
          <w:u w:val="single"/>
          <w:lang w:val="sv-SE"/>
        </w:rPr>
        <w:t>Andra biverkningar är:</w:t>
      </w:r>
    </w:p>
    <w:p w14:paraId="577A52CC" w14:textId="77777777" w:rsidR="00D57536" w:rsidRPr="00535973" w:rsidRDefault="00B60735" w:rsidP="00535973">
      <w:pPr>
        <w:pStyle w:val="Char2"/>
        <w:keepNext/>
        <w:spacing w:before="0"/>
        <w:jc w:val="left"/>
        <w:rPr>
          <w:sz w:val="22"/>
          <w:szCs w:val="22"/>
          <w:lang w:val="sv-SE"/>
        </w:rPr>
      </w:pPr>
      <w:r w:rsidRPr="00535973">
        <w:rPr>
          <w:sz w:val="22"/>
          <w:szCs w:val="22"/>
          <w:lang w:val="sv-SE"/>
        </w:rPr>
        <w:t>Mycket vanliga (kan förekomma hos fler än 1 av 10</w:t>
      </w:r>
      <w:r w:rsidRPr="00535973">
        <w:rPr>
          <w:sz w:val="22"/>
          <w:szCs w:val="22"/>
          <w:lang w:val="nb-NO"/>
        </w:rPr>
        <w:t> </w:t>
      </w:r>
      <w:r w:rsidRPr="00535973">
        <w:rPr>
          <w:sz w:val="22"/>
          <w:szCs w:val="22"/>
          <w:lang w:val="sv-SE"/>
        </w:rPr>
        <w:t>personer)</w:t>
      </w:r>
    </w:p>
    <w:p w14:paraId="0AC73295" w14:textId="77777777" w:rsidR="00D57536" w:rsidRPr="00535973" w:rsidRDefault="00B60735" w:rsidP="00535973">
      <w:pPr>
        <w:pStyle w:val="Char2"/>
        <w:widowControl w:val="0"/>
        <w:numPr>
          <w:ilvl w:val="0"/>
          <w:numId w:val="45"/>
        </w:numPr>
        <w:tabs>
          <w:tab w:val="clear" w:pos="360"/>
        </w:tabs>
        <w:spacing w:before="0"/>
        <w:ind w:left="567" w:hanging="567"/>
        <w:jc w:val="left"/>
        <w:rPr>
          <w:sz w:val="22"/>
          <w:szCs w:val="22"/>
          <w:lang w:val="sv-SE"/>
        </w:rPr>
      </w:pPr>
      <w:r w:rsidRPr="00535973">
        <w:rPr>
          <w:sz w:val="22"/>
          <w:szCs w:val="22"/>
          <w:lang w:val="sv-SE"/>
        </w:rPr>
        <w:t>feber (hos barn).</w:t>
      </w:r>
    </w:p>
    <w:p w14:paraId="16EC22C6" w14:textId="77777777" w:rsidR="00D57536" w:rsidRPr="00535973" w:rsidRDefault="00D57536" w:rsidP="00535973">
      <w:pPr>
        <w:pStyle w:val="Char2"/>
        <w:spacing w:before="0"/>
        <w:jc w:val="left"/>
        <w:rPr>
          <w:sz w:val="22"/>
          <w:szCs w:val="22"/>
          <w:u w:val="single"/>
          <w:lang w:val="sv-SE"/>
        </w:rPr>
      </w:pPr>
    </w:p>
    <w:p w14:paraId="7BFEB295" w14:textId="77777777" w:rsidR="00D57536" w:rsidRPr="00535973" w:rsidRDefault="00B60735" w:rsidP="00535973">
      <w:pPr>
        <w:pStyle w:val="Char2"/>
        <w:keepNext/>
        <w:spacing w:before="0"/>
        <w:jc w:val="left"/>
        <w:rPr>
          <w:sz w:val="22"/>
          <w:szCs w:val="22"/>
          <w:lang w:val="sv-SE"/>
        </w:rPr>
      </w:pPr>
      <w:r w:rsidRPr="00535973">
        <w:rPr>
          <w:sz w:val="22"/>
          <w:szCs w:val="22"/>
          <w:lang w:val="sv-SE"/>
        </w:rPr>
        <w:t>Vanliga (kan förekomma hos upp till 1 av 10</w:t>
      </w:r>
      <w:r w:rsidRPr="00535973">
        <w:rPr>
          <w:sz w:val="22"/>
          <w:szCs w:val="22"/>
          <w:lang w:val="nb-NO"/>
        </w:rPr>
        <w:t> </w:t>
      </w:r>
      <w:r w:rsidRPr="00535973">
        <w:rPr>
          <w:sz w:val="22"/>
          <w:szCs w:val="22"/>
          <w:lang w:val="sv-SE"/>
        </w:rPr>
        <w:t>personer)</w:t>
      </w:r>
    </w:p>
    <w:p w14:paraId="75160838" w14:textId="77777777" w:rsidR="00D57536" w:rsidRPr="00535973" w:rsidRDefault="00B60735" w:rsidP="00535973">
      <w:pPr>
        <w:pStyle w:val="Char2"/>
        <w:widowControl w:val="0"/>
        <w:numPr>
          <w:ilvl w:val="0"/>
          <w:numId w:val="46"/>
        </w:numPr>
        <w:tabs>
          <w:tab w:val="clear" w:pos="360"/>
          <w:tab w:val="num" w:pos="0"/>
        </w:tabs>
        <w:spacing w:before="0"/>
        <w:ind w:left="567" w:hanging="567"/>
        <w:jc w:val="left"/>
        <w:rPr>
          <w:sz w:val="22"/>
          <w:szCs w:val="22"/>
          <w:lang w:val="sv-SE"/>
        </w:rPr>
      </w:pPr>
      <w:r w:rsidRPr="00535973">
        <w:rPr>
          <w:sz w:val="22"/>
          <w:szCs w:val="22"/>
          <w:lang w:val="sv-SE"/>
        </w:rPr>
        <w:t>reaktioner på injektionsstället, som t ex smärta, svullnad, klåda och rodnad</w:t>
      </w:r>
    </w:p>
    <w:p w14:paraId="6946438D" w14:textId="77777777" w:rsidR="00D57536" w:rsidRPr="00535973" w:rsidRDefault="00B60735" w:rsidP="00535973">
      <w:pPr>
        <w:pStyle w:val="Char2"/>
        <w:widowControl w:val="0"/>
        <w:numPr>
          <w:ilvl w:val="0"/>
          <w:numId w:val="46"/>
        </w:numPr>
        <w:tabs>
          <w:tab w:val="clear" w:pos="360"/>
          <w:tab w:val="num" w:pos="0"/>
        </w:tabs>
        <w:spacing w:before="0"/>
        <w:ind w:left="567" w:hanging="567"/>
        <w:jc w:val="left"/>
        <w:rPr>
          <w:sz w:val="22"/>
          <w:szCs w:val="22"/>
          <w:lang w:val="sv-SE"/>
        </w:rPr>
      </w:pPr>
      <w:r w:rsidRPr="00535973">
        <w:rPr>
          <w:sz w:val="22"/>
          <w:szCs w:val="22"/>
          <w:lang w:val="sv-SE"/>
        </w:rPr>
        <w:t>smärta i övre delen av magen</w:t>
      </w:r>
    </w:p>
    <w:p w14:paraId="479A7820" w14:textId="77777777" w:rsidR="00D57536" w:rsidRPr="00535973" w:rsidRDefault="00B60735" w:rsidP="00535973">
      <w:pPr>
        <w:pStyle w:val="Char2"/>
        <w:widowControl w:val="0"/>
        <w:numPr>
          <w:ilvl w:val="0"/>
          <w:numId w:val="46"/>
        </w:numPr>
        <w:tabs>
          <w:tab w:val="clear" w:pos="360"/>
          <w:tab w:val="num" w:pos="0"/>
        </w:tabs>
        <w:spacing w:before="0"/>
        <w:ind w:left="567" w:hanging="567"/>
        <w:jc w:val="left"/>
        <w:rPr>
          <w:sz w:val="22"/>
          <w:szCs w:val="22"/>
          <w:lang w:val="sv-SE"/>
        </w:rPr>
      </w:pPr>
      <w:r w:rsidRPr="00535973">
        <w:rPr>
          <w:sz w:val="22"/>
          <w:szCs w:val="22"/>
          <w:lang w:val="sv-SE"/>
        </w:rPr>
        <w:t>huvudvärk (mycket vanlig hos barn)</w:t>
      </w:r>
    </w:p>
    <w:p w14:paraId="0BFF3FCA" w14:textId="77777777" w:rsidR="00D57536" w:rsidRPr="00535973" w:rsidRDefault="00B60735" w:rsidP="00535973">
      <w:pPr>
        <w:pStyle w:val="Char2"/>
        <w:widowControl w:val="0"/>
        <w:numPr>
          <w:ilvl w:val="0"/>
          <w:numId w:val="46"/>
        </w:numPr>
        <w:tabs>
          <w:tab w:val="clear" w:pos="360"/>
          <w:tab w:val="num" w:pos="0"/>
        </w:tabs>
        <w:spacing w:before="0"/>
        <w:ind w:left="567" w:hanging="567"/>
        <w:jc w:val="left"/>
        <w:rPr>
          <w:sz w:val="22"/>
          <w:szCs w:val="22"/>
          <w:lang w:val="sv-SE"/>
        </w:rPr>
      </w:pPr>
      <w:r w:rsidRPr="00535973">
        <w:rPr>
          <w:sz w:val="22"/>
          <w:szCs w:val="22"/>
          <w:lang w:val="sv-SE"/>
        </w:rPr>
        <w:t>övre luftvägsinfektion såsom inflammation i svalget (halsont) och förkylning</w:t>
      </w:r>
    </w:p>
    <w:p w14:paraId="5A3EEBE4" w14:textId="77777777" w:rsidR="00D57536" w:rsidRPr="00535973" w:rsidRDefault="00B60735" w:rsidP="00535973">
      <w:pPr>
        <w:pStyle w:val="Char2"/>
        <w:widowControl w:val="0"/>
        <w:numPr>
          <w:ilvl w:val="0"/>
          <w:numId w:val="46"/>
        </w:numPr>
        <w:tabs>
          <w:tab w:val="clear" w:pos="360"/>
          <w:tab w:val="num" w:pos="0"/>
        </w:tabs>
        <w:spacing w:before="0"/>
        <w:ind w:left="567" w:hanging="567"/>
        <w:jc w:val="left"/>
        <w:rPr>
          <w:sz w:val="22"/>
          <w:szCs w:val="22"/>
          <w:lang w:val="sv-SE"/>
        </w:rPr>
      </w:pPr>
      <w:r w:rsidRPr="00535973">
        <w:rPr>
          <w:snapToGrid/>
          <w:color w:val="222222"/>
          <w:sz w:val="22"/>
          <w:szCs w:val="22"/>
          <w:lang w:val="sv-SE"/>
        </w:rPr>
        <w:t>känsla av tryck eller smärta i kinderna och pannan (bihåleinflammation, bihålehuvudvärk)</w:t>
      </w:r>
    </w:p>
    <w:p w14:paraId="3AEC7CEB" w14:textId="77777777" w:rsidR="00D57536" w:rsidRPr="00535973" w:rsidRDefault="00B60735" w:rsidP="00535973">
      <w:pPr>
        <w:pStyle w:val="Char2"/>
        <w:widowControl w:val="0"/>
        <w:numPr>
          <w:ilvl w:val="0"/>
          <w:numId w:val="46"/>
        </w:numPr>
        <w:tabs>
          <w:tab w:val="clear" w:pos="360"/>
          <w:tab w:val="num" w:pos="0"/>
        </w:tabs>
        <w:spacing w:before="0"/>
        <w:ind w:left="567" w:hanging="567"/>
        <w:jc w:val="left"/>
        <w:rPr>
          <w:sz w:val="22"/>
          <w:szCs w:val="22"/>
          <w:lang w:val="sv-SE"/>
        </w:rPr>
      </w:pPr>
      <w:r w:rsidRPr="00535973">
        <w:rPr>
          <w:sz w:val="22"/>
          <w:szCs w:val="22"/>
          <w:lang w:val="sv-SE"/>
        </w:rPr>
        <w:t>ledvärk (artralgi)</w:t>
      </w:r>
    </w:p>
    <w:p w14:paraId="1D811D36" w14:textId="77777777" w:rsidR="00D57536" w:rsidRPr="00535973" w:rsidRDefault="00B60735" w:rsidP="00535973">
      <w:pPr>
        <w:pStyle w:val="Char2"/>
        <w:widowControl w:val="0"/>
        <w:numPr>
          <w:ilvl w:val="0"/>
          <w:numId w:val="46"/>
        </w:numPr>
        <w:tabs>
          <w:tab w:val="clear" w:pos="360"/>
          <w:tab w:val="num" w:pos="0"/>
        </w:tabs>
        <w:spacing w:before="0"/>
        <w:ind w:left="567" w:hanging="567"/>
        <w:jc w:val="left"/>
        <w:rPr>
          <w:sz w:val="22"/>
          <w:szCs w:val="22"/>
          <w:lang w:val="sv-SE"/>
        </w:rPr>
      </w:pPr>
      <w:r w:rsidRPr="00535973">
        <w:rPr>
          <w:sz w:val="22"/>
          <w:szCs w:val="22"/>
          <w:lang w:val="sv-SE"/>
        </w:rPr>
        <w:t>yrsel.</w:t>
      </w:r>
    </w:p>
    <w:p w14:paraId="7D4A7249" w14:textId="77777777" w:rsidR="00D57536" w:rsidRPr="00535973" w:rsidRDefault="00D57536" w:rsidP="00535973">
      <w:pPr>
        <w:pStyle w:val="Char2"/>
        <w:widowControl w:val="0"/>
        <w:spacing w:before="0"/>
        <w:jc w:val="left"/>
        <w:rPr>
          <w:sz w:val="22"/>
          <w:szCs w:val="22"/>
          <w:lang w:val="sv-SE"/>
        </w:rPr>
      </w:pPr>
    </w:p>
    <w:p w14:paraId="2C0F5A46" w14:textId="77777777" w:rsidR="00D57536" w:rsidRPr="00535973" w:rsidRDefault="00B60735" w:rsidP="00535973">
      <w:pPr>
        <w:pStyle w:val="Char2"/>
        <w:keepNext/>
        <w:widowControl w:val="0"/>
        <w:spacing w:before="0"/>
        <w:jc w:val="left"/>
        <w:rPr>
          <w:sz w:val="22"/>
          <w:szCs w:val="22"/>
          <w:lang w:val="sv-SE"/>
        </w:rPr>
      </w:pPr>
      <w:r w:rsidRPr="00535973">
        <w:rPr>
          <w:sz w:val="22"/>
          <w:szCs w:val="22"/>
          <w:lang w:val="sv-SE"/>
        </w:rPr>
        <w:t>Mindre vanliga (kan förekomma hos upp till 1 av 100</w:t>
      </w:r>
      <w:r w:rsidRPr="00535973">
        <w:rPr>
          <w:sz w:val="22"/>
          <w:szCs w:val="22"/>
          <w:lang w:val="nb-NO"/>
        </w:rPr>
        <w:t> </w:t>
      </w:r>
      <w:r w:rsidRPr="00535973">
        <w:rPr>
          <w:sz w:val="22"/>
          <w:szCs w:val="22"/>
          <w:lang w:val="sv-SE"/>
        </w:rPr>
        <w:t>personer)</w:t>
      </w:r>
    </w:p>
    <w:p w14:paraId="6406FDBA" w14:textId="77777777" w:rsidR="00D57536" w:rsidRPr="00535973" w:rsidRDefault="00B60735" w:rsidP="00535973">
      <w:pPr>
        <w:pStyle w:val="Char2"/>
        <w:widowControl w:val="0"/>
        <w:numPr>
          <w:ilvl w:val="0"/>
          <w:numId w:val="47"/>
        </w:numPr>
        <w:tabs>
          <w:tab w:val="clear" w:pos="360"/>
        </w:tabs>
        <w:spacing w:before="0"/>
        <w:ind w:left="567" w:hanging="567"/>
        <w:jc w:val="left"/>
        <w:rPr>
          <w:sz w:val="22"/>
          <w:szCs w:val="22"/>
          <w:lang w:val="sv-SE"/>
        </w:rPr>
      </w:pPr>
      <w:r w:rsidRPr="00535973">
        <w:rPr>
          <w:sz w:val="22"/>
          <w:szCs w:val="22"/>
          <w:lang w:val="sv-SE"/>
        </w:rPr>
        <w:t>känsla av sömnighet eller trötthet</w:t>
      </w:r>
    </w:p>
    <w:p w14:paraId="7B40C1A7" w14:textId="77777777" w:rsidR="00D57536" w:rsidRPr="00535973" w:rsidRDefault="00B60735" w:rsidP="00535973">
      <w:pPr>
        <w:pStyle w:val="Char2"/>
        <w:widowControl w:val="0"/>
        <w:numPr>
          <w:ilvl w:val="0"/>
          <w:numId w:val="47"/>
        </w:numPr>
        <w:tabs>
          <w:tab w:val="clear" w:pos="360"/>
        </w:tabs>
        <w:spacing w:before="0"/>
        <w:ind w:left="567" w:hanging="567"/>
        <w:jc w:val="left"/>
        <w:rPr>
          <w:sz w:val="22"/>
          <w:szCs w:val="22"/>
          <w:lang w:val="sv-SE"/>
        </w:rPr>
      </w:pPr>
      <w:r w:rsidRPr="00535973">
        <w:rPr>
          <w:sz w:val="22"/>
          <w:szCs w:val="22"/>
          <w:lang w:val="sv-SE"/>
        </w:rPr>
        <w:t>stickningar eller domningar i händerna eller fötterna</w:t>
      </w:r>
    </w:p>
    <w:p w14:paraId="7E5211E2" w14:textId="77777777" w:rsidR="00D57536" w:rsidRPr="00535973" w:rsidRDefault="00B60735" w:rsidP="00535973">
      <w:pPr>
        <w:pStyle w:val="Char2"/>
        <w:widowControl w:val="0"/>
        <w:numPr>
          <w:ilvl w:val="0"/>
          <w:numId w:val="47"/>
        </w:numPr>
        <w:tabs>
          <w:tab w:val="clear" w:pos="360"/>
        </w:tabs>
        <w:spacing w:before="0"/>
        <w:ind w:left="567" w:hanging="567"/>
        <w:jc w:val="left"/>
        <w:rPr>
          <w:sz w:val="22"/>
          <w:szCs w:val="22"/>
          <w:lang w:val="sv-SE"/>
        </w:rPr>
      </w:pPr>
      <w:r w:rsidRPr="00535973">
        <w:rPr>
          <w:sz w:val="22"/>
          <w:szCs w:val="22"/>
          <w:lang w:val="sv-SE"/>
        </w:rPr>
        <w:t>svimning, lågt blodtryck när du sitter eller står upp (postural hypotension), rodnad</w:t>
      </w:r>
    </w:p>
    <w:p w14:paraId="2D8512CC" w14:textId="77777777" w:rsidR="00D57536" w:rsidRPr="00535973" w:rsidRDefault="00B60735" w:rsidP="00535973">
      <w:pPr>
        <w:pStyle w:val="Char2"/>
        <w:widowControl w:val="0"/>
        <w:numPr>
          <w:ilvl w:val="0"/>
          <w:numId w:val="47"/>
        </w:numPr>
        <w:tabs>
          <w:tab w:val="clear" w:pos="360"/>
        </w:tabs>
        <w:spacing w:before="0"/>
        <w:ind w:left="567" w:hanging="567"/>
        <w:jc w:val="left"/>
        <w:rPr>
          <w:sz w:val="22"/>
          <w:szCs w:val="22"/>
        </w:rPr>
      </w:pPr>
      <w:r w:rsidRPr="00535973">
        <w:rPr>
          <w:sz w:val="22"/>
          <w:szCs w:val="22"/>
          <w:lang w:val="sv-SE"/>
        </w:rPr>
        <w:lastRenderedPageBreak/>
        <w:t>halsont, hosta, akuta andningsbesvär</w:t>
      </w:r>
    </w:p>
    <w:p w14:paraId="652EF426" w14:textId="77777777" w:rsidR="00D57536" w:rsidRPr="00535973" w:rsidRDefault="00B60735" w:rsidP="00535973">
      <w:pPr>
        <w:pStyle w:val="Char2"/>
        <w:widowControl w:val="0"/>
        <w:numPr>
          <w:ilvl w:val="0"/>
          <w:numId w:val="47"/>
        </w:numPr>
        <w:tabs>
          <w:tab w:val="clear" w:pos="360"/>
        </w:tabs>
        <w:spacing w:before="0"/>
        <w:ind w:left="567" w:hanging="567"/>
        <w:jc w:val="left"/>
        <w:rPr>
          <w:sz w:val="22"/>
          <w:szCs w:val="22"/>
        </w:rPr>
      </w:pPr>
      <w:r w:rsidRPr="00535973">
        <w:rPr>
          <w:sz w:val="22"/>
          <w:szCs w:val="22"/>
        </w:rPr>
        <w:t>sjukdomskänsla (illamående), diarré, matsmältningsbesvär</w:t>
      </w:r>
    </w:p>
    <w:p w14:paraId="5559400D" w14:textId="77777777" w:rsidR="00D57536" w:rsidRPr="00535973" w:rsidRDefault="00B60735" w:rsidP="00535973">
      <w:pPr>
        <w:pStyle w:val="Char2"/>
        <w:widowControl w:val="0"/>
        <w:numPr>
          <w:ilvl w:val="0"/>
          <w:numId w:val="47"/>
        </w:numPr>
        <w:tabs>
          <w:tab w:val="clear" w:pos="360"/>
        </w:tabs>
        <w:spacing w:before="0"/>
        <w:ind w:left="567" w:hanging="567"/>
        <w:jc w:val="left"/>
        <w:rPr>
          <w:sz w:val="22"/>
          <w:szCs w:val="22"/>
          <w:lang w:val="sv-SE"/>
        </w:rPr>
      </w:pPr>
      <w:r w:rsidRPr="00535973">
        <w:rPr>
          <w:sz w:val="22"/>
          <w:szCs w:val="22"/>
          <w:lang w:val="sv-SE"/>
        </w:rPr>
        <w:t>klåda, nässelfeber, hudutslag, ökad ljuskänslighet</w:t>
      </w:r>
    </w:p>
    <w:p w14:paraId="5BFB224A" w14:textId="77777777" w:rsidR="00D57536" w:rsidRPr="00535973" w:rsidRDefault="00B60735" w:rsidP="00535973">
      <w:pPr>
        <w:pStyle w:val="Char2"/>
        <w:widowControl w:val="0"/>
        <w:numPr>
          <w:ilvl w:val="0"/>
          <w:numId w:val="47"/>
        </w:numPr>
        <w:tabs>
          <w:tab w:val="clear" w:pos="360"/>
        </w:tabs>
        <w:spacing w:before="0"/>
        <w:ind w:left="567" w:hanging="567"/>
        <w:jc w:val="left"/>
        <w:rPr>
          <w:sz w:val="22"/>
          <w:szCs w:val="22"/>
        </w:rPr>
      </w:pPr>
      <w:r w:rsidRPr="00535973">
        <w:rPr>
          <w:sz w:val="22"/>
          <w:szCs w:val="22"/>
          <w:lang w:val="sv-SE"/>
        </w:rPr>
        <w:t>viktökning</w:t>
      </w:r>
    </w:p>
    <w:p w14:paraId="4C5F5C7B" w14:textId="77777777" w:rsidR="00D57536" w:rsidRPr="00535973" w:rsidRDefault="00B60735" w:rsidP="00535973">
      <w:pPr>
        <w:pStyle w:val="Char2"/>
        <w:widowControl w:val="0"/>
        <w:numPr>
          <w:ilvl w:val="0"/>
          <w:numId w:val="47"/>
        </w:numPr>
        <w:tabs>
          <w:tab w:val="clear" w:pos="360"/>
        </w:tabs>
        <w:spacing w:before="0"/>
        <w:ind w:left="567" w:hanging="567"/>
        <w:jc w:val="left"/>
        <w:rPr>
          <w:sz w:val="22"/>
          <w:szCs w:val="22"/>
          <w:lang w:val="sv-SE"/>
        </w:rPr>
      </w:pPr>
      <w:r w:rsidRPr="00535973">
        <w:rPr>
          <w:sz w:val="22"/>
          <w:szCs w:val="22"/>
          <w:lang w:val="sv-SE"/>
        </w:rPr>
        <w:t>influensaliknande symtom</w:t>
      </w:r>
    </w:p>
    <w:p w14:paraId="016BAE3C" w14:textId="77777777" w:rsidR="00D57536" w:rsidRPr="00535973" w:rsidRDefault="00B60735" w:rsidP="00535973">
      <w:pPr>
        <w:pStyle w:val="Char2"/>
        <w:widowControl w:val="0"/>
        <w:numPr>
          <w:ilvl w:val="0"/>
          <w:numId w:val="47"/>
        </w:numPr>
        <w:tabs>
          <w:tab w:val="clear" w:pos="360"/>
        </w:tabs>
        <w:spacing w:before="0"/>
        <w:ind w:left="567" w:hanging="567"/>
        <w:jc w:val="left"/>
        <w:rPr>
          <w:sz w:val="22"/>
          <w:szCs w:val="22"/>
          <w:lang w:val="sv-SE"/>
        </w:rPr>
      </w:pPr>
      <w:r w:rsidRPr="00535973">
        <w:rPr>
          <w:sz w:val="22"/>
          <w:szCs w:val="22"/>
          <w:lang w:val="sv-SE"/>
        </w:rPr>
        <w:t>svullna armar.</w:t>
      </w:r>
    </w:p>
    <w:p w14:paraId="1B07D538" w14:textId="77777777" w:rsidR="00D57536" w:rsidRPr="00535973" w:rsidRDefault="00D57536" w:rsidP="00535973">
      <w:pPr>
        <w:pStyle w:val="Char2"/>
        <w:widowControl w:val="0"/>
        <w:spacing w:before="0"/>
        <w:jc w:val="left"/>
        <w:rPr>
          <w:sz w:val="22"/>
          <w:szCs w:val="22"/>
          <w:lang w:val="sv-SE"/>
        </w:rPr>
      </w:pPr>
    </w:p>
    <w:p w14:paraId="168B7946" w14:textId="77777777" w:rsidR="00D57536" w:rsidRPr="00535973" w:rsidRDefault="00B60735" w:rsidP="00535973">
      <w:pPr>
        <w:pStyle w:val="Char2"/>
        <w:keepNext/>
        <w:spacing w:before="0"/>
        <w:jc w:val="left"/>
        <w:rPr>
          <w:sz w:val="22"/>
          <w:szCs w:val="22"/>
          <w:lang w:val="sv-SE"/>
        </w:rPr>
      </w:pPr>
      <w:r w:rsidRPr="00535973">
        <w:rPr>
          <w:sz w:val="22"/>
          <w:szCs w:val="22"/>
          <w:lang w:val="sv-SE"/>
        </w:rPr>
        <w:t>Sällsynta (kan förekomma hos upp till 1 av 1</w:t>
      </w:r>
      <w:r w:rsidRPr="00535973">
        <w:rPr>
          <w:sz w:val="22"/>
          <w:szCs w:val="22"/>
          <w:lang w:val="nb-NO"/>
        </w:rPr>
        <w:t> </w:t>
      </w:r>
      <w:r w:rsidRPr="00535973">
        <w:rPr>
          <w:sz w:val="22"/>
          <w:szCs w:val="22"/>
          <w:lang w:val="sv-SE"/>
        </w:rPr>
        <w:t>000</w:t>
      </w:r>
      <w:r w:rsidRPr="00535973">
        <w:rPr>
          <w:sz w:val="22"/>
          <w:szCs w:val="22"/>
          <w:lang w:val="nb-NO"/>
        </w:rPr>
        <w:t> </w:t>
      </w:r>
      <w:r w:rsidRPr="00535973">
        <w:rPr>
          <w:sz w:val="22"/>
          <w:szCs w:val="22"/>
          <w:lang w:val="sv-SE"/>
        </w:rPr>
        <w:t>personer)</w:t>
      </w:r>
    </w:p>
    <w:p w14:paraId="7FB82CAF" w14:textId="77777777" w:rsidR="00D57536" w:rsidRPr="00535973" w:rsidRDefault="00B60735" w:rsidP="00535973">
      <w:pPr>
        <w:pStyle w:val="Char2"/>
        <w:widowControl w:val="0"/>
        <w:numPr>
          <w:ilvl w:val="0"/>
          <w:numId w:val="48"/>
        </w:numPr>
        <w:tabs>
          <w:tab w:val="clear" w:pos="720"/>
          <w:tab w:val="num" w:pos="0"/>
        </w:tabs>
        <w:spacing w:before="0"/>
        <w:ind w:left="567" w:hanging="567"/>
        <w:jc w:val="left"/>
        <w:rPr>
          <w:sz w:val="22"/>
          <w:szCs w:val="22"/>
          <w:lang w:val="sv-SE"/>
        </w:rPr>
      </w:pPr>
      <w:r w:rsidRPr="00535973">
        <w:rPr>
          <w:sz w:val="22"/>
          <w:szCs w:val="22"/>
          <w:lang w:val="sv-SE"/>
        </w:rPr>
        <w:t>parasitinfektion.</w:t>
      </w:r>
    </w:p>
    <w:p w14:paraId="57972B3F" w14:textId="77777777" w:rsidR="00D57536" w:rsidRPr="00535973" w:rsidRDefault="00D57536" w:rsidP="00535973">
      <w:pPr>
        <w:pStyle w:val="Char2"/>
        <w:widowControl w:val="0"/>
        <w:spacing w:before="0"/>
        <w:jc w:val="left"/>
        <w:rPr>
          <w:sz w:val="22"/>
          <w:szCs w:val="22"/>
          <w:lang w:val="sv-SE"/>
        </w:rPr>
      </w:pPr>
    </w:p>
    <w:p w14:paraId="5D63073F" w14:textId="77777777" w:rsidR="00D57536" w:rsidRPr="00535973" w:rsidRDefault="00B60735" w:rsidP="00535973">
      <w:pPr>
        <w:pStyle w:val="Char2"/>
        <w:keepNext/>
        <w:widowControl w:val="0"/>
        <w:spacing w:before="0"/>
        <w:jc w:val="left"/>
        <w:rPr>
          <w:color w:val="000000"/>
          <w:sz w:val="22"/>
          <w:szCs w:val="22"/>
          <w:lang w:val="sv-SE"/>
        </w:rPr>
      </w:pPr>
      <w:r w:rsidRPr="00535973">
        <w:rPr>
          <w:color w:val="000000"/>
          <w:sz w:val="22"/>
          <w:szCs w:val="22"/>
          <w:lang w:val="sv-SE"/>
        </w:rPr>
        <w:t xml:space="preserve">Ingen känd frekvens </w:t>
      </w:r>
      <w:r w:rsidRPr="00535973">
        <w:rPr>
          <w:sz w:val="22"/>
          <w:szCs w:val="22"/>
          <w:lang w:val="sv-SE"/>
        </w:rPr>
        <w:t>(frekvensen kan inte beräknas utifrån tillgängliga uppgifter)</w:t>
      </w:r>
    </w:p>
    <w:p w14:paraId="3B19E34A" w14:textId="77777777" w:rsidR="00D57536" w:rsidRPr="00535973" w:rsidRDefault="00B60735" w:rsidP="00535973">
      <w:pPr>
        <w:pStyle w:val="Char2"/>
        <w:keepNext/>
        <w:widowControl w:val="0"/>
        <w:numPr>
          <w:ilvl w:val="0"/>
          <w:numId w:val="49"/>
        </w:numPr>
        <w:tabs>
          <w:tab w:val="clear" w:pos="360"/>
        </w:tabs>
        <w:spacing w:before="0"/>
        <w:ind w:left="567" w:hanging="567"/>
        <w:jc w:val="left"/>
        <w:rPr>
          <w:sz w:val="22"/>
          <w:szCs w:val="22"/>
          <w:lang w:val="sv-SE"/>
        </w:rPr>
      </w:pPr>
      <w:r w:rsidRPr="00535973">
        <w:rPr>
          <w:sz w:val="22"/>
          <w:szCs w:val="22"/>
          <w:lang w:val="sv-SE"/>
        </w:rPr>
        <w:t>muskelvärk och svullna leder</w:t>
      </w:r>
    </w:p>
    <w:p w14:paraId="6B315AD5" w14:textId="77777777" w:rsidR="00D57536" w:rsidRPr="00535973" w:rsidRDefault="00B60735" w:rsidP="00535973">
      <w:pPr>
        <w:pStyle w:val="Char2"/>
        <w:widowControl w:val="0"/>
        <w:numPr>
          <w:ilvl w:val="0"/>
          <w:numId w:val="49"/>
        </w:numPr>
        <w:tabs>
          <w:tab w:val="clear" w:pos="360"/>
        </w:tabs>
        <w:spacing w:before="0"/>
        <w:ind w:left="567" w:hanging="567"/>
        <w:jc w:val="left"/>
        <w:rPr>
          <w:sz w:val="22"/>
          <w:szCs w:val="22"/>
          <w:lang w:val="sv-SE"/>
        </w:rPr>
      </w:pPr>
      <w:r w:rsidRPr="00535973">
        <w:rPr>
          <w:sz w:val="22"/>
          <w:szCs w:val="22"/>
          <w:lang w:val="sv-SE"/>
        </w:rPr>
        <w:t>håravfall.</w:t>
      </w:r>
    </w:p>
    <w:p w14:paraId="5F768C1F" w14:textId="77777777" w:rsidR="00D57536" w:rsidRPr="00535973" w:rsidRDefault="00D57536" w:rsidP="00535973">
      <w:pPr>
        <w:pStyle w:val="Char2"/>
        <w:widowControl w:val="0"/>
        <w:spacing w:before="0"/>
        <w:jc w:val="left"/>
        <w:rPr>
          <w:sz w:val="22"/>
          <w:szCs w:val="22"/>
          <w:lang w:val="sv-SE"/>
        </w:rPr>
      </w:pPr>
    </w:p>
    <w:p w14:paraId="61EA6D15" w14:textId="77777777" w:rsidR="00D57536" w:rsidRPr="00535973" w:rsidRDefault="00B60735" w:rsidP="00535973">
      <w:pPr>
        <w:keepNext/>
        <w:numPr>
          <w:ilvl w:val="12"/>
          <w:numId w:val="0"/>
        </w:numPr>
        <w:spacing w:line="240" w:lineRule="auto"/>
        <w:rPr>
          <w:b/>
          <w:noProof/>
          <w:lang w:val="sv-SE"/>
        </w:rPr>
      </w:pPr>
      <w:r w:rsidRPr="00535973">
        <w:rPr>
          <w:b/>
          <w:noProof/>
          <w:lang w:val="sv-SE"/>
        </w:rPr>
        <w:t>Rapportering av biverkningar</w:t>
      </w:r>
    </w:p>
    <w:p w14:paraId="7967A713" w14:textId="77777777" w:rsidR="00D57536" w:rsidRPr="00535973" w:rsidRDefault="00B60735" w:rsidP="00535973">
      <w:pPr>
        <w:pStyle w:val="Char2"/>
        <w:widowControl w:val="0"/>
        <w:spacing w:before="0"/>
        <w:jc w:val="left"/>
        <w:rPr>
          <w:sz w:val="22"/>
          <w:szCs w:val="22"/>
          <w:lang w:val="sv-SE"/>
        </w:rPr>
      </w:pPr>
      <w:r w:rsidRPr="00535973">
        <w:rPr>
          <w:sz w:val="22"/>
          <w:szCs w:val="22"/>
          <w:lang w:val="sv-SE"/>
        </w:rPr>
        <w:t>Om du får biverkningar, tala med läkare, apotekspersonal eller sjuksköterska.</w:t>
      </w:r>
      <w:r w:rsidRPr="00535973">
        <w:rPr>
          <w:noProof/>
          <w:sz w:val="22"/>
          <w:szCs w:val="22"/>
          <w:lang w:val="sv-SE"/>
        </w:rPr>
        <w:t xml:space="preserve"> Detta gäller även eventuella biverkningar som inte nämns i denna information. Du kan också rapportera biverkningar direkt </w:t>
      </w:r>
      <w:r w:rsidRPr="00535973">
        <w:rPr>
          <w:noProof/>
          <w:sz w:val="22"/>
          <w:szCs w:val="22"/>
          <w:shd w:val="pct15" w:color="auto" w:fill="auto"/>
          <w:lang w:val="sv-SE"/>
        </w:rPr>
        <w:t xml:space="preserve">via det nationella rapporteringssystemet listat i </w:t>
      </w:r>
      <w:hyperlink r:id="rId76" w:history="1">
        <w:r w:rsidRPr="00535973">
          <w:rPr>
            <w:rStyle w:val="Hyperlink"/>
            <w:sz w:val="22"/>
            <w:szCs w:val="22"/>
            <w:shd w:val="pct15" w:color="auto" w:fill="auto"/>
            <w:lang w:val="sv-SE"/>
          </w:rPr>
          <w:t>bilaga V</w:t>
        </w:r>
      </w:hyperlink>
      <w:r w:rsidRPr="00535973">
        <w:rPr>
          <w:noProof/>
          <w:color w:val="92D050"/>
          <w:sz w:val="22"/>
          <w:szCs w:val="22"/>
          <w:lang w:val="sv-SE"/>
        </w:rPr>
        <w:t>.</w:t>
      </w:r>
      <w:r w:rsidRPr="00535973">
        <w:rPr>
          <w:noProof/>
          <w:sz w:val="22"/>
          <w:szCs w:val="22"/>
          <w:lang w:val="sv-SE"/>
        </w:rPr>
        <w:t xml:space="preserve"> Genom att rapportera biverkningar kan du bidra till att öka informationen om läkemedels säkerhet.</w:t>
      </w:r>
    </w:p>
    <w:p w14:paraId="18818C0D" w14:textId="77777777" w:rsidR="00D57536" w:rsidRPr="00535973" w:rsidRDefault="00D57536" w:rsidP="00535973">
      <w:pPr>
        <w:widowControl w:val="0"/>
        <w:numPr>
          <w:ilvl w:val="12"/>
          <w:numId w:val="0"/>
        </w:numPr>
        <w:tabs>
          <w:tab w:val="clear" w:pos="567"/>
        </w:tabs>
        <w:spacing w:line="240" w:lineRule="auto"/>
        <w:ind w:right="-29"/>
        <w:rPr>
          <w:lang w:val="sv-SE"/>
        </w:rPr>
      </w:pPr>
    </w:p>
    <w:p w14:paraId="3CE683D9" w14:textId="77777777" w:rsidR="00D57536" w:rsidRPr="00535973" w:rsidRDefault="00D57536" w:rsidP="00535973">
      <w:pPr>
        <w:widowControl w:val="0"/>
        <w:numPr>
          <w:ilvl w:val="12"/>
          <w:numId w:val="0"/>
        </w:numPr>
        <w:tabs>
          <w:tab w:val="clear" w:pos="567"/>
        </w:tabs>
        <w:spacing w:line="240" w:lineRule="auto"/>
        <w:ind w:right="-2"/>
        <w:rPr>
          <w:lang w:val="sv-SE"/>
        </w:rPr>
      </w:pPr>
    </w:p>
    <w:p w14:paraId="725CED5A" w14:textId="77777777" w:rsidR="00D57536" w:rsidRPr="00535973" w:rsidRDefault="00B60735" w:rsidP="00535973">
      <w:pPr>
        <w:keepNext/>
        <w:widowControl w:val="0"/>
        <w:numPr>
          <w:ilvl w:val="12"/>
          <w:numId w:val="0"/>
        </w:numPr>
        <w:tabs>
          <w:tab w:val="clear" w:pos="567"/>
        </w:tabs>
        <w:spacing w:line="240" w:lineRule="auto"/>
        <w:ind w:left="567" w:hanging="567"/>
        <w:rPr>
          <w:b/>
          <w:bCs/>
          <w:lang w:val="sv-SE"/>
        </w:rPr>
      </w:pPr>
      <w:r w:rsidRPr="00535973">
        <w:rPr>
          <w:b/>
          <w:bCs/>
          <w:lang w:val="sv-SE"/>
        </w:rPr>
        <w:t>5.</w:t>
      </w:r>
      <w:r w:rsidRPr="00535973">
        <w:rPr>
          <w:b/>
          <w:bCs/>
          <w:lang w:val="sv-SE"/>
        </w:rPr>
        <w:tab/>
        <w:t>Hur Xolair ska förvaras</w:t>
      </w:r>
    </w:p>
    <w:p w14:paraId="720A8782" w14:textId="77777777" w:rsidR="00D57536" w:rsidRPr="00535973" w:rsidRDefault="00D57536" w:rsidP="00535973">
      <w:pPr>
        <w:keepNext/>
        <w:widowControl w:val="0"/>
        <w:numPr>
          <w:ilvl w:val="12"/>
          <w:numId w:val="0"/>
        </w:numPr>
        <w:tabs>
          <w:tab w:val="clear" w:pos="567"/>
        </w:tabs>
        <w:spacing w:line="240" w:lineRule="auto"/>
        <w:ind w:left="567" w:hanging="567"/>
        <w:rPr>
          <w:color w:val="000000"/>
        </w:rPr>
      </w:pPr>
    </w:p>
    <w:p w14:paraId="18FD8322" w14:textId="77777777" w:rsidR="00D57536"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 detta läkemedel utom syn- och räckhåll för barn.</w:t>
      </w:r>
    </w:p>
    <w:p w14:paraId="509C8166" w14:textId="1F0EE0AB" w:rsidR="00D57536"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Används före utgångsdatum som anges på etiketten</w:t>
      </w:r>
      <w:r w:rsidR="004F2FDB" w:rsidRPr="00535973">
        <w:rPr>
          <w:color w:val="000000"/>
          <w:sz w:val="22"/>
          <w:lang w:val="sv-SE"/>
        </w:rPr>
        <w:t xml:space="preserve"> efter EXP</w:t>
      </w:r>
      <w:r w:rsidRPr="00535973">
        <w:rPr>
          <w:color w:val="000000"/>
          <w:sz w:val="22"/>
          <w:lang w:val="sv-SE"/>
        </w:rPr>
        <w:t xml:space="preserve">. </w:t>
      </w:r>
      <w:r w:rsidRPr="00535973">
        <w:rPr>
          <w:noProof/>
          <w:sz w:val="22"/>
          <w:lang w:val="sv-SE"/>
        </w:rPr>
        <w:t>Utgångsdatumet är den sista dagen i angiven månad.</w:t>
      </w:r>
    </w:p>
    <w:p w14:paraId="1F1CFBED" w14:textId="77777777" w:rsidR="00D57536" w:rsidRPr="00535973" w:rsidRDefault="00B60735" w:rsidP="00535973">
      <w:pPr>
        <w:pStyle w:val="Text"/>
        <w:widowControl w:val="0"/>
        <w:numPr>
          <w:ilvl w:val="0"/>
          <w:numId w:val="30"/>
        </w:numPr>
        <w:tabs>
          <w:tab w:val="clear" w:pos="927"/>
        </w:tabs>
        <w:spacing w:before="0"/>
        <w:ind w:left="567" w:hanging="567"/>
        <w:jc w:val="left"/>
        <w:rPr>
          <w:color w:val="000000"/>
          <w:sz w:val="22"/>
          <w:lang w:val="sv-SE"/>
        </w:rPr>
      </w:pPr>
      <w:r w:rsidRPr="00535973">
        <w:rPr>
          <w:color w:val="000000"/>
          <w:sz w:val="22"/>
          <w:lang w:val="sv-SE"/>
        </w:rPr>
        <w:t>Förvaras i kylskåp (2</w:t>
      </w:r>
      <w:r w:rsidRPr="00535973">
        <w:rPr>
          <w:rFonts w:ascii="Symbol" w:hAnsi="Symbol"/>
          <w:color w:val="000000"/>
          <w:sz w:val="22"/>
          <w:lang w:val="sv-SE"/>
        </w:rPr>
        <w:sym w:font="Symbol" w:char="F0B0"/>
      </w:r>
      <w:r w:rsidRPr="00535973">
        <w:rPr>
          <w:color w:val="000000"/>
          <w:sz w:val="22"/>
          <w:lang w:val="sv-SE"/>
        </w:rPr>
        <w:t>C – 8</w:t>
      </w:r>
      <w:r w:rsidRPr="00535973">
        <w:rPr>
          <w:rFonts w:ascii="Symbol" w:hAnsi="Symbol"/>
          <w:color w:val="000000"/>
          <w:sz w:val="22"/>
          <w:lang w:val="sv-SE"/>
        </w:rPr>
        <w:sym w:font="Symbol" w:char="F0B0"/>
      </w:r>
      <w:r w:rsidRPr="00535973">
        <w:rPr>
          <w:color w:val="000000"/>
          <w:sz w:val="22"/>
          <w:lang w:val="sv-SE"/>
        </w:rPr>
        <w:t>C). Får ej frysas.</w:t>
      </w:r>
    </w:p>
    <w:p w14:paraId="35F96CB8" w14:textId="77777777" w:rsidR="00D57536" w:rsidRPr="00535973" w:rsidRDefault="00D57536" w:rsidP="00535973">
      <w:pPr>
        <w:pStyle w:val="Text"/>
        <w:spacing w:before="0"/>
        <w:jc w:val="left"/>
        <w:rPr>
          <w:sz w:val="22"/>
          <w:lang w:val="sv-SE"/>
        </w:rPr>
      </w:pPr>
    </w:p>
    <w:p w14:paraId="3CCC9C78" w14:textId="77777777" w:rsidR="00D57536" w:rsidRPr="00535973" w:rsidRDefault="00D57536" w:rsidP="00535973">
      <w:pPr>
        <w:widowControl w:val="0"/>
        <w:numPr>
          <w:ilvl w:val="12"/>
          <w:numId w:val="0"/>
        </w:numPr>
        <w:tabs>
          <w:tab w:val="clear" w:pos="567"/>
        </w:tabs>
        <w:spacing w:line="240" w:lineRule="auto"/>
        <w:ind w:right="-2"/>
        <w:rPr>
          <w:lang w:val="sv-SE"/>
        </w:rPr>
      </w:pPr>
    </w:p>
    <w:p w14:paraId="109B8854" w14:textId="77777777" w:rsidR="00D57536" w:rsidRPr="00535973" w:rsidRDefault="00B60735" w:rsidP="00535973">
      <w:pPr>
        <w:keepNext/>
        <w:widowControl w:val="0"/>
        <w:numPr>
          <w:ilvl w:val="12"/>
          <w:numId w:val="0"/>
        </w:numPr>
        <w:tabs>
          <w:tab w:val="clear" w:pos="567"/>
        </w:tabs>
        <w:spacing w:line="240" w:lineRule="auto"/>
        <w:ind w:left="567" w:right="-2" w:hanging="567"/>
        <w:rPr>
          <w:b/>
          <w:bCs/>
          <w:lang w:val="sv-SE"/>
        </w:rPr>
      </w:pPr>
      <w:r w:rsidRPr="00535973">
        <w:rPr>
          <w:b/>
          <w:bCs/>
          <w:lang w:val="sv-SE"/>
        </w:rPr>
        <w:t>6.</w:t>
      </w:r>
      <w:r w:rsidRPr="00535973">
        <w:rPr>
          <w:b/>
          <w:bCs/>
          <w:lang w:val="sv-SE"/>
        </w:rPr>
        <w:tab/>
      </w:r>
      <w:r w:rsidRPr="00535973">
        <w:rPr>
          <w:b/>
          <w:noProof/>
          <w:lang w:val="sv-SE"/>
        </w:rPr>
        <w:t>Förpackningens innehåll och övriga upplysningar</w:t>
      </w:r>
    </w:p>
    <w:p w14:paraId="39C9C519" w14:textId="77777777" w:rsidR="00D57536" w:rsidRPr="00535973" w:rsidRDefault="00D57536" w:rsidP="00535973">
      <w:pPr>
        <w:pStyle w:val="Char2"/>
        <w:keepNext/>
        <w:widowControl w:val="0"/>
        <w:spacing w:before="0"/>
        <w:jc w:val="left"/>
        <w:rPr>
          <w:sz w:val="22"/>
          <w:szCs w:val="22"/>
          <w:lang w:val="sv-SE"/>
        </w:rPr>
      </w:pPr>
    </w:p>
    <w:p w14:paraId="0C9B2DF8" w14:textId="77777777" w:rsidR="00D57536" w:rsidRPr="00535973" w:rsidRDefault="00B60735" w:rsidP="00535973">
      <w:pPr>
        <w:keepNext/>
        <w:numPr>
          <w:ilvl w:val="12"/>
          <w:numId w:val="0"/>
        </w:numPr>
        <w:spacing w:line="240" w:lineRule="auto"/>
        <w:rPr>
          <w:b/>
          <w:noProof/>
          <w:lang w:val="sv-SE"/>
        </w:rPr>
      </w:pPr>
      <w:r w:rsidRPr="00535973">
        <w:rPr>
          <w:b/>
          <w:noProof/>
          <w:lang w:val="sv-SE"/>
        </w:rPr>
        <w:t>Innehållsdeklaration</w:t>
      </w:r>
    </w:p>
    <w:p w14:paraId="383F4D6C" w14:textId="77777777" w:rsidR="00D57536" w:rsidRPr="00535973" w:rsidRDefault="00B60735" w:rsidP="00535973">
      <w:pPr>
        <w:keepNext/>
        <w:widowControl w:val="0"/>
        <w:numPr>
          <w:ilvl w:val="0"/>
          <w:numId w:val="20"/>
        </w:numPr>
        <w:tabs>
          <w:tab w:val="clear" w:pos="567"/>
        </w:tabs>
        <w:spacing w:line="240" w:lineRule="auto"/>
        <w:ind w:left="567" w:hanging="567"/>
        <w:rPr>
          <w:lang w:val="sv-SE"/>
        </w:rPr>
      </w:pPr>
      <w:r w:rsidRPr="00535973">
        <w:rPr>
          <w:lang w:val="sv-SE"/>
        </w:rPr>
        <w:t>Den aktiva substansen är omalizumab. En injektionsflaska innehåller 150 mg omalizumab. Efter rekonstituering innehåller en injektionsflaska 125 mg/ml omalizumab (150 mg i 1,2 ml).</w:t>
      </w:r>
    </w:p>
    <w:p w14:paraId="6F8A0944" w14:textId="26B1E348" w:rsidR="00D57536" w:rsidRPr="00535973" w:rsidRDefault="00B60735" w:rsidP="00535973">
      <w:pPr>
        <w:widowControl w:val="0"/>
        <w:numPr>
          <w:ilvl w:val="0"/>
          <w:numId w:val="20"/>
        </w:numPr>
        <w:tabs>
          <w:tab w:val="clear" w:pos="567"/>
        </w:tabs>
        <w:spacing w:line="240" w:lineRule="auto"/>
        <w:ind w:left="567" w:right="-2" w:hanging="567"/>
        <w:rPr>
          <w:lang w:val="sv-SE"/>
        </w:rPr>
      </w:pPr>
      <w:r w:rsidRPr="00535973">
        <w:rPr>
          <w:lang w:val="sv-SE"/>
        </w:rPr>
        <w:t>Övriga innehållsämnen är sackaros, histidin, histidinhydrokloridmonohydrat och polysorbat 20.</w:t>
      </w:r>
    </w:p>
    <w:p w14:paraId="1D925829" w14:textId="77777777" w:rsidR="00D57536" w:rsidRPr="00535973" w:rsidRDefault="00D57536" w:rsidP="00535973">
      <w:pPr>
        <w:widowControl w:val="0"/>
        <w:numPr>
          <w:ilvl w:val="12"/>
          <w:numId w:val="0"/>
        </w:numPr>
        <w:tabs>
          <w:tab w:val="clear" w:pos="567"/>
        </w:tabs>
        <w:spacing w:line="240" w:lineRule="auto"/>
        <w:ind w:right="-2"/>
        <w:rPr>
          <w:lang w:val="sv-SE"/>
        </w:rPr>
      </w:pPr>
    </w:p>
    <w:p w14:paraId="124CEA73" w14:textId="77777777" w:rsidR="00D57536" w:rsidRPr="00535973" w:rsidRDefault="00B60735" w:rsidP="00535973">
      <w:pPr>
        <w:keepNext/>
        <w:numPr>
          <w:ilvl w:val="12"/>
          <w:numId w:val="0"/>
        </w:numPr>
        <w:spacing w:line="240" w:lineRule="auto"/>
        <w:rPr>
          <w:b/>
          <w:noProof/>
          <w:lang w:val="sv-SE"/>
        </w:rPr>
      </w:pPr>
      <w:r w:rsidRPr="00535973">
        <w:rPr>
          <w:b/>
          <w:noProof/>
          <w:lang w:val="sv-SE"/>
        </w:rPr>
        <w:t>Läkemedlets utseende och förpackningsstorlekar</w:t>
      </w:r>
    </w:p>
    <w:p w14:paraId="2BCAF12E" w14:textId="77777777" w:rsidR="00D57536" w:rsidRPr="00535973" w:rsidRDefault="00B60735" w:rsidP="00535973">
      <w:pPr>
        <w:pStyle w:val="Char2"/>
        <w:spacing w:before="0"/>
        <w:jc w:val="left"/>
        <w:rPr>
          <w:sz w:val="22"/>
          <w:szCs w:val="22"/>
          <w:lang w:val="sv-SE"/>
        </w:rPr>
      </w:pPr>
      <w:r w:rsidRPr="00535973">
        <w:rPr>
          <w:sz w:val="22"/>
          <w:szCs w:val="22"/>
          <w:lang w:val="sv-SE"/>
        </w:rPr>
        <w:t>Xolair 150 mg pulver och vätska till injektionsvätska, lösning består av ett vitt till benvitt pulver i en liten injektionsflaska av glas och en ampull innehållande 2 ml vatten för injektionsvätskor. Pulvret löses upp i vattnet innan det injiceras av en läkare eller sjuksköterska.</w:t>
      </w:r>
    </w:p>
    <w:p w14:paraId="23933C6B" w14:textId="77777777" w:rsidR="00D57536" w:rsidRPr="00535973" w:rsidRDefault="00D57536" w:rsidP="00535973">
      <w:pPr>
        <w:pStyle w:val="Char2"/>
        <w:spacing w:before="0"/>
        <w:jc w:val="left"/>
        <w:rPr>
          <w:sz w:val="22"/>
          <w:szCs w:val="22"/>
          <w:lang w:val="sv-SE"/>
        </w:rPr>
      </w:pPr>
    </w:p>
    <w:p w14:paraId="62818C04" w14:textId="77777777" w:rsidR="004F2FDB" w:rsidRPr="00535973" w:rsidRDefault="00B60735" w:rsidP="00535973">
      <w:pPr>
        <w:pStyle w:val="Char2"/>
        <w:spacing w:before="0"/>
        <w:jc w:val="left"/>
        <w:rPr>
          <w:sz w:val="22"/>
          <w:szCs w:val="22"/>
          <w:lang w:val="sv-SE"/>
        </w:rPr>
      </w:pPr>
      <w:r w:rsidRPr="00535973">
        <w:rPr>
          <w:sz w:val="22"/>
          <w:szCs w:val="22"/>
          <w:lang w:val="sv-SE"/>
        </w:rPr>
        <w:t>Xolair150 mg pulver och vätska till injektionsvätska, lösning, tillhandahålls i förpackningar innehållande 1 injektionsflaska med pulver och 1 ampull med vatten för injektionsvätskor och som multipack innehållande 4 (4 x 1) injektionsflaskor med pulver och 4 (4 x 1) ampuller med vatten för injektionsvätskor eller 10 (10 x 1) injektionsflaskor med pulver och 10 (10 x 1) ampuller med vatten för injektionsvätskor.</w:t>
      </w:r>
    </w:p>
    <w:p w14:paraId="1EE569AB" w14:textId="77777777" w:rsidR="004F2FDB" w:rsidRPr="00535973" w:rsidRDefault="004F2FDB" w:rsidP="00535973">
      <w:pPr>
        <w:pStyle w:val="Char2"/>
        <w:spacing w:before="0"/>
        <w:jc w:val="left"/>
        <w:rPr>
          <w:sz w:val="22"/>
          <w:szCs w:val="22"/>
          <w:lang w:val="sv-SE"/>
        </w:rPr>
      </w:pPr>
    </w:p>
    <w:p w14:paraId="62139465" w14:textId="77777777" w:rsidR="00D57536" w:rsidRPr="00535973" w:rsidRDefault="00B60735" w:rsidP="00535973">
      <w:pPr>
        <w:pStyle w:val="Char2"/>
        <w:spacing w:before="0"/>
        <w:jc w:val="left"/>
        <w:rPr>
          <w:sz w:val="22"/>
          <w:szCs w:val="22"/>
          <w:lang w:val="sv-SE"/>
        </w:rPr>
      </w:pPr>
      <w:r w:rsidRPr="00535973">
        <w:rPr>
          <w:sz w:val="22"/>
          <w:szCs w:val="22"/>
          <w:lang w:val="sv-SE"/>
        </w:rPr>
        <w:t>Eventuellt marknadsförs inte alla förpackningsstorlekar.</w:t>
      </w:r>
    </w:p>
    <w:p w14:paraId="2430C747" w14:textId="77777777" w:rsidR="00D57536" w:rsidRPr="00535973" w:rsidRDefault="00D57536" w:rsidP="00535973">
      <w:pPr>
        <w:pStyle w:val="Char2"/>
        <w:spacing w:before="0"/>
        <w:jc w:val="left"/>
        <w:rPr>
          <w:sz w:val="22"/>
          <w:szCs w:val="22"/>
          <w:lang w:val="sv-SE"/>
        </w:rPr>
      </w:pPr>
    </w:p>
    <w:p w14:paraId="7E59A76F" w14:textId="77777777" w:rsidR="00D57536" w:rsidRPr="00535973" w:rsidRDefault="00B60735" w:rsidP="00535973">
      <w:pPr>
        <w:pStyle w:val="Char2"/>
        <w:spacing w:before="0"/>
        <w:jc w:val="left"/>
        <w:rPr>
          <w:sz w:val="22"/>
          <w:szCs w:val="22"/>
          <w:lang w:val="sv-SE"/>
        </w:rPr>
      </w:pPr>
      <w:r w:rsidRPr="00535973">
        <w:rPr>
          <w:sz w:val="22"/>
          <w:szCs w:val="22"/>
          <w:lang w:val="sv-SE"/>
        </w:rPr>
        <w:t>Xolair finns också i injektionsflaskor med 75 mg omalizumab.</w:t>
      </w:r>
    </w:p>
    <w:p w14:paraId="507959D0" w14:textId="77777777" w:rsidR="00D57536" w:rsidRPr="00535973" w:rsidRDefault="00D57536" w:rsidP="00535973">
      <w:pPr>
        <w:widowControl w:val="0"/>
        <w:numPr>
          <w:ilvl w:val="12"/>
          <w:numId w:val="0"/>
        </w:numPr>
        <w:tabs>
          <w:tab w:val="clear" w:pos="567"/>
        </w:tabs>
        <w:spacing w:line="240" w:lineRule="auto"/>
        <w:ind w:right="-2"/>
        <w:rPr>
          <w:lang w:val="sv-SE"/>
        </w:rPr>
      </w:pPr>
    </w:p>
    <w:p w14:paraId="5A777094" w14:textId="77777777" w:rsidR="00D57536" w:rsidRPr="00535973" w:rsidRDefault="00B60735" w:rsidP="00535973">
      <w:pPr>
        <w:keepNext/>
        <w:widowControl w:val="0"/>
        <w:numPr>
          <w:ilvl w:val="12"/>
          <w:numId w:val="0"/>
        </w:numPr>
        <w:tabs>
          <w:tab w:val="clear" w:pos="567"/>
        </w:tabs>
        <w:spacing w:line="240" w:lineRule="auto"/>
        <w:rPr>
          <w:b/>
          <w:bCs/>
          <w:lang w:val="sv-SE"/>
        </w:rPr>
      </w:pPr>
      <w:r w:rsidRPr="00535973">
        <w:rPr>
          <w:b/>
          <w:bCs/>
          <w:lang w:val="sv-SE"/>
        </w:rPr>
        <w:t>Innehavare av godkännande för försäljning</w:t>
      </w:r>
    </w:p>
    <w:p w14:paraId="3326CCCF" w14:textId="77777777" w:rsidR="00D57536" w:rsidRPr="00535973" w:rsidRDefault="00B60735" w:rsidP="00535973">
      <w:pPr>
        <w:keepNext/>
        <w:widowControl w:val="0"/>
        <w:numPr>
          <w:ilvl w:val="12"/>
          <w:numId w:val="0"/>
        </w:numPr>
        <w:tabs>
          <w:tab w:val="clear" w:pos="567"/>
        </w:tabs>
        <w:spacing w:line="240" w:lineRule="auto"/>
        <w:rPr>
          <w:lang w:val="sv-SE"/>
        </w:rPr>
      </w:pPr>
      <w:r w:rsidRPr="00535973">
        <w:rPr>
          <w:lang w:val="sv-SE"/>
        </w:rPr>
        <w:t>Novartis Europharm Limited</w:t>
      </w:r>
    </w:p>
    <w:p w14:paraId="728C0261" w14:textId="77777777" w:rsidR="00D57536" w:rsidRPr="00535973" w:rsidRDefault="00B60735" w:rsidP="00535973">
      <w:pPr>
        <w:keepNext/>
        <w:widowControl w:val="0"/>
        <w:spacing w:line="240" w:lineRule="auto"/>
        <w:rPr>
          <w:lang w:val="en-US"/>
        </w:rPr>
      </w:pPr>
      <w:r w:rsidRPr="00535973">
        <w:rPr>
          <w:lang w:val="en-US"/>
        </w:rPr>
        <w:t>Vista Building</w:t>
      </w:r>
    </w:p>
    <w:p w14:paraId="004433A3" w14:textId="77777777" w:rsidR="00D57536" w:rsidRPr="00535973" w:rsidRDefault="00B60735" w:rsidP="00535973">
      <w:pPr>
        <w:keepNext/>
        <w:widowControl w:val="0"/>
        <w:spacing w:line="240" w:lineRule="auto"/>
      </w:pPr>
      <w:r w:rsidRPr="00535973">
        <w:t>Elm Park, Merrion Road</w:t>
      </w:r>
    </w:p>
    <w:p w14:paraId="537D9302" w14:textId="77777777" w:rsidR="00D57536" w:rsidRPr="00535973" w:rsidRDefault="00B60735" w:rsidP="00535973">
      <w:pPr>
        <w:keepNext/>
        <w:widowControl w:val="0"/>
        <w:spacing w:line="240" w:lineRule="auto"/>
        <w:rPr>
          <w:lang w:val="sv-SE"/>
        </w:rPr>
      </w:pPr>
      <w:r w:rsidRPr="00535973">
        <w:rPr>
          <w:lang w:val="sv-SE"/>
        </w:rPr>
        <w:t>Dublin 4</w:t>
      </w:r>
    </w:p>
    <w:p w14:paraId="137DA6AC" w14:textId="77777777" w:rsidR="00D57536" w:rsidRPr="00535973" w:rsidRDefault="00B60735" w:rsidP="00535973">
      <w:pPr>
        <w:spacing w:line="240" w:lineRule="auto"/>
        <w:rPr>
          <w:lang w:val="sv-SE"/>
        </w:rPr>
      </w:pPr>
      <w:r w:rsidRPr="00535973">
        <w:rPr>
          <w:lang w:val="sv-SE"/>
        </w:rPr>
        <w:t>Irland</w:t>
      </w:r>
    </w:p>
    <w:p w14:paraId="566FC869" w14:textId="77777777" w:rsidR="00B975AD" w:rsidRPr="00DC2BA7" w:rsidRDefault="00B975AD" w:rsidP="00B975AD">
      <w:pPr>
        <w:widowControl w:val="0"/>
        <w:numPr>
          <w:ilvl w:val="12"/>
          <w:numId w:val="0"/>
        </w:numPr>
        <w:tabs>
          <w:tab w:val="clear" w:pos="567"/>
        </w:tabs>
        <w:spacing w:line="240" w:lineRule="auto"/>
        <w:ind w:right="-2"/>
        <w:rPr>
          <w:lang w:val="sv-SE"/>
        </w:rPr>
      </w:pPr>
    </w:p>
    <w:p w14:paraId="19683944" w14:textId="77777777" w:rsidR="00B975AD" w:rsidRPr="00DC2BA7" w:rsidRDefault="00B60735" w:rsidP="00B975AD">
      <w:pPr>
        <w:keepNext/>
        <w:widowControl w:val="0"/>
        <w:numPr>
          <w:ilvl w:val="12"/>
          <w:numId w:val="0"/>
        </w:numPr>
        <w:tabs>
          <w:tab w:val="clear" w:pos="567"/>
        </w:tabs>
        <w:spacing w:line="240" w:lineRule="auto"/>
        <w:ind w:right="-2"/>
        <w:rPr>
          <w:b/>
          <w:bCs/>
          <w:lang w:val="sv-SE"/>
        </w:rPr>
      </w:pPr>
      <w:r w:rsidRPr="00DC2BA7">
        <w:rPr>
          <w:b/>
          <w:bCs/>
          <w:lang w:val="sv-SE"/>
        </w:rPr>
        <w:t>Tillverkare</w:t>
      </w:r>
    </w:p>
    <w:p w14:paraId="3EB0820A" w14:textId="77777777" w:rsidR="00842049" w:rsidRPr="002D4333" w:rsidRDefault="00842049" w:rsidP="00842049">
      <w:pPr>
        <w:keepNext/>
        <w:spacing w:line="240" w:lineRule="auto"/>
        <w:rPr>
          <w:lang w:val="fr-CH"/>
        </w:rPr>
      </w:pPr>
      <w:bookmarkStart w:id="30" w:name="_Hlk137827604"/>
      <w:r w:rsidRPr="002D4333">
        <w:rPr>
          <w:lang w:val="fr-CH"/>
        </w:rPr>
        <w:t>Novartis Farmacéutica S.A.</w:t>
      </w:r>
    </w:p>
    <w:p w14:paraId="14797E32" w14:textId="77777777" w:rsidR="00842049" w:rsidRPr="002D4333" w:rsidRDefault="00842049" w:rsidP="00842049">
      <w:pPr>
        <w:keepNext/>
        <w:spacing w:line="240" w:lineRule="auto"/>
        <w:rPr>
          <w:lang w:val="fr-CH"/>
        </w:rPr>
      </w:pPr>
      <w:r w:rsidRPr="002D4333">
        <w:rPr>
          <w:lang w:val="fr-CH"/>
        </w:rPr>
        <w:t>Gran Via de les Corts Catalanes, 764</w:t>
      </w:r>
    </w:p>
    <w:p w14:paraId="13EAFF5C" w14:textId="77777777" w:rsidR="00842049" w:rsidRPr="002D4333" w:rsidRDefault="00842049" w:rsidP="00842049">
      <w:pPr>
        <w:keepNext/>
        <w:spacing w:line="240" w:lineRule="auto"/>
        <w:rPr>
          <w:lang w:val="fr-CH"/>
        </w:rPr>
      </w:pPr>
      <w:r w:rsidRPr="002D4333">
        <w:rPr>
          <w:lang w:val="fr-CH"/>
        </w:rPr>
        <w:t>08013 Barcelona</w:t>
      </w:r>
    </w:p>
    <w:p w14:paraId="395332EE" w14:textId="77777777" w:rsidR="00842049" w:rsidRDefault="00842049" w:rsidP="00842049">
      <w:pPr>
        <w:spacing w:line="240" w:lineRule="auto"/>
        <w:rPr>
          <w:lang w:val="sv-SE"/>
        </w:rPr>
      </w:pPr>
      <w:r w:rsidRPr="001A06A4">
        <w:rPr>
          <w:lang w:val="sv-SE"/>
        </w:rPr>
        <w:t>Spanien</w:t>
      </w:r>
    </w:p>
    <w:p w14:paraId="5C38160C" w14:textId="77777777" w:rsidR="00842049" w:rsidRPr="001A06A4" w:rsidRDefault="00842049" w:rsidP="00842049">
      <w:pPr>
        <w:spacing w:line="240" w:lineRule="auto"/>
        <w:rPr>
          <w:lang w:val="sv-SE"/>
        </w:rPr>
      </w:pPr>
    </w:p>
    <w:p w14:paraId="4E69A65E" w14:textId="77777777" w:rsidR="00B975AD" w:rsidRPr="004510FF" w:rsidRDefault="00B60735" w:rsidP="00B975AD">
      <w:pPr>
        <w:keepNext/>
        <w:keepLines/>
        <w:spacing w:line="240" w:lineRule="auto"/>
        <w:rPr>
          <w:shd w:val="pct15" w:color="auto" w:fill="auto"/>
          <w:lang w:val="sv-SE"/>
        </w:rPr>
      </w:pPr>
      <w:r w:rsidRPr="004510FF">
        <w:rPr>
          <w:shd w:val="pct15" w:color="auto" w:fill="auto"/>
          <w:lang w:val="sv-SE"/>
        </w:rPr>
        <w:t>Lek Pharmaceuticals d.d.</w:t>
      </w:r>
    </w:p>
    <w:p w14:paraId="4620349F" w14:textId="77777777" w:rsidR="00B975AD" w:rsidRPr="004510FF" w:rsidRDefault="00B60735" w:rsidP="00B975AD">
      <w:pPr>
        <w:keepNext/>
        <w:keepLines/>
        <w:spacing w:line="240" w:lineRule="auto"/>
        <w:rPr>
          <w:shd w:val="pct15" w:color="auto" w:fill="auto"/>
          <w:lang w:val="sv-SE"/>
        </w:rPr>
      </w:pPr>
      <w:r w:rsidRPr="004510FF">
        <w:rPr>
          <w:shd w:val="pct15" w:color="auto" w:fill="auto"/>
          <w:lang w:val="sv-SE"/>
        </w:rPr>
        <w:t>Verovškova ulica 57</w:t>
      </w:r>
    </w:p>
    <w:p w14:paraId="5C8F94BF" w14:textId="77777777" w:rsidR="00B975AD" w:rsidRPr="004510FF" w:rsidRDefault="00B60735" w:rsidP="00B975AD">
      <w:pPr>
        <w:keepNext/>
        <w:keepLines/>
        <w:widowControl w:val="0"/>
        <w:spacing w:line="240" w:lineRule="auto"/>
        <w:rPr>
          <w:shd w:val="pct15" w:color="auto" w:fill="auto"/>
          <w:lang w:val="sv-SE"/>
        </w:rPr>
      </w:pPr>
      <w:r w:rsidRPr="004510FF">
        <w:rPr>
          <w:shd w:val="pct15" w:color="auto" w:fill="auto"/>
          <w:lang w:val="sv-SE"/>
        </w:rPr>
        <w:t>Ljubljana, 1526</w:t>
      </w:r>
    </w:p>
    <w:p w14:paraId="0B4A4D30" w14:textId="77777777" w:rsidR="00B975AD" w:rsidRPr="004510FF" w:rsidRDefault="00B60735" w:rsidP="00B975AD">
      <w:pPr>
        <w:spacing w:line="240" w:lineRule="auto"/>
        <w:rPr>
          <w:shd w:val="pct15" w:color="auto" w:fill="auto"/>
          <w:lang w:val="sv-SE"/>
        </w:rPr>
      </w:pPr>
      <w:r w:rsidRPr="004510FF">
        <w:rPr>
          <w:shd w:val="pct15" w:color="auto" w:fill="auto"/>
          <w:lang w:val="sv-SE"/>
        </w:rPr>
        <w:t>Slovenien</w:t>
      </w:r>
    </w:p>
    <w:p w14:paraId="3C7FF032" w14:textId="77777777" w:rsidR="00B975AD" w:rsidRPr="001A06A4" w:rsidRDefault="00B975AD" w:rsidP="00B975AD">
      <w:pPr>
        <w:widowControl w:val="0"/>
        <w:spacing w:line="240" w:lineRule="auto"/>
        <w:rPr>
          <w:shd w:val="pct15" w:color="auto" w:fill="auto"/>
          <w:lang w:val="sv-SE"/>
        </w:rPr>
      </w:pPr>
    </w:p>
    <w:bookmarkEnd w:id="30"/>
    <w:p w14:paraId="132E8C21" w14:textId="77777777" w:rsidR="00B975AD" w:rsidRPr="00B975AD" w:rsidRDefault="00B60735" w:rsidP="00B975AD">
      <w:pPr>
        <w:keepNext/>
        <w:numPr>
          <w:ilvl w:val="12"/>
          <w:numId w:val="0"/>
        </w:numPr>
        <w:spacing w:line="240" w:lineRule="auto"/>
        <w:rPr>
          <w:shd w:val="pct15" w:color="auto" w:fill="auto"/>
          <w:lang w:val="sv-SE"/>
        </w:rPr>
      </w:pPr>
      <w:r w:rsidRPr="00B975AD">
        <w:rPr>
          <w:shd w:val="pct15" w:color="auto" w:fill="auto"/>
          <w:lang w:val="sv-SE"/>
        </w:rPr>
        <w:t>Novartis Pharma GmbH</w:t>
      </w:r>
    </w:p>
    <w:p w14:paraId="7BC278EB" w14:textId="77777777" w:rsidR="00B975AD" w:rsidRPr="00B975AD" w:rsidRDefault="00B60735" w:rsidP="00B975AD">
      <w:pPr>
        <w:keepNext/>
        <w:numPr>
          <w:ilvl w:val="12"/>
          <w:numId w:val="0"/>
        </w:numPr>
        <w:spacing w:line="240" w:lineRule="auto"/>
        <w:rPr>
          <w:shd w:val="pct15" w:color="auto" w:fill="auto"/>
          <w:lang w:val="sv-SE"/>
        </w:rPr>
      </w:pPr>
      <w:r w:rsidRPr="00B975AD">
        <w:rPr>
          <w:shd w:val="pct15" w:color="auto" w:fill="auto"/>
          <w:lang w:val="sv-SE"/>
        </w:rPr>
        <w:t>Roonstrasse 25</w:t>
      </w:r>
    </w:p>
    <w:p w14:paraId="6EA5D2A5" w14:textId="77777777" w:rsidR="00B975AD" w:rsidRPr="00B975AD" w:rsidRDefault="00B60735" w:rsidP="00B975AD">
      <w:pPr>
        <w:keepNext/>
        <w:numPr>
          <w:ilvl w:val="12"/>
          <w:numId w:val="0"/>
        </w:numPr>
        <w:spacing w:line="240" w:lineRule="auto"/>
        <w:rPr>
          <w:shd w:val="pct15" w:color="auto" w:fill="auto"/>
          <w:lang w:val="sv-SE"/>
        </w:rPr>
      </w:pPr>
      <w:r w:rsidRPr="00B975AD">
        <w:rPr>
          <w:shd w:val="pct15" w:color="auto" w:fill="auto"/>
          <w:lang w:val="ru-RU"/>
        </w:rPr>
        <w:t>D-</w:t>
      </w:r>
      <w:r w:rsidRPr="00B975AD">
        <w:rPr>
          <w:shd w:val="pct15" w:color="auto" w:fill="auto"/>
          <w:lang w:val="sv-SE"/>
        </w:rPr>
        <w:t>90429 Nürnberg</w:t>
      </w:r>
    </w:p>
    <w:p w14:paraId="6A8EE6C5" w14:textId="77777777" w:rsidR="00B975AD" w:rsidRPr="00B975AD" w:rsidRDefault="00B60735" w:rsidP="00B975AD">
      <w:pPr>
        <w:widowControl w:val="0"/>
        <w:numPr>
          <w:ilvl w:val="12"/>
          <w:numId w:val="0"/>
        </w:numPr>
        <w:tabs>
          <w:tab w:val="clear" w:pos="567"/>
        </w:tabs>
        <w:spacing w:line="240" w:lineRule="auto"/>
        <w:ind w:right="-2"/>
        <w:jc w:val="both"/>
        <w:rPr>
          <w:shd w:val="pct15" w:color="auto" w:fill="auto"/>
          <w:lang w:val="sv-SE"/>
        </w:rPr>
      </w:pPr>
      <w:r w:rsidRPr="00B975AD">
        <w:rPr>
          <w:shd w:val="pct15" w:color="auto" w:fill="auto"/>
          <w:lang w:val="sv-SE"/>
        </w:rPr>
        <w:t>Tyskland</w:t>
      </w:r>
    </w:p>
    <w:p w14:paraId="073803E3" w14:textId="77777777" w:rsidR="00B975AD" w:rsidRDefault="00B975AD" w:rsidP="00B975AD">
      <w:pPr>
        <w:widowControl w:val="0"/>
        <w:numPr>
          <w:ilvl w:val="12"/>
          <w:numId w:val="0"/>
        </w:numPr>
        <w:tabs>
          <w:tab w:val="clear" w:pos="567"/>
        </w:tabs>
        <w:spacing w:line="240" w:lineRule="auto"/>
        <w:ind w:right="-2"/>
        <w:rPr>
          <w:lang w:val="sv-SE"/>
        </w:rPr>
      </w:pPr>
      <w:bookmarkStart w:id="31" w:name="_Hlk137827611"/>
    </w:p>
    <w:p w14:paraId="21D0F294"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Novartis Pharma GmbH</w:t>
      </w:r>
    </w:p>
    <w:p w14:paraId="67F6D641"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Sophie-Germain-Strasse 10</w:t>
      </w:r>
    </w:p>
    <w:p w14:paraId="03866830" w14:textId="77777777" w:rsidR="003F4977" w:rsidRPr="00A2093F" w:rsidRDefault="003F4977" w:rsidP="003F4977">
      <w:pPr>
        <w:keepNext/>
        <w:rPr>
          <w:rFonts w:eastAsia="Aptos"/>
          <w:shd w:val="pct15" w:color="auto" w:fill="auto"/>
          <w:lang w:val="sv-SE" w:eastAsia="de-CH"/>
        </w:rPr>
      </w:pPr>
      <w:r w:rsidRPr="00A2093F">
        <w:rPr>
          <w:rFonts w:eastAsia="Aptos"/>
          <w:shd w:val="pct15" w:color="auto" w:fill="auto"/>
          <w:lang w:val="sv-SE" w:eastAsia="de-CH"/>
        </w:rPr>
        <w:t>90443 Nürnberg</w:t>
      </w:r>
    </w:p>
    <w:p w14:paraId="766A6543" w14:textId="5657B47B" w:rsidR="003F4977" w:rsidRDefault="003F4977" w:rsidP="003F4977">
      <w:pPr>
        <w:widowControl w:val="0"/>
        <w:numPr>
          <w:ilvl w:val="12"/>
          <w:numId w:val="0"/>
        </w:numPr>
        <w:tabs>
          <w:tab w:val="clear" w:pos="567"/>
        </w:tabs>
        <w:spacing w:line="240" w:lineRule="auto"/>
        <w:ind w:right="-2"/>
        <w:rPr>
          <w:shd w:val="pct15" w:color="auto" w:fill="auto"/>
          <w:lang w:val="de-CH"/>
        </w:rPr>
      </w:pPr>
      <w:r w:rsidRPr="000E3ADA">
        <w:rPr>
          <w:shd w:val="pct15" w:color="auto" w:fill="auto"/>
          <w:lang w:val="de-CH"/>
        </w:rPr>
        <w:t>Tyskland</w:t>
      </w:r>
    </w:p>
    <w:p w14:paraId="0990BC23" w14:textId="77777777" w:rsidR="003F4977" w:rsidRPr="001A06A4" w:rsidRDefault="003F4977" w:rsidP="003F4977">
      <w:pPr>
        <w:widowControl w:val="0"/>
        <w:numPr>
          <w:ilvl w:val="12"/>
          <w:numId w:val="0"/>
        </w:numPr>
        <w:tabs>
          <w:tab w:val="clear" w:pos="567"/>
        </w:tabs>
        <w:spacing w:line="240" w:lineRule="auto"/>
        <w:ind w:right="-2"/>
        <w:rPr>
          <w:lang w:val="sv-SE"/>
        </w:rPr>
      </w:pPr>
    </w:p>
    <w:bookmarkEnd w:id="31"/>
    <w:p w14:paraId="4486E5E4" w14:textId="77777777" w:rsidR="00D57536" w:rsidRPr="00535973" w:rsidRDefault="00B60735" w:rsidP="00535973">
      <w:pPr>
        <w:pStyle w:val="Char2"/>
        <w:keepNext/>
        <w:spacing w:before="0"/>
        <w:jc w:val="left"/>
        <w:rPr>
          <w:sz w:val="22"/>
          <w:szCs w:val="22"/>
          <w:lang w:val="sv-SE"/>
        </w:rPr>
      </w:pPr>
      <w:r w:rsidRPr="00535973">
        <w:rPr>
          <w:sz w:val="22"/>
          <w:szCs w:val="22"/>
          <w:lang w:val="sv-SE"/>
        </w:rPr>
        <w:t>Kontakta ombudet för innehavaren av godkännandet för försäljning om du vill veta mer om detta läkemedel:</w:t>
      </w:r>
    </w:p>
    <w:p w14:paraId="062E239D" w14:textId="77777777" w:rsidR="00D57536" w:rsidRPr="00535973" w:rsidRDefault="00D57536" w:rsidP="00535973">
      <w:pPr>
        <w:keepNext/>
        <w:widowControl w:val="0"/>
        <w:numPr>
          <w:ilvl w:val="12"/>
          <w:numId w:val="0"/>
        </w:numPr>
        <w:tabs>
          <w:tab w:val="clear" w:pos="567"/>
        </w:tabs>
        <w:spacing w:line="240" w:lineRule="auto"/>
        <w:ind w:right="-2"/>
        <w:rPr>
          <w:color w:val="000000"/>
          <w:lang w:val="sv-SE"/>
        </w:rPr>
      </w:pPr>
    </w:p>
    <w:tbl>
      <w:tblPr>
        <w:tblW w:w="9356" w:type="dxa"/>
        <w:tblInd w:w="-34" w:type="dxa"/>
        <w:tblLayout w:type="fixed"/>
        <w:tblLook w:val="0000" w:firstRow="0" w:lastRow="0" w:firstColumn="0" w:lastColumn="0" w:noHBand="0" w:noVBand="0"/>
      </w:tblPr>
      <w:tblGrid>
        <w:gridCol w:w="4678"/>
        <w:gridCol w:w="4678"/>
      </w:tblGrid>
      <w:tr w:rsidR="00211724" w14:paraId="0239929A" w14:textId="77777777" w:rsidTr="001C4B98">
        <w:trPr>
          <w:cantSplit/>
        </w:trPr>
        <w:tc>
          <w:tcPr>
            <w:tcW w:w="4678" w:type="dxa"/>
          </w:tcPr>
          <w:p w14:paraId="3318F1F6" w14:textId="77777777" w:rsidR="00D57536" w:rsidRPr="00DC2BA7" w:rsidRDefault="00B60735" w:rsidP="001C4B98">
            <w:pPr>
              <w:widowControl w:val="0"/>
              <w:spacing w:line="240" w:lineRule="auto"/>
              <w:rPr>
                <w:color w:val="000000"/>
                <w:lang w:val="fr-BE"/>
              </w:rPr>
            </w:pPr>
            <w:r w:rsidRPr="00DC2BA7">
              <w:rPr>
                <w:b/>
                <w:color w:val="000000"/>
                <w:lang w:val="fr-BE"/>
              </w:rPr>
              <w:t>België/Belgique/Belgien</w:t>
            </w:r>
          </w:p>
          <w:p w14:paraId="5F073F7C" w14:textId="77777777" w:rsidR="00D57536" w:rsidRPr="00DC2BA7" w:rsidRDefault="00B60735" w:rsidP="001C4B98">
            <w:pPr>
              <w:widowControl w:val="0"/>
              <w:spacing w:line="240" w:lineRule="auto"/>
              <w:rPr>
                <w:color w:val="000000"/>
                <w:lang w:val="fr-BE"/>
              </w:rPr>
            </w:pPr>
            <w:r w:rsidRPr="00DC2BA7">
              <w:rPr>
                <w:color w:val="000000"/>
                <w:lang w:val="fr-BE"/>
              </w:rPr>
              <w:t>Novartis Pharma N.V.</w:t>
            </w:r>
          </w:p>
          <w:p w14:paraId="341B5F13" w14:textId="77777777" w:rsidR="00D57536" w:rsidRPr="00DC2BA7" w:rsidRDefault="00B60735" w:rsidP="001C4B98">
            <w:pPr>
              <w:widowControl w:val="0"/>
              <w:spacing w:line="240" w:lineRule="auto"/>
              <w:rPr>
                <w:color w:val="000000"/>
              </w:rPr>
            </w:pPr>
            <w:r w:rsidRPr="00DC2BA7">
              <w:rPr>
                <w:color w:val="000000"/>
                <w:lang w:val="fr-BE"/>
              </w:rPr>
              <w:t>Tél/Tel: +32 2 246 16 11</w:t>
            </w:r>
          </w:p>
          <w:p w14:paraId="191B2C61" w14:textId="77777777" w:rsidR="00D57536" w:rsidRPr="00DC2BA7" w:rsidRDefault="00D57536" w:rsidP="001C4B98">
            <w:pPr>
              <w:widowControl w:val="0"/>
              <w:spacing w:line="240" w:lineRule="auto"/>
              <w:ind w:right="34"/>
              <w:rPr>
                <w:color w:val="000000"/>
              </w:rPr>
            </w:pPr>
          </w:p>
        </w:tc>
        <w:tc>
          <w:tcPr>
            <w:tcW w:w="4678" w:type="dxa"/>
          </w:tcPr>
          <w:p w14:paraId="42823BDC" w14:textId="77777777" w:rsidR="00D57536" w:rsidRPr="00DC2BA7" w:rsidRDefault="00B60735" w:rsidP="001C4B98">
            <w:pPr>
              <w:widowControl w:val="0"/>
              <w:spacing w:line="240" w:lineRule="auto"/>
              <w:rPr>
                <w:color w:val="000000"/>
                <w:lang w:val="lt-LT"/>
              </w:rPr>
            </w:pPr>
            <w:r w:rsidRPr="00DC2BA7">
              <w:rPr>
                <w:b/>
                <w:color w:val="000000"/>
                <w:lang w:val="lt-LT"/>
              </w:rPr>
              <w:t>Lietuva</w:t>
            </w:r>
          </w:p>
          <w:p w14:paraId="193F50B9" w14:textId="77777777" w:rsidR="00D57536" w:rsidRPr="00DC2BA7" w:rsidRDefault="00B60735" w:rsidP="001C4B98">
            <w:pPr>
              <w:widowControl w:val="0"/>
              <w:spacing w:line="240" w:lineRule="auto"/>
              <w:ind w:right="-449"/>
              <w:rPr>
                <w:color w:val="000000"/>
                <w:lang w:val="lt-LT"/>
              </w:rPr>
            </w:pPr>
            <w:r w:rsidRPr="00DC2BA7">
              <w:rPr>
                <w:lang w:val="lt-LT"/>
              </w:rPr>
              <w:t>SIA Novartis Baltics Lietuvos filialas</w:t>
            </w:r>
          </w:p>
          <w:p w14:paraId="2D088EF7" w14:textId="77777777" w:rsidR="00D57536" w:rsidRPr="00DC2BA7" w:rsidRDefault="00B60735" w:rsidP="001C4B98">
            <w:pPr>
              <w:widowControl w:val="0"/>
              <w:spacing w:line="240" w:lineRule="auto"/>
              <w:ind w:right="-449"/>
              <w:rPr>
                <w:color w:val="000000"/>
                <w:lang w:val="lt-LT"/>
              </w:rPr>
            </w:pPr>
            <w:r w:rsidRPr="00DC2BA7">
              <w:rPr>
                <w:color w:val="000000"/>
                <w:lang w:val="lt-LT"/>
              </w:rPr>
              <w:t>Tel: +370 5 269 16 50</w:t>
            </w:r>
          </w:p>
          <w:p w14:paraId="3C6177B1" w14:textId="77777777" w:rsidR="00D57536" w:rsidRPr="00DC2BA7" w:rsidRDefault="00D57536" w:rsidP="001C4B98">
            <w:pPr>
              <w:widowControl w:val="0"/>
              <w:suppressAutoHyphens/>
              <w:spacing w:line="240" w:lineRule="auto"/>
              <w:rPr>
                <w:color w:val="000000"/>
                <w:lang w:val="fr-FR"/>
              </w:rPr>
            </w:pPr>
          </w:p>
        </w:tc>
      </w:tr>
      <w:tr w:rsidR="00211724" w14:paraId="72F0F0C0" w14:textId="77777777" w:rsidTr="001C4B98">
        <w:trPr>
          <w:cantSplit/>
        </w:trPr>
        <w:tc>
          <w:tcPr>
            <w:tcW w:w="4678" w:type="dxa"/>
          </w:tcPr>
          <w:p w14:paraId="75B9D47D" w14:textId="77777777" w:rsidR="00D57536" w:rsidRPr="00DC2BA7" w:rsidRDefault="00B60735" w:rsidP="001C4B98">
            <w:pPr>
              <w:spacing w:line="240" w:lineRule="auto"/>
              <w:rPr>
                <w:b/>
                <w:noProof/>
                <w:color w:val="000000"/>
                <w:lang w:val="es-ES"/>
              </w:rPr>
            </w:pPr>
            <w:r w:rsidRPr="00DC2BA7">
              <w:rPr>
                <w:b/>
                <w:noProof/>
                <w:color w:val="000000"/>
              </w:rPr>
              <w:t>България</w:t>
            </w:r>
          </w:p>
          <w:p w14:paraId="7519C89A" w14:textId="77777777" w:rsidR="00D57536" w:rsidRPr="00DC2BA7" w:rsidRDefault="00B60735" w:rsidP="001C4B98">
            <w:pPr>
              <w:spacing w:line="240" w:lineRule="auto"/>
              <w:rPr>
                <w:noProof/>
                <w:color w:val="000000"/>
                <w:lang w:val="es-ES"/>
              </w:rPr>
            </w:pPr>
            <w:r w:rsidRPr="00DC2BA7">
              <w:rPr>
                <w:lang w:val="es-ES"/>
              </w:rPr>
              <w:t>Novartis Bulgaria EOOD</w:t>
            </w:r>
          </w:p>
          <w:p w14:paraId="7931C330" w14:textId="77777777" w:rsidR="00D57536" w:rsidRPr="00DC2BA7" w:rsidRDefault="00B60735" w:rsidP="001C4B98">
            <w:pPr>
              <w:spacing w:line="240" w:lineRule="auto"/>
              <w:rPr>
                <w:noProof/>
                <w:color w:val="000000"/>
                <w:lang w:val="es-ES"/>
              </w:rPr>
            </w:pPr>
            <w:r w:rsidRPr="00DC2BA7">
              <w:rPr>
                <w:noProof/>
                <w:color w:val="000000"/>
              </w:rPr>
              <w:t>Тел</w:t>
            </w:r>
            <w:r w:rsidRPr="00DC2BA7">
              <w:rPr>
                <w:noProof/>
                <w:color w:val="000000"/>
                <w:lang w:val="es-ES"/>
              </w:rPr>
              <w:t>.: +359 2 489 98 28</w:t>
            </w:r>
          </w:p>
          <w:p w14:paraId="051A0366" w14:textId="77777777" w:rsidR="00D57536" w:rsidRPr="00DC2BA7" w:rsidRDefault="00D57536" w:rsidP="001C4B98">
            <w:pPr>
              <w:widowControl w:val="0"/>
              <w:tabs>
                <w:tab w:val="left" w:pos="-720"/>
              </w:tabs>
              <w:suppressAutoHyphens/>
              <w:spacing w:line="240" w:lineRule="auto"/>
              <w:rPr>
                <w:b/>
                <w:color w:val="000000"/>
                <w:lang w:val="pt-BR"/>
              </w:rPr>
            </w:pPr>
          </w:p>
        </w:tc>
        <w:tc>
          <w:tcPr>
            <w:tcW w:w="4678" w:type="dxa"/>
          </w:tcPr>
          <w:p w14:paraId="52011660" w14:textId="77777777" w:rsidR="00D57536" w:rsidRPr="00DC2BA7" w:rsidRDefault="00B60735" w:rsidP="001C4B98">
            <w:pPr>
              <w:widowControl w:val="0"/>
              <w:spacing w:line="240" w:lineRule="auto"/>
              <w:rPr>
                <w:color w:val="000000"/>
                <w:lang w:val="de-CH"/>
              </w:rPr>
            </w:pPr>
            <w:r w:rsidRPr="00DC2BA7">
              <w:rPr>
                <w:b/>
                <w:color w:val="000000"/>
                <w:lang w:val="de-CH"/>
              </w:rPr>
              <w:t>Luxembourg/Luxemburg</w:t>
            </w:r>
          </w:p>
          <w:p w14:paraId="0EC4552B" w14:textId="77777777" w:rsidR="00D57536" w:rsidRPr="00DC2BA7" w:rsidRDefault="00B60735" w:rsidP="001C4B98">
            <w:pPr>
              <w:widowControl w:val="0"/>
              <w:spacing w:line="240" w:lineRule="auto"/>
              <w:rPr>
                <w:color w:val="000000"/>
                <w:lang w:val="de-CH"/>
              </w:rPr>
            </w:pPr>
            <w:r w:rsidRPr="00DC2BA7">
              <w:rPr>
                <w:color w:val="000000"/>
                <w:lang w:val="de-CH"/>
              </w:rPr>
              <w:t>Novartis Pharma N.V.</w:t>
            </w:r>
          </w:p>
          <w:p w14:paraId="1D040281" w14:textId="77777777" w:rsidR="00D57536" w:rsidRPr="00DC2BA7" w:rsidRDefault="00B60735" w:rsidP="001C4B98">
            <w:pPr>
              <w:widowControl w:val="0"/>
              <w:spacing w:line="240" w:lineRule="auto"/>
              <w:rPr>
                <w:color w:val="000000"/>
              </w:rPr>
            </w:pPr>
            <w:r w:rsidRPr="00DC2BA7">
              <w:rPr>
                <w:color w:val="000000"/>
                <w:lang w:val="fr-BE"/>
              </w:rPr>
              <w:t>Tél/Tel: +32 2 246 16 11</w:t>
            </w:r>
          </w:p>
          <w:p w14:paraId="3DE0C4F6" w14:textId="77777777" w:rsidR="00D57536" w:rsidRPr="00DC2BA7" w:rsidRDefault="00D57536" w:rsidP="001C4B98">
            <w:pPr>
              <w:widowControl w:val="0"/>
              <w:suppressAutoHyphens/>
              <w:spacing w:line="240" w:lineRule="auto"/>
              <w:rPr>
                <w:color w:val="000000"/>
                <w:lang w:val="it-IT"/>
              </w:rPr>
            </w:pPr>
          </w:p>
        </w:tc>
      </w:tr>
      <w:tr w:rsidR="00211724" w14:paraId="394DB5AB" w14:textId="77777777" w:rsidTr="001C4B98">
        <w:trPr>
          <w:cantSplit/>
        </w:trPr>
        <w:tc>
          <w:tcPr>
            <w:tcW w:w="4678" w:type="dxa"/>
          </w:tcPr>
          <w:p w14:paraId="2050D85C" w14:textId="77777777" w:rsidR="00D57536" w:rsidRPr="00DC2BA7" w:rsidRDefault="00B60735" w:rsidP="001C4B98">
            <w:pPr>
              <w:widowControl w:val="0"/>
              <w:tabs>
                <w:tab w:val="left" w:pos="-720"/>
              </w:tabs>
              <w:suppressAutoHyphens/>
              <w:spacing w:line="240" w:lineRule="auto"/>
              <w:rPr>
                <w:color w:val="000000"/>
                <w:lang w:val="pt-BR"/>
              </w:rPr>
            </w:pPr>
            <w:r w:rsidRPr="00DC2BA7">
              <w:rPr>
                <w:b/>
                <w:color w:val="000000"/>
                <w:lang w:val="pt-BR"/>
              </w:rPr>
              <w:t>Česká republika</w:t>
            </w:r>
          </w:p>
          <w:p w14:paraId="5888F665" w14:textId="77777777" w:rsidR="00D57536" w:rsidRPr="00DC2BA7" w:rsidRDefault="00B60735" w:rsidP="001C4B98">
            <w:pPr>
              <w:widowControl w:val="0"/>
              <w:tabs>
                <w:tab w:val="left" w:pos="-720"/>
              </w:tabs>
              <w:suppressAutoHyphens/>
              <w:spacing w:line="240" w:lineRule="auto"/>
              <w:rPr>
                <w:color w:val="000000"/>
                <w:lang w:val="pt-BR"/>
              </w:rPr>
            </w:pPr>
            <w:r w:rsidRPr="00DC2BA7">
              <w:rPr>
                <w:color w:val="000000"/>
                <w:lang w:val="pt-BR"/>
              </w:rPr>
              <w:t>Novartis s.r.o.</w:t>
            </w:r>
          </w:p>
          <w:p w14:paraId="19616AA5" w14:textId="77777777" w:rsidR="00D57536" w:rsidRPr="00DC2BA7" w:rsidRDefault="00B60735" w:rsidP="001C4B98">
            <w:pPr>
              <w:widowControl w:val="0"/>
              <w:spacing w:line="240" w:lineRule="auto"/>
              <w:rPr>
                <w:color w:val="000000"/>
                <w:lang w:val="de-CH"/>
              </w:rPr>
            </w:pPr>
            <w:r w:rsidRPr="00DC2BA7">
              <w:rPr>
                <w:color w:val="000000"/>
                <w:lang w:val="de-CH"/>
              </w:rPr>
              <w:t>Tel: +420 225 775 111</w:t>
            </w:r>
          </w:p>
          <w:p w14:paraId="4944E946" w14:textId="77777777" w:rsidR="00D57536" w:rsidRPr="00DC2BA7" w:rsidRDefault="00D57536" w:rsidP="001C4B98">
            <w:pPr>
              <w:widowControl w:val="0"/>
              <w:tabs>
                <w:tab w:val="left" w:pos="-720"/>
              </w:tabs>
              <w:suppressAutoHyphens/>
              <w:spacing w:line="240" w:lineRule="auto"/>
              <w:rPr>
                <w:color w:val="000000"/>
                <w:lang w:val="de-CH"/>
              </w:rPr>
            </w:pPr>
          </w:p>
        </w:tc>
        <w:tc>
          <w:tcPr>
            <w:tcW w:w="4678" w:type="dxa"/>
          </w:tcPr>
          <w:p w14:paraId="73B5F825" w14:textId="77777777" w:rsidR="00D57536" w:rsidRPr="00DC2BA7" w:rsidRDefault="00B60735" w:rsidP="001C4B98">
            <w:pPr>
              <w:widowControl w:val="0"/>
              <w:spacing w:line="240" w:lineRule="auto"/>
              <w:rPr>
                <w:b/>
                <w:color w:val="000000"/>
                <w:lang w:val="hu-HU"/>
              </w:rPr>
            </w:pPr>
            <w:r w:rsidRPr="00DC2BA7">
              <w:rPr>
                <w:b/>
                <w:color w:val="000000"/>
                <w:lang w:val="hu-HU"/>
              </w:rPr>
              <w:t>Magyarország</w:t>
            </w:r>
          </w:p>
          <w:p w14:paraId="26FD9BDA" w14:textId="77777777" w:rsidR="00D57536" w:rsidRPr="00DC2BA7" w:rsidRDefault="00B60735" w:rsidP="001C4B98">
            <w:pPr>
              <w:widowControl w:val="0"/>
              <w:spacing w:line="240" w:lineRule="auto"/>
              <w:rPr>
                <w:color w:val="000000"/>
                <w:lang w:val="hu-HU"/>
              </w:rPr>
            </w:pPr>
            <w:r w:rsidRPr="00DC2BA7">
              <w:rPr>
                <w:color w:val="000000"/>
                <w:lang w:val="hu-HU"/>
              </w:rPr>
              <w:t>Novartis Hungária Kft.</w:t>
            </w:r>
          </w:p>
          <w:p w14:paraId="6A50D023" w14:textId="77777777" w:rsidR="00D57536" w:rsidRPr="00DC2BA7" w:rsidRDefault="00B60735" w:rsidP="001C4B98">
            <w:pPr>
              <w:widowControl w:val="0"/>
              <w:tabs>
                <w:tab w:val="left" w:pos="-720"/>
              </w:tabs>
              <w:suppressAutoHyphens/>
              <w:spacing w:line="240" w:lineRule="auto"/>
              <w:rPr>
                <w:color w:val="000000"/>
                <w:lang w:val="pt-BR"/>
              </w:rPr>
            </w:pPr>
            <w:r w:rsidRPr="00DC2BA7">
              <w:rPr>
                <w:color w:val="000000"/>
                <w:lang w:val="hu-HU"/>
              </w:rPr>
              <w:t>Tel.: +36 1 457 65 00</w:t>
            </w:r>
          </w:p>
        </w:tc>
      </w:tr>
      <w:tr w:rsidR="00211724" w14:paraId="77914CC0" w14:textId="77777777" w:rsidTr="001C4B98">
        <w:trPr>
          <w:cantSplit/>
        </w:trPr>
        <w:tc>
          <w:tcPr>
            <w:tcW w:w="4678" w:type="dxa"/>
          </w:tcPr>
          <w:p w14:paraId="753F2A9F" w14:textId="77777777" w:rsidR="00D57536" w:rsidRPr="00DC2BA7" w:rsidRDefault="00B60735" w:rsidP="001C4B98">
            <w:pPr>
              <w:widowControl w:val="0"/>
              <w:spacing w:line="240" w:lineRule="auto"/>
              <w:rPr>
                <w:color w:val="000000"/>
                <w:lang w:val="da-DK"/>
              </w:rPr>
            </w:pPr>
            <w:r w:rsidRPr="00DC2BA7">
              <w:rPr>
                <w:b/>
                <w:color w:val="000000"/>
                <w:lang w:val="da-DK"/>
              </w:rPr>
              <w:t>Danmark</w:t>
            </w:r>
          </w:p>
          <w:p w14:paraId="13531D3C" w14:textId="77777777" w:rsidR="00D57536" w:rsidRPr="00DC2BA7" w:rsidRDefault="00B60735" w:rsidP="001C4B98">
            <w:pPr>
              <w:widowControl w:val="0"/>
              <w:spacing w:line="240" w:lineRule="auto"/>
              <w:rPr>
                <w:color w:val="000000"/>
                <w:lang w:val="da-DK"/>
              </w:rPr>
            </w:pPr>
            <w:r w:rsidRPr="00DC2BA7">
              <w:rPr>
                <w:color w:val="000000"/>
                <w:lang w:val="da-DK"/>
              </w:rPr>
              <w:t>Novartis Healthcare A/S</w:t>
            </w:r>
          </w:p>
          <w:p w14:paraId="769549DB" w14:textId="77777777" w:rsidR="00D57536" w:rsidRPr="00DC2BA7" w:rsidRDefault="00B60735" w:rsidP="001C4B98">
            <w:pPr>
              <w:widowControl w:val="0"/>
              <w:spacing w:line="240" w:lineRule="auto"/>
              <w:rPr>
                <w:color w:val="000000"/>
                <w:lang w:val="en-US"/>
              </w:rPr>
            </w:pPr>
            <w:r w:rsidRPr="00DC2BA7">
              <w:rPr>
                <w:color w:val="000000"/>
                <w:lang w:val="da-DK"/>
              </w:rPr>
              <w:t>Tlf: +45 39 16 84 00</w:t>
            </w:r>
          </w:p>
          <w:p w14:paraId="583F4633" w14:textId="77777777" w:rsidR="00D57536" w:rsidRPr="00DC2BA7" w:rsidRDefault="00D57536" w:rsidP="001C4B98">
            <w:pPr>
              <w:widowControl w:val="0"/>
              <w:tabs>
                <w:tab w:val="left" w:pos="-720"/>
              </w:tabs>
              <w:suppressAutoHyphens/>
              <w:spacing w:line="240" w:lineRule="auto"/>
              <w:rPr>
                <w:color w:val="000000"/>
                <w:lang w:val="en-US"/>
              </w:rPr>
            </w:pPr>
          </w:p>
        </w:tc>
        <w:tc>
          <w:tcPr>
            <w:tcW w:w="4678" w:type="dxa"/>
          </w:tcPr>
          <w:p w14:paraId="0E75053F" w14:textId="77777777" w:rsidR="00D57536" w:rsidRPr="00DC2BA7" w:rsidRDefault="00B60735" w:rsidP="001C4B98">
            <w:pPr>
              <w:widowControl w:val="0"/>
              <w:tabs>
                <w:tab w:val="left" w:pos="-720"/>
                <w:tab w:val="left" w:pos="4536"/>
              </w:tabs>
              <w:suppressAutoHyphens/>
              <w:spacing w:line="240" w:lineRule="auto"/>
              <w:rPr>
                <w:b/>
                <w:color w:val="000000"/>
                <w:lang w:val="mt-MT"/>
              </w:rPr>
            </w:pPr>
            <w:r w:rsidRPr="00DC2BA7">
              <w:rPr>
                <w:b/>
                <w:color w:val="000000"/>
                <w:lang w:val="mt-MT"/>
              </w:rPr>
              <w:t>Malta</w:t>
            </w:r>
          </w:p>
          <w:p w14:paraId="3A56F8E2" w14:textId="77777777" w:rsidR="00D57536" w:rsidRPr="00DC2BA7" w:rsidRDefault="00B60735" w:rsidP="001C4B98">
            <w:pPr>
              <w:widowControl w:val="0"/>
              <w:spacing w:line="240" w:lineRule="auto"/>
              <w:rPr>
                <w:color w:val="000000"/>
                <w:lang w:val="mt-MT"/>
              </w:rPr>
            </w:pPr>
            <w:r w:rsidRPr="00DC2BA7">
              <w:rPr>
                <w:color w:val="000000"/>
                <w:lang w:val="mt-MT"/>
              </w:rPr>
              <w:t>Novartis Pharma Services Inc.</w:t>
            </w:r>
          </w:p>
          <w:p w14:paraId="3596DC61" w14:textId="77777777" w:rsidR="00D57536" w:rsidRPr="00DC2BA7" w:rsidRDefault="00B60735" w:rsidP="001C4B98">
            <w:pPr>
              <w:widowControl w:val="0"/>
              <w:tabs>
                <w:tab w:val="left" w:pos="-720"/>
              </w:tabs>
              <w:suppressAutoHyphens/>
              <w:spacing w:line="240" w:lineRule="auto"/>
              <w:rPr>
                <w:color w:val="000000"/>
                <w:lang w:val="mt-MT"/>
              </w:rPr>
            </w:pPr>
            <w:r w:rsidRPr="00DC2BA7">
              <w:rPr>
                <w:color w:val="000000"/>
                <w:lang w:val="mt-MT"/>
              </w:rPr>
              <w:t>Tel: +</w:t>
            </w:r>
            <w:r w:rsidRPr="00DC2BA7">
              <w:rPr>
                <w:color w:val="000000"/>
                <w:lang w:val="fr-FR"/>
              </w:rPr>
              <w:t>356 2122 2872</w:t>
            </w:r>
          </w:p>
        </w:tc>
      </w:tr>
      <w:tr w:rsidR="00211724" w14:paraId="2CEF4C6D" w14:textId="77777777" w:rsidTr="001C4B98">
        <w:trPr>
          <w:cantSplit/>
        </w:trPr>
        <w:tc>
          <w:tcPr>
            <w:tcW w:w="4678" w:type="dxa"/>
          </w:tcPr>
          <w:p w14:paraId="1C3A67F3" w14:textId="77777777" w:rsidR="00D57536" w:rsidRPr="00DC2BA7" w:rsidRDefault="00B60735" w:rsidP="001C4B98">
            <w:pPr>
              <w:widowControl w:val="0"/>
              <w:spacing w:line="240" w:lineRule="auto"/>
              <w:rPr>
                <w:color w:val="000000"/>
                <w:lang w:val="de-DE"/>
              </w:rPr>
            </w:pPr>
            <w:r w:rsidRPr="00DC2BA7">
              <w:rPr>
                <w:b/>
                <w:color w:val="000000"/>
                <w:lang w:val="de-DE"/>
              </w:rPr>
              <w:t>Deutschland</w:t>
            </w:r>
          </w:p>
          <w:p w14:paraId="07B2950C" w14:textId="77777777" w:rsidR="00D57536" w:rsidRPr="00DC2BA7" w:rsidRDefault="00B60735" w:rsidP="001C4B98">
            <w:pPr>
              <w:widowControl w:val="0"/>
              <w:spacing w:line="240" w:lineRule="auto"/>
              <w:rPr>
                <w:i/>
                <w:color w:val="000000"/>
                <w:lang w:val="de-DE"/>
              </w:rPr>
            </w:pPr>
            <w:r w:rsidRPr="00DC2BA7">
              <w:rPr>
                <w:color w:val="000000"/>
                <w:lang w:val="de-DE"/>
              </w:rPr>
              <w:t>Novartis Pharma GmbH</w:t>
            </w:r>
          </w:p>
          <w:p w14:paraId="690C9093" w14:textId="77777777" w:rsidR="00D57536" w:rsidRPr="00DC2BA7" w:rsidRDefault="00B60735" w:rsidP="001C4B98">
            <w:pPr>
              <w:widowControl w:val="0"/>
              <w:spacing w:line="240" w:lineRule="auto"/>
              <w:rPr>
                <w:color w:val="000000"/>
                <w:lang w:val="de-DE"/>
              </w:rPr>
            </w:pPr>
            <w:r w:rsidRPr="00DC2BA7">
              <w:rPr>
                <w:color w:val="000000"/>
                <w:lang w:val="de-DE"/>
              </w:rPr>
              <w:t>Tel: +49 911 273 0</w:t>
            </w:r>
          </w:p>
          <w:p w14:paraId="22133F7B" w14:textId="77777777" w:rsidR="00D57536" w:rsidRPr="00DC2BA7" w:rsidRDefault="00D57536" w:rsidP="001C4B98">
            <w:pPr>
              <w:widowControl w:val="0"/>
              <w:tabs>
                <w:tab w:val="left" w:pos="-720"/>
              </w:tabs>
              <w:suppressAutoHyphens/>
              <w:spacing w:line="240" w:lineRule="auto"/>
              <w:rPr>
                <w:color w:val="000000"/>
                <w:lang w:val="de-DE"/>
              </w:rPr>
            </w:pPr>
          </w:p>
        </w:tc>
        <w:tc>
          <w:tcPr>
            <w:tcW w:w="4678" w:type="dxa"/>
          </w:tcPr>
          <w:p w14:paraId="5777109F" w14:textId="77777777" w:rsidR="00D57536" w:rsidRPr="00DC2BA7" w:rsidRDefault="00B60735" w:rsidP="001C4B98">
            <w:pPr>
              <w:widowControl w:val="0"/>
              <w:suppressAutoHyphens/>
              <w:spacing w:line="240" w:lineRule="auto"/>
              <w:rPr>
                <w:color w:val="000000"/>
                <w:lang w:val="nl-NL"/>
              </w:rPr>
            </w:pPr>
            <w:r w:rsidRPr="00DC2BA7">
              <w:rPr>
                <w:b/>
                <w:color w:val="000000"/>
                <w:lang w:val="nl-NL"/>
              </w:rPr>
              <w:t>Nederland</w:t>
            </w:r>
          </w:p>
          <w:p w14:paraId="0DC593C8" w14:textId="77777777" w:rsidR="00D57536" w:rsidRPr="00DC2BA7" w:rsidRDefault="00B60735" w:rsidP="001C4B98">
            <w:pPr>
              <w:widowControl w:val="0"/>
              <w:spacing w:line="240" w:lineRule="auto"/>
              <w:rPr>
                <w:iCs/>
                <w:color w:val="000000"/>
                <w:lang w:val="nl-NL"/>
              </w:rPr>
            </w:pPr>
            <w:r w:rsidRPr="00DC2BA7">
              <w:rPr>
                <w:iCs/>
                <w:color w:val="000000"/>
                <w:lang w:val="nl-NL"/>
              </w:rPr>
              <w:t>Novartis Pharma B.V.</w:t>
            </w:r>
          </w:p>
          <w:p w14:paraId="6FC32856" w14:textId="77777777" w:rsidR="00D57536" w:rsidRPr="00DC2BA7" w:rsidRDefault="00B60735" w:rsidP="001C4B98">
            <w:pPr>
              <w:widowControl w:val="0"/>
              <w:spacing w:line="240" w:lineRule="auto"/>
              <w:rPr>
                <w:color w:val="000000"/>
                <w:lang w:val="nb-NO"/>
              </w:rPr>
            </w:pPr>
            <w:r w:rsidRPr="00DC2BA7">
              <w:rPr>
                <w:color w:val="000000"/>
                <w:lang w:val="nl-NL"/>
              </w:rPr>
              <w:t>Tel: +31 88 04 52 111</w:t>
            </w:r>
          </w:p>
        </w:tc>
      </w:tr>
      <w:tr w:rsidR="00211724" w:rsidRPr="00410B74" w14:paraId="475C6B1C" w14:textId="77777777" w:rsidTr="001C4B98">
        <w:trPr>
          <w:cantSplit/>
        </w:trPr>
        <w:tc>
          <w:tcPr>
            <w:tcW w:w="4678" w:type="dxa"/>
          </w:tcPr>
          <w:p w14:paraId="7353BBB3" w14:textId="77777777" w:rsidR="00D57536" w:rsidRPr="00DC2BA7" w:rsidRDefault="00B60735" w:rsidP="001C4B98">
            <w:pPr>
              <w:widowControl w:val="0"/>
              <w:tabs>
                <w:tab w:val="left" w:pos="-720"/>
              </w:tabs>
              <w:suppressAutoHyphens/>
              <w:spacing w:line="240" w:lineRule="auto"/>
              <w:rPr>
                <w:b/>
                <w:bCs/>
                <w:color w:val="000000"/>
                <w:lang w:val="et-EE"/>
              </w:rPr>
            </w:pPr>
            <w:r w:rsidRPr="00DC2BA7">
              <w:rPr>
                <w:b/>
                <w:bCs/>
                <w:color w:val="000000"/>
                <w:lang w:val="et-EE"/>
              </w:rPr>
              <w:t>Eesti</w:t>
            </w:r>
          </w:p>
          <w:p w14:paraId="6E54B484" w14:textId="77777777" w:rsidR="00D57536" w:rsidRPr="00DC2BA7" w:rsidRDefault="00B60735" w:rsidP="001C4B98">
            <w:pPr>
              <w:widowControl w:val="0"/>
              <w:tabs>
                <w:tab w:val="left" w:pos="-720"/>
              </w:tabs>
              <w:suppressAutoHyphens/>
              <w:spacing w:line="240" w:lineRule="auto"/>
              <w:rPr>
                <w:color w:val="000000"/>
                <w:lang w:val="et-EE"/>
              </w:rPr>
            </w:pPr>
            <w:r w:rsidRPr="00DC2BA7">
              <w:rPr>
                <w:lang w:val="et-EE"/>
              </w:rPr>
              <w:t>SIA Novartis Baltics Eesti filiaal</w:t>
            </w:r>
          </w:p>
          <w:p w14:paraId="429E1AC6" w14:textId="77777777" w:rsidR="00D57536" w:rsidRPr="00DC2BA7" w:rsidRDefault="00B60735" w:rsidP="001C4B98">
            <w:pPr>
              <w:widowControl w:val="0"/>
              <w:tabs>
                <w:tab w:val="left" w:pos="-720"/>
              </w:tabs>
              <w:suppressAutoHyphens/>
              <w:spacing w:line="240" w:lineRule="auto"/>
              <w:rPr>
                <w:color w:val="000000"/>
                <w:lang w:val="et-EE"/>
              </w:rPr>
            </w:pPr>
            <w:r w:rsidRPr="00DC2BA7">
              <w:rPr>
                <w:color w:val="000000"/>
                <w:lang w:val="et-EE"/>
              </w:rPr>
              <w:t xml:space="preserve">Tel: +372 </w:t>
            </w:r>
            <w:r w:rsidRPr="00DC2BA7">
              <w:rPr>
                <w:lang w:val="fr-FR"/>
              </w:rPr>
              <w:t>66 30 810</w:t>
            </w:r>
          </w:p>
          <w:p w14:paraId="4675EA48" w14:textId="77777777" w:rsidR="00D57536" w:rsidRPr="00DC2BA7" w:rsidRDefault="00D57536" w:rsidP="001C4B98">
            <w:pPr>
              <w:widowControl w:val="0"/>
              <w:tabs>
                <w:tab w:val="left" w:pos="-720"/>
              </w:tabs>
              <w:suppressAutoHyphens/>
              <w:spacing w:line="240" w:lineRule="auto"/>
              <w:rPr>
                <w:color w:val="000000"/>
                <w:lang w:val="et-EE"/>
              </w:rPr>
            </w:pPr>
          </w:p>
        </w:tc>
        <w:tc>
          <w:tcPr>
            <w:tcW w:w="4678" w:type="dxa"/>
          </w:tcPr>
          <w:p w14:paraId="34A9A985" w14:textId="77777777" w:rsidR="00D57536" w:rsidRPr="00DC2BA7" w:rsidRDefault="00B60735" w:rsidP="001C4B98">
            <w:pPr>
              <w:widowControl w:val="0"/>
              <w:spacing w:line="240" w:lineRule="auto"/>
              <w:rPr>
                <w:color w:val="000000"/>
                <w:lang w:val="nb-NO"/>
              </w:rPr>
            </w:pPr>
            <w:r w:rsidRPr="00DC2BA7">
              <w:rPr>
                <w:b/>
                <w:color w:val="000000"/>
                <w:lang w:val="nb-NO"/>
              </w:rPr>
              <w:t>Norge</w:t>
            </w:r>
          </w:p>
          <w:p w14:paraId="6BD9133A" w14:textId="77777777" w:rsidR="00D57536" w:rsidRPr="00DC2BA7" w:rsidRDefault="00B60735" w:rsidP="001C4B98">
            <w:pPr>
              <w:widowControl w:val="0"/>
              <w:spacing w:line="240" w:lineRule="auto"/>
              <w:rPr>
                <w:color w:val="000000"/>
                <w:lang w:val="nb-NO"/>
              </w:rPr>
            </w:pPr>
            <w:r w:rsidRPr="00DC2BA7">
              <w:rPr>
                <w:color w:val="000000"/>
                <w:lang w:val="nb-NO"/>
              </w:rPr>
              <w:t>Novartis Norge AS</w:t>
            </w:r>
          </w:p>
          <w:p w14:paraId="01C395F4" w14:textId="77777777" w:rsidR="00D57536" w:rsidRPr="00DC2BA7" w:rsidRDefault="00B60735" w:rsidP="001C4B98">
            <w:pPr>
              <w:widowControl w:val="0"/>
              <w:tabs>
                <w:tab w:val="left" w:pos="-720"/>
              </w:tabs>
              <w:suppressAutoHyphens/>
              <w:spacing w:line="240" w:lineRule="auto"/>
              <w:rPr>
                <w:color w:val="000000"/>
                <w:lang w:val="et-EE"/>
              </w:rPr>
            </w:pPr>
            <w:r w:rsidRPr="00DC2BA7">
              <w:rPr>
                <w:color w:val="000000"/>
                <w:lang w:val="nb-NO"/>
              </w:rPr>
              <w:t>Tlf: +47 23 05 20 00</w:t>
            </w:r>
          </w:p>
        </w:tc>
      </w:tr>
      <w:tr w:rsidR="00211724" w:rsidRPr="00410B74" w14:paraId="44CFEB89" w14:textId="77777777" w:rsidTr="001C4B98">
        <w:trPr>
          <w:cantSplit/>
        </w:trPr>
        <w:tc>
          <w:tcPr>
            <w:tcW w:w="4678" w:type="dxa"/>
          </w:tcPr>
          <w:p w14:paraId="3F85F73A" w14:textId="77777777" w:rsidR="00D57536" w:rsidRPr="00DC2BA7" w:rsidRDefault="00B60735" w:rsidP="001C4B98">
            <w:pPr>
              <w:widowControl w:val="0"/>
              <w:spacing w:line="240" w:lineRule="auto"/>
              <w:rPr>
                <w:color w:val="000000"/>
                <w:lang w:val="et-EE"/>
              </w:rPr>
            </w:pPr>
            <w:r w:rsidRPr="00DC2BA7">
              <w:rPr>
                <w:b/>
                <w:color w:val="000000"/>
                <w:lang w:val="el-GR"/>
              </w:rPr>
              <w:t>Ελλάδα</w:t>
            </w:r>
          </w:p>
          <w:p w14:paraId="116A45B0" w14:textId="77777777" w:rsidR="00D57536" w:rsidRPr="00DC2BA7" w:rsidRDefault="00B60735" w:rsidP="001C4B98">
            <w:pPr>
              <w:widowControl w:val="0"/>
              <w:spacing w:line="240" w:lineRule="auto"/>
              <w:rPr>
                <w:color w:val="000000"/>
                <w:lang w:val="et-EE"/>
              </w:rPr>
            </w:pPr>
            <w:r w:rsidRPr="00DC2BA7">
              <w:rPr>
                <w:color w:val="000000"/>
                <w:lang w:val="et-EE"/>
              </w:rPr>
              <w:t>Novartis (Hellas) A.E.B.E.</w:t>
            </w:r>
          </w:p>
          <w:p w14:paraId="35002DB5" w14:textId="77777777" w:rsidR="00D57536" w:rsidRPr="00DC2BA7" w:rsidRDefault="00B60735" w:rsidP="001C4B98">
            <w:pPr>
              <w:widowControl w:val="0"/>
              <w:spacing w:line="240" w:lineRule="auto"/>
              <w:rPr>
                <w:color w:val="000000"/>
                <w:lang w:val="et-EE"/>
              </w:rPr>
            </w:pPr>
            <w:r w:rsidRPr="00DC2BA7">
              <w:rPr>
                <w:color w:val="000000"/>
                <w:lang w:val="el-GR"/>
              </w:rPr>
              <w:t>Τηλ</w:t>
            </w:r>
            <w:r w:rsidRPr="00DC2BA7">
              <w:rPr>
                <w:color w:val="000000"/>
                <w:lang w:val="et-EE"/>
              </w:rPr>
              <w:t>: +30 210 281 17 12</w:t>
            </w:r>
          </w:p>
          <w:p w14:paraId="62E63824" w14:textId="77777777" w:rsidR="00D57536" w:rsidRPr="00DC2BA7" w:rsidRDefault="00D57536" w:rsidP="001C4B98">
            <w:pPr>
              <w:widowControl w:val="0"/>
              <w:tabs>
                <w:tab w:val="left" w:pos="-720"/>
              </w:tabs>
              <w:suppressAutoHyphens/>
              <w:spacing w:line="240" w:lineRule="auto"/>
              <w:rPr>
                <w:color w:val="000000"/>
                <w:lang w:val="et-EE"/>
              </w:rPr>
            </w:pPr>
          </w:p>
        </w:tc>
        <w:tc>
          <w:tcPr>
            <w:tcW w:w="4678" w:type="dxa"/>
          </w:tcPr>
          <w:p w14:paraId="3504B08B" w14:textId="77777777" w:rsidR="00D57536" w:rsidRPr="00DC2BA7" w:rsidRDefault="00B60735" w:rsidP="001C4B98">
            <w:pPr>
              <w:widowControl w:val="0"/>
              <w:spacing w:line="240" w:lineRule="auto"/>
              <w:rPr>
                <w:color w:val="000000"/>
                <w:lang w:val="de-AT"/>
              </w:rPr>
            </w:pPr>
            <w:r w:rsidRPr="00DC2BA7">
              <w:rPr>
                <w:b/>
                <w:color w:val="000000"/>
                <w:lang w:val="de-AT"/>
              </w:rPr>
              <w:t>Österreich</w:t>
            </w:r>
          </w:p>
          <w:p w14:paraId="0FF59AD1" w14:textId="77777777" w:rsidR="00D57536" w:rsidRPr="00DC2BA7" w:rsidRDefault="00B60735" w:rsidP="001C4B98">
            <w:pPr>
              <w:widowControl w:val="0"/>
              <w:spacing w:line="240" w:lineRule="auto"/>
              <w:rPr>
                <w:i/>
                <w:color w:val="000000"/>
                <w:lang w:val="de-AT"/>
              </w:rPr>
            </w:pPr>
            <w:r w:rsidRPr="00DC2BA7">
              <w:rPr>
                <w:color w:val="000000"/>
                <w:lang w:val="de-AT"/>
              </w:rPr>
              <w:t>Novartis Pharma GmbH</w:t>
            </w:r>
          </w:p>
          <w:p w14:paraId="5C4100FE" w14:textId="77777777" w:rsidR="00D57536" w:rsidRPr="00DC2BA7" w:rsidRDefault="00B60735" w:rsidP="001C4B98">
            <w:pPr>
              <w:widowControl w:val="0"/>
              <w:spacing w:line="240" w:lineRule="auto"/>
              <w:rPr>
                <w:color w:val="000000"/>
                <w:lang w:val="de-CH"/>
              </w:rPr>
            </w:pPr>
            <w:r w:rsidRPr="00DC2BA7">
              <w:rPr>
                <w:color w:val="000000"/>
                <w:lang w:val="de-AT"/>
              </w:rPr>
              <w:t>Tel: +43 1 86 6570</w:t>
            </w:r>
          </w:p>
        </w:tc>
      </w:tr>
      <w:tr w:rsidR="00211724" w14:paraId="4695F0B6" w14:textId="77777777" w:rsidTr="001C4B98">
        <w:trPr>
          <w:cantSplit/>
        </w:trPr>
        <w:tc>
          <w:tcPr>
            <w:tcW w:w="4678" w:type="dxa"/>
          </w:tcPr>
          <w:p w14:paraId="778BC9BF" w14:textId="77777777" w:rsidR="00D57536" w:rsidRPr="00DC2BA7" w:rsidRDefault="00B60735" w:rsidP="001C4B98">
            <w:pPr>
              <w:widowControl w:val="0"/>
              <w:tabs>
                <w:tab w:val="left" w:pos="-720"/>
                <w:tab w:val="left" w:pos="4536"/>
              </w:tabs>
              <w:suppressAutoHyphens/>
              <w:spacing w:line="240" w:lineRule="auto"/>
              <w:rPr>
                <w:b/>
                <w:color w:val="000000"/>
                <w:lang w:val="es-ES"/>
              </w:rPr>
            </w:pPr>
            <w:r w:rsidRPr="00DC2BA7">
              <w:rPr>
                <w:b/>
                <w:color w:val="000000"/>
                <w:lang w:val="es-ES"/>
              </w:rPr>
              <w:t>España</w:t>
            </w:r>
          </w:p>
          <w:p w14:paraId="48C7A291" w14:textId="77777777" w:rsidR="00D57536" w:rsidRPr="00DC2BA7" w:rsidRDefault="00B60735" w:rsidP="001C4B98">
            <w:pPr>
              <w:widowControl w:val="0"/>
              <w:spacing w:line="240" w:lineRule="auto"/>
              <w:rPr>
                <w:color w:val="000000"/>
                <w:lang w:val="es-ES"/>
              </w:rPr>
            </w:pPr>
            <w:r w:rsidRPr="00DC2BA7">
              <w:rPr>
                <w:color w:val="000000"/>
                <w:lang w:val="pt-BR"/>
              </w:rPr>
              <w:t>Novartis Farmacéutica, S.A.</w:t>
            </w:r>
          </w:p>
          <w:p w14:paraId="2DB46A05" w14:textId="77777777" w:rsidR="00D57536" w:rsidRPr="00DC2BA7" w:rsidRDefault="00B60735" w:rsidP="001C4B98">
            <w:pPr>
              <w:widowControl w:val="0"/>
              <w:spacing w:line="240" w:lineRule="auto"/>
              <w:rPr>
                <w:color w:val="000000"/>
                <w:lang w:val="es-ES"/>
              </w:rPr>
            </w:pPr>
            <w:r w:rsidRPr="00DC2BA7">
              <w:rPr>
                <w:color w:val="000000"/>
                <w:lang w:val="es-ES"/>
              </w:rPr>
              <w:t>Tel: +34 93 306 42 00</w:t>
            </w:r>
          </w:p>
          <w:p w14:paraId="7D541762" w14:textId="77777777" w:rsidR="00D57536" w:rsidRPr="00DC2BA7" w:rsidRDefault="00D57536" w:rsidP="001C4B98">
            <w:pPr>
              <w:widowControl w:val="0"/>
              <w:tabs>
                <w:tab w:val="left" w:pos="-720"/>
              </w:tabs>
              <w:suppressAutoHyphens/>
              <w:spacing w:line="240" w:lineRule="auto"/>
              <w:rPr>
                <w:color w:val="000000"/>
                <w:lang w:val="es-ES"/>
              </w:rPr>
            </w:pPr>
          </w:p>
        </w:tc>
        <w:tc>
          <w:tcPr>
            <w:tcW w:w="4678" w:type="dxa"/>
          </w:tcPr>
          <w:p w14:paraId="1E11F514" w14:textId="77777777" w:rsidR="00D57536" w:rsidRPr="00DC2BA7" w:rsidRDefault="00B60735" w:rsidP="001C4B98">
            <w:pPr>
              <w:widowControl w:val="0"/>
              <w:spacing w:line="240" w:lineRule="auto"/>
              <w:rPr>
                <w:b/>
                <w:color w:val="000000"/>
                <w:lang w:val="sv-SE"/>
              </w:rPr>
            </w:pPr>
            <w:r w:rsidRPr="00DC2BA7">
              <w:rPr>
                <w:b/>
                <w:color w:val="000000"/>
                <w:lang w:val="sv-SE"/>
              </w:rPr>
              <w:t>Polska</w:t>
            </w:r>
          </w:p>
          <w:p w14:paraId="31F3B817" w14:textId="77777777" w:rsidR="00D57536" w:rsidRPr="00DC2BA7" w:rsidRDefault="00B60735" w:rsidP="001C4B98">
            <w:pPr>
              <w:widowControl w:val="0"/>
              <w:spacing w:line="240" w:lineRule="auto"/>
              <w:rPr>
                <w:color w:val="000000"/>
                <w:lang w:val="pl-PL"/>
              </w:rPr>
            </w:pPr>
            <w:r w:rsidRPr="00DC2BA7">
              <w:rPr>
                <w:color w:val="000000"/>
                <w:lang w:val="pl-PL"/>
              </w:rPr>
              <w:t>Novartis Poland Sp. z o.o.</w:t>
            </w:r>
          </w:p>
          <w:p w14:paraId="6DEA0A31" w14:textId="77777777" w:rsidR="00D57536" w:rsidRPr="00DC2BA7" w:rsidRDefault="00B60735" w:rsidP="001C4B98">
            <w:pPr>
              <w:widowControl w:val="0"/>
              <w:spacing w:line="240" w:lineRule="auto"/>
              <w:rPr>
                <w:color w:val="000000"/>
                <w:lang w:val="pl-PL"/>
              </w:rPr>
            </w:pPr>
            <w:r w:rsidRPr="00DC2BA7">
              <w:rPr>
                <w:color w:val="000000"/>
                <w:lang w:val="pl-PL"/>
              </w:rPr>
              <w:t>Tel.: +48 22 375 4888</w:t>
            </w:r>
          </w:p>
        </w:tc>
      </w:tr>
      <w:tr w:rsidR="00211724" w14:paraId="1C850FF5" w14:textId="77777777" w:rsidTr="001C4B98">
        <w:trPr>
          <w:cantSplit/>
        </w:trPr>
        <w:tc>
          <w:tcPr>
            <w:tcW w:w="4678" w:type="dxa"/>
          </w:tcPr>
          <w:p w14:paraId="01405A27" w14:textId="77777777" w:rsidR="00D57536" w:rsidRPr="00DC2BA7" w:rsidRDefault="00B60735" w:rsidP="001C4B98">
            <w:pPr>
              <w:widowControl w:val="0"/>
              <w:tabs>
                <w:tab w:val="left" w:pos="-720"/>
                <w:tab w:val="left" w:pos="4536"/>
              </w:tabs>
              <w:suppressAutoHyphens/>
              <w:spacing w:line="240" w:lineRule="auto"/>
              <w:rPr>
                <w:b/>
                <w:color w:val="000000"/>
                <w:lang w:val="fr-FR"/>
              </w:rPr>
            </w:pPr>
            <w:r w:rsidRPr="00DC2BA7">
              <w:rPr>
                <w:b/>
                <w:color w:val="000000"/>
                <w:lang w:val="fr-FR"/>
              </w:rPr>
              <w:lastRenderedPageBreak/>
              <w:t>France</w:t>
            </w:r>
          </w:p>
          <w:p w14:paraId="1CCF2A17" w14:textId="77777777" w:rsidR="00D57536" w:rsidRPr="00DC2BA7" w:rsidRDefault="00B60735" w:rsidP="001C4B98">
            <w:pPr>
              <w:widowControl w:val="0"/>
              <w:spacing w:line="240" w:lineRule="auto"/>
              <w:rPr>
                <w:color w:val="000000"/>
                <w:lang w:val="fr-FR"/>
              </w:rPr>
            </w:pPr>
            <w:r w:rsidRPr="00DC2BA7">
              <w:rPr>
                <w:color w:val="000000"/>
                <w:lang w:val="fr-FR"/>
              </w:rPr>
              <w:t>Novartis Pharma S.A.S.</w:t>
            </w:r>
          </w:p>
          <w:p w14:paraId="528E765E" w14:textId="77777777" w:rsidR="00D57536" w:rsidRPr="00DC2BA7" w:rsidRDefault="00B60735" w:rsidP="001C4B98">
            <w:pPr>
              <w:widowControl w:val="0"/>
              <w:spacing w:line="240" w:lineRule="auto"/>
              <w:rPr>
                <w:color w:val="000000"/>
                <w:lang w:val="fr-FR"/>
              </w:rPr>
            </w:pPr>
            <w:r w:rsidRPr="00DC2BA7">
              <w:rPr>
                <w:color w:val="000000"/>
                <w:lang w:val="fr-FR"/>
              </w:rPr>
              <w:t>Tél: +33 1 55 47 66 00</w:t>
            </w:r>
          </w:p>
          <w:p w14:paraId="3E5FDA77" w14:textId="77777777" w:rsidR="00D57536" w:rsidRPr="00DC2BA7" w:rsidRDefault="00D57536" w:rsidP="001C4B98">
            <w:pPr>
              <w:widowControl w:val="0"/>
              <w:spacing w:line="240" w:lineRule="auto"/>
              <w:rPr>
                <w:b/>
                <w:color w:val="000000"/>
                <w:lang w:val="pl-PL"/>
              </w:rPr>
            </w:pPr>
          </w:p>
        </w:tc>
        <w:tc>
          <w:tcPr>
            <w:tcW w:w="4678" w:type="dxa"/>
          </w:tcPr>
          <w:p w14:paraId="7E4CCF02" w14:textId="77777777" w:rsidR="00D57536" w:rsidRPr="00DC2BA7" w:rsidRDefault="00B60735" w:rsidP="001C4B98">
            <w:pPr>
              <w:widowControl w:val="0"/>
              <w:spacing w:line="240" w:lineRule="auto"/>
              <w:rPr>
                <w:color w:val="000000"/>
                <w:lang w:val="pt-PT"/>
              </w:rPr>
            </w:pPr>
            <w:r w:rsidRPr="00DC2BA7">
              <w:rPr>
                <w:b/>
                <w:color w:val="000000"/>
                <w:lang w:val="pt-PT"/>
              </w:rPr>
              <w:t>Portugal</w:t>
            </w:r>
          </w:p>
          <w:p w14:paraId="63AE8060" w14:textId="77777777" w:rsidR="00D57536" w:rsidRPr="00DC2BA7" w:rsidRDefault="00B60735" w:rsidP="001C4B98">
            <w:pPr>
              <w:pStyle w:val="Text"/>
              <w:widowControl w:val="0"/>
              <w:spacing w:before="0"/>
              <w:jc w:val="left"/>
              <w:rPr>
                <w:color w:val="000000"/>
                <w:sz w:val="22"/>
                <w:lang w:val="pt-BR"/>
              </w:rPr>
            </w:pPr>
            <w:r w:rsidRPr="00DC2BA7">
              <w:rPr>
                <w:color w:val="000000"/>
                <w:sz w:val="22"/>
                <w:lang w:val="pt-BR"/>
              </w:rPr>
              <w:t>Novartis Farma - Produtos Farmacêuticos, S.A.</w:t>
            </w:r>
          </w:p>
          <w:p w14:paraId="387FDE6F" w14:textId="77777777" w:rsidR="00D57536" w:rsidRPr="00DC2BA7" w:rsidRDefault="00B60735" w:rsidP="001C4B98">
            <w:pPr>
              <w:widowControl w:val="0"/>
              <w:tabs>
                <w:tab w:val="left" w:pos="-720"/>
              </w:tabs>
              <w:suppressAutoHyphens/>
              <w:spacing w:line="240" w:lineRule="auto"/>
              <w:rPr>
                <w:color w:val="000000"/>
                <w:lang w:val="de-CH"/>
              </w:rPr>
            </w:pPr>
            <w:r w:rsidRPr="00DC2BA7">
              <w:rPr>
                <w:color w:val="000000"/>
                <w:lang w:val="pt-PT"/>
              </w:rPr>
              <w:t>Tel: +351 21 000 8600</w:t>
            </w:r>
          </w:p>
        </w:tc>
      </w:tr>
      <w:tr w:rsidR="00211724" w14:paraId="774AF9DB" w14:textId="77777777" w:rsidTr="001C4B98">
        <w:trPr>
          <w:cantSplit/>
        </w:trPr>
        <w:tc>
          <w:tcPr>
            <w:tcW w:w="4678" w:type="dxa"/>
          </w:tcPr>
          <w:p w14:paraId="37C1F65B" w14:textId="77777777" w:rsidR="00D57536" w:rsidRPr="00DC2BA7" w:rsidRDefault="00B60735" w:rsidP="001C4B98">
            <w:pPr>
              <w:pStyle w:val="Smalltext120"/>
              <w:tabs>
                <w:tab w:val="left" w:pos="567"/>
              </w:tabs>
              <w:rPr>
                <w:b/>
                <w:sz w:val="22"/>
                <w:szCs w:val="22"/>
                <w:lang w:val="sv-SE"/>
              </w:rPr>
            </w:pPr>
            <w:r w:rsidRPr="00DC2BA7">
              <w:rPr>
                <w:b/>
                <w:sz w:val="22"/>
                <w:szCs w:val="22"/>
                <w:lang w:val="sv-SE"/>
              </w:rPr>
              <w:t>Hrvatska</w:t>
            </w:r>
          </w:p>
          <w:p w14:paraId="2714DE6C" w14:textId="77777777" w:rsidR="00D57536" w:rsidRPr="00DC2BA7" w:rsidRDefault="00B60735" w:rsidP="001C4B98">
            <w:pPr>
              <w:pStyle w:val="Smalltext120"/>
              <w:tabs>
                <w:tab w:val="left" w:pos="567"/>
              </w:tabs>
              <w:rPr>
                <w:sz w:val="22"/>
                <w:szCs w:val="22"/>
                <w:lang w:val="sv-SE"/>
              </w:rPr>
            </w:pPr>
            <w:r w:rsidRPr="00DC2BA7">
              <w:rPr>
                <w:sz w:val="22"/>
                <w:szCs w:val="22"/>
                <w:lang w:val="sv-SE"/>
              </w:rPr>
              <w:t>Novartis Hrvatska d.o.o.</w:t>
            </w:r>
          </w:p>
          <w:p w14:paraId="66A59525" w14:textId="77777777" w:rsidR="00D57536" w:rsidRPr="00DC2BA7" w:rsidRDefault="00B60735" w:rsidP="001C4B98">
            <w:pPr>
              <w:pStyle w:val="Smalltext120"/>
              <w:tabs>
                <w:tab w:val="left" w:pos="567"/>
              </w:tabs>
              <w:rPr>
                <w:sz w:val="22"/>
                <w:szCs w:val="22"/>
              </w:rPr>
            </w:pPr>
            <w:r w:rsidRPr="00DC2BA7">
              <w:rPr>
                <w:sz w:val="22"/>
                <w:szCs w:val="22"/>
              </w:rPr>
              <w:t>Tel. +385 1 6274 220</w:t>
            </w:r>
          </w:p>
          <w:p w14:paraId="7957AA51" w14:textId="77777777" w:rsidR="00D57536" w:rsidRPr="00DC2BA7" w:rsidRDefault="00D57536" w:rsidP="001C4B98">
            <w:pPr>
              <w:widowControl w:val="0"/>
              <w:tabs>
                <w:tab w:val="left" w:pos="-720"/>
                <w:tab w:val="left" w:pos="4536"/>
              </w:tabs>
              <w:suppressAutoHyphens/>
              <w:spacing w:line="240" w:lineRule="auto"/>
              <w:rPr>
                <w:b/>
                <w:color w:val="000000"/>
                <w:lang w:val="fr-FR"/>
              </w:rPr>
            </w:pPr>
          </w:p>
        </w:tc>
        <w:tc>
          <w:tcPr>
            <w:tcW w:w="4678" w:type="dxa"/>
          </w:tcPr>
          <w:p w14:paraId="332DEBA0" w14:textId="77777777" w:rsidR="00D57536" w:rsidRPr="00DC2BA7" w:rsidRDefault="00B60735" w:rsidP="001C4B98">
            <w:pPr>
              <w:spacing w:line="240" w:lineRule="auto"/>
              <w:rPr>
                <w:b/>
                <w:noProof/>
                <w:color w:val="000000"/>
                <w:lang w:val="it-IT"/>
              </w:rPr>
            </w:pPr>
            <w:r w:rsidRPr="00DC2BA7">
              <w:rPr>
                <w:b/>
                <w:noProof/>
                <w:color w:val="000000"/>
                <w:lang w:val="it-IT"/>
              </w:rPr>
              <w:t>România</w:t>
            </w:r>
          </w:p>
          <w:p w14:paraId="03B518E5" w14:textId="77777777" w:rsidR="00D57536" w:rsidRPr="00DC2BA7" w:rsidRDefault="00B60735" w:rsidP="001C4B98">
            <w:pPr>
              <w:spacing w:line="240" w:lineRule="auto"/>
              <w:rPr>
                <w:noProof/>
                <w:color w:val="000000"/>
                <w:lang w:val="it-IT"/>
              </w:rPr>
            </w:pPr>
            <w:r w:rsidRPr="00DC2BA7">
              <w:rPr>
                <w:noProof/>
                <w:color w:val="000000"/>
                <w:lang w:val="it-IT"/>
              </w:rPr>
              <w:t>Novartis Pharma Services Romania SRL</w:t>
            </w:r>
          </w:p>
          <w:p w14:paraId="5588AC68" w14:textId="77777777" w:rsidR="00D57536" w:rsidRPr="00DC2BA7" w:rsidRDefault="00B60735" w:rsidP="001C4B98">
            <w:pPr>
              <w:widowControl w:val="0"/>
              <w:tabs>
                <w:tab w:val="left" w:pos="-720"/>
              </w:tabs>
              <w:suppressAutoHyphens/>
              <w:spacing w:line="240" w:lineRule="auto"/>
              <w:rPr>
                <w:color w:val="000000"/>
                <w:lang w:val="de-CH"/>
              </w:rPr>
            </w:pPr>
            <w:r w:rsidRPr="00DC2BA7">
              <w:rPr>
                <w:noProof/>
                <w:color w:val="000000"/>
                <w:lang w:val="it-IT"/>
              </w:rPr>
              <w:t>Tel: +40 21 31299 01</w:t>
            </w:r>
          </w:p>
        </w:tc>
      </w:tr>
      <w:tr w:rsidR="00211724" w14:paraId="6B30A901" w14:textId="77777777" w:rsidTr="001C4B98">
        <w:trPr>
          <w:cantSplit/>
        </w:trPr>
        <w:tc>
          <w:tcPr>
            <w:tcW w:w="4678" w:type="dxa"/>
          </w:tcPr>
          <w:p w14:paraId="12602BDD" w14:textId="77777777" w:rsidR="00D57536" w:rsidRPr="00DC2BA7" w:rsidRDefault="00B60735" w:rsidP="001C4B98">
            <w:pPr>
              <w:widowControl w:val="0"/>
              <w:spacing w:line="240" w:lineRule="auto"/>
              <w:rPr>
                <w:color w:val="000000"/>
              </w:rPr>
            </w:pPr>
            <w:r w:rsidRPr="00DC2BA7">
              <w:rPr>
                <w:b/>
                <w:color w:val="000000"/>
              </w:rPr>
              <w:t>Ireland</w:t>
            </w:r>
          </w:p>
          <w:p w14:paraId="0E7F86F1" w14:textId="77777777" w:rsidR="00D57536" w:rsidRPr="00DC2BA7" w:rsidRDefault="00B60735" w:rsidP="001C4B98">
            <w:pPr>
              <w:widowControl w:val="0"/>
              <w:spacing w:line="240" w:lineRule="auto"/>
              <w:rPr>
                <w:color w:val="000000"/>
              </w:rPr>
            </w:pPr>
            <w:r w:rsidRPr="00DC2BA7">
              <w:rPr>
                <w:color w:val="000000"/>
              </w:rPr>
              <w:t>Novartis Ireland Limited</w:t>
            </w:r>
          </w:p>
          <w:p w14:paraId="4D68943B" w14:textId="77777777" w:rsidR="00D57536" w:rsidRPr="00DC2BA7" w:rsidRDefault="00B60735" w:rsidP="001C4B98">
            <w:pPr>
              <w:widowControl w:val="0"/>
              <w:spacing w:line="240" w:lineRule="auto"/>
              <w:rPr>
                <w:color w:val="000000"/>
              </w:rPr>
            </w:pPr>
            <w:r w:rsidRPr="00DC2BA7">
              <w:rPr>
                <w:color w:val="000000"/>
              </w:rPr>
              <w:t>Tel: +353 1 260 12 55</w:t>
            </w:r>
          </w:p>
          <w:p w14:paraId="400B7C9E" w14:textId="77777777" w:rsidR="00D57536" w:rsidRPr="00DC2BA7" w:rsidRDefault="00D57536" w:rsidP="001C4B98">
            <w:pPr>
              <w:widowControl w:val="0"/>
              <w:tabs>
                <w:tab w:val="left" w:pos="-720"/>
              </w:tabs>
              <w:suppressAutoHyphens/>
              <w:spacing w:line="240" w:lineRule="auto"/>
              <w:rPr>
                <w:color w:val="000000"/>
              </w:rPr>
            </w:pPr>
          </w:p>
        </w:tc>
        <w:tc>
          <w:tcPr>
            <w:tcW w:w="4678" w:type="dxa"/>
          </w:tcPr>
          <w:p w14:paraId="13B8836E" w14:textId="77777777" w:rsidR="00D57536" w:rsidRPr="00DC2BA7" w:rsidRDefault="00B60735" w:rsidP="001C4B98">
            <w:pPr>
              <w:widowControl w:val="0"/>
              <w:spacing w:line="240" w:lineRule="auto"/>
              <w:rPr>
                <w:color w:val="000000"/>
                <w:lang w:val="sl-SI"/>
              </w:rPr>
            </w:pPr>
            <w:r w:rsidRPr="00DC2BA7">
              <w:rPr>
                <w:b/>
                <w:color w:val="000000"/>
                <w:lang w:val="sl-SI"/>
              </w:rPr>
              <w:t>Slovenija</w:t>
            </w:r>
          </w:p>
          <w:p w14:paraId="2896D81F" w14:textId="77777777" w:rsidR="00D57536" w:rsidRPr="00DC2BA7" w:rsidRDefault="00B60735" w:rsidP="001C4B98">
            <w:pPr>
              <w:widowControl w:val="0"/>
              <w:spacing w:line="240" w:lineRule="auto"/>
              <w:rPr>
                <w:color w:val="000000"/>
                <w:lang w:val="sl-SI"/>
              </w:rPr>
            </w:pPr>
            <w:r w:rsidRPr="00DC2BA7">
              <w:rPr>
                <w:color w:val="000000"/>
                <w:lang w:val="sl-SI"/>
              </w:rPr>
              <w:t>Novartis Pharma Services Inc.</w:t>
            </w:r>
          </w:p>
          <w:p w14:paraId="3DEDE9D7" w14:textId="77777777" w:rsidR="00D57536" w:rsidRPr="00DC2BA7" w:rsidRDefault="00B60735" w:rsidP="001C4B98">
            <w:pPr>
              <w:widowControl w:val="0"/>
              <w:spacing w:line="240" w:lineRule="auto"/>
              <w:rPr>
                <w:color w:val="000000"/>
                <w:lang w:val="sl-SI"/>
              </w:rPr>
            </w:pPr>
            <w:r w:rsidRPr="00DC2BA7">
              <w:rPr>
                <w:color w:val="000000"/>
                <w:lang w:val="sl-SI"/>
              </w:rPr>
              <w:t>Tel: +386 1 300 75 50</w:t>
            </w:r>
          </w:p>
        </w:tc>
      </w:tr>
      <w:tr w:rsidR="00211724" w14:paraId="57BAC86A" w14:textId="77777777" w:rsidTr="001C4B98">
        <w:trPr>
          <w:cantSplit/>
        </w:trPr>
        <w:tc>
          <w:tcPr>
            <w:tcW w:w="4678" w:type="dxa"/>
          </w:tcPr>
          <w:p w14:paraId="44D08BA4" w14:textId="77777777" w:rsidR="00D57536" w:rsidRPr="00DC2BA7" w:rsidRDefault="00B60735" w:rsidP="001C4B98">
            <w:pPr>
              <w:widowControl w:val="0"/>
              <w:spacing w:line="240" w:lineRule="auto"/>
              <w:rPr>
                <w:b/>
                <w:color w:val="000000"/>
                <w:lang w:val="is-IS"/>
              </w:rPr>
            </w:pPr>
            <w:r w:rsidRPr="00DC2BA7">
              <w:rPr>
                <w:b/>
                <w:color w:val="000000"/>
                <w:lang w:val="is-IS"/>
              </w:rPr>
              <w:t>Ísland</w:t>
            </w:r>
          </w:p>
          <w:p w14:paraId="0F89EB39" w14:textId="77777777" w:rsidR="00D57536" w:rsidRPr="00DC2BA7" w:rsidRDefault="00B60735" w:rsidP="001C4B98">
            <w:pPr>
              <w:widowControl w:val="0"/>
              <w:spacing w:line="240" w:lineRule="auto"/>
              <w:rPr>
                <w:color w:val="000000"/>
                <w:lang w:val="is-IS"/>
              </w:rPr>
            </w:pPr>
            <w:r w:rsidRPr="00DC2BA7">
              <w:rPr>
                <w:color w:val="000000"/>
                <w:lang w:val="is-IS"/>
              </w:rPr>
              <w:t>Vistor hf.</w:t>
            </w:r>
          </w:p>
          <w:p w14:paraId="3911989D" w14:textId="77777777" w:rsidR="00D57536" w:rsidRPr="00DC2BA7" w:rsidRDefault="00B60735" w:rsidP="001C4B98">
            <w:pPr>
              <w:widowControl w:val="0"/>
              <w:tabs>
                <w:tab w:val="left" w:pos="-720"/>
              </w:tabs>
              <w:suppressAutoHyphens/>
              <w:spacing w:line="240" w:lineRule="auto"/>
              <w:rPr>
                <w:color w:val="000000"/>
                <w:lang w:val="is-IS"/>
              </w:rPr>
            </w:pPr>
            <w:r w:rsidRPr="00DC2BA7">
              <w:rPr>
                <w:noProof/>
                <w:color w:val="000000"/>
                <w:lang w:val="it-IT"/>
              </w:rPr>
              <w:t>S</w:t>
            </w:r>
            <w:r w:rsidRPr="00DC2BA7">
              <w:rPr>
                <w:noProof/>
                <w:color w:val="000000"/>
                <w:lang w:val="cs-CZ"/>
              </w:rPr>
              <w:t>í</w:t>
            </w:r>
            <w:r w:rsidRPr="00DC2BA7">
              <w:rPr>
                <w:noProof/>
                <w:color w:val="000000"/>
                <w:lang w:val="it-IT"/>
              </w:rPr>
              <w:t>mi</w:t>
            </w:r>
            <w:r w:rsidRPr="00DC2BA7">
              <w:rPr>
                <w:color w:val="000000"/>
                <w:lang w:val="is-IS"/>
              </w:rPr>
              <w:t>: +354 535 7000</w:t>
            </w:r>
          </w:p>
          <w:p w14:paraId="73188DA2" w14:textId="77777777" w:rsidR="00D57536" w:rsidRPr="00DC2BA7" w:rsidRDefault="00D57536" w:rsidP="001C4B98">
            <w:pPr>
              <w:widowControl w:val="0"/>
              <w:spacing w:line="240" w:lineRule="auto"/>
              <w:rPr>
                <w:b/>
                <w:color w:val="000000"/>
                <w:lang w:val="it-IT"/>
              </w:rPr>
            </w:pPr>
          </w:p>
        </w:tc>
        <w:tc>
          <w:tcPr>
            <w:tcW w:w="4678" w:type="dxa"/>
          </w:tcPr>
          <w:p w14:paraId="0FFE6E73" w14:textId="77777777" w:rsidR="00D57536" w:rsidRPr="00DC2BA7" w:rsidRDefault="00B60735" w:rsidP="001C4B98">
            <w:pPr>
              <w:widowControl w:val="0"/>
              <w:tabs>
                <w:tab w:val="left" w:pos="-720"/>
              </w:tabs>
              <w:suppressAutoHyphens/>
              <w:spacing w:line="240" w:lineRule="auto"/>
              <w:rPr>
                <w:b/>
                <w:color w:val="000000"/>
                <w:lang w:val="sk-SK"/>
              </w:rPr>
            </w:pPr>
            <w:r w:rsidRPr="00DC2BA7">
              <w:rPr>
                <w:b/>
                <w:color w:val="000000"/>
                <w:lang w:val="sk-SK"/>
              </w:rPr>
              <w:t>Slovenská republika</w:t>
            </w:r>
          </w:p>
          <w:p w14:paraId="2EDFE927" w14:textId="77777777" w:rsidR="00D57536" w:rsidRPr="00DC2BA7" w:rsidRDefault="00B60735" w:rsidP="001C4B98">
            <w:pPr>
              <w:widowControl w:val="0"/>
              <w:spacing w:line="240" w:lineRule="auto"/>
              <w:rPr>
                <w:i/>
                <w:color w:val="000000"/>
                <w:lang w:val="sk-SK"/>
              </w:rPr>
            </w:pPr>
            <w:r w:rsidRPr="00DC2BA7">
              <w:rPr>
                <w:color w:val="000000"/>
                <w:lang w:val="sk-SK"/>
              </w:rPr>
              <w:t>Novartis Slovakia s.r.o.</w:t>
            </w:r>
          </w:p>
          <w:p w14:paraId="5F00398F" w14:textId="77777777" w:rsidR="00D57536" w:rsidRPr="00DC2BA7" w:rsidRDefault="00B60735" w:rsidP="001C4B98">
            <w:pPr>
              <w:widowControl w:val="0"/>
              <w:spacing w:line="240" w:lineRule="auto"/>
              <w:rPr>
                <w:color w:val="000000"/>
                <w:lang w:val="sk-SK"/>
              </w:rPr>
            </w:pPr>
            <w:r w:rsidRPr="00DC2BA7">
              <w:rPr>
                <w:color w:val="000000"/>
                <w:lang w:val="sk-SK"/>
              </w:rPr>
              <w:t>Tel: +421 2 5542 5439</w:t>
            </w:r>
          </w:p>
          <w:p w14:paraId="26AD0C3A" w14:textId="77777777" w:rsidR="00D57536" w:rsidRPr="00DC2BA7" w:rsidRDefault="00D57536" w:rsidP="001C4B98">
            <w:pPr>
              <w:widowControl w:val="0"/>
              <w:tabs>
                <w:tab w:val="left" w:pos="-720"/>
              </w:tabs>
              <w:suppressAutoHyphens/>
              <w:spacing w:line="240" w:lineRule="auto"/>
              <w:rPr>
                <w:b/>
                <w:color w:val="000000"/>
                <w:lang w:val="sk-SK"/>
              </w:rPr>
            </w:pPr>
          </w:p>
        </w:tc>
      </w:tr>
      <w:tr w:rsidR="00211724" w:rsidRPr="00410B74" w14:paraId="0FBA3D3F" w14:textId="77777777" w:rsidTr="001C4B98">
        <w:trPr>
          <w:cantSplit/>
        </w:trPr>
        <w:tc>
          <w:tcPr>
            <w:tcW w:w="4678" w:type="dxa"/>
          </w:tcPr>
          <w:p w14:paraId="33A75EF4" w14:textId="77777777" w:rsidR="00D57536" w:rsidRPr="00DC2BA7" w:rsidRDefault="00B60735" w:rsidP="001C4B98">
            <w:pPr>
              <w:widowControl w:val="0"/>
              <w:spacing w:line="240" w:lineRule="auto"/>
              <w:rPr>
                <w:color w:val="000000"/>
                <w:lang w:val="pt-BR"/>
              </w:rPr>
            </w:pPr>
            <w:r w:rsidRPr="00DC2BA7">
              <w:rPr>
                <w:b/>
                <w:color w:val="000000"/>
                <w:lang w:val="pt-BR"/>
              </w:rPr>
              <w:t>Italia</w:t>
            </w:r>
          </w:p>
          <w:p w14:paraId="36F28551" w14:textId="77777777" w:rsidR="00D57536" w:rsidRPr="00DC2BA7" w:rsidRDefault="00B60735" w:rsidP="001C4B98">
            <w:pPr>
              <w:widowControl w:val="0"/>
              <w:spacing w:line="240" w:lineRule="auto"/>
              <w:rPr>
                <w:color w:val="000000"/>
                <w:lang w:val="pt-BR"/>
              </w:rPr>
            </w:pPr>
            <w:r w:rsidRPr="00DC2BA7">
              <w:rPr>
                <w:color w:val="000000"/>
                <w:lang w:val="pt-BR"/>
              </w:rPr>
              <w:t>Novartis Farma S.p.A.</w:t>
            </w:r>
          </w:p>
          <w:p w14:paraId="10F143A1" w14:textId="77777777" w:rsidR="00D57536" w:rsidRPr="00DC2BA7" w:rsidRDefault="00B60735" w:rsidP="001C4B98">
            <w:pPr>
              <w:widowControl w:val="0"/>
              <w:spacing w:line="240" w:lineRule="auto"/>
              <w:rPr>
                <w:b/>
                <w:color w:val="000000"/>
                <w:lang w:val="pt-PT"/>
              </w:rPr>
            </w:pPr>
            <w:r w:rsidRPr="00DC2BA7">
              <w:rPr>
                <w:color w:val="000000"/>
                <w:lang w:val="it-IT"/>
              </w:rPr>
              <w:t>Tel: +39 02 96 54 1</w:t>
            </w:r>
          </w:p>
        </w:tc>
        <w:tc>
          <w:tcPr>
            <w:tcW w:w="4678" w:type="dxa"/>
          </w:tcPr>
          <w:p w14:paraId="12BC2ABE" w14:textId="77777777" w:rsidR="00D57536" w:rsidRPr="00DC2BA7" w:rsidRDefault="00B60735" w:rsidP="001C4B98">
            <w:pPr>
              <w:widowControl w:val="0"/>
              <w:tabs>
                <w:tab w:val="left" w:pos="-720"/>
                <w:tab w:val="left" w:pos="4536"/>
              </w:tabs>
              <w:suppressAutoHyphens/>
              <w:spacing w:line="240" w:lineRule="auto"/>
              <w:rPr>
                <w:color w:val="000000"/>
                <w:lang w:val="fi-FI"/>
              </w:rPr>
            </w:pPr>
            <w:r w:rsidRPr="00DC2BA7">
              <w:rPr>
                <w:b/>
                <w:color w:val="000000"/>
                <w:lang w:val="fi-FI"/>
              </w:rPr>
              <w:t>Suomi/Finland</w:t>
            </w:r>
          </w:p>
          <w:p w14:paraId="57C077CA" w14:textId="77777777" w:rsidR="00D57536" w:rsidRPr="00DC2BA7" w:rsidRDefault="00B60735" w:rsidP="001C4B98">
            <w:pPr>
              <w:widowControl w:val="0"/>
              <w:spacing w:line="240" w:lineRule="auto"/>
              <w:rPr>
                <w:color w:val="000000"/>
                <w:lang w:val="fi-FI"/>
              </w:rPr>
            </w:pPr>
            <w:r w:rsidRPr="00DC2BA7">
              <w:rPr>
                <w:color w:val="000000"/>
                <w:lang w:val="fi-FI"/>
              </w:rPr>
              <w:t>Novartis Finland Oy</w:t>
            </w:r>
          </w:p>
          <w:p w14:paraId="0DC06624" w14:textId="77777777" w:rsidR="00D57536" w:rsidRPr="00DC2BA7" w:rsidRDefault="00B60735" w:rsidP="001C4B98">
            <w:pPr>
              <w:widowControl w:val="0"/>
              <w:spacing w:line="240" w:lineRule="auto"/>
              <w:rPr>
                <w:color w:val="000000"/>
                <w:lang w:val="fi-FI"/>
              </w:rPr>
            </w:pPr>
            <w:r w:rsidRPr="00DC2BA7">
              <w:rPr>
                <w:color w:val="000000"/>
                <w:lang w:val="fi-FI"/>
              </w:rPr>
              <w:t>Puh/Tel: +</w:t>
            </w:r>
            <w:r w:rsidRPr="00DC2BA7">
              <w:rPr>
                <w:color w:val="000000"/>
                <w:lang w:val="sv-SE" w:bidi="he-IL"/>
              </w:rPr>
              <w:t>358 (0)10 6133 200</w:t>
            </w:r>
          </w:p>
          <w:p w14:paraId="291B19D1" w14:textId="77777777" w:rsidR="00D57536" w:rsidRPr="00DC2BA7" w:rsidRDefault="00D57536" w:rsidP="001C4B98">
            <w:pPr>
              <w:widowControl w:val="0"/>
              <w:tabs>
                <w:tab w:val="left" w:pos="-720"/>
              </w:tabs>
              <w:suppressAutoHyphens/>
              <w:spacing w:line="240" w:lineRule="auto"/>
              <w:rPr>
                <w:b/>
                <w:color w:val="000000"/>
                <w:lang w:val="sv-SE"/>
              </w:rPr>
            </w:pPr>
          </w:p>
        </w:tc>
      </w:tr>
      <w:tr w:rsidR="00211724" w:rsidRPr="00410B74" w14:paraId="52BF4A58" w14:textId="77777777" w:rsidTr="001C4B98">
        <w:trPr>
          <w:cantSplit/>
        </w:trPr>
        <w:tc>
          <w:tcPr>
            <w:tcW w:w="4678" w:type="dxa"/>
          </w:tcPr>
          <w:p w14:paraId="76CC56F3" w14:textId="77777777" w:rsidR="00D57536" w:rsidRPr="00DC2BA7" w:rsidRDefault="00B60735" w:rsidP="001C4B98">
            <w:pPr>
              <w:widowControl w:val="0"/>
              <w:spacing w:line="240" w:lineRule="auto"/>
              <w:rPr>
                <w:b/>
                <w:color w:val="000000"/>
                <w:lang w:val="el-GR"/>
              </w:rPr>
            </w:pPr>
            <w:r w:rsidRPr="00DC2BA7">
              <w:rPr>
                <w:b/>
                <w:color w:val="000000"/>
                <w:lang w:val="el-GR"/>
              </w:rPr>
              <w:t>Κύπρος</w:t>
            </w:r>
          </w:p>
          <w:p w14:paraId="1830A9E8" w14:textId="77777777" w:rsidR="00D57536" w:rsidRPr="00DC2BA7" w:rsidRDefault="00B60735" w:rsidP="001C4B98">
            <w:pPr>
              <w:widowControl w:val="0"/>
              <w:spacing w:line="240" w:lineRule="auto"/>
              <w:rPr>
                <w:color w:val="000000"/>
                <w:lang w:val="el-GR"/>
              </w:rPr>
            </w:pPr>
            <w:r w:rsidRPr="00DC2BA7">
              <w:rPr>
                <w:color w:val="000000"/>
                <w:lang w:val="fr-FR" w:bidi="he-IL"/>
              </w:rPr>
              <w:t>Novartis Pharma Services Inc.</w:t>
            </w:r>
          </w:p>
          <w:p w14:paraId="1DF2E60D" w14:textId="77777777" w:rsidR="00D57536" w:rsidRPr="00DC2BA7" w:rsidRDefault="00B60735" w:rsidP="001C4B98">
            <w:pPr>
              <w:widowControl w:val="0"/>
              <w:tabs>
                <w:tab w:val="left" w:pos="-720"/>
              </w:tabs>
              <w:suppressAutoHyphens/>
              <w:spacing w:line="240" w:lineRule="auto"/>
              <w:rPr>
                <w:color w:val="000000"/>
                <w:lang w:val="el-GR"/>
              </w:rPr>
            </w:pPr>
            <w:r w:rsidRPr="00DC2BA7">
              <w:rPr>
                <w:color w:val="000000"/>
                <w:lang w:val="el-GR"/>
              </w:rPr>
              <w:t>Τηλ: +</w:t>
            </w:r>
            <w:r w:rsidRPr="00DC2BA7">
              <w:rPr>
                <w:color w:val="000000"/>
                <w:lang w:val="sv-SE"/>
              </w:rPr>
              <w:t>357 22 690 690</w:t>
            </w:r>
          </w:p>
          <w:p w14:paraId="0A70401E" w14:textId="77777777" w:rsidR="00D57536" w:rsidRPr="00DC2BA7" w:rsidRDefault="00D57536" w:rsidP="001C4B98">
            <w:pPr>
              <w:widowControl w:val="0"/>
              <w:spacing w:line="240" w:lineRule="auto"/>
              <w:rPr>
                <w:b/>
                <w:color w:val="000000"/>
                <w:lang w:val="el-GR"/>
              </w:rPr>
            </w:pPr>
          </w:p>
        </w:tc>
        <w:tc>
          <w:tcPr>
            <w:tcW w:w="4678" w:type="dxa"/>
          </w:tcPr>
          <w:p w14:paraId="0F5865A4" w14:textId="77777777" w:rsidR="00D57536" w:rsidRPr="00DC2BA7" w:rsidRDefault="00B60735" w:rsidP="001C4B98">
            <w:pPr>
              <w:widowControl w:val="0"/>
              <w:tabs>
                <w:tab w:val="left" w:pos="-720"/>
                <w:tab w:val="left" w:pos="4536"/>
              </w:tabs>
              <w:suppressAutoHyphens/>
              <w:spacing w:line="240" w:lineRule="auto"/>
              <w:rPr>
                <w:b/>
                <w:color w:val="000000"/>
                <w:lang w:val="sv-SE"/>
              </w:rPr>
            </w:pPr>
            <w:r w:rsidRPr="00DC2BA7">
              <w:rPr>
                <w:b/>
                <w:color w:val="000000"/>
                <w:lang w:val="sv-SE"/>
              </w:rPr>
              <w:t>Sverige</w:t>
            </w:r>
          </w:p>
          <w:p w14:paraId="4D3FF488" w14:textId="77777777" w:rsidR="00D57536" w:rsidRPr="00DC2BA7" w:rsidRDefault="00B60735" w:rsidP="001C4B98">
            <w:pPr>
              <w:widowControl w:val="0"/>
              <w:spacing w:line="240" w:lineRule="auto"/>
              <w:rPr>
                <w:color w:val="000000"/>
                <w:lang w:val="sv-SE"/>
              </w:rPr>
            </w:pPr>
            <w:r w:rsidRPr="00DC2BA7">
              <w:rPr>
                <w:color w:val="000000"/>
                <w:lang w:val="sv-SE"/>
              </w:rPr>
              <w:t>Novartis Sverige AB</w:t>
            </w:r>
          </w:p>
          <w:p w14:paraId="2994E8D6" w14:textId="77777777" w:rsidR="00D57536" w:rsidRPr="00DC2BA7" w:rsidRDefault="00B60735" w:rsidP="001C4B98">
            <w:pPr>
              <w:widowControl w:val="0"/>
              <w:spacing w:line="240" w:lineRule="auto"/>
              <w:rPr>
                <w:color w:val="000000"/>
                <w:lang w:val="sv-SE"/>
              </w:rPr>
            </w:pPr>
            <w:r w:rsidRPr="00DC2BA7">
              <w:rPr>
                <w:color w:val="000000"/>
                <w:lang w:val="sv-SE"/>
              </w:rPr>
              <w:t>Tel: +46 8 732 32 00</w:t>
            </w:r>
          </w:p>
          <w:p w14:paraId="50B53501" w14:textId="77777777" w:rsidR="00D57536" w:rsidRPr="00DC2BA7" w:rsidRDefault="00D57536" w:rsidP="001C4B98">
            <w:pPr>
              <w:widowControl w:val="0"/>
              <w:tabs>
                <w:tab w:val="left" w:pos="-720"/>
                <w:tab w:val="left" w:pos="4536"/>
              </w:tabs>
              <w:suppressAutoHyphens/>
              <w:spacing w:line="240" w:lineRule="auto"/>
              <w:rPr>
                <w:b/>
                <w:color w:val="000000"/>
                <w:lang w:val="fi-FI"/>
              </w:rPr>
            </w:pPr>
          </w:p>
        </w:tc>
      </w:tr>
      <w:tr w:rsidR="00211724" w14:paraId="7179E6F4" w14:textId="77777777" w:rsidTr="001C4B98">
        <w:trPr>
          <w:cantSplit/>
        </w:trPr>
        <w:tc>
          <w:tcPr>
            <w:tcW w:w="4678" w:type="dxa"/>
          </w:tcPr>
          <w:p w14:paraId="0F93E9CA" w14:textId="77777777" w:rsidR="00D57536" w:rsidRPr="00DC2BA7" w:rsidRDefault="00B60735" w:rsidP="001C4B98">
            <w:pPr>
              <w:widowControl w:val="0"/>
              <w:spacing w:line="240" w:lineRule="auto"/>
              <w:rPr>
                <w:b/>
                <w:color w:val="000000"/>
                <w:lang w:val="lv-LV"/>
              </w:rPr>
            </w:pPr>
            <w:r w:rsidRPr="00DC2BA7">
              <w:rPr>
                <w:b/>
                <w:color w:val="000000"/>
                <w:lang w:val="lv-LV"/>
              </w:rPr>
              <w:t>Latvija</w:t>
            </w:r>
          </w:p>
          <w:p w14:paraId="387C995D" w14:textId="77777777" w:rsidR="00D57536" w:rsidRPr="00DC2BA7" w:rsidRDefault="00B60735" w:rsidP="001C4B98">
            <w:pPr>
              <w:widowControl w:val="0"/>
              <w:spacing w:line="240" w:lineRule="auto"/>
              <w:rPr>
                <w:color w:val="000000"/>
                <w:lang w:val="lv-LV"/>
              </w:rPr>
            </w:pPr>
            <w:r w:rsidRPr="00DC2BA7">
              <w:rPr>
                <w:lang w:val="it-IT"/>
              </w:rPr>
              <w:t>SIA Novartis Baltics</w:t>
            </w:r>
          </w:p>
          <w:p w14:paraId="1F145A5B" w14:textId="77777777" w:rsidR="00D57536" w:rsidRPr="00DC2BA7" w:rsidRDefault="00B60735" w:rsidP="001C4B98">
            <w:pPr>
              <w:widowControl w:val="0"/>
              <w:tabs>
                <w:tab w:val="left" w:pos="-720"/>
              </w:tabs>
              <w:suppressAutoHyphens/>
              <w:spacing w:line="240" w:lineRule="auto"/>
              <w:rPr>
                <w:color w:val="000000"/>
                <w:lang w:val="lv-LV"/>
              </w:rPr>
            </w:pPr>
            <w:r w:rsidRPr="00DC2BA7">
              <w:rPr>
                <w:color w:val="000000"/>
                <w:lang w:val="lv-LV"/>
              </w:rPr>
              <w:t>Tel: +371 67 887 070</w:t>
            </w:r>
          </w:p>
          <w:p w14:paraId="6ADB192B" w14:textId="77777777" w:rsidR="00D57536" w:rsidRPr="00DC2BA7" w:rsidRDefault="00D57536" w:rsidP="001C4B98">
            <w:pPr>
              <w:widowControl w:val="0"/>
              <w:tabs>
                <w:tab w:val="left" w:pos="-720"/>
              </w:tabs>
              <w:suppressAutoHyphens/>
              <w:spacing w:line="240" w:lineRule="auto"/>
              <w:rPr>
                <w:color w:val="000000"/>
                <w:lang w:val="fi-FI"/>
              </w:rPr>
            </w:pPr>
          </w:p>
        </w:tc>
        <w:tc>
          <w:tcPr>
            <w:tcW w:w="4678" w:type="dxa"/>
          </w:tcPr>
          <w:p w14:paraId="6AB30955" w14:textId="77777777" w:rsidR="00D57536" w:rsidRPr="00A2093F" w:rsidRDefault="00D57536" w:rsidP="001C4B98">
            <w:pPr>
              <w:widowControl w:val="0"/>
              <w:spacing w:line="240" w:lineRule="auto"/>
              <w:rPr>
                <w:color w:val="000000"/>
                <w:lang w:val="en-US"/>
              </w:rPr>
            </w:pPr>
          </w:p>
        </w:tc>
      </w:tr>
    </w:tbl>
    <w:p w14:paraId="6C9E201D" w14:textId="77777777" w:rsidR="00D57536" w:rsidRPr="00DC2BA7" w:rsidRDefault="00D57536" w:rsidP="00535973">
      <w:pPr>
        <w:widowControl w:val="0"/>
        <w:tabs>
          <w:tab w:val="clear" w:pos="567"/>
        </w:tabs>
        <w:spacing w:line="240" w:lineRule="auto"/>
        <w:ind w:right="-449"/>
        <w:rPr>
          <w:color w:val="000000"/>
          <w:lang w:val="de-CH"/>
        </w:rPr>
      </w:pPr>
    </w:p>
    <w:p w14:paraId="0942F3F2" w14:textId="77777777" w:rsidR="00D57536" w:rsidRPr="00DC2BA7" w:rsidRDefault="00B60735" w:rsidP="00535973">
      <w:pPr>
        <w:widowControl w:val="0"/>
        <w:numPr>
          <w:ilvl w:val="12"/>
          <w:numId w:val="0"/>
        </w:numPr>
        <w:tabs>
          <w:tab w:val="clear" w:pos="567"/>
        </w:tabs>
        <w:spacing w:line="240" w:lineRule="auto"/>
        <w:ind w:right="-2"/>
        <w:rPr>
          <w:b/>
          <w:bCs/>
          <w:lang w:val="sv-SE"/>
        </w:rPr>
      </w:pPr>
      <w:r w:rsidRPr="00DC2BA7">
        <w:rPr>
          <w:b/>
          <w:bCs/>
          <w:lang w:val="sv-SE"/>
        </w:rPr>
        <w:t>Denna bipacksedel ändrades senast</w:t>
      </w:r>
    </w:p>
    <w:p w14:paraId="689544AE" w14:textId="77777777" w:rsidR="00D57536" w:rsidRPr="00DC2BA7" w:rsidRDefault="00D57536" w:rsidP="00535973">
      <w:pPr>
        <w:widowControl w:val="0"/>
        <w:numPr>
          <w:ilvl w:val="12"/>
          <w:numId w:val="0"/>
        </w:numPr>
        <w:tabs>
          <w:tab w:val="clear" w:pos="567"/>
        </w:tabs>
        <w:spacing w:line="240" w:lineRule="auto"/>
        <w:ind w:right="-2"/>
        <w:rPr>
          <w:bCs/>
          <w:lang w:val="sv-SE"/>
        </w:rPr>
      </w:pPr>
    </w:p>
    <w:p w14:paraId="4178C923" w14:textId="77777777" w:rsidR="00D57536" w:rsidRPr="00DC2BA7" w:rsidRDefault="00B60735" w:rsidP="00535973">
      <w:pPr>
        <w:keepNext/>
        <w:numPr>
          <w:ilvl w:val="12"/>
          <w:numId w:val="0"/>
        </w:numPr>
        <w:spacing w:line="240" w:lineRule="auto"/>
        <w:rPr>
          <w:b/>
          <w:noProof/>
          <w:szCs w:val="24"/>
          <w:lang w:val="sv-SE"/>
        </w:rPr>
      </w:pPr>
      <w:r w:rsidRPr="00DC2BA7">
        <w:rPr>
          <w:b/>
          <w:noProof/>
          <w:szCs w:val="24"/>
          <w:lang w:val="sv-SE"/>
        </w:rPr>
        <w:t>Övriga informationskällor</w:t>
      </w:r>
    </w:p>
    <w:p w14:paraId="51C91C34" w14:textId="77777777" w:rsidR="00D57536" w:rsidRPr="00DC2BA7" w:rsidRDefault="00B60735" w:rsidP="00535973">
      <w:pPr>
        <w:keepLines/>
        <w:widowControl w:val="0"/>
        <w:numPr>
          <w:ilvl w:val="12"/>
          <w:numId w:val="0"/>
        </w:numPr>
        <w:tabs>
          <w:tab w:val="clear" w:pos="567"/>
        </w:tabs>
        <w:spacing w:line="240" w:lineRule="auto"/>
        <w:ind w:right="-2"/>
        <w:rPr>
          <w:bCs/>
          <w:lang w:val="sv-SE"/>
        </w:rPr>
      </w:pPr>
      <w:r w:rsidRPr="00DC2BA7">
        <w:rPr>
          <w:noProof/>
          <w:szCs w:val="24"/>
          <w:lang w:val="sv-SE"/>
        </w:rPr>
        <w:t xml:space="preserve">Ytterligare information om detta läkemedel finns på Europeiska läkemedelsmyndighetens webbplats </w:t>
      </w:r>
      <w:hyperlink r:id="rId77" w:history="1">
        <w:r w:rsidRPr="00DC2BA7">
          <w:rPr>
            <w:rStyle w:val="Hyperlink"/>
            <w:noProof/>
            <w:szCs w:val="24"/>
            <w:lang w:val="sv-SE"/>
          </w:rPr>
          <w:t>http://www.ema.europa.eu</w:t>
        </w:r>
      </w:hyperlink>
    </w:p>
    <w:p w14:paraId="2B4BE496" w14:textId="77777777" w:rsidR="00D57536" w:rsidRPr="00DC2BA7" w:rsidRDefault="00D57536" w:rsidP="00535973">
      <w:pPr>
        <w:widowControl w:val="0"/>
        <w:numPr>
          <w:ilvl w:val="12"/>
          <w:numId w:val="0"/>
        </w:numPr>
        <w:tabs>
          <w:tab w:val="clear" w:pos="567"/>
        </w:tabs>
        <w:spacing w:line="240" w:lineRule="auto"/>
        <w:ind w:right="-2"/>
        <w:rPr>
          <w:bCs/>
          <w:lang w:val="sv-SE"/>
        </w:rPr>
      </w:pPr>
    </w:p>
    <w:p w14:paraId="198D2556" w14:textId="77777777" w:rsidR="00D57536" w:rsidRPr="00DC2BA7" w:rsidRDefault="00B60735" w:rsidP="00535973">
      <w:pPr>
        <w:widowControl w:val="0"/>
        <w:tabs>
          <w:tab w:val="clear" w:pos="567"/>
        </w:tabs>
        <w:spacing w:line="240" w:lineRule="auto"/>
        <w:ind w:right="-449"/>
        <w:rPr>
          <w:lang w:val="sv-SE"/>
        </w:rPr>
      </w:pPr>
      <w:r w:rsidRPr="00DC2BA7">
        <w:rPr>
          <w:lang w:val="sv-SE"/>
        </w:rPr>
        <w:br w:type="page"/>
      </w:r>
      <w:r w:rsidRPr="00DC2BA7">
        <w:rPr>
          <w:b/>
          <w:bCs/>
          <w:lang w:val="sv-SE"/>
        </w:rPr>
        <w:lastRenderedPageBreak/>
        <w:t>INFORMATION TILL VÅRDPERSONAL</w:t>
      </w:r>
    </w:p>
    <w:p w14:paraId="56DE1BB9" w14:textId="77777777" w:rsidR="00D57536" w:rsidRPr="00DC2BA7" w:rsidRDefault="00D57536" w:rsidP="00535973">
      <w:pPr>
        <w:widowControl w:val="0"/>
        <w:tabs>
          <w:tab w:val="clear" w:pos="567"/>
        </w:tabs>
        <w:spacing w:line="240" w:lineRule="auto"/>
        <w:ind w:right="-449"/>
        <w:rPr>
          <w:lang w:val="sv-SE"/>
        </w:rPr>
      </w:pPr>
    </w:p>
    <w:p w14:paraId="21DA6CFD" w14:textId="77777777" w:rsidR="00D57536" w:rsidRPr="00DC2BA7" w:rsidRDefault="00B60735" w:rsidP="00535973">
      <w:pPr>
        <w:widowControl w:val="0"/>
        <w:tabs>
          <w:tab w:val="clear" w:pos="567"/>
        </w:tabs>
        <w:spacing w:line="240" w:lineRule="auto"/>
        <w:ind w:right="-449"/>
        <w:rPr>
          <w:lang w:val="sv-SE"/>
        </w:rPr>
      </w:pPr>
      <w:r w:rsidRPr="00DC2BA7">
        <w:rPr>
          <w:lang w:val="sv-SE"/>
        </w:rPr>
        <w:t xml:space="preserve">Följande uppgifter är endast avsedda för </w:t>
      </w:r>
      <w:r w:rsidRPr="00DC2BA7">
        <w:rPr>
          <w:noProof/>
          <w:lang w:val="sv-SE"/>
        </w:rPr>
        <w:t>hälso- och sjukvårdspersonal</w:t>
      </w:r>
      <w:r w:rsidRPr="00DC2BA7">
        <w:rPr>
          <w:lang w:val="sv-SE"/>
        </w:rPr>
        <w:t>:</w:t>
      </w:r>
    </w:p>
    <w:p w14:paraId="5393E526" w14:textId="77777777" w:rsidR="00D57536" w:rsidRPr="00DC2BA7" w:rsidRDefault="00D57536" w:rsidP="00535973">
      <w:pPr>
        <w:widowControl w:val="0"/>
        <w:numPr>
          <w:ilvl w:val="12"/>
          <w:numId w:val="0"/>
        </w:numPr>
        <w:tabs>
          <w:tab w:val="clear" w:pos="567"/>
        </w:tabs>
        <w:spacing w:line="240" w:lineRule="auto"/>
        <w:ind w:right="-2"/>
        <w:rPr>
          <w:lang w:val="sv-SE"/>
        </w:rPr>
      </w:pPr>
    </w:p>
    <w:p w14:paraId="6BCAC855" w14:textId="77777777" w:rsidR="00D57536" w:rsidRPr="00DC2BA7" w:rsidRDefault="00B60735" w:rsidP="00535973">
      <w:pPr>
        <w:pStyle w:val="Char2"/>
        <w:widowControl w:val="0"/>
        <w:spacing w:before="0"/>
        <w:jc w:val="left"/>
        <w:rPr>
          <w:sz w:val="22"/>
          <w:szCs w:val="22"/>
          <w:lang w:val="sv-SE"/>
        </w:rPr>
      </w:pPr>
      <w:r w:rsidRPr="00DC2BA7">
        <w:rPr>
          <w:sz w:val="22"/>
          <w:szCs w:val="22"/>
          <w:lang w:val="sv-SE"/>
        </w:rPr>
        <w:t>Det tar 15</w:t>
      </w:r>
      <w:r w:rsidRPr="00DC2BA7">
        <w:rPr>
          <w:sz w:val="22"/>
          <w:szCs w:val="22"/>
          <w:lang w:val="sv-SE"/>
        </w:rPr>
        <w:noBreakHyphen/>
        <w:t>20 minuter att lösa upp det frystorkade läkemedlet, men det kan i vissa fall ta längre tid. Det helt upplösta läkemedlet skall vara en klar till lätt opalskimrande, ofärgad till svagt brun-gul lösning, eventuellt med några små bubblor eller skum runt kanten på injektionsflaskan. På grund av viskositeten hos det upplösta läkemedlet måste man se till att dra upp hela innehållet ur injektionsflaskan innan luft eller överflödig lösning sprutas ut ur sprutan, för att man skall erhålla 1,2 ml.</w:t>
      </w:r>
    </w:p>
    <w:p w14:paraId="5D744370" w14:textId="77777777" w:rsidR="00D57536" w:rsidRPr="00DC2BA7" w:rsidRDefault="00D57536" w:rsidP="00535973">
      <w:pPr>
        <w:pStyle w:val="Char2"/>
        <w:widowControl w:val="0"/>
        <w:spacing w:before="0"/>
        <w:jc w:val="left"/>
        <w:rPr>
          <w:sz w:val="22"/>
          <w:szCs w:val="22"/>
          <w:lang w:val="sv-SE"/>
        </w:rPr>
      </w:pPr>
    </w:p>
    <w:p w14:paraId="504C0284" w14:textId="77777777" w:rsidR="00D57536" w:rsidRPr="00DC2BA7" w:rsidRDefault="00B60735" w:rsidP="00535973">
      <w:pPr>
        <w:pStyle w:val="Char2"/>
        <w:spacing w:before="0"/>
        <w:jc w:val="left"/>
        <w:rPr>
          <w:sz w:val="22"/>
          <w:szCs w:val="22"/>
          <w:lang w:val="sv-SE"/>
        </w:rPr>
      </w:pPr>
      <w:r w:rsidRPr="00DC2BA7">
        <w:rPr>
          <w:sz w:val="22"/>
          <w:szCs w:val="22"/>
          <w:lang w:val="sv-SE"/>
        </w:rPr>
        <w:t>För att iordningställa Xolair 150 mg injektionsflaskor för subkutan administrering, följ nedanstående instruktioner:</w:t>
      </w:r>
    </w:p>
    <w:p w14:paraId="0F097233" w14:textId="77777777" w:rsidR="00D57536" w:rsidRPr="00DC2BA7" w:rsidRDefault="00D57536" w:rsidP="00535973">
      <w:pPr>
        <w:pStyle w:val="Char2"/>
        <w:spacing w:before="0"/>
        <w:jc w:val="left"/>
        <w:rPr>
          <w:sz w:val="22"/>
          <w:szCs w:val="22"/>
          <w:lang w:val="sv-SE"/>
        </w:rPr>
      </w:pPr>
    </w:p>
    <w:p w14:paraId="786EC5BF"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1.</w:t>
      </w:r>
      <w:r w:rsidRPr="00DC2BA7">
        <w:rPr>
          <w:sz w:val="22"/>
          <w:szCs w:val="22"/>
          <w:lang w:val="sv-SE"/>
        </w:rPr>
        <w:tab/>
        <w:t>Dra upp 1,4 ml vatten för injektionsvätskor från ampullen i en spruta med kanyl av grovlek 18.</w:t>
      </w:r>
    </w:p>
    <w:p w14:paraId="4CA52B92" w14:textId="77777777" w:rsidR="00D57536" w:rsidRPr="00DC2BA7" w:rsidRDefault="00D57536" w:rsidP="00535973">
      <w:pPr>
        <w:pStyle w:val="Char2"/>
        <w:widowControl w:val="0"/>
        <w:spacing w:before="0"/>
        <w:ind w:left="567" w:hanging="567"/>
        <w:jc w:val="left"/>
        <w:rPr>
          <w:sz w:val="22"/>
          <w:szCs w:val="22"/>
          <w:lang w:val="sv-SE"/>
        </w:rPr>
      </w:pPr>
    </w:p>
    <w:p w14:paraId="77854B30"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2.</w:t>
      </w:r>
      <w:r w:rsidRPr="00DC2BA7">
        <w:rPr>
          <w:sz w:val="22"/>
          <w:szCs w:val="22"/>
          <w:lang w:val="sv-SE"/>
        </w:rPr>
        <w:tab/>
        <w:t>Placera injektionsflaskan upprätt på en plan yta, för in kanylen och överför vattnet för injektionsvätskor till injektionsflaskan med frystorkat pulver med sedvanlig aseptisk teknik. Spruta vattnet för injektion direkt mot pulvret.</w:t>
      </w:r>
    </w:p>
    <w:p w14:paraId="4FA277C2" w14:textId="77777777" w:rsidR="00D57536" w:rsidRPr="00DC2BA7" w:rsidRDefault="00D57536" w:rsidP="00535973">
      <w:pPr>
        <w:pStyle w:val="Char2"/>
        <w:widowControl w:val="0"/>
        <w:spacing w:before="0"/>
        <w:ind w:left="567" w:hanging="567"/>
        <w:jc w:val="left"/>
        <w:rPr>
          <w:sz w:val="22"/>
          <w:szCs w:val="22"/>
          <w:lang w:val="sv-SE"/>
        </w:rPr>
      </w:pPr>
    </w:p>
    <w:p w14:paraId="26D9291E"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3.</w:t>
      </w:r>
      <w:r w:rsidRPr="00DC2BA7">
        <w:rPr>
          <w:sz w:val="22"/>
          <w:szCs w:val="22"/>
          <w:lang w:val="sv-SE"/>
        </w:rPr>
        <w:tab/>
        <w:t>Håll injektionsflaskan i upprätt läge och snurra den kraftigt (skaka inte) i cirka 1 minut för att fukta pulvret jämnt.</w:t>
      </w:r>
    </w:p>
    <w:p w14:paraId="740B1CFE" w14:textId="77777777" w:rsidR="00D57536" w:rsidRPr="00DC2BA7" w:rsidRDefault="00D57536" w:rsidP="00535973">
      <w:pPr>
        <w:pStyle w:val="Char2"/>
        <w:widowControl w:val="0"/>
        <w:spacing w:before="0"/>
        <w:ind w:left="567" w:hanging="567"/>
        <w:jc w:val="left"/>
        <w:rPr>
          <w:sz w:val="22"/>
          <w:szCs w:val="22"/>
          <w:lang w:val="sv-SE"/>
        </w:rPr>
      </w:pPr>
    </w:p>
    <w:p w14:paraId="696425D8"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4.</w:t>
      </w:r>
      <w:r w:rsidRPr="00DC2BA7">
        <w:rPr>
          <w:sz w:val="22"/>
          <w:szCs w:val="22"/>
          <w:lang w:val="sv-SE"/>
        </w:rPr>
        <w:tab/>
        <w:t>För att underlätta upplösningen efter steg 3, snurra försiktigt injektionsflaskan i 5</w:t>
      </w:r>
      <w:r w:rsidRPr="00DC2BA7">
        <w:rPr>
          <w:sz w:val="22"/>
          <w:szCs w:val="22"/>
          <w:lang w:val="sv-SE"/>
        </w:rPr>
        <w:noBreakHyphen/>
        <w:t>10 sekunder cirka var femte minut för att lösa upp återstående torrsubstans.</w:t>
      </w:r>
    </w:p>
    <w:p w14:paraId="420CCD20" w14:textId="77777777" w:rsidR="00D57536" w:rsidRPr="00DC2BA7" w:rsidRDefault="00D57536" w:rsidP="00535973">
      <w:pPr>
        <w:pStyle w:val="Char2"/>
        <w:widowControl w:val="0"/>
        <w:spacing w:before="0"/>
        <w:ind w:left="567" w:hanging="567"/>
        <w:jc w:val="left"/>
        <w:rPr>
          <w:sz w:val="22"/>
          <w:szCs w:val="22"/>
          <w:lang w:val="sv-SE"/>
        </w:rPr>
      </w:pPr>
    </w:p>
    <w:p w14:paraId="00260F8F" w14:textId="77777777" w:rsidR="00D57536" w:rsidRPr="00DC2BA7" w:rsidRDefault="00B60735" w:rsidP="00535973">
      <w:pPr>
        <w:pStyle w:val="Char2"/>
        <w:widowControl w:val="0"/>
        <w:spacing w:before="0"/>
        <w:ind w:left="567"/>
        <w:jc w:val="left"/>
        <w:rPr>
          <w:sz w:val="22"/>
          <w:szCs w:val="22"/>
          <w:lang w:val="sv-SE"/>
        </w:rPr>
      </w:pPr>
      <w:r w:rsidRPr="00DC2BA7">
        <w:rPr>
          <w:sz w:val="22"/>
          <w:szCs w:val="22"/>
          <w:lang w:val="sv-SE"/>
        </w:rPr>
        <w:t>Observera att det i vissa fall kan ta längre tid än 20 minuter för pulvret att lösas fullständigt. I så fall, upprepa steg 4 tills det inte finns några synliga gelliknande partiklar i lösningen.</w:t>
      </w:r>
    </w:p>
    <w:p w14:paraId="4F2F86A3" w14:textId="77777777" w:rsidR="00D57536" w:rsidRPr="00DC2BA7" w:rsidRDefault="00D57536" w:rsidP="00535973">
      <w:pPr>
        <w:pStyle w:val="Char2"/>
        <w:widowControl w:val="0"/>
        <w:spacing w:before="0"/>
        <w:ind w:left="567" w:hanging="567"/>
        <w:jc w:val="left"/>
        <w:rPr>
          <w:sz w:val="22"/>
          <w:szCs w:val="22"/>
          <w:lang w:val="sv-SE"/>
        </w:rPr>
      </w:pPr>
    </w:p>
    <w:p w14:paraId="6D4D0311" w14:textId="77777777" w:rsidR="00D57536" w:rsidRPr="00DC2BA7" w:rsidRDefault="00B60735" w:rsidP="00535973">
      <w:pPr>
        <w:pStyle w:val="Char2"/>
        <w:widowControl w:val="0"/>
        <w:spacing w:before="0"/>
        <w:ind w:left="567"/>
        <w:jc w:val="left"/>
        <w:rPr>
          <w:sz w:val="22"/>
          <w:szCs w:val="22"/>
          <w:lang w:val="sv-SE"/>
        </w:rPr>
      </w:pPr>
      <w:r w:rsidRPr="00DC2BA7">
        <w:rPr>
          <w:sz w:val="22"/>
          <w:szCs w:val="22"/>
          <w:lang w:val="sv-SE"/>
        </w:rPr>
        <w:t>När läkemedlet är helt upplöst skall det inte finnas några synliga gelliknande partiklar i lösningen. Små bubblor eller skum runt omkring kanten på injektionsflaskan är vanligt förekommande. Den färdiga beredningen är en klar till lätt opalskimrande, ofärgad till svagt brun-gul lösning. Använd inte läkemedlet om det finns fasta partiklar i den.</w:t>
      </w:r>
    </w:p>
    <w:p w14:paraId="3E7B81F6" w14:textId="77777777" w:rsidR="00D57536" w:rsidRPr="00DC2BA7" w:rsidRDefault="00D57536" w:rsidP="00535973">
      <w:pPr>
        <w:pStyle w:val="Char2"/>
        <w:widowControl w:val="0"/>
        <w:spacing w:before="0"/>
        <w:ind w:left="567" w:hanging="567"/>
        <w:jc w:val="left"/>
        <w:rPr>
          <w:sz w:val="22"/>
          <w:szCs w:val="22"/>
          <w:lang w:val="sv-SE"/>
        </w:rPr>
      </w:pPr>
    </w:p>
    <w:p w14:paraId="23358BAB"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5.</w:t>
      </w:r>
      <w:r w:rsidRPr="00DC2BA7">
        <w:rPr>
          <w:sz w:val="22"/>
          <w:szCs w:val="22"/>
          <w:lang w:val="sv-SE"/>
        </w:rPr>
        <w:tab/>
        <w:t>Vänd injektionsflaskan upp och ned i minst 15 sekunder och låt lösningen rinna ned mot proppen. Använd en ny 3-ml spruta med en kanyl av grovlek 18 och för in kanylen i den uppochnedvända injektionsflaskan. Med injektionsflaskan i detta läge, placera kanylspetsen precis i botten av lösningen i injektionsflaskan och dra in lösningen i sprutan. Innan du tar bort kanylen från injektionsflaskan, dra kolven hela vägen tillbaka till slutet av sprutcylindern för att dra in all lösning från injektionsflaskan.</w:t>
      </w:r>
    </w:p>
    <w:p w14:paraId="583BD5AB" w14:textId="77777777" w:rsidR="00D57536" w:rsidRPr="00DC2BA7" w:rsidRDefault="00D57536" w:rsidP="00535973">
      <w:pPr>
        <w:pStyle w:val="Char2"/>
        <w:widowControl w:val="0"/>
        <w:spacing w:before="0"/>
        <w:ind w:left="567" w:hanging="567"/>
        <w:jc w:val="left"/>
        <w:rPr>
          <w:sz w:val="22"/>
          <w:szCs w:val="22"/>
          <w:lang w:val="sv-SE"/>
        </w:rPr>
      </w:pPr>
    </w:p>
    <w:p w14:paraId="0A80E3F5"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6.</w:t>
      </w:r>
      <w:r w:rsidRPr="00DC2BA7">
        <w:rPr>
          <w:sz w:val="22"/>
          <w:szCs w:val="22"/>
          <w:lang w:val="sv-SE"/>
        </w:rPr>
        <w:tab/>
        <w:t>Byt ut kanylen med grovlek 18 mot en kanyl av grovlek 25 för subkutan injektion.</w:t>
      </w:r>
    </w:p>
    <w:p w14:paraId="0DB5D186" w14:textId="77777777" w:rsidR="00D57536" w:rsidRPr="00DC2BA7" w:rsidRDefault="00D57536" w:rsidP="00535973">
      <w:pPr>
        <w:pStyle w:val="Char2"/>
        <w:widowControl w:val="0"/>
        <w:spacing w:before="0"/>
        <w:ind w:left="567" w:hanging="567"/>
        <w:jc w:val="left"/>
        <w:rPr>
          <w:sz w:val="22"/>
          <w:szCs w:val="22"/>
          <w:lang w:val="sv-SE"/>
        </w:rPr>
      </w:pPr>
    </w:p>
    <w:p w14:paraId="1333B8E8"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7.</w:t>
      </w:r>
      <w:r w:rsidRPr="00DC2BA7">
        <w:rPr>
          <w:sz w:val="22"/>
          <w:szCs w:val="22"/>
          <w:lang w:val="sv-SE"/>
        </w:rPr>
        <w:tab/>
        <w:t>Spruta ut luft, stora bubblor och eventuell överflödig lösning för att erhålla den önskade dosen av 1,2 ml. Ett tunt lager av små bubblor kan finnas kvar längst upp i lösningen i sprutan. Eftersom lösningen är lätt viskös kan det ta 5</w:t>
      </w:r>
      <w:r w:rsidRPr="00DC2BA7">
        <w:rPr>
          <w:sz w:val="22"/>
          <w:szCs w:val="22"/>
          <w:lang w:val="sv-SE"/>
        </w:rPr>
        <w:noBreakHyphen/>
        <w:t>10 sekunder att ge en subkutan injektion av lösningen.</w:t>
      </w:r>
    </w:p>
    <w:p w14:paraId="42494ABD" w14:textId="77777777" w:rsidR="00D57536" w:rsidRPr="00DC2BA7" w:rsidRDefault="00D57536" w:rsidP="00535973">
      <w:pPr>
        <w:pStyle w:val="Char2"/>
        <w:widowControl w:val="0"/>
        <w:spacing w:before="0"/>
        <w:ind w:left="567" w:hanging="567"/>
        <w:jc w:val="left"/>
        <w:rPr>
          <w:sz w:val="22"/>
          <w:szCs w:val="22"/>
          <w:lang w:val="sv-SE"/>
        </w:rPr>
      </w:pPr>
    </w:p>
    <w:p w14:paraId="10C4FFD1" w14:textId="77777777" w:rsidR="00D57536" w:rsidRPr="00DC2BA7" w:rsidRDefault="00B60735" w:rsidP="00535973">
      <w:pPr>
        <w:pStyle w:val="Char2"/>
        <w:widowControl w:val="0"/>
        <w:spacing w:before="0"/>
        <w:ind w:left="567"/>
        <w:jc w:val="left"/>
        <w:rPr>
          <w:sz w:val="22"/>
          <w:szCs w:val="22"/>
          <w:lang w:val="sv-SE"/>
        </w:rPr>
      </w:pPr>
      <w:r w:rsidRPr="00DC2BA7">
        <w:rPr>
          <w:sz w:val="22"/>
          <w:szCs w:val="22"/>
          <w:lang w:val="sv-SE"/>
        </w:rPr>
        <w:t>Injektionsflaskan ger 1,2 ml (150 mg) av Xolair. För att få en dos om 75 mg, dra in 0,6 ml i sprutan och kasta den överblivna lösningen.</w:t>
      </w:r>
    </w:p>
    <w:p w14:paraId="7096AF84" w14:textId="77777777" w:rsidR="00D57536" w:rsidRPr="00DC2BA7" w:rsidRDefault="00D57536" w:rsidP="00535973">
      <w:pPr>
        <w:pStyle w:val="Char2"/>
        <w:widowControl w:val="0"/>
        <w:spacing w:before="0"/>
        <w:ind w:left="567" w:hanging="567"/>
        <w:jc w:val="left"/>
        <w:rPr>
          <w:sz w:val="22"/>
          <w:szCs w:val="22"/>
          <w:lang w:val="sv-SE"/>
        </w:rPr>
      </w:pPr>
    </w:p>
    <w:p w14:paraId="5FD85CCD" w14:textId="77777777" w:rsidR="00D57536" w:rsidRPr="00DC2BA7" w:rsidRDefault="00B60735" w:rsidP="00535973">
      <w:pPr>
        <w:pStyle w:val="Char2"/>
        <w:widowControl w:val="0"/>
        <w:spacing w:before="0"/>
        <w:ind w:left="567" w:hanging="567"/>
        <w:jc w:val="left"/>
        <w:rPr>
          <w:sz w:val="22"/>
          <w:szCs w:val="22"/>
          <w:lang w:val="sv-SE"/>
        </w:rPr>
      </w:pPr>
      <w:r w:rsidRPr="00DC2BA7">
        <w:rPr>
          <w:sz w:val="22"/>
          <w:szCs w:val="22"/>
          <w:lang w:val="sv-SE"/>
        </w:rPr>
        <w:t>8.</w:t>
      </w:r>
      <w:r w:rsidRPr="00DC2BA7">
        <w:rPr>
          <w:sz w:val="22"/>
          <w:szCs w:val="22"/>
          <w:lang w:val="sv-SE"/>
        </w:rPr>
        <w:tab/>
        <w:t xml:space="preserve">Injektionerna ges subkutant i deltoideusregionen i överarmen, </w:t>
      </w:r>
      <w:r w:rsidRPr="00DC2BA7">
        <w:rPr>
          <w:rFonts w:eastAsia="Calibri"/>
          <w:color w:val="000000"/>
          <w:sz w:val="22"/>
          <w:szCs w:val="22"/>
          <w:lang w:val="sv-SE"/>
        </w:rPr>
        <w:t>nedre delen av buken (men inte i området inom 5 centimeter runt naveln)</w:t>
      </w:r>
      <w:r w:rsidRPr="00DC2BA7">
        <w:rPr>
          <w:sz w:val="22"/>
          <w:szCs w:val="22"/>
          <w:lang w:val="sv-SE"/>
        </w:rPr>
        <w:t xml:space="preserve"> eller i låret.</w:t>
      </w:r>
    </w:p>
    <w:p w14:paraId="0A6D1C70" w14:textId="77777777" w:rsidR="00CD4E73" w:rsidRPr="00CD6ED1" w:rsidRDefault="00CD4E73" w:rsidP="00535973">
      <w:pPr>
        <w:pStyle w:val="Text"/>
        <w:spacing w:before="0"/>
        <w:jc w:val="left"/>
        <w:rPr>
          <w:color w:val="000000"/>
          <w:sz w:val="22"/>
          <w:lang w:val="sv-SE"/>
        </w:rPr>
      </w:pPr>
    </w:p>
    <w:sectPr w:rsidR="00CD4E73" w:rsidRPr="00CD6ED1" w:rsidSect="001113DB">
      <w:footerReference w:type="default" r:id="rId78"/>
      <w:footerReference w:type="first" r:id="rId79"/>
      <w:endnotePr>
        <w:numFmt w:val="decimal"/>
      </w:endnotePr>
      <w:pgSz w:w="11907" w:h="16840" w:code="9"/>
      <w:pgMar w:top="1134" w:right="1418" w:bottom="1134" w:left="1418" w:header="737" w:footer="737"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6E361A" w14:textId="77777777" w:rsidR="00B60735" w:rsidRDefault="00B60735">
      <w:pPr>
        <w:spacing w:line="240" w:lineRule="auto"/>
      </w:pPr>
      <w:r>
        <w:separator/>
      </w:r>
    </w:p>
  </w:endnote>
  <w:endnote w:type="continuationSeparator" w:id="0">
    <w:p w14:paraId="2EC94EB1" w14:textId="77777777" w:rsidR="00B60735" w:rsidRDefault="00B60735">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Helvetica">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ourier">
    <w:panose1 w:val="02070409020205020404"/>
    <w:charset w:val="00"/>
    <w:family w:val="modern"/>
    <w:pitch w:val="fixed"/>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S Gothic">
    <w:altName w:val="ＭＳ ゴシック"/>
    <w:panose1 w:val="020B0609070205080204"/>
    <w:charset w:val="80"/>
    <w:family w:val="modern"/>
    <w:pitch w:val="fixed"/>
    <w:sig w:usb0="E00002FF" w:usb1="6AC7FDFB" w:usb2="08000012" w:usb3="00000000" w:csb0="0002009F" w:csb1="00000000"/>
  </w:font>
  <w:font w:name="PMingLiU">
    <w:altName w:val="新細明體"/>
    <w:panose1 w:val="02020500000000000000"/>
    <w:charset w:val="88"/>
    <w:family w:val="roman"/>
    <w:pitch w:val="variable"/>
    <w:sig w:usb0="A00002FF" w:usb1="28CFFCFA" w:usb2="00000016" w:usb3="00000000" w:csb0="00100001" w:csb1="00000000"/>
  </w:font>
  <w:font w:name="SimSun">
    <w:altName w:val="宋体"/>
    <w:panose1 w:val="02010600030101010101"/>
    <w:charset w:val="86"/>
    <w:family w:val="auto"/>
    <w:pitch w:val="variable"/>
    <w:sig w:usb0="00000203" w:usb1="288F0000" w:usb2="00000016" w:usb3="00000000" w:csb0="00040001"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C76679" w14:textId="77777777" w:rsidR="00F904B9" w:rsidRPr="005A3681" w:rsidRDefault="00B60735">
    <w:pPr>
      <w:pStyle w:val="Footer"/>
      <w:tabs>
        <w:tab w:val="clear" w:pos="8930"/>
        <w:tab w:val="right" w:pos="8931"/>
      </w:tabs>
      <w:ind w:right="96"/>
      <w:jc w:val="center"/>
      <w:rPr>
        <w:rFonts w:ascii="Arial" w:hAnsi="Arial" w:cs="Arial"/>
      </w:rPr>
    </w:pPr>
    <w:r w:rsidRPr="005A3681">
      <w:rPr>
        <w:rFonts w:ascii="Arial" w:hAnsi="Arial" w:cs="Arial"/>
      </w:rPr>
      <w:fldChar w:fldCharType="begin"/>
    </w:r>
    <w:r w:rsidRPr="005A3681">
      <w:rPr>
        <w:rFonts w:ascii="Arial" w:hAnsi="Arial" w:cs="Arial"/>
      </w:rPr>
      <w:instrText xml:space="preserve"> EQ </w:instrText>
    </w:r>
    <w:r w:rsidRPr="005A3681">
      <w:rPr>
        <w:rFonts w:ascii="Arial" w:hAnsi="Arial" w:cs="Arial"/>
      </w:rPr>
      <w:fldChar w:fldCharType="separate"/>
    </w:r>
    <w:r w:rsidRPr="005A3681">
      <w:rPr>
        <w:rFonts w:ascii="Arial" w:hAnsi="Arial" w:cs="Arial"/>
      </w:rPr>
      <w:fldChar w:fldCharType="end"/>
    </w:r>
    <w:r w:rsidRPr="005A3681">
      <w:rPr>
        <w:rStyle w:val="PageNumber"/>
        <w:rFonts w:ascii="Arial" w:hAnsi="Arial" w:cs="Arial"/>
      </w:rPr>
      <w:fldChar w:fldCharType="begin"/>
    </w:r>
    <w:r w:rsidRPr="005A3681">
      <w:rPr>
        <w:rStyle w:val="PageNumber"/>
        <w:rFonts w:ascii="Arial" w:hAnsi="Arial" w:cs="Arial"/>
      </w:rPr>
      <w:instrText xml:space="preserve">PAGE  </w:instrText>
    </w:r>
    <w:r w:rsidRPr="005A3681">
      <w:rPr>
        <w:rStyle w:val="PageNumber"/>
        <w:rFonts w:ascii="Arial" w:hAnsi="Arial" w:cs="Arial"/>
      </w:rPr>
      <w:fldChar w:fldCharType="separate"/>
    </w:r>
    <w:r w:rsidR="00FE122E">
      <w:rPr>
        <w:rStyle w:val="PageNumber"/>
        <w:rFonts w:ascii="Arial" w:hAnsi="Arial" w:cs="Arial"/>
        <w:noProof/>
      </w:rPr>
      <w:t>1</w:t>
    </w:r>
    <w:r w:rsidRPr="005A3681">
      <w:rPr>
        <w:rStyle w:val="PageNumber"/>
        <w:rFonts w:ascii="Arial" w:hAnsi="Arial"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A1CE33" w14:textId="77777777" w:rsidR="00F904B9" w:rsidRDefault="00B60735" w:rsidP="00133D51">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1</w:t>
    </w:r>
    <w:r>
      <w:rPr>
        <w:rStyle w:val="PageNumber"/>
      </w:rPr>
      <w:fldChar w:fldCharType="end"/>
    </w:r>
  </w:p>
  <w:p w14:paraId="58703A84" w14:textId="77777777" w:rsidR="00F904B9" w:rsidRDefault="00B60735">
    <w:pPr>
      <w:pStyle w:val="Footer"/>
      <w:tabs>
        <w:tab w:val="clear" w:pos="8930"/>
        <w:tab w:val="right" w:pos="8931"/>
      </w:tabs>
      <w:ind w:right="96"/>
      <w:jc w:val="center"/>
    </w:pPr>
    <w:r>
      <w:fldChar w:fldCharType="begin"/>
    </w:r>
    <w:r>
      <w:instrText xml:space="preserve"> EQ </w:instrText>
    </w:r>
    <w:r>
      <w:fldChar w:fldCharType="separate"/>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6DB7BA0" w14:textId="77777777" w:rsidR="00B60735" w:rsidRDefault="00B60735">
      <w:pPr>
        <w:spacing w:line="240" w:lineRule="auto"/>
      </w:pPr>
      <w:r>
        <w:separator/>
      </w:r>
    </w:p>
  </w:footnote>
  <w:footnote w:type="continuationSeparator" w:id="0">
    <w:p w14:paraId="2B762BC1" w14:textId="77777777" w:rsidR="00B60735" w:rsidRDefault="00B60735">
      <w:pPr>
        <w:spacing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89CD34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7A8CEEB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A992F5F8"/>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1F821132"/>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22A0DFA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861A09F4"/>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1EFE60B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07BCF182"/>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B97C436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891A46E4"/>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E"/>
    <w:multiLevelType w:val="multilevel"/>
    <w:tmpl w:val="FFFFFFFF"/>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1" w15:restartNumberingAfterBreak="0">
    <w:nsid w:val="011D61E9"/>
    <w:multiLevelType w:val="hybridMultilevel"/>
    <w:tmpl w:val="D2C66BEC"/>
    <w:lvl w:ilvl="0" w:tplc="E5AA5EE8">
      <w:start w:val="1"/>
      <w:numFmt w:val="bullet"/>
      <w:lvlText w:val=""/>
      <w:lvlJc w:val="left"/>
      <w:pPr>
        <w:ind w:left="720" w:hanging="360"/>
      </w:pPr>
      <w:rPr>
        <w:rFonts w:ascii="Symbol" w:hAnsi="Symbol" w:hint="default"/>
      </w:rPr>
    </w:lvl>
    <w:lvl w:ilvl="1" w:tplc="6D1A0EFC" w:tentative="1">
      <w:start w:val="1"/>
      <w:numFmt w:val="bullet"/>
      <w:lvlText w:val="o"/>
      <w:lvlJc w:val="left"/>
      <w:pPr>
        <w:ind w:left="1440" w:hanging="360"/>
      </w:pPr>
      <w:rPr>
        <w:rFonts w:ascii="Courier New" w:hAnsi="Courier New" w:cs="Courier New" w:hint="default"/>
      </w:rPr>
    </w:lvl>
    <w:lvl w:ilvl="2" w:tplc="27008E6A" w:tentative="1">
      <w:start w:val="1"/>
      <w:numFmt w:val="bullet"/>
      <w:lvlText w:val=""/>
      <w:lvlJc w:val="left"/>
      <w:pPr>
        <w:ind w:left="2160" w:hanging="360"/>
      </w:pPr>
      <w:rPr>
        <w:rFonts w:ascii="Wingdings" w:hAnsi="Wingdings" w:hint="default"/>
      </w:rPr>
    </w:lvl>
    <w:lvl w:ilvl="3" w:tplc="15ACE25C" w:tentative="1">
      <w:start w:val="1"/>
      <w:numFmt w:val="bullet"/>
      <w:lvlText w:val=""/>
      <w:lvlJc w:val="left"/>
      <w:pPr>
        <w:ind w:left="2880" w:hanging="360"/>
      </w:pPr>
      <w:rPr>
        <w:rFonts w:ascii="Symbol" w:hAnsi="Symbol" w:hint="default"/>
      </w:rPr>
    </w:lvl>
    <w:lvl w:ilvl="4" w:tplc="784EB1C0" w:tentative="1">
      <w:start w:val="1"/>
      <w:numFmt w:val="bullet"/>
      <w:lvlText w:val="o"/>
      <w:lvlJc w:val="left"/>
      <w:pPr>
        <w:ind w:left="3600" w:hanging="360"/>
      </w:pPr>
      <w:rPr>
        <w:rFonts w:ascii="Courier New" w:hAnsi="Courier New" w:cs="Courier New" w:hint="default"/>
      </w:rPr>
    </w:lvl>
    <w:lvl w:ilvl="5" w:tplc="9078EE34" w:tentative="1">
      <w:start w:val="1"/>
      <w:numFmt w:val="bullet"/>
      <w:lvlText w:val=""/>
      <w:lvlJc w:val="left"/>
      <w:pPr>
        <w:ind w:left="4320" w:hanging="360"/>
      </w:pPr>
      <w:rPr>
        <w:rFonts w:ascii="Wingdings" w:hAnsi="Wingdings" w:hint="default"/>
      </w:rPr>
    </w:lvl>
    <w:lvl w:ilvl="6" w:tplc="DE62FA04" w:tentative="1">
      <w:start w:val="1"/>
      <w:numFmt w:val="bullet"/>
      <w:lvlText w:val=""/>
      <w:lvlJc w:val="left"/>
      <w:pPr>
        <w:ind w:left="5040" w:hanging="360"/>
      </w:pPr>
      <w:rPr>
        <w:rFonts w:ascii="Symbol" w:hAnsi="Symbol" w:hint="default"/>
      </w:rPr>
    </w:lvl>
    <w:lvl w:ilvl="7" w:tplc="0FA2F650" w:tentative="1">
      <w:start w:val="1"/>
      <w:numFmt w:val="bullet"/>
      <w:lvlText w:val="o"/>
      <w:lvlJc w:val="left"/>
      <w:pPr>
        <w:ind w:left="5760" w:hanging="360"/>
      </w:pPr>
      <w:rPr>
        <w:rFonts w:ascii="Courier New" w:hAnsi="Courier New" w:cs="Courier New" w:hint="default"/>
      </w:rPr>
    </w:lvl>
    <w:lvl w:ilvl="8" w:tplc="1346D234" w:tentative="1">
      <w:start w:val="1"/>
      <w:numFmt w:val="bullet"/>
      <w:lvlText w:val=""/>
      <w:lvlJc w:val="left"/>
      <w:pPr>
        <w:ind w:left="6480" w:hanging="360"/>
      </w:pPr>
      <w:rPr>
        <w:rFonts w:ascii="Wingdings" w:hAnsi="Wingdings" w:hint="default"/>
      </w:rPr>
    </w:lvl>
  </w:abstractNum>
  <w:abstractNum w:abstractNumId="12" w15:restartNumberingAfterBreak="0">
    <w:nsid w:val="01A0755A"/>
    <w:multiLevelType w:val="hybridMultilevel"/>
    <w:tmpl w:val="A0E28A56"/>
    <w:lvl w:ilvl="0" w:tplc="6DF4B4CE">
      <w:start w:val="1"/>
      <w:numFmt w:val="bullet"/>
      <w:lvlText w:val=""/>
      <w:lvlJc w:val="left"/>
      <w:pPr>
        <w:tabs>
          <w:tab w:val="num" w:pos="357"/>
        </w:tabs>
        <w:ind w:left="357" w:hanging="357"/>
      </w:pPr>
      <w:rPr>
        <w:rFonts w:ascii="Symbol" w:hAnsi="Symbol" w:hint="default"/>
      </w:rPr>
    </w:lvl>
    <w:lvl w:ilvl="1" w:tplc="E66EA0EE" w:tentative="1">
      <w:start w:val="1"/>
      <w:numFmt w:val="bullet"/>
      <w:lvlText w:val="o"/>
      <w:lvlJc w:val="left"/>
      <w:pPr>
        <w:tabs>
          <w:tab w:val="num" w:pos="1440"/>
        </w:tabs>
        <w:ind w:left="1440" w:hanging="360"/>
      </w:pPr>
      <w:rPr>
        <w:rFonts w:ascii="Courier New" w:hAnsi="Courier New" w:cs="Courier New" w:hint="default"/>
      </w:rPr>
    </w:lvl>
    <w:lvl w:ilvl="2" w:tplc="4C140E9E" w:tentative="1">
      <w:start w:val="1"/>
      <w:numFmt w:val="bullet"/>
      <w:lvlText w:val=""/>
      <w:lvlJc w:val="left"/>
      <w:pPr>
        <w:tabs>
          <w:tab w:val="num" w:pos="2160"/>
        </w:tabs>
        <w:ind w:left="2160" w:hanging="360"/>
      </w:pPr>
      <w:rPr>
        <w:rFonts w:ascii="Wingdings" w:hAnsi="Wingdings" w:hint="default"/>
      </w:rPr>
    </w:lvl>
    <w:lvl w:ilvl="3" w:tplc="34203B52" w:tentative="1">
      <w:start w:val="1"/>
      <w:numFmt w:val="bullet"/>
      <w:lvlText w:val=""/>
      <w:lvlJc w:val="left"/>
      <w:pPr>
        <w:tabs>
          <w:tab w:val="num" w:pos="2880"/>
        </w:tabs>
        <w:ind w:left="2880" w:hanging="360"/>
      </w:pPr>
      <w:rPr>
        <w:rFonts w:ascii="Symbol" w:hAnsi="Symbol" w:hint="default"/>
      </w:rPr>
    </w:lvl>
    <w:lvl w:ilvl="4" w:tplc="1A80237A" w:tentative="1">
      <w:start w:val="1"/>
      <w:numFmt w:val="bullet"/>
      <w:lvlText w:val="o"/>
      <w:lvlJc w:val="left"/>
      <w:pPr>
        <w:tabs>
          <w:tab w:val="num" w:pos="3600"/>
        </w:tabs>
        <w:ind w:left="3600" w:hanging="360"/>
      </w:pPr>
      <w:rPr>
        <w:rFonts w:ascii="Courier New" w:hAnsi="Courier New" w:cs="Courier New" w:hint="default"/>
      </w:rPr>
    </w:lvl>
    <w:lvl w:ilvl="5" w:tplc="78BEB4C8" w:tentative="1">
      <w:start w:val="1"/>
      <w:numFmt w:val="bullet"/>
      <w:lvlText w:val=""/>
      <w:lvlJc w:val="left"/>
      <w:pPr>
        <w:tabs>
          <w:tab w:val="num" w:pos="4320"/>
        </w:tabs>
        <w:ind w:left="4320" w:hanging="360"/>
      </w:pPr>
      <w:rPr>
        <w:rFonts w:ascii="Wingdings" w:hAnsi="Wingdings" w:hint="default"/>
      </w:rPr>
    </w:lvl>
    <w:lvl w:ilvl="6" w:tplc="0566907E" w:tentative="1">
      <w:start w:val="1"/>
      <w:numFmt w:val="bullet"/>
      <w:lvlText w:val=""/>
      <w:lvlJc w:val="left"/>
      <w:pPr>
        <w:tabs>
          <w:tab w:val="num" w:pos="5040"/>
        </w:tabs>
        <w:ind w:left="5040" w:hanging="360"/>
      </w:pPr>
      <w:rPr>
        <w:rFonts w:ascii="Symbol" w:hAnsi="Symbol" w:hint="default"/>
      </w:rPr>
    </w:lvl>
    <w:lvl w:ilvl="7" w:tplc="ADB45C8A" w:tentative="1">
      <w:start w:val="1"/>
      <w:numFmt w:val="bullet"/>
      <w:lvlText w:val="o"/>
      <w:lvlJc w:val="left"/>
      <w:pPr>
        <w:tabs>
          <w:tab w:val="num" w:pos="5760"/>
        </w:tabs>
        <w:ind w:left="5760" w:hanging="360"/>
      </w:pPr>
      <w:rPr>
        <w:rFonts w:ascii="Courier New" w:hAnsi="Courier New" w:cs="Courier New" w:hint="default"/>
      </w:rPr>
    </w:lvl>
    <w:lvl w:ilvl="8" w:tplc="7F7A0492"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01C16F13"/>
    <w:multiLevelType w:val="hybridMultilevel"/>
    <w:tmpl w:val="FED4B3A0"/>
    <w:lvl w:ilvl="0" w:tplc="C8BA2F42">
      <w:start w:val="1"/>
      <w:numFmt w:val="bullet"/>
      <w:lvlText w:val=""/>
      <w:lvlJc w:val="left"/>
      <w:pPr>
        <w:ind w:left="720" w:hanging="360"/>
      </w:pPr>
      <w:rPr>
        <w:rFonts w:ascii="Symbol" w:hAnsi="Symbol" w:hint="default"/>
      </w:rPr>
    </w:lvl>
    <w:lvl w:ilvl="1" w:tplc="7FF2C394" w:tentative="1">
      <w:start w:val="1"/>
      <w:numFmt w:val="bullet"/>
      <w:lvlText w:val="o"/>
      <w:lvlJc w:val="left"/>
      <w:pPr>
        <w:ind w:left="1440" w:hanging="360"/>
      </w:pPr>
      <w:rPr>
        <w:rFonts w:ascii="Courier New" w:hAnsi="Courier New" w:cs="Courier New" w:hint="default"/>
      </w:rPr>
    </w:lvl>
    <w:lvl w:ilvl="2" w:tplc="C032B584" w:tentative="1">
      <w:start w:val="1"/>
      <w:numFmt w:val="bullet"/>
      <w:lvlText w:val=""/>
      <w:lvlJc w:val="left"/>
      <w:pPr>
        <w:ind w:left="2160" w:hanging="360"/>
      </w:pPr>
      <w:rPr>
        <w:rFonts w:ascii="Wingdings" w:hAnsi="Wingdings" w:hint="default"/>
      </w:rPr>
    </w:lvl>
    <w:lvl w:ilvl="3" w:tplc="403CA922" w:tentative="1">
      <w:start w:val="1"/>
      <w:numFmt w:val="bullet"/>
      <w:lvlText w:val=""/>
      <w:lvlJc w:val="left"/>
      <w:pPr>
        <w:ind w:left="2880" w:hanging="360"/>
      </w:pPr>
      <w:rPr>
        <w:rFonts w:ascii="Symbol" w:hAnsi="Symbol" w:hint="default"/>
      </w:rPr>
    </w:lvl>
    <w:lvl w:ilvl="4" w:tplc="101A2C7E" w:tentative="1">
      <w:start w:val="1"/>
      <w:numFmt w:val="bullet"/>
      <w:lvlText w:val="o"/>
      <w:lvlJc w:val="left"/>
      <w:pPr>
        <w:ind w:left="3600" w:hanging="360"/>
      </w:pPr>
      <w:rPr>
        <w:rFonts w:ascii="Courier New" w:hAnsi="Courier New" w:cs="Courier New" w:hint="default"/>
      </w:rPr>
    </w:lvl>
    <w:lvl w:ilvl="5" w:tplc="364682A0" w:tentative="1">
      <w:start w:val="1"/>
      <w:numFmt w:val="bullet"/>
      <w:lvlText w:val=""/>
      <w:lvlJc w:val="left"/>
      <w:pPr>
        <w:ind w:left="4320" w:hanging="360"/>
      </w:pPr>
      <w:rPr>
        <w:rFonts w:ascii="Wingdings" w:hAnsi="Wingdings" w:hint="default"/>
      </w:rPr>
    </w:lvl>
    <w:lvl w:ilvl="6" w:tplc="966AF3C0" w:tentative="1">
      <w:start w:val="1"/>
      <w:numFmt w:val="bullet"/>
      <w:lvlText w:val=""/>
      <w:lvlJc w:val="left"/>
      <w:pPr>
        <w:ind w:left="5040" w:hanging="360"/>
      </w:pPr>
      <w:rPr>
        <w:rFonts w:ascii="Symbol" w:hAnsi="Symbol" w:hint="default"/>
      </w:rPr>
    </w:lvl>
    <w:lvl w:ilvl="7" w:tplc="C26E7328" w:tentative="1">
      <w:start w:val="1"/>
      <w:numFmt w:val="bullet"/>
      <w:lvlText w:val="o"/>
      <w:lvlJc w:val="left"/>
      <w:pPr>
        <w:ind w:left="5760" w:hanging="360"/>
      </w:pPr>
      <w:rPr>
        <w:rFonts w:ascii="Courier New" w:hAnsi="Courier New" w:cs="Courier New" w:hint="default"/>
      </w:rPr>
    </w:lvl>
    <w:lvl w:ilvl="8" w:tplc="2C6477F8" w:tentative="1">
      <w:start w:val="1"/>
      <w:numFmt w:val="bullet"/>
      <w:lvlText w:val=""/>
      <w:lvlJc w:val="left"/>
      <w:pPr>
        <w:ind w:left="6480" w:hanging="360"/>
      </w:pPr>
      <w:rPr>
        <w:rFonts w:ascii="Wingdings" w:hAnsi="Wingdings" w:hint="default"/>
      </w:rPr>
    </w:lvl>
  </w:abstractNum>
  <w:abstractNum w:abstractNumId="14" w15:restartNumberingAfterBreak="0">
    <w:nsid w:val="02BB6D0D"/>
    <w:multiLevelType w:val="hybridMultilevel"/>
    <w:tmpl w:val="AE044F8A"/>
    <w:lvl w:ilvl="0" w:tplc="0C767808">
      <w:start w:val="1"/>
      <w:numFmt w:val="bullet"/>
      <w:lvlText w:val="-"/>
      <w:lvlJc w:val="left"/>
      <w:pPr>
        <w:ind w:left="720" w:hanging="360"/>
      </w:pPr>
      <w:rPr>
        <w:rFonts w:hint="default"/>
      </w:rPr>
    </w:lvl>
    <w:lvl w:ilvl="1" w:tplc="541400A6" w:tentative="1">
      <w:start w:val="1"/>
      <w:numFmt w:val="bullet"/>
      <w:lvlText w:val="o"/>
      <w:lvlJc w:val="left"/>
      <w:pPr>
        <w:ind w:left="1440" w:hanging="360"/>
      </w:pPr>
      <w:rPr>
        <w:rFonts w:ascii="Courier New" w:hAnsi="Courier New" w:cs="Courier New" w:hint="default"/>
      </w:rPr>
    </w:lvl>
    <w:lvl w:ilvl="2" w:tplc="20162EAA" w:tentative="1">
      <w:start w:val="1"/>
      <w:numFmt w:val="bullet"/>
      <w:lvlText w:val=""/>
      <w:lvlJc w:val="left"/>
      <w:pPr>
        <w:ind w:left="2160" w:hanging="360"/>
      </w:pPr>
      <w:rPr>
        <w:rFonts w:ascii="Wingdings" w:hAnsi="Wingdings" w:hint="default"/>
      </w:rPr>
    </w:lvl>
    <w:lvl w:ilvl="3" w:tplc="74F66D62" w:tentative="1">
      <w:start w:val="1"/>
      <w:numFmt w:val="bullet"/>
      <w:lvlText w:val=""/>
      <w:lvlJc w:val="left"/>
      <w:pPr>
        <w:ind w:left="2880" w:hanging="360"/>
      </w:pPr>
      <w:rPr>
        <w:rFonts w:ascii="Symbol" w:hAnsi="Symbol" w:hint="default"/>
      </w:rPr>
    </w:lvl>
    <w:lvl w:ilvl="4" w:tplc="A1C802F0" w:tentative="1">
      <w:start w:val="1"/>
      <w:numFmt w:val="bullet"/>
      <w:lvlText w:val="o"/>
      <w:lvlJc w:val="left"/>
      <w:pPr>
        <w:ind w:left="3600" w:hanging="360"/>
      </w:pPr>
      <w:rPr>
        <w:rFonts w:ascii="Courier New" w:hAnsi="Courier New" w:cs="Courier New" w:hint="default"/>
      </w:rPr>
    </w:lvl>
    <w:lvl w:ilvl="5" w:tplc="EBB64534" w:tentative="1">
      <w:start w:val="1"/>
      <w:numFmt w:val="bullet"/>
      <w:lvlText w:val=""/>
      <w:lvlJc w:val="left"/>
      <w:pPr>
        <w:ind w:left="4320" w:hanging="360"/>
      </w:pPr>
      <w:rPr>
        <w:rFonts w:ascii="Wingdings" w:hAnsi="Wingdings" w:hint="default"/>
      </w:rPr>
    </w:lvl>
    <w:lvl w:ilvl="6" w:tplc="6D4EB918" w:tentative="1">
      <w:start w:val="1"/>
      <w:numFmt w:val="bullet"/>
      <w:lvlText w:val=""/>
      <w:lvlJc w:val="left"/>
      <w:pPr>
        <w:ind w:left="5040" w:hanging="360"/>
      </w:pPr>
      <w:rPr>
        <w:rFonts w:ascii="Symbol" w:hAnsi="Symbol" w:hint="default"/>
      </w:rPr>
    </w:lvl>
    <w:lvl w:ilvl="7" w:tplc="5AB41644" w:tentative="1">
      <w:start w:val="1"/>
      <w:numFmt w:val="bullet"/>
      <w:lvlText w:val="o"/>
      <w:lvlJc w:val="left"/>
      <w:pPr>
        <w:ind w:left="5760" w:hanging="360"/>
      </w:pPr>
      <w:rPr>
        <w:rFonts w:ascii="Courier New" w:hAnsi="Courier New" w:cs="Courier New" w:hint="default"/>
      </w:rPr>
    </w:lvl>
    <w:lvl w:ilvl="8" w:tplc="9544D84C" w:tentative="1">
      <w:start w:val="1"/>
      <w:numFmt w:val="bullet"/>
      <w:lvlText w:val=""/>
      <w:lvlJc w:val="left"/>
      <w:pPr>
        <w:ind w:left="6480" w:hanging="360"/>
      </w:pPr>
      <w:rPr>
        <w:rFonts w:ascii="Wingdings" w:hAnsi="Wingdings" w:hint="default"/>
      </w:rPr>
    </w:lvl>
  </w:abstractNum>
  <w:abstractNum w:abstractNumId="15" w15:restartNumberingAfterBreak="0">
    <w:nsid w:val="03D525CC"/>
    <w:multiLevelType w:val="hybridMultilevel"/>
    <w:tmpl w:val="7DE88DFE"/>
    <w:lvl w:ilvl="0" w:tplc="7D2C8E26">
      <w:start w:val="1"/>
      <w:numFmt w:val="bullet"/>
      <w:lvlText w:val="-"/>
      <w:lvlJc w:val="left"/>
      <w:pPr>
        <w:tabs>
          <w:tab w:val="num" w:pos="360"/>
        </w:tabs>
        <w:ind w:left="360" w:hanging="360"/>
      </w:pPr>
      <w:rPr>
        <w:rFonts w:hint="default"/>
      </w:rPr>
    </w:lvl>
    <w:lvl w:ilvl="1" w:tplc="C804C0BA">
      <w:start w:val="1"/>
      <w:numFmt w:val="bullet"/>
      <w:lvlText w:val="o"/>
      <w:lvlJc w:val="left"/>
      <w:pPr>
        <w:tabs>
          <w:tab w:val="num" w:pos="1080"/>
        </w:tabs>
        <w:ind w:left="1080" w:hanging="360"/>
      </w:pPr>
      <w:rPr>
        <w:rFonts w:ascii="Courier New" w:hAnsi="Courier New" w:cs="Courier New" w:hint="default"/>
      </w:rPr>
    </w:lvl>
    <w:lvl w:ilvl="2" w:tplc="396A1640">
      <w:start w:val="1"/>
      <w:numFmt w:val="bullet"/>
      <w:lvlText w:val=""/>
      <w:lvlJc w:val="left"/>
      <w:pPr>
        <w:tabs>
          <w:tab w:val="num" w:pos="1800"/>
        </w:tabs>
        <w:ind w:left="1800" w:hanging="360"/>
      </w:pPr>
      <w:rPr>
        <w:rFonts w:ascii="Times New Roman" w:hAnsi="Times New Roman" w:cs="Times New Roman" w:hint="default"/>
      </w:rPr>
    </w:lvl>
    <w:lvl w:ilvl="3" w:tplc="1D8E29EA">
      <w:start w:val="1"/>
      <w:numFmt w:val="bullet"/>
      <w:lvlText w:val=""/>
      <w:lvlJc w:val="left"/>
      <w:pPr>
        <w:tabs>
          <w:tab w:val="num" w:pos="2520"/>
        </w:tabs>
        <w:ind w:left="2520" w:hanging="360"/>
      </w:pPr>
      <w:rPr>
        <w:rFonts w:ascii="Symbol" w:hAnsi="Symbol" w:cs="Symbol" w:hint="default"/>
      </w:rPr>
    </w:lvl>
    <w:lvl w:ilvl="4" w:tplc="5434CDB6">
      <w:start w:val="1"/>
      <w:numFmt w:val="bullet"/>
      <w:lvlText w:val="o"/>
      <w:lvlJc w:val="left"/>
      <w:pPr>
        <w:tabs>
          <w:tab w:val="num" w:pos="3240"/>
        </w:tabs>
        <w:ind w:left="3240" w:hanging="360"/>
      </w:pPr>
      <w:rPr>
        <w:rFonts w:ascii="Courier New" w:hAnsi="Courier New" w:cs="Courier New" w:hint="default"/>
      </w:rPr>
    </w:lvl>
    <w:lvl w:ilvl="5" w:tplc="6BAAD2AA">
      <w:start w:val="1"/>
      <w:numFmt w:val="bullet"/>
      <w:lvlText w:val=""/>
      <w:lvlJc w:val="left"/>
      <w:pPr>
        <w:tabs>
          <w:tab w:val="num" w:pos="3960"/>
        </w:tabs>
        <w:ind w:left="3960" w:hanging="360"/>
      </w:pPr>
      <w:rPr>
        <w:rFonts w:ascii="Times New Roman" w:hAnsi="Times New Roman" w:cs="Times New Roman" w:hint="default"/>
      </w:rPr>
    </w:lvl>
    <w:lvl w:ilvl="6" w:tplc="6512C2E2">
      <w:start w:val="1"/>
      <w:numFmt w:val="bullet"/>
      <w:lvlText w:val=""/>
      <w:lvlJc w:val="left"/>
      <w:pPr>
        <w:tabs>
          <w:tab w:val="num" w:pos="4680"/>
        </w:tabs>
        <w:ind w:left="4680" w:hanging="360"/>
      </w:pPr>
      <w:rPr>
        <w:rFonts w:ascii="Symbol" w:hAnsi="Symbol" w:cs="Symbol" w:hint="default"/>
      </w:rPr>
    </w:lvl>
    <w:lvl w:ilvl="7" w:tplc="12A45BAE">
      <w:start w:val="1"/>
      <w:numFmt w:val="bullet"/>
      <w:lvlText w:val="o"/>
      <w:lvlJc w:val="left"/>
      <w:pPr>
        <w:tabs>
          <w:tab w:val="num" w:pos="5400"/>
        </w:tabs>
        <w:ind w:left="5400" w:hanging="360"/>
      </w:pPr>
      <w:rPr>
        <w:rFonts w:ascii="Courier New" w:hAnsi="Courier New" w:cs="Courier New" w:hint="default"/>
      </w:rPr>
    </w:lvl>
    <w:lvl w:ilvl="8" w:tplc="A3E4F750">
      <w:start w:val="1"/>
      <w:numFmt w:val="bullet"/>
      <w:lvlText w:val=""/>
      <w:lvlJc w:val="left"/>
      <w:pPr>
        <w:tabs>
          <w:tab w:val="num" w:pos="6120"/>
        </w:tabs>
        <w:ind w:left="6120" w:hanging="360"/>
      </w:pPr>
      <w:rPr>
        <w:rFonts w:ascii="Times New Roman" w:hAnsi="Times New Roman" w:cs="Times New Roman" w:hint="default"/>
      </w:rPr>
    </w:lvl>
  </w:abstractNum>
  <w:abstractNum w:abstractNumId="16" w15:restartNumberingAfterBreak="0">
    <w:nsid w:val="04056423"/>
    <w:multiLevelType w:val="singleLevel"/>
    <w:tmpl w:val="427CFE6A"/>
    <w:lvl w:ilvl="0">
      <w:start w:val="1"/>
      <w:numFmt w:val="bullet"/>
      <w:lvlText w:val=""/>
      <w:lvlJc w:val="left"/>
      <w:pPr>
        <w:tabs>
          <w:tab w:val="num" w:pos="357"/>
        </w:tabs>
        <w:ind w:left="357" w:hanging="357"/>
      </w:pPr>
      <w:rPr>
        <w:rFonts w:ascii="Symbol" w:hAnsi="Symbol" w:hint="default"/>
      </w:rPr>
    </w:lvl>
  </w:abstractNum>
  <w:abstractNum w:abstractNumId="17" w15:restartNumberingAfterBreak="0">
    <w:nsid w:val="04277AF3"/>
    <w:multiLevelType w:val="singleLevel"/>
    <w:tmpl w:val="2FDA33E8"/>
    <w:lvl w:ilvl="0">
      <w:start w:val="1"/>
      <w:numFmt w:val="upperLetter"/>
      <w:lvlText w:val="%1."/>
      <w:legacy w:legacy="1" w:legacySpace="0" w:legacyIndent="360"/>
      <w:lvlJc w:val="left"/>
      <w:pPr>
        <w:ind w:left="1494" w:hanging="360"/>
      </w:pPr>
    </w:lvl>
  </w:abstractNum>
  <w:abstractNum w:abstractNumId="18" w15:restartNumberingAfterBreak="0">
    <w:nsid w:val="05647EB3"/>
    <w:multiLevelType w:val="hybridMultilevel"/>
    <w:tmpl w:val="F72E43C2"/>
    <w:lvl w:ilvl="0" w:tplc="131469E6">
      <w:start w:val="1"/>
      <w:numFmt w:val="bullet"/>
      <w:lvlText w:val="-"/>
      <w:lvlJc w:val="left"/>
      <w:pPr>
        <w:ind w:left="360" w:hanging="360"/>
      </w:pPr>
    </w:lvl>
    <w:lvl w:ilvl="1" w:tplc="258A662C">
      <w:start w:val="1"/>
      <w:numFmt w:val="bullet"/>
      <w:lvlText w:val="o"/>
      <w:lvlJc w:val="left"/>
      <w:pPr>
        <w:ind w:left="1080" w:hanging="360"/>
      </w:pPr>
      <w:rPr>
        <w:rFonts w:ascii="Courier New" w:hAnsi="Courier New" w:cs="Courier New" w:hint="default"/>
      </w:rPr>
    </w:lvl>
    <w:lvl w:ilvl="2" w:tplc="2A86D116" w:tentative="1">
      <w:start w:val="1"/>
      <w:numFmt w:val="bullet"/>
      <w:lvlText w:val=""/>
      <w:lvlJc w:val="left"/>
      <w:pPr>
        <w:ind w:left="1800" w:hanging="360"/>
      </w:pPr>
      <w:rPr>
        <w:rFonts w:ascii="Wingdings" w:hAnsi="Wingdings" w:hint="default"/>
      </w:rPr>
    </w:lvl>
    <w:lvl w:ilvl="3" w:tplc="F224D4CA" w:tentative="1">
      <w:start w:val="1"/>
      <w:numFmt w:val="bullet"/>
      <w:lvlText w:val=""/>
      <w:lvlJc w:val="left"/>
      <w:pPr>
        <w:ind w:left="2520" w:hanging="360"/>
      </w:pPr>
      <w:rPr>
        <w:rFonts w:ascii="Symbol" w:hAnsi="Symbol" w:hint="default"/>
      </w:rPr>
    </w:lvl>
    <w:lvl w:ilvl="4" w:tplc="E728B084" w:tentative="1">
      <w:start w:val="1"/>
      <w:numFmt w:val="bullet"/>
      <w:lvlText w:val="o"/>
      <w:lvlJc w:val="left"/>
      <w:pPr>
        <w:ind w:left="3240" w:hanging="360"/>
      </w:pPr>
      <w:rPr>
        <w:rFonts w:ascii="Courier New" w:hAnsi="Courier New" w:cs="Courier New" w:hint="default"/>
      </w:rPr>
    </w:lvl>
    <w:lvl w:ilvl="5" w:tplc="5920B65C" w:tentative="1">
      <w:start w:val="1"/>
      <w:numFmt w:val="bullet"/>
      <w:lvlText w:val=""/>
      <w:lvlJc w:val="left"/>
      <w:pPr>
        <w:ind w:left="3960" w:hanging="360"/>
      </w:pPr>
      <w:rPr>
        <w:rFonts w:ascii="Wingdings" w:hAnsi="Wingdings" w:hint="default"/>
      </w:rPr>
    </w:lvl>
    <w:lvl w:ilvl="6" w:tplc="7940FD16" w:tentative="1">
      <w:start w:val="1"/>
      <w:numFmt w:val="bullet"/>
      <w:lvlText w:val=""/>
      <w:lvlJc w:val="left"/>
      <w:pPr>
        <w:ind w:left="4680" w:hanging="360"/>
      </w:pPr>
      <w:rPr>
        <w:rFonts w:ascii="Symbol" w:hAnsi="Symbol" w:hint="default"/>
      </w:rPr>
    </w:lvl>
    <w:lvl w:ilvl="7" w:tplc="E82C9400" w:tentative="1">
      <w:start w:val="1"/>
      <w:numFmt w:val="bullet"/>
      <w:lvlText w:val="o"/>
      <w:lvlJc w:val="left"/>
      <w:pPr>
        <w:ind w:left="5400" w:hanging="360"/>
      </w:pPr>
      <w:rPr>
        <w:rFonts w:ascii="Courier New" w:hAnsi="Courier New" w:cs="Courier New" w:hint="default"/>
      </w:rPr>
    </w:lvl>
    <w:lvl w:ilvl="8" w:tplc="27CC03FC" w:tentative="1">
      <w:start w:val="1"/>
      <w:numFmt w:val="bullet"/>
      <w:lvlText w:val=""/>
      <w:lvlJc w:val="left"/>
      <w:pPr>
        <w:ind w:left="6120" w:hanging="360"/>
      </w:pPr>
      <w:rPr>
        <w:rFonts w:ascii="Wingdings" w:hAnsi="Wingdings" w:hint="default"/>
      </w:rPr>
    </w:lvl>
  </w:abstractNum>
  <w:abstractNum w:abstractNumId="19" w15:restartNumberingAfterBreak="0">
    <w:nsid w:val="05831E6E"/>
    <w:multiLevelType w:val="singleLevel"/>
    <w:tmpl w:val="0046ECE8"/>
    <w:lvl w:ilvl="0">
      <w:start w:val="1"/>
      <w:numFmt w:val="bullet"/>
      <w:lvlText w:val=""/>
      <w:lvlJc w:val="left"/>
      <w:pPr>
        <w:tabs>
          <w:tab w:val="num" w:pos="357"/>
        </w:tabs>
        <w:ind w:left="357" w:hanging="357"/>
      </w:pPr>
      <w:rPr>
        <w:rFonts w:ascii="Symbol" w:hAnsi="Symbol" w:hint="default"/>
      </w:rPr>
    </w:lvl>
  </w:abstractNum>
  <w:abstractNum w:abstractNumId="20" w15:restartNumberingAfterBreak="0">
    <w:nsid w:val="071735A8"/>
    <w:multiLevelType w:val="hybridMultilevel"/>
    <w:tmpl w:val="4E64DF1E"/>
    <w:lvl w:ilvl="0" w:tplc="A434D246">
      <w:start w:val="1"/>
      <w:numFmt w:val="bullet"/>
      <w:lvlText w:val="-"/>
      <w:lvlJc w:val="left"/>
      <w:pPr>
        <w:ind w:left="720" w:hanging="360"/>
      </w:pPr>
      <w:rPr>
        <w:rFonts w:hint="default"/>
      </w:rPr>
    </w:lvl>
    <w:lvl w:ilvl="1" w:tplc="738C44BC" w:tentative="1">
      <w:start w:val="1"/>
      <w:numFmt w:val="bullet"/>
      <w:lvlText w:val="o"/>
      <w:lvlJc w:val="left"/>
      <w:pPr>
        <w:ind w:left="1440" w:hanging="360"/>
      </w:pPr>
      <w:rPr>
        <w:rFonts w:ascii="Courier New" w:hAnsi="Courier New" w:cs="Courier New" w:hint="default"/>
      </w:rPr>
    </w:lvl>
    <w:lvl w:ilvl="2" w:tplc="3334DD0E" w:tentative="1">
      <w:start w:val="1"/>
      <w:numFmt w:val="bullet"/>
      <w:lvlText w:val=""/>
      <w:lvlJc w:val="left"/>
      <w:pPr>
        <w:ind w:left="2160" w:hanging="360"/>
      </w:pPr>
      <w:rPr>
        <w:rFonts w:ascii="Wingdings" w:hAnsi="Wingdings" w:hint="default"/>
      </w:rPr>
    </w:lvl>
    <w:lvl w:ilvl="3" w:tplc="EB00FDA6" w:tentative="1">
      <w:start w:val="1"/>
      <w:numFmt w:val="bullet"/>
      <w:lvlText w:val=""/>
      <w:lvlJc w:val="left"/>
      <w:pPr>
        <w:ind w:left="2880" w:hanging="360"/>
      </w:pPr>
      <w:rPr>
        <w:rFonts w:ascii="Symbol" w:hAnsi="Symbol" w:hint="default"/>
      </w:rPr>
    </w:lvl>
    <w:lvl w:ilvl="4" w:tplc="790C2610" w:tentative="1">
      <w:start w:val="1"/>
      <w:numFmt w:val="bullet"/>
      <w:lvlText w:val="o"/>
      <w:lvlJc w:val="left"/>
      <w:pPr>
        <w:ind w:left="3600" w:hanging="360"/>
      </w:pPr>
      <w:rPr>
        <w:rFonts w:ascii="Courier New" w:hAnsi="Courier New" w:cs="Courier New" w:hint="default"/>
      </w:rPr>
    </w:lvl>
    <w:lvl w:ilvl="5" w:tplc="8248AD86" w:tentative="1">
      <w:start w:val="1"/>
      <w:numFmt w:val="bullet"/>
      <w:lvlText w:val=""/>
      <w:lvlJc w:val="left"/>
      <w:pPr>
        <w:ind w:left="4320" w:hanging="360"/>
      </w:pPr>
      <w:rPr>
        <w:rFonts w:ascii="Wingdings" w:hAnsi="Wingdings" w:hint="default"/>
      </w:rPr>
    </w:lvl>
    <w:lvl w:ilvl="6" w:tplc="84DC62C6" w:tentative="1">
      <w:start w:val="1"/>
      <w:numFmt w:val="bullet"/>
      <w:lvlText w:val=""/>
      <w:lvlJc w:val="left"/>
      <w:pPr>
        <w:ind w:left="5040" w:hanging="360"/>
      </w:pPr>
      <w:rPr>
        <w:rFonts w:ascii="Symbol" w:hAnsi="Symbol" w:hint="default"/>
      </w:rPr>
    </w:lvl>
    <w:lvl w:ilvl="7" w:tplc="E0C818A2" w:tentative="1">
      <w:start w:val="1"/>
      <w:numFmt w:val="bullet"/>
      <w:lvlText w:val="o"/>
      <w:lvlJc w:val="left"/>
      <w:pPr>
        <w:ind w:left="5760" w:hanging="360"/>
      </w:pPr>
      <w:rPr>
        <w:rFonts w:ascii="Courier New" w:hAnsi="Courier New" w:cs="Courier New" w:hint="default"/>
      </w:rPr>
    </w:lvl>
    <w:lvl w:ilvl="8" w:tplc="44587268" w:tentative="1">
      <w:start w:val="1"/>
      <w:numFmt w:val="bullet"/>
      <w:lvlText w:val=""/>
      <w:lvlJc w:val="left"/>
      <w:pPr>
        <w:ind w:left="6480" w:hanging="360"/>
      </w:pPr>
      <w:rPr>
        <w:rFonts w:ascii="Wingdings" w:hAnsi="Wingdings" w:hint="default"/>
      </w:rPr>
    </w:lvl>
  </w:abstractNum>
  <w:abstractNum w:abstractNumId="21" w15:restartNumberingAfterBreak="0">
    <w:nsid w:val="07225B5D"/>
    <w:multiLevelType w:val="hybridMultilevel"/>
    <w:tmpl w:val="812E3840"/>
    <w:lvl w:ilvl="0" w:tplc="F8E282E8">
      <w:start w:val="1"/>
      <w:numFmt w:val="bullet"/>
      <w:lvlText w:val="-"/>
      <w:lvlJc w:val="left"/>
      <w:pPr>
        <w:tabs>
          <w:tab w:val="num" w:pos="851"/>
        </w:tabs>
      </w:pPr>
      <w:rPr>
        <w:rFonts w:ascii="Times New Roman" w:hAnsi="Times New Roman" w:cs="Times New Roman" w:hint="default"/>
      </w:rPr>
    </w:lvl>
    <w:lvl w:ilvl="1" w:tplc="695A20BE">
      <w:start w:val="1"/>
      <w:numFmt w:val="bullet"/>
      <w:lvlText w:val="o"/>
      <w:lvlJc w:val="left"/>
      <w:pPr>
        <w:tabs>
          <w:tab w:val="num" w:pos="1440"/>
        </w:tabs>
        <w:ind w:left="1440" w:hanging="360"/>
      </w:pPr>
      <w:rPr>
        <w:rFonts w:ascii="Courier New" w:hAnsi="Courier New" w:cs="Courier New" w:hint="default"/>
      </w:rPr>
    </w:lvl>
    <w:lvl w:ilvl="2" w:tplc="6048188A">
      <w:start w:val="1"/>
      <w:numFmt w:val="bullet"/>
      <w:lvlText w:val=""/>
      <w:lvlJc w:val="left"/>
      <w:pPr>
        <w:tabs>
          <w:tab w:val="num" w:pos="2160"/>
        </w:tabs>
        <w:ind w:left="2160" w:hanging="360"/>
      </w:pPr>
      <w:rPr>
        <w:rFonts w:ascii="Times New Roman" w:hAnsi="Times New Roman" w:cs="Times New Roman" w:hint="default"/>
      </w:rPr>
    </w:lvl>
    <w:lvl w:ilvl="3" w:tplc="B4187664">
      <w:start w:val="1"/>
      <w:numFmt w:val="bullet"/>
      <w:lvlText w:val=""/>
      <w:lvlJc w:val="left"/>
      <w:pPr>
        <w:tabs>
          <w:tab w:val="num" w:pos="2880"/>
        </w:tabs>
        <w:ind w:left="2880" w:hanging="360"/>
      </w:pPr>
      <w:rPr>
        <w:rFonts w:ascii="Symbol" w:hAnsi="Symbol" w:cs="Symbol" w:hint="default"/>
      </w:rPr>
    </w:lvl>
    <w:lvl w:ilvl="4" w:tplc="55B68716">
      <w:start w:val="1"/>
      <w:numFmt w:val="bullet"/>
      <w:lvlText w:val="o"/>
      <w:lvlJc w:val="left"/>
      <w:pPr>
        <w:tabs>
          <w:tab w:val="num" w:pos="3600"/>
        </w:tabs>
        <w:ind w:left="3600" w:hanging="360"/>
      </w:pPr>
      <w:rPr>
        <w:rFonts w:ascii="Courier New" w:hAnsi="Courier New" w:cs="Courier New" w:hint="default"/>
      </w:rPr>
    </w:lvl>
    <w:lvl w:ilvl="5" w:tplc="F06606FE">
      <w:start w:val="1"/>
      <w:numFmt w:val="bullet"/>
      <w:lvlText w:val=""/>
      <w:lvlJc w:val="left"/>
      <w:pPr>
        <w:tabs>
          <w:tab w:val="num" w:pos="4320"/>
        </w:tabs>
        <w:ind w:left="4320" w:hanging="360"/>
      </w:pPr>
      <w:rPr>
        <w:rFonts w:ascii="Times New Roman" w:hAnsi="Times New Roman" w:cs="Times New Roman" w:hint="default"/>
      </w:rPr>
    </w:lvl>
    <w:lvl w:ilvl="6" w:tplc="C1E2AE34">
      <w:start w:val="1"/>
      <w:numFmt w:val="bullet"/>
      <w:lvlText w:val=""/>
      <w:lvlJc w:val="left"/>
      <w:pPr>
        <w:tabs>
          <w:tab w:val="num" w:pos="5040"/>
        </w:tabs>
        <w:ind w:left="5040" w:hanging="360"/>
      </w:pPr>
      <w:rPr>
        <w:rFonts w:ascii="Symbol" w:hAnsi="Symbol" w:cs="Symbol" w:hint="default"/>
      </w:rPr>
    </w:lvl>
    <w:lvl w:ilvl="7" w:tplc="9326AE00">
      <w:start w:val="1"/>
      <w:numFmt w:val="bullet"/>
      <w:lvlText w:val="o"/>
      <w:lvlJc w:val="left"/>
      <w:pPr>
        <w:tabs>
          <w:tab w:val="num" w:pos="5760"/>
        </w:tabs>
        <w:ind w:left="5760" w:hanging="360"/>
      </w:pPr>
      <w:rPr>
        <w:rFonts w:ascii="Courier New" w:hAnsi="Courier New" w:cs="Courier New" w:hint="default"/>
      </w:rPr>
    </w:lvl>
    <w:lvl w:ilvl="8" w:tplc="D62E61DE">
      <w:start w:val="1"/>
      <w:numFmt w:val="bullet"/>
      <w:lvlText w:val=""/>
      <w:lvlJc w:val="left"/>
      <w:pPr>
        <w:tabs>
          <w:tab w:val="num" w:pos="6480"/>
        </w:tabs>
        <w:ind w:left="6480" w:hanging="360"/>
      </w:pPr>
      <w:rPr>
        <w:rFonts w:ascii="Times New Roman" w:hAnsi="Times New Roman" w:cs="Times New Roman" w:hint="default"/>
      </w:rPr>
    </w:lvl>
  </w:abstractNum>
  <w:abstractNum w:abstractNumId="22" w15:restartNumberingAfterBreak="0">
    <w:nsid w:val="082530ED"/>
    <w:multiLevelType w:val="hybridMultilevel"/>
    <w:tmpl w:val="64186FD4"/>
    <w:lvl w:ilvl="0" w:tplc="EEE4309A">
      <w:start w:val="1"/>
      <w:numFmt w:val="bullet"/>
      <w:lvlText w:val="-"/>
      <w:lvlJc w:val="left"/>
      <w:pPr>
        <w:ind w:left="360" w:hanging="360"/>
      </w:pPr>
    </w:lvl>
    <w:lvl w:ilvl="1" w:tplc="F610532C">
      <w:start w:val="1"/>
      <w:numFmt w:val="bullet"/>
      <w:lvlText w:val="-"/>
      <w:lvlJc w:val="left"/>
      <w:pPr>
        <w:ind w:left="1080" w:hanging="360"/>
      </w:pPr>
    </w:lvl>
    <w:lvl w:ilvl="2" w:tplc="1C206FFC" w:tentative="1">
      <w:start w:val="1"/>
      <w:numFmt w:val="bullet"/>
      <w:lvlText w:val=""/>
      <w:lvlJc w:val="left"/>
      <w:pPr>
        <w:ind w:left="1800" w:hanging="360"/>
      </w:pPr>
      <w:rPr>
        <w:rFonts w:ascii="Wingdings" w:hAnsi="Wingdings" w:hint="default"/>
      </w:rPr>
    </w:lvl>
    <w:lvl w:ilvl="3" w:tplc="8BD61F12" w:tentative="1">
      <w:start w:val="1"/>
      <w:numFmt w:val="bullet"/>
      <w:lvlText w:val=""/>
      <w:lvlJc w:val="left"/>
      <w:pPr>
        <w:ind w:left="2520" w:hanging="360"/>
      </w:pPr>
      <w:rPr>
        <w:rFonts w:ascii="Symbol" w:hAnsi="Symbol" w:hint="default"/>
      </w:rPr>
    </w:lvl>
    <w:lvl w:ilvl="4" w:tplc="7A80070E" w:tentative="1">
      <w:start w:val="1"/>
      <w:numFmt w:val="bullet"/>
      <w:lvlText w:val="o"/>
      <w:lvlJc w:val="left"/>
      <w:pPr>
        <w:ind w:left="3240" w:hanging="360"/>
      </w:pPr>
      <w:rPr>
        <w:rFonts w:ascii="Courier New" w:hAnsi="Courier New" w:cs="Courier New" w:hint="default"/>
      </w:rPr>
    </w:lvl>
    <w:lvl w:ilvl="5" w:tplc="08B20F2E" w:tentative="1">
      <w:start w:val="1"/>
      <w:numFmt w:val="bullet"/>
      <w:lvlText w:val=""/>
      <w:lvlJc w:val="left"/>
      <w:pPr>
        <w:ind w:left="3960" w:hanging="360"/>
      </w:pPr>
      <w:rPr>
        <w:rFonts w:ascii="Wingdings" w:hAnsi="Wingdings" w:hint="default"/>
      </w:rPr>
    </w:lvl>
    <w:lvl w:ilvl="6" w:tplc="D8806422" w:tentative="1">
      <w:start w:val="1"/>
      <w:numFmt w:val="bullet"/>
      <w:lvlText w:val=""/>
      <w:lvlJc w:val="left"/>
      <w:pPr>
        <w:ind w:left="4680" w:hanging="360"/>
      </w:pPr>
      <w:rPr>
        <w:rFonts w:ascii="Symbol" w:hAnsi="Symbol" w:hint="default"/>
      </w:rPr>
    </w:lvl>
    <w:lvl w:ilvl="7" w:tplc="CC8CAAEA" w:tentative="1">
      <w:start w:val="1"/>
      <w:numFmt w:val="bullet"/>
      <w:lvlText w:val="o"/>
      <w:lvlJc w:val="left"/>
      <w:pPr>
        <w:ind w:left="5400" w:hanging="360"/>
      </w:pPr>
      <w:rPr>
        <w:rFonts w:ascii="Courier New" w:hAnsi="Courier New" w:cs="Courier New" w:hint="default"/>
      </w:rPr>
    </w:lvl>
    <w:lvl w:ilvl="8" w:tplc="4948D004" w:tentative="1">
      <w:start w:val="1"/>
      <w:numFmt w:val="bullet"/>
      <w:lvlText w:val=""/>
      <w:lvlJc w:val="left"/>
      <w:pPr>
        <w:ind w:left="6120" w:hanging="360"/>
      </w:pPr>
      <w:rPr>
        <w:rFonts w:ascii="Wingdings" w:hAnsi="Wingdings" w:hint="default"/>
      </w:rPr>
    </w:lvl>
  </w:abstractNum>
  <w:abstractNum w:abstractNumId="23" w15:restartNumberingAfterBreak="0">
    <w:nsid w:val="08DF7E98"/>
    <w:multiLevelType w:val="hybridMultilevel"/>
    <w:tmpl w:val="B8926118"/>
    <w:lvl w:ilvl="0" w:tplc="B394C266">
      <w:start w:val="1"/>
      <w:numFmt w:val="bullet"/>
      <w:lvlText w:val=""/>
      <w:lvlJc w:val="left"/>
      <w:pPr>
        <w:tabs>
          <w:tab w:val="num" w:pos="720"/>
        </w:tabs>
        <w:ind w:left="720" w:hanging="360"/>
      </w:pPr>
      <w:rPr>
        <w:rFonts w:ascii="Symbol" w:hAnsi="Symbol" w:cs="Symbol" w:hint="default"/>
      </w:rPr>
    </w:lvl>
    <w:lvl w:ilvl="1" w:tplc="626AF164">
      <w:start w:val="1"/>
      <w:numFmt w:val="bullet"/>
      <w:lvlText w:val="o"/>
      <w:lvlJc w:val="left"/>
      <w:pPr>
        <w:tabs>
          <w:tab w:val="num" w:pos="1440"/>
        </w:tabs>
        <w:ind w:left="1440" w:hanging="360"/>
      </w:pPr>
      <w:rPr>
        <w:rFonts w:ascii="Courier New" w:hAnsi="Courier New" w:cs="Courier New" w:hint="default"/>
      </w:rPr>
    </w:lvl>
    <w:lvl w:ilvl="2" w:tplc="3B5E0FBE">
      <w:start w:val="1"/>
      <w:numFmt w:val="bullet"/>
      <w:lvlText w:val=""/>
      <w:lvlJc w:val="left"/>
      <w:pPr>
        <w:tabs>
          <w:tab w:val="num" w:pos="2160"/>
        </w:tabs>
        <w:ind w:left="2160" w:hanging="360"/>
      </w:pPr>
      <w:rPr>
        <w:rFonts w:ascii="Times New Roman" w:hAnsi="Times New Roman" w:cs="Times New Roman" w:hint="default"/>
      </w:rPr>
    </w:lvl>
    <w:lvl w:ilvl="3" w:tplc="70947096">
      <w:start w:val="1"/>
      <w:numFmt w:val="bullet"/>
      <w:lvlText w:val=""/>
      <w:lvlJc w:val="left"/>
      <w:pPr>
        <w:tabs>
          <w:tab w:val="num" w:pos="2880"/>
        </w:tabs>
        <w:ind w:left="2880" w:hanging="360"/>
      </w:pPr>
      <w:rPr>
        <w:rFonts w:ascii="Symbol" w:hAnsi="Symbol" w:cs="Symbol" w:hint="default"/>
      </w:rPr>
    </w:lvl>
    <w:lvl w:ilvl="4" w:tplc="96D614E0">
      <w:start w:val="1"/>
      <w:numFmt w:val="bullet"/>
      <w:lvlText w:val="o"/>
      <w:lvlJc w:val="left"/>
      <w:pPr>
        <w:tabs>
          <w:tab w:val="num" w:pos="3600"/>
        </w:tabs>
        <w:ind w:left="3600" w:hanging="360"/>
      </w:pPr>
      <w:rPr>
        <w:rFonts w:ascii="Courier New" w:hAnsi="Courier New" w:cs="Courier New" w:hint="default"/>
      </w:rPr>
    </w:lvl>
    <w:lvl w:ilvl="5" w:tplc="3B62972C">
      <w:start w:val="1"/>
      <w:numFmt w:val="bullet"/>
      <w:lvlText w:val=""/>
      <w:lvlJc w:val="left"/>
      <w:pPr>
        <w:tabs>
          <w:tab w:val="num" w:pos="4320"/>
        </w:tabs>
        <w:ind w:left="4320" w:hanging="360"/>
      </w:pPr>
      <w:rPr>
        <w:rFonts w:ascii="Times New Roman" w:hAnsi="Times New Roman" w:cs="Times New Roman" w:hint="default"/>
      </w:rPr>
    </w:lvl>
    <w:lvl w:ilvl="6" w:tplc="1780EE76">
      <w:start w:val="1"/>
      <w:numFmt w:val="bullet"/>
      <w:lvlText w:val=""/>
      <w:lvlJc w:val="left"/>
      <w:pPr>
        <w:tabs>
          <w:tab w:val="num" w:pos="5040"/>
        </w:tabs>
        <w:ind w:left="5040" w:hanging="360"/>
      </w:pPr>
      <w:rPr>
        <w:rFonts w:ascii="Symbol" w:hAnsi="Symbol" w:cs="Symbol" w:hint="default"/>
      </w:rPr>
    </w:lvl>
    <w:lvl w:ilvl="7" w:tplc="A3384208">
      <w:start w:val="1"/>
      <w:numFmt w:val="bullet"/>
      <w:lvlText w:val="o"/>
      <w:lvlJc w:val="left"/>
      <w:pPr>
        <w:tabs>
          <w:tab w:val="num" w:pos="5760"/>
        </w:tabs>
        <w:ind w:left="5760" w:hanging="360"/>
      </w:pPr>
      <w:rPr>
        <w:rFonts w:ascii="Courier New" w:hAnsi="Courier New" w:cs="Courier New" w:hint="default"/>
      </w:rPr>
    </w:lvl>
    <w:lvl w:ilvl="8" w:tplc="98C8E052">
      <w:start w:val="1"/>
      <w:numFmt w:val="bullet"/>
      <w:lvlText w:val=""/>
      <w:lvlJc w:val="left"/>
      <w:pPr>
        <w:tabs>
          <w:tab w:val="num" w:pos="6480"/>
        </w:tabs>
        <w:ind w:left="6480" w:hanging="360"/>
      </w:pPr>
      <w:rPr>
        <w:rFonts w:ascii="Times New Roman" w:hAnsi="Times New Roman" w:cs="Times New Roman" w:hint="default"/>
      </w:rPr>
    </w:lvl>
  </w:abstractNum>
  <w:abstractNum w:abstractNumId="24" w15:restartNumberingAfterBreak="0">
    <w:nsid w:val="09C44CC1"/>
    <w:multiLevelType w:val="hybridMultilevel"/>
    <w:tmpl w:val="7FF2C56E"/>
    <w:lvl w:ilvl="0" w:tplc="0DE2EDE6">
      <w:start w:val="1"/>
      <w:numFmt w:val="bullet"/>
      <w:lvlText w:val=""/>
      <w:lvlJc w:val="left"/>
      <w:pPr>
        <w:tabs>
          <w:tab w:val="num" w:pos="720"/>
        </w:tabs>
        <w:ind w:left="720" w:hanging="360"/>
      </w:pPr>
      <w:rPr>
        <w:rFonts w:ascii="Symbol" w:hAnsi="Symbol" w:hint="default"/>
      </w:rPr>
    </w:lvl>
    <w:lvl w:ilvl="1" w:tplc="218436C6" w:tentative="1">
      <w:start w:val="1"/>
      <w:numFmt w:val="bullet"/>
      <w:lvlText w:val="o"/>
      <w:lvlJc w:val="left"/>
      <w:pPr>
        <w:tabs>
          <w:tab w:val="num" w:pos="1440"/>
        </w:tabs>
        <w:ind w:left="1440" w:hanging="360"/>
      </w:pPr>
      <w:rPr>
        <w:rFonts w:ascii="Courier New" w:hAnsi="Courier New" w:hint="default"/>
      </w:rPr>
    </w:lvl>
    <w:lvl w:ilvl="2" w:tplc="D212933A" w:tentative="1">
      <w:start w:val="1"/>
      <w:numFmt w:val="bullet"/>
      <w:lvlText w:val=""/>
      <w:lvlJc w:val="left"/>
      <w:pPr>
        <w:tabs>
          <w:tab w:val="num" w:pos="2160"/>
        </w:tabs>
        <w:ind w:left="2160" w:hanging="360"/>
      </w:pPr>
      <w:rPr>
        <w:rFonts w:ascii="Wingdings" w:hAnsi="Wingdings" w:hint="default"/>
      </w:rPr>
    </w:lvl>
    <w:lvl w:ilvl="3" w:tplc="B8AAF9F0" w:tentative="1">
      <w:start w:val="1"/>
      <w:numFmt w:val="bullet"/>
      <w:lvlText w:val=""/>
      <w:lvlJc w:val="left"/>
      <w:pPr>
        <w:tabs>
          <w:tab w:val="num" w:pos="2880"/>
        </w:tabs>
        <w:ind w:left="2880" w:hanging="360"/>
      </w:pPr>
      <w:rPr>
        <w:rFonts w:ascii="Symbol" w:hAnsi="Symbol" w:hint="default"/>
      </w:rPr>
    </w:lvl>
    <w:lvl w:ilvl="4" w:tplc="0C1CFDB4" w:tentative="1">
      <w:start w:val="1"/>
      <w:numFmt w:val="bullet"/>
      <w:lvlText w:val="o"/>
      <w:lvlJc w:val="left"/>
      <w:pPr>
        <w:tabs>
          <w:tab w:val="num" w:pos="3600"/>
        </w:tabs>
        <w:ind w:left="3600" w:hanging="360"/>
      </w:pPr>
      <w:rPr>
        <w:rFonts w:ascii="Courier New" w:hAnsi="Courier New" w:hint="default"/>
      </w:rPr>
    </w:lvl>
    <w:lvl w:ilvl="5" w:tplc="A5A2EC3C" w:tentative="1">
      <w:start w:val="1"/>
      <w:numFmt w:val="bullet"/>
      <w:lvlText w:val=""/>
      <w:lvlJc w:val="left"/>
      <w:pPr>
        <w:tabs>
          <w:tab w:val="num" w:pos="4320"/>
        </w:tabs>
        <w:ind w:left="4320" w:hanging="360"/>
      </w:pPr>
      <w:rPr>
        <w:rFonts w:ascii="Wingdings" w:hAnsi="Wingdings" w:hint="default"/>
      </w:rPr>
    </w:lvl>
    <w:lvl w:ilvl="6" w:tplc="680E3786" w:tentative="1">
      <w:start w:val="1"/>
      <w:numFmt w:val="bullet"/>
      <w:lvlText w:val=""/>
      <w:lvlJc w:val="left"/>
      <w:pPr>
        <w:tabs>
          <w:tab w:val="num" w:pos="5040"/>
        </w:tabs>
        <w:ind w:left="5040" w:hanging="360"/>
      </w:pPr>
      <w:rPr>
        <w:rFonts w:ascii="Symbol" w:hAnsi="Symbol" w:hint="default"/>
      </w:rPr>
    </w:lvl>
    <w:lvl w:ilvl="7" w:tplc="A212F3E4" w:tentative="1">
      <w:start w:val="1"/>
      <w:numFmt w:val="bullet"/>
      <w:lvlText w:val="o"/>
      <w:lvlJc w:val="left"/>
      <w:pPr>
        <w:tabs>
          <w:tab w:val="num" w:pos="5760"/>
        </w:tabs>
        <w:ind w:left="5760" w:hanging="360"/>
      </w:pPr>
      <w:rPr>
        <w:rFonts w:ascii="Courier New" w:hAnsi="Courier New" w:hint="default"/>
      </w:rPr>
    </w:lvl>
    <w:lvl w:ilvl="8" w:tplc="3D507552"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0A99474C"/>
    <w:multiLevelType w:val="hybridMultilevel"/>
    <w:tmpl w:val="DA4E719A"/>
    <w:lvl w:ilvl="0" w:tplc="68CCC8CA">
      <w:start w:val="1"/>
      <w:numFmt w:val="bullet"/>
      <w:lvlText w:val="-"/>
      <w:lvlJc w:val="left"/>
      <w:pPr>
        <w:tabs>
          <w:tab w:val="num" w:pos="720"/>
        </w:tabs>
        <w:ind w:left="720" w:hanging="360"/>
      </w:pPr>
      <w:rPr>
        <w:rFonts w:hint="default"/>
      </w:rPr>
    </w:lvl>
    <w:lvl w:ilvl="1" w:tplc="8D22ED56" w:tentative="1">
      <w:start w:val="1"/>
      <w:numFmt w:val="bullet"/>
      <w:lvlText w:val="o"/>
      <w:lvlJc w:val="left"/>
      <w:pPr>
        <w:tabs>
          <w:tab w:val="num" w:pos="1440"/>
        </w:tabs>
        <w:ind w:left="1440" w:hanging="360"/>
      </w:pPr>
      <w:rPr>
        <w:rFonts w:ascii="Courier New" w:hAnsi="Courier New" w:cs="Courier New" w:hint="default"/>
      </w:rPr>
    </w:lvl>
    <w:lvl w:ilvl="2" w:tplc="83C20BCE" w:tentative="1">
      <w:start w:val="1"/>
      <w:numFmt w:val="bullet"/>
      <w:lvlText w:val=""/>
      <w:lvlJc w:val="left"/>
      <w:pPr>
        <w:tabs>
          <w:tab w:val="num" w:pos="2160"/>
        </w:tabs>
        <w:ind w:left="2160" w:hanging="360"/>
      </w:pPr>
      <w:rPr>
        <w:rFonts w:ascii="Wingdings" w:hAnsi="Wingdings" w:hint="default"/>
      </w:rPr>
    </w:lvl>
    <w:lvl w:ilvl="3" w:tplc="1F2AEAC6" w:tentative="1">
      <w:start w:val="1"/>
      <w:numFmt w:val="bullet"/>
      <w:lvlText w:val=""/>
      <w:lvlJc w:val="left"/>
      <w:pPr>
        <w:tabs>
          <w:tab w:val="num" w:pos="2880"/>
        </w:tabs>
        <w:ind w:left="2880" w:hanging="360"/>
      </w:pPr>
      <w:rPr>
        <w:rFonts w:ascii="Symbol" w:hAnsi="Symbol" w:hint="default"/>
      </w:rPr>
    </w:lvl>
    <w:lvl w:ilvl="4" w:tplc="39D4E6DE" w:tentative="1">
      <w:start w:val="1"/>
      <w:numFmt w:val="bullet"/>
      <w:lvlText w:val="o"/>
      <w:lvlJc w:val="left"/>
      <w:pPr>
        <w:tabs>
          <w:tab w:val="num" w:pos="3600"/>
        </w:tabs>
        <w:ind w:left="3600" w:hanging="360"/>
      </w:pPr>
      <w:rPr>
        <w:rFonts w:ascii="Courier New" w:hAnsi="Courier New" w:cs="Courier New" w:hint="default"/>
      </w:rPr>
    </w:lvl>
    <w:lvl w:ilvl="5" w:tplc="98A2096A" w:tentative="1">
      <w:start w:val="1"/>
      <w:numFmt w:val="bullet"/>
      <w:lvlText w:val=""/>
      <w:lvlJc w:val="left"/>
      <w:pPr>
        <w:tabs>
          <w:tab w:val="num" w:pos="4320"/>
        </w:tabs>
        <w:ind w:left="4320" w:hanging="360"/>
      </w:pPr>
      <w:rPr>
        <w:rFonts w:ascii="Wingdings" w:hAnsi="Wingdings" w:hint="default"/>
      </w:rPr>
    </w:lvl>
    <w:lvl w:ilvl="6" w:tplc="6BA03A5A" w:tentative="1">
      <w:start w:val="1"/>
      <w:numFmt w:val="bullet"/>
      <w:lvlText w:val=""/>
      <w:lvlJc w:val="left"/>
      <w:pPr>
        <w:tabs>
          <w:tab w:val="num" w:pos="5040"/>
        </w:tabs>
        <w:ind w:left="5040" w:hanging="360"/>
      </w:pPr>
      <w:rPr>
        <w:rFonts w:ascii="Symbol" w:hAnsi="Symbol" w:hint="default"/>
      </w:rPr>
    </w:lvl>
    <w:lvl w:ilvl="7" w:tplc="04A21226" w:tentative="1">
      <w:start w:val="1"/>
      <w:numFmt w:val="bullet"/>
      <w:lvlText w:val="o"/>
      <w:lvlJc w:val="left"/>
      <w:pPr>
        <w:tabs>
          <w:tab w:val="num" w:pos="5760"/>
        </w:tabs>
        <w:ind w:left="5760" w:hanging="360"/>
      </w:pPr>
      <w:rPr>
        <w:rFonts w:ascii="Courier New" w:hAnsi="Courier New" w:cs="Courier New" w:hint="default"/>
      </w:rPr>
    </w:lvl>
    <w:lvl w:ilvl="8" w:tplc="7C22B108"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0D5472A8"/>
    <w:multiLevelType w:val="hybridMultilevel"/>
    <w:tmpl w:val="78BC59FC"/>
    <w:lvl w:ilvl="0" w:tplc="CA34C3AE">
      <w:start w:val="2"/>
      <w:numFmt w:val="decimal"/>
      <w:lvlText w:val="%1."/>
      <w:lvlJc w:val="left"/>
      <w:pPr>
        <w:ind w:left="927" w:hanging="567"/>
      </w:pPr>
      <w:rPr>
        <w:rFonts w:hint="default"/>
      </w:rPr>
    </w:lvl>
    <w:lvl w:ilvl="1" w:tplc="6E96E4A6" w:tentative="1">
      <w:start w:val="1"/>
      <w:numFmt w:val="lowerLetter"/>
      <w:lvlText w:val="%2."/>
      <w:lvlJc w:val="left"/>
      <w:pPr>
        <w:ind w:left="1440" w:hanging="360"/>
      </w:pPr>
    </w:lvl>
    <w:lvl w:ilvl="2" w:tplc="5B28999A" w:tentative="1">
      <w:start w:val="1"/>
      <w:numFmt w:val="lowerRoman"/>
      <w:lvlText w:val="%3."/>
      <w:lvlJc w:val="right"/>
      <w:pPr>
        <w:ind w:left="2160" w:hanging="180"/>
      </w:pPr>
    </w:lvl>
    <w:lvl w:ilvl="3" w:tplc="2164572A" w:tentative="1">
      <w:start w:val="1"/>
      <w:numFmt w:val="decimal"/>
      <w:lvlText w:val="%4."/>
      <w:lvlJc w:val="left"/>
      <w:pPr>
        <w:ind w:left="2880" w:hanging="360"/>
      </w:pPr>
    </w:lvl>
    <w:lvl w:ilvl="4" w:tplc="3E4074F8" w:tentative="1">
      <w:start w:val="1"/>
      <w:numFmt w:val="lowerLetter"/>
      <w:lvlText w:val="%5."/>
      <w:lvlJc w:val="left"/>
      <w:pPr>
        <w:ind w:left="3600" w:hanging="360"/>
      </w:pPr>
    </w:lvl>
    <w:lvl w:ilvl="5" w:tplc="D9A41070" w:tentative="1">
      <w:start w:val="1"/>
      <w:numFmt w:val="lowerRoman"/>
      <w:lvlText w:val="%6."/>
      <w:lvlJc w:val="right"/>
      <w:pPr>
        <w:ind w:left="4320" w:hanging="180"/>
      </w:pPr>
    </w:lvl>
    <w:lvl w:ilvl="6" w:tplc="DF8228E0" w:tentative="1">
      <w:start w:val="1"/>
      <w:numFmt w:val="decimal"/>
      <w:lvlText w:val="%7."/>
      <w:lvlJc w:val="left"/>
      <w:pPr>
        <w:ind w:left="5040" w:hanging="360"/>
      </w:pPr>
    </w:lvl>
    <w:lvl w:ilvl="7" w:tplc="6B2C0A78" w:tentative="1">
      <w:start w:val="1"/>
      <w:numFmt w:val="lowerLetter"/>
      <w:lvlText w:val="%8."/>
      <w:lvlJc w:val="left"/>
      <w:pPr>
        <w:ind w:left="5760" w:hanging="360"/>
      </w:pPr>
    </w:lvl>
    <w:lvl w:ilvl="8" w:tplc="EF368434" w:tentative="1">
      <w:start w:val="1"/>
      <w:numFmt w:val="lowerRoman"/>
      <w:lvlText w:val="%9."/>
      <w:lvlJc w:val="right"/>
      <w:pPr>
        <w:ind w:left="6480" w:hanging="180"/>
      </w:pPr>
    </w:lvl>
  </w:abstractNum>
  <w:abstractNum w:abstractNumId="27" w15:restartNumberingAfterBreak="0">
    <w:nsid w:val="0DB50030"/>
    <w:multiLevelType w:val="hybridMultilevel"/>
    <w:tmpl w:val="DDBE5AC2"/>
    <w:lvl w:ilvl="0" w:tplc="462EC01C">
      <w:start w:val="1"/>
      <w:numFmt w:val="bullet"/>
      <w:lvlText w:val=""/>
      <w:lvlJc w:val="left"/>
      <w:pPr>
        <w:ind w:left="720" w:hanging="360"/>
      </w:pPr>
      <w:rPr>
        <w:rFonts w:ascii="Symbol" w:hAnsi="Symbol" w:hint="default"/>
      </w:rPr>
    </w:lvl>
    <w:lvl w:ilvl="1" w:tplc="8AEE3FD4" w:tentative="1">
      <w:start w:val="1"/>
      <w:numFmt w:val="bullet"/>
      <w:lvlText w:val="o"/>
      <w:lvlJc w:val="left"/>
      <w:pPr>
        <w:ind w:left="1440" w:hanging="360"/>
      </w:pPr>
      <w:rPr>
        <w:rFonts w:ascii="Courier New" w:hAnsi="Courier New" w:cs="Courier New" w:hint="default"/>
      </w:rPr>
    </w:lvl>
    <w:lvl w:ilvl="2" w:tplc="2A20623C" w:tentative="1">
      <w:start w:val="1"/>
      <w:numFmt w:val="bullet"/>
      <w:lvlText w:val=""/>
      <w:lvlJc w:val="left"/>
      <w:pPr>
        <w:ind w:left="2160" w:hanging="360"/>
      </w:pPr>
      <w:rPr>
        <w:rFonts w:ascii="Wingdings" w:hAnsi="Wingdings" w:hint="default"/>
      </w:rPr>
    </w:lvl>
    <w:lvl w:ilvl="3" w:tplc="21C2560C" w:tentative="1">
      <w:start w:val="1"/>
      <w:numFmt w:val="bullet"/>
      <w:lvlText w:val=""/>
      <w:lvlJc w:val="left"/>
      <w:pPr>
        <w:ind w:left="2880" w:hanging="360"/>
      </w:pPr>
      <w:rPr>
        <w:rFonts w:ascii="Symbol" w:hAnsi="Symbol" w:hint="default"/>
      </w:rPr>
    </w:lvl>
    <w:lvl w:ilvl="4" w:tplc="6966CDDE" w:tentative="1">
      <w:start w:val="1"/>
      <w:numFmt w:val="bullet"/>
      <w:lvlText w:val="o"/>
      <w:lvlJc w:val="left"/>
      <w:pPr>
        <w:ind w:left="3600" w:hanging="360"/>
      </w:pPr>
      <w:rPr>
        <w:rFonts w:ascii="Courier New" w:hAnsi="Courier New" w:cs="Courier New" w:hint="default"/>
      </w:rPr>
    </w:lvl>
    <w:lvl w:ilvl="5" w:tplc="5A1691D0" w:tentative="1">
      <w:start w:val="1"/>
      <w:numFmt w:val="bullet"/>
      <w:lvlText w:val=""/>
      <w:lvlJc w:val="left"/>
      <w:pPr>
        <w:ind w:left="4320" w:hanging="360"/>
      </w:pPr>
      <w:rPr>
        <w:rFonts w:ascii="Wingdings" w:hAnsi="Wingdings" w:hint="default"/>
      </w:rPr>
    </w:lvl>
    <w:lvl w:ilvl="6" w:tplc="73B0AD9E" w:tentative="1">
      <w:start w:val="1"/>
      <w:numFmt w:val="bullet"/>
      <w:lvlText w:val=""/>
      <w:lvlJc w:val="left"/>
      <w:pPr>
        <w:ind w:left="5040" w:hanging="360"/>
      </w:pPr>
      <w:rPr>
        <w:rFonts w:ascii="Symbol" w:hAnsi="Symbol" w:hint="default"/>
      </w:rPr>
    </w:lvl>
    <w:lvl w:ilvl="7" w:tplc="2282508E" w:tentative="1">
      <w:start w:val="1"/>
      <w:numFmt w:val="bullet"/>
      <w:lvlText w:val="o"/>
      <w:lvlJc w:val="left"/>
      <w:pPr>
        <w:ind w:left="5760" w:hanging="360"/>
      </w:pPr>
      <w:rPr>
        <w:rFonts w:ascii="Courier New" w:hAnsi="Courier New" w:cs="Courier New" w:hint="default"/>
      </w:rPr>
    </w:lvl>
    <w:lvl w:ilvl="8" w:tplc="CFA2165A" w:tentative="1">
      <w:start w:val="1"/>
      <w:numFmt w:val="bullet"/>
      <w:lvlText w:val=""/>
      <w:lvlJc w:val="left"/>
      <w:pPr>
        <w:ind w:left="6480" w:hanging="360"/>
      </w:pPr>
      <w:rPr>
        <w:rFonts w:ascii="Wingdings" w:hAnsi="Wingdings" w:hint="default"/>
      </w:rPr>
    </w:lvl>
  </w:abstractNum>
  <w:abstractNum w:abstractNumId="28" w15:restartNumberingAfterBreak="0">
    <w:nsid w:val="102F0760"/>
    <w:multiLevelType w:val="hybridMultilevel"/>
    <w:tmpl w:val="412CBBDC"/>
    <w:lvl w:ilvl="0" w:tplc="1D8CD172">
      <w:start w:val="1"/>
      <w:numFmt w:val="bullet"/>
      <w:lvlText w:val="-"/>
      <w:lvlJc w:val="left"/>
      <w:pPr>
        <w:tabs>
          <w:tab w:val="num" w:pos="360"/>
        </w:tabs>
        <w:ind w:left="360" w:hanging="360"/>
      </w:pPr>
      <w:rPr>
        <w:rFonts w:hint="default"/>
      </w:rPr>
    </w:lvl>
    <w:lvl w:ilvl="1" w:tplc="92288BAE">
      <w:start w:val="1"/>
      <w:numFmt w:val="bullet"/>
      <w:lvlText w:val="o"/>
      <w:lvlJc w:val="left"/>
      <w:pPr>
        <w:tabs>
          <w:tab w:val="num" w:pos="1080"/>
        </w:tabs>
        <w:ind w:left="1080" w:hanging="360"/>
      </w:pPr>
      <w:rPr>
        <w:rFonts w:ascii="Courier New" w:hAnsi="Courier New" w:cs="Courier New" w:hint="default"/>
      </w:rPr>
    </w:lvl>
    <w:lvl w:ilvl="2" w:tplc="232C9C56">
      <w:start w:val="1"/>
      <w:numFmt w:val="bullet"/>
      <w:lvlText w:val=""/>
      <w:lvlJc w:val="left"/>
      <w:pPr>
        <w:tabs>
          <w:tab w:val="num" w:pos="1800"/>
        </w:tabs>
        <w:ind w:left="1800" w:hanging="360"/>
      </w:pPr>
      <w:rPr>
        <w:rFonts w:ascii="Times New Roman" w:hAnsi="Times New Roman" w:cs="Times New Roman" w:hint="default"/>
      </w:rPr>
    </w:lvl>
    <w:lvl w:ilvl="3" w:tplc="09904A30">
      <w:start w:val="1"/>
      <w:numFmt w:val="bullet"/>
      <w:lvlText w:val=""/>
      <w:lvlJc w:val="left"/>
      <w:pPr>
        <w:tabs>
          <w:tab w:val="num" w:pos="2520"/>
        </w:tabs>
        <w:ind w:left="2520" w:hanging="360"/>
      </w:pPr>
      <w:rPr>
        <w:rFonts w:ascii="Symbol" w:hAnsi="Symbol" w:cs="Symbol" w:hint="default"/>
      </w:rPr>
    </w:lvl>
    <w:lvl w:ilvl="4" w:tplc="84F63686">
      <w:start w:val="1"/>
      <w:numFmt w:val="bullet"/>
      <w:lvlText w:val="o"/>
      <w:lvlJc w:val="left"/>
      <w:pPr>
        <w:tabs>
          <w:tab w:val="num" w:pos="3240"/>
        </w:tabs>
        <w:ind w:left="3240" w:hanging="360"/>
      </w:pPr>
      <w:rPr>
        <w:rFonts w:ascii="Courier New" w:hAnsi="Courier New" w:cs="Courier New" w:hint="default"/>
      </w:rPr>
    </w:lvl>
    <w:lvl w:ilvl="5" w:tplc="FCA4B548">
      <w:start w:val="1"/>
      <w:numFmt w:val="bullet"/>
      <w:lvlText w:val=""/>
      <w:lvlJc w:val="left"/>
      <w:pPr>
        <w:tabs>
          <w:tab w:val="num" w:pos="3960"/>
        </w:tabs>
        <w:ind w:left="3960" w:hanging="360"/>
      </w:pPr>
      <w:rPr>
        <w:rFonts w:ascii="Times New Roman" w:hAnsi="Times New Roman" w:cs="Times New Roman" w:hint="default"/>
      </w:rPr>
    </w:lvl>
    <w:lvl w:ilvl="6" w:tplc="295E6C0C">
      <w:start w:val="1"/>
      <w:numFmt w:val="bullet"/>
      <w:lvlText w:val=""/>
      <w:lvlJc w:val="left"/>
      <w:pPr>
        <w:tabs>
          <w:tab w:val="num" w:pos="4680"/>
        </w:tabs>
        <w:ind w:left="4680" w:hanging="360"/>
      </w:pPr>
      <w:rPr>
        <w:rFonts w:ascii="Symbol" w:hAnsi="Symbol" w:cs="Symbol" w:hint="default"/>
      </w:rPr>
    </w:lvl>
    <w:lvl w:ilvl="7" w:tplc="725CC7D8">
      <w:start w:val="1"/>
      <w:numFmt w:val="bullet"/>
      <w:lvlText w:val="o"/>
      <w:lvlJc w:val="left"/>
      <w:pPr>
        <w:tabs>
          <w:tab w:val="num" w:pos="5400"/>
        </w:tabs>
        <w:ind w:left="5400" w:hanging="360"/>
      </w:pPr>
      <w:rPr>
        <w:rFonts w:ascii="Courier New" w:hAnsi="Courier New" w:cs="Courier New" w:hint="default"/>
      </w:rPr>
    </w:lvl>
    <w:lvl w:ilvl="8" w:tplc="4F20DDE8">
      <w:start w:val="1"/>
      <w:numFmt w:val="bullet"/>
      <w:lvlText w:val=""/>
      <w:lvlJc w:val="left"/>
      <w:pPr>
        <w:tabs>
          <w:tab w:val="num" w:pos="6120"/>
        </w:tabs>
        <w:ind w:left="6120" w:hanging="360"/>
      </w:pPr>
      <w:rPr>
        <w:rFonts w:ascii="Times New Roman" w:hAnsi="Times New Roman" w:cs="Times New Roman" w:hint="default"/>
      </w:rPr>
    </w:lvl>
  </w:abstractNum>
  <w:abstractNum w:abstractNumId="29" w15:restartNumberingAfterBreak="0">
    <w:nsid w:val="110F25E2"/>
    <w:multiLevelType w:val="hybridMultilevel"/>
    <w:tmpl w:val="F350D05E"/>
    <w:lvl w:ilvl="0" w:tplc="81C4E094">
      <w:start w:val="1"/>
      <w:numFmt w:val="bullet"/>
      <w:lvlText w:val=""/>
      <w:lvlJc w:val="left"/>
      <w:pPr>
        <w:tabs>
          <w:tab w:val="num" w:pos="360"/>
        </w:tabs>
        <w:ind w:left="360" w:hanging="360"/>
      </w:pPr>
      <w:rPr>
        <w:rFonts w:ascii="Times New Roman" w:hAnsi="Times New Roman" w:cs="Times New Roman" w:hint="default"/>
      </w:rPr>
    </w:lvl>
    <w:lvl w:ilvl="1" w:tplc="3926DA52">
      <w:start w:val="1"/>
      <w:numFmt w:val="bullet"/>
      <w:lvlText w:val="o"/>
      <w:lvlJc w:val="left"/>
      <w:pPr>
        <w:tabs>
          <w:tab w:val="num" w:pos="1440"/>
        </w:tabs>
        <w:ind w:left="1440" w:hanging="360"/>
      </w:pPr>
      <w:rPr>
        <w:rFonts w:ascii="Courier New" w:hAnsi="Courier New" w:cs="Courier New" w:hint="default"/>
      </w:rPr>
    </w:lvl>
    <w:lvl w:ilvl="2" w:tplc="223E2A1E">
      <w:start w:val="1"/>
      <w:numFmt w:val="bullet"/>
      <w:lvlText w:val=""/>
      <w:lvlJc w:val="left"/>
      <w:pPr>
        <w:tabs>
          <w:tab w:val="num" w:pos="2160"/>
        </w:tabs>
        <w:ind w:left="2160" w:hanging="360"/>
      </w:pPr>
      <w:rPr>
        <w:rFonts w:ascii="Times New Roman" w:hAnsi="Times New Roman" w:cs="Times New Roman" w:hint="default"/>
      </w:rPr>
    </w:lvl>
    <w:lvl w:ilvl="3" w:tplc="3CEED5C8">
      <w:start w:val="1"/>
      <w:numFmt w:val="bullet"/>
      <w:lvlText w:val=""/>
      <w:lvlJc w:val="left"/>
      <w:pPr>
        <w:tabs>
          <w:tab w:val="num" w:pos="2880"/>
        </w:tabs>
        <w:ind w:left="2880" w:hanging="360"/>
      </w:pPr>
      <w:rPr>
        <w:rFonts w:ascii="Symbol" w:hAnsi="Symbol" w:cs="Symbol" w:hint="default"/>
      </w:rPr>
    </w:lvl>
    <w:lvl w:ilvl="4" w:tplc="FD30A114">
      <w:start w:val="1"/>
      <w:numFmt w:val="bullet"/>
      <w:lvlText w:val="o"/>
      <w:lvlJc w:val="left"/>
      <w:pPr>
        <w:tabs>
          <w:tab w:val="num" w:pos="3600"/>
        </w:tabs>
        <w:ind w:left="3600" w:hanging="360"/>
      </w:pPr>
      <w:rPr>
        <w:rFonts w:ascii="Courier New" w:hAnsi="Courier New" w:cs="Courier New" w:hint="default"/>
      </w:rPr>
    </w:lvl>
    <w:lvl w:ilvl="5" w:tplc="E4F88F6A">
      <w:start w:val="1"/>
      <w:numFmt w:val="bullet"/>
      <w:lvlText w:val=""/>
      <w:lvlJc w:val="left"/>
      <w:pPr>
        <w:tabs>
          <w:tab w:val="num" w:pos="4320"/>
        </w:tabs>
        <w:ind w:left="4320" w:hanging="360"/>
      </w:pPr>
      <w:rPr>
        <w:rFonts w:ascii="Times New Roman" w:hAnsi="Times New Roman" w:cs="Times New Roman" w:hint="default"/>
      </w:rPr>
    </w:lvl>
    <w:lvl w:ilvl="6" w:tplc="4826422C">
      <w:start w:val="1"/>
      <w:numFmt w:val="bullet"/>
      <w:lvlText w:val=""/>
      <w:lvlJc w:val="left"/>
      <w:pPr>
        <w:tabs>
          <w:tab w:val="num" w:pos="5040"/>
        </w:tabs>
        <w:ind w:left="5040" w:hanging="360"/>
      </w:pPr>
      <w:rPr>
        <w:rFonts w:ascii="Symbol" w:hAnsi="Symbol" w:cs="Symbol" w:hint="default"/>
      </w:rPr>
    </w:lvl>
    <w:lvl w:ilvl="7" w:tplc="0130098A">
      <w:start w:val="1"/>
      <w:numFmt w:val="bullet"/>
      <w:lvlText w:val="o"/>
      <w:lvlJc w:val="left"/>
      <w:pPr>
        <w:tabs>
          <w:tab w:val="num" w:pos="5760"/>
        </w:tabs>
        <w:ind w:left="5760" w:hanging="360"/>
      </w:pPr>
      <w:rPr>
        <w:rFonts w:ascii="Courier New" w:hAnsi="Courier New" w:cs="Courier New" w:hint="default"/>
      </w:rPr>
    </w:lvl>
    <w:lvl w:ilvl="8" w:tplc="506CCAEA">
      <w:start w:val="1"/>
      <w:numFmt w:val="bullet"/>
      <w:lvlText w:val=""/>
      <w:lvlJc w:val="left"/>
      <w:pPr>
        <w:tabs>
          <w:tab w:val="num" w:pos="6480"/>
        </w:tabs>
        <w:ind w:left="6480" w:hanging="360"/>
      </w:pPr>
      <w:rPr>
        <w:rFonts w:ascii="Times New Roman" w:hAnsi="Times New Roman" w:cs="Times New Roman" w:hint="default"/>
      </w:rPr>
    </w:lvl>
  </w:abstractNum>
  <w:abstractNum w:abstractNumId="30" w15:restartNumberingAfterBreak="0">
    <w:nsid w:val="11312ECF"/>
    <w:multiLevelType w:val="hybridMultilevel"/>
    <w:tmpl w:val="2F42814E"/>
    <w:lvl w:ilvl="0" w:tplc="D2047D8E">
      <w:start w:val="1"/>
      <w:numFmt w:val="decimal"/>
      <w:lvlText w:val="%1."/>
      <w:lvlJc w:val="left"/>
      <w:pPr>
        <w:ind w:left="720" w:hanging="360"/>
      </w:pPr>
      <w:rPr>
        <w:rFonts w:hint="default"/>
      </w:rPr>
    </w:lvl>
    <w:lvl w:ilvl="1" w:tplc="4BF2F03E" w:tentative="1">
      <w:start w:val="1"/>
      <w:numFmt w:val="lowerLetter"/>
      <w:lvlText w:val="%2."/>
      <w:lvlJc w:val="left"/>
      <w:pPr>
        <w:ind w:left="1440" w:hanging="360"/>
      </w:pPr>
    </w:lvl>
    <w:lvl w:ilvl="2" w:tplc="FCF622A0" w:tentative="1">
      <w:start w:val="1"/>
      <w:numFmt w:val="lowerRoman"/>
      <w:lvlText w:val="%3."/>
      <w:lvlJc w:val="right"/>
      <w:pPr>
        <w:ind w:left="2160" w:hanging="180"/>
      </w:pPr>
    </w:lvl>
    <w:lvl w:ilvl="3" w:tplc="D40EC1E0" w:tentative="1">
      <w:start w:val="1"/>
      <w:numFmt w:val="decimal"/>
      <w:lvlText w:val="%4."/>
      <w:lvlJc w:val="left"/>
      <w:pPr>
        <w:ind w:left="2880" w:hanging="360"/>
      </w:pPr>
    </w:lvl>
    <w:lvl w:ilvl="4" w:tplc="55063AFE" w:tentative="1">
      <w:start w:val="1"/>
      <w:numFmt w:val="lowerLetter"/>
      <w:lvlText w:val="%5."/>
      <w:lvlJc w:val="left"/>
      <w:pPr>
        <w:ind w:left="3600" w:hanging="360"/>
      </w:pPr>
    </w:lvl>
    <w:lvl w:ilvl="5" w:tplc="6E52B7A4" w:tentative="1">
      <w:start w:val="1"/>
      <w:numFmt w:val="lowerRoman"/>
      <w:lvlText w:val="%6."/>
      <w:lvlJc w:val="right"/>
      <w:pPr>
        <w:ind w:left="4320" w:hanging="180"/>
      </w:pPr>
    </w:lvl>
    <w:lvl w:ilvl="6" w:tplc="A9640A2C" w:tentative="1">
      <w:start w:val="1"/>
      <w:numFmt w:val="decimal"/>
      <w:lvlText w:val="%7."/>
      <w:lvlJc w:val="left"/>
      <w:pPr>
        <w:ind w:left="5040" w:hanging="360"/>
      </w:pPr>
    </w:lvl>
    <w:lvl w:ilvl="7" w:tplc="949A58B4" w:tentative="1">
      <w:start w:val="1"/>
      <w:numFmt w:val="lowerLetter"/>
      <w:lvlText w:val="%8."/>
      <w:lvlJc w:val="left"/>
      <w:pPr>
        <w:ind w:left="5760" w:hanging="360"/>
      </w:pPr>
    </w:lvl>
    <w:lvl w:ilvl="8" w:tplc="57EC580A" w:tentative="1">
      <w:start w:val="1"/>
      <w:numFmt w:val="lowerRoman"/>
      <w:lvlText w:val="%9."/>
      <w:lvlJc w:val="right"/>
      <w:pPr>
        <w:ind w:left="6480" w:hanging="180"/>
      </w:pPr>
    </w:lvl>
  </w:abstractNum>
  <w:abstractNum w:abstractNumId="31" w15:restartNumberingAfterBreak="0">
    <w:nsid w:val="117F638E"/>
    <w:multiLevelType w:val="hybridMultilevel"/>
    <w:tmpl w:val="1A824460"/>
    <w:lvl w:ilvl="0" w:tplc="9FBC8328">
      <w:start w:val="1"/>
      <w:numFmt w:val="bullet"/>
      <w:lvlText w:val="-"/>
      <w:lvlJc w:val="left"/>
      <w:pPr>
        <w:tabs>
          <w:tab w:val="num" w:pos="720"/>
        </w:tabs>
        <w:ind w:left="720" w:hanging="360"/>
      </w:pPr>
      <w:rPr>
        <w:rFonts w:hint="default"/>
      </w:rPr>
    </w:lvl>
    <w:lvl w:ilvl="1" w:tplc="14A8D158" w:tentative="1">
      <w:start w:val="1"/>
      <w:numFmt w:val="bullet"/>
      <w:lvlText w:val="o"/>
      <w:lvlJc w:val="left"/>
      <w:pPr>
        <w:tabs>
          <w:tab w:val="num" w:pos="1440"/>
        </w:tabs>
        <w:ind w:left="1440" w:hanging="360"/>
      </w:pPr>
      <w:rPr>
        <w:rFonts w:ascii="Courier New" w:hAnsi="Courier New" w:cs="Courier New" w:hint="default"/>
      </w:rPr>
    </w:lvl>
    <w:lvl w:ilvl="2" w:tplc="D26ABE50" w:tentative="1">
      <w:start w:val="1"/>
      <w:numFmt w:val="bullet"/>
      <w:lvlText w:val=""/>
      <w:lvlJc w:val="left"/>
      <w:pPr>
        <w:tabs>
          <w:tab w:val="num" w:pos="2160"/>
        </w:tabs>
        <w:ind w:left="2160" w:hanging="360"/>
      </w:pPr>
      <w:rPr>
        <w:rFonts w:ascii="Wingdings" w:hAnsi="Wingdings" w:hint="default"/>
      </w:rPr>
    </w:lvl>
    <w:lvl w:ilvl="3" w:tplc="A87E7636" w:tentative="1">
      <w:start w:val="1"/>
      <w:numFmt w:val="bullet"/>
      <w:lvlText w:val=""/>
      <w:lvlJc w:val="left"/>
      <w:pPr>
        <w:tabs>
          <w:tab w:val="num" w:pos="2880"/>
        </w:tabs>
        <w:ind w:left="2880" w:hanging="360"/>
      </w:pPr>
      <w:rPr>
        <w:rFonts w:ascii="Symbol" w:hAnsi="Symbol" w:hint="default"/>
      </w:rPr>
    </w:lvl>
    <w:lvl w:ilvl="4" w:tplc="5AB2E7C0" w:tentative="1">
      <w:start w:val="1"/>
      <w:numFmt w:val="bullet"/>
      <w:lvlText w:val="o"/>
      <w:lvlJc w:val="left"/>
      <w:pPr>
        <w:tabs>
          <w:tab w:val="num" w:pos="3600"/>
        </w:tabs>
        <w:ind w:left="3600" w:hanging="360"/>
      </w:pPr>
      <w:rPr>
        <w:rFonts w:ascii="Courier New" w:hAnsi="Courier New" w:cs="Courier New" w:hint="default"/>
      </w:rPr>
    </w:lvl>
    <w:lvl w:ilvl="5" w:tplc="56F2F6D6" w:tentative="1">
      <w:start w:val="1"/>
      <w:numFmt w:val="bullet"/>
      <w:lvlText w:val=""/>
      <w:lvlJc w:val="left"/>
      <w:pPr>
        <w:tabs>
          <w:tab w:val="num" w:pos="4320"/>
        </w:tabs>
        <w:ind w:left="4320" w:hanging="360"/>
      </w:pPr>
      <w:rPr>
        <w:rFonts w:ascii="Wingdings" w:hAnsi="Wingdings" w:hint="default"/>
      </w:rPr>
    </w:lvl>
    <w:lvl w:ilvl="6" w:tplc="18721B06" w:tentative="1">
      <w:start w:val="1"/>
      <w:numFmt w:val="bullet"/>
      <w:lvlText w:val=""/>
      <w:lvlJc w:val="left"/>
      <w:pPr>
        <w:tabs>
          <w:tab w:val="num" w:pos="5040"/>
        </w:tabs>
        <w:ind w:left="5040" w:hanging="360"/>
      </w:pPr>
      <w:rPr>
        <w:rFonts w:ascii="Symbol" w:hAnsi="Symbol" w:hint="default"/>
      </w:rPr>
    </w:lvl>
    <w:lvl w:ilvl="7" w:tplc="3E76A256" w:tentative="1">
      <w:start w:val="1"/>
      <w:numFmt w:val="bullet"/>
      <w:lvlText w:val="o"/>
      <w:lvlJc w:val="left"/>
      <w:pPr>
        <w:tabs>
          <w:tab w:val="num" w:pos="5760"/>
        </w:tabs>
        <w:ind w:left="5760" w:hanging="360"/>
      </w:pPr>
      <w:rPr>
        <w:rFonts w:ascii="Courier New" w:hAnsi="Courier New" w:cs="Courier New" w:hint="default"/>
      </w:rPr>
    </w:lvl>
    <w:lvl w:ilvl="8" w:tplc="3244A93E" w:tentative="1">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13C93001"/>
    <w:multiLevelType w:val="hybridMultilevel"/>
    <w:tmpl w:val="9E70A7FE"/>
    <w:lvl w:ilvl="0" w:tplc="058299B6">
      <w:start w:val="1"/>
      <w:numFmt w:val="decimal"/>
      <w:lvlText w:val="%1."/>
      <w:lvlJc w:val="left"/>
      <w:pPr>
        <w:tabs>
          <w:tab w:val="num" w:pos="933"/>
        </w:tabs>
        <w:ind w:left="933" w:hanging="360"/>
      </w:pPr>
      <w:rPr>
        <w:rFonts w:hint="default"/>
        <w:color w:val="auto"/>
        <w:u w:val="none" w:color="000000"/>
      </w:rPr>
    </w:lvl>
    <w:lvl w:ilvl="1" w:tplc="7DF8FA18">
      <w:start w:val="2"/>
      <w:numFmt w:val="bullet"/>
      <w:lvlText w:val=""/>
      <w:lvlJc w:val="left"/>
      <w:pPr>
        <w:tabs>
          <w:tab w:val="num" w:pos="1440"/>
        </w:tabs>
        <w:ind w:left="1440" w:hanging="360"/>
      </w:pPr>
      <w:rPr>
        <w:rFonts w:ascii="Symbol" w:hAnsi="Symbol" w:hint="default"/>
        <w:color w:val="auto"/>
        <w:u w:val="none" w:color="000000"/>
      </w:rPr>
    </w:lvl>
    <w:lvl w:ilvl="2" w:tplc="008E8D60" w:tentative="1">
      <w:start w:val="1"/>
      <w:numFmt w:val="bullet"/>
      <w:lvlText w:val=""/>
      <w:lvlJc w:val="left"/>
      <w:pPr>
        <w:tabs>
          <w:tab w:val="num" w:pos="2160"/>
        </w:tabs>
        <w:ind w:left="2160" w:hanging="360"/>
      </w:pPr>
      <w:rPr>
        <w:rFonts w:ascii="Wingdings" w:hAnsi="Wingdings" w:hint="default"/>
      </w:rPr>
    </w:lvl>
    <w:lvl w:ilvl="3" w:tplc="34CE4CA2" w:tentative="1">
      <w:start w:val="1"/>
      <w:numFmt w:val="bullet"/>
      <w:lvlText w:val=""/>
      <w:lvlJc w:val="left"/>
      <w:pPr>
        <w:tabs>
          <w:tab w:val="num" w:pos="2880"/>
        </w:tabs>
        <w:ind w:left="2880" w:hanging="360"/>
      </w:pPr>
      <w:rPr>
        <w:rFonts w:ascii="Symbol" w:hAnsi="Symbol" w:hint="default"/>
      </w:rPr>
    </w:lvl>
    <w:lvl w:ilvl="4" w:tplc="6B14352A" w:tentative="1">
      <w:start w:val="1"/>
      <w:numFmt w:val="bullet"/>
      <w:lvlText w:val="o"/>
      <w:lvlJc w:val="left"/>
      <w:pPr>
        <w:tabs>
          <w:tab w:val="num" w:pos="3600"/>
        </w:tabs>
        <w:ind w:left="3600" w:hanging="360"/>
      </w:pPr>
      <w:rPr>
        <w:rFonts w:ascii="Courier New" w:hAnsi="Courier New" w:cs="Courier New" w:hint="default"/>
      </w:rPr>
    </w:lvl>
    <w:lvl w:ilvl="5" w:tplc="15C483A6" w:tentative="1">
      <w:start w:val="1"/>
      <w:numFmt w:val="bullet"/>
      <w:lvlText w:val=""/>
      <w:lvlJc w:val="left"/>
      <w:pPr>
        <w:tabs>
          <w:tab w:val="num" w:pos="4320"/>
        </w:tabs>
        <w:ind w:left="4320" w:hanging="360"/>
      </w:pPr>
      <w:rPr>
        <w:rFonts w:ascii="Wingdings" w:hAnsi="Wingdings" w:hint="default"/>
      </w:rPr>
    </w:lvl>
    <w:lvl w:ilvl="6" w:tplc="E89EAC2A" w:tentative="1">
      <w:start w:val="1"/>
      <w:numFmt w:val="bullet"/>
      <w:lvlText w:val=""/>
      <w:lvlJc w:val="left"/>
      <w:pPr>
        <w:tabs>
          <w:tab w:val="num" w:pos="5040"/>
        </w:tabs>
        <w:ind w:left="5040" w:hanging="360"/>
      </w:pPr>
      <w:rPr>
        <w:rFonts w:ascii="Symbol" w:hAnsi="Symbol" w:hint="default"/>
      </w:rPr>
    </w:lvl>
    <w:lvl w:ilvl="7" w:tplc="38D0D530" w:tentative="1">
      <w:start w:val="1"/>
      <w:numFmt w:val="bullet"/>
      <w:lvlText w:val="o"/>
      <w:lvlJc w:val="left"/>
      <w:pPr>
        <w:tabs>
          <w:tab w:val="num" w:pos="5760"/>
        </w:tabs>
        <w:ind w:left="5760" w:hanging="360"/>
      </w:pPr>
      <w:rPr>
        <w:rFonts w:ascii="Courier New" w:hAnsi="Courier New" w:cs="Courier New" w:hint="default"/>
      </w:rPr>
    </w:lvl>
    <w:lvl w:ilvl="8" w:tplc="223E03EE"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144A0E07"/>
    <w:multiLevelType w:val="hybridMultilevel"/>
    <w:tmpl w:val="84A2E1CE"/>
    <w:lvl w:ilvl="0" w:tplc="BD68B86E">
      <w:start w:val="1"/>
      <w:numFmt w:val="bullet"/>
      <w:lvlText w:val=""/>
      <w:lvlJc w:val="left"/>
      <w:pPr>
        <w:ind w:left="720" w:hanging="360"/>
      </w:pPr>
      <w:rPr>
        <w:rFonts w:ascii="Symbol" w:hAnsi="Symbol" w:hint="default"/>
      </w:rPr>
    </w:lvl>
    <w:lvl w:ilvl="1" w:tplc="CC987BF2" w:tentative="1">
      <w:start w:val="1"/>
      <w:numFmt w:val="bullet"/>
      <w:lvlText w:val="o"/>
      <w:lvlJc w:val="left"/>
      <w:pPr>
        <w:ind w:left="1440" w:hanging="360"/>
      </w:pPr>
      <w:rPr>
        <w:rFonts w:ascii="Courier New" w:hAnsi="Courier New" w:cs="Courier New" w:hint="default"/>
      </w:rPr>
    </w:lvl>
    <w:lvl w:ilvl="2" w:tplc="7AF44CE2" w:tentative="1">
      <w:start w:val="1"/>
      <w:numFmt w:val="bullet"/>
      <w:lvlText w:val=""/>
      <w:lvlJc w:val="left"/>
      <w:pPr>
        <w:ind w:left="2160" w:hanging="360"/>
      </w:pPr>
      <w:rPr>
        <w:rFonts w:ascii="Wingdings" w:hAnsi="Wingdings" w:hint="default"/>
      </w:rPr>
    </w:lvl>
    <w:lvl w:ilvl="3" w:tplc="0C56B846" w:tentative="1">
      <w:start w:val="1"/>
      <w:numFmt w:val="bullet"/>
      <w:lvlText w:val=""/>
      <w:lvlJc w:val="left"/>
      <w:pPr>
        <w:ind w:left="2880" w:hanging="360"/>
      </w:pPr>
      <w:rPr>
        <w:rFonts w:ascii="Symbol" w:hAnsi="Symbol" w:hint="default"/>
      </w:rPr>
    </w:lvl>
    <w:lvl w:ilvl="4" w:tplc="E7288542" w:tentative="1">
      <w:start w:val="1"/>
      <w:numFmt w:val="bullet"/>
      <w:lvlText w:val="o"/>
      <w:lvlJc w:val="left"/>
      <w:pPr>
        <w:ind w:left="3600" w:hanging="360"/>
      </w:pPr>
      <w:rPr>
        <w:rFonts w:ascii="Courier New" w:hAnsi="Courier New" w:cs="Courier New" w:hint="default"/>
      </w:rPr>
    </w:lvl>
    <w:lvl w:ilvl="5" w:tplc="D2EA101C" w:tentative="1">
      <w:start w:val="1"/>
      <w:numFmt w:val="bullet"/>
      <w:lvlText w:val=""/>
      <w:lvlJc w:val="left"/>
      <w:pPr>
        <w:ind w:left="4320" w:hanging="360"/>
      </w:pPr>
      <w:rPr>
        <w:rFonts w:ascii="Wingdings" w:hAnsi="Wingdings" w:hint="default"/>
      </w:rPr>
    </w:lvl>
    <w:lvl w:ilvl="6" w:tplc="62A23DB2" w:tentative="1">
      <w:start w:val="1"/>
      <w:numFmt w:val="bullet"/>
      <w:lvlText w:val=""/>
      <w:lvlJc w:val="left"/>
      <w:pPr>
        <w:ind w:left="5040" w:hanging="360"/>
      </w:pPr>
      <w:rPr>
        <w:rFonts w:ascii="Symbol" w:hAnsi="Symbol" w:hint="default"/>
      </w:rPr>
    </w:lvl>
    <w:lvl w:ilvl="7" w:tplc="6394985C" w:tentative="1">
      <w:start w:val="1"/>
      <w:numFmt w:val="bullet"/>
      <w:lvlText w:val="o"/>
      <w:lvlJc w:val="left"/>
      <w:pPr>
        <w:ind w:left="5760" w:hanging="360"/>
      </w:pPr>
      <w:rPr>
        <w:rFonts w:ascii="Courier New" w:hAnsi="Courier New" w:cs="Courier New" w:hint="default"/>
      </w:rPr>
    </w:lvl>
    <w:lvl w:ilvl="8" w:tplc="ADD40EFC" w:tentative="1">
      <w:start w:val="1"/>
      <w:numFmt w:val="bullet"/>
      <w:lvlText w:val=""/>
      <w:lvlJc w:val="left"/>
      <w:pPr>
        <w:ind w:left="6480" w:hanging="360"/>
      </w:pPr>
      <w:rPr>
        <w:rFonts w:ascii="Wingdings" w:hAnsi="Wingdings" w:hint="default"/>
      </w:rPr>
    </w:lvl>
  </w:abstractNum>
  <w:abstractNum w:abstractNumId="34" w15:restartNumberingAfterBreak="0">
    <w:nsid w:val="158F42D5"/>
    <w:multiLevelType w:val="hybridMultilevel"/>
    <w:tmpl w:val="427AC3F2"/>
    <w:lvl w:ilvl="0" w:tplc="25241786">
      <w:numFmt w:val="bullet"/>
      <w:lvlText w:val=""/>
      <w:lvlJc w:val="left"/>
      <w:pPr>
        <w:tabs>
          <w:tab w:val="num" w:pos="720"/>
        </w:tabs>
        <w:ind w:left="720" w:hanging="363"/>
      </w:pPr>
      <w:rPr>
        <w:rFonts w:ascii="Symbol" w:hAnsi="Symbol" w:hint="default"/>
      </w:rPr>
    </w:lvl>
    <w:lvl w:ilvl="1" w:tplc="BE9CEC18" w:tentative="1">
      <w:start w:val="1"/>
      <w:numFmt w:val="bullet"/>
      <w:lvlText w:val="o"/>
      <w:lvlJc w:val="left"/>
      <w:pPr>
        <w:tabs>
          <w:tab w:val="num" w:pos="1440"/>
        </w:tabs>
        <w:ind w:left="1440" w:hanging="360"/>
      </w:pPr>
      <w:rPr>
        <w:rFonts w:ascii="Courier New" w:hAnsi="Courier New" w:cs="Courier New" w:hint="default"/>
      </w:rPr>
    </w:lvl>
    <w:lvl w:ilvl="2" w:tplc="19ECBB1C" w:tentative="1">
      <w:start w:val="1"/>
      <w:numFmt w:val="bullet"/>
      <w:lvlText w:val=""/>
      <w:lvlJc w:val="left"/>
      <w:pPr>
        <w:tabs>
          <w:tab w:val="num" w:pos="2160"/>
        </w:tabs>
        <w:ind w:left="2160" w:hanging="360"/>
      </w:pPr>
      <w:rPr>
        <w:rFonts w:ascii="Wingdings" w:hAnsi="Wingdings" w:hint="default"/>
      </w:rPr>
    </w:lvl>
    <w:lvl w:ilvl="3" w:tplc="AF2CB04A" w:tentative="1">
      <w:start w:val="1"/>
      <w:numFmt w:val="bullet"/>
      <w:lvlText w:val=""/>
      <w:lvlJc w:val="left"/>
      <w:pPr>
        <w:tabs>
          <w:tab w:val="num" w:pos="2880"/>
        </w:tabs>
        <w:ind w:left="2880" w:hanging="360"/>
      </w:pPr>
      <w:rPr>
        <w:rFonts w:ascii="Symbol" w:hAnsi="Symbol" w:hint="default"/>
      </w:rPr>
    </w:lvl>
    <w:lvl w:ilvl="4" w:tplc="7908C738" w:tentative="1">
      <w:start w:val="1"/>
      <w:numFmt w:val="bullet"/>
      <w:lvlText w:val="o"/>
      <w:lvlJc w:val="left"/>
      <w:pPr>
        <w:tabs>
          <w:tab w:val="num" w:pos="3600"/>
        </w:tabs>
        <w:ind w:left="3600" w:hanging="360"/>
      </w:pPr>
      <w:rPr>
        <w:rFonts w:ascii="Courier New" w:hAnsi="Courier New" w:cs="Courier New" w:hint="default"/>
      </w:rPr>
    </w:lvl>
    <w:lvl w:ilvl="5" w:tplc="3B72F028" w:tentative="1">
      <w:start w:val="1"/>
      <w:numFmt w:val="bullet"/>
      <w:lvlText w:val=""/>
      <w:lvlJc w:val="left"/>
      <w:pPr>
        <w:tabs>
          <w:tab w:val="num" w:pos="4320"/>
        </w:tabs>
        <w:ind w:left="4320" w:hanging="360"/>
      </w:pPr>
      <w:rPr>
        <w:rFonts w:ascii="Wingdings" w:hAnsi="Wingdings" w:hint="default"/>
      </w:rPr>
    </w:lvl>
    <w:lvl w:ilvl="6" w:tplc="C66A7818" w:tentative="1">
      <w:start w:val="1"/>
      <w:numFmt w:val="bullet"/>
      <w:lvlText w:val=""/>
      <w:lvlJc w:val="left"/>
      <w:pPr>
        <w:tabs>
          <w:tab w:val="num" w:pos="5040"/>
        </w:tabs>
        <w:ind w:left="5040" w:hanging="360"/>
      </w:pPr>
      <w:rPr>
        <w:rFonts w:ascii="Symbol" w:hAnsi="Symbol" w:hint="default"/>
      </w:rPr>
    </w:lvl>
    <w:lvl w:ilvl="7" w:tplc="AA2499D0" w:tentative="1">
      <w:start w:val="1"/>
      <w:numFmt w:val="bullet"/>
      <w:lvlText w:val="o"/>
      <w:lvlJc w:val="left"/>
      <w:pPr>
        <w:tabs>
          <w:tab w:val="num" w:pos="5760"/>
        </w:tabs>
        <w:ind w:left="5760" w:hanging="360"/>
      </w:pPr>
      <w:rPr>
        <w:rFonts w:ascii="Courier New" w:hAnsi="Courier New" w:cs="Courier New" w:hint="default"/>
      </w:rPr>
    </w:lvl>
    <w:lvl w:ilvl="8" w:tplc="679AF7FC" w:tentative="1">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1B1820D2"/>
    <w:multiLevelType w:val="multilevel"/>
    <w:tmpl w:val="24182B4C"/>
    <w:lvl w:ilvl="0">
      <w:start w:val="1"/>
      <w:numFmt w:val="bullet"/>
      <w:lvlText w:val=""/>
      <w:lvlJc w:val="left"/>
      <w:pPr>
        <w:tabs>
          <w:tab w:val="num" w:pos="0"/>
        </w:tabs>
        <w:ind w:left="0" w:firstLine="0"/>
      </w:pPr>
      <w:rPr>
        <w:rFonts w:ascii="Symbol" w:hAnsi="Symbol" w:hint="default"/>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36" w15:restartNumberingAfterBreak="0">
    <w:nsid w:val="1B861EB4"/>
    <w:multiLevelType w:val="hybridMultilevel"/>
    <w:tmpl w:val="3C88AEA4"/>
    <w:lvl w:ilvl="0" w:tplc="4B9635D4">
      <w:start w:val="1"/>
      <w:numFmt w:val="bullet"/>
      <w:lvlText w:val=""/>
      <w:lvlJc w:val="left"/>
      <w:pPr>
        <w:ind w:left="720" w:hanging="360"/>
      </w:pPr>
      <w:rPr>
        <w:rFonts w:ascii="Symbol" w:hAnsi="Symbol" w:hint="default"/>
      </w:rPr>
    </w:lvl>
    <w:lvl w:ilvl="1" w:tplc="661E03D6" w:tentative="1">
      <w:start w:val="1"/>
      <w:numFmt w:val="bullet"/>
      <w:lvlText w:val="o"/>
      <w:lvlJc w:val="left"/>
      <w:pPr>
        <w:ind w:left="1440" w:hanging="360"/>
      </w:pPr>
      <w:rPr>
        <w:rFonts w:ascii="Courier New" w:hAnsi="Courier New" w:cs="Courier New" w:hint="default"/>
      </w:rPr>
    </w:lvl>
    <w:lvl w:ilvl="2" w:tplc="6E74CF90" w:tentative="1">
      <w:start w:val="1"/>
      <w:numFmt w:val="bullet"/>
      <w:lvlText w:val=""/>
      <w:lvlJc w:val="left"/>
      <w:pPr>
        <w:ind w:left="2160" w:hanging="360"/>
      </w:pPr>
      <w:rPr>
        <w:rFonts w:ascii="Wingdings" w:hAnsi="Wingdings" w:hint="default"/>
      </w:rPr>
    </w:lvl>
    <w:lvl w:ilvl="3" w:tplc="65584C3A" w:tentative="1">
      <w:start w:val="1"/>
      <w:numFmt w:val="bullet"/>
      <w:lvlText w:val=""/>
      <w:lvlJc w:val="left"/>
      <w:pPr>
        <w:ind w:left="2880" w:hanging="360"/>
      </w:pPr>
      <w:rPr>
        <w:rFonts w:ascii="Symbol" w:hAnsi="Symbol" w:hint="default"/>
      </w:rPr>
    </w:lvl>
    <w:lvl w:ilvl="4" w:tplc="B338F694" w:tentative="1">
      <w:start w:val="1"/>
      <w:numFmt w:val="bullet"/>
      <w:lvlText w:val="o"/>
      <w:lvlJc w:val="left"/>
      <w:pPr>
        <w:ind w:left="3600" w:hanging="360"/>
      </w:pPr>
      <w:rPr>
        <w:rFonts w:ascii="Courier New" w:hAnsi="Courier New" w:cs="Courier New" w:hint="default"/>
      </w:rPr>
    </w:lvl>
    <w:lvl w:ilvl="5" w:tplc="446659F0" w:tentative="1">
      <w:start w:val="1"/>
      <w:numFmt w:val="bullet"/>
      <w:lvlText w:val=""/>
      <w:lvlJc w:val="left"/>
      <w:pPr>
        <w:ind w:left="4320" w:hanging="360"/>
      </w:pPr>
      <w:rPr>
        <w:rFonts w:ascii="Wingdings" w:hAnsi="Wingdings" w:hint="default"/>
      </w:rPr>
    </w:lvl>
    <w:lvl w:ilvl="6" w:tplc="A3C0A768" w:tentative="1">
      <w:start w:val="1"/>
      <w:numFmt w:val="bullet"/>
      <w:lvlText w:val=""/>
      <w:lvlJc w:val="left"/>
      <w:pPr>
        <w:ind w:left="5040" w:hanging="360"/>
      </w:pPr>
      <w:rPr>
        <w:rFonts w:ascii="Symbol" w:hAnsi="Symbol" w:hint="default"/>
      </w:rPr>
    </w:lvl>
    <w:lvl w:ilvl="7" w:tplc="AAE24E90" w:tentative="1">
      <w:start w:val="1"/>
      <w:numFmt w:val="bullet"/>
      <w:lvlText w:val="o"/>
      <w:lvlJc w:val="left"/>
      <w:pPr>
        <w:ind w:left="5760" w:hanging="360"/>
      </w:pPr>
      <w:rPr>
        <w:rFonts w:ascii="Courier New" w:hAnsi="Courier New" w:cs="Courier New" w:hint="default"/>
      </w:rPr>
    </w:lvl>
    <w:lvl w:ilvl="8" w:tplc="4B06A5BA" w:tentative="1">
      <w:start w:val="1"/>
      <w:numFmt w:val="bullet"/>
      <w:lvlText w:val=""/>
      <w:lvlJc w:val="left"/>
      <w:pPr>
        <w:ind w:left="6480" w:hanging="360"/>
      </w:pPr>
      <w:rPr>
        <w:rFonts w:ascii="Wingdings" w:hAnsi="Wingdings" w:hint="default"/>
      </w:rPr>
    </w:lvl>
  </w:abstractNum>
  <w:abstractNum w:abstractNumId="37" w15:restartNumberingAfterBreak="0">
    <w:nsid w:val="1CBF048E"/>
    <w:multiLevelType w:val="hybridMultilevel"/>
    <w:tmpl w:val="B91E6A4E"/>
    <w:lvl w:ilvl="0" w:tplc="9BBC1E6E">
      <w:start w:val="1"/>
      <w:numFmt w:val="bullet"/>
      <w:lvlText w:val="-"/>
      <w:lvlJc w:val="left"/>
      <w:pPr>
        <w:ind w:left="720" w:hanging="360"/>
      </w:pPr>
      <w:rPr>
        <w:rFonts w:hint="default"/>
      </w:rPr>
    </w:lvl>
    <w:lvl w:ilvl="1" w:tplc="DD3A81F8" w:tentative="1">
      <w:start w:val="1"/>
      <w:numFmt w:val="bullet"/>
      <w:lvlText w:val="o"/>
      <w:lvlJc w:val="left"/>
      <w:pPr>
        <w:ind w:left="1440" w:hanging="360"/>
      </w:pPr>
      <w:rPr>
        <w:rFonts w:ascii="Courier New" w:hAnsi="Courier New" w:cs="Courier New" w:hint="default"/>
      </w:rPr>
    </w:lvl>
    <w:lvl w:ilvl="2" w:tplc="96468CB0" w:tentative="1">
      <w:start w:val="1"/>
      <w:numFmt w:val="bullet"/>
      <w:lvlText w:val=""/>
      <w:lvlJc w:val="left"/>
      <w:pPr>
        <w:ind w:left="2160" w:hanging="360"/>
      </w:pPr>
      <w:rPr>
        <w:rFonts w:ascii="Wingdings" w:hAnsi="Wingdings" w:hint="default"/>
      </w:rPr>
    </w:lvl>
    <w:lvl w:ilvl="3" w:tplc="BFCC6A84" w:tentative="1">
      <w:start w:val="1"/>
      <w:numFmt w:val="bullet"/>
      <w:lvlText w:val=""/>
      <w:lvlJc w:val="left"/>
      <w:pPr>
        <w:ind w:left="2880" w:hanging="360"/>
      </w:pPr>
      <w:rPr>
        <w:rFonts w:ascii="Symbol" w:hAnsi="Symbol" w:hint="default"/>
      </w:rPr>
    </w:lvl>
    <w:lvl w:ilvl="4" w:tplc="E82EBB72" w:tentative="1">
      <w:start w:val="1"/>
      <w:numFmt w:val="bullet"/>
      <w:lvlText w:val="o"/>
      <w:lvlJc w:val="left"/>
      <w:pPr>
        <w:ind w:left="3600" w:hanging="360"/>
      </w:pPr>
      <w:rPr>
        <w:rFonts w:ascii="Courier New" w:hAnsi="Courier New" w:cs="Courier New" w:hint="default"/>
      </w:rPr>
    </w:lvl>
    <w:lvl w:ilvl="5" w:tplc="9E803000" w:tentative="1">
      <w:start w:val="1"/>
      <w:numFmt w:val="bullet"/>
      <w:lvlText w:val=""/>
      <w:lvlJc w:val="left"/>
      <w:pPr>
        <w:ind w:left="4320" w:hanging="360"/>
      </w:pPr>
      <w:rPr>
        <w:rFonts w:ascii="Wingdings" w:hAnsi="Wingdings" w:hint="default"/>
      </w:rPr>
    </w:lvl>
    <w:lvl w:ilvl="6" w:tplc="CFD0E986" w:tentative="1">
      <w:start w:val="1"/>
      <w:numFmt w:val="bullet"/>
      <w:lvlText w:val=""/>
      <w:lvlJc w:val="left"/>
      <w:pPr>
        <w:ind w:left="5040" w:hanging="360"/>
      </w:pPr>
      <w:rPr>
        <w:rFonts w:ascii="Symbol" w:hAnsi="Symbol" w:hint="default"/>
      </w:rPr>
    </w:lvl>
    <w:lvl w:ilvl="7" w:tplc="7ED88192" w:tentative="1">
      <w:start w:val="1"/>
      <w:numFmt w:val="bullet"/>
      <w:lvlText w:val="o"/>
      <w:lvlJc w:val="left"/>
      <w:pPr>
        <w:ind w:left="5760" w:hanging="360"/>
      </w:pPr>
      <w:rPr>
        <w:rFonts w:ascii="Courier New" w:hAnsi="Courier New" w:cs="Courier New" w:hint="default"/>
      </w:rPr>
    </w:lvl>
    <w:lvl w:ilvl="8" w:tplc="589A768A" w:tentative="1">
      <w:start w:val="1"/>
      <w:numFmt w:val="bullet"/>
      <w:lvlText w:val=""/>
      <w:lvlJc w:val="left"/>
      <w:pPr>
        <w:ind w:left="6480" w:hanging="360"/>
      </w:pPr>
      <w:rPr>
        <w:rFonts w:ascii="Wingdings" w:hAnsi="Wingdings" w:hint="default"/>
      </w:rPr>
    </w:lvl>
  </w:abstractNum>
  <w:abstractNum w:abstractNumId="38" w15:restartNumberingAfterBreak="0">
    <w:nsid w:val="1CDC6179"/>
    <w:multiLevelType w:val="hybridMultilevel"/>
    <w:tmpl w:val="6100C34E"/>
    <w:lvl w:ilvl="0" w:tplc="04CEAEA4">
      <w:start w:val="1"/>
      <w:numFmt w:val="bullet"/>
      <w:lvlText w:val="-"/>
      <w:lvlJc w:val="left"/>
      <w:pPr>
        <w:tabs>
          <w:tab w:val="num" w:pos="360"/>
        </w:tabs>
        <w:ind w:left="360" w:hanging="360"/>
      </w:pPr>
      <w:rPr>
        <w:rFonts w:hint="default"/>
      </w:rPr>
    </w:lvl>
    <w:lvl w:ilvl="1" w:tplc="5EF2D50C">
      <w:start w:val="1"/>
      <w:numFmt w:val="bullet"/>
      <w:lvlText w:val="o"/>
      <w:lvlJc w:val="left"/>
      <w:pPr>
        <w:tabs>
          <w:tab w:val="num" w:pos="1080"/>
        </w:tabs>
        <w:ind w:left="1080" w:hanging="360"/>
      </w:pPr>
      <w:rPr>
        <w:rFonts w:ascii="Courier New" w:hAnsi="Courier New" w:cs="Courier New" w:hint="default"/>
      </w:rPr>
    </w:lvl>
    <w:lvl w:ilvl="2" w:tplc="E79E5B2C">
      <w:start w:val="1"/>
      <w:numFmt w:val="bullet"/>
      <w:lvlText w:val=""/>
      <w:lvlJc w:val="left"/>
      <w:pPr>
        <w:tabs>
          <w:tab w:val="num" w:pos="1800"/>
        </w:tabs>
        <w:ind w:left="1800" w:hanging="360"/>
      </w:pPr>
      <w:rPr>
        <w:rFonts w:ascii="Times New Roman" w:hAnsi="Times New Roman" w:cs="Times New Roman" w:hint="default"/>
      </w:rPr>
    </w:lvl>
    <w:lvl w:ilvl="3" w:tplc="FABCB4DA">
      <w:start w:val="1"/>
      <w:numFmt w:val="bullet"/>
      <w:lvlText w:val=""/>
      <w:lvlJc w:val="left"/>
      <w:pPr>
        <w:tabs>
          <w:tab w:val="num" w:pos="2520"/>
        </w:tabs>
        <w:ind w:left="2520" w:hanging="360"/>
      </w:pPr>
      <w:rPr>
        <w:rFonts w:ascii="Symbol" w:hAnsi="Symbol" w:cs="Symbol" w:hint="default"/>
      </w:rPr>
    </w:lvl>
    <w:lvl w:ilvl="4" w:tplc="9774C5BA">
      <w:start w:val="1"/>
      <w:numFmt w:val="bullet"/>
      <w:lvlText w:val="o"/>
      <w:lvlJc w:val="left"/>
      <w:pPr>
        <w:tabs>
          <w:tab w:val="num" w:pos="3240"/>
        </w:tabs>
        <w:ind w:left="3240" w:hanging="360"/>
      </w:pPr>
      <w:rPr>
        <w:rFonts w:ascii="Courier New" w:hAnsi="Courier New" w:cs="Courier New" w:hint="default"/>
      </w:rPr>
    </w:lvl>
    <w:lvl w:ilvl="5" w:tplc="02024664">
      <w:start w:val="1"/>
      <w:numFmt w:val="bullet"/>
      <w:lvlText w:val=""/>
      <w:lvlJc w:val="left"/>
      <w:pPr>
        <w:tabs>
          <w:tab w:val="num" w:pos="3960"/>
        </w:tabs>
        <w:ind w:left="3960" w:hanging="360"/>
      </w:pPr>
      <w:rPr>
        <w:rFonts w:ascii="Times New Roman" w:hAnsi="Times New Roman" w:cs="Times New Roman" w:hint="default"/>
      </w:rPr>
    </w:lvl>
    <w:lvl w:ilvl="6" w:tplc="C994D7A2">
      <w:start w:val="1"/>
      <w:numFmt w:val="bullet"/>
      <w:lvlText w:val=""/>
      <w:lvlJc w:val="left"/>
      <w:pPr>
        <w:tabs>
          <w:tab w:val="num" w:pos="4680"/>
        </w:tabs>
        <w:ind w:left="4680" w:hanging="360"/>
      </w:pPr>
      <w:rPr>
        <w:rFonts w:ascii="Symbol" w:hAnsi="Symbol" w:cs="Symbol" w:hint="default"/>
      </w:rPr>
    </w:lvl>
    <w:lvl w:ilvl="7" w:tplc="D90E916E">
      <w:start w:val="1"/>
      <w:numFmt w:val="bullet"/>
      <w:lvlText w:val="o"/>
      <w:lvlJc w:val="left"/>
      <w:pPr>
        <w:tabs>
          <w:tab w:val="num" w:pos="5400"/>
        </w:tabs>
        <w:ind w:left="5400" w:hanging="360"/>
      </w:pPr>
      <w:rPr>
        <w:rFonts w:ascii="Courier New" w:hAnsi="Courier New" w:cs="Courier New" w:hint="default"/>
      </w:rPr>
    </w:lvl>
    <w:lvl w:ilvl="8" w:tplc="C3A8C0F8">
      <w:start w:val="1"/>
      <w:numFmt w:val="bullet"/>
      <w:lvlText w:val=""/>
      <w:lvlJc w:val="left"/>
      <w:pPr>
        <w:tabs>
          <w:tab w:val="num" w:pos="6120"/>
        </w:tabs>
        <w:ind w:left="6120" w:hanging="360"/>
      </w:pPr>
      <w:rPr>
        <w:rFonts w:ascii="Times New Roman" w:hAnsi="Times New Roman" w:cs="Times New Roman" w:hint="default"/>
      </w:rPr>
    </w:lvl>
  </w:abstractNum>
  <w:abstractNum w:abstractNumId="39" w15:restartNumberingAfterBreak="0">
    <w:nsid w:val="1D6D0461"/>
    <w:multiLevelType w:val="hybridMultilevel"/>
    <w:tmpl w:val="5ABC5604"/>
    <w:lvl w:ilvl="0" w:tplc="3E42BC9A">
      <w:start w:val="1"/>
      <w:numFmt w:val="decimal"/>
      <w:lvlText w:val="%1."/>
      <w:lvlJc w:val="left"/>
      <w:pPr>
        <w:ind w:left="720" w:hanging="360"/>
      </w:pPr>
    </w:lvl>
    <w:lvl w:ilvl="1" w:tplc="E68AE0F2" w:tentative="1">
      <w:start w:val="1"/>
      <w:numFmt w:val="lowerLetter"/>
      <w:lvlText w:val="%2."/>
      <w:lvlJc w:val="left"/>
      <w:pPr>
        <w:ind w:left="1440" w:hanging="360"/>
      </w:pPr>
    </w:lvl>
    <w:lvl w:ilvl="2" w:tplc="2BEA1B22" w:tentative="1">
      <w:start w:val="1"/>
      <w:numFmt w:val="lowerRoman"/>
      <w:lvlText w:val="%3."/>
      <w:lvlJc w:val="right"/>
      <w:pPr>
        <w:ind w:left="2160" w:hanging="180"/>
      </w:pPr>
    </w:lvl>
    <w:lvl w:ilvl="3" w:tplc="3558E03A" w:tentative="1">
      <w:start w:val="1"/>
      <w:numFmt w:val="decimal"/>
      <w:lvlText w:val="%4."/>
      <w:lvlJc w:val="left"/>
      <w:pPr>
        <w:ind w:left="2880" w:hanging="360"/>
      </w:pPr>
    </w:lvl>
    <w:lvl w:ilvl="4" w:tplc="D5BAFEC6" w:tentative="1">
      <w:start w:val="1"/>
      <w:numFmt w:val="lowerLetter"/>
      <w:lvlText w:val="%5."/>
      <w:lvlJc w:val="left"/>
      <w:pPr>
        <w:ind w:left="3600" w:hanging="360"/>
      </w:pPr>
    </w:lvl>
    <w:lvl w:ilvl="5" w:tplc="A9A4ABF4" w:tentative="1">
      <w:start w:val="1"/>
      <w:numFmt w:val="lowerRoman"/>
      <w:lvlText w:val="%6."/>
      <w:lvlJc w:val="right"/>
      <w:pPr>
        <w:ind w:left="4320" w:hanging="180"/>
      </w:pPr>
    </w:lvl>
    <w:lvl w:ilvl="6" w:tplc="5B52E5CC" w:tentative="1">
      <w:start w:val="1"/>
      <w:numFmt w:val="decimal"/>
      <w:lvlText w:val="%7."/>
      <w:lvlJc w:val="left"/>
      <w:pPr>
        <w:ind w:left="5040" w:hanging="360"/>
      </w:pPr>
    </w:lvl>
    <w:lvl w:ilvl="7" w:tplc="705E591C" w:tentative="1">
      <w:start w:val="1"/>
      <w:numFmt w:val="lowerLetter"/>
      <w:lvlText w:val="%8."/>
      <w:lvlJc w:val="left"/>
      <w:pPr>
        <w:ind w:left="5760" w:hanging="360"/>
      </w:pPr>
    </w:lvl>
    <w:lvl w:ilvl="8" w:tplc="E5081000" w:tentative="1">
      <w:start w:val="1"/>
      <w:numFmt w:val="lowerRoman"/>
      <w:lvlText w:val="%9."/>
      <w:lvlJc w:val="right"/>
      <w:pPr>
        <w:ind w:left="6480" w:hanging="180"/>
      </w:pPr>
    </w:lvl>
  </w:abstractNum>
  <w:abstractNum w:abstractNumId="40" w15:restartNumberingAfterBreak="0">
    <w:nsid w:val="1E8F17EC"/>
    <w:multiLevelType w:val="hybridMultilevel"/>
    <w:tmpl w:val="D2602F88"/>
    <w:lvl w:ilvl="0" w:tplc="BF022A96">
      <w:start w:val="2"/>
      <w:numFmt w:val="bullet"/>
      <w:lvlText w:val="-"/>
      <w:lvlJc w:val="left"/>
      <w:pPr>
        <w:tabs>
          <w:tab w:val="num" w:pos="927"/>
        </w:tabs>
        <w:ind w:left="927" w:hanging="360"/>
      </w:pPr>
      <w:rPr>
        <w:rFonts w:hint="default"/>
        <w:u w:val="none" w:color="000000"/>
      </w:rPr>
    </w:lvl>
    <w:lvl w:ilvl="1" w:tplc="327AF09A" w:tentative="1">
      <w:start w:val="1"/>
      <w:numFmt w:val="bullet"/>
      <w:lvlText w:val="o"/>
      <w:lvlJc w:val="left"/>
      <w:pPr>
        <w:tabs>
          <w:tab w:val="num" w:pos="1440"/>
        </w:tabs>
        <w:ind w:left="1440" w:hanging="360"/>
      </w:pPr>
      <w:rPr>
        <w:rFonts w:ascii="Courier New" w:hAnsi="Courier New" w:cs="Courier New" w:hint="default"/>
      </w:rPr>
    </w:lvl>
    <w:lvl w:ilvl="2" w:tplc="E578E710" w:tentative="1">
      <w:start w:val="1"/>
      <w:numFmt w:val="bullet"/>
      <w:lvlText w:val=""/>
      <w:lvlJc w:val="left"/>
      <w:pPr>
        <w:tabs>
          <w:tab w:val="num" w:pos="2160"/>
        </w:tabs>
        <w:ind w:left="2160" w:hanging="360"/>
      </w:pPr>
      <w:rPr>
        <w:rFonts w:ascii="Wingdings" w:hAnsi="Wingdings" w:hint="default"/>
      </w:rPr>
    </w:lvl>
    <w:lvl w:ilvl="3" w:tplc="12EE8B26" w:tentative="1">
      <w:start w:val="1"/>
      <w:numFmt w:val="bullet"/>
      <w:lvlText w:val=""/>
      <w:lvlJc w:val="left"/>
      <w:pPr>
        <w:tabs>
          <w:tab w:val="num" w:pos="2880"/>
        </w:tabs>
        <w:ind w:left="2880" w:hanging="360"/>
      </w:pPr>
      <w:rPr>
        <w:rFonts w:ascii="Symbol" w:hAnsi="Symbol" w:hint="default"/>
      </w:rPr>
    </w:lvl>
    <w:lvl w:ilvl="4" w:tplc="94528DE6" w:tentative="1">
      <w:start w:val="1"/>
      <w:numFmt w:val="bullet"/>
      <w:lvlText w:val="o"/>
      <w:lvlJc w:val="left"/>
      <w:pPr>
        <w:tabs>
          <w:tab w:val="num" w:pos="3600"/>
        </w:tabs>
        <w:ind w:left="3600" w:hanging="360"/>
      </w:pPr>
      <w:rPr>
        <w:rFonts w:ascii="Courier New" w:hAnsi="Courier New" w:cs="Courier New" w:hint="default"/>
      </w:rPr>
    </w:lvl>
    <w:lvl w:ilvl="5" w:tplc="28CC9E8E" w:tentative="1">
      <w:start w:val="1"/>
      <w:numFmt w:val="bullet"/>
      <w:lvlText w:val=""/>
      <w:lvlJc w:val="left"/>
      <w:pPr>
        <w:tabs>
          <w:tab w:val="num" w:pos="4320"/>
        </w:tabs>
        <w:ind w:left="4320" w:hanging="360"/>
      </w:pPr>
      <w:rPr>
        <w:rFonts w:ascii="Wingdings" w:hAnsi="Wingdings" w:hint="default"/>
      </w:rPr>
    </w:lvl>
    <w:lvl w:ilvl="6" w:tplc="52DAEB0C" w:tentative="1">
      <w:start w:val="1"/>
      <w:numFmt w:val="bullet"/>
      <w:lvlText w:val=""/>
      <w:lvlJc w:val="left"/>
      <w:pPr>
        <w:tabs>
          <w:tab w:val="num" w:pos="5040"/>
        </w:tabs>
        <w:ind w:left="5040" w:hanging="360"/>
      </w:pPr>
      <w:rPr>
        <w:rFonts w:ascii="Symbol" w:hAnsi="Symbol" w:hint="default"/>
      </w:rPr>
    </w:lvl>
    <w:lvl w:ilvl="7" w:tplc="DD74509C" w:tentative="1">
      <w:start w:val="1"/>
      <w:numFmt w:val="bullet"/>
      <w:lvlText w:val="o"/>
      <w:lvlJc w:val="left"/>
      <w:pPr>
        <w:tabs>
          <w:tab w:val="num" w:pos="5760"/>
        </w:tabs>
        <w:ind w:left="5760" w:hanging="360"/>
      </w:pPr>
      <w:rPr>
        <w:rFonts w:ascii="Courier New" w:hAnsi="Courier New" w:cs="Courier New" w:hint="default"/>
      </w:rPr>
    </w:lvl>
    <w:lvl w:ilvl="8" w:tplc="03AA1086" w:tentative="1">
      <w:start w:val="1"/>
      <w:numFmt w:val="bullet"/>
      <w:lvlText w:val=""/>
      <w:lvlJc w:val="left"/>
      <w:pPr>
        <w:tabs>
          <w:tab w:val="num" w:pos="6480"/>
        </w:tabs>
        <w:ind w:left="6480" w:hanging="360"/>
      </w:pPr>
      <w:rPr>
        <w:rFonts w:ascii="Wingdings" w:hAnsi="Wingdings" w:hint="default"/>
      </w:rPr>
    </w:lvl>
  </w:abstractNum>
  <w:abstractNum w:abstractNumId="41" w15:restartNumberingAfterBreak="0">
    <w:nsid w:val="1EA37FC5"/>
    <w:multiLevelType w:val="multilevel"/>
    <w:tmpl w:val="FFFFFFFF"/>
    <w:lvl w:ilvl="0">
      <w:start w:val="1"/>
      <w:numFmt w:val="bullet"/>
      <w:lvlText w:val="-"/>
      <w:lvlJc w:val="left"/>
      <w:pPr>
        <w:ind w:left="1800" w:hanging="36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2" w15:restartNumberingAfterBreak="0">
    <w:nsid w:val="1ED5110F"/>
    <w:multiLevelType w:val="hybridMultilevel"/>
    <w:tmpl w:val="C2E685EC"/>
    <w:lvl w:ilvl="0" w:tplc="E8EC2A12">
      <w:start w:val="2"/>
      <w:numFmt w:val="decimal"/>
      <w:lvlText w:val="%1."/>
      <w:lvlJc w:val="left"/>
      <w:pPr>
        <w:ind w:left="927" w:hanging="567"/>
      </w:pPr>
      <w:rPr>
        <w:rFonts w:hint="default"/>
      </w:rPr>
    </w:lvl>
    <w:lvl w:ilvl="1" w:tplc="7B68C228" w:tentative="1">
      <w:start w:val="1"/>
      <w:numFmt w:val="lowerLetter"/>
      <w:lvlText w:val="%2."/>
      <w:lvlJc w:val="left"/>
      <w:pPr>
        <w:ind w:left="1440" w:hanging="360"/>
      </w:pPr>
    </w:lvl>
    <w:lvl w:ilvl="2" w:tplc="1B90AF0E" w:tentative="1">
      <w:start w:val="1"/>
      <w:numFmt w:val="lowerRoman"/>
      <w:lvlText w:val="%3."/>
      <w:lvlJc w:val="right"/>
      <w:pPr>
        <w:ind w:left="2160" w:hanging="180"/>
      </w:pPr>
    </w:lvl>
    <w:lvl w:ilvl="3" w:tplc="3486722E" w:tentative="1">
      <w:start w:val="1"/>
      <w:numFmt w:val="decimal"/>
      <w:lvlText w:val="%4."/>
      <w:lvlJc w:val="left"/>
      <w:pPr>
        <w:ind w:left="2880" w:hanging="360"/>
      </w:pPr>
    </w:lvl>
    <w:lvl w:ilvl="4" w:tplc="D7D0EC98" w:tentative="1">
      <w:start w:val="1"/>
      <w:numFmt w:val="lowerLetter"/>
      <w:lvlText w:val="%5."/>
      <w:lvlJc w:val="left"/>
      <w:pPr>
        <w:ind w:left="3600" w:hanging="360"/>
      </w:pPr>
    </w:lvl>
    <w:lvl w:ilvl="5" w:tplc="0F4A0A5E" w:tentative="1">
      <w:start w:val="1"/>
      <w:numFmt w:val="lowerRoman"/>
      <w:lvlText w:val="%6."/>
      <w:lvlJc w:val="right"/>
      <w:pPr>
        <w:ind w:left="4320" w:hanging="180"/>
      </w:pPr>
    </w:lvl>
    <w:lvl w:ilvl="6" w:tplc="1B5020AC" w:tentative="1">
      <w:start w:val="1"/>
      <w:numFmt w:val="decimal"/>
      <w:lvlText w:val="%7."/>
      <w:lvlJc w:val="left"/>
      <w:pPr>
        <w:ind w:left="5040" w:hanging="360"/>
      </w:pPr>
    </w:lvl>
    <w:lvl w:ilvl="7" w:tplc="EA1A98DA" w:tentative="1">
      <w:start w:val="1"/>
      <w:numFmt w:val="lowerLetter"/>
      <w:lvlText w:val="%8."/>
      <w:lvlJc w:val="left"/>
      <w:pPr>
        <w:ind w:left="5760" w:hanging="360"/>
      </w:pPr>
    </w:lvl>
    <w:lvl w:ilvl="8" w:tplc="5D74BCFA" w:tentative="1">
      <w:start w:val="1"/>
      <w:numFmt w:val="lowerRoman"/>
      <w:lvlText w:val="%9."/>
      <w:lvlJc w:val="right"/>
      <w:pPr>
        <w:ind w:left="6480" w:hanging="180"/>
      </w:pPr>
    </w:lvl>
  </w:abstractNum>
  <w:abstractNum w:abstractNumId="43" w15:restartNumberingAfterBreak="0">
    <w:nsid w:val="1EFD7821"/>
    <w:multiLevelType w:val="hybridMultilevel"/>
    <w:tmpl w:val="BEA428B4"/>
    <w:lvl w:ilvl="0" w:tplc="951CF57C">
      <w:start w:val="1"/>
      <w:numFmt w:val="decimal"/>
      <w:lvlText w:val="%1."/>
      <w:lvlJc w:val="left"/>
      <w:pPr>
        <w:tabs>
          <w:tab w:val="num" w:pos="360"/>
        </w:tabs>
        <w:ind w:left="360" w:hanging="360"/>
      </w:pPr>
    </w:lvl>
    <w:lvl w:ilvl="1" w:tplc="3E6E8724">
      <w:start w:val="1"/>
      <w:numFmt w:val="lowerLetter"/>
      <w:lvlText w:val="%2."/>
      <w:lvlJc w:val="left"/>
      <w:pPr>
        <w:tabs>
          <w:tab w:val="num" w:pos="1440"/>
        </w:tabs>
        <w:ind w:left="1440" w:hanging="360"/>
      </w:pPr>
    </w:lvl>
    <w:lvl w:ilvl="2" w:tplc="0DB4FC64">
      <w:start w:val="1"/>
      <w:numFmt w:val="lowerRoman"/>
      <w:lvlText w:val="%3."/>
      <w:lvlJc w:val="right"/>
      <w:pPr>
        <w:tabs>
          <w:tab w:val="num" w:pos="2160"/>
        </w:tabs>
        <w:ind w:left="2160" w:hanging="180"/>
      </w:pPr>
    </w:lvl>
    <w:lvl w:ilvl="3" w:tplc="14D47D30">
      <w:start w:val="1"/>
      <w:numFmt w:val="decimal"/>
      <w:lvlText w:val="%4."/>
      <w:lvlJc w:val="left"/>
      <w:pPr>
        <w:tabs>
          <w:tab w:val="num" w:pos="2880"/>
        </w:tabs>
        <w:ind w:left="2880" w:hanging="360"/>
      </w:pPr>
    </w:lvl>
    <w:lvl w:ilvl="4" w:tplc="34FCF63A">
      <w:start w:val="1"/>
      <w:numFmt w:val="lowerLetter"/>
      <w:lvlText w:val="%5."/>
      <w:lvlJc w:val="left"/>
      <w:pPr>
        <w:tabs>
          <w:tab w:val="num" w:pos="3600"/>
        </w:tabs>
        <w:ind w:left="3600" w:hanging="360"/>
      </w:pPr>
    </w:lvl>
    <w:lvl w:ilvl="5" w:tplc="BD145F92">
      <w:start w:val="1"/>
      <w:numFmt w:val="lowerRoman"/>
      <w:lvlText w:val="%6."/>
      <w:lvlJc w:val="right"/>
      <w:pPr>
        <w:tabs>
          <w:tab w:val="num" w:pos="4320"/>
        </w:tabs>
        <w:ind w:left="4320" w:hanging="180"/>
      </w:pPr>
    </w:lvl>
    <w:lvl w:ilvl="6" w:tplc="C0E4A5B0">
      <w:start w:val="1"/>
      <w:numFmt w:val="decimal"/>
      <w:lvlText w:val="%7."/>
      <w:lvlJc w:val="left"/>
      <w:pPr>
        <w:tabs>
          <w:tab w:val="num" w:pos="5040"/>
        </w:tabs>
        <w:ind w:left="5040" w:hanging="360"/>
      </w:pPr>
    </w:lvl>
    <w:lvl w:ilvl="7" w:tplc="C58657F6">
      <w:start w:val="1"/>
      <w:numFmt w:val="lowerLetter"/>
      <w:lvlText w:val="%8."/>
      <w:lvlJc w:val="left"/>
      <w:pPr>
        <w:tabs>
          <w:tab w:val="num" w:pos="5760"/>
        </w:tabs>
        <w:ind w:left="5760" w:hanging="360"/>
      </w:pPr>
    </w:lvl>
    <w:lvl w:ilvl="8" w:tplc="09488856">
      <w:start w:val="1"/>
      <w:numFmt w:val="lowerRoman"/>
      <w:lvlText w:val="%9."/>
      <w:lvlJc w:val="right"/>
      <w:pPr>
        <w:tabs>
          <w:tab w:val="num" w:pos="6480"/>
        </w:tabs>
        <w:ind w:left="6480" w:hanging="180"/>
      </w:pPr>
    </w:lvl>
  </w:abstractNum>
  <w:abstractNum w:abstractNumId="44" w15:restartNumberingAfterBreak="0">
    <w:nsid w:val="21D7674B"/>
    <w:multiLevelType w:val="singleLevel"/>
    <w:tmpl w:val="427CFE6A"/>
    <w:lvl w:ilvl="0">
      <w:start w:val="1"/>
      <w:numFmt w:val="bullet"/>
      <w:lvlText w:val=""/>
      <w:lvlJc w:val="left"/>
      <w:pPr>
        <w:tabs>
          <w:tab w:val="num" w:pos="357"/>
        </w:tabs>
        <w:ind w:left="357" w:hanging="357"/>
      </w:pPr>
      <w:rPr>
        <w:rFonts w:ascii="Symbol" w:hAnsi="Symbol" w:hint="default"/>
      </w:rPr>
    </w:lvl>
  </w:abstractNum>
  <w:abstractNum w:abstractNumId="45" w15:restartNumberingAfterBreak="0">
    <w:nsid w:val="230D6808"/>
    <w:multiLevelType w:val="hybridMultilevel"/>
    <w:tmpl w:val="CF8846C0"/>
    <w:lvl w:ilvl="0" w:tplc="8B9EB27E">
      <w:start w:val="1"/>
      <w:numFmt w:val="bullet"/>
      <w:lvlText w:val=""/>
      <w:lvlJc w:val="left"/>
      <w:pPr>
        <w:tabs>
          <w:tab w:val="num" w:pos="927"/>
        </w:tabs>
        <w:ind w:left="927" w:hanging="360"/>
      </w:pPr>
      <w:rPr>
        <w:rFonts w:ascii="Symbol" w:hAnsi="Symbol" w:hint="default"/>
        <w:color w:val="000000"/>
        <w:u w:val="none" w:color="000000"/>
      </w:rPr>
    </w:lvl>
    <w:lvl w:ilvl="1" w:tplc="3128595A" w:tentative="1">
      <w:start w:val="1"/>
      <w:numFmt w:val="bullet"/>
      <w:lvlText w:val="o"/>
      <w:lvlJc w:val="left"/>
      <w:pPr>
        <w:tabs>
          <w:tab w:val="num" w:pos="1440"/>
        </w:tabs>
        <w:ind w:left="1440" w:hanging="360"/>
      </w:pPr>
      <w:rPr>
        <w:rFonts w:ascii="Courier New" w:hAnsi="Courier New" w:cs="Courier New" w:hint="default"/>
      </w:rPr>
    </w:lvl>
    <w:lvl w:ilvl="2" w:tplc="3C84263A" w:tentative="1">
      <w:start w:val="1"/>
      <w:numFmt w:val="bullet"/>
      <w:lvlText w:val=""/>
      <w:lvlJc w:val="left"/>
      <w:pPr>
        <w:tabs>
          <w:tab w:val="num" w:pos="2160"/>
        </w:tabs>
        <w:ind w:left="2160" w:hanging="360"/>
      </w:pPr>
      <w:rPr>
        <w:rFonts w:ascii="Wingdings" w:hAnsi="Wingdings" w:hint="default"/>
      </w:rPr>
    </w:lvl>
    <w:lvl w:ilvl="3" w:tplc="D3B20712" w:tentative="1">
      <w:start w:val="1"/>
      <w:numFmt w:val="bullet"/>
      <w:lvlText w:val=""/>
      <w:lvlJc w:val="left"/>
      <w:pPr>
        <w:tabs>
          <w:tab w:val="num" w:pos="2880"/>
        </w:tabs>
        <w:ind w:left="2880" w:hanging="360"/>
      </w:pPr>
      <w:rPr>
        <w:rFonts w:ascii="Symbol" w:hAnsi="Symbol" w:hint="default"/>
      </w:rPr>
    </w:lvl>
    <w:lvl w:ilvl="4" w:tplc="BCEC5106" w:tentative="1">
      <w:start w:val="1"/>
      <w:numFmt w:val="bullet"/>
      <w:lvlText w:val="o"/>
      <w:lvlJc w:val="left"/>
      <w:pPr>
        <w:tabs>
          <w:tab w:val="num" w:pos="3600"/>
        </w:tabs>
        <w:ind w:left="3600" w:hanging="360"/>
      </w:pPr>
      <w:rPr>
        <w:rFonts w:ascii="Courier New" w:hAnsi="Courier New" w:cs="Courier New" w:hint="default"/>
      </w:rPr>
    </w:lvl>
    <w:lvl w:ilvl="5" w:tplc="B7BC1E6E" w:tentative="1">
      <w:start w:val="1"/>
      <w:numFmt w:val="bullet"/>
      <w:lvlText w:val=""/>
      <w:lvlJc w:val="left"/>
      <w:pPr>
        <w:tabs>
          <w:tab w:val="num" w:pos="4320"/>
        </w:tabs>
        <w:ind w:left="4320" w:hanging="360"/>
      </w:pPr>
      <w:rPr>
        <w:rFonts w:ascii="Wingdings" w:hAnsi="Wingdings" w:hint="default"/>
      </w:rPr>
    </w:lvl>
    <w:lvl w:ilvl="6" w:tplc="BEF070EA" w:tentative="1">
      <w:start w:val="1"/>
      <w:numFmt w:val="bullet"/>
      <w:lvlText w:val=""/>
      <w:lvlJc w:val="left"/>
      <w:pPr>
        <w:tabs>
          <w:tab w:val="num" w:pos="5040"/>
        </w:tabs>
        <w:ind w:left="5040" w:hanging="360"/>
      </w:pPr>
      <w:rPr>
        <w:rFonts w:ascii="Symbol" w:hAnsi="Symbol" w:hint="default"/>
      </w:rPr>
    </w:lvl>
    <w:lvl w:ilvl="7" w:tplc="2136988E" w:tentative="1">
      <w:start w:val="1"/>
      <w:numFmt w:val="bullet"/>
      <w:lvlText w:val="o"/>
      <w:lvlJc w:val="left"/>
      <w:pPr>
        <w:tabs>
          <w:tab w:val="num" w:pos="5760"/>
        </w:tabs>
        <w:ind w:left="5760" w:hanging="360"/>
      </w:pPr>
      <w:rPr>
        <w:rFonts w:ascii="Courier New" w:hAnsi="Courier New" w:cs="Courier New" w:hint="default"/>
      </w:rPr>
    </w:lvl>
    <w:lvl w:ilvl="8" w:tplc="09EE4270" w:tentative="1">
      <w:start w:val="1"/>
      <w:numFmt w:val="bullet"/>
      <w:lvlText w:val=""/>
      <w:lvlJc w:val="left"/>
      <w:pPr>
        <w:tabs>
          <w:tab w:val="num" w:pos="6480"/>
        </w:tabs>
        <w:ind w:left="6480" w:hanging="360"/>
      </w:pPr>
      <w:rPr>
        <w:rFonts w:ascii="Wingdings" w:hAnsi="Wingdings" w:hint="default"/>
      </w:rPr>
    </w:lvl>
  </w:abstractNum>
  <w:abstractNum w:abstractNumId="46" w15:restartNumberingAfterBreak="0">
    <w:nsid w:val="23E65A5E"/>
    <w:multiLevelType w:val="hybridMultilevel"/>
    <w:tmpl w:val="19E238D6"/>
    <w:lvl w:ilvl="0" w:tplc="6812FBFC">
      <w:start w:val="1"/>
      <w:numFmt w:val="bullet"/>
      <w:lvlText w:val=""/>
      <w:lvlJc w:val="left"/>
      <w:pPr>
        <w:ind w:left="720" w:hanging="360"/>
      </w:pPr>
      <w:rPr>
        <w:rFonts w:ascii="Symbol" w:hAnsi="Symbol" w:hint="default"/>
      </w:rPr>
    </w:lvl>
    <w:lvl w:ilvl="1" w:tplc="A4EA36AC" w:tentative="1">
      <w:start w:val="1"/>
      <w:numFmt w:val="bullet"/>
      <w:lvlText w:val="o"/>
      <w:lvlJc w:val="left"/>
      <w:pPr>
        <w:ind w:left="1440" w:hanging="360"/>
      </w:pPr>
      <w:rPr>
        <w:rFonts w:ascii="Courier New" w:hAnsi="Courier New" w:cs="Courier New" w:hint="default"/>
      </w:rPr>
    </w:lvl>
    <w:lvl w:ilvl="2" w:tplc="DD78C30C" w:tentative="1">
      <w:start w:val="1"/>
      <w:numFmt w:val="bullet"/>
      <w:lvlText w:val=""/>
      <w:lvlJc w:val="left"/>
      <w:pPr>
        <w:ind w:left="2160" w:hanging="360"/>
      </w:pPr>
      <w:rPr>
        <w:rFonts w:ascii="Wingdings" w:hAnsi="Wingdings" w:hint="default"/>
      </w:rPr>
    </w:lvl>
    <w:lvl w:ilvl="3" w:tplc="1BC4AB90" w:tentative="1">
      <w:start w:val="1"/>
      <w:numFmt w:val="bullet"/>
      <w:lvlText w:val=""/>
      <w:lvlJc w:val="left"/>
      <w:pPr>
        <w:ind w:left="2880" w:hanging="360"/>
      </w:pPr>
      <w:rPr>
        <w:rFonts w:ascii="Symbol" w:hAnsi="Symbol" w:hint="default"/>
      </w:rPr>
    </w:lvl>
    <w:lvl w:ilvl="4" w:tplc="485A2B42" w:tentative="1">
      <w:start w:val="1"/>
      <w:numFmt w:val="bullet"/>
      <w:lvlText w:val="o"/>
      <w:lvlJc w:val="left"/>
      <w:pPr>
        <w:ind w:left="3600" w:hanging="360"/>
      </w:pPr>
      <w:rPr>
        <w:rFonts w:ascii="Courier New" w:hAnsi="Courier New" w:cs="Courier New" w:hint="default"/>
      </w:rPr>
    </w:lvl>
    <w:lvl w:ilvl="5" w:tplc="06625E5A" w:tentative="1">
      <w:start w:val="1"/>
      <w:numFmt w:val="bullet"/>
      <w:lvlText w:val=""/>
      <w:lvlJc w:val="left"/>
      <w:pPr>
        <w:ind w:left="4320" w:hanging="360"/>
      </w:pPr>
      <w:rPr>
        <w:rFonts w:ascii="Wingdings" w:hAnsi="Wingdings" w:hint="default"/>
      </w:rPr>
    </w:lvl>
    <w:lvl w:ilvl="6" w:tplc="FC12FF6A" w:tentative="1">
      <w:start w:val="1"/>
      <w:numFmt w:val="bullet"/>
      <w:lvlText w:val=""/>
      <w:lvlJc w:val="left"/>
      <w:pPr>
        <w:ind w:left="5040" w:hanging="360"/>
      </w:pPr>
      <w:rPr>
        <w:rFonts w:ascii="Symbol" w:hAnsi="Symbol" w:hint="default"/>
      </w:rPr>
    </w:lvl>
    <w:lvl w:ilvl="7" w:tplc="3EF250DC" w:tentative="1">
      <w:start w:val="1"/>
      <w:numFmt w:val="bullet"/>
      <w:lvlText w:val="o"/>
      <w:lvlJc w:val="left"/>
      <w:pPr>
        <w:ind w:left="5760" w:hanging="360"/>
      </w:pPr>
      <w:rPr>
        <w:rFonts w:ascii="Courier New" w:hAnsi="Courier New" w:cs="Courier New" w:hint="default"/>
      </w:rPr>
    </w:lvl>
    <w:lvl w:ilvl="8" w:tplc="7E40D222" w:tentative="1">
      <w:start w:val="1"/>
      <w:numFmt w:val="bullet"/>
      <w:lvlText w:val=""/>
      <w:lvlJc w:val="left"/>
      <w:pPr>
        <w:ind w:left="6480" w:hanging="360"/>
      </w:pPr>
      <w:rPr>
        <w:rFonts w:ascii="Wingdings" w:hAnsi="Wingdings" w:hint="default"/>
      </w:rPr>
    </w:lvl>
  </w:abstractNum>
  <w:abstractNum w:abstractNumId="47" w15:restartNumberingAfterBreak="0">
    <w:nsid w:val="27D72E13"/>
    <w:multiLevelType w:val="hybridMultilevel"/>
    <w:tmpl w:val="FE84BD7C"/>
    <w:lvl w:ilvl="0" w:tplc="67267CAC">
      <w:start w:val="2"/>
      <w:numFmt w:val="decimal"/>
      <w:lvlText w:val="%1."/>
      <w:lvlJc w:val="left"/>
      <w:pPr>
        <w:ind w:left="930" w:hanging="570"/>
      </w:pPr>
      <w:rPr>
        <w:rFonts w:hint="default"/>
      </w:rPr>
    </w:lvl>
    <w:lvl w:ilvl="1" w:tplc="3D5C58D4" w:tentative="1">
      <w:start w:val="1"/>
      <w:numFmt w:val="lowerLetter"/>
      <w:lvlText w:val="%2."/>
      <w:lvlJc w:val="left"/>
      <w:pPr>
        <w:ind w:left="1440" w:hanging="360"/>
      </w:pPr>
    </w:lvl>
    <w:lvl w:ilvl="2" w:tplc="3A4CC34E" w:tentative="1">
      <w:start w:val="1"/>
      <w:numFmt w:val="lowerRoman"/>
      <w:lvlText w:val="%3."/>
      <w:lvlJc w:val="right"/>
      <w:pPr>
        <w:ind w:left="2160" w:hanging="180"/>
      </w:pPr>
    </w:lvl>
    <w:lvl w:ilvl="3" w:tplc="F9F01EA4" w:tentative="1">
      <w:start w:val="1"/>
      <w:numFmt w:val="decimal"/>
      <w:lvlText w:val="%4."/>
      <w:lvlJc w:val="left"/>
      <w:pPr>
        <w:ind w:left="2880" w:hanging="360"/>
      </w:pPr>
    </w:lvl>
    <w:lvl w:ilvl="4" w:tplc="E5F8F8BA" w:tentative="1">
      <w:start w:val="1"/>
      <w:numFmt w:val="lowerLetter"/>
      <w:lvlText w:val="%5."/>
      <w:lvlJc w:val="left"/>
      <w:pPr>
        <w:ind w:left="3600" w:hanging="360"/>
      </w:pPr>
    </w:lvl>
    <w:lvl w:ilvl="5" w:tplc="BB00A526" w:tentative="1">
      <w:start w:val="1"/>
      <w:numFmt w:val="lowerRoman"/>
      <w:lvlText w:val="%6."/>
      <w:lvlJc w:val="right"/>
      <w:pPr>
        <w:ind w:left="4320" w:hanging="180"/>
      </w:pPr>
    </w:lvl>
    <w:lvl w:ilvl="6" w:tplc="4A3E88FC" w:tentative="1">
      <w:start w:val="1"/>
      <w:numFmt w:val="decimal"/>
      <w:lvlText w:val="%7."/>
      <w:lvlJc w:val="left"/>
      <w:pPr>
        <w:ind w:left="5040" w:hanging="360"/>
      </w:pPr>
    </w:lvl>
    <w:lvl w:ilvl="7" w:tplc="A3B005D4" w:tentative="1">
      <w:start w:val="1"/>
      <w:numFmt w:val="lowerLetter"/>
      <w:lvlText w:val="%8."/>
      <w:lvlJc w:val="left"/>
      <w:pPr>
        <w:ind w:left="5760" w:hanging="360"/>
      </w:pPr>
    </w:lvl>
    <w:lvl w:ilvl="8" w:tplc="E8A494F4" w:tentative="1">
      <w:start w:val="1"/>
      <w:numFmt w:val="lowerRoman"/>
      <w:lvlText w:val="%9."/>
      <w:lvlJc w:val="right"/>
      <w:pPr>
        <w:ind w:left="6480" w:hanging="180"/>
      </w:pPr>
    </w:lvl>
  </w:abstractNum>
  <w:abstractNum w:abstractNumId="48" w15:restartNumberingAfterBreak="0">
    <w:nsid w:val="28B96E5F"/>
    <w:multiLevelType w:val="singleLevel"/>
    <w:tmpl w:val="427CFE6A"/>
    <w:lvl w:ilvl="0">
      <w:start w:val="1"/>
      <w:numFmt w:val="bullet"/>
      <w:lvlText w:val=""/>
      <w:lvlJc w:val="left"/>
      <w:pPr>
        <w:tabs>
          <w:tab w:val="num" w:pos="357"/>
        </w:tabs>
        <w:ind w:left="357" w:hanging="357"/>
      </w:pPr>
      <w:rPr>
        <w:rFonts w:ascii="Symbol" w:hAnsi="Symbol" w:hint="default"/>
      </w:rPr>
    </w:lvl>
  </w:abstractNum>
  <w:abstractNum w:abstractNumId="49" w15:restartNumberingAfterBreak="0">
    <w:nsid w:val="28DC3AFE"/>
    <w:multiLevelType w:val="hybridMultilevel"/>
    <w:tmpl w:val="B9883346"/>
    <w:lvl w:ilvl="0" w:tplc="8D9872DA">
      <w:start w:val="1"/>
      <w:numFmt w:val="bullet"/>
      <w:lvlText w:val="-"/>
      <w:lvlJc w:val="left"/>
      <w:pPr>
        <w:tabs>
          <w:tab w:val="num" w:pos="720"/>
        </w:tabs>
        <w:ind w:left="720" w:hanging="360"/>
      </w:pPr>
      <w:rPr>
        <w:rFonts w:hint="default"/>
      </w:rPr>
    </w:lvl>
    <w:lvl w:ilvl="1" w:tplc="B24ED376" w:tentative="1">
      <w:start w:val="1"/>
      <w:numFmt w:val="bullet"/>
      <w:lvlText w:val="o"/>
      <w:lvlJc w:val="left"/>
      <w:pPr>
        <w:tabs>
          <w:tab w:val="num" w:pos="1440"/>
        </w:tabs>
        <w:ind w:left="1440" w:hanging="360"/>
      </w:pPr>
      <w:rPr>
        <w:rFonts w:ascii="Courier New" w:hAnsi="Courier New" w:cs="Courier New" w:hint="default"/>
      </w:rPr>
    </w:lvl>
    <w:lvl w:ilvl="2" w:tplc="073C0406" w:tentative="1">
      <w:start w:val="1"/>
      <w:numFmt w:val="bullet"/>
      <w:lvlText w:val=""/>
      <w:lvlJc w:val="left"/>
      <w:pPr>
        <w:tabs>
          <w:tab w:val="num" w:pos="2160"/>
        </w:tabs>
        <w:ind w:left="2160" w:hanging="360"/>
      </w:pPr>
      <w:rPr>
        <w:rFonts w:ascii="Wingdings" w:hAnsi="Wingdings" w:hint="default"/>
      </w:rPr>
    </w:lvl>
    <w:lvl w:ilvl="3" w:tplc="CDEEDF62" w:tentative="1">
      <w:start w:val="1"/>
      <w:numFmt w:val="bullet"/>
      <w:lvlText w:val=""/>
      <w:lvlJc w:val="left"/>
      <w:pPr>
        <w:tabs>
          <w:tab w:val="num" w:pos="2880"/>
        </w:tabs>
        <w:ind w:left="2880" w:hanging="360"/>
      </w:pPr>
      <w:rPr>
        <w:rFonts w:ascii="Symbol" w:hAnsi="Symbol" w:hint="default"/>
      </w:rPr>
    </w:lvl>
    <w:lvl w:ilvl="4" w:tplc="3738A7AC" w:tentative="1">
      <w:start w:val="1"/>
      <w:numFmt w:val="bullet"/>
      <w:lvlText w:val="o"/>
      <w:lvlJc w:val="left"/>
      <w:pPr>
        <w:tabs>
          <w:tab w:val="num" w:pos="3600"/>
        </w:tabs>
        <w:ind w:left="3600" w:hanging="360"/>
      </w:pPr>
      <w:rPr>
        <w:rFonts w:ascii="Courier New" w:hAnsi="Courier New" w:cs="Courier New" w:hint="default"/>
      </w:rPr>
    </w:lvl>
    <w:lvl w:ilvl="5" w:tplc="20721D26" w:tentative="1">
      <w:start w:val="1"/>
      <w:numFmt w:val="bullet"/>
      <w:lvlText w:val=""/>
      <w:lvlJc w:val="left"/>
      <w:pPr>
        <w:tabs>
          <w:tab w:val="num" w:pos="4320"/>
        </w:tabs>
        <w:ind w:left="4320" w:hanging="360"/>
      </w:pPr>
      <w:rPr>
        <w:rFonts w:ascii="Wingdings" w:hAnsi="Wingdings" w:hint="default"/>
      </w:rPr>
    </w:lvl>
    <w:lvl w:ilvl="6" w:tplc="95402B7E" w:tentative="1">
      <w:start w:val="1"/>
      <w:numFmt w:val="bullet"/>
      <w:lvlText w:val=""/>
      <w:lvlJc w:val="left"/>
      <w:pPr>
        <w:tabs>
          <w:tab w:val="num" w:pos="5040"/>
        </w:tabs>
        <w:ind w:left="5040" w:hanging="360"/>
      </w:pPr>
      <w:rPr>
        <w:rFonts w:ascii="Symbol" w:hAnsi="Symbol" w:hint="default"/>
      </w:rPr>
    </w:lvl>
    <w:lvl w:ilvl="7" w:tplc="F2E02E0A" w:tentative="1">
      <w:start w:val="1"/>
      <w:numFmt w:val="bullet"/>
      <w:lvlText w:val="o"/>
      <w:lvlJc w:val="left"/>
      <w:pPr>
        <w:tabs>
          <w:tab w:val="num" w:pos="5760"/>
        </w:tabs>
        <w:ind w:left="5760" w:hanging="360"/>
      </w:pPr>
      <w:rPr>
        <w:rFonts w:ascii="Courier New" w:hAnsi="Courier New" w:cs="Courier New" w:hint="default"/>
      </w:rPr>
    </w:lvl>
    <w:lvl w:ilvl="8" w:tplc="A8787182" w:tentative="1">
      <w:start w:val="1"/>
      <w:numFmt w:val="bullet"/>
      <w:lvlText w:val=""/>
      <w:lvlJc w:val="left"/>
      <w:pPr>
        <w:tabs>
          <w:tab w:val="num" w:pos="6480"/>
        </w:tabs>
        <w:ind w:left="6480" w:hanging="360"/>
      </w:pPr>
      <w:rPr>
        <w:rFonts w:ascii="Wingdings" w:hAnsi="Wingdings" w:hint="default"/>
      </w:rPr>
    </w:lvl>
  </w:abstractNum>
  <w:abstractNum w:abstractNumId="50" w15:restartNumberingAfterBreak="0">
    <w:nsid w:val="2B187E66"/>
    <w:multiLevelType w:val="hybridMultilevel"/>
    <w:tmpl w:val="AD4CD014"/>
    <w:lvl w:ilvl="0" w:tplc="52BA01B2">
      <w:start w:val="1"/>
      <w:numFmt w:val="bullet"/>
      <w:lvlText w:val=""/>
      <w:lvlJc w:val="left"/>
      <w:pPr>
        <w:ind w:left="720" w:hanging="360"/>
      </w:pPr>
      <w:rPr>
        <w:rFonts w:ascii="Symbol" w:hAnsi="Symbol" w:hint="default"/>
      </w:rPr>
    </w:lvl>
    <w:lvl w:ilvl="1" w:tplc="7CC659E0" w:tentative="1">
      <w:start w:val="1"/>
      <w:numFmt w:val="bullet"/>
      <w:lvlText w:val="o"/>
      <w:lvlJc w:val="left"/>
      <w:pPr>
        <w:ind w:left="1440" w:hanging="360"/>
      </w:pPr>
      <w:rPr>
        <w:rFonts w:ascii="Courier New" w:hAnsi="Courier New" w:cs="Courier New" w:hint="default"/>
      </w:rPr>
    </w:lvl>
    <w:lvl w:ilvl="2" w:tplc="60B46486" w:tentative="1">
      <w:start w:val="1"/>
      <w:numFmt w:val="bullet"/>
      <w:lvlText w:val=""/>
      <w:lvlJc w:val="left"/>
      <w:pPr>
        <w:ind w:left="2160" w:hanging="360"/>
      </w:pPr>
      <w:rPr>
        <w:rFonts w:ascii="Wingdings" w:hAnsi="Wingdings" w:hint="default"/>
      </w:rPr>
    </w:lvl>
    <w:lvl w:ilvl="3" w:tplc="FB70A458" w:tentative="1">
      <w:start w:val="1"/>
      <w:numFmt w:val="bullet"/>
      <w:lvlText w:val=""/>
      <w:lvlJc w:val="left"/>
      <w:pPr>
        <w:ind w:left="2880" w:hanging="360"/>
      </w:pPr>
      <w:rPr>
        <w:rFonts w:ascii="Symbol" w:hAnsi="Symbol" w:hint="default"/>
      </w:rPr>
    </w:lvl>
    <w:lvl w:ilvl="4" w:tplc="480C479E" w:tentative="1">
      <w:start w:val="1"/>
      <w:numFmt w:val="bullet"/>
      <w:lvlText w:val="o"/>
      <w:lvlJc w:val="left"/>
      <w:pPr>
        <w:ind w:left="3600" w:hanging="360"/>
      </w:pPr>
      <w:rPr>
        <w:rFonts w:ascii="Courier New" w:hAnsi="Courier New" w:cs="Courier New" w:hint="default"/>
      </w:rPr>
    </w:lvl>
    <w:lvl w:ilvl="5" w:tplc="EBB06408" w:tentative="1">
      <w:start w:val="1"/>
      <w:numFmt w:val="bullet"/>
      <w:lvlText w:val=""/>
      <w:lvlJc w:val="left"/>
      <w:pPr>
        <w:ind w:left="4320" w:hanging="360"/>
      </w:pPr>
      <w:rPr>
        <w:rFonts w:ascii="Wingdings" w:hAnsi="Wingdings" w:hint="default"/>
      </w:rPr>
    </w:lvl>
    <w:lvl w:ilvl="6" w:tplc="FFCCCCA0" w:tentative="1">
      <w:start w:val="1"/>
      <w:numFmt w:val="bullet"/>
      <w:lvlText w:val=""/>
      <w:lvlJc w:val="left"/>
      <w:pPr>
        <w:ind w:left="5040" w:hanging="360"/>
      </w:pPr>
      <w:rPr>
        <w:rFonts w:ascii="Symbol" w:hAnsi="Symbol" w:hint="default"/>
      </w:rPr>
    </w:lvl>
    <w:lvl w:ilvl="7" w:tplc="B6AA138E" w:tentative="1">
      <w:start w:val="1"/>
      <w:numFmt w:val="bullet"/>
      <w:lvlText w:val="o"/>
      <w:lvlJc w:val="left"/>
      <w:pPr>
        <w:ind w:left="5760" w:hanging="360"/>
      </w:pPr>
      <w:rPr>
        <w:rFonts w:ascii="Courier New" w:hAnsi="Courier New" w:cs="Courier New" w:hint="default"/>
      </w:rPr>
    </w:lvl>
    <w:lvl w:ilvl="8" w:tplc="6B32B8A4" w:tentative="1">
      <w:start w:val="1"/>
      <w:numFmt w:val="bullet"/>
      <w:lvlText w:val=""/>
      <w:lvlJc w:val="left"/>
      <w:pPr>
        <w:ind w:left="6480" w:hanging="360"/>
      </w:pPr>
      <w:rPr>
        <w:rFonts w:ascii="Wingdings" w:hAnsi="Wingdings" w:hint="default"/>
      </w:rPr>
    </w:lvl>
  </w:abstractNum>
  <w:abstractNum w:abstractNumId="51" w15:restartNumberingAfterBreak="0">
    <w:nsid w:val="2B192483"/>
    <w:multiLevelType w:val="hybridMultilevel"/>
    <w:tmpl w:val="7688BFBE"/>
    <w:lvl w:ilvl="0" w:tplc="6AF6D11C">
      <w:start w:val="2"/>
      <w:numFmt w:val="decimal"/>
      <w:lvlText w:val="%1."/>
      <w:lvlJc w:val="left"/>
      <w:pPr>
        <w:ind w:left="930" w:hanging="570"/>
      </w:pPr>
      <w:rPr>
        <w:rFonts w:hint="default"/>
      </w:rPr>
    </w:lvl>
    <w:lvl w:ilvl="1" w:tplc="A17463F0" w:tentative="1">
      <w:start w:val="1"/>
      <w:numFmt w:val="lowerLetter"/>
      <w:lvlText w:val="%2."/>
      <w:lvlJc w:val="left"/>
      <w:pPr>
        <w:ind w:left="1440" w:hanging="360"/>
      </w:pPr>
    </w:lvl>
    <w:lvl w:ilvl="2" w:tplc="7D72F074" w:tentative="1">
      <w:start w:val="1"/>
      <w:numFmt w:val="lowerRoman"/>
      <w:lvlText w:val="%3."/>
      <w:lvlJc w:val="right"/>
      <w:pPr>
        <w:ind w:left="2160" w:hanging="180"/>
      </w:pPr>
    </w:lvl>
    <w:lvl w:ilvl="3" w:tplc="37EE32F6" w:tentative="1">
      <w:start w:val="1"/>
      <w:numFmt w:val="decimal"/>
      <w:lvlText w:val="%4."/>
      <w:lvlJc w:val="left"/>
      <w:pPr>
        <w:ind w:left="2880" w:hanging="360"/>
      </w:pPr>
    </w:lvl>
    <w:lvl w:ilvl="4" w:tplc="7C38F282" w:tentative="1">
      <w:start w:val="1"/>
      <w:numFmt w:val="lowerLetter"/>
      <w:lvlText w:val="%5."/>
      <w:lvlJc w:val="left"/>
      <w:pPr>
        <w:ind w:left="3600" w:hanging="360"/>
      </w:pPr>
    </w:lvl>
    <w:lvl w:ilvl="5" w:tplc="27E6F81E" w:tentative="1">
      <w:start w:val="1"/>
      <w:numFmt w:val="lowerRoman"/>
      <w:lvlText w:val="%6."/>
      <w:lvlJc w:val="right"/>
      <w:pPr>
        <w:ind w:left="4320" w:hanging="180"/>
      </w:pPr>
    </w:lvl>
    <w:lvl w:ilvl="6" w:tplc="625000A0" w:tentative="1">
      <w:start w:val="1"/>
      <w:numFmt w:val="decimal"/>
      <w:lvlText w:val="%7."/>
      <w:lvlJc w:val="left"/>
      <w:pPr>
        <w:ind w:left="5040" w:hanging="360"/>
      </w:pPr>
    </w:lvl>
    <w:lvl w:ilvl="7" w:tplc="72127908" w:tentative="1">
      <w:start w:val="1"/>
      <w:numFmt w:val="lowerLetter"/>
      <w:lvlText w:val="%8."/>
      <w:lvlJc w:val="left"/>
      <w:pPr>
        <w:ind w:left="5760" w:hanging="360"/>
      </w:pPr>
    </w:lvl>
    <w:lvl w:ilvl="8" w:tplc="B8F651A6" w:tentative="1">
      <w:start w:val="1"/>
      <w:numFmt w:val="lowerRoman"/>
      <w:lvlText w:val="%9."/>
      <w:lvlJc w:val="right"/>
      <w:pPr>
        <w:ind w:left="6480" w:hanging="180"/>
      </w:pPr>
    </w:lvl>
  </w:abstractNum>
  <w:abstractNum w:abstractNumId="52" w15:restartNumberingAfterBreak="0">
    <w:nsid w:val="2C3B7EAC"/>
    <w:multiLevelType w:val="hybridMultilevel"/>
    <w:tmpl w:val="AE86C8F6"/>
    <w:lvl w:ilvl="0" w:tplc="73ECA8E0">
      <w:start w:val="1"/>
      <w:numFmt w:val="bullet"/>
      <w:lvlText w:val="-"/>
      <w:lvlJc w:val="left"/>
      <w:pPr>
        <w:tabs>
          <w:tab w:val="num" w:pos="360"/>
        </w:tabs>
        <w:ind w:left="360" w:hanging="360"/>
      </w:pPr>
      <w:rPr>
        <w:rFonts w:hint="default"/>
      </w:rPr>
    </w:lvl>
    <w:lvl w:ilvl="1" w:tplc="1E2E272E">
      <w:start w:val="1"/>
      <w:numFmt w:val="bullet"/>
      <w:lvlText w:val="o"/>
      <w:lvlJc w:val="left"/>
      <w:pPr>
        <w:tabs>
          <w:tab w:val="num" w:pos="1080"/>
        </w:tabs>
        <w:ind w:left="1080" w:hanging="360"/>
      </w:pPr>
      <w:rPr>
        <w:rFonts w:ascii="Courier New" w:hAnsi="Courier New" w:cs="Courier New" w:hint="default"/>
      </w:rPr>
    </w:lvl>
    <w:lvl w:ilvl="2" w:tplc="84F07DB6">
      <w:start w:val="1"/>
      <w:numFmt w:val="bullet"/>
      <w:lvlText w:val=""/>
      <w:lvlJc w:val="left"/>
      <w:pPr>
        <w:tabs>
          <w:tab w:val="num" w:pos="1800"/>
        </w:tabs>
        <w:ind w:left="1800" w:hanging="360"/>
      </w:pPr>
      <w:rPr>
        <w:rFonts w:ascii="Times New Roman" w:hAnsi="Times New Roman" w:cs="Times New Roman" w:hint="default"/>
      </w:rPr>
    </w:lvl>
    <w:lvl w:ilvl="3" w:tplc="314A407E">
      <w:start w:val="1"/>
      <w:numFmt w:val="bullet"/>
      <w:lvlText w:val=""/>
      <w:lvlJc w:val="left"/>
      <w:pPr>
        <w:tabs>
          <w:tab w:val="num" w:pos="2520"/>
        </w:tabs>
        <w:ind w:left="2520" w:hanging="360"/>
      </w:pPr>
      <w:rPr>
        <w:rFonts w:ascii="Symbol" w:hAnsi="Symbol" w:cs="Symbol" w:hint="default"/>
      </w:rPr>
    </w:lvl>
    <w:lvl w:ilvl="4" w:tplc="A3103BAC">
      <w:start w:val="1"/>
      <w:numFmt w:val="bullet"/>
      <w:lvlText w:val="o"/>
      <w:lvlJc w:val="left"/>
      <w:pPr>
        <w:tabs>
          <w:tab w:val="num" w:pos="3240"/>
        </w:tabs>
        <w:ind w:left="3240" w:hanging="360"/>
      </w:pPr>
      <w:rPr>
        <w:rFonts w:ascii="Courier New" w:hAnsi="Courier New" w:cs="Courier New" w:hint="default"/>
      </w:rPr>
    </w:lvl>
    <w:lvl w:ilvl="5" w:tplc="80DCF224">
      <w:start w:val="1"/>
      <w:numFmt w:val="bullet"/>
      <w:lvlText w:val=""/>
      <w:lvlJc w:val="left"/>
      <w:pPr>
        <w:tabs>
          <w:tab w:val="num" w:pos="3960"/>
        </w:tabs>
        <w:ind w:left="3960" w:hanging="360"/>
      </w:pPr>
      <w:rPr>
        <w:rFonts w:ascii="Times New Roman" w:hAnsi="Times New Roman" w:cs="Times New Roman" w:hint="default"/>
      </w:rPr>
    </w:lvl>
    <w:lvl w:ilvl="6" w:tplc="1A6871E0">
      <w:start w:val="1"/>
      <w:numFmt w:val="bullet"/>
      <w:lvlText w:val=""/>
      <w:lvlJc w:val="left"/>
      <w:pPr>
        <w:tabs>
          <w:tab w:val="num" w:pos="4680"/>
        </w:tabs>
        <w:ind w:left="4680" w:hanging="360"/>
      </w:pPr>
      <w:rPr>
        <w:rFonts w:ascii="Symbol" w:hAnsi="Symbol" w:cs="Symbol" w:hint="default"/>
      </w:rPr>
    </w:lvl>
    <w:lvl w:ilvl="7" w:tplc="0AB662CC">
      <w:start w:val="1"/>
      <w:numFmt w:val="bullet"/>
      <w:lvlText w:val="o"/>
      <w:lvlJc w:val="left"/>
      <w:pPr>
        <w:tabs>
          <w:tab w:val="num" w:pos="5400"/>
        </w:tabs>
        <w:ind w:left="5400" w:hanging="360"/>
      </w:pPr>
      <w:rPr>
        <w:rFonts w:ascii="Courier New" w:hAnsi="Courier New" w:cs="Courier New" w:hint="default"/>
      </w:rPr>
    </w:lvl>
    <w:lvl w:ilvl="8" w:tplc="A2506426">
      <w:start w:val="1"/>
      <w:numFmt w:val="bullet"/>
      <w:lvlText w:val=""/>
      <w:lvlJc w:val="left"/>
      <w:pPr>
        <w:tabs>
          <w:tab w:val="num" w:pos="6120"/>
        </w:tabs>
        <w:ind w:left="6120" w:hanging="360"/>
      </w:pPr>
      <w:rPr>
        <w:rFonts w:ascii="Times New Roman" w:hAnsi="Times New Roman" w:cs="Times New Roman" w:hint="default"/>
      </w:rPr>
    </w:lvl>
  </w:abstractNum>
  <w:abstractNum w:abstractNumId="53" w15:restartNumberingAfterBreak="0">
    <w:nsid w:val="2D6A6707"/>
    <w:multiLevelType w:val="multilevel"/>
    <w:tmpl w:val="08090001"/>
    <w:lvl w:ilvl="0">
      <w:start w:val="1"/>
      <w:numFmt w:val="bullet"/>
      <w:lvlText w:val=""/>
      <w:lvlJc w:val="left"/>
      <w:pPr>
        <w:tabs>
          <w:tab w:val="num" w:pos="360"/>
        </w:tabs>
        <w:ind w:left="360" w:hanging="360"/>
      </w:pPr>
      <w:rPr>
        <w:rFonts w:ascii="Symbol" w:hAnsi="Symbol" w:cs="Symbol"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54" w15:restartNumberingAfterBreak="0">
    <w:nsid w:val="2D722551"/>
    <w:multiLevelType w:val="hybridMultilevel"/>
    <w:tmpl w:val="BCFA47A4"/>
    <w:lvl w:ilvl="0" w:tplc="0A3029BC">
      <w:start w:val="1"/>
      <w:numFmt w:val="decimal"/>
      <w:lvlText w:val="%1."/>
      <w:lvlJc w:val="left"/>
      <w:pPr>
        <w:tabs>
          <w:tab w:val="num" w:pos="720"/>
        </w:tabs>
        <w:ind w:left="720" w:hanging="360"/>
      </w:pPr>
    </w:lvl>
    <w:lvl w:ilvl="1" w:tplc="5D76D760">
      <w:start w:val="1"/>
      <w:numFmt w:val="lowerLetter"/>
      <w:lvlText w:val="%2."/>
      <w:lvlJc w:val="left"/>
      <w:pPr>
        <w:tabs>
          <w:tab w:val="num" w:pos="1440"/>
        </w:tabs>
        <w:ind w:left="1440" w:hanging="360"/>
      </w:pPr>
    </w:lvl>
    <w:lvl w:ilvl="2" w:tplc="1B34F788">
      <w:start w:val="1"/>
      <w:numFmt w:val="lowerRoman"/>
      <w:lvlText w:val="%3."/>
      <w:lvlJc w:val="right"/>
      <w:pPr>
        <w:tabs>
          <w:tab w:val="num" w:pos="2160"/>
        </w:tabs>
        <w:ind w:left="2160" w:hanging="180"/>
      </w:pPr>
    </w:lvl>
    <w:lvl w:ilvl="3" w:tplc="DA802006">
      <w:start w:val="1"/>
      <w:numFmt w:val="decimal"/>
      <w:lvlText w:val="%4."/>
      <w:lvlJc w:val="left"/>
      <w:pPr>
        <w:tabs>
          <w:tab w:val="num" w:pos="2880"/>
        </w:tabs>
        <w:ind w:left="2880" w:hanging="360"/>
      </w:pPr>
    </w:lvl>
    <w:lvl w:ilvl="4" w:tplc="CF322E9C">
      <w:start w:val="1"/>
      <w:numFmt w:val="lowerLetter"/>
      <w:lvlText w:val="%5."/>
      <w:lvlJc w:val="left"/>
      <w:pPr>
        <w:tabs>
          <w:tab w:val="num" w:pos="3600"/>
        </w:tabs>
        <w:ind w:left="3600" w:hanging="360"/>
      </w:pPr>
    </w:lvl>
    <w:lvl w:ilvl="5" w:tplc="8FC2AA2E">
      <w:start w:val="1"/>
      <w:numFmt w:val="lowerRoman"/>
      <w:lvlText w:val="%6."/>
      <w:lvlJc w:val="right"/>
      <w:pPr>
        <w:tabs>
          <w:tab w:val="num" w:pos="4320"/>
        </w:tabs>
        <w:ind w:left="4320" w:hanging="180"/>
      </w:pPr>
    </w:lvl>
    <w:lvl w:ilvl="6" w:tplc="11D2F884">
      <w:start w:val="1"/>
      <w:numFmt w:val="decimal"/>
      <w:lvlText w:val="%7."/>
      <w:lvlJc w:val="left"/>
      <w:pPr>
        <w:tabs>
          <w:tab w:val="num" w:pos="5040"/>
        </w:tabs>
        <w:ind w:left="5040" w:hanging="360"/>
      </w:pPr>
    </w:lvl>
    <w:lvl w:ilvl="7" w:tplc="68DC3858">
      <w:start w:val="1"/>
      <w:numFmt w:val="lowerLetter"/>
      <w:lvlText w:val="%8."/>
      <w:lvlJc w:val="left"/>
      <w:pPr>
        <w:tabs>
          <w:tab w:val="num" w:pos="5760"/>
        </w:tabs>
        <w:ind w:left="5760" w:hanging="360"/>
      </w:pPr>
    </w:lvl>
    <w:lvl w:ilvl="8" w:tplc="0E6201FE">
      <w:start w:val="1"/>
      <w:numFmt w:val="lowerRoman"/>
      <w:lvlText w:val="%9."/>
      <w:lvlJc w:val="right"/>
      <w:pPr>
        <w:tabs>
          <w:tab w:val="num" w:pos="6480"/>
        </w:tabs>
        <w:ind w:left="6480" w:hanging="180"/>
      </w:pPr>
    </w:lvl>
  </w:abstractNum>
  <w:abstractNum w:abstractNumId="55" w15:restartNumberingAfterBreak="0">
    <w:nsid w:val="2DEF5A68"/>
    <w:multiLevelType w:val="hybridMultilevel"/>
    <w:tmpl w:val="25F21232"/>
    <w:lvl w:ilvl="0" w:tplc="E592C000">
      <w:start w:val="1"/>
      <w:numFmt w:val="bullet"/>
      <w:lvlText w:val="-"/>
      <w:lvlJc w:val="left"/>
      <w:pPr>
        <w:ind w:left="720" w:hanging="360"/>
      </w:pPr>
      <w:rPr>
        <w:rFonts w:hint="default"/>
      </w:rPr>
    </w:lvl>
    <w:lvl w:ilvl="1" w:tplc="5A9EC5F8" w:tentative="1">
      <w:start w:val="1"/>
      <w:numFmt w:val="bullet"/>
      <w:lvlText w:val="o"/>
      <w:lvlJc w:val="left"/>
      <w:pPr>
        <w:ind w:left="1440" w:hanging="360"/>
      </w:pPr>
      <w:rPr>
        <w:rFonts w:ascii="Courier New" w:hAnsi="Courier New" w:cs="Courier New" w:hint="default"/>
      </w:rPr>
    </w:lvl>
    <w:lvl w:ilvl="2" w:tplc="33B05036" w:tentative="1">
      <w:start w:val="1"/>
      <w:numFmt w:val="bullet"/>
      <w:lvlText w:val=""/>
      <w:lvlJc w:val="left"/>
      <w:pPr>
        <w:ind w:left="2160" w:hanging="360"/>
      </w:pPr>
      <w:rPr>
        <w:rFonts w:ascii="Wingdings" w:hAnsi="Wingdings" w:hint="default"/>
      </w:rPr>
    </w:lvl>
    <w:lvl w:ilvl="3" w:tplc="BECC43F0" w:tentative="1">
      <w:start w:val="1"/>
      <w:numFmt w:val="bullet"/>
      <w:lvlText w:val=""/>
      <w:lvlJc w:val="left"/>
      <w:pPr>
        <w:ind w:left="2880" w:hanging="360"/>
      </w:pPr>
      <w:rPr>
        <w:rFonts w:ascii="Symbol" w:hAnsi="Symbol" w:hint="default"/>
      </w:rPr>
    </w:lvl>
    <w:lvl w:ilvl="4" w:tplc="E3EC82BE" w:tentative="1">
      <w:start w:val="1"/>
      <w:numFmt w:val="bullet"/>
      <w:lvlText w:val="o"/>
      <w:lvlJc w:val="left"/>
      <w:pPr>
        <w:ind w:left="3600" w:hanging="360"/>
      </w:pPr>
      <w:rPr>
        <w:rFonts w:ascii="Courier New" w:hAnsi="Courier New" w:cs="Courier New" w:hint="default"/>
      </w:rPr>
    </w:lvl>
    <w:lvl w:ilvl="5" w:tplc="498AA238" w:tentative="1">
      <w:start w:val="1"/>
      <w:numFmt w:val="bullet"/>
      <w:lvlText w:val=""/>
      <w:lvlJc w:val="left"/>
      <w:pPr>
        <w:ind w:left="4320" w:hanging="360"/>
      </w:pPr>
      <w:rPr>
        <w:rFonts w:ascii="Wingdings" w:hAnsi="Wingdings" w:hint="default"/>
      </w:rPr>
    </w:lvl>
    <w:lvl w:ilvl="6" w:tplc="B38EF0B8" w:tentative="1">
      <w:start w:val="1"/>
      <w:numFmt w:val="bullet"/>
      <w:lvlText w:val=""/>
      <w:lvlJc w:val="left"/>
      <w:pPr>
        <w:ind w:left="5040" w:hanging="360"/>
      </w:pPr>
      <w:rPr>
        <w:rFonts w:ascii="Symbol" w:hAnsi="Symbol" w:hint="default"/>
      </w:rPr>
    </w:lvl>
    <w:lvl w:ilvl="7" w:tplc="5FEE9232" w:tentative="1">
      <w:start w:val="1"/>
      <w:numFmt w:val="bullet"/>
      <w:lvlText w:val="o"/>
      <w:lvlJc w:val="left"/>
      <w:pPr>
        <w:ind w:left="5760" w:hanging="360"/>
      </w:pPr>
      <w:rPr>
        <w:rFonts w:ascii="Courier New" w:hAnsi="Courier New" w:cs="Courier New" w:hint="default"/>
      </w:rPr>
    </w:lvl>
    <w:lvl w:ilvl="8" w:tplc="0A827472" w:tentative="1">
      <w:start w:val="1"/>
      <w:numFmt w:val="bullet"/>
      <w:lvlText w:val=""/>
      <w:lvlJc w:val="left"/>
      <w:pPr>
        <w:ind w:left="6480" w:hanging="360"/>
      </w:pPr>
      <w:rPr>
        <w:rFonts w:ascii="Wingdings" w:hAnsi="Wingdings" w:hint="default"/>
      </w:rPr>
    </w:lvl>
  </w:abstractNum>
  <w:abstractNum w:abstractNumId="56" w15:restartNumberingAfterBreak="0">
    <w:nsid w:val="2E6E7E3B"/>
    <w:multiLevelType w:val="hybridMultilevel"/>
    <w:tmpl w:val="E95CF05C"/>
    <w:lvl w:ilvl="0" w:tplc="BCF82986">
      <w:start w:val="1"/>
      <w:numFmt w:val="bullet"/>
      <w:lvlText w:val=""/>
      <w:lvlJc w:val="left"/>
      <w:pPr>
        <w:ind w:left="720" w:hanging="360"/>
      </w:pPr>
      <w:rPr>
        <w:rFonts w:ascii="Symbol" w:hAnsi="Symbol" w:hint="default"/>
      </w:rPr>
    </w:lvl>
    <w:lvl w:ilvl="1" w:tplc="850482A2" w:tentative="1">
      <w:start w:val="1"/>
      <w:numFmt w:val="bullet"/>
      <w:lvlText w:val="o"/>
      <w:lvlJc w:val="left"/>
      <w:pPr>
        <w:ind w:left="1440" w:hanging="360"/>
      </w:pPr>
      <w:rPr>
        <w:rFonts w:ascii="Courier New" w:hAnsi="Courier New" w:cs="Courier New" w:hint="default"/>
      </w:rPr>
    </w:lvl>
    <w:lvl w:ilvl="2" w:tplc="2416D098" w:tentative="1">
      <w:start w:val="1"/>
      <w:numFmt w:val="bullet"/>
      <w:lvlText w:val=""/>
      <w:lvlJc w:val="left"/>
      <w:pPr>
        <w:ind w:left="2160" w:hanging="360"/>
      </w:pPr>
      <w:rPr>
        <w:rFonts w:ascii="Wingdings" w:hAnsi="Wingdings" w:hint="default"/>
      </w:rPr>
    </w:lvl>
    <w:lvl w:ilvl="3" w:tplc="ECB0D590" w:tentative="1">
      <w:start w:val="1"/>
      <w:numFmt w:val="bullet"/>
      <w:lvlText w:val=""/>
      <w:lvlJc w:val="left"/>
      <w:pPr>
        <w:ind w:left="2880" w:hanging="360"/>
      </w:pPr>
      <w:rPr>
        <w:rFonts w:ascii="Symbol" w:hAnsi="Symbol" w:hint="default"/>
      </w:rPr>
    </w:lvl>
    <w:lvl w:ilvl="4" w:tplc="A2A640F0" w:tentative="1">
      <w:start w:val="1"/>
      <w:numFmt w:val="bullet"/>
      <w:lvlText w:val="o"/>
      <w:lvlJc w:val="left"/>
      <w:pPr>
        <w:ind w:left="3600" w:hanging="360"/>
      </w:pPr>
      <w:rPr>
        <w:rFonts w:ascii="Courier New" w:hAnsi="Courier New" w:cs="Courier New" w:hint="default"/>
      </w:rPr>
    </w:lvl>
    <w:lvl w:ilvl="5" w:tplc="8CD2B7F0" w:tentative="1">
      <w:start w:val="1"/>
      <w:numFmt w:val="bullet"/>
      <w:lvlText w:val=""/>
      <w:lvlJc w:val="left"/>
      <w:pPr>
        <w:ind w:left="4320" w:hanging="360"/>
      </w:pPr>
      <w:rPr>
        <w:rFonts w:ascii="Wingdings" w:hAnsi="Wingdings" w:hint="default"/>
      </w:rPr>
    </w:lvl>
    <w:lvl w:ilvl="6" w:tplc="0F8E293C" w:tentative="1">
      <w:start w:val="1"/>
      <w:numFmt w:val="bullet"/>
      <w:lvlText w:val=""/>
      <w:lvlJc w:val="left"/>
      <w:pPr>
        <w:ind w:left="5040" w:hanging="360"/>
      </w:pPr>
      <w:rPr>
        <w:rFonts w:ascii="Symbol" w:hAnsi="Symbol" w:hint="default"/>
      </w:rPr>
    </w:lvl>
    <w:lvl w:ilvl="7" w:tplc="532C58A6" w:tentative="1">
      <w:start w:val="1"/>
      <w:numFmt w:val="bullet"/>
      <w:lvlText w:val="o"/>
      <w:lvlJc w:val="left"/>
      <w:pPr>
        <w:ind w:left="5760" w:hanging="360"/>
      </w:pPr>
      <w:rPr>
        <w:rFonts w:ascii="Courier New" w:hAnsi="Courier New" w:cs="Courier New" w:hint="default"/>
      </w:rPr>
    </w:lvl>
    <w:lvl w:ilvl="8" w:tplc="3886F5B6" w:tentative="1">
      <w:start w:val="1"/>
      <w:numFmt w:val="bullet"/>
      <w:lvlText w:val=""/>
      <w:lvlJc w:val="left"/>
      <w:pPr>
        <w:ind w:left="6480" w:hanging="360"/>
      </w:pPr>
      <w:rPr>
        <w:rFonts w:ascii="Wingdings" w:hAnsi="Wingdings" w:hint="default"/>
      </w:rPr>
    </w:lvl>
  </w:abstractNum>
  <w:abstractNum w:abstractNumId="57" w15:restartNumberingAfterBreak="0">
    <w:nsid w:val="3209491F"/>
    <w:multiLevelType w:val="hybridMultilevel"/>
    <w:tmpl w:val="ED8EE5D4"/>
    <w:lvl w:ilvl="0" w:tplc="706A089C">
      <w:start w:val="2"/>
      <w:numFmt w:val="bullet"/>
      <w:lvlText w:val=""/>
      <w:lvlJc w:val="left"/>
      <w:pPr>
        <w:tabs>
          <w:tab w:val="num" w:pos="927"/>
        </w:tabs>
        <w:ind w:left="927" w:hanging="360"/>
      </w:pPr>
      <w:rPr>
        <w:rFonts w:ascii="Symbol" w:hAnsi="Symbol" w:hint="default"/>
        <w:color w:val="000000"/>
        <w:u w:val="none" w:color="000000"/>
      </w:rPr>
    </w:lvl>
    <w:lvl w:ilvl="1" w:tplc="BEDEF8FC" w:tentative="1">
      <w:start w:val="1"/>
      <w:numFmt w:val="bullet"/>
      <w:lvlText w:val="o"/>
      <w:lvlJc w:val="left"/>
      <w:pPr>
        <w:tabs>
          <w:tab w:val="num" w:pos="1440"/>
        </w:tabs>
        <w:ind w:left="1440" w:hanging="360"/>
      </w:pPr>
      <w:rPr>
        <w:rFonts w:ascii="Courier New" w:hAnsi="Courier New" w:cs="Courier New" w:hint="default"/>
      </w:rPr>
    </w:lvl>
    <w:lvl w:ilvl="2" w:tplc="6F0C9DDE" w:tentative="1">
      <w:start w:val="1"/>
      <w:numFmt w:val="bullet"/>
      <w:lvlText w:val=""/>
      <w:lvlJc w:val="left"/>
      <w:pPr>
        <w:tabs>
          <w:tab w:val="num" w:pos="2160"/>
        </w:tabs>
        <w:ind w:left="2160" w:hanging="360"/>
      </w:pPr>
      <w:rPr>
        <w:rFonts w:ascii="Wingdings" w:hAnsi="Wingdings" w:hint="default"/>
      </w:rPr>
    </w:lvl>
    <w:lvl w:ilvl="3" w:tplc="C3D8E9DE" w:tentative="1">
      <w:start w:val="1"/>
      <w:numFmt w:val="bullet"/>
      <w:lvlText w:val=""/>
      <w:lvlJc w:val="left"/>
      <w:pPr>
        <w:tabs>
          <w:tab w:val="num" w:pos="2880"/>
        </w:tabs>
        <w:ind w:left="2880" w:hanging="360"/>
      </w:pPr>
      <w:rPr>
        <w:rFonts w:ascii="Symbol" w:hAnsi="Symbol" w:hint="default"/>
      </w:rPr>
    </w:lvl>
    <w:lvl w:ilvl="4" w:tplc="85DEFBB8" w:tentative="1">
      <w:start w:val="1"/>
      <w:numFmt w:val="bullet"/>
      <w:lvlText w:val="o"/>
      <w:lvlJc w:val="left"/>
      <w:pPr>
        <w:tabs>
          <w:tab w:val="num" w:pos="3600"/>
        </w:tabs>
        <w:ind w:left="3600" w:hanging="360"/>
      </w:pPr>
      <w:rPr>
        <w:rFonts w:ascii="Courier New" w:hAnsi="Courier New" w:cs="Courier New" w:hint="default"/>
      </w:rPr>
    </w:lvl>
    <w:lvl w:ilvl="5" w:tplc="652E1BEC" w:tentative="1">
      <w:start w:val="1"/>
      <w:numFmt w:val="bullet"/>
      <w:lvlText w:val=""/>
      <w:lvlJc w:val="left"/>
      <w:pPr>
        <w:tabs>
          <w:tab w:val="num" w:pos="4320"/>
        </w:tabs>
        <w:ind w:left="4320" w:hanging="360"/>
      </w:pPr>
      <w:rPr>
        <w:rFonts w:ascii="Wingdings" w:hAnsi="Wingdings" w:hint="default"/>
      </w:rPr>
    </w:lvl>
    <w:lvl w:ilvl="6" w:tplc="B4E67DE2" w:tentative="1">
      <w:start w:val="1"/>
      <w:numFmt w:val="bullet"/>
      <w:lvlText w:val=""/>
      <w:lvlJc w:val="left"/>
      <w:pPr>
        <w:tabs>
          <w:tab w:val="num" w:pos="5040"/>
        </w:tabs>
        <w:ind w:left="5040" w:hanging="360"/>
      </w:pPr>
      <w:rPr>
        <w:rFonts w:ascii="Symbol" w:hAnsi="Symbol" w:hint="default"/>
      </w:rPr>
    </w:lvl>
    <w:lvl w:ilvl="7" w:tplc="C5F4CBD2" w:tentative="1">
      <w:start w:val="1"/>
      <w:numFmt w:val="bullet"/>
      <w:lvlText w:val="o"/>
      <w:lvlJc w:val="left"/>
      <w:pPr>
        <w:tabs>
          <w:tab w:val="num" w:pos="5760"/>
        </w:tabs>
        <w:ind w:left="5760" w:hanging="360"/>
      </w:pPr>
      <w:rPr>
        <w:rFonts w:ascii="Courier New" w:hAnsi="Courier New" w:cs="Courier New" w:hint="default"/>
      </w:rPr>
    </w:lvl>
    <w:lvl w:ilvl="8" w:tplc="B310D928" w:tentative="1">
      <w:start w:val="1"/>
      <w:numFmt w:val="bullet"/>
      <w:lvlText w:val=""/>
      <w:lvlJc w:val="left"/>
      <w:pPr>
        <w:tabs>
          <w:tab w:val="num" w:pos="6480"/>
        </w:tabs>
        <w:ind w:left="6480" w:hanging="360"/>
      </w:pPr>
      <w:rPr>
        <w:rFonts w:ascii="Wingdings" w:hAnsi="Wingdings" w:hint="default"/>
      </w:rPr>
    </w:lvl>
  </w:abstractNum>
  <w:abstractNum w:abstractNumId="58" w15:restartNumberingAfterBreak="0">
    <w:nsid w:val="3219304F"/>
    <w:multiLevelType w:val="hybridMultilevel"/>
    <w:tmpl w:val="78A837B4"/>
    <w:lvl w:ilvl="0" w:tplc="C3646E36">
      <w:numFmt w:val="bullet"/>
      <w:lvlText w:val=""/>
      <w:lvlJc w:val="left"/>
      <w:pPr>
        <w:tabs>
          <w:tab w:val="num" w:pos="726"/>
        </w:tabs>
        <w:ind w:left="726" w:hanging="726"/>
      </w:pPr>
      <w:rPr>
        <w:rFonts w:ascii="Symbol" w:hAnsi="Symbol" w:hint="default"/>
      </w:rPr>
    </w:lvl>
    <w:lvl w:ilvl="1" w:tplc="9D8A6082" w:tentative="1">
      <w:start w:val="1"/>
      <w:numFmt w:val="bullet"/>
      <w:lvlText w:val="o"/>
      <w:lvlJc w:val="left"/>
      <w:pPr>
        <w:tabs>
          <w:tab w:val="num" w:pos="1440"/>
        </w:tabs>
        <w:ind w:left="1440" w:hanging="360"/>
      </w:pPr>
      <w:rPr>
        <w:rFonts w:ascii="Courier New" w:hAnsi="Courier New" w:cs="Courier New" w:hint="default"/>
      </w:rPr>
    </w:lvl>
    <w:lvl w:ilvl="2" w:tplc="E7BE157C" w:tentative="1">
      <w:start w:val="1"/>
      <w:numFmt w:val="bullet"/>
      <w:lvlText w:val=""/>
      <w:lvlJc w:val="left"/>
      <w:pPr>
        <w:tabs>
          <w:tab w:val="num" w:pos="2160"/>
        </w:tabs>
        <w:ind w:left="2160" w:hanging="360"/>
      </w:pPr>
      <w:rPr>
        <w:rFonts w:ascii="Wingdings" w:hAnsi="Wingdings" w:hint="default"/>
      </w:rPr>
    </w:lvl>
    <w:lvl w:ilvl="3" w:tplc="7DB02596" w:tentative="1">
      <w:start w:val="1"/>
      <w:numFmt w:val="bullet"/>
      <w:lvlText w:val=""/>
      <w:lvlJc w:val="left"/>
      <w:pPr>
        <w:tabs>
          <w:tab w:val="num" w:pos="2880"/>
        </w:tabs>
        <w:ind w:left="2880" w:hanging="360"/>
      </w:pPr>
      <w:rPr>
        <w:rFonts w:ascii="Symbol" w:hAnsi="Symbol" w:hint="default"/>
      </w:rPr>
    </w:lvl>
    <w:lvl w:ilvl="4" w:tplc="78C00456" w:tentative="1">
      <w:start w:val="1"/>
      <w:numFmt w:val="bullet"/>
      <w:lvlText w:val="o"/>
      <w:lvlJc w:val="left"/>
      <w:pPr>
        <w:tabs>
          <w:tab w:val="num" w:pos="3600"/>
        </w:tabs>
        <w:ind w:left="3600" w:hanging="360"/>
      </w:pPr>
      <w:rPr>
        <w:rFonts w:ascii="Courier New" w:hAnsi="Courier New" w:cs="Courier New" w:hint="default"/>
      </w:rPr>
    </w:lvl>
    <w:lvl w:ilvl="5" w:tplc="D0C0CC5C" w:tentative="1">
      <w:start w:val="1"/>
      <w:numFmt w:val="bullet"/>
      <w:lvlText w:val=""/>
      <w:lvlJc w:val="left"/>
      <w:pPr>
        <w:tabs>
          <w:tab w:val="num" w:pos="4320"/>
        </w:tabs>
        <w:ind w:left="4320" w:hanging="360"/>
      </w:pPr>
      <w:rPr>
        <w:rFonts w:ascii="Wingdings" w:hAnsi="Wingdings" w:hint="default"/>
      </w:rPr>
    </w:lvl>
    <w:lvl w:ilvl="6" w:tplc="6A163EF0" w:tentative="1">
      <w:start w:val="1"/>
      <w:numFmt w:val="bullet"/>
      <w:lvlText w:val=""/>
      <w:lvlJc w:val="left"/>
      <w:pPr>
        <w:tabs>
          <w:tab w:val="num" w:pos="5040"/>
        </w:tabs>
        <w:ind w:left="5040" w:hanging="360"/>
      </w:pPr>
      <w:rPr>
        <w:rFonts w:ascii="Symbol" w:hAnsi="Symbol" w:hint="default"/>
      </w:rPr>
    </w:lvl>
    <w:lvl w:ilvl="7" w:tplc="F10E3E20" w:tentative="1">
      <w:start w:val="1"/>
      <w:numFmt w:val="bullet"/>
      <w:lvlText w:val="o"/>
      <w:lvlJc w:val="left"/>
      <w:pPr>
        <w:tabs>
          <w:tab w:val="num" w:pos="5760"/>
        </w:tabs>
        <w:ind w:left="5760" w:hanging="360"/>
      </w:pPr>
      <w:rPr>
        <w:rFonts w:ascii="Courier New" w:hAnsi="Courier New" w:cs="Courier New" w:hint="default"/>
      </w:rPr>
    </w:lvl>
    <w:lvl w:ilvl="8" w:tplc="B31E33A8" w:tentative="1">
      <w:start w:val="1"/>
      <w:numFmt w:val="bullet"/>
      <w:lvlText w:val=""/>
      <w:lvlJc w:val="left"/>
      <w:pPr>
        <w:tabs>
          <w:tab w:val="num" w:pos="6480"/>
        </w:tabs>
        <w:ind w:left="6480" w:hanging="360"/>
      </w:pPr>
      <w:rPr>
        <w:rFonts w:ascii="Wingdings" w:hAnsi="Wingdings" w:hint="default"/>
      </w:rPr>
    </w:lvl>
  </w:abstractNum>
  <w:abstractNum w:abstractNumId="59" w15:restartNumberingAfterBreak="0">
    <w:nsid w:val="32437EAD"/>
    <w:multiLevelType w:val="hybridMultilevel"/>
    <w:tmpl w:val="037C23E4"/>
    <w:lvl w:ilvl="0" w:tplc="9ACA9CB2">
      <w:start w:val="1"/>
      <w:numFmt w:val="decimal"/>
      <w:lvlText w:val="%1."/>
      <w:lvlJc w:val="left"/>
      <w:pPr>
        <w:tabs>
          <w:tab w:val="num" w:pos="720"/>
        </w:tabs>
        <w:ind w:left="720" w:hanging="360"/>
      </w:pPr>
    </w:lvl>
    <w:lvl w:ilvl="1" w:tplc="D486B6A4" w:tentative="1">
      <w:start w:val="1"/>
      <w:numFmt w:val="lowerLetter"/>
      <w:lvlText w:val="%2."/>
      <w:lvlJc w:val="left"/>
      <w:pPr>
        <w:tabs>
          <w:tab w:val="num" w:pos="1440"/>
        </w:tabs>
        <w:ind w:left="1440" w:hanging="360"/>
      </w:pPr>
    </w:lvl>
    <w:lvl w:ilvl="2" w:tplc="3392D980" w:tentative="1">
      <w:start w:val="1"/>
      <w:numFmt w:val="lowerRoman"/>
      <w:lvlText w:val="%3."/>
      <w:lvlJc w:val="right"/>
      <w:pPr>
        <w:tabs>
          <w:tab w:val="num" w:pos="2160"/>
        </w:tabs>
        <w:ind w:left="2160" w:hanging="180"/>
      </w:pPr>
    </w:lvl>
    <w:lvl w:ilvl="3" w:tplc="C64AA170" w:tentative="1">
      <w:start w:val="1"/>
      <w:numFmt w:val="decimal"/>
      <w:lvlText w:val="%4."/>
      <w:lvlJc w:val="left"/>
      <w:pPr>
        <w:tabs>
          <w:tab w:val="num" w:pos="2880"/>
        </w:tabs>
        <w:ind w:left="2880" w:hanging="360"/>
      </w:pPr>
    </w:lvl>
    <w:lvl w:ilvl="4" w:tplc="D89C7434" w:tentative="1">
      <w:start w:val="1"/>
      <w:numFmt w:val="lowerLetter"/>
      <w:lvlText w:val="%5."/>
      <w:lvlJc w:val="left"/>
      <w:pPr>
        <w:tabs>
          <w:tab w:val="num" w:pos="3600"/>
        </w:tabs>
        <w:ind w:left="3600" w:hanging="360"/>
      </w:pPr>
    </w:lvl>
    <w:lvl w:ilvl="5" w:tplc="6A7A3656" w:tentative="1">
      <w:start w:val="1"/>
      <w:numFmt w:val="lowerRoman"/>
      <w:lvlText w:val="%6."/>
      <w:lvlJc w:val="right"/>
      <w:pPr>
        <w:tabs>
          <w:tab w:val="num" w:pos="4320"/>
        </w:tabs>
        <w:ind w:left="4320" w:hanging="180"/>
      </w:pPr>
    </w:lvl>
    <w:lvl w:ilvl="6" w:tplc="0F629ECA" w:tentative="1">
      <w:start w:val="1"/>
      <w:numFmt w:val="decimal"/>
      <w:lvlText w:val="%7."/>
      <w:lvlJc w:val="left"/>
      <w:pPr>
        <w:tabs>
          <w:tab w:val="num" w:pos="5040"/>
        </w:tabs>
        <w:ind w:left="5040" w:hanging="360"/>
      </w:pPr>
    </w:lvl>
    <w:lvl w:ilvl="7" w:tplc="44D4DD12" w:tentative="1">
      <w:start w:val="1"/>
      <w:numFmt w:val="lowerLetter"/>
      <w:lvlText w:val="%8."/>
      <w:lvlJc w:val="left"/>
      <w:pPr>
        <w:tabs>
          <w:tab w:val="num" w:pos="5760"/>
        </w:tabs>
        <w:ind w:left="5760" w:hanging="360"/>
      </w:pPr>
    </w:lvl>
    <w:lvl w:ilvl="8" w:tplc="83EC910C" w:tentative="1">
      <w:start w:val="1"/>
      <w:numFmt w:val="lowerRoman"/>
      <w:lvlText w:val="%9."/>
      <w:lvlJc w:val="right"/>
      <w:pPr>
        <w:tabs>
          <w:tab w:val="num" w:pos="6480"/>
        </w:tabs>
        <w:ind w:left="6480" w:hanging="180"/>
      </w:pPr>
    </w:lvl>
  </w:abstractNum>
  <w:abstractNum w:abstractNumId="60" w15:restartNumberingAfterBreak="0">
    <w:nsid w:val="327454A0"/>
    <w:multiLevelType w:val="hybridMultilevel"/>
    <w:tmpl w:val="9A124270"/>
    <w:lvl w:ilvl="0" w:tplc="7E5C3372">
      <w:start w:val="1"/>
      <w:numFmt w:val="decimal"/>
      <w:lvlText w:val="%1."/>
      <w:lvlJc w:val="left"/>
      <w:pPr>
        <w:tabs>
          <w:tab w:val="num" w:pos="720"/>
        </w:tabs>
        <w:ind w:left="720" w:hanging="360"/>
      </w:pPr>
    </w:lvl>
    <w:lvl w:ilvl="1" w:tplc="17B271BC">
      <w:start w:val="1"/>
      <w:numFmt w:val="lowerLetter"/>
      <w:lvlText w:val="%2."/>
      <w:lvlJc w:val="left"/>
      <w:pPr>
        <w:tabs>
          <w:tab w:val="num" w:pos="1440"/>
        </w:tabs>
        <w:ind w:left="1440" w:hanging="360"/>
      </w:pPr>
    </w:lvl>
    <w:lvl w:ilvl="2" w:tplc="CFB02900">
      <w:start w:val="1"/>
      <w:numFmt w:val="lowerRoman"/>
      <w:lvlText w:val="%3."/>
      <w:lvlJc w:val="right"/>
      <w:pPr>
        <w:tabs>
          <w:tab w:val="num" w:pos="2160"/>
        </w:tabs>
        <w:ind w:left="2160" w:hanging="180"/>
      </w:pPr>
    </w:lvl>
    <w:lvl w:ilvl="3" w:tplc="59626F5A">
      <w:start w:val="1"/>
      <w:numFmt w:val="decimal"/>
      <w:lvlText w:val="%4."/>
      <w:lvlJc w:val="left"/>
      <w:pPr>
        <w:tabs>
          <w:tab w:val="num" w:pos="2880"/>
        </w:tabs>
        <w:ind w:left="2880" w:hanging="360"/>
      </w:pPr>
    </w:lvl>
    <w:lvl w:ilvl="4" w:tplc="42B2FA54">
      <w:start w:val="1"/>
      <w:numFmt w:val="lowerLetter"/>
      <w:lvlText w:val="%5."/>
      <w:lvlJc w:val="left"/>
      <w:pPr>
        <w:tabs>
          <w:tab w:val="num" w:pos="3600"/>
        </w:tabs>
        <w:ind w:left="3600" w:hanging="360"/>
      </w:pPr>
    </w:lvl>
    <w:lvl w:ilvl="5" w:tplc="16A03794">
      <w:start w:val="1"/>
      <w:numFmt w:val="lowerRoman"/>
      <w:lvlText w:val="%6."/>
      <w:lvlJc w:val="right"/>
      <w:pPr>
        <w:tabs>
          <w:tab w:val="num" w:pos="4320"/>
        </w:tabs>
        <w:ind w:left="4320" w:hanging="180"/>
      </w:pPr>
    </w:lvl>
    <w:lvl w:ilvl="6" w:tplc="A30A3E46">
      <w:start w:val="1"/>
      <w:numFmt w:val="decimal"/>
      <w:lvlText w:val="%7."/>
      <w:lvlJc w:val="left"/>
      <w:pPr>
        <w:tabs>
          <w:tab w:val="num" w:pos="5040"/>
        </w:tabs>
        <w:ind w:left="5040" w:hanging="360"/>
      </w:pPr>
    </w:lvl>
    <w:lvl w:ilvl="7" w:tplc="55CCD0A0">
      <w:start w:val="1"/>
      <w:numFmt w:val="lowerLetter"/>
      <w:lvlText w:val="%8."/>
      <w:lvlJc w:val="left"/>
      <w:pPr>
        <w:tabs>
          <w:tab w:val="num" w:pos="5760"/>
        </w:tabs>
        <w:ind w:left="5760" w:hanging="360"/>
      </w:pPr>
    </w:lvl>
    <w:lvl w:ilvl="8" w:tplc="2F788EA6">
      <w:start w:val="1"/>
      <w:numFmt w:val="lowerRoman"/>
      <w:lvlText w:val="%9."/>
      <w:lvlJc w:val="right"/>
      <w:pPr>
        <w:tabs>
          <w:tab w:val="num" w:pos="6480"/>
        </w:tabs>
        <w:ind w:left="6480" w:hanging="180"/>
      </w:pPr>
    </w:lvl>
  </w:abstractNum>
  <w:abstractNum w:abstractNumId="61" w15:restartNumberingAfterBreak="0">
    <w:nsid w:val="335339DD"/>
    <w:multiLevelType w:val="hybridMultilevel"/>
    <w:tmpl w:val="1004CD50"/>
    <w:lvl w:ilvl="0" w:tplc="9B7EC3DC">
      <w:start w:val="1"/>
      <w:numFmt w:val="bullet"/>
      <w:lvlText w:val=""/>
      <w:lvlJc w:val="left"/>
      <w:pPr>
        <w:ind w:left="720" w:hanging="360"/>
      </w:pPr>
      <w:rPr>
        <w:rFonts w:ascii="Symbol" w:hAnsi="Symbol" w:hint="default"/>
      </w:rPr>
    </w:lvl>
    <w:lvl w:ilvl="1" w:tplc="807EDDFE" w:tentative="1">
      <w:start w:val="1"/>
      <w:numFmt w:val="bullet"/>
      <w:lvlText w:val="o"/>
      <w:lvlJc w:val="left"/>
      <w:pPr>
        <w:ind w:left="1440" w:hanging="360"/>
      </w:pPr>
      <w:rPr>
        <w:rFonts w:ascii="Courier New" w:hAnsi="Courier New" w:cs="Courier New" w:hint="default"/>
      </w:rPr>
    </w:lvl>
    <w:lvl w:ilvl="2" w:tplc="FB323050" w:tentative="1">
      <w:start w:val="1"/>
      <w:numFmt w:val="bullet"/>
      <w:lvlText w:val=""/>
      <w:lvlJc w:val="left"/>
      <w:pPr>
        <w:ind w:left="2160" w:hanging="360"/>
      </w:pPr>
      <w:rPr>
        <w:rFonts w:ascii="Wingdings" w:hAnsi="Wingdings" w:hint="default"/>
      </w:rPr>
    </w:lvl>
    <w:lvl w:ilvl="3" w:tplc="FCCEF3D8" w:tentative="1">
      <w:start w:val="1"/>
      <w:numFmt w:val="bullet"/>
      <w:lvlText w:val=""/>
      <w:lvlJc w:val="left"/>
      <w:pPr>
        <w:ind w:left="2880" w:hanging="360"/>
      </w:pPr>
      <w:rPr>
        <w:rFonts w:ascii="Symbol" w:hAnsi="Symbol" w:hint="default"/>
      </w:rPr>
    </w:lvl>
    <w:lvl w:ilvl="4" w:tplc="49141B30" w:tentative="1">
      <w:start w:val="1"/>
      <w:numFmt w:val="bullet"/>
      <w:lvlText w:val="o"/>
      <w:lvlJc w:val="left"/>
      <w:pPr>
        <w:ind w:left="3600" w:hanging="360"/>
      </w:pPr>
      <w:rPr>
        <w:rFonts w:ascii="Courier New" w:hAnsi="Courier New" w:cs="Courier New" w:hint="default"/>
      </w:rPr>
    </w:lvl>
    <w:lvl w:ilvl="5" w:tplc="69126AEE" w:tentative="1">
      <w:start w:val="1"/>
      <w:numFmt w:val="bullet"/>
      <w:lvlText w:val=""/>
      <w:lvlJc w:val="left"/>
      <w:pPr>
        <w:ind w:left="4320" w:hanging="360"/>
      </w:pPr>
      <w:rPr>
        <w:rFonts w:ascii="Wingdings" w:hAnsi="Wingdings" w:hint="default"/>
      </w:rPr>
    </w:lvl>
    <w:lvl w:ilvl="6" w:tplc="CE144B5C" w:tentative="1">
      <w:start w:val="1"/>
      <w:numFmt w:val="bullet"/>
      <w:lvlText w:val=""/>
      <w:lvlJc w:val="left"/>
      <w:pPr>
        <w:ind w:left="5040" w:hanging="360"/>
      </w:pPr>
      <w:rPr>
        <w:rFonts w:ascii="Symbol" w:hAnsi="Symbol" w:hint="default"/>
      </w:rPr>
    </w:lvl>
    <w:lvl w:ilvl="7" w:tplc="5D446CB0" w:tentative="1">
      <w:start w:val="1"/>
      <w:numFmt w:val="bullet"/>
      <w:lvlText w:val="o"/>
      <w:lvlJc w:val="left"/>
      <w:pPr>
        <w:ind w:left="5760" w:hanging="360"/>
      </w:pPr>
      <w:rPr>
        <w:rFonts w:ascii="Courier New" w:hAnsi="Courier New" w:cs="Courier New" w:hint="default"/>
      </w:rPr>
    </w:lvl>
    <w:lvl w:ilvl="8" w:tplc="FE465488" w:tentative="1">
      <w:start w:val="1"/>
      <w:numFmt w:val="bullet"/>
      <w:lvlText w:val=""/>
      <w:lvlJc w:val="left"/>
      <w:pPr>
        <w:ind w:left="6480" w:hanging="360"/>
      </w:pPr>
      <w:rPr>
        <w:rFonts w:ascii="Wingdings" w:hAnsi="Wingdings" w:hint="default"/>
      </w:rPr>
    </w:lvl>
  </w:abstractNum>
  <w:abstractNum w:abstractNumId="62" w15:restartNumberingAfterBreak="0">
    <w:nsid w:val="33690774"/>
    <w:multiLevelType w:val="hybridMultilevel"/>
    <w:tmpl w:val="30825EE6"/>
    <w:lvl w:ilvl="0" w:tplc="D3F60584">
      <w:start w:val="1"/>
      <w:numFmt w:val="bullet"/>
      <w:lvlText w:val="-"/>
      <w:lvlJc w:val="left"/>
      <w:pPr>
        <w:tabs>
          <w:tab w:val="num" w:pos="720"/>
        </w:tabs>
        <w:ind w:left="720" w:hanging="360"/>
      </w:pPr>
      <w:rPr>
        <w:rFonts w:hint="default"/>
      </w:rPr>
    </w:lvl>
    <w:lvl w:ilvl="1" w:tplc="F5765630">
      <w:start w:val="1"/>
      <w:numFmt w:val="bullet"/>
      <w:lvlText w:val="o"/>
      <w:lvlJc w:val="left"/>
      <w:pPr>
        <w:tabs>
          <w:tab w:val="num" w:pos="1440"/>
        </w:tabs>
        <w:ind w:left="1440" w:hanging="360"/>
      </w:pPr>
      <w:rPr>
        <w:rFonts w:ascii="Courier New" w:hAnsi="Courier New" w:cs="Courier New" w:hint="default"/>
      </w:rPr>
    </w:lvl>
    <w:lvl w:ilvl="2" w:tplc="E6642D8C">
      <w:start w:val="1"/>
      <w:numFmt w:val="bullet"/>
      <w:lvlText w:val=""/>
      <w:lvlJc w:val="left"/>
      <w:pPr>
        <w:tabs>
          <w:tab w:val="num" w:pos="2160"/>
        </w:tabs>
        <w:ind w:left="2160" w:hanging="360"/>
      </w:pPr>
      <w:rPr>
        <w:rFonts w:ascii="Times New Roman" w:hAnsi="Times New Roman" w:cs="Times New Roman" w:hint="default"/>
      </w:rPr>
    </w:lvl>
    <w:lvl w:ilvl="3" w:tplc="BD70FC76">
      <w:start w:val="1"/>
      <w:numFmt w:val="bullet"/>
      <w:lvlText w:val=""/>
      <w:lvlJc w:val="left"/>
      <w:pPr>
        <w:tabs>
          <w:tab w:val="num" w:pos="2880"/>
        </w:tabs>
        <w:ind w:left="2880" w:hanging="360"/>
      </w:pPr>
      <w:rPr>
        <w:rFonts w:ascii="Symbol" w:hAnsi="Symbol" w:cs="Symbol" w:hint="default"/>
      </w:rPr>
    </w:lvl>
    <w:lvl w:ilvl="4" w:tplc="ED9E76FA">
      <w:start w:val="1"/>
      <w:numFmt w:val="bullet"/>
      <w:lvlText w:val="o"/>
      <w:lvlJc w:val="left"/>
      <w:pPr>
        <w:tabs>
          <w:tab w:val="num" w:pos="3600"/>
        </w:tabs>
        <w:ind w:left="3600" w:hanging="360"/>
      </w:pPr>
      <w:rPr>
        <w:rFonts w:ascii="Courier New" w:hAnsi="Courier New" w:cs="Courier New" w:hint="default"/>
      </w:rPr>
    </w:lvl>
    <w:lvl w:ilvl="5" w:tplc="CC5458DC">
      <w:start w:val="1"/>
      <w:numFmt w:val="bullet"/>
      <w:lvlText w:val=""/>
      <w:lvlJc w:val="left"/>
      <w:pPr>
        <w:tabs>
          <w:tab w:val="num" w:pos="4320"/>
        </w:tabs>
        <w:ind w:left="4320" w:hanging="360"/>
      </w:pPr>
      <w:rPr>
        <w:rFonts w:ascii="Times New Roman" w:hAnsi="Times New Roman" w:cs="Times New Roman" w:hint="default"/>
      </w:rPr>
    </w:lvl>
    <w:lvl w:ilvl="6" w:tplc="8A24FF38">
      <w:start w:val="1"/>
      <w:numFmt w:val="bullet"/>
      <w:lvlText w:val=""/>
      <w:lvlJc w:val="left"/>
      <w:pPr>
        <w:tabs>
          <w:tab w:val="num" w:pos="5040"/>
        </w:tabs>
        <w:ind w:left="5040" w:hanging="360"/>
      </w:pPr>
      <w:rPr>
        <w:rFonts w:ascii="Symbol" w:hAnsi="Symbol" w:cs="Symbol" w:hint="default"/>
      </w:rPr>
    </w:lvl>
    <w:lvl w:ilvl="7" w:tplc="B04E1502">
      <w:start w:val="1"/>
      <w:numFmt w:val="bullet"/>
      <w:lvlText w:val="o"/>
      <w:lvlJc w:val="left"/>
      <w:pPr>
        <w:tabs>
          <w:tab w:val="num" w:pos="5760"/>
        </w:tabs>
        <w:ind w:left="5760" w:hanging="360"/>
      </w:pPr>
      <w:rPr>
        <w:rFonts w:ascii="Courier New" w:hAnsi="Courier New" w:cs="Courier New" w:hint="default"/>
      </w:rPr>
    </w:lvl>
    <w:lvl w:ilvl="8" w:tplc="4066F6AA">
      <w:start w:val="1"/>
      <w:numFmt w:val="bullet"/>
      <w:lvlText w:val=""/>
      <w:lvlJc w:val="left"/>
      <w:pPr>
        <w:tabs>
          <w:tab w:val="num" w:pos="6480"/>
        </w:tabs>
        <w:ind w:left="6480" w:hanging="360"/>
      </w:pPr>
      <w:rPr>
        <w:rFonts w:ascii="Times New Roman" w:hAnsi="Times New Roman" w:cs="Times New Roman" w:hint="default"/>
      </w:rPr>
    </w:lvl>
  </w:abstractNum>
  <w:abstractNum w:abstractNumId="63" w15:restartNumberingAfterBreak="0">
    <w:nsid w:val="34531988"/>
    <w:multiLevelType w:val="hybridMultilevel"/>
    <w:tmpl w:val="45D0B160"/>
    <w:lvl w:ilvl="0" w:tplc="E0EEC362">
      <w:start w:val="1"/>
      <w:numFmt w:val="bullet"/>
      <w:lvlText w:val="-"/>
      <w:lvlJc w:val="left"/>
      <w:pPr>
        <w:tabs>
          <w:tab w:val="num" w:pos="360"/>
        </w:tabs>
        <w:ind w:left="360" w:hanging="360"/>
      </w:pPr>
      <w:rPr>
        <w:rFonts w:hint="default"/>
      </w:rPr>
    </w:lvl>
    <w:lvl w:ilvl="1" w:tplc="40FC9746">
      <w:start w:val="1"/>
      <w:numFmt w:val="bullet"/>
      <w:lvlText w:val="o"/>
      <w:lvlJc w:val="left"/>
      <w:pPr>
        <w:tabs>
          <w:tab w:val="num" w:pos="1080"/>
        </w:tabs>
        <w:ind w:left="1080" w:hanging="360"/>
      </w:pPr>
      <w:rPr>
        <w:rFonts w:ascii="Courier New" w:hAnsi="Courier New" w:cs="Courier New" w:hint="default"/>
      </w:rPr>
    </w:lvl>
    <w:lvl w:ilvl="2" w:tplc="FE1073BE">
      <w:start w:val="1"/>
      <w:numFmt w:val="bullet"/>
      <w:lvlText w:val=""/>
      <w:lvlJc w:val="left"/>
      <w:pPr>
        <w:tabs>
          <w:tab w:val="num" w:pos="1800"/>
        </w:tabs>
        <w:ind w:left="1800" w:hanging="360"/>
      </w:pPr>
      <w:rPr>
        <w:rFonts w:ascii="Times New Roman" w:hAnsi="Times New Roman" w:cs="Times New Roman" w:hint="default"/>
      </w:rPr>
    </w:lvl>
    <w:lvl w:ilvl="3" w:tplc="D7CC2558">
      <w:start w:val="1"/>
      <w:numFmt w:val="bullet"/>
      <w:lvlText w:val=""/>
      <w:lvlJc w:val="left"/>
      <w:pPr>
        <w:tabs>
          <w:tab w:val="num" w:pos="2520"/>
        </w:tabs>
        <w:ind w:left="2520" w:hanging="360"/>
      </w:pPr>
      <w:rPr>
        <w:rFonts w:ascii="Symbol" w:hAnsi="Symbol" w:cs="Symbol" w:hint="default"/>
      </w:rPr>
    </w:lvl>
    <w:lvl w:ilvl="4" w:tplc="0F34949E">
      <w:start w:val="1"/>
      <w:numFmt w:val="bullet"/>
      <w:lvlText w:val="o"/>
      <w:lvlJc w:val="left"/>
      <w:pPr>
        <w:tabs>
          <w:tab w:val="num" w:pos="3240"/>
        </w:tabs>
        <w:ind w:left="3240" w:hanging="360"/>
      </w:pPr>
      <w:rPr>
        <w:rFonts w:ascii="Courier New" w:hAnsi="Courier New" w:cs="Courier New" w:hint="default"/>
      </w:rPr>
    </w:lvl>
    <w:lvl w:ilvl="5" w:tplc="FC141420">
      <w:start w:val="1"/>
      <w:numFmt w:val="bullet"/>
      <w:lvlText w:val=""/>
      <w:lvlJc w:val="left"/>
      <w:pPr>
        <w:tabs>
          <w:tab w:val="num" w:pos="3960"/>
        </w:tabs>
        <w:ind w:left="3960" w:hanging="360"/>
      </w:pPr>
      <w:rPr>
        <w:rFonts w:ascii="Times New Roman" w:hAnsi="Times New Roman" w:cs="Times New Roman" w:hint="default"/>
      </w:rPr>
    </w:lvl>
    <w:lvl w:ilvl="6" w:tplc="628E80DA">
      <w:start w:val="1"/>
      <w:numFmt w:val="bullet"/>
      <w:lvlText w:val=""/>
      <w:lvlJc w:val="left"/>
      <w:pPr>
        <w:tabs>
          <w:tab w:val="num" w:pos="4680"/>
        </w:tabs>
        <w:ind w:left="4680" w:hanging="360"/>
      </w:pPr>
      <w:rPr>
        <w:rFonts w:ascii="Symbol" w:hAnsi="Symbol" w:cs="Symbol" w:hint="default"/>
      </w:rPr>
    </w:lvl>
    <w:lvl w:ilvl="7" w:tplc="C6E4B4EA">
      <w:start w:val="1"/>
      <w:numFmt w:val="bullet"/>
      <w:lvlText w:val="o"/>
      <w:lvlJc w:val="left"/>
      <w:pPr>
        <w:tabs>
          <w:tab w:val="num" w:pos="5400"/>
        </w:tabs>
        <w:ind w:left="5400" w:hanging="360"/>
      </w:pPr>
      <w:rPr>
        <w:rFonts w:ascii="Courier New" w:hAnsi="Courier New" w:cs="Courier New" w:hint="default"/>
      </w:rPr>
    </w:lvl>
    <w:lvl w:ilvl="8" w:tplc="09207EBA">
      <w:start w:val="1"/>
      <w:numFmt w:val="bullet"/>
      <w:lvlText w:val=""/>
      <w:lvlJc w:val="left"/>
      <w:pPr>
        <w:tabs>
          <w:tab w:val="num" w:pos="6120"/>
        </w:tabs>
        <w:ind w:left="6120" w:hanging="360"/>
      </w:pPr>
      <w:rPr>
        <w:rFonts w:ascii="Times New Roman" w:hAnsi="Times New Roman" w:cs="Times New Roman" w:hint="default"/>
      </w:rPr>
    </w:lvl>
  </w:abstractNum>
  <w:abstractNum w:abstractNumId="64" w15:restartNumberingAfterBreak="0">
    <w:nsid w:val="34FC77FF"/>
    <w:multiLevelType w:val="hybridMultilevel"/>
    <w:tmpl w:val="67F21426"/>
    <w:lvl w:ilvl="0" w:tplc="B4223372">
      <w:start w:val="1"/>
      <w:numFmt w:val="bullet"/>
      <w:lvlText w:val=""/>
      <w:lvlJc w:val="left"/>
      <w:pPr>
        <w:ind w:left="720" w:hanging="360"/>
      </w:pPr>
      <w:rPr>
        <w:rFonts w:ascii="Symbol" w:hAnsi="Symbol" w:hint="default"/>
      </w:rPr>
    </w:lvl>
    <w:lvl w:ilvl="1" w:tplc="2D6C0416" w:tentative="1">
      <w:start w:val="1"/>
      <w:numFmt w:val="bullet"/>
      <w:lvlText w:val="o"/>
      <w:lvlJc w:val="left"/>
      <w:pPr>
        <w:ind w:left="1440" w:hanging="360"/>
      </w:pPr>
      <w:rPr>
        <w:rFonts w:ascii="Courier New" w:hAnsi="Courier New" w:cs="Courier New" w:hint="default"/>
      </w:rPr>
    </w:lvl>
    <w:lvl w:ilvl="2" w:tplc="084CA962" w:tentative="1">
      <w:start w:val="1"/>
      <w:numFmt w:val="bullet"/>
      <w:lvlText w:val=""/>
      <w:lvlJc w:val="left"/>
      <w:pPr>
        <w:ind w:left="2160" w:hanging="360"/>
      </w:pPr>
      <w:rPr>
        <w:rFonts w:ascii="Wingdings" w:hAnsi="Wingdings" w:hint="default"/>
      </w:rPr>
    </w:lvl>
    <w:lvl w:ilvl="3" w:tplc="8640EF1A" w:tentative="1">
      <w:start w:val="1"/>
      <w:numFmt w:val="bullet"/>
      <w:lvlText w:val=""/>
      <w:lvlJc w:val="left"/>
      <w:pPr>
        <w:ind w:left="2880" w:hanging="360"/>
      </w:pPr>
      <w:rPr>
        <w:rFonts w:ascii="Symbol" w:hAnsi="Symbol" w:hint="default"/>
      </w:rPr>
    </w:lvl>
    <w:lvl w:ilvl="4" w:tplc="43F2F514" w:tentative="1">
      <w:start w:val="1"/>
      <w:numFmt w:val="bullet"/>
      <w:lvlText w:val="o"/>
      <w:lvlJc w:val="left"/>
      <w:pPr>
        <w:ind w:left="3600" w:hanging="360"/>
      </w:pPr>
      <w:rPr>
        <w:rFonts w:ascii="Courier New" w:hAnsi="Courier New" w:cs="Courier New" w:hint="default"/>
      </w:rPr>
    </w:lvl>
    <w:lvl w:ilvl="5" w:tplc="923212DC" w:tentative="1">
      <w:start w:val="1"/>
      <w:numFmt w:val="bullet"/>
      <w:lvlText w:val=""/>
      <w:lvlJc w:val="left"/>
      <w:pPr>
        <w:ind w:left="4320" w:hanging="360"/>
      </w:pPr>
      <w:rPr>
        <w:rFonts w:ascii="Wingdings" w:hAnsi="Wingdings" w:hint="default"/>
      </w:rPr>
    </w:lvl>
    <w:lvl w:ilvl="6" w:tplc="F078E926" w:tentative="1">
      <w:start w:val="1"/>
      <w:numFmt w:val="bullet"/>
      <w:lvlText w:val=""/>
      <w:lvlJc w:val="left"/>
      <w:pPr>
        <w:ind w:left="5040" w:hanging="360"/>
      </w:pPr>
      <w:rPr>
        <w:rFonts w:ascii="Symbol" w:hAnsi="Symbol" w:hint="default"/>
      </w:rPr>
    </w:lvl>
    <w:lvl w:ilvl="7" w:tplc="F65A6BA6" w:tentative="1">
      <w:start w:val="1"/>
      <w:numFmt w:val="bullet"/>
      <w:lvlText w:val="o"/>
      <w:lvlJc w:val="left"/>
      <w:pPr>
        <w:ind w:left="5760" w:hanging="360"/>
      </w:pPr>
      <w:rPr>
        <w:rFonts w:ascii="Courier New" w:hAnsi="Courier New" w:cs="Courier New" w:hint="default"/>
      </w:rPr>
    </w:lvl>
    <w:lvl w:ilvl="8" w:tplc="206ACF52" w:tentative="1">
      <w:start w:val="1"/>
      <w:numFmt w:val="bullet"/>
      <w:lvlText w:val=""/>
      <w:lvlJc w:val="left"/>
      <w:pPr>
        <w:ind w:left="6480" w:hanging="360"/>
      </w:pPr>
      <w:rPr>
        <w:rFonts w:ascii="Wingdings" w:hAnsi="Wingdings" w:hint="default"/>
      </w:rPr>
    </w:lvl>
  </w:abstractNum>
  <w:abstractNum w:abstractNumId="65" w15:restartNumberingAfterBreak="0">
    <w:nsid w:val="350259DF"/>
    <w:multiLevelType w:val="hybridMultilevel"/>
    <w:tmpl w:val="6D909832"/>
    <w:lvl w:ilvl="0" w:tplc="24EE1438">
      <w:start w:val="1"/>
      <w:numFmt w:val="decimal"/>
      <w:lvlText w:val="%1."/>
      <w:lvlJc w:val="left"/>
      <w:pPr>
        <w:ind w:left="570" w:hanging="570"/>
      </w:pPr>
      <w:rPr>
        <w:rFonts w:hint="default"/>
        <w:color w:val="auto"/>
      </w:rPr>
    </w:lvl>
    <w:lvl w:ilvl="1" w:tplc="E6D63136" w:tentative="1">
      <w:start w:val="1"/>
      <w:numFmt w:val="lowerLetter"/>
      <w:lvlText w:val="%2."/>
      <w:lvlJc w:val="left"/>
      <w:pPr>
        <w:ind w:left="1080" w:hanging="360"/>
      </w:pPr>
    </w:lvl>
    <w:lvl w:ilvl="2" w:tplc="64A20584" w:tentative="1">
      <w:start w:val="1"/>
      <w:numFmt w:val="lowerRoman"/>
      <w:lvlText w:val="%3."/>
      <w:lvlJc w:val="right"/>
      <w:pPr>
        <w:ind w:left="1800" w:hanging="180"/>
      </w:pPr>
    </w:lvl>
    <w:lvl w:ilvl="3" w:tplc="F86028CA" w:tentative="1">
      <w:start w:val="1"/>
      <w:numFmt w:val="decimal"/>
      <w:lvlText w:val="%4."/>
      <w:lvlJc w:val="left"/>
      <w:pPr>
        <w:ind w:left="2520" w:hanging="360"/>
      </w:pPr>
    </w:lvl>
    <w:lvl w:ilvl="4" w:tplc="33B06082" w:tentative="1">
      <w:start w:val="1"/>
      <w:numFmt w:val="lowerLetter"/>
      <w:lvlText w:val="%5."/>
      <w:lvlJc w:val="left"/>
      <w:pPr>
        <w:ind w:left="3240" w:hanging="360"/>
      </w:pPr>
    </w:lvl>
    <w:lvl w:ilvl="5" w:tplc="B426BFA8" w:tentative="1">
      <w:start w:val="1"/>
      <w:numFmt w:val="lowerRoman"/>
      <w:lvlText w:val="%6."/>
      <w:lvlJc w:val="right"/>
      <w:pPr>
        <w:ind w:left="3960" w:hanging="180"/>
      </w:pPr>
    </w:lvl>
    <w:lvl w:ilvl="6" w:tplc="4C385334" w:tentative="1">
      <w:start w:val="1"/>
      <w:numFmt w:val="decimal"/>
      <w:lvlText w:val="%7."/>
      <w:lvlJc w:val="left"/>
      <w:pPr>
        <w:ind w:left="4680" w:hanging="360"/>
      </w:pPr>
    </w:lvl>
    <w:lvl w:ilvl="7" w:tplc="7182E07C" w:tentative="1">
      <w:start w:val="1"/>
      <w:numFmt w:val="lowerLetter"/>
      <w:lvlText w:val="%8."/>
      <w:lvlJc w:val="left"/>
      <w:pPr>
        <w:ind w:left="5400" w:hanging="360"/>
      </w:pPr>
    </w:lvl>
    <w:lvl w:ilvl="8" w:tplc="8964493A" w:tentative="1">
      <w:start w:val="1"/>
      <w:numFmt w:val="lowerRoman"/>
      <w:lvlText w:val="%9."/>
      <w:lvlJc w:val="right"/>
      <w:pPr>
        <w:ind w:left="6120" w:hanging="180"/>
      </w:pPr>
    </w:lvl>
  </w:abstractNum>
  <w:abstractNum w:abstractNumId="66" w15:restartNumberingAfterBreak="0">
    <w:nsid w:val="3683111E"/>
    <w:multiLevelType w:val="hybridMultilevel"/>
    <w:tmpl w:val="D7F2ED00"/>
    <w:lvl w:ilvl="0" w:tplc="22A8F02A">
      <w:start w:val="2"/>
      <w:numFmt w:val="decimal"/>
      <w:lvlText w:val="%1."/>
      <w:lvlJc w:val="left"/>
      <w:pPr>
        <w:ind w:left="930" w:hanging="570"/>
      </w:pPr>
      <w:rPr>
        <w:rFonts w:hint="default"/>
      </w:rPr>
    </w:lvl>
    <w:lvl w:ilvl="1" w:tplc="0E38DC5C" w:tentative="1">
      <w:start w:val="1"/>
      <w:numFmt w:val="lowerLetter"/>
      <w:lvlText w:val="%2."/>
      <w:lvlJc w:val="left"/>
      <w:pPr>
        <w:ind w:left="1440" w:hanging="360"/>
      </w:pPr>
    </w:lvl>
    <w:lvl w:ilvl="2" w:tplc="50C28026" w:tentative="1">
      <w:start w:val="1"/>
      <w:numFmt w:val="lowerRoman"/>
      <w:lvlText w:val="%3."/>
      <w:lvlJc w:val="right"/>
      <w:pPr>
        <w:ind w:left="2160" w:hanging="180"/>
      </w:pPr>
    </w:lvl>
    <w:lvl w:ilvl="3" w:tplc="AD041356" w:tentative="1">
      <w:start w:val="1"/>
      <w:numFmt w:val="decimal"/>
      <w:lvlText w:val="%4."/>
      <w:lvlJc w:val="left"/>
      <w:pPr>
        <w:ind w:left="2880" w:hanging="360"/>
      </w:pPr>
    </w:lvl>
    <w:lvl w:ilvl="4" w:tplc="0E3EC832" w:tentative="1">
      <w:start w:val="1"/>
      <w:numFmt w:val="lowerLetter"/>
      <w:lvlText w:val="%5."/>
      <w:lvlJc w:val="left"/>
      <w:pPr>
        <w:ind w:left="3600" w:hanging="360"/>
      </w:pPr>
    </w:lvl>
    <w:lvl w:ilvl="5" w:tplc="9BB60466" w:tentative="1">
      <w:start w:val="1"/>
      <w:numFmt w:val="lowerRoman"/>
      <w:lvlText w:val="%6."/>
      <w:lvlJc w:val="right"/>
      <w:pPr>
        <w:ind w:left="4320" w:hanging="180"/>
      </w:pPr>
    </w:lvl>
    <w:lvl w:ilvl="6" w:tplc="FE2A3EB0" w:tentative="1">
      <w:start w:val="1"/>
      <w:numFmt w:val="decimal"/>
      <w:lvlText w:val="%7."/>
      <w:lvlJc w:val="left"/>
      <w:pPr>
        <w:ind w:left="5040" w:hanging="360"/>
      </w:pPr>
    </w:lvl>
    <w:lvl w:ilvl="7" w:tplc="38E4EEB8" w:tentative="1">
      <w:start w:val="1"/>
      <w:numFmt w:val="lowerLetter"/>
      <w:lvlText w:val="%8."/>
      <w:lvlJc w:val="left"/>
      <w:pPr>
        <w:ind w:left="5760" w:hanging="360"/>
      </w:pPr>
    </w:lvl>
    <w:lvl w:ilvl="8" w:tplc="8FA88B68" w:tentative="1">
      <w:start w:val="1"/>
      <w:numFmt w:val="lowerRoman"/>
      <w:lvlText w:val="%9."/>
      <w:lvlJc w:val="right"/>
      <w:pPr>
        <w:ind w:left="6480" w:hanging="180"/>
      </w:pPr>
    </w:lvl>
  </w:abstractNum>
  <w:abstractNum w:abstractNumId="67" w15:restartNumberingAfterBreak="0">
    <w:nsid w:val="376423B8"/>
    <w:multiLevelType w:val="singleLevel"/>
    <w:tmpl w:val="427CFE6A"/>
    <w:lvl w:ilvl="0">
      <w:start w:val="1"/>
      <w:numFmt w:val="bullet"/>
      <w:lvlText w:val=""/>
      <w:lvlJc w:val="left"/>
      <w:pPr>
        <w:tabs>
          <w:tab w:val="num" w:pos="357"/>
        </w:tabs>
        <w:ind w:left="357" w:hanging="357"/>
      </w:pPr>
      <w:rPr>
        <w:rFonts w:ascii="Symbol" w:hAnsi="Symbol" w:hint="default"/>
      </w:rPr>
    </w:lvl>
  </w:abstractNum>
  <w:abstractNum w:abstractNumId="68" w15:restartNumberingAfterBreak="0">
    <w:nsid w:val="37655E8E"/>
    <w:multiLevelType w:val="hybridMultilevel"/>
    <w:tmpl w:val="75E89F02"/>
    <w:lvl w:ilvl="0" w:tplc="082E2BD2">
      <w:start w:val="1"/>
      <w:numFmt w:val="bullet"/>
      <w:lvlText w:val=""/>
      <w:lvlJc w:val="left"/>
      <w:pPr>
        <w:tabs>
          <w:tab w:val="num" w:pos="720"/>
        </w:tabs>
        <w:ind w:left="720" w:hanging="360"/>
      </w:pPr>
      <w:rPr>
        <w:rFonts w:ascii="Symbol" w:hAnsi="Symbol" w:hint="default"/>
      </w:rPr>
    </w:lvl>
    <w:lvl w:ilvl="1" w:tplc="60E8347A" w:tentative="1">
      <w:start w:val="1"/>
      <w:numFmt w:val="bullet"/>
      <w:lvlText w:val="o"/>
      <w:lvlJc w:val="left"/>
      <w:pPr>
        <w:tabs>
          <w:tab w:val="num" w:pos="1440"/>
        </w:tabs>
        <w:ind w:left="1440" w:hanging="360"/>
      </w:pPr>
      <w:rPr>
        <w:rFonts w:ascii="Courier New" w:hAnsi="Courier New" w:cs="Courier New" w:hint="default"/>
      </w:rPr>
    </w:lvl>
    <w:lvl w:ilvl="2" w:tplc="83027606" w:tentative="1">
      <w:start w:val="1"/>
      <w:numFmt w:val="bullet"/>
      <w:lvlText w:val=""/>
      <w:lvlJc w:val="left"/>
      <w:pPr>
        <w:tabs>
          <w:tab w:val="num" w:pos="2160"/>
        </w:tabs>
        <w:ind w:left="2160" w:hanging="360"/>
      </w:pPr>
      <w:rPr>
        <w:rFonts w:ascii="Wingdings" w:hAnsi="Wingdings" w:hint="default"/>
      </w:rPr>
    </w:lvl>
    <w:lvl w:ilvl="3" w:tplc="23828BFA" w:tentative="1">
      <w:start w:val="1"/>
      <w:numFmt w:val="bullet"/>
      <w:lvlText w:val=""/>
      <w:lvlJc w:val="left"/>
      <w:pPr>
        <w:tabs>
          <w:tab w:val="num" w:pos="2880"/>
        </w:tabs>
        <w:ind w:left="2880" w:hanging="360"/>
      </w:pPr>
      <w:rPr>
        <w:rFonts w:ascii="Symbol" w:hAnsi="Symbol" w:hint="default"/>
      </w:rPr>
    </w:lvl>
    <w:lvl w:ilvl="4" w:tplc="5A9C89AA" w:tentative="1">
      <w:start w:val="1"/>
      <w:numFmt w:val="bullet"/>
      <w:lvlText w:val="o"/>
      <w:lvlJc w:val="left"/>
      <w:pPr>
        <w:tabs>
          <w:tab w:val="num" w:pos="3600"/>
        </w:tabs>
        <w:ind w:left="3600" w:hanging="360"/>
      </w:pPr>
      <w:rPr>
        <w:rFonts w:ascii="Courier New" w:hAnsi="Courier New" w:cs="Courier New" w:hint="default"/>
      </w:rPr>
    </w:lvl>
    <w:lvl w:ilvl="5" w:tplc="D3389798" w:tentative="1">
      <w:start w:val="1"/>
      <w:numFmt w:val="bullet"/>
      <w:lvlText w:val=""/>
      <w:lvlJc w:val="left"/>
      <w:pPr>
        <w:tabs>
          <w:tab w:val="num" w:pos="4320"/>
        </w:tabs>
        <w:ind w:left="4320" w:hanging="360"/>
      </w:pPr>
      <w:rPr>
        <w:rFonts w:ascii="Wingdings" w:hAnsi="Wingdings" w:hint="default"/>
      </w:rPr>
    </w:lvl>
    <w:lvl w:ilvl="6" w:tplc="49BC34F8" w:tentative="1">
      <w:start w:val="1"/>
      <w:numFmt w:val="bullet"/>
      <w:lvlText w:val=""/>
      <w:lvlJc w:val="left"/>
      <w:pPr>
        <w:tabs>
          <w:tab w:val="num" w:pos="5040"/>
        </w:tabs>
        <w:ind w:left="5040" w:hanging="360"/>
      </w:pPr>
      <w:rPr>
        <w:rFonts w:ascii="Symbol" w:hAnsi="Symbol" w:hint="default"/>
      </w:rPr>
    </w:lvl>
    <w:lvl w:ilvl="7" w:tplc="7B56258C" w:tentative="1">
      <w:start w:val="1"/>
      <w:numFmt w:val="bullet"/>
      <w:lvlText w:val="o"/>
      <w:lvlJc w:val="left"/>
      <w:pPr>
        <w:tabs>
          <w:tab w:val="num" w:pos="5760"/>
        </w:tabs>
        <w:ind w:left="5760" w:hanging="360"/>
      </w:pPr>
      <w:rPr>
        <w:rFonts w:ascii="Courier New" w:hAnsi="Courier New" w:cs="Courier New" w:hint="default"/>
      </w:rPr>
    </w:lvl>
    <w:lvl w:ilvl="8" w:tplc="BA3874C8" w:tentative="1">
      <w:start w:val="1"/>
      <w:numFmt w:val="bullet"/>
      <w:lvlText w:val=""/>
      <w:lvlJc w:val="left"/>
      <w:pPr>
        <w:tabs>
          <w:tab w:val="num" w:pos="6480"/>
        </w:tabs>
        <w:ind w:left="6480" w:hanging="360"/>
      </w:pPr>
      <w:rPr>
        <w:rFonts w:ascii="Wingdings" w:hAnsi="Wingdings" w:hint="default"/>
      </w:rPr>
    </w:lvl>
  </w:abstractNum>
  <w:abstractNum w:abstractNumId="69" w15:restartNumberingAfterBreak="0">
    <w:nsid w:val="376A112A"/>
    <w:multiLevelType w:val="hybridMultilevel"/>
    <w:tmpl w:val="4B7C5F9A"/>
    <w:lvl w:ilvl="0" w:tplc="1D52137E">
      <w:start w:val="1"/>
      <w:numFmt w:val="bullet"/>
      <w:lvlText w:val="-"/>
      <w:lvlJc w:val="left"/>
      <w:pPr>
        <w:ind w:left="360" w:hanging="360"/>
      </w:pPr>
      <w:rPr>
        <w:rFonts w:hint="default"/>
      </w:rPr>
    </w:lvl>
    <w:lvl w:ilvl="1" w:tplc="0BE6B7B8" w:tentative="1">
      <w:start w:val="1"/>
      <w:numFmt w:val="bullet"/>
      <w:lvlText w:val="o"/>
      <w:lvlJc w:val="left"/>
      <w:pPr>
        <w:ind w:left="1080" w:hanging="360"/>
      </w:pPr>
      <w:rPr>
        <w:rFonts w:ascii="Courier New" w:hAnsi="Courier New" w:cs="Courier New" w:hint="default"/>
      </w:rPr>
    </w:lvl>
    <w:lvl w:ilvl="2" w:tplc="7DD84E32" w:tentative="1">
      <w:start w:val="1"/>
      <w:numFmt w:val="bullet"/>
      <w:lvlText w:val=""/>
      <w:lvlJc w:val="left"/>
      <w:pPr>
        <w:ind w:left="1800" w:hanging="360"/>
      </w:pPr>
      <w:rPr>
        <w:rFonts w:ascii="Wingdings" w:hAnsi="Wingdings" w:hint="default"/>
      </w:rPr>
    </w:lvl>
    <w:lvl w:ilvl="3" w:tplc="4964D7BC" w:tentative="1">
      <w:start w:val="1"/>
      <w:numFmt w:val="bullet"/>
      <w:lvlText w:val=""/>
      <w:lvlJc w:val="left"/>
      <w:pPr>
        <w:ind w:left="2520" w:hanging="360"/>
      </w:pPr>
      <w:rPr>
        <w:rFonts w:ascii="Symbol" w:hAnsi="Symbol" w:hint="default"/>
      </w:rPr>
    </w:lvl>
    <w:lvl w:ilvl="4" w:tplc="C7BABCBC" w:tentative="1">
      <w:start w:val="1"/>
      <w:numFmt w:val="bullet"/>
      <w:lvlText w:val="o"/>
      <w:lvlJc w:val="left"/>
      <w:pPr>
        <w:ind w:left="3240" w:hanging="360"/>
      </w:pPr>
      <w:rPr>
        <w:rFonts w:ascii="Courier New" w:hAnsi="Courier New" w:cs="Courier New" w:hint="default"/>
      </w:rPr>
    </w:lvl>
    <w:lvl w:ilvl="5" w:tplc="11EE205C" w:tentative="1">
      <w:start w:val="1"/>
      <w:numFmt w:val="bullet"/>
      <w:lvlText w:val=""/>
      <w:lvlJc w:val="left"/>
      <w:pPr>
        <w:ind w:left="3960" w:hanging="360"/>
      </w:pPr>
      <w:rPr>
        <w:rFonts w:ascii="Wingdings" w:hAnsi="Wingdings" w:hint="default"/>
      </w:rPr>
    </w:lvl>
    <w:lvl w:ilvl="6" w:tplc="D03405D4" w:tentative="1">
      <w:start w:val="1"/>
      <w:numFmt w:val="bullet"/>
      <w:lvlText w:val=""/>
      <w:lvlJc w:val="left"/>
      <w:pPr>
        <w:ind w:left="4680" w:hanging="360"/>
      </w:pPr>
      <w:rPr>
        <w:rFonts w:ascii="Symbol" w:hAnsi="Symbol" w:hint="default"/>
      </w:rPr>
    </w:lvl>
    <w:lvl w:ilvl="7" w:tplc="007E4BA2" w:tentative="1">
      <w:start w:val="1"/>
      <w:numFmt w:val="bullet"/>
      <w:lvlText w:val="o"/>
      <w:lvlJc w:val="left"/>
      <w:pPr>
        <w:ind w:left="5400" w:hanging="360"/>
      </w:pPr>
      <w:rPr>
        <w:rFonts w:ascii="Courier New" w:hAnsi="Courier New" w:cs="Courier New" w:hint="default"/>
      </w:rPr>
    </w:lvl>
    <w:lvl w:ilvl="8" w:tplc="E2601C06" w:tentative="1">
      <w:start w:val="1"/>
      <w:numFmt w:val="bullet"/>
      <w:lvlText w:val=""/>
      <w:lvlJc w:val="left"/>
      <w:pPr>
        <w:ind w:left="6120" w:hanging="360"/>
      </w:pPr>
      <w:rPr>
        <w:rFonts w:ascii="Wingdings" w:hAnsi="Wingdings" w:hint="default"/>
      </w:rPr>
    </w:lvl>
  </w:abstractNum>
  <w:abstractNum w:abstractNumId="70" w15:restartNumberingAfterBreak="0">
    <w:nsid w:val="3780774D"/>
    <w:multiLevelType w:val="hybridMultilevel"/>
    <w:tmpl w:val="36FE3562"/>
    <w:lvl w:ilvl="0" w:tplc="A6D01AF0">
      <w:start w:val="1"/>
      <w:numFmt w:val="bullet"/>
      <w:lvlText w:val=""/>
      <w:lvlJc w:val="left"/>
      <w:pPr>
        <w:ind w:left="720" w:hanging="360"/>
      </w:pPr>
      <w:rPr>
        <w:rFonts w:ascii="Symbol" w:hAnsi="Symbol" w:hint="default"/>
      </w:rPr>
    </w:lvl>
    <w:lvl w:ilvl="1" w:tplc="E304B052">
      <w:start w:val="1"/>
      <w:numFmt w:val="bullet"/>
      <w:lvlText w:val="o"/>
      <w:lvlJc w:val="left"/>
      <w:pPr>
        <w:ind w:left="1440" w:hanging="360"/>
      </w:pPr>
      <w:rPr>
        <w:rFonts w:ascii="Courier New" w:hAnsi="Courier New" w:cs="Times New Roman" w:hint="default"/>
      </w:rPr>
    </w:lvl>
    <w:lvl w:ilvl="2" w:tplc="E91C58FC">
      <w:start w:val="1"/>
      <w:numFmt w:val="bullet"/>
      <w:lvlText w:val=""/>
      <w:lvlJc w:val="left"/>
      <w:pPr>
        <w:ind w:left="2160" w:hanging="360"/>
      </w:pPr>
      <w:rPr>
        <w:rFonts w:ascii="Wingdings" w:hAnsi="Wingdings" w:hint="default"/>
      </w:rPr>
    </w:lvl>
    <w:lvl w:ilvl="3" w:tplc="341C7C0C">
      <w:start w:val="1"/>
      <w:numFmt w:val="bullet"/>
      <w:lvlText w:val=""/>
      <w:lvlJc w:val="left"/>
      <w:pPr>
        <w:ind w:left="2880" w:hanging="360"/>
      </w:pPr>
      <w:rPr>
        <w:rFonts w:ascii="Symbol" w:hAnsi="Symbol" w:hint="default"/>
      </w:rPr>
    </w:lvl>
    <w:lvl w:ilvl="4" w:tplc="3482DBF2">
      <w:start w:val="1"/>
      <w:numFmt w:val="bullet"/>
      <w:lvlText w:val="o"/>
      <w:lvlJc w:val="left"/>
      <w:pPr>
        <w:ind w:left="3600" w:hanging="360"/>
      </w:pPr>
      <w:rPr>
        <w:rFonts w:ascii="Courier New" w:hAnsi="Courier New" w:cs="Times New Roman" w:hint="default"/>
      </w:rPr>
    </w:lvl>
    <w:lvl w:ilvl="5" w:tplc="63505EB4">
      <w:start w:val="1"/>
      <w:numFmt w:val="bullet"/>
      <w:lvlText w:val=""/>
      <w:lvlJc w:val="left"/>
      <w:pPr>
        <w:ind w:left="4320" w:hanging="360"/>
      </w:pPr>
      <w:rPr>
        <w:rFonts w:ascii="Wingdings" w:hAnsi="Wingdings" w:hint="default"/>
      </w:rPr>
    </w:lvl>
    <w:lvl w:ilvl="6" w:tplc="98CC3C12">
      <w:start w:val="1"/>
      <w:numFmt w:val="bullet"/>
      <w:lvlText w:val=""/>
      <w:lvlJc w:val="left"/>
      <w:pPr>
        <w:ind w:left="5040" w:hanging="360"/>
      </w:pPr>
      <w:rPr>
        <w:rFonts w:ascii="Symbol" w:hAnsi="Symbol" w:hint="default"/>
      </w:rPr>
    </w:lvl>
    <w:lvl w:ilvl="7" w:tplc="D6840AAA">
      <w:start w:val="1"/>
      <w:numFmt w:val="bullet"/>
      <w:lvlText w:val="o"/>
      <w:lvlJc w:val="left"/>
      <w:pPr>
        <w:ind w:left="5760" w:hanging="360"/>
      </w:pPr>
      <w:rPr>
        <w:rFonts w:ascii="Courier New" w:hAnsi="Courier New" w:cs="Times New Roman" w:hint="default"/>
      </w:rPr>
    </w:lvl>
    <w:lvl w:ilvl="8" w:tplc="692AD63A">
      <w:start w:val="1"/>
      <w:numFmt w:val="bullet"/>
      <w:lvlText w:val=""/>
      <w:lvlJc w:val="left"/>
      <w:pPr>
        <w:ind w:left="6480" w:hanging="360"/>
      </w:pPr>
      <w:rPr>
        <w:rFonts w:ascii="Wingdings" w:hAnsi="Wingdings" w:hint="default"/>
      </w:rPr>
    </w:lvl>
  </w:abstractNum>
  <w:abstractNum w:abstractNumId="71" w15:restartNumberingAfterBreak="0">
    <w:nsid w:val="3BFA1C7B"/>
    <w:multiLevelType w:val="multilevel"/>
    <w:tmpl w:val="ED9C1478"/>
    <w:lvl w:ilvl="0">
      <w:start w:val="1"/>
      <w:numFmt w:val="bullet"/>
      <w:lvlText w:val=""/>
      <w:lvlJc w:val="left"/>
      <w:pPr>
        <w:tabs>
          <w:tab w:val="num" w:pos="720"/>
        </w:tabs>
        <w:ind w:left="720" w:hanging="360"/>
      </w:pPr>
      <w:rPr>
        <w:rFonts w:ascii="Symbol" w:hAnsi="Symbol" w:hint="default"/>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72" w15:restartNumberingAfterBreak="0">
    <w:nsid w:val="3DB0454C"/>
    <w:multiLevelType w:val="hybridMultilevel"/>
    <w:tmpl w:val="875EA0E8"/>
    <w:lvl w:ilvl="0" w:tplc="274CF992">
      <w:start w:val="1"/>
      <w:numFmt w:val="bullet"/>
      <w:lvlText w:val="-"/>
      <w:lvlJc w:val="left"/>
      <w:pPr>
        <w:ind w:left="720" w:hanging="360"/>
      </w:pPr>
      <w:rPr>
        <w:rFonts w:hint="default"/>
      </w:rPr>
    </w:lvl>
    <w:lvl w:ilvl="1" w:tplc="15BEA14A" w:tentative="1">
      <w:start w:val="1"/>
      <w:numFmt w:val="bullet"/>
      <w:lvlText w:val="o"/>
      <w:lvlJc w:val="left"/>
      <w:pPr>
        <w:ind w:left="1440" w:hanging="360"/>
      </w:pPr>
      <w:rPr>
        <w:rFonts w:ascii="Courier New" w:hAnsi="Courier New" w:cs="Courier New" w:hint="default"/>
      </w:rPr>
    </w:lvl>
    <w:lvl w:ilvl="2" w:tplc="43545E84" w:tentative="1">
      <w:start w:val="1"/>
      <w:numFmt w:val="bullet"/>
      <w:lvlText w:val=""/>
      <w:lvlJc w:val="left"/>
      <w:pPr>
        <w:ind w:left="2160" w:hanging="360"/>
      </w:pPr>
      <w:rPr>
        <w:rFonts w:ascii="Wingdings" w:hAnsi="Wingdings" w:hint="default"/>
      </w:rPr>
    </w:lvl>
    <w:lvl w:ilvl="3" w:tplc="710C3DA8" w:tentative="1">
      <w:start w:val="1"/>
      <w:numFmt w:val="bullet"/>
      <w:lvlText w:val=""/>
      <w:lvlJc w:val="left"/>
      <w:pPr>
        <w:ind w:left="2880" w:hanging="360"/>
      </w:pPr>
      <w:rPr>
        <w:rFonts w:ascii="Symbol" w:hAnsi="Symbol" w:hint="default"/>
      </w:rPr>
    </w:lvl>
    <w:lvl w:ilvl="4" w:tplc="B39E6A2C" w:tentative="1">
      <w:start w:val="1"/>
      <w:numFmt w:val="bullet"/>
      <w:lvlText w:val="o"/>
      <w:lvlJc w:val="left"/>
      <w:pPr>
        <w:ind w:left="3600" w:hanging="360"/>
      </w:pPr>
      <w:rPr>
        <w:rFonts w:ascii="Courier New" w:hAnsi="Courier New" w:cs="Courier New" w:hint="default"/>
      </w:rPr>
    </w:lvl>
    <w:lvl w:ilvl="5" w:tplc="97D8D200" w:tentative="1">
      <w:start w:val="1"/>
      <w:numFmt w:val="bullet"/>
      <w:lvlText w:val=""/>
      <w:lvlJc w:val="left"/>
      <w:pPr>
        <w:ind w:left="4320" w:hanging="360"/>
      </w:pPr>
      <w:rPr>
        <w:rFonts w:ascii="Wingdings" w:hAnsi="Wingdings" w:hint="default"/>
      </w:rPr>
    </w:lvl>
    <w:lvl w:ilvl="6" w:tplc="E080080E" w:tentative="1">
      <w:start w:val="1"/>
      <w:numFmt w:val="bullet"/>
      <w:lvlText w:val=""/>
      <w:lvlJc w:val="left"/>
      <w:pPr>
        <w:ind w:left="5040" w:hanging="360"/>
      </w:pPr>
      <w:rPr>
        <w:rFonts w:ascii="Symbol" w:hAnsi="Symbol" w:hint="default"/>
      </w:rPr>
    </w:lvl>
    <w:lvl w:ilvl="7" w:tplc="7D5225A4" w:tentative="1">
      <w:start w:val="1"/>
      <w:numFmt w:val="bullet"/>
      <w:lvlText w:val="o"/>
      <w:lvlJc w:val="left"/>
      <w:pPr>
        <w:ind w:left="5760" w:hanging="360"/>
      </w:pPr>
      <w:rPr>
        <w:rFonts w:ascii="Courier New" w:hAnsi="Courier New" w:cs="Courier New" w:hint="default"/>
      </w:rPr>
    </w:lvl>
    <w:lvl w:ilvl="8" w:tplc="5FFCA788" w:tentative="1">
      <w:start w:val="1"/>
      <w:numFmt w:val="bullet"/>
      <w:lvlText w:val=""/>
      <w:lvlJc w:val="left"/>
      <w:pPr>
        <w:ind w:left="6480" w:hanging="360"/>
      </w:pPr>
      <w:rPr>
        <w:rFonts w:ascii="Wingdings" w:hAnsi="Wingdings" w:hint="default"/>
      </w:rPr>
    </w:lvl>
  </w:abstractNum>
  <w:abstractNum w:abstractNumId="73" w15:restartNumberingAfterBreak="0">
    <w:nsid w:val="3DD43483"/>
    <w:multiLevelType w:val="hybridMultilevel"/>
    <w:tmpl w:val="E3C233EA"/>
    <w:lvl w:ilvl="0" w:tplc="56B26E14">
      <w:start w:val="1"/>
      <w:numFmt w:val="bullet"/>
      <w:lvlText w:val=""/>
      <w:lvlJc w:val="left"/>
      <w:pPr>
        <w:ind w:left="720" w:hanging="360"/>
      </w:pPr>
      <w:rPr>
        <w:rFonts w:ascii="Symbol" w:hAnsi="Symbol" w:hint="default"/>
      </w:rPr>
    </w:lvl>
    <w:lvl w:ilvl="1" w:tplc="7FEC1794">
      <w:start w:val="1"/>
      <w:numFmt w:val="bullet"/>
      <w:lvlText w:val="o"/>
      <w:lvlJc w:val="left"/>
      <w:pPr>
        <w:ind w:left="1440" w:hanging="360"/>
      </w:pPr>
      <w:rPr>
        <w:rFonts w:ascii="Courier New" w:hAnsi="Courier New" w:cs="Times New Roman" w:hint="default"/>
      </w:rPr>
    </w:lvl>
    <w:lvl w:ilvl="2" w:tplc="EDFC7698">
      <w:start w:val="1"/>
      <w:numFmt w:val="bullet"/>
      <w:lvlText w:val=""/>
      <w:lvlJc w:val="left"/>
      <w:pPr>
        <w:ind w:left="2160" w:hanging="360"/>
      </w:pPr>
      <w:rPr>
        <w:rFonts w:ascii="Wingdings" w:hAnsi="Wingdings" w:hint="default"/>
      </w:rPr>
    </w:lvl>
    <w:lvl w:ilvl="3" w:tplc="3C1E964A">
      <w:start w:val="1"/>
      <w:numFmt w:val="bullet"/>
      <w:lvlText w:val=""/>
      <w:lvlJc w:val="left"/>
      <w:pPr>
        <w:ind w:left="2880" w:hanging="360"/>
      </w:pPr>
      <w:rPr>
        <w:rFonts w:ascii="Symbol" w:hAnsi="Symbol" w:hint="default"/>
      </w:rPr>
    </w:lvl>
    <w:lvl w:ilvl="4" w:tplc="1BAE6B92">
      <w:start w:val="1"/>
      <w:numFmt w:val="bullet"/>
      <w:lvlText w:val="o"/>
      <w:lvlJc w:val="left"/>
      <w:pPr>
        <w:ind w:left="3600" w:hanging="360"/>
      </w:pPr>
      <w:rPr>
        <w:rFonts w:ascii="Courier New" w:hAnsi="Courier New" w:cs="Times New Roman" w:hint="default"/>
      </w:rPr>
    </w:lvl>
    <w:lvl w:ilvl="5" w:tplc="2AA20212">
      <w:start w:val="1"/>
      <w:numFmt w:val="bullet"/>
      <w:lvlText w:val=""/>
      <w:lvlJc w:val="left"/>
      <w:pPr>
        <w:ind w:left="4320" w:hanging="360"/>
      </w:pPr>
      <w:rPr>
        <w:rFonts w:ascii="Wingdings" w:hAnsi="Wingdings" w:hint="default"/>
      </w:rPr>
    </w:lvl>
    <w:lvl w:ilvl="6" w:tplc="D3C4B794">
      <w:start w:val="1"/>
      <w:numFmt w:val="bullet"/>
      <w:lvlText w:val=""/>
      <w:lvlJc w:val="left"/>
      <w:pPr>
        <w:ind w:left="5040" w:hanging="360"/>
      </w:pPr>
      <w:rPr>
        <w:rFonts w:ascii="Symbol" w:hAnsi="Symbol" w:hint="default"/>
      </w:rPr>
    </w:lvl>
    <w:lvl w:ilvl="7" w:tplc="2DFA1ADC">
      <w:start w:val="1"/>
      <w:numFmt w:val="bullet"/>
      <w:lvlText w:val="o"/>
      <w:lvlJc w:val="left"/>
      <w:pPr>
        <w:ind w:left="5760" w:hanging="360"/>
      </w:pPr>
      <w:rPr>
        <w:rFonts w:ascii="Courier New" w:hAnsi="Courier New" w:cs="Times New Roman" w:hint="default"/>
      </w:rPr>
    </w:lvl>
    <w:lvl w:ilvl="8" w:tplc="CD26A844">
      <w:start w:val="1"/>
      <w:numFmt w:val="bullet"/>
      <w:lvlText w:val=""/>
      <w:lvlJc w:val="left"/>
      <w:pPr>
        <w:ind w:left="6480" w:hanging="360"/>
      </w:pPr>
      <w:rPr>
        <w:rFonts w:ascii="Wingdings" w:hAnsi="Wingdings" w:hint="default"/>
      </w:rPr>
    </w:lvl>
  </w:abstractNum>
  <w:abstractNum w:abstractNumId="74" w15:restartNumberingAfterBreak="0">
    <w:nsid w:val="40105DA7"/>
    <w:multiLevelType w:val="hybridMultilevel"/>
    <w:tmpl w:val="4EB4AFA2"/>
    <w:lvl w:ilvl="0" w:tplc="58D09B78">
      <w:start w:val="2"/>
      <w:numFmt w:val="bullet"/>
      <w:lvlText w:val=""/>
      <w:lvlJc w:val="left"/>
      <w:pPr>
        <w:tabs>
          <w:tab w:val="num" w:pos="933"/>
        </w:tabs>
        <w:ind w:left="933" w:hanging="360"/>
      </w:pPr>
      <w:rPr>
        <w:rFonts w:ascii="Symbol" w:hAnsi="Symbol" w:hint="default"/>
        <w:strike w:val="0"/>
        <w:dstrike w:val="0"/>
        <w:color w:val="auto"/>
        <w:u w:val="none" w:color="000000"/>
        <w:effect w:val="none"/>
      </w:rPr>
    </w:lvl>
    <w:lvl w:ilvl="1" w:tplc="D47E88BE">
      <w:start w:val="1"/>
      <w:numFmt w:val="decimal"/>
      <w:lvlText w:val="%2."/>
      <w:lvlJc w:val="left"/>
      <w:pPr>
        <w:tabs>
          <w:tab w:val="num" w:pos="1440"/>
        </w:tabs>
        <w:ind w:left="1440" w:hanging="360"/>
      </w:pPr>
    </w:lvl>
    <w:lvl w:ilvl="2" w:tplc="8B326D56">
      <w:start w:val="1"/>
      <w:numFmt w:val="decimal"/>
      <w:lvlText w:val="%3."/>
      <w:lvlJc w:val="left"/>
      <w:pPr>
        <w:tabs>
          <w:tab w:val="num" w:pos="2160"/>
        </w:tabs>
        <w:ind w:left="2160" w:hanging="360"/>
      </w:pPr>
    </w:lvl>
    <w:lvl w:ilvl="3" w:tplc="178A536C">
      <w:start w:val="1"/>
      <w:numFmt w:val="decimal"/>
      <w:lvlText w:val="%4."/>
      <w:lvlJc w:val="left"/>
      <w:pPr>
        <w:tabs>
          <w:tab w:val="num" w:pos="2880"/>
        </w:tabs>
        <w:ind w:left="2880" w:hanging="360"/>
      </w:pPr>
    </w:lvl>
    <w:lvl w:ilvl="4" w:tplc="E9A4E4F8">
      <w:start w:val="1"/>
      <w:numFmt w:val="decimal"/>
      <w:lvlText w:val="%5."/>
      <w:lvlJc w:val="left"/>
      <w:pPr>
        <w:tabs>
          <w:tab w:val="num" w:pos="3600"/>
        </w:tabs>
        <w:ind w:left="3600" w:hanging="360"/>
      </w:pPr>
    </w:lvl>
    <w:lvl w:ilvl="5" w:tplc="820A54C2">
      <w:start w:val="1"/>
      <w:numFmt w:val="decimal"/>
      <w:lvlText w:val="%6."/>
      <w:lvlJc w:val="left"/>
      <w:pPr>
        <w:tabs>
          <w:tab w:val="num" w:pos="4320"/>
        </w:tabs>
        <w:ind w:left="4320" w:hanging="360"/>
      </w:pPr>
    </w:lvl>
    <w:lvl w:ilvl="6" w:tplc="07E646B0">
      <w:start w:val="1"/>
      <w:numFmt w:val="decimal"/>
      <w:lvlText w:val="%7."/>
      <w:lvlJc w:val="left"/>
      <w:pPr>
        <w:tabs>
          <w:tab w:val="num" w:pos="5040"/>
        </w:tabs>
        <w:ind w:left="5040" w:hanging="360"/>
      </w:pPr>
    </w:lvl>
    <w:lvl w:ilvl="7" w:tplc="5F4EC35A">
      <w:start w:val="1"/>
      <w:numFmt w:val="decimal"/>
      <w:lvlText w:val="%8."/>
      <w:lvlJc w:val="left"/>
      <w:pPr>
        <w:tabs>
          <w:tab w:val="num" w:pos="5760"/>
        </w:tabs>
        <w:ind w:left="5760" w:hanging="360"/>
      </w:pPr>
    </w:lvl>
    <w:lvl w:ilvl="8" w:tplc="07720130">
      <w:start w:val="1"/>
      <w:numFmt w:val="decimal"/>
      <w:lvlText w:val="%9."/>
      <w:lvlJc w:val="left"/>
      <w:pPr>
        <w:tabs>
          <w:tab w:val="num" w:pos="6480"/>
        </w:tabs>
        <w:ind w:left="6480" w:hanging="360"/>
      </w:pPr>
    </w:lvl>
  </w:abstractNum>
  <w:abstractNum w:abstractNumId="75" w15:restartNumberingAfterBreak="0">
    <w:nsid w:val="40F13262"/>
    <w:multiLevelType w:val="hybridMultilevel"/>
    <w:tmpl w:val="52529C34"/>
    <w:lvl w:ilvl="0" w:tplc="CA9A357A">
      <w:start w:val="1"/>
      <w:numFmt w:val="lowerLetter"/>
      <w:lvlText w:val="%1)"/>
      <w:lvlJc w:val="left"/>
      <w:pPr>
        <w:ind w:left="720" w:hanging="360"/>
      </w:pPr>
      <w:rPr>
        <w:rFonts w:hint="default"/>
      </w:rPr>
    </w:lvl>
    <w:lvl w:ilvl="1" w:tplc="0714DE74" w:tentative="1">
      <w:start w:val="1"/>
      <w:numFmt w:val="lowerLetter"/>
      <w:lvlText w:val="%2."/>
      <w:lvlJc w:val="left"/>
      <w:pPr>
        <w:ind w:left="1440" w:hanging="360"/>
      </w:pPr>
    </w:lvl>
    <w:lvl w:ilvl="2" w:tplc="B9848BCA" w:tentative="1">
      <w:start w:val="1"/>
      <w:numFmt w:val="lowerRoman"/>
      <w:lvlText w:val="%3."/>
      <w:lvlJc w:val="right"/>
      <w:pPr>
        <w:ind w:left="2160" w:hanging="180"/>
      </w:pPr>
    </w:lvl>
    <w:lvl w:ilvl="3" w:tplc="64E070FE" w:tentative="1">
      <w:start w:val="1"/>
      <w:numFmt w:val="decimal"/>
      <w:lvlText w:val="%4."/>
      <w:lvlJc w:val="left"/>
      <w:pPr>
        <w:ind w:left="2880" w:hanging="360"/>
      </w:pPr>
    </w:lvl>
    <w:lvl w:ilvl="4" w:tplc="19A8A432" w:tentative="1">
      <w:start w:val="1"/>
      <w:numFmt w:val="lowerLetter"/>
      <w:lvlText w:val="%5."/>
      <w:lvlJc w:val="left"/>
      <w:pPr>
        <w:ind w:left="3600" w:hanging="360"/>
      </w:pPr>
    </w:lvl>
    <w:lvl w:ilvl="5" w:tplc="A09E644A" w:tentative="1">
      <w:start w:val="1"/>
      <w:numFmt w:val="lowerRoman"/>
      <w:lvlText w:val="%6."/>
      <w:lvlJc w:val="right"/>
      <w:pPr>
        <w:ind w:left="4320" w:hanging="180"/>
      </w:pPr>
    </w:lvl>
    <w:lvl w:ilvl="6" w:tplc="EFF40B50" w:tentative="1">
      <w:start w:val="1"/>
      <w:numFmt w:val="decimal"/>
      <w:lvlText w:val="%7."/>
      <w:lvlJc w:val="left"/>
      <w:pPr>
        <w:ind w:left="5040" w:hanging="360"/>
      </w:pPr>
    </w:lvl>
    <w:lvl w:ilvl="7" w:tplc="4AE490A2" w:tentative="1">
      <w:start w:val="1"/>
      <w:numFmt w:val="lowerLetter"/>
      <w:lvlText w:val="%8."/>
      <w:lvlJc w:val="left"/>
      <w:pPr>
        <w:ind w:left="5760" w:hanging="360"/>
      </w:pPr>
    </w:lvl>
    <w:lvl w:ilvl="8" w:tplc="33BABD62" w:tentative="1">
      <w:start w:val="1"/>
      <w:numFmt w:val="lowerRoman"/>
      <w:lvlText w:val="%9."/>
      <w:lvlJc w:val="right"/>
      <w:pPr>
        <w:ind w:left="6480" w:hanging="180"/>
      </w:pPr>
    </w:lvl>
  </w:abstractNum>
  <w:abstractNum w:abstractNumId="76" w15:restartNumberingAfterBreak="0">
    <w:nsid w:val="410D5FA1"/>
    <w:multiLevelType w:val="hybridMultilevel"/>
    <w:tmpl w:val="E9DC2AB4"/>
    <w:lvl w:ilvl="0" w:tplc="048A9C0C">
      <w:start w:val="1"/>
      <w:numFmt w:val="decimal"/>
      <w:lvlText w:val="%1."/>
      <w:lvlJc w:val="left"/>
      <w:pPr>
        <w:tabs>
          <w:tab w:val="num" w:pos="720"/>
        </w:tabs>
        <w:ind w:left="720" w:hanging="360"/>
      </w:pPr>
    </w:lvl>
    <w:lvl w:ilvl="1" w:tplc="23F82DD2">
      <w:start w:val="1"/>
      <w:numFmt w:val="lowerLetter"/>
      <w:lvlText w:val="%2."/>
      <w:lvlJc w:val="left"/>
      <w:pPr>
        <w:tabs>
          <w:tab w:val="num" w:pos="1440"/>
        </w:tabs>
        <w:ind w:left="1440" w:hanging="360"/>
      </w:pPr>
    </w:lvl>
    <w:lvl w:ilvl="2" w:tplc="48DEFB8A">
      <w:start w:val="1"/>
      <w:numFmt w:val="lowerRoman"/>
      <w:lvlText w:val="%3."/>
      <w:lvlJc w:val="right"/>
      <w:pPr>
        <w:tabs>
          <w:tab w:val="num" w:pos="2160"/>
        </w:tabs>
        <w:ind w:left="2160" w:hanging="180"/>
      </w:pPr>
    </w:lvl>
    <w:lvl w:ilvl="3" w:tplc="6D46919E">
      <w:start w:val="1"/>
      <w:numFmt w:val="decimal"/>
      <w:lvlText w:val="%4."/>
      <w:lvlJc w:val="left"/>
      <w:pPr>
        <w:tabs>
          <w:tab w:val="num" w:pos="2880"/>
        </w:tabs>
        <w:ind w:left="2880" w:hanging="360"/>
      </w:pPr>
    </w:lvl>
    <w:lvl w:ilvl="4" w:tplc="D0C233EC">
      <w:start w:val="1"/>
      <w:numFmt w:val="lowerLetter"/>
      <w:lvlText w:val="%5."/>
      <w:lvlJc w:val="left"/>
      <w:pPr>
        <w:tabs>
          <w:tab w:val="num" w:pos="3600"/>
        </w:tabs>
        <w:ind w:left="3600" w:hanging="360"/>
      </w:pPr>
    </w:lvl>
    <w:lvl w:ilvl="5" w:tplc="5DB2D3C6">
      <w:start w:val="1"/>
      <w:numFmt w:val="lowerRoman"/>
      <w:lvlText w:val="%6."/>
      <w:lvlJc w:val="right"/>
      <w:pPr>
        <w:tabs>
          <w:tab w:val="num" w:pos="4320"/>
        </w:tabs>
        <w:ind w:left="4320" w:hanging="180"/>
      </w:pPr>
    </w:lvl>
    <w:lvl w:ilvl="6" w:tplc="D744F73E">
      <w:start w:val="1"/>
      <w:numFmt w:val="decimal"/>
      <w:lvlText w:val="%7."/>
      <w:lvlJc w:val="left"/>
      <w:pPr>
        <w:tabs>
          <w:tab w:val="num" w:pos="5040"/>
        </w:tabs>
        <w:ind w:left="5040" w:hanging="360"/>
      </w:pPr>
    </w:lvl>
    <w:lvl w:ilvl="7" w:tplc="86B8C498">
      <w:start w:val="1"/>
      <w:numFmt w:val="lowerLetter"/>
      <w:lvlText w:val="%8."/>
      <w:lvlJc w:val="left"/>
      <w:pPr>
        <w:tabs>
          <w:tab w:val="num" w:pos="5760"/>
        </w:tabs>
        <w:ind w:left="5760" w:hanging="360"/>
      </w:pPr>
    </w:lvl>
    <w:lvl w:ilvl="8" w:tplc="98D6C254">
      <w:start w:val="1"/>
      <w:numFmt w:val="lowerRoman"/>
      <w:lvlText w:val="%9."/>
      <w:lvlJc w:val="right"/>
      <w:pPr>
        <w:tabs>
          <w:tab w:val="num" w:pos="6480"/>
        </w:tabs>
        <w:ind w:left="6480" w:hanging="180"/>
      </w:pPr>
    </w:lvl>
  </w:abstractNum>
  <w:abstractNum w:abstractNumId="77" w15:restartNumberingAfterBreak="0">
    <w:nsid w:val="41437A4A"/>
    <w:multiLevelType w:val="hybridMultilevel"/>
    <w:tmpl w:val="7904FA36"/>
    <w:lvl w:ilvl="0" w:tplc="260CED2C">
      <w:start w:val="1"/>
      <w:numFmt w:val="bullet"/>
      <w:lvlText w:val=""/>
      <w:lvlJc w:val="left"/>
      <w:pPr>
        <w:ind w:left="360" w:hanging="360"/>
      </w:pPr>
      <w:rPr>
        <w:rFonts w:ascii="Symbol" w:hAnsi="Symbol" w:hint="default"/>
      </w:rPr>
    </w:lvl>
    <w:lvl w:ilvl="1" w:tplc="349001D0" w:tentative="1">
      <w:start w:val="1"/>
      <w:numFmt w:val="bullet"/>
      <w:lvlText w:val="o"/>
      <w:lvlJc w:val="left"/>
      <w:pPr>
        <w:ind w:left="1080" w:hanging="360"/>
      </w:pPr>
      <w:rPr>
        <w:rFonts w:ascii="Courier New" w:hAnsi="Courier New" w:cs="Courier New" w:hint="default"/>
      </w:rPr>
    </w:lvl>
    <w:lvl w:ilvl="2" w:tplc="04F43D2C" w:tentative="1">
      <w:start w:val="1"/>
      <w:numFmt w:val="bullet"/>
      <w:lvlText w:val=""/>
      <w:lvlJc w:val="left"/>
      <w:pPr>
        <w:ind w:left="1800" w:hanging="360"/>
      </w:pPr>
      <w:rPr>
        <w:rFonts w:ascii="Wingdings" w:hAnsi="Wingdings" w:hint="default"/>
      </w:rPr>
    </w:lvl>
    <w:lvl w:ilvl="3" w:tplc="1606616A" w:tentative="1">
      <w:start w:val="1"/>
      <w:numFmt w:val="bullet"/>
      <w:lvlText w:val=""/>
      <w:lvlJc w:val="left"/>
      <w:pPr>
        <w:ind w:left="2520" w:hanging="360"/>
      </w:pPr>
      <w:rPr>
        <w:rFonts w:ascii="Symbol" w:hAnsi="Symbol" w:hint="default"/>
      </w:rPr>
    </w:lvl>
    <w:lvl w:ilvl="4" w:tplc="88EA0BD8" w:tentative="1">
      <w:start w:val="1"/>
      <w:numFmt w:val="bullet"/>
      <w:lvlText w:val="o"/>
      <w:lvlJc w:val="left"/>
      <w:pPr>
        <w:ind w:left="3240" w:hanging="360"/>
      </w:pPr>
      <w:rPr>
        <w:rFonts w:ascii="Courier New" w:hAnsi="Courier New" w:cs="Courier New" w:hint="default"/>
      </w:rPr>
    </w:lvl>
    <w:lvl w:ilvl="5" w:tplc="CB6A22C0" w:tentative="1">
      <w:start w:val="1"/>
      <w:numFmt w:val="bullet"/>
      <w:lvlText w:val=""/>
      <w:lvlJc w:val="left"/>
      <w:pPr>
        <w:ind w:left="3960" w:hanging="360"/>
      </w:pPr>
      <w:rPr>
        <w:rFonts w:ascii="Wingdings" w:hAnsi="Wingdings" w:hint="default"/>
      </w:rPr>
    </w:lvl>
    <w:lvl w:ilvl="6" w:tplc="ACC44D80" w:tentative="1">
      <w:start w:val="1"/>
      <w:numFmt w:val="bullet"/>
      <w:lvlText w:val=""/>
      <w:lvlJc w:val="left"/>
      <w:pPr>
        <w:ind w:left="4680" w:hanging="360"/>
      </w:pPr>
      <w:rPr>
        <w:rFonts w:ascii="Symbol" w:hAnsi="Symbol" w:hint="default"/>
      </w:rPr>
    </w:lvl>
    <w:lvl w:ilvl="7" w:tplc="A5645970" w:tentative="1">
      <w:start w:val="1"/>
      <w:numFmt w:val="bullet"/>
      <w:lvlText w:val="o"/>
      <w:lvlJc w:val="left"/>
      <w:pPr>
        <w:ind w:left="5400" w:hanging="360"/>
      </w:pPr>
      <w:rPr>
        <w:rFonts w:ascii="Courier New" w:hAnsi="Courier New" w:cs="Courier New" w:hint="default"/>
      </w:rPr>
    </w:lvl>
    <w:lvl w:ilvl="8" w:tplc="6ECA93FE" w:tentative="1">
      <w:start w:val="1"/>
      <w:numFmt w:val="bullet"/>
      <w:lvlText w:val=""/>
      <w:lvlJc w:val="left"/>
      <w:pPr>
        <w:ind w:left="6120" w:hanging="360"/>
      </w:pPr>
      <w:rPr>
        <w:rFonts w:ascii="Wingdings" w:hAnsi="Wingdings" w:hint="default"/>
      </w:rPr>
    </w:lvl>
  </w:abstractNum>
  <w:abstractNum w:abstractNumId="78" w15:restartNumberingAfterBreak="0">
    <w:nsid w:val="41483223"/>
    <w:multiLevelType w:val="hybridMultilevel"/>
    <w:tmpl w:val="274AAC98"/>
    <w:lvl w:ilvl="0" w:tplc="F5FEC116">
      <w:start w:val="1"/>
      <w:numFmt w:val="bullet"/>
      <w:lvlText w:val="-"/>
      <w:lvlJc w:val="left"/>
      <w:pPr>
        <w:ind w:left="360" w:hanging="360"/>
      </w:pPr>
    </w:lvl>
    <w:lvl w:ilvl="1" w:tplc="FAFEA95E">
      <w:start w:val="1"/>
      <w:numFmt w:val="bullet"/>
      <w:lvlText w:val="o"/>
      <w:lvlJc w:val="left"/>
      <w:pPr>
        <w:ind w:left="1080" w:hanging="360"/>
      </w:pPr>
      <w:rPr>
        <w:rFonts w:ascii="Courier New" w:hAnsi="Courier New" w:cs="Courier New" w:hint="default"/>
      </w:rPr>
    </w:lvl>
    <w:lvl w:ilvl="2" w:tplc="FB86DF14" w:tentative="1">
      <w:start w:val="1"/>
      <w:numFmt w:val="bullet"/>
      <w:lvlText w:val=""/>
      <w:lvlJc w:val="left"/>
      <w:pPr>
        <w:ind w:left="1800" w:hanging="360"/>
      </w:pPr>
      <w:rPr>
        <w:rFonts w:ascii="Wingdings" w:hAnsi="Wingdings" w:hint="default"/>
      </w:rPr>
    </w:lvl>
    <w:lvl w:ilvl="3" w:tplc="9BD6D008" w:tentative="1">
      <w:start w:val="1"/>
      <w:numFmt w:val="bullet"/>
      <w:lvlText w:val=""/>
      <w:lvlJc w:val="left"/>
      <w:pPr>
        <w:ind w:left="2520" w:hanging="360"/>
      </w:pPr>
      <w:rPr>
        <w:rFonts w:ascii="Symbol" w:hAnsi="Symbol" w:hint="default"/>
      </w:rPr>
    </w:lvl>
    <w:lvl w:ilvl="4" w:tplc="68921DDA" w:tentative="1">
      <w:start w:val="1"/>
      <w:numFmt w:val="bullet"/>
      <w:lvlText w:val="o"/>
      <w:lvlJc w:val="left"/>
      <w:pPr>
        <w:ind w:left="3240" w:hanging="360"/>
      </w:pPr>
      <w:rPr>
        <w:rFonts w:ascii="Courier New" w:hAnsi="Courier New" w:cs="Courier New" w:hint="default"/>
      </w:rPr>
    </w:lvl>
    <w:lvl w:ilvl="5" w:tplc="99664CD6" w:tentative="1">
      <w:start w:val="1"/>
      <w:numFmt w:val="bullet"/>
      <w:lvlText w:val=""/>
      <w:lvlJc w:val="left"/>
      <w:pPr>
        <w:ind w:left="3960" w:hanging="360"/>
      </w:pPr>
      <w:rPr>
        <w:rFonts w:ascii="Wingdings" w:hAnsi="Wingdings" w:hint="default"/>
      </w:rPr>
    </w:lvl>
    <w:lvl w:ilvl="6" w:tplc="188C28BA" w:tentative="1">
      <w:start w:val="1"/>
      <w:numFmt w:val="bullet"/>
      <w:lvlText w:val=""/>
      <w:lvlJc w:val="left"/>
      <w:pPr>
        <w:ind w:left="4680" w:hanging="360"/>
      </w:pPr>
      <w:rPr>
        <w:rFonts w:ascii="Symbol" w:hAnsi="Symbol" w:hint="default"/>
      </w:rPr>
    </w:lvl>
    <w:lvl w:ilvl="7" w:tplc="D65C0B4C" w:tentative="1">
      <w:start w:val="1"/>
      <w:numFmt w:val="bullet"/>
      <w:lvlText w:val="o"/>
      <w:lvlJc w:val="left"/>
      <w:pPr>
        <w:ind w:left="5400" w:hanging="360"/>
      </w:pPr>
      <w:rPr>
        <w:rFonts w:ascii="Courier New" w:hAnsi="Courier New" w:cs="Courier New" w:hint="default"/>
      </w:rPr>
    </w:lvl>
    <w:lvl w:ilvl="8" w:tplc="DEFE7286" w:tentative="1">
      <w:start w:val="1"/>
      <w:numFmt w:val="bullet"/>
      <w:lvlText w:val=""/>
      <w:lvlJc w:val="left"/>
      <w:pPr>
        <w:ind w:left="6120" w:hanging="360"/>
      </w:pPr>
      <w:rPr>
        <w:rFonts w:ascii="Wingdings" w:hAnsi="Wingdings" w:hint="default"/>
      </w:rPr>
    </w:lvl>
  </w:abstractNum>
  <w:abstractNum w:abstractNumId="79" w15:restartNumberingAfterBreak="0">
    <w:nsid w:val="43320825"/>
    <w:multiLevelType w:val="hybridMultilevel"/>
    <w:tmpl w:val="31E229BA"/>
    <w:lvl w:ilvl="0" w:tplc="D12871B4">
      <w:start w:val="1"/>
      <w:numFmt w:val="bullet"/>
      <w:lvlText w:val="-"/>
      <w:lvlJc w:val="left"/>
      <w:pPr>
        <w:tabs>
          <w:tab w:val="num" w:pos="720"/>
        </w:tabs>
        <w:ind w:left="720" w:hanging="360"/>
      </w:pPr>
      <w:rPr>
        <w:rFonts w:hint="default"/>
      </w:rPr>
    </w:lvl>
    <w:lvl w:ilvl="1" w:tplc="6B309D50" w:tentative="1">
      <w:start w:val="1"/>
      <w:numFmt w:val="bullet"/>
      <w:lvlText w:val="o"/>
      <w:lvlJc w:val="left"/>
      <w:pPr>
        <w:tabs>
          <w:tab w:val="num" w:pos="1440"/>
        </w:tabs>
        <w:ind w:left="1440" w:hanging="360"/>
      </w:pPr>
      <w:rPr>
        <w:rFonts w:ascii="Courier New" w:hAnsi="Courier New" w:cs="Courier New" w:hint="default"/>
      </w:rPr>
    </w:lvl>
    <w:lvl w:ilvl="2" w:tplc="935E1E5C" w:tentative="1">
      <w:start w:val="1"/>
      <w:numFmt w:val="bullet"/>
      <w:lvlText w:val=""/>
      <w:lvlJc w:val="left"/>
      <w:pPr>
        <w:tabs>
          <w:tab w:val="num" w:pos="2160"/>
        </w:tabs>
        <w:ind w:left="2160" w:hanging="360"/>
      </w:pPr>
      <w:rPr>
        <w:rFonts w:ascii="Wingdings" w:hAnsi="Wingdings" w:hint="default"/>
      </w:rPr>
    </w:lvl>
    <w:lvl w:ilvl="3" w:tplc="F08A682C" w:tentative="1">
      <w:start w:val="1"/>
      <w:numFmt w:val="bullet"/>
      <w:lvlText w:val=""/>
      <w:lvlJc w:val="left"/>
      <w:pPr>
        <w:tabs>
          <w:tab w:val="num" w:pos="2880"/>
        </w:tabs>
        <w:ind w:left="2880" w:hanging="360"/>
      </w:pPr>
      <w:rPr>
        <w:rFonts w:ascii="Symbol" w:hAnsi="Symbol" w:hint="default"/>
      </w:rPr>
    </w:lvl>
    <w:lvl w:ilvl="4" w:tplc="FB708342" w:tentative="1">
      <w:start w:val="1"/>
      <w:numFmt w:val="bullet"/>
      <w:lvlText w:val="o"/>
      <w:lvlJc w:val="left"/>
      <w:pPr>
        <w:tabs>
          <w:tab w:val="num" w:pos="3600"/>
        </w:tabs>
        <w:ind w:left="3600" w:hanging="360"/>
      </w:pPr>
      <w:rPr>
        <w:rFonts w:ascii="Courier New" w:hAnsi="Courier New" w:cs="Courier New" w:hint="default"/>
      </w:rPr>
    </w:lvl>
    <w:lvl w:ilvl="5" w:tplc="18DE5A40" w:tentative="1">
      <w:start w:val="1"/>
      <w:numFmt w:val="bullet"/>
      <w:lvlText w:val=""/>
      <w:lvlJc w:val="left"/>
      <w:pPr>
        <w:tabs>
          <w:tab w:val="num" w:pos="4320"/>
        </w:tabs>
        <w:ind w:left="4320" w:hanging="360"/>
      </w:pPr>
      <w:rPr>
        <w:rFonts w:ascii="Wingdings" w:hAnsi="Wingdings" w:hint="default"/>
      </w:rPr>
    </w:lvl>
    <w:lvl w:ilvl="6" w:tplc="9C3A02DE" w:tentative="1">
      <w:start w:val="1"/>
      <w:numFmt w:val="bullet"/>
      <w:lvlText w:val=""/>
      <w:lvlJc w:val="left"/>
      <w:pPr>
        <w:tabs>
          <w:tab w:val="num" w:pos="5040"/>
        </w:tabs>
        <w:ind w:left="5040" w:hanging="360"/>
      </w:pPr>
      <w:rPr>
        <w:rFonts w:ascii="Symbol" w:hAnsi="Symbol" w:hint="default"/>
      </w:rPr>
    </w:lvl>
    <w:lvl w:ilvl="7" w:tplc="3A3C83FE" w:tentative="1">
      <w:start w:val="1"/>
      <w:numFmt w:val="bullet"/>
      <w:lvlText w:val="o"/>
      <w:lvlJc w:val="left"/>
      <w:pPr>
        <w:tabs>
          <w:tab w:val="num" w:pos="5760"/>
        </w:tabs>
        <w:ind w:left="5760" w:hanging="360"/>
      </w:pPr>
      <w:rPr>
        <w:rFonts w:ascii="Courier New" w:hAnsi="Courier New" w:cs="Courier New" w:hint="default"/>
      </w:rPr>
    </w:lvl>
    <w:lvl w:ilvl="8" w:tplc="08E69CC8" w:tentative="1">
      <w:start w:val="1"/>
      <w:numFmt w:val="bullet"/>
      <w:lvlText w:val=""/>
      <w:lvlJc w:val="left"/>
      <w:pPr>
        <w:tabs>
          <w:tab w:val="num" w:pos="6480"/>
        </w:tabs>
        <w:ind w:left="6480" w:hanging="360"/>
      </w:pPr>
      <w:rPr>
        <w:rFonts w:ascii="Wingdings" w:hAnsi="Wingdings" w:hint="default"/>
      </w:rPr>
    </w:lvl>
  </w:abstractNum>
  <w:abstractNum w:abstractNumId="80" w15:restartNumberingAfterBreak="0">
    <w:nsid w:val="43472B93"/>
    <w:multiLevelType w:val="hybridMultilevel"/>
    <w:tmpl w:val="56F099F2"/>
    <w:lvl w:ilvl="0" w:tplc="210AC9E2">
      <w:start w:val="2"/>
      <w:numFmt w:val="decimal"/>
      <w:lvlText w:val="%1."/>
      <w:lvlJc w:val="left"/>
      <w:pPr>
        <w:ind w:left="930" w:hanging="570"/>
      </w:pPr>
      <w:rPr>
        <w:rFonts w:hint="default"/>
      </w:rPr>
    </w:lvl>
    <w:lvl w:ilvl="1" w:tplc="6D6E8238" w:tentative="1">
      <w:start w:val="1"/>
      <w:numFmt w:val="lowerLetter"/>
      <w:lvlText w:val="%2."/>
      <w:lvlJc w:val="left"/>
      <w:pPr>
        <w:ind w:left="1440" w:hanging="360"/>
      </w:pPr>
    </w:lvl>
    <w:lvl w:ilvl="2" w:tplc="07942D0E" w:tentative="1">
      <w:start w:val="1"/>
      <w:numFmt w:val="lowerRoman"/>
      <w:lvlText w:val="%3."/>
      <w:lvlJc w:val="right"/>
      <w:pPr>
        <w:ind w:left="2160" w:hanging="180"/>
      </w:pPr>
    </w:lvl>
    <w:lvl w:ilvl="3" w:tplc="D44283A0" w:tentative="1">
      <w:start w:val="1"/>
      <w:numFmt w:val="decimal"/>
      <w:lvlText w:val="%4."/>
      <w:lvlJc w:val="left"/>
      <w:pPr>
        <w:ind w:left="2880" w:hanging="360"/>
      </w:pPr>
    </w:lvl>
    <w:lvl w:ilvl="4" w:tplc="FFE8FB66" w:tentative="1">
      <w:start w:val="1"/>
      <w:numFmt w:val="lowerLetter"/>
      <w:lvlText w:val="%5."/>
      <w:lvlJc w:val="left"/>
      <w:pPr>
        <w:ind w:left="3600" w:hanging="360"/>
      </w:pPr>
    </w:lvl>
    <w:lvl w:ilvl="5" w:tplc="400ECEC2" w:tentative="1">
      <w:start w:val="1"/>
      <w:numFmt w:val="lowerRoman"/>
      <w:lvlText w:val="%6."/>
      <w:lvlJc w:val="right"/>
      <w:pPr>
        <w:ind w:left="4320" w:hanging="180"/>
      </w:pPr>
    </w:lvl>
    <w:lvl w:ilvl="6" w:tplc="7C36866A" w:tentative="1">
      <w:start w:val="1"/>
      <w:numFmt w:val="decimal"/>
      <w:lvlText w:val="%7."/>
      <w:lvlJc w:val="left"/>
      <w:pPr>
        <w:ind w:left="5040" w:hanging="360"/>
      </w:pPr>
    </w:lvl>
    <w:lvl w:ilvl="7" w:tplc="FAA896C6" w:tentative="1">
      <w:start w:val="1"/>
      <w:numFmt w:val="lowerLetter"/>
      <w:lvlText w:val="%8."/>
      <w:lvlJc w:val="left"/>
      <w:pPr>
        <w:ind w:left="5760" w:hanging="360"/>
      </w:pPr>
    </w:lvl>
    <w:lvl w:ilvl="8" w:tplc="968AA714" w:tentative="1">
      <w:start w:val="1"/>
      <w:numFmt w:val="lowerRoman"/>
      <w:lvlText w:val="%9."/>
      <w:lvlJc w:val="right"/>
      <w:pPr>
        <w:ind w:left="6480" w:hanging="180"/>
      </w:pPr>
    </w:lvl>
  </w:abstractNum>
  <w:abstractNum w:abstractNumId="81" w15:restartNumberingAfterBreak="0">
    <w:nsid w:val="443026A0"/>
    <w:multiLevelType w:val="hybridMultilevel"/>
    <w:tmpl w:val="192E54D0"/>
    <w:lvl w:ilvl="0" w:tplc="E58A8ABA">
      <w:start w:val="1"/>
      <w:numFmt w:val="bullet"/>
      <w:lvlText w:val="-"/>
      <w:lvlJc w:val="left"/>
      <w:pPr>
        <w:ind w:left="720" w:hanging="360"/>
      </w:pPr>
      <w:rPr>
        <w:rFonts w:hint="default"/>
      </w:rPr>
    </w:lvl>
    <w:lvl w:ilvl="1" w:tplc="98EC433E" w:tentative="1">
      <w:start w:val="1"/>
      <w:numFmt w:val="bullet"/>
      <w:lvlText w:val="o"/>
      <w:lvlJc w:val="left"/>
      <w:pPr>
        <w:ind w:left="1440" w:hanging="360"/>
      </w:pPr>
      <w:rPr>
        <w:rFonts w:ascii="Courier New" w:hAnsi="Courier New" w:cs="Courier New" w:hint="default"/>
      </w:rPr>
    </w:lvl>
    <w:lvl w:ilvl="2" w:tplc="36860E6C" w:tentative="1">
      <w:start w:val="1"/>
      <w:numFmt w:val="bullet"/>
      <w:lvlText w:val=""/>
      <w:lvlJc w:val="left"/>
      <w:pPr>
        <w:ind w:left="2160" w:hanging="360"/>
      </w:pPr>
      <w:rPr>
        <w:rFonts w:ascii="Wingdings" w:hAnsi="Wingdings" w:hint="default"/>
      </w:rPr>
    </w:lvl>
    <w:lvl w:ilvl="3" w:tplc="9642E79C" w:tentative="1">
      <w:start w:val="1"/>
      <w:numFmt w:val="bullet"/>
      <w:lvlText w:val=""/>
      <w:lvlJc w:val="left"/>
      <w:pPr>
        <w:ind w:left="2880" w:hanging="360"/>
      </w:pPr>
      <w:rPr>
        <w:rFonts w:ascii="Symbol" w:hAnsi="Symbol" w:hint="default"/>
      </w:rPr>
    </w:lvl>
    <w:lvl w:ilvl="4" w:tplc="D1D80BFC" w:tentative="1">
      <w:start w:val="1"/>
      <w:numFmt w:val="bullet"/>
      <w:lvlText w:val="o"/>
      <w:lvlJc w:val="left"/>
      <w:pPr>
        <w:ind w:left="3600" w:hanging="360"/>
      </w:pPr>
      <w:rPr>
        <w:rFonts w:ascii="Courier New" w:hAnsi="Courier New" w:cs="Courier New" w:hint="default"/>
      </w:rPr>
    </w:lvl>
    <w:lvl w:ilvl="5" w:tplc="20CEDB54" w:tentative="1">
      <w:start w:val="1"/>
      <w:numFmt w:val="bullet"/>
      <w:lvlText w:val=""/>
      <w:lvlJc w:val="left"/>
      <w:pPr>
        <w:ind w:left="4320" w:hanging="360"/>
      </w:pPr>
      <w:rPr>
        <w:rFonts w:ascii="Wingdings" w:hAnsi="Wingdings" w:hint="default"/>
      </w:rPr>
    </w:lvl>
    <w:lvl w:ilvl="6" w:tplc="A8F681A6" w:tentative="1">
      <w:start w:val="1"/>
      <w:numFmt w:val="bullet"/>
      <w:lvlText w:val=""/>
      <w:lvlJc w:val="left"/>
      <w:pPr>
        <w:ind w:left="5040" w:hanging="360"/>
      </w:pPr>
      <w:rPr>
        <w:rFonts w:ascii="Symbol" w:hAnsi="Symbol" w:hint="default"/>
      </w:rPr>
    </w:lvl>
    <w:lvl w:ilvl="7" w:tplc="20607700" w:tentative="1">
      <w:start w:val="1"/>
      <w:numFmt w:val="bullet"/>
      <w:lvlText w:val="o"/>
      <w:lvlJc w:val="left"/>
      <w:pPr>
        <w:ind w:left="5760" w:hanging="360"/>
      </w:pPr>
      <w:rPr>
        <w:rFonts w:ascii="Courier New" w:hAnsi="Courier New" w:cs="Courier New" w:hint="default"/>
      </w:rPr>
    </w:lvl>
    <w:lvl w:ilvl="8" w:tplc="987EB398" w:tentative="1">
      <w:start w:val="1"/>
      <w:numFmt w:val="bullet"/>
      <w:lvlText w:val=""/>
      <w:lvlJc w:val="left"/>
      <w:pPr>
        <w:ind w:left="6480" w:hanging="360"/>
      </w:pPr>
      <w:rPr>
        <w:rFonts w:ascii="Wingdings" w:hAnsi="Wingdings" w:hint="default"/>
      </w:rPr>
    </w:lvl>
  </w:abstractNum>
  <w:abstractNum w:abstractNumId="82" w15:restartNumberingAfterBreak="0">
    <w:nsid w:val="44773E40"/>
    <w:multiLevelType w:val="singleLevel"/>
    <w:tmpl w:val="0046ECE8"/>
    <w:lvl w:ilvl="0">
      <w:start w:val="1"/>
      <w:numFmt w:val="bullet"/>
      <w:lvlText w:val=""/>
      <w:lvlJc w:val="left"/>
      <w:pPr>
        <w:tabs>
          <w:tab w:val="num" w:pos="357"/>
        </w:tabs>
        <w:ind w:left="357" w:hanging="357"/>
      </w:pPr>
      <w:rPr>
        <w:rFonts w:ascii="Symbol" w:hAnsi="Symbol" w:hint="default"/>
      </w:rPr>
    </w:lvl>
  </w:abstractNum>
  <w:abstractNum w:abstractNumId="83" w15:restartNumberingAfterBreak="0">
    <w:nsid w:val="471D6E36"/>
    <w:multiLevelType w:val="hybridMultilevel"/>
    <w:tmpl w:val="9AA89886"/>
    <w:lvl w:ilvl="0" w:tplc="7E18E642">
      <w:start w:val="1"/>
      <w:numFmt w:val="bullet"/>
      <w:lvlText w:val="-"/>
      <w:lvlJc w:val="left"/>
      <w:pPr>
        <w:ind w:left="720" w:hanging="360"/>
      </w:pPr>
      <w:rPr>
        <w:rFonts w:hint="default"/>
      </w:rPr>
    </w:lvl>
    <w:lvl w:ilvl="1" w:tplc="294EFFA6" w:tentative="1">
      <w:start w:val="1"/>
      <w:numFmt w:val="bullet"/>
      <w:lvlText w:val="o"/>
      <w:lvlJc w:val="left"/>
      <w:pPr>
        <w:ind w:left="1440" w:hanging="360"/>
      </w:pPr>
      <w:rPr>
        <w:rFonts w:ascii="Courier New" w:hAnsi="Courier New" w:cs="Courier New" w:hint="default"/>
      </w:rPr>
    </w:lvl>
    <w:lvl w:ilvl="2" w:tplc="0FB2703C" w:tentative="1">
      <w:start w:val="1"/>
      <w:numFmt w:val="bullet"/>
      <w:lvlText w:val=""/>
      <w:lvlJc w:val="left"/>
      <w:pPr>
        <w:ind w:left="2160" w:hanging="360"/>
      </w:pPr>
      <w:rPr>
        <w:rFonts w:ascii="Wingdings" w:hAnsi="Wingdings" w:hint="default"/>
      </w:rPr>
    </w:lvl>
    <w:lvl w:ilvl="3" w:tplc="0C269352" w:tentative="1">
      <w:start w:val="1"/>
      <w:numFmt w:val="bullet"/>
      <w:lvlText w:val=""/>
      <w:lvlJc w:val="left"/>
      <w:pPr>
        <w:ind w:left="2880" w:hanging="360"/>
      </w:pPr>
      <w:rPr>
        <w:rFonts w:ascii="Symbol" w:hAnsi="Symbol" w:hint="default"/>
      </w:rPr>
    </w:lvl>
    <w:lvl w:ilvl="4" w:tplc="3D1492A8" w:tentative="1">
      <w:start w:val="1"/>
      <w:numFmt w:val="bullet"/>
      <w:lvlText w:val="o"/>
      <w:lvlJc w:val="left"/>
      <w:pPr>
        <w:ind w:left="3600" w:hanging="360"/>
      </w:pPr>
      <w:rPr>
        <w:rFonts w:ascii="Courier New" w:hAnsi="Courier New" w:cs="Courier New" w:hint="default"/>
      </w:rPr>
    </w:lvl>
    <w:lvl w:ilvl="5" w:tplc="9D8ECE8E" w:tentative="1">
      <w:start w:val="1"/>
      <w:numFmt w:val="bullet"/>
      <w:lvlText w:val=""/>
      <w:lvlJc w:val="left"/>
      <w:pPr>
        <w:ind w:left="4320" w:hanging="360"/>
      </w:pPr>
      <w:rPr>
        <w:rFonts w:ascii="Wingdings" w:hAnsi="Wingdings" w:hint="default"/>
      </w:rPr>
    </w:lvl>
    <w:lvl w:ilvl="6" w:tplc="BF407E00" w:tentative="1">
      <w:start w:val="1"/>
      <w:numFmt w:val="bullet"/>
      <w:lvlText w:val=""/>
      <w:lvlJc w:val="left"/>
      <w:pPr>
        <w:ind w:left="5040" w:hanging="360"/>
      </w:pPr>
      <w:rPr>
        <w:rFonts w:ascii="Symbol" w:hAnsi="Symbol" w:hint="default"/>
      </w:rPr>
    </w:lvl>
    <w:lvl w:ilvl="7" w:tplc="5B0A02DA" w:tentative="1">
      <w:start w:val="1"/>
      <w:numFmt w:val="bullet"/>
      <w:lvlText w:val="o"/>
      <w:lvlJc w:val="left"/>
      <w:pPr>
        <w:ind w:left="5760" w:hanging="360"/>
      </w:pPr>
      <w:rPr>
        <w:rFonts w:ascii="Courier New" w:hAnsi="Courier New" w:cs="Courier New" w:hint="default"/>
      </w:rPr>
    </w:lvl>
    <w:lvl w:ilvl="8" w:tplc="C5222EB2" w:tentative="1">
      <w:start w:val="1"/>
      <w:numFmt w:val="bullet"/>
      <w:lvlText w:val=""/>
      <w:lvlJc w:val="left"/>
      <w:pPr>
        <w:ind w:left="6480" w:hanging="360"/>
      </w:pPr>
      <w:rPr>
        <w:rFonts w:ascii="Wingdings" w:hAnsi="Wingdings" w:hint="default"/>
      </w:rPr>
    </w:lvl>
  </w:abstractNum>
  <w:abstractNum w:abstractNumId="84" w15:restartNumberingAfterBreak="0">
    <w:nsid w:val="484D7A83"/>
    <w:multiLevelType w:val="hybridMultilevel"/>
    <w:tmpl w:val="91C0FB0C"/>
    <w:lvl w:ilvl="0" w:tplc="64A45276">
      <w:start w:val="1"/>
      <w:numFmt w:val="bullet"/>
      <w:lvlText w:val=""/>
      <w:lvlJc w:val="left"/>
      <w:pPr>
        <w:ind w:left="3240" w:hanging="360"/>
      </w:pPr>
      <w:rPr>
        <w:rFonts w:ascii="Symbol" w:hAnsi="Symbol" w:hint="default"/>
      </w:rPr>
    </w:lvl>
    <w:lvl w:ilvl="1" w:tplc="028CED84" w:tentative="1">
      <w:start w:val="1"/>
      <w:numFmt w:val="bullet"/>
      <w:lvlText w:val="o"/>
      <w:lvlJc w:val="left"/>
      <w:pPr>
        <w:ind w:left="3960" w:hanging="360"/>
      </w:pPr>
      <w:rPr>
        <w:rFonts w:ascii="Courier New" w:hAnsi="Courier New" w:cs="Courier New" w:hint="default"/>
      </w:rPr>
    </w:lvl>
    <w:lvl w:ilvl="2" w:tplc="6C021912" w:tentative="1">
      <w:start w:val="1"/>
      <w:numFmt w:val="bullet"/>
      <w:lvlText w:val=""/>
      <w:lvlJc w:val="left"/>
      <w:pPr>
        <w:ind w:left="4680" w:hanging="360"/>
      </w:pPr>
      <w:rPr>
        <w:rFonts w:ascii="Wingdings" w:hAnsi="Wingdings" w:hint="default"/>
      </w:rPr>
    </w:lvl>
    <w:lvl w:ilvl="3" w:tplc="098A590C" w:tentative="1">
      <w:start w:val="1"/>
      <w:numFmt w:val="bullet"/>
      <w:lvlText w:val=""/>
      <w:lvlJc w:val="left"/>
      <w:pPr>
        <w:ind w:left="5400" w:hanging="360"/>
      </w:pPr>
      <w:rPr>
        <w:rFonts w:ascii="Symbol" w:hAnsi="Symbol" w:hint="default"/>
      </w:rPr>
    </w:lvl>
    <w:lvl w:ilvl="4" w:tplc="8ECCC026" w:tentative="1">
      <w:start w:val="1"/>
      <w:numFmt w:val="bullet"/>
      <w:lvlText w:val="o"/>
      <w:lvlJc w:val="left"/>
      <w:pPr>
        <w:ind w:left="6120" w:hanging="360"/>
      </w:pPr>
      <w:rPr>
        <w:rFonts w:ascii="Courier New" w:hAnsi="Courier New" w:cs="Courier New" w:hint="default"/>
      </w:rPr>
    </w:lvl>
    <w:lvl w:ilvl="5" w:tplc="E6063B22" w:tentative="1">
      <w:start w:val="1"/>
      <w:numFmt w:val="bullet"/>
      <w:lvlText w:val=""/>
      <w:lvlJc w:val="left"/>
      <w:pPr>
        <w:ind w:left="6840" w:hanging="360"/>
      </w:pPr>
      <w:rPr>
        <w:rFonts w:ascii="Wingdings" w:hAnsi="Wingdings" w:hint="default"/>
      </w:rPr>
    </w:lvl>
    <w:lvl w:ilvl="6" w:tplc="D794BFC8" w:tentative="1">
      <w:start w:val="1"/>
      <w:numFmt w:val="bullet"/>
      <w:lvlText w:val=""/>
      <w:lvlJc w:val="left"/>
      <w:pPr>
        <w:ind w:left="7560" w:hanging="360"/>
      </w:pPr>
      <w:rPr>
        <w:rFonts w:ascii="Symbol" w:hAnsi="Symbol" w:hint="default"/>
      </w:rPr>
    </w:lvl>
    <w:lvl w:ilvl="7" w:tplc="FF0297CC" w:tentative="1">
      <w:start w:val="1"/>
      <w:numFmt w:val="bullet"/>
      <w:lvlText w:val="o"/>
      <w:lvlJc w:val="left"/>
      <w:pPr>
        <w:ind w:left="8280" w:hanging="360"/>
      </w:pPr>
      <w:rPr>
        <w:rFonts w:ascii="Courier New" w:hAnsi="Courier New" w:cs="Courier New" w:hint="default"/>
      </w:rPr>
    </w:lvl>
    <w:lvl w:ilvl="8" w:tplc="019C30C6" w:tentative="1">
      <w:start w:val="1"/>
      <w:numFmt w:val="bullet"/>
      <w:lvlText w:val=""/>
      <w:lvlJc w:val="left"/>
      <w:pPr>
        <w:ind w:left="9000" w:hanging="360"/>
      </w:pPr>
      <w:rPr>
        <w:rFonts w:ascii="Wingdings" w:hAnsi="Wingdings" w:hint="default"/>
      </w:rPr>
    </w:lvl>
  </w:abstractNum>
  <w:abstractNum w:abstractNumId="85" w15:restartNumberingAfterBreak="0">
    <w:nsid w:val="48C03282"/>
    <w:multiLevelType w:val="hybridMultilevel"/>
    <w:tmpl w:val="CB307B74"/>
    <w:lvl w:ilvl="0" w:tplc="F5126CA8">
      <w:start w:val="1"/>
      <w:numFmt w:val="bullet"/>
      <w:lvlText w:val=""/>
      <w:lvlJc w:val="left"/>
      <w:pPr>
        <w:ind w:left="720" w:hanging="360"/>
      </w:pPr>
      <w:rPr>
        <w:rFonts w:ascii="Symbol" w:hAnsi="Symbol" w:hint="default"/>
      </w:rPr>
    </w:lvl>
    <w:lvl w:ilvl="1" w:tplc="F1BC7A84" w:tentative="1">
      <w:start w:val="1"/>
      <w:numFmt w:val="bullet"/>
      <w:lvlText w:val="o"/>
      <w:lvlJc w:val="left"/>
      <w:pPr>
        <w:ind w:left="1440" w:hanging="360"/>
      </w:pPr>
      <w:rPr>
        <w:rFonts w:ascii="Courier New" w:hAnsi="Courier New" w:cs="Courier New" w:hint="default"/>
      </w:rPr>
    </w:lvl>
    <w:lvl w:ilvl="2" w:tplc="9F701A52" w:tentative="1">
      <w:start w:val="1"/>
      <w:numFmt w:val="bullet"/>
      <w:lvlText w:val=""/>
      <w:lvlJc w:val="left"/>
      <w:pPr>
        <w:ind w:left="2160" w:hanging="360"/>
      </w:pPr>
      <w:rPr>
        <w:rFonts w:ascii="Wingdings" w:hAnsi="Wingdings" w:hint="default"/>
      </w:rPr>
    </w:lvl>
    <w:lvl w:ilvl="3" w:tplc="2DF218AA" w:tentative="1">
      <w:start w:val="1"/>
      <w:numFmt w:val="bullet"/>
      <w:lvlText w:val=""/>
      <w:lvlJc w:val="left"/>
      <w:pPr>
        <w:ind w:left="2880" w:hanging="360"/>
      </w:pPr>
      <w:rPr>
        <w:rFonts w:ascii="Symbol" w:hAnsi="Symbol" w:hint="default"/>
      </w:rPr>
    </w:lvl>
    <w:lvl w:ilvl="4" w:tplc="B9F2F384" w:tentative="1">
      <w:start w:val="1"/>
      <w:numFmt w:val="bullet"/>
      <w:lvlText w:val="o"/>
      <w:lvlJc w:val="left"/>
      <w:pPr>
        <w:ind w:left="3600" w:hanging="360"/>
      </w:pPr>
      <w:rPr>
        <w:rFonts w:ascii="Courier New" w:hAnsi="Courier New" w:cs="Courier New" w:hint="default"/>
      </w:rPr>
    </w:lvl>
    <w:lvl w:ilvl="5" w:tplc="BB1E1B4A" w:tentative="1">
      <w:start w:val="1"/>
      <w:numFmt w:val="bullet"/>
      <w:lvlText w:val=""/>
      <w:lvlJc w:val="left"/>
      <w:pPr>
        <w:ind w:left="4320" w:hanging="360"/>
      </w:pPr>
      <w:rPr>
        <w:rFonts w:ascii="Wingdings" w:hAnsi="Wingdings" w:hint="default"/>
      </w:rPr>
    </w:lvl>
    <w:lvl w:ilvl="6" w:tplc="63FACBE0" w:tentative="1">
      <w:start w:val="1"/>
      <w:numFmt w:val="bullet"/>
      <w:lvlText w:val=""/>
      <w:lvlJc w:val="left"/>
      <w:pPr>
        <w:ind w:left="5040" w:hanging="360"/>
      </w:pPr>
      <w:rPr>
        <w:rFonts w:ascii="Symbol" w:hAnsi="Symbol" w:hint="default"/>
      </w:rPr>
    </w:lvl>
    <w:lvl w:ilvl="7" w:tplc="D66C9C1C" w:tentative="1">
      <w:start w:val="1"/>
      <w:numFmt w:val="bullet"/>
      <w:lvlText w:val="o"/>
      <w:lvlJc w:val="left"/>
      <w:pPr>
        <w:ind w:left="5760" w:hanging="360"/>
      </w:pPr>
      <w:rPr>
        <w:rFonts w:ascii="Courier New" w:hAnsi="Courier New" w:cs="Courier New" w:hint="default"/>
      </w:rPr>
    </w:lvl>
    <w:lvl w:ilvl="8" w:tplc="5A26F090" w:tentative="1">
      <w:start w:val="1"/>
      <w:numFmt w:val="bullet"/>
      <w:lvlText w:val=""/>
      <w:lvlJc w:val="left"/>
      <w:pPr>
        <w:ind w:left="6480" w:hanging="360"/>
      </w:pPr>
      <w:rPr>
        <w:rFonts w:ascii="Wingdings" w:hAnsi="Wingdings" w:hint="default"/>
      </w:rPr>
    </w:lvl>
  </w:abstractNum>
  <w:abstractNum w:abstractNumId="86" w15:restartNumberingAfterBreak="0">
    <w:nsid w:val="4A572686"/>
    <w:multiLevelType w:val="singleLevel"/>
    <w:tmpl w:val="46F247AE"/>
    <w:lvl w:ilvl="0">
      <w:start w:val="1"/>
      <w:numFmt w:val="bullet"/>
      <w:pStyle w:val="ListBulleted"/>
      <w:lvlText w:val=""/>
      <w:lvlJc w:val="left"/>
      <w:pPr>
        <w:tabs>
          <w:tab w:val="num" w:pos="432"/>
        </w:tabs>
        <w:ind w:left="432" w:hanging="432"/>
      </w:pPr>
      <w:rPr>
        <w:rFonts w:ascii="Symbol" w:hAnsi="Symbol" w:hint="default"/>
        <w:b w:val="0"/>
        <w:i w:val="0"/>
        <w:caps w:val="0"/>
        <w:strike w:val="0"/>
        <w:dstrike w:val="0"/>
        <w:vanish w:val="0"/>
        <w:webHidden w:val="0"/>
        <w:sz w:val="16"/>
        <w:szCs w:val="16"/>
        <w:u w:val="none"/>
        <w:effect w:val="none"/>
        <w:vertAlign w:val="baseline"/>
        <w:specVanish w:val="0"/>
      </w:rPr>
    </w:lvl>
  </w:abstractNum>
  <w:abstractNum w:abstractNumId="87" w15:restartNumberingAfterBreak="0">
    <w:nsid w:val="4A810019"/>
    <w:multiLevelType w:val="multilevel"/>
    <w:tmpl w:val="FFFFFFFF"/>
    <w:lvl w:ilvl="0">
      <w:start w:val="1"/>
      <w:numFmt w:val="bullet"/>
      <w:lvlText w:val="-"/>
      <w:lvlJc w:val="left"/>
      <w:pPr>
        <w:ind w:left="1800" w:hanging="36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88" w15:restartNumberingAfterBreak="0">
    <w:nsid w:val="4B2E7954"/>
    <w:multiLevelType w:val="hybridMultilevel"/>
    <w:tmpl w:val="C7D4B00E"/>
    <w:lvl w:ilvl="0" w:tplc="BDB0BD5A">
      <w:start w:val="2"/>
      <w:numFmt w:val="decimal"/>
      <w:lvlText w:val="%1."/>
      <w:lvlJc w:val="left"/>
      <w:pPr>
        <w:ind w:left="930" w:hanging="570"/>
      </w:pPr>
      <w:rPr>
        <w:rFonts w:hint="default"/>
      </w:rPr>
    </w:lvl>
    <w:lvl w:ilvl="1" w:tplc="D2A81A34" w:tentative="1">
      <w:start w:val="1"/>
      <w:numFmt w:val="lowerLetter"/>
      <w:lvlText w:val="%2."/>
      <w:lvlJc w:val="left"/>
      <w:pPr>
        <w:ind w:left="1440" w:hanging="360"/>
      </w:pPr>
    </w:lvl>
    <w:lvl w:ilvl="2" w:tplc="8F1A8074" w:tentative="1">
      <w:start w:val="1"/>
      <w:numFmt w:val="lowerRoman"/>
      <w:lvlText w:val="%3."/>
      <w:lvlJc w:val="right"/>
      <w:pPr>
        <w:ind w:left="2160" w:hanging="180"/>
      </w:pPr>
    </w:lvl>
    <w:lvl w:ilvl="3" w:tplc="71F2AA2A" w:tentative="1">
      <w:start w:val="1"/>
      <w:numFmt w:val="decimal"/>
      <w:lvlText w:val="%4."/>
      <w:lvlJc w:val="left"/>
      <w:pPr>
        <w:ind w:left="2880" w:hanging="360"/>
      </w:pPr>
    </w:lvl>
    <w:lvl w:ilvl="4" w:tplc="8BC47C56" w:tentative="1">
      <w:start w:val="1"/>
      <w:numFmt w:val="lowerLetter"/>
      <w:lvlText w:val="%5."/>
      <w:lvlJc w:val="left"/>
      <w:pPr>
        <w:ind w:left="3600" w:hanging="360"/>
      </w:pPr>
    </w:lvl>
    <w:lvl w:ilvl="5" w:tplc="4B8CAB64" w:tentative="1">
      <w:start w:val="1"/>
      <w:numFmt w:val="lowerRoman"/>
      <w:lvlText w:val="%6."/>
      <w:lvlJc w:val="right"/>
      <w:pPr>
        <w:ind w:left="4320" w:hanging="180"/>
      </w:pPr>
    </w:lvl>
    <w:lvl w:ilvl="6" w:tplc="D0AE3796" w:tentative="1">
      <w:start w:val="1"/>
      <w:numFmt w:val="decimal"/>
      <w:lvlText w:val="%7."/>
      <w:lvlJc w:val="left"/>
      <w:pPr>
        <w:ind w:left="5040" w:hanging="360"/>
      </w:pPr>
    </w:lvl>
    <w:lvl w:ilvl="7" w:tplc="E39ED876" w:tentative="1">
      <w:start w:val="1"/>
      <w:numFmt w:val="lowerLetter"/>
      <w:lvlText w:val="%8."/>
      <w:lvlJc w:val="left"/>
      <w:pPr>
        <w:ind w:left="5760" w:hanging="360"/>
      </w:pPr>
    </w:lvl>
    <w:lvl w:ilvl="8" w:tplc="DCD68B42" w:tentative="1">
      <w:start w:val="1"/>
      <w:numFmt w:val="lowerRoman"/>
      <w:lvlText w:val="%9."/>
      <w:lvlJc w:val="right"/>
      <w:pPr>
        <w:ind w:left="6480" w:hanging="180"/>
      </w:pPr>
    </w:lvl>
  </w:abstractNum>
  <w:abstractNum w:abstractNumId="89" w15:restartNumberingAfterBreak="0">
    <w:nsid w:val="4C0112F9"/>
    <w:multiLevelType w:val="hybridMultilevel"/>
    <w:tmpl w:val="0C6A8700"/>
    <w:lvl w:ilvl="0" w:tplc="395CE7EA">
      <w:start w:val="1"/>
      <w:numFmt w:val="bullet"/>
      <w:lvlText w:val="-"/>
      <w:lvlJc w:val="left"/>
      <w:pPr>
        <w:ind w:left="720" w:hanging="360"/>
      </w:pPr>
      <w:rPr>
        <w:rFonts w:hint="default"/>
      </w:rPr>
    </w:lvl>
    <w:lvl w:ilvl="1" w:tplc="8B965FC2" w:tentative="1">
      <w:start w:val="1"/>
      <w:numFmt w:val="bullet"/>
      <w:lvlText w:val="o"/>
      <w:lvlJc w:val="left"/>
      <w:pPr>
        <w:ind w:left="1440" w:hanging="360"/>
      </w:pPr>
      <w:rPr>
        <w:rFonts w:ascii="Courier New" w:hAnsi="Courier New" w:cs="Courier New" w:hint="default"/>
      </w:rPr>
    </w:lvl>
    <w:lvl w:ilvl="2" w:tplc="EE803F90" w:tentative="1">
      <w:start w:val="1"/>
      <w:numFmt w:val="bullet"/>
      <w:lvlText w:val=""/>
      <w:lvlJc w:val="left"/>
      <w:pPr>
        <w:ind w:left="2160" w:hanging="360"/>
      </w:pPr>
      <w:rPr>
        <w:rFonts w:ascii="Wingdings" w:hAnsi="Wingdings" w:hint="default"/>
      </w:rPr>
    </w:lvl>
    <w:lvl w:ilvl="3" w:tplc="FB78EC4A" w:tentative="1">
      <w:start w:val="1"/>
      <w:numFmt w:val="bullet"/>
      <w:lvlText w:val=""/>
      <w:lvlJc w:val="left"/>
      <w:pPr>
        <w:ind w:left="2880" w:hanging="360"/>
      </w:pPr>
      <w:rPr>
        <w:rFonts w:ascii="Symbol" w:hAnsi="Symbol" w:hint="default"/>
      </w:rPr>
    </w:lvl>
    <w:lvl w:ilvl="4" w:tplc="8026B294" w:tentative="1">
      <w:start w:val="1"/>
      <w:numFmt w:val="bullet"/>
      <w:lvlText w:val="o"/>
      <w:lvlJc w:val="left"/>
      <w:pPr>
        <w:ind w:left="3600" w:hanging="360"/>
      </w:pPr>
      <w:rPr>
        <w:rFonts w:ascii="Courier New" w:hAnsi="Courier New" w:cs="Courier New" w:hint="default"/>
      </w:rPr>
    </w:lvl>
    <w:lvl w:ilvl="5" w:tplc="73A617B6" w:tentative="1">
      <w:start w:val="1"/>
      <w:numFmt w:val="bullet"/>
      <w:lvlText w:val=""/>
      <w:lvlJc w:val="left"/>
      <w:pPr>
        <w:ind w:left="4320" w:hanging="360"/>
      </w:pPr>
      <w:rPr>
        <w:rFonts w:ascii="Wingdings" w:hAnsi="Wingdings" w:hint="default"/>
      </w:rPr>
    </w:lvl>
    <w:lvl w:ilvl="6" w:tplc="E36E9AFC" w:tentative="1">
      <w:start w:val="1"/>
      <w:numFmt w:val="bullet"/>
      <w:lvlText w:val=""/>
      <w:lvlJc w:val="left"/>
      <w:pPr>
        <w:ind w:left="5040" w:hanging="360"/>
      </w:pPr>
      <w:rPr>
        <w:rFonts w:ascii="Symbol" w:hAnsi="Symbol" w:hint="default"/>
      </w:rPr>
    </w:lvl>
    <w:lvl w:ilvl="7" w:tplc="4746D202" w:tentative="1">
      <w:start w:val="1"/>
      <w:numFmt w:val="bullet"/>
      <w:lvlText w:val="o"/>
      <w:lvlJc w:val="left"/>
      <w:pPr>
        <w:ind w:left="5760" w:hanging="360"/>
      </w:pPr>
      <w:rPr>
        <w:rFonts w:ascii="Courier New" w:hAnsi="Courier New" w:cs="Courier New" w:hint="default"/>
      </w:rPr>
    </w:lvl>
    <w:lvl w:ilvl="8" w:tplc="53FE8EEC" w:tentative="1">
      <w:start w:val="1"/>
      <w:numFmt w:val="bullet"/>
      <w:lvlText w:val=""/>
      <w:lvlJc w:val="left"/>
      <w:pPr>
        <w:ind w:left="6480" w:hanging="360"/>
      </w:pPr>
      <w:rPr>
        <w:rFonts w:ascii="Wingdings" w:hAnsi="Wingdings" w:hint="default"/>
      </w:rPr>
    </w:lvl>
  </w:abstractNum>
  <w:abstractNum w:abstractNumId="90" w15:restartNumberingAfterBreak="0">
    <w:nsid w:val="4F53647C"/>
    <w:multiLevelType w:val="hybridMultilevel"/>
    <w:tmpl w:val="68669934"/>
    <w:lvl w:ilvl="0" w:tplc="B9F445E8">
      <w:start w:val="1"/>
      <w:numFmt w:val="bullet"/>
      <w:lvlText w:val="-"/>
      <w:lvlJc w:val="left"/>
      <w:pPr>
        <w:tabs>
          <w:tab w:val="num" w:pos="360"/>
        </w:tabs>
        <w:ind w:left="360" w:hanging="360"/>
      </w:pPr>
      <w:rPr>
        <w:rFonts w:hint="default"/>
      </w:rPr>
    </w:lvl>
    <w:lvl w:ilvl="1" w:tplc="5D1699D4">
      <w:start w:val="1"/>
      <w:numFmt w:val="bullet"/>
      <w:lvlText w:val="o"/>
      <w:lvlJc w:val="left"/>
      <w:pPr>
        <w:tabs>
          <w:tab w:val="num" w:pos="1080"/>
        </w:tabs>
        <w:ind w:left="1080" w:hanging="360"/>
      </w:pPr>
      <w:rPr>
        <w:rFonts w:ascii="Courier New" w:hAnsi="Courier New" w:cs="Courier New" w:hint="default"/>
      </w:rPr>
    </w:lvl>
    <w:lvl w:ilvl="2" w:tplc="C0A614F4">
      <w:start w:val="1"/>
      <w:numFmt w:val="bullet"/>
      <w:lvlText w:val=""/>
      <w:lvlJc w:val="left"/>
      <w:pPr>
        <w:tabs>
          <w:tab w:val="num" w:pos="1800"/>
        </w:tabs>
        <w:ind w:left="1800" w:hanging="360"/>
      </w:pPr>
      <w:rPr>
        <w:rFonts w:ascii="Times New Roman" w:hAnsi="Times New Roman" w:cs="Times New Roman" w:hint="default"/>
      </w:rPr>
    </w:lvl>
    <w:lvl w:ilvl="3" w:tplc="2384D0D2">
      <w:start w:val="1"/>
      <w:numFmt w:val="bullet"/>
      <w:lvlText w:val=""/>
      <w:lvlJc w:val="left"/>
      <w:pPr>
        <w:tabs>
          <w:tab w:val="num" w:pos="2520"/>
        </w:tabs>
        <w:ind w:left="2520" w:hanging="360"/>
      </w:pPr>
      <w:rPr>
        <w:rFonts w:ascii="Symbol" w:hAnsi="Symbol" w:cs="Symbol" w:hint="default"/>
      </w:rPr>
    </w:lvl>
    <w:lvl w:ilvl="4" w:tplc="B9AC8062">
      <w:start w:val="1"/>
      <w:numFmt w:val="bullet"/>
      <w:lvlText w:val="o"/>
      <w:lvlJc w:val="left"/>
      <w:pPr>
        <w:tabs>
          <w:tab w:val="num" w:pos="3240"/>
        </w:tabs>
        <w:ind w:left="3240" w:hanging="360"/>
      </w:pPr>
      <w:rPr>
        <w:rFonts w:ascii="Courier New" w:hAnsi="Courier New" w:cs="Courier New" w:hint="default"/>
      </w:rPr>
    </w:lvl>
    <w:lvl w:ilvl="5" w:tplc="BCB4E644">
      <w:start w:val="1"/>
      <w:numFmt w:val="bullet"/>
      <w:lvlText w:val=""/>
      <w:lvlJc w:val="left"/>
      <w:pPr>
        <w:tabs>
          <w:tab w:val="num" w:pos="3960"/>
        </w:tabs>
        <w:ind w:left="3960" w:hanging="360"/>
      </w:pPr>
      <w:rPr>
        <w:rFonts w:ascii="Times New Roman" w:hAnsi="Times New Roman" w:cs="Times New Roman" w:hint="default"/>
      </w:rPr>
    </w:lvl>
    <w:lvl w:ilvl="6" w:tplc="7D20CA18">
      <w:start w:val="1"/>
      <w:numFmt w:val="bullet"/>
      <w:lvlText w:val=""/>
      <w:lvlJc w:val="left"/>
      <w:pPr>
        <w:tabs>
          <w:tab w:val="num" w:pos="4680"/>
        </w:tabs>
        <w:ind w:left="4680" w:hanging="360"/>
      </w:pPr>
      <w:rPr>
        <w:rFonts w:ascii="Symbol" w:hAnsi="Symbol" w:cs="Symbol" w:hint="default"/>
      </w:rPr>
    </w:lvl>
    <w:lvl w:ilvl="7" w:tplc="A9AE0802">
      <w:start w:val="1"/>
      <w:numFmt w:val="bullet"/>
      <w:lvlText w:val="o"/>
      <w:lvlJc w:val="left"/>
      <w:pPr>
        <w:tabs>
          <w:tab w:val="num" w:pos="5400"/>
        </w:tabs>
        <w:ind w:left="5400" w:hanging="360"/>
      </w:pPr>
      <w:rPr>
        <w:rFonts w:ascii="Courier New" w:hAnsi="Courier New" w:cs="Courier New" w:hint="default"/>
      </w:rPr>
    </w:lvl>
    <w:lvl w:ilvl="8" w:tplc="96C0B148">
      <w:start w:val="1"/>
      <w:numFmt w:val="bullet"/>
      <w:lvlText w:val=""/>
      <w:lvlJc w:val="left"/>
      <w:pPr>
        <w:tabs>
          <w:tab w:val="num" w:pos="6120"/>
        </w:tabs>
        <w:ind w:left="6120" w:hanging="360"/>
      </w:pPr>
      <w:rPr>
        <w:rFonts w:ascii="Times New Roman" w:hAnsi="Times New Roman" w:cs="Times New Roman" w:hint="default"/>
      </w:rPr>
    </w:lvl>
  </w:abstractNum>
  <w:abstractNum w:abstractNumId="91" w15:restartNumberingAfterBreak="0">
    <w:nsid w:val="4FA955AB"/>
    <w:multiLevelType w:val="hybridMultilevel"/>
    <w:tmpl w:val="6E9CB7C8"/>
    <w:lvl w:ilvl="0" w:tplc="967C80C8">
      <w:start w:val="1"/>
      <w:numFmt w:val="bullet"/>
      <w:lvlText w:val="-"/>
      <w:lvlJc w:val="left"/>
      <w:pPr>
        <w:tabs>
          <w:tab w:val="num" w:pos="1080"/>
        </w:tabs>
        <w:ind w:left="1080" w:hanging="720"/>
      </w:pPr>
      <w:rPr>
        <w:rFonts w:hAnsi="Arial" w:hint="default"/>
      </w:rPr>
    </w:lvl>
    <w:lvl w:ilvl="1" w:tplc="1714C654" w:tentative="1">
      <w:start w:val="1"/>
      <w:numFmt w:val="bullet"/>
      <w:lvlText w:val="o"/>
      <w:lvlJc w:val="left"/>
      <w:pPr>
        <w:tabs>
          <w:tab w:val="num" w:pos="1440"/>
        </w:tabs>
        <w:ind w:left="1440" w:hanging="360"/>
      </w:pPr>
      <w:rPr>
        <w:rFonts w:ascii="Courier New" w:hAnsi="Courier New" w:cs="Courier New" w:hint="default"/>
      </w:rPr>
    </w:lvl>
    <w:lvl w:ilvl="2" w:tplc="0BD2C732" w:tentative="1">
      <w:start w:val="1"/>
      <w:numFmt w:val="bullet"/>
      <w:lvlText w:val=""/>
      <w:lvlJc w:val="left"/>
      <w:pPr>
        <w:tabs>
          <w:tab w:val="num" w:pos="2160"/>
        </w:tabs>
        <w:ind w:left="2160" w:hanging="360"/>
      </w:pPr>
      <w:rPr>
        <w:rFonts w:ascii="Wingdings" w:hAnsi="Wingdings" w:hint="default"/>
      </w:rPr>
    </w:lvl>
    <w:lvl w:ilvl="3" w:tplc="7EC48420" w:tentative="1">
      <w:start w:val="1"/>
      <w:numFmt w:val="bullet"/>
      <w:lvlText w:val=""/>
      <w:lvlJc w:val="left"/>
      <w:pPr>
        <w:tabs>
          <w:tab w:val="num" w:pos="2880"/>
        </w:tabs>
        <w:ind w:left="2880" w:hanging="360"/>
      </w:pPr>
      <w:rPr>
        <w:rFonts w:ascii="Symbol" w:hAnsi="Symbol" w:hint="default"/>
      </w:rPr>
    </w:lvl>
    <w:lvl w:ilvl="4" w:tplc="35182B94" w:tentative="1">
      <w:start w:val="1"/>
      <w:numFmt w:val="bullet"/>
      <w:lvlText w:val="o"/>
      <w:lvlJc w:val="left"/>
      <w:pPr>
        <w:tabs>
          <w:tab w:val="num" w:pos="3600"/>
        </w:tabs>
        <w:ind w:left="3600" w:hanging="360"/>
      </w:pPr>
      <w:rPr>
        <w:rFonts w:ascii="Courier New" w:hAnsi="Courier New" w:cs="Courier New" w:hint="default"/>
      </w:rPr>
    </w:lvl>
    <w:lvl w:ilvl="5" w:tplc="2E3E5748" w:tentative="1">
      <w:start w:val="1"/>
      <w:numFmt w:val="bullet"/>
      <w:lvlText w:val=""/>
      <w:lvlJc w:val="left"/>
      <w:pPr>
        <w:tabs>
          <w:tab w:val="num" w:pos="4320"/>
        </w:tabs>
        <w:ind w:left="4320" w:hanging="360"/>
      </w:pPr>
      <w:rPr>
        <w:rFonts w:ascii="Wingdings" w:hAnsi="Wingdings" w:hint="default"/>
      </w:rPr>
    </w:lvl>
    <w:lvl w:ilvl="6" w:tplc="EA0EABB2" w:tentative="1">
      <w:start w:val="1"/>
      <w:numFmt w:val="bullet"/>
      <w:lvlText w:val=""/>
      <w:lvlJc w:val="left"/>
      <w:pPr>
        <w:tabs>
          <w:tab w:val="num" w:pos="5040"/>
        </w:tabs>
        <w:ind w:left="5040" w:hanging="360"/>
      </w:pPr>
      <w:rPr>
        <w:rFonts w:ascii="Symbol" w:hAnsi="Symbol" w:hint="default"/>
      </w:rPr>
    </w:lvl>
    <w:lvl w:ilvl="7" w:tplc="4024F284" w:tentative="1">
      <w:start w:val="1"/>
      <w:numFmt w:val="bullet"/>
      <w:lvlText w:val="o"/>
      <w:lvlJc w:val="left"/>
      <w:pPr>
        <w:tabs>
          <w:tab w:val="num" w:pos="5760"/>
        </w:tabs>
        <w:ind w:left="5760" w:hanging="360"/>
      </w:pPr>
      <w:rPr>
        <w:rFonts w:ascii="Courier New" w:hAnsi="Courier New" w:cs="Courier New" w:hint="default"/>
      </w:rPr>
    </w:lvl>
    <w:lvl w:ilvl="8" w:tplc="341A1120" w:tentative="1">
      <w:start w:val="1"/>
      <w:numFmt w:val="bullet"/>
      <w:lvlText w:val=""/>
      <w:lvlJc w:val="left"/>
      <w:pPr>
        <w:tabs>
          <w:tab w:val="num" w:pos="6480"/>
        </w:tabs>
        <w:ind w:left="6480" w:hanging="360"/>
      </w:pPr>
      <w:rPr>
        <w:rFonts w:ascii="Wingdings" w:hAnsi="Wingdings" w:hint="default"/>
      </w:rPr>
    </w:lvl>
  </w:abstractNum>
  <w:abstractNum w:abstractNumId="92" w15:restartNumberingAfterBreak="0">
    <w:nsid w:val="50D77C16"/>
    <w:multiLevelType w:val="hybridMultilevel"/>
    <w:tmpl w:val="5FB06B86"/>
    <w:lvl w:ilvl="0" w:tplc="89586036">
      <w:start w:val="1"/>
      <w:numFmt w:val="decimal"/>
      <w:lvlText w:val="%1."/>
      <w:lvlJc w:val="left"/>
      <w:pPr>
        <w:tabs>
          <w:tab w:val="num" w:pos="360"/>
        </w:tabs>
        <w:ind w:left="360" w:hanging="360"/>
      </w:pPr>
    </w:lvl>
    <w:lvl w:ilvl="1" w:tplc="82789E04" w:tentative="1">
      <w:start w:val="1"/>
      <w:numFmt w:val="lowerLetter"/>
      <w:lvlText w:val="%2."/>
      <w:lvlJc w:val="left"/>
      <w:pPr>
        <w:tabs>
          <w:tab w:val="num" w:pos="1440"/>
        </w:tabs>
        <w:ind w:left="1440" w:hanging="360"/>
      </w:pPr>
    </w:lvl>
    <w:lvl w:ilvl="2" w:tplc="82EE663C" w:tentative="1">
      <w:start w:val="1"/>
      <w:numFmt w:val="lowerRoman"/>
      <w:lvlText w:val="%3."/>
      <w:lvlJc w:val="right"/>
      <w:pPr>
        <w:tabs>
          <w:tab w:val="num" w:pos="2160"/>
        </w:tabs>
        <w:ind w:left="2160" w:hanging="180"/>
      </w:pPr>
    </w:lvl>
    <w:lvl w:ilvl="3" w:tplc="6A6637B6" w:tentative="1">
      <w:start w:val="1"/>
      <w:numFmt w:val="decimal"/>
      <w:lvlText w:val="%4."/>
      <w:lvlJc w:val="left"/>
      <w:pPr>
        <w:tabs>
          <w:tab w:val="num" w:pos="2880"/>
        </w:tabs>
        <w:ind w:left="2880" w:hanging="360"/>
      </w:pPr>
    </w:lvl>
    <w:lvl w:ilvl="4" w:tplc="99CEF38A" w:tentative="1">
      <w:start w:val="1"/>
      <w:numFmt w:val="lowerLetter"/>
      <w:lvlText w:val="%5."/>
      <w:lvlJc w:val="left"/>
      <w:pPr>
        <w:tabs>
          <w:tab w:val="num" w:pos="3600"/>
        </w:tabs>
        <w:ind w:left="3600" w:hanging="360"/>
      </w:pPr>
    </w:lvl>
    <w:lvl w:ilvl="5" w:tplc="92DC9288" w:tentative="1">
      <w:start w:val="1"/>
      <w:numFmt w:val="lowerRoman"/>
      <w:lvlText w:val="%6."/>
      <w:lvlJc w:val="right"/>
      <w:pPr>
        <w:tabs>
          <w:tab w:val="num" w:pos="4320"/>
        </w:tabs>
        <w:ind w:left="4320" w:hanging="180"/>
      </w:pPr>
    </w:lvl>
    <w:lvl w:ilvl="6" w:tplc="F5EE32BA" w:tentative="1">
      <w:start w:val="1"/>
      <w:numFmt w:val="decimal"/>
      <w:lvlText w:val="%7."/>
      <w:lvlJc w:val="left"/>
      <w:pPr>
        <w:tabs>
          <w:tab w:val="num" w:pos="5040"/>
        </w:tabs>
        <w:ind w:left="5040" w:hanging="360"/>
      </w:pPr>
    </w:lvl>
    <w:lvl w:ilvl="7" w:tplc="57327336" w:tentative="1">
      <w:start w:val="1"/>
      <w:numFmt w:val="lowerLetter"/>
      <w:lvlText w:val="%8."/>
      <w:lvlJc w:val="left"/>
      <w:pPr>
        <w:tabs>
          <w:tab w:val="num" w:pos="5760"/>
        </w:tabs>
        <w:ind w:left="5760" w:hanging="360"/>
      </w:pPr>
    </w:lvl>
    <w:lvl w:ilvl="8" w:tplc="67BE7F0E" w:tentative="1">
      <w:start w:val="1"/>
      <w:numFmt w:val="lowerRoman"/>
      <w:lvlText w:val="%9."/>
      <w:lvlJc w:val="right"/>
      <w:pPr>
        <w:tabs>
          <w:tab w:val="num" w:pos="6480"/>
        </w:tabs>
        <w:ind w:left="6480" w:hanging="180"/>
      </w:pPr>
    </w:lvl>
  </w:abstractNum>
  <w:abstractNum w:abstractNumId="93" w15:restartNumberingAfterBreak="0">
    <w:nsid w:val="512954E3"/>
    <w:multiLevelType w:val="hybridMultilevel"/>
    <w:tmpl w:val="57FE4002"/>
    <w:lvl w:ilvl="0" w:tplc="44E43B48">
      <w:start w:val="1"/>
      <w:numFmt w:val="bullet"/>
      <w:lvlText w:val=""/>
      <w:lvlJc w:val="left"/>
      <w:pPr>
        <w:ind w:left="720" w:hanging="360"/>
      </w:pPr>
      <w:rPr>
        <w:rFonts w:ascii="Symbol" w:hAnsi="Symbol" w:hint="default"/>
      </w:rPr>
    </w:lvl>
    <w:lvl w:ilvl="1" w:tplc="CCAED67A">
      <w:start w:val="4"/>
      <w:numFmt w:val="bullet"/>
      <w:lvlText w:val="-"/>
      <w:lvlJc w:val="left"/>
      <w:pPr>
        <w:ind w:left="1440" w:hanging="360"/>
      </w:pPr>
      <w:rPr>
        <w:rFonts w:ascii="Times New Roman" w:eastAsia="Calibri" w:hAnsi="Times New Roman" w:cs="Times New Roman" w:hint="default"/>
        <w:color w:val="auto"/>
      </w:rPr>
    </w:lvl>
    <w:lvl w:ilvl="2" w:tplc="B852C3F0" w:tentative="1">
      <w:start w:val="1"/>
      <w:numFmt w:val="bullet"/>
      <w:lvlText w:val=""/>
      <w:lvlJc w:val="left"/>
      <w:pPr>
        <w:ind w:left="2160" w:hanging="360"/>
      </w:pPr>
      <w:rPr>
        <w:rFonts w:ascii="Wingdings" w:hAnsi="Wingdings" w:hint="default"/>
      </w:rPr>
    </w:lvl>
    <w:lvl w:ilvl="3" w:tplc="6D9A2E1E" w:tentative="1">
      <w:start w:val="1"/>
      <w:numFmt w:val="bullet"/>
      <w:lvlText w:val=""/>
      <w:lvlJc w:val="left"/>
      <w:pPr>
        <w:ind w:left="2880" w:hanging="360"/>
      </w:pPr>
      <w:rPr>
        <w:rFonts w:ascii="Symbol" w:hAnsi="Symbol" w:hint="default"/>
      </w:rPr>
    </w:lvl>
    <w:lvl w:ilvl="4" w:tplc="88522A30" w:tentative="1">
      <w:start w:val="1"/>
      <w:numFmt w:val="bullet"/>
      <w:lvlText w:val="o"/>
      <w:lvlJc w:val="left"/>
      <w:pPr>
        <w:ind w:left="3600" w:hanging="360"/>
      </w:pPr>
      <w:rPr>
        <w:rFonts w:ascii="Courier New" w:hAnsi="Courier New" w:cs="Courier New" w:hint="default"/>
      </w:rPr>
    </w:lvl>
    <w:lvl w:ilvl="5" w:tplc="FCD8A26A" w:tentative="1">
      <w:start w:val="1"/>
      <w:numFmt w:val="bullet"/>
      <w:lvlText w:val=""/>
      <w:lvlJc w:val="left"/>
      <w:pPr>
        <w:ind w:left="4320" w:hanging="360"/>
      </w:pPr>
      <w:rPr>
        <w:rFonts w:ascii="Wingdings" w:hAnsi="Wingdings" w:hint="default"/>
      </w:rPr>
    </w:lvl>
    <w:lvl w:ilvl="6" w:tplc="2E5CED48" w:tentative="1">
      <w:start w:val="1"/>
      <w:numFmt w:val="bullet"/>
      <w:lvlText w:val=""/>
      <w:lvlJc w:val="left"/>
      <w:pPr>
        <w:ind w:left="5040" w:hanging="360"/>
      </w:pPr>
      <w:rPr>
        <w:rFonts w:ascii="Symbol" w:hAnsi="Symbol" w:hint="default"/>
      </w:rPr>
    </w:lvl>
    <w:lvl w:ilvl="7" w:tplc="61DA7886" w:tentative="1">
      <w:start w:val="1"/>
      <w:numFmt w:val="bullet"/>
      <w:lvlText w:val="o"/>
      <w:lvlJc w:val="left"/>
      <w:pPr>
        <w:ind w:left="5760" w:hanging="360"/>
      </w:pPr>
      <w:rPr>
        <w:rFonts w:ascii="Courier New" w:hAnsi="Courier New" w:cs="Courier New" w:hint="default"/>
      </w:rPr>
    </w:lvl>
    <w:lvl w:ilvl="8" w:tplc="4D065E62" w:tentative="1">
      <w:start w:val="1"/>
      <w:numFmt w:val="bullet"/>
      <w:lvlText w:val=""/>
      <w:lvlJc w:val="left"/>
      <w:pPr>
        <w:ind w:left="6480" w:hanging="360"/>
      </w:pPr>
      <w:rPr>
        <w:rFonts w:ascii="Wingdings" w:hAnsi="Wingdings" w:hint="default"/>
      </w:rPr>
    </w:lvl>
  </w:abstractNum>
  <w:abstractNum w:abstractNumId="94" w15:restartNumberingAfterBreak="0">
    <w:nsid w:val="53966622"/>
    <w:multiLevelType w:val="hybridMultilevel"/>
    <w:tmpl w:val="3E56CC28"/>
    <w:lvl w:ilvl="0" w:tplc="42181406">
      <w:start w:val="1"/>
      <w:numFmt w:val="bullet"/>
      <w:lvlText w:val=""/>
      <w:lvlJc w:val="left"/>
      <w:pPr>
        <w:tabs>
          <w:tab w:val="num" w:pos="720"/>
        </w:tabs>
        <w:ind w:left="720" w:hanging="360"/>
      </w:pPr>
      <w:rPr>
        <w:rFonts w:ascii="Symbol" w:hAnsi="Symbol" w:hint="default"/>
        <w:color w:val="auto"/>
      </w:rPr>
    </w:lvl>
    <w:lvl w:ilvl="1" w:tplc="A872918A" w:tentative="1">
      <w:start w:val="1"/>
      <w:numFmt w:val="bullet"/>
      <w:lvlText w:val="o"/>
      <w:lvlJc w:val="left"/>
      <w:pPr>
        <w:tabs>
          <w:tab w:val="num" w:pos="1440"/>
        </w:tabs>
        <w:ind w:left="1440" w:hanging="360"/>
      </w:pPr>
      <w:rPr>
        <w:rFonts w:ascii="Courier New" w:hAnsi="Courier New" w:cs="Courier New" w:hint="default"/>
      </w:rPr>
    </w:lvl>
    <w:lvl w:ilvl="2" w:tplc="E39C60DA" w:tentative="1">
      <w:start w:val="1"/>
      <w:numFmt w:val="bullet"/>
      <w:lvlText w:val=""/>
      <w:lvlJc w:val="left"/>
      <w:pPr>
        <w:tabs>
          <w:tab w:val="num" w:pos="2160"/>
        </w:tabs>
        <w:ind w:left="2160" w:hanging="360"/>
      </w:pPr>
      <w:rPr>
        <w:rFonts w:ascii="Wingdings" w:hAnsi="Wingdings" w:hint="default"/>
      </w:rPr>
    </w:lvl>
    <w:lvl w:ilvl="3" w:tplc="E5AEDED6" w:tentative="1">
      <w:start w:val="1"/>
      <w:numFmt w:val="bullet"/>
      <w:lvlText w:val=""/>
      <w:lvlJc w:val="left"/>
      <w:pPr>
        <w:tabs>
          <w:tab w:val="num" w:pos="2880"/>
        </w:tabs>
        <w:ind w:left="2880" w:hanging="360"/>
      </w:pPr>
      <w:rPr>
        <w:rFonts w:ascii="Symbol" w:hAnsi="Symbol" w:hint="default"/>
      </w:rPr>
    </w:lvl>
    <w:lvl w:ilvl="4" w:tplc="6BC03C92" w:tentative="1">
      <w:start w:val="1"/>
      <w:numFmt w:val="bullet"/>
      <w:lvlText w:val="o"/>
      <w:lvlJc w:val="left"/>
      <w:pPr>
        <w:tabs>
          <w:tab w:val="num" w:pos="3600"/>
        </w:tabs>
        <w:ind w:left="3600" w:hanging="360"/>
      </w:pPr>
      <w:rPr>
        <w:rFonts w:ascii="Courier New" w:hAnsi="Courier New" w:cs="Courier New" w:hint="default"/>
      </w:rPr>
    </w:lvl>
    <w:lvl w:ilvl="5" w:tplc="F82EC3CE" w:tentative="1">
      <w:start w:val="1"/>
      <w:numFmt w:val="bullet"/>
      <w:lvlText w:val=""/>
      <w:lvlJc w:val="left"/>
      <w:pPr>
        <w:tabs>
          <w:tab w:val="num" w:pos="4320"/>
        </w:tabs>
        <w:ind w:left="4320" w:hanging="360"/>
      </w:pPr>
      <w:rPr>
        <w:rFonts w:ascii="Wingdings" w:hAnsi="Wingdings" w:hint="default"/>
      </w:rPr>
    </w:lvl>
    <w:lvl w:ilvl="6" w:tplc="5518E964" w:tentative="1">
      <w:start w:val="1"/>
      <w:numFmt w:val="bullet"/>
      <w:lvlText w:val=""/>
      <w:lvlJc w:val="left"/>
      <w:pPr>
        <w:tabs>
          <w:tab w:val="num" w:pos="5040"/>
        </w:tabs>
        <w:ind w:left="5040" w:hanging="360"/>
      </w:pPr>
      <w:rPr>
        <w:rFonts w:ascii="Symbol" w:hAnsi="Symbol" w:hint="default"/>
      </w:rPr>
    </w:lvl>
    <w:lvl w:ilvl="7" w:tplc="313EA29E" w:tentative="1">
      <w:start w:val="1"/>
      <w:numFmt w:val="bullet"/>
      <w:lvlText w:val="o"/>
      <w:lvlJc w:val="left"/>
      <w:pPr>
        <w:tabs>
          <w:tab w:val="num" w:pos="5760"/>
        </w:tabs>
        <w:ind w:left="5760" w:hanging="360"/>
      </w:pPr>
      <w:rPr>
        <w:rFonts w:ascii="Courier New" w:hAnsi="Courier New" w:cs="Courier New" w:hint="default"/>
      </w:rPr>
    </w:lvl>
    <w:lvl w:ilvl="8" w:tplc="166A3DB4" w:tentative="1">
      <w:start w:val="1"/>
      <w:numFmt w:val="bullet"/>
      <w:lvlText w:val=""/>
      <w:lvlJc w:val="left"/>
      <w:pPr>
        <w:tabs>
          <w:tab w:val="num" w:pos="6480"/>
        </w:tabs>
        <w:ind w:left="6480" w:hanging="360"/>
      </w:pPr>
      <w:rPr>
        <w:rFonts w:ascii="Wingdings" w:hAnsi="Wingdings" w:hint="default"/>
      </w:rPr>
    </w:lvl>
  </w:abstractNum>
  <w:abstractNum w:abstractNumId="95" w15:restartNumberingAfterBreak="0">
    <w:nsid w:val="55A72791"/>
    <w:multiLevelType w:val="hybridMultilevel"/>
    <w:tmpl w:val="60E6EF9C"/>
    <w:lvl w:ilvl="0" w:tplc="DCD0B7CC">
      <w:start w:val="1"/>
      <w:numFmt w:val="bullet"/>
      <w:lvlText w:val=""/>
      <w:lvlJc w:val="left"/>
      <w:pPr>
        <w:tabs>
          <w:tab w:val="num" w:pos="1080"/>
        </w:tabs>
        <w:ind w:left="1080" w:hanging="360"/>
      </w:pPr>
      <w:rPr>
        <w:rFonts w:ascii="Symbol" w:hAnsi="Symbol" w:hint="default"/>
      </w:rPr>
    </w:lvl>
    <w:lvl w:ilvl="1" w:tplc="C5CA5B72" w:tentative="1">
      <w:start w:val="1"/>
      <w:numFmt w:val="bullet"/>
      <w:lvlText w:val="o"/>
      <w:lvlJc w:val="left"/>
      <w:pPr>
        <w:tabs>
          <w:tab w:val="num" w:pos="1800"/>
        </w:tabs>
        <w:ind w:left="1800" w:hanging="360"/>
      </w:pPr>
      <w:rPr>
        <w:rFonts w:ascii="Courier New" w:hAnsi="Courier New" w:hint="default"/>
      </w:rPr>
    </w:lvl>
    <w:lvl w:ilvl="2" w:tplc="AB2083AC" w:tentative="1">
      <w:start w:val="1"/>
      <w:numFmt w:val="bullet"/>
      <w:lvlText w:val=""/>
      <w:lvlJc w:val="left"/>
      <w:pPr>
        <w:tabs>
          <w:tab w:val="num" w:pos="2520"/>
        </w:tabs>
        <w:ind w:left="2520" w:hanging="360"/>
      </w:pPr>
      <w:rPr>
        <w:rFonts w:ascii="Wingdings" w:hAnsi="Wingdings" w:hint="default"/>
      </w:rPr>
    </w:lvl>
    <w:lvl w:ilvl="3" w:tplc="D248B192" w:tentative="1">
      <w:start w:val="1"/>
      <w:numFmt w:val="bullet"/>
      <w:lvlText w:val=""/>
      <w:lvlJc w:val="left"/>
      <w:pPr>
        <w:tabs>
          <w:tab w:val="num" w:pos="3240"/>
        </w:tabs>
        <w:ind w:left="3240" w:hanging="360"/>
      </w:pPr>
      <w:rPr>
        <w:rFonts w:ascii="Symbol" w:hAnsi="Symbol" w:hint="default"/>
      </w:rPr>
    </w:lvl>
    <w:lvl w:ilvl="4" w:tplc="BE601D3E" w:tentative="1">
      <w:start w:val="1"/>
      <w:numFmt w:val="bullet"/>
      <w:lvlText w:val="o"/>
      <w:lvlJc w:val="left"/>
      <w:pPr>
        <w:tabs>
          <w:tab w:val="num" w:pos="3960"/>
        </w:tabs>
        <w:ind w:left="3960" w:hanging="360"/>
      </w:pPr>
      <w:rPr>
        <w:rFonts w:ascii="Courier New" w:hAnsi="Courier New" w:hint="default"/>
      </w:rPr>
    </w:lvl>
    <w:lvl w:ilvl="5" w:tplc="1ED67896" w:tentative="1">
      <w:start w:val="1"/>
      <w:numFmt w:val="bullet"/>
      <w:lvlText w:val=""/>
      <w:lvlJc w:val="left"/>
      <w:pPr>
        <w:tabs>
          <w:tab w:val="num" w:pos="4680"/>
        </w:tabs>
        <w:ind w:left="4680" w:hanging="360"/>
      </w:pPr>
      <w:rPr>
        <w:rFonts w:ascii="Wingdings" w:hAnsi="Wingdings" w:hint="default"/>
      </w:rPr>
    </w:lvl>
    <w:lvl w:ilvl="6" w:tplc="B07AAC14" w:tentative="1">
      <w:start w:val="1"/>
      <w:numFmt w:val="bullet"/>
      <w:lvlText w:val=""/>
      <w:lvlJc w:val="left"/>
      <w:pPr>
        <w:tabs>
          <w:tab w:val="num" w:pos="5400"/>
        </w:tabs>
        <w:ind w:left="5400" w:hanging="360"/>
      </w:pPr>
      <w:rPr>
        <w:rFonts w:ascii="Symbol" w:hAnsi="Symbol" w:hint="default"/>
      </w:rPr>
    </w:lvl>
    <w:lvl w:ilvl="7" w:tplc="F7A4EC64" w:tentative="1">
      <w:start w:val="1"/>
      <w:numFmt w:val="bullet"/>
      <w:lvlText w:val="o"/>
      <w:lvlJc w:val="left"/>
      <w:pPr>
        <w:tabs>
          <w:tab w:val="num" w:pos="6120"/>
        </w:tabs>
        <w:ind w:left="6120" w:hanging="360"/>
      </w:pPr>
      <w:rPr>
        <w:rFonts w:ascii="Courier New" w:hAnsi="Courier New" w:hint="default"/>
      </w:rPr>
    </w:lvl>
    <w:lvl w:ilvl="8" w:tplc="3774E08E" w:tentative="1">
      <w:start w:val="1"/>
      <w:numFmt w:val="bullet"/>
      <w:lvlText w:val=""/>
      <w:lvlJc w:val="left"/>
      <w:pPr>
        <w:tabs>
          <w:tab w:val="num" w:pos="6840"/>
        </w:tabs>
        <w:ind w:left="6840" w:hanging="360"/>
      </w:pPr>
      <w:rPr>
        <w:rFonts w:ascii="Wingdings" w:hAnsi="Wingdings" w:hint="default"/>
      </w:rPr>
    </w:lvl>
  </w:abstractNum>
  <w:abstractNum w:abstractNumId="96" w15:restartNumberingAfterBreak="0">
    <w:nsid w:val="560C4365"/>
    <w:multiLevelType w:val="multilevel"/>
    <w:tmpl w:val="FFFFFFFF"/>
    <w:lvl w:ilvl="0">
      <w:start w:val="1"/>
      <w:numFmt w:val="bullet"/>
      <w:lvlText w:val="-"/>
      <w:lvlJc w:val="left"/>
      <w:pPr>
        <w:ind w:left="1800" w:hanging="36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97" w15:restartNumberingAfterBreak="0">
    <w:nsid w:val="56B05654"/>
    <w:multiLevelType w:val="hybridMultilevel"/>
    <w:tmpl w:val="35E4C53E"/>
    <w:lvl w:ilvl="0" w:tplc="44AE1C3C">
      <w:start w:val="1"/>
      <w:numFmt w:val="bullet"/>
      <w:lvlText w:val=""/>
      <w:lvlJc w:val="left"/>
      <w:pPr>
        <w:ind w:left="720" w:hanging="360"/>
      </w:pPr>
      <w:rPr>
        <w:rFonts w:ascii="Symbol" w:hAnsi="Symbol" w:hint="default"/>
      </w:rPr>
    </w:lvl>
    <w:lvl w:ilvl="1" w:tplc="A96281F6" w:tentative="1">
      <w:start w:val="1"/>
      <w:numFmt w:val="bullet"/>
      <w:lvlText w:val="o"/>
      <w:lvlJc w:val="left"/>
      <w:pPr>
        <w:ind w:left="1440" w:hanging="360"/>
      </w:pPr>
      <w:rPr>
        <w:rFonts w:ascii="Courier New" w:hAnsi="Courier New" w:cs="Courier New" w:hint="default"/>
      </w:rPr>
    </w:lvl>
    <w:lvl w:ilvl="2" w:tplc="1958B2F2" w:tentative="1">
      <w:start w:val="1"/>
      <w:numFmt w:val="bullet"/>
      <w:lvlText w:val=""/>
      <w:lvlJc w:val="left"/>
      <w:pPr>
        <w:ind w:left="2160" w:hanging="360"/>
      </w:pPr>
      <w:rPr>
        <w:rFonts w:ascii="Wingdings" w:hAnsi="Wingdings" w:hint="default"/>
      </w:rPr>
    </w:lvl>
    <w:lvl w:ilvl="3" w:tplc="9CB68E30" w:tentative="1">
      <w:start w:val="1"/>
      <w:numFmt w:val="bullet"/>
      <w:lvlText w:val=""/>
      <w:lvlJc w:val="left"/>
      <w:pPr>
        <w:ind w:left="2880" w:hanging="360"/>
      </w:pPr>
      <w:rPr>
        <w:rFonts w:ascii="Symbol" w:hAnsi="Symbol" w:hint="default"/>
      </w:rPr>
    </w:lvl>
    <w:lvl w:ilvl="4" w:tplc="3A52E2CA" w:tentative="1">
      <w:start w:val="1"/>
      <w:numFmt w:val="bullet"/>
      <w:lvlText w:val="o"/>
      <w:lvlJc w:val="left"/>
      <w:pPr>
        <w:ind w:left="3600" w:hanging="360"/>
      </w:pPr>
      <w:rPr>
        <w:rFonts w:ascii="Courier New" w:hAnsi="Courier New" w:cs="Courier New" w:hint="default"/>
      </w:rPr>
    </w:lvl>
    <w:lvl w:ilvl="5" w:tplc="15F0E4AA" w:tentative="1">
      <w:start w:val="1"/>
      <w:numFmt w:val="bullet"/>
      <w:lvlText w:val=""/>
      <w:lvlJc w:val="left"/>
      <w:pPr>
        <w:ind w:left="4320" w:hanging="360"/>
      </w:pPr>
      <w:rPr>
        <w:rFonts w:ascii="Wingdings" w:hAnsi="Wingdings" w:hint="default"/>
      </w:rPr>
    </w:lvl>
    <w:lvl w:ilvl="6" w:tplc="DD92C740" w:tentative="1">
      <w:start w:val="1"/>
      <w:numFmt w:val="bullet"/>
      <w:lvlText w:val=""/>
      <w:lvlJc w:val="left"/>
      <w:pPr>
        <w:ind w:left="5040" w:hanging="360"/>
      </w:pPr>
      <w:rPr>
        <w:rFonts w:ascii="Symbol" w:hAnsi="Symbol" w:hint="default"/>
      </w:rPr>
    </w:lvl>
    <w:lvl w:ilvl="7" w:tplc="7D34C2D6" w:tentative="1">
      <w:start w:val="1"/>
      <w:numFmt w:val="bullet"/>
      <w:lvlText w:val="o"/>
      <w:lvlJc w:val="left"/>
      <w:pPr>
        <w:ind w:left="5760" w:hanging="360"/>
      </w:pPr>
      <w:rPr>
        <w:rFonts w:ascii="Courier New" w:hAnsi="Courier New" w:cs="Courier New" w:hint="default"/>
      </w:rPr>
    </w:lvl>
    <w:lvl w:ilvl="8" w:tplc="4760C132" w:tentative="1">
      <w:start w:val="1"/>
      <w:numFmt w:val="bullet"/>
      <w:lvlText w:val=""/>
      <w:lvlJc w:val="left"/>
      <w:pPr>
        <w:ind w:left="6480" w:hanging="360"/>
      </w:pPr>
      <w:rPr>
        <w:rFonts w:ascii="Wingdings" w:hAnsi="Wingdings" w:hint="default"/>
      </w:rPr>
    </w:lvl>
  </w:abstractNum>
  <w:abstractNum w:abstractNumId="98" w15:restartNumberingAfterBreak="0">
    <w:nsid w:val="56F13236"/>
    <w:multiLevelType w:val="hybridMultilevel"/>
    <w:tmpl w:val="02F4B216"/>
    <w:lvl w:ilvl="0" w:tplc="ED6E5062">
      <w:start w:val="1"/>
      <w:numFmt w:val="bullet"/>
      <w:lvlText w:val="-"/>
      <w:lvlJc w:val="left"/>
      <w:pPr>
        <w:tabs>
          <w:tab w:val="num" w:pos="567"/>
        </w:tabs>
        <w:ind w:left="567" w:hanging="567"/>
      </w:pPr>
      <w:rPr>
        <w:rFonts w:hint="default"/>
      </w:rPr>
    </w:lvl>
    <w:lvl w:ilvl="1" w:tplc="3830F012" w:tentative="1">
      <w:start w:val="1"/>
      <w:numFmt w:val="bullet"/>
      <w:lvlText w:val="o"/>
      <w:lvlJc w:val="left"/>
      <w:pPr>
        <w:tabs>
          <w:tab w:val="num" w:pos="1440"/>
        </w:tabs>
        <w:ind w:left="1440" w:hanging="360"/>
      </w:pPr>
      <w:rPr>
        <w:rFonts w:ascii="Courier New" w:hAnsi="Courier New" w:cs="Courier New" w:hint="default"/>
      </w:rPr>
    </w:lvl>
    <w:lvl w:ilvl="2" w:tplc="A2CCDB84" w:tentative="1">
      <w:start w:val="1"/>
      <w:numFmt w:val="bullet"/>
      <w:lvlText w:val=""/>
      <w:lvlJc w:val="left"/>
      <w:pPr>
        <w:tabs>
          <w:tab w:val="num" w:pos="2160"/>
        </w:tabs>
        <w:ind w:left="2160" w:hanging="360"/>
      </w:pPr>
      <w:rPr>
        <w:rFonts w:ascii="Wingdings" w:hAnsi="Wingdings" w:hint="default"/>
      </w:rPr>
    </w:lvl>
    <w:lvl w:ilvl="3" w:tplc="DF5A1C46" w:tentative="1">
      <w:start w:val="1"/>
      <w:numFmt w:val="bullet"/>
      <w:lvlText w:val=""/>
      <w:lvlJc w:val="left"/>
      <w:pPr>
        <w:tabs>
          <w:tab w:val="num" w:pos="2880"/>
        </w:tabs>
        <w:ind w:left="2880" w:hanging="360"/>
      </w:pPr>
      <w:rPr>
        <w:rFonts w:ascii="Symbol" w:hAnsi="Symbol" w:hint="default"/>
      </w:rPr>
    </w:lvl>
    <w:lvl w:ilvl="4" w:tplc="2FECC75E" w:tentative="1">
      <w:start w:val="1"/>
      <w:numFmt w:val="bullet"/>
      <w:lvlText w:val="o"/>
      <w:lvlJc w:val="left"/>
      <w:pPr>
        <w:tabs>
          <w:tab w:val="num" w:pos="3600"/>
        </w:tabs>
        <w:ind w:left="3600" w:hanging="360"/>
      </w:pPr>
      <w:rPr>
        <w:rFonts w:ascii="Courier New" w:hAnsi="Courier New" w:cs="Courier New" w:hint="default"/>
      </w:rPr>
    </w:lvl>
    <w:lvl w:ilvl="5" w:tplc="01D24874" w:tentative="1">
      <w:start w:val="1"/>
      <w:numFmt w:val="bullet"/>
      <w:lvlText w:val=""/>
      <w:lvlJc w:val="left"/>
      <w:pPr>
        <w:tabs>
          <w:tab w:val="num" w:pos="4320"/>
        </w:tabs>
        <w:ind w:left="4320" w:hanging="360"/>
      </w:pPr>
      <w:rPr>
        <w:rFonts w:ascii="Wingdings" w:hAnsi="Wingdings" w:hint="default"/>
      </w:rPr>
    </w:lvl>
    <w:lvl w:ilvl="6" w:tplc="F4F28B2A" w:tentative="1">
      <w:start w:val="1"/>
      <w:numFmt w:val="bullet"/>
      <w:lvlText w:val=""/>
      <w:lvlJc w:val="left"/>
      <w:pPr>
        <w:tabs>
          <w:tab w:val="num" w:pos="5040"/>
        </w:tabs>
        <w:ind w:left="5040" w:hanging="360"/>
      </w:pPr>
      <w:rPr>
        <w:rFonts w:ascii="Symbol" w:hAnsi="Symbol" w:hint="default"/>
      </w:rPr>
    </w:lvl>
    <w:lvl w:ilvl="7" w:tplc="57A85AA8" w:tentative="1">
      <w:start w:val="1"/>
      <w:numFmt w:val="bullet"/>
      <w:lvlText w:val="o"/>
      <w:lvlJc w:val="left"/>
      <w:pPr>
        <w:tabs>
          <w:tab w:val="num" w:pos="5760"/>
        </w:tabs>
        <w:ind w:left="5760" w:hanging="360"/>
      </w:pPr>
      <w:rPr>
        <w:rFonts w:ascii="Courier New" w:hAnsi="Courier New" w:cs="Courier New" w:hint="default"/>
      </w:rPr>
    </w:lvl>
    <w:lvl w:ilvl="8" w:tplc="6298F9B8" w:tentative="1">
      <w:start w:val="1"/>
      <w:numFmt w:val="bullet"/>
      <w:lvlText w:val=""/>
      <w:lvlJc w:val="left"/>
      <w:pPr>
        <w:tabs>
          <w:tab w:val="num" w:pos="6480"/>
        </w:tabs>
        <w:ind w:left="6480" w:hanging="360"/>
      </w:pPr>
      <w:rPr>
        <w:rFonts w:ascii="Wingdings" w:hAnsi="Wingdings" w:hint="default"/>
      </w:rPr>
    </w:lvl>
  </w:abstractNum>
  <w:abstractNum w:abstractNumId="99" w15:restartNumberingAfterBreak="0">
    <w:nsid w:val="5A147467"/>
    <w:multiLevelType w:val="hybridMultilevel"/>
    <w:tmpl w:val="174ADEA8"/>
    <w:lvl w:ilvl="0" w:tplc="81B45B74">
      <w:start w:val="1"/>
      <w:numFmt w:val="bullet"/>
      <w:lvlText w:val=""/>
      <w:lvlJc w:val="left"/>
      <w:pPr>
        <w:tabs>
          <w:tab w:val="num" w:pos="720"/>
        </w:tabs>
        <w:ind w:left="720" w:hanging="360"/>
      </w:pPr>
      <w:rPr>
        <w:rFonts w:ascii="Symbol" w:hAnsi="Symbol" w:hint="default"/>
      </w:rPr>
    </w:lvl>
    <w:lvl w:ilvl="1" w:tplc="FD94AF84">
      <w:start w:val="1"/>
      <w:numFmt w:val="bullet"/>
      <w:lvlText w:val="o"/>
      <w:lvlJc w:val="left"/>
      <w:pPr>
        <w:tabs>
          <w:tab w:val="num" w:pos="1440"/>
        </w:tabs>
        <w:ind w:left="1440" w:hanging="360"/>
      </w:pPr>
      <w:rPr>
        <w:rFonts w:ascii="Courier New" w:hAnsi="Courier New" w:cs="Courier New" w:hint="default"/>
      </w:rPr>
    </w:lvl>
    <w:lvl w:ilvl="2" w:tplc="F45AB5A6">
      <w:start w:val="1"/>
      <w:numFmt w:val="bullet"/>
      <w:lvlText w:val=""/>
      <w:lvlJc w:val="left"/>
      <w:pPr>
        <w:tabs>
          <w:tab w:val="num" w:pos="2160"/>
        </w:tabs>
        <w:ind w:left="2160" w:hanging="360"/>
      </w:pPr>
      <w:rPr>
        <w:rFonts w:ascii="Times New Roman" w:hAnsi="Times New Roman" w:cs="Times New Roman" w:hint="default"/>
      </w:rPr>
    </w:lvl>
    <w:lvl w:ilvl="3" w:tplc="5082F768">
      <w:start w:val="1"/>
      <w:numFmt w:val="bullet"/>
      <w:lvlText w:val=""/>
      <w:lvlJc w:val="left"/>
      <w:pPr>
        <w:tabs>
          <w:tab w:val="num" w:pos="2880"/>
        </w:tabs>
        <w:ind w:left="2880" w:hanging="360"/>
      </w:pPr>
      <w:rPr>
        <w:rFonts w:ascii="Symbol" w:hAnsi="Symbol" w:cs="Symbol" w:hint="default"/>
      </w:rPr>
    </w:lvl>
    <w:lvl w:ilvl="4" w:tplc="0C9650E8">
      <w:start w:val="1"/>
      <w:numFmt w:val="bullet"/>
      <w:lvlText w:val="o"/>
      <w:lvlJc w:val="left"/>
      <w:pPr>
        <w:tabs>
          <w:tab w:val="num" w:pos="3600"/>
        </w:tabs>
        <w:ind w:left="3600" w:hanging="360"/>
      </w:pPr>
      <w:rPr>
        <w:rFonts w:ascii="Courier New" w:hAnsi="Courier New" w:cs="Courier New" w:hint="default"/>
      </w:rPr>
    </w:lvl>
    <w:lvl w:ilvl="5" w:tplc="62083F76">
      <w:start w:val="1"/>
      <w:numFmt w:val="bullet"/>
      <w:lvlText w:val=""/>
      <w:lvlJc w:val="left"/>
      <w:pPr>
        <w:tabs>
          <w:tab w:val="num" w:pos="4320"/>
        </w:tabs>
        <w:ind w:left="4320" w:hanging="360"/>
      </w:pPr>
      <w:rPr>
        <w:rFonts w:ascii="Times New Roman" w:hAnsi="Times New Roman" w:cs="Times New Roman" w:hint="default"/>
      </w:rPr>
    </w:lvl>
    <w:lvl w:ilvl="6" w:tplc="22FC9210">
      <w:start w:val="1"/>
      <w:numFmt w:val="bullet"/>
      <w:lvlText w:val=""/>
      <w:lvlJc w:val="left"/>
      <w:pPr>
        <w:tabs>
          <w:tab w:val="num" w:pos="5040"/>
        </w:tabs>
        <w:ind w:left="5040" w:hanging="360"/>
      </w:pPr>
      <w:rPr>
        <w:rFonts w:ascii="Symbol" w:hAnsi="Symbol" w:cs="Symbol" w:hint="default"/>
      </w:rPr>
    </w:lvl>
    <w:lvl w:ilvl="7" w:tplc="F1BA239C">
      <w:start w:val="1"/>
      <w:numFmt w:val="bullet"/>
      <w:lvlText w:val="o"/>
      <w:lvlJc w:val="left"/>
      <w:pPr>
        <w:tabs>
          <w:tab w:val="num" w:pos="5760"/>
        </w:tabs>
        <w:ind w:left="5760" w:hanging="360"/>
      </w:pPr>
      <w:rPr>
        <w:rFonts w:ascii="Courier New" w:hAnsi="Courier New" w:cs="Courier New" w:hint="default"/>
      </w:rPr>
    </w:lvl>
    <w:lvl w:ilvl="8" w:tplc="9CB0B5F8">
      <w:start w:val="1"/>
      <w:numFmt w:val="bullet"/>
      <w:lvlText w:val=""/>
      <w:lvlJc w:val="left"/>
      <w:pPr>
        <w:tabs>
          <w:tab w:val="num" w:pos="6480"/>
        </w:tabs>
        <w:ind w:left="6480" w:hanging="360"/>
      </w:pPr>
      <w:rPr>
        <w:rFonts w:ascii="Times New Roman" w:hAnsi="Times New Roman" w:cs="Times New Roman" w:hint="default"/>
      </w:rPr>
    </w:lvl>
  </w:abstractNum>
  <w:abstractNum w:abstractNumId="100" w15:restartNumberingAfterBreak="0">
    <w:nsid w:val="5A8E419B"/>
    <w:multiLevelType w:val="hybridMultilevel"/>
    <w:tmpl w:val="157484AE"/>
    <w:lvl w:ilvl="0" w:tplc="F7203804">
      <w:start w:val="1"/>
      <w:numFmt w:val="bullet"/>
      <w:lvlText w:val="-"/>
      <w:lvlJc w:val="left"/>
      <w:pPr>
        <w:tabs>
          <w:tab w:val="num" w:pos="1080"/>
        </w:tabs>
        <w:ind w:left="1080" w:hanging="360"/>
      </w:pPr>
      <w:rPr>
        <w:rFonts w:hint="default"/>
      </w:rPr>
    </w:lvl>
    <w:lvl w:ilvl="1" w:tplc="7F9E3298" w:tentative="1">
      <w:start w:val="1"/>
      <w:numFmt w:val="bullet"/>
      <w:lvlText w:val="o"/>
      <w:lvlJc w:val="left"/>
      <w:pPr>
        <w:tabs>
          <w:tab w:val="num" w:pos="1800"/>
        </w:tabs>
        <w:ind w:left="1800" w:hanging="360"/>
      </w:pPr>
      <w:rPr>
        <w:rFonts w:ascii="Courier New" w:hAnsi="Courier New" w:hint="default"/>
      </w:rPr>
    </w:lvl>
    <w:lvl w:ilvl="2" w:tplc="36CC82C2" w:tentative="1">
      <w:start w:val="1"/>
      <w:numFmt w:val="bullet"/>
      <w:lvlText w:val=""/>
      <w:lvlJc w:val="left"/>
      <w:pPr>
        <w:tabs>
          <w:tab w:val="num" w:pos="2520"/>
        </w:tabs>
        <w:ind w:left="2520" w:hanging="360"/>
      </w:pPr>
      <w:rPr>
        <w:rFonts w:ascii="Wingdings" w:hAnsi="Wingdings" w:hint="default"/>
      </w:rPr>
    </w:lvl>
    <w:lvl w:ilvl="3" w:tplc="AAC4BACA" w:tentative="1">
      <w:start w:val="1"/>
      <w:numFmt w:val="bullet"/>
      <w:lvlText w:val=""/>
      <w:lvlJc w:val="left"/>
      <w:pPr>
        <w:tabs>
          <w:tab w:val="num" w:pos="3240"/>
        </w:tabs>
        <w:ind w:left="3240" w:hanging="360"/>
      </w:pPr>
      <w:rPr>
        <w:rFonts w:ascii="Symbol" w:hAnsi="Symbol" w:hint="default"/>
      </w:rPr>
    </w:lvl>
    <w:lvl w:ilvl="4" w:tplc="756E5F30" w:tentative="1">
      <w:start w:val="1"/>
      <w:numFmt w:val="bullet"/>
      <w:lvlText w:val="o"/>
      <w:lvlJc w:val="left"/>
      <w:pPr>
        <w:tabs>
          <w:tab w:val="num" w:pos="3960"/>
        </w:tabs>
        <w:ind w:left="3960" w:hanging="360"/>
      </w:pPr>
      <w:rPr>
        <w:rFonts w:ascii="Courier New" w:hAnsi="Courier New" w:hint="default"/>
      </w:rPr>
    </w:lvl>
    <w:lvl w:ilvl="5" w:tplc="11180B16" w:tentative="1">
      <w:start w:val="1"/>
      <w:numFmt w:val="bullet"/>
      <w:lvlText w:val=""/>
      <w:lvlJc w:val="left"/>
      <w:pPr>
        <w:tabs>
          <w:tab w:val="num" w:pos="4680"/>
        </w:tabs>
        <w:ind w:left="4680" w:hanging="360"/>
      </w:pPr>
      <w:rPr>
        <w:rFonts w:ascii="Wingdings" w:hAnsi="Wingdings" w:hint="default"/>
      </w:rPr>
    </w:lvl>
    <w:lvl w:ilvl="6" w:tplc="A61CF46E" w:tentative="1">
      <w:start w:val="1"/>
      <w:numFmt w:val="bullet"/>
      <w:lvlText w:val=""/>
      <w:lvlJc w:val="left"/>
      <w:pPr>
        <w:tabs>
          <w:tab w:val="num" w:pos="5400"/>
        </w:tabs>
        <w:ind w:left="5400" w:hanging="360"/>
      </w:pPr>
      <w:rPr>
        <w:rFonts w:ascii="Symbol" w:hAnsi="Symbol" w:hint="default"/>
      </w:rPr>
    </w:lvl>
    <w:lvl w:ilvl="7" w:tplc="B2060B5A" w:tentative="1">
      <w:start w:val="1"/>
      <w:numFmt w:val="bullet"/>
      <w:lvlText w:val="o"/>
      <w:lvlJc w:val="left"/>
      <w:pPr>
        <w:tabs>
          <w:tab w:val="num" w:pos="6120"/>
        </w:tabs>
        <w:ind w:left="6120" w:hanging="360"/>
      </w:pPr>
      <w:rPr>
        <w:rFonts w:ascii="Courier New" w:hAnsi="Courier New" w:hint="default"/>
      </w:rPr>
    </w:lvl>
    <w:lvl w:ilvl="8" w:tplc="F46A368E" w:tentative="1">
      <w:start w:val="1"/>
      <w:numFmt w:val="bullet"/>
      <w:lvlText w:val=""/>
      <w:lvlJc w:val="left"/>
      <w:pPr>
        <w:tabs>
          <w:tab w:val="num" w:pos="6840"/>
        </w:tabs>
        <w:ind w:left="6840" w:hanging="360"/>
      </w:pPr>
      <w:rPr>
        <w:rFonts w:ascii="Wingdings" w:hAnsi="Wingdings" w:hint="default"/>
      </w:rPr>
    </w:lvl>
  </w:abstractNum>
  <w:abstractNum w:abstractNumId="101" w15:restartNumberingAfterBreak="0">
    <w:nsid w:val="5EDE232E"/>
    <w:multiLevelType w:val="hybridMultilevel"/>
    <w:tmpl w:val="98069CC8"/>
    <w:lvl w:ilvl="0" w:tplc="68C8543C">
      <w:start w:val="1"/>
      <w:numFmt w:val="bullet"/>
      <w:lvlText w:val="-"/>
      <w:lvlJc w:val="left"/>
      <w:pPr>
        <w:tabs>
          <w:tab w:val="num" w:pos="720"/>
        </w:tabs>
        <w:ind w:left="720" w:hanging="360"/>
      </w:pPr>
      <w:rPr>
        <w:rFonts w:hint="default"/>
      </w:rPr>
    </w:lvl>
    <w:lvl w:ilvl="1" w:tplc="0D1C374A" w:tentative="1">
      <w:start w:val="1"/>
      <w:numFmt w:val="bullet"/>
      <w:lvlText w:val="o"/>
      <w:lvlJc w:val="left"/>
      <w:pPr>
        <w:tabs>
          <w:tab w:val="num" w:pos="1440"/>
        </w:tabs>
        <w:ind w:left="1440" w:hanging="360"/>
      </w:pPr>
      <w:rPr>
        <w:rFonts w:ascii="Courier New" w:hAnsi="Courier New" w:cs="Courier New" w:hint="default"/>
      </w:rPr>
    </w:lvl>
    <w:lvl w:ilvl="2" w:tplc="8FD688D6" w:tentative="1">
      <w:start w:val="1"/>
      <w:numFmt w:val="bullet"/>
      <w:lvlText w:val=""/>
      <w:lvlJc w:val="left"/>
      <w:pPr>
        <w:tabs>
          <w:tab w:val="num" w:pos="2160"/>
        </w:tabs>
        <w:ind w:left="2160" w:hanging="360"/>
      </w:pPr>
      <w:rPr>
        <w:rFonts w:ascii="Wingdings" w:hAnsi="Wingdings" w:hint="default"/>
      </w:rPr>
    </w:lvl>
    <w:lvl w:ilvl="3" w:tplc="F34E8282" w:tentative="1">
      <w:start w:val="1"/>
      <w:numFmt w:val="bullet"/>
      <w:lvlText w:val=""/>
      <w:lvlJc w:val="left"/>
      <w:pPr>
        <w:tabs>
          <w:tab w:val="num" w:pos="2880"/>
        </w:tabs>
        <w:ind w:left="2880" w:hanging="360"/>
      </w:pPr>
      <w:rPr>
        <w:rFonts w:ascii="Symbol" w:hAnsi="Symbol" w:hint="default"/>
      </w:rPr>
    </w:lvl>
    <w:lvl w:ilvl="4" w:tplc="5CD4B952" w:tentative="1">
      <w:start w:val="1"/>
      <w:numFmt w:val="bullet"/>
      <w:lvlText w:val="o"/>
      <w:lvlJc w:val="left"/>
      <w:pPr>
        <w:tabs>
          <w:tab w:val="num" w:pos="3600"/>
        </w:tabs>
        <w:ind w:left="3600" w:hanging="360"/>
      </w:pPr>
      <w:rPr>
        <w:rFonts w:ascii="Courier New" w:hAnsi="Courier New" w:cs="Courier New" w:hint="default"/>
      </w:rPr>
    </w:lvl>
    <w:lvl w:ilvl="5" w:tplc="01E4C44A" w:tentative="1">
      <w:start w:val="1"/>
      <w:numFmt w:val="bullet"/>
      <w:lvlText w:val=""/>
      <w:lvlJc w:val="left"/>
      <w:pPr>
        <w:tabs>
          <w:tab w:val="num" w:pos="4320"/>
        </w:tabs>
        <w:ind w:left="4320" w:hanging="360"/>
      </w:pPr>
      <w:rPr>
        <w:rFonts w:ascii="Wingdings" w:hAnsi="Wingdings" w:hint="default"/>
      </w:rPr>
    </w:lvl>
    <w:lvl w:ilvl="6" w:tplc="E578C3E6" w:tentative="1">
      <w:start w:val="1"/>
      <w:numFmt w:val="bullet"/>
      <w:lvlText w:val=""/>
      <w:lvlJc w:val="left"/>
      <w:pPr>
        <w:tabs>
          <w:tab w:val="num" w:pos="5040"/>
        </w:tabs>
        <w:ind w:left="5040" w:hanging="360"/>
      </w:pPr>
      <w:rPr>
        <w:rFonts w:ascii="Symbol" w:hAnsi="Symbol" w:hint="default"/>
      </w:rPr>
    </w:lvl>
    <w:lvl w:ilvl="7" w:tplc="088C30EE" w:tentative="1">
      <w:start w:val="1"/>
      <w:numFmt w:val="bullet"/>
      <w:lvlText w:val="o"/>
      <w:lvlJc w:val="left"/>
      <w:pPr>
        <w:tabs>
          <w:tab w:val="num" w:pos="5760"/>
        </w:tabs>
        <w:ind w:left="5760" w:hanging="360"/>
      </w:pPr>
      <w:rPr>
        <w:rFonts w:ascii="Courier New" w:hAnsi="Courier New" w:cs="Courier New" w:hint="default"/>
      </w:rPr>
    </w:lvl>
    <w:lvl w:ilvl="8" w:tplc="8F8461AC" w:tentative="1">
      <w:start w:val="1"/>
      <w:numFmt w:val="bullet"/>
      <w:lvlText w:val=""/>
      <w:lvlJc w:val="left"/>
      <w:pPr>
        <w:tabs>
          <w:tab w:val="num" w:pos="6480"/>
        </w:tabs>
        <w:ind w:left="6480" w:hanging="360"/>
      </w:pPr>
      <w:rPr>
        <w:rFonts w:ascii="Wingdings" w:hAnsi="Wingdings" w:hint="default"/>
      </w:rPr>
    </w:lvl>
  </w:abstractNum>
  <w:abstractNum w:abstractNumId="102" w15:restartNumberingAfterBreak="0">
    <w:nsid w:val="62036762"/>
    <w:multiLevelType w:val="singleLevel"/>
    <w:tmpl w:val="3E0A9270"/>
    <w:lvl w:ilvl="0">
      <w:start w:val="1"/>
      <w:numFmt w:val="bullet"/>
      <w:lvlText w:val=""/>
      <w:lvlJc w:val="left"/>
      <w:pPr>
        <w:tabs>
          <w:tab w:val="num" w:pos="357"/>
        </w:tabs>
        <w:ind w:left="357" w:hanging="357"/>
      </w:pPr>
      <w:rPr>
        <w:rFonts w:ascii="Symbol" w:hAnsi="Symbol" w:hint="default"/>
      </w:rPr>
    </w:lvl>
  </w:abstractNum>
  <w:abstractNum w:abstractNumId="103" w15:restartNumberingAfterBreak="0">
    <w:nsid w:val="62757261"/>
    <w:multiLevelType w:val="hybridMultilevel"/>
    <w:tmpl w:val="91943E9A"/>
    <w:lvl w:ilvl="0" w:tplc="056A00B8">
      <w:start w:val="1"/>
      <w:numFmt w:val="bullet"/>
      <w:lvlText w:val=""/>
      <w:lvlJc w:val="left"/>
      <w:pPr>
        <w:tabs>
          <w:tab w:val="num" w:pos="357"/>
        </w:tabs>
        <w:ind w:left="357" w:hanging="357"/>
      </w:pPr>
      <w:rPr>
        <w:rFonts w:ascii="Symbol" w:hAnsi="Symbol" w:hint="default"/>
      </w:rPr>
    </w:lvl>
    <w:lvl w:ilvl="1" w:tplc="FC22416A" w:tentative="1">
      <w:start w:val="1"/>
      <w:numFmt w:val="bullet"/>
      <w:lvlText w:val="o"/>
      <w:lvlJc w:val="left"/>
      <w:pPr>
        <w:tabs>
          <w:tab w:val="num" w:pos="1440"/>
        </w:tabs>
        <w:ind w:left="1440" w:hanging="360"/>
      </w:pPr>
      <w:rPr>
        <w:rFonts w:ascii="Courier New" w:hAnsi="Courier New" w:hint="default"/>
      </w:rPr>
    </w:lvl>
    <w:lvl w:ilvl="2" w:tplc="0F00BC08" w:tentative="1">
      <w:start w:val="1"/>
      <w:numFmt w:val="bullet"/>
      <w:lvlText w:val=""/>
      <w:lvlJc w:val="left"/>
      <w:pPr>
        <w:tabs>
          <w:tab w:val="num" w:pos="2160"/>
        </w:tabs>
        <w:ind w:left="2160" w:hanging="360"/>
      </w:pPr>
      <w:rPr>
        <w:rFonts w:ascii="Wingdings" w:hAnsi="Wingdings" w:hint="default"/>
      </w:rPr>
    </w:lvl>
    <w:lvl w:ilvl="3" w:tplc="2FA40DF8" w:tentative="1">
      <w:start w:val="1"/>
      <w:numFmt w:val="bullet"/>
      <w:lvlText w:val=""/>
      <w:lvlJc w:val="left"/>
      <w:pPr>
        <w:tabs>
          <w:tab w:val="num" w:pos="2880"/>
        </w:tabs>
        <w:ind w:left="2880" w:hanging="360"/>
      </w:pPr>
      <w:rPr>
        <w:rFonts w:ascii="Symbol" w:hAnsi="Symbol" w:hint="default"/>
      </w:rPr>
    </w:lvl>
    <w:lvl w:ilvl="4" w:tplc="43D00370" w:tentative="1">
      <w:start w:val="1"/>
      <w:numFmt w:val="bullet"/>
      <w:lvlText w:val="o"/>
      <w:lvlJc w:val="left"/>
      <w:pPr>
        <w:tabs>
          <w:tab w:val="num" w:pos="3600"/>
        </w:tabs>
        <w:ind w:left="3600" w:hanging="360"/>
      </w:pPr>
      <w:rPr>
        <w:rFonts w:ascii="Courier New" w:hAnsi="Courier New" w:hint="default"/>
      </w:rPr>
    </w:lvl>
    <w:lvl w:ilvl="5" w:tplc="32A8CD5C" w:tentative="1">
      <w:start w:val="1"/>
      <w:numFmt w:val="bullet"/>
      <w:lvlText w:val=""/>
      <w:lvlJc w:val="left"/>
      <w:pPr>
        <w:tabs>
          <w:tab w:val="num" w:pos="4320"/>
        </w:tabs>
        <w:ind w:left="4320" w:hanging="360"/>
      </w:pPr>
      <w:rPr>
        <w:rFonts w:ascii="Wingdings" w:hAnsi="Wingdings" w:hint="default"/>
      </w:rPr>
    </w:lvl>
    <w:lvl w:ilvl="6" w:tplc="CE147E1A" w:tentative="1">
      <w:start w:val="1"/>
      <w:numFmt w:val="bullet"/>
      <w:lvlText w:val=""/>
      <w:lvlJc w:val="left"/>
      <w:pPr>
        <w:tabs>
          <w:tab w:val="num" w:pos="5040"/>
        </w:tabs>
        <w:ind w:left="5040" w:hanging="360"/>
      </w:pPr>
      <w:rPr>
        <w:rFonts w:ascii="Symbol" w:hAnsi="Symbol" w:hint="default"/>
      </w:rPr>
    </w:lvl>
    <w:lvl w:ilvl="7" w:tplc="0A5E260C" w:tentative="1">
      <w:start w:val="1"/>
      <w:numFmt w:val="bullet"/>
      <w:lvlText w:val="o"/>
      <w:lvlJc w:val="left"/>
      <w:pPr>
        <w:tabs>
          <w:tab w:val="num" w:pos="5760"/>
        </w:tabs>
        <w:ind w:left="5760" w:hanging="360"/>
      </w:pPr>
      <w:rPr>
        <w:rFonts w:ascii="Courier New" w:hAnsi="Courier New" w:hint="default"/>
      </w:rPr>
    </w:lvl>
    <w:lvl w:ilvl="8" w:tplc="02E08E88" w:tentative="1">
      <w:start w:val="1"/>
      <w:numFmt w:val="bullet"/>
      <w:lvlText w:val=""/>
      <w:lvlJc w:val="left"/>
      <w:pPr>
        <w:tabs>
          <w:tab w:val="num" w:pos="6480"/>
        </w:tabs>
        <w:ind w:left="6480" w:hanging="360"/>
      </w:pPr>
      <w:rPr>
        <w:rFonts w:ascii="Wingdings" w:hAnsi="Wingdings" w:hint="default"/>
      </w:rPr>
    </w:lvl>
  </w:abstractNum>
  <w:abstractNum w:abstractNumId="104" w15:restartNumberingAfterBreak="0">
    <w:nsid w:val="62A34A0A"/>
    <w:multiLevelType w:val="hybridMultilevel"/>
    <w:tmpl w:val="534C1770"/>
    <w:lvl w:ilvl="0" w:tplc="7C203764">
      <w:start w:val="1"/>
      <w:numFmt w:val="bullet"/>
      <w:lvlText w:val="-"/>
      <w:lvlJc w:val="left"/>
      <w:pPr>
        <w:ind w:left="720" w:hanging="360"/>
      </w:pPr>
      <w:rPr>
        <w:rFonts w:hint="default"/>
      </w:rPr>
    </w:lvl>
    <w:lvl w:ilvl="1" w:tplc="4900FEF4" w:tentative="1">
      <w:start w:val="1"/>
      <w:numFmt w:val="bullet"/>
      <w:lvlText w:val="o"/>
      <w:lvlJc w:val="left"/>
      <w:pPr>
        <w:ind w:left="1440" w:hanging="360"/>
      </w:pPr>
      <w:rPr>
        <w:rFonts w:ascii="Courier New" w:hAnsi="Courier New" w:cs="Courier New" w:hint="default"/>
      </w:rPr>
    </w:lvl>
    <w:lvl w:ilvl="2" w:tplc="96C0A8F2" w:tentative="1">
      <w:start w:val="1"/>
      <w:numFmt w:val="bullet"/>
      <w:lvlText w:val=""/>
      <w:lvlJc w:val="left"/>
      <w:pPr>
        <w:ind w:left="2160" w:hanging="360"/>
      </w:pPr>
      <w:rPr>
        <w:rFonts w:ascii="Wingdings" w:hAnsi="Wingdings" w:hint="default"/>
      </w:rPr>
    </w:lvl>
    <w:lvl w:ilvl="3" w:tplc="E94ED758" w:tentative="1">
      <w:start w:val="1"/>
      <w:numFmt w:val="bullet"/>
      <w:lvlText w:val=""/>
      <w:lvlJc w:val="left"/>
      <w:pPr>
        <w:ind w:left="2880" w:hanging="360"/>
      </w:pPr>
      <w:rPr>
        <w:rFonts w:ascii="Symbol" w:hAnsi="Symbol" w:hint="default"/>
      </w:rPr>
    </w:lvl>
    <w:lvl w:ilvl="4" w:tplc="D8FE3A40" w:tentative="1">
      <w:start w:val="1"/>
      <w:numFmt w:val="bullet"/>
      <w:lvlText w:val="o"/>
      <w:lvlJc w:val="left"/>
      <w:pPr>
        <w:ind w:left="3600" w:hanging="360"/>
      </w:pPr>
      <w:rPr>
        <w:rFonts w:ascii="Courier New" w:hAnsi="Courier New" w:cs="Courier New" w:hint="default"/>
      </w:rPr>
    </w:lvl>
    <w:lvl w:ilvl="5" w:tplc="16FC2FA4" w:tentative="1">
      <w:start w:val="1"/>
      <w:numFmt w:val="bullet"/>
      <w:lvlText w:val=""/>
      <w:lvlJc w:val="left"/>
      <w:pPr>
        <w:ind w:left="4320" w:hanging="360"/>
      </w:pPr>
      <w:rPr>
        <w:rFonts w:ascii="Wingdings" w:hAnsi="Wingdings" w:hint="default"/>
      </w:rPr>
    </w:lvl>
    <w:lvl w:ilvl="6" w:tplc="195427D0" w:tentative="1">
      <w:start w:val="1"/>
      <w:numFmt w:val="bullet"/>
      <w:lvlText w:val=""/>
      <w:lvlJc w:val="left"/>
      <w:pPr>
        <w:ind w:left="5040" w:hanging="360"/>
      </w:pPr>
      <w:rPr>
        <w:rFonts w:ascii="Symbol" w:hAnsi="Symbol" w:hint="default"/>
      </w:rPr>
    </w:lvl>
    <w:lvl w:ilvl="7" w:tplc="E38285A2" w:tentative="1">
      <w:start w:val="1"/>
      <w:numFmt w:val="bullet"/>
      <w:lvlText w:val="o"/>
      <w:lvlJc w:val="left"/>
      <w:pPr>
        <w:ind w:left="5760" w:hanging="360"/>
      </w:pPr>
      <w:rPr>
        <w:rFonts w:ascii="Courier New" w:hAnsi="Courier New" w:cs="Courier New" w:hint="default"/>
      </w:rPr>
    </w:lvl>
    <w:lvl w:ilvl="8" w:tplc="22569BD0" w:tentative="1">
      <w:start w:val="1"/>
      <w:numFmt w:val="bullet"/>
      <w:lvlText w:val=""/>
      <w:lvlJc w:val="left"/>
      <w:pPr>
        <w:ind w:left="6480" w:hanging="360"/>
      </w:pPr>
      <w:rPr>
        <w:rFonts w:ascii="Wingdings" w:hAnsi="Wingdings" w:hint="default"/>
      </w:rPr>
    </w:lvl>
  </w:abstractNum>
  <w:abstractNum w:abstractNumId="105" w15:restartNumberingAfterBreak="0">
    <w:nsid w:val="62AC3DF7"/>
    <w:multiLevelType w:val="hybridMultilevel"/>
    <w:tmpl w:val="F2EA91AA"/>
    <w:lvl w:ilvl="0" w:tplc="D6368352">
      <w:start w:val="1"/>
      <w:numFmt w:val="bullet"/>
      <w:lvlText w:val="-"/>
      <w:lvlJc w:val="left"/>
      <w:pPr>
        <w:ind w:left="360" w:hanging="360"/>
      </w:pPr>
    </w:lvl>
    <w:lvl w:ilvl="1" w:tplc="6B02982E">
      <w:start w:val="1"/>
      <w:numFmt w:val="bullet"/>
      <w:lvlText w:val="-"/>
      <w:lvlJc w:val="left"/>
      <w:pPr>
        <w:ind w:left="720" w:hanging="360"/>
      </w:pPr>
    </w:lvl>
    <w:lvl w:ilvl="2" w:tplc="BA443EB4" w:tentative="1">
      <w:start w:val="1"/>
      <w:numFmt w:val="bullet"/>
      <w:lvlText w:val=""/>
      <w:lvlJc w:val="left"/>
      <w:pPr>
        <w:ind w:left="1800" w:hanging="360"/>
      </w:pPr>
      <w:rPr>
        <w:rFonts w:ascii="Wingdings" w:hAnsi="Wingdings" w:hint="default"/>
      </w:rPr>
    </w:lvl>
    <w:lvl w:ilvl="3" w:tplc="FB547D02" w:tentative="1">
      <w:start w:val="1"/>
      <w:numFmt w:val="bullet"/>
      <w:lvlText w:val=""/>
      <w:lvlJc w:val="left"/>
      <w:pPr>
        <w:ind w:left="2520" w:hanging="360"/>
      </w:pPr>
      <w:rPr>
        <w:rFonts w:ascii="Symbol" w:hAnsi="Symbol" w:hint="default"/>
      </w:rPr>
    </w:lvl>
    <w:lvl w:ilvl="4" w:tplc="4E068CB4" w:tentative="1">
      <w:start w:val="1"/>
      <w:numFmt w:val="bullet"/>
      <w:lvlText w:val="o"/>
      <w:lvlJc w:val="left"/>
      <w:pPr>
        <w:ind w:left="3240" w:hanging="360"/>
      </w:pPr>
      <w:rPr>
        <w:rFonts w:ascii="Courier New" w:hAnsi="Courier New" w:cs="Courier New" w:hint="default"/>
      </w:rPr>
    </w:lvl>
    <w:lvl w:ilvl="5" w:tplc="56EC2FCC" w:tentative="1">
      <w:start w:val="1"/>
      <w:numFmt w:val="bullet"/>
      <w:lvlText w:val=""/>
      <w:lvlJc w:val="left"/>
      <w:pPr>
        <w:ind w:left="3960" w:hanging="360"/>
      </w:pPr>
      <w:rPr>
        <w:rFonts w:ascii="Wingdings" w:hAnsi="Wingdings" w:hint="default"/>
      </w:rPr>
    </w:lvl>
    <w:lvl w:ilvl="6" w:tplc="15DA8BBC" w:tentative="1">
      <w:start w:val="1"/>
      <w:numFmt w:val="bullet"/>
      <w:lvlText w:val=""/>
      <w:lvlJc w:val="left"/>
      <w:pPr>
        <w:ind w:left="4680" w:hanging="360"/>
      </w:pPr>
      <w:rPr>
        <w:rFonts w:ascii="Symbol" w:hAnsi="Symbol" w:hint="default"/>
      </w:rPr>
    </w:lvl>
    <w:lvl w:ilvl="7" w:tplc="0DDE6C24" w:tentative="1">
      <w:start w:val="1"/>
      <w:numFmt w:val="bullet"/>
      <w:lvlText w:val="o"/>
      <w:lvlJc w:val="left"/>
      <w:pPr>
        <w:ind w:left="5400" w:hanging="360"/>
      </w:pPr>
      <w:rPr>
        <w:rFonts w:ascii="Courier New" w:hAnsi="Courier New" w:cs="Courier New" w:hint="default"/>
      </w:rPr>
    </w:lvl>
    <w:lvl w:ilvl="8" w:tplc="35743026" w:tentative="1">
      <w:start w:val="1"/>
      <w:numFmt w:val="bullet"/>
      <w:lvlText w:val=""/>
      <w:lvlJc w:val="left"/>
      <w:pPr>
        <w:ind w:left="6120" w:hanging="360"/>
      </w:pPr>
      <w:rPr>
        <w:rFonts w:ascii="Wingdings" w:hAnsi="Wingdings" w:hint="default"/>
      </w:rPr>
    </w:lvl>
  </w:abstractNum>
  <w:abstractNum w:abstractNumId="106" w15:restartNumberingAfterBreak="0">
    <w:nsid w:val="65CE4D46"/>
    <w:multiLevelType w:val="hybridMultilevel"/>
    <w:tmpl w:val="57A263FC"/>
    <w:lvl w:ilvl="0" w:tplc="EF007F16">
      <w:start w:val="1"/>
      <w:numFmt w:val="decimal"/>
      <w:lvlText w:val="%1."/>
      <w:lvlJc w:val="left"/>
      <w:pPr>
        <w:ind w:left="720" w:hanging="360"/>
      </w:pPr>
    </w:lvl>
    <w:lvl w:ilvl="1" w:tplc="DFB48412" w:tentative="1">
      <w:start w:val="1"/>
      <w:numFmt w:val="lowerLetter"/>
      <w:lvlText w:val="%2."/>
      <w:lvlJc w:val="left"/>
      <w:pPr>
        <w:ind w:left="1440" w:hanging="360"/>
      </w:pPr>
    </w:lvl>
    <w:lvl w:ilvl="2" w:tplc="0B8090E8" w:tentative="1">
      <w:start w:val="1"/>
      <w:numFmt w:val="lowerRoman"/>
      <w:lvlText w:val="%3."/>
      <w:lvlJc w:val="right"/>
      <w:pPr>
        <w:ind w:left="2160" w:hanging="180"/>
      </w:pPr>
    </w:lvl>
    <w:lvl w:ilvl="3" w:tplc="9CC00E80" w:tentative="1">
      <w:start w:val="1"/>
      <w:numFmt w:val="decimal"/>
      <w:lvlText w:val="%4."/>
      <w:lvlJc w:val="left"/>
      <w:pPr>
        <w:ind w:left="2880" w:hanging="360"/>
      </w:pPr>
    </w:lvl>
    <w:lvl w:ilvl="4" w:tplc="BE7E993C" w:tentative="1">
      <w:start w:val="1"/>
      <w:numFmt w:val="lowerLetter"/>
      <w:lvlText w:val="%5."/>
      <w:lvlJc w:val="left"/>
      <w:pPr>
        <w:ind w:left="3600" w:hanging="360"/>
      </w:pPr>
    </w:lvl>
    <w:lvl w:ilvl="5" w:tplc="374004E8" w:tentative="1">
      <w:start w:val="1"/>
      <w:numFmt w:val="lowerRoman"/>
      <w:lvlText w:val="%6."/>
      <w:lvlJc w:val="right"/>
      <w:pPr>
        <w:ind w:left="4320" w:hanging="180"/>
      </w:pPr>
    </w:lvl>
    <w:lvl w:ilvl="6" w:tplc="AD0AD2E6" w:tentative="1">
      <w:start w:val="1"/>
      <w:numFmt w:val="decimal"/>
      <w:lvlText w:val="%7."/>
      <w:lvlJc w:val="left"/>
      <w:pPr>
        <w:ind w:left="5040" w:hanging="360"/>
      </w:pPr>
    </w:lvl>
    <w:lvl w:ilvl="7" w:tplc="722A4C3A" w:tentative="1">
      <w:start w:val="1"/>
      <w:numFmt w:val="lowerLetter"/>
      <w:lvlText w:val="%8."/>
      <w:lvlJc w:val="left"/>
      <w:pPr>
        <w:ind w:left="5760" w:hanging="360"/>
      </w:pPr>
    </w:lvl>
    <w:lvl w:ilvl="8" w:tplc="A7B40E48" w:tentative="1">
      <w:start w:val="1"/>
      <w:numFmt w:val="lowerRoman"/>
      <w:lvlText w:val="%9."/>
      <w:lvlJc w:val="right"/>
      <w:pPr>
        <w:ind w:left="6480" w:hanging="180"/>
      </w:pPr>
    </w:lvl>
  </w:abstractNum>
  <w:abstractNum w:abstractNumId="107" w15:restartNumberingAfterBreak="0">
    <w:nsid w:val="66B034DD"/>
    <w:multiLevelType w:val="singleLevel"/>
    <w:tmpl w:val="0046ECE8"/>
    <w:lvl w:ilvl="0">
      <w:start w:val="1"/>
      <w:numFmt w:val="bullet"/>
      <w:lvlText w:val=""/>
      <w:lvlJc w:val="left"/>
      <w:pPr>
        <w:tabs>
          <w:tab w:val="num" w:pos="357"/>
        </w:tabs>
        <w:ind w:left="357" w:hanging="357"/>
      </w:pPr>
      <w:rPr>
        <w:rFonts w:ascii="Symbol" w:hAnsi="Symbol" w:hint="default"/>
      </w:rPr>
    </w:lvl>
  </w:abstractNum>
  <w:abstractNum w:abstractNumId="108" w15:restartNumberingAfterBreak="0">
    <w:nsid w:val="68247730"/>
    <w:multiLevelType w:val="multilevel"/>
    <w:tmpl w:val="6096C72A"/>
    <w:lvl w:ilvl="0">
      <w:start w:val="5"/>
      <w:numFmt w:val="decimal"/>
      <w:lvlText w:val="%1."/>
      <w:lvlJc w:val="left"/>
      <w:pPr>
        <w:tabs>
          <w:tab w:val="num" w:pos="570"/>
        </w:tabs>
        <w:ind w:left="570" w:hanging="570"/>
      </w:pPr>
      <w:rPr>
        <w:rFonts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09" w15:restartNumberingAfterBreak="0">
    <w:nsid w:val="69EF40DF"/>
    <w:multiLevelType w:val="hybridMultilevel"/>
    <w:tmpl w:val="E00A8C4E"/>
    <w:lvl w:ilvl="0" w:tplc="166EEE62">
      <w:start w:val="1"/>
      <w:numFmt w:val="bullet"/>
      <w:lvlText w:val="-"/>
      <w:lvlJc w:val="left"/>
      <w:pPr>
        <w:ind w:left="720" w:hanging="360"/>
      </w:pPr>
      <w:rPr>
        <w:rFonts w:hint="default"/>
      </w:rPr>
    </w:lvl>
    <w:lvl w:ilvl="1" w:tplc="A8E4E492" w:tentative="1">
      <w:start w:val="1"/>
      <w:numFmt w:val="bullet"/>
      <w:lvlText w:val="o"/>
      <w:lvlJc w:val="left"/>
      <w:pPr>
        <w:ind w:left="1440" w:hanging="360"/>
      </w:pPr>
      <w:rPr>
        <w:rFonts w:ascii="Courier New" w:hAnsi="Courier New" w:cs="Courier New" w:hint="default"/>
      </w:rPr>
    </w:lvl>
    <w:lvl w:ilvl="2" w:tplc="67AC9E04" w:tentative="1">
      <w:start w:val="1"/>
      <w:numFmt w:val="bullet"/>
      <w:lvlText w:val=""/>
      <w:lvlJc w:val="left"/>
      <w:pPr>
        <w:ind w:left="2160" w:hanging="360"/>
      </w:pPr>
      <w:rPr>
        <w:rFonts w:ascii="Wingdings" w:hAnsi="Wingdings" w:hint="default"/>
      </w:rPr>
    </w:lvl>
    <w:lvl w:ilvl="3" w:tplc="8DAC653E" w:tentative="1">
      <w:start w:val="1"/>
      <w:numFmt w:val="bullet"/>
      <w:lvlText w:val=""/>
      <w:lvlJc w:val="left"/>
      <w:pPr>
        <w:ind w:left="2880" w:hanging="360"/>
      </w:pPr>
      <w:rPr>
        <w:rFonts w:ascii="Symbol" w:hAnsi="Symbol" w:hint="default"/>
      </w:rPr>
    </w:lvl>
    <w:lvl w:ilvl="4" w:tplc="649C1C36" w:tentative="1">
      <w:start w:val="1"/>
      <w:numFmt w:val="bullet"/>
      <w:lvlText w:val="o"/>
      <w:lvlJc w:val="left"/>
      <w:pPr>
        <w:ind w:left="3600" w:hanging="360"/>
      </w:pPr>
      <w:rPr>
        <w:rFonts w:ascii="Courier New" w:hAnsi="Courier New" w:cs="Courier New" w:hint="default"/>
      </w:rPr>
    </w:lvl>
    <w:lvl w:ilvl="5" w:tplc="C8C002B8" w:tentative="1">
      <w:start w:val="1"/>
      <w:numFmt w:val="bullet"/>
      <w:lvlText w:val=""/>
      <w:lvlJc w:val="left"/>
      <w:pPr>
        <w:ind w:left="4320" w:hanging="360"/>
      </w:pPr>
      <w:rPr>
        <w:rFonts w:ascii="Wingdings" w:hAnsi="Wingdings" w:hint="default"/>
      </w:rPr>
    </w:lvl>
    <w:lvl w:ilvl="6" w:tplc="A4527B86" w:tentative="1">
      <w:start w:val="1"/>
      <w:numFmt w:val="bullet"/>
      <w:lvlText w:val=""/>
      <w:lvlJc w:val="left"/>
      <w:pPr>
        <w:ind w:left="5040" w:hanging="360"/>
      </w:pPr>
      <w:rPr>
        <w:rFonts w:ascii="Symbol" w:hAnsi="Symbol" w:hint="default"/>
      </w:rPr>
    </w:lvl>
    <w:lvl w:ilvl="7" w:tplc="2FD46392" w:tentative="1">
      <w:start w:val="1"/>
      <w:numFmt w:val="bullet"/>
      <w:lvlText w:val="o"/>
      <w:lvlJc w:val="left"/>
      <w:pPr>
        <w:ind w:left="5760" w:hanging="360"/>
      </w:pPr>
      <w:rPr>
        <w:rFonts w:ascii="Courier New" w:hAnsi="Courier New" w:cs="Courier New" w:hint="default"/>
      </w:rPr>
    </w:lvl>
    <w:lvl w:ilvl="8" w:tplc="480E9D68" w:tentative="1">
      <w:start w:val="1"/>
      <w:numFmt w:val="bullet"/>
      <w:lvlText w:val=""/>
      <w:lvlJc w:val="left"/>
      <w:pPr>
        <w:ind w:left="6480" w:hanging="360"/>
      </w:pPr>
      <w:rPr>
        <w:rFonts w:ascii="Wingdings" w:hAnsi="Wingdings" w:hint="default"/>
      </w:rPr>
    </w:lvl>
  </w:abstractNum>
  <w:abstractNum w:abstractNumId="110" w15:restartNumberingAfterBreak="0">
    <w:nsid w:val="6AD3691B"/>
    <w:multiLevelType w:val="hybridMultilevel"/>
    <w:tmpl w:val="2E889596"/>
    <w:lvl w:ilvl="0" w:tplc="6876F80A">
      <w:start w:val="2"/>
      <w:numFmt w:val="decimal"/>
      <w:lvlText w:val="%1."/>
      <w:lvlJc w:val="left"/>
      <w:pPr>
        <w:ind w:left="930" w:hanging="570"/>
      </w:pPr>
      <w:rPr>
        <w:rFonts w:hint="default"/>
      </w:rPr>
    </w:lvl>
    <w:lvl w:ilvl="1" w:tplc="5E8EC1AE" w:tentative="1">
      <w:start w:val="1"/>
      <w:numFmt w:val="lowerLetter"/>
      <w:lvlText w:val="%2."/>
      <w:lvlJc w:val="left"/>
      <w:pPr>
        <w:ind w:left="1440" w:hanging="360"/>
      </w:pPr>
    </w:lvl>
    <w:lvl w:ilvl="2" w:tplc="D2BA9F30" w:tentative="1">
      <w:start w:val="1"/>
      <w:numFmt w:val="lowerRoman"/>
      <w:lvlText w:val="%3."/>
      <w:lvlJc w:val="right"/>
      <w:pPr>
        <w:ind w:left="2160" w:hanging="180"/>
      </w:pPr>
    </w:lvl>
    <w:lvl w:ilvl="3" w:tplc="7144CE50" w:tentative="1">
      <w:start w:val="1"/>
      <w:numFmt w:val="decimal"/>
      <w:lvlText w:val="%4."/>
      <w:lvlJc w:val="left"/>
      <w:pPr>
        <w:ind w:left="2880" w:hanging="360"/>
      </w:pPr>
    </w:lvl>
    <w:lvl w:ilvl="4" w:tplc="6A4C6A1E" w:tentative="1">
      <w:start w:val="1"/>
      <w:numFmt w:val="lowerLetter"/>
      <w:lvlText w:val="%5."/>
      <w:lvlJc w:val="left"/>
      <w:pPr>
        <w:ind w:left="3600" w:hanging="360"/>
      </w:pPr>
    </w:lvl>
    <w:lvl w:ilvl="5" w:tplc="578C08B2" w:tentative="1">
      <w:start w:val="1"/>
      <w:numFmt w:val="lowerRoman"/>
      <w:lvlText w:val="%6."/>
      <w:lvlJc w:val="right"/>
      <w:pPr>
        <w:ind w:left="4320" w:hanging="180"/>
      </w:pPr>
    </w:lvl>
    <w:lvl w:ilvl="6" w:tplc="E7880EC0" w:tentative="1">
      <w:start w:val="1"/>
      <w:numFmt w:val="decimal"/>
      <w:lvlText w:val="%7."/>
      <w:lvlJc w:val="left"/>
      <w:pPr>
        <w:ind w:left="5040" w:hanging="360"/>
      </w:pPr>
    </w:lvl>
    <w:lvl w:ilvl="7" w:tplc="48F41788" w:tentative="1">
      <w:start w:val="1"/>
      <w:numFmt w:val="lowerLetter"/>
      <w:lvlText w:val="%8."/>
      <w:lvlJc w:val="left"/>
      <w:pPr>
        <w:ind w:left="5760" w:hanging="360"/>
      </w:pPr>
    </w:lvl>
    <w:lvl w:ilvl="8" w:tplc="05B66AB2" w:tentative="1">
      <w:start w:val="1"/>
      <w:numFmt w:val="lowerRoman"/>
      <w:lvlText w:val="%9."/>
      <w:lvlJc w:val="right"/>
      <w:pPr>
        <w:ind w:left="6480" w:hanging="180"/>
      </w:pPr>
    </w:lvl>
  </w:abstractNum>
  <w:abstractNum w:abstractNumId="111" w15:restartNumberingAfterBreak="0">
    <w:nsid w:val="6BEB7447"/>
    <w:multiLevelType w:val="multilevel"/>
    <w:tmpl w:val="FFFFFFFF"/>
    <w:lvl w:ilvl="0">
      <w:start w:val="1"/>
      <w:numFmt w:val="bullet"/>
      <w:lvlText w:val=""/>
      <w:lvlJc w:val="left"/>
      <w:pPr>
        <w:ind w:left="283" w:hanging="283"/>
      </w:pPr>
      <w:rPr>
        <w:rFonts w:ascii="Symbol" w:hAnsi="Symbol" w:cs="Symbol"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12" w15:restartNumberingAfterBreak="0">
    <w:nsid w:val="6D941758"/>
    <w:multiLevelType w:val="multilevel"/>
    <w:tmpl w:val="98907B74"/>
    <w:lvl w:ilvl="0">
      <w:start w:val="1"/>
      <w:numFmt w:val="decimal"/>
      <w:lvlText w:val="%1."/>
      <w:lvlJc w:val="left"/>
      <w:pPr>
        <w:tabs>
          <w:tab w:val="num" w:pos="360"/>
        </w:tabs>
        <w:ind w:left="360" w:hanging="360"/>
      </w:pPr>
      <w:rPr>
        <w:rFonts w:hint="default"/>
        <w:b/>
        <w:bC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13" w15:restartNumberingAfterBreak="0">
    <w:nsid w:val="6DCC7391"/>
    <w:multiLevelType w:val="hybridMultilevel"/>
    <w:tmpl w:val="93489708"/>
    <w:lvl w:ilvl="0" w:tplc="DE5E519A">
      <w:start w:val="1"/>
      <w:numFmt w:val="bullet"/>
      <w:lvlText w:val=""/>
      <w:lvlJc w:val="left"/>
      <w:pPr>
        <w:ind w:left="360" w:hanging="360"/>
      </w:pPr>
      <w:rPr>
        <w:rFonts w:ascii="Symbol" w:hAnsi="Symbol" w:hint="default"/>
      </w:rPr>
    </w:lvl>
    <w:lvl w:ilvl="1" w:tplc="DF4AB474">
      <w:start w:val="1"/>
      <w:numFmt w:val="bullet"/>
      <w:lvlText w:val="o"/>
      <w:lvlJc w:val="left"/>
      <w:pPr>
        <w:ind w:left="1080" w:hanging="360"/>
      </w:pPr>
      <w:rPr>
        <w:rFonts w:ascii="Courier New" w:hAnsi="Courier New" w:cs="Courier New" w:hint="default"/>
      </w:rPr>
    </w:lvl>
    <w:lvl w:ilvl="2" w:tplc="5C328278" w:tentative="1">
      <w:start w:val="1"/>
      <w:numFmt w:val="bullet"/>
      <w:lvlText w:val=""/>
      <w:lvlJc w:val="left"/>
      <w:pPr>
        <w:ind w:left="1800" w:hanging="360"/>
      </w:pPr>
      <w:rPr>
        <w:rFonts w:ascii="Wingdings" w:hAnsi="Wingdings" w:hint="default"/>
      </w:rPr>
    </w:lvl>
    <w:lvl w:ilvl="3" w:tplc="A3A2116C" w:tentative="1">
      <w:start w:val="1"/>
      <w:numFmt w:val="bullet"/>
      <w:lvlText w:val=""/>
      <w:lvlJc w:val="left"/>
      <w:pPr>
        <w:ind w:left="2520" w:hanging="360"/>
      </w:pPr>
      <w:rPr>
        <w:rFonts w:ascii="Symbol" w:hAnsi="Symbol" w:hint="default"/>
      </w:rPr>
    </w:lvl>
    <w:lvl w:ilvl="4" w:tplc="9C98F220" w:tentative="1">
      <w:start w:val="1"/>
      <w:numFmt w:val="bullet"/>
      <w:lvlText w:val="o"/>
      <w:lvlJc w:val="left"/>
      <w:pPr>
        <w:ind w:left="3240" w:hanging="360"/>
      </w:pPr>
      <w:rPr>
        <w:rFonts w:ascii="Courier New" w:hAnsi="Courier New" w:cs="Courier New" w:hint="default"/>
      </w:rPr>
    </w:lvl>
    <w:lvl w:ilvl="5" w:tplc="4B185DC4" w:tentative="1">
      <w:start w:val="1"/>
      <w:numFmt w:val="bullet"/>
      <w:lvlText w:val=""/>
      <w:lvlJc w:val="left"/>
      <w:pPr>
        <w:ind w:left="3960" w:hanging="360"/>
      </w:pPr>
      <w:rPr>
        <w:rFonts w:ascii="Wingdings" w:hAnsi="Wingdings" w:hint="default"/>
      </w:rPr>
    </w:lvl>
    <w:lvl w:ilvl="6" w:tplc="9EBC0608" w:tentative="1">
      <w:start w:val="1"/>
      <w:numFmt w:val="bullet"/>
      <w:lvlText w:val=""/>
      <w:lvlJc w:val="left"/>
      <w:pPr>
        <w:ind w:left="4680" w:hanging="360"/>
      </w:pPr>
      <w:rPr>
        <w:rFonts w:ascii="Symbol" w:hAnsi="Symbol" w:hint="default"/>
      </w:rPr>
    </w:lvl>
    <w:lvl w:ilvl="7" w:tplc="AF666D38" w:tentative="1">
      <w:start w:val="1"/>
      <w:numFmt w:val="bullet"/>
      <w:lvlText w:val="o"/>
      <w:lvlJc w:val="left"/>
      <w:pPr>
        <w:ind w:left="5400" w:hanging="360"/>
      </w:pPr>
      <w:rPr>
        <w:rFonts w:ascii="Courier New" w:hAnsi="Courier New" w:cs="Courier New" w:hint="default"/>
      </w:rPr>
    </w:lvl>
    <w:lvl w:ilvl="8" w:tplc="8A485F76" w:tentative="1">
      <w:start w:val="1"/>
      <w:numFmt w:val="bullet"/>
      <w:lvlText w:val=""/>
      <w:lvlJc w:val="left"/>
      <w:pPr>
        <w:ind w:left="6120" w:hanging="360"/>
      </w:pPr>
      <w:rPr>
        <w:rFonts w:ascii="Wingdings" w:hAnsi="Wingdings" w:hint="default"/>
      </w:rPr>
    </w:lvl>
  </w:abstractNum>
  <w:abstractNum w:abstractNumId="114" w15:restartNumberingAfterBreak="0">
    <w:nsid w:val="6F9337D0"/>
    <w:multiLevelType w:val="hybridMultilevel"/>
    <w:tmpl w:val="B6C885E6"/>
    <w:lvl w:ilvl="0" w:tplc="43428F68">
      <w:start w:val="1"/>
      <w:numFmt w:val="bullet"/>
      <w:lvlText w:val=""/>
      <w:lvlJc w:val="left"/>
      <w:pPr>
        <w:tabs>
          <w:tab w:val="num" w:pos="720"/>
        </w:tabs>
        <w:ind w:left="720" w:hanging="360"/>
      </w:pPr>
      <w:rPr>
        <w:rFonts w:ascii="Symbol" w:hAnsi="Symbol" w:hint="default"/>
      </w:rPr>
    </w:lvl>
    <w:lvl w:ilvl="1" w:tplc="1CF41D8A" w:tentative="1">
      <w:start w:val="1"/>
      <w:numFmt w:val="bullet"/>
      <w:lvlText w:val="o"/>
      <w:lvlJc w:val="left"/>
      <w:pPr>
        <w:tabs>
          <w:tab w:val="num" w:pos="1440"/>
        </w:tabs>
        <w:ind w:left="1440" w:hanging="360"/>
      </w:pPr>
      <w:rPr>
        <w:rFonts w:ascii="Courier New" w:hAnsi="Courier New" w:hint="default"/>
      </w:rPr>
    </w:lvl>
    <w:lvl w:ilvl="2" w:tplc="8F065A1A" w:tentative="1">
      <w:start w:val="1"/>
      <w:numFmt w:val="bullet"/>
      <w:lvlText w:val=""/>
      <w:lvlJc w:val="left"/>
      <w:pPr>
        <w:tabs>
          <w:tab w:val="num" w:pos="2160"/>
        </w:tabs>
        <w:ind w:left="2160" w:hanging="360"/>
      </w:pPr>
      <w:rPr>
        <w:rFonts w:ascii="Wingdings" w:hAnsi="Wingdings" w:hint="default"/>
      </w:rPr>
    </w:lvl>
    <w:lvl w:ilvl="3" w:tplc="2D707C1E" w:tentative="1">
      <w:start w:val="1"/>
      <w:numFmt w:val="bullet"/>
      <w:lvlText w:val=""/>
      <w:lvlJc w:val="left"/>
      <w:pPr>
        <w:tabs>
          <w:tab w:val="num" w:pos="2880"/>
        </w:tabs>
        <w:ind w:left="2880" w:hanging="360"/>
      </w:pPr>
      <w:rPr>
        <w:rFonts w:ascii="Symbol" w:hAnsi="Symbol" w:hint="default"/>
      </w:rPr>
    </w:lvl>
    <w:lvl w:ilvl="4" w:tplc="0846D58A" w:tentative="1">
      <w:start w:val="1"/>
      <w:numFmt w:val="bullet"/>
      <w:lvlText w:val="o"/>
      <w:lvlJc w:val="left"/>
      <w:pPr>
        <w:tabs>
          <w:tab w:val="num" w:pos="3600"/>
        </w:tabs>
        <w:ind w:left="3600" w:hanging="360"/>
      </w:pPr>
      <w:rPr>
        <w:rFonts w:ascii="Courier New" w:hAnsi="Courier New" w:hint="default"/>
      </w:rPr>
    </w:lvl>
    <w:lvl w:ilvl="5" w:tplc="CF849988" w:tentative="1">
      <w:start w:val="1"/>
      <w:numFmt w:val="bullet"/>
      <w:lvlText w:val=""/>
      <w:lvlJc w:val="left"/>
      <w:pPr>
        <w:tabs>
          <w:tab w:val="num" w:pos="4320"/>
        </w:tabs>
        <w:ind w:left="4320" w:hanging="360"/>
      </w:pPr>
      <w:rPr>
        <w:rFonts w:ascii="Wingdings" w:hAnsi="Wingdings" w:hint="default"/>
      </w:rPr>
    </w:lvl>
    <w:lvl w:ilvl="6" w:tplc="5E0C62FE" w:tentative="1">
      <w:start w:val="1"/>
      <w:numFmt w:val="bullet"/>
      <w:lvlText w:val=""/>
      <w:lvlJc w:val="left"/>
      <w:pPr>
        <w:tabs>
          <w:tab w:val="num" w:pos="5040"/>
        </w:tabs>
        <w:ind w:left="5040" w:hanging="360"/>
      </w:pPr>
      <w:rPr>
        <w:rFonts w:ascii="Symbol" w:hAnsi="Symbol" w:hint="default"/>
      </w:rPr>
    </w:lvl>
    <w:lvl w:ilvl="7" w:tplc="4A9CB760" w:tentative="1">
      <w:start w:val="1"/>
      <w:numFmt w:val="bullet"/>
      <w:lvlText w:val="o"/>
      <w:lvlJc w:val="left"/>
      <w:pPr>
        <w:tabs>
          <w:tab w:val="num" w:pos="5760"/>
        </w:tabs>
        <w:ind w:left="5760" w:hanging="360"/>
      </w:pPr>
      <w:rPr>
        <w:rFonts w:ascii="Courier New" w:hAnsi="Courier New" w:hint="default"/>
      </w:rPr>
    </w:lvl>
    <w:lvl w:ilvl="8" w:tplc="86AE4E28" w:tentative="1">
      <w:start w:val="1"/>
      <w:numFmt w:val="bullet"/>
      <w:lvlText w:val=""/>
      <w:lvlJc w:val="left"/>
      <w:pPr>
        <w:tabs>
          <w:tab w:val="num" w:pos="6480"/>
        </w:tabs>
        <w:ind w:left="6480" w:hanging="360"/>
      </w:pPr>
      <w:rPr>
        <w:rFonts w:ascii="Wingdings" w:hAnsi="Wingdings" w:hint="default"/>
      </w:rPr>
    </w:lvl>
  </w:abstractNum>
  <w:abstractNum w:abstractNumId="115" w15:restartNumberingAfterBreak="0">
    <w:nsid w:val="70052DAF"/>
    <w:multiLevelType w:val="hybridMultilevel"/>
    <w:tmpl w:val="302C8C0A"/>
    <w:lvl w:ilvl="0" w:tplc="222E8F3E">
      <w:start w:val="1"/>
      <w:numFmt w:val="bullet"/>
      <w:lvlText w:val=""/>
      <w:lvlJc w:val="left"/>
      <w:pPr>
        <w:tabs>
          <w:tab w:val="num" w:pos="720"/>
        </w:tabs>
        <w:ind w:left="720" w:hanging="360"/>
      </w:pPr>
      <w:rPr>
        <w:rFonts w:ascii="Symbol" w:hAnsi="Symbol" w:hint="default"/>
        <w:color w:val="auto"/>
      </w:rPr>
    </w:lvl>
    <w:lvl w:ilvl="1" w:tplc="B0E0EC9E" w:tentative="1">
      <w:start w:val="1"/>
      <w:numFmt w:val="bullet"/>
      <w:lvlText w:val="o"/>
      <w:lvlJc w:val="left"/>
      <w:pPr>
        <w:tabs>
          <w:tab w:val="num" w:pos="1440"/>
        </w:tabs>
        <w:ind w:left="1440" w:hanging="360"/>
      </w:pPr>
      <w:rPr>
        <w:rFonts w:ascii="Courier New" w:hAnsi="Courier New" w:cs="Courier New" w:hint="default"/>
      </w:rPr>
    </w:lvl>
    <w:lvl w:ilvl="2" w:tplc="24EA8C52" w:tentative="1">
      <w:start w:val="1"/>
      <w:numFmt w:val="bullet"/>
      <w:lvlText w:val=""/>
      <w:lvlJc w:val="left"/>
      <w:pPr>
        <w:tabs>
          <w:tab w:val="num" w:pos="2160"/>
        </w:tabs>
        <w:ind w:left="2160" w:hanging="360"/>
      </w:pPr>
      <w:rPr>
        <w:rFonts w:ascii="Wingdings" w:hAnsi="Wingdings" w:hint="default"/>
      </w:rPr>
    </w:lvl>
    <w:lvl w:ilvl="3" w:tplc="86C224EA" w:tentative="1">
      <w:start w:val="1"/>
      <w:numFmt w:val="bullet"/>
      <w:lvlText w:val=""/>
      <w:lvlJc w:val="left"/>
      <w:pPr>
        <w:tabs>
          <w:tab w:val="num" w:pos="2880"/>
        </w:tabs>
        <w:ind w:left="2880" w:hanging="360"/>
      </w:pPr>
      <w:rPr>
        <w:rFonts w:ascii="Symbol" w:hAnsi="Symbol" w:hint="default"/>
      </w:rPr>
    </w:lvl>
    <w:lvl w:ilvl="4" w:tplc="8DAC9CEE" w:tentative="1">
      <w:start w:val="1"/>
      <w:numFmt w:val="bullet"/>
      <w:lvlText w:val="o"/>
      <w:lvlJc w:val="left"/>
      <w:pPr>
        <w:tabs>
          <w:tab w:val="num" w:pos="3600"/>
        </w:tabs>
        <w:ind w:left="3600" w:hanging="360"/>
      </w:pPr>
      <w:rPr>
        <w:rFonts w:ascii="Courier New" w:hAnsi="Courier New" w:cs="Courier New" w:hint="default"/>
      </w:rPr>
    </w:lvl>
    <w:lvl w:ilvl="5" w:tplc="DAEABCF0" w:tentative="1">
      <w:start w:val="1"/>
      <w:numFmt w:val="bullet"/>
      <w:lvlText w:val=""/>
      <w:lvlJc w:val="left"/>
      <w:pPr>
        <w:tabs>
          <w:tab w:val="num" w:pos="4320"/>
        </w:tabs>
        <w:ind w:left="4320" w:hanging="360"/>
      </w:pPr>
      <w:rPr>
        <w:rFonts w:ascii="Wingdings" w:hAnsi="Wingdings" w:hint="default"/>
      </w:rPr>
    </w:lvl>
    <w:lvl w:ilvl="6" w:tplc="D5B8ABC8" w:tentative="1">
      <w:start w:val="1"/>
      <w:numFmt w:val="bullet"/>
      <w:lvlText w:val=""/>
      <w:lvlJc w:val="left"/>
      <w:pPr>
        <w:tabs>
          <w:tab w:val="num" w:pos="5040"/>
        </w:tabs>
        <w:ind w:left="5040" w:hanging="360"/>
      </w:pPr>
      <w:rPr>
        <w:rFonts w:ascii="Symbol" w:hAnsi="Symbol" w:hint="default"/>
      </w:rPr>
    </w:lvl>
    <w:lvl w:ilvl="7" w:tplc="A9281592" w:tentative="1">
      <w:start w:val="1"/>
      <w:numFmt w:val="bullet"/>
      <w:lvlText w:val="o"/>
      <w:lvlJc w:val="left"/>
      <w:pPr>
        <w:tabs>
          <w:tab w:val="num" w:pos="5760"/>
        </w:tabs>
        <w:ind w:left="5760" w:hanging="360"/>
      </w:pPr>
      <w:rPr>
        <w:rFonts w:ascii="Courier New" w:hAnsi="Courier New" w:cs="Courier New" w:hint="default"/>
      </w:rPr>
    </w:lvl>
    <w:lvl w:ilvl="8" w:tplc="FD9ACB5C" w:tentative="1">
      <w:start w:val="1"/>
      <w:numFmt w:val="bullet"/>
      <w:lvlText w:val=""/>
      <w:lvlJc w:val="left"/>
      <w:pPr>
        <w:tabs>
          <w:tab w:val="num" w:pos="6480"/>
        </w:tabs>
        <w:ind w:left="6480" w:hanging="360"/>
      </w:pPr>
      <w:rPr>
        <w:rFonts w:ascii="Wingdings" w:hAnsi="Wingdings" w:hint="default"/>
      </w:rPr>
    </w:lvl>
  </w:abstractNum>
  <w:abstractNum w:abstractNumId="116" w15:restartNumberingAfterBreak="0">
    <w:nsid w:val="719645AC"/>
    <w:multiLevelType w:val="hybridMultilevel"/>
    <w:tmpl w:val="24182B4C"/>
    <w:lvl w:ilvl="0" w:tplc="43602318">
      <w:start w:val="1"/>
      <w:numFmt w:val="bullet"/>
      <w:lvlText w:val=""/>
      <w:lvlJc w:val="left"/>
      <w:pPr>
        <w:tabs>
          <w:tab w:val="num" w:pos="0"/>
        </w:tabs>
        <w:ind w:left="0" w:firstLine="0"/>
      </w:pPr>
      <w:rPr>
        <w:rFonts w:ascii="Symbol" w:hAnsi="Symbol" w:hint="default"/>
      </w:rPr>
    </w:lvl>
    <w:lvl w:ilvl="1" w:tplc="C4EE61B8" w:tentative="1">
      <w:start w:val="1"/>
      <w:numFmt w:val="bullet"/>
      <w:lvlText w:val="o"/>
      <w:lvlJc w:val="left"/>
      <w:pPr>
        <w:tabs>
          <w:tab w:val="num" w:pos="1440"/>
        </w:tabs>
        <w:ind w:left="1440" w:hanging="360"/>
      </w:pPr>
      <w:rPr>
        <w:rFonts w:ascii="Courier New" w:hAnsi="Courier New" w:cs="Courier New" w:hint="default"/>
      </w:rPr>
    </w:lvl>
    <w:lvl w:ilvl="2" w:tplc="4BE87B4C" w:tentative="1">
      <w:start w:val="1"/>
      <w:numFmt w:val="bullet"/>
      <w:lvlText w:val=""/>
      <w:lvlJc w:val="left"/>
      <w:pPr>
        <w:tabs>
          <w:tab w:val="num" w:pos="2160"/>
        </w:tabs>
        <w:ind w:left="2160" w:hanging="360"/>
      </w:pPr>
      <w:rPr>
        <w:rFonts w:ascii="Wingdings" w:hAnsi="Wingdings" w:hint="default"/>
      </w:rPr>
    </w:lvl>
    <w:lvl w:ilvl="3" w:tplc="A6127342" w:tentative="1">
      <w:start w:val="1"/>
      <w:numFmt w:val="bullet"/>
      <w:lvlText w:val=""/>
      <w:lvlJc w:val="left"/>
      <w:pPr>
        <w:tabs>
          <w:tab w:val="num" w:pos="2880"/>
        </w:tabs>
        <w:ind w:left="2880" w:hanging="360"/>
      </w:pPr>
      <w:rPr>
        <w:rFonts w:ascii="Symbol" w:hAnsi="Symbol" w:hint="default"/>
      </w:rPr>
    </w:lvl>
    <w:lvl w:ilvl="4" w:tplc="1918123C" w:tentative="1">
      <w:start w:val="1"/>
      <w:numFmt w:val="bullet"/>
      <w:lvlText w:val="o"/>
      <w:lvlJc w:val="left"/>
      <w:pPr>
        <w:tabs>
          <w:tab w:val="num" w:pos="3600"/>
        </w:tabs>
        <w:ind w:left="3600" w:hanging="360"/>
      </w:pPr>
      <w:rPr>
        <w:rFonts w:ascii="Courier New" w:hAnsi="Courier New" w:cs="Courier New" w:hint="default"/>
      </w:rPr>
    </w:lvl>
    <w:lvl w:ilvl="5" w:tplc="0F0227B2" w:tentative="1">
      <w:start w:val="1"/>
      <w:numFmt w:val="bullet"/>
      <w:lvlText w:val=""/>
      <w:lvlJc w:val="left"/>
      <w:pPr>
        <w:tabs>
          <w:tab w:val="num" w:pos="4320"/>
        </w:tabs>
        <w:ind w:left="4320" w:hanging="360"/>
      </w:pPr>
      <w:rPr>
        <w:rFonts w:ascii="Wingdings" w:hAnsi="Wingdings" w:hint="default"/>
      </w:rPr>
    </w:lvl>
    <w:lvl w:ilvl="6" w:tplc="4DA4078E" w:tentative="1">
      <w:start w:val="1"/>
      <w:numFmt w:val="bullet"/>
      <w:lvlText w:val=""/>
      <w:lvlJc w:val="left"/>
      <w:pPr>
        <w:tabs>
          <w:tab w:val="num" w:pos="5040"/>
        </w:tabs>
        <w:ind w:left="5040" w:hanging="360"/>
      </w:pPr>
      <w:rPr>
        <w:rFonts w:ascii="Symbol" w:hAnsi="Symbol" w:hint="default"/>
      </w:rPr>
    </w:lvl>
    <w:lvl w:ilvl="7" w:tplc="3E72FA14" w:tentative="1">
      <w:start w:val="1"/>
      <w:numFmt w:val="bullet"/>
      <w:lvlText w:val="o"/>
      <w:lvlJc w:val="left"/>
      <w:pPr>
        <w:tabs>
          <w:tab w:val="num" w:pos="5760"/>
        </w:tabs>
        <w:ind w:left="5760" w:hanging="360"/>
      </w:pPr>
      <w:rPr>
        <w:rFonts w:ascii="Courier New" w:hAnsi="Courier New" w:cs="Courier New" w:hint="default"/>
      </w:rPr>
    </w:lvl>
    <w:lvl w:ilvl="8" w:tplc="67606A6C" w:tentative="1">
      <w:start w:val="1"/>
      <w:numFmt w:val="bullet"/>
      <w:lvlText w:val=""/>
      <w:lvlJc w:val="left"/>
      <w:pPr>
        <w:tabs>
          <w:tab w:val="num" w:pos="6480"/>
        </w:tabs>
        <w:ind w:left="6480" w:hanging="360"/>
      </w:pPr>
      <w:rPr>
        <w:rFonts w:ascii="Wingdings" w:hAnsi="Wingdings" w:hint="default"/>
      </w:rPr>
    </w:lvl>
  </w:abstractNum>
  <w:abstractNum w:abstractNumId="117" w15:restartNumberingAfterBreak="0">
    <w:nsid w:val="72A74629"/>
    <w:multiLevelType w:val="hybridMultilevel"/>
    <w:tmpl w:val="A0F45F0C"/>
    <w:lvl w:ilvl="0" w:tplc="0AFCB566">
      <w:start w:val="1"/>
      <w:numFmt w:val="bullet"/>
      <w:lvlText w:val="-"/>
      <w:lvlJc w:val="left"/>
      <w:pPr>
        <w:ind w:left="720" w:hanging="360"/>
      </w:pPr>
      <w:rPr>
        <w:rFonts w:hint="default"/>
      </w:rPr>
    </w:lvl>
    <w:lvl w:ilvl="1" w:tplc="A45A7EAA" w:tentative="1">
      <w:start w:val="1"/>
      <w:numFmt w:val="bullet"/>
      <w:lvlText w:val="o"/>
      <w:lvlJc w:val="left"/>
      <w:pPr>
        <w:ind w:left="1440" w:hanging="360"/>
      </w:pPr>
      <w:rPr>
        <w:rFonts w:ascii="Courier New" w:hAnsi="Courier New" w:cs="Courier New" w:hint="default"/>
      </w:rPr>
    </w:lvl>
    <w:lvl w:ilvl="2" w:tplc="DCBCD146" w:tentative="1">
      <w:start w:val="1"/>
      <w:numFmt w:val="bullet"/>
      <w:lvlText w:val=""/>
      <w:lvlJc w:val="left"/>
      <w:pPr>
        <w:ind w:left="2160" w:hanging="360"/>
      </w:pPr>
      <w:rPr>
        <w:rFonts w:ascii="Wingdings" w:hAnsi="Wingdings" w:hint="default"/>
      </w:rPr>
    </w:lvl>
    <w:lvl w:ilvl="3" w:tplc="0AF80980" w:tentative="1">
      <w:start w:val="1"/>
      <w:numFmt w:val="bullet"/>
      <w:lvlText w:val=""/>
      <w:lvlJc w:val="left"/>
      <w:pPr>
        <w:ind w:left="2880" w:hanging="360"/>
      </w:pPr>
      <w:rPr>
        <w:rFonts w:ascii="Symbol" w:hAnsi="Symbol" w:hint="default"/>
      </w:rPr>
    </w:lvl>
    <w:lvl w:ilvl="4" w:tplc="E23CB9EC" w:tentative="1">
      <w:start w:val="1"/>
      <w:numFmt w:val="bullet"/>
      <w:lvlText w:val="o"/>
      <w:lvlJc w:val="left"/>
      <w:pPr>
        <w:ind w:left="3600" w:hanging="360"/>
      </w:pPr>
      <w:rPr>
        <w:rFonts w:ascii="Courier New" w:hAnsi="Courier New" w:cs="Courier New" w:hint="default"/>
      </w:rPr>
    </w:lvl>
    <w:lvl w:ilvl="5" w:tplc="3784189E" w:tentative="1">
      <w:start w:val="1"/>
      <w:numFmt w:val="bullet"/>
      <w:lvlText w:val=""/>
      <w:lvlJc w:val="left"/>
      <w:pPr>
        <w:ind w:left="4320" w:hanging="360"/>
      </w:pPr>
      <w:rPr>
        <w:rFonts w:ascii="Wingdings" w:hAnsi="Wingdings" w:hint="default"/>
      </w:rPr>
    </w:lvl>
    <w:lvl w:ilvl="6" w:tplc="ACEC7578" w:tentative="1">
      <w:start w:val="1"/>
      <w:numFmt w:val="bullet"/>
      <w:lvlText w:val=""/>
      <w:lvlJc w:val="left"/>
      <w:pPr>
        <w:ind w:left="5040" w:hanging="360"/>
      </w:pPr>
      <w:rPr>
        <w:rFonts w:ascii="Symbol" w:hAnsi="Symbol" w:hint="default"/>
      </w:rPr>
    </w:lvl>
    <w:lvl w:ilvl="7" w:tplc="E1422148" w:tentative="1">
      <w:start w:val="1"/>
      <w:numFmt w:val="bullet"/>
      <w:lvlText w:val="o"/>
      <w:lvlJc w:val="left"/>
      <w:pPr>
        <w:ind w:left="5760" w:hanging="360"/>
      </w:pPr>
      <w:rPr>
        <w:rFonts w:ascii="Courier New" w:hAnsi="Courier New" w:cs="Courier New" w:hint="default"/>
      </w:rPr>
    </w:lvl>
    <w:lvl w:ilvl="8" w:tplc="4ADA0F32" w:tentative="1">
      <w:start w:val="1"/>
      <w:numFmt w:val="bullet"/>
      <w:lvlText w:val=""/>
      <w:lvlJc w:val="left"/>
      <w:pPr>
        <w:ind w:left="6480" w:hanging="360"/>
      </w:pPr>
      <w:rPr>
        <w:rFonts w:ascii="Wingdings" w:hAnsi="Wingdings" w:hint="default"/>
      </w:rPr>
    </w:lvl>
  </w:abstractNum>
  <w:abstractNum w:abstractNumId="118" w15:restartNumberingAfterBreak="0">
    <w:nsid w:val="73641029"/>
    <w:multiLevelType w:val="multilevel"/>
    <w:tmpl w:val="ED8EE5D4"/>
    <w:lvl w:ilvl="0">
      <w:start w:val="2"/>
      <w:numFmt w:val="bullet"/>
      <w:lvlText w:val=""/>
      <w:lvlJc w:val="left"/>
      <w:pPr>
        <w:tabs>
          <w:tab w:val="num" w:pos="927"/>
        </w:tabs>
        <w:ind w:left="927" w:hanging="360"/>
      </w:pPr>
      <w:rPr>
        <w:rFonts w:ascii="Symbol" w:hAnsi="Symbol" w:hint="default"/>
        <w:color w:val="000000"/>
        <w:u w:val="none" w:color="000000"/>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19" w15:restartNumberingAfterBreak="0">
    <w:nsid w:val="74180BC2"/>
    <w:multiLevelType w:val="hybridMultilevel"/>
    <w:tmpl w:val="7F0A07B4"/>
    <w:lvl w:ilvl="0" w:tplc="86029D04">
      <w:start w:val="1"/>
      <w:numFmt w:val="bullet"/>
      <w:lvlText w:val=""/>
      <w:lvlJc w:val="left"/>
      <w:pPr>
        <w:ind w:left="720" w:hanging="360"/>
      </w:pPr>
      <w:rPr>
        <w:rFonts w:ascii="Symbol" w:hAnsi="Symbol" w:hint="default"/>
      </w:rPr>
    </w:lvl>
    <w:lvl w:ilvl="1" w:tplc="135E5648" w:tentative="1">
      <w:start w:val="1"/>
      <w:numFmt w:val="bullet"/>
      <w:lvlText w:val="o"/>
      <w:lvlJc w:val="left"/>
      <w:pPr>
        <w:ind w:left="1440" w:hanging="360"/>
      </w:pPr>
      <w:rPr>
        <w:rFonts w:ascii="Courier New" w:hAnsi="Courier New" w:cs="Courier New" w:hint="default"/>
      </w:rPr>
    </w:lvl>
    <w:lvl w:ilvl="2" w:tplc="83D639B8" w:tentative="1">
      <w:start w:val="1"/>
      <w:numFmt w:val="bullet"/>
      <w:lvlText w:val=""/>
      <w:lvlJc w:val="left"/>
      <w:pPr>
        <w:ind w:left="2160" w:hanging="360"/>
      </w:pPr>
      <w:rPr>
        <w:rFonts w:ascii="Wingdings" w:hAnsi="Wingdings" w:hint="default"/>
      </w:rPr>
    </w:lvl>
    <w:lvl w:ilvl="3" w:tplc="C9100BF8" w:tentative="1">
      <w:start w:val="1"/>
      <w:numFmt w:val="bullet"/>
      <w:lvlText w:val=""/>
      <w:lvlJc w:val="left"/>
      <w:pPr>
        <w:ind w:left="2880" w:hanging="360"/>
      </w:pPr>
      <w:rPr>
        <w:rFonts w:ascii="Symbol" w:hAnsi="Symbol" w:hint="default"/>
      </w:rPr>
    </w:lvl>
    <w:lvl w:ilvl="4" w:tplc="8FE016D6" w:tentative="1">
      <w:start w:val="1"/>
      <w:numFmt w:val="bullet"/>
      <w:lvlText w:val="o"/>
      <w:lvlJc w:val="left"/>
      <w:pPr>
        <w:ind w:left="3600" w:hanging="360"/>
      </w:pPr>
      <w:rPr>
        <w:rFonts w:ascii="Courier New" w:hAnsi="Courier New" w:cs="Courier New" w:hint="default"/>
      </w:rPr>
    </w:lvl>
    <w:lvl w:ilvl="5" w:tplc="6AEC5422" w:tentative="1">
      <w:start w:val="1"/>
      <w:numFmt w:val="bullet"/>
      <w:lvlText w:val=""/>
      <w:lvlJc w:val="left"/>
      <w:pPr>
        <w:ind w:left="4320" w:hanging="360"/>
      </w:pPr>
      <w:rPr>
        <w:rFonts w:ascii="Wingdings" w:hAnsi="Wingdings" w:hint="default"/>
      </w:rPr>
    </w:lvl>
    <w:lvl w:ilvl="6" w:tplc="2024508C" w:tentative="1">
      <w:start w:val="1"/>
      <w:numFmt w:val="bullet"/>
      <w:lvlText w:val=""/>
      <w:lvlJc w:val="left"/>
      <w:pPr>
        <w:ind w:left="5040" w:hanging="360"/>
      </w:pPr>
      <w:rPr>
        <w:rFonts w:ascii="Symbol" w:hAnsi="Symbol" w:hint="default"/>
      </w:rPr>
    </w:lvl>
    <w:lvl w:ilvl="7" w:tplc="8A960158" w:tentative="1">
      <w:start w:val="1"/>
      <w:numFmt w:val="bullet"/>
      <w:lvlText w:val="o"/>
      <w:lvlJc w:val="left"/>
      <w:pPr>
        <w:ind w:left="5760" w:hanging="360"/>
      </w:pPr>
      <w:rPr>
        <w:rFonts w:ascii="Courier New" w:hAnsi="Courier New" w:cs="Courier New" w:hint="default"/>
      </w:rPr>
    </w:lvl>
    <w:lvl w:ilvl="8" w:tplc="F56A6FDC" w:tentative="1">
      <w:start w:val="1"/>
      <w:numFmt w:val="bullet"/>
      <w:lvlText w:val=""/>
      <w:lvlJc w:val="left"/>
      <w:pPr>
        <w:ind w:left="6480" w:hanging="360"/>
      </w:pPr>
      <w:rPr>
        <w:rFonts w:ascii="Wingdings" w:hAnsi="Wingdings" w:hint="default"/>
      </w:rPr>
    </w:lvl>
  </w:abstractNum>
  <w:abstractNum w:abstractNumId="120" w15:restartNumberingAfterBreak="0">
    <w:nsid w:val="74635A56"/>
    <w:multiLevelType w:val="hybridMultilevel"/>
    <w:tmpl w:val="C32872AA"/>
    <w:lvl w:ilvl="0" w:tplc="6E646F34">
      <w:start w:val="150"/>
      <w:numFmt w:val="decimal"/>
      <w:lvlText w:val="%1."/>
      <w:lvlJc w:val="left"/>
      <w:pPr>
        <w:ind w:left="930" w:hanging="570"/>
      </w:pPr>
      <w:rPr>
        <w:rFonts w:hint="default"/>
      </w:rPr>
    </w:lvl>
    <w:lvl w:ilvl="1" w:tplc="AEC8B0FE" w:tentative="1">
      <w:start w:val="1"/>
      <w:numFmt w:val="lowerLetter"/>
      <w:lvlText w:val="%2."/>
      <w:lvlJc w:val="left"/>
      <w:pPr>
        <w:ind w:left="1440" w:hanging="360"/>
      </w:pPr>
    </w:lvl>
    <w:lvl w:ilvl="2" w:tplc="81A87288" w:tentative="1">
      <w:start w:val="1"/>
      <w:numFmt w:val="lowerRoman"/>
      <w:lvlText w:val="%3."/>
      <w:lvlJc w:val="right"/>
      <w:pPr>
        <w:ind w:left="2160" w:hanging="180"/>
      </w:pPr>
    </w:lvl>
    <w:lvl w:ilvl="3" w:tplc="6DEC555C" w:tentative="1">
      <w:start w:val="1"/>
      <w:numFmt w:val="decimal"/>
      <w:lvlText w:val="%4."/>
      <w:lvlJc w:val="left"/>
      <w:pPr>
        <w:ind w:left="2880" w:hanging="360"/>
      </w:pPr>
    </w:lvl>
    <w:lvl w:ilvl="4" w:tplc="023883C8" w:tentative="1">
      <w:start w:val="1"/>
      <w:numFmt w:val="lowerLetter"/>
      <w:lvlText w:val="%5."/>
      <w:lvlJc w:val="left"/>
      <w:pPr>
        <w:ind w:left="3600" w:hanging="360"/>
      </w:pPr>
    </w:lvl>
    <w:lvl w:ilvl="5" w:tplc="35649D50" w:tentative="1">
      <w:start w:val="1"/>
      <w:numFmt w:val="lowerRoman"/>
      <w:lvlText w:val="%6."/>
      <w:lvlJc w:val="right"/>
      <w:pPr>
        <w:ind w:left="4320" w:hanging="180"/>
      </w:pPr>
    </w:lvl>
    <w:lvl w:ilvl="6" w:tplc="7CDC848E" w:tentative="1">
      <w:start w:val="1"/>
      <w:numFmt w:val="decimal"/>
      <w:lvlText w:val="%7."/>
      <w:lvlJc w:val="left"/>
      <w:pPr>
        <w:ind w:left="5040" w:hanging="360"/>
      </w:pPr>
    </w:lvl>
    <w:lvl w:ilvl="7" w:tplc="BC049406" w:tentative="1">
      <w:start w:val="1"/>
      <w:numFmt w:val="lowerLetter"/>
      <w:lvlText w:val="%8."/>
      <w:lvlJc w:val="left"/>
      <w:pPr>
        <w:ind w:left="5760" w:hanging="360"/>
      </w:pPr>
    </w:lvl>
    <w:lvl w:ilvl="8" w:tplc="55EA4DFE" w:tentative="1">
      <w:start w:val="1"/>
      <w:numFmt w:val="lowerRoman"/>
      <w:lvlText w:val="%9."/>
      <w:lvlJc w:val="right"/>
      <w:pPr>
        <w:ind w:left="6480" w:hanging="180"/>
      </w:pPr>
    </w:lvl>
  </w:abstractNum>
  <w:abstractNum w:abstractNumId="121" w15:restartNumberingAfterBreak="0">
    <w:nsid w:val="75A74D85"/>
    <w:multiLevelType w:val="hybridMultilevel"/>
    <w:tmpl w:val="3AB6A4BC"/>
    <w:lvl w:ilvl="0" w:tplc="BB02AF7E">
      <w:numFmt w:val="bullet"/>
      <w:lvlText w:val=""/>
      <w:lvlJc w:val="left"/>
      <w:pPr>
        <w:tabs>
          <w:tab w:val="num" w:pos="720"/>
        </w:tabs>
        <w:ind w:left="720" w:hanging="720"/>
      </w:pPr>
      <w:rPr>
        <w:rFonts w:ascii="Symbol" w:hAnsi="Symbol" w:hint="default"/>
      </w:rPr>
    </w:lvl>
    <w:lvl w:ilvl="1" w:tplc="095434AE" w:tentative="1">
      <w:start w:val="1"/>
      <w:numFmt w:val="bullet"/>
      <w:lvlText w:val="o"/>
      <w:lvlJc w:val="left"/>
      <w:pPr>
        <w:tabs>
          <w:tab w:val="num" w:pos="1440"/>
        </w:tabs>
        <w:ind w:left="1440" w:hanging="360"/>
      </w:pPr>
      <w:rPr>
        <w:rFonts w:ascii="Courier New" w:hAnsi="Courier New" w:cs="Courier New" w:hint="default"/>
      </w:rPr>
    </w:lvl>
    <w:lvl w:ilvl="2" w:tplc="4D342A34" w:tentative="1">
      <w:start w:val="1"/>
      <w:numFmt w:val="bullet"/>
      <w:lvlText w:val=""/>
      <w:lvlJc w:val="left"/>
      <w:pPr>
        <w:tabs>
          <w:tab w:val="num" w:pos="2160"/>
        </w:tabs>
        <w:ind w:left="2160" w:hanging="360"/>
      </w:pPr>
      <w:rPr>
        <w:rFonts w:ascii="Wingdings" w:hAnsi="Wingdings" w:hint="default"/>
      </w:rPr>
    </w:lvl>
    <w:lvl w:ilvl="3" w:tplc="741E3080" w:tentative="1">
      <w:start w:val="1"/>
      <w:numFmt w:val="bullet"/>
      <w:lvlText w:val=""/>
      <w:lvlJc w:val="left"/>
      <w:pPr>
        <w:tabs>
          <w:tab w:val="num" w:pos="2880"/>
        </w:tabs>
        <w:ind w:left="2880" w:hanging="360"/>
      </w:pPr>
      <w:rPr>
        <w:rFonts w:ascii="Symbol" w:hAnsi="Symbol" w:hint="default"/>
      </w:rPr>
    </w:lvl>
    <w:lvl w:ilvl="4" w:tplc="1E527D70" w:tentative="1">
      <w:start w:val="1"/>
      <w:numFmt w:val="bullet"/>
      <w:lvlText w:val="o"/>
      <w:lvlJc w:val="left"/>
      <w:pPr>
        <w:tabs>
          <w:tab w:val="num" w:pos="3600"/>
        </w:tabs>
        <w:ind w:left="3600" w:hanging="360"/>
      </w:pPr>
      <w:rPr>
        <w:rFonts w:ascii="Courier New" w:hAnsi="Courier New" w:cs="Courier New" w:hint="default"/>
      </w:rPr>
    </w:lvl>
    <w:lvl w:ilvl="5" w:tplc="9EBC39B2" w:tentative="1">
      <w:start w:val="1"/>
      <w:numFmt w:val="bullet"/>
      <w:lvlText w:val=""/>
      <w:lvlJc w:val="left"/>
      <w:pPr>
        <w:tabs>
          <w:tab w:val="num" w:pos="4320"/>
        </w:tabs>
        <w:ind w:left="4320" w:hanging="360"/>
      </w:pPr>
      <w:rPr>
        <w:rFonts w:ascii="Wingdings" w:hAnsi="Wingdings" w:hint="default"/>
      </w:rPr>
    </w:lvl>
    <w:lvl w:ilvl="6" w:tplc="E58E2022" w:tentative="1">
      <w:start w:val="1"/>
      <w:numFmt w:val="bullet"/>
      <w:lvlText w:val=""/>
      <w:lvlJc w:val="left"/>
      <w:pPr>
        <w:tabs>
          <w:tab w:val="num" w:pos="5040"/>
        </w:tabs>
        <w:ind w:left="5040" w:hanging="360"/>
      </w:pPr>
      <w:rPr>
        <w:rFonts w:ascii="Symbol" w:hAnsi="Symbol" w:hint="default"/>
      </w:rPr>
    </w:lvl>
    <w:lvl w:ilvl="7" w:tplc="375E710C" w:tentative="1">
      <w:start w:val="1"/>
      <w:numFmt w:val="bullet"/>
      <w:lvlText w:val="o"/>
      <w:lvlJc w:val="left"/>
      <w:pPr>
        <w:tabs>
          <w:tab w:val="num" w:pos="5760"/>
        </w:tabs>
        <w:ind w:left="5760" w:hanging="360"/>
      </w:pPr>
      <w:rPr>
        <w:rFonts w:ascii="Courier New" w:hAnsi="Courier New" w:cs="Courier New" w:hint="default"/>
      </w:rPr>
    </w:lvl>
    <w:lvl w:ilvl="8" w:tplc="6C2689C4" w:tentative="1">
      <w:start w:val="1"/>
      <w:numFmt w:val="bullet"/>
      <w:lvlText w:val=""/>
      <w:lvlJc w:val="left"/>
      <w:pPr>
        <w:tabs>
          <w:tab w:val="num" w:pos="6480"/>
        </w:tabs>
        <w:ind w:left="6480" w:hanging="360"/>
      </w:pPr>
      <w:rPr>
        <w:rFonts w:ascii="Wingdings" w:hAnsi="Wingdings" w:hint="default"/>
      </w:rPr>
    </w:lvl>
  </w:abstractNum>
  <w:abstractNum w:abstractNumId="122" w15:restartNumberingAfterBreak="0">
    <w:nsid w:val="77206845"/>
    <w:multiLevelType w:val="multilevel"/>
    <w:tmpl w:val="F350D05E"/>
    <w:lvl w:ilvl="0">
      <w:start w:val="1"/>
      <w:numFmt w:val="bullet"/>
      <w:lvlText w:val=""/>
      <w:lvlJc w:val="left"/>
      <w:pPr>
        <w:tabs>
          <w:tab w:val="num" w:pos="360"/>
        </w:tabs>
        <w:ind w:left="360" w:hanging="360"/>
      </w:pPr>
      <w:rPr>
        <w:rFonts w:ascii="Times New Roman" w:hAnsi="Times New Roman" w:cs="Times New Roman" w:hint="default"/>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Times New Roman" w:hAnsi="Times New Roman" w:cs="Times New Roman" w:hint="default"/>
      </w:rPr>
    </w:lvl>
    <w:lvl w:ilvl="3">
      <w:start w:val="1"/>
      <w:numFmt w:val="bullet"/>
      <w:lvlText w:val=""/>
      <w:lvlJc w:val="left"/>
      <w:pPr>
        <w:tabs>
          <w:tab w:val="num" w:pos="2880"/>
        </w:tabs>
        <w:ind w:left="2880" w:hanging="360"/>
      </w:pPr>
      <w:rPr>
        <w:rFonts w:ascii="Symbol" w:hAnsi="Symbol" w:cs="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Times New Roman" w:hAnsi="Times New Roman" w:cs="Times New Roman" w:hint="default"/>
      </w:rPr>
    </w:lvl>
    <w:lvl w:ilvl="6">
      <w:start w:val="1"/>
      <w:numFmt w:val="bullet"/>
      <w:lvlText w:val=""/>
      <w:lvlJc w:val="left"/>
      <w:pPr>
        <w:tabs>
          <w:tab w:val="num" w:pos="5040"/>
        </w:tabs>
        <w:ind w:left="5040" w:hanging="360"/>
      </w:pPr>
      <w:rPr>
        <w:rFonts w:ascii="Symbol" w:hAnsi="Symbol" w:cs="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Times New Roman" w:hAnsi="Times New Roman" w:cs="Times New Roman" w:hint="default"/>
      </w:rPr>
    </w:lvl>
  </w:abstractNum>
  <w:abstractNum w:abstractNumId="123" w15:restartNumberingAfterBreak="0">
    <w:nsid w:val="7721028E"/>
    <w:multiLevelType w:val="hybridMultilevel"/>
    <w:tmpl w:val="6BE6AE58"/>
    <w:lvl w:ilvl="0" w:tplc="A3708DD0">
      <w:numFmt w:val="bullet"/>
      <w:lvlText w:val=""/>
      <w:lvlJc w:val="left"/>
      <w:pPr>
        <w:tabs>
          <w:tab w:val="num" w:pos="720"/>
        </w:tabs>
        <w:ind w:left="720" w:hanging="720"/>
      </w:pPr>
      <w:rPr>
        <w:rFonts w:ascii="Symbol" w:hAnsi="Symbol" w:hint="default"/>
      </w:rPr>
    </w:lvl>
    <w:lvl w:ilvl="1" w:tplc="DD466230" w:tentative="1">
      <w:start w:val="1"/>
      <w:numFmt w:val="bullet"/>
      <w:lvlText w:val="o"/>
      <w:lvlJc w:val="left"/>
      <w:pPr>
        <w:tabs>
          <w:tab w:val="num" w:pos="1440"/>
        </w:tabs>
        <w:ind w:left="1440" w:hanging="360"/>
      </w:pPr>
      <w:rPr>
        <w:rFonts w:ascii="Courier New" w:hAnsi="Courier New" w:cs="Courier New" w:hint="default"/>
      </w:rPr>
    </w:lvl>
    <w:lvl w:ilvl="2" w:tplc="5712C016" w:tentative="1">
      <w:start w:val="1"/>
      <w:numFmt w:val="bullet"/>
      <w:lvlText w:val=""/>
      <w:lvlJc w:val="left"/>
      <w:pPr>
        <w:tabs>
          <w:tab w:val="num" w:pos="2160"/>
        </w:tabs>
        <w:ind w:left="2160" w:hanging="360"/>
      </w:pPr>
      <w:rPr>
        <w:rFonts w:ascii="Wingdings" w:hAnsi="Wingdings" w:hint="default"/>
      </w:rPr>
    </w:lvl>
    <w:lvl w:ilvl="3" w:tplc="A64E9116" w:tentative="1">
      <w:start w:val="1"/>
      <w:numFmt w:val="bullet"/>
      <w:lvlText w:val=""/>
      <w:lvlJc w:val="left"/>
      <w:pPr>
        <w:tabs>
          <w:tab w:val="num" w:pos="2880"/>
        </w:tabs>
        <w:ind w:left="2880" w:hanging="360"/>
      </w:pPr>
      <w:rPr>
        <w:rFonts w:ascii="Symbol" w:hAnsi="Symbol" w:hint="default"/>
      </w:rPr>
    </w:lvl>
    <w:lvl w:ilvl="4" w:tplc="8A229F5A" w:tentative="1">
      <w:start w:val="1"/>
      <w:numFmt w:val="bullet"/>
      <w:lvlText w:val="o"/>
      <w:lvlJc w:val="left"/>
      <w:pPr>
        <w:tabs>
          <w:tab w:val="num" w:pos="3600"/>
        </w:tabs>
        <w:ind w:left="3600" w:hanging="360"/>
      </w:pPr>
      <w:rPr>
        <w:rFonts w:ascii="Courier New" w:hAnsi="Courier New" w:cs="Courier New" w:hint="default"/>
      </w:rPr>
    </w:lvl>
    <w:lvl w:ilvl="5" w:tplc="D852744A" w:tentative="1">
      <w:start w:val="1"/>
      <w:numFmt w:val="bullet"/>
      <w:lvlText w:val=""/>
      <w:lvlJc w:val="left"/>
      <w:pPr>
        <w:tabs>
          <w:tab w:val="num" w:pos="4320"/>
        </w:tabs>
        <w:ind w:left="4320" w:hanging="360"/>
      </w:pPr>
      <w:rPr>
        <w:rFonts w:ascii="Wingdings" w:hAnsi="Wingdings" w:hint="default"/>
      </w:rPr>
    </w:lvl>
    <w:lvl w:ilvl="6" w:tplc="AD647376" w:tentative="1">
      <w:start w:val="1"/>
      <w:numFmt w:val="bullet"/>
      <w:lvlText w:val=""/>
      <w:lvlJc w:val="left"/>
      <w:pPr>
        <w:tabs>
          <w:tab w:val="num" w:pos="5040"/>
        </w:tabs>
        <w:ind w:left="5040" w:hanging="360"/>
      </w:pPr>
      <w:rPr>
        <w:rFonts w:ascii="Symbol" w:hAnsi="Symbol" w:hint="default"/>
      </w:rPr>
    </w:lvl>
    <w:lvl w:ilvl="7" w:tplc="EF3A235C" w:tentative="1">
      <w:start w:val="1"/>
      <w:numFmt w:val="bullet"/>
      <w:lvlText w:val="o"/>
      <w:lvlJc w:val="left"/>
      <w:pPr>
        <w:tabs>
          <w:tab w:val="num" w:pos="5760"/>
        </w:tabs>
        <w:ind w:left="5760" w:hanging="360"/>
      </w:pPr>
      <w:rPr>
        <w:rFonts w:ascii="Courier New" w:hAnsi="Courier New" w:cs="Courier New" w:hint="default"/>
      </w:rPr>
    </w:lvl>
    <w:lvl w:ilvl="8" w:tplc="FBC8DAB6" w:tentative="1">
      <w:start w:val="1"/>
      <w:numFmt w:val="bullet"/>
      <w:lvlText w:val=""/>
      <w:lvlJc w:val="left"/>
      <w:pPr>
        <w:tabs>
          <w:tab w:val="num" w:pos="6480"/>
        </w:tabs>
        <w:ind w:left="6480" w:hanging="360"/>
      </w:pPr>
      <w:rPr>
        <w:rFonts w:ascii="Wingdings" w:hAnsi="Wingdings" w:hint="default"/>
      </w:rPr>
    </w:lvl>
  </w:abstractNum>
  <w:abstractNum w:abstractNumId="124" w15:restartNumberingAfterBreak="0">
    <w:nsid w:val="773C1B05"/>
    <w:multiLevelType w:val="hybridMultilevel"/>
    <w:tmpl w:val="ED9C1478"/>
    <w:lvl w:ilvl="0" w:tplc="69A8D17C">
      <w:start w:val="1"/>
      <w:numFmt w:val="bullet"/>
      <w:lvlText w:val=""/>
      <w:lvlJc w:val="left"/>
      <w:pPr>
        <w:tabs>
          <w:tab w:val="num" w:pos="720"/>
        </w:tabs>
        <w:ind w:left="720" w:hanging="360"/>
      </w:pPr>
      <w:rPr>
        <w:rFonts w:ascii="Symbol" w:hAnsi="Symbol" w:hint="default"/>
      </w:rPr>
    </w:lvl>
    <w:lvl w:ilvl="1" w:tplc="3C26C8E0" w:tentative="1">
      <w:start w:val="1"/>
      <w:numFmt w:val="bullet"/>
      <w:lvlText w:val="o"/>
      <w:lvlJc w:val="left"/>
      <w:pPr>
        <w:tabs>
          <w:tab w:val="num" w:pos="1440"/>
        </w:tabs>
        <w:ind w:left="1440" w:hanging="360"/>
      </w:pPr>
      <w:rPr>
        <w:rFonts w:ascii="Courier New" w:hAnsi="Courier New" w:cs="Courier New" w:hint="default"/>
      </w:rPr>
    </w:lvl>
    <w:lvl w:ilvl="2" w:tplc="D6FADB28" w:tentative="1">
      <w:start w:val="1"/>
      <w:numFmt w:val="bullet"/>
      <w:lvlText w:val=""/>
      <w:lvlJc w:val="left"/>
      <w:pPr>
        <w:tabs>
          <w:tab w:val="num" w:pos="2160"/>
        </w:tabs>
        <w:ind w:left="2160" w:hanging="360"/>
      </w:pPr>
      <w:rPr>
        <w:rFonts w:ascii="Wingdings" w:hAnsi="Wingdings" w:hint="default"/>
      </w:rPr>
    </w:lvl>
    <w:lvl w:ilvl="3" w:tplc="34F2A43C" w:tentative="1">
      <w:start w:val="1"/>
      <w:numFmt w:val="bullet"/>
      <w:lvlText w:val=""/>
      <w:lvlJc w:val="left"/>
      <w:pPr>
        <w:tabs>
          <w:tab w:val="num" w:pos="2880"/>
        </w:tabs>
        <w:ind w:left="2880" w:hanging="360"/>
      </w:pPr>
      <w:rPr>
        <w:rFonts w:ascii="Symbol" w:hAnsi="Symbol" w:hint="default"/>
      </w:rPr>
    </w:lvl>
    <w:lvl w:ilvl="4" w:tplc="23C23CFC" w:tentative="1">
      <w:start w:val="1"/>
      <w:numFmt w:val="bullet"/>
      <w:lvlText w:val="o"/>
      <w:lvlJc w:val="left"/>
      <w:pPr>
        <w:tabs>
          <w:tab w:val="num" w:pos="3600"/>
        </w:tabs>
        <w:ind w:left="3600" w:hanging="360"/>
      </w:pPr>
      <w:rPr>
        <w:rFonts w:ascii="Courier New" w:hAnsi="Courier New" w:cs="Courier New" w:hint="default"/>
      </w:rPr>
    </w:lvl>
    <w:lvl w:ilvl="5" w:tplc="1A4E892A" w:tentative="1">
      <w:start w:val="1"/>
      <w:numFmt w:val="bullet"/>
      <w:lvlText w:val=""/>
      <w:lvlJc w:val="left"/>
      <w:pPr>
        <w:tabs>
          <w:tab w:val="num" w:pos="4320"/>
        </w:tabs>
        <w:ind w:left="4320" w:hanging="360"/>
      </w:pPr>
      <w:rPr>
        <w:rFonts w:ascii="Wingdings" w:hAnsi="Wingdings" w:hint="default"/>
      </w:rPr>
    </w:lvl>
    <w:lvl w:ilvl="6" w:tplc="B9EC140C" w:tentative="1">
      <w:start w:val="1"/>
      <w:numFmt w:val="bullet"/>
      <w:lvlText w:val=""/>
      <w:lvlJc w:val="left"/>
      <w:pPr>
        <w:tabs>
          <w:tab w:val="num" w:pos="5040"/>
        </w:tabs>
        <w:ind w:left="5040" w:hanging="360"/>
      </w:pPr>
      <w:rPr>
        <w:rFonts w:ascii="Symbol" w:hAnsi="Symbol" w:hint="default"/>
      </w:rPr>
    </w:lvl>
    <w:lvl w:ilvl="7" w:tplc="76449B88" w:tentative="1">
      <w:start w:val="1"/>
      <w:numFmt w:val="bullet"/>
      <w:lvlText w:val="o"/>
      <w:lvlJc w:val="left"/>
      <w:pPr>
        <w:tabs>
          <w:tab w:val="num" w:pos="5760"/>
        </w:tabs>
        <w:ind w:left="5760" w:hanging="360"/>
      </w:pPr>
      <w:rPr>
        <w:rFonts w:ascii="Courier New" w:hAnsi="Courier New" w:cs="Courier New" w:hint="default"/>
      </w:rPr>
    </w:lvl>
    <w:lvl w:ilvl="8" w:tplc="1A06C270" w:tentative="1">
      <w:start w:val="1"/>
      <w:numFmt w:val="bullet"/>
      <w:lvlText w:val=""/>
      <w:lvlJc w:val="left"/>
      <w:pPr>
        <w:tabs>
          <w:tab w:val="num" w:pos="6480"/>
        </w:tabs>
        <w:ind w:left="6480" w:hanging="360"/>
      </w:pPr>
      <w:rPr>
        <w:rFonts w:ascii="Wingdings" w:hAnsi="Wingdings" w:hint="default"/>
      </w:rPr>
    </w:lvl>
  </w:abstractNum>
  <w:abstractNum w:abstractNumId="125" w15:restartNumberingAfterBreak="0">
    <w:nsid w:val="77525663"/>
    <w:multiLevelType w:val="hybridMultilevel"/>
    <w:tmpl w:val="D22EB762"/>
    <w:lvl w:ilvl="0" w:tplc="75DE5A30">
      <w:start w:val="1"/>
      <w:numFmt w:val="bullet"/>
      <w:lvlText w:val="-"/>
      <w:lvlJc w:val="left"/>
      <w:pPr>
        <w:tabs>
          <w:tab w:val="num" w:pos="851"/>
        </w:tabs>
      </w:pPr>
      <w:rPr>
        <w:rFonts w:ascii="Times New Roman" w:hAnsi="Times New Roman" w:cs="Times New Roman" w:hint="default"/>
      </w:rPr>
    </w:lvl>
    <w:lvl w:ilvl="1" w:tplc="56DA8146">
      <w:start w:val="1"/>
      <w:numFmt w:val="bullet"/>
      <w:lvlText w:val="o"/>
      <w:lvlJc w:val="left"/>
      <w:pPr>
        <w:tabs>
          <w:tab w:val="num" w:pos="1440"/>
        </w:tabs>
        <w:ind w:left="1440" w:hanging="360"/>
      </w:pPr>
      <w:rPr>
        <w:rFonts w:ascii="Courier New" w:hAnsi="Courier New" w:cs="Courier New" w:hint="default"/>
      </w:rPr>
    </w:lvl>
    <w:lvl w:ilvl="2" w:tplc="CDB64DC4">
      <w:start w:val="1"/>
      <w:numFmt w:val="bullet"/>
      <w:lvlText w:val=""/>
      <w:lvlJc w:val="left"/>
      <w:pPr>
        <w:tabs>
          <w:tab w:val="num" w:pos="2160"/>
        </w:tabs>
        <w:ind w:left="2160" w:hanging="360"/>
      </w:pPr>
      <w:rPr>
        <w:rFonts w:ascii="Times New Roman" w:hAnsi="Times New Roman" w:cs="Times New Roman" w:hint="default"/>
      </w:rPr>
    </w:lvl>
    <w:lvl w:ilvl="3" w:tplc="E2CEADFA">
      <w:start w:val="1"/>
      <w:numFmt w:val="bullet"/>
      <w:lvlText w:val=""/>
      <w:lvlJc w:val="left"/>
      <w:pPr>
        <w:tabs>
          <w:tab w:val="num" w:pos="2880"/>
        </w:tabs>
        <w:ind w:left="2880" w:hanging="360"/>
      </w:pPr>
      <w:rPr>
        <w:rFonts w:ascii="Symbol" w:hAnsi="Symbol" w:cs="Symbol" w:hint="default"/>
      </w:rPr>
    </w:lvl>
    <w:lvl w:ilvl="4" w:tplc="CA2C6CF0">
      <w:start w:val="1"/>
      <w:numFmt w:val="bullet"/>
      <w:lvlText w:val="o"/>
      <w:lvlJc w:val="left"/>
      <w:pPr>
        <w:tabs>
          <w:tab w:val="num" w:pos="3600"/>
        </w:tabs>
        <w:ind w:left="3600" w:hanging="360"/>
      </w:pPr>
      <w:rPr>
        <w:rFonts w:ascii="Courier New" w:hAnsi="Courier New" w:cs="Courier New" w:hint="default"/>
      </w:rPr>
    </w:lvl>
    <w:lvl w:ilvl="5" w:tplc="B2141E7E">
      <w:start w:val="1"/>
      <w:numFmt w:val="bullet"/>
      <w:lvlText w:val=""/>
      <w:lvlJc w:val="left"/>
      <w:pPr>
        <w:tabs>
          <w:tab w:val="num" w:pos="4320"/>
        </w:tabs>
        <w:ind w:left="4320" w:hanging="360"/>
      </w:pPr>
      <w:rPr>
        <w:rFonts w:ascii="Times New Roman" w:hAnsi="Times New Roman" w:cs="Times New Roman" w:hint="default"/>
      </w:rPr>
    </w:lvl>
    <w:lvl w:ilvl="6" w:tplc="3EA80E9A">
      <w:start w:val="1"/>
      <w:numFmt w:val="bullet"/>
      <w:lvlText w:val=""/>
      <w:lvlJc w:val="left"/>
      <w:pPr>
        <w:tabs>
          <w:tab w:val="num" w:pos="5040"/>
        </w:tabs>
        <w:ind w:left="5040" w:hanging="360"/>
      </w:pPr>
      <w:rPr>
        <w:rFonts w:ascii="Symbol" w:hAnsi="Symbol" w:cs="Symbol" w:hint="default"/>
      </w:rPr>
    </w:lvl>
    <w:lvl w:ilvl="7" w:tplc="78586328">
      <w:start w:val="1"/>
      <w:numFmt w:val="bullet"/>
      <w:lvlText w:val="o"/>
      <w:lvlJc w:val="left"/>
      <w:pPr>
        <w:tabs>
          <w:tab w:val="num" w:pos="5760"/>
        </w:tabs>
        <w:ind w:left="5760" w:hanging="360"/>
      </w:pPr>
      <w:rPr>
        <w:rFonts w:ascii="Courier New" w:hAnsi="Courier New" w:cs="Courier New" w:hint="default"/>
      </w:rPr>
    </w:lvl>
    <w:lvl w:ilvl="8" w:tplc="64AA2E2A">
      <w:start w:val="1"/>
      <w:numFmt w:val="bullet"/>
      <w:lvlText w:val=""/>
      <w:lvlJc w:val="left"/>
      <w:pPr>
        <w:tabs>
          <w:tab w:val="num" w:pos="6480"/>
        </w:tabs>
        <w:ind w:left="6480" w:hanging="360"/>
      </w:pPr>
      <w:rPr>
        <w:rFonts w:ascii="Times New Roman" w:hAnsi="Times New Roman" w:cs="Times New Roman" w:hint="default"/>
      </w:rPr>
    </w:lvl>
  </w:abstractNum>
  <w:abstractNum w:abstractNumId="126" w15:restartNumberingAfterBreak="0">
    <w:nsid w:val="7824596C"/>
    <w:multiLevelType w:val="hybridMultilevel"/>
    <w:tmpl w:val="A9C468C6"/>
    <w:lvl w:ilvl="0" w:tplc="46EAE708">
      <w:numFmt w:val="bullet"/>
      <w:lvlText w:val=""/>
      <w:lvlJc w:val="left"/>
      <w:pPr>
        <w:tabs>
          <w:tab w:val="num" w:pos="720"/>
        </w:tabs>
        <w:ind w:left="720" w:hanging="720"/>
      </w:pPr>
      <w:rPr>
        <w:rFonts w:ascii="Symbol" w:hAnsi="Symbol" w:hint="default"/>
      </w:rPr>
    </w:lvl>
    <w:lvl w:ilvl="1" w:tplc="D05AA8DE" w:tentative="1">
      <w:start w:val="1"/>
      <w:numFmt w:val="bullet"/>
      <w:lvlText w:val="o"/>
      <w:lvlJc w:val="left"/>
      <w:pPr>
        <w:tabs>
          <w:tab w:val="num" w:pos="1440"/>
        </w:tabs>
        <w:ind w:left="1440" w:hanging="360"/>
      </w:pPr>
      <w:rPr>
        <w:rFonts w:ascii="Courier New" w:hAnsi="Courier New" w:cs="Courier New" w:hint="default"/>
      </w:rPr>
    </w:lvl>
    <w:lvl w:ilvl="2" w:tplc="D916E08C" w:tentative="1">
      <w:start w:val="1"/>
      <w:numFmt w:val="bullet"/>
      <w:lvlText w:val=""/>
      <w:lvlJc w:val="left"/>
      <w:pPr>
        <w:tabs>
          <w:tab w:val="num" w:pos="2160"/>
        </w:tabs>
        <w:ind w:left="2160" w:hanging="360"/>
      </w:pPr>
      <w:rPr>
        <w:rFonts w:ascii="Wingdings" w:hAnsi="Wingdings" w:hint="default"/>
      </w:rPr>
    </w:lvl>
    <w:lvl w:ilvl="3" w:tplc="FE02156C" w:tentative="1">
      <w:start w:val="1"/>
      <w:numFmt w:val="bullet"/>
      <w:lvlText w:val=""/>
      <w:lvlJc w:val="left"/>
      <w:pPr>
        <w:tabs>
          <w:tab w:val="num" w:pos="2880"/>
        </w:tabs>
        <w:ind w:left="2880" w:hanging="360"/>
      </w:pPr>
      <w:rPr>
        <w:rFonts w:ascii="Symbol" w:hAnsi="Symbol" w:hint="default"/>
      </w:rPr>
    </w:lvl>
    <w:lvl w:ilvl="4" w:tplc="4F06E7D0" w:tentative="1">
      <w:start w:val="1"/>
      <w:numFmt w:val="bullet"/>
      <w:lvlText w:val="o"/>
      <w:lvlJc w:val="left"/>
      <w:pPr>
        <w:tabs>
          <w:tab w:val="num" w:pos="3600"/>
        </w:tabs>
        <w:ind w:left="3600" w:hanging="360"/>
      </w:pPr>
      <w:rPr>
        <w:rFonts w:ascii="Courier New" w:hAnsi="Courier New" w:cs="Courier New" w:hint="default"/>
      </w:rPr>
    </w:lvl>
    <w:lvl w:ilvl="5" w:tplc="DE74CADA" w:tentative="1">
      <w:start w:val="1"/>
      <w:numFmt w:val="bullet"/>
      <w:lvlText w:val=""/>
      <w:lvlJc w:val="left"/>
      <w:pPr>
        <w:tabs>
          <w:tab w:val="num" w:pos="4320"/>
        </w:tabs>
        <w:ind w:left="4320" w:hanging="360"/>
      </w:pPr>
      <w:rPr>
        <w:rFonts w:ascii="Wingdings" w:hAnsi="Wingdings" w:hint="default"/>
      </w:rPr>
    </w:lvl>
    <w:lvl w:ilvl="6" w:tplc="88721A9C" w:tentative="1">
      <w:start w:val="1"/>
      <w:numFmt w:val="bullet"/>
      <w:lvlText w:val=""/>
      <w:lvlJc w:val="left"/>
      <w:pPr>
        <w:tabs>
          <w:tab w:val="num" w:pos="5040"/>
        </w:tabs>
        <w:ind w:left="5040" w:hanging="360"/>
      </w:pPr>
      <w:rPr>
        <w:rFonts w:ascii="Symbol" w:hAnsi="Symbol" w:hint="default"/>
      </w:rPr>
    </w:lvl>
    <w:lvl w:ilvl="7" w:tplc="43022238" w:tentative="1">
      <w:start w:val="1"/>
      <w:numFmt w:val="bullet"/>
      <w:lvlText w:val="o"/>
      <w:lvlJc w:val="left"/>
      <w:pPr>
        <w:tabs>
          <w:tab w:val="num" w:pos="5760"/>
        </w:tabs>
        <w:ind w:left="5760" w:hanging="360"/>
      </w:pPr>
      <w:rPr>
        <w:rFonts w:ascii="Courier New" w:hAnsi="Courier New" w:cs="Courier New" w:hint="default"/>
      </w:rPr>
    </w:lvl>
    <w:lvl w:ilvl="8" w:tplc="144E4CD8" w:tentative="1">
      <w:start w:val="1"/>
      <w:numFmt w:val="bullet"/>
      <w:lvlText w:val=""/>
      <w:lvlJc w:val="left"/>
      <w:pPr>
        <w:tabs>
          <w:tab w:val="num" w:pos="6480"/>
        </w:tabs>
        <w:ind w:left="6480" w:hanging="360"/>
      </w:pPr>
      <w:rPr>
        <w:rFonts w:ascii="Wingdings" w:hAnsi="Wingdings" w:hint="default"/>
      </w:rPr>
    </w:lvl>
  </w:abstractNum>
  <w:abstractNum w:abstractNumId="127" w15:restartNumberingAfterBreak="0">
    <w:nsid w:val="78B91A68"/>
    <w:multiLevelType w:val="singleLevel"/>
    <w:tmpl w:val="0046ECE8"/>
    <w:lvl w:ilvl="0">
      <w:start w:val="1"/>
      <w:numFmt w:val="bullet"/>
      <w:lvlText w:val=""/>
      <w:lvlJc w:val="left"/>
      <w:pPr>
        <w:tabs>
          <w:tab w:val="num" w:pos="357"/>
        </w:tabs>
        <w:ind w:left="357" w:hanging="357"/>
      </w:pPr>
      <w:rPr>
        <w:rFonts w:ascii="Symbol" w:hAnsi="Symbol" w:hint="default"/>
      </w:rPr>
    </w:lvl>
  </w:abstractNum>
  <w:abstractNum w:abstractNumId="128" w15:restartNumberingAfterBreak="0">
    <w:nsid w:val="7B25120D"/>
    <w:multiLevelType w:val="hybridMultilevel"/>
    <w:tmpl w:val="632299A0"/>
    <w:lvl w:ilvl="0" w:tplc="8B6E9692">
      <w:start w:val="1"/>
      <w:numFmt w:val="bullet"/>
      <w:lvlText w:val="-"/>
      <w:lvlJc w:val="left"/>
      <w:pPr>
        <w:tabs>
          <w:tab w:val="num" w:pos="1080"/>
        </w:tabs>
        <w:ind w:left="1080" w:hanging="360"/>
      </w:pPr>
      <w:rPr>
        <w:rFonts w:hint="default"/>
      </w:rPr>
    </w:lvl>
    <w:lvl w:ilvl="1" w:tplc="D186AC90" w:tentative="1">
      <w:start w:val="1"/>
      <w:numFmt w:val="bullet"/>
      <w:lvlText w:val="o"/>
      <w:lvlJc w:val="left"/>
      <w:pPr>
        <w:tabs>
          <w:tab w:val="num" w:pos="1800"/>
        </w:tabs>
        <w:ind w:left="1800" w:hanging="360"/>
      </w:pPr>
      <w:rPr>
        <w:rFonts w:ascii="Courier New" w:hAnsi="Courier New" w:hint="default"/>
      </w:rPr>
    </w:lvl>
    <w:lvl w:ilvl="2" w:tplc="94809FC0" w:tentative="1">
      <w:start w:val="1"/>
      <w:numFmt w:val="bullet"/>
      <w:lvlText w:val=""/>
      <w:lvlJc w:val="left"/>
      <w:pPr>
        <w:tabs>
          <w:tab w:val="num" w:pos="2520"/>
        </w:tabs>
        <w:ind w:left="2520" w:hanging="360"/>
      </w:pPr>
      <w:rPr>
        <w:rFonts w:ascii="Wingdings" w:hAnsi="Wingdings" w:hint="default"/>
      </w:rPr>
    </w:lvl>
    <w:lvl w:ilvl="3" w:tplc="3A505CA2" w:tentative="1">
      <w:start w:val="1"/>
      <w:numFmt w:val="bullet"/>
      <w:lvlText w:val=""/>
      <w:lvlJc w:val="left"/>
      <w:pPr>
        <w:tabs>
          <w:tab w:val="num" w:pos="3240"/>
        </w:tabs>
        <w:ind w:left="3240" w:hanging="360"/>
      </w:pPr>
      <w:rPr>
        <w:rFonts w:ascii="Symbol" w:hAnsi="Symbol" w:hint="default"/>
      </w:rPr>
    </w:lvl>
    <w:lvl w:ilvl="4" w:tplc="305EE1F2" w:tentative="1">
      <w:start w:val="1"/>
      <w:numFmt w:val="bullet"/>
      <w:lvlText w:val="o"/>
      <w:lvlJc w:val="left"/>
      <w:pPr>
        <w:tabs>
          <w:tab w:val="num" w:pos="3960"/>
        </w:tabs>
        <w:ind w:left="3960" w:hanging="360"/>
      </w:pPr>
      <w:rPr>
        <w:rFonts w:ascii="Courier New" w:hAnsi="Courier New" w:hint="default"/>
      </w:rPr>
    </w:lvl>
    <w:lvl w:ilvl="5" w:tplc="7F404B4A" w:tentative="1">
      <w:start w:val="1"/>
      <w:numFmt w:val="bullet"/>
      <w:lvlText w:val=""/>
      <w:lvlJc w:val="left"/>
      <w:pPr>
        <w:tabs>
          <w:tab w:val="num" w:pos="4680"/>
        </w:tabs>
        <w:ind w:left="4680" w:hanging="360"/>
      </w:pPr>
      <w:rPr>
        <w:rFonts w:ascii="Wingdings" w:hAnsi="Wingdings" w:hint="default"/>
      </w:rPr>
    </w:lvl>
    <w:lvl w:ilvl="6" w:tplc="ED00C974" w:tentative="1">
      <w:start w:val="1"/>
      <w:numFmt w:val="bullet"/>
      <w:lvlText w:val=""/>
      <w:lvlJc w:val="left"/>
      <w:pPr>
        <w:tabs>
          <w:tab w:val="num" w:pos="5400"/>
        </w:tabs>
        <w:ind w:left="5400" w:hanging="360"/>
      </w:pPr>
      <w:rPr>
        <w:rFonts w:ascii="Symbol" w:hAnsi="Symbol" w:hint="default"/>
      </w:rPr>
    </w:lvl>
    <w:lvl w:ilvl="7" w:tplc="DC94930A" w:tentative="1">
      <w:start w:val="1"/>
      <w:numFmt w:val="bullet"/>
      <w:lvlText w:val="o"/>
      <w:lvlJc w:val="left"/>
      <w:pPr>
        <w:tabs>
          <w:tab w:val="num" w:pos="6120"/>
        </w:tabs>
        <w:ind w:left="6120" w:hanging="360"/>
      </w:pPr>
      <w:rPr>
        <w:rFonts w:ascii="Courier New" w:hAnsi="Courier New" w:hint="default"/>
      </w:rPr>
    </w:lvl>
    <w:lvl w:ilvl="8" w:tplc="8C90D598" w:tentative="1">
      <w:start w:val="1"/>
      <w:numFmt w:val="bullet"/>
      <w:lvlText w:val=""/>
      <w:lvlJc w:val="left"/>
      <w:pPr>
        <w:tabs>
          <w:tab w:val="num" w:pos="6840"/>
        </w:tabs>
        <w:ind w:left="6840" w:hanging="360"/>
      </w:pPr>
      <w:rPr>
        <w:rFonts w:ascii="Wingdings" w:hAnsi="Wingdings" w:hint="default"/>
      </w:rPr>
    </w:lvl>
  </w:abstractNum>
  <w:abstractNum w:abstractNumId="129" w15:restartNumberingAfterBreak="0">
    <w:nsid w:val="7BF81B38"/>
    <w:multiLevelType w:val="hybridMultilevel"/>
    <w:tmpl w:val="B7DA9F48"/>
    <w:lvl w:ilvl="0" w:tplc="EFEAA02C">
      <w:start w:val="1"/>
      <w:numFmt w:val="bullet"/>
      <w:lvlText w:val=""/>
      <w:lvlJc w:val="left"/>
      <w:pPr>
        <w:ind w:left="360" w:hanging="360"/>
      </w:pPr>
      <w:rPr>
        <w:rFonts w:ascii="Symbol" w:hAnsi="Symbol" w:hint="default"/>
      </w:rPr>
    </w:lvl>
    <w:lvl w:ilvl="1" w:tplc="65CA8028" w:tentative="1">
      <w:start w:val="1"/>
      <w:numFmt w:val="bullet"/>
      <w:lvlText w:val="o"/>
      <w:lvlJc w:val="left"/>
      <w:pPr>
        <w:ind w:left="1080" w:hanging="360"/>
      </w:pPr>
      <w:rPr>
        <w:rFonts w:ascii="Courier New" w:hAnsi="Courier New" w:cs="Courier New" w:hint="default"/>
      </w:rPr>
    </w:lvl>
    <w:lvl w:ilvl="2" w:tplc="F07EA656" w:tentative="1">
      <w:start w:val="1"/>
      <w:numFmt w:val="bullet"/>
      <w:lvlText w:val=""/>
      <w:lvlJc w:val="left"/>
      <w:pPr>
        <w:ind w:left="1800" w:hanging="360"/>
      </w:pPr>
      <w:rPr>
        <w:rFonts w:ascii="Wingdings" w:hAnsi="Wingdings" w:hint="default"/>
      </w:rPr>
    </w:lvl>
    <w:lvl w:ilvl="3" w:tplc="D3A4D3DA" w:tentative="1">
      <w:start w:val="1"/>
      <w:numFmt w:val="bullet"/>
      <w:lvlText w:val=""/>
      <w:lvlJc w:val="left"/>
      <w:pPr>
        <w:ind w:left="2520" w:hanging="360"/>
      </w:pPr>
      <w:rPr>
        <w:rFonts w:ascii="Symbol" w:hAnsi="Symbol" w:hint="default"/>
      </w:rPr>
    </w:lvl>
    <w:lvl w:ilvl="4" w:tplc="05B67DB4" w:tentative="1">
      <w:start w:val="1"/>
      <w:numFmt w:val="bullet"/>
      <w:lvlText w:val="o"/>
      <w:lvlJc w:val="left"/>
      <w:pPr>
        <w:ind w:left="3240" w:hanging="360"/>
      </w:pPr>
      <w:rPr>
        <w:rFonts w:ascii="Courier New" w:hAnsi="Courier New" w:cs="Courier New" w:hint="default"/>
      </w:rPr>
    </w:lvl>
    <w:lvl w:ilvl="5" w:tplc="DB2EF382" w:tentative="1">
      <w:start w:val="1"/>
      <w:numFmt w:val="bullet"/>
      <w:lvlText w:val=""/>
      <w:lvlJc w:val="left"/>
      <w:pPr>
        <w:ind w:left="3960" w:hanging="360"/>
      </w:pPr>
      <w:rPr>
        <w:rFonts w:ascii="Wingdings" w:hAnsi="Wingdings" w:hint="default"/>
      </w:rPr>
    </w:lvl>
    <w:lvl w:ilvl="6" w:tplc="677A138A" w:tentative="1">
      <w:start w:val="1"/>
      <w:numFmt w:val="bullet"/>
      <w:lvlText w:val=""/>
      <w:lvlJc w:val="left"/>
      <w:pPr>
        <w:ind w:left="4680" w:hanging="360"/>
      </w:pPr>
      <w:rPr>
        <w:rFonts w:ascii="Symbol" w:hAnsi="Symbol" w:hint="default"/>
      </w:rPr>
    </w:lvl>
    <w:lvl w:ilvl="7" w:tplc="D910CDD0" w:tentative="1">
      <w:start w:val="1"/>
      <w:numFmt w:val="bullet"/>
      <w:lvlText w:val="o"/>
      <w:lvlJc w:val="left"/>
      <w:pPr>
        <w:ind w:left="5400" w:hanging="360"/>
      </w:pPr>
      <w:rPr>
        <w:rFonts w:ascii="Courier New" w:hAnsi="Courier New" w:cs="Courier New" w:hint="default"/>
      </w:rPr>
    </w:lvl>
    <w:lvl w:ilvl="8" w:tplc="1EA88474" w:tentative="1">
      <w:start w:val="1"/>
      <w:numFmt w:val="bullet"/>
      <w:lvlText w:val=""/>
      <w:lvlJc w:val="left"/>
      <w:pPr>
        <w:ind w:left="6120" w:hanging="360"/>
      </w:pPr>
      <w:rPr>
        <w:rFonts w:ascii="Wingdings" w:hAnsi="Wingdings" w:hint="default"/>
      </w:rPr>
    </w:lvl>
  </w:abstractNum>
  <w:abstractNum w:abstractNumId="130" w15:restartNumberingAfterBreak="0">
    <w:nsid w:val="7D1E4990"/>
    <w:multiLevelType w:val="hybridMultilevel"/>
    <w:tmpl w:val="E16683AC"/>
    <w:lvl w:ilvl="0" w:tplc="8DD6E0CE">
      <w:start w:val="4"/>
      <w:numFmt w:val="bullet"/>
      <w:lvlText w:val=""/>
      <w:lvlJc w:val="left"/>
      <w:pPr>
        <w:ind w:left="643" w:hanging="360"/>
      </w:pPr>
      <w:rPr>
        <w:rFonts w:ascii="Wingdings" w:eastAsia="Times New Roman" w:hAnsi="Wingdings" w:cs="Times New Roman" w:hint="default"/>
      </w:rPr>
    </w:lvl>
    <w:lvl w:ilvl="1" w:tplc="E39C6B92" w:tentative="1">
      <w:start w:val="1"/>
      <w:numFmt w:val="bullet"/>
      <w:lvlText w:val="o"/>
      <w:lvlJc w:val="left"/>
      <w:pPr>
        <w:ind w:left="1363" w:hanging="360"/>
      </w:pPr>
      <w:rPr>
        <w:rFonts w:ascii="Courier New" w:hAnsi="Courier New" w:cs="Courier New" w:hint="default"/>
      </w:rPr>
    </w:lvl>
    <w:lvl w:ilvl="2" w:tplc="50903C8C" w:tentative="1">
      <w:start w:val="1"/>
      <w:numFmt w:val="bullet"/>
      <w:lvlText w:val=""/>
      <w:lvlJc w:val="left"/>
      <w:pPr>
        <w:ind w:left="2083" w:hanging="360"/>
      </w:pPr>
      <w:rPr>
        <w:rFonts w:ascii="Wingdings" w:hAnsi="Wingdings" w:hint="default"/>
      </w:rPr>
    </w:lvl>
    <w:lvl w:ilvl="3" w:tplc="5BBEDB28" w:tentative="1">
      <w:start w:val="1"/>
      <w:numFmt w:val="bullet"/>
      <w:lvlText w:val=""/>
      <w:lvlJc w:val="left"/>
      <w:pPr>
        <w:ind w:left="2803" w:hanging="360"/>
      </w:pPr>
      <w:rPr>
        <w:rFonts w:ascii="Symbol" w:hAnsi="Symbol" w:hint="default"/>
      </w:rPr>
    </w:lvl>
    <w:lvl w:ilvl="4" w:tplc="31B0736A" w:tentative="1">
      <w:start w:val="1"/>
      <w:numFmt w:val="bullet"/>
      <w:lvlText w:val="o"/>
      <w:lvlJc w:val="left"/>
      <w:pPr>
        <w:ind w:left="3523" w:hanging="360"/>
      </w:pPr>
      <w:rPr>
        <w:rFonts w:ascii="Courier New" w:hAnsi="Courier New" w:cs="Courier New" w:hint="default"/>
      </w:rPr>
    </w:lvl>
    <w:lvl w:ilvl="5" w:tplc="37BC7F7A" w:tentative="1">
      <w:start w:val="1"/>
      <w:numFmt w:val="bullet"/>
      <w:lvlText w:val=""/>
      <w:lvlJc w:val="left"/>
      <w:pPr>
        <w:ind w:left="4243" w:hanging="360"/>
      </w:pPr>
      <w:rPr>
        <w:rFonts w:ascii="Wingdings" w:hAnsi="Wingdings" w:hint="default"/>
      </w:rPr>
    </w:lvl>
    <w:lvl w:ilvl="6" w:tplc="DA7ED2FE" w:tentative="1">
      <w:start w:val="1"/>
      <w:numFmt w:val="bullet"/>
      <w:lvlText w:val=""/>
      <w:lvlJc w:val="left"/>
      <w:pPr>
        <w:ind w:left="4963" w:hanging="360"/>
      </w:pPr>
      <w:rPr>
        <w:rFonts w:ascii="Symbol" w:hAnsi="Symbol" w:hint="default"/>
      </w:rPr>
    </w:lvl>
    <w:lvl w:ilvl="7" w:tplc="DDAA4040" w:tentative="1">
      <w:start w:val="1"/>
      <w:numFmt w:val="bullet"/>
      <w:lvlText w:val="o"/>
      <w:lvlJc w:val="left"/>
      <w:pPr>
        <w:ind w:left="5683" w:hanging="360"/>
      </w:pPr>
      <w:rPr>
        <w:rFonts w:ascii="Courier New" w:hAnsi="Courier New" w:cs="Courier New" w:hint="default"/>
      </w:rPr>
    </w:lvl>
    <w:lvl w:ilvl="8" w:tplc="6C1CC7AE" w:tentative="1">
      <w:start w:val="1"/>
      <w:numFmt w:val="bullet"/>
      <w:lvlText w:val=""/>
      <w:lvlJc w:val="left"/>
      <w:pPr>
        <w:ind w:left="6403" w:hanging="360"/>
      </w:pPr>
      <w:rPr>
        <w:rFonts w:ascii="Wingdings" w:hAnsi="Wingdings" w:hint="default"/>
      </w:rPr>
    </w:lvl>
  </w:abstractNum>
  <w:num w:numId="1" w16cid:durableId="1624267410">
    <w:abstractNumId w:val="10"/>
    <w:lvlOverride w:ilvl="0">
      <w:lvl w:ilvl="0">
        <w:start w:val="1"/>
        <w:numFmt w:val="bullet"/>
        <w:lvlText w:val="-"/>
        <w:lvlJc w:val="left"/>
        <w:pPr>
          <w:ind w:left="360" w:hanging="360"/>
        </w:pPr>
      </w:lvl>
    </w:lvlOverride>
  </w:num>
  <w:num w:numId="2" w16cid:durableId="1806847913">
    <w:abstractNumId w:val="10"/>
    <w:lvlOverride w:ilvl="0">
      <w:lvl w:ilvl="0">
        <w:start w:val="1"/>
        <w:numFmt w:val="bullet"/>
        <w:lvlText w:val=""/>
        <w:lvlJc w:val="left"/>
        <w:pPr>
          <w:ind w:left="360" w:hanging="360"/>
        </w:pPr>
        <w:rPr>
          <w:rFonts w:ascii="Symbol" w:hAnsi="Symbol" w:cs="Symbol" w:hint="default"/>
        </w:rPr>
      </w:lvl>
    </w:lvlOverride>
  </w:num>
  <w:num w:numId="3" w16cid:durableId="811405010">
    <w:abstractNumId w:val="112"/>
  </w:num>
  <w:num w:numId="4" w16cid:durableId="700978260">
    <w:abstractNumId w:val="111"/>
  </w:num>
  <w:num w:numId="5" w16cid:durableId="826672714">
    <w:abstractNumId w:val="53"/>
  </w:num>
  <w:num w:numId="6" w16cid:durableId="1161695834">
    <w:abstractNumId w:val="96"/>
  </w:num>
  <w:num w:numId="7" w16cid:durableId="1753627964">
    <w:abstractNumId w:val="87"/>
  </w:num>
  <w:num w:numId="8" w16cid:durableId="1608660406">
    <w:abstractNumId w:val="41"/>
  </w:num>
  <w:num w:numId="9" w16cid:durableId="1906376873">
    <w:abstractNumId w:val="108"/>
  </w:num>
  <w:num w:numId="10" w16cid:durableId="642547211">
    <w:abstractNumId w:val="21"/>
  </w:num>
  <w:num w:numId="11" w16cid:durableId="955016895">
    <w:abstractNumId w:val="29"/>
  </w:num>
  <w:num w:numId="12" w16cid:durableId="1673950559">
    <w:abstractNumId w:val="122"/>
  </w:num>
  <w:num w:numId="13" w16cid:durableId="672949155">
    <w:abstractNumId w:val="125"/>
  </w:num>
  <w:num w:numId="14" w16cid:durableId="2042393919">
    <w:abstractNumId w:val="99"/>
  </w:num>
  <w:num w:numId="15" w16cid:durableId="2042046933">
    <w:abstractNumId w:val="23"/>
  </w:num>
  <w:num w:numId="16" w16cid:durableId="149759981">
    <w:abstractNumId w:val="43"/>
  </w:num>
  <w:num w:numId="17" w16cid:durableId="706220608">
    <w:abstractNumId w:val="76"/>
  </w:num>
  <w:num w:numId="18" w16cid:durableId="1437675678">
    <w:abstractNumId w:val="54"/>
  </w:num>
  <w:num w:numId="19" w16cid:durableId="1993217697">
    <w:abstractNumId w:val="60"/>
  </w:num>
  <w:num w:numId="20" w16cid:durableId="1407612442">
    <w:abstractNumId w:val="10"/>
    <w:lvlOverride w:ilvl="0">
      <w:lvl w:ilvl="0">
        <w:start w:val="1"/>
        <w:numFmt w:val="bullet"/>
        <w:lvlText w:val="-"/>
        <w:lvlJc w:val="left"/>
        <w:pPr>
          <w:ind w:left="360" w:hanging="360"/>
        </w:pPr>
      </w:lvl>
    </w:lvlOverride>
  </w:num>
  <w:num w:numId="21" w16cid:durableId="1150947578">
    <w:abstractNumId w:val="92"/>
  </w:num>
  <w:num w:numId="22" w16cid:durableId="328681725">
    <w:abstractNumId w:val="59"/>
  </w:num>
  <w:num w:numId="23" w16cid:durableId="1682274427">
    <w:abstractNumId w:val="10"/>
    <w:lvlOverride w:ilvl="0">
      <w:lvl w:ilvl="0">
        <w:start w:val="1"/>
        <w:numFmt w:val="bullet"/>
        <w:lvlText w:val=""/>
        <w:legacy w:legacy="1" w:legacySpace="0" w:legacyIndent="360"/>
        <w:lvlJc w:val="left"/>
        <w:pPr>
          <w:ind w:left="360" w:hanging="360"/>
        </w:pPr>
        <w:rPr>
          <w:rFonts w:ascii="Symbol" w:hAnsi="Symbol" w:hint="default"/>
        </w:rPr>
      </w:lvl>
    </w:lvlOverride>
  </w:num>
  <w:num w:numId="24" w16cid:durableId="1709986598">
    <w:abstractNumId w:val="17"/>
  </w:num>
  <w:num w:numId="25" w16cid:durableId="1068188113">
    <w:abstractNumId w:val="124"/>
  </w:num>
  <w:num w:numId="26" w16cid:durableId="18552042">
    <w:abstractNumId w:val="71"/>
  </w:num>
  <w:num w:numId="27" w16cid:durableId="858814376">
    <w:abstractNumId w:val="91"/>
  </w:num>
  <w:num w:numId="28" w16cid:durableId="1597009544">
    <w:abstractNumId w:val="68"/>
  </w:num>
  <w:num w:numId="29" w16cid:durableId="1936092929">
    <w:abstractNumId w:val="74"/>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988677322">
    <w:abstractNumId w:val="45"/>
  </w:num>
  <w:num w:numId="31" w16cid:durableId="1868594766">
    <w:abstractNumId w:val="95"/>
  </w:num>
  <w:num w:numId="32" w16cid:durableId="119227318">
    <w:abstractNumId w:val="121"/>
  </w:num>
  <w:num w:numId="33" w16cid:durableId="399911010">
    <w:abstractNumId w:val="126"/>
  </w:num>
  <w:num w:numId="34" w16cid:durableId="2034577650">
    <w:abstractNumId w:val="123"/>
  </w:num>
  <w:num w:numId="35" w16cid:durableId="1810439452">
    <w:abstractNumId w:val="10"/>
    <w:lvlOverride w:ilvl="0">
      <w:lvl w:ilvl="0">
        <w:start w:val="1"/>
        <w:numFmt w:val="bullet"/>
        <w:lvlText w:val="-"/>
        <w:legacy w:legacy="1" w:legacySpace="0" w:legacyIndent="360"/>
        <w:lvlJc w:val="left"/>
        <w:pPr>
          <w:ind w:left="360" w:hanging="360"/>
        </w:pPr>
      </w:lvl>
    </w:lvlOverride>
    <w:lvlOverride w:ilvl="1">
      <w:lvl w:ilvl="1" w:tentative="1">
        <w:start w:val="1"/>
        <w:numFmt w:val="bullet"/>
        <w:lvlText w:val="o"/>
        <w:lvlJc w:val="left"/>
        <w:pPr>
          <w:tabs>
            <w:tab w:val="num" w:pos="1440"/>
          </w:tabs>
          <w:ind w:left="1440" w:hanging="360"/>
        </w:pPr>
        <w:rPr>
          <w:rFonts w:ascii="Courier New" w:hAnsi="Courier New" w:cs="Courier New" w:hint="default"/>
        </w:rPr>
      </w:lvl>
    </w:lvlOverride>
    <w:lvlOverride w:ilvl="2">
      <w:lvl w:ilvl="2" w:tentative="1">
        <w:start w:val="1"/>
        <w:numFmt w:val="bullet"/>
        <w:lvlText w:val=""/>
        <w:lvlJc w:val="left"/>
        <w:pPr>
          <w:tabs>
            <w:tab w:val="num" w:pos="2160"/>
          </w:tabs>
          <w:ind w:left="2160" w:hanging="360"/>
        </w:pPr>
        <w:rPr>
          <w:rFonts w:ascii="Wingdings" w:hAnsi="Wingdings" w:hint="default"/>
        </w:rPr>
      </w:lvl>
    </w:lvlOverride>
    <w:lvlOverride w:ilvl="3">
      <w:lvl w:ilvl="3" w:tentative="1">
        <w:start w:val="1"/>
        <w:numFmt w:val="bullet"/>
        <w:lvlText w:val=""/>
        <w:lvlJc w:val="left"/>
        <w:pPr>
          <w:tabs>
            <w:tab w:val="num" w:pos="2880"/>
          </w:tabs>
          <w:ind w:left="2880" w:hanging="360"/>
        </w:pPr>
        <w:rPr>
          <w:rFonts w:ascii="Symbol" w:hAnsi="Symbol" w:hint="default"/>
        </w:rPr>
      </w:lvl>
    </w:lvlOverride>
    <w:lvlOverride w:ilvl="4">
      <w:lvl w:ilvl="4" w:tentative="1">
        <w:start w:val="1"/>
        <w:numFmt w:val="bullet"/>
        <w:lvlText w:val="o"/>
        <w:lvlJc w:val="left"/>
        <w:pPr>
          <w:tabs>
            <w:tab w:val="num" w:pos="3600"/>
          </w:tabs>
          <w:ind w:left="3600" w:hanging="360"/>
        </w:pPr>
        <w:rPr>
          <w:rFonts w:ascii="Courier New" w:hAnsi="Courier New" w:cs="Courier New" w:hint="default"/>
        </w:rPr>
      </w:lvl>
    </w:lvlOverride>
    <w:lvlOverride w:ilvl="5">
      <w:lvl w:ilvl="5" w:tentative="1">
        <w:start w:val="1"/>
        <w:numFmt w:val="bullet"/>
        <w:lvlText w:val=""/>
        <w:lvlJc w:val="left"/>
        <w:pPr>
          <w:tabs>
            <w:tab w:val="num" w:pos="4320"/>
          </w:tabs>
          <w:ind w:left="4320" w:hanging="360"/>
        </w:pPr>
        <w:rPr>
          <w:rFonts w:ascii="Wingdings" w:hAnsi="Wingdings" w:hint="default"/>
        </w:rPr>
      </w:lvl>
    </w:lvlOverride>
    <w:lvlOverride w:ilvl="6">
      <w:lvl w:ilvl="6" w:tentative="1">
        <w:start w:val="1"/>
        <w:numFmt w:val="bullet"/>
        <w:lvlText w:val=""/>
        <w:lvlJc w:val="left"/>
        <w:pPr>
          <w:tabs>
            <w:tab w:val="num" w:pos="5040"/>
          </w:tabs>
          <w:ind w:left="5040" w:hanging="360"/>
        </w:pPr>
        <w:rPr>
          <w:rFonts w:ascii="Symbol" w:hAnsi="Symbol" w:hint="default"/>
        </w:rPr>
      </w:lvl>
    </w:lvlOverride>
    <w:lvlOverride w:ilvl="7">
      <w:lvl w:ilvl="7" w:tentative="1">
        <w:start w:val="1"/>
        <w:numFmt w:val="bullet"/>
        <w:lvlText w:val="o"/>
        <w:lvlJc w:val="left"/>
        <w:pPr>
          <w:tabs>
            <w:tab w:val="num" w:pos="5760"/>
          </w:tabs>
          <w:ind w:left="5760" w:hanging="360"/>
        </w:pPr>
        <w:rPr>
          <w:rFonts w:ascii="Courier New" w:hAnsi="Courier New" w:cs="Courier New" w:hint="default"/>
        </w:rPr>
      </w:lvl>
    </w:lvlOverride>
    <w:lvlOverride w:ilvl="8">
      <w:lvl w:ilvl="8" w:tentative="1">
        <w:start w:val="1"/>
        <w:numFmt w:val="bullet"/>
        <w:lvlText w:val=""/>
        <w:lvlJc w:val="left"/>
        <w:pPr>
          <w:tabs>
            <w:tab w:val="num" w:pos="6480"/>
          </w:tabs>
          <w:ind w:left="6480" w:hanging="360"/>
        </w:pPr>
        <w:rPr>
          <w:rFonts w:ascii="Wingdings" w:hAnsi="Wingdings" w:hint="default"/>
        </w:rPr>
      </w:lvl>
    </w:lvlOverride>
  </w:num>
  <w:num w:numId="36" w16cid:durableId="1432894656">
    <w:abstractNumId w:val="34"/>
  </w:num>
  <w:num w:numId="37" w16cid:durableId="286471186">
    <w:abstractNumId w:val="115"/>
  </w:num>
  <w:num w:numId="38" w16cid:durableId="2112359034">
    <w:abstractNumId w:val="58"/>
  </w:num>
  <w:num w:numId="39" w16cid:durableId="626934440">
    <w:abstractNumId w:val="64"/>
  </w:num>
  <w:num w:numId="40" w16cid:durableId="1508713812">
    <w:abstractNumId w:val="114"/>
  </w:num>
  <w:num w:numId="41" w16cid:durableId="1133015397">
    <w:abstractNumId w:val="24"/>
  </w:num>
  <w:num w:numId="42" w16cid:durableId="1698004050">
    <w:abstractNumId w:val="114"/>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511797891">
    <w:abstractNumId w:val="63"/>
  </w:num>
  <w:num w:numId="44" w16cid:durableId="1098989124">
    <w:abstractNumId w:val="38"/>
  </w:num>
  <w:num w:numId="45" w16cid:durableId="1798714425">
    <w:abstractNumId w:val="52"/>
  </w:num>
  <w:num w:numId="46" w16cid:durableId="614486580">
    <w:abstractNumId w:val="28"/>
  </w:num>
  <w:num w:numId="47" w16cid:durableId="145167919">
    <w:abstractNumId w:val="90"/>
  </w:num>
  <w:num w:numId="48" w16cid:durableId="1427842737">
    <w:abstractNumId w:val="62"/>
  </w:num>
  <w:num w:numId="49" w16cid:durableId="2087990694">
    <w:abstractNumId w:val="15"/>
  </w:num>
  <w:num w:numId="50" w16cid:durableId="1223567693">
    <w:abstractNumId w:val="36"/>
  </w:num>
  <w:num w:numId="51" w16cid:durableId="1066876135">
    <w:abstractNumId w:val="93"/>
  </w:num>
  <w:num w:numId="52" w16cid:durableId="285503874">
    <w:abstractNumId w:val="56"/>
  </w:num>
  <w:num w:numId="53" w16cid:durableId="1506481474">
    <w:abstractNumId w:val="84"/>
  </w:num>
  <w:num w:numId="54" w16cid:durableId="1048383785">
    <w:abstractNumId w:val="39"/>
  </w:num>
  <w:num w:numId="55" w16cid:durableId="911544568">
    <w:abstractNumId w:val="65"/>
  </w:num>
  <w:num w:numId="56" w16cid:durableId="1609045648">
    <w:abstractNumId w:val="78"/>
  </w:num>
  <w:num w:numId="57" w16cid:durableId="1531642878">
    <w:abstractNumId w:val="130"/>
  </w:num>
  <w:num w:numId="58" w16cid:durableId="375541693">
    <w:abstractNumId w:val="10"/>
    <w:lvlOverride w:ilvl="0">
      <w:lvl w:ilvl="0">
        <w:start w:val="1"/>
        <w:numFmt w:val="bullet"/>
        <w:lvlText w:val="-"/>
        <w:legacy w:legacy="1" w:legacySpace="0" w:legacyIndent="360"/>
        <w:lvlJc w:val="left"/>
        <w:pPr>
          <w:ind w:left="360" w:hanging="360"/>
        </w:pPr>
      </w:lvl>
    </w:lvlOverride>
  </w:num>
  <w:num w:numId="59" w16cid:durableId="145324445">
    <w:abstractNumId w:val="102"/>
  </w:num>
  <w:num w:numId="60" w16cid:durableId="1076778375">
    <w:abstractNumId w:val="19"/>
  </w:num>
  <w:num w:numId="61" w16cid:durableId="1443375044">
    <w:abstractNumId w:val="82"/>
  </w:num>
  <w:num w:numId="62" w16cid:durableId="1174419995">
    <w:abstractNumId w:val="77"/>
  </w:num>
  <w:num w:numId="63" w16cid:durableId="1283459385">
    <w:abstractNumId w:val="113"/>
  </w:num>
  <w:num w:numId="64" w16cid:durableId="478888838">
    <w:abstractNumId w:val="9"/>
  </w:num>
  <w:num w:numId="65" w16cid:durableId="994260844">
    <w:abstractNumId w:val="7"/>
  </w:num>
  <w:num w:numId="66" w16cid:durableId="1790931995">
    <w:abstractNumId w:val="6"/>
  </w:num>
  <w:num w:numId="67" w16cid:durableId="194852303">
    <w:abstractNumId w:val="5"/>
  </w:num>
  <w:num w:numId="68" w16cid:durableId="1941529404">
    <w:abstractNumId w:val="4"/>
  </w:num>
  <w:num w:numId="69" w16cid:durableId="1081610148">
    <w:abstractNumId w:val="8"/>
  </w:num>
  <w:num w:numId="70" w16cid:durableId="779682515">
    <w:abstractNumId w:val="3"/>
  </w:num>
  <w:num w:numId="71" w16cid:durableId="5179741">
    <w:abstractNumId w:val="2"/>
  </w:num>
  <w:num w:numId="72" w16cid:durableId="1991666866">
    <w:abstractNumId w:val="1"/>
  </w:num>
  <w:num w:numId="73" w16cid:durableId="622659054">
    <w:abstractNumId w:val="0"/>
  </w:num>
  <w:num w:numId="74" w16cid:durableId="604849302">
    <w:abstractNumId w:val="116"/>
  </w:num>
  <w:num w:numId="75" w16cid:durableId="2116561263">
    <w:abstractNumId w:val="35"/>
  </w:num>
  <w:num w:numId="76" w16cid:durableId="1370957568">
    <w:abstractNumId w:val="98"/>
  </w:num>
  <w:num w:numId="77" w16cid:durableId="1821924694">
    <w:abstractNumId w:val="57"/>
  </w:num>
  <w:num w:numId="78" w16cid:durableId="1922988335">
    <w:abstractNumId w:val="118"/>
  </w:num>
  <w:num w:numId="79" w16cid:durableId="1688287756">
    <w:abstractNumId w:val="40"/>
  </w:num>
  <w:num w:numId="80" w16cid:durableId="305669336">
    <w:abstractNumId w:val="32"/>
  </w:num>
  <w:num w:numId="81" w16cid:durableId="681517062">
    <w:abstractNumId w:val="94"/>
  </w:num>
  <w:num w:numId="82" w16cid:durableId="993919563">
    <w:abstractNumId w:val="103"/>
  </w:num>
  <w:num w:numId="83" w16cid:durableId="807671135">
    <w:abstractNumId w:val="12"/>
  </w:num>
  <w:num w:numId="84" w16cid:durableId="330909786">
    <w:abstractNumId w:val="61"/>
  </w:num>
  <w:num w:numId="85" w16cid:durableId="1666854741">
    <w:abstractNumId w:val="13"/>
  </w:num>
  <w:num w:numId="86" w16cid:durableId="418404903">
    <w:abstractNumId w:val="97"/>
  </w:num>
  <w:num w:numId="87" w16cid:durableId="1508597140">
    <w:abstractNumId w:val="50"/>
  </w:num>
  <w:num w:numId="88" w16cid:durableId="796679705">
    <w:abstractNumId w:val="30"/>
  </w:num>
  <w:num w:numId="89" w16cid:durableId="783231447">
    <w:abstractNumId w:val="11"/>
  </w:num>
  <w:num w:numId="90" w16cid:durableId="1599949083">
    <w:abstractNumId w:val="33"/>
  </w:num>
  <w:num w:numId="91" w16cid:durableId="1624656204">
    <w:abstractNumId w:val="27"/>
  </w:num>
  <w:num w:numId="92" w16cid:durableId="667752509">
    <w:abstractNumId w:val="129"/>
  </w:num>
  <w:num w:numId="93" w16cid:durableId="43869589">
    <w:abstractNumId w:val="46"/>
  </w:num>
  <w:num w:numId="94" w16cid:durableId="1508520151">
    <w:abstractNumId w:val="109"/>
  </w:num>
  <w:num w:numId="95" w16cid:durableId="1507817095">
    <w:abstractNumId w:val="104"/>
  </w:num>
  <w:num w:numId="96" w16cid:durableId="2057655710">
    <w:abstractNumId w:val="72"/>
  </w:num>
  <w:num w:numId="97" w16cid:durableId="1460340106">
    <w:abstractNumId w:val="117"/>
  </w:num>
  <w:num w:numId="98" w16cid:durableId="715198409">
    <w:abstractNumId w:val="106"/>
  </w:num>
  <w:num w:numId="99" w16cid:durableId="1143278934">
    <w:abstractNumId w:val="14"/>
  </w:num>
  <w:num w:numId="100" w16cid:durableId="1488130901">
    <w:abstractNumId w:val="89"/>
  </w:num>
  <w:num w:numId="101" w16cid:durableId="1451436901">
    <w:abstractNumId w:val="100"/>
  </w:num>
  <w:num w:numId="102" w16cid:durableId="107090982">
    <w:abstractNumId w:val="49"/>
  </w:num>
  <w:num w:numId="103" w16cid:durableId="614672491">
    <w:abstractNumId w:val="81"/>
  </w:num>
  <w:num w:numId="104" w16cid:durableId="1139608741">
    <w:abstractNumId w:val="20"/>
  </w:num>
  <w:num w:numId="105" w16cid:durableId="892424761">
    <w:abstractNumId w:val="25"/>
  </w:num>
  <w:num w:numId="106" w16cid:durableId="564995735">
    <w:abstractNumId w:val="101"/>
  </w:num>
  <w:num w:numId="107" w16cid:durableId="715013264">
    <w:abstractNumId w:val="55"/>
  </w:num>
  <w:num w:numId="108" w16cid:durableId="484247876">
    <w:abstractNumId w:val="79"/>
  </w:num>
  <w:num w:numId="109" w16cid:durableId="673924052">
    <w:abstractNumId w:val="37"/>
  </w:num>
  <w:num w:numId="110" w16cid:durableId="1808889869">
    <w:abstractNumId w:val="83"/>
  </w:num>
  <w:num w:numId="111" w16cid:durableId="1302423040">
    <w:abstractNumId w:val="128"/>
  </w:num>
  <w:num w:numId="112" w16cid:durableId="1369330084">
    <w:abstractNumId w:val="31"/>
  </w:num>
  <w:num w:numId="113" w16cid:durableId="1112281151">
    <w:abstractNumId w:val="69"/>
  </w:num>
  <w:num w:numId="114" w16cid:durableId="2056585575">
    <w:abstractNumId w:val="70"/>
  </w:num>
  <w:num w:numId="115" w16cid:durableId="177354942">
    <w:abstractNumId w:val="73"/>
  </w:num>
  <w:num w:numId="116" w16cid:durableId="225456751">
    <w:abstractNumId w:val="86"/>
  </w:num>
  <w:num w:numId="117" w16cid:durableId="374158395">
    <w:abstractNumId w:val="85"/>
  </w:num>
  <w:num w:numId="118" w16cid:durableId="1905870312">
    <w:abstractNumId w:val="75"/>
  </w:num>
  <w:num w:numId="119" w16cid:durableId="578490152">
    <w:abstractNumId w:val="119"/>
  </w:num>
  <w:num w:numId="120" w16cid:durableId="746077784">
    <w:abstractNumId w:val="44"/>
  </w:num>
  <w:num w:numId="121" w16cid:durableId="1743411740">
    <w:abstractNumId w:val="67"/>
  </w:num>
  <w:num w:numId="122" w16cid:durableId="976450337">
    <w:abstractNumId w:val="48"/>
  </w:num>
  <w:num w:numId="123" w16cid:durableId="405416882">
    <w:abstractNumId w:val="16"/>
  </w:num>
  <w:num w:numId="124" w16cid:durableId="317463361">
    <w:abstractNumId w:val="107"/>
  </w:num>
  <w:num w:numId="125" w16cid:durableId="1339844928">
    <w:abstractNumId w:val="127"/>
  </w:num>
  <w:num w:numId="126" w16cid:durableId="2049522534">
    <w:abstractNumId w:val="88"/>
  </w:num>
  <w:num w:numId="127" w16cid:durableId="2096052686">
    <w:abstractNumId w:val="51"/>
  </w:num>
  <w:num w:numId="128" w16cid:durableId="1712457711">
    <w:abstractNumId w:val="26"/>
  </w:num>
  <w:num w:numId="129" w16cid:durableId="478808593">
    <w:abstractNumId w:val="42"/>
  </w:num>
  <w:num w:numId="130" w16cid:durableId="1792481888">
    <w:abstractNumId w:val="80"/>
  </w:num>
  <w:num w:numId="131" w16cid:durableId="2076581622">
    <w:abstractNumId w:val="47"/>
  </w:num>
  <w:num w:numId="132" w16cid:durableId="1793330023">
    <w:abstractNumId w:val="110"/>
  </w:num>
  <w:num w:numId="133" w16cid:durableId="462505488">
    <w:abstractNumId w:val="66"/>
  </w:num>
  <w:num w:numId="134" w16cid:durableId="410780598">
    <w:abstractNumId w:val="18"/>
  </w:num>
  <w:num w:numId="135" w16cid:durableId="2014839286">
    <w:abstractNumId w:val="105"/>
  </w:num>
  <w:num w:numId="136" w16cid:durableId="853618898">
    <w:abstractNumId w:val="22"/>
  </w:num>
  <w:num w:numId="137" w16cid:durableId="1317221263">
    <w:abstractNumId w:val="120"/>
  </w:num>
  <w:numIdMacAtCleanup w:val="13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0"/>
  <w:removePersonalInformation/>
  <w:removeDateAndTime/>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567"/>
  <w:hyphenationZone w:val="425"/>
  <w:characterSpacingControl w:val="doNotCompress"/>
  <w:hdrShapeDefaults>
    <o:shapedefaults v:ext="edit" spidmax="2050"/>
  </w:hdrShapeDefaults>
  <w:footnotePr>
    <w:footnote w:id="-1"/>
    <w:footnote w:id="0"/>
  </w:footnotePr>
  <w:endnotePr>
    <w:numFmt w:val="decimal"/>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Registered" w:val="G:\BusUnits\Medical\DRA\Conf\1DRA Tree\Xolair\SPC PIL\Förslag\XOL-II-021\R 027 PO\Xolair-R-027-PO-"/>
    <w:docVar w:name="Version" w:val="w:useAnsiKerningPairs"/>
  </w:docVars>
  <w:rsids>
    <w:rsidRoot w:val="00857DCC"/>
    <w:rsid w:val="00000CFA"/>
    <w:rsid w:val="00000D59"/>
    <w:rsid w:val="00001940"/>
    <w:rsid w:val="00001C62"/>
    <w:rsid w:val="00002391"/>
    <w:rsid w:val="000027DA"/>
    <w:rsid w:val="00003DEA"/>
    <w:rsid w:val="00003FD0"/>
    <w:rsid w:val="0000442C"/>
    <w:rsid w:val="00005200"/>
    <w:rsid w:val="00005797"/>
    <w:rsid w:val="00005A33"/>
    <w:rsid w:val="000065E8"/>
    <w:rsid w:val="00006EBF"/>
    <w:rsid w:val="0001141A"/>
    <w:rsid w:val="0001245C"/>
    <w:rsid w:val="00012594"/>
    <w:rsid w:val="00012B3D"/>
    <w:rsid w:val="00012CBF"/>
    <w:rsid w:val="00012FE6"/>
    <w:rsid w:val="000130BE"/>
    <w:rsid w:val="00013BCD"/>
    <w:rsid w:val="000144E2"/>
    <w:rsid w:val="00015649"/>
    <w:rsid w:val="0001616C"/>
    <w:rsid w:val="00020473"/>
    <w:rsid w:val="000208D6"/>
    <w:rsid w:val="000211E2"/>
    <w:rsid w:val="0002535A"/>
    <w:rsid w:val="00026E40"/>
    <w:rsid w:val="0002771C"/>
    <w:rsid w:val="00030489"/>
    <w:rsid w:val="000306D4"/>
    <w:rsid w:val="00030C9A"/>
    <w:rsid w:val="00030DA7"/>
    <w:rsid w:val="00030FB4"/>
    <w:rsid w:val="00032695"/>
    <w:rsid w:val="0003277A"/>
    <w:rsid w:val="00032AD6"/>
    <w:rsid w:val="00033277"/>
    <w:rsid w:val="000350CA"/>
    <w:rsid w:val="0003562D"/>
    <w:rsid w:val="000359DD"/>
    <w:rsid w:val="00035F7C"/>
    <w:rsid w:val="00036BE7"/>
    <w:rsid w:val="00040B59"/>
    <w:rsid w:val="00041019"/>
    <w:rsid w:val="00041177"/>
    <w:rsid w:val="00041E33"/>
    <w:rsid w:val="000420E7"/>
    <w:rsid w:val="00043725"/>
    <w:rsid w:val="00043AE0"/>
    <w:rsid w:val="00043C41"/>
    <w:rsid w:val="00043E14"/>
    <w:rsid w:val="00044041"/>
    <w:rsid w:val="00044573"/>
    <w:rsid w:val="0004687D"/>
    <w:rsid w:val="00047F5F"/>
    <w:rsid w:val="00050564"/>
    <w:rsid w:val="00051474"/>
    <w:rsid w:val="000514A1"/>
    <w:rsid w:val="000517F5"/>
    <w:rsid w:val="00052345"/>
    <w:rsid w:val="000528F7"/>
    <w:rsid w:val="00052F6E"/>
    <w:rsid w:val="0005473C"/>
    <w:rsid w:val="00054C25"/>
    <w:rsid w:val="00054DE3"/>
    <w:rsid w:val="000554E2"/>
    <w:rsid w:val="000567A5"/>
    <w:rsid w:val="00056A2E"/>
    <w:rsid w:val="00060FD5"/>
    <w:rsid w:val="000613BD"/>
    <w:rsid w:val="00061907"/>
    <w:rsid w:val="00061C42"/>
    <w:rsid w:val="000624CF"/>
    <w:rsid w:val="00062E45"/>
    <w:rsid w:val="00063787"/>
    <w:rsid w:val="00064657"/>
    <w:rsid w:val="0006500A"/>
    <w:rsid w:val="00065097"/>
    <w:rsid w:val="00065A97"/>
    <w:rsid w:val="00066CE0"/>
    <w:rsid w:val="00067494"/>
    <w:rsid w:val="0006785F"/>
    <w:rsid w:val="000713C2"/>
    <w:rsid w:val="000727FE"/>
    <w:rsid w:val="00074677"/>
    <w:rsid w:val="00074A64"/>
    <w:rsid w:val="00074B8B"/>
    <w:rsid w:val="00074DFF"/>
    <w:rsid w:val="00075EAF"/>
    <w:rsid w:val="00075FAB"/>
    <w:rsid w:val="000774F2"/>
    <w:rsid w:val="00077728"/>
    <w:rsid w:val="000778F2"/>
    <w:rsid w:val="00077C5B"/>
    <w:rsid w:val="00080043"/>
    <w:rsid w:val="00080098"/>
    <w:rsid w:val="0008064D"/>
    <w:rsid w:val="00080789"/>
    <w:rsid w:val="000814EE"/>
    <w:rsid w:val="00081CF4"/>
    <w:rsid w:val="0008328D"/>
    <w:rsid w:val="0008378F"/>
    <w:rsid w:val="000837E9"/>
    <w:rsid w:val="000856DF"/>
    <w:rsid w:val="00086517"/>
    <w:rsid w:val="00086849"/>
    <w:rsid w:val="00087433"/>
    <w:rsid w:val="00087C9D"/>
    <w:rsid w:val="0009003C"/>
    <w:rsid w:val="00091A11"/>
    <w:rsid w:val="00092F45"/>
    <w:rsid w:val="0009361E"/>
    <w:rsid w:val="00093BB2"/>
    <w:rsid w:val="00093F1B"/>
    <w:rsid w:val="00094E28"/>
    <w:rsid w:val="00096252"/>
    <w:rsid w:val="00096705"/>
    <w:rsid w:val="00096FDB"/>
    <w:rsid w:val="000A089F"/>
    <w:rsid w:val="000A0CEF"/>
    <w:rsid w:val="000A18B7"/>
    <w:rsid w:val="000A190C"/>
    <w:rsid w:val="000A2309"/>
    <w:rsid w:val="000A28D6"/>
    <w:rsid w:val="000A4A06"/>
    <w:rsid w:val="000A50FE"/>
    <w:rsid w:val="000A5777"/>
    <w:rsid w:val="000A5A96"/>
    <w:rsid w:val="000B05B2"/>
    <w:rsid w:val="000B0775"/>
    <w:rsid w:val="000B10EF"/>
    <w:rsid w:val="000B1E90"/>
    <w:rsid w:val="000B22F7"/>
    <w:rsid w:val="000B28E0"/>
    <w:rsid w:val="000B3445"/>
    <w:rsid w:val="000B44C4"/>
    <w:rsid w:val="000B543C"/>
    <w:rsid w:val="000B617C"/>
    <w:rsid w:val="000B6229"/>
    <w:rsid w:val="000B6391"/>
    <w:rsid w:val="000B6677"/>
    <w:rsid w:val="000C10EC"/>
    <w:rsid w:val="000C1234"/>
    <w:rsid w:val="000C2285"/>
    <w:rsid w:val="000C2756"/>
    <w:rsid w:val="000C2958"/>
    <w:rsid w:val="000C370A"/>
    <w:rsid w:val="000C4621"/>
    <w:rsid w:val="000C5324"/>
    <w:rsid w:val="000C6190"/>
    <w:rsid w:val="000C66EE"/>
    <w:rsid w:val="000C7FDB"/>
    <w:rsid w:val="000D1986"/>
    <w:rsid w:val="000D1AED"/>
    <w:rsid w:val="000D294C"/>
    <w:rsid w:val="000D2D5B"/>
    <w:rsid w:val="000D43F9"/>
    <w:rsid w:val="000D6884"/>
    <w:rsid w:val="000D6A34"/>
    <w:rsid w:val="000E08C6"/>
    <w:rsid w:val="000E10C4"/>
    <w:rsid w:val="000E170F"/>
    <w:rsid w:val="000E17FB"/>
    <w:rsid w:val="000E235A"/>
    <w:rsid w:val="000E2B8F"/>
    <w:rsid w:val="000E2EA5"/>
    <w:rsid w:val="000E356D"/>
    <w:rsid w:val="000E79C4"/>
    <w:rsid w:val="000F0185"/>
    <w:rsid w:val="000F0EFD"/>
    <w:rsid w:val="000F1167"/>
    <w:rsid w:val="000F19B4"/>
    <w:rsid w:val="000F1B56"/>
    <w:rsid w:val="000F463D"/>
    <w:rsid w:val="000F46BA"/>
    <w:rsid w:val="000F5164"/>
    <w:rsid w:val="000F60B4"/>
    <w:rsid w:val="000F6167"/>
    <w:rsid w:val="000F6953"/>
    <w:rsid w:val="000F6B3D"/>
    <w:rsid w:val="000F72F5"/>
    <w:rsid w:val="0010025B"/>
    <w:rsid w:val="001008DD"/>
    <w:rsid w:val="00101E9B"/>
    <w:rsid w:val="00102D68"/>
    <w:rsid w:val="00102FD2"/>
    <w:rsid w:val="0010307D"/>
    <w:rsid w:val="00103584"/>
    <w:rsid w:val="00103FFB"/>
    <w:rsid w:val="001041AD"/>
    <w:rsid w:val="00106133"/>
    <w:rsid w:val="00106A00"/>
    <w:rsid w:val="00107FDE"/>
    <w:rsid w:val="001113DB"/>
    <w:rsid w:val="00111A9A"/>
    <w:rsid w:val="00111B7B"/>
    <w:rsid w:val="00111DEC"/>
    <w:rsid w:val="00111ED8"/>
    <w:rsid w:val="00112793"/>
    <w:rsid w:val="00113BC1"/>
    <w:rsid w:val="00114432"/>
    <w:rsid w:val="00114566"/>
    <w:rsid w:val="001145A1"/>
    <w:rsid w:val="00115FE1"/>
    <w:rsid w:val="00116AB2"/>
    <w:rsid w:val="001178C9"/>
    <w:rsid w:val="0012024C"/>
    <w:rsid w:val="001210FB"/>
    <w:rsid w:val="00121B8A"/>
    <w:rsid w:val="001235FB"/>
    <w:rsid w:val="0012573A"/>
    <w:rsid w:val="00125F6E"/>
    <w:rsid w:val="001265E0"/>
    <w:rsid w:val="00127BAB"/>
    <w:rsid w:val="00127D58"/>
    <w:rsid w:val="00130280"/>
    <w:rsid w:val="00130DC5"/>
    <w:rsid w:val="00130F19"/>
    <w:rsid w:val="001312EB"/>
    <w:rsid w:val="00131E2A"/>
    <w:rsid w:val="00132FF2"/>
    <w:rsid w:val="00133D51"/>
    <w:rsid w:val="0013484A"/>
    <w:rsid w:val="00137B76"/>
    <w:rsid w:val="001405C1"/>
    <w:rsid w:val="001408FE"/>
    <w:rsid w:val="00140BB7"/>
    <w:rsid w:val="00142752"/>
    <w:rsid w:val="001427E3"/>
    <w:rsid w:val="00143BD3"/>
    <w:rsid w:val="00143BE7"/>
    <w:rsid w:val="00144125"/>
    <w:rsid w:val="001444B9"/>
    <w:rsid w:val="00144836"/>
    <w:rsid w:val="00144BF6"/>
    <w:rsid w:val="00145336"/>
    <w:rsid w:val="00145E4E"/>
    <w:rsid w:val="00146227"/>
    <w:rsid w:val="001469AA"/>
    <w:rsid w:val="00147298"/>
    <w:rsid w:val="001476C3"/>
    <w:rsid w:val="00147AC0"/>
    <w:rsid w:val="00147BBC"/>
    <w:rsid w:val="001505C1"/>
    <w:rsid w:val="00151286"/>
    <w:rsid w:val="00151908"/>
    <w:rsid w:val="00152460"/>
    <w:rsid w:val="00152687"/>
    <w:rsid w:val="00153D9C"/>
    <w:rsid w:val="00153E17"/>
    <w:rsid w:val="001572E3"/>
    <w:rsid w:val="00157D3F"/>
    <w:rsid w:val="00157E73"/>
    <w:rsid w:val="00160EF0"/>
    <w:rsid w:val="00162552"/>
    <w:rsid w:val="001625D8"/>
    <w:rsid w:val="00162B71"/>
    <w:rsid w:val="001635C1"/>
    <w:rsid w:val="00164BB3"/>
    <w:rsid w:val="001650A7"/>
    <w:rsid w:val="001655B5"/>
    <w:rsid w:val="0016698B"/>
    <w:rsid w:val="001669D5"/>
    <w:rsid w:val="001677C9"/>
    <w:rsid w:val="00170930"/>
    <w:rsid w:val="001713AF"/>
    <w:rsid w:val="00171AC3"/>
    <w:rsid w:val="0017248F"/>
    <w:rsid w:val="00172E90"/>
    <w:rsid w:val="001735C6"/>
    <w:rsid w:val="00173B98"/>
    <w:rsid w:val="00174E5F"/>
    <w:rsid w:val="00177085"/>
    <w:rsid w:val="001770DE"/>
    <w:rsid w:val="00177B52"/>
    <w:rsid w:val="00180430"/>
    <w:rsid w:val="00180BF3"/>
    <w:rsid w:val="00184AA6"/>
    <w:rsid w:val="00185201"/>
    <w:rsid w:val="00186294"/>
    <w:rsid w:val="001865B7"/>
    <w:rsid w:val="001865E3"/>
    <w:rsid w:val="00186C81"/>
    <w:rsid w:val="00187796"/>
    <w:rsid w:val="001923CF"/>
    <w:rsid w:val="001935C7"/>
    <w:rsid w:val="00193AE8"/>
    <w:rsid w:val="00193B05"/>
    <w:rsid w:val="00193BEF"/>
    <w:rsid w:val="00193F5B"/>
    <w:rsid w:val="00195479"/>
    <w:rsid w:val="00195FEB"/>
    <w:rsid w:val="001966F1"/>
    <w:rsid w:val="001967C2"/>
    <w:rsid w:val="0019720C"/>
    <w:rsid w:val="00197B07"/>
    <w:rsid w:val="001A06A4"/>
    <w:rsid w:val="001A185C"/>
    <w:rsid w:val="001A1B72"/>
    <w:rsid w:val="001A2496"/>
    <w:rsid w:val="001A2D4B"/>
    <w:rsid w:val="001A444B"/>
    <w:rsid w:val="001A4514"/>
    <w:rsid w:val="001A5322"/>
    <w:rsid w:val="001A544D"/>
    <w:rsid w:val="001A592C"/>
    <w:rsid w:val="001A6146"/>
    <w:rsid w:val="001A7766"/>
    <w:rsid w:val="001A7D05"/>
    <w:rsid w:val="001B0B6C"/>
    <w:rsid w:val="001B0E65"/>
    <w:rsid w:val="001B22F5"/>
    <w:rsid w:val="001B5B95"/>
    <w:rsid w:val="001B62D8"/>
    <w:rsid w:val="001B67C8"/>
    <w:rsid w:val="001B70C9"/>
    <w:rsid w:val="001B7A72"/>
    <w:rsid w:val="001C1FA5"/>
    <w:rsid w:val="001C24C8"/>
    <w:rsid w:val="001C2525"/>
    <w:rsid w:val="001C264D"/>
    <w:rsid w:val="001C2E08"/>
    <w:rsid w:val="001C35AB"/>
    <w:rsid w:val="001C4B98"/>
    <w:rsid w:val="001C4D0F"/>
    <w:rsid w:val="001C6450"/>
    <w:rsid w:val="001C6F82"/>
    <w:rsid w:val="001C711A"/>
    <w:rsid w:val="001C76F7"/>
    <w:rsid w:val="001D0042"/>
    <w:rsid w:val="001D00E9"/>
    <w:rsid w:val="001D1814"/>
    <w:rsid w:val="001D2456"/>
    <w:rsid w:val="001D4CB1"/>
    <w:rsid w:val="001D58A8"/>
    <w:rsid w:val="001D6B0A"/>
    <w:rsid w:val="001E0846"/>
    <w:rsid w:val="001E0ED4"/>
    <w:rsid w:val="001E1C06"/>
    <w:rsid w:val="001E22B6"/>
    <w:rsid w:val="001E2DD0"/>
    <w:rsid w:val="001E3326"/>
    <w:rsid w:val="001E465D"/>
    <w:rsid w:val="001E5A24"/>
    <w:rsid w:val="001E66A1"/>
    <w:rsid w:val="001E66C4"/>
    <w:rsid w:val="001E7483"/>
    <w:rsid w:val="001E7BD5"/>
    <w:rsid w:val="001E7BE4"/>
    <w:rsid w:val="001E7D1A"/>
    <w:rsid w:val="001F03D8"/>
    <w:rsid w:val="001F0E6F"/>
    <w:rsid w:val="001F2695"/>
    <w:rsid w:val="001F3785"/>
    <w:rsid w:val="001F5A92"/>
    <w:rsid w:val="001F6689"/>
    <w:rsid w:val="001F7347"/>
    <w:rsid w:val="001F7393"/>
    <w:rsid w:val="001F7498"/>
    <w:rsid w:val="001F7CFD"/>
    <w:rsid w:val="002009AE"/>
    <w:rsid w:val="00200C63"/>
    <w:rsid w:val="00200F5A"/>
    <w:rsid w:val="00201279"/>
    <w:rsid w:val="002028AA"/>
    <w:rsid w:val="0020337B"/>
    <w:rsid w:val="002035C9"/>
    <w:rsid w:val="00203DC0"/>
    <w:rsid w:val="00204BD1"/>
    <w:rsid w:val="00204E7A"/>
    <w:rsid w:val="00205D3C"/>
    <w:rsid w:val="0020661F"/>
    <w:rsid w:val="00207805"/>
    <w:rsid w:val="00210B80"/>
    <w:rsid w:val="002110C8"/>
    <w:rsid w:val="0021122A"/>
    <w:rsid w:val="00211577"/>
    <w:rsid w:val="00211600"/>
    <w:rsid w:val="00211724"/>
    <w:rsid w:val="00211AB3"/>
    <w:rsid w:val="00211B48"/>
    <w:rsid w:val="00211DD2"/>
    <w:rsid w:val="002137ED"/>
    <w:rsid w:val="00213949"/>
    <w:rsid w:val="00213F73"/>
    <w:rsid w:val="002141D4"/>
    <w:rsid w:val="0021495F"/>
    <w:rsid w:val="00214AD2"/>
    <w:rsid w:val="00216B8D"/>
    <w:rsid w:val="00216BB3"/>
    <w:rsid w:val="00220190"/>
    <w:rsid w:val="00220550"/>
    <w:rsid w:val="00220D6C"/>
    <w:rsid w:val="00221ADF"/>
    <w:rsid w:val="00223C28"/>
    <w:rsid w:val="002245FE"/>
    <w:rsid w:val="0022580E"/>
    <w:rsid w:val="002258C2"/>
    <w:rsid w:val="00225B09"/>
    <w:rsid w:val="00225EA0"/>
    <w:rsid w:val="00226491"/>
    <w:rsid w:val="0022652A"/>
    <w:rsid w:val="00226C6E"/>
    <w:rsid w:val="00226D05"/>
    <w:rsid w:val="002274C3"/>
    <w:rsid w:val="00227EB2"/>
    <w:rsid w:val="00230135"/>
    <w:rsid w:val="0023036E"/>
    <w:rsid w:val="002303E7"/>
    <w:rsid w:val="00232F72"/>
    <w:rsid w:val="002330DC"/>
    <w:rsid w:val="00233657"/>
    <w:rsid w:val="00233BC6"/>
    <w:rsid w:val="00234A00"/>
    <w:rsid w:val="00236C4B"/>
    <w:rsid w:val="002376F4"/>
    <w:rsid w:val="00237A47"/>
    <w:rsid w:val="00240043"/>
    <w:rsid w:val="002400CB"/>
    <w:rsid w:val="00240A04"/>
    <w:rsid w:val="00241630"/>
    <w:rsid w:val="00241C5C"/>
    <w:rsid w:val="00241D15"/>
    <w:rsid w:val="0024214B"/>
    <w:rsid w:val="00243566"/>
    <w:rsid w:val="00243788"/>
    <w:rsid w:val="00243EEE"/>
    <w:rsid w:val="00244CAD"/>
    <w:rsid w:val="00244D2B"/>
    <w:rsid w:val="002454CA"/>
    <w:rsid w:val="00245E36"/>
    <w:rsid w:val="0025061F"/>
    <w:rsid w:val="002515E9"/>
    <w:rsid w:val="00251F48"/>
    <w:rsid w:val="00252F81"/>
    <w:rsid w:val="002550B5"/>
    <w:rsid w:val="0025664E"/>
    <w:rsid w:val="00256C08"/>
    <w:rsid w:val="00257027"/>
    <w:rsid w:val="00257162"/>
    <w:rsid w:val="00257B45"/>
    <w:rsid w:val="00257DF8"/>
    <w:rsid w:val="00260AF0"/>
    <w:rsid w:val="002612A4"/>
    <w:rsid w:val="00261B2F"/>
    <w:rsid w:val="00262022"/>
    <w:rsid w:val="00262A79"/>
    <w:rsid w:val="0026377C"/>
    <w:rsid w:val="002642C2"/>
    <w:rsid w:val="00265296"/>
    <w:rsid w:val="00266307"/>
    <w:rsid w:val="0026670B"/>
    <w:rsid w:val="00266DA9"/>
    <w:rsid w:val="00267CBA"/>
    <w:rsid w:val="00271107"/>
    <w:rsid w:val="00272FCF"/>
    <w:rsid w:val="00274DC3"/>
    <w:rsid w:val="00277A12"/>
    <w:rsid w:val="002819C5"/>
    <w:rsid w:val="00281CD2"/>
    <w:rsid w:val="00281D6F"/>
    <w:rsid w:val="00283128"/>
    <w:rsid w:val="00283CFE"/>
    <w:rsid w:val="00283F21"/>
    <w:rsid w:val="00284795"/>
    <w:rsid w:val="00284A91"/>
    <w:rsid w:val="002857DD"/>
    <w:rsid w:val="00286EB6"/>
    <w:rsid w:val="00290738"/>
    <w:rsid w:val="00290940"/>
    <w:rsid w:val="00290D30"/>
    <w:rsid w:val="00292995"/>
    <w:rsid w:val="002931B2"/>
    <w:rsid w:val="00293E13"/>
    <w:rsid w:val="00293F78"/>
    <w:rsid w:val="00294830"/>
    <w:rsid w:val="00295B64"/>
    <w:rsid w:val="0029684E"/>
    <w:rsid w:val="00296939"/>
    <w:rsid w:val="00296E78"/>
    <w:rsid w:val="00297490"/>
    <w:rsid w:val="00297C21"/>
    <w:rsid w:val="00297F0B"/>
    <w:rsid w:val="002A0850"/>
    <w:rsid w:val="002A0F45"/>
    <w:rsid w:val="002A1294"/>
    <w:rsid w:val="002A3278"/>
    <w:rsid w:val="002A39ED"/>
    <w:rsid w:val="002A40BB"/>
    <w:rsid w:val="002A4BC5"/>
    <w:rsid w:val="002A5200"/>
    <w:rsid w:val="002A5B34"/>
    <w:rsid w:val="002A5FA3"/>
    <w:rsid w:val="002A60A6"/>
    <w:rsid w:val="002A7BE0"/>
    <w:rsid w:val="002B05B9"/>
    <w:rsid w:val="002B0FA2"/>
    <w:rsid w:val="002B198F"/>
    <w:rsid w:val="002B23BB"/>
    <w:rsid w:val="002B38AA"/>
    <w:rsid w:val="002B391F"/>
    <w:rsid w:val="002B3C7C"/>
    <w:rsid w:val="002B4841"/>
    <w:rsid w:val="002B5925"/>
    <w:rsid w:val="002B6780"/>
    <w:rsid w:val="002B763F"/>
    <w:rsid w:val="002B7CF8"/>
    <w:rsid w:val="002C13B7"/>
    <w:rsid w:val="002C18EA"/>
    <w:rsid w:val="002C22B0"/>
    <w:rsid w:val="002C32A1"/>
    <w:rsid w:val="002C3552"/>
    <w:rsid w:val="002C3DCF"/>
    <w:rsid w:val="002C43ED"/>
    <w:rsid w:val="002C454E"/>
    <w:rsid w:val="002C4751"/>
    <w:rsid w:val="002C68C7"/>
    <w:rsid w:val="002C746E"/>
    <w:rsid w:val="002C7FE7"/>
    <w:rsid w:val="002D0133"/>
    <w:rsid w:val="002D0D3F"/>
    <w:rsid w:val="002D0D84"/>
    <w:rsid w:val="002D1F75"/>
    <w:rsid w:val="002D26F1"/>
    <w:rsid w:val="002D2E5B"/>
    <w:rsid w:val="002D3042"/>
    <w:rsid w:val="002D309B"/>
    <w:rsid w:val="002D3A3A"/>
    <w:rsid w:val="002D4333"/>
    <w:rsid w:val="002D46C4"/>
    <w:rsid w:val="002D4F8C"/>
    <w:rsid w:val="002D555D"/>
    <w:rsid w:val="002D5E8F"/>
    <w:rsid w:val="002D61C5"/>
    <w:rsid w:val="002D6CA6"/>
    <w:rsid w:val="002D6D0C"/>
    <w:rsid w:val="002D7D65"/>
    <w:rsid w:val="002E07DE"/>
    <w:rsid w:val="002E1084"/>
    <w:rsid w:val="002E326B"/>
    <w:rsid w:val="002E37E1"/>
    <w:rsid w:val="002E3FC1"/>
    <w:rsid w:val="002E44B7"/>
    <w:rsid w:val="002E4EA6"/>
    <w:rsid w:val="002E5B43"/>
    <w:rsid w:val="002E5BD1"/>
    <w:rsid w:val="002E6020"/>
    <w:rsid w:val="002E6AE7"/>
    <w:rsid w:val="002E7084"/>
    <w:rsid w:val="002E7288"/>
    <w:rsid w:val="002F0DB6"/>
    <w:rsid w:val="002F14A6"/>
    <w:rsid w:val="002F14D4"/>
    <w:rsid w:val="002F2A8F"/>
    <w:rsid w:val="002F3B8E"/>
    <w:rsid w:val="002F3BBC"/>
    <w:rsid w:val="002F4AE5"/>
    <w:rsid w:val="002F54E1"/>
    <w:rsid w:val="002F56DC"/>
    <w:rsid w:val="00300FFA"/>
    <w:rsid w:val="003023A6"/>
    <w:rsid w:val="00303644"/>
    <w:rsid w:val="003042DC"/>
    <w:rsid w:val="0030462F"/>
    <w:rsid w:val="00304658"/>
    <w:rsid w:val="00304F41"/>
    <w:rsid w:val="00306FA4"/>
    <w:rsid w:val="00307AAC"/>
    <w:rsid w:val="00311084"/>
    <w:rsid w:val="00311A9A"/>
    <w:rsid w:val="00311F7D"/>
    <w:rsid w:val="00312427"/>
    <w:rsid w:val="00313401"/>
    <w:rsid w:val="00313B13"/>
    <w:rsid w:val="00314222"/>
    <w:rsid w:val="00314EDF"/>
    <w:rsid w:val="00315196"/>
    <w:rsid w:val="00315CB9"/>
    <w:rsid w:val="003165EE"/>
    <w:rsid w:val="00316DF1"/>
    <w:rsid w:val="003173C5"/>
    <w:rsid w:val="00317471"/>
    <w:rsid w:val="00317F65"/>
    <w:rsid w:val="00320BE4"/>
    <w:rsid w:val="00320E8F"/>
    <w:rsid w:val="003210B4"/>
    <w:rsid w:val="00321C97"/>
    <w:rsid w:val="00322E9F"/>
    <w:rsid w:val="00322FCC"/>
    <w:rsid w:val="0032399E"/>
    <w:rsid w:val="00325C18"/>
    <w:rsid w:val="00326180"/>
    <w:rsid w:val="003266CF"/>
    <w:rsid w:val="00326C55"/>
    <w:rsid w:val="00326DC6"/>
    <w:rsid w:val="0032727F"/>
    <w:rsid w:val="0032734E"/>
    <w:rsid w:val="003278B9"/>
    <w:rsid w:val="003313AD"/>
    <w:rsid w:val="00331521"/>
    <w:rsid w:val="0033268E"/>
    <w:rsid w:val="003327DA"/>
    <w:rsid w:val="00332A4D"/>
    <w:rsid w:val="0033339E"/>
    <w:rsid w:val="00333B51"/>
    <w:rsid w:val="003343CC"/>
    <w:rsid w:val="00334A97"/>
    <w:rsid w:val="0033501F"/>
    <w:rsid w:val="00335CD9"/>
    <w:rsid w:val="00335CFE"/>
    <w:rsid w:val="00336D7F"/>
    <w:rsid w:val="00341ECD"/>
    <w:rsid w:val="0034227B"/>
    <w:rsid w:val="00342731"/>
    <w:rsid w:val="00342E8F"/>
    <w:rsid w:val="00343319"/>
    <w:rsid w:val="00343815"/>
    <w:rsid w:val="00343A15"/>
    <w:rsid w:val="00344119"/>
    <w:rsid w:val="00344144"/>
    <w:rsid w:val="003450A6"/>
    <w:rsid w:val="00345516"/>
    <w:rsid w:val="00346A45"/>
    <w:rsid w:val="00346C8E"/>
    <w:rsid w:val="003470B7"/>
    <w:rsid w:val="003502D9"/>
    <w:rsid w:val="00350722"/>
    <w:rsid w:val="00350FF3"/>
    <w:rsid w:val="00351256"/>
    <w:rsid w:val="003518AB"/>
    <w:rsid w:val="00351BD6"/>
    <w:rsid w:val="00351F46"/>
    <w:rsid w:val="00352298"/>
    <w:rsid w:val="00352B5C"/>
    <w:rsid w:val="00353760"/>
    <w:rsid w:val="00353BB9"/>
    <w:rsid w:val="00353C20"/>
    <w:rsid w:val="00354404"/>
    <w:rsid w:val="0035509B"/>
    <w:rsid w:val="00355FBF"/>
    <w:rsid w:val="003572D4"/>
    <w:rsid w:val="00357689"/>
    <w:rsid w:val="003605E0"/>
    <w:rsid w:val="00360A00"/>
    <w:rsid w:val="00360B85"/>
    <w:rsid w:val="00361701"/>
    <w:rsid w:val="00361D8E"/>
    <w:rsid w:val="003620B2"/>
    <w:rsid w:val="003623BD"/>
    <w:rsid w:val="00362AB0"/>
    <w:rsid w:val="00363100"/>
    <w:rsid w:val="00363676"/>
    <w:rsid w:val="00363958"/>
    <w:rsid w:val="00364173"/>
    <w:rsid w:val="00364810"/>
    <w:rsid w:val="00364986"/>
    <w:rsid w:val="00365A70"/>
    <w:rsid w:val="00365EA1"/>
    <w:rsid w:val="00366994"/>
    <w:rsid w:val="00366A7C"/>
    <w:rsid w:val="00366F53"/>
    <w:rsid w:val="003674CB"/>
    <w:rsid w:val="00370294"/>
    <w:rsid w:val="0037058F"/>
    <w:rsid w:val="00370913"/>
    <w:rsid w:val="003714E3"/>
    <w:rsid w:val="003716DA"/>
    <w:rsid w:val="00373F69"/>
    <w:rsid w:val="003740B4"/>
    <w:rsid w:val="0037482E"/>
    <w:rsid w:val="00375E11"/>
    <w:rsid w:val="003762EC"/>
    <w:rsid w:val="0037759C"/>
    <w:rsid w:val="00381674"/>
    <w:rsid w:val="00381E61"/>
    <w:rsid w:val="003825AF"/>
    <w:rsid w:val="00383238"/>
    <w:rsid w:val="0038526B"/>
    <w:rsid w:val="00385F45"/>
    <w:rsid w:val="00387B23"/>
    <w:rsid w:val="0039074D"/>
    <w:rsid w:val="003917E4"/>
    <w:rsid w:val="00391DED"/>
    <w:rsid w:val="003937C8"/>
    <w:rsid w:val="003948F5"/>
    <w:rsid w:val="00394C96"/>
    <w:rsid w:val="00395A02"/>
    <w:rsid w:val="00396EB2"/>
    <w:rsid w:val="00397145"/>
    <w:rsid w:val="003A0406"/>
    <w:rsid w:val="003A0998"/>
    <w:rsid w:val="003A124C"/>
    <w:rsid w:val="003A14FD"/>
    <w:rsid w:val="003A178B"/>
    <w:rsid w:val="003A2386"/>
    <w:rsid w:val="003A34FD"/>
    <w:rsid w:val="003A414E"/>
    <w:rsid w:val="003A4884"/>
    <w:rsid w:val="003A60AE"/>
    <w:rsid w:val="003A6EFF"/>
    <w:rsid w:val="003A79B7"/>
    <w:rsid w:val="003B1159"/>
    <w:rsid w:val="003B18E1"/>
    <w:rsid w:val="003B1C44"/>
    <w:rsid w:val="003B1F07"/>
    <w:rsid w:val="003B205A"/>
    <w:rsid w:val="003B20D4"/>
    <w:rsid w:val="003B29FB"/>
    <w:rsid w:val="003B43B8"/>
    <w:rsid w:val="003B5B06"/>
    <w:rsid w:val="003B636C"/>
    <w:rsid w:val="003B6A71"/>
    <w:rsid w:val="003B6E26"/>
    <w:rsid w:val="003B781D"/>
    <w:rsid w:val="003C0685"/>
    <w:rsid w:val="003C0E79"/>
    <w:rsid w:val="003C15BB"/>
    <w:rsid w:val="003C2629"/>
    <w:rsid w:val="003C2951"/>
    <w:rsid w:val="003C3B58"/>
    <w:rsid w:val="003C4148"/>
    <w:rsid w:val="003C4373"/>
    <w:rsid w:val="003C5120"/>
    <w:rsid w:val="003C79B0"/>
    <w:rsid w:val="003C7DCA"/>
    <w:rsid w:val="003D144A"/>
    <w:rsid w:val="003D161C"/>
    <w:rsid w:val="003D2FDE"/>
    <w:rsid w:val="003D3064"/>
    <w:rsid w:val="003D381D"/>
    <w:rsid w:val="003D3EEB"/>
    <w:rsid w:val="003D54A5"/>
    <w:rsid w:val="003D5B14"/>
    <w:rsid w:val="003D5BDF"/>
    <w:rsid w:val="003D5D75"/>
    <w:rsid w:val="003D6401"/>
    <w:rsid w:val="003D70BF"/>
    <w:rsid w:val="003E0849"/>
    <w:rsid w:val="003E09E0"/>
    <w:rsid w:val="003E3BC3"/>
    <w:rsid w:val="003E439E"/>
    <w:rsid w:val="003E518F"/>
    <w:rsid w:val="003E54C4"/>
    <w:rsid w:val="003E566E"/>
    <w:rsid w:val="003E56FC"/>
    <w:rsid w:val="003E5D7C"/>
    <w:rsid w:val="003E63F1"/>
    <w:rsid w:val="003E648B"/>
    <w:rsid w:val="003E69C2"/>
    <w:rsid w:val="003E7A5A"/>
    <w:rsid w:val="003F00F2"/>
    <w:rsid w:val="003F0FBD"/>
    <w:rsid w:val="003F182F"/>
    <w:rsid w:val="003F3010"/>
    <w:rsid w:val="003F44BE"/>
    <w:rsid w:val="003F4977"/>
    <w:rsid w:val="003F4B13"/>
    <w:rsid w:val="003F552A"/>
    <w:rsid w:val="003F6862"/>
    <w:rsid w:val="003F70E4"/>
    <w:rsid w:val="003F7E80"/>
    <w:rsid w:val="00400E59"/>
    <w:rsid w:val="00400FC1"/>
    <w:rsid w:val="0040162D"/>
    <w:rsid w:val="00401FDD"/>
    <w:rsid w:val="00402339"/>
    <w:rsid w:val="00402512"/>
    <w:rsid w:val="00402DD2"/>
    <w:rsid w:val="004038D0"/>
    <w:rsid w:val="00403F74"/>
    <w:rsid w:val="00405F51"/>
    <w:rsid w:val="00407EC1"/>
    <w:rsid w:val="00410166"/>
    <w:rsid w:val="0041019E"/>
    <w:rsid w:val="00410B74"/>
    <w:rsid w:val="00411358"/>
    <w:rsid w:val="0041170D"/>
    <w:rsid w:val="0041235C"/>
    <w:rsid w:val="00413239"/>
    <w:rsid w:val="00413391"/>
    <w:rsid w:val="00413BF4"/>
    <w:rsid w:val="004143FD"/>
    <w:rsid w:val="00414BCA"/>
    <w:rsid w:val="00415499"/>
    <w:rsid w:val="00416757"/>
    <w:rsid w:val="004169A9"/>
    <w:rsid w:val="0041714A"/>
    <w:rsid w:val="00420107"/>
    <w:rsid w:val="00420A2E"/>
    <w:rsid w:val="0042212E"/>
    <w:rsid w:val="00422789"/>
    <w:rsid w:val="004238BA"/>
    <w:rsid w:val="00423F61"/>
    <w:rsid w:val="004242A9"/>
    <w:rsid w:val="00424EEE"/>
    <w:rsid w:val="0042572E"/>
    <w:rsid w:val="004257AD"/>
    <w:rsid w:val="0042598D"/>
    <w:rsid w:val="00426FE8"/>
    <w:rsid w:val="004276E1"/>
    <w:rsid w:val="00427FB4"/>
    <w:rsid w:val="00430319"/>
    <w:rsid w:val="004304F0"/>
    <w:rsid w:val="00430C38"/>
    <w:rsid w:val="004328FC"/>
    <w:rsid w:val="00432B00"/>
    <w:rsid w:val="00432EAC"/>
    <w:rsid w:val="00433B1E"/>
    <w:rsid w:val="00433CE8"/>
    <w:rsid w:val="00434308"/>
    <w:rsid w:val="00434413"/>
    <w:rsid w:val="004356AD"/>
    <w:rsid w:val="00435BC3"/>
    <w:rsid w:val="00435F1D"/>
    <w:rsid w:val="00437215"/>
    <w:rsid w:val="0044213B"/>
    <w:rsid w:val="0044405B"/>
    <w:rsid w:val="00444A1C"/>
    <w:rsid w:val="004458F1"/>
    <w:rsid w:val="004468F0"/>
    <w:rsid w:val="00447703"/>
    <w:rsid w:val="0044789F"/>
    <w:rsid w:val="004510FB"/>
    <w:rsid w:val="004510FF"/>
    <w:rsid w:val="00451700"/>
    <w:rsid w:val="004524AB"/>
    <w:rsid w:val="00452599"/>
    <w:rsid w:val="004529B7"/>
    <w:rsid w:val="004529D8"/>
    <w:rsid w:val="00453455"/>
    <w:rsid w:val="00454385"/>
    <w:rsid w:val="00454F12"/>
    <w:rsid w:val="0045523A"/>
    <w:rsid w:val="00455AE0"/>
    <w:rsid w:val="004571E4"/>
    <w:rsid w:val="004578C2"/>
    <w:rsid w:val="00457AE8"/>
    <w:rsid w:val="00457CE6"/>
    <w:rsid w:val="00460672"/>
    <w:rsid w:val="00462781"/>
    <w:rsid w:val="00463F4C"/>
    <w:rsid w:val="004640F6"/>
    <w:rsid w:val="0046560B"/>
    <w:rsid w:val="004659B4"/>
    <w:rsid w:val="00466A8C"/>
    <w:rsid w:val="00467AAB"/>
    <w:rsid w:val="00470110"/>
    <w:rsid w:val="00470552"/>
    <w:rsid w:val="004705EF"/>
    <w:rsid w:val="004707A7"/>
    <w:rsid w:val="00471509"/>
    <w:rsid w:val="00471BF2"/>
    <w:rsid w:val="00471FBA"/>
    <w:rsid w:val="0047244A"/>
    <w:rsid w:val="00474E46"/>
    <w:rsid w:val="00476CDC"/>
    <w:rsid w:val="00476EB4"/>
    <w:rsid w:val="00477471"/>
    <w:rsid w:val="004800DD"/>
    <w:rsid w:val="00480B9A"/>
    <w:rsid w:val="00481091"/>
    <w:rsid w:val="00481446"/>
    <w:rsid w:val="004815A6"/>
    <w:rsid w:val="00481655"/>
    <w:rsid w:val="00481C99"/>
    <w:rsid w:val="00481F47"/>
    <w:rsid w:val="00482E7B"/>
    <w:rsid w:val="004840B0"/>
    <w:rsid w:val="00484121"/>
    <w:rsid w:val="0048492D"/>
    <w:rsid w:val="00485017"/>
    <w:rsid w:val="004852E9"/>
    <w:rsid w:val="00486B86"/>
    <w:rsid w:val="00487443"/>
    <w:rsid w:val="004912BD"/>
    <w:rsid w:val="00491541"/>
    <w:rsid w:val="0049286D"/>
    <w:rsid w:val="00493B57"/>
    <w:rsid w:val="004948F1"/>
    <w:rsid w:val="00494C76"/>
    <w:rsid w:val="0049667A"/>
    <w:rsid w:val="004968A3"/>
    <w:rsid w:val="004974CA"/>
    <w:rsid w:val="00497A94"/>
    <w:rsid w:val="00497ADA"/>
    <w:rsid w:val="004A0997"/>
    <w:rsid w:val="004A0B95"/>
    <w:rsid w:val="004A1004"/>
    <w:rsid w:val="004A1674"/>
    <w:rsid w:val="004A33DE"/>
    <w:rsid w:val="004A39A9"/>
    <w:rsid w:val="004A54AA"/>
    <w:rsid w:val="004A6BDE"/>
    <w:rsid w:val="004A7242"/>
    <w:rsid w:val="004A79C5"/>
    <w:rsid w:val="004B0541"/>
    <w:rsid w:val="004B1234"/>
    <w:rsid w:val="004B1E60"/>
    <w:rsid w:val="004B2031"/>
    <w:rsid w:val="004B2931"/>
    <w:rsid w:val="004B31F5"/>
    <w:rsid w:val="004B323D"/>
    <w:rsid w:val="004B46B7"/>
    <w:rsid w:val="004B48F6"/>
    <w:rsid w:val="004B78BB"/>
    <w:rsid w:val="004B7E68"/>
    <w:rsid w:val="004B7FFA"/>
    <w:rsid w:val="004C034B"/>
    <w:rsid w:val="004C0E76"/>
    <w:rsid w:val="004C0FE3"/>
    <w:rsid w:val="004C1F0E"/>
    <w:rsid w:val="004C2276"/>
    <w:rsid w:val="004C2D71"/>
    <w:rsid w:val="004C3545"/>
    <w:rsid w:val="004C3A56"/>
    <w:rsid w:val="004C3AE2"/>
    <w:rsid w:val="004C4629"/>
    <w:rsid w:val="004C61D8"/>
    <w:rsid w:val="004C62E0"/>
    <w:rsid w:val="004C6638"/>
    <w:rsid w:val="004C677C"/>
    <w:rsid w:val="004C71A9"/>
    <w:rsid w:val="004C75A7"/>
    <w:rsid w:val="004C77AC"/>
    <w:rsid w:val="004D109B"/>
    <w:rsid w:val="004D295E"/>
    <w:rsid w:val="004D2D1A"/>
    <w:rsid w:val="004D3755"/>
    <w:rsid w:val="004D41DD"/>
    <w:rsid w:val="004D47DD"/>
    <w:rsid w:val="004D6F48"/>
    <w:rsid w:val="004D7631"/>
    <w:rsid w:val="004E0193"/>
    <w:rsid w:val="004E1832"/>
    <w:rsid w:val="004E1CA8"/>
    <w:rsid w:val="004E1DF8"/>
    <w:rsid w:val="004E2C66"/>
    <w:rsid w:val="004E3874"/>
    <w:rsid w:val="004E3AC1"/>
    <w:rsid w:val="004E488D"/>
    <w:rsid w:val="004E4C70"/>
    <w:rsid w:val="004E5701"/>
    <w:rsid w:val="004E5D26"/>
    <w:rsid w:val="004E64F1"/>
    <w:rsid w:val="004F06B8"/>
    <w:rsid w:val="004F0E1E"/>
    <w:rsid w:val="004F202D"/>
    <w:rsid w:val="004F2FDB"/>
    <w:rsid w:val="004F366B"/>
    <w:rsid w:val="004F3A45"/>
    <w:rsid w:val="004F3CDE"/>
    <w:rsid w:val="004F4C70"/>
    <w:rsid w:val="004F519A"/>
    <w:rsid w:val="004F5CA5"/>
    <w:rsid w:val="005002B3"/>
    <w:rsid w:val="00501BF0"/>
    <w:rsid w:val="0050317C"/>
    <w:rsid w:val="00503CAB"/>
    <w:rsid w:val="00504323"/>
    <w:rsid w:val="00504A41"/>
    <w:rsid w:val="00505B6F"/>
    <w:rsid w:val="00505E78"/>
    <w:rsid w:val="00507799"/>
    <w:rsid w:val="00507861"/>
    <w:rsid w:val="00510D66"/>
    <w:rsid w:val="00510FD9"/>
    <w:rsid w:val="0051347E"/>
    <w:rsid w:val="00514019"/>
    <w:rsid w:val="005147F9"/>
    <w:rsid w:val="00514B8B"/>
    <w:rsid w:val="005158E5"/>
    <w:rsid w:val="00515EEE"/>
    <w:rsid w:val="005178FA"/>
    <w:rsid w:val="0052078A"/>
    <w:rsid w:val="00520F53"/>
    <w:rsid w:val="00522714"/>
    <w:rsid w:val="005234D3"/>
    <w:rsid w:val="005240AD"/>
    <w:rsid w:val="005245D7"/>
    <w:rsid w:val="00526CBA"/>
    <w:rsid w:val="00526F61"/>
    <w:rsid w:val="00527C30"/>
    <w:rsid w:val="00530995"/>
    <w:rsid w:val="00530B28"/>
    <w:rsid w:val="005328E5"/>
    <w:rsid w:val="005347A7"/>
    <w:rsid w:val="0053539A"/>
    <w:rsid w:val="0053556E"/>
    <w:rsid w:val="00535973"/>
    <w:rsid w:val="00535A71"/>
    <w:rsid w:val="00535AE5"/>
    <w:rsid w:val="00535FD1"/>
    <w:rsid w:val="005378A7"/>
    <w:rsid w:val="0054166A"/>
    <w:rsid w:val="00541DAD"/>
    <w:rsid w:val="00541DF1"/>
    <w:rsid w:val="00542169"/>
    <w:rsid w:val="00542466"/>
    <w:rsid w:val="00544E50"/>
    <w:rsid w:val="00544FFB"/>
    <w:rsid w:val="00545D23"/>
    <w:rsid w:val="00547787"/>
    <w:rsid w:val="00547BDF"/>
    <w:rsid w:val="005505C8"/>
    <w:rsid w:val="0055097A"/>
    <w:rsid w:val="00550CBB"/>
    <w:rsid w:val="00550CF7"/>
    <w:rsid w:val="00552625"/>
    <w:rsid w:val="00552708"/>
    <w:rsid w:val="005535F8"/>
    <w:rsid w:val="005554A1"/>
    <w:rsid w:val="00555C98"/>
    <w:rsid w:val="00555DFD"/>
    <w:rsid w:val="00556103"/>
    <w:rsid w:val="0055660A"/>
    <w:rsid w:val="00556BBA"/>
    <w:rsid w:val="00557CA2"/>
    <w:rsid w:val="005601D1"/>
    <w:rsid w:val="00560498"/>
    <w:rsid w:val="00560773"/>
    <w:rsid w:val="005612CC"/>
    <w:rsid w:val="0056174A"/>
    <w:rsid w:val="00561D6E"/>
    <w:rsid w:val="00563A2A"/>
    <w:rsid w:val="00563CFA"/>
    <w:rsid w:val="00563F98"/>
    <w:rsid w:val="005648C6"/>
    <w:rsid w:val="00564C7D"/>
    <w:rsid w:val="0056509E"/>
    <w:rsid w:val="00565ED4"/>
    <w:rsid w:val="00566161"/>
    <w:rsid w:val="0056713F"/>
    <w:rsid w:val="005701AA"/>
    <w:rsid w:val="005709F9"/>
    <w:rsid w:val="00570EC3"/>
    <w:rsid w:val="00571762"/>
    <w:rsid w:val="00571ADE"/>
    <w:rsid w:val="005729C5"/>
    <w:rsid w:val="00572B8B"/>
    <w:rsid w:val="00574F4B"/>
    <w:rsid w:val="0057501D"/>
    <w:rsid w:val="00575E10"/>
    <w:rsid w:val="00576398"/>
    <w:rsid w:val="00576E26"/>
    <w:rsid w:val="00576FB2"/>
    <w:rsid w:val="005779AE"/>
    <w:rsid w:val="00580951"/>
    <w:rsid w:val="00581390"/>
    <w:rsid w:val="00581B5D"/>
    <w:rsid w:val="00581C8F"/>
    <w:rsid w:val="00581FBA"/>
    <w:rsid w:val="00582C00"/>
    <w:rsid w:val="00582F70"/>
    <w:rsid w:val="0058354A"/>
    <w:rsid w:val="005840F1"/>
    <w:rsid w:val="005857CE"/>
    <w:rsid w:val="00585BAC"/>
    <w:rsid w:val="00587B29"/>
    <w:rsid w:val="00587E7E"/>
    <w:rsid w:val="00590DDE"/>
    <w:rsid w:val="00591DD0"/>
    <w:rsid w:val="005935F1"/>
    <w:rsid w:val="0059462F"/>
    <w:rsid w:val="00594A4F"/>
    <w:rsid w:val="0059526B"/>
    <w:rsid w:val="00595D95"/>
    <w:rsid w:val="00595EFA"/>
    <w:rsid w:val="00596206"/>
    <w:rsid w:val="00596575"/>
    <w:rsid w:val="0059723E"/>
    <w:rsid w:val="005A0952"/>
    <w:rsid w:val="005A1696"/>
    <w:rsid w:val="005A2AC9"/>
    <w:rsid w:val="005A3681"/>
    <w:rsid w:val="005A53B3"/>
    <w:rsid w:val="005A6A3C"/>
    <w:rsid w:val="005A7DAC"/>
    <w:rsid w:val="005B0429"/>
    <w:rsid w:val="005B2D60"/>
    <w:rsid w:val="005B352A"/>
    <w:rsid w:val="005B38CB"/>
    <w:rsid w:val="005B3DF4"/>
    <w:rsid w:val="005B428E"/>
    <w:rsid w:val="005B4359"/>
    <w:rsid w:val="005B43AC"/>
    <w:rsid w:val="005B463C"/>
    <w:rsid w:val="005B4783"/>
    <w:rsid w:val="005B51CB"/>
    <w:rsid w:val="005B5EBC"/>
    <w:rsid w:val="005B626E"/>
    <w:rsid w:val="005B7068"/>
    <w:rsid w:val="005C054C"/>
    <w:rsid w:val="005C0BD2"/>
    <w:rsid w:val="005C0D55"/>
    <w:rsid w:val="005C0DAF"/>
    <w:rsid w:val="005C0E8D"/>
    <w:rsid w:val="005C13F8"/>
    <w:rsid w:val="005C1AC5"/>
    <w:rsid w:val="005C428D"/>
    <w:rsid w:val="005C4E84"/>
    <w:rsid w:val="005D125B"/>
    <w:rsid w:val="005D1E9F"/>
    <w:rsid w:val="005D1EA4"/>
    <w:rsid w:val="005D2D00"/>
    <w:rsid w:val="005D2FBD"/>
    <w:rsid w:val="005D30CE"/>
    <w:rsid w:val="005D366E"/>
    <w:rsid w:val="005D3B93"/>
    <w:rsid w:val="005D4CC9"/>
    <w:rsid w:val="005D570E"/>
    <w:rsid w:val="005D6A0C"/>
    <w:rsid w:val="005D6D29"/>
    <w:rsid w:val="005E0880"/>
    <w:rsid w:val="005E0FCA"/>
    <w:rsid w:val="005E2639"/>
    <w:rsid w:val="005E2895"/>
    <w:rsid w:val="005E2930"/>
    <w:rsid w:val="005E2D77"/>
    <w:rsid w:val="005E3FCA"/>
    <w:rsid w:val="005E44C6"/>
    <w:rsid w:val="005E538B"/>
    <w:rsid w:val="005E541C"/>
    <w:rsid w:val="005E6B5C"/>
    <w:rsid w:val="005E7324"/>
    <w:rsid w:val="005E7E38"/>
    <w:rsid w:val="005E7FBB"/>
    <w:rsid w:val="005F0443"/>
    <w:rsid w:val="005F06DB"/>
    <w:rsid w:val="005F0A1E"/>
    <w:rsid w:val="005F0C45"/>
    <w:rsid w:val="005F18A2"/>
    <w:rsid w:val="005F256A"/>
    <w:rsid w:val="005F31D2"/>
    <w:rsid w:val="005F3914"/>
    <w:rsid w:val="005F5111"/>
    <w:rsid w:val="005F5BA7"/>
    <w:rsid w:val="005F5E70"/>
    <w:rsid w:val="005F66C5"/>
    <w:rsid w:val="005F7730"/>
    <w:rsid w:val="0060153F"/>
    <w:rsid w:val="00601B02"/>
    <w:rsid w:val="006041E2"/>
    <w:rsid w:val="006046D7"/>
    <w:rsid w:val="006060C0"/>
    <w:rsid w:val="006066C5"/>
    <w:rsid w:val="0060706C"/>
    <w:rsid w:val="00607C8A"/>
    <w:rsid w:val="00607D62"/>
    <w:rsid w:val="00610812"/>
    <w:rsid w:val="00610987"/>
    <w:rsid w:val="00610C6B"/>
    <w:rsid w:val="00610F76"/>
    <w:rsid w:val="0061118C"/>
    <w:rsid w:val="00612C6D"/>
    <w:rsid w:val="00612EA0"/>
    <w:rsid w:val="006162BB"/>
    <w:rsid w:val="006166EB"/>
    <w:rsid w:val="00616961"/>
    <w:rsid w:val="006170A3"/>
    <w:rsid w:val="006173D6"/>
    <w:rsid w:val="00620322"/>
    <w:rsid w:val="006212BA"/>
    <w:rsid w:val="006221A1"/>
    <w:rsid w:val="00622CF5"/>
    <w:rsid w:val="00622D20"/>
    <w:rsid w:val="0062395C"/>
    <w:rsid w:val="00624CCB"/>
    <w:rsid w:val="00624E96"/>
    <w:rsid w:val="00624E99"/>
    <w:rsid w:val="00625342"/>
    <w:rsid w:val="0062594B"/>
    <w:rsid w:val="00625FA4"/>
    <w:rsid w:val="006315AD"/>
    <w:rsid w:val="00633067"/>
    <w:rsid w:val="00633AC4"/>
    <w:rsid w:val="00633EC4"/>
    <w:rsid w:val="0063457A"/>
    <w:rsid w:val="00634581"/>
    <w:rsid w:val="00634781"/>
    <w:rsid w:val="00635BBF"/>
    <w:rsid w:val="00635ECC"/>
    <w:rsid w:val="0063659D"/>
    <w:rsid w:val="00636646"/>
    <w:rsid w:val="00636A52"/>
    <w:rsid w:val="00637610"/>
    <w:rsid w:val="00637743"/>
    <w:rsid w:val="00640270"/>
    <w:rsid w:val="00640374"/>
    <w:rsid w:val="006408DE"/>
    <w:rsid w:val="00641A54"/>
    <w:rsid w:val="00642767"/>
    <w:rsid w:val="006428AA"/>
    <w:rsid w:val="00643C65"/>
    <w:rsid w:val="00644347"/>
    <w:rsid w:val="00644F9D"/>
    <w:rsid w:val="00650491"/>
    <w:rsid w:val="0065081C"/>
    <w:rsid w:val="00651479"/>
    <w:rsid w:val="00651CAA"/>
    <w:rsid w:val="006524B6"/>
    <w:rsid w:val="00652A62"/>
    <w:rsid w:val="00653867"/>
    <w:rsid w:val="00653BF0"/>
    <w:rsid w:val="0065421D"/>
    <w:rsid w:val="0065521F"/>
    <w:rsid w:val="00655740"/>
    <w:rsid w:val="00656AD3"/>
    <w:rsid w:val="00657698"/>
    <w:rsid w:val="00657DC3"/>
    <w:rsid w:val="00657EE2"/>
    <w:rsid w:val="0066081C"/>
    <w:rsid w:val="00660DC9"/>
    <w:rsid w:val="006621A1"/>
    <w:rsid w:val="00662E57"/>
    <w:rsid w:val="00663131"/>
    <w:rsid w:val="0066343A"/>
    <w:rsid w:val="006643DC"/>
    <w:rsid w:val="00665012"/>
    <w:rsid w:val="00665051"/>
    <w:rsid w:val="006655AD"/>
    <w:rsid w:val="0066586E"/>
    <w:rsid w:val="00665DF1"/>
    <w:rsid w:val="006667FE"/>
    <w:rsid w:val="00667934"/>
    <w:rsid w:val="0067016A"/>
    <w:rsid w:val="00670A40"/>
    <w:rsid w:val="00670FBC"/>
    <w:rsid w:val="00673B10"/>
    <w:rsid w:val="00673DDC"/>
    <w:rsid w:val="00675008"/>
    <w:rsid w:val="00675F20"/>
    <w:rsid w:val="00676B6B"/>
    <w:rsid w:val="00676F8D"/>
    <w:rsid w:val="0067709C"/>
    <w:rsid w:val="00680A17"/>
    <w:rsid w:val="00681BDA"/>
    <w:rsid w:val="006837CF"/>
    <w:rsid w:val="006839E6"/>
    <w:rsid w:val="00683AE7"/>
    <w:rsid w:val="00683CF4"/>
    <w:rsid w:val="00685FCD"/>
    <w:rsid w:val="006865C5"/>
    <w:rsid w:val="00686C48"/>
    <w:rsid w:val="00690028"/>
    <w:rsid w:val="0069075F"/>
    <w:rsid w:val="0069102A"/>
    <w:rsid w:val="00692759"/>
    <w:rsid w:val="00693447"/>
    <w:rsid w:val="006935D4"/>
    <w:rsid w:val="006935FF"/>
    <w:rsid w:val="00695A22"/>
    <w:rsid w:val="00695C05"/>
    <w:rsid w:val="0069608C"/>
    <w:rsid w:val="00696744"/>
    <w:rsid w:val="00696AFE"/>
    <w:rsid w:val="006A00C8"/>
    <w:rsid w:val="006A00EC"/>
    <w:rsid w:val="006A06FC"/>
    <w:rsid w:val="006A0CDF"/>
    <w:rsid w:val="006A121C"/>
    <w:rsid w:val="006A2DD9"/>
    <w:rsid w:val="006A4E4E"/>
    <w:rsid w:val="006A5D66"/>
    <w:rsid w:val="006A5DC2"/>
    <w:rsid w:val="006A6412"/>
    <w:rsid w:val="006B0015"/>
    <w:rsid w:val="006B0E5A"/>
    <w:rsid w:val="006B1860"/>
    <w:rsid w:val="006B1A8A"/>
    <w:rsid w:val="006B2034"/>
    <w:rsid w:val="006B2168"/>
    <w:rsid w:val="006B323E"/>
    <w:rsid w:val="006B3597"/>
    <w:rsid w:val="006B4CC3"/>
    <w:rsid w:val="006B5688"/>
    <w:rsid w:val="006B5747"/>
    <w:rsid w:val="006B5F12"/>
    <w:rsid w:val="006C04EF"/>
    <w:rsid w:val="006C16B4"/>
    <w:rsid w:val="006C2B04"/>
    <w:rsid w:val="006C32C5"/>
    <w:rsid w:val="006C3C71"/>
    <w:rsid w:val="006C59CA"/>
    <w:rsid w:val="006C5EF1"/>
    <w:rsid w:val="006C7BC3"/>
    <w:rsid w:val="006C7D3F"/>
    <w:rsid w:val="006C7E44"/>
    <w:rsid w:val="006C7FFD"/>
    <w:rsid w:val="006D1D2E"/>
    <w:rsid w:val="006D1E3E"/>
    <w:rsid w:val="006D209A"/>
    <w:rsid w:val="006D2BBA"/>
    <w:rsid w:val="006D2F18"/>
    <w:rsid w:val="006D371A"/>
    <w:rsid w:val="006D42EC"/>
    <w:rsid w:val="006D5427"/>
    <w:rsid w:val="006D5592"/>
    <w:rsid w:val="006D57E8"/>
    <w:rsid w:val="006D5D3F"/>
    <w:rsid w:val="006D5DB1"/>
    <w:rsid w:val="006D7A4D"/>
    <w:rsid w:val="006E0B5E"/>
    <w:rsid w:val="006E1F4D"/>
    <w:rsid w:val="006E2067"/>
    <w:rsid w:val="006E22D8"/>
    <w:rsid w:val="006E419B"/>
    <w:rsid w:val="006E4D22"/>
    <w:rsid w:val="006E5034"/>
    <w:rsid w:val="006E7411"/>
    <w:rsid w:val="006F0622"/>
    <w:rsid w:val="006F0F56"/>
    <w:rsid w:val="006F10E2"/>
    <w:rsid w:val="006F16DD"/>
    <w:rsid w:val="006F29FA"/>
    <w:rsid w:val="006F36FE"/>
    <w:rsid w:val="006F46F0"/>
    <w:rsid w:val="006F62CC"/>
    <w:rsid w:val="006F7098"/>
    <w:rsid w:val="006F720E"/>
    <w:rsid w:val="006F7E99"/>
    <w:rsid w:val="006F7EFF"/>
    <w:rsid w:val="0070043D"/>
    <w:rsid w:val="00700A70"/>
    <w:rsid w:val="00701451"/>
    <w:rsid w:val="007028D9"/>
    <w:rsid w:val="0070366E"/>
    <w:rsid w:val="0070743F"/>
    <w:rsid w:val="00707490"/>
    <w:rsid w:val="00707A70"/>
    <w:rsid w:val="00711429"/>
    <w:rsid w:val="007116CD"/>
    <w:rsid w:val="007119A2"/>
    <w:rsid w:val="0071246F"/>
    <w:rsid w:val="0071538B"/>
    <w:rsid w:val="0071605B"/>
    <w:rsid w:val="00716B39"/>
    <w:rsid w:val="007171D4"/>
    <w:rsid w:val="00717568"/>
    <w:rsid w:val="00720D8A"/>
    <w:rsid w:val="0072104C"/>
    <w:rsid w:val="00721A31"/>
    <w:rsid w:val="0072247D"/>
    <w:rsid w:val="00723359"/>
    <w:rsid w:val="00723DAC"/>
    <w:rsid w:val="00725641"/>
    <w:rsid w:val="007278B7"/>
    <w:rsid w:val="00727E9A"/>
    <w:rsid w:val="00731B97"/>
    <w:rsid w:val="00731C5C"/>
    <w:rsid w:val="007327EF"/>
    <w:rsid w:val="00733602"/>
    <w:rsid w:val="007342AC"/>
    <w:rsid w:val="007345CD"/>
    <w:rsid w:val="00734959"/>
    <w:rsid w:val="007365FB"/>
    <w:rsid w:val="0073660A"/>
    <w:rsid w:val="00736769"/>
    <w:rsid w:val="00740064"/>
    <w:rsid w:val="0074354C"/>
    <w:rsid w:val="007438DB"/>
    <w:rsid w:val="007443FE"/>
    <w:rsid w:val="007446F7"/>
    <w:rsid w:val="0074501B"/>
    <w:rsid w:val="00745EC5"/>
    <w:rsid w:val="00747A41"/>
    <w:rsid w:val="00747AEE"/>
    <w:rsid w:val="00747EBE"/>
    <w:rsid w:val="00747F74"/>
    <w:rsid w:val="00747F7F"/>
    <w:rsid w:val="007502A3"/>
    <w:rsid w:val="007506AA"/>
    <w:rsid w:val="00750B4C"/>
    <w:rsid w:val="007517AF"/>
    <w:rsid w:val="0075186A"/>
    <w:rsid w:val="00752CF5"/>
    <w:rsid w:val="00752DD0"/>
    <w:rsid w:val="00753130"/>
    <w:rsid w:val="0075363C"/>
    <w:rsid w:val="00754D41"/>
    <w:rsid w:val="00756218"/>
    <w:rsid w:val="0075639B"/>
    <w:rsid w:val="007563AD"/>
    <w:rsid w:val="007578D4"/>
    <w:rsid w:val="00760967"/>
    <w:rsid w:val="007611BE"/>
    <w:rsid w:val="00762005"/>
    <w:rsid w:val="00762F66"/>
    <w:rsid w:val="0076405F"/>
    <w:rsid w:val="007642EC"/>
    <w:rsid w:val="0076445A"/>
    <w:rsid w:val="00764574"/>
    <w:rsid w:val="0076542A"/>
    <w:rsid w:val="00765906"/>
    <w:rsid w:val="0076605A"/>
    <w:rsid w:val="00766995"/>
    <w:rsid w:val="0076710B"/>
    <w:rsid w:val="00770D02"/>
    <w:rsid w:val="00770F75"/>
    <w:rsid w:val="00772C23"/>
    <w:rsid w:val="007741E5"/>
    <w:rsid w:val="00774E33"/>
    <w:rsid w:val="00776048"/>
    <w:rsid w:val="00776E9D"/>
    <w:rsid w:val="00776F49"/>
    <w:rsid w:val="00777287"/>
    <w:rsid w:val="00777342"/>
    <w:rsid w:val="00777605"/>
    <w:rsid w:val="00777DE9"/>
    <w:rsid w:val="00780D01"/>
    <w:rsid w:val="00782B4D"/>
    <w:rsid w:val="00783635"/>
    <w:rsid w:val="0079032A"/>
    <w:rsid w:val="00790398"/>
    <w:rsid w:val="00790A5C"/>
    <w:rsid w:val="00791760"/>
    <w:rsid w:val="00791A6D"/>
    <w:rsid w:val="007926DD"/>
    <w:rsid w:val="00792740"/>
    <w:rsid w:val="00793E16"/>
    <w:rsid w:val="00794707"/>
    <w:rsid w:val="00794C4D"/>
    <w:rsid w:val="007956A3"/>
    <w:rsid w:val="0079667D"/>
    <w:rsid w:val="0079761B"/>
    <w:rsid w:val="00797E8A"/>
    <w:rsid w:val="007A2690"/>
    <w:rsid w:val="007A2C24"/>
    <w:rsid w:val="007A3C79"/>
    <w:rsid w:val="007A4296"/>
    <w:rsid w:val="007A5051"/>
    <w:rsid w:val="007A5B21"/>
    <w:rsid w:val="007A609A"/>
    <w:rsid w:val="007A7483"/>
    <w:rsid w:val="007B0218"/>
    <w:rsid w:val="007B023A"/>
    <w:rsid w:val="007B087A"/>
    <w:rsid w:val="007B08E0"/>
    <w:rsid w:val="007B0BF4"/>
    <w:rsid w:val="007B1011"/>
    <w:rsid w:val="007B18CB"/>
    <w:rsid w:val="007B1922"/>
    <w:rsid w:val="007B64AA"/>
    <w:rsid w:val="007B74CD"/>
    <w:rsid w:val="007B7755"/>
    <w:rsid w:val="007B7796"/>
    <w:rsid w:val="007C16BA"/>
    <w:rsid w:val="007C1A78"/>
    <w:rsid w:val="007C20D8"/>
    <w:rsid w:val="007C2CCA"/>
    <w:rsid w:val="007C359C"/>
    <w:rsid w:val="007C4B1F"/>
    <w:rsid w:val="007C5626"/>
    <w:rsid w:val="007C755C"/>
    <w:rsid w:val="007C7560"/>
    <w:rsid w:val="007D067F"/>
    <w:rsid w:val="007D094A"/>
    <w:rsid w:val="007D0DC8"/>
    <w:rsid w:val="007D1E15"/>
    <w:rsid w:val="007D3207"/>
    <w:rsid w:val="007D3580"/>
    <w:rsid w:val="007D3811"/>
    <w:rsid w:val="007D3D4C"/>
    <w:rsid w:val="007D55E8"/>
    <w:rsid w:val="007D5BD1"/>
    <w:rsid w:val="007D7104"/>
    <w:rsid w:val="007E00A1"/>
    <w:rsid w:val="007E00EF"/>
    <w:rsid w:val="007E0198"/>
    <w:rsid w:val="007E0C80"/>
    <w:rsid w:val="007E0F0D"/>
    <w:rsid w:val="007E0F48"/>
    <w:rsid w:val="007E2000"/>
    <w:rsid w:val="007E2077"/>
    <w:rsid w:val="007E20DE"/>
    <w:rsid w:val="007E23B7"/>
    <w:rsid w:val="007E2A51"/>
    <w:rsid w:val="007E2BDA"/>
    <w:rsid w:val="007E30D6"/>
    <w:rsid w:val="007E3EA8"/>
    <w:rsid w:val="007E4647"/>
    <w:rsid w:val="007E4699"/>
    <w:rsid w:val="007E4A5F"/>
    <w:rsid w:val="007E52AF"/>
    <w:rsid w:val="007E5C2D"/>
    <w:rsid w:val="007E6F06"/>
    <w:rsid w:val="007F05A0"/>
    <w:rsid w:val="007F05C1"/>
    <w:rsid w:val="007F0F80"/>
    <w:rsid w:val="007F1546"/>
    <w:rsid w:val="007F2C06"/>
    <w:rsid w:val="007F2CCF"/>
    <w:rsid w:val="007F3667"/>
    <w:rsid w:val="007F46FE"/>
    <w:rsid w:val="007F588E"/>
    <w:rsid w:val="007F5C74"/>
    <w:rsid w:val="007F644E"/>
    <w:rsid w:val="007F6739"/>
    <w:rsid w:val="007F67F9"/>
    <w:rsid w:val="007F681D"/>
    <w:rsid w:val="007F70CD"/>
    <w:rsid w:val="007F777A"/>
    <w:rsid w:val="0080055B"/>
    <w:rsid w:val="00801295"/>
    <w:rsid w:val="00801EBB"/>
    <w:rsid w:val="008033C7"/>
    <w:rsid w:val="0080398A"/>
    <w:rsid w:val="0080415C"/>
    <w:rsid w:val="00804422"/>
    <w:rsid w:val="00804679"/>
    <w:rsid w:val="008047C8"/>
    <w:rsid w:val="00805248"/>
    <w:rsid w:val="00805A40"/>
    <w:rsid w:val="0080688D"/>
    <w:rsid w:val="00807A20"/>
    <w:rsid w:val="00807B59"/>
    <w:rsid w:val="00807C6F"/>
    <w:rsid w:val="00810713"/>
    <w:rsid w:val="00812325"/>
    <w:rsid w:val="0081247F"/>
    <w:rsid w:val="0081263C"/>
    <w:rsid w:val="0081280C"/>
    <w:rsid w:val="00813399"/>
    <w:rsid w:val="00813DB6"/>
    <w:rsid w:val="008141F8"/>
    <w:rsid w:val="0081428E"/>
    <w:rsid w:val="00814430"/>
    <w:rsid w:val="008147CC"/>
    <w:rsid w:val="008158B4"/>
    <w:rsid w:val="00815D6B"/>
    <w:rsid w:val="00816C47"/>
    <w:rsid w:val="0081733B"/>
    <w:rsid w:val="0081786F"/>
    <w:rsid w:val="00817F8B"/>
    <w:rsid w:val="008203F4"/>
    <w:rsid w:val="00820BF1"/>
    <w:rsid w:val="00821D24"/>
    <w:rsid w:val="008229D9"/>
    <w:rsid w:val="0082380E"/>
    <w:rsid w:val="00823830"/>
    <w:rsid w:val="00823EB5"/>
    <w:rsid w:val="0082457A"/>
    <w:rsid w:val="00825993"/>
    <w:rsid w:val="00825C3E"/>
    <w:rsid w:val="008264D9"/>
    <w:rsid w:val="008270DD"/>
    <w:rsid w:val="00827610"/>
    <w:rsid w:val="008300EA"/>
    <w:rsid w:val="008308C1"/>
    <w:rsid w:val="00830CC1"/>
    <w:rsid w:val="008310EC"/>
    <w:rsid w:val="00832B9A"/>
    <w:rsid w:val="008335EA"/>
    <w:rsid w:val="00834241"/>
    <w:rsid w:val="0083448E"/>
    <w:rsid w:val="00834819"/>
    <w:rsid w:val="00835527"/>
    <w:rsid w:val="00840077"/>
    <w:rsid w:val="008402B7"/>
    <w:rsid w:val="00840FC1"/>
    <w:rsid w:val="00841512"/>
    <w:rsid w:val="008418D9"/>
    <w:rsid w:val="00842049"/>
    <w:rsid w:val="00842EF0"/>
    <w:rsid w:val="008434F1"/>
    <w:rsid w:val="00843AF1"/>
    <w:rsid w:val="00844EC1"/>
    <w:rsid w:val="00845CE4"/>
    <w:rsid w:val="00845D0F"/>
    <w:rsid w:val="00845E16"/>
    <w:rsid w:val="008472FC"/>
    <w:rsid w:val="00850243"/>
    <w:rsid w:val="0085176B"/>
    <w:rsid w:val="00851836"/>
    <w:rsid w:val="00851CD2"/>
    <w:rsid w:val="00852466"/>
    <w:rsid w:val="00854126"/>
    <w:rsid w:val="00855A97"/>
    <w:rsid w:val="008563C5"/>
    <w:rsid w:val="00857C26"/>
    <w:rsid w:val="00857DCC"/>
    <w:rsid w:val="00857E04"/>
    <w:rsid w:val="008600F6"/>
    <w:rsid w:val="008608E5"/>
    <w:rsid w:val="00862391"/>
    <w:rsid w:val="008625E8"/>
    <w:rsid w:val="008628F1"/>
    <w:rsid w:val="00863BE0"/>
    <w:rsid w:val="00865669"/>
    <w:rsid w:val="00865B60"/>
    <w:rsid w:val="00866DE0"/>
    <w:rsid w:val="008671AF"/>
    <w:rsid w:val="0087004F"/>
    <w:rsid w:val="00870B50"/>
    <w:rsid w:val="00870C71"/>
    <w:rsid w:val="00871368"/>
    <w:rsid w:val="00871CD1"/>
    <w:rsid w:val="00872154"/>
    <w:rsid w:val="00872CC4"/>
    <w:rsid w:val="008733CB"/>
    <w:rsid w:val="008733F2"/>
    <w:rsid w:val="00874FE5"/>
    <w:rsid w:val="00875236"/>
    <w:rsid w:val="00876716"/>
    <w:rsid w:val="00877D31"/>
    <w:rsid w:val="00877ECA"/>
    <w:rsid w:val="008800B7"/>
    <w:rsid w:val="00880709"/>
    <w:rsid w:val="0088110B"/>
    <w:rsid w:val="008814D2"/>
    <w:rsid w:val="00881A11"/>
    <w:rsid w:val="0088249E"/>
    <w:rsid w:val="008826AD"/>
    <w:rsid w:val="00882D70"/>
    <w:rsid w:val="00882DC7"/>
    <w:rsid w:val="008834A0"/>
    <w:rsid w:val="00883F61"/>
    <w:rsid w:val="00884C70"/>
    <w:rsid w:val="00886C32"/>
    <w:rsid w:val="00887507"/>
    <w:rsid w:val="008878D8"/>
    <w:rsid w:val="00891F83"/>
    <w:rsid w:val="00892425"/>
    <w:rsid w:val="00892BFF"/>
    <w:rsid w:val="00893017"/>
    <w:rsid w:val="008939A3"/>
    <w:rsid w:val="00893BC4"/>
    <w:rsid w:val="008A0576"/>
    <w:rsid w:val="008A2428"/>
    <w:rsid w:val="008A2864"/>
    <w:rsid w:val="008A36E3"/>
    <w:rsid w:val="008A386C"/>
    <w:rsid w:val="008A3B06"/>
    <w:rsid w:val="008A3DED"/>
    <w:rsid w:val="008A4213"/>
    <w:rsid w:val="008A4349"/>
    <w:rsid w:val="008A469A"/>
    <w:rsid w:val="008A4768"/>
    <w:rsid w:val="008A4830"/>
    <w:rsid w:val="008A52FD"/>
    <w:rsid w:val="008A5825"/>
    <w:rsid w:val="008A7F22"/>
    <w:rsid w:val="008B0395"/>
    <w:rsid w:val="008B0A5B"/>
    <w:rsid w:val="008B14A5"/>
    <w:rsid w:val="008B16E2"/>
    <w:rsid w:val="008B18C6"/>
    <w:rsid w:val="008B29CF"/>
    <w:rsid w:val="008B2E3B"/>
    <w:rsid w:val="008B34C4"/>
    <w:rsid w:val="008B3BCF"/>
    <w:rsid w:val="008B694E"/>
    <w:rsid w:val="008B7FE3"/>
    <w:rsid w:val="008C0031"/>
    <w:rsid w:val="008C090F"/>
    <w:rsid w:val="008C2049"/>
    <w:rsid w:val="008C298B"/>
    <w:rsid w:val="008C35C7"/>
    <w:rsid w:val="008C3A6E"/>
    <w:rsid w:val="008C3F5A"/>
    <w:rsid w:val="008C4737"/>
    <w:rsid w:val="008C5CF1"/>
    <w:rsid w:val="008C6CFE"/>
    <w:rsid w:val="008C74AA"/>
    <w:rsid w:val="008D0439"/>
    <w:rsid w:val="008D29E3"/>
    <w:rsid w:val="008D694B"/>
    <w:rsid w:val="008D6A6C"/>
    <w:rsid w:val="008D71E0"/>
    <w:rsid w:val="008E1511"/>
    <w:rsid w:val="008E2874"/>
    <w:rsid w:val="008E2A84"/>
    <w:rsid w:val="008E36D4"/>
    <w:rsid w:val="008E4A40"/>
    <w:rsid w:val="008E4B78"/>
    <w:rsid w:val="008E4DC2"/>
    <w:rsid w:val="008E5787"/>
    <w:rsid w:val="008E5D94"/>
    <w:rsid w:val="008E5E77"/>
    <w:rsid w:val="008E694A"/>
    <w:rsid w:val="008E6EBF"/>
    <w:rsid w:val="008E761F"/>
    <w:rsid w:val="008E7B75"/>
    <w:rsid w:val="008E7DF9"/>
    <w:rsid w:val="008F0621"/>
    <w:rsid w:val="008F0A53"/>
    <w:rsid w:val="008F0E08"/>
    <w:rsid w:val="008F1702"/>
    <w:rsid w:val="008F26C1"/>
    <w:rsid w:val="008F2B85"/>
    <w:rsid w:val="008F3F33"/>
    <w:rsid w:val="008F43EF"/>
    <w:rsid w:val="008F4A59"/>
    <w:rsid w:val="008F5647"/>
    <w:rsid w:val="008F5838"/>
    <w:rsid w:val="008F689C"/>
    <w:rsid w:val="008F6A1C"/>
    <w:rsid w:val="00900940"/>
    <w:rsid w:val="00900FC9"/>
    <w:rsid w:val="009012AF"/>
    <w:rsid w:val="0090158D"/>
    <w:rsid w:val="00901AF3"/>
    <w:rsid w:val="00902196"/>
    <w:rsid w:val="00902B86"/>
    <w:rsid w:val="00903237"/>
    <w:rsid w:val="00903E8A"/>
    <w:rsid w:val="009042FD"/>
    <w:rsid w:val="00904998"/>
    <w:rsid w:val="00905A50"/>
    <w:rsid w:val="00905F6F"/>
    <w:rsid w:val="009071FA"/>
    <w:rsid w:val="00907A20"/>
    <w:rsid w:val="00907EEA"/>
    <w:rsid w:val="009115DC"/>
    <w:rsid w:val="00912BBE"/>
    <w:rsid w:val="00912CDE"/>
    <w:rsid w:val="009142C6"/>
    <w:rsid w:val="0091440E"/>
    <w:rsid w:val="00916131"/>
    <w:rsid w:val="00917B80"/>
    <w:rsid w:val="00921316"/>
    <w:rsid w:val="0092251E"/>
    <w:rsid w:val="0092268B"/>
    <w:rsid w:val="009253E0"/>
    <w:rsid w:val="009255C5"/>
    <w:rsid w:val="00926FB4"/>
    <w:rsid w:val="0092748B"/>
    <w:rsid w:val="0092794B"/>
    <w:rsid w:val="00927EE7"/>
    <w:rsid w:val="00930F77"/>
    <w:rsid w:val="00931DED"/>
    <w:rsid w:val="009344F8"/>
    <w:rsid w:val="0093506F"/>
    <w:rsid w:val="00935D81"/>
    <w:rsid w:val="00935DB1"/>
    <w:rsid w:val="0093702D"/>
    <w:rsid w:val="009371C8"/>
    <w:rsid w:val="0094012E"/>
    <w:rsid w:val="009406FD"/>
    <w:rsid w:val="00942987"/>
    <w:rsid w:val="00942C30"/>
    <w:rsid w:val="009433EA"/>
    <w:rsid w:val="0094343A"/>
    <w:rsid w:val="00943D02"/>
    <w:rsid w:val="00944391"/>
    <w:rsid w:val="00944DBD"/>
    <w:rsid w:val="0094522A"/>
    <w:rsid w:val="00947CFF"/>
    <w:rsid w:val="0095020C"/>
    <w:rsid w:val="00950684"/>
    <w:rsid w:val="00950FF4"/>
    <w:rsid w:val="009515EA"/>
    <w:rsid w:val="009518A6"/>
    <w:rsid w:val="0095328D"/>
    <w:rsid w:val="009535B1"/>
    <w:rsid w:val="00953657"/>
    <w:rsid w:val="009536A9"/>
    <w:rsid w:val="00953811"/>
    <w:rsid w:val="00953A16"/>
    <w:rsid w:val="00953D49"/>
    <w:rsid w:val="00954356"/>
    <w:rsid w:val="00954841"/>
    <w:rsid w:val="00955DC6"/>
    <w:rsid w:val="00955E52"/>
    <w:rsid w:val="00956122"/>
    <w:rsid w:val="0095684C"/>
    <w:rsid w:val="00956FCD"/>
    <w:rsid w:val="00957740"/>
    <w:rsid w:val="009579BB"/>
    <w:rsid w:val="00960B13"/>
    <w:rsid w:val="009618C3"/>
    <w:rsid w:val="00961C79"/>
    <w:rsid w:val="00961DEA"/>
    <w:rsid w:val="00962797"/>
    <w:rsid w:val="0096303F"/>
    <w:rsid w:val="009632B3"/>
    <w:rsid w:val="00963410"/>
    <w:rsid w:val="00963613"/>
    <w:rsid w:val="00963C79"/>
    <w:rsid w:val="00965971"/>
    <w:rsid w:val="00966CF0"/>
    <w:rsid w:val="00966D99"/>
    <w:rsid w:val="00966E1D"/>
    <w:rsid w:val="0096713B"/>
    <w:rsid w:val="00967231"/>
    <w:rsid w:val="00967AEC"/>
    <w:rsid w:val="009703B3"/>
    <w:rsid w:val="00970507"/>
    <w:rsid w:val="00970899"/>
    <w:rsid w:val="00971317"/>
    <w:rsid w:val="0097136B"/>
    <w:rsid w:val="0097208F"/>
    <w:rsid w:val="009722FB"/>
    <w:rsid w:val="0097395A"/>
    <w:rsid w:val="00973F32"/>
    <w:rsid w:val="00975AFC"/>
    <w:rsid w:val="009760D5"/>
    <w:rsid w:val="00976926"/>
    <w:rsid w:val="00976C3F"/>
    <w:rsid w:val="00976DD5"/>
    <w:rsid w:val="009778EC"/>
    <w:rsid w:val="009805CC"/>
    <w:rsid w:val="00981015"/>
    <w:rsid w:val="00981866"/>
    <w:rsid w:val="00981C0E"/>
    <w:rsid w:val="00982095"/>
    <w:rsid w:val="00982CBE"/>
    <w:rsid w:val="009831B8"/>
    <w:rsid w:val="009839C2"/>
    <w:rsid w:val="00983C0A"/>
    <w:rsid w:val="009848E2"/>
    <w:rsid w:val="00984CD4"/>
    <w:rsid w:val="00985B4B"/>
    <w:rsid w:val="009869B6"/>
    <w:rsid w:val="0098700A"/>
    <w:rsid w:val="00987E70"/>
    <w:rsid w:val="009902CF"/>
    <w:rsid w:val="009905FB"/>
    <w:rsid w:val="00990B7D"/>
    <w:rsid w:val="009912F8"/>
    <w:rsid w:val="00991306"/>
    <w:rsid w:val="0099139F"/>
    <w:rsid w:val="009919B7"/>
    <w:rsid w:val="0099216E"/>
    <w:rsid w:val="00992AA0"/>
    <w:rsid w:val="0099367C"/>
    <w:rsid w:val="009936ED"/>
    <w:rsid w:val="00993D9F"/>
    <w:rsid w:val="00994114"/>
    <w:rsid w:val="0099464C"/>
    <w:rsid w:val="00994D1A"/>
    <w:rsid w:val="00995396"/>
    <w:rsid w:val="00995BE7"/>
    <w:rsid w:val="00997925"/>
    <w:rsid w:val="009A0222"/>
    <w:rsid w:val="009A21C4"/>
    <w:rsid w:val="009A3170"/>
    <w:rsid w:val="009A41F2"/>
    <w:rsid w:val="009A534F"/>
    <w:rsid w:val="009A5AD7"/>
    <w:rsid w:val="009A5E0F"/>
    <w:rsid w:val="009A6B45"/>
    <w:rsid w:val="009A785D"/>
    <w:rsid w:val="009B0676"/>
    <w:rsid w:val="009B07F4"/>
    <w:rsid w:val="009B0A51"/>
    <w:rsid w:val="009B0B26"/>
    <w:rsid w:val="009B1114"/>
    <w:rsid w:val="009B2E28"/>
    <w:rsid w:val="009B520E"/>
    <w:rsid w:val="009B5C22"/>
    <w:rsid w:val="009B63AB"/>
    <w:rsid w:val="009B687B"/>
    <w:rsid w:val="009B7826"/>
    <w:rsid w:val="009C0339"/>
    <w:rsid w:val="009C040E"/>
    <w:rsid w:val="009C17A6"/>
    <w:rsid w:val="009C1AFA"/>
    <w:rsid w:val="009C1F55"/>
    <w:rsid w:val="009C2299"/>
    <w:rsid w:val="009C241F"/>
    <w:rsid w:val="009C2E14"/>
    <w:rsid w:val="009C36D1"/>
    <w:rsid w:val="009C49EA"/>
    <w:rsid w:val="009C4B40"/>
    <w:rsid w:val="009C5E70"/>
    <w:rsid w:val="009C5F3D"/>
    <w:rsid w:val="009C66CB"/>
    <w:rsid w:val="009C6CAC"/>
    <w:rsid w:val="009C7CC3"/>
    <w:rsid w:val="009D024B"/>
    <w:rsid w:val="009D092F"/>
    <w:rsid w:val="009D0FA4"/>
    <w:rsid w:val="009D1174"/>
    <w:rsid w:val="009D14B4"/>
    <w:rsid w:val="009D16A1"/>
    <w:rsid w:val="009D1F71"/>
    <w:rsid w:val="009D3B2D"/>
    <w:rsid w:val="009D4C28"/>
    <w:rsid w:val="009E16BA"/>
    <w:rsid w:val="009E1C87"/>
    <w:rsid w:val="009E2188"/>
    <w:rsid w:val="009E291C"/>
    <w:rsid w:val="009E3379"/>
    <w:rsid w:val="009E532B"/>
    <w:rsid w:val="009E569E"/>
    <w:rsid w:val="009E62A3"/>
    <w:rsid w:val="009E6417"/>
    <w:rsid w:val="009E6DC7"/>
    <w:rsid w:val="009F3540"/>
    <w:rsid w:val="009F3CDE"/>
    <w:rsid w:val="009F4107"/>
    <w:rsid w:val="009F4388"/>
    <w:rsid w:val="009F52F7"/>
    <w:rsid w:val="009F59B5"/>
    <w:rsid w:val="009F5B3F"/>
    <w:rsid w:val="009F6314"/>
    <w:rsid w:val="009F6922"/>
    <w:rsid w:val="009F7A74"/>
    <w:rsid w:val="00A01793"/>
    <w:rsid w:val="00A023BD"/>
    <w:rsid w:val="00A02DB1"/>
    <w:rsid w:val="00A02F0C"/>
    <w:rsid w:val="00A03227"/>
    <w:rsid w:val="00A04022"/>
    <w:rsid w:val="00A052F2"/>
    <w:rsid w:val="00A05ECE"/>
    <w:rsid w:val="00A05FD7"/>
    <w:rsid w:val="00A06638"/>
    <w:rsid w:val="00A067F6"/>
    <w:rsid w:val="00A07B7E"/>
    <w:rsid w:val="00A1142E"/>
    <w:rsid w:val="00A12058"/>
    <w:rsid w:val="00A13724"/>
    <w:rsid w:val="00A15DC1"/>
    <w:rsid w:val="00A16327"/>
    <w:rsid w:val="00A16B56"/>
    <w:rsid w:val="00A1717C"/>
    <w:rsid w:val="00A2093F"/>
    <w:rsid w:val="00A20AB4"/>
    <w:rsid w:val="00A20FEA"/>
    <w:rsid w:val="00A220A3"/>
    <w:rsid w:val="00A226CF"/>
    <w:rsid w:val="00A22ABA"/>
    <w:rsid w:val="00A22EFB"/>
    <w:rsid w:val="00A23E8E"/>
    <w:rsid w:val="00A248BE"/>
    <w:rsid w:val="00A24D58"/>
    <w:rsid w:val="00A25C16"/>
    <w:rsid w:val="00A27453"/>
    <w:rsid w:val="00A279AA"/>
    <w:rsid w:val="00A27EA4"/>
    <w:rsid w:val="00A30280"/>
    <w:rsid w:val="00A30AC8"/>
    <w:rsid w:val="00A31646"/>
    <w:rsid w:val="00A31859"/>
    <w:rsid w:val="00A3202B"/>
    <w:rsid w:val="00A32389"/>
    <w:rsid w:val="00A3242C"/>
    <w:rsid w:val="00A32D58"/>
    <w:rsid w:val="00A3307F"/>
    <w:rsid w:val="00A33D4B"/>
    <w:rsid w:val="00A34051"/>
    <w:rsid w:val="00A35074"/>
    <w:rsid w:val="00A35259"/>
    <w:rsid w:val="00A35393"/>
    <w:rsid w:val="00A35759"/>
    <w:rsid w:val="00A3586E"/>
    <w:rsid w:val="00A36351"/>
    <w:rsid w:val="00A363E3"/>
    <w:rsid w:val="00A372A6"/>
    <w:rsid w:val="00A401D4"/>
    <w:rsid w:val="00A405BE"/>
    <w:rsid w:val="00A41BE4"/>
    <w:rsid w:val="00A42012"/>
    <w:rsid w:val="00A42B5C"/>
    <w:rsid w:val="00A434A5"/>
    <w:rsid w:val="00A435FE"/>
    <w:rsid w:val="00A45571"/>
    <w:rsid w:val="00A463D8"/>
    <w:rsid w:val="00A4735D"/>
    <w:rsid w:val="00A47CAD"/>
    <w:rsid w:val="00A503C6"/>
    <w:rsid w:val="00A51FC4"/>
    <w:rsid w:val="00A522FE"/>
    <w:rsid w:val="00A52A80"/>
    <w:rsid w:val="00A5328E"/>
    <w:rsid w:val="00A532ED"/>
    <w:rsid w:val="00A53915"/>
    <w:rsid w:val="00A54C22"/>
    <w:rsid w:val="00A5665F"/>
    <w:rsid w:val="00A579CC"/>
    <w:rsid w:val="00A601D3"/>
    <w:rsid w:val="00A6039B"/>
    <w:rsid w:val="00A6147D"/>
    <w:rsid w:val="00A6340D"/>
    <w:rsid w:val="00A63418"/>
    <w:rsid w:val="00A63538"/>
    <w:rsid w:val="00A64825"/>
    <w:rsid w:val="00A6504B"/>
    <w:rsid w:val="00A658E4"/>
    <w:rsid w:val="00A67F87"/>
    <w:rsid w:val="00A7086F"/>
    <w:rsid w:val="00A70924"/>
    <w:rsid w:val="00A71455"/>
    <w:rsid w:val="00A71BA6"/>
    <w:rsid w:val="00A71BF0"/>
    <w:rsid w:val="00A7209E"/>
    <w:rsid w:val="00A72833"/>
    <w:rsid w:val="00A74106"/>
    <w:rsid w:val="00A74758"/>
    <w:rsid w:val="00A74E2C"/>
    <w:rsid w:val="00A7597C"/>
    <w:rsid w:val="00A75AC4"/>
    <w:rsid w:val="00A774C4"/>
    <w:rsid w:val="00A776FF"/>
    <w:rsid w:val="00A77FDC"/>
    <w:rsid w:val="00A819CD"/>
    <w:rsid w:val="00A826A3"/>
    <w:rsid w:val="00A82BC6"/>
    <w:rsid w:val="00A83EC0"/>
    <w:rsid w:val="00A840CA"/>
    <w:rsid w:val="00A840CB"/>
    <w:rsid w:val="00A842D1"/>
    <w:rsid w:val="00A84524"/>
    <w:rsid w:val="00A851B4"/>
    <w:rsid w:val="00A85F0F"/>
    <w:rsid w:val="00A861AD"/>
    <w:rsid w:val="00A8739E"/>
    <w:rsid w:val="00A8758E"/>
    <w:rsid w:val="00A875AD"/>
    <w:rsid w:val="00A9014D"/>
    <w:rsid w:val="00A907E1"/>
    <w:rsid w:val="00A92236"/>
    <w:rsid w:val="00A92354"/>
    <w:rsid w:val="00A92BE0"/>
    <w:rsid w:val="00A93A95"/>
    <w:rsid w:val="00A93AF7"/>
    <w:rsid w:val="00A9424F"/>
    <w:rsid w:val="00A94794"/>
    <w:rsid w:val="00A94F72"/>
    <w:rsid w:val="00A96214"/>
    <w:rsid w:val="00AA1FB9"/>
    <w:rsid w:val="00AA3016"/>
    <w:rsid w:val="00AA4818"/>
    <w:rsid w:val="00AA60CF"/>
    <w:rsid w:val="00AA646F"/>
    <w:rsid w:val="00AA7399"/>
    <w:rsid w:val="00AA7703"/>
    <w:rsid w:val="00AB0453"/>
    <w:rsid w:val="00AB079E"/>
    <w:rsid w:val="00AB13B1"/>
    <w:rsid w:val="00AB167B"/>
    <w:rsid w:val="00AB17D3"/>
    <w:rsid w:val="00AB1FED"/>
    <w:rsid w:val="00AB2056"/>
    <w:rsid w:val="00AB2250"/>
    <w:rsid w:val="00AB22F7"/>
    <w:rsid w:val="00AB23B1"/>
    <w:rsid w:val="00AB2C33"/>
    <w:rsid w:val="00AB3D8F"/>
    <w:rsid w:val="00AB3F20"/>
    <w:rsid w:val="00AB4117"/>
    <w:rsid w:val="00AC03B7"/>
    <w:rsid w:val="00AC1647"/>
    <w:rsid w:val="00AC1BD8"/>
    <w:rsid w:val="00AC28A5"/>
    <w:rsid w:val="00AC39F1"/>
    <w:rsid w:val="00AC3DBD"/>
    <w:rsid w:val="00AC58D4"/>
    <w:rsid w:val="00AC669B"/>
    <w:rsid w:val="00AC6FD2"/>
    <w:rsid w:val="00AC70E5"/>
    <w:rsid w:val="00AC7153"/>
    <w:rsid w:val="00AC7F1E"/>
    <w:rsid w:val="00AD0716"/>
    <w:rsid w:val="00AD28FB"/>
    <w:rsid w:val="00AD34C4"/>
    <w:rsid w:val="00AD3FF3"/>
    <w:rsid w:val="00AD40DB"/>
    <w:rsid w:val="00AD5E0D"/>
    <w:rsid w:val="00AD5FB6"/>
    <w:rsid w:val="00AD69DD"/>
    <w:rsid w:val="00AD6EFA"/>
    <w:rsid w:val="00AD70FD"/>
    <w:rsid w:val="00AD7151"/>
    <w:rsid w:val="00AD781D"/>
    <w:rsid w:val="00AD78F8"/>
    <w:rsid w:val="00AE1E19"/>
    <w:rsid w:val="00AE248F"/>
    <w:rsid w:val="00AE2726"/>
    <w:rsid w:val="00AE29A5"/>
    <w:rsid w:val="00AE40B2"/>
    <w:rsid w:val="00AE4362"/>
    <w:rsid w:val="00AE5966"/>
    <w:rsid w:val="00AE7AB4"/>
    <w:rsid w:val="00AF07B5"/>
    <w:rsid w:val="00AF19A4"/>
    <w:rsid w:val="00AF3615"/>
    <w:rsid w:val="00AF417C"/>
    <w:rsid w:val="00AF41D4"/>
    <w:rsid w:val="00AF4C57"/>
    <w:rsid w:val="00AF515E"/>
    <w:rsid w:val="00AF60CC"/>
    <w:rsid w:val="00AF6164"/>
    <w:rsid w:val="00AF6243"/>
    <w:rsid w:val="00AF661F"/>
    <w:rsid w:val="00AF68CD"/>
    <w:rsid w:val="00AF7317"/>
    <w:rsid w:val="00B00F1B"/>
    <w:rsid w:val="00B031E1"/>
    <w:rsid w:val="00B03902"/>
    <w:rsid w:val="00B04526"/>
    <w:rsid w:val="00B047FC"/>
    <w:rsid w:val="00B048F6"/>
    <w:rsid w:val="00B048FD"/>
    <w:rsid w:val="00B04EDA"/>
    <w:rsid w:val="00B0578D"/>
    <w:rsid w:val="00B057AB"/>
    <w:rsid w:val="00B06809"/>
    <w:rsid w:val="00B114B5"/>
    <w:rsid w:val="00B11AA2"/>
    <w:rsid w:val="00B11CBD"/>
    <w:rsid w:val="00B127CB"/>
    <w:rsid w:val="00B12A0E"/>
    <w:rsid w:val="00B13743"/>
    <w:rsid w:val="00B1389E"/>
    <w:rsid w:val="00B14A3E"/>
    <w:rsid w:val="00B14FBB"/>
    <w:rsid w:val="00B15AAA"/>
    <w:rsid w:val="00B17861"/>
    <w:rsid w:val="00B22ADB"/>
    <w:rsid w:val="00B23C52"/>
    <w:rsid w:val="00B23F97"/>
    <w:rsid w:val="00B2457E"/>
    <w:rsid w:val="00B24644"/>
    <w:rsid w:val="00B24A50"/>
    <w:rsid w:val="00B24A87"/>
    <w:rsid w:val="00B24B04"/>
    <w:rsid w:val="00B26998"/>
    <w:rsid w:val="00B27011"/>
    <w:rsid w:val="00B27B8F"/>
    <w:rsid w:val="00B3041E"/>
    <w:rsid w:val="00B30FB3"/>
    <w:rsid w:val="00B3137C"/>
    <w:rsid w:val="00B313B1"/>
    <w:rsid w:val="00B31E12"/>
    <w:rsid w:val="00B32DA5"/>
    <w:rsid w:val="00B35153"/>
    <w:rsid w:val="00B356DE"/>
    <w:rsid w:val="00B35EC1"/>
    <w:rsid w:val="00B36085"/>
    <w:rsid w:val="00B366A6"/>
    <w:rsid w:val="00B36B81"/>
    <w:rsid w:val="00B400AC"/>
    <w:rsid w:val="00B41A34"/>
    <w:rsid w:val="00B429A8"/>
    <w:rsid w:val="00B429B3"/>
    <w:rsid w:val="00B42F2D"/>
    <w:rsid w:val="00B43152"/>
    <w:rsid w:val="00B43482"/>
    <w:rsid w:val="00B4511F"/>
    <w:rsid w:val="00B459B5"/>
    <w:rsid w:val="00B45BE9"/>
    <w:rsid w:val="00B45F21"/>
    <w:rsid w:val="00B467AF"/>
    <w:rsid w:val="00B46C38"/>
    <w:rsid w:val="00B47602"/>
    <w:rsid w:val="00B4784E"/>
    <w:rsid w:val="00B47DC5"/>
    <w:rsid w:val="00B502E0"/>
    <w:rsid w:val="00B52DBA"/>
    <w:rsid w:val="00B53182"/>
    <w:rsid w:val="00B5347D"/>
    <w:rsid w:val="00B538AF"/>
    <w:rsid w:val="00B53F95"/>
    <w:rsid w:val="00B544DC"/>
    <w:rsid w:val="00B54AE2"/>
    <w:rsid w:val="00B54EFD"/>
    <w:rsid w:val="00B55D71"/>
    <w:rsid w:val="00B562FF"/>
    <w:rsid w:val="00B56BBB"/>
    <w:rsid w:val="00B57131"/>
    <w:rsid w:val="00B577C9"/>
    <w:rsid w:val="00B60470"/>
    <w:rsid w:val="00B60735"/>
    <w:rsid w:val="00B618A1"/>
    <w:rsid w:val="00B61C4C"/>
    <w:rsid w:val="00B6288A"/>
    <w:rsid w:val="00B62C65"/>
    <w:rsid w:val="00B63A7C"/>
    <w:rsid w:val="00B63ABA"/>
    <w:rsid w:val="00B6591E"/>
    <w:rsid w:val="00B65DF2"/>
    <w:rsid w:val="00B66688"/>
    <w:rsid w:val="00B66E60"/>
    <w:rsid w:val="00B6793B"/>
    <w:rsid w:val="00B67BDB"/>
    <w:rsid w:val="00B67F5A"/>
    <w:rsid w:val="00B70F91"/>
    <w:rsid w:val="00B7149A"/>
    <w:rsid w:val="00B719D5"/>
    <w:rsid w:val="00B71E6D"/>
    <w:rsid w:val="00B734AE"/>
    <w:rsid w:val="00B74242"/>
    <w:rsid w:val="00B7448D"/>
    <w:rsid w:val="00B74BF2"/>
    <w:rsid w:val="00B75995"/>
    <w:rsid w:val="00B760D6"/>
    <w:rsid w:val="00B76AC3"/>
    <w:rsid w:val="00B775E3"/>
    <w:rsid w:val="00B776F2"/>
    <w:rsid w:val="00B8013E"/>
    <w:rsid w:val="00B819ED"/>
    <w:rsid w:val="00B82163"/>
    <w:rsid w:val="00B82F92"/>
    <w:rsid w:val="00B83013"/>
    <w:rsid w:val="00B830D6"/>
    <w:rsid w:val="00B832E0"/>
    <w:rsid w:val="00B840F0"/>
    <w:rsid w:val="00B854CA"/>
    <w:rsid w:val="00B85DE9"/>
    <w:rsid w:val="00B86B70"/>
    <w:rsid w:val="00B87036"/>
    <w:rsid w:val="00B873FB"/>
    <w:rsid w:val="00B879DA"/>
    <w:rsid w:val="00B87A99"/>
    <w:rsid w:val="00B87DD3"/>
    <w:rsid w:val="00B9056F"/>
    <w:rsid w:val="00B91FDB"/>
    <w:rsid w:val="00B92CF5"/>
    <w:rsid w:val="00B932FC"/>
    <w:rsid w:val="00B93859"/>
    <w:rsid w:val="00B94848"/>
    <w:rsid w:val="00B95AE8"/>
    <w:rsid w:val="00B95DE9"/>
    <w:rsid w:val="00B95E16"/>
    <w:rsid w:val="00B96500"/>
    <w:rsid w:val="00B975AD"/>
    <w:rsid w:val="00BA049C"/>
    <w:rsid w:val="00BA0A4C"/>
    <w:rsid w:val="00BA0DF7"/>
    <w:rsid w:val="00BA0FA1"/>
    <w:rsid w:val="00BA1309"/>
    <w:rsid w:val="00BA1DB6"/>
    <w:rsid w:val="00BA232C"/>
    <w:rsid w:val="00BA2BD1"/>
    <w:rsid w:val="00BA3197"/>
    <w:rsid w:val="00BA3B78"/>
    <w:rsid w:val="00BA40EB"/>
    <w:rsid w:val="00BA6823"/>
    <w:rsid w:val="00BA7226"/>
    <w:rsid w:val="00BA7872"/>
    <w:rsid w:val="00BB032F"/>
    <w:rsid w:val="00BB0A63"/>
    <w:rsid w:val="00BB0BBC"/>
    <w:rsid w:val="00BB173B"/>
    <w:rsid w:val="00BB1C46"/>
    <w:rsid w:val="00BB20AA"/>
    <w:rsid w:val="00BB2DCB"/>
    <w:rsid w:val="00BB3449"/>
    <w:rsid w:val="00BB34E7"/>
    <w:rsid w:val="00BB353E"/>
    <w:rsid w:val="00BB4115"/>
    <w:rsid w:val="00BB5588"/>
    <w:rsid w:val="00BB55E9"/>
    <w:rsid w:val="00BB56F7"/>
    <w:rsid w:val="00BB5D7E"/>
    <w:rsid w:val="00BB61B5"/>
    <w:rsid w:val="00BB7689"/>
    <w:rsid w:val="00BC06E7"/>
    <w:rsid w:val="00BC07F9"/>
    <w:rsid w:val="00BC1409"/>
    <w:rsid w:val="00BC1D8F"/>
    <w:rsid w:val="00BC1E72"/>
    <w:rsid w:val="00BC2A00"/>
    <w:rsid w:val="00BC3137"/>
    <w:rsid w:val="00BC369D"/>
    <w:rsid w:val="00BC426A"/>
    <w:rsid w:val="00BC4996"/>
    <w:rsid w:val="00BC5CDB"/>
    <w:rsid w:val="00BC7D7C"/>
    <w:rsid w:val="00BD0054"/>
    <w:rsid w:val="00BD011D"/>
    <w:rsid w:val="00BD1CB7"/>
    <w:rsid w:val="00BD275D"/>
    <w:rsid w:val="00BD2795"/>
    <w:rsid w:val="00BD347C"/>
    <w:rsid w:val="00BD3E34"/>
    <w:rsid w:val="00BD3E9B"/>
    <w:rsid w:val="00BD4D35"/>
    <w:rsid w:val="00BD4DFE"/>
    <w:rsid w:val="00BD611F"/>
    <w:rsid w:val="00BD6A73"/>
    <w:rsid w:val="00BD73DA"/>
    <w:rsid w:val="00BE0281"/>
    <w:rsid w:val="00BE09C4"/>
    <w:rsid w:val="00BE2F43"/>
    <w:rsid w:val="00BE32F2"/>
    <w:rsid w:val="00BE3431"/>
    <w:rsid w:val="00BE3E76"/>
    <w:rsid w:val="00BE3E8C"/>
    <w:rsid w:val="00BE4316"/>
    <w:rsid w:val="00BE4D41"/>
    <w:rsid w:val="00BE4D70"/>
    <w:rsid w:val="00BE662B"/>
    <w:rsid w:val="00BE6CE2"/>
    <w:rsid w:val="00BE773D"/>
    <w:rsid w:val="00BE7A94"/>
    <w:rsid w:val="00BF1107"/>
    <w:rsid w:val="00BF184A"/>
    <w:rsid w:val="00BF26D7"/>
    <w:rsid w:val="00BF2969"/>
    <w:rsid w:val="00BF3868"/>
    <w:rsid w:val="00BF44F0"/>
    <w:rsid w:val="00BF54DB"/>
    <w:rsid w:val="00BF67D5"/>
    <w:rsid w:val="00BF6ABF"/>
    <w:rsid w:val="00C01CAD"/>
    <w:rsid w:val="00C020E2"/>
    <w:rsid w:val="00C02182"/>
    <w:rsid w:val="00C02665"/>
    <w:rsid w:val="00C03AA3"/>
    <w:rsid w:val="00C03E1C"/>
    <w:rsid w:val="00C05529"/>
    <w:rsid w:val="00C057F6"/>
    <w:rsid w:val="00C05F24"/>
    <w:rsid w:val="00C077BB"/>
    <w:rsid w:val="00C0784D"/>
    <w:rsid w:val="00C07E12"/>
    <w:rsid w:val="00C1001C"/>
    <w:rsid w:val="00C107C4"/>
    <w:rsid w:val="00C127F6"/>
    <w:rsid w:val="00C13BE8"/>
    <w:rsid w:val="00C14511"/>
    <w:rsid w:val="00C14A05"/>
    <w:rsid w:val="00C15930"/>
    <w:rsid w:val="00C15AF0"/>
    <w:rsid w:val="00C16F32"/>
    <w:rsid w:val="00C1746A"/>
    <w:rsid w:val="00C17A0A"/>
    <w:rsid w:val="00C20AE2"/>
    <w:rsid w:val="00C234A9"/>
    <w:rsid w:val="00C25931"/>
    <w:rsid w:val="00C25B97"/>
    <w:rsid w:val="00C25E97"/>
    <w:rsid w:val="00C27A3E"/>
    <w:rsid w:val="00C301C0"/>
    <w:rsid w:val="00C3121F"/>
    <w:rsid w:val="00C3149D"/>
    <w:rsid w:val="00C3295D"/>
    <w:rsid w:val="00C32C51"/>
    <w:rsid w:val="00C34487"/>
    <w:rsid w:val="00C345A5"/>
    <w:rsid w:val="00C35D0B"/>
    <w:rsid w:val="00C36F1D"/>
    <w:rsid w:val="00C379AD"/>
    <w:rsid w:val="00C37B1C"/>
    <w:rsid w:val="00C40BFD"/>
    <w:rsid w:val="00C40E07"/>
    <w:rsid w:val="00C41CB6"/>
    <w:rsid w:val="00C42403"/>
    <w:rsid w:val="00C43601"/>
    <w:rsid w:val="00C43761"/>
    <w:rsid w:val="00C44AF6"/>
    <w:rsid w:val="00C45A55"/>
    <w:rsid w:val="00C45DCE"/>
    <w:rsid w:val="00C46BFF"/>
    <w:rsid w:val="00C471CE"/>
    <w:rsid w:val="00C47448"/>
    <w:rsid w:val="00C474A7"/>
    <w:rsid w:val="00C47882"/>
    <w:rsid w:val="00C50420"/>
    <w:rsid w:val="00C5285E"/>
    <w:rsid w:val="00C52F6E"/>
    <w:rsid w:val="00C53500"/>
    <w:rsid w:val="00C53F64"/>
    <w:rsid w:val="00C54044"/>
    <w:rsid w:val="00C547B2"/>
    <w:rsid w:val="00C547B3"/>
    <w:rsid w:val="00C548BF"/>
    <w:rsid w:val="00C55296"/>
    <w:rsid w:val="00C55583"/>
    <w:rsid w:val="00C5610C"/>
    <w:rsid w:val="00C56D76"/>
    <w:rsid w:val="00C57399"/>
    <w:rsid w:val="00C60CD5"/>
    <w:rsid w:val="00C611C1"/>
    <w:rsid w:val="00C62453"/>
    <w:rsid w:val="00C62A93"/>
    <w:rsid w:val="00C62EDD"/>
    <w:rsid w:val="00C63CF0"/>
    <w:rsid w:val="00C656DC"/>
    <w:rsid w:val="00C66309"/>
    <w:rsid w:val="00C67AEF"/>
    <w:rsid w:val="00C67E31"/>
    <w:rsid w:val="00C7000E"/>
    <w:rsid w:val="00C70755"/>
    <w:rsid w:val="00C71096"/>
    <w:rsid w:val="00C71BFB"/>
    <w:rsid w:val="00C72F37"/>
    <w:rsid w:val="00C74EE1"/>
    <w:rsid w:val="00C753CF"/>
    <w:rsid w:val="00C75F48"/>
    <w:rsid w:val="00C77DE3"/>
    <w:rsid w:val="00C818C9"/>
    <w:rsid w:val="00C821A3"/>
    <w:rsid w:val="00C82984"/>
    <w:rsid w:val="00C84572"/>
    <w:rsid w:val="00C84682"/>
    <w:rsid w:val="00C85857"/>
    <w:rsid w:val="00C863ED"/>
    <w:rsid w:val="00C86575"/>
    <w:rsid w:val="00C86685"/>
    <w:rsid w:val="00C90062"/>
    <w:rsid w:val="00C91275"/>
    <w:rsid w:val="00C9248B"/>
    <w:rsid w:val="00C95EC1"/>
    <w:rsid w:val="00C95FC5"/>
    <w:rsid w:val="00C971F3"/>
    <w:rsid w:val="00CA0911"/>
    <w:rsid w:val="00CA13BD"/>
    <w:rsid w:val="00CA1F78"/>
    <w:rsid w:val="00CA2B7E"/>
    <w:rsid w:val="00CA33A4"/>
    <w:rsid w:val="00CA3838"/>
    <w:rsid w:val="00CA59B8"/>
    <w:rsid w:val="00CA63B1"/>
    <w:rsid w:val="00CA68DB"/>
    <w:rsid w:val="00CA7330"/>
    <w:rsid w:val="00CB0AE1"/>
    <w:rsid w:val="00CB1767"/>
    <w:rsid w:val="00CB2485"/>
    <w:rsid w:val="00CB271D"/>
    <w:rsid w:val="00CB35BF"/>
    <w:rsid w:val="00CB3F5F"/>
    <w:rsid w:val="00CB501D"/>
    <w:rsid w:val="00CB51F9"/>
    <w:rsid w:val="00CB52EA"/>
    <w:rsid w:val="00CB5539"/>
    <w:rsid w:val="00CB580A"/>
    <w:rsid w:val="00CC038D"/>
    <w:rsid w:val="00CC0594"/>
    <w:rsid w:val="00CC074E"/>
    <w:rsid w:val="00CC0CAD"/>
    <w:rsid w:val="00CC112C"/>
    <w:rsid w:val="00CC2BB7"/>
    <w:rsid w:val="00CC3479"/>
    <w:rsid w:val="00CC38E6"/>
    <w:rsid w:val="00CC3D4E"/>
    <w:rsid w:val="00CC3F15"/>
    <w:rsid w:val="00CC3F44"/>
    <w:rsid w:val="00CC5165"/>
    <w:rsid w:val="00CC539C"/>
    <w:rsid w:val="00CD138B"/>
    <w:rsid w:val="00CD3C3F"/>
    <w:rsid w:val="00CD4E73"/>
    <w:rsid w:val="00CD56E1"/>
    <w:rsid w:val="00CD6ED1"/>
    <w:rsid w:val="00CD717E"/>
    <w:rsid w:val="00CD7E1D"/>
    <w:rsid w:val="00CD7F28"/>
    <w:rsid w:val="00CE0C39"/>
    <w:rsid w:val="00CE27CC"/>
    <w:rsid w:val="00CE2962"/>
    <w:rsid w:val="00CE2F7E"/>
    <w:rsid w:val="00CE38AB"/>
    <w:rsid w:val="00CE4012"/>
    <w:rsid w:val="00CE434E"/>
    <w:rsid w:val="00CE62AB"/>
    <w:rsid w:val="00CE6D74"/>
    <w:rsid w:val="00CE6FD0"/>
    <w:rsid w:val="00CE72E7"/>
    <w:rsid w:val="00CE7345"/>
    <w:rsid w:val="00CE77DC"/>
    <w:rsid w:val="00CF0077"/>
    <w:rsid w:val="00CF0094"/>
    <w:rsid w:val="00CF0C7F"/>
    <w:rsid w:val="00CF0DF9"/>
    <w:rsid w:val="00CF3112"/>
    <w:rsid w:val="00CF32E8"/>
    <w:rsid w:val="00CF4B89"/>
    <w:rsid w:val="00CF4CCE"/>
    <w:rsid w:val="00CF5B43"/>
    <w:rsid w:val="00CF6CA5"/>
    <w:rsid w:val="00CF6D94"/>
    <w:rsid w:val="00CF74DF"/>
    <w:rsid w:val="00D0002C"/>
    <w:rsid w:val="00D000FA"/>
    <w:rsid w:val="00D00322"/>
    <w:rsid w:val="00D00DB1"/>
    <w:rsid w:val="00D01F43"/>
    <w:rsid w:val="00D045A9"/>
    <w:rsid w:val="00D0482A"/>
    <w:rsid w:val="00D04842"/>
    <w:rsid w:val="00D06A40"/>
    <w:rsid w:val="00D06FD9"/>
    <w:rsid w:val="00D071BE"/>
    <w:rsid w:val="00D10060"/>
    <w:rsid w:val="00D1046D"/>
    <w:rsid w:val="00D107A5"/>
    <w:rsid w:val="00D11D53"/>
    <w:rsid w:val="00D11EBB"/>
    <w:rsid w:val="00D11F1A"/>
    <w:rsid w:val="00D12A31"/>
    <w:rsid w:val="00D12ECC"/>
    <w:rsid w:val="00D13D7E"/>
    <w:rsid w:val="00D145B8"/>
    <w:rsid w:val="00D15631"/>
    <w:rsid w:val="00D16821"/>
    <w:rsid w:val="00D2072B"/>
    <w:rsid w:val="00D20827"/>
    <w:rsid w:val="00D20D9B"/>
    <w:rsid w:val="00D21807"/>
    <w:rsid w:val="00D21EA0"/>
    <w:rsid w:val="00D21ED3"/>
    <w:rsid w:val="00D21F59"/>
    <w:rsid w:val="00D22E34"/>
    <w:rsid w:val="00D23148"/>
    <w:rsid w:val="00D23616"/>
    <w:rsid w:val="00D23826"/>
    <w:rsid w:val="00D25B8E"/>
    <w:rsid w:val="00D25C60"/>
    <w:rsid w:val="00D267D9"/>
    <w:rsid w:val="00D279E1"/>
    <w:rsid w:val="00D27A99"/>
    <w:rsid w:val="00D27AD1"/>
    <w:rsid w:val="00D31358"/>
    <w:rsid w:val="00D3182F"/>
    <w:rsid w:val="00D3392C"/>
    <w:rsid w:val="00D344E0"/>
    <w:rsid w:val="00D3590E"/>
    <w:rsid w:val="00D36802"/>
    <w:rsid w:val="00D37E25"/>
    <w:rsid w:val="00D4078D"/>
    <w:rsid w:val="00D41C36"/>
    <w:rsid w:val="00D425FB"/>
    <w:rsid w:val="00D43318"/>
    <w:rsid w:val="00D43997"/>
    <w:rsid w:val="00D43EAB"/>
    <w:rsid w:val="00D43FCA"/>
    <w:rsid w:val="00D441DC"/>
    <w:rsid w:val="00D45C76"/>
    <w:rsid w:val="00D45DB4"/>
    <w:rsid w:val="00D50A70"/>
    <w:rsid w:val="00D51707"/>
    <w:rsid w:val="00D52633"/>
    <w:rsid w:val="00D5297C"/>
    <w:rsid w:val="00D52BE0"/>
    <w:rsid w:val="00D52D1E"/>
    <w:rsid w:val="00D5341E"/>
    <w:rsid w:val="00D53622"/>
    <w:rsid w:val="00D54EFD"/>
    <w:rsid w:val="00D556D2"/>
    <w:rsid w:val="00D5607B"/>
    <w:rsid w:val="00D56202"/>
    <w:rsid w:val="00D57536"/>
    <w:rsid w:val="00D612E5"/>
    <w:rsid w:val="00D6157C"/>
    <w:rsid w:val="00D619F1"/>
    <w:rsid w:val="00D64A45"/>
    <w:rsid w:val="00D64D9B"/>
    <w:rsid w:val="00D64D9F"/>
    <w:rsid w:val="00D66C36"/>
    <w:rsid w:val="00D67C1E"/>
    <w:rsid w:val="00D7028C"/>
    <w:rsid w:val="00D7110A"/>
    <w:rsid w:val="00D71C95"/>
    <w:rsid w:val="00D721E3"/>
    <w:rsid w:val="00D7242B"/>
    <w:rsid w:val="00D73818"/>
    <w:rsid w:val="00D74CE6"/>
    <w:rsid w:val="00D75680"/>
    <w:rsid w:val="00D776C5"/>
    <w:rsid w:val="00D77761"/>
    <w:rsid w:val="00D77D8D"/>
    <w:rsid w:val="00D77EF3"/>
    <w:rsid w:val="00D77F27"/>
    <w:rsid w:val="00D80105"/>
    <w:rsid w:val="00D80622"/>
    <w:rsid w:val="00D807A2"/>
    <w:rsid w:val="00D80F7B"/>
    <w:rsid w:val="00D831D1"/>
    <w:rsid w:val="00D836BD"/>
    <w:rsid w:val="00D844B8"/>
    <w:rsid w:val="00D84A00"/>
    <w:rsid w:val="00D84FD8"/>
    <w:rsid w:val="00D85B85"/>
    <w:rsid w:val="00D861E6"/>
    <w:rsid w:val="00D862E8"/>
    <w:rsid w:val="00D86A0E"/>
    <w:rsid w:val="00D87555"/>
    <w:rsid w:val="00D8798C"/>
    <w:rsid w:val="00D909B7"/>
    <w:rsid w:val="00D91426"/>
    <w:rsid w:val="00D92664"/>
    <w:rsid w:val="00D931E8"/>
    <w:rsid w:val="00D93EF7"/>
    <w:rsid w:val="00D94EA3"/>
    <w:rsid w:val="00D951B8"/>
    <w:rsid w:val="00D961BD"/>
    <w:rsid w:val="00D96990"/>
    <w:rsid w:val="00D96F73"/>
    <w:rsid w:val="00D97556"/>
    <w:rsid w:val="00D97810"/>
    <w:rsid w:val="00DA107F"/>
    <w:rsid w:val="00DA11CD"/>
    <w:rsid w:val="00DA23A8"/>
    <w:rsid w:val="00DA3214"/>
    <w:rsid w:val="00DA39E6"/>
    <w:rsid w:val="00DA3DB5"/>
    <w:rsid w:val="00DA46CC"/>
    <w:rsid w:val="00DA4CDB"/>
    <w:rsid w:val="00DA4F08"/>
    <w:rsid w:val="00DA6F64"/>
    <w:rsid w:val="00DB14E1"/>
    <w:rsid w:val="00DB1914"/>
    <w:rsid w:val="00DB3619"/>
    <w:rsid w:val="00DB4491"/>
    <w:rsid w:val="00DB4CF1"/>
    <w:rsid w:val="00DB6232"/>
    <w:rsid w:val="00DB62B3"/>
    <w:rsid w:val="00DB6916"/>
    <w:rsid w:val="00DB76EE"/>
    <w:rsid w:val="00DC0AB6"/>
    <w:rsid w:val="00DC1DF7"/>
    <w:rsid w:val="00DC25F6"/>
    <w:rsid w:val="00DC2BA7"/>
    <w:rsid w:val="00DC2C46"/>
    <w:rsid w:val="00DC3344"/>
    <w:rsid w:val="00DC37A2"/>
    <w:rsid w:val="00DC4361"/>
    <w:rsid w:val="00DC552D"/>
    <w:rsid w:val="00DC5C0A"/>
    <w:rsid w:val="00DC62D1"/>
    <w:rsid w:val="00DC6F65"/>
    <w:rsid w:val="00DC75CF"/>
    <w:rsid w:val="00DC7BB3"/>
    <w:rsid w:val="00DD11BA"/>
    <w:rsid w:val="00DD1E08"/>
    <w:rsid w:val="00DD2437"/>
    <w:rsid w:val="00DD2A7C"/>
    <w:rsid w:val="00DD3640"/>
    <w:rsid w:val="00DD3684"/>
    <w:rsid w:val="00DD694F"/>
    <w:rsid w:val="00DD6C5B"/>
    <w:rsid w:val="00DD7450"/>
    <w:rsid w:val="00DD7923"/>
    <w:rsid w:val="00DE0FF1"/>
    <w:rsid w:val="00DE20C9"/>
    <w:rsid w:val="00DE2E96"/>
    <w:rsid w:val="00DE3037"/>
    <w:rsid w:val="00DE3060"/>
    <w:rsid w:val="00DE4535"/>
    <w:rsid w:val="00DE4AFC"/>
    <w:rsid w:val="00DE5B4D"/>
    <w:rsid w:val="00DE701B"/>
    <w:rsid w:val="00DF1662"/>
    <w:rsid w:val="00DF2425"/>
    <w:rsid w:val="00DF28B9"/>
    <w:rsid w:val="00DF2FA6"/>
    <w:rsid w:val="00DF3DE6"/>
    <w:rsid w:val="00DF438B"/>
    <w:rsid w:val="00DF48E6"/>
    <w:rsid w:val="00DF5053"/>
    <w:rsid w:val="00DF59F2"/>
    <w:rsid w:val="00DF6881"/>
    <w:rsid w:val="00DF6AD8"/>
    <w:rsid w:val="00DF6E01"/>
    <w:rsid w:val="00DF7858"/>
    <w:rsid w:val="00E00A63"/>
    <w:rsid w:val="00E00C37"/>
    <w:rsid w:val="00E032E1"/>
    <w:rsid w:val="00E03D16"/>
    <w:rsid w:val="00E044AD"/>
    <w:rsid w:val="00E1063A"/>
    <w:rsid w:val="00E106D3"/>
    <w:rsid w:val="00E11C34"/>
    <w:rsid w:val="00E12D57"/>
    <w:rsid w:val="00E12E3F"/>
    <w:rsid w:val="00E12F9C"/>
    <w:rsid w:val="00E13267"/>
    <w:rsid w:val="00E136A5"/>
    <w:rsid w:val="00E136C2"/>
    <w:rsid w:val="00E1553C"/>
    <w:rsid w:val="00E167F3"/>
    <w:rsid w:val="00E17E80"/>
    <w:rsid w:val="00E21D06"/>
    <w:rsid w:val="00E2239A"/>
    <w:rsid w:val="00E2386F"/>
    <w:rsid w:val="00E247BA"/>
    <w:rsid w:val="00E24E1E"/>
    <w:rsid w:val="00E25912"/>
    <w:rsid w:val="00E2594D"/>
    <w:rsid w:val="00E25EF0"/>
    <w:rsid w:val="00E25FC7"/>
    <w:rsid w:val="00E2664D"/>
    <w:rsid w:val="00E272C3"/>
    <w:rsid w:val="00E3012D"/>
    <w:rsid w:val="00E3077B"/>
    <w:rsid w:val="00E314E2"/>
    <w:rsid w:val="00E320AC"/>
    <w:rsid w:val="00E329EC"/>
    <w:rsid w:val="00E346A3"/>
    <w:rsid w:val="00E352B4"/>
    <w:rsid w:val="00E355D5"/>
    <w:rsid w:val="00E35E7E"/>
    <w:rsid w:val="00E36338"/>
    <w:rsid w:val="00E36D88"/>
    <w:rsid w:val="00E371AA"/>
    <w:rsid w:val="00E374A8"/>
    <w:rsid w:val="00E37625"/>
    <w:rsid w:val="00E406E8"/>
    <w:rsid w:val="00E40E6E"/>
    <w:rsid w:val="00E43F71"/>
    <w:rsid w:val="00E44AE5"/>
    <w:rsid w:val="00E459E5"/>
    <w:rsid w:val="00E4620C"/>
    <w:rsid w:val="00E46829"/>
    <w:rsid w:val="00E46D09"/>
    <w:rsid w:val="00E508AD"/>
    <w:rsid w:val="00E511B3"/>
    <w:rsid w:val="00E5167E"/>
    <w:rsid w:val="00E51B6B"/>
    <w:rsid w:val="00E5234C"/>
    <w:rsid w:val="00E52458"/>
    <w:rsid w:val="00E54098"/>
    <w:rsid w:val="00E54B9E"/>
    <w:rsid w:val="00E54CEC"/>
    <w:rsid w:val="00E54CFA"/>
    <w:rsid w:val="00E555BB"/>
    <w:rsid w:val="00E557C7"/>
    <w:rsid w:val="00E557E3"/>
    <w:rsid w:val="00E57939"/>
    <w:rsid w:val="00E579B6"/>
    <w:rsid w:val="00E61079"/>
    <w:rsid w:val="00E6248F"/>
    <w:rsid w:val="00E628F4"/>
    <w:rsid w:val="00E62A4C"/>
    <w:rsid w:val="00E62DE1"/>
    <w:rsid w:val="00E63924"/>
    <w:rsid w:val="00E64FC4"/>
    <w:rsid w:val="00E66093"/>
    <w:rsid w:val="00E66096"/>
    <w:rsid w:val="00E664A6"/>
    <w:rsid w:val="00E668FD"/>
    <w:rsid w:val="00E7258A"/>
    <w:rsid w:val="00E733FA"/>
    <w:rsid w:val="00E73815"/>
    <w:rsid w:val="00E743DA"/>
    <w:rsid w:val="00E75222"/>
    <w:rsid w:val="00E75BDA"/>
    <w:rsid w:val="00E77F42"/>
    <w:rsid w:val="00E806E2"/>
    <w:rsid w:val="00E80E20"/>
    <w:rsid w:val="00E814B4"/>
    <w:rsid w:val="00E81992"/>
    <w:rsid w:val="00E81FC9"/>
    <w:rsid w:val="00E826FA"/>
    <w:rsid w:val="00E82D72"/>
    <w:rsid w:val="00E83453"/>
    <w:rsid w:val="00E835D9"/>
    <w:rsid w:val="00E851B8"/>
    <w:rsid w:val="00E854D4"/>
    <w:rsid w:val="00E85B07"/>
    <w:rsid w:val="00E8653E"/>
    <w:rsid w:val="00E8697D"/>
    <w:rsid w:val="00E87A07"/>
    <w:rsid w:val="00E90909"/>
    <w:rsid w:val="00E90F98"/>
    <w:rsid w:val="00E91972"/>
    <w:rsid w:val="00E91FDB"/>
    <w:rsid w:val="00E927A7"/>
    <w:rsid w:val="00E92B5E"/>
    <w:rsid w:val="00E92DAA"/>
    <w:rsid w:val="00E93109"/>
    <w:rsid w:val="00E939E3"/>
    <w:rsid w:val="00E93AAF"/>
    <w:rsid w:val="00E94531"/>
    <w:rsid w:val="00E94FB2"/>
    <w:rsid w:val="00E967A2"/>
    <w:rsid w:val="00E96F24"/>
    <w:rsid w:val="00E96F3A"/>
    <w:rsid w:val="00E9746F"/>
    <w:rsid w:val="00E97B8C"/>
    <w:rsid w:val="00E97EA5"/>
    <w:rsid w:val="00EA099A"/>
    <w:rsid w:val="00EA25FC"/>
    <w:rsid w:val="00EA5A21"/>
    <w:rsid w:val="00EA651B"/>
    <w:rsid w:val="00EA6D9B"/>
    <w:rsid w:val="00EB1369"/>
    <w:rsid w:val="00EB189C"/>
    <w:rsid w:val="00EB1B35"/>
    <w:rsid w:val="00EB2233"/>
    <w:rsid w:val="00EB23CE"/>
    <w:rsid w:val="00EB3476"/>
    <w:rsid w:val="00EB3D7D"/>
    <w:rsid w:val="00EB3FFA"/>
    <w:rsid w:val="00EB493B"/>
    <w:rsid w:val="00EB4B39"/>
    <w:rsid w:val="00EB5BD6"/>
    <w:rsid w:val="00EB712A"/>
    <w:rsid w:val="00EB7D2E"/>
    <w:rsid w:val="00EC0ED0"/>
    <w:rsid w:val="00EC227A"/>
    <w:rsid w:val="00EC2E3E"/>
    <w:rsid w:val="00EC32F5"/>
    <w:rsid w:val="00EC4158"/>
    <w:rsid w:val="00EC56C5"/>
    <w:rsid w:val="00EC6A8F"/>
    <w:rsid w:val="00EC6CB2"/>
    <w:rsid w:val="00EC7830"/>
    <w:rsid w:val="00EC7C59"/>
    <w:rsid w:val="00ED0621"/>
    <w:rsid w:val="00ED0AE5"/>
    <w:rsid w:val="00ED2796"/>
    <w:rsid w:val="00ED2B21"/>
    <w:rsid w:val="00ED2E79"/>
    <w:rsid w:val="00ED4568"/>
    <w:rsid w:val="00ED5740"/>
    <w:rsid w:val="00ED5A60"/>
    <w:rsid w:val="00ED633E"/>
    <w:rsid w:val="00ED655A"/>
    <w:rsid w:val="00ED6566"/>
    <w:rsid w:val="00ED6AC1"/>
    <w:rsid w:val="00ED6F96"/>
    <w:rsid w:val="00ED7091"/>
    <w:rsid w:val="00ED7A22"/>
    <w:rsid w:val="00ED7D4A"/>
    <w:rsid w:val="00ED7F84"/>
    <w:rsid w:val="00EE041D"/>
    <w:rsid w:val="00EE0D73"/>
    <w:rsid w:val="00EE1305"/>
    <w:rsid w:val="00EE143D"/>
    <w:rsid w:val="00EE1444"/>
    <w:rsid w:val="00EE1D28"/>
    <w:rsid w:val="00EE269D"/>
    <w:rsid w:val="00EE3693"/>
    <w:rsid w:val="00EE3C7B"/>
    <w:rsid w:val="00EE4017"/>
    <w:rsid w:val="00EE6FC9"/>
    <w:rsid w:val="00EE7228"/>
    <w:rsid w:val="00EF0877"/>
    <w:rsid w:val="00EF12D0"/>
    <w:rsid w:val="00EF191B"/>
    <w:rsid w:val="00EF1FB2"/>
    <w:rsid w:val="00EF2339"/>
    <w:rsid w:val="00EF299A"/>
    <w:rsid w:val="00EF2A9E"/>
    <w:rsid w:val="00EF2C03"/>
    <w:rsid w:val="00EF2CD1"/>
    <w:rsid w:val="00EF32A1"/>
    <w:rsid w:val="00EF432A"/>
    <w:rsid w:val="00EF640B"/>
    <w:rsid w:val="00EF6459"/>
    <w:rsid w:val="00EF6BC4"/>
    <w:rsid w:val="00EF6FD7"/>
    <w:rsid w:val="00F0055C"/>
    <w:rsid w:val="00F01093"/>
    <w:rsid w:val="00F01273"/>
    <w:rsid w:val="00F02E00"/>
    <w:rsid w:val="00F0326E"/>
    <w:rsid w:val="00F052B1"/>
    <w:rsid w:val="00F05A25"/>
    <w:rsid w:val="00F06FD0"/>
    <w:rsid w:val="00F07EDE"/>
    <w:rsid w:val="00F104FD"/>
    <w:rsid w:val="00F105BD"/>
    <w:rsid w:val="00F117D8"/>
    <w:rsid w:val="00F1251A"/>
    <w:rsid w:val="00F129EC"/>
    <w:rsid w:val="00F13050"/>
    <w:rsid w:val="00F131C1"/>
    <w:rsid w:val="00F1426B"/>
    <w:rsid w:val="00F145B0"/>
    <w:rsid w:val="00F15B28"/>
    <w:rsid w:val="00F179FC"/>
    <w:rsid w:val="00F21513"/>
    <w:rsid w:val="00F21717"/>
    <w:rsid w:val="00F2185B"/>
    <w:rsid w:val="00F21F6E"/>
    <w:rsid w:val="00F24F7B"/>
    <w:rsid w:val="00F255D2"/>
    <w:rsid w:val="00F261CD"/>
    <w:rsid w:val="00F26919"/>
    <w:rsid w:val="00F301CA"/>
    <w:rsid w:val="00F307EE"/>
    <w:rsid w:val="00F314C3"/>
    <w:rsid w:val="00F31745"/>
    <w:rsid w:val="00F31CF0"/>
    <w:rsid w:val="00F330B8"/>
    <w:rsid w:val="00F3336F"/>
    <w:rsid w:val="00F33D40"/>
    <w:rsid w:val="00F343C3"/>
    <w:rsid w:val="00F348A8"/>
    <w:rsid w:val="00F368BA"/>
    <w:rsid w:val="00F36F82"/>
    <w:rsid w:val="00F3773C"/>
    <w:rsid w:val="00F40036"/>
    <w:rsid w:val="00F40D21"/>
    <w:rsid w:val="00F4147D"/>
    <w:rsid w:val="00F41A77"/>
    <w:rsid w:val="00F4252A"/>
    <w:rsid w:val="00F4266C"/>
    <w:rsid w:val="00F439BC"/>
    <w:rsid w:val="00F43FEC"/>
    <w:rsid w:val="00F4434C"/>
    <w:rsid w:val="00F44E9E"/>
    <w:rsid w:val="00F452FB"/>
    <w:rsid w:val="00F46329"/>
    <w:rsid w:val="00F50421"/>
    <w:rsid w:val="00F51019"/>
    <w:rsid w:val="00F511C0"/>
    <w:rsid w:val="00F51CAA"/>
    <w:rsid w:val="00F52B0C"/>
    <w:rsid w:val="00F539E3"/>
    <w:rsid w:val="00F5471D"/>
    <w:rsid w:val="00F55EEE"/>
    <w:rsid w:val="00F55F1F"/>
    <w:rsid w:val="00F61523"/>
    <w:rsid w:val="00F61B2C"/>
    <w:rsid w:val="00F63260"/>
    <w:rsid w:val="00F635FD"/>
    <w:rsid w:val="00F64997"/>
    <w:rsid w:val="00F64D62"/>
    <w:rsid w:val="00F64DF5"/>
    <w:rsid w:val="00F65611"/>
    <w:rsid w:val="00F65840"/>
    <w:rsid w:val="00F665E5"/>
    <w:rsid w:val="00F668E2"/>
    <w:rsid w:val="00F66B85"/>
    <w:rsid w:val="00F67BA5"/>
    <w:rsid w:val="00F702D2"/>
    <w:rsid w:val="00F70988"/>
    <w:rsid w:val="00F712A9"/>
    <w:rsid w:val="00F712E6"/>
    <w:rsid w:val="00F71758"/>
    <w:rsid w:val="00F7211F"/>
    <w:rsid w:val="00F72FD6"/>
    <w:rsid w:val="00F736C7"/>
    <w:rsid w:val="00F738C9"/>
    <w:rsid w:val="00F73FE0"/>
    <w:rsid w:val="00F75408"/>
    <w:rsid w:val="00F75A94"/>
    <w:rsid w:val="00F75B02"/>
    <w:rsid w:val="00F76889"/>
    <w:rsid w:val="00F76BBC"/>
    <w:rsid w:val="00F76C1D"/>
    <w:rsid w:val="00F7783D"/>
    <w:rsid w:val="00F8014D"/>
    <w:rsid w:val="00F80620"/>
    <w:rsid w:val="00F80A86"/>
    <w:rsid w:val="00F819D0"/>
    <w:rsid w:val="00F82A9A"/>
    <w:rsid w:val="00F82FA8"/>
    <w:rsid w:val="00F848EC"/>
    <w:rsid w:val="00F852FB"/>
    <w:rsid w:val="00F8540B"/>
    <w:rsid w:val="00F854B9"/>
    <w:rsid w:val="00F85D45"/>
    <w:rsid w:val="00F8716F"/>
    <w:rsid w:val="00F87D4D"/>
    <w:rsid w:val="00F904B9"/>
    <w:rsid w:val="00F91B47"/>
    <w:rsid w:val="00F91E86"/>
    <w:rsid w:val="00F92DF2"/>
    <w:rsid w:val="00F932F8"/>
    <w:rsid w:val="00F93E80"/>
    <w:rsid w:val="00F9490C"/>
    <w:rsid w:val="00F94F76"/>
    <w:rsid w:val="00F95496"/>
    <w:rsid w:val="00F95A05"/>
    <w:rsid w:val="00F95D11"/>
    <w:rsid w:val="00FA0207"/>
    <w:rsid w:val="00FA07AA"/>
    <w:rsid w:val="00FA0CF2"/>
    <w:rsid w:val="00FA0D2A"/>
    <w:rsid w:val="00FA0FFF"/>
    <w:rsid w:val="00FA1637"/>
    <w:rsid w:val="00FA1726"/>
    <w:rsid w:val="00FA1980"/>
    <w:rsid w:val="00FA1A05"/>
    <w:rsid w:val="00FA1C12"/>
    <w:rsid w:val="00FA1D4A"/>
    <w:rsid w:val="00FA2DFF"/>
    <w:rsid w:val="00FA33D4"/>
    <w:rsid w:val="00FA47DF"/>
    <w:rsid w:val="00FA49C3"/>
    <w:rsid w:val="00FA556B"/>
    <w:rsid w:val="00FA5CC6"/>
    <w:rsid w:val="00FA5E03"/>
    <w:rsid w:val="00FA6859"/>
    <w:rsid w:val="00FA6F14"/>
    <w:rsid w:val="00FA76DF"/>
    <w:rsid w:val="00FB039A"/>
    <w:rsid w:val="00FB04F1"/>
    <w:rsid w:val="00FB0C92"/>
    <w:rsid w:val="00FB0F67"/>
    <w:rsid w:val="00FB0FC6"/>
    <w:rsid w:val="00FB14D0"/>
    <w:rsid w:val="00FB1584"/>
    <w:rsid w:val="00FB28AA"/>
    <w:rsid w:val="00FB2CBF"/>
    <w:rsid w:val="00FB3B64"/>
    <w:rsid w:val="00FB594A"/>
    <w:rsid w:val="00FB5AEF"/>
    <w:rsid w:val="00FB6CED"/>
    <w:rsid w:val="00FB777F"/>
    <w:rsid w:val="00FC05E9"/>
    <w:rsid w:val="00FC0E68"/>
    <w:rsid w:val="00FC15B2"/>
    <w:rsid w:val="00FC1C1B"/>
    <w:rsid w:val="00FC2AA6"/>
    <w:rsid w:val="00FC2B6C"/>
    <w:rsid w:val="00FC3F5B"/>
    <w:rsid w:val="00FC4B81"/>
    <w:rsid w:val="00FC6337"/>
    <w:rsid w:val="00FC6EEA"/>
    <w:rsid w:val="00FC7F2A"/>
    <w:rsid w:val="00FD07C9"/>
    <w:rsid w:val="00FD1518"/>
    <w:rsid w:val="00FD16A8"/>
    <w:rsid w:val="00FD2459"/>
    <w:rsid w:val="00FD2F3D"/>
    <w:rsid w:val="00FD3D17"/>
    <w:rsid w:val="00FD4026"/>
    <w:rsid w:val="00FD4883"/>
    <w:rsid w:val="00FD5085"/>
    <w:rsid w:val="00FD64C2"/>
    <w:rsid w:val="00FD7DD5"/>
    <w:rsid w:val="00FD7E0B"/>
    <w:rsid w:val="00FD7E1F"/>
    <w:rsid w:val="00FE0824"/>
    <w:rsid w:val="00FE0852"/>
    <w:rsid w:val="00FE0884"/>
    <w:rsid w:val="00FE122E"/>
    <w:rsid w:val="00FE24A9"/>
    <w:rsid w:val="00FE2D07"/>
    <w:rsid w:val="00FE562A"/>
    <w:rsid w:val="00FE695B"/>
    <w:rsid w:val="00FE6C65"/>
    <w:rsid w:val="00FF004A"/>
    <w:rsid w:val="00FF0822"/>
    <w:rsid w:val="00FF0830"/>
    <w:rsid w:val="00FF0A24"/>
    <w:rsid w:val="00FF0D31"/>
    <w:rsid w:val="00FF144F"/>
    <w:rsid w:val="00FF15EF"/>
    <w:rsid w:val="00FF1C1B"/>
    <w:rsid w:val="00FF20B8"/>
    <w:rsid w:val="00FF2135"/>
    <w:rsid w:val="00FF21F0"/>
    <w:rsid w:val="00FF2242"/>
    <w:rsid w:val="00FF347E"/>
    <w:rsid w:val="00FF3A51"/>
    <w:rsid w:val="00FF4807"/>
    <w:rsid w:val="00FF4D19"/>
    <w:rsid w:val="00FF50DF"/>
    <w:rsid w:val="00FF5E2E"/>
    <w:rsid w:val="00FF5F09"/>
    <w:rsid w:val="00FF602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C0ED45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iPriority="0" w:unhideWhenUsed="1"/>
    <w:lsdException w:name="index 2" w:semiHidden="1" w:uiPriority="0" w:unhideWhenUsed="1"/>
    <w:lsdException w:name="index 3" w:semiHidden="1" w:uiPriority="0" w:unhideWhenUsed="1"/>
    <w:lsdException w:name="index 4" w:semiHidden="1" w:uiPriority="0" w:unhideWhenUsed="1"/>
    <w:lsdException w:name="index 5" w:semiHidden="1" w:uiPriority="0" w:unhideWhenUsed="1"/>
    <w:lsdException w:name="index 6" w:semiHidden="1" w:uiPriority="0" w:unhideWhenUsed="1"/>
    <w:lsdException w:name="index 7" w:semiHidden="1" w:uiPriority="0" w:unhideWhenUsed="1"/>
    <w:lsdException w:name="index 8" w:semiHidden="1" w:uiPriority="0" w:unhideWhenUsed="1"/>
    <w:lsdException w:name="index 9" w:semiHidden="1" w:uiPriority="0"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iPriority="0" w:unhideWhenUsed="1"/>
    <w:lsdException w:name="footnote text" w:semiHidden="1" w:unhideWhenUsed="1"/>
    <w:lsdException w:name="annotation text" w:semiHidden="1" w:unhideWhenUsed="1" w:qFormat="1"/>
    <w:lsdException w:name="header" w:semiHidden="1" w:unhideWhenUsed="1"/>
    <w:lsdException w:name="footer" w:semiHidden="1" w:unhideWhenUsed="1"/>
    <w:lsdException w:name="index heading" w:semiHidden="1" w:uiPriority="0" w:unhideWhenUsed="1"/>
    <w:lsdException w:name="caption" w:semiHidden="1" w:uiPriority="0" w:unhideWhenUsed="1" w:qFormat="1"/>
    <w:lsdException w:name="table of figures" w:semiHidden="1" w:uiPriority="0" w:unhideWhenUsed="1"/>
    <w:lsdException w:name="envelope address" w:semiHidden="1" w:uiPriority="0" w:unhideWhenUsed="1"/>
    <w:lsdException w:name="envelope return" w:semiHidden="1" w:uiPriority="0" w:unhideWhenUsed="1"/>
    <w:lsdException w:name="footnote reference" w:semiHidden="1" w:unhideWhenUsed="1"/>
    <w:lsdException w:name="annotation reference" w:semiHidden="1" w:unhideWhenUsed="1" w:qFormat="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iPriority="0" w:unhideWhenUsed="1"/>
    <w:lsdException w:name="macro" w:semiHidden="1" w:uiPriority="0" w:unhideWhenUsed="1"/>
    <w:lsdException w:name="toa heading" w:semiHidden="1" w:uiPriority="0" w:unhideWhenUsed="1"/>
    <w:lsdException w:name="List" w:semiHidden="1" w:uiPriority="0" w:unhideWhenUsed="1"/>
    <w:lsdException w:name="List Bullet" w:semiHidden="1" w:uiPriority="0" w:unhideWhenUsed="1"/>
    <w:lsdException w:name="List Number" w:semiHidden="1" w:uiPriority="0" w:unhideWhenUsed="1"/>
    <w:lsdException w:name="List 2" w:semiHidden="1" w:uiPriority="0" w:unhideWhenUsed="1"/>
    <w:lsdException w:name="List 3" w:semiHidden="1" w:uiPriority="0" w:unhideWhenUsed="1"/>
    <w:lsdException w:name="List 4" w:semiHidden="1" w:uiPriority="0" w:unhideWhenUsed="1"/>
    <w:lsdException w:name="List 5" w:semiHidden="1" w:uiPriority="0"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iPriority="0" w:unhideWhenUsed="1"/>
    <w:lsdException w:name="List Number 5" w:semiHidden="1" w:uiPriority="0" w:unhideWhenUsed="1"/>
    <w:lsdException w:name="Title" w:uiPriority="0" w:qFormat="1"/>
    <w:lsdException w:name="Closing" w:semiHidden="1" w:uiPriority="0" w:unhideWhenUsed="1"/>
    <w:lsdException w:name="Signature" w:semiHidden="1" w:uiPriority="0" w:unhideWhenUsed="1"/>
    <w:lsdException w:name="Default Paragraph Font" w:semiHidden="1" w:uiPriority="1" w:unhideWhenUsed="1"/>
    <w:lsdException w:name="Body Text" w:semiHidden="1" w:unhideWhenUsed="1"/>
    <w:lsdException w:name="Body Text Indent" w:semiHidden="1" w:unhideWhenUsed="1"/>
    <w:lsdException w:name="List Continue" w:semiHidden="1" w:uiPriority="0" w:unhideWhenUsed="1"/>
    <w:lsdException w:name="List Continue 2" w:semiHidden="1" w:uiPriority="0" w:unhideWhenUsed="1"/>
    <w:lsdException w:name="List Continue 3" w:semiHidden="1" w:uiPriority="0" w:unhideWhenUsed="1"/>
    <w:lsdException w:name="List Continue 4" w:semiHidden="1" w:uiPriority="0" w:unhideWhenUsed="1"/>
    <w:lsdException w:name="List Continue 5" w:semiHidden="1" w:uiPriority="0" w:unhideWhenUsed="1"/>
    <w:lsdException w:name="Message Header" w:semiHidden="1" w:uiPriority="0" w:unhideWhenUsed="1"/>
    <w:lsdException w:name="Subtitle" w:uiPriority="0" w:qFormat="1"/>
    <w:lsdException w:name="Salutation" w:semiHidden="1" w:uiPriority="0" w:unhideWhenUsed="1"/>
    <w:lsdException w:name="Date" w:semiHidden="1" w:uiPriority="0" w:unhideWhenUsed="1"/>
    <w:lsdException w:name="Body Text First Indent" w:semiHidden="1" w:uiPriority="0" w:unhideWhenUsed="1"/>
    <w:lsdException w:name="Body Text First Indent 2" w:semiHidden="1" w:uiPriority="0" w:unhideWhenUsed="1"/>
    <w:lsdException w:name="Note Heading" w:semiHidden="1" w:uiPriority="0"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iPriority="0"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54EFD"/>
    <w:pPr>
      <w:tabs>
        <w:tab w:val="left" w:pos="567"/>
      </w:tabs>
      <w:spacing w:line="260" w:lineRule="exact"/>
    </w:pPr>
    <w:rPr>
      <w:snapToGrid w:val="0"/>
      <w:sz w:val="22"/>
      <w:szCs w:val="22"/>
      <w:lang w:val="en-GB"/>
    </w:rPr>
  </w:style>
  <w:style w:type="paragraph" w:styleId="Heading1">
    <w:name w:val="heading 1"/>
    <w:basedOn w:val="Normal"/>
    <w:next w:val="Normal"/>
    <w:qFormat/>
    <w:rsid w:val="00B82163"/>
    <w:pPr>
      <w:spacing w:before="240" w:after="120"/>
      <w:ind w:left="357" w:hanging="357"/>
      <w:outlineLvl w:val="0"/>
    </w:pPr>
    <w:rPr>
      <w:b/>
      <w:bCs/>
      <w:caps/>
      <w:sz w:val="26"/>
      <w:szCs w:val="26"/>
      <w:lang w:val="en-US"/>
    </w:rPr>
  </w:style>
  <w:style w:type="paragraph" w:styleId="Heading2">
    <w:name w:val="heading 2"/>
    <w:basedOn w:val="Normal"/>
    <w:next w:val="Normal"/>
    <w:qFormat/>
    <w:rsid w:val="00B82163"/>
    <w:pPr>
      <w:keepNext/>
      <w:spacing w:before="240" w:after="60"/>
      <w:outlineLvl w:val="1"/>
    </w:pPr>
    <w:rPr>
      <w:rFonts w:ascii="Helvetica" w:hAnsi="Helvetica" w:cs="Helvetica"/>
      <w:b/>
      <w:bCs/>
      <w:i/>
      <w:iCs/>
      <w:sz w:val="24"/>
      <w:szCs w:val="24"/>
    </w:rPr>
  </w:style>
  <w:style w:type="paragraph" w:styleId="Heading3">
    <w:name w:val="heading 3"/>
    <w:basedOn w:val="Normal"/>
    <w:next w:val="Normal"/>
    <w:qFormat/>
    <w:rsid w:val="00B82163"/>
    <w:pPr>
      <w:keepNext/>
      <w:keepLines/>
      <w:spacing w:before="120" w:after="80"/>
      <w:outlineLvl w:val="2"/>
    </w:pPr>
    <w:rPr>
      <w:b/>
      <w:bCs/>
      <w:kern w:val="28"/>
      <w:sz w:val="24"/>
      <w:szCs w:val="24"/>
      <w:lang w:val="en-US"/>
    </w:rPr>
  </w:style>
  <w:style w:type="paragraph" w:styleId="Heading4">
    <w:name w:val="heading 4"/>
    <w:basedOn w:val="Normal"/>
    <w:next w:val="Normal"/>
    <w:qFormat/>
    <w:rsid w:val="00B82163"/>
    <w:pPr>
      <w:keepNext/>
      <w:jc w:val="both"/>
      <w:outlineLvl w:val="3"/>
    </w:pPr>
    <w:rPr>
      <w:b/>
      <w:bCs/>
      <w:noProof/>
      <w:lang w:val="en-US"/>
    </w:rPr>
  </w:style>
  <w:style w:type="paragraph" w:styleId="Heading5">
    <w:name w:val="heading 5"/>
    <w:basedOn w:val="Normal"/>
    <w:next w:val="Normal"/>
    <w:qFormat/>
    <w:rsid w:val="00B82163"/>
    <w:pPr>
      <w:keepNext/>
      <w:jc w:val="both"/>
      <w:outlineLvl w:val="4"/>
    </w:pPr>
    <w:rPr>
      <w:noProof/>
      <w:lang w:val="en-US"/>
    </w:rPr>
  </w:style>
  <w:style w:type="paragraph" w:styleId="Heading6">
    <w:name w:val="heading 6"/>
    <w:basedOn w:val="Normal"/>
    <w:next w:val="Normal"/>
    <w:qFormat/>
    <w:rsid w:val="00B82163"/>
    <w:pPr>
      <w:keepNext/>
      <w:tabs>
        <w:tab w:val="left" w:pos="-720"/>
        <w:tab w:val="left" w:pos="4536"/>
      </w:tabs>
      <w:suppressAutoHyphens/>
      <w:outlineLvl w:val="5"/>
    </w:pPr>
    <w:rPr>
      <w:i/>
      <w:iCs/>
    </w:rPr>
  </w:style>
  <w:style w:type="paragraph" w:styleId="Heading7">
    <w:name w:val="heading 7"/>
    <w:basedOn w:val="Normal"/>
    <w:next w:val="Normal"/>
    <w:qFormat/>
    <w:rsid w:val="00B82163"/>
    <w:pPr>
      <w:keepNext/>
      <w:tabs>
        <w:tab w:val="left" w:pos="-720"/>
        <w:tab w:val="left" w:pos="4536"/>
      </w:tabs>
      <w:suppressAutoHyphens/>
      <w:jc w:val="both"/>
      <w:outlineLvl w:val="6"/>
    </w:pPr>
    <w:rPr>
      <w:i/>
      <w:iCs/>
    </w:rPr>
  </w:style>
  <w:style w:type="paragraph" w:styleId="Heading8">
    <w:name w:val="heading 8"/>
    <w:basedOn w:val="Normal"/>
    <w:next w:val="Normal"/>
    <w:qFormat/>
    <w:rsid w:val="00B82163"/>
    <w:pPr>
      <w:keepNext/>
      <w:ind w:left="567" w:hanging="567"/>
      <w:jc w:val="both"/>
      <w:outlineLvl w:val="7"/>
    </w:pPr>
    <w:rPr>
      <w:b/>
      <w:bCs/>
      <w:i/>
      <w:iCs/>
    </w:rPr>
  </w:style>
  <w:style w:type="paragraph" w:styleId="Heading9">
    <w:name w:val="heading 9"/>
    <w:basedOn w:val="Normal"/>
    <w:next w:val="Normal"/>
    <w:qFormat/>
    <w:rsid w:val="00B82163"/>
    <w:pPr>
      <w:keepNext/>
      <w:jc w:val="both"/>
      <w:outlineLvl w:val="8"/>
    </w:pPr>
    <w:rPr>
      <w:b/>
      <w:bCs/>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B82163"/>
    <w:pPr>
      <w:tabs>
        <w:tab w:val="center" w:pos="4153"/>
        <w:tab w:val="right" w:pos="8306"/>
      </w:tabs>
      <w:spacing w:line="240" w:lineRule="auto"/>
    </w:pPr>
    <w:rPr>
      <w:rFonts w:ascii="Helvetica" w:hAnsi="Helvetica" w:cs="Helvetica"/>
      <w:sz w:val="20"/>
      <w:szCs w:val="20"/>
    </w:rPr>
  </w:style>
  <w:style w:type="paragraph" w:styleId="Footer">
    <w:name w:val="footer"/>
    <w:basedOn w:val="Normal"/>
    <w:rsid w:val="00B82163"/>
    <w:pPr>
      <w:tabs>
        <w:tab w:val="center" w:pos="4536"/>
        <w:tab w:val="center" w:pos="8930"/>
      </w:tabs>
      <w:spacing w:line="240" w:lineRule="auto"/>
    </w:pPr>
    <w:rPr>
      <w:rFonts w:ascii="Helvetica" w:hAnsi="Helvetica" w:cs="Helvetica"/>
      <w:sz w:val="16"/>
      <w:szCs w:val="16"/>
    </w:rPr>
  </w:style>
  <w:style w:type="character" w:styleId="PageNumber">
    <w:name w:val="page number"/>
    <w:basedOn w:val="DefaultParagraphFont"/>
    <w:rsid w:val="00B82163"/>
  </w:style>
  <w:style w:type="paragraph" w:styleId="EndnoteText">
    <w:name w:val="endnote text"/>
    <w:basedOn w:val="Normal"/>
    <w:next w:val="Normal"/>
    <w:semiHidden/>
    <w:rsid w:val="00B82163"/>
    <w:pPr>
      <w:spacing w:line="240" w:lineRule="auto"/>
    </w:pPr>
  </w:style>
  <w:style w:type="character" w:styleId="EndnoteReference">
    <w:name w:val="endnote reference"/>
    <w:semiHidden/>
    <w:rsid w:val="00B82163"/>
    <w:rPr>
      <w:vertAlign w:val="superscript"/>
    </w:rPr>
  </w:style>
  <w:style w:type="character" w:styleId="CommentReference">
    <w:name w:val="annotation reference"/>
    <w:aliases w:val="-H18,Annotationmark,CommentReference"/>
    <w:uiPriority w:val="99"/>
    <w:qFormat/>
    <w:rsid w:val="00B82163"/>
    <w:rPr>
      <w:sz w:val="16"/>
      <w:szCs w:val="16"/>
    </w:rPr>
  </w:style>
  <w:style w:type="paragraph" w:styleId="CommentText">
    <w:name w:val="annotation text"/>
    <w:aliases w:val=" Car17, Car17 Car, Char Char Char, Char Char1,Annotationtext,C,Car17,Car17 Car,Char Char Char,Comment Text Char Char,Comment Text Char Char Char,Comment Text Char Char1,Comment Text Char1,Comment Text Char1 Char,Comment Text Char2 Char"/>
    <w:basedOn w:val="Normal"/>
    <w:link w:val="CommentTextChar"/>
    <w:uiPriority w:val="99"/>
    <w:qFormat/>
    <w:rsid w:val="00B82163"/>
    <w:rPr>
      <w:sz w:val="20"/>
      <w:szCs w:val="20"/>
      <w:lang w:eastAsia="x-none"/>
    </w:rPr>
  </w:style>
  <w:style w:type="paragraph" w:styleId="BodyText2">
    <w:name w:val="Body Text 2"/>
    <w:basedOn w:val="Normal"/>
    <w:rsid w:val="00B82163"/>
    <w:pPr>
      <w:tabs>
        <w:tab w:val="clear" w:pos="567"/>
      </w:tabs>
      <w:spacing w:line="240" w:lineRule="auto"/>
      <w:ind w:left="567" w:hanging="567"/>
    </w:pPr>
    <w:rPr>
      <w:b/>
      <w:bCs/>
    </w:rPr>
  </w:style>
  <w:style w:type="paragraph" w:styleId="BodyText">
    <w:name w:val="Body Text"/>
    <w:basedOn w:val="Normal"/>
    <w:link w:val="BodyTextChar"/>
    <w:rsid w:val="00B82163"/>
    <w:rPr>
      <w:b/>
      <w:bCs/>
      <w:i/>
      <w:iCs/>
    </w:rPr>
  </w:style>
  <w:style w:type="paragraph" w:styleId="BodyText3">
    <w:name w:val="Body Text 3"/>
    <w:basedOn w:val="Normal"/>
    <w:rsid w:val="00B82163"/>
    <w:pPr>
      <w:jc w:val="both"/>
    </w:pPr>
    <w:rPr>
      <w:b/>
      <w:bCs/>
      <w:i/>
      <w:iCs/>
    </w:rPr>
  </w:style>
  <w:style w:type="paragraph" w:styleId="BodyTextIndent2">
    <w:name w:val="Body Text Indent 2"/>
    <w:basedOn w:val="Normal"/>
    <w:rsid w:val="00B82163"/>
    <w:pPr>
      <w:ind w:left="567" w:hanging="567"/>
      <w:jc w:val="both"/>
    </w:pPr>
    <w:rPr>
      <w:b/>
      <w:bCs/>
    </w:rPr>
  </w:style>
  <w:style w:type="paragraph" w:styleId="FootnoteText">
    <w:name w:val="footnote text"/>
    <w:basedOn w:val="Normal"/>
    <w:semiHidden/>
    <w:rsid w:val="00B82163"/>
    <w:rPr>
      <w:sz w:val="20"/>
      <w:szCs w:val="20"/>
    </w:rPr>
  </w:style>
  <w:style w:type="character" w:styleId="FootnoteReference">
    <w:name w:val="footnote reference"/>
    <w:semiHidden/>
    <w:rsid w:val="00B82163"/>
    <w:rPr>
      <w:vertAlign w:val="superscript"/>
    </w:rPr>
  </w:style>
  <w:style w:type="paragraph" w:styleId="BodyTextIndent3">
    <w:name w:val="Body Text Indent 3"/>
    <w:basedOn w:val="Normal"/>
    <w:rsid w:val="00B82163"/>
    <w:pPr>
      <w:ind w:left="567" w:hanging="567"/>
    </w:pPr>
    <w:rPr>
      <w:i/>
      <w:iCs/>
      <w:color w:val="008000"/>
    </w:rPr>
  </w:style>
  <w:style w:type="paragraph" w:styleId="BlockText">
    <w:name w:val="Block Text"/>
    <w:basedOn w:val="Normal"/>
    <w:rsid w:val="00B82163"/>
    <w:pPr>
      <w:tabs>
        <w:tab w:val="clear" w:pos="567"/>
        <w:tab w:val="left" w:pos="2657"/>
      </w:tabs>
      <w:spacing w:before="120" w:line="240" w:lineRule="auto"/>
      <w:ind w:left="-37" w:right="-28"/>
    </w:pPr>
  </w:style>
  <w:style w:type="paragraph" w:styleId="BodyTextIndent">
    <w:name w:val="Body Text Indent"/>
    <w:basedOn w:val="Normal"/>
    <w:link w:val="BodyTextIndentChar"/>
    <w:rsid w:val="00B82163"/>
    <w:pPr>
      <w:tabs>
        <w:tab w:val="clear" w:pos="567"/>
      </w:tabs>
      <w:spacing w:line="240" w:lineRule="auto"/>
      <w:ind w:left="567" w:hanging="567"/>
    </w:pPr>
    <w:rPr>
      <w:b/>
      <w:bCs/>
      <w:color w:val="808080"/>
    </w:rPr>
  </w:style>
  <w:style w:type="character" w:styleId="Hyperlink">
    <w:name w:val="Hyperlink"/>
    <w:uiPriority w:val="99"/>
    <w:rsid w:val="00B82163"/>
    <w:rPr>
      <w:color w:val="0000FF"/>
      <w:u w:val="single"/>
    </w:rPr>
  </w:style>
  <w:style w:type="character" w:styleId="FollowedHyperlink">
    <w:name w:val="FollowedHyperlink"/>
    <w:rsid w:val="00B82163"/>
    <w:rPr>
      <w:color w:val="800080"/>
      <w:u w:val="single"/>
    </w:rPr>
  </w:style>
  <w:style w:type="paragraph" w:styleId="DocumentMap">
    <w:name w:val="Document Map"/>
    <w:basedOn w:val="Normal"/>
    <w:semiHidden/>
    <w:rsid w:val="00B82163"/>
    <w:pPr>
      <w:shd w:val="clear" w:color="auto" w:fill="000080"/>
    </w:pPr>
  </w:style>
  <w:style w:type="paragraph" w:customStyle="1" w:styleId="Char2">
    <w:name w:val="Char2"/>
    <w:basedOn w:val="Normal"/>
    <w:rsid w:val="00B82163"/>
    <w:pPr>
      <w:tabs>
        <w:tab w:val="clear" w:pos="567"/>
      </w:tabs>
      <w:spacing w:before="120" w:line="240" w:lineRule="auto"/>
      <w:jc w:val="both"/>
    </w:pPr>
    <w:rPr>
      <w:sz w:val="24"/>
      <w:szCs w:val="24"/>
      <w:lang w:val="en-US"/>
    </w:rPr>
  </w:style>
  <w:style w:type="paragraph" w:customStyle="1" w:styleId="BodyTextIndent4">
    <w:name w:val="Body Text Indent 4"/>
    <w:basedOn w:val="Normal"/>
    <w:rsid w:val="00B82163"/>
    <w:pPr>
      <w:tabs>
        <w:tab w:val="clear" w:pos="567"/>
        <w:tab w:val="num" w:pos="360"/>
      </w:tabs>
      <w:spacing w:line="240" w:lineRule="auto"/>
      <w:ind w:left="360" w:hanging="360"/>
    </w:pPr>
    <w:rPr>
      <w:sz w:val="24"/>
      <w:szCs w:val="24"/>
      <w:lang w:val="en-US"/>
    </w:rPr>
  </w:style>
  <w:style w:type="paragraph" w:customStyle="1" w:styleId="CommentSubject1">
    <w:name w:val="Comment Subject1"/>
    <w:basedOn w:val="CommentText"/>
    <w:next w:val="CommentText"/>
    <w:semiHidden/>
    <w:rsid w:val="00B82163"/>
    <w:rPr>
      <w:b/>
      <w:bCs/>
    </w:rPr>
  </w:style>
  <w:style w:type="paragraph" w:customStyle="1" w:styleId="BalloonText1">
    <w:name w:val="Balloon Text1"/>
    <w:basedOn w:val="Normal"/>
    <w:semiHidden/>
    <w:rsid w:val="00B82163"/>
    <w:rPr>
      <w:sz w:val="16"/>
      <w:szCs w:val="16"/>
    </w:rPr>
  </w:style>
  <w:style w:type="paragraph" w:customStyle="1" w:styleId="Table">
    <w:name w:val="Table"/>
    <w:aliases w:val="10 pt,10 pt  Bold,9 pt,No underline,Normal + Courier New,legend + Arial"/>
    <w:basedOn w:val="Normal"/>
    <w:link w:val="TableChar"/>
    <w:rsid w:val="00B82163"/>
    <w:pPr>
      <w:keepLines/>
      <w:tabs>
        <w:tab w:val="clear" w:pos="567"/>
        <w:tab w:val="left" w:pos="284"/>
      </w:tabs>
      <w:spacing w:before="40" w:after="20" w:line="240" w:lineRule="auto"/>
    </w:pPr>
    <w:rPr>
      <w:rFonts w:ascii="Arial" w:hAnsi="Arial" w:cs="Arial"/>
      <w:sz w:val="20"/>
      <w:szCs w:val="20"/>
      <w:lang w:val="en-US"/>
    </w:rPr>
  </w:style>
  <w:style w:type="paragraph" w:customStyle="1" w:styleId="PIListParagraph">
    <w:name w:val="PI List Paragraph"/>
    <w:basedOn w:val="Normal"/>
    <w:next w:val="Normal"/>
    <w:rsid w:val="00B82163"/>
    <w:pPr>
      <w:keepNext/>
      <w:tabs>
        <w:tab w:val="clear" w:pos="567"/>
      </w:tabs>
      <w:spacing w:after="120" w:line="380" w:lineRule="exact"/>
      <w:jc w:val="both"/>
    </w:pPr>
    <w:rPr>
      <w:rFonts w:ascii="Arial" w:hAnsi="Arial" w:cs="Arial"/>
      <w:sz w:val="24"/>
      <w:szCs w:val="24"/>
    </w:rPr>
  </w:style>
  <w:style w:type="paragraph" w:styleId="BalloonText">
    <w:name w:val="Balloon Text"/>
    <w:basedOn w:val="Normal"/>
    <w:link w:val="BalloonTextChar"/>
    <w:rsid w:val="00A06638"/>
    <w:rPr>
      <w:rFonts w:ascii="Tahoma" w:hAnsi="Tahoma" w:cs="Tahoma"/>
      <w:sz w:val="16"/>
      <w:szCs w:val="16"/>
    </w:rPr>
  </w:style>
  <w:style w:type="character" w:customStyle="1" w:styleId="Char1">
    <w:name w:val="Char1"/>
    <w:locked/>
    <w:rsid w:val="00B82163"/>
    <w:rPr>
      <w:rFonts w:ascii="Arial" w:hAnsi="Arial" w:cs="Arial"/>
      <w:lang w:val="en-US"/>
    </w:rPr>
  </w:style>
  <w:style w:type="paragraph" w:customStyle="1" w:styleId="a">
    <w:name w:val="$"/>
    <w:basedOn w:val="Normal"/>
    <w:rsid w:val="00B82163"/>
    <w:pPr>
      <w:widowControl w:val="0"/>
      <w:numPr>
        <w:ilvl w:val="12"/>
      </w:numPr>
      <w:tabs>
        <w:tab w:val="clear" w:pos="567"/>
      </w:tabs>
      <w:spacing w:line="240" w:lineRule="auto"/>
      <w:ind w:right="-29"/>
      <w:jc w:val="both"/>
    </w:pPr>
  </w:style>
  <w:style w:type="character" w:customStyle="1" w:styleId="Char">
    <w:name w:val="Char"/>
    <w:locked/>
    <w:rsid w:val="00B82163"/>
    <w:rPr>
      <w:sz w:val="24"/>
      <w:szCs w:val="24"/>
      <w:lang w:val="en-US"/>
    </w:rPr>
  </w:style>
  <w:style w:type="character" w:customStyle="1" w:styleId="tw4winMark">
    <w:name w:val="tw4winMark"/>
    <w:rsid w:val="00B82163"/>
    <w:rPr>
      <w:rFonts w:ascii="Courier New" w:hAnsi="Courier New" w:cs="Courier New"/>
      <w:vanish/>
      <w:color w:val="800080"/>
      <w:sz w:val="24"/>
      <w:szCs w:val="24"/>
      <w:vertAlign w:val="subscript"/>
    </w:rPr>
  </w:style>
  <w:style w:type="character" w:customStyle="1" w:styleId="tw4winError">
    <w:name w:val="tw4winError"/>
    <w:rsid w:val="00B82163"/>
    <w:rPr>
      <w:rFonts w:ascii="Courier New" w:hAnsi="Courier New" w:cs="Courier New"/>
      <w:color w:val="00FF00"/>
      <w:sz w:val="40"/>
      <w:szCs w:val="40"/>
    </w:rPr>
  </w:style>
  <w:style w:type="character" w:customStyle="1" w:styleId="tw4winTerm">
    <w:name w:val="tw4winTerm"/>
    <w:rsid w:val="00B82163"/>
    <w:rPr>
      <w:color w:val="0000FF"/>
    </w:rPr>
  </w:style>
  <w:style w:type="character" w:customStyle="1" w:styleId="tw4winPopup">
    <w:name w:val="tw4winPopup"/>
    <w:rsid w:val="00B82163"/>
    <w:rPr>
      <w:rFonts w:ascii="Courier New" w:hAnsi="Courier New" w:cs="Courier New"/>
      <w:noProof/>
      <w:color w:val="008000"/>
    </w:rPr>
  </w:style>
  <w:style w:type="character" w:customStyle="1" w:styleId="tw4winJump">
    <w:name w:val="tw4winJump"/>
    <w:rsid w:val="00B82163"/>
    <w:rPr>
      <w:rFonts w:ascii="Courier New" w:hAnsi="Courier New" w:cs="Courier New"/>
      <w:noProof/>
      <w:color w:val="008080"/>
    </w:rPr>
  </w:style>
  <w:style w:type="character" w:customStyle="1" w:styleId="tw4winExternal">
    <w:name w:val="tw4winExternal"/>
    <w:rsid w:val="00B82163"/>
    <w:rPr>
      <w:rFonts w:ascii="Courier New" w:hAnsi="Courier New" w:cs="Courier New"/>
      <w:noProof/>
      <w:color w:val="808080"/>
    </w:rPr>
  </w:style>
  <w:style w:type="character" w:customStyle="1" w:styleId="tw4winInternal">
    <w:name w:val="tw4winInternal"/>
    <w:rsid w:val="00B82163"/>
    <w:rPr>
      <w:rFonts w:ascii="Courier New" w:hAnsi="Courier New" w:cs="Courier New"/>
      <w:noProof/>
      <w:color w:val="FF0000"/>
    </w:rPr>
  </w:style>
  <w:style w:type="character" w:customStyle="1" w:styleId="DONOTTRANSLATE">
    <w:name w:val="DO_NOT_TRANSLATE"/>
    <w:rsid w:val="00B82163"/>
    <w:rPr>
      <w:rFonts w:ascii="Courier New" w:hAnsi="Courier New" w:cs="Courier New"/>
      <w:noProof/>
      <w:color w:val="800000"/>
    </w:rPr>
  </w:style>
  <w:style w:type="paragraph" w:customStyle="1" w:styleId="Text">
    <w:name w:val="Text"/>
    <w:aliases w:val="Graphic,Graphic Char Char,Graphic Char Char Char Char Char,Graphic Char Char Char Char Char Char Char C"/>
    <w:basedOn w:val="Normal"/>
    <w:qFormat/>
    <w:rsid w:val="00B82163"/>
    <w:pPr>
      <w:tabs>
        <w:tab w:val="clear" w:pos="567"/>
      </w:tabs>
      <w:spacing w:before="120" w:line="240" w:lineRule="auto"/>
      <w:jc w:val="both"/>
    </w:pPr>
    <w:rPr>
      <w:sz w:val="24"/>
      <w:lang w:val="en-US"/>
    </w:rPr>
  </w:style>
  <w:style w:type="character" w:customStyle="1" w:styleId="TextChar">
    <w:name w:val="Text Char"/>
    <w:aliases w:val="Graphic Char"/>
    <w:rsid w:val="00B82163"/>
    <w:rPr>
      <w:snapToGrid w:val="0"/>
      <w:sz w:val="24"/>
      <w:szCs w:val="22"/>
      <w:lang w:val="en-US" w:eastAsia="en-US" w:bidi="ar-SA"/>
    </w:rPr>
  </w:style>
  <w:style w:type="paragraph" w:styleId="CommentSubject">
    <w:name w:val="annotation subject"/>
    <w:basedOn w:val="CommentText"/>
    <w:next w:val="CommentText"/>
    <w:link w:val="CommentSubjectChar"/>
    <w:rsid w:val="00B760D6"/>
    <w:rPr>
      <w:b/>
      <w:bCs/>
    </w:rPr>
  </w:style>
  <w:style w:type="paragraph" w:customStyle="1" w:styleId="Listlevel1">
    <w:name w:val="List level 1"/>
    <w:basedOn w:val="Normal"/>
    <w:rsid w:val="004F366B"/>
    <w:pPr>
      <w:tabs>
        <w:tab w:val="clear" w:pos="567"/>
      </w:tabs>
      <w:spacing w:before="40" w:after="20" w:line="240" w:lineRule="auto"/>
      <w:ind w:left="425" w:hanging="425"/>
    </w:pPr>
    <w:rPr>
      <w:snapToGrid/>
      <w:sz w:val="24"/>
      <w:szCs w:val="20"/>
      <w:lang w:val="en-US"/>
    </w:rPr>
  </w:style>
  <w:style w:type="paragraph" w:customStyle="1" w:styleId="Style">
    <w:name w:val="Style"/>
    <w:basedOn w:val="Normal"/>
    <w:rsid w:val="004F366B"/>
    <w:pPr>
      <w:tabs>
        <w:tab w:val="clear" w:pos="567"/>
      </w:tabs>
      <w:spacing w:after="160" w:line="240" w:lineRule="exact"/>
    </w:pPr>
    <w:rPr>
      <w:rFonts w:ascii="Verdana" w:hAnsi="Verdana" w:cs="Verdana"/>
      <w:snapToGrid/>
      <w:sz w:val="20"/>
      <w:szCs w:val="20"/>
    </w:rPr>
  </w:style>
  <w:style w:type="paragraph" w:customStyle="1" w:styleId="Nottoc-headings">
    <w:name w:val="Not toc-headings"/>
    <w:basedOn w:val="Normal"/>
    <w:next w:val="Text"/>
    <w:link w:val="Nottoc-headingsChar"/>
    <w:rsid w:val="004F366B"/>
    <w:pPr>
      <w:keepNext/>
      <w:keepLines/>
      <w:tabs>
        <w:tab w:val="clear" w:pos="567"/>
      </w:tabs>
      <w:spacing w:before="240" w:after="60" w:line="240" w:lineRule="auto"/>
      <w:ind w:left="1701" w:hanging="1701"/>
    </w:pPr>
    <w:rPr>
      <w:rFonts w:ascii="Arial" w:hAnsi="Arial"/>
      <w:b/>
      <w:sz w:val="24"/>
      <w:lang w:val="en-US"/>
    </w:rPr>
  </w:style>
  <w:style w:type="character" w:customStyle="1" w:styleId="Nottoc-headingsChar">
    <w:name w:val="Not toc-headings Char"/>
    <w:link w:val="Nottoc-headings"/>
    <w:rsid w:val="004F366B"/>
    <w:rPr>
      <w:rFonts w:ascii="Arial" w:hAnsi="Arial"/>
      <w:b/>
      <w:snapToGrid w:val="0"/>
      <w:sz w:val="24"/>
      <w:szCs w:val="22"/>
      <w:lang w:val="en-US" w:eastAsia="en-US" w:bidi="ar-SA"/>
    </w:rPr>
  </w:style>
  <w:style w:type="character" w:customStyle="1" w:styleId="TableChar">
    <w:name w:val="Table Char"/>
    <w:aliases w:val="10 pt  Bold Char,10 pt Char,9 pt Char,No underline Char,legend + Arial Char"/>
    <w:link w:val="Table"/>
    <w:rsid w:val="0030462F"/>
    <w:rPr>
      <w:rFonts w:ascii="Arial" w:hAnsi="Arial" w:cs="Arial"/>
      <w:snapToGrid w:val="0"/>
      <w:lang w:val="en-US" w:eastAsia="en-US" w:bidi="ar-SA"/>
    </w:rPr>
  </w:style>
  <w:style w:type="paragraph" w:styleId="E-mailSignature">
    <w:name w:val="E-mail Signature"/>
    <w:basedOn w:val="Normal"/>
    <w:rsid w:val="00830CC1"/>
    <w:rPr>
      <w:snapToGrid/>
      <w:szCs w:val="20"/>
    </w:rPr>
  </w:style>
  <w:style w:type="paragraph" w:customStyle="1" w:styleId="knZulassung01">
    <w:name w:val="knZulassung01"/>
    <w:basedOn w:val="Normal"/>
    <w:rsid w:val="00DF1662"/>
    <w:pPr>
      <w:tabs>
        <w:tab w:val="clear" w:pos="567"/>
      </w:tabs>
      <w:suppressAutoHyphens/>
      <w:autoSpaceDE w:val="0"/>
      <w:autoSpaceDN w:val="0"/>
      <w:spacing w:line="240" w:lineRule="auto"/>
      <w:ind w:left="1843" w:right="284" w:hanging="1843"/>
    </w:pPr>
    <w:rPr>
      <w:rFonts w:ascii="Courier" w:hAnsi="Courier"/>
      <w:noProof/>
      <w:snapToGrid/>
      <w:sz w:val="24"/>
      <w:szCs w:val="24"/>
      <w:lang w:val="en-US" w:eastAsia="de-DE"/>
    </w:rPr>
  </w:style>
  <w:style w:type="character" w:customStyle="1" w:styleId="CommentTextChar">
    <w:name w:val="Comment Text Char"/>
    <w:aliases w:val=" Car17 Char, Car17 Car Char, Char Char Char Char, Char Char1 Char,Annotationtext Char,C Char,Car17 Char,Car17 Car Char,Char Char Char Char,Comment Text Char Char Char1,Comment Text Char Char Char Char,Comment Text Char Char1 Char"/>
    <w:link w:val="CommentText"/>
    <w:uiPriority w:val="99"/>
    <w:qFormat/>
    <w:rsid w:val="00DF1662"/>
    <w:rPr>
      <w:snapToGrid w:val="0"/>
      <w:lang w:val="en-GB"/>
    </w:rPr>
  </w:style>
  <w:style w:type="paragraph" w:customStyle="1" w:styleId="Char21">
    <w:name w:val="Char21"/>
    <w:basedOn w:val="Normal"/>
    <w:rsid w:val="00F932F8"/>
    <w:pPr>
      <w:tabs>
        <w:tab w:val="clear" w:pos="567"/>
      </w:tabs>
      <w:spacing w:before="120" w:line="240" w:lineRule="auto"/>
      <w:jc w:val="both"/>
    </w:pPr>
    <w:rPr>
      <w:sz w:val="24"/>
      <w:szCs w:val="24"/>
      <w:lang w:val="en-US"/>
    </w:rPr>
  </w:style>
  <w:style w:type="paragraph" w:styleId="Revision">
    <w:name w:val="Revision"/>
    <w:hidden/>
    <w:uiPriority w:val="99"/>
    <w:semiHidden/>
    <w:rsid w:val="008270DD"/>
    <w:rPr>
      <w:snapToGrid w:val="0"/>
      <w:sz w:val="22"/>
      <w:szCs w:val="22"/>
      <w:lang w:val="en-GB"/>
    </w:rPr>
  </w:style>
  <w:style w:type="paragraph" w:styleId="ListParagraph">
    <w:name w:val="List Paragraph"/>
    <w:basedOn w:val="Normal"/>
    <w:uiPriority w:val="34"/>
    <w:qFormat/>
    <w:rsid w:val="00992AA0"/>
    <w:pPr>
      <w:ind w:left="720"/>
    </w:pPr>
  </w:style>
  <w:style w:type="paragraph" w:customStyle="1" w:styleId="Smalltext120">
    <w:name w:val="Smalltext12:0"/>
    <w:basedOn w:val="Normal"/>
    <w:link w:val="Smalltext120Char"/>
    <w:rsid w:val="00F635FD"/>
    <w:pPr>
      <w:tabs>
        <w:tab w:val="clear" w:pos="567"/>
      </w:tabs>
      <w:spacing w:line="240" w:lineRule="auto"/>
    </w:pPr>
    <w:rPr>
      <w:snapToGrid/>
      <w:sz w:val="24"/>
      <w:szCs w:val="20"/>
      <w:lang w:val="en-US" w:eastAsia="de-DE"/>
    </w:rPr>
  </w:style>
  <w:style w:type="character" w:customStyle="1" w:styleId="Smalltext120Char">
    <w:name w:val="Smalltext12:0 Char"/>
    <w:link w:val="Smalltext120"/>
    <w:rsid w:val="00F635FD"/>
    <w:rPr>
      <w:sz w:val="24"/>
      <w:lang w:eastAsia="de-DE"/>
    </w:rPr>
  </w:style>
  <w:style w:type="paragraph" w:customStyle="1" w:styleId="Legend">
    <w:name w:val="Legend"/>
    <w:basedOn w:val="Table"/>
    <w:link w:val="LegendChar"/>
    <w:rsid w:val="00DC3344"/>
    <w:rPr>
      <w:rFonts w:eastAsia="MS Mincho" w:cs="Times New Roman"/>
      <w:snapToGrid/>
      <w:szCs w:val="24"/>
      <w:lang w:eastAsia="ja-JP"/>
    </w:rPr>
  </w:style>
  <w:style w:type="paragraph" w:styleId="NormalWeb">
    <w:name w:val="Normal (Web)"/>
    <w:basedOn w:val="Normal"/>
    <w:uiPriority w:val="99"/>
    <w:rsid w:val="00E97B8C"/>
    <w:rPr>
      <w:snapToGrid/>
      <w:sz w:val="24"/>
      <w:szCs w:val="24"/>
    </w:rPr>
  </w:style>
  <w:style w:type="character" w:customStyle="1" w:styleId="BalloonTextChar">
    <w:name w:val="Balloon Text Char"/>
    <w:link w:val="BalloonText"/>
    <w:rsid w:val="00A5665F"/>
    <w:rPr>
      <w:rFonts w:ascii="Tahoma" w:hAnsi="Tahoma" w:cs="Tahoma"/>
      <w:snapToGrid w:val="0"/>
      <w:sz w:val="16"/>
      <w:szCs w:val="16"/>
      <w:lang w:val="en-GB"/>
    </w:rPr>
  </w:style>
  <w:style w:type="character" w:customStyle="1" w:styleId="LegendChar">
    <w:name w:val="Legend Char"/>
    <w:link w:val="Legend"/>
    <w:locked/>
    <w:rsid w:val="00535AE5"/>
    <w:rPr>
      <w:rFonts w:ascii="Arial" w:eastAsia="MS Mincho" w:hAnsi="Arial"/>
      <w:szCs w:val="24"/>
      <w:lang w:eastAsia="ja-JP"/>
    </w:rPr>
  </w:style>
  <w:style w:type="character" w:customStyle="1" w:styleId="hps">
    <w:name w:val="hps"/>
    <w:rsid w:val="000C2958"/>
  </w:style>
  <w:style w:type="paragraph" w:customStyle="1" w:styleId="BodytextAgency">
    <w:name w:val="Body text (Agency)"/>
    <w:basedOn w:val="Normal"/>
    <w:link w:val="BodytextAgencyChar"/>
    <w:qFormat/>
    <w:rsid w:val="00EB3FFA"/>
    <w:pPr>
      <w:tabs>
        <w:tab w:val="clear" w:pos="567"/>
      </w:tabs>
      <w:spacing w:after="140" w:line="280" w:lineRule="atLeast"/>
    </w:pPr>
    <w:rPr>
      <w:rFonts w:ascii="Verdana" w:eastAsia="Verdana" w:hAnsi="Verdana"/>
      <w:snapToGrid/>
      <w:sz w:val="18"/>
      <w:szCs w:val="18"/>
      <w:lang w:val="sv-SE" w:eastAsia="sv-SE" w:bidi="sv-SE"/>
    </w:rPr>
  </w:style>
  <w:style w:type="paragraph" w:customStyle="1" w:styleId="DraftingNotesAgency">
    <w:name w:val="Drafting Notes (Agency)"/>
    <w:basedOn w:val="Normal"/>
    <w:next w:val="BodytextAgency"/>
    <w:link w:val="DraftingNotesAgencyChar"/>
    <w:rsid w:val="00EB3FFA"/>
    <w:pPr>
      <w:tabs>
        <w:tab w:val="clear" w:pos="567"/>
      </w:tabs>
      <w:spacing w:after="140" w:line="280" w:lineRule="atLeast"/>
    </w:pPr>
    <w:rPr>
      <w:rFonts w:ascii="Courier New" w:eastAsia="Verdana" w:hAnsi="Courier New"/>
      <w:i/>
      <w:snapToGrid/>
      <w:color w:val="339966"/>
      <w:szCs w:val="18"/>
      <w:lang w:val="sv-SE" w:eastAsia="sv-SE" w:bidi="sv-SE"/>
    </w:rPr>
  </w:style>
  <w:style w:type="paragraph" w:customStyle="1" w:styleId="No-numheading3Agency">
    <w:name w:val="No-num heading 3 (Agency)"/>
    <w:basedOn w:val="Normal"/>
    <w:next w:val="BodytextAgency"/>
    <w:link w:val="No-numheading3AgencyChar"/>
    <w:rsid w:val="00EB3FFA"/>
    <w:pPr>
      <w:keepNext/>
      <w:tabs>
        <w:tab w:val="clear" w:pos="567"/>
      </w:tabs>
      <w:spacing w:before="280" w:after="220" w:line="240" w:lineRule="auto"/>
      <w:outlineLvl w:val="2"/>
    </w:pPr>
    <w:rPr>
      <w:rFonts w:ascii="Verdana" w:eastAsia="Verdana" w:hAnsi="Verdana"/>
      <w:b/>
      <w:bCs/>
      <w:snapToGrid/>
      <w:kern w:val="32"/>
      <w:lang w:val="sv-SE" w:eastAsia="sv-SE" w:bidi="sv-SE"/>
    </w:rPr>
  </w:style>
  <w:style w:type="character" w:customStyle="1" w:styleId="DraftingNotesAgencyChar">
    <w:name w:val="Drafting Notes (Agency) Char"/>
    <w:link w:val="DraftingNotesAgency"/>
    <w:rsid w:val="00EB3FFA"/>
    <w:rPr>
      <w:rFonts w:ascii="Courier New" w:eastAsia="Verdana" w:hAnsi="Courier New"/>
      <w:i/>
      <w:color w:val="339966"/>
      <w:sz w:val="22"/>
      <w:szCs w:val="18"/>
      <w:lang w:val="sv-SE" w:eastAsia="sv-SE" w:bidi="sv-SE"/>
    </w:rPr>
  </w:style>
  <w:style w:type="character" w:customStyle="1" w:styleId="BodytextAgencyChar">
    <w:name w:val="Body text (Agency) Char"/>
    <w:link w:val="BodytextAgency"/>
    <w:rsid w:val="00EB3FFA"/>
    <w:rPr>
      <w:rFonts w:ascii="Verdana" w:eastAsia="Verdana" w:hAnsi="Verdana"/>
      <w:sz w:val="18"/>
      <w:szCs w:val="18"/>
      <w:lang w:val="sv-SE" w:eastAsia="sv-SE" w:bidi="sv-SE"/>
    </w:rPr>
  </w:style>
  <w:style w:type="character" w:customStyle="1" w:styleId="No-numheading3AgencyChar">
    <w:name w:val="No-num heading 3 (Agency) Char"/>
    <w:link w:val="No-numheading3Agency"/>
    <w:rsid w:val="00EB3FFA"/>
    <w:rPr>
      <w:rFonts w:ascii="Verdana" w:eastAsia="Verdana" w:hAnsi="Verdana"/>
      <w:b/>
      <w:bCs/>
      <w:kern w:val="32"/>
      <w:sz w:val="22"/>
      <w:szCs w:val="22"/>
      <w:lang w:val="sv-SE" w:eastAsia="sv-SE" w:bidi="sv-SE"/>
    </w:rPr>
  </w:style>
  <w:style w:type="paragraph" w:customStyle="1" w:styleId="Default">
    <w:name w:val="Default"/>
    <w:rsid w:val="006E5034"/>
    <w:pPr>
      <w:autoSpaceDE w:val="0"/>
      <w:autoSpaceDN w:val="0"/>
      <w:adjustRightInd w:val="0"/>
    </w:pPr>
    <w:rPr>
      <w:rFonts w:eastAsia="Batang"/>
      <w:color w:val="000000"/>
      <w:sz w:val="24"/>
      <w:szCs w:val="24"/>
      <w:lang w:eastAsia="ko-KR" w:bidi="th-TH"/>
    </w:rPr>
  </w:style>
  <w:style w:type="paragraph" w:customStyle="1" w:styleId="Paragraph">
    <w:name w:val="Paragraph"/>
    <w:basedOn w:val="Normal"/>
    <w:link w:val="ParagraphChar"/>
    <w:rsid w:val="004A39A9"/>
    <w:pPr>
      <w:tabs>
        <w:tab w:val="clear" w:pos="567"/>
      </w:tabs>
      <w:spacing w:line="240" w:lineRule="auto"/>
    </w:pPr>
    <w:rPr>
      <w:snapToGrid/>
      <w:sz w:val="16"/>
      <w:szCs w:val="20"/>
      <w:lang w:val="en-US"/>
    </w:rPr>
  </w:style>
  <w:style w:type="character" w:customStyle="1" w:styleId="ParagraphChar">
    <w:name w:val="Paragraph Char"/>
    <w:link w:val="Paragraph"/>
    <w:rsid w:val="004A39A9"/>
    <w:rPr>
      <w:sz w:val="16"/>
    </w:rPr>
  </w:style>
  <w:style w:type="paragraph" w:styleId="HTMLPreformatted">
    <w:name w:val="HTML Preformatted"/>
    <w:basedOn w:val="Normal"/>
    <w:link w:val="HTMLPreformattedChar"/>
    <w:unhideWhenUsed/>
    <w:rsid w:val="009B63AB"/>
    <w:pPr>
      <w:tabs>
        <w:tab w:val="clear" w:pos="567"/>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pPr>
    <w:rPr>
      <w:rFonts w:ascii="Courier New" w:hAnsi="Courier New" w:cs="Courier New"/>
      <w:snapToGrid/>
      <w:sz w:val="20"/>
      <w:szCs w:val="20"/>
      <w:lang w:val="en-US"/>
    </w:rPr>
  </w:style>
  <w:style w:type="character" w:customStyle="1" w:styleId="HTMLPreformattedChar">
    <w:name w:val="HTML Preformatted Char"/>
    <w:basedOn w:val="DefaultParagraphFont"/>
    <w:link w:val="HTMLPreformatted"/>
    <w:uiPriority w:val="99"/>
    <w:semiHidden/>
    <w:rsid w:val="009B63AB"/>
    <w:rPr>
      <w:rFonts w:ascii="Courier New" w:hAnsi="Courier New" w:cs="Courier New"/>
    </w:rPr>
  </w:style>
  <w:style w:type="table" w:customStyle="1" w:styleId="TableGrid1">
    <w:name w:val="Table Grid1"/>
    <w:basedOn w:val="TableNormal"/>
    <w:next w:val="TableGrid"/>
    <w:uiPriority w:val="39"/>
    <w:rsid w:val="009722FB"/>
    <w:rPr>
      <w:rFonts w:ascii="Arial" w:eastAsiaTheme="minorHAnsi" w:hAnsi="Arial" w:cs="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9722FB"/>
    <w:rPr>
      <w:rFonts w:ascii="Arial" w:eastAsiaTheme="minorHAnsi" w:hAnsi="Arial" w:cs="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39"/>
    <w:rsid w:val="009722FB"/>
    <w:rPr>
      <w:rFonts w:ascii="Arial" w:eastAsiaTheme="minorHAnsi" w:hAnsi="Arial" w:cs="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39"/>
    <w:rsid w:val="009722FB"/>
    <w:rPr>
      <w:rFonts w:ascii="Arial" w:eastAsiaTheme="minorHAnsi" w:hAnsi="Arial" w:cs="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
    <w:name w:val="Table Grid"/>
    <w:basedOn w:val="TableNormal"/>
    <w:rsid w:val="009722F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39"/>
    <w:rsid w:val="009722FB"/>
    <w:rPr>
      <w:rFonts w:ascii="Arial" w:eastAsiaTheme="minorHAnsi" w:hAnsi="Arial" w:cs="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9722FB"/>
    <w:rPr>
      <w:color w:val="605E5C"/>
      <w:shd w:val="clear" w:color="auto" w:fill="E1DFDD"/>
    </w:rPr>
  </w:style>
  <w:style w:type="table" w:customStyle="1" w:styleId="TableGrid6">
    <w:name w:val="Table Grid6"/>
    <w:basedOn w:val="TableNormal"/>
    <w:next w:val="TableGrid"/>
    <w:uiPriority w:val="39"/>
    <w:rsid w:val="009722FB"/>
    <w:rPr>
      <w:rFonts w:ascii="Arial" w:eastAsiaTheme="minorHAnsi" w:hAnsi="Arial" w:cs="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7">
    <w:name w:val="Table Grid7"/>
    <w:basedOn w:val="TableNormal"/>
    <w:next w:val="TableGrid"/>
    <w:uiPriority w:val="39"/>
    <w:rsid w:val="009722FB"/>
    <w:rPr>
      <w:rFonts w:ascii="Arial" w:eastAsiaTheme="minorHAnsi" w:hAnsi="Arial" w:cs="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y2iqfc">
    <w:name w:val="y2iqfc"/>
    <w:basedOn w:val="DefaultParagraphFont"/>
    <w:rsid w:val="00FB594A"/>
  </w:style>
  <w:style w:type="paragraph" w:customStyle="1" w:styleId="BodyText22">
    <w:name w:val="Body Text 22"/>
    <w:basedOn w:val="Normal"/>
    <w:rsid w:val="00676B6B"/>
    <w:pPr>
      <w:tabs>
        <w:tab w:val="left" w:pos="4536"/>
      </w:tabs>
      <w:jc w:val="both"/>
    </w:pPr>
    <w:rPr>
      <w:b/>
      <w:snapToGrid/>
      <w:szCs w:val="20"/>
    </w:rPr>
  </w:style>
  <w:style w:type="paragraph" w:customStyle="1" w:styleId="BodyText21">
    <w:name w:val="Body Text 21"/>
    <w:basedOn w:val="Normal"/>
    <w:rsid w:val="00676B6B"/>
    <w:pPr>
      <w:tabs>
        <w:tab w:val="left" w:pos="4536"/>
      </w:tabs>
      <w:jc w:val="both"/>
    </w:pPr>
    <w:rPr>
      <w:b/>
      <w:snapToGrid/>
      <w:szCs w:val="20"/>
    </w:rPr>
  </w:style>
  <w:style w:type="paragraph" w:styleId="BodyTextFirstIndent">
    <w:name w:val="Body Text First Indent"/>
    <w:basedOn w:val="BodyText"/>
    <w:link w:val="BodyTextFirstIndentChar"/>
    <w:rsid w:val="00676B6B"/>
    <w:pPr>
      <w:spacing w:after="120"/>
      <w:ind w:firstLine="210"/>
    </w:pPr>
    <w:rPr>
      <w:b w:val="0"/>
      <w:bCs w:val="0"/>
      <w:i w:val="0"/>
      <w:iCs w:val="0"/>
      <w:snapToGrid/>
      <w:szCs w:val="20"/>
    </w:rPr>
  </w:style>
  <w:style w:type="character" w:customStyle="1" w:styleId="BodyTextChar">
    <w:name w:val="Body Text Char"/>
    <w:basedOn w:val="DefaultParagraphFont"/>
    <w:link w:val="BodyText"/>
    <w:rsid w:val="00676B6B"/>
    <w:rPr>
      <w:b/>
      <w:bCs/>
      <w:i/>
      <w:iCs/>
      <w:snapToGrid w:val="0"/>
      <w:sz w:val="22"/>
      <w:szCs w:val="22"/>
      <w:lang w:val="en-GB"/>
    </w:rPr>
  </w:style>
  <w:style w:type="character" w:customStyle="1" w:styleId="BodyTextFirstIndentChar">
    <w:name w:val="Body Text First Indent Char"/>
    <w:basedOn w:val="BodyTextChar"/>
    <w:link w:val="BodyTextFirstIndent"/>
    <w:rsid w:val="00676B6B"/>
    <w:rPr>
      <w:b w:val="0"/>
      <w:bCs w:val="0"/>
      <w:i w:val="0"/>
      <w:iCs w:val="0"/>
      <w:snapToGrid/>
      <w:sz w:val="22"/>
      <w:szCs w:val="22"/>
      <w:lang w:val="en-GB"/>
    </w:rPr>
  </w:style>
  <w:style w:type="paragraph" w:styleId="BodyTextFirstIndent2">
    <w:name w:val="Body Text First Indent 2"/>
    <w:basedOn w:val="BodyTextIndent"/>
    <w:link w:val="BodyTextFirstIndent2Char"/>
    <w:rsid w:val="00676B6B"/>
    <w:pPr>
      <w:tabs>
        <w:tab w:val="left" w:pos="567"/>
      </w:tabs>
      <w:spacing w:after="120" w:line="260" w:lineRule="exact"/>
      <w:ind w:left="283" w:firstLine="210"/>
    </w:pPr>
    <w:rPr>
      <w:b w:val="0"/>
      <w:bCs w:val="0"/>
      <w:snapToGrid/>
      <w:color w:val="auto"/>
      <w:szCs w:val="20"/>
    </w:rPr>
  </w:style>
  <w:style w:type="character" w:customStyle="1" w:styleId="BodyTextIndentChar">
    <w:name w:val="Body Text Indent Char"/>
    <w:basedOn w:val="DefaultParagraphFont"/>
    <w:link w:val="BodyTextIndent"/>
    <w:rsid w:val="00676B6B"/>
    <w:rPr>
      <w:b/>
      <w:bCs/>
      <w:snapToGrid w:val="0"/>
      <w:color w:val="808080"/>
      <w:sz w:val="22"/>
      <w:szCs w:val="22"/>
      <w:lang w:val="en-GB"/>
    </w:rPr>
  </w:style>
  <w:style w:type="character" w:customStyle="1" w:styleId="BodyTextFirstIndent2Char">
    <w:name w:val="Body Text First Indent 2 Char"/>
    <w:basedOn w:val="BodyTextIndentChar"/>
    <w:link w:val="BodyTextFirstIndent2"/>
    <w:rsid w:val="00676B6B"/>
    <w:rPr>
      <w:b w:val="0"/>
      <w:bCs w:val="0"/>
      <w:snapToGrid/>
      <w:color w:val="808080"/>
      <w:sz w:val="22"/>
      <w:szCs w:val="22"/>
      <w:lang w:val="en-GB"/>
    </w:rPr>
  </w:style>
  <w:style w:type="paragraph" w:styleId="Caption">
    <w:name w:val="caption"/>
    <w:basedOn w:val="Normal"/>
    <w:next w:val="Normal"/>
    <w:qFormat/>
    <w:rsid w:val="00676B6B"/>
    <w:pPr>
      <w:spacing w:before="120" w:after="120"/>
    </w:pPr>
    <w:rPr>
      <w:b/>
      <w:bCs/>
      <w:snapToGrid/>
      <w:sz w:val="20"/>
      <w:szCs w:val="20"/>
    </w:rPr>
  </w:style>
  <w:style w:type="paragraph" w:styleId="Closing">
    <w:name w:val="Closing"/>
    <w:basedOn w:val="Normal"/>
    <w:link w:val="ClosingChar"/>
    <w:rsid w:val="00676B6B"/>
    <w:pPr>
      <w:ind w:left="4252"/>
    </w:pPr>
    <w:rPr>
      <w:snapToGrid/>
      <w:szCs w:val="20"/>
    </w:rPr>
  </w:style>
  <w:style w:type="character" w:customStyle="1" w:styleId="ClosingChar">
    <w:name w:val="Closing Char"/>
    <w:basedOn w:val="DefaultParagraphFont"/>
    <w:link w:val="Closing"/>
    <w:rsid w:val="00676B6B"/>
    <w:rPr>
      <w:sz w:val="22"/>
      <w:lang w:val="en-GB"/>
    </w:rPr>
  </w:style>
  <w:style w:type="paragraph" w:styleId="Date">
    <w:name w:val="Date"/>
    <w:basedOn w:val="Normal"/>
    <w:next w:val="Normal"/>
    <w:link w:val="DateChar"/>
    <w:rsid w:val="00676B6B"/>
    <w:rPr>
      <w:snapToGrid/>
      <w:szCs w:val="20"/>
    </w:rPr>
  </w:style>
  <w:style w:type="character" w:customStyle="1" w:styleId="DateChar">
    <w:name w:val="Date Char"/>
    <w:basedOn w:val="DefaultParagraphFont"/>
    <w:link w:val="Date"/>
    <w:rsid w:val="00676B6B"/>
    <w:rPr>
      <w:sz w:val="22"/>
      <w:lang w:val="en-GB"/>
    </w:rPr>
  </w:style>
  <w:style w:type="paragraph" w:styleId="EnvelopeAddress">
    <w:name w:val="envelope address"/>
    <w:basedOn w:val="Normal"/>
    <w:rsid w:val="00676B6B"/>
    <w:pPr>
      <w:framePr w:w="7920" w:h="1980" w:hRule="exact" w:hSpace="180" w:wrap="auto" w:hAnchor="page" w:xAlign="center" w:yAlign="bottom"/>
      <w:ind w:left="2880"/>
    </w:pPr>
    <w:rPr>
      <w:rFonts w:ascii="Arial" w:hAnsi="Arial" w:cs="Arial"/>
      <w:snapToGrid/>
      <w:sz w:val="24"/>
      <w:szCs w:val="24"/>
    </w:rPr>
  </w:style>
  <w:style w:type="paragraph" w:styleId="EnvelopeReturn">
    <w:name w:val="envelope return"/>
    <w:basedOn w:val="Normal"/>
    <w:rsid w:val="00676B6B"/>
    <w:rPr>
      <w:rFonts w:ascii="Arial" w:hAnsi="Arial" w:cs="Arial"/>
      <w:snapToGrid/>
      <w:sz w:val="20"/>
      <w:szCs w:val="20"/>
    </w:rPr>
  </w:style>
  <w:style w:type="paragraph" w:styleId="HTMLAddress">
    <w:name w:val="HTML Address"/>
    <w:basedOn w:val="Normal"/>
    <w:link w:val="HTMLAddressChar"/>
    <w:rsid w:val="00676B6B"/>
    <w:rPr>
      <w:i/>
      <w:iCs/>
      <w:snapToGrid/>
      <w:szCs w:val="20"/>
    </w:rPr>
  </w:style>
  <w:style w:type="character" w:customStyle="1" w:styleId="HTMLAddressChar">
    <w:name w:val="HTML Address Char"/>
    <w:basedOn w:val="DefaultParagraphFont"/>
    <w:link w:val="HTMLAddress"/>
    <w:rsid w:val="00676B6B"/>
    <w:rPr>
      <w:i/>
      <w:iCs/>
      <w:sz w:val="22"/>
      <w:lang w:val="en-GB"/>
    </w:rPr>
  </w:style>
  <w:style w:type="paragraph" w:styleId="Index1">
    <w:name w:val="index 1"/>
    <w:basedOn w:val="Normal"/>
    <w:next w:val="Normal"/>
    <w:autoRedefine/>
    <w:semiHidden/>
    <w:rsid w:val="00676B6B"/>
    <w:pPr>
      <w:tabs>
        <w:tab w:val="clear" w:pos="567"/>
      </w:tabs>
      <w:ind w:left="220" w:hanging="220"/>
    </w:pPr>
    <w:rPr>
      <w:snapToGrid/>
      <w:szCs w:val="20"/>
    </w:rPr>
  </w:style>
  <w:style w:type="paragraph" w:styleId="Index2">
    <w:name w:val="index 2"/>
    <w:basedOn w:val="Normal"/>
    <w:next w:val="Normal"/>
    <w:autoRedefine/>
    <w:semiHidden/>
    <w:rsid w:val="00676B6B"/>
    <w:pPr>
      <w:tabs>
        <w:tab w:val="clear" w:pos="567"/>
      </w:tabs>
      <w:ind w:left="440" w:hanging="220"/>
    </w:pPr>
    <w:rPr>
      <w:snapToGrid/>
      <w:szCs w:val="20"/>
    </w:rPr>
  </w:style>
  <w:style w:type="paragraph" w:styleId="Index3">
    <w:name w:val="index 3"/>
    <w:basedOn w:val="Normal"/>
    <w:next w:val="Normal"/>
    <w:autoRedefine/>
    <w:semiHidden/>
    <w:rsid w:val="00676B6B"/>
    <w:pPr>
      <w:tabs>
        <w:tab w:val="clear" w:pos="567"/>
      </w:tabs>
      <w:ind w:left="660" w:hanging="220"/>
    </w:pPr>
    <w:rPr>
      <w:snapToGrid/>
      <w:szCs w:val="20"/>
    </w:rPr>
  </w:style>
  <w:style w:type="paragraph" w:styleId="Index4">
    <w:name w:val="index 4"/>
    <w:basedOn w:val="Normal"/>
    <w:next w:val="Normal"/>
    <w:autoRedefine/>
    <w:semiHidden/>
    <w:rsid w:val="00676B6B"/>
    <w:pPr>
      <w:tabs>
        <w:tab w:val="clear" w:pos="567"/>
      </w:tabs>
      <w:ind w:left="880" w:hanging="220"/>
    </w:pPr>
    <w:rPr>
      <w:snapToGrid/>
      <w:szCs w:val="20"/>
    </w:rPr>
  </w:style>
  <w:style w:type="paragraph" w:styleId="Index5">
    <w:name w:val="index 5"/>
    <w:basedOn w:val="Normal"/>
    <w:next w:val="Normal"/>
    <w:autoRedefine/>
    <w:semiHidden/>
    <w:rsid w:val="00676B6B"/>
    <w:pPr>
      <w:tabs>
        <w:tab w:val="clear" w:pos="567"/>
      </w:tabs>
      <w:ind w:left="1100" w:hanging="220"/>
    </w:pPr>
    <w:rPr>
      <w:snapToGrid/>
      <w:szCs w:val="20"/>
    </w:rPr>
  </w:style>
  <w:style w:type="paragraph" w:styleId="Index6">
    <w:name w:val="index 6"/>
    <w:basedOn w:val="Normal"/>
    <w:next w:val="Normal"/>
    <w:autoRedefine/>
    <w:semiHidden/>
    <w:rsid w:val="00676B6B"/>
    <w:pPr>
      <w:tabs>
        <w:tab w:val="clear" w:pos="567"/>
      </w:tabs>
      <w:ind w:left="1320" w:hanging="220"/>
    </w:pPr>
    <w:rPr>
      <w:snapToGrid/>
      <w:szCs w:val="20"/>
    </w:rPr>
  </w:style>
  <w:style w:type="paragraph" w:styleId="Index7">
    <w:name w:val="index 7"/>
    <w:basedOn w:val="Normal"/>
    <w:next w:val="Normal"/>
    <w:autoRedefine/>
    <w:semiHidden/>
    <w:rsid w:val="00676B6B"/>
    <w:pPr>
      <w:tabs>
        <w:tab w:val="clear" w:pos="567"/>
      </w:tabs>
      <w:ind w:left="1540" w:hanging="220"/>
    </w:pPr>
    <w:rPr>
      <w:snapToGrid/>
      <w:szCs w:val="20"/>
    </w:rPr>
  </w:style>
  <w:style w:type="paragraph" w:styleId="Index8">
    <w:name w:val="index 8"/>
    <w:basedOn w:val="Normal"/>
    <w:next w:val="Normal"/>
    <w:autoRedefine/>
    <w:semiHidden/>
    <w:rsid w:val="00676B6B"/>
    <w:pPr>
      <w:tabs>
        <w:tab w:val="clear" w:pos="567"/>
      </w:tabs>
      <w:ind w:left="1760" w:hanging="220"/>
    </w:pPr>
    <w:rPr>
      <w:snapToGrid/>
      <w:szCs w:val="20"/>
    </w:rPr>
  </w:style>
  <w:style w:type="paragraph" w:styleId="Index9">
    <w:name w:val="index 9"/>
    <w:basedOn w:val="Normal"/>
    <w:next w:val="Normal"/>
    <w:autoRedefine/>
    <w:semiHidden/>
    <w:rsid w:val="00676B6B"/>
    <w:pPr>
      <w:tabs>
        <w:tab w:val="clear" w:pos="567"/>
      </w:tabs>
      <w:ind w:left="1980" w:hanging="220"/>
    </w:pPr>
    <w:rPr>
      <w:snapToGrid/>
      <w:szCs w:val="20"/>
    </w:rPr>
  </w:style>
  <w:style w:type="paragraph" w:styleId="IndexHeading">
    <w:name w:val="index heading"/>
    <w:basedOn w:val="Normal"/>
    <w:next w:val="Index1"/>
    <w:semiHidden/>
    <w:rsid w:val="00676B6B"/>
    <w:rPr>
      <w:rFonts w:ascii="Arial" w:hAnsi="Arial" w:cs="Arial"/>
      <w:b/>
      <w:bCs/>
      <w:snapToGrid/>
      <w:szCs w:val="20"/>
    </w:rPr>
  </w:style>
  <w:style w:type="paragraph" w:styleId="List">
    <w:name w:val="List"/>
    <w:basedOn w:val="Normal"/>
    <w:rsid w:val="00676B6B"/>
    <w:pPr>
      <w:ind w:left="283" w:hanging="283"/>
    </w:pPr>
    <w:rPr>
      <w:snapToGrid/>
      <w:szCs w:val="20"/>
    </w:rPr>
  </w:style>
  <w:style w:type="paragraph" w:styleId="List2">
    <w:name w:val="List 2"/>
    <w:basedOn w:val="Normal"/>
    <w:rsid w:val="00676B6B"/>
    <w:pPr>
      <w:ind w:left="566" w:hanging="283"/>
    </w:pPr>
    <w:rPr>
      <w:snapToGrid/>
      <w:szCs w:val="20"/>
    </w:rPr>
  </w:style>
  <w:style w:type="paragraph" w:styleId="List3">
    <w:name w:val="List 3"/>
    <w:basedOn w:val="Normal"/>
    <w:rsid w:val="00676B6B"/>
    <w:pPr>
      <w:ind w:left="849" w:hanging="283"/>
    </w:pPr>
    <w:rPr>
      <w:snapToGrid/>
      <w:szCs w:val="20"/>
    </w:rPr>
  </w:style>
  <w:style w:type="paragraph" w:styleId="List4">
    <w:name w:val="List 4"/>
    <w:basedOn w:val="Normal"/>
    <w:rsid w:val="00676B6B"/>
    <w:pPr>
      <w:ind w:left="1132" w:hanging="283"/>
    </w:pPr>
    <w:rPr>
      <w:snapToGrid/>
      <w:szCs w:val="20"/>
    </w:rPr>
  </w:style>
  <w:style w:type="paragraph" w:styleId="List5">
    <w:name w:val="List 5"/>
    <w:basedOn w:val="Normal"/>
    <w:rsid w:val="00676B6B"/>
    <w:pPr>
      <w:ind w:left="1415" w:hanging="283"/>
    </w:pPr>
    <w:rPr>
      <w:snapToGrid/>
      <w:szCs w:val="20"/>
    </w:rPr>
  </w:style>
  <w:style w:type="paragraph" w:styleId="ListBullet">
    <w:name w:val="List Bullet"/>
    <w:basedOn w:val="Normal"/>
    <w:autoRedefine/>
    <w:rsid w:val="00676B6B"/>
    <w:pPr>
      <w:numPr>
        <w:numId w:val="64"/>
      </w:numPr>
    </w:pPr>
    <w:rPr>
      <w:snapToGrid/>
      <w:szCs w:val="20"/>
    </w:rPr>
  </w:style>
  <w:style w:type="paragraph" w:styleId="ListBullet2">
    <w:name w:val="List Bullet 2"/>
    <w:basedOn w:val="Normal"/>
    <w:autoRedefine/>
    <w:rsid w:val="00676B6B"/>
    <w:pPr>
      <w:numPr>
        <w:numId w:val="65"/>
      </w:numPr>
    </w:pPr>
    <w:rPr>
      <w:snapToGrid/>
      <w:szCs w:val="20"/>
    </w:rPr>
  </w:style>
  <w:style w:type="paragraph" w:styleId="ListBullet3">
    <w:name w:val="List Bullet 3"/>
    <w:basedOn w:val="Normal"/>
    <w:autoRedefine/>
    <w:rsid w:val="00676B6B"/>
    <w:pPr>
      <w:numPr>
        <w:numId w:val="66"/>
      </w:numPr>
    </w:pPr>
    <w:rPr>
      <w:snapToGrid/>
      <w:szCs w:val="20"/>
    </w:rPr>
  </w:style>
  <w:style w:type="paragraph" w:styleId="ListBullet4">
    <w:name w:val="List Bullet 4"/>
    <w:basedOn w:val="Normal"/>
    <w:autoRedefine/>
    <w:rsid w:val="00676B6B"/>
    <w:pPr>
      <w:numPr>
        <w:numId w:val="67"/>
      </w:numPr>
    </w:pPr>
    <w:rPr>
      <w:snapToGrid/>
      <w:szCs w:val="20"/>
    </w:rPr>
  </w:style>
  <w:style w:type="paragraph" w:styleId="ListBullet5">
    <w:name w:val="List Bullet 5"/>
    <w:basedOn w:val="Normal"/>
    <w:autoRedefine/>
    <w:rsid w:val="00676B6B"/>
    <w:pPr>
      <w:numPr>
        <w:numId w:val="68"/>
      </w:numPr>
    </w:pPr>
    <w:rPr>
      <w:snapToGrid/>
      <w:szCs w:val="20"/>
    </w:rPr>
  </w:style>
  <w:style w:type="paragraph" w:styleId="ListContinue">
    <w:name w:val="List Continue"/>
    <w:basedOn w:val="Normal"/>
    <w:rsid w:val="00676B6B"/>
    <w:pPr>
      <w:spacing w:after="120"/>
      <w:ind w:left="283"/>
    </w:pPr>
    <w:rPr>
      <w:snapToGrid/>
      <w:szCs w:val="20"/>
    </w:rPr>
  </w:style>
  <w:style w:type="paragraph" w:styleId="ListContinue2">
    <w:name w:val="List Continue 2"/>
    <w:basedOn w:val="Normal"/>
    <w:rsid w:val="00676B6B"/>
    <w:pPr>
      <w:spacing w:after="120"/>
      <w:ind w:left="566"/>
    </w:pPr>
    <w:rPr>
      <w:snapToGrid/>
      <w:szCs w:val="20"/>
    </w:rPr>
  </w:style>
  <w:style w:type="paragraph" w:styleId="ListContinue3">
    <w:name w:val="List Continue 3"/>
    <w:basedOn w:val="Normal"/>
    <w:rsid w:val="00676B6B"/>
    <w:pPr>
      <w:spacing w:after="120"/>
      <w:ind w:left="849"/>
    </w:pPr>
    <w:rPr>
      <w:snapToGrid/>
      <w:szCs w:val="20"/>
    </w:rPr>
  </w:style>
  <w:style w:type="paragraph" w:styleId="ListContinue4">
    <w:name w:val="List Continue 4"/>
    <w:basedOn w:val="Normal"/>
    <w:rsid w:val="00676B6B"/>
    <w:pPr>
      <w:spacing w:after="120"/>
      <w:ind w:left="1132"/>
    </w:pPr>
    <w:rPr>
      <w:snapToGrid/>
      <w:szCs w:val="20"/>
    </w:rPr>
  </w:style>
  <w:style w:type="paragraph" w:styleId="ListContinue5">
    <w:name w:val="List Continue 5"/>
    <w:basedOn w:val="Normal"/>
    <w:rsid w:val="00676B6B"/>
    <w:pPr>
      <w:spacing w:after="120"/>
      <w:ind w:left="1415"/>
    </w:pPr>
    <w:rPr>
      <w:snapToGrid/>
      <w:szCs w:val="20"/>
    </w:rPr>
  </w:style>
  <w:style w:type="paragraph" w:styleId="ListNumber">
    <w:name w:val="List Number"/>
    <w:basedOn w:val="Normal"/>
    <w:rsid w:val="00676B6B"/>
    <w:pPr>
      <w:numPr>
        <w:numId w:val="69"/>
      </w:numPr>
    </w:pPr>
    <w:rPr>
      <w:snapToGrid/>
      <w:szCs w:val="20"/>
    </w:rPr>
  </w:style>
  <w:style w:type="paragraph" w:styleId="ListNumber2">
    <w:name w:val="List Number 2"/>
    <w:basedOn w:val="Normal"/>
    <w:rsid w:val="00676B6B"/>
    <w:pPr>
      <w:numPr>
        <w:numId w:val="70"/>
      </w:numPr>
    </w:pPr>
    <w:rPr>
      <w:snapToGrid/>
      <w:szCs w:val="20"/>
    </w:rPr>
  </w:style>
  <w:style w:type="paragraph" w:styleId="ListNumber3">
    <w:name w:val="List Number 3"/>
    <w:basedOn w:val="Normal"/>
    <w:rsid w:val="00676B6B"/>
    <w:pPr>
      <w:numPr>
        <w:numId w:val="71"/>
      </w:numPr>
    </w:pPr>
    <w:rPr>
      <w:snapToGrid/>
      <w:szCs w:val="20"/>
    </w:rPr>
  </w:style>
  <w:style w:type="paragraph" w:styleId="ListNumber4">
    <w:name w:val="List Number 4"/>
    <w:basedOn w:val="Normal"/>
    <w:rsid w:val="00676B6B"/>
    <w:pPr>
      <w:numPr>
        <w:numId w:val="72"/>
      </w:numPr>
    </w:pPr>
    <w:rPr>
      <w:snapToGrid/>
      <w:szCs w:val="20"/>
    </w:rPr>
  </w:style>
  <w:style w:type="paragraph" w:styleId="ListNumber5">
    <w:name w:val="List Number 5"/>
    <w:basedOn w:val="Normal"/>
    <w:rsid w:val="00676B6B"/>
    <w:pPr>
      <w:numPr>
        <w:numId w:val="73"/>
      </w:numPr>
    </w:pPr>
    <w:rPr>
      <w:snapToGrid/>
      <w:szCs w:val="20"/>
    </w:rPr>
  </w:style>
  <w:style w:type="paragraph" w:styleId="MacroText">
    <w:name w:val="macro"/>
    <w:link w:val="MacroTextChar"/>
    <w:semiHidden/>
    <w:rsid w:val="00676B6B"/>
    <w:pPr>
      <w:tabs>
        <w:tab w:val="left" w:pos="480"/>
        <w:tab w:val="left" w:pos="960"/>
        <w:tab w:val="left" w:pos="1440"/>
        <w:tab w:val="left" w:pos="1920"/>
        <w:tab w:val="left" w:pos="2400"/>
        <w:tab w:val="left" w:pos="2880"/>
        <w:tab w:val="left" w:pos="3360"/>
        <w:tab w:val="left" w:pos="3840"/>
        <w:tab w:val="left" w:pos="4320"/>
      </w:tabs>
      <w:spacing w:line="260" w:lineRule="exact"/>
    </w:pPr>
    <w:rPr>
      <w:rFonts w:ascii="Courier New" w:hAnsi="Courier New" w:cs="Courier New"/>
      <w:lang w:val="en-GB"/>
    </w:rPr>
  </w:style>
  <w:style w:type="character" w:customStyle="1" w:styleId="MacroTextChar">
    <w:name w:val="Macro Text Char"/>
    <w:basedOn w:val="DefaultParagraphFont"/>
    <w:link w:val="MacroText"/>
    <w:semiHidden/>
    <w:rsid w:val="00676B6B"/>
    <w:rPr>
      <w:rFonts w:ascii="Courier New" w:hAnsi="Courier New" w:cs="Courier New"/>
      <w:lang w:val="en-GB"/>
    </w:rPr>
  </w:style>
  <w:style w:type="paragraph" w:styleId="MessageHeader">
    <w:name w:val="Message Header"/>
    <w:basedOn w:val="Normal"/>
    <w:link w:val="MessageHeaderChar"/>
    <w:rsid w:val="00676B6B"/>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snapToGrid/>
      <w:sz w:val="24"/>
      <w:szCs w:val="24"/>
    </w:rPr>
  </w:style>
  <w:style w:type="character" w:customStyle="1" w:styleId="MessageHeaderChar">
    <w:name w:val="Message Header Char"/>
    <w:basedOn w:val="DefaultParagraphFont"/>
    <w:link w:val="MessageHeader"/>
    <w:rsid w:val="00676B6B"/>
    <w:rPr>
      <w:rFonts w:ascii="Arial" w:hAnsi="Arial" w:cs="Arial"/>
      <w:sz w:val="24"/>
      <w:szCs w:val="24"/>
      <w:shd w:val="pct20" w:color="auto" w:fill="auto"/>
      <w:lang w:val="en-GB"/>
    </w:rPr>
  </w:style>
  <w:style w:type="paragraph" w:styleId="NormalIndent">
    <w:name w:val="Normal Indent"/>
    <w:basedOn w:val="Normal"/>
    <w:rsid w:val="00676B6B"/>
    <w:pPr>
      <w:ind w:left="720"/>
    </w:pPr>
    <w:rPr>
      <w:snapToGrid/>
      <w:szCs w:val="20"/>
    </w:rPr>
  </w:style>
  <w:style w:type="paragraph" w:styleId="NoteHeading">
    <w:name w:val="Note Heading"/>
    <w:basedOn w:val="Normal"/>
    <w:next w:val="Normal"/>
    <w:link w:val="NoteHeadingChar"/>
    <w:rsid w:val="00676B6B"/>
    <w:rPr>
      <w:snapToGrid/>
      <w:szCs w:val="20"/>
    </w:rPr>
  </w:style>
  <w:style w:type="character" w:customStyle="1" w:styleId="NoteHeadingChar">
    <w:name w:val="Note Heading Char"/>
    <w:basedOn w:val="DefaultParagraphFont"/>
    <w:link w:val="NoteHeading"/>
    <w:rsid w:val="00676B6B"/>
    <w:rPr>
      <w:sz w:val="22"/>
      <w:lang w:val="en-GB"/>
    </w:rPr>
  </w:style>
  <w:style w:type="paragraph" w:styleId="PlainText">
    <w:name w:val="Plain Text"/>
    <w:basedOn w:val="Normal"/>
    <w:link w:val="PlainTextChar"/>
    <w:rsid w:val="00676B6B"/>
    <w:rPr>
      <w:rFonts w:ascii="Courier New" w:hAnsi="Courier New" w:cs="Courier New"/>
      <w:snapToGrid/>
      <w:sz w:val="20"/>
      <w:szCs w:val="20"/>
    </w:rPr>
  </w:style>
  <w:style w:type="character" w:customStyle="1" w:styleId="PlainTextChar">
    <w:name w:val="Plain Text Char"/>
    <w:basedOn w:val="DefaultParagraphFont"/>
    <w:link w:val="PlainText"/>
    <w:rsid w:val="00676B6B"/>
    <w:rPr>
      <w:rFonts w:ascii="Courier New" w:hAnsi="Courier New" w:cs="Courier New"/>
      <w:lang w:val="en-GB"/>
    </w:rPr>
  </w:style>
  <w:style w:type="paragraph" w:styleId="Salutation">
    <w:name w:val="Salutation"/>
    <w:basedOn w:val="Normal"/>
    <w:next w:val="Normal"/>
    <w:link w:val="SalutationChar"/>
    <w:rsid w:val="00676B6B"/>
    <w:rPr>
      <w:snapToGrid/>
      <w:szCs w:val="20"/>
    </w:rPr>
  </w:style>
  <w:style w:type="character" w:customStyle="1" w:styleId="SalutationChar">
    <w:name w:val="Salutation Char"/>
    <w:basedOn w:val="DefaultParagraphFont"/>
    <w:link w:val="Salutation"/>
    <w:rsid w:val="00676B6B"/>
    <w:rPr>
      <w:sz w:val="22"/>
      <w:lang w:val="en-GB"/>
    </w:rPr>
  </w:style>
  <w:style w:type="paragraph" w:styleId="Signature">
    <w:name w:val="Signature"/>
    <w:basedOn w:val="Normal"/>
    <w:link w:val="SignatureChar"/>
    <w:rsid w:val="00676B6B"/>
    <w:pPr>
      <w:ind w:left="4252"/>
    </w:pPr>
    <w:rPr>
      <w:snapToGrid/>
      <w:szCs w:val="20"/>
    </w:rPr>
  </w:style>
  <w:style w:type="character" w:customStyle="1" w:styleId="SignatureChar">
    <w:name w:val="Signature Char"/>
    <w:basedOn w:val="DefaultParagraphFont"/>
    <w:link w:val="Signature"/>
    <w:rsid w:val="00676B6B"/>
    <w:rPr>
      <w:sz w:val="22"/>
      <w:lang w:val="en-GB"/>
    </w:rPr>
  </w:style>
  <w:style w:type="paragraph" w:styleId="Subtitle">
    <w:name w:val="Subtitle"/>
    <w:basedOn w:val="Normal"/>
    <w:link w:val="SubtitleChar"/>
    <w:qFormat/>
    <w:rsid w:val="00676B6B"/>
    <w:pPr>
      <w:spacing w:after="60"/>
      <w:jc w:val="center"/>
      <w:outlineLvl w:val="1"/>
    </w:pPr>
    <w:rPr>
      <w:rFonts w:ascii="Arial" w:hAnsi="Arial" w:cs="Arial"/>
      <w:snapToGrid/>
      <w:sz w:val="24"/>
      <w:szCs w:val="24"/>
    </w:rPr>
  </w:style>
  <w:style w:type="character" w:customStyle="1" w:styleId="SubtitleChar">
    <w:name w:val="Subtitle Char"/>
    <w:basedOn w:val="DefaultParagraphFont"/>
    <w:link w:val="Subtitle"/>
    <w:rsid w:val="00676B6B"/>
    <w:rPr>
      <w:rFonts w:ascii="Arial" w:hAnsi="Arial" w:cs="Arial"/>
      <w:sz w:val="24"/>
      <w:szCs w:val="24"/>
      <w:lang w:val="en-GB"/>
    </w:rPr>
  </w:style>
  <w:style w:type="paragraph" w:styleId="TableofAuthorities">
    <w:name w:val="table of authorities"/>
    <w:basedOn w:val="Normal"/>
    <w:next w:val="Normal"/>
    <w:semiHidden/>
    <w:rsid w:val="00676B6B"/>
    <w:pPr>
      <w:tabs>
        <w:tab w:val="clear" w:pos="567"/>
      </w:tabs>
      <w:ind w:left="220" w:hanging="220"/>
    </w:pPr>
    <w:rPr>
      <w:snapToGrid/>
      <w:szCs w:val="20"/>
    </w:rPr>
  </w:style>
  <w:style w:type="paragraph" w:styleId="TableofFigures">
    <w:name w:val="table of figures"/>
    <w:basedOn w:val="Normal"/>
    <w:next w:val="Normal"/>
    <w:semiHidden/>
    <w:rsid w:val="00676B6B"/>
    <w:pPr>
      <w:tabs>
        <w:tab w:val="clear" w:pos="567"/>
      </w:tabs>
      <w:ind w:left="440" w:hanging="440"/>
    </w:pPr>
    <w:rPr>
      <w:snapToGrid/>
      <w:szCs w:val="20"/>
    </w:rPr>
  </w:style>
  <w:style w:type="paragraph" w:styleId="Title">
    <w:name w:val="Title"/>
    <w:basedOn w:val="Normal"/>
    <w:link w:val="TitleChar"/>
    <w:qFormat/>
    <w:rsid w:val="00676B6B"/>
    <w:pPr>
      <w:spacing w:before="240" w:after="60"/>
      <w:jc w:val="center"/>
      <w:outlineLvl w:val="0"/>
    </w:pPr>
    <w:rPr>
      <w:rFonts w:ascii="Arial" w:hAnsi="Arial" w:cs="Arial"/>
      <w:b/>
      <w:bCs/>
      <w:snapToGrid/>
      <w:kern w:val="28"/>
      <w:sz w:val="32"/>
      <w:szCs w:val="32"/>
    </w:rPr>
  </w:style>
  <w:style w:type="character" w:customStyle="1" w:styleId="TitleChar">
    <w:name w:val="Title Char"/>
    <w:basedOn w:val="DefaultParagraphFont"/>
    <w:link w:val="Title"/>
    <w:rsid w:val="00676B6B"/>
    <w:rPr>
      <w:rFonts w:ascii="Arial" w:hAnsi="Arial" w:cs="Arial"/>
      <w:b/>
      <w:bCs/>
      <w:kern w:val="28"/>
      <w:sz w:val="32"/>
      <w:szCs w:val="32"/>
      <w:lang w:val="en-GB"/>
    </w:rPr>
  </w:style>
  <w:style w:type="paragraph" w:styleId="TOAHeading">
    <w:name w:val="toa heading"/>
    <w:basedOn w:val="Normal"/>
    <w:next w:val="Normal"/>
    <w:semiHidden/>
    <w:rsid w:val="00676B6B"/>
    <w:pPr>
      <w:spacing w:before="120"/>
    </w:pPr>
    <w:rPr>
      <w:rFonts w:ascii="Arial" w:hAnsi="Arial" w:cs="Arial"/>
      <w:b/>
      <w:bCs/>
      <w:snapToGrid/>
      <w:sz w:val="24"/>
      <w:szCs w:val="24"/>
    </w:rPr>
  </w:style>
  <w:style w:type="paragraph" w:styleId="TOC1">
    <w:name w:val="toc 1"/>
    <w:basedOn w:val="Normal"/>
    <w:next w:val="Normal"/>
    <w:autoRedefine/>
    <w:semiHidden/>
    <w:rsid w:val="00676B6B"/>
    <w:pPr>
      <w:tabs>
        <w:tab w:val="clear" w:pos="567"/>
      </w:tabs>
    </w:pPr>
    <w:rPr>
      <w:snapToGrid/>
      <w:szCs w:val="20"/>
    </w:rPr>
  </w:style>
  <w:style w:type="paragraph" w:styleId="TOC2">
    <w:name w:val="toc 2"/>
    <w:basedOn w:val="Normal"/>
    <w:next w:val="Normal"/>
    <w:autoRedefine/>
    <w:semiHidden/>
    <w:rsid w:val="00676B6B"/>
    <w:pPr>
      <w:tabs>
        <w:tab w:val="clear" w:pos="567"/>
      </w:tabs>
      <w:ind w:left="220"/>
    </w:pPr>
    <w:rPr>
      <w:snapToGrid/>
      <w:szCs w:val="20"/>
    </w:rPr>
  </w:style>
  <w:style w:type="paragraph" w:styleId="TOC3">
    <w:name w:val="toc 3"/>
    <w:basedOn w:val="Normal"/>
    <w:next w:val="Normal"/>
    <w:autoRedefine/>
    <w:semiHidden/>
    <w:rsid w:val="00676B6B"/>
    <w:pPr>
      <w:tabs>
        <w:tab w:val="clear" w:pos="567"/>
      </w:tabs>
      <w:ind w:left="440"/>
    </w:pPr>
    <w:rPr>
      <w:snapToGrid/>
      <w:szCs w:val="20"/>
    </w:rPr>
  </w:style>
  <w:style w:type="paragraph" w:styleId="TOC4">
    <w:name w:val="toc 4"/>
    <w:basedOn w:val="Normal"/>
    <w:next w:val="Normal"/>
    <w:autoRedefine/>
    <w:semiHidden/>
    <w:rsid w:val="00676B6B"/>
    <w:pPr>
      <w:tabs>
        <w:tab w:val="clear" w:pos="567"/>
      </w:tabs>
      <w:ind w:left="660"/>
    </w:pPr>
    <w:rPr>
      <w:snapToGrid/>
      <w:szCs w:val="20"/>
    </w:rPr>
  </w:style>
  <w:style w:type="paragraph" w:styleId="TOC5">
    <w:name w:val="toc 5"/>
    <w:basedOn w:val="Normal"/>
    <w:next w:val="Normal"/>
    <w:autoRedefine/>
    <w:semiHidden/>
    <w:rsid w:val="00676B6B"/>
    <w:pPr>
      <w:tabs>
        <w:tab w:val="clear" w:pos="567"/>
      </w:tabs>
      <w:ind w:left="880"/>
    </w:pPr>
    <w:rPr>
      <w:snapToGrid/>
      <w:szCs w:val="20"/>
    </w:rPr>
  </w:style>
  <w:style w:type="paragraph" w:styleId="TOC6">
    <w:name w:val="toc 6"/>
    <w:basedOn w:val="Normal"/>
    <w:next w:val="Normal"/>
    <w:autoRedefine/>
    <w:semiHidden/>
    <w:rsid w:val="00676B6B"/>
    <w:pPr>
      <w:tabs>
        <w:tab w:val="clear" w:pos="567"/>
      </w:tabs>
      <w:ind w:left="1100"/>
    </w:pPr>
    <w:rPr>
      <w:snapToGrid/>
      <w:szCs w:val="20"/>
    </w:rPr>
  </w:style>
  <w:style w:type="paragraph" w:styleId="TOC7">
    <w:name w:val="toc 7"/>
    <w:basedOn w:val="Normal"/>
    <w:next w:val="Normal"/>
    <w:autoRedefine/>
    <w:semiHidden/>
    <w:rsid w:val="00676B6B"/>
    <w:pPr>
      <w:tabs>
        <w:tab w:val="clear" w:pos="567"/>
      </w:tabs>
      <w:ind w:left="1320"/>
    </w:pPr>
    <w:rPr>
      <w:snapToGrid/>
      <w:szCs w:val="20"/>
    </w:rPr>
  </w:style>
  <w:style w:type="paragraph" w:styleId="TOC8">
    <w:name w:val="toc 8"/>
    <w:basedOn w:val="Normal"/>
    <w:next w:val="Normal"/>
    <w:autoRedefine/>
    <w:semiHidden/>
    <w:rsid w:val="00676B6B"/>
    <w:pPr>
      <w:tabs>
        <w:tab w:val="clear" w:pos="567"/>
      </w:tabs>
      <w:ind w:left="1540"/>
    </w:pPr>
    <w:rPr>
      <w:snapToGrid/>
      <w:szCs w:val="20"/>
    </w:rPr>
  </w:style>
  <w:style w:type="paragraph" w:styleId="TOC9">
    <w:name w:val="toc 9"/>
    <w:basedOn w:val="Normal"/>
    <w:next w:val="Normal"/>
    <w:autoRedefine/>
    <w:semiHidden/>
    <w:rsid w:val="00676B6B"/>
    <w:pPr>
      <w:tabs>
        <w:tab w:val="clear" w:pos="567"/>
      </w:tabs>
      <w:ind w:left="1760"/>
    </w:pPr>
    <w:rPr>
      <w:snapToGrid/>
      <w:szCs w:val="20"/>
    </w:rPr>
  </w:style>
  <w:style w:type="paragraph" w:customStyle="1" w:styleId="CharCharCharCharCharCharCharCharChar">
    <w:name w:val="Char Char Char Char Char Char Char Char Char"/>
    <w:basedOn w:val="Normal"/>
    <w:rsid w:val="00676B6B"/>
    <w:pPr>
      <w:tabs>
        <w:tab w:val="clear" w:pos="567"/>
      </w:tabs>
      <w:spacing w:after="160" w:line="240" w:lineRule="exact"/>
    </w:pPr>
    <w:rPr>
      <w:rFonts w:ascii="Verdana" w:hAnsi="Verdana" w:cs="Verdana"/>
      <w:snapToGrid/>
      <w:sz w:val="20"/>
      <w:szCs w:val="20"/>
      <w:lang w:val="en-US"/>
    </w:rPr>
  </w:style>
  <w:style w:type="paragraph" w:customStyle="1" w:styleId="Listlevel2">
    <w:name w:val="List level 2"/>
    <w:basedOn w:val="Listlevel1"/>
    <w:rsid w:val="00676B6B"/>
    <w:pPr>
      <w:ind w:left="850"/>
    </w:pPr>
  </w:style>
  <w:style w:type="paragraph" w:customStyle="1" w:styleId="CharChar">
    <w:name w:val="Char Char"/>
    <w:basedOn w:val="Normal"/>
    <w:rsid w:val="00676B6B"/>
    <w:pPr>
      <w:tabs>
        <w:tab w:val="clear" w:pos="567"/>
      </w:tabs>
      <w:spacing w:after="160" w:line="240" w:lineRule="exact"/>
    </w:pPr>
    <w:rPr>
      <w:rFonts w:ascii="Verdana" w:hAnsi="Verdana" w:cs="Verdana"/>
      <w:snapToGrid/>
      <w:sz w:val="20"/>
      <w:szCs w:val="20"/>
      <w:lang w:val="en-US"/>
    </w:rPr>
  </w:style>
  <w:style w:type="paragraph" w:customStyle="1" w:styleId="Annexetitreexposglobal">
    <w:name w:val="Annexe titre (exposé global)"/>
    <w:basedOn w:val="Normal"/>
    <w:next w:val="Normal"/>
    <w:rsid w:val="00676B6B"/>
    <w:pPr>
      <w:tabs>
        <w:tab w:val="clear" w:pos="567"/>
      </w:tabs>
      <w:spacing w:before="120" w:after="120" w:line="240" w:lineRule="auto"/>
      <w:jc w:val="center"/>
    </w:pPr>
    <w:rPr>
      <w:b/>
      <w:snapToGrid/>
      <w:sz w:val="24"/>
      <w:szCs w:val="20"/>
      <w:u w:val="single"/>
    </w:rPr>
  </w:style>
  <w:style w:type="character" w:customStyle="1" w:styleId="CommentSubjectChar">
    <w:name w:val="Comment Subject Char"/>
    <w:link w:val="CommentSubject"/>
    <w:rsid w:val="00676B6B"/>
    <w:rPr>
      <w:b/>
      <w:bCs/>
      <w:snapToGrid w:val="0"/>
      <w:lang w:val="en-GB" w:eastAsia="x-none"/>
    </w:rPr>
  </w:style>
  <w:style w:type="character" w:customStyle="1" w:styleId="ListBulletedChar">
    <w:name w:val="List Bulleted Char"/>
    <w:link w:val="ListBulleted"/>
    <w:locked/>
    <w:rsid w:val="00676B6B"/>
    <w:rPr>
      <w:sz w:val="16"/>
    </w:rPr>
  </w:style>
  <w:style w:type="paragraph" w:customStyle="1" w:styleId="ListBulleted">
    <w:name w:val="List Bulleted"/>
    <w:basedOn w:val="Normal"/>
    <w:link w:val="ListBulletedChar"/>
    <w:rsid w:val="00676B6B"/>
    <w:pPr>
      <w:numPr>
        <w:numId w:val="116"/>
      </w:numPr>
      <w:tabs>
        <w:tab w:val="clear" w:pos="567"/>
        <w:tab w:val="left" w:pos="144"/>
      </w:tabs>
      <w:spacing w:line="240" w:lineRule="auto"/>
    </w:pPr>
    <w:rPr>
      <w:snapToGrid/>
      <w:sz w:val="16"/>
      <w:szCs w:val="20"/>
      <w:lang w:val="en-US"/>
    </w:rPr>
  </w:style>
  <w:style w:type="paragraph" w:customStyle="1" w:styleId="TableFigureSpace">
    <w:name w:val="Table/Figure Space"/>
    <w:basedOn w:val="Paragraph"/>
    <w:next w:val="Paragraph"/>
    <w:rsid w:val="00676B6B"/>
    <w:pPr>
      <w:spacing w:after="40" w:line="240" w:lineRule="exact"/>
    </w:pPr>
  </w:style>
  <w:style w:type="character" w:customStyle="1" w:styleId="ParagraphFPIChar">
    <w:name w:val="Paragraph FPI Char"/>
    <w:link w:val="ParagraphFPI"/>
    <w:locked/>
    <w:rsid w:val="00676B6B"/>
    <w:rPr>
      <w:sz w:val="16"/>
    </w:rPr>
  </w:style>
  <w:style w:type="paragraph" w:customStyle="1" w:styleId="ParagraphFPI">
    <w:name w:val="Paragraph FPI"/>
    <w:basedOn w:val="Normal"/>
    <w:link w:val="ParagraphFPIChar"/>
    <w:rsid w:val="00676B6B"/>
    <w:pPr>
      <w:tabs>
        <w:tab w:val="clear" w:pos="567"/>
        <w:tab w:val="left" w:pos="540"/>
      </w:tabs>
      <w:spacing w:line="240" w:lineRule="auto"/>
    </w:pPr>
    <w:rPr>
      <w:snapToGrid/>
      <w:sz w:val="16"/>
      <w:szCs w:val="20"/>
      <w:lang w:val="en-US"/>
    </w:rPr>
  </w:style>
  <w:style w:type="paragraph" w:customStyle="1" w:styleId="SynopsisList">
    <w:name w:val="Synopsis List"/>
    <w:basedOn w:val="Normal"/>
    <w:rsid w:val="00676B6B"/>
    <w:pPr>
      <w:tabs>
        <w:tab w:val="clear" w:pos="567"/>
      </w:tabs>
      <w:spacing w:before="40" w:after="20" w:line="240" w:lineRule="auto"/>
      <w:ind w:left="864" w:hanging="432"/>
    </w:pPr>
    <w:rPr>
      <w:rFonts w:ascii="Arial" w:eastAsia="MS Gothic" w:hAnsi="Arial"/>
      <w:snapToGrid/>
      <w:sz w:val="20"/>
      <w:szCs w:val="20"/>
      <w:lang w:val="en-US" w:eastAsia="ja-JP"/>
    </w:rPr>
  </w:style>
  <w:style w:type="character" w:customStyle="1" w:styleId="A2">
    <w:name w:val="A2"/>
    <w:uiPriority w:val="99"/>
    <w:rsid w:val="00676B6B"/>
    <w:rPr>
      <w:color w:val="000000"/>
      <w:sz w:val="22"/>
      <w:szCs w:val="22"/>
    </w:rPr>
  </w:style>
  <w:style w:type="character" w:customStyle="1" w:styleId="A6">
    <w:name w:val="A6"/>
    <w:uiPriority w:val="99"/>
    <w:rsid w:val="00676B6B"/>
    <w:rPr>
      <w:b/>
      <w:bCs/>
      <w:color w:val="000000"/>
      <w:sz w:val="14"/>
      <w:szCs w:val="14"/>
    </w:rPr>
  </w:style>
  <w:style w:type="character" w:styleId="IntenseReference">
    <w:name w:val="Intense Reference"/>
    <w:basedOn w:val="DefaultParagraphFont"/>
    <w:uiPriority w:val="32"/>
    <w:qFormat/>
    <w:rsid w:val="003F4977"/>
    <w:rPr>
      <w:b/>
      <w:bCs/>
      <w:smallCaps/>
      <w:color w:val="2E74B5" w:themeColor="accent1" w:themeShade="BF"/>
      <w:spacing w:val="5"/>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26" Type="http://schemas.openxmlformats.org/officeDocument/2006/relationships/image" Target="media/image6.png"/><Relationship Id="rId21" Type="http://schemas.openxmlformats.org/officeDocument/2006/relationships/oleObject" Target="embeddings/Microsoft_Excel_Chart1.xls"/><Relationship Id="rId42" Type="http://schemas.openxmlformats.org/officeDocument/2006/relationships/image" Target="media/image20.png"/><Relationship Id="rId47" Type="http://schemas.openxmlformats.org/officeDocument/2006/relationships/image" Target="media/image25.png"/><Relationship Id="rId63" Type="http://schemas.openxmlformats.org/officeDocument/2006/relationships/image" Target="media/image39.png"/><Relationship Id="rId68" Type="http://schemas.openxmlformats.org/officeDocument/2006/relationships/image" Target="media/image42.png"/><Relationship Id="rId84" Type="http://schemas.openxmlformats.org/officeDocument/2006/relationships/customXml" Target="../customXml/item3.xml"/><Relationship Id="rId16" Type="http://schemas.openxmlformats.org/officeDocument/2006/relationships/hyperlink" Target="http://www.ema.europa.eu" TargetMode="External"/><Relationship Id="rId11" Type="http://schemas.openxmlformats.org/officeDocument/2006/relationships/hyperlink" Target="http://www.ema.europa.eu" TargetMode="External"/><Relationship Id="rId32" Type="http://schemas.openxmlformats.org/officeDocument/2006/relationships/image" Target="media/image12.png"/><Relationship Id="rId37" Type="http://schemas.openxmlformats.org/officeDocument/2006/relationships/hyperlink" Target="http://www.ema.europa.eu" TargetMode="External"/><Relationship Id="rId53" Type="http://schemas.openxmlformats.org/officeDocument/2006/relationships/image" Target="media/image29.png"/><Relationship Id="rId58" Type="http://schemas.openxmlformats.org/officeDocument/2006/relationships/image" Target="media/image34.png"/><Relationship Id="rId74" Type="http://schemas.openxmlformats.org/officeDocument/2006/relationships/hyperlink" Target="http://www.ema.europa.eu/docs/en_GB/document_library/Template_or_form/2013/03/WC500139752.doc" TargetMode="External"/><Relationship Id="rId79" Type="http://schemas.openxmlformats.org/officeDocument/2006/relationships/footer" Target="footer2.xml"/><Relationship Id="rId5" Type="http://schemas.openxmlformats.org/officeDocument/2006/relationships/webSettings" Target="webSettings.xml"/><Relationship Id="rId19" Type="http://schemas.openxmlformats.org/officeDocument/2006/relationships/hyperlink" Target="http://www.ema.europa.eu/docs/en_GB/document_library/Template_or_form/2013/03/WC500139752.doc" TargetMode="External"/><Relationship Id="rId14" Type="http://schemas.openxmlformats.org/officeDocument/2006/relationships/image" Target="media/image4.png"/><Relationship Id="rId22" Type="http://schemas.openxmlformats.org/officeDocument/2006/relationships/hyperlink" Target="http://www.ema.europa.eu" TargetMode="External"/><Relationship Id="rId27" Type="http://schemas.openxmlformats.org/officeDocument/2006/relationships/image" Target="media/image7.png"/><Relationship Id="rId30" Type="http://schemas.openxmlformats.org/officeDocument/2006/relationships/image" Target="media/image10.png"/><Relationship Id="rId35" Type="http://schemas.openxmlformats.org/officeDocument/2006/relationships/image" Target="media/image15.png"/><Relationship Id="rId43" Type="http://schemas.openxmlformats.org/officeDocument/2006/relationships/image" Target="media/image21.png"/><Relationship Id="rId48" Type="http://schemas.openxmlformats.org/officeDocument/2006/relationships/image" Target="media/image26.png"/><Relationship Id="rId56" Type="http://schemas.openxmlformats.org/officeDocument/2006/relationships/image" Target="media/image32.png"/><Relationship Id="rId64" Type="http://schemas.openxmlformats.org/officeDocument/2006/relationships/hyperlink" Target="http://www.ema.europa.eu/docs/en_GB/document_library/Template_or_form/2013/03/WC500139752.doc" TargetMode="External"/><Relationship Id="rId69" Type="http://schemas.openxmlformats.org/officeDocument/2006/relationships/image" Target="media/image43.png"/><Relationship Id="rId77" Type="http://schemas.openxmlformats.org/officeDocument/2006/relationships/hyperlink" Target="http://www.ema.europa.eu" TargetMode="External"/><Relationship Id="rId8" Type="http://schemas.openxmlformats.org/officeDocument/2006/relationships/hyperlink" Target="https://www.ema.europa.eu/en/medicines/human/EPAR/xolair" TargetMode="External"/><Relationship Id="rId51" Type="http://schemas.openxmlformats.org/officeDocument/2006/relationships/hyperlink" Target="http://www.ema.europa.eu" TargetMode="External"/><Relationship Id="rId72" Type="http://schemas.openxmlformats.org/officeDocument/2006/relationships/hyperlink" Target="http://www.ema.europa.eu/docs/en_GB/document_library/Template_or_form/2013/03/WC500139752.doc" TargetMode="External"/><Relationship Id="rId80" Type="http://schemas.openxmlformats.org/officeDocument/2006/relationships/fontTable" Target="fontTable.xml"/><Relationship Id="rId85" Type="http://schemas.openxmlformats.org/officeDocument/2006/relationships/customXml" Target="../customXml/item4.xml"/><Relationship Id="rId3" Type="http://schemas.openxmlformats.org/officeDocument/2006/relationships/styles" Target="styles.xml"/><Relationship Id="rId12" Type="http://schemas.openxmlformats.org/officeDocument/2006/relationships/hyperlink" Target="http://www.ema.europa.eu/docs/en_GB/document_library/Template_or_form/2013/03/WC500139752.doc" TargetMode="External"/><Relationship Id="rId17" Type="http://schemas.openxmlformats.org/officeDocument/2006/relationships/hyperlink" Target="http://www.ema.europa.eu/docs/en_GB/document_library/Template_or_form/2013/03/WC500139752.doc" TargetMode="External"/><Relationship Id="rId25" Type="http://schemas.openxmlformats.org/officeDocument/2006/relationships/image" Target="media/image5.png"/><Relationship Id="rId33" Type="http://schemas.openxmlformats.org/officeDocument/2006/relationships/image" Target="media/image13.png"/><Relationship Id="rId38" Type="http://schemas.openxmlformats.org/officeDocument/2006/relationships/image" Target="media/image16.png"/><Relationship Id="rId46" Type="http://schemas.openxmlformats.org/officeDocument/2006/relationships/image" Target="media/image24.png"/><Relationship Id="rId59" Type="http://schemas.openxmlformats.org/officeDocument/2006/relationships/image" Target="media/image35.png"/><Relationship Id="rId67" Type="http://schemas.openxmlformats.org/officeDocument/2006/relationships/image" Target="media/image41.png"/><Relationship Id="rId20" Type="http://schemas.openxmlformats.org/officeDocument/2006/relationships/chart" Target="charts/chart2.xml"/><Relationship Id="rId41" Type="http://schemas.openxmlformats.org/officeDocument/2006/relationships/image" Target="media/image19.png"/><Relationship Id="rId54" Type="http://schemas.openxmlformats.org/officeDocument/2006/relationships/image" Target="media/image30.png"/><Relationship Id="rId62" Type="http://schemas.openxmlformats.org/officeDocument/2006/relationships/image" Target="media/image38.png"/><Relationship Id="rId70" Type="http://schemas.openxmlformats.org/officeDocument/2006/relationships/hyperlink" Target="http://www.ema.europa.eu/docs/en_GB/document_library/Template_or_form/2013/03/WC500139752.doc" TargetMode="External"/><Relationship Id="rId75" Type="http://schemas.openxmlformats.org/officeDocument/2006/relationships/hyperlink" Target="http://www.ema.europa.eu" TargetMode="External"/><Relationship Id="rId83"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oleObject" Target="embeddings/Microsoft_Excel_Chart.xls"/><Relationship Id="rId23" Type="http://schemas.openxmlformats.org/officeDocument/2006/relationships/hyperlink" Target="http://www.ema.europa.eu/docs/en_GB/document_library/Template_or_form/2013/03/WC500139752.doc" TargetMode="External"/><Relationship Id="rId28" Type="http://schemas.openxmlformats.org/officeDocument/2006/relationships/image" Target="media/image8.png"/><Relationship Id="rId36" Type="http://schemas.openxmlformats.org/officeDocument/2006/relationships/hyperlink" Target="http://www.ema.europa.eu/docs/en_GB/document_library/Template_or_form/2013/03/WC500139752.doc" TargetMode="External"/><Relationship Id="rId49" Type="http://schemas.openxmlformats.org/officeDocument/2006/relationships/image" Target="media/image27.png"/><Relationship Id="rId57" Type="http://schemas.openxmlformats.org/officeDocument/2006/relationships/image" Target="media/image33.png"/><Relationship Id="rId10" Type="http://schemas.openxmlformats.org/officeDocument/2006/relationships/image" Target="media/image1.png"/><Relationship Id="rId31" Type="http://schemas.openxmlformats.org/officeDocument/2006/relationships/image" Target="media/image11.png"/><Relationship Id="rId44" Type="http://schemas.openxmlformats.org/officeDocument/2006/relationships/image" Target="media/image22.png"/><Relationship Id="rId52" Type="http://schemas.openxmlformats.org/officeDocument/2006/relationships/image" Target="media/image28.png"/><Relationship Id="rId60" Type="http://schemas.openxmlformats.org/officeDocument/2006/relationships/image" Target="media/image36.png"/><Relationship Id="rId65" Type="http://schemas.openxmlformats.org/officeDocument/2006/relationships/hyperlink" Target="http://www.ema.europa.eu" TargetMode="External"/><Relationship Id="rId73" Type="http://schemas.openxmlformats.org/officeDocument/2006/relationships/hyperlink" Target="http://www.ema.europa.eu" TargetMode="External"/><Relationship Id="rId78" Type="http://schemas.openxmlformats.org/officeDocument/2006/relationships/footer" Target="footer1.xml"/><Relationship Id="rId81" Type="http://schemas.microsoft.com/office/2011/relationships/people" Target="people.xml"/><Relationship Id="rId86" Type="http://schemas.openxmlformats.org/officeDocument/2006/relationships/customXml" Target="../customXml/item5.xml"/><Relationship Id="rId4" Type="http://schemas.openxmlformats.org/officeDocument/2006/relationships/settings" Target="settings.xml"/><Relationship Id="rId9" Type="http://schemas.openxmlformats.org/officeDocument/2006/relationships/hyperlink" Target="http://www.ema.europa.eu/docs/en_GB/document_library/Template_or_form/2013/03/WC500139752.doc" TargetMode="External"/><Relationship Id="rId13" Type="http://schemas.openxmlformats.org/officeDocument/2006/relationships/chart" Target="charts/chart1.xml"/><Relationship Id="rId18" Type="http://schemas.openxmlformats.org/officeDocument/2006/relationships/hyperlink" Target="http://www.ema.europa.eu" TargetMode="External"/><Relationship Id="rId39" Type="http://schemas.openxmlformats.org/officeDocument/2006/relationships/image" Target="media/image17.jpeg"/><Relationship Id="rId34" Type="http://schemas.openxmlformats.org/officeDocument/2006/relationships/image" Target="media/image14.png"/><Relationship Id="rId50" Type="http://schemas.openxmlformats.org/officeDocument/2006/relationships/hyperlink" Target="http://www.ema.europa.eu/docs/en_GB/document_library/Template_or_form/2013/03/WC500139752.doc" TargetMode="External"/><Relationship Id="rId55" Type="http://schemas.openxmlformats.org/officeDocument/2006/relationships/image" Target="media/image31.png"/><Relationship Id="rId76" Type="http://schemas.openxmlformats.org/officeDocument/2006/relationships/hyperlink" Target="http://www.ema.europa.eu/docs/en_GB/document_library/Template_or_form/2013/03/WC500139752.doc" TargetMode="External"/><Relationship Id="rId7" Type="http://schemas.openxmlformats.org/officeDocument/2006/relationships/endnotes" Target="endnotes.xml"/><Relationship Id="rId71" Type="http://schemas.openxmlformats.org/officeDocument/2006/relationships/hyperlink" Target="http://www.ema.europa.eu" TargetMode="External"/><Relationship Id="rId2" Type="http://schemas.openxmlformats.org/officeDocument/2006/relationships/numbering" Target="numbering.xml"/><Relationship Id="rId29" Type="http://schemas.openxmlformats.org/officeDocument/2006/relationships/image" Target="media/image9.png"/><Relationship Id="rId24" Type="http://schemas.openxmlformats.org/officeDocument/2006/relationships/hyperlink" Target="http://www.ema.europa.eu" TargetMode="External"/><Relationship Id="rId40" Type="http://schemas.openxmlformats.org/officeDocument/2006/relationships/image" Target="media/image18.png"/><Relationship Id="rId45" Type="http://schemas.openxmlformats.org/officeDocument/2006/relationships/image" Target="media/image23.png"/><Relationship Id="rId66" Type="http://schemas.openxmlformats.org/officeDocument/2006/relationships/image" Target="media/image40.png"/><Relationship Id="rId61" Type="http://schemas.openxmlformats.org/officeDocument/2006/relationships/image" Target="media/image37.png"/><Relationship Id="rId82" Type="http://schemas.openxmlformats.org/officeDocument/2006/relationships/theme" Target="theme/theme1.xml"/></Relationships>
</file>

<file path=word/charts/_rels/chart1.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3" Type="http://schemas.openxmlformats.org/officeDocument/2006/relationships/chartUserShapes" Target="../drawings/drawing2.xml"/><Relationship Id="rId2" Type="http://schemas.openxmlformats.org/officeDocument/2006/relationships/package" Target="../embeddings/Microsoft_Excel_Worksheet1.xlsx"/><Relationship Id="rId1" Type="http://schemas.openxmlformats.org/officeDocument/2006/relationships/themeOverride" Target="../theme/themeOverrid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5.691232784706178E-2"/>
          <c:y val="0.23868995303189855"/>
          <c:w val="0.90061909370920501"/>
          <c:h val="0.61193840358643192"/>
        </c:manualLayout>
      </c:layout>
      <c:scatterChart>
        <c:scatterStyle val="lineMarker"/>
        <c:varyColors val="0"/>
        <c:ser>
          <c:idx val="0"/>
          <c:order val="0"/>
          <c:tx>
            <c:strRef>
              <c:f>Sheet1!$B$1</c:f>
              <c:strCache>
                <c:ptCount val="1"/>
                <c:pt idx="0">
                  <c:v>Placebo</c:v>
                </c:pt>
              </c:strCache>
            </c:strRef>
          </c:tx>
          <c:spPr>
            <a:ln w="18977">
              <a:solidFill>
                <a:schemeClr val="tx1"/>
              </a:solidFill>
              <a:prstDash val="solid"/>
            </a:ln>
            <a:effectLst/>
          </c:spPr>
          <c:marker>
            <c:symbol val="circle"/>
            <c:size val="4"/>
            <c:spPr>
              <a:solidFill>
                <a:schemeClr val="tx1"/>
              </a:solidFill>
              <a:ln>
                <a:solidFill>
                  <a:prstClr val="black"/>
                </a:solidFill>
                <a:prstDash val="solid"/>
              </a:ln>
            </c:spPr>
          </c:marker>
          <c:xVal>
            <c:numRef>
              <c:f>Sheet1!$A$2:$A$42</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xVal>
          <c:yVal>
            <c:numRef>
              <c:f>Sheet1!$B$2:$B$42</c:f>
              <c:numCache>
                <c:formatCode>General</c:formatCode>
                <c:ptCount val="41"/>
                <c:pt idx="0">
                  <c:v>14.36875</c:v>
                </c:pt>
                <c:pt idx="1">
                  <c:v>12.343854166666667</c:v>
                </c:pt>
                <c:pt idx="2">
                  <c:v>11.220833333333333</c:v>
                </c:pt>
                <c:pt idx="3">
                  <c:v>10.576458333333335</c:v>
                </c:pt>
                <c:pt idx="4">
                  <c:v>11.173854166666667</c:v>
                </c:pt>
                <c:pt idx="5">
                  <c:v>10.008125</c:v>
                </c:pt>
                <c:pt idx="6">
                  <c:v>9.9401041666666679</c:v>
                </c:pt>
                <c:pt idx="7">
                  <c:v>10.266145833333335</c:v>
                </c:pt>
                <c:pt idx="8">
                  <c:v>10.521249999999998</c:v>
                </c:pt>
                <c:pt idx="9">
                  <c:v>10.622499999999999</c:v>
                </c:pt>
                <c:pt idx="10">
                  <c:v>10.372916666666667</c:v>
                </c:pt>
                <c:pt idx="11">
                  <c:v>10.509375</c:v>
                </c:pt>
                <c:pt idx="12">
                  <c:v>10.7346875</c:v>
                </c:pt>
                <c:pt idx="13">
                  <c:v>10.908541666666668</c:v>
                </c:pt>
                <c:pt idx="14">
                  <c:v>9.9770833333333329</c:v>
                </c:pt>
                <c:pt idx="15">
                  <c:v>9.9312500000000004</c:v>
                </c:pt>
                <c:pt idx="16">
                  <c:v>10.025</c:v>
                </c:pt>
                <c:pt idx="17">
                  <c:v>9.4447916666666671</c:v>
                </c:pt>
                <c:pt idx="18">
                  <c:v>9.640625</c:v>
                </c:pt>
                <c:pt idx="19">
                  <c:v>9.6724999999999994</c:v>
                </c:pt>
                <c:pt idx="20">
                  <c:v>9.4709375000000016</c:v>
                </c:pt>
                <c:pt idx="21">
                  <c:v>9.3506249999999991</c:v>
                </c:pt>
                <c:pt idx="22">
                  <c:v>9.0341666666666676</c:v>
                </c:pt>
                <c:pt idx="23">
                  <c:v>9.1203125000000007</c:v>
                </c:pt>
                <c:pt idx="24">
                  <c:v>8.9635416666666679</c:v>
                </c:pt>
                <c:pt idx="25">
                  <c:v>9.5695833333333322</c:v>
                </c:pt>
                <c:pt idx="26">
                  <c:v>9.716666666666665</c:v>
                </c:pt>
                <c:pt idx="27">
                  <c:v>9.7525000000000013</c:v>
                </c:pt>
                <c:pt idx="28">
                  <c:v>9.6645833333333329</c:v>
                </c:pt>
                <c:pt idx="29">
                  <c:v>9.7718749999999996</c:v>
                </c:pt>
                <c:pt idx="30">
                  <c:v>9.8583333333333343</c:v>
                </c:pt>
                <c:pt idx="31">
                  <c:v>10.24375</c:v>
                </c:pt>
                <c:pt idx="32">
                  <c:v>10.270833333333332</c:v>
                </c:pt>
                <c:pt idx="33">
                  <c:v>10.136458333333334</c:v>
                </c:pt>
                <c:pt idx="34">
                  <c:v>9.9052083333333343</c:v>
                </c:pt>
                <c:pt idx="35">
                  <c:v>10.060208333333332</c:v>
                </c:pt>
                <c:pt idx="36">
                  <c:v>9.8547916666666673</c:v>
                </c:pt>
                <c:pt idx="37">
                  <c:v>10.111666666666668</c:v>
                </c:pt>
                <c:pt idx="38">
                  <c:v>9.9572916666666664</c:v>
                </c:pt>
                <c:pt idx="39">
                  <c:v>10.098333333333333</c:v>
                </c:pt>
                <c:pt idx="40">
                  <c:v>10.4590625</c:v>
                </c:pt>
              </c:numCache>
            </c:numRef>
          </c:yVal>
          <c:smooth val="0"/>
          <c:extLst>
            <c:ext xmlns:c16="http://schemas.microsoft.com/office/drawing/2014/chart" uri="{C3380CC4-5D6E-409C-BE32-E72D297353CC}">
              <c16:uniqueId val="{00000000-D0CB-44D2-A464-577F0C0CB807}"/>
            </c:ext>
          </c:extLst>
        </c:ser>
        <c:ser>
          <c:idx val="2"/>
          <c:order val="1"/>
          <c:tx>
            <c:strRef>
              <c:f>Sheet1!$D$1</c:f>
              <c:strCache>
                <c:ptCount val="1"/>
                <c:pt idx="0">
                  <c:v>Omalizumab 300 mg</c:v>
                </c:pt>
              </c:strCache>
            </c:strRef>
          </c:tx>
          <c:spPr>
            <a:ln w="18977">
              <a:solidFill>
                <a:srgbClr val="0070C0"/>
              </a:solidFill>
              <a:prstDash val="dashDot"/>
            </a:ln>
          </c:spPr>
          <c:marker>
            <c:symbol val="circle"/>
            <c:size val="4"/>
            <c:spPr>
              <a:solidFill>
                <a:srgbClr val="0070C0"/>
              </a:solidFill>
              <a:ln>
                <a:solidFill>
                  <a:srgbClr val="0070C0"/>
                </a:solidFill>
              </a:ln>
            </c:spPr>
          </c:marker>
          <c:xVal>
            <c:numRef>
              <c:f>Sheet1!$A$2:$A$42</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xVal>
          <c:yVal>
            <c:numRef>
              <c:f>Sheet1!$D$2:$D$42</c:f>
              <c:numCache>
                <c:formatCode>General</c:formatCode>
                <c:ptCount val="41"/>
                <c:pt idx="0">
                  <c:v>14.197530864197532</c:v>
                </c:pt>
                <c:pt idx="1">
                  <c:v>8.8600823045267489</c:v>
                </c:pt>
                <c:pt idx="2">
                  <c:v>6.4907407407407405</c:v>
                </c:pt>
                <c:pt idx="3">
                  <c:v>6.1358024691358022</c:v>
                </c:pt>
                <c:pt idx="4">
                  <c:v>6.4304526748971194</c:v>
                </c:pt>
                <c:pt idx="5">
                  <c:v>5.9286008230452678</c:v>
                </c:pt>
                <c:pt idx="6">
                  <c:v>5.2798353909465021</c:v>
                </c:pt>
                <c:pt idx="7">
                  <c:v>5.1827160493827158</c:v>
                </c:pt>
                <c:pt idx="8">
                  <c:v>5.7521604938271613</c:v>
                </c:pt>
                <c:pt idx="9">
                  <c:v>5.8437242798353912</c:v>
                </c:pt>
                <c:pt idx="10">
                  <c:v>5.0244855967078195</c:v>
                </c:pt>
                <c:pt idx="11">
                  <c:v>4.7700617283950617</c:v>
                </c:pt>
                <c:pt idx="12">
                  <c:v>4.8006172839506167</c:v>
                </c:pt>
                <c:pt idx="13">
                  <c:v>5.5209876543209866</c:v>
                </c:pt>
                <c:pt idx="14">
                  <c:v>5.1028806584362147</c:v>
                </c:pt>
                <c:pt idx="15">
                  <c:v>5.4192386831275714</c:v>
                </c:pt>
                <c:pt idx="16">
                  <c:v>5.2783950617283955</c:v>
                </c:pt>
                <c:pt idx="17">
                  <c:v>5.5943415637860072</c:v>
                </c:pt>
                <c:pt idx="18">
                  <c:v>4.5730452674897117</c:v>
                </c:pt>
                <c:pt idx="19">
                  <c:v>4.2748971193415635</c:v>
                </c:pt>
                <c:pt idx="20">
                  <c:v>4.7020576131687246</c:v>
                </c:pt>
                <c:pt idx="21">
                  <c:v>4.5000000000000009</c:v>
                </c:pt>
                <c:pt idx="22">
                  <c:v>4.151851851851851</c:v>
                </c:pt>
                <c:pt idx="23">
                  <c:v>4.0257201646090541</c:v>
                </c:pt>
                <c:pt idx="24">
                  <c:v>4.3611111111111107</c:v>
                </c:pt>
                <c:pt idx="25">
                  <c:v>4.9310699588477371</c:v>
                </c:pt>
                <c:pt idx="26">
                  <c:v>5.4300411522633754</c:v>
                </c:pt>
                <c:pt idx="27">
                  <c:v>6.2932098765432096</c:v>
                </c:pt>
                <c:pt idx="28">
                  <c:v>6.8626543209876543</c:v>
                </c:pt>
                <c:pt idx="29">
                  <c:v>7.6584362139917701</c:v>
                </c:pt>
                <c:pt idx="30">
                  <c:v>8.50761316872428</c:v>
                </c:pt>
                <c:pt idx="31">
                  <c:v>9.007201646090536</c:v>
                </c:pt>
                <c:pt idx="32">
                  <c:v>9.6275720164609044</c:v>
                </c:pt>
                <c:pt idx="33">
                  <c:v>10.037037037037036</c:v>
                </c:pt>
                <c:pt idx="34">
                  <c:v>10.348765432098766</c:v>
                </c:pt>
                <c:pt idx="35">
                  <c:v>10.152263374485596</c:v>
                </c:pt>
                <c:pt idx="36">
                  <c:v>10.016666666666667</c:v>
                </c:pt>
                <c:pt idx="37">
                  <c:v>10.753703703703703</c:v>
                </c:pt>
                <c:pt idx="38">
                  <c:v>10.789094650205762</c:v>
                </c:pt>
                <c:pt idx="39">
                  <c:v>10.61522633744856</c:v>
                </c:pt>
                <c:pt idx="40">
                  <c:v>10.985390946502058</c:v>
                </c:pt>
              </c:numCache>
            </c:numRef>
          </c:yVal>
          <c:smooth val="0"/>
          <c:extLst>
            <c:ext xmlns:c16="http://schemas.microsoft.com/office/drawing/2014/chart" uri="{C3380CC4-5D6E-409C-BE32-E72D297353CC}">
              <c16:uniqueId val="{00000001-D0CB-44D2-A464-577F0C0CB807}"/>
            </c:ext>
          </c:extLst>
        </c:ser>
        <c:dLbls>
          <c:showLegendKey val="0"/>
          <c:showVal val="0"/>
          <c:showCatName val="0"/>
          <c:showSerName val="0"/>
          <c:showPercent val="0"/>
          <c:showBubbleSize val="0"/>
        </c:dLbls>
        <c:axId val="191615296"/>
        <c:axId val="1"/>
      </c:scatterChart>
      <c:valAx>
        <c:axId val="191615296"/>
        <c:scaling>
          <c:orientation val="minMax"/>
          <c:max val="40"/>
          <c:min val="0"/>
        </c:scaling>
        <c:delete val="0"/>
        <c:axPos val="b"/>
        <c:numFmt formatCode="General" sourceLinked="1"/>
        <c:majorTickMark val="out"/>
        <c:minorTickMark val="none"/>
        <c:tickLblPos val="nextTo"/>
        <c:txPr>
          <a:bodyPr rot="0" vert="horz"/>
          <a:lstStyle/>
          <a:p>
            <a:pPr>
              <a:defRPr sz="1094" b="0" i="0" u="none" strike="noStrike" baseline="0">
                <a:solidFill>
                  <a:srgbClr val="000000"/>
                </a:solidFill>
                <a:latin typeface="Times New Roman"/>
                <a:ea typeface="Times New Roman"/>
                <a:cs typeface="Times New Roman"/>
              </a:defRPr>
            </a:pPr>
            <a:endParaRPr lang="de-DE"/>
          </a:p>
        </c:txPr>
        <c:crossAx val="1"/>
        <c:crossesAt val="-25"/>
        <c:crossBetween val="midCat"/>
        <c:majorUnit val="4"/>
      </c:valAx>
      <c:valAx>
        <c:axId val="1"/>
        <c:scaling>
          <c:orientation val="minMax"/>
          <c:max val="15"/>
          <c:min val="0"/>
        </c:scaling>
        <c:delete val="0"/>
        <c:axPos val="l"/>
        <c:numFmt formatCode="General" sourceLinked="1"/>
        <c:majorTickMark val="out"/>
        <c:minorTickMark val="none"/>
        <c:tickLblPos val="nextTo"/>
        <c:txPr>
          <a:bodyPr/>
          <a:lstStyle/>
          <a:p>
            <a:pPr>
              <a:defRPr sz="1095">
                <a:latin typeface="Times New Roman" pitchFamily="18" charset="0"/>
                <a:cs typeface="Times New Roman" pitchFamily="18" charset="0"/>
              </a:defRPr>
            </a:pPr>
            <a:endParaRPr lang="de-DE"/>
          </a:p>
        </c:txPr>
        <c:crossAx val="191615296"/>
        <c:crosses val="autoZero"/>
        <c:crossBetween val="midCat"/>
        <c:majorUnit val="5"/>
      </c:valAx>
    </c:plotArea>
    <c:plotVisOnly val="1"/>
    <c:dispBlanksAs val="gap"/>
    <c:showDLblsOverMax val="0"/>
  </c:chart>
  <c:spPr>
    <a:ln>
      <a:noFill/>
    </a:ln>
  </c:spPr>
  <c:txPr>
    <a:bodyPr/>
    <a:lstStyle/>
    <a:p>
      <a:pPr>
        <a:defRPr sz="1793"/>
      </a:pPr>
      <a:endParaRPr lang="de-DE"/>
    </a:p>
  </c:txPr>
  <c:externalData r:id="rId2">
    <c:autoUpdate val="0"/>
  </c:externalData>
  <c:userShapes r:id="rId3"/>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5.691232784706178E-2"/>
          <c:y val="0.23868995303189855"/>
          <c:w val="0.90061909370920501"/>
          <c:h val="0.61193840358643192"/>
        </c:manualLayout>
      </c:layout>
      <c:scatterChart>
        <c:scatterStyle val="lineMarker"/>
        <c:varyColors val="0"/>
        <c:ser>
          <c:idx val="0"/>
          <c:order val="0"/>
          <c:tx>
            <c:strRef>
              <c:f>Sheet1!$B$1</c:f>
              <c:strCache>
                <c:ptCount val="1"/>
                <c:pt idx="0">
                  <c:v>Placebo</c:v>
                </c:pt>
              </c:strCache>
            </c:strRef>
          </c:tx>
          <c:spPr>
            <a:ln w="18977">
              <a:solidFill>
                <a:schemeClr val="tx1"/>
              </a:solidFill>
              <a:prstDash val="solid"/>
            </a:ln>
            <a:effectLst/>
          </c:spPr>
          <c:marker>
            <c:symbol val="circle"/>
            <c:size val="4"/>
            <c:spPr>
              <a:solidFill>
                <a:schemeClr val="tx1"/>
              </a:solidFill>
              <a:ln>
                <a:solidFill>
                  <a:prstClr val="black"/>
                </a:solidFill>
                <a:prstDash val="solid"/>
              </a:ln>
            </c:spPr>
          </c:marker>
          <c:xVal>
            <c:numRef>
              <c:f>Sheet1!$A$2:$A$42</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xVal>
          <c:yVal>
            <c:numRef>
              <c:f>Sheet1!$B$2:$B$42</c:f>
              <c:numCache>
                <c:formatCode>General</c:formatCode>
                <c:ptCount val="41"/>
                <c:pt idx="0">
                  <c:v>14.36875</c:v>
                </c:pt>
                <c:pt idx="1">
                  <c:v>12.343854166666667</c:v>
                </c:pt>
                <c:pt idx="2">
                  <c:v>11.220833333333333</c:v>
                </c:pt>
                <c:pt idx="3">
                  <c:v>10.576458333333335</c:v>
                </c:pt>
                <c:pt idx="4">
                  <c:v>11.173854166666667</c:v>
                </c:pt>
                <c:pt idx="5">
                  <c:v>10.008125</c:v>
                </c:pt>
                <c:pt idx="6">
                  <c:v>9.9401041666666679</c:v>
                </c:pt>
                <c:pt idx="7">
                  <c:v>10.266145833333335</c:v>
                </c:pt>
                <c:pt idx="8">
                  <c:v>10.521249999999998</c:v>
                </c:pt>
                <c:pt idx="9">
                  <c:v>10.622499999999999</c:v>
                </c:pt>
                <c:pt idx="10">
                  <c:v>10.372916666666667</c:v>
                </c:pt>
                <c:pt idx="11">
                  <c:v>10.509375</c:v>
                </c:pt>
                <c:pt idx="12">
                  <c:v>10.7346875</c:v>
                </c:pt>
                <c:pt idx="13">
                  <c:v>10.908541666666668</c:v>
                </c:pt>
                <c:pt idx="14">
                  <c:v>9.9770833333333329</c:v>
                </c:pt>
                <c:pt idx="15">
                  <c:v>9.9312500000000004</c:v>
                </c:pt>
                <c:pt idx="16">
                  <c:v>10.025</c:v>
                </c:pt>
                <c:pt idx="17">
                  <c:v>9.4447916666666671</c:v>
                </c:pt>
                <c:pt idx="18">
                  <c:v>9.640625</c:v>
                </c:pt>
                <c:pt idx="19">
                  <c:v>9.6724999999999994</c:v>
                </c:pt>
                <c:pt idx="20">
                  <c:v>9.4709375000000016</c:v>
                </c:pt>
                <c:pt idx="21">
                  <c:v>9.3506249999999991</c:v>
                </c:pt>
                <c:pt idx="22">
                  <c:v>9.0341666666666676</c:v>
                </c:pt>
                <c:pt idx="23">
                  <c:v>9.1203125000000007</c:v>
                </c:pt>
                <c:pt idx="24">
                  <c:v>8.9635416666666679</c:v>
                </c:pt>
                <c:pt idx="25">
                  <c:v>9.5695833333333322</c:v>
                </c:pt>
                <c:pt idx="26">
                  <c:v>9.716666666666665</c:v>
                </c:pt>
                <c:pt idx="27">
                  <c:v>9.7525000000000013</c:v>
                </c:pt>
                <c:pt idx="28">
                  <c:v>9.6645833333333329</c:v>
                </c:pt>
                <c:pt idx="29">
                  <c:v>9.7718749999999996</c:v>
                </c:pt>
                <c:pt idx="30">
                  <c:v>9.8583333333333343</c:v>
                </c:pt>
                <c:pt idx="31">
                  <c:v>10.24375</c:v>
                </c:pt>
                <c:pt idx="32">
                  <c:v>10.270833333333332</c:v>
                </c:pt>
                <c:pt idx="33">
                  <c:v>10.136458333333334</c:v>
                </c:pt>
                <c:pt idx="34">
                  <c:v>9.9052083333333343</c:v>
                </c:pt>
                <c:pt idx="35">
                  <c:v>10.060208333333332</c:v>
                </c:pt>
                <c:pt idx="36">
                  <c:v>9.8547916666666673</c:v>
                </c:pt>
                <c:pt idx="37">
                  <c:v>10.111666666666668</c:v>
                </c:pt>
                <c:pt idx="38">
                  <c:v>9.9572916666666664</c:v>
                </c:pt>
                <c:pt idx="39">
                  <c:v>10.098333333333333</c:v>
                </c:pt>
                <c:pt idx="40">
                  <c:v>10.4590625</c:v>
                </c:pt>
              </c:numCache>
            </c:numRef>
          </c:yVal>
          <c:smooth val="0"/>
          <c:extLst>
            <c:ext xmlns:c16="http://schemas.microsoft.com/office/drawing/2014/chart" uri="{C3380CC4-5D6E-409C-BE32-E72D297353CC}">
              <c16:uniqueId val="{00000000-1E73-4689-B5ED-23965EA7FFF9}"/>
            </c:ext>
          </c:extLst>
        </c:ser>
        <c:ser>
          <c:idx val="2"/>
          <c:order val="1"/>
          <c:tx>
            <c:strRef>
              <c:f>Sheet1!$D$1</c:f>
              <c:strCache>
                <c:ptCount val="1"/>
                <c:pt idx="0">
                  <c:v>Omalizumab 300 mg</c:v>
                </c:pt>
              </c:strCache>
            </c:strRef>
          </c:tx>
          <c:spPr>
            <a:ln w="18977">
              <a:solidFill>
                <a:srgbClr val="0070C0"/>
              </a:solidFill>
              <a:prstDash val="dashDot"/>
            </a:ln>
          </c:spPr>
          <c:marker>
            <c:symbol val="circle"/>
            <c:size val="4"/>
            <c:spPr>
              <a:solidFill>
                <a:srgbClr val="0070C0"/>
              </a:solidFill>
              <a:ln>
                <a:solidFill>
                  <a:srgbClr val="0070C0"/>
                </a:solidFill>
              </a:ln>
            </c:spPr>
          </c:marker>
          <c:xVal>
            <c:numRef>
              <c:f>Sheet1!$A$2:$A$42</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xVal>
          <c:yVal>
            <c:numRef>
              <c:f>Sheet1!$D$2:$D$42</c:f>
              <c:numCache>
                <c:formatCode>General</c:formatCode>
                <c:ptCount val="41"/>
                <c:pt idx="0">
                  <c:v>14.197530864197532</c:v>
                </c:pt>
                <c:pt idx="1">
                  <c:v>8.8600823045267489</c:v>
                </c:pt>
                <c:pt idx="2">
                  <c:v>6.4907407407407405</c:v>
                </c:pt>
                <c:pt idx="3">
                  <c:v>6.1358024691358022</c:v>
                </c:pt>
                <c:pt idx="4">
                  <c:v>6.4304526748971194</c:v>
                </c:pt>
                <c:pt idx="5">
                  <c:v>5.9286008230452678</c:v>
                </c:pt>
                <c:pt idx="6">
                  <c:v>5.2798353909465021</c:v>
                </c:pt>
                <c:pt idx="7">
                  <c:v>5.1827160493827158</c:v>
                </c:pt>
                <c:pt idx="8">
                  <c:v>5.7521604938271613</c:v>
                </c:pt>
                <c:pt idx="9">
                  <c:v>5.8437242798353912</c:v>
                </c:pt>
                <c:pt idx="10">
                  <c:v>5.0244855967078195</c:v>
                </c:pt>
                <c:pt idx="11">
                  <c:v>4.7700617283950617</c:v>
                </c:pt>
                <c:pt idx="12">
                  <c:v>4.8006172839506167</c:v>
                </c:pt>
                <c:pt idx="13">
                  <c:v>5.5209876543209866</c:v>
                </c:pt>
                <c:pt idx="14">
                  <c:v>5.1028806584362147</c:v>
                </c:pt>
                <c:pt idx="15">
                  <c:v>5.4192386831275714</c:v>
                </c:pt>
                <c:pt idx="16">
                  <c:v>5.2783950617283955</c:v>
                </c:pt>
                <c:pt idx="17">
                  <c:v>5.5943415637860072</c:v>
                </c:pt>
                <c:pt idx="18">
                  <c:v>4.5730452674897117</c:v>
                </c:pt>
                <c:pt idx="19">
                  <c:v>4.2748971193415635</c:v>
                </c:pt>
                <c:pt idx="20">
                  <c:v>4.7020576131687246</c:v>
                </c:pt>
                <c:pt idx="21">
                  <c:v>4.5000000000000009</c:v>
                </c:pt>
                <c:pt idx="22">
                  <c:v>4.151851851851851</c:v>
                </c:pt>
                <c:pt idx="23">
                  <c:v>4.0257201646090541</c:v>
                </c:pt>
                <c:pt idx="24">
                  <c:v>4.3611111111111107</c:v>
                </c:pt>
                <c:pt idx="25">
                  <c:v>4.9310699588477371</c:v>
                </c:pt>
                <c:pt idx="26">
                  <c:v>5.4300411522633754</c:v>
                </c:pt>
                <c:pt idx="27">
                  <c:v>6.2932098765432096</c:v>
                </c:pt>
                <c:pt idx="28">
                  <c:v>6.8626543209876543</c:v>
                </c:pt>
                <c:pt idx="29">
                  <c:v>7.6584362139917701</c:v>
                </c:pt>
                <c:pt idx="30">
                  <c:v>8.50761316872428</c:v>
                </c:pt>
                <c:pt idx="31">
                  <c:v>9.007201646090536</c:v>
                </c:pt>
                <c:pt idx="32">
                  <c:v>9.6275720164609044</c:v>
                </c:pt>
                <c:pt idx="33">
                  <c:v>10.037037037037036</c:v>
                </c:pt>
                <c:pt idx="34">
                  <c:v>10.348765432098766</c:v>
                </c:pt>
                <c:pt idx="35">
                  <c:v>10.152263374485596</c:v>
                </c:pt>
                <c:pt idx="36">
                  <c:v>10.016666666666667</c:v>
                </c:pt>
                <c:pt idx="37">
                  <c:v>10.753703703703703</c:v>
                </c:pt>
                <c:pt idx="38">
                  <c:v>10.789094650205762</c:v>
                </c:pt>
                <c:pt idx="39">
                  <c:v>10.61522633744856</c:v>
                </c:pt>
                <c:pt idx="40">
                  <c:v>10.985390946502058</c:v>
                </c:pt>
              </c:numCache>
            </c:numRef>
          </c:yVal>
          <c:smooth val="0"/>
          <c:extLst>
            <c:ext xmlns:c16="http://schemas.microsoft.com/office/drawing/2014/chart" uri="{C3380CC4-5D6E-409C-BE32-E72D297353CC}">
              <c16:uniqueId val="{00000001-1E73-4689-B5ED-23965EA7FFF9}"/>
            </c:ext>
          </c:extLst>
        </c:ser>
        <c:dLbls>
          <c:showLegendKey val="0"/>
          <c:showVal val="0"/>
          <c:showCatName val="0"/>
          <c:showSerName val="0"/>
          <c:showPercent val="0"/>
          <c:showBubbleSize val="0"/>
        </c:dLbls>
        <c:axId val="191674720"/>
        <c:axId val="1"/>
      </c:scatterChart>
      <c:valAx>
        <c:axId val="191674720"/>
        <c:scaling>
          <c:orientation val="minMax"/>
          <c:max val="40"/>
          <c:min val="0"/>
        </c:scaling>
        <c:delete val="0"/>
        <c:axPos val="b"/>
        <c:numFmt formatCode="General" sourceLinked="1"/>
        <c:majorTickMark val="out"/>
        <c:minorTickMark val="none"/>
        <c:tickLblPos val="nextTo"/>
        <c:txPr>
          <a:bodyPr rot="0" vert="horz"/>
          <a:lstStyle/>
          <a:p>
            <a:pPr>
              <a:defRPr sz="1094" b="0" i="0" u="none" strike="noStrike" baseline="0">
                <a:solidFill>
                  <a:srgbClr val="000000"/>
                </a:solidFill>
                <a:latin typeface="Times New Roman"/>
                <a:ea typeface="Times New Roman"/>
                <a:cs typeface="Times New Roman"/>
              </a:defRPr>
            </a:pPr>
            <a:endParaRPr lang="de-DE"/>
          </a:p>
        </c:txPr>
        <c:crossAx val="1"/>
        <c:crossesAt val="-25"/>
        <c:crossBetween val="midCat"/>
        <c:majorUnit val="4"/>
      </c:valAx>
      <c:valAx>
        <c:axId val="1"/>
        <c:scaling>
          <c:orientation val="minMax"/>
          <c:max val="15"/>
          <c:min val="0"/>
        </c:scaling>
        <c:delete val="0"/>
        <c:axPos val="l"/>
        <c:numFmt formatCode="General" sourceLinked="1"/>
        <c:majorTickMark val="out"/>
        <c:minorTickMark val="none"/>
        <c:tickLblPos val="nextTo"/>
        <c:txPr>
          <a:bodyPr/>
          <a:lstStyle/>
          <a:p>
            <a:pPr>
              <a:defRPr sz="1095">
                <a:latin typeface="Times New Roman" pitchFamily="18" charset="0"/>
                <a:cs typeface="Times New Roman" pitchFamily="18" charset="0"/>
              </a:defRPr>
            </a:pPr>
            <a:endParaRPr lang="de-DE"/>
          </a:p>
        </c:txPr>
        <c:crossAx val="191674720"/>
        <c:crosses val="autoZero"/>
        <c:crossBetween val="midCat"/>
        <c:majorUnit val="5"/>
      </c:valAx>
    </c:plotArea>
    <c:plotVisOnly val="1"/>
    <c:dispBlanksAs val="gap"/>
    <c:showDLblsOverMax val="0"/>
  </c:chart>
  <c:spPr>
    <a:ln>
      <a:noFill/>
    </a:ln>
  </c:spPr>
  <c:txPr>
    <a:bodyPr/>
    <a:lstStyle/>
    <a:p>
      <a:pPr>
        <a:defRPr sz="1793"/>
      </a:pPr>
      <a:endParaRPr lang="de-DE"/>
    </a:p>
  </c:txPr>
  <c:externalData r:id="rId2">
    <c:autoUpdate val="0"/>
  </c:externalData>
  <c:userShapes r:id="rId3"/>
</c:chartSpace>
</file>

<file path=word/drawings/_rels/drawing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drawings/_rels/drawing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drawings/drawing1.xml><?xml version="1.0" encoding="utf-8"?>
<c:userShapes xmlns:c="http://schemas.openxmlformats.org/drawingml/2006/chart">
  <cdr:relSizeAnchor xmlns:cdr="http://schemas.openxmlformats.org/drawingml/2006/chartDrawing">
    <cdr:from>
      <cdr:x>0.64566</cdr:x>
      <cdr:y>0.12712</cdr:y>
    </cdr:from>
    <cdr:to>
      <cdr:x>0.7337</cdr:x>
      <cdr:y>0.26382</cdr:y>
    </cdr:to>
    <cdr:pic>
      <cdr:nvPicPr>
        <cdr:cNvPr id="3" name="Picture 2"/>
        <cdr:cNvPicPr/>
      </cdr:nvPicPr>
      <cdr:blipFill>
        <a:blip xmlns:a="http://schemas.openxmlformats.org/drawingml/2006/main" xmlns:r="http://schemas.openxmlformats.org/officeDocument/2006/relationships" r:embed="rId1">
          <a:extLst>
            <a:ext uri="{28A0092B-C50C-407E-A947-70E740481C1C}">
              <a14:useLocalDpi xmlns:a14="http://schemas.microsoft.com/office/drawing/2010/main" val="0"/>
            </a:ext>
          </a:extLst>
        </a:blip>
        <a:srcRect xmlns:a="http://schemas.openxmlformats.org/drawingml/2006/main" t="57453"/>
        <a:stretch xmlns:a="http://schemas.openxmlformats.org/drawingml/2006/main">
          <a:fillRect/>
        </a:stretch>
      </cdr:blipFill>
      <cdr:spPr bwMode="auto">
        <a:xfrm xmlns:a="http://schemas.openxmlformats.org/drawingml/2006/main">
          <a:off x="3674377" y="386888"/>
          <a:ext cx="501024" cy="416054"/>
        </a:xfrm>
        <a:prstGeom xmlns:a="http://schemas.openxmlformats.org/drawingml/2006/main" prst="rect">
          <a:avLst/>
        </a:prstGeom>
        <a:noFill xmlns:a="http://schemas.openxmlformats.org/drawingml/2006/main"/>
        <a:ln xmlns:a="http://schemas.openxmlformats.org/drawingml/2006/main">
          <a:noFill/>
        </a:ln>
      </cdr:spPr>
    </cdr:pic>
  </cdr:relSizeAnchor>
  <cdr:relSizeAnchor xmlns:cdr="http://schemas.openxmlformats.org/drawingml/2006/chartDrawing">
    <cdr:from>
      <cdr:x>0.64271</cdr:x>
      <cdr:y>0.02121</cdr:y>
    </cdr:from>
    <cdr:to>
      <cdr:x>0.73056</cdr:x>
      <cdr:y>0.13939</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657600" y="64546"/>
          <a:ext cx="499915" cy="359695"/>
        </a:xfrm>
        <a:prstGeom xmlns:a="http://schemas.openxmlformats.org/drawingml/2006/main" prst="rect">
          <a:avLst/>
        </a:prstGeom>
      </cdr:spPr>
    </cdr:pic>
  </cdr:relSizeAnchor>
  <cdr:relSizeAnchor xmlns:cdr="http://schemas.openxmlformats.org/drawingml/2006/chartDrawing">
    <cdr:from>
      <cdr:x>0.32653</cdr:x>
      <cdr:y>0.21737</cdr:y>
    </cdr:from>
    <cdr:to>
      <cdr:x>0.32743</cdr:x>
      <cdr:y>0.84829</cdr:y>
    </cdr:to>
    <cdr:cxnSp macro="">
      <cdr:nvCxnSpPr>
        <cdr:cNvPr id="6" name="Straight Connector 5"/>
        <cdr:cNvCxnSpPr>
          <a:cxnSpLocks xmlns:a="http://schemas.openxmlformats.org/drawingml/2006/main" noChangeShapeType="1"/>
        </cdr:cNvCxnSpPr>
      </cdr:nvCxnSpPr>
      <cdr:spPr bwMode="auto">
        <a:xfrm xmlns:a="http://schemas.openxmlformats.org/drawingml/2006/main" rot="16200000" flipV="1">
          <a:off x="900680" y="1619168"/>
          <a:ext cx="1920240" cy="5080"/>
        </a:xfrm>
        <a:prstGeom xmlns:a="http://schemas.openxmlformats.org/drawingml/2006/main" prst="line">
          <a:avLst/>
        </a:prstGeom>
        <a:noFill xmlns:a="http://schemas.openxmlformats.org/drawingml/2006/main"/>
        <a:ln xmlns:a="http://schemas.openxmlformats.org/drawingml/2006/main" w="9525">
          <a:solidFill>
            <a:srgbClr val="000000"/>
          </a:solidFill>
          <a:round/>
          <a:headEnd/>
          <a:tailEnd/>
        </a:ln>
        <a:extLst xmlns:a="http://schemas.openxmlformats.org/drawingml/2006/main">
          <a:ext uri="{909E8E84-426E-40DD-AFC4-6F175D3DCCD1}">
            <a14:hiddenFill xmlns:a14="http://schemas.microsoft.com/office/drawing/2010/main">
              <a:noFill/>
            </a14:hiddenFill>
          </a:ext>
        </a:extLst>
      </cdr:spPr>
    </cdr:cxnSp>
  </cdr:relSizeAnchor>
</c:userShapes>
</file>

<file path=word/drawings/drawing2.xml><?xml version="1.0" encoding="utf-8"?>
<c:userShapes xmlns:c="http://schemas.openxmlformats.org/drawingml/2006/chart">
  <cdr:relSizeAnchor xmlns:cdr="http://schemas.openxmlformats.org/drawingml/2006/chartDrawing">
    <cdr:from>
      <cdr:x>0.64566</cdr:x>
      <cdr:y>0.12712</cdr:y>
    </cdr:from>
    <cdr:to>
      <cdr:x>0.7337</cdr:x>
      <cdr:y>0.26382</cdr:y>
    </cdr:to>
    <cdr:pic>
      <cdr:nvPicPr>
        <cdr:cNvPr id="97180710" name="Picture 2"/>
        <cdr:cNvPicPr/>
      </cdr:nvPicPr>
      <cdr:blipFill>
        <a:blip xmlns:a="http://schemas.openxmlformats.org/drawingml/2006/main" xmlns:r="http://schemas.openxmlformats.org/officeDocument/2006/relationships" r:embed="rId1">
          <a:extLst>
            <a:ext uri="{28A0092B-C50C-407E-A947-70E740481C1C}">
              <a14:useLocalDpi xmlns:a14="http://schemas.microsoft.com/office/drawing/2010/main" val="0"/>
            </a:ext>
          </a:extLst>
        </a:blip>
        <a:srcRect xmlns:a="http://schemas.openxmlformats.org/drawingml/2006/main" t="57453"/>
        <a:stretch xmlns:a="http://schemas.openxmlformats.org/drawingml/2006/main">
          <a:fillRect/>
        </a:stretch>
      </cdr:blipFill>
      <cdr:spPr bwMode="auto">
        <a:xfrm xmlns:a="http://schemas.openxmlformats.org/drawingml/2006/main">
          <a:off x="3674377" y="386888"/>
          <a:ext cx="501024" cy="416054"/>
        </a:xfrm>
        <a:prstGeom xmlns:a="http://schemas.openxmlformats.org/drawingml/2006/main" prst="rect">
          <a:avLst/>
        </a:prstGeom>
        <a:noFill xmlns:a="http://schemas.openxmlformats.org/drawingml/2006/main"/>
        <a:ln xmlns:a="http://schemas.openxmlformats.org/drawingml/2006/main">
          <a:noFill/>
        </a:ln>
      </cdr:spPr>
    </cdr:pic>
  </cdr:relSizeAnchor>
  <cdr:relSizeAnchor xmlns:cdr="http://schemas.openxmlformats.org/drawingml/2006/chartDrawing">
    <cdr:from>
      <cdr:x>0.64271</cdr:x>
      <cdr:y>0.02121</cdr:y>
    </cdr:from>
    <cdr:to>
      <cdr:x>0.73056</cdr:x>
      <cdr:y>0.13939</cdr:y>
    </cdr:to>
    <cdr:pic>
      <cdr:nvPicPr>
        <cdr:cNvPr id="1133520133" name="chart"/>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657600" y="64546"/>
          <a:ext cx="499915" cy="359695"/>
        </a:xfrm>
        <a:prstGeom xmlns:a="http://schemas.openxmlformats.org/drawingml/2006/main" prst="rect">
          <a:avLst/>
        </a:prstGeom>
      </cdr:spPr>
    </cdr:pic>
  </cdr:relSizeAnchor>
  <cdr:relSizeAnchor xmlns:cdr="http://schemas.openxmlformats.org/drawingml/2006/chartDrawing">
    <cdr:from>
      <cdr:x>0.32653</cdr:x>
      <cdr:y>0.21737</cdr:y>
    </cdr:from>
    <cdr:to>
      <cdr:x>0.32743</cdr:x>
      <cdr:y>0.84829</cdr:y>
    </cdr:to>
    <cdr:cxnSp macro="">
      <cdr:nvCxnSpPr>
        <cdr:cNvPr id="1712001899" name="Straight Connector 5"/>
        <cdr:cNvCxnSpPr>
          <a:cxnSpLocks xmlns:a="http://schemas.openxmlformats.org/drawingml/2006/main" noChangeShapeType="1"/>
        </cdr:cNvCxnSpPr>
      </cdr:nvCxnSpPr>
      <cdr:spPr bwMode="auto">
        <a:xfrm xmlns:a="http://schemas.openxmlformats.org/drawingml/2006/main" rot="16200000" flipV="1">
          <a:off x="900680" y="1619168"/>
          <a:ext cx="1920240" cy="5080"/>
        </a:xfrm>
        <a:prstGeom xmlns:a="http://schemas.openxmlformats.org/drawingml/2006/main" prst="line">
          <a:avLst/>
        </a:prstGeom>
        <a:noFill xmlns:a="http://schemas.openxmlformats.org/drawingml/2006/main"/>
        <a:ln xmlns:a="http://schemas.openxmlformats.org/drawingml/2006/main" w="9525">
          <a:solidFill>
            <a:srgbClr val="000000"/>
          </a:solidFill>
          <a:round/>
          <a:headEnd/>
          <a:tailEnd/>
        </a:ln>
        <a:extLst xmlns:a="http://schemas.openxmlformats.org/drawingml/2006/main">
          <a:ext uri="{909E8E84-426E-40DD-AFC4-6F175D3DCCD1}">
            <a14:hiddenFill xmlns:a14="http://schemas.microsoft.com/office/drawing/2010/main">
              <a:noFill/>
            </a14:hiddenFill>
          </a:ext>
        </a:extLst>
      </cdr:spPr>
    </cdr:cxn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0" ma:contentTypeDescription="Create a new document." ma:contentTypeScope="" ma:versionID="67e8901781104ab95baa49f9aa9fb9c7">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a464f9d2d379c728283befa67a89e17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EMADOC-1700519818-2152368</_dlc_DocId>
    <_dlc_DocIdUrl xmlns="a034c160-bfb7-45f5-8632-2eb7e0508071">
      <Url>https://euema.sharepoint.com/sites/CRM/_layouts/15/DocIdRedir.aspx?ID=EMADOC-1700519818-2152368</Url>
      <Description>EMADOC-1700519818-2152368</Description>
    </_dlc_DocIdUrl>
  </documentManagement>
</p:properties>
</file>

<file path=customXml/itemProps1.xml><?xml version="1.0" encoding="utf-8"?>
<ds:datastoreItem xmlns:ds="http://schemas.openxmlformats.org/officeDocument/2006/customXml" ds:itemID="{77ECB51E-7B6A-4D78-8FFB-2490A5796635}">
  <ds:schemaRefs>
    <ds:schemaRef ds:uri="http://schemas.openxmlformats.org/officeDocument/2006/bibliography"/>
  </ds:schemaRefs>
</ds:datastoreItem>
</file>

<file path=customXml/itemProps2.xml><?xml version="1.0" encoding="utf-8"?>
<ds:datastoreItem xmlns:ds="http://schemas.openxmlformats.org/officeDocument/2006/customXml" ds:itemID="{84F0648C-9CDB-4B7E-AF30-A769BDBDF338}"/>
</file>

<file path=customXml/itemProps3.xml><?xml version="1.0" encoding="utf-8"?>
<ds:datastoreItem xmlns:ds="http://schemas.openxmlformats.org/officeDocument/2006/customXml" ds:itemID="{F6A27037-A91B-4563-A038-CC8432E53851}"/>
</file>

<file path=customXml/itemProps4.xml><?xml version="1.0" encoding="utf-8"?>
<ds:datastoreItem xmlns:ds="http://schemas.openxmlformats.org/officeDocument/2006/customXml" ds:itemID="{00B8C14B-2BAC-4C33-A58B-4AD6F2C3D79D}"/>
</file>

<file path=customXml/itemProps5.xml><?xml version="1.0" encoding="utf-8"?>
<ds:datastoreItem xmlns:ds="http://schemas.openxmlformats.org/officeDocument/2006/customXml" ds:itemID="{94413627-1981-4682-B24F-34E095765035}"/>
</file>

<file path=docProps/app.xml><?xml version="1.0" encoding="utf-8"?>
<Properties xmlns="http://schemas.openxmlformats.org/officeDocument/2006/extended-properties" xmlns:vt="http://schemas.openxmlformats.org/officeDocument/2006/docPropsVTypes">
  <Template>Normal.dotm</Template>
  <TotalTime>0</TotalTime>
  <Pages>258</Pages>
  <Words>66918</Words>
  <Characters>381437</Characters>
  <Application>Microsoft Office Word</Application>
  <DocSecurity>0</DocSecurity>
  <Lines>3178</Lines>
  <Paragraphs>894</Paragraphs>
  <ScaleCrop>false</ScaleCrop>
  <HeadingPairs>
    <vt:vector size="2" baseType="variant">
      <vt:variant>
        <vt:lpstr>Title</vt:lpstr>
      </vt:variant>
      <vt:variant>
        <vt:i4>1</vt:i4>
      </vt:variant>
    </vt:vector>
  </HeadingPairs>
  <TitlesOfParts>
    <vt:vector size="1" baseType="lpstr">
      <vt:lpstr>Xolair: EPAR - Product information - tracked changes</vt:lpstr>
    </vt:vector>
  </TitlesOfParts>
  <Company/>
  <LinksUpToDate>false</LinksUpToDate>
  <CharactersWithSpaces>447461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Xolair: EPAR - Product information - tracked changes</dc:title>
  <dc:creator/>
  <cp:lastModifiedBy/>
  <cp:revision>1</cp:revision>
  <dcterms:created xsi:type="dcterms:W3CDTF">2025-04-11T13:15:00Z</dcterms:created>
  <dcterms:modified xsi:type="dcterms:W3CDTF">2025-04-11T13:15:00Z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2025-04-11T13:11:09Z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7fa33fb1-ca9c-42ab-b487-7afe04a670dd</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d9853fee-70c1-4223-bee7-21f740716d67</vt:lpwstr>
  </property>
</Properties>
</file>